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tif" ContentType="image/tif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31"/>
  </p:notesMasterIdLst>
  <p:sldIdLst>
    <p:sldId id="261" r:id="rId2"/>
    <p:sldId id="257" r:id="rId3"/>
    <p:sldId id="267" r:id="rId4"/>
    <p:sldId id="288" r:id="rId5"/>
    <p:sldId id="289" r:id="rId6"/>
    <p:sldId id="290" r:id="rId7"/>
    <p:sldId id="291" r:id="rId8"/>
    <p:sldId id="258" r:id="rId9"/>
    <p:sldId id="259" r:id="rId10"/>
    <p:sldId id="294" r:id="rId11"/>
    <p:sldId id="295" r:id="rId12"/>
    <p:sldId id="296" r:id="rId13"/>
    <p:sldId id="269" r:id="rId14"/>
    <p:sldId id="260" r:id="rId15"/>
    <p:sldId id="284" r:id="rId16"/>
    <p:sldId id="285" r:id="rId17"/>
    <p:sldId id="297" r:id="rId18"/>
    <p:sldId id="268" r:id="rId19"/>
    <p:sldId id="271" r:id="rId20"/>
    <p:sldId id="272" r:id="rId21"/>
    <p:sldId id="273" r:id="rId22"/>
    <p:sldId id="274" r:id="rId23"/>
    <p:sldId id="287" r:id="rId24"/>
    <p:sldId id="275" r:id="rId25"/>
    <p:sldId id="286" r:id="rId26"/>
    <p:sldId id="276" r:id="rId27"/>
    <p:sldId id="277" r:id="rId28"/>
    <p:sldId id="292" r:id="rId29"/>
    <p:sldId id="293" r:id="rId30"/>
  </p:sldIdLst>
  <p:sldSz cx="9144000" cy="6858000" type="screen4x3"/>
  <p:notesSz cx="6858000" cy="9144000"/>
  <p:embeddedFontLst>
    <p:embeddedFont>
      <p:font typeface="Cambria Math" panose="02040503050406030204" pitchFamily="18" charset="0"/>
      <p:regular r:id="rId32"/>
    </p:embeddedFont>
    <p:embeddedFont>
      <p:font typeface="Calibri Light" panose="020F0302020204030204" pitchFamily="34" charset="0"/>
      <p:regular r:id="rId33"/>
      <p:italic r:id="rId34"/>
    </p:embeddedFont>
    <p:embeddedFont>
      <p:font typeface="MT Extra" panose="05050102010205020202" pitchFamily="18" charset="2"/>
      <p:regular r:id="rId35"/>
    </p:embeddedFont>
    <p:embeddedFont>
      <p:font typeface="Euclid Symbol" panose="020B0604020202020204" charset="0"/>
      <p:regular r:id="rId36"/>
      <p:bold r:id="rId37"/>
      <p:italic r:id="rId38"/>
      <p:boldItalic r:id="rId39"/>
    </p:embeddedFont>
    <p:embeddedFont>
      <p:font typeface="Calibri" panose="020F0502020204030204" pitchFamily="34" charset="0"/>
      <p:regular r:id="rId40"/>
      <p:bold r:id="rId41"/>
      <p:italic r:id="rId42"/>
      <p:boldItalic r:id="rId4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F4F4"/>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2" autoAdjust="0"/>
    <p:restoredTop sz="94660"/>
  </p:normalViewPr>
  <p:slideViewPr>
    <p:cSldViewPr snapToGrid="0">
      <p:cViewPr>
        <p:scale>
          <a:sx n="95" d="100"/>
          <a:sy n="95" d="100"/>
        </p:scale>
        <p:origin x="66"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image" Target="../media/image6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6F90DB-4640-4579-8E71-A2BB8D2798A6}" type="datetimeFigureOut">
              <a:rPr lang="en-US" smtClean="0"/>
              <a:t>7/26/2019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AFBECA-D5E9-4537-BD90-91EA4ABCD5D2}" type="slidenum">
              <a:rPr lang="en-US" smtClean="0"/>
              <a:t>‹#›</a:t>
            </a:fld>
            <a:endParaRPr lang="en-US"/>
          </a:p>
        </p:txBody>
      </p:sp>
    </p:spTree>
    <p:extLst>
      <p:ext uri="{BB962C8B-B14F-4D97-AF65-F5344CB8AC3E}">
        <p14:creationId xmlns:p14="http://schemas.microsoft.com/office/powerpoint/2010/main" val="840244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B243CCB-BD04-41A8-973D-43BE59A592FD}" type="slidenum">
              <a:rPr lang="en-US" smtClean="0"/>
              <a:pPr>
                <a:defRPr/>
              </a:pPr>
              <a:t>1</a:t>
            </a:fld>
            <a:endParaRPr lang="en-US"/>
          </a:p>
        </p:txBody>
      </p:sp>
    </p:spTree>
    <p:extLst>
      <p:ext uri="{BB962C8B-B14F-4D97-AF65-F5344CB8AC3E}">
        <p14:creationId xmlns:p14="http://schemas.microsoft.com/office/powerpoint/2010/main" val="1388468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3" name="Rectangle 7"/>
          <p:cNvSpPr txBox="1">
            <a:spLocks noGrp="1" noChangeArrowheads="1"/>
          </p:cNvSpPr>
          <p:nvPr/>
        </p:nvSpPr>
        <p:spPr bwMode="auto">
          <a:xfrm>
            <a:off x="4143427" y="9120172"/>
            <a:ext cx="3170138" cy="479539"/>
          </a:xfrm>
          <a:prstGeom prst="rect">
            <a:avLst/>
          </a:prstGeom>
          <a:noFill/>
          <a:ln w="9525">
            <a:noFill/>
            <a:miter lim="800000"/>
            <a:headEnd/>
            <a:tailEnd/>
          </a:ln>
        </p:spPr>
        <p:txBody>
          <a:bodyPr lIns="99048" tIns="49524" rIns="99048" bIns="49524" anchor="b"/>
          <a:lstStyle/>
          <a:p>
            <a:pPr algn="r" defTabSz="990600"/>
            <a:fld id="{DDE1F2C8-63AE-407A-BC3B-91A23539834D}" type="slidenum">
              <a:rPr lang="en-US" sz="1300">
                <a:solidFill>
                  <a:srgbClr val="000000"/>
                </a:solidFill>
                <a:cs typeface="Arial" pitchFamily="34" charset="0"/>
              </a:rPr>
              <a:pPr algn="r" defTabSz="990600"/>
              <a:t>3</a:t>
            </a:fld>
            <a:endParaRPr lang="en-US" sz="1300">
              <a:solidFill>
                <a:srgbClr val="000000"/>
              </a:solidFill>
              <a:cs typeface="Arial" pitchFamily="34" charset="0"/>
            </a:endParaRPr>
          </a:p>
        </p:txBody>
      </p:sp>
      <p:sp>
        <p:nvSpPr>
          <p:cNvPr id="443394" name="Rectangle 2"/>
          <p:cNvSpPr>
            <a:spLocks noGrp="1" noRot="1" noChangeAspect="1" noChangeArrowheads="1" noTextEdit="1"/>
          </p:cNvSpPr>
          <p:nvPr>
            <p:ph type="sldImg"/>
          </p:nvPr>
        </p:nvSpPr>
        <p:spPr>
          <a:xfrm>
            <a:off x="1258888" y="720725"/>
            <a:ext cx="4799012" cy="3598863"/>
          </a:xfrm>
          <a:ln/>
        </p:spPr>
      </p:sp>
      <p:sp>
        <p:nvSpPr>
          <p:cNvPr id="443395"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91714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91D051-D63A-4B25-BB4E-6D5E2F8546A0}" type="slidenum">
              <a:rPr lang="en-US" smtClean="0"/>
              <a:t>28</a:t>
            </a:fld>
            <a:endParaRPr lang="en-US"/>
          </a:p>
        </p:txBody>
      </p:sp>
    </p:spTree>
    <p:extLst>
      <p:ext uri="{BB962C8B-B14F-4D97-AF65-F5344CB8AC3E}">
        <p14:creationId xmlns:p14="http://schemas.microsoft.com/office/powerpoint/2010/main" val="262859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91D051-D63A-4B25-BB4E-6D5E2F8546A0}" type="slidenum">
              <a:rPr lang="en-US" smtClean="0"/>
              <a:t>29</a:t>
            </a:fld>
            <a:endParaRPr lang="en-US"/>
          </a:p>
        </p:txBody>
      </p:sp>
    </p:spTree>
    <p:extLst>
      <p:ext uri="{BB962C8B-B14F-4D97-AF65-F5344CB8AC3E}">
        <p14:creationId xmlns:p14="http://schemas.microsoft.com/office/powerpoint/2010/main" val="1801218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BF8263E-F4D0-4078-BAD4-90C9100914C8}" type="datetimeFigureOut">
              <a:rPr lang="en-US" smtClean="0"/>
              <a:t>7/26/2019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F86D34-35D5-45F2-9050-8B8805BEFE98}" type="slidenum">
              <a:rPr lang="en-US" smtClean="0"/>
              <a:t>‹#›</a:t>
            </a:fld>
            <a:endParaRPr lang="en-US"/>
          </a:p>
        </p:txBody>
      </p:sp>
    </p:spTree>
    <p:extLst>
      <p:ext uri="{BB962C8B-B14F-4D97-AF65-F5344CB8AC3E}">
        <p14:creationId xmlns:p14="http://schemas.microsoft.com/office/powerpoint/2010/main" val="3628374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F8263E-F4D0-4078-BAD4-90C9100914C8}" type="datetimeFigureOut">
              <a:rPr lang="en-US" smtClean="0"/>
              <a:t>7/26/2019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F86D34-35D5-45F2-9050-8B8805BEFE98}" type="slidenum">
              <a:rPr lang="en-US" smtClean="0"/>
              <a:t>‹#›</a:t>
            </a:fld>
            <a:endParaRPr lang="en-US"/>
          </a:p>
        </p:txBody>
      </p:sp>
    </p:spTree>
    <p:extLst>
      <p:ext uri="{BB962C8B-B14F-4D97-AF65-F5344CB8AC3E}">
        <p14:creationId xmlns:p14="http://schemas.microsoft.com/office/powerpoint/2010/main" val="4038360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F8263E-F4D0-4078-BAD4-90C9100914C8}" type="datetimeFigureOut">
              <a:rPr lang="en-US" smtClean="0"/>
              <a:t>7/26/2019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F86D34-35D5-45F2-9050-8B8805BEFE98}" type="slidenum">
              <a:rPr lang="en-US" smtClean="0"/>
              <a:t>‹#›</a:t>
            </a:fld>
            <a:endParaRPr lang="en-US"/>
          </a:p>
        </p:txBody>
      </p:sp>
    </p:spTree>
    <p:extLst>
      <p:ext uri="{BB962C8B-B14F-4D97-AF65-F5344CB8AC3E}">
        <p14:creationId xmlns:p14="http://schemas.microsoft.com/office/powerpoint/2010/main" val="1603714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3159BE1-2820-4DE1-B9DF-A1B2855812A6}" type="slidenum">
              <a:rPr lang="en-US"/>
              <a:pPr>
                <a:defRPr/>
              </a:pPr>
              <a:t>‹#›</a:t>
            </a:fld>
            <a:endParaRPr lang="en-US"/>
          </a:p>
        </p:txBody>
      </p:sp>
    </p:spTree>
    <p:extLst>
      <p:ext uri="{BB962C8B-B14F-4D97-AF65-F5344CB8AC3E}">
        <p14:creationId xmlns:p14="http://schemas.microsoft.com/office/powerpoint/2010/main" val="3899394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F8263E-F4D0-4078-BAD4-90C9100914C8}" type="datetimeFigureOut">
              <a:rPr lang="en-US" smtClean="0"/>
              <a:t>7/26/2019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F86D34-35D5-45F2-9050-8B8805BEFE98}" type="slidenum">
              <a:rPr lang="en-US" smtClean="0"/>
              <a:t>‹#›</a:t>
            </a:fld>
            <a:endParaRPr lang="en-US"/>
          </a:p>
        </p:txBody>
      </p:sp>
    </p:spTree>
    <p:extLst>
      <p:ext uri="{BB962C8B-B14F-4D97-AF65-F5344CB8AC3E}">
        <p14:creationId xmlns:p14="http://schemas.microsoft.com/office/powerpoint/2010/main" val="4117764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BF8263E-F4D0-4078-BAD4-90C9100914C8}" type="datetimeFigureOut">
              <a:rPr lang="en-US" smtClean="0"/>
              <a:t>7/26/2019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F86D34-35D5-45F2-9050-8B8805BEFE98}" type="slidenum">
              <a:rPr lang="en-US" smtClean="0"/>
              <a:t>‹#›</a:t>
            </a:fld>
            <a:endParaRPr lang="en-US"/>
          </a:p>
        </p:txBody>
      </p:sp>
    </p:spTree>
    <p:extLst>
      <p:ext uri="{BB962C8B-B14F-4D97-AF65-F5344CB8AC3E}">
        <p14:creationId xmlns:p14="http://schemas.microsoft.com/office/powerpoint/2010/main" val="818561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BF8263E-F4D0-4078-BAD4-90C9100914C8}" type="datetimeFigureOut">
              <a:rPr lang="en-US" smtClean="0"/>
              <a:t>7/26/2019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F86D34-35D5-45F2-9050-8B8805BEFE98}" type="slidenum">
              <a:rPr lang="en-US" smtClean="0"/>
              <a:t>‹#›</a:t>
            </a:fld>
            <a:endParaRPr lang="en-US"/>
          </a:p>
        </p:txBody>
      </p:sp>
    </p:spTree>
    <p:extLst>
      <p:ext uri="{BB962C8B-B14F-4D97-AF65-F5344CB8AC3E}">
        <p14:creationId xmlns:p14="http://schemas.microsoft.com/office/powerpoint/2010/main" val="2231869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BF8263E-F4D0-4078-BAD4-90C9100914C8}" type="datetimeFigureOut">
              <a:rPr lang="en-US" smtClean="0"/>
              <a:t>7/26/2019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F86D34-35D5-45F2-9050-8B8805BEFE98}" type="slidenum">
              <a:rPr lang="en-US" smtClean="0"/>
              <a:t>‹#›</a:t>
            </a:fld>
            <a:endParaRPr lang="en-US"/>
          </a:p>
        </p:txBody>
      </p:sp>
    </p:spTree>
    <p:extLst>
      <p:ext uri="{BB962C8B-B14F-4D97-AF65-F5344CB8AC3E}">
        <p14:creationId xmlns:p14="http://schemas.microsoft.com/office/powerpoint/2010/main" val="2879143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BF8263E-F4D0-4078-BAD4-90C9100914C8}" type="datetimeFigureOut">
              <a:rPr lang="en-US" smtClean="0"/>
              <a:t>7/26/2019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F86D34-35D5-45F2-9050-8B8805BEFE98}" type="slidenum">
              <a:rPr lang="en-US" smtClean="0"/>
              <a:t>‹#›</a:t>
            </a:fld>
            <a:endParaRPr lang="en-US"/>
          </a:p>
        </p:txBody>
      </p:sp>
    </p:spTree>
    <p:extLst>
      <p:ext uri="{BB962C8B-B14F-4D97-AF65-F5344CB8AC3E}">
        <p14:creationId xmlns:p14="http://schemas.microsoft.com/office/powerpoint/2010/main" val="3750762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F8263E-F4D0-4078-BAD4-90C9100914C8}" type="datetimeFigureOut">
              <a:rPr lang="en-US" smtClean="0"/>
              <a:t>7/26/2019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F86D34-35D5-45F2-9050-8B8805BEFE98}" type="slidenum">
              <a:rPr lang="en-US" smtClean="0"/>
              <a:t>‹#›</a:t>
            </a:fld>
            <a:endParaRPr lang="en-US"/>
          </a:p>
        </p:txBody>
      </p:sp>
    </p:spTree>
    <p:extLst>
      <p:ext uri="{BB962C8B-B14F-4D97-AF65-F5344CB8AC3E}">
        <p14:creationId xmlns:p14="http://schemas.microsoft.com/office/powerpoint/2010/main" val="725334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BF8263E-F4D0-4078-BAD4-90C9100914C8}" type="datetimeFigureOut">
              <a:rPr lang="en-US" smtClean="0"/>
              <a:t>7/26/2019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F86D34-35D5-45F2-9050-8B8805BEFE98}" type="slidenum">
              <a:rPr lang="en-US" smtClean="0"/>
              <a:t>‹#›</a:t>
            </a:fld>
            <a:endParaRPr lang="en-US"/>
          </a:p>
        </p:txBody>
      </p:sp>
    </p:spTree>
    <p:extLst>
      <p:ext uri="{BB962C8B-B14F-4D97-AF65-F5344CB8AC3E}">
        <p14:creationId xmlns:p14="http://schemas.microsoft.com/office/powerpoint/2010/main" val="2847537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BF8263E-F4D0-4078-BAD4-90C9100914C8}" type="datetimeFigureOut">
              <a:rPr lang="en-US" smtClean="0"/>
              <a:t>7/26/2019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F86D34-35D5-45F2-9050-8B8805BEFE98}" type="slidenum">
              <a:rPr lang="en-US" smtClean="0"/>
              <a:t>‹#›</a:t>
            </a:fld>
            <a:endParaRPr lang="en-US"/>
          </a:p>
        </p:txBody>
      </p:sp>
    </p:spTree>
    <p:extLst>
      <p:ext uri="{BB962C8B-B14F-4D97-AF65-F5344CB8AC3E}">
        <p14:creationId xmlns:p14="http://schemas.microsoft.com/office/powerpoint/2010/main" val="3093540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F8263E-F4D0-4078-BAD4-90C9100914C8}" type="datetimeFigureOut">
              <a:rPr lang="en-US" smtClean="0"/>
              <a:t>7/26/2019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F86D34-35D5-45F2-9050-8B8805BEFE98}" type="slidenum">
              <a:rPr lang="en-US" smtClean="0"/>
              <a:t>‹#›</a:t>
            </a:fld>
            <a:endParaRPr lang="en-US"/>
          </a:p>
        </p:txBody>
      </p:sp>
    </p:spTree>
    <p:extLst>
      <p:ext uri="{BB962C8B-B14F-4D97-AF65-F5344CB8AC3E}">
        <p14:creationId xmlns:p14="http://schemas.microsoft.com/office/powerpoint/2010/main" val="15312484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780.png"/><Relationship Id="rId7" Type="http://schemas.openxmlformats.org/officeDocument/2006/relationships/image" Target="../media/image85.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36.jpe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80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30.png"/><Relationship Id="rId2" Type="http://schemas.openxmlformats.org/officeDocument/2006/relationships/image" Target="../media/image421.png"/><Relationship Id="rId1" Type="http://schemas.openxmlformats.org/officeDocument/2006/relationships/slideLayout" Target="../slideLayouts/slideLayout2.xml"/><Relationship Id="rId4" Type="http://schemas.openxmlformats.org/officeDocument/2006/relationships/image" Target="../media/image442.png"/></Relationships>
</file>

<file path=ppt/slides/_rels/slide15.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image" Target="../media/image37.jpg"/><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9.png"/></Relationships>
</file>

<file path=ppt/slides/_rels/slide16.xml.rels><?xml version="1.0" encoding="UTF-8" standalone="yes"?>
<Relationships xmlns="http://schemas.openxmlformats.org/package/2006/relationships"><Relationship Id="rId7" Type="http://schemas.openxmlformats.org/officeDocument/2006/relationships/image" Target="../media/image521.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NULL"/></Relationships>
</file>

<file path=ppt/slides/_rels/slide17.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60.png"/><Relationship Id="rId2" Type="http://schemas.openxmlformats.org/officeDocument/2006/relationships/image" Target="../media/image54.emf"/><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6.png"/></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3.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131.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21.xml.rels><?xml version="1.0" encoding="UTF-8" standalone="yes"?>
<Relationships xmlns="http://schemas.openxmlformats.org/package/2006/relationships"><Relationship Id="rId3" Type="http://schemas.openxmlformats.org/officeDocument/2006/relationships/image" Target="../media/image460.png"/><Relationship Id="rId2" Type="http://schemas.openxmlformats.org/officeDocument/2006/relationships/image" Target="../media/image450.png"/><Relationship Id="rId1" Type="http://schemas.openxmlformats.org/officeDocument/2006/relationships/slideLayout" Target="../slideLayouts/slideLayout2.xml"/><Relationship Id="rId6" Type="http://schemas.openxmlformats.org/officeDocument/2006/relationships/image" Target="../media/image441.png"/><Relationship Id="rId5" Type="http://schemas.openxmlformats.org/officeDocument/2006/relationships/image" Target="../media/image480.png"/><Relationship Id="rId4" Type="http://schemas.openxmlformats.org/officeDocument/2006/relationships/image" Target="../media/image420.png"/></Relationships>
</file>

<file path=ppt/slides/_rels/slide22.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10.png"/><Relationship Id="rId7" Type="http://schemas.openxmlformats.org/officeDocument/2006/relationships/image" Target="../media/image530.png"/><Relationship Id="rId2" Type="http://schemas.openxmlformats.org/officeDocument/2006/relationships/image" Target="../media/image440.png"/><Relationship Id="rId1" Type="http://schemas.openxmlformats.org/officeDocument/2006/relationships/slideLayout" Target="../slideLayouts/slideLayout2.xml"/><Relationship Id="rId6" Type="http://schemas.openxmlformats.org/officeDocument/2006/relationships/image" Target="../media/image520.png"/><Relationship Id="rId5" Type="http://schemas.openxmlformats.org/officeDocument/2006/relationships/image" Target="../media/image5100.png"/><Relationship Id="rId4" Type="http://schemas.openxmlformats.org/officeDocument/2006/relationships/image" Target="../media/image500.png"/></Relationships>
</file>

<file path=ppt/slides/_rels/slide23.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18" Type="http://schemas.openxmlformats.org/officeDocument/2006/relationships/image" Target="../media/image91.png"/><Relationship Id="rId3" Type="http://schemas.openxmlformats.org/officeDocument/2006/relationships/oleObject" Target="../embeddings/oleObject1.bin"/><Relationship Id="rId7" Type="http://schemas.openxmlformats.org/officeDocument/2006/relationships/image" Target="../media/image67.png"/><Relationship Id="rId12" Type="http://schemas.openxmlformats.org/officeDocument/2006/relationships/image" Target="../media/image72.png"/><Relationship Id="rId17" Type="http://schemas.openxmlformats.org/officeDocument/2006/relationships/image" Target="../media/image89.png"/><Relationship Id="rId2" Type="http://schemas.openxmlformats.org/officeDocument/2006/relationships/slideLayout" Target="../slideLayouts/slideLayout2.xml"/><Relationship Id="rId16" Type="http://schemas.openxmlformats.org/officeDocument/2006/relationships/image" Target="../media/image87.png"/><Relationship Id="rId1" Type="http://schemas.openxmlformats.org/officeDocument/2006/relationships/vmlDrawing" Target="../drawings/vmlDrawing1.vml"/><Relationship Id="rId6" Type="http://schemas.openxmlformats.org/officeDocument/2006/relationships/image" Target="../media/image66.emf"/><Relationship Id="rId11" Type="http://schemas.openxmlformats.org/officeDocument/2006/relationships/image" Target="../media/image71.png"/><Relationship Id="rId5" Type="http://schemas.openxmlformats.org/officeDocument/2006/relationships/oleObject" Target="../embeddings/oleObject2.bin"/><Relationship Id="rId15" Type="http://schemas.openxmlformats.org/officeDocument/2006/relationships/image" Target="../media/image79.png"/><Relationship Id="rId10" Type="http://schemas.openxmlformats.org/officeDocument/2006/relationships/image" Target="../media/image70.png"/><Relationship Id="rId4" Type="http://schemas.openxmlformats.org/officeDocument/2006/relationships/image" Target="../media/image65.emf"/><Relationship Id="rId9" Type="http://schemas.openxmlformats.org/officeDocument/2006/relationships/image" Target="../media/image69.png"/><Relationship Id="rId14" Type="http://schemas.openxmlformats.org/officeDocument/2006/relationships/image" Target="../media/image75.png"/></Relationships>
</file>

<file path=ppt/slides/_rels/slide24.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jpe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97.png"/></Relationships>
</file>

<file path=ppt/slides/_rels/slide2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10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3.t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4.emf"/></Relationships>
</file>

<file path=ppt/slides/_rels/slide29.xml.rels><?xml version="1.0" encoding="UTF-8" standalone="yes"?>
<Relationships xmlns="http://schemas.openxmlformats.org/package/2006/relationships"><Relationship Id="rId3" Type="http://schemas.openxmlformats.org/officeDocument/2006/relationships/image" Target="../media/image5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5.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7" Type="http://schemas.openxmlformats.org/officeDocument/2006/relationships/image" Target="../media/image10.png"/><Relationship Id="rId2" Type="http://schemas.openxmlformats.org/officeDocument/2006/relationships/notesSlide" Target="../notesSlides/notesSlide2.xml"/><Relationship Id="rId20" Type="http://schemas.openxmlformats.org/officeDocument/2006/relationships/image" Target="../media/image15.png"/><Relationship Id="rId1" Type="http://schemas.openxmlformats.org/officeDocument/2006/relationships/slideLayout" Target="../slideLayouts/slideLayout7.xml"/><Relationship Id="rId11"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3.png"/><Relationship Id="rId19"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13" Type="http://schemas.openxmlformats.org/officeDocument/2006/relationships/image" Target="../media/image150.png"/><Relationship Id="rId12" Type="http://schemas.openxmlformats.org/officeDocument/2006/relationships/image" Target="../media/image140.png"/><Relationship Id="rId17" Type="http://schemas.openxmlformats.org/officeDocument/2006/relationships/image" Target="../media/image7.png"/><Relationship Id="rId2" Type="http://schemas.openxmlformats.org/officeDocument/2006/relationships/image" Target="../media/image57.png"/><Relationship Id="rId16" Type="http://schemas.openxmlformats.org/officeDocument/2006/relationships/image" Target="../media/image90.png"/><Relationship Id="rId1" Type="http://schemas.openxmlformats.org/officeDocument/2006/relationships/slideLayout" Target="../slideLayouts/slideLayout7.xml"/><Relationship Id="rId11" Type="http://schemas.openxmlformats.org/officeDocument/2006/relationships/image" Target="../media/image130.png"/><Relationship Id="rId15" Type="http://schemas.openxmlformats.org/officeDocument/2006/relationships/image" Target="../media/image80.png"/><Relationship Id="rId10" Type="http://schemas.openxmlformats.org/officeDocument/2006/relationships/image" Target="../media/image120.png"/><Relationship Id="rId1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0.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77.png"/><Relationship Id="rId5" Type="http://schemas.openxmlformats.org/officeDocument/2006/relationships/image" Target="../media/image131.png"/><Relationship Id="rId4" Type="http://schemas.openxmlformats.org/officeDocument/2006/relationships/image" Target="../media/image76.png"/></Relationships>
</file>

<file path=ppt/slides/_rels/slide9.xml.rels><?xml version="1.0" encoding="UTF-8" standalone="yes"?>
<Relationships xmlns="http://schemas.openxmlformats.org/package/2006/relationships"><Relationship Id="rId13" Type="http://schemas.openxmlformats.org/officeDocument/2006/relationships/image" Target="../media/image82.png"/><Relationship Id="rId18" Type="http://schemas.openxmlformats.org/officeDocument/2006/relationships/image" Target="../media/image890.png"/><Relationship Id="rId21" Type="http://schemas.openxmlformats.org/officeDocument/2006/relationships/image" Target="../media/image93.png"/><Relationship Id="rId12" Type="http://schemas.openxmlformats.org/officeDocument/2006/relationships/image" Target="../media/image81.png"/><Relationship Id="rId17" Type="http://schemas.openxmlformats.org/officeDocument/2006/relationships/image" Target="../media/image88.png"/><Relationship Id="rId16" Type="http://schemas.openxmlformats.org/officeDocument/2006/relationships/image" Target="../media/image78.png"/><Relationship Id="rId20" Type="http://schemas.openxmlformats.org/officeDocument/2006/relationships/image" Target="../media/image92.png"/><Relationship Id="rId1" Type="http://schemas.openxmlformats.org/officeDocument/2006/relationships/slideLayout" Target="../slideLayouts/slideLayout7.xml"/><Relationship Id="rId11" Type="http://schemas.openxmlformats.org/officeDocument/2006/relationships/image" Target="../media/image810.png"/><Relationship Id="rId15" Type="http://schemas.openxmlformats.org/officeDocument/2006/relationships/image" Target="../media/image8400.png"/><Relationship Id="rId19" Type="http://schemas.openxmlformats.org/officeDocument/2006/relationships/image" Target="../media/image910.png"/><Relationship Id="rId14" Type="http://schemas.openxmlformats.org/officeDocument/2006/relationships/image" Target="../media/image830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213250" y="6503448"/>
            <a:ext cx="2066893" cy="2727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600" b="1" dirty="0" smtClean="0">
                <a:solidFill>
                  <a:srgbClr val="3C6297"/>
                </a:solidFill>
                <a:latin typeface="Times New Roman" panose="02020603050405020304" pitchFamily="18" charset="0"/>
                <a:cs typeface="Times New Roman" panose="02020603050405020304" pitchFamily="18" charset="0"/>
              </a:rPr>
              <a:t>Inst. </a:t>
            </a:r>
            <a:r>
              <a:rPr lang="en-US" sz="1600" b="1" dirty="0" err="1" smtClean="0">
                <a:solidFill>
                  <a:srgbClr val="3C6297"/>
                </a:solidFill>
                <a:latin typeface="Times New Roman" panose="02020603050405020304" pitchFamily="18" charset="0"/>
                <a:cs typeface="Times New Roman" panose="02020603050405020304" pitchFamily="18" charset="0"/>
              </a:rPr>
              <a:t>Nucl</a:t>
            </a:r>
            <a:r>
              <a:rPr lang="en-US" sz="1600" b="1" dirty="0" smtClean="0">
                <a:solidFill>
                  <a:srgbClr val="3C6297"/>
                </a:solidFill>
                <a:latin typeface="Times New Roman" panose="02020603050405020304" pitchFamily="18" charset="0"/>
                <a:cs typeface="Times New Roman" panose="02020603050405020304" pitchFamily="18" charset="0"/>
              </a:rPr>
              <a:t>. Part. Phys.</a:t>
            </a:r>
            <a:endParaRPr lang="en-US" sz="1600" b="1" dirty="0">
              <a:solidFill>
                <a:srgbClr val="3C6297"/>
              </a:solidFill>
              <a:latin typeface="Times New Roman" panose="02020603050405020304" pitchFamily="18" charset="0"/>
              <a:cs typeface="Times New Roman" panose="02020603050405020304" pitchFamily="18" charset="0"/>
            </a:endParaRPr>
          </a:p>
        </p:txBody>
      </p:sp>
      <p:sp>
        <p:nvSpPr>
          <p:cNvPr id="240642" name="Rectangle 4"/>
          <p:cNvSpPr>
            <a:spLocks noChangeArrowheads="1"/>
          </p:cNvSpPr>
          <p:nvPr/>
        </p:nvSpPr>
        <p:spPr bwMode="auto">
          <a:xfrm>
            <a:off x="3145433" y="5219388"/>
            <a:ext cx="2652970" cy="492443"/>
          </a:xfrm>
          <a:prstGeom prst="rect">
            <a:avLst/>
          </a:prstGeom>
          <a:solidFill>
            <a:schemeClr val="bg1"/>
          </a:solidFill>
          <a:ln w="9525">
            <a:noFill/>
            <a:miter lim="800000"/>
            <a:headEnd/>
            <a:tailEnd/>
          </a:ln>
        </p:spPr>
        <p:txBody>
          <a:bodyPr wrap="none" lIns="0" tIns="0" rIns="0" bIns="0">
            <a:spAutoFit/>
          </a:bodyPr>
          <a:lstStyle/>
          <a:p>
            <a:pPr algn="ctr"/>
            <a:r>
              <a:rPr lang="en-US" sz="3200" b="1" dirty="0">
                <a:solidFill>
                  <a:srgbClr val="23282B"/>
                </a:solidFill>
                <a:latin typeface="Times New Roman" pitchFamily="18" charset="0"/>
                <a:cs typeface="Arial" pitchFamily="34" charset="0"/>
              </a:rPr>
              <a:t>Stefan </a:t>
            </a:r>
            <a:r>
              <a:rPr lang="en-US" sz="3200" b="1" dirty="0" err="1" smtClean="0">
                <a:solidFill>
                  <a:srgbClr val="23282B"/>
                </a:solidFill>
                <a:latin typeface="Times New Roman" pitchFamily="18" charset="0"/>
                <a:cs typeface="Arial" pitchFamily="34" charset="0"/>
              </a:rPr>
              <a:t>Bae</a:t>
            </a:r>
            <a:r>
              <a:rPr lang="el-GR" sz="3200" b="1" dirty="0" smtClean="0">
                <a:solidFill>
                  <a:srgbClr val="23282B"/>
                </a:solidFill>
                <a:latin typeface="Times New Roman" pitchFamily="18" charset="0"/>
                <a:cs typeface="Arial" pitchFamily="34" charset="0"/>
              </a:rPr>
              <a:t>β</a:t>
            </a:r>
            <a:r>
              <a:rPr lang="en-US" sz="3200" b="1" dirty="0" err="1" smtClean="0">
                <a:solidFill>
                  <a:srgbClr val="23282B"/>
                </a:solidFill>
                <a:latin typeface="Times New Roman" pitchFamily="18" charset="0"/>
                <a:cs typeface="Arial" pitchFamily="34" charset="0"/>
              </a:rPr>
              <a:t>ler</a:t>
            </a:r>
            <a:r>
              <a:rPr lang="en-US" sz="2400" b="1" dirty="0" smtClean="0">
                <a:solidFill>
                  <a:srgbClr val="23282B"/>
                </a:solidFill>
                <a:latin typeface="Times New Roman" pitchFamily="18" charset="0"/>
                <a:cs typeface="Arial" pitchFamily="34" charset="0"/>
              </a:rPr>
              <a:t> </a:t>
            </a:r>
            <a:endParaRPr lang="en-US" sz="2400" b="1" dirty="0">
              <a:solidFill>
                <a:srgbClr val="23282B"/>
              </a:solidFill>
              <a:latin typeface="Times New Roman" pitchFamily="18" charset="0"/>
              <a:cs typeface="Arial" pitchFamily="34" charset="0"/>
            </a:endParaRPr>
          </a:p>
        </p:txBody>
      </p:sp>
      <p:pic>
        <p:nvPicPr>
          <p:cNvPr id="240644" name="Picture 6"/>
          <p:cNvPicPr>
            <a:picLocks noChangeAspect="1" noChangeArrowheads="1"/>
          </p:cNvPicPr>
          <p:nvPr/>
        </p:nvPicPr>
        <p:blipFill>
          <a:blip r:embed="rId3" cstate="print"/>
          <a:srcRect/>
          <a:stretch>
            <a:fillRect/>
          </a:stretch>
        </p:blipFill>
        <p:spPr bwMode="auto">
          <a:xfrm>
            <a:off x="6202915" y="5219388"/>
            <a:ext cx="2087562" cy="1309687"/>
          </a:xfrm>
          <a:prstGeom prst="rect">
            <a:avLst/>
          </a:prstGeom>
          <a:noFill/>
          <a:ln w="9525">
            <a:noFill/>
            <a:miter lim="800000"/>
            <a:headEnd/>
            <a:tailEnd/>
          </a:ln>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2355" y="5669069"/>
            <a:ext cx="17145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70001" y="3612684"/>
            <a:ext cx="8677977" cy="830997"/>
          </a:xfrm>
          <a:prstGeom prst="rect">
            <a:avLst/>
          </a:prstGeom>
        </p:spPr>
        <p:txBody>
          <a:bodyPr wrap="square">
            <a:spAutoFit/>
          </a:bodyPr>
          <a:lstStyle/>
          <a:p>
            <a:pPr algn="ctr"/>
            <a:r>
              <a:rPr lang="en-US" sz="4800" dirty="0" smtClean="0"/>
              <a:t>Nab and </a:t>
            </a:r>
            <a:r>
              <a:rPr lang="en-US" sz="4800" dirty="0" err="1" smtClean="0"/>
              <a:t>pNab</a:t>
            </a:r>
            <a:r>
              <a:rPr lang="en-US" sz="4800" dirty="0" smtClean="0"/>
              <a:t> at SNS</a:t>
            </a:r>
            <a:endParaRPr lang="en-US" sz="4800" dirty="0">
              <a:latin typeface="Calibri" panose="020F0502020204030204" pitchFamily="34" charset="0"/>
            </a:endParaRPr>
          </a:p>
        </p:txBody>
      </p:sp>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032152" y="188640"/>
            <a:ext cx="3734739" cy="2702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descr="http://knoxblogs.com/atomiccity/wp-content/uploads/sites/11/2014/04/SNSaerial.jp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70001" y="188640"/>
            <a:ext cx="4048771" cy="270258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1625073E-2255-4AF4-ADFE-06ECBD40AF84}" type="slidenum">
              <a:rPr lang="en-US" smtClean="0"/>
              <a:t>1</a:t>
            </a:fld>
            <a:endParaRPr lang="en-US"/>
          </a:p>
        </p:txBody>
      </p:sp>
    </p:spTree>
    <p:extLst>
      <p:ext uri="{BB962C8B-B14F-4D97-AF65-F5344CB8AC3E}">
        <p14:creationId xmlns:p14="http://schemas.microsoft.com/office/powerpoint/2010/main" val="96373190"/>
      </p:ext>
    </p:extLst>
  </p:cSld>
  <p:clrMapOvr>
    <a:masterClrMapping/>
  </p:clrMapOvr>
  <p:transition advTm="14125"/>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B820114-825E-4443-91D2-63B75780DDE3}" type="slidenum">
              <a:rPr lang="de-DE" smtClean="0"/>
              <a:pPr>
                <a:defRPr/>
              </a:pPr>
              <a:t>10</a:t>
            </a:fld>
            <a:endParaRPr lang="de-DE"/>
          </a:p>
        </p:txBody>
      </p:sp>
      <p:sp>
        <p:nvSpPr>
          <p:cNvPr id="6" name="Rectangle 43"/>
          <p:cNvSpPr>
            <a:spLocks noChangeAspect="1" noChangeArrowheads="1"/>
          </p:cNvSpPr>
          <p:nvPr/>
        </p:nvSpPr>
        <p:spPr bwMode="auto">
          <a:xfrm>
            <a:off x="4932040" y="1858020"/>
            <a:ext cx="90963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24211D"/>
                </a:solidFill>
                <a:effectLst/>
                <a:uLnTx/>
                <a:uFillTx/>
                <a:latin typeface="Times New Roman" pitchFamily="18" charset="0"/>
                <a:cs typeface="Times New Roman" pitchFamily="18" charset="0"/>
              </a:rPr>
              <a:t>Segmented</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Si detector</a:t>
            </a:r>
          </a:p>
        </p:txBody>
      </p:sp>
      <p:grpSp>
        <p:nvGrpSpPr>
          <p:cNvPr id="54" name="Group 110"/>
          <p:cNvGrpSpPr>
            <a:grpSpLocks noChangeAspect="1"/>
          </p:cNvGrpSpPr>
          <p:nvPr/>
        </p:nvGrpSpPr>
        <p:grpSpPr>
          <a:xfrm>
            <a:off x="5894168" y="1218389"/>
            <a:ext cx="2328872" cy="1741144"/>
            <a:chOff x="4445000" y="800100"/>
            <a:chExt cx="3522663" cy="2633663"/>
          </a:xfrm>
        </p:grpSpPr>
        <p:pic>
          <p:nvPicPr>
            <p:cNvPr id="55" name="Picture 2" descr="abBA_Detector_front.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445000" y="800100"/>
              <a:ext cx="3522663" cy="2633663"/>
            </a:xfrm>
            <a:prstGeom prst="rect">
              <a:avLst/>
            </a:prstGeom>
            <a:noFill/>
            <a:ln w="9525">
              <a:noFill/>
              <a:miter lim="800000"/>
              <a:headEnd/>
              <a:tailEnd/>
            </a:ln>
          </p:spPr>
        </p:pic>
        <p:cxnSp>
          <p:nvCxnSpPr>
            <p:cNvPr id="56" name="Straight Arrow Connector 55"/>
            <p:cNvCxnSpPr/>
            <p:nvPr/>
          </p:nvCxnSpPr>
          <p:spPr>
            <a:xfrm flipV="1">
              <a:off x="5370780" y="1700808"/>
              <a:ext cx="1577484" cy="654764"/>
            </a:xfrm>
            <a:prstGeom prst="straightConnector1">
              <a:avLst/>
            </a:prstGeom>
            <a:ln>
              <a:solidFill>
                <a:srgbClr val="FFC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5940152" y="2060848"/>
              <a:ext cx="862737" cy="307777"/>
            </a:xfrm>
            <a:prstGeom prst="rect">
              <a:avLst/>
            </a:prstGeom>
            <a:noFill/>
          </p:spPr>
          <p:txBody>
            <a:bodyPr wrap="none" rtlCol="0">
              <a:spAutoFit/>
            </a:bodyPr>
            <a:lstStyle/>
            <a:p>
              <a:r>
                <a:rPr lang="en-US" sz="1400" dirty="0" smtClean="0">
                  <a:solidFill>
                    <a:srgbClr val="FFC000"/>
                  </a:solidFill>
                  <a:latin typeface="Times New Roman" pitchFamily="18" charset="0"/>
                  <a:cs typeface="Times New Roman" pitchFamily="18" charset="0"/>
                </a:rPr>
                <a:t>Ø 81 mm</a:t>
              </a:r>
              <a:endParaRPr lang="en-US" sz="1400" dirty="0">
                <a:solidFill>
                  <a:srgbClr val="FFC000"/>
                </a:solidFill>
                <a:latin typeface="Times New Roman" pitchFamily="18" charset="0"/>
                <a:cs typeface="Times New Roman" pitchFamily="18" charset="0"/>
              </a:endParaRPr>
            </a:p>
          </p:txBody>
        </p:sp>
      </p:grpSp>
      <p:sp>
        <p:nvSpPr>
          <p:cNvPr id="62" name="Rectangle 57"/>
          <p:cNvSpPr>
            <a:spLocks noChangeArrowheads="1"/>
          </p:cNvSpPr>
          <p:nvPr/>
        </p:nvSpPr>
        <p:spPr bwMode="auto">
          <a:xfrm>
            <a:off x="0" y="23813"/>
            <a:ext cx="9144000" cy="792162"/>
          </a:xfrm>
          <a:prstGeom prst="rect">
            <a:avLst/>
          </a:prstGeom>
          <a:solidFill>
            <a:srgbClr val="FFCC00"/>
          </a:solidFill>
          <a:ln w="38100">
            <a:noFill/>
            <a:miter lim="800000"/>
            <a:headEnd/>
            <a:tailEnd/>
          </a:ln>
        </p:spPr>
        <p:txBody>
          <a:bodyPr rIns="91440" anchor="ctr"/>
          <a:lstStyle/>
          <a:p>
            <a:pPr algn="ctr"/>
            <a:r>
              <a:rPr lang="en-US" sz="2800" b="1" dirty="0" smtClean="0">
                <a:latin typeface="Times New Roman" pitchFamily="18" charset="0"/>
                <a:cs typeface="Times New Roman" pitchFamily="18" charset="0"/>
              </a:rPr>
              <a:t>Nab spectrometer operatio</a:t>
            </a:r>
            <a:r>
              <a:rPr lang="en-US" sz="2800" b="1" dirty="0">
                <a:latin typeface="Times New Roman" pitchFamily="18" charset="0"/>
                <a:cs typeface="Times New Roman" pitchFamily="18" charset="0"/>
              </a:rPr>
              <a:t>n</a:t>
            </a:r>
          </a:p>
        </p:txBody>
      </p:sp>
      <p:grpSp>
        <p:nvGrpSpPr>
          <p:cNvPr id="102" name="Group 101"/>
          <p:cNvGrpSpPr/>
          <p:nvPr/>
        </p:nvGrpSpPr>
        <p:grpSpPr>
          <a:xfrm>
            <a:off x="107504" y="1095247"/>
            <a:ext cx="4381501" cy="4338636"/>
            <a:chOff x="107504" y="1095247"/>
            <a:chExt cx="4381501" cy="4338636"/>
          </a:xfrm>
        </p:grpSpPr>
        <p:sp>
          <p:nvSpPr>
            <p:cNvPr id="103" name="Freeform 21"/>
            <p:cNvSpPr>
              <a:spLocks noChangeAspect="1"/>
            </p:cNvSpPr>
            <p:nvPr/>
          </p:nvSpPr>
          <p:spPr bwMode="auto">
            <a:xfrm rot="16200000">
              <a:off x="1912492" y="4547264"/>
              <a:ext cx="609600" cy="161925"/>
            </a:xfrm>
            <a:custGeom>
              <a:avLst/>
              <a:gdLst>
                <a:gd name="T0" fmla="*/ 1262162 w 108"/>
                <a:gd name="T1" fmla="*/ 897952 h 11"/>
                <a:gd name="T2" fmla="*/ 36060 w 108"/>
                <a:gd name="T3" fmla="*/ 897952 h 11"/>
                <a:gd name="T4" fmla="*/ 0 w 108"/>
                <a:gd name="T5" fmla="*/ 734687 h 11"/>
                <a:gd name="T6" fmla="*/ 0 w 108"/>
                <a:gd name="T7" fmla="*/ 244893 h 11"/>
                <a:gd name="T8" fmla="*/ 36060 w 108"/>
                <a:gd name="T9" fmla="*/ 0 h 11"/>
                <a:gd name="T10" fmla="*/ 1262162 w 108"/>
                <a:gd name="T11" fmla="*/ 0 h 11"/>
                <a:gd name="T12" fmla="*/ 1298222 w 108"/>
                <a:gd name="T13" fmla="*/ 244893 h 11"/>
                <a:gd name="T14" fmla="*/ 1298222 w 108"/>
                <a:gd name="T15" fmla="*/ 734687 h 11"/>
                <a:gd name="T16" fmla="*/ 1262162 w 108"/>
                <a:gd name="T17" fmla="*/ 897952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
                <a:gd name="T28" fmla="*/ 0 h 11"/>
                <a:gd name="T29" fmla="*/ 108 w 108"/>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 h="11">
                  <a:moveTo>
                    <a:pt x="105" y="11"/>
                  </a:moveTo>
                  <a:lnTo>
                    <a:pt x="3" y="11"/>
                  </a:lnTo>
                  <a:cubicBezTo>
                    <a:pt x="1" y="11"/>
                    <a:pt x="0" y="10"/>
                    <a:pt x="0" y="9"/>
                  </a:cubicBezTo>
                  <a:lnTo>
                    <a:pt x="0" y="3"/>
                  </a:lnTo>
                  <a:cubicBezTo>
                    <a:pt x="0" y="1"/>
                    <a:pt x="1" y="0"/>
                    <a:pt x="3" y="0"/>
                  </a:cubicBezTo>
                  <a:lnTo>
                    <a:pt x="105" y="0"/>
                  </a:lnTo>
                  <a:cubicBezTo>
                    <a:pt x="107" y="0"/>
                    <a:pt x="108" y="1"/>
                    <a:pt x="108" y="3"/>
                  </a:cubicBezTo>
                  <a:lnTo>
                    <a:pt x="108" y="9"/>
                  </a:lnTo>
                  <a:cubicBezTo>
                    <a:pt x="108" y="10"/>
                    <a:pt x="107" y="11"/>
                    <a:pt x="105" y="11"/>
                  </a:cubicBezTo>
                  <a:close/>
                </a:path>
              </a:pathLst>
            </a:custGeom>
            <a:solidFill>
              <a:srgbClr val="99CC00"/>
            </a:solidFill>
            <a:ln w="6350">
              <a:solidFill>
                <a:srgbClr val="000000"/>
              </a:solidFill>
              <a:round/>
              <a:headEnd/>
              <a:tailEnd/>
            </a:ln>
          </p:spPr>
          <p:txBody>
            <a:bodyPr rot="10800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104" name="Freeform 12"/>
            <p:cNvSpPr>
              <a:spLocks noChangeAspect="1"/>
            </p:cNvSpPr>
            <p:nvPr/>
          </p:nvSpPr>
          <p:spPr bwMode="auto">
            <a:xfrm rot="16200000">
              <a:off x="1002854" y="4531389"/>
              <a:ext cx="611187" cy="160338"/>
            </a:xfrm>
            <a:custGeom>
              <a:avLst/>
              <a:gdLst>
                <a:gd name="T0" fmla="*/ 36311 w 108"/>
                <a:gd name="T1" fmla="*/ 0 h 11"/>
                <a:gd name="T2" fmla="*/ 1270949 w 108"/>
                <a:gd name="T3" fmla="*/ 0 h 11"/>
                <a:gd name="T4" fmla="*/ 1307260 w 108"/>
                <a:gd name="T5" fmla="*/ 161664 h 11"/>
                <a:gd name="T6" fmla="*/ 1307260 w 108"/>
                <a:gd name="T7" fmla="*/ 646648 h 11"/>
                <a:gd name="T8" fmla="*/ 1270949 w 108"/>
                <a:gd name="T9" fmla="*/ 889140 h 11"/>
                <a:gd name="T10" fmla="*/ 36311 w 108"/>
                <a:gd name="T11" fmla="*/ 889140 h 11"/>
                <a:gd name="T12" fmla="*/ 0 w 108"/>
                <a:gd name="T13" fmla="*/ 646648 h 11"/>
                <a:gd name="T14" fmla="*/ 0 w 108"/>
                <a:gd name="T15" fmla="*/ 161664 h 11"/>
                <a:gd name="T16" fmla="*/ 36311 w 108"/>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
                <a:gd name="T28" fmla="*/ 0 h 11"/>
                <a:gd name="T29" fmla="*/ 108 w 108"/>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 h="11">
                  <a:moveTo>
                    <a:pt x="3" y="0"/>
                  </a:moveTo>
                  <a:lnTo>
                    <a:pt x="105" y="0"/>
                  </a:lnTo>
                  <a:cubicBezTo>
                    <a:pt x="107" y="0"/>
                    <a:pt x="108" y="1"/>
                    <a:pt x="108" y="2"/>
                  </a:cubicBezTo>
                  <a:lnTo>
                    <a:pt x="108" y="8"/>
                  </a:lnTo>
                  <a:cubicBezTo>
                    <a:pt x="108" y="10"/>
                    <a:pt x="107" y="11"/>
                    <a:pt x="105" y="11"/>
                  </a:cubicBezTo>
                  <a:lnTo>
                    <a:pt x="3" y="11"/>
                  </a:lnTo>
                  <a:cubicBezTo>
                    <a:pt x="1" y="11"/>
                    <a:pt x="0" y="10"/>
                    <a:pt x="0" y="8"/>
                  </a:cubicBezTo>
                  <a:lnTo>
                    <a:pt x="0" y="2"/>
                  </a:lnTo>
                  <a:cubicBezTo>
                    <a:pt x="0" y="1"/>
                    <a:pt x="1" y="0"/>
                    <a:pt x="3" y="0"/>
                  </a:cubicBezTo>
                  <a:close/>
                </a:path>
              </a:pathLst>
            </a:custGeom>
            <a:solidFill>
              <a:srgbClr val="99CC00"/>
            </a:solidFill>
            <a:ln w="6350">
              <a:solidFill>
                <a:srgbClr val="24211D"/>
              </a:solidFill>
              <a:round/>
              <a:headEnd/>
              <a:tailEnd/>
            </a:ln>
          </p:spPr>
          <p:txBody>
            <a:bodyPr rot="10800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105" name="Freeform 16"/>
            <p:cNvSpPr>
              <a:spLocks noChangeAspect="1"/>
            </p:cNvSpPr>
            <p:nvPr/>
          </p:nvSpPr>
          <p:spPr bwMode="auto">
            <a:xfrm>
              <a:off x="1961704" y="4212302"/>
              <a:ext cx="723900" cy="153987"/>
            </a:xfrm>
            <a:custGeom>
              <a:avLst/>
              <a:gdLst>
                <a:gd name="T0" fmla="*/ 14 w 161"/>
                <a:gd name="T1" fmla="*/ 0 h 11"/>
                <a:gd name="T2" fmla="*/ 442 w 161"/>
                <a:gd name="T3" fmla="*/ 0 h 11"/>
                <a:gd name="T4" fmla="*/ 456 w 161"/>
                <a:gd name="T5" fmla="*/ 18 h 11"/>
                <a:gd name="T6" fmla="*/ 456 w 161"/>
                <a:gd name="T7" fmla="*/ 71 h 11"/>
                <a:gd name="T8" fmla="*/ 442 w 161"/>
                <a:gd name="T9" fmla="*/ 97 h 11"/>
                <a:gd name="T10" fmla="*/ 14 w 161"/>
                <a:gd name="T11" fmla="*/ 97 h 11"/>
                <a:gd name="T12" fmla="*/ 0 w 161"/>
                <a:gd name="T13" fmla="*/ 71 h 11"/>
                <a:gd name="T14" fmla="*/ 0 w 161"/>
                <a:gd name="T15" fmla="*/ 18 h 11"/>
                <a:gd name="T16" fmla="*/ 14 w 161"/>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11"/>
                <a:gd name="T29" fmla="*/ 161 w 161"/>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11">
                  <a:moveTo>
                    <a:pt x="5" y="0"/>
                  </a:moveTo>
                  <a:lnTo>
                    <a:pt x="156" y="0"/>
                  </a:lnTo>
                  <a:cubicBezTo>
                    <a:pt x="159" y="0"/>
                    <a:pt x="161" y="1"/>
                    <a:pt x="161" y="2"/>
                  </a:cubicBezTo>
                  <a:lnTo>
                    <a:pt x="161" y="8"/>
                  </a:lnTo>
                  <a:cubicBezTo>
                    <a:pt x="161" y="10"/>
                    <a:pt x="159" y="11"/>
                    <a:pt x="156" y="11"/>
                  </a:cubicBezTo>
                  <a:lnTo>
                    <a:pt x="5" y="11"/>
                  </a:lnTo>
                  <a:cubicBezTo>
                    <a:pt x="2" y="11"/>
                    <a:pt x="0" y="10"/>
                    <a:pt x="0" y="8"/>
                  </a:cubicBezTo>
                  <a:lnTo>
                    <a:pt x="0" y="2"/>
                  </a:lnTo>
                  <a:cubicBezTo>
                    <a:pt x="0" y="1"/>
                    <a:pt x="2" y="0"/>
                    <a:pt x="5" y="0"/>
                  </a:cubicBezTo>
                  <a:close/>
                </a:path>
              </a:pathLst>
            </a:custGeom>
            <a:solidFill>
              <a:srgbClr val="99CC00"/>
            </a:solidFill>
            <a:ln w="6350">
              <a:solidFill>
                <a:srgbClr val="24211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106" name="Rectangle 46"/>
            <p:cNvSpPr>
              <a:spLocks noChangeAspect="1" noChangeArrowheads="1"/>
            </p:cNvSpPr>
            <p:nvPr/>
          </p:nvSpPr>
          <p:spPr bwMode="auto">
            <a:xfrm>
              <a:off x="3106292" y="3572540"/>
              <a:ext cx="138271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24211D"/>
                  </a:solidFill>
                  <a:effectLst/>
                  <a:uLnTx/>
                  <a:uFillTx/>
                  <a:latin typeface="Times New Roman" pitchFamily="18" charset="0"/>
                  <a:cs typeface="Times New Roman" pitchFamily="18" charset="0"/>
                </a:rPr>
                <a:t>decay volume</a:t>
              </a:r>
              <a:endParaRPr kumimoji="0" lang="en-US" sz="14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endParaRPr>
            </a:p>
          </p:txBody>
        </p:sp>
        <p:sp>
          <p:nvSpPr>
            <p:cNvPr id="107" name="Text Box 255"/>
            <p:cNvSpPr txBox="1">
              <a:spLocks noChangeAspect="1" noChangeArrowheads="1"/>
            </p:cNvSpPr>
            <p:nvPr/>
          </p:nvSpPr>
          <p:spPr bwMode="auto">
            <a:xfrm>
              <a:off x="3028504" y="4132927"/>
              <a:ext cx="955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imes New Roman" pitchFamily="18" charset="0"/>
                  <a:cs typeface="Times New Roman" pitchFamily="18" charset="0"/>
                </a:rPr>
                <a:t>0 kV</a:t>
              </a:r>
            </a:p>
          </p:txBody>
        </p:sp>
        <p:sp>
          <p:nvSpPr>
            <p:cNvPr id="108" name="Text Box 255"/>
            <p:cNvSpPr txBox="1">
              <a:spLocks noChangeAspect="1" noChangeArrowheads="1"/>
            </p:cNvSpPr>
            <p:nvPr/>
          </p:nvSpPr>
          <p:spPr bwMode="auto">
            <a:xfrm>
              <a:off x="2939604" y="5110827"/>
              <a:ext cx="8159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0-1 </a:t>
              </a:r>
              <a:r>
                <a:rPr kumimoji="0" lang="en-US" sz="1400" b="0" i="0" u="none" strike="noStrike" kern="0" cap="none" spc="0" normalizeH="0" baseline="0" noProof="0" dirty="0">
                  <a:ln>
                    <a:noFill/>
                  </a:ln>
                  <a:solidFill>
                    <a:srgbClr val="000000"/>
                  </a:solidFill>
                  <a:effectLst/>
                  <a:uLnTx/>
                  <a:uFillTx/>
                  <a:latin typeface="Times New Roman" pitchFamily="18" charset="0"/>
                  <a:cs typeface="Times New Roman" pitchFamily="18" charset="0"/>
                </a:rPr>
                <a:t>kV</a:t>
              </a:r>
            </a:p>
          </p:txBody>
        </p:sp>
        <p:sp>
          <p:nvSpPr>
            <p:cNvPr id="109" name="Freeform 16"/>
            <p:cNvSpPr>
              <a:spLocks noChangeAspect="1"/>
            </p:cNvSpPr>
            <p:nvPr/>
          </p:nvSpPr>
          <p:spPr bwMode="auto">
            <a:xfrm rot="5400000">
              <a:off x="1602930" y="3015327"/>
              <a:ext cx="2290762" cy="161925"/>
            </a:xfrm>
            <a:custGeom>
              <a:avLst/>
              <a:gdLst>
                <a:gd name="T0" fmla="*/ 381777 w 161"/>
                <a:gd name="T1" fmla="*/ 0 h 11"/>
                <a:gd name="T2" fmla="*/ 11911508 w 161"/>
                <a:gd name="T3" fmla="*/ 0 h 11"/>
                <a:gd name="T4" fmla="*/ 12293284 w 161"/>
                <a:gd name="T5" fmla="*/ 163265 h 11"/>
                <a:gd name="T6" fmla="*/ 12293284 w 161"/>
                <a:gd name="T7" fmla="*/ 653060 h 11"/>
                <a:gd name="T8" fmla="*/ 11911508 w 161"/>
                <a:gd name="T9" fmla="*/ 897952 h 11"/>
                <a:gd name="T10" fmla="*/ 381777 w 161"/>
                <a:gd name="T11" fmla="*/ 897952 h 11"/>
                <a:gd name="T12" fmla="*/ 0 w 161"/>
                <a:gd name="T13" fmla="*/ 653060 h 11"/>
                <a:gd name="T14" fmla="*/ 0 w 161"/>
                <a:gd name="T15" fmla="*/ 163265 h 11"/>
                <a:gd name="T16" fmla="*/ 381777 w 161"/>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11"/>
                <a:gd name="T29" fmla="*/ 161 w 161"/>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11">
                  <a:moveTo>
                    <a:pt x="5" y="0"/>
                  </a:moveTo>
                  <a:lnTo>
                    <a:pt x="156" y="0"/>
                  </a:lnTo>
                  <a:cubicBezTo>
                    <a:pt x="159" y="0"/>
                    <a:pt x="161" y="1"/>
                    <a:pt x="161" y="2"/>
                  </a:cubicBezTo>
                  <a:lnTo>
                    <a:pt x="161" y="8"/>
                  </a:lnTo>
                  <a:cubicBezTo>
                    <a:pt x="161" y="10"/>
                    <a:pt x="159" y="11"/>
                    <a:pt x="156" y="11"/>
                  </a:cubicBezTo>
                  <a:lnTo>
                    <a:pt x="5" y="11"/>
                  </a:lnTo>
                  <a:cubicBezTo>
                    <a:pt x="2" y="11"/>
                    <a:pt x="0" y="10"/>
                    <a:pt x="0" y="8"/>
                  </a:cubicBezTo>
                  <a:lnTo>
                    <a:pt x="0" y="2"/>
                  </a:lnTo>
                  <a:cubicBezTo>
                    <a:pt x="0" y="1"/>
                    <a:pt x="2" y="0"/>
                    <a:pt x="5" y="0"/>
                  </a:cubicBezTo>
                  <a:close/>
                </a:path>
              </a:pathLst>
            </a:custGeom>
            <a:solidFill>
              <a:srgbClr val="99CC00"/>
            </a:solidFill>
            <a:ln w="6350">
              <a:solidFill>
                <a:srgbClr val="24211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110" name="Freeform 16"/>
            <p:cNvSpPr>
              <a:spLocks noChangeAspect="1"/>
            </p:cNvSpPr>
            <p:nvPr/>
          </p:nvSpPr>
          <p:spPr bwMode="auto">
            <a:xfrm>
              <a:off x="809179" y="4212302"/>
              <a:ext cx="723900" cy="153987"/>
            </a:xfrm>
            <a:custGeom>
              <a:avLst/>
              <a:gdLst>
                <a:gd name="T0" fmla="*/ 14 w 161"/>
                <a:gd name="T1" fmla="*/ 0 h 11"/>
                <a:gd name="T2" fmla="*/ 442 w 161"/>
                <a:gd name="T3" fmla="*/ 0 h 11"/>
                <a:gd name="T4" fmla="*/ 456 w 161"/>
                <a:gd name="T5" fmla="*/ 18 h 11"/>
                <a:gd name="T6" fmla="*/ 456 w 161"/>
                <a:gd name="T7" fmla="*/ 71 h 11"/>
                <a:gd name="T8" fmla="*/ 442 w 161"/>
                <a:gd name="T9" fmla="*/ 97 h 11"/>
                <a:gd name="T10" fmla="*/ 14 w 161"/>
                <a:gd name="T11" fmla="*/ 97 h 11"/>
                <a:gd name="T12" fmla="*/ 0 w 161"/>
                <a:gd name="T13" fmla="*/ 71 h 11"/>
                <a:gd name="T14" fmla="*/ 0 w 161"/>
                <a:gd name="T15" fmla="*/ 18 h 11"/>
                <a:gd name="T16" fmla="*/ 14 w 161"/>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11"/>
                <a:gd name="T29" fmla="*/ 161 w 161"/>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11">
                  <a:moveTo>
                    <a:pt x="5" y="0"/>
                  </a:moveTo>
                  <a:lnTo>
                    <a:pt x="156" y="0"/>
                  </a:lnTo>
                  <a:cubicBezTo>
                    <a:pt x="159" y="0"/>
                    <a:pt x="161" y="1"/>
                    <a:pt x="161" y="2"/>
                  </a:cubicBezTo>
                  <a:lnTo>
                    <a:pt x="161" y="8"/>
                  </a:lnTo>
                  <a:cubicBezTo>
                    <a:pt x="161" y="10"/>
                    <a:pt x="159" y="11"/>
                    <a:pt x="156" y="11"/>
                  </a:cubicBezTo>
                  <a:lnTo>
                    <a:pt x="5" y="11"/>
                  </a:lnTo>
                  <a:cubicBezTo>
                    <a:pt x="2" y="11"/>
                    <a:pt x="0" y="10"/>
                    <a:pt x="0" y="8"/>
                  </a:cubicBezTo>
                  <a:lnTo>
                    <a:pt x="0" y="2"/>
                  </a:lnTo>
                  <a:cubicBezTo>
                    <a:pt x="0" y="1"/>
                    <a:pt x="2" y="0"/>
                    <a:pt x="5" y="0"/>
                  </a:cubicBezTo>
                  <a:close/>
                </a:path>
              </a:pathLst>
            </a:custGeom>
            <a:solidFill>
              <a:srgbClr val="99CC00"/>
            </a:solidFill>
            <a:ln w="6350">
              <a:solidFill>
                <a:srgbClr val="24211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111" name="Freeform 16"/>
            <p:cNvSpPr>
              <a:spLocks noChangeAspect="1"/>
            </p:cNvSpPr>
            <p:nvPr/>
          </p:nvSpPr>
          <p:spPr bwMode="auto">
            <a:xfrm rot="16200000">
              <a:off x="-397321" y="3012152"/>
              <a:ext cx="2290762" cy="163513"/>
            </a:xfrm>
            <a:custGeom>
              <a:avLst/>
              <a:gdLst>
                <a:gd name="T0" fmla="*/ 381777 w 161"/>
                <a:gd name="T1" fmla="*/ 0 h 11"/>
                <a:gd name="T2" fmla="*/ 11911508 w 161"/>
                <a:gd name="T3" fmla="*/ 0 h 11"/>
                <a:gd name="T4" fmla="*/ 12293284 w 161"/>
                <a:gd name="T5" fmla="*/ 167562 h 11"/>
                <a:gd name="T6" fmla="*/ 12293284 w 161"/>
                <a:gd name="T7" fmla="*/ 670268 h 11"/>
                <a:gd name="T8" fmla="*/ 11911508 w 161"/>
                <a:gd name="T9" fmla="*/ 921616 h 11"/>
                <a:gd name="T10" fmla="*/ 381777 w 161"/>
                <a:gd name="T11" fmla="*/ 921616 h 11"/>
                <a:gd name="T12" fmla="*/ 0 w 161"/>
                <a:gd name="T13" fmla="*/ 670268 h 11"/>
                <a:gd name="T14" fmla="*/ 0 w 161"/>
                <a:gd name="T15" fmla="*/ 167562 h 11"/>
                <a:gd name="T16" fmla="*/ 381777 w 161"/>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11"/>
                <a:gd name="T29" fmla="*/ 161 w 161"/>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11">
                  <a:moveTo>
                    <a:pt x="5" y="0"/>
                  </a:moveTo>
                  <a:lnTo>
                    <a:pt x="156" y="0"/>
                  </a:lnTo>
                  <a:cubicBezTo>
                    <a:pt x="159" y="0"/>
                    <a:pt x="161" y="1"/>
                    <a:pt x="161" y="2"/>
                  </a:cubicBezTo>
                  <a:lnTo>
                    <a:pt x="161" y="8"/>
                  </a:lnTo>
                  <a:cubicBezTo>
                    <a:pt x="161" y="10"/>
                    <a:pt x="159" y="11"/>
                    <a:pt x="156" y="11"/>
                  </a:cubicBezTo>
                  <a:lnTo>
                    <a:pt x="5" y="11"/>
                  </a:lnTo>
                  <a:cubicBezTo>
                    <a:pt x="2" y="11"/>
                    <a:pt x="0" y="10"/>
                    <a:pt x="0" y="8"/>
                  </a:cubicBezTo>
                  <a:lnTo>
                    <a:pt x="0" y="2"/>
                  </a:lnTo>
                  <a:cubicBezTo>
                    <a:pt x="0" y="1"/>
                    <a:pt x="2" y="0"/>
                    <a:pt x="5" y="0"/>
                  </a:cubicBezTo>
                  <a:close/>
                </a:path>
              </a:pathLst>
            </a:custGeom>
            <a:solidFill>
              <a:srgbClr val="99CC00"/>
            </a:solidFill>
            <a:ln w="6350">
              <a:solidFill>
                <a:srgbClr val="24211D"/>
              </a:solidFill>
              <a:round/>
              <a:headEnd/>
              <a:tailEnd/>
            </a:ln>
          </p:spPr>
          <p:txBody>
            <a:bodyPr rot="10800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112" name="Freeform 24"/>
            <p:cNvSpPr>
              <a:spLocks noChangeAspect="1"/>
            </p:cNvSpPr>
            <p:nvPr/>
          </p:nvSpPr>
          <p:spPr bwMode="auto">
            <a:xfrm rot="16200000">
              <a:off x="637729" y="1299240"/>
              <a:ext cx="569912" cy="161925"/>
            </a:xfrm>
            <a:custGeom>
              <a:avLst/>
              <a:gdLst>
                <a:gd name="T0" fmla="*/ 43568 w 75"/>
                <a:gd name="T1" fmla="*/ 0 h 11"/>
                <a:gd name="T2" fmla="*/ 1590178 w 75"/>
                <a:gd name="T3" fmla="*/ 0 h 11"/>
                <a:gd name="T4" fmla="*/ 1633747 w 75"/>
                <a:gd name="T5" fmla="*/ 163265 h 11"/>
                <a:gd name="T6" fmla="*/ 1633747 w 75"/>
                <a:gd name="T7" fmla="*/ 653050 h 11"/>
                <a:gd name="T8" fmla="*/ 1590178 w 75"/>
                <a:gd name="T9" fmla="*/ 897943 h 11"/>
                <a:gd name="T10" fmla="*/ 43568 w 75"/>
                <a:gd name="T11" fmla="*/ 897943 h 11"/>
                <a:gd name="T12" fmla="*/ 0 w 75"/>
                <a:gd name="T13" fmla="*/ 653050 h 11"/>
                <a:gd name="T14" fmla="*/ 0 w 75"/>
                <a:gd name="T15" fmla="*/ 163265 h 11"/>
                <a:gd name="T16" fmla="*/ 43568 w 75"/>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11"/>
                <a:gd name="T29" fmla="*/ 75 w 75"/>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11">
                  <a:moveTo>
                    <a:pt x="2" y="0"/>
                  </a:moveTo>
                  <a:lnTo>
                    <a:pt x="73" y="0"/>
                  </a:lnTo>
                  <a:cubicBezTo>
                    <a:pt x="74" y="0"/>
                    <a:pt x="75" y="1"/>
                    <a:pt x="75" y="2"/>
                  </a:cubicBezTo>
                  <a:lnTo>
                    <a:pt x="75" y="8"/>
                  </a:lnTo>
                  <a:cubicBezTo>
                    <a:pt x="75" y="10"/>
                    <a:pt x="74" y="11"/>
                    <a:pt x="73" y="11"/>
                  </a:cubicBezTo>
                  <a:lnTo>
                    <a:pt x="2" y="11"/>
                  </a:lnTo>
                  <a:cubicBezTo>
                    <a:pt x="1" y="11"/>
                    <a:pt x="0" y="10"/>
                    <a:pt x="0" y="8"/>
                  </a:cubicBezTo>
                  <a:lnTo>
                    <a:pt x="0" y="2"/>
                  </a:lnTo>
                  <a:cubicBezTo>
                    <a:pt x="0" y="1"/>
                    <a:pt x="1" y="0"/>
                    <a:pt x="2" y="0"/>
                  </a:cubicBezTo>
                  <a:close/>
                </a:path>
              </a:pathLst>
            </a:custGeom>
            <a:solidFill>
              <a:srgbClr val="99CC00"/>
            </a:solidFill>
            <a:ln w="6350">
              <a:solidFill>
                <a:srgbClr val="24211D"/>
              </a:solidFill>
              <a:round/>
              <a:headEnd/>
              <a:tailEnd/>
            </a:ln>
          </p:spPr>
          <p:txBody>
            <a:bodyPr rot="10800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113" name="Freeform 25"/>
            <p:cNvSpPr>
              <a:spLocks noChangeAspect="1"/>
            </p:cNvSpPr>
            <p:nvPr/>
          </p:nvSpPr>
          <p:spPr bwMode="auto">
            <a:xfrm rot="16200000">
              <a:off x="2279204" y="5042564"/>
              <a:ext cx="569912" cy="161925"/>
            </a:xfrm>
            <a:custGeom>
              <a:avLst/>
              <a:gdLst>
                <a:gd name="T0" fmla="*/ 1590183 w 75"/>
                <a:gd name="T1" fmla="*/ 897943 h 11"/>
                <a:gd name="T2" fmla="*/ 43568 w 75"/>
                <a:gd name="T3" fmla="*/ 897943 h 11"/>
                <a:gd name="T4" fmla="*/ 0 w 75"/>
                <a:gd name="T5" fmla="*/ 734678 h 11"/>
                <a:gd name="T6" fmla="*/ 0 w 75"/>
                <a:gd name="T7" fmla="*/ 244893 h 11"/>
                <a:gd name="T8" fmla="*/ 43568 w 75"/>
                <a:gd name="T9" fmla="*/ 0 h 11"/>
                <a:gd name="T10" fmla="*/ 1590183 w 75"/>
                <a:gd name="T11" fmla="*/ 0 h 11"/>
                <a:gd name="T12" fmla="*/ 1633751 w 75"/>
                <a:gd name="T13" fmla="*/ 244893 h 11"/>
                <a:gd name="T14" fmla="*/ 1633751 w 75"/>
                <a:gd name="T15" fmla="*/ 734678 h 11"/>
                <a:gd name="T16" fmla="*/ 1590183 w 75"/>
                <a:gd name="T17" fmla="*/ 897943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11"/>
                <a:gd name="T29" fmla="*/ 75 w 75"/>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11">
                  <a:moveTo>
                    <a:pt x="73" y="11"/>
                  </a:moveTo>
                  <a:lnTo>
                    <a:pt x="2" y="11"/>
                  </a:lnTo>
                  <a:cubicBezTo>
                    <a:pt x="1" y="11"/>
                    <a:pt x="0" y="10"/>
                    <a:pt x="0" y="9"/>
                  </a:cubicBezTo>
                  <a:lnTo>
                    <a:pt x="0" y="3"/>
                  </a:lnTo>
                  <a:cubicBezTo>
                    <a:pt x="0" y="1"/>
                    <a:pt x="1" y="0"/>
                    <a:pt x="2" y="0"/>
                  </a:cubicBezTo>
                  <a:lnTo>
                    <a:pt x="73" y="0"/>
                  </a:lnTo>
                  <a:cubicBezTo>
                    <a:pt x="74" y="0"/>
                    <a:pt x="75" y="1"/>
                    <a:pt x="75" y="3"/>
                  </a:cubicBezTo>
                  <a:lnTo>
                    <a:pt x="75" y="9"/>
                  </a:lnTo>
                  <a:cubicBezTo>
                    <a:pt x="75" y="10"/>
                    <a:pt x="74" y="11"/>
                    <a:pt x="73" y="11"/>
                  </a:cubicBezTo>
                  <a:close/>
                </a:path>
              </a:pathLst>
            </a:custGeom>
            <a:solidFill>
              <a:srgbClr val="99CC00"/>
            </a:solidFill>
            <a:ln w="6350">
              <a:solidFill>
                <a:srgbClr val="000000"/>
              </a:solidFill>
              <a:round/>
              <a:headEnd/>
              <a:tailEnd/>
            </a:ln>
          </p:spPr>
          <p:txBody>
            <a:bodyPr rot="10800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114" name="Freeform 27"/>
            <p:cNvSpPr>
              <a:spLocks noChangeAspect="1"/>
            </p:cNvSpPr>
            <p:nvPr/>
          </p:nvSpPr>
          <p:spPr bwMode="auto">
            <a:xfrm rot="16200000">
              <a:off x="626617" y="5067964"/>
              <a:ext cx="569912" cy="161925"/>
            </a:xfrm>
            <a:custGeom>
              <a:avLst/>
              <a:gdLst>
                <a:gd name="T0" fmla="*/ 43568 w 75"/>
                <a:gd name="T1" fmla="*/ 0 h 11"/>
                <a:gd name="T2" fmla="*/ 1590183 w 75"/>
                <a:gd name="T3" fmla="*/ 0 h 11"/>
                <a:gd name="T4" fmla="*/ 1633751 w 75"/>
                <a:gd name="T5" fmla="*/ 163265 h 11"/>
                <a:gd name="T6" fmla="*/ 1633751 w 75"/>
                <a:gd name="T7" fmla="*/ 653050 h 11"/>
                <a:gd name="T8" fmla="*/ 1590183 w 75"/>
                <a:gd name="T9" fmla="*/ 897943 h 11"/>
                <a:gd name="T10" fmla="*/ 43568 w 75"/>
                <a:gd name="T11" fmla="*/ 897943 h 11"/>
                <a:gd name="T12" fmla="*/ 0 w 75"/>
                <a:gd name="T13" fmla="*/ 653050 h 11"/>
                <a:gd name="T14" fmla="*/ 0 w 75"/>
                <a:gd name="T15" fmla="*/ 163265 h 11"/>
                <a:gd name="T16" fmla="*/ 43568 w 75"/>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11"/>
                <a:gd name="T29" fmla="*/ 75 w 75"/>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11">
                  <a:moveTo>
                    <a:pt x="2" y="0"/>
                  </a:moveTo>
                  <a:lnTo>
                    <a:pt x="73" y="0"/>
                  </a:lnTo>
                  <a:cubicBezTo>
                    <a:pt x="74" y="0"/>
                    <a:pt x="75" y="1"/>
                    <a:pt x="75" y="2"/>
                  </a:cubicBezTo>
                  <a:lnTo>
                    <a:pt x="75" y="8"/>
                  </a:lnTo>
                  <a:cubicBezTo>
                    <a:pt x="75" y="10"/>
                    <a:pt x="74" y="11"/>
                    <a:pt x="73" y="11"/>
                  </a:cubicBezTo>
                  <a:lnTo>
                    <a:pt x="2" y="11"/>
                  </a:lnTo>
                  <a:cubicBezTo>
                    <a:pt x="1" y="11"/>
                    <a:pt x="0" y="10"/>
                    <a:pt x="0" y="8"/>
                  </a:cubicBezTo>
                  <a:lnTo>
                    <a:pt x="0" y="2"/>
                  </a:lnTo>
                  <a:cubicBezTo>
                    <a:pt x="0" y="1"/>
                    <a:pt x="1" y="0"/>
                    <a:pt x="2" y="0"/>
                  </a:cubicBezTo>
                  <a:close/>
                </a:path>
              </a:pathLst>
            </a:custGeom>
            <a:solidFill>
              <a:srgbClr val="99CC00"/>
            </a:solidFill>
            <a:ln w="6350">
              <a:solidFill>
                <a:srgbClr val="000000"/>
              </a:solidFill>
              <a:round/>
              <a:headEnd/>
              <a:tailEnd/>
            </a:ln>
          </p:spPr>
          <p:txBody>
            <a:bodyPr rot="10800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115" name="Freeform 30"/>
            <p:cNvSpPr>
              <a:spLocks noChangeAspect="1"/>
            </p:cNvSpPr>
            <p:nvPr/>
          </p:nvSpPr>
          <p:spPr bwMode="auto">
            <a:xfrm rot="16200000">
              <a:off x="2287142" y="1299240"/>
              <a:ext cx="569912" cy="161925"/>
            </a:xfrm>
            <a:custGeom>
              <a:avLst/>
              <a:gdLst>
                <a:gd name="T0" fmla="*/ 1590178 w 75"/>
                <a:gd name="T1" fmla="*/ 897943 h 11"/>
                <a:gd name="T2" fmla="*/ 43568 w 75"/>
                <a:gd name="T3" fmla="*/ 897943 h 11"/>
                <a:gd name="T4" fmla="*/ 0 w 75"/>
                <a:gd name="T5" fmla="*/ 734678 h 11"/>
                <a:gd name="T6" fmla="*/ 0 w 75"/>
                <a:gd name="T7" fmla="*/ 244893 h 11"/>
                <a:gd name="T8" fmla="*/ 43568 w 75"/>
                <a:gd name="T9" fmla="*/ 0 h 11"/>
                <a:gd name="T10" fmla="*/ 1590178 w 75"/>
                <a:gd name="T11" fmla="*/ 0 h 11"/>
                <a:gd name="T12" fmla="*/ 1633747 w 75"/>
                <a:gd name="T13" fmla="*/ 244893 h 11"/>
                <a:gd name="T14" fmla="*/ 1633747 w 75"/>
                <a:gd name="T15" fmla="*/ 734678 h 11"/>
                <a:gd name="T16" fmla="*/ 1590178 w 75"/>
                <a:gd name="T17" fmla="*/ 897943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11"/>
                <a:gd name="T29" fmla="*/ 75 w 75"/>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11">
                  <a:moveTo>
                    <a:pt x="73" y="11"/>
                  </a:moveTo>
                  <a:lnTo>
                    <a:pt x="2" y="11"/>
                  </a:lnTo>
                  <a:cubicBezTo>
                    <a:pt x="1" y="11"/>
                    <a:pt x="0" y="10"/>
                    <a:pt x="0" y="9"/>
                  </a:cubicBezTo>
                  <a:lnTo>
                    <a:pt x="0" y="3"/>
                  </a:lnTo>
                  <a:cubicBezTo>
                    <a:pt x="0" y="1"/>
                    <a:pt x="1" y="0"/>
                    <a:pt x="2" y="0"/>
                  </a:cubicBezTo>
                  <a:lnTo>
                    <a:pt x="73" y="0"/>
                  </a:lnTo>
                  <a:cubicBezTo>
                    <a:pt x="74" y="0"/>
                    <a:pt x="75" y="1"/>
                    <a:pt x="75" y="3"/>
                  </a:cubicBezTo>
                  <a:lnTo>
                    <a:pt x="75" y="9"/>
                  </a:lnTo>
                  <a:cubicBezTo>
                    <a:pt x="75" y="10"/>
                    <a:pt x="74" y="11"/>
                    <a:pt x="73" y="11"/>
                  </a:cubicBezTo>
                  <a:close/>
                </a:path>
              </a:pathLst>
            </a:custGeom>
            <a:solidFill>
              <a:srgbClr val="99CC00"/>
            </a:solidFill>
            <a:ln w="6350">
              <a:solidFill>
                <a:srgbClr val="24211D"/>
              </a:solidFill>
              <a:round/>
              <a:headEnd/>
              <a:tailEnd/>
            </a:ln>
          </p:spPr>
          <p:txBody>
            <a:bodyPr rot="10800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cxnSp>
          <p:nvCxnSpPr>
            <p:cNvPr id="116" name="Elbow Connector 115"/>
            <p:cNvCxnSpPr/>
            <p:nvPr/>
          </p:nvCxnSpPr>
          <p:spPr bwMode="auto">
            <a:xfrm flipH="1" flipV="1">
              <a:off x="2674492" y="4302789"/>
              <a:ext cx="382588" cy="3175"/>
            </a:xfrm>
            <a:prstGeom prst="bentConnector3">
              <a:avLst>
                <a:gd name="adj1" fmla="val 50000"/>
              </a:avLst>
            </a:prstGeom>
            <a:noFill/>
            <a:ln w="3175" cap="flat" cmpd="sng" algn="ctr">
              <a:solidFill>
                <a:srgbClr val="000000"/>
              </a:solidFill>
              <a:prstDash val="solid"/>
              <a:headEnd type="oval" w="sm" len="sm"/>
              <a:tailEnd type="oval" w="sm" len="sm"/>
            </a:ln>
            <a:effectLst/>
          </p:spPr>
        </p:cxnSp>
        <p:cxnSp>
          <p:nvCxnSpPr>
            <p:cNvPr id="117" name="Elbow Connector 116"/>
            <p:cNvCxnSpPr/>
            <p:nvPr/>
          </p:nvCxnSpPr>
          <p:spPr bwMode="auto">
            <a:xfrm rot="16200000" flipH="1">
              <a:off x="2628454" y="4020214"/>
              <a:ext cx="449262" cy="127000"/>
            </a:xfrm>
            <a:prstGeom prst="bentConnector3">
              <a:avLst>
                <a:gd name="adj1" fmla="val 588"/>
              </a:avLst>
            </a:prstGeom>
            <a:noFill/>
            <a:ln w="3175" cap="flat" cmpd="sng" algn="ctr">
              <a:solidFill>
                <a:srgbClr val="000000"/>
              </a:solidFill>
              <a:prstDash val="solid"/>
              <a:headEnd type="oval" w="sm" len="sm"/>
              <a:tailEnd type="oval" w="sm" len="sm"/>
            </a:ln>
            <a:effectLst/>
          </p:spPr>
        </p:cxnSp>
        <p:cxnSp>
          <p:nvCxnSpPr>
            <p:cNvPr id="118" name="Elbow Connector 117"/>
            <p:cNvCxnSpPr/>
            <p:nvPr/>
          </p:nvCxnSpPr>
          <p:spPr bwMode="auto">
            <a:xfrm flipH="1" flipV="1">
              <a:off x="2550667" y="5261639"/>
              <a:ext cx="382588" cy="1587"/>
            </a:xfrm>
            <a:prstGeom prst="bentConnector3">
              <a:avLst>
                <a:gd name="adj1" fmla="val 50000"/>
              </a:avLst>
            </a:prstGeom>
            <a:noFill/>
            <a:ln w="3175" cap="flat" cmpd="sng" algn="ctr">
              <a:solidFill>
                <a:srgbClr val="000000"/>
              </a:solidFill>
              <a:prstDash val="solid"/>
              <a:headEnd type="oval" w="sm" len="sm"/>
              <a:tailEnd type="oval" w="sm" len="sm"/>
            </a:ln>
            <a:effectLst/>
          </p:spPr>
        </p:cxnSp>
        <p:sp>
          <p:nvSpPr>
            <p:cNvPr id="119" name="Text Box 255"/>
            <p:cNvSpPr txBox="1">
              <a:spLocks noChangeAspect="1" noChangeArrowheads="1"/>
            </p:cNvSpPr>
            <p:nvPr/>
          </p:nvSpPr>
          <p:spPr bwMode="auto">
            <a:xfrm>
              <a:off x="2933254" y="1188115"/>
              <a:ext cx="11461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- 30 </a:t>
              </a:r>
              <a:r>
                <a:rPr kumimoji="0" lang="en-US" sz="1400" b="0" i="0" u="none" strike="noStrike" kern="0" cap="none" spc="0" normalizeH="0" baseline="0" noProof="0" dirty="0">
                  <a:ln>
                    <a:noFill/>
                  </a:ln>
                  <a:solidFill>
                    <a:srgbClr val="000000"/>
                  </a:solidFill>
                  <a:effectLst/>
                  <a:uLnTx/>
                  <a:uFillTx/>
                  <a:latin typeface="Times New Roman" pitchFamily="18" charset="0"/>
                  <a:cs typeface="Times New Roman" pitchFamily="18" charset="0"/>
                </a:rPr>
                <a:t>kV</a:t>
              </a:r>
            </a:p>
          </p:txBody>
        </p:sp>
        <p:cxnSp>
          <p:nvCxnSpPr>
            <p:cNvPr id="120" name="Elbow Connector 119"/>
            <p:cNvCxnSpPr/>
            <p:nvPr/>
          </p:nvCxnSpPr>
          <p:spPr bwMode="auto">
            <a:xfrm flipH="1" flipV="1">
              <a:off x="2560192" y="1330990"/>
              <a:ext cx="382588" cy="1587"/>
            </a:xfrm>
            <a:prstGeom prst="bentConnector3">
              <a:avLst>
                <a:gd name="adj1" fmla="val 50000"/>
              </a:avLst>
            </a:prstGeom>
            <a:noFill/>
            <a:ln w="3175" cap="flat" cmpd="sng" algn="ctr">
              <a:solidFill>
                <a:srgbClr val="000000"/>
              </a:solidFill>
              <a:prstDash val="solid"/>
              <a:headEnd type="oval" w="sm" len="sm"/>
              <a:tailEnd type="oval" w="sm" len="sm"/>
            </a:ln>
            <a:effectLst/>
          </p:spPr>
        </p:cxnSp>
        <p:cxnSp>
          <p:nvCxnSpPr>
            <p:cNvPr id="121" name="Straight Arrow Connector 138"/>
            <p:cNvCxnSpPr>
              <a:cxnSpLocks noChangeAspect="1" noChangeShapeType="1"/>
              <a:stCxn id="106" idx="1"/>
              <a:endCxn id="124" idx="3"/>
            </p:cNvCxnSpPr>
            <p:nvPr/>
          </p:nvCxnSpPr>
          <p:spPr bwMode="auto">
            <a:xfrm flipH="1">
              <a:off x="1761680" y="3680262"/>
              <a:ext cx="1344612" cy="780484"/>
            </a:xfrm>
            <a:prstGeom prst="straightConnector1">
              <a:avLst/>
            </a:prstGeom>
            <a:noFill/>
            <a:ln w="9525" algn="ctr">
              <a:solidFill>
                <a:srgbClr val="000000"/>
              </a:solidFill>
              <a:round/>
              <a:headEnd type="none" w="sm" len="sm"/>
              <a:tailEnd type="triangle" w="sm" len="sm"/>
            </a:ln>
            <a:extLst>
              <a:ext uri="{909E8E84-426E-40DD-AFC4-6F175D3DCCD1}">
                <a14:hiddenFill xmlns:a14="http://schemas.microsoft.com/office/drawing/2010/main">
                  <a:noFill/>
                </a14:hiddenFill>
              </a:ext>
            </a:extLst>
          </p:spPr>
        </p:cxnSp>
        <p:sp>
          <p:nvSpPr>
            <p:cNvPr id="122" name="Right Arrow 121"/>
            <p:cNvSpPr/>
            <p:nvPr/>
          </p:nvSpPr>
          <p:spPr bwMode="auto">
            <a:xfrm>
              <a:off x="334517" y="4429789"/>
              <a:ext cx="3689350" cy="219075"/>
            </a:xfrm>
            <a:prstGeom prst="rightArrow">
              <a:avLst/>
            </a:prstGeom>
            <a:solidFill>
              <a:srgbClr val="FFFFFF">
                <a:lumMod val="85000"/>
              </a:srgbClr>
            </a:solidFill>
            <a:ln w="635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Arial"/>
              </a:endParaRPr>
            </a:p>
          </p:txBody>
        </p:sp>
        <p:pic>
          <p:nvPicPr>
            <p:cNvPr id="123" name="Picture 9"/>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541017" y="4461539"/>
              <a:ext cx="42386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 name="Rectangle 10"/>
            <p:cNvSpPr>
              <a:spLocks noChangeAspect="1" noChangeArrowheads="1"/>
            </p:cNvSpPr>
            <p:nvPr/>
          </p:nvSpPr>
          <p:spPr bwMode="auto">
            <a:xfrm rot="16200000">
              <a:off x="1679129" y="4331364"/>
              <a:ext cx="165100" cy="423863"/>
            </a:xfrm>
            <a:prstGeom prst="rect">
              <a:avLst/>
            </a:prstGeom>
            <a:noFill/>
            <a:ln w="0">
              <a:solidFill>
                <a:srgbClr val="24211D"/>
              </a:solidFill>
              <a:miter lim="800000"/>
              <a:headEnd/>
              <a:tailEnd/>
            </a:ln>
            <a:extLst>
              <a:ext uri="{909E8E84-426E-40DD-AFC4-6F175D3DCCD1}">
                <a14:hiddenFill xmlns:a14="http://schemas.microsoft.com/office/drawing/2010/main">
                  <a:solidFill>
                    <a:srgbClr val="FFFFFF"/>
                  </a:solidFill>
                </a14:hiddenFill>
              </a:ext>
            </a:extLst>
          </p:spPr>
          <p:txBody>
            <a:bodyPr vert="eaVe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Calibri" pitchFamily="34" charset="0"/>
                <a:cs typeface="Times New Roman" pitchFamily="18" charset="0"/>
              </a:endParaRPr>
            </a:p>
          </p:txBody>
        </p:sp>
        <p:sp>
          <p:nvSpPr>
            <p:cNvPr id="125" name="Rectangle 46"/>
            <p:cNvSpPr>
              <a:spLocks noChangeAspect="1" noChangeArrowheads="1"/>
            </p:cNvSpPr>
            <p:nvPr/>
          </p:nvSpPr>
          <p:spPr bwMode="auto">
            <a:xfrm>
              <a:off x="2876554" y="2794344"/>
              <a:ext cx="15271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24211D"/>
                  </a:solidFill>
                  <a:effectLst/>
                  <a:uLnTx/>
                  <a:uFillTx/>
                  <a:latin typeface="Times New Roman" pitchFamily="18" charset="0"/>
                  <a:cs typeface="Times New Roman" pitchFamily="18" charset="0"/>
                </a:rPr>
                <a:t>magnetic filter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24211D"/>
                  </a:solidFill>
                  <a:effectLst/>
                  <a:uLnTx/>
                  <a:uFillTx/>
                  <a:latin typeface="Times New Roman" pitchFamily="18" charset="0"/>
                  <a:cs typeface="Times New Roman" pitchFamily="18" charset="0"/>
                </a:rPr>
                <a:t>region (field maximum)</a:t>
              </a:r>
              <a:endParaRPr kumimoji="0" lang="en-US" sz="14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endParaRPr>
            </a:p>
          </p:txBody>
        </p:sp>
        <p:cxnSp>
          <p:nvCxnSpPr>
            <p:cNvPr id="126" name="Straight Arrow Connector 45"/>
            <p:cNvCxnSpPr>
              <a:cxnSpLocks noChangeAspect="1" noChangeShapeType="1"/>
            </p:cNvCxnSpPr>
            <p:nvPr/>
          </p:nvCxnSpPr>
          <p:spPr bwMode="auto">
            <a:xfrm flipH="1">
              <a:off x="1756917" y="3080415"/>
              <a:ext cx="1257300" cy="1196975"/>
            </a:xfrm>
            <a:prstGeom prst="straightConnector1">
              <a:avLst/>
            </a:prstGeom>
            <a:noFill/>
            <a:ln w="9525" algn="ctr">
              <a:solidFill>
                <a:srgbClr val="000000"/>
              </a:solidFill>
              <a:round/>
              <a:headEnd type="none" w="sm" len="sm"/>
              <a:tailEnd type="triangle" w="sm" len="sm"/>
            </a:ln>
            <a:extLst>
              <a:ext uri="{909E8E84-426E-40DD-AFC4-6F175D3DCCD1}">
                <a14:hiddenFill xmlns:a14="http://schemas.microsoft.com/office/drawing/2010/main">
                  <a:noFill/>
                </a14:hiddenFill>
              </a:ext>
            </a:extLst>
          </p:spPr>
        </p:cxnSp>
        <p:sp>
          <p:nvSpPr>
            <p:cNvPr id="127" name="Rectangle 45"/>
            <p:cNvSpPr>
              <a:spLocks noChangeAspect="1" noChangeArrowheads="1"/>
            </p:cNvSpPr>
            <p:nvPr/>
          </p:nvSpPr>
          <p:spPr bwMode="auto">
            <a:xfrm>
              <a:off x="107504" y="4318664"/>
              <a:ext cx="8905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24211D"/>
                  </a:solidFill>
                  <a:effectLst/>
                  <a:uLnTx/>
                  <a:uFillTx/>
                  <a:latin typeface="Times New Roman" pitchFamily="18" charset="0"/>
                  <a:cs typeface="Times New Roman" pitchFamily="18" charset="0"/>
                </a:rPr>
                <a:t>Neutron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24211D"/>
                  </a:solidFill>
                  <a:effectLst/>
                  <a:uLnTx/>
                  <a:uFillTx/>
                  <a:latin typeface="Times New Roman" pitchFamily="18" charset="0"/>
                  <a:cs typeface="Times New Roman" pitchFamily="18" charset="0"/>
                </a:rPr>
                <a:t>beam</a:t>
              </a:r>
              <a:endParaRPr kumimoji="0" lang="en-US" sz="1400" b="0" i="0" u="none" strike="noStrike" kern="0" cap="none" spc="0" normalizeH="0" baseline="0" noProof="0" smtClean="0">
                <a:ln>
                  <a:noFill/>
                </a:ln>
                <a:solidFill>
                  <a:srgbClr val="000000"/>
                </a:solidFill>
                <a:effectLst/>
                <a:uLnTx/>
                <a:uFillTx/>
                <a:latin typeface="Times New Roman" pitchFamily="18" charset="0"/>
                <a:cs typeface="Times New Roman" pitchFamily="18" charset="0"/>
              </a:endParaRPr>
            </a:p>
          </p:txBody>
        </p:sp>
        <p:sp>
          <p:nvSpPr>
            <p:cNvPr id="128" name="Rectangle 46"/>
            <p:cNvSpPr>
              <a:spLocks noChangeAspect="1" noChangeArrowheads="1"/>
            </p:cNvSpPr>
            <p:nvPr/>
          </p:nvSpPr>
          <p:spPr bwMode="auto">
            <a:xfrm>
              <a:off x="3017392" y="2193002"/>
              <a:ext cx="13843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24211D"/>
                  </a:solidFill>
                  <a:effectLst/>
                  <a:uLnTx/>
                  <a:uFillTx/>
                  <a:latin typeface="Times New Roman" pitchFamily="18" charset="0"/>
                  <a:cs typeface="Times New Roman" pitchFamily="18" charset="0"/>
                </a:rPr>
                <a:t>TOF region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24211D"/>
                  </a:solidFill>
                  <a:effectLst/>
                  <a:uLnTx/>
                  <a:uFillTx/>
                  <a:latin typeface="Times New Roman" pitchFamily="18" charset="0"/>
                  <a:cs typeface="Times New Roman" pitchFamily="18" charset="0"/>
                </a:rPr>
                <a:t> (low field)</a:t>
              </a:r>
              <a:endParaRPr kumimoji="0" lang="en-US" sz="14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endParaRPr>
            </a:p>
          </p:txBody>
        </p:sp>
        <p:grpSp>
          <p:nvGrpSpPr>
            <p:cNvPr id="129" name="Group 45"/>
            <p:cNvGrpSpPr>
              <a:grpSpLocks/>
            </p:cNvGrpSpPr>
            <p:nvPr/>
          </p:nvGrpSpPr>
          <p:grpSpPr bwMode="auto">
            <a:xfrm rot="16200000">
              <a:off x="-222695" y="2913727"/>
              <a:ext cx="3965574" cy="776288"/>
              <a:chOff x="2242" y="2166"/>
              <a:chExt cx="2498" cy="489"/>
            </a:xfrm>
          </p:grpSpPr>
          <p:sp>
            <p:nvSpPr>
              <p:cNvPr id="148" name="Freeform 46"/>
              <p:cNvSpPr>
                <a:spLocks/>
              </p:cNvSpPr>
              <p:nvPr/>
            </p:nvSpPr>
            <p:spPr bwMode="auto">
              <a:xfrm>
                <a:off x="2242" y="2166"/>
                <a:ext cx="2494" cy="180"/>
              </a:xfrm>
              <a:custGeom>
                <a:avLst/>
                <a:gdLst>
                  <a:gd name="T0" fmla="*/ 19441 w 1410"/>
                  <a:gd name="T1" fmla="*/ 0 h 413"/>
                  <a:gd name="T2" fmla="*/ 42902 w 1410"/>
                  <a:gd name="T3" fmla="*/ 0 h 413"/>
                  <a:gd name="T4" fmla="*/ 65649 w 1410"/>
                  <a:gd name="T5" fmla="*/ 0 h 413"/>
                  <a:gd name="T6" fmla="*/ 88997 w 1410"/>
                  <a:gd name="T7" fmla="*/ 0 h 413"/>
                  <a:gd name="T8" fmla="*/ 112384 w 1410"/>
                  <a:gd name="T9" fmla="*/ 0 h 413"/>
                  <a:gd name="T10" fmla="*/ 135203 w 1410"/>
                  <a:gd name="T11" fmla="*/ 0 h 413"/>
                  <a:gd name="T12" fmla="*/ 158656 w 1410"/>
                  <a:gd name="T13" fmla="*/ 0 h 413"/>
                  <a:gd name="T14" fmla="*/ 182055 w 1410"/>
                  <a:gd name="T15" fmla="*/ 0 h 413"/>
                  <a:gd name="T16" fmla="*/ 205392 w 1410"/>
                  <a:gd name="T17" fmla="*/ 0 h 413"/>
                  <a:gd name="T18" fmla="*/ 228086 w 1410"/>
                  <a:gd name="T19" fmla="*/ 0 h 413"/>
                  <a:gd name="T20" fmla="*/ 251118 w 1410"/>
                  <a:gd name="T21" fmla="*/ 0 h 413"/>
                  <a:gd name="T22" fmla="*/ 273712 w 1410"/>
                  <a:gd name="T23" fmla="*/ 0 h 413"/>
                  <a:gd name="T24" fmla="*/ 297398 w 1410"/>
                  <a:gd name="T25" fmla="*/ 0 h 413"/>
                  <a:gd name="T26" fmla="*/ 320785 w 1410"/>
                  <a:gd name="T27" fmla="*/ 0 h 413"/>
                  <a:gd name="T28" fmla="*/ 344176 w 1410"/>
                  <a:gd name="T29" fmla="*/ 0 h 413"/>
                  <a:gd name="T30" fmla="*/ 366876 w 1410"/>
                  <a:gd name="T31" fmla="*/ 0 h 413"/>
                  <a:gd name="T32" fmla="*/ 390329 w 1410"/>
                  <a:gd name="T33" fmla="*/ 0 h 413"/>
                  <a:gd name="T34" fmla="*/ 413728 w 1410"/>
                  <a:gd name="T35" fmla="*/ 0 h 413"/>
                  <a:gd name="T36" fmla="*/ 435834 w 1410"/>
                  <a:gd name="T37" fmla="*/ 0 h 413"/>
                  <a:gd name="T38" fmla="*/ 459796 w 1410"/>
                  <a:gd name="T39" fmla="*/ 0 h 413"/>
                  <a:gd name="T40" fmla="*/ 482976 w 1410"/>
                  <a:gd name="T41" fmla="*/ 0 h 413"/>
                  <a:gd name="T42" fmla="*/ 505383 w 1410"/>
                  <a:gd name="T43" fmla="*/ 0 h 413"/>
                  <a:gd name="T44" fmla="*/ 529071 w 1410"/>
                  <a:gd name="T45" fmla="*/ 0 h 413"/>
                  <a:gd name="T46" fmla="*/ 552456 w 1410"/>
                  <a:gd name="T47" fmla="*/ 0 h 413"/>
                  <a:gd name="T48" fmla="*/ 574651 w 1410"/>
                  <a:gd name="T49" fmla="*/ 0 h 413"/>
                  <a:gd name="T50" fmla="*/ 598059 w 1410"/>
                  <a:gd name="T51" fmla="*/ 0 h 413"/>
                  <a:gd name="T52" fmla="*/ 621922 w 1410"/>
                  <a:gd name="T53" fmla="*/ 0 h 413"/>
                  <a:gd name="T54" fmla="*/ 644191 w 1410"/>
                  <a:gd name="T55" fmla="*/ 0 h 413"/>
                  <a:gd name="T56" fmla="*/ 667506 w 1410"/>
                  <a:gd name="T57" fmla="*/ 0 h 413"/>
                  <a:gd name="T58" fmla="*/ 691556 w 1410"/>
                  <a:gd name="T59" fmla="*/ 0 h 413"/>
                  <a:gd name="T60" fmla="*/ 714655 w 1410"/>
                  <a:gd name="T61" fmla="*/ 0 h 413"/>
                  <a:gd name="T62" fmla="*/ 737005 w 1410"/>
                  <a:gd name="T63" fmla="*/ 0 h 413"/>
                  <a:gd name="T64" fmla="*/ 760242 w 1410"/>
                  <a:gd name="T65" fmla="*/ 0 h 413"/>
                  <a:gd name="T66" fmla="*/ 784133 w 1410"/>
                  <a:gd name="T67" fmla="*/ 0 h 413"/>
                  <a:gd name="T68" fmla="*/ 806324 w 1410"/>
                  <a:gd name="T69" fmla="*/ 0 h 413"/>
                  <a:gd name="T70" fmla="*/ 829738 w 1410"/>
                  <a:gd name="T71" fmla="*/ 0 h 413"/>
                  <a:gd name="T72" fmla="*/ 853797 w 1410"/>
                  <a:gd name="T73" fmla="*/ 0 h 413"/>
                  <a:gd name="T74" fmla="*/ 877074 w 1410"/>
                  <a:gd name="T75" fmla="*/ 0 h 413"/>
                  <a:gd name="T76" fmla="*/ 899179 w 1410"/>
                  <a:gd name="T77" fmla="*/ 0 h 413"/>
                  <a:gd name="T78" fmla="*/ 922591 w 1410"/>
                  <a:gd name="T79" fmla="*/ 0 h 413"/>
                  <a:gd name="T80" fmla="*/ 945458 w 1410"/>
                  <a:gd name="T81" fmla="*/ 0 h 413"/>
                  <a:gd name="T82" fmla="*/ 968850 w 1410"/>
                  <a:gd name="T83" fmla="*/ 0 h 413"/>
                  <a:gd name="T84" fmla="*/ 991915 w 1410"/>
                  <a:gd name="T85" fmla="*/ 0 h 413"/>
                  <a:gd name="T86" fmla="*/ 1015805 w 1410"/>
                  <a:gd name="T87" fmla="*/ 0 h 413"/>
                  <a:gd name="T88" fmla="*/ 1038006 w 1410"/>
                  <a:gd name="T89" fmla="*/ 0 h 413"/>
                  <a:gd name="T90" fmla="*/ 1061432 w 1410"/>
                  <a:gd name="T91" fmla="*/ 0 h 413"/>
                  <a:gd name="T92" fmla="*/ 1084763 w 1410"/>
                  <a:gd name="T93" fmla="*/ 0 h 413"/>
                  <a:gd name="T94" fmla="*/ 1107667 w 1410"/>
                  <a:gd name="T95" fmla="*/ 0 h 413"/>
                  <a:gd name="T96" fmla="*/ 1131082 w 1410"/>
                  <a:gd name="T97" fmla="*/ 0 h 413"/>
                  <a:gd name="T98" fmla="*/ 1154441 w 1410"/>
                  <a:gd name="T99" fmla="*/ 0 h 413"/>
                  <a:gd name="T100" fmla="*/ 1177136 w 1410"/>
                  <a:gd name="T101" fmla="*/ 0 h 413"/>
                  <a:gd name="T102" fmla="*/ 1200520 w 1410"/>
                  <a:gd name="T103" fmla="*/ 0 h 413"/>
                  <a:gd name="T104" fmla="*/ 1223581 w 1410"/>
                  <a:gd name="T105" fmla="*/ 0 h 413"/>
                  <a:gd name="T106" fmla="*/ 1246407 w 1410"/>
                  <a:gd name="T107" fmla="*/ 0 h 413"/>
                  <a:gd name="T108" fmla="*/ 1269922 w 1410"/>
                  <a:gd name="T109" fmla="*/ 0 h 413"/>
                  <a:gd name="T110" fmla="*/ 1293258 w 1410"/>
                  <a:gd name="T111" fmla="*/ 0 h 413"/>
                  <a:gd name="T112" fmla="*/ 1316660 w 1410"/>
                  <a:gd name="T113" fmla="*/ 0 h 41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10"/>
                  <a:gd name="T172" fmla="*/ 0 h 413"/>
                  <a:gd name="T173" fmla="*/ 1410 w 1410"/>
                  <a:gd name="T174" fmla="*/ 413 h 41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10" h="413">
                    <a:moveTo>
                      <a:pt x="0" y="179"/>
                    </a:moveTo>
                    <a:lnTo>
                      <a:pt x="3" y="180"/>
                    </a:lnTo>
                    <a:lnTo>
                      <a:pt x="7" y="182"/>
                    </a:lnTo>
                    <a:lnTo>
                      <a:pt x="10" y="184"/>
                    </a:lnTo>
                    <a:lnTo>
                      <a:pt x="14" y="185"/>
                    </a:lnTo>
                    <a:lnTo>
                      <a:pt x="17" y="188"/>
                    </a:lnTo>
                    <a:lnTo>
                      <a:pt x="21" y="190"/>
                    </a:lnTo>
                    <a:lnTo>
                      <a:pt x="24" y="192"/>
                    </a:lnTo>
                    <a:lnTo>
                      <a:pt x="28" y="194"/>
                    </a:lnTo>
                    <a:lnTo>
                      <a:pt x="31" y="197"/>
                    </a:lnTo>
                    <a:lnTo>
                      <a:pt x="35" y="200"/>
                    </a:lnTo>
                    <a:lnTo>
                      <a:pt x="39" y="203"/>
                    </a:lnTo>
                    <a:lnTo>
                      <a:pt x="42" y="206"/>
                    </a:lnTo>
                    <a:lnTo>
                      <a:pt x="46" y="209"/>
                    </a:lnTo>
                    <a:lnTo>
                      <a:pt x="49" y="213"/>
                    </a:lnTo>
                    <a:lnTo>
                      <a:pt x="53" y="216"/>
                    </a:lnTo>
                    <a:lnTo>
                      <a:pt x="56" y="220"/>
                    </a:lnTo>
                    <a:lnTo>
                      <a:pt x="60" y="224"/>
                    </a:lnTo>
                    <a:lnTo>
                      <a:pt x="63" y="228"/>
                    </a:lnTo>
                    <a:lnTo>
                      <a:pt x="67" y="232"/>
                    </a:lnTo>
                    <a:lnTo>
                      <a:pt x="70" y="236"/>
                    </a:lnTo>
                    <a:lnTo>
                      <a:pt x="74" y="241"/>
                    </a:lnTo>
                    <a:lnTo>
                      <a:pt x="77" y="245"/>
                    </a:lnTo>
                    <a:lnTo>
                      <a:pt x="81" y="250"/>
                    </a:lnTo>
                    <a:lnTo>
                      <a:pt x="84" y="255"/>
                    </a:lnTo>
                    <a:lnTo>
                      <a:pt x="88" y="259"/>
                    </a:lnTo>
                    <a:lnTo>
                      <a:pt x="91" y="264"/>
                    </a:lnTo>
                    <a:lnTo>
                      <a:pt x="95" y="269"/>
                    </a:lnTo>
                    <a:lnTo>
                      <a:pt x="99" y="273"/>
                    </a:lnTo>
                    <a:lnTo>
                      <a:pt x="102" y="278"/>
                    </a:lnTo>
                    <a:lnTo>
                      <a:pt x="106" y="282"/>
                    </a:lnTo>
                    <a:lnTo>
                      <a:pt x="109" y="287"/>
                    </a:lnTo>
                    <a:lnTo>
                      <a:pt x="113" y="291"/>
                    </a:lnTo>
                    <a:lnTo>
                      <a:pt x="116" y="295"/>
                    </a:lnTo>
                    <a:lnTo>
                      <a:pt x="120" y="299"/>
                    </a:lnTo>
                    <a:lnTo>
                      <a:pt x="123" y="302"/>
                    </a:lnTo>
                    <a:lnTo>
                      <a:pt x="127" y="306"/>
                    </a:lnTo>
                    <a:lnTo>
                      <a:pt x="130" y="309"/>
                    </a:lnTo>
                    <a:lnTo>
                      <a:pt x="134" y="312"/>
                    </a:lnTo>
                    <a:lnTo>
                      <a:pt x="137" y="315"/>
                    </a:lnTo>
                    <a:lnTo>
                      <a:pt x="141" y="317"/>
                    </a:lnTo>
                    <a:lnTo>
                      <a:pt x="144" y="320"/>
                    </a:lnTo>
                    <a:lnTo>
                      <a:pt x="148" y="322"/>
                    </a:lnTo>
                    <a:lnTo>
                      <a:pt x="151" y="324"/>
                    </a:lnTo>
                    <a:lnTo>
                      <a:pt x="155" y="325"/>
                    </a:lnTo>
                    <a:lnTo>
                      <a:pt x="159" y="327"/>
                    </a:lnTo>
                    <a:lnTo>
                      <a:pt x="162" y="328"/>
                    </a:lnTo>
                    <a:lnTo>
                      <a:pt x="166" y="329"/>
                    </a:lnTo>
                    <a:lnTo>
                      <a:pt x="169" y="330"/>
                    </a:lnTo>
                    <a:lnTo>
                      <a:pt x="172" y="331"/>
                    </a:lnTo>
                    <a:lnTo>
                      <a:pt x="176" y="332"/>
                    </a:lnTo>
                    <a:lnTo>
                      <a:pt x="180" y="333"/>
                    </a:lnTo>
                    <a:lnTo>
                      <a:pt x="183" y="333"/>
                    </a:lnTo>
                    <a:lnTo>
                      <a:pt x="187" y="334"/>
                    </a:lnTo>
                    <a:lnTo>
                      <a:pt x="190" y="334"/>
                    </a:lnTo>
                    <a:lnTo>
                      <a:pt x="194" y="334"/>
                    </a:lnTo>
                    <a:lnTo>
                      <a:pt x="197" y="334"/>
                    </a:lnTo>
                    <a:lnTo>
                      <a:pt x="201" y="335"/>
                    </a:lnTo>
                    <a:lnTo>
                      <a:pt x="204" y="335"/>
                    </a:lnTo>
                    <a:lnTo>
                      <a:pt x="208" y="335"/>
                    </a:lnTo>
                    <a:lnTo>
                      <a:pt x="211" y="335"/>
                    </a:lnTo>
                    <a:lnTo>
                      <a:pt x="215" y="335"/>
                    </a:lnTo>
                    <a:lnTo>
                      <a:pt x="219" y="335"/>
                    </a:lnTo>
                    <a:lnTo>
                      <a:pt x="222" y="335"/>
                    </a:lnTo>
                    <a:lnTo>
                      <a:pt x="225" y="335"/>
                    </a:lnTo>
                    <a:lnTo>
                      <a:pt x="229" y="335"/>
                    </a:lnTo>
                    <a:lnTo>
                      <a:pt x="232" y="334"/>
                    </a:lnTo>
                    <a:lnTo>
                      <a:pt x="236" y="334"/>
                    </a:lnTo>
                    <a:lnTo>
                      <a:pt x="240" y="334"/>
                    </a:lnTo>
                    <a:lnTo>
                      <a:pt x="243" y="334"/>
                    </a:lnTo>
                    <a:lnTo>
                      <a:pt x="247" y="334"/>
                    </a:lnTo>
                    <a:lnTo>
                      <a:pt x="250" y="333"/>
                    </a:lnTo>
                    <a:lnTo>
                      <a:pt x="254" y="333"/>
                    </a:lnTo>
                    <a:lnTo>
                      <a:pt x="257" y="332"/>
                    </a:lnTo>
                    <a:lnTo>
                      <a:pt x="261" y="332"/>
                    </a:lnTo>
                    <a:lnTo>
                      <a:pt x="264" y="331"/>
                    </a:lnTo>
                    <a:lnTo>
                      <a:pt x="268" y="330"/>
                    </a:lnTo>
                    <a:lnTo>
                      <a:pt x="271" y="330"/>
                    </a:lnTo>
                    <a:lnTo>
                      <a:pt x="275" y="329"/>
                    </a:lnTo>
                    <a:lnTo>
                      <a:pt x="278" y="328"/>
                    </a:lnTo>
                    <a:lnTo>
                      <a:pt x="282" y="327"/>
                    </a:lnTo>
                    <a:lnTo>
                      <a:pt x="285" y="326"/>
                    </a:lnTo>
                    <a:lnTo>
                      <a:pt x="289" y="325"/>
                    </a:lnTo>
                    <a:lnTo>
                      <a:pt x="292" y="325"/>
                    </a:lnTo>
                    <a:lnTo>
                      <a:pt x="296" y="324"/>
                    </a:lnTo>
                    <a:lnTo>
                      <a:pt x="300" y="325"/>
                    </a:lnTo>
                    <a:lnTo>
                      <a:pt x="303" y="325"/>
                    </a:lnTo>
                    <a:lnTo>
                      <a:pt x="307" y="327"/>
                    </a:lnTo>
                    <a:lnTo>
                      <a:pt x="310" y="331"/>
                    </a:lnTo>
                    <a:lnTo>
                      <a:pt x="314" y="336"/>
                    </a:lnTo>
                    <a:lnTo>
                      <a:pt x="317" y="343"/>
                    </a:lnTo>
                    <a:lnTo>
                      <a:pt x="321" y="351"/>
                    </a:lnTo>
                    <a:lnTo>
                      <a:pt x="324" y="361"/>
                    </a:lnTo>
                    <a:lnTo>
                      <a:pt x="328" y="371"/>
                    </a:lnTo>
                    <a:lnTo>
                      <a:pt x="331" y="381"/>
                    </a:lnTo>
                    <a:lnTo>
                      <a:pt x="335" y="390"/>
                    </a:lnTo>
                    <a:lnTo>
                      <a:pt x="338" y="398"/>
                    </a:lnTo>
                    <a:lnTo>
                      <a:pt x="342" y="404"/>
                    </a:lnTo>
                    <a:lnTo>
                      <a:pt x="345" y="409"/>
                    </a:lnTo>
                    <a:lnTo>
                      <a:pt x="349" y="412"/>
                    </a:lnTo>
                    <a:lnTo>
                      <a:pt x="352" y="413"/>
                    </a:lnTo>
                    <a:lnTo>
                      <a:pt x="356" y="412"/>
                    </a:lnTo>
                    <a:lnTo>
                      <a:pt x="360" y="409"/>
                    </a:lnTo>
                    <a:lnTo>
                      <a:pt x="363" y="404"/>
                    </a:lnTo>
                    <a:lnTo>
                      <a:pt x="367" y="398"/>
                    </a:lnTo>
                    <a:lnTo>
                      <a:pt x="370" y="390"/>
                    </a:lnTo>
                    <a:lnTo>
                      <a:pt x="374" y="380"/>
                    </a:lnTo>
                    <a:lnTo>
                      <a:pt x="377" y="369"/>
                    </a:lnTo>
                    <a:lnTo>
                      <a:pt x="381" y="358"/>
                    </a:lnTo>
                    <a:lnTo>
                      <a:pt x="384" y="348"/>
                    </a:lnTo>
                    <a:lnTo>
                      <a:pt x="388" y="338"/>
                    </a:lnTo>
                    <a:lnTo>
                      <a:pt x="391" y="329"/>
                    </a:lnTo>
                    <a:lnTo>
                      <a:pt x="395" y="322"/>
                    </a:lnTo>
                    <a:lnTo>
                      <a:pt x="398" y="317"/>
                    </a:lnTo>
                    <a:lnTo>
                      <a:pt x="402" y="312"/>
                    </a:lnTo>
                    <a:lnTo>
                      <a:pt x="405" y="308"/>
                    </a:lnTo>
                    <a:lnTo>
                      <a:pt x="409" y="305"/>
                    </a:lnTo>
                    <a:lnTo>
                      <a:pt x="412" y="303"/>
                    </a:lnTo>
                    <a:lnTo>
                      <a:pt x="416" y="300"/>
                    </a:lnTo>
                    <a:lnTo>
                      <a:pt x="420" y="297"/>
                    </a:lnTo>
                    <a:lnTo>
                      <a:pt x="423" y="294"/>
                    </a:lnTo>
                    <a:lnTo>
                      <a:pt x="426" y="290"/>
                    </a:lnTo>
                    <a:lnTo>
                      <a:pt x="430" y="286"/>
                    </a:lnTo>
                    <a:lnTo>
                      <a:pt x="433" y="282"/>
                    </a:lnTo>
                    <a:lnTo>
                      <a:pt x="437" y="278"/>
                    </a:lnTo>
                    <a:lnTo>
                      <a:pt x="441" y="273"/>
                    </a:lnTo>
                    <a:lnTo>
                      <a:pt x="444" y="268"/>
                    </a:lnTo>
                    <a:lnTo>
                      <a:pt x="448" y="263"/>
                    </a:lnTo>
                    <a:lnTo>
                      <a:pt x="451" y="257"/>
                    </a:lnTo>
                    <a:lnTo>
                      <a:pt x="455" y="251"/>
                    </a:lnTo>
                    <a:lnTo>
                      <a:pt x="458" y="245"/>
                    </a:lnTo>
                    <a:lnTo>
                      <a:pt x="462" y="238"/>
                    </a:lnTo>
                    <a:lnTo>
                      <a:pt x="465" y="231"/>
                    </a:lnTo>
                    <a:lnTo>
                      <a:pt x="469" y="224"/>
                    </a:lnTo>
                    <a:lnTo>
                      <a:pt x="472" y="217"/>
                    </a:lnTo>
                    <a:lnTo>
                      <a:pt x="476" y="210"/>
                    </a:lnTo>
                    <a:lnTo>
                      <a:pt x="479" y="202"/>
                    </a:lnTo>
                    <a:lnTo>
                      <a:pt x="483" y="194"/>
                    </a:lnTo>
                    <a:lnTo>
                      <a:pt x="486" y="187"/>
                    </a:lnTo>
                    <a:lnTo>
                      <a:pt x="490" y="179"/>
                    </a:lnTo>
                    <a:lnTo>
                      <a:pt x="493" y="172"/>
                    </a:lnTo>
                    <a:lnTo>
                      <a:pt x="497" y="164"/>
                    </a:lnTo>
                    <a:lnTo>
                      <a:pt x="501" y="157"/>
                    </a:lnTo>
                    <a:lnTo>
                      <a:pt x="504" y="150"/>
                    </a:lnTo>
                    <a:lnTo>
                      <a:pt x="508" y="142"/>
                    </a:lnTo>
                    <a:lnTo>
                      <a:pt x="511" y="135"/>
                    </a:lnTo>
                    <a:lnTo>
                      <a:pt x="515" y="128"/>
                    </a:lnTo>
                    <a:lnTo>
                      <a:pt x="518" y="122"/>
                    </a:lnTo>
                    <a:lnTo>
                      <a:pt x="522" y="115"/>
                    </a:lnTo>
                    <a:lnTo>
                      <a:pt x="525" y="109"/>
                    </a:lnTo>
                    <a:lnTo>
                      <a:pt x="529" y="103"/>
                    </a:lnTo>
                    <a:lnTo>
                      <a:pt x="532" y="98"/>
                    </a:lnTo>
                    <a:lnTo>
                      <a:pt x="536" y="92"/>
                    </a:lnTo>
                    <a:lnTo>
                      <a:pt x="539" y="87"/>
                    </a:lnTo>
                    <a:lnTo>
                      <a:pt x="543" y="82"/>
                    </a:lnTo>
                    <a:lnTo>
                      <a:pt x="546" y="77"/>
                    </a:lnTo>
                    <a:lnTo>
                      <a:pt x="550" y="73"/>
                    </a:lnTo>
                    <a:lnTo>
                      <a:pt x="553" y="69"/>
                    </a:lnTo>
                    <a:lnTo>
                      <a:pt x="557" y="65"/>
                    </a:lnTo>
                    <a:lnTo>
                      <a:pt x="561" y="61"/>
                    </a:lnTo>
                    <a:lnTo>
                      <a:pt x="564" y="57"/>
                    </a:lnTo>
                    <a:lnTo>
                      <a:pt x="568" y="54"/>
                    </a:lnTo>
                    <a:lnTo>
                      <a:pt x="571" y="51"/>
                    </a:lnTo>
                    <a:lnTo>
                      <a:pt x="575" y="48"/>
                    </a:lnTo>
                    <a:lnTo>
                      <a:pt x="578" y="45"/>
                    </a:lnTo>
                    <a:lnTo>
                      <a:pt x="582" y="43"/>
                    </a:lnTo>
                    <a:lnTo>
                      <a:pt x="585" y="40"/>
                    </a:lnTo>
                    <a:lnTo>
                      <a:pt x="589" y="38"/>
                    </a:lnTo>
                    <a:lnTo>
                      <a:pt x="592" y="35"/>
                    </a:lnTo>
                    <a:lnTo>
                      <a:pt x="596" y="33"/>
                    </a:lnTo>
                    <a:lnTo>
                      <a:pt x="599" y="31"/>
                    </a:lnTo>
                    <a:lnTo>
                      <a:pt x="603" y="30"/>
                    </a:lnTo>
                    <a:lnTo>
                      <a:pt x="606" y="28"/>
                    </a:lnTo>
                    <a:lnTo>
                      <a:pt x="610" y="26"/>
                    </a:lnTo>
                    <a:lnTo>
                      <a:pt x="613" y="25"/>
                    </a:lnTo>
                    <a:lnTo>
                      <a:pt x="617" y="23"/>
                    </a:lnTo>
                    <a:lnTo>
                      <a:pt x="621" y="22"/>
                    </a:lnTo>
                    <a:lnTo>
                      <a:pt x="624" y="21"/>
                    </a:lnTo>
                    <a:lnTo>
                      <a:pt x="628" y="20"/>
                    </a:lnTo>
                    <a:lnTo>
                      <a:pt x="631" y="18"/>
                    </a:lnTo>
                    <a:lnTo>
                      <a:pt x="635" y="17"/>
                    </a:lnTo>
                    <a:lnTo>
                      <a:pt x="638" y="17"/>
                    </a:lnTo>
                    <a:lnTo>
                      <a:pt x="642" y="16"/>
                    </a:lnTo>
                    <a:lnTo>
                      <a:pt x="645" y="15"/>
                    </a:lnTo>
                    <a:lnTo>
                      <a:pt x="649" y="14"/>
                    </a:lnTo>
                    <a:lnTo>
                      <a:pt x="652" y="13"/>
                    </a:lnTo>
                    <a:lnTo>
                      <a:pt x="656" y="13"/>
                    </a:lnTo>
                    <a:lnTo>
                      <a:pt x="659" y="12"/>
                    </a:lnTo>
                    <a:lnTo>
                      <a:pt x="663" y="11"/>
                    </a:lnTo>
                    <a:lnTo>
                      <a:pt x="666" y="11"/>
                    </a:lnTo>
                    <a:lnTo>
                      <a:pt x="670" y="10"/>
                    </a:lnTo>
                    <a:lnTo>
                      <a:pt x="673" y="9"/>
                    </a:lnTo>
                    <a:lnTo>
                      <a:pt x="677" y="9"/>
                    </a:lnTo>
                    <a:lnTo>
                      <a:pt x="681" y="8"/>
                    </a:lnTo>
                    <a:lnTo>
                      <a:pt x="684" y="8"/>
                    </a:lnTo>
                    <a:lnTo>
                      <a:pt x="687" y="8"/>
                    </a:lnTo>
                    <a:lnTo>
                      <a:pt x="691" y="7"/>
                    </a:lnTo>
                    <a:lnTo>
                      <a:pt x="695" y="7"/>
                    </a:lnTo>
                    <a:lnTo>
                      <a:pt x="698" y="7"/>
                    </a:lnTo>
                    <a:lnTo>
                      <a:pt x="702" y="6"/>
                    </a:lnTo>
                    <a:lnTo>
                      <a:pt x="705" y="6"/>
                    </a:lnTo>
                    <a:lnTo>
                      <a:pt x="709" y="6"/>
                    </a:lnTo>
                    <a:lnTo>
                      <a:pt x="712" y="5"/>
                    </a:lnTo>
                    <a:lnTo>
                      <a:pt x="716" y="5"/>
                    </a:lnTo>
                    <a:lnTo>
                      <a:pt x="719" y="5"/>
                    </a:lnTo>
                    <a:lnTo>
                      <a:pt x="723" y="5"/>
                    </a:lnTo>
                    <a:lnTo>
                      <a:pt x="726" y="4"/>
                    </a:lnTo>
                    <a:lnTo>
                      <a:pt x="730" y="4"/>
                    </a:lnTo>
                    <a:lnTo>
                      <a:pt x="733" y="4"/>
                    </a:lnTo>
                    <a:lnTo>
                      <a:pt x="737" y="4"/>
                    </a:lnTo>
                    <a:lnTo>
                      <a:pt x="740" y="4"/>
                    </a:lnTo>
                    <a:lnTo>
                      <a:pt x="744" y="4"/>
                    </a:lnTo>
                    <a:lnTo>
                      <a:pt x="747" y="3"/>
                    </a:lnTo>
                    <a:lnTo>
                      <a:pt x="751" y="3"/>
                    </a:lnTo>
                    <a:lnTo>
                      <a:pt x="755" y="3"/>
                    </a:lnTo>
                    <a:lnTo>
                      <a:pt x="758" y="3"/>
                    </a:lnTo>
                    <a:lnTo>
                      <a:pt x="762" y="3"/>
                    </a:lnTo>
                    <a:lnTo>
                      <a:pt x="765" y="3"/>
                    </a:lnTo>
                    <a:lnTo>
                      <a:pt x="769" y="3"/>
                    </a:lnTo>
                    <a:lnTo>
                      <a:pt x="772" y="2"/>
                    </a:lnTo>
                    <a:lnTo>
                      <a:pt x="776" y="2"/>
                    </a:lnTo>
                    <a:lnTo>
                      <a:pt x="779" y="2"/>
                    </a:lnTo>
                    <a:lnTo>
                      <a:pt x="783" y="2"/>
                    </a:lnTo>
                    <a:lnTo>
                      <a:pt x="786" y="2"/>
                    </a:lnTo>
                    <a:lnTo>
                      <a:pt x="790" y="2"/>
                    </a:lnTo>
                    <a:lnTo>
                      <a:pt x="793" y="2"/>
                    </a:lnTo>
                    <a:lnTo>
                      <a:pt x="797" y="2"/>
                    </a:lnTo>
                    <a:lnTo>
                      <a:pt x="800" y="2"/>
                    </a:lnTo>
                    <a:lnTo>
                      <a:pt x="804" y="2"/>
                    </a:lnTo>
                    <a:lnTo>
                      <a:pt x="807" y="1"/>
                    </a:lnTo>
                    <a:lnTo>
                      <a:pt x="811" y="1"/>
                    </a:lnTo>
                    <a:lnTo>
                      <a:pt x="815" y="1"/>
                    </a:lnTo>
                    <a:lnTo>
                      <a:pt x="818" y="1"/>
                    </a:lnTo>
                    <a:lnTo>
                      <a:pt x="822" y="1"/>
                    </a:lnTo>
                    <a:lnTo>
                      <a:pt x="825" y="1"/>
                    </a:lnTo>
                    <a:lnTo>
                      <a:pt x="829" y="1"/>
                    </a:lnTo>
                    <a:lnTo>
                      <a:pt x="832" y="1"/>
                    </a:lnTo>
                    <a:lnTo>
                      <a:pt x="836" y="1"/>
                    </a:lnTo>
                    <a:lnTo>
                      <a:pt x="839" y="1"/>
                    </a:lnTo>
                    <a:lnTo>
                      <a:pt x="843" y="1"/>
                    </a:lnTo>
                    <a:lnTo>
                      <a:pt x="846" y="1"/>
                    </a:lnTo>
                    <a:lnTo>
                      <a:pt x="850" y="1"/>
                    </a:lnTo>
                    <a:lnTo>
                      <a:pt x="853" y="1"/>
                    </a:lnTo>
                    <a:lnTo>
                      <a:pt x="857" y="1"/>
                    </a:lnTo>
                    <a:lnTo>
                      <a:pt x="860" y="1"/>
                    </a:lnTo>
                    <a:lnTo>
                      <a:pt x="864" y="1"/>
                    </a:lnTo>
                    <a:lnTo>
                      <a:pt x="867" y="1"/>
                    </a:lnTo>
                    <a:lnTo>
                      <a:pt x="871" y="1"/>
                    </a:lnTo>
                    <a:lnTo>
                      <a:pt x="875" y="1"/>
                    </a:lnTo>
                    <a:lnTo>
                      <a:pt x="878" y="1"/>
                    </a:lnTo>
                    <a:lnTo>
                      <a:pt x="882" y="0"/>
                    </a:lnTo>
                    <a:lnTo>
                      <a:pt x="885" y="0"/>
                    </a:lnTo>
                    <a:lnTo>
                      <a:pt x="889" y="0"/>
                    </a:lnTo>
                    <a:lnTo>
                      <a:pt x="892" y="0"/>
                    </a:lnTo>
                    <a:lnTo>
                      <a:pt x="896" y="0"/>
                    </a:lnTo>
                    <a:lnTo>
                      <a:pt x="899" y="0"/>
                    </a:lnTo>
                    <a:lnTo>
                      <a:pt x="903" y="0"/>
                    </a:lnTo>
                    <a:lnTo>
                      <a:pt x="906" y="0"/>
                    </a:lnTo>
                    <a:lnTo>
                      <a:pt x="910" y="0"/>
                    </a:lnTo>
                    <a:lnTo>
                      <a:pt x="913" y="0"/>
                    </a:lnTo>
                    <a:lnTo>
                      <a:pt x="917" y="0"/>
                    </a:lnTo>
                    <a:lnTo>
                      <a:pt x="920" y="0"/>
                    </a:lnTo>
                    <a:lnTo>
                      <a:pt x="924" y="0"/>
                    </a:lnTo>
                    <a:lnTo>
                      <a:pt x="927" y="0"/>
                    </a:lnTo>
                    <a:lnTo>
                      <a:pt x="931" y="0"/>
                    </a:lnTo>
                    <a:lnTo>
                      <a:pt x="935" y="0"/>
                    </a:lnTo>
                    <a:lnTo>
                      <a:pt x="938" y="0"/>
                    </a:lnTo>
                    <a:lnTo>
                      <a:pt x="941" y="0"/>
                    </a:lnTo>
                    <a:lnTo>
                      <a:pt x="945" y="0"/>
                    </a:lnTo>
                    <a:lnTo>
                      <a:pt x="948" y="0"/>
                    </a:lnTo>
                    <a:lnTo>
                      <a:pt x="952" y="0"/>
                    </a:lnTo>
                    <a:lnTo>
                      <a:pt x="956" y="0"/>
                    </a:lnTo>
                    <a:lnTo>
                      <a:pt x="959" y="0"/>
                    </a:lnTo>
                    <a:lnTo>
                      <a:pt x="963" y="0"/>
                    </a:lnTo>
                    <a:lnTo>
                      <a:pt x="966" y="0"/>
                    </a:lnTo>
                    <a:lnTo>
                      <a:pt x="970" y="0"/>
                    </a:lnTo>
                    <a:lnTo>
                      <a:pt x="973" y="0"/>
                    </a:lnTo>
                    <a:lnTo>
                      <a:pt x="977" y="0"/>
                    </a:lnTo>
                    <a:lnTo>
                      <a:pt x="980" y="0"/>
                    </a:lnTo>
                    <a:lnTo>
                      <a:pt x="984" y="0"/>
                    </a:lnTo>
                    <a:lnTo>
                      <a:pt x="987" y="0"/>
                    </a:lnTo>
                    <a:lnTo>
                      <a:pt x="991" y="0"/>
                    </a:lnTo>
                    <a:lnTo>
                      <a:pt x="994" y="0"/>
                    </a:lnTo>
                    <a:lnTo>
                      <a:pt x="998" y="0"/>
                    </a:lnTo>
                    <a:lnTo>
                      <a:pt x="1001" y="0"/>
                    </a:lnTo>
                    <a:lnTo>
                      <a:pt x="1005" y="0"/>
                    </a:lnTo>
                    <a:lnTo>
                      <a:pt x="1008" y="0"/>
                    </a:lnTo>
                    <a:lnTo>
                      <a:pt x="1012" y="0"/>
                    </a:lnTo>
                    <a:lnTo>
                      <a:pt x="1016" y="0"/>
                    </a:lnTo>
                    <a:lnTo>
                      <a:pt x="1019" y="0"/>
                    </a:lnTo>
                    <a:lnTo>
                      <a:pt x="1023" y="0"/>
                    </a:lnTo>
                    <a:lnTo>
                      <a:pt x="1026" y="0"/>
                    </a:lnTo>
                    <a:lnTo>
                      <a:pt x="1030" y="0"/>
                    </a:lnTo>
                    <a:lnTo>
                      <a:pt x="1033" y="0"/>
                    </a:lnTo>
                    <a:lnTo>
                      <a:pt x="1037" y="0"/>
                    </a:lnTo>
                    <a:lnTo>
                      <a:pt x="1040" y="0"/>
                    </a:lnTo>
                    <a:lnTo>
                      <a:pt x="1044" y="0"/>
                    </a:lnTo>
                    <a:lnTo>
                      <a:pt x="1047" y="0"/>
                    </a:lnTo>
                    <a:lnTo>
                      <a:pt x="1051" y="0"/>
                    </a:lnTo>
                    <a:lnTo>
                      <a:pt x="1054" y="0"/>
                    </a:lnTo>
                    <a:lnTo>
                      <a:pt x="1058" y="0"/>
                    </a:lnTo>
                    <a:lnTo>
                      <a:pt x="1061" y="0"/>
                    </a:lnTo>
                    <a:lnTo>
                      <a:pt x="1065" y="0"/>
                    </a:lnTo>
                    <a:lnTo>
                      <a:pt x="1068" y="0"/>
                    </a:lnTo>
                    <a:lnTo>
                      <a:pt x="1072" y="0"/>
                    </a:lnTo>
                    <a:lnTo>
                      <a:pt x="1076" y="0"/>
                    </a:lnTo>
                    <a:lnTo>
                      <a:pt x="1079" y="0"/>
                    </a:lnTo>
                    <a:lnTo>
                      <a:pt x="1083" y="0"/>
                    </a:lnTo>
                    <a:lnTo>
                      <a:pt x="1086" y="0"/>
                    </a:lnTo>
                    <a:lnTo>
                      <a:pt x="1090" y="0"/>
                    </a:lnTo>
                    <a:lnTo>
                      <a:pt x="1093" y="0"/>
                    </a:lnTo>
                    <a:lnTo>
                      <a:pt x="1097" y="0"/>
                    </a:lnTo>
                    <a:lnTo>
                      <a:pt x="1100" y="0"/>
                    </a:lnTo>
                    <a:lnTo>
                      <a:pt x="1104" y="0"/>
                    </a:lnTo>
                    <a:lnTo>
                      <a:pt x="1107" y="0"/>
                    </a:lnTo>
                    <a:lnTo>
                      <a:pt x="1111" y="0"/>
                    </a:lnTo>
                    <a:lnTo>
                      <a:pt x="1114" y="0"/>
                    </a:lnTo>
                    <a:lnTo>
                      <a:pt x="1118" y="0"/>
                    </a:lnTo>
                    <a:lnTo>
                      <a:pt x="1121" y="0"/>
                    </a:lnTo>
                    <a:lnTo>
                      <a:pt x="1125" y="0"/>
                    </a:lnTo>
                    <a:lnTo>
                      <a:pt x="1128" y="0"/>
                    </a:lnTo>
                    <a:lnTo>
                      <a:pt x="1132" y="0"/>
                    </a:lnTo>
                    <a:lnTo>
                      <a:pt x="1136" y="0"/>
                    </a:lnTo>
                    <a:lnTo>
                      <a:pt x="1139" y="0"/>
                    </a:lnTo>
                    <a:lnTo>
                      <a:pt x="1143" y="0"/>
                    </a:lnTo>
                    <a:lnTo>
                      <a:pt x="1146" y="0"/>
                    </a:lnTo>
                    <a:lnTo>
                      <a:pt x="1149" y="0"/>
                    </a:lnTo>
                    <a:lnTo>
                      <a:pt x="1153" y="0"/>
                    </a:lnTo>
                    <a:lnTo>
                      <a:pt x="1157" y="0"/>
                    </a:lnTo>
                    <a:lnTo>
                      <a:pt x="1160" y="0"/>
                    </a:lnTo>
                    <a:lnTo>
                      <a:pt x="1164" y="0"/>
                    </a:lnTo>
                    <a:lnTo>
                      <a:pt x="1167" y="0"/>
                    </a:lnTo>
                    <a:lnTo>
                      <a:pt x="1171" y="0"/>
                    </a:lnTo>
                    <a:lnTo>
                      <a:pt x="1174" y="0"/>
                    </a:lnTo>
                    <a:lnTo>
                      <a:pt x="1178" y="0"/>
                    </a:lnTo>
                    <a:lnTo>
                      <a:pt x="1181" y="0"/>
                    </a:lnTo>
                    <a:lnTo>
                      <a:pt x="1185" y="0"/>
                    </a:lnTo>
                    <a:lnTo>
                      <a:pt x="1188" y="0"/>
                    </a:lnTo>
                    <a:lnTo>
                      <a:pt x="1192" y="0"/>
                    </a:lnTo>
                    <a:lnTo>
                      <a:pt x="1196" y="0"/>
                    </a:lnTo>
                    <a:lnTo>
                      <a:pt x="1199" y="0"/>
                    </a:lnTo>
                    <a:lnTo>
                      <a:pt x="1202" y="0"/>
                    </a:lnTo>
                    <a:lnTo>
                      <a:pt x="1206" y="0"/>
                    </a:lnTo>
                    <a:lnTo>
                      <a:pt x="1209" y="0"/>
                    </a:lnTo>
                    <a:lnTo>
                      <a:pt x="1213" y="0"/>
                    </a:lnTo>
                    <a:lnTo>
                      <a:pt x="1217" y="0"/>
                    </a:lnTo>
                    <a:lnTo>
                      <a:pt x="1220" y="0"/>
                    </a:lnTo>
                    <a:lnTo>
                      <a:pt x="1224" y="0"/>
                    </a:lnTo>
                    <a:lnTo>
                      <a:pt x="1227" y="0"/>
                    </a:lnTo>
                    <a:lnTo>
                      <a:pt x="1231" y="0"/>
                    </a:lnTo>
                    <a:lnTo>
                      <a:pt x="1234" y="0"/>
                    </a:lnTo>
                    <a:lnTo>
                      <a:pt x="1238" y="1"/>
                    </a:lnTo>
                    <a:lnTo>
                      <a:pt x="1241" y="1"/>
                    </a:lnTo>
                    <a:lnTo>
                      <a:pt x="1245" y="1"/>
                    </a:lnTo>
                    <a:lnTo>
                      <a:pt x="1248" y="1"/>
                    </a:lnTo>
                    <a:lnTo>
                      <a:pt x="1252" y="2"/>
                    </a:lnTo>
                    <a:lnTo>
                      <a:pt x="1255" y="2"/>
                    </a:lnTo>
                    <a:lnTo>
                      <a:pt x="1259" y="2"/>
                    </a:lnTo>
                    <a:lnTo>
                      <a:pt x="1262" y="3"/>
                    </a:lnTo>
                    <a:lnTo>
                      <a:pt x="1266" y="4"/>
                    </a:lnTo>
                    <a:lnTo>
                      <a:pt x="1269" y="4"/>
                    </a:lnTo>
                    <a:lnTo>
                      <a:pt x="1273" y="5"/>
                    </a:lnTo>
                    <a:lnTo>
                      <a:pt x="1277" y="7"/>
                    </a:lnTo>
                    <a:lnTo>
                      <a:pt x="1280" y="8"/>
                    </a:lnTo>
                    <a:lnTo>
                      <a:pt x="1284" y="10"/>
                    </a:lnTo>
                    <a:lnTo>
                      <a:pt x="1287" y="12"/>
                    </a:lnTo>
                    <a:lnTo>
                      <a:pt x="1291" y="14"/>
                    </a:lnTo>
                    <a:lnTo>
                      <a:pt x="1294" y="17"/>
                    </a:lnTo>
                    <a:lnTo>
                      <a:pt x="1298" y="20"/>
                    </a:lnTo>
                    <a:lnTo>
                      <a:pt x="1301" y="24"/>
                    </a:lnTo>
                    <a:lnTo>
                      <a:pt x="1305" y="28"/>
                    </a:lnTo>
                    <a:lnTo>
                      <a:pt x="1308" y="33"/>
                    </a:lnTo>
                    <a:lnTo>
                      <a:pt x="1312" y="38"/>
                    </a:lnTo>
                    <a:lnTo>
                      <a:pt x="1315" y="44"/>
                    </a:lnTo>
                    <a:lnTo>
                      <a:pt x="1319" y="51"/>
                    </a:lnTo>
                    <a:lnTo>
                      <a:pt x="1322" y="58"/>
                    </a:lnTo>
                    <a:lnTo>
                      <a:pt x="1326" y="65"/>
                    </a:lnTo>
                    <a:lnTo>
                      <a:pt x="1329" y="73"/>
                    </a:lnTo>
                    <a:lnTo>
                      <a:pt x="1333" y="81"/>
                    </a:lnTo>
                    <a:lnTo>
                      <a:pt x="1337" y="89"/>
                    </a:lnTo>
                    <a:lnTo>
                      <a:pt x="1340" y="96"/>
                    </a:lnTo>
                    <a:lnTo>
                      <a:pt x="1344" y="103"/>
                    </a:lnTo>
                    <a:lnTo>
                      <a:pt x="1347" y="110"/>
                    </a:lnTo>
                    <a:lnTo>
                      <a:pt x="1351" y="116"/>
                    </a:lnTo>
                    <a:lnTo>
                      <a:pt x="1354" y="121"/>
                    </a:lnTo>
                    <a:lnTo>
                      <a:pt x="1358" y="126"/>
                    </a:lnTo>
                    <a:lnTo>
                      <a:pt x="1361" y="131"/>
                    </a:lnTo>
                    <a:lnTo>
                      <a:pt x="1365" y="135"/>
                    </a:lnTo>
                    <a:lnTo>
                      <a:pt x="1368" y="138"/>
                    </a:lnTo>
                    <a:lnTo>
                      <a:pt x="1372" y="141"/>
                    </a:lnTo>
                    <a:lnTo>
                      <a:pt x="1375" y="143"/>
                    </a:lnTo>
                    <a:lnTo>
                      <a:pt x="1379" y="145"/>
                    </a:lnTo>
                    <a:lnTo>
                      <a:pt x="1382" y="147"/>
                    </a:lnTo>
                    <a:lnTo>
                      <a:pt x="1386" y="148"/>
                    </a:lnTo>
                    <a:lnTo>
                      <a:pt x="1389" y="150"/>
                    </a:lnTo>
                    <a:lnTo>
                      <a:pt x="1393" y="150"/>
                    </a:lnTo>
                    <a:lnTo>
                      <a:pt x="1397" y="151"/>
                    </a:lnTo>
                    <a:lnTo>
                      <a:pt x="1400" y="152"/>
                    </a:lnTo>
                    <a:lnTo>
                      <a:pt x="1404" y="153"/>
                    </a:lnTo>
                    <a:lnTo>
                      <a:pt x="1407" y="153"/>
                    </a:lnTo>
                    <a:lnTo>
                      <a:pt x="1410" y="153"/>
                    </a:lnTo>
                  </a:path>
                </a:pathLst>
              </a:custGeom>
              <a:noFill/>
              <a:ln w="4826">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149" name="Freeform 47"/>
              <p:cNvSpPr>
                <a:spLocks/>
              </p:cNvSpPr>
              <p:nvPr/>
            </p:nvSpPr>
            <p:spPr bwMode="auto">
              <a:xfrm>
                <a:off x="2242" y="2288"/>
                <a:ext cx="2494" cy="90"/>
              </a:xfrm>
              <a:custGeom>
                <a:avLst/>
                <a:gdLst>
                  <a:gd name="T0" fmla="*/ 19441 w 1410"/>
                  <a:gd name="T1" fmla="*/ 0 h 206"/>
                  <a:gd name="T2" fmla="*/ 42902 w 1410"/>
                  <a:gd name="T3" fmla="*/ 0 h 206"/>
                  <a:gd name="T4" fmla="*/ 65649 w 1410"/>
                  <a:gd name="T5" fmla="*/ 0 h 206"/>
                  <a:gd name="T6" fmla="*/ 88997 w 1410"/>
                  <a:gd name="T7" fmla="*/ 0 h 206"/>
                  <a:gd name="T8" fmla="*/ 112384 w 1410"/>
                  <a:gd name="T9" fmla="*/ 0 h 206"/>
                  <a:gd name="T10" fmla="*/ 135203 w 1410"/>
                  <a:gd name="T11" fmla="*/ 0 h 206"/>
                  <a:gd name="T12" fmla="*/ 158656 w 1410"/>
                  <a:gd name="T13" fmla="*/ 0 h 206"/>
                  <a:gd name="T14" fmla="*/ 182055 w 1410"/>
                  <a:gd name="T15" fmla="*/ 0 h 206"/>
                  <a:gd name="T16" fmla="*/ 205392 w 1410"/>
                  <a:gd name="T17" fmla="*/ 0 h 206"/>
                  <a:gd name="T18" fmla="*/ 228086 w 1410"/>
                  <a:gd name="T19" fmla="*/ 0 h 206"/>
                  <a:gd name="T20" fmla="*/ 251118 w 1410"/>
                  <a:gd name="T21" fmla="*/ 0 h 206"/>
                  <a:gd name="T22" fmla="*/ 273712 w 1410"/>
                  <a:gd name="T23" fmla="*/ 0 h 206"/>
                  <a:gd name="T24" fmla="*/ 297398 w 1410"/>
                  <a:gd name="T25" fmla="*/ 0 h 206"/>
                  <a:gd name="T26" fmla="*/ 320785 w 1410"/>
                  <a:gd name="T27" fmla="*/ 0 h 206"/>
                  <a:gd name="T28" fmla="*/ 344176 w 1410"/>
                  <a:gd name="T29" fmla="*/ 0 h 206"/>
                  <a:gd name="T30" fmla="*/ 366876 w 1410"/>
                  <a:gd name="T31" fmla="*/ 0 h 206"/>
                  <a:gd name="T32" fmla="*/ 390329 w 1410"/>
                  <a:gd name="T33" fmla="*/ 0 h 206"/>
                  <a:gd name="T34" fmla="*/ 413728 w 1410"/>
                  <a:gd name="T35" fmla="*/ 0 h 206"/>
                  <a:gd name="T36" fmla="*/ 435834 w 1410"/>
                  <a:gd name="T37" fmla="*/ 0 h 206"/>
                  <a:gd name="T38" fmla="*/ 459796 w 1410"/>
                  <a:gd name="T39" fmla="*/ 0 h 206"/>
                  <a:gd name="T40" fmla="*/ 482976 w 1410"/>
                  <a:gd name="T41" fmla="*/ 0 h 206"/>
                  <a:gd name="T42" fmla="*/ 505383 w 1410"/>
                  <a:gd name="T43" fmla="*/ 0 h 206"/>
                  <a:gd name="T44" fmla="*/ 529071 w 1410"/>
                  <a:gd name="T45" fmla="*/ 0 h 206"/>
                  <a:gd name="T46" fmla="*/ 552456 w 1410"/>
                  <a:gd name="T47" fmla="*/ 0 h 206"/>
                  <a:gd name="T48" fmla="*/ 574651 w 1410"/>
                  <a:gd name="T49" fmla="*/ 0 h 206"/>
                  <a:gd name="T50" fmla="*/ 598059 w 1410"/>
                  <a:gd name="T51" fmla="*/ 0 h 206"/>
                  <a:gd name="T52" fmla="*/ 621922 w 1410"/>
                  <a:gd name="T53" fmla="*/ 0 h 206"/>
                  <a:gd name="T54" fmla="*/ 644191 w 1410"/>
                  <a:gd name="T55" fmla="*/ 0 h 206"/>
                  <a:gd name="T56" fmla="*/ 667506 w 1410"/>
                  <a:gd name="T57" fmla="*/ 0 h 206"/>
                  <a:gd name="T58" fmla="*/ 691556 w 1410"/>
                  <a:gd name="T59" fmla="*/ 0 h 206"/>
                  <a:gd name="T60" fmla="*/ 714655 w 1410"/>
                  <a:gd name="T61" fmla="*/ 0 h 206"/>
                  <a:gd name="T62" fmla="*/ 737005 w 1410"/>
                  <a:gd name="T63" fmla="*/ 0 h 206"/>
                  <a:gd name="T64" fmla="*/ 760242 w 1410"/>
                  <a:gd name="T65" fmla="*/ 0 h 206"/>
                  <a:gd name="T66" fmla="*/ 784133 w 1410"/>
                  <a:gd name="T67" fmla="*/ 0 h 206"/>
                  <a:gd name="T68" fmla="*/ 806324 w 1410"/>
                  <a:gd name="T69" fmla="*/ 0 h 206"/>
                  <a:gd name="T70" fmla="*/ 829738 w 1410"/>
                  <a:gd name="T71" fmla="*/ 0 h 206"/>
                  <a:gd name="T72" fmla="*/ 853797 w 1410"/>
                  <a:gd name="T73" fmla="*/ 0 h 206"/>
                  <a:gd name="T74" fmla="*/ 877074 w 1410"/>
                  <a:gd name="T75" fmla="*/ 0 h 206"/>
                  <a:gd name="T76" fmla="*/ 899179 w 1410"/>
                  <a:gd name="T77" fmla="*/ 0 h 206"/>
                  <a:gd name="T78" fmla="*/ 922591 w 1410"/>
                  <a:gd name="T79" fmla="*/ 0 h 206"/>
                  <a:gd name="T80" fmla="*/ 945458 w 1410"/>
                  <a:gd name="T81" fmla="*/ 0 h 206"/>
                  <a:gd name="T82" fmla="*/ 968850 w 1410"/>
                  <a:gd name="T83" fmla="*/ 0 h 206"/>
                  <a:gd name="T84" fmla="*/ 991915 w 1410"/>
                  <a:gd name="T85" fmla="*/ 0 h 206"/>
                  <a:gd name="T86" fmla="*/ 1015805 w 1410"/>
                  <a:gd name="T87" fmla="*/ 0 h 206"/>
                  <a:gd name="T88" fmla="*/ 1038006 w 1410"/>
                  <a:gd name="T89" fmla="*/ 0 h 206"/>
                  <a:gd name="T90" fmla="*/ 1061432 w 1410"/>
                  <a:gd name="T91" fmla="*/ 0 h 206"/>
                  <a:gd name="T92" fmla="*/ 1084763 w 1410"/>
                  <a:gd name="T93" fmla="*/ 0 h 206"/>
                  <a:gd name="T94" fmla="*/ 1107667 w 1410"/>
                  <a:gd name="T95" fmla="*/ 0 h 206"/>
                  <a:gd name="T96" fmla="*/ 1131082 w 1410"/>
                  <a:gd name="T97" fmla="*/ 0 h 206"/>
                  <a:gd name="T98" fmla="*/ 1154441 w 1410"/>
                  <a:gd name="T99" fmla="*/ 0 h 206"/>
                  <a:gd name="T100" fmla="*/ 1177136 w 1410"/>
                  <a:gd name="T101" fmla="*/ 0 h 206"/>
                  <a:gd name="T102" fmla="*/ 1200520 w 1410"/>
                  <a:gd name="T103" fmla="*/ 0 h 206"/>
                  <a:gd name="T104" fmla="*/ 1223581 w 1410"/>
                  <a:gd name="T105" fmla="*/ 0 h 206"/>
                  <a:gd name="T106" fmla="*/ 1246407 w 1410"/>
                  <a:gd name="T107" fmla="*/ 0 h 206"/>
                  <a:gd name="T108" fmla="*/ 1269922 w 1410"/>
                  <a:gd name="T109" fmla="*/ 0 h 206"/>
                  <a:gd name="T110" fmla="*/ 1293258 w 1410"/>
                  <a:gd name="T111" fmla="*/ 0 h 206"/>
                  <a:gd name="T112" fmla="*/ 1316660 w 1410"/>
                  <a:gd name="T113" fmla="*/ 0 h 2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10"/>
                  <a:gd name="T172" fmla="*/ 0 h 206"/>
                  <a:gd name="T173" fmla="*/ 1410 w 1410"/>
                  <a:gd name="T174" fmla="*/ 206 h 20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10" h="206">
                    <a:moveTo>
                      <a:pt x="0" y="89"/>
                    </a:moveTo>
                    <a:lnTo>
                      <a:pt x="3" y="90"/>
                    </a:lnTo>
                    <a:lnTo>
                      <a:pt x="7" y="91"/>
                    </a:lnTo>
                    <a:lnTo>
                      <a:pt x="10" y="92"/>
                    </a:lnTo>
                    <a:lnTo>
                      <a:pt x="14" y="93"/>
                    </a:lnTo>
                    <a:lnTo>
                      <a:pt x="17" y="94"/>
                    </a:lnTo>
                    <a:lnTo>
                      <a:pt x="21" y="95"/>
                    </a:lnTo>
                    <a:lnTo>
                      <a:pt x="24" y="96"/>
                    </a:lnTo>
                    <a:lnTo>
                      <a:pt x="28" y="97"/>
                    </a:lnTo>
                    <a:lnTo>
                      <a:pt x="31" y="99"/>
                    </a:lnTo>
                    <a:lnTo>
                      <a:pt x="35" y="100"/>
                    </a:lnTo>
                    <a:lnTo>
                      <a:pt x="39" y="101"/>
                    </a:lnTo>
                    <a:lnTo>
                      <a:pt x="42" y="103"/>
                    </a:lnTo>
                    <a:lnTo>
                      <a:pt x="46" y="105"/>
                    </a:lnTo>
                    <a:lnTo>
                      <a:pt x="49" y="106"/>
                    </a:lnTo>
                    <a:lnTo>
                      <a:pt x="53" y="108"/>
                    </a:lnTo>
                    <a:lnTo>
                      <a:pt x="56" y="110"/>
                    </a:lnTo>
                    <a:lnTo>
                      <a:pt x="60" y="112"/>
                    </a:lnTo>
                    <a:lnTo>
                      <a:pt x="63" y="114"/>
                    </a:lnTo>
                    <a:lnTo>
                      <a:pt x="67" y="116"/>
                    </a:lnTo>
                    <a:lnTo>
                      <a:pt x="70" y="118"/>
                    </a:lnTo>
                    <a:lnTo>
                      <a:pt x="74" y="121"/>
                    </a:lnTo>
                    <a:lnTo>
                      <a:pt x="77" y="123"/>
                    </a:lnTo>
                    <a:lnTo>
                      <a:pt x="81" y="125"/>
                    </a:lnTo>
                    <a:lnTo>
                      <a:pt x="84" y="127"/>
                    </a:lnTo>
                    <a:lnTo>
                      <a:pt x="88" y="130"/>
                    </a:lnTo>
                    <a:lnTo>
                      <a:pt x="91" y="132"/>
                    </a:lnTo>
                    <a:lnTo>
                      <a:pt x="95" y="135"/>
                    </a:lnTo>
                    <a:lnTo>
                      <a:pt x="99" y="137"/>
                    </a:lnTo>
                    <a:lnTo>
                      <a:pt x="102" y="139"/>
                    </a:lnTo>
                    <a:lnTo>
                      <a:pt x="106" y="141"/>
                    </a:lnTo>
                    <a:lnTo>
                      <a:pt x="109" y="144"/>
                    </a:lnTo>
                    <a:lnTo>
                      <a:pt x="113" y="146"/>
                    </a:lnTo>
                    <a:lnTo>
                      <a:pt x="116" y="148"/>
                    </a:lnTo>
                    <a:lnTo>
                      <a:pt x="120" y="150"/>
                    </a:lnTo>
                    <a:lnTo>
                      <a:pt x="123" y="151"/>
                    </a:lnTo>
                    <a:lnTo>
                      <a:pt x="127" y="153"/>
                    </a:lnTo>
                    <a:lnTo>
                      <a:pt x="130" y="155"/>
                    </a:lnTo>
                    <a:lnTo>
                      <a:pt x="134" y="156"/>
                    </a:lnTo>
                    <a:lnTo>
                      <a:pt x="137" y="158"/>
                    </a:lnTo>
                    <a:lnTo>
                      <a:pt x="141" y="159"/>
                    </a:lnTo>
                    <a:lnTo>
                      <a:pt x="144" y="160"/>
                    </a:lnTo>
                    <a:lnTo>
                      <a:pt x="148" y="161"/>
                    </a:lnTo>
                    <a:lnTo>
                      <a:pt x="151" y="162"/>
                    </a:lnTo>
                    <a:lnTo>
                      <a:pt x="155" y="163"/>
                    </a:lnTo>
                    <a:lnTo>
                      <a:pt x="159" y="164"/>
                    </a:lnTo>
                    <a:lnTo>
                      <a:pt x="162" y="164"/>
                    </a:lnTo>
                    <a:lnTo>
                      <a:pt x="166" y="165"/>
                    </a:lnTo>
                    <a:lnTo>
                      <a:pt x="169" y="165"/>
                    </a:lnTo>
                    <a:lnTo>
                      <a:pt x="172" y="166"/>
                    </a:lnTo>
                    <a:lnTo>
                      <a:pt x="176" y="166"/>
                    </a:lnTo>
                    <a:lnTo>
                      <a:pt x="180" y="166"/>
                    </a:lnTo>
                    <a:lnTo>
                      <a:pt x="183" y="167"/>
                    </a:lnTo>
                    <a:lnTo>
                      <a:pt x="187" y="167"/>
                    </a:lnTo>
                    <a:lnTo>
                      <a:pt x="190" y="167"/>
                    </a:lnTo>
                    <a:lnTo>
                      <a:pt x="194" y="167"/>
                    </a:lnTo>
                    <a:lnTo>
                      <a:pt x="197" y="167"/>
                    </a:lnTo>
                    <a:lnTo>
                      <a:pt x="201" y="167"/>
                    </a:lnTo>
                    <a:lnTo>
                      <a:pt x="204" y="168"/>
                    </a:lnTo>
                    <a:lnTo>
                      <a:pt x="208" y="168"/>
                    </a:lnTo>
                    <a:lnTo>
                      <a:pt x="211" y="168"/>
                    </a:lnTo>
                    <a:lnTo>
                      <a:pt x="215" y="168"/>
                    </a:lnTo>
                    <a:lnTo>
                      <a:pt x="219" y="168"/>
                    </a:lnTo>
                    <a:lnTo>
                      <a:pt x="222" y="168"/>
                    </a:lnTo>
                    <a:lnTo>
                      <a:pt x="225" y="168"/>
                    </a:lnTo>
                    <a:lnTo>
                      <a:pt x="229" y="168"/>
                    </a:lnTo>
                    <a:lnTo>
                      <a:pt x="232" y="167"/>
                    </a:lnTo>
                    <a:lnTo>
                      <a:pt x="236" y="167"/>
                    </a:lnTo>
                    <a:lnTo>
                      <a:pt x="240" y="167"/>
                    </a:lnTo>
                    <a:lnTo>
                      <a:pt x="243" y="167"/>
                    </a:lnTo>
                    <a:lnTo>
                      <a:pt x="247" y="167"/>
                    </a:lnTo>
                    <a:lnTo>
                      <a:pt x="250" y="167"/>
                    </a:lnTo>
                    <a:lnTo>
                      <a:pt x="254" y="166"/>
                    </a:lnTo>
                    <a:lnTo>
                      <a:pt x="257" y="166"/>
                    </a:lnTo>
                    <a:lnTo>
                      <a:pt x="261" y="166"/>
                    </a:lnTo>
                    <a:lnTo>
                      <a:pt x="264" y="166"/>
                    </a:lnTo>
                    <a:lnTo>
                      <a:pt x="268" y="165"/>
                    </a:lnTo>
                    <a:lnTo>
                      <a:pt x="271" y="165"/>
                    </a:lnTo>
                    <a:lnTo>
                      <a:pt x="275" y="165"/>
                    </a:lnTo>
                    <a:lnTo>
                      <a:pt x="278" y="164"/>
                    </a:lnTo>
                    <a:lnTo>
                      <a:pt x="282" y="164"/>
                    </a:lnTo>
                    <a:lnTo>
                      <a:pt x="285" y="163"/>
                    </a:lnTo>
                    <a:lnTo>
                      <a:pt x="289" y="163"/>
                    </a:lnTo>
                    <a:lnTo>
                      <a:pt x="292" y="162"/>
                    </a:lnTo>
                    <a:lnTo>
                      <a:pt x="296" y="162"/>
                    </a:lnTo>
                    <a:lnTo>
                      <a:pt x="300" y="162"/>
                    </a:lnTo>
                    <a:lnTo>
                      <a:pt x="303" y="163"/>
                    </a:lnTo>
                    <a:lnTo>
                      <a:pt x="307" y="164"/>
                    </a:lnTo>
                    <a:lnTo>
                      <a:pt x="310" y="165"/>
                    </a:lnTo>
                    <a:lnTo>
                      <a:pt x="314" y="168"/>
                    </a:lnTo>
                    <a:lnTo>
                      <a:pt x="317" y="172"/>
                    </a:lnTo>
                    <a:lnTo>
                      <a:pt x="321" y="176"/>
                    </a:lnTo>
                    <a:lnTo>
                      <a:pt x="324" y="181"/>
                    </a:lnTo>
                    <a:lnTo>
                      <a:pt x="328" y="186"/>
                    </a:lnTo>
                    <a:lnTo>
                      <a:pt x="331" y="191"/>
                    </a:lnTo>
                    <a:lnTo>
                      <a:pt x="335" y="195"/>
                    </a:lnTo>
                    <a:lnTo>
                      <a:pt x="338" y="199"/>
                    </a:lnTo>
                    <a:lnTo>
                      <a:pt x="342" y="202"/>
                    </a:lnTo>
                    <a:lnTo>
                      <a:pt x="345" y="205"/>
                    </a:lnTo>
                    <a:lnTo>
                      <a:pt x="349" y="206"/>
                    </a:lnTo>
                    <a:lnTo>
                      <a:pt x="352" y="206"/>
                    </a:lnTo>
                    <a:lnTo>
                      <a:pt x="356" y="206"/>
                    </a:lnTo>
                    <a:lnTo>
                      <a:pt x="360" y="204"/>
                    </a:lnTo>
                    <a:lnTo>
                      <a:pt x="363" y="202"/>
                    </a:lnTo>
                    <a:lnTo>
                      <a:pt x="367" y="199"/>
                    </a:lnTo>
                    <a:lnTo>
                      <a:pt x="370" y="195"/>
                    </a:lnTo>
                    <a:lnTo>
                      <a:pt x="374" y="190"/>
                    </a:lnTo>
                    <a:lnTo>
                      <a:pt x="377" y="185"/>
                    </a:lnTo>
                    <a:lnTo>
                      <a:pt x="381" y="179"/>
                    </a:lnTo>
                    <a:lnTo>
                      <a:pt x="384" y="174"/>
                    </a:lnTo>
                    <a:lnTo>
                      <a:pt x="388" y="169"/>
                    </a:lnTo>
                    <a:lnTo>
                      <a:pt x="391" y="165"/>
                    </a:lnTo>
                    <a:lnTo>
                      <a:pt x="395" y="161"/>
                    </a:lnTo>
                    <a:lnTo>
                      <a:pt x="398" y="158"/>
                    </a:lnTo>
                    <a:lnTo>
                      <a:pt x="402" y="156"/>
                    </a:lnTo>
                    <a:lnTo>
                      <a:pt x="405" y="154"/>
                    </a:lnTo>
                    <a:lnTo>
                      <a:pt x="409" y="153"/>
                    </a:lnTo>
                    <a:lnTo>
                      <a:pt x="412" y="151"/>
                    </a:lnTo>
                    <a:lnTo>
                      <a:pt x="416" y="150"/>
                    </a:lnTo>
                    <a:lnTo>
                      <a:pt x="420" y="148"/>
                    </a:lnTo>
                    <a:lnTo>
                      <a:pt x="423" y="147"/>
                    </a:lnTo>
                    <a:lnTo>
                      <a:pt x="426" y="145"/>
                    </a:lnTo>
                    <a:lnTo>
                      <a:pt x="430" y="143"/>
                    </a:lnTo>
                    <a:lnTo>
                      <a:pt x="433" y="141"/>
                    </a:lnTo>
                    <a:lnTo>
                      <a:pt x="437" y="139"/>
                    </a:lnTo>
                    <a:lnTo>
                      <a:pt x="441" y="137"/>
                    </a:lnTo>
                    <a:lnTo>
                      <a:pt x="444" y="134"/>
                    </a:lnTo>
                    <a:lnTo>
                      <a:pt x="448" y="131"/>
                    </a:lnTo>
                    <a:lnTo>
                      <a:pt x="451" y="129"/>
                    </a:lnTo>
                    <a:lnTo>
                      <a:pt x="455" y="126"/>
                    </a:lnTo>
                    <a:lnTo>
                      <a:pt x="458" y="123"/>
                    </a:lnTo>
                    <a:lnTo>
                      <a:pt x="462" y="119"/>
                    </a:lnTo>
                    <a:lnTo>
                      <a:pt x="465" y="116"/>
                    </a:lnTo>
                    <a:lnTo>
                      <a:pt x="469" y="112"/>
                    </a:lnTo>
                    <a:lnTo>
                      <a:pt x="472" y="109"/>
                    </a:lnTo>
                    <a:lnTo>
                      <a:pt x="476" y="105"/>
                    </a:lnTo>
                    <a:lnTo>
                      <a:pt x="479" y="101"/>
                    </a:lnTo>
                    <a:lnTo>
                      <a:pt x="483" y="97"/>
                    </a:lnTo>
                    <a:lnTo>
                      <a:pt x="486" y="94"/>
                    </a:lnTo>
                    <a:lnTo>
                      <a:pt x="490" y="90"/>
                    </a:lnTo>
                    <a:lnTo>
                      <a:pt x="493" y="86"/>
                    </a:lnTo>
                    <a:lnTo>
                      <a:pt x="497" y="82"/>
                    </a:lnTo>
                    <a:lnTo>
                      <a:pt x="501" y="79"/>
                    </a:lnTo>
                    <a:lnTo>
                      <a:pt x="504" y="75"/>
                    </a:lnTo>
                    <a:lnTo>
                      <a:pt x="508" y="71"/>
                    </a:lnTo>
                    <a:lnTo>
                      <a:pt x="511" y="68"/>
                    </a:lnTo>
                    <a:lnTo>
                      <a:pt x="515" y="64"/>
                    </a:lnTo>
                    <a:lnTo>
                      <a:pt x="518" y="61"/>
                    </a:lnTo>
                    <a:lnTo>
                      <a:pt x="522" y="58"/>
                    </a:lnTo>
                    <a:lnTo>
                      <a:pt x="525" y="55"/>
                    </a:lnTo>
                    <a:lnTo>
                      <a:pt x="529" y="52"/>
                    </a:lnTo>
                    <a:lnTo>
                      <a:pt x="532" y="49"/>
                    </a:lnTo>
                    <a:lnTo>
                      <a:pt x="536" y="46"/>
                    </a:lnTo>
                    <a:lnTo>
                      <a:pt x="539" y="44"/>
                    </a:lnTo>
                    <a:lnTo>
                      <a:pt x="543" y="41"/>
                    </a:lnTo>
                    <a:lnTo>
                      <a:pt x="546" y="39"/>
                    </a:lnTo>
                    <a:lnTo>
                      <a:pt x="550" y="37"/>
                    </a:lnTo>
                    <a:lnTo>
                      <a:pt x="553" y="35"/>
                    </a:lnTo>
                    <a:lnTo>
                      <a:pt x="557" y="33"/>
                    </a:lnTo>
                    <a:lnTo>
                      <a:pt x="561" y="31"/>
                    </a:lnTo>
                    <a:lnTo>
                      <a:pt x="564" y="29"/>
                    </a:lnTo>
                    <a:lnTo>
                      <a:pt x="568" y="27"/>
                    </a:lnTo>
                    <a:lnTo>
                      <a:pt x="571" y="26"/>
                    </a:lnTo>
                    <a:lnTo>
                      <a:pt x="575" y="24"/>
                    </a:lnTo>
                    <a:lnTo>
                      <a:pt x="578" y="23"/>
                    </a:lnTo>
                    <a:lnTo>
                      <a:pt x="582" y="21"/>
                    </a:lnTo>
                    <a:lnTo>
                      <a:pt x="585" y="20"/>
                    </a:lnTo>
                    <a:lnTo>
                      <a:pt x="589" y="19"/>
                    </a:lnTo>
                    <a:lnTo>
                      <a:pt x="592" y="18"/>
                    </a:lnTo>
                    <a:lnTo>
                      <a:pt x="596" y="17"/>
                    </a:lnTo>
                    <a:lnTo>
                      <a:pt x="599" y="16"/>
                    </a:lnTo>
                    <a:lnTo>
                      <a:pt x="603" y="15"/>
                    </a:lnTo>
                    <a:lnTo>
                      <a:pt x="606" y="14"/>
                    </a:lnTo>
                    <a:lnTo>
                      <a:pt x="610" y="13"/>
                    </a:lnTo>
                    <a:lnTo>
                      <a:pt x="613" y="12"/>
                    </a:lnTo>
                    <a:lnTo>
                      <a:pt x="617" y="12"/>
                    </a:lnTo>
                    <a:lnTo>
                      <a:pt x="621" y="11"/>
                    </a:lnTo>
                    <a:lnTo>
                      <a:pt x="624" y="11"/>
                    </a:lnTo>
                    <a:lnTo>
                      <a:pt x="628" y="10"/>
                    </a:lnTo>
                    <a:lnTo>
                      <a:pt x="631" y="9"/>
                    </a:lnTo>
                    <a:lnTo>
                      <a:pt x="635" y="9"/>
                    </a:lnTo>
                    <a:lnTo>
                      <a:pt x="638" y="8"/>
                    </a:lnTo>
                    <a:lnTo>
                      <a:pt x="642" y="8"/>
                    </a:lnTo>
                    <a:lnTo>
                      <a:pt x="645" y="7"/>
                    </a:lnTo>
                    <a:lnTo>
                      <a:pt x="649" y="7"/>
                    </a:lnTo>
                    <a:lnTo>
                      <a:pt x="652" y="7"/>
                    </a:lnTo>
                    <a:lnTo>
                      <a:pt x="656" y="7"/>
                    </a:lnTo>
                    <a:lnTo>
                      <a:pt x="659" y="6"/>
                    </a:lnTo>
                    <a:lnTo>
                      <a:pt x="663" y="6"/>
                    </a:lnTo>
                    <a:lnTo>
                      <a:pt x="666" y="6"/>
                    </a:lnTo>
                    <a:lnTo>
                      <a:pt x="670" y="5"/>
                    </a:lnTo>
                    <a:lnTo>
                      <a:pt x="673" y="5"/>
                    </a:lnTo>
                    <a:lnTo>
                      <a:pt x="677" y="5"/>
                    </a:lnTo>
                    <a:lnTo>
                      <a:pt x="681" y="4"/>
                    </a:lnTo>
                    <a:lnTo>
                      <a:pt x="684" y="4"/>
                    </a:lnTo>
                    <a:lnTo>
                      <a:pt x="687" y="4"/>
                    </a:lnTo>
                    <a:lnTo>
                      <a:pt x="691" y="4"/>
                    </a:lnTo>
                    <a:lnTo>
                      <a:pt x="695" y="4"/>
                    </a:lnTo>
                    <a:lnTo>
                      <a:pt x="698" y="3"/>
                    </a:lnTo>
                    <a:lnTo>
                      <a:pt x="702" y="3"/>
                    </a:lnTo>
                    <a:lnTo>
                      <a:pt x="705" y="3"/>
                    </a:lnTo>
                    <a:lnTo>
                      <a:pt x="709" y="3"/>
                    </a:lnTo>
                    <a:lnTo>
                      <a:pt x="712" y="3"/>
                    </a:lnTo>
                    <a:lnTo>
                      <a:pt x="716" y="3"/>
                    </a:lnTo>
                    <a:lnTo>
                      <a:pt x="719" y="3"/>
                    </a:lnTo>
                    <a:lnTo>
                      <a:pt x="723" y="3"/>
                    </a:lnTo>
                    <a:lnTo>
                      <a:pt x="726" y="2"/>
                    </a:lnTo>
                    <a:lnTo>
                      <a:pt x="730" y="2"/>
                    </a:lnTo>
                    <a:lnTo>
                      <a:pt x="733" y="2"/>
                    </a:lnTo>
                    <a:lnTo>
                      <a:pt x="737" y="2"/>
                    </a:lnTo>
                    <a:lnTo>
                      <a:pt x="740" y="2"/>
                    </a:lnTo>
                    <a:lnTo>
                      <a:pt x="744" y="2"/>
                    </a:lnTo>
                    <a:lnTo>
                      <a:pt x="747" y="2"/>
                    </a:lnTo>
                    <a:lnTo>
                      <a:pt x="751" y="2"/>
                    </a:lnTo>
                    <a:lnTo>
                      <a:pt x="755" y="2"/>
                    </a:lnTo>
                    <a:lnTo>
                      <a:pt x="758" y="2"/>
                    </a:lnTo>
                    <a:lnTo>
                      <a:pt x="762" y="2"/>
                    </a:lnTo>
                    <a:lnTo>
                      <a:pt x="765" y="2"/>
                    </a:lnTo>
                    <a:lnTo>
                      <a:pt x="769" y="1"/>
                    </a:lnTo>
                    <a:lnTo>
                      <a:pt x="772" y="1"/>
                    </a:lnTo>
                    <a:lnTo>
                      <a:pt x="776" y="1"/>
                    </a:lnTo>
                    <a:lnTo>
                      <a:pt x="779" y="1"/>
                    </a:lnTo>
                    <a:lnTo>
                      <a:pt x="783" y="1"/>
                    </a:lnTo>
                    <a:lnTo>
                      <a:pt x="786" y="1"/>
                    </a:lnTo>
                    <a:lnTo>
                      <a:pt x="790" y="1"/>
                    </a:lnTo>
                    <a:lnTo>
                      <a:pt x="793" y="1"/>
                    </a:lnTo>
                    <a:lnTo>
                      <a:pt x="797" y="1"/>
                    </a:lnTo>
                    <a:lnTo>
                      <a:pt x="800" y="1"/>
                    </a:lnTo>
                    <a:lnTo>
                      <a:pt x="804" y="1"/>
                    </a:lnTo>
                    <a:lnTo>
                      <a:pt x="807" y="1"/>
                    </a:lnTo>
                    <a:lnTo>
                      <a:pt x="811" y="1"/>
                    </a:lnTo>
                    <a:lnTo>
                      <a:pt x="815" y="1"/>
                    </a:lnTo>
                    <a:lnTo>
                      <a:pt x="818" y="1"/>
                    </a:lnTo>
                    <a:lnTo>
                      <a:pt x="822" y="1"/>
                    </a:lnTo>
                    <a:lnTo>
                      <a:pt x="825" y="1"/>
                    </a:lnTo>
                    <a:lnTo>
                      <a:pt x="829" y="1"/>
                    </a:lnTo>
                    <a:lnTo>
                      <a:pt x="832" y="1"/>
                    </a:lnTo>
                    <a:lnTo>
                      <a:pt x="836" y="1"/>
                    </a:lnTo>
                    <a:lnTo>
                      <a:pt x="839" y="1"/>
                    </a:lnTo>
                    <a:lnTo>
                      <a:pt x="843" y="1"/>
                    </a:lnTo>
                    <a:lnTo>
                      <a:pt x="846" y="1"/>
                    </a:lnTo>
                    <a:lnTo>
                      <a:pt x="850" y="1"/>
                    </a:lnTo>
                    <a:lnTo>
                      <a:pt x="853" y="1"/>
                    </a:lnTo>
                    <a:lnTo>
                      <a:pt x="857" y="1"/>
                    </a:lnTo>
                    <a:lnTo>
                      <a:pt x="860" y="1"/>
                    </a:lnTo>
                    <a:lnTo>
                      <a:pt x="864" y="1"/>
                    </a:lnTo>
                    <a:lnTo>
                      <a:pt x="867" y="1"/>
                    </a:lnTo>
                    <a:lnTo>
                      <a:pt x="871" y="0"/>
                    </a:lnTo>
                    <a:lnTo>
                      <a:pt x="875" y="0"/>
                    </a:lnTo>
                    <a:lnTo>
                      <a:pt x="878" y="0"/>
                    </a:lnTo>
                    <a:lnTo>
                      <a:pt x="882" y="0"/>
                    </a:lnTo>
                    <a:lnTo>
                      <a:pt x="885" y="0"/>
                    </a:lnTo>
                    <a:lnTo>
                      <a:pt x="889" y="0"/>
                    </a:lnTo>
                    <a:lnTo>
                      <a:pt x="892" y="0"/>
                    </a:lnTo>
                    <a:lnTo>
                      <a:pt x="896" y="0"/>
                    </a:lnTo>
                    <a:lnTo>
                      <a:pt x="899" y="0"/>
                    </a:lnTo>
                    <a:lnTo>
                      <a:pt x="903" y="0"/>
                    </a:lnTo>
                    <a:lnTo>
                      <a:pt x="906" y="0"/>
                    </a:lnTo>
                    <a:lnTo>
                      <a:pt x="910" y="0"/>
                    </a:lnTo>
                    <a:lnTo>
                      <a:pt x="913" y="0"/>
                    </a:lnTo>
                    <a:lnTo>
                      <a:pt x="917" y="0"/>
                    </a:lnTo>
                    <a:lnTo>
                      <a:pt x="920" y="0"/>
                    </a:lnTo>
                    <a:lnTo>
                      <a:pt x="924" y="0"/>
                    </a:lnTo>
                    <a:lnTo>
                      <a:pt x="927" y="0"/>
                    </a:lnTo>
                    <a:lnTo>
                      <a:pt x="931" y="0"/>
                    </a:lnTo>
                    <a:lnTo>
                      <a:pt x="935" y="0"/>
                    </a:lnTo>
                    <a:lnTo>
                      <a:pt x="938" y="0"/>
                    </a:lnTo>
                    <a:lnTo>
                      <a:pt x="941" y="0"/>
                    </a:lnTo>
                    <a:lnTo>
                      <a:pt x="945" y="0"/>
                    </a:lnTo>
                    <a:lnTo>
                      <a:pt x="948" y="0"/>
                    </a:lnTo>
                    <a:lnTo>
                      <a:pt x="952" y="0"/>
                    </a:lnTo>
                    <a:lnTo>
                      <a:pt x="956" y="0"/>
                    </a:lnTo>
                    <a:lnTo>
                      <a:pt x="959" y="0"/>
                    </a:lnTo>
                    <a:lnTo>
                      <a:pt x="963" y="0"/>
                    </a:lnTo>
                    <a:lnTo>
                      <a:pt x="966" y="0"/>
                    </a:lnTo>
                    <a:lnTo>
                      <a:pt x="970" y="0"/>
                    </a:lnTo>
                    <a:lnTo>
                      <a:pt x="973" y="0"/>
                    </a:lnTo>
                    <a:lnTo>
                      <a:pt x="977" y="0"/>
                    </a:lnTo>
                    <a:lnTo>
                      <a:pt x="980" y="0"/>
                    </a:lnTo>
                    <a:lnTo>
                      <a:pt x="984" y="0"/>
                    </a:lnTo>
                    <a:lnTo>
                      <a:pt x="987" y="0"/>
                    </a:lnTo>
                    <a:lnTo>
                      <a:pt x="991" y="0"/>
                    </a:lnTo>
                    <a:lnTo>
                      <a:pt x="994" y="0"/>
                    </a:lnTo>
                    <a:lnTo>
                      <a:pt x="998" y="0"/>
                    </a:lnTo>
                    <a:lnTo>
                      <a:pt x="1001" y="0"/>
                    </a:lnTo>
                    <a:lnTo>
                      <a:pt x="1005" y="0"/>
                    </a:lnTo>
                    <a:lnTo>
                      <a:pt x="1008" y="0"/>
                    </a:lnTo>
                    <a:lnTo>
                      <a:pt x="1012" y="0"/>
                    </a:lnTo>
                    <a:lnTo>
                      <a:pt x="1016" y="0"/>
                    </a:lnTo>
                    <a:lnTo>
                      <a:pt x="1019" y="0"/>
                    </a:lnTo>
                    <a:lnTo>
                      <a:pt x="1023" y="0"/>
                    </a:lnTo>
                    <a:lnTo>
                      <a:pt x="1026" y="0"/>
                    </a:lnTo>
                    <a:lnTo>
                      <a:pt x="1030" y="0"/>
                    </a:lnTo>
                    <a:lnTo>
                      <a:pt x="1033" y="0"/>
                    </a:lnTo>
                    <a:lnTo>
                      <a:pt x="1037" y="0"/>
                    </a:lnTo>
                    <a:lnTo>
                      <a:pt x="1040" y="0"/>
                    </a:lnTo>
                    <a:lnTo>
                      <a:pt x="1044" y="0"/>
                    </a:lnTo>
                    <a:lnTo>
                      <a:pt x="1047" y="0"/>
                    </a:lnTo>
                    <a:lnTo>
                      <a:pt x="1051" y="0"/>
                    </a:lnTo>
                    <a:lnTo>
                      <a:pt x="1054" y="0"/>
                    </a:lnTo>
                    <a:lnTo>
                      <a:pt x="1058" y="0"/>
                    </a:lnTo>
                    <a:lnTo>
                      <a:pt x="1061" y="0"/>
                    </a:lnTo>
                    <a:lnTo>
                      <a:pt x="1065" y="0"/>
                    </a:lnTo>
                    <a:lnTo>
                      <a:pt x="1068" y="0"/>
                    </a:lnTo>
                    <a:lnTo>
                      <a:pt x="1072" y="0"/>
                    </a:lnTo>
                    <a:lnTo>
                      <a:pt x="1076" y="0"/>
                    </a:lnTo>
                    <a:lnTo>
                      <a:pt x="1079" y="0"/>
                    </a:lnTo>
                    <a:lnTo>
                      <a:pt x="1083" y="0"/>
                    </a:lnTo>
                    <a:lnTo>
                      <a:pt x="1086" y="0"/>
                    </a:lnTo>
                    <a:lnTo>
                      <a:pt x="1090" y="0"/>
                    </a:lnTo>
                    <a:lnTo>
                      <a:pt x="1093" y="0"/>
                    </a:lnTo>
                    <a:lnTo>
                      <a:pt x="1097" y="0"/>
                    </a:lnTo>
                    <a:lnTo>
                      <a:pt x="1100" y="0"/>
                    </a:lnTo>
                    <a:lnTo>
                      <a:pt x="1104" y="0"/>
                    </a:lnTo>
                    <a:lnTo>
                      <a:pt x="1107" y="0"/>
                    </a:lnTo>
                    <a:lnTo>
                      <a:pt x="1111" y="0"/>
                    </a:lnTo>
                    <a:lnTo>
                      <a:pt x="1114" y="0"/>
                    </a:lnTo>
                    <a:lnTo>
                      <a:pt x="1118" y="0"/>
                    </a:lnTo>
                    <a:lnTo>
                      <a:pt x="1121" y="0"/>
                    </a:lnTo>
                    <a:lnTo>
                      <a:pt x="1125" y="0"/>
                    </a:lnTo>
                    <a:lnTo>
                      <a:pt x="1128" y="0"/>
                    </a:lnTo>
                    <a:lnTo>
                      <a:pt x="1132" y="0"/>
                    </a:lnTo>
                    <a:lnTo>
                      <a:pt x="1136" y="0"/>
                    </a:lnTo>
                    <a:lnTo>
                      <a:pt x="1139" y="0"/>
                    </a:lnTo>
                    <a:lnTo>
                      <a:pt x="1143" y="0"/>
                    </a:lnTo>
                    <a:lnTo>
                      <a:pt x="1146" y="0"/>
                    </a:lnTo>
                    <a:lnTo>
                      <a:pt x="1149" y="0"/>
                    </a:lnTo>
                    <a:lnTo>
                      <a:pt x="1153" y="0"/>
                    </a:lnTo>
                    <a:lnTo>
                      <a:pt x="1157" y="0"/>
                    </a:lnTo>
                    <a:lnTo>
                      <a:pt x="1160" y="0"/>
                    </a:lnTo>
                    <a:lnTo>
                      <a:pt x="1164" y="0"/>
                    </a:lnTo>
                    <a:lnTo>
                      <a:pt x="1167" y="0"/>
                    </a:lnTo>
                    <a:lnTo>
                      <a:pt x="1171" y="0"/>
                    </a:lnTo>
                    <a:lnTo>
                      <a:pt x="1174" y="0"/>
                    </a:lnTo>
                    <a:lnTo>
                      <a:pt x="1178" y="0"/>
                    </a:lnTo>
                    <a:lnTo>
                      <a:pt x="1181" y="0"/>
                    </a:lnTo>
                    <a:lnTo>
                      <a:pt x="1185" y="0"/>
                    </a:lnTo>
                    <a:lnTo>
                      <a:pt x="1188" y="0"/>
                    </a:lnTo>
                    <a:lnTo>
                      <a:pt x="1192" y="0"/>
                    </a:lnTo>
                    <a:lnTo>
                      <a:pt x="1196" y="0"/>
                    </a:lnTo>
                    <a:lnTo>
                      <a:pt x="1199" y="0"/>
                    </a:lnTo>
                    <a:lnTo>
                      <a:pt x="1202" y="0"/>
                    </a:lnTo>
                    <a:lnTo>
                      <a:pt x="1206" y="0"/>
                    </a:lnTo>
                    <a:lnTo>
                      <a:pt x="1209" y="0"/>
                    </a:lnTo>
                    <a:lnTo>
                      <a:pt x="1213" y="0"/>
                    </a:lnTo>
                    <a:lnTo>
                      <a:pt x="1217" y="0"/>
                    </a:lnTo>
                    <a:lnTo>
                      <a:pt x="1220" y="0"/>
                    </a:lnTo>
                    <a:lnTo>
                      <a:pt x="1224" y="0"/>
                    </a:lnTo>
                    <a:lnTo>
                      <a:pt x="1227" y="0"/>
                    </a:lnTo>
                    <a:lnTo>
                      <a:pt x="1231" y="0"/>
                    </a:lnTo>
                    <a:lnTo>
                      <a:pt x="1234" y="0"/>
                    </a:lnTo>
                    <a:lnTo>
                      <a:pt x="1238" y="0"/>
                    </a:lnTo>
                    <a:lnTo>
                      <a:pt x="1241" y="1"/>
                    </a:lnTo>
                    <a:lnTo>
                      <a:pt x="1245" y="1"/>
                    </a:lnTo>
                    <a:lnTo>
                      <a:pt x="1248" y="1"/>
                    </a:lnTo>
                    <a:lnTo>
                      <a:pt x="1252" y="1"/>
                    </a:lnTo>
                    <a:lnTo>
                      <a:pt x="1255" y="1"/>
                    </a:lnTo>
                    <a:lnTo>
                      <a:pt x="1259" y="1"/>
                    </a:lnTo>
                    <a:lnTo>
                      <a:pt x="1262" y="2"/>
                    </a:lnTo>
                    <a:lnTo>
                      <a:pt x="1266" y="2"/>
                    </a:lnTo>
                    <a:lnTo>
                      <a:pt x="1269" y="2"/>
                    </a:lnTo>
                    <a:lnTo>
                      <a:pt x="1273" y="3"/>
                    </a:lnTo>
                    <a:lnTo>
                      <a:pt x="1277" y="3"/>
                    </a:lnTo>
                    <a:lnTo>
                      <a:pt x="1280" y="4"/>
                    </a:lnTo>
                    <a:lnTo>
                      <a:pt x="1284" y="5"/>
                    </a:lnTo>
                    <a:lnTo>
                      <a:pt x="1287" y="6"/>
                    </a:lnTo>
                    <a:lnTo>
                      <a:pt x="1291" y="7"/>
                    </a:lnTo>
                    <a:lnTo>
                      <a:pt x="1294" y="8"/>
                    </a:lnTo>
                    <a:lnTo>
                      <a:pt x="1298" y="10"/>
                    </a:lnTo>
                    <a:lnTo>
                      <a:pt x="1301" y="12"/>
                    </a:lnTo>
                    <a:lnTo>
                      <a:pt x="1305" y="14"/>
                    </a:lnTo>
                    <a:lnTo>
                      <a:pt x="1308" y="17"/>
                    </a:lnTo>
                    <a:lnTo>
                      <a:pt x="1312" y="19"/>
                    </a:lnTo>
                    <a:lnTo>
                      <a:pt x="1315" y="22"/>
                    </a:lnTo>
                    <a:lnTo>
                      <a:pt x="1319" y="26"/>
                    </a:lnTo>
                    <a:lnTo>
                      <a:pt x="1322" y="29"/>
                    </a:lnTo>
                    <a:lnTo>
                      <a:pt x="1326" y="33"/>
                    </a:lnTo>
                    <a:lnTo>
                      <a:pt x="1329" y="37"/>
                    </a:lnTo>
                    <a:lnTo>
                      <a:pt x="1333" y="41"/>
                    </a:lnTo>
                    <a:lnTo>
                      <a:pt x="1337" y="44"/>
                    </a:lnTo>
                    <a:lnTo>
                      <a:pt x="1340" y="48"/>
                    </a:lnTo>
                    <a:lnTo>
                      <a:pt x="1344" y="52"/>
                    </a:lnTo>
                    <a:lnTo>
                      <a:pt x="1347" y="55"/>
                    </a:lnTo>
                    <a:lnTo>
                      <a:pt x="1351" y="58"/>
                    </a:lnTo>
                    <a:lnTo>
                      <a:pt x="1354" y="61"/>
                    </a:lnTo>
                    <a:lnTo>
                      <a:pt x="1358" y="63"/>
                    </a:lnTo>
                    <a:lnTo>
                      <a:pt x="1361" y="66"/>
                    </a:lnTo>
                    <a:lnTo>
                      <a:pt x="1365" y="67"/>
                    </a:lnTo>
                    <a:lnTo>
                      <a:pt x="1368" y="69"/>
                    </a:lnTo>
                    <a:lnTo>
                      <a:pt x="1372" y="71"/>
                    </a:lnTo>
                    <a:lnTo>
                      <a:pt x="1375" y="72"/>
                    </a:lnTo>
                    <a:lnTo>
                      <a:pt x="1379" y="73"/>
                    </a:lnTo>
                    <a:lnTo>
                      <a:pt x="1382" y="74"/>
                    </a:lnTo>
                    <a:lnTo>
                      <a:pt x="1386" y="74"/>
                    </a:lnTo>
                    <a:lnTo>
                      <a:pt x="1389" y="75"/>
                    </a:lnTo>
                    <a:lnTo>
                      <a:pt x="1393" y="75"/>
                    </a:lnTo>
                    <a:lnTo>
                      <a:pt x="1397" y="76"/>
                    </a:lnTo>
                    <a:lnTo>
                      <a:pt x="1400" y="76"/>
                    </a:lnTo>
                    <a:lnTo>
                      <a:pt x="1404" y="76"/>
                    </a:lnTo>
                    <a:lnTo>
                      <a:pt x="1407" y="77"/>
                    </a:lnTo>
                    <a:lnTo>
                      <a:pt x="1410" y="77"/>
                    </a:lnTo>
                  </a:path>
                </a:pathLst>
              </a:custGeom>
              <a:noFill/>
              <a:ln w="4826">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150" name="Freeform 48"/>
              <p:cNvSpPr>
                <a:spLocks/>
              </p:cNvSpPr>
              <p:nvPr/>
            </p:nvSpPr>
            <p:spPr bwMode="auto">
              <a:xfrm>
                <a:off x="2242" y="2410"/>
                <a:ext cx="2494" cy="0"/>
              </a:xfrm>
              <a:custGeom>
                <a:avLst/>
                <a:gdLst>
                  <a:gd name="T0" fmla="*/ 19441 w 1410"/>
                  <a:gd name="T1" fmla="*/ 42902 w 1410"/>
                  <a:gd name="T2" fmla="*/ 65649 w 1410"/>
                  <a:gd name="T3" fmla="*/ 88997 w 1410"/>
                  <a:gd name="T4" fmla="*/ 112384 w 1410"/>
                  <a:gd name="T5" fmla="*/ 135203 w 1410"/>
                  <a:gd name="T6" fmla="*/ 158656 w 1410"/>
                  <a:gd name="T7" fmla="*/ 182055 w 1410"/>
                  <a:gd name="T8" fmla="*/ 205392 w 1410"/>
                  <a:gd name="T9" fmla="*/ 228086 w 1410"/>
                  <a:gd name="T10" fmla="*/ 251118 w 1410"/>
                  <a:gd name="T11" fmla="*/ 273712 w 1410"/>
                  <a:gd name="T12" fmla="*/ 297398 w 1410"/>
                  <a:gd name="T13" fmla="*/ 320785 w 1410"/>
                  <a:gd name="T14" fmla="*/ 344176 w 1410"/>
                  <a:gd name="T15" fmla="*/ 366876 w 1410"/>
                  <a:gd name="T16" fmla="*/ 390329 w 1410"/>
                  <a:gd name="T17" fmla="*/ 413728 w 1410"/>
                  <a:gd name="T18" fmla="*/ 435834 w 1410"/>
                  <a:gd name="T19" fmla="*/ 459796 w 1410"/>
                  <a:gd name="T20" fmla="*/ 482976 w 1410"/>
                  <a:gd name="T21" fmla="*/ 505383 w 1410"/>
                  <a:gd name="T22" fmla="*/ 529071 w 1410"/>
                  <a:gd name="T23" fmla="*/ 552456 w 1410"/>
                  <a:gd name="T24" fmla="*/ 574651 w 1410"/>
                  <a:gd name="T25" fmla="*/ 598059 w 1410"/>
                  <a:gd name="T26" fmla="*/ 621922 w 1410"/>
                  <a:gd name="T27" fmla="*/ 644191 w 1410"/>
                  <a:gd name="T28" fmla="*/ 667506 w 1410"/>
                  <a:gd name="T29" fmla="*/ 691556 w 1410"/>
                  <a:gd name="T30" fmla="*/ 714655 w 1410"/>
                  <a:gd name="T31" fmla="*/ 737005 w 1410"/>
                  <a:gd name="T32" fmla="*/ 760242 w 1410"/>
                  <a:gd name="T33" fmla="*/ 784133 w 1410"/>
                  <a:gd name="T34" fmla="*/ 806324 w 1410"/>
                  <a:gd name="T35" fmla="*/ 829738 w 1410"/>
                  <a:gd name="T36" fmla="*/ 853797 w 1410"/>
                  <a:gd name="T37" fmla="*/ 877074 w 1410"/>
                  <a:gd name="T38" fmla="*/ 899179 w 1410"/>
                  <a:gd name="T39" fmla="*/ 922591 w 1410"/>
                  <a:gd name="T40" fmla="*/ 945458 w 1410"/>
                  <a:gd name="T41" fmla="*/ 968850 w 1410"/>
                  <a:gd name="T42" fmla="*/ 991915 w 1410"/>
                  <a:gd name="T43" fmla="*/ 1015805 w 1410"/>
                  <a:gd name="T44" fmla="*/ 1038006 w 1410"/>
                  <a:gd name="T45" fmla="*/ 1061432 w 1410"/>
                  <a:gd name="T46" fmla="*/ 1084763 w 1410"/>
                  <a:gd name="T47" fmla="*/ 1107667 w 1410"/>
                  <a:gd name="T48" fmla="*/ 1131082 w 1410"/>
                  <a:gd name="T49" fmla="*/ 1154441 w 1410"/>
                  <a:gd name="T50" fmla="*/ 1177136 w 1410"/>
                  <a:gd name="T51" fmla="*/ 1200520 w 1410"/>
                  <a:gd name="T52" fmla="*/ 1223581 w 1410"/>
                  <a:gd name="T53" fmla="*/ 1246407 w 1410"/>
                  <a:gd name="T54" fmla="*/ 1269922 w 1410"/>
                  <a:gd name="T55" fmla="*/ 1293258 w 1410"/>
                  <a:gd name="T56" fmla="*/ 1316660 w 1410"/>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10"/>
                  <a:gd name="T115" fmla="*/ 1410 w 1410"/>
                </a:gdLst>
                <a:ahLst/>
                <a:cxnLst>
                  <a:cxn ang="T57">
                    <a:pos x="T0" y="0"/>
                  </a:cxn>
                  <a:cxn ang="T58">
                    <a:pos x="T1" y="0"/>
                  </a:cxn>
                  <a:cxn ang="T59">
                    <a:pos x="T2" y="0"/>
                  </a:cxn>
                  <a:cxn ang="T60">
                    <a:pos x="T3" y="0"/>
                  </a:cxn>
                  <a:cxn ang="T61">
                    <a:pos x="T4" y="0"/>
                  </a:cxn>
                  <a:cxn ang="T62">
                    <a:pos x="T5" y="0"/>
                  </a:cxn>
                  <a:cxn ang="T63">
                    <a:pos x="T6" y="0"/>
                  </a:cxn>
                  <a:cxn ang="T64">
                    <a:pos x="T7" y="0"/>
                  </a:cxn>
                  <a:cxn ang="T65">
                    <a:pos x="T8" y="0"/>
                  </a:cxn>
                  <a:cxn ang="T66">
                    <a:pos x="T9" y="0"/>
                  </a:cxn>
                  <a:cxn ang="T67">
                    <a:pos x="T10" y="0"/>
                  </a:cxn>
                  <a:cxn ang="T68">
                    <a:pos x="T11" y="0"/>
                  </a:cxn>
                  <a:cxn ang="T69">
                    <a:pos x="T12" y="0"/>
                  </a:cxn>
                  <a:cxn ang="T70">
                    <a:pos x="T13" y="0"/>
                  </a:cxn>
                  <a:cxn ang="T71">
                    <a:pos x="T14" y="0"/>
                  </a:cxn>
                  <a:cxn ang="T72">
                    <a:pos x="T15" y="0"/>
                  </a:cxn>
                  <a:cxn ang="T73">
                    <a:pos x="T16" y="0"/>
                  </a:cxn>
                  <a:cxn ang="T74">
                    <a:pos x="T17" y="0"/>
                  </a:cxn>
                  <a:cxn ang="T75">
                    <a:pos x="T18" y="0"/>
                  </a:cxn>
                  <a:cxn ang="T76">
                    <a:pos x="T19" y="0"/>
                  </a:cxn>
                  <a:cxn ang="T77">
                    <a:pos x="T20" y="0"/>
                  </a:cxn>
                  <a:cxn ang="T78">
                    <a:pos x="T21" y="0"/>
                  </a:cxn>
                  <a:cxn ang="T79">
                    <a:pos x="T22" y="0"/>
                  </a:cxn>
                  <a:cxn ang="T80">
                    <a:pos x="T23" y="0"/>
                  </a:cxn>
                  <a:cxn ang="T81">
                    <a:pos x="T24" y="0"/>
                  </a:cxn>
                  <a:cxn ang="T82">
                    <a:pos x="T25" y="0"/>
                  </a:cxn>
                  <a:cxn ang="T83">
                    <a:pos x="T26" y="0"/>
                  </a:cxn>
                  <a:cxn ang="T84">
                    <a:pos x="T27" y="0"/>
                  </a:cxn>
                  <a:cxn ang="T85">
                    <a:pos x="T28" y="0"/>
                  </a:cxn>
                  <a:cxn ang="T86">
                    <a:pos x="T29" y="0"/>
                  </a:cxn>
                  <a:cxn ang="T87">
                    <a:pos x="T30" y="0"/>
                  </a:cxn>
                  <a:cxn ang="T88">
                    <a:pos x="T31" y="0"/>
                  </a:cxn>
                  <a:cxn ang="T89">
                    <a:pos x="T32" y="0"/>
                  </a:cxn>
                  <a:cxn ang="T90">
                    <a:pos x="T33" y="0"/>
                  </a:cxn>
                  <a:cxn ang="T91">
                    <a:pos x="T34" y="0"/>
                  </a:cxn>
                  <a:cxn ang="T92">
                    <a:pos x="T35" y="0"/>
                  </a:cxn>
                  <a:cxn ang="T93">
                    <a:pos x="T36" y="0"/>
                  </a:cxn>
                  <a:cxn ang="T94">
                    <a:pos x="T37" y="0"/>
                  </a:cxn>
                  <a:cxn ang="T95">
                    <a:pos x="T38" y="0"/>
                  </a:cxn>
                  <a:cxn ang="T96">
                    <a:pos x="T39" y="0"/>
                  </a:cxn>
                  <a:cxn ang="T97">
                    <a:pos x="T40" y="0"/>
                  </a:cxn>
                  <a:cxn ang="T98">
                    <a:pos x="T41" y="0"/>
                  </a:cxn>
                  <a:cxn ang="T99">
                    <a:pos x="T42" y="0"/>
                  </a:cxn>
                  <a:cxn ang="T100">
                    <a:pos x="T43" y="0"/>
                  </a:cxn>
                  <a:cxn ang="T101">
                    <a:pos x="T44" y="0"/>
                  </a:cxn>
                  <a:cxn ang="T102">
                    <a:pos x="T45" y="0"/>
                  </a:cxn>
                  <a:cxn ang="T103">
                    <a:pos x="T46" y="0"/>
                  </a:cxn>
                  <a:cxn ang="T104">
                    <a:pos x="T47" y="0"/>
                  </a:cxn>
                  <a:cxn ang="T105">
                    <a:pos x="T48" y="0"/>
                  </a:cxn>
                  <a:cxn ang="T106">
                    <a:pos x="T49" y="0"/>
                  </a:cxn>
                  <a:cxn ang="T107">
                    <a:pos x="T50" y="0"/>
                  </a:cxn>
                  <a:cxn ang="T108">
                    <a:pos x="T51" y="0"/>
                  </a:cxn>
                  <a:cxn ang="T109">
                    <a:pos x="T52" y="0"/>
                  </a:cxn>
                  <a:cxn ang="T110">
                    <a:pos x="T53" y="0"/>
                  </a:cxn>
                  <a:cxn ang="T111">
                    <a:pos x="T54" y="0"/>
                  </a:cxn>
                  <a:cxn ang="T112">
                    <a:pos x="T55" y="0"/>
                  </a:cxn>
                  <a:cxn ang="T113">
                    <a:pos x="T56" y="0"/>
                  </a:cxn>
                </a:cxnLst>
                <a:rect l="T114" t="0" r="T115" b="0"/>
                <a:pathLst>
                  <a:path w="1410">
                    <a:moveTo>
                      <a:pt x="0" y="0"/>
                    </a:moveTo>
                    <a:lnTo>
                      <a:pt x="3" y="0"/>
                    </a:lnTo>
                    <a:lnTo>
                      <a:pt x="7" y="0"/>
                    </a:lnTo>
                    <a:lnTo>
                      <a:pt x="10" y="0"/>
                    </a:lnTo>
                    <a:lnTo>
                      <a:pt x="14" y="0"/>
                    </a:lnTo>
                    <a:lnTo>
                      <a:pt x="17" y="0"/>
                    </a:lnTo>
                    <a:lnTo>
                      <a:pt x="21" y="0"/>
                    </a:lnTo>
                    <a:lnTo>
                      <a:pt x="24" y="0"/>
                    </a:lnTo>
                    <a:lnTo>
                      <a:pt x="28" y="0"/>
                    </a:lnTo>
                    <a:lnTo>
                      <a:pt x="31" y="0"/>
                    </a:lnTo>
                    <a:lnTo>
                      <a:pt x="35" y="0"/>
                    </a:lnTo>
                    <a:lnTo>
                      <a:pt x="39" y="0"/>
                    </a:lnTo>
                    <a:lnTo>
                      <a:pt x="42" y="0"/>
                    </a:lnTo>
                    <a:lnTo>
                      <a:pt x="46" y="0"/>
                    </a:lnTo>
                    <a:lnTo>
                      <a:pt x="49" y="0"/>
                    </a:lnTo>
                    <a:lnTo>
                      <a:pt x="53" y="0"/>
                    </a:lnTo>
                    <a:lnTo>
                      <a:pt x="56" y="0"/>
                    </a:lnTo>
                    <a:lnTo>
                      <a:pt x="60" y="0"/>
                    </a:lnTo>
                    <a:lnTo>
                      <a:pt x="63" y="0"/>
                    </a:lnTo>
                    <a:lnTo>
                      <a:pt x="67" y="0"/>
                    </a:lnTo>
                    <a:lnTo>
                      <a:pt x="70" y="0"/>
                    </a:lnTo>
                    <a:lnTo>
                      <a:pt x="74" y="0"/>
                    </a:lnTo>
                    <a:lnTo>
                      <a:pt x="77" y="0"/>
                    </a:lnTo>
                    <a:lnTo>
                      <a:pt x="81" y="0"/>
                    </a:lnTo>
                    <a:lnTo>
                      <a:pt x="84" y="0"/>
                    </a:lnTo>
                    <a:lnTo>
                      <a:pt x="88" y="0"/>
                    </a:lnTo>
                    <a:lnTo>
                      <a:pt x="91" y="0"/>
                    </a:lnTo>
                    <a:lnTo>
                      <a:pt x="95" y="0"/>
                    </a:lnTo>
                    <a:lnTo>
                      <a:pt x="99" y="0"/>
                    </a:lnTo>
                    <a:lnTo>
                      <a:pt x="102" y="0"/>
                    </a:lnTo>
                    <a:lnTo>
                      <a:pt x="106" y="0"/>
                    </a:lnTo>
                    <a:lnTo>
                      <a:pt x="109" y="0"/>
                    </a:lnTo>
                    <a:lnTo>
                      <a:pt x="113" y="0"/>
                    </a:lnTo>
                    <a:lnTo>
                      <a:pt x="116" y="0"/>
                    </a:lnTo>
                    <a:lnTo>
                      <a:pt x="120" y="0"/>
                    </a:lnTo>
                    <a:lnTo>
                      <a:pt x="123" y="0"/>
                    </a:lnTo>
                    <a:lnTo>
                      <a:pt x="127" y="0"/>
                    </a:lnTo>
                    <a:lnTo>
                      <a:pt x="130" y="0"/>
                    </a:lnTo>
                    <a:lnTo>
                      <a:pt x="134" y="0"/>
                    </a:lnTo>
                    <a:lnTo>
                      <a:pt x="137" y="0"/>
                    </a:lnTo>
                    <a:lnTo>
                      <a:pt x="141" y="0"/>
                    </a:lnTo>
                    <a:lnTo>
                      <a:pt x="144" y="0"/>
                    </a:lnTo>
                    <a:lnTo>
                      <a:pt x="148" y="0"/>
                    </a:lnTo>
                    <a:lnTo>
                      <a:pt x="151" y="0"/>
                    </a:lnTo>
                    <a:lnTo>
                      <a:pt x="155" y="0"/>
                    </a:lnTo>
                    <a:lnTo>
                      <a:pt x="159" y="0"/>
                    </a:lnTo>
                    <a:lnTo>
                      <a:pt x="162" y="0"/>
                    </a:lnTo>
                    <a:lnTo>
                      <a:pt x="166" y="0"/>
                    </a:lnTo>
                    <a:lnTo>
                      <a:pt x="169" y="0"/>
                    </a:lnTo>
                    <a:lnTo>
                      <a:pt x="172" y="0"/>
                    </a:lnTo>
                    <a:lnTo>
                      <a:pt x="176" y="0"/>
                    </a:lnTo>
                    <a:lnTo>
                      <a:pt x="180" y="0"/>
                    </a:lnTo>
                    <a:lnTo>
                      <a:pt x="183" y="0"/>
                    </a:lnTo>
                    <a:lnTo>
                      <a:pt x="187" y="0"/>
                    </a:lnTo>
                    <a:lnTo>
                      <a:pt x="190" y="0"/>
                    </a:lnTo>
                    <a:lnTo>
                      <a:pt x="194" y="0"/>
                    </a:lnTo>
                    <a:lnTo>
                      <a:pt x="197" y="0"/>
                    </a:lnTo>
                    <a:lnTo>
                      <a:pt x="201" y="0"/>
                    </a:lnTo>
                    <a:lnTo>
                      <a:pt x="204" y="0"/>
                    </a:lnTo>
                    <a:lnTo>
                      <a:pt x="208" y="0"/>
                    </a:lnTo>
                    <a:lnTo>
                      <a:pt x="211" y="0"/>
                    </a:lnTo>
                    <a:lnTo>
                      <a:pt x="215" y="0"/>
                    </a:lnTo>
                    <a:lnTo>
                      <a:pt x="219" y="0"/>
                    </a:lnTo>
                    <a:lnTo>
                      <a:pt x="222" y="0"/>
                    </a:lnTo>
                    <a:lnTo>
                      <a:pt x="225" y="0"/>
                    </a:lnTo>
                    <a:lnTo>
                      <a:pt x="229" y="0"/>
                    </a:lnTo>
                    <a:lnTo>
                      <a:pt x="232" y="0"/>
                    </a:lnTo>
                    <a:lnTo>
                      <a:pt x="236" y="0"/>
                    </a:lnTo>
                    <a:lnTo>
                      <a:pt x="240" y="0"/>
                    </a:lnTo>
                    <a:lnTo>
                      <a:pt x="243" y="0"/>
                    </a:lnTo>
                    <a:lnTo>
                      <a:pt x="247" y="0"/>
                    </a:lnTo>
                    <a:lnTo>
                      <a:pt x="250" y="0"/>
                    </a:lnTo>
                    <a:lnTo>
                      <a:pt x="254" y="0"/>
                    </a:lnTo>
                    <a:lnTo>
                      <a:pt x="257" y="0"/>
                    </a:lnTo>
                    <a:lnTo>
                      <a:pt x="261" y="0"/>
                    </a:lnTo>
                    <a:lnTo>
                      <a:pt x="264" y="0"/>
                    </a:lnTo>
                    <a:lnTo>
                      <a:pt x="268" y="0"/>
                    </a:lnTo>
                    <a:lnTo>
                      <a:pt x="271" y="0"/>
                    </a:lnTo>
                    <a:lnTo>
                      <a:pt x="275" y="0"/>
                    </a:lnTo>
                    <a:lnTo>
                      <a:pt x="278" y="0"/>
                    </a:lnTo>
                    <a:lnTo>
                      <a:pt x="282" y="0"/>
                    </a:lnTo>
                    <a:lnTo>
                      <a:pt x="285" y="0"/>
                    </a:lnTo>
                    <a:lnTo>
                      <a:pt x="289" y="0"/>
                    </a:lnTo>
                    <a:lnTo>
                      <a:pt x="292" y="0"/>
                    </a:lnTo>
                    <a:lnTo>
                      <a:pt x="296" y="0"/>
                    </a:lnTo>
                    <a:lnTo>
                      <a:pt x="300" y="0"/>
                    </a:lnTo>
                    <a:lnTo>
                      <a:pt x="303" y="0"/>
                    </a:lnTo>
                    <a:lnTo>
                      <a:pt x="307" y="0"/>
                    </a:lnTo>
                    <a:lnTo>
                      <a:pt x="310" y="0"/>
                    </a:lnTo>
                    <a:lnTo>
                      <a:pt x="314" y="0"/>
                    </a:lnTo>
                    <a:lnTo>
                      <a:pt x="317" y="0"/>
                    </a:lnTo>
                    <a:lnTo>
                      <a:pt x="321" y="0"/>
                    </a:lnTo>
                    <a:lnTo>
                      <a:pt x="324" y="0"/>
                    </a:lnTo>
                    <a:lnTo>
                      <a:pt x="328" y="0"/>
                    </a:lnTo>
                    <a:lnTo>
                      <a:pt x="331" y="0"/>
                    </a:lnTo>
                    <a:lnTo>
                      <a:pt x="335" y="0"/>
                    </a:lnTo>
                    <a:lnTo>
                      <a:pt x="338" y="0"/>
                    </a:lnTo>
                    <a:lnTo>
                      <a:pt x="342" y="0"/>
                    </a:lnTo>
                    <a:lnTo>
                      <a:pt x="345" y="0"/>
                    </a:lnTo>
                    <a:lnTo>
                      <a:pt x="349" y="0"/>
                    </a:lnTo>
                    <a:lnTo>
                      <a:pt x="352" y="0"/>
                    </a:lnTo>
                    <a:lnTo>
                      <a:pt x="356" y="0"/>
                    </a:lnTo>
                    <a:lnTo>
                      <a:pt x="360" y="0"/>
                    </a:lnTo>
                    <a:lnTo>
                      <a:pt x="363" y="0"/>
                    </a:lnTo>
                    <a:lnTo>
                      <a:pt x="367" y="0"/>
                    </a:lnTo>
                    <a:lnTo>
                      <a:pt x="370" y="0"/>
                    </a:lnTo>
                    <a:lnTo>
                      <a:pt x="374" y="0"/>
                    </a:lnTo>
                    <a:lnTo>
                      <a:pt x="377" y="0"/>
                    </a:lnTo>
                    <a:lnTo>
                      <a:pt x="381" y="0"/>
                    </a:lnTo>
                    <a:lnTo>
                      <a:pt x="384" y="0"/>
                    </a:lnTo>
                    <a:lnTo>
                      <a:pt x="388" y="0"/>
                    </a:lnTo>
                    <a:lnTo>
                      <a:pt x="391" y="0"/>
                    </a:lnTo>
                    <a:lnTo>
                      <a:pt x="395" y="0"/>
                    </a:lnTo>
                    <a:lnTo>
                      <a:pt x="398" y="0"/>
                    </a:lnTo>
                    <a:lnTo>
                      <a:pt x="402" y="0"/>
                    </a:lnTo>
                    <a:lnTo>
                      <a:pt x="405" y="0"/>
                    </a:lnTo>
                    <a:lnTo>
                      <a:pt x="409" y="0"/>
                    </a:lnTo>
                    <a:lnTo>
                      <a:pt x="412" y="0"/>
                    </a:lnTo>
                    <a:lnTo>
                      <a:pt x="416" y="0"/>
                    </a:lnTo>
                    <a:lnTo>
                      <a:pt x="420" y="0"/>
                    </a:lnTo>
                    <a:lnTo>
                      <a:pt x="423" y="0"/>
                    </a:lnTo>
                    <a:lnTo>
                      <a:pt x="426" y="0"/>
                    </a:lnTo>
                    <a:lnTo>
                      <a:pt x="430" y="0"/>
                    </a:lnTo>
                    <a:lnTo>
                      <a:pt x="433" y="0"/>
                    </a:lnTo>
                    <a:lnTo>
                      <a:pt x="437" y="0"/>
                    </a:lnTo>
                    <a:lnTo>
                      <a:pt x="441" y="0"/>
                    </a:lnTo>
                    <a:lnTo>
                      <a:pt x="444" y="0"/>
                    </a:lnTo>
                    <a:lnTo>
                      <a:pt x="448" y="0"/>
                    </a:lnTo>
                    <a:lnTo>
                      <a:pt x="451" y="0"/>
                    </a:lnTo>
                    <a:lnTo>
                      <a:pt x="455" y="0"/>
                    </a:lnTo>
                    <a:lnTo>
                      <a:pt x="458" y="0"/>
                    </a:lnTo>
                    <a:lnTo>
                      <a:pt x="462" y="0"/>
                    </a:lnTo>
                    <a:lnTo>
                      <a:pt x="465" y="0"/>
                    </a:lnTo>
                    <a:lnTo>
                      <a:pt x="469" y="0"/>
                    </a:lnTo>
                    <a:lnTo>
                      <a:pt x="472" y="0"/>
                    </a:lnTo>
                    <a:lnTo>
                      <a:pt x="476" y="0"/>
                    </a:lnTo>
                    <a:lnTo>
                      <a:pt x="479" y="0"/>
                    </a:lnTo>
                    <a:lnTo>
                      <a:pt x="483" y="0"/>
                    </a:lnTo>
                    <a:lnTo>
                      <a:pt x="486" y="0"/>
                    </a:lnTo>
                    <a:lnTo>
                      <a:pt x="490" y="0"/>
                    </a:lnTo>
                    <a:lnTo>
                      <a:pt x="493" y="0"/>
                    </a:lnTo>
                    <a:lnTo>
                      <a:pt x="497" y="0"/>
                    </a:lnTo>
                    <a:lnTo>
                      <a:pt x="501" y="0"/>
                    </a:lnTo>
                    <a:lnTo>
                      <a:pt x="504" y="0"/>
                    </a:lnTo>
                    <a:lnTo>
                      <a:pt x="508" y="0"/>
                    </a:lnTo>
                    <a:lnTo>
                      <a:pt x="511" y="0"/>
                    </a:lnTo>
                    <a:lnTo>
                      <a:pt x="515" y="0"/>
                    </a:lnTo>
                    <a:lnTo>
                      <a:pt x="518" y="0"/>
                    </a:lnTo>
                    <a:lnTo>
                      <a:pt x="522" y="0"/>
                    </a:lnTo>
                    <a:lnTo>
                      <a:pt x="525" y="0"/>
                    </a:lnTo>
                    <a:lnTo>
                      <a:pt x="529" y="0"/>
                    </a:lnTo>
                    <a:lnTo>
                      <a:pt x="532" y="0"/>
                    </a:lnTo>
                    <a:lnTo>
                      <a:pt x="536" y="0"/>
                    </a:lnTo>
                    <a:lnTo>
                      <a:pt x="539" y="0"/>
                    </a:lnTo>
                    <a:lnTo>
                      <a:pt x="543" y="0"/>
                    </a:lnTo>
                    <a:lnTo>
                      <a:pt x="546" y="0"/>
                    </a:lnTo>
                    <a:lnTo>
                      <a:pt x="550" y="0"/>
                    </a:lnTo>
                    <a:lnTo>
                      <a:pt x="553" y="0"/>
                    </a:lnTo>
                    <a:lnTo>
                      <a:pt x="557" y="0"/>
                    </a:lnTo>
                    <a:lnTo>
                      <a:pt x="561" y="0"/>
                    </a:lnTo>
                    <a:lnTo>
                      <a:pt x="564" y="0"/>
                    </a:lnTo>
                    <a:lnTo>
                      <a:pt x="568" y="0"/>
                    </a:lnTo>
                    <a:lnTo>
                      <a:pt x="571" y="0"/>
                    </a:lnTo>
                    <a:lnTo>
                      <a:pt x="575" y="0"/>
                    </a:lnTo>
                    <a:lnTo>
                      <a:pt x="578" y="0"/>
                    </a:lnTo>
                    <a:lnTo>
                      <a:pt x="582" y="0"/>
                    </a:lnTo>
                    <a:lnTo>
                      <a:pt x="585" y="0"/>
                    </a:lnTo>
                    <a:lnTo>
                      <a:pt x="589" y="0"/>
                    </a:lnTo>
                    <a:lnTo>
                      <a:pt x="592" y="0"/>
                    </a:lnTo>
                    <a:lnTo>
                      <a:pt x="596" y="0"/>
                    </a:lnTo>
                    <a:lnTo>
                      <a:pt x="599" y="0"/>
                    </a:lnTo>
                    <a:lnTo>
                      <a:pt x="603" y="0"/>
                    </a:lnTo>
                    <a:lnTo>
                      <a:pt x="606" y="0"/>
                    </a:lnTo>
                    <a:lnTo>
                      <a:pt x="610" y="0"/>
                    </a:lnTo>
                    <a:lnTo>
                      <a:pt x="613" y="0"/>
                    </a:lnTo>
                    <a:lnTo>
                      <a:pt x="617" y="0"/>
                    </a:lnTo>
                    <a:lnTo>
                      <a:pt x="621" y="0"/>
                    </a:lnTo>
                    <a:lnTo>
                      <a:pt x="624" y="0"/>
                    </a:lnTo>
                    <a:lnTo>
                      <a:pt x="628" y="0"/>
                    </a:lnTo>
                    <a:lnTo>
                      <a:pt x="631" y="0"/>
                    </a:lnTo>
                    <a:lnTo>
                      <a:pt x="635" y="0"/>
                    </a:lnTo>
                    <a:lnTo>
                      <a:pt x="638" y="0"/>
                    </a:lnTo>
                    <a:lnTo>
                      <a:pt x="642" y="0"/>
                    </a:lnTo>
                    <a:lnTo>
                      <a:pt x="645" y="0"/>
                    </a:lnTo>
                    <a:lnTo>
                      <a:pt x="649" y="0"/>
                    </a:lnTo>
                    <a:lnTo>
                      <a:pt x="652" y="0"/>
                    </a:lnTo>
                    <a:lnTo>
                      <a:pt x="656" y="0"/>
                    </a:lnTo>
                    <a:lnTo>
                      <a:pt x="659" y="0"/>
                    </a:lnTo>
                    <a:lnTo>
                      <a:pt x="663" y="0"/>
                    </a:lnTo>
                    <a:lnTo>
                      <a:pt x="666" y="0"/>
                    </a:lnTo>
                    <a:lnTo>
                      <a:pt x="670" y="0"/>
                    </a:lnTo>
                    <a:lnTo>
                      <a:pt x="673" y="0"/>
                    </a:lnTo>
                    <a:lnTo>
                      <a:pt x="677" y="0"/>
                    </a:lnTo>
                    <a:lnTo>
                      <a:pt x="681" y="0"/>
                    </a:lnTo>
                    <a:lnTo>
                      <a:pt x="684" y="0"/>
                    </a:lnTo>
                    <a:lnTo>
                      <a:pt x="687" y="0"/>
                    </a:lnTo>
                    <a:lnTo>
                      <a:pt x="691" y="0"/>
                    </a:lnTo>
                    <a:lnTo>
                      <a:pt x="695" y="0"/>
                    </a:lnTo>
                    <a:lnTo>
                      <a:pt x="698" y="0"/>
                    </a:lnTo>
                    <a:lnTo>
                      <a:pt x="702" y="0"/>
                    </a:lnTo>
                    <a:lnTo>
                      <a:pt x="705" y="0"/>
                    </a:lnTo>
                    <a:lnTo>
                      <a:pt x="709" y="0"/>
                    </a:lnTo>
                    <a:lnTo>
                      <a:pt x="712" y="0"/>
                    </a:lnTo>
                    <a:lnTo>
                      <a:pt x="716" y="0"/>
                    </a:lnTo>
                    <a:lnTo>
                      <a:pt x="719" y="0"/>
                    </a:lnTo>
                    <a:lnTo>
                      <a:pt x="723" y="0"/>
                    </a:lnTo>
                    <a:lnTo>
                      <a:pt x="726" y="0"/>
                    </a:lnTo>
                    <a:lnTo>
                      <a:pt x="730" y="0"/>
                    </a:lnTo>
                    <a:lnTo>
                      <a:pt x="733" y="0"/>
                    </a:lnTo>
                    <a:lnTo>
                      <a:pt x="737" y="0"/>
                    </a:lnTo>
                    <a:lnTo>
                      <a:pt x="740" y="0"/>
                    </a:lnTo>
                    <a:lnTo>
                      <a:pt x="744" y="0"/>
                    </a:lnTo>
                    <a:lnTo>
                      <a:pt x="747" y="0"/>
                    </a:lnTo>
                    <a:lnTo>
                      <a:pt x="751" y="0"/>
                    </a:lnTo>
                    <a:lnTo>
                      <a:pt x="755" y="0"/>
                    </a:lnTo>
                    <a:lnTo>
                      <a:pt x="758" y="0"/>
                    </a:lnTo>
                    <a:lnTo>
                      <a:pt x="762" y="0"/>
                    </a:lnTo>
                    <a:lnTo>
                      <a:pt x="765" y="0"/>
                    </a:lnTo>
                    <a:lnTo>
                      <a:pt x="769" y="0"/>
                    </a:lnTo>
                    <a:lnTo>
                      <a:pt x="772" y="0"/>
                    </a:lnTo>
                    <a:lnTo>
                      <a:pt x="776" y="0"/>
                    </a:lnTo>
                    <a:lnTo>
                      <a:pt x="779" y="0"/>
                    </a:lnTo>
                    <a:lnTo>
                      <a:pt x="783" y="0"/>
                    </a:lnTo>
                    <a:lnTo>
                      <a:pt x="786" y="0"/>
                    </a:lnTo>
                    <a:lnTo>
                      <a:pt x="790" y="0"/>
                    </a:lnTo>
                    <a:lnTo>
                      <a:pt x="793" y="0"/>
                    </a:lnTo>
                    <a:lnTo>
                      <a:pt x="797" y="0"/>
                    </a:lnTo>
                    <a:lnTo>
                      <a:pt x="800" y="0"/>
                    </a:lnTo>
                    <a:lnTo>
                      <a:pt x="804" y="0"/>
                    </a:lnTo>
                    <a:lnTo>
                      <a:pt x="807" y="0"/>
                    </a:lnTo>
                    <a:lnTo>
                      <a:pt x="811" y="0"/>
                    </a:lnTo>
                    <a:lnTo>
                      <a:pt x="815" y="0"/>
                    </a:lnTo>
                    <a:lnTo>
                      <a:pt x="818" y="0"/>
                    </a:lnTo>
                    <a:lnTo>
                      <a:pt x="822" y="0"/>
                    </a:lnTo>
                    <a:lnTo>
                      <a:pt x="825" y="0"/>
                    </a:lnTo>
                    <a:lnTo>
                      <a:pt x="829" y="0"/>
                    </a:lnTo>
                    <a:lnTo>
                      <a:pt x="832" y="0"/>
                    </a:lnTo>
                    <a:lnTo>
                      <a:pt x="836" y="0"/>
                    </a:lnTo>
                    <a:lnTo>
                      <a:pt x="839" y="0"/>
                    </a:lnTo>
                    <a:lnTo>
                      <a:pt x="843" y="0"/>
                    </a:lnTo>
                    <a:lnTo>
                      <a:pt x="846" y="0"/>
                    </a:lnTo>
                    <a:lnTo>
                      <a:pt x="850" y="0"/>
                    </a:lnTo>
                    <a:lnTo>
                      <a:pt x="853" y="0"/>
                    </a:lnTo>
                    <a:lnTo>
                      <a:pt x="857" y="0"/>
                    </a:lnTo>
                    <a:lnTo>
                      <a:pt x="860" y="0"/>
                    </a:lnTo>
                    <a:lnTo>
                      <a:pt x="864" y="0"/>
                    </a:lnTo>
                    <a:lnTo>
                      <a:pt x="867" y="0"/>
                    </a:lnTo>
                    <a:lnTo>
                      <a:pt x="871" y="0"/>
                    </a:lnTo>
                    <a:lnTo>
                      <a:pt x="875" y="0"/>
                    </a:lnTo>
                    <a:lnTo>
                      <a:pt x="878" y="0"/>
                    </a:lnTo>
                    <a:lnTo>
                      <a:pt x="882" y="0"/>
                    </a:lnTo>
                    <a:lnTo>
                      <a:pt x="885" y="0"/>
                    </a:lnTo>
                    <a:lnTo>
                      <a:pt x="889" y="0"/>
                    </a:lnTo>
                    <a:lnTo>
                      <a:pt x="892" y="0"/>
                    </a:lnTo>
                    <a:lnTo>
                      <a:pt x="896" y="0"/>
                    </a:lnTo>
                    <a:lnTo>
                      <a:pt x="899" y="0"/>
                    </a:lnTo>
                    <a:lnTo>
                      <a:pt x="903" y="0"/>
                    </a:lnTo>
                    <a:lnTo>
                      <a:pt x="906" y="0"/>
                    </a:lnTo>
                    <a:lnTo>
                      <a:pt x="910" y="0"/>
                    </a:lnTo>
                    <a:lnTo>
                      <a:pt x="913" y="0"/>
                    </a:lnTo>
                    <a:lnTo>
                      <a:pt x="917" y="0"/>
                    </a:lnTo>
                    <a:lnTo>
                      <a:pt x="920" y="0"/>
                    </a:lnTo>
                    <a:lnTo>
                      <a:pt x="924" y="0"/>
                    </a:lnTo>
                    <a:lnTo>
                      <a:pt x="927" y="0"/>
                    </a:lnTo>
                    <a:lnTo>
                      <a:pt x="931" y="0"/>
                    </a:lnTo>
                    <a:lnTo>
                      <a:pt x="935" y="0"/>
                    </a:lnTo>
                    <a:lnTo>
                      <a:pt x="938" y="0"/>
                    </a:lnTo>
                    <a:lnTo>
                      <a:pt x="941" y="0"/>
                    </a:lnTo>
                    <a:lnTo>
                      <a:pt x="945" y="0"/>
                    </a:lnTo>
                    <a:lnTo>
                      <a:pt x="948" y="0"/>
                    </a:lnTo>
                    <a:lnTo>
                      <a:pt x="952" y="0"/>
                    </a:lnTo>
                    <a:lnTo>
                      <a:pt x="956" y="0"/>
                    </a:lnTo>
                    <a:lnTo>
                      <a:pt x="959" y="0"/>
                    </a:lnTo>
                    <a:lnTo>
                      <a:pt x="963" y="0"/>
                    </a:lnTo>
                    <a:lnTo>
                      <a:pt x="966" y="0"/>
                    </a:lnTo>
                    <a:lnTo>
                      <a:pt x="970" y="0"/>
                    </a:lnTo>
                    <a:lnTo>
                      <a:pt x="973" y="0"/>
                    </a:lnTo>
                    <a:lnTo>
                      <a:pt x="977" y="0"/>
                    </a:lnTo>
                    <a:lnTo>
                      <a:pt x="980" y="0"/>
                    </a:lnTo>
                    <a:lnTo>
                      <a:pt x="984" y="0"/>
                    </a:lnTo>
                    <a:lnTo>
                      <a:pt x="987" y="0"/>
                    </a:lnTo>
                    <a:lnTo>
                      <a:pt x="991" y="0"/>
                    </a:lnTo>
                    <a:lnTo>
                      <a:pt x="994" y="0"/>
                    </a:lnTo>
                    <a:lnTo>
                      <a:pt x="998" y="0"/>
                    </a:lnTo>
                    <a:lnTo>
                      <a:pt x="1001" y="0"/>
                    </a:lnTo>
                    <a:lnTo>
                      <a:pt x="1005" y="0"/>
                    </a:lnTo>
                    <a:lnTo>
                      <a:pt x="1008" y="0"/>
                    </a:lnTo>
                    <a:lnTo>
                      <a:pt x="1012" y="0"/>
                    </a:lnTo>
                    <a:lnTo>
                      <a:pt x="1016" y="0"/>
                    </a:lnTo>
                    <a:lnTo>
                      <a:pt x="1019" y="0"/>
                    </a:lnTo>
                    <a:lnTo>
                      <a:pt x="1023" y="0"/>
                    </a:lnTo>
                    <a:lnTo>
                      <a:pt x="1026" y="0"/>
                    </a:lnTo>
                    <a:lnTo>
                      <a:pt x="1030" y="0"/>
                    </a:lnTo>
                    <a:lnTo>
                      <a:pt x="1033" y="0"/>
                    </a:lnTo>
                    <a:lnTo>
                      <a:pt x="1037" y="0"/>
                    </a:lnTo>
                    <a:lnTo>
                      <a:pt x="1040" y="0"/>
                    </a:lnTo>
                    <a:lnTo>
                      <a:pt x="1044" y="0"/>
                    </a:lnTo>
                    <a:lnTo>
                      <a:pt x="1047" y="0"/>
                    </a:lnTo>
                    <a:lnTo>
                      <a:pt x="1051" y="0"/>
                    </a:lnTo>
                    <a:lnTo>
                      <a:pt x="1054" y="0"/>
                    </a:lnTo>
                    <a:lnTo>
                      <a:pt x="1058" y="0"/>
                    </a:lnTo>
                    <a:lnTo>
                      <a:pt x="1061" y="0"/>
                    </a:lnTo>
                    <a:lnTo>
                      <a:pt x="1065" y="0"/>
                    </a:lnTo>
                    <a:lnTo>
                      <a:pt x="1068" y="0"/>
                    </a:lnTo>
                    <a:lnTo>
                      <a:pt x="1072" y="0"/>
                    </a:lnTo>
                    <a:lnTo>
                      <a:pt x="1076" y="0"/>
                    </a:lnTo>
                    <a:lnTo>
                      <a:pt x="1079" y="0"/>
                    </a:lnTo>
                    <a:lnTo>
                      <a:pt x="1083" y="0"/>
                    </a:lnTo>
                    <a:lnTo>
                      <a:pt x="1086" y="0"/>
                    </a:lnTo>
                    <a:lnTo>
                      <a:pt x="1090" y="0"/>
                    </a:lnTo>
                    <a:lnTo>
                      <a:pt x="1093" y="0"/>
                    </a:lnTo>
                    <a:lnTo>
                      <a:pt x="1097" y="0"/>
                    </a:lnTo>
                    <a:lnTo>
                      <a:pt x="1100" y="0"/>
                    </a:lnTo>
                    <a:lnTo>
                      <a:pt x="1104" y="0"/>
                    </a:lnTo>
                    <a:lnTo>
                      <a:pt x="1107" y="0"/>
                    </a:lnTo>
                    <a:lnTo>
                      <a:pt x="1111" y="0"/>
                    </a:lnTo>
                    <a:lnTo>
                      <a:pt x="1114" y="0"/>
                    </a:lnTo>
                    <a:lnTo>
                      <a:pt x="1118" y="0"/>
                    </a:lnTo>
                    <a:lnTo>
                      <a:pt x="1121" y="0"/>
                    </a:lnTo>
                    <a:lnTo>
                      <a:pt x="1125" y="0"/>
                    </a:lnTo>
                    <a:lnTo>
                      <a:pt x="1128" y="0"/>
                    </a:lnTo>
                    <a:lnTo>
                      <a:pt x="1132" y="0"/>
                    </a:lnTo>
                    <a:lnTo>
                      <a:pt x="1136" y="0"/>
                    </a:lnTo>
                    <a:lnTo>
                      <a:pt x="1139" y="0"/>
                    </a:lnTo>
                    <a:lnTo>
                      <a:pt x="1143" y="0"/>
                    </a:lnTo>
                    <a:lnTo>
                      <a:pt x="1146" y="0"/>
                    </a:lnTo>
                    <a:lnTo>
                      <a:pt x="1149" y="0"/>
                    </a:lnTo>
                    <a:lnTo>
                      <a:pt x="1153" y="0"/>
                    </a:lnTo>
                    <a:lnTo>
                      <a:pt x="1157" y="0"/>
                    </a:lnTo>
                    <a:lnTo>
                      <a:pt x="1160" y="0"/>
                    </a:lnTo>
                    <a:lnTo>
                      <a:pt x="1164" y="0"/>
                    </a:lnTo>
                    <a:lnTo>
                      <a:pt x="1167" y="0"/>
                    </a:lnTo>
                    <a:lnTo>
                      <a:pt x="1171" y="0"/>
                    </a:lnTo>
                    <a:lnTo>
                      <a:pt x="1174" y="0"/>
                    </a:lnTo>
                    <a:lnTo>
                      <a:pt x="1178" y="0"/>
                    </a:lnTo>
                    <a:lnTo>
                      <a:pt x="1181" y="0"/>
                    </a:lnTo>
                    <a:lnTo>
                      <a:pt x="1185" y="0"/>
                    </a:lnTo>
                    <a:lnTo>
                      <a:pt x="1188" y="0"/>
                    </a:lnTo>
                    <a:lnTo>
                      <a:pt x="1192" y="0"/>
                    </a:lnTo>
                    <a:lnTo>
                      <a:pt x="1196" y="0"/>
                    </a:lnTo>
                    <a:lnTo>
                      <a:pt x="1199" y="0"/>
                    </a:lnTo>
                    <a:lnTo>
                      <a:pt x="1202" y="0"/>
                    </a:lnTo>
                    <a:lnTo>
                      <a:pt x="1206" y="0"/>
                    </a:lnTo>
                    <a:lnTo>
                      <a:pt x="1209" y="0"/>
                    </a:lnTo>
                    <a:lnTo>
                      <a:pt x="1213" y="0"/>
                    </a:lnTo>
                    <a:lnTo>
                      <a:pt x="1217" y="0"/>
                    </a:lnTo>
                    <a:lnTo>
                      <a:pt x="1220" y="0"/>
                    </a:lnTo>
                    <a:lnTo>
                      <a:pt x="1224" y="0"/>
                    </a:lnTo>
                    <a:lnTo>
                      <a:pt x="1227" y="0"/>
                    </a:lnTo>
                    <a:lnTo>
                      <a:pt x="1231" y="0"/>
                    </a:lnTo>
                    <a:lnTo>
                      <a:pt x="1234" y="0"/>
                    </a:lnTo>
                    <a:lnTo>
                      <a:pt x="1238" y="0"/>
                    </a:lnTo>
                    <a:lnTo>
                      <a:pt x="1241" y="0"/>
                    </a:lnTo>
                    <a:lnTo>
                      <a:pt x="1245" y="0"/>
                    </a:lnTo>
                    <a:lnTo>
                      <a:pt x="1248" y="0"/>
                    </a:lnTo>
                    <a:lnTo>
                      <a:pt x="1252" y="0"/>
                    </a:lnTo>
                    <a:lnTo>
                      <a:pt x="1255" y="0"/>
                    </a:lnTo>
                    <a:lnTo>
                      <a:pt x="1259" y="0"/>
                    </a:lnTo>
                    <a:lnTo>
                      <a:pt x="1262" y="0"/>
                    </a:lnTo>
                    <a:lnTo>
                      <a:pt x="1266" y="0"/>
                    </a:lnTo>
                    <a:lnTo>
                      <a:pt x="1269" y="0"/>
                    </a:lnTo>
                    <a:lnTo>
                      <a:pt x="1273" y="0"/>
                    </a:lnTo>
                    <a:lnTo>
                      <a:pt x="1277" y="0"/>
                    </a:lnTo>
                    <a:lnTo>
                      <a:pt x="1280" y="0"/>
                    </a:lnTo>
                    <a:lnTo>
                      <a:pt x="1284" y="0"/>
                    </a:lnTo>
                    <a:lnTo>
                      <a:pt x="1287" y="0"/>
                    </a:lnTo>
                    <a:lnTo>
                      <a:pt x="1291" y="0"/>
                    </a:lnTo>
                    <a:lnTo>
                      <a:pt x="1294" y="0"/>
                    </a:lnTo>
                    <a:lnTo>
                      <a:pt x="1298" y="0"/>
                    </a:lnTo>
                    <a:lnTo>
                      <a:pt x="1301" y="0"/>
                    </a:lnTo>
                    <a:lnTo>
                      <a:pt x="1305" y="0"/>
                    </a:lnTo>
                    <a:lnTo>
                      <a:pt x="1308" y="0"/>
                    </a:lnTo>
                    <a:lnTo>
                      <a:pt x="1312" y="0"/>
                    </a:lnTo>
                    <a:lnTo>
                      <a:pt x="1315" y="0"/>
                    </a:lnTo>
                    <a:lnTo>
                      <a:pt x="1319" y="0"/>
                    </a:lnTo>
                    <a:lnTo>
                      <a:pt x="1322" y="0"/>
                    </a:lnTo>
                    <a:lnTo>
                      <a:pt x="1326" y="0"/>
                    </a:lnTo>
                    <a:lnTo>
                      <a:pt x="1329" y="0"/>
                    </a:lnTo>
                    <a:lnTo>
                      <a:pt x="1333" y="0"/>
                    </a:lnTo>
                    <a:lnTo>
                      <a:pt x="1337" y="0"/>
                    </a:lnTo>
                    <a:lnTo>
                      <a:pt x="1340" y="0"/>
                    </a:lnTo>
                    <a:lnTo>
                      <a:pt x="1344" y="0"/>
                    </a:lnTo>
                    <a:lnTo>
                      <a:pt x="1347" y="0"/>
                    </a:lnTo>
                    <a:lnTo>
                      <a:pt x="1351" y="0"/>
                    </a:lnTo>
                    <a:lnTo>
                      <a:pt x="1354" y="0"/>
                    </a:lnTo>
                    <a:lnTo>
                      <a:pt x="1358" y="0"/>
                    </a:lnTo>
                    <a:lnTo>
                      <a:pt x="1361" y="0"/>
                    </a:lnTo>
                    <a:lnTo>
                      <a:pt x="1365" y="0"/>
                    </a:lnTo>
                    <a:lnTo>
                      <a:pt x="1368" y="0"/>
                    </a:lnTo>
                    <a:lnTo>
                      <a:pt x="1372" y="0"/>
                    </a:lnTo>
                    <a:lnTo>
                      <a:pt x="1375" y="0"/>
                    </a:lnTo>
                    <a:lnTo>
                      <a:pt x="1379" y="0"/>
                    </a:lnTo>
                    <a:lnTo>
                      <a:pt x="1382" y="0"/>
                    </a:lnTo>
                    <a:lnTo>
                      <a:pt x="1386" y="0"/>
                    </a:lnTo>
                    <a:lnTo>
                      <a:pt x="1389" y="0"/>
                    </a:lnTo>
                    <a:lnTo>
                      <a:pt x="1393" y="0"/>
                    </a:lnTo>
                    <a:lnTo>
                      <a:pt x="1397" y="0"/>
                    </a:lnTo>
                    <a:lnTo>
                      <a:pt x="1400" y="0"/>
                    </a:lnTo>
                    <a:lnTo>
                      <a:pt x="1404" y="0"/>
                    </a:lnTo>
                    <a:lnTo>
                      <a:pt x="1407" y="0"/>
                    </a:lnTo>
                    <a:lnTo>
                      <a:pt x="1410" y="0"/>
                    </a:lnTo>
                  </a:path>
                </a:pathLst>
              </a:custGeom>
              <a:noFill/>
              <a:ln w="4826">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151" name="Freeform 49"/>
              <p:cNvSpPr>
                <a:spLocks/>
              </p:cNvSpPr>
              <p:nvPr/>
            </p:nvSpPr>
            <p:spPr bwMode="auto">
              <a:xfrm>
                <a:off x="2242" y="2475"/>
                <a:ext cx="2494" cy="180"/>
              </a:xfrm>
              <a:custGeom>
                <a:avLst/>
                <a:gdLst>
                  <a:gd name="T0" fmla="*/ 19441 w 1410"/>
                  <a:gd name="T1" fmla="*/ 0 h 413"/>
                  <a:gd name="T2" fmla="*/ 42902 w 1410"/>
                  <a:gd name="T3" fmla="*/ 0 h 413"/>
                  <a:gd name="T4" fmla="*/ 65649 w 1410"/>
                  <a:gd name="T5" fmla="*/ 0 h 413"/>
                  <a:gd name="T6" fmla="*/ 88997 w 1410"/>
                  <a:gd name="T7" fmla="*/ 0 h 413"/>
                  <a:gd name="T8" fmla="*/ 112384 w 1410"/>
                  <a:gd name="T9" fmla="*/ 0 h 413"/>
                  <a:gd name="T10" fmla="*/ 135203 w 1410"/>
                  <a:gd name="T11" fmla="*/ 0 h 413"/>
                  <a:gd name="T12" fmla="*/ 158656 w 1410"/>
                  <a:gd name="T13" fmla="*/ 0 h 413"/>
                  <a:gd name="T14" fmla="*/ 182055 w 1410"/>
                  <a:gd name="T15" fmla="*/ 0 h 413"/>
                  <a:gd name="T16" fmla="*/ 205392 w 1410"/>
                  <a:gd name="T17" fmla="*/ 0 h 413"/>
                  <a:gd name="T18" fmla="*/ 228086 w 1410"/>
                  <a:gd name="T19" fmla="*/ 0 h 413"/>
                  <a:gd name="T20" fmla="*/ 251118 w 1410"/>
                  <a:gd name="T21" fmla="*/ 0 h 413"/>
                  <a:gd name="T22" fmla="*/ 273712 w 1410"/>
                  <a:gd name="T23" fmla="*/ 0 h 413"/>
                  <a:gd name="T24" fmla="*/ 297398 w 1410"/>
                  <a:gd name="T25" fmla="*/ 0 h 413"/>
                  <a:gd name="T26" fmla="*/ 320785 w 1410"/>
                  <a:gd name="T27" fmla="*/ 0 h 413"/>
                  <a:gd name="T28" fmla="*/ 344176 w 1410"/>
                  <a:gd name="T29" fmla="*/ 0 h 413"/>
                  <a:gd name="T30" fmla="*/ 366876 w 1410"/>
                  <a:gd name="T31" fmla="*/ 0 h 413"/>
                  <a:gd name="T32" fmla="*/ 390329 w 1410"/>
                  <a:gd name="T33" fmla="*/ 0 h 413"/>
                  <a:gd name="T34" fmla="*/ 413728 w 1410"/>
                  <a:gd name="T35" fmla="*/ 0 h 413"/>
                  <a:gd name="T36" fmla="*/ 435834 w 1410"/>
                  <a:gd name="T37" fmla="*/ 0 h 413"/>
                  <a:gd name="T38" fmla="*/ 459796 w 1410"/>
                  <a:gd name="T39" fmla="*/ 0 h 413"/>
                  <a:gd name="T40" fmla="*/ 482976 w 1410"/>
                  <a:gd name="T41" fmla="*/ 0 h 413"/>
                  <a:gd name="T42" fmla="*/ 505383 w 1410"/>
                  <a:gd name="T43" fmla="*/ 0 h 413"/>
                  <a:gd name="T44" fmla="*/ 529071 w 1410"/>
                  <a:gd name="T45" fmla="*/ 0 h 413"/>
                  <a:gd name="T46" fmla="*/ 552456 w 1410"/>
                  <a:gd name="T47" fmla="*/ 0 h 413"/>
                  <a:gd name="T48" fmla="*/ 574651 w 1410"/>
                  <a:gd name="T49" fmla="*/ 0 h 413"/>
                  <a:gd name="T50" fmla="*/ 598059 w 1410"/>
                  <a:gd name="T51" fmla="*/ 0 h 413"/>
                  <a:gd name="T52" fmla="*/ 621922 w 1410"/>
                  <a:gd name="T53" fmla="*/ 0 h 413"/>
                  <a:gd name="T54" fmla="*/ 644191 w 1410"/>
                  <a:gd name="T55" fmla="*/ 0 h 413"/>
                  <a:gd name="T56" fmla="*/ 667506 w 1410"/>
                  <a:gd name="T57" fmla="*/ 0 h 413"/>
                  <a:gd name="T58" fmla="*/ 691556 w 1410"/>
                  <a:gd name="T59" fmla="*/ 0 h 413"/>
                  <a:gd name="T60" fmla="*/ 714655 w 1410"/>
                  <a:gd name="T61" fmla="*/ 0 h 413"/>
                  <a:gd name="T62" fmla="*/ 737005 w 1410"/>
                  <a:gd name="T63" fmla="*/ 0 h 413"/>
                  <a:gd name="T64" fmla="*/ 760242 w 1410"/>
                  <a:gd name="T65" fmla="*/ 0 h 413"/>
                  <a:gd name="T66" fmla="*/ 784133 w 1410"/>
                  <a:gd name="T67" fmla="*/ 0 h 413"/>
                  <a:gd name="T68" fmla="*/ 806324 w 1410"/>
                  <a:gd name="T69" fmla="*/ 0 h 413"/>
                  <a:gd name="T70" fmla="*/ 829738 w 1410"/>
                  <a:gd name="T71" fmla="*/ 0 h 413"/>
                  <a:gd name="T72" fmla="*/ 853797 w 1410"/>
                  <a:gd name="T73" fmla="*/ 0 h 413"/>
                  <a:gd name="T74" fmla="*/ 877074 w 1410"/>
                  <a:gd name="T75" fmla="*/ 0 h 413"/>
                  <a:gd name="T76" fmla="*/ 899179 w 1410"/>
                  <a:gd name="T77" fmla="*/ 0 h 413"/>
                  <a:gd name="T78" fmla="*/ 922591 w 1410"/>
                  <a:gd name="T79" fmla="*/ 0 h 413"/>
                  <a:gd name="T80" fmla="*/ 945458 w 1410"/>
                  <a:gd name="T81" fmla="*/ 0 h 413"/>
                  <a:gd name="T82" fmla="*/ 968850 w 1410"/>
                  <a:gd name="T83" fmla="*/ 0 h 413"/>
                  <a:gd name="T84" fmla="*/ 991915 w 1410"/>
                  <a:gd name="T85" fmla="*/ 0 h 413"/>
                  <a:gd name="T86" fmla="*/ 1015805 w 1410"/>
                  <a:gd name="T87" fmla="*/ 0 h 413"/>
                  <a:gd name="T88" fmla="*/ 1038006 w 1410"/>
                  <a:gd name="T89" fmla="*/ 0 h 413"/>
                  <a:gd name="T90" fmla="*/ 1061432 w 1410"/>
                  <a:gd name="T91" fmla="*/ 0 h 413"/>
                  <a:gd name="T92" fmla="*/ 1084763 w 1410"/>
                  <a:gd name="T93" fmla="*/ 0 h 413"/>
                  <a:gd name="T94" fmla="*/ 1107667 w 1410"/>
                  <a:gd name="T95" fmla="*/ 0 h 413"/>
                  <a:gd name="T96" fmla="*/ 1131082 w 1410"/>
                  <a:gd name="T97" fmla="*/ 0 h 413"/>
                  <a:gd name="T98" fmla="*/ 1154441 w 1410"/>
                  <a:gd name="T99" fmla="*/ 0 h 413"/>
                  <a:gd name="T100" fmla="*/ 1177136 w 1410"/>
                  <a:gd name="T101" fmla="*/ 0 h 413"/>
                  <a:gd name="T102" fmla="*/ 1200520 w 1410"/>
                  <a:gd name="T103" fmla="*/ 0 h 413"/>
                  <a:gd name="T104" fmla="*/ 1223581 w 1410"/>
                  <a:gd name="T105" fmla="*/ 0 h 413"/>
                  <a:gd name="T106" fmla="*/ 1246407 w 1410"/>
                  <a:gd name="T107" fmla="*/ 0 h 413"/>
                  <a:gd name="T108" fmla="*/ 1269922 w 1410"/>
                  <a:gd name="T109" fmla="*/ 0 h 413"/>
                  <a:gd name="T110" fmla="*/ 1293258 w 1410"/>
                  <a:gd name="T111" fmla="*/ 0 h 413"/>
                  <a:gd name="T112" fmla="*/ 1316660 w 1410"/>
                  <a:gd name="T113" fmla="*/ 0 h 41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10"/>
                  <a:gd name="T172" fmla="*/ 0 h 413"/>
                  <a:gd name="T173" fmla="*/ 1410 w 1410"/>
                  <a:gd name="T174" fmla="*/ 413 h 41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10" h="413">
                    <a:moveTo>
                      <a:pt x="0" y="234"/>
                    </a:moveTo>
                    <a:lnTo>
                      <a:pt x="3" y="233"/>
                    </a:lnTo>
                    <a:lnTo>
                      <a:pt x="7" y="231"/>
                    </a:lnTo>
                    <a:lnTo>
                      <a:pt x="10" y="229"/>
                    </a:lnTo>
                    <a:lnTo>
                      <a:pt x="14" y="227"/>
                    </a:lnTo>
                    <a:lnTo>
                      <a:pt x="17" y="225"/>
                    </a:lnTo>
                    <a:lnTo>
                      <a:pt x="21" y="223"/>
                    </a:lnTo>
                    <a:lnTo>
                      <a:pt x="24" y="221"/>
                    </a:lnTo>
                    <a:lnTo>
                      <a:pt x="28" y="218"/>
                    </a:lnTo>
                    <a:lnTo>
                      <a:pt x="31" y="216"/>
                    </a:lnTo>
                    <a:lnTo>
                      <a:pt x="35" y="213"/>
                    </a:lnTo>
                    <a:lnTo>
                      <a:pt x="39" y="210"/>
                    </a:lnTo>
                    <a:lnTo>
                      <a:pt x="42" y="207"/>
                    </a:lnTo>
                    <a:lnTo>
                      <a:pt x="46" y="204"/>
                    </a:lnTo>
                    <a:lnTo>
                      <a:pt x="49" y="200"/>
                    </a:lnTo>
                    <a:lnTo>
                      <a:pt x="53" y="196"/>
                    </a:lnTo>
                    <a:lnTo>
                      <a:pt x="56" y="193"/>
                    </a:lnTo>
                    <a:lnTo>
                      <a:pt x="60" y="189"/>
                    </a:lnTo>
                    <a:lnTo>
                      <a:pt x="63" y="185"/>
                    </a:lnTo>
                    <a:lnTo>
                      <a:pt x="67" y="181"/>
                    </a:lnTo>
                    <a:lnTo>
                      <a:pt x="70" y="176"/>
                    </a:lnTo>
                    <a:lnTo>
                      <a:pt x="74" y="172"/>
                    </a:lnTo>
                    <a:lnTo>
                      <a:pt x="77" y="167"/>
                    </a:lnTo>
                    <a:lnTo>
                      <a:pt x="81" y="163"/>
                    </a:lnTo>
                    <a:lnTo>
                      <a:pt x="84" y="158"/>
                    </a:lnTo>
                    <a:lnTo>
                      <a:pt x="88" y="153"/>
                    </a:lnTo>
                    <a:lnTo>
                      <a:pt x="91" y="149"/>
                    </a:lnTo>
                    <a:lnTo>
                      <a:pt x="95" y="144"/>
                    </a:lnTo>
                    <a:lnTo>
                      <a:pt x="99" y="139"/>
                    </a:lnTo>
                    <a:lnTo>
                      <a:pt x="102" y="135"/>
                    </a:lnTo>
                    <a:lnTo>
                      <a:pt x="106" y="130"/>
                    </a:lnTo>
                    <a:lnTo>
                      <a:pt x="109" y="126"/>
                    </a:lnTo>
                    <a:lnTo>
                      <a:pt x="113" y="122"/>
                    </a:lnTo>
                    <a:lnTo>
                      <a:pt x="116" y="118"/>
                    </a:lnTo>
                    <a:lnTo>
                      <a:pt x="120" y="114"/>
                    </a:lnTo>
                    <a:lnTo>
                      <a:pt x="123" y="110"/>
                    </a:lnTo>
                    <a:lnTo>
                      <a:pt x="127" y="107"/>
                    </a:lnTo>
                    <a:lnTo>
                      <a:pt x="130" y="104"/>
                    </a:lnTo>
                    <a:lnTo>
                      <a:pt x="134" y="101"/>
                    </a:lnTo>
                    <a:lnTo>
                      <a:pt x="137" y="98"/>
                    </a:lnTo>
                    <a:lnTo>
                      <a:pt x="141" y="95"/>
                    </a:lnTo>
                    <a:lnTo>
                      <a:pt x="144" y="93"/>
                    </a:lnTo>
                    <a:lnTo>
                      <a:pt x="148" y="91"/>
                    </a:lnTo>
                    <a:lnTo>
                      <a:pt x="151" y="89"/>
                    </a:lnTo>
                    <a:lnTo>
                      <a:pt x="155" y="87"/>
                    </a:lnTo>
                    <a:lnTo>
                      <a:pt x="159" y="86"/>
                    </a:lnTo>
                    <a:lnTo>
                      <a:pt x="162" y="85"/>
                    </a:lnTo>
                    <a:lnTo>
                      <a:pt x="166" y="83"/>
                    </a:lnTo>
                    <a:lnTo>
                      <a:pt x="169" y="82"/>
                    </a:lnTo>
                    <a:lnTo>
                      <a:pt x="172" y="81"/>
                    </a:lnTo>
                    <a:lnTo>
                      <a:pt x="176" y="81"/>
                    </a:lnTo>
                    <a:lnTo>
                      <a:pt x="180" y="80"/>
                    </a:lnTo>
                    <a:lnTo>
                      <a:pt x="183" y="80"/>
                    </a:lnTo>
                    <a:lnTo>
                      <a:pt x="187" y="79"/>
                    </a:lnTo>
                    <a:lnTo>
                      <a:pt x="190" y="79"/>
                    </a:lnTo>
                    <a:lnTo>
                      <a:pt x="194" y="78"/>
                    </a:lnTo>
                    <a:lnTo>
                      <a:pt x="197" y="78"/>
                    </a:lnTo>
                    <a:lnTo>
                      <a:pt x="201" y="78"/>
                    </a:lnTo>
                    <a:lnTo>
                      <a:pt x="204" y="78"/>
                    </a:lnTo>
                    <a:lnTo>
                      <a:pt x="208" y="78"/>
                    </a:lnTo>
                    <a:lnTo>
                      <a:pt x="211" y="78"/>
                    </a:lnTo>
                    <a:lnTo>
                      <a:pt x="215" y="78"/>
                    </a:lnTo>
                    <a:lnTo>
                      <a:pt x="219" y="78"/>
                    </a:lnTo>
                    <a:lnTo>
                      <a:pt x="222" y="78"/>
                    </a:lnTo>
                    <a:lnTo>
                      <a:pt x="225" y="78"/>
                    </a:lnTo>
                    <a:lnTo>
                      <a:pt x="229" y="78"/>
                    </a:lnTo>
                    <a:lnTo>
                      <a:pt x="232" y="78"/>
                    </a:lnTo>
                    <a:lnTo>
                      <a:pt x="236" y="78"/>
                    </a:lnTo>
                    <a:lnTo>
                      <a:pt x="240" y="79"/>
                    </a:lnTo>
                    <a:lnTo>
                      <a:pt x="243" y="79"/>
                    </a:lnTo>
                    <a:lnTo>
                      <a:pt x="247" y="79"/>
                    </a:lnTo>
                    <a:lnTo>
                      <a:pt x="250" y="80"/>
                    </a:lnTo>
                    <a:lnTo>
                      <a:pt x="254" y="80"/>
                    </a:lnTo>
                    <a:lnTo>
                      <a:pt x="257" y="80"/>
                    </a:lnTo>
                    <a:lnTo>
                      <a:pt x="261" y="81"/>
                    </a:lnTo>
                    <a:lnTo>
                      <a:pt x="264" y="82"/>
                    </a:lnTo>
                    <a:lnTo>
                      <a:pt x="268" y="82"/>
                    </a:lnTo>
                    <a:lnTo>
                      <a:pt x="271" y="83"/>
                    </a:lnTo>
                    <a:lnTo>
                      <a:pt x="275" y="84"/>
                    </a:lnTo>
                    <a:lnTo>
                      <a:pt x="278" y="85"/>
                    </a:lnTo>
                    <a:lnTo>
                      <a:pt x="282" y="86"/>
                    </a:lnTo>
                    <a:lnTo>
                      <a:pt x="285" y="87"/>
                    </a:lnTo>
                    <a:lnTo>
                      <a:pt x="289" y="87"/>
                    </a:lnTo>
                    <a:lnTo>
                      <a:pt x="292" y="88"/>
                    </a:lnTo>
                    <a:lnTo>
                      <a:pt x="296" y="88"/>
                    </a:lnTo>
                    <a:lnTo>
                      <a:pt x="300" y="88"/>
                    </a:lnTo>
                    <a:lnTo>
                      <a:pt x="303" y="87"/>
                    </a:lnTo>
                    <a:lnTo>
                      <a:pt x="307" y="85"/>
                    </a:lnTo>
                    <a:lnTo>
                      <a:pt x="310" y="82"/>
                    </a:lnTo>
                    <a:lnTo>
                      <a:pt x="314" y="77"/>
                    </a:lnTo>
                    <a:lnTo>
                      <a:pt x="317" y="70"/>
                    </a:lnTo>
                    <a:lnTo>
                      <a:pt x="321" y="61"/>
                    </a:lnTo>
                    <a:lnTo>
                      <a:pt x="324" y="52"/>
                    </a:lnTo>
                    <a:lnTo>
                      <a:pt x="328" y="42"/>
                    </a:lnTo>
                    <a:lnTo>
                      <a:pt x="331" y="32"/>
                    </a:lnTo>
                    <a:lnTo>
                      <a:pt x="335" y="22"/>
                    </a:lnTo>
                    <a:lnTo>
                      <a:pt x="338" y="15"/>
                    </a:lnTo>
                    <a:lnTo>
                      <a:pt x="342" y="8"/>
                    </a:lnTo>
                    <a:lnTo>
                      <a:pt x="345" y="4"/>
                    </a:lnTo>
                    <a:lnTo>
                      <a:pt x="349" y="1"/>
                    </a:lnTo>
                    <a:lnTo>
                      <a:pt x="352" y="0"/>
                    </a:lnTo>
                    <a:lnTo>
                      <a:pt x="356" y="1"/>
                    </a:lnTo>
                    <a:lnTo>
                      <a:pt x="360" y="4"/>
                    </a:lnTo>
                    <a:lnTo>
                      <a:pt x="363" y="9"/>
                    </a:lnTo>
                    <a:lnTo>
                      <a:pt x="367" y="15"/>
                    </a:lnTo>
                    <a:lnTo>
                      <a:pt x="370" y="23"/>
                    </a:lnTo>
                    <a:lnTo>
                      <a:pt x="374" y="33"/>
                    </a:lnTo>
                    <a:lnTo>
                      <a:pt x="377" y="43"/>
                    </a:lnTo>
                    <a:lnTo>
                      <a:pt x="381" y="54"/>
                    </a:lnTo>
                    <a:lnTo>
                      <a:pt x="384" y="65"/>
                    </a:lnTo>
                    <a:lnTo>
                      <a:pt x="388" y="75"/>
                    </a:lnTo>
                    <a:lnTo>
                      <a:pt x="391" y="83"/>
                    </a:lnTo>
                    <a:lnTo>
                      <a:pt x="395" y="90"/>
                    </a:lnTo>
                    <a:lnTo>
                      <a:pt x="398" y="96"/>
                    </a:lnTo>
                    <a:lnTo>
                      <a:pt x="402" y="101"/>
                    </a:lnTo>
                    <a:lnTo>
                      <a:pt x="405" y="104"/>
                    </a:lnTo>
                    <a:lnTo>
                      <a:pt x="409" y="107"/>
                    </a:lnTo>
                    <a:lnTo>
                      <a:pt x="412" y="110"/>
                    </a:lnTo>
                    <a:lnTo>
                      <a:pt x="416" y="113"/>
                    </a:lnTo>
                    <a:lnTo>
                      <a:pt x="420" y="116"/>
                    </a:lnTo>
                    <a:lnTo>
                      <a:pt x="423" y="119"/>
                    </a:lnTo>
                    <a:lnTo>
                      <a:pt x="426" y="123"/>
                    </a:lnTo>
                    <a:lnTo>
                      <a:pt x="430" y="126"/>
                    </a:lnTo>
                    <a:lnTo>
                      <a:pt x="433" y="130"/>
                    </a:lnTo>
                    <a:lnTo>
                      <a:pt x="437" y="135"/>
                    </a:lnTo>
                    <a:lnTo>
                      <a:pt x="441" y="140"/>
                    </a:lnTo>
                    <a:lnTo>
                      <a:pt x="444" y="145"/>
                    </a:lnTo>
                    <a:lnTo>
                      <a:pt x="448" y="150"/>
                    </a:lnTo>
                    <a:lnTo>
                      <a:pt x="451" y="156"/>
                    </a:lnTo>
                    <a:lnTo>
                      <a:pt x="455" y="162"/>
                    </a:lnTo>
                    <a:lnTo>
                      <a:pt x="458" y="168"/>
                    </a:lnTo>
                    <a:lnTo>
                      <a:pt x="462" y="175"/>
                    </a:lnTo>
                    <a:lnTo>
                      <a:pt x="465" y="181"/>
                    </a:lnTo>
                    <a:lnTo>
                      <a:pt x="469" y="188"/>
                    </a:lnTo>
                    <a:lnTo>
                      <a:pt x="472" y="196"/>
                    </a:lnTo>
                    <a:lnTo>
                      <a:pt x="476" y="203"/>
                    </a:lnTo>
                    <a:lnTo>
                      <a:pt x="479" y="211"/>
                    </a:lnTo>
                    <a:lnTo>
                      <a:pt x="483" y="218"/>
                    </a:lnTo>
                    <a:lnTo>
                      <a:pt x="486" y="226"/>
                    </a:lnTo>
                    <a:lnTo>
                      <a:pt x="490" y="233"/>
                    </a:lnTo>
                    <a:lnTo>
                      <a:pt x="493" y="241"/>
                    </a:lnTo>
                    <a:lnTo>
                      <a:pt x="497" y="248"/>
                    </a:lnTo>
                    <a:lnTo>
                      <a:pt x="501" y="256"/>
                    </a:lnTo>
                    <a:lnTo>
                      <a:pt x="504" y="263"/>
                    </a:lnTo>
                    <a:lnTo>
                      <a:pt x="508" y="270"/>
                    </a:lnTo>
                    <a:lnTo>
                      <a:pt x="511" y="277"/>
                    </a:lnTo>
                    <a:lnTo>
                      <a:pt x="515" y="284"/>
                    </a:lnTo>
                    <a:lnTo>
                      <a:pt x="518" y="291"/>
                    </a:lnTo>
                    <a:lnTo>
                      <a:pt x="522" y="297"/>
                    </a:lnTo>
                    <a:lnTo>
                      <a:pt x="525" y="303"/>
                    </a:lnTo>
                    <a:lnTo>
                      <a:pt x="529" y="309"/>
                    </a:lnTo>
                    <a:lnTo>
                      <a:pt x="532" y="315"/>
                    </a:lnTo>
                    <a:lnTo>
                      <a:pt x="536" y="320"/>
                    </a:lnTo>
                    <a:lnTo>
                      <a:pt x="539" y="326"/>
                    </a:lnTo>
                    <a:lnTo>
                      <a:pt x="543" y="330"/>
                    </a:lnTo>
                    <a:lnTo>
                      <a:pt x="546" y="335"/>
                    </a:lnTo>
                    <a:lnTo>
                      <a:pt x="550" y="340"/>
                    </a:lnTo>
                    <a:lnTo>
                      <a:pt x="553" y="344"/>
                    </a:lnTo>
                    <a:lnTo>
                      <a:pt x="557" y="348"/>
                    </a:lnTo>
                    <a:lnTo>
                      <a:pt x="561" y="352"/>
                    </a:lnTo>
                    <a:lnTo>
                      <a:pt x="564" y="355"/>
                    </a:lnTo>
                    <a:lnTo>
                      <a:pt x="568" y="359"/>
                    </a:lnTo>
                    <a:lnTo>
                      <a:pt x="571" y="362"/>
                    </a:lnTo>
                    <a:lnTo>
                      <a:pt x="575" y="365"/>
                    </a:lnTo>
                    <a:lnTo>
                      <a:pt x="578" y="367"/>
                    </a:lnTo>
                    <a:lnTo>
                      <a:pt x="582" y="370"/>
                    </a:lnTo>
                    <a:lnTo>
                      <a:pt x="585" y="373"/>
                    </a:lnTo>
                    <a:lnTo>
                      <a:pt x="589" y="375"/>
                    </a:lnTo>
                    <a:lnTo>
                      <a:pt x="592" y="377"/>
                    </a:lnTo>
                    <a:lnTo>
                      <a:pt x="596" y="379"/>
                    </a:lnTo>
                    <a:lnTo>
                      <a:pt x="599" y="381"/>
                    </a:lnTo>
                    <a:lnTo>
                      <a:pt x="603" y="383"/>
                    </a:lnTo>
                    <a:lnTo>
                      <a:pt x="606" y="385"/>
                    </a:lnTo>
                    <a:lnTo>
                      <a:pt x="610" y="386"/>
                    </a:lnTo>
                    <a:lnTo>
                      <a:pt x="613" y="388"/>
                    </a:lnTo>
                    <a:lnTo>
                      <a:pt x="617" y="389"/>
                    </a:lnTo>
                    <a:lnTo>
                      <a:pt x="621" y="391"/>
                    </a:lnTo>
                    <a:lnTo>
                      <a:pt x="624" y="392"/>
                    </a:lnTo>
                    <a:lnTo>
                      <a:pt x="628" y="393"/>
                    </a:lnTo>
                    <a:lnTo>
                      <a:pt x="631" y="394"/>
                    </a:lnTo>
                    <a:lnTo>
                      <a:pt x="635" y="395"/>
                    </a:lnTo>
                    <a:lnTo>
                      <a:pt x="638" y="396"/>
                    </a:lnTo>
                    <a:lnTo>
                      <a:pt x="642" y="397"/>
                    </a:lnTo>
                    <a:lnTo>
                      <a:pt x="645" y="398"/>
                    </a:lnTo>
                    <a:lnTo>
                      <a:pt x="649" y="399"/>
                    </a:lnTo>
                    <a:lnTo>
                      <a:pt x="652" y="399"/>
                    </a:lnTo>
                    <a:lnTo>
                      <a:pt x="656" y="400"/>
                    </a:lnTo>
                    <a:lnTo>
                      <a:pt x="659" y="401"/>
                    </a:lnTo>
                    <a:lnTo>
                      <a:pt x="663" y="402"/>
                    </a:lnTo>
                    <a:lnTo>
                      <a:pt x="666" y="402"/>
                    </a:lnTo>
                    <a:lnTo>
                      <a:pt x="670" y="403"/>
                    </a:lnTo>
                    <a:lnTo>
                      <a:pt x="673" y="403"/>
                    </a:lnTo>
                    <a:lnTo>
                      <a:pt x="677" y="404"/>
                    </a:lnTo>
                    <a:lnTo>
                      <a:pt x="681" y="404"/>
                    </a:lnTo>
                    <a:lnTo>
                      <a:pt x="684" y="405"/>
                    </a:lnTo>
                    <a:lnTo>
                      <a:pt x="687" y="405"/>
                    </a:lnTo>
                    <a:lnTo>
                      <a:pt x="691" y="405"/>
                    </a:lnTo>
                    <a:lnTo>
                      <a:pt x="695" y="406"/>
                    </a:lnTo>
                    <a:lnTo>
                      <a:pt x="698" y="406"/>
                    </a:lnTo>
                    <a:lnTo>
                      <a:pt x="702" y="406"/>
                    </a:lnTo>
                    <a:lnTo>
                      <a:pt x="705" y="407"/>
                    </a:lnTo>
                    <a:lnTo>
                      <a:pt x="709" y="407"/>
                    </a:lnTo>
                    <a:lnTo>
                      <a:pt x="712" y="407"/>
                    </a:lnTo>
                    <a:lnTo>
                      <a:pt x="716" y="407"/>
                    </a:lnTo>
                    <a:lnTo>
                      <a:pt x="719" y="408"/>
                    </a:lnTo>
                    <a:lnTo>
                      <a:pt x="723" y="408"/>
                    </a:lnTo>
                    <a:lnTo>
                      <a:pt x="726" y="408"/>
                    </a:lnTo>
                    <a:lnTo>
                      <a:pt x="730" y="408"/>
                    </a:lnTo>
                    <a:lnTo>
                      <a:pt x="733" y="409"/>
                    </a:lnTo>
                    <a:lnTo>
                      <a:pt x="737" y="409"/>
                    </a:lnTo>
                    <a:lnTo>
                      <a:pt x="740" y="409"/>
                    </a:lnTo>
                    <a:lnTo>
                      <a:pt x="744" y="409"/>
                    </a:lnTo>
                    <a:lnTo>
                      <a:pt x="747" y="409"/>
                    </a:lnTo>
                    <a:lnTo>
                      <a:pt x="751" y="410"/>
                    </a:lnTo>
                    <a:lnTo>
                      <a:pt x="755" y="410"/>
                    </a:lnTo>
                    <a:lnTo>
                      <a:pt x="758" y="410"/>
                    </a:lnTo>
                    <a:lnTo>
                      <a:pt x="762" y="410"/>
                    </a:lnTo>
                    <a:lnTo>
                      <a:pt x="765" y="410"/>
                    </a:lnTo>
                    <a:lnTo>
                      <a:pt x="769" y="410"/>
                    </a:lnTo>
                    <a:lnTo>
                      <a:pt x="772" y="410"/>
                    </a:lnTo>
                    <a:lnTo>
                      <a:pt x="776" y="410"/>
                    </a:lnTo>
                    <a:lnTo>
                      <a:pt x="779" y="410"/>
                    </a:lnTo>
                    <a:lnTo>
                      <a:pt x="783" y="410"/>
                    </a:lnTo>
                    <a:lnTo>
                      <a:pt x="786" y="411"/>
                    </a:lnTo>
                    <a:lnTo>
                      <a:pt x="790" y="411"/>
                    </a:lnTo>
                    <a:lnTo>
                      <a:pt x="793" y="411"/>
                    </a:lnTo>
                    <a:lnTo>
                      <a:pt x="797" y="411"/>
                    </a:lnTo>
                    <a:lnTo>
                      <a:pt x="800" y="411"/>
                    </a:lnTo>
                    <a:lnTo>
                      <a:pt x="804" y="411"/>
                    </a:lnTo>
                    <a:lnTo>
                      <a:pt x="807" y="411"/>
                    </a:lnTo>
                    <a:lnTo>
                      <a:pt x="811" y="411"/>
                    </a:lnTo>
                    <a:lnTo>
                      <a:pt x="815" y="411"/>
                    </a:lnTo>
                    <a:lnTo>
                      <a:pt x="818" y="411"/>
                    </a:lnTo>
                    <a:lnTo>
                      <a:pt x="822" y="411"/>
                    </a:lnTo>
                    <a:lnTo>
                      <a:pt x="825" y="411"/>
                    </a:lnTo>
                    <a:lnTo>
                      <a:pt x="829" y="411"/>
                    </a:lnTo>
                    <a:lnTo>
                      <a:pt x="832" y="412"/>
                    </a:lnTo>
                    <a:lnTo>
                      <a:pt x="836" y="412"/>
                    </a:lnTo>
                    <a:lnTo>
                      <a:pt x="839" y="412"/>
                    </a:lnTo>
                    <a:lnTo>
                      <a:pt x="843" y="412"/>
                    </a:lnTo>
                    <a:lnTo>
                      <a:pt x="846" y="412"/>
                    </a:lnTo>
                    <a:lnTo>
                      <a:pt x="850" y="412"/>
                    </a:lnTo>
                    <a:lnTo>
                      <a:pt x="853" y="412"/>
                    </a:lnTo>
                    <a:lnTo>
                      <a:pt x="857" y="412"/>
                    </a:lnTo>
                    <a:lnTo>
                      <a:pt x="860" y="412"/>
                    </a:lnTo>
                    <a:lnTo>
                      <a:pt x="864" y="412"/>
                    </a:lnTo>
                    <a:lnTo>
                      <a:pt x="867" y="412"/>
                    </a:lnTo>
                    <a:lnTo>
                      <a:pt x="871" y="412"/>
                    </a:lnTo>
                    <a:lnTo>
                      <a:pt x="875" y="412"/>
                    </a:lnTo>
                    <a:lnTo>
                      <a:pt x="878" y="412"/>
                    </a:lnTo>
                    <a:lnTo>
                      <a:pt x="882" y="412"/>
                    </a:lnTo>
                    <a:lnTo>
                      <a:pt x="885" y="412"/>
                    </a:lnTo>
                    <a:lnTo>
                      <a:pt x="889" y="412"/>
                    </a:lnTo>
                    <a:lnTo>
                      <a:pt x="892" y="412"/>
                    </a:lnTo>
                    <a:lnTo>
                      <a:pt x="896" y="412"/>
                    </a:lnTo>
                    <a:lnTo>
                      <a:pt x="899" y="412"/>
                    </a:lnTo>
                    <a:lnTo>
                      <a:pt x="903" y="412"/>
                    </a:lnTo>
                    <a:lnTo>
                      <a:pt x="906" y="412"/>
                    </a:lnTo>
                    <a:lnTo>
                      <a:pt x="910" y="412"/>
                    </a:lnTo>
                    <a:lnTo>
                      <a:pt x="913" y="412"/>
                    </a:lnTo>
                    <a:lnTo>
                      <a:pt x="917" y="412"/>
                    </a:lnTo>
                    <a:lnTo>
                      <a:pt x="920" y="412"/>
                    </a:lnTo>
                    <a:lnTo>
                      <a:pt x="924" y="412"/>
                    </a:lnTo>
                    <a:lnTo>
                      <a:pt x="927" y="412"/>
                    </a:lnTo>
                    <a:lnTo>
                      <a:pt x="931" y="412"/>
                    </a:lnTo>
                    <a:lnTo>
                      <a:pt x="935" y="412"/>
                    </a:lnTo>
                    <a:lnTo>
                      <a:pt x="938" y="412"/>
                    </a:lnTo>
                    <a:lnTo>
                      <a:pt x="941" y="412"/>
                    </a:lnTo>
                    <a:lnTo>
                      <a:pt x="945" y="412"/>
                    </a:lnTo>
                    <a:lnTo>
                      <a:pt x="948" y="412"/>
                    </a:lnTo>
                    <a:lnTo>
                      <a:pt x="952" y="412"/>
                    </a:lnTo>
                    <a:lnTo>
                      <a:pt x="956" y="412"/>
                    </a:lnTo>
                    <a:lnTo>
                      <a:pt x="959" y="412"/>
                    </a:lnTo>
                    <a:lnTo>
                      <a:pt x="963" y="413"/>
                    </a:lnTo>
                    <a:lnTo>
                      <a:pt x="966" y="413"/>
                    </a:lnTo>
                    <a:lnTo>
                      <a:pt x="970" y="413"/>
                    </a:lnTo>
                    <a:lnTo>
                      <a:pt x="973" y="413"/>
                    </a:lnTo>
                    <a:lnTo>
                      <a:pt x="977" y="413"/>
                    </a:lnTo>
                    <a:lnTo>
                      <a:pt x="980" y="413"/>
                    </a:lnTo>
                    <a:lnTo>
                      <a:pt x="984" y="413"/>
                    </a:lnTo>
                    <a:lnTo>
                      <a:pt x="987" y="413"/>
                    </a:lnTo>
                    <a:lnTo>
                      <a:pt x="991" y="413"/>
                    </a:lnTo>
                    <a:lnTo>
                      <a:pt x="994" y="413"/>
                    </a:lnTo>
                    <a:lnTo>
                      <a:pt x="998" y="413"/>
                    </a:lnTo>
                    <a:lnTo>
                      <a:pt x="1001" y="413"/>
                    </a:lnTo>
                    <a:lnTo>
                      <a:pt x="1005" y="413"/>
                    </a:lnTo>
                    <a:lnTo>
                      <a:pt x="1008" y="413"/>
                    </a:lnTo>
                    <a:lnTo>
                      <a:pt x="1012" y="413"/>
                    </a:lnTo>
                    <a:lnTo>
                      <a:pt x="1016" y="413"/>
                    </a:lnTo>
                    <a:lnTo>
                      <a:pt x="1019" y="413"/>
                    </a:lnTo>
                    <a:lnTo>
                      <a:pt x="1023" y="413"/>
                    </a:lnTo>
                    <a:lnTo>
                      <a:pt x="1026" y="413"/>
                    </a:lnTo>
                    <a:lnTo>
                      <a:pt x="1030" y="413"/>
                    </a:lnTo>
                    <a:lnTo>
                      <a:pt x="1033" y="413"/>
                    </a:lnTo>
                    <a:lnTo>
                      <a:pt x="1037" y="413"/>
                    </a:lnTo>
                    <a:lnTo>
                      <a:pt x="1040" y="413"/>
                    </a:lnTo>
                    <a:lnTo>
                      <a:pt x="1044" y="413"/>
                    </a:lnTo>
                    <a:lnTo>
                      <a:pt x="1047" y="413"/>
                    </a:lnTo>
                    <a:lnTo>
                      <a:pt x="1051" y="413"/>
                    </a:lnTo>
                    <a:lnTo>
                      <a:pt x="1054" y="413"/>
                    </a:lnTo>
                    <a:lnTo>
                      <a:pt x="1058" y="413"/>
                    </a:lnTo>
                    <a:lnTo>
                      <a:pt x="1061" y="413"/>
                    </a:lnTo>
                    <a:lnTo>
                      <a:pt x="1065" y="413"/>
                    </a:lnTo>
                    <a:lnTo>
                      <a:pt x="1068" y="413"/>
                    </a:lnTo>
                    <a:lnTo>
                      <a:pt x="1072" y="413"/>
                    </a:lnTo>
                    <a:lnTo>
                      <a:pt x="1076" y="413"/>
                    </a:lnTo>
                    <a:lnTo>
                      <a:pt x="1079" y="413"/>
                    </a:lnTo>
                    <a:lnTo>
                      <a:pt x="1083" y="413"/>
                    </a:lnTo>
                    <a:lnTo>
                      <a:pt x="1086" y="413"/>
                    </a:lnTo>
                    <a:lnTo>
                      <a:pt x="1090" y="413"/>
                    </a:lnTo>
                    <a:lnTo>
                      <a:pt x="1093" y="413"/>
                    </a:lnTo>
                    <a:lnTo>
                      <a:pt x="1097" y="413"/>
                    </a:lnTo>
                    <a:lnTo>
                      <a:pt x="1100" y="413"/>
                    </a:lnTo>
                    <a:lnTo>
                      <a:pt x="1104" y="413"/>
                    </a:lnTo>
                    <a:lnTo>
                      <a:pt x="1107" y="413"/>
                    </a:lnTo>
                    <a:lnTo>
                      <a:pt x="1111" y="413"/>
                    </a:lnTo>
                    <a:lnTo>
                      <a:pt x="1114" y="413"/>
                    </a:lnTo>
                    <a:lnTo>
                      <a:pt x="1118" y="413"/>
                    </a:lnTo>
                    <a:lnTo>
                      <a:pt x="1121" y="413"/>
                    </a:lnTo>
                    <a:lnTo>
                      <a:pt x="1125" y="413"/>
                    </a:lnTo>
                    <a:lnTo>
                      <a:pt x="1128" y="413"/>
                    </a:lnTo>
                    <a:lnTo>
                      <a:pt x="1132" y="413"/>
                    </a:lnTo>
                    <a:lnTo>
                      <a:pt x="1136" y="413"/>
                    </a:lnTo>
                    <a:lnTo>
                      <a:pt x="1139" y="413"/>
                    </a:lnTo>
                    <a:lnTo>
                      <a:pt x="1143" y="413"/>
                    </a:lnTo>
                    <a:lnTo>
                      <a:pt x="1146" y="413"/>
                    </a:lnTo>
                    <a:lnTo>
                      <a:pt x="1149" y="413"/>
                    </a:lnTo>
                    <a:lnTo>
                      <a:pt x="1153" y="413"/>
                    </a:lnTo>
                    <a:lnTo>
                      <a:pt x="1157" y="413"/>
                    </a:lnTo>
                    <a:lnTo>
                      <a:pt x="1160" y="413"/>
                    </a:lnTo>
                    <a:lnTo>
                      <a:pt x="1164" y="413"/>
                    </a:lnTo>
                    <a:lnTo>
                      <a:pt x="1167" y="413"/>
                    </a:lnTo>
                    <a:lnTo>
                      <a:pt x="1171" y="413"/>
                    </a:lnTo>
                    <a:lnTo>
                      <a:pt x="1174" y="413"/>
                    </a:lnTo>
                    <a:lnTo>
                      <a:pt x="1178" y="413"/>
                    </a:lnTo>
                    <a:lnTo>
                      <a:pt x="1181" y="413"/>
                    </a:lnTo>
                    <a:lnTo>
                      <a:pt x="1185" y="413"/>
                    </a:lnTo>
                    <a:lnTo>
                      <a:pt x="1188" y="413"/>
                    </a:lnTo>
                    <a:lnTo>
                      <a:pt x="1192" y="413"/>
                    </a:lnTo>
                    <a:lnTo>
                      <a:pt x="1196" y="413"/>
                    </a:lnTo>
                    <a:lnTo>
                      <a:pt x="1199" y="413"/>
                    </a:lnTo>
                    <a:lnTo>
                      <a:pt x="1202" y="413"/>
                    </a:lnTo>
                    <a:lnTo>
                      <a:pt x="1206" y="413"/>
                    </a:lnTo>
                    <a:lnTo>
                      <a:pt x="1209" y="413"/>
                    </a:lnTo>
                    <a:lnTo>
                      <a:pt x="1213" y="413"/>
                    </a:lnTo>
                    <a:lnTo>
                      <a:pt x="1217" y="413"/>
                    </a:lnTo>
                    <a:lnTo>
                      <a:pt x="1220" y="413"/>
                    </a:lnTo>
                    <a:lnTo>
                      <a:pt x="1224" y="412"/>
                    </a:lnTo>
                    <a:lnTo>
                      <a:pt x="1227" y="412"/>
                    </a:lnTo>
                    <a:lnTo>
                      <a:pt x="1231" y="412"/>
                    </a:lnTo>
                    <a:lnTo>
                      <a:pt x="1234" y="412"/>
                    </a:lnTo>
                    <a:lnTo>
                      <a:pt x="1238" y="412"/>
                    </a:lnTo>
                    <a:lnTo>
                      <a:pt x="1241" y="412"/>
                    </a:lnTo>
                    <a:lnTo>
                      <a:pt x="1245" y="412"/>
                    </a:lnTo>
                    <a:lnTo>
                      <a:pt x="1248" y="411"/>
                    </a:lnTo>
                    <a:lnTo>
                      <a:pt x="1252" y="411"/>
                    </a:lnTo>
                    <a:lnTo>
                      <a:pt x="1255" y="411"/>
                    </a:lnTo>
                    <a:lnTo>
                      <a:pt x="1259" y="410"/>
                    </a:lnTo>
                    <a:lnTo>
                      <a:pt x="1262" y="410"/>
                    </a:lnTo>
                    <a:lnTo>
                      <a:pt x="1266" y="409"/>
                    </a:lnTo>
                    <a:lnTo>
                      <a:pt x="1269" y="408"/>
                    </a:lnTo>
                    <a:lnTo>
                      <a:pt x="1273" y="407"/>
                    </a:lnTo>
                    <a:lnTo>
                      <a:pt x="1277" y="406"/>
                    </a:lnTo>
                    <a:lnTo>
                      <a:pt x="1280" y="405"/>
                    </a:lnTo>
                    <a:lnTo>
                      <a:pt x="1284" y="403"/>
                    </a:lnTo>
                    <a:lnTo>
                      <a:pt x="1287" y="401"/>
                    </a:lnTo>
                    <a:lnTo>
                      <a:pt x="1291" y="399"/>
                    </a:lnTo>
                    <a:lnTo>
                      <a:pt x="1294" y="396"/>
                    </a:lnTo>
                    <a:lnTo>
                      <a:pt x="1298" y="393"/>
                    </a:lnTo>
                    <a:lnTo>
                      <a:pt x="1301" y="389"/>
                    </a:lnTo>
                    <a:lnTo>
                      <a:pt x="1305" y="385"/>
                    </a:lnTo>
                    <a:lnTo>
                      <a:pt x="1308" y="380"/>
                    </a:lnTo>
                    <a:lnTo>
                      <a:pt x="1312" y="374"/>
                    </a:lnTo>
                    <a:lnTo>
                      <a:pt x="1315" y="368"/>
                    </a:lnTo>
                    <a:lnTo>
                      <a:pt x="1319" y="362"/>
                    </a:lnTo>
                    <a:lnTo>
                      <a:pt x="1322" y="355"/>
                    </a:lnTo>
                    <a:lnTo>
                      <a:pt x="1326" y="347"/>
                    </a:lnTo>
                    <a:lnTo>
                      <a:pt x="1329" y="339"/>
                    </a:lnTo>
                    <a:lnTo>
                      <a:pt x="1333" y="332"/>
                    </a:lnTo>
                    <a:lnTo>
                      <a:pt x="1337" y="324"/>
                    </a:lnTo>
                    <a:lnTo>
                      <a:pt x="1340" y="317"/>
                    </a:lnTo>
                    <a:lnTo>
                      <a:pt x="1344" y="310"/>
                    </a:lnTo>
                    <a:lnTo>
                      <a:pt x="1347" y="303"/>
                    </a:lnTo>
                    <a:lnTo>
                      <a:pt x="1351" y="297"/>
                    </a:lnTo>
                    <a:lnTo>
                      <a:pt x="1354" y="291"/>
                    </a:lnTo>
                    <a:lnTo>
                      <a:pt x="1358" y="286"/>
                    </a:lnTo>
                    <a:lnTo>
                      <a:pt x="1361" y="282"/>
                    </a:lnTo>
                    <a:lnTo>
                      <a:pt x="1365" y="278"/>
                    </a:lnTo>
                    <a:lnTo>
                      <a:pt x="1368" y="275"/>
                    </a:lnTo>
                    <a:lnTo>
                      <a:pt x="1372" y="272"/>
                    </a:lnTo>
                    <a:lnTo>
                      <a:pt x="1375" y="269"/>
                    </a:lnTo>
                    <a:lnTo>
                      <a:pt x="1379" y="268"/>
                    </a:lnTo>
                    <a:lnTo>
                      <a:pt x="1382" y="266"/>
                    </a:lnTo>
                    <a:lnTo>
                      <a:pt x="1386" y="264"/>
                    </a:lnTo>
                    <a:lnTo>
                      <a:pt x="1389" y="263"/>
                    </a:lnTo>
                    <a:lnTo>
                      <a:pt x="1393" y="262"/>
                    </a:lnTo>
                    <a:lnTo>
                      <a:pt x="1397" y="261"/>
                    </a:lnTo>
                    <a:lnTo>
                      <a:pt x="1400" y="261"/>
                    </a:lnTo>
                    <a:lnTo>
                      <a:pt x="1404" y="260"/>
                    </a:lnTo>
                    <a:lnTo>
                      <a:pt x="1407" y="260"/>
                    </a:lnTo>
                    <a:lnTo>
                      <a:pt x="1410" y="259"/>
                    </a:lnTo>
                  </a:path>
                </a:pathLst>
              </a:custGeom>
              <a:noFill/>
              <a:ln w="4826">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152" name="Freeform 50"/>
              <p:cNvSpPr>
                <a:spLocks/>
              </p:cNvSpPr>
              <p:nvPr/>
            </p:nvSpPr>
            <p:spPr bwMode="auto">
              <a:xfrm flipV="1">
                <a:off x="2246" y="2440"/>
                <a:ext cx="2494" cy="90"/>
              </a:xfrm>
              <a:custGeom>
                <a:avLst/>
                <a:gdLst>
                  <a:gd name="T0" fmla="*/ 19441 w 1410"/>
                  <a:gd name="T1" fmla="*/ 0 h 206"/>
                  <a:gd name="T2" fmla="*/ 42902 w 1410"/>
                  <a:gd name="T3" fmla="*/ 0 h 206"/>
                  <a:gd name="T4" fmla="*/ 65649 w 1410"/>
                  <a:gd name="T5" fmla="*/ 0 h 206"/>
                  <a:gd name="T6" fmla="*/ 88997 w 1410"/>
                  <a:gd name="T7" fmla="*/ 0 h 206"/>
                  <a:gd name="T8" fmla="*/ 112384 w 1410"/>
                  <a:gd name="T9" fmla="*/ 0 h 206"/>
                  <a:gd name="T10" fmla="*/ 135203 w 1410"/>
                  <a:gd name="T11" fmla="*/ 0 h 206"/>
                  <a:gd name="T12" fmla="*/ 158656 w 1410"/>
                  <a:gd name="T13" fmla="*/ 0 h 206"/>
                  <a:gd name="T14" fmla="*/ 182055 w 1410"/>
                  <a:gd name="T15" fmla="*/ 0 h 206"/>
                  <a:gd name="T16" fmla="*/ 205392 w 1410"/>
                  <a:gd name="T17" fmla="*/ 0 h 206"/>
                  <a:gd name="T18" fmla="*/ 228086 w 1410"/>
                  <a:gd name="T19" fmla="*/ 0 h 206"/>
                  <a:gd name="T20" fmla="*/ 251118 w 1410"/>
                  <a:gd name="T21" fmla="*/ 0 h 206"/>
                  <a:gd name="T22" fmla="*/ 273712 w 1410"/>
                  <a:gd name="T23" fmla="*/ 0 h 206"/>
                  <a:gd name="T24" fmla="*/ 297398 w 1410"/>
                  <a:gd name="T25" fmla="*/ 0 h 206"/>
                  <a:gd name="T26" fmla="*/ 320785 w 1410"/>
                  <a:gd name="T27" fmla="*/ 0 h 206"/>
                  <a:gd name="T28" fmla="*/ 344176 w 1410"/>
                  <a:gd name="T29" fmla="*/ 0 h 206"/>
                  <a:gd name="T30" fmla="*/ 366876 w 1410"/>
                  <a:gd name="T31" fmla="*/ 0 h 206"/>
                  <a:gd name="T32" fmla="*/ 390329 w 1410"/>
                  <a:gd name="T33" fmla="*/ 0 h 206"/>
                  <a:gd name="T34" fmla="*/ 413728 w 1410"/>
                  <a:gd name="T35" fmla="*/ 0 h 206"/>
                  <a:gd name="T36" fmla="*/ 435834 w 1410"/>
                  <a:gd name="T37" fmla="*/ 0 h 206"/>
                  <a:gd name="T38" fmla="*/ 459796 w 1410"/>
                  <a:gd name="T39" fmla="*/ 0 h 206"/>
                  <a:gd name="T40" fmla="*/ 482976 w 1410"/>
                  <a:gd name="T41" fmla="*/ 0 h 206"/>
                  <a:gd name="T42" fmla="*/ 505383 w 1410"/>
                  <a:gd name="T43" fmla="*/ 0 h 206"/>
                  <a:gd name="T44" fmla="*/ 529071 w 1410"/>
                  <a:gd name="T45" fmla="*/ 0 h 206"/>
                  <a:gd name="T46" fmla="*/ 552456 w 1410"/>
                  <a:gd name="T47" fmla="*/ 0 h 206"/>
                  <a:gd name="T48" fmla="*/ 574651 w 1410"/>
                  <a:gd name="T49" fmla="*/ 0 h 206"/>
                  <a:gd name="T50" fmla="*/ 598059 w 1410"/>
                  <a:gd name="T51" fmla="*/ 0 h 206"/>
                  <a:gd name="T52" fmla="*/ 621922 w 1410"/>
                  <a:gd name="T53" fmla="*/ 0 h 206"/>
                  <a:gd name="T54" fmla="*/ 644191 w 1410"/>
                  <a:gd name="T55" fmla="*/ 0 h 206"/>
                  <a:gd name="T56" fmla="*/ 667506 w 1410"/>
                  <a:gd name="T57" fmla="*/ 0 h 206"/>
                  <a:gd name="T58" fmla="*/ 691556 w 1410"/>
                  <a:gd name="T59" fmla="*/ 0 h 206"/>
                  <a:gd name="T60" fmla="*/ 714655 w 1410"/>
                  <a:gd name="T61" fmla="*/ 0 h 206"/>
                  <a:gd name="T62" fmla="*/ 737005 w 1410"/>
                  <a:gd name="T63" fmla="*/ 0 h 206"/>
                  <a:gd name="T64" fmla="*/ 760242 w 1410"/>
                  <a:gd name="T65" fmla="*/ 0 h 206"/>
                  <a:gd name="T66" fmla="*/ 784133 w 1410"/>
                  <a:gd name="T67" fmla="*/ 0 h 206"/>
                  <a:gd name="T68" fmla="*/ 806324 w 1410"/>
                  <a:gd name="T69" fmla="*/ 0 h 206"/>
                  <a:gd name="T70" fmla="*/ 829738 w 1410"/>
                  <a:gd name="T71" fmla="*/ 0 h 206"/>
                  <a:gd name="T72" fmla="*/ 853797 w 1410"/>
                  <a:gd name="T73" fmla="*/ 0 h 206"/>
                  <a:gd name="T74" fmla="*/ 877074 w 1410"/>
                  <a:gd name="T75" fmla="*/ 0 h 206"/>
                  <a:gd name="T76" fmla="*/ 899179 w 1410"/>
                  <a:gd name="T77" fmla="*/ 0 h 206"/>
                  <a:gd name="T78" fmla="*/ 922591 w 1410"/>
                  <a:gd name="T79" fmla="*/ 0 h 206"/>
                  <a:gd name="T80" fmla="*/ 945458 w 1410"/>
                  <a:gd name="T81" fmla="*/ 0 h 206"/>
                  <a:gd name="T82" fmla="*/ 968850 w 1410"/>
                  <a:gd name="T83" fmla="*/ 0 h 206"/>
                  <a:gd name="T84" fmla="*/ 991915 w 1410"/>
                  <a:gd name="T85" fmla="*/ 0 h 206"/>
                  <a:gd name="T86" fmla="*/ 1015805 w 1410"/>
                  <a:gd name="T87" fmla="*/ 0 h 206"/>
                  <a:gd name="T88" fmla="*/ 1038006 w 1410"/>
                  <a:gd name="T89" fmla="*/ 0 h 206"/>
                  <a:gd name="T90" fmla="*/ 1061432 w 1410"/>
                  <a:gd name="T91" fmla="*/ 0 h 206"/>
                  <a:gd name="T92" fmla="*/ 1084763 w 1410"/>
                  <a:gd name="T93" fmla="*/ 0 h 206"/>
                  <a:gd name="T94" fmla="*/ 1107667 w 1410"/>
                  <a:gd name="T95" fmla="*/ 0 h 206"/>
                  <a:gd name="T96" fmla="*/ 1131082 w 1410"/>
                  <a:gd name="T97" fmla="*/ 0 h 206"/>
                  <a:gd name="T98" fmla="*/ 1154441 w 1410"/>
                  <a:gd name="T99" fmla="*/ 0 h 206"/>
                  <a:gd name="T100" fmla="*/ 1177136 w 1410"/>
                  <a:gd name="T101" fmla="*/ 0 h 206"/>
                  <a:gd name="T102" fmla="*/ 1200520 w 1410"/>
                  <a:gd name="T103" fmla="*/ 0 h 206"/>
                  <a:gd name="T104" fmla="*/ 1223581 w 1410"/>
                  <a:gd name="T105" fmla="*/ 0 h 206"/>
                  <a:gd name="T106" fmla="*/ 1246407 w 1410"/>
                  <a:gd name="T107" fmla="*/ 0 h 206"/>
                  <a:gd name="T108" fmla="*/ 1269922 w 1410"/>
                  <a:gd name="T109" fmla="*/ 0 h 206"/>
                  <a:gd name="T110" fmla="*/ 1293258 w 1410"/>
                  <a:gd name="T111" fmla="*/ 0 h 206"/>
                  <a:gd name="T112" fmla="*/ 1316660 w 1410"/>
                  <a:gd name="T113" fmla="*/ 0 h 2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10"/>
                  <a:gd name="T172" fmla="*/ 0 h 206"/>
                  <a:gd name="T173" fmla="*/ 1410 w 1410"/>
                  <a:gd name="T174" fmla="*/ 206 h 20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10" h="206">
                    <a:moveTo>
                      <a:pt x="0" y="89"/>
                    </a:moveTo>
                    <a:lnTo>
                      <a:pt x="3" y="90"/>
                    </a:lnTo>
                    <a:lnTo>
                      <a:pt x="7" y="91"/>
                    </a:lnTo>
                    <a:lnTo>
                      <a:pt x="10" y="92"/>
                    </a:lnTo>
                    <a:lnTo>
                      <a:pt x="14" y="93"/>
                    </a:lnTo>
                    <a:lnTo>
                      <a:pt x="17" y="94"/>
                    </a:lnTo>
                    <a:lnTo>
                      <a:pt x="21" y="95"/>
                    </a:lnTo>
                    <a:lnTo>
                      <a:pt x="24" y="96"/>
                    </a:lnTo>
                    <a:lnTo>
                      <a:pt x="28" y="97"/>
                    </a:lnTo>
                    <a:lnTo>
                      <a:pt x="31" y="99"/>
                    </a:lnTo>
                    <a:lnTo>
                      <a:pt x="35" y="100"/>
                    </a:lnTo>
                    <a:lnTo>
                      <a:pt x="39" y="101"/>
                    </a:lnTo>
                    <a:lnTo>
                      <a:pt x="42" y="103"/>
                    </a:lnTo>
                    <a:lnTo>
                      <a:pt x="46" y="105"/>
                    </a:lnTo>
                    <a:lnTo>
                      <a:pt x="49" y="106"/>
                    </a:lnTo>
                    <a:lnTo>
                      <a:pt x="53" y="108"/>
                    </a:lnTo>
                    <a:lnTo>
                      <a:pt x="56" y="110"/>
                    </a:lnTo>
                    <a:lnTo>
                      <a:pt x="60" y="112"/>
                    </a:lnTo>
                    <a:lnTo>
                      <a:pt x="63" y="114"/>
                    </a:lnTo>
                    <a:lnTo>
                      <a:pt x="67" y="116"/>
                    </a:lnTo>
                    <a:lnTo>
                      <a:pt x="70" y="118"/>
                    </a:lnTo>
                    <a:lnTo>
                      <a:pt x="74" y="121"/>
                    </a:lnTo>
                    <a:lnTo>
                      <a:pt x="77" y="123"/>
                    </a:lnTo>
                    <a:lnTo>
                      <a:pt x="81" y="125"/>
                    </a:lnTo>
                    <a:lnTo>
                      <a:pt x="84" y="127"/>
                    </a:lnTo>
                    <a:lnTo>
                      <a:pt x="88" y="130"/>
                    </a:lnTo>
                    <a:lnTo>
                      <a:pt x="91" y="132"/>
                    </a:lnTo>
                    <a:lnTo>
                      <a:pt x="95" y="135"/>
                    </a:lnTo>
                    <a:lnTo>
                      <a:pt x="99" y="137"/>
                    </a:lnTo>
                    <a:lnTo>
                      <a:pt x="102" y="139"/>
                    </a:lnTo>
                    <a:lnTo>
                      <a:pt x="106" y="141"/>
                    </a:lnTo>
                    <a:lnTo>
                      <a:pt x="109" y="144"/>
                    </a:lnTo>
                    <a:lnTo>
                      <a:pt x="113" y="146"/>
                    </a:lnTo>
                    <a:lnTo>
                      <a:pt x="116" y="148"/>
                    </a:lnTo>
                    <a:lnTo>
                      <a:pt x="120" y="150"/>
                    </a:lnTo>
                    <a:lnTo>
                      <a:pt x="123" y="151"/>
                    </a:lnTo>
                    <a:lnTo>
                      <a:pt x="127" y="153"/>
                    </a:lnTo>
                    <a:lnTo>
                      <a:pt x="130" y="155"/>
                    </a:lnTo>
                    <a:lnTo>
                      <a:pt x="134" y="156"/>
                    </a:lnTo>
                    <a:lnTo>
                      <a:pt x="137" y="158"/>
                    </a:lnTo>
                    <a:lnTo>
                      <a:pt x="141" y="159"/>
                    </a:lnTo>
                    <a:lnTo>
                      <a:pt x="144" y="160"/>
                    </a:lnTo>
                    <a:lnTo>
                      <a:pt x="148" y="161"/>
                    </a:lnTo>
                    <a:lnTo>
                      <a:pt x="151" y="162"/>
                    </a:lnTo>
                    <a:lnTo>
                      <a:pt x="155" y="163"/>
                    </a:lnTo>
                    <a:lnTo>
                      <a:pt x="159" y="164"/>
                    </a:lnTo>
                    <a:lnTo>
                      <a:pt x="162" y="164"/>
                    </a:lnTo>
                    <a:lnTo>
                      <a:pt x="166" y="165"/>
                    </a:lnTo>
                    <a:lnTo>
                      <a:pt x="169" y="165"/>
                    </a:lnTo>
                    <a:lnTo>
                      <a:pt x="172" y="166"/>
                    </a:lnTo>
                    <a:lnTo>
                      <a:pt x="176" y="166"/>
                    </a:lnTo>
                    <a:lnTo>
                      <a:pt x="180" y="166"/>
                    </a:lnTo>
                    <a:lnTo>
                      <a:pt x="183" y="167"/>
                    </a:lnTo>
                    <a:lnTo>
                      <a:pt x="187" y="167"/>
                    </a:lnTo>
                    <a:lnTo>
                      <a:pt x="190" y="167"/>
                    </a:lnTo>
                    <a:lnTo>
                      <a:pt x="194" y="167"/>
                    </a:lnTo>
                    <a:lnTo>
                      <a:pt x="197" y="167"/>
                    </a:lnTo>
                    <a:lnTo>
                      <a:pt x="201" y="167"/>
                    </a:lnTo>
                    <a:lnTo>
                      <a:pt x="204" y="168"/>
                    </a:lnTo>
                    <a:lnTo>
                      <a:pt x="208" y="168"/>
                    </a:lnTo>
                    <a:lnTo>
                      <a:pt x="211" y="168"/>
                    </a:lnTo>
                    <a:lnTo>
                      <a:pt x="215" y="168"/>
                    </a:lnTo>
                    <a:lnTo>
                      <a:pt x="219" y="168"/>
                    </a:lnTo>
                    <a:lnTo>
                      <a:pt x="222" y="168"/>
                    </a:lnTo>
                    <a:lnTo>
                      <a:pt x="225" y="168"/>
                    </a:lnTo>
                    <a:lnTo>
                      <a:pt x="229" y="168"/>
                    </a:lnTo>
                    <a:lnTo>
                      <a:pt x="232" y="167"/>
                    </a:lnTo>
                    <a:lnTo>
                      <a:pt x="236" y="167"/>
                    </a:lnTo>
                    <a:lnTo>
                      <a:pt x="240" y="167"/>
                    </a:lnTo>
                    <a:lnTo>
                      <a:pt x="243" y="167"/>
                    </a:lnTo>
                    <a:lnTo>
                      <a:pt x="247" y="167"/>
                    </a:lnTo>
                    <a:lnTo>
                      <a:pt x="250" y="167"/>
                    </a:lnTo>
                    <a:lnTo>
                      <a:pt x="254" y="166"/>
                    </a:lnTo>
                    <a:lnTo>
                      <a:pt x="257" y="166"/>
                    </a:lnTo>
                    <a:lnTo>
                      <a:pt x="261" y="166"/>
                    </a:lnTo>
                    <a:lnTo>
                      <a:pt x="264" y="166"/>
                    </a:lnTo>
                    <a:lnTo>
                      <a:pt x="268" y="165"/>
                    </a:lnTo>
                    <a:lnTo>
                      <a:pt x="271" y="165"/>
                    </a:lnTo>
                    <a:lnTo>
                      <a:pt x="275" y="165"/>
                    </a:lnTo>
                    <a:lnTo>
                      <a:pt x="278" y="164"/>
                    </a:lnTo>
                    <a:lnTo>
                      <a:pt x="282" y="164"/>
                    </a:lnTo>
                    <a:lnTo>
                      <a:pt x="285" y="163"/>
                    </a:lnTo>
                    <a:lnTo>
                      <a:pt x="289" y="163"/>
                    </a:lnTo>
                    <a:lnTo>
                      <a:pt x="292" y="162"/>
                    </a:lnTo>
                    <a:lnTo>
                      <a:pt x="296" y="162"/>
                    </a:lnTo>
                    <a:lnTo>
                      <a:pt x="300" y="162"/>
                    </a:lnTo>
                    <a:lnTo>
                      <a:pt x="303" y="163"/>
                    </a:lnTo>
                    <a:lnTo>
                      <a:pt x="307" y="164"/>
                    </a:lnTo>
                    <a:lnTo>
                      <a:pt x="310" y="165"/>
                    </a:lnTo>
                    <a:lnTo>
                      <a:pt x="314" y="168"/>
                    </a:lnTo>
                    <a:lnTo>
                      <a:pt x="317" y="172"/>
                    </a:lnTo>
                    <a:lnTo>
                      <a:pt x="321" y="176"/>
                    </a:lnTo>
                    <a:lnTo>
                      <a:pt x="324" y="181"/>
                    </a:lnTo>
                    <a:lnTo>
                      <a:pt x="328" y="186"/>
                    </a:lnTo>
                    <a:lnTo>
                      <a:pt x="331" y="191"/>
                    </a:lnTo>
                    <a:lnTo>
                      <a:pt x="335" y="195"/>
                    </a:lnTo>
                    <a:lnTo>
                      <a:pt x="338" y="199"/>
                    </a:lnTo>
                    <a:lnTo>
                      <a:pt x="342" y="202"/>
                    </a:lnTo>
                    <a:lnTo>
                      <a:pt x="345" y="205"/>
                    </a:lnTo>
                    <a:lnTo>
                      <a:pt x="349" y="206"/>
                    </a:lnTo>
                    <a:lnTo>
                      <a:pt x="352" y="206"/>
                    </a:lnTo>
                    <a:lnTo>
                      <a:pt x="356" y="206"/>
                    </a:lnTo>
                    <a:lnTo>
                      <a:pt x="360" y="204"/>
                    </a:lnTo>
                    <a:lnTo>
                      <a:pt x="363" y="202"/>
                    </a:lnTo>
                    <a:lnTo>
                      <a:pt x="367" y="199"/>
                    </a:lnTo>
                    <a:lnTo>
                      <a:pt x="370" y="195"/>
                    </a:lnTo>
                    <a:lnTo>
                      <a:pt x="374" y="190"/>
                    </a:lnTo>
                    <a:lnTo>
                      <a:pt x="377" y="185"/>
                    </a:lnTo>
                    <a:lnTo>
                      <a:pt x="381" y="179"/>
                    </a:lnTo>
                    <a:lnTo>
                      <a:pt x="384" y="174"/>
                    </a:lnTo>
                    <a:lnTo>
                      <a:pt x="388" y="169"/>
                    </a:lnTo>
                    <a:lnTo>
                      <a:pt x="391" y="165"/>
                    </a:lnTo>
                    <a:lnTo>
                      <a:pt x="395" y="161"/>
                    </a:lnTo>
                    <a:lnTo>
                      <a:pt x="398" y="158"/>
                    </a:lnTo>
                    <a:lnTo>
                      <a:pt x="402" y="156"/>
                    </a:lnTo>
                    <a:lnTo>
                      <a:pt x="405" y="154"/>
                    </a:lnTo>
                    <a:lnTo>
                      <a:pt x="409" y="153"/>
                    </a:lnTo>
                    <a:lnTo>
                      <a:pt x="412" y="151"/>
                    </a:lnTo>
                    <a:lnTo>
                      <a:pt x="416" y="150"/>
                    </a:lnTo>
                    <a:lnTo>
                      <a:pt x="420" y="148"/>
                    </a:lnTo>
                    <a:lnTo>
                      <a:pt x="423" y="147"/>
                    </a:lnTo>
                    <a:lnTo>
                      <a:pt x="426" y="145"/>
                    </a:lnTo>
                    <a:lnTo>
                      <a:pt x="430" y="143"/>
                    </a:lnTo>
                    <a:lnTo>
                      <a:pt x="433" y="141"/>
                    </a:lnTo>
                    <a:lnTo>
                      <a:pt x="437" y="139"/>
                    </a:lnTo>
                    <a:lnTo>
                      <a:pt x="441" y="137"/>
                    </a:lnTo>
                    <a:lnTo>
                      <a:pt x="444" y="134"/>
                    </a:lnTo>
                    <a:lnTo>
                      <a:pt x="448" y="131"/>
                    </a:lnTo>
                    <a:lnTo>
                      <a:pt x="451" y="129"/>
                    </a:lnTo>
                    <a:lnTo>
                      <a:pt x="455" y="126"/>
                    </a:lnTo>
                    <a:lnTo>
                      <a:pt x="458" y="123"/>
                    </a:lnTo>
                    <a:lnTo>
                      <a:pt x="462" y="119"/>
                    </a:lnTo>
                    <a:lnTo>
                      <a:pt x="465" y="116"/>
                    </a:lnTo>
                    <a:lnTo>
                      <a:pt x="469" y="112"/>
                    </a:lnTo>
                    <a:lnTo>
                      <a:pt x="472" y="109"/>
                    </a:lnTo>
                    <a:lnTo>
                      <a:pt x="476" y="105"/>
                    </a:lnTo>
                    <a:lnTo>
                      <a:pt x="479" y="101"/>
                    </a:lnTo>
                    <a:lnTo>
                      <a:pt x="483" y="97"/>
                    </a:lnTo>
                    <a:lnTo>
                      <a:pt x="486" y="94"/>
                    </a:lnTo>
                    <a:lnTo>
                      <a:pt x="490" y="90"/>
                    </a:lnTo>
                    <a:lnTo>
                      <a:pt x="493" y="86"/>
                    </a:lnTo>
                    <a:lnTo>
                      <a:pt x="497" y="82"/>
                    </a:lnTo>
                    <a:lnTo>
                      <a:pt x="501" y="79"/>
                    </a:lnTo>
                    <a:lnTo>
                      <a:pt x="504" y="75"/>
                    </a:lnTo>
                    <a:lnTo>
                      <a:pt x="508" y="71"/>
                    </a:lnTo>
                    <a:lnTo>
                      <a:pt x="511" y="68"/>
                    </a:lnTo>
                    <a:lnTo>
                      <a:pt x="515" y="64"/>
                    </a:lnTo>
                    <a:lnTo>
                      <a:pt x="518" y="61"/>
                    </a:lnTo>
                    <a:lnTo>
                      <a:pt x="522" y="58"/>
                    </a:lnTo>
                    <a:lnTo>
                      <a:pt x="525" y="55"/>
                    </a:lnTo>
                    <a:lnTo>
                      <a:pt x="529" y="52"/>
                    </a:lnTo>
                    <a:lnTo>
                      <a:pt x="532" y="49"/>
                    </a:lnTo>
                    <a:lnTo>
                      <a:pt x="536" y="46"/>
                    </a:lnTo>
                    <a:lnTo>
                      <a:pt x="539" y="44"/>
                    </a:lnTo>
                    <a:lnTo>
                      <a:pt x="543" y="41"/>
                    </a:lnTo>
                    <a:lnTo>
                      <a:pt x="546" y="39"/>
                    </a:lnTo>
                    <a:lnTo>
                      <a:pt x="550" y="37"/>
                    </a:lnTo>
                    <a:lnTo>
                      <a:pt x="553" y="35"/>
                    </a:lnTo>
                    <a:lnTo>
                      <a:pt x="557" y="33"/>
                    </a:lnTo>
                    <a:lnTo>
                      <a:pt x="561" y="31"/>
                    </a:lnTo>
                    <a:lnTo>
                      <a:pt x="564" y="29"/>
                    </a:lnTo>
                    <a:lnTo>
                      <a:pt x="568" y="27"/>
                    </a:lnTo>
                    <a:lnTo>
                      <a:pt x="571" y="26"/>
                    </a:lnTo>
                    <a:lnTo>
                      <a:pt x="575" y="24"/>
                    </a:lnTo>
                    <a:lnTo>
                      <a:pt x="578" y="23"/>
                    </a:lnTo>
                    <a:lnTo>
                      <a:pt x="582" y="21"/>
                    </a:lnTo>
                    <a:lnTo>
                      <a:pt x="585" y="20"/>
                    </a:lnTo>
                    <a:lnTo>
                      <a:pt x="589" y="19"/>
                    </a:lnTo>
                    <a:lnTo>
                      <a:pt x="592" y="18"/>
                    </a:lnTo>
                    <a:lnTo>
                      <a:pt x="596" y="17"/>
                    </a:lnTo>
                    <a:lnTo>
                      <a:pt x="599" y="16"/>
                    </a:lnTo>
                    <a:lnTo>
                      <a:pt x="603" y="15"/>
                    </a:lnTo>
                    <a:lnTo>
                      <a:pt x="606" y="14"/>
                    </a:lnTo>
                    <a:lnTo>
                      <a:pt x="610" y="13"/>
                    </a:lnTo>
                    <a:lnTo>
                      <a:pt x="613" y="12"/>
                    </a:lnTo>
                    <a:lnTo>
                      <a:pt x="617" y="12"/>
                    </a:lnTo>
                    <a:lnTo>
                      <a:pt x="621" y="11"/>
                    </a:lnTo>
                    <a:lnTo>
                      <a:pt x="624" y="11"/>
                    </a:lnTo>
                    <a:lnTo>
                      <a:pt x="628" y="10"/>
                    </a:lnTo>
                    <a:lnTo>
                      <a:pt x="631" y="9"/>
                    </a:lnTo>
                    <a:lnTo>
                      <a:pt x="635" y="9"/>
                    </a:lnTo>
                    <a:lnTo>
                      <a:pt x="638" y="8"/>
                    </a:lnTo>
                    <a:lnTo>
                      <a:pt x="642" y="8"/>
                    </a:lnTo>
                    <a:lnTo>
                      <a:pt x="645" y="7"/>
                    </a:lnTo>
                    <a:lnTo>
                      <a:pt x="649" y="7"/>
                    </a:lnTo>
                    <a:lnTo>
                      <a:pt x="652" y="7"/>
                    </a:lnTo>
                    <a:lnTo>
                      <a:pt x="656" y="7"/>
                    </a:lnTo>
                    <a:lnTo>
                      <a:pt x="659" y="6"/>
                    </a:lnTo>
                    <a:lnTo>
                      <a:pt x="663" y="6"/>
                    </a:lnTo>
                    <a:lnTo>
                      <a:pt x="666" y="6"/>
                    </a:lnTo>
                    <a:lnTo>
                      <a:pt x="670" y="5"/>
                    </a:lnTo>
                    <a:lnTo>
                      <a:pt x="673" y="5"/>
                    </a:lnTo>
                    <a:lnTo>
                      <a:pt x="677" y="5"/>
                    </a:lnTo>
                    <a:lnTo>
                      <a:pt x="681" y="4"/>
                    </a:lnTo>
                    <a:lnTo>
                      <a:pt x="684" y="4"/>
                    </a:lnTo>
                    <a:lnTo>
                      <a:pt x="687" y="4"/>
                    </a:lnTo>
                    <a:lnTo>
                      <a:pt x="691" y="4"/>
                    </a:lnTo>
                    <a:lnTo>
                      <a:pt x="695" y="4"/>
                    </a:lnTo>
                    <a:lnTo>
                      <a:pt x="698" y="3"/>
                    </a:lnTo>
                    <a:lnTo>
                      <a:pt x="702" y="3"/>
                    </a:lnTo>
                    <a:lnTo>
                      <a:pt x="705" y="3"/>
                    </a:lnTo>
                    <a:lnTo>
                      <a:pt x="709" y="3"/>
                    </a:lnTo>
                    <a:lnTo>
                      <a:pt x="712" y="3"/>
                    </a:lnTo>
                    <a:lnTo>
                      <a:pt x="716" y="3"/>
                    </a:lnTo>
                    <a:lnTo>
                      <a:pt x="719" y="3"/>
                    </a:lnTo>
                    <a:lnTo>
                      <a:pt x="723" y="3"/>
                    </a:lnTo>
                    <a:lnTo>
                      <a:pt x="726" y="2"/>
                    </a:lnTo>
                    <a:lnTo>
                      <a:pt x="730" y="2"/>
                    </a:lnTo>
                    <a:lnTo>
                      <a:pt x="733" y="2"/>
                    </a:lnTo>
                    <a:lnTo>
                      <a:pt x="737" y="2"/>
                    </a:lnTo>
                    <a:lnTo>
                      <a:pt x="740" y="2"/>
                    </a:lnTo>
                    <a:lnTo>
                      <a:pt x="744" y="2"/>
                    </a:lnTo>
                    <a:lnTo>
                      <a:pt x="747" y="2"/>
                    </a:lnTo>
                    <a:lnTo>
                      <a:pt x="751" y="2"/>
                    </a:lnTo>
                    <a:lnTo>
                      <a:pt x="755" y="2"/>
                    </a:lnTo>
                    <a:lnTo>
                      <a:pt x="758" y="2"/>
                    </a:lnTo>
                    <a:lnTo>
                      <a:pt x="762" y="2"/>
                    </a:lnTo>
                    <a:lnTo>
                      <a:pt x="765" y="2"/>
                    </a:lnTo>
                    <a:lnTo>
                      <a:pt x="769" y="1"/>
                    </a:lnTo>
                    <a:lnTo>
                      <a:pt x="772" y="1"/>
                    </a:lnTo>
                    <a:lnTo>
                      <a:pt x="776" y="1"/>
                    </a:lnTo>
                    <a:lnTo>
                      <a:pt x="779" y="1"/>
                    </a:lnTo>
                    <a:lnTo>
                      <a:pt x="783" y="1"/>
                    </a:lnTo>
                    <a:lnTo>
                      <a:pt x="786" y="1"/>
                    </a:lnTo>
                    <a:lnTo>
                      <a:pt x="790" y="1"/>
                    </a:lnTo>
                    <a:lnTo>
                      <a:pt x="793" y="1"/>
                    </a:lnTo>
                    <a:lnTo>
                      <a:pt x="797" y="1"/>
                    </a:lnTo>
                    <a:lnTo>
                      <a:pt x="800" y="1"/>
                    </a:lnTo>
                    <a:lnTo>
                      <a:pt x="804" y="1"/>
                    </a:lnTo>
                    <a:lnTo>
                      <a:pt x="807" y="1"/>
                    </a:lnTo>
                    <a:lnTo>
                      <a:pt x="811" y="1"/>
                    </a:lnTo>
                    <a:lnTo>
                      <a:pt x="815" y="1"/>
                    </a:lnTo>
                    <a:lnTo>
                      <a:pt x="818" y="1"/>
                    </a:lnTo>
                    <a:lnTo>
                      <a:pt x="822" y="1"/>
                    </a:lnTo>
                    <a:lnTo>
                      <a:pt x="825" y="1"/>
                    </a:lnTo>
                    <a:lnTo>
                      <a:pt x="829" y="1"/>
                    </a:lnTo>
                    <a:lnTo>
                      <a:pt x="832" y="1"/>
                    </a:lnTo>
                    <a:lnTo>
                      <a:pt x="836" y="1"/>
                    </a:lnTo>
                    <a:lnTo>
                      <a:pt x="839" y="1"/>
                    </a:lnTo>
                    <a:lnTo>
                      <a:pt x="843" y="1"/>
                    </a:lnTo>
                    <a:lnTo>
                      <a:pt x="846" y="1"/>
                    </a:lnTo>
                    <a:lnTo>
                      <a:pt x="850" y="1"/>
                    </a:lnTo>
                    <a:lnTo>
                      <a:pt x="853" y="1"/>
                    </a:lnTo>
                    <a:lnTo>
                      <a:pt x="857" y="1"/>
                    </a:lnTo>
                    <a:lnTo>
                      <a:pt x="860" y="1"/>
                    </a:lnTo>
                    <a:lnTo>
                      <a:pt x="864" y="1"/>
                    </a:lnTo>
                    <a:lnTo>
                      <a:pt x="867" y="1"/>
                    </a:lnTo>
                    <a:lnTo>
                      <a:pt x="871" y="0"/>
                    </a:lnTo>
                    <a:lnTo>
                      <a:pt x="875" y="0"/>
                    </a:lnTo>
                    <a:lnTo>
                      <a:pt x="878" y="0"/>
                    </a:lnTo>
                    <a:lnTo>
                      <a:pt x="882" y="0"/>
                    </a:lnTo>
                    <a:lnTo>
                      <a:pt x="885" y="0"/>
                    </a:lnTo>
                    <a:lnTo>
                      <a:pt x="889" y="0"/>
                    </a:lnTo>
                    <a:lnTo>
                      <a:pt x="892" y="0"/>
                    </a:lnTo>
                    <a:lnTo>
                      <a:pt x="896" y="0"/>
                    </a:lnTo>
                    <a:lnTo>
                      <a:pt x="899" y="0"/>
                    </a:lnTo>
                    <a:lnTo>
                      <a:pt x="903" y="0"/>
                    </a:lnTo>
                    <a:lnTo>
                      <a:pt x="906" y="0"/>
                    </a:lnTo>
                    <a:lnTo>
                      <a:pt x="910" y="0"/>
                    </a:lnTo>
                    <a:lnTo>
                      <a:pt x="913" y="0"/>
                    </a:lnTo>
                    <a:lnTo>
                      <a:pt x="917" y="0"/>
                    </a:lnTo>
                    <a:lnTo>
                      <a:pt x="920" y="0"/>
                    </a:lnTo>
                    <a:lnTo>
                      <a:pt x="924" y="0"/>
                    </a:lnTo>
                    <a:lnTo>
                      <a:pt x="927" y="0"/>
                    </a:lnTo>
                    <a:lnTo>
                      <a:pt x="931" y="0"/>
                    </a:lnTo>
                    <a:lnTo>
                      <a:pt x="935" y="0"/>
                    </a:lnTo>
                    <a:lnTo>
                      <a:pt x="938" y="0"/>
                    </a:lnTo>
                    <a:lnTo>
                      <a:pt x="941" y="0"/>
                    </a:lnTo>
                    <a:lnTo>
                      <a:pt x="945" y="0"/>
                    </a:lnTo>
                    <a:lnTo>
                      <a:pt x="948" y="0"/>
                    </a:lnTo>
                    <a:lnTo>
                      <a:pt x="952" y="0"/>
                    </a:lnTo>
                    <a:lnTo>
                      <a:pt x="956" y="0"/>
                    </a:lnTo>
                    <a:lnTo>
                      <a:pt x="959" y="0"/>
                    </a:lnTo>
                    <a:lnTo>
                      <a:pt x="963" y="0"/>
                    </a:lnTo>
                    <a:lnTo>
                      <a:pt x="966" y="0"/>
                    </a:lnTo>
                    <a:lnTo>
                      <a:pt x="970" y="0"/>
                    </a:lnTo>
                    <a:lnTo>
                      <a:pt x="973" y="0"/>
                    </a:lnTo>
                    <a:lnTo>
                      <a:pt x="977" y="0"/>
                    </a:lnTo>
                    <a:lnTo>
                      <a:pt x="980" y="0"/>
                    </a:lnTo>
                    <a:lnTo>
                      <a:pt x="984" y="0"/>
                    </a:lnTo>
                    <a:lnTo>
                      <a:pt x="987" y="0"/>
                    </a:lnTo>
                    <a:lnTo>
                      <a:pt x="991" y="0"/>
                    </a:lnTo>
                    <a:lnTo>
                      <a:pt x="994" y="0"/>
                    </a:lnTo>
                    <a:lnTo>
                      <a:pt x="998" y="0"/>
                    </a:lnTo>
                    <a:lnTo>
                      <a:pt x="1001" y="0"/>
                    </a:lnTo>
                    <a:lnTo>
                      <a:pt x="1005" y="0"/>
                    </a:lnTo>
                    <a:lnTo>
                      <a:pt x="1008" y="0"/>
                    </a:lnTo>
                    <a:lnTo>
                      <a:pt x="1012" y="0"/>
                    </a:lnTo>
                    <a:lnTo>
                      <a:pt x="1016" y="0"/>
                    </a:lnTo>
                    <a:lnTo>
                      <a:pt x="1019" y="0"/>
                    </a:lnTo>
                    <a:lnTo>
                      <a:pt x="1023" y="0"/>
                    </a:lnTo>
                    <a:lnTo>
                      <a:pt x="1026" y="0"/>
                    </a:lnTo>
                    <a:lnTo>
                      <a:pt x="1030" y="0"/>
                    </a:lnTo>
                    <a:lnTo>
                      <a:pt x="1033" y="0"/>
                    </a:lnTo>
                    <a:lnTo>
                      <a:pt x="1037" y="0"/>
                    </a:lnTo>
                    <a:lnTo>
                      <a:pt x="1040" y="0"/>
                    </a:lnTo>
                    <a:lnTo>
                      <a:pt x="1044" y="0"/>
                    </a:lnTo>
                    <a:lnTo>
                      <a:pt x="1047" y="0"/>
                    </a:lnTo>
                    <a:lnTo>
                      <a:pt x="1051" y="0"/>
                    </a:lnTo>
                    <a:lnTo>
                      <a:pt x="1054" y="0"/>
                    </a:lnTo>
                    <a:lnTo>
                      <a:pt x="1058" y="0"/>
                    </a:lnTo>
                    <a:lnTo>
                      <a:pt x="1061" y="0"/>
                    </a:lnTo>
                    <a:lnTo>
                      <a:pt x="1065" y="0"/>
                    </a:lnTo>
                    <a:lnTo>
                      <a:pt x="1068" y="0"/>
                    </a:lnTo>
                    <a:lnTo>
                      <a:pt x="1072" y="0"/>
                    </a:lnTo>
                    <a:lnTo>
                      <a:pt x="1076" y="0"/>
                    </a:lnTo>
                    <a:lnTo>
                      <a:pt x="1079" y="0"/>
                    </a:lnTo>
                    <a:lnTo>
                      <a:pt x="1083" y="0"/>
                    </a:lnTo>
                    <a:lnTo>
                      <a:pt x="1086" y="0"/>
                    </a:lnTo>
                    <a:lnTo>
                      <a:pt x="1090" y="0"/>
                    </a:lnTo>
                    <a:lnTo>
                      <a:pt x="1093" y="0"/>
                    </a:lnTo>
                    <a:lnTo>
                      <a:pt x="1097" y="0"/>
                    </a:lnTo>
                    <a:lnTo>
                      <a:pt x="1100" y="0"/>
                    </a:lnTo>
                    <a:lnTo>
                      <a:pt x="1104" y="0"/>
                    </a:lnTo>
                    <a:lnTo>
                      <a:pt x="1107" y="0"/>
                    </a:lnTo>
                    <a:lnTo>
                      <a:pt x="1111" y="0"/>
                    </a:lnTo>
                    <a:lnTo>
                      <a:pt x="1114" y="0"/>
                    </a:lnTo>
                    <a:lnTo>
                      <a:pt x="1118" y="0"/>
                    </a:lnTo>
                    <a:lnTo>
                      <a:pt x="1121" y="0"/>
                    </a:lnTo>
                    <a:lnTo>
                      <a:pt x="1125" y="0"/>
                    </a:lnTo>
                    <a:lnTo>
                      <a:pt x="1128" y="0"/>
                    </a:lnTo>
                    <a:lnTo>
                      <a:pt x="1132" y="0"/>
                    </a:lnTo>
                    <a:lnTo>
                      <a:pt x="1136" y="0"/>
                    </a:lnTo>
                    <a:lnTo>
                      <a:pt x="1139" y="0"/>
                    </a:lnTo>
                    <a:lnTo>
                      <a:pt x="1143" y="0"/>
                    </a:lnTo>
                    <a:lnTo>
                      <a:pt x="1146" y="0"/>
                    </a:lnTo>
                    <a:lnTo>
                      <a:pt x="1149" y="0"/>
                    </a:lnTo>
                    <a:lnTo>
                      <a:pt x="1153" y="0"/>
                    </a:lnTo>
                    <a:lnTo>
                      <a:pt x="1157" y="0"/>
                    </a:lnTo>
                    <a:lnTo>
                      <a:pt x="1160" y="0"/>
                    </a:lnTo>
                    <a:lnTo>
                      <a:pt x="1164" y="0"/>
                    </a:lnTo>
                    <a:lnTo>
                      <a:pt x="1167" y="0"/>
                    </a:lnTo>
                    <a:lnTo>
                      <a:pt x="1171" y="0"/>
                    </a:lnTo>
                    <a:lnTo>
                      <a:pt x="1174" y="0"/>
                    </a:lnTo>
                    <a:lnTo>
                      <a:pt x="1178" y="0"/>
                    </a:lnTo>
                    <a:lnTo>
                      <a:pt x="1181" y="0"/>
                    </a:lnTo>
                    <a:lnTo>
                      <a:pt x="1185" y="0"/>
                    </a:lnTo>
                    <a:lnTo>
                      <a:pt x="1188" y="0"/>
                    </a:lnTo>
                    <a:lnTo>
                      <a:pt x="1192" y="0"/>
                    </a:lnTo>
                    <a:lnTo>
                      <a:pt x="1196" y="0"/>
                    </a:lnTo>
                    <a:lnTo>
                      <a:pt x="1199" y="0"/>
                    </a:lnTo>
                    <a:lnTo>
                      <a:pt x="1202" y="0"/>
                    </a:lnTo>
                    <a:lnTo>
                      <a:pt x="1206" y="0"/>
                    </a:lnTo>
                    <a:lnTo>
                      <a:pt x="1209" y="0"/>
                    </a:lnTo>
                    <a:lnTo>
                      <a:pt x="1213" y="0"/>
                    </a:lnTo>
                    <a:lnTo>
                      <a:pt x="1217" y="0"/>
                    </a:lnTo>
                    <a:lnTo>
                      <a:pt x="1220" y="0"/>
                    </a:lnTo>
                    <a:lnTo>
                      <a:pt x="1224" y="0"/>
                    </a:lnTo>
                    <a:lnTo>
                      <a:pt x="1227" y="0"/>
                    </a:lnTo>
                    <a:lnTo>
                      <a:pt x="1231" y="0"/>
                    </a:lnTo>
                    <a:lnTo>
                      <a:pt x="1234" y="0"/>
                    </a:lnTo>
                    <a:lnTo>
                      <a:pt x="1238" y="0"/>
                    </a:lnTo>
                    <a:lnTo>
                      <a:pt x="1241" y="1"/>
                    </a:lnTo>
                    <a:lnTo>
                      <a:pt x="1245" y="1"/>
                    </a:lnTo>
                    <a:lnTo>
                      <a:pt x="1248" y="1"/>
                    </a:lnTo>
                    <a:lnTo>
                      <a:pt x="1252" y="1"/>
                    </a:lnTo>
                    <a:lnTo>
                      <a:pt x="1255" y="1"/>
                    </a:lnTo>
                    <a:lnTo>
                      <a:pt x="1259" y="1"/>
                    </a:lnTo>
                    <a:lnTo>
                      <a:pt x="1262" y="2"/>
                    </a:lnTo>
                    <a:lnTo>
                      <a:pt x="1266" y="2"/>
                    </a:lnTo>
                    <a:lnTo>
                      <a:pt x="1269" y="2"/>
                    </a:lnTo>
                    <a:lnTo>
                      <a:pt x="1273" y="3"/>
                    </a:lnTo>
                    <a:lnTo>
                      <a:pt x="1277" y="3"/>
                    </a:lnTo>
                    <a:lnTo>
                      <a:pt x="1280" y="4"/>
                    </a:lnTo>
                    <a:lnTo>
                      <a:pt x="1284" y="5"/>
                    </a:lnTo>
                    <a:lnTo>
                      <a:pt x="1287" y="6"/>
                    </a:lnTo>
                    <a:lnTo>
                      <a:pt x="1291" y="7"/>
                    </a:lnTo>
                    <a:lnTo>
                      <a:pt x="1294" y="8"/>
                    </a:lnTo>
                    <a:lnTo>
                      <a:pt x="1298" y="10"/>
                    </a:lnTo>
                    <a:lnTo>
                      <a:pt x="1301" y="12"/>
                    </a:lnTo>
                    <a:lnTo>
                      <a:pt x="1305" y="14"/>
                    </a:lnTo>
                    <a:lnTo>
                      <a:pt x="1308" y="17"/>
                    </a:lnTo>
                    <a:lnTo>
                      <a:pt x="1312" y="19"/>
                    </a:lnTo>
                    <a:lnTo>
                      <a:pt x="1315" y="22"/>
                    </a:lnTo>
                    <a:lnTo>
                      <a:pt x="1319" y="26"/>
                    </a:lnTo>
                    <a:lnTo>
                      <a:pt x="1322" y="29"/>
                    </a:lnTo>
                    <a:lnTo>
                      <a:pt x="1326" y="33"/>
                    </a:lnTo>
                    <a:lnTo>
                      <a:pt x="1329" y="37"/>
                    </a:lnTo>
                    <a:lnTo>
                      <a:pt x="1333" y="41"/>
                    </a:lnTo>
                    <a:lnTo>
                      <a:pt x="1337" y="44"/>
                    </a:lnTo>
                    <a:lnTo>
                      <a:pt x="1340" y="48"/>
                    </a:lnTo>
                    <a:lnTo>
                      <a:pt x="1344" y="52"/>
                    </a:lnTo>
                    <a:lnTo>
                      <a:pt x="1347" y="55"/>
                    </a:lnTo>
                    <a:lnTo>
                      <a:pt x="1351" y="58"/>
                    </a:lnTo>
                    <a:lnTo>
                      <a:pt x="1354" y="61"/>
                    </a:lnTo>
                    <a:lnTo>
                      <a:pt x="1358" y="63"/>
                    </a:lnTo>
                    <a:lnTo>
                      <a:pt x="1361" y="66"/>
                    </a:lnTo>
                    <a:lnTo>
                      <a:pt x="1365" y="67"/>
                    </a:lnTo>
                    <a:lnTo>
                      <a:pt x="1368" y="69"/>
                    </a:lnTo>
                    <a:lnTo>
                      <a:pt x="1372" y="71"/>
                    </a:lnTo>
                    <a:lnTo>
                      <a:pt x="1375" y="72"/>
                    </a:lnTo>
                    <a:lnTo>
                      <a:pt x="1379" y="73"/>
                    </a:lnTo>
                    <a:lnTo>
                      <a:pt x="1382" y="74"/>
                    </a:lnTo>
                    <a:lnTo>
                      <a:pt x="1386" y="74"/>
                    </a:lnTo>
                    <a:lnTo>
                      <a:pt x="1389" y="75"/>
                    </a:lnTo>
                    <a:lnTo>
                      <a:pt x="1393" y="75"/>
                    </a:lnTo>
                    <a:lnTo>
                      <a:pt x="1397" y="76"/>
                    </a:lnTo>
                    <a:lnTo>
                      <a:pt x="1400" y="76"/>
                    </a:lnTo>
                    <a:lnTo>
                      <a:pt x="1404" y="76"/>
                    </a:lnTo>
                    <a:lnTo>
                      <a:pt x="1407" y="77"/>
                    </a:lnTo>
                    <a:lnTo>
                      <a:pt x="1410" y="77"/>
                    </a:lnTo>
                  </a:path>
                </a:pathLst>
              </a:custGeom>
              <a:noFill/>
              <a:ln w="4826">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grpSp>
        <p:sp>
          <p:nvSpPr>
            <p:cNvPr id="130" name="Rectangle 38"/>
            <p:cNvSpPr>
              <a:spLocks noChangeAspect="1" noChangeArrowheads="1"/>
            </p:cNvSpPr>
            <p:nvPr/>
          </p:nvSpPr>
          <p:spPr bwMode="auto">
            <a:xfrm rot="16200000">
              <a:off x="1704529" y="1007140"/>
              <a:ext cx="106362" cy="600075"/>
            </a:xfrm>
            <a:prstGeom prst="rect">
              <a:avLst/>
            </a:prstGeom>
            <a:solidFill>
              <a:srgbClr val="FFFF66"/>
            </a:solidFill>
            <a:ln w="3175">
              <a:solidFill>
                <a:srgbClr val="000000"/>
              </a:solidFill>
              <a:miter lim="800000"/>
              <a:headEnd/>
              <a:tailEnd/>
            </a:ln>
          </p:spPr>
          <p:txBody>
            <a:bodyPr vert="eaVe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solidFill>
                    <a:srgbClr val="000000"/>
                  </a:solidFill>
                </a:ln>
                <a:solidFill>
                  <a:srgbClr val="FFFFFF">
                    <a:lumMod val="65000"/>
                  </a:srgbClr>
                </a:solidFill>
                <a:effectLst/>
                <a:uLnTx/>
                <a:uFillTx/>
                <a:latin typeface="Arial"/>
                <a:cs typeface="Arial"/>
              </a:endParaRPr>
            </a:p>
          </p:txBody>
        </p:sp>
        <p:sp>
          <p:nvSpPr>
            <p:cNvPr id="131" name="Rectangle 40"/>
            <p:cNvSpPr>
              <a:spLocks noChangeAspect="1" noChangeArrowheads="1"/>
            </p:cNvSpPr>
            <p:nvPr/>
          </p:nvSpPr>
          <p:spPr bwMode="auto">
            <a:xfrm rot="16200000">
              <a:off x="1712467" y="4928264"/>
              <a:ext cx="115887" cy="600075"/>
            </a:xfrm>
            <a:prstGeom prst="rect">
              <a:avLst/>
            </a:prstGeom>
            <a:solidFill>
              <a:srgbClr val="FFFF66"/>
            </a:solidFill>
            <a:ln w="3175">
              <a:solidFill>
                <a:srgbClr val="000000"/>
              </a:solidFill>
              <a:miter lim="800000"/>
              <a:headEnd/>
              <a:tailEnd/>
            </a:ln>
          </p:spPr>
          <p:txBody>
            <a:bodyPr vert="eaVe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solidFill>
                    <a:srgbClr val="000000"/>
                  </a:solidFill>
                </a:ln>
                <a:solidFill>
                  <a:srgbClr val="FFFFFF">
                    <a:lumMod val="65000"/>
                  </a:srgbClr>
                </a:solidFill>
                <a:effectLst/>
                <a:uLnTx/>
                <a:uFillTx/>
                <a:latin typeface="Arial"/>
                <a:cs typeface="Arial"/>
              </a:endParaRPr>
            </a:p>
          </p:txBody>
        </p:sp>
        <p:cxnSp>
          <p:nvCxnSpPr>
            <p:cNvPr id="132" name="Elbow Connector 130"/>
            <p:cNvCxnSpPr/>
            <p:nvPr/>
          </p:nvCxnSpPr>
          <p:spPr bwMode="auto">
            <a:xfrm flipH="1" flipV="1">
              <a:off x="2052192" y="1338928"/>
              <a:ext cx="493713" cy="1587"/>
            </a:xfrm>
            <a:prstGeom prst="bentConnector3">
              <a:avLst>
                <a:gd name="adj1" fmla="val 50000"/>
              </a:avLst>
            </a:prstGeom>
            <a:noFill/>
            <a:ln w="3175" cap="flat" cmpd="sng" algn="ctr">
              <a:solidFill>
                <a:srgbClr val="000000"/>
              </a:solidFill>
              <a:prstDash val="solid"/>
              <a:headEnd type="oval" w="sm" len="sm"/>
              <a:tailEnd type="oval" w="sm" len="sm"/>
            </a:ln>
            <a:effectLst/>
          </p:spPr>
        </p:cxnSp>
        <p:cxnSp>
          <p:nvCxnSpPr>
            <p:cNvPr id="133" name="Elbow Connector 130"/>
            <p:cNvCxnSpPr/>
            <p:nvPr/>
          </p:nvCxnSpPr>
          <p:spPr bwMode="auto">
            <a:xfrm flipH="1" flipV="1">
              <a:off x="2061717" y="5253702"/>
              <a:ext cx="493713" cy="1587"/>
            </a:xfrm>
            <a:prstGeom prst="bentConnector3">
              <a:avLst>
                <a:gd name="adj1" fmla="val 50000"/>
              </a:avLst>
            </a:prstGeom>
            <a:noFill/>
            <a:ln w="3175" cap="flat" cmpd="sng" algn="ctr">
              <a:solidFill>
                <a:srgbClr val="000000"/>
              </a:solidFill>
              <a:prstDash val="solid"/>
              <a:headEnd type="oval" w="sm" len="sm"/>
              <a:tailEnd type="oval" w="sm" len="sm"/>
            </a:ln>
            <a:effectLst/>
          </p:spPr>
        </p:cxnSp>
        <p:cxnSp>
          <p:nvCxnSpPr>
            <p:cNvPr id="134" name="Straight Arrow Connector 133"/>
            <p:cNvCxnSpPr/>
            <p:nvPr/>
          </p:nvCxnSpPr>
          <p:spPr bwMode="auto">
            <a:xfrm flipH="1" flipV="1">
              <a:off x="1753742" y="2359690"/>
              <a:ext cx="1417638" cy="98425"/>
            </a:xfrm>
            <a:prstGeom prst="straightConnector1">
              <a:avLst/>
            </a:prstGeom>
            <a:noFill/>
            <a:ln w="9525" cap="flat" cmpd="sng" algn="ctr">
              <a:solidFill>
                <a:srgbClr val="000000"/>
              </a:solidFill>
              <a:prstDash val="solid"/>
              <a:headEnd w="sm" len="sm"/>
              <a:tailEnd type="triangle" w="sm" len="sm"/>
            </a:ln>
            <a:effectLst/>
          </p:spPr>
        </p:cxnSp>
        <p:cxnSp>
          <p:nvCxnSpPr>
            <p:cNvPr id="142" name="Straight Arrow Connector 141"/>
            <p:cNvCxnSpPr/>
            <p:nvPr/>
          </p:nvCxnSpPr>
          <p:spPr bwMode="auto">
            <a:xfrm rot="3000000" flipH="1" flipV="1">
              <a:off x="1473568" y="2728780"/>
              <a:ext cx="142875" cy="71437"/>
            </a:xfrm>
            <a:prstGeom prst="straightConnector1">
              <a:avLst/>
            </a:prstGeom>
            <a:noFill/>
            <a:ln w="9525" cap="flat" cmpd="sng" algn="ctr">
              <a:solidFill>
                <a:srgbClr val="FF0000"/>
              </a:solidFill>
              <a:prstDash val="solid"/>
              <a:headEnd type="none" w="med" len="med"/>
              <a:tailEnd type="triangle" w="med" len="med"/>
            </a:ln>
            <a:effectLst/>
          </p:spPr>
        </p:cxnSp>
        <p:sp>
          <p:nvSpPr>
            <p:cNvPr id="136" name="TextBox 135"/>
            <p:cNvSpPr txBox="1"/>
            <p:nvPr/>
          </p:nvSpPr>
          <p:spPr>
            <a:xfrm>
              <a:off x="596385" y="2579837"/>
              <a:ext cx="2336869" cy="307777"/>
            </a:xfrm>
            <a:prstGeom prst="rect">
              <a:avLst/>
            </a:prstGeom>
            <a:solidFill>
              <a:schemeClr val="bg1"/>
            </a:solidFill>
          </p:spPr>
          <p:txBody>
            <a:bodyPr wrap="square" rtlCol="0">
              <a:spAutoFit/>
            </a:bodyPr>
            <a:lstStyle/>
            <a:p>
              <a:r>
                <a:rPr lang="en-US" sz="1400" dirty="0" smtClean="0">
                  <a:latin typeface="Times New Roman" pitchFamily="18" charset="0"/>
                  <a:cs typeface="Times New Roman" pitchFamily="18" charset="0"/>
                </a:rPr>
                <a:t>  4 m flight path skipped   </a:t>
              </a:r>
              <a:endParaRPr lang="en-US" sz="1400" dirty="0">
                <a:latin typeface="Times New Roman" pitchFamily="18" charset="0"/>
                <a:cs typeface="Times New Roman" pitchFamily="18" charset="0"/>
              </a:endParaRPr>
            </a:p>
          </p:txBody>
        </p:sp>
        <p:sp>
          <p:nvSpPr>
            <p:cNvPr id="137" name="TextBox 136"/>
            <p:cNvSpPr txBox="1"/>
            <p:nvPr/>
          </p:nvSpPr>
          <p:spPr>
            <a:xfrm>
              <a:off x="613216" y="4747877"/>
              <a:ext cx="2336869" cy="307777"/>
            </a:xfrm>
            <a:prstGeom prst="rect">
              <a:avLst/>
            </a:prstGeom>
            <a:solidFill>
              <a:schemeClr val="bg1"/>
            </a:solidFill>
          </p:spPr>
          <p:txBody>
            <a:bodyPr wrap="square" rtlCol="0">
              <a:spAutoFit/>
            </a:bodyPr>
            <a:lstStyle/>
            <a:p>
              <a:r>
                <a:rPr lang="en-US" sz="1400" dirty="0" smtClean="0">
                  <a:latin typeface="Times New Roman" pitchFamily="18" charset="0"/>
                  <a:cs typeface="Times New Roman" pitchFamily="18" charset="0"/>
                </a:rPr>
                <a:t>  1 m flight path skipped   </a:t>
              </a:r>
              <a:endParaRPr lang="en-US" sz="1400" dirty="0">
                <a:latin typeface="Times New Roman" pitchFamily="18" charset="0"/>
                <a:cs typeface="Times New Roman" pitchFamily="18" charset="0"/>
              </a:endParaRPr>
            </a:p>
          </p:txBody>
        </p:sp>
      </p:grpSp>
      <p:cxnSp>
        <p:nvCxnSpPr>
          <p:cNvPr id="60" name="Straight Arrow Connector 134"/>
          <p:cNvCxnSpPr>
            <a:cxnSpLocks noChangeShapeType="1"/>
            <a:stCxn id="6" idx="1"/>
          </p:cNvCxnSpPr>
          <p:nvPr/>
        </p:nvCxnSpPr>
        <p:spPr bwMode="auto">
          <a:xfrm flipH="1">
            <a:off x="1796386" y="2070745"/>
            <a:ext cx="3135654" cy="3153588"/>
          </a:xfrm>
          <a:prstGeom prst="straightConnector1">
            <a:avLst/>
          </a:prstGeom>
          <a:noFill/>
          <a:ln w="9525" algn="ctr">
            <a:solidFill>
              <a:srgbClr val="000000"/>
            </a:solidFill>
            <a:round/>
            <a:headEnd type="none" w="sm" len="sm"/>
            <a:tailEnd type="triangle" w="sm" len="sm"/>
          </a:ln>
          <a:extLst>
            <a:ext uri="{909E8E84-426E-40DD-AFC4-6F175D3DCCD1}">
              <a14:hiddenFill xmlns:a14="http://schemas.microsoft.com/office/drawing/2010/main">
                <a:noFill/>
              </a14:hiddenFill>
            </a:ext>
          </a:extLst>
        </p:spPr>
      </p:cxnSp>
      <p:cxnSp>
        <p:nvCxnSpPr>
          <p:cNvPr id="40" name="Straight Arrow Connector 134"/>
          <p:cNvCxnSpPr>
            <a:cxnSpLocks noChangeShapeType="1"/>
            <a:stCxn id="6" idx="1"/>
          </p:cNvCxnSpPr>
          <p:nvPr/>
        </p:nvCxnSpPr>
        <p:spPr bwMode="auto">
          <a:xfrm flipH="1" flipV="1">
            <a:off x="1757712" y="1302552"/>
            <a:ext cx="3174328" cy="768193"/>
          </a:xfrm>
          <a:prstGeom prst="straightConnector1">
            <a:avLst/>
          </a:prstGeom>
          <a:noFill/>
          <a:ln w="9525" algn="ctr">
            <a:solidFill>
              <a:srgbClr val="000000"/>
            </a:solidFill>
            <a:round/>
            <a:headEnd type="none" w="sm" len="sm"/>
            <a:tailEnd type="triangle" w="sm" len="sm"/>
          </a:ln>
          <a:extLst>
            <a:ext uri="{909E8E84-426E-40DD-AFC4-6F175D3DCCD1}">
              <a14:hiddenFill xmlns:a14="http://schemas.microsoft.com/office/drawing/2010/main">
                <a:noFill/>
              </a14:hiddenFill>
            </a:ext>
          </a:extLst>
        </p:spPr>
      </p:cxnSp>
      <mc:AlternateContent xmlns:mc="http://schemas.openxmlformats.org/markup-compatibility/2006">
        <mc:Choice xmlns:a14="http://schemas.microsoft.com/office/drawing/2010/main" Requires="a14">
          <p:sp>
            <p:nvSpPr>
              <p:cNvPr id="156" name="Text Box 324"/>
              <p:cNvSpPr txBox="1">
                <a:spLocks noChangeArrowheads="1"/>
              </p:cNvSpPr>
              <p:nvPr/>
            </p:nvSpPr>
            <p:spPr bwMode="auto">
              <a:xfrm>
                <a:off x="4139952" y="4027805"/>
                <a:ext cx="4930602" cy="2713563"/>
              </a:xfrm>
              <a:prstGeom prst="rect">
                <a:avLst/>
              </a:prstGeom>
              <a:noFill/>
              <a:ln w="9525">
                <a:solidFill>
                  <a:schemeClr val="tx1"/>
                </a:solidFill>
                <a:miter lim="800000"/>
                <a:headEnd/>
                <a:tailEnd/>
              </a:ln>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285750" indent="-285750">
                  <a:lnSpc>
                    <a:spcPct val="150000"/>
                  </a:lnSpc>
                  <a:spcBef>
                    <a:spcPts val="0"/>
                  </a:spcBef>
                  <a:buFont typeface="Arial" panose="020B0604020202020204" pitchFamily="34" charset="0"/>
                  <a:buChar char="•"/>
                </a:pPr>
                <a:r>
                  <a:rPr lang="en-US" sz="1600" dirty="0" smtClean="0">
                    <a:solidFill>
                      <a:schemeClr val="tx1"/>
                    </a:solidFill>
                    <a:latin typeface="Times New Roman" pitchFamily="18" charset="0"/>
                    <a:cs typeface="Times New Roman" pitchFamily="18" charset="0"/>
                  </a:rPr>
                  <a:t>Measurement of </a:t>
                </a:r>
                <a14:m>
                  <m:oMath xmlns:m="http://schemas.openxmlformats.org/officeDocument/2006/math">
                    <m:sSub>
                      <m:sSubPr>
                        <m:ctrlPr>
                          <a:rPr lang="en-US" sz="1600" i="1" dirty="0" smtClean="0">
                            <a:solidFill>
                              <a:schemeClr val="tx1"/>
                            </a:solidFill>
                            <a:latin typeface="Cambria Math" panose="02040503050406030204" pitchFamily="18" charset="0"/>
                            <a:cs typeface="Times New Roman" pitchFamily="18" charset="0"/>
                          </a:rPr>
                        </m:ctrlPr>
                      </m:sSubPr>
                      <m:e>
                        <m:r>
                          <a:rPr lang="en-US" sz="1600" b="0" i="1" dirty="0" smtClean="0">
                            <a:solidFill>
                              <a:schemeClr val="tx1"/>
                            </a:solidFill>
                            <a:latin typeface="Cambria Math"/>
                            <a:cs typeface="Times New Roman" pitchFamily="18" charset="0"/>
                          </a:rPr>
                          <m:t>𝐸</m:t>
                        </m:r>
                      </m:e>
                      <m:sub>
                        <m:r>
                          <a:rPr lang="en-US" sz="1600" b="0" i="1" dirty="0" smtClean="0">
                            <a:solidFill>
                              <a:schemeClr val="tx1"/>
                            </a:solidFill>
                            <a:latin typeface="Cambria Math"/>
                            <a:cs typeface="Times New Roman" pitchFamily="18" charset="0"/>
                          </a:rPr>
                          <m:t>𝑒</m:t>
                        </m:r>
                        <m:r>
                          <a:rPr lang="en-US" sz="1600" b="0" i="1" dirty="0" smtClean="0">
                            <a:solidFill>
                              <a:schemeClr val="tx1"/>
                            </a:solidFill>
                            <a:latin typeface="Cambria Math"/>
                            <a:cs typeface="Times New Roman" pitchFamily="18" charset="0"/>
                          </a:rPr>
                          <m:t>,</m:t>
                        </m:r>
                        <m:r>
                          <a:rPr lang="en-US" sz="1600" b="0" i="1" dirty="0" smtClean="0">
                            <a:solidFill>
                              <a:schemeClr val="tx1"/>
                            </a:solidFill>
                            <a:latin typeface="Cambria Math"/>
                            <a:cs typeface="Times New Roman" pitchFamily="18" charset="0"/>
                          </a:rPr>
                          <m:t>𝑘𝑖𝑛</m:t>
                        </m:r>
                      </m:sub>
                    </m:sSub>
                  </m:oMath>
                </a14:m>
                <a:r>
                  <a:rPr lang="en-US" sz="1600" dirty="0">
                    <a:solidFill>
                      <a:schemeClr val="tx1"/>
                    </a:solidFill>
                    <a:latin typeface="Times New Roman" pitchFamily="18" charset="0"/>
                    <a:cs typeface="Times New Roman" pitchFamily="18" charset="0"/>
                  </a:rPr>
                  <a:t> and </a:t>
                </a:r>
                <a14:m>
                  <m:oMath xmlns:m="http://schemas.openxmlformats.org/officeDocument/2006/math">
                    <m:r>
                      <m:rPr>
                        <m:nor/>
                      </m:rPr>
                      <a:rPr lang="en-US" sz="1600" i="1" dirty="0">
                        <a:solidFill>
                          <a:schemeClr val="tx1"/>
                        </a:solidFill>
                        <a:latin typeface="Times New Roman" pitchFamily="18" charset="0"/>
                        <a:cs typeface="Times New Roman" pitchFamily="18" charset="0"/>
                      </a:rPr>
                      <m:t>t</m:t>
                    </m:r>
                    <m:r>
                      <m:rPr>
                        <m:nor/>
                      </m:rPr>
                      <a:rPr lang="en-US" sz="1600" baseline="-25000" dirty="0">
                        <a:solidFill>
                          <a:schemeClr val="tx1"/>
                        </a:solidFill>
                        <a:latin typeface="Times New Roman" pitchFamily="18" charset="0"/>
                        <a:cs typeface="Times New Roman" pitchFamily="18" charset="0"/>
                      </a:rPr>
                      <m:t>p</m:t>
                    </m:r>
                  </m:oMath>
                </a14:m>
                <a:r>
                  <a:rPr lang="en-US" sz="1600" i="1" dirty="0" smtClean="0">
                    <a:solidFill>
                      <a:schemeClr val="tx1"/>
                    </a:solidFill>
                    <a:latin typeface="Times New Roman" pitchFamily="18" charset="0"/>
                    <a:cs typeface="Times New Roman" pitchFamily="18" charset="0"/>
                  </a:rPr>
                  <a:t> </a:t>
                </a:r>
                <a:r>
                  <a:rPr lang="en-US" sz="1600" dirty="0">
                    <a:solidFill>
                      <a:schemeClr val="tx1"/>
                    </a:solidFill>
                    <a:latin typeface="Times New Roman" pitchFamily="18" charset="0"/>
                    <a:cs typeface="Times New Roman" pitchFamily="18" charset="0"/>
                  </a:rPr>
                  <a:t>for each </a:t>
                </a:r>
                <a:r>
                  <a:rPr lang="en-US" sz="1600" dirty="0" smtClean="0">
                    <a:solidFill>
                      <a:schemeClr val="tx1"/>
                    </a:solidFill>
                    <a:latin typeface="Times New Roman" pitchFamily="18" charset="0"/>
                    <a:cs typeface="Times New Roman" pitchFamily="18" charset="0"/>
                  </a:rPr>
                  <a:t>event; protons only in upper detector</a:t>
                </a:r>
              </a:p>
              <a:p>
                <a:pPr marL="742950" lvl="2" indent="-285750">
                  <a:lnSpc>
                    <a:spcPct val="150000"/>
                  </a:lnSpc>
                  <a:spcBef>
                    <a:spcPts val="0"/>
                  </a:spcBef>
                  <a:buFont typeface="Cambria Math" panose="02040503050406030204" pitchFamily="18" charset="0"/>
                  <a:buChar char="→"/>
                </a:pPr>
                <a14:m>
                  <m:oMath xmlns:m="http://schemas.openxmlformats.org/officeDocument/2006/math">
                    <m:f>
                      <m:fPr>
                        <m:type m:val="lin"/>
                        <m:ctrlPr>
                          <a:rPr lang="en-US" sz="1600" i="1" smtClean="0">
                            <a:solidFill>
                              <a:schemeClr val="bg1">
                                <a:lumMod val="50000"/>
                              </a:schemeClr>
                            </a:solidFill>
                            <a:latin typeface="Cambria Math" panose="02040503050406030204" pitchFamily="18" charset="0"/>
                            <a:cs typeface="Times New Roman" pitchFamily="18" charset="0"/>
                          </a:rPr>
                        </m:ctrlPr>
                      </m:fPr>
                      <m:num>
                        <m:r>
                          <a:rPr lang="en-US" sz="1600" b="0" i="1" smtClean="0">
                            <a:solidFill>
                              <a:schemeClr val="bg1">
                                <a:lumMod val="50000"/>
                              </a:schemeClr>
                            </a:solidFill>
                            <a:latin typeface="Cambria Math"/>
                            <a:cs typeface="Times New Roman" pitchFamily="18" charset="0"/>
                          </a:rPr>
                          <m:t>1</m:t>
                        </m:r>
                      </m:num>
                      <m:den>
                        <m:sSubSup>
                          <m:sSubSupPr>
                            <m:ctrlPr>
                              <a:rPr lang="en-US" sz="1600" i="1" smtClean="0">
                                <a:solidFill>
                                  <a:schemeClr val="bg1">
                                    <a:lumMod val="50000"/>
                                  </a:schemeClr>
                                </a:solidFill>
                                <a:latin typeface="Cambria Math" panose="02040503050406030204" pitchFamily="18" charset="0"/>
                                <a:cs typeface="Times New Roman" pitchFamily="18" charset="0"/>
                              </a:rPr>
                            </m:ctrlPr>
                          </m:sSubSupPr>
                          <m:e>
                            <m:r>
                              <m:rPr>
                                <m:nor/>
                              </m:rPr>
                              <a:rPr lang="en-US" sz="1600" i="1" dirty="0">
                                <a:solidFill>
                                  <a:schemeClr val="bg1">
                                    <a:lumMod val="50000"/>
                                  </a:schemeClr>
                                </a:solidFill>
                                <a:latin typeface="Times New Roman" pitchFamily="18" charset="0"/>
                                <a:cs typeface="Times New Roman" pitchFamily="18" charset="0"/>
                              </a:rPr>
                              <m:t>t</m:t>
                            </m:r>
                            <m:r>
                              <m:rPr>
                                <m:nor/>
                              </m:rPr>
                              <a:rPr lang="en-US" sz="1600" baseline="-25000" dirty="0">
                                <a:solidFill>
                                  <a:schemeClr val="bg1">
                                    <a:lumMod val="50000"/>
                                  </a:schemeClr>
                                </a:solidFill>
                                <a:latin typeface="Times New Roman" pitchFamily="18" charset="0"/>
                                <a:cs typeface="Times New Roman" pitchFamily="18" charset="0"/>
                              </a:rPr>
                              <m:t>p</m:t>
                            </m:r>
                          </m:e>
                          <m:sub/>
                          <m:sup>
                            <m:r>
                              <a:rPr lang="en-US" sz="1600" b="0" i="1" smtClean="0">
                                <a:solidFill>
                                  <a:schemeClr val="bg1">
                                    <a:lumMod val="50000"/>
                                  </a:schemeClr>
                                </a:solidFill>
                                <a:latin typeface="Cambria Math"/>
                                <a:cs typeface="Times New Roman" pitchFamily="18" charset="0"/>
                              </a:rPr>
                              <m:t>2</m:t>
                            </m:r>
                          </m:sup>
                        </m:sSubSup>
                      </m:den>
                    </m:f>
                  </m:oMath>
                </a14:m>
                <a:r>
                  <a:rPr lang="en-US" sz="1600" dirty="0" smtClean="0">
                    <a:solidFill>
                      <a:schemeClr val="bg1">
                        <a:lumMod val="50000"/>
                      </a:schemeClr>
                    </a:solidFill>
                    <a:latin typeface="Times New Roman" pitchFamily="18" charset="0"/>
                    <a:cs typeface="Times New Roman" pitchFamily="18" charset="0"/>
                  </a:rPr>
                  <a:t> gives an estimate for </a:t>
                </a:r>
                <a14:m>
                  <m:oMath xmlns:m="http://schemas.openxmlformats.org/officeDocument/2006/math">
                    <m:sSup>
                      <m:sSupPr>
                        <m:ctrlPr>
                          <a:rPr lang="en-US" sz="1600" i="1">
                            <a:solidFill>
                              <a:schemeClr val="bg1">
                                <a:lumMod val="50000"/>
                              </a:schemeClr>
                            </a:solidFill>
                            <a:latin typeface="Cambria Math" panose="02040503050406030204" pitchFamily="18" charset="0"/>
                            <a:cs typeface="Times New Roman" pitchFamily="18" charset="0"/>
                          </a:rPr>
                        </m:ctrlPr>
                      </m:sSupPr>
                      <m:e>
                        <m:sSub>
                          <m:sSubPr>
                            <m:ctrlPr>
                              <a:rPr lang="en-US" sz="1600" i="1">
                                <a:solidFill>
                                  <a:schemeClr val="bg1">
                                    <a:lumMod val="50000"/>
                                  </a:schemeClr>
                                </a:solidFill>
                                <a:latin typeface="Cambria Math" panose="02040503050406030204" pitchFamily="18" charset="0"/>
                                <a:cs typeface="Times New Roman" pitchFamily="18" charset="0"/>
                              </a:rPr>
                            </m:ctrlPr>
                          </m:sSubPr>
                          <m:e>
                            <m:r>
                              <a:rPr lang="en-US" sz="1600" i="1">
                                <a:solidFill>
                                  <a:schemeClr val="bg1">
                                    <a:lumMod val="50000"/>
                                  </a:schemeClr>
                                </a:solidFill>
                                <a:latin typeface="Cambria Math"/>
                                <a:cs typeface="Times New Roman" pitchFamily="18" charset="0"/>
                              </a:rPr>
                              <m:t>𝑝</m:t>
                            </m:r>
                          </m:e>
                          <m:sub>
                            <m:r>
                              <a:rPr lang="en-US" sz="1600" i="1">
                                <a:solidFill>
                                  <a:schemeClr val="bg1">
                                    <a:lumMod val="50000"/>
                                  </a:schemeClr>
                                </a:solidFill>
                                <a:latin typeface="Cambria Math"/>
                                <a:cs typeface="Times New Roman" pitchFamily="18" charset="0"/>
                              </a:rPr>
                              <m:t>𝑝</m:t>
                            </m:r>
                          </m:sub>
                        </m:sSub>
                      </m:e>
                      <m:sup>
                        <m:r>
                          <a:rPr lang="en-US" sz="1600" i="1">
                            <a:solidFill>
                              <a:schemeClr val="bg1">
                                <a:lumMod val="50000"/>
                              </a:schemeClr>
                            </a:solidFill>
                            <a:latin typeface="Cambria Math"/>
                            <a:cs typeface="Times New Roman" pitchFamily="18" charset="0"/>
                          </a:rPr>
                          <m:t>2</m:t>
                        </m:r>
                      </m:sup>
                    </m:sSup>
                  </m:oMath>
                </a14:m>
                <a:r>
                  <a:rPr lang="en-US" sz="1600" dirty="0">
                    <a:solidFill>
                      <a:schemeClr val="bg1">
                        <a:lumMod val="50000"/>
                      </a:schemeClr>
                    </a:solidFill>
                    <a:latin typeface="Times New Roman" pitchFamily="18" charset="0"/>
                    <a:cs typeface="Times New Roman" pitchFamily="18" charset="0"/>
                  </a:rPr>
                  <a:t>, magnetic field shape gives a </a:t>
                </a:r>
                <a:r>
                  <a:rPr lang="en-US" sz="1600" dirty="0" smtClean="0">
                    <a:solidFill>
                      <a:schemeClr val="bg1">
                        <a:lumMod val="50000"/>
                      </a:schemeClr>
                    </a:solidFill>
                    <a:latin typeface="Times New Roman" pitchFamily="18" charset="0"/>
                    <a:cs typeface="Times New Roman" pitchFamily="18" charset="0"/>
                  </a:rPr>
                  <a:t>narrow </a:t>
                </a:r>
                <a:r>
                  <a:rPr lang="en-US" sz="1600" dirty="0">
                    <a:solidFill>
                      <a:schemeClr val="bg1">
                        <a:lumMod val="50000"/>
                      </a:schemeClr>
                    </a:solidFill>
                    <a:latin typeface="Times New Roman" pitchFamily="18" charset="0"/>
                    <a:cs typeface="Times New Roman" pitchFamily="18" charset="0"/>
                  </a:rPr>
                  <a:t>detector response </a:t>
                </a:r>
                <a:r>
                  <a:rPr lang="en-US" sz="1600" dirty="0" smtClean="0">
                    <a:solidFill>
                      <a:schemeClr val="bg1">
                        <a:lumMod val="50000"/>
                      </a:schemeClr>
                    </a:solidFill>
                    <a:latin typeface="Times New Roman" pitchFamily="18" charset="0"/>
                    <a:cs typeface="Times New Roman" pitchFamily="18" charset="0"/>
                  </a:rPr>
                  <a:t>function</a:t>
                </a:r>
              </a:p>
              <a:p>
                <a:pPr marL="285750" indent="-285750">
                  <a:lnSpc>
                    <a:spcPct val="150000"/>
                  </a:lnSpc>
                  <a:spcBef>
                    <a:spcPts val="0"/>
                  </a:spcBef>
                  <a:buFont typeface="Arial" panose="020B0604020202020204" pitchFamily="34" charset="0"/>
                  <a:buChar char="•"/>
                </a:pPr>
                <a:r>
                  <a:rPr lang="en-US" sz="1600" dirty="0" smtClean="0">
                    <a:solidFill>
                      <a:schemeClr val="bg1">
                        <a:lumMod val="50000"/>
                      </a:schemeClr>
                    </a:solidFill>
                    <a:latin typeface="Times New Roman" pitchFamily="18" charset="0"/>
                    <a:cs typeface="Times New Roman" pitchFamily="18" charset="0"/>
                  </a:rPr>
                  <a:t>Long TOF region improves proton </a:t>
                </a:r>
                <a:r>
                  <a:rPr lang="en-US" sz="1600" dirty="0">
                    <a:solidFill>
                      <a:schemeClr val="bg1">
                        <a:lumMod val="50000"/>
                      </a:schemeClr>
                    </a:solidFill>
                    <a:latin typeface="Times New Roman" pitchFamily="18" charset="0"/>
                    <a:cs typeface="Times New Roman" pitchFamily="18" charset="0"/>
                  </a:rPr>
                  <a:t>TOF </a:t>
                </a:r>
                <a:r>
                  <a:rPr lang="en-US" sz="1600" dirty="0" smtClean="0">
                    <a:solidFill>
                      <a:schemeClr val="bg1">
                        <a:lumMod val="50000"/>
                      </a:schemeClr>
                    </a:solidFill>
                    <a:latin typeface="Times New Roman" pitchFamily="18" charset="0"/>
                    <a:cs typeface="Times New Roman" pitchFamily="18" charset="0"/>
                  </a:rPr>
                  <a:t>resolution</a:t>
                </a:r>
              </a:p>
              <a:p>
                <a:pPr marL="285750" indent="-285750">
                  <a:lnSpc>
                    <a:spcPct val="150000"/>
                  </a:lnSpc>
                  <a:spcBef>
                    <a:spcPts val="0"/>
                  </a:spcBef>
                  <a:buFont typeface="Arial" panose="020B0604020202020204" pitchFamily="34" charset="0"/>
                  <a:buChar char="•"/>
                </a:pPr>
                <a:r>
                  <a:rPr lang="en-US" sz="1600" dirty="0" smtClean="0">
                    <a:solidFill>
                      <a:schemeClr val="bg1">
                        <a:lumMod val="50000"/>
                      </a:schemeClr>
                    </a:solidFill>
                    <a:latin typeface="Times New Roman" pitchFamily="18" charset="0"/>
                    <a:cs typeface="Times New Roman" pitchFamily="18" charset="0"/>
                  </a:rPr>
                  <a:t>Two detector geometry allows to suppress electron backscattering</a:t>
                </a:r>
                <a:endParaRPr lang="en-US" sz="1600" dirty="0">
                  <a:solidFill>
                    <a:schemeClr val="bg1">
                      <a:lumMod val="50000"/>
                    </a:schemeClr>
                  </a:solidFill>
                  <a:latin typeface="Times New Roman" pitchFamily="18" charset="0"/>
                  <a:cs typeface="Times New Roman" pitchFamily="18" charset="0"/>
                </a:endParaRPr>
              </a:p>
            </p:txBody>
          </p:sp>
        </mc:Choice>
        <mc:Fallback>
          <p:sp>
            <p:nvSpPr>
              <p:cNvPr id="156" name="Text Box 324"/>
              <p:cNvSpPr txBox="1">
                <a:spLocks noRot="1" noChangeAspect="1" noMove="1" noResize="1" noEditPoints="1" noAdjustHandles="1" noChangeArrowheads="1" noChangeShapeType="1" noTextEdit="1"/>
              </p:cNvSpPr>
              <p:nvPr/>
            </p:nvSpPr>
            <p:spPr bwMode="auto">
              <a:xfrm>
                <a:off x="4139952" y="4027805"/>
                <a:ext cx="4930602" cy="2713563"/>
              </a:xfrm>
              <a:prstGeom prst="rect">
                <a:avLst/>
              </a:prstGeom>
              <a:blipFill>
                <a:blip r:embed="rId4"/>
                <a:stretch>
                  <a:fillRect l="-370" b="-671"/>
                </a:stretch>
              </a:blipFill>
              <a:ln w="9525">
                <a:solidFill>
                  <a:schemeClr val="tx1"/>
                </a:solidFill>
                <a:miter lim="800000"/>
                <a:headEnd/>
                <a:tailEnd/>
              </a:ln>
              <a:extLst/>
            </p:spPr>
            <p:txBody>
              <a:bodyPr/>
              <a:lstStyle/>
              <a:p>
                <a:r>
                  <a:rPr lang="en-US">
                    <a:noFill/>
                  </a:rPr>
                  <a:t> </a:t>
                </a:r>
              </a:p>
            </p:txBody>
          </p:sp>
        </mc:Fallback>
      </mc:AlternateContent>
    </p:spTree>
    <p:extLst>
      <p:ext uri="{BB962C8B-B14F-4D97-AF65-F5344CB8AC3E}">
        <p14:creationId xmlns:p14="http://schemas.microsoft.com/office/powerpoint/2010/main" val="11737172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3" name="Rectangle 57"/>
          <p:cNvSpPr>
            <a:spLocks noChangeArrowheads="1"/>
          </p:cNvSpPr>
          <p:nvPr/>
        </p:nvSpPr>
        <p:spPr bwMode="auto">
          <a:xfrm>
            <a:off x="0" y="23813"/>
            <a:ext cx="9144000" cy="792162"/>
          </a:xfrm>
          <a:prstGeom prst="rect">
            <a:avLst/>
          </a:prstGeom>
          <a:solidFill>
            <a:srgbClr val="FFCC00"/>
          </a:solidFill>
          <a:ln>
            <a:noFill/>
          </a:ln>
          <a:extLst>
            <a:ext uri="{91240B29-F687-4F45-9708-019B960494DF}">
              <a14:hiddenLine xmlns:a14="http://schemas.microsoft.com/office/drawing/2010/main" w="38100">
                <a:solidFill>
                  <a:srgbClr val="000000"/>
                </a:solidFill>
                <a:miter lim="800000"/>
                <a:headEnd/>
                <a:tailEnd/>
              </a14:hiddenLine>
            </a:ext>
          </a:extLst>
        </p:spPr>
        <p:txBody>
          <a:bodyPr anchor="ctr"/>
          <a:lstStyle/>
          <a:p>
            <a:pPr algn="ctr"/>
            <a:r>
              <a:rPr lang="en-US" sz="2800" b="1" dirty="0" smtClean="0">
                <a:solidFill>
                  <a:srgbClr val="000000"/>
                </a:solidFill>
                <a:latin typeface="Times New Roman" pitchFamily="18" charset="0"/>
                <a:cs typeface="Times New Roman" pitchFamily="18" charset="0"/>
              </a:rPr>
              <a:t>Nab spectrometer principle: measurement of </a:t>
            </a:r>
            <a:r>
              <a:rPr lang="en-US" sz="2800" b="1" i="1" dirty="0" err="1" smtClean="0">
                <a:solidFill>
                  <a:srgbClr val="000000"/>
                </a:solidFill>
                <a:latin typeface="Times New Roman" pitchFamily="18" charset="0"/>
                <a:cs typeface="Times New Roman" pitchFamily="18" charset="0"/>
              </a:rPr>
              <a:t>E</a:t>
            </a:r>
            <a:r>
              <a:rPr lang="en-US" sz="2800" b="1" baseline="-25000" dirty="0" err="1" smtClean="0">
                <a:solidFill>
                  <a:srgbClr val="000000"/>
                </a:solidFill>
                <a:latin typeface="Times New Roman" pitchFamily="18" charset="0"/>
                <a:cs typeface="Times New Roman" pitchFamily="18" charset="0"/>
              </a:rPr>
              <a:t>e</a:t>
            </a:r>
            <a:r>
              <a:rPr lang="en-US" sz="2800" b="1" dirty="0" smtClean="0">
                <a:solidFill>
                  <a:srgbClr val="000000"/>
                </a:solidFill>
                <a:latin typeface="Times New Roman" pitchFamily="18" charset="0"/>
                <a:cs typeface="Times New Roman" pitchFamily="18" charset="0"/>
              </a:rPr>
              <a:t> and </a:t>
            </a:r>
            <a:r>
              <a:rPr lang="en-US" sz="2800" b="1" i="1" dirty="0" err="1" smtClean="0">
                <a:solidFill>
                  <a:srgbClr val="000000"/>
                </a:solidFill>
                <a:latin typeface="Times New Roman" pitchFamily="18" charset="0"/>
                <a:cs typeface="Times New Roman" pitchFamily="18" charset="0"/>
              </a:rPr>
              <a:t>t</a:t>
            </a:r>
            <a:r>
              <a:rPr lang="en-US" sz="2800" b="1" baseline="-25000" dirty="0" err="1" smtClean="0">
                <a:solidFill>
                  <a:srgbClr val="000000"/>
                </a:solidFill>
                <a:latin typeface="Times New Roman" pitchFamily="18" charset="0"/>
                <a:cs typeface="Times New Roman" pitchFamily="18" charset="0"/>
              </a:rPr>
              <a:t>p</a:t>
            </a:r>
            <a:r>
              <a:rPr lang="en-US" sz="2800" b="1" dirty="0" smtClean="0">
                <a:solidFill>
                  <a:srgbClr val="000000"/>
                </a:solidFill>
                <a:latin typeface="Times New Roman" pitchFamily="18" charset="0"/>
                <a:cs typeface="Times New Roman" pitchFamily="18" charset="0"/>
              </a:rPr>
              <a:t> </a:t>
            </a:r>
            <a:endParaRPr lang="en-US" sz="2800" b="1" dirty="0">
              <a:solidFill>
                <a:srgbClr val="000000"/>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pPr>
              <a:defRPr/>
            </a:pPr>
            <a:fld id="{2ADFFE3E-758C-4C2E-94F0-9A3464CFB15D}" type="slidenum">
              <a:rPr lang="en-US" smtClean="0"/>
              <a:pPr>
                <a:defRPr/>
              </a:pPr>
              <a:t>11</a:t>
            </a:fld>
            <a:endParaRPr lang="en-US"/>
          </a:p>
        </p:txBody>
      </p:sp>
      <p:grpSp>
        <p:nvGrpSpPr>
          <p:cNvPr id="76" name="Group 75"/>
          <p:cNvGrpSpPr/>
          <p:nvPr/>
        </p:nvGrpSpPr>
        <p:grpSpPr>
          <a:xfrm>
            <a:off x="107504" y="1095247"/>
            <a:ext cx="4381501" cy="4338636"/>
            <a:chOff x="107504" y="1095247"/>
            <a:chExt cx="4381501" cy="4338636"/>
          </a:xfrm>
        </p:grpSpPr>
        <p:sp>
          <p:nvSpPr>
            <p:cNvPr id="77" name="Freeform 21"/>
            <p:cNvSpPr>
              <a:spLocks noChangeAspect="1"/>
            </p:cNvSpPr>
            <p:nvPr/>
          </p:nvSpPr>
          <p:spPr bwMode="auto">
            <a:xfrm rot="16200000">
              <a:off x="1912492" y="4547264"/>
              <a:ext cx="609600" cy="161925"/>
            </a:xfrm>
            <a:custGeom>
              <a:avLst/>
              <a:gdLst>
                <a:gd name="T0" fmla="*/ 1262162 w 108"/>
                <a:gd name="T1" fmla="*/ 897952 h 11"/>
                <a:gd name="T2" fmla="*/ 36060 w 108"/>
                <a:gd name="T3" fmla="*/ 897952 h 11"/>
                <a:gd name="T4" fmla="*/ 0 w 108"/>
                <a:gd name="T5" fmla="*/ 734687 h 11"/>
                <a:gd name="T6" fmla="*/ 0 w 108"/>
                <a:gd name="T7" fmla="*/ 244893 h 11"/>
                <a:gd name="T8" fmla="*/ 36060 w 108"/>
                <a:gd name="T9" fmla="*/ 0 h 11"/>
                <a:gd name="T10" fmla="*/ 1262162 w 108"/>
                <a:gd name="T11" fmla="*/ 0 h 11"/>
                <a:gd name="T12" fmla="*/ 1298222 w 108"/>
                <a:gd name="T13" fmla="*/ 244893 h 11"/>
                <a:gd name="T14" fmla="*/ 1298222 w 108"/>
                <a:gd name="T15" fmla="*/ 734687 h 11"/>
                <a:gd name="T16" fmla="*/ 1262162 w 108"/>
                <a:gd name="T17" fmla="*/ 897952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
                <a:gd name="T28" fmla="*/ 0 h 11"/>
                <a:gd name="T29" fmla="*/ 108 w 108"/>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 h="11">
                  <a:moveTo>
                    <a:pt x="105" y="11"/>
                  </a:moveTo>
                  <a:lnTo>
                    <a:pt x="3" y="11"/>
                  </a:lnTo>
                  <a:cubicBezTo>
                    <a:pt x="1" y="11"/>
                    <a:pt x="0" y="10"/>
                    <a:pt x="0" y="9"/>
                  </a:cubicBezTo>
                  <a:lnTo>
                    <a:pt x="0" y="3"/>
                  </a:lnTo>
                  <a:cubicBezTo>
                    <a:pt x="0" y="1"/>
                    <a:pt x="1" y="0"/>
                    <a:pt x="3" y="0"/>
                  </a:cubicBezTo>
                  <a:lnTo>
                    <a:pt x="105" y="0"/>
                  </a:lnTo>
                  <a:cubicBezTo>
                    <a:pt x="107" y="0"/>
                    <a:pt x="108" y="1"/>
                    <a:pt x="108" y="3"/>
                  </a:cubicBezTo>
                  <a:lnTo>
                    <a:pt x="108" y="9"/>
                  </a:lnTo>
                  <a:cubicBezTo>
                    <a:pt x="108" y="10"/>
                    <a:pt x="107" y="11"/>
                    <a:pt x="105" y="11"/>
                  </a:cubicBezTo>
                  <a:close/>
                </a:path>
              </a:pathLst>
            </a:custGeom>
            <a:solidFill>
              <a:srgbClr val="99CC00"/>
            </a:solidFill>
            <a:ln w="6350">
              <a:solidFill>
                <a:srgbClr val="000000"/>
              </a:solidFill>
              <a:round/>
              <a:headEnd/>
              <a:tailEnd/>
            </a:ln>
          </p:spPr>
          <p:txBody>
            <a:bodyPr rot="10800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78" name="Freeform 12"/>
            <p:cNvSpPr>
              <a:spLocks noChangeAspect="1"/>
            </p:cNvSpPr>
            <p:nvPr/>
          </p:nvSpPr>
          <p:spPr bwMode="auto">
            <a:xfrm rot="16200000">
              <a:off x="1002854" y="4531389"/>
              <a:ext cx="611187" cy="160338"/>
            </a:xfrm>
            <a:custGeom>
              <a:avLst/>
              <a:gdLst>
                <a:gd name="T0" fmla="*/ 36311 w 108"/>
                <a:gd name="T1" fmla="*/ 0 h 11"/>
                <a:gd name="T2" fmla="*/ 1270949 w 108"/>
                <a:gd name="T3" fmla="*/ 0 h 11"/>
                <a:gd name="T4" fmla="*/ 1307260 w 108"/>
                <a:gd name="T5" fmla="*/ 161664 h 11"/>
                <a:gd name="T6" fmla="*/ 1307260 w 108"/>
                <a:gd name="T7" fmla="*/ 646648 h 11"/>
                <a:gd name="T8" fmla="*/ 1270949 w 108"/>
                <a:gd name="T9" fmla="*/ 889140 h 11"/>
                <a:gd name="T10" fmla="*/ 36311 w 108"/>
                <a:gd name="T11" fmla="*/ 889140 h 11"/>
                <a:gd name="T12" fmla="*/ 0 w 108"/>
                <a:gd name="T13" fmla="*/ 646648 h 11"/>
                <a:gd name="T14" fmla="*/ 0 w 108"/>
                <a:gd name="T15" fmla="*/ 161664 h 11"/>
                <a:gd name="T16" fmla="*/ 36311 w 108"/>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
                <a:gd name="T28" fmla="*/ 0 h 11"/>
                <a:gd name="T29" fmla="*/ 108 w 108"/>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 h="11">
                  <a:moveTo>
                    <a:pt x="3" y="0"/>
                  </a:moveTo>
                  <a:lnTo>
                    <a:pt x="105" y="0"/>
                  </a:lnTo>
                  <a:cubicBezTo>
                    <a:pt x="107" y="0"/>
                    <a:pt x="108" y="1"/>
                    <a:pt x="108" y="2"/>
                  </a:cubicBezTo>
                  <a:lnTo>
                    <a:pt x="108" y="8"/>
                  </a:lnTo>
                  <a:cubicBezTo>
                    <a:pt x="108" y="10"/>
                    <a:pt x="107" y="11"/>
                    <a:pt x="105" y="11"/>
                  </a:cubicBezTo>
                  <a:lnTo>
                    <a:pt x="3" y="11"/>
                  </a:lnTo>
                  <a:cubicBezTo>
                    <a:pt x="1" y="11"/>
                    <a:pt x="0" y="10"/>
                    <a:pt x="0" y="8"/>
                  </a:cubicBezTo>
                  <a:lnTo>
                    <a:pt x="0" y="2"/>
                  </a:lnTo>
                  <a:cubicBezTo>
                    <a:pt x="0" y="1"/>
                    <a:pt x="1" y="0"/>
                    <a:pt x="3" y="0"/>
                  </a:cubicBezTo>
                  <a:close/>
                </a:path>
              </a:pathLst>
            </a:custGeom>
            <a:solidFill>
              <a:srgbClr val="99CC00"/>
            </a:solidFill>
            <a:ln w="6350">
              <a:solidFill>
                <a:srgbClr val="24211D"/>
              </a:solidFill>
              <a:round/>
              <a:headEnd/>
              <a:tailEnd/>
            </a:ln>
          </p:spPr>
          <p:txBody>
            <a:bodyPr rot="10800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79" name="Freeform 16"/>
            <p:cNvSpPr>
              <a:spLocks noChangeAspect="1"/>
            </p:cNvSpPr>
            <p:nvPr/>
          </p:nvSpPr>
          <p:spPr bwMode="auto">
            <a:xfrm>
              <a:off x="1961704" y="4212302"/>
              <a:ext cx="723900" cy="153987"/>
            </a:xfrm>
            <a:custGeom>
              <a:avLst/>
              <a:gdLst>
                <a:gd name="T0" fmla="*/ 14 w 161"/>
                <a:gd name="T1" fmla="*/ 0 h 11"/>
                <a:gd name="T2" fmla="*/ 442 w 161"/>
                <a:gd name="T3" fmla="*/ 0 h 11"/>
                <a:gd name="T4" fmla="*/ 456 w 161"/>
                <a:gd name="T5" fmla="*/ 18 h 11"/>
                <a:gd name="T6" fmla="*/ 456 w 161"/>
                <a:gd name="T7" fmla="*/ 71 h 11"/>
                <a:gd name="T8" fmla="*/ 442 w 161"/>
                <a:gd name="T9" fmla="*/ 97 h 11"/>
                <a:gd name="T10" fmla="*/ 14 w 161"/>
                <a:gd name="T11" fmla="*/ 97 h 11"/>
                <a:gd name="T12" fmla="*/ 0 w 161"/>
                <a:gd name="T13" fmla="*/ 71 h 11"/>
                <a:gd name="T14" fmla="*/ 0 w 161"/>
                <a:gd name="T15" fmla="*/ 18 h 11"/>
                <a:gd name="T16" fmla="*/ 14 w 161"/>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11"/>
                <a:gd name="T29" fmla="*/ 161 w 161"/>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11">
                  <a:moveTo>
                    <a:pt x="5" y="0"/>
                  </a:moveTo>
                  <a:lnTo>
                    <a:pt x="156" y="0"/>
                  </a:lnTo>
                  <a:cubicBezTo>
                    <a:pt x="159" y="0"/>
                    <a:pt x="161" y="1"/>
                    <a:pt x="161" y="2"/>
                  </a:cubicBezTo>
                  <a:lnTo>
                    <a:pt x="161" y="8"/>
                  </a:lnTo>
                  <a:cubicBezTo>
                    <a:pt x="161" y="10"/>
                    <a:pt x="159" y="11"/>
                    <a:pt x="156" y="11"/>
                  </a:cubicBezTo>
                  <a:lnTo>
                    <a:pt x="5" y="11"/>
                  </a:lnTo>
                  <a:cubicBezTo>
                    <a:pt x="2" y="11"/>
                    <a:pt x="0" y="10"/>
                    <a:pt x="0" y="8"/>
                  </a:cubicBezTo>
                  <a:lnTo>
                    <a:pt x="0" y="2"/>
                  </a:lnTo>
                  <a:cubicBezTo>
                    <a:pt x="0" y="1"/>
                    <a:pt x="2" y="0"/>
                    <a:pt x="5" y="0"/>
                  </a:cubicBezTo>
                  <a:close/>
                </a:path>
              </a:pathLst>
            </a:custGeom>
            <a:solidFill>
              <a:srgbClr val="99CC00"/>
            </a:solidFill>
            <a:ln w="6350">
              <a:solidFill>
                <a:srgbClr val="24211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80" name="Rectangle 46"/>
            <p:cNvSpPr>
              <a:spLocks noChangeAspect="1" noChangeArrowheads="1"/>
            </p:cNvSpPr>
            <p:nvPr/>
          </p:nvSpPr>
          <p:spPr bwMode="auto">
            <a:xfrm>
              <a:off x="3106292" y="3572540"/>
              <a:ext cx="138271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24211D"/>
                  </a:solidFill>
                  <a:effectLst/>
                  <a:uLnTx/>
                  <a:uFillTx/>
                  <a:latin typeface="Times New Roman" pitchFamily="18" charset="0"/>
                  <a:cs typeface="Times New Roman" pitchFamily="18" charset="0"/>
                </a:rPr>
                <a:t>decay volume</a:t>
              </a:r>
              <a:endParaRPr kumimoji="0" lang="en-US" sz="14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endParaRPr>
            </a:p>
          </p:txBody>
        </p:sp>
        <p:sp>
          <p:nvSpPr>
            <p:cNvPr id="81" name="Text Box 255"/>
            <p:cNvSpPr txBox="1">
              <a:spLocks noChangeAspect="1" noChangeArrowheads="1"/>
            </p:cNvSpPr>
            <p:nvPr/>
          </p:nvSpPr>
          <p:spPr bwMode="auto">
            <a:xfrm>
              <a:off x="3028504" y="4132927"/>
              <a:ext cx="955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imes New Roman" pitchFamily="18" charset="0"/>
                  <a:cs typeface="Times New Roman" pitchFamily="18" charset="0"/>
                </a:rPr>
                <a:t>0 kV</a:t>
              </a:r>
            </a:p>
          </p:txBody>
        </p:sp>
        <p:sp>
          <p:nvSpPr>
            <p:cNvPr id="82" name="Text Box 255"/>
            <p:cNvSpPr txBox="1">
              <a:spLocks noChangeAspect="1" noChangeArrowheads="1"/>
            </p:cNvSpPr>
            <p:nvPr/>
          </p:nvSpPr>
          <p:spPr bwMode="auto">
            <a:xfrm>
              <a:off x="2939604" y="5110827"/>
              <a:ext cx="8159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0-1 </a:t>
              </a:r>
              <a:r>
                <a:rPr kumimoji="0" lang="en-US" sz="1400" b="0" i="0" u="none" strike="noStrike" kern="0" cap="none" spc="0" normalizeH="0" baseline="0" noProof="0" dirty="0">
                  <a:ln>
                    <a:noFill/>
                  </a:ln>
                  <a:solidFill>
                    <a:srgbClr val="000000"/>
                  </a:solidFill>
                  <a:effectLst/>
                  <a:uLnTx/>
                  <a:uFillTx/>
                  <a:latin typeface="Times New Roman" pitchFamily="18" charset="0"/>
                  <a:cs typeface="Times New Roman" pitchFamily="18" charset="0"/>
                </a:rPr>
                <a:t>kV</a:t>
              </a:r>
            </a:p>
          </p:txBody>
        </p:sp>
        <p:sp>
          <p:nvSpPr>
            <p:cNvPr id="83" name="Freeform 16"/>
            <p:cNvSpPr>
              <a:spLocks noChangeAspect="1"/>
            </p:cNvSpPr>
            <p:nvPr/>
          </p:nvSpPr>
          <p:spPr bwMode="auto">
            <a:xfrm rot="5400000">
              <a:off x="1602930" y="3015327"/>
              <a:ext cx="2290762" cy="161925"/>
            </a:xfrm>
            <a:custGeom>
              <a:avLst/>
              <a:gdLst>
                <a:gd name="T0" fmla="*/ 381777 w 161"/>
                <a:gd name="T1" fmla="*/ 0 h 11"/>
                <a:gd name="T2" fmla="*/ 11911508 w 161"/>
                <a:gd name="T3" fmla="*/ 0 h 11"/>
                <a:gd name="T4" fmla="*/ 12293284 w 161"/>
                <a:gd name="T5" fmla="*/ 163265 h 11"/>
                <a:gd name="T6" fmla="*/ 12293284 w 161"/>
                <a:gd name="T7" fmla="*/ 653060 h 11"/>
                <a:gd name="T8" fmla="*/ 11911508 w 161"/>
                <a:gd name="T9" fmla="*/ 897952 h 11"/>
                <a:gd name="T10" fmla="*/ 381777 w 161"/>
                <a:gd name="T11" fmla="*/ 897952 h 11"/>
                <a:gd name="T12" fmla="*/ 0 w 161"/>
                <a:gd name="T13" fmla="*/ 653060 h 11"/>
                <a:gd name="T14" fmla="*/ 0 w 161"/>
                <a:gd name="T15" fmla="*/ 163265 h 11"/>
                <a:gd name="T16" fmla="*/ 381777 w 161"/>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11"/>
                <a:gd name="T29" fmla="*/ 161 w 161"/>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11">
                  <a:moveTo>
                    <a:pt x="5" y="0"/>
                  </a:moveTo>
                  <a:lnTo>
                    <a:pt x="156" y="0"/>
                  </a:lnTo>
                  <a:cubicBezTo>
                    <a:pt x="159" y="0"/>
                    <a:pt x="161" y="1"/>
                    <a:pt x="161" y="2"/>
                  </a:cubicBezTo>
                  <a:lnTo>
                    <a:pt x="161" y="8"/>
                  </a:lnTo>
                  <a:cubicBezTo>
                    <a:pt x="161" y="10"/>
                    <a:pt x="159" y="11"/>
                    <a:pt x="156" y="11"/>
                  </a:cubicBezTo>
                  <a:lnTo>
                    <a:pt x="5" y="11"/>
                  </a:lnTo>
                  <a:cubicBezTo>
                    <a:pt x="2" y="11"/>
                    <a:pt x="0" y="10"/>
                    <a:pt x="0" y="8"/>
                  </a:cubicBezTo>
                  <a:lnTo>
                    <a:pt x="0" y="2"/>
                  </a:lnTo>
                  <a:cubicBezTo>
                    <a:pt x="0" y="1"/>
                    <a:pt x="2" y="0"/>
                    <a:pt x="5" y="0"/>
                  </a:cubicBezTo>
                  <a:close/>
                </a:path>
              </a:pathLst>
            </a:custGeom>
            <a:solidFill>
              <a:srgbClr val="99CC00"/>
            </a:solidFill>
            <a:ln w="6350">
              <a:solidFill>
                <a:srgbClr val="24211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84" name="Freeform 16"/>
            <p:cNvSpPr>
              <a:spLocks noChangeAspect="1"/>
            </p:cNvSpPr>
            <p:nvPr/>
          </p:nvSpPr>
          <p:spPr bwMode="auto">
            <a:xfrm>
              <a:off x="809179" y="4212302"/>
              <a:ext cx="723900" cy="153987"/>
            </a:xfrm>
            <a:custGeom>
              <a:avLst/>
              <a:gdLst>
                <a:gd name="T0" fmla="*/ 14 w 161"/>
                <a:gd name="T1" fmla="*/ 0 h 11"/>
                <a:gd name="T2" fmla="*/ 442 w 161"/>
                <a:gd name="T3" fmla="*/ 0 h 11"/>
                <a:gd name="T4" fmla="*/ 456 w 161"/>
                <a:gd name="T5" fmla="*/ 18 h 11"/>
                <a:gd name="T6" fmla="*/ 456 w 161"/>
                <a:gd name="T7" fmla="*/ 71 h 11"/>
                <a:gd name="T8" fmla="*/ 442 w 161"/>
                <a:gd name="T9" fmla="*/ 97 h 11"/>
                <a:gd name="T10" fmla="*/ 14 w 161"/>
                <a:gd name="T11" fmla="*/ 97 h 11"/>
                <a:gd name="T12" fmla="*/ 0 w 161"/>
                <a:gd name="T13" fmla="*/ 71 h 11"/>
                <a:gd name="T14" fmla="*/ 0 w 161"/>
                <a:gd name="T15" fmla="*/ 18 h 11"/>
                <a:gd name="T16" fmla="*/ 14 w 161"/>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11"/>
                <a:gd name="T29" fmla="*/ 161 w 161"/>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11">
                  <a:moveTo>
                    <a:pt x="5" y="0"/>
                  </a:moveTo>
                  <a:lnTo>
                    <a:pt x="156" y="0"/>
                  </a:lnTo>
                  <a:cubicBezTo>
                    <a:pt x="159" y="0"/>
                    <a:pt x="161" y="1"/>
                    <a:pt x="161" y="2"/>
                  </a:cubicBezTo>
                  <a:lnTo>
                    <a:pt x="161" y="8"/>
                  </a:lnTo>
                  <a:cubicBezTo>
                    <a:pt x="161" y="10"/>
                    <a:pt x="159" y="11"/>
                    <a:pt x="156" y="11"/>
                  </a:cubicBezTo>
                  <a:lnTo>
                    <a:pt x="5" y="11"/>
                  </a:lnTo>
                  <a:cubicBezTo>
                    <a:pt x="2" y="11"/>
                    <a:pt x="0" y="10"/>
                    <a:pt x="0" y="8"/>
                  </a:cubicBezTo>
                  <a:lnTo>
                    <a:pt x="0" y="2"/>
                  </a:lnTo>
                  <a:cubicBezTo>
                    <a:pt x="0" y="1"/>
                    <a:pt x="2" y="0"/>
                    <a:pt x="5" y="0"/>
                  </a:cubicBezTo>
                  <a:close/>
                </a:path>
              </a:pathLst>
            </a:custGeom>
            <a:solidFill>
              <a:srgbClr val="99CC00"/>
            </a:solidFill>
            <a:ln w="6350">
              <a:solidFill>
                <a:srgbClr val="24211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85" name="Freeform 16"/>
            <p:cNvSpPr>
              <a:spLocks noChangeAspect="1"/>
            </p:cNvSpPr>
            <p:nvPr/>
          </p:nvSpPr>
          <p:spPr bwMode="auto">
            <a:xfrm rot="16200000">
              <a:off x="-397321" y="3012152"/>
              <a:ext cx="2290762" cy="163513"/>
            </a:xfrm>
            <a:custGeom>
              <a:avLst/>
              <a:gdLst>
                <a:gd name="T0" fmla="*/ 381777 w 161"/>
                <a:gd name="T1" fmla="*/ 0 h 11"/>
                <a:gd name="T2" fmla="*/ 11911508 w 161"/>
                <a:gd name="T3" fmla="*/ 0 h 11"/>
                <a:gd name="T4" fmla="*/ 12293284 w 161"/>
                <a:gd name="T5" fmla="*/ 167562 h 11"/>
                <a:gd name="T6" fmla="*/ 12293284 w 161"/>
                <a:gd name="T7" fmla="*/ 670268 h 11"/>
                <a:gd name="T8" fmla="*/ 11911508 w 161"/>
                <a:gd name="T9" fmla="*/ 921616 h 11"/>
                <a:gd name="T10" fmla="*/ 381777 w 161"/>
                <a:gd name="T11" fmla="*/ 921616 h 11"/>
                <a:gd name="T12" fmla="*/ 0 w 161"/>
                <a:gd name="T13" fmla="*/ 670268 h 11"/>
                <a:gd name="T14" fmla="*/ 0 w 161"/>
                <a:gd name="T15" fmla="*/ 167562 h 11"/>
                <a:gd name="T16" fmla="*/ 381777 w 161"/>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11"/>
                <a:gd name="T29" fmla="*/ 161 w 161"/>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11">
                  <a:moveTo>
                    <a:pt x="5" y="0"/>
                  </a:moveTo>
                  <a:lnTo>
                    <a:pt x="156" y="0"/>
                  </a:lnTo>
                  <a:cubicBezTo>
                    <a:pt x="159" y="0"/>
                    <a:pt x="161" y="1"/>
                    <a:pt x="161" y="2"/>
                  </a:cubicBezTo>
                  <a:lnTo>
                    <a:pt x="161" y="8"/>
                  </a:lnTo>
                  <a:cubicBezTo>
                    <a:pt x="161" y="10"/>
                    <a:pt x="159" y="11"/>
                    <a:pt x="156" y="11"/>
                  </a:cubicBezTo>
                  <a:lnTo>
                    <a:pt x="5" y="11"/>
                  </a:lnTo>
                  <a:cubicBezTo>
                    <a:pt x="2" y="11"/>
                    <a:pt x="0" y="10"/>
                    <a:pt x="0" y="8"/>
                  </a:cubicBezTo>
                  <a:lnTo>
                    <a:pt x="0" y="2"/>
                  </a:lnTo>
                  <a:cubicBezTo>
                    <a:pt x="0" y="1"/>
                    <a:pt x="2" y="0"/>
                    <a:pt x="5" y="0"/>
                  </a:cubicBezTo>
                  <a:close/>
                </a:path>
              </a:pathLst>
            </a:custGeom>
            <a:solidFill>
              <a:srgbClr val="99CC00"/>
            </a:solidFill>
            <a:ln w="6350">
              <a:solidFill>
                <a:srgbClr val="24211D"/>
              </a:solidFill>
              <a:round/>
              <a:headEnd/>
              <a:tailEnd/>
            </a:ln>
          </p:spPr>
          <p:txBody>
            <a:bodyPr rot="10800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86" name="Freeform 24"/>
            <p:cNvSpPr>
              <a:spLocks noChangeAspect="1"/>
            </p:cNvSpPr>
            <p:nvPr/>
          </p:nvSpPr>
          <p:spPr bwMode="auto">
            <a:xfrm rot="16200000">
              <a:off x="637729" y="1299240"/>
              <a:ext cx="569912" cy="161925"/>
            </a:xfrm>
            <a:custGeom>
              <a:avLst/>
              <a:gdLst>
                <a:gd name="T0" fmla="*/ 43568 w 75"/>
                <a:gd name="T1" fmla="*/ 0 h 11"/>
                <a:gd name="T2" fmla="*/ 1590178 w 75"/>
                <a:gd name="T3" fmla="*/ 0 h 11"/>
                <a:gd name="T4" fmla="*/ 1633747 w 75"/>
                <a:gd name="T5" fmla="*/ 163265 h 11"/>
                <a:gd name="T6" fmla="*/ 1633747 w 75"/>
                <a:gd name="T7" fmla="*/ 653050 h 11"/>
                <a:gd name="T8" fmla="*/ 1590178 w 75"/>
                <a:gd name="T9" fmla="*/ 897943 h 11"/>
                <a:gd name="T10" fmla="*/ 43568 w 75"/>
                <a:gd name="T11" fmla="*/ 897943 h 11"/>
                <a:gd name="T12" fmla="*/ 0 w 75"/>
                <a:gd name="T13" fmla="*/ 653050 h 11"/>
                <a:gd name="T14" fmla="*/ 0 w 75"/>
                <a:gd name="T15" fmla="*/ 163265 h 11"/>
                <a:gd name="T16" fmla="*/ 43568 w 75"/>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11"/>
                <a:gd name="T29" fmla="*/ 75 w 75"/>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11">
                  <a:moveTo>
                    <a:pt x="2" y="0"/>
                  </a:moveTo>
                  <a:lnTo>
                    <a:pt x="73" y="0"/>
                  </a:lnTo>
                  <a:cubicBezTo>
                    <a:pt x="74" y="0"/>
                    <a:pt x="75" y="1"/>
                    <a:pt x="75" y="2"/>
                  </a:cubicBezTo>
                  <a:lnTo>
                    <a:pt x="75" y="8"/>
                  </a:lnTo>
                  <a:cubicBezTo>
                    <a:pt x="75" y="10"/>
                    <a:pt x="74" y="11"/>
                    <a:pt x="73" y="11"/>
                  </a:cubicBezTo>
                  <a:lnTo>
                    <a:pt x="2" y="11"/>
                  </a:lnTo>
                  <a:cubicBezTo>
                    <a:pt x="1" y="11"/>
                    <a:pt x="0" y="10"/>
                    <a:pt x="0" y="8"/>
                  </a:cubicBezTo>
                  <a:lnTo>
                    <a:pt x="0" y="2"/>
                  </a:lnTo>
                  <a:cubicBezTo>
                    <a:pt x="0" y="1"/>
                    <a:pt x="1" y="0"/>
                    <a:pt x="2" y="0"/>
                  </a:cubicBezTo>
                  <a:close/>
                </a:path>
              </a:pathLst>
            </a:custGeom>
            <a:solidFill>
              <a:srgbClr val="99CC00"/>
            </a:solidFill>
            <a:ln w="6350">
              <a:solidFill>
                <a:srgbClr val="24211D"/>
              </a:solidFill>
              <a:round/>
              <a:headEnd/>
              <a:tailEnd/>
            </a:ln>
          </p:spPr>
          <p:txBody>
            <a:bodyPr rot="10800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87" name="Freeform 25"/>
            <p:cNvSpPr>
              <a:spLocks noChangeAspect="1"/>
            </p:cNvSpPr>
            <p:nvPr/>
          </p:nvSpPr>
          <p:spPr bwMode="auto">
            <a:xfrm rot="16200000">
              <a:off x="2279204" y="5042564"/>
              <a:ext cx="569912" cy="161925"/>
            </a:xfrm>
            <a:custGeom>
              <a:avLst/>
              <a:gdLst>
                <a:gd name="T0" fmla="*/ 1590183 w 75"/>
                <a:gd name="T1" fmla="*/ 897943 h 11"/>
                <a:gd name="T2" fmla="*/ 43568 w 75"/>
                <a:gd name="T3" fmla="*/ 897943 h 11"/>
                <a:gd name="T4" fmla="*/ 0 w 75"/>
                <a:gd name="T5" fmla="*/ 734678 h 11"/>
                <a:gd name="T6" fmla="*/ 0 w 75"/>
                <a:gd name="T7" fmla="*/ 244893 h 11"/>
                <a:gd name="T8" fmla="*/ 43568 w 75"/>
                <a:gd name="T9" fmla="*/ 0 h 11"/>
                <a:gd name="T10" fmla="*/ 1590183 w 75"/>
                <a:gd name="T11" fmla="*/ 0 h 11"/>
                <a:gd name="T12" fmla="*/ 1633751 w 75"/>
                <a:gd name="T13" fmla="*/ 244893 h 11"/>
                <a:gd name="T14" fmla="*/ 1633751 w 75"/>
                <a:gd name="T15" fmla="*/ 734678 h 11"/>
                <a:gd name="T16" fmla="*/ 1590183 w 75"/>
                <a:gd name="T17" fmla="*/ 897943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11"/>
                <a:gd name="T29" fmla="*/ 75 w 75"/>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11">
                  <a:moveTo>
                    <a:pt x="73" y="11"/>
                  </a:moveTo>
                  <a:lnTo>
                    <a:pt x="2" y="11"/>
                  </a:lnTo>
                  <a:cubicBezTo>
                    <a:pt x="1" y="11"/>
                    <a:pt x="0" y="10"/>
                    <a:pt x="0" y="9"/>
                  </a:cubicBezTo>
                  <a:lnTo>
                    <a:pt x="0" y="3"/>
                  </a:lnTo>
                  <a:cubicBezTo>
                    <a:pt x="0" y="1"/>
                    <a:pt x="1" y="0"/>
                    <a:pt x="2" y="0"/>
                  </a:cubicBezTo>
                  <a:lnTo>
                    <a:pt x="73" y="0"/>
                  </a:lnTo>
                  <a:cubicBezTo>
                    <a:pt x="74" y="0"/>
                    <a:pt x="75" y="1"/>
                    <a:pt x="75" y="3"/>
                  </a:cubicBezTo>
                  <a:lnTo>
                    <a:pt x="75" y="9"/>
                  </a:lnTo>
                  <a:cubicBezTo>
                    <a:pt x="75" y="10"/>
                    <a:pt x="74" y="11"/>
                    <a:pt x="73" y="11"/>
                  </a:cubicBezTo>
                  <a:close/>
                </a:path>
              </a:pathLst>
            </a:custGeom>
            <a:solidFill>
              <a:srgbClr val="99CC00"/>
            </a:solidFill>
            <a:ln w="6350">
              <a:solidFill>
                <a:srgbClr val="000000"/>
              </a:solidFill>
              <a:round/>
              <a:headEnd/>
              <a:tailEnd/>
            </a:ln>
          </p:spPr>
          <p:txBody>
            <a:bodyPr rot="10800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88" name="Freeform 27"/>
            <p:cNvSpPr>
              <a:spLocks noChangeAspect="1"/>
            </p:cNvSpPr>
            <p:nvPr/>
          </p:nvSpPr>
          <p:spPr bwMode="auto">
            <a:xfrm rot="16200000">
              <a:off x="626617" y="5067964"/>
              <a:ext cx="569912" cy="161925"/>
            </a:xfrm>
            <a:custGeom>
              <a:avLst/>
              <a:gdLst>
                <a:gd name="T0" fmla="*/ 43568 w 75"/>
                <a:gd name="T1" fmla="*/ 0 h 11"/>
                <a:gd name="T2" fmla="*/ 1590183 w 75"/>
                <a:gd name="T3" fmla="*/ 0 h 11"/>
                <a:gd name="T4" fmla="*/ 1633751 w 75"/>
                <a:gd name="T5" fmla="*/ 163265 h 11"/>
                <a:gd name="T6" fmla="*/ 1633751 w 75"/>
                <a:gd name="T7" fmla="*/ 653050 h 11"/>
                <a:gd name="T8" fmla="*/ 1590183 w 75"/>
                <a:gd name="T9" fmla="*/ 897943 h 11"/>
                <a:gd name="T10" fmla="*/ 43568 w 75"/>
                <a:gd name="T11" fmla="*/ 897943 h 11"/>
                <a:gd name="T12" fmla="*/ 0 w 75"/>
                <a:gd name="T13" fmla="*/ 653050 h 11"/>
                <a:gd name="T14" fmla="*/ 0 w 75"/>
                <a:gd name="T15" fmla="*/ 163265 h 11"/>
                <a:gd name="T16" fmla="*/ 43568 w 75"/>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11"/>
                <a:gd name="T29" fmla="*/ 75 w 75"/>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11">
                  <a:moveTo>
                    <a:pt x="2" y="0"/>
                  </a:moveTo>
                  <a:lnTo>
                    <a:pt x="73" y="0"/>
                  </a:lnTo>
                  <a:cubicBezTo>
                    <a:pt x="74" y="0"/>
                    <a:pt x="75" y="1"/>
                    <a:pt x="75" y="2"/>
                  </a:cubicBezTo>
                  <a:lnTo>
                    <a:pt x="75" y="8"/>
                  </a:lnTo>
                  <a:cubicBezTo>
                    <a:pt x="75" y="10"/>
                    <a:pt x="74" y="11"/>
                    <a:pt x="73" y="11"/>
                  </a:cubicBezTo>
                  <a:lnTo>
                    <a:pt x="2" y="11"/>
                  </a:lnTo>
                  <a:cubicBezTo>
                    <a:pt x="1" y="11"/>
                    <a:pt x="0" y="10"/>
                    <a:pt x="0" y="8"/>
                  </a:cubicBezTo>
                  <a:lnTo>
                    <a:pt x="0" y="2"/>
                  </a:lnTo>
                  <a:cubicBezTo>
                    <a:pt x="0" y="1"/>
                    <a:pt x="1" y="0"/>
                    <a:pt x="2" y="0"/>
                  </a:cubicBezTo>
                  <a:close/>
                </a:path>
              </a:pathLst>
            </a:custGeom>
            <a:solidFill>
              <a:srgbClr val="99CC00"/>
            </a:solidFill>
            <a:ln w="6350">
              <a:solidFill>
                <a:srgbClr val="000000"/>
              </a:solidFill>
              <a:round/>
              <a:headEnd/>
              <a:tailEnd/>
            </a:ln>
          </p:spPr>
          <p:txBody>
            <a:bodyPr rot="10800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89" name="Freeform 30"/>
            <p:cNvSpPr>
              <a:spLocks noChangeAspect="1"/>
            </p:cNvSpPr>
            <p:nvPr/>
          </p:nvSpPr>
          <p:spPr bwMode="auto">
            <a:xfrm rot="16200000">
              <a:off x="2287142" y="1299240"/>
              <a:ext cx="569912" cy="161925"/>
            </a:xfrm>
            <a:custGeom>
              <a:avLst/>
              <a:gdLst>
                <a:gd name="T0" fmla="*/ 1590178 w 75"/>
                <a:gd name="T1" fmla="*/ 897943 h 11"/>
                <a:gd name="T2" fmla="*/ 43568 w 75"/>
                <a:gd name="T3" fmla="*/ 897943 h 11"/>
                <a:gd name="T4" fmla="*/ 0 w 75"/>
                <a:gd name="T5" fmla="*/ 734678 h 11"/>
                <a:gd name="T6" fmla="*/ 0 w 75"/>
                <a:gd name="T7" fmla="*/ 244893 h 11"/>
                <a:gd name="T8" fmla="*/ 43568 w 75"/>
                <a:gd name="T9" fmla="*/ 0 h 11"/>
                <a:gd name="T10" fmla="*/ 1590178 w 75"/>
                <a:gd name="T11" fmla="*/ 0 h 11"/>
                <a:gd name="T12" fmla="*/ 1633747 w 75"/>
                <a:gd name="T13" fmla="*/ 244893 h 11"/>
                <a:gd name="T14" fmla="*/ 1633747 w 75"/>
                <a:gd name="T15" fmla="*/ 734678 h 11"/>
                <a:gd name="T16" fmla="*/ 1590178 w 75"/>
                <a:gd name="T17" fmla="*/ 897943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11"/>
                <a:gd name="T29" fmla="*/ 75 w 75"/>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11">
                  <a:moveTo>
                    <a:pt x="73" y="11"/>
                  </a:moveTo>
                  <a:lnTo>
                    <a:pt x="2" y="11"/>
                  </a:lnTo>
                  <a:cubicBezTo>
                    <a:pt x="1" y="11"/>
                    <a:pt x="0" y="10"/>
                    <a:pt x="0" y="9"/>
                  </a:cubicBezTo>
                  <a:lnTo>
                    <a:pt x="0" y="3"/>
                  </a:lnTo>
                  <a:cubicBezTo>
                    <a:pt x="0" y="1"/>
                    <a:pt x="1" y="0"/>
                    <a:pt x="2" y="0"/>
                  </a:cubicBezTo>
                  <a:lnTo>
                    <a:pt x="73" y="0"/>
                  </a:lnTo>
                  <a:cubicBezTo>
                    <a:pt x="74" y="0"/>
                    <a:pt x="75" y="1"/>
                    <a:pt x="75" y="3"/>
                  </a:cubicBezTo>
                  <a:lnTo>
                    <a:pt x="75" y="9"/>
                  </a:lnTo>
                  <a:cubicBezTo>
                    <a:pt x="75" y="10"/>
                    <a:pt x="74" y="11"/>
                    <a:pt x="73" y="11"/>
                  </a:cubicBezTo>
                  <a:close/>
                </a:path>
              </a:pathLst>
            </a:custGeom>
            <a:solidFill>
              <a:srgbClr val="99CC00"/>
            </a:solidFill>
            <a:ln w="6350">
              <a:solidFill>
                <a:srgbClr val="24211D"/>
              </a:solidFill>
              <a:round/>
              <a:headEnd/>
              <a:tailEnd/>
            </a:ln>
          </p:spPr>
          <p:txBody>
            <a:bodyPr rot="10800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cxnSp>
          <p:nvCxnSpPr>
            <p:cNvPr id="90" name="Elbow Connector 89"/>
            <p:cNvCxnSpPr/>
            <p:nvPr/>
          </p:nvCxnSpPr>
          <p:spPr bwMode="auto">
            <a:xfrm flipH="1" flipV="1">
              <a:off x="2674492" y="4302789"/>
              <a:ext cx="382588" cy="3175"/>
            </a:xfrm>
            <a:prstGeom prst="bentConnector3">
              <a:avLst>
                <a:gd name="adj1" fmla="val 50000"/>
              </a:avLst>
            </a:prstGeom>
            <a:noFill/>
            <a:ln w="3175" cap="flat" cmpd="sng" algn="ctr">
              <a:solidFill>
                <a:srgbClr val="000000"/>
              </a:solidFill>
              <a:prstDash val="solid"/>
              <a:headEnd type="oval" w="sm" len="sm"/>
              <a:tailEnd type="oval" w="sm" len="sm"/>
            </a:ln>
            <a:effectLst/>
          </p:spPr>
        </p:cxnSp>
        <p:cxnSp>
          <p:nvCxnSpPr>
            <p:cNvPr id="91" name="Elbow Connector 90"/>
            <p:cNvCxnSpPr/>
            <p:nvPr/>
          </p:nvCxnSpPr>
          <p:spPr bwMode="auto">
            <a:xfrm rot="16200000" flipH="1">
              <a:off x="2628454" y="4020214"/>
              <a:ext cx="449262" cy="127000"/>
            </a:xfrm>
            <a:prstGeom prst="bentConnector3">
              <a:avLst>
                <a:gd name="adj1" fmla="val 588"/>
              </a:avLst>
            </a:prstGeom>
            <a:noFill/>
            <a:ln w="3175" cap="flat" cmpd="sng" algn="ctr">
              <a:solidFill>
                <a:srgbClr val="000000"/>
              </a:solidFill>
              <a:prstDash val="solid"/>
              <a:headEnd type="oval" w="sm" len="sm"/>
              <a:tailEnd type="oval" w="sm" len="sm"/>
            </a:ln>
            <a:effectLst/>
          </p:spPr>
        </p:cxnSp>
        <p:cxnSp>
          <p:nvCxnSpPr>
            <p:cNvPr id="92" name="Elbow Connector 91"/>
            <p:cNvCxnSpPr/>
            <p:nvPr/>
          </p:nvCxnSpPr>
          <p:spPr bwMode="auto">
            <a:xfrm flipH="1" flipV="1">
              <a:off x="2550667" y="5261639"/>
              <a:ext cx="382588" cy="1587"/>
            </a:xfrm>
            <a:prstGeom prst="bentConnector3">
              <a:avLst>
                <a:gd name="adj1" fmla="val 50000"/>
              </a:avLst>
            </a:prstGeom>
            <a:noFill/>
            <a:ln w="3175" cap="flat" cmpd="sng" algn="ctr">
              <a:solidFill>
                <a:srgbClr val="000000"/>
              </a:solidFill>
              <a:prstDash val="solid"/>
              <a:headEnd type="oval" w="sm" len="sm"/>
              <a:tailEnd type="oval" w="sm" len="sm"/>
            </a:ln>
            <a:effectLst/>
          </p:spPr>
        </p:cxnSp>
        <p:sp>
          <p:nvSpPr>
            <p:cNvPr id="93" name="Text Box 255"/>
            <p:cNvSpPr txBox="1">
              <a:spLocks noChangeAspect="1" noChangeArrowheads="1"/>
            </p:cNvSpPr>
            <p:nvPr/>
          </p:nvSpPr>
          <p:spPr bwMode="auto">
            <a:xfrm>
              <a:off x="2933254" y="1188115"/>
              <a:ext cx="11461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- 30 </a:t>
              </a:r>
              <a:r>
                <a:rPr kumimoji="0" lang="en-US" sz="1400" b="0" i="0" u="none" strike="noStrike" kern="0" cap="none" spc="0" normalizeH="0" baseline="0" noProof="0" dirty="0">
                  <a:ln>
                    <a:noFill/>
                  </a:ln>
                  <a:solidFill>
                    <a:srgbClr val="000000"/>
                  </a:solidFill>
                  <a:effectLst/>
                  <a:uLnTx/>
                  <a:uFillTx/>
                  <a:latin typeface="Times New Roman" pitchFamily="18" charset="0"/>
                  <a:cs typeface="Times New Roman" pitchFamily="18" charset="0"/>
                </a:rPr>
                <a:t>kV</a:t>
              </a:r>
            </a:p>
          </p:txBody>
        </p:sp>
        <p:cxnSp>
          <p:nvCxnSpPr>
            <p:cNvPr id="94" name="Elbow Connector 93"/>
            <p:cNvCxnSpPr/>
            <p:nvPr/>
          </p:nvCxnSpPr>
          <p:spPr bwMode="auto">
            <a:xfrm flipH="1" flipV="1">
              <a:off x="2560192" y="1330990"/>
              <a:ext cx="382588" cy="1587"/>
            </a:xfrm>
            <a:prstGeom prst="bentConnector3">
              <a:avLst>
                <a:gd name="adj1" fmla="val 50000"/>
              </a:avLst>
            </a:prstGeom>
            <a:noFill/>
            <a:ln w="3175" cap="flat" cmpd="sng" algn="ctr">
              <a:solidFill>
                <a:srgbClr val="000000"/>
              </a:solidFill>
              <a:prstDash val="solid"/>
              <a:headEnd type="oval" w="sm" len="sm"/>
              <a:tailEnd type="oval" w="sm" len="sm"/>
            </a:ln>
            <a:effectLst/>
          </p:spPr>
        </p:cxnSp>
        <p:cxnSp>
          <p:nvCxnSpPr>
            <p:cNvPr id="95" name="Straight Arrow Connector 138"/>
            <p:cNvCxnSpPr>
              <a:cxnSpLocks noChangeAspect="1" noChangeShapeType="1"/>
              <a:stCxn id="80" idx="1"/>
              <a:endCxn id="98" idx="3"/>
            </p:cNvCxnSpPr>
            <p:nvPr/>
          </p:nvCxnSpPr>
          <p:spPr bwMode="auto">
            <a:xfrm flipH="1">
              <a:off x="1761680" y="3680262"/>
              <a:ext cx="1344612" cy="780484"/>
            </a:xfrm>
            <a:prstGeom prst="straightConnector1">
              <a:avLst/>
            </a:prstGeom>
            <a:noFill/>
            <a:ln w="9525" algn="ctr">
              <a:solidFill>
                <a:srgbClr val="000000"/>
              </a:solidFill>
              <a:round/>
              <a:headEnd type="none" w="sm" len="sm"/>
              <a:tailEnd type="triangle" w="sm" len="sm"/>
            </a:ln>
            <a:extLst>
              <a:ext uri="{909E8E84-426E-40DD-AFC4-6F175D3DCCD1}">
                <a14:hiddenFill xmlns:a14="http://schemas.microsoft.com/office/drawing/2010/main">
                  <a:noFill/>
                </a14:hiddenFill>
              </a:ext>
            </a:extLst>
          </p:spPr>
        </p:cxnSp>
        <p:sp>
          <p:nvSpPr>
            <p:cNvPr id="96" name="Right Arrow 95"/>
            <p:cNvSpPr/>
            <p:nvPr/>
          </p:nvSpPr>
          <p:spPr bwMode="auto">
            <a:xfrm>
              <a:off x="334517" y="4429789"/>
              <a:ext cx="3689350" cy="219075"/>
            </a:xfrm>
            <a:prstGeom prst="rightArrow">
              <a:avLst/>
            </a:prstGeom>
            <a:solidFill>
              <a:srgbClr val="FFFFFF">
                <a:lumMod val="85000"/>
              </a:srgbClr>
            </a:solidFill>
            <a:ln w="635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Arial"/>
              </a:endParaRPr>
            </a:p>
          </p:txBody>
        </p:sp>
        <p:pic>
          <p:nvPicPr>
            <p:cNvPr id="97" name="Picture 9"/>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541017" y="4461539"/>
              <a:ext cx="42386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 name="Rectangle 10"/>
            <p:cNvSpPr>
              <a:spLocks noChangeAspect="1" noChangeArrowheads="1"/>
            </p:cNvSpPr>
            <p:nvPr/>
          </p:nvSpPr>
          <p:spPr bwMode="auto">
            <a:xfrm rot="16200000">
              <a:off x="1679129" y="4331364"/>
              <a:ext cx="165100" cy="423863"/>
            </a:xfrm>
            <a:prstGeom prst="rect">
              <a:avLst/>
            </a:prstGeom>
            <a:noFill/>
            <a:ln w="0">
              <a:solidFill>
                <a:srgbClr val="24211D"/>
              </a:solidFill>
              <a:miter lim="800000"/>
              <a:headEnd/>
              <a:tailEnd/>
            </a:ln>
            <a:extLst>
              <a:ext uri="{909E8E84-426E-40DD-AFC4-6F175D3DCCD1}">
                <a14:hiddenFill xmlns:a14="http://schemas.microsoft.com/office/drawing/2010/main">
                  <a:solidFill>
                    <a:srgbClr val="FFFFFF"/>
                  </a:solidFill>
                </a14:hiddenFill>
              </a:ext>
            </a:extLst>
          </p:spPr>
          <p:txBody>
            <a:bodyPr vert="eaVe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Calibri" pitchFamily="34" charset="0"/>
                <a:cs typeface="Times New Roman" pitchFamily="18" charset="0"/>
              </a:endParaRPr>
            </a:p>
          </p:txBody>
        </p:sp>
        <p:sp>
          <p:nvSpPr>
            <p:cNvPr id="99" name="Rectangle 46"/>
            <p:cNvSpPr>
              <a:spLocks noChangeAspect="1" noChangeArrowheads="1"/>
            </p:cNvSpPr>
            <p:nvPr/>
          </p:nvSpPr>
          <p:spPr bwMode="auto">
            <a:xfrm>
              <a:off x="2876554" y="2794344"/>
              <a:ext cx="15271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24211D"/>
                  </a:solidFill>
                  <a:effectLst/>
                  <a:uLnTx/>
                  <a:uFillTx/>
                  <a:latin typeface="Times New Roman" pitchFamily="18" charset="0"/>
                  <a:cs typeface="Times New Roman" pitchFamily="18" charset="0"/>
                </a:rPr>
                <a:t>magnetic filter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24211D"/>
                  </a:solidFill>
                  <a:effectLst/>
                  <a:uLnTx/>
                  <a:uFillTx/>
                  <a:latin typeface="Times New Roman" pitchFamily="18" charset="0"/>
                  <a:cs typeface="Times New Roman" pitchFamily="18" charset="0"/>
                </a:rPr>
                <a:t>region (field maximum)</a:t>
              </a:r>
              <a:endParaRPr kumimoji="0" lang="en-US" sz="14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endParaRPr>
            </a:p>
          </p:txBody>
        </p:sp>
        <p:cxnSp>
          <p:nvCxnSpPr>
            <p:cNvPr id="100" name="Straight Arrow Connector 45"/>
            <p:cNvCxnSpPr>
              <a:cxnSpLocks noChangeAspect="1" noChangeShapeType="1"/>
            </p:cNvCxnSpPr>
            <p:nvPr/>
          </p:nvCxnSpPr>
          <p:spPr bwMode="auto">
            <a:xfrm flipH="1">
              <a:off x="1756917" y="3080415"/>
              <a:ext cx="1257300" cy="1196975"/>
            </a:xfrm>
            <a:prstGeom prst="straightConnector1">
              <a:avLst/>
            </a:prstGeom>
            <a:noFill/>
            <a:ln w="9525" algn="ctr">
              <a:solidFill>
                <a:srgbClr val="000000"/>
              </a:solidFill>
              <a:round/>
              <a:headEnd type="none" w="sm" len="sm"/>
              <a:tailEnd type="triangle" w="sm" len="sm"/>
            </a:ln>
            <a:extLst>
              <a:ext uri="{909E8E84-426E-40DD-AFC4-6F175D3DCCD1}">
                <a14:hiddenFill xmlns:a14="http://schemas.microsoft.com/office/drawing/2010/main">
                  <a:noFill/>
                </a14:hiddenFill>
              </a:ext>
            </a:extLst>
          </p:spPr>
        </p:cxnSp>
        <p:sp>
          <p:nvSpPr>
            <p:cNvPr id="101" name="Rectangle 45"/>
            <p:cNvSpPr>
              <a:spLocks noChangeAspect="1" noChangeArrowheads="1"/>
            </p:cNvSpPr>
            <p:nvPr/>
          </p:nvSpPr>
          <p:spPr bwMode="auto">
            <a:xfrm>
              <a:off x="107504" y="4318664"/>
              <a:ext cx="8905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24211D"/>
                  </a:solidFill>
                  <a:effectLst/>
                  <a:uLnTx/>
                  <a:uFillTx/>
                  <a:latin typeface="Times New Roman" pitchFamily="18" charset="0"/>
                  <a:cs typeface="Times New Roman" pitchFamily="18" charset="0"/>
                </a:rPr>
                <a:t>Neutron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24211D"/>
                  </a:solidFill>
                  <a:effectLst/>
                  <a:uLnTx/>
                  <a:uFillTx/>
                  <a:latin typeface="Times New Roman" pitchFamily="18" charset="0"/>
                  <a:cs typeface="Times New Roman" pitchFamily="18" charset="0"/>
                </a:rPr>
                <a:t>beam</a:t>
              </a:r>
              <a:endParaRPr kumimoji="0" lang="en-US" sz="1400" b="0" i="0" u="none" strike="noStrike" kern="0" cap="none" spc="0" normalizeH="0" baseline="0" noProof="0" smtClean="0">
                <a:ln>
                  <a:noFill/>
                </a:ln>
                <a:solidFill>
                  <a:srgbClr val="000000"/>
                </a:solidFill>
                <a:effectLst/>
                <a:uLnTx/>
                <a:uFillTx/>
                <a:latin typeface="Times New Roman" pitchFamily="18" charset="0"/>
                <a:cs typeface="Times New Roman" pitchFamily="18" charset="0"/>
              </a:endParaRPr>
            </a:p>
          </p:txBody>
        </p:sp>
        <p:sp>
          <p:nvSpPr>
            <p:cNvPr id="102" name="Rectangle 46"/>
            <p:cNvSpPr>
              <a:spLocks noChangeAspect="1" noChangeArrowheads="1"/>
            </p:cNvSpPr>
            <p:nvPr/>
          </p:nvSpPr>
          <p:spPr bwMode="auto">
            <a:xfrm>
              <a:off x="3017392" y="2193002"/>
              <a:ext cx="13843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24211D"/>
                  </a:solidFill>
                  <a:effectLst/>
                  <a:uLnTx/>
                  <a:uFillTx/>
                  <a:latin typeface="Times New Roman" pitchFamily="18" charset="0"/>
                  <a:cs typeface="Times New Roman" pitchFamily="18" charset="0"/>
                </a:rPr>
                <a:t>TOF region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24211D"/>
                  </a:solidFill>
                  <a:effectLst/>
                  <a:uLnTx/>
                  <a:uFillTx/>
                  <a:latin typeface="Times New Roman" pitchFamily="18" charset="0"/>
                  <a:cs typeface="Times New Roman" pitchFamily="18" charset="0"/>
                </a:rPr>
                <a:t> (low field)</a:t>
              </a:r>
              <a:endParaRPr kumimoji="0" lang="en-US" sz="14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endParaRPr>
            </a:p>
          </p:txBody>
        </p:sp>
        <p:grpSp>
          <p:nvGrpSpPr>
            <p:cNvPr id="103" name="Group 45"/>
            <p:cNvGrpSpPr>
              <a:grpSpLocks/>
            </p:cNvGrpSpPr>
            <p:nvPr/>
          </p:nvGrpSpPr>
          <p:grpSpPr bwMode="auto">
            <a:xfrm rot="16200000">
              <a:off x="-222695" y="2913727"/>
              <a:ext cx="3965574" cy="776288"/>
              <a:chOff x="2242" y="2166"/>
              <a:chExt cx="2498" cy="489"/>
            </a:xfrm>
          </p:grpSpPr>
          <p:sp>
            <p:nvSpPr>
              <p:cNvPr id="124" name="Freeform 46"/>
              <p:cNvSpPr>
                <a:spLocks/>
              </p:cNvSpPr>
              <p:nvPr/>
            </p:nvSpPr>
            <p:spPr bwMode="auto">
              <a:xfrm>
                <a:off x="2242" y="2166"/>
                <a:ext cx="2494" cy="180"/>
              </a:xfrm>
              <a:custGeom>
                <a:avLst/>
                <a:gdLst>
                  <a:gd name="T0" fmla="*/ 19441 w 1410"/>
                  <a:gd name="T1" fmla="*/ 0 h 413"/>
                  <a:gd name="T2" fmla="*/ 42902 w 1410"/>
                  <a:gd name="T3" fmla="*/ 0 h 413"/>
                  <a:gd name="T4" fmla="*/ 65649 w 1410"/>
                  <a:gd name="T5" fmla="*/ 0 h 413"/>
                  <a:gd name="T6" fmla="*/ 88997 w 1410"/>
                  <a:gd name="T7" fmla="*/ 0 h 413"/>
                  <a:gd name="T8" fmla="*/ 112384 w 1410"/>
                  <a:gd name="T9" fmla="*/ 0 h 413"/>
                  <a:gd name="T10" fmla="*/ 135203 w 1410"/>
                  <a:gd name="T11" fmla="*/ 0 h 413"/>
                  <a:gd name="T12" fmla="*/ 158656 w 1410"/>
                  <a:gd name="T13" fmla="*/ 0 h 413"/>
                  <a:gd name="T14" fmla="*/ 182055 w 1410"/>
                  <a:gd name="T15" fmla="*/ 0 h 413"/>
                  <a:gd name="T16" fmla="*/ 205392 w 1410"/>
                  <a:gd name="T17" fmla="*/ 0 h 413"/>
                  <a:gd name="T18" fmla="*/ 228086 w 1410"/>
                  <a:gd name="T19" fmla="*/ 0 h 413"/>
                  <a:gd name="T20" fmla="*/ 251118 w 1410"/>
                  <a:gd name="T21" fmla="*/ 0 h 413"/>
                  <a:gd name="T22" fmla="*/ 273712 w 1410"/>
                  <a:gd name="T23" fmla="*/ 0 h 413"/>
                  <a:gd name="T24" fmla="*/ 297398 w 1410"/>
                  <a:gd name="T25" fmla="*/ 0 h 413"/>
                  <a:gd name="T26" fmla="*/ 320785 w 1410"/>
                  <a:gd name="T27" fmla="*/ 0 h 413"/>
                  <a:gd name="T28" fmla="*/ 344176 w 1410"/>
                  <a:gd name="T29" fmla="*/ 0 h 413"/>
                  <a:gd name="T30" fmla="*/ 366876 w 1410"/>
                  <a:gd name="T31" fmla="*/ 0 h 413"/>
                  <a:gd name="T32" fmla="*/ 390329 w 1410"/>
                  <a:gd name="T33" fmla="*/ 0 h 413"/>
                  <a:gd name="T34" fmla="*/ 413728 w 1410"/>
                  <a:gd name="T35" fmla="*/ 0 h 413"/>
                  <a:gd name="T36" fmla="*/ 435834 w 1410"/>
                  <a:gd name="T37" fmla="*/ 0 h 413"/>
                  <a:gd name="T38" fmla="*/ 459796 w 1410"/>
                  <a:gd name="T39" fmla="*/ 0 h 413"/>
                  <a:gd name="T40" fmla="*/ 482976 w 1410"/>
                  <a:gd name="T41" fmla="*/ 0 h 413"/>
                  <a:gd name="T42" fmla="*/ 505383 w 1410"/>
                  <a:gd name="T43" fmla="*/ 0 h 413"/>
                  <a:gd name="T44" fmla="*/ 529071 w 1410"/>
                  <a:gd name="T45" fmla="*/ 0 h 413"/>
                  <a:gd name="T46" fmla="*/ 552456 w 1410"/>
                  <a:gd name="T47" fmla="*/ 0 h 413"/>
                  <a:gd name="T48" fmla="*/ 574651 w 1410"/>
                  <a:gd name="T49" fmla="*/ 0 h 413"/>
                  <a:gd name="T50" fmla="*/ 598059 w 1410"/>
                  <a:gd name="T51" fmla="*/ 0 h 413"/>
                  <a:gd name="T52" fmla="*/ 621922 w 1410"/>
                  <a:gd name="T53" fmla="*/ 0 h 413"/>
                  <a:gd name="T54" fmla="*/ 644191 w 1410"/>
                  <a:gd name="T55" fmla="*/ 0 h 413"/>
                  <a:gd name="T56" fmla="*/ 667506 w 1410"/>
                  <a:gd name="T57" fmla="*/ 0 h 413"/>
                  <a:gd name="T58" fmla="*/ 691556 w 1410"/>
                  <a:gd name="T59" fmla="*/ 0 h 413"/>
                  <a:gd name="T60" fmla="*/ 714655 w 1410"/>
                  <a:gd name="T61" fmla="*/ 0 h 413"/>
                  <a:gd name="T62" fmla="*/ 737005 w 1410"/>
                  <a:gd name="T63" fmla="*/ 0 h 413"/>
                  <a:gd name="T64" fmla="*/ 760242 w 1410"/>
                  <a:gd name="T65" fmla="*/ 0 h 413"/>
                  <a:gd name="T66" fmla="*/ 784133 w 1410"/>
                  <a:gd name="T67" fmla="*/ 0 h 413"/>
                  <a:gd name="T68" fmla="*/ 806324 w 1410"/>
                  <a:gd name="T69" fmla="*/ 0 h 413"/>
                  <a:gd name="T70" fmla="*/ 829738 w 1410"/>
                  <a:gd name="T71" fmla="*/ 0 h 413"/>
                  <a:gd name="T72" fmla="*/ 853797 w 1410"/>
                  <a:gd name="T73" fmla="*/ 0 h 413"/>
                  <a:gd name="T74" fmla="*/ 877074 w 1410"/>
                  <a:gd name="T75" fmla="*/ 0 h 413"/>
                  <a:gd name="T76" fmla="*/ 899179 w 1410"/>
                  <a:gd name="T77" fmla="*/ 0 h 413"/>
                  <a:gd name="T78" fmla="*/ 922591 w 1410"/>
                  <a:gd name="T79" fmla="*/ 0 h 413"/>
                  <a:gd name="T80" fmla="*/ 945458 w 1410"/>
                  <a:gd name="T81" fmla="*/ 0 h 413"/>
                  <a:gd name="T82" fmla="*/ 968850 w 1410"/>
                  <a:gd name="T83" fmla="*/ 0 h 413"/>
                  <a:gd name="T84" fmla="*/ 991915 w 1410"/>
                  <a:gd name="T85" fmla="*/ 0 h 413"/>
                  <a:gd name="T86" fmla="*/ 1015805 w 1410"/>
                  <a:gd name="T87" fmla="*/ 0 h 413"/>
                  <a:gd name="T88" fmla="*/ 1038006 w 1410"/>
                  <a:gd name="T89" fmla="*/ 0 h 413"/>
                  <a:gd name="T90" fmla="*/ 1061432 w 1410"/>
                  <a:gd name="T91" fmla="*/ 0 h 413"/>
                  <a:gd name="T92" fmla="*/ 1084763 w 1410"/>
                  <a:gd name="T93" fmla="*/ 0 h 413"/>
                  <a:gd name="T94" fmla="*/ 1107667 w 1410"/>
                  <a:gd name="T95" fmla="*/ 0 h 413"/>
                  <a:gd name="T96" fmla="*/ 1131082 w 1410"/>
                  <a:gd name="T97" fmla="*/ 0 h 413"/>
                  <a:gd name="T98" fmla="*/ 1154441 w 1410"/>
                  <a:gd name="T99" fmla="*/ 0 h 413"/>
                  <a:gd name="T100" fmla="*/ 1177136 w 1410"/>
                  <a:gd name="T101" fmla="*/ 0 h 413"/>
                  <a:gd name="T102" fmla="*/ 1200520 w 1410"/>
                  <a:gd name="T103" fmla="*/ 0 h 413"/>
                  <a:gd name="T104" fmla="*/ 1223581 w 1410"/>
                  <a:gd name="T105" fmla="*/ 0 h 413"/>
                  <a:gd name="T106" fmla="*/ 1246407 w 1410"/>
                  <a:gd name="T107" fmla="*/ 0 h 413"/>
                  <a:gd name="T108" fmla="*/ 1269922 w 1410"/>
                  <a:gd name="T109" fmla="*/ 0 h 413"/>
                  <a:gd name="T110" fmla="*/ 1293258 w 1410"/>
                  <a:gd name="T111" fmla="*/ 0 h 413"/>
                  <a:gd name="T112" fmla="*/ 1316660 w 1410"/>
                  <a:gd name="T113" fmla="*/ 0 h 41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10"/>
                  <a:gd name="T172" fmla="*/ 0 h 413"/>
                  <a:gd name="T173" fmla="*/ 1410 w 1410"/>
                  <a:gd name="T174" fmla="*/ 413 h 41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10" h="413">
                    <a:moveTo>
                      <a:pt x="0" y="179"/>
                    </a:moveTo>
                    <a:lnTo>
                      <a:pt x="3" y="180"/>
                    </a:lnTo>
                    <a:lnTo>
                      <a:pt x="7" y="182"/>
                    </a:lnTo>
                    <a:lnTo>
                      <a:pt x="10" y="184"/>
                    </a:lnTo>
                    <a:lnTo>
                      <a:pt x="14" y="185"/>
                    </a:lnTo>
                    <a:lnTo>
                      <a:pt x="17" y="188"/>
                    </a:lnTo>
                    <a:lnTo>
                      <a:pt x="21" y="190"/>
                    </a:lnTo>
                    <a:lnTo>
                      <a:pt x="24" y="192"/>
                    </a:lnTo>
                    <a:lnTo>
                      <a:pt x="28" y="194"/>
                    </a:lnTo>
                    <a:lnTo>
                      <a:pt x="31" y="197"/>
                    </a:lnTo>
                    <a:lnTo>
                      <a:pt x="35" y="200"/>
                    </a:lnTo>
                    <a:lnTo>
                      <a:pt x="39" y="203"/>
                    </a:lnTo>
                    <a:lnTo>
                      <a:pt x="42" y="206"/>
                    </a:lnTo>
                    <a:lnTo>
                      <a:pt x="46" y="209"/>
                    </a:lnTo>
                    <a:lnTo>
                      <a:pt x="49" y="213"/>
                    </a:lnTo>
                    <a:lnTo>
                      <a:pt x="53" y="216"/>
                    </a:lnTo>
                    <a:lnTo>
                      <a:pt x="56" y="220"/>
                    </a:lnTo>
                    <a:lnTo>
                      <a:pt x="60" y="224"/>
                    </a:lnTo>
                    <a:lnTo>
                      <a:pt x="63" y="228"/>
                    </a:lnTo>
                    <a:lnTo>
                      <a:pt x="67" y="232"/>
                    </a:lnTo>
                    <a:lnTo>
                      <a:pt x="70" y="236"/>
                    </a:lnTo>
                    <a:lnTo>
                      <a:pt x="74" y="241"/>
                    </a:lnTo>
                    <a:lnTo>
                      <a:pt x="77" y="245"/>
                    </a:lnTo>
                    <a:lnTo>
                      <a:pt x="81" y="250"/>
                    </a:lnTo>
                    <a:lnTo>
                      <a:pt x="84" y="255"/>
                    </a:lnTo>
                    <a:lnTo>
                      <a:pt x="88" y="259"/>
                    </a:lnTo>
                    <a:lnTo>
                      <a:pt x="91" y="264"/>
                    </a:lnTo>
                    <a:lnTo>
                      <a:pt x="95" y="269"/>
                    </a:lnTo>
                    <a:lnTo>
                      <a:pt x="99" y="273"/>
                    </a:lnTo>
                    <a:lnTo>
                      <a:pt x="102" y="278"/>
                    </a:lnTo>
                    <a:lnTo>
                      <a:pt x="106" y="282"/>
                    </a:lnTo>
                    <a:lnTo>
                      <a:pt x="109" y="287"/>
                    </a:lnTo>
                    <a:lnTo>
                      <a:pt x="113" y="291"/>
                    </a:lnTo>
                    <a:lnTo>
                      <a:pt x="116" y="295"/>
                    </a:lnTo>
                    <a:lnTo>
                      <a:pt x="120" y="299"/>
                    </a:lnTo>
                    <a:lnTo>
                      <a:pt x="123" y="302"/>
                    </a:lnTo>
                    <a:lnTo>
                      <a:pt x="127" y="306"/>
                    </a:lnTo>
                    <a:lnTo>
                      <a:pt x="130" y="309"/>
                    </a:lnTo>
                    <a:lnTo>
                      <a:pt x="134" y="312"/>
                    </a:lnTo>
                    <a:lnTo>
                      <a:pt x="137" y="315"/>
                    </a:lnTo>
                    <a:lnTo>
                      <a:pt x="141" y="317"/>
                    </a:lnTo>
                    <a:lnTo>
                      <a:pt x="144" y="320"/>
                    </a:lnTo>
                    <a:lnTo>
                      <a:pt x="148" y="322"/>
                    </a:lnTo>
                    <a:lnTo>
                      <a:pt x="151" y="324"/>
                    </a:lnTo>
                    <a:lnTo>
                      <a:pt x="155" y="325"/>
                    </a:lnTo>
                    <a:lnTo>
                      <a:pt x="159" y="327"/>
                    </a:lnTo>
                    <a:lnTo>
                      <a:pt x="162" y="328"/>
                    </a:lnTo>
                    <a:lnTo>
                      <a:pt x="166" y="329"/>
                    </a:lnTo>
                    <a:lnTo>
                      <a:pt x="169" y="330"/>
                    </a:lnTo>
                    <a:lnTo>
                      <a:pt x="172" y="331"/>
                    </a:lnTo>
                    <a:lnTo>
                      <a:pt x="176" y="332"/>
                    </a:lnTo>
                    <a:lnTo>
                      <a:pt x="180" y="333"/>
                    </a:lnTo>
                    <a:lnTo>
                      <a:pt x="183" y="333"/>
                    </a:lnTo>
                    <a:lnTo>
                      <a:pt x="187" y="334"/>
                    </a:lnTo>
                    <a:lnTo>
                      <a:pt x="190" y="334"/>
                    </a:lnTo>
                    <a:lnTo>
                      <a:pt x="194" y="334"/>
                    </a:lnTo>
                    <a:lnTo>
                      <a:pt x="197" y="334"/>
                    </a:lnTo>
                    <a:lnTo>
                      <a:pt x="201" y="335"/>
                    </a:lnTo>
                    <a:lnTo>
                      <a:pt x="204" y="335"/>
                    </a:lnTo>
                    <a:lnTo>
                      <a:pt x="208" y="335"/>
                    </a:lnTo>
                    <a:lnTo>
                      <a:pt x="211" y="335"/>
                    </a:lnTo>
                    <a:lnTo>
                      <a:pt x="215" y="335"/>
                    </a:lnTo>
                    <a:lnTo>
                      <a:pt x="219" y="335"/>
                    </a:lnTo>
                    <a:lnTo>
                      <a:pt x="222" y="335"/>
                    </a:lnTo>
                    <a:lnTo>
                      <a:pt x="225" y="335"/>
                    </a:lnTo>
                    <a:lnTo>
                      <a:pt x="229" y="335"/>
                    </a:lnTo>
                    <a:lnTo>
                      <a:pt x="232" y="334"/>
                    </a:lnTo>
                    <a:lnTo>
                      <a:pt x="236" y="334"/>
                    </a:lnTo>
                    <a:lnTo>
                      <a:pt x="240" y="334"/>
                    </a:lnTo>
                    <a:lnTo>
                      <a:pt x="243" y="334"/>
                    </a:lnTo>
                    <a:lnTo>
                      <a:pt x="247" y="334"/>
                    </a:lnTo>
                    <a:lnTo>
                      <a:pt x="250" y="333"/>
                    </a:lnTo>
                    <a:lnTo>
                      <a:pt x="254" y="333"/>
                    </a:lnTo>
                    <a:lnTo>
                      <a:pt x="257" y="332"/>
                    </a:lnTo>
                    <a:lnTo>
                      <a:pt x="261" y="332"/>
                    </a:lnTo>
                    <a:lnTo>
                      <a:pt x="264" y="331"/>
                    </a:lnTo>
                    <a:lnTo>
                      <a:pt x="268" y="330"/>
                    </a:lnTo>
                    <a:lnTo>
                      <a:pt x="271" y="330"/>
                    </a:lnTo>
                    <a:lnTo>
                      <a:pt x="275" y="329"/>
                    </a:lnTo>
                    <a:lnTo>
                      <a:pt x="278" y="328"/>
                    </a:lnTo>
                    <a:lnTo>
                      <a:pt x="282" y="327"/>
                    </a:lnTo>
                    <a:lnTo>
                      <a:pt x="285" y="326"/>
                    </a:lnTo>
                    <a:lnTo>
                      <a:pt x="289" y="325"/>
                    </a:lnTo>
                    <a:lnTo>
                      <a:pt x="292" y="325"/>
                    </a:lnTo>
                    <a:lnTo>
                      <a:pt x="296" y="324"/>
                    </a:lnTo>
                    <a:lnTo>
                      <a:pt x="300" y="325"/>
                    </a:lnTo>
                    <a:lnTo>
                      <a:pt x="303" y="325"/>
                    </a:lnTo>
                    <a:lnTo>
                      <a:pt x="307" y="327"/>
                    </a:lnTo>
                    <a:lnTo>
                      <a:pt x="310" y="331"/>
                    </a:lnTo>
                    <a:lnTo>
                      <a:pt x="314" y="336"/>
                    </a:lnTo>
                    <a:lnTo>
                      <a:pt x="317" y="343"/>
                    </a:lnTo>
                    <a:lnTo>
                      <a:pt x="321" y="351"/>
                    </a:lnTo>
                    <a:lnTo>
                      <a:pt x="324" y="361"/>
                    </a:lnTo>
                    <a:lnTo>
                      <a:pt x="328" y="371"/>
                    </a:lnTo>
                    <a:lnTo>
                      <a:pt x="331" y="381"/>
                    </a:lnTo>
                    <a:lnTo>
                      <a:pt x="335" y="390"/>
                    </a:lnTo>
                    <a:lnTo>
                      <a:pt x="338" y="398"/>
                    </a:lnTo>
                    <a:lnTo>
                      <a:pt x="342" y="404"/>
                    </a:lnTo>
                    <a:lnTo>
                      <a:pt x="345" y="409"/>
                    </a:lnTo>
                    <a:lnTo>
                      <a:pt x="349" y="412"/>
                    </a:lnTo>
                    <a:lnTo>
                      <a:pt x="352" y="413"/>
                    </a:lnTo>
                    <a:lnTo>
                      <a:pt x="356" y="412"/>
                    </a:lnTo>
                    <a:lnTo>
                      <a:pt x="360" y="409"/>
                    </a:lnTo>
                    <a:lnTo>
                      <a:pt x="363" y="404"/>
                    </a:lnTo>
                    <a:lnTo>
                      <a:pt x="367" y="398"/>
                    </a:lnTo>
                    <a:lnTo>
                      <a:pt x="370" y="390"/>
                    </a:lnTo>
                    <a:lnTo>
                      <a:pt x="374" y="380"/>
                    </a:lnTo>
                    <a:lnTo>
                      <a:pt x="377" y="369"/>
                    </a:lnTo>
                    <a:lnTo>
                      <a:pt x="381" y="358"/>
                    </a:lnTo>
                    <a:lnTo>
                      <a:pt x="384" y="348"/>
                    </a:lnTo>
                    <a:lnTo>
                      <a:pt x="388" y="338"/>
                    </a:lnTo>
                    <a:lnTo>
                      <a:pt x="391" y="329"/>
                    </a:lnTo>
                    <a:lnTo>
                      <a:pt x="395" y="322"/>
                    </a:lnTo>
                    <a:lnTo>
                      <a:pt x="398" y="317"/>
                    </a:lnTo>
                    <a:lnTo>
                      <a:pt x="402" y="312"/>
                    </a:lnTo>
                    <a:lnTo>
                      <a:pt x="405" y="308"/>
                    </a:lnTo>
                    <a:lnTo>
                      <a:pt x="409" y="305"/>
                    </a:lnTo>
                    <a:lnTo>
                      <a:pt x="412" y="303"/>
                    </a:lnTo>
                    <a:lnTo>
                      <a:pt x="416" y="300"/>
                    </a:lnTo>
                    <a:lnTo>
                      <a:pt x="420" y="297"/>
                    </a:lnTo>
                    <a:lnTo>
                      <a:pt x="423" y="294"/>
                    </a:lnTo>
                    <a:lnTo>
                      <a:pt x="426" y="290"/>
                    </a:lnTo>
                    <a:lnTo>
                      <a:pt x="430" y="286"/>
                    </a:lnTo>
                    <a:lnTo>
                      <a:pt x="433" y="282"/>
                    </a:lnTo>
                    <a:lnTo>
                      <a:pt x="437" y="278"/>
                    </a:lnTo>
                    <a:lnTo>
                      <a:pt x="441" y="273"/>
                    </a:lnTo>
                    <a:lnTo>
                      <a:pt x="444" y="268"/>
                    </a:lnTo>
                    <a:lnTo>
                      <a:pt x="448" y="263"/>
                    </a:lnTo>
                    <a:lnTo>
                      <a:pt x="451" y="257"/>
                    </a:lnTo>
                    <a:lnTo>
                      <a:pt x="455" y="251"/>
                    </a:lnTo>
                    <a:lnTo>
                      <a:pt x="458" y="245"/>
                    </a:lnTo>
                    <a:lnTo>
                      <a:pt x="462" y="238"/>
                    </a:lnTo>
                    <a:lnTo>
                      <a:pt x="465" y="231"/>
                    </a:lnTo>
                    <a:lnTo>
                      <a:pt x="469" y="224"/>
                    </a:lnTo>
                    <a:lnTo>
                      <a:pt x="472" y="217"/>
                    </a:lnTo>
                    <a:lnTo>
                      <a:pt x="476" y="210"/>
                    </a:lnTo>
                    <a:lnTo>
                      <a:pt x="479" y="202"/>
                    </a:lnTo>
                    <a:lnTo>
                      <a:pt x="483" y="194"/>
                    </a:lnTo>
                    <a:lnTo>
                      <a:pt x="486" y="187"/>
                    </a:lnTo>
                    <a:lnTo>
                      <a:pt x="490" y="179"/>
                    </a:lnTo>
                    <a:lnTo>
                      <a:pt x="493" y="172"/>
                    </a:lnTo>
                    <a:lnTo>
                      <a:pt x="497" y="164"/>
                    </a:lnTo>
                    <a:lnTo>
                      <a:pt x="501" y="157"/>
                    </a:lnTo>
                    <a:lnTo>
                      <a:pt x="504" y="150"/>
                    </a:lnTo>
                    <a:lnTo>
                      <a:pt x="508" y="142"/>
                    </a:lnTo>
                    <a:lnTo>
                      <a:pt x="511" y="135"/>
                    </a:lnTo>
                    <a:lnTo>
                      <a:pt x="515" y="128"/>
                    </a:lnTo>
                    <a:lnTo>
                      <a:pt x="518" y="122"/>
                    </a:lnTo>
                    <a:lnTo>
                      <a:pt x="522" y="115"/>
                    </a:lnTo>
                    <a:lnTo>
                      <a:pt x="525" y="109"/>
                    </a:lnTo>
                    <a:lnTo>
                      <a:pt x="529" y="103"/>
                    </a:lnTo>
                    <a:lnTo>
                      <a:pt x="532" y="98"/>
                    </a:lnTo>
                    <a:lnTo>
                      <a:pt x="536" y="92"/>
                    </a:lnTo>
                    <a:lnTo>
                      <a:pt x="539" y="87"/>
                    </a:lnTo>
                    <a:lnTo>
                      <a:pt x="543" y="82"/>
                    </a:lnTo>
                    <a:lnTo>
                      <a:pt x="546" y="77"/>
                    </a:lnTo>
                    <a:lnTo>
                      <a:pt x="550" y="73"/>
                    </a:lnTo>
                    <a:lnTo>
                      <a:pt x="553" y="69"/>
                    </a:lnTo>
                    <a:lnTo>
                      <a:pt x="557" y="65"/>
                    </a:lnTo>
                    <a:lnTo>
                      <a:pt x="561" y="61"/>
                    </a:lnTo>
                    <a:lnTo>
                      <a:pt x="564" y="57"/>
                    </a:lnTo>
                    <a:lnTo>
                      <a:pt x="568" y="54"/>
                    </a:lnTo>
                    <a:lnTo>
                      <a:pt x="571" y="51"/>
                    </a:lnTo>
                    <a:lnTo>
                      <a:pt x="575" y="48"/>
                    </a:lnTo>
                    <a:lnTo>
                      <a:pt x="578" y="45"/>
                    </a:lnTo>
                    <a:lnTo>
                      <a:pt x="582" y="43"/>
                    </a:lnTo>
                    <a:lnTo>
                      <a:pt x="585" y="40"/>
                    </a:lnTo>
                    <a:lnTo>
                      <a:pt x="589" y="38"/>
                    </a:lnTo>
                    <a:lnTo>
                      <a:pt x="592" y="35"/>
                    </a:lnTo>
                    <a:lnTo>
                      <a:pt x="596" y="33"/>
                    </a:lnTo>
                    <a:lnTo>
                      <a:pt x="599" y="31"/>
                    </a:lnTo>
                    <a:lnTo>
                      <a:pt x="603" y="30"/>
                    </a:lnTo>
                    <a:lnTo>
                      <a:pt x="606" y="28"/>
                    </a:lnTo>
                    <a:lnTo>
                      <a:pt x="610" y="26"/>
                    </a:lnTo>
                    <a:lnTo>
                      <a:pt x="613" y="25"/>
                    </a:lnTo>
                    <a:lnTo>
                      <a:pt x="617" y="23"/>
                    </a:lnTo>
                    <a:lnTo>
                      <a:pt x="621" y="22"/>
                    </a:lnTo>
                    <a:lnTo>
                      <a:pt x="624" y="21"/>
                    </a:lnTo>
                    <a:lnTo>
                      <a:pt x="628" y="20"/>
                    </a:lnTo>
                    <a:lnTo>
                      <a:pt x="631" y="18"/>
                    </a:lnTo>
                    <a:lnTo>
                      <a:pt x="635" y="17"/>
                    </a:lnTo>
                    <a:lnTo>
                      <a:pt x="638" y="17"/>
                    </a:lnTo>
                    <a:lnTo>
                      <a:pt x="642" y="16"/>
                    </a:lnTo>
                    <a:lnTo>
                      <a:pt x="645" y="15"/>
                    </a:lnTo>
                    <a:lnTo>
                      <a:pt x="649" y="14"/>
                    </a:lnTo>
                    <a:lnTo>
                      <a:pt x="652" y="13"/>
                    </a:lnTo>
                    <a:lnTo>
                      <a:pt x="656" y="13"/>
                    </a:lnTo>
                    <a:lnTo>
                      <a:pt x="659" y="12"/>
                    </a:lnTo>
                    <a:lnTo>
                      <a:pt x="663" y="11"/>
                    </a:lnTo>
                    <a:lnTo>
                      <a:pt x="666" y="11"/>
                    </a:lnTo>
                    <a:lnTo>
                      <a:pt x="670" y="10"/>
                    </a:lnTo>
                    <a:lnTo>
                      <a:pt x="673" y="9"/>
                    </a:lnTo>
                    <a:lnTo>
                      <a:pt x="677" y="9"/>
                    </a:lnTo>
                    <a:lnTo>
                      <a:pt x="681" y="8"/>
                    </a:lnTo>
                    <a:lnTo>
                      <a:pt x="684" y="8"/>
                    </a:lnTo>
                    <a:lnTo>
                      <a:pt x="687" y="8"/>
                    </a:lnTo>
                    <a:lnTo>
                      <a:pt x="691" y="7"/>
                    </a:lnTo>
                    <a:lnTo>
                      <a:pt x="695" y="7"/>
                    </a:lnTo>
                    <a:lnTo>
                      <a:pt x="698" y="7"/>
                    </a:lnTo>
                    <a:lnTo>
                      <a:pt x="702" y="6"/>
                    </a:lnTo>
                    <a:lnTo>
                      <a:pt x="705" y="6"/>
                    </a:lnTo>
                    <a:lnTo>
                      <a:pt x="709" y="6"/>
                    </a:lnTo>
                    <a:lnTo>
                      <a:pt x="712" y="5"/>
                    </a:lnTo>
                    <a:lnTo>
                      <a:pt x="716" y="5"/>
                    </a:lnTo>
                    <a:lnTo>
                      <a:pt x="719" y="5"/>
                    </a:lnTo>
                    <a:lnTo>
                      <a:pt x="723" y="5"/>
                    </a:lnTo>
                    <a:lnTo>
                      <a:pt x="726" y="4"/>
                    </a:lnTo>
                    <a:lnTo>
                      <a:pt x="730" y="4"/>
                    </a:lnTo>
                    <a:lnTo>
                      <a:pt x="733" y="4"/>
                    </a:lnTo>
                    <a:lnTo>
                      <a:pt x="737" y="4"/>
                    </a:lnTo>
                    <a:lnTo>
                      <a:pt x="740" y="4"/>
                    </a:lnTo>
                    <a:lnTo>
                      <a:pt x="744" y="4"/>
                    </a:lnTo>
                    <a:lnTo>
                      <a:pt x="747" y="3"/>
                    </a:lnTo>
                    <a:lnTo>
                      <a:pt x="751" y="3"/>
                    </a:lnTo>
                    <a:lnTo>
                      <a:pt x="755" y="3"/>
                    </a:lnTo>
                    <a:lnTo>
                      <a:pt x="758" y="3"/>
                    </a:lnTo>
                    <a:lnTo>
                      <a:pt x="762" y="3"/>
                    </a:lnTo>
                    <a:lnTo>
                      <a:pt x="765" y="3"/>
                    </a:lnTo>
                    <a:lnTo>
                      <a:pt x="769" y="3"/>
                    </a:lnTo>
                    <a:lnTo>
                      <a:pt x="772" y="2"/>
                    </a:lnTo>
                    <a:lnTo>
                      <a:pt x="776" y="2"/>
                    </a:lnTo>
                    <a:lnTo>
                      <a:pt x="779" y="2"/>
                    </a:lnTo>
                    <a:lnTo>
                      <a:pt x="783" y="2"/>
                    </a:lnTo>
                    <a:lnTo>
                      <a:pt x="786" y="2"/>
                    </a:lnTo>
                    <a:lnTo>
                      <a:pt x="790" y="2"/>
                    </a:lnTo>
                    <a:lnTo>
                      <a:pt x="793" y="2"/>
                    </a:lnTo>
                    <a:lnTo>
                      <a:pt x="797" y="2"/>
                    </a:lnTo>
                    <a:lnTo>
                      <a:pt x="800" y="2"/>
                    </a:lnTo>
                    <a:lnTo>
                      <a:pt x="804" y="2"/>
                    </a:lnTo>
                    <a:lnTo>
                      <a:pt x="807" y="1"/>
                    </a:lnTo>
                    <a:lnTo>
                      <a:pt x="811" y="1"/>
                    </a:lnTo>
                    <a:lnTo>
                      <a:pt x="815" y="1"/>
                    </a:lnTo>
                    <a:lnTo>
                      <a:pt x="818" y="1"/>
                    </a:lnTo>
                    <a:lnTo>
                      <a:pt x="822" y="1"/>
                    </a:lnTo>
                    <a:lnTo>
                      <a:pt x="825" y="1"/>
                    </a:lnTo>
                    <a:lnTo>
                      <a:pt x="829" y="1"/>
                    </a:lnTo>
                    <a:lnTo>
                      <a:pt x="832" y="1"/>
                    </a:lnTo>
                    <a:lnTo>
                      <a:pt x="836" y="1"/>
                    </a:lnTo>
                    <a:lnTo>
                      <a:pt x="839" y="1"/>
                    </a:lnTo>
                    <a:lnTo>
                      <a:pt x="843" y="1"/>
                    </a:lnTo>
                    <a:lnTo>
                      <a:pt x="846" y="1"/>
                    </a:lnTo>
                    <a:lnTo>
                      <a:pt x="850" y="1"/>
                    </a:lnTo>
                    <a:lnTo>
                      <a:pt x="853" y="1"/>
                    </a:lnTo>
                    <a:lnTo>
                      <a:pt x="857" y="1"/>
                    </a:lnTo>
                    <a:lnTo>
                      <a:pt x="860" y="1"/>
                    </a:lnTo>
                    <a:lnTo>
                      <a:pt x="864" y="1"/>
                    </a:lnTo>
                    <a:lnTo>
                      <a:pt x="867" y="1"/>
                    </a:lnTo>
                    <a:lnTo>
                      <a:pt x="871" y="1"/>
                    </a:lnTo>
                    <a:lnTo>
                      <a:pt x="875" y="1"/>
                    </a:lnTo>
                    <a:lnTo>
                      <a:pt x="878" y="1"/>
                    </a:lnTo>
                    <a:lnTo>
                      <a:pt x="882" y="0"/>
                    </a:lnTo>
                    <a:lnTo>
                      <a:pt x="885" y="0"/>
                    </a:lnTo>
                    <a:lnTo>
                      <a:pt x="889" y="0"/>
                    </a:lnTo>
                    <a:lnTo>
                      <a:pt x="892" y="0"/>
                    </a:lnTo>
                    <a:lnTo>
                      <a:pt x="896" y="0"/>
                    </a:lnTo>
                    <a:lnTo>
                      <a:pt x="899" y="0"/>
                    </a:lnTo>
                    <a:lnTo>
                      <a:pt x="903" y="0"/>
                    </a:lnTo>
                    <a:lnTo>
                      <a:pt x="906" y="0"/>
                    </a:lnTo>
                    <a:lnTo>
                      <a:pt x="910" y="0"/>
                    </a:lnTo>
                    <a:lnTo>
                      <a:pt x="913" y="0"/>
                    </a:lnTo>
                    <a:lnTo>
                      <a:pt x="917" y="0"/>
                    </a:lnTo>
                    <a:lnTo>
                      <a:pt x="920" y="0"/>
                    </a:lnTo>
                    <a:lnTo>
                      <a:pt x="924" y="0"/>
                    </a:lnTo>
                    <a:lnTo>
                      <a:pt x="927" y="0"/>
                    </a:lnTo>
                    <a:lnTo>
                      <a:pt x="931" y="0"/>
                    </a:lnTo>
                    <a:lnTo>
                      <a:pt x="935" y="0"/>
                    </a:lnTo>
                    <a:lnTo>
                      <a:pt x="938" y="0"/>
                    </a:lnTo>
                    <a:lnTo>
                      <a:pt x="941" y="0"/>
                    </a:lnTo>
                    <a:lnTo>
                      <a:pt x="945" y="0"/>
                    </a:lnTo>
                    <a:lnTo>
                      <a:pt x="948" y="0"/>
                    </a:lnTo>
                    <a:lnTo>
                      <a:pt x="952" y="0"/>
                    </a:lnTo>
                    <a:lnTo>
                      <a:pt x="956" y="0"/>
                    </a:lnTo>
                    <a:lnTo>
                      <a:pt x="959" y="0"/>
                    </a:lnTo>
                    <a:lnTo>
                      <a:pt x="963" y="0"/>
                    </a:lnTo>
                    <a:lnTo>
                      <a:pt x="966" y="0"/>
                    </a:lnTo>
                    <a:lnTo>
                      <a:pt x="970" y="0"/>
                    </a:lnTo>
                    <a:lnTo>
                      <a:pt x="973" y="0"/>
                    </a:lnTo>
                    <a:lnTo>
                      <a:pt x="977" y="0"/>
                    </a:lnTo>
                    <a:lnTo>
                      <a:pt x="980" y="0"/>
                    </a:lnTo>
                    <a:lnTo>
                      <a:pt x="984" y="0"/>
                    </a:lnTo>
                    <a:lnTo>
                      <a:pt x="987" y="0"/>
                    </a:lnTo>
                    <a:lnTo>
                      <a:pt x="991" y="0"/>
                    </a:lnTo>
                    <a:lnTo>
                      <a:pt x="994" y="0"/>
                    </a:lnTo>
                    <a:lnTo>
                      <a:pt x="998" y="0"/>
                    </a:lnTo>
                    <a:lnTo>
                      <a:pt x="1001" y="0"/>
                    </a:lnTo>
                    <a:lnTo>
                      <a:pt x="1005" y="0"/>
                    </a:lnTo>
                    <a:lnTo>
                      <a:pt x="1008" y="0"/>
                    </a:lnTo>
                    <a:lnTo>
                      <a:pt x="1012" y="0"/>
                    </a:lnTo>
                    <a:lnTo>
                      <a:pt x="1016" y="0"/>
                    </a:lnTo>
                    <a:lnTo>
                      <a:pt x="1019" y="0"/>
                    </a:lnTo>
                    <a:lnTo>
                      <a:pt x="1023" y="0"/>
                    </a:lnTo>
                    <a:lnTo>
                      <a:pt x="1026" y="0"/>
                    </a:lnTo>
                    <a:lnTo>
                      <a:pt x="1030" y="0"/>
                    </a:lnTo>
                    <a:lnTo>
                      <a:pt x="1033" y="0"/>
                    </a:lnTo>
                    <a:lnTo>
                      <a:pt x="1037" y="0"/>
                    </a:lnTo>
                    <a:lnTo>
                      <a:pt x="1040" y="0"/>
                    </a:lnTo>
                    <a:lnTo>
                      <a:pt x="1044" y="0"/>
                    </a:lnTo>
                    <a:lnTo>
                      <a:pt x="1047" y="0"/>
                    </a:lnTo>
                    <a:lnTo>
                      <a:pt x="1051" y="0"/>
                    </a:lnTo>
                    <a:lnTo>
                      <a:pt x="1054" y="0"/>
                    </a:lnTo>
                    <a:lnTo>
                      <a:pt x="1058" y="0"/>
                    </a:lnTo>
                    <a:lnTo>
                      <a:pt x="1061" y="0"/>
                    </a:lnTo>
                    <a:lnTo>
                      <a:pt x="1065" y="0"/>
                    </a:lnTo>
                    <a:lnTo>
                      <a:pt x="1068" y="0"/>
                    </a:lnTo>
                    <a:lnTo>
                      <a:pt x="1072" y="0"/>
                    </a:lnTo>
                    <a:lnTo>
                      <a:pt x="1076" y="0"/>
                    </a:lnTo>
                    <a:lnTo>
                      <a:pt x="1079" y="0"/>
                    </a:lnTo>
                    <a:lnTo>
                      <a:pt x="1083" y="0"/>
                    </a:lnTo>
                    <a:lnTo>
                      <a:pt x="1086" y="0"/>
                    </a:lnTo>
                    <a:lnTo>
                      <a:pt x="1090" y="0"/>
                    </a:lnTo>
                    <a:lnTo>
                      <a:pt x="1093" y="0"/>
                    </a:lnTo>
                    <a:lnTo>
                      <a:pt x="1097" y="0"/>
                    </a:lnTo>
                    <a:lnTo>
                      <a:pt x="1100" y="0"/>
                    </a:lnTo>
                    <a:lnTo>
                      <a:pt x="1104" y="0"/>
                    </a:lnTo>
                    <a:lnTo>
                      <a:pt x="1107" y="0"/>
                    </a:lnTo>
                    <a:lnTo>
                      <a:pt x="1111" y="0"/>
                    </a:lnTo>
                    <a:lnTo>
                      <a:pt x="1114" y="0"/>
                    </a:lnTo>
                    <a:lnTo>
                      <a:pt x="1118" y="0"/>
                    </a:lnTo>
                    <a:lnTo>
                      <a:pt x="1121" y="0"/>
                    </a:lnTo>
                    <a:lnTo>
                      <a:pt x="1125" y="0"/>
                    </a:lnTo>
                    <a:lnTo>
                      <a:pt x="1128" y="0"/>
                    </a:lnTo>
                    <a:lnTo>
                      <a:pt x="1132" y="0"/>
                    </a:lnTo>
                    <a:lnTo>
                      <a:pt x="1136" y="0"/>
                    </a:lnTo>
                    <a:lnTo>
                      <a:pt x="1139" y="0"/>
                    </a:lnTo>
                    <a:lnTo>
                      <a:pt x="1143" y="0"/>
                    </a:lnTo>
                    <a:lnTo>
                      <a:pt x="1146" y="0"/>
                    </a:lnTo>
                    <a:lnTo>
                      <a:pt x="1149" y="0"/>
                    </a:lnTo>
                    <a:lnTo>
                      <a:pt x="1153" y="0"/>
                    </a:lnTo>
                    <a:lnTo>
                      <a:pt x="1157" y="0"/>
                    </a:lnTo>
                    <a:lnTo>
                      <a:pt x="1160" y="0"/>
                    </a:lnTo>
                    <a:lnTo>
                      <a:pt x="1164" y="0"/>
                    </a:lnTo>
                    <a:lnTo>
                      <a:pt x="1167" y="0"/>
                    </a:lnTo>
                    <a:lnTo>
                      <a:pt x="1171" y="0"/>
                    </a:lnTo>
                    <a:lnTo>
                      <a:pt x="1174" y="0"/>
                    </a:lnTo>
                    <a:lnTo>
                      <a:pt x="1178" y="0"/>
                    </a:lnTo>
                    <a:lnTo>
                      <a:pt x="1181" y="0"/>
                    </a:lnTo>
                    <a:lnTo>
                      <a:pt x="1185" y="0"/>
                    </a:lnTo>
                    <a:lnTo>
                      <a:pt x="1188" y="0"/>
                    </a:lnTo>
                    <a:lnTo>
                      <a:pt x="1192" y="0"/>
                    </a:lnTo>
                    <a:lnTo>
                      <a:pt x="1196" y="0"/>
                    </a:lnTo>
                    <a:lnTo>
                      <a:pt x="1199" y="0"/>
                    </a:lnTo>
                    <a:lnTo>
                      <a:pt x="1202" y="0"/>
                    </a:lnTo>
                    <a:lnTo>
                      <a:pt x="1206" y="0"/>
                    </a:lnTo>
                    <a:lnTo>
                      <a:pt x="1209" y="0"/>
                    </a:lnTo>
                    <a:lnTo>
                      <a:pt x="1213" y="0"/>
                    </a:lnTo>
                    <a:lnTo>
                      <a:pt x="1217" y="0"/>
                    </a:lnTo>
                    <a:lnTo>
                      <a:pt x="1220" y="0"/>
                    </a:lnTo>
                    <a:lnTo>
                      <a:pt x="1224" y="0"/>
                    </a:lnTo>
                    <a:lnTo>
                      <a:pt x="1227" y="0"/>
                    </a:lnTo>
                    <a:lnTo>
                      <a:pt x="1231" y="0"/>
                    </a:lnTo>
                    <a:lnTo>
                      <a:pt x="1234" y="0"/>
                    </a:lnTo>
                    <a:lnTo>
                      <a:pt x="1238" y="1"/>
                    </a:lnTo>
                    <a:lnTo>
                      <a:pt x="1241" y="1"/>
                    </a:lnTo>
                    <a:lnTo>
                      <a:pt x="1245" y="1"/>
                    </a:lnTo>
                    <a:lnTo>
                      <a:pt x="1248" y="1"/>
                    </a:lnTo>
                    <a:lnTo>
                      <a:pt x="1252" y="2"/>
                    </a:lnTo>
                    <a:lnTo>
                      <a:pt x="1255" y="2"/>
                    </a:lnTo>
                    <a:lnTo>
                      <a:pt x="1259" y="2"/>
                    </a:lnTo>
                    <a:lnTo>
                      <a:pt x="1262" y="3"/>
                    </a:lnTo>
                    <a:lnTo>
                      <a:pt x="1266" y="4"/>
                    </a:lnTo>
                    <a:lnTo>
                      <a:pt x="1269" y="4"/>
                    </a:lnTo>
                    <a:lnTo>
                      <a:pt x="1273" y="5"/>
                    </a:lnTo>
                    <a:lnTo>
                      <a:pt x="1277" y="7"/>
                    </a:lnTo>
                    <a:lnTo>
                      <a:pt x="1280" y="8"/>
                    </a:lnTo>
                    <a:lnTo>
                      <a:pt x="1284" y="10"/>
                    </a:lnTo>
                    <a:lnTo>
                      <a:pt x="1287" y="12"/>
                    </a:lnTo>
                    <a:lnTo>
                      <a:pt x="1291" y="14"/>
                    </a:lnTo>
                    <a:lnTo>
                      <a:pt x="1294" y="17"/>
                    </a:lnTo>
                    <a:lnTo>
                      <a:pt x="1298" y="20"/>
                    </a:lnTo>
                    <a:lnTo>
                      <a:pt x="1301" y="24"/>
                    </a:lnTo>
                    <a:lnTo>
                      <a:pt x="1305" y="28"/>
                    </a:lnTo>
                    <a:lnTo>
                      <a:pt x="1308" y="33"/>
                    </a:lnTo>
                    <a:lnTo>
                      <a:pt x="1312" y="38"/>
                    </a:lnTo>
                    <a:lnTo>
                      <a:pt x="1315" y="44"/>
                    </a:lnTo>
                    <a:lnTo>
                      <a:pt x="1319" y="51"/>
                    </a:lnTo>
                    <a:lnTo>
                      <a:pt x="1322" y="58"/>
                    </a:lnTo>
                    <a:lnTo>
                      <a:pt x="1326" y="65"/>
                    </a:lnTo>
                    <a:lnTo>
                      <a:pt x="1329" y="73"/>
                    </a:lnTo>
                    <a:lnTo>
                      <a:pt x="1333" y="81"/>
                    </a:lnTo>
                    <a:lnTo>
                      <a:pt x="1337" y="89"/>
                    </a:lnTo>
                    <a:lnTo>
                      <a:pt x="1340" y="96"/>
                    </a:lnTo>
                    <a:lnTo>
                      <a:pt x="1344" y="103"/>
                    </a:lnTo>
                    <a:lnTo>
                      <a:pt x="1347" y="110"/>
                    </a:lnTo>
                    <a:lnTo>
                      <a:pt x="1351" y="116"/>
                    </a:lnTo>
                    <a:lnTo>
                      <a:pt x="1354" y="121"/>
                    </a:lnTo>
                    <a:lnTo>
                      <a:pt x="1358" y="126"/>
                    </a:lnTo>
                    <a:lnTo>
                      <a:pt x="1361" y="131"/>
                    </a:lnTo>
                    <a:lnTo>
                      <a:pt x="1365" y="135"/>
                    </a:lnTo>
                    <a:lnTo>
                      <a:pt x="1368" y="138"/>
                    </a:lnTo>
                    <a:lnTo>
                      <a:pt x="1372" y="141"/>
                    </a:lnTo>
                    <a:lnTo>
                      <a:pt x="1375" y="143"/>
                    </a:lnTo>
                    <a:lnTo>
                      <a:pt x="1379" y="145"/>
                    </a:lnTo>
                    <a:lnTo>
                      <a:pt x="1382" y="147"/>
                    </a:lnTo>
                    <a:lnTo>
                      <a:pt x="1386" y="148"/>
                    </a:lnTo>
                    <a:lnTo>
                      <a:pt x="1389" y="150"/>
                    </a:lnTo>
                    <a:lnTo>
                      <a:pt x="1393" y="150"/>
                    </a:lnTo>
                    <a:lnTo>
                      <a:pt x="1397" y="151"/>
                    </a:lnTo>
                    <a:lnTo>
                      <a:pt x="1400" y="152"/>
                    </a:lnTo>
                    <a:lnTo>
                      <a:pt x="1404" y="153"/>
                    </a:lnTo>
                    <a:lnTo>
                      <a:pt x="1407" y="153"/>
                    </a:lnTo>
                    <a:lnTo>
                      <a:pt x="1410" y="153"/>
                    </a:lnTo>
                  </a:path>
                </a:pathLst>
              </a:custGeom>
              <a:noFill/>
              <a:ln w="4826">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125" name="Freeform 47"/>
              <p:cNvSpPr>
                <a:spLocks/>
              </p:cNvSpPr>
              <p:nvPr/>
            </p:nvSpPr>
            <p:spPr bwMode="auto">
              <a:xfrm>
                <a:off x="2242" y="2288"/>
                <a:ext cx="2494" cy="90"/>
              </a:xfrm>
              <a:custGeom>
                <a:avLst/>
                <a:gdLst>
                  <a:gd name="T0" fmla="*/ 19441 w 1410"/>
                  <a:gd name="T1" fmla="*/ 0 h 206"/>
                  <a:gd name="T2" fmla="*/ 42902 w 1410"/>
                  <a:gd name="T3" fmla="*/ 0 h 206"/>
                  <a:gd name="T4" fmla="*/ 65649 w 1410"/>
                  <a:gd name="T5" fmla="*/ 0 h 206"/>
                  <a:gd name="T6" fmla="*/ 88997 w 1410"/>
                  <a:gd name="T7" fmla="*/ 0 h 206"/>
                  <a:gd name="T8" fmla="*/ 112384 w 1410"/>
                  <a:gd name="T9" fmla="*/ 0 h 206"/>
                  <a:gd name="T10" fmla="*/ 135203 w 1410"/>
                  <a:gd name="T11" fmla="*/ 0 h 206"/>
                  <a:gd name="T12" fmla="*/ 158656 w 1410"/>
                  <a:gd name="T13" fmla="*/ 0 h 206"/>
                  <a:gd name="T14" fmla="*/ 182055 w 1410"/>
                  <a:gd name="T15" fmla="*/ 0 h 206"/>
                  <a:gd name="T16" fmla="*/ 205392 w 1410"/>
                  <a:gd name="T17" fmla="*/ 0 h 206"/>
                  <a:gd name="T18" fmla="*/ 228086 w 1410"/>
                  <a:gd name="T19" fmla="*/ 0 h 206"/>
                  <a:gd name="T20" fmla="*/ 251118 w 1410"/>
                  <a:gd name="T21" fmla="*/ 0 h 206"/>
                  <a:gd name="T22" fmla="*/ 273712 w 1410"/>
                  <a:gd name="T23" fmla="*/ 0 h 206"/>
                  <a:gd name="T24" fmla="*/ 297398 w 1410"/>
                  <a:gd name="T25" fmla="*/ 0 h 206"/>
                  <a:gd name="T26" fmla="*/ 320785 w 1410"/>
                  <a:gd name="T27" fmla="*/ 0 h 206"/>
                  <a:gd name="T28" fmla="*/ 344176 w 1410"/>
                  <a:gd name="T29" fmla="*/ 0 h 206"/>
                  <a:gd name="T30" fmla="*/ 366876 w 1410"/>
                  <a:gd name="T31" fmla="*/ 0 h 206"/>
                  <a:gd name="T32" fmla="*/ 390329 w 1410"/>
                  <a:gd name="T33" fmla="*/ 0 h 206"/>
                  <a:gd name="T34" fmla="*/ 413728 w 1410"/>
                  <a:gd name="T35" fmla="*/ 0 h 206"/>
                  <a:gd name="T36" fmla="*/ 435834 w 1410"/>
                  <a:gd name="T37" fmla="*/ 0 h 206"/>
                  <a:gd name="T38" fmla="*/ 459796 w 1410"/>
                  <a:gd name="T39" fmla="*/ 0 h 206"/>
                  <a:gd name="T40" fmla="*/ 482976 w 1410"/>
                  <a:gd name="T41" fmla="*/ 0 h 206"/>
                  <a:gd name="T42" fmla="*/ 505383 w 1410"/>
                  <a:gd name="T43" fmla="*/ 0 h 206"/>
                  <a:gd name="T44" fmla="*/ 529071 w 1410"/>
                  <a:gd name="T45" fmla="*/ 0 h 206"/>
                  <a:gd name="T46" fmla="*/ 552456 w 1410"/>
                  <a:gd name="T47" fmla="*/ 0 h 206"/>
                  <a:gd name="T48" fmla="*/ 574651 w 1410"/>
                  <a:gd name="T49" fmla="*/ 0 h 206"/>
                  <a:gd name="T50" fmla="*/ 598059 w 1410"/>
                  <a:gd name="T51" fmla="*/ 0 h 206"/>
                  <a:gd name="T52" fmla="*/ 621922 w 1410"/>
                  <a:gd name="T53" fmla="*/ 0 h 206"/>
                  <a:gd name="T54" fmla="*/ 644191 w 1410"/>
                  <a:gd name="T55" fmla="*/ 0 h 206"/>
                  <a:gd name="T56" fmla="*/ 667506 w 1410"/>
                  <a:gd name="T57" fmla="*/ 0 h 206"/>
                  <a:gd name="T58" fmla="*/ 691556 w 1410"/>
                  <a:gd name="T59" fmla="*/ 0 h 206"/>
                  <a:gd name="T60" fmla="*/ 714655 w 1410"/>
                  <a:gd name="T61" fmla="*/ 0 h 206"/>
                  <a:gd name="T62" fmla="*/ 737005 w 1410"/>
                  <a:gd name="T63" fmla="*/ 0 h 206"/>
                  <a:gd name="T64" fmla="*/ 760242 w 1410"/>
                  <a:gd name="T65" fmla="*/ 0 h 206"/>
                  <a:gd name="T66" fmla="*/ 784133 w 1410"/>
                  <a:gd name="T67" fmla="*/ 0 h 206"/>
                  <a:gd name="T68" fmla="*/ 806324 w 1410"/>
                  <a:gd name="T69" fmla="*/ 0 h 206"/>
                  <a:gd name="T70" fmla="*/ 829738 w 1410"/>
                  <a:gd name="T71" fmla="*/ 0 h 206"/>
                  <a:gd name="T72" fmla="*/ 853797 w 1410"/>
                  <a:gd name="T73" fmla="*/ 0 h 206"/>
                  <a:gd name="T74" fmla="*/ 877074 w 1410"/>
                  <a:gd name="T75" fmla="*/ 0 h 206"/>
                  <a:gd name="T76" fmla="*/ 899179 w 1410"/>
                  <a:gd name="T77" fmla="*/ 0 h 206"/>
                  <a:gd name="T78" fmla="*/ 922591 w 1410"/>
                  <a:gd name="T79" fmla="*/ 0 h 206"/>
                  <a:gd name="T80" fmla="*/ 945458 w 1410"/>
                  <a:gd name="T81" fmla="*/ 0 h 206"/>
                  <a:gd name="T82" fmla="*/ 968850 w 1410"/>
                  <a:gd name="T83" fmla="*/ 0 h 206"/>
                  <a:gd name="T84" fmla="*/ 991915 w 1410"/>
                  <a:gd name="T85" fmla="*/ 0 h 206"/>
                  <a:gd name="T86" fmla="*/ 1015805 w 1410"/>
                  <a:gd name="T87" fmla="*/ 0 h 206"/>
                  <a:gd name="T88" fmla="*/ 1038006 w 1410"/>
                  <a:gd name="T89" fmla="*/ 0 h 206"/>
                  <a:gd name="T90" fmla="*/ 1061432 w 1410"/>
                  <a:gd name="T91" fmla="*/ 0 h 206"/>
                  <a:gd name="T92" fmla="*/ 1084763 w 1410"/>
                  <a:gd name="T93" fmla="*/ 0 h 206"/>
                  <a:gd name="T94" fmla="*/ 1107667 w 1410"/>
                  <a:gd name="T95" fmla="*/ 0 h 206"/>
                  <a:gd name="T96" fmla="*/ 1131082 w 1410"/>
                  <a:gd name="T97" fmla="*/ 0 h 206"/>
                  <a:gd name="T98" fmla="*/ 1154441 w 1410"/>
                  <a:gd name="T99" fmla="*/ 0 h 206"/>
                  <a:gd name="T100" fmla="*/ 1177136 w 1410"/>
                  <a:gd name="T101" fmla="*/ 0 h 206"/>
                  <a:gd name="T102" fmla="*/ 1200520 w 1410"/>
                  <a:gd name="T103" fmla="*/ 0 h 206"/>
                  <a:gd name="T104" fmla="*/ 1223581 w 1410"/>
                  <a:gd name="T105" fmla="*/ 0 h 206"/>
                  <a:gd name="T106" fmla="*/ 1246407 w 1410"/>
                  <a:gd name="T107" fmla="*/ 0 h 206"/>
                  <a:gd name="T108" fmla="*/ 1269922 w 1410"/>
                  <a:gd name="T109" fmla="*/ 0 h 206"/>
                  <a:gd name="T110" fmla="*/ 1293258 w 1410"/>
                  <a:gd name="T111" fmla="*/ 0 h 206"/>
                  <a:gd name="T112" fmla="*/ 1316660 w 1410"/>
                  <a:gd name="T113" fmla="*/ 0 h 2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10"/>
                  <a:gd name="T172" fmla="*/ 0 h 206"/>
                  <a:gd name="T173" fmla="*/ 1410 w 1410"/>
                  <a:gd name="T174" fmla="*/ 206 h 20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10" h="206">
                    <a:moveTo>
                      <a:pt x="0" y="89"/>
                    </a:moveTo>
                    <a:lnTo>
                      <a:pt x="3" y="90"/>
                    </a:lnTo>
                    <a:lnTo>
                      <a:pt x="7" y="91"/>
                    </a:lnTo>
                    <a:lnTo>
                      <a:pt x="10" y="92"/>
                    </a:lnTo>
                    <a:lnTo>
                      <a:pt x="14" y="93"/>
                    </a:lnTo>
                    <a:lnTo>
                      <a:pt x="17" y="94"/>
                    </a:lnTo>
                    <a:lnTo>
                      <a:pt x="21" y="95"/>
                    </a:lnTo>
                    <a:lnTo>
                      <a:pt x="24" y="96"/>
                    </a:lnTo>
                    <a:lnTo>
                      <a:pt x="28" y="97"/>
                    </a:lnTo>
                    <a:lnTo>
                      <a:pt x="31" y="99"/>
                    </a:lnTo>
                    <a:lnTo>
                      <a:pt x="35" y="100"/>
                    </a:lnTo>
                    <a:lnTo>
                      <a:pt x="39" y="101"/>
                    </a:lnTo>
                    <a:lnTo>
                      <a:pt x="42" y="103"/>
                    </a:lnTo>
                    <a:lnTo>
                      <a:pt x="46" y="105"/>
                    </a:lnTo>
                    <a:lnTo>
                      <a:pt x="49" y="106"/>
                    </a:lnTo>
                    <a:lnTo>
                      <a:pt x="53" y="108"/>
                    </a:lnTo>
                    <a:lnTo>
                      <a:pt x="56" y="110"/>
                    </a:lnTo>
                    <a:lnTo>
                      <a:pt x="60" y="112"/>
                    </a:lnTo>
                    <a:lnTo>
                      <a:pt x="63" y="114"/>
                    </a:lnTo>
                    <a:lnTo>
                      <a:pt x="67" y="116"/>
                    </a:lnTo>
                    <a:lnTo>
                      <a:pt x="70" y="118"/>
                    </a:lnTo>
                    <a:lnTo>
                      <a:pt x="74" y="121"/>
                    </a:lnTo>
                    <a:lnTo>
                      <a:pt x="77" y="123"/>
                    </a:lnTo>
                    <a:lnTo>
                      <a:pt x="81" y="125"/>
                    </a:lnTo>
                    <a:lnTo>
                      <a:pt x="84" y="127"/>
                    </a:lnTo>
                    <a:lnTo>
                      <a:pt x="88" y="130"/>
                    </a:lnTo>
                    <a:lnTo>
                      <a:pt x="91" y="132"/>
                    </a:lnTo>
                    <a:lnTo>
                      <a:pt x="95" y="135"/>
                    </a:lnTo>
                    <a:lnTo>
                      <a:pt x="99" y="137"/>
                    </a:lnTo>
                    <a:lnTo>
                      <a:pt x="102" y="139"/>
                    </a:lnTo>
                    <a:lnTo>
                      <a:pt x="106" y="141"/>
                    </a:lnTo>
                    <a:lnTo>
                      <a:pt x="109" y="144"/>
                    </a:lnTo>
                    <a:lnTo>
                      <a:pt x="113" y="146"/>
                    </a:lnTo>
                    <a:lnTo>
                      <a:pt x="116" y="148"/>
                    </a:lnTo>
                    <a:lnTo>
                      <a:pt x="120" y="150"/>
                    </a:lnTo>
                    <a:lnTo>
                      <a:pt x="123" y="151"/>
                    </a:lnTo>
                    <a:lnTo>
                      <a:pt x="127" y="153"/>
                    </a:lnTo>
                    <a:lnTo>
                      <a:pt x="130" y="155"/>
                    </a:lnTo>
                    <a:lnTo>
                      <a:pt x="134" y="156"/>
                    </a:lnTo>
                    <a:lnTo>
                      <a:pt x="137" y="158"/>
                    </a:lnTo>
                    <a:lnTo>
                      <a:pt x="141" y="159"/>
                    </a:lnTo>
                    <a:lnTo>
                      <a:pt x="144" y="160"/>
                    </a:lnTo>
                    <a:lnTo>
                      <a:pt x="148" y="161"/>
                    </a:lnTo>
                    <a:lnTo>
                      <a:pt x="151" y="162"/>
                    </a:lnTo>
                    <a:lnTo>
                      <a:pt x="155" y="163"/>
                    </a:lnTo>
                    <a:lnTo>
                      <a:pt x="159" y="164"/>
                    </a:lnTo>
                    <a:lnTo>
                      <a:pt x="162" y="164"/>
                    </a:lnTo>
                    <a:lnTo>
                      <a:pt x="166" y="165"/>
                    </a:lnTo>
                    <a:lnTo>
                      <a:pt x="169" y="165"/>
                    </a:lnTo>
                    <a:lnTo>
                      <a:pt x="172" y="166"/>
                    </a:lnTo>
                    <a:lnTo>
                      <a:pt x="176" y="166"/>
                    </a:lnTo>
                    <a:lnTo>
                      <a:pt x="180" y="166"/>
                    </a:lnTo>
                    <a:lnTo>
                      <a:pt x="183" y="167"/>
                    </a:lnTo>
                    <a:lnTo>
                      <a:pt x="187" y="167"/>
                    </a:lnTo>
                    <a:lnTo>
                      <a:pt x="190" y="167"/>
                    </a:lnTo>
                    <a:lnTo>
                      <a:pt x="194" y="167"/>
                    </a:lnTo>
                    <a:lnTo>
                      <a:pt x="197" y="167"/>
                    </a:lnTo>
                    <a:lnTo>
                      <a:pt x="201" y="167"/>
                    </a:lnTo>
                    <a:lnTo>
                      <a:pt x="204" y="168"/>
                    </a:lnTo>
                    <a:lnTo>
                      <a:pt x="208" y="168"/>
                    </a:lnTo>
                    <a:lnTo>
                      <a:pt x="211" y="168"/>
                    </a:lnTo>
                    <a:lnTo>
                      <a:pt x="215" y="168"/>
                    </a:lnTo>
                    <a:lnTo>
                      <a:pt x="219" y="168"/>
                    </a:lnTo>
                    <a:lnTo>
                      <a:pt x="222" y="168"/>
                    </a:lnTo>
                    <a:lnTo>
                      <a:pt x="225" y="168"/>
                    </a:lnTo>
                    <a:lnTo>
                      <a:pt x="229" y="168"/>
                    </a:lnTo>
                    <a:lnTo>
                      <a:pt x="232" y="167"/>
                    </a:lnTo>
                    <a:lnTo>
                      <a:pt x="236" y="167"/>
                    </a:lnTo>
                    <a:lnTo>
                      <a:pt x="240" y="167"/>
                    </a:lnTo>
                    <a:lnTo>
                      <a:pt x="243" y="167"/>
                    </a:lnTo>
                    <a:lnTo>
                      <a:pt x="247" y="167"/>
                    </a:lnTo>
                    <a:lnTo>
                      <a:pt x="250" y="167"/>
                    </a:lnTo>
                    <a:lnTo>
                      <a:pt x="254" y="166"/>
                    </a:lnTo>
                    <a:lnTo>
                      <a:pt x="257" y="166"/>
                    </a:lnTo>
                    <a:lnTo>
                      <a:pt x="261" y="166"/>
                    </a:lnTo>
                    <a:lnTo>
                      <a:pt x="264" y="166"/>
                    </a:lnTo>
                    <a:lnTo>
                      <a:pt x="268" y="165"/>
                    </a:lnTo>
                    <a:lnTo>
                      <a:pt x="271" y="165"/>
                    </a:lnTo>
                    <a:lnTo>
                      <a:pt x="275" y="165"/>
                    </a:lnTo>
                    <a:lnTo>
                      <a:pt x="278" y="164"/>
                    </a:lnTo>
                    <a:lnTo>
                      <a:pt x="282" y="164"/>
                    </a:lnTo>
                    <a:lnTo>
                      <a:pt x="285" y="163"/>
                    </a:lnTo>
                    <a:lnTo>
                      <a:pt x="289" y="163"/>
                    </a:lnTo>
                    <a:lnTo>
                      <a:pt x="292" y="162"/>
                    </a:lnTo>
                    <a:lnTo>
                      <a:pt x="296" y="162"/>
                    </a:lnTo>
                    <a:lnTo>
                      <a:pt x="300" y="162"/>
                    </a:lnTo>
                    <a:lnTo>
                      <a:pt x="303" y="163"/>
                    </a:lnTo>
                    <a:lnTo>
                      <a:pt x="307" y="164"/>
                    </a:lnTo>
                    <a:lnTo>
                      <a:pt x="310" y="165"/>
                    </a:lnTo>
                    <a:lnTo>
                      <a:pt x="314" y="168"/>
                    </a:lnTo>
                    <a:lnTo>
                      <a:pt x="317" y="172"/>
                    </a:lnTo>
                    <a:lnTo>
                      <a:pt x="321" y="176"/>
                    </a:lnTo>
                    <a:lnTo>
                      <a:pt x="324" y="181"/>
                    </a:lnTo>
                    <a:lnTo>
                      <a:pt x="328" y="186"/>
                    </a:lnTo>
                    <a:lnTo>
                      <a:pt x="331" y="191"/>
                    </a:lnTo>
                    <a:lnTo>
                      <a:pt x="335" y="195"/>
                    </a:lnTo>
                    <a:lnTo>
                      <a:pt x="338" y="199"/>
                    </a:lnTo>
                    <a:lnTo>
                      <a:pt x="342" y="202"/>
                    </a:lnTo>
                    <a:lnTo>
                      <a:pt x="345" y="205"/>
                    </a:lnTo>
                    <a:lnTo>
                      <a:pt x="349" y="206"/>
                    </a:lnTo>
                    <a:lnTo>
                      <a:pt x="352" y="206"/>
                    </a:lnTo>
                    <a:lnTo>
                      <a:pt x="356" y="206"/>
                    </a:lnTo>
                    <a:lnTo>
                      <a:pt x="360" y="204"/>
                    </a:lnTo>
                    <a:lnTo>
                      <a:pt x="363" y="202"/>
                    </a:lnTo>
                    <a:lnTo>
                      <a:pt x="367" y="199"/>
                    </a:lnTo>
                    <a:lnTo>
                      <a:pt x="370" y="195"/>
                    </a:lnTo>
                    <a:lnTo>
                      <a:pt x="374" y="190"/>
                    </a:lnTo>
                    <a:lnTo>
                      <a:pt x="377" y="185"/>
                    </a:lnTo>
                    <a:lnTo>
                      <a:pt x="381" y="179"/>
                    </a:lnTo>
                    <a:lnTo>
                      <a:pt x="384" y="174"/>
                    </a:lnTo>
                    <a:lnTo>
                      <a:pt x="388" y="169"/>
                    </a:lnTo>
                    <a:lnTo>
                      <a:pt x="391" y="165"/>
                    </a:lnTo>
                    <a:lnTo>
                      <a:pt x="395" y="161"/>
                    </a:lnTo>
                    <a:lnTo>
                      <a:pt x="398" y="158"/>
                    </a:lnTo>
                    <a:lnTo>
                      <a:pt x="402" y="156"/>
                    </a:lnTo>
                    <a:lnTo>
                      <a:pt x="405" y="154"/>
                    </a:lnTo>
                    <a:lnTo>
                      <a:pt x="409" y="153"/>
                    </a:lnTo>
                    <a:lnTo>
                      <a:pt x="412" y="151"/>
                    </a:lnTo>
                    <a:lnTo>
                      <a:pt x="416" y="150"/>
                    </a:lnTo>
                    <a:lnTo>
                      <a:pt x="420" y="148"/>
                    </a:lnTo>
                    <a:lnTo>
                      <a:pt x="423" y="147"/>
                    </a:lnTo>
                    <a:lnTo>
                      <a:pt x="426" y="145"/>
                    </a:lnTo>
                    <a:lnTo>
                      <a:pt x="430" y="143"/>
                    </a:lnTo>
                    <a:lnTo>
                      <a:pt x="433" y="141"/>
                    </a:lnTo>
                    <a:lnTo>
                      <a:pt x="437" y="139"/>
                    </a:lnTo>
                    <a:lnTo>
                      <a:pt x="441" y="137"/>
                    </a:lnTo>
                    <a:lnTo>
                      <a:pt x="444" y="134"/>
                    </a:lnTo>
                    <a:lnTo>
                      <a:pt x="448" y="131"/>
                    </a:lnTo>
                    <a:lnTo>
                      <a:pt x="451" y="129"/>
                    </a:lnTo>
                    <a:lnTo>
                      <a:pt x="455" y="126"/>
                    </a:lnTo>
                    <a:lnTo>
                      <a:pt x="458" y="123"/>
                    </a:lnTo>
                    <a:lnTo>
                      <a:pt x="462" y="119"/>
                    </a:lnTo>
                    <a:lnTo>
                      <a:pt x="465" y="116"/>
                    </a:lnTo>
                    <a:lnTo>
                      <a:pt x="469" y="112"/>
                    </a:lnTo>
                    <a:lnTo>
                      <a:pt x="472" y="109"/>
                    </a:lnTo>
                    <a:lnTo>
                      <a:pt x="476" y="105"/>
                    </a:lnTo>
                    <a:lnTo>
                      <a:pt x="479" y="101"/>
                    </a:lnTo>
                    <a:lnTo>
                      <a:pt x="483" y="97"/>
                    </a:lnTo>
                    <a:lnTo>
                      <a:pt x="486" y="94"/>
                    </a:lnTo>
                    <a:lnTo>
                      <a:pt x="490" y="90"/>
                    </a:lnTo>
                    <a:lnTo>
                      <a:pt x="493" y="86"/>
                    </a:lnTo>
                    <a:lnTo>
                      <a:pt x="497" y="82"/>
                    </a:lnTo>
                    <a:lnTo>
                      <a:pt x="501" y="79"/>
                    </a:lnTo>
                    <a:lnTo>
                      <a:pt x="504" y="75"/>
                    </a:lnTo>
                    <a:lnTo>
                      <a:pt x="508" y="71"/>
                    </a:lnTo>
                    <a:lnTo>
                      <a:pt x="511" y="68"/>
                    </a:lnTo>
                    <a:lnTo>
                      <a:pt x="515" y="64"/>
                    </a:lnTo>
                    <a:lnTo>
                      <a:pt x="518" y="61"/>
                    </a:lnTo>
                    <a:lnTo>
                      <a:pt x="522" y="58"/>
                    </a:lnTo>
                    <a:lnTo>
                      <a:pt x="525" y="55"/>
                    </a:lnTo>
                    <a:lnTo>
                      <a:pt x="529" y="52"/>
                    </a:lnTo>
                    <a:lnTo>
                      <a:pt x="532" y="49"/>
                    </a:lnTo>
                    <a:lnTo>
                      <a:pt x="536" y="46"/>
                    </a:lnTo>
                    <a:lnTo>
                      <a:pt x="539" y="44"/>
                    </a:lnTo>
                    <a:lnTo>
                      <a:pt x="543" y="41"/>
                    </a:lnTo>
                    <a:lnTo>
                      <a:pt x="546" y="39"/>
                    </a:lnTo>
                    <a:lnTo>
                      <a:pt x="550" y="37"/>
                    </a:lnTo>
                    <a:lnTo>
                      <a:pt x="553" y="35"/>
                    </a:lnTo>
                    <a:lnTo>
                      <a:pt x="557" y="33"/>
                    </a:lnTo>
                    <a:lnTo>
                      <a:pt x="561" y="31"/>
                    </a:lnTo>
                    <a:lnTo>
                      <a:pt x="564" y="29"/>
                    </a:lnTo>
                    <a:lnTo>
                      <a:pt x="568" y="27"/>
                    </a:lnTo>
                    <a:lnTo>
                      <a:pt x="571" y="26"/>
                    </a:lnTo>
                    <a:lnTo>
                      <a:pt x="575" y="24"/>
                    </a:lnTo>
                    <a:lnTo>
                      <a:pt x="578" y="23"/>
                    </a:lnTo>
                    <a:lnTo>
                      <a:pt x="582" y="21"/>
                    </a:lnTo>
                    <a:lnTo>
                      <a:pt x="585" y="20"/>
                    </a:lnTo>
                    <a:lnTo>
                      <a:pt x="589" y="19"/>
                    </a:lnTo>
                    <a:lnTo>
                      <a:pt x="592" y="18"/>
                    </a:lnTo>
                    <a:lnTo>
                      <a:pt x="596" y="17"/>
                    </a:lnTo>
                    <a:lnTo>
                      <a:pt x="599" y="16"/>
                    </a:lnTo>
                    <a:lnTo>
                      <a:pt x="603" y="15"/>
                    </a:lnTo>
                    <a:lnTo>
                      <a:pt x="606" y="14"/>
                    </a:lnTo>
                    <a:lnTo>
                      <a:pt x="610" y="13"/>
                    </a:lnTo>
                    <a:lnTo>
                      <a:pt x="613" y="12"/>
                    </a:lnTo>
                    <a:lnTo>
                      <a:pt x="617" y="12"/>
                    </a:lnTo>
                    <a:lnTo>
                      <a:pt x="621" y="11"/>
                    </a:lnTo>
                    <a:lnTo>
                      <a:pt x="624" y="11"/>
                    </a:lnTo>
                    <a:lnTo>
                      <a:pt x="628" y="10"/>
                    </a:lnTo>
                    <a:lnTo>
                      <a:pt x="631" y="9"/>
                    </a:lnTo>
                    <a:lnTo>
                      <a:pt x="635" y="9"/>
                    </a:lnTo>
                    <a:lnTo>
                      <a:pt x="638" y="8"/>
                    </a:lnTo>
                    <a:lnTo>
                      <a:pt x="642" y="8"/>
                    </a:lnTo>
                    <a:lnTo>
                      <a:pt x="645" y="7"/>
                    </a:lnTo>
                    <a:lnTo>
                      <a:pt x="649" y="7"/>
                    </a:lnTo>
                    <a:lnTo>
                      <a:pt x="652" y="7"/>
                    </a:lnTo>
                    <a:lnTo>
                      <a:pt x="656" y="7"/>
                    </a:lnTo>
                    <a:lnTo>
                      <a:pt x="659" y="6"/>
                    </a:lnTo>
                    <a:lnTo>
                      <a:pt x="663" y="6"/>
                    </a:lnTo>
                    <a:lnTo>
                      <a:pt x="666" y="6"/>
                    </a:lnTo>
                    <a:lnTo>
                      <a:pt x="670" y="5"/>
                    </a:lnTo>
                    <a:lnTo>
                      <a:pt x="673" y="5"/>
                    </a:lnTo>
                    <a:lnTo>
                      <a:pt x="677" y="5"/>
                    </a:lnTo>
                    <a:lnTo>
                      <a:pt x="681" y="4"/>
                    </a:lnTo>
                    <a:lnTo>
                      <a:pt x="684" y="4"/>
                    </a:lnTo>
                    <a:lnTo>
                      <a:pt x="687" y="4"/>
                    </a:lnTo>
                    <a:lnTo>
                      <a:pt x="691" y="4"/>
                    </a:lnTo>
                    <a:lnTo>
                      <a:pt x="695" y="4"/>
                    </a:lnTo>
                    <a:lnTo>
                      <a:pt x="698" y="3"/>
                    </a:lnTo>
                    <a:lnTo>
                      <a:pt x="702" y="3"/>
                    </a:lnTo>
                    <a:lnTo>
                      <a:pt x="705" y="3"/>
                    </a:lnTo>
                    <a:lnTo>
                      <a:pt x="709" y="3"/>
                    </a:lnTo>
                    <a:lnTo>
                      <a:pt x="712" y="3"/>
                    </a:lnTo>
                    <a:lnTo>
                      <a:pt x="716" y="3"/>
                    </a:lnTo>
                    <a:lnTo>
                      <a:pt x="719" y="3"/>
                    </a:lnTo>
                    <a:lnTo>
                      <a:pt x="723" y="3"/>
                    </a:lnTo>
                    <a:lnTo>
                      <a:pt x="726" y="2"/>
                    </a:lnTo>
                    <a:lnTo>
                      <a:pt x="730" y="2"/>
                    </a:lnTo>
                    <a:lnTo>
                      <a:pt x="733" y="2"/>
                    </a:lnTo>
                    <a:lnTo>
                      <a:pt x="737" y="2"/>
                    </a:lnTo>
                    <a:lnTo>
                      <a:pt x="740" y="2"/>
                    </a:lnTo>
                    <a:lnTo>
                      <a:pt x="744" y="2"/>
                    </a:lnTo>
                    <a:lnTo>
                      <a:pt x="747" y="2"/>
                    </a:lnTo>
                    <a:lnTo>
                      <a:pt x="751" y="2"/>
                    </a:lnTo>
                    <a:lnTo>
                      <a:pt x="755" y="2"/>
                    </a:lnTo>
                    <a:lnTo>
                      <a:pt x="758" y="2"/>
                    </a:lnTo>
                    <a:lnTo>
                      <a:pt x="762" y="2"/>
                    </a:lnTo>
                    <a:lnTo>
                      <a:pt x="765" y="2"/>
                    </a:lnTo>
                    <a:lnTo>
                      <a:pt x="769" y="1"/>
                    </a:lnTo>
                    <a:lnTo>
                      <a:pt x="772" y="1"/>
                    </a:lnTo>
                    <a:lnTo>
                      <a:pt x="776" y="1"/>
                    </a:lnTo>
                    <a:lnTo>
                      <a:pt x="779" y="1"/>
                    </a:lnTo>
                    <a:lnTo>
                      <a:pt x="783" y="1"/>
                    </a:lnTo>
                    <a:lnTo>
                      <a:pt x="786" y="1"/>
                    </a:lnTo>
                    <a:lnTo>
                      <a:pt x="790" y="1"/>
                    </a:lnTo>
                    <a:lnTo>
                      <a:pt x="793" y="1"/>
                    </a:lnTo>
                    <a:lnTo>
                      <a:pt x="797" y="1"/>
                    </a:lnTo>
                    <a:lnTo>
                      <a:pt x="800" y="1"/>
                    </a:lnTo>
                    <a:lnTo>
                      <a:pt x="804" y="1"/>
                    </a:lnTo>
                    <a:lnTo>
                      <a:pt x="807" y="1"/>
                    </a:lnTo>
                    <a:lnTo>
                      <a:pt x="811" y="1"/>
                    </a:lnTo>
                    <a:lnTo>
                      <a:pt x="815" y="1"/>
                    </a:lnTo>
                    <a:lnTo>
                      <a:pt x="818" y="1"/>
                    </a:lnTo>
                    <a:lnTo>
                      <a:pt x="822" y="1"/>
                    </a:lnTo>
                    <a:lnTo>
                      <a:pt x="825" y="1"/>
                    </a:lnTo>
                    <a:lnTo>
                      <a:pt x="829" y="1"/>
                    </a:lnTo>
                    <a:lnTo>
                      <a:pt x="832" y="1"/>
                    </a:lnTo>
                    <a:lnTo>
                      <a:pt x="836" y="1"/>
                    </a:lnTo>
                    <a:lnTo>
                      <a:pt x="839" y="1"/>
                    </a:lnTo>
                    <a:lnTo>
                      <a:pt x="843" y="1"/>
                    </a:lnTo>
                    <a:lnTo>
                      <a:pt x="846" y="1"/>
                    </a:lnTo>
                    <a:lnTo>
                      <a:pt x="850" y="1"/>
                    </a:lnTo>
                    <a:lnTo>
                      <a:pt x="853" y="1"/>
                    </a:lnTo>
                    <a:lnTo>
                      <a:pt x="857" y="1"/>
                    </a:lnTo>
                    <a:lnTo>
                      <a:pt x="860" y="1"/>
                    </a:lnTo>
                    <a:lnTo>
                      <a:pt x="864" y="1"/>
                    </a:lnTo>
                    <a:lnTo>
                      <a:pt x="867" y="1"/>
                    </a:lnTo>
                    <a:lnTo>
                      <a:pt x="871" y="0"/>
                    </a:lnTo>
                    <a:lnTo>
                      <a:pt x="875" y="0"/>
                    </a:lnTo>
                    <a:lnTo>
                      <a:pt x="878" y="0"/>
                    </a:lnTo>
                    <a:lnTo>
                      <a:pt x="882" y="0"/>
                    </a:lnTo>
                    <a:lnTo>
                      <a:pt x="885" y="0"/>
                    </a:lnTo>
                    <a:lnTo>
                      <a:pt x="889" y="0"/>
                    </a:lnTo>
                    <a:lnTo>
                      <a:pt x="892" y="0"/>
                    </a:lnTo>
                    <a:lnTo>
                      <a:pt x="896" y="0"/>
                    </a:lnTo>
                    <a:lnTo>
                      <a:pt x="899" y="0"/>
                    </a:lnTo>
                    <a:lnTo>
                      <a:pt x="903" y="0"/>
                    </a:lnTo>
                    <a:lnTo>
                      <a:pt x="906" y="0"/>
                    </a:lnTo>
                    <a:lnTo>
                      <a:pt x="910" y="0"/>
                    </a:lnTo>
                    <a:lnTo>
                      <a:pt x="913" y="0"/>
                    </a:lnTo>
                    <a:lnTo>
                      <a:pt x="917" y="0"/>
                    </a:lnTo>
                    <a:lnTo>
                      <a:pt x="920" y="0"/>
                    </a:lnTo>
                    <a:lnTo>
                      <a:pt x="924" y="0"/>
                    </a:lnTo>
                    <a:lnTo>
                      <a:pt x="927" y="0"/>
                    </a:lnTo>
                    <a:lnTo>
                      <a:pt x="931" y="0"/>
                    </a:lnTo>
                    <a:lnTo>
                      <a:pt x="935" y="0"/>
                    </a:lnTo>
                    <a:lnTo>
                      <a:pt x="938" y="0"/>
                    </a:lnTo>
                    <a:lnTo>
                      <a:pt x="941" y="0"/>
                    </a:lnTo>
                    <a:lnTo>
                      <a:pt x="945" y="0"/>
                    </a:lnTo>
                    <a:lnTo>
                      <a:pt x="948" y="0"/>
                    </a:lnTo>
                    <a:lnTo>
                      <a:pt x="952" y="0"/>
                    </a:lnTo>
                    <a:lnTo>
                      <a:pt x="956" y="0"/>
                    </a:lnTo>
                    <a:lnTo>
                      <a:pt x="959" y="0"/>
                    </a:lnTo>
                    <a:lnTo>
                      <a:pt x="963" y="0"/>
                    </a:lnTo>
                    <a:lnTo>
                      <a:pt x="966" y="0"/>
                    </a:lnTo>
                    <a:lnTo>
                      <a:pt x="970" y="0"/>
                    </a:lnTo>
                    <a:lnTo>
                      <a:pt x="973" y="0"/>
                    </a:lnTo>
                    <a:lnTo>
                      <a:pt x="977" y="0"/>
                    </a:lnTo>
                    <a:lnTo>
                      <a:pt x="980" y="0"/>
                    </a:lnTo>
                    <a:lnTo>
                      <a:pt x="984" y="0"/>
                    </a:lnTo>
                    <a:lnTo>
                      <a:pt x="987" y="0"/>
                    </a:lnTo>
                    <a:lnTo>
                      <a:pt x="991" y="0"/>
                    </a:lnTo>
                    <a:lnTo>
                      <a:pt x="994" y="0"/>
                    </a:lnTo>
                    <a:lnTo>
                      <a:pt x="998" y="0"/>
                    </a:lnTo>
                    <a:lnTo>
                      <a:pt x="1001" y="0"/>
                    </a:lnTo>
                    <a:lnTo>
                      <a:pt x="1005" y="0"/>
                    </a:lnTo>
                    <a:lnTo>
                      <a:pt x="1008" y="0"/>
                    </a:lnTo>
                    <a:lnTo>
                      <a:pt x="1012" y="0"/>
                    </a:lnTo>
                    <a:lnTo>
                      <a:pt x="1016" y="0"/>
                    </a:lnTo>
                    <a:lnTo>
                      <a:pt x="1019" y="0"/>
                    </a:lnTo>
                    <a:lnTo>
                      <a:pt x="1023" y="0"/>
                    </a:lnTo>
                    <a:lnTo>
                      <a:pt x="1026" y="0"/>
                    </a:lnTo>
                    <a:lnTo>
                      <a:pt x="1030" y="0"/>
                    </a:lnTo>
                    <a:lnTo>
                      <a:pt x="1033" y="0"/>
                    </a:lnTo>
                    <a:lnTo>
                      <a:pt x="1037" y="0"/>
                    </a:lnTo>
                    <a:lnTo>
                      <a:pt x="1040" y="0"/>
                    </a:lnTo>
                    <a:lnTo>
                      <a:pt x="1044" y="0"/>
                    </a:lnTo>
                    <a:lnTo>
                      <a:pt x="1047" y="0"/>
                    </a:lnTo>
                    <a:lnTo>
                      <a:pt x="1051" y="0"/>
                    </a:lnTo>
                    <a:lnTo>
                      <a:pt x="1054" y="0"/>
                    </a:lnTo>
                    <a:lnTo>
                      <a:pt x="1058" y="0"/>
                    </a:lnTo>
                    <a:lnTo>
                      <a:pt x="1061" y="0"/>
                    </a:lnTo>
                    <a:lnTo>
                      <a:pt x="1065" y="0"/>
                    </a:lnTo>
                    <a:lnTo>
                      <a:pt x="1068" y="0"/>
                    </a:lnTo>
                    <a:lnTo>
                      <a:pt x="1072" y="0"/>
                    </a:lnTo>
                    <a:lnTo>
                      <a:pt x="1076" y="0"/>
                    </a:lnTo>
                    <a:lnTo>
                      <a:pt x="1079" y="0"/>
                    </a:lnTo>
                    <a:lnTo>
                      <a:pt x="1083" y="0"/>
                    </a:lnTo>
                    <a:lnTo>
                      <a:pt x="1086" y="0"/>
                    </a:lnTo>
                    <a:lnTo>
                      <a:pt x="1090" y="0"/>
                    </a:lnTo>
                    <a:lnTo>
                      <a:pt x="1093" y="0"/>
                    </a:lnTo>
                    <a:lnTo>
                      <a:pt x="1097" y="0"/>
                    </a:lnTo>
                    <a:lnTo>
                      <a:pt x="1100" y="0"/>
                    </a:lnTo>
                    <a:lnTo>
                      <a:pt x="1104" y="0"/>
                    </a:lnTo>
                    <a:lnTo>
                      <a:pt x="1107" y="0"/>
                    </a:lnTo>
                    <a:lnTo>
                      <a:pt x="1111" y="0"/>
                    </a:lnTo>
                    <a:lnTo>
                      <a:pt x="1114" y="0"/>
                    </a:lnTo>
                    <a:lnTo>
                      <a:pt x="1118" y="0"/>
                    </a:lnTo>
                    <a:lnTo>
                      <a:pt x="1121" y="0"/>
                    </a:lnTo>
                    <a:lnTo>
                      <a:pt x="1125" y="0"/>
                    </a:lnTo>
                    <a:lnTo>
                      <a:pt x="1128" y="0"/>
                    </a:lnTo>
                    <a:lnTo>
                      <a:pt x="1132" y="0"/>
                    </a:lnTo>
                    <a:lnTo>
                      <a:pt x="1136" y="0"/>
                    </a:lnTo>
                    <a:lnTo>
                      <a:pt x="1139" y="0"/>
                    </a:lnTo>
                    <a:lnTo>
                      <a:pt x="1143" y="0"/>
                    </a:lnTo>
                    <a:lnTo>
                      <a:pt x="1146" y="0"/>
                    </a:lnTo>
                    <a:lnTo>
                      <a:pt x="1149" y="0"/>
                    </a:lnTo>
                    <a:lnTo>
                      <a:pt x="1153" y="0"/>
                    </a:lnTo>
                    <a:lnTo>
                      <a:pt x="1157" y="0"/>
                    </a:lnTo>
                    <a:lnTo>
                      <a:pt x="1160" y="0"/>
                    </a:lnTo>
                    <a:lnTo>
                      <a:pt x="1164" y="0"/>
                    </a:lnTo>
                    <a:lnTo>
                      <a:pt x="1167" y="0"/>
                    </a:lnTo>
                    <a:lnTo>
                      <a:pt x="1171" y="0"/>
                    </a:lnTo>
                    <a:lnTo>
                      <a:pt x="1174" y="0"/>
                    </a:lnTo>
                    <a:lnTo>
                      <a:pt x="1178" y="0"/>
                    </a:lnTo>
                    <a:lnTo>
                      <a:pt x="1181" y="0"/>
                    </a:lnTo>
                    <a:lnTo>
                      <a:pt x="1185" y="0"/>
                    </a:lnTo>
                    <a:lnTo>
                      <a:pt x="1188" y="0"/>
                    </a:lnTo>
                    <a:lnTo>
                      <a:pt x="1192" y="0"/>
                    </a:lnTo>
                    <a:lnTo>
                      <a:pt x="1196" y="0"/>
                    </a:lnTo>
                    <a:lnTo>
                      <a:pt x="1199" y="0"/>
                    </a:lnTo>
                    <a:lnTo>
                      <a:pt x="1202" y="0"/>
                    </a:lnTo>
                    <a:lnTo>
                      <a:pt x="1206" y="0"/>
                    </a:lnTo>
                    <a:lnTo>
                      <a:pt x="1209" y="0"/>
                    </a:lnTo>
                    <a:lnTo>
                      <a:pt x="1213" y="0"/>
                    </a:lnTo>
                    <a:lnTo>
                      <a:pt x="1217" y="0"/>
                    </a:lnTo>
                    <a:lnTo>
                      <a:pt x="1220" y="0"/>
                    </a:lnTo>
                    <a:lnTo>
                      <a:pt x="1224" y="0"/>
                    </a:lnTo>
                    <a:lnTo>
                      <a:pt x="1227" y="0"/>
                    </a:lnTo>
                    <a:lnTo>
                      <a:pt x="1231" y="0"/>
                    </a:lnTo>
                    <a:lnTo>
                      <a:pt x="1234" y="0"/>
                    </a:lnTo>
                    <a:lnTo>
                      <a:pt x="1238" y="0"/>
                    </a:lnTo>
                    <a:lnTo>
                      <a:pt x="1241" y="1"/>
                    </a:lnTo>
                    <a:lnTo>
                      <a:pt x="1245" y="1"/>
                    </a:lnTo>
                    <a:lnTo>
                      <a:pt x="1248" y="1"/>
                    </a:lnTo>
                    <a:lnTo>
                      <a:pt x="1252" y="1"/>
                    </a:lnTo>
                    <a:lnTo>
                      <a:pt x="1255" y="1"/>
                    </a:lnTo>
                    <a:lnTo>
                      <a:pt x="1259" y="1"/>
                    </a:lnTo>
                    <a:lnTo>
                      <a:pt x="1262" y="2"/>
                    </a:lnTo>
                    <a:lnTo>
                      <a:pt x="1266" y="2"/>
                    </a:lnTo>
                    <a:lnTo>
                      <a:pt x="1269" y="2"/>
                    </a:lnTo>
                    <a:lnTo>
                      <a:pt x="1273" y="3"/>
                    </a:lnTo>
                    <a:lnTo>
                      <a:pt x="1277" y="3"/>
                    </a:lnTo>
                    <a:lnTo>
                      <a:pt x="1280" y="4"/>
                    </a:lnTo>
                    <a:lnTo>
                      <a:pt x="1284" y="5"/>
                    </a:lnTo>
                    <a:lnTo>
                      <a:pt x="1287" y="6"/>
                    </a:lnTo>
                    <a:lnTo>
                      <a:pt x="1291" y="7"/>
                    </a:lnTo>
                    <a:lnTo>
                      <a:pt x="1294" y="8"/>
                    </a:lnTo>
                    <a:lnTo>
                      <a:pt x="1298" y="10"/>
                    </a:lnTo>
                    <a:lnTo>
                      <a:pt x="1301" y="12"/>
                    </a:lnTo>
                    <a:lnTo>
                      <a:pt x="1305" y="14"/>
                    </a:lnTo>
                    <a:lnTo>
                      <a:pt x="1308" y="17"/>
                    </a:lnTo>
                    <a:lnTo>
                      <a:pt x="1312" y="19"/>
                    </a:lnTo>
                    <a:lnTo>
                      <a:pt x="1315" y="22"/>
                    </a:lnTo>
                    <a:lnTo>
                      <a:pt x="1319" y="26"/>
                    </a:lnTo>
                    <a:lnTo>
                      <a:pt x="1322" y="29"/>
                    </a:lnTo>
                    <a:lnTo>
                      <a:pt x="1326" y="33"/>
                    </a:lnTo>
                    <a:lnTo>
                      <a:pt x="1329" y="37"/>
                    </a:lnTo>
                    <a:lnTo>
                      <a:pt x="1333" y="41"/>
                    </a:lnTo>
                    <a:lnTo>
                      <a:pt x="1337" y="44"/>
                    </a:lnTo>
                    <a:lnTo>
                      <a:pt x="1340" y="48"/>
                    </a:lnTo>
                    <a:lnTo>
                      <a:pt x="1344" y="52"/>
                    </a:lnTo>
                    <a:lnTo>
                      <a:pt x="1347" y="55"/>
                    </a:lnTo>
                    <a:lnTo>
                      <a:pt x="1351" y="58"/>
                    </a:lnTo>
                    <a:lnTo>
                      <a:pt x="1354" y="61"/>
                    </a:lnTo>
                    <a:lnTo>
                      <a:pt x="1358" y="63"/>
                    </a:lnTo>
                    <a:lnTo>
                      <a:pt x="1361" y="66"/>
                    </a:lnTo>
                    <a:lnTo>
                      <a:pt x="1365" y="67"/>
                    </a:lnTo>
                    <a:lnTo>
                      <a:pt x="1368" y="69"/>
                    </a:lnTo>
                    <a:lnTo>
                      <a:pt x="1372" y="71"/>
                    </a:lnTo>
                    <a:lnTo>
                      <a:pt x="1375" y="72"/>
                    </a:lnTo>
                    <a:lnTo>
                      <a:pt x="1379" y="73"/>
                    </a:lnTo>
                    <a:lnTo>
                      <a:pt x="1382" y="74"/>
                    </a:lnTo>
                    <a:lnTo>
                      <a:pt x="1386" y="74"/>
                    </a:lnTo>
                    <a:lnTo>
                      <a:pt x="1389" y="75"/>
                    </a:lnTo>
                    <a:lnTo>
                      <a:pt x="1393" y="75"/>
                    </a:lnTo>
                    <a:lnTo>
                      <a:pt x="1397" y="76"/>
                    </a:lnTo>
                    <a:lnTo>
                      <a:pt x="1400" y="76"/>
                    </a:lnTo>
                    <a:lnTo>
                      <a:pt x="1404" y="76"/>
                    </a:lnTo>
                    <a:lnTo>
                      <a:pt x="1407" y="77"/>
                    </a:lnTo>
                    <a:lnTo>
                      <a:pt x="1410" y="77"/>
                    </a:lnTo>
                  </a:path>
                </a:pathLst>
              </a:custGeom>
              <a:noFill/>
              <a:ln w="4826">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126" name="Freeform 48"/>
              <p:cNvSpPr>
                <a:spLocks/>
              </p:cNvSpPr>
              <p:nvPr/>
            </p:nvSpPr>
            <p:spPr bwMode="auto">
              <a:xfrm>
                <a:off x="2242" y="2410"/>
                <a:ext cx="2494" cy="0"/>
              </a:xfrm>
              <a:custGeom>
                <a:avLst/>
                <a:gdLst>
                  <a:gd name="T0" fmla="*/ 19441 w 1410"/>
                  <a:gd name="T1" fmla="*/ 42902 w 1410"/>
                  <a:gd name="T2" fmla="*/ 65649 w 1410"/>
                  <a:gd name="T3" fmla="*/ 88997 w 1410"/>
                  <a:gd name="T4" fmla="*/ 112384 w 1410"/>
                  <a:gd name="T5" fmla="*/ 135203 w 1410"/>
                  <a:gd name="T6" fmla="*/ 158656 w 1410"/>
                  <a:gd name="T7" fmla="*/ 182055 w 1410"/>
                  <a:gd name="T8" fmla="*/ 205392 w 1410"/>
                  <a:gd name="T9" fmla="*/ 228086 w 1410"/>
                  <a:gd name="T10" fmla="*/ 251118 w 1410"/>
                  <a:gd name="T11" fmla="*/ 273712 w 1410"/>
                  <a:gd name="T12" fmla="*/ 297398 w 1410"/>
                  <a:gd name="T13" fmla="*/ 320785 w 1410"/>
                  <a:gd name="T14" fmla="*/ 344176 w 1410"/>
                  <a:gd name="T15" fmla="*/ 366876 w 1410"/>
                  <a:gd name="T16" fmla="*/ 390329 w 1410"/>
                  <a:gd name="T17" fmla="*/ 413728 w 1410"/>
                  <a:gd name="T18" fmla="*/ 435834 w 1410"/>
                  <a:gd name="T19" fmla="*/ 459796 w 1410"/>
                  <a:gd name="T20" fmla="*/ 482976 w 1410"/>
                  <a:gd name="T21" fmla="*/ 505383 w 1410"/>
                  <a:gd name="T22" fmla="*/ 529071 w 1410"/>
                  <a:gd name="T23" fmla="*/ 552456 w 1410"/>
                  <a:gd name="T24" fmla="*/ 574651 w 1410"/>
                  <a:gd name="T25" fmla="*/ 598059 w 1410"/>
                  <a:gd name="T26" fmla="*/ 621922 w 1410"/>
                  <a:gd name="T27" fmla="*/ 644191 w 1410"/>
                  <a:gd name="T28" fmla="*/ 667506 w 1410"/>
                  <a:gd name="T29" fmla="*/ 691556 w 1410"/>
                  <a:gd name="T30" fmla="*/ 714655 w 1410"/>
                  <a:gd name="T31" fmla="*/ 737005 w 1410"/>
                  <a:gd name="T32" fmla="*/ 760242 w 1410"/>
                  <a:gd name="T33" fmla="*/ 784133 w 1410"/>
                  <a:gd name="T34" fmla="*/ 806324 w 1410"/>
                  <a:gd name="T35" fmla="*/ 829738 w 1410"/>
                  <a:gd name="T36" fmla="*/ 853797 w 1410"/>
                  <a:gd name="T37" fmla="*/ 877074 w 1410"/>
                  <a:gd name="T38" fmla="*/ 899179 w 1410"/>
                  <a:gd name="T39" fmla="*/ 922591 w 1410"/>
                  <a:gd name="T40" fmla="*/ 945458 w 1410"/>
                  <a:gd name="T41" fmla="*/ 968850 w 1410"/>
                  <a:gd name="T42" fmla="*/ 991915 w 1410"/>
                  <a:gd name="T43" fmla="*/ 1015805 w 1410"/>
                  <a:gd name="T44" fmla="*/ 1038006 w 1410"/>
                  <a:gd name="T45" fmla="*/ 1061432 w 1410"/>
                  <a:gd name="T46" fmla="*/ 1084763 w 1410"/>
                  <a:gd name="T47" fmla="*/ 1107667 w 1410"/>
                  <a:gd name="T48" fmla="*/ 1131082 w 1410"/>
                  <a:gd name="T49" fmla="*/ 1154441 w 1410"/>
                  <a:gd name="T50" fmla="*/ 1177136 w 1410"/>
                  <a:gd name="T51" fmla="*/ 1200520 w 1410"/>
                  <a:gd name="T52" fmla="*/ 1223581 w 1410"/>
                  <a:gd name="T53" fmla="*/ 1246407 w 1410"/>
                  <a:gd name="T54" fmla="*/ 1269922 w 1410"/>
                  <a:gd name="T55" fmla="*/ 1293258 w 1410"/>
                  <a:gd name="T56" fmla="*/ 1316660 w 1410"/>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10"/>
                  <a:gd name="T115" fmla="*/ 1410 w 1410"/>
                </a:gdLst>
                <a:ahLst/>
                <a:cxnLst>
                  <a:cxn ang="T57">
                    <a:pos x="T0" y="0"/>
                  </a:cxn>
                  <a:cxn ang="T58">
                    <a:pos x="T1" y="0"/>
                  </a:cxn>
                  <a:cxn ang="T59">
                    <a:pos x="T2" y="0"/>
                  </a:cxn>
                  <a:cxn ang="T60">
                    <a:pos x="T3" y="0"/>
                  </a:cxn>
                  <a:cxn ang="T61">
                    <a:pos x="T4" y="0"/>
                  </a:cxn>
                  <a:cxn ang="T62">
                    <a:pos x="T5" y="0"/>
                  </a:cxn>
                  <a:cxn ang="T63">
                    <a:pos x="T6" y="0"/>
                  </a:cxn>
                  <a:cxn ang="T64">
                    <a:pos x="T7" y="0"/>
                  </a:cxn>
                  <a:cxn ang="T65">
                    <a:pos x="T8" y="0"/>
                  </a:cxn>
                  <a:cxn ang="T66">
                    <a:pos x="T9" y="0"/>
                  </a:cxn>
                  <a:cxn ang="T67">
                    <a:pos x="T10" y="0"/>
                  </a:cxn>
                  <a:cxn ang="T68">
                    <a:pos x="T11" y="0"/>
                  </a:cxn>
                  <a:cxn ang="T69">
                    <a:pos x="T12" y="0"/>
                  </a:cxn>
                  <a:cxn ang="T70">
                    <a:pos x="T13" y="0"/>
                  </a:cxn>
                  <a:cxn ang="T71">
                    <a:pos x="T14" y="0"/>
                  </a:cxn>
                  <a:cxn ang="T72">
                    <a:pos x="T15" y="0"/>
                  </a:cxn>
                  <a:cxn ang="T73">
                    <a:pos x="T16" y="0"/>
                  </a:cxn>
                  <a:cxn ang="T74">
                    <a:pos x="T17" y="0"/>
                  </a:cxn>
                  <a:cxn ang="T75">
                    <a:pos x="T18" y="0"/>
                  </a:cxn>
                  <a:cxn ang="T76">
                    <a:pos x="T19" y="0"/>
                  </a:cxn>
                  <a:cxn ang="T77">
                    <a:pos x="T20" y="0"/>
                  </a:cxn>
                  <a:cxn ang="T78">
                    <a:pos x="T21" y="0"/>
                  </a:cxn>
                  <a:cxn ang="T79">
                    <a:pos x="T22" y="0"/>
                  </a:cxn>
                  <a:cxn ang="T80">
                    <a:pos x="T23" y="0"/>
                  </a:cxn>
                  <a:cxn ang="T81">
                    <a:pos x="T24" y="0"/>
                  </a:cxn>
                  <a:cxn ang="T82">
                    <a:pos x="T25" y="0"/>
                  </a:cxn>
                  <a:cxn ang="T83">
                    <a:pos x="T26" y="0"/>
                  </a:cxn>
                  <a:cxn ang="T84">
                    <a:pos x="T27" y="0"/>
                  </a:cxn>
                  <a:cxn ang="T85">
                    <a:pos x="T28" y="0"/>
                  </a:cxn>
                  <a:cxn ang="T86">
                    <a:pos x="T29" y="0"/>
                  </a:cxn>
                  <a:cxn ang="T87">
                    <a:pos x="T30" y="0"/>
                  </a:cxn>
                  <a:cxn ang="T88">
                    <a:pos x="T31" y="0"/>
                  </a:cxn>
                  <a:cxn ang="T89">
                    <a:pos x="T32" y="0"/>
                  </a:cxn>
                  <a:cxn ang="T90">
                    <a:pos x="T33" y="0"/>
                  </a:cxn>
                  <a:cxn ang="T91">
                    <a:pos x="T34" y="0"/>
                  </a:cxn>
                  <a:cxn ang="T92">
                    <a:pos x="T35" y="0"/>
                  </a:cxn>
                  <a:cxn ang="T93">
                    <a:pos x="T36" y="0"/>
                  </a:cxn>
                  <a:cxn ang="T94">
                    <a:pos x="T37" y="0"/>
                  </a:cxn>
                  <a:cxn ang="T95">
                    <a:pos x="T38" y="0"/>
                  </a:cxn>
                  <a:cxn ang="T96">
                    <a:pos x="T39" y="0"/>
                  </a:cxn>
                  <a:cxn ang="T97">
                    <a:pos x="T40" y="0"/>
                  </a:cxn>
                  <a:cxn ang="T98">
                    <a:pos x="T41" y="0"/>
                  </a:cxn>
                  <a:cxn ang="T99">
                    <a:pos x="T42" y="0"/>
                  </a:cxn>
                  <a:cxn ang="T100">
                    <a:pos x="T43" y="0"/>
                  </a:cxn>
                  <a:cxn ang="T101">
                    <a:pos x="T44" y="0"/>
                  </a:cxn>
                  <a:cxn ang="T102">
                    <a:pos x="T45" y="0"/>
                  </a:cxn>
                  <a:cxn ang="T103">
                    <a:pos x="T46" y="0"/>
                  </a:cxn>
                  <a:cxn ang="T104">
                    <a:pos x="T47" y="0"/>
                  </a:cxn>
                  <a:cxn ang="T105">
                    <a:pos x="T48" y="0"/>
                  </a:cxn>
                  <a:cxn ang="T106">
                    <a:pos x="T49" y="0"/>
                  </a:cxn>
                  <a:cxn ang="T107">
                    <a:pos x="T50" y="0"/>
                  </a:cxn>
                  <a:cxn ang="T108">
                    <a:pos x="T51" y="0"/>
                  </a:cxn>
                  <a:cxn ang="T109">
                    <a:pos x="T52" y="0"/>
                  </a:cxn>
                  <a:cxn ang="T110">
                    <a:pos x="T53" y="0"/>
                  </a:cxn>
                  <a:cxn ang="T111">
                    <a:pos x="T54" y="0"/>
                  </a:cxn>
                  <a:cxn ang="T112">
                    <a:pos x="T55" y="0"/>
                  </a:cxn>
                  <a:cxn ang="T113">
                    <a:pos x="T56" y="0"/>
                  </a:cxn>
                </a:cxnLst>
                <a:rect l="T114" t="0" r="T115" b="0"/>
                <a:pathLst>
                  <a:path w="1410">
                    <a:moveTo>
                      <a:pt x="0" y="0"/>
                    </a:moveTo>
                    <a:lnTo>
                      <a:pt x="3" y="0"/>
                    </a:lnTo>
                    <a:lnTo>
                      <a:pt x="7" y="0"/>
                    </a:lnTo>
                    <a:lnTo>
                      <a:pt x="10" y="0"/>
                    </a:lnTo>
                    <a:lnTo>
                      <a:pt x="14" y="0"/>
                    </a:lnTo>
                    <a:lnTo>
                      <a:pt x="17" y="0"/>
                    </a:lnTo>
                    <a:lnTo>
                      <a:pt x="21" y="0"/>
                    </a:lnTo>
                    <a:lnTo>
                      <a:pt x="24" y="0"/>
                    </a:lnTo>
                    <a:lnTo>
                      <a:pt x="28" y="0"/>
                    </a:lnTo>
                    <a:lnTo>
                      <a:pt x="31" y="0"/>
                    </a:lnTo>
                    <a:lnTo>
                      <a:pt x="35" y="0"/>
                    </a:lnTo>
                    <a:lnTo>
                      <a:pt x="39" y="0"/>
                    </a:lnTo>
                    <a:lnTo>
                      <a:pt x="42" y="0"/>
                    </a:lnTo>
                    <a:lnTo>
                      <a:pt x="46" y="0"/>
                    </a:lnTo>
                    <a:lnTo>
                      <a:pt x="49" y="0"/>
                    </a:lnTo>
                    <a:lnTo>
                      <a:pt x="53" y="0"/>
                    </a:lnTo>
                    <a:lnTo>
                      <a:pt x="56" y="0"/>
                    </a:lnTo>
                    <a:lnTo>
                      <a:pt x="60" y="0"/>
                    </a:lnTo>
                    <a:lnTo>
                      <a:pt x="63" y="0"/>
                    </a:lnTo>
                    <a:lnTo>
                      <a:pt x="67" y="0"/>
                    </a:lnTo>
                    <a:lnTo>
                      <a:pt x="70" y="0"/>
                    </a:lnTo>
                    <a:lnTo>
                      <a:pt x="74" y="0"/>
                    </a:lnTo>
                    <a:lnTo>
                      <a:pt x="77" y="0"/>
                    </a:lnTo>
                    <a:lnTo>
                      <a:pt x="81" y="0"/>
                    </a:lnTo>
                    <a:lnTo>
                      <a:pt x="84" y="0"/>
                    </a:lnTo>
                    <a:lnTo>
                      <a:pt x="88" y="0"/>
                    </a:lnTo>
                    <a:lnTo>
                      <a:pt x="91" y="0"/>
                    </a:lnTo>
                    <a:lnTo>
                      <a:pt x="95" y="0"/>
                    </a:lnTo>
                    <a:lnTo>
                      <a:pt x="99" y="0"/>
                    </a:lnTo>
                    <a:lnTo>
                      <a:pt x="102" y="0"/>
                    </a:lnTo>
                    <a:lnTo>
                      <a:pt x="106" y="0"/>
                    </a:lnTo>
                    <a:lnTo>
                      <a:pt x="109" y="0"/>
                    </a:lnTo>
                    <a:lnTo>
                      <a:pt x="113" y="0"/>
                    </a:lnTo>
                    <a:lnTo>
                      <a:pt x="116" y="0"/>
                    </a:lnTo>
                    <a:lnTo>
                      <a:pt x="120" y="0"/>
                    </a:lnTo>
                    <a:lnTo>
                      <a:pt x="123" y="0"/>
                    </a:lnTo>
                    <a:lnTo>
                      <a:pt x="127" y="0"/>
                    </a:lnTo>
                    <a:lnTo>
                      <a:pt x="130" y="0"/>
                    </a:lnTo>
                    <a:lnTo>
                      <a:pt x="134" y="0"/>
                    </a:lnTo>
                    <a:lnTo>
                      <a:pt x="137" y="0"/>
                    </a:lnTo>
                    <a:lnTo>
                      <a:pt x="141" y="0"/>
                    </a:lnTo>
                    <a:lnTo>
                      <a:pt x="144" y="0"/>
                    </a:lnTo>
                    <a:lnTo>
                      <a:pt x="148" y="0"/>
                    </a:lnTo>
                    <a:lnTo>
                      <a:pt x="151" y="0"/>
                    </a:lnTo>
                    <a:lnTo>
                      <a:pt x="155" y="0"/>
                    </a:lnTo>
                    <a:lnTo>
                      <a:pt x="159" y="0"/>
                    </a:lnTo>
                    <a:lnTo>
                      <a:pt x="162" y="0"/>
                    </a:lnTo>
                    <a:lnTo>
                      <a:pt x="166" y="0"/>
                    </a:lnTo>
                    <a:lnTo>
                      <a:pt x="169" y="0"/>
                    </a:lnTo>
                    <a:lnTo>
                      <a:pt x="172" y="0"/>
                    </a:lnTo>
                    <a:lnTo>
                      <a:pt x="176" y="0"/>
                    </a:lnTo>
                    <a:lnTo>
                      <a:pt x="180" y="0"/>
                    </a:lnTo>
                    <a:lnTo>
                      <a:pt x="183" y="0"/>
                    </a:lnTo>
                    <a:lnTo>
                      <a:pt x="187" y="0"/>
                    </a:lnTo>
                    <a:lnTo>
                      <a:pt x="190" y="0"/>
                    </a:lnTo>
                    <a:lnTo>
                      <a:pt x="194" y="0"/>
                    </a:lnTo>
                    <a:lnTo>
                      <a:pt x="197" y="0"/>
                    </a:lnTo>
                    <a:lnTo>
                      <a:pt x="201" y="0"/>
                    </a:lnTo>
                    <a:lnTo>
                      <a:pt x="204" y="0"/>
                    </a:lnTo>
                    <a:lnTo>
                      <a:pt x="208" y="0"/>
                    </a:lnTo>
                    <a:lnTo>
                      <a:pt x="211" y="0"/>
                    </a:lnTo>
                    <a:lnTo>
                      <a:pt x="215" y="0"/>
                    </a:lnTo>
                    <a:lnTo>
                      <a:pt x="219" y="0"/>
                    </a:lnTo>
                    <a:lnTo>
                      <a:pt x="222" y="0"/>
                    </a:lnTo>
                    <a:lnTo>
                      <a:pt x="225" y="0"/>
                    </a:lnTo>
                    <a:lnTo>
                      <a:pt x="229" y="0"/>
                    </a:lnTo>
                    <a:lnTo>
                      <a:pt x="232" y="0"/>
                    </a:lnTo>
                    <a:lnTo>
                      <a:pt x="236" y="0"/>
                    </a:lnTo>
                    <a:lnTo>
                      <a:pt x="240" y="0"/>
                    </a:lnTo>
                    <a:lnTo>
                      <a:pt x="243" y="0"/>
                    </a:lnTo>
                    <a:lnTo>
                      <a:pt x="247" y="0"/>
                    </a:lnTo>
                    <a:lnTo>
                      <a:pt x="250" y="0"/>
                    </a:lnTo>
                    <a:lnTo>
                      <a:pt x="254" y="0"/>
                    </a:lnTo>
                    <a:lnTo>
                      <a:pt x="257" y="0"/>
                    </a:lnTo>
                    <a:lnTo>
                      <a:pt x="261" y="0"/>
                    </a:lnTo>
                    <a:lnTo>
                      <a:pt x="264" y="0"/>
                    </a:lnTo>
                    <a:lnTo>
                      <a:pt x="268" y="0"/>
                    </a:lnTo>
                    <a:lnTo>
                      <a:pt x="271" y="0"/>
                    </a:lnTo>
                    <a:lnTo>
                      <a:pt x="275" y="0"/>
                    </a:lnTo>
                    <a:lnTo>
                      <a:pt x="278" y="0"/>
                    </a:lnTo>
                    <a:lnTo>
                      <a:pt x="282" y="0"/>
                    </a:lnTo>
                    <a:lnTo>
                      <a:pt x="285" y="0"/>
                    </a:lnTo>
                    <a:lnTo>
                      <a:pt x="289" y="0"/>
                    </a:lnTo>
                    <a:lnTo>
                      <a:pt x="292" y="0"/>
                    </a:lnTo>
                    <a:lnTo>
                      <a:pt x="296" y="0"/>
                    </a:lnTo>
                    <a:lnTo>
                      <a:pt x="300" y="0"/>
                    </a:lnTo>
                    <a:lnTo>
                      <a:pt x="303" y="0"/>
                    </a:lnTo>
                    <a:lnTo>
                      <a:pt x="307" y="0"/>
                    </a:lnTo>
                    <a:lnTo>
                      <a:pt x="310" y="0"/>
                    </a:lnTo>
                    <a:lnTo>
                      <a:pt x="314" y="0"/>
                    </a:lnTo>
                    <a:lnTo>
                      <a:pt x="317" y="0"/>
                    </a:lnTo>
                    <a:lnTo>
                      <a:pt x="321" y="0"/>
                    </a:lnTo>
                    <a:lnTo>
                      <a:pt x="324" y="0"/>
                    </a:lnTo>
                    <a:lnTo>
                      <a:pt x="328" y="0"/>
                    </a:lnTo>
                    <a:lnTo>
                      <a:pt x="331" y="0"/>
                    </a:lnTo>
                    <a:lnTo>
                      <a:pt x="335" y="0"/>
                    </a:lnTo>
                    <a:lnTo>
                      <a:pt x="338" y="0"/>
                    </a:lnTo>
                    <a:lnTo>
                      <a:pt x="342" y="0"/>
                    </a:lnTo>
                    <a:lnTo>
                      <a:pt x="345" y="0"/>
                    </a:lnTo>
                    <a:lnTo>
                      <a:pt x="349" y="0"/>
                    </a:lnTo>
                    <a:lnTo>
                      <a:pt x="352" y="0"/>
                    </a:lnTo>
                    <a:lnTo>
                      <a:pt x="356" y="0"/>
                    </a:lnTo>
                    <a:lnTo>
                      <a:pt x="360" y="0"/>
                    </a:lnTo>
                    <a:lnTo>
                      <a:pt x="363" y="0"/>
                    </a:lnTo>
                    <a:lnTo>
                      <a:pt x="367" y="0"/>
                    </a:lnTo>
                    <a:lnTo>
                      <a:pt x="370" y="0"/>
                    </a:lnTo>
                    <a:lnTo>
                      <a:pt x="374" y="0"/>
                    </a:lnTo>
                    <a:lnTo>
                      <a:pt x="377" y="0"/>
                    </a:lnTo>
                    <a:lnTo>
                      <a:pt x="381" y="0"/>
                    </a:lnTo>
                    <a:lnTo>
                      <a:pt x="384" y="0"/>
                    </a:lnTo>
                    <a:lnTo>
                      <a:pt x="388" y="0"/>
                    </a:lnTo>
                    <a:lnTo>
                      <a:pt x="391" y="0"/>
                    </a:lnTo>
                    <a:lnTo>
                      <a:pt x="395" y="0"/>
                    </a:lnTo>
                    <a:lnTo>
                      <a:pt x="398" y="0"/>
                    </a:lnTo>
                    <a:lnTo>
                      <a:pt x="402" y="0"/>
                    </a:lnTo>
                    <a:lnTo>
                      <a:pt x="405" y="0"/>
                    </a:lnTo>
                    <a:lnTo>
                      <a:pt x="409" y="0"/>
                    </a:lnTo>
                    <a:lnTo>
                      <a:pt x="412" y="0"/>
                    </a:lnTo>
                    <a:lnTo>
                      <a:pt x="416" y="0"/>
                    </a:lnTo>
                    <a:lnTo>
                      <a:pt x="420" y="0"/>
                    </a:lnTo>
                    <a:lnTo>
                      <a:pt x="423" y="0"/>
                    </a:lnTo>
                    <a:lnTo>
                      <a:pt x="426" y="0"/>
                    </a:lnTo>
                    <a:lnTo>
                      <a:pt x="430" y="0"/>
                    </a:lnTo>
                    <a:lnTo>
                      <a:pt x="433" y="0"/>
                    </a:lnTo>
                    <a:lnTo>
                      <a:pt x="437" y="0"/>
                    </a:lnTo>
                    <a:lnTo>
                      <a:pt x="441" y="0"/>
                    </a:lnTo>
                    <a:lnTo>
                      <a:pt x="444" y="0"/>
                    </a:lnTo>
                    <a:lnTo>
                      <a:pt x="448" y="0"/>
                    </a:lnTo>
                    <a:lnTo>
                      <a:pt x="451" y="0"/>
                    </a:lnTo>
                    <a:lnTo>
                      <a:pt x="455" y="0"/>
                    </a:lnTo>
                    <a:lnTo>
                      <a:pt x="458" y="0"/>
                    </a:lnTo>
                    <a:lnTo>
                      <a:pt x="462" y="0"/>
                    </a:lnTo>
                    <a:lnTo>
                      <a:pt x="465" y="0"/>
                    </a:lnTo>
                    <a:lnTo>
                      <a:pt x="469" y="0"/>
                    </a:lnTo>
                    <a:lnTo>
                      <a:pt x="472" y="0"/>
                    </a:lnTo>
                    <a:lnTo>
                      <a:pt x="476" y="0"/>
                    </a:lnTo>
                    <a:lnTo>
                      <a:pt x="479" y="0"/>
                    </a:lnTo>
                    <a:lnTo>
                      <a:pt x="483" y="0"/>
                    </a:lnTo>
                    <a:lnTo>
                      <a:pt x="486" y="0"/>
                    </a:lnTo>
                    <a:lnTo>
                      <a:pt x="490" y="0"/>
                    </a:lnTo>
                    <a:lnTo>
                      <a:pt x="493" y="0"/>
                    </a:lnTo>
                    <a:lnTo>
                      <a:pt x="497" y="0"/>
                    </a:lnTo>
                    <a:lnTo>
                      <a:pt x="501" y="0"/>
                    </a:lnTo>
                    <a:lnTo>
                      <a:pt x="504" y="0"/>
                    </a:lnTo>
                    <a:lnTo>
                      <a:pt x="508" y="0"/>
                    </a:lnTo>
                    <a:lnTo>
                      <a:pt x="511" y="0"/>
                    </a:lnTo>
                    <a:lnTo>
                      <a:pt x="515" y="0"/>
                    </a:lnTo>
                    <a:lnTo>
                      <a:pt x="518" y="0"/>
                    </a:lnTo>
                    <a:lnTo>
                      <a:pt x="522" y="0"/>
                    </a:lnTo>
                    <a:lnTo>
                      <a:pt x="525" y="0"/>
                    </a:lnTo>
                    <a:lnTo>
                      <a:pt x="529" y="0"/>
                    </a:lnTo>
                    <a:lnTo>
                      <a:pt x="532" y="0"/>
                    </a:lnTo>
                    <a:lnTo>
                      <a:pt x="536" y="0"/>
                    </a:lnTo>
                    <a:lnTo>
                      <a:pt x="539" y="0"/>
                    </a:lnTo>
                    <a:lnTo>
                      <a:pt x="543" y="0"/>
                    </a:lnTo>
                    <a:lnTo>
                      <a:pt x="546" y="0"/>
                    </a:lnTo>
                    <a:lnTo>
                      <a:pt x="550" y="0"/>
                    </a:lnTo>
                    <a:lnTo>
                      <a:pt x="553" y="0"/>
                    </a:lnTo>
                    <a:lnTo>
                      <a:pt x="557" y="0"/>
                    </a:lnTo>
                    <a:lnTo>
                      <a:pt x="561" y="0"/>
                    </a:lnTo>
                    <a:lnTo>
                      <a:pt x="564" y="0"/>
                    </a:lnTo>
                    <a:lnTo>
                      <a:pt x="568" y="0"/>
                    </a:lnTo>
                    <a:lnTo>
                      <a:pt x="571" y="0"/>
                    </a:lnTo>
                    <a:lnTo>
                      <a:pt x="575" y="0"/>
                    </a:lnTo>
                    <a:lnTo>
                      <a:pt x="578" y="0"/>
                    </a:lnTo>
                    <a:lnTo>
                      <a:pt x="582" y="0"/>
                    </a:lnTo>
                    <a:lnTo>
                      <a:pt x="585" y="0"/>
                    </a:lnTo>
                    <a:lnTo>
                      <a:pt x="589" y="0"/>
                    </a:lnTo>
                    <a:lnTo>
                      <a:pt x="592" y="0"/>
                    </a:lnTo>
                    <a:lnTo>
                      <a:pt x="596" y="0"/>
                    </a:lnTo>
                    <a:lnTo>
                      <a:pt x="599" y="0"/>
                    </a:lnTo>
                    <a:lnTo>
                      <a:pt x="603" y="0"/>
                    </a:lnTo>
                    <a:lnTo>
                      <a:pt x="606" y="0"/>
                    </a:lnTo>
                    <a:lnTo>
                      <a:pt x="610" y="0"/>
                    </a:lnTo>
                    <a:lnTo>
                      <a:pt x="613" y="0"/>
                    </a:lnTo>
                    <a:lnTo>
                      <a:pt x="617" y="0"/>
                    </a:lnTo>
                    <a:lnTo>
                      <a:pt x="621" y="0"/>
                    </a:lnTo>
                    <a:lnTo>
                      <a:pt x="624" y="0"/>
                    </a:lnTo>
                    <a:lnTo>
                      <a:pt x="628" y="0"/>
                    </a:lnTo>
                    <a:lnTo>
                      <a:pt x="631" y="0"/>
                    </a:lnTo>
                    <a:lnTo>
                      <a:pt x="635" y="0"/>
                    </a:lnTo>
                    <a:lnTo>
                      <a:pt x="638" y="0"/>
                    </a:lnTo>
                    <a:lnTo>
                      <a:pt x="642" y="0"/>
                    </a:lnTo>
                    <a:lnTo>
                      <a:pt x="645" y="0"/>
                    </a:lnTo>
                    <a:lnTo>
                      <a:pt x="649" y="0"/>
                    </a:lnTo>
                    <a:lnTo>
                      <a:pt x="652" y="0"/>
                    </a:lnTo>
                    <a:lnTo>
                      <a:pt x="656" y="0"/>
                    </a:lnTo>
                    <a:lnTo>
                      <a:pt x="659" y="0"/>
                    </a:lnTo>
                    <a:lnTo>
                      <a:pt x="663" y="0"/>
                    </a:lnTo>
                    <a:lnTo>
                      <a:pt x="666" y="0"/>
                    </a:lnTo>
                    <a:lnTo>
                      <a:pt x="670" y="0"/>
                    </a:lnTo>
                    <a:lnTo>
                      <a:pt x="673" y="0"/>
                    </a:lnTo>
                    <a:lnTo>
                      <a:pt x="677" y="0"/>
                    </a:lnTo>
                    <a:lnTo>
                      <a:pt x="681" y="0"/>
                    </a:lnTo>
                    <a:lnTo>
                      <a:pt x="684" y="0"/>
                    </a:lnTo>
                    <a:lnTo>
                      <a:pt x="687" y="0"/>
                    </a:lnTo>
                    <a:lnTo>
                      <a:pt x="691" y="0"/>
                    </a:lnTo>
                    <a:lnTo>
                      <a:pt x="695" y="0"/>
                    </a:lnTo>
                    <a:lnTo>
                      <a:pt x="698" y="0"/>
                    </a:lnTo>
                    <a:lnTo>
                      <a:pt x="702" y="0"/>
                    </a:lnTo>
                    <a:lnTo>
                      <a:pt x="705" y="0"/>
                    </a:lnTo>
                    <a:lnTo>
                      <a:pt x="709" y="0"/>
                    </a:lnTo>
                    <a:lnTo>
                      <a:pt x="712" y="0"/>
                    </a:lnTo>
                    <a:lnTo>
                      <a:pt x="716" y="0"/>
                    </a:lnTo>
                    <a:lnTo>
                      <a:pt x="719" y="0"/>
                    </a:lnTo>
                    <a:lnTo>
                      <a:pt x="723" y="0"/>
                    </a:lnTo>
                    <a:lnTo>
                      <a:pt x="726" y="0"/>
                    </a:lnTo>
                    <a:lnTo>
                      <a:pt x="730" y="0"/>
                    </a:lnTo>
                    <a:lnTo>
                      <a:pt x="733" y="0"/>
                    </a:lnTo>
                    <a:lnTo>
                      <a:pt x="737" y="0"/>
                    </a:lnTo>
                    <a:lnTo>
                      <a:pt x="740" y="0"/>
                    </a:lnTo>
                    <a:lnTo>
                      <a:pt x="744" y="0"/>
                    </a:lnTo>
                    <a:lnTo>
                      <a:pt x="747" y="0"/>
                    </a:lnTo>
                    <a:lnTo>
                      <a:pt x="751" y="0"/>
                    </a:lnTo>
                    <a:lnTo>
                      <a:pt x="755" y="0"/>
                    </a:lnTo>
                    <a:lnTo>
                      <a:pt x="758" y="0"/>
                    </a:lnTo>
                    <a:lnTo>
                      <a:pt x="762" y="0"/>
                    </a:lnTo>
                    <a:lnTo>
                      <a:pt x="765" y="0"/>
                    </a:lnTo>
                    <a:lnTo>
                      <a:pt x="769" y="0"/>
                    </a:lnTo>
                    <a:lnTo>
                      <a:pt x="772" y="0"/>
                    </a:lnTo>
                    <a:lnTo>
                      <a:pt x="776" y="0"/>
                    </a:lnTo>
                    <a:lnTo>
                      <a:pt x="779" y="0"/>
                    </a:lnTo>
                    <a:lnTo>
                      <a:pt x="783" y="0"/>
                    </a:lnTo>
                    <a:lnTo>
                      <a:pt x="786" y="0"/>
                    </a:lnTo>
                    <a:lnTo>
                      <a:pt x="790" y="0"/>
                    </a:lnTo>
                    <a:lnTo>
                      <a:pt x="793" y="0"/>
                    </a:lnTo>
                    <a:lnTo>
                      <a:pt x="797" y="0"/>
                    </a:lnTo>
                    <a:lnTo>
                      <a:pt x="800" y="0"/>
                    </a:lnTo>
                    <a:lnTo>
                      <a:pt x="804" y="0"/>
                    </a:lnTo>
                    <a:lnTo>
                      <a:pt x="807" y="0"/>
                    </a:lnTo>
                    <a:lnTo>
                      <a:pt x="811" y="0"/>
                    </a:lnTo>
                    <a:lnTo>
                      <a:pt x="815" y="0"/>
                    </a:lnTo>
                    <a:lnTo>
                      <a:pt x="818" y="0"/>
                    </a:lnTo>
                    <a:lnTo>
                      <a:pt x="822" y="0"/>
                    </a:lnTo>
                    <a:lnTo>
                      <a:pt x="825" y="0"/>
                    </a:lnTo>
                    <a:lnTo>
                      <a:pt x="829" y="0"/>
                    </a:lnTo>
                    <a:lnTo>
                      <a:pt x="832" y="0"/>
                    </a:lnTo>
                    <a:lnTo>
                      <a:pt x="836" y="0"/>
                    </a:lnTo>
                    <a:lnTo>
                      <a:pt x="839" y="0"/>
                    </a:lnTo>
                    <a:lnTo>
                      <a:pt x="843" y="0"/>
                    </a:lnTo>
                    <a:lnTo>
                      <a:pt x="846" y="0"/>
                    </a:lnTo>
                    <a:lnTo>
                      <a:pt x="850" y="0"/>
                    </a:lnTo>
                    <a:lnTo>
                      <a:pt x="853" y="0"/>
                    </a:lnTo>
                    <a:lnTo>
                      <a:pt x="857" y="0"/>
                    </a:lnTo>
                    <a:lnTo>
                      <a:pt x="860" y="0"/>
                    </a:lnTo>
                    <a:lnTo>
                      <a:pt x="864" y="0"/>
                    </a:lnTo>
                    <a:lnTo>
                      <a:pt x="867" y="0"/>
                    </a:lnTo>
                    <a:lnTo>
                      <a:pt x="871" y="0"/>
                    </a:lnTo>
                    <a:lnTo>
                      <a:pt x="875" y="0"/>
                    </a:lnTo>
                    <a:lnTo>
                      <a:pt x="878" y="0"/>
                    </a:lnTo>
                    <a:lnTo>
                      <a:pt x="882" y="0"/>
                    </a:lnTo>
                    <a:lnTo>
                      <a:pt x="885" y="0"/>
                    </a:lnTo>
                    <a:lnTo>
                      <a:pt x="889" y="0"/>
                    </a:lnTo>
                    <a:lnTo>
                      <a:pt x="892" y="0"/>
                    </a:lnTo>
                    <a:lnTo>
                      <a:pt x="896" y="0"/>
                    </a:lnTo>
                    <a:lnTo>
                      <a:pt x="899" y="0"/>
                    </a:lnTo>
                    <a:lnTo>
                      <a:pt x="903" y="0"/>
                    </a:lnTo>
                    <a:lnTo>
                      <a:pt x="906" y="0"/>
                    </a:lnTo>
                    <a:lnTo>
                      <a:pt x="910" y="0"/>
                    </a:lnTo>
                    <a:lnTo>
                      <a:pt x="913" y="0"/>
                    </a:lnTo>
                    <a:lnTo>
                      <a:pt x="917" y="0"/>
                    </a:lnTo>
                    <a:lnTo>
                      <a:pt x="920" y="0"/>
                    </a:lnTo>
                    <a:lnTo>
                      <a:pt x="924" y="0"/>
                    </a:lnTo>
                    <a:lnTo>
                      <a:pt x="927" y="0"/>
                    </a:lnTo>
                    <a:lnTo>
                      <a:pt x="931" y="0"/>
                    </a:lnTo>
                    <a:lnTo>
                      <a:pt x="935" y="0"/>
                    </a:lnTo>
                    <a:lnTo>
                      <a:pt x="938" y="0"/>
                    </a:lnTo>
                    <a:lnTo>
                      <a:pt x="941" y="0"/>
                    </a:lnTo>
                    <a:lnTo>
                      <a:pt x="945" y="0"/>
                    </a:lnTo>
                    <a:lnTo>
                      <a:pt x="948" y="0"/>
                    </a:lnTo>
                    <a:lnTo>
                      <a:pt x="952" y="0"/>
                    </a:lnTo>
                    <a:lnTo>
                      <a:pt x="956" y="0"/>
                    </a:lnTo>
                    <a:lnTo>
                      <a:pt x="959" y="0"/>
                    </a:lnTo>
                    <a:lnTo>
                      <a:pt x="963" y="0"/>
                    </a:lnTo>
                    <a:lnTo>
                      <a:pt x="966" y="0"/>
                    </a:lnTo>
                    <a:lnTo>
                      <a:pt x="970" y="0"/>
                    </a:lnTo>
                    <a:lnTo>
                      <a:pt x="973" y="0"/>
                    </a:lnTo>
                    <a:lnTo>
                      <a:pt x="977" y="0"/>
                    </a:lnTo>
                    <a:lnTo>
                      <a:pt x="980" y="0"/>
                    </a:lnTo>
                    <a:lnTo>
                      <a:pt x="984" y="0"/>
                    </a:lnTo>
                    <a:lnTo>
                      <a:pt x="987" y="0"/>
                    </a:lnTo>
                    <a:lnTo>
                      <a:pt x="991" y="0"/>
                    </a:lnTo>
                    <a:lnTo>
                      <a:pt x="994" y="0"/>
                    </a:lnTo>
                    <a:lnTo>
                      <a:pt x="998" y="0"/>
                    </a:lnTo>
                    <a:lnTo>
                      <a:pt x="1001" y="0"/>
                    </a:lnTo>
                    <a:lnTo>
                      <a:pt x="1005" y="0"/>
                    </a:lnTo>
                    <a:lnTo>
                      <a:pt x="1008" y="0"/>
                    </a:lnTo>
                    <a:lnTo>
                      <a:pt x="1012" y="0"/>
                    </a:lnTo>
                    <a:lnTo>
                      <a:pt x="1016" y="0"/>
                    </a:lnTo>
                    <a:lnTo>
                      <a:pt x="1019" y="0"/>
                    </a:lnTo>
                    <a:lnTo>
                      <a:pt x="1023" y="0"/>
                    </a:lnTo>
                    <a:lnTo>
                      <a:pt x="1026" y="0"/>
                    </a:lnTo>
                    <a:lnTo>
                      <a:pt x="1030" y="0"/>
                    </a:lnTo>
                    <a:lnTo>
                      <a:pt x="1033" y="0"/>
                    </a:lnTo>
                    <a:lnTo>
                      <a:pt x="1037" y="0"/>
                    </a:lnTo>
                    <a:lnTo>
                      <a:pt x="1040" y="0"/>
                    </a:lnTo>
                    <a:lnTo>
                      <a:pt x="1044" y="0"/>
                    </a:lnTo>
                    <a:lnTo>
                      <a:pt x="1047" y="0"/>
                    </a:lnTo>
                    <a:lnTo>
                      <a:pt x="1051" y="0"/>
                    </a:lnTo>
                    <a:lnTo>
                      <a:pt x="1054" y="0"/>
                    </a:lnTo>
                    <a:lnTo>
                      <a:pt x="1058" y="0"/>
                    </a:lnTo>
                    <a:lnTo>
                      <a:pt x="1061" y="0"/>
                    </a:lnTo>
                    <a:lnTo>
                      <a:pt x="1065" y="0"/>
                    </a:lnTo>
                    <a:lnTo>
                      <a:pt x="1068" y="0"/>
                    </a:lnTo>
                    <a:lnTo>
                      <a:pt x="1072" y="0"/>
                    </a:lnTo>
                    <a:lnTo>
                      <a:pt x="1076" y="0"/>
                    </a:lnTo>
                    <a:lnTo>
                      <a:pt x="1079" y="0"/>
                    </a:lnTo>
                    <a:lnTo>
                      <a:pt x="1083" y="0"/>
                    </a:lnTo>
                    <a:lnTo>
                      <a:pt x="1086" y="0"/>
                    </a:lnTo>
                    <a:lnTo>
                      <a:pt x="1090" y="0"/>
                    </a:lnTo>
                    <a:lnTo>
                      <a:pt x="1093" y="0"/>
                    </a:lnTo>
                    <a:lnTo>
                      <a:pt x="1097" y="0"/>
                    </a:lnTo>
                    <a:lnTo>
                      <a:pt x="1100" y="0"/>
                    </a:lnTo>
                    <a:lnTo>
                      <a:pt x="1104" y="0"/>
                    </a:lnTo>
                    <a:lnTo>
                      <a:pt x="1107" y="0"/>
                    </a:lnTo>
                    <a:lnTo>
                      <a:pt x="1111" y="0"/>
                    </a:lnTo>
                    <a:lnTo>
                      <a:pt x="1114" y="0"/>
                    </a:lnTo>
                    <a:lnTo>
                      <a:pt x="1118" y="0"/>
                    </a:lnTo>
                    <a:lnTo>
                      <a:pt x="1121" y="0"/>
                    </a:lnTo>
                    <a:lnTo>
                      <a:pt x="1125" y="0"/>
                    </a:lnTo>
                    <a:lnTo>
                      <a:pt x="1128" y="0"/>
                    </a:lnTo>
                    <a:lnTo>
                      <a:pt x="1132" y="0"/>
                    </a:lnTo>
                    <a:lnTo>
                      <a:pt x="1136" y="0"/>
                    </a:lnTo>
                    <a:lnTo>
                      <a:pt x="1139" y="0"/>
                    </a:lnTo>
                    <a:lnTo>
                      <a:pt x="1143" y="0"/>
                    </a:lnTo>
                    <a:lnTo>
                      <a:pt x="1146" y="0"/>
                    </a:lnTo>
                    <a:lnTo>
                      <a:pt x="1149" y="0"/>
                    </a:lnTo>
                    <a:lnTo>
                      <a:pt x="1153" y="0"/>
                    </a:lnTo>
                    <a:lnTo>
                      <a:pt x="1157" y="0"/>
                    </a:lnTo>
                    <a:lnTo>
                      <a:pt x="1160" y="0"/>
                    </a:lnTo>
                    <a:lnTo>
                      <a:pt x="1164" y="0"/>
                    </a:lnTo>
                    <a:lnTo>
                      <a:pt x="1167" y="0"/>
                    </a:lnTo>
                    <a:lnTo>
                      <a:pt x="1171" y="0"/>
                    </a:lnTo>
                    <a:lnTo>
                      <a:pt x="1174" y="0"/>
                    </a:lnTo>
                    <a:lnTo>
                      <a:pt x="1178" y="0"/>
                    </a:lnTo>
                    <a:lnTo>
                      <a:pt x="1181" y="0"/>
                    </a:lnTo>
                    <a:lnTo>
                      <a:pt x="1185" y="0"/>
                    </a:lnTo>
                    <a:lnTo>
                      <a:pt x="1188" y="0"/>
                    </a:lnTo>
                    <a:lnTo>
                      <a:pt x="1192" y="0"/>
                    </a:lnTo>
                    <a:lnTo>
                      <a:pt x="1196" y="0"/>
                    </a:lnTo>
                    <a:lnTo>
                      <a:pt x="1199" y="0"/>
                    </a:lnTo>
                    <a:lnTo>
                      <a:pt x="1202" y="0"/>
                    </a:lnTo>
                    <a:lnTo>
                      <a:pt x="1206" y="0"/>
                    </a:lnTo>
                    <a:lnTo>
                      <a:pt x="1209" y="0"/>
                    </a:lnTo>
                    <a:lnTo>
                      <a:pt x="1213" y="0"/>
                    </a:lnTo>
                    <a:lnTo>
                      <a:pt x="1217" y="0"/>
                    </a:lnTo>
                    <a:lnTo>
                      <a:pt x="1220" y="0"/>
                    </a:lnTo>
                    <a:lnTo>
                      <a:pt x="1224" y="0"/>
                    </a:lnTo>
                    <a:lnTo>
                      <a:pt x="1227" y="0"/>
                    </a:lnTo>
                    <a:lnTo>
                      <a:pt x="1231" y="0"/>
                    </a:lnTo>
                    <a:lnTo>
                      <a:pt x="1234" y="0"/>
                    </a:lnTo>
                    <a:lnTo>
                      <a:pt x="1238" y="0"/>
                    </a:lnTo>
                    <a:lnTo>
                      <a:pt x="1241" y="0"/>
                    </a:lnTo>
                    <a:lnTo>
                      <a:pt x="1245" y="0"/>
                    </a:lnTo>
                    <a:lnTo>
                      <a:pt x="1248" y="0"/>
                    </a:lnTo>
                    <a:lnTo>
                      <a:pt x="1252" y="0"/>
                    </a:lnTo>
                    <a:lnTo>
                      <a:pt x="1255" y="0"/>
                    </a:lnTo>
                    <a:lnTo>
                      <a:pt x="1259" y="0"/>
                    </a:lnTo>
                    <a:lnTo>
                      <a:pt x="1262" y="0"/>
                    </a:lnTo>
                    <a:lnTo>
                      <a:pt x="1266" y="0"/>
                    </a:lnTo>
                    <a:lnTo>
                      <a:pt x="1269" y="0"/>
                    </a:lnTo>
                    <a:lnTo>
                      <a:pt x="1273" y="0"/>
                    </a:lnTo>
                    <a:lnTo>
                      <a:pt x="1277" y="0"/>
                    </a:lnTo>
                    <a:lnTo>
                      <a:pt x="1280" y="0"/>
                    </a:lnTo>
                    <a:lnTo>
                      <a:pt x="1284" y="0"/>
                    </a:lnTo>
                    <a:lnTo>
                      <a:pt x="1287" y="0"/>
                    </a:lnTo>
                    <a:lnTo>
                      <a:pt x="1291" y="0"/>
                    </a:lnTo>
                    <a:lnTo>
                      <a:pt x="1294" y="0"/>
                    </a:lnTo>
                    <a:lnTo>
                      <a:pt x="1298" y="0"/>
                    </a:lnTo>
                    <a:lnTo>
                      <a:pt x="1301" y="0"/>
                    </a:lnTo>
                    <a:lnTo>
                      <a:pt x="1305" y="0"/>
                    </a:lnTo>
                    <a:lnTo>
                      <a:pt x="1308" y="0"/>
                    </a:lnTo>
                    <a:lnTo>
                      <a:pt x="1312" y="0"/>
                    </a:lnTo>
                    <a:lnTo>
                      <a:pt x="1315" y="0"/>
                    </a:lnTo>
                    <a:lnTo>
                      <a:pt x="1319" y="0"/>
                    </a:lnTo>
                    <a:lnTo>
                      <a:pt x="1322" y="0"/>
                    </a:lnTo>
                    <a:lnTo>
                      <a:pt x="1326" y="0"/>
                    </a:lnTo>
                    <a:lnTo>
                      <a:pt x="1329" y="0"/>
                    </a:lnTo>
                    <a:lnTo>
                      <a:pt x="1333" y="0"/>
                    </a:lnTo>
                    <a:lnTo>
                      <a:pt x="1337" y="0"/>
                    </a:lnTo>
                    <a:lnTo>
                      <a:pt x="1340" y="0"/>
                    </a:lnTo>
                    <a:lnTo>
                      <a:pt x="1344" y="0"/>
                    </a:lnTo>
                    <a:lnTo>
                      <a:pt x="1347" y="0"/>
                    </a:lnTo>
                    <a:lnTo>
                      <a:pt x="1351" y="0"/>
                    </a:lnTo>
                    <a:lnTo>
                      <a:pt x="1354" y="0"/>
                    </a:lnTo>
                    <a:lnTo>
                      <a:pt x="1358" y="0"/>
                    </a:lnTo>
                    <a:lnTo>
                      <a:pt x="1361" y="0"/>
                    </a:lnTo>
                    <a:lnTo>
                      <a:pt x="1365" y="0"/>
                    </a:lnTo>
                    <a:lnTo>
                      <a:pt x="1368" y="0"/>
                    </a:lnTo>
                    <a:lnTo>
                      <a:pt x="1372" y="0"/>
                    </a:lnTo>
                    <a:lnTo>
                      <a:pt x="1375" y="0"/>
                    </a:lnTo>
                    <a:lnTo>
                      <a:pt x="1379" y="0"/>
                    </a:lnTo>
                    <a:lnTo>
                      <a:pt x="1382" y="0"/>
                    </a:lnTo>
                    <a:lnTo>
                      <a:pt x="1386" y="0"/>
                    </a:lnTo>
                    <a:lnTo>
                      <a:pt x="1389" y="0"/>
                    </a:lnTo>
                    <a:lnTo>
                      <a:pt x="1393" y="0"/>
                    </a:lnTo>
                    <a:lnTo>
                      <a:pt x="1397" y="0"/>
                    </a:lnTo>
                    <a:lnTo>
                      <a:pt x="1400" y="0"/>
                    </a:lnTo>
                    <a:lnTo>
                      <a:pt x="1404" y="0"/>
                    </a:lnTo>
                    <a:lnTo>
                      <a:pt x="1407" y="0"/>
                    </a:lnTo>
                    <a:lnTo>
                      <a:pt x="1410" y="0"/>
                    </a:lnTo>
                  </a:path>
                </a:pathLst>
              </a:custGeom>
              <a:noFill/>
              <a:ln w="4826">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127" name="Freeform 49"/>
              <p:cNvSpPr>
                <a:spLocks/>
              </p:cNvSpPr>
              <p:nvPr/>
            </p:nvSpPr>
            <p:spPr bwMode="auto">
              <a:xfrm>
                <a:off x="2242" y="2475"/>
                <a:ext cx="2494" cy="180"/>
              </a:xfrm>
              <a:custGeom>
                <a:avLst/>
                <a:gdLst>
                  <a:gd name="T0" fmla="*/ 19441 w 1410"/>
                  <a:gd name="T1" fmla="*/ 0 h 413"/>
                  <a:gd name="T2" fmla="*/ 42902 w 1410"/>
                  <a:gd name="T3" fmla="*/ 0 h 413"/>
                  <a:gd name="T4" fmla="*/ 65649 w 1410"/>
                  <a:gd name="T5" fmla="*/ 0 h 413"/>
                  <a:gd name="T6" fmla="*/ 88997 w 1410"/>
                  <a:gd name="T7" fmla="*/ 0 h 413"/>
                  <a:gd name="T8" fmla="*/ 112384 w 1410"/>
                  <a:gd name="T9" fmla="*/ 0 h 413"/>
                  <a:gd name="T10" fmla="*/ 135203 w 1410"/>
                  <a:gd name="T11" fmla="*/ 0 h 413"/>
                  <a:gd name="T12" fmla="*/ 158656 w 1410"/>
                  <a:gd name="T13" fmla="*/ 0 h 413"/>
                  <a:gd name="T14" fmla="*/ 182055 w 1410"/>
                  <a:gd name="T15" fmla="*/ 0 h 413"/>
                  <a:gd name="T16" fmla="*/ 205392 w 1410"/>
                  <a:gd name="T17" fmla="*/ 0 h 413"/>
                  <a:gd name="T18" fmla="*/ 228086 w 1410"/>
                  <a:gd name="T19" fmla="*/ 0 h 413"/>
                  <a:gd name="T20" fmla="*/ 251118 w 1410"/>
                  <a:gd name="T21" fmla="*/ 0 h 413"/>
                  <a:gd name="T22" fmla="*/ 273712 w 1410"/>
                  <a:gd name="T23" fmla="*/ 0 h 413"/>
                  <a:gd name="T24" fmla="*/ 297398 w 1410"/>
                  <a:gd name="T25" fmla="*/ 0 h 413"/>
                  <a:gd name="T26" fmla="*/ 320785 w 1410"/>
                  <a:gd name="T27" fmla="*/ 0 h 413"/>
                  <a:gd name="T28" fmla="*/ 344176 w 1410"/>
                  <a:gd name="T29" fmla="*/ 0 h 413"/>
                  <a:gd name="T30" fmla="*/ 366876 w 1410"/>
                  <a:gd name="T31" fmla="*/ 0 h 413"/>
                  <a:gd name="T32" fmla="*/ 390329 w 1410"/>
                  <a:gd name="T33" fmla="*/ 0 h 413"/>
                  <a:gd name="T34" fmla="*/ 413728 w 1410"/>
                  <a:gd name="T35" fmla="*/ 0 h 413"/>
                  <a:gd name="T36" fmla="*/ 435834 w 1410"/>
                  <a:gd name="T37" fmla="*/ 0 h 413"/>
                  <a:gd name="T38" fmla="*/ 459796 w 1410"/>
                  <a:gd name="T39" fmla="*/ 0 h 413"/>
                  <a:gd name="T40" fmla="*/ 482976 w 1410"/>
                  <a:gd name="T41" fmla="*/ 0 h 413"/>
                  <a:gd name="T42" fmla="*/ 505383 w 1410"/>
                  <a:gd name="T43" fmla="*/ 0 h 413"/>
                  <a:gd name="T44" fmla="*/ 529071 w 1410"/>
                  <a:gd name="T45" fmla="*/ 0 h 413"/>
                  <a:gd name="T46" fmla="*/ 552456 w 1410"/>
                  <a:gd name="T47" fmla="*/ 0 h 413"/>
                  <a:gd name="T48" fmla="*/ 574651 w 1410"/>
                  <a:gd name="T49" fmla="*/ 0 h 413"/>
                  <a:gd name="T50" fmla="*/ 598059 w 1410"/>
                  <a:gd name="T51" fmla="*/ 0 h 413"/>
                  <a:gd name="T52" fmla="*/ 621922 w 1410"/>
                  <a:gd name="T53" fmla="*/ 0 h 413"/>
                  <a:gd name="T54" fmla="*/ 644191 w 1410"/>
                  <a:gd name="T55" fmla="*/ 0 h 413"/>
                  <a:gd name="T56" fmla="*/ 667506 w 1410"/>
                  <a:gd name="T57" fmla="*/ 0 h 413"/>
                  <a:gd name="T58" fmla="*/ 691556 w 1410"/>
                  <a:gd name="T59" fmla="*/ 0 h 413"/>
                  <a:gd name="T60" fmla="*/ 714655 w 1410"/>
                  <a:gd name="T61" fmla="*/ 0 h 413"/>
                  <a:gd name="T62" fmla="*/ 737005 w 1410"/>
                  <a:gd name="T63" fmla="*/ 0 h 413"/>
                  <a:gd name="T64" fmla="*/ 760242 w 1410"/>
                  <a:gd name="T65" fmla="*/ 0 h 413"/>
                  <a:gd name="T66" fmla="*/ 784133 w 1410"/>
                  <a:gd name="T67" fmla="*/ 0 h 413"/>
                  <a:gd name="T68" fmla="*/ 806324 w 1410"/>
                  <a:gd name="T69" fmla="*/ 0 h 413"/>
                  <a:gd name="T70" fmla="*/ 829738 w 1410"/>
                  <a:gd name="T71" fmla="*/ 0 h 413"/>
                  <a:gd name="T72" fmla="*/ 853797 w 1410"/>
                  <a:gd name="T73" fmla="*/ 0 h 413"/>
                  <a:gd name="T74" fmla="*/ 877074 w 1410"/>
                  <a:gd name="T75" fmla="*/ 0 h 413"/>
                  <a:gd name="T76" fmla="*/ 899179 w 1410"/>
                  <a:gd name="T77" fmla="*/ 0 h 413"/>
                  <a:gd name="T78" fmla="*/ 922591 w 1410"/>
                  <a:gd name="T79" fmla="*/ 0 h 413"/>
                  <a:gd name="T80" fmla="*/ 945458 w 1410"/>
                  <a:gd name="T81" fmla="*/ 0 h 413"/>
                  <a:gd name="T82" fmla="*/ 968850 w 1410"/>
                  <a:gd name="T83" fmla="*/ 0 h 413"/>
                  <a:gd name="T84" fmla="*/ 991915 w 1410"/>
                  <a:gd name="T85" fmla="*/ 0 h 413"/>
                  <a:gd name="T86" fmla="*/ 1015805 w 1410"/>
                  <a:gd name="T87" fmla="*/ 0 h 413"/>
                  <a:gd name="T88" fmla="*/ 1038006 w 1410"/>
                  <a:gd name="T89" fmla="*/ 0 h 413"/>
                  <a:gd name="T90" fmla="*/ 1061432 w 1410"/>
                  <a:gd name="T91" fmla="*/ 0 h 413"/>
                  <a:gd name="T92" fmla="*/ 1084763 w 1410"/>
                  <a:gd name="T93" fmla="*/ 0 h 413"/>
                  <a:gd name="T94" fmla="*/ 1107667 w 1410"/>
                  <a:gd name="T95" fmla="*/ 0 h 413"/>
                  <a:gd name="T96" fmla="*/ 1131082 w 1410"/>
                  <a:gd name="T97" fmla="*/ 0 h 413"/>
                  <a:gd name="T98" fmla="*/ 1154441 w 1410"/>
                  <a:gd name="T99" fmla="*/ 0 h 413"/>
                  <a:gd name="T100" fmla="*/ 1177136 w 1410"/>
                  <a:gd name="T101" fmla="*/ 0 h 413"/>
                  <a:gd name="T102" fmla="*/ 1200520 w 1410"/>
                  <a:gd name="T103" fmla="*/ 0 h 413"/>
                  <a:gd name="T104" fmla="*/ 1223581 w 1410"/>
                  <a:gd name="T105" fmla="*/ 0 h 413"/>
                  <a:gd name="T106" fmla="*/ 1246407 w 1410"/>
                  <a:gd name="T107" fmla="*/ 0 h 413"/>
                  <a:gd name="T108" fmla="*/ 1269922 w 1410"/>
                  <a:gd name="T109" fmla="*/ 0 h 413"/>
                  <a:gd name="T110" fmla="*/ 1293258 w 1410"/>
                  <a:gd name="T111" fmla="*/ 0 h 413"/>
                  <a:gd name="T112" fmla="*/ 1316660 w 1410"/>
                  <a:gd name="T113" fmla="*/ 0 h 41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10"/>
                  <a:gd name="T172" fmla="*/ 0 h 413"/>
                  <a:gd name="T173" fmla="*/ 1410 w 1410"/>
                  <a:gd name="T174" fmla="*/ 413 h 41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10" h="413">
                    <a:moveTo>
                      <a:pt x="0" y="234"/>
                    </a:moveTo>
                    <a:lnTo>
                      <a:pt x="3" y="233"/>
                    </a:lnTo>
                    <a:lnTo>
                      <a:pt x="7" y="231"/>
                    </a:lnTo>
                    <a:lnTo>
                      <a:pt x="10" y="229"/>
                    </a:lnTo>
                    <a:lnTo>
                      <a:pt x="14" y="227"/>
                    </a:lnTo>
                    <a:lnTo>
                      <a:pt x="17" y="225"/>
                    </a:lnTo>
                    <a:lnTo>
                      <a:pt x="21" y="223"/>
                    </a:lnTo>
                    <a:lnTo>
                      <a:pt x="24" y="221"/>
                    </a:lnTo>
                    <a:lnTo>
                      <a:pt x="28" y="218"/>
                    </a:lnTo>
                    <a:lnTo>
                      <a:pt x="31" y="216"/>
                    </a:lnTo>
                    <a:lnTo>
                      <a:pt x="35" y="213"/>
                    </a:lnTo>
                    <a:lnTo>
                      <a:pt x="39" y="210"/>
                    </a:lnTo>
                    <a:lnTo>
                      <a:pt x="42" y="207"/>
                    </a:lnTo>
                    <a:lnTo>
                      <a:pt x="46" y="204"/>
                    </a:lnTo>
                    <a:lnTo>
                      <a:pt x="49" y="200"/>
                    </a:lnTo>
                    <a:lnTo>
                      <a:pt x="53" y="196"/>
                    </a:lnTo>
                    <a:lnTo>
                      <a:pt x="56" y="193"/>
                    </a:lnTo>
                    <a:lnTo>
                      <a:pt x="60" y="189"/>
                    </a:lnTo>
                    <a:lnTo>
                      <a:pt x="63" y="185"/>
                    </a:lnTo>
                    <a:lnTo>
                      <a:pt x="67" y="181"/>
                    </a:lnTo>
                    <a:lnTo>
                      <a:pt x="70" y="176"/>
                    </a:lnTo>
                    <a:lnTo>
                      <a:pt x="74" y="172"/>
                    </a:lnTo>
                    <a:lnTo>
                      <a:pt x="77" y="167"/>
                    </a:lnTo>
                    <a:lnTo>
                      <a:pt x="81" y="163"/>
                    </a:lnTo>
                    <a:lnTo>
                      <a:pt x="84" y="158"/>
                    </a:lnTo>
                    <a:lnTo>
                      <a:pt x="88" y="153"/>
                    </a:lnTo>
                    <a:lnTo>
                      <a:pt x="91" y="149"/>
                    </a:lnTo>
                    <a:lnTo>
                      <a:pt x="95" y="144"/>
                    </a:lnTo>
                    <a:lnTo>
                      <a:pt x="99" y="139"/>
                    </a:lnTo>
                    <a:lnTo>
                      <a:pt x="102" y="135"/>
                    </a:lnTo>
                    <a:lnTo>
                      <a:pt x="106" y="130"/>
                    </a:lnTo>
                    <a:lnTo>
                      <a:pt x="109" y="126"/>
                    </a:lnTo>
                    <a:lnTo>
                      <a:pt x="113" y="122"/>
                    </a:lnTo>
                    <a:lnTo>
                      <a:pt x="116" y="118"/>
                    </a:lnTo>
                    <a:lnTo>
                      <a:pt x="120" y="114"/>
                    </a:lnTo>
                    <a:lnTo>
                      <a:pt x="123" y="110"/>
                    </a:lnTo>
                    <a:lnTo>
                      <a:pt x="127" y="107"/>
                    </a:lnTo>
                    <a:lnTo>
                      <a:pt x="130" y="104"/>
                    </a:lnTo>
                    <a:lnTo>
                      <a:pt x="134" y="101"/>
                    </a:lnTo>
                    <a:lnTo>
                      <a:pt x="137" y="98"/>
                    </a:lnTo>
                    <a:lnTo>
                      <a:pt x="141" y="95"/>
                    </a:lnTo>
                    <a:lnTo>
                      <a:pt x="144" y="93"/>
                    </a:lnTo>
                    <a:lnTo>
                      <a:pt x="148" y="91"/>
                    </a:lnTo>
                    <a:lnTo>
                      <a:pt x="151" y="89"/>
                    </a:lnTo>
                    <a:lnTo>
                      <a:pt x="155" y="87"/>
                    </a:lnTo>
                    <a:lnTo>
                      <a:pt x="159" y="86"/>
                    </a:lnTo>
                    <a:lnTo>
                      <a:pt x="162" y="85"/>
                    </a:lnTo>
                    <a:lnTo>
                      <a:pt x="166" y="83"/>
                    </a:lnTo>
                    <a:lnTo>
                      <a:pt x="169" y="82"/>
                    </a:lnTo>
                    <a:lnTo>
                      <a:pt x="172" y="81"/>
                    </a:lnTo>
                    <a:lnTo>
                      <a:pt x="176" y="81"/>
                    </a:lnTo>
                    <a:lnTo>
                      <a:pt x="180" y="80"/>
                    </a:lnTo>
                    <a:lnTo>
                      <a:pt x="183" y="80"/>
                    </a:lnTo>
                    <a:lnTo>
                      <a:pt x="187" y="79"/>
                    </a:lnTo>
                    <a:lnTo>
                      <a:pt x="190" y="79"/>
                    </a:lnTo>
                    <a:lnTo>
                      <a:pt x="194" y="78"/>
                    </a:lnTo>
                    <a:lnTo>
                      <a:pt x="197" y="78"/>
                    </a:lnTo>
                    <a:lnTo>
                      <a:pt x="201" y="78"/>
                    </a:lnTo>
                    <a:lnTo>
                      <a:pt x="204" y="78"/>
                    </a:lnTo>
                    <a:lnTo>
                      <a:pt x="208" y="78"/>
                    </a:lnTo>
                    <a:lnTo>
                      <a:pt x="211" y="78"/>
                    </a:lnTo>
                    <a:lnTo>
                      <a:pt x="215" y="78"/>
                    </a:lnTo>
                    <a:lnTo>
                      <a:pt x="219" y="78"/>
                    </a:lnTo>
                    <a:lnTo>
                      <a:pt x="222" y="78"/>
                    </a:lnTo>
                    <a:lnTo>
                      <a:pt x="225" y="78"/>
                    </a:lnTo>
                    <a:lnTo>
                      <a:pt x="229" y="78"/>
                    </a:lnTo>
                    <a:lnTo>
                      <a:pt x="232" y="78"/>
                    </a:lnTo>
                    <a:lnTo>
                      <a:pt x="236" y="78"/>
                    </a:lnTo>
                    <a:lnTo>
                      <a:pt x="240" y="79"/>
                    </a:lnTo>
                    <a:lnTo>
                      <a:pt x="243" y="79"/>
                    </a:lnTo>
                    <a:lnTo>
                      <a:pt x="247" y="79"/>
                    </a:lnTo>
                    <a:lnTo>
                      <a:pt x="250" y="80"/>
                    </a:lnTo>
                    <a:lnTo>
                      <a:pt x="254" y="80"/>
                    </a:lnTo>
                    <a:lnTo>
                      <a:pt x="257" y="80"/>
                    </a:lnTo>
                    <a:lnTo>
                      <a:pt x="261" y="81"/>
                    </a:lnTo>
                    <a:lnTo>
                      <a:pt x="264" y="82"/>
                    </a:lnTo>
                    <a:lnTo>
                      <a:pt x="268" y="82"/>
                    </a:lnTo>
                    <a:lnTo>
                      <a:pt x="271" y="83"/>
                    </a:lnTo>
                    <a:lnTo>
                      <a:pt x="275" y="84"/>
                    </a:lnTo>
                    <a:lnTo>
                      <a:pt x="278" y="85"/>
                    </a:lnTo>
                    <a:lnTo>
                      <a:pt x="282" y="86"/>
                    </a:lnTo>
                    <a:lnTo>
                      <a:pt x="285" y="87"/>
                    </a:lnTo>
                    <a:lnTo>
                      <a:pt x="289" y="87"/>
                    </a:lnTo>
                    <a:lnTo>
                      <a:pt x="292" y="88"/>
                    </a:lnTo>
                    <a:lnTo>
                      <a:pt x="296" y="88"/>
                    </a:lnTo>
                    <a:lnTo>
                      <a:pt x="300" y="88"/>
                    </a:lnTo>
                    <a:lnTo>
                      <a:pt x="303" y="87"/>
                    </a:lnTo>
                    <a:lnTo>
                      <a:pt x="307" y="85"/>
                    </a:lnTo>
                    <a:lnTo>
                      <a:pt x="310" y="82"/>
                    </a:lnTo>
                    <a:lnTo>
                      <a:pt x="314" y="77"/>
                    </a:lnTo>
                    <a:lnTo>
                      <a:pt x="317" y="70"/>
                    </a:lnTo>
                    <a:lnTo>
                      <a:pt x="321" y="61"/>
                    </a:lnTo>
                    <a:lnTo>
                      <a:pt x="324" y="52"/>
                    </a:lnTo>
                    <a:lnTo>
                      <a:pt x="328" y="42"/>
                    </a:lnTo>
                    <a:lnTo>
                      <a:pt x="331" y="32"/>
                    </a:lnTo>
                    <a:lnTo>
                      <a:pt x="335" y="22"/>
                    </a:lnTo>
                    <a:lnTo>
                      <a:pt x="338" y="15"/>
                    </a:lnTo>
                    <a:lnTo>
                      <a:pt x="342" y="8"/>
                    </a:lnTo>
                    <a:lnTo>
                      <a:pt x="345" y="4"/>
                    </a:lnTo>
                    <a:lnTo>
                      <a:pt x="349" y="1"/>
                    </a:lnTo>
                    <a:lnTo>
                      <a:pt x="352" y="0"/>
                    </a:lnTo>
                    <a:lnTo>
                      <a:pt x="356" y="1"/>
                    </a:lnTo>
                    <a:lnTo>
                      <a:pt x="360" y="4"/>
                    </a:lnTo>
                    <a:lnTo>
                      <a:pt x="363" y="9"/>
                    </a:lnTo>
                    <a:lnTo>
                      <a:pt x="367" y="15"/>
                    </a:lnTo>
                    <a:lnTo>
                      <a:pt x="370" y="23"/>
                    </a:lnTo>
                    <a:lnTo>
                      <a:pt x="374" y="33"/>
                    </a:lnTo>
                    <a:lnTo>
                      <a:pt x="377" y="43"/>
                    </a:lnTo>
                    <a:lnTo>
                      <a:pt x="381" y="54"/>
                    </a:lnTo>
                    <a:lnTo>
                      <a:pt x="384" y="65"/>
                    </a:lnTo>
                    <a:lnTo>
                      <a:pt x="388" y="75"/>
                    </a:lnTo>
                    <a:lnTo>
                      <a:pt x="391" y="83"/>
                    </a:lnTo>
                    <a:lnTo>
                      <a:pt x="395" y="90"/>
                    </a:lnTo>
                    <a:lnTo>
                      <a:pt x="398" y="96"/>
                    </a:lnTo>
                    <a:lnTo>
                      <a:pt x="402" y="101"/>
                    </a:lnTo>
                    <a:lnTo>
                      <a:pt x="405" y="104"/>
                    </a:lnTo>
                    <a:lnTo>
                      <a:pt x="409" y="107"/>
                    </a:lnTo>
                    <a:lnTo>
                      <a:pt x="412" y="110"/>
                    </a:lnTo>
                    <a:lnTo>
                      <a:pt x="416" y="113"/>
                    </a:lnTo>
                    <a:lnTo>
                      <a:pt x="420" y="116"/>
                    </a:lnTo>
                    <a:lnTo>
                      <a:pt x="423" y="119"/>
                    </a:lnTo>
                    <a:lnTo>
                      <a:pt x="426" y="123"/>
                    </a:lnTo>
                    <a:lnTo>
                      <a:pt x="430" y="126"/>
                    </a:lnTo>
                    <a:lnTo>
                      <a:pt x="433" y="130"/>
                    </a:lnTo>
                    <a:lnTo>
                      <a:pt x="437" y="135"/>
                    </a:lnTo>
                    <a:lnTo>
                      <a:pt x="441" y="140"/>
                    </a:lnTo>
                    <a:lnTo>
                      <a:pt x="444" y="145"/>
                    </a:lnTo>
                    <a:lnTo>
                      <a:pt x="448" y="150"/>
                    </a:lnTo>
                    <a:lnTo>
                      <a:pt x="451" y="156"/>
                    </a:lnTo>
                    <a:lnTo>
                      <a:pt x="455" y="162"/>
                    </a:lnTo>
                    <a:lnTo>
                      <a:pt x="458" y="168"/>
                    </a:lnTo>
                    <a:lnTo>
                      <a:pt x="462" y="175"/>
                    </a:lnTo>
                    <a:lnTo>
                      <a:pt x="465" y="181"/>
                    </a:lnTo>
                    <a:lnTo>
                      <a:pt x="469" y="188"/>
                    </a:lnTo>
                    <a:lnTo>
                      <a:pt x="472" y="196"/>
                    </a:lnTo>
                    <a:lnTo>
                      <a:pt x="476" y="203"/>
                    </a:lnTo>
                    <a:lnTo>
                      <a:pt x="479" y="211"/>
                    </a:lnTo>
                    <a:lnTo>
                      <a:pt x="483" y="218"/>
                    </a:lnTo>
                    <a:lnTo>
                      <a:pt x="486" y="226"/>
                    </a:lnTo>
                    <a:lnTo>
                      <a:pt x="490" y="233"/>
                    </a:lnTo>
                    <a:lnTo>
                      <a:pt x="493" y="241"/>
                    </a:lnTo>
                    <a:lnTo>
                      <a:pt x="497" y="248"/>
                    </a:lnTo>
                    <a:lnTo>
                      <a:pt x="501" y="256"/>
                    </a:lnTo>
                    <a:lnTo>
                      <a:pt x="504" y="263"/>
                    </a:lnTo>
                    <a:lnTo>
                      <a:pt x="508" y="270"/>
                    </a:lnTo>
                    <a:lnTo>
                      <a:pt x="511" y="277"/>
                    </a:lnTo>
                    <a:lnTo>
                      <a:pt x="515" y="284"/>
                    </a:lnTo>
                    <a:lnTo>
                      <a:pt x="518" y="291"/>
                    </a:lnTo>
                    <a:lnTo>
                      <a:pt x="522" y="297"/>
                    </a:lnTo>
                    <a:lnTo>
                      <a:pt x="525" y="303"/>
                    </a:lnTo>
                    <a:lnTo>
                      <a:pt x="529" y="309"/>
                    </a:lnTo>
                    <a:lnTo>
                      <a:pt x="532" y="315"/>
                    </a:lnTo>
                    <a:lnTo>
                      <a:pt x="536" y="320"/>
                    </a:lnTo>
                    <a:lnTo>
                      <a:pt x="539" y="326"/>
                    </a:lnTo>
                    <a:lnTo>
                      <a:pt x="543" y="330"/>
                    </a:lnTo>
                    <a:lnTo>
                      <a:pt x="546" y="335"/>
                    </a:lnTo>
                    <a:lnTo>
                      <a:pt x="550" y="340"/>
                    </a:lnTo>
                    <a:lnTo>
                      <a:pt x="553" y="344"/>
                    </a:lnTo>
                    <a:lnTo>
                      <a:pt x="557" y="348"/>
                    </a:lnTo>
                    <a:lnTo>
                      <a:pt x="561" y="352"/>
                    </a:lnTo>
                    <a:lnTo>
                      <a:pt x="564" y="355"/>
                    </a:lnTo>
                    <a:lnTo>
                      <a:pt x="568" y="359"/>
                    </a:lnTo>
                    <a:lnTo>
                      <a:pt x="571" y="362"/>
                    </a:lnTo>
                    <a:lnTo>
                      <a:pt x="575" y="365"/>
                    </a:lnTo>
                    <a:lnTo>
                      <a:pt x="578" y="367"/>
                    </a:lnTo>
                    <a:lnTo>
                      <a:pt x="582" y="370"/>
                    </a:lnTo>
                    <a:lnTo>
                      <a:pt x="585" y="373"/>
                    </a:lnTo>
                    <a:lnTo>
                      <a:pt x="589" y="375"/>
                    </a:lnTo>
                    <a:lnTo>
                      <a:pt x="592" y="377"/>
                    </a:lnTo>
                    <a:lnTo>
                      <a:pt x="596" y="379"/>
                    </a:lnTo>
                    <a:lnTo>
                      <a:pt x="599" y="381"/>
                    </a:lnTo>
                    <a:lnTo>
                      <a:pt x="603" y="383"/>
                    </a:lnTo>
                    <a:lnTo>
                      <a:pt x="606" y="385"/>
                    </a:lnTo>
                    <a:lnTo>
                      <a:pt x="610" y="386"/>
                    </a:lnTo>
                    <a:lnTo>
                      <a:pt x="613" y="388"/>
                    </a:lnTo>
                    <a:lnTo>
                      <a:pt x="617" y="389"/>
                    </a:lnTo>
                    <a:lnTo>
                      <a:pt x="621" y="391"/>
                    </a:lnTo>
                    <a:lnTo>
                      <a:pt x="624" y="392"/>
                    </a:lnTo>
                    <a:lnTo>
                      <a:pt x="628" y="393"/>
                    </a:lnTo>
                    <a:lnTo>
                      <a:pt x="631" y="394"/>
                    </a:lnTo>
                    <a:lnTo>
                      <a:pt x="635" y="395"/>
                    </a:lnTo>
                    <a:lnTo>
                      <a:pt x="638" y="396"/>
                    </a:lnTo>
                    <a:lnTo>
                      <a:pt x="642" y="397"/>
                    </a:lnTo>
                    <a:lnTo>
                      <a:pt x="645" y="398"/>
                    </a:lnTo>
                    <a:lnTo>
                      <a:pt x="649" y="399"/>
                    </a:lnTo>
                    <a:lnTo>
                      <a:pt x="652" y="399"/>
                    </a:lnTo>
                    <a:lnTo>
                      <a:pt x="656" y="400"/>
                    </a:lnTo>
                    <a:lnTo>
                      <a:pt x="659" y="401"/>
                    </a:lnTo>
                    <a:lnTo>
                      <a:pt x="663" y="402"/>
                    </a:lnTo>
                    <a:lnTo>
                      <a:pt x="666" y="402"/>
                    </a:lnTo>
                    <a:lnTo>
                      <a:pt x="670" y="403"/>
                    </a:lnTo>
                    <a:lnTo>
                      <a:pt x="673" y="403"/>
                    </a:lnTo>
                    <a:lnTo>
                      <a:pt x="677" y="404"/>
                    </a:lnTo>
                    <a:lnTo>
                      <a:pt x="681" y="404"/>
                    </a:lnTo>
                    <a:lnTo>
                      <a:pt x="684" y="405"/>
                    </a:lnTo>
                    <a:lnTo>
                      <a:pt x="687" y="405"/>
                    </a:lnTo>
                    <a:lnTo>
                      <a:pt x="691" y="405"/>
                    </a:lnTo>
                    <a:lnTo>
                      <a:pt x="695" y="406"/>
                    </a:lnTo>
                    <a:lnTo>
                      <a:pt x="698" y="406"/>
                    </a:lnTo>
                    <a:lnTo>
                      <a:pt x="702" y="406"/>
                    </a:lnTo>
                    <a:lnTo>
                      <a:pt x="705" y="407"/>
                    </a:lnTo>
                    <a:lnTo>
                      <a:pt x="709" y="407"/>
                    </a:lnTo>
                    <a:lnTo>
                      <a:pt x="712" y="407"/>
                    </a:lnTo>
                    <a:lnTo>
                      <a:pt x="716" y="407"/>
                    </a:lnTo>
                    <a:lnTo>
                      <a:pt x="719" y="408"/>
                    </a:lnTo>
                    <a:lnTo>
                      <a:pt x="723" y="408"/>
                    </a:lnTo>
                    <a:lnTo>
                      <a:pt x="726" y="408"/>
                    </a:lnTo>
                    <a:lnTo>
                      <a:pt x="730" y="408"/>
                    </a:lnTo>
                    <a:lnTo>
                      <a:pt x="733" y="409"/>
                    </a:lnTo>
                    <a:lnTo>
                      <a:pt x="737" y="409"/>
                    </a:lnTo>
                    <a:lnTo>
                      <a:pt x="740" y="409"/>
                    </a:lnTo>
                    <a:lnTo>
                      <a:pt x="744" y="409"/>
                    </a:lnTo>
                    <a:lnTo>
                      <a:pt x="747" y="409"/>
                    </a:lnTo>
                    <a:lnTo>
                      <a:pt x="751" y="410"/>
                    </a:lnTo>
                    <a:lnTo>
                      <a:pt x="755" y="410"/>
                    </a:lnTo>
                    <a:lnTo>
                      <a:pt x="758" y="410"/>
                    </a:lnTo>
                    <a:lnTo>
                      <a:pt x="762" y="410"/>
                    </a:lnTo>
                    <a:lnTo>
                      <a:pt x="765" y="410"/>
                    </a:lnTo>
                    <a:lnTo>
                      <a:pt x="769" y="410"/>
                    </a:lnTo>
                    <a:lnTo>
                      <a:pt x="772" y="410"/>
                    </a:lnTo>
                    <a:lnTo>
                      <a:pt x="776" y="410"/>
                    </a:lnTo>
                    <a:lnTo>
                      <a:pt x="779" y="410"/>
                    </a:lnTo>
                    <a:lnTo>
                      <a:pt x="783" y="410"/>
                    </a:lnTo>
                    <a:lnTo>
                      <a:pt x="786" y="411"/>
                    </a:lnTo>
                    <a:lnTo>
                      <a:pt x="790" y="411"/>
                    </a:lnTo>
                    <a:lnTo>
                      <a:pt x="793" y="411"/>
                    </a:lnTo>
                    <a:lnTo>
                      <a:pt x="797" y="411"/>
                    </a:lnTo>
                    <a:lnTo>
                      <a:pt x="800" y="411"/>
                    </a:lnTo>
                    <a:lnTo>
                      <a:pt x="804" y="411"/>
                    </a:lnTo>
                    <a:lnTo>
                      <a:pt x="807" y="411"/>
                    </a:lnTo>
                    <a:lnTo>
                      <a:pt x="811" y="411"/>
                    </a:lnTo>
                    <a:lnTo>
                      <a:pt x="815" y="411"/>
                    </a:lnTo>
                    <a:lnTo>
                      <a:pt x="818" y="411"/>
                    </a:lnTo>
                    <a:lnTo>
                      <a:pt x="822" y="411"/>
                    </a:lnTo>
                    <a:lnTo>
                      <a:pt x="825" y="411"/>
                    </a:lnTo>
                    <a:lnTo>
                      <a:pt x="829" y="411"/>
                    </a:lnTo>
                    <a:lnTo>
                      <a:pt x="832" y="412"/>
                    </a:lnTo>
                    <a:lnTo>
                      <a:pt x="836" y="412"/>
                    </a:lnTo>
                    <a:lnTo>
                      <a:pt x="839" y="412"/>
                    </a:lnTo>
                    <a:lnTo>
                      <a:pt x="843" y="412"/>
                    </a:lnTo>
                    <a:lnTo>
                      <a:pt x="846" y="412"/>
                    </a:lnTo>
                    <a:lnTo>
                      <a:pt x="850" y="412"/>
                    </a:lnTo>
                    <a:lnTo>
                      <a:pt x="853" y="412"/>
                    </a:lnTo>
                    <a:lnTo>
                      <a:pt x="857" y="412"/>
                    </a:lnTo>
                    <a:lnTo>
                      <a:pt x="860" y="412"/>
                    </a:lnTo>
                    <a:lnTo>
                      <a:pt x="864" y="412"/>
                    </a:lnTo>
                    <a:lnTo>
                      <a:pt x="867" y="412"/>
                    </a:lnTo>
                    <a:lnTo>
                      <a:pt x="871" y="412"/>
                    </a:lnTo>
                    <a:lnTo>
                      <a:pt x="875" y="412"/>
                    </a:lnTo>
                    <a:lnTo>
                      <a:pt x="878" y="412"/>
                    </a:lnTo>
                    <a:lnTo>
                      <a:pt x="882" y="412"/>
                    </a:lnTo>
                    <a:lnTo>
                      <a:pt x="885" y="412"/>
                    </a:lnTo>
                    <a:lnTo>
                      <a:pt x="889" y="412"/>
                    </a:lnTo>
                    <a:lnTo>
                      <a:pt x="892" y="412"/>
                    </a:lnTo>
                    <a:lnTo>
                      <a:pt x="896" y="412"/>
                    </a:lnTo>
                    <a:lnTo>
                      <a:pt x="899" y="412"/>
                    </a:lnTo>
                    <a:lnTo>
                      <a:pt x="903" y="412"/>
                    </a:lnTo>
                    <a:lnTo>
                      <a:pt x="906" y="412"/>
                    </a:lnTo>
                    <a:lnTo>
                      <a:pt x="910" y="412"/>
                    </a:lnTo>
                    <a:lnTo>
                      <a:pt x="913" y="412"/>
                    </a:lnTo>
                    <a:lnTo>
                      <a:pt x="917" y="412"/>
                    </a:lnTo>
                    <a:lnTo>
                      <a:pt x="920" y="412"/>
                    </a:lnTo>
                    <a:lnTo>
                      <a:pt x="924" y="412"/>
                    </a:lnTo>
                    <a:lnTo>
                      <a:pt x="927" y="412"/>
                    </a:lnTo>
                    <a:lnTo>
                      <a:pt x="931" y="412"/>
                    </a:lnTo>
                    <a:lnTo>
                      <a:pt x="935" y="412"/>
                    </a:lnTo>
                    <a:lnTo>
                      <a:pt x="938" y="412"/>
                    </a:lnTo>
                    <a:lnTo>
                      <a:pt x="941" y="412"/>
                    </a:lnTo>
                    <a:lnTo>
                      <a:pt x="945" y="412"/>
                    </a:lnTo>
                    <a:lnTo>
                      <a:pt x="948" y="412"/>
                    </a:lnTo>
                    <a:lnTo>
                      <a:pt x="952" y="412"/>
                    </a:lnTo>
                    <a:lnTo>
                      <a:pt x="956" y="412"/>
                    </a:lnTo>
                    <a:lnTo>
                      <a:pt x="959" y="412"/>
                    </a:lnTo>
                    <a:lnTo>
                      <a:pt x="963" y="413"/>
                    </a:lnTo>
                    <a:lnTo>
                      <a:pt x="966" y="413"/>
                    </a:lnTo>
                    <a:lnTo>
                      <a:pt x="970" y="413"/>
                    </a:lnTo>
                    <a:lnTo>
                      <a:pt x="973" y="413"/>
                    </a:lnTo>
                    <a:lnTo>
                      <a:pt x="977" y="413"/>
                    </a:lnTo>
                    <a:lnTo>
                      <a:pt x="980" y="413"/>
                    </a:lnTo>
                    <a:lnTo>
                      <a:pt x="984" y="413"/>
                    </a:lnTo>
                    <a:lnTo>
                      <a:pt x="987" y="413"/>
                    </a:lnTo>
                    <a:lnTo>
                      <a:pt x="991" y="413"/>
                    </a:lnTo>
                    <a:lnTo>
                      <a:pt x="994" y="413"/>
                    </a:lnTo>
                    <a:lnTo>
                      <a:pt x="998" y="413"/>
                    </a:lnTo>
                    <a:lnTo>
                      <a:pt x="1001" y="413"/>
                    </a:lnTo>
                    <a:lnTo>
                      <a:pt x="1005" y="413"/>
                    </a:lnTo>
                    <a:lnTo>
                      <a:pt x="1008" y="413"/>
                    </a:lnTo>
                    <a:lnTo>
                      <a:pt x="1012" y="413"/>
                    </a:lnTo>
                    <a:lnTo>
                      <a:pt x="1016" y="413"/>
                    </a:lnTo>
                    <a:lnTo>
                      <a:pt x="1019" y="413"/>
                    </a:lnTo>
                    <a:lnTo>
                      <a:pt x="1023" y="413"/>
                    </a:lnTo>
                    <a:lnTo>
                      <a:pt x="1026" y="413"/>
                    </a:lnTo>
                    <a:lnTo>
                      <a:pt x="1030" y="413"/>
                    </a:lnTo>
                    <a:lnTo>
                      <a:pt x="1033" y="413"/>
                    </a:lnTo>
                    <a:lnTo>
                      <a:pt x="1037" y="413"/>
                    </a:lnTo>
                    <a:lnTo>
                      <a:pt x="1040" y="413"/>
                    </a:lnTo>
                    <a:lnTo>
                      <a:pt x="1044" y="413"/>
                    </a:lnTo>
                    <a:lnTo>
                      <a:pt x="1047" y="413"/>
                    </a:lnTo>
                    <a:lnTo>
                      <a:pt x="1051" y="413"/>
                    </a:lnTo>
                    <a:lnTo>
                      <a:pt x="1054" y="413"/>
                    </a:lnTo>
                    <a:lnTo>
                      <a:pt x="1058" y="413"/>
                    </a:lnTo>
                    <a:lnTo>
                      <a:pt x="1061" y="413"/>
                    </a:lnTo>
                    <a:lnTo>
                      <a:pt x="1065" y="413"/>
                    </a:lnTo>
                    <a:lnTo>
                      <a:pt x="1068" y="413"/>
                    </a:lnTo>
                    <a:lnTo>
                      <a:pt x="1072" y="413"/>
                    </a:lnTo>
                    <a:lnTo>
                      <a:pt x="1076" y="413"/>
                    </a:lnTo>
                    <a:lnTo>
                      <a:pt x="1079" y="413"/>
                    </a:lnTo>
                    <a:lnTo>
                      <a:pt x="1083" y="413"/>
                    </a:lnTo>
                    <a:lnTo>
                      <a:pt x="1086" y="413"/>
                    </a:lnTo>
                    <a:lnTo>
                      <a:pt x="1090" y="413"/>
                    </a:lnTo>
                    <a:lnTo>
                      <a:pt x="1093" y="413"/>
                    </a:lnTo>
                    <a:lnTo>
                      <a:pt x="1097" y="413"/>
                    </a:lnTo>
                    <a:lnTo>
                      <a:pt x="1100" y="413"/>
                    </a:lnTo>
                    <a:lnTo>
                      <a:pt x="1104" y="413"/>
                    </a:lnTo>
                    <a:lnTo>
                      <a:pt x="1107" y="413"/>
                    </a:lnTo>
                    <a:lnTo>
                      <a:pt x="1111" y="413"/>
                    </a:lnTo>
                    <a:lnTo>
                      <a:pt x="1114" y="413"/>
                    </a:lnTo>
                    <a:lnTo>
                      <a:pt x="1118" y="413"/>
                    </a:lnTo>
                    <a:lnTo>
                      <a:pt x="1121" y="413"/>
                    </a:lnTo>
                    <a:lnTo>
                      <a:pt x="1125" y="413"/>
                    </a:lnTo>
                    <a:lnTo>
                      <a:pt x="1128" y="413"/>
                    </a:lnTo>
                    <a:lnTo>
                      <a:pt x="1132" y="413"/>
                    </a:lnTo>
                    <a:lnTo>
                      <a:pt x="1136" y="413"/>
                    </a:lnTo>
                    <a:lnTo>
                      <a:pt x="1139" y="413"/>
                    </a:lnTo>
                    <a:lnTo>
                      <a:pt x="1143" y="413"/>
                    </a:lnTo>
                    <a:lnTo>
                      <a:pt x="1146" y="413"/>
                    </a:lnTo>
                    <a:lnTo>
                      <a:pt x="1149" y="413"/>
                    </a:lnTo>
                    <a:lnTo>
                      <a:pt x="1153" y="413"/>
                    </a:lnTo>
                    <a:lnTo>
                      <a:pt x="1157" y="413"/>
                    </a:lnTo>
                    <a:lnTo>
                      <a:pt x="1160" y="413"/>
                    </a:lnTo>
                    <a:lnTo>
                      <a:pt x="1164" y="413"/>
                    </a:lnTo>
                    <a:lnTo>
                      <a:pt x="1167" y="413"/>
                    </a:lnTo>
                    <a:lnTo>
                      <a:pt x="1171" y="413"/>
                    </a:lnTo>
                    <a:lnTo>
                      <a:pt x="1174" y="413"/>
                    </a:lnTo>
                    <a:lnTo>
                      <a:pt x="1178" y="413"/>
                    </a:lnTo>
                    <a:lnTo>
                      <a:pt x="1181" y="413"/>
                    </a:lnTo>
                    <a:lnTo>
                      <a:pt x="1185" y="413"/>
                    </a:lnTo>
                    <a:lnTo>
                      <a:pt x="1188" y="413"/>
                    </a:lnTo>
                    <a:lnTo>
                      <a:pt x="1192" y="413"/>
                    </a:lnTo>
                    <a:lnTo>
                      <a:pt x="1196" y="413"/>
                    </a:lnTo>
                    <a:lnTo>
                      <a:pt x="1199" y="413"/>
                    </a:lnTo>
                    <a:lnTo>
                      <a:pt x="1202" y="413"/>
                    </a:lnTo>
                    <a:lnTo>
                      <a:pt x="1206" y="413"/>
                    </a:lnTo>
                    <a:lnTo>
                      <a:pt x="1209" y="413"/>
                    </a:lnTo>
                    <a:lnTo>
                      <a:pt x="1213" y="413"/>
                    </a:lnTo>
                    <a:lnTo>
                      <a:pt x="1217" y="413"/>
                    </a:lnTo>
                    <a:lnTo>
                      <a:pt x="1220" y="413"/>
                    </a:lnTo>
                    <a:lnTo>
                      <a:pt x="1224" y="412"/>
                    </a:lnTo>
                    <a:lnTo>
                      <a:pt x="1227" y="412"/>
                    </a:lnTo>
                    <a:lnTo>
                      <a:pt x="1231" y="412"/>
                    </a:lnTo>
                    <a:lnTo>
                      <a:pt x="1234" y="412"/>
                    </a:lnTo>
                    <a:lnTo>
                      <a:pt x="1238" y="412"/>
                    </a:lnTo>
                    <a:lnTo>
                      <a:pt x="1241" y="412"/>
                    </a:lnTo>
                    <a:lnTo>
                      <a:pt x="1245" y="412"/>
                    </a:lnTo>
                    <a:lnTo>
                      <a:pt x="1248" y="411"/>
                    </a:lnTo>
                    <a:lnTo>
                      <a:pt x="1252" y="411"/>
                    </a:lnTo>
                    <a:lnTo>
                      <a:pt x="1255" y="411"/>
                    </a:lnTo>
                    <a:lnTo>
                      <a:pt x="1259" y="410"/>
                    </a:lnTo>
                    <a:lnTo>
                      <a:pt x="1262" y="410"/>
                    </a:lnTo>
                    <a:lnTo>
                      <a:pt x="1266" y="409"/>
                    </a:lnTo>
                    <a:lnTo>
                      <a:pt x="1269" y="408"/>
                    </a:lnTo>
                    <a:lnTo>
                      <a:pt x="1273" y="407"/>
                    </a:lnTo>
                    <a:lnTo>
                      <a:pt x="1277" y="406"/>
                    </a:lnTo>
                    <a:lnTo>
                      <a:pt x="1280" y="405"/>
                    </a:lnTo>
                    <a:lnTo>
                      <a:pt x="1284" y="403"/>
                    </a:lnTo>
                    <a:lnTo>
                      <a:pt x="1287" y="401"/>
                    </a:lnTo>
                    <a:lnTo>
                      <a:pt x="1291" y="399"/>
                    </a:lnTo>
                    <a:lnTo>
                      <a:pt x="1294" y="396"/>
                    </a:lnTo>
                    <a:lnTo>
                      <a:pt x="1298" y="393"/>
                    </a:lnTo>
                    <a:lnTo>
                      <a:pt x="1301" y="389"/>
                    </a:lnTo>
                    <a:lnTo>
                      <a:pt x="1305" y="385"/>
                    </a:lnTo>
                    <a:lnTo>
                      <a:pt x="1308" y="380"/>
                    </a:lnTo>
                    <a:lnTo>
                      <a:pt x="1312" y="374"/>
                    </a:lnTo>
                    <a:lnTo>
                      <a:pt x="1315" y="368"/>
                    </a:lnTo>
                    <a:lnTo>
                      <a:pt x="1319" y="362"/>
                    </a:lnTo>
                    <a:lnTo>
                      <a:pt x="1322" y="355"/>
                    </a:lnTo>
                    <a:lnTo>
                      <a:pt x="1326" y="347"/>
                    </a:lnTo>
                    <a:lnTo>
                      <a:pt x="1329" y="339"/>
                    </a:lnTo>
                    <a:lnTo>
                      <a:pt x="1333" y="332"/>
                    </a:lnTo>
                    <a:lnTo>
                      <a:pt x="1337" y="324"/>
                    </a:lnTo>
                    <a:lnTo>
                      <a:pt x="1340" y="317"/>
                    </a:lnTo>
                    <a:lnTo>
                      <a:pt x="1344" y="310"/>
                    </a:lnTo>
                    <a:lnTo>
                      <a:pt x="1347" y="303"/>
                    </a:lnTo>
                    <a:lnTo>
                      <a:pt x="1351" y="297"/>
                    </a:lnTo>
                    <a:lnTo>
                      <a:pt x="1354" y="291"/>
                    </a:lnTo>
                    <a:lnTo>
                      <a:pt x="1358" y="286"/>
                    </a:lnTo>
                    <a:lnTo>
                      <a:pt x="1361" y="282"/>
                    </a:lnTo>
                    <a:lnTo>
                      <a:pt x="1365" y="278"/>
                    </a:lnTo>
                    <a:lnTo>
                      <a:pt x="1368" y="275"/>
                    </a:lnTo>
                    <a:lnTo>
                      <a:pt x="1372" y="272"/>
                    </a:lnTo>
                    <a:lnTo>
                      <a:pt x="1375" y="269"/>
                    </a:lnTo>
                    <a:lnTo>
                      <a:pt x="1379" y="268"/>
                    </a:lnTo>
                    <a:lnTo>
                      <a:pt x="1382" y="266"/>
                    </a:lnTo>
                    <a:lnTo>
                      <a:pt x="1386" y="264"/>
                    </a:lnTo>
                    <a:lnTo>
                      <a:pt x="1389" y="263"/>
                    </a:lnTo>
                    <a:lnTo>
                      <a:pt x="1393" y="262"/>
                    </a:lnTo>
                    <a:lnTo>
                      <a:pt x="1397" y="261"/>
                    </a:lnTo>
                    <a:lnTo>
                      <a:pt x="1400" y="261"/>
                    </a:lnTo>
                    <a:lnTo>
                      <a:pt x="1404" y="260"/>
                    </a:lnTo>
                    <a:lnTo>
                      <a:pt x="1407" y="260"/>
                    </a:lnTo>
                    <a:lnTo>
                      <a:pt x="1410" y="259"/>
                    </a:lnTo>
                  </a:path>
                </a:pathLst>
              </a:custGeom>
              <a:noFill/>
              <a:ln w="4826">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128" name="Freeform 50"/>
              <p:cNvSpPr>
                <a:spLocks/>
              </p:cNvSpPr>
              <p:nvPr/>
            </p:nvSpPr>
            <p:spPr bwMode="auto">
              <a:xfrm flipV="1">
                <a:off x="2246" y="2440"/>
                <a:ext cx="2494" cy="90"/>
              </a:xfrm>
              <a:custGeom>
                <a:avLst/>
                <a:gdLst>
                  <a:gd name="T0" fmla="*/ 19441 w 1410"/>
                  <a:gd name="T1" fmla="*/ 0 h 206"/>
                  <a:gd name="T2" fmla="*/ 42902 w 1410"/>
                  <a:gd name="T3" fmla="*/ 0 h 206"/>
                  <a:gd name="T4" fmla="*/ 65649 w 1410"/>
                  <a:gd name="T5" fmla="*/ 0 h 206"/>
                  <a:gd name="T6" fmla="*/ 88997 w 1410"/>
                  <a:gd name="T7" fmla="*/ 0 h 206"/>
                  <a:gd name="T8" fmla="*/ 112384 w 1410"/>
                  <a:gd name="T9" fmla="*/ 0 h 206"/>
                  <a:gd name="T10" fmla="*/ 135203 w 1410"/>
                  <a:gd name="T11" fmla="*/ 0 h 206"/>
                  <a:gd name="T12" fmla="*/ 158656 w 1410"/>
                  <a:gd name="T13" fmla="*/ 0 h 206"/>
                  <a:gd name="T14" fmla="*/ 182055 w 1410"/>
                  <a:gd name="T15" fmla="*/ 0 h 206"/>
                  <a:gd name="T16" fmla="*/ 205392 w 1410"/>
                  <a:gd name="T17" fmla="*/ 0 h 206"/>
                  <a:gd name="T18" fmla="*/ 228086 w 1410"/>
                  <a:gd name="T19" fmla="*/ 0 h 206"/>
                  <a:gd name="T20" fmla="*/ 251118 w 1410"/>
                  <a:gd name="T21" fmla="*/ 0 h 206"/>
                  <a:gd name="T22" fmla="*/ 273712 w 1410"/>
                  <a:gd name="T23" fmla="*/ 0 h 206"/>
                  <a:gd name="T24" fmla="*/ 297398 w 1410"/>
                  <a:gd name="T25" fmla="*/ 0 h 206"/>
                  <a:gd name="T26" fmla="*/ 320785 w 1410"/>
                  <a:gd name="T27" fmla="*/ 0 h 206"/>
                  <a:gd name="T28" fmla="*/ 344176 w 1410"/>
                  <a:gd name="T29" fmla="*/ 0 h 206"/>
                  <a:gd name="T30" fmla="*/ 366876 w 1410"/>
                  <a:gd name="T31" fmla="*/ 0 h 206"/>
                  <a:gd name="T32" fmla="*/ 390329 w 1410"/>
                  <a:gd name="T33" fmla="*/ 0 h 206"/>
                  <a:gd name="T34" fmla="*/ 413728 w 1410"/>
                  <a:gd name="T35" fmla="*/ 0 h 206"/>
                  <a:gd name="T36" fmla="*/ 435834 w 1410"/>
                  <a:gd name="T37" fmla="*/ 0 h 206"/>
                  <a:gd name="T38" fmla="*/ 459796 w 1410"/>
                  <a:gd name="T39" fmla="*/ 0 h 206"/>
                  <a:gd name="T40" fmla="*/ 482976 w 1410"/>
                  <a:gd name="T41" fmla="*/ 0 h 206"/>
                  <a:gd name="T42" fmla="*/ 505383 w 1410"/>
                  <a:gd name="T43" fmla="*/ 0 h 206"/>
                  <a:gd name="T44" fmla="*/ 529071 w 1410"/>
                  <a:gd name="T45" fmla="*/ 0 h 206"/>
                  <a:gd name="T46" fmla="*/ 552456 w 1410"/>
                  <a:gd name="T47" fmla="*/ 0 h 206"/>
                  <a:gd name="T48" fmla="*/ 574651 w 1410"/>
                  <a:gd name="T49" fmla="*/ 0 h 206"/>
                  <a:gd name="T50" fmla="*/ 598059 w 1410"/>
                  <a:gd name="T51" fmla="*/ 0 h 206"/>
                  <a:gd name="T52" fmla="*/ 621922 w 1410"/>
                  <a:gd name="T53" fmla="*/ 0 h 206"/>
                  <a:gd name="T54" fmla="*/ 644191 w 1410"/>
                  <a:gd name="T55" fmla="*/ 0 h 206"/>
                  <a:gd name="T56" fmla="*/ 667506 w 1410"/>
                  <a:gd name="T57" fmla="*/ 0 h 206"/>
                  <a:gd name="T58" fmla="*/ 691556 w 1410"/>
                  <a:gd name="T59" fmla="*/ 0 h 206"/>
                  <a:gd name="T60" fmla="*/ 714655 w 1410"/>
                  <a:gd name="T61" fmla="*/ 0 h 206"/>
                  <a:gd name="T62" fmla="*/ 737005 w 1410"/>
                  <a:gd name="T63" fmla="*/ 0 h 206"/>
                  <a:gd name="T64" fmla="*/ 760242 w 1410"/>
                  <a:gd name="T65" fmla="*/ 0 h 206"/>
                  <a:gd name="T66" fmla="*/ 784133 w 1410"/>
                  <a:gd name="T67" fmla="*/ 0 h 206"/>
                  <a:gd name="T68" fmla="*/ 806324 w 1410"/>
                  <a:gd name="T69" fmla="*/ 0 h 206"/>
                  <a:gd name="T70" fmla="*/ 829738 w 1410"/>
                  <a:gd name="T71" fmla="*/ 0 h 206"/>
                  <a:gd name="T72" fmla="*/ 853797 w 1410"/>
                  <a:gd name="T73" fmla="*/ 0 h 206"/>
                  <a:gd name="T74" fmla="*/ 877074 w 1410"/>
                  <a:gd name="T75" fmla="*/ 0 h 206"/>
                  <a:gd name="T76" fmla="*/ 899179 w 1410"/>
                  <a:gd name="T77" fmla="*/ 0 h 206"/>
                  <a:gd name="T78" fmla="*/ 922591 w 1410"/>
                  <a:gd name="T79" fmla="*/ 0 h 206"/>
                  <a:gd name="T80" fmla="*/ 945458 w 1410"/>
                  <a:gd name="T81" fmla="*/ 0 h 206"/>
                  <a:gd name="T82" fmla="*/ 968850 w 1410"/>
                  <a:gd name="T83" fmla="*/ 0 h 206"/>
                  <a:gd name="T84" fmla="*/ 991915 w 1410"/>
                  <a:gd name="T85" fmla="*/ 0 h 206"/>
                  <a:gd name="T86" fmla="*/ 1015805 w 1410"/>
                  <a:gd name="T87" fmla="*/ 0 h 206"/>
                  <a:gd name="T88" fmla="*/ 1038006 w 1410"/>
                  <a:gd name="T89" fmla="*/ 0 h 206"/>
                  <a:gd name="T90" fmla="*/ 1061432 w 1410"/>
                  <a:gd name="T91" fmla="*/ 0 h 206"/>
                  <a:gd name="T92" fmla="*/ 1084763 w 1410"/>
                  <a:gd name="T93" fmla="*/ 0 h 206"/>
                  <a:gd name="T94" fmla="*/ 1107667 w 1410"/>
                  <a:gd name="T95" fmla="*/ 0 h 206"/>
                  <a:gd name="T96" fmla="*/ 1131082 w 1410"/>
                  <a:gd name="T97" fmla="*/ 0 h 206"/>
                  <a:gd name="T98" fmla="*/ 1154441 w 1410"/>
                  <a:gd name="T99" fmla="*/ 0 h 206"/>
                  <a:gd name="T100" fmla="*/ 1177136 w 1410"/>
                  <a:gd name="T101" fmla="*/ 0 h 206"/>
                  <a:gd name="T102" fmla="*/ 1200520 w 1410"/>
                  <a:gd name="T103" fmla="*/ 0 h 206"/>
                  <a:gd name="T104" fmla="*/ 1223581 w 1410"/>
                  <a:gd name="T105" fmla="*/ 0 h 206"/>
                  <a:gd name="T106" fmla="*/ 1246407 w 1410"/>
                  <a:gd name="T107" fmla="*/ 0 h 206"/>
                  <a:gd name="T108" fmla="*/ 1269922 w 1410"/>
                  <a:gd name="T109" fmla="*/ 0 h 206"/>
                  <a:gd name="T110" fmla="*/ 1293258 w 1410"/>
                  <a:gd name="T111" fmla="*/ 0 h 206"/>
                  <a:gd name="T112" fmla="*/ 1316660 w 1410"/>
                  <a:gd name="T113" fmla="*/ 0 h 2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10"/>
                  <a:gd name="T172" fmla="*/ 0 h 206"/>
                  <a:gd name="T173" fmla="*/ 1410 w 1410"/>
                  <a:gd name="T174" fmla="*/ 206 h 20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10" h="206">
                    <a:moveTo>
                      <a:pt x="0" y="89"/>
                    </a:moveTo>
                    <a:lnTo>
                      <a:pt x="3" y="90"/>
                    </a:lnTo>
                    <a:lnTo>
                      <a:pt x="7" y="91"/>
                    </a:lnTo>
                    <a:lnTo>
                      <a:pt x="10" y="92"/>
                    </a:lnTo>
                    <a:lnTo>
                      <a:pt x="14" y="93"/>
                    </a:lnTo>
                    <a:lnTo>
                      <a:pt x="17" y="94"/>
                    </a:lnTo>
                    <a:lnTo>
                      <a:pt x="21" y="95"/>
                    </a:lnTo>
                    <a:lnTo>
                      <a:pt x="24" y="96"/>
                    </a:lnTo>
                    <a:lnTo>
                      <a:pt x="28" y="97"/>
                    </a:lnTo>
                    <a:lnTo>
                      <a:pt x="31" y="99"/>
                    </a:lnTo>
                    <a:lnTo>
                      <a:pt x="35" y="100"/>
                    </a:lnTo>
                    <a:lnTo>
                      <a:pt x="39" y="101"/>
                    </a:lnTo>
                    <a:lnTo>
                      <a:pt x="42" y="103"/>
                    </a:lnTo>
                    <a:lnTo>
                      <a:pt x="46" y="105"/>
                    </a:lnTo>
                    <a:lnTo>
                      <a:pt x="49" y="106"/>
                    </a:lnTo>
                    <a:lnTo>
                      <a:pt x="53" y="108"/>
                    </a:lnTo>
                    <a:lnTo>
                      <a:pt x="56" y="110"/>
                    </a:lnTo>
                    <a:lnTo>
                      <a:pt x="60" y="112"/>
                    </a:lnTo>
                    <a:lnTo>
                      <a:pt x="63" y="114"/>
                    </a:lnTo>
                    <a:lnTo>
                      <a:pt x="67" y="116"/>
                    </a:lnTo>
                    <a:lnTo>
                      <a:pt x="70" y="118"/>
                    </a:lnTo>
                    <a:lnTo>
                      <a:pt x="74" y="121"/>
                    </a:lnTo>
                    <a:lnTo>
                      <a:pt x="77" y="123"/>
                    </a:lnTo>
                    <a:lnTo>
                      <a:pt x="81" y="125"/>
                    </a:lnTo>
                    <a:lnTo>
                      <a:pt x="84" y="127"/>
                    </a:lnTo>
                    <a:lnTo>
                      <a:pt x="88" y="130"/>
                    </a:lnTo>
                    <a:lnTo>
                      <a:pt x="91" y="132"/>
                    </a:lnTo>
                    <a:lnTo>
                      <a:pt x="95" y="135"/>
                    </a:lnTo>
                    <a:lnTo>
                      <a:pt x="99" y="137"/>
                    </a:lnTo>
                    <a:lnTo>
                      <a:pt x="102" y="139"/>
                    </a:lnTo>
                    <a:lnTo>
                      <a:pt x="106" y="141"/>
                    </a:lnTo>
                    <a:lnTo>
                      <a:pt x="109" y="144"/>
                    </a:lnTo>
                    <a:lnTo>
                      <a:pt x="113" y="146"/>
                    </a:lnTo>
                    <a:lnTo>
                      <a:pt x="116" y="148"/>
                    </a:lnTo>
                    <a:lnTo>
                      <a:pt x="120" y="150"/>
                    </a:lnTo>
                    <a:lnTo>
                      <a:pt x="123" y="151"/>
                    </a:lnTo>
                    <a:lnTo>
                      <a:pt x="127" y="153"/>
                    </a:lnTo>
                    <a:lnTo>
                      <a:pt x="130" y="155"/>
                    </a:lnTo>
                    <a:lnTo>
                      <a:pt x="134" y="156"/>
                    </a:lnTo>
                    <a:lnTo>
                      <a:pt x="137" y="158"/>
                    </a:lnTo>
                    <a:lnTo>
                      <a:pt x="141" y="159"/>
                    </a:lnTo>
                    <a:lnTo>
                      <a:pt x="144" y="160"/>
                    </a:lnTo>
                    <a:lnTo>
                      <a:pt x="148" y="161"/>
                    </a:lnTo>
                    <a:lnTo>
                      <a:pt x="151" y="162"/>
                    </a:lnTo>
                    <a:lnTo>
                      <a:pt x="155" y="163"/>
                    </a:lnTo>
                    <a:lnTo>
                      <a:pt x="159" y="164"/>
                    </a:lnTo>
                    <a:lnTo>
                      <a:pt x="162" y="164"/>
                    </a:lnTo>
                    <a:lnTo>
                      <a:pt x="166" y="165"/>
                    </a:lnTo>
                    <a:lnTo>
                      <a:pt x="169" y="165"/>
                    </a:lnTo>
                    <a:lnTo>
                      <a:pt x="172" y="166"/>
                    </a:lnTo>
                    <a:lnTo>
                      <a:pt x="176" y="166"/>
                    </a:lnTo>
                    <a:lnTo>
                      <a:pt x="180" y="166"/>
                    </a:lnTo>
                    <a:lnTo>
                      <a:pt x="183" y="167"/>
                    </a:lnTo>
                    <a:lnTo>
                      <a:pt x="187" y="167"/>
                    </a:lnTo>
                    <a:lnTo>
                      <a:pt x="190" y="167"/>
                    </a:lnTo>
                    <a:lnTo>
                      <a:pt x="194" y="167"/>
                    </a:lnTo>
                    <a:lnTo>
                      <a:pt x="197" y="167"/>
                    </a:lnTo>
                    <a:lnTo>
                      <a:pt x="201" y="167"/>
                    </a:lnTo>
                    <a:lnTo>
                      <a:pt x="204" y="168"/>
                    </a:lnTo>
                    <a:lnTo>
                      <a:pt x="208" y="168"/>
                    </a:lnTo>
                    <a:lnTo>
                      <a:pt x="211" y="168"/>
                    </a:lnTo>
                    <a:lnTo>
                      <a:pt x="215" y="168"/>
                    </a:lnTo>
                    <a:lnTo>
                      <a:pt x="219" y="168"/>
                    </a:lnTo>
                    <a:lnTo>
                      <a:pt x="222" y="168"/>
                    </a:lnTo>
                    <a:lnTo>
                      <a:pt x="225" y="168"/>
                    </a:lnTo>
                    <a:lnTo>
                      <a:pt x="229" y="168"/>
                    </a:lnTo>
                    <a:lnTo>
                      <a:pt x="232" y="167"/>
                    </a:lnTo>
                    <a:lnTo>
                      <a:pt x="236" y="167"/>
                    </a:lnTo>
                    <a:lnTo>
                      <a:pt x="240" y="167"/>
                    </a:lnTo>
                    <a:lnTo>
                      <a:pt x="243" y="167"/>
                    </a:lnTo>
                    <a:lnTo>
                      <a:pt x="247" y="167"/>
                    </a:lnTo>
                    <a:lnTo>
                      <a:pt x="250" y="167"/>
                    </a:lnTo>
                    <a:lnTo>
                      <a:pt x="254" y="166"/>
                    </a:lnTo>
                    <a:lnTo>
                      <a:pt x="257" y="166"/>
                    </a:lnTo>
                    <a:lnTo>
                      <a:pt x="261" y="166"/>
                    </a:lnTo>
                    <a:lnTo>
                      <a:pt x="264" y="166"/>
                    </a:lnTo>
                    <a:lnTo>
                      <a:pt x="268" y="165"/>
                    </a:lnTo>
                    <a:lnTo>
                      <a:pt x="271" y="165"/>
                    </a:lnTo>
                    <a:lnTo>
                      <a:pt x="275" y="165"/>
                    </a:lnTo>
                    <a:lnTo>
                      <a:pt x="278" y="164"/>
                    </a:lnTo>
                    <a:lnTo>
                      <a:pt x="282" y="164"/>
                    </a:lnTo>
                    <a:lnTo>
                      <a:pt x="285" y="163"/>
                    </a:lnTo>
                    <a:lnTo>
                      <a:pt x="289" y="163"/>
                    </a:lnTo>
                    <a:lnTo>
                      <a:pt x="292" y="162"/>
                    </a:lnTo>
                    <a:lnTo>
                      <a:pt x="296" y="162"/>
                    </a:lnTo>
                    <a:lnTo>
                      <a:pt x="300" y="162"/>
                    </a:lnTo>
                    <a:lnTo>
                      <a:pt x="303" y="163"/>
                    </a:lnTo>
                    <a:lnTo>
                      <a:pt x="307" y="164"/>
                    </a:lnTo>
                    <a:lnTo>
                      <a:pt x="310" y="165"/>
                    </a:lnTo>
                    <a:lnTo>
                      <a:pt x="314" y="168"/>
                    </a:lnTo>
                    <a:lnTo>
                      <a:pt x="317" y="172"/>
                    </a:lnTo>
                    <a:lnTo>
                      <a:pt x="321" y="176"/>
                    </a:lnTo>
                    <a:lnTo>
                      <a:pt x="324" y="181"/>
                    </a:lnTo>
                    <a:lnTo>
                      <a:pt x="328" y="186"/>
                    </a:lnTo>
                    <a:lnTo>
                      <a:pt x="331" y="191"/>
                    </a:lnTo>
                    <a:lnTo>
                      <a:pt x="335" y="195"/>
                    </a:lnTo>
                    <a:lnTo>
                      <a:pt x="338" y="199"/>
                    </a:lnTo>
                    <a:lnTo>
                      <a:pt x="342" y="202"/>
                    </a:lnTo>
                    <a:lnTo>
                      <a:pt x="345" y="205"/>
                    </a:lnTo>
                    <a:lnTo>
                      <a:pt x="349" y="206"/>
                    </a:lnTo>
                    <a:lnTo>
                      <a:pt x="352" y="206"/>
                    </a:lnTo>
                    <a:lnTo>
                      <a:pt x="356" y="206"/>
                    </a:lnTo>
                    <a:lnTo>
                      <a:pt x="360" y="204"/>
                    </a:lnTo>
                    <a:lnTo>
                      <a:pt x="363" y="202"/>
                    </a:lnTo>
                    <a:lnTo>
                      <a:pt x="367" y="199"/>
                    </a:lnTo>
                    <a:lnTo>
                      <a:pt x="370" y="195"/>
                    </a:lnTo>
                    <a:lnTo>
                      <a:pt x="374" y="190"/>
                    </a:lnTo>
                    <a:lnTo>
                      <a:pt x="377" y="185"/>
                    </a:lnTo>
                    <a:lnTo>
                      <a:pt x="381" y="179"/>
                    </a:lnTo>
                    <a:lnTo>
                      <a:pt x="384" y="174"/>
                    </a:lnTo>
                    <a:lnTo>
                      <a:pt x="388" y="169"/>
                    </a:lnTo>
                    <a:lnTo>
                      <a:pt x="391" y="165"/>
                    </a:lnTo>
                    <a:lnTo>
                      <a:pt x="395" y="161"/>
                    </a:lnTo>
                    <a:lnTo>
                      <a:pt x="398" y="158"/>
                    </a:lnTo>
                    <a:lnTo>
                      <a:pt x="402" y="156"/>
                    </a:lnTo>
                    <a:lnTo>
                      <a:pt x="405" y="154"/>
                    </a:lnTo>
                    <a:lnTo>
                      <a:pt x="409" y="153"/>
                    </a:lnTo>
                    <a:lnTo>
                      <a:pt x="412" y="151"/>
                    </a:lnTo>
                    <a:lnTo>
                      <a:pt x="416" y="150"/>
                    </a:lnTo>
                    <a:lnTo>
                      <a:pt x="420" y="148"/>
                    </a:lnTo>
                    <a:lnTo>
                      <a:pt x="423" y="147"/>
                    </a:lnTo>
                    <a:lnTo>
                      <a:pt x="426" y="145"/>
                    </a:lnTo>
                    <a:lnTo>
                      <a:pt x="430" y="143"/>
                    </a:lnTo>
                    <a:lnTo>
                      <a:pt x="433" y="141"/>
                    </a:lnTo>
                    <a:lnTo>
                      <a:pt x="437" y="139"/>
                    </a:lnTo>
                    <a:lnTo>
                      <a:pt x="441" y="137"/>
                    </a:lnTo>
                    <a:lnTo>
                      <a:pt x="444" y="134"/>
                    </a:lnTo>
                    <a:lnTo>
                      <a:pt x="448" y="131"/>
                    </a:lnTo>
                    <a:lnTo>
                      <a:pt x="451" y="129"/>
                    </a:lnTo>
                    <a:lnTo>
                      <a:pt x="455" y="126"/>
                    </a:lnTo>
                    <a:lnTo>
                      <a:pt x="458" y="123"/>
                    </a:lnTo>
                    <a:lnTo>
                      <a:pt x="462" y="119"/>
                    </a:lnTo>
                    <a:lnTo>
                      <a:pt x="465" y="116"/>
                    </a:lnTo>
                    <a:lnTo>
                      <a:pt x="469" y="112"/>
                    </a:lnTo>
                    <a:lnTo>
                      <a:pt x="472" y="109"/>
                    </a:lnTo>
                    <a:lnTo>
                      <a:pt x="476" y="105"/>
                    </a:lnTo>
                    <a:lnTo>
                      <a:pt x="479" y="101"/>
                    </a:lnTo>
                    <a:lnTo>
                      <a:pt x="483" y="97"/>
                    </a:lnTo>
                    <a:lnTo>
                      <a:pt x="486" y="94"/>
                    </a:lnTo>
                    <a:lnTo>
                      <a:pt x="490" y="90"/>
                    </a:lnTo>
                    <a:lnTo>
                      <a:pt x="493" y="86"/>
                    </a:lnTo>
                    <a:lnTo>
                      <a:pt x="497" y="82"/>
                    </a:lnTo>
                    <a:lnTo>
                      <a:pt x="501" y="79"/>
                    </a:lnTo>
                    <a:lnTo>
                      <a:pt x="504" y="75"/>
                    </a:lnTo>
                    <a:lnTo>
                      <a:pt x="508" y="71"/>
                    </a:lnTo>
                    <a:lnTo>
                      <a:pt x="511" y="68"/>
                    </a:lnTo>
                    <a:lnTo>
                      <a:pt x="515" y="64"/>
                    </a:lnTo>
                    <a:lnTo>
                      <a:pt x="518" y="61"/>
                    </a:lnTo>
                    <a:lnTo>
                      <a:pt x="522" y="58"/>
                    </a:lnTo>
                    <a:lnTo>
                      <a:pt x="525" y="55"/>
                    </a:lnTo>
                    <a:lnTo>
                      <a:pt x="529" y="52"/>
                    </a:lnTo>
                    <a:lnTo>
                      <a:pt x="532" y="49"/>
                    </a:lnTo>
                    <a:lnTo>
                      <a:pt x="536" y="46"/>
                    </a:lnTo>
                    <a:lnTo>
                      <a:pt x="539" y="44"/>
                    </a:lnTo>
                    <a:lnTo>
                      <a:pt x="543" y="41"/>
                    </a:lnTo>
                    <a:lnTo>
                      <a:pt x="546" y="39"/>
                    </a:lnTo>
                    <a:lnTo>
                      <a:pt x="550" y="37"/>
                    </a:lnTo>
                    <a:lnTo>
                      <a:pt x="553" y="35"/>
                    </a:lnTo>
                    <a:lnTo>
                      <a:pt x="557" y="33"/>
                    </a:lnTo>
                    <a:lnTo>
                      <a:pt x="561" y="31"/>
                    </a:lnTo>
                    <a:lnTo>
                      <a:pt x="564" y="29"/>
                    </a:lnTo>
                    <a:lnTo>
                      <a:pt x="568" y="27"/>
                    </a:lnTo>
                    <a:lnTo>
                      <a:pt x="571" y="26"/>
                    </a:lnTo>
                    <a:lnTo>
                      <a:pt x="575" y="24"/>
                    </a:lnTo>
                    <a:lnTo>
                      <a:pt x="578" y="23"/>
                    </a:lnTo>
                    <a:lnTo>
                      <a:pt x="582" y="21"/>
                    </a:lnTo>
                    <a:lnTo>
                      <a:pt x="585" y="20"/>
                    </a:lnTo>
                    <a:lnTo>
                      <a:pt x="589" y="19"/>
                    </a:lnTo>
                    <a:lnTo>
                      <a:pt x="592" y="18"/>
                    </a:lnTo>
                    <a:lnTo>
                      <a:pt x="596" y="17"/>
                    </a:lnTo>
                    <a:lnTo>
                      <a:pt x="599" y="16"/>
                    </a:lnTo>
                    <a:lnTo>
                      <a:pt x="603" y="15"/>
                    </a:lnTo>
                    <a:lnTo>
                      <a:pt x="606" y="14"/>
                    </a:lnTo>
                    <a:lnTo>
                      <a:pt x="610" y="13"/>
                    </a:lnTo>
                    <a:lnTo>
                      <a:pt x="613" y="12"/>
                    </a:lnTo>
                    <a:lnTo>
                      <a:pt x="617" y="12"/>
                    </a:lnTo>
                    <a:lnTo>
                      <a:pt x="621" y="11"/>
                    </a:lnTo>
                    <a:lnTo>
                      <a:pt x="624" y="11"/>
                    </a:lnTo>
                    <a:lnTo>
                      <a:pt x="628" y="10"/>
                    </a:lnTo>
                    <a:lnTo>
                      <a:pt x="631" y="9"/>
                    </a:lnTo>
                    <a:lnTo>
                      <a:pt x="635" y="9"/>
                    </a:lnTo>
                    <a:lnTo>
                      <a:pt x="638" y="8"/>
                    </a:lnTo>
                    <a:lnTo>
                      <a:pt x="642" y="8"/>
                    </a:lnTo>
                    <a:lnTo>
                      <a:pt x="645" y="7"/>
                    </a:lnTo>
                    <a:lnTo>
                      <a:pt x="649" y="7"/>
                    </a:lnTo>
                    <a:lnTo>
                      <a:pt x="652" y="7"/>
                    </a:lnTo>
                    <a:lnTo>
                      <a:pt x="656" y="7"/>
                    </a:lnTo>
                    <a:lnTo>
                      <a:pt x="659" y="6"/>
                    </a:lnTo>
                    <a:lnTo>
                      <a:pt x="663" y="6"/>
                    </a:lnTo>
                    <a:lnTo>
                      <a:pt x="666" y="6"/>
                    </a:lnTo>
                    <a:lnTo>
                      <a:pt x="670" y="5"/>
                    </a:lnTo>
                    <a:lnTo>
                      <a:pt x="673" y="5"/>
                    </a:lnTo>
                    <a:lnTo>
                      <a:pt x="677" y="5"/>
                    </a:lnTo>
                    <a:lnTo>
                      <a:pt x="681" y="4"/>
                    </a:lnTo>
                    <a:lnTo>
                      <a:pt x="684" y="4"/>
                    </a:lnTo>
                    <a:lnTo>
                      <a:pt x="687" y="4"/>
                    </a:lnTo>
                    <a:lnTo>
                      <a:pt x="691" y="4"/>
                    </a:lnTo>
                    <a:lnTo>
                      <a:pt x="695" y="4"/>
                    </a:lnTo>
                    <a:lnTo>
                      <a:pt x="698" y="3"/>
                    </a:lnTo>
                    <a:lnTo>
                      <a:pt x="702" y="3"/>
                    </a:lnTo>
                    <a:lnTo>
                      <a:pt x="705" y="3"/>
                    </a:lnTo>
                    <a:lnTo>
                      <a:pt x="709" y="3"/>
                    </a:lnTo>
                    <a:lnTo>
                      <a:pt x="712" y="3"/>
                    </a:lnTo>
                    <a:lnTo>
                      <a:pt x="716" y="3"/>
                    </a:lnTo>
                    <a:lnTo>
                      <a:pt x="719" y="3"/>
                    </a:lnTo>
                    <a:lnTo>
                      <a:pt x="723" y="3"/>
                    </a:lnTo>
                    <a:lnTo>
                      <a:pt x="726" y="2"/>
                    </a:lnTo>
                    <a:lnTo>
                      <a:pt x="730" y="2"/>
                    </a:lnTo>
                    <a:lnTo>
                      <a:pt x="733" y="2"/>
                    </a:lnTo>
                    <a:lnTo>
                      <a:pt x="737" y="2"/>
                    </a:lnTo>
                    <a:lnTo>
                      <a:pt x="740" y="2"/>
                    </a:lnTo>
                    <a:lnTo>
                      <a:pt x="744" y="2"/>
                    </a:lnTo>
                    <a:lnTo>
                      <a:pt x="747" y="2"/>
                    </a:lnTo>
                    <a:lnTo>
                      <a:pt x="751" y="2"/>
                    </a:lnTo>
                    <a:lnTo>
                      <a:pt x="755" y="2"/>
                    </a:lnTo>
                    <a:lnTo>
                      <a:pt x="758" y="2"/>
                    </a:lnTo>
                    <a:lnTo>
                      <a:pt x="762" y="2"/>
                    </a:lnTo>
                    <a:lnTo>
                      <a:pt x="765" y="2"/>
                    </a:lnTo>
                    <a:lnTo>
                      <a:pt x="769" y="1"/>
                    </a:lnTo>
                    <a:lnTo>
                      <a:pt x="772" y="1"/>
                    </a:lnTo>
                    <a:lnTo>
                      <a:pt x="776" y="1"/>
                    </a:lnTo>
                    <a:lnTo>
                      <a:pt x="779" y="1"/>
                    </a:lnTo>
                    <a:lnTo>
                      <a:pt x="783" y="1"/>
                    </a:lnTo>
                    <a:lnTo>
                      <a:pt x="786" y="1"/>
                    </a:lnTo>
                    <a:lnTo>
                      <a:pt x="790" y="1"/>
                    </a:lnTo>
                    <a:lnTo>
                      <a:pt x="793" y="1"/>
                    </a:lnTo>
                    <a:lnTo>
                      <a:pt x="797" y="1"/>
                    </a:lnTo>
                    <a:lnTo>
                      <a:pt x="800" y="1"/>
                    </a:lnTo>
                    <a:lnTo>
                      <a:pt x="804" y="1"/>
                    </a:lnTo>
                    <a:lnTo>
                      <a:pt x="807" y="1"/>
                    </a:lnTo>
                    <a:lnTo>
                      <a:pt x="811" y="1"/>
                    </a:lnTo>
                    <a:lnTo>
                      <a:pt x="815" y="1"/>
                    </a:lnTo>
                    <a:lnTo>
                      <a:pt x="818" y="1"/>
                    </a:lnTo>
                    <a:lnTo>
                      <a:pt x="822" y="1"/>
                    </a:lnTo>
                    <a:lnTo>
                      <a:pt x="825" y="1"/>
                    </a:lnTo>
                    <a:lnTo>
                      <a:pt x="829" y="1"/>
                    </a:lnTo>
                    <a:lnTo>
                      <a:pt x="832" y="1"/>
                    </a:lnTo>
                    <a:lnTo>
                      <a:pt x="836" y="1"/>
                    </a:lnTo>
                    <a:lnTo>
                      <a:pt x="839" y="1"/>
                    </a:lnTo>
                    <a:lnTo>
                      <a:pt x="843" y="1"/>
                    </a:lnTo>
                    <a:lnTo>
                      <a:pt x="846" y="1"/>
                    </a:lnTo>
                    <a:lnTo>
                      <a:pt x="850" y="1"/>
                    </a:lnTo>
                    <a:lnTo>
                      <a:pt x="853" y="1"/>
                    </a:lnTo>
                    <a:lnTo>
                      <a:pt x="857" y="1"/>
                    </a:lnTo>
                    <a:lnTo>
                      <a:pt x="860" y="1"/>
                    </a:lnTo>
                    <a:lnTo>
                      <a:pt x="864" y="1"/>
                    </a:lnTo>
                    <a:lnTo>
                      <a:pt x="867" y="1"/>
                    </a:lnTo>
                    <a:lnTo>
                      <a:pt x="871" y="0"/>
                    </a:lnTo>
                    <a:lnTo>
                      <a:pt x="875" y="0"/>
                    </a:lnTo>
                    <a:lnTo>
                      <a:pt x="878" y="0"/>
                    </a:lnTo>
                    <a:lnTo>
                      <a:pt x="882" y="0"/>
                    </a:lnTo>
                    <a:lnTo>
                      <a:pt x="885" y="0"/>
                    </a:lnTo>
                    <a:lnTo>
                      <a:pt x="889" y="0"/>
                    </a:lnTo>
                    <a:lnTo>
                      <a:pt x="892" y="0"/>
                    </a:lnTo>
                    <a:lnTo>
                      <a:pt x="896" y="0"/>
                    </a:lnTo>
                    <a:lnTo>
                      <a:pt x="899" y="0"/>
                    </a:lnTo>
                    <a:lnTo>
                      <a:pt x="903" y="0"/>
                    </a:lnTo>
                    <a:lnTo>
                      <a:pt x="906" y="0"/>
                    </a:lnTo>
                    <a:lnTo>
                      <a:pt x="910" y="0"/>
                    </a:lnTo>
                    <a:lnTo>
                      <a:pt x="913" y="0"/>
                    </a:lnTo>
                    <a:lnTo>
                      <a:pt x="917" y="0"/>
                    </a:lnTo>
                    <a:lnTo>
                      <a:pt x="920" y="0"/>
                    </a:lnTo>
                    <a:lnTo>
                      <a:pt x="924" y="0"/>
                    </a:lnTo>
                    <a:lnTo>
                      <a:pt x="927" y="0"/>
                    </a:lnTo>
                    <a:lnTo>
                      <a:pt x="931" y="0"/>
                    </a:lnTo>
                    <a:lnTo>
                      <a:pt x="935" y="0"/>
                    </a:lnTo>
                    <a:lnTo>
                      <a:pt x="938" y="0"/>
                    </a:lnTo>
                    <a:lnTo>
                      <a:pt x="941" y="0"/>
                    </a:lnTo>
                    <a:lnTo>
                      <a:pt x="945" y="0"/>
                    </a:lnTo>
                    <a:lnTo>
                      <a:pt x="948" y="0"/>
                    </a:lnTo>
                    <a:lnTo>
                      <a:pt x="952" y="0"/>
                    </a:lnTo>
                    <a:lnTo>
                      <a:pt x="956" y="0"/>
                    </a:lnTo>
                    <a:lnTo>
                      <a:pt x="959" y="0"/>
                    </a:lnTo>
                    <a:lnTo>
                      <a:pt x="963" y="0"/>
                    </a:lnTo>
                    <a:lnTo>
                      <a:pt x="966" y="0"/>
                    </a:lnTo>
                    <a:lnTo>
                      <a:pt x="970" y="0"/>
                    </a:lnTo>
                    <a:lnTo>
                      <a:pt x="973" y="0"/>
                    </a:lnTo>
                    <a:lnTo>
                      <a:pt x="977" y="0"/>
                    </a:lnTo>
                    <a:lnTo>
                      <a:pt x="980" y="0"/>
                    </a:lnTo>
                    <a:lnTo>
                      <a:pt x="984" y="0"/>
                    </a:lnTo>
                    <a:lnTo>
                      <a:pt x="987" y="0"/>
                    </a:lnTo>
                    <a:lnTo>
                      <a:pt x="991" y="0"/>
                    </a:lnTo>
                    <a:lnTo>
                      <a:pt x="994" y="0"/>
                    </a:lnTo>
                    <a:lnTo>
                      <a:pt x="998" y="0"/>
                    </a:lnTo>
                    <a:lnTo>
                      <a:pt x="1001" y="0"/>
                    </a:lnTo>
                    <a:lnTo>
                      <a:pt x="1005" y="0"/>
                    </a:lnTo>
                    <a:lnTo>
                      <a:pt x="1008" y="0"/>
                    </a:lnTo>
                    <a:lnTo>
                      <a:pt x="1012" y="0"/>
                    </a:lnTo>
                    <a:lnTo>
                      <a:pt x="1016" y="0"/>
                    </a:lnTo>
                    <a:lnTo>
                      <a:pt x="1019" y="0"/>
                    </a:lnTo>
                    <a:lnTo>
                      <a:pt x="1023" y="0"/>
                    </a:lnTo>
                    <a:lnTo>
                      <a:pt x="1026" y="0"/>
                    </a:lnTo>
                    <a:lnTo>
                      <a:pt x="1030" y="0"/>
                    </a:lnTo>
                    <a:lnTo>
                      <a:pt x="1033" y="0"/>
                    </a:lnTo>
                    <a:lnTo>
                      <a:pt x="1037" y="0"/>
                    </a:lnTo>
                    <a:lnTo>
                      <a:pt x="1040" y="0"/>
                    </a:lnTo>
                    <a:lnTo>
                      <a:pt x="1044" y="0"/>
                    </a:lnTo>
                    <a:lnTo>
                      <a:pt x="1047" y="0"/>
                    </a:lnTo>
                    <a:lnTo>
                      <a:pt x="1051" y="0"/>
                    </a:lnTo>
                    <a:lnTo>
                      <a:pt x="1054" y="0"/>
                    </a:lnTo>
                    <a:lnTo>
                      <a:pt x="1058" y="0"/>
                    </a:lnTo>
                    <a:lnTo>
                      <a:pt x="1061" y="0"/>
                    </a:lnTo>
                    <a:lnTo>
                      <a:pt x="1065" y="0"/>
                    </a:lnTo>
                    <a:lnTo>
                      <a:pt x="1068" y="0"/>
                    </a:lnTo>
                    <a:lnTo>
                      <a:pt x="1072" y="0"/>
                    </a:lnTo>
                    <a:lnTo>
                      <a:pt x="1076" y="0"/>
                    </a:lnTo>
                    <a:lnTo>
                      <a:pt x="1079" y="0"/>
                    </a:lnTo>
                    <a:lnTo>
                      <a:pt x="1083" y="0"/>
                    </a:lnTo>
                    <a:lnTo>
                      <a:pt x="1086" y="0"/>
                    </a:lnTo>
                    <a:lnTo>
                      <a:pt x="1090" y="0"/>
                    </a:lnTo>
                    <a:lnTo>
                      <a:pt x="1093" y="0"/>
                    </a:lnTo>
                    <a:lnTo>
                      <a:pt x="1097" y="0"/>
                    </a:lnTo>
                    <a:lnTo>
                      <a:pt x="1100" y="0"/>
                    </a:lnTo>
                    <a:lnTo>
                      <a:pt x="1104" y="0"/>
                    </a:lnTo>
                    <a:lnTo>
                      <a:pt x="1107" y="0"/>
                    </a:lnTo>
                    <a:lnTo>
                      <a:pt x="1111" y="0"/>
                    </a:lnTo>
                    <a:lnTo>
                      <a:pt x="1114" y="0"/>
                    </a:lnTo>
                    <a:lnTo>
                      <a:pt x="1118" y="0"/>
                    </a:lnTo>
                    <a:lnTo>
                      <a:pt x="1121" y="0"/>
                    </a:lnTo>
                    <a:lnTo>
                      <a:pt x="1125" y="0"/>
                    </a:lnTo>
                    <a:lnTo>
                      <a:pt x="1128" y="0"/>
                    </a:lnTo>
                    <a:lnTo>
                      <a:pt x="1132" y="0"/>
                    </a:lnTo>
                    <a:lnTo>
                      <a:pt x="1136" y="0"/>
                    </a:lnTo>
                    <a:lnTo>
                      <a:pt x="1139" y="0"/>
                    </a:lnTo>
                    <a:lnTo>
                      <a:pt x="1143" y="0"/>
                    </a:lnTo>
                    <a:lnTo>
                      <a:pt x="1146" y="0"/>
                    </a:lnTo>
                    <a:lnTo>
                      <a:pt x="1149" y="0"/>
                    </a:lnTo>
                    <a:lnTo>
                      <a:pt x="1153" y="0"/>
                    </a:lnTo>
                    <a:lnTo>
                      <a:pt x="1157" y="0"/>
                    </a:lnTo>
                    <a:lnTo>
                      <a:pt x="1160" y="0"/>
                    </a:lnTo>
                    <a:lnTo>
                      <a:pt x="1164" y="0"/>
                    </a:lnTo>
                    <a:lnTo>
                      <a:pt x="1167" y="0"/>
                    </a:lnTo>
                    <a:lnTo>
                      <a:pt x="1171" y="0"/>
                    </a:lnTo>
                    <a:lnTo>
                      <a:pt x="1174" y="0"/>
                    </a:lnTo>
                    <a:lnTo>
                      <a:pt x="1178" y="0"/>
                    </a:lnTo>
                    <a:lnTo>
                      <a:pt x="1181" y="0"/>
                    </a:lnTo>
                    <a:lnTo>
                      <a:pt x="1185" y="0"/>
                    </a:lnTo>
                    <a:lnTo>
                      <a:pt x="1188" y="0"/>
                    </a:lnTo>
                    <a:lnTo>
                      <a:pt x="1192" y="0"/>
                    </a:lnTo>
                    <a:lnTo>
                      <a:pt x="1196" y="0"/>
                    </a:lnTo>
                    <a:lnTo>
                      <a:pt x="1199" y="0"/>
                    </a:lnTo>
                    <a:lnTo>
                      <a:pt x="1202" y="0"/>
                    </a:lnTo>
                    <a:lnTo>
                      <a:pt x="1206" y="0"/>
                    </a:lnTo>
                    <a:lnTo>
                      <a:pt x="1209" y="0"/>
                    </a:lnTo>
                    <a:lnTo>
                      <a:pt x="1213" y="0"/>
                    </a:lnTo>
                    <a:lnTo>
                      <a:pt x="1217" y="0"/>
                    </a:lnTo>
                    <a:lnTo>
                      <a:pt x="1220" y="0"/>
                    </a:lnTo>
                    <a:lnTo>
                      <a:pt x="1224" y="0"/>
                    </a:lnTo>
                    <a:lnTo>
                      <a:pt x="1227" y="0"/>
                    </a:lnTo>
                    <a:lnTo>
                      <a:pt x="1231" y="0"/>
                    </a:lnTo>
                    <a:lnTo>
                      <a:pt x="1234" y="0"/>
                    </a:lnTo>
                    <a:lnTo>
                      <a:pt x="1238" y="0"/>
                    </a:lnTo>
                    <a:lnTo>
                      <a:pt x="1241" y="1"/>
                    </a:lnTo>
                    <a:lnTo>
                      <a:pt x="1245" y="1"/>
                    </a:lnTo>
                    <a:lnTo>
                      <a:pt x="1248" y="1"/>
                    </a:lnTo>
                    <a:lnTo>
                      <a:pt x="1252" y="1"/>
                    </a:lnTo>
                    <a:lnTo>
                      <a:pt x="1255" y="1"/>
                    </a:lnTo>
                    <a:lnTo>
                      <a:pt x="1259" y="1"/>
                    </a:lnTo>
                    <a:lnTo>
                      <a:pt x="1262" y="2"/>
                    </a:lnTo>
                    <a:lnTo>
                      <a:pt x="1266" y="2"/>
                    </a:lnTo>
                    <a:lnTo>
                      <a:pt x="1269" y="2"/>
                    </a:lnTo>
                    <a:lnTo>
                      <a:pt x="1273" y="3"/>
                    </a:lnTo>
                    <a:lnTo>
                      <a:pt x="1277" y="3"/>
                    </a:lnTo>
                    <a:lnTo>
                      <a:pt x="1280" y="4"/>
                    </a:lnTo>
                    <a:lnTo>
                      <a:pt x="1284" y="5"/>
                    </a:lnTo>
                    <a:lnTo>
                      <a:pt x="1287" y="6"/>
                    </a:lnTo>
                    <a:lnTo>
                      <a:pt x="1291" y="7"/>
                    </a:lnTo>
                    <a:lnTo>
                      <a:pt x="1294" y="8"/>
                    </a:lnTo>
                    <a:lnTo>
                      <a:pt x="1298" y="10"/>
                    </a:lnTo>
                    <a:lnTo>
                      <a:pt x="1301" y="12"/>
                    </a:lnTo>
                    <a:lnTo>
                      <a:pt x="1305" y="14"/>
                    </a:lnTo>
                    <a:lnTo>
                      <a:pt x="1308" y="17"/>
                    </a:lnTo>
                    <a:lnTo>
                      <a:pt x="1312" y="19"/>
                    </a:lnTo>
                    <a:lnTo>
                      <a:pt x="1315" y="22"/>
                    </a:lnTo>
                    <a:lnTo>
                      <a:pt x="1319" y="26"/>
                    </a:lnTo>
                    <a:lnTo>
                      <a:pt x="1322" y="29"/>
                    </a:lnTo>
                    <a:lnTo>
                      <a:pt x="1326" y="33"/>
                    </a:lnTo>
                    <a:lnTo>
                      <a:pt x="1329" y="37"/>
                    </a:lnTo>
                    <a:lnTo>
                      <a:pt x="1333" y="41"/>
                    </a:lnTo>
                    <a:lnTo>
                      <a:pt x="1337" y="44"/>
                    </a:lnTo>
                    <a:lnTo>
                      <a:pt x="1340" y="48"/>
                    </a:lnTo>
                    <a:lnTo>
                      <a:pt x="1344" y="52"/>
                    </a:lnTo>
                    <a:lnTo>
                      <a:pt x="1347" y="55"/>
                    </a:lnTo>
                    <a:lnTo>
                      <a:pt x="1351" y="58"/>
                    </a:lnTo>
                    <a:lnTo>
                      <a:pt x="1354" y="61"/>
                    </a:lnTo>
                    <a:lnTo>
                      <a:pt x="1358" y="63"/>
                    </a:lnTo>
                    <a:lnTo>
                      <a:pt x="1361" y="66"/>
                    </a:lnTo>
                    <a:lnTo>
                      <a:pt x="1365" y="67"/>
                    </a:lnTo>
                    <a:lnTo>
                      <a:pt x="1368" y="69"/>
                    </a:lnTo>
                    <a:lnTo>
                      <a:pt x="1372" y="71"/>
                    </a:lnTo>
                    <a:lnTo>
                      <a:pt x="1375" y="72"/>
                    </a:lnTo>
                    <a:lnTo>
                      <a:pt x="1379" y="73"/>
                    </a:lnTo>
                    <a:lnTo>
                      <a:pt x="1382" y="74"/>
                    </a:lnTo>
                    <a:lnTo>
                      <a:pt x="1386" y="74"/>
                    </a:lnTo>
                    <a:lnTo>
                      <a:pt x="1389" y="75"/>
                    </a:lnTo>
                    <a:lnTo>
                      <a:pt x="1393" y="75"/>
                    </a:lnTo>
                    <a:lnTo>
                      <a:pt x="1397" y="76"/>
                    </a:lnTo>
                    <a:lnTo>
                      <a:pt x="1400" y="76"/>
                    </a:lnTo>
                    <a:lnTo>
                      <a:pt x="1404" y="76"/>
                    </a:lnTo>
                    <a:lnTo>
                      <a:pt x="1407" y="77"/>
                    </a:lnTo>
                    <a:lnTo>
                      <a:pt x="1410" y="77"/>
                    </a:lnTo>
                  </a:path>
                </a:pathLst>
              </a:custGeom>
              <a:noFill/>
              <a:ln w="4826">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grpSp>
        <p:sp>
          <p:nvSpPr>
            <p:cNvPr id="104" name="Rectangle 38"/>
            <p:cNvSpPr>
              <a:spLocks noChangeAspect="1" noChangeArrowheads="1"/>
            </p:cNvSpPr>
            <p:nvPr/>
          </p:nvSpPr>
          <p:spPr bwMode="auto">
            <a:xfrm rot="16200000">
              <a:off x="1704529" y="1007140"/>
              <a:ext cx="106362" cy="600075"/>
            </a:xfrm>
            <a:prstGeom prst="rect">
              <a:avLst/>
            </a:prstGeom>
            <a:solidFill>
              <a:srgbClr val="FFFF66"/>
            </a:solidFill>
            <a:ln w="3175">
              <a:solidFill>
                <a:srgbClr val="000000"/>
              </a:solidFill>
              <a:miter lim="800000"/>
              <a:headEnd/>
              <a:tailEnd/>
            </a:ln>
          </p:spPr>
          <p:txBody>
            <a:bodyPr vert="eaVe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solidFill>
                    <a:srgbClr val="000000"/>
                  </a:solidFill>
                </a:ln>
                <a:solidFill>
                  <a:srgbClr val="FFFFFF">
                    <a:lumMod val="65000"/>
                  </a:srgbClr>
                </a:solidFill>
                <a:effectLst/>
                <a:uLnTx/>
                <a:uFillTx/>
                <a:latin typeface="Arial"/>
                <a:cs typeface="Arial"/>
              </a:endParaRPr>
            </a:p>
          </p:txBody>
        </p:sp>
        <p:sp>
          <p:nvSpPr>
            <p:cNvPr id="105" name="Rectangle 40"/>
            <p:cNvSpPr>
              <a:spLocks noChangeAspect="1" noChangeArrowheads="1"/>
            </p:cNvSpPr>
            <p:nvPr/>
          </p:nvSpPr>
          <p:spPr bwMode="auto">
            <a:xfrm rot="16200000">
              <a:off x="1712467" y="4928264"/>
              <a:ext cx="115887" cy="600075"/>
            </a:xfrm>
            <a:prstGeom prst="rect">
              <a:avLst/>
            </a:prstGeom>
            <a:solidFill>
              <a:srgbClr val="FFFF66"/>
            </a:solidFill>
            <a:ln w="3175">
              <a:solidFill>
                <a:srgbClr val="000000"/>
              </a:solidFill>
              <a:miter lim="800000"/>
              <a:headEnd/>
              <a:tailEnd/>
            </a:ln>
          </p:spPr>
          <p:txBody>
            <a:bodyPr vert="eaVe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solidFill>
                    <a:srgbClr val="000000"/>
                  </a:solidFill>
                </a:ln>
                <a:solidFill>
                  <a:srgbClr val="FFFFFF">
                    <a:lumMod val="65000"/>
                  </a:srgbClr>
                </a:solidFill>
                <a:effectLst/>
                <a:uLnTx/>
                <a:uFillTx/>
                <a:latin typeface="Arial"/>
                <a:cs typeface="Arial"/>
              </a:endParaRPr>
            </a:p>
          </p:txBody>
        </p:sp>
        <p:cxnSp>
          <p:nvCxnSpPr>
            <p:cNvPr id="106" name="Elbow Connector 130"/>
            <p:cNvCxnSpPr/>
            <p:nvPr/>
          </p:nvCxnSpPr>
          <p:spPr bwMode="auto">
            <a:xfrm flipH="1" flipV="1">
              <a:off x="2052192" y="1338928"/>
              <a:ext cx="493713" cy="1587"/>
            </a:xfrm>
            <a:prstGeom prst="bentConnector3">
              <a:avLst>
                <a:gd name="adj1" fmla="val 50000"/>
              </a:avLst>
            </a:prstGeom>
            <a:noFill/>
            <a:ln w="3175" cap="flat" cmpd="sng" algn="ctr">
              <a:solidFill>
                <a:srgbClr val="000000"/>
              </a:solidFill>
              <a:prstDash val="solid"/>
              <a:headEnd type="oval" w="sm" len="sm"/>
              <a:tailEnd type="oval" w="sm" len="sm"/>
            </a:ln>
            <a:effectLst/>
          </p:spPr>
        </p:cxnSp>
        <p:cxnSp>
          <p:nvCxnSpPr>
            <p:cNvPr id="109" name="Elbow Connector 130"/>
            <p:cNvCxnSpPr/>
            <p:nvPr/>
          </p:nvCxnSpPr>
          <p:spPr bwMode="auto">
            <a:xfrm flipH="1" flipV="1">
              <a:off x="2061717" y="5253702"/>
              <a:ext cx="493713" cy="1587"/>
            </a:xfrm>
            <a:prstGeom prst="bentConnector3">
              <a:avLst>
                <a:gd name="adj1" fmla="val 50000"/>
              </a:avLst>
            </a:prstGeom>
            <a:noFill/>
            <a:ln w="3175" cap="flat" cmpd="sng" algn="ctr">
              <a:solidFill>
                <a:srgbClr val="000000"/>
              </a:solidFill>
              <a:prstDash val="solid"/>
              <a:headEnd type="oval" w="sm" len="sm"/>
              <a:tailEnd type="oval" w="sm" len="sm"/>
            </a:ln>
            <a:effectLst/>
          </p:spPr>
        </p:cxnSp>
        <p:cxnSp>
          <p:nvCxnSpPr>
            <p:cNvPr id="110" name="Straight Arrow Connector 109"/>
            <p:cNvCxnSpPr/>
            <p:nvPr/>
          </p:nvCxnSpPr>
          <p:spPr bwMode="auto">
            <a:xfrm flipH="1" flipV="1">
              <a:off x="1753742" y="2359690"/>
              <a:ext cx="1417638" cy="98425"/>
            </a:xfrm>
            <a:prstGeom prst="straightConnector1">
              <a:avLst/>
            </a:prstGeom>
            <a:noFill/>
            <a:ln w="9525" cap="flat" cmpd="sng" algn="ctr">
              <a:solidFill>
                <a:srgbClr val="000000"/>
              </a:solidFill>
              <a:prstDash val="solid"/>
              <a:headEnd w="sm" len="sm"/>
              <a:tailEnd type="triangle" w="sm" len="sm"/>
            </a:ln>
            <a:effectLst/>
          </p:spPr>
        </p:cxnSp>
        <p:grpSp>
          <p:nvGrpSpPr>
            <p:cNvPr id="111" name="Group 371"/>
            <p:cNvGrpSpPr>
              <a:grpSpLocks/>
            </p:cNvGrpSpPr>
            <p:nvPr/>
          </p:nvGrpSpPr>
          <p:grpSpPr bwMode="auto">
            <a:xfrm>
              <a:off x="1504504" y="1683416"/>
              <a:ext cx="198438" cy="2779712"/>
              <a:chOff x="5617675" y="1563039"/>
              <a:chExt cx="198447" cy="2779786"/>
            </a:xfrm>
          </p:grpSpPr>
          <p:cxnSp>
            <p:nvCxnSpPr>
              <p:cNvPr id="114" name="Straight Arrow Connector 113"/>
              <p:cNvCxnSpPr/>
              <p:nvPr/>
            </p:nvCxnSpPr>
            <p:spPr bwMode="auto">
              <a:xfrm flipH="1" flipV="1">
                <a:off x="5673241" y="4045955"/>
                <a:ext cx="142881" cy="71439"/>
              </a:xfrm>
              <a:prstGeom prst="straightConnector1">
                <a:avLst/>
              </a:prstGeom>
              <a:noFill/>
              <a:ln w="9525" cap="flat" cmpd="sng" algn="ctr">
                <a:solidFill>
                  <a:srgbClr val="FF0000"/>
                </a:solidFill>
                <a:prstDash val="solid"/>
                <a:headEnd type="none" w="med" len="med"/>
                <a:tailEnd type="triangle" w="med" len="med"/>
              </a:ln>
              <a:effectLst/>
            </p:spPr>
          </p:cxnSp>
          <p:cxnSp>
            <p:nvCxnSpPr>
              <p:cNvPr id="115" name="Straight Arrow Connector 114"/>
              <p:cNvCxnSpPr/>
              <p:nvPr/>
            </p:nvCxnSpPr>
            <p:spPr bwMode="auto">
              <a:xfrm rot="1200000" flipH="1" flipV="1">
                <a:off x="5658952" y="3772898"/>
                <a:ext cx="142881" cy="71439"/>
              </a:xfrm>
              <a:prstGeom prst="straightConnector1">
                <a:avLst/>
              </a:prstGeom>
              <a:noFill/>
              <a:ln w="9525" cap="flat" cmpd="sng" algn="ctr">
                <a:solidFill>
                  <a:srgbClr val="FF0000"/>
                </a:solidFill>
                <a:prstDash val="solid"/>
                <a:headEnd type="none" w="med" len="med"/>
                <a:tailEnd type="triangle" w="med" len="med"/>
              </a:ln>
              <a:effectLst/>
            </p:spPr>
          </p:cxnSp>
          <p:cxnSp>
            <p:nvCxnSpPr>
              <p:cNvPr id="116" name="Straight Arrow Connector 115"/>
              <p:cNvCxnSpPr/>
              <p:nvPr/>
            </p:nvCxnSpPr>
            <p:spPr bwMode="auto">
              <a:xfrm rot="3000000" flipH="1" flipV="1">
                <a:off x="5596244" y="3206938"/>
                <a:ext cx="142879" cy="71440"/>
              </a:xfrm>
              <a:prstGeom prst="straightConnector1">
                <a:avLst/>
              </a:prstGeom>
              <a:noFill/>
              <a:ln w="9525" cap="flat" cmpd="sng" algn="ctr">
                <a:solidFill>
                  <a:srgbClr val="FF0000"/>
                </a:solidFill>
                <a:prstDash val="solid"/>
                <a:headEnd type="none" w="med" len="med"/>
                <a:tailEnd type="triangle" w="med" len="med"/>
              </a:ln>
              <a:effectLst/>
            </p:spPr>
          </p:cxnSp>
          <p:cxnSp>
            <p:nvCxnSpPr>
              <p:cNvPr id="117" name="Straight Arrow Connector 116"/>
              <p:cNvCxnSpPr/>
              <p:nvPr/>
            </p:nvCxnSpPr>
            <p:spPr bwMode="auto">
              <a:xfrm rot="3000000" flipH="1" flipV="1">
                <a:off x="5588306" y="2924356"/>
                <a:ext cx="142879" cy="71441"/>
              </a:xfrm>
              <a:prstGeom prst="straightConnector1">
                <a:avLst/>
              </a:prstGeom>
              <a:noFill/>
              <a:ln w="9525" cap="flat" cmpd="sng" algn="ctr">
                <a:solidFill>
                  <a:srgbClr val="FF0000"/>
                </a:solidFill>
                <a:prstDash val="solid"/>
                <a:headEnd type="none" w="med" len="med"/>
                <a:tailEnd type="triangle" w="med" len="med"/>
              </a:ln>
              <a:effectLst/>
            </p:spPr>
          </p:cxnSp>
          <p:cxnSp>
            <p:nvCxnSpPr>
              <p:cNvPr id="118" name="Straight Arrow Connector 117"/>
              <p:cNvCxnSpPr/>
              <p:nvPr/>
            </p:nvCxnSpPr>
            <p:spPr bwMode="auto">
              <a:xfrm rot="3000000" flipH="1" flipV="1">
                <a:off x="5586719" y="2608435"/>
                <a:ext cx="142879" cy="71440"/>
              </a:xfrm>
              <a:prstGeom prst="straightConnector1">
                <a:avLst/>
              </a:prstGeom>
              <a:noFill/>
              <a:ln w="9525" cap="flat" cmpd="sng" algn="ctr">
                <a:solidFill>
                  <a:srgbClr val="FF0000"/>
                </a:solidFill>
                <a:prstDash val="solid"/>
                <a:headEnd type="none" w="med" len="med"/>
                <a:tailEnd type="triangle" w="med" len="med"/>
              </a:ln>
              <a:effectLst/>
            </p:spPr>
          </p:cxnSp>
          <p:cxnSp>
            <p:nvCxnSpPr>
              <p:cNvPr id="119" name="Straight Arrow Connector 118"/>
              <p:cNvCxnSpPr/>
              <p:nvPr/>
            </p:nvCxnSpPr>
            <p:spPr bwMode="auto">
              <a:xfrm rot="3000000" flipH="1" flipV="1">
                <a:off x="5581956" y="2281401"/>
                <a:ext cx="142879" cy="71441"/>
              </a:xfrm>
              <a:prstGeom prst="straightConnector1">
                <a:avLst/>
              </a:prstGeom>
              <a:noFill/>
              <a:ln w="9525" cap="flat" cmpd="sng" algn="ctr">
                <a:solidFill>
                  <a:srgbClr val="FF0000"/>
                </a:solidFill>
                <a:prstDash val="solid"/>
                <a:headEnd type="none" w="med" len="med"/>
                <a:tailEnd type="triangle" w="med" len="med"/>
              </a:ln>
              <a:effectLst/>
            </p:spPr>
          </p:cxnSp>
          <p:cxnSp>
            <p:nvCxnSpPr>
              <p:cNvPr id="120" name="Straight Arrow Connector 119"/>
              <p:cNvCxnSpPr/>
              <p:nvPr/>
            </p:nvCxnSpPr>
            <p:spPr bwMode="auto">
              <a:xfrm rot="3000000" flipH="1" flipV="1">
                <a:off x="5585131" y="1952780"/>
                <a:ext cx="142879" cy="71441"/>
              </a:xfrm>
              <a:prstGeom prst="straightConnector1">
                <a:avLst/>
              </a:prstGeom>
              <a:noFill/>
              <a:ln w="9525" cap="flat" cmpd="sng" algn="ctr">
                <a:solidFill>
                  <a:srgbClr val="FF0000"/>
                </a:solidFill>
                <a:prstDash val="solid"/>
                <a:headEnd type="none" w="med" len="med"/>
                <a:tailEnd type="triangle" w="med" len="med"/>
              </a:ln>
              <a:effectLst/>
            </p:spPr>
          </p:cxnSp>
          <p:cxnSp>
            <p:nvCxnSpPr>
              <p:cNvPr id="121" name="Straight Arrow Connector 120"/>
              <p:cNvCxnSpPr/>
              <p:nvPr/>
            </p:nvCxnSpPr>
            <p:spPr bwMode="auto">
              <a:xfrm rot="3000000" flipH="1" flipV="1">
                <a:off x="5581956" y="1598758"/>
                <a:ext cx="142879" cy="71441"/>
              </a:xfrm>
              <a:prstGeom prst="straightConnector1">
                <a:avLst/>
              </a:prstGeom>
              <a:noFill/>
              <a:ln w="9525" cap="flat" cmpd="sng" algn="ctr">
                <a:solidFill>
                  <a:srgbClr val="FF0000"/>
                </a:solidFill>
                <a:prstDash val="solid"/>
                <a:headEnd type="none" w="med" len="med"/>
                <a:tailEnd type="triangle" w="med" len="med"/>
              </a:ln>
              <a:effectLst/>
            </p:spPr>
          </p:cxnSp>
          <p:cxnSp>
            <p:nvCxnSpPr>
              <p:cNvPr id="122" name="Straight Arrow Connector 121"/>
              <p:cNvCxnSpPr/>
              <p:nvPr/>
            </p:nvCxnSpPr>
            <p:spPr bwMode="auto">
              <a:xfrm rot="2100000" flipH="1" flipV="1">
                <a:off x="5620850" y="3504603"/>
                <a:ext cx="142881" cy="71440"/>
              </a:xfrm>
              <a:prstGeom prst="straightConnector1">
                <a:avLst/>
              </a:prstGeom>
              <a:noFill/>
              <a:ln w="9525" cap="flat" cmpd="sng" algn="ctr">
                <a:solidFill>
                  <a:srgbClr val="FF0000"/>
                </a:solidFill>
                <a:prstDash val="solid"/>
                <a:headEnd type="none" w="med" len="med"/>
                <a:tailEnd type="triangle" w="med" len="med"/>
              </a:ln>
              <a:effectLst/>
            </p:spPr>
          </p:cxnSp>
          <p:cxnSp>
            <p:nvCxnSpPr>
              <p:cNvPr id="123" name="Straight Arrow Connector 122"/>
              <p:cNvCxnSpPr/>
              <p:nvPr/>
            </p:nvCxnSpPr>
            <p:spPr bwMode="auto">
              <a:xfrm rot="1200000" flipH="1" flipV="1">
                <a:off x="5660540" y="4271386"/>
                <a:ext cx="142881" cy="71439"/>
              </a:xfrm>
              <a:prstGeom prst="straightConnector1">
                <a:avLst/>
              </a:prstGeom>
              <a:noFill/>
              <a:ln w="9525" cap="flat" cmpd="sng" algn="ctr">
                <a:solidFill>
                  <a:srgbClr val="FF0000"/>
                </a:solidFill>
                <a:prstDash val="solid"/>
                <a:headEnd type="none" w="med" len="med"/>
                <a:tailEnd type="triangle" w="med" len="med"/>
              </a:ln>
              <a:effectLst/>
            </p:spPr>
          </p:cxnSp>
        </p:grpSp>
        <p:sp>
          <p:nvSpPr>
            <p:cNvPr id="112" name="TextBox 111"/>
            <p:cNvSpPr txBox="1"/>
            <p:nvPr/>
          </p:nvSpPr>
          <p:spPr>
            <a:xfrm>
              <a:off x="596385" y="2579837"/>
              <a:ext cx="2336869" cy="307777"/>
            </a:xfrm>
            <a:prstGeom prst="rect">
              <a:avLst/>
            </a:prstGeom>
            <a:solidFill>
              <a:schemeClr val="bg1"/>
            </a:solidFill>
          </p:spPr>
          <p:txBody>
            <a:bodyPr wrap="square" rtlCol="0">
              <a:spAutoFit/>
            </a:bodyPr>
            <a:lstStyle/>
            <a:p>
              <a:r>
                <a:rPr lang="en-US" sz="1400" dirty="0" smtClean="0">
                  <a:latin typeface="Times New Roman" pitchFamily="18" charset="0"/>
                  <a:cs typeface="Times New Roman" pitchFamily="18" charset="0"/>
                </a:rPr>
                <a:t>  4 m flight path skipped   </a:t>
              </a:r>
              <a:endParaRPr lang="en-US" sz="1400" dirty="0">
                <a:latin typeface="Times New Roman" pitchFamily="18" charset="0"/>
                <a:cs typeface="Times New Roman" pitchFamily="18" charset="0"/>
              </a:endParaRPr>
            </a:p>
          </p:txBody>
        </p:sp>
        <p:sp>
          <p:nvSpPr>
            <p:cNvPr id="113" name="TextBox 112"/>
            <p:cNvSpPr txBox="1"/>
            <p:nvPr/>
          </p:nvSpPr>
          <p:spPr>
            <a:xfrm>
              <a:off x="613216" y="4747877"/>
              <a:ext cx="2336869" cy="307777"/>
            </a:xfrm>
            <a:prstGeom prst="rect">
              <a:avLst/>
            </a:prstGeom>
            <a:solidFill>
              <a:schemeClr val="bg1"/>
            </a:solidFill>
          </p:spPr>
          <p:txBody>
            <a:bodyPr wrap="square" rtlCol="0">
              <a:spAutoFit/>
            </a:bodyPr>
            <a:lstStyle/>
            <a:p>
              <a:r>
                <a:rPr lang="en-US" sz="1400" dirty="0" smtClean="0">
                  <a:latin typeface="Times New Roman" pitchFamily="18" charset="0"/>
                  <a:cs typeface="Times New Roman" pitchFamily="18" charset="0"/>
                </a:rPr>
                <a:t>  1 m flight path skipped   </a:t>
              </a:r>
              <a:endParaRPr lang="en-US" sz="1400" dirty="0">
                <a:latin typeface="Times New Roman" pitchFamily="18" charset="0"/>
                <a:cs typeface="Times New Roman" pitchFamily="18" charset="0"/>
              </a:endParaRPr>
            </a:p>
          </p:txBody>
        </p:sp>
      </p:grpSp>
      <mc:AlternateContent xmlns:mc="http://schemas.openxmlformats.org/markup-compatibility/2006" xmlns:a14="http://schemas.microsoft.com/office/drawing/2010/main">
        <mc:Choice Requires="a14">
          <p:sp>
            <p:nvSpPr>
              <p:cNvPr id="133" name="Text Box 324"/>
              <p:cNvSpPr txBox="1">
                <a:spLocks noChangeArrowheads="1"/>
              </p:cNvSpPr>
              <p:nvPr/>
            </p:nvSpPr>
            <p:spPr bwMode="auto">
              <a:xfrm>
                <a:off x="4139952" y="4027805"/>
                <a:ext cx="4930602" cy="2713563"/>
              </a:xfrm>
              <a:prstGeom prst="rect">
                <a:avLst/>
              </a:prstGeom>
              <a:noFill/>
              <a:ln w="9525">
                <a:solidFill>
                  <a:schemeClr val="tx1"/>
                </a:solidFill>
                <a:miter lim="800000"/>
                <a:headEnd/>
                <a:tailEnd/>
              </a:ln>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285750" indent="-285750">
                  <a:lnSpc>
                    <a:spcPct val="150000"/>
                  </a:lnSpc>
                  <a:spcBef>
                    <a:spcPts val="0"/>
                  </a:spcBef>
                  <a:buFont typeface="Arial" panose="020B0604020202020204" pitchFamily="34" charset="0"/>
                  <a:buChar char="•"/>
                </a:pPr>
                <a:r>
                  <a:rPr lang="en-US" sz="1600" dirty="0" smtClean="0">
                    <a:solidFill>
                      <a:schemeClr val="tx1"/>
                    </a:solidFill>
                    <a:latin typeface="Times New Roman" pitchFamily="18" charset="0"/>
                    <a:cs typeface="Times New Roman" pitchFamily="18" charset="0"/>
                  </a:rPr>
                  <a:t>Measurement of </a:t>
                </a:r>
                <a14:m>
                  <m:oMath xmlns:m="http://schemas.openxmlformats.org/officeDocument/2006/math">
                    <m:sSub>
                      <m:sSubPr>
                        <m:ctrlPr>
                          <a:rPr lang="en-US" sz="1600" i="1" dirty="0" smtClean="0">
                            <a:solidFill>
                              <a:schemeClr val="tx1"/>
                            </a:solidFill>
                            <a:latin typeface="Cambria Math" panose="02040503050406030204" pitchFamily="18" charset="0"/>
                            <a:cs typeface="Times New Roman" pitchFamily="18" charset="0"/>
                          </a:rPr>
                        </m:ctrlPr>
                      </m:sSubPr>
                      <m:e>
                        <m:r>
                          <a:rPr lang="en-US" sz="1600" b="0" i="1" dirty="0" smtClean="0">
                            <a:solidFill>
                              <a:schemeClr val="tx1"/>
                            </a:solidFill>
                            <a:latin typeface="Cambria Math"/>
                            <a:cs typeface="Times New Roman" pitchFamily="18" charset="0"/>
                          </a:rPr>
                          <m:t>𝐸</m:t>
                        </m:r>
                      </m:e>
                      <m:sub>
                        <m:r>
                          <a:rPr lang="en-US" sz="1600" b="0" i="1" dirty="0" smtClean="0">
                            <a:solidFill>
                              <a:schemeClr val="tx1"/>
                            </a:solidFill>
                            <a:latin typeface="Cambria Math"/>
                            <a:cs typeface="Times New Roman" pitchFamily="18" charset="0"/>
                          </a:rPr>
                          <m:t>𝑒</m:t>
                        </m:r>
                        <m:r>
                          <a:rPr lang="en-US" sz="1600" b="0" i="1" dirty="0" smtClean="0">
                            <a:solidFill>
                              <a:schemeClr val="tx1"/>
                            </a:solidFill>
                            <a:latin typeface="Cambria Math"/>
                            <a:cs typeface="Times New Roman" pitchFamily="18" charset="0"/>
                          </a:rPr>
                          <m:t>,</m:t>
                        </m:r>
                        <m:r>
                          <a:rPr lang="en-US" sz="1600" b="0" i="1" dirty="0" smtClean="0">
                            <a:solidFill>
                              <a:schemeClr val="tx1"/>
                            </a:solidFill>
                            <a:latin typeface="Cambria Math"/>
                            <a:cs typeface="Times New Roman" pitchFamily="18" charset="0"/>
                          </a:rPr>
                          <m:t>𝑘𝑖𝑛</m:t>
                        </m:r>
                      </m:sub>
                    </m:sSub>
                  </m:oMath>
                </a14:m>
                <a:r>
                  <a:rPr lang="en-US" sz="1600" dirty="0">
                    <a:solidFill>
                      <a:schemeClr val="tx1"/>
                    </a:solidFill>
                    <a:latin typeface="Times New Roman" pitchFamily="18" charset="0"/>
                    <a:cs typeface="Times New Roman" pitchFamily="18" charset="0"/>
                  </a:rPr>
                  <a:t> and </a:t>
                </a:r>
                <a14:m>
                  <m:oMath xmlns:m="http://schemas.openxmlformats.org/officeDocument/2006/math">
                    <m:r>
                      <m:rPr>
                        <m:nor/>
                      </m:rPr>
                      <a:rPr lang="en-US" sz="1600" i="1" dirty="0">
                        <a:solidFill>
                          <a:schemeClr val="tx1"/>
                        </a:solidFill>
                        <a:latin typeface="Times New Roman" pitchFamily="18" charset="0"/>
                        <a:cs typeface="Times New Roman" pitchFamily="18" charset="0"/>
                      </a:rPr>
                      <m:t>t</m:t>
                    </m:r>
                    <m:r>
                      <m:rPr>
                        <m:nor/>
                      </m:rPr>
                      <a:rPr lang="en-US" sz="1600" baseline="-25000" dirty="0">
                        <a:solidFill>
                          <a:schemeClr val="tx1"/>
                        </a:solidFill>
                        <a:latin typeface="Times New Roman" pitchFamily="18" charset="0"/>
                        <a:cs typeface="Times New Roman" pitchFamily="18" charset="0"/>
                      </a:rPr>
                      <m:t>p</m:t>
                    </m:r>
                  </m:oMath>
                </a14:m>
                <a:r>
                  <a:rPr lang="en-US" sz="1600" i="1" dirty="0" smtClean="0">
                    <a:solidFill>
                      <a:schemeClr val="tx1"/>
                    </a:solidFill>
                    <a:latin typeface="Times New Roman" pitchFamily="18" charset="0"/>
                    <a:cs typeface="Times New Roman" pitchFamily="18" charset="0"/>
                  </a:rPr>
                  <a:t> </a:t>
                </a:r>
                <a:r>
                  <a:rPr lang="en-US" sz="1600" dirty="0">
                    <a:solidFill>
                      <a:schemeClr val="tx1"/>
                    </a:solidFill>
                    <a:latin typeface="Times New Roman" pitchFamily="18" charset="0"/>
                    <a:cs typeface="Times New Roman" pitchFamily="18" charset="0"/>
                  </a:rPr>
                  <a:t>for each </a:t>
                </a:r>
                <a:r>
                  <a:rPr lang="en-US" sz="1600" dirty="0" smtClean="0">
                    <a:solidFill>
                      <a:schemeClr val="tx1"/>
                    </a:solidFill>
                    <a:latin typeface="Times New Roman" pitchFamily="18" charset="0"/>
                    <a:cs typeface="Times New Roman" pitchFamily="18" charset="0"/>
                  </a:rPr>
                  <a:t>event; protons only in upper detector</a:t>
                </a:r>
              </a:p>
              <a:p>
                <a:pPr marL="742950" lvl="2" indent="-285750">
                  <a:lnSpc>
                    <a:spcPct val="150000"/>
                  </a:lnSpc>
                  <a:spcBef>
                    <a:spcPts val="0"/>
                  </a:spcBef>
                  <a:buFont typeface="Cambria Math" panose="02040503050406030204" pitchFamily="18" charset="0"/>
                  <a:buChar char="→"/>
                </a:pPr>
                <a14:m>
                  <m:oMath xmlns:m="http://schemas.openxmlformats.org/officeDocument/2006/math">
                    <m:f>
                      <m:fPr>
                        <m:type m:val="lin"/>
                        <m:ctrlPr>
                          <a:rPr lang="en-US" sz="1600" i="1" smtClean="0">
                            <a:solidFill>
                              <a:schemeClr val="tx1"/>
                            </a:solidFill>
                            <a:latin typeface="Cambria Math" panose="02040503050406030204" pitchFamily="18" charset="0"/>
                            <a:cs typeface="Times New Roman" pitchFamily="18" charset="0"/>
                          </a:rPr>
                        </m:ctrlPr>
                      </m:fPr>
                      <m:num>
                        <m:r>
                          <a:rPr lang="en-US" sz="1600" b="0" i="1" smtClean="0">
                            <a:solidFill>
                              <a:schemeClr val="tx1"/>
                            </a:solidFill>
                            <a:latin typeface="Cambria Math"/>
                            <a:cs typeface="Times New Roman" pitchFamily="18" charset="0"/>
                          </a:rPr>
                          <m:t>1</m:t>
                        </m:r>
                      </m:num>
                      <m:den>
                        <m:sSubSup>
                          <m:sSubSupPr>
                            <m:ctrlPr>
                              <a:rPr lang="en-US" sz="1600" i="1" smtClean="0">
                                <a:solidFill>
                                  <a:schemeClr val="tx1"/>
                                </a:solidFill>
                                <a:latin typeface="Cambria Math" panose="02040503050406030204" pitchFamily="18" charset="0"/>
                                <a:cs typeface="Times New Roman" pitchFamily="18" charset="0"/>
                              </a:rPr>
                            </m:ctrlPr>
                          </m:sSubSupPr>
                          <m:e>
                            <m:r>
                              <m:rPr>
                                <m:nor/>
                              </m:rPr>
                              <a:rPr lang="en-US" sz="1600" i="1" dirty="0">
                                <a:solidFill>
                                  <a:schemeClr val="tx1"/>
                                </a:solidFill>
                                <a:latin typeface="Times New Roman" pitchFamily="18" charset="0"/>
                                <a:cs typeface="Times New Roman" pitchFamily="18" charset="0"/>
                              </a:rPr>
                              <m:t>t</m:t>
                            </m:r>
                            <m:r>
                              <m:rPr>
                                <m:nor/>
                              </m:rPr>
                              <a:rPr lang="en-US" sz="1600" baseline="-25000" dirty="0">
                                <a:solidFill>
                                  <a:schemeClr val="tx1"/>
                                </a:solidFill>
                                <a:latin typeface="Times New Roman" pitchFamily="18" charset="0"/>
                                <a:cs typeface="Times New Roman" pitchFamily="18" charset="0"/>
                              </a:rPr>
                              <m:t>p</m:t>
                            </m:r>
                          </m:e>
                          <m:sub/>
                          <m:sup>
                            <m:r>
                              <a:rPr lang="en-US" sz="1600" b="0" i="1" smtClean="0">
                                <a:solidFill>
                                  <a:schemeClr val="tx1"/>
                                </a:solidFill>
                                <a:latin typeface="Cambria Math"/>
                                <a:cs typeface="Times New Roman" pitchFamily="18" charset="0"/>
                              </a:rPr>
                              <m:t>2</m:t>
                            </m:r>
                          </m:sup>
                        </m:sSubSup>
                      </m:den>
                    </m:f>
                  </m:oMath>
                </a14:m>
                <a:r>
                  <a:rPr lang="en-US" sz="1600" dirty="0" smtClean="0">
                    <a:solidFill>
                      <a:schemeClr val="tx1"/>
                    </a:solidFill>
                    <a:latin typeface="Times New Roman" pitchFamily="18" charset="0"/>
                    <a:cs typeface="Times New Roman" pitchFamily="18" charset="0"/>
                  </a:rPr>
                  <a:t> gives an estimate for </a:t>
                </a:r>
                <a14:m>
                  <m:oMath xmlns:m="http://schemas.openxmlformats.org/officeDocument/2006/math">
                    <m:sSup>
                      <m:sSupPr>
                        <m:ctrlPr>
                          <a:rPr lang="en-US" sz="1600" i="1">
                            <a:solidFill>
                              <a:schemeClr val="tx1"/>
                            </a:solidFill>
                            <a:latin typeface="Cambria Math" panose="02040503050406030204" pitchFamily="18" charset="0"/>
                            <a:cs typeface="Times New Roman" pitchFamily="18" charset="0"/>
                          </a:rPr>
                        </m:ctrlPr>
                      </m:sSupPr>
                      <m:e>
                        <m:sSub>
                          <m:sSubPr>
                            <m:ctrlPr>
                              <a:rPr lang="en-US" sz="1600" i="1">
                                <a:solidFill>
                                  <a:schemeClr val="tx1"/>
                                </a:solidFill>
                                <a:latin typeface="Cambria Math" panose="02040503050406030204" pitchFamily="18" charset="0"/>
                                <a:cs typeface="Times New Roman" pitchFamily="18" charset="0"/>
                              </a:rPr>
                            </m:ctrlPr>
                          </m:sSubPr>
                          <m:e>
                            <m:r>
                              <a:rPr lang="en-US" sz="1600" i="1">
                                <a:solidFill>
                                  <a:schemeClr val="tx1"/>
                                </a:solidFill>
                                <a:latin typeface="Cambria Math"/>
                                <a:cs typeface="Times New Roman" pitchFamily="18" charset="0"/>
                              </a:rPr>
                              <m:t>𝑝</m:t>
                            </m:r>
                          </m:e>
                          <m:sub>
                            <m:r>
                              <a:rPr lang="en-US" sz="1600" i="1">
                                <a:solidFill>
                                  <a:schemeClr val="tx1"/>
                                </a:solidFill>
                                <a:latin typeface="Cambria Math"/>
                                <a:cs typeface="Times New Roman" pitchFamily="18" charset="0"/>
                              </a:rPr>
                              <m:t>𝑝</m:t>
                            </m:r>
                          </m:sub>
                        </m:sSub>
                      </m:e>
                      <m:sup>
                        <m:r>
                          <a:rPr lang="en-US" sz="1600" i="1">
                            <a:solidFill>
                              <a:schemeClr val="tx1"/>
                            </a:solidFill>
                            <a:latin typeface="Cambria Math"/>
                            <a:cs typeface="Times New Roman" pitchFamily="18" charset="0"/>
                          </a:rPr>
                          <m:t>2</m:t>
                        </m:r>
                      </m:sup>
                    </m:sSup>
                  </m:oMath>
                </a14:m>
                <a:r>
                  <a:rPr lang="en-US" sz="1600" dirty="0">
                    <a:solidFill>
                      <a:schemeClr val="tx1"/>
                    </a:solidFill>
                    <a:latin typeface="Times New Roman" pitchFamily="18" charset="0"/>
                    <a:cs typeface="Times New Roman" pitchFamily="18" charset="0"/>
                  </a:rPr>
                  <a:t>, magnetic field shape gives a </a:t>
                </a:r>
                <a:r>
                  <a:rPr lang="en-US" sz="1600" dirty="0" smtClean="0">
                    <a:solidFill>
                      <a:schemeClr val="tx1"/>
                    </a:solidFill>
                    <a:latin typeface="Times New Roman" pitchFamily="18" charset="0"/>
                    <a:cs typeface="Times New Roman" pitchFamily="18" charset="0"/>
                  </a:rPr>
                  <a:t>narrow </a:t>
                </a:r>
                <a:r>
                  <a:rPr lang="en-US" sz="1600" dirty="0">
                    <a:solidFill>
                      <a:schemeClr val="tx1"/>
                    </a:solidFill>
                    <a:latin typeface="Times New Roman" pitchFamily="18" charset="0"/>
                    <a:cs typeface="Times New Roman" pitchFamily="18" charset="0"/>
                  </a:rPr>
                  <a:t>detector response </a:t>
                </a:r>
                <a:r>
                  <a:rPr lang="en-US" sz="1600" dirty="0" smtClean="0">
                    <a:solidFill>
                      <a:schemeClr val="tx1"/>
                    </a:solidFill>
                    <a:latin typeface="Times New Roman" pitchFamily="18" charset="0"/>
                    <a:cs typeface="Times New Roman" pitchFamily="18" charset="0"/>
                  </a:rPr>
                  <a:t>function</a:t>
                </a:r>
              </a:p>
              <a:p>
                <a:pPr marL="285750" indent="-285750">
                  <a:lnSpc>
                    <a:spcPct val="150000"/>
                  </a:lnSpc>
                  <a:spcBef>
                    <a:spcPts val="0"/>
                  </a:spcBef>
                  <a:buFont typeface="Arial" panose="020B0604020202020204" pitchFamily="34" charset="0"/>
                  <a:buChar char="•"/>
                </a:pPr>
                <a:r>
                  <a:rPr lang="en-US" sz="1600" dirty="0" smtClean="0">
                    <a:solidFill>
                      <a:schemeClr val="tx1"/>
                    </a:solidFill>
                    <a:latin typeface="Times New Roman" pitchFamily="18" charset="0"/>
                    <a:cs typeface="Times New Roman" pitchFamily="18" charset="0"/>
                  </a:rPr>
                  <a:t>Long TOF region improves proton </a:t>
                </a:r>
                <a:r>
                  <a:rPr lang="en-US" sz="1600" dirty="0">
                    <a:solidFill>
                      <a:schemeClr val="tx1"/>
                    </a:solidFill>
                    <a:latin typeface="Times New Roman" pitchFamily="18" charset="0"/>
                    <a:cs typeface="Times New Roman" pitchFamily="18" charset="0"/>
                  </a:rPr>
                  <a:t>TOF </a:t>
                </a:r>
                <a:r>
                  <a:rPr lang="en-US" sz="1600" dirty="0" smtClean="0">
                    <a:solidFill>
                      <a:schemeClr val="tx1"/>
                    </a:solidFill>
                    <a:latin typeface="Times New Roman" pitchFamily="18" charset="0"/>
                    <a:cs typeface="Times New Roman" pitchFamily="18" charset="0"/>
                  </a:rPr>
                  <a:t>resolution</a:t>
                </a:r>
              </a:p>
              <a:p>
                <a:pPr marL="285750" indent="-285750">
                  <a:lnSpc>
                    <a:spcPct val="150000"/>
                  </a:lnSpc>
                  <a:spcBef>
                    <a:spcPts val="0"/>
                  </a:spcBef>
                  <a:buFont typeface="Arial" panose="020B0604020202020204" pitchFamily="34" charset="0"/>
                  <a:buChar char="•"/>
                </a:pPr>
                <a:r>
                  <a:rPr lang="en-US" sz="1600" dirty="0" smtClean="0">
                    <a:solidFill>
                      <a:schemeClr val="bg1">
                        <a:lumMod val="50000"/>
                      </a:schemeClr>
                    </a:solidFill>
                    <a:latin typeface="Times New Roman" pitchFamily="18" charset="0"/>
                    <a:cs typeface="Times New Roman" pitchFamily="18" charset="0"/>
                  </a:rPr>
                  <a:t>Two detector geometry allows to suppress electron backscattering</a:t>
                </a:r>
                <a:endParaRPr lang="en-US" sz="1600" dirty="0">
                  <a:solidFill>
                    <a:schemeClr val="bg1">
                      <a:lumMod val="50000"/>
                    </a:schemeClr>
                  </a:solidFill>
                  <a:latin typeface="Times New Roman" pitchFamily="18" charset="0"/>
                  <a:cs typeface="Times New Roman" pitchFamily="18" charset="0"/>
                </a:endParaRPr>
              </a:p>
            </p:txBody>
          </p:sp>
        </mc:Choice>
        <mc:Fallback xmlns="">
          <p:sp>
            <p:nvSpPr>
              <p:cNvPr id="133" name="Text Box 324"/>
              <p:cNvSpPr txBox="1">
                <a:spLocks noRot="1" noChangeAspect="1" noMove="1" noResize="1" noEditPoints="1" noAdjustHandles="1" noChangeArrowheads="1" noChangeShapeType="1" noTextEdit="1"/>
              </p:cNvSpPr>
              <p:nvPr/>
            </p:nvSpPr>
            <p:spPr bwMode="auto">
              <a:xfrm>
                <a:off x="4139952" y="4027805"/>
                <a:ext cx="4930602" cy="2713563"/>
              </a:xfrm>
              <a:prstGeom prst="rect">
                <a:avLst/>
              </a:prstGeom>
              <a:blipFill rotWithShape="1">
                <a:blip r:embed="rId3"/>
                <a:stretch>
                  <a:fillRect l="-247" b="-671"/>
                </a:stretch>
              </a:blipFill>
              <a:ln w="9525">
                <a:solidFill>
                  <a:schemeClr val="tx1"/>
                </a:solidFill>
                <a:miter lim="800000"/>
                <a:headEnd/>
                <a:tailEnd/>
              </a:ln>
              <a:extLst/>
            </p:spPr>
            <p:txBody>
              <a:bodyPr/>
              <a:lstStyle/>
              <a:p>
                <a:r>
                  <a:rPr lang="en-US">
                    <a:noFill/>
                  </a:rPr>
                  <a:t> </a:t>
                </a:r>
              </a:p>
            </p:txBody>
          </p:sp>
        </mc:Fallback>
      </mc:AlternateContent>
      <p:grpSp>
        <p:nvGrpSpPr>
          <p:cNvPr id="12" name="Group 11"/>
          <p:cNvGrpSpPr/>
          <p:nvPr/>
        </p:nvGrpSpPr>
        <p:grpSpPr>
          <a:xfrm>
            <a:off x="5019188" y="856329"/>
            <a:ext cx="3364415" cy="3149341"/>
            <a:chOff x="5019188" y="856329"/>
            <a:chExt cx="3364415" cy="3149341"/>
          </a:xfrm>
        </p:grpSpPr>
        <p:pic>
          <p:nvPicPr>
            <p:cNvPr id="6154" name="Picture 102" descr="Espiral"/>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85208" y="856329"/>
              <a:ext cx="1466850"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Text Box 104"/>
            <p:cNvSpPr txBox="1">
              <a:spLocks noChangeArrowheads="1"/>
            </p:cNvSpPr>
            <p:nvPr/>
          </p:nvSpPr>
          <p:spPr bwMode="auto">
            <a:xfrm>
              <a:off x="6618633" y="2813716"/>
              <a:ext cx="176497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600" b="1">
                  <a:solidFill>
                    <a:srgbClr val="FF3300"/>
                  </a:solidFill>
                  <a:latin typeface="Times New Roman" panose="02020603050405020304" pitchFamily="18" charset="0"/>
                  <a:cs typeface="Times New Roman" panose="02020603050405020304" pitchFamily="18" charset="0"/>
                </a:rPr>
                <a:t>Proton Trajectory</a:t>
              </a:r>
            </a:p>
          </p:txBody>
        </p:sp>
        <p:sp>
          <p:nvSpPr>
            <p:cNvPr id="6156" name="Text Box 105"/>
            <p:cNvSpPr txBox="1">
              <a:spLocks noChangeArrowheads="1"/>
            </p:cNvSpPr>
            <p:nvPr/>
          </p:nvSpPr>
          <p:spPr bwMode="auto">
            <a:xfrm>
              <a:off x="6826595" y="1986629"/>
              <a:ext cx="15039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600" b="1" dirty="0">
                  <a:solidFill>
                    <a:srgbClr val="0066FF"/>
                  </a:solidFill>
                  <a:latin typeface="Times New Roman" panose="02020603050405020304" pitchFamily="18" charset="0"/>
                  <a:cs typeface="Times New Roman" panose="02020603050405020304" pitchFamily="18" charset="0"/>
                </a:rPr>
                <a:t>Magnetic Field</a:t>
              </a:r>
            </a:p>
          </p:txBody>
        </p:sp>
        <p:grpSp>
          <p:nvGrpSpPr>
            <p:cNvPr id="6192" name="Group 107"/>
            <p:cNvGrpSpPr>
              <a:grpSpLocks/>
            </p:cNvGrpSpPr>
            <p:nvPr/>
          </p:nvGrpSpPr>
          <p:grpSpPr bwMode="auto">
            <a:xfrm>
              <a:off x="5226794" y="1916832"/>
              <a:ext cx="641350" cy="1219996"/>
              <a:chOff x="45" y="1389"/>
              <a:chExt cx="404" cy="955"/>
            </a:xfrm>
          </p:grpSpPr>
          <p:sp>
            <p:nvSpPr>
              <p:cNvPr id="6201" name="Text Box 108"/>
              <p:cNvSpPr txBox="1">
                <a:spLocks noChangeArrowheads="1"/>
              </p:cNvSpPr>
              <p:nvPr/>
            </p:nvSpPr>
            <p:spPr bwMode="auto">
              <a:xfrm rot="-5400000">
                <a:off x="-222" y="1656"/>
                <a:ext cx="937"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dirty="0">
                    <a:solidFill>
                      <a:srgbClr val="000000"/>
                    </a:solidFill>
                    <a:latin typeface="Times New Roman" pitchFamily="18" charset="0"/>
                    <a:cs typeface="Times New Roman" pitchFamily="18" charset="0"/>
                  </a:rPr>
                  <a:t>Adiabatic conversion</a:t>
                </a:r>
              </a:p>
            </p:txBody>
          </p:sp>
          <p:sp>
            <p:nvSpPr>
              <p:cNvPr id="6202" name="Line 109"/>
              <p:cNvSpPr>
                <a:spLocks noChangeShapeType="1"/>
              </p:cNvSpPr>
              <p:nvPr/>
            </p:nvSpPr>
            <p:spPr bwMode="auto">
              <a:xfrm flipV="1">
                <a:off x="272" y="1389"/>
                <a:ext cx="0" cy="955"/>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0" name="Group 9"/>
            <p:cNvGrpSpPr/>
            <p:nvPr/>
          </p:nvGrpSpPr>
          <p:grpSpPr>
            <a:xfrm>
              <a:off x="5050286" y="985115"/>
              <a:ext cx="731453" cy="955473"/>
              <a:chOff x="5050286" y="985115"/>
              <a:chExt cx="731453" cy="955473"/>
            </a:xfrm>
          </p:grpSpPr>
          <p:sp>
            <p:nvSpPr>
              <p:cNvPr id="6198" name="Rectangle 117"/>
              <p:cNvSpPr>
                <a:spLocks noChangeArrowheads="1"/>
              </p:cNvSpPr>
              <p:nvPr/>
            </p:nvSpPr>
            <p:spPr bwMode="auto">
              <a:xfrm>
                <a:off x="5416915" y="1013274"/>
                <a:ext cx="290487" cy="691356"/>
              </a:xfrm>
              <a:prstGeom prst="rect">
                <a:avLst/>
              </a:prstGeom>
              <a:noFill/>
              <a:ln w="1905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600">
                  <a:solidFill>
                    <a:srgbClr val="000000"/>
                  </a:solidFill>
                  <a:latin typeface="Times New Roman" pitchFamily="18" charset="0"/>
                  <a:cs typeface="Times New Roman" pitchFamily="18" charset="0"/>
                </a:endParaRPr>
              </a:p>
            </p:txBody>
          </p:sp>
          <p:sp>
            <p:nvSpPr>
              <p:cNvPr id="6199" name="Line 118"/>
              <p:cNvSpPr>
                <a:spLocks noChangeShapeType="1"/>
              </p:cNvSpPr>
              <p:nvPr/>
            </p:nvSpPr>
            <p:spPr bwMode="auto">
              <a:xfrm flipV="1">
                <a:off x="5416914" y="1013274"/>
                <a:ext cx="2455" cy="69135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00" name="Line 119"/>
              <p:cNvSpPr>
                <a:spLocks noChangeShapeType="1"/>
              </p:cNvSpPr>
              <p:nvPr/>
            </p:nvSpPr>
            <p:spPr bwMode="auto">
              <a:xfrm>
                <a:off x="5421128" y="1704630"/>
                <a:ext cx="29260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7" name="Line 110"/>
              <p:cNvSpPr>
                <a:spLocks noChangeShapeType="1"/>
              </p:cNvSpPr>
              <p:nvPr/>
            </p:nvSpPr>
            <p:spPr bwMode="auto">
              <a:xfrm rot="17400000">
                <a:off x="5190122" y="1342700"/>
                <a:ext cx="747948" cy="32777"/>
              </a:xfrm>
              <a:prstGeom prst="line">
                <a:avLst/>
              </a:prstGeom>
              <a:noFill/>
              <a:ln w="508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mc:AlternateContent xmlns:mc="http://schemas.openxmlformats.org/markup-compatibility/2006" xmlns:a14="http://schemas.microsoft.com/office/drawing/2010/main">
            <mc:Choice Requires="a14">
              <p:sp>
                <p:nvSpPr>
                  <p:cNvPr id="9" name="TextBox 8"/>
                  <p:cNvSpPr txBox="1"/>
                  <p:nvPr/>
                </p:nvSpPr>
                <p:spPr>
                  <a:xfrm>
                    <a:off x="5050286" y="1124744"/>
                    <a:ext cx="427105" cy="3438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a:rPr>
                                <m:t>𝑝</m:t>
                              </m:r>
                            </m:e>
                            <m:sub>
                              <m:r>
                                <a:rPr lang="en-US" sz="1600" i="1" smtClean="0">
                                  <a:latin typeface="Cambria Math"/>
                                  <a:ea typeface="Cambria Math"/>
                                </a:rPr>
                                <m:t>∥</m:t>
                              </m:r>
                            </m:sub>
                          </m:sSub>
                        </m:oMath>
                      </m:oMathPara>
                    </a14:m>
                    <a:endParaRPr lang="en-US" sz="1600" dirty="0"/>
                  </a:p>
                </p:txBody>
              </p:sp>
            </mc:Choice>
            <mc:Fallback xmlns="">
              <p:sp>
                <p:nvSpPr>
                  <p:cNvPr id="9" name="TextBox 8"/>
                  <p:cNvSpPr txBox="1">
                    <a:spLocks noRot="1" noChangeAspect="1" noMove="1" noResize="1" noEditPoints="1" noAdjustHandles="1" noChangeArrowheads="1" noChangeShapeType="1" noTextEdit="1"/>
                  </p:cNvSpPr>
                  <p:nvPr/>
                </p:nvSpPr>
                <p:spPr>
                  <a:xfrm>
                    <a:off x="5050286" y="1124744"/>
                    <a:ext cx="427105" cy="343812"/>
                  </a:xfrm>
                  <a:prstGeom prst="rect">
                    <a:avLst/>
                  </a:prstGeom>
                  <a:blipFill rotWithShape="1">
                    <a:blip r:embed="rId5"/>
                    <a:stretch>
                      <a:fillRect b="-3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4" name="TextBox 133"/>
                  <p:cNvSpPr txBox="1"/>
                  <p:nvPr/>
                </p:nvSpPr>
                <p:spPr>
                  <a:xfrm>
                    <a:off x="5317766" y="1602034"/>
                    <a:ext cx="463973"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a:rPr>
                                <m:t>𝑝</m:t>
                              </m:r>
                            </m:e>
                            <m:sub>
                              <m:r>
                                <a:rPr lang="en-US" sz="1600" i="1" smtClean="0">
                                  <a:latin typeface="Cambria Math"/>
                                  <a:ea typeface="Cambria Math"/>
                                </a:rPr>
                                <m:t>⊥</m:t>
                              </m:r>
                            </m:sub>
                          </m:sSub>
                        </m:oMath>
                      </m:oMathPara>
                    </a14:m>
                    <a:endParaRPr lang="en-US" sz="1600" dirty="0"/>
                  </a:p>
                </p:txBody>
              </p:sp>
            </mc:Choice>
            <mc:Fallback xmlns="">
              <p:sp>
                <p:nvSpPr>
                  <p:cNvPr id="134" name="TextBox 133"/>
                  <p:cNvSpPr txBox="1">
                    <a:spLocks noRot="1" noChangeAspect="1" noMove="1" noResize="1" noEditPoints="1" noAdjustHandles="1" noChangeArrowheads="1" noChangeShapeType="1" noTextEdit="1"/>
                  </p:cNvSpPr>
                  <p:nvPr/>
                </p:nvSpPr>
                <p:spPr>
                  <a:xfrm>
                    <a:off x="5317766" y="1602034"/>
                    <a:ext cx="463973" cy="338554"/>
                  </a:xfrm>
                  <a:prstGeom prst="rect">
                    <a:avLst/>
                  </a:prstGeom>
                  <a:blipFill rotWithShape="1">
                    <a:blip r:embed="rId6"/>
                    <a:stretch>
                      <a:fillRect b="-5455"/>
                    </a:stretch>
                  </a:blipFill>
                </p:spPr>
                <p:txBody>
                  <a:bodyPr/>
                  <a:lstStyle/>
                  <a:p>
                    <a:r>
                      <a:rPr lang="en-US">
                        <a:noFill/>
                      </a:rPr>
                      <a:t> </a:t>
                    </a:r>
                  </a:p>
                </p:txBody>
              </p:sp>
            </mc:Fallback>
          </mc:AlternateContent>
        </p:grpSp>
        <p:grpSp>
          <p:nvGrpSpPr>
            <p:cNvPr id="11" name="Group 10"/>
            <p:cNvGrpSpPr/>
            <p:nvPr/>
          </p:nvGrpSpPr>
          <p:grpSpPr>
            <a:xfrm>
              <a:off x="5019188" y="3114150"/>
              <a:ext cx="842208" cy="891520"/>
              <a:chOff x="5019188" y="3114150"/>
              <a:chExt cx="842208" cy="891520"/>
            </a:xfrm>
          </p:grpSpPr>
          <p:sp>
            <p:nvSpPr>
              <p:cNvPr id="6193" name="Line 110"/>
              <p:cNvSpPr>
                <a:spLocks noChangeShapeType="1"/>
              </p:cNvSpPr>
              <p:nvPr/>
            </p:nvSpPr>
            <p:spPr bwMode="auto">
              <a:xfrm rot="18600000" flipV="1">
                <a:off x="5256558" y="3484832"/>
                <a:ext cx="741363" cy="0"/>
              </a:xfrm>
              <a:prstGeom prst="line">
                <a:avLst/>
              </a:prstGeom>
              <a:noFill/>
              <a:ln w="508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94" name="Rectangle 111"/>
              <p:cNvSpPr>
                <a:spLocks noChangeArrowheads="1"/>
              </p:cNvSpPr>
              <p:nvPr/>
            </p:nvSpPr>
            <p:spPr bwMode="auto">
              <a:xfrm>
                <a:off x="5375621" y="3205432"/>
                <a:ext cx="485775" cy="577850"/>
              </a:xfrm>
              <a:prstGeom prst="rect">
                <a:avLst/>
              </a:prstGeom>
              <a:noFill/>
              <a:ln w="1905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600">
                  <a:solidFill>
                    <a:srgbClr val="000000"/>
                  </a:solidFill>
                  <a:latin typeface="Times New Roman" pitchFamily="18" charset="0"/>
                  <a:cs typeface="Times New Roman" pitchFamily="18" charset="0"/>
                </a:endParaRPr>
              </a:p>
            </p:txBody>
          </p:sp>
          <p:sp>
            <p:nvSpPr>
              <p:cNvPr id="6195" name="Line 112"/>
              <p:cNvSpPr>
                <a:spLocks noChangeShapeType="1"/>
              </p:cNvSpPr>
              <p:nvPr/>
            </p:nvSpPr>
            <p:spPr bwMode="auto">
              <a:xfrm flipV="1">
                <a:off x="5375621" y="3205432"/>
                <a:ext cx="0" cy="577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96" name="Line 113"/>
              <p:cNvSpPr>
                <a:spLocks noChangeShapeType="1"/>
              </p:cNvSpPr>
              <p:nvPr/>
            </p:nvSpPr>
            <p:spPr bwMode="auto">
              <a:xfrm>
                <a:off x="5375621" y="3783282"/>
                <a:ext cx="4619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mc:AlternateContent xmlns:mc="http://schemas.openxmlformats.org/markup-compatibility/2006" xmlns:a14="http://schemas.microsoft.com/office/drawing/2010/main">
            <mc:Choice Requires="a14">
              <p:sp>
                <p:nvSpPr>
                  <p:cNvPr id="135" name="TextBox 134"/>
                  <p:cNvSpPr txBox="1"/>
                  <p:nvPr/>
                </p:nvSpPr>
                <p:spPr>
                  <a:xfrm>
                    <a:off x="5019188" y="3212976"/>
                    <a:ext cx="427105" cy="3438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a:rPr>
                                <m:t>𝑝</m:t>
                              </m:r>
                            </m:e>
                            <m:sub>
                              <m:r>
                                <a:rPr lang="en-US" sz="1600" i="1" smtClean="0">
                                  <a:latin typeface="Cambria Math"/>
                                  <a:ea typeface="Cambria Math"/>
                                </a:rPr>
                                <m:t>∥</m:t>
                              </m:r>
                            </m:sub>
                          </m:sSub>
                        </m:oMath>
                      </m:oMathPara>
                    </a14:m>
                    <a:endParaRPr lang="en-US" sz="1600" dirty="0"/>
                  </a:p>
                </p:txBody>
              </p:sp>
            </mc:Choice>
            <mc:Fallback xmlns="">
              <p:sp>
                <p:nvSpPr>
                  <p:cNvPr id="135" name="TextBox 134"/>
                  <p:cNvSpPr txBox="1">
                    <a:spLocks noRot="1" noChangeAspect="1" noMove="1" noResize="1" noEditPoints="1" noAdjustHandles="1" noChangeArrowheads="1" noChangeShapeType="1" noTextEdit="1"/>
                  </p:cNvSpPr>
                  <p:nvPr/>
                </p:nvSpPr>
                <p:spPr>
                  <a:xfrm>
                    <a:off x="5019188" y="3212976"/>
                    <a:ext cx="427105" cy="343812"/>
                  </a:xfrm>
                  <a:prstGeom prst="rect">
                    <a:avLst/>
                  </a:prstGeom>
                  <a:blipFill rotWithShape="1">
                    <a:blip r:embed="rId7"/>
                    <a:stretch>
                      <a:fillRect b="-3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6" name="TextBox 135"/>
                  <p:cNvSpPr txBox="1"/>
                  <p:nvPr/>
                </p:nvSpPr>
                <p:spPr>
                  <a:xfrm>
                    <a:off x="5370251" y="3667116"/>
                    <a:ext cx="463973"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a:rPr>
                                <m:t>𝑝</m:t>
                              </m:r>
                            </m:e>
                            <m:sub>
                              <m:r>
                                <a:rPr lang="en-US" sz="1600" i="1" smtClean="0">
                                  <a:latin typeface="Cambria Math"/>
                                  <a:ea typeface="Cambria Math"/>
                                </a:rPr>
                                <m:t>⊥</m:t>
                              </m:r>
                            </m:sub>
                          </m:sSub>
                        </m:oMath>
                      </m:oMathPara>
                    </a14:m>
                    <a:endParaRPr lang="en-US" sz="1600" dirty="0"/>
                  </a:p>
                </p:txBody>
              </p:sp>
            </mc:Choice>
            <mc:Fallback xmlns="">
              <p:sp>
                <p:nvSpPr>
                  <p:cNvPr id="136" name="TextBox 135"/>
                  <p:cNvSpPr txBox="1">
                    <a:spLocks noRot="1" noChangeAspect="1" noMove="1" noResize="1" noEditPoints="1" noAdjustHandles="1" noChangeArrowheads="1" noChangeShapeType="1" noTextEdit="1"/>
                  </p:cNvSpPr>
                  <p:nvPr/>
                </p:nvSpPr>
                <p:spPr>
                  <a:xfrm>
                    <a:off x="5370251" y="3667116"/>
                    <a:ext cx="463973" cy="338554"/>
                  </a:xfrm>
                  <a:prstGeom prst="rect">
                    <a:avLst/>
                  </a:prstGeom>
                  <a:blipFill rotWithShape="1">
                    <a:blip r:embed="rId8"/>
                    <a:stretch>
                      <a:fillRect b="-5455"/>
                    </a:stretch>
                  </a:blipFill>
                </p:spPr>
                <p:txBody>
                  <a:bodyPr/>
                  <a:lstStyle/>
                  <a:p>
                    <a:r>
                      <a:rPr lang="en-US">
                        <a:noFill/>
                      </a:rPr>
                      <a:t> </a:t>
                    </a:r>
                  </a:p>
                </p:txBody>
              </p:sp>
            </mc:Fallback>
          </mc:AlternateContent>
        </p:grpSp>
      </p:grpSp>
    </p:spTree>
    <p:extLst>
      <p:ext uri="{BB962C8B-B14F-4D97-AF65-F5344CB8AC3E}">
        <p14:creationId xmlns:p14="http://schemas.microsoft.com/office/powerpoint/2010/main" val="209347343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7"/>
          <p:cNvSpPr>
            <a:spLocks noChangeArrowheads="1"/>
          </p:cNvSpPr>
          <p:nvPr/>
        </p:nvSpPr>
        <p:spPr bwMode="auto">
          <a:xfrm>
            <a:off x="0" y="23813"/>
            <a:ext cx="9144000" cy="966787"/>
          </a:xfrm>
          <a:prstGeom prst="rect">
            <a:avLst/>
          </a:prstGeom>
          <a:solidFill>
            <a:srgbClr val="FFCC00"/>
          </a:solidFill>
          <a:ln>
            <a:noFill/>
          </a:ln>
          <a:extLst>
            <a:ext uri="{91240B29-F687-4F45-9708-019B960494DF}">
              <a14:hiddenLine xmlns:a14="http://schemas.microsoft.com/office/drawing/2010/main" w="38100">
                <a:solidFill>
                  <a:srgbClr val="000000"/>
                </a:solidFill>
                <a:miter lim="800000"/>
                <a:headEnd/>
                <a:tailEnd/>
              </a14:hiddenLine>
            </a:ext>
          </a:extLst>
        </p:spPr>
        <p:txBody>
          <a:bodyPr anchor="ctr"/>
          <a:lstStyle/>
          <a:p>
            <a:pPr algn="ctr"/>
            <a:r>
              <a:rPr lang="en-US" sz="2800" b="1">
                <a:solidFill>
                  <a:srgbClr val="000000"/>
                </a:solidFill>
                <a:latin typeface="Times New Roman" pitchFamily="18" charset="0"/>
                <a:cs typeface="Times New Roman" pitchFamily="18" charset="0"/>
              </a:rPr>
              <a:t>Electron energy measurement with backscattering suppression</a:t>
            </a:r>
          </a:p>
        </p:txBody>
      </p:sp>
      <p:sp>
        <p:nvSpPr>
          <p:cNvPr id="28675" name="AutoShape 2"/>
          <p:cNvSpPr>
            <a:spLocks noChangeAspect="1" noChangeArrowheads="1" noTextEdit="1"/>
          </p:cNvSpPr>
          <p:nvPr/>
        </p:nvSpPr>
        <p:spPr bwMode="auto">
          <a:xfrm>
            <a:off x="4313238" y="1162050"/>
            <a:ext cx="4487862"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8676" name="Rectangle 10"/>
          <p:cNvSpPr>
            <a:spLocks noChangeArrowheads="1"/>
          </p:cNvSpPr>
          <p:nvPr/>
        </p:nvSpPr>
        <p:spPr bwMode="auto">
          <a:xfrm>
            <a:off x="6619875" y="3786188"/>
            <a:ext cx="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cs typeface="Arial" charset="0"/>
            </a:endParaRPr>
          </a:p>
        </p:txBody>
      </p:sp>
      <p:grpSp>
        <p:nvGrpSpPr>
          <p:cNvPr id="28677" name="Group 608"/>
          <p:cNvGrpSpPr>
            <a:grpSpLocks/>
          </p:cNvGrpSpPr>
          <p:nvPr/>
        </p:nvGrpSpPr>
        <p:grpSpPr bwMode="auto">
          <a:xfrm>
            <a:off x="4267200" y="1143000"/>
            <a:ext cx="4532313" cy="2806700"/>
            <a:chOff x="4267200" y="1143000"/>
            <a:chExt cx="4532006" cy="2806244"/>
          </a:xfrm>
        </p:grpSpPr>
        <p:sp>
          <p:nvSpPr>
            <p:cNvPr id="28864" name="Rectangle 4"/>
            <p:cNvSpPr>
              <a:spLocks noChangeArrowheads="1"/>
            </p:cNvSpPr>
            <p:nvPr/>
          </p:nvSpPr>
          <p:spPr bwMode="auto">
            <a:xfrm>
              <a:off x="4808844" y="1165726"/>
              <a:ext cx="3988468" cy="233702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Calibri" pitchFamily="34" charset="0"/>
              </a:endParaRPr>
            </a:p>
          </p:txBody>
        </p:sp>
        <p:sp>
          <p:nvSpPr>
            <p:cNvPr id="28865" name="Rectangle 5"/>
            <p:cNvSpPr>
              <a:spLocks noChangeArrowheads="1"/>
            </p:cNvSpPr>
            <p:nvPr/>
          </p:nvSpPr>
          <p:spPr bwMode="auto">
            <a:xfrm>
              <a:off x="4808844" y="1165726"/>
              <a:ext cx="3988468" cy="233702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Calibri" pitchFamily="34" charset="0"/>
              </a:endParaRPr>
            </a:p>
          </p:txBody>
        </p:sp>
        <p:sp>
          <p:nvSpPr>
            <p:cNvPr id="28866" name="Rectangle 6"/>
            <p:cNvSpPr>
              <a:spLocks noChangeArrowheads="1"/>
            </p:cNvSpPr>
            <p:nvPr/>
          </p:nvSpPr>
          <p:spPr bwMode="auto">
            <a:xfrm>
              <a:off x="4808844" y="1165726"/>
              <a:ext cx="3988468" cy="233702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Calibri" pitchFamily="34" charset="0"/>
              </a:endParaRPr>
            </a:p>
          </p:txBody>
        </p:sp>
        <p:sp>
          <p:nvSpPr>
            <p:cNvPr id="28867" name="Freeform 7"/>
            <p:cNvSpPr>
              <a:spLocks noEditPoints="1"/>
            </p:cNvSpPr>
            <p:nvPr/>
          </p:nvSpPr>
          <p:spPr bwMode="auto">
            <a:xfrm>
              <a:off x="4808844" y="1277464"/>
              <a:ext cx="3988468" cy="2230967"/>
            </a:xfrm>
            <a:custGeom>
              <a:avLst/>
              <a:gdLst>
                <a:gd name="T0" fmla="*/ 244 w 14743"/>
                <a:gd name="T1" fmla="*/ 7751 h 8248"/>
                <a:gd name="T2" fmla="*/ 919 w 14743"/>
                <a:gd name="T3" fmla="*/ 8223 h 8248"/>
                <a:gd name="T4" fmla="*/ 894 w 14743"/>
                <a:gd name="T5" fmla="*/ 7727 h 8248"/>
                <a:gd name="T6" fmla="*/ 1561 w 14743"/>
                <a:gd name="T7" fmla="*/ 8248 h 8248"/>
                <a:gd name="T8" fmla="*/ 1983 w 14743"/>
                <a:gd name="T9" fmla="*/ 8223 h 8248"/>
                <a:gd name="T10" fmla="*/ 2235 w 14743"/>
                <a:gd name="T11" fmla="*/ 6970 h 8248"/>
                <a:gd name="T12" fmla="*/ 2235 w 14743"/>
                <a:gd name="T13" fmla="*/ 7246 h 8248"/>
                <a:gd name="T14" fmla="*/ 2430 w 14743"/>
                <a:gd name="T15" fmla="*/ 6799 h 8248"/>
                <a:gd name="T16" fmla="*/ 3153 w 14743"/>
                <a:gd name="T17" fmla="*/ 6799 h 8248"/>
                <a:gd name="T18" fmla="*/ 3576 w 14743"/>
                <a:gd name="T19" fmla="*/ 7246 h 8248"/>
                <a:gd name="T20" fmla="*/ 3576 w 14743"/>
                <a:gd name="T21" fmla="*/ 8198 h 8248"/>
                <a:gd name="T22" fmla="*/ 3771 w 14743"/>
                <a:gd name="T23" fmla="*/ 6994 h 8248"/>
                <a:gd name="T24" fmla="*/ 4047 w 14743"/>
                <a:gd name="T25" fmla="*/ 6994 h 8248"/>
                <a:gd name="T26" fmla="*/ 4267 w 14743"/>
                <a:gd name="T27" fmla="*/ 7751 h 8248"/>
                <a:gd name="T28" fmla="*/ 4242 w 14743"/>
                <a:gd name="T29" fmla="*/ 6775 h 8248"/>
                <a:gd name="T30" fmla="*/ 4470 w 14743"/>
                <a:gd name="T31" fmla="*/ 7295 h 8248"/>
                <a:gd name="T32" fmla="*/ 4665 w 14743"/>
                <a:gd name="T33" fmla="*/ 7271 h 8248"/>
                <a:gd name="T34" fmla="*/ 4909 w 14743"/>
                <a:gd name="T35" fmla="*/ 6775 h 8248"/>
                <a:gd name="T36" fmla="*/ 4909 w 14743"/>
                <a:gd name="T37" fmla="*/ 6970 h 8248"/>
                <a:gd name="T38" fmla="*/ 5332 w 14743"/>
                <a:gd name="T39" fmla="*/ 6799 h 8248"/>
                <a:gd name="T40" fmla="*/ 5559 w 14743"/>
                <a:gd name="T41" fmla="*/ 6799 h 8248"/>
                <a:gd name="T42" fmla="*/ 5828 w 14743"/>
                <a:gd name="T43" fmla="*/ 6645 h 8248"/>
                <a:gd name="T44" fmla="*/ 5803 w 14743"/>
                <a:gd name="T45" fmla="*/ 6303 h 8248"/>
                <a:gd name="T46" fmla="*/ 6226 w 14743"/>
                <a:gd name="T47" fmla="*/ 6246 h 8248"/>
                <a:gd name="T48" fmla="*/ 6501 w 14743"/>
                <a:gd name="T49" fmla="*/ 6246 h 8248"/>
                <a:gd name="T50" fmla="*/ 6721 w 14743"/>
                <a:gd name="T51" fmla="*/ 6328 h 8248"/>
                <a:gd name="T52" fmla="*/ 6696 w 14743"/>
                <a:gd name="T53" fmla="*/ 5970 h 8248"/>
                <a:gd name="T54" fmla="*/ 6900 w 14743"/>
                <a:gd name="T55" fmla="*/ 5945 h 8248"/>
                <a:gd name="T56" fmla="*/ 7168 w 14743"/>
                <a:gd name="T57" fmla="*/ 5945 h 8248"/>
                <a:gd name="T58" fmla="*/ 7396 w 14743"/>
                <a:gd name="T59" fmla="*/ 6417 h 8248"/>
                <a:gd name="T60" fmla="*/ 7371 w 14743"/>
                <a:gd name="T61" fmla="*/ 6149 h 8248"/>
                <a:gd name="T62" fmla="*/ 7566 w 14743"/>
                <a:gd name="T63" fmla="*/ 5702 h 8248"/>
                <a:gd name="T64" fmla="*/ 7843 w 14743"/>
                <a:gd name="T65" fmla="*/ 5702 h 8248"/>
                <a:gd name="T66" fmla="*/ 8062 w 14743"/>
                <a:gd name="T67" fmla="*/ 5848 h 8248"/>
                <a:gd name="T68" fmla="*/ 8038 w 14743"/>
                <a:gd name="T69" fmla="*/ 5441 h 8248"/>
                <a:gd name="T70" fmla="*/ 8265 w 14743"/>
                <a:gd name="T71" fmla="*/ 5661 h 8248"/>
                <a:gd name="T72" fmla="*/ 8460 w 14743"/>
                <a:gd name="T73" fmla="*/ 5636 h 8248"/>
                <a:gd name="T74" fmla="*/ 8737 w 14743"/>
                <a:gd name="T75" fmla="*/ 5417 h 8248"/>
                <a:gd name="T76" fmla="*/ 8712 w 14743"/>
                <a:gd name="T77" fmla="*/ 5271 h 8248"/>
                <a:gd name="T78" fmla="*/ 8907 w 14743"/>
                <a:gd name="T79" fmla="*/ 5238 h 8248"/>
                <a:gd name="T80" fmla="*/ 9135 w 14743"/>
                <a:gd name="T81" fmla="*/ 5238 h 8248"/>
                <a:gd name="T82" fmla="*/ 9404 w 14743"/>
                <a:gd name="T83" fmla="*/ 4978 h 8248"/>
                <a:gd name="T84" fmla="*/ 9379 w 14743"/>
                <a:gd name="T85" fmla="*/ 4799 h 8248"/>
                <a:gd name="T86" fmla="*/ 9582 w 14743"/>
                <a:gd name="T87" fmla="*/ 4710 h 8248"/>
                <a:gd name="T88" fmla="*/ 9802 w 14743"/>
                <a:gd name="T89" fmla="*/ 4710 h 8248"/>
                <a:gd name="T90" fmla="*/ 10078 w 14743"/>
                <a:gd name="T91" fmla="*/ 4563 h 8248"/>
                <a:gd name="T92" fmla="*/ 10054 w 14743"/>
                <a:gd name="T93" fmla="*/ 4425 h 8248"/>
                <a:gd name="T94" fmla="*/ 10273 w 14743"/>
                <a:gd name="T95" fmla="*/ 4481 h 8248"/>
                <a:gd name="T96" fmla="*/ 10476 w 14743"/>
                <a:gd name="T97" fmla="*/ 4458 h 8248"/>
                <a:gd name="T98" fmla="*/ 10744 w 14743"/>
                <a:gd name="T99" fmla="*/ 4377 h 8248"/>
                <a:gd name="T100" fmla="*/ 10719 w 14743"/>
                <a:gd name="T101" fmla="*/ 3872 h 8248"/>
                <a:gd name="T102" fmla="*/ 10923 w 14743"/>
                <a:gd name="T103" fmla="*/ 3636 h 8248"/>
                <a:gd name="T104" fmla="*/ 11191 w 14743"/>
                <a:gd name="T105" fmla="*/ 3636 h 8248"/>
                <a:gd name="T106" fmla="*/ 11394 w 14743"/>
                <a:gd name="T107" fmla="*/ 3628 h 8248"/>
                <a:gd name="T108" fmla="*/ 11394 w 14743"/>
                <a:gd name="T109" fmla="*/ 3636 h 8248"/>
                <a:gd name="T110" fmla="*/ 11614 w 14743"/>
                <a:gd name="T111" fmla="*/ 3718 h 8248"/>
                <a:gd name="T112" fmla="*/ 11816 w 14743"/>
                <a:gd name="T113" fmla="*/ 3693 h 8248"/>
                <a:gd name="T114" fmla="*/ 12085 w 14743"/>
                <a:gd name="T115" fmla="*/ 3669 h 8248"/>
                <a:gd name="T116" fmla="*/ 12061 w 14743"/>
                <a:gd name="T117" fmla="*/ 3375 h 8248"/>
                <a:gd name="T118" fmla="*/ 12264 w 14743"/>
                <a:gd name="T119" fmla="*/ 2424 h 8248"/>
                <a:gd name="T120" fmla="*/ 12483 w 14743"/>
                <a:gd name="T121" fmla="*/ 2424 h 8248"/>
                <a:gd name="T122" fmla="*/ 12735 w 14743"/>
                <a:gd name="T123" fmla="*/ 0 h 8248"/>
                <a:gd name="T124" fmla="*/ 12735 w 14743"/>
                <a:gd name="T125" fmla="*/ 8198 h 82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743"/>
                <a:gd name="T190" fmla="*/ 0 h 8248"/>
                <a:gd name="T191" fmla="*/ 14743 w 14743"/>
                <a:gd name="T192" fmla="*/ 8248 h 824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743" h="8248">
                  <a:moveTo>
                    <a:pt x="0" y="7727"/>
                  </a:moveTo>
                  <a:lnTo>
                    <a:pt x="219" y="7727"/>
                  </a:lnTo>
                  <a:lnTo>
                    <a:pt x="219" y="7776"/>
                  </a:lnTo>
                  <a:lnTo>
                    <a:pt x="0" y="7776"/>
                  </a:lnTo>
                  <a:lnTo>
                    <a:pt x="0" y="7727"/>
                  </a:lnTo>
                  <a:close/>
                  <a:moveTo>
                    <a:pt x="219" y="7727"/>
                  </a:moveTo>
                  <a:lnTo>
                    <a:pt x="244" y="7727"/>
                  </a:lnTo>
                  <a:lnTo>
                    <a:pt x="244" y="7751"/>
                  </a:lnTo>
                  <a:lnTo>
                    <a:pt x="219" y="7751"/>
                  </a:lnTo>
                  <a:lnTo>
                    <a:pt x="219" y="7727"/>
                  </a:lnTo>
                  <a:close/>
                  <a:moveTo>
                    <a:pt x="244" y="7751"/>
                  </a:moveTo>
                  <a:lnTo>
                    <a:pt x="244" y="8223"/>
                  </a:lnTo>
                  <a:lnTo>
                    <a:pt x="195" y="8223"/>
                  </a:lnTo>
                  <a:lnTo>
                    <a:pt x="195" y="7751"/>
                  </a:lnTo>
                  <a:lnTo>
                    <a:pt x="244" y="7751"/>
                  </a:lnTo>
                  <a:close/>
                  <a:moveTo>
                    <a:pt x="219" y="8248"/>
                  </a:moveTo>
                  <a:lnTo>
                    <a:pt x="195" y="8248"/>
                  </a:lnTo>
                  <a:lnTo>
                    <a:pt x="195" y="8223"/>
                  </a:lnTo>
                  <a:lnTo>
                    <a:pt x="219" y="8223"/>
                  </a:lnTo>
                  <a:lnTo>
                    <a:pt x="219" y="8248"/>
                  </a:lnTo>
                  <a:close/>
                  <a:moveTo>
                    <a:pt x="219" y="8198"/>
                  </a:moveTo>
                  <a:lnTo>
                    <a:pt x="894" y="8198"/>
                  </a:lnTo>
                  <a:lnTo>
                    <a:pt x="894" y="8248"/>
                  </a:lnTo>
                  <a:lnTo>
                    <a:pt x="219" y="8248"/>
                  </a:lnTo>
                  <a:lnTo>
                    <a:pt x="219" y="8198"/>
                  </a:lnTo>
                  <a:close/>
                  <a:moveTo>
                    <a:pt x="919" y="8223"/>
                  </a:moveTo>
                  <a:lnTo>
                    <a:pt x="919" y="8248"/>
                  </a:lnTo>
                  <a:lnTo>
                    <a:pt x="894" y="8248"/>
                  </a:lnTo>
                  <a:lnTo>
                    <a:pt x="894" y="8223"/>
                  </a:lnTo>
                  <a:lnTo>
                    <a:pt x="919" y="8223"/>
                  </a:lnTo>
                  <a:close/>
                  <a:moveTo>
                    <a:pt x="869" y="8223"/>
                  </a:moveTo>
                  <a:lnTo>
                    <a:pt x="869" y="7751"/>
                  </a:lnTo>
                  <a:lnTo>
                    <a:pt x="919" y="7751"/>
                  </a:lnTo>
                  <a:lnTo>
                    <a:pt x="919" y="8223"/>
                  </a:lnTo>
                  <a:lnTo>
                    <a:pt x="869" y="8223"/>
                  </a:lnTo>
                  <a:close/>
                  <a:moveTo>
                    <a:pt x="869" y="7751"/>
                  </a:moveTo>
                  <a:lnTo>
                    <a:pt x="869" y="7727"/>
                  </a:lnTo>
                  <a:lnTo>
                    <a:pt x="894" y="7727"/>
                  </a:lnTo>
                  <a:lnTo>
                    <a:pt x="894" y="7751"/>
                  </a:lnTo>
                  <a:lnTo>
                    <a:pt x="869" y="7751"/>
                  </a:lnTo>
                  <a:close/>
                  <a:moveTo>
                    <a:pt x="894" y="7727"/>
                  </a:moveTo>
                  <a:lnTo>
                    <a:pt x="1561" y="7727"/>
                  </a:lnTo>
                  <a:lnTo>
                    <a:pt x="1561" y="7776"/>
                  </a:lnTo>
                  <a:lnTo>
                    <a:pt x="894" y="7776"/>
                  </a:lnTo>
                  <a:lnTo>
                    <a:pt x="894" y="7727"/>
                  </a:lnTo>
                  <a:close/>
                  <a:moveTo>
                    <a:pt x="1561" y="7727"/>
                  </a:moveTo>
                  <a:lnTo>
                    <a:pt x="1585" y="7727"/>
                  </a:lnTo>
                  <a:lnTo>
                    <a:pt x="1585" y="7751"/>
                  </a:lnTo>
                  <a:lnTo>
                    <a:pt x="1561" y="7751"/>
                  </a:lnTo>
                  <a:lnTo>
                    <a:pt x="1561" y="7727"/>
                  </a:lnTo>
                  <a:close/>
                  <a:moveTo>
                    <a:pt x="1585" y="7751"/>
                  </a:moveTo>
                  <a:lnTo>
                    <a:pt x="1585" y="8223"/>
                  </a:lnTo>
                  <a:lnTo>
                    <a:pt x="1536" y="8223"/>
                  </a:lnTo>
                  <a:lnTo>
                    <a:pt x="1536" y="7751"/>
                  </a:lnTo>
                  <a:lnTo>
                    <a:pt x="1585" y="7751"/>
                  </a:lnTo>
                  <a:close/>
                  <a:moveTo>
                    <a:pt x="1561" y="8248"/>
                  </a:moveTo>
                  <a:lnTo>
                    <a:pt x="1536" y="8248"/>
                  </a:lnTo>
                  <a:lnTo>
                    <a:pt x="1536" y="8223"/>
                  </a:lnTo>
                  <a:lnTo>
                    <a:pt x="1561" y="8223"/>
                  </a:lnTo>
                  <a:lnTo>
                    <a:pt x="1561" y="8248"/>
                  </a:lnTo>
                  <a:close/>
                  <a:moveTo>
                    <a:pt x="1561" y="8198"/>
                  </a:moveTo>
                  <a:lnTo>
                    <a:pt x="2008" y="8198"/>
                  </a:lnTo>
                  <a:lnTo>
                    <a:pt x="2008" y="8248"/>
                  </a:lnTo>
                  <a:lnTo>
                    <a:pt x="1561" y="8248"/>
                  </a:lnTo>
                  <a:lnTo>
                    <a:pt x="1561" y="8198"/>
                  </a:lnTo>
                  <a:close/>
                  <a:moveTo>
                    <a:pt x="2032" y="8223"/>
                  </a:moveTo>
                  <a:lnTo>
                    <a:pt x="2032" y="8248"/>
                  </a:lnTo>
                  <a:lnTo>
                    <a:pt x="2008" y="8248"/>
                  </a:lnTo>
                  <a:lnTo>
                    <a:pt x="2008" y="8223"/>
                  </a:lnTo>
                  <a:lnTo>
                    <a:pt x="2032" y="8223"/>
                  </a:lnTo>
                  <a:close/>
                  <a:moveTo>
                    <a:pt x="1983" y="8223"/>
                  </a:moveTo>
                  <a:lnTo>
                    <a:pt x="1983" y="6994"/>
                  </a:lnTo>
                  <a:lnTo>
                    <a:pt x="2032" y="6994"/>
                  </a:lnTo>
                  <a:lnTo>
                    <a:pt x="2032" y="8223"/>
                  </a:lnTo>
                  <a:lnTo>
                    <a:pt x="1983" y="8223"/>
                  </a:lnTo>
                  <a:close/>
                  <a:moveTo>
                    <a:pt x="1983" y="6994"/>
                  </a:moveTo>
                  <a:lnTo>
                    <a:pt x="1983" y="6970"/>
                  </a:lnTo>
                  <a:lnTo>
                    <a:pt x="2008" y="6970"/>
                  </a:lnTo>
                  <a:lnTo>
                    <a:pt x="2008" y="6994"/>
                  </a:lnTo>
                  <a:lnTo>
                    <a:pt x="1983" y="6994"/>
                  </a:lnTo>
                  <a:close/>
                  <a:moveTo>
                    <a:pt x="2008" y="6970"/>
                  </a:moveTo>
                  <a:lnTo>
                    <a:pt x="2235" y="6970"/>
                  </a:lnTo>
                  <a:lnTo>
                    <a:pt x="2235" y="7019"/>
                  </a:lnTo>
                  <a:lnTo>
                    <a:pt x="2008" y="7019"/>
                  </a:lnTo>
                  <a:lnTo>
                    <a:pt x="2008" y="6970"/>
                  </a:lnTo>
                  <a:close/>
                  <a:moveTo>
                    <a:pt x="2235" y="6970"/>
                  </a:moveTo>
                  <a:lnTo>
                    <a:pt x="2260" y="6970"/>
                  </a:lnTo>
                  <a:lnTo>
                    <a:pt x="2260" y="6994"/>
                  </a:lnTo>
                  <a:lnTo>
                    <a:pt x="2235" y="6994"/>
                  </a:lnTo>
                  <a:lnTo>
                    <a:pt x="2235" y="6970"/>
                  </a:lnTo>
                  <a:close/>
                  <a:moveTo>
                    <a:pt x="2260" y="6994"/>
                  </a:moveTo>
                  <a:lnTo>
                    <a:pt x="2260" y="7271"/>
                  </a:lnTo>
                  <a:lnTo>
                    <a:pt x="2211" y="7271"/>
                  </a:lnTo>
                  <a:lnTo>
                    <a:pt x="2211" y="6994"/>
                  </a:lnTo>
                  <a:lnTo>
                    <a:pt x="2260" y="6994"/>
                  </a:lnTo>
                  <a:close/>
                  <a:moveTo>
                    <a:pt x="2235" y="7295"/>
                  </a:moveTo>
                  <a:lnTo>
                    <a:pt x="2211" y="7295"/>
                  </a:lnTo>
                  <a:lnTo>
                    <a:pt x="2211" y="7271"/>
                  </a:lnTo>
                  <a:lnTo>
                    <a:pt x="2235" y="7271"/>
                  </a:lnTo>
                  <a:lnTo>
                    <a:pt x="2235" y="7295"/>
                  </a:lnTo>
                  <a:close/>
                  <a:moveTo>
                    <a:pt x="2235" y="7246"/>
                  </a:moveTo>
                  <a:lnTo>
                    <a:pt x="2455" y="7246"/>
                  </a:lnTo>
                  <a:lnTo>
                    <a:pt x="2455" y="7295"/>
                  </a:lnTo>
                  <a:lnTo>
                    <a:pt x="2235" y="7295"/>
                  </a:lnTo>
                  <a:lnTo>
                    <a:pt x="2235" y="7246"/>
                  </a:lnTo>
                  <a:close/>
                  <a:moveTo>
                    <a:pt x="2478" y="7271"/>
                  </a:moveTo>
                  <a:lnTo>
                    <a:pt x="2478" y="7295"/>
                  </a:lnTo>
                  <a:lnTo>
                    <a:pt x="2455" y="7295"/>
                  </a:lnTo>
                  <a:lnTo>
                    <a:pt x="2455" y="7271"/>
                  </a:lnTo>
                  <a:lnTo>
                    <a:pt x="2478" y="7271"/>
                  </a:lnTo>
                  <a:close/>
                  <a:moveTo>
                    <a:pt x="2430" y="7271"/>
                  </a:moveTo>
                  <a:lnTo>
                    <a:pt x="2430" y="6799"/>
                  </a:lnTo>
                  <a:lnTo>
                    <a:pt x="2478" y="6799"/>
                  </a:lnTo>
                  <a:lnTo>
                    <a:pt x="2478" y="7271"/>
                  </a:lnTo>
                  <a:lnTo>
                    <a:pt x="2430" y="7271"/>
                  </a:lnTo>
                  <a:close/>
                  <a:moveTo>
                    <a:pt x="2430" y="6799"/>
                  </a:moveTo>
                  <a:lnTo>
                    <a:pt x="2430" y="6775"/>
                  </a:lnTo>
                  <a:lnTo>
                    <a:pt x="2455" y="6775"/>
                  </a:lnTo>
                  <a:lnTo>
                    <a:pt x="2455" y="6799"/>
                  </a:lnTo>
                  <a:lnTo>
                    <a:pt x="2430" y="6799"/>
                  </a:lnTo>
                  <a:close/>
                  <a:moveTo>
                    <a:pt x="2455" y="6775"/>
                  </a:moveTo>
                  <a:lnTo>
                    <a:pt x="3130" y="6775"/>
                  </a:lnTo>
                  <a:lnTo>
                    <a:pt x="3130" y="6824"/>
                  </a:lnTo>
                  <a:lnTo>
                    <a:pt x="2455" y="6824"/>
                  </a:lnTo>
                  <a:lnTo>
                    <a:pt x="2455" y="6775"/>
                  </a:lnTo>
                  <a:close/>
                  <a:moveTo>
                    <a:pt x="3130" y="6775"/>
                  </a:moveTo>
                  <a:lnTo>
                    <a:pt x="3153" y="6775"/>
                  </a:lnTo>
                  <a:lnTo>
                    <a:pt x="3153" y="6799"/>
                  </a:lnTo>
                  <a:lnTo>
                    <a:pt x="3130" y="6799"/>
                  </a:lnTo>
                  <a:lnTo>
                    <a:pt x="3130" y="6775"/>
                  </a:lnTo>
                  <a:close/>
                  <a:moveTo>
                    <a:pt x="3153" y="6799"/>
                  </a:moveTo>
                  <a:lnTo>
                    <a:pt x="3153" y="7271"/>
                  </a:lnTo>
                  <a:lnTo>
                    <a:pt x="3105" y="7271"/>
                  </a:lnTo>
                  <a:lnTo>
                    <a:pt x="3105" y="6799"/>
                  </a:lnTo>
                  <a:lnTo>
                    <a:pt x="3153" y="6799"/>
                  </a:lnTo>
                  <a:close/>
                  <a:moveTo>
                    <a:pt x="3130" y="7295"/>
                  </a:moveTo>
                  <a:lnTo>
                    <a:pt x="3105" y="7295"/>
                  </a:lnTo>
                  <a:lnTo>
                    <a:pt x="3105" y="7271"/>
                  </a:lnTo>
                  <a:lnTo>
                    <a:pt x="3130" y="7271"/>
                  </a:lnTo>
                  <a:lnTo>
                    <a:pt x="3130" y="7295"/>
                  </a:lnTo>
                  <a:close/>
                  <a:moveTo>
                    <a:pt x="3130" y="7246"/>
                  </a:moveTo>
                  <a:lnTo>
                    <a:pt x="3576" y="7246"/>
                  </a:lnTo>
                  <a:lnTo>
                    <a:pt x="3576" y="7295"/>
                  </a:lnTo>
                  <a:lnTo>
                    <a:pt x="3130" y="7295"/>
                  </a:lnTo>
                  <a:lnTo>
                    <a:pt x="3130" y="7246"/>
                  </a:lnTo>
                  <a:close/>
                  <a:moveTo>
                    <a:pt x="3576" y="7246"/>
                  </a:moveTo>
                  <a:lnTo>
                    <a:pt x="3600" y="7246"/>
                  </a:lnTo>
                  <a:lnTo>
                    <a:pt x="3600" y="7271"/>
                  </a:lnTo>
                  <a:lnTo>
                    <a:pt x="3576" y="7271"/>
                  </a:lnTo>
                  <a:lnTo>
                    <a:pt x="3576" y="7246"/>
                  </a:lnTo>
                  <a:close/>
                  <a:moveTo>
                    <a:pt x="3600" y="7271"/>
                  </a:moveTo>
                  <a:lnTo>
                    <a:pt x="3600" y="8223"/>
                  </a:lnTo>
                  <a:lnTo>
                    <a:pt x="3552" y="8223"/>
                  </a:lnTo>
                  <a:lnTo>
                    <a:pt x="3552" y="7271"/>
                  </a:lnTo>
                  <a:lnTo>
                    <a:pt x="3600" y="7271"/>
                  </a:lnTo>
                  <a:close/>
                  <a:moveTo>
                    <a:pt x="3576" y="8248"/>
                  </a:moveTo>
                  <a:lnTo>
                    <a:pt x="3552" y="8248"/>
                  </a:lnTo>
                  <a:lnTo>
                    <a:pt x="3552" y="8223"/>
                  </a:lnTo>
                  <a:lnTo>
                    <a:pt x="3576" y="8223"/>
                  </a:lnTo>
                  <a:lnTo>
                    <a:pt x="3576" y="8248"/>
                  </a:lnTo>
                  <a:close/>
                  <a:moveTo>
                    <a:pt x="3576" y="8198"/>
                  </a:moveTo>
                  <a:lnTo>
                    <a:pt x="3795" y="8198"/>
                  </a:lnTo>
                  <a:lnTo>
                    <a:pt x="3795" y="8248"/>
                  </a:lnTo>
                  <a:lnTo>
                    <a:pt x="3576" y="8248"/>
                  </a:lnTo>
                  <a:lnTo>
                    <a:pt x="3576" y="8198"/>
                  </a:lnTo>
                  <a:close/>
                  <a:moveTo>
                    <a:pt x="3820" y="8223"/>
                  </a:moveTo>
                  <a:lnTo>
                    <a:pt x="3820" y="8248"/>
                  </a:lnTo>
                  <a:lnTo>
                    <a:pt x="3795" y="8248"/>
                  </a:lnTo>
                  <a:lnTo>
                    <a:pt x="3795" y="8223"/>
                  </a:lnTo>
                  <a:lnTo>
                    <a:pt x="3820" y="8223"/>
                  </a:lnTo>
                  <a:close/>
                  <a:moveTo>
                    <a:pt x="3771" y="8223"/>
                  </a:moveTo>
                  <a:lnTo>
                    <a:pt x="3771" y="6994"/>
                  </a:lnTo>
                  <a:lnTo>
                    <a:pt x="3820" y="6994"/>
                  </a:lnTo>
                  <a:lnTo>
                    <a:pt x="3820" y="8223"/>
                  </a:lnTo>
                  <a:lnTo>
                    <a:pt x="3771" y="8223"/>
                  </a:lnTo>
                  <a:close/>
                  <a:moveTo>
                    <a:pt x="3771" y="6994"/>
                  </a:moveTo>
                  <a:lnTo>
                    <a:pt x="3771" y="6970"/>
                  </a:lnTo>
                  <a:lnTo>
                    <a:pt x="3795" y="6970"/>
                  </a:lnTo>
                  <a:lnTo>
                    <a:pt x="3795" y="6994"/>
                  </a:lnTo>
                  <a:lnTo>
                    <a:pt x="3771" y="6994"/>
                  </a:lnTo>
                  <a:close/>
                  <a:moveTo>
                    <a:pt x="3795" y="6970"/>
                  </a:moveTo>
                  <a:lnTo>
                    <a:pt x="4023" y="6970"/>
                  </a:lnTo>
                  <a:lnTo>
                    <a:pt x="4023" y="7019"/>
                  </a:lnTo>
                  <a:lnTo>
                    <a:pt x="3795" y="7019"/>
                  </a:lnTo>
                  <a:lnTo>
                    <a:pt x="3795" y="6970"/>
                  </a:lnTo>
                  <a:close/>
                  <a:moveTo>
                    <a:pt x="4023" y="6970"/>
                  </a:moveTo>
                  <a:lnTo>
                    <a:pt x="4047" y="6970"/>
                  </a:lnTo>
                  <a:lnTo>
                    <a:pt x="4047" y="6994"/>
                  </a:lnTo>
                  <a:lnTo>
                    <a:pt x="4023" y="6994"/>
                  </a:lnTo>
                  <a:lnTo>
                    <a:pt x="4023" y="6970"/>
                  </a:lnTo>
                  <a:close/>
                  <a:moveTo>
                    <a:pt x="4047" y="6994"/>
                  </a:moveTo>
                  <a:lnTo>
                    <a:pt x="4047" y="7751"/>
                  </a:lnTo>
                  <a:lnTo>
                    <a:pt x="3998" y="7751"/>
                  </a:lnTo>
                  <a:lnTo>
                    <a:pt x="3998" y="6994"/>
                  </a:lnTo>
                  <a:lnTo>
                    <a:pt x="4047" y="6994"/>
                  </a:lnTo>
                  <a:close/>
                  <a:moveTo>
                    <a:pt x="4023" y="7776"/>
                  </a:moveTo>
                  <a:lnTo>
                    <a:pt x="3998" y="7776"/>
                  </a:lnTo>
                  <a:lnTo>
                    <a:pt x="3998" y="7751"/>
                  </a:lnTo>
                  <a:lnTo>
                    <a:pt x="4023" y="7751"/>
                  </a:lnTo>
                  <a:lnTo>
                    <a:pt x="4023" y="7776"/>
                  </a:lnTo>
                  <a:close/>
                  <a:moveTo>
                    <a:pt x="4023" y="7727"/>
                  </a:moveTo>
                  <a:lnTo>
                    <a:pt x="4242" y="7727"/>
                  </a:lnTo>
                  <a:lnTo>
                    <a:pt x="4242" y="7776"/>
                  </a:lnTo>
                  <a:lnTo>
                    <a:pt x="4023" y="7776"/>
                  </a:lnTo>
                  <a:lnTo>
                    <a:pt x="4023" y="7727"/>
                  </a:lnTo>
                  <a:close/>
                  <a:moveTo>
                    <a:pt x="4267" y="7751"/>
                  </a:moveTo>
                  <a:lnTo>
                    <a:pt x="4267" y="7776"/>
                  </a:lnTo>
                  <a:lnTo>
                    <a:pt x="4242" y="7776"/>
                  </a:lnTo>
                  <a:lnTo>
                    <a:pt x="4242" y="7751"/>
                  </a:lnTo>
                  <a:lnTo>
                    <a:pt x="4267" y="7751"/>
                  </a:lnTo>
                  <a:close/>
                  <a:moveTo>
                    <a:pt x="4218" y="7751"/>
                  </a:moveTo>
                  <a:lnTo>
                    <a:pt x="4218" y="6799"/>
                  </a:lnTo>
                  <a:lnTo>
                    <a:pt x="4267" y="6799"/>
                  </a:lnTo>
                  <a:lnTo>
                    <a:pt x="4267" y="7751"/>
                  </a:lnTo>
                  <a:lnTo>
                    <a:pt x="4218" y="7751"/>
                  </a:lnTo>
                  <a:close/>
                  <a:moveTo>
                    <a:pt x="4218" y="6799"/>
                  </a:moveTo>
                  <a:lnTo>
                    <a:pt x="4218" y="6775"/>
                  </a:lnTo>
                  <a:lnTo>
                    <a:pt x="4242" y="6775"/>
                  </a:lnTo>
                  <a:lnTo>
                    <a:pt x="4242" y="6799"/>
                  </a:lnTo>
                  <a:lnTo>
                    <a:pt x="4218" y="6799"/>
                  </a:lnTo>
                  <a:close/>
                  <a:moveTo>
                    <a:pt x="4242" y="6775"/>
                  </a:moveTo>
                  <a:lnTo>
                    <a:pt x="4470" y="6775"/>
                  </a:lnTo>
                  <a:lnTo>
                    <a:pt x="4470" y="6824"/>
                  </a:lnTo>
                  <a:lnTo>
                    <a:pt x="4242" y="6824"/>
                  </a:lnTo>
                  <a:lnTo>
                    <a:pt x="4242" y="6775"/>
                  </a:lnTo>
                  <a:close/>
                  <a:moveTo>
                    <a:pt x="4470" y="6775"/>
                  </a:moveTo>
                  <a:lnTo>
                    <a:pt x="4494" y="6775"/>
                  </a:lnTo>
                  <a:lnTo>
                    <a:pt x="4494" y="6799"/>
                  </a:lnTo>
                  <a:lnTo>
                    <a:pt x="4470" y="6799"/>
                  </a:lnTo>
                  <a:lnTo>
                    <a:pt x="4470" y="6775"/>
                  </a:lnTo>
                  <a:close/>
                  <a:moveTo>
                    <a:pt x="4494" y="6799"/>
                  </a:moveTo>
                  <a:lnTo>
                    <a:pt x="4494" y="7271"/>
                  </a:lnTo>
                  <a:lnTo>
                    <a:pt x="4445" y="7271"/>
                  </a:lnTo>
                  <a:lnTo>
                    <a:pt x="4445" y="6799"/>
                  </a:lnTo>
                  <a:lnTo>
                    <a:pt x="4494" y="6799"/>
                  </a:lnTo>
                  <a:close/>
                  <a:moveTo>
                    <a:pt x="4470" y="7295"/>
                  </a:moveTo>
                  <a:lnTo>
                    <a:pt x="4445" y="7295"/>
                  </a:lnTo>
                  <a:lnTo>
                    <a:pt x="4445" y="7271"/>
                  </a:lnTo>
                  <a:lnTo>
                    <a:pt x="4470" y="7271"/>
                  </a:lnTo>
                  <a:lnTo>
                    <a:pt x="4470" y="7295"/>
                  </a:lnTo>
                  <a:close/>
                  <a:moveTo>
                    <a:pt x="4470" y="7246"/>
                  </a:moveTo>
                  <a:lnTo>
                    <a:pt x="4689" y="7246"/>
                  </a:lnTo>
                  <a:lnTo>
                    <a:pt x="4689" y="7295"/>
                  </a:lnTo>
                  <a:lnTo>
                    <a:pt x="4470" y="7295"/>
                  </a:lnTo>
                  <a:lnTo>
                    <a:pt x="4470" y="7246"/>
                  </a:lnTo>
                  <a:close/>
                  <a:moveTo>
                    <a:pt x="4714" y="7271"/>
                  </a:moveTo>
                  <a:lnTo>
                    <a:pt x="4714" y="7295"/>
                  </a:lnTo>
                  <a:lnTo>
                    <a:pt x="4689" y="7295"/>
                  </a:lnTo>
                  <a:lnTo>
                    <a:pt x="4689" y="7271"/>
                  </a:lnTo>
                  <a:lnTo>
                    <a:pt x="4714" y="7271"/>
                  </a:lnTo>
                  <a:close/>
                  <a:moveTo>
                    <a:pt x="4665" y="7271"/>
                  </a:moveTo>
                  <a:lnTo>
                    <a:pt x="4665" y="6799"/>
                  </a:lnTo>
                  <a:lnTo>
                    <a:pt x="4714" y="6799"/>
                  </a:lnTo>
                  <a:lnTo>
                    <a:pt x="4714" y="7271"/>
                  </a:lnTo>
                  <a:lnTo>
                    <a:pt x="4665" y="7271"/>
                  </a:lnTo>
                  <a:close/>
                  <a:moveTo>
                    <a:pt x="4665" y="6799"/>
                  </a:moveTo>
                  <a:lnTo>
                    <a:pt x="4665" y="6775"/>
                  </a:lnTo>
                  <a:lnTo>
                    <a:pt x="4689" y="6775"/>
                  </a:lnTo>
                  <a:lnTo>
                    <a:pt x="4689" y="6799"/>
                  </a:lnTo>
                  <a:lnTo>
                    <a:pt x="4665" y="6799"/>
                  </a:lnTo>
                  <a:close/>
                  <a:moveTo>
                    <a:pt x="4689" y="6775"/>
                  </a:moveTo>
                  <a:lnTo>
                    <a:pt x="4909" y="6775"/>
                  </a:lnTo>
                  <a:lnTo>
                    <a:pt x="4909" y="6824"/>
                  </a:lnTo>
                  <a:lnTo>
                    <a:pt x="4689" y="6824"/>
                  </a:lnTo>
                  <a:lnTo>
                    <a:pt x="4689" y="6775"/>
                  </a:lnTo>
                  <a:close/>
                  <a:moveTo>
                    <a:pt x="4909" y="6775"/>
                  </a:moveTo>
                  <a:lnTo>
                    <a:pt x="4934" y="6775"/>
                  </a:lnTo>
                  <a:lnTo>
                    <a:pt x="4934" y="6799"/>
                  </a:lnTo>
                  <a:lnTo>
                    <a:pt x="4909" y="6799"/>
                  </a:lnTo>
                  <a:lnTo>
                    <a:pt x="4909" y="6775"/>
                  </a:lnTo>
                  <a:close/>
                  <a:moveTo>
                    <a:pt x="4934" y="6799"/>
                  </a:moveTo>
                  <a:lnTo>
                    <a:pt x="4934" y="6994"/>
                  </a:lnTo>
                  <a:lnTo>
                    <a:pt x="4885" y="6994"/>
                  </a:lnTo>
                  <a:lnTo>
                    <a:pt x="4885" y="6799"/>
                  </a:lnTo>
                  <a:lnTo>
                    <a:pt x="4934" y="6799"/>
                  </a:lnTo>
                  <a:close/>
                  <a:moveTo>
                    <a:pt x="4909" y="7019"/>
                  </a:moveTo>
                  <a:lnTo>
                    <a:pt x="4885" y="7019"/>
                  </a:lnTo>
                  <a:lnTo>
                    <a:pt x="4885" y="6994"/>
                  </a:lnTo>
                  <a:lnTo>
                    <a:pt x="4909" y="6994"/>
                  </a:lnTo>
                  <a:lnTo>
                    <a:pt x="4909" y="7019"/>
                  </a:lnTo>
                  <a:close/>
                  <a:moveTo>
                    <a:pt x="4909" y="6970"/>
                  </a:moveTo>
                  <a:lnTo>
                    <a:pt x="5356" y="6970"/>
                  </a:lnTo>
                  <a:lnTo>
                    <a:pt x="5356" y="7019"/>
                  </a:lnTo>
                  <a:lnTo>
                    <a:pt x="4909" y="7019"/>
                  </a:lnTo>
                  <a:lnTo>
                    <a:pt x="4909" y="6970"/>
                  </a:lnTo>
                  <a:close/>
                  <a:moveTo>
                    <a:pt x="5381" y="6994"/>
                  </a:moveTo>
                  <a:lnTo>
                    <a:pt x="5381" y="7019"/>
                  </a:lnTo>
                  <a:lnTo>
                    <a:pt x="5356" y="7019"/>
                  </a:lnTo>
                  <a:lnTo>
                    <a:pt x="5356" y="6994"/>
                  </a:lnTo>
                  <a:lnTo>
                    <a:pt x="5381" y="6994"/>
                  </a:lnTo>
                  <a:close/>
                  <a:moveTo>
                    <a:pt x="5332" y="6994"/>
                  </a:moveTo>
                  <a:lnTo>
                    <a:pt x="5332" y="6799"/>
                  </a:lnTo>
                  <a:lnTo>
                    <a:pt x="5381" y="6799"/>
                  </a:lnTo>
                  <a:lnTo>
                    <a:pt x="5381" y="6994"/>
                  </a:lnTo>
                  <a:lnTo>
                    <a:pt x="5332" y="6994"/>
                  </a:lnTo>
                  <a:close/>
                  <a:moveTo>
                    <a:pt x="5332" y="6799"/>
                  </a:moveTo>
                  <a:lnTo>
                    <a:pt x="5332" y="6775"/>
                  </a:lnTo>
                  <a:lnTo>
                    <a:pt x="5356" y="6775"/>
                  </a:lnTo>
                  <a:lnTo>
                    <a:pt x="5356" y="6799"/>
                  </a:lnTo>
                  <a:lnTo>
                    <a:pt x="5332" y="6799"/>
                  </a:lnTo>
                  <a:close/>
                  <a:moveTo>
                    <a:pt x="5356" y="6775"/>
                  </a:moveTo>
                  <a:lnTo>
                    <a:pt x="5584" y="6775"/>
                  </a:lnTo>
                  <a:lnTo>
                    <a:pt x="5584" y="6824"/>
                  </a:lnTo>
                  <a:lnTo>
                    <a:pt x="5356" y="6824"/>
                  </a:lnTo>
                  <a:lnTo>
                    <a:pt x="5356" y="6775"/>
                  </a:lnTo>
                  <a:close/>
                  <a:moveTo>
                    <a:pt x="5608" y="6799"/>
                  </a:moveTo>
                  <a:lnTo>
                    <a:pt x="5608" y="6824"/>
                  </a:lnTo>
                  <a:lnTo>
                    <a:pt x="5584" y="6824"/>
                  </a:lnTo>
                  <a:lnTo>
                    <a:pt x="5584" y="6799"/>
                  </a:lnTo>
                  <a:lnTo>
                    <a:pt x="5608" y="6799"/>
                  </a:lnTo>
                  <a:close/>
                  <a:moveTo>
                    <a:pt x="5559" y="6799"/>
                  </a:moveTo>
                  <a:lnTo>
                    <a:pt x="5559" y="6645"/>
                  </a:lnTo>
                  <a:lnTo>
                    <a:pt x="5608" y="6645"/>
                  </a:lnTo>
                  <a:lnTo>
                    <a:pt x="5608" y="6799"/>
                  </a:lnTo>
                  <a:lnTo>
                    <a:pt x="5559" y="6799"/>
                  </a:lnTo>
                  <a:close/>
                  <a:moveTo>
                    <a:pt x="5559" y="6645"/>
                  </a:moveTo>
                  <a:lnTo>
                    <a:pt x="5559" y="6621"/>
                  </a:lnTo>
                  <a:lnTo>
                    <a:pt x="5584" y="6621"/>
                  </a:lnTo>
                  <a:lnTo>
                    <a:pt x="5584" y="6645"/>
                  </a:lnTo>
                  <a:lnTo>
                    <a:pt x="5559" y="6645"/>
                  </a:lnTo>
                  <a:close/>
                  <a:moveTo>
                    <a:pt x="5584" y="6621"/>
                  </a:moveTo>
                  <a:lnTo>
                    <a:pt x="5803" y="6621"/>
                  </a:lnTo>
                  <a:lnTo>
                    <a:pt x="5803" y="6670"/>
                  </a:lnTo>
                  <a:lnTo>
                    <a:pt x="5584" y="6670"/>
                  </a:lnTo>
                  <a:lnTo>
                    <a:pt x="5584" y="6621"/>
                  </a:lnTo>
                  <a:close/>
                  <a:moveTo>
                    <a:pt x="5828" y="6645"/>
                  </a:moveTo>
                  <a:lnTo>
                    <a:pt x="5828" y="6670"/>
                  </a:lnTo>
                  <a:lnTo>
                    <a:pt x="5803" y="6670"/>
                  </a:lnTo>
                  <a:lnTo>
                    <a:pt x="5803" y="6645"/>
                  </a:lnTo>
                  <a:lnTo>
                    <a:pt x="5828" y="6645"/>
                  </a:lnTo>
                  <a:close/>
                  <a:moveTo>
                    <a:pt x="5779" y="6645"/>
                  </a:moveTo>
                  <a:lnTo>
                    <a:pt x="5779" y="6328"/>
                  </a:lnTo>
                  <a:lnTo>
                    <a:pt x="5828" y="6328"/>
                  </a:lnTo>
                  <a:lnTo>
                    <a:pt x="5828" y="6645"/>
                  </a:lnTo>
                  <a:lnTo>
                    <a:pt x="5779" y="6645"/>
                  </a:lnTo>
                  <a:close/>
                  <a:moveTo>
                    <a:pt x="5779" y="6328"/>
                  </a:moveTo>
                  <a:lnTo>
                    <a:pt x="5779" y="6303"/>
                  </a:lnTo>
                  <a:lnTo>
                    <a:pt x="5803" y="6303"/>
                  </a:lnTo>
                  <a:lnTo>
                    <a:pt x="5803" y="6328"/>
                  </a:lnTo>
                  <a:lnTo>
                    <a:pt x="5779" y="6328"/>
                  </a:lnTo>
                  <a:close/>
                  <a:moveTo>
                    <a:pt x="5803" y="6303"/>
                  </a:moveTo>
                  <a:lnTo>
                    <a:pt x="6250" y="6303"/>
                  </a:lnTo>
                  <a:lnTo>
                    <a:pt x="6250" y="6352"/>
                  </a:lnTo>
                  <a:lnTo>
                    <a:pt x="5803" y="6352"/>
                  </a:lnTo>
                  <a:lnTo>
                    <a:pt x="5803" y="6303"/>
                  </a:lnTo>
                  <a:close/>
                  <a:moveTo>
                    <a:pt x="6274" y="6328"/>
                  </a:moveTo>
                  <a:lnTo>
                    <a:pt x="6274" y="6352"/>
                  </a:lnTo>
                  <a:lnTo>
                    <a:pt x="6250" y="6352"/>
                  </a:lnTo>
                  <a:lnTo>
                    <a:pt x="6250" y="6328"/>
                  </a:lnTo>
                  <a:lnTo>
                    <a:pt x="6274" y="6328"/>
                  </a:lnTo>
                  <a:close/>
                  <a:moveTo>
                    <a:pt x="6226" y="6328"/>
                  </a:moveTo>
                  <a:lnTo>
                    <a:pt x="6226" y="6246"/>
                  </a:lnTo>
                  <a:lnTo>
                    <a:pt x="6274" y="6246"/>
                  </a:lnTo>
                  <a:lnTo>
                    <a:pt x="6274" y="6328"/>
                  </a:lnTo>
                  <a:lnTo>
                    <a:pt x="6226" y="6328"/>
                  </a:lnTo>
                  <a:close/>
                  <a:moveTo>
                    <a:pt x="6226" y="6246"/>
                  </a:moveTo>
                  <a:lnTo>
                    <a:pt x="6226" y="6222"/>
                  </a:lnTo>
                  <a:lnTo>
                    <a:pt x="6250" y="6222"/>
                  </a:lnTo>
                  <a:lnTo>
                    <a:pt x="6250" y="6246"/>
                  </a:lnTo>
                  <a:lnTo>
                    <a:pt x="6226" y="6246"/>
                  </a:lnTo>
                  <a:close/>
                  <a:moveTo>
                    <a:pt x="6250" y="6222"/>
                  </a:moveTo>
                  <a:lnTo>
                    <a:pt x="6478" y="6222"/>
                  </a:lnTo>
                  <a:lnTo>
                    <a:pt x="6478" y="6271"/>
                  </a:lnTo>
                  <a:lnTo>
                    <a:pt x="6250" y="6271"/>
                  </a:lnTo>
                  <a:lnTo>
                    <a:pt x="6250" y="6222"/>
                  </a:lnTo>
                  <a:close/>
                  <a:moveTo>
                    <a:pt x="6478" y="6222"/>
                  </a:moveTo>
                  <a:lnTo>
                    <a:pt x="6501" y="6222"/>
                  </a:lnTo>
                  <a:lnTo>
                    <a:pt x="6501" y="6246"/>
                  </a:lnTo>
                  <a:lnTo>
                    <a:pt x="6478" y="6246"/>
                  </a:lnTo>
                  <a:lnTo>
                    <a:pt x="6478" y="6222"/>
                  </a:lnTo>
                  <a:close/>
                  <a:moveTo>
                    <a:pt x="6501" y="6246"/>
                  </a:moveTo>
                  <a:lnTo>
                    <a:pt x="6501" y="6328"/>
                  </a:lnTo>
                  <a:lnTo>
                    <a:pt x="6453" y="6328"/>
                  </a:lnTo>
                  <a:lnTo>
                    <a:pt x="6453" y="6246"/>
                  </a:lnTo>
                  <a:lnTo>
                    <a:pt x="6501" y="6246"/>
                  </a:lnTo>
                  <a:close/>
                  <a:moveTo>
                    <a:pt x="6478" y="6352"/>
                  </a:moveTo>
                  <a:lnTo>
                    <a:pt x="6453" y="6352"/>
                  </a:lnTo>
                  <a:lnTo>
                    <a:pt x="6453" y="6328"/>
                  </a:lnTo>
                  <a:lnTo>
                    <a:pt x="6478" y="6328"/>
                  </a:lnTo>
                  <a:lnTo>
                    <a:pt x="6478" y="6352"/>
                  </a:lnTo>
                  <a:close/>
                  <a:moveTo>
                    <a:pt x="6478" y="6303"/>
                  </a:moveTo>
                  <a:lnTo>
                    <a:pt x="6696" y="6303"/>
                  </a:lnTo>
                  <a:lnTo>
                    <a:pt x="6696" y="6352"/>
                  </a:lnTo>
                  <a:lnTo>
                    <a:pt x="6478" y="6352"/>
                  </a:lnTo>
                  <a:lnTo>
                    <a:pt x="6478" y="6303"/>
                  </a:lnTo>
                  <a:close/>
                  <a:moveTo>
                    <a:pt x="6721" y="6328"/>
                  </a:moveTo>
                  <a:lnTo>
                    <a:pt x="6721" y="6352"/>
                  </a:lnTo>
                  <a:lnTo>
                    <a:pt x="6696" y="6352"/>
                  </a:lnTo>
                  <a:lnTo>
                    <a:pt x="6696" y="6328"/>
                  </a:lnTo>
                  <a:lnTo>
                    <a:pt x="6721" y="6328"/>
                  </a:lnTo>
                  <a:close/>
                  <a:moveTo>
                    <a:pt x="6673" y="6328"/>
                  </a:moveTo>
                  <a:lnTo>
                    <a:pt x="6673" y="5994"/>
                  </a:lnTo>
                  <a:lnTo>
                    <a:pt x="6721" y="5994"/>
                  </a:lnTo>
                  <a:lnTo>
                    <a:pt x="6721" y="6328"/>
                  </a:lnTo>
                  <a:lnTo>
                    <a:pt x="6673" y="6328"/>
                  </a:lnTo>
                  <a:close/>
                  <a:moveTo>
                    <a:pt x="6673" y="5994"/>
                  </a:moveTo>
                  <a:lnTo>
                    <a:pt x="6673" y="5970"/>
                  </a:lnTo>
                  <a:lnTo>
                    <a:pt x="6696" y="5970"/>
                  </a:lnTo>
                  <a:lnTo>
                    <a:pt x="6696" y="5994"/>
                  </a:lnTo>
                  <a:lnTo>
                    <a:pt x="6673" y="5994"/>
                  </a:lnTo>
                  <a:close/>
                  <a:moveTo>
                    <a:pt x="6696" y="5970"/>
                  </a:moveTo>
                  <a:lnTo>
                    <a:pt x="6925" y="5970"/>
                  </a:lnTo>
                  <a:lnTo>
                    <a:pt x="6925" y="6019"/>
                  </a:lnTo>
                  <a:lnTo>
                    <a:pt x="6696" y="6019"/>
                  </a:lnTo>
                  <a:lnTo>
                    <a:pt x="6696" y="5970"/>
                  </a:lnTo>
                  <a:close/>
                  <a:moveTo>
                    <a:pt x="6948" y="5994"/>
                  </a:moveTo>
                  <a:lnTo>
                    <a:pt x="6948" y="6019"/>
                  </a:lnTo>
                  <a:lnTo>
                    <a:pt x="6925" y="6019"/>
                  </a:lnTo>
                  <a:lnTo>
                    <a:pt x="6925" y="5994"/>
                  </a:lnTo>
                  <a:lnTo>
                    <a:pt x="6948" y="5994"/>
                  </a:lnTo>
                  <a:close/>
                  <a:moveTo>
                    <a:pt x="6900" y="5994"/>
                  </a:moveTo>
                  <a:lnTo>
                    <a:pt x="6900" y="5945"/>
                  </a:lnTo>
                  <a:lnTo>
                    <a:pt x="6948" y="5945"/>
                  </a:lnTo>
                  <a:lnTo>
                    <a:pt x="6948" y="5994"/>
                  </a:lnTo>
                  <a:lnTo>
                    <a:pt x="6900" y="5994"/>
                  </a:lnTo>
                  <a:close/>
                  <a:moveTo>
                    <a:pt x="6900" y="5945"/>
                  </a:moveTo>
                  <a:lnTo>
                    <a:pt x="6900" y="5922"/>
                  </a:lnTo>
                  <a:lnTo>
                    <a:pt x="6925" y="5922"/>
                  </a:lnTo>
                  <a:lnTo>
                    <a:pt x="6925" y="5945"/>
                  </a:lnTo>
                  <a:lnTo>
                    <a:pt x="6900" y="5945"/>
                  </a:lnTo>
                  <a:close/>
                  <a:moveTo>
                    <a:pt x="6925" y="5922"/>
                  </a:moveTo>
                  <a:lnTo>
                    <a:pt x="7144" y="5922"/>
                  </a:lnTo>
                  <a:lnTo>
                    <a:pt x="7144" y="5970"/>
                  </a:lnTo>
                  <a:lnTo>
                    <a:pt x="6925" y="5970"/>
                  </a:lnTo>
                  <a:lnTo>
                    <a:pt x="6925" y="5922"/>
                  </a:lnTo>
                  <a:close/>
                  <a:moveTo>
                    <a:pt x="7144" y="5922"/>
                  </a:moveTo>
                  <a:lnTo>
                    <a:pt x="7168" y="5922"/>
                  </a:lnTo>
                  <a:lnTo>
                    <a:pt x="7168" y="5945"/>
                  </a:lnTo>
                  <a:lnTo>
                    <a:pt x="7144" y="5945"/>
                  </a:lnTo>
                  <a:lnTo>
                    <a:pt x="7144" y="5922"/>
                  </a:lnTo>
                  <a:close/>
                  <a:moveTo>
                    <a:pt x="7168" y="5945"/>
                  </a:moveTo>
                  <a:lnTo>
                    <a:pt x="7168" y="6417"/>
                  </a:lnTo>
                  <a:lnTo>
                    <a:pt x="7119" y="6417"/>
                  </a:lnTo>
                  <a:lnTo>
                    <a:pt x="7119" y="5945"/>
                  </a:lnTo>
                  <a:lnTo>
                    <a:pt x="7168" y="5945"/>
                  </a:lnTo>
                  <a:close/>
                  <a:moveTo>
                    <a:pt x="7144" y="6441"/>
                  </a:moveTo>
                  <a:lnTo>
                    <a:pt x="7119" y="6441"/>
                  </a:lnTo>
                  <a:lnTo>
                    <a:pt x="7119" y="6417"/>
                  </a:lnTo>
                  <a:lnTo>
                    <a:pt x="7144" y="6417"/>
                  </a:lnTo>
                  <a:lnTo>
                    <a:pt x="7144" y="6441"/>
                  </a:lnTo>
                  <a:close/>
                  <a:moveTo>
                    <a:pt x="7144" y="6393"/>
                  </a:moveTo>
                  <a:lnTo>
                    <a:pt x="7371" y="6393"/>
                  </a:lnTo>
                  <a:lnTo>
                    <a:pt x="7371" y="6441"/>
                  </a:lnTo>
                  <a:lnTo>
                    <a:pt x="7144" y="6441"/>
                  </a:lnTo>
                  <a:lnTo>
                    <a:pt x="7144" y="6393"/>
                  </a:lnTo>
                  <a:close/>
                  <a:moveTo>
                    <a:pt x="7396" y="6417"/>
                  </a:moveTo>
                  <a:lnTo>
                    <a:pt x="7396" y="6441"/>
                  </a:lnTo>
                  <a:lnTo>
                    <a:pt x="7371" y="6441"/>
                  </a:lnTo>
                  <a:lnTo>
                    <a:pt x="7371" y="6417"/>
                  </a:lnTo>
                  <a:lnTo>
                    <a:pt x="7396" y="6417"/>
                  </a:lnTo>
                  <a:close/>
                  <a:moveTo>
                    <a:pt x="7348" y="6417"/>
                  </a:moveTo>
                  <a:lnTo>
                    <a:pt x="7348" y="6174"/>
                  </a:lnTo>
                  <a:lnTo>
                    <a:pt x="7396" y="6174"/>
                  </a:lnTo>
                  <a:lnTo>
                    <a:pt x="7396" y="6417"/>
                  </a:lnTo>
                  <a:lnTo>
                    <a:pt x="7348" y="6417"/>
                  </a:lnTo>
                  <a:close/>
                  <a:moveTo>
                    <a:pt x="7348" y="6174"/>
                  </a:moveTo>
                  <a:lnTo>
                    <a:pt x="7348" y="6149"/>
                  </a:lnTo>
                  <a:lnTo>
                    <a:pt x="7371" y="6149"/>
                  </a:lnTo>
                  <a:lnTo>
                    <a:pt x="7371" y="6174"/>
                  </a:lnTo>
                  <a:lnTo>
                    <a:pt x="7348" y="6174"/>
                  </a:lnTo>
                  <a:close/>
                  <a:moveTo>
                    <a:pt x="7371" y="6149"/>
                  </a:moveTo>
                  <a:lnTo>
                    <a:pt x="7591" y="6149"/>
                  </a:lnTo>
                  <a:lnTo>
                    <a:pt x="7591" y="6198"/>
                  </a:lnTo>
                  <a:lnTo>
                    <a:pt x="7371" y="6198"/>
                  </a:lnTo>
                  <a:lnTo>
                    <a:pt x="7371" y="6149"/>
                  </a:lnTo>
                  <a:close/>
                  <a:moveTo>
                    <a:pt x="7615" y="6174"/>
                  </a:moveTo>
                  <a:lnTo>
                    <a:pt x="7615" y="6198"/>
                  </a:lnTo>
                  <a:lnTo>
                    <a:pt x="7591" y="6198"/>
                  </a:lnTo>
                  <a:lnTo>
                    <a:pt x="7591" y="6174"/>
                  </a:lnTo>
                  <a:lnTo>
                    <a:pt x="7615" y="6174"/>
                  </a:lnTo>
                  <a:close/>
                  <a:moveTo>
                    <a:pt x="7566" y="6174"/>
                  </a:moveTo>
                  <a:lnTo>
                    <a:pt x="7566" y="5702"/>
                  </a:lnTo>
                  <a:lnTo>
                    <a:pt x="7615" y="5702"/>
                  </a:lnTo>
                  <a:lnTo>
                    <a:pt x="7615" y="6174"/>
                  </a:lnTo>
                  <a:lnTo>
                    <a:pt x="7566" y="6174"/>
                  </a:lnTo>
                  <a:close/>
                  <a:moveTo>
                    <a:pt x="7566" y="5702"/>
                  </a:moveTo>
                  <a:lnTo>
                    <a:pt x="7566" y="5678"/>
                  </a:lnTo>
                  <a:lnTo>
                    <a:pt x="7591" y="5678"/>
                  </a:lnTo>
                  <a:lnTo>
                    <a:pt x="7591" y="5702"/>
                  </a:lnTo>
                  <a:lnTo>
                    <a:pt x="7566" y="5702"/>
                  </a:lnTo>
                  <a:close/>
                  <a:moveTo>
                    <a:pt x="7591" y="5678"/>
                  </a:moveTo>
                  <a:lnTo>
                    <a:pt x="7818" y="5678"/>
                  </a:lnTo>
                  <a:lnTo>
                    <a:pt x="7818" y="5726"/>
                  </a:lnTo>
                  <a:lnTo>
                    <a:pt x="7591" y="5726"/>
                  </a:lnTo>
                  <a:lnTo>
                    <a:pt x="7591" y="5678"/>
                  </a:lnTo>
                  <a:close/>
                  <a:moveTo>
                    <a:pt x="7818" y="5678"/>
                  </a:moveTo>
                  <a:lnTo>
                    <a:pt x="7843" y="5678"/>
                  </a:lnTo>
                  <a:lnTo>
                    <a:pt x="7843" y="5702"/>
                  </a:lnTo>
                  <a:lnTo>
                    <a:pt x="7818" y="5702"/>
                  </a:lnTo>
                  <a:lnTo>
                    <a:pt x="7818" y="5678"/>
                  </a:lnTo>
                  <a:close/>
                  <a:moveTo>
                    <a:pt x="7843" y="5702"/>
                  </a:moveTo>
                  <a:lnTo>
                    <a:pt x="7843" y="5848"/>
                  </a:lnTo>
                  <a:lnTo>
                    <a:pt x="7794" y="5848"/>
                  </a:lnTo>
                  <a:lnTo>
                    <a:pt x="7794" y="5702"/>
                  </a:lnTo>
                  <a:lnTo>
                    <a:pt x="7843" y="5702"/>
                  </a:lnTo>
                  <a:close/>
                  <a:moveTo>
                    <a:pt x="7818" y="5873"/>
                  </a:moveTo>
                  <a:lnTo>
                    <a:pt x="7794" y="5873"/>
                  </a:lnTo>
                  <a:lnTo>
                    <a:pt x="7794" y="5848"/>
                  </a:lnTo>
                  <a:lnTo>
                    <a:pt x="7818" y="5848"/>
                  </a:lnTo>
                  <a:lnTo>
                    <a:pt x="7818" y="5873"/>
                  </a:lnTo>
                  <a:close/>
                  <a:moveTo>
                    <a:pt x="7818" y="5824"/>
                  </a:moveTo>
                  <a:lnTo>
                    <a:pt x="8038" y="5824"/>
                  </a:lnTo>
                  <a:lnTo>
                    <a:pt x="8038" y="5873"/>
                  </a:lnTo>
                  <a:lnTo>
                    <a:pt x="7818" y="5873"/>
                  </a:lnTo>
                  <a:lnTo>
                    <a:pt x="7818" y="5824"/>
                  </a:lnTo>
                  <a:close/>
                  <a:moveTo>
                    <a:pt x="8062" y="5848"/>
                  </a:moveTo>
                  <a:lnTo>
                    <a:pt x="8062" y="5873"/>
                  </a:lnTo>
                  <a:lnTo>
                    <a:pt x="8038" y="5873"/>
                  </a:lnTo>
                  <a:lnTo>
                    <a:pt x="8038" y="5848"/>
                  </a:lnTo>
                  <a:lnTo>
                    <a:pt x="8062" y="5848"/>
                  </a:lnTo>
                  <a:close/>
                  <a:moveTo>
                    <a:pt x="8013" y="5848"/>
                  </a:moveTo>
                  <a:lnTo>
                    <a:pt x="8013" y="5466"/>
                  </a:lnTo>
                  <a:lnTo>
                    <a:pt x="8062" y="5466"/>
                  </a:lnTo>
                  <a:lnTo>
                    <a:pt x="8062" y="5848"/>
                  </a:lnTo>
                  <a:lnTo>
                    <a:pt x="8013" y="5848"/>
                  </a:lnTo>
                  <a:close/>
                  <a:moveTo>
                    <a:pt x="8013" y="5466"/>
                  </a:moveTo>
                  <a:lnTo>
                    <a:pt x="8013" y="5441"/>
                  </a:lnTo>
                  <a:lnTo>
                    <a:pt x="8038" y="5441"/>
                  </a:lnTo>
                  <a:lnTo>
                    <a:pt x="8038" y="5466"/>
                  </a:lnTo>
                  <a:lnTo>
                    <a:pt x="8013" y="5466"/>
                  </a:lnTo>
                  <a:close/>
                  <a:moveTo>
                    <a:pt x="8038" y="5441"/>
                  </a:moveTo>
                  <a:lnTo>
                    <a:pt x="8265" y="5441"/>
                  </a:lnTo>
                  <a:lnTo>
                    <a:pt x="8265" y="5490"/>
                  </a:lnTo>
                  <a:lnTo>
                    <a:pt x="8038" y="5490"/>
                  </a:lnTo>
                  <a:lnTo>
                    <a:pt x="8038" y="5441"/>
                  </a:lnTo>
                  <a:close/>
                  <a:moveTo>
                    <a:pt x="8265" y="5441"/>
                  </a:moveTo>
                  <a:lnTo>
                    <a:pt x="8290" y="5441"/>
                  </a:lnTo>
                  <a:lnTo>
                    <a:pt x="8290" y="5466"/>
                  </a:lnTo>
                  <a:lnTo>
                    <a:pt x="8265" y="5466"/>
                  </a:lnTo>
                  <a:lnTo>
                    <a:pt x="8265" y="5441"/>
                  </a:lnTo>
                  <a:close/>
                  <a:moveTo>
                    <a:pt x="8290" y="5466"/>
                  </a:moveTo>
                  <a:lnTo>
                    <a:pt x="8290" y="5636"/>
                  </a:lnTo>
                  <a:lnTo>
                    <a:pt x="8241" y="5636"/>
                  </a:lnTo>
                  <a:lnTo>
                    <a:pt x="8241" y="5466"/>
                  </a:lnTo>
                  <a:lnTo>
                    <a:pt x="8290" y="5466"/>
                  </a:lnTo>
                  <a:close/>
                  <a:moveTo>
                    <a:pt x="8265" y="5661"/>
                  </a:moveTo>
                  <a:lnTo>
                    <a:pt x="8241" y="5661"/>
                  </a:lnTo>
                  <a:lnTo>
                    <a:pt x="8241" y="5636"/>
                  </a:lnTo>
                  <a:lnTo>
                    <a:pt x="8265" y="5636"/>
                  </a:lnTo>
                  <a:lnTo>
                    <a:pt x="8265" y="5661"/>
                  </a:lnTo>
                  <a:close/>
                  <a:moveTo>
                    <a:pt x="8265" y="5612"/>
                  </a:moveTo>
                  <a:lnTo>
                    <a:pt x="8485" y="5612"/>
                  </a:lnTo>
                  <a:lnTo>
                    <a:pt x="8485" y="5661"/>
                  </a:lnTo>
                  <a:lnTo>
                    <a:pt x="8265" y="5661"/>
                  </a:lnTo>
                  <a:lnTo>
                    <a:pt x="8265" y="5612"/>
                  </a:lnTo>
                  <a:close/>
                  <a:moveTo>
                    <a:pt x="8509" y="5636"/>
                  </a:moveTo>
                  <a:lnTo>
                    <a:pt x="8509" y="5661"/>
                  </a:lnTo>
                  <a:lnTo>
                    <a:pt x="8485" y="5661"/>
                  </a:lnTo>
                  <a:lnTo>
                    <a:pt x="8485" y="5636"/>
                  </a:lnTo>
                  <a:lnTo>
                    <a:pt x="8509" y="5636"/>
                  </a:lnTo>
                  <a:close/>
                  <a:moveTo>
                    <a:pt x="8460" y="5636"/>
                  </a:moveTo>
                  <a:lnTo>
                    <a:pt x="8460" y="5417"/>
                  </a:lnTo>
                  <a:lnTo>
                    <a:pt x="8509" y="5417"/>
                  </a:lnTo>
                  <a:lnTo>
                    <a:pt x="8509" y="5636"/>
                  </a:lnTo>
                  <a:lnTo>
                    <a:pt x="8460" y="5636"/>
                  </a:lnTo>
                  <a:close/>
                  <a:moveTo>
                    <a:pt x="8460" y="5417"/>
                  </a:moveTo>
                  <a:lnTo>
                    <a:pt x="8460" y="5392"/>
                  </a:lnTo>
                  <a:lnTo>
                    <a:pt x="8485" y="5392"/>
                  </a:lnTo>
                  <a:lnTo>
                    <a:pt x="8485" y="5417"/>
                  </a:lnTo>
                  <a:lnTo>
                    <a:pt x="8460" y="5417"/>
                  </a:lnTo>
                  <a:close/>
                  <a:moveTo>
                    <a:pt x="8485" y="5392"/>
                  </a:moveTo>
                  <a:lnTo>
                    <a:pt x="8712" y="5392"/>
                  </a:lnTo>
                  <a:lnTo>
                    <a:pt x="8712" y="5441"/>
                  </a:lnTo>
                  <a:lnTo>
                    <a:pt x="8485" y="5441"/>
                  </a:lnTo>
                  <a:lnTo>
                    <a:pt x="8485" y="5392"/>
                  </a:lnTo>
                  <a:close/>
                  <a:moveTo>
                    <a:pt x="8737" y="5417"/>
                  </a:moveTo>
                  <a:lnTo>
                    <a:pt x="8737" y="5441"/>
                  </a:lnTo>
                  <a:lnTo>
                    <a:pt x="8712" y="5441"/>
                  </a:lnTo>
                  <a:lnTo>
                    <a:pt x="8712" y="5417"/>
                  </a:lnTo>
                  <a:lnTo>
                    <a:pt x="8737" y="5417"/>
                  </a:lnTo>
                  <a:close/>
                  <a:moveTo>
                    <a:pt x="8688" y="5417"/>
                  </a:moveTo>
                  <a:lnTo>
                    <a:pt x="8688" y="5295"/>
                  </a:lnTo>
                  <a:lnTo>
                    <a:pt x="8737" y="5295"/>
                  </a:lnTo>
                  <a:lnTo>
                    <a:pt x="8737" y="5417"/>
                  </a:lnTo>
                  <a:lnTo>
                    <a:pt x="8688" y="5417"/>
                  </a:lnTo>
                  <a:close/>
                  <a:moveTo>
                    <a:pt x="8688" y="5295"/>
                  </a:moveTo>
                  <a:lnTo>
                    <a:pt x="8688" y="5271"/>
                  </a:lnTo>
                  <a:lnTo>
                    <a:pt x="8712" y="5271"/>
                  </a:lnTo>
                  <a:lnTo>
                    <a:pt x="8712" y="5295"/>
                  </a:lnTo>
                  <a:lnTo>
                    <a:pt x="8688" y="5295"/>
                  </a:lnTo>
                  <a:close/>
                  <a:moveTo>
                    <a:pt x="8712" y="5271"/>
                  </a:moveTo>
                  <a:lnTo>
                    <a:pt x="8932" y="5271"/>
                  </a:lnTo>
                  <a:lnTo>
                    <a:pt x="8932" y="5320"/>
                  </a:lnTo>
                  <a:lnTo>
                    <a:pt x="8712" y="5320"/>
                  </a:lnTo>
                  <a:lnTo>
                    <a:pt x="8712" y="5271"/>
                  </a:lnTo>
                  <a:close/>
                  <a:moveTo>
                    <a:pt x="8956" y="5295"/>
                  </a:moveTo>
                  <a:lnTo>
                    <a:pt x="8956" y="5320"/>
                  </a:lnTo>
                  <a:lnTo>
                    <a:pt x="8932" y="5320"/>
                  </a:lnTo>
                  <a:lnTo>
                    <a:pt x="8932" y="5295"/>
                  </a:lnTo>
                  <a:lnTo>
                    <a:pt x="8956" y="5295"/>
                  </a:lnTo>
                  <a:close/>
                  <a:moveTo>
                    <a:pt x="8907" y="5295"/>
                  </a:moveTo>
                  <a:lnTo>
                    <a:pt x="8907" y="5238"/>
                  </a:lnTo>
                  <a:lnTo>
                    <a:pt x="8956" y="5238"/>
                  </a:lnTo>
                  <a:lnTo>
                    <a:pt x="8956" y="5295"/>
                  </a:lnTo>
                  <a:lnTo>
                    <a:pt x="8907" y="5295"/>
                  </a:lnTo>
                  <a:close/>
                  <a:moveTo>
                    <a:pt x="8907" y="5238"/>
                  </a:moveTo>
                  <a:lnTo>
                    <a:pt x="8907" y="5214"/>
                  </a:lnTo>
                  <a:lnTo>
                    <a:pt x="8932" y="5214"/>
                  </a:lnTo>
                  <a:lnTo>
                    <a:pt x="8932" y="5238"/>
                  </a:lnTo>
                  <a:lnTo>
                    <a:pt x="8907" y="5238"/>
                  </a:lnTo>
                  <a:close/>
                  <a:moveTo>
                    <a:pt x="8932" y="5214"/>
                  </a:moveTo>
                  <a:lnTo>
                    <a:pt x="9159" y="5214"/>
                  </a:lnTo>
                  <a:lnTo>
                    <a:pt x="9159" y="5263"/>
                  </a:lnTo>
                  <a:lnTo>
                    <a:pt x="8932" y="5263"/>
                  </a:lnTo>
                  <a:lnTo>
                    <a:pt x="8932" y="5214"/>
                  </a:lnTo>
                  <a:close/>
                  <a:moveTo>
                    <a:pt x="9184" y="5238"/>
                  </a:moveTo>
                  <a:lnTo>
                    <a:pt x="9184" y="5263"/>
                  </a:lnTo>
                  <a:lnTo>
                    <a:pt x="9159" y="5263"/>
                  </a:lnTo>
                  <a:lnTo>
                    <a:pt x="9159" y="5238"/>
                  </a:lnTo>
                  <a:lnTo>
                    <a:pt x="9184" y="5238"/>
                  </a:lnTo>
                  <a:close/>
                  <a:moveTo>
                    <a:pt x="9135" y="5238"/>
                  </a:moveTo>
                  <a:lnTo>
                    <a:pt x="9135" y="4978"/>
                  </a:lnTo>
                  <a:lnTo>
                    <a:pt x="9184" y="4978"/>
                  </a:lnTo>
                  <a:lnTo>
                    <a:pt x="9184" y="5238"/>
                  </a:lnTo>
                  <a:lnTo>
                    <a:pt x="9135" y="5238"/>
                  </a:lnTo>
                  <a:close/>
                  <a:moveTo>
                    <a:pt x="9135" y="4978"/>
                  </a:moveTo>
                  <a:lnTo>
                    <a:pt x="9135" y="4954"/>
                  </a:lnTo>
                  <a:lnTo>
                    <a:pt x="9159" y="4954"/>
                  </a:lnTo>
                  <a:lnTo>
                    <a:pt x="9159" y="4978"/>
                  </a:lnTo>
                  <a:lnTo>
                    <a:pt x="9135" y="4978"/>
                  </a:lnTo>
                  <a:close/>
                  <a:moveTo>
                    <a:pt x="9159" y="4954"/>
                  </a:moveTo>
                  <a:lnTo>
                    <a:pt x="9379" y="4954"/>
                  </a:lnTo>
                  <a:lnTo>
                    <a:pt x="9379" y="5002"/>
                  </a:lnTo>
                  <a:lnTo>
                    <a:pt x="9159" y="5002"/>
                  </a:lnTo>
                  <a:lnTo>
                    <a:pt x="9159" y="4954"/>
                  </a:lnTo>
                  <a:close/>
                  <a:moveTo>
                    <a:pt x="9404" y="4978"/>
                  </a:moveTo>
                  <a:lnTo>
                    <a:pt x="9404" y="5002"/>
                  </a:lnTo>
                  <a:lnTo>
                    <a:pt x="9379" y="5002"/>
                  </a:lnTo>
                  <a:lnTo>
                    <a:pt x="9379" y="4978"/>
                  </a:lnTo>
                  <a:lnTo>
                    <a:pt x="9404" y="4978"/>
                  </a:lnTo>
                  <a:close/>
                  <a:moveTo>
                    <a:pt x="9355" y="4978"/>
                  </a:moveTo>
                  <a:lnTo>
                    <a:pt x="9355" y="4824"/>
                  </a:lnTo>
                  <a:lnTo>
                    <a:pt x="9404" y="4824"/>
                  </a:lnTo>
                  <a:lnTo>
                    <a:pt x="9404" y="4978"/>
                  </a:lnTo>
                  <a:lnTo>
                    <a:pt x="9355" y="4978"/>
                  </a:lnTo>
                  <a:close/>
                  <a:moveTo>
                    <a:pt x="9355" y="4824"/>
                  </a:moveTo>
                  <a:lnTo>
                    <a:pt x="9355" y="4799"/>
                  </a:lnTo>
                  <a:lnTo>
                    <a:pt x="9379" y="4799"/>
                  </a:lnTo>
                  <a:lnTo>
                    <a:pt x="9379" y="4824"/>
                  </a:lnTo>
                  <a:lnTo>
                    <a:pt x="9355" y="4824"/>
                  </a:lnTo>
                  <a:close/>
                  <a:moveTo>
                    <a:pt x="9379" y="4799"/>
                  </a:moveTo>
                  <a:lnTo>
                    <a:pt x="9607" y="4799"/>
                  </a:lnTo>
                  <a:lnTo>
                    <a:pt x="9607" y="4848"/>
                  </a:lnTo>
                  <a:lnTo>
                    <a:pt x="9379" y="4848"/>
                  </a:lnTo>
                  <a:lnTo>
                    <a:pt x="9379" y="4799"/>
                  </a:lnTo>
                  <a:close/>
                  <a:moveTo>
                    <a:pt x="9631" y="4824"/>
                  </a:moveTo>
                  <a:lnTo>
                    <a:pt x="9631" y="4848"/>
                  </a:lnTo>
                  <a:lnTo>
                    <a:pt x="9607" y="4848"/>
                  </a:lnTo>
                  <a:lnTo>
                    <a:pt x="9607" y="4824"/>
                  </a:lnTo>
                  <a:lnTo>
                    <a:pt x="9631" y="4824"/>
                  </a:lnTo>
                  <a:close/>
                  <a:moveTo>
                    <a:pt x="9582" y="4824"/>
                  </a:moveTo>
                  <a:lnTo>
                    <a:pt x="9582" y="4710"/>
                  </a:lnTo>
                  <a:lnTo>
                    <a:pt x="9631" y="4710"/>
                  </a:lnTo>
                  <a:lnTo>
                    <a:pt x="9631" y="4824"/>
                  </a:lnTo>
                  <a:lnTo>
                    <a:pt x="9582" y="4824"/>
                  </a:lnTo>
                  <a:close/>
                  <a:moveTo>
                    <a:pt x="9582" y="4710"/>
                  </a:moveTo>
                  <a:lnTo>
                    <a:pt x="9582" y="4685"/>
                  </a:lnTo>
                  <a:lnTo>
                    <a:pt x="9607" y="4685"/>
                  </a:lnTo>
                  <a:lnTo>
                    <a:pt x="9607" y="4710"/>
                  </a:lnTo>
                  <a:lnTo>
                    <a:pt x="9582" y="4710"/>
                  </a:lnTo>
                  <a:close/>
                  <a:moveTo>
                    <a:pt x="9607" y="4685"/>
                  </a:moveTo>
                  <a:lnTo>
                    <a:pt x="9826" y="4685"/>
                  </a:lnTo>
                  <a:lnTo>
                    <a:pt x="9826" y="4734"/>
                  </a:lnTo>
                  <a:lnTo>
                    <a:pt x="9607" y="4734"/>
                  </a:lnTo>
                  <a:lnTo>
                    <a:pt x="9607" y="4685"/>
                  </a:lnTo>
                  <a:close/>
                  <a:moveTo>
                    <a:pt x="9851" y="4710"/>
                  </a:moveTo>
                  <a:lnTo>
                    <a:pt x="9851" y="4734"/>
                  </a:lnTo>
                  <a:lnTo>
                    <a:pt x="9826" y="4734"/>
                  </a:lnTo>
                  <a:lnTo>
                    <a:pt x="9826" y="4710"/>
                  </a:lnTo>
                  <a:lnTo>
                    <a:pt x="9851" y="4710"/>
                  </a:lnTo>
                  <a:close/>
                  <a:moveTo>
                    <a:pt x="9802" y="4710"/>
                  </a:moveTo>
                  <a:lnTo>
                    <a:pt x="9802" y="4563"/>
                  </a:lnTo>
                  <a:lnTo>
                    <a:pt x="9851" y="4563"/>
                  </a:lnTo>
                  <a:lnTo>
                    <a:pt x="9851" y="4710"/>
                  </a:lnTo>
                  <a:lnTo>
                    <a:pt x="9802" y="4710"/>
                  </a:lnTo>
                  <a:close/>
                  <a:moveTo>
                    <a:pt x="9802" y="4563"/>
                  </a:moveTo>
                  <a:lnTo>
                    <a:pt x="9802" y="4539"/>
                  </a:lnTo>
                  <a:lnTo>
                    <a:pt x="9826" y="4539"/>
                  </a:lnTo>
                  <a:lnTo>
                    <a:pt x="9826" y="4563"/>
                  </a:lnTo>
                  <a:lnTo>
                    <a:pt x="9802" y="4563"/>
                  </a:lnTo>
                  <a:close/>
                  <a:moveTo>
                    <a:pt x="9826" y="4539"/>
                  </a:moveTo>
                  <a:lnTo>
                    <a:pt x="10054" y="4539"/>
                  </a:lnTo>
                  <a:lnTo>
                    <a:pt x="10054" y="4587"/>
                  </a:lnTo>
                  <a:lnTo>
                    <a:pt x="9826" y="4587"/>
                  </a:lnTo>
                  <a:lnTo>
                    <a:pt x="9826" y="4539"/>
                  </a:lnTo>
                  <a:close/>
                  <a:moveTo>
                    <a:pt x="10078" y="4563"/>
                  </a:moveTo>
                  <a:lnTo>
                    <a:pt x="10078" y="4587"/>
                  </a:lnTo>
                  <a:lnTo>
                    <a:pt x="10054" y="4587"/>
                  </a:lnTo>
                  <a:lnTo>
                    <a:pt x="10054" y="4563"/>
                  </a:lnTo>
                  <a:lnTo>
                    <a:pt x="10078" y="4563"/>
                  </a:lnTo>
                  <a:close/>
                  <a:moveTo>
                    <a:pt x="10029" y="4563"/>
                  </a:moveTo>
                  <a:lnTo>
                    <a:pt x="10029" y="4449"/>
                  </a:lnTo>
                  <a:lnTo>
                    <a:pt x="10078" y="4449"/>
                  </a:lnTo>
                  <a:lnTo>
                    <a:pt x="10078" y="4563"/>
                  </a:lnTo>
                  <a:lnTo>
                    <a:pt x="10029" y="4563"/>
                  </a:lnTo>
                  <a:close/>
                  <a:moveTo>
                    <a:pt x="10029" y="4449"/>
                  </a:moveTo>
                  <a:lnTo>
                    <a:pt x="10029" y="4425"/>
                  </a:lnTo>
                  <a:lnTo>
                    <a:pt x="10054" y="4425"/>
                  </a:lnTo>
                  <a:lnTo>
                    <a:pt x="10054" y="4449"/>
                  </a:lnTo>
                  <a:lnTo>
                    <a:pt x="10029" y="4449"/>
                  </a:lnTo>
                  <a:close/>
                  <a:moveTo>
                    <a:pt x="10054" y="4425"/>
                  </a:moveTo>
                  <a:lnTo>
                    <a:pt x="10273" y="4425"/>
                  </a:lnTo>
                  <a:lnTo>
                    <a:pt x="10273" y="4474"/>
                  </a:lnTo>
                  <a:lnTo>
                    <a:pt x="10054" y="4474"/>
                  </a:lnTo>
                  <a:lnTo>
                    <a:pt x="10054" y="4425"/>
                  </a:lnTo>
                  <a:close/>
                  <a:moveTo>
                    <a:pt x="10273" y="4425"/>
                  </a:moveTo>
                  <a:lnTo>
                    <a:pt x="10297" y="4425"/>
                  </a:lnTo>
                  <a:lnTo>
                    <a:pt x="10297" y="4449"/>
                  </a:lnTo>
                  <a:lnTo>
                    <a:pt x="10273" y="4449"/>
                  </a:lnTo>
                  <a:lnTo>
                    <a:pt x="10273" y="4425"/>
                  </a:lnTo>
                  <a:close/>
                  <a:moveTo>
                    <a:pt x="10297" y="4449"/>
                  </a:moveTo>
                  <a:lnTo>
                    <a:pt x="10297" y="4458"/>
                  </a:lnTo>
                  <a:lnTo>
                    <a:pt x="10249" y="4458"/>
                  </a:lnTo>
                  <a:lnTo>
                    <a:pt x="10249" y="4449"/>
                  </a:lnTo>
                  <a:lnTo>
                    <a:pt x="10297" y="4449"/>
                  </a:lnTo>
                  <a:close/>
                  <a:moveTo>
                    <a:pt x="10273" y="4481"/>
                  </a:moveTo>
                  <a:lnTo>
                    <a:pt x="10249" y="4481"/>
                  </a:lnTo>
                  <a:lnTo>
                    <a:pt x="10249" y="4458"/>
                  </a:lnTo>
                  <a:lnTo>
                    <a:pt x="10273" y="4458"/>
                  </a:lnTo>
                  <a:lnTo>
                    <a:pt x="10273" y="4481"/>
                  </a:lnTo>
                  <a:close/>
                  <a:moveTo>
                    <a:pt x="10273" y="4433"/>
                  </a:moveTo>
                  <a:lnTo>
                    <a:pt x="10501" y="4433"/>
                  </a:lnTo>
                  <a:lnTo>
                    <a:pt x="10501" y="4481"/>
                  </a:lnTo>
                  <a:lnTo>
                    <a:pt x="10273" y="4481"/>
                  </a:lnTo>
                  <a:lnTo>
                    <a:pt x="10273" y="4433"/>
                  </a:lnTo>
                  <a:close/>
                  <a:moveTo>
                    <a:pt x="10525" y="4458"/>
                  </a:moveTo>
                  <a:lnTo>
                    <a:pt x="10525" y="4481"/>
                  </a:lnTo>
                  <a:lnTo>
                    <a:pt x="10501" y="4481"/>
                  </a:lnTo>
                  <a:lnTo>
                    <a:pt x="10501" y="4458"/>
                  </a:lnTo>
                  <a:lnTo>
                    <a:pt x="10525" y="4458"/>
                  </a:lnTo>
                  <a:close/>
                  <a:moveTo>
                    <a:pt x="10476" y="4458"/>
                  </a:moveTo>
                  <a:lnTo>
                    <a:pt x="10476" y="4377"/>
                  </a:lnTo>
                  <a:lnTo>
                    <a:pt x="10525" y="4377"/>
                  </a:lnTo>
                  <a:lnTo>
                    <a:pt x="10525" y="4458"/>
                  </a:lnTo>
                  <a:lnTo>
                    <a:pt x="10476" y="4458"/>
                  </a:lnTo>
                  <a:close/>
                  <a:moveTo>
                    <a:pt x="10476" y="4377"/>
                  </a:moveTo>
                  <a:lnTo>
                    <a:pt x="10476" y="4352"/>
                  </a:lnTo>
                  <a:lnTo>
                    <a:pt x="10501" y="4352"/>
                  </a:lnTo>
                  <a:lnTo>
                    <a:pt x="10501" y="4377"/>
                  </a:lnTo>
                  <a:lnTo>
                    <a:pt x="10476" y="4377"/>
                  </a:lnTo>
                  <a:close/>
                  <a:moveTo>
                    <a:pt x="10501" y="4352"/>
                  </a:moveTo>
                  <a:lnTo>
                    <a:pt x="10719" y="4352"/>
                  </a:lnTo>
                  <a:lnTo>
                    <a:pt x="10719" y="4401"/>
                  </a:lnTo>
                  <a:lnTo>
                    <a:pt x="10501" y="4401"/>
                  </a:lnTo>
                  <a:lnTo>
                    <a:pt x="10501" y="4352"/>
                  </a:lnTo>
                  <a:close/>
                  <a:moveTo>
                    <a:pt x="10744" y="4377"/>
                  </a:moveTo>
                  <a:lnTo>
                    <a:pt x="10744" y="4401"/>
                  </a:lnTo>
                  <a:lnTo>
                    <a:pt x="10719" y="4401"/>
                  </a:lnTo>
                  <a:lnTo>
                    <a:pt x="10719" y="4377"/>
                  </a:lnTo>
                  <a:lnTo>
                    <a:pt x="10744" y="4377"/>
                  </a:lnTo>
                  <a:close/>
                  <a:moveTo>
                    <a:pt x="10696" y="4377"/>
                  </a:moveTo>
                  <a:lnTo>
                    <a:pt x="10696" y="3896"/>
                  </a:lnTo>
                  <a:lnTo>
                    <a:pt x="10744" y="3896"/>
                  </a:lnTo>
                  <a:lnTo>
                    <a:pt x="10744" y="4377"/>
                  </a:lnTo>
                  <a:lnTo>
                    <a:pt x="10696" y="4377"/>
                  </a:lnTo>
                  <a:close/>
                  <a:moveTo>
                    <a:pt x="10696" y="3896"/>
                  </a:moveTo>
                  <a:lnTo>
                    <a:pt x="10696" y="3872"/>
                  </a:lnTo>
                  <a:lnTo>
                    <a:pt x="10719" y="3872"/>
                  </a:lnTo>
                  <a:lnTo>
                    <a:pt x="10719" y="3896"/>
                  </a:lnTo>
                  <a:lnTo>
                    <a:pt x="10696" y="3896"/>
                  </a:lnTo>
                  <a:close/>
                  <a:moveTo>
                    <a:pt x="10719" y="3872"/>
                  </a:moveTo>
                  <a:lnTo>
                    <a:pt x="10948" y="3872"/>
                  </a:lnTo>
                  <a:lnTo>
                    <a:pt x="10948" y="3921"/>
                  </a:lnTo>
                  <a:lnTo>
                    <a:pt x="10719" y="3921"/>
                  </a:lnTo>
                  <a:lnTo>
                    <a:pt x="10719" y="3872"/>
                  </a:lnTo>
                  <a:close/>
                  <a:moveTo>
                    <a:pt x="10971" y="3896"/>
                  </a:moveTo>
                  <a:lnTo>
                    <a:pt x="10971" y="3921"/>
                  </a:lnTo>
                  <a:lnTo>
                    <a:pt x="10948" y="3921"/>
                  </a:lnTo>
                  <a:lnTo>
                    <a:pt x="10948" y="3896"/>
                  </a:lnTo>
                  <a:lnTo>
                    <a:pt x="10971" y="3896"/>
                  </a:lnTo>
                  <a:close/>
                  <a:moveTo>
                    <a:pt x="10923" y="3896"/>
                  </a:moveTo>
                  <a:lnTo>
                    <a:pt x="10923" y="3636"/>
                  </a:lnTo>
                  <a:lnTo>
                    <a:pt x="10971" y="3636"/>
                  </a:lnTo>
                  <a:lnTo>
                    <a:pt x="10971" y="3896"/>
                  </a:lnTo>
                  <a:lnTo>
                    <a:pt x="10923" y="3896"/>
                  </a:lnTo>
                  <a:close/>
                  <a:moveTo>
                    <a:pt x="10923" y="3636"/>
                  </a:moveTo>
                  <a:lnTo>
                    <a:pt x="10923" y="3612"/>
                  </a:lnTo>
                  <a:lnTo>
                    <a:pt x="10948" y="3612"/>
                  </a:lnTo>
                  <a:lnTo>
                    <a:pt x="10948" y="3636"/>
                  </a:lnTo>
                  <a:lnTo>
                    <a:pt x="10923" y="3636"/>
                  </a:lnTo>
                  <a:close/>
                  <a:moveTo>
                    <a:pt x="10948" y="3612"/>
                  </a:moveTo>
                  <a:lnTo>
                    <a:pt x="11166" y="3612"/>
                  </a:lnTo>
                  <a:lnTo>
                    <a:pt x="11166" y="3661"/>
                  </a:lnTo>
                  <a:lnTo>
                    <a:pt x="10948" y="3661"/>
                  </a:lnTo>
                  <a:lnTo>
                    <a:pt x="10948" y="3612"/>
                  </a:lnTo>
                  <a:close/>
                  <a:moveTo>
                    <a:pt x="11166" y="3612"/>
                  </a:moveTo>
                  <a:lnTo>
                    <a:pt x="11191" y="3612"/>
                  </a:lnTo>
                  <a:lnTo>
                    <a:pt x="11191" y="3636"/>
                  </a:lnTo>
                  <a:lnTo>
                    <a:pt x="11166" y="3636"/>
                  </a:lnTo>
                  <a:lnTo>
                    <a:pt x="11166" y="3612"/>
                  </a:lnTo>
                  <a:close/>
                  <a:moveTo>
                    <a:pt x="11191" y="3636"/>
                  </a:moveTo>
                  <a:lnTo>
                    <a:pt x="11191" y="3652"/>
                  </a:lnTo>
                  <a:lnTo>
                    <a:pt x="11143" y="3652"/>
                  </a:lnTo>
                  <a:lnTo>
                    <a:pt x="11143" y="3636"/>
                  </a:lnTo>
                  <a:lnTo>
                    <a:pt x="11191" y="3636"/>
                  </a:lnTo>
                  <a:close/>
                  <a:moveTo>
                    <a:pt x="11166" y="3676"/>
                  </a:moveTo>
                  <a:lnTo>
                    <a:pt x="11143" y="3676"/>
                  </a:lnTo>
                  <a:lnTo>
                    <a:pt x="11143" y="3652"/>
                  </a:lnTo>
                  <a:lnTo>
                    <a:pt x="11166" y="3652"/>
                  </a:lnTo>
                  <a:lnTo>
                    <a:pt x="11166" y="3676"/>
                  </a:lnTo>
                  <a:close/>
                  <a:moveTo>
                    <a:pt x="11166" y="3628"/>
                  </a:moveTo>
                  <a:lnTo>
                    <a:pt x="11394" y="3628"/>
                  </a:lnTo>
                  <a:lnTo>
                    <a:pt x="11394" y="3676"/>
                  </a:lnTo>
                  <a:lnTo>
                    <a:pt x="11166" y="3676"/>
                  </a:lnTo>
                  <a:lnTo>
                    <a:pt x="11166" y="3628"/>
                  </a:lnTo>
                  <a:close/>
                  <a:moveTo>
                    <a:pt x="11394" y="3628"/>
                  </a:moveTo>
                  <a:lnTo>
                    <a:pt x="11418" y="3628"/>
                  </a:lnTo>
                  <a:lnTo>
                    <a:pt x="11418" y="3652"/>
                  </a:lnTo>
                  <a:lnTo>
                    <a:pt x="11394" y="3652"/>
                  </a:lnTo>
                  <a:lnTo>
                    <a:pt x="11394" y="3628"/>
                  </a:lnTo>
                  <a:close/>
                  <a:moveTo>
                    <a:pt x="11418" y="3652"/>
                  </a:moveTo>
                  <a:lnTo>
                    <a:pt x="11418" y="3661"/>
                  </a:lnTo>
                  <a:lnTo>
                    <a:pt x="11370" y="3661"/>
                  </a:lnTo>
                  <a:lnTo>
                    <a:pt x="11370" y="3652"/>
                  </a:lnTo>
                  <a:lnTo>
                    <a:pt x="11418" y="3652"/>
                  </a:lnTo>
                  <a:close/>
                  <a:moveTo>
                    <a:pt x="11394" y="3685"/>
                  </a:moveTo>
                  <a:lnTo>
                    <a:pt x="11370" y="3685"/>
                  </a:lnTo>
                  <a:lnTo>
                    <a:pt x="11370" y="3661"/>
                  </a:lnTo>
                  <a:lnTo>
                    <a:pt x="11394" y="3661"/>
                  </a:lnTo>
                  <a:lnTo>
                    <a:pt x="11394" y="3685"/>
                  </a:lnTo>
                  <a:close/>
                  <a:moveTo>
                    <a:pt x="11394" y="3636"/>
                  </a:moveTo>
                  <a:lnTo>
                    <a:pt x="11614" y="3636"/>
                  </a:lnTo>
                  <a:lnTo>
                    <a:pt x="11614" y="3685"/>
                  </a:lnTo>
                  <a:lnTo>
                    <a:pt x="11394" y="3685"/>
                  </a:lnTo>
                  <a:lnTo>
                    <a:pt x="11394" y="3636"/>
                  </a:lnTo>
                  <a:close/>
                  <a:moveTo>
                    <a:pt x="11614" y="3636"/>
                  </a:moveTo>
                  <a:lnTo>
                    <a:pt x="11638" y="3636"/>
                  </a:lnTo>
                  <a:lnTo>
                    <a:pt x="11638" y="3661"/>
                  </a:lnTo>
                  <a:lnTo>
                    <a:pt x="11614" y="3661"/>
                  </a:lnTo>
                  <a:lnTo>
                    <a:pt x="11614" y="3636"/>
                  </a:lnTo>
                  <a:close/>
                  <a:moveTo>
                    <a:pt x="11638" y="3661"/>
                  </a:moveTo>
                  <a:lnTo>
                    <a:pt x="11638" y="3693"/>
                  </a:lnTo>
                  <a:lnTo>
                    <a:pt x="11589" y="3693"/>
                  </a:lnTo>
                  <a:lnTo>
                    <a:pt x="11589" y="3661"/>
                  </a:lnTo>
                  <a:lnTo>
                    <a:pt x="11638" y="3661"/>
                  </a:lnTo>
                  <a:close/>
                  <a:moveTo>
                    <a:pt x="11614" y="3718"/>
                  </a:moveTo>
                  <a:lnTo>
                    <a:pt x="11589" y="3718"/>
                  </a:lnTo>
                  <a:lnTo>
                    <a:pt x="11589" y="3693"/>
                  </a:lnTo>
                  <a:lnTo>
                    <a:pt x="11614" y="3693"/>
                  </a:lnTo>
                  <a:lnTo>
                    <a:pt x="11614" y="3718"/>
                  </a:lnTo>
                  <a:close/>
                  <a:moveTo>
                    <a:pt x="11614" y="3669"/>
                  </a:moveTo>
                  <a:lnTo>
                    <a:pt x="11841" y="3669"/>
                  </a:lnTo>
                  <a:lnTo>
                    <a:pt x="11841" y="3718"/>
                  </a:lnTo>
                  <a:lnTo>
                    <a:pt x="11614" y="3718"/>
                  </a:lnTo>
                  <a:lnTo>
                    <a:pt x="11614" y="3669"/>
                  </a:lnTo>
                  <a:close/>
                  <a:moveTo>
                    <a:pt x="11866" y="3693"/>
                  </a:moveTo>
                  <a:lnTo>
                    <a:pt x="11866" y="3718"/>
                  </a:lnTo>
                  <a:lnTo>
                    <a:pt x="11841" y="3718"/>
                  </a:lnTo>
                  <a:lnTo>
                    <a:pt x="11841" y="3693"/>
                  </a:lnTo>
                  <a:lnTo>
                    <a:pt x="11866" y="3693"/>
                  </a:lnTo>
                  <a:close/>
                  <a:moveTo>
                    <a:pt x="11816" y="3693"/>
                  </a:moveTo>
                  <a:lnTo>
                    <a:pt x="11816" y="3669"/>
                  </a:lnTo>
                  <a:lnTo>
                    <a:pt x="11866" y="3669"/>
                  </a:lnTo>
                  <a:lnTo>
                    <a:pt x="11866" y="3693"/>
                  </a:lnTo>
                  <a:lnTo>
                    <a:pt x="11816" y="3693"/>
                  </a:lnTo>
                  <a:close/>
                  <a:moveTo>
                    <a:pt x="11816" y="3669"/>
                  </a:moveTo>
                  <a:lnTo>
                    <a:pt x="11816" y="3644"/>
                  </a:lnTo>
                  <a:lnTo>
                    <a:pt x="11841" y="3644"/>
                  </a:lnTo>
                  <a:lnTo>
                    <a:pt x="11841" y="3669"/>
                  </a:lnTo>
                  <a:lnTo>
                    <a:pt x="11816" y="3669"/>
                  </a:lnTo>
                  <a:close/>
                  <a:moveTo>
                    <a:pt x="11841" y="3644"/>
                  </a:moveTo>
                  <a:lnTo>
                    <a:pt x="12061" y="3644"/>
                  </a:lnTo>
                  <a:lnTo>
                    <a:pt x="12061" y="3693"/>
                  </a:lnTo>
                  <a:lnTo>
                    <a:pt x="11841" y="3693"/>
                  </a:lnTo>
                  <a:lnTo>
                    <a:pt x="11841" y="3644"/>
                  </a:lnTo>
                  <a:close/>
                  <a:moveTo>
                    <a:pt x="12085" y="3669"/>
                  </a:moveTo>
                  <a:lnTo>
                    <a:pt x="12085" y="3693"/>
                  </a:lnTo>
                  <a:lnTo>
                    <a:pt x="12061" y="3693"/>
                  </a:lnTo>
                  <a:lnTo>
                    <a:pt x="12061" y="3669"/>
                  </a:lnTo>
                  <a:lnTo>
                    <a:pt x="12085" y="3669"/>
                  </a:lnTo>
                  <a:close/>
                  <a:moveTo>
                    <a:pt x="12036" y="3669"/>
                  </a:moveTo>
                  <a:lnTo>
                    <a:pt x="12036" y="3400"/>
                  </a:lnTo>
                  <a:lnTo>
                    <a:pt x="12085" y="3400"/>
                  </a:lnTo>
                  <a:lnTo>
                    <a:pt x="12085" y="3669"/>
                  </a:lnTo>
                  <a:lnTo>
                    <a:pt x="12036" y="3669"/>
                  </a:lnTo>
                  <a:close/>
                  <a:moveTo>
                    <a:pt x="12036" y="3400"/>
                  </a:moveTo>
                  <a:lnTo>
                    <a:pt x="12036" y="3375"/>
                  </a:lnTo>
                  <a:lnTo>
                    <a:pt x="12061" y="3375"/>
                  </a:lnTo>
                  <a:lnTo>
                    <a:pt x="12061" y="3400"/>
                  </a:lnTo>
                  <a:lnTo>
                    <a:pt x="12036" y="3400"/>
                  </a:lnTo>
                  <a:close/>
                  <a:moveTo>
                    <a:pt x="12061" y="3375"/>
                  </a:moveTo>
                  <a:lnTo>
                    <a:pt x="12288" y="3375"/>
                  </a:lnTo>
                  <a:lnTo>
                    <a:pt x="12288" y="3424"/>
                  </a:lnTo>
                  <a:lnTo>
                    <a:pt x="12061" y="3424"/>
                  </a:lnTo>
                  <a:lnTo>
                    <a:pt x="12061" y="3375"/>
                  </a:lnTo>
                  <a:close/>
                  <a:moveTo>
                    <a:pt x="12313" y="3400"/>
                  </a:moveTo>
                  <a:lnTo>
                    <a:pt x="12313" y="3424"/>
                  </a:lnTo>
                  <a:lnTo>
                    <a:pt x="12288" y="3424"/>
                  </a:lnTo>
                  <a:lnTo>
                    <a:pt x="12288" y="3400"/>
                  </a:lnTo>
                  <a:lnTo>
                    <a:pt x="12313" y="3400"/>
                  </a:lnTo>
                  <a:close/>
                  <a:moveTo>
                    <a:pt x="12264" y="3400"/>
                  </a:moveTo>
                  <a:lnTo>
                    <a:pt x="12264" y="2424"/>
                  </a:lnTo>
                  <a:lnTo>
                    <a:pt x="12313" y="2424"/>
                  </a:lnTo>
                  <a:lnTo>
                    <a:pt x="12313" y="3400"/>
                  </a:lnTo>
                  <a:lnTo>
                    <a:pt x="12264" y="3400"/>
                  </a:lnTo>
                  <a:close/>
                  <a:moveTo>
                    <a:pt x="12264" y="2424"/>
                  </a:moveTo>
                  <a:lnTo>
                    <a:pt x="12264" y="2400"/>
                  </a:lnTo>
                  <a:lnTo>
                    <a:pt x="12288" y="2400"/>
                  </a:lnTo>
                  <a:lnTo>
                    <a:pt x="12288" y="2424"/>
                  </a:lnTo>
                  <a:lnTo>
                    <a:pt x="12264" y="2424"/>
                  </a:lnTo>
                  <a:close/>
                  <a:moveTo>
                    <a:pt x="12288" y="2400"/>
                  </a:moveTo>
                  <a:lnTo>
                    <a:pt x="12508" y="2400"/>
                  </a:lnTo>
                  <a:lnTo>
                    <a:pt x="12508" y="2449"/>
                  </a:lnTo>
                  <a:lnTo>
                    <a:pt x="12288" y="2449"/>
                  </a:lnTo>
                  <a:lnTo>
                    <a:pt x="12288" y="2400"/>
                  </a:lnTo>
                  <a:close/>
                  <a:moveTo>
                    <a:pt x="12532" y="2424"/>
                  </a:moveTo>
                  <a:lnTo>
                    <a:pt x="12532" y="2449"/>
                  </a:lnTo>
                  <a:lnTo>
                    <a:pt x="12508" y="2449"/>
                  </a:lnTo>
                  <a:lnTo>
                    <a:pt x="12508" y="2424"/>
                  </a:lnTo>
                  <a:lnTo>
                    <a:pt x="12532" y="2424"/>
                  </a:lnTo>
                  <a:close/>
                  <a:moveTo>
                    <a:pt x="12483" y="2424"/>
                  </a:moveTo>
                  <a:lnTo>
                    <a:pt x="12483" y="25"/>
                  </a:lnTo>
                  <a:lnTo>
                    <a:pt x="12532" y="25"/>
                  </a:lnTo>
                  <a:lnTo>
                    <a:pt x="12532" y="2424"/>
                  </a:lnTo>
                  <a:lnTo>
                    <a:pt x="12483" y="2424"/>
                  </a:lnTo>
                  <a:close/>
                  <a:moveTo>
                    <a:pt x="12483" y="25"/>
                  </a:moveTo>
                  <a:lnTo>
                    <a:pt x="12483" y="0"/>
                  </a:lnTo>
                  <a:lnTo>
                    <a:pt x="12508" y="0"/>
                  </a:lnTo>
                  <a:lnTo>
                    <a:pt x="12508" y="25"/>
                  </a:lnTo>
                  <a:lnTo>
                    <a:pt x="12483" y="25"/>
                  </a:lnTo>
                  <a:close/>
                  <a:moveTo>
                    <a:pt x="12508" y="0"/>
                  </a:moveTo>
                  <a:lnTo>
                    <a:pt x="12735" y="0"/>
                  </a:lnTo>
                  <a:lnTo>
                    <a:pt x="12735" y="50"/>
                  </a:lnTo>
                  <a:lnTo>
                    <a:pt x="12508" y="50"/>
                  </a:lnTo>
                  <a:lnTo>
                    <a:pt x="12508" y="0"/>
                  </a:lnTo>
                  <a:close/>
                  <a:moveTo>
                    <a:pt x="12735" y="0"/>
                  </a:moveTo>
                  <a:lnTo>
                    <a:pt x="12760" y="0"/>
                  </a:lnTo>
                  <a:lnTo>
                    <a:pt x="12760" y="25"/>
                  </a:lnTo>
                  <a:lnTo>
                    <a:pt x="12735" y="25"/>
                  </a:lnTo>
                  <a:lnTo>
                    <a:pt x="12735" y="0"/>
                  </a:lnTo>
                  <a:close/>
                  <a:moveTo>
                    <a:pt x="12760" y="25"/>
                  </a:moveTo>
                  <a:lnTo>
                    <a:pt x="12760" y="8223"/>
                  </a:lnTo>
                  <a:lnTo>
                    <a:pt x="12711" y="8223"/>
                  </a:lnTo>
                  <a:lnTo>
                    <a:pt x="12711" y="25"/>
                  </a:lnTo>
                  <a:lnTo>
                    <a:pt x="12760" y="25"/>
                  </a:lnTo>
                  <a:close/>
                  <a:moveTo>
                    <a:pt x="12735" y="8248"/>
                  </a:moveTo>
                  <a:lnTo>
                    <a:pt x="12711" y="8248"/>
                  </a:lnTo>
                  <a:lnTo>
                    <a:pt x="12711" y="8223"/>
                  </a:lnTo>
                  <a:lnTo>
                    <a:pt x="12735" y="8223"/>
                  </a:lnTo>
                  <a:lnTo>
                    <a:pt x="12735" y="8248"/>
                  </a:lnTo>
                  <a:close/>
                  <a:moveTo>
                    <a:pt x="12735" y="8198"/>
                  </a:moveTo>
                  <a:lnTo>
                    <a:pt x="14743" y="8198"/>
                  </a:lnTo>
                  <a:lnTo>
                    <a:pt x="14743" y="8248"/>
                  </a:lnTo>
                  <a:lnTo>
                    <a:pt x="12735" y="8248"/>
                  </a:lnTo>
                  <a:lnTo>
                    <a:pt x="12735" y="8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68" name="Line 8"/>
            <p:cNvSpPr>
              <a:spLocks noChangeShapeType="1"/>
            </p:cNvSpPr>
            <p:nvPr/>
          </p:nvSpPr>
          <p:spPr bwMode="auto">
            <a:xfrm>
              <a:off x="4808844" y="3502750"/>
              <a:ext cx="3988468"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69" name="Rectangle 9"/>
            <p:cNvSpPr>
              <a:spLocks noChangeArrowheads="1"/>
            </p:cNvSpPr>
            <p:nvPr/>
          </p:nvSpPr>
          <p:spPr bwMode="auto">
            <a:xfrm>
              <a:off x="5943600" y="3733800"/>
              <a:ext cx="131446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Times New Roman" pitchFamily="18" charset="0"/>
                  <a:cs typeface="Arial" charset="0"/>
                </a:rPr>
                <a:t>detected </a:t>
              </a:r>
              <a:r>
                <a:rPr lang="en-US" sz="1400" i="1">
                  <a:latin typeface="Times New Roman" pitchFamily="18" charset="0"/>
                  <a:cs typeface="Times New Roman" pitchFamily="18" charset="0"/>
                </a:rPr>
                <a:t>E</a:t>
              </a:r>
              <a:r>
                <a:rPr lang="en-US" sz="1400" baseline="-25000">
                  <a:latin typeface="Times New Roman" pitchFamily="18" charset="0"/>
                  <a:cs typeface="Times New Roman" pitchFamily="18" charset="0"/>
                </a:rPr>
                <a:t>e</a:t>
              </a:r>
              <a:r>
                <a:rPr lang="en-US" sz="1400">
                  <a:solidFill>
                    <a:srgbClr val="000000"/>
                  </a:solidFill>
                  <a:latin typeface="Times New Roman" pitchFamily="18" charset="0"/>
                  <a:cs typeface="Arial" charset="0"/>
                </a:rPr>
                <a:t> [keV]</a:t>
              </a:r>
              <a:endParaRPr lang="en-US">
                <a:cs typeface="Arial" charset="0"/>
              </a:endParaRPr>
            </a:p>
          </p:txBody>
        </p:sp>
        <p:sp>
          <p:nvSpPr>
            <p:cNvPr id="28870" name="Line 12"/>
            <p:cNvSpPr>
              <a:spLocks noChangeShapeType="1"/>
            </p:cNvSpPr>
            <p:nvPr/>
          </p:nvSpPr>
          <p:spPr bwMode="auto">
            <a:xfrm>
              <a:off x="4808844" y="3459191"/>
              <a:ext cx="1894" cy="4355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71" name="Line 13"/>
            <p:cNvSpPr>
              <a:spLocks noChangeShapeType="1"/>
            </p:cNvSpPr>
            <p:nvPr/>
          </p:nvSpPr>
          <p:spPr bwMode="auto">
            <a:xfrm>
              <a:off x="4920582" y="3481917"/>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72" name="Line 14"/>
            <p:cNvSpPr>
              <a:spLocks noChangeShapeType="1"/>
            </p:cNvSpPr>
            <p:nvPr/>
          </p:nvSpPr>
          <p:spPr bwMode="auto">
            <a:xfrm>
              <a:off x="5036107" y="3481917"/>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73" name="Line 15"/>
            <p:cNvSpPr>
              <a:spLocks noChangeShapeType="1"/>
            </p:cNvSpPr>
            <p:nvPr/>
          </p:nvSpPr>
          <p:spPr bwMode="auto">
            <a:xfrm>
              <a:off x="5147845" y="3481917"/>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74" name="Line 16"/>
            <p:cNvSpPr>
              <a:spLocks noChangeShapeType="1"/>
            </p:cNvSpPr>
            <p:nvPr/>
          </p:nvSpPr>
          <p:spPr bwMode="auto">
            <a:xfrm>
              <a:off x="5261476" y="3481917"/>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75" name="Line 17"/>
            <p:cNvSpPr>
              <a:spLocks noChangeShapeType="1"/>
            </p:cNvSpPr>
            <p:nvPr/>
          </p:nvSpPr>
          <p:spPr bwMode="auto">
            <a:xfrm>
              <a:off x="5375108" y="3459191"/>
              <a:ext cx="1894" cy="4355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76" name="Line 18"/>
            <p:cNvSpPr>
              <a:spLocks noChangeShapeType="1"/>
            </p:cNvSpPr>
            <p:nvPr/>
          </p:nvSpPr>
          <p:spPr bwMode="auto">
            <a:xfrm>
              <a:off x="5488739" y="3481917"/>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77" name="Line 19"/>
            <p:cNvSpPr>
              <a:spLocks noChangeShapeType="1"/>
            </p:cNvSpPr>
            <p:nvPr/>
          </p:nvSpPr>
          <p:spPr bwMode="auto">
            <a:xfrm>
              <a:off x="5602371" y="3481917"/>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78" name="Line 20"/>
            <p:cNvSpPr>
              <a:spLocks noChangeShapeType="1"/>
            </p:cNvSpPr>
            <p:nvPr/>
          </p:nvSpPr>
          <p:spPr bwMode="auto">
            <a:xfrm>
              <a:off x="5714109" y="3481917"/>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79" name="Line 21"/>
            <p:cNvSpPr>
              <a:spLocks noChangeShapeType="1"/>
            </p:cNvSpPr>
            <p:nvPr/>
          </p:nvSpPr>
          <p:spPr bwMode="auto">
            <a:xfrm>
              <a:off x="5829634" y="3481917"/>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80" name="Line 22"/>
            <p:cNvSpPr>
              <a:spLocks noChangeShapeType="1"/>
            </p:cNvSpPr>
            <p:nvPr/>
          </p:nvSpPr>
          <p:spPr bwMode="auto">
            <a:xfrm>
              <a:off x="5941372" y="3459191"/>
              <a:ext cx="1894" cy="4355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81" name="Line 23"/>
            <p:cNvSpPr>
              <a:spLocks noChangeShapeType="1"/>
            </p:cNvSpPr>
            <p:nvPr/>
          </p:nvSpPr>
          <p:spPr bwMode="auto">
            <a:xfrm>
              <a:off x="6055003" y="3481917"/>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82" name="Line 24"/>
            <p:cNvSpPr>
              <a:spLocks noChangeShapeType="1"/>
            </p:cNvSpPr>
            <p:nvPr/>
          </p:nvSpPr>
          <p:spPr bwMode="auto">
            <a:xfrm>
              <a:off x="6168635" y="3481917"/>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83" name="Line 25"/>
            <p:cNvSpPr>
              <a:spLocks noChangeShapeType="1"/>
            </p:cNvSpPr>
            <p:nvPr/>
          </p:nvSpPr>
          <p:spPr bwMode="auto">
            <a:xfrm>
              <a:off x="6282267" y="3481917"/>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84" name="Line 26"/>
            <p:cNvSpPr>
              <a:spLocks noChangeShapeType="1"/>
            </p:cNvSpPr>
            <p:nvPr/>
          </p:nvSpPr>
          <p:spPr bwMode="auto">
            <a:xfrm>
              <a:off x="6394004" y="3481917"/>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85" name="Line 27"/>
            <p:cNvSpPr>
              <a:spLocks noChangeShapeType="1"/>
            </p:cNvSpPr>
            <p:nvPr/>
          </p:nvSpPr>
          <p:spPr bwMode="auto">
            <a:xfrm>
              <a:off x="6509530" y="3459191"/>
              <a:ext cx="1894" cy="4355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86" name="Line 28"/>
            <p:cNvSpPr>
              <a:spLocks noChangeShapeType="1"/>
            </p:cNvSpPr>
            <p:nvPr/>
          </p:nvSpPr>
          <p:spPr bwMode="auto">
            <a:xfrm>
              <a:off x="6621267" y="3481917"/>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87" name="Line 29"/>
            <p:cNvSpPr>
              <a:spLocks noChangeShapeType="1"/>
            </p:cNvSpPr>
            <p:nvPr/>
          </p:nvSpPr>
          <p:spPr bwMode="auto">
            <a:xfrm>
              <a:off x="6734899" y="3481917"/>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88" name="Line 30"/>
            <p:cNvSpPr>
              <a:spLocks noChangeShapeType="1"/>
            </p:cNvSpPr>
            <p:nvPr/>
          </p:nvSpPr>
          <p:spPr bwMode="auto">
            <a:xfrm>
              <a:off x="6846637" y="3481917"/>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89" name="Line 31"/>
            <p:cNvSpPr>
              <a:spLocks noChangeShapeType="1"/>
            </p:cNvSpPr>
            <p:nvPr/>
          </p:nvSpPr>
          <p:spPr bwMode="auto">
            <a:xfrm>
              <a:off x="6962162" y="3481917"/>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90" name="Line 32"/>
            <p:cNvSpPr>
              <a:spLocks noChangeShapeType="1"/>
            </p:cNvSpPr>
            <p:nvPr/>
          </p:nvSpPr>
          <p:spPr bwMode="auto">
            <a:xfrm>
              <a:off x="7075794" y="3459191"/>
              <a:ext cx="1894" cy="4355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91" name="Line 33"/>
            <p:cNvSpPr>
              <a:spLocks noChangeShapeType="1"/>
            </p:cNvSpPr>
            <p:nvPr/>
          </p:nvSpPr>
          <p:spPr bwMode="auto">
            <a:xfrm>
              <a:off x="7187531" y="3481917"/>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92" name="Line 34"/>
            <p:cNvSpPr>
              <a:spLocks noChangeShapeType="1"/>
            </p:cNvSpPr>
            <p:nvPr/>
          </p:nvSpPr>
          <p:spPr bwMode="auto">
            <a:xfrm>
              <a:off x="7303057" y="3481917"/>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93" name="Line 35"/>
            <p:cNvSpPr>
              <a:spLocks noChangeShapeType="1"/>
            </p:cNvSpPr>
            <p:nvPr/>
          </p:nvSpPr>
          <p:spPr bwMode="auto">
            <a:xfrm>
              <a:off x="7414795" y="3481917"/>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94" name="Line 36"/>
            <p:cNvSpPr>
              <a:spLocks noChangeShapeType="1"/>
            </p:cNvSpPr>
            <p:nvPr/>
          </p:nvSpPr>
          <p:spPr bwMode="auto">
            <a:xfrm>
              <a:off x="7528426" y="3481917"/>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95" name="Line 37"/>
            <p:cNvSpPr>
              <a:spLocks noChangeShapeType="1"/>
            </p:cNvSpPr>
            <p:nvPr/>
          </p:nvSpPr>
          <p:spPr bwMode="auto">
            <a:xfrm>
              <a:off x="7642058" y="3459191"/>
              <a:ext cx="1894" cy="4355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96" name="Line 38"/>
            <p:cNvSpPr>
              <a:spLocks noChangeShapeType="1"/>
            </p:cNvSpPr>
            <p:nvPr/>
          </p:nvSpPr>
          <p:spPr bwMode="auto">
            <a:xfrm>
              <a:off x="7755689" y="3481917"/>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97" name="Line 39"/>
            <p:cNvSpPr>
              <a:spLocks noChangeShapeType="1"/>
            </p:cNvSpPr>
            <p:nvPr/>
          </p:nvSpPr>
          <p:spPr bwMode="auto">
            <a:xfrm>
              <a:off x="7867427" y="3481917"/>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98" name="Line 40"/>
            <p:cNvSpPr>
              <a:spLocks noChangeShapeType="1"/>
            </p:cNvSpPr>
            <p:nvPr/>
          </p:nvSpPr>
          <p:spPr bwMode="auto">
            <a:xfrm>
              <a:off x="7981059" y="3481917"/>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99" name="Line 41"/>
            <p:cNvSpPr>
              <a:spLocks noChangeShapeType="1"/>
            </p:cNvSpPr>
            <p:nvPr/>
          </p:nvSpPr>
          <p:spPr bwMode="auto">
            <a:xfrm>
              <a:off x="8094690" y="3481917"/>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00" name="Line 42"/>
            <p:cNvSpPr>
              <a:spLocks noChangeShapeType="1"/>
            </p:cNvSpPr>
            <p:nvPr/>
          </p:nvSpPr>
          <p:spPr bwMode="auto">
            <a:xfrm>
              <a:off x="8208322" y="3459191"/>
              <a:ext cx="1894" cy="4355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01" name="Line 43"/>
            <p:cNvSpPr>
              <a:spLocks noChangeShapeType="1"/>
            </p:cNvSpPr>
            <p:nvPr/>
          </p:nvSpPr>
          <p:spPr bwMode="auto">
            <a:xfrm>
              <a:off x="8320060" y="3481917"/>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02" name="Line 44"/>
            <p:cNvSpPr>
              <a:spLocks noChangeShapeType="1"/>
            </p:cNvSpPr>
            <p:nvPr/>
          </p:nvSpPr>
          <p:spPr bwMode="auto">
            <a:xfrm>
              <a:off x="8435585" y="3481917"/>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03" name="Line 45"/>
            <p:cNvSpPr>
              <a:spLocks noChangeShapeType="1"/>
            </p:cNvSpPr>
            <p:nvPr/>
          </p:nvSpPr>
          <p:spPr bwMode="auto">
            <a:xfrm>
              <a:off x="8549217" y="3481917"/>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04" name="Line 46"/>
            <p:cNvSpPr>
              <a:spLocks noChangeShapeType="1"/>
            </p:cNvSpPr>
            <p:nvPr/>
          </p:nvSpPr>
          <p:spPr bwMode="auto">
            <a:xfrm>
              <a:off x="8660954" y="3481917"/>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05" name="Line 47"/>
            <p:cNvSpPr>
              <a:spLocks noChangeShapeType="1"/>
            </p:cNvSpPr>
            <p:nvPr/>
          </p:nvSpPr>
          <p:spPr bwMode="auto">
            <a:xfrm>
              <a:off x="8776480" y="3459191"/>
              <a:ext cx="1894" cy="4355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06" name="Line 48"/>
            <p:cNvSpPr>
              <a:spLocks noChangeShapeType="1"/>
            </p:cNvSpPr>
            <p:nvPr/>
          </p:nvSpPr>
          <p:spPr bwMode="auto">
            <a:xfrm>
              <a:off x="8776480" y="3459191"/>
              <a:ext cx="1894" cy="4355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07" name="Line 49"/>
            <p:cNvSpPr>
              <a:spLocks noChangeShapeType="1"/>
            </p:cNvSpPr>
            <p:nvPr/>
          </p:nvSpPr>
          <p:spPr bwMode="auto">
            <a:xfrm>
              <a:off x="4808844" y="1165726"/>
              <a:ext cx="3988468"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08" name="Line 50"/>
            <p:cNvSpPr>
              <a:spLocks noChangeShapeType="1"/>
            </p:cNvSpPr>
            <p:nvPr/>
          </p:nvSpPr>
          <p:spPr bwMode="auto">
            <a:xfrm flipV="1">
              <a:off x="4808844" y="1165726"/>
              <a:ext cx="1894" cy="4166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09" name="Line 51"/>
            <p:cNvSpPr>
              <a:spLocks noChangeShapeType="1"/>
            </p:cNvSpPr>
            <p:nvPr/>
          </p:nvSpPr>
          <p:spPr bwMode="auto">
            <a:xfrm flipV="1">
              <a:off x="4920582" y="1165726"/>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10" name="Line 52"/>
            <p:cNvSpPr>
              <a:spLocks noChangeShapeType="1"/>
            </p:cNvSpPr>
            <p:nvPr/>
          </p:nvSpPr>
          <p:spPr bwMode="auto">
            <a:xfrm flipV="1">
              <a:off x="5036107" y="1165726"/>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11" name="Line 53"/>
            <p:cNvSpPr>
              <a:spLocks noChangeShapeType="1"/>
            </p:cNvSpPr>
            <p:nvPr/>
          </p:nvSpPr>
          <p:spPr bwMode="auto">
            <a:xfrm flipV="1">
              <a:off x="5147845" y="1165726"/>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12" name="Line 54"/>
            <p:cNvSpPr>
              <a:spLocks noChangeShapeType="1"/>
            </p:cNvSpPr>
            <p:nvPr/>
          </p:nvSpPr>
          <p:spPr bwMode="auto">
            <a:xfrm flipV="1">
              <a:off x="5261476" y="1165726"/>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13" name="Line 55"/>
            <p:cNvSpPr>
              <a:spLocks noChangeShapeType="1"/>
            </p:cNvSpPr>
            <p:nvPr/>
          </p:nvSpPr>
          <p:spPr bwMode="auto">
            <a:xfrm flipV="1">
              <a:off x="5375108" y="1165726"/>
              <a:ext cx="1894" cy="4166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14" name="Line 56"/>
            <p:cNvSpPr>
              <a:spLocks noChangeShapeType="1"/>
            </p:cNvSpPr>
            <p:nvPr/>
          </p:nvSpPr>
          <p:spPr bwMode="auto">
            <a:xfrm flipV="1">
              <a:off x="5488739" y="1165726"/>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15" name="Line 57"/>
            <p:cNvSpPr>
              <a:spLocks noChangeShapeType="1"/>
            </p:cNvSpPr>
            <p:nvPr/>
          </p:nvSpPr>
          <p:spPr bwMode="auto">
            <a:xfrm flipV="1">
              <a:off x="5602371" y="1165726"/>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16" name="Line 58"/>
            <p:cNvSpPr>
              <a:spLocks noChangeShapeType="1"/>
            </p:cNvSpPr>
            <p:nvPr/>
          </p:nvSpPr>
          <p:spPr bwMode="auto">
            <a:xfrm flipV="1">
              <a:off x="5714109" y="1165726"/>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17" name="Line 59"/>
            <p:cNvSpPr>
              <a:spLocks noChangeShapeType="1"/>
            </p:cNvSpPr>
            <p:nvPr/>
          </p:nvSpPr>
          <p:spPr bwMode="auto">
            <a:xfrm flipV="1">
              <a:off x="5829634" y="1165726"/>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18" name="Line 60"/>
            <p:cNvSpPr>
              <a:spLocks noChangeShapeType="1"/>
            </p:cNvSpPr>
            <p:nvPr/>
          </p:nvSpPr>
          <p:spPr bwMode="auto">
            <a:xfrm flipV="1">
              <a:off x="5941372" y="1165726"/>
              <a:ext cx="1894" cy="4166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19" name="Line 61"/>
            <p:cNvSpPr>
              <a:spLocks noChangeShapeType="1"/>
            </p:cNvSpPr>
            <p:nvPr/>
          </p:nvSpPr>
          <p:spPr bwMode="auto">
            <a:xfrm flipV="1">
              <a:off x="6055003" y="1165726"/>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20" name="Line 62"/>
            <p:cNvSpPr>
              <a:spLocks noChangeShapeType="1"/>
            </p:cNvSpPr>
            <p:nvPr/>
          </p:nvSpPr>
          <p:spPr bwMode="auto">
            <a:xfrm flipV="1">
              <a:off x="6168635" y="1165726"/>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21" name="Line 63"/>
            <p:cNvSpPr>
              <a:spLocks noChangeShapeType="1"/>
            </p:cNvSpPr>
            <p:nvPr/>
          </p:nvSpPr>
          <p:spPr bwMode="auto">
            <a:xfrm flipV="1">
              <a:off x="6282267" y="1165726"/>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22" name="Line 64"/>
            <p:cNvSpPr>
              <a:spLocks noChangeShapeType="1"/>
            </p:cNvSpPr>
            <p:nvPr/>
          </p:nvSpPr>
          <p:spPr bwMode="auto">
            <a:xfrm flipV="1">
              <a:off x="6394004" y="1165726"/>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23" name="Line 65"/>
            <p:cNvSpPr>
              <a:spLocks noChangeShapeType="1"/>
            </p:cNvSpPr>
            <p:nvPr/>
          </p:nvSpPr>
          <p:spPr bwMode="auto">
            <a:xfrm flipV="1">
              <a:off x="6509530" y="1165726"/>
              <a:ext cx="1894" cy="4166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24" name="Line 66"/>
            <p:cNvSpPr>
              <a:spLocks noChangeShapeType="1"/>
            </p:cNvSpPr>
            <p:nvPr/>
          </p:nvSpPr>
          <p:spPr bwMode="auto">
            <a:xfrm flipV="1">
              <a:off x="6621267" y="1165726"/>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25" name="Line 67"/>
            <p:cNvSpPr>
              <a:spLocks noChangeShapeType="1"/>
            </p:cNvSpPr>
            <p:nvPr/>
          </p:nvSpPr>
          <p:spPr bwMode="auto">
            <a:xfrm flipV="1">
              <a:off x="6734899" y="1165726"/>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26" name="Line 68"/>
            <p:cNvSpPr>
              <a:spLocks noChangeShapeType="1"/>
            </p:cNvSpPr>
            <p:nvPr/>
          </p:nvSpPr>
          <p:spPr bwMode="auto">
            <a:xfrm flipV="1">
              <a:off x="6846637" y="1165726"/>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27" name="Line 69"/>
            <p:cNvSpPr>
              <a:spLocks noChangeShapeType="1"/>
            </p:cNvSpPr>
            <p:nvPr/>
          </p:nvSpPr>
          <p:spPr bwMode="auto">
            <a:xfrm flipV="1">
              <a:off x="6962162" y="1165726"/>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28" name="Line 70"/>
            <p:cNvSpPr>
              <a:spLocks noChangeShapeType="1"/>
            </p:cNvSpPr>
            <p:nvPr/>
          </p:nvSpPr>
          <p:spPr bwMode="auto">
            <a:xfrm flipV="1">
              <a:off x="7075794" y="1165726"/>
              <a:ext cx="1894" cy="4166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29" name="Line 71"/>
            <p:cNvSpPr>
              <a:spLocks noChangeShapeType="1"/>
            </p:cNvSpPr>
            <p:nvPr/>
          </p:nvSpPr>
          <p:spPr bwMode="auto">
            <a:xfrm flipV="1">
              <a:off x="7187531" y="1165726"/>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30" name="Line 72"/>
            <p:cNvSpPr>
              <a:spLocks noChangeShapeType="1"/>
            </p:cNvSpPr>
            <p:nvPr/>
          </p:nvSpPr>
          <p:spPr bwMode="auto">
            <a:xfrm flipV="1">
              <a:off x="7303057" y="1165726"/>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31" name="Line 73"/>
            <p:cNvSpPr>
              <a:spLocks noChangeShapeType="1"/>
            </p:cNvSpPr>
            <p:nvPr/>
          </p:nvSpPr>
          <p:spPr bwMode="auto">
            <a:xfrm flipV="1">
              <a:off x="7414795" y="1165726"/>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32" name="Line 74"/>
            <p:cNvSpPr>
              <a:spLocks noChangeShapeType="1"/>
            </p:cNvSpPr>
            <p:nvPr/>
          </p:nvSpPr>
          <p:spPr bwMode="auto">
            <a:xfrm flipV="1">
              <a:off x="7528426" y="1165726"/>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33" name="Line 75"/>
            <p:cNvSpPr>
              <a:spLocks noChangeShapeType="1"/>
            </p:cNvSpPr>
            <p:nvPr/>
          </p:nvSpPr>
          <p:spPr bwMode="auto">
            <a:xfrm flipV="1">
              <a:off x="7642058" y="1165726"/>
              <a:ext cx="1894" cy="4166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34" name="Line 76"/>
            <p:cNvSpPr>
              <a:spLocks noChangeShapeType="1"/>
            </p:cNvSpPr>
            <p:nvPr/>
          </p:nvSpPr>
          <p:spPr bwMode="auto">
            <a:xfrm flipV="1">
              <a:off x="7755689" y="1165726"/>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35" name="Line 77"/>
            <p:cNvSpPr>
              <a:spLocks noChangeShapeType="1"/>
            </p:cNvSpPr>
            <p:nvPr/>
          </p:nvSpPr>
          <p:spPr bwMode="auto">
            <a:xfrm flipV="1">
              <a:off x="7867427" y="1165726"/>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36" name="Line 78"/>
            <p:cNvSpPr>
              <a:spLocks noChangeShapeType="1"/>
            </p:cNvSpPr>
            <p:nvPr/>
          </p:nvSpPr>
          <p:spPr bwMode="auto">
            <a:xfrm flipV="1">
              <a:off x="7981059" y="1165726"/>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37" name="Line 79"/>
            <p:cNvSpPr>
              <a:spLocks noChangeShapeType="1"/>
            </p:cNvSpPr>
            <p:nvPr/>
          </p:nvSpPr>
          <p:spPr bwMode="auto">
            <a:xfrm flipV="1">
              <a:off x="8094690" y="1165726"/>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38" name="Line 80"/>
            <p:cNvSpPr>
              <a:spLocks noChangeShapeType="1"/>
            </p:cNvSpPr>
            <p:nvPr/>
          </p:nvSpPr>
          <p:spPr bwMode="auto">
            <a:xfrm flipV="1">
              <a:off x="8208322" y="1165726"/>
              <a:ext cx="1894" cy="4166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39" name="Line 81"/>
            <p:cNvSpPr>
              <a:spLocks noChangeShapeType="1"/>
            </p:cNvSpPr>
            <p:nvPr/>
          </p:nvSpPr>
          <p:spPr bwMode="auto">
            <a:xfrm flipV="1">
              <a:off x="8320060" y="1165726"/>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40" name="Line 82"/>
            <p:cNvSpPr>
              <a:spLocks noChangeShapeType="1"/>
            </p:cNvSpPr>
            <p:nvPr/>
          </p:nvSpPr>
          <p:spPr bwMode="auto">
            <a:xfrm flipV="1">
              <a:off x="8435585" y="1165726"/>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41" name="Line 83"/>
            <p:cNvSpPr>
              <a:spLocks noChangeShapeType="1"/>
            </p:cNvSpPr>
            <p:nvPr/>
          </p:nvSpPr>
          <p:spPr bwMode="auto">
            <a:xfrm flipV="1">
              <a:off x="8549217" y="1165726"/>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42" name="Line 84"/>
            <p:cNvSpPr>
              <a:spLocks noChangeShapeType="1"/>
            </p:cNvSpPr>
            <p:nvPr/>
          </p:nvSpPr>
          <p:spPr bwMode="auto">
            <a:xfrm flipV="1">
              <a:off x="8660954" y="1165726"/>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43" name="Line 85"/>
            <p:cNvSpPr>
              <a:spLocks noChangeShapeType="1"/>
            </p:cNvSpPr>
            <p:nvPr/>
          </p:nvSpPr>
          <p:spPr bwMode="auto">
            <a:xfrm flipV="1">
              <a:off x="8776480" y="1165726"/>
              <a:ext cx="1894" cy="4166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44" name="Line 86"/>
            <p:cNvSpPr>
              <a:spLocks noChangeShapeType="1"/>
            </p:cNvSpPr>
            <p:nvPr/>
          </p:nvSpPr>
          <p:spPr bwMode="auto">
            <a:xfrm flipV="1">
              <a:off x="8776480" y="1165726"/>
              <a:ext cx="1894" cy="4166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45" name="Line 87"/>
            <p:cNvSpPr>
              <a:spLocks noChangeShapeType="1"/>
            </p:cNvSpPr>
            <p:nvPr/>
          </p:nvSpPr>
          <p:spPr bwMode="auto">
            <a:xfrm flipV="1">
              <a:off x="4808844" y="1165726"/>
              <a:ext cx="1894" cy="23370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46" name="Rectangle 88"/>
            <p:cNvSpPr>
              <a:spLocks noChangeArrowheads="1"/>
            </p:cNvSpPr>
            <p:nvPr/>
          </p:nvSpPr>
          <p:spPr bwMode="auto">
            <a:xfrm rot="-5400000">
              <a:off x="4180285" y="2144315"/>
              <a:ext cx="38927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Times New Roman" pitchFamily="18" charset="0"/>
                  <a:cs typeface="Arial" charset="0"/>
                </a:rPr>
                <a:t>Yield</a:t>
              </a:r>
              <a:endParaRPr lang="en-US">
                <a:cs typeface="Arial" charset="0"/>
              </a:endParaRPr>
            </a:p>
          </p:txBody>
        </p:sp>
        <p:sp>
          <p:nvSpPr>
            <p:cNvPr id="28947" name="Line 93"/>
            <p:cNvSpPr>
              <a:spLocks noChangeShapeType="1"/>
            </p:cNvSpPr>
            <p:nvPr/>
          </p:nvSpPr>
          <p:spPr bwMode="auto">
            <a:xfrm flipH="1">
              <a:off x="4808844" y="3502750"/>
              <a:ext cx="3598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48" name="Line 94"/>
            <p:cNvSpPr>
              <a:spLocks noChangeShapeType="1"/>
            </p:cNvSpPr>
            <p:nvPr/>
          </p:nvSpPr>
          <p:spPr bwMode="auto">
            <a:xfrm flipH="1">
              <a:off x="4808844" y="3468660"/>
              <a:ext cx="3598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49" name="Line 95"/>
            <p:cNvSpPr>
              <a:spLocks noChangeShapeType="1"/>
            </p:cNvSpPr>
            <p:nvPr/>
          </p:nvSpPr>
          <p:spPr bwMode="auto">
            <a:xfrm flipH="1">
              <a:off x="4808844" y="3440252"/>
              <a:ext cx="3598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50" name="Line 96"/>
            <p:cNvSpPr>
              <a:spLocks noChangeShapeType="1"/>
            </p:cNvSpPr>
            <p:nvPr/>
          </p:nvSpPr>
          <p:spPr bwMode="auto">
            <a:xfrm flipH="1">
              <a:off x="4808844" y="3415632"/>
              <a:ext cx="3598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51" name="Line 97"/>
            <p:cNvSpPr>
              <a:spLocks noChangeShapeType="1"/>
            </p:cNvSpPr>
            <p:nvPr/>
          </p:nvSpPr>
          <p:spPr bwMode="auto">
            <a:xfrm flipH="1">
              <a:off x="4808844" y="3394800"/>
              <a:ext cx="3598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52" name="Line 98"/>
            <p:cNvSpPr>
              <a:spLocks noChangeShapeType="1"/>
            </p:cNvSpPr>
            <p:nvPr/>
          </p:nvSpPr>
          <p:spPr bwMode="auto">
            <a:xfrm flipH="1">
              <a:off x="4808844" y="3373967"/>
              <a:ext cx="7007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53" name="Rectangle 99"/>
            <p:cNvSpPr>
              <a:spLocks noChangeArrowheads="1"/>
            </p:cNvSpPr>
            <p:nvPr/>
          </p:nvSpPr>
          <p:spPr bwMode="auto">
            <a:xfrm>
              <a:off x="4693318" y="3254654"/>
              <a:ext cx="164766" cy="24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cs typeface="Arial" charset="0"/>
                </a:rPr>
                <a:t>1</a:t>
              </a:r>
              <a:endParaRPr lang="en-US">
                <a:cs typeface="Arial" charset="0"/>
              </a:endParaRPr>
            </a:p>
          </p:txBody>
        </p:sp>
        <p:sp>
          <p:nvSpPr>
            <p:cNvPr id="28954" name="Line 100"/>
            <p:cNvSpPr>
              <a:spLocks noChangeShapeType="1"/>
            </p:cNvSpPr>
            <p:nvPr/>
          </p:nvSpPr>
          <p:spPr bwMode="auto">
            <a:xfrm flipH="1">
              <a:off x="4808844" y="3245185"/>
              <a:ext cx="3598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55" name="Line 101"/>
            <p:cNvSpPr>
              <a:spLocks noChangeShapeType="1"/>
            </p:cNvSpPr>
            <p:nvPr/>
          </p:nvSpPr>
          <p:spPr bwMode="auto">
            <a:xfrm flipH="1">
              <a:off x="4808844" y="3169430"/>
              <a:ext cx="3598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56" name="Line 102"/>
            <p:cNvSpPr>
              <a:spLocks noChangeShapeType="1"/>
            </p:cNvSpPr>
            <p:nvPr/>
          </p:nvSpPr>
          <p:spPr bwMode="auto">
            <a:xfrm flipH="1">
              <a:off x="4808844" y="3116402"/>
              <a:ext cx="3598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57" name="Line 103"/>
            <p:cNvSpPr>
              <a:spLocks noChangeShapeType="1"/>
            </p:cNvSpPr>
            <p:nvPr/>
          </p:nvSpPr>
          <p:spPr bwMode="auto">
            <a:xfrm flipH="1">
              <a:off x="4808844" y="3074737"/>
              <a:ext cx="3598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58" name="Line 104"/>
            <p:cNvSpPr>
              <a:spLocks noChangeShapeType="1"/>
            </p:cNvSpPr>
            <p:nvPr/>
          </p:nvSpPr>
          <p:spPr bwMode="auto">
            <a:xfrm flipH="1">
              <a:off x="4808844" y="3042542"/>
              <a:ext cx="3598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59" name="Line 105"/>
            <p:cNvSpPr>
              <a:spLocks noChangeShapeType="1"/>
            </p:cNvSpPr>
            <p:nvPr/>
          </p:nvSpPr>
          <p:spPr bwMode="auto">
            <a:xfrm flipH="1">
              <a:off x="4808844" y="3014134"/>
              <a:ext cx="3598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60" name="Line 106"/>
            <p:cNvSpPr>
              <a:spLocks noChangeShapeType="1"/>
            </p:cNvSpPr>
            <p:nvPr/>
          </p:nvSpPr>
          <p:spPr bwMode="auto">
            <a:xfrm flipH="1">
              <a:off x="4808844" y="2989514"/>
              <a:ext cx="3598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61" name="Line 107"/>
            <p:cNvSpPr>
              <a:spLocks noChangeShapeType="1"/>
            </p:cNvSpPr>
            <p:nvPr/>
          </p:nvSpPr>
          <p:spPr bwMode="auto">
            <a:xfrm flipH="1">
              <a:off x="4808844" y="2966787"/>
              <a:ext cx="3598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62" name="Line 108"/>
            <p:cNvSpPr>
              <a:spLocks noChangeShapeType="1"/>
            </p:cNvSpPr>
            <p:nvPr/>
          </p:nvSpPr>
          <p:spPr bwMode="auto">
            <a:xfrm flipH="1">
              <a:off x="4808844" y="2947849"/>
              <a:ext cx="7007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63" name="Rectangle 109"/>
            <p:cNvSpPr>
              <a:spLocks noChangeArrowheads="1"/>
            </p:cNvSpPr>
            <p:nvPr/>
          </p:nvSpPr>
          <p:spPr bwMode="auto">
            <a:xfrm>
              <a:off x="4545597" y="2828536"/>
              <a:ext cx="253777" cy="24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cs typeface="Arial" charset="0"/>
                </a:rPr>
                <a:t>10</a:t>
              </a:r>
              <a:endParaRPr lang="en-US">
                <a:cs typeface="Arial" charset="0"/>
              </a:endParaRPr>
            </a:p>
          </p:txBody>
        </p:sp>
        <p:sp>
          <p:nvSpPr>
            <p:cNvPr id="28964" name="Rectangle 110"/>
            <p:cNvSpPr>
              <a:spLocks noChangeArrowheads="1"/>
            </p:cNvSpPr>
            <p:nvPr/>
          </p:nvSpPr>
          <p:spPr bwMode="auto">
            <a:xfrm>
              <a:off x="4727408" y="2819066"/>
              <a:ext cx="81436" cy="12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latin typeface="Times New Roman" pitchFamily="18" charset="0"/>
                  <a:cs typeface="Arial" charset="0"/>
                </a:rPr>
                <a:t>1</a:t>
              </a:r>
              <a:endParaRPr lang="en-US">
                <a:cs typeface="Arial" charset="0"/>
              </a:endParaRPr>
            </a:p>
          </p:txBody>
        </p:sp>
        <p:sp>
          <p:nvSpPr>
            <p:cNvPr id="28965" name="Rectangle 111"/>
            <p:cNvSpPr>
              <a:spLocks noChangeArrowheads="1"/>
            </p:cNvSpPr>
            <p:nvPr/>
          </p:nvSpPr>
          <p:spPr bwMode="auto">
            <a:xfrm>
              <a:off x="4538022" y="2442188"/>
              <a:ext cx="253777" cy="24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cs typeface="Arial" charset="0"/>
                </a:rPr>
                <a:t>10</a:t>
              </a:r>
              <a:endParaRPr lang="en-US">
                <a:cs typeface="Arial" charset="0"/>
              </a:endParaRPr>
            </a:p>
          </p:txBody>
        </p:sp>
        <p:sp>
          <p:nvSpPr>
            <p:cNvPr id="28966" name="Rectangle 112"/>
            <p:cNvSpPr>
              <a:spLocks noChangeArrowheads="1"/>
            </p:cNvSpPr>
            <p:nvPr/>
          </p:nvSpPr>
          <p:spPr bwMode="auto">
            <a:xfrm>
              <a:off x="4719832" y="2432719"/>
              <a:ext cx="81436" cy="12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latin typeface="Times New Roman" pitchFamily="18" charset="0"/>
                  <a:cs typeface="Arial" charset="0"/>
                </a:rPr>
                <a:t>2</a:t>
              </a:r>
              <a:endParaRPr lang="en-US">
                <a:cs typeface="Arial" charset="0"/>
              </a:endParaRPr>
            </a:p>
          </p:txBody>
        </p:sp>
        <p:sp>
          <p:nvSpPr>
            <p:cNvPr id="28967" name="Rectangle 113"/>
            <p:cNvSpPr>
              <a:spLocks noChangeArrowheads="1"/>
            </p:cNvSpPr>
            <p:nvPr/>
          </p:nvSpPr>
          <p:spPr bwMode="auto">
            <a:xfrm>
              <a:off x="4541810" y="2002813"/>
              <a:ext cx="253777" cy="24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cs typeface="Arial" charset="0"/>
                </a:rPr>
                <a:t>10</a:t>
              </a:r>
              <a:endParaRPr lang="en-US">
                <a:cs typeface="Arial" charset="0"/>
              </a:endParaRPr>
            </a:p>
          </p:txBody>
        </p:sp>
        <p:sp>
          <p:nvSpPr>
            <p:cNvPr id="28968" name="Rectangle 114"/>
            <p:cNvSpPr>
              <a:spLocks noChangeArrowheads="1"/>
            </p:cNvSpPr>
            <p:nvPr/>
          </p:nvSpPr>
          <p:spPr bwMode="auto">
            <a:xfrm>
              <a:off x="4723620" y="1993343"/>
              <a:ext cx="81436" cy="12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latin typeface="Times New Roman" pitchFamily="18" charset="0"/>
                  <a:cs typeface="Arial" charset="0"/>
                </a:rPr>
                <a:t>3</a:t>
              </a:r>
              <a:endParaRPr lang="en-US">
                <a:cs typeface="Arial" charset="0"/>
              </a:endParaRPr>
            </a:p>
          </p:txBody>
        </p:sp>
        <p:sp>
          <p:nvSpPr>
            <p:cNvPr id="28969" name="Rectangle 115"/>
            <p:cNvSpPr>
              <a:spLocks noChangeArrowheads="1"/>
            </p:cNvSpPr>
            <p:nvPr/>
          </p:nvSpPr>
          <p:spPr bwMode="auto">
            <a:xfrm>
              <a:off x="4538022" y="1582376"/>
              <a:ext cx="253777" cy="24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cs typeface="Arial" charset="0"/>
                </a:rPr>
                <a:t>10</a:t>
              </a:r>
              <a:endParaRPr lang="en-US">
                <a:cs typeface="Arial" charset="0"/>
              </a:endParaRPr>
            </a:p>
          </p:txBody>
        </p:sp>
        <p:sp>
          <p:nvSpPr>
            <p:cNvPr id="28970" name="Rectangle 116"/>
            <p:cNvSpPr>
              <a:spLocks noChangeArrowheads="1"/>
            </p:cNvSpPr>
            <p:nvPr/>
          </p:nvSpPr>
          <p:spPr bwMode="auto">
            <a:xfrm>
              <a:off x="4719832" y="1572906"/>
              <a:ext cx="81436" cy="12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latin typeface="Times New Roman" pitchFamily="18" charset="0"/>
                  <a:cs typeface="Arial" charset="0"/>
                </a:rPr>
                <a:t>4</a:t>
              </a:r>
              <a:endParaRPr lang="en-US">
                <a:cs typeface="Arial" charset="0"/>
              </a:endParaRPr>
            </a:p>
          </p:txBody>
        </p:sp>
        <p:sp>
          <p:nvSpPr>
            <p:cNvPr id="28971" name="Rectangle 117"/>
            <p:cNvSpPr>
              <a:spLocks noChangeArrowheads="1"/>
            </p:cNvSpPr>
            <p:nvPr/>
          </p:nvSpPr>
          <p:spPr bwMode="auto">
            <a:xfrm>
              <a:off x="4539916" y="1152469"/>
              <a:ext cx="253777" cy="24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cs typeface="Arial" charset="0"/>
                </a:rPr>
                <a:t>10</a:t>
              </a:r>
              <a:endParaRPr lang="en-US">
                <a:cs typeface="Arial" charset="0"/>
              </a:endParaRPr>
            </a:p>
          </p:txBody>
        </p:sp>
        <p:sp>
          <p:nvSpPr>
            <p:cNvPr id="28972" name="Rectangle 118"/>
            <p:cNvSpPr>
              <a:spLocks noChangeArrowheads="1"/>
            </p:cNvSpPr>
            <p:nvPr/>
          </p:nvSpPr>
          <p:spPr bwMode="auto">
            <a:xfrm>
              <a:off x="4721726" y="1143000"/>
              <a:ext cx="81436" cy="12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latin typeface="Times New Roman" pitchFamily="18" charset="0"/>
                  <a:cs typeface="Arial" charset="0"/>
                </a:rPr>
                <a:t>5</a:t>
              </a:r>
              <a:endParaRPr lang="en-US">
                <a:cs typeface="Arial" charset="0"/>
              </a:endParaRPr>
            </a:p>
          </p:txBody>
        </p:sp>
        <p:sp>
          <p:nvSpPr>
            <p:cNvPr id="28973" name="Line 119"/>
            <p:cNvSpPr>
              <a:spLocks noChangeShapeType="1"/>
            </p:cNvSpPr>
            <p:nvPr/>
          </p:nvSpPr>
          <p:spPr bwMode="auto">
            <a:xfrm flipH="1">
              <a:off x="4808844" y="2819066"/>
              <a:ext cx="3598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74" name="Line 120"/>
            <p:cNvSpPr>
              <a:spLocks noChangeShapeType="1"/>
            </p:cNvSpPr>
            <p:nvPr/>
          </p:nvSpPr>
          <p:spPr bwMode="auto">
            <a:xfrm flipH="1">
              <a:off x="4808844" y="2743312"/>
              <a:ext cx="3598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75" name="Line 121"/>
            <p:cNvSpPr>
              <a:spLocks noChangeShapeType="1"/>
            </p:cNvSpPr>
            <p:nvPr/>
          </p:nvSpPr>
          <p:spPr bwMode="auto">
            <a:xfrm flipH="1">
              <a:off x="4808844" y="2690284"/>
              <a:ext cx="3598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76" name="Line 122"/>
            <p:cNvSpPr>
              <a:spLocks noChangeShapeType="1"/>
            </p:cNvSpPr>
            <p:nvPr/>
          </p:nvSpPr>
          <p:spPr bwMode="auto">
            <a:xfrm flipH="1">
              <a:off x="4808844" y="2648619"/>
              <a:ext cx="3598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77" name="Line 123"/>
            <p:cNvSpPr>
              <a:spLocks noChangeShapeType="1"/>
            </p:cNvSpPr>
            <p:nvPr/>
          </p:nvSpPr>
          <p:spPr bwMode="auto">
            <a:xfrm flipH="1">
              <a:off x="4808844" y="2614529"/>
              <a:ext cx="3598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78" name="Line 124"/>
            <p:cNvSpPr>
              <a:spLocks noChangeShapeType="1"/>
            </p:cNvSpPr>
            <p:nvPr/>
          </p:nvSpPr>
          <p:spPr bwMode="auto">
            <a:xfrm flipH="1">
              <a:off x="4808844" y="2586121"/>
              <a:ext cx="3598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79" name="Line 125"/>
            <p:cNvSpPr>
              <a:spLocks noChangeShapeType="1"/>
            </p:cNvSpPr>
            <p:nvPr/>
          </p:nvSpPr>
          <p:spPr bwMode="auto">
            <a:xfrm flipH="1">
              <a:off x="4808844" y="2561501"/>
              <a:ext cx="3598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80" name="Line 126"/>
            <p:cNvSpPr>
              <a:spLocks noChangeShapeType="1"/>
            </p:cNvSpPr>
            <p:nvPr/>
          </p:nvSpPr>
          <p:spPr bwMode="auto">
            <a:xfrm flipH="1">
              <a:off x="4808844" y="2540669"/>
              <a:ext cx="3598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81" name="Line 127"/>
            <p:cNvSpPr>
              <a:spLocks noChangeShapeType="1"/>
            </p:cNvSpPr>
            <p:nvPr/>
          </p:nvSpPr>
          <p:spPr bwMode="auto">
            <a:xfrm flipH="1">
              <a:off x="4808844" y="2519836"/>
              <a:ext cx="7007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82" name="Line 128"/>
            <p:cNvSpPr>
              <a:spLocks noChangeShapeType="1"/>
            </p:cNvSpPr>
            <p:nvPr/>
          </p:nvSpPr>
          <p:spPr bwMode="auto">
            <a:xfrm flipH="1">
              <a:off x="4808844" y="2392948"/>
              <a:ext cx="3598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83" name="Line 129"/>
            <p:cNvSpPr>
              <a:spLocks noChangeShapeType="1"/>
            </p:cNvSpPr>
            <p:nvPr/>
          </p:nvSpPr>
          <p:spPr bwMode="auto">
            <a:xfrm flipH="1">
              <a:off x="4808844" y="2315299"/>
              <a:ext cx="3598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84" name="Line 130"/>
            <p:cNvSpPr>
              <a:spLocks noChangeShapeType="1"/>
            </p:cNvSpPr>
            <p:nvPr/>
          </p:nvSpPr>
          <p:spPr bwMode="auto">
            <a:xfrm flipH="1">
              <a:off x="4808844" y="2262271"/>
              <a:ext cx="3598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85" name="Line 131"/>
            <p:cNvSpPr>
              <a:spLocks noChangeShapeType="1"/>
            </p:cNvSpPr>
            <p:nvPr/>
          </p:nvSpPr>
          <p:spPr bwMode="auto">
            <a:xfrm flipH="1">
              <a:off x="4808844" y="2220606"/>
              <a:ext cx="3598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86" name="Line 132"/>
            <p:cNvSpPr>
              <a:spLocks noChangeShapeType="1"/>
            </p:cNvSpPr>
            <p:nvPr/>
          </p:nvSpPr>
          <p:spPr bwMode="auto">
            <a:xfrm flipH="1">
              <a:off x="4808844" y="2188411"/>
              <a:ext cx="3598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87" name="Line 133"/>
            <p:cNvSpPr>
              <a:spLocks noChangeShapeType="1"/>
            </p:cNvSpPr>
            <p:nvPr/>
          </p:nvSpPr>
          <p:spPr bwMode="auto">
            <a:xfrm flipH="1">
              <a:off x="4808844" y="2160003"/>
              <a:ext cx="3598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88" name="Line 134"/>
            <p:cNvSpPr>
              <a:spLocks noChangeShapeType="1"/>
            </p:cNvSpPr>
            <p:nvPr/>
          </p:nvSpPr>
          <p:spPr bwMode="auto">
            <a:xfrm flipH="1">
              <a:off x="4808844" y="2135383"/>
              <a:ext cx="3598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89" name="Line 135"/>
            <p:cNvSpPr>
              <a:spLocks noChangeShapeType="1"/>
            </p:cNvSpPr>
            <p:nvPr/>
          </p:nvSpPr>
          <p:spPr bwMode="auto">
            <a:xfrm flipH="1">
              <a:off x="4808844" y="2112656"/>
              <a:ext cx="3598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90" name="Line 136"/>
            <p:cNvSpPr>
              <a:spLocks noChangeShapeType="1"/>
            </p:cNvSpPr>
            <p:nvPr/>
          </p:nvSpPr>
          <p:spPr bwMode="auto">
            <a:xfrm flipH="1">
              <a:off x="4808844" y="2093718"/>
              <a:ext cx="7007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91" name="Line 137"/>
            <p:cNvSpPr>
              <a:spLocks noChangeShapeType="1"/>
            </p:cNvSpPr>
            <p:nvPr/>
          </p:nvSpPr>
          <p:spPr bwMode="auto">
            <a:xfrm flipH="1">
              <a:off x="4808844" y="1966829"/>
              <a:ext cx="3598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92" name="Line 138"/>
            <p:cNvSpPr>
              <a:spLocks noChangeShapeType="1"/>
            </p:cNvSpPr>
            <p:nvPr/>
          </p:nvSpPr>
          <p:spPr bwMode="auto">
            <a:xfrm flipH="1">
              <a:off x="4808844" y="1891075"/>
              <a:ext cx="3598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93" name="Line 139"/>
            <p:cNvSpPr>
              <a:spLocks noChangeShapeType="1"/>
            </p:cNvSpPr>
            <p:nvPr/>
          </p:nvSpPr>
          <p:spPr bwMode="auto">
            <a:xfrm flipH="1">
              <a:off x="4808844" y="1836153"/>
              <a:ext cx="3598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94" name="Line 140"/>
            <p:cNvSpPr>
              <a:spLocks noChangeShapeType="1"/>
            </p:cNvSpPr>
            <p:nvPr/>
          </p:nvSpPr>
          <p:spPr bwMode="auto">
            <a:xfrm flipH="1">
              <a:off x="4808844" y="1794488"/>
              <a:ext cx="3598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95" name="Line 141"/>
            <p:cNvSpPr>
              <a:spLocks noChangeShapeType="1"/>
            </p:cNvSpPr>
            <p:nvPr/>
          </p:nvSpPr>
          <p:spPr bwMode="auto">
            <a:xfrm flipH="1">
              <a:off x="4808844" y="1762292"/>
              <a:ext cx="3598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96" name="Line 142"/>
            <p:cNvSpPr>
              <a:spLocks noChangeShapeType="1"/>
            </p:cNvSpPr>
            <p:nvPr/>
          </p:nvSpPr>
          <p:spPr bwMode="auto">
            <a:xfrm flipH="1">
              <a:off x="4808844" y="1731991"/>
              <a:ext cx="3598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97" name="Line 143"/>
            <p:cNvSpPr>
              <a:spLocks noChangeShapeType="1"/>
            </p:cNvSpPr>
            <p:nvPr/>
          </p:nvSpPr>
          <p:spPr bwMode="auto">
            <a:xfrm flipH="1">
              <a:off x="4808844" y="1709264"/>
              <a:ext cx="3598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98" name="Line 144"/>
            <p:cNvSpPr>
              <a:spLocks noChangeShapeType="1"/>
            </p:cNvSpPr>
            <p:nvPr/>
          </p:nvSpPr>
          <p:spPr bwMode="auto">
            <a:xfrm flipH="1">
              <a:off x="4808844" y="1686538"/>
              <a:ext cx="3598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99" name="Line 145"/>
            <p:cNvSpPr>
              <a:spLocks noChangeShapeType="1"/>
            </p:cNvSpPr>
            <p:nvPr/>
          </p:nvSpPr>
          <p:spPr bwMode="auto">
            <a:xfrm flipH="1">
              <a:off x="4808844" y="1667599"/>
              <a:ext cx="7007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00" name="Line 146"/>
            <p:cNvSpPr>
              <a:spLocks noChangeShapeType="1"/>
            </p:cNvSpPr>
            <p:nvPr/>
          </p:nvSpPr>
          <p:spPr bwMode="auto">
            <a:xfrm flipH="1">
              <a:off x="4808844" y="1538817"/>
              <a:ext cx="3598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01" name="Line 147"/>
            <p:cNvSpPr>
              <a:spLocks noChangeShapeType="1"/>
            </p:cNvSpPr>
            <p:nvPr/>
          </p:nvSpPr>
          <p:spPr bwMode="auto">
            <a:xfrm flipH="1">
              <a:off x="4808844" y="1464956"/>
              <a:ext cx="3598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02" name="Line 148"/>
            <p:cNvSpPr>
              <a:spLocks noChangeShapeType="1"/>
            </p:cNvSpPr>
            <p:nvPr/>
          </p:nvSpPr>
          <p:spPr bwMode="auto">
            <a:xfrm flipH="1">
              <a:off x="4808844" y="1410034"/>
              <a:ext cx="3598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03" name="Line 149"/>
            <p:cNvSpPr>
              <a:spLocks noChangeShapeType="1"/>
            </p:cNvSpPr>
            <p:nvPr/>
          </p:nvSpPr>
          <p:spPr bwMode="auto">
            <a:xfrm flipH="1">
              <a:off x="4808844" y="1370263"/>
              <a:ext cx="3598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04" name="Line 150"/>
            <p:cNvSpPr>
              <a:spLocks noChangeShapeType="1"/>
            </p:cNvSpPr>
            <p:nvPr/>
          </p:nvSpPr>
          <p:spPr bwMode="auto">
            <a:xfrm flipH="1">
              <a:off x="4808844" y="1334280"/>
              <a:ext cx="3598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05" name="Line 151"/>
            <p:cNvSpPr>
              <a:spLocks noChangeShapeType="1"/>
            </p:cNvSpPr>
            <p:nvPr/>
          </p:nvSpPr>
          <p:spPr bwMode="auto">
            <a:xfrm flipH="1">
              <a:off x="4808844" y="1305872"/>
              <a:ext cx="3598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06" name="Line 152"/>
            <p:cNvSpPr>
              <a:spLocks noChangeShapeType="1"/>
            </p:cNvSpPr>
            <p:nvPr/>
          </p:nvSpPr>
          <p:spPr bwMode="auto">
            <a:xfrm flipH="1">
              <a:off x="4808844" y="1281252"/>
              <a:ext cx="3598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07" name="Line 153"/>
            <p:cNvSpPr>
              <a:spLocks noChangeShapeType="1"/>
            </p:cNvSpPr>
            <p:nvPr/>
          </p:nvSpPr>
          <p:spPr bwMode="auto">
            <a:xfrm flipH="1">
              <a:off x="4808844" y="1260419"/>
              <a:ext cx="3598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08" name="Line 154"/>
            <p:cNvSpPr>
              <a:spLocks noChangeShapeType="1"/>
            </p:cNvSpPr>
            <p:nvPr/>
          </p:nvSpPr>
          <p:spPr bwMode="auto">
            <a:xfrm flipH="1">
              <a:off x="4808844" y="1239587"/>
              <a:ext cx="7007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09" name="Line 155"/>
            <p:cNvSpPr>
              <a:spLocks noChangeShapeType="1"/>
            </p:cNvSpPr>
            <p:nvPr/>
          </p:nvSpPr>
          <p:spPr bwMode="auto">
            <a:xfrm flipV="1">
              <a:off x="8797312" y="1165726"/>
              <a:ext cx="1894" cy="23370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10" name="Line 156"/>
            <p:cNvSpPr>
              <a:spLocks noChangeShapeType="1"/>
            </p:cNvSpPr>
            <p:nvPr/>
          </p:nvSpPr>
          <p:spPr bwMode="auto">
            <a:xfrm>
              <a:off x="8763223" y="3502750"/>
              <a:ext cx="34089"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11" name="Line 157"/>
            <p:cNvSpPr>
              <a:spLocks noChangeShapeType="1"/>
            </p:cNvSpPr>
            <p:nvPr/>
          </p:nvSpPr>
          <p:spPr bwMode="auto">
            <a:xfrm>
              <a:off x="8763223" y="3468660"/>
              <a:ext cx="34089"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12" name="Line 158"/>
            <p:cNvSpPr>
              <a:spLocks noChangeShapeType="1"/>
            </p:cNvSpPr>
            <p:nvPr/>
          </p:nvSpPr>
          <p:spPr bwMode="auto">
            <a:xfrm>
              <a:off x="8763223" y="3440252"/>
              <a:ext cx="34089"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13" name="Line 159"/>
            <p:cNvSpPr>
              <a:spLocks noChangeShapeType="1"/>
            </p:cNvSpPr>
            <p:nvPr/>
          </p:nvSpPr>
          <p:spPr bwMode="auto">
            <a:xfrm>
              <a:off x="8763223" y="3415632"/>
              <a:ext cx="34089"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14" name="Line 160"/>
            <p:cNvSpPr>
              <a:spLocks noChangeShapeType="1"/>
            </p:cNvSpPr>
            <p:nvPr/>
          </p:nvSpPr>
          <p:spPr bwMode="auto">
            <a:xfrm>
              <a:off x="8763223" y="3394800"/>
              <a:ext cx="34089"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15" name="Line 161"/>
            <p:cNvSpPr>
              <a:spLocks noChangeShapeType="1"/>
            </p:cNvSpPr>
            <p:nvPr/>
          </p:nvSpPr>
          <p:spPr bwMode="auto">
            <a:xfrm>
              <a:off x="8725345" y="3373967"/>
              <a:ext cx="71967"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16" name="Line 162"/>
            <p:cNvSpPr>
              <a:spLocks noChangeShapeType="1"/>
            </p:cNvSpPr>
            <p:nvPr/>
          </p:nvSpPr>
          <p:spPr bwMode="auto">
            <a:xfrm>
              <a:off x="8763223" y="3245185"/>
              <a:ext cx="34089"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17" name="Line 163"/>
            <p:cNvSpPr>
              <a:spLocks noChangeShapeType="1"/>
            </p:cNvSpPr>
            <p:nvPr/>
          </p:nvSpPr>
          <p:spPr bwMode="auto">
            <a:xfrm>
              <a:off x="8763223" y="3169430"/>
              <a:ext cx="34089"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18" name="Line 164"/>
            <p:cNvSpPr>
              <a:spLocks noChangeShapeType="1"/>
            </p:cNvSpPr>
            <p:nvPr/>
          </p:nvSpPr>
          <p:spPr bwMode="auto">
            <a:xfrm>
              <a:off x="8763223" y="3116402"/>
              <a:ext cx="34089"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19" name="Line 165"/>
            <p:cNvSpPr>
              <a:spLocks noChangeShapeType="1"/>
            </p:cNvSpPr>
            <p:nvPr/>
          </p:nvSpPr>
          <p:spPr bwMode="auto">
            <a:xfrm>
              <a:off x="8763223" y="3074737"/>
              <a:ext cx="34089"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20" name="Line 166"/>
            <p:cNvSpPr>
              <a:spLocks noChangeShapeType="1"/>
            </p:cNvSpPr>
            <p:nvPr/>
          </p:nvSpPr>
          <p:spPr bwMode="auto">
            <a:xfrm>
              <a:off x="8763223" y="3042542"/>
              <a:ext cx="34089"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21" name="Line 167"/>
            <p:cNvSpPr>
              <a:spLocks noChangeShapeType="1"/>
            </p:cNvSpPr>
            <p:nvPr/>
          </p:nvSpPr>
          <p:spPr bwMode="auto">
            <a:xfrm>
              <a:off x="8763223" y="3014134"/>
              <a:ext cx="34089"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22" name="Line 168"/>
            <p:cNvSpPr>
              <a:spLocks noChangeShapeType="1"/>
            </p:cNvSpPr>
            <p:nvPr/>
          </p:nvSpPr>
          <p:spPr bwMode="auto">
            <a:xfrm>
              <a:off x="8763223" y="2989514"/>
              <a:ext cx="34089"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23" name="Line 169"/>
            <p:cNvSpPr>
              <a:spLocks noChangeShapeType="1"/>
            </p:cNvSpPr>
            <p:nvPr/>
          </p:nvSpPr>
          <p:spPr bwMode="auto">
            <a:xfrm>
              <a:off x="8763223" y="2966787"/>
              <a:ext cx="34089"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24" name="Line 170"/>
            <p:cNvSpPr>
              <a:spLocks noChangeShapeType="1"/>
            </p:cNvSpPr>
            <p:nvPr/>
          </p:nvSpPr>
          <p:spPr bwMode="auto">
            <a:xfrm>
              <a:off x="8725345" y="2947849"/>
              <a:ext cx="71967"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25" name="Line 171"/>
            <p:cNvSpPr>
              <a:spLocks noChangeShapeType="1"/>
            </p:cNvSpPr>
            <p:nvPr/>
          </p:nvSpPr>
          <p:spPr bwMode="auto">
            <a:xfrm>
              <a:off x="8763223" y="2819066"/>
              <a:ext cx="34089"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26" name="Line 172"/>
            <p:cNvSpPr>
              <a:spLocks noChangeShapeType="1"/>
            </p:cNvSpPr>
            <p:nvPr/>
          </p:nvSpPr>
          <p:spPr bwMode="auto">
            <a:xfrm>
              <a:off x="8763223" y="2743312"/>
              <a:ext cx="34089"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27" name="Line 173"/>
            <p:cNvSpPr>
              <a:spLocks noChangeShapeType="1"/>
            </p:cNvSpPr>
            <p:nvPr/>
          </p:nvSpPr>
          <p:spPr bwMode="auto">
            <a:xfrm>
              <a:off x="8763223" y="2690284"/>
              <a:ext cx="34089"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28" name="Line 174"/>
            <p:cNvSpPr>
              <a:spLocks noChangeShapeType="1"/>
            </p:cNvSpPr>
            <p:nvPr/>
          </p:nvSpPr>
          <p:spPr bwMode="auto">
            <a:xfrm>
              <a:off x="8763223" y="2648619"/>
              <a:ext cx="34089"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29" name="Line 175"/>
            <p:cNvSpPr>
              <a:spLocks noChangeShapeType="1"/>
            </p:cNvSpPr>
            <p:nvPr/>
          </p:nvSpPr>
          <p:spPr bwMode="auto">
            <a:xfrm>
              <a:off x="8763223" y="2614529"/>
              <a:ext cx="34089"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30" name="Line 176"/>
            <p:cNvSpPr>
              <a:spLocks noChangeShapeType="1"/>
            </p:cNvSpPr>
            <p:nvPr/>
          </p:nvSpPr>
          <p:spPr bwMode="auto">
            <a:xfrm>
              <a:off x="8763223" y="2586121"/>
              <a:ext cx="34089"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31" name="Line 177"/>
            <p:cNvSpPr>
              <a:spLocks noChangeShapeType="1"/>
            </p:cNvSpPr>
            <p:nvPr/>
          </p:nvSpPr>
          <p:spPr bwMode="auto">
            <a:xfrm>
              <a:off x="8763223" y="2561501"/>
              <a:ext cx="34089"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32" name="Line 178"/>
            <p:cNvSpPr>
              <a:spLocks noChangeShapeType="1"/>
            </p:cNvSpPr>
            <p:nvPr/>
          </p:nvSpPr>
          <p:spPr bwMode="auto">
            <a:xfrm>
              <a:off x="8763223" y="2540669"/>
              <a:ext cx="34089"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33" name="Line 179"/>
            <p:cNvSpPr>
              <a:spLocks noChangeShapeType="1"/>
            </p:cNvSpPr>
            <p:nvPr/>
          </p:nvSpPr>
          <p:spPr bwMode="auto">
            <a:xfrm>
              <a:off x="8725345" y="2519836"/>
              <a:ext cx="71967"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34" name="Line 180"/>
            <p:cNvSpPr>
              <a:spLocks noChangeShapeType="1"/>
            </p:cNvSpPr>
            <p:nvPr/>
          </p:nvSpPr>
          <p:spPr bwMode="auto">
            <a:xfrm>
              <a:off x="8763223" y="2392948"/>
              <a:ext cx="34089"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35" name="Line 181"/>
            <p:cNvSpPr>
              <a:spLocks noChangeShapeType="1"/>
            </p:cNvSpPr>
            <p:nvPr/>
          </p:nvSpPr>
          <p:spPr bwMode="auto">
            <a:xfrm>
              <a:off x="8763223" y="2315299"/>
              <a:ext cx="34089"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36" name="Line 182"/>
            <p:cNvSpPr>
              <a:spLocks noChangeShapeType="1"/>
            </p:cNvSpPr>
            <p:nvPr/>
          </p:nvSpPr>
          <p:spPr bwMode="auto">
            <a:xfrm>
              <a:off x="8763223" y="2262271"/>
              <a:ext cx="34089"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37" name="Line 183"/>
            <p:cNvSpPr>
              <a:spLocks noChangeShapeType="1"/>
            </p:cNvSpPr>
            <p:nvPr/>
          </p:nvSpPr>
          <p:spPr bwMode="auto">
            <a:xfrm>
              <a:off x="8763223" y="2220606"/>
              <a:ext cx="34089"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38" name="Line 184"/>
            <p:cNvSpPr>
              <a:spLocks noChangeShapeType="1"/>
            </p:cNvSpPr>
            <p:nvPr/>
          </p:nvSpPr>
          <p:spPr bwMode="auto">
            <a:xfrm>
              <a:off x="8763223" y="2188411"/>
              <a:ext cx="34089"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39" name="Line 185"/>
            <p:cNvSpPr>
              <a:spLocks noChangeShapeType="1"/>
            </p:cNvSpPr>
            <p:nvPr/>
          </p:nvSpPr>
          <p:spPr bwMode="auto">
            <a:xfrm>
              <a:off x="8763223" y="2160003"/>
              <a:ext cx="34089"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40" name="Line 186"/>
            <p:cNvSpPr>
              <a:spLocks noChangeShapeType="1"/>
            </p:cNvSpPr>
            <p:nvPr/>
          </p:nvSpPr>
          <p:spPr bwMode="auto">
            <a:xfrm>
              <a:off x="8763223" y="2135383"/>
              <a:ext cx="34089"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41" name="Line 187"/>
            <p:cNvSpPr>
              <a:spLocks noChangeShapeType="1"/>
            </p:cNvSpPr>
            <p:nvPr/>
          </p:nvSpPr>
          <p:spPr bwMode="auto">
            <a:xfrm>
              <a:off x="8763223" y="2112656"/>
              <a:ext cx="34089"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42" name="Line 188"/>
            <p:cNvSpPr>
              <a:spLocks noChangeShapeType="1"/>
            </p:cNvSpPr>
            <p:nvPr/>
          </p:nvSpPr>
          <p:spPr bwMode="auto">
            <a:xfrm>
              <a:off x="8725345" y="2093718"/>
              <a:ext cx="71967"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43" name="Line 189"/>
            <p:cNvSpPr>
              <a:spLocks noChangeShapeType="1"/>
            </p:cNvSpPr>
            <p:nvPr/>
          </p:nvSpPr>
          <p:spPr bwMode="auto">
            <a:xfrm>
              <a:off x="8763223" y="1966829"/>
              <a:ext cx="34089"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44" name="Line 190"/>
            <p:cNvSpPr>
              <a:spLocks noChangeShapeType="1"/>
            </p:cNvSpPr>
            <p:nvPr/>
          </p:nvSpPr>
          <p:spPr bwMode="auto">
            <a:xfrm>
              <a:off x="8763223" y="1891075"/>
              <a:ext cx="34089"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45" name="Line 191"/>
            <p:cNvSpPr>
              <a:spLocks noChangeShapeType="1"/>
            </p:cNvSpPr>
            <p:nvPr/>
          </p:nvSpPr>
          <p:spPr bwMode="auto">
            <a:xfrm>
              <a:off x="8763223" y="1836153"/>
              <a:ext cx="34089"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46" name="Line 192"/>
            <p:cNvSpPr>
              <a:spLocks noChangeShapeType="1"/>
            </p:cNvSpPr>
            <p:nvPr/>
          </p:nvSpPr>
          <p:spPr bwMode="auto">
            <a:xfrm>
              <a:off x="8763223" y="1794488"/>
              <a:ext cx="34089"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47" name="Line 193"/>
            <p:cNvSpPr>
              <a:spLocks noChangeShapeType="1"/>
            </p:cNvSpPr>
            <p:nvPr/>
          </p:nvSpPr>
          <p:spPr bwMode="auto">
            <a:xfrm>
              <a:off x="8763223" y="1762292"/>
              <a:ext cx="34089"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48" name="Line 194"/>
            <p:cNvSpPr>
              <a:spLocks noChangeShapeType="1"/>
            </p:cNvSpPr>
            <p:nvPr/>
          </p:nvSpPr>
          <p:spPr bwMode="auto">
            <a:xfrm>
              <a:off x="8763223" y="1731991"/>
              <a:ext cx="34089"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49" name="Line 195"/>
            <p:cNvSpPr>
              <a:spLocks noChangeShapeType="1"/>
            </p:cNvSpPr>
            <p:nvPr/>
          </p:nvSpPr>
          <p:spPr bwMode="auto">
            <a:xfrm>
              <a:off x="8763223" y="1709264"/>
              <a:ext cx="34089"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50" name="Line 196"/>
            <p:cNvSpPr>
              <a:spLocks noChangeShapeType="1"/>
            </p:cNvSpPr>
            <p:nvPr/>
          </p:nvSpPr>
          <p:spPr bwMode="auto">
            <a:xfrm>
              <a:off x="8763223" y="1686538"/>
              <a:ext cx="34089"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51" name="Line 197"/>
            <p:cNvSpPr>
              <a:spLocks noChangeShapeType="1"/>
            </p:cNvSpPr>
            <p:nvPr/>
          </p:nvSpPr>
          <p:spPr bwMode="auto">
            <a:xfrm>
              <a:off x="8725345" y="1667599"/>
              <a:ext cx="71967"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52" name="Line 198"/>
            <p:cNvSpPr>
              <a:spLocks noChangeShapeType="1"/>
            </p:cNvSpPr>
            <p:nvPr/>
          </p:nvSpPr>
          <p:spPr bwMode="auto">
            <a:xfrm>
              <a:off x="8763223" y="1538817"/>
              <a:ext cx="34089"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53" name="Line 199"/>
            <p:cNvSpPr>
              <a:spLocks noChangeShapeType="1"/>
            </p:cNvSpPr>
            <p:nvPr/>
          </p:nvSpPr>
          <p:spPr bwMode="auto">
            <a:xfrm>
              <a:off x="8763223" y="1464956"/>
              <a:ext cx="34089"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54" name="Line 200"/>
            <p:cNvSpPr>
              <a:spLocks noChangeShapeType="1"/>
            </p:cNvSpPr>
            <p:nvPr/>
          </p:nvSpPr>
          <p:spPr bwMode="auto">
            <a:xfrm>
              <a:off x="8763223" y="1410034"/>
              <a:ext cx="34089"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55" name="Line 201"/>
            <p:cNvSpPr>
              <a:spLocks noChangeShapeType="1"/>
            </p:cNvSpPr>
            <p:nvPr/>
          </p:nvSpPr>
          <p:spPr bwMode="auto">
            <a:xfrm>
              <a:off x="8763223" y="1370263"/>
              <a:ext cx="34089"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56" name="Line 202"/>
            <p:cNvSpPr>
              <a:spLocks noChangeShapeType="1"/>
            </p:cNvSpPr>
            <p:nvPr/>
          </p:nvSpPr>
          <p:spPr bwMode="auto">
            <a:xfrm>
              <a:off x="8763223" y="1334280"/>
              <a:ext cx="34089"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57" name="Line 203"/>
            <p:cNvSpPr>
              <a:spLocks noChangeShapeType="1"/>
            </p:cNvSpPr>
            <p:nvPr/>
          </p:nvSpPr>
          <p:spPr bwMode="auto">
            <a:xfrm>
              <a:off x="8763223" y="1305872"/>
              <a:ext cx="34089"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58" name="Line 205"/>
            <p:cNvSpPr>
              <a:spLocks noChangeShapeType="1"/>
            </p:cNvSpPr>
            <p:nvPr/>
          </p:nvSpPr>
          <p:spPr bwMode="auto">
            <a:xfrm>
              <a:off x="8763223" y="1281252"/>
              <a:ext cx="34089"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59" name="Line 206"/>
            <p:cNvSpPr>
              <a:spLocks noChangeShapeType="1"/>
            </p:cNvSpPr>
            <p:nvPr/>
          </p:nvSpPr>
          <p:spPr bwMode="auto">
            <a:xfrm>
              <a:off x="8763223" y="1260420"/>
              <a:ext cx="34089"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60" name="Line 207"/>
            <p:cNvSpPr>
              <a:spLocks noChangeShapeType="1"/>
            </p:cNvSpPr>
            <p:nvPr/>
          </p:nvSpPr>
          <p:spPr bwMode="auto">
            <a:xfrm>
              <a:off x="8725346" y="1239587"/>
              <a:ext cx="71967"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61" name="Freeform 208"/>
            <p:cNvSpPr>
              <a:spLocks noEditPoints="1"/>
            </p:cNvSpPr>
            <p:nvPr/>
          </p:nvSpPr>
          <p:spPr bwMode="auto">
            <a:xfrm>
              <a:off x="4808844" y="1283146"/>
              <a:ext cx="3988468" cy="2225285"/>
            </a:xfrm>
            <a:custGeom>
              <a:avLst/>
              <a:gdLst>
                <a:gd name="T0" fmla="*/ 195 w 14743"/>
                <a:gd name="T1" fmla="*/ 5392 h 8223"/>
                <a:gd name="T2" fmla="*/ 471 w 14743"/>
                <a:gd name="T3" fmla="*/ 5416 h 8223"/>
                <a:gd name="T4" fmla="*/ 642 w 14743"/>
                <a:gd name="T5" fmla="*/ 5286 h 8223"/>
                <a:gd name="T6" fmla="*/ 919 w 14743"/>
                <a:gd name="T7" fmla="*/ 5213 h 8223"/>
                <a:gd name="T8" fmla="*/ 894 w 14743"/>
                <a:gd name="T9" fmla="*/ 5229 h 8223"/>
                <a:gd name="T10" fmla="*/ 1341 w 14743"/>
                <a:gd name="T11" fmla="*/ 4920 h 8223"/>
                <a:gd name="T12" fmla="*/ 1341 w 14743"/>
                <a:gd name="T13" fmla="*/ 4814 h 8223"/>
                <a:gd name="T14" fmla="*/ 1764 w 14743"/>
                <a:gd name="T15" fmla="*/ 4717 h 8223"/>
                <a:gd name="T16" fmla="*/ 2260 w 14743"/>
                <a:gd name="T17" fmla="*/ 4522 h 8223"/>
                <a:gd name="T18" fmla="*/ 2478 w 14743"/>
                <a:gd name="T19" fmla="*/ 4522 h 8223"/>
                <a:gd name="T20" fmla="*/ 2707 w 14743"/>
                <a:gd name="T21" fmla="*/ 4449 h 8223"/>
                <a:gd name="T22" fmla="*/ 2682 w 14743"/>
                <a:gd name="T23" fmla="*/ 4424 h 8223"/>
                <a:gd name="T24" fmla="*/ 2901 w 14743"/>
                <a:gd name="T25" fmla="*/ 4481 h 8223"/>
                <a:gd name="T26" fmla="*/ 3130 w 14743"/>
                <a:gd name="T27" fmla="*/ 4384 h 8223"/>
                <a:gd name="T28" fmla="*/ 3324 w 14743"/>
                <a:gd name="T29" fmla="*/ 4408 h 8223"/>
                <a:gd name="T30" fmla="*/ 3600 w 14743"/>
                <a:gd name="T31" fmla="*/ 4376 h 8223"/>
                <a:gd name="T32" fmla="*/ 3795 w 14743"/>
                <a:gd name="T33" fmla="*/ 4376 h 8223"/>
                <a:gd name="T34" fmla="*/ 4242 w 14743"/>
                <a:gd name="T35" fmla="*/ 4213 h 8223"/>
                <a:gd name="T36" fmla="*/ 4470 w 14743"/>
                <a:gd name="T37" fmla="*/ 4295 h 8223"/>
                <a:gd name="T38" fmla="*/ 4470 w 14743"/>
                <a:gd name="T39" fmla="*/ 4335 h 8223"/>
                <a:gd name="T40" fmla="*/ 4665 w 14743"/>
                <a:gd name="T41" fmla="*/ 4172 h 8223"/>
                <a:gd name="T42" fmla="*/ 4885 w 14743"/>
                <a:gd name="T43" fmla="*/ 4197 h 8223"/>
                <a:gd name="T44" fmla="*/ 5161 w 14743"/>
                <a:gd name="T45" fmla="*/ 4204 h 8223"/>
                <a:gd name="T46" fmla="*/ 5381 w 14743"/>
                <a:gd name="T47" fmla="*/ 4213 h 8223"/>
                <a:gd name="T48" fmla="*/ 5356 w 14743"/>
                <a:gd name="T49" fmla="*/ 4261 h 8223"/>
                <a:gd name="T50" fmla="*/ 5803 w 14743"/>
                <a:gd name="T51" fmla="*/ 4278 h 8223"/>
                <a:gd name="T52" fmla="*/ 5803 w 14743"/>
                <a:gd name="T53" fmla="*/ 4197 h 8223"/>
                <a:gd name="T54" fmla="*/ 6031 w 14743"/>
                <a:gd name="T55" fmla="*/ 4367 h 8223"/>
                <a:gd name="T56" fmla="*/ 6274 w 14743"/>
                <a:gd name="T57" fmla="*/ 4270 h 8223"/>
                <a:gd name="T58" fmla="*/ 6478 w 14743"/>
                <a:gd name="T59" fmla="*/ 4246 h 8223"/>
                <a:gd name="T60" fmla="*/ 6721 w 14743"/>
                <a:gd name="T61" fmla="*/ 4270 h 8223"/>
                <a:gd name="T62" fmla="*/ 6696 w 14743"/>
                <a:gd name="T63" fmla="*/ 4352 h 8223"/>
                <a:gd name="T64" fmla="*/ 6925 w 14743"/>
                <a:gd name="T65" fmla="*/ 4327 h 8223"/>
                <a:gd name="T66" fmla="*/ 7144 w 14743"/>
                <a:gd name="T67" fmla="*/ 4302 h 8223"/>
                <a:gd name="T68" fmla="*/ 7396 w 14743"/>
                <a:gd name="T69" fmla="*/ 4327 h 8223"/>
                <a:gd name="T70" fmla="*/ 7566 w 14743"/>
                <a:gd name="T71" fmla="*/ 4343 h 8223"/>
                <a:gd name="T72" fmla="*/ 7818 w 14743"/>
                <a:gd name="T73" fmla="*/ 4343 h 8223"/>
                <a:gd name="T74" fmla="*/ 8038 w 14743"/>
                <a:gd name="T75" fmla="*/ 4302 h 8223"/>
                <a:gd name="T76" fmla="*/ 8265 w 14743"/>
                <a:gd name="T77" fmla="*/ 4400 h 8223"/>
                <a:gd name="T78" fmla="*/ 8265 w 14743"/>
                <a:gd name="T79" fmla="*/ 4547 h 8223"/>
                <a:gd name="T80" fmla="*/ 8460 w 14743"/>
                <a:gd name="T81" fmla="*/ 4343 h 8223"/>
                <a:gd name="T82" fmla="*/ 8688 w 14743"/>
                <a:gd name="T83" fmla="*/ 4367 h 8223"/>
                <a:gd name="T84" fmla="*/ 8907 w 14743"/>
                <a:gd name="T85" fmla="*/ 4522 h 8223"/>
                <a:gd name="T86" fmla="*/ 9184 w 14743"/>
                <a:gd name="T87" fmla="*/ 4392 h 8223"/>
                <a:gd name="T88" fmla="*/ 9159 w 14743"/>
                <a:gd name="T89" fmla="*/ 4449 h 8223"/>
                <a:gd name="T90" fmla="*/ 9607 w 14743"/>
                <a:gd name="T91" fmla="*/ 4473 h 8223"/>
                <a:gd name="T92" fmla="*/ 9607 w 14743"/>
                <a:gd name="T93" fmla="*/ 4424 h 8223"/>
                <a:gd name="T94" fmla="*/ 9826 w 14743"/>
                <a:gd name="T95" fmla="*/ 4505 h 8223"/>
                <a:gd name="T96" fmla="*/ 10078 w 14743"/>
                <a:gd name="T97" fmla="*/ 4441 h 8223"/>
                <a:gd name="T98" fmla="*/ 10273 w 14743"/>
                <a:gd name="T99" fmla="*/ 4416 h 8223"/>
                <a:gd name="T100" fmla="*/ 10525 w 14743"/>
                <a:gd name="T101" fmla="*/ 4571 h 8223"/>
                <a:gd name="T102" fmla="*/ 10501 w 14743"/>
                <a:gd name="T103" fmla="*/ 4498 h 8223"/>
                <a:gd name="T104" fmla="*/ 10719 w 14743"/>
                <a:gd name="T105" fmla="*/ 4327 h 8223"/>
                <a:gd name="T106" fmla="*/ 10923 w 14743"/>
                <a:gd name="T107" fmla="*/ 4449 h 8223"/>
                <a:gd name="T108" fmla="*/ 11191 w 14743"/>
                <a:gd name="T109" fmla="*/ 4449 h 8223"/>
                <a:gd name="T110" fmla="*/ 11418 w 14743"/>
                <a:gd name="T111" fmla="*/ 4514 h 8223"/>
                <a:gd name="T112" fmla="*/ 11614 w 14743"/>
                <a:gd name="T113" fmla="*/ 4514 h 8223"/>
                <a:gd name="T114" fmla="*/ 11866 w 14743"/>
                <a:gd name="T115" fmla="*/ 4619 h 8223"/>
                <a:gd name="T116" fmla="*/ 12061 w 14743"/>
                <a:gd name="T117" fmla="*/ 4554 h 8223"/>
                <a:gd name="T118" fmla="*/ 12036 w 14743"/>
                <a:gd name="T119" fmla="*/ 4295 h 8223"/>
                <a:gd name="T120" fmla="*/ 12264 w 14743"/>
                <a:gd name="T121" fmla="*/ 2350 h 8223"/>
                <a:gd name="T122" fmla="*/ 12532 w 14743"/>
                <a:gd name="T123" fmla="*/ 2375 h 8223"/>
                <a:gd name="T124" fmla="*/ 12760 w 14743"/>
                <a:gd name="T125" fmla="*/ 25 h 822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743"/>
                <a:gd name="T190" fmla="*/ 0 h 8223"/>
                <a:gd name="T191" fmla="*/ 14743 w 14743"/>
                <a:gd name="T192" fmla="*/ 8223 h 822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743" h="8223">
                  <a:moveTo>
                    <a:pt x="0" y="5945"/>
                  </a:moveTo>
                  <a:lnTo>
                    <a:pt x="219" y="5945"/>
                  </a:lnTo>
                  <a:lnTo>
                    <a:pt x="219" y="5994"/>
                  </a:lnTo>
                  <a:lnTo>
                    <a:pt x="0" y="5994"/>
                  </a:lnTo>
                  <a:lnTo>
                    <a:pt x="0" y="5945"/>
                  </a:lnTo>
                  <a:close/>
                  <a:moveTo>
                    <a:pt x="244" y="5969"/>
                  </a:moveTo>
                  <a:lnTo>
                    <a:pt x="244" y="5994"/>
                  </a:lnTo>
                  <a:lnTo>
                    <a:pt x="219" y="5994"/>
                  </a:lnTo>
                  <a:lnTo>
                    <a:pt x="219" y="5969"/>
                  </a:lnTo>
                  <a:lnTo>
                    <a:pt x="244" y="5969"/>
                  </a:lnTo>
                  <a:close/>
                  <a:moveTo>
                    <a:pt x="195" y="5969"/>
                  </a:moveTo>
                  <a:lnTo>
                    <a:pt x="195" y="5416"/>
                  </a:lnTo>
                  <a:lnTo>
                    <a:pt x="244" y="5416"/>
                  </a:lnTo>
                  <a:lnTo>
                    <a:pt x="244" y="5969"/>
                  </a:lnTo>
                  <a:lnTo>
                    <a:pt x="195" y="5969"/>
                  </a:lnTo>
                  <a:close/>
                  <a:moveTo>
                    <a:pt x="195" y="5416"/>
                  </a:moveTo>
                  <a:lnTo>
                    <a:pt x="195" y="5392"/>
                  </a:lnTo>
                  <a:lnTo>
                    <a:pt x="219" y="5392"/>
                  </a:lnTo>
                  <a:lnTo>
                    <a:pt x="219" y="5416"/>
                  </a:lnTo>
                  <a:lnTo>
                    <a:pt x="195" y="5416"/>
                  </a:lnTo>
                  <a:close/>
                  <a:moveTo>
                    <a:pt x="219" y="5392"/>
                  </a:moveTo>
                  <a:lnTo>
                    <a:pt x="447" y="5392"/>
                  </a:lnTo>
                  <a:lnTo>
                    <a:pt x="447" y="5441"/>
                  </a:lnTo>
                  <a:lnTo>
                    <a:pt x="219" y="5441"/>
                  </a:lnTo>
                  <a:lnTo>
                    <a:pt x="219" y="5392"/>
                  </a:lnTo>
                  <a:close/>
                  <a:moveTo>
                    <a:pt x="471" y="5416"/>
                  </a:moveTo>
                  <a:lnTo>
                    <a:pt x="471" y="5441"/>
                  </a:lnTo>
                  <a:lnTo>
                    <a:pt x="447" y="5441"/>
                  </a:lnTo>
                  <a:lnTo>
                    <a:pt x="447" y="5416"/>
                  </a:lnTo>
                  <a:lnTo>
                    <a:pt x="471" y="5416"/>
                  </a:lnTo>
                  <a:close/>
                  <a:moveTo>
                    <a:pt x="422" y="5416"/>
                  </a:moveTo>
                  <a:lnTo>
                    <a:pt x="422" y="5286"/>
                  </a:lnTo>
                  <a:lnTo>
                    <a:pt x="471" y="5286"/>
                  </a:lnTo>
                  <a:lnTo>
                    <a:pt x="471" y="5416"/>
                  </a:lnTo>
                  <a:lnTo>
                    <a:pt x="422" y="5416"/>
                  </a:lnTo>
                  <a:close/>
                  <a:moveTo>
                    <a:pt x="422" y="5286"/>
                  </a:moveTo>
                  <a:lnTo>
                    <a:pt x="422" y="5262"/>
                  </a:lnTo>
                  <a:lnTo>
                    <a:pt x="447" y="5262"/>
                  </a:lnTo>
                  <a:lnTo>
                    <a:pt x="447" y="5286"/>
                  </a:lnTo>
                  <a:lnTo>
                    <a:pt x="422" y="5286"/>
                  </a:lnTo>
                  <a:close/>
                  <a:moveTo>
                    <a:pt x="447" y="5262"/>
                  </a:moveTo>
                  <a:lnTo>
                    <a:pt x="667" y="5262"/>
                  </a:lnTo>
                  <a:lnTo>
                    <a:pt x="667" y="5310"/>
                  </a:lnTo>
                  <a:lnTo>
                    <a:pt x="447" y="5310"/>
                  </a:lnTo>
                  <a:lnTo>
                    <a:pt x="447" y="5262"/>
                  </a:lnTo>
                  <a:close/>
                  <a:moveTo>
                    <a:pt x="691" y="5286"/>
                  </a:moveTo>
                  <a:lnTo>
                    <a:pt x="691" y="5310"/>
                  </a:lnTo>
                  <a:lnTo>
                    <a:pt x="667" y="5310"/>
                  </a:lnTo>
                  <a:lnTo>
                    <a:pt x="667" y="5286"/>
                  </a:lnTo>
                  <a:lnTo>
                    <a:pt x="691" y="5286"/>
                  </a:lnTo>
                  <a:close/>
                  <a:moveTo>
                    <a:pt x="642" y="5286"/>
                  </a:moveTo>
                  <a:lnTo>
                    <a:pt x="642" y="5213"/>
                  </a:lnTo>
                  <a:lnTo>
                    <a:pt x="691" y="5213"/>
                  </a:lnTo>
                  <a:lnTo>
                    <a:pt x="691" y="5286"/>
                  </a:lnTo>
                  <a:lnTo>
                    <a:pt x="642" y="5286"/>
                  </a:lnTo>
                  <a:close/>
                  <a:moveTo>
                    <a:pt x="642" y="5213"/>
                  </a:moveTo>
                  <a:lnTo>
                    <a:pt x="642" y="5189"/>
                  </a:lnTo>
                  <a:lnTo>
                    <a:pt x="667" y="5189"/>
                  </a:lnTo>
                  <a:lnTo>
                    <a:pt x="667" y="5213"/>
                  </a:lnTo>
                  <a:lnTo>
                    <a:pt x="642" y="5213"/>
                  </a:lnTo>
                  <a:close/>
                  <a:moveTo>
                    <a:pt x="667" y="5189"/>
                  </a:moveTo>
                  <a:lnTo>
                    <a:pt x="894" y="5189"/>
                  </a:lnTo>
                  <a:lnTo>
                    <a:pt x="894" y="5238"/>
                  </a:lnTo>
                  <a:lnTo>
                    <a:pt x="667" y="5238"/>
                  </a:lnTo>
                  <a:lnTo>
                    <a:pt x="667" y="5189"/>
                  </a:lnTo>
                  <a:close/>
                  <a:moveTo>
                    <a:pt x="894" y="5189"/>
                  </a:moveTo>
                  <a:lnTo>
                    <a:pt x="919" y="5189"/>
                  </a:lnTo>
                  <a:lnTo>
                    <a:pt x="919" y="5213"/>
                  </a:lnTo>
                  <a:lnTo>
                    <a:pt x="894" y="5213"/>
                  </a:lnTo>
                  <a:lnTo>
                    <a:pt x="894" y="5189"/>
                  </a:lnTo>
                  <a:close/>
                  <a:moveTo>
                    <a:pt x="919" y="5213"/>
                  </a:moveTo>
                  <a:lnTo>
                    <a:pt x="919" y="5254"/>
                  </a:lnTo>
                  <a:lnTo>
                    <a:pt x="869" y="5254"/>
                  </a:lnTo>
                  <a:lnTo>
                    <a:pt x="869" y="5213"/>
                  </a:lnTo>
                  <a:lnTo>
                    <a:pt x="919" y="5213"/>
                  </a:lnTo>
                  <a:close/>
                  <a:moveTo>
                    <a:pt x="894" y="5278"/>
                  </a:moveTo>
                  <a:lnTo>
                    <a:pt x="869" y="5278"/>
                  </a:lnTo>
                  <a:lnTo>
                    <a:pt x="869" y="5254"/>
                  </a:lnTo>
                  <a:lnTo>
                    <a:pt x="894" y="5254"/>
                  </a:lnTo>
                  <a:lnTo>
                    <a:pt x="894" y="5278"/>
                  </a:lnTo>
                  <a:close/>
                  <a:moveTo>
                    <a:pt x="894" y="5229"/>
                  </a:moveTo>
                  <a:lnTo>
                    <a:pt x="1114" y="5229"/>
                  </a:lnTo>
                  <a:lnTo>
                    <a:pt x="1114" y="5278"/>
                  </a:lnTo>
                  <a:lnTo>
                    <a:pt x="894" y="5278"/>
                  </a:lnTo>
                  <a:lnTo>
                    <a:pt x="894" y="5229"/>
                  </a:lnTo>
                  <a:close/>
                  <a:moveTo>
                    <a:pt x="1138" y="5254"/>
                  </a:moveTo>
                  <a:lnTo>
                    <a:pt x="1138" y="5278"/>
                  </a:lnTo>
                  <a:lnTo>
                    <a:pt x="1114" y="5278"/>
                  </a:lnTo>
                  <a:lnTo>
                    <a:pt x="1114" y="5254"/>
                  </a:lnTo>
                  <a:lnTo>
                    <a:pt x="1138" y="5254"/>
                  </a:lnTo>
                  <a:close/>
                  <a:moveTo>
                    <a:pt x="1089" y="5254"/>
                  </a:moveTo>
                  <a:lnTo>
                    <a:pt x="1089" y="4945"/>
                  </a:lnTo>
                  <a:lnTo>
                    <a:pt x="1138" y="4945"/>
                  </a:lnTo>
                  <a:lnTo>
                    <a:pt x="1138" y="5254"/>
                  </a:lnTo>
                  <a:lnTo>
                    <a:pt x="1089" y="5254"/>
                  </a:lnTo>
                  <a:close/>
                  <a:moveTo>
                    <a:pt x="1089" y="4945"/>
                  </a:moveTo>
                  <a:lnTo>
                    <a:pt x="1089" y="4920"/>
                  </a:lnTo>
                  <a:lnTo>
                    <a:pt x="1114" y="4920"/>
                  </a:lnTo>
                  <a:lnTo>
                    <a:pt x="1114" y="4945"/>
                  </a:lnTo>
                  <a:lnTo>
                    <a:pt x="1089" y="4945"/>
                  </a:lnTo>
                  <a:close/>
                  <a:moveTo>
                    <a:pt x="1114" y="4920"/>
                  </a:moveTo>
                  <a:lnTo>
                    <a:pt x="1341" y="4920"/>
                  </a:lnTo>
                  <a:lnTo>
                    <a:pt x="1341" y="4969"/>
                  </a:lnTo>
                  <a:lnTo>
                    <a:pt x="1114" y="4969"/>
                  </a:lnTo>
                  <a:lnTo>
                    <a:pt x="1114" y="4920"/>
                  </a:lnTo>
                  <a:close/>
                  <a:moveTo>
                    <a:pt x="1366" y="4945"/>
                  </a:moveTo>
                  <a:lnTo>
                    <a:pt x="1366" y="4969"/>
                  </a:lnTo>
                  <a:lnTo>
                    <a:pt x="1341" y="4969"/>
                  </a:lnTo>
                  <a:lnTo>
                    <a:pt x="1341" y="4945"/>
                  </a:lnTo>
                  <a:lnTo>
                    <a:pt x="1366" y="4945"/>
                  </a:lnTo>
                  <a:close/>
                  <a:moveTo>
                    <a:pt x="1317" y="4945"/>
                  </a:moveTo>
                  <a:lnTo>
                    <a:pt x="1317" y="4814"/>
                  </a:lnTo>
                  <a:lnTo>
                    <a:pt x="1366" y="4814"/>
                  </a:lnTo>
                  <a:lnTo>
                    <a:pt x="1366" y="4945"/>
                  </a:lnTo>
                  <a:lnTo>
                    <a:pt x="1317" y="4945"/>
                  </a:lnTo>
                  <a:close/>
                  <a:moveTo>
                    <a:pt x="1317" y="4814"/>
                  </a:moveTo>
                  <a:lnTo>
                    <a:pt x="1317" y="4791"/>
                  </a:lnTo>
                  <a:lnTo>
                    <a:pt x="1341" y="4791"/>
                  </a:lnTo>
                  <a:lnTo>
                    <a:pt x="1341" y="4814"/>
                  </a:lnTo>
                  <a:lnTo>
                    <a:pt x="1317" y="4814"/>
                  </a:lnTo>
                  <a:close/>
                  <a:moveTo>
                    <a:pt x="1341" y="4791"/>
                  </a:moveTo>
                  <a:lnTo>
                    <a:pt x="1788" y="4791"/>
                  </a:lnTo>
                  <a:lnTo>
                    <a:pt x="1788" y="4839"/>
                  </a:lnTo>
                  <a:lnTo>
                    <a:pt x="1341" y="4839"/>
                  </a:lnTo>
                  <a:lnTo>
                    <a:pt x="1341" y="4791"/>
                  </a:lnTo>
                  <a:close/>
                  <a:moveTo>
                    <a:pt x="1813" y="4814"/>
                  </a:moveTo>
                  <a:lnTo>
                    <a:pt x="1813" y="4839"/>
                  </a:lnTo>
                  <a:lnTo>
                    <a:pt x="1788" y="4839"/>
                  </a:lnTo>
                  <a:lnTo>
                    <a:pt x="1788" y="4814"/>
                  </a:lnTo>
                  <a:lnTo>
                    <a:pt x="1813" y="4814"/>
                  </a:lnTo>
                  <a:close/>
                  <a:moveTo>
                    <a:pt x="1764" y="4814"/>
                  </a:moveTo>
                  <a:lnTo>
                    <a:pt x="1764" y="4717"/>
                  </a:lnTo>
                  <a:lnTo>
                    <a:pt x="1813" y="4717"/>
                  </a:lnTo>
                  <a:lnTo>
                    <a:pt x="1813" y="4814"/>
                  </a:lnTo>
                  <a:lnTo>
                    <a:pt x="1764" y="4814"/>
                  </a:lnTo>
                  <a:close/>
                  <a:moveTo>
                    <a:pt x="1764" y="4717"/>
                  </a:moveTo>
                  <a:lnTo>
                    <a:pt x="1764" y="4693"/>
                  </a:lnTo>
                  <a:lnTo>
                    <a:pt x="1788" y="4693"/>
                  </a:lnTo>
                  <a:lnTo>
                    <a:pt x="1788" y="4717"/>
                  </a:lnTo>
                  <a:lnTo>
                    <a:pt x="1764" y="4717"/>
                  </a:lnTo>
                  <a:close/>
                  <a:moveTo>
                    <a:pt x="1788" y="4693"/>
                  </a:moveTo>
                  <a:lnTo>
                    <a:pt x="2235" y="4693"/>
                  </a:lnTo>
                  <a:lnTo>
                    <a:pt x="2235" y="4742"/>
                  </a:lnTo>
                  <a:lnTo>
                    <a:pt x="1788" y="4742"/>
                  </a:lnTo>
                  <a:lnTo>
                    <a:pt x="1788" y="4693"/>
                  </a:lnTo>
                  <a:close/>
                  <a:moveTo>
                    <a:pt x="2260" y="4717"/>
                  </a:moveTo>
                  <a:lnTo>
                    <a:pt x="2260" y="4742"/>
                  </a:lnTo>
                  <a:lnTo>
                    <a:pt x="2235" y="4742"/>
                  </a:lnTo>
                  <a:lnTo>
                    <a:pt x="2235" y="4717"/>
                  </a:lnTo>
                  <a:lnTo>
                    <a:pt x="2260" y="4717"/>
                  </a:lnTo>
                  <a:close/>
                  <a:moveTo>
                    <a:pt x="2211" y="4717"/>
                  </a:moveTo>
                  <a:lnTo>
                    <a:pt x="2211" y="4522"/>
                  </a:lnTo>
                  <a:lnTo>
                    <a:pt x="2260" y="4522"/>
                  </a:lnTo>
                  <a:lnTo>
                    <a:pt x="2260" y="4717"/>
                  </a:lnTo>
                  <a:lnTo>
                    <a:pt x="2211" y="4717"/>
                  </a:lnTo>
                  <a:close/>
                  <a:moveTo>
                    <a:pt x="2211" y="4522"/>
                  </a:moveTo>
                  <a:lnTo>
                    <a:pt x="2211" y="4498"/>
                  </a:lnTo>
                  <a:lnTo>
                    <a:pt x="2235" y="4498"/>
                  </a:lnTo>
                  <a:lnTo>
                    <a:pt x="2235" y="4522"/>
                  </a:lnTo>
                  <a:lnTo>
                    <a:pt x="2211" y="4522"/>
                  </a:lnTo>
                  <a:close/>
                  <a:moveTo>
                    <a:pt x="2235" y="4498"/>
                  </a:moveTo>
                  <a:lnTo>
                    <a:pt x="2455" y="4498"/>
                  </a:lnTo>
                  <a:lnTo>
                    <a:pt x="2455" y="4547"/>
                  </a:lnTo>
                  <a:lnTo>
                    <a:pt x="2235" y="4547"/>
                  </a:lnTo>
                  <a:lnTo>
                    <a:pt x="2235" y="4498"/>
                  </a:lnTo>
                  <a:close/>
                  <a:moveTo>
                    <a:pt x="2478" y="4522"/>
                  </a:moveTo>
                  <a:lnTo>
                    <a:pt x="2478" y="4547"/>
                  </a:lnTo>
                  <a:lnTo>
                    <a:pt x="2455" y="4547"/>
                  </a:lnTo>
                  <a:lnTo>
                    <a:pt x="2455" y="4522"/>
                  </a:lnTo>
                  <a:lnTo>
                    <a:pt x="2478" y="4522"/>
                  </a:lnTo>
                  <a:close/>
                  <a:moveTo>
                    <a:pt x="2430" y="4522"/>
                  </a:moveTo>
                  <a:lnTo>
                    <a:pt x="2430" y="4424"/>
                  </a:lnTo>
                  <a:lnTo>
                    <a:pt x="2478" y="4424"/>
                  </a:lnTo>
                  <a:lnTo>
                    <a:pt x="2478" y="4522"/>
                  </a:lnTo>
                  <a:lnTo>
                    <a:pt x="2430" y="4522"/>
                  </a:lnTo>
                  <a:close/>
                  <a:moveTo>
                    <a:pt x="2430" y="4424"/>
                  </a:moveTo>
                  <a:lnTo>
                    <a:pt x="2430" y="4400"/>
                  </a:lnTo>
                  <a:lnTo>
                    <a:pt x="2455" y="4400"/>
                  </a:lnTo>
                  <a:lnTo>
                    <a:pt x="2455" y="4424"/>
                  </a:lnTo>
                  <a:lnTo>
                    <a:pt x="2430" y="4424"/>
                  </a:lnTo>
                  <a:close/>
                  <a:moveTo>
                    <a:pt x="2455" y="4400"/>
                  </a:moveTo>
                  <a:lnTo>
                    <a:pt x="2682" y="4400"/>
                  </a:lnTo>
                  <a:lnTo>
                    <a:pt x="2682" y="4449"/>
                  </a:lnTo>
                  <a:lnTo>
                    <a:pt x="2455" y="4449"/>
                  </a:lnTo>
                  <a:lnTo>
                    <a:pt x="2455" y="4400"/>
                  </a:lnTo>
                  <a:close/>
                  <a:moveTo>
                    <a:pt x="2707" y="4424"/>
                  </a:moveTo>
                  <a:lnTo>
                    <a:pt x="2707" y="4449"/>
                  </a:lnTo>
                  <a:lnTo>
                    <a:pt x="2682" y="4449"/>
                  </a:lnTo>
                  <a:lnTo>
                    <a:pt x="2682" y="4424"/>
                  </a:lnTo>
                  <a:lnTo>
                    <a:pt x="2707" y="4424"/>
                  </a:lnTo>
                  <a:close/>
                  <a:moveTo>
                    <a:pt x="2658" y="4424"/>
                  </a:moveTo>
                  <a:lnTo>
                    <a:pt x="2658" y="4400"/>
                  </a:lnTo>
                  <a:lnTo>
                    <a:pt x="2707" y="4400"/>
                  </a:lnTo>
                  <a:lnTo>
                    <a:pt x="2707" y="4424"/>
                  </a:lnTo>
                  <a:lnTo>
                    <a:pt x="2658" y="4424"/>
                  </a:lnTo>
                  <a:close/>
                  <a:moveTo>
                    <a:pt x="2658" y="4400"/>
                  </a:moveTo>
                  <a:lnTo>
                    <a:pt x="2658" y="4376"/>
                  </a:lnTo>
                  <a:lnTo>
                    <a:pt x="2682" y="4376"/>
                  </a:lnTo>
                  <a:lnTo>
                    <a:pt x="2682" y="4400"/>
                  </a:lnTo>
                  <a:lnTo>
                    <a:pt x="2658" y="4400"/>
                  </a:lnTo>
                  <a:close/>
                  <a:moveTo>
                    <a:pt x="2682" y="4376"/>
                  </a:moveTo>
                  <a:lnTo>
                    <a:pt x="2901" y="4376"/>
                  </a:lnTo>
                  <a:lnTo>
                    <a:pt x="2901" y="4424"/>
                  </a:lnTo>
                  <a:lnTo>
                    <a:pt x="2682" y="4424"/>
                  </a:lnTo>
                  <a:lnTo>
                    <a:pt x="2682" y="4376"/>
                  </a:lnTo>
                  <a:close/>
                  <a:moveTo>
                    <a:pt x="2901" y="4376"/>
                  </a:moveTo>
                  <a:lnTo>
                    <a:pt x="2926" y="4376"/>
                  </a:lnTo>
                  <a:lnTo>
                    <a:pt x="2926" y="4400"/>
                  </a:lnTo>
                  <a:lnTo>
                    <a:pt x="2901" y="4400"/>
                  </a:lnTo>
                  <a:lnTo>
                    <a:pt x="2901" y="4376"/>
                  </a:lnTo>
                  <a:close/>
                  <a:moveTo>
                    <a:pt x="2926" y="4400"/>
                  </a:moveTo>
                  <a:lnTo>
                    <a:pt x="2926" y="4505"/>
                  </a:lnTo>
                  <a:lnTo>
                    <a:pt x="2878" y="4505"/>
                  </a:lnTo>
                  <a:lnTo>
                    <a:pt x="2878" y="4400"/>
                  </a:lnTo>
                  <a:lnTo>
                    <a:pt x="2926" y="4400"/>
                  </a:lnTo>
                  <a:close/>
                  <a:moveTo>
                    <a:pt x="2901" y="4530"/>
                  </a:moveTo>
                  <a:lnTo>
                    <a:pt x="2878" y="4530"/>
                  </a:lnTo>
                  <a:lnTo>
                    <a:pt x="2878" y="4505"/>
                  </a:lnTo>
                  <a:lnTo>
                    <a:pt x="2901" y="4505"/>
                  </a:lnTo>
                  <a:lnTo>
                    <a:pt x="2901" y="4530"/>
                  </a:lnTo>
                  <a:close/>
                  <a:moveTo>
                    <a:pt x="2901" y="4481"/>
                  </a:moveTo>
                  <a:lnTo>
                    <a:pt x="3130" y="4481"/>
                  </a:lnTo>
                  <a:lnTo>
                    <a:pt x="3130" y="4530"/>
                  </a:lnTo>
                  <a:lnTo>
                    <a:pt x="2901" y="4530"/>
                  </a:lnTo>
                  <a:lnTo>
                    <a:pt x="2901" y="4481"/>
                  </a:lnTo>
                  <a:close/>
                  <a:moveTo>
                    <a:pt x="3153" y="4505"/>
                  </a:moveTo>
                  <a:lnTo>
                    <a:pt x="3153" y="4530"/>
                  </a:lnTo>
                  <a:lnTo>
                    <a:pt x="3130" y="4530"/>
                  </a:lnTo>
                  <a:lnTo>
                    <a:pt x="3130" y="4505"/>
                  </a:lnTo>
                  <a:lnTo>
                    <a:pt x="3153" y="4505"/>
                  </a:lnTo>
                  <a:close/>
                  <a:moveTo>
                    <a:pt x="3105" y="4505"/>
                  </a:moveTo>
                  <a:lnTo>
                    <a:pt x="3105" y="4408"/>
                  </a:lnTo>
                  <a:lnTo>
                    <a:pt x="3153" y="4408"/>
                  </a:lnTo>
                  <a:lnTo>
                    <a:pt x="3153" y="4505"/>
                  </a:lnTo>
                  <a:lnTo>
                    <a:pt x="3105" y="4505"/>
                  </a:lnTo>
                  <a:close/>
                  <a:moveTo>
                    <a:pt x="3105" y="4408"/>
                  </a:moveTo>
                  <a:lnTo>
                    <a:pt x="3105" y="4384"/>
                  </a:lnTo>
                  <a:lnTo>
                    <a:pt x="3130" y="4384"/>
                  </a:lnTo>
                  <a:lnTo>
                    <a:pt x="3130" y="4408"/>
                  </a:lnTo>
                  <a:lnTo>
                    <a:pt x="3105" y="4408"/>
                  </a:lnTo>
                  <a:close/>
                  <a:moveTo>
                    <a:pt x="3130" y="4384"/>
                  </a:moveTo>
                  <a:lnTo>
                    <a:pt x="3348" y="4384"/>
                  </a:lnTo>
                  <a:lnTo>
                    <a:pt x="3348" y="4433"/>
                  </a:lnTo>
                  <a:lnTo>
                    <a:pt x="3130" y="4433"/>
                  </a:lnTo>
                  <a:lnTo>
                    <a:pt x="3130" y="4384"/>
                  </a:lnTo>
                  <a:close/>
                  <a:moveTo>
                    <a:pt x="3373" y="4408"/>
                  </a:moveTo>
                  <a:lnTo>
                    <a:pt x="3373" y="4433"/>
                  </a:lnTo>
                  <a:lnTo>
                    <a:pt x="3348" y="4433"/>
                  </a:lnTo>
                  <a:lnTo>
                    <a:pt x="3348" y="4408"/>
                  </a:lnTo>
                  <a:lnTo>
                    <a:pt x="3373" y="4408"/>
                  </a:lnTo>
                  <a:close/>
                  <a:moveTo>
                    <a:pt x="3324" y="4408"/>
                  </a:moveTo>
                  <a:lnTo>
                    <a:pt x="3324" y="4359"/>
                  </a:lnTo>
                  <a:lnTo>
                    <a:pt x="3373" y="4359"/>
                  </a:lnTo>
                  <a:lnTo>
                    <a:pt x="3373" y="4408"/>
                  </a:lnTo>
                  <a:lnTo>
                    <a:pt x="3324" y="4408"/>
                  </a:lnTo>
                  <a:close/>
                  <a:moveTo>
                    <a:pt x="3324" y="4359"/>
                  </a:moveTo>
                  <a:lnTo>
                    <a:pt x="3324" y="4335"/>
                  </a:lnTo>
                  <a:lnTo>
                    <a:pt x="3348" y="4335"/>
                  </a:lnTo>
                  <a:lnTo>
                    <a:pt x="3348" y="4359"/>
                  </a:lnTo>
                  <a:lnTo>
                    <a:pt x="3324" y="4359"/>
                  </a:lnTo>
                  <a:close/>
                  <a:moveTo>
                    <a:pt x="3348" y="4335"/>
                  </a:moveTo>
                  <a:lnTo>
                    <a:pt x="3576" y="4335"/>
                  </a:lnTo>
                  <a:lnTo>
                    <a:pt x="3576" y="4384"/>
                  </a:lnTo>
                  <a:lnTo>
                    <a:pt x="3348" y="4384"/>
                  </a:lnTo>
                  <a:lnTo>
                    <a:pt x="3348" y="4335"/>
                  </a:lnTo>
                  <a:close/>
                  <a:moveTo>
                    <a:pt x="3576" y="4335"/>
                  </a:moveTo>
                  <a:lnTo>
                    <a:pt x="3600" y="4335"/>
                  </a:lnTo>
                  <a:lnTo>
                    <a:pt x="3600" y="4359"/>
                  </a:lnTo>
                  <a:lnTo>
                    <a:pt x="3576" y="4359"/>
                  </a:lnTo>
                  <a:lnTo>
                    <a:pt x="3576" y="4335"/>
                  </a:lnTo>
                  <a:close/>
                  <a:moveTo>
                    <a:pt x="3600" y="4359"/>
                  </a:moveTo>
                  <a:lnTo>
                    <a:pt x="3600" y="4376"/>
                  </a:lnTo>
                  <a:lnTo>
                    <a:pt x="3552" y="4376"/>
                  </a:lnTo>
                  <a:lnTo>
                    <a:pt x="3552" y="4359"/>
                  </a:lnTo>
                  <a:lnTo>
                    <a:pt x="3600" y="4359"/>
                  </a:lnTo>
                  <a:close/>
                  <a:moveTo>
                    <a:pt x="3576" y="4400"/>
                  </a:moveTo>
                  <a:lnTo>
                    <a:pt x="3552" y="4400"/>
                  </a:lnTo>
                  <a:lnTo>
                    <a:pt x="3552" y="4376"/>
                  </a:lnTo>
                  <a:lnTo>
                    <a:pt x="3576" y="4376"/>
                  </a:lnTo>
                  <a:lnTo>
                    <a:pt x="3576" y="4400"/>
                  </a:lnTo>
                  <a:close/>
                  <a:moveTo>
                    <a:pt x="3576" y="4351"/>
                  </a:moveTo>
                  <a:lnTo>
                    <a:pt x="3795" y="4351"/>
                  </a:lnTo>
                  <a:lnTo>
                    <a:pt x="3795" y="4400"/>
                  </a:lnTo>
                  <a:lnTo>
                    <a:pt x="3576" y="4400"/>
                  </a:lnTo>
                  <a:lnTo>
                    <a:pt x="3576" y="4351"/>
                  </a:lnTo>
                  <a:close/>
                  <a:moveTo>
                    <a:pt x="3820" y="4376"/>
                  </a:moveTo>
                  <a:lnTo>
                    <a:pt x="3820" y="4400"/>
                  </a:lnTo>
                  <a:lnTo>
                    <a:pt x="3795" y="4400"/>
                  </a:lnTo>
                  <a:lnTo>
                    <a:pt x="3795" y="4376"/>
                  </a:lnTo>
                  <a:lnTo>
                    <a:pt x="3820" y="4376"/>
                  </a:lnTo>
                  <a:close/>
                  <a:moveTo>
                    <a:pt x="3771" y="4376"/>
                  </a:moveTo>
                  <a:lnTo>
                    <a:pt x="3771" y="4238"/>
                  </a:lnTo>
                  <a:lnTo>
                    <a:pt x="3820" y="4238"/>
                  </a:lnTo>
                  <a:lnTo>
                    <a:pt x="3820" y="4376"/>
                  </a:lnTo>
                  <a:lnTo>
                    <a:pt x="3771" y="4376"/>
                  </a:lnTo>
                  <a:close/>
                  <a:moveTo>
                    <a:pt x="3771" y="4238"/>
                  </a:moveTo>
                  <a:lnTo>
                    <a:pt x="3771" y="4213"/>
                  </a:lnTo>
                  <a:lnTo>
                    <a:pt x="3795" y="4213"/>
                  </a:lnTo>
                  <a:lnTo>
                    <a:pt x="3795" y="4238"/>
                  </a:lnTo>
                  <a:lnTo>
                    <a:pt x="3771" y="4238"/>
                  </a:lnTo>
                  <a:close/>
                  <a:moveTo>
                    <a:pt x="3795" y="4213"/>
                  </a:moveTo>
                  <a:lnTo>
                    <a:pt x="4242" y="4213"/>
                  </a:lnTo>
                  <a:lnTo>
                    <a:pt x="4242" y="4261"/>
                  </a:lnTo>
                  <a:lnTo>
                    <a:pt x="3795" y="4261"/>
                  </a:lnTo>
                  <a:lnTo>
                    <a:pt x="3795" y="4213"/>
                  </a:lnTo>
                  <a:close/>
                  <a:moveTo>
                    <a:pt x="4242" y="4213"/>
                  </a:moveTo>
                  <a:lnTo>
                    <a:pt x="4267" y="4213"/>
                  </a:lnTo>
                  <a:lnTo>
                    <a:pt x="4267" y="4238"/>
                  </a:lnTo>
                  <a:lnTo>
                    <a:pt x="4242" y="4238"/>
                  </a:lnTo>
                  <a:lnTo>
                    <a:pt x="4242" y="4213"/>
                  </a:lnTo>
                  <a:close/>
                  <a:moveTo>
                    <a:pt x="4267" y="4238"/>
                  </a:moveTo>
                  <a:lnTo>
                    <a:pt x="4267" y="4270"/>
                  </a:lnTo>
                  <a:lnTo>
                    <a:pt x="4218" y="4270"/>
                  </a:lnTo>
                  <a:lnTo>
                    <a:pt x="4218" y="4238"/>
                  </a:lnTo>
                  <a:lnTo>
                    <a:pt x="4267" y="4238"/>
                  </a:lnTo>
                  <a:close/>
                  <a:moveTo>
                    <a:pt x="4242" y="4295"/>
                  </a:moveTo>
                  <a:lnTo>
                    <a:pt x="4218" y="4295"/>
                  </a:lnTo>
                  <a:lnTo>
                    <a:pt x="4218" y="4270"/>
                  </a:lnTo>
                  <a:lnTo>
                    <a:pt x="4242" y="4270"/>
                  </a:lnTo>
                  <a:lnTo>
                    <a:pt x="4242" y="4295"/>
                  </a:lnTo>
                  <a:close/>
                  <a:moveTo>
                    <a:pt x="4242" y="4246"/>
                  </a:moveTo>
                  <a:lnTo>
                    <a:pt x="4470" y="4246"/>
                  </a:lnTo>
                  <a:lnTo>
                    <a:pt x="4470" y="4295"/>
                  </a:lnTo>
                  <a:lnTo>
                    <a:pt x="4242" y="4295"/>
                  </a:lnTo>
                  <a:lnTo>
                    <a:pt x="4242" y="4246"/>
                  </a:lnTo>
                  <a:close/>
                  <a:moveTo>
                    <a:pt x="4470" y="4246"/>
                  </a:moveTo>
                  <a:lnTo>
                    <a:pt x="4494" y="4246"/>
                  </a:lnTo>
                  <a:lnTo>
                    <a:pt x="4494" y="4270"/>
                  </a:lnTo>
                  <a:lnTo>
                    <a:pt x="4470" y="4270"/>
                  </a:lnTo>
                  <a:lnTo>
                    <a:pt x="4470" y="4246"/>
                  </a:lnTo>
                  <a:close/>
                  <a:moveTo>
                    <a:pt x="4494" y="4270"/>
                  </a:moveTo>
                  <a:lnTo>
                    <a:pt x="4494" y="4310"/>
                  </a:lnTo>
                  <a:lnTo>
                    <a:pt x="4445" y="4310"/>
                  </a:lnTo>
                  <a:lnTo>
                    <a:pt x="4445" y="4270"/>
                  </a:lnTo>
                  <a:lnTo>
                    <a:pt x="4494" y="4270"/>
                  </a:lnTo>
                  <a:close/>
                  <a:moveTo>
                    <a:pt x="4470" y="4335"/>
                  </a:moveTo>
                  <a:lnTo>
                    <a:pt x="4445" y="4335"/>
                  </a:lnTo>
                  <a:lnTo>
                    <a:pt x="4445" y="4310"/>
                  </a:lnTo>
                  <a:lnTo>
                    <a:pt x="4470" y="4310"/>
                  </a:lnTo>
                  <a:lnTo>
                    <a:pt x="4470" y="4335"/>
                  </a:lnTo>
                  <a:close/>
                  <a:moveTo>
                    <a:pt x="4470" y="4286"/>
                  </a:moveTo>
                  <a:lnTo>
                    <a:pt x="4689" y="4286"/>
                  </a:lnTo>
                  <a:lnTo>
                    <a:pt x="4689" y="4335"/>
                  </a:lnTo>
                  <a:lnTo>
                    <a:pt x="4470" y="4335"/>
                  </a:lnTo>
                  <a:lnTo>
                    <a:pt x="4470" y="4286"/>
                  </a:lnTo>
                  <a:close/>
                  <a:moveTo>
                    <a:pt x="4714" y="4310"/>
                  </a:moveTo>
                  <a:lnTo>
                    <a:pt x="4714" y="4335"/>
                  </a:lnTo>
                  <a:lnTo>
                    <a:pt x="4689" y="4335"/>
                  </a:lnTo>
                  <a:lnTo>
                    <a:pt x="4689" y="4310"/>
                  </a:lnTo>
                  <a:lnTo>
                    <a:pt x="4714" y="4310"/>
                  </a:lnTo>
                  <a:close/>
                  <a:moveTo>
                    <a:pt x="4665" y="4310"/>
                  </a:moveTo>
                  <a:lnTo>
                    <a:pt x="4665" y="4197"/>
                  </a:lnTo>
                  <a:lnTo>
                    <a:pt x="4714" y="4197"/>
                  </a:lnTo>
                  <a:lnTo>
                    <a:pt x="4714" y="4310"/>
                  </a:lnTo>
                  <a:lnTo>
                    <a:pt x="4665" y="4310"/>
                  </a:lnTo>
                  <a:close/>
                  <a:moveTo>
                    <a:pt x="4665" y="4197"/>
                  </a:moveTo>
                  <a:lnTo>
                    <a:pt x="4665" y="4172"/>
                  </a:lnTo>
                  <a:lnTo>
                    <a:pt x="4689" y="4172"/>
                  </a:lnTo>
                  <a:lnTo>
                    <a:pt x="4689" y="4197"/>
                  </a:lnTo>
                  <a:lnTo>
                    <a:pt x="4665" y="4197"/>
                  </a:lnTo>
                  <a:close/>
                  <a:moveTo>
                    <a:pt x="4689" y="4172"/>
                  </a:moveTo>
                  <a:lnTo>
                    <a:pt x="4909" y="4172"/>
                  </a:lnTo>
                  <a:lnTo>
                    <a:pt x="4909" y="4221"/>
                  </a:lnTo>
                  <a:lnTo>
                    <a:pt x="4689" y="4221"/>
                  </a:lnTo>
                  <a:lnTo>
                    <a:pt x="4689" y="4172"/>
                  </a:lnTo>
                  <a:close/>
                  <a:moveTo>
                    <a:pt x="4909" y="4172"/>
                  </a:moveTo>
                  <a:lnTo>
                    <a:pt x="4934" y="4172"/>
                  </a:lnTo>
                  <a:lnTo>
                    <a:pt x="4934" y="4197"/>
                  </a:lnTo>
                  <a:lnTo>
                    <a:pt x="4909" y="4197"/>
                  </a:lnTo>
                  <a:lnTo>
                    <a:pt x="4909" y="4172"/>
                  </a:lnTo>
                  <a:close/>
                  <a:moveTo>
                    <a:pt x="4934" y="4197"/>
                  </a:moveTo>
                  <a:lnTo>
                    <a:pt x="4934" y="4204"/>
                  </a:lnTo>
                  <a:lnTo>
                    <a:pt x="4885" y="4204"/>
                  </a:lnTo>
                  <a:lnTo>
                    <a:pt x="4885" y="4197"/>
                  </a:lnTo>
                  <a:lnTo>
                    <a:pt x="4934" y="4197"/>
                  </a:lnTo>
                  <a:close/>
                  <a:moveTo>
                    <a:pt x="4909" y="4229"/>
                  </a:moveTo>
                  <a:lnTo>
                    <a:pt x="4885" y="4229"/>
                  </a:lnTo>
                  <a:lnTo>
                    <a:pt x="4885" y="4204"/>
                  </a:lnTo>
                  <a:lnTo>
                    <a:pt x="4909" y="4204"/>
                  </a:lnTo>
                  <a:lnTo>
                    <a:pt x="4909" y="4229"/>
                  </a:lnTo>
                  <a:close/>
                  <a:moveTo>
                    <a:pt x="4909" y="4180"/>
                  </a:moveTo>
                  <a:lnTo>
                    <a:pt x="5137" y="4180"/>
                  </a:lnTo>
                  <a:lnTo>
                    <a:pt x="5137" y="4229"/>
                  </a:lnTo>
                  <a:lnTo>
                    <a:pt x="4909" y="4229"/>
                  </a:lnTo>
                  <a:lnTo>
                    <a:pt x="4909" y="4180"/>
                  </a:lnTo>
                  <a:close/>
                  <a:moveTo>
                    <a:pt x="5137" y="4180"/>
                  </a:moveTo>
                  <a:lnTo>
                    <a:pt x="5161" y="4180"/>
                  </a:lnTo>
                  <a:lnTo>
                    <a:pt x="5161" y="4204"/>
                  </a:lnTo>
                  <a:lnTo>
                    <a:pt x="5137" y="4204"/>
                  </a:lnTo>
                  <a:lnTo>
                    <a:pt x="5137" y="4180"/>
                  </a:lnTo>
                  <a:close/>
                  <a:moveTo>
                    <a:pt x="5161" y="4204"/>
                  </a:moveTo>
                  <a:lnTo>
                    <a:pt x="5161" y="4213"/>
                  </a:lnTo>
                  <a:lnTo>
                    <a:pt x="5112" y="4213"/>
                  </a:lnTo>
                  <a:lnTo>
                    <a:pt x="5112" y="4204"/>
                  </a:lnTo>
                  <a:lnTo>
                    <a:pt x="5161" y="4204"/>
                  </a:lnTo>
                  <a:close/>
                  <a:moveTo>
                    <a:pt x="5137" y="4238"/>
                  </a:moveTo>
                  <a:lnTo>
                    <a:pt x="5112" y="4238"/>
                  </a:lnTo>
                  <a:lnTo>
                    <a:pt x="5112" y="4213"/>
                  </a:lnTo>
                  <a:lnTo>
                    <a:pt x="5137" y="4213"/>
                  </a:lnTo>
                  <a:lnTo>
                    <a:pt x="5137" y="4238"/>
                  </a:lnTo>
                  <a:close/>
                  <a:moveTo>
                    <a:pt x="5137" y="4189"/>
                  </a:moveTo>
                  <a:lnTo>
                    <a:pt x="5356" y="4189"/>
                  </a:lnTo>
                  <a:lnTo>
                    <a:pt x="5356" y="4238"/>
                  </a:lnTo>
                  <a:lnTo>
                    <a:pt x="5137" y="4238"/>
                  </a:lnTo>
                  <a:lnTo>
                    <a:pt x="5137" y="4189"/>
                  </a:lnTo>
                  <a:close/>
                  <a:moveTo>
                    <a:pt x="5356" y="4189"/>
                  </a:moveTo>
                  <a:lnTo>
                    <a:pt x="5381" y="4189"/>
                  </a:lnTo>
                  <a:lnTo>
                    <a:pt x="5381" y="4213"/>
                  </a:lnTo>
                  <a:lnTo>
                    <a:pt x="5356" y="4213"/>
                  </a:lnTo>
                  <a:lnTo>
                    <a:pt x="5356" y="4189"/>
                  </a:lnTo>
                  <a:close/>
                  <a:moveTo>
                    <a:pt x="5381" y="4213"/>
                  </a:moveTo>
                  <a:lnTo>
                    <a:pt x="5381" y="4286"/>
                  </a:lnTo>
                  <a:lnTo>
                    <a:pt x="5332" y="4286"/>
                  </a:lnTo>
                  <a:lnTo>
                    <a:pt x="5332" y="4213"/>
                  </a:lnTo>
                  <a:lnTo>
                    <a:pt x="5381" y="4213"/>
                  </a:lnTo>
                  <a:close/>
                  <a:moveTo>
                    <a:pt x="5356" y="4310"/>
                  </a:moveTo>
                  <a:lnTo>
                    <a:pt x="5332" y="4310"/>
                  </a:lnTo>
                  <a:lnTo>
                    <a:pt x="5332" y="4286"/>
                  </a:lnTo>
                  <a:lnTo>
                    <a:pt x="5356" y="4286"/>
                  </a:lnTo>
                  <a:lnTo>
                    <a:pt x="5356" y="4310"/>
                  </a:lnTo>
                  <a:close/>
                  <a:moveTo>
                    <a:pt x="5356" y="4261"/>
                  </a:moveTo>
                  <a:lnTo>
                    <a:pt x="5584" y="4261"/>
                  </a:lnTo>
                  <a:lnTo>
                    <a:pt x="5584" y="4310"/>
                  </a:lnTo>
                  <a:lnTo>
                    <a:pt x="5356" y="4310"/>
                  </a:lnTo>
                  <a:lnTo>
                    <a:pt x="5356" y="4261"/>
                  </a:lnTo>
                  <a:close/>
                  <a:moveTo>
                    <a:pt x="5584" y="4261"/>
                  </a:moveTo>
                  <a:lnTo>
                    <a:pt x="5608" y="4261"/>
                  </a:lnTo>
                  <a:lnTo>
                    <a:pt x="5608" y="4286"/>
                  </a:lnTo>
                  <a:lnTo>
                    <a:pt x="5584" y="4286"/>
                  </a:lnTo>
                  <a:lnTo>
                    <a:pt x="5584" y="4261"/>
                  </a:lnTo>
                  <a:close/>
                  <a:moveTo>
                    <a:pt x="5608" y="4286"/>
                  </a:moveTo>
                  <a:lnTo>
                    <a:pt x="5608" y="4302"/>
                  </a:lnTo>
                  <a:lnTo>
                    <a:pt x="5559" y="4302"/>
                  </a:lnTo>
                  <a:lnTo>
                    <a:pt x="5559" y="4286"/>
                  </a:lnTo>
                  <a:lnTo>
                    <a:pt x="5608" y="4286"/>
                  </a:lnTo>
                  <a:close/>
                  <a:moveTo>
                    <a:pt x="5584" y="4327"/>
                  </a:moveTo>
                  <a:lnTo>
                    <a:pt x="5559" y="4327"/>
                  </a:lnTo>
                  <a:lnTo>
                    <a:pt x="5559" y="4302"/>
                  </a:lnTo>
                  <a:lnTo>
                    <a:pt x="5584" y="4302"/>
                  </a:lnTo>
                  <a:lnTo>
                    <a:pt x="5584" y="4327"/>
                  </a:lnTo>
                  <a:close/>
                  <a:moveTo>
                    <a:pt x="5584" y="4278"/>
                  </a:moveTo>
                  <a:lnTo>
                    <a:pt x="5803" y="4278"/>
                  </a:lnTo>
                  <a:lnTo>
                    <a:pt x="5803" y="4327"/>
                  </a:lnTo>
                  <a:lnTo>
                    <a:pt x="5584" y="4327"/>
                  </a:lnTo>
                  <a:lnTo>
                    <a:pt x="5584" y="4278"/>
                  </a:lnTo>
                  <a:close/>
                  <a:moveTo>
                    <a:pt x="5828" y="4302"/>
                  </a:moveTo>
                  <a:lnTo>
                    <a:pt x="5828" y="4327"/>
                  </a:lnTo>
                  <a:lnTo>
                    <a:pt x="5803" y="4327"/>
                  </a:lnTo>
                  <a:lnTo>
                    <a:pt x="5803" y="4302"/>
                  </a:lnTo>
                  <a:lnTo>
                    <a:pt x="5828" y="4302"/>
                  </a:lnTo>
                  <a:close/>
                  <a:moveTo>
                    <a:pt x="5779" y="4302"/>
                  </a:moveTo>
                  <a:lnTo>
                    <a:pt x="5779" y="4197"/>
                  </a:lnTo>
                  <a:lnTo>
                    <a:pt x="5828" y="4197"/>
                  </a:lnTo>
                  <a:lnTo>
                    <a:pt x="5828" y="4302"/>
                  </a:lnTo>
                  <a:lnTo>
                    <a:pt x="5779" y="4302"/>
                  </a:lnTo>
                  <a:close/>
                  <a:moveTo>
                    <a:pt x="5779" y="4197"/>
                  </a:moveTo>
                  <a:lnTo>
                    <a:pt x="5779" y="4172"/>
                  </a:lnTo>
                  <a:lnTo>
                    <a:pt x="5803" y="4172"/>
                  </a:lnTo>
                  <a:lnTo>
                    <a:pt x="5803" y="4197"/>
                  </a:lnTo>
                  <a:lnTo>
                    <a:pt x="5779" y="4197"/>
                  </a:lnTo>
                  <a:close/>
                  <a:moveTo>
                    <a:pt x="5803" y="4172"/>
                  </a:moveTo>
                  <a:lnTo>
                    <a:pt x="6031" y="4172"/>
                  </a:lnTo>
                  <a:lnTo>
                    <a:pt x="6031" y="4221"/>
                  </a:lnTo>
                  <a:lnTo>
                    <a:pt x="5803" y="4221"/>
                  </a:lnTo>
                  <a:lnTo>
                    <a:pt x="5803" y="4172"/>
                  </a:lnTo>
                  <a:close/>
                  <a:moveTo>
                    <a:pt x="6031" y="4172"/>
                  </a:moveTo>
                  <a:lnTo>
                    <a:pt x="6055" y="4172"/>
                  </a:lnTo>
                  <a:lnTo>
                    <a:pt x="6055" y="4197"/>
                  </a:lnTo>
                  <a:lnTo>
                    <a:pt x="6031" y="4197"/>
                  </a:lnTo>
                  <a:lnTo>
                    <a:pt x="6031" y="4172"/>
                  </a:lnTo>
                  <a:close/>
                  <a:moveTo>
                    <a:pt x="6055" y="4197"/>
                  </a:moveTo>
                  <a:lnTo>
                    <a:pt x="6055" y="4343"/>
                  </a:lnTo>
                  <a:lnTo>
                    <a:pt x="6006" y="4343"/>
                  </a:lnTo>
                  <a:lnTo>
                    <a:pt x="6006" y="4197"/>
                  </a:lnTo>
                  <a:lnTo>
                    <a:pt x="6055" y="4197"/>
                  </a:lnTo>
                  <a:close/>
                  <a:moveTo>
                    <a:pt x="6031" y="4367"/>
                  </a:moveTo>
                  <a:lnTo>
                    <a:pt x="6006" y="4367"/>
                  </a:lnTo>
                  <a:lnTo>
                    <a:pt x="6006" y="4343"/>
                  </a:lnTo>
                  <a:lnTo>
                    <a:pt x="6031" y="4343"/>
                  </a:lnTo>
                  <a:lnTo>
                    <a:pt x="6031" y="4367"/>
                  </a:lnTo>
                  <a:close/>
                  <a:moveTo>
                    <a:pt x="6031" y="4318"/>
                  </a:moveTo>
                  <a:lnTo>
                    <a:pt x="6250" y="4318"/>
                  </a:lnTo>
                  <a:lnTo>
                    <a:pt x="6250" y="4367"/>
                  </a:lnTo>
                  <a:lnTo>
                    <a:pt x="6031" y="4367"/>
                  </a:lnTo>
                  <a:lnTo>
                    <a:pt x="6031" y="4318"/>
                  </a:lnTo>
                  <a:close/>
                  <a:moveTo>
                    <a:pt x="6274" y="4343"/>
                  </a:moveTo>
                  <a:lnTo>
                    <a:pt x="6274" y="4367"/>
                  </a:lnTo>
                  <a:lnTo>
                    <a:pt x="6250" y="4367"/>
                  </a:lnTo>
                  <a:lnTo>
                    <a:pt x="6250" y="4343"/>
                  </a:lnTo>
                  <a:lnTo>
                    <a:pt x="6274" y="4343"/>
                  </a:lnTo>
                  <a:close/>
                  <a:moveTo>
                    <a:pt x="6226" y="4343"/>
                  </a:moveTo>
                  <a:lnTo>
                    <a:pt x="6226" y="4270"/>
                  </a:lnTo>
                  <a:lnTo>
                    <a:pt x="6274" y="4270"/>
                  </a:lnTo>
                  <a:lnTo>
                    <a:pt x="6274" y="4343"/>
                  </a:lnTo>
                  <a:lnTo>
                    <a:pt x="6226" y="4343"/>
                  </a:lnTo>
                  <a:close/>
                  <a:moveTo>
                    <a:pt x="6226" y="4270"/>
                  </a:moveTo>
                  <a:lnTo>
                    <a:pt x="6226" y="4246"/>
                  </a:lnTo>
                  <a:lnTo>
                    <a:pt x="6250" y="4246"/>
                  </a:lnTo>
                  <a:lnTo>
                    <a:pt x="6250" y="4270"/>
                  </a:lnTo>
                  <a:lnTo>
                    <a:pt x="6226" y="4270"/>
                  </a:lnTo>
                  <a:close/>
                  <a:moveTo>
                    <a:pt x="6250" y="4246"/>
                  </a:moveTo>
                  <a:lnTo>
                    <a:pt x="6478" y="4246"/>
                  </a:lnTo>
                  <a:lnTo>
                    <a:pt x="6478" y="4295"/>
                  </a:lnTo>
                  <a:lnTo>
                    <a:pt x="6250" y="4295"/>
                  </a:lnTo>
                  <a:lnTo>
                    <a:pt x="6250" y="4246"/>
                  </a:lnTo>
                  <a:close/>
                  <a:moveTo>
                    <a:pt x="6478" y="4246"/>
                  </a:moveTo>
                  <a:lnTo>
                    <a:pt x="6501" y="4246"/>
                  </a:lnTo>
                  <a:lnTo>
                    <a:pt x="6501" y="4270"/>
                  </a:lnTo>
                  <a:lnTo>
                    <a:pt x="6478" y="4270"/>
                  </a:lnTo>
                  <a:lnTo>
                    <a:pt x="6478" y="4246"/>
                  </a:lnTo>
                  <a:close/>
                  <a:moveTo>
                    <a:pt x="6501" y="4270"/>
                  </a:moveTo>
                  <a:lnTo>
                    <a:pt x="6501" y="4295"/>
                  </a:lnTo>
                  <a:lnTo>
                    <a:pt x="6453" y="4295"/>
                  </a:lnTo>
                  <a:lnTo>
                    <a:pt x="6453" y="4270"/>
                  </a:lnTo>
                  <a:lnTo>
                    <a:pt x="6501" y="4270"/>
                  </a:lnTo>
                  <a:close/>
                  <a:moveTo>
                    <a:pt x="6478" y="4318"/>
                  </a:moveTo>
                  <a:lnTo>
                    <a:pt x="6453" y="4318"/>
                  </a:lnTo>
                  <a:lnTo>
                    <a:pt x="6453" y="4295"/>
                  </a:lnTo>
                  <a:lnTo>
                    <a:pt x="6478" y="4295"/>
                  </a:lnTo>
                  <a:lnTo>
                    <a:pt x="6478" y="4318"/>
                  </a:lnTo>
                  <a:close/>
                  <a:moveTo>
                    <a:pt x="6478" y="4270"/>
                  </a:moveTo>
                  <a:lnTo>
                    <a:pt x="6696" y="4270"/>
                  </a:lnTo>
                  <a:lnTo>
                    <a:pt x="6696" y="4318"/>
                  </a:lnTo>
                  <a:lnTo>
                    <a:pt x="6478" y="4318"/>
                  </a:lnTo>
                  <a:lnTo>
                    <a:pt x="6478" y="4270"/>
                  </a:lnTo>
                  <a:close/>
                  <a:moveTo>
                    <a:pt x="6696" y="4270"/>
                  </a:moveTo>
                  <a:lnTo>
                    <a:pt x="6721" y="4270"/>
                  </a:lnTo>
                  <a:lnTo>
                    <a:pt x="6721" y="4295"/>
                  </a:lnTo>
                  <a:lnTo>
                    <a:pt x="6696" y="4295"/>
                  </a:lnTo>
                  <a:lnTo>
                    <a:pt x="6696" y="4270"/>
                  </a:lnTo>
                  <a:close/>
                  <a:moveTo>
                    <a:pt x="6721" y="4295"/>
                  </a:moveTo>
                  <a:lnTo>
                    <a:pt x="6721" y="4327"/>
                  </a:lnTo>
                  <a:lnTo>
                    <a:pt x="6673" y="4327"/>
                  </a:lnTo>
                  <a:lnTo>
                    <a:pt x="6673" y="4295"/>
                  </a:lnTo>
                  <a:lnTo>
                    <a:pt x="6721" y="4295"/>
                  </a:lnTo>
                  <a:close/>
                  <a:moveTo>
                    <a:pt x="6696" y="4352"/>
                  </a:moveTo>
                  <a:lnTo>
                    <a:pt x="6673" y="4352"/>
                  </a:lnTo>
                  <a:lnTo>
                    <a:pt x="6673" y="4327"/>
                  </a:lnTo>
                  <a:lnTo>
                    <a:pt x="6696" y="4327"/>
                  </a:lnTo>
                  <a:lnTo>
                    <a:pt x="6696" y="4352"/>
                  </a:lnTo>
                  <a:close/>
                  <a:moveTo>
                    <a:pt x="6696" y="4302"/>
                  </a:moveTo>
                  <a:lnTo>
                    <a:pt x="6925" y="4302"/>
                  </a:lnTo>
                  <a:lnTo>
                    <a:pt x="6925" y="4352"/>
                  </a:lnTo>
                  <a:lnTo>
                    <a:pt x="6696" y="4352"/>
                  </a:lnTo>
                  <a:lnTo>
                    <a:pt x="6696" y="4302"/>
                  </a:lnTo>
                  <a:close/>
                  <a:moveTo>
                    <a:pt x="6925" y="4302"/>
                  </a:moveTo>
                  <a:lnTo>
                    <a:pt x="6948" y="4302"/>
                  </a:lnTo>
                  <a:lnTo>
                    <a:pt x="6948" y="4327"/>
                  </a:lnTo>
                  <a:lnTo>
                    <a:pt x="6925" y="4327"/>
                  </a:lnTo>
                  <a:lnTo>
                    <a:pt x="6925" y="4302"/>
                  </a:lnTo>
                  <a:close/>
                  <a:moveTo>
                    <a:pt x="6948" y="4327"/>
                  </a:moveTo>
                  <a:lnTo>
                    <a:pt x="6948" y="4352"/>
                  </a:lnTo>
                  <a:lnTo>
                    <a:pt x="6900" y="4352"/>
                  </a:lnTo>
                  <a:lnTo>
                    <a:pt x="6900" y="4327"/>
                  </a:lnTo>
                  <a:lnTo>
                    <a:pt x="6948" y="4327"/>
                  </a:lnTo>
                  <a:close/>
                  <a:moveTo>
                    <a:pt x="6925" y="4376"/>
                  </a:moveTo>
                  <a:lnTo>
                    <a:pt x="6900" y="4376"/>
                  </a:lnTo>
                  <a:lnTo>
                    <a:pt x="6900" y="4352"/>
                  </a:lnTo>
                  <a:lnTo>
                    <a:pt x="6925" y="4352"/>
                  </a:lnTo>
                  <a:lnTo>
                    <a:pt x="6925" y="4376"/>
                  </a:lnTo>
                  <a:close/>
                  <a:moveTo>
                    <a:pt x="6925" y="4327"/>
                  </a:moveTo>
                  <a:lnTo>
                    <a:pt x="7144" y="4327"/>
                  </a:lnTo>
                  <a:lnTo>
                    <a:pt x="7144" y="4376"/>
                  </a:lnTo>
                  <a:lnTo>
                    <a:pt x="6925" y="4376"/>
                  </a:lnTo>
                  <a:lnTo>
                    <a:pt x="6925" y="4327"/>
                  </a:lnTo>
                  <a:close/>
                  <a:moveTo>
                    <a:pt x="7168" y="4352"/>
                  </a:moveTo>
                  <a:lnTo>
                    <a:pt x="7168" y="4376"/>
                  </a:lnTo>
                  <a:lnTo>
                    <a:pt x="7144" y="4376"/>
                  </a:lnTo>
                  <a:lnTo>
                    <a:pt x="7144" y="4352"/>
                  </a:lnTo>
                  <a:lnTo>
                    <a:pt x="7168" y="4352"/>
                  </a:lnTo>
                  <a:close/>
                  <a:moveTo>
                    <a:pt x="7119" y="4352"/>
                  </a:moveTo>
                  <a:lnTo>
                    <a:pt x="7119" y="4327"/>
                  </a:lnTo>
                  <a:lnTo>
                    <a:pt x="7168" y="4327"/>
                  </a:lnTo>
                  <a:lnTo>
                    <a:pt x="7168" y="4352"/>
                  </a:lnTo>
                  <a:lnTo>
                    <a:pt x="7119" y="4352"/>
                  </a:lnTo>
                  <a:close/>
                  <a:moveTo>
                    <a:pt x="7119" y="4327"/>
                  </a:moveTo>
                  <a:lnTo>
                    <a:pt x="7119" y="4302"/>
                  </a:lnTo>
                  <a:lnTo>
                    <a:pt x="7144" y="4302"/>
                  </a:lnTo>
                  <a:lnTo>
                    <a:pt x="7144" y="4327"/>
                  </a:lnTo>
                  <a:lnTo>
                    <a:pt x="7119" y="4327"/>
                  </a:lnTo>
                  <a:close/>
                  <a:moveTo>
                    <a:pt x="7144" y="4302"/>
                  </a:moveTo>
                  <a:lnTo>
                    <a:pt x="7371" y="4302"/>
                  </a:lnTo>
                  <a:lnTo>
                    <a:pt x="7371" y="4352"/>
                  </a:lnTo>
                  <a:lnTo>
                    <a:pt x="7144" y="4352"/>
                  </a:lnTo>
                  <a:lnTo>
                    <a:pt x="7144" y="4302"/>
                  </a:lnTo>
                  <a:close/>
                  <a:moveTo>
                    <a:pt x="7371" y="4302"/>
                  </a:moveTo>
                  <a:lnTo>
                    <a:pt x="7396" y="4302"/>
                  </a:lnTo>
                  <a:lnTo>
                    <a:pt x="7396" y="4327"/>
                  </a:lnTo>
                  <a:lnTo>
                    <a:pt x="7371" y="4327"/>
                  </a:lnTo>
                  <a:lnTo>
                    <a:pt x="7371" y="4302"/>
                  </a:lnTo>
                  <a:close/>
                  <a:moveTo>
                    <a:pt x="7396" y="4327"/>
                  </a:moveTo>
                  <a:lnTo>
                    <a:pt x="7396" y="4490"/>
                  </a:lnTo>
                  <a:lnTo>
                    <a:pt x="7348" y="4490"/>
                  </a:lnTo>
                  <a:lnTo>
                    <a:pt x="7348" y="4327"/>
                  </a:lnTo>
                  <a:lnTo>
                    <a:pt x="7396" y="4327"/>
                  </a:lnTo>
                  <a:close/>
                  <a:moveTo>
                    <a:pt x="7371" y="4514"/>
                  </a:moveTo>
                  <a:lnTo>
                    <a:pt x="7348" y="4514"/>
                  </a:lnTo>
                  <a:lnTo>
                    <a:pt x="7348" y="4490"/>
                  </a:lnTo>
                  <a:lnTo>
                    <a:pt x="7371" y="4490"/>
                  </a:lnTo>
                  <a:lnTo>
                    <a:pt x="7371" y="4514"/>
                  </a:lnTo>
                  <a:close/>
                  <a:moveTo>
                    <a:pt x="7371" y="4465"/>
                  </a:moveTo>
                  <a:lnTo>
                    <a:pt x="7591" y="4465"/>
                  </a:lnTo>
                  <a:lnTo>
                    <a:pt x="7591" y="4514"/>
                  </a:lnTo>
                  <a:lnTo>
                    <a:pt x="7371" y="4514"/>
                  </a:lnTo>
                  <a:lnTo>
                    <a:pt x="7371" y="4465"/>
                  </a:lnTo>
                  <a:close/>
                  <a:moveTo>
                    <a:pt x="7615" y="4490"/>
                  </a:moveTo>
                  <a:lnTo>
                    <a:pt x="7615" y="4514"/>
                  </a:lnTo>
                  <a:lnTo>
                    <a:pt x="7591" y="4514"/>
                  </a:lnTo>
                  <a:lnTo>
                    <a:pt x="7591" y="4490"/>
                  </a:lnTo>
                  <a:lnTo>
                    <a:pt x="7615" y="4490"/>
                  </a:lnTo>
                  <a:close/>
                  <a:moveTo>
                    <a:pt x="7566" y="4490"/>
                  </a:moveTo>
                  <a:lnTo>
                    <a:pt x="7566" y="4343"/>
                  </a:lnTo>
                  <a:lnTo>
                    <a:pt x="7615" y="4343"/>
                  </a:lnTo>
                  <a:lnTo>
                    <a:pt x="7615" y="4490"/>
                  </a:lnTo>
                  <a:lnTo>
                    <a:pt x="7566" y="4490"/>
                  </a:lnTo>
                  <a:close/>
                  <a:moveTo>
                    <a:pt x="7566" y="4343"/>
                  </a:moveTo>
                  <a:lnTo>
                    <a:pt x="7566" y="4318"/>
                  </a:lnTo>
                  <a:lnTo>
                    <a:pt x="7591" y="4318"/>
                  </a:lnTo>
                  <a:lnTo>
                    <a:pt x="7591" y="4343"/>
                  </a:lnTo>
                  <a:lnTo>
                    <a:pt x="7566" y="4343"/>
                  </a:lnTo>
                  <a:close/>
                  <a:moveTo>
                    <a:pt x="7591" y="4318"/>
                  </a:moveTo>
                  <a:lnTo>
                    <a:pt x="7818" y="4318"/>
                  </a:lnTo>
                  <a:lnTo>
                    <a:pt x="7818" y="4367"/>
                  </a:lnTo>
                  <a:lnTo>
                    <a:pt x="7591" y="4367"/>
                  </a:lnTo>
                  <a:lnTo>
                    <a:pt x="7591" y="4318"/>
                  </a:lnTo>
                  <a:close/>
                  <a:moveTo>
                    <a:pt x="7843" y="4343"/>
                  </a:moveTo>
                  <a:lnTo>
                    <a:pt x="7843" y="4367"/>
                  </a:lnTo>
                  <a:lnTo>
                    <a:pt x="7818" y="4367"/>
                  </a:lnTo>
                  <a:lnTo>
                    <a:pt x="7818" y="4343"/>
                  </a:lnTo>
                  <a:lnTo>
                    <a:pt x="7843" y="4343"/>
                  </a:lnTo>
                  <a:close/>
                  <a:moveTo>
                    <a:pt x="7794" y="4343"/>
                  </a:moveTo>
                  <a:lnTo>
                    <a:pt x="7794" y="4327"/>
                  </a:lnTo>
                  <a:lnTo>
                    <a:pt x="7843" y="4327"/>
                  </a:lnTo>
                  <a:lnTo>
                    <a:pt x="7843" y="4343"/>
                  </a:lnTo>
                  <a:lnTo>
                    <a:pt x="7794" y="4343"/>
                  </a:lnTo>
                  <a:close/>
                  <a:moveTo>
                    <a:pt x="7794" y="4327"/>
                  </a:moveTo>
                  <a:lnTo>
                    <a:pt x="7794" y="4302"/>
                  </a:lnTo>
                  <a:lnTo>
                    <a:pt x="7818" y="4302"/>
                  </a:lnTo>
                  <a:lnTo>
                    <a:pt x="7818" y="4327"/>
                  </a:lnTo>
                  <a:lnTo>
                    <a:pt x="7794" y="4327"/>
                  </a:lnTo>
                  <a:close/>
                  <a:moveTo>
                    <a:pt x="7818" y="4302"/>
                  </a:moveTo>
                  <a:lnTo>
                    <a:pt x="8038" y="4302"/>
                  </a:lnTo>
                  <a:lnTo>
                    <a:pt x="8038" y="4352"/>
                  </a:lnTo>
                  <a:lnTo>
                    <a:pt x="7818" y="4352"/>
                  </a:lnTo>
                  <a:lnTo>
                    <a:pt x="7818" y="4302"/>
                  </a:lnTo>
                  <a:close/>
                  <a:moveTo>
                    <a:pt x="8038" y="4302"/>
                  </a:moveTo>
                  <a:lnTo>
                    <a:pt x="8062" y="4302"/>
                  </a:lnTo>
                  <a:lnTo>
                    <a:pt x="8062" y="4327"/>
                  </a:lnTo>
                  <a:lnTo>
                    <a:pt x="8038" y="4327"/>
                  </a:lnTo>
                  <a:lnTo>
                    <a:pt x="8038" y="4302"/>
                  </a:lnTo>
                  <a:close/>
                  <a:moveTo>
                    <a:pt x="8062" y="4327"/>
                  </a:moveTo>
                  <a:lnTo>
                    <a:pt x="8062" y="4376"/>
                  </a:lnTo>
                  <a:lnTo>
                    <a:pt x="8013" y="4376"/>
                  </a:lnTo>
                  <a:lnTo>
                    <a:pt x="8013" y="4327"/>
                  </a:lnTo>
                  <a:lnTo>
                    <a:pt x="8062" y="4327"/>
                  </a:lnTo>
                  <a:close/>
                  <a:moveTo>
                    <a:pt x="8038" y="4400"/>
                  </a:moveTo>
                  <a:lnTo>
                    <a:pt x="8013" y="4400"/>
                  </a:lnTo>
                  <a:lnTo>
                    <a:pt x="8013" y="4376"/>
                  </a:lnTo>
                  <a:lnTo>
                    <a:pt x="8038" y="4376"/>
                  </a:lnTo>
                  <a:lnTo>
                    <a:pt x="8038" y="4400"/>
                  </a:lnTo>
                  <a:close/>
                  <a:moveTo>
                    <a:pt x="8038" y="4351"/>
                  </a:moveTo>
                  <a:lnTo>
                    <a:pt x="8265" y="4351"/>
                  </a:lnTo>
                  <a:lnTo>
                    <a:pt x="8265" y="4400"/>
                  </a:lnTo>
                  <a:lnTo>
                    <a:pt x="8038" y="4400"/>
                  </a:lnTo>
                  <a:lnTo>
                    <a:pt x="8038" y="4351"/>
                  </a:lnTo>
                  <a:close/>
                  <a:moveTo>
                    <a:pt x="8265" y="4351"/>
                  </a:moveTo>
                  <a:lnTo>
                    <a:pt x="8290" y="4351"/>
                  </a:lnTo>
                  <a:lnTo>
                    <a:pt x="8290" y="4376"/>
                  </a:lnTo>
                  <a:lnTo>
                    <a:pt x="8265" y="4376"/>
                  </a:lnTo>
                  <a:lnTo>
                    <a:pt x="8265" y="4351"/>
                  </a:lnTo>
                  <a:close/>
                  <a:moveTo>
                    <a:pt x="8290" y="4376"/>
                  </a:moveTo>
                  <a:lnTo>
                    <a:pt x="8290" y="4522"/>
                  </a:lnTo>
                  <a:lnTo>
                    <a:pt x="8241" y="4522"/>
                  </a:lnTo>
                  <a:lnTo>
                    <a:pt x="8241" y="4376"/>
                  </a:lnTo>
                  <a:lnTo>
                    <a:pt x="8290" y="4376"/>
                  </a:lnTo>
                  <a:close/>
                  <a:moveTo>
                    <a:pt x="8265" y="4547"/>
                  </a:moveTo>
                  <a:lnTo>
                    <a:pt x="8241" y="4547"/>
                  </a:lnTo>
                  <a:lnTo>
                    <a:pt x="8241" y="4522"/>
                  </a:lnTo>
                  <a:lnTo>
                    <a:pt x="8265" y="4522"/>
                  </a:lnTo>
                  <a:lnTo>
                    <a:pt x="8265" y="4547"/>
                  </a:lnTo>
                  <a:close/>
                  <a:moveTo>
                    <a:pt x="8265" y="4498"/>
                  </a:moveTo>
                  <a:lnTo>
                    <a:pt x="8485" y="4498"/>
                  </a:lnTo>
                  <a:lnTo>
                    <a:pt x="8485" y="4547"/>
                  </a:lnTo>
                  <a:lnTo>
                    <a:pt x="8265" y="4547"/>
                  </a:lnTo>
                  <a:lnTo>
                    <a:pt x="8265" y="4498"/>
                  </a:lnTo>
                  <a:close/>
                  <a:moveTo>
                    <a:pt x="8509" y="4522"/>
                  </a:moveTo>
                  <a:lnTo>
                    <a:pt x="8509" y="4547"/>
                  </a:lnTo>
                  <a:lnTo>
                    <a:pt x="8485" y="4547"/>
                  </a:lnTo>
                  <a:lnTo>
                    <a:pt x="8485" y="4522"/>
                  </a:lnTo>
                  <a:lnTo>
                    <a:pt x="8509" y="4522"/>
                  </a:lnTo>
                  <a:close/>
                  <a:moveTo>
                    <a:pt x="8460" y="4522"/>
                  </a:moveTo>
                  <a:lnTo>
                    <a:pt x="8460" y="4367"/>
                  </a:lnTo>
                  <a:lnTo>
                    <a:pt x="8509" y="4367"/>
                  </a:lnTo>
                  <a:lnTo>
                    <a:pt x="8509" y="4522"/>
                  </a:lnTo>
                  <a:lnTo>
                    <a:pt x="8460" y="4522"/>
                  </a:lnTo>
                  <a:close/>
                  <a:moveTo>
                    <a:pt x="8460" y="4367"/>
                  </a:moveTo>
                  <a:lnTo>
                    <a:pt x="8460" y="4343"/>
                  </a:lnTo>
                  <a:lnTo>
                    <a:pt x="8485" y="4343"/>
                  </a:lnTo>
                  <a:lnTo>
                    <a:pt x="8485" y="4367"/>
                  </a:lnTo>
                  <a:lnTo>
                    <a:pt x="8460" y="4367"/>
                  </a:lnTo>
                  <a:close/>
                  <a:moveTo>
                    <a:pt x="8485" y="4343"/>
                  </a:moveTo>
                  <a:lnTo>
                    <a:pt x="8712" y="4343"/>
                  </a:lnTo>
                  <a:lnTo>
                    <a:pt x="8712" y="4392"/>
                  </a:lnTo>
                  <a:lnTo>
                    <a:pt x="8485" y="4392"/>
                  </a:lnTo>
                  <a:lnTo>
                    <a:pt x="8485" y="4343"/>
                  </a:lnTo>
                  <a:close/>
                  <a:moveTo>
                    <a:pt x="8712" y="4343"/>
                  </a:moveTo>
                  <a:lnTo>
                    <a:pt x="8737" y="4343"/>
                  </a:lnTo>
                  <a:lnTo>
                    <a:pt x="8737" y="4367"/>
                  </a:lnTo>
                  <a:lnTo>
                    <a:pt x="8712" y="4367"/>
                  </a:lnTo>
                  <a:lnTo>
                    <a:pt x="8712" y="4343"/>
                  </a:lnTo>
                  <a:close/>
                  <a:moveTo>
                    <a:pt x="8737" y="4367"/>
                  </a:moveTo>
                  <a:lnTo>
                    <a:pt x="8737" y="4522"/>
                  </a:lnTo>
                  <a:lnTo>
                    <a:pt x="8688" y="4522"/>
                  </a:lnTo>
                  <a:lnTo>
                    <a:pt x="8688" y="4367"/>
                  </a:lnTo>
                  <a:lnTo>
                    <a:pt x="8737" y="4367"/>
                  </a:lnTo>
                  <a:close/>
                  <a:moveTo>
                    <a:pt x="8712" y="4547"/>
                  </a:moveTo>
                  <a:lnTo>
                    <a:pt x="8688" y="4547"/>
                  </a:lnTo>
                  <a:lnTo>
                    <a:pt x="8688" y="4522"/>
                  </a:lnTo>
                  <a:lnTo>
                    <a:pt x="8712" y="4522"/>
                  </a:lnTo>
                  <a:lnTo>
                    <a:pt x="8712" y="4547"/>
                  </a:lnTo>
                  <a:close/>
                  <a:moveTo>
                    <a:pt x="8712" y="4498"/>
                  </a:moveTo>
                  <a:lnTo>
                    <a:pt x="8932" y="4498"/>
                  </a:lnTo>
                  <a:lnTo>
                    <a:pt x="8932" y="4547"/>
                  </a:lnTo>
                  <a:lnTo>
                    <a:pt x="8712" y="4547"/>
                  </a:lnTo>
                  <a:lnTo>
                    <a:pt x="8712" y="4498"/>
                  </a:lnTo>
                  <a:close/>
                  <a:moveTo>
                    <a:pt x="8956" y="4522"/>
                  </a:moveTo>
                  <a:lnTo>
                    <a:pt x="8956" y="4547"/>
                  </a:lnTo>
                  <a:lnTo>
                    <a:pt x="8932" y="4547"/>
                  </a:lnTo>
                  <a:lnTo>
                    <a:pt x="8932" y="4522"/>
                  </a:lnTo>
                  <a:lnTo>
                    <a:pt x="8956" y="4522"/>
                  </a:lnTo>
                  <a:close/>
                  <a:moveTo>
                    <a:pt x="8907" y="4522"/>
                  </a:moveTo>
                  <a:lnTo>
                    <a:pt x="8907" y="4392"/>
                  </a:lnTo>
                  <a:lnTo>
                    <a:pt x="8956" y="4392"/>
                  </a:lnTo>
                  <a:lnTo>
                    <a:pt x="8956" y="4522"/>
                  </a:lnTo>
                  <a:lnTo>
                    <a:pt x="8907" y="4522"/>
                  </a:lnTo>
                  <a:close/>
                  <a:moveTo>
                    <a:pt x="8907" y="4392"/>
                  </a:moveTo>
                  <a:lnTo>
                    <a:pt x="8907" y="4367"/>
                  </a:lnTo>
                  <a:lnTo>
                    <a:pt x="8932" y="4367"/>
                  </a:lnTo>
                  <a:lnTo>
                    <a:pt x="8932" y="4392"/>
                  </a:lnTo>
                  <a:lnTo>
                    <a:pt x="8907" y="4392"/>
                  </a:lnTo>
                  <a:close/>
                  <a:moveTo>
                    <a:pt x="8932" y="4367"/>
                  </a:moveTo>
                  <a:lnTo>
                    <a:pt x="9159" y="4367"/>
                  </a:lnTo>
                  <a:lnTo>
                    <a:pt x="9159" y="4416"/>
                  </a:lnTo>
                  <a:lnTo>
                    <a:pt x="8932" y="4416"/>
                  </a:lnTo>
                  <a:lnTo>
                    <a:pt x="8932" y="4367"/>
                  </a:lnTo>
                  <a:close/>
                  <a:moveTo>
                    <a:pt x="9159" y="4367"/>
                  </a:moveTo>
                  <a:lnTo>
                    <a:pt x="9184" y="4367"/>
                  </a:lnTo>
                  <a:lnTo>
                    <a:pt x="9184" y="4392"/>
                  </a:lnTo>
                  <a:lnTo>
                    <a:pt x="9159" y="4392"/>
                  </a:lnTo>
                  <a:lnTo>
                    <a:pt x="9159" y="4367"/>
                  </a:lnTo>
                  <a:close/>
                  <a:moveTo>
                    <a:pt x="9184" y="4392"/>
                  </a:moveTo>
                  <a:lnTo>
                    <a:pt x="9184" y="4473"/>
                  </a:lnTo>
                  <a:lnTo>
                    <a:pt x="9135" y="4473"/>
                  </a:lnTo>
                  <a:lnTo>
                    <a:pt x="9135" y="4392"/>
                  </a:lnTo>
                  <a:lnTo>
                    <a:pt x="9184" y="4392"/>
                  </a:lnTo>
                  <a:close/>
                  <a:moveTo>
                    <a:pt x="9159" y="4498"/>
                  </a:moveTo>
                  <a:lnTo>
                    <a:pt x="9135" y="4498"/>
                  </a:lnTo>
                  <a:lnTo>
                    <a:pt x="9135" y="4473"/>
                  </a:lnTo>
                  <a:lnTo>
                    <a:pt x="9159" y="4473"/>
                  </a:lnTo>
                  <a:lnTo>
                    <a:pt x="9159" y="4498"/>
                  </a:lnTo>
                  <a:close/>
                  <a:moveTo>
                    <a:pt x="9159" y="4449"/>
                  </a:moveTo>
                  <a:lnTo>
                    <a:pt x="9379" y="4449"/>
                  </a:lnTo>
                  <a:lnTo>
                    <a:pt x="9379" y="4498"/>
                  </a:lnTo>
                  <a:lnTo>
                    <a:pt x="9159" y="4498"/>
                  </a:lnTo>
                  <a:lnTo>
                    <a:pt x="9159" y="4449"/>
                  </a:lnTo>
                  <a:close/>
                  <a:moveTo>
                    <a:pt x="9379" y="4449"/>
                  </a:moveTo>
                  <a:lnTo>
                    <a:pt x="9404" y="4449"/>
                  </a:lnTo>
                  <a:lnTo>
                    <a:pt x="9404" y="4473"/>
                  </a:lnTo>
                  <a:lnTo>
                    <a:pt x="9379" y="4473"/>
                  </a:lnTo>
                  <a:lnTo>
                    <a:pt x="9379" y="4449"/>
                  </a:lnTo>
                  <a:close/>
                  <a:moveTo>
                    <a:pt x="9404" y="4473"/>
                  </a:moveTo>
                  <a:lnTo>
                    <a:pt x="9404" y="4498"/>
                  </a:lnTo>
                  <a:lnTo>
                    <a:pt x="9355" y="4498"/>
                  </a:lnTo>
                  <a:lnTo>
                    <a:pt x="9355" y="4473"/>
                  </a:lnTo>
                  <a:lnTo>
                    <a:pt x="9404" y="4473"/>
                  </a:lnTo>
                  <a:close/>
                  <a:moveTo>
                    <a:pt x="9379" y="4522"/>
                  </a:moveTo>
                  <a:lnTo>
                    <a:pt x="9355" y="4522"/>
                  </a:lnTo>
                  <a:lnTo>
                    <a:pt x="9355" y="4498"/>
                  </a:lnTo>
                  <a:lnTo>
                    <a:pt x="9379" y="4498"/>
                  </a:lnTo>
                  <a:lnTo>
                    <a:pt x="9379" y="4522"/>
                  </a:lnTo>
                  <a:close/>
                  <a:moveTo>
                    <a:pt x="9379" y="4473"/>
                  </a:moveTo>
                  <a:lnTo>
                    <a:pt x="9607" y="4473"/>
                  </a:lnTo>
                  <a:lnTo>
                    <a:pt x="9607" y="4522"/>
                  </a:lnTo>
                  <a:lnTo>
                    <a:pt x="9379" y="4522"/>
                  </a:lnTo>
                  <a:lnTo>
                    <a:pt x="9379" y="4473"/>
                  </a:lnTo>
                  <a:close/>
                  <a:moveTo>
                    <a:pt x="9631" y="4498"/>
                  </a:moveTo>
                  <a:lnTo>
                    <a:pt x="9631" y="4522"/>
                  </a:lnTo>
                  <a:lnTo>
                    <a:pt x="9607" y="4522"/>
                  </a:lnTo>
                  <a:lnTo>
                    <a:pt x="9607" y="4498"/>
                  </a:lnTo>
                  <a:lnTo>
                    <a:pt x="9631" y="4498"/>
                  </a:lnTo>
                  <a:close/>
                  <a:moveTo>
                    <a:pt x="9582" y="4498"/>
                  </a:moveTo>
                  <a:lnTo>
                    <a:pt x="9582" y="4424"/>
                  </a:lnTo>
                  <a:lnTo>
                    <a:pt x="9631" y="4424"/>
                  </a:lnTo>
                  <a:lnTo>
                    <a:pt x="9631" y="4498"/>
                  </a:lnTo>
                  <a:lnTo>
                    <a:pt x="9582" y="4498"/>
                  </a:lnTo>
                  <a:close/>
                  <a:moveTo>
                    <a:pt x="9582" y="4424"/>
                  </a:moveTo>
                  <a:lnTo>
                    <a:pt x="9582" y="4400"/>
                  </a:lnTo>
                  <a:lnTo>
                    <a:pt x="9607" y="4400"/>
                  </a:lnTo>
                  <a:lnTo>
                    <a:pt x="9607" y="4424"/>
                  </a:lnTo>
                  <a:lnTo>
                    <a:pt x="9582" y="4424"/>
                  </a:lnTo>
                  <a:close/>
                  <a:moveTo>
                    <a:pt x="9607" y="4400"/>
                  </a:moveTo>
                  <a:lnTo>
                    <a:pt x="9826" y="4400"/>
                  </a:lnTo>
                  <a:lnTo>
                    <a:pt x="9826" y="4449"/>
                  </a:lnTo>
                  <a:lnTo>
                    <a:pt x="9607" y="4449"/>
                  </a:lnTo>
                  <a:lnTo>
                    <a:pt x="9607" y="4400"/>
                  </a:lnTo>
                  <a:close/>
                  <a:moveTo>
                    <a:pt x="9826" y="4400"/>
                  </a:moveTo>
                  <a:lnTo>
                    <a:pt x="9851" y="4400"/>
                  </a:lnTo>
                  <a:lnTo>
                    <a:pt x="9851" y="4424"/>
                  </a:lnTo>
                  <a:lnTo>
                    <a:pt x="9826" y="4424"/>
                  </a:lnTo>
                  <a:lnTo>
                    <a:pt x="9826" y="4400"/>
                  </a:lnTo>
                  <a:close/>
                  <a:moveTo>
                    <a:pt x="9851" y="4424"/>
                  </a:moveTo>
                  <a:lnTo>
                    <a:pt x="9851" y="4481"/>
                  </a:lnTo>
                  <a:lnTo>
                    <a:pt x="9802" y="4481"/>
                  </a:lnTo>
                  <a:lnTo>
                    <a:pt x="9802" y="4424"/>
                  </a:lnTo>
                  <a:lnTo>
                    <a:pt x="9851" y="4424"/>
                  </a:lnTo>
                  <a:close/>
                  <a:moveTo>
                    <a:pt x="9826" y="4505"/>
                  </a:moveTo>
                  <a:lnTo>
                    <a:pt x="9802" y="4505"/>
                  </a:lnTo>
                  <a:lnTo>
                    <a:pt x="9802" y="4481"/>
                  </a:lnTo>
                  <a:lnTo>
                    <a:pt x="9826" y="4481"/>
                  </a:lnTo>
                  <a:lnTo>
                    <a:pt x="9826" y="4505"/>
                  </a:lnTo>
                  <a:close/>
                  <a:moveTo>
                    <a:pt x="9826" y="4456"/>
                  </a:moveTo>
                  <a:lnTo>
                    <a:pt x="10054" y="4456"/>
                  </a:lnTo>
                  <a:lnTo>
                    <a:pt x="10054" y="4505"/>
                  </a:lnTo>
                  <a:lnTo>
                    <a:pt x="9826" y="4505"/>
                  </a:lnTo>
                  <a:lnTo>
                    <a:pt x="9826" y="4456"/>
                  </a:lnTo>
                  <a:close/>
                  <a:moveTo>
                    <a:pt x="10078" y="4481"/>
                  </a:moveTo>
                  <a:lnTo>
                    <a:pt x="10078" y="4505"/>
                  </a:lnTo>
                  <a:lnTo>
                    <a:pt x="10054" y="4505"/>
                  </a:lnTo>
                  <a:lnTo>
                    <a:pt x="10054" y="4481"/>
                  </a:lnTo>
                  <a:lnTo>
                    <a:pt x="10078" y="4481"/>
                  </a:lnTo>
                  <a:close/>
                  <a:moveTo>
                    <a:pt x="10029" y="4481"/>
                  </a:moveTo>
                  <a:lnTo>
                    <a:pt x="10029" y="4441"/>
                  </a:lnTo>
                  <a:lnTo>
                    <a:pt x="10078" y="4441"/>
                  </a:lnTo>
                  <a:lnTo>
                    <a:pt x="10078" y="4481"/>
                  </a:lnTo>
                  <a:lnTo>
                    <a:pt x="10029" y="4481"/>
                  </a:lnTo>
                  <a:close/>
                  <a:moveTo>
                    <a:pt x="10029" y="4441"/>
                  </a:moveTo>
                  <a:lnTo>
                    <a:pt x="10029" y="4416"/>
                  </a:lnTo>
                  <a:lnTo>
                    <a:pt x="10054" y="4416"/>
                  </a:lnTo>
                  <a:lnTo>
                    <a:pt x="10054" y="4441"/>
                  </a:lnTo>
                  <a:lnTo>
                    <a:pt x="10029" y="4441"/>
                  </a:lnTo>
                  <a:close/>
                  <a:moveTo>
                    <a:pt x="10054" y="4416"/>
                  </a:moveTo>
                  <a:lnTo>
                    <a:pt x="10273" y="4416"/>
                  </a:lnTo>
                  <a:lnTo>
                    <a:pt x="10273" y="4465"/>
                  </a:lnTo>
                  <a:lnTo>
                    <a:pt x="10054" y="4465"/>
                  </a:lnTo>
                  <a:lnTo>
                    <a:pt x="10054" y="4416"/>
                  </a:lnTo>
                  <a:close/>
                  <a:moveTo>
                    <a:pt x="10273" y="4416"/>
                  </a:moveTo>
                  <a:lnTo>
                    <a:pt x="10297" y="4416"/>
                  </a:lnTo>
                  <a:lnTo>
                    <a:pt x="10297" y="4441"/>
                  </a:lnTo>
                  <a:lnTo>
                    <a:pt x="10273" y="4441"/>
                  </a:lnTo>
                  <a:lnTo>
                    <a:pt x="10273" y="4416"/>
                  </a:lnTo>
                  <a:close/>
                  <a:moveTo>
                    <a:pt x="10297" y="4441"/>
                  </a:moveTo>
                  <a:lnTo>
                    <a:pt x="10297" y="4547"/>
                  </a:lnTo>
                  <a:lnTo>
                    <a:pt x="10249" y="4547"/>
                  </a:lnTo>
                  <a:lnTo>
                    <a:pt x="10249" y="4441"/>
                  </a:lnTo>
                  <a:lnTo>
                    <a:pt x="10297" y="4441"/>
                  </a:lnTo>
                  <a:close/>
                  <a:moveTo>
                    <a:pt x="10273" y="4571"/>
                  </a:moveTo>
                  <a:lnTo>
                    <a:pt x="10249" y="4571"/>
                  </a:lnTo>
                  <a:lnTo>
                    <a:pt x="10249" y="4547"/>
                  </a:lnTo>
                  <a:lnTo>
                    <a:pt x="10273" y="4547"/>
                  </a:lnTo>
                  <a:lnTo>
                    <a:pt x="10273" y="4571"/>
                  </a:lnTo>
                  <a:close/>
                  <a:moveTo>
                    <a:pt x="10273" y="4522"/>
                  </a:moveTo>
                  <a:lnTo>
                    <a:pt x="10501" y="4522"/>
                  </a:lnTo>
                  <a:lnTo>
                    <a:pt x="10501" y="4571"/>
                  </a:lnTo>
                  <a:lnTo>
                    <a:pt x="10273" y="4571"/>
                  </a:lnTo>
                  <a:lnTo>
                    <a:pt x="10273" y="4522"/>
                  </a:lnTo>
                  <a:close/>
                  <a:moveTo>
                    <a:pt x="10525" y="4547"/>
                  </a:moveTo>
                  <a:lnTo>
                    <a:pt x="10525" y="4571"/>
                  </a:lnTo>
                  <a:lnTo>
                    <a:pt x="10501" y="4571"/>
                  </a:lnTo>
                  <a:lnTo>
                    <a:pt x="10501" y="4547"/>
                  </a:lnTo>
                  <a:lnTo>
                    <a:pt x="10525" y="4547"/>
                  </a:lnTo>
                  <a:close/>
                  <a:moveTo>
                    <a:pt x="10476" y="4547"/>
                  </a:moveTo>
                  <a:lnTo>
                    <a:pt x="10476" y="4473"/>
                  </a:lnTo>
                  <a:lnTo>
                    <a:pt x="10525" y="4473"/>
                  </a:lnTo>
                  <a:lnTo>
                    <a:pt x="10525" y="4547"/>
                  </a:lnTo>
                  <a:lnTo>
                    <a:pt x="10476" y="4547"/>
                  </a:lnTo>
                  <a:close/>
                  <a:moveTo>
                    <a:pt x="10476" y="4473"/>
                  </a:moveTo>
                  <a:lnTo>
                    <a:pt x="10476" y="4449"/>
                  </a:lnTo>
                  <a:lnTo>
                    <a:pt x="10501" y="4449"/>
                  </a:lnTo>
                  <a:lnTo>
                    <a:pt x="10501" y="4473"/>
                  </a:lnTo>
                  <a:lnTo>
                    <a:pt x="10476" y="4473"/>
                  </a:lnTo>
                  <a:close/>
                  <a:moveTo>
                    <a:pt x="10501" y="4449"/>
                  </a:moveTo>
                  <a:lnTo>
                    <a:pt x="10719" y="4449"/>
                  </a:lnTo>
                  <a:lnTo>
                    <a:pt x="10719" y="4498"/>
                  </a:lnTo>
                  <a:lnTo>
                    <a:pt x="10501" y="4498"/>
                  </a:lnTo>
                  <a:lnTo>
                    <a:pt x="10501" y="4449"/>
                  </a:lnTo>
                  <a:close/>
                  <a:moveTo>
                    <a:pt x="10744" y="4473"/>
                  </a:moveTo>
                  <a:lnTo>
                    <a:pt x="10744" y="4498"/>
                  </a:lnTo>
                  <a:lnTo>
                    <a:pt x="10719" y="4498"/>
                  </a:lnTo>
                  <a:lnTo>
                    <a:pt x="10719" y="4473"/>
                  </a:lnTo>
                  <a:lnTo>
                    <a:pt x="10744" y="4473"/>
                  </a:lnTo>
                  <a:close/>
                  <a:moveTo>
                    <a:pt x="10696" y="4473"/>
                  </a:moveTo>
                  <a:lnTo>
                    <a:pt x="10696" y="4352"/>
                  </a:lnTo>
                  <a:lnTo>
                    <a:pt x="10744" y="4352"/>
                  </a:lnTo>
                  <a:lnTo>
                    <a:pt x="10744" y="4473"/>
                  </a:lnTo>
                  <a:lnTo>
                    <a:pt x="10696" y="4473"/>
                  </a:lnTo>
                  <a:close/>
                  <a:moveTo>
                    <a:pt x="10696" y="4352"/>
                  </a:moveTo>
                  <a:lnTo>
                    <a:pt x="10696" y="4327"/>
                  </a:lnTo>
                  <a:lnTo>
                    <a:pt x="10719" y="4327"/>
                  </a:lnTo>
                  <a:lnTo>
                    <a:pt x="10719" y="4352"/>
                  </a:lnTo>
                  <a:lnTo>
                    <a:pt x="10696" y="4352"/>
                  </a:lnTo>
                  <a:close/>
                  <a:moveTo>
                    <a:pt x="10719" y="4327"/>
                  </a:moveTo>
                  <a:lnTo>
                    <a:pt x="10948" y="4327"/>
                  </a:lnTo>
                  <a:lnTo>
                    <a:pt x="10948" y="4376"/>
                  </a:lnTo>
                  <a:lnTo>
                    <a:pt x="10719" y="4376"/>
                  </a:lnTo>
                  <a:lnTo>
                    <a:pt x="10719" y="4327"/>
                  </a:lnTo>
                  <a:close/>
                  <a:moveTo>
                    <a:pt x="10948" y="4327"/>
                  </a:moveTo>
                  <a:lnTo>
                    <a:pt x="10971" y="4327"/>
                  </a:lnTo>
                  <a:lnTo>
                    <a:pt x="10971" y="4352"/>
                  </a:lnTo>
                  <a:lnTo>
                    <a:pt x="10948" y="4352"/>
                  </a:lnTo>
                  <a:lnTo>
                    <a:pt x="10948" y="4327"/>
                  </a:lnTo>
                  <a:close/>
                  <a:moveTo>
                    <a:pt x="10971" y="4352"/>
                  </a:moveTo>
                  <a:lnTo>
                    <a:pt x="10971" y="4449"/>
                  </a:lnTo>
                  <a:lnTo>
                    <a:pt x="10923" y="4449"/>
                  </a:lnTo>
                  <a:lnTo>
                    <a:pt x="10923" y="4352"/>
                  </a:lnTo>
                  <a:lnTo>
                    <a:pt x="10971" y="4352"/>
                  </a:lnTo>
                  <a:close/>
                  <a:moveTo>
                    <a:pt x="10948" y="4473"/>
                  </a:moveTo>
                  <a:lnTo>
                    <a:pt x="10923" y="4473"/>
                  </a:lnTo>
                  <a:lnTo>
                    <a:pt x="10923" y="4449"/>
                  </a:lnTo>
                  <a:lnTo>
                    <a:pt x="10948" y="4449"/>
                  </a:lnTo>
                  <a:lnTo>
                    <a:pt x="10948" y="4473"/>
                  </a:lnTo>
                  <a:close/>
                  <a:moveTo>
                    <a:pt x="10948" y="4424"/>
                  </a:moveTo>
                  <a:lnTo>
                    <a:pt x="11166" y="4424"/>
                  </a:lnTo>
                  <a:lnTo>
                    <a:pt x="11166" y="4473"/>
                  </a:lnTo>
                  <a:lnTo>
                    <a:pt x="10948" y="4473"/>
                  </a:lnTo>
                  <a:lnTo>
                    <a:pt x="10948" y="4424"/>
                  </a:lnTo>
                  <a:close/>
                  <a:moveTo>
                    <a:pt x="11166" y="4424"/>
                  </a:moveTo>
                  <a:lnTo>
                    <a:pt x="11191" y="4424"/>
                  </a:lnTo>
                  <a:lnTo>
                    <a:pt x="11191" y="4449"/>
                  </a:lnTo>
                  <a:lnTo>
                    <a:pt x="11166" y="4449"/>
                  </a:lnTo>
                  <a:lnTo>
                    <a:pt x="11166" y="4424"/>
                  </a:lnTo>
                  <a:close/>
                  <a:moveTo>
                    <a:pt x="11191" y="4449"/>
                  </a:moveTo>
                  <a:lnTo>
                    <a:pt x="11191" y="4465"/>
                  </a:lnTo>
                  <a:lnTo>
                    <a:pt x="11143" y="4465"/>
                  </a:lnTo>
                  <a:lnTo>
                    <a:pt x="11143" y="4449"/>
                  </a:lnTo>
                  <a:lnTo>
                    <a:pt x="11191" y="4449"/>
                  </a:lnTo>
                  <a:close/>
                  <a:moveTo>
                    <a:pt x="11166" y="4490"/>
                  </a:moveTo>
                  <a:lnTo>
                    <a:pt x="11143" y="4490"/>
                  </a:lnTo>
                  <a:lnTo>
                    <a:pt x="11143" y="4465"/>
                  </a:lnTo>
                  <a:lnTo>
                    <a:pt x="11166" y="4465"/>
                  </a:lnTo>
                  <a:lnTo>
                    <a:pt x="11166" y="4490"/>
                  </a:lnTo>
                  <a:close/>
                  <a:moveTo>
                    <a:pt x="11166" y="4441"/>
                  </a:moveTo>
                  <a:lnTo>
                    <a:pt x="11394" y="4441"/>
                  </a:lnTo>
                  <a:lnTo>
                    <a:pt x="11394" y="4490"/>
                  </a:lnTo>
                  <a:lnTo>
                    <a:pt x="11166" y="4490"/>
                  </a:lnTo>
                  <a:lnTo>
                    <a:pt x="11166" y="4441"/>
                  </a:lnTo>
                  <a:close/>
                  <a:moveTo>
                    <a:pt x="11394" y="4441"/>
                  </a:moveTo>
                  <a:lnTo>
                    <a:pt x="11418" y="4441"/>
                  </a:lnTo>
                  <a:lnTo>
                    <a:pt x="11418" y="4465"/>
                  </a:lnTo>
                  <a:lnTo>
                    <a:pt x="11394" y="4465"/>
                  </a:lnTo>
                  <a:lnTo>
                    <a:pt x="11394" y="4441"/>
                  </a:lnTo>
                  <a:close/>
                  <a:moveTo>
                    <a:pt x="11418" y="4465"/>
                  </a:moveTo>
                  <a:lnTo>
                    <a:pt x="11418" y="4514"/>
                  </a:lnTo>
                  <a:lnTo>
                    <a:pt x="11370" y="4514"/>
                  </a:lnTo>
                  <a:lnTo>
                    <a:pt x="11370" y="4465"/>
                  </a:lnTo>
                  <a:lnTo>
                    <a:pt x="11418" y="4465"/>
                  </a:lnTo>
                  <a:close/>
                  <a:moveTo>
                    <a:pt x="11394" y="4538"/>
                  </a:moveTo>
                  <a:lnTo>
                    <a:pt x="11370" y="4538"/>
                  </a:lnTo>
                  <a:lnTo>
                    <a:pt x="11370" y="4514"/>
                  </a:lnTo>
                  <a:lnTo>
                    <a:pt x="11394" y="4514"/>
                  </a:lnTo>
                  <a:lnTo>
                    <a:pt x="11394" y="4538"/>
                  </a:lnTo>
                  <a:close/>
                  <a:moveTo>
                    <a:pt x="11394" y="4490"/>
                  </a:moveTo>
                  <a:lnTo>
                    <a:pt x="11614" y="4490"/>
                  </a:lnTo>
                  <a:lnTo>
                    <a:pt x="11614" y="4538"/>
                  </a:lnTo>
                  <a:lnTo>
                    <a:pt x="11394" y="4538"/>
                  </a:lnTo>
                  <a:lnTo>
                    <a:pt x="11394" y="4490"/>
                  </a:lnTo>
                  <a:close/>
                  <a:moveTo>
                    <a:pt x="11614" y="4490"/>
                  </a:moveTo>
                  <a:lnTo>
                    <a:pt x="11638" y="4490"/>
                  </a:lnTo>
                  <a:lnTo>
                    <a:pt x="11638" y="4514"/>
                  </a:lnTo>
                  <a:lnTo>
                    <a:pt x="11614" y="4514"/>
                  </a:lnTo>
                  <a:lnTo>
                    <a:pt x="11614" y="4490"/>
                  </a:lnTo>
                  <a:close/>
                  <a:moveTo>
                    <a:pt x="11638" y="4514"/>
                  </a:moveTo>
                  <a:lnTo>
                    <a:pt x="11638" y="4619"/>
                  </a:lnTo>
                  <a:lnTo>
                    <a:pt x="11589" y="4619"/>
                  </a:lnTo>
                  <a:lnTo>
                    <a:pt x="11589" y="4514"/>
                  </a:lnTo>
                  <a:lnTo>
                    <a:pt x="11638" y="4514"/>
                  </a:lnTo>
                  <a:close/>
                  <a:moveTo>
                    <a:pt x="11614" y="4644"/>
                  </a:moveTo>
                  <a:lnTo>
                    <a:pt x="11589" y="4644"/>
                  </a:lnTo>
                  <a:lnTo>
                    <a:pt x="11589" y="4619"/>
                  </a:lnTo>
                  <a:lnTo>
                    <a:pt x="11614" y="4619"/>
                  </a:lnTo>
                  <a:lnTo>
                    <a:pt x="11614" y="4644"/>
                  </a:lnTo>
                  <a:close/>
                  <a:moveTo>
                    <a:pt x="11614" y="4596"/>
                  </a:moveTo>
                  <a:lnTo>
                    <a:pt x="11841" y="4596"/>
                  </a:lnTo>
                  <a:lnTo>
                    <a:pt x="11841" y="4644"/>
                  </a:lnTo>
                  <a:lnTo>
                    <a:pt x="11614" y="4644"/>
                  </a:lnTo>
                  <a:lnTo>
                    <a:pt x="11614" y="4596"/>
                  </a:lnTo>
                  <a:close/>
                  <a:moveTo>
                    <a:pt x="11866" y="4619"/>
                  </a:moveTo>
                  <a:lnTo>
                    <a:pt x="11866" y="4644"/>
                  </a:lnTo>
                  <a:lnTo>
                    <a:pt x="11841" y="4644"/>
                  </a:lnTo>
                  <a:lnTo>
                    <a:pt x="11841" y="4619"/>
                  </a:lnTo>
                  <a:lnTo>
                    <a:pt x="11866" y="4619"/>
                  </a:lnTo>
                  <a:close/>
                  <a:moveTo>
                    <a:pt x="11816" y="4619"/>
                  </a:moveTo>
                  <a:lnTo>
                    <a:pt x="11816" y="4530"/>
                  </a:lnTo>
                  <a:lnTo>
                    <a:pt x="11866" y="4530"/>
                  </a:lnTo>
                  <a:lnTo>
                    <a:pt x="11866" y="4619"/>
                  </a:lnTo>
                  <a:lnTo>
                    <a:pt x="11816" y="4619"/>
                  </a:lnTo>
                  <a:close/>
                  <a:moveTo>
                    <a:pt x="11816" y="4530"/>
                  </a:moveTo>
                  <a:lnTo>
                    <a:pt x="11816" y="4505"/>
                  </a:lnTo>
                  <a:lnTo>
                    <a:pt x="11841" y="4505"/>
                  </a:lnTo>
                  <a:lnTo>
                    <a:pt x="11841" y="4530"/>
                  </a:lnTo>
                  <a:lnTo>
                    <a:pt x="11816" y="4530"/>
                  </a:lnTo>
                  <a:close/>
                  <a:moveTo>
                    <a:pt x="11841" y="4505"/>
                  </a:moveTo>
                  <a:lnTo>
                    <a:pt x="12061" y="4505"/>
                  </a:lnTo>
                  <a:lnTo>
                    <a:pt x="12061" y="4554"/>
                  </a:lnTo>
                  <a:lnTo>
                    <a:pt x="11841" y="4554"/>
                  </a:lnTo>
                  <a:lnTo>
                    <a:pt x="11841" y="4505"/>
                  </a:lnTo>
                  <a:close/>
                  <a:moveTo>
                    <a:pt x="12085" y="4530"/>
                  </a:moveTo>
                  <a:lnTo>
                    <a:pt x="12085" y="4554"/>
                  </a:lnTo>
                  <a:lnTo>
                    <a:pt x="12061" y="4554"/>
                  </a:lnTo>
                  <a:lnTo>
                    <a:pt x="12061" y="4530"/>
                  </a:lnTo>
                  <a:lnTo>
                    <a:pt x="12085" y="4530"/>
                  </a:lnTo>
                  <a:close/>
                  <a:moveTo>
                    <a:pt x="12036" y="4530"/>
                  </a:moveTo>
                  <a:lnTo>
                    <a:pt x="12036" y="4295"/>
                  </a:lnTo>
                  <a:lnTo>
                    <a:pt x="12085" y="4295"/>
                  </a:lnTo>
                  <a:lnTo>
                    <a:pt x="12085" y="4530"/>
                  </a:lnTo>
                  <a:lnTo>
                    <a:pt x="12036" y="4530"/>
                  </a:lnTo>
                  <a:close/>
                  <a:moveTo>
                    <a:pt x="12036" y="4295"/>
                  </a:moveTo>
                  <a:lnTo>
                    <a:pt x="12036" y="4270"/>
                  </a:lnTo>
                  <a:lnTo>
                    <a:pt x="12061" y="4270"/>
                  </a:lnTo>
                  <a:lnTo>
                    <a:pt x="12061" y="4295"/>
                  </a:lnTo>
                  <a:lnTo>
                    <a:pt x="12036" y="4295"/>
                  </a:lnTo>
                  <a:close/>
                  <a:moveTo>
                    <a:pt x="12061" y="4270"/>
                  </a:moveTo>
                  <a:lnTo>
                    <a:pt x="12288" y="4270"/>
                  </a:lnTo>
                  <a:lnTo>
                    <a:pt x="12288" y="4318"/>
                  </a:lnTo>
                  <a:lnTo>
                    <a:pt x="12061" y="4318"/>
                  </a:lnTo>
                  <a:lnTo>
                    <a:pt x="12061" y="4270"/>
                  </a:lnTo>
                  <a:close/>
                  <a:moveTo>
                    <a:pt x="12313" y="4295"/>
                  </a:moveTo>
                  <a:lnTo>
                    <a:pt x="12313" y="4318"/>
                  </a:lnTo>
                  <a:lnTo>
                    <a:pt x="12288" y="4318"/>
                  </a:lnTo>
                  <a:lnTo>
                    <a:pt x="12288" y="4295"/>
                  </a:lnTo>
                  <a:lnTo>
                    <a:pt x="12313" y="4295"/>
                  </a:lnTo>
                  <a:close/>
                  <a:moveTo>
                    <a:pt x="12264" y="4295"/>
                  </a:moveTo>
                  <a:lnTo>
                    <a:pt x="12264" y="2375"/>
                  </a:lnTo>
                  <a:lnTo>
                    <a:pt x="12313" y="2375"/>
                  </a:lnTo>
                  <a:lnTo>
                    <a:pt x="12313" y="4295"/>
                  </a:lnTo>
                  <a:lnTo>
                    <a:pt x="12264" y="4295"/>
                  </a:lnTo>
                  <a:close/>
                  <a:moveTo>
                    <a:pt x="12264" y="2375"/>
                  </a:moveTo>
                  <a:lnTo>
                    <a:pt x="12264" y="2350"/>
                  </a:lnTo>
                  <a:lnTo>
                    <a:pt x="12288" y="2350"/>
                  </a:lnTo>
                  <a:lnTo>
                    <a:pt x="12288" y="2375"/>
                  </a:lnTo>
                  <a:lnTo>
                    <a:pt x="12264" y="2375"/>
                  </a:lnTo>
                  <a:close/>
                  <a:moveTo>
                    <a:pt x="12288" y="2350"/>
                  </a:moveTo>
                  <a:lnTo>
                    <a:pt x="12508" y="2350"/>
                  </a:lnTo>
                  <a:lnTo>
                    <a:pt x="12508" y="2399"/>
                  </a:lnTo>
                  <a:lnTo>
                    <a:pt x="12288" y="2399"/>
                  </a:lnTo>
                  <a:lnTo>
                    <a:pt x="12288" y="2350"/>
                  </a:lnTo>
                  <a:close/>
                  <a:moveTo>
                    <a:pt x="12532" y="2375"/>
                  </a:moveTo>
                  <a:lnTo>
                    <a:pt x="12532" y="2399"/>
                  </a:lnTo>
                  <a:lnTo>
                    <a:pt x="12508" y="2399"/>
                  </a:lnTo>
                  <a:lnTo>
                    <a:pt x="12508" y="2375"/>
                  </a:lnTo>
                  <a:lnTo>
                    <a:pt x="12532" y="2375"/>
                  </a:lnTo>
                  <a:close/>
                  <a:moveTo>
                    <a:pt x="12483" y="2375"/>
                  </a:moveTo>
                  <a:lnTo>
                    <a:pt x="12483" y="25"/>
                  </a:lnTo>
                  <a:lnTo>
                    <a:pt x="12532" y="25"/>
                  </a:lnTo>
                  <a:lnTo>
                    <a:pt x="12532" y="2375"/>
                  </a:lnTo>
                  <a:lnTo>
                    <a:pt x="12483" y="2375"/>
                  </a:lnTo>
                  <a:close/>
                  <a:moveTo>
                    <a:pt x="12483" y="25"/>
                  </a:moveTo>
                  <a:lnTo>
                    <a:pt x="12483" y="0"/>
                  </a:lnTo>
                  <a:lnTo>
                    <a:pt x="12508" y="0"/>
                  </a:lnTo>
                  <a:lnTo>
                    <a:pt x="12508" y="25"/>
                  </a:lnTo>
                  <a:lnTo>
                    <a:pt x="12483" y="25"/>
                  </a:lnTo>
                  <a:close/>
                  <a:moveTo>
                    <a:pt x="12508" y="0"/>
                  </a:moveTo>
                  <a:lnTo>
                    <a:pt x="12735" y="0"/>
                  </a:lnTo>
                  <a:lnTo>
                    <a:pt x="12735" y="49"/>
                  </a:lnTo>
                  <a:lnTo>
                    <a:pt x="12508" y="49"/>
                  </a:lnTo>
                  <a:lnTo>
                    <a:pt x="12508" y="0"/>
                  </a:lnTo>
                  <a:close/>
                  <a:moveTo>
                    <a:pt x="12735" y="0"/>
                  </a:moveTo>
                  <a:lnTo>
                    <a:pt x="12760" y="0"/>
                  </a:lnTo>
                  <a:lnTo>
                    <a:pt x="12760" y="25"/>
                  </a:lnTo>
                  <a:lnTo>
                    <a:pt x="12735" y="25"/>
                  </a:lnTo>
                  <a:lnTo>
                    <a:pt x="12735" y="0"/>
                  </a:lnTo>
                  <a:close/>
                  <a:moveTo>
                    <a:pt x="12760" y="25"/>
                  </a:moveTo>
                  <a:lnTo>
                    <a:pt x="12760" y="8198"/>
                  </a:lnTo>
                  <a:lnTo>
                    <a:pt x="12711" y="8198"/>
                  </a:lnTo>
                  <a:lnTo>
                    <a:pt x="12711" y="25"/>
                  </a:lnTo>
                  <a:lnTo>
                    <a:pt x="12760" y="25"/>
                  </a:lnTo>
                  <a:close/>
                  <a:moveTo>
                    <a:pt x="12735" y="8223"/>
                  </a:moveTo>
                  <a:lnTo>
                    <a:pt x="12711" y="8223"/>
                  </a:lnTo>
                  <a:lnTo>
                    <a:pt x="12711" y="8198"/>
                  </a:lnTo>
                  <a:lnTo>
                    <a:pt x="12735" y="8198"/>
                  </a:lnTo>
                  <a:lnTo>
                    <a:pt x="12735" y="8223"/>
                  </a:lnTo>
                  <a:close/>
                  <a:moveTo>
                    <a:pt x="12735" y="8173"/>
                  </a:moveTo>
                  <a:lnTo>
                    <a:pt x="14743" y="8173"/>
                  </a:lnTo>
                  <a:lnTo>
                    <a:pt x="14743" y="8223"/>
                  </a:lnTo>
                  <a:lnTo>
                    <a:pt x="12735" y="8223"/>
                  </a:lnTo>
                  <a:lnTo>
                    <a:pt x="12735" y="817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62" name="Rectangle 209"/>
            <p:cNvSpPr>
              <a:spLocks noChangeArrowheads="1"/>
            </p:cNvSpPr>
            <p:nvPr/>
          </p:nvSpPr>
          <p:spPr bwMode="auto">
            <a:xfrm>
              <a:off x="4778542" y="3525476"/>
              <a:ext cx="164766" cy="24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373435"/>
                  </a:solidFill>
                  <a:latin typeface="Times New Roman" pitchFamily="18" charset="0"/>
                  <a:cs typeface="Arial" charset="0"/>
                </a:rPr>
                <a:t>0</a:t>
              </a:r>
              <a:endParaRPr lang="en-US">
                <a:cs typeface="Arial" charset="0"/>
              </a:endParaRPr>
            </a:p>
          </p:txBody>
        </p:sp>
        <p:sp>
          <p:nvSpPr>
            <p:cNvPr id="29063" name="Rectangle 210"/>
            <p:cNvSpPr>
              <a:spLocks noChangeArrowheads="1"/>
            </p:cNvSpPr>
            <p:nvPr/>
          </p:nvSpPr>
          <p:spPr bwMode="auto">
            <a:xfrm>
              <a:off x="5286096" y="3525476"/>
              <a:ext cx="253777" cy="24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373435"/>
                  </a:solidFill>
                  <a:latin typeface="Times New Roman" pitchFamily="18" charset="0"/>
                  <a:cs typeface="Arial" charset="0"/>
                </a:rPr>
                <a:t>50</a:t>
              </a:r>
              <a:endParaRPr lang="en-US">
                <a:cs typeface="Arial" charset="0"/>
              </a:endParaRPr>
            </a:p>
          </p:txBody>
        </p:sp>
        <p:sp>
          <p:nvSpPr>
            <p:cNvPr id="29064" name="Rectangle 211"/>
            <p:cNvSpPr>
              <a:spLocks noChangeArrowheads="1"/>
            </p:cNvSpPr>
            <p:nvPr/>
          </p:nvSpPr>
          <p:spPr bwMode="auto">
            <a:xfrm>
              <a:off x="5818271" y="3525476"/>
              <a:ext cx="344682" cy="24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373435"/>
                  </a:solidFill>
                  <a:latin typeface="Times New Roman" pitchFamily="18" charset="0"/>
                  <a:cs typeface="Arial" charset="0"/>
                </a:rPr>
                <a:t>100</a:t>
              </a:r>
              <a:endParaRPr lang="en-US">
                <a:cs typeface="Arial" charset="0"/>
              </a:endParaRPr>
            </a:p>
          </p:txBody>
        </p:sp>
        <p:sp>
          <p:nvSpPr>
            <p:cNvPr id="29065" name="Rectangle 212"/>
            <p:cNvSpPr>
              <a:spLocks noChangeArrowheads="1"/>
            </p:cNvSpPr>
            <p:nvPr/>
          </p:nvSpPr>
          <p:spPr bwMode="auto">
            <a:xfrm>
              <a:off x="6384535" y="3525476"/>
              <a:ext cx="344682" cy="24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373435"/>
                  </a:solidFill>
                  <a:latin typeface="Times New Roman" pitchFamily="18" charset="0"/>
                  <a:cs typeface="Arial" charset="0"/>
                </a:rPr>
                <a:t>150</a:t>
              </a:r>
              <a:endParaRPr lang="en-US">
                <a:cs typeface="Arial" charset="0"/>
              </a:endParaRPr>
            </a:p>
          </p:txBody>
        </p:sp>
        <p:sp>
          <p:nvSpPr>
            <p:cNvPr id="29066" name="Rectangle 213"/>
            <p:cNvSpPr>
              <a:spLocks noChangeArrowheads="1"/>
            </p:cNvSpPr>
            <p:nvPr/>
          </p:nvSpPr>
          <p:spPr bwMode="auto">
            <a:xfrm>
              <a:off x="6950799" y="3525476"/>
              <a:ext cx="344682" cy="24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373435"/>
                  </a:solidFill>
                  <a:latin typeface="Times New Roman" pitchFamily="18" charset="0"/>
                  <a:cs typeface="Arial" charset="0"/>
                </a:rPr>
                <a:t>200</a:t>
              </a:r>
              <a:endParaRPr lang="en-US">
                <a:cs typeface="Arial" charset="0"/>
              </a:endParaRPr>
            </a:p>
          </p:txBody>
        </p:sp>
        <p:sp>
          <p:nvSpPr>
            <p:cNvPr id="29067" name="Rectangle 214"/>
            <p:cNvSpPr>
              <a:spLocks noChangeArrowheads="1"/>
            </p:cNvSpPr>
            <p:nvPr/>
          </p:nvSpPr>
          <p:spPr bwMode="auto">
            <a:xfrm>
              <a:off x="7518957" y="3525476"/>
              <a:ext cx="344682" cy="24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373435"/>
                  </a:solidFill>
                  <a:latin typeface="Times New Roman" pitchFamily="18" charset="0"/>
                  <a:cs typeface="Arial" charset="0"/>
                </a:rPr>
                <a:t>250</a:t>
              </a:r>
              <a:endParaRPr lang="en-US">
                <a:cs typeface="Arial" charset="0"/>
              </a:endParaRPr>
            </a:p>
          </p:txBody>
        </p:sp>
        <p:sp>
          <p:nvSpPr>
            <p:cNvPr id="29068" name="Rectangle 215"/>
            <p:cNvSpPr>
              <a:spLocks noChangeArrowheads="1"/>
            </p:cNvSpPr>
            <p:nvPr/>
          </p:nvSpPr>
          <p:spPr bwMode="auto">
            <a:xfrm>
              <a:off x="8085221" y="3525476"/>
              <a:ext cx="344682" cy="24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373435"/>
                  </a:solidFill>
                  <a:latin typeface="Times New Roman" pitchFamily="18" charset="0"/>
                  <a:cs typeface="Arial" charset="0"/>
                </a:rPr>
                <a:t>300</a:t>
              </a:r>
              <a:endParaRPr lang="en-US">
                <a:cs typeface="Arial" charset="0"/>
              </a:endParaRPr>
            </a:p>
          </p:txBody>
        </p:sp>
        <p:sp>
          <p:nvSpPr>
            <p:cNvPr id="29069" name="Line 216"/>
            <p:cNvSpPr>
              <a:spLocks noChangeShapeType="1"/>
            </p:cNvSpPr>
            <p:nvPr/>
          </p:nvSpPr>
          <p:spPr bwMode="auto">
            <a:xfrm>
              <a:off x="5128461" y="1411483"/>
              <a:ext cx="357939" cy="1894"/>
            </a:xfrm>
            <a:prstGeom prst="line">
              <a:avLst/>
            </a:prstGeom>
            <a:noFill/>
            <a:ln w="6350">
              <a:solidFill>
                <a:srgbClr val="37343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70" name="Line 217"/>
            <p:cNvSpPr>
              <a:spLocks noChangeShapeType="1"/>
            </p:cNvSpPr>
            <p:nvPr/>
          </p:nvSpPr>
          <p:spPr bwMode="auto">
            <a:xfrm>
              <a:off x="5137930" y="1686093"/>
              <a:ext cx="356046" cy="1894"/>
            </a:xfrm>
            <a:prstGeom prst="line">
              <a:avLst/>
            </a:prstGeom>
            <a:noFill/>
            <a:ln w="6350">
              <a:solidFill>
                <a:srgbClr val="ED323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71" name="Rectangle 219"/>
            <p:cNvSpPr>
              <a:spLocks noChangeArrowheads="1"/>
            </p:cNvSpPr>
            <p:nvPr/>
          </p:nvSpPr>
          <p:spPr bwMode="auto">
            <a:xfrm>
              <a:off x="5871299" y="1487683"/>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cs typeface="Arial" charset="0"/>
              </a:endParaRPr>
            </a:p>
          </p:txBody>
        </p:sp>
        <p:sp>
          <p:nvSpPr>
            <p:cNvPr id="29072" name="Rectangle 220"/>
            <p:cNvSpPr>
              <a:spLocks noChangeArrowheads="1"/>
            </p:cNvSpPr>
            <p:nvPr/>
          </p:nvSpPr>
          <p:spPr bwMode="auto">
            <a:xfrm>
              <a:off x="5562600" y="1295400"/>
              <a:ext cx="220092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373435"/>
                  </a:solidFill>
                  <a:latin typeface="Times New Roman" pitchFamily="18" charset="0"/>
                  <a:cs typeface="Arial" charset="0"/>
                </a:rPr>
                <a:t> detected </a:t>
              </a:r>
              <a:r>
                <a:rPr lang="en-US" sz="1200" i="1">
                  <a:solidFill>
                    <a:srgbClr val="373435"/>
                  </a:solidFill>
                  <a:latin typeface="Times New Roman" pitchFamily="18" charset="0"/>
                  <a:cs typeface="Arial" charset="0"/>
                </a:rPr>
                <a:t>E</a:t>
              </a:r>
              <a:r>
                <a:rPr lang="en-US" sz="1200" baseline="-25000">
                  <a:solidFill>
                    <a:srgbClr val="373435"/>
                  </a:solidFill>
                  <a:latin typeface="Times New Roman" pitchFamily="18" charset="0"/>
                  <a:cs typeface="Arial" charset="0"/>
                </a:rPr>
                <a:t>e</a:t>
              </a:r>
              <a:r>
                <a:rPr lang="en-US" sz="1200">
                  <a:solidFill>
                    <a:srgbClr val="373435"/>
                  </a:solidFill>
                  <a:latin typeface="Times New Roman" pitchFamily="18" charset="0"/>
                  <a:cs typeface="Arial" charset="0"/>
                </a:rPr>
                <a:t> for e</a:t>
              </a:r>
              <a:r>
                <a:rPr lang="en-US" sz="1200" baseline="30000">
                  <a:solidFill>
                    <a:srgbClr val="373435"/>
                  </a:solidFill>
                  <a:latin typeface="Times New Roman" pitchFamily="18" charset="0"/>
                  <a:cs typeface="Arial" charset="0"/>
                </a:rPr>
                <a:t>-</a:t>
              </a:r>
              <a:r>
                <a:rPr lang="en-US" sz="1200">
                  <a:solidFill>
                    <a:srgbClr val="373435"/>
                  </a:solidFill>
                  <a:latin typeface="Times New Roman" pitchFamily="18" charset="0"/>
                  <a:cs typeface="Arial" charset="0"/>
                </a:rPr>
                <a:t> in lower detector</a:t>
              </a:r>
              <a:endParaRPr lang="en-US">
                <a:cs typeface="Arial" charset="0"/>
              </a:endParaRPr>
            </a:p>
          </p:txBody>
        </p:sp>
        <p:sp>
          <p:nvSpPr>
            <p:cNvPr id="29073" name="Rectangle 224"/>
            <p:cNvSpPr>
              <a:spLocks noChangeArrowheads="1"/>
            </p:cNvSpPr>
            <p:nvPr/>
          </p:nvSpPr>
          <p:spPr bwMode="auto">
            <a:xfrm>
              <a:off x="5525848" y="1566779"/>
              <a:ext cx="232275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dirty="0">
                  <a:solidFill>
                    <a:srgbClr val="ED3237"/>
                  </a:solidFill>
                  <a:latin typeface="Times New Roman" pitchFamily="18" charset="0"/>
                  <a:cs typeface="Arial" charset="0"/>
                </a:rPr>
                <a:t> </a:t>
              </a:r>
              <a:r>
                <a:rPr lang="en-US" sz="1200" dirty="0">
                  <a:solidFill>
                    <a:srgbClr val="373435"/>
                  </a:solidFill>
                  <a:latin typeface="Times New Roman" pitchFamily="18" charset="0"/>
                  <a:cs typeface="Arial" charset="0"/>
                </a:rPr>
                <a:t> </a:t>
              </a:r>
              <a:r>
                <a:rPr lang="en-US" sz="1200" dirty="0">
                  <a:solidFill>
                    <a:srgbClr val="FF0000"/>
                  </a:solidFill>
                  <a:latin typeface="Times New Roman" pitchFamily="18" charset="0"/>
                  <a:cs typeface="Arial" charset="0"/>
                </a:rPr>
                <a:t>detected </a:t>
              </a:r>
              <a:r>
                <a:rPr lang="en-US" sz="1200" i="1" dirty="0" err="1">
                  <a:solidFill>
                    <a:srgbClr val="FF0000"/>
                  </a:solidFill>
                  <a:latin typeface="Times New Roman" pitchFamily="18" charset="0"/>
                  <a:cs typeface="Arial" charset="0"/>
                </a:rPr>
                <a:t>E</a:t>
              </a:r>
              <a:r>
                <a:rPr lang="en-US" sz="1200" baseline="-25000" dirty="0" err="1">
                  <a:solidFill>
                    <a:srgbClr val="FF0000"/>
                  </a:solidFill>
                  <a:latin typeface="Times New Roman" pitchFamily="18" charset="0"/>
                  <a:cs typeface="Arial" charset="0"/>
                </a:rPr>
                <a:t>e</a:t>
              </a:r>
              <a:r>
                <a:rPr lang="en-US" sz="1200" dirty="0">
                  <a:solidFill>
                    <a:srgbClr val="FF0000"/>
                  </a:solidFill>
                  <a:latin typeface="Times New Roman" pitchFamily="18" charset="0"/>
                  <a:cs typeface="Arial" charset="0"/>
                </a:rPr>
                <a:t> </a:t>
              </a:r>
              <a:r>
                <a:rPr lang="en-US" sz="1200" dirty="0">
                  <a:solidFill>
                    <a:srgbClr val="ED3237"/>
                  </a:solidFill>
                  <a:latin typeface="Times New Roman" pitchFamily="18" charset="0"/>
                  <a:cs typeface="Arial" charset="0"/>
                </a:rPr>
                <a:t>with only lower detector</a:t>
              </a:r>
              <a:endParaRPr lang="en-US" dirty="0">
                <a:cs typeface="Arial" charset="0"/>
              </a:endParaRPr>
            </a:p>
          </p:txBody>
        </p:sp>
        <p:sp>
          <p:nvSpPr>
            <p:cNvPr id="29074" name="TextBox 606"/>
            <p:cNvSpPr txBox="1">
              <a:spLocks noChangeArrowheads="1"/>
            </p:cNvSpPr>
            <p:nvPr/>
          </p:nvSpPr>
          <p:spPr bwMode="auto">
            <a:xfrm>
              <a:off x="5105400" y="1828800"/>
              <a:ext cx="1981200" cy="523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400">
                  <a:latin typeface="Times New Roman" pitchFamily="18" charset="0"/>
                  <a:cs typeface="Times New Roman" pitchFamily="18" charset="0"/>
                </a:rPr>
                <a:t>Detector response for</a:t>
              </a:r>
            </a:p>
            <a:p>
              <a:r>
                <a:rPr lang="en-US" sz="1400">
                  <a:latin typeface="Times New Roman" pitchFamily="18" charset="0"/>
                  <a:cs typeface="Times New Roman" pitchFamily="18" charset="0"/>
                </a:rPr>
                <a:t>incoming </a:t>
              </a:r>
              <a:r>
                <a:rPr lang="en-US" sz="1400" i="1">
                  <a:latin typeface="Times New Roman" pitchFamily="18" charset="0"/>
                  <a:cs typeface="Times New Roman" pitchFamily="18" charset="0"/>
                </a:rPr>
                <a:t>E</a:t>
              </a:r>
              <a:r>
                <a:rPr lang="en-US" sz="1400" baseline="-25000">
                  <a:latin typeface="Times New Roman" pitchFamily="18" charset="0"/>
                  <a:cs typeface="Times New Roman" pitchFamily="18" charset="0"/>
                </a:rPr>
                <a:t>e</a:t>
              </a:r>
              <a:r>
                <a:rPr lang="en-US" sz="1400">
                  <a:latin typeface="Times New Roman" pitchFamily="18" charset="0"/>
                  <a:cs typeface="Times New Roman" pitchFamily="18" charset="0"/>
                </a:rPr>
                <a:t> = 300 keV</a:t>
              </a:r>
            </a:p>
          </p:txBody>
        </p:sp>
      </p:grpSp>
      <mc:AlternateContent xmlns:mc="http://schemas.openxmlformats.org/markup-compatibility/2006" xmlns:a14="http://schemas.microsoft.com/office/drawing/2010/main">
        <mc:Choice Requires="a14">
          <p:sp>
            <p:nvSpPr>
              <p:cNvPr id="444" name="Text Box 324"/>
              <p:cNvSpPr txBox="1">
                <a:spLocks noChangeArrowheads="1"/>
              </p:cNvSpPr>
              <p:nvPr/>
            </p:nvSpPr>
            <p:spPr bwMode="auto">
              <a:xfrm>
                <a:off x="4139952" y="4027805"/>
                <a:ext cx="4930602" cy="2713563"/>
              </a:xfrm>
              <a:prstGeom prst="rect">
                <a:avLst/>
              </a:prstGeom>
              <a:noFill/>
              <a:ln w="9525">
                <a:solidFill>
                  <a:schemeClr val="tx1"/>
                </a:solidFill>
                <a:miter lim="800000"/>
                <a:headEnd/>
                <a:tailEnd/>
              </a:ln>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285750" indent="-285750">
                  <a:lnSpc>
                    <a:spcPct val="150000"/>
                  </a:lnSpc>
                  <a:spcBef>
                    <a:spcPts val="0"/>
                  </a:spcBef>
                  <a:buFont typeface="Arial" panose="020B0604020202020204" pitchFamily="34" charset="0"/>
                  <a:buChar char="•"/>
                </a:pPr>
                <a:r>
                  <a:rPr lang="en-US" sz="1600" dirty="0" smtClean="0">
                    <a:solidFill>
                      <a:schemeClr val="tx1"/>
                    </a:solidFill>
                    <a:latin typeface="Times New Roman" pitchFamily="18" charset="0"/>
                    <a:cs typeface="Times New Roman" pitchFamily="18" charset="0"/>
                  </a:rPr>
                  <a:t>Measurement of </a:t>
                </a:r>
                <a14:m>
                  <m:oMath xmlns:m="http://schemas.openxmlformats.org/officeDocument/2006/math">
                    <m:sSub>
                      <m:sSubPr>
                        <m:ctrlPr>
                          <a:rPr lang="en-US" sz="1600" i="1" dirty="0" smtClean="0">
                            <a:solidFill>
                              <a:schemeClr val="tx1"/>
                            </a:solidFill>
                            <a:latin typeface="Cambria Math" panose="02040503050406030204" pitchFamily="18" charset="0"/>
                            <a:cs typeface="Times New Roman" pitchFamily="18" charset="0"/>
                          </a:rPr>
                        </m:ctrlPr>
                      </m:sSubPr>
                      <m:e>
                        <m:r>
                          <a:rPr lang="en-US" sz="1600" b="0" i="1" dirty="0" smtClean="0">
                            <a:solidFill>
                              <a:schemeClr val="tx1"/>
                            </a:solidFill>
                            <a:latin typeface="Cambria Math"/>
                            <a:cs typeface="Times New Roman" pitchFamily="18" charset="0"/>
                          </a:rPr>
                          <m:t>𝐸</m:t>
                        </m:r>
                      </m:e>
                      <m:sub>
                        <m:r>
                          <a:rPr lang="en-US" sz="1600" b="0" i="1" dirty="0" smtClean="0">
                            <a:solidFill>
                              <a:schemeClr val="tx1"/>
                            </a:solidFill>
                            <a:latin typeface="Cambria Math"/>
                            <a:cs typeface="Times New Roman" pitchFamily="18" charset="0"/>
                          </a:rPr>
                          <m:t>𝑒</m:t>
                        </m:r>
                        <m:r>
                          <a:rPr lang="en-US" sz="1600" b="0" i="1" dirty="0" smtClean="0">
                            <a:solidFill>
                              <a:schemeClr val="tx1"/>
                            </a:solidFill>
                            <a:latin typeface="Cambria Math"/>
                            <a:cs typeface="Times New Roman" pitchFamily="18" charset="0"/>
                          </a:rPr>
                          <m:t>,</m:t>
                        </m:r>
                        <m:r>
                          <a:rPr lang="en-US" sz="1600" b="0" i="1" dirty="0" smtClean="0">
                            <a:solidFill>
                              <a:schemeClr val="tx1"/>
                            </a:solidFill>
                            <a:latin typeface="Cambria Math"/>
                            <a:cs typeface="Times New Roman" pitchFamily="18" charset="0"/>
                          </a:rPr>
                          <m:t>𝑘𝑖𝑛</m:t>
                        </m:r>
                      </m:sub>
                    </m:sSub>
                  </m:oMath>
                </a14:m>
                <a:r>
                  <a:rPr lang="en-US" sz="1600" dirty="0">
                    <a:solidFill>
                      <a:schemeClr val="tx1"/>
                    </a:solidFill>
                    <a:latin typeface="Times New Roman" pitchFamily="18" charset="0"/>
                    <a:cs typeface="Times New Roman" pitchFamily="18" charset="0"/>
                  </a:rPr>
                  <a:t> and </a:t>
                </a:r>
                <a14:m>
                  <m:oMath xmlns:m="http://schemas.openxmlformats.org/officeDocument/2006/math">
                    <m:r>
                      <m:rPr>
                        <m:nor/>
                      </m:rPr>
                      <a:rPr lang="en-US" sz="1600" i="1" dirty="0">
                        <a:solidFill>
                          <a:schemeClr val="tx1"/>
                        </a:solidFill>
                        <a:latin typeface="Times New Roman" pitchFamily="18" charset="0"/>
                        <a:cs typeface="Times New Roman" pitchFamily="18" charset="0"/>
                      </a:rPr>
                      <m:t>t</m:t>
                    </m:r>
                    <m:r>
                      <m:rPr>
                        <m:nor/>
                      </m:rPr>
                      <a:rPr lang="en-US" sz="1600" baseline="-25000" dirty="0">
                        <a:solidFill>
                          <a:schemeClr val="tx1"/>
                        </a:solidFill>
                        <a:latin typeface="Times New Roman" pitchFamily="18" charset="0"/>
                        <a:cs typeface="Times New Roman" pitchFamily="18" charset="0"/>
                      </a:rPr>
                      <m:t>p</m:t>
                    </m:r>
                  </m:oMath>
                </a14:m>
                <a:r>
                  <a:rPr lang="en-US" sz="1600" i="1" dirty="0" smtClean="0">
                    <a:solidFill>
                      <a:schemeClr val="tx1"/>
                    </a:solidFill>
                    <a:latin typeface="Times New Roman" pitchFamily="18" charset="0"/>
                    <a:cs typeface="Times New Roman" pitchFamily="18" charset="0"/>
                  </a:rPr>
                  <a:t> </a:t>
                </a:r>
                <a:r>
                  <a:rPr lang="en-US" sz="1600" dirty="0">
                    <a:solidFill>
                      <a:schemeClr val="tx1"/>
                    </a:solidFill>
                    <a:latin typeface="Times New Roman" pitchFamily="18" charset="0"/>
                    <a:cs typeface="Times New Roman" pitchFamily="18" charset="0"/>
                  </a:rPr>
                  <a:t>for each </a:t>
                </a:r>
                <a:r>
                  <a:rPr lang="en-US" sz="1600" dirty="0" smtClean="0">
                    <a:solidFill>
                      <a:schemeClr val="tx1"/>
                    </a:solidFill>
                    <a:latin typeface="Times New Roman" pitchFamily="18" charset="0"/>
                    <a:cs typeface="Times New Roman" pitchFamily="18" charset="0"/>
                  </a:rPr>
                  <a:t>event; protons only in upper detector</a:t>
                </a:r>
              </a:p>
              <a:p>
                <a:pPr marL="742950" lvl="2" indent="-285750">
                  <a:lnSpc>
                    <a:spcPct val="150000"/>
                  </a:lnSpc>
                  <a:spcBef>
                    <a:spcPts val="0"/>
                  </a:spcBef>
                  <a:buFont typeface="Cambria Math" panose="02040503050406030204" pitchFamily="18" charset="0"/>
                  <a:buChar char="→"/>
                </a:pPr>
                <a14:m>
                  <m:oMath xmlns:m="http://schemas.openxmlformats.org/officeDocument/2006/math">
                    <m:f>
                      <m:fPr>
                        <m:type m:val="lin"/>
                        <m:ctrlPr>
                          <a:rPr lang="en-US" sz="1600" i="1" smtClean="0">
                            <a:solidFill>
                              <a:schemeClr val="tx1"/>
                            </a:solidFill>
                            <a:latin typeface="Cambria Math" panose="02040503050406030204" pitchFamily="18" charset="0"/>
                            <a:cs typeface="Times New Roman" pitchFamily="18" charset="0"/>
                          </a:rPr>
                        </m:ctrlPr>
                      </m:fPr>
                      <m:num>
                        <m:r>
                          <a:rPr lang="en-US" sz="1600" b="0" i="1" smtClean="0">
                            <a:solidFill>
                              <a:schemeClr val="tx1"/>
                            </a:solidFill>
                            <a:latin typeface="Cambria Math"/>
                            <a:cs typeface="Times New Roman" pitchFamily="18" charset="0"/>
                          </a:rPr>
                          <m:t>1</m:t>
                        </m:r>
                      </m:num>
                      <m:den>
                        <m:sSubSup>
                          <m:sSubSupPr>
                            <m:ctrlPr>
                              <a:rPr lang="en-US" sz="1600" i="1" smtClean="0">
                                <a:solidFill>
                                  <a:schemeClr val="tx1"/>
                                </a:solidFill>
                                <a:latin typeface="Cambria Math" panose="02040503050406030204" pitchFamily="18" charset="0"/>
                                <a:cs typeface="Times New Roman" pitchFamily="18" charset="0"/>
                              </a:rPr>
                            </m:ctrlPr>
                          </m:sSubSupPr>
                          <m:e>
                            <m:r>
                              <m:rPr>
                                <m:nor/>
                              </m:rPr>
                              <a:rPr lang="en-US" sz="1600" i="1" dirty="0">
                                <a:solidFill>
                                  <a:schemeClr val="tx1"/>
                                </a:solidFill>
                                <a:latin typeface="Times New Roman" pitchFamily="18" charset="0"/>
                                <a:cs typeface="Times New Roman" pitchFamily="18" charset="0"/>
                              </a:rPr>
                              <m:t>t</m:t>
                            </m:r>
                            <m:r>
                              <m:rPr>
                                <m:nor/>
                              </m:rPr>
                              <a:rPr lang="en-US" sz="1600" baseline="-25000" dirty="0">
                                <a:solidFill>
                                  <a:schemeClr val="tx1"/>
                                </a:solidFill>
                                <a:latin typeface="Times New Roman" pitchFamily="18" charset="0"/>
                                <a:cs typeface="Times New Roman" pitchFamily="18" charset="0"/>
                              </a:rPr>
                              <m:t>p</m:t>
                            </m:r>
                          </m:e>
                          <m:sub/>
                          <m:sup>
                            <m:r>
                              <a:rPr lang="en-US" sz="1600" b="0" i="1" smtClean="0">
                                <a:solidFill>
                                  <a:schemeClr val="tx1"/>
                                </a:solidFill>
                                <a:latin typeface="Cambria Math"/>
                                <a:cs typeface="Times New Roman" pitchFamily="18" charset="0"/>
                              </a:rPr>
                              <m:t>2</m:t>
                            </m:r>
                          </m:sup>
                        </m:sSubSup>
                      </m:den>
                    </m:f>
                  </m:oMath>
                </a14:m>
                <a:r>
                  <a:rPr lang="en-US" sz="1600" dirty="0" smtClean="0">
                    <a:solidFill>
                      <a:schemeClr val="tx1"/>
                    </a:solidFill>
                    <a:latin typeface="Times New Roman" pitchFamily="18" charset="0"/>
                    <a:cs typeface="Times New Roman" pitchFamily="18" charset="0"/>
                  </a:rPr>
                  <a:t> gives an estimate for </a:t>
                </a:r>
                <a14:m>
                  <m:oMath xmlns:m="http://schemas.openxmlformats.org/officeDocument/2006/math">
                    <m:sSup>
                      <m:sSupPr>
                        <m:ctrlPr>
                          <a:rPr lang="en-US" sz="1600" i="1">
                            <a:solidFill>
                              <a:schemeClr val="tx1"/>
                            </a:solidFill>
                            <a:latin typeface="Cambria Math" panose="02040503050406030204" pitchFamily="18" charset="0"/>
                            <a:cs typeface="Times New Roman" pitchFamily="18" charset="0"/>
                          </a:rPr>
                        </m:ctrlPr>
                      </m:sSupPr>
                      <m:e>
                        <m:sSub>
                          <m:sSubPr>
                            <m:ctrlPr>
                              <a:rPr lang="en-US" sz="1600" i="1">
                                <a:solidFill>
                                  <a:schemeClr val="tx1"/>
                                </a:solidFill>
                                <a:latin typeface="Cambria Math" panose="02040503050406030204" pitchFamily="18" charset="0"/>
                                <a:cs typeface="Times New Roman" pitchFamily="18" charset="0"/>
                              </a:rPr>
                            </m:ctrlPr>
                          </m:sSubPr>
                          <m:e>
                            <m:r>
                              <a:rPr lang="en-US" sz="1600" i="1">
                                <a:solidFill>
                                  <a:schemeClr val="tx1"/>
                                </a:solidFill>
                                <a:latin typeface="Cambria Math"/>
                                <a:cs typeface="Times New Roman" pitchFamily="18" charset="0"/>
                              </a:rPr>
                              <m:t>𝑝</m:t>
                            </m:r>
                          </m:e>
                          <m:sub>
                            <m:r>
                              <a:rPr lang="en-US" sz="1600" i="1">
                                <a:solidFill>
                                  <a:schemeClr val="tx1"/>
                                </a:solidFill>
                                <a:latin typeface="Cambria Math"/>
                                <a:cs typeface="Times New Roman" pitchFamily="18" charset="0"/>
                              </a:rPr>
                              <m:t>𝑝</m:t>
                            </m:r>
                          </m:sub>
                        </m:sSub>
                      </m:e>
                      <m:sup>
                        <m:r>
                          <a:rPr lang="en-US" sz="1600" i="1">
                            <a:solidFill>
                              <a:schemeClr val="tx1"/>
                            </a:solidFill>
                            <a:latin typeface="Cambria Math"/>
                            <a:cs typeface="Times New Roman" pitchFamily="18" charset="0"/>
                          </a:rPr>
                          <m:t>2</m:t>
                        </m:r>
                      </m:sup>
                    </m:sSup>
                  </m:oMath>
                </a14:m>
                <a:r>
                  <a:rPr lang="en-US" sz="1600" dirty="0">
                    <a:solidFill>
                      <a:schemeClr val="tx1"/>
                    </a:solidFill>
                    <a:latin typeface="Times New Roman" pitchFamily="18" charset="0"/>
                    <a:cs typeface="Times New Roman" pitchFamily="18" charset="0"/>
                  </a:rPr>
                  <a:t>, magnetic field shape gives a </a:t>
                </a:r>
                <a:r>
                  <a:rPr lang="en-US" sz="1600" dirty="0" smtClean="0">
                    <a:solidFill>
                      <a:schemeClr val="tx1"/>
                    </a:solidFill>
                    <a:latin typeface="Times New Roman" pitchFamily="18" charset="0"/>
                    <a:cs typeface="Times New Roman" pitchFamily="18" charset="0"/>
                  </a:rPr>
                  <a:t>narrow </a:t>
                </a:r>
                <a:r>
                  <a:rPr lang="en-US" sz="1600" dirty="0">
                    <a:solidFill>
                      <a:schemeClr val="tx1"/>
                    </a:solidFill>
                    <a:latin typeface="Times New Roman" pitchFamily="18" charset="0"/>
                    <a:cs typeface="Times New Roman" pitchFamily="18" charset="0"/>
                  </a:rPr>
                  <a:t>detector response </a:t>
                </a:r>
                <a:r>
                  <a:rPr lang="en-US" sz="1600" dirty="0" smtClean="0">
                    <a:solidFill>
                      <a:schemeClr val="tx1"/>
                    </a:solidFill>
                    <a:latin typeface="Times New Roman" pitchFamily="18" charset="0"/>
                    <a:cs typeface="Times New Roman" pitchFamily="18" charset="0"/>
                  </a:rPr>
                  <a:t>function</a:t>
                </a:r>
              </a:p>
              <a:p>
                <a:pPr marL="285750" indent="-285750">
                  <a:lnSpc>
                    <a:spcPct val="150000"/>
                  </a:lnSpc>
                  <a:spcBef>
                    <a:spcPts val="0"/>
                  </a:spcBef>
                  <a:buFont typeface="Arial" panose="020B0604020202020204" pitchFamily="34" charset="0"/>
                  <a:buChar char="•"/>
                </a:pPr>
                <a:r>
                  <a:rPr lang="en-US" sz="1600" dirty="0" smtClean="0">
                    <a:solidFill>
                      <a:schemeClr val="tx1"/>
                    </a:solidFill>
                    <a:latin typeface="Times New Roman" pitchFamily="18" charset="0"/>
                    <a:cs typeface="Times New Roman" pitchFamily="18" charset="0"/>
                  </a:rPr>
                  <a:t>Long TOF region improves proton </a:t>
                </a:r>
                <a:r>
                  <a:rPr lang="en-US" sz="1600" dirty="0">
                    <a:solidFill>
                      <a:schemeClr val="tx1"/>
                    </a:solidFill>
                    <a:latin typeface="Times New Roman" pitchFamily="18" charset="0"/>
                    <a:cs typeface="Times New Roman" pitchFamily="18" charset="0"/>
                  </a:rPr>
                  <a:t>TOF </a:t>
                </a:r>
                <a:r>
                  <a:rPr lang="en-US" sz="1600" dirty="0" smtClean="0">
                    <a:solidFill>
                      <a:schemeClr val="tx1"/>
                    </a:solidFill>
                    <a:latin typeface="Times New Roman" pitchFamily="18" charset="0"/>
                    <a:cs typeface="Times New Roman" pitchFamily="18" charset="0"/>
                  </a:rPr>
                  <a:t>resolution</a:t>
                </a:r>
              </a:p>
              <a:p>
                <a:pPr marL="285750" indent="-285750">
                  <a:lnSpc>
                    <a:spcPct val="150000"/>
                  </a:lnSpc>
                  <a:spcBef>
                    <a:spcPts val="0"/>
                  </a:spcBef>
                  <a:buFont typeface="Arial" panose="020B0604020202020204" pitchFamily="34" charset="0"/>
                  <a:buChar char="•"/>
                </a:pPr>
                <a:r>
                  <a:rPr lang="en-US" sz="1600" dirty="0" smtClean="0">
                    <a:solidFill>
                      <a:schemeClr val="tx1"/>
                    </a:solidFill>
                    <a:latin typeface="Times New Roman" pitchFamily="18" charset="0"/>
                    <a:cs typeface="Times New Roman" pitchFamily="18" charset="0"/>
                  </a:rPr>
                  <a:t>Two detector geometry allows to suppress electron backscattering</a:t>
                </a:r>
                <a:endParaRPr lang="en-US" sz="1600" dirty="0">
                  <a:solidFill>
                    <a:schemeClr val="tx1"/>
                  </a:solidFill>
                  <a:latin typeface="Times New Roman" pitchFamily="18" charset="0"/>
                  <a:cs typeface="Times New Roman" pitchFamily="18" charset="0"/>
                </a:endParaRPr>
              </a:p>
            </p:txBody>
          </p:sp>
        </mc:Choice>
        <mc:Fallback xmlns="">
          <p:sp>
            <p:nvSpPr>
              <p:cNvPr id="444" name="Text Box 324"/>
              <p:cNvSpPr txBox="1">
                <a:spLocks noRot="1" noChangeAspect="1" noMove="1" noResize="1" noEditPoints="1" noAdjustHandles="1" noChangeArrowheads="1" noChangeShapeType="1" noTextEdit="1"/>
              </p:cNvSpPr>
              <p:nvPr/>
            </p:nvSpPr>
            <p:spPr bwMode="auto">
              <a:xfrm>
                <a:off x="4139952" y="4027805"/>
                <a:ext cx="4930602" cy="2713563"/>
              </a:xfrm>
              <a:prstGeom prst="rect">
                <a:avLst/>
              </a:prstGeom>
              <a:blipFill rotWithShape="1">
                <a:blip r:embed="rId2"/>
                <a:stretch>
                  <a:fillRect l="-247" b="-671"/>
                </a:stretch>
              </a:blipFill>
              <a:ln w="9525">
                <a:solidFill>
                  <a:schemeClr val="tx1"/>
                </a:solidFill>
                <a:miter lim="800000"/>
                <a:headEnd/>
                <a:tailEnd/>
              </a:ln>
              <a:extLst/>
            </p:spPr>
            <p:txBody>
              <a:bodyPr/>
              <a:lstStyle/>
              <a:p>
                <a:r>
                  <a:rPr lang="en-US">
                    <a:noFill/>
                  </a:rPr>
                  <a:t> </a:t>
                </a:r>
              </a:p>
            </p:txBody>
          </p:sp>
        </mc:Fallback>
      </mc:AlternateContent>
      <p:grpSp>
        <p:nvGrpSpPr>
          <p:cNvPr id="445" name="Group 444"/>
          <p:cNvGrpSpPr/>
          <p:nvPr/>
        </p:nvGrpSpPr>
        <p:grpSpPr>
          <a:xfrm>
            <a:off x="107504" y="1095247"/>
            <a:ext cx="4381501" cy="4338636"/>
            <a:chOff x="107504" y="1095247"/>
            <a:chExt cx="4381501" cy="4338636"/>
          </a:xfrm>
        </p:grpSpPr>
        <p:sp>
          <p:nvSpPr>
            <p:cNvPr id="446" name="Freeform 21"/>
            <p:cNvSpPr>
              <a:spLocks noChangeAspect="1"/>
            </p:cNvSpPr>
            <p:nvPr/>
          </p:nvSpPr>
          <p:spPr bwMode="auto">
            <a:xfrm rot="16200000">
              <a:off x="1912492" y="4547264"/>
              <a:ext cx="609600" cy="161925"/>
            </a:xfrm>
            <a:custGeom>
              <a:avLst/>
              <a:gdLst>
                <a:gd name="T0" fmla="*/ 1262162 w 108"/>
                <a:gd name="T1" fmla="*/ 897952 h 11"/>
                <a:gd name="T2" fmla="*/ 36060 w 108"/>
                <a:gd name="T3" fmla="*/ 897952 h 11"/>
                <a:gd name="T4" fmla="*/ 0 w 108"/>
                <a:gd name="T5" fmla="*/ 734687 h 11"/>
                <a:gd name="T6" fmla="*/ 0 w 108"/>
                <a:gd name="T7" fmla="*/ 244893 h 11"/>
                <a:gd name="T8" fmla="*/ 36060 w 108"/>
                <a:gd name="T9" fmla="*/ 0 h 11"/>
                <a:gd name="T10" fmla="*/ 1262162 w 108"/>
                <a:gd name="T11" fmla="*/ 0 h 11"/>
                <a:gd name="T12" fmla="*/ 1298222 w 108"/>
                <a:gd name="T13" fmla="*/ 244893 h 11"/>
                <a:gd name="T14" fmla="*/ 1298222 w 108"/>
                <a:gd name="T15" fmla="*/ 734687 h 11"/>
                <a:gd name="T16" fmla="*/ 1262162 w 108"/>
                <a:gd name="T17" fmla="*/ 897952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
                <a:gd name="T28" fmla="*/ 0 h 11"/>
                <a:gd name="T29" fmla="*/ 108 w 108"/>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 h="11">
                  <a:moveTo>
                    <a:pt x="105" y="11"/>
                  </a:moveTo>
                  <a:lnTo>
                    <a:pt x="3" y="11"/>
                  </a:lnTo>
                  <a:cubicBezTo>
                    <a:pt x="1" y="11"/>
                    <a:pt x="0" y="10"/>
                    <a:pt x="0" y="9"/>
                  </a:cubicBezTo>
                  <a:lnTo>
                    <a:pt x="0" y="3"/>
                  </a:lnTo>
                  <a:cubicBezTo>
                    <a:pt x="0" y="1"/>
                    <a:pt x="1" y="0"/>
                    <a:pt x="3" y="0"/>
                  </a:cubicBezTo>
                  <a:lnTo>
                    <a:pt x="105" y="0"/>
                  </a:lnTo>
                  <a:cubicBezTo>
                    <a:pt x="107" y="0"/>
                    <a:pt x="108" y="1"/>
                    <a:pt x="108" y="3"/>
                  </a:cubicBezTo>
                  <a:lnTo>
                    <a:pt x="108" y="9"/>
                  </a:lnTo>
                  <a:cubicBezTo>
                    <a:pt x="108" y="10"/>
                    <a:pt x="107" y="11"/>
                    <a:pt x="105" y="11"/>
                  </a:cubicBezTo>
                  <a:close/>
                </a:path>
              </a:pathLst>
            </a:custGeom>
            <a:solidFill>
              <a:srgbClr val="99CC00"/>
            </a:solidFill>
            <a:ln w="6350">
              <a:solidFill>
                <a:srgbClr val="000000"/>
              </a:solidFill>
              <a:round/>
              <a:headEnd/>
              <a:tailEnd/>
            </a:ln>
          </p:spPr>
          <p:txBody>
            <a:bodyPr rot="10800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447" name="Freeform 12"/>
            <p:cNvSpPr>
              <a:spLocks noChangeAspect="1"/>
            </p:cNvSpPr>
            <p:nvPr/>
          </p:nvSpPr>
          <p:spPr bwMode="auto">
            <a:xfrm rot="16200000">
              <a:off x="1002854" y="4531389"/>
              <a:ext cx="611187" cy="160338"/>
            </a:xfrm>
            <a:custGeom>
              <a:avLst/>
              <a:gdLst>
                <a:gd name="T0" fmla="*/ 36311 w 108"/>
                <a:gd name="T1" fmla="*/ 0 h 11"/>
                <a:gd name="T2" fmla="*/ 1270949 w 108"/>
                <a:gd name="T3" fmla="*/ 0 h 11"/>
                <a:gd name="T4" fmla="*/ 1307260 w 108"/>
                <a:gd name="T5" fmla="*/ 161664 h 11"/>
                <a:gd name="T6" fmla="*/ 1307260 w 108"/>
                <a:gd name="T7" fmla="*/ 646648 h 11"/>
                <a:gd name="T8" fmla="*/ 1270949 w 108"/>
                <a:gd name="T9" fmla="*/ 889140 h 11"/>
                <a:gd name="T10" fmla="*/ 36311 w 108"/>
                <a:gd name="T11" fmla="*/ 889140 h 11"/>
                <a:gd name="T12" fmla="*/ 0 w 108"/>
                <a:gd name="T13" fmla="*/ 646648 h 11"/>
                <a:gd name="T14" fmla="*/ 0 w 108"/>
                <a:gd name="T15" fmla="*/ 161664 h 11"/>
                <a:gd name="T16" fmla="*/ 36311 w 108"/>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
                <a:gd name="T28" fmla="*/ 0 h 11"/>
                <a:gd name="T29" fmla="*/ 108 w 108"/>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 h="11">
                  <a:moveTo>
                    <a:pt x="3" y="0"/>
                  </a:moveTo>
                  <a:lnTo>
                    <a:pt x="105" y="0"/>
                  </a:lnTo>
                  <a:cubicBezTo>
                    <a:pt x="107" y="0"/>
                    <a:pt x="108" y="1"/>
                    <a:pt x="108" y="2"/>
                  </a:cubicBezTo>
                  <a:lnTo>
                    <a:pt x="108" y="8"/>
                  </a:lnTo>
                  <a:cubicBezTo>
                    <a:pt x="108" y="10"/>
                    <a:pt x="107" y="11"/>
                    <a:pt x="105" y="11"/>
                  </a:cubicBezTo>
                  <a:lnTo>
                    <a:pt x="3" y="11"/>
                  </a:lnTo>
                  <a:cubicBezTo>
                    <a:pt x="1" y="11"/>
                    <a:pt x="0" y="10"/>
                    <a:pt x="0" y="8"/>
                  </a:cubicBezTo>
                  <a:lnTo>
                    <a:pt x="0" y="2"/>
                  </a:lnTo>
                  <a:cubicBezTo>
                    <a:pt x="0" y="1"/>
                    <a:pt x="1" y="0"/>
                    <a:pt x="3" y="0"/>
                  </a:cubicBezTo>
                  <a:close/>
                </a:path>
              </a:pathLst>
            </a:custGeom>
            <a:solidFill>
              <a:srgbClr val="99CC00"/>
            </a:solidFill>
            <a:ln w="6350">
              <a:solidFill>
                <a:srgbClr val="24211D"/>
              </a:solidFill>
              <a:round/>
              <a:headEnd/>
              <a:tailEnd/>
            </a:ln>
          </p:spPr>
          <p:txBody>
            <a:bodyPr rot="10800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448" name="Freeform 16"/>
            <p:cNvSpPr>
              <a:spLocks noChangeAspect="1"/>
            </p:cNvSpPr>
            <p:nvPr/>
          </p:nvSpPr>
          <p:spPr bwMode="auto">
            <a:xfrm>
              <a:off x="1961704" y="4212302"/>
              <a:ext cx="723900" cy="153987"/>
            </a:xfrm>
            <a:custGeom>
              <a:avLst/>
              <a:gdLst>
                <a:gd name="T0" fmla="*/ 14 w 161"/>
                <a:gd name="T1" fmla="*/ 0 h 11"/>
                <a:gd name="T2" fmla="*/ 442 w 161"/>
                <a:gd name="T3" fmla="*/ 0 h 11"/>
                <a:gd name="T4" fmla="*/ 456 w 161"/>
                <a:gd name="T5" fmla="*/ 18 h 11"/>
                <a:gd name="T6" fmla="*/ 456 w 161"/>
                <a:gd name="T7" fmla="*/ 71 h 11"/>
                <a:gd name="T8" fmla="*/ 442 w 161"/>
                <a:gd name="T9" fmla="*/ 97 h 11"/>
                <a:gd name="T10" fmla="*/ 14 w 161"/>
                <a:gd name="T11" fmla="*/ 97 h 11"/>
                <a:gd name="T12" fmla="*/ 0 w 161"/>
                <a:gd name="T13" fmla="*/ 71 h 11"/>
                <a:gd name="T14" fmla="*/ 0 w 161"/>
                <a:gd name="T15" fmla="*/ 18 h 11"/>
                <a:gd name="T16" fmla="*/ 14 w 161"/>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11"/>
                <a:gd name="T29" fmla="*/ 161 w 161"/>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11">
                  <a:moveTo>
                    <a:pt x="5" y="0"/>
                  </a:moveTo>
                  <a:lnTo>
                    <a:pt x="156" y="0"/>
                  </a:lnTo>
                  <a:cubicBezTo>
                    <a:pt x="159" y="0"/>
                    <a:pt x="161" y="1"/>
                    <a:pt x="161" y="2"/>
                  </a:cubicBezTo>
                  <a:lnTo>
                    <a:pt x="161" y="8"/>
                  </a:lnTo>
                  <a:cubicBezTo>
                    <a:pt x="161" y="10"/>
                    <a:pt x="159" y="11"/>
                    <a:pt x="156" y="11"/>
                  </a:cubicBezTo>
                  <a:lnTo>
                    <a:pt x="5" y="11"/>
                  </a:lnTo>
                  <a:cubicBezTo>
                    <a:pt x="2" y="11"/>
                    <a:pt x="0" y="10"/>
                    <a:pt x="0" y="8"/>
                  </a:cubicBezTo>
                  <a:lnTo>
                    <a:pt x="0" y="2"/>
                  </a:lnTo>
                  <a:cubicBezTo>
                    <a:pt x="0" y="1"/>
                    <a:pt x="2" y="0"/>
                    <a:pt x="5" y="0"/>
                  </a:cubicBezTo>
                  <a:close/>
                </a:path>
              </a:pathLst>
            </a:custGeom>
            <a:solidFill>
              <a:srgbClr val="99CC00"/>
            </a:solidFill>
            <a:ln w="6350">
              <a:solidFill>
                <a:srgbClr val="24211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449" name="Rectangle 46"/>
            <p:cNvSpPr>
              <a:spLocks noChangeAspect="1" noChangeArrowheads="1"/>
            </p:cNvSpPr>
            <p:nvPr/>
          </p:nvSpPr>
          <p:spPr bwMode="auto">
            <a:xfrm>
              <a:off x="3106292" y="3572540"/>
              <a:ext cx="138271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24211D"/>
                  </a:solidFill>
                  <a:effectLst/>
                  <a:uLnTx/>
                  <a:uFillTx/>
                  <a:latin typeface="Times New Roman" pitchFamily="18" charset="0"/>
                  <a:cs typeface="Times New Roman" pitchFamily="18" charset="0"/>
                </a:rPr>
                <a:t>decay volume</a:t>
              </a:r>
              <a:endParaRPr kumimoji="0" lang="en-US" sz="14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endParaRPr>
            </a:p>
          </p:txBody>
        </p:sp>
        <p:sp>
          <p:nvSpPr>
            <p:cNvPr id="450" name="Text Box 255"/>
            <p:cNvSpPr txBox="1">
              <a:spLocks noChangeAspect="1" noChangeArrowheads="1"/>
            </p:cNvSpPr>
            <p:nvPr/>
          </p:nvSpPr>
          <p:spPr bwMode="auto">
            <a:xfrm>
              <a:off x="3028504" y="4132927"/>
              <a:ext cx="955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imes New Roman" pitchFamily="18" charset="0"/>
                  <a:cs typeface="Times New Roman" pitchFamily="18" charset="0"/>
                </a:rPr>
                <a:t>0 kV</a:t>
              </a:r>
            </a:p>
          </p:txBody>
        </p:sp>
        <p:sp>
          <p:nvSpPr>
            <p:cNvPr id="451" name="Text Box 255"/>
            <p:cNvSpPr txBox="1">
              <a:spLocks noChangeAspect="1" noChangeArrowheads="1"/>
            </p:cNvSpPr>
            <p:nvPr/>
          </p:nvSpPr>
          <p:spPr bwMode="auto">
            <a:xfrm>
              <a:off x="2939604" y="5110827"/>
              <a:ext cx="8159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0-1 </a:t>
              </a:r>
              <a:r>
                <a:rPr kumimoji="0" lang="en-US" sz="1400" b="0" i="0" u="none" strike="noStrike" kern="0" cap="none" spc="0" normalizeH="0" baseline="0" noProof="0" dirty="0">
                  <a:ln>
                    <a:noFill/>
                  </a:ln>
                  <a:solidFill>
                    <a:srgbClr val="000000"/>
                  </a:solidFill>
                  <a:effectLst/>
                  <a:uLnTx/>
                  <a:uFillTx/>
                  <a:latin typeface="Times New Roman" pitchFamily="18" charset="0"/>
                  <a:cs typeface="Times New Roman" pitchFamily="18" charset="0"/>
                </a:rPr>
                <a:t>kV</a:t>
              </a:r>
            </a:p>
          </p:txBody>
        </p:sp>
        <p:sp>
          <p:nvSpPr>
            <p:cNvPr id="452" name="Freeform 16"/>
            <p:cNvSpPr>
              <a:spLocks noChangeAspect="1"/>
            </p:cNvSpPr>
            <p:nvPr/>
          </p:nvSpPr>
          <p:spPr bwMode="auto">
            <a:xfrm rot="5400000">
              <a:off x="1602930" y="3015327"/>
              <a:ext cx="2290762" cy="161925"/>
            </a:xfrm>
            <a:custGeom>
              <a:avLst/>
              <a:gdLst>
                <a:gd name="T0" fmla="*/ 381777 w 161"/>
                <a:gd name="T1" fmla="*/ 0 h 11"/>
                <a:gd name="T2" fmla="*/ 11911508 w 161"/>
                <a:gd name="T3" fmla="*/ 0 h 11"/>
                <a:gd name="T4" fmla="*/ 12293284 w 161"/>
                <a:gd name="T5" fmla="*/ 163265 h 11"/>
                <a:gd name="T6" fmla="*/ 12293284 w 161"/>
                <a:gd name="T7" fmla="*/ 653060 h 11"/>
                <a:gd name="T8" fmla="*/ 11911508 w 161"/>
                <a:gd name="T9" fmla="*/ 897952 h 11"/>
                <a:gd name="T10" fmla="*/ 381777 w 161"/>
                <a:gd name="T11" fmla="*/ 897952 h 11"/>
                <a:gd name="T12" fmla="*/ 0 w 161"/>
                <a:gd name="T13" fmla="*/ 653060 h 11"/>
                <a:gd name="T14" fmla="*/ 0 w 161"/>
                <a:gd name="T15" fmla="*/ 163265 h 11"/>
                <a:gd name="T16" fmla="*/ 381777 w 161"/>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11"/>
                <a:gd name="T29" fmla="*/ 161 w 161"/>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11">
                  <a:moveTo>
                    <a:pt x="5" y="0"/>
                  </a:moveTo>
                  <a:lnTo>
                    <a:pt x="156" y="0"/>
                  </a:lnTo>
                  <a:cubicBezTo>
                    <a:pt x="159" y="0"/>
                    <a:pt x="161" y="1"/>
                    <a:pt x="161" y="2"/>
                  </a:cubicBezTo>
                  <a:lnTo>
                    <a:pt x="161" y="8"/>
                  </a:lnTo>
                  <a:cubicBezTo>
                    <a:pt x="161" y="10"/>
                    <a:pt x="159" y="11"/>
                    <a:pt x="156" y="11"/>
                  </a:cubicBezTo>
                  <a:lnTo>
                    <a:pt x="5" y="11"/>
                  </a:lnTo>
                  <a:cubicBezTo>
                    <a:pt x="2" y="11"/>
                    <a:pt x="0" y="10"/>
                    <a:pt x="0" y="8"/>
                  </a:cubicBezTo>
                  <a:lnTo>
                    <a:pt x="0" y="2"/>
                  </a:lnTo>
                  <a:cubicBezTo>
                    <a:pt x="0" y="1"/>
                    <a:pt x="2" y="0"/>
                    <a:pt x="5" y="0"/>
                  </a:cubicBezTo>
                  <a:close/>
                </a:path>
              </a:pathLst>
            </a:custGeom>
            <a:solidFill>
              <a:srgbClr val="99CC00"/>
            </a:solidFill>
            <a:ln w="6350">
              <a:solidFill>
                <a:srgbClr val="24211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453" name="Freeform 16"/>
            <p:cNvSpPr>
              <a:spLocks noChangeAspect="1"/>
            </p:cNvSpPr>
            <p:nvPr/>
          </p:nvSpPr>
          <p:spPr bwMode="auto">
            <a:xfrm>
              <a:off x="809179" y="4212302"/>
              <a:ext cx="723900" cy="153987"/>
            </a:xfrm>
            <a:custGeom>
              <a:avLst/>
              <a:gdLst>
                <a:gd name="T0" fmla="*/ 14 w 161"/>
                <a:gd name="T1" fmla="*/ 0 h 11"/>
                <a:gd name="T2" fmla="*/ 442 w 161"/>
                <a:gd name="T3" fmla="*/ 0 h 11"/>
                <a:gd name="T4" fmla="*/ 456 w 161"/>
                <a:gd name="T5" fmla="*/ 18 h 11"/>
                <a:gd name="T6" fmla="*/ 456 w 161"/>
                <a:gd name="T7" fmla="*/ 71 h 11"/>
                <a:gd name="T8" fmla="*/ 442 w 161"/>
                <a:gd name="T9" fmla="*/ 97 h 11"/>
                <a:gd name="T10" fmla="*/ 14 w 161"/>
                <a:gd name="T11" fmla="*/ 97 h 11"/>
                <a:gd name="T12" fmla="*/ 0 w 161"/>
                <a:gd name="T13" fmla="*/ 71 h 11"/>
                <a:gd name="T14" fmla="*/ 0 w 161"/>
                <a:gd name="T15" fmla="*/ 18 h 11"/>
                <a:gd name="T16" fmla="*/ 14 w 161"/>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11"/>
                <a:gd name="T29" fmla="*/ 161 w 161"/>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11">
                  <a:moveTo>
                    <a:pt x="5" y="0"/>
                  </a:moveTo>
                  <a:lnTo>
                    <a:pt x="156" y="0"/>
                  </a:lnTo>
                  <a:cubicBezTo>
                    <a:pt x="159" y="0"/>
                    <a:pt x="161" y="1"/>
                    <a:pt x="161" y="2"/>
                  </a:cubicBezTo>
                  <a:lnTo>
                    <a:pt x="161" y="8"/>
                  </a:lnTo>
                  <a:cubicBezTo>
                    <a:pt x="161" y="10"/>
                    <a:pt x="159" y="11"/>
                    <a:pt x="156" y="11"/>
                  </a:cubicBezTo>
                  <a:lnTo>
                    <a:pt x="5" y="11"/>
                  </a:lnTo>
                  <a:cubicBezTo>
                    <a:pt x="2" y="11"/>
                    <a:pt x="0" y="10"/>
                    <a:pt x="0" y="8"/>
                  </a:cubicBezTo>
                  <a:lnTo>
                    <a:pt x="0" y="2"/>
                  </a:lnTo>
                  <a:cubicBezTo>
                    <a:pt x="0" y="1"/>
                    <a:pt x="2" y="0"/>
                    <a:pt x="5" y="0"/>
                  </a:cubicBezTo>
                  <a:close/>
                </a:path>
              </a:pathLst>
            </a:custGeom>
            <a:solidFill>
              <a:srgbClr val="99CC00"/>
            </a:solidFill>
            <a:ln w="6350">
              <a:solidFill>
                <a:srgbClr val="24211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454" name="Freeform 16"/>
            <p:cNvSpPr>
              <a:spLocks noChangeAspect="1"/>
            </p:cNvSpPr>
            <p:nvPr/>
          </p:nvSpPr>
          <p:spPr bwMode="auto">
            <a:xfrm rot="16200000">
              <a:off x="-397321" y="3012152"/>
              <a:ext cx="2290762" cy="163513"/>
            </a:xfrm>
            <a:custGeom>
              <a:avLst/>
              <a:gdLst>
                <a:gd name="T0" fmla="*/ 381777 w 161"/>
                <a:gd name="T1" fmla="*/ 0 h 11"/>
                <a:gd name="T2" fmla="*/ 11911508 w 161"/>
                <a:gd name="T3" fmla="*/ 0 h 11"/>
                <a:gd name="T4" fmla="*/ 12293284 w 161"/>
                <a:gd name="T5" fmla="*/ 167562 h 11"/>
                <a:gd name="T6" fmla="*/ 12293284 w 161"/>
                <a:gd name="T7" fmla="*/ 670268 h 11"/>
                <a:gd name="T8" fmla="*/ 11911508 w 161"/>
                <a:gd name="T9" fmla="*/ 921616 h 11"/>
                <a:gd name="T10" fmla="*/ 381777 w 161"/>
                <a:gd name="T11" fmla="*/ 921616 h 11"/>
                <a:gd name="T12" fmla="*/ 0 w 161"/>
                <a:gd name="T13" fmla="*/ 670268 h 11"/>
                <a:gd name="T14" fmla="*/ 0 w 161"/>
                <a:gd name="T15" fmla="*/ 167562 h 11"/>
                <a:gd name="T16" fmla="*/ 381777 w 161"/>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11"/>
                <a:gd name="T29" fmla="*/ 161 w 161"/>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11">
                  <a:moveTo>
                    <a:pt x="5" y="0"/>
                  </a:moveTo>
                  <a:lnTo>
                    <a:pt x="156" y="0"/>
                  </a:lnTo>
                  <a:cubicBezTo>
                    <a:pt x="159" y="0"/>
                    <a:pt x="161" y="1"/>
                    <a:pt x="161" y="2"/>
                  </a:cubicBezTo>
                  <a:lnTo>
                    <a:pt x="161" y="8"/>
                  </a:lnTo>
                  <a:cubicBezTo>
                    <a:pt x="161" y="10"/>
                    <a:pt x="159" y="11"/>
                    <a:pt x="156" y="11"/>
                  </a:cubicBezTo>
                  <a:lnTo>
                    <a:pt x="5" y="11"/>
                  </a:lnTo>
                  <a:cubicBezTo>
                    <a:pt x="2" y="11"/>
                    <a:pt x="0" y="10"/>
                    <a:pt x="0" y="8"/>
                  </a:cubicBezTo>
                  <a:lnTo>
                    <a:pt x="0" y="2"/>
                  </a:lnTo>
                  <a:cubicBezTo>
                    <a:pt x="0" y="1"/>
                    <a:pt x="2" y="0"/>
                    <a:pt x="5" y="0"/>
                  </a:cubicBezTo>
                  <a:close/>
                </a:path>
              </a:pathLst>
            </a:custGeom>
            <a:solidFill>
              <a:srgbClr val="99CC00"/>
            </a:solidFill>
            <a:ln w="6350">
              <a:solidFill>
                <a:srgbClr val="24211D"/>
              </a:solidFill>
              <a:round/>
              <a:headEnd/>
              <a:tailEnd/>
            </a:ln>
          </p:spPr>
          <p:txBody>
            <a:bodyPr rot="10800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455" name="Freeform 24"/>
            <p:cNvSpPr>
              <a:spLocks noChangeAspect="1"/>
            </p:cNvSpPr>
            <p:nvPr/>
          </p:nvSpPr>
          <p:spPr bwMode="auto">
            <a:xfrm rot="16200000">
              <a:off x="637729" y="1299240"/>
              <a:ext cx="569912" cy="161925"/>
            </a:xfrm>
            <a:custGeom>
              <a:avLst/>
              <a:gdLst>
                <a:gd name="T0" fmla="*/ 43568 w 75"/>
                <a:gd name="T1" fmla="*/ 0 h 11"/>
                <a:gd name="T2" fmla="*/ 1590178 w 75"/>
                <a:gd name="T3" fmla="*/ 0 h 11"/>
                <a:gd name="T4" fmla="*/ 1633747 w 75"/>
                <a:gd name="T5" fmla="*/ 163265 h 11"/>
                <a:gd name="T6" fmla="*/ 1633747 w 75"/>
                <a:gd name="T7" fmla="*/ 653050 h 11"/>
                <a:gd name="T8" fmla="*/ 1590178 w 75"/>
                <a:gd name="T9" fmla="*/ 897943 h 11"/>
                <a:gd name="T10" fmla="*/ 43568 w 75"/>
                <a:gd name="T11" fmla="*/ 897943 h 11"/>
                <a:gd name="T12" fmla="*/ 0 w 75"/>
                <a:gd name="T13" fmla="*/ 653050 h 11"/>
                <a:gd name="T14" fmla="*/ 0 w 75"/>
                <a:gd name="T15" fmla="*/ 163265 h 11"/>
                <a:gd name="T16" fmla="*/ 43568 w 75"/>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11"/>
                <a:gd name="T29" fmla="*/ 75 w 75"/>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11">
                  <a:moveTo>
                    <a:pt x="2" y="0"/>
                  </a:moveTo>
                  <a:lnTo>
                    <a:pt x="73" y="0"/>
                  </a:lnTo>
                  <a:cubicBezTo>
                    <a:pt x="74" y="0"/>
                    <a:pt x="75" y="1"/>
                    <a:pt x="75" y="2"/>
                  </a:cubicBezTo>
                  <a:lnTo>
                    <a:pt x="75" y="8"/>
                  </a:lnTo>
                  <a:cubicBezTo>
                    <a:pt x="75" y="10"/>
                    <a:pt x="74" y="11"/>
                    <a:pt x="73" y="11"/>
                  </a:cubicBezTo>
                  <a:lnTo>
                    <a:pt x="2" y="11"/>
                  </a:lnTo>
                  <a:cubicBezTo>
                    <a:pt x="1" y="11"/>
                    <a:pt x="0" y="10"/>
                    <a:pt x="0" y="8"/>
                  </a:cubicBezTo>
                  <a:lnTo>
                    <a:pt x="0" y="2"/>
                  </a:lnTo>
                  <a:cubicBezTo>
                    <a:pt x="0" y="1"/>
                    <a:pt x="1" y="0"/>
                    <a:pt x="2" y="0"/>
                  </a:cubicBezTo>
                  <a:close/>
                </a:path>
              </a:pathLst>
            </a:custGeom>
            <a:solidFill>
              <a:srgbClr val="99CC00"/>
            </a:solidFill>
            <a:ln w="6350">
              <a:solidFill>
                <a:srgbClr val="24211D"/>
              </a:solidFill>
              <a:round/>
              <a:headEnd/>
              <a:tailEnd/>
            </a:ln>
          </p:spPr>
          <p:txBody>
            <a:bodyPr rot="10800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456" name="Freeform 25"/>
            <p:cNvSpPr>
              <a:spLocks noChangeAspect="1"/>
            </p:cNvSpPr>
            <p:nvPr/>
          </p:nvSpPr>
          <p:spPr bwMode="auto">
            <a:xfrm rot="16200000">
              <a:off x="2279204" y="5042564"/>
              <a:ext cx="569912" cy="161925"/>
            </a:xfrm>
            <a:custGeom>
              <a:avLst/>
              <a:gdLst>
                <a:gd name="T0" fmla="*/ 1590183 w 75"/>
                <a:gd name="T1" fmla="*/ 897943 h 11"/>
                <a:gd name="T2" fmla="*/ 43568 w 75"/>
                <a:gd name="T3" fmla="*/ 897943 h 11"/>
                <a:gd name="T4" fmla="*/ 0 w 75"/>
                <a:gd name="T5" fmla="*/ 734678 h 11"/>
                <a:gd name="T6" fmla="*/ 0 w 75"/>
                <a:gd name="T7" fmla="*/ 244893 h 11"/>
                <a:gd name="T8" fmla="*/ 43568 w 75"/>
                <a:gd name="T9" fmla="*/ 0 h 11"/>
                <a:gd name="T10" fmla="*/ 1590183 w 75"/>
                <a:gd name="T11" fmla="*/ 0 h 11"/>
                <a:gd name="T12" fmla="*/ 1633751 w 75"/>
                <a:gd name="T13" fmla="*/ 244893 h 11"/>
                <a:gd name="T14" fmla="*/ 1633751 w 75"/>
                <a:gd name="T15" fmla="*/ 734678 h 11"/>
                <a:gd name="T16" fmla="*/ 1590183 w 75"/>
                <a:gd name="T17" fmla="*/ 897943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11"/>
                <a:gd name="T29" fmla="*/ 75 w 75"/>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11">
                  <a:moveTo>
                    <a:pt x="73" y="11"/>
                  </a:moveTo>
                  <a:lnTo>
                    <a:pt x="2" y="11"/>
                  </a:lnTo>
                  <a:cubicBezTo>
                    <a:pt x="1" y="11"/>
                    <a:pt x="0" y="10"/>
                    <a:pt x="0" y="9"/>
                  </a:cubicBezTo>
                  <a:lnTo>
                    <a:pt x="0" y="3"/>
                  </a:lnTo>
                  <a:cubicBezTo>
                    <a:pt x="0" y="1"/>
                    <a:pt x="1" y="0"/>
                    <a:pt x="2" y="0"/>
                  </a:cubicBezTo>
                  <a:lnTo>
                    <a:pt x="73" y="0"/>
                  </a:lnTo>
                  <a:cubicBezTo>
                    <a:pt x="74" y="0"/>
                    <a:pt x="75" y="1"/>
                    <a:pt x="75" y="3"/>
                  </a:cubicBezTo>
                  <a:lnTo>
                    <a:pt x="75" y="9"/>
                  </a:lnTo>
                  <a:cubicBezTo>
                    <a:pt x="75" y="10"/>
                    <a:pt x="74" y="11"/>
                    <a:pt x="73" y="11"/>
                  </a:cubicBezTo>
                  <a:close/>
                </a:path>
              </a:pathLst>
            </a:custGeom>
            <a:solidFill>
              <a:srgbClr val="99CC00"/>
            </a:solidFill>
            <a:ln w="6350">
              <a:solidFill>
                <a:srgbClr val="000000"/>
              </a:solidFill>
              <a:round/>
              <a:headEnd/>
              <a:tailEnd/>
            </a:ln>
          </p:spPr>
          <p:txBody>
            <a:bodyPr rot="10800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457" name="Freeform 27"/>
            <p:cNvSpPr>
              <a:spLocks noChangeAspect="1"/>
            </p:cNvSpPr>
            <p:nvPr/>
          </p:nvSpPr>
          <p:spPr bwMode="auto">
            <a:xfrm rot="16200000">
              <a:off x="626617" y="5067964"/>
              <a:ext cx="569912" cy="161925"/>
            </a:xfrm>
            <a:custGeom>
              <a:avLst/>
              <a:gdLst>
                <a:gd name="T0" fmla="*/ 43568 w 75"/>
                <a:gd name="T1" fmla="*/ 0 h 11"/>
                <a:gd name="T2" fmla="*/ 1590183 w 75"/>
                <a:gd name="T3" fmla="*/ 0 h 11"/>
                <a:gd name="T4" fmla="*/ 1633751 w 75"/>
                <a:gd name="T5" fmla="*/ 163265 h 11"/>
                <a:gd name="T6" fmla="*/ 1633751 w 75"/>
                <a:gd name="T7" fmla="*/ 653050 h 11"/>
                <a:gd name="T8" fmla="*/ 1590183 w 75"/>
                <a:gd name="T9" fmla="*/ 897943 h 11"/>
                <a:gd name="T10" fmla="*/ 43568 w 75"/>
                <a:gd name="T11" fmla="*/ 897943 h 11"/>
                <a:gd name="T12" fmla="*/ 0 w 75"/>
                <a:gd name="T13" fmla="*/ 653050 h 11"/>
                <a:gd name="T14" fmla="*/ 0 w 75"/>
                <a:gd name="T15" fmla="*/ 163265 h 11"/>
                <a:gd name="T16" fmla="*/ 43568 w 75"/>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11"/>
                <a:gd name="T29" fmla="*/ 75 w 75"/>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11">
                  <a:moveTo>
                    <a:pt x="2" y="0"/>
                  </a:moveTo>
                  <a:lnTo>
                    <a:pt x="73" y="0"/>
                  </a:lnTo>
                  <a:cubicBezTo>
                    <a:pt x="74" y="0"/>
                    <a:pt x="75" y="1"/>
                    <a:pt x="75" y="2"/>
                  </a:cubicBezTo>
                  <a:lnTo>
                    <a:pt x="75" y="8"/>
                  </a:lnTo>
                  <a:cubicBezTo>
                    <a:pt x="75" y="10"/>
                    <a:pt x="74" y="11"/>
                    <a:pt x="73" y="11"/>
                  </a:cubicBezTo>
                  <a:lnTo>
                    <a:pt x="2" y="11"/>
                  </a:lnTo>
                  <a:cubicBezTo>
                    <a:pt x="1" y="11"/>
                    <a:pt x="0" y="10"/>
                    <a:pt x="0" y="8"/>
                  </a:cubicBezTo>
                  <a:lnTo>
                    <a:pt x="0" y="2"/>
                  </a:lnTo>
                  <a:cubicBezTo>
                    <a:pt x="0" y="1"/>
                    <a:pt x="1" y="0"/>
                    <a:pt x="2" y="0"/>
                  </a:cubicBezTo>
                  <a:close/>
                </a:path>
              </a:pathLst>
            </a:custGeom>
            <a:solidFill>
              <a:srgbClr val="99CC00"/>
            </a:solidFill>
            <a:ln w="6350">
              <a:solidFill>
                <a:srgbClr val="000000"/>
              </a:solidFill>
              <a:round/>
              <a:headEnd/>
              <a:tailEnd/>
            </a:ln>
          </p:spPr>
          <p:txBody>
            <a:bodyPr rot="10800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458" name="Freeform 30"/>
            <p:cNvSpPr>
              <a:spLocks noChangeAspect="1"/>
            </p:cNvSpPr>
            <p:nvPr/>
          </p:nvSpPr>
          <p:spPr bwMode="auto">
            <a:xfrm rot="16200000">
              <a:off x="2287142" y="1299240"/>
              <a:ext cx="569912" cy="161925"/>
            </a:xfrm>
            <a:custGeom>
              <a:avLst/>
              <a:gdLst>
                <a:gd name="T0" fmla="*/ 1590178 w 75"/>
                <a:gd name="T1" fmla="*/ 897943 h 11"/>
                <a:gd name="T2" fmla="*/ 43568 w 75"/>
                <a:gd name="T3" fmla="*/ 897943 h 11"/>
                <a:gd name="T4" fmla="*/ 0 w 75"/>
                <a:gd name="T5" fmla="*/ 734678 h 11"/>
                <a:gd name="T6" fmla="*/ 0 w 75"/>
                <a:gd name="T7" fmla="*/ 244893 h 11"/>
                <a:gd name="T8" fmla="*/ 43568 w 75"/>
                <a:gd name="T9" fmla="*/ 0 h 11"/>
                <a:gd name="T10" fmla="*/ 1590178 w 75"/>
                <a:gd name="T11" fmla="*/ 0 h 11"/>
                <a:gd name="T12" fmla="*/ 1633747 w 75"/>
                <a:gd name="T13" fmla="*/ 244893 h 11"/>
                <a:gd name="T14" fmla="*/ 1633747 w 75"/>
                <a:gd name="T15" fmla="*/ 734678 h 11"/>
                <a:gd name="T16" fmla="*/ 1590178 w 75"/>
                <a:gd name="T17" fmla="*/ 897943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11"/>
                <a:gd name="T29" fmla="*/ 75 w 75"/>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11">
                  <a:moveTo>
                    <a:pt x="73" y="11"/>
                  </a:moveTo>
                  <a:lnTo>
                    <a:pt x="2" y="11"/>
                  </a:lnTo>
                  <a:cubicBezTo>
                    <a:pt x="1" y="11"/>
                    <a:pt x="0" y="10"/>
                    <a:pt x="0" y="9"/>
                  </a:cubicBezTo>
                  <a:lnTo>
                    <a:pt x="0" y="3"/>
                  </a:lnTo>
                  <a:cubicBezTo>
                    <a:pt x="0" y="1"/>
                    <a:pt x="1" y="0"/>
                    <a:pt x="2" y="0"/>
                  </a:cubicBezTo>
                  <a:lnTo>
                    <a:pt x="73" y="0"/>
                  </a:lnTo>
                  <a:cubicBezTo>
                    <a:pt x="74" y="0"/>
                    <a:pt x="75" y="1"/>
                    <a:pt x="75" y="3"/>
                  </a:cubicBezTo>
                  <a:lnTo>
                    <a:pt x="75" y="9"/>
                  </a:lnTo>
                  <a:cubicBezTo>
                    <a:pt x="75" y="10"/>
                    <a:pt x="74" y="11"/>
                    <a:pt x="73" y="11"/>
                  </a:cubicBezTo>
                  <a:close/>
                </a:path>
              </a:pathLst>
            </a:custGeom>
            <a:solidFill>
              <a:srgbClr val="99CC00"/>
            </a:solidFill>
            <a:ln w="6350">
              <a:solidFill>
                <a:srgbClr val="24211D"/>
              </a:solidFill>
              <a:round/>
              <a:headEnd/>
              <a:tailEnd/>
            </a:ln>
          </p:spPr>
          <p:txBody>
            <a:bodyPr rot="10800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cxnSp>
          <p:nvCxnSpPr>
            <p:cNvPr id="459" name="Elbow Connector 458"/>
            <p:cNvCxnSpPr/>
            <p:nvPr/>
          </p:nvCxnSpPr>
          <p:spPr bwMode="auto">
            <a:xfrm flipH="1" flipV="1">
              <a:off x="2674492" y="4302789"/>
              <a:ext cx="382588" cy="3175"/>
            </a:xfrm>
            <a:prstGeom prst="bentConnector3">
              <a:avLst>
                <a:gd name="adj1" fmla="val 50000"/>
              </a:avLst>
            </a:prstGeom>
            <a:noFill/>
            <a:ln w="3175" cap="flat" cmpd="sng" algn="ctr">
              <a:solidFill>
                <a:srgbClr val="000000"/>
              </a:solidFill>
              <a:prstDash val="solid"/>
              <a:headEnd type="oval" w="sm" len="sm"/>
              <a:tailEnd type="oval" w="sm" len="sm"/>
            </a:ln>
            <a:effectLst/>
          </p:spPr>
        </p:cxnSp>
        <p:cxnSp>
          <p:nvCxnSpPr>
            <p:cNvPr id="460" name="Elbow Connector 459"/>
            <p:cNvCxnSpPr/>
            <p:nvPr/>
          </p:nvCxnSpPr>
          <p:spPr bwMode="auto">
            <a:xfrm rot="16200000" flipH="1">
              <a:off x="2628454" y="4020214"/>
              <a:ext cx="449262" cy="127000"/>
            </a:xfrm>
            <a:prstGeom prst="bentConnector3">
              <a:avLst>
                <a:gd name="adj1" fmla="val 588"/>
              </a:avLst>
            </a:prstGeom>
            <a:noFill/>
            <a:ln w="3175" cap="flat" cmpd="sng" algn="ctr">
              <a:solidFill>
                <a:srgbClr val="000000"/>
              </a:solidFill>
              <a:prstDash val="solid"/>
              <a:headEnd type="oval" w="sm" len="sm"/>
              <a:tailEnd type="oval" w="sm" len="sm"/>
            </a:ln>
            <a:effectLst/>
          </p:spPr>
        </p:cxnSp>
        <p:cxnSp>
          <p:nvCxnSpPr>
            <p:cNvPr id="461" name="Elbow Connector 460"/>
            <p:cNvCxnSpPr/>
            <p:nvPr/>
          </p:nvCxnSpPr>
          <p:spPr bwMode="auto">
            <a:xfrm flipH="1" flipV="1">
              <a:off x="2550667" y="5261639"/>
              <a:ext cx="382588" cy="1587"/>
            </a:xfrm>
            <a:prstGeom prst="bentConnector3">
              <a:avLst>
                <a:gd name="adj1" fmla="val 50000"/>
              </a:avLst>
            </a:prstGeom>
            <a:noFill/>
            <a:ln w="3175" cap="flat" cmpd="sng" algn="ctr">
              <a:solidFill>
                <a:srgbClr val="000000"/>
              </a:solidFill>
              <a:prstDash val="solid"/>
              <a:headEnd type="oval" w="sm" len="sm"/>
              <a:tailEnd type="oval" w="sm" len="sm"/>
            </a:ln>
            <a:effectLst/>
          </p:spPr>
        </p:cxnSp>
        <p:sp>
          <p:nvSpPr>
            <p:cNvPr id="462" name="Text Box 255"/>
            <p:cNvSpPr txBox="1">
              <a:spLocks noChangeAspect="1" noChangeArrowheads="1"/>
            </p:cNvSpPr>
            <p:nvPr/>
          </p:nvSpPr>
          <p:spPr bwMode="auto">
            <a:xfrm>
              <a:off x="2933254" y="1188115"/>
              <a:ext cx="11461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- 30 </a:t>
              </a:r>
              <a:r>
                <a:rPr kumimoji="0" lang="en-US" sz="1400" b="0" i="0" u="none" strike="noStrike" kern="0" cap="none" spc="0" normalizeH="0" baseline="0" noProof="0" dirty="0">
                  <a:ln>
                    <a:noFill/>
                  </a:ln>
                  <a:solidFill>
                    <a:srgbClr val="000000"/>
                  </a:solidFill>
                  <a:effectLst/>
                  <a:uLnTx/>
                  <a:uFillTx/>
                  <a:latin typeface="Times New Roman" pitchFamily="18" charset="0"/>
                  <a:cs typeface="Times New Roman" pitchFamily="18" charset="0"/>
                </a:rPr>
                <a:t>kV</a:t>
              </a:r>
            </a:p>
          </p:txBody>
        </p:sp>
        <p:cxnSp>
          <p:nvCxnSpPr>
            <p:cNvPr id="463" name="Elbow Connector 462"/>
            <p:cNvCxnSpPr/>
            <p:nvPr/>
          </p:nvCxnSpPr>
          <p:spPr bwMode="auto">
            <a:xfrm flipH="1" flipV="1">
              <a:off x="2560192" y="1330990"/>
              <a:ext cx="382588" cy="1587"/>
            </a:xfrm>
            <a:prstGeom prst="bentConnector3">
              <a:avLst>
                <a:gd name="adj1" fmla="val 50000"/>
              </a:avLst>
            </a:prstGeom>
            <a:noFill/>
            <a:ln w="3175" cap="flat" cmpd="sng" algn="ctr">
              <a:solidFill>
                <a:srgbClr val="000000"/>
              </a:solidFill>
              <a:prstDash val="solid"/>
              <a:headEnd type="oval" w="sm" len="sm"/>
              <a:tailEnd type="oval" w="sm" len="sm"/>
            </a:ln>
            <a:effectLst/>
          </p:spPr>
        </p:cxnSp>
        <p:cxnSp>
          <p:nvCxnSpPr>
            <p:cNvPr id="464" name="Straight Arrow Connector 138"/>
            <p:cNvCxnSpPr>
              <a:cxnSpLocks noChangeAspect="1" noChangeShapeType="1"/>
              <a:stCxn id="449" idx="1"/>
              <a:endCxn id="467" idx="3"/>
            </p:cNvCxnSpPr>
            <p:nvPr/>
          </p:nvCxnSpPr>
          <p:spPr bwMode="auto">
            <a:xfrm flipH="1">
              <a:off x="1761680" y="3680262"/>
              <a:ext cx="1344612" cy="780484"/>
            </a:xfrm>
            <a:prstGeom prst="straightConnector1">
              <a:avLst/>
            </a:prstGeom>
            <a:noFill/>
            <a:ln w="9525" algn="ctr">
              <a:solidFill>
                <a:srgbClr val="000000"/>
              </a:solidFill>
              <a:round/>
              <a:headEnd type="none" w="sm" len="sm"/>
              <a:tailEnd type="triangle" w="sm" len="sm"/>
            </a:ln>
            <a:extLst>
              <a:ext uri="{909E8E84-426E-40DD-AFC4-6F175D3DCCD1}">
                <a14:hiddenFill xmlns:a14="http://schemas.microsoft.com/office/drawing/2010/main">
                  <a:noFill/>
                </a14:hiddenFill>
              </a:ext>
            </a:extLst>
          </p:spPr>
        </p:cxnSp>
        <p:sp>
          <p:nvSpPr>
            <p:cNvPr id="465" name="Right Arrow 464"/>
            <p:cNvSpPr/>
            <p:nvPr/>
          </p:nvSpPr>
          <p:spPr bwMode="auto">
            <a:xfrm>
              <a:off x="334517" y="4429789"/>
              <a:ext cx="3689350" cy="219075"/>
            </a:xfrm>
            <a:prstGeom prst="rightArrow">
              <a:avLst/>
            </a:prstGeom>
            <a:solidFill>
              <a:srgbClr val="FFFFFF">
                <a:lumMod val="85000"/>
              </a:srgbClr>
            </a:solidFill>
            <a:ln w="635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Arial"/>
              </a:endParaRPr>
            </a:p>
          </p:txBody>
        </p:sp>
        <p:pic>
          <p:nvPicPr>
            <p:cNvPr id="466" name="Picture 9"/>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541017" y="4461539"/>
              <a:ext cx="42386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7" name="Rectangle 10"/>
            <p:cNvSpPr>
              <a:spLocks noChangeAspect="1" noChangeArrowheads="1"/>
            </p:cNvSpPr>
            <p:nvPr/>
          </p:nvSpPr>
          <p:spPr bwMode="auto">
            <a:xfrm rot="16200000">
              <a:off x="1679129" y="4331364"/>
              <a:ext cx="165100" cy="423863"/>
            </a:xfrm>
            <a:prstGeom prst="rect">
              <a:avLst/>
            </a:prstGeom>
            <a:noFill/>
            <a:ln w="0">
              <a:solidFill>
                <a:srgbClr val="24211D"/>
              </a:solidFill>
              <a:miter lim="800000"/>
              <a:headEnd/>
              <a:tailEnd/>
            </a:ln>
            <a:extLst>
              <a:ext uri="{909E8E84-426E-40DD-AFC4-6F175D3DCCD1}">
                <a14:hiddenFill xmlns:a14="http://schemas.microsoft.com/office/drawing/2010/main">
                  <a:solidFill>
                    <a:srgbClr val="FFFFFF"/>
                  </a:solidFill>
                </a14:hiddenFill>
              </a:ext>
            </a:extLst>
          </p:spPr>
          <p:txBody>
            <a:bodyPr vert="eaVe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Calibri" pitchFamily="34" charset="0"/>
                <a:cs typeface="Times New Roman" pitchFamily="18" charset="0"/>
              </a:endParaRPr>
            </a:p>
          </p:txBody>
        </p:sp>
        <p:sp>
          <p:nvSpPr>
            <p:cNvPr id="468" name="Rectangle 46"/>
            <p:cNvSpPr>
              <a:spLocks noChangeAspect="1" noChangeArrowheads="1"/>
            </p:cNvSpPr>
            <p:nvPr/>
          </p:nvSpPr>
          <p:spPr bwMode="auto">
            <a:xfrm>
              <a:off x="2876554" y="2794344"/>
              <a:ext cx="15271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24211D"/>
                  </a:solidFill>
                  <a:effectLst/>
                  <a:uLnTx/>
                  <a:uFillTx/>
                  <a:latin typeface="Times New Roman" pitchFamily="18" charset="0"/>
                  <a:cs typeface="Times New Roman" pitchFamily="18" charset="0"/>
                </a:rPr>
                <a:t>magnetic filter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24211D"/>
                  </a:solidFill>
                  <a:effectLst/>
                  <a:uLnTx/>
                  <a:uFillTx/>
                  <a:latin typeface="Times New Roman" pitchFamily="18" charset="0"/>
                  <a:cs typeface="Times New Roman" pitchFamily="18" charset="0"/>
                </a:rPr>
                <a:t>region (field maximum)</a:t>
              </a:r>
              <a:endParaRPr kumimoji="0" lang="en-US" sz="14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endParaRPr>
            </a:p>
          </p:txBody>
        </p:sp>
        <p:cxnSp>
          <p:nvCxnSpPr>
            <p:cNvPr id="469" name="Straight Arrow Connector 45"/>
            <p:cNvCxnSpPr>
              <a:cxnSpLocks noChangeAspect="1" noChangeShapeType="1"/>
            </p:cNvCxnSpPr>
            <p:nvPr/>
          </p:nvCxnSpPr>
          <p:spPr bwMode="auto">
            <a:xfrm flipH="1">
              <a:off x="1756917" y="3080415"/>
              <a:ext cx="1257300" cy="1196975"/>
            </a:xfrm>
            <a:prstGeom prst="straightConnector1">
              <a:avLst/>
            </a:prstGeom>
            <a:noFill/>
            <a:ln w="9525" algn="ctr">
              <a:solidFill>
                <a:srgbClr val="000000"/>
              </a:solidFill>
              <a:round/>
              <a:headEnd type="none" w="sm" len="sm"/>
              <a:tailEnd type="triangle" w="sm" len="sm"/>
            </a:ln>
            <a:extLst>
              <a:ext uri="{909E8E84-426E-40DD-AFC4-6F175D3DCCD1}">
                <a14:hiddenFill xmlns:a14="http://schemas.microsoft.com/office/drawing/2010/main">
                  <a:noFill/>
                </a14:hiddenFill>
              </a:ext>
            </a:extLst>
          </p:spPr>
        </p:cxnSp>
        <p:sp>
          <p:nvSpPr>
            <p:cNvPr id="470" name="Rectangle 45"/>
            <p:cNvSpPr>
              <a:spLocks noChangeAspect="1" noChangeArrowheads="1"/>
            </p:cNvSpPr>
            <p:nvPr/>
          </p:nvSpPr>
          <p:spPr bwMode="auto">
            <a:xfrm>
              <a:off x="107504" y="4318664"/>
              <a:ext cx="8905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24211D"/>
                  </a:solidFill>
                  <a:effectLst/>
                  <a:uLnTx/>
                  <a:uFillTx/>
                  <a:latin typeface="Times New Roman" pitchFamily="18" charset="0"/>
                  <a:cs typeface="Times New Roman" pitchFamily="18" charset="0"/>
                </a:rPr>
                <a:t>Neutron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24211D"/>
                  </a:solidFill>
                  <a:effectLst/>
                  <a:uLnTx/>
                  <a:uFillTx/>
                  <a:latin typeface="Times New Roman" pitchFamily="18" charset="0"/>
                  <a:cs typeface="Times New Roman" pitchFamily="18" charset="0"/>
                </a:rPr>
                <a:t>beam</a:t>
              </a:r>
              <a:endParaRPr kumimoji="0" lang="en-US" sz="1400" b="0" i="0" u="none" strike="noStrike" kern="0" cap="none" spc="0" normalizeH="0" baseline="0" noProof="0" smtClean="0">
                <a:ln>
                  <a:noFill/>
                </a:ln>
                <a:solidFill>
                  <a:srgbClr val="000000"/>
                </a:solidFill>
                <a:effectLst/>
                <a:uLnTx/>
                <a:uFillTx/>
                <a:latin typeface="Times New Roman" pitchFamily="18" charset="0"/>
                <a:cs typeface="Times New Roman" pitchFamily="18" charset="0"/>
              </a:endParaRPr>
            </a:p>
          </p:txBody>
        </p:sp>
        <p:sp>
          <p:nvSpPr>
            <p:cNvPr id="471" name="Rectangle 46"/>
            <p:cNvSpPr>
              <a:spLocks noChangeAspect="1" noChangeArrowheads="1"/>
            </p:cNvSpPr>
            <p:nvPr/>
          </p:nvSpPr>
          <p:spPr bwMode="auto">
            <a:xfrm>
              <a:off x="3017392" y="2193002"/>
              <a:ext cx="13843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24211D"/>
                  </a:solidFill>
                  <a:effectLst/>
                  <a:uLnTx/>
                  <a:uFillTx/>
                  <a:latin typeface="Times New Roman" pitchFamily="18" charset="0"/>
                  <a:cs typeface="Times New Roman" pitchFamily="18" charset="0"/>
                </a:rPr>
                <a:t>TOF region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24211D"/>
                  </a:solidFill>
                  <a:effectLst/>
                  <a:uLnTx/>
                  <a:uFillTx/>
                  <a:latin typeface="Times New Roman" pitchFamily="18" charset="0"/>
                  <a:cs typeface="Times New Roman" pitchFamily="18" charset="0"/>
                </a:rPr>
                <a:t> (low field)</a:t>
              </a:r>
              <a:endParaRPr kumimoji="0" lang="en-US" sz="14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endParaRPr>
            </a:p>
          </p:txBody>
        </p:sp>
        <p:grpSp>
          <p:nvGrpSpPr>
            <p:cNvPr id="472" name="Group 45"/>
            <p:cNvGrpSpPr>
              <a:grpSpLocks/>
            </p:cNvGrpSpPr>
            <p:nvPr/>
          </p:nvGrpSpPr>
          <p:grpSpPr bwMode="auto">
            <a:xfrm rot="16200000">
              <a:off x="-222695" y="2913727"/>
              <a:ext cx="3965574" cy="776288"/>
              <a:chOff x="2242" y="2166"/>
              <a:chExt cx="2498" cy="489"/>
            </a:xfrm>
          </p:grpSpPr>
          <p:sp>
            <p:nvSpPr>
              <p:cNvPr id="491" name="Freeform 46"/>
              <p:cNvSpPr>
                <a:spLocks/>
              </p:cNvSpPr>
              <p:nvPr/>
            </p:nvSpPr>
            <p:spPr bwMode="auto">
              <a:xfrm>
                <a:off x="2242" y="2166"/>
                <a:ext cx="2494" cy="180"/>
              </a:xfrm>
              <a:custGeom>
                <a:avLst/>
                <a:gdLst>
                  <a:gd name="T0" fmla="*/ 19441 w 1410"/>
                  <a:gd name="T1" fmla="*/ 0 h 413"/>
                  <a:gd name="T2" fmla="*/ 42902 w 1410"/>
                  <a:gd name="T3" fmla="*/ 0 h 413"/>
                  <a:gd name="T4" fmla="*/ 65649 w 1410"/>
                  <a:gd name="T5" fmla="*/ 0 h 413"/>
                  <a:gd name="T6" fmla="*/ 88997 w 1410"/>
                  <a:gd name="T7" fmla="*/ 0 h 413"/>
                  <a:gd name="T8" fmla="*/ 112384 w 1410"/>
                  <a:gd name="T9" fmla="*/ 0 h 413"/>
                  <a:gd name="T10" fmla="*/ 135203 w 1410"/>
                  <a:gd name="T11" fmla="*/ 0 h 413"/>
                  <a:gd name="T12" fmla="*/ 158656 w 1410"/>
                  <a:gd name="T13" fmla="*/ 0 h 413"/>
                  <a:gd name="T14" fmla="*/ 182055 w 1410"/>
                  <a:gd name="T15" fmla="*/ 0 h 413"/>
                  <a:gd name="T16" fmla="*/ 205392 w 1410"/>
                  <a:gd name="T17" fmla="*/ 0 h 413"/>
                  <a:gd name="T18" fmla="*/ 228086 w 1410"/>
                  <a:gd name="T19" fmla="*/ 0 h 413"/>
                  <a:gd name="T20" fmla="*/ 251118 w 1410"/>
                  <a:gd name="T21" fmla="*/ 0 h 413"/>
                  <a:gd name="T22" fmla="*/ 273712 w 1410"/>
                  <a:gd name="T23" fmla="*/ 0 h 413"/>
                  <a:gd name="T24" fmla="*/ 297398 w 1410"/>
                  <a:gd name="T25" fmla="*/ 0 h 413"/>
                  <a:gd name="T26" fmla="*/ 320785 w 1410"/>
                  <a:gd name="T27" fmla="*/ 0 h 413"/>
                  <a:gd name="T28" fmla="*/ 344176 w 1410"/>
                  <a:gd name="T29" fmla="*/ 0 h 413"/>
                  <a:gd name="T30" fmla="*/ 366876 w 1410"/>
                  <a:gd name="T31" fmla="*/ 0 h 413"/>
                  <a:gd name="T32" fmla="*/ 390329 w 1410"/>
                  <a:gd name="T33" fmla="*/ 0 h 413"/>
                  <a:gd name="T34" fmla="*/ 413728 w 1410"/>
                  <a:gd name="T35" fmla="*/ 0 h 413"/>
                  <a:gd name="T36" fmla="*/ 435834 w 1410"/>
                  <a:gd name="T37" fmla="*/ 0 h 413"/>
                  <a:gd name="T38" fmla="*/ 459796 w 1410"/>
                  <a:gd name="T39" fmla="*/ 0 h 413"/>
                  <a:gd name="T40" fmla="*/ 482976 w 1410"/>
                  <a:gd name="T41" fmla="*/ 0 h 413"/>
                  <a:gd name="T42" fmla="*/ 505383 w 1410"/>
                  <a:gd name="T43" fmla="*/ 0 h 413"/>
                  <a:gd name="T44" fmla="*/ 529071 w 1410"/>
                  <a:gd name="T45" fmla="*/ 0 h 413"/>
                  <a:gd name="T46" fmla="*/ 552456 w 1410"/>
                  <a:gd name="T47" fmla="*/ 0 h 413"/>
                  <a:gd name="T48" fmla="*/ 574651 w 1410"/>
                  <a:gd name="T49" fmla="*/ 0 h 413"/>
                  <a:gd name="T50" fmla="*/ 598059 w 1410"/>
                  <a:gd name="T51" fmla="*/ 0 h 413"/>
                  <a:gd name="T52" fmla="*/ 621922 w 1410"/>
                  <a:gd name="T53" fmla="*/ 0 h 413"/>
                  <a:gd name="T54" fmla="*/ 644191 w 1410"/>
                  <a:gd name="T55" fmla="*/ 0 h 413"/>
                  <a:gd name="T56" fmla="*/ 667506 w 1410"/>
                  <a:gd name="T57" fmla="*/ 0 h 413"/>
                  <a:gd name="T58" fmla="*/ 691556 w 1410"/>
                  <a:gd name="T59" fmla="*/ 0 h 413"/>
                  <a:gd name="T60" fmla="*/ 714655 w 1410"/>
                  <a:gd name="T61" fmla="*/ 0 h 413"/>
                  <a:gd name="T62" fmla="*/ 737005 w 1410"/>
                  <a:gd name="T63" fmla="*/ 0 h 413"/>
                  <a:gd name="T64" fmla="*/ 760242 w 1410"/>
                  <a:gd name="T65" fmla="*/ 0 h 413"/>
                  <a:gd name="T66" fmla="*/ 784133 w 1410"/>
                  <a:gd name="T67" fmla="*/ 0 h 413"/>
                  <a:gd name="T68" fmla="*/ 806324 w 1410"/>
                  <a:gd name="T69" fmla="*/ 0 h 413"/>
                  <a:gd name="T70" fmla="*/ 829738 w 1410"/>
                  <a:gd name="T71" fmla="*/ 0 h 413"/>
                  <a:gd name="T72" fmla="*/ 853797 w 1410"/>
                  <a:gd name="T73" fmla="*/ 0 h 413"/>
                  <a:gd name="T74" fmla="*/ 877074 w 1410"/>
                  <a:gd name="T75" fmla="*/ 0 h 413"/>
                  <a:gd name="T76" fmla="*/ 899179 w 1410"/>
                  <a:gd name="T77" fmla="*/ 0 h 413"/>
                  <a:gd name="T78" fmla="*/ 922591 w 1410"/>
                  <a:gd name="T79" fmla="*/ 0 h 413"/>
                  <a:gd name="T80" fmla="*/ 945458 w 1410"/>
                  <a:gd name="T81" fmla="*/ 0 h 413"/>
                  <a:gd name="T82" fmla="*/ 968850 w 1410"/>
                  <a:gd name="T83" fmla="*/ 0 h 413"/>
                  <a:gd name="T84" fmla="*/ 991915 w 1410"/>
                  <a:gd name="T85" fmla="*/ 0 h 413"/>
                  <a:gd name="T86" fmla="*/ 1015805 w 1410"/>
                  <a:gd name="T87" fmla="*/ 0 h 413"/>
                  <a:gd name="T88" fmla="*/ 1038006 w 1410"/>
                  <a:gd name="T89" fmla="*/ 0 h 413"/>
                  <a:gd name="T90" fmla="*/ 1061432 w 1410"/>
                  <a:gd name="T91" fmla="*/ 0 h 413"/>
                  <a:gd name="T92" fmla="*/ 1084763 w 1410"/>
                  <a:gd name="T93" fmla="*/ 0 h 413"/>
                  <a:gd name="T94" fmla="*/ 1107667 w 1410"/>
                  <a:gd name="T95" fmla="*/ 0 h 413"/>
                  <a:gd name="T96" fmla="*/ 1131082 w 1410"/>
                  <a:gd name="T97" fmla="*/ 0 h 413"/>
                  <a:gd name="T98" fmla="*/ 1154441 w 1410"/>
                  <a:gd name="T99" fmla="*/ 0 h 413"/>
                  <a:gd name="T100" fmla="*/ 1177136 w 1410"/>
                  <a:gd name="T101" fmla="*/ 0 h 413"/>
                  <a:gd name="T102" fmla="*/ 1200520 w 1410"/>
                  <a:gd name="T103" fmla="*/ 0 h 413"/>
                  <a:gd name="T104" fmla="*/ 1223581 w 1410"/>
                  <a:gd name="T105" fmla="*/ 0 h 413"/>
                  <a:gd name="T106" fmla="*/ 1246407 w 1410"/>
                  <a:gd name="T107" fmla="*/ 0 h 413"/>
                  <a:gd name="T108" fmla="*/ 1269922 w 1410"/>
                  <a:gd name="T109" fmla="*/ 0 h 413"/>
                  <a:gd name="T110" fmla="*/ 1293258 w 1410"/>
                  <a:gd name="T111" fmla="*/ 0 h 413"/>
                  <a:gd name="T112" fmla="*/ 1316660 w 1410"/>
                  <a:gd name="T113" fmla="*/ 0 h 41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10"/>
                  <a:gd name="T172" fmla="*/ 0 h 413"/>
                  <a:gd name="T173" fmla="*/ 1410 w 1410"/>
                  <a:gd name="T174" fmla="*/ 413 h 41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10" h="413">
                    <a:moveTo>
                      <a:pt x="0" y="179"/>
                    </a:moveTo>
                    <a:lnTo>
                      <a:pt x="3" y="180"/>
                    </a:lnTo>
                    <a:lnTo>
                      <a:pt x="7" y="182"/>
                    </a:lnTo>
                    <a:lnTo>
                      <a:pt x="10" y="184"/>
                    </a:lnTo>
                    <a:lnTo>
                      <a:pt x="14" y="185"/>
                    </a:lnTo>
                    <a:lnTo>
                      <a:pt x="17" y="188"/>
                    </a:lnTo>
                    <a:lnTo>
                      <a:pt x="21" y="190"/>
                    </a:lnTo>
                    <a:lnTo>
                      <a:pt x="24" y="192"/>
                    </a:lnTo>
                    <a:lnTo>
                      <a:pt x="28" y="194"/>
                    </a:lnTo>
                    <a:lnTo>
                      <a:pt x="31" y="197"/>
                    </a:lnTo>
                    <a:lnTo>
                      <a:pt x="35" y="200"/>
                    </a:lnTo>
                    <a:lnTo>
                      <a:pt x="39" y="203"/>
                    </a:lnTo>
                    <a:lnTo>
                      <a:pt x="42" y="206"/>
                    </a:lnTo>
                    <a:lnTo>
                      <a:pt x="46" y="209"/>
                    </a:lnTo>
                    <a:lnTo>
                      <a:pt x="49" y="213"/>
                    </a:lnTo>
                    <a:lnTo>
                      <a:pt x="53" y="216"/>
                    </a:lnTo>
                    <a:lnTo>
                      <a:pt x="56" y="220"/>
                    </a:lnTo>
                    <a:lnTo>
                      <a:pt x="60" y="224"/>
                    </a:lnTo>
                    <a:lnTo>
                      <a:pt x="63" y="228"/>
                    </a:lnTo>
                    <a:lnTo>
                      <a:pt x="67" y="232"/>
                    </a:lnTo>
                    <a:lnTo>
                      <a:pt x="70" y="236"/>
                    </a:lnTo>
                    <a:lnTo>
                      <a:pt x="74" y="241"/>
                    </a:lnTo>
                    <a:lnTo>
                      <a:pt x="77" y="245"/>
                    </a:lnTo>
                    <a:lnTo>
                      <a:pt x="81" y="250"/>
                    </a:lnTo>
                    <a:lnTo>
                      <a:pt x="84" y="255"/>
                    </a:lnTo>
                    <a:lnTo>
                      <a:pt x="88" y="259"/>
                    </a:lnTo>
                    <a:lnTo>
                      <a:pt x="91" y="264"/>
                    </a:lnTo>
                    <a:lnTo>
                      <a:pt x="95" y="269"/>
                    </a:lnTo>
                    <a:lnTo>
                      <a:pt x="99" y="273"/>
                    </a:lnTo>
                    <a:lnTo>
                      <a:pt x="102" y="278"/>
                    </a:lnTo>
                    <a:lnTo>
                      <a:pt x="106" y="282"/>
                    </a:lnTo>
                    <a:lnTo>
                      <a:pt x="109" y="287"/>
                    </a:lnTo>
                    <a:lnTo>
                      <a:pt x="113" y="291"/>
                    </a:lnTo>
                    <a:lnTo>
                      <a:pt x="116" y="295"/>
                    </a:lnTo>
                    <a:lnTo>
                      <a:pt x="120" y="299"/>
                    </a:lnTo>
                    <a:lnTo>
                      <a:pt x="123" y="302"/>
                    </a:lnTo>
                    <a:lnTo>
                      <a:pt x="127" y="306"/>
                    </a:lnTo>
                    <a:lnTo>
                      <a:pt x="130" y="309"/>
                    </a:lnTo>
                    <a:lnTo>
                      <a:pt x="134" y="312"/>
                    </a:lnTo>
                    <a:lnTo>
                      <a:pt x="137" y="315"/>
                    </a:lnTo>
                    <a:lnTo>
                      <a:pt x="141" y="317"/>
                    </a:lnTo>
                    <a:lnTo>
                      <a:pt x="144" y="320"/>
                    </a:lnTo>
                    <a:lnTo>
                      <a:pt x="148" y="322"/>
                    </a:lnTo>
                    <a:lnTo>
                      <a:pt x="151" y="324"/>
                    </a:lnTo>
                    <a:lnTo>
                      <a:pt x="155" y="325"/>
                    </a:lnTo>
                    <a:lnTo>
                      <a:pt x="159" y="327"/>
                    </a:lnTo>
                    <a:lnTo>
                      <a:pt x="162" y="328"/>
                    </a:lnTo>
                    <a:lnTo>
                      <a:pt x="166" y="329"/>
                    </a:lnTo>
                    <a:lnTo>
                      <a:pt x="169" y="330"/>
                    </a:lnTo>
                    <a:lnTo>
                      <a:pt x="172" y="331"/>
                    </a:lnTo>
                    <a:lnTo>
                      <a:pt x="176" y="332"/>
                    </a:lnTo>
                    <a:lnTo>
                      <a:pt x="180" y="333"/>
                    </a:lnTo>
                    <a:lnTo>
                      <a:pt x="183" y="333"/>
                    </a:lnTo>
                    <a:lnTo>
                      <a:pt x="187" y="334"/>
                    </a:lnTo>
                    <a:lnTo>
                      <a:pt x="190" y="334"/>
                    </a:lnTo>
                    <a:lnTo>
                      <a:pt x="194" y="334"/>
                    </a:lnTo>
                    <a:lnTo>
                      <a:pt x="197" y="334"/>
                    </a:lnTo>
                    <a:lnTo>
                      <a:pt x="201" y="335"/>
                    </a:lnTo>
                    <a:lnTo>
                      <a:pt x="204" y="335"/>
                    </a:lnTo>
                    <a:lnTo>
                      <a:pt x="208" y="335"/>
                    </a:lnTo>
                    <a:lnTo>
                      <a:pt x="211" y="335"/>
                    </a:lnTo>
                    <a:lnTo>
                      <a:pt x="215" y="335"/>
                    </a:lnTo>
                    <a:lnTo>
                      <a:pt x="219" y="335"/>
                    </a:lnTo>
                    <a:lnTo>
                      <a:pt x="222" y="335"/>
                    </a:lnTo>
                    <a:lnTo>
                      <a:pt x="225" y="335"/>
                    </a:lnTo>
                    <a:lnTo>
                      <a:pt x="229" y="335"/>
                    </a:lnTo>
                    <a:lnTo>
                      <a:pt x="232" y="334"/>
                    </a:lnTo>
                    <a:lnTo>
                      <a:pt x="236" y="334"/>
                    </a:lnTo>
                    <a:lnTo>
                      <a:pt x="240" y="334"/>
                    </a:lnTo>
                    <a:lnTo>
                      <a:pt x="243" y="334"/>
                    </a:lnTo>
                    <a:lnTo>
                      <a:pt x="247" y="334"/>
                    </a:lnTo>
                    <a:lnTo>
                      <a:pt x="250" y="333"/>
                    </a:lnTo>
                    <a:lnTo>
                      <a:pt x="254" y="333"/>
                    </a:lnTo>
                    <a:lnTo>
                      <a:pt x="257" y="332"/>
                    </a:lnTo>
                    <a:lnTo>
                      <a:pt x="261" y="332"/>
                    </a:lnTo>
                    <a:lnTo>
                      <a:pt x="264" y="331"/>
                    </a:lnTo>
                    <a:lnTo>
                      <a:pt x="268" y="330"/>
                    </a:lnTo>
                    <a:lnTo>
                      <a:pt x="271" y="330"/>
                    </a:lnTo>
                    <a:lnTo>
                      <a:pt x="275" y="329"/>
                    </a:lnTo>
                    <a:lnTo>
                      <a:pt x="278" y="328"/>
                    </a:lnTo>
                    <a:lnTo>
                      <a:pt x="282" y="327"/>
                    </a:lnTo>
                    <a:lnTo>
                      <a:pt x="285" y="326"/>
                    </a:lnTo>
                    <a:lnTo>
                      <a:pt x="289" y="325"/>
                    </a:lnTo>
                    <a:lnTo>
                      <a:pt x="292" y="325"/>
                    </a:lnTo>
                    <a:lnTo>
                      <a:pt x="296" y="324"/>
                    </a:lnTo>
                    <a:lnTo>
                      <a:pt x="300" y="325"/>
                    </a:lnTo>
                    <a:lnTo>
                      <a:pt x="303" y="325"/>
                    </a:lnTo>
                    <a:lnTo>
                      <a:pt x="307" y="327"/>
                    </a:lnTo>
                    <a:lnTo>
                      <a:pt x="310" y="331"/>
                    </a:lnTo>
                    <a:lnTo>
                      <a:pt x="314" y="336"/>
                    </a:lnTo>
                    <a:lnTo>
                      <a:pt x="317" y="343"/>
                    </a:lnTo>
                    <a:lnTo>
                      <a:pt x="321" y="351"/>
                    </a:lnTo>
                    <a:lnTo>
                      <a:pt x="324" y="361"/>
                    </a:lnTo>
                    <a:lnTo>
                      <a:pt x="328" y="371"/>
                    </a:lnTo>
                    <a:lnTo>
                      <a:pt x="331" y="381"/>
                    </a:lnTo>
                    <a:lnTo>
                      <a:pt x="335" y="390"/>
                    </a:lnTo>
                    <a:lnTo>
                      <a:pt x="338" y="398"/>
                    </a:lnTo>
                    <a:lnTo>
                      <a:pt x="342" y="404"/>
                    </a:lnTo>
                    <a:lnTo>
                      <a:pt x="345" y="409"/>
                    </a:lnTo>
                    <a:lnTo>
                      <a:pt x="349" y="412"/>
                    </a:lnTo>
                    <a:lnTo>
                      <a:pt x="352" y="413"/>
                    </a:lnTo>
                    <a:lnTo>
                      <a:pt x="356" y="412"/>
                    </a:lnTo>
                    <a:lnTo>
                      <a:pt x="360" y="409"/>
                    </a:lnTo>
                    <a:lnTo>
                      <a:pt x="363" y="404"/>
                    </a:lnTo>
                    <a:lnTo>
                      <a:pt x="367" y="398"/>
                    </a:lnTo>
                    <a:lnTo>
                      <a:pt x="370" y="390"/>
                    </a:lnTo>
                    <a:lnTo>
                      <a:pt x="374" y="380"/>
                    </a:lnTo>
                    <a:lnTo>
                      <a:pt x="377" y="369"/>
                    </a:lnTo>
                    <a:lnTo>
                      <a:pt x="381" y="358"/>
                    </a:lnTo>
                    <a:lnTo>
                      <a:pt x="384" y="348"/>
                    </a:lnTo>
                    <a:lnTo>
                      <a:pt x="388" y="338"/>
                    </a:lnTo>
                    <a:lnTo>
                      <a:pt x="391" y="329"/>
                    </a:lnTo>
                    <a:lnTo>
                      <a:pt x="395" y="322"/>
                    </a:lnTo>
                    <a:lnTo>
                      <a:pt x="398" y="317"/>
                    </a:lnTo>
                    <a:lnTo>
                      <a:pt x="402" y="312"/>
                    </a:lnTo>
                    <a:lnTo>
                      <a:pt x="405" y="308"/>
                    </a:lnTo>
                    <a:lnTo>
                      <a:pt x="409" y="305"/>
                    </a:lnTo>
                    <a:lnTo>
                      <a:pt x="412" y="303"/>
                    </a:lnTo>
                    <a:lnTo>
                      <a:pt x="416" y="300"/>
                    </a:lnTo>
                    <a:lnTo>
                      <a:pt x="420" y="297"/>
                    </a:lnTo>
                    <a:lnTo>
                      <a:pt x="423" y="294"/>
                    </a:lnTo>
                    <a:lnTo>
                      <a:pt x="426" y="290"/>
                    </a:lnTo>
                    <a:lnTo>
                      <a:pt x="430" y="286"/>
                    </a:lnTo>
                    <a:lnTo>
                      <a:pt x="433" y="282"/>
                    </a:lnTo>
                    <a:lnTo>
                      <a:pt x="437" y="278"/>
                    </a:lnTo>
                    <a:lnTo>
                      <a:pt x="441" y="273"/>
                    </a:lnTo>
                    <a:lnTo>
                      <a:pt x="444" y="268"/>
                    </a:lnTo>
                    <a:lnTo>
                      <a:pt x="448" y="263"/>
                    </a:lnTo>
                    <a:lnTo>
                      <a:pt x="451" y="257"/>
                    </a:lnTo>
                    <a:lnTo>
                      <a:pt x="455" y="251"/>
                    </a:lnTo>
                    <a:lnTo>
                      <a:pt x="458" y="245"/>
                    </a:lnTo>
                    <a:lnTo>
                      <a:pt x="462" y="238"/>
                    </a:lnTo>
                    <a:lnTo>
                      <a:pt x="465" y="231"/>
                    </a:lnTo>
                    <a:lnTo>
                      <a:pt x="469" y="224"/>
                    </a:lnTo>
                    <a:lnTo>
                      <a:pt x="472" y="217"/>
                    </a:lnTo>
                    <a:lnTo>
                      <a:pt x="476" y="210"/>
                    </a:lnTo>
                    <a:lnTo>
                      <a:pt x="479" y="202"/>
                    </a:lnTo>
                    <a:lnTo>
                      <a:pt x="483" y="194"/>
                    </a:lnTo>
                    <a:lnTo>
                      <a:pt x="486" y="187"/>
                    </a:lnTo>
                    <a:lnTo>
                      <a:pt x="490" y="179"/>
                    </a:lnTo>
                    <a:lnTo>
                      <a:pt x="493" y="172"/>
                    </a:lnTo>
                    <a:lnTo>
                      <a:pt x="497" y="164"/>
                    </a:lnTo>
                    <a:lnTo>
                      <a:pt x="501" y="157"/>
                    </a:lnTo>
                    <a:lnTo>
                      <a:pt x="504" y="150"/>
                    </a:lnTo>
                    <a:lnTo>
                      <a:pt x="508" y="142"/>
                    </a:lnTo>
                    <a:lnTo>
                      <a:pt x="511" y="135"/>
                    </a:lnTo>
                    <a:lnTo>
                      <a:pt x="515" y="128"/>
                    </a:lnTo>
                    <a:lnTo>
                      <a:pt x="518" y="122"/>
                    </a:lnTo>
                    <a:lnTo>
                      <a:pt x="522" y="115"/>
                    </a:lnTo>
                    <a:lnTo>
                      <a:pt x="525" y="109"/>
                    </a:lnTo>
                    <a:lnTo>
                      <a:pt x="529" y="103"/>
                    </a:lnTo>
                    <a:lnTo>
                      <a:pt x="532" y="98"/>
                    </a:lnTo>
                    <a:lnTo>
                      <a:pt x="536" y="92"/>
                    </a:lnTo>
                    <a:lnTo>
                      <a:pt x="539" y="87"/>
                    </a:lnTo>
                    <a:lnTo>
                      <a:pt x="543" y="82"/>
                    </a:lnTo>
                    <a:lnTo>
                      <a:pt x="546" y="77"/>
                    </a:lnTo>
                    <a:lnTo>
                      <a:pt x="550" y="73"/>
                    </a:lnTo>
                    <a:lnTo>
                      <a:pt x="553" y="69"/>
                    </a:lnTo>
                    <a:lnTo>
                      <a:pt x="557" y="65"/>
                    </a:lnTo>
                    <a:lnTo>
                      <a:pt x="561" y="61"/>
                    </a:lnTo>
                    <a:lnTo>
                      <a:pt x="564" y="57"/>
                    </a:lnTo>
                    <a:lnTo>
                      <a:pt x="568" y="54"/>
                    </a:lnTo>
                    <a:lnTo>
                      <a:pt x="571" y="51"/>
                    </a:lnTo>
                    <a:lnTo>
                      <a:pt x="575" y="48"/>
                    </a:lnTo>
                    <a:lnTo>
                      <a:pt x="578" y="45"/>
                    </a:lnTo>
                    <a:lnTo>
                      <a:pt x="582" y="43"/>
                    </a:lnTo>
                    <a:lnTo>
                      <a:pt x="585" y="40"/>
                    </a:lnTo>
                    <a:lnTo>
                      <a:pt x="589" y="38"/>
                    </a:lnTo>
                    <a:lnTo>
                      <a:pt x="592" y="35"/>
                    </a:lnTo>
                    <a:lnTo>
                      <a:pt x="596" y="33"/>
                    </a:lnTo>
                    <a:lnTo>
                      <a:pt x="599" y="31"/>
                    </a:lnTo>
                    <a:lnTo>
                      <a:pt x="603" y="30"/>
                    </a:lnTo>
                    <a:lnTo>
                      <a:pt x="606" y="28"/>
                    </a:lnTo>
                    <a:lnTo>
                      <a:pt x="610" y="26"/>
                    </a:lnTo>
                    <a:lnTo>
                      <a:pt x="613" y="25"/>
                    </a:lnTo>
                    <a:lnTo>
                      <a:pt x="617" y="23"/>
                    </a:lnTo>
                    <a:lnTo>
                      <a:pt x="621" y="22"/>
                    </a:lnTo>
                    <a:lnTo>
                      <a:pt x="624" y="21"/>
                    </a:lnTo>
                    <a:lnTo>
                      <a:pt x="628" y="20"/>
                    </a:lnTo>
                    <a:lnTo>
                      <a:pt x="631" y="18"/>
                    </a:lnTo>
                    <a:lnTo>
                      <a:pt x="635" y="17"/>
                    </a:lnTo>
                    <a:lnTo>
                      <a:pt x="638" y="17"/>
                    </a:lnTo>
                    <a:lnTo>
                      <a:pt x="642" y="16"/>
                    </a:lnTo>
                    <a:lnTo>
                      <a:pt x="645" y="15"/>
                    </a:lnTo>
                    <a:lnTo>
                      <a:pt x="649" y="14"/>
                    </a:lnTo>
                    <a:lnTo>
                      <a:pt x="652" y="13"/>
                    </a:lnTo>
                    <a:lnTo>
                      <a:pt x="656" y="13"/>
                    </a:lnTo>
                    <a:lnTo>
                      <a:pt x="659" y="12"/>
                    </a:lnTo>
                    <a:lnTo>
                      <a:pt x="663" y="11"/>
                    </a:lnTo>
                    <a:lnTo>
                      <a:pt x="666" y="11"/>
                    </a:lnTo>
                    <a:lnTo>
                      <a:pt x="670" y="10"/>
                    </a:lnTo>
                    <a:lnTo>
                      <a:pt x="673" y="9"/>
                    </a:lnTo>
                    <a:lnTo>
                      <a:pt x="677" y="9"/>
                    </a:lnTo>
                    <a:lnTo>
                      <a:pt x="681" y="8"/>
                    </a:lnTo>
                    <a:lnTo>
                      <a:pt x="684" y="8"/>
                    </a:lnTo>
                    <a:lnTo>
                      <a:pt x="687" y="8"/>
                    </a:lnTo>
                    <a:lnTo>
                      <a:pt x="691" y="7"/>
                    </a:lnTo>
                    <a:lnTo>
                      <a:pt x="695" y="7"/>
                    </a:lnTo>
                    <a:lnTo>
                      <a:pt x="698" y="7"/>
                    </a:lnTo>
                    <a:lnTo>
                      <a:pt x="702" y="6"/>
                    </a:lnTo>
                    <a:lnTo>
                      <a:pt x="705" y="6"/>
                    </a:lnTo>
                    <a:lnTo>
                      <a:pt x="709" y="6"/>
                    </a:lnTo>
                    <a:lnTo>
                      <a:pt x="712" y="5"/>
                    </a:lnTo>
                    <a:lnTo>
                      <a:pt x="716" y="5"/>
                    </a:lnTo>
                    <a:lnTo>
                      <a:pt x="719" y="5"/>
                    </a:lnTo>
                    <a:lnTo>
                      <a:pt x="723" y="5"/>
                    </a:lnTo>
                    <a:lnTo>
                      <a:pt x="726" y="4"/>
                    </a:lnTo>
                    <a:lnTo>
                      <a:pt x="730" y="4"/>
                    </a:lnTo>
                    <a:lnTo>
                      <a:pt x="733" y="4"/>
                    </a:lnTo>
                    <a:lnTo>
                      <a:pt x="737" y="4"/>
                    </a:lnTo>
                    <a:lnTo>
                      <a:pt x="740" y="4"/>
                    </a:lnTo>
                    <a:lnTo>
                      <a:pt x="744" y="4"/>
                    </a:lnTo>
                    <a:lnTo>
                      <a:pt x="747" y="3"/>
                    </a:lnTo>
                    <a:lnTo>
                      <a:pt x="751" y="3"/>
                    </a:lnTo>
                    <a:lnTo>
                      <a:pt x="755" y="3"/>
                    </a:lnTo>
                    <a:lnTo>
                      <a:pt x="758" y="3"/>
                    </a:lnTo>
                    <a:lnTo>
                      <a:pt x="762" y="3"/>
                    </a:lnTo>
                    <a:lnTo>
                      <a:pt x="765" y="3"/>
                    </a:lnTo>
                    <a:lnTo>
                      <a:pt x="769" y="3"/>
                    </a:lnTo>
                    <a:lnTo>
                      <a:pt x="772" y="2"/>
                    </a:lnTo>
                    <a:lnTo>
                      <a:pt x="776" y="2"/>
                    </a:lnTo>
                    <a:lnTo>
                      <a:pt x="779" y="2"/>
                    </a:lnTo>
                    <a:lnTo>
                      <a:pt x="783" y="2"/>
                    </a:lnTo>
                    <a:lnTo>
                      <a:pt x="786" y="2"/>
                    </a:lnTo>
                    <a:lnTo>
                      <a:pt x="790" y="2"/>
                    </a:lnTo>
                    <a:lnTo>
                      <a:pt x="793" y="2"/>
                    </a:lnTo>
                    <a:lnTo>
                      <a:pt x="797" y="2"/>
                    </a:lnTo>
                    <a:lnTo>
                      <a:pt x="800" y="2"/>
                    </a:lnTo>
                    <a:lnTo>
                      <a:pt x="804" y="2"/>
                    </a:lnTo>
                    <a:lnTo>
                      <a:pt x="807" y="1"/>
                    </a:lnTo>
                    <a:lnTo>
                      <a:pt x="811" y="1"/>
                    </a:lnTo>
                    <a:lnTo>
                      <a:pt x="815" y="1"/>
                    </a:lnTo>
                    <a:lnTo>
                      <a:pt x="818" y="1"/>
                    </a:lnTo>
                    <a:lnTo>
                      <a:pt x="822" y="1"/>
                    </a:lnTo>
                    <a:lnTo>
                      <a:pt x="825" y="1"/>
                    </a:lnTo>
                    <a:lnTo>
                      <a:pt x="829" y="1"/>
                    </a:lnTo>
                    <a:lnTo>
                      <a:pt x="832" y="1"/>
                    </a:lnTo>
                    <a:lnTo>
                      <a:pt x="836" y="1"/>
                    </a:lnTo>
                    <a:lnTo>
                      <a:pt x="839" y="1"/>
                    </a:lnTo>
                    <a:lnTo>
                      <a:pt x="843" y="1"/>
                    </a:lnTo>
                    <a:lnTo>
                      <a:pt x="846" y="1"/>
                    </a:lnTo>
                    <a:lnTo>
                      <a:pt x="850" y="1"/>
                    </a:lnTo>
                    <a:lnTo>
                      <a:pt x="853" y="1"/>
                    </a:lnTo>
                    <a:lnTo>
                      <a:pt x="857" y="1"/>
                    </a:lnTo>
                    <a:lnTo>
                      <a:pt x="860" y="1"/>
                    </a:lnTo>
                    <a:lnTo>
                      <a:pt x="864" y="1"/>
                    </a:lnTo>
                    <a:lnTo>
                      <a:pt x="867" y="1"/>
                    </a:lnTo>
                    <a:lnTo>
                      <a:pt x="871" y="1"/>
                    </a:lnTo>
                    <a:lnTo>
                      <a:pt x="875" y="1"/>
                    </a:lnTo>
                    <a:lnTo>
                      <a:pt x="878" y="1"/>
                    </a:lnTo>
                    <a:lnTo>
                      <a:pt x="882" y="0"/>
                    </a:lnTo>
                    <a:lnTo>
                      <a:pt x="885" y="0"/>
                    </a:lnTo>
                    <a:lnTo>
                      <a:pt x="889" y="0"/>
                    </a:lnTo>
                    <a:lnTo>
                      <a:pt x="892" y="0"/>
                    </a:lnTo>
                    <a:lnTo>
                      <a:pt x="896" y="0"/>
                    </a:lnTo>
                    <a:lnTo>
                      <a:pt x="899" y="0"/>
                    </a:lnTo>
                    <a:lnTo>
                      <a:pt x="903" y="0"/>
                    </a:lnTo>
                    <a:lnTo>
                      <a:pt x="906" y="0"/>
                    </a:lnTo>
                    <a:lnTo>
                      <a:pt x="910" y="0"/>
                    </a:lnTo>
                    <a:lnTo>
                      <a:pt x="913" y="0"/>
                    </a:lnTo>
                    <a:lnTo>
                      <a:pt x="917" y="0"/>
                    </a:lnTo>
                    <a:lnTo>
                      <a:pt x="920" y="0"/>
                    </a:lnTo>
                    <a:lnTo>
                      <a:pt x="924" y="0"/>
                    </a:lnTo>
                    <a:lnTo>
                      <a:pt x="927" y="0"/>
                    </a:lnTo>
                    <a:lnTo>
                      <a:pt x="931" y="0"/>
                    </a:lnTo>
                    <a:lnTo>
                      <a:pt x="935" y="0"/>
                    </a:lnTo>
                    <a:lnTo>
                      <a:pt x="938" y="0"/>
                    </a:lnTo>
                    <a:lnTo>
                      <a:pt x="941" y="0"/>
                    </a:lnTo>
                    <a:lnTo>
                      <a:pt x="945" y="0"/>
                    </a:lnTo>
                    <a:lnTo>
                      <a:pt x="948" y="0"/>
                    </a:lnTo>
                    <a:lnTo>
                      <a:pt x="952" y="0"/>
                    </a:lnTo>
                    <a:lnTo>
                      <a:pt x="956" y="0"/>
                    </a:lnTo>
                    <a:lnTo>
                      <a:pt x="959" y="0"/>
                    </a:lnTo>
                    <a:lnTo>
                      <a:pt x="963" y="0"/>
                    </a:lnTo>
                    <a:lnTo>
                      <a:pt x="966" y="0"/>
                    </a:lnTo>
                    <a:lnTo>
                      <a:pt x="970" y="0"/>
                    </a:lnTo>
                    <a:lnTo>
                      <a:pt x="973" y="0"/>
                    </a:lnTo>
                    <a:lnTo>
                      <a:pt x="977" y="0"/>
                    </a:lnTo>
                    <a:lnTo>
                      <a:pt x="980" y="0"/>
                    </a:lnTo>
                    <a:lnTo>
                      <a:pt x="984" y="0"/>
                    </a:lnTo>
                    <a:lnTo>
                      <a:pt x="987" y="0"/>
                    </a:lnTo>
                    <a:lnTo>
                      <a:pt x="991" y="0"/>
                    </a:lnTo>
                    <a:lnTo>
                      <a:pt x="994" y="0"/>
                    </a:lnTo>
                    <a:lnTo>
                      <a:pt x="998" y="0"/>
                    </a:lnTo>
                    <a:lnTo>
                      <a:pt x="1001" y="0"/>
                    </a:lnTo>
                    <a:lnTo>
                      <a:pt x="1005" y="0"/>
                    </a:lnTo>
                    <a:lnTo>
                      <a:pt x="1008" y="0"/>
                    </a:lnTo>
                    <a:lnTo>
                      <a:pt x="1012" y="0"/>
                    </a:lnTo>
                    <a:lnTo>
                      <a:pt x="1016" y="0"/>
                    </a:lnTo>
                    <a:lnTo>
                      <a:pt x="1019" y="0"/>
                    </a:lnTo>
                    <a:lnTo>
                      <a:pt x="1023" y="0"/>
                    </a:lnTo>
                    <a:lnTo>
                      <a:pt x="1026" y="0"/>
                    </a:lnTo>
                    <a:lnTo>
                      <a:pt x="1030" y="0"/>
                    </a:lnTo>
                    <a:lnTo>
                      <a:pt x="1033" y="0"/>
                    </a:lnTo>
                    <a:lnTo>
                      <a:pt x="1037" y="0"/>
                    </a:lnTo>
                    <a:lnTo>
                      <a:pt x="1040" y="0"/>
                    </a:lnTo>
                    <a:lnTo>
                      <a:pt x="1044" y="0"/>
                    </a:lnTo>
                    <a:lnTo>
                      <a:pt x="1047" y="0"/>
                    </a:lnTo>
                    <a:lnTo>
                      <a:pt x="1051" y="0"/>
                    </a:lnTo>
                    <a:lnTo>
                      <a:pt x="1054" y="0"/>
                    </a:lnTo>
                    <a:lnTo>
                      <a:pt x="1058" y="0"/>
                    </a:lnTo>
                    <a:lnTo>
                      <a:pt x="1061" y="0"/>
                    </a:lnTo>
                    <a:lnTo>
                      <a:pt x="1065" y="0"/>
                    </a:lnTo>
                    <a:lnTo>
                      <a:pt x="1068" y="0"/>
                    </a:lnTo>
                    <a:lnTo>
                      <a:pt x="1072" y="0"/>
                    </a:lnTo>
                    <a:lnTo>
                      <a:pt x="1076" y="0"/>
                    </a:lnTo>
                    <a:lnTo>
                      <a:pt x="1079" y="0"/>
                    </a:lnTo>
                    <a:lnTo>
                      <a:pt x="1083" y="0"/>
                    </a:lnTo>
                    <a:lnTo>
                      <a:pt x="1086" y="0"/>
                    </a:lnTo>
                    <a:lnTo>
                      <a:pt x="1090" y="0"/>
                    </a:lnTo>
                    <a:lnTo>
                      <a:pt x="1093" y="0"/>
                    </a:lnTo>
                    <a:lnTo>
                      <a:pt x="1097" y="0"/>
                    </a:lnTo>
                    <a:lnTo>
                      <a:pt x="1100" y="0"/>
                    </a:lnTo>
                    <a:lnTo>
                      <a:pt x="1104" y="0"/>
                    </a:lnTo>
                    <a:lnTo>
                      <a:pt x="1107" y="0"/>
                    </a:lnTo>
                    <a:lnTo>
                      <a:pt x="1111" y="0"/>
                    </a:lnTo>
                    <a:lnTo>
                      <a:pt x="1114" y="0"/>
                    </a:lnTo>
                    <a:lnTo>
                      <a:pt x="1118" y="0"/>
                    </a:lnTo>
                    <a:lnTo>
                      <a:pt x="1121" y="0"/>
                    </a:lnTo>
                    <a:lnTo>
                      <a:pt x="1125" y="0"/>
                    </a:lnTo>
                    <a:lnTo>
                      <a:pt x="1128" y="0"/>
                    </a:lnTo>
                    <a:lnTo>
                      <a:pt x="1132" y="0"/>
                    </a:lnTo>
                    <a:lnTo>
                      <a:pt x="1136" y="0"/>
                    </a:lnTo>
                    <a:lnTo>
                      <a:pt x="1139" y="0"/>
                    </a:lnTo>
                    <a:lnTo>
                      <a:pt x="1143" y="0"/>
                    </a:lnTo>
                    <a:lnTo>
                      <a:pt x="1146" y="0"/>
                    </a:lnTo>
                    <a:lnTo>
                      <a:pt x="1149" y="0"/>
                    </a:lnTo>
                    <a:lnTo>
                      <a:pt x="1153" y="0"/>
                    </a:lnTo>
                    <a:lnTo>
                      <a:pt x="1157" y="0"/>
                    </a:lnTo>
                    <a:lnTo>
                      <a:pt x="1160" y="0"/>
                    </a:lnTo>
                    <a:lnTo>
                      <a:pt x="1164" y="0"/>
                    </a:lnTo>
                    <a:lnTo>
                      <a:pt x="1167" y="0"/>
                    </a:lnTo>
                    <a:lnTo>
                      <a:pt x="1171" y="0"/>
                    </a:lnTo>
                    <a:lnTo>
                      <a:pt x="1174" y="0"/>
                    </a:lnTo>
                    <a:lnTo>
                      <a:pt x="1178" y="0"/>
                    </a:lnTo>
                    <a:lnTo>
                      <a:pt x="1181" y="0"/>
                    </a:lnTo>
                    <a:lnTo>
                      <a:pt x="1185" y="0"/>
                    </a:lnTo>
                    <a:lnTo>
                      <a:pt x="1188" y="0"/>
                    </a:lnTo>
                    <a:lnTo>
                      <a:pt x="1192" y="0"/>
                    </a:lnTo>
                    <a:lnTo>
                      <a:pt x="1196" y="0"/>
                    </a:lnTo>
                    <a:lnTo>
                      <a:pt x="1199" y="0"/>
                    </a:lnTo>
                    <a:lnTo>
                      <a:pt x="1202" y="0"/>
                    </a:lnTo>
                    <a:lnTo>
                      <a:pt x="1206" y="0"/>
                    </a:lnTo>
                    <a:lnTo>
                      <a:pt x="1209" y="0"/>
                    </a:lnTo>
                    <a:lnTo>
                      <a:pt x="1213" y="0"/>
                    </a:lnTo>
                    <a:lnTo>
                      <a:pt x="1217" y="0"/>
                    </a:lnTo>
                    <a:lnTo>
                      <a:pt x="1220" y="0"/>
                    </a:lnTo>
                    <a:lnTo>
                      <a:pt x="1224" y="0"/>
                    </a:lnTo>
                    <a:lnTo>
                      <a:pt x="1227" y="0"/>
                    </a:lnTo>
                    <a:lnTo>
                      <a:pt x="1231" y="0"/>
                    </a:lnTo>
                    <a:lnTo>
                      <a:pt x="1234" y="0"/>
                    </a:lnTo>
                    <a:lnTo>
                      <a:pt x="1238" y="1"/>
                    </a:lnTo>
                    <a:lnTo>
                      <a:pt x="1241" y="1"/>
                    </a:lnTo>
                    <a:lnTo>
                      <a:pt x="1245" y="1"/>
                    </a:lnTo>
                    <a:lnTo>
                      <a:pt x="1248" y="1"/>
                    </a:lnTo>
                    <a:lnTo>
                      <a:pt x="1252" y="2"/>
                    </a:lnTo>
                    <a:lnTo>
                      <a:pt x="1255" y="2"/>
                    </a:lnTo>
                    <a:lnTo>
                      <a:pt x="1259" y="2"/>
                    </a:lnTo>
                    <a:lnTo>
                      <a:pt x="1262" y="3"/>
                    </a:lnTo>
                    <a:lnTo>
                      <a:pt x="1266" y="4"/>
                    </a:lnTo>
                    <a:lnTo>
                      <a:pt x="1269" y="4"/>
                    </a:lnTo>
                    <a:lnTo>
                      <a:pt x="1273" y="5"/>
                    </a:lnTo>
                    <a:lnTo>
                      <a:pt x="1277" y="7"/>
                    </a:lnTo>
                    <a:lnTo>
                      <a:pt x="1280" y="8"/>
                    </a:lnTo>
                    <a:lnTo>
                      <a:pt x="1284" y="10"/>
                    </a:lnTo>
                    <a:lnTo>
                      <a:pt x="1287" y="12"/>
                    </a:lnTo>
                    <a:lnTo>
                      <a:pt x="1291" y="14"/>
                    </a:lnTo>
                    <a:lnTo>
                      <a:pt x="1294" y="17"/>
                    </a:lnTo>
                    <a:lnTo>
                      <a:pt x="1298" y="20"/>
                    </a:lnTo>
                    <a:lnTo>
                      <a:pt x="1301" y="24"/>
                    </a:lnTo>
                    <a:lnTo>
                      <a:pt x="1305" y="28"/>
                    </a:lnTo>
                    <a:lnTo>
                      <a:pt x="1308" y="33"/>
                    </a:lnTo>
                    <a:lnTo>
                      <a:pt x="1312" y="38"/>
                    </a:lnTo>
                    <a:lnTo>
                      <a:pt x="1315" y="44"/>
                    </a:lnTo>
                    <a:lnTo>
                      <a:pt x="1319" y="51"/>
                    </a:lnTo>
                    <a:lnTo>
                      <a:pt x="1322" y="58"/>
                    </a:lnTo>
                    <a:lnTo>
                      <a:pt x="1326" y="65"/>
                    </a:lnTo>
                    <a:lnTo>
                      <a:pt x="1329" y="73"/>
                    </a:lnTo>
                    <a:lnTo>
                      <a:pt x="1333" y="81"/>
                    </a:lnTo>
                    <a:lnTo>
                      <a:pt x="1337" y="89"/>
                    </a:lnTo>
                    <a:lnTo>
                      <a:pt x="1340" y="96"/>
                    </a:lnTo>
                    <a:lnTo>
                      <a:pt x="1344" y="103"/>
                    </a:lnTo>
                    <a:lnTo>
                      <a:pt x="1347" y="110"/>
                    </a:lnTo>
                    <a:lnTo>
                      <a:pt x="1351" y="116"/>
                    </a:lnTo>
                    <a:lnTo>
                      <a:pt x="1354" y="121"/>
                    </a:lnTo>
                    <a:lnTo>
                      <a:pt x="1358" y="126"/>
                    </a:lnTo>
                    <a:lnTo>
                      <a:pt x="1361" y="131"/>
                    </a:lnTo>
                    <a:lnTo>
                      <a:pt x="1365" y="135"/>
                    </a:lnTo>
                    <a:lnTo>
                      <a:pt x="1368" y="138"/>
                    </a:lnTo>
                    <a:lnTo>
                      <a:pt x="1372" y="141"/>
                    </a:lnTo>
                    <a:lnTo>
                      <a:pt x="1375" y="143"/>
                    </a:lnTo>
                    <a:lnTo>
                      <a:pt x="1379" y="145"/>
                    </a:lnTo>
                    <a:lnTo>
                      <a:pt x="1382" y="147"/>
                    </a:lnTo>
                    <a:lnTo>
                      <a:pt x="1386" y="148"/>
                    </a:lnTo>
                    <a:lnTo>
                      <a:pt x="1389" y="150"/>
                    </a:lnTo>
                    <a:lnTo>
                      <a:pt x="1393" y="150"/>
                    </a:lnTo>
                    <a:lnTo>
                      <a:pt x="1397" y="151"/>
                    </a:lnTo>
                    <a:lnTo>
                      <a:pt x="1400" y="152"/>
                    </a:lnTo>
                    <a:lnTo>
                      <a:pt x="1404" y="153"/>
                    </a:lnTo>
                    <a:lnTo>
                      <a:pt x="1407" y="153"/>
                    </a:lnTo>
                    <a:lnTo>
                      <a:pt x="1410" y="153"/>
                    </a:lnTo>
                  </a:path>
                </a:pathLst>
              </a:custGeom>
              <a:noFill/>
              <a:ln w="4826">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492" name="Freeform 47"/>
              <p:cNvSpPr>
                <a:spLocks/>
              </p:cNvSpPr>
              <p:nvPr/>
            </p:nvSpPr>
            <p:spPr bwMode="auto">
              <a:xfrm>
                <a:off x="2242" y="2288"/>
                <a:ext cx="2494" cy="90"/>
              </a:xfrm>
              <a:custGeom>
                <a:avLst/>
                <a:gdLst>
                  <a:gd name="T0" fmla="*/ 19441 w 1410"/>
                  <a:gd name="T1" fmla="*/ 0 h 206"/>
                  <a:gd name="T2" fmla="*/ 42902 w 1410"/>
                  <a:gd name="T3" fmla="*/ 0 h 206"/>
                  <a:gd name="T4" fmla="*/ 65649 w 1410"/>
                  <a:gd name="T5" fmla="*/ 0 h 206"/>
                  <a:gd name="T6" fmla="*/ 88997 w 1410"/>
                  <a:gd name="T7" fmla="*/ 0 h 206"/>
                  <a:gd name="T8" fmla="*/ 112384 w 1410"/>
                  <a:gd name="T9" fmla="*/ 0 h 206"/>
                  <a:gd name="T10" fmla="*/ 135203 w 1410"/>
                  <a:gd name="T11" fmla="*/ 0 h 206"/>
                  <a:gd name="T12" fmla="*/ 158656 w 1410"/>
                  <a:gd name="T13" fmla="*/ 0 h 206"/>
                  <a:gd name="T14" fmla="*/ 182055 w 1410"/>
                  <a:gd name="T15" fmla="*/ 0 h 206"/>
                  <a:gd name="T16" fmla="*/ 205392 w 1410"/>
                  <a:gd name="T17" fmla="*/ 0 h 206"/>
                  <a:gd name="T18" fmla="*/ 228086 w 1410"/>
                  <a:gd name="T19" fmla="*/ 0 h 206"/>
                  <a:gd name="T20" fmla="*/ 251118 w 1410"/>
                  <a:gd name="T21" fmla="*/ 0 h 206"/>
                  <a:gd name="T22" fmla="*/ 273712 w 1410"/>
                  <a:gd name="T23" fmla="*/ 0 h 206"/>
                  <a:gd name="T24" fmla="*/ 297398 w 1410"/>
                  <a:gd name="T25" fmla="*/ 0 h 206"/>
                  <a:gd name="T26" fmla="*/ 320785 w 1410"/>
                  <a:gd name="T27" fmla="*/ 0 h 206"/>
                  <a:gd name="T28" fmla="*/ 344176 w 1410"/>
                  <a:gd name="T29" fmla="*/ 0 h 206"/>
                  <a:gd name="T30" fmla="*/ 366876 w 1410"/>
                  <a:gd name="T31" fmla="*/ 0 h 206"/>
                  <a:gd name="T32" fmla="*/ 390329 w 1410"/>
                  <a:gd name="T33" fmla="*/ 0 h 206"/>
                  <a:gd name="T34" fmla="*/ 413728 w 1410"/>
                  <a:gd name="T35" fmla="*/ 0 h 206"/>
                  <a:gd name="T36" fmla="*/ 435834 w 1410"/>
                  <a:gd name="T37" fmla="*/ 0 h 206"/>
                  <a:gd name="T38" fmla="*/ 459796 w 1410"/>
                  <a:gd name="T39" fmla="*/ 0 h 206"/>
                  <a:gd name="T40" fmla="*/ 482976 w 1410"/>
                  <a:gd name="T41" fmla="*/ 0 h 206"/>
                  <a:gd name="T42" fmla="*/ 505383 w 1410"/>
                  <a:gd name="T43" fmla="*/ 0 h 206"/>
                  <a:gd name="T44" fmla="*/ 529071 w 1410"/>
                  <a:gd name="T45" fmla="*/ 0 h 206"/>
                  <a:gd name="T46" fmla="*/ 552456 w 1410"/>
                  <a:gd name="T47" fmla="*/ 0 h 206"/>
                  <a:gd name="T48" fmla="*/ 574651 w 1410"/>
                  <a:gd name="T49" fmla="*/ 0 h 206"/>
                  <a:gd name="T50" fmla="*/ 598059 w 1410"/>
                  <a:gd name="T51" fmla="*/ 0 h 206"/>
                  <a:gd name="T52" fmla="*/ 621922 w 1410"/>
                  <a:gd name="T53" fmla="*/ 0 h 206"/>
                  <a:gd name="T54" fmla="*/ 644191 w 1410"/>
                  <a:gd name="T55" fmla="*/ 0 h 206"/>
                  <a:gd name="T56" fmla="*/ 667506 w 1410"/>
                  <a:gd name="T57" fmla="*/ 0 h 206"/>
                  <a:gd name="T58" fmla="*/ 691556 w 1410"/>
                  <a:gd name="T59" fmla="*/ 0 h 206"/>
                  <a:gd name="T60" fmla="*/ 714655 w 1410"/>
                  <a:gd name="T61" fmla="*/ 0 h 206"/>
                  <a:gd name="T62" fmla="*/ 737005 w 1410"/>
                  <a:gd name="T63" fmla="*/ 0 h 206"/>
                  <a:gd name="T64" fmla="*/ 760242 w 1410"/>
                  <a:gd name="T65" fmla="*/ 0 h 206"/>
                  <a:gd name="T66" fmla="*/ 784133 w 1410"/>
                  <a:gd name="T67" fmla="*/ 0 h 206"/>
                  <a:gd name="T68" fmla="*/ 806324 w 1410"/>
                  <a:gd name="T69" fmla="*/ 0 h 206"/>
                  <a:gd name="T70" fmla="*/ 829738 w 1410"/>
                  <a:gd name="T71" fmla="*/ 0 h 206"/>
                  <a:gd name="T72" fmla="*/ 853797 w 1410"/>
                  <a:gd name="T73" fmla="*/ 0 h 206"/>
                  <a:gd name="T74" fmla="*/ 877074 w 1410"/>
                  <a:gd name="T75" fmla="*/ 0 h 206"/>
                  <a:gd name="T76" fmla="*/ 899179 w 1410"/>
                  <a:gd name="T77" fmla="*/ 0 h 206"/>
                  <a:gd name="T78" fmla="*/ 922591 w 1410"/>
                  <a:gd name="T79" fmla="*/ 0 h 206"/>
                  <a:gd name="T80" fmla="*/ 945458 w 1410"/>
                  <a:gd name="T81" fmla="*/ 0 h 206"/>
                  <a:gd name="T82" fmla="*/ 968850 w 1410"/>
                  <a:gd name="T83" fmla="*/ 0 h 206"/>
                  <a:gd name="T84" fmla="*/ 991915 w 1410"/>
                  <a:gd name="T85" fmla="*/ 0 h 206"/>
                  <a:gd name="T86" fmla="*/ 1015805 w 1410"/>
                  <a:gd name="T87" fmla="*/ 0 h 206"/>
                  <a:gd name="T88" fmla="*/ 1038006 w 1410"/>
                  <a:gd name="T89" fmla="*/ 0 h 206"/>
                  <a:gd name="T90" fmla="*/ 1061432 w 1410"/>
                  <a:gd name="T91" fmla="*/ 0 h 206"/>
                  <a:gd name="T92" fmla="*/ 1084763 w 1410"/>
                  <a:gd name="T93" fmla="*/ 0 h 206"/>
                  <a:gd name="T94" fmla="*/ 1107667 w 1410"/>
                  <a:gd name="T95" fmla="*/ 0 h 206"/>
                  <a:gd name="T96" fmla="*/ 1131082 w 1410"/>
                  <a:gd name="T97" fmla="*/ 0 h 206"/>
                  <a:gd name="T98" fmla="*/ 1154441 w 1410"/>
                  <a:gd name="T99" fmla="*/ 0 h 206"/>
                  <a:gd name="T100" fmla="*/ 1177136 w 1410"/>
                  <a:gd name="T101" fmla="*/ 0 h 206"/>
                  <a:gd name="T102" fmla="*/ 1200520 w 1410"/>
                  <a:gd name="T103" fmla="*/ 0 h 206"/>
                  <a:gd name="T104" fmla="*/ 1223581 w 1410"/>
                  <a:gd name="T105" fmla="*/ 0 h 206"/>
                  <a:gd name="T106" fmla="*/ 1246407 w 1410"/>
                  <a:gd name="T107" fmla="*/ 0 h 206"/>
                  <a:gd name="T108" fmla="*/ 1269922 w 1410"/>
                  <a:gd name="T109" fmla="*/ 0 h 206"/>
                  <a:gd name="T110" fmla="*/ 1293258 w 1410"/>
                  <a:gd name="T111" fmla="*/ 0 h 206"/>
                  <a:gd name="T112" fmla="*/ 1316660 w 1410"/>
                  <a:gd name="T113" fmla="*/ 0 h 2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10"/>
                  <a:gd name="T172" fmla="*/ 0 h 206"/>
                  <a:gd name="T173" fmla="*/ 1410 w 1410"/>
                  <a:gd name="T174" fmla="*/ 206 h 20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10" h="206">
                    <a:moveTo>
                      <a:pt x="0" y="89"/>
                    </a:moveTo>
                    <a:lnTo>
                      <a:pt x="3" y="90"/>
                    </a:lnTo>
                    <a:lnTo>
                      <a:pt x="7" y="91"/>
                    </a:lnTo>
                    <a:lnTo>
                      <a:pt x="10" y="92"/>
                    </a:lnTo>
                    <a:lnTo>
                      <a:pt x="14" y="93"/>
                    </a:lnTo>
                    <a:lnTo>
                      <a:pt x="17" y="94"/>
                    </a:lnTo>
                    <a:lnTo>
                      <a:pt x="21" y="95"/>
                    </a:lnTo>
                    <a:lnTo>
                      <a:pt x="24" y="96"/>
                    </a:lnTo>
                    <a:lnTo>
                      <a:pt x="28" y="97"/>
                    </a:lnTo>
                    <a:lnTo>
                      <a:pt x="31" y="99"/>
                    </a:lnTo>
                    <a:lnTo>
                      <a:pt x="35" y="100"/>
                    </a:lnTo>
                    <a:lnTo>
                      <a:pt x="39" y="101"/>
                    </a:lnTo>
                    <a:lnTo>
                      <a:pt x="42" y="103"/>
                    </a:lnTo>
                    <a:lnTo>
                      <a:pt x="46" y="105"/>
                    </a:lnTo>
                    <a:lnTo>
                      <a:pt x="49" y="106"/>
                    </a:lnTo>
                    <a:lnTo>
                      <a:pt x="53" y="108"/>
                    </a:lnTo>
                    <a:lnTo>
                      <a:pt x="56" y="110"/>
                    </a:lnTo>
                    <a:lnTo>
                      <a:pt x="60" y="112"/>
                    </a:lnTo>
                    <a:lnTo>
                      <a:pt x="63" y="114"/>
                    </a:lnTo>
                    <a:lnTo>
                      <a:pt x="67" y="116"/>
                    </a:lnTo>
                    <a:lnTo>
                      <a:pt x="70" y="118"/>
                    </a:lnTo>
                    <a:lnTo>
                      <a:pt x="74" y="121"/>
                    </a:lnTo>
                    <a:lnTo>
                      <a:pt x="77" y="123"/>
                    </a:lnTo>
                    <a:lnTo>
                      <a:pt x="81" y="125"/>
                    </a:lnTo>
                    <a:lnTo>
                      <a:pt x="84" y="127"/>
                    </a:lnTo>
                    <a:lnTo>
                      <a:pt x="88" y="130"/>
                    </a:lnTo>
                    <a:lnTo>
                      <a:pt x="91" y="132"/>
                    </a:lnTo>
                    <a:lnTo>
                      <a:pt x="95" y="135"/>
                    </a:lnTo>
                    <a:lnTo>
                      <a:pt x="99" y="137"/>
                    </a:lnTo>
                    <a:lnTo>
                      <a:pt x="102" y="139"/>
                    </a:lnTo>
                    <a:lnTo>
                      <a:pt x="106" y="141"/>
                    </a:lnTo>
                    <a:lnTo>
                      <a:pt x="109" y="144"/>
                    </a:lnTo>
                    <a:lnTo>
                      <a:pt x="113" y="146"/>
                    </a:lnTo>
                    <a:lnTo>
                      <a:pt x="116" y="148"/>
                    </a:lnTo>
                    <a:lnTo>
                      <a:pt x="120" y="150"/>
                    </a:lnTo>
                    <a:lnTo>
                      <a:pt x="123" y="151"/>
                    </a:lnTo>
                    <a:lnTo>
                      <a:pt x="127" y="153"/>
                    </a:lnTo>
                    <a:lnTo>
                      <a:pt x="130" y="155"/>
                    </a:lnTo>
                    <a:lnTo>
                      <a:pt x="134" y="156"/>
                    </a:lnTo>
                    <a:lnTo>
                      <a:pt x="137" y="158"/>
                    </a:lnTo>
                    <a:lnTo>
                      <a:pt x="141" y="159"/>
                    </a:lnTo>
                    <a:lnTo>
                      <a:pt x="144" y="160"/>
                    </a:lnTo>
                    <a:lnTo>
                      <a:pt x="148" y="161"/>
                    </a:lnTo>
                    <a:lnTo>
                      <a:pt x="151" y="162"/>
                    </a:lnTo>
                    <a:lnTo>
                      <a:pt x="155" y="163"/>
                    </a:lnTo>
                    <a:lnTo>
                      <a:pt x="159" y="164"/>
                    </a:lnTo>
                    <a:lnTo>
                      <a:pt x="162" y="164"/>
                    </a:lnTo>
                    <a:lnTo>
                      <a:pt x="166" y="165"/>
                    </a:lnTo>
                    <a:lnTo>
                      <a:pt x="169" y="165"/>
                    </a:lnTo>
                    <a:lnTo>
                      <a:pt x="172" y="166"/>
                    </a:lnTo>
                    <a:lnTo>
                      <a:pt x="176" y="166"/>
                    </a:lnTo>
                    <a:lnTo>
                      <a:pt x="180" y="166"/>
                    </a:lnTo>
                    <a:lnTo>
                      <a:pt x="183" y="167"/>
                    </a:lnTo>
                    <a:lnTo>
                      <a:pt x="187" y="167"/>
                    </a:lnTo>
                    <a:lnTo>
                      <a:pt x="190" y="167"/>
                    </a:lnTo>
                    <a:lnTo>
                      <a:pt x="194" y="167"/>
                    </a:lnTo>
                    <a:lnTo>
                      <a:pt x="197" y="167"/>
                    </a:lnTo>
                    <a:lnTo>
                      <a:pt x="201" y="167"/>
                    </a:lnTo>
                    <a:lnTo>
                      <a:pt x="204" y="168"/>
                    </a:lnTo>
                    <a:lnTo>
                      <a:pt x="208" y="168"/>
                    </a:lnTo>
                    <a:lnTo>
                      <a:pt x="211" y="168"/>
                    </a:lnTo>
                    <a:lnTo>
                      <a:pt x="215" y="168"/>
                    </a:lnTo>
                    <a:lnTo>
                      <a:pt x="219" y="168"/>
                    </a:lnTo>
                    <a:lnTo>
                      <a:pt x="222" y="168"/>
                    </a:lnTo>
                    <a:lnTo>
                      <a:pt x="225" y="168"/>
                    </a:lnTo>
                    <a:lnTo>
                      <a:pt x="229" y="168"/>
                    </a:lnTo>
                    <a:lnTo>
                      <a:pt x="232" y="167"/>
                    </a:lnTo>
                    <a:lnTo>
                      <a:pt x="236" y="167"/>
                    </a:lnTo>
                    <a:lnTo>
                      <a:pt x="240" y="167"/>
                    </a:lnTo>
                    <a:lnTo>
                      <a:pt x="243" y="167"/>
                    </a:lnTo>
                    <a:lnTo>
                      <a:pt x="247" y="167"/>
                    </a:lnTo>
                    <a:lnTo>
                      <a:pt x="250" y="167"/>
                    </a:lnTo>
                    <a:lnTo>
                      <a:pt x="254" y="166"/>
                    </a:lnTo>
                    <a:lnTo>
                      <a:pt x="257" y="166"/>
                    </a:lnTo>
                    <a:lnTo>
                      <a:pt x="261" y="166"/>
                    </a:lnTo>
                    <a:lnTo>
                      <a:pt x="264" y="166"/>
                    </a:lnTo>
                    <a:lnTo>
                      <a:pt x="268" y="165"/>
                    </a:lnTo>
                    <a:lnTo>
                      <a:pt x="271" y="165"/>
                    </a:lnTo>
                    <a:lnTo>
                      <a:pt x="275" y="165"/>
                    </a:lnTo>
                    <a:lnTo>
                      <a:pt x="278" y="164"/>
                    </a:lnTo>
                    <a:lnTo>
                      <a:pt x="282" y="164"/>
                    </a:lnTo>
                    <a:lnTo>
                      <a:pt x="285" y="163"/>
                    </a:lnTo>
                    <a:lnTo>
                      <a:pt x="289" y="163"/>
                    </a:lnTo>
                    <a:lnTo>
                      <a:pt x="292" y="162"/>
                    </a:lnTo>
                    <a:lnTo>
                      <a:pt x="296" y="162"/>
                    </a:lnTo>
                    <a:lnTo>
                      <a:pt x="300" y="162"/>
                    </a:lnTo>
                    <a:lnTo>
                      <a:pt x="303" y="163"/>
                    </a:lnTo>
                    <a:lnTo>
                      <a:pt x="307" y="164"/>
                    </a:lnTo>
                    <a:lnTo>
                      <a:pt x="310" y="165"/>
                    </a:lnTo>
                    <a:lnTo>
                      <a:pt x="314" y="168"/>
                    </a:lnTo>
                    <a:lnTo>
                      <a:pt x="317" y="172"/>
                    </a:lnTo>
                    <a:lnTo>
                      <a:pt x="321" y="176"/>
                    </a:lnTo>
                    <a:lnTo>
                      <a:pt x="324" y="181"/>
                    </a:lnTo>
                    <a:lnTo>
                      <a:pt x="328" y="186"/>
                    </a:lnTo>
                    <a:lnTo>
                      <a:pt x="331" y="191"/>
                    </a:lnTo>
                    <a:lnTo>
                      <a:pt x="335" y="195"/>
                    </a:lnTo>
                    <a:lnTo>
                      <a:pt x="338" y="199"/>
                    </a:lnTo>
                    <a:lnTo>
                      <a:pt x="342" y="202"/>
                    </a:lnTo>
                    <a:lnTo>
                      <a:pt x="345" y="205"/>
                    </a:lnTo>
                    <a:lnTo>
                      <a:pt x="349" y="206"/>
                    </a:lnTo>
                    <a:lnTo>
                      <a:pt x="352" y="206"/>
                    </a:lnTo>
                    <a:lnTo>
                      <a:pt x="356" y="206"/>
                    </a:lnTo>
                    <a:lnTo>
                      <a:pt x="360" y="204"/>
                    </a:lnTo>
                    <a:lnTo>
                      <a:pt x="363" y="202"/>
                    </a:lnTo>
                    <a:lnTo>
                      <a:pt x="367" y="199"/>
                    </a:lnTo>
                    <a:lnTo>
                      <a:pt x="370" y="195"/>
                    </a:lnTo>
                    <a:lnTo>
                      <a:pt x="374" y="190"/>
                    </a:lnTo>
                    <a:lnTo>
                      <a:pt x="377" y="185"/>
                    </a:lnTo>
                    <a:lnTo>
                      <a:pt x="381" y="179"/>
                    </a:lnTo>
                    <a:lnTo>
                      <a:pt x="384" y="174"/>
                    </a:lnTo>
                    <a:lnTo>
                      <a:pt x="388" y="169"/>
                    </a:lnTo>
                    <a:lnTo>
                      <a:pt x="391" y="165"/>
                    </a:lnTo>
                    <a:lnTo>
                      <a:pt x="395" y="161"/>
                    </a:lnTo>
                    <a:lnTo>
                      <a:pt x="398" y="158"/>
                    </a:lnTo>
                    <a:lnTo>
                      <a:pt x="402" y="156"/>
                    </a:lnTo>
                    <a:lnTo>
                      <a:pt x="405" y="154"/>
                    </a:lnTo>
                    <a:lnTo>
                      <a:pt x="409" y="153"/>
                    </a:lnTo>
                    <a:lnTo>
                      <a:pt x="412" y="151"/>
                    </a:lnTo>
                    <a:lnTo>
                      <a:pt x="416" y="150"/>
                    </a:lnTo>
                    <a:lnTo>
                      <a:pt x="420" y="148"/>
                    </a:lnTo>
                    <a:lnTo>
                      <a:pt x="423" y="147"/>
                    </a:lnTo>
                    <a:lnTo>
                      <a:pt x="426" y="145"/>
                    </a:lnTo>
                    <a:lnTo>
                      <a:pt x="430" y="143"/>
                    </a:lnTo>
                    <a:lnTo>
                      <a:pt x="433" y="141"/>
                    </a:lnTo>
                    <a:lnTo>
                      <a:pt x="437" y="139"/>
                    </a:lnTo>
                    <a:lnTo>
                      <a:pt x="441" y="137"/>
                    </a:lnTo>
                    <a:lnTo>
                      <a:pt x="444" y="134"/>
                    </a:lnTo>
                    <a:lnTo>
                      <a:pt x="448" y="131"/>
                    </a:lnTo>
                    <a:lnTo>
                      <a:pt x="451" y="129"/>
                    </a:lnTo>
                    <a:lnTo>
                      <a:pt x="455" y="126"/>
                    </a:lnTo>
                    <a:lnTo>
                      <a:pt x="458" y="123"/>
                    </a:lnTo>
                    <a:lnTo>
                      <a:pt x="462" y="119"/>
                    </a:lnTo>
                    <a:lnTo>
                      <a:pt x="465" y="116"/>
                    </a:lnTo>
                    <a:lnTo>
                      <a:pt x="469" y="112"/>
                    </a:lnTo>
                    <a:lnTo>
                      <a:pt x="472" y="109"/>
                    </a:lnTo>
                    <a:lnTo>
                      <a:pt x="476" y="105"/>
                    </a:lnTo>
                    <a:lnTo>
                      <a:pt x="479" y="101"/>
                    </a:lnTo>
                    <a:lnTo>
                      <a:pt x="483" y="97"/>
                    </a:lnTo>
                    <a:lnTo>
                      <a:pt x="486" y="94"/>
                    </a:lnTo>
                    <a:lnTo>
                      <a:pt x="490" y="90"/>
                    </a:lnTo>
                    <a:lnTo>
                      <a:pt x="493" y="86"/>
                    </a:lnTo>
                    <a:lnTo>
                      <a:pt x="497" y="82"/>
                    </a:lnTo>
                    <a:lnTo>
                      <a:pt x="501" y="79"/>
                    </a:lnTo>
                    <a:lnTo>
                      <a:pt x="504" y="75"/>
                    </a:lnTo>
                    <a:lnTo>
                      <a:pt x="508" y="71"/>
                    </a:lnTo>
                    <a:lnTo>
                      <a:pt x="511" y="68"/>
                    </a:lnTo>
                    <a:lnTo>
                      <a:pt x="515" y="64"/>
                    </a:lnTo>
                    <a:lnTo>
                      <a:pt x="518" y="61"/>
                    </a:lnTo>
                    <a:lnTo>
                      <a:pt x="522" y="58"/>
                    </a:lnTo>
                    <a:lnTo>
                      <a:pt x="525" y="55"/>
                    </a:lnTo>
                    <a:lnTo>
                      <a:pt x="529" y="52"/>
                    </a:lnTo>
                    <a:lnTo>
                      <a:pt x="532" y="49"/>
                    </a:lnTo>
                    <a:lnTo>
                      <a:pt x="536" y="46"/>
                    </a:lnTo>
                    <a:lnTo>
                      <a:pt x="539" y="44"/>
                    </a:lnTo>
                    <a:lnTo>
                      <a:pt x="543" y="41"/>
                    </a:lnTo>
                    <a:lnTo>
                      <a:pt x="546" y="39"/>
                    </a:lnTo>
                    <a:lnTo>
                      <a:pt x="550" y="37"/>
                    </a:lnTo>
                    <a:lnTo>
                      <a:pt x="553" y="35"/>
                    </a:lnTo>
                    <a:lnTo>
                      <a:pt x="557" y="33"/>
                    </a:lnTo>
                    <a:lnTo>
                      <a:pt x="561" y="31"/>
                    </a:lnTo>
                    <a:lnTo>
                      <a:pt x="564" y="29"/>
                    </a:lnTo>
                    <a:lnTo>
                      <a:pt x="568" y="27"/>
                    </a:lnTo>
                    <a:lnTo>
                      <a:pt x="571" y="26"/>
                    </a:lnTo>
                    <a:lnTo>
                      <a:pt x="575" y="24"/>
                    </a:lnTo>
                    <a:lnTo>
                      <a:pt x="578" y="23"/>
                    </a:lnTo>
                    <a:lnTo>
                      <a:pt x="582" y="21"/>
                    </a:lnTo>
                    <a:lnTo>
                      <a:pt x="585" y="20"/>
                    </a:lnTo>
                    <a:lnTo>
                      <a:pt x="589" y="19"/>
                    </a:lnTo>
                    <a:lnTo>
                      <a:pt x="592" y="18"/>
                    </a:lnTo>
                    <a:lnTo>
                      <a:pt x="596" y="17"/>
                    </a:lnTo>
                    <a:lnTo>
                      <a:pt x="599" y="16"/>
                    </a:lnTo>
                    <a:lnTo>
                      <a:pt x="603" y="15"/>
                    </a:lnTo>
                    <a:lnTo>
                      <a:pt x="606" y="14"/>
                    </a:lnTo>
                    <a:lnTo>
                      <a:pt x="610" y="13"/>
                    </a:lnTo>
                    <a:lnTo>
                      <a:pt x="613" y="12"/>
                    </a:lnTo>
                    <a:lnTo>
                      <a:pt x="617" y="12"/>
                    </a:lnTo>
                    <a:lnTo>
                      <a:pt x="621" y="11"/>
                    </a:lnTo>
                    <a:lnTo>
                      <a:pt x="624" y="11"/>
                    </a:lnTo>
                    <a:lnTo>
                      <a:pt x="628" y="10"/>
                    </a:lnTo>
                    <a:lnTo>
                      <a:pt x="631" y="9"/>
                    </a:lnTo>
                    <a:lnTo>
                      <a:pt x="635" y="9"/>
                    </a:lnTo>
                    <a:lnTo>
                      <a:pt x="638" y="8"/>
                    </a:lnTo>
                    <a:lnTo>
                      <a:pt x="642" y="8"/>
                    </a:lnTo>
                    <a:lnTo>
                      <a:pt x="645" y="7"/>
                    </a:lnTo>
                    <a:lnTo>
                      <a:pt x="649" y="7"/>
                    </a:lnTo>
                    <a:lnTo>
                      <a:pt x="652" y="7"/>
                    </a:lnTo>
                    <a:lnTo>
                      <a:pt x="656" y="7"/>
                    </a:lnTo>
                    <a:lnTo>
                      <a:pt x="659" y="6"/>
                    </a:lnTo>
                    <a:lnTo>
                      <a:pt x="663" y="6"/>
                    </a:lnTo>
                    <a:lnTo>
                      <a:pt x="666" y="6"/>
                    </a:lnTo>
                    <a:lnTo>
                      <a:pt x="670" y="5"/>
                    </a:lnTo>
                    <a:lnTo>
                      <a:pt x="673" y="5"/>
                    </a:lnTo>
                    <a:lnTo>
                      <a:pt x="677" y="5"/>
                    </a:lnTo>
                    <a:lnTo>
                      <a:pt x="681" y="4"/>
                    </a:lnTo>
                    <a:lnTo>
                      <a:pt x="684" y="4"/>
                    </a:lnTo>
                    <a:lnTo>
                      <a:pt x="687" y="4"/>
                    </a:lnTo>
                    <a:lnTo>
                      <a:pt x="691" y="4"/>
                    </a:lnTo>
                    <a:lnTo>
                      <a:pt x="695" y="4"/>
                    </a:lnTo>
                    <a:lnTo>
                      <a:pt x="698" y="3"/>
                    </a:lnTo>
                    <a:lnTo>
                      <a:pt x="702" y="3"/>
                    </a:lnTo>
                    <a:lnTo>
                      <a:pt x="705" y="3"/>
                    </a:lnTo>
                    <a:lnTo>
                      <a:pt x="709" y="3"/>
                    </a:lnTo>
                    <a:lnTo>
                      <a:pt x="712" y="3"/>
                    </a:lnTo>
                    <a:lnTo>
                      <a:pt x="716" y="3"/>
                    </a:lnTo>
                    <a:lnTo>
                      <a:pt x="719" y="3"/>
                    </a:lnTo>
                    <a:lnTo>
                      <a:pt x="723" y="3"/>
                    </a:lnTo>
                    <a:lnTo>
                      <a:pt x="726" y="2"/>
                    </a:lnTo>
                    <a:lnTo>
                      <a:pt x="730" y="2"/>
                    </a:lnTo>
                    <a:lnTo>
                      <a:pt x="733" y="2"/>
                    </a:lnTo>
                    <a:lnTo>
                      <a:pt x="737" y="2"/>
                    </a:lnTo>
                    <a:lnTo>
                      <a:pt x="740" y="2"/>
                    </a:lnTo>
                    <a:lnTo>
                      <a:pt x="744" y="2"/>
                    </a:lnTo>
                    <a:lnTo>
                      <a:pt x="747" y="2"/>
                    </a:lnTo>
                    <a:lnTo>
                      <a:pt x="751" y="2"/>
                    </a:lnTo>
                    <a:lnTo>
                      <a:pt x="755" y="2"/>
                    </a:lnTo>
                    <a:lnTo>
                      <a:pt x="758" y="2"/>
                    </a:lnTo>
                    <a:lnTo>
                      <a:pt x="762" y="2"/>
                    </a:lnTo>
                    <a:lnTo>
                      <a:pt x="765" y="2"/>
                    </a:lnTo>
                    <a:lnTo>
                      <a:pt x="769" y="1"/>
                    </a:lnTo>
                    <a:lnTo>
                      <a:pt x="772" y="1"/>
                    </a:lnTo>
                    <a:lnTo>
                      <a:pt x="776" y="1"/>
                    </a:lnTo>
                    <a:lnTo>
                      <a:pt x="779" y="1"/>
                    </a:lnTo>
                    <a:lnTo>
                      <a:pt x="783" y="1"/>
                    </a:lnTo>
                    <a:lnTo>
                      <a:pt x="786" y="1"/>
                    </a:lnTo>
                    <a:lnTo>
                      <a:pt x="790" y="1"/>
                    </a:lnTo>
                    <a:lnTo>
                      <a:pt x="793" y="1"/>
                    </a:lnTo>
                    <a:lnTo>
                      <a:pt x="797" y="1"/>
                    </a:lnTo>
                    <a:lnTo>
                      <a:pt x="800" y="1"/>
                    </a:lnTo>
                    <a:lnTo>
                      <a:pt x="804" y="1"/>
                    </a:lnTo>
                    <a:lnTo>
                      <a:pt x="807" y="1"/>
                    </a:lnTo>
                    <a:lnTo>
                      <a:pt x="811" y="1"/>
                    </a:lnTo>
                    <a:lnTo>
                      <a:pt x="815" y="1"/>
                    </a:lnTo>
                    <a:lnTo>
                      <a:pt x="818" y="1"/>
                    </a:lnTo>
                    <a:lnTo>
                      <a:pt x="822" y="1"/>
                    </a:lnTo>
                    <a:lnTo>
                      <a:pt x="825" y="1"/>
                    </a:lnTo>
                    <a:lnTo>
                      <a:pt x="829" y="1"/>
                    </a:lnTo>
                    <a:lnTo>
                      <a:pt x="832" y="1"/>
                    </a:lnTo>
                    <a:lnTo>
                      <a:pt x="836" y="1"/>
                    </a:lnTo>
                    <a:lnTo>
                      <a:pt x="839" y="1"/>
                    </a:lnTo>
                    <a:lnTo>
                      <a:pt x="843" y="1"/>
                    </a:lnTo>
                    <a:lnTo>
                      <a:pt x="846" y="1"/>
                    </a:lnTo>
                    <a:lnTo>
                      <a:pt x="850" y="1"/>
                    </a:lnTo>
                    <a:lnTo>
                      <a:pt x="853" y="1"/>
                    </a:lnTo>
                    <a:lnTo>
                      <a:pt x="857" y="1"/>
                    </a:lnTo>
                    <a:lnTo>
                      <a:pt x="860" y="1"/>
                    </a:lnTo>
                    <a:lnTo>
                      <a:pt x="864" y="1"/>
                    </a:lnTo>
                    <a:lnTo>
                      <a:pt x="867" y="1"/>
                    </a:lnTo>
                    <a:lnTo>
                      <a:pt x="871" y="0"/>
                    </a:lnTo>
                    <a:lnTo>
                      <a:pt x="875" y="0"/>
                    </a:lnTo>
                    <a:lnTo>
                      <a:pt x="878" y="0"/>
                    </a:lnTo>
                    <a:lnTo>
                      <a:pt x="882" y="0"/>
                    </a:lnTo>
                    <a:lnTo>
                      <a:pt x="885" y="0"/>
                    </a:lnTo>
                    <a:lnTo>
                      <a:pt x="889" y="0"/>
                    </a:lnTo>
                    <a:lnTo>
                      <a:pt x="892" y="0"/>
                    </a:lnTo>
                    <a:lnTo>
                      <a:pt x="896" y="0"/>
                    </a:lnTo>
                    <a:lnTo>
                      <a:pt x="899" y="0"/>
                    </a:lnTo>
                    <a:lnTo>
                      <a:pt x="903" y="0"/>
                    </a:lnTo>
                    <a:lnTo>
                      <a:pt x="906" y="0"/>
                    </a:lnTo>
                    <a:lnTo>
                      <a:pt x="910" y="0"/>
                    </a:lnTo>
                    <a:lnTo>
                      <a:pt x="913" y="0"/>
                    </a:lnTo>
                    <a:lnTo>
                      <a:pt x="917" y="0"/>
                    </a:lnTo>
                    <a:lnTo>
                      <a:pt x="920" y="0"/>
                    </a:lnTo>
                    <a:lnTo>
                      <a:pt x="924" y="0"/>
                    </a:lnTo>
                    <a:lnTo>
                      <a:pt x="927" y="0"/>
                    </a:lnTo>
                    <a:lnTo>
                      <a:pt x="931" y="0"/>
                    </a:lnTo>
                    <a:lnTo>
                      <a:pt x="935" y="0"/>
                    </a:lnTo>
                    <a:lnTo>
                      <a:pt x="938" y="0"/>
                    </a:lnTo>
                    <a:lnTo>
                      <a:pt x="941" y="0"/>
                    </a:lnTo>
                    <a:lnTo>
                      <a:pt x="945" y="0"/>
                    </a:lnTo>
                    <a:lnTo>
                      <a:pt x="948" y="0"/>
                    </a:lnTo>
                    <a:lnTo>
                      <a:pt x="952" y="0"/>
                    </a:lnTo>
                    <a:lnTo>
                      <a:pt x="956" y="0"/>
                    </a:lnTo>
                    <a:lnTo>
                      <a:pt x="959" y="0"/>
                    </a:lnTo>
                    <a:lnTo>
                      <a:pt x="963" y="0"/>
                    </a:lnTo>
                    <a:lnTo>
                      <a:pt x="966" y="0"/>
                    </a:lnTo>
                    <a:lnTo>
                      <a:pt x="970" y="0"/>
                    </a:lnTo>
                    <a:lnTo>
                      <a:pt x="973" y="0"/>
                    </a:lnTo>
                    <a:lnTo>
                      <a:pt x="977" y="0"/>
                    </a:lnTo>
                    <a:lnTo>
                      <a:pt x="980" y="0"/>
                    </a:lnTo>
                    <a:lnTo>
                      <a:pt x="984" y="0"/>
                    </a:lnTo>
                    <a:lnTo>
                      <a:pt x="987" y="0"/>
                    </a:lnTo>
                    <a:lnTo>
                      <a:pt x="991" y="0"/>
                    </a:lnTo>
                    <a:lnTo>
                      <a:pt x="994" y="0"/>
                    </a:lnTo>
                    <a:lnTo>
                      <a:pt x="998" y="0"/>
                    </a:lnTo>
                    <a:lnTo>
                      <a:pt x="1001" y="0"/>
                    </a:lnTo>
                    <a:lnTo>
                      <a:pt x="1005" y="0"/>
                    </a:lnTo>
                    <a:lnTo>
                      <a:pt x="1008" y="0"/>
                    </a:lnTo>
                    <a:lnTo>
                      <a:pt x="1012" y="0"/>
                    </a:lnTo>
                    <a:lnTo>
                      <a:pt x="1016" y="0"/>
                    </a:lnTo>
                    <a:lnTo>
                      <a:pt x="1019" y="0"/>
                    </a:lnTo>
                    <a:lnTo>
                      <a:pt x="1023" y="0"/>
                    </a:lnTo>
                    <a:lnTo>
                      <a:pt x="1026" y="0"/>
                    </a:lnTo>
                    <a:lnTo>
                      <a:pt x="1030" y="0"/>
                    </a:lnTo>
                    <a:lnTo>
                      <a:pt x="1033" y="0"/>
                    </a:lnTo>
                    <a:lnTo>
                      <a:pt x="1037" y="0"/>
                    </a:lnTo>
                    <a:lnTo>
                      <a:pt x="1040" y="0"/>
                    </a:lnTo>
                    <a:lnTo>
                      <a:pt x="1044" y="0"/>
                    </a:lnTo>
                    <a:lnTo>
                      <a:pt x="1047" y="0"/>
                    </a:lnTo>
                    <a:lnTo>
                      <a:pt x="1051" y="0"/>
                    </a:lnTo>
                    <a:lnTo>
                      <a:pt x="1054" y="0"/>
                    </a:lnTo>
                    <a:lnTo>
                      <a:pt x="1058" y="0"/>
                    </a:lnTo>
                    <a:lnTo>
                      <a:pt x="1061" y="0"/>
                    </a:lnTo>
                    <a:lnTo>
                      <a:pt x="1065" y="0"/>
                    </a:lnTo>
                    <a:lnTo>
                      <a:pt x="1068" y="0"/>
                    </a:lnTo>
                    <a:lnTo>
                      <a:pt x="1072" y="0"/>
                    </a:lnTo>
                    <a:lnTo>
                      <a:pt x="1076" y="0"/>
                    </a:lnTo>
                    <a:lnTo>
                      <a:pt x="1079" y="0"/>
                    </a:lnTo>
                    <a:lnTo>
                      <a:pt x="1083" y="0"/>
                    </a:lnTo>
                    <a:lnTo>
                      <a:pt x="1086" y="0"/>
                    </a:lnTo>
                    <a:lnTo>
                      <a:pt x="1090" y="0"/>
                    </a:lnTo>
                    <a:lnTo>
                      <a:pt x="1093" y="0"/>
                    </a:lnTo>
                    <a:lnTo>
                      <a:pt x="1097" y="0"/>
                    </a:lnTo>
                    <a:lnTo>
                      <a:pt x="1100" y="0"/>
                    </a:lnTo>
                    <a:lnTo>
                      <a:pt x="1104" y="0"/>
                    </a:lnTo>
                    <a:lnTo>
                      <a:pt x="1107" y="0"/>
                    </a:lnTo>
                    <a:lnTo>
                      <a:pt x="1111" y="0"/>
                    </a:lnTo>
                    <a:lnTo>
                      <a:pt x="1114" y="0"/>
                    </a:lnTo>
                    <a:lnTo>
                      <a:pt x="1118" y="0"/>
                    </a:lnTo>
                    <a:lnTo>
                      <a:pt x="1121" y="0"/>
                    </a:lnTo>
                    <a:lnTo>
                      <a:pt x="1125" y="0"/>
                    </a:lnTo>
                    <a:lnTo>
                      <a:pt x="1128" y="0"/>
                    </a:lnTo>
                    <a:lnTo>
                      <a:pt x="1132" y="0"/>
                    </a:lnTo>
                    <a:lnTo>
                      <a:pt x="1136" y="0"/>
                    </a:lnTo>
                    <a:lnTo>
                      <a:pt x="1139" y="0"/>
                    </a:lnTo>
                    <a:lnTo>
                      <a:pt x="1143" y="0"/>
                    </a:lnTo>
                    <a:lnTo>
                      <a:pt x="1146" y="0"/>
                    </a:lnTo>
                    <a:lnTo>
                      <a:pt x="1149" y="0"/>
                    </a:lnTo>
                    <a:lnTo>
                      <a:pt x="1153" y="0"/>
                    </a:lnTo>
                    <a:lnTo>
                      <a:pt x="1157" y="0"/>
                    </a:lnTo>
                    <a:lnTo>
                      <a:pt x="1160" y="0"/>
                    </a:lnTo>
                    <a:lnTo>
                      <a:pt x="1164" y="0"/>
                    </a:lnTo>
                    <a:lnTo>
                      <a:pt x="1167" y="0"/>
                    </a:lnTo>
                    <a:lnTo>
                      <a:pt x="1171" y="0"/>
                    </a:lnTo>
                    <a:lnTo>
                      <a:pt x="1174" y="0"/>
                    </a:lnTo>
                    <a:lnTo>
                      <a:pt x="1178" y="0"/>
                    </a:lnTo>
                    <a:lnTo>
                      <a:pt x="1181" y="0"/>
                    </a:lnTo>
                    <a:lnTo>
                      <a:pt x="1185" y="0"/>
                    </a:lnTo>
                    <a:lnTo>
                      <a:pt x="1188" y="0"/>
                    </a:lnTo>
                    <a:lnTo>
                      <a:pt x="1192" y="0"/>
                    </a:lnTo>
                    <a:lnTo>
                      <a:pt x="1196" y="0"/>
                    </a:lnTo>
                    <a:lnTo>
                      <a:pt x="1199" y="0"/>
                    </a:lnTo>
                    <a:lnTo>
                      <a:pt x="1202" y="0"/>
                    </a:lnTo>
                    <a:lnTo>
                      <a:pt x="1206" y="0"/>
                    </a:lnTo>
                    <a:lnTo>
                      <a:pt x="1209" y="0"/>
                    </a:lnTo>
                    <a:lnTo>
                      <a:pt x="1213" y="0"/>
                    </a:lnTo>
                    <a:lnTo>
                      <a:pt x="1217" y="0"/>
                    </a:lnTo>
                    <a:lnTo>
                      <a:pt x="1220" y="0"/>
                    </a:lnTo>
                    <a:lnTo>
                      <a:pt x="1224" y="0"/>
                    </a:lnTo>
                    <a:lnTo>
                      <a:pt x="1227" y="0"/>
                    </a:lnTo>
                    <a:lnTo>
                      <a:pt x="1231" y="0"/>
                    </a:lnTo>
                    <a:lnTo>
                      <a:pt x="1234" y="0"/>
                    </a:lnTo>
                    <a:lnTo>
                      <a:pt x="1238" y="0"/>
                    </a:lnTo>
                    <a:lnTo>
                      <a:pt x="1241" y="1"/>
                    </a:lnTo>
                    <a:lnTo>
                      <a:pt x="1245" y="1"/>
                    </a:lnTo>
                    <a:lnTo>
                      <a:pt x="1248" y="1"/>
                    </a:lnTo>
                    <a:lnTo>
                      <a:pt x="1252" y="1"/>
                    </a:lnTo>
                    <a:lnTo>
                      <a:pt x="1255" y="1"/>
                    </a:lnTo>
                    <a:lnTo>
                      <a:pt x="1259" y="1"/>
                    </a:lnTo>
                    <a:lnTo>
                      <a:pt x="1262" y="2"/>
                    </a:lnTo>
                    <a:lnTo>
                      <a:pt x="1266" y="2"/>
                    </a:lnTo>
                    <a:lnTo>
                      <a:pt x="1269" y="2"/>
                    </a:lnTo>
                    <a:lnTo>
                      <a:pt x="1273" y="3"/>
                    </a:lnTo>
                    <a:lnTo>
                      <a:pt x="1277" y="3"/>
                    </a:lnTo>
                    <a:lnTo>
                      <a:pt x="1280" y="4"/>
                    </a:lnTo>
                    <a:lnTo>
                      <a:pt x="1284" y="5"/>
                    </a:lnTo>
                    <a:lnTo>
                      <a:pt x="1287" y="6"/>
                    </a:lnTo>
                    <a:lnTo>
                      <a:pt x="1291" y="7"/>
                    </a:lnTo>
                    <a:lnTo>
                      <a:pt x="1294" y="8"/>
                    </a:lnTo>
                    <a:lnTo>
                      <a:pt x="1298" y="10"/>
                    </a:lnTo>
                    <a:lnTo>
                      <a:pt x="1301" y="12"/>
                    </a:lnTo>
                    <a:lnTo>
                      <a:pt x="1305" y="14"/>
                    </a:lnTo>
                    <a:lnTo>
                      <a:pt x="1308" y="17"/>
                    </a:lnTo>
                    <a:lnTo>
                      <a:pt x="1312" y="19"/>
                    </a:lnTo>
                    <a:lnTo>
                      <a:pt x="1315" y="22"/>
                    </a:lnTo>
                    <a:lnTo>
                      <a:pt x="1319" y="26"/>
                    </a:lnTo>
                    <a:lnTo>
                      <a:pt x="1322" y="29"/>
                    </a:lnTo>
                    <a:lnTo>
                      <a:pt x="1326" y="33"/>
                    </a:lnTo>
                    <a:lnTo>
                      <a:pt x="1329" y="37"/>
                    </a:lnTo>
                    <a:lnTo>
                      <a:pt x="1333" y="41"/>
                    </a:lnTo>
                    <a:lnTo>
                      <a:pt x="1337" y="44"/>
                    </a:lnTo>
                    <a:lnTo>
                      <a:pt x="1340" y="48"/>
                    </a:lnTo>
                    <a:lnTo>
                      <a:pt x="1344" y="52"/>
                    </a:lnTo>
                    <a:lnTo>
                      <a:pt x="1347" y="55"/>
                    </a:lnTo>
                    <a:lnTo>
                      <a:pt x="1351" y="58"/>
                    </a:lnTo>
                    <a:lnTo>
                      <a:pt x="1354" y="61"/>
                    </a:lnTo>
                    <a:lnTo>
                      <a:pt x="1358" y="63"/>
                    </a:lnTo>
                    <a:lnTo>
                      <a:pt x="1361" y="66"/>
                    </a:lnTo>
                    <a:lnTo>
                      <a:pt x="1365" y="67"/>
                    </a:lnTo>
                    <a:lnTo>
                      <a:pt x="1368" y="69"/>
                    </a:lnTo>
                    <a:lnTo>
                      <a:pt x="1372" y="71"/>
                    </a:lnTo>
                    <a:lnTo>
                      <a:pt x="1375" y="72"/>
                    </a:lnTo>
                    <a:lnTo>
                      <a:pt x="1379" y="73"/>
                    </a:lnTo>
                    <a:lnTo>
                      <a:pt x="1382" y="74"/>
                    </a:lnTo>
                    <a:lnTo>
                      <a:pt x="1386" y="74"/>
                    </a:lnTo>
                    <a:lnTo>
                      <a:pt x="1389" y="75"/>
                    </a:lnTo>
                    <a:lnTo>
                      <a:pt x="1393" y="75"/>
                    </a:lnTo>
                    <a:lnTo>
                      <a:pt x="1397" y="76"/>
                    </a:lnTo>
                    <a:lnTo>
                      <a:pt x="1400" y="76"/>
                    </a:lnTo>
                    <a:lnTo>
                      <a:pt x="1404" y="76"/>
                    </a:lnTo>
                    <a:lnTo>
                      <a:pt x="1407" y="77"/>
                    </a:lnTo>
                    <a:lnTo>
                      <a:pt x="1410" y="77"/>
                    </a:lnTo>
                  </a:path>
                </a:pathLst>
              </a:custGeom>
              <a:noFill/>
              <a:ln w="4826">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493" name="Freeform 48"/>
              <p:cNvSpPr>
                <a:spLocks/>
              </p:cNvSpPr>
              <p:nvPr/>
            </p:nvSpPr>
            <p:spPr bwMode="auto">
              <a:xfrm>
                <a:off x="2242" y="2410"/>
                <a:ext cx="2494" cy="0"/>
              </a:xfrm>
              <a:custGeom>
                <a:avLst/>
                <a:gdLst>
                  <a:gd name="T0" fmla="*/ 19441 w 1410"/>
                  <a:gd name="T1" fmla="*/ 42902 w 1410"/>
                  <a:gd name="T2" fmla="*/ 65649 w 1410"/>
                  <a:gd name="T3" fmla="*/ 88997 w 1410"/>
                  <a:gd name="T4" fmla="*/ 112384 w 1410"/>
                  <a:gd name="T5" fmla="*/ 135203 w 1410"/>
                  <a:gd name="T6" fmla="*/ 158656 w 1410"/>
                  <a:gd name="T7" fmla="*/ 182055 w 1410"/>
                  <a:gd name="T8" fmla="*/ 205392 w 1410"/>
                  <a:gd name="T9" fmla="*/ 228086 w 1410"/>
                  <a:gd name="T10" fmla="*/ 251118 w 1410"/>
                  <a:gd name="T11" fmla="*/ 273712 w 1410"/>
                  <a:gd name="T12" fmla="*/ 297398 w 1410"/>
                  <a:gd name="T13" fmla="*/ 320785 w 1410"/>
                  <a:gd name="T14" fmla="*/ 344176 w 1410"/>
                  <a:gd name="T15" fmla="*/ 366876 w 1410"/>
                  <a:gd name="T16" fmla="*/ 390329 w 1410"/>
                  <a:gd name="T17" fmla="*/ 413728 w 1410"/>
                  <a:gd name="T18" fmla="*/ 435834 w 1410"/>
                  <a:gd name="T19" fmla="*/ 459796 w 1410"/>
                  <a:gd name="T20" fmla="*/ 482976 w 1410"/>
                  <a:gd name="T21" fmla="*/ 505383 w 1410"/>
                  <a:gd name="T22" fmla="*/ 529071 w 1410"/>
                  <a:gd name="T23" fmla="*/ 552456 w 1410"/>
                  <a:gd name="T24" fmla="*/ 574651 w 1410"/>
                  <a:gd name="T25" fmla="*/ 598059 w 1410"/>
                  <a:gd name="T26" fmla="*/ 621922 w 1410"/>
                  <a:gd name="T27" fmla="*/ 644191 w 1410"/>
                  <a:gd name="T28" fmla="*/ 667506 w 1410"/>
                  <a:gd name="T29" fmla="*/ 691556 w 1410"/>
                  <a:gd name="T30" fmla="*/ 714655 w 1410"/>
                  <a:gd name="T31" fmla="*/ 737005 w 1410"/>
                  <a:gd name="T32" fmla="*/ 760242 w 1410"/>
                  <a:gd name="T33" fmla="*/ 784133 w 1410"/>
                  <a:gd name="T34" fmla="*/ 806324 w 1410"/>
                  <a:gd name="T35" fmla="*/ 829738 w 1410"/>
                  <a:gd name="T36" fmla="*/ 853797 w 1410"/>
                  <a:gd name="T37" fmla="*/ 877074 w 1410"/>
                  <a:gd name="T38" fmla="*/ 899179 w 1410"/>
                  <a:gd name="T39" fmla="*/ 922591 w 1410"/>
                  <a:gd name="T40" fmla="*/ 945458 w 1410"/>
                  <a:gd name="T41" fmla="*/ 968850 w 1410"/>
                  <a:gd name="T42" fmla="*/ 991915 w 1410"/>
                  <a:gd name="T43" fmla="*/ 1015805 w 1410"/>
                  <a:gd name="T44" fmla="*/ 1038006 w 1410"/>
                  <a:gd name="T45" fmla="*/ 1061432 w 1410"/>
                  <a:gd name="T46" fmla="*/ 1084763 w 1410"/>
                  <a:gd name="T47" fmla="*/ 1107667 w 1410"/>
                  <a:gd name="T48" fmla="*/ 1131082 w 1410"/>
                  <a:gd name="T49" fmla="*/ 1154441 w 1410"/>
                  <a:gd name="T50" fmla="*/ 1177136 w 1410"/>
                  <a:gd name="T51" fmla="*/ 1200520 w 1410"/>
                  <a:gd name="T52" fmla="*/ 1223581 w 1410"/>
                  <a:gd name="T53" fmla="*/ 1246407 w 1410"/>
                  <a:gd name="T54" fmla="*/ 1269922 w 1410"/>
                  <a:gd name="T55" fmla="*/ 1293258 w 1410"/>
                  <a:gd name="T56" fmla="*/ 1316660 w 1410"/>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10"/>
                  <a:gd name="T115" fmla="*/ 1410 w 1410"/>
                </a:gdLst>
                <a:ahLst/>
                <a:cxnLst>
                  <a:cxn ang="T57">
                    <a:pos x="T0" y="0"/>
                  </a:cxn>
                  <a:cxn ang="T58">
                    <a:pos x="T1" y="0"/>
                  </a:cxn>
                  <a:cxn ang="T59">
                    <a:pos x="T2" y="0"/>
                  </a:cxn>
                  <a:cxn ang="T60">
                    <a:pos x="T3" y="0"/>
                  </a:cxn>
                  <a:cxn ang="T61">
                    <a:pos x="T4" y="0"/>
                  </a:cxn>
                  <a:cxn ang="T62">
                    <a:pos x="T5" y="0"/>
                  </a:cxn>
                  <a:cxn ang="T63">
                    <a:pos x="T6" y="0"/>
                  </a:cxn>
                  <a:cxn ang="T64">
                    <a:pos x="T7" y="0"/>
                  </a:cxn>
                  <a:cxn ang="T65">
                    <a:pos x="T8" y="0"/>
                  </a:cxn>
                  <a:cxn ang="T66">
                    <a:pos x="T9" y="0"/>
                  </a:cxn>
                  <a:cxn ang="T67">
                    <a:pos x="T10" y="0"/>
                  </a:cxn>
                  <a:cxn ang="T68">
                    <a:pos x="T11" y="0"/>
                  </a:cxn>
                  <a:cxn ang="T69">
                    <a:pos x="T12" y="0"/>
                  </a:cxn>
                  <a:cxn ang="T70">
                    <a:pos x="T13" y="0"/>
                  </a:cxn>
                  <a:cxn ang="T71">
                    <a:pos x="T14" y="0"/>
                  </a:cxn>
                  <a:cxn ang="T72">
                    <a:pos x="T15" y="0"/>
                  </a:cxn>
                  <a:cxn ang="T73">
                    <a:pos x="T16" y="0"/>
                  </a:cxn>
                  <a:cxn ang="T74">
                    <a:pos x="T17" y="0"/>
                  </a:cxn>
                  <a:cxn ang="T75">
                    <a:pos x="T18" y="0"/>
                  </a:cxn>
                  <a:cxn ang="T76">
                    <a:pos x="T19" y="0"/>
                  </a:cxn>
                  <a:cxn ang="T77">
                    <a:pos x="T20" y="0"/>
                  </a:cxn>
                  <a:cxn ang="T78">
                    <a:pos x="T21" y="0"/>
                  </a:cxn>
                  <a:cxn ang="T79">
                    <a:pos x="T22" y="0"/>
                  </a:cxn>
                  <a:cxn ang="T80">
                    <a:pos x="T23" y="0"/>
                  </a:cxn>
                  <a:cxn ang="T81">
                    <a:pos x="T24" y="0"/>
                  </a:cxn>
                  <a:cxn ang="T82">
                    <a:pos x="T25" y="0"/>
                  </a:cxn>
                  <a:cxn ang="T83">
                    <a:pos x="T26" y="0"/>
                  </a:cxn>
                  <a:cxn ang="T84">
                    <a:pos x="T27" y="0"/>
                  </a:cxn>
                  <a:cxn ang="T85">
                    <a:pos x="T28" y="0"/>
                  </a:cxn>
                  <a:cxn ang="T86">
                    <a:pos x="T29" y="0"/>
                  </a:cxn>
                  <a:cxn ang="T87">
                    <a:pos x="T30" y="0"/>
                  </a:cxn>
                  <a:cxn ang="T88">
                    <a:pos x="T31" y="0"/>
                  </a:cxn>
                  <a:cxn ang="T89">
                    <a:pos x="T32" y="0"/>
                  </a:cxn>
                  <a:cxn ang="T90">
                    <a:pos x="T33" y="0"/>
                  </a:cxn>
                  <a:cxn ang="T91">
                    <a:pos x="T34" y="0"/>
                  </a:cxn>
                  <a:cxn ang="T92">
                    <a:pos x="T35" y="0"/>
                  </a:cxn>
                  <a:cxn ang="T93">
                    <a:pos x="T36" y="0"/>
                  </a:cxn>
                  <a:cxn ang="T94">
                    <a:pos x="T37" y="0"/>
                  </a:cxn>
                  <a:cxn ang="T95">
                    <a:pos x="T38" y="0"/>
                  </a:cxn>
                  <a:cxn ang="T96">
                    <a:pos x="T39" y="0"/>
                  </a:cxn>
                  <a:cxn ang="T97">
                    <a:pos x="T40" y="0"/>
                  </a:cxn>
                  <a:cxn ang="T98">
                    <a:pos x="T41" y="0"/>
                  </a:cxn>
                  <a:cxn ang="T99">
                    <a:pos x="T42" y="0"/>
                  </a:cxn>
                  <a:cxn ang="T100">
                    <a:pos x="T43" y="0"/>
                  </a:cxn>
                  <a:cxn ang="T101">
                    <a:pos x="T44" y="0"/>
                  </a:cxn>
                  <a:cxn ang="T102">
                    <a:pos x="T45" y="0"/>
                  </a:cxn>
                  <a:cxn ang="T103">
                    <a:pos x="T46" y="0"/>
                  </a:cxn>
                  <a:cxn ang="T104">
                    <a:pos x="T47" y="0"/>
                  </a:cxn>
                  <a:cxn ang="T105">
                    <a:pos x="T48" y="0"/>
                  </a:cxn>
                  <a:cxn ang="T106">
                    <a:pos x="T49" y="0"/>
                  </a:cxn>
                  <a:cxn ang="T107">
                    <a:pos x="T50" y="0"/>
                  </a:cxn>
                  <a:cxn ang="T108">
                    <a:pos x="T51" y="0"/>
                  </a:cxn>
                  <a:cxn ang="T109">
                    <a:pos x="T52" y="0"/>
                  </a:cxn>
                  <a:cxn ang="T110">
                    <a:pos x="T53" y="0"/>
                  </a:cxn>
                  <a:cxn ang="T111">
                    <a:pos x="T54" y="0"/>
                  </a:cxn>
                  <a:cxn ang="T112">
                    <a:pos x="T55" y="0"/>
                  </a:cxn>
                  <a:cxn ang="T113">
                    <a:pos x="T56" y="0"/>
                  </a:cxn>
                </a:cxnLst>
                <a:rect l="T114" t="0" r="T115" b="0"/>
                <a:pathLst>
                  <a:path w="1410">
                    <a:moveTo>
                      <a:pt x="0" y="0"/>
                    </a:moveTo>
                    <a:lnTo>
                      <a:pt x="3" y="0"/>
                    </a:lnTo>
                    <a:lnTo>
                      <a:pt x="7" y="0"/>
                    </a:lnTo>
                    <a:lnTo>
                      <a:pt x="10" y="0"/>
                    </a:lnTo>
                    <a:lnTo>
                      <a:pt x="14" y="0"/>
                    </a:lnTo>
                    <a:lnTo>
                      <a:pt x="17" y="0"/>
                    </a:lnTo>
                    <a:lnTo>
                      <a:pt x="21" y="0"/>
                    </a:lnTo>
                    <a:lnTo>
                      <a:pt x="24" y="0"/>
                    </a:lnTo>
                    <a:lnTo>
                      <a:pt x="28" y="0"/>
                    </a:lnTo>
                    <a:lnTo>
                      <a:pt x="31" y="0"/>
                    </a:lnTo>
                    <a:lnTo>
                      <a:pt x="35" y="0"/>
                    </a:lnTo>
                    <a:lnTo>
                      <a:pt x="39" y="0"/>
                    </a:lnTo>
                    <a:lnTo>
                      <a:pt x="42" y="0"/>
                    </a:lnTo>
                    <a:lnTo>
                      <a:pt x="46" y="0"/>
                    </a:lnTo>
                    <a:lnTo>
                      <a:pt x="49" y="0"/>
                    </a:lnTo>
                    <a:lnTo>
                      <a:pt x="53" y="0"/>
                    </a:lnTo>
                    <a:lnTo>
                      <a:pt x="56" y="0"/>
                    </a:lnTo>
                    <a:lnTo>
                      <a:pt x="60" y="0"/>
                    </a:lnTo>
                    <a:lnTo>
                      <a:pt x="63" y="0"/>
                    </a:lnTo>
                    <a:lnTo>
                      <a:pt x="67" y="0"/>
                    </a:lnTo>
                    <a:lnTo>
                      <a:pt x="70" y="0"/>
                    </a:lnTo>
                    <a:lnTo>
                      <a:pt x="74" y="0"/>
                    </a:lnTo>
                    <a:lnTo>
                      <a:pt x="77" y="0"/>
                    </a:lnTo>
                    <a:lnTo>
                      <a:pt x="81" y="0"/>
                    </a:lnTo>
                    <a:lnTo>
                      <a:pt x="84" y="0"/>
                    </a:lnTo>
                    <a:lnTo>
                      <a:pt x="88" y="0"/>
                    </a:lnTo>
                    <a:lnTo>
                      <a:pt x="91" y="0"/>
                    </a:lnTo>
                    <a:lnTo>
                      <a:pt x="95" y="0"/>
                    </a:lnTo>
                    <a:lnTo>
                      <a:pt x="99" y="0"/>
                    </a:lnTo>
                    <a:lnTo>
                      <a:pt x="102" y="0"/>
                    </a:lnTo>
                    <a:lnTo>
                      <a:pt x="106" y="0"/>
                    </a:lnTo>
                    <a:lnTo>
                      <a:pt x="109" y="0"/>
                    </a:lnTo>
                    <a:lnTo>
                      <a:pt x="113" y="0"/>
                    </a:lnTo>
                    <a:lnTo>
                      <a:pt x="116" y="0"/>
                    </a:lnTo>
                    <a:lnTo>
                      <a:pt x="120" y="0"/>
                    </a:lnTo>
                    <a:lnTo>
                      <a:pt x="123" y="0"/>
                    </a:lnTo>
                    <a:lnTo>
                      <a:pt x="127" y="0"/>
                    </a:lnTo>
                    <a:lnTo>
                      <a:pt x="130" y="0"/>
                    </a:lnTo>
                    <a:lnTo>
                      <a:pt x="134" y="0"/>
                    </a:lnTo>
                    <a:lnTo>
                      <a:pt x="137" y="0"/>
                    </a:lnTo>
                    <a:lnTo>
                      <a:pt x="141" y="0"/>
                    </a:lnTo>
                    <a:lnTo>
                      <a:pt x="144" y="0"/>
                    </a:lnTo>
                    <a:lnTo>
                      <a:pt x="148" y="0"/>
                    </a:lnTo>
                    <a:lnTo>
                      <a:pt x="151" y="0"/>
                    </a:lnTo>
                    <a:lnTo>
                      <a:pt x="155" y="0"/>
                    </a:lnTo>
                    <a:lnTo>
                      <a:pt x="159" y="0"/>
                    </a:lnTo>
                    <a:lnTo>
                      <a:pt x="162" y="0"/>
                    </a:lnTo>
                    <a:lnTo>
                      <a:pt x="166" y="0"/>
                    </a:lnTo>
                    <a:lnTo>
                      <a:pt x="169" y="0"/>
                    </a:lnTo>
                    <a:lnTo>
                      <a:pt x="172" y="0"/>
                    </a:lnTo>
                    <a:lnTo>
                      <a:pt x="176" y="0"/>
                    </a:lnTo>
                    <a:lnTo>
                      <a:pt x="180" y="0"/>
                    </a:lnTo>
                    <a:lnTo>
                      <a:pt x="183" y="0"/>
                    </a:lnTo>
                    <a:lnTo>
                      <a:pt x="187" y="0"/>
                    </a:lnTo>
                    <a:lnTo>
                      <a:pt x="190" y="0"/>
                    </a:lnTo>
                    <a:lnTo>
                      <a:pt x="194" y="0"/>
                    </a:lnTo>
                    <a:lnTo>
                      <a:pt x="197" y="0"/>
                    </a:lnTo>
                    <a:lnTo>
                      <a:pt x="201" y="0"/>
                    </a:lnTo>
                    <a:lnTo>
                      <a:pt x="204" y="0"/>
                    </a:lnTo>
                    <a:lnTo>
                      <a:pt x="208" y="0"/>
                    </a:lnTo>
                    <a:lnTo>
                      <a:pt x="211" y="0"/>
                    </a:lnTo>
                    <a:lnTo>
                      <a:pt x="215" y="0"/>
                    </a:lnTo>
                    <a:lnTo>
                      <a:pt x="219" y="0"/>
                    </a:lnTo>
                    <a:lnTo>
                      <a:pt x="222" y="0"/>
                    </a:lnTo>
                    <a:lnTo>
                      <a:pt x="225" y="0"/>
                    </a:lnTo>
                    <a:lnTo>
                      <a:pt x="229" y="0"/>
                    </a:lnTo>
                    <a:lnTo>
                      <a:pt x="232" y="0"/>
                    </a:lnTo>
                    <a:lnTo>
                      <a:pt x="236" y="0"/>
                    </a:lnTo>
                    <a:lnTo>
                      <a:pt x="240" y="0"/>
                    </a:lnTo>
                    <a:lnTo>
                      <a:pt x="243" y="0"/>
                    </a:lnTo>
                    <a:lnTo>
                      <a:pt x="247" y="0"/>
                    </a:lnTo>
                    <a:lnTo>
                      <a:pt x="250" y="0"/>
                    </a:lnTo>
                    <a:lnTo>
                      <a:pt x="254" y="0"/>
                    </a:lnTo>
                    <a:lnTo>
                      <a:pt x="257" y="0"/>
                    </a:lnTo>
                    <a:lnTo>
                      <a:pt x="261" y="0"/>
                    </a:lnTo>
                    <a:lnTo>
                      <a:pt x="264" y="0"/>
                    </a:lnTo>
                    <a:lnTo>
                      <a:pt x="268" y="0"/>
                    </a:lnTo>
                    <a:lnTo>
                      <a:pt x="271" y="0"/>
                    </a:lnTo>
                    <a:lnTo>
                      <a:pt x="275" y="0"/>
                    </a:lnTo>
                    <a:lnTo>
                      <a:pt x="278" y="0"/>
                    </a:lnTo>
                    <a:lnTo>
                      <a:pt x="282" y="0"/>
                    </a:lnTo>
                    <a:lnTo>
                      <a:pt x="285" y="0"/>
                    </a:lnTo>
                    <a:lnTo>
                      <a:pt x="289" y="0"/>
                    </a:lnTo>
                    <a:lnTo>
                      <a:pt x="292" y="0"/>
                    </a:lnTo>
                    <a:lnTo>
                      <a:pt x="296" y="0"/>
                    </a:lnTo>
                    <a:lnTo>
                      <a:pt x="300" y="0"/>
                    </a:lnTo>
                    <a:lnTo>
                      <a:pt x="303" y="0"/>
                    </a:lnTo>
                    <a:lnTo>
                      <a:pt x="307" y="0"/>
                    </a:lnTo>
                    <a:lnTo>
                      <a:pt x="310" y="0"/>
                    </a:lnTo>
                    <a:lnTo>
                      <a:pt x="314" y="0"/>
                    </a:lnTo>
                    <a:lnTo>
                      <a:pt x="317" y="0"/>
                    </a:lnTo>
                    <a:lnTo>
                      <a:pt x="321" y="0"/>
                    </a:lnTo>
                    <a:lnTo>
                      <a:pt x="324" y="0"/>
                    </a:lnTo>
                    <a:lnTo>
                      <a:pt x="328" y="0"/>
                    </a:lnTo>
                    <a:lnTo>
                      <a:pt x="331" y="0"/>
                    </a:lnTo>
                    <a:lnTo>
                      <a:pt x="335" y="0"/>
                    </a:lnTo>
                    <a:lnTo>
                      <a:pt x="338" y="0"/>
                    </a:lnTo>
                    <a:lnTo>
                      <a:pt x="342" y="0"/>
                    </a:lnTo>
                    <a:lnTo>
                      <a:pt x="345" y="0"/>
                    </a:lnTo>
                    <a:lnTo>
                      <a:pt x="349" y="0"/>
                    </a:lnTo>
                    <a:lnTo>
                      <a:pt x="352" y="0"/>
                    </a:lnTo>
                    <a:lnTo>
                      <a:pt x="356" y="0"/>
                    </a:lnTo>
                    <a:lnTo>
                      <a:pt x="360" y="0"/>
                    </a:lnTo>
                    <a:lnTo>
                      <a:pt x="363" y="0"/>
                    </a:lnTo>
                    <a:lnTo>
                      <a:pt x="367" y="0"/>
                    </a:lnTo>
                    <a:lnTo>
                      <a:pt x="370" y="0"/>
                    </a:lnTo>
                    <a:lnTo>
                      <a:pt x="374" y="0"/>
                    </a:lnTo>
                    <a:lnTo>
                      <a:pt x="377" y="0"/>
                    </a:lnTo>
                    <a:lnTo>
                      <a:pt x="381" y="0"/>
                    </a:lnTo>
                    <a:lnTo>
                      <a:pt x="384" y="0"/>
                    </a:lnTo>
                    <a:lnTo>
                      <a:pt x="388" y="0"/>
                    </a:lnTo>
                    <a:lnTo>
                      <a:pt x="391" y="0"/>
                    </a:lnTo>
                    <a:lnTo>
                      <a:pt x="395" y="0"/>
                    </a:lnTo>
                    <a:lnTo>
                      <a:pt x="398" y="0"/>
                    </a:lnTo>
                    <a:lnTo>
                      <a:pt x="402" y="0"/>
                    </a:lnTo>
                    <a:lnTo>
                      <a:pt x="405" y="0"/>
                    </a:lnTo>
                    <a:lnTo>
                      <a:pt x="409" y="0"/>
                    </a:lnTo>
                    <a:lnTo>
                      <a:pt x="412" y="0"/>
                    </a:lnTo>
                    <a:lnTo>
                      <a:pt x="416" y="0"/>
                    </a:lnTo>
                    <a:lnTo>
                      <a:pt x="420" y="0"/>
                    </a:lnTo>
                    <a:lnTo>
                      <a:pt x="423" y="0"/>
                    </a:lnTo>
                    <a:lnTo>
                      <a:pt x="426" y="0"/>
                    </a:lnTo>
                    <a:lnTo>
                      <a:pt x="430" y="0"/>
                    </a:lnTo>
                    <a:lnTo>
                      <a:pt x="433" y="0"/>
                    </a:lnTo>
                    <a:lnTo>
                      <a:pt x="437" y="0"/>
                    </a:lnTo>
                    <a:lnTo>
                      <a:pt x="441" y="0"/>
                    </a:lnTo>
                    <a:lnTo>
                      <a:pt x="444" y="0"/>
                    </a:lnTo>
                    <a:lnTo>
                      <a:pt x="448" y="0"/>
                    </a:lnTo>
                    <a:lnTo>
                      <a:pt x="451" y="0"/>
                    </a:lnTo>
                    <a:lnTo>
                      <a:pt x="455" y="0"/>
                    </a:lnTo>
                    <a:lnTo>
                      <a:pt x="458" y="0"/>
                    </a:lnTo>
                    <a:lnTo>
                      <a:pt x="462" y="0"/>
                    </a:lnTo>
                    <a:lnTo>
                      <a:pt x="465" y="0"/>
                    </a:lnTo>
                    <a:lnTo>
                      <a:pt x="469" y="0"/>
                    </a:lnTo>
                    <a:lnTo>
                      <a:pt x="472" y="0"/>
                    </a:lnTo>
                    <a:lnTo>
                      <a:pt x="476" y="0"/>
                    </a:lnTo>
                    <a:lnTo>
                      <a:pt x="479" y="0"/>
                    </a:lnTo>
                    <a:lnTo>
                      <a:pt x="483" y="0"/>
                    </a:lnTo>
                    <a:lnTo>
                      <a:pt x="486" y="0"/>
                    </a:lnTo>
                    <a:lnTo>
                      <a:pt x="490" y="0"/>
                    </a:lnTo>
                    <a:lnTo>
                      <a:pt x="493" y="0"/>
                    </a:lnTo>
                    <a:lnTo>
                      <a:pt x="497" y="0"/>
                    </a:lnTo>
                    <a:lnTo>
                      <a:pt x="501" y="0"/>
                    </a:lnTo>
                    <a:lnTo>
                      <a:pt x="504" y="0"/>
                    </a:lnTo>
                    <a:lnTo>
                      <a:pt x="508" y="0"/>
                    </a:lnTo>
                    <a:lnTo>
                      <a:pt x="511" y="0"/>
                    </a:lnTo>
                    <a:lnTo>
                      <a:pt x="515" y="0"/>
                    </a:lnTo>
                    <a:lnTo>
                      <a:pt x="518" y="0"/>
                    </a:lnTo>
                    <a:lnTo>
                      <a:pt x="522" y="0"/>
                    </a:lnTo>
                    <a:lnTo>
                      <a:pt x="525" y="0"/>
                    </a:lnTo>
                    <a:lnTo>
                      <a:pt x="529" y="0"/>
                    </a:lnTo>
                    <a:lnTo>
                      <a:pt x="532" y="0"/>
                    </a:lnTo>
                    <a:lnTo>
                      <a:pt x="536" y="0"/>
                    </a:lnTo>
                    <a:lnTo>
                      <a:pt x="539" y="0"/>
                    </a:lnTo>
                    <a:lnTo>
                      <a:pt x="543" y="0"/>
                    </a:lnTo>
                    <a:lnTo>
                      <a:pt x="546" y="0"/>
                    </a:lnTo>
                    <a:lnTo>
                      <a:pt x="550" y="0"/>
                    </a:lnTo>
                    <a:lnTo>
                      <a:pt x="553" y="0"/>
                    </a:lnTo>
                    <a:lnTo>
                      <a:pt x="557" y="0"/>
                    </a:lnTo>
                    <a:lnTo>
                      <a:pt x="561" y="0"/>
                    </a:lnTo>
                    <a:lnTo>
                      <a:pt x="564" y="0"/>
                    </a:lnTo>
                    <a:lnTo>
                      <a:pt x="568" y="0"/>
                    </a:lnTo>
                    <a:lnTo>
                      <a:pt x="571" y="0"/>
                    </a:lnTo>
                    <a:lnTo>
                      <a:pt x="575" y="0"/>
                    </a:lnTo>
                    <a:lnTo>
                      <a:pt x="578" y="0"/>
                    </a:lnTo>
                    <a:lnTo>
                      <a:pt x="582" y="0"/>
                    </a:lnTo>
                    <a:lnTo>
                      <a:pt x="585" y="0"/>
                    </a:lnTo>
                    <a:lnTo>
                      <a:pt x="589" y="0"/>
                    </a:lnTo>
                    <a:lnTo>
                      <a:pt x="592" y="0"/>
                    </a:lnTo>
                    <a:lnTo>
                      <a:pt x="596" y="0"/>
                    </a:lnTo>
                    <a:lnTo>
                      <a:pt x="599" y="0"/>
                    </a:lnTo>
                    <a:lnTo>
                      <a:pt x="603" y="0"/>
                    </a:lnTo>
                    <a:lnTo>
                      <a:pt x="606" y="0"/>
                    </a:lnTo>
                    <a:lnTo>
                      <a:pt x="610" y="0"/>
                    </a:lnTo>
                    <a:lnTo>
                      <a:pt x="613" y="0"/>
                    </a:lnTo>
                    <a:lnTo>
                      <a:pt x="617" y="0"/>
                    </a:lnTo>
                    <a:lnTo>
                      <a:pt x="621" y="0"/>
                    </a:lnTo>
                    <a:lnTo>
                      <a:pt x="624" y="0"/>
                    </a:lnTo>
                    <a:lnTo>
                      <a:pt x="628" y="0"/>
                    </a:lnTo>
                    <a:lnTo>
                      <a:pt x="631" y="0"/>
                    </a:lnTo>
                    <a:lnTo>
                      <a:pt x="635" y="0"/>
                    </a:lnTo>
                    <a:lnTo>
                      <a:pt x="638" y="0"/>
                    </a:lnTo>
                    <a:lnTo>
                      <a:pt x="642" y="0"/>
                    </a:lnTo>
                    <a:lnTo>
                      <a:pt x="645" y="0"/>
                    </a:lnTo>
                    <a:lnTo>
                      <a:pt x="649" y="0"/>
                    </a:lnTo>
                    <a:lnTo>
                      <a:pt x="652" y="0"/>
                    </a:lnTo>
                    <a:lnTo>
                      <a:pt x="656" y="0"/>
                    </a:lnTo>
                    <a:lnTo>
                      <a:pt x="659" y="0"/>
                    </a:lnTo>
                    <a:lnTo>
                      <a:pt x="663" y="0"/>
                    </a:lnTo>
                    <a:lnTo>
                      <a:pt x="666" y="0"/>
                    </a:lnTo>
                    <a:lnTo>
                      <a:pt x="670" y="0"/>
                    </a:lnTo>
                    <a:lnTo>
                      <a:pt x="673" y="0"/>
                    </a:lnTo>
                    <a:lnTo>
                      <a:pt x="677" y="0"/>
                    </a:lnTo>
                    <a:lnTo>
                      <a:pt x="681" y="0"/>
                    </a:lnTo>
                    <a:lnTo>
                      <a:pt x="684" y="0"/>
                    </a:lnTo>
                    <a:lnTo>
                      <a:pt x="687" y="0"/>
                    </a:lnTo>
                    <a:lnTo>
                      <a:pt x="691" y="0"/>
                    </a:lnTo>
                    <a:lnTo>
                      <a:pt x="695" y="0"/>
                    </a:lnTo>
                    <a:lnTo>
                      <a:pt x="698" y="0"/>
                    </a:lnTo>
                    <a:lnTo>
                      <a:pt x="702" y="0"/>
                    </a:lnTo>
                    <a:lnTo>
                      <a:pt x="705" y="0"/>
                    </a:lnTo>
                    <a:lnTo>
                      <a:pt x="709" y="0"/>
                    </a:lnTo>
                    <a:lnTo>
                      <a:pt x="712" y="0"/>
                    </a:lnTo>
                    <a:lnTo>
                      <a:pt x="716" y="0"/>
                    </a:lnTo>
                    <a:lnTo>
                      <a:pt x="719" y="0"/>
                    </a:lnTo>
                    <a:lnTo>
                      <a:pt x="723" y="0"/>
                    </a:lnTo>
                    <a:lnTo>
                      <a:pt x="726" y="0"/>
                    </a:lnTo>
                    <a:lnTo>
                      <a:pt x="730" y="0"/>
                    </a:lnTo>
                    <a:lnTo>
                      <a:pt x="733" y="0"/>
                    </a:lnTo>
                    <a:lnTo>
                      <a:pt x="737" y="0"/>
                    </a:lnTo>
                    <a:lnTo>
                      <a:pt x="740" y="0"/>
                    </a:lnTo>
                    <a:lnTo>
                      <a:pt x="744" y="0"/>
                    </a:lnTo>
                    <a:lnTo>
                      <a:pt x="747" y="0"/>
                    </a:lnTo>
                    <a:lnTo>
                      <a:pt x="751" y="0"/>
                    </a:lnTo>
                    <a:lnTo>
                      <a:pt x="755" y="0"/>
                    </a:lnTo>
                    <a:lnTo>
                      <a:pt x="758" y="0"/>
                    </a:lnTo>
                    <a:lnTo>
                      <a:pt x="762" y="0"/>
                    </a:lnTo>
                    <a:lnTo>
                      <a:pt x="765" y="0"/>
                    </a:lnTo>
                    <a:lnTo>
                      <a:pt x="769" y="0"/>
                    </a:lnTo>
                    <a:lnTo>
                      <a:pt x="772" y="0"/>
                    </a:lnTo>
                    <a:lnTo>
                      <a:pt x="776" y="0"/>
                    </a:lnTo>
                    <a:lnTo>
                      <a:pt x="779" y="0"/>
                    </a:lnTo>
                    <a:lnTo>
                      <a:pt x="783" y="0"/>
                    </a:lnTo>
                    <a:lnTo>
                      <a:pt x="786" y="0"/>
                    </a:lnTo>
                    <a:lnTo>
                      <a:pt x="790" y="0"/>
                    </a:lnTo>
                    <a:lnTo>
                      <a:pt x="793" y="0"/>
                    </a:lnTo>
                    <a:lnTo>
                      <a:pt x="797" y="0"/>
                    </a:lnTo>
                    <a:lnTo>
                      <a:pt x="800" y="0"/>
                    </a:lnTo>
                    <a:lnTo>
                      <a:pt x="804" y="0"/>
                    </a:lnTo>
                    <a:lnTo>
                      <a:pt x="807" y="0"/>
                    </a:lnTo>
                    <a:lnTo>
                      <a:pt x="811" y="0"/>
                    </a:lnTo>
                    <a:lnTo>
                      <a:pt x="815" y="0"/>
                    </a:lnTo>
                    <a:lnTo>
                      <a:pt x="818" y="0"/>
                    </a:lnTo>
                    <a:lnTo>
                      <a:pt x="822" y="0"/>
                    </a:lnTo>
                    <a:lnTo>
                      <a:pt x="825" y="0"/>
                    </a:lnTo>
                    <a:lnTo>
                      <a:pt x="829" y="0"/>
                    </a:lnTo>
                    <a:lnTo>
                      <a:pt x="832" y="0"/>
                    </a:lnTo>
                    <a:lnTo>
                      <a:pt x="836" y="0"/>
                    </a:lnTo>
                    <a:lnTo>
                      <a:pt x="839" y="0"/>
                    </a:lnTo>
                    <a:lnTo>
                      <a:pt x="843" y="0"/>
                    </a:lnTo>
                    <a:lnTo>
                      <a:pt x="846" y="0"/>
                    </a:lnTo>
                    <a:lnTo>
                      <a:pt x="850" y="0"/>
                    </a:lnTo>
                    <a:lnTo>
                      <a:pt x="853" y="0"/>
                    </a:lnTo>
                    <a:lnTo>
                      <a:pt x="857" y="0"/>
                    </a:lnTo>
                    <a:lnTo>
                      <a:pt x="860" y="0"/>
                    </a:lnTo>
                    <a:lnTo>
                      <a:pt x="864" y="0"/>
                    </a:lnTo>
                    <a:lnTo>
                      <a:pt x="867" y="0"/>
                    </a:lnTo>
                    <a:lnTo>
                      <a:pt x="871" y="0"/>
                    </a:lnTo>
                    <a:lnTo>
                      <a:pt x="875" y="0"/>
                    </a:lnTo>
                    <a:lnTo>
                      <a:pt x="878" y="0"/>
                    </a:lnTo>
                    <a:lnTo>
                      <a:pt x="882" y="0"/>
                    </a:lnTo>
                    <a:lnTo>
                      <a:pt x="885" y="0"/>
                    </a:lnTo>
                    <a:lnTo>
                      <a:pt x="889" y="0"/>
                    </a:lnTo>
                    <a:lnTo>
                      <a:pt x="892" y="0"/>
                    </a:lnTo>
                    <a:lnTo>
                      <a:pt x="896" y="0"/>
                    </a:lnTo>
                    <a:lnTo>
                      <a:pt x="899" y="0"/>
                    </a:lnTo>
                    <a:lnTo>
                      <a:pt x="903" y="0"/>
                    </a:lnTo>
                    <a:lnTo>
                      <a:pt x="906" y="0"/>
                    </a:lnTo>
                    <a:lnTo>
                      <a:pt x="910" y="0"/>
                    </a:lnTo>
                    <a:lnTo>
                      <a:pt x="913" y="0"/>
                    </a:lnTo>
                    <a:lnTo>
                      <a:pt x="917" y="0"/>
                    </a:lnTo>
                    <a:lnTo>
                      <a:pt x="920" y="0"/>
                    </a:lnTo>
                    <a:lnTo>
                      <a:pt x="924" y="0"/>
                    </a:lnTo>
                    <a:lnTo>
                      <a:pt x="927" y="0"/>
                    </a:lnTo>
                    <a:lnTo>
                      <a:pt x="931" y="0"/>
                    </a:lnTo>
                    <a:lnTo>
                      <a:pt x="935" y="0"/>
                    </a:lnTo>
                    <a:lnTo>
                      <a:pt x="938" y="0"/>
                    </a:lnTo>
                    <a:lnTo>
                      <a:pt x="941" y="0"/>
                    </a:lnTo>
                    <a:lnTo>
                      <a:pt x="945" y="0"/>
                    </a:lnTo>
                    <a:lnTo>
                      <a:pt x="948" y="0"/>
                    </a:lnTo>
                    <a:lnTo>
                      <a:pt x="952" y="0"/>
                    </a:lnTo>
                    <a:lnTo>
                      <a:pt x="956" y="0"/>
                    </a:lnTo>
                    <a:lnTo>
                      <a:pt x="959" y="0"/>
                    </a:lnTo>
                    <a:lnTo>
                      <a:pt x="963" y="0"/>
                    </a:lnTo>
                    <a:lnTo>
                      <a:pt x="966" y="0"/>
                    </a:lnTo>
                    <a:lnTo>
                      <a:pt x="970" y="0"/>
                    </a:lnTo>
                    <a:lnTo>
                      <a:pt x="973" y="0"/>
                    </a:lnTo>
                    <a:lnTo>
                      <a:pt x="977" y="0"/>
                    </a:lnTo>
                    <a:lnTo>
                      <a:pt x="980" y="0"/>
                    </a:lnTo>
                    <a:lnTo>
                      <a:pt x="984" y="0"/>
                    </a:lnTo>
                    <a:lnTo>
                      <a:pt x="987" y="0"/>
                    </a:lnTo>
                    <a:lnTo>
                      <a:pt x="991" y="0"/>
                    </a:lnTo>
                    <a:lnTo>
                      <a:pt x="994" y="0"/>
                    </a:lnTo>
                    <a:lnTo>
                      <a:pt x="998" y="0"/>
                    </a:lnTo>
                    <a:lnTo>
                      <a:pt x="1001" y="0"/>
                    </a:lnTo>
                    <a:lnTo>
                      <a:pt x="1005" y="0"/>
                    </a:lnTo>
                    <a:lnTo>
                      <a:pt x="1008" y="0"/>
                    </a:lnTo>
                    <a:lnTo>
                      <a:pt x="1012" y="0"/>
                    </a:lnTo>
                    <a:lnTo>
                      <a:pt x="1016" y="0"/>
                    </a:lnTo>
                    <a:lnTo>
                      <a:pt x="1019" y="0"/>
                    </a:lnTo>
                    <a:lnTo>
                      <a:pt x="1023" y="0"/>
                    </a:lnTo>
                    <a:lnTo>
                      <a:pt x="1026" y="0"/>
                    </a:lnTo>
                    <a:lnTo>
                      <a:pt x="1030" y="0"/>
                    </a:lnTo>
                    <a:lnTo>
                      <a:pt x="1033" y="0"/>
                    </a:lnTo>
                    <a:lnTo>
                      <a:pt x="1037" y="0"/>
                    </a:lnTo>
                    <a:lnTo>
                      <a:pt x="1040" y="0"/>
                    </a:lnTo>
                    <a:lnTo>
                      <a:pt x="1044" y="0"/>
                    </a:lnTo>
                    <a:lnTo>
                      <a:pt x="1047" y="0"/>
                    </a:lnTo>
                    <a:lnTo>
                      <a:pt x="1051" y="0"/>
                    </a:lnTo>
                    <a:lnTo>
                      <a:pt x="1054" y="0"/>
                    </a:lnTo>
                    <a:lnTo>
                      <a:pt x="1058" y="0"/>
                    </a:lnTo>
                    <a:lnTo>
                      <a:pt x="1061" y="0"/>
                    </a:lnTo>
                    <a:lnTo>
                      <a:pt x="1065" y="0"/>
                    </a:lnTo>
                    <a:lnTo>
                      <a:pt x="1068" y="0"/>
                    </a:lnTo>
                    <a:lnTo>
                      <a:pt x="1072" y="0"/>
                    </a:lnTo>
                    <a:lnTo>
                      <a:pt x="1076" y="0"/>
                    </a:lnTo>
                    <a:lnTo>
                      <a:pt x="1079" y="0"/>
                    </a:lnTo>
                    <a:lnTo>
                      <a:pt x="1083" y="0"/>
                    </a:lnTo>
                    <a:lnTo>
                      <a:pt x="1086" y="0"/>
                    </a:lnTo>
                    <a:lnTo>
                      <a:pt x="1090" y="0"/>
                    </a:lnTo>
                    <a:lnTo>
                      <a:pt x="1093" y="0"/>
                    </a:lnTo>
                    <a:lnTo>
                      <a:pt x="1097" y="0"/>
                    </a:lnTo>
                    <a:lnTo>
                      <a:pt x="1100" y="0"/>
                    </a:lnTo>
                    <a:lnTo>
                      <a:pt x="1104" y="0"/>
                    </a:lnTo>
                    <a:lnTo>
                      <a:pt x="1107" y="0"/>
                    </a:lnTo>
                    <a:lnTo>
                      <a:pt x="1111" y="0"/>
                    </a:lnTo>
                    <a:lnTo>
                      <a:pt x="1114" y="0"/>
                    </a:lnTo>
                    <a:lnTo>
                      <a:pt x="1118" y="0"/>
                    </a:lnTo>
                    <a:lnTo>
                      <a:pt x="1121" y="0"/>
                    </a:lnTo>
                    <a:lnTo>
                      <a:pt x="1125" y="0"/>
                    </a:lnTo>
                    <a:lnTo>
                      <a:pt x="1128" y="0"/>
                    </a:lnTo>
                    <a:lnTo>
                      <a:pt x="1132" y="0"/>
                    </a:lnTo>
                    <a:lnTo>
                      <a:pt x="1136" y="0"/>
                    </a:lnTo>
                    <a:lnTo>
                      <a:pt x="1139" y="0"/>
                    </a:lnTo>
                    <a:lnTo>
                      <a:pt x="1143" y="0"/>
                    </a:lnTo>
                    <a:lnTo>
                      <a:pt x="1146" y="0"/>
                    </a:lnTo>
                    <a:lnTo>
                      <a:pt x="1149" y="0"/>
                    </a:lnTo>
                    <a:lnTo>
                      <a:pt x="1153" y="0"/>
                    </a:lnTo>
                    <a:lnTo>
                      <a:pt x="1157" y="0"/>
                    </a:lnTo>
                    <a:lnTo>
                      <a:pt x="1160" y="0"/>
                    </a:lnTo>
                    <a:lnTo>
                      <a:pt x="1164" y="0"/>
                    </a:lnTo>
                    <a:lnTo>
                      <a:pt x="1167" y="0"/>
                    </a:lnTo>
                    <a:lnTo>
                      <a:pt x="1171" y="0"/>
                    </a:lnTo>
                    <a:lnTo>
                      <a:pt x="1174" y="0"/>
                    </a:lnTo>
                    <a:lnTo>
                      <a:pt x="1178" y="0"/>
                    </a:lnTo>
                    <a:lnTo>
                      <a:pt x="1181" y="0"/>
                    </a:lnTo>
                    <a:lnTo>
                      <a:pt x="1185" y="0"/>
                    </a:lnTo>
                    <a:lnTo>
                      <a:pt x="1188" y="0"/>
                    </a:lnTo>
                    <a:lnTo>
                      <a:pt x="1192" y="0"/>
                    </a:lnTo>
                    <a:lnTo>
                      <a:pt x="1196" y="0"/>
                    </a:lnTo>
                    <a:lnTo>
                      <a:pt x="1199" y="0"/>
                    </a:lnTo>
                    <a:lnTo>
                      <a:pt x="1202" y="0"/>
                    </a:lnTo>
                    <a:lnTo>
                      <a:pt x="1206" y="0"/>
                    </a:lnTo>
                    <a:lnTo>
                      <a:pt x="1209" y="0"/>
                    </a:lnTo>
                    <a:lnTo>
                      <a:pt x="1213" y="0"/>
                    </a:lnTo>
                    <a:lnTo>
                      <a:pt x="1217" y="0"/>
                    </a:lnTo>
                    <a:lnTo>
                      <a:pt x="1220" y="0"/>
                    </a:lnTo>
                    <a:lnTo>
                      <a:pt x="1224" y="0"/>
                    </a:lnTo>
                    <a:lnTo>
                      <a:pt x="1227" y="0"/>
                    </a:lnTo>
                    <a:lnTo>
                      <a:pt x="1231" y="0"/>
                    </a:lnTo>
                    <a:lnTo>
                      <a:pt x="1234" y="0"/>
                    </a:lnTo>
                    <a:lnTo>
                      <a:pt x="1238" y="0"/>
                    </a:lnTo>
                    <a:lnTo>
                      <a:pt x="1241" y="0"/>
                    </a:lnTo>
                    <a:lnTo>
                      <a:pt x="1245" y="0"/>
                    </a:lnTo>
                    <a:lnTo>
                      <a:pt x="1248" y="0"/>
                    </a:lnTo>
                    <a:lnTo>
                      <a:pt x="1252" y="0"/>
                    </a:lnTo>
                    <a:lnTo>
                      <a:pt x="1255" y="0"/>
                    </a:lnTo>
                    <a:lnTo>
                      <a:pt x="1259" y="0"/>
                    </a:lnTo>
                    <a:lnTo>
                      <a:pt x="1262" y="0"/>
                    </a:lnTo>
                    <a:lnTo>
                      <a:pt x="1266" y="0"/>
                    </a:lnTo>
                    <a:lnTo>
                      <a:pt x="1269" y="0"/>
                    </a:lnTo>
                    <a:lnTo>
                      <a:pt x="1273" y="0"/>
                    </a:lnTo>
                    <a:lnTo>
                      <a:pt x="1277" y="0"/>
                    </a:lnTo>
                    <a:lnTo>
                      <a:pt x="1280" y="0"/>
                    </a:lnTo>
                    <a:lnTo>
                      <a:pt x="1284" y="0"/>
                    </a:lnTo>
                    <a:lnTo>
                      <a:pt x="1287" y="0"/>
                    </a:lnTo>
                    <a:lnTo>
                      <a:pt x="1291" y="0"/>
                    </a:lnTo>
                    <a:lnTo>
                      <a:pt x="1294" y="0"/>
                    </a:lnTo>
                    <a:lnTo>
                      <a:pt x="1298" y="0"/>
                    </a:lnTo>
                    <a:lnTo>
                      <a:pt x="1301" y="0"/>
                    </a:lnTo>
                    <a:lnTo>
                      <a:pt x="1305" y="0"/>
                    </a:lnTo>
                    <a:lnTo>
                      <a:pt x="1308" y="0"/>
                    </a:lnTo>
                    <a:lnTo>
                      <a:pt x="1312" y="0"/>
                    </a:lnTo>
                    <a:lnTo>
                      <a:pt x="1315" y="0"/>
                    </a:lnTo>
                    <a:lnTo>
                      <a:pt x="1319" y="0"/>
                    </a:lnTo>
                    <a:lnTo>
                      <a:pt x="1322" y="0"/>
                    </a:lnTo>
                    <a:lnTo>
                      <a:pt x="1326" y="0"/>
                    </a:lnTo>
                    <a:lnTo>
                      <a:pt x="1329" y="0"/>
                    </a:lnTo>
                    <a:lnTo>
                      <a:pt x="1333" y="0"/>
                    </a:lnTo>
                    <a:lnTo>
                      <a:pt x="1337" y="0"/>
                    </a:lnTo>
                    <a:lnTo>
                      <a:pt x="1340" y="0"/>
                    </a:lnTo>
                    <a:lnTo>
                      <a:pt x="1344" y="0"/>
                    </a:lnTo>
                    <a:lnTo>
                      <a:pt x="1347" y="0"/>
                    </a:lnTo>
                    <a:lnTo>
                      <a:pt x="1351" y="0"/>
                    </a:lnTo>
                    <a:lnTo>
                      <a:pt x="1354" y="0"/>
                    </a:lnTo>
                    <a:lnTo>
                      <a:pt x="1358" y="0"/>
                    </a:lnTo>
                    <a:lnTo>
                      <a:pt x="1361" y="0"/>
                    </a:lnTo>
                    <a:lnTo>
                      <a:pt x="1365" y="0"/>
                    </a:lnTo>
                    <a:lnTo>
                      <a:pt x="1368" y="0"/>
                    </a:lnTo>
                    <a:lnTo>
                      <a:pt x="1372" y="0"/>
                    </a:lnTo>
                    <a:lnTo>
                      <a:pt x="1375" y="0"/>
                    </a:lnTo>
                    <a:lnTo>
                      <a:pt x="1379" y="0"/>
                    </a:lnTo>
                    <a:lnTo>
                      <a:pt x="1382" y="0"/>
                    </a:lnTo>
                    <a:lnTo>
                      <a:pt x="1386" y="0"/>
                    </a:lnTo>
                    <a:lnTo>
                      <a:pt x="1389" y="0"/>
                    </a:lnTo>
                    <a:lnTo>
                      <a:pt x="1393" y="0"/>
                    </a:lnTo>
                    <a:lnTo>
                      <a:pt x="1397" y="0"/>
                    </a:lnTo>
                    <a:lnTo>
                      <a:pt x="1400" y="0"/>
                    </a:lnTo>
                    <a:lnTo>
                      <a:pt x="1404" y="0"/>
                    </a:lnTo>
                    <a:lnTo>
                      <a:pt x="1407" y="0"/>
                    </a:lnTo>
                    <a:lnTo>
                      <a:pt x="1410" y="0"/>
                    </a:lnTo>
                  </a:path>
                </a:pathLst>
              </a:custGeom>
              <a:noFill/>
              <a:ln w="4826">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494" name="Freeform 49"/>
              <p:cNvSpPr>
                <a:spLocks/>
              </p:cNvSpPr>
              <p:nvPr/>
            </p:nvSpPr>
            <p:spPr bwMode="auto">
              <a:xfrm>
                <a:off x="2242" y="2475"/>
                <a:ext cx="2494" cy="180"/>
              </a:xfrm>
              <a:custGeom>
                <a:avLst/>
                <a:gdLst>
                  <a:gd name="T0" fmla="*/ 19441 w 1410"/>
                  <a:gd name="T1" fmla="*/ 0 h 413"/>
                  <a:gd name="T2" fmla="*/ 42902 w 1410"/>
                  <a:gd name="T3" fmla="*/ 0 h 413"/>
                  <a:gd name="T4" fmla="*/ 65649 w 1410"/>
                  <a:gd name="T5" fmla="*/ 0 h 413"/>
                  <a:gd name="T6" fmla="*/ 88997 w 1410"/>
                  <a:gd name="T7" fmla="*/ 0 h 413"/>
                  <a:gd name="T8" fmla="*/ 112384 w 1410"/>
                  <a:gd name="T9" fmla="*/ 0 h 413"/>
                  <a:gd name="T10" fmla="*/ 135203 w 1410"/>
                  <a:gd name="T11" fmla="*/ 0 h 413"/>
                  <a:gd name="T12" fmla="*/ 158656 w 1410"/>
                  <a:gd name="T13" fmla="*/ 0 h 413"/>
                  <a:gd name="T14" fmla="*/ 182055 w 1410"/>
                  <a:gd name="T15" fmla="*/ 0 h 413"/>
                  <a:gd name="T16" fmla="*/ 205392 w 1410"/>
                  <a:gd name="T17" fmla="*/ 0 h 413"/>
                  <a:gd name="T18" fmla="*/ 228086 w 1410"/>
                  <a:gd name="T19" fmla="*/ 0 h 413"/>
                  <a:gd name="T20" fmla="*/ 251118 w 1410"/>
                  <a:gd name="T21" fmla="*/ 0 h 413"/>
                  <a:gd name="T22" fmla="*/ 273712 w 1410"/>
                  <a:gd name="T23" fmla="*/ 0 h 413"/>
                  <a:gd name="T24" fmla="*/ 297398 w 1410"/>
                  <a:gd name="T25" fmla="*/ 0 h 413"/>
                  <a:gd name="T26" fmla="*/ 320785 w 1410"/>
                  <a:gd name="T27" fmla="*/ 0 h 413"/>
                  <a:gd name="T28" fmla="*/ 344176 w 1410"/>
                  <a:gd name="T29" fmla="*/ 0 h 413"/>
                  <a:gd name="T30" fmla="*/ 366876 w 1410"/>
                  <a:gd name="T31" fmla="*/ 0 h 413"/>
                  <a:gd name="T32" fmla="*/ 390329 w 1410"/>
                  <a:gd name="T33" fmla="*/ 0 h 413"/>
                  <a:gd name="T34" fmla="*/ 413728 w 1410"/>
                  <a:gd name="T35" fmla="*/ 0 h 413"/>
                  <a:gd name="T36" fmla="*/ 435834 w 1410"/>
                  <a:gd name="T37" fmla="*/ 0 h 413"/>
                  <a:gd name="T38" fmla="*/ 459796 w 1410"/>
                  <a:gd name="T39" fmla="*/ 0 h 413"/>
                  <a:gd name="T40" fmla="*/ 482976 w 1410"/>
                  <a:gd name="T41" fmla="*/ 0 h 413"/>
                  <a:gd name="T42" fmla="*/ 505383 w 1410"/>
                  <a:gd name="T43" fmla="*/ 0 h 413"/>
                  <a:gd name="T44" fmla="*/ 529071 w 1410"/>
                  <a:gd name="T45" fmla="*/ 0 h 413"/>
                  <a:gd name="T46" fmla="*/ 552456 w 1410"/>
                  <a:gd name="T47" fmla="*/ 0 h 413"/>
                  <a:gd name="T48" fmla="*/ 574651 w 1410"/>
                  <a:gd name="T49" fmla="*/ 0 h 413"/>
                  <a:gd name="T50" fmla="*/ 598059 w 1410"/>
                  <a:gd name="T51" fmla="*/ 0 h 413"/>
                  <a:gd name="T52" fmla="*/ 621922 w 1410"/>
                  <a:gd name="T53" fmla="*/ 0 h 413"/>
                  <a:gd name="T54" fmla="*/ 644191 w 1410"/>
                  <a:gd name="T55" fmla="*/ 0 h 413"/>
                  <a:gd name="T56" fmla="*/ 667506 w 1410"/>
                  <a:gd name="T57" fmla="*/ 0 h 413"/>
                  <a:gd name="T58" fmla="*/ 691556 w 1410"/>
                  <a:gd name="T59" fmla="*/ 0 h 413"/>
                  <a:gd name="T60" fmla="*/ 714655 w 1410"/>
                  <a:gd name="T61" fmla="*/ 0 h 413"/>
                  <a:gd name="T62" fmla="*/ 737005 w 1410"/>
                  <a:gd name="T63" fmla="*/ 0 h 413"/>
                  <a:gd name="T64" fmla="*/ 760242 w 1410"/>
                  <a:gd name="T65" fmla="*/ 0 h 413"/>
                  <a:gd name="T66" fmla="*/ 784133 w 1410"/>
                  <a:gd name="T67" fmla="*/ 0 h 413"/>
                  <a:gd name="T68" fmla="*/ 806324 w 1410"/>
                  <a:gd name="T69" fmla="*/ 0 h 413"/>
                  <a:gd name="T70" fmla="*/ 829738 w 1410"/>
                  <a:gd name="T71" fmla="*/ 0 h 413"/>
                  <a:gd name="T72" fmla="*/ 853797 w 1410"/>
                  <a:gd name="T73" fmla="*/ 0 h 413"/>
                  <a:gd name="T74" fmla="*/ 877074 w 1410"/>
                  <a:gd name="T75" fmla="*/ 0 h 413"/>
                  <a:gd name="T76" fmla="*/ 899179 w 1410"/>
                  <a:gd name="T77" fmla="*/ 0 h 413"/>
                  <a:gd name="T78" fmla="*/ 922591 w 1410"/>
                  <a:gd name="T79" fmla="*/ 0 h 413"/>
                  <a:gd name="T80" fmla="*/ 945458 w 1410"/>
                  <a:gd name="T81" fmla="*/ 0 h 413"/>
                  <a:gd name="T82" fmla="*/ 968850 w 1410"/>
                  <a:gd name="T83" fmla="*/ 0 h 413"/>
                  <a:gd name="T84" fmla="*/ 991915 w 1410"/>
                  <a:gd name="T85" fmla="*/ 0 h 413"/>
                  <a:gd name="T86" fmla="*/ 1015805 w 1410"/>
                  <a:gd name="T87" fmla="*/ 0 h 413"/>
                  <a:gd name="T88" fmla="*/ 1038006 w 1410"/>
                  <a:gd name="T89" fmla="*/ 0 h 413"/>
                  <a:gd name="T90" fmla="*/ 1061432 w 1410"/>
                  <a:gd name="T91" fmla="*/ 0 h 413"/>
                  <a:gd name="T92" fmla="*/ 1084763 w 1410"/>
                  <a:gd name="T93" fmla="*/ 0 h 413"/>
                  <a:gd name="T94" fmla="*/ 1107667 w 1410"/>
                  <a:gd name="T95" fmla="*/ 0 h 413"/>
                  <a:gd name="T96" fmla="*/ 1131082 w 1410"/>
                  <a:gd name="T97" fmla="*/ 0 h 413"/>
                  <a:gd name="T98" fmla="*/ 1154441 w 1410"/>
                  <a:gd name="T99" fmla="*/ 0 h 413"/>
                  <a:gd name="T100" fmla="*/ 1177136 w 1410"/>
                  <a:gd name="T101" fmla="*/ 0 h 413"/>
                  <a:gd name="T102" fmla="*/ 1200520 w 1410"/>
                  <a:gd name="T103" fmla="*/ 0 h 413"/>
                  <a:gd name="T104" fmla="*/ 1223581 w 1410"/>
                  <a:gd name="T105" fmla="*/ 0 h 413"/>
                  <a:gd name="T106" fmla="*/ 1246407 w 1410"/>
                  <a:gd name="T107" fmla="*/ 0 h 413"/>
                  <a:gd name="T108" fmla="*/ 1269922 w 1410"/>
                  <a:gd name="T109" fmla="*/ 0 h 413"/>
                  <a:gd name="T110" fmla="*/ 1293258 w 1410"/>
                  <a:gd name="T111" fmla="*/ 0 h 413"/>
                  <a:gd name="T112" fmla="*/ 1316660 w 1410"/>
                  <a:gd name="T113" fmla="*/ 0 h 41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10"/>
                  <a:gd name="T172" fmla="*/ 0 h 413"/>
                  <a:gd name="T173" fmla="*/ 1410 w 1410"/>
                  <a:gd name="T174" fmla="*/ 413 h 41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10" h="413">
                    <a:moveTo>
                      <a:pt x="0" y="234"/>
                    </a:moveTo>
                    <a:lnTo>
                      <a:pt x="3" y="233"/>
                    </a:lnTo>
                    <a:lnTo>
                      <a:pt x="7" y="231"/>
                    </a:lnTo>
                    <a:lnTo>
                      <a:pt x="10" y="229"/>
                    </a:lnTo>
                    <a:lnTo>
                      <a:pt x="14" y="227"/>
                    </a:lnTo>
                    <a:lnTo>
                      <a:pt x="17" y="225"/>
                    </a:lnTo>
                    <a:lnTo>
                      <a:pt x="21" y="223"/>
                    </a:lnTo>
                    <a:lnTo>
                      <a:pt x="24" y="221"/>
                    </a:lnTo>
                    <a:lnTo>
                      <a:pt x="28" y="218"/>
                    </a:lnTo>
                    <a:lnTo>
                      <a:pt x="31" y="216"/>
                    </a:lnTo>
                    <a:lnTo>
                      <a:pt x="35" y="213"/>
                    </a:lnTo>
                    <a:lnTo>
                      <a:pt x="39" y="210"/>
                    </a:lnTo>
                    <a:lnTo>
                      <a:pt x="42" y="207"/>
                    </a:lnTo>
                    <a:lnTo>
                      <a:pt x="46" y="204"/>
                    </a:lnTo>
                    <a:lnTo>
                      <a:pt x="49" y="200"/>
                    </a:lnTo>
                    <a:lnTo>
                      <a:pt x="53" y="196"/>
                    </a:lnTo>
                    <a:lnTo>
                      <a:pt x="56" y="193"/>
                    </a:lnTo>
                    <a:lnTo>
                      <a:pt x="60" y="189"/>
                    </a:lnTo>
                    <a:lnTo>
                      <a:pt x="63" y="185"/>
                    </a:lnTo>
                    <a:lnTo>
                      <a:pt x="67" y="181"/>
                    </a:lnTo>
                    <a:lnTo>
                      <a:pt x="70" y="176"/>
                    </a:lnTo>
                    <a:lnTo>
                      <a:pt x="74" y="172"/>
                    </a:lnTo>
                    <a:lnTo>
                      <a:pt x="77" y="167"/>
                    </a:lnTo>
                    <a:lnTo>
                      <a:pt x="81" y="163"/>
                    </a:lnTo>
                    <a:lnTo>
                      <a:pt x="84" y="158"/>
                    </a:lnTo>
                    <a:lnTo>
                      <a:pt x="88" y="153"/>
                    </a:lnTo>
                    <a:lnTo>
                      <a:pt x="91" y="149"/>
                    </a:lnTo>
                    <a:lnTo>
                      <a:pt x="95" y="144"/>
                    </a:lnTo>
                    <a:lnTo>
                      <a:pt x="99" y="139"/>
                    </a:lnTo>
                    <a:lnTo>
                      <a:pt x="102" y="135"/>
                    </a:lnTo>
                    <a:lnTo>
                      <a:pt x="106" y="130"/>
                    </a:lnTo>
                    <a:lnTo>
                      <a:pt x="109" y="126"/>
                    </a:lnTo>
                    <a:lnTo>
                      <a:pt x="113" y="122"/>
                    </a:lnTo>
                    <a:lnTo>
                      <a:pt x="116" y="118"/>
                    </a:lnTo>
                    <a:lnTo>
                      <a:pt x="120" y="114"/>
                    </a:lnTo>
                    <a:lnTo>
                      <a:pt x="123" y="110"/>
                    </a:lnTo>
                    <a:lnTo>
                      <a:pt x="127" y="107"/>
                    </a:lnTo>
                    <a:lnTo>
                      <a:pt x="130" y="104"/>
                    </a:lnTo>
                    <a:lnTo>
                      <a:pt x="134" y="101"/>
                    </a:lnTo>
                    <a:lnTo>
                      <a:pt x="137" y="98"/>
                    </a:lnTo>
                    <a:lnTo>
                      <a:pt x="141" y="95"/>
                    </a:lnTo>
                    <a:lnTo>
                      <a:pt x="144" y="93"/>
                    </a:lnTo>
                    <a:lnTo>
                      <a:pt x="148" y="91"/>
                    </a:lnTo>
                    <a:lnTo>
                      <a:pt x="151" y="89"/>
                    </a:lnTo>
                    <a:lnTo>
                      <a:pt x="155" y="87"/>
                    </a:lnTo>
                    <a:lnTo>
                      <a:pt x="159" y="86"/>
                    </a:lnTo>
                    <a:lnTo>
                      <a:pt x="162" y="85"/>
                    </a:lnTo>
                    <a:lnTo>
                      <a:pt x="166" y="83"/>
                    </a:lnTo>
                    <a:lnTo>
                      <a:pt x="169" y="82"/>
                    </a:lnTo>
                    <a:lnTo>
                      <a:pt x="172" y="81"/>
                    </a:lnTo>
                    <a:lnTo>
                      <a:pt x="176" y="81"/>
                    </a:lnTo>
                    <a:lnTo>
                      <a:pt x="180" y="80"/>
                    </a:lnTo>
                    <a:lnTo>
                      <a:pt x="183" y="80"/>
                    </a:lnTo>
                    <a:lnTo>
                      <a:pt x="187" y="79"/>
                    </a:lnTo>
                    <a:lnTo>
                      <a:pt x="190" y="79"/>
                    </a:lnTo>
                    <a:lnTo>
                      <a:pt x="194" y="78"/>
                    </a:lnTo>
                    <a:lnTo>
                      <a:pt x="197" y="78"/>
                    </a:lnTo>
                    <a:lnTo>
                      <a:pt x="201" y="78"/>
                    </a:lnTo>
                    <a:lnTo>
                      <a:pt x="204" y="78"/>
                    </a:lnTo>
                    <a:lnTo>
                      <a:pt x="208" y="78"/>
                    </a:lnTo>
                    <a:lnTo>
                      <a:pt x="211" y="78"/>
                    </a:lnTo>
                    <a:lnTo>
                      <a:pt x="215" y="78"/>
                    </a:lnTo>
                    <a:lnTo>
                      <a:pt x="219" y="78"/>
                    </a:lnTo>
                    <a:lnTo>
                      <a:pt x="222" y="78"/>
                    </a:lnTo>
                    <a:lnTo>
                      <a:pt x="225" y="78"/>
                    </a:lnTo>
                    <a:lnTo>
                      <a:pt x="229" y="78"/>
                    </a:lnTo>
                    <a:lnTo>
                      <a:pt x="232" y="78"/>
                    </a:lnTo>
                    <a:lnTo>
                      <a:pt x="236" y="78"/>
                    </a:lnTo>
                    <a:lnTo>
                      <a:pt x="240" y="79"/>
                    </a:lnTo>
                    <a:lnTo>
                      <a:pt x="243" y="79"/>
                    </a:lnTo>
                    <a:lnTo>
                      <a:pt x="247" y="79"/>
                    </a:lnTo>
                    <a:lnTo>
                      <a:pt x="250" y="80"/>
                    </a:lnTo>
                    <a:lnTo>
                      <a:pt x="254" y="80"/>
                    </a:lnTo>
                    <a:lnTo>
                      <a:pt x="257" y="80"/>
                    </a:lnTo>
                    <a:lnTo>
                      <a:pt x="261" y="81"/>
                    </a:lnTo>
                    <a:lnTo>
                      <a:pt x="264" y="82"/>
                    </a:lnTo>
                    <a:lnTo>
                      <a:pt x="268" y="82"/>
                    </a:lnTo>
                    <a:lnTo>
                      <a:pt x="271" y="83"/>
                    </a:lnTo>
                    <a:lnTo>
                      <a:pt x="275" y="84"/>
                    </a:lnTo>
                    <a:lnTo>
                      <a:pt x="278" y="85"/>
                    </a:lnTo>
                    <a:lnTo>
                      <a:pt x="282" y="86"/>
                    </a:lnTo>
                    <a:lnTo>
                      <a:pt x="285" y="87"/>
                    </a:lnTo>
                    <a:lnTo>
                      <a:pt x="289" y="87"/>
                    </a:lnTo>
                    <a:lnTo>
                      <a:pt x="292" y="88"/>
                    </a:lnTo>
                    <a:lnTo>
                      <a:pt x="296" y="88"/>
                    </a:lnTo>
                    <a:lnTo>
                      <a:pt x="300" y="88"/>
                    </a:lnTo>
                    <a:lnTo>
                      <a:pt x="303" y="87"/>
                    </a:lnTo>
                    <a:lnTo>
                      <a:pt x="307" y="85"/>
                    </a:lnTo>
                    <a:lnTo>
                      <a:pt x="310" y="82"/>
                    </a:lnTo>
                    <a:lnTo>
                      <a:pt x="314" y="77"/>
                    </a:lnTo>
                    <a:lnTo>
                      <a:pt x="317" y="70"/>
                    </a:lnTo>
                    <a:lnTo>
                      <a:pt x="321" y="61"/>
                    </a:lnTo>
                    <a:lnTo>
                      <a:pt x="324" y="52"/>
                    </a:lnTo>
                    <a:lnTo>
                      <a:pt x="328" y="42"/>
                    </a:lnTo>
                    <a:lnTo>
                      <a:pt x="331" y="32"/>
                    </a:lnTo>
                    <a:lnTo>
                      <a:pt x="335" y="22"/>
                    </a:lnTo>
                    <a:lnTo>
                      <a:pt x="338" y="15"/>
                    </a:lnTo>
                    <a:lnTo>
                      <a:pt x="342" y="8"/>
                    </a:lnTo>
                    <a:lnTo>
                      <a:pt x="345" y="4"/>
                    </a:lnTo>
                    <a:lnTo>
                      <a:pt x="349" y="1"/>
                    </a:lnTo>
                    <a:lnTo>
                      <a:pt x="352" y="0"/>
                    </a:lnTo>
                    <a:lnTo>
                      <a:pt x="356" y="1"/>
                    </a:lnTo>
                    <a:lnTo>
                      <a:pt x="360" y="4"/>
                    </a:lnTo>
                    <a:lnTo>
                      <a:pt x="363" y="9"/>
                    </a:lnTo>
                    <a:lnTo>
                      <a:pt x="367" y="15"/>
                    </a:lnTo>
                    <a:lnTo>
                      <a:pt x="370" y="23"/>
                    </a:lnTo>
                    <a:lnTo>
                      <a:pt x="374" y="33"/>
                    </a:lnTo>
                    <a:lnTo>
                      <a:pt x="377" y="43"/>
                    </a:lnTo>
                    <a:lnTo>
                      <a:pt x="381" y="54"/>
                    </a:lnTo>
                    <a:lnTo>
                      <a:pt x="384" y="65"/>
                    </a:lnTo>
                    <a:lnTo>
                      <a:pt x="388" y="75"/>
                    </a:lnTo>
                    <a:lnTo>
                      <a:pt x="391" y="83"/>
                    </a:lnTo>
                    <a:lnTo>
                      <a:pt x="395" y="90"/>
                    </a:lnTo>
                    <a:lnTo>
                      <a:pt x="398" y="96"/>
                    </a:lnTo>
                    <a:lnTo>
                      <a:pt x="402" y="101"/>
                    </a:lnTo>
                    <a:lnTo>
                      <a:pt x="405" y="104"/>
                    </a:lnTo>
                    <a:lnTo>
                      <a:pt x="409" y="107"/>
                    </a:lnTo>
                    <a:lnTo>
                      <a:pt x="412" y="110"/>
                    </a:lnTo>
                    <a:lnTo>
                      <a:pt x="416" y="113"/>
                    </a:lnTo>
                    <a:lnTo>
                      <a:pt x="420" y="116"/>
                    </a:lnTo>
                    <a:lnTo>
                      <a:pt x="423" y="119"/>
                    </a:lnTo>
                    <a:lnTo>
                      <a:pt x="426" y="123"/>
                    </a:lnTo>
                    <a:lnTo>
                      <a:pt x="430" y="126"/>
                    </a:lnTo>
                    <a:lnTo>
                      <a:pt x="433" y="130"/>
                    </a:lnTo>
                    <a:lnTo>
                      <a:pt x="437" y="135"/>
                    </a:lnTo>
                    <a:lnTo>
                      <a:pt x="441" y="140"/>
                    </a:lnTo>
                    <a:lnTo>
                      <a:pt x="444" y="145"/>
                    </a:lnTo>
                    <a:lnTo>
                      <a:pt x="448" y="150"/>
                    </a:lnTo>
                    <a:lnTo>
                      <a:pt x="451" y="156"/>
                    </a:lnTo>
                    <a:lnTo>
                      <a:pt x="455" y="162"/>
                    </a:lnTo>
                    <a:lnTo>
                      <a:pt x="458" y="168"/>
                    </a:lnTo>
                    <a:lnTo>
                      <a:pt x="462" y="175"/>
                    </a:lnTo>
                    <a:lnTo>
                      <a:pt x="465" y="181"/>
                    </a:lnTo>
                    <a:lnTo>
                      <a:pt x="469" y="188"/>
                    </a:lnTo>
                    <a:lnTo>
                      <a:pt x="472" y="196"/>
                    </a:lnTo>
                    <a:lnTo>
                      <a:pt x="476" y="203"/>
                    </a:lnTo>
                    <a:lnTo>
                      <a:pt x="479" y="211"/>
                    </a:lnTo>
                    <a:lnTo>
                      <a:pt x="483" y="218"/>
                    </a:lnTo>
                    <a:lnTo>
                      <a:pt x="486" y="226"/>
                    </a:lnTo>
                    <a:lnTo>
                      <a:pt x="490" y="233"/>
                    </a:lnTo>
                    <a:lnTo>
                      <a:pt x="493" y="241"/>
                    </a:lnTo>
                    <a:lnTo>
                      <a:pt x="497" y="248"/>
                    </a:lnTo>
                    <a:lnTo>
                      <a:pt x="501" y="256"/>
                    </a:lnTo>
                    <a:lnTo>
                      <a:pt x="504" y="263"/>
                    </a:lnTo>
                    <a:lnTo>
                      <a:pt x="508" y="270"/>
                    </a:lnTo>
                    <a:lnTo>
                      <a:pt x="511" y="277"/>
                    </a:lnTo>
                    <a:lnTo>
                      <a:pt x="515" y="284"/>
                    </a:lnTo>
                    <a:lnTo>
                      <a:pt x="518" y="291"/>
                    </a:lnTo>
                    <a:lnTo>
                      <a:pt x="522" y="297"/>
                    </a:lnTo>
                    <a:lnTo>
                      <a:pt x="525" y="303"/>
                    </a:lnTo>
                    <a:lnTo>
                      <a:pt x="529" y="309"/>
                    </a:lnTo>
                    <a:lnTo>
                      <a:pt x="532" y="315"/>
                    </a:lnTo>
                    <a:lnTo>
                      <a:pt x="536" y="320"/>
                    </a:lnTo>
                    <a:lnTo>
                      <a:pt x="539" y="326"/>
                    </a:lnTo>
                    <a:lnTo>
                      <a:pt x="543" y="330"/>
                    </a:lnTo>
                    <a:lnTo>
                      <a:pt x="546" y="335"/>
                    </a:lnTo>
                    <a:lnTo>
                      <a:pt x="550" y="340"/>
                    </a:lnTo>
                    <a:lnTo>
                      <a:pt x="553" y="344"/>
                    </a:lnTo>
                    <a:lnTo>
                      <a:pt x="557" y="348"/>
                    </a:lnTo>
                    <a:lnTo>
                      <a:pt x="561" y="352"/>
                    </a:lnTo>
                    <a:lnTo>
                      <a:pt x="564" y="355"/>
                    </a:lnTo>
                    <a:lnTo>
                      <a:pt x="568" y="359"/>
                    </a:lnTo>
                    <a:lnTo>
                      <a:pt x="571" y="362"/>
                    </a:lnTo>
                    <a:lnTo>
                      <a:pt x="575" y="365"/>
                    </a:lnTo>
                    <a:lnTo>
                      <a:pt x="578" y="367"/>
                    </a:lnTo>
                    <a:lnTo>
                      <a:pt x="582" y="370"/>
                    </a:lnTo>
                    <a:lnTo>
                      <a:pt x="585" y="373"/>
                    </a:lnTo>
                    <a:lnTo>
                      <a:pt x="589" y="375"/>
                    </a:lnTo>
                    <a:lnTo>
                      <a:pt x="592" y="377"/>
                    </a:lnTo>
                    <a:lnTo>
                      <a:pt x="596" y="379"/>
                    </a:lnTo>
                    <a:lnTo>
                      <a:pt x="599" y="381"/>
                    </a:lnTo>
                    <a:lnTo>
                      <a:pt x="603" y="383"/>
                    </a:lnTo>
                    <a:lnTo>
                      <a:pt x="606" y="385"/>
                    </a:lnTo>
                    <a:lnTo>
                      <a:pt x="610" y="386"/>
                    </a:lnTo>
                    <a:lnTo>
                      <a:pt x="613" y="388"/>
                    </a:lnTo>
                    <a:lnTo>
                      <a:pt x="617" y="389"/>
                    </a:lnTo>
                    <a:lnTo>
                      <a:pt x="621" y="391"/>
                    </a:lnTo>
                    <a:lnTo>
                      <a:pt x="624" y="392"/>
                    </a:lnTo>
                    <a:lnTo>
                      <a:pt x="628" y="393"/>
                    </a:lnTo>
                    <a:lnTo>
                      <a:pt x="631" y="394"/>
                    </a:lnTo>
                    <a:lnTo>
                      <a:pt x="635" y="395"/>
                    </a:lnTo>
                    <a:lnTo>
                      <a:pt x="638" y="396"/>
                    </a:lnTo>
                    <a:lnTo>
                      <a:pt x="642" y="397"/>
                    </a:lnTo>
                    <a:lnTo>
                      <a:pt x="645" y="398"/>
                    </a:lnTo>
                    <a:lnTo>
                      <a:pt x="649" y="399"/>
                    </a:lnTo>
                    <a:lnTo>
                      <a:pt x="652" y="399"/>
                    </a:lnTo>
                    <a:lnTo>
                      <a:pt x="656" y="400"/>
                    </a:lnTo>
                    <a:lnTo>
                      <a:pt x="659" y="401"/>
                    </a:lnTo>
                    <a:lnTo>
                      <a:pt x="663" y="402"/>
                    </a:lnTo>
                    <a:lnTo>
                      <a:pt x="666" y="402"/>
                    </a:lnTo>
                    <a:lnTo>
                      <a:pt x="670" y="403"/>
                    </a:lnTo>
                    <a:lnTo>
                      <a:pt x="673" y="403"/>
                    </a:lnTo>
                    <a:lnTo>
                      <a:pt x="677" y="404"/>
                    </a:lnTo>
                    <a:lnTo>
                      <a:pt x="681" y="404"/>
                    </a:lnTo>
                    <a:lnTo>
                      <a:pt x="684" y="405"/>
                    </a:lnTo>
                    <a:lnTo>
                      <a:pt x="687" y="405"/>
                    </a:lnTo>
                    <a:lnTo>
                      <a:pt x="691" y="405"/>
                    </a:lnTo>
                    <a:lnTo>
                      <a:pt x="695" y="406"/>
                    </a:lnTo>
                    <a:lnTo>
                      <a:pt x="698" y="406"/>
                    </a:lnTo>
                    <a:lnTo>
                      <a:pt x="702" y="406"/>
                    </a:lnTo>
                    <a:lnTo>
                      <a:pt x="705" y="407"/>
                    </a:lnTo>
                    <a:lnTo>
                      <a:pt x="709" y="407"/>
                    </a:lnTo>
                    <a:lnTo>
                      <a:pt x="712" y="407"/>
                    </a:lnTo>
                    <a:lnTo>
                      <a:pt x="716" y="407"/>
                    </a:lnTo>
                    <a:lnTo>
                      <a:pt x="719" y="408"/>
                    </a:lnTo>
                    <a:lnTo>
                      <a:pt x="723" y="408"/>
                    </a:lnTo>
                    <a:lnTo>
                      <a:pt x="726" y="408"/>
                    </a:lnTo>
                    <a:lnTo>
                      <a:pt x="730" y="408"/>
                    </a:lnTo>
                    <a:lnTo>
                      <a:pt x="733" y="409"/>
                    </a:lnTo>
                    <a:lnTo>
                      <a:pt x="737" y="409"/>
                    </a:lnTo>
                    <a:lnTo>
                      <a:pt x="740" y="409"/>
                    </a:lnTo>
                    <a:lnTo>
                      <a:pt x="744" y="409"/>
                    </a:lnTo>
                    <a:lnTo>
                      <a:pt x="747" y="409"/>
                    </a:lnTo>
                    <a:lnTo>
                      <a:pt x="751" y="410"/>
                    </a:lnTo>
                    <a:lnTo>
                      <a:pt x="755" y="410"/>
                    </a:lnTo>
                    <a:lnTo>
                      <a:pt x="758" y="410"/>
                    </a:lnTo>
                    <a:lnTo>
                      <a:pt x="762" y="410"/>
                    </a:lnTo>
                    <a:lnTo>
                      <a:pt x="765" y="410"/>
                    </a:lnTo>
                    <a:lnTo>
                      <a:pt x="769" y="410"/>
                    </a:lnTo>
                    <a:lnTo>
                      <a:pt x="772" y="410"/>
                    </a:lnTo>
                    <a:lnTo>
                      <a:pt x="776" y="410"/>
                    </a:lnTo>
                    <a:lnTo>
                      <a:pt x="779" y="410"/>
                    </a:lnTo>
                    <a:lnTo>
                      <a:pt x="783" y="410"/>
                    </a:lnTo>
                    <a:lnTo>
                      <a:pt x="786" y="411"/>
                    </a:lnTo>
                    <a:lnTo>
                      <a:pt x="790" y="411"/>
                    </a:lnTo>
                    <a:lnTo>
                      <a:pt x="793" y="411"/>
                    </a:lnTo>
                    <a:lnTo>
                      <a:pt x="797" y="411"/>
                    </a:lnTo>
                    <a:lnTo>
                      <a:pt x="800" y="411"/>
                    </a:lnTo>
                    <a:lnTo>
                      <a:pt x="804" y="411"/>
                    </a:lnTo>
                    <a:lnTo>
                      <a:pt x="807" y="411"/>
                    </a:lnTo>
                    <a:lnTo>
                      <a:pt x="811" y="411"/>
                    </a:lnTo>
                    <a:lnTo>
                      <a:pt x="815" y="411"/>
                    </a:lnTo>
                    <a:lnTo>
                      <a:pt x="818" y="411"/>
                    </a:lnTo>
                    <a:lnTo>
                      <a:pt x="822" y="411"/>
                    </a:lnTo>
                    <a:lnTo>
                      <a:pt x="825" y="411"/>
                    </a:lnTo>
                    <a:lnTo>
                      <a:pt x="829" y="411"/>
                    </a:lnTo>
                    <a:lnTo>
                      <a:pt x="832" y="412"/>
                    </a:lnTo>
                    <a:lnTo>
                      <a:pt x="836" y="412"/>
                    </a:lnTo>
                    <a:lnTo>
                      <a:pt x="839" y="412"/>
                    </a:lnTo>
                    <a:lnTo>
                      <a:pt x="843" y="412"/>
                    </a:lnTo>
                    <a:lnTo>
                      <a:pt x="846" y="412"/>
                    </a:lnTo>
                    <a:lnTo>
                      <a:pt x="850" y="412"/>
                    </a:lnTo>
                    <a:lnTo>
                      <a:pt x="853" y="412"/>
                    </a:lnTo>
                    <a:lnTo>
                      <a:pt x="857" y="412"/>
                    </a:lnTo>
                    <a:lnTo>
                      <a:pt x="860" y="412"/>
                    </a:lnTo>
                    <a:lnTo>
                      <a:pt x="864" y="412"/>
                    </a:lnTo>
                    <a:lnTo>
                      <a:pt x="867" y="412"/>
                    </a:lnTo>
                    <a:lnTo>
                      <a:pt x="871" y="412"/>
                    </a:lnTo>
                    <a:lnTo>
                      <a:pt x="875" y="412"/>
                    </a:lnTo>
                    <a:lnTo>
                      <a:pt x="878" y="412"/>
                    </a:lnTo>
                    <a:lnTo>
                      <a:pt x="882" y="412"/>
                    </a:lnTo>
                    <a:lnTo>
                      <a:pt x="885" y="412"/>
                    </a:lnTo>
                    <a:lnTo>
                      <a:pt x="889" y="412"/>
                    </a:lnTo>
                    <a:lnTo>
                      <a:pt x="892" y="412"/>
                    </a:lnTo>
                    <a:lnTo>
                      <a:pt x="896" y="412"/>
                    </a:lnTo>
                    <a:lnTo>
                      <a:pt x="899" y="412"/>
                    </a:lnTo>
                    <a:lnTo>
                      <a:pt x="903" y="412"/>
                    </a:lnTo>
                    <a:lnTo>
                      <a:pt x="906" y="412"/>
                    </a:lnTo>
                    <a:lnTo>
                      <a:pt x="910" y="412"/>
                    </a:lnTo>
                    <a:lnTo>
                      <a:pt x="913" y="412"/>
                    </a:lnTo>
                    <a:lnTo>
                      <a:pt x="917" y="412"/>
                    </a:lnTo>
                    <a:lnTo>
                      <a:pt x="920" y="412"/>
                    </a:lnTo>
                    <a:lnTo>
                      <a:pt x="924" y="412"/>
                    </a:lnTo>
                    <a:lnTo>
                      <a:pt x="927" y="412"/>
                    </a:lnTo>
                    <a:lnTo>
                      <a:pt x="931" y="412"/>
                    </a:lnTo>
                    <a:lnTo>
                      <a:pt x="935" y="412"/>
                    </a:lnTo>
                    <a:lnTo>
                      <a:pt x="938" y="412"/>
                    </a:lnTo>
                    <a:lnTo>
                      <a:pt x="941" y="412"/>
                    </a:lnTo>
                    <a:lnTo>
                      <a:pt x="945" y="412"/>
                    </a:lnTo>
                    <a:lnTo>
                      <a:pt x="948" y="412"/>
                    </a:lnTo>
                    <a:lnTo>
                      <a:pt x="952" y="412"/>
                    </a:lnTo>
                    <a:lnTo>
                      <a:pt x="956" y="412"/>
                    </a:lnTo>
                    <a:lnTo>
                      <a:pt x="959" y="412"/>
                    </a:lnTo>
                    <a:lnTo>
                      <a:pt x="963" y="413"/>
                    </a:lnTo>
                    <a:lnTo>
                      <a:pt x="966" y="413"/>
                    </a:lnTo>
                    <a:lnTo>
                      <a:pt x="970" y="413"/>
                    </a:lnTo>
                    <a:lnTo>
                      <a:pt x="973" y="413"/>
                    </a:lnTo>
                    <a:lnTo>
                      <a:pt x="977" y="413"/>
                    </a:lnTo>
                    <a:lnTo>
                      <a:pt x="980" y="413"/>
                    </a:lnTo>
                    <a:lnTo>
                      <a:pt x="984" y="413"/>
                    </a:lnTo>
                    <a:lnTo>
                      <a:pt x="987" y="413"/>
                    </a:lnTo>
                    <a:lnTo>
                      <a:pt x="991" y="413"/>
                    </a:lnTo>
                    <a:lnTo>
                      <a:pt x="994" y="413"/>
                    </a:lnTo>
                    <a:lnTo>
                      <a:pt x="998" y="413"/>
                    </a:lnTo>
                    <a:lnTo>
                      <a:pt x="1001" y="413"/>
                    </a:lnTo>
                    <a:lnTo>
                      <a:pt x="1005" y="413"/>
                    </a:lnTo>
                    <a:lnTo>
                      <a:pt x="1008" y="413"/>
                    </a:lnTo>
                    <a:lnTo>
                      <a:pt x="1012" y="413"/>
                    </a:lnTo>
                    <a:lnTo>
                      <a:pt x="1016" y="413"/>
                    </a:lnTo>
                    <a:lnTo>
                      <a:pt x="1019" y="413"/>
                    </a:lnTo>
                    <a:lnTo>
                      <a:pt x="1023" y="413"/>
                    </a:lnTo>
                    <a:lnTo>
                      <a:pt x="1026" y="413"/>
                    </a:lnTo>
                    <a:lnTo>
                      <a:pt x="1030" y="413"/>
                    </a:lnTo>
                    <a:lnTo>
                      <a:pt x="1033" y="413"/>
                    </a:lnTo>
                    <a:lnTo>
                      <a:pt x="1037" y="413"/>
                    </a:lnTo>
                    <a:lnTo>
                      <a:pt x="1040" y="413"/>
                    </a:lnTo>
                    <a:lnTo>
                      <a:pt x="1044" y="413"/>
                    </a:lnTo>
                    <a:lnTo>
                      <a:pt x="1047" y="413"/>
                    </a:lnTo>
                    <a:lnTo>
                      <a:pt x="1051" y="413"/>
                    </a:lnTo>
                    <a:lnTo>
                      <a:pt x="1054" y="413"/>
                    </a:lnTo>
                    <a:lnTo>
                      <a:pt x="1058" y="413"/>
                    </a:lnTo>
                    <a:lnTo>
                      <a:pt x="1061" y="413"/>
                    </a:lnTo>
                    <a:lnTo>
                      <a:pt x="1065" y="413"/>
                    </a:lnTo>
                    <a:lnTo>
                      <a:pt x="1068" y="413"/>
                    </a:lnTo>
                    <a:lnTo>
                      <a:pt x="1072" y="413"/>
                    </a:lnTo>
                    <a:lnTo>
                      <a:pt x="1076" y="413"/>
                    </a:lnTo>
                    <a:lnTo>
                      <a:pt x="1079" y="413"/>
                    </a:lnTo>
                    <a:lnTo>
                      <a:pt x="1083" y="413"/>
                    </a:lnTo>
                    <a:lnTo>
                      <a:pt x="1086" y="413"/>
                    </a:lnTo>
                    <a:lnTo>
                      <a:pt x="1090" y="413"/>
                    </a:lnTo>
                    <a:lnTo>
                      <a:pt x="1093" y="413"/>
                    </a:lnTo>
                    <a:lnTo>
                      <a:pt x="1097" y="413"/>
                    </a:lnTo>
                    <a:lnTo>
                      <a:pt x="1100" y="413"/>
                    </a:lnTo>
                    <a:lnTo>
                      <a:pt x="1104" y="413"/>
                    </a:lnTo>
                    <a:lnTo>
                      <a:pt x="1107" y="413"/>
                    </a:lnTo>
                    <a:lnTo>
                      <a:pt x="1111" y="413"/>
                    </a:lnTo>
                    <a:lnTo>
                      <a:pt x="1114" y="413"/>
                    </a:lnTo>
                    <a:lnTo>
                      <a:pt x="1118" y="413"/>
                    </a:lnTo>
                    <a:lnTo>
                      <a:pt x="1121" y="413"/>
                    </a:lnTo>
                    <a:lnTo>
                      <a:pt x="1125" y="413"/>
                    </a:lnTo>
                    <a:lnTo>
                      <a:pt x="1128" y="413"/>
                    </a:lnTo>
                    <a:lnTo>
                      <a:pt x="1132" y="413"/>
                    </a:lnTo>
                    <a:lnTo>
                      <a:pt x="1136" y="413"/>
                    </a:lnTo>
                    <a:lnTo>
                      <a:pt x="1139" y="413"/>
                    </a:lnTo>
                    <a:lnTo>
                      <a:pt x="1143" y="413"/>
                    </a:lnTo>
                    <a:lnTo>
                      <a:pt x="1146" y="413"/>
                    </a:lnTo>
                    <a:lnTo>
                      <a:pt x="1149" y="413"/>
                    </a:lnTo>
                    <a:lnTo>
                      <a:pt x="1153" y="413"/>
                    </a:lnTo>
                    <a:lnTo>
                      <a:pt x="1157" y="413"/>
                    </a:lnTo>
                    <a:lnTo>
                      <a:pt x="1160" y="413"/>
                    </a:lnTo>
                    <a:lnTo>
                      <a:pt x="1164" y="413"/>
                    </a:lnTo>
                    <a:lnTo>
                      <a:pt x="1167" y="413"/>
                    </a:lnTo>
                    <a:lnTo>
                      <a:pt x="1171" y="413"/>
                    </a:lnTo>
                    <a:lnTo>
                      <a:pt x="1174" y="413"/>
                    </a:lnTo>
                    <a:lnTo>
                      <a:pt x="1178" y="413"/>
                    </a:lnTo>
                    <a:lnTo>
                      <a:pt x="1181" y="413"/>
                    </a:lnTo>
                    <a:lnTo>
                      <a:pt x="1185" y="413"/>
                    </a:lnTo>
                    <a:lnTo>
                      <a:pt x="1188" y="413"/>
                    </a:lnTo>
                    <a:lnTo>
                      <a:pt x="1192" y="413"/>
                    </a:lnTo>
                    <a:lnTo>
                      <a:pt x="1196" y="413"/>
                    </a:lnTo>
                    <a:lnTo>
                      <a:pt x="1199" y="413"/>
                    </a:lnTo>
                    <a:lnTo>
                      <a:pt x="1202" y="413"/>
                    </a:lnTo>
                    <a:lnTo>
                      <a:pt x="1206" y="413"/>
                    </a:lnTo>
                    <a:lnTo>
                      <a:pt x="1209" y="413"/>
                    </a:lnTo>
                    <a:lnTo>
                      <a:pt x="1213" y="413"/>
                    </a:lnTo>
                    <a:lnTo>
                      <a:pt x="1217" y="413"/>
                    </a:lnTo>
                    <a:lnTo>
                      <a:pt x="1220" y="413"/>
                    </a:lnTo>
                    <a:lnTo>
                      <a:pt x="1224" y="412"/>
                    </a:lnTo>
                    <a:lnTo>
                      <a:pt x="1227" y="412"/>
                    </a:lnTo>
                    <a:lnTo>
                      <a:pt x="1231" y="412"/>
                    </a:lnTo>
                    <a:lnTo>
                      <a:pt x="1234" y="412"/>
                    </a:lnTo>
                    <a:lnTo>
                      <a:pt x="1238" y="412"/>
                    </a:lnTo>
                    <a:lnTo>
                      <a:pt x="1241" y="412"/>
                    </a:lnTo>
                    <a:lnTo>
                      <a:pt x="1245" y="412"/>
                    </a:lnTo>
                    <a:lnTo>
                      <a:pt x="1248" y="411"/>
                    </a:lnTo>
                    <a:lnTo>
                      <a:pt x="1252" y="411"/>
                    </a:lnTo>
                    <a:lnTo>
                      <a:pt x="1255" y="411"/>
                    </a:lnTo>
                    <a:lnTo>
                      <a:pt x="1259" y="410"/>
                    </a:lnTo>
                    <a:lnTo>
                      <a:pt x="1262" y="410"/>
                    </a:lnTo>
                    <a:lnTo>
                      <a:pt x="1266" y="409"/>
                    </a:lnTo>
                    <a:lnTo>
                      <a:pt x="1269" y="408"/>
                    </a:lnTo>
                    <a:lnTo>
                      <a:pt x="1273" y="407"/>
                    </a:lnTo>
                    <a:lnTo>
                      <a:pt x="1277" y="406"/>
                    </a:lnTo>
                    <a:lnTo>
                      <a:pt x="1280" y="405"/>
                    </a:lnTo>
                    <a:lnTo>
                      <a:pt x="1284" y="403"/>
                    </a:lnTo>
                    <a:lnTo>
                      <a:pt x="1287" y="401"/>
                    </a:lnTo>
                    <a:lnTo>
                      <a:pt x="1291" y="399"/>
                    </a:lnTo>
                    <a:lnTo>
                      <a:pt x="1294" y="396"/>
                    </a:lnTo>
                    <a:lnTo>
                      <a:pt x="1298" y="393"/>
                    </a:lnTo>
                    <a:lnTo>
                      <a:pt x="1301" y="389"/>
                    </a:lnTo>
                    <a:lnTo>
                      <a:pt x="1305" y="385"/>
                    </a:lnTo>
                    <a:lnTo>
                      <a:pt x="1308" y="380"/>
                    </a:lnTo>
                    <a:lnTo>
                      <a:pt x="1312" y="374"/>
                    </a:lnTo>
                    <a:lnTo>
                      <a:pt x="1315" y="368"/>
                    </a:lnTo>
                    <a:lnTo>
                      <a:pt x="1319" y="362"/>
                    </a:lnTo>
                    <a:lnTo>
                      <a:pt x="1322" y="355"/>
                    </a:lnTo>
                    <a:lnTo>
                      <a:pt x="1326" y="347"/>
                    </a:lnTo>
                    <a:lnTo>
                      <a:pt x="1329" y="339"/>
                    </a:lnTo>
                    <a:lnTo>
                      <a:pt x="1333" y="332"/>
                    </a:lnTo>
                    <a:lnTo>
                      <a:pt x="1337" y="324"/>
                    </a:lnTo>
                    <a:lnTo>
                      <a:pt x="1340" y="317"/>
                    </a:lnTo>
                    <a:lnTo>
                      <a:pt x="1344" y="310"/>
                    </a:lnTo>
                    <a:lnTo>
                      <a:pt x="1347" y="303"/>
                    </a:lnTo>
                    <a:lnTo>
                      <a:pt x="1351" y="297"/>
                    </a:lnTo>
                    <a:lnTo>
                      <a:pt x="1354" y="291"/>
                    </a:lnTo>
                    <a:lnTo>
                      <a:pt x="1358" y="286"/>
                    </a:lnTo>
                    <a:lnTo>
                      <a:pt x="1361" y="282"/>
                    </a:lnTo>
                    <a:lnTo>
                      <a:pt x="1365" y="278"/>
                    </a:lnTo>
                    <a:lnTo>
                      <a:pt x="1368" y="275"/>
                    </a:lnTo>
                    <a:lnTo>
                      <a:pt x="1372" y="272"/>
                    </a:lnTo>
                    <a:lnTo>
                      <a:pt x="1375" y="269"/>
                    </a:lnTo>
                    <a:lnTo>
                      <a:pt x="1379" y="268"/>
                    </a:lnTo>
                    <a:lnTo>
                      <a:pt x="1382" y="266"/>
                    </a:lnTo>
                    <a:lnTo>
                      <a:pt x="1386" y="264"/>
                    </a:lnTo>
                    <a:lnTo>
                      <a:pt x="1389" y="263"/>
                    </a:lnTo>
                    <a:lnTo>
                      <a:pt x="1393" y="262"/>
                    </a:lnTo>
                    <a:lnTo>
                      <a:pt x="1397" y="261"/>
                    </a:lnTo>
                    <a:lnTo>
                      <a:pt x="1400" y="261"/>
                    </a:lnTo>
                    <a:lnTo>
                      <a:pt x="1404" y="260"/>
                    </a:lnTo>
                    <a:lnTo>
                      <a:pt x="1407" y="260"/>
                    </a:lnTo>
                    <a:lnTo>
                      <a:pt x="1410" y="259"/>
                    </a:lnTo>
                  </a:path>
                </a:pathLst>
              </a:custGeom>
              <a:noFill/>
              <a:ln w="4826">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495" name="Freeform 50"/>
              <p:cNvSpPr>
                <a:spLocks/>
              </p:cNvSpPr>
              <p:nvPr/>
            </p:nvSpPr>
            <p:spPr bwMode="auto">
              <a:xfrm flipV="1">
                <a:off x="2246" y="2440"/>
                <a:ext cx="2494" cy="90"/>
              </a:xfrm>
              <a:custGeom>
                <a:avLst/>
                <a:gdLst>
                  <a:gd name="T0" fmla="*/ 19441 w 1410"/>
                  <a:gd name="T1" fmla="*/ 0 h 206"/>
                  <a:gd name="T2" fmla="*/ 42902 w 1410"/>
                  <a:gd name="T3" fmla="*/ 0 h 206"/>
                  <a:gd name="T4" fmla="*/ 65649 w 1410"/>
                  <a:gd name="T5" fmla="*/ 0 h 206"/>
                  <a:gd name="T6" fmla="*/ 88997 w 1410"/>
                  <a:gd name="T7" fmla="*/ 0 h 206"/>
                  <a:gd name="T8" fmla="*/ 112384 w 1410"/>
                  <a:gd name="T9" fmla="*/ 0 h 206"/>
                  <a:gd name="T10" fmla="*/ 135203 w 1410"/>
                  <a:gd name="T11" fmla="*/ 0 h 206"/>
                  <a:gd name="T12" fmla="*/ 158656 w 1410"/>
                  <a:gd name="T13" fmla="*/ 0 h 206"/>
                  <a:gd name="T14" fmla="*/ 182055 w 1410"/>
                  <a:gd name="T15" fmla="*/ 0 h 206"/>
                  <a:gd name="T16" fmla="*/ 205392 w 1410"/>
                  <a:gd name="T17" fmla="*/ 0 h 206"/>
                  <a:gd name="T18" fmla="*/ 228086 w 1410"/>
                  <a:gd name="T19" fmla="*/ 0 h 206"/>
                  <a:gd name="T20" fmla="*/ 251118 w 1410"/>
                  <a:gd name="T21" fmla="*/ 0 h 206"/>
                  <a:gd name="T22" fmla="*/ 273712 w 1410"/>
                  <a:gd name="T23" fmla="*/ 0 h 206"/>
                  <a:gd name="T24" fmla="*/ 297398 w 1410"/>
                  <a:gd name="T25" fmla="*/ 0 h 206"/>
                  <a:gd name="T26" fmla="*/ 320785 w 1410"/>
                  <a:gd name="T27" fmla="*/ 0 h 206"/>
                  <a:gd name="T28" fmla="*/ 344176 w 1410"/>
                  <a:gd name="T29" fmla="*/ 0 h 206"/>
                  <a:gd name="T30" fmla="*/ 366876 w 1410"/>
                  <a:gd name="T31" fmla="*/ 0 h 206"/>
                  <a:gd name="T32" fmla="*/ 390329 w 1410"/>
                  <a:gd name="T33" fmla="*/ 0 h 206"/>
                  <a:gd name="T34" fmla="*/ 413728 w 1410"/>
                  <a:gd name="T35" fmla="*/ 0 h 206"/>
                  <a:gd name="T36" fmla="*/ 435834 w 1410"/>
                  <a:gd name="T37" fmla="*/ 0 h 206"/>
                  <a:gd name="T38" fmla="*/ 459796 w 1410"/>
                  <a:gd name="T39" fmla="*/ 0 h 206"/>
                  <a:gd name="T40" fmla="*/ 482976 w 1410"/>
                  <a:gd name="T41" fmla="*/ 0 h 206"/>
                  <a:gd name="T42" fmla="*/ 505383 w 1410"/>
                  <a:gd name="T43" fmla="*/ 0 h 206"/>
                  <a:gd name="T44" fmla="*/ 529071 w 1410"/>
                  <a:gd name="T45" fmla="*/ 0 h 206"/>
                  <a:gd name="T46" fmla="*/ 552456 w 1410"/>
                  <a:gd name="T47" fmla="*/ 0 h 206"/>
                  <a:gd name="T48" fmla="*/ 574651 w 1410"/>
                  <a:gd name="T49" fmla="*/ 0 h 206"/>
                  <a:gd name="T50" fmla="*/ 598059 w 1410"/>
                  <a:gd name="T51" fmla="*/ 0 h 206"/>
                  <a:gd name="T52" fmla="*/ 621922 w 1410"/>
                  <a:gd name="T53" fmla="*/ 0 h 206"/>
                  <a:gd name="T54" fmla="*/ 644191 w 1410"/>
                  <a:gd name="T55" fmla="*/ 0 h 206"/>
                  <a:gd name="T56" fmla="*/ 667506 w 1410"/>
                  <a:gd name="T57" fmla="*/ 0 h 206"/>
                  <a:gd name="T58" fmla="*/ 691556 w 1410"/>
                  <a:gd name="T59" fmla="*/ 0 h 206"/>
                  <a:gd name="T60" fmla="*/ 714655 w 1410"/>
                  <a:gd name="T61" fmla="*/ 0 h 206"/>
                  <a:gd name="T62" fmla="*/ 737005 w 1410"/>
                  <a:gd name="T63" fmla="*/ 0 h 206"/>
                  <a:gd name="T64" fmla="*/ 760242 w 1410"/>
                  <a:gd name="T65" fmla="*/ 0 h 206"/>
                  <a:gd name="T66" fmla="*/ 784133 w 1410"/>
                  <a:gd name="T67" fmla="*/ 0 h 206"/>
                  <a:gd name="T68" fmla="*/ 806324 w 1410"/>
                  <a:gd name="T69" fmla="*/ 0 h 206"/>
                  <a:gd name="T70" fmla="*/ 829738 w 1410"/>
                  <a:gd name="T71" fmla="*/ 0 h 206"/>
                  <a:gd name="T72" fmla="*/ 853797 w 1410"/>
                  <a:gd name="T73" fmla="*/ 0 h 206"/>
                  <a:gd name="T74" fmla="*/ 877074 w 1410"/>
                  <a:gd name="T75" fmla="*/ 0 h 206"/>
                  <a:gd name="T76" fmla="*/ 899179 w 1410"/>
                  <a:gd name="T77" fmla="*/ 0 h 206"/>
                  <a:gd name="T78" fmla="*/ 922591 w 1410"/>
                  <a:gd name="T79" fmla="*/ 0 h 206"/>
                  <a:gd name="T80" fmla="*/ 945458 w 1410"/>
                  <a:gd name="T81" fmla="*/ 0 h 206"/>
                  <a:gd name="T82" fmla="*/ 968850 w 1410"/>
                  <a:gd name="T83" fmla="*/ 0 h 206"/>
                  <a:gd name="T84" fmla="*/ 991915 w 1410"/>
                  <a:gd name="T85" fmla="*/ 0 h 206"/>
                  <a:gd name="T86" fmla="*/ 1015805 w 1410"/>
                  <a:gd name="T87" fmla="*/ 0 h 206"/>
                  <a:gd name="T88" fmla="*/ 1038006 w 1410"/>
                  <a:gd name="T89" fmla="*/ 0 h 206"/>
                  <a:gd name="T90" fmla="*/ 1061432 w 1410"/>
                  <a:gd name="T91" fmla="*/ 0 h 206"/>
                  <a:gd name="T92" fmla="*/ 1084763 w 1410"/>
                  <a:gd name="T93" fmla="*/ 0 h 206"/>
                  <a:gd name="T94" fmla="*/ 1107667 w 1410"/>
                  <a:gd name="T95" fmla="*/ 0 h 206"/>
                  <a:gd name="T96" fmla="*/ 1131082 w 1410"/>
                  <a:gd name="T97" fmla="*/ 0 h 206"/>
                  <a:gd name="T98" fmla="*/ 1154441 w 1410"/>
                  <a:gd name="T99" fmla="*/ 0 h 206"/>
                  <a:gd name="T100" fmla="*/ 1177136 w 1410"/>
                  <a:gd name="T101" fmla="*/ 0 h 206"/>
                  <a:gd name="T102" fmla="*/ 1200520 w 1410"/>
                  <a:gd name="T103" fmla="*/ 0 h 206"/>
                  <a:gd name="T104" fmla="*/ 1223581 w 1410"/>
                  <a:gd name="T105" fmla="*/ 0 h 206"/>
                  <a:gd name="T106" fmla="*/ 1246407 w 1410"/>
                  <a:gd name="T107" fmla="*/ 0 h 206"/>
                  <a:gd name="T108" fmla="*/ 1269922 w 1410"/>
                  <a:gd name="T109" fmla="*/ 0 h 206"/>
                  <a:gd name="T110" fmla="*/ 1293258 w 1410"/>
                  <a:gd name="T111" fmla="*/ 0 h 206"/>
                  <a:gd name="T112" fmla="*/ 1316660 w 1410"/>
                  <a:gd name="T113" fmla="*/ 0 h 2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10"/>
                  <a:gd name="T172" fmla="*/ 0 h 206"/>
                  <a:gd name="T173" fmla="*/ 1410 w 1410"/>
                  <a:gd name="T174" fmla="*/ 206 h 20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10" h="206">
                    <a:moveTo>
                      <a:pt x="0" y="89"/>
                    </a:moveTo>
                    <a:lnTo>
                      <a:pt x="3" y="90"/>
                    </a:lnTo>
                    <a:lnTo>
                      <a:pt x="7" y="91"/>
                    </a:lnTo>
                    <a:lnTo>
                      <a:pt x="10" y="92"/>
                    </a:lnTo>
                    <a:lnTo>
                      <a:pt x="14" y="93"/>
                    </a:lnTo>
                    <a:lnTo>
                      <a:pt x="17" y="94"/>
                    </a:lnTo>
                    <a:lnTo>
                      <a:pt x="21" y="95"/>
                    </a:lnTo>
                    <a:lnTo>
                      <a:pt x="24" y="96"/>
                    </a:lnTo>
                    <a:lnTo>
                      <a:pt x="28" y="97"/>
                    </a:lnTo>
                    <a:lnTo>
                      <a:pt x="31" y="99"/>
                    </a:lnTo>
                    <a:lnTo>
                      <a:pt x="35" y="100"/>
                    </a:lnTo>
                    <a:lnTo>
                      <a:pt x="39" y="101"/>
                    </a:lnTo>
                    <a:lnTo>
                      <a:pt x="42" y="103"/>
                    </a:lnTo>
                    <a:lnTo>
                      <a:pt x="46" y="105"/>
                    </a:lnTo>
                    <a:lnTo>
                      <a:pt x="49" y="106"/>
                    </a:lnTo>
                    <a:lnTo>
                      <a:pt x="53" y="108"/>
                    </a:lnTo>
                    <a:lnTo>
                      <a:pt x="56" y="110"/>
                    </a:lnTo>
                    <a:lnTo>
                      <a:pt x="60" y="112"/>
                    </a:lnTo>
                    <a:lnTo>
                      <a:pt x="63" y="114"/>
                    </a:lnTo>
                    <a:lnTo>
                      <a:pt x="67" y="116"/>
                    </a:lnTo>
                    <a:lnTo>
                      <a:pt x="70" y="118"/>
                    </a:lnTo>
                    <a:lnTo>
                      <a:pt x="74" y="121"/>
                    </a:lnTo>
                    <a:lnTo>
                      <a:pt x="77" y="123"/>
                    </a:lnTo>
                    <a:lnTo>
                      <a:pt x="81" y="125"/>
                    </a:lnTo>
                    <a:lnTo>
                      <a:pt x="84" y="127"/>
                    </a:lnTo>
                    <a:lnTo>
                      <a:pt x="88" y="130"/>
                    </a:lnTo>
                    <a:lnTo>
                      <a:pt x="91" y="132"/>
                    </a:lnTo>
                    <a:lnTo>
                      <a:pt x="95" y="135"/>
                    </a:lnTo>
                    <a:lnTo>
                      <a:pt x="99" y="137"/>
                    </a:lnTo>
                    <a:lnTo>
                      <a:pt x="102" y="139"/>
                    </a:lnTo>
                    <a:lnTo>
                      <a:pt x="106" y="141"/>
                    </a:lnTo>
                    <a:lnTo>
                      <a:pt x="109" y="144"/>
                    </a:lnTo>
                    <a:lnTo>
                      <a:pt x="113" y="146"/>
                    </a:lnTo>
                    <a:lnTo>
                      <a:pt x="116" y="148"/>
                    </a:lnTo>
                    <a:lnTo>
                      <a:pt x="120" y="150"/>
                    </a:lnTo>
                    <a:lnTo>
                      <a:pt x="123" y="151"/>
                    </a:lnTo>
                    <a:lnTo>
                      <a:pt x="127" y="153"/>
                    </a:lnTo>
                    <a:lnTo>
                      <a:pt x="130" y="155"/>
                    </a:lnTo>
                    <a:lnTo>
                      <a:pt x="134" y="156"/>
                    </a:lnTo>
                    <a:lnTo>
                      <a:pt x="137" y="158"/>
                    </a:lnTo>
                    <a:lnTo>
                      <a:pt x="141" y="159"/>
                    </a:lnTo>
                    <a:lnTo>
                      <a:pt x="144" y="160"/>
                    </a:lnTo>
                    <a:lnTo>
                      <a:pt x="148" y="161"/>
                    </a:lnTo>
                    <a:lnTo>
                      <a:pt x="151" y="162"/>
                    </a:lnTo>
                    <a:lnTo>
                      <a:pt x="155" y="163"/>
                    </a:lnTo>
                    <a:lnTo>
                      <a:pt x="159" y="164"/>
                    </a:lnTo>
                    <a:lnTo>
                      <a:pt x="162" y="164"/>
                    </a:lnTo>
                    <a:lnTo>
                      <a:pt x="166" y="165"/>
                    </a:lnTo>
                    <a:lnTo>
                      <a:pt x="169" y="165"/>
                    </a:lnTo>
                    <a:lnTo>
                      <a:pt x="172" y="166"/>
                    </a:lnTo>
                    <a:lnTo>
                      <a:pt x="176" y="166"/>
                    </a:lnTo>
                    <a:lnTo>
                      <a:pt x="180" y="166"/>
                    </a:lnTo>
                    <a:lnTo>
                      <a:pt x="183" y="167"/>
                    </a:lnTo>
                    <a:lnTo>
                      <a:pt x="187" y="167"/>
                    </a:lnTo>
                    <a:lnTo>
                      <a:pt x="190" y="167"/>
                    </a:lnTo>
                    <a:lnTo>
                      <a:pt x="194" y="167"/>
                    </a:lnTo>
                    <a:lnTo>
                      <a:pt x="197" y="167"/>
                    </a:lnTo>
                    <a:lnTo>
                      <a:pt x="201" y="167"/>
                    </a:lnTo>
                    <a:lnTo>
                      <a:pt x="204" y="168"/>
                    </a:lnTo>
                    <a:lnTo>
                      <a:pt x="208" y="168"/>
                    </a:lnTo>
                    <a:lnTo>
                      <a:pt x="211" y="168"/>
                    </a:lnTo>
                    <a:lnTo>
                      <a:pt x="215" y="168"/>
                    </a:lnTo>
                    <a:lnTo>
                      <a:pt x="219" y="168"/>
                    </a:lnTo>
                    <a:lnTo>
                      <a:pt x="222" y="168"/>
                    </a:lnTo>
                    <a:lnTo>
                      <a:pt x="225" y="168"/>
                    </a:lnTo>
                    <a:lnTo>
                      <a:pt x="229" y="168"/>
                    </a:lnTo>
                    <a:lnTo>
                      <a:pt x="232" y="167"/>
                    </a:lnTo>
                    <a:lnTo>
                      <a:pt x="236" y="167"/>
                    </a:lnTo>
                    <a:lnTo>
                      <a:pt x="240" y="167"/>
                    </a:lnTo>
                    <a:lnTo>
                      <a:pt x="243" y="167"/>
                    </a:lnTo>
                    <a:lnTo>
                      <a:pt x="247" y="167"/>
                    </a:lnTo>
                    <a:lnTo>
                      <a:pt x="250" y="167"/>
                    </a:lnTo>
                    <a:lnTo>
                      <a:pt x="254" y="166"/>
                    </a:lnTo>
                    <a:lnTo>
                      <a:pt x="257" y="166"/>
                    </a:lnTo>
                    <a:lnTo>
                      <a:pt x="261" y="166"/>
                    </a:lnTo>
                    <a:lnTo>
                      <a:pt x="264" y="166"/>
                    </a:lnTo>
                    <a:lnTo>
                      <a:pt x="268" y="165"/>
                    </a:lnTo>
                    <a:lnTo>
                      <a:pt x="271" y="165"/>
                    </a:lnTo>
                    <a:lnTo>
                      <a:pt x="275" y="165"/>
                    </a:lnTo>
                    <a:lnTo>
                      <a:pt x="278" y="164"/>
                    </a:lnTo>
                    <a:lnTo>
                      <a:pt x="282" y="164"/>
                    </a:lnTo>
                    <a:lnTo>
                      <a:pt x="285" y="163"/>
                    </a:lnTo>
                    <a:lnTo>
                      <a:pt x="289" y="163"/>
                    </a:lnTo>
                    <a:lnTo>
                      <a:pt x="292" y="162"/>
                    </a:lnTo>
                    <a:lnTo>
                      <a:pt x="296" y="162"/>
                    </a:lnTo>
                    <a:lnTo>
                      <a:pt x="300" y="162"/>
                    </a:lnTo>
                    <a:lnTo>
                      <a:pt x="303" y="163"/>
                    </a:lnTo>
                    <a:lnTo>
                      <a:pt x="307" y="164"/>
                    </a:lnTo>
                    <a:lnTo>
                      <a:pt x="310" y="165"/>
                    </a:lnTo>
                    <a:lnTo>
                      <a:pt x="314" y="168"/>
                    </a:lnTo>
                    <a:lnTo>
                      <a:pt x="317" y="172"/>
                    </a:lnTo>
                    <a:lnTo>
                      <a:pt x="321" y="176"/>
                    </a:lnTo>
                    <a:lnTo>
                      <a:pt x="324" y="181"/>
                    </a:lnTo>
                    <a:lnTo>
                      <a:pt x="328" y="186"/>
                    </a:lnTo>
                    <a:lnTo>
                      <a:pt x="331" y="191"/>
                    </a:lnTo>
                    <a:lnTo>
                      <a:pt x="335" y="195"/>
                    </a:lnTo>
                    <a:lnTo>
                      <a:pt x="338" y="199"/>
                    </a:lnTo>
                    <a:lnTo>
                      <a:pt x="342" y="202"/>
                    </a:lnTo>
                    <a:lnTo>
                      <a:pt x="345" y="205"/>
                    </a:lnTo>
                    <a:lnTo>
                      <a:pt x="349" y="206"/>
                    </a:lnTo>
                    <a:lnTo>
                      <a:pt x="352" y="206"/>
                    </a:lnTo>
                    <a:lnTo>
                      <a:pt x="356" y="206"/>
                    </a:lnTo>
                    <a:lnTo>
                      <a:pt x="360" y="204"/>
                    </a:lnTo>
                    <a:lnTo>
                      <a:pt x="363" y="202"/>
                    </a:lnTo>
                    <a:lnTo>
                      <a:pt x="367" y="199"/>
                    </a:lnTo>
                    <a:lnTo>
                      <a:pt x="370" y="195"/>
                    </a:lnTo>
                    <a:lnTo>
                      <a:pt x="374" y="190"/>
                    </a:lnTo>
                    <a:lnTo>
                      <a:pt x="377" y="185"/>
                    </a:lnTo>
                    <a:lnTo>
                      <a:pt x="381" y="179"/>
                    </a:lnTo>
                    <a:lnTo>
                      <a:pt x="384" y="174"/>
                    </a:lnTo>
                    <a:lnTo>
                      <a:pt x="388" y="169"/>
                    </a:lnTo>
                    <a:lnTo>
                      <a:pt x="391" y="165"/>
                    </a:lnTo>
                    <a:lnTo>
                      <a:pt x="395" y="161"/>
                    </a:lnTo>
                    <a:lnTo>
                      <a:pt x="398" y="158"/>
                    </a:lnTo>
                    <a:lnTo>
                      <a:pt x="402" y="156"/>
                    </a:lnTo>
                    <a:lnTo>
                      <a:pt x="405" y="154"/>
                    </a:lnTo>
                    <a:lnTo>
                      <a:pt x="409" y="153"/>
                    </a:lnTo>
                    <a:lnTo>
                      <a:pt x="412" y="151"/>
                    </a:lnTo>
                    <a:lnTo>
                      <a:pt x="416" y="150"/>
                    </a:lnTo>
                    <a:lnTo>
                      <a:pt x="420" y="148"/>
                    </a:lnTo>
                    <a:lnTo>
                      <a:pt x="423" y="147"/>
                    </a:lnTo>
                    <a:lnTo>
                      <a:pt x="426" y="145"/>
                    </a:lnTo>
                    <a:lnTo>
                      <a:pt x="430" y="143"/>
                    </a:lnTo>
                    <a:lnTo>
                      <a:pt x="433" y="141"/>
                    </a:lnTo>
                    <a:lnTo>
                      <a:pt x="437" y="139"/>
                    </a:lnTo>
                    <a:lnTo>
                      <a:pt x="441" y="137"/>
                    </a:lnTo>
                    <a:lnTo>
                      <a:pt x="444" y="134"/>
                    </a:lnTo>
                    <a:lnTo>
                      <a:pt x="448" y="131"/>
                    </a:lnTo>
                    <a:lnTo>
                      <a:pt x="451" y="129"/>
                    </a:lnTo>
                    <a:lnTo>
                      <a:pt x="455" y="126"/>
                    </a:lnTo>
                    <a:lnTo>
                      <a:pt x="458" y="123"/>
                    </a:lnTo>
                    <a:lnTo>
                      <a:pt x="462" y="119"/>
                    </a:lnTo>
                    <a:lnTo>
                      <a:pt x="465" y="116"/>
                    </a:lnTo>
                    <a:lnTo>
                      <a:pt x="469" y="112"/>
                    </a:lnTo>
                    <a:lnTo>
                      <a:pt x="472" y="109"/>
                    </a:lnTo>
                    <a:lnTo>
                      <a:pt x="476" y="105"/>
                    </a:lnTo>
                    <a:lnTo>
                      <a:pt x="479" y="101"/>
                    </a:lnTo>
                    <a:lnTo>
                      <a:pt x="483" y="97"/>
                    </a:lnTo>
                    <a:lnTo>
                      <a:pt x="486" y="94"/>
                    </a:lnTo>
                    <a:lnTo>
                      <a:pt x="490" y="90"/>
                    </a:lnTo>
                    <a:lnTo>
                      <a:pt x="493" y="86"/>
                    </a:lnTo>
                    <a:lnTo>
                      <a:pt x="497" y="82"/>
                    </a:lnTo>
                    <a:lnTo>
                      <a:pt x="501" y="79"/>
                    </a:lnTo>
                    <a:lnTo>
                      <a:pt x="504" y="75"/>
                    </a:lnTo>
                    <a:lnTo>
                      <a:pt x="508" y="71"/>
                    </a:lnTo>
                    <a:lnTo>
                      <a:pt x="511" y="68"/>
                    </a:lnTo>
                    <a:lnTo>
                      <a:pt x="515" y="64"/>
                    </a:lnTo>
                    <a:lnTo>
                      <a:pt x="518" y="61"/>
                    </a:lnTo>
                    <a:lnTo>
                      <a:pt x="522" y="58"/>
                    </a:lnTo>
                    <a:lnTo>
                      <a:pt x="525" y="55"/>
                    </a:lnTo>
                    <a:lnTo>
                      <a:pt x="529" y="52"/>
                    </a:lnTo>
                    <a:lnTo>
                      <a:pt x="532" y="49"/>
                    </a:lnTo>
                    <a:lnTo>
                      <a:pt x="536" y="46"/>
                    </a:lnTo>
                    <a:lnTo>
                      <a:pt x="539" y="44"/>
                    </a:lnTo>
                    <a:lnTo>
                      <a:pt x="543" y="41"/>
                    </a:lnTo>
                    <a:lnTo>
                      <a:pt x="546" y="39"/>
                    </a:lnTo>
                    <a:lnTo>
                      <a:pt x="550" y="37"/>
                    </a:lnTo>
                    <a:lnTo>
                      <a:pt x="553" y="35"/>
                    </a:lnTo>
                    <a:lnTo>
                      <a:pt x="557" y="33"/>
                    </a:lnTo>
                    <a:lnTo>
                      <a:pt x="561" y="31"/>
                    </a:lnTo>
                    <a:lnTo>
                      <a:pt x="564" y="29"/>
                    </a:lnTo>
                    <a:lnTo>
                      <a:pt x="568" y="27"/>
                    </a:lnTo>
                    <a:lnTo>
                      <a:pt x="571" y="26"/>
                    </a:lnTo>
                    <a:lnTo>
                      <a:pt x="575" y="24"/>
                    </a:lnTo>
                    <a:lnTo>
                      <a:pt x="578" y="23"/>
                    </a:lnTo>
                    <a:lnTo>
                      <a:pt x="582" y="21"/>
                    </a:lnTo>
                    <a:lnTo>
                      <a:pt x="585" y="20"/>
                    </a:lnTo>
                    <a:lnTo>
                      <a:pt x="589" y="19"/>
                    </a:lnTo>
                    <a:lnTo>
                      <a:pt x="592" y="18"/>
                    </a:lnTo>
                    <a:lnTo>
                      <a:pt x="596" y="17"/>
                    </a:lnTo>
                    <a:lnTo>
                      <a:pt x="599" y="16"/>
                    </a:lnTo>
                    <a:lnTo>
                      <a:pt x="603" y="15"/>
                    </a:lnTo>
                    <a:lnTo>
                      <a:pt x="606" y="14"/>
                    </a:lnTo>
                    <a:lnTo>
                      <a:pt x="610" y="13"/>
                    </a:lnTo>
                    <a:lnTo>
                      <a:pt x="613" y="12"/>
                    </a:lnTo>
                    <a:lnTo>
                      <a:pt x="617" y="12"/>
                    </a:lnTo>
                    <a:lnTo>
                      <a:pt x="621" y="11"/>
                    </a:lnTo>
                    <a:lnTo>
                      <a:pt x="624" y="11"/>
                    </a:lnTo>
                    <a:lnTo>
                      <a:pt x="628" y="10"/>
                    </a:lnTo>
                    <a:lnTo>
                      <a:pt x="631" y="9"/>
                    </a:lnTo>
                    <a:lnTo>
                      <a:pt x="635" y="9"/>
                    </a:lnTo>
                    <a:lnTo>
                      <a:pt x="638" y="8"/>
                    </a:lnTo>
                    <a:lnTo>
                      <a:pt x="642" y="8"/>
                    </a:lnTo>
                    <a:lnTo>
                      <a:pt x="645" y="7"/>
                    </a:lnTo>
                    <a:lnTo>
                      <a:pt x="649" y="7"/>
                    </a:lnTo>
                    <a:lnTo>
                      <a:pt x="652" y="7"/>
                    </a:lnTo>
                    <a:lnTo>
                      <a:pt x="656" y="7"/>
                    </a:lnTo>
                    <a:lnTo>
                      <a:pt x="659" y="6"/>
                    </a:lnTo>
                    <a:lnTo>
                      <a:pt x="663" y="6"/>
                    </a:lnTo>
                    <a:lnTo>
                      <a:pt x="666" y="6"/>
                    </a:lnTo>
                    <a:lnTo>
                      <a:pt x="670" y="5"/>
                    </a:lnTo>
                    <a:lnTo>
                      <a:pt x="673" y="5"/>
                    </a:lnTo>
                    <a:lnTo>
                      <a:pt x="677" y="5"/>
                    </a:lnTo>
                    <a:lnTo>
                      <a:pt x="681" y="4"/>
                    </a:lnTo>
                    <a:lnTo>
                      <a:pt x="684" y="4"/>
                    </a:lnTo>
                    <a:lnTo>
                      <a:pt x="687" y="4"/>
                    </a:lnTo>
                    <a:lnTo>
                      <a:pt x="691" y="4"/>
                    </a:lnTo>
                    <a:lnTo>
                      <a:pt x="695" y="4"/>
                    </a:lnTo>
                    <a:lnTo>
                      <a:pt x="698" y="3"/>
                    </a:lnTo>
                    <a:lnTo>
                      <a:pt x="702" y="3"/>
                    </a:lnTo>
                    <a:lnTo>
                      <a:pt x="705" y="3"/>
                    </a:lnTo>
                    <a:lnTo>
                      <a:pt x="709" y="3"/>
                    </a:lnTo>
                    <a:lnTo>
                      <a:pt x="712" y="3"/>
                    </a:lnTo>
                    <a:lnTo>
                      <a:pt x="716" y="3"/>
                    </a:lnTo>
                    <a:lnTo>
                      <a:pt x="719" y="3"/>
                    </a:lnTo>
                    <a:lnTo>
                      <a:pt x="723" y="3"/>
                    </a:lnTo>
                    <a:lnTo>
                      <a:pt x="726" y="2"/>
                    </a:lnTo>
                    <a:lnTo>
                      <a:pt x="730" y="2"/>
                    </a:lnTo>
                    <a:lnTo>
                      <a:pt x="733" y="2"/>
                    </a:lnTo>
                    <a:lnTo>
                      <a:pt x="737" y="2"/>
                    </a:lnTo>
                    <a:lnTo>
                      <a:pt x="740" y="2"/>
                    </a:lnTo>
                    <a:lnTo>
                      <a:pt x="744" y="2"/>
                    </a:lnTo>
                    <a:lnTo>
                      <a:pt x="747" y="2"/>
                    </a:lnTo>
                    <a:lnTo>
                      <a:pt x="751" y="2"/>
                    </a:lnTo>
                    <a:lnTo>
                      <a:pt x="755" y="2"/>
                    </a:lnTo>
                    <a:lnTo>
                      <a:pt x="758" y="2"/>
                    </a:lnTo>
                    <a:lnTo>
                      <a:pt x="762" y="2"/>
                    </a:lnTo>
                    <a:lnTo>
                      <a:pt x="765" y="2"/>
                    </a:lnTo>
                    <a:lnTo>
                      <a:pt x="769" y="1"/>
                    </a:lnTo>
                    <a:lnTo>
                      <a:pt x="772" y="1"/>
                    </a:lnTo>
                    <a:lnTo>
                      <a:pt x="776" y="1"/>
                    </a:lnTo>
                    <a:lnTo>
                      <a:pt x="779" y="1"/>
                    </a:lnTo>
                    <a:lnTo>
                      <a:pt x="783" y="1"/>
                    </a:lnTo>
                    <a:lnTo>
                      <a:pt x="786" y="1"/>
                    </a:lnTo>
                    <a:lnTo>
                      <a:pt x="790" y="1"/>
                    </a:lnTo>
                    <a:lnTo>
                      <a:pt x="793" y="1"/>
                    </a:lnTo>
                    <a:lnTo>
                      <a:pt x="797" y="1"/>
                    </a:lnTo>
                    <a:lnTo>
                      <a:pt x="800" y="1"/>
                    </a:lnTo>
                    <a:lnTo>
                      <a:pt x="804" y="1"/>
                    </a:lnTo>
                    <a:lnTo>
                      <a:pt x="807" y="1"/>
                    </a:lnTo>
                    <a:lnTo>
                      <a:pt x="811" y="1"/>
                    </a:lnTo>
                    <a:lnTo>
                      <a:pt x="815" y="1"/>
                    </a:lnTo>
                    <a:lnTo>
                      <a:pt x="818" y="1"/>
                    </a:lnTo>
                    <a:lnTo>
                      <a:pt x="822" y="1"/>
                    </a:lnTo>
                    <a:lnTo>
                      <a:pt x="825" y="1"/>
                    </a:lnTo>
                    <a:lnTo>
                      <a:pt x="829" y="1"/>
                    </a:lnTo>
                    <a:lnTo>
                      <a:pt x="832" y="1"/>
                    </a:lnTo>
                    <a:lnTo>
                      <a:pt x="836" y="1"/>
                    </a:lnTo>
                    <a:lnTo>
                      <a:pt x="839" y="1"/>
                    </a:lnTo>
                    <a:lnTo>
                      <a:pt x="843" y="1"/>
                    </a:lnTo>
                    <a:lnTo>
                      <a:pt x="846" y="1"/>
                    </a:lnTo>
                    <a:lnTo>
                      <a:pt x="850" y="1"/>
                    </a:lnTo>
                    <a:lnTo>
                      <a:pt x="853" y="1"/>
                    </a:lnTo>
                    <a:lnTo>
                      <a:pt x="857" y="1"/>
                    </a:lnTo>
                    <a:lnTo>
                      <a:pt x="860" y="1"/>
                    </a:lnTo>
                    <a:lnTo>
                      <a:pt x="864" y="1"/>
                    </a:lnTo>
                    <a:lnTo>
                      <a:pt x="867" y="1"/>
                    </a:lnTo>
                    <a:lnTo>
                      <a:pt x="871" y="0"/>
                    </a:lnTo>
                    <a:lnTo>
                      <a:pt x="875" y="0"/>
                    </a:lnTo>
                    <a:lnTo>
                      <a:pt x="878" y="0"/>
                    </a:lnTo>
                    <a:lnTo>
                      <a:pt x="882" y="0"/>
                    </a:lnTo>
                    <a:lnTo>
                      <a:pt x="885" y="0"/>
                    </a:lnTo>
                    <a:lnTo>
                      <a:pt x="889" y="0"/>
                    </a:lnTo>
                    <a:lnTo>
                      <a:pt x="892" y="0"/>
                    </a:lnTo>
                    <a:lnTo>
                      <a:pt x="896" y="0"/>
                    </a:lnTo>
                    <a:lnTo>
                      <a:pt x="899" y="0"/>
                    </a:lnTo>
                    <a:lnTo>
                      <a:pt x="903" y="0"/>
                    </a:lnTo>
                    <a:lnTo>
                      <a:pt x="906" y="0"/>
                    </a:lnTo>
                    <a:lnTo>
                      <a:pt x="910" y="0"/>
                    </a:lnTo>
                    <a:lnTo>
                      <a:pt x="913" y="0"/>
                    </a:lnTo>
                    <a:lnTo>
                      <a:pt x="917" y="0"/>
                    </a:lnTo>
                    <a:lnTo>
                      <a:pt x="920" y="0"/>
                    </a:lnTo>
                    <a:lnTo>
                      <a:pt x="924" y="0"/>
                    </a:lnTo>
                    <a:lnTo>
                      <a:pt x="927" y="0"/>
                    </a:lnTo>
                    <a:lnTo>
                      <a:pt x="931" y="0"/>
                    </a:lnTo>
                    <a:lnTo>
                      <a:pt x="935" y="0"/>
                    </a:lnTo>
                    <a:lnTo>
                      <a:pt x="938" y="0"/>
                    </a:lnTo>
                    <a:lnTo>
                      <a:pt x="941" y="0"/>
                    </a:lnTo>
                    <a:lnTo>
                      <a:pt x="945" y="0"/>
                    </a:lnTo>
                    <a:lnTo>
                      <a:pt x="948" y="0"/>
                    </a:lnTo>
                    <a:lnTo>
                      <a:pt x="952" y="0"/>
                    </a:lnTo>
                    <a:lnTo>
                      <a:pt x="956" y="0"/>
                    </a:lnTo>
                    <a:lnTo>
                      <a:pt x="959" y="0"/>
                    </a:lnTo>
                    <a:lnTo>
                      <a:pt x="963" y="0"/>
                    </a:lnTo>
                    <a:lnTo>
                      <a:pt x="966" y="0"/>
                    </a:lnTo>
                    <a:lnTo>
                      <a:pt x="970" y="0"/>
                    </a:lnTo>
                    <a:lnTo>
                      <a:pt x="973" y="0"/>
                    </a:lnTo>
                    <a:lnTo>
                      <a:pt x="977" y="0"/>
                    </a:lnTo>
                    <a:lnTo>
                      <a:pt x="980" y="0"/>
                    </a:lnTo>
                    <a:lnTo>
                      <a:pt x="984" y="0"/>
                    </a:lnTo>
                    <a:lnTo>
                      <a:pt x="987" y="0"/>
                    </a:lnTo>
                    <a:lnTo>
                      <a:pt x="991" y="0"/>
                    </a:lnTo>
                    <a:lnTo>
                      <a:pt x="994" y="0"/>
                    </a:lnTo>
                    <a:lnTo>
                      <a:pt x="998" y="0"/>
                    </a:lnTo>
                    <a:lnTo>
                      <a:pt x="1001" y="0"/>
                    </a:lnTo>
                    <a:lnTo>
                      <a:pt x="1005" y="0"/>
                    </a:lnTo>
                    <a:lnTo>
                      <a:pt x="1008" y="0"/>
                    </a:lnTo>
                    <a:lnTo>
                      <a:pt x="1012" y="0"/>
                    </a:lnTo>
                    <a:lnTo>
                      <a:pt x="1016" y="0"/>
                    </a:lnTo>
                    <a:lnTo>
                      <a:pt x="1019" y="0"/>
                    </a:lnTo>
                    <a:lnTo>
                      <a:pt x="1023" y="0"/>
                    </a:lnTo>
                    <a:lnTo>
                      <a:pt x="1026" y="0"/>
                    </a:lnTo>
                    <a:lnTo>
                      <a:pt x="1030" y="0"/>
                    </a:lnTo>
                    <a:lnTo>
                      <a:pt x="1033" y="0"/>
                    </a:lnTo>
                    <a:lnTo>
                      <a:pt x="1037" y="0"/>
                    </a:lnTo>
                    <a:lnTo>
                      <a:pt x="1040" y="0"/>
                    </a:lnTo>
                    <a:lnTo>
                      <a:pt x="1044" y="0"/>
                    </a:lnTo>
                    <a:lnTo>
                      <a:pt x="1047" y="0"/>
                    </a:lnTo>
                    <a:lnTo>
                      <a:pt x="1051" y="0"/>
                    </a:lnTo>
                    <a:lnTo>
                      <a:pt x="1054" y="0"/>
                    </a:lnTo>
                    <a:lnTo>
                      <a:pt x="1058" y="0"/>
                    </a:lnTo>
                    <a:lnTo>
                      <a:pt x="1061" y="0"/>
                    </a:lnTo>
                    <a:lnTo>
                      <a:pt x="1065" y="0"/>
                    </a:lnTo>
                    <a:lnTo>
                      <a:pt x="1068" y="0"/>
                    </a:lnTo>
                    <a:lnTo>
                      <a:pt x="1072" y="0"/>
                    </a:lnTo>
                    <a:lnTo>
                      <a:pt x="1076" y="0"/>
                    </a:lnTo>
                    <a:lnTo>
                      <a:pt x="1079" y="0"/>
                    </a:lnTo>
                    <a:lnTo>
                      <a:pt x="1083" y="0"/>
                    </a:lnTo>
                    <a:lnTo>
                      <a:pt x="1086" y="0"/>
                    </a:lnTo>
                    <a:lnTo>
                      <a:pt x="1090" y="0"/>
                    </a:lnTo>
                    <a:lnTo>
                      <a:pt x="1093" y="0"/>
                    </a:lnTo>
                    <a:lnTo>
                      <a:pt x="1097" y="0"/>
                    </a:lnTo>
                    <a:lnTo>
                      <a:pt x="1100" y="0"/>
                    </a:lnTo>
                    <a:lnTo>
                      <a:pt x="1104" y="0"/>
                    </a:lnTo>
                    <a:lnTo>
                      <a:pt x="1107" y="0"/>
                    </a:lnTo>
                    <a:lnTo>
                      <a:pt x="1111" y="0"/>
                    </a:lnTo>
                    <a:lnTo>
                      <a:pt x="1114" y="0"/>
                    </a:lnTo>
                    <a:lnTo>
                      <a:pt x="1118" y="0"/>
                    </a:lnTo>
                    <a:lnTo>
                      <a:pt x="1121" y="0"/>
                    </a:lnTo>
                    <a:lnTo>
                      <a:pt x="1125" y="0"/>
                    </a:lnTo>
                    <a:lnTo>
                      <a:pt x="1128" y="0"/>
                    </a:lnTo>
                    <a:lnTo>
                      <a:pt x="1132" y="0"/>
                    </a:lnTo>
                    <a:lnTo>
                      <a:pt x="1136" y="0"/>
                    </a:lnTo>
                    <a:lnTo>
                      <a:pt x="1139" y="0"/>
                    </a:lnTo>
                    <a:lnTo>
                      <a:pt x="1143" y="0"/>
                    </a:lnTo>
                    <a:lnTo>
                      <a:pt x="1146" y="0"/>
                    </a:lnTo>
                    <a:lnTo>
                      <a:pt x="1149" y="0"/>
                    </a:lnTo>
                    <a:lnTo>
                      <a:pt x="1153" y="0"/>
                    </a:lnTo>
                    <a:lnTo>
                      <a:pt x="1157" y="0"/>
                    </a:lnTo>
                    <a:lnTo>
                      <a:pt x="1160" y="0"/>
                    </a:lnTo>
                    <a:lnTo>
                      <a:pt x="1164" y="0"/>
                    </a:lnTo>
                    <a:lnTo>
                      <a:pt x="1167" y="0"/>
                    </a:lnTo>
                    <a:lnTo>
                      <a:pt x="1171" y="0"/>
                    </a:lnTo>
                    <a:lnTo>
                      <a:pt x="1174" y="0"/>
                    </a:lnTo>
                    <a:lnTo>
                      <a:pt x="1178" y="0"/>
                    </a:lnTo>
                    <a:lnTo>
                      <a:pt x="1181" y="0"/>
                    </a:lnTo>
                    <a:lnTo>
                      <a:pt x="1185" y="0"/>
                    </a:lnTo>
                    <a:lnTo>
                      <a:pt x="1188" y="0"/>
                    </a:lnTo>
                    <a:lnTo>
                      <a:pt x="1192" y="0"/>
                    </a:lnTo>
                    <a:lnTo>
                      <a:pt x="1196" y="0"/>
                    </a:lnTo>
                    <a:lnTo>
                      <a:pt x="1199" y="0"/>
                    </a:lnTo>
                    <a:lnTo>
                      <a:pt x="1202" y="0"/>
                    </a:lnTo>
                    <a:lnTo>
                      <a:pt x="1206" y="0"/>
                    </a:lnTo>
                    <a:lnTo>
                      <a:pt x="1209" y="0"/>
                    </a:lnTo>
                    <a:lnTo>
                      <a:pt x="1213" y="0"/>
                    </a:lnTo>
                    <a:lnTo>
                      <a:pt x="1217" y="0"/>
                    </a:lnTo>
                    <a:lnTo>
                      <a:pt x="1220" y="0"/>
                    </a:lnTo>
                    <a:lnTo>
                      <a:pt x="1224" y="0"/>
                    </a:lnTo>
                    <a:lnTo>
                      <a:pt x="1227" y="0"/>
                    </a:lnTo>
                    <a:lnTo>
                      <a:pt x="1231" y="0"/>
                    </a:lnTo>
                    <a:lnTo>
                      <a:pt x="1234" y="0"/>
                    </a:lnTo>
                    <a:lnTo>
                      <a:pt x="1238" y="0"/>
                    </a:lnTo>
                    <a:lnTo>
                      <a:pt x="1241" y="1"/>
                    </a:lnTo>
                    <a:lnTo>
                      <a:pt x="1245" y="1"/>
                    </a:lnTo>
                    <a:lnTo>
                      <a:pt x="1248" y="1"/>
                    </a:lnTo>
                    <a:lnTo>
                      <a:pt x="1252" y="1"/>
                    </a:lnTo>
                    <a:lnTo>
                      <a:pt x="1255" y="1"/>
                    </a:lnTo>
                    <a:lnTo>
                      <a:pt x="1259" y="1"/>
                    </a:lnTo>
                    <a:lnTo>
                      <a:pt x="1262" y="2"/>
                    </a:lnTo>
                    <a:lnTo>
                      <a:pt x="1266" y="2"/>
                    </a:lnTo>
                    <a:lnTo>
                      <a:pt x="1269" y="2"/>
                    </a:lnTo>
                    <a:lnTo>
                      <a:pt x="1273" y="3"/>
                    </a:lnTo>
                    <a:lnTo>
                      <a:pt x="1277" y="3"/>
                    </a:lnTo>
                    <a:lnTo>
                      <a:pt x="1280" y="4"/>
                    </a:lnTo>
                    <a:lnTo>
                      <a:pt x="1284" y="5"/>
                    </a:lnTo>
                    <a:lnTo>
                      <a:pt x="1287" y="6"/>
                    </a:lnTo>
                    <a:lnTo>
                      <a:pt x="1291" y="7"/>
                    </a:lnTo>
                    <a:lnTo>
                      <a:pt x="1294" y="8"/>
                    </a:lnTo>
                    <a:lnTo>
                      <a:pt x="1298" y="10"/>
                    </a:lnTo>
                    <a:lnTo>
                      <a:pt x="1301" y="12"/>
                    </a:lnTo>
                    <a:lnTo>
                      <a:pt x="1305" y="14"/>
                    </a:lnTo>
                    <a:lnTo>
                      <a:pt x="1308" y="17"/>
                    </a:lnTo>
                    <a:lnTo>
                      <a:pt x="1312" y="19"/>
                    </a:lnTo>
                    <a:lnTo>
                      <a:pt x="1315" y="22"/>
                    </a:lnTo>
                    <a:lnTo>
                      <a:pt x="1319" y="26"/>
                    </a:lnTo>
                    <a:lnTo>
                      <a:pt x="1322" y="29"/>
                    </a:lnTo>
                    <a:lnTo>
                      <a:pt x="1326" y="33"/>
                    </a:lnTo>
                    <a:lnTo>
                      <a:pt x="1329" y="37"/>
                    </a:lnTo>
                    <a:lnTo>
                      <a:pt x="1333" y="41"/>
                    </a:lnTo>
                    <a:lnTo>
                      <a:pt x="1337" y="44"/>
                    </a:lnTo>
                    <a:lnTo>
                      <a:pt x="1340" y="48"/>
                    </a:lnTo>
                    <a:lnTo>
                      <a:pt x="1344" y="52"/>
                    </a:lnTo>
                    <a:lnTo>
                      <a:pt x="1347" y="55"/>
                    </a:lnTo>
                    <a:lnTo>
                      <a:pt x="1351" y="58"/>
                    </a:lnTo>
                    <a:lnTo>
                      <a:pt x="1354" y="61"/>
                    </a:lnTo>
                    <a:lnTo>
                      <a:pt x="1358" y="63"/>
                    </a:lnTo>
                    <a:lnTo>
                      <a:pt x="1361" y="66"/>
                    </a:lnTo>
                    <a:lnTo>
                      <a:pt x="1365" y="67"/>
                    </a:lnTo>
                    <a:lnTo>
                      <a:pt x="1368" y="69"/>
                    </a:lnTo>
                    <a:lnTo>
                      <a:pt x="1372" y="71"/>
                    </a:lnTo>
                    <a:lnTo>
                      <a:pt x="1375" y="72"/>
                    </a:lnTo>
                    <a:lnTo>
                      <a:pt x="1379" y="73"/>
                    </a:lnTo>
                    <a:lnTo>
                      <a:pt x="1382" y="74"/>
                    </a:lnTo>
                    <a:lnTo>
                      <a:pt x="1386" y="74"/>
                    </a:lnTo>
                    <a:lnTo>
                      <a:pt x="1389" y="75"/>
                    </a:lnTo>
                    <a:lnTo>
                      <a:pt x="1393" y="75"/>
                    </a:lnTo>
                    <a:lnTo>
                      <a:pt x="1397" y="76"/>
                    </a:lnTo>
                    <a:lnTo>
                      <a:pt x="1400" y="76"/>
                    </a:lnTo>
                    <a:lnTo>
                      <a:pt x="1404" y="76"/>
                    </a:lnTo>
                    <a:lnTo>
                      <a:pt x="1407" y="77"/>
                    </a:lnTo>
                    <a:lnTo>
                      <a:pt x="1410" y="77"/>
                    </a:lnTo>
                  </a:path>
                </a:pathLst>
              </a:custGeom>
              <a:noFill/>
              <a:ln w="4826">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grpSp>
        <p:sp>
          <p:nvSpPr>
            <p:cNvPr id="473" name="Rectangle 38"/>
            <p:cNvSpPr>
              <a:spLocks noChangeAspect="1" noChangeArrowheads="1"/>
            </p:cNvSpPr>
            <p:nvPr/>
          </p:nvSpPr>
          <p:spPr bwMode="auto">
            <a:xfrm rot="16200000">
              <a:off x="1704529" y="1007140"/>
              <a:ext cx="106362" cy="600075"/>
            </a:xfrm>
            <a:prstGeom prst="rect">
              <a:avLst/>
            </a:prstGeom>
            <a:solidFill>
              <a:srgbClr val="FFFF66"/>
            </a:solidFill>
            <a:ln w="3175">
              <a:solidFill>
                <a:srgbClr val="000000"/>
              </a:solidFill>
              <a:miter lim="800000"/>
              <a:headEnd/>
              <a:tailEnd/>
            </a:ln>
          </p:spPr>
          <p:txBody>
            <a:bodyPr vert="eaVe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solidFill>
                    <a:srgbClr val="000000"/>
                  </a:solidFill>
                </a:ln>
                <a:solidFill>
                  <a:srgbClr val="FFFFFF">
                    <a:lumMod val="65000"/>
                  </a:srgbClr>
                </a:solidFill>
                <a:effectLst/>
                <a:uLnTx/>
                <a:uFillTx/>
                <a:latin typeface="Arial"/>
                <a:cs typeface="Arial"/>
              </a:endParaRPr>
            </a:p>
          </p:txBody>
        </p:sp>
        <p:sp>
          <p:nvSpPr>
            <p:cNvPr id="474" name="Rectangle 40"/>
            <p:cNvSpPr>
              <a:spLocks noChangeAspect="1" noChangeArrowheads="1"/>
            </p:cNvSpPr>
            <p:nvPr/>
          </p:nvSpPr>
          <p:spPr bwMode="auto">
            <a:xfrm rot="16200000">
              <a:off x="1712467" y="4928264"/>
              <a:ext cx="115887" cy="600075"/>
            </a:xfrm>
            <a:prstGeom prst="rect">
              <a:avLst/>
            </a:prstGeom>
            <a:solidFill>
              <a:srgbClr val="FFFF66"/>
            </a:solidFill>
            <a:ln w="3175">
              <a:solidFill>
                <a:srgbClr val="000000"/>
              </a:solidFill>
              <a:miter lim="800000"/>
              <a:headEnd/>
              <a:tailEnd/>
            </a:ln>
          </p:spPr>
          <p:txBody>
            <a:bodyPr vert="eaVe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solidFill>
                    <a:srgbClr val="000000"/>
                  </a:solidFill>
                </a:ln>
                <a:solidFill>
                  <a:srgbClr val="FFFFFF">
                    <a:lumMod val="65000"/>
                  </a:srgbClr>
                </a:solidFill>
                <a:effectLst/>
                <a:uLnTx/>
                <a:uFillTx/>
                <a:latin typeface="Arial"/>
                <a:cs typeface="Arial"/>
              </a:endParaRPr>
            </a:p>
          </p:txBody>
        </p:sp>
        <p:cxnSp>
          <p:nvCxnSpPr>
            <p:cNvPr id="475" name="Elbow Connector 130"/>
            <p:cNvCxnSpPr/>
            <p:nvPr/>
          </p:nvCxnSpPr>
          <p:spPr bwMode="auto">
            <a:xfrm flipH="1" flipV="1">
              <a:off x="2052192" y="1338928"/>
              <a:ext cx="493713" cy="1587"/>
            </a:xfrm>
            <a:prstGeom prst="bentConnector3">
              <a:avLst>
                <a:gd name="adj1" fmla="val 50000"/>
              </a:avLst>
            </a:prstGeom>
            <a:noFill/>
            <a:ln w="3175" cap="flat" cmpd="sng" algn="ctr">
              <a:solidFill>
                <a:srgbClr val="000000"/>
              </a:solidFill>
              <a:prstDash val="solid"/>
              <a:headEnd type="oval" w="sm" len="sm"/>
              <a:tailEnd type="oval" w="sm" len="sm"/>
            </a:ln>
            <a:effectLst/>
          </p:spPr>
        </p:cxnSp>
        <p:cxnSp>
          <p:nvCxnSpPr>
            <p:cNvPr id="476" name="Elbow Connector 130"/>
            <p:cNvCxnSpPr/>
            <p:nvPr/>
          </p:nvCxnSpPr>
          <p:spPr bwMode="auto">
            <a:xfrm flipH="1" flipV="1">
              <a:off x="2061717" y="5253702"/>
              <a:ext cx="493713" cy="1587"/>
            </a:xfrm>
            <a:prstGeom prst="bentConnector3">
              <a:avLst>
                <a:gd name="adj1" fmla="val 50000"/>
              </a:avLst>
            </a:prstGeom>
            <a:noFill/>
            <a:ln w="3175" cap="flat" cmpd="sng" algn="ctr">
              <a:solidFill>
                <a:srgbClr val="000000"/>
              </a:solidFill>
              <a:prstDash val="solid"/>
              <a:headEnd type="oval" w="sm" len="sm"/>
              <a:tailEnd type="oval" w="sm" len="sm"/>
            </a:ln>
            <a:effectLst/>
          </p:spPr>
        </p:cxnSp>
        <p:cxnSp>
          <p:nvCxnSpPr>
            <p:cNvPr id="477" name="Straight Arrow Connector 476"/>
            <p:cNvCxnSpPr/>
            <p:nvPr/>
          </p:nvCxnSpPr>
          <p:spPr bwMode="auto">
            <a:xfrm flipH="1" flipV="1">
              <a:off x="1753742" y="2359690"/>
              <a:ext cx="1417638" cy="98425"/>
            </a:xfrm>
            <a:prstGeom prst="straightConnector1">
              <a:avLst/>
            </a:prstGeom>
            <a:noFill/>
            <a:ln w="9525" cap="flat" cmpd="sng" algn="ctr">
              <a:solidFill>
                <a:srgbClr val="000000"/>
              </a:solidFill>
              <a:prstDash val="solid"/>
              <a:headEnd w="sm" len="sm"/>
              <a:tailEnd type="triangle" w="sm" len="sm"/>
            </a:ln>
            <a:effectLst/>
          </p:spPr>
        </p:cxnSp>
        <p:grpSp>
          <p:nvGrpSpPr>
            <p:cNvPr id="478" name="Group 371"/>
            <p:cNvGrpSpPr>
              <a:grpSpLocks/>
            </p:cNvGrpSpPr>
            <p:nvPr/>
          </p:nvGrpSpPr>
          <p:grpSpPr bwMode="auto">
            <a:xfrm>
              <a:off x="1504504" y="1683416"/>
              <a:ext cx="198438" cy="2779712"/>
              <a:chOff x="5617675" y="1563039"/>
              <a:chExt cx="198447" cy="2779786"/>
            </a:xfrm>
          </p:grpSpPr>
          <p:cxnSp>
            <p:nvCxnSpPr>
              <p:cNvPr id="481" name="Straight Arrow Connector 480"/>
              <p:cNvCxnSpPr/>
              <p:nvPr/>
            </p:nvCxnSpPr>
            <p:spPr bwMode="auto">
              <a:xfrm flipH="1" flipV="1">
                <a:off x="5673241" y="4045955"/>
                <a:ext cx="142881" cy="71439"/>
              </a:xfrm>
              <a:prstGeom prst="straightConnector1">
                <a:avLst/>
              </a:prstGeom>
              <a:noFill/>
              <a:ln w="9525" cap="flat" cmpd="sng" algn="ctr">
                <a:solidFill>
                  <a:srgbClr val="FF0000"/>
                </a:solidFill>
                <a:prstDash val="solid"/>
                <a:headEnd type="none" w="med" len="med"/>
                <a:tailEnd type="triangle" w="med" len="med"/>
              </a:ln>
              <a:effectLst/>
            </p:spPr>
          </p:cxnSp>
          <p:cxnSp>
            <p:nvCxnSpPr>
              <p:cNvPr id="482" name="Straight Arrow Connector 481"/>
              <p:cNvCxnSpPr/>
              <p:nvPr/>
            </p:nvCxnSpPr>
            <p:spPr bwMode="auto">
              <a:xfrm rot="1200000" flipH="1" flipV="1">
                <a:off x="5658952" y="3772898"/>
                <a:ext cx="142881" cy="71439"/>
              </a:xfrm>
              <a:prstGeom prst="straightConnector1">
                <a:avLst/>
              </a:prstGeom>
              <a:noFill/>
              <a:ln w="9525" cap="flat" cmpd="sng" algn="ctr">
                <a:solidFill>
                  <a:srgbClr val="FF0000"/>
                </a:solidFill>
                <a:prstDash val="solid"/>
                <a:headEnd type="none" w="med" len="med"/>
                <a:tailEnd type="triangle" w="med" len="med"/>
              </a:ln>
              <a:effectLst/>
            </p:spPr>
          </p:cxnSp>
          <p:cxnSp>
            <p:nvCxnSpPr>
              <p:cNvPr id="483" name="Straight Arrow Connector 482"/>
              <p:cNvCxnSpPr/>
              <p:nvPr/>
            </p:nvCxnSpPr>
            <p:spPr bwMode="auto">
              <a:xfrm rot="3000000" flipH="1" flipV="1">
                <a:off x="5596244" y="3206938"/>
                <a:ext cx="142879" cy="71440"/>
              </a:xfrm>
              <a:prstGeom prst="straightConnector1">
                <a:avLst/>
              </a:prstGeom>
              <a:noFill/>
              <a:ln w="9525" cap="flat" cmpd="sng" algn="ctr">
                <a:solidFill>
                  <a:srgbClr val="FF0000"/>
                </a:solidFill>
                <a:prstDash val="solid"/>
                <a:headEnd type="none" w="med" len="med"/>
                <a:tailEnd type="triangle" w="med" len="med"/>
              </a:ln>
              <a:effectLst/>
            </p:spPr>
          </p:cxnSp>
          <p:cxnSp>
            <p:nvCxnSpPr>
              <p:cNvPr id="484" name="Straight Arrow Connector 483"/>
              <p:cNvCxnSpPr/>
              <p:nvPr/>
            </p:nvCxnSpPr>
            <p:spPr bwMode="auto">
              <a:xfrm rot="3000000" flipH="1" flipV="1">
                <a:off x="5588306" y="2924356"/>
                <a:ext cx="142879" cy="71441"/>
              </a:xfrm>
              <a:prstGeom prst="straightConnector1">
                <a:avLst/>
              </a:prstGeom>
              <a:noFill/>
              <a:ln w="9525" cap="flat" cmpd="sng" algn="ctr">
                <a:solidFill>
                  <a:srgbClr val="FF0000"/>
                </a:solidFill>
                <a:prstDash val="solid"/>
                <a:headEnd type="none" w="med" len="med"/>
                <a:tailEnd type="triangle" w="med" len="med"/>
              </a:ln>
              <a:effectLst/>
            </p:spPr>
          </p:cxnSp>
          <p:cxnSp>
            <p:nvCxnSpPr>
              <p:cNvPr id="485" name="Straight Arrow Connector 484"/>
              <p:cNvCxnSpPr/>
              <p:nvPr/>
            </p:nvCxnSpPr>
            <p:spPr bwMode="auto">
              <a:xfrm rot="3000000" flipH="1" flipV="1">
                <a:off x="5586719" y="2608435"/>
                <a:ext cx="142879" cy="71440"/>
              </a:xfrm>
              <a:prstGeom prst="straightConnector1">
                <a:avLst/>
              </a:prstGeom>
              <a:noFill/>
              <a:ln w="9525" cap="flat" cmpd="sng" algn="ctr">
                <a:solidFill>
                  <a:srgbClr val="FF0000"/>
                </a:solidFill>
                <a:prstDash val="solid"/>
                <a:headEnd type="none" w="med" len="med"/>
                <a:tailEnd type="triangle" w="med" len="med"/>
              </a:ln>
              <a:effectLst/>
            </p:spPr>
          </p:cxnSp>
          <p:cxnSp>
            <p:nvCxnSpPr>
              <p:cNvPr id="486" name="Straight Arrow Connector 485"/>
              <p:cNvCxnSpPr/>
              <p:nvPr/>
            </p:nvCxnSpPr>
            <p:spPr bwMode="auto">
              <a:xfrm rot="3000000" flipH="1" flipV="1">
                <a:off x="5581956" y="2281401"/>
                <a:ext cx="142879" cy="71441"/>
              </a:xfrm>
              <a:prstGeom prst="straightConnector1">
                <a:avLst/>
              </a:prstGeom>
              <a:noFill/>
              <a:ln w="9525" cap="flat" cmpd="sng" algn="ctr">
                <a:solidFill>
                  <a:srgbClr val="FF0000"/>
                </a:solidFill>
                <a:prstDash val="solid"/>
                <a:headEnd type="none" w="med" len="med"/>
                <a:tailEnd type="triangle" w="med" len="med"/>
              </a:ln>
              <a:effectLst/>
            </p:spPr>
          </p:cxnSp>
          <p:cxnSp>
            <p:nvCxnSpPr>
              <p:cNvPr id="487" name="Straight Arrow Connector 486"/>
              <p:cNvCxnSpPr/>
              <p:nvPr/>
            </p:nvCxnSpPr>
            <p:spPr bwMode="auto">
              <a:xfrm rot="3000000" flipH="1" flipV="1">
                <a:off x="5585131" y="1952780"/>
                <a:ext cx="142879" cy="71441"/>
              </a:xfrm>
              <a:prstGeom prst="straightConnector1">
                <a:avLst/>
              </a:prstGeom>
              <a:noFill/>
              <a:ln w="9525" cap="flat" cmpd="sng" algn="ctr">
                <a:solidFill>
                  <a:srgbClr val="FF0000"/>
                </a:solidFill>
                <a:prstDash val="solid"/>
                <a:headEnd type="none" w="med" len="med"/>
                <a:tailEnd type="triangle" w="med" len="med"/>
              </a:ln>
              <a:effectLst/>
            </p:spPr>
          </p:cxnSp>
          <p:cxnSp>
            <p:nvCxnSpPr>
              <p:cNvPr id="488" name="Straight Arrow Connector 487"/>
              <p:cNvCxnSpPr/>
              <p:nvPr/>
            </p:nvCxnSpPr>
            <p:spPr bwMode="auto">
              <a:xfrm rot="3000000" flipH="1" flipV="1">
                <a:off x="5581956" y="1598758"/>
                <a:ext cx="142879" cy="71441"/>
              </a:xfrm>
              <a:prstGeom prst="straightConnector1">
                <a:avLst/>
              </a:prstGeom>
              <a:noFill/>
              <a:ln w="9525" cap="flat" cmpd="sng" algn="ctr">
                <a:solidFill>
                  <a:srgbClr val="FF0000"/>
                </a:solidFill>
                <a:prstDash val="solid"/>
                <a:headEnd type="none" w="med" len="med"/>
                <a:tailEnd type="triangle" w="med" len="med"/>
              </a:ln>
              <a:effectLst/>
            </p:spPr>
          </p:cxnSp>
          <p:cxnSp>
            <p:nvCxnSpPr>
              <p:cNvPr id="489" name="Straight Arrow Connector 488"/>
              <p:cNvCxnSpPr/>
              <p:nvPr/>
            </p:nvCxnSpPr>
            <p:spPr bwMode="auto">
              <a:xfrm rot="2100000" flipH="1" flipV="1">
                <a:off x="5620850" y="3504603"/>
                <a:ext cx="142881" cy="71440"/>
              </a:xfrm>
              <a:prstGeom prst="straightConnector1">
                <a:avLst/>
              </a:prstGeom>
              <a:noFill/>
              <a:ln w="9525" cap="flat" cmpd="sng" algn="ctr">
                <a:solidFill>
                  <a:srgbClr val="FF0000"/>
                </a:solidFill>
                <a:prstDash val="solid"/>
                <a:headEnd type="none" w="med" len="med"/>
                <a:tailEnd type="triangle" w="med" len="med"/>
              </a:ln>
              <a:effectLst/>
            </p:spPr>
          </p:cxnSp>
          <p:cxnSp>
            <p:nvCxnSpPr>
              <p:cNvPr id="490" name="Straight Arrow Connector 489"/>
              <p:cNvCxnSpPr/>
              <p:nvPr/>
            </p:nvCxnSpPr>
            <p:spPr bwMode="auto">
              <a:xfrm rot="1200000" flipH="1" flipV="1">
                <a:off x="5660540" y="4271386"/>
                <a:ext cx="142881" cy="71439"/>
              </a:xfrm>
              <a:prstGeom prst="straightConnector1">
                <a:avLst/>
              </a:prstGeom>
              <a:noFill/>
              <a:ln w="9525" cap="flat" cmpd="sng" algn="ctr">
                <a:solidFill>
                  <a:srgbClr val="FF0000"/>
                </a:solidFill>
                <a:prstDash val="solid"/>
                <a:headEnd type="none" w="med" len="med"/>
                <a:tailEnd type="triangle" w="med" len="med"/>
              </a:ln>
              <a:effectLst/>
            </p:spPr>
          </p:cxnSp>
        </p:grpSp>
        <p:sp>
          <p:nvSpPr>
            <p:cNvPr id="479" name="TextBox 478"/>
            <p:cNvSpPr txBox="1"/>
            <p:nvPr/>
          </p:nvSpPr>
          <p:spPr>
            <a:xfrm>
              <a:off x="596385" y="2579837"/>
              <a:ext cx="2336869" cy="307777"/>
            </a:xfrm>
            <a:prstGeom prst="rect">
              <a:avLst/>
            </a:prstGeom>
            <a:solidFill>
              <a:schemeClr val="bg1"/>
            </a:solidFill>
          </p:spPr>
          <p:txBody>
            <a:bodyPr wrap="square" rtlCol="0">
              <a:spAutoFit/>
            </a:bodyPr>
            <a:lstStyle/>
            <a:p>
              <a:r>
                <a:rPr lang="en-US" sz="1400" dirty="0" smtClean="0">
                  <a:latin typeface="Times New Roman" pitchFamily="18" charset="0"/>
                  <a:cs typeface="Times New Roman" pitchFamily="18" charset="0"/>
                </a:rPr>
                <a:t>  4 m flight path skipped   </a:t>
              </a:r>
              <a:endParaRPr lang="en-US" sz="1400" dirty="0">
                <a:latin typeface="Times New Roman" pitchFamily="18" charset="0"/>
                <a:cs typeface="Times New Roman" pitchFamily="18" charset="0"/>
              </a:endParaRPr>
            </a:p>
          </p:txBody>
        </p:sp>
        <p:sp>
          <p:nvSpPr>
            <p:cNvPr id="480" name="TextBox 479"/>
            <p:cNvSpPr txBox="1"/>
            <p:nvPr/>
          </p:nvSpPr>
          <p:spPr>
            <a:xfrm>
              <a:off x="613216" y="4747877"/>
              <a:ext cx="2336869" cy="307777"/>
            </a:xfrm>
            <a:prstGeom prst="rect">
              <a:avLst/>
            </a:prstGeom>
            <a:solidFill>
              <a:schemeClr val="bg1"/>
            </a:solidFill>
          </p:spPr>
          <p:txBody>
            <a:bodyPr wrap="square" rtlCol="0">
              <a:spAutoFit/>
            </a:bodyPr>
            <a:lstStyle/>
            <a:p>
              <a:r>
                <a:rPr lang="en-US" sz="1400" dirty="0" smtClean="0">
                  <a:latin typeface="Times New Roman" pitchFamily="18" charset="0"/>
                  <a:cs typeface="Times New Roman" pitchFamily="18" charset="0"/>
                </a:rPr>
                <a:t>  1 m flight path skipped   </a:t>
              </a:r>
              <a:endParaRPr lang="en-US" sz="1400" dirty="0">
                <a:latin typeface="Times New Roman" pitchFamily="18" charset="0"/>
                <a:cs typeface="Times New Roman" pitchFamily="18" charset="0"/>
              </a:endParaRPr>
            </a:p>
          </p:txBody>
        </p:sp>
      </p:grpSp>
      <p:sp>
        <p:nvSpPr>
          <p:cNvPr id="496" name="Slide Number Placeholder 1"/>
          <p:cNvSpPr>
            <a:spLocks noGrp="1"/>
          </p:cNvSpPr>
          <p:nvPr>
            <p:ph type="sldNum" sz="quarter" idx="12"/>
          </p:nvPr>
        </p:nvSpPr>
        <p:spPr>
          <a:xfrm>
            <a:off x="6553200" y="6245225"/>
            <a:ext cx="2133600" cy="476250"/>
          </a:xfrm>
        </p:spPr>
        <p:txBody>
          <a:bodyPr/>
          <a:lstStyle/>
          <a:p>
            <a:pPr>
              <a:defRPr/>
            </a:pPr>
            <a:fld id="{1B820114-825E-4443-91D2-63B75780DDE3}" type="slidenum">
              <a:rPr lang="de-DE" smtClean="0"/>
              <a:pPr>
                <a:defRPr/>
              </a:pPr>
              <a:t>12</a:t>
            </a:fld>
            <a:endParaRPr lang="de-DE"/>
          </a:p>
        </p:txBody>
      </p:sp>
    </p:spTree>
    <p:extLst>
      <p:ext uri="{BB962C8B-B14F-4D97-AF65-F5344CB8AC3E}">
        <p14:creationId xmlns:p14="http://schemas.microsoft.com/office/powerpoint/2010/main" val="210304357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78"/>
          <p:cNvSpPr>
            <a:spLocks noChangeArrowheads="1"/>
          </p:cNvSpPr>
          <p:nvPr/>
        </p:nvSpPr>
        <p:spPr bwMode="auto">
          <a:xfrm>
            <a:off x="0" y="0"/>
            <a:ext cx="9144000" cy="792163"/>
          </a:xfrm>
          <a:prstGeom prst="rect">
            <a:avLst/>
          </a:prstGeom>
          <a:solidFill>
            <a:srgbClr val="FFCC00"/>
          </a:solidFill>
          <a:ln w="38100">
            <a:noFill/>
            <a:miter lim="800000"/>
            <a:headEnd/>
            <a:tailEnd/>
          </a:ln>
        </p:spPr>
        <p:txBody>
          <a:bodyPr anchor="ctr"/>
          <a:lstStyle/>
          <a:p>
            <a:pPr algn="ctr"/>
            <a:r>
              <a:rPr lang="en-US" sz="2800" dirty="0" smtClean="0">
                <a:solidFill>
                  <a:srgbClr val="000000"/>
                </a:solidFill>
                <a:latin typeface="Times New Roman" pitchFamily="18" charset="0"/>
                <a:cs typeface="Times New Roman" pitchFamily="18" charset="0"/>
              </a:rPr>
              <a:t>Measurement idea</a:t>
            </a:r>
            <a:endParaRPr lang="en-US" sz="2800" dirty="0">
              <a:solidFill>
                <a:srgbClr val="000000"/>
              </a:solidFill>
              <a:latin typeface="Times New Roman" pitchFamily="18" charset="0"/>
              <a:cs typeface="Times New Roman" pitchFamily="18" charset="0"/>
            </a:endParaRPr>
          </a:p>
        </p:txBody>
      </p:sp>
      <p:grpSp>
        <p:nvGrpSpPr>
          <p:cNvPr id="50" name="Group 49"/>
          <p:cNvGrpSpPr/>
          <p:nvPr/>
        </p:nvGrpSpPr>
        <p:grpSpPr>
          <a:xfrm>
            <a:off x="166680" y="1099759"/>
            <a:ext cx="4180090" cy="3909237"/>
            <a:chOff x="3345241" y="1021109"/>
            <a:chExt cx="5653984" cy="4338636"/>
          </a:xfrm>
        </p:grpSpPr>
        <p:sp>
          <p:nvSpPr>
            <p:cNvPr id="5" name="Freeform 21"/>
            <p:cNvSpPr>
              <a:spLocks noChangeAspect="1"/>
            </p:cNvSpPr>
            <p:nvPr/>
          </p:nvSpPr>
          <p:spPr bwMode="auto">
            <a:xfrm rot="16200000">
              <a:off x="6422712" y="4473126"/>
              <a:ext cx="609600" cy="161925"/>
            </a:xfrm>
            <a:custGeom>
              <a:avLst/>
              <a:gdLst>
                <a:gd name="T0" fmla="*/ 1262162 w 108"/>
                <a:gd name="T1" fmla="*/ 897952 h 11"/>
                <a:gd name="T2" fmla="*/ 36060 w 108"/>
                <a:gd name="T3" fmla="*/ 897952 h 11"/>
                <a:gd name="T4" fmla="*/ 0 w 108"/>
                <a:gd name="T5" fmla="*/ 734687 h 11"/>
                <a:gd name="T6" fmla="*/ 0 w 108"/>
                <a:gd name="T7" fmla="*/ 244893 h 11"/>
                <a:gd name="T8" fmla="*/ 36060 w 108"/>
                <a:gd name="T9" fmla="*/ 0 h 11"/>
                <a:gd name="T10" fmla="*/ 1262162 w 108"/>
                <a:gd name="T11" fmla="*/ 0 h 11"/>
                <a:gd name="T12" fmla="*/ 1298222 w 108"/>
                <a:gd name="T13" fmla="*/ 244893 h 11"/>
                <a:gd name="T14" fmla="*/ 1298222 w 108"/>
                <a:gd name="T15" fmla="*/ 734687 h 11"/>
                <a:gd name="T16" fmla="*/ 1262162 w 108"/>
                <a:gd name="T17" fmla="*/ 897952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
                <a:gd name="T28" fmla="*/ 0 h 11"/>
                <a:gd name="T29" fmla="*/ 108 w 108"/>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 h="11">
                  <a:moveTo>
                    <a:pt x="105" y="11"/>
                  </a:moveTo>
                  <a:lnTo>
                    <a:pt x="3" y="11"/>
                  </a:lnTo>
                  <a:cubicBezTo>
                    <a:pt x="1" y="11"/>
                    <a:pt x="0" y="10"/>
                    <a:pt x="0" y="9"/>
                  </a:cubicBezTo>
                  <a:lnTo>
                    <a:pt x="0" y="3"/>
                  </a:lnTo>
                  <a:cubicBezTo>
                    <a:pt x="0" y="1"/>
                    <a:pt x="1" y="0"/>
                    <a:pt x="3" y="0"/>
                  </a:cubicBezTo>
                  <a:lnTo>
                    <a:pt x="105" y="0"/>
                  </a:lnTo>
                  <a:cubicBezTo>
                    <a:pt x="107" y="0"/>
                    <a:pt x="108" y="1"/>
                    <a:pt x="108" y="3"/>
                  </a:cubicBezTo>
                  <a:lnTo>
                    <a:pt x="108" y="9"/>
                  </a:lnTo>
                  <a:cubicBezTo>
                    <a:pt x="108" y="10"/>
                    <a:pt x="107" y="11"/>
                    <a:pt x="105" y="11"/>
                  </a:cubicBezTo>
                  <a:close/>
                </a:path>
              </a:pathLst>
            </a:custGeom>
            <a:solidFill>
              <a:srgbClr val="99CC00"/>
            </a:solidFill>
            <a:ln w="6350">
              <a:solidFill>
                <a:srgbClr val="000000"/>
              </a:solidFill>
              <a:round/>
              <a:headEnd/>
              <a:tailEnd/>
            </a:ln>
          </p:spPr>
          <p:txBody>
            <a:bodyPr rot="10800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6" name="Freeform 12"/>
            <p:cNvSpPr>
              <a:spLocks noChangeAspect="1"/>
            </p:cNvSpPr>
            <p:nvPr/>
          </p:nvSpPr>
          <p:spPr bwMode="auto">
            <a:xfrm rot="16200000">
              <a:off x="5513074" y="4457251"/>
              <a:ext cx="611187" cy="160338"/>
            </a:xfrm>
            <a:custGeom>
              <a:avLst/>
              <a:gdLst>
                <a:gd name="T0" fmla="*/ 36311 w 108"/>
                <a:gd name="T1" fmla="*/ 0 h 11"/>
                <a:gd name="T2" fmla="*/ 1270949 w 108"/>
                <a:gd name="T3" fmla="*/ 0 h 11"/>
                <a:gd name="T4" fmla="*/ 1307260 w 108"/>
                <a:gd name="T5" fmla="*/ 161664 h 11"/>
                <a:gd name="T6" fmla="*/ 1307260 w 108"/>
                <a:gd name="T7" fmla="*/ 646648 h 11"/>
                <a:gd name="T8" fmla="*/ 1270949 w 108"/>
                <a:gd name="T9" fmla="*/ 889140 h 11"/>
                <a:gd name="T10" fmla="*/ 36311 w 108"/>
                <a:gd name="T11" fmla="*/ 889140 h 11"/>
                <a:gd name="T12" fmla="*/ 0 w 108"/>
                <a:gd name="T13" fmla="*/ 646648 h 11"/>
                <a:gd name="T14" fmla="*/ 0 w 108"/>
                <a:gd name="T15" fmla="*/ 161664 h 11"/>
                <a:gd name="T16" fmla="*/ 36311 w 108"/>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
                <a:gd name="T28" fmla="*/ 0 h 11"/>
                <a:gd name="T29" fmla="*/ 108 w 108"/>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 h="11">
                  <a:moveTo>
                    <a:pt x="3" y="0"/>
                  </a:moveTo>
                  <a:lnTo>
                    <a:pt x="105" y="0"/>
                  </a:lnTo>
                  <a:cubicBezTo>
                    <a:pt x="107" y="0"/>
                    <a:pt x="108" y="1"/>
                    <a:pt x="108" y="2"/>
                  </a:cubicBezTo>
                  <a:lnTo>
                    <a:pt x="108" y="8"/>
                  </a:lnTo>
                  <a:cubicBezTo>
                    <a:pt x="108" y="10"/>
                    <a:pt x="107" y="11"/>
                    <a:pt x="105" y="11"/>
                  </a:cubicBezTo>
                  <a:lnTo>
                    <a:pt x="3" y="11"/>
                  </a:lnTo>
                  <a:cubicBezTo>
                    <a:pt x="1" y="11"/>
                    <a:pt x="0" y="10"/>
                    <a:pt x="0" y="8"/>
                  </a:cubicBezTo>
                  <a:lnTo>
                    <a:pt x="0" y="2"/>
                  </a:lnTo>
                  <a:cubicBezTo>
                    <a:pt x="0" y="1"/>
                    <a:pt x="1" y="0"/>
                    <a:pt x="3" y="0"/>
                  </a:cubicBezTo>
                  <a:close/>
                </a:path>
              </a:pathLst>
            </a:custGeom>
            <a:solidFill>
              <a:srgbClr val="99CC00"/>
            </a:solidFill>
            <a:ln w="6350">
              <a:solidFill>
                <a:srgbClr val="24211D"/>
              </a:solidFill>
              <a:round/>
              <a:headEnd/>
              <a:tailEnd/>
            </a:ln>
          </p:spPr>
          <p:txBody>
            <a:bodyPr rot="10800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7" name="Freeform 16"/>
            <p:cNvSpPr>
              <a:spLocks noChangeAspect="1"/>
            </p:cNvSpPr>
            <p:nvPr/>
          </p:nvSpPr>
          <p:spPr bwMode="auto">
            <a:xfrm>
              <a:off x="6471924" y="4138164"/>
              <a:ext cx="723900" cy="153987"/>
            </a:xfrm>
            <a:custGeom>
              <a:avLst/>
              <a:gdLst>
                <a:gd name="T0" fmla="*/ 14 w 161"/>
                <a:gd name="T1" fmla="*/ 0 h 11"/>
                <a:gd name="T2" fmla="*/ 442 w 161"/>
                <a:gd name="T3" fmla="*/ 0 h 11"/>
                <a:gd name="T4" fmla="*/ 456 w 161"/>
                <a:gd name="T5" fmla="*/ 18 h 11"/>
                <a:gd name="T6" fmla="*/ 456 w 161"/>
                <a:gd name="T7" fmla="*/ 71 h 11"/>
                <a:gd name="T8" fmla="*/ 442 w 161"/>
                <a:gd name="T9" fmla="*/ 97 h 11"/>
                <a:gd name="T10" fmla="*/ 14 w 161"/>
                <a:gd name="T11" fmla="*/ 97 h 11"/>
                <a:gd name="T12" fmla="*/ 0 w 161"/>
                <a:gd name="T13" fmla="*/ 71 h 11"/>
                <a:gd name="T14" fmla="*/ 0 w 161"/>
                <a:gd name="T15" fmla="*/ 18 h 11"/>
                <a:gd name="T16" fmla="*/ 14 w 161"/>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11"/>
                <a:gd name="T29" fmla="*/ 161 w 161"/>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11">
                  <a:moveTo>
                    <a:pt x="5" y="0"/>
                  </a:moveTo>
                  <a:lnTo>
                    <a:pt x="156" y="0"/>
                  </a:lnTo>
                  <a:cubicBezTo>
                    <a:pt x="159" y="0"/>
                    <a:pt x="161" y="1"/>
                    <a:pt x="161" y="2"/>
                  </a:cubicBezTo>
                  <a:lnTo>
                    <a:pt x="161" y="8"/>
                  </a:lnTo>
                  <a:cubicBezTo>
                    <a:pt x="161" y="10"/>
                    <a:pt x="159" y="11"/>
                    <a:pt x="156" y="11"/>
                  </a:cubicBezTo>
                  <a:lnTo>
                    <a:pt x="5" y="11"/>
                  </a:lnTo>
                  <a:cubicBezTo>
                    <a:pt x="2" y="11"/>
                    <a:pt x="0" y="10"/>
                    <a:pt x="0" y="8"/>
                  </a:cubicBezTo>
                  <a:lnTo>
                    <a:pt x="0" y="2"/>
                  </a:lnTo>
                  <a:cubicBezTo>
                    <a:pt x="0" y="1"/>
                    <a:pt x="2" y="0"/>
                    <a:pt x="5" y="0"/>
                  </a:cubicBezTo>
                  <a:close/>
                </a:path>
              </a:pathLst>
            </a:custGeom>
            <a:solidFill>
              <a:srgbClr val="99CC00"/>
            </a:solidFill>
            <a:ln w="6350">
              <a:solidFill>
                <a:srgbClr val="24211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8" name="Rectangle 46"/>
            <p:cNvSpPr>
              <a:spLocks noChangeAspect="1" noChangeArrowheads="1"/>
            </p:cNvSpPr>
            <p:nvPr/>
          </p:nvSpPr>
          <p:spPr bwMode="auto">
            <a:xfrm>
              <a:off x="7616512" y="3498402"/>
              <a:ext cx="138271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24211D"/>
                  </a:solidFill>
                  <a:effectLst/>
                  <a:uLnTx/>
                  <a:uFillTx/>
                  <a:latin typeface="Times New Roman" pitchFamily="18" charset="0"/>
                  <a:cs typeface="Times New Roman" pitchFamily="18" charset="0"/>
                </a:rPr>
                <a:t>decay volume</a:t>
              </a:r>
              <a:endParaRPr kumimoji="0" lang="en-US" sz="14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endParaRPr>
            </a:p>
          </p:txBody>
        </p:sp>
        <p:sp>
          <p:nvSpPr>
            <p:cNvPr id="9" name="Text Box 255"/>
            <p:cNvSpPr txBox="1">
              <a:spLocks noChangeAspect="1" noChangeArrowheads="1"/>
            </p:cNvSpPr>
            <p:nvPr/>
          </p:nvSpPr>
          <p:spPr bwMode="auto">
            <a:xfrm>
              <a:off x="7538724" y="4058789"/>
              <a:ext cx="955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imes New Roman" pitchFamily="18" charset="0"/>
                  <a:cs typeface="Times New Roman" pitchFamily="18" charset="0"/>
                </a:rPr>
                <a:t>0 kV</a:t>
              </a:r>
            </a:p>
          </p:txBody>
        </p:sp>
        <p:sp>
          <p:nvSpPr>
            <p:cNvPr id="10" name="Text Box 255"/>
            <p:cNvSpPr txBox="1">
              <a:spLocks noChangeAspect="1" noChangeArrowheads="1"/>
            </p:cNvSpPr>
            <p:nvPr/>
          </p:nvSpPr>
          <p:spPr bwMode="auto">
            <a:xfrm>
              <a:off x="7449824" y="5036689"/>
              <a:ext cx="8159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0-1 </a:t>
              </a:r>
              <a:r>
                <a:rPr kumimoji="0" lang="en-US" sz="1400" b="0" i="0" u="none" strike="noStrike" kern="0" cap="none" spc="0" normalizeH="0" baseline="0" noProof="0" dirty="0">
                  <a:ln>
                    <a:noFill/>
                  </a:ln>
                  <a:solidFill>
                    <a:srgbClr val="000000"/>
                  </a:solidFill>
                  <a:effectLst/>
                  <a:uLnTx/>
                  <a:uFillTx/>
                  <a:latin typeface="Times New Roman" pitchFamily="18" charset="0"/>
                  <a:cs typeface="Times New Roman" pitchFamily="18" charset="0"/>
                </a:rPr>
                <a:t>kV</a:t>
              </a:r>
            </a:p>
          </p:txBody>
        </p:sp>
        <p:sp>
          <p:nvSpPr>
            <p:cNvPr id="11" name="Freeform 16"/>
            <p:cNvSpPr>
              <a:spLocks noChangeAspect="1"/>
            </p:cNvSpPr>
            <p:nvPr/>
          </p:nvSpPr>
          <p:spPr bwMode="auto">
            <a:xfrm rot="5400000">
              <a:off x="6113150" y="2941189"/>
              <a:ext cx="2290762" cy="161925"/>
            </a:xfrm>
            <a:custGeom>
              <a:avLst/>
              <a:gdLst>
                <a:gd name="T0" fmla="*/ 381777 w 161"/>
                <a:gd name="T1" fmla="*/ 0 h 11"/>
                <a:gd name="T2" fmla="*/ 11911508 w 161"/>
                <a:gd name="T3" fmla="*/ 0 h 11"/>
                <a:gd name="T4" fmla="*/ 12293284 w 161"/>
                <a:gd name="T5" fmla="*/ 163265 h 11"/>
                <a:gd name="T6" fmla="*/ 12293284 w 161"/>
                <a:gd name="T7" fmla="*/ 653060 h 11"/>
                <a:gd name="T8" fmla="*/ 11911508 w 161"/>
                <a:gd name="T9" fmla="*/ 897952 h 11"/>
                <a:gd name="T10" fmla="*/ 381777 w 161"/>
                <a:gd name="T11" fmla="*/ 897952 h 11"/>
                <a:gd name="T12" fmla="*/ 0 w 161"/>
                <a:gd name="T13" fmla="*/ 653060 h 11"/>
                <a:gd name="T14" fmla="*/ 0 w 161"/>
                <a:gd name="T15" fmla="*/ 163265 h 11"/>
                <a:gd name="T16" fmla="*/ 381777 w 161"/>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11"/>
                <a:gd name="T29" fmla="*/ 161 w 161"/>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11">
                  <a:moveTo>
                    <a:pt x="5" y="0"/>
                  </a:moveTo>
                  <a:lnTo>
                    <a:pt x="156" y="0"/>
                  </a:lnTo>
                  <a:cubicBezTo>
                    <a:pt x="159" y="0"/>
                    <a:pt x="161" y="1"/>
                    <a:pt x="161" y="2"/>
                  </a:cubicBezTo>
                  <a:lnTo>
                    <a:pt x="161" y="8"/>
                  </a:lnTo>
                  <a:cubicBezTo>
                    <a:pt x="161" y="10"/>
                    <a:pt x="159" y="11"/>
                    <a:pt x="156" y="11"/>
                  </a:cubicBezTo>
                  <a:lnTo>
                    <a:pt x="5" y="11"/>
                  </a:lnTo>
                  <a:cubicBezTo>
                    <a:pt x="2" y="11"/>
                    <a:pt x="0" y="10"/>
                    <a:pt x="0" y="8"/>
                  </a:cubicBezTo>
                  <a:lnTo>
                    <a:pt x="0" y="2"/>
                  </a:lnTo>
                  <a:cubicBezTo>
                    <a:pt x="0" y="1"/>
                    <a:pt x="2" y="0"/>
                    <a:pt x="5" y="0"/>
                  </a:cubicBezTo>
                  <a:close/>
                </a:path>
              </a:pathLst>
            </a:custGeom>
            <a:solidFill>
              <a:srgbClr val="99CC00"/>
            </a:solidFill>
            <a:ln w="6350">
              <a:solidFill>
                <a:srgbClr val="24211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12" name="Freeform 16"/>
            <p:cNvSpPr>
              <a:spLocks noChangeAspect="1"/>
            </p:cNvSpPr>
            <p:nvPr/>
          </p:nvSpPr>
          <p:spPr bwMode="auto">
            <a:xfrm>
              <a:off x="5319399" y="4138164"/>
              <a:ext cx="723900" cy="153987"/>
            </a:xfrm>
            <a:custGeom>
              <a:avLst/>
              <a:gdLst>
                <a:gd name="T0" fmla="*/ 14 w 161"/>
                <a:gd name="T1" fmla="*/ 0 h 11"/>
                <a:gd name="T2" fmla="*/ 442 w 161"/>
                <a:gd name="T3" fmla="*/ 0 h 11"/>
                <a:gd name="T4" fmla="*/ 456 w 161"/>
                <a:gd name="T5" fmla="*/ 18 h 11"/>
                <a:gd name="T6" fmla="*/ 456 w 161"/>
                <a:gd name="T7" fmla="*/ 71 h 11"/>
                <a:gd name="T8" fmla="*/ 442 w 161"/>
                <a:gd name="T9" fmla="*/ 97 h 11"/>
                <a:gd name="T10" fmla="*/ 14 w 161"/>
                <a:gd name="T11" fmla="*/ 97 h 11"/>
                <a:gd name="T12" fmla="*/ 0 w 161"/>
                <a:gd name="T13" fmla="*/ 71 h 11"/>
                <a:gd name="T14" fmla="*/ 0 w 161"/>
                <a:gd name="T15" fmla="*/ 18 h 11"/>
                <a:gd name="T16" fmla="*/ 14 w 161"/>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11"/>
                <a:gd name="T29" fmla="*/ 161 w 161"/>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11">
                  <a:moveTo>
                    <a:pt x="5" y="0"/>
                  </a:moveTo>
                  <a:lnTo>
                    <a:pt x="156" y="0"/>
                  </a:lnTo>
                  <a:cubicBezTo>
                    <a:pt x="159" y="0"/>
                    <a:pt x="161" y="1"/>
                    <a:pt x="161" y="2"/>
                  </a:cubicBezTo>
                  <a:lnTo>
                    <a:pt x="161" y="8"/>
                  </a:lnTo>
                  <a:cubicBezTo>
                    <a:pt x="161" y="10"/>
                    <a:pt x="159" y="11"/>
                    <a:pt x="156" y="11"/>
                  </a:cubicBezTo>
                  <a:lnTo>
                    <a:pt x="5" y="11"/>
                  </a:lnTo>
                  <a:cubicBezTo>
                    <a:pt x="2" y="11"/>
                    <a:pt x="0" y="10"/>
                    <a:pt x="0" y="8"/>
                  </a:cubicBezTo>
                  <a:lnTo>
                    <a:pt x="0" y="2"/>
                  </a:lnTo>
                  <a:cubicBezTo>
                    <a:pt x="0" y="1"/>
                    <a:pt x="2" y="0"/>
                    <a:pt x="5" y="0"/>
                  </a:cubicBezTo>
                  <a:close/>
                </a:path>
              </a:pathLst>
            </a:custGeom>
            <a:solidFill>
              <a:srgbClr val="99CC00"/>
            </a:solidFill>
            <a:ln w="6350">
              <a:solidFill>
                <a:srgbClr val="24211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13" name="Freeform 16"/>
            <p:cNvSpPr>
              <a:spLocks noChangeAspect="1"/>
            </p:cNvSpPr>
            <p:nvPr/>
          </p:nvSpPr>
          <p:spPr bwMode="auto">
            <a:xfrm rot="16200000">
              <a:off x="4112899" y="2938014"/>
              <a:ext cx="2290762" cy="163513"/>
            </a:xfrm>
            <a:custGeom>
              <a:avLst/>
              <a:gdLst>
                <a:gd name="T0" fmla="*/ 381777 w 161"/>
                <a:gd name="T1" fmla="*/ 0 h 11"/>
                <a:gd name="T2" fmla="*/ 11911508 w 161"/>
                <a:gd name="T3" fmla="*/ 0 h 11"/>
                <a:gd name="T4" fmla="*/ 12293284 w 161"/>
                <a:gd name="T5" fmla="*/ 167562 h 11"/>
                <a:gd name="T6" fmla="*/ 12293284 w 161"/>
                <a:gd name="T7" fmla="*/ 670268 h 11"/>
                <a:gd name="T8" fmla="*/ 11911508 w 161"/>
                <a:gd name="T9" fmla="*/ 921616 h 11"/>
                <a:gd name="T10" fmla="*/ 381777 w 161"/>
                <a:gd name="T11" fmla="*/ 921616 h 11"/>
                <a:gd name="T12" fmla="*/ 0 w 161"/>
                <a:gd name="T13" fmla="*/ 670268 h 11"/>
                <a:gd name="T14" fmla="*/ 0 w 161"/>
                <a:gd name="T15" fmla="*/ 167562 h 11"/>
                <a:gd name="T16" fmla="*/ 381777 w 161"/>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11"/>
                <a:gd name="T29" fmla="*/ 161 w 161"/>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11">
                  <a:moveTo>
                    <a:pt x="5" y="0"/>
                  </a:moveTo>
                  <a:lnTo>
                    <a:pt x="156" y="0"/>
                  </a:lnTo>
                  <a:cubicBezTo>
                    <a:pt x="159" y="0"/>
                    <a:pt x="161" y="1"/>
                    <a:pt x="161" y="2"/>
                  </a:cubicBezTo>
                  <a:lnTo>
                    <a:pt x="161" y="8"/>
                  </a:lnTo>
                  <a:cubicBezTo>
                    <a:pt x="161" y="10"/>
                    <a:pt x="159" y="11"/>
                    <a:pt x="156" y="11"/>
                  </a:cubicBezTo>
                  <a:lnTo>
                    <a:pt x="5" y="11"/>
                  </a:lnTo>
                  <a:cubicBezTo>
                    <a:pt x="2" y="11"/>
                    <a:pt x="0" y="10"/>
                    <a:pt x="0" y="8"/>
                  </a:cubicBezTo>
                  <a:lnTo>
                    <a:pt x="0" y="2"/>
                  </a:lnTo>
                  <a:cubicBezTo>
                    <a:pt x="0" y="1"/>
                    <a:pt x="2" y="0"/>
                    <a:pt x="5" y="0"/>
                  </a:cubicBezTo>
                  <a:close/>
                </a:path>
              </a:pathLst>
            </a:custGeom>
            <a:solidFill>
              <a:srgbClr val="99CC00"/>
            </a:solidFill>
            <a:ln w="6350">
              <a:solidFill>
                <a:srgbClr val="24211D"/>
              </a:solidFill>
              <a:round/>
              <a:headEnd/>
              <a:tailEnd/>
            </a:ln>
          </p:spPr>
          <p:txBody>
            <a:bodyPr rot="10800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14" name="Freeform 24"/>
            <p:cNvSpPr>
              <a:spLocks noChangeAspect="1"/>
            </p:cNvSpPr>
            <p:nvPr/>
          </p:nvSpPr>
          <p:spPr bwMode="auto">
            <a:xfrm rot="16200000">
              <a:off x="5147949" y="1225102"/>
              <a:ext cx="569912" cy="161925"/>
            </a:xfrm>
            <a:custGeom>
              <a:avLst/>
              <a:gdLst>
                <a:gd name="T0" fmla="*/ 43568 w 75"/>
                <a:gd name="T1" fmla="*/ 0 h 11"/>
                <a:gd name="T2" fmla="*/ 1590178 w 75"/>
                <a:gd name="T3" fmla="*/ 0 h 11"/>
                <a:gd name="T4" fmla="*/ 1633747 w 75"/>
                <a:gd name="T5" fmla="*/ 163265 h 11"/>
                <a:gd name="T6" fmla="*/ 1633747 w 75"/>
                <a:gd name="T7" fmla="*/ 653050 h 11"/>
                <a:gd name="T8" fmla="*/ 1590178 w 75"/>
                <a:gd name="T9" fmla="*/ 897943 h 11"/>
                <a:gd name="T10" fmla="*/ 43568 w 75"/>
                <a:gd name="T11" fmla="*/ 897943 h 11"/>
                <a:gd name="T12" fmla="*/ 0 w 75"/>
                <a:gd name="T13" fmla="*/ 653050 h 11"/>
                <a:gd name="T14" fmla="*/ 0 w 75"/>
                <a:gd name="T15" fmla="*/ 163265 h 11"/>
                <a:gd name="T16" fmla="*/ 43568 w 75"/>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11"/>
                <a:gd name="T29" fmla="*/ 75 w 75"/>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11">
                  <a:moveTo>
                    <a:pt x="2" y="0"/>
                  </a:moveTo>
                  <a:lnTo>
                    <a:pt x="73" y="0"/>
                  </a:lnTo>
                  <a:cubicBezTo>
                    <a:pt x="74" y="0"/>
                    <a:pt x="75" y="1"/>
                    <a:pt x="75" y="2"/>
                  </a:cubicBezTo>
                  <a:lnTo>
                    <a:pt x="75" y="8"/>
                  </a:lnTo>
                  <a:cubicBezTo>
                    <a:pt x="75" y="10"/>
                    <a:pt x="74" y="11"/>
                    <a:pt x="73" y="11"/>
                  </a:cubicBezTo>
                  <a:lnTo>
                    <a:pt x="2" y="11"/>
                  </a:lnTo>
                  <a:cubicBezTo>
                    <a:pt x="1" y="11"/>
                    <a:pt x="0" y="10"/>
                    <a:pt x="0" y="8"/>
                  </a:cubicBezTo>
                  <a:lnTo>
                    <a:pt x="0" y="2"/>
                  </a:lnTo>
                  <a:cubicBezTo>
                    <a:pt x="0" y="1"/>
                    <a:pt x="1" y="0"/>
                    <a:pt x="2" y="0"/>
                  </a:cubicBezTo>
                  <a:close/>
                </a:path>
              </a:pathLst>
            </a:custGeom>
            <a:solidFill>
              <a:srgbClr val="99CC00"/>
            </a:solidFill>
            <a:ln w="6350">
              <a:solidFill>
                <a:srgbClr val="24211D"/>
              </a:solidFill>
              <a:round/>
              <a:headEnd/>
              <a:tailEnd/>
            </a:ln>
          </p:spPr>
          <p:txBody>
            <a:bodyPr rot="10800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15" name="Freeform 25"/>
            <p:cNvSpPr>
              <a:spLocks noChangeAspect="1"/>
            </p:cNvSpPr>
            <p:nvPr/>
          </p:nvSpPr>
          <p:spPr bwMode="auto">
            <a:xfrm rot="16200000">
              <a:off x="6789424" y="4968426"/>
              <a:ext cx="569912" cy="161925"/>
            </a:xfrm>
            <a:custGeom>
              <a:avLst/>
              <a:gdLst>
                <a:gd name="T0" fmla="*/ 1590183 w 75"/>
                <a:gd name="T1" fmla="*/ 897943 h 11"/>
                <a:gd name="T2" fmla="*/ 43568 w 75"/>
                <a:gd name="T3" fmla="*/ 897943 h 11"/>
                <a:gd name="T4" fmla="*/ 0 w 75"/>
                <a:gd name="T5" fmla="*/ 734678 h 11"/>
                <a:gd name="T6" fmla="*/ 0 w 75"/>
                <a:gd name="T7" fmla="*/ 244893 h 11"/>
                <a:gd name="T8" fmla="*/ 43568 w 75"/>
                <a:gd name="T9" fmla="*/ 0 h 11"/>
                <a:gd name="T10" fmla="*/ 1590183 w 75"/>
                <a:gd name="T11" fmla="*/ 0 h 11"/>
                <a:gd name="T12" fmla="*/ 1633751 w 75"/>
                <a:gd name="T13" fmla="*/ 244893 h 11"/>
                <a:gd name="T14" fmla="*/ 1633751 w 75"/>
                <a:gd name="T15" fmla="*/ 734678 h 11"/>
                <a:gd name="T16" fmla="*/ 1590183 w 75"/>
                <a:gd name="T17" fmla="*/ 897943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11"/>
                <a:gd name="T29" fmla="*/ 75 w 75"/>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11">
                  <a:moveTo>
                    <a:pt x="73" y="11"/>
                  </a:moveTo>
                  <a:lnTo>
                    <a:pt x="2" y="11"/>
                  </a:lnTo>
                  <a:cubicBezTo>
                    <a:pt x="1" y="11"/>
                    <a:pt x="0" y="10"/>
                    <a:pt x="0" y="9"/>
                  </a:cubicBezTo>
                  <a:lnTo>
                    <a:pt x="0" y="3"/>
                  </a:lnTo>
                  <a:cubicBezTo>
                    <a:pt x="0" y="1"/>
                    <a:pt x="1" y="0"/>
                    <a:pt x="2" y="0"/>
                  </a:cubicBezTo>
                  <a:lnTo>
                    <a:pt x="73" y="0"/>
                  </a:lnTo>
                  <a:cubicBezTo>
                    <a:pt x="74" y="0"/>
                    <a:pt x="75" y="1"/>
                    <a:pt x="75" y="3"/>
                  </a:cubicBezTo>
                  <a:lnTo>
                    <a:pt x="75" y="9"/>
                  </a:lnTo>
                  <a:cubicBezTo>
                    <a:pt x="75" y="10"/>
                    <a:pt x="74" y="11"/>
                    <a:pt x="73" y="11"/>
                  </a:cubicBezTo>
                  <a:close/>
                </a:path>
              </a:pathLst>
            </a:custGeom>
            <a:solidFill>
              <a:srgbClr val="99CC00"/>
            </a:solidFill>
            <a:ln w="6350">
              <a:solidFill>
                <a:srgbClr val="000000"/>
              </a:solidFill>
              <a:round/>
              <a:headEnd/>
              <a:tailEnd/>
            </a:ln>
          </p:spPr>
          <p:txBody>
            <a:bodyPr rot="10800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16" name="Freeform 27"/>
            <p:cNvSpPr>
              <a:spLocks noChangeAspect="1"/>
            </p:cNvSpPr>
            <p:nvPr/>
          </p:nvSpPr>
          <p:spPr bwMode="auto">
            <a:xfrm rot="16200000">
              <a:off x="5136837" y="4993826"/>
              <a:ext cx="569912" cy="161925"/>
            </a:xfrm>
            <a:custGeom>
              <a:avLst/>
              <a:gdLst>
                <a:gd name="T0" fmla="*/ 43568 w 75"/>
                <a:gd name="T1" fmla="*/ 0 h 11"/>
                <a:gd name="T2" fmla="*/ 1590183 w 75"/>
                <a:gd name="T3" fmla="*/ 0 h 11"/>
                <a:gd name="T4" fmla="*/ 1633751 w 75"/>
                <a:gd name="T5" fmla="*/ 163265 h 11"/>
                <a:gd name="T6" fmla="*/ 1633751 w 75"/>
                <a:gd name="T7" fmla="*/ 653050 h 11"/>
                <a:gd name="T8" fmla="*/ 1590183 w 75"/>
                <a:gd name="T9" fmla="*/ 897943 h 11"/>
                <a:gd name="T10" fmla="*/ 43568 w 75"/>
                <a:gd name="T11" fmla="*/ 897943 h 11"/>
                <a:gd name="T12" fmla="*/ 0 w 75"/>
                <a:gd name="T13" fmla="*/ 653050 h 11"/>
                <a:gd name="T14" fmla="*/ 0 w 75"/>
                <a:gd name="T15" fmla="*/ 163265 h 11"/>
                <a:gd name="T16" fmla="*/ 43568 w 75"/>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11"/>
                <a:gd name="T29" fmla="*/ 75 w 75"/>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11">
                  <a:moveTo>
                    <a:pt x="2" y="0"/>
                  </a:moveTo>
                  <a:lnTo>
                    <a:pt x="73" y="0"/>
                  </a:lnTo>
                  <a:cubicBezTo>
                    <a:pt x="74" y="0"/>
                    <a:pt x="75" y="1"/>
                    <a:pt x="75" y="2"/>
                  </a:cubicBezTo>
                  <a:lnTo>
                    <a:pt x="75" y="8"/>
                  </a:lnTo>
                  <a:cubicBezTo>
                    <a:pt x="75" y="10"/>
                    <a:pt x="74" y="11"/>
                    <a:pt x="73" y="11"/>
                  </a:cubicBezTo>
                  <a:lnTo>
                    <a:pt x="2" y="11"/>
                  </a:lnTo>
                  <a:cubicBezTo>
                    <a:pt x="1" y="11"/>
                    <a:pt x="0" y="10"/>
                    <a:pt x="0" y="8"/>
                  </a:cubicBezTo>
                  <a:lnTo>
                    <a:pt x="0" y="2"/>
                  </a:lnTo>
                  <a:cubicBezTo>
                    <a:pt x="0" y="1"/>
                    <a:pt x="1" y="0"/>
                    <a:pt x="2" y="0"/>
                  </a:cubicBezTo>
                  <a:close/>
                </a:path>
              </a:pathLst>
            </a:custGeom>
            <a:solidFill>
              <a:srgbClr val="99CC00"/>
            </a:solidFill>
            <a:ln w="6350">
              <a:solidFill>
                <a:srgbClr val="000000"/>
              </a:solidFill>
              <a:round/>
              <a:headEnd/>
              <a:tailEnd/>
            </a:ln>
          </p:spPr>
          <p:txBody>
            <a:bodyPr rot="10800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17" name="Freeform 30"/>
            <p:cNvSpPr>
              <a:spLocks noChangeAspect="1"/>
            </p:cNvSpPr>
            <p:nvPr/>
          </p:nvSpPr>
          <p:spPr bwMode="auto">
            <a:xfrm rot="16200000">
              <a:off x="6797362" y="1225102"/>
              <a:ext cx="569912" cy="161925"/>
            </a:xfrm>
            <a:custGeom>
              <a:avLst/>
              <a:gdLst>
                <a:gd name="T0" fmla="*/ 1590178 w 75"/>
                <a:gd name="T1" fmla="*/ 897943 h 11"/>
                <a:gd name="T2" fmla="*/ 43568 w 75"/>
                <a:gd name="T3" fmla="*/ 897943 h 11"/>
                <a:gd name="T4" fmla="*/ 0 w 75"/>
                <a:gd name="T5" fmla="*/ 734678 h 11"/>
                <a:gd name="T6" fmla="*/ 0 w 75"/>
                <a:gd name="T7" fmla="*/ 244893 h 11"/>
                <a:gd name="T8" fmla="*/ 43568 w 75"/>
                <a:gd name="T9" fmla="*/ 0 h 11"/>
                <a:gd name="T10" fmla="*/ 1590178 w 75"/>
                <a:gd name="T11" fmla="*/ 0 h 11"/>
                <a:gd name="T12" fmla="*/ 1633747 w 75"/>
                <a:gd name="T13" fmla="*/ 244893 h 11"/>
                <a:gd name="T14" fmla="*/ 1633747 w 75"/>
                <a:gd name="T15" fmla="*/ 734678 h 11"/>
                <a:gd name="T16" fmla="*/ 1590178 w 75"/>
                <a:gd name="T17" fmla="*/ 897943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11"/>
                <a:gd name="T29" fmla="*/ 75 w 75"/>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11">
                  <a:moveTo>
                    <a:pt x="73" y="11"/>
                  </a:moveTo>
                  <a:lnTo>
                    <a:pt x="2" y="11"/>
                  </a:lnTo>
                  <a:cubicBezTo>
                    <a:pt x="1" y="11"/>
                    <a:pt x="0" y="10"/>
                    <a:pt x="0" y="9"/>
                  </a:cubicBezTo>
                  <a:lnTo>
                    <a:pt x="0" y="3"/>
                  </a:lnTo>
                  <a:cubicBezTo>
                    <a:pt x="0" y="1"/>
                    <a:pt x="1" y="0"/>
                    <a:pt x="2" y="0"/>
                  </a:cubicBezTo>
                  <a:lnTo>
                    <a:pt x="73" y="0"/>
                  </a:lnTo>
                  <a:cubicBezTo>
                    <a:pt x="74" y="0"/>
                    <a:pt x="75" y="1"/>
                    <a:pt x="75" y="3"/>
                  </a:cubicBezTo>
                  <a:lnTo>
                    <a:pt x="75" y="9"/>
                  </a:lnTo>
                  <a:cubicBezTo>
                    <a:pt x="75" y="10"/>
                    <a:pt x="74" y="11"/>
                    <a:pt x="73" y="11"/>
                  </a:cubicBezTo>
                  <a:close/>
                </a:path>
              </a:pathLst>
            </a:custGeom>
            <a:solidFill>
              <a:srgbClr val="99CC00"/>
            </a:solidFill>
            <a:ln w="6350">
              <a:solidFill>
                <a:srgbClr val="24211D"/>
              </a:solidFill>
              <a:round/>
              <a:headEnd/>
              <a:tailEnd/>
            </a:ln>
          </p:spPr>
          <p:txBody>
            <a:bodyPr rot="10800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cxnSp>
          <p:nvCxnSpPr>
            <p:cNvPr id="18" name="Elbow Connector 17"/>
            <p:cNvCxnSpPr/>
            <p:nvPr/>
          </p:nvCxnSpPr>
          <p:spPr bwMode="auto">
            <a:xfrm flipH="1" flipV="1">
              <a:off x="7184712" y="4228651"/>
              <a:ext cx="382588" cy="3175"/>
            </a:xfrm>
            <a:prstGeom prst="bentConnector3">
              <a:avLst>
                <a:gd name="adj1" fmla="val 50000"/>
              </a:avLst>
            </a:prstGeom>
            <a:noFill/>
            <a:ln w="3175" cap="flat" cmpd="sng" algn="ctr">
              <a:solidFill>
                <a:srgbClr val="000000"/>
              </a:solidFill>
              <a:prstDash val="solid"/>
              <a:headEnd type="oval" w="sm" len="sm"/>
              <a:tailEnd type="oval" w="sm" len="sm"/>
            </a:ln>
            <a:effectLst/>
          </p:spPr>
        </p:cxnSp>
        <p:cxnSp>
          <p:nvCxnSpPr>
            <p:cNvPr id="19" name="Elbow Connector 18"/>
            <p:cNvCxnSpPr/>
            <p:nvPr/>
          </p:nvCxnSpPr>
          <p:spPr bwMode="auto">
            <a:xfrm rot="16200000" flipH="1">
              <a:off x="7138674" y="3946076"/>
              <a:ext cx="449262" cy="127000"/>
            </a:xfrm>
            <a:prstGeom prst="bentConnector3">
              <a:avLst>
                <a:gd name="adj1" fmla="val 588"/>
              </a:avLst>
            </a:prstGeom>
            <a:noFill/>
            <a:ln w="3175" cap="flat" cmpd="sng" algn="ctr">
              <a:solidFill>
                <a:srgbClr val="000000"/>
              </a:solidFill>
              <a:prstDash val="solid"/>
              <a:headEnd type="oval" w="sm" len="sm"/>
              <a:tailEnd type="oval" w="sm" len="sm"/>
            </a:ln>
            <a:effectLst/>
          </p:spPr>
        </p:cxnSp>
        <p:cxnSp>
          <p:nvCxnSpPr>
            <p:cNvPr id="20" name="Elbow Connector 19"/>
            <p:cNvCxnSpPr/>
            <p:nvPr/>
          </p:nvCxnSpPr>
          <p:spPr bwMode="auto">
            <a:xfrm flipH="1" flipV="1">
              <a:off x="7060887" y="5187501"/>
              <a:ext cx="382588" cy="1587"/>
            </a:xfrm>
            <a:prstGeom prst="bentConnector3">
              <a:avLst>
                <a:gd name="adj1" fmla="val 50000"/>
              </a:avLst>
            </a:prstGeom>
            <a:noFill/>
            <a:ln w="3175" cap="flat" cmpd="sng" algn="ctr">
              <a:solidFill>
                <a:srgbClr val="000000"/>
              </a:solidFill>
              <a:prstDash val="solid"/>
              <a:headEnd type="oval" w="sm" len="sm"/>
              <a:tailEnd type="oval" w="sm" len="sm"/>
            </a:ln>
            <a:effectLst/>
          </p:spPr>
        </p:cxnSp>
        <p:sp>
          <p:nvSpPr>
            <p:cNvPr id="21" name="Text Box 255"/>
            <p:cNvSpPr txBox="1">
              <a:spLocks noChangeAspect="1" noChangeArrowheads="1"/>
            </p:cNvSpPr>
            <p:nvPr/>
          </p:nvSpPr>
          <p:spPr bwMode="auto">
            <a:xfrm>
              <a:off x="7443474" y="1113977"/>
              <a:ext cx="11461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- 30 </a:t>
              </a:r>
              <a:r>
                <a:rPr kumimoji="0" lang="en-US" sz="1400" b="0" i="0" u="none" strike="noStrike" kern="0" cap="none" spc="0" normalizeH="0" baseline="0" noProof="0" dirty="0">
                  <a:ln>
                    <a:noFill/>
                  </a:ln>
                  <a:solidFill>
                    <a:srgbClr val="000000"/>
                  </a:solidFill>
                  <a:effectLst/>
                  <a:uLnTx/>
                  <a:uFillTx/>
                  <a:latin typeface="Times New Roman" pitchFamily="18" charset="0"/>
                  <a:cs typeface="Times New Roman" pitchFamily="18" charset="0"/>
                </a:rPr>
                <a:t>kV</a:t>
              </a:r>
            </a:p>
          </p:txBody>
        </p:sp>
        <p:cxnSp>
          <p:nvCxnSpPr>
            <p:cNvPr id="22" name="Elbow Connector 21"/>
            <p:cNvCxnSpPr/>
            <p:nvPr/>
          </p:nvCxnSpPr>
          <p:spPr bwMode="auto">
            <a:xfrm flipH="1" flipV="1">
              <a:off x="7070412" y="1256852"/>
              <a:ext cx="382588" cy="1587"/>
            </a:xfrm>
            <a:prstGeom prst="bentConnector3">
              <a:avLst>
                <a:gd name="adj1" fmla="val 50000"/>
              </a:avLst>
            </a:prstGeom>
            <a:noFill/>
            <a:ln w="3175" cap="flat" cmpd="sng" algn="ctr">
              <a:solidFill>
                <a:srgbClr val="000000"/>
              </a:solidFill>
              <a:prstDash val="solid"/>
              <a:headEnd type="oval" w="sm" len="sm"/>
              <a:tailEnd type="oval" w="sm" len="sm"/>
            </a:ln>
            <a:effectLst/>
          </p:spPr>
        </p:cxnSp>
        <p:cxnSp>
          <p:nvCxnSpPr>
            <p:cNvPr id="23" name="Straight Arrow Connector 138"/>
            <p:cNvCxnSpPr>
              <a:cxnSpLocks noChangeAspect="1" noChangeShapeType="1"/>
              <a:stCxn id="8" idx="1"/>
              <a:endCxn id="26" idx="3"/>
            </p:cNvCxnSpPr>
            <p:nvPr/>
          </p:nvCxnSpPr>
          <p:spPr bwMode="auto">
            <a:xfrm flipH="1">
              <a:off x="6271900" y="3606124"/>
              <a:ext cx="1344612" cy="780484"/>
            </a:xfrm>
            <a:prstGeom prst="straightConnector1">
              <a:avLst/>
            </a:prstGeom>
            <a:noFill/>
            <a:ln w="9525" algn="ctr">
              <a:solidFill>
                <a:srgbClr val="000000"/>
              </a:solidFill>
              <a:round/>
              <a:headEnd type="none" w="sm" len="sm"/>
              <a:tailEnd type="triangle" w="sm" len="sm"/>
            </a:ln>
            <a:extLst>
              <a:ext uri="{909E8E84-426E-40DD-AFC4-6F175D3DCCD1}">
                <a14:hiddenFill xmlns:a14="http://schemas.microsoft.com/office/drawing/2010/main">
                  <a:noFill/>
                </a14:hiddenFill>
              </a:ext>
            </a:extLst>
          </p:spPr>
        </p:cxnSp>
        <p:sp>
          <p:nvSpPr>
            <p:cNvPr id="24" name="Right Arrow 23"/>
            <p:cNvSpPr/>
            <p:nvPr/>
          </p:nvSpPr>
          <p:spPr bwMode="auto">
            <a:xfrm>
              <a:off x="3459891" y="4355651"/>
              <a:ext cx="4802345" cy="218283"/>
            </a:xfrm>
            <a:prstGeom prst="rightArrow">
              <a:avLst/>
            </a:prstGeom>
            <a:solidFill>
              <a:srgbClr val="FFFFFF">
                <a:lumMod val="85000"/>
              </a:srgbClr>
            </a:solidFill>
            <a:ln w="635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Arial"/>
              </a:endParaRPr>
            </a:p>
          </p:txBody>
        </p:sp>
        <p:pic>
          <p:nvPicPr>
            <p:cNvPr id="25" name="Picture 9"/>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051237" y="4387401"/>
              <a:ext cx="42386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10"/>
            <p:cNvSpPr>
              <a:spLocks noChangeAspect="1" noChangeArrowheads="1"/>
            </p:cNvSpPr>
            <p:nvPr/>
          </p:nvSpPr>
          <p:spPr bwMode="auto">
            <a:xfrm rot="16200000">
              <a:off x="6189349" y="4257226"/>
              <a:ext cx="165100" cy="423863"/>
            </a:xfrm>
            <a:prstGeom prst="rect">
              <a:avLst/>
            </a:prstGeom>
            <a:noFill/>
            <a:ln w="0">
              <a:solidFill>
                <a:srgbClr val="24211D"/>
              </a:solidFill>
              <a:miter lim="800000"/>
              <a:headEnd/>
              <a:tailEnd/>
            </a:ln>
            <a:extLst>
              <a:ext uri="{909E8E84-426E-40DD-AFC4-6F175D3DCCD1}">
                <a14:hiddenFill xmlns:a14="http://schemas.microsoft.com/office/drawing/2010/main">
                  <a:solidFill>
                    <a:srgbClr val="FFFFFF"/>
                  </a:solidFill>
                </a14:hiddenFill>
              </a:ext>
            </a:extLst>
          </p:spPr>
          <p:txBody>
            <a:bodyPr vert="eaVe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Calibri" pitchFamily="34" charset="0"/>
                <a:cs typeface="Times New Roman" pitchFamily="18" charset="0"/>
              </a:endParaRPr>
            </a:p>
          </p:txBody>
        </p:sp>
        <p:sp>
          <p:nvSpPr>
            <p:cNvPr id="27" name="Rectangle 46"/>
            <p:cNvSpPr>
              <a:spLocks noChangeAspect="1" noChangeArrowheads="1"/>
            </p:cNvSpPr>
            <p:nvPr/>
          </p:nvSpPr>
          <p:spPr bwMode="auto">
            <a:xfrm>
              <a:off x="7386774" y="2720206"/>
              <a:ext cx="15271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24211D"/>
                  </a:solidFill>
                  <a:effectLst/>
                  <a:uLnTx/>
                  <a:uFillTx/>
                  <a:latin typeface="Times New Roman" pitchFamily="18" charset="0"/>
                  <a:cs typeface="Times New Roman" pitchFamily="18" charset="0"/>
                </a:rPr>
                <a:t>magnetic filter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24211D"/>
                  </a:solidFill>
                  <a:effectLst/>
                  <a:uLnTx/>
                  <a:uFillTx/>
                  <a:latin typeface="Times New Roman" pitchFamily="18" charset="0"/>
                  <a:cs typeface="Times New Roman" pitchFamily="18" charset="0"/>
                </a:rPr>
                <a:t>region (field maximum)</a:t>
              </a:r>
              <a:endParaRPr kumimoji="0" lang="en-US" sz="14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endParaRPr>
            </a:p>
          </p:txBody>
        </p:sp>
        <p:cxnSp>
          <p:nvCxnSpPr>
            <p:cNvPr id="28" name="Straight Arrow Connector 45"/>
            <p:cNvCxnSpPr>
              <a:cxnSpLocks noChangeAspect="1" noChangeShapeType="1"/>
            </p:cNvCxnSpPr>
            <p:nvPr/>
          </p:nvCxnSpPr>
          <p:spPr bwMode="auto">
            <a:xfrm flipH="1">
              <a:off x="6267137" y="3006277"/>
              <a:ext cx="1257300" cy="1196975"/>
            </a:xfrm>
            <a:prstGeom prst="straightConnector1">
              <a:avLst/>
            </a:prstGeom>
            <a:noFill/>
            <a:ln w="9525" algn="ctr">
              <a:solidFill>
                <a:srgbClr val="000000"/>
              </a:solidFill>
              <a:round/>
              <a:headEnd type="none" w="sm" len="sm"/>
              <a:tailEnd type="triangle" w="sm" len="sm"/>
            </a:ln>
            <a:extLst>
              <a:ext uri="{909E8E84-426E-40DD-AFC4-6F175D3DCCD1}">
                <a14:hiddenFill xmlns:a14="http://schemas.microsoft.com/office/drawing/2010/main">
                  <a:noFill/>
                </a14:hiddenFill>
              </a:ext>
            </a:extLst>
          </p:spPr>
        </p:cxnSp>
        <p:sp>
          <p:nvSpPr>
            <p:cNvPr id="29" name="Rectangle 45"/>
            <p:cNvSpPr>
              <a:spLocks noChangeAspect="1" noChangeArrowheads="1"/>
            </p:cNvSpPr>
            <p:nvPr/>
          </p:nvSpPr>
          <p:spPr bwMode="auto">
            <a:xfrm>
              <a:off x="3345241" y="4252067"/>
              <a:ext cx="8905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24211D"/>
                  </a:solidFill>
                  <a:effectLst/>
                  <a:uLnTx/>
                  <a:uFillTx/>
                  <a:latin typeface="Times New Roman" pitchFamily="18" charset="0"/>
                  <a:cs typeface="Times New Roman" pitchFamily="18" charset="0"/>
                </a:rPr>
                <a:t>Neutron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24211D"/>
                  </a:solidFill>
                  <a:effectLst/>
                  <a:uLnTx/>
                  <a:uFillTx/>
                  <a:latin typeface="Times New Roman" pitchFamily="18" charset="0"/>
                  <a:cs typeface="Times New Roman" pitchFamily="18" charset="0"/>
                </a:rPr>
                <a:t>beam</a:t>
              </a:r>
              <a:endParaRPr kumimoji="0" lang="en-US" sz="14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endParaRPr>
            </a:p>
          </p:txBody>
        </p:sp>
        <p:sp>
          <p:nvSpPr>
            <p:cNvPr id="30" name="Rectangle 46"/>
            <p:cNvSpPr>
              <a:spLocks noChangeAspect="1" noChangeArrowheads="1"/>
            </p:cNvSpPr>
            <p:nvPr/>
          </p:nvSpPr>
          <p:spPr bwMode="auto">
            <a:xfrm>
              <a:off x="7527612" y="2118864"/>
              <a:ext cx="13843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24211D"/>
                  </a:solidFill>
                  <a:effectLst/>
                  <a:uLnTx/>
                  <a:uFillTx/>
                  <a:latin typeface="Times New Roman" pitchFamily="18" charset="0"/>
                  <a:cs typeface="Times New Roman" pitchFamily="18" charset="0"/>
                </a:rPr>
                <a:t>TOF region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24211D"/>
                  </a:solidFill>
                  <a:effectLst/>
                  <a:uLnTx/>
                  <a:uFillTx/>
                  <a:latin typeface="Times New Roman" pitchFamily="18" charset="0"/>
                  <a:cs typeface="Times New Roman" pitchFamily="18" charset="0"/>
                </a:rPr>
                <a:t> (low field)</a:t>
              </a:r>
              <a:endParaRPr kumimoji="0" lang="en-US" sz="14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endParaRPr>
            </a:p>
          </p:txBody>
        </p:sp>
        <p:grpSp>
          <p:nvGrpSpPr>
            <p:cNvPr id="31" name="Group 45"/>
            <p:cNvGrpSpPr>
              <a:grpSpLocks/>
            </p:cNvGrpSpPr>
            <p:nvPr/>
          </p:nvGrpSpPr>
          <p:grpSpPr bwMode="auto">
            <a:xfrm rot="16200000">
              <a:off x="4287525" y="2839589"/>
              <a:ext cx="3965574" cy="776288"/>
              <a:chOff x="2242" y="2166"/>
              <a:chExt cx="2498" cy="489"/>
            </a:xfrm>
          </p:grpSpPr>
          <p:sp>
            <p:nvSpPr>
              <p:cNvPr id="32" name="Freeform 46"/>
              <p:cNvSpPr>
                <a:spLocks/>
              </p:cNvSpPr>
              <p:nvPr/>
            </p:nvSpPr>
            <p:spPr bwMode="auto">
              <a:xfrm>
                <a:off x="2242" y="2166"/>
                <a:ext cx="2494" cy="180"/>
              </a:xfrm>
              <a:custGeom>
                <a:avLst/>
                <a:gdLst>
                  <a:gd name="T0" fmla="*/ 19441 w 1410"/>
                  <a:gd name="T1" fmla="*/ 0 h 413"/>
                  <a:gd name="T2" fmla="*/ 42902 w 1410"/>
                  <a:gd name="T3" fmla="*/ 0 h 413"/>
                  <a:gd name="T4" fmla="*/ 65649 w 1410"/>
                  <a:gd name="T5" fmla="*/ 0 h 413"/>
                  <a:gd name="T6" fmla="*/ 88997 w 1410"/>
                  <a:gd name="T7" fmla="*/ 0 h 413"/>
                  <a:gd name="T8" fmla="*/ 112384 w 1410"/>
                  <a:gd name="T9" fmla="*/ 0 h 413"/>
                  <a:gd name="T10" fmla="*/ 135203 w 1410"/>
                  <a:gd name="T11" fmla="*/ 0 h 413"/>
                  <a:gd name="T12" fmla="*/ 158656 w 1410"/>
                  <a:gd name="T13" fmla="*/ 0 h 413"/>
                  <a:gd name="T14" fmla="*/ 182055 w 1410"/>
                  <a:gd name="T15" fmla="*/ 0 h 413"/>
                  <a:gd name="T16" fmla="*/ 205392 w 1410"/>
                  <a:gd name="T17" fmla="*/ 0 h 413"/>
                  <a:gd name="T18" fmla="*/ 228086 w 1410"/>
                  <a:gd name="T19" fmla="*/ 0 h 413"/>
                  <a:gd name="T20" fmla="*/ 251118 w 1410"/>
                  <a:gd name="T21" fmla="*/ 0 h 413"/>
                  <a:gd name="T22" fmla="*/ 273712 w 1410"/>
                  <a:gd name="T23" fmla="*/ 0 h 413"/>
                  <a:gd name="T24" fmla="*/ 297398 w 1410"/>
                  <a:gd name="T25" fmla="*/ 0 h 413"/>
                  <a:gd name="T26" fmla="*/ 320785 w 1410"/>
                  <a:gd name="T27" fmla="*/ 0 h 413"/>
                  <a:gd name="T28" fmla="*/ 344176 w 1410"/>
                  <a:gd name="T29" fmla="*/ 0 h 413"/>
                  <a:gd name="T30" fmla="*/ 366876 w 1410"/>
                  <a:gd name="T31" fmla="*/ 0 h 413"/>
                  <a:gd name="T32" fmla="*/ 390329 w 1410"/>
                  <a:gd name="T33" fmla="*/ 0 h 413"/>
                  <a:gd name="T34" fmla="*/ 413728 w 1410"/>
                  <a:gd name="T35" fmla="*/ 0 h 413"/>
                  <a:gd name="T36" fmla="*/ 435834 w 1410"/>
                  <a:gd name="T37" fmla="*/ 0 h 413"/>
                  <a:gd name="T38" fmla="*/ 459796 w 1410"/>
                  <a:gd name="T39" fmla="*/ 0 h 413"/>
                  <a:gd name="T40" fmla="*/ 482976 w 1410"/>
                  <a:gd name="T41" fmla="*/ 0 h 413"/>
                  <a:gd name="T42" fmla="*/ 505383 w 1410"/>
                  <a:gd name="T43" fmla="*/ 0 h 413"/>
                  <a:gd name="T44" fmla="*/ 529071 w 1410"/>
                  <a:gd name="T45" fmla="*/ 0 h 413"/>
                  <a:gd name="T46" fmla="*/ 552456 w 1410"/>
                  <a:gd name="T47" fmla="*/ 0 h 413"/>
                  <a:gd name="T48" fmla="*/ 574651 w 1410"/>
                  <a:gd name="T49" fmla="*/ 0 h 413"/>
                  <a:gd name="T50" fmla="*/ 598059 w 1410"/>
                  <a:gd name="T51" fmla="*/ 0 h 413"/>
                  <a:gd name="T52" fmla="*/ 621922 w 1410"/>
                  <a:gd name="T53" fmla="*/ 0 h 413"/>
                  <a:gd name="T54" fmla="*/ 644191 w 1410"/>
                  <a:gd name="T55" fmla="*/ 0 h 413"/>
                  <a:gd name="T56" fmla="*/ 667506 w 1410"/>
                  <a:gd name="T57" fmla="*/ 0 h 413"/>
                  <a:gd name="T58" fmla="*/ 691556 w 1410"/>
                  <a:gd name="T59" fmla="*/ 0 h 413"/>
                  <a:gd name="T60" fmla="*/ 714655 w 1410"/>
                  <a:gd name="T61" fmla="*/ 0 h 413"/>
                  <a:gd name="T62" fmla="*/ 737005 w 1410"/>
                  <a:gd name="T63" fmla="*/ 0 h 413"/>
                  <a:gd name="T64" fmla="*/ 760242 w 1410"/>
                  <a:gd name="T65" fmla="*/ 0 h 413"/>
                  <a:gd name="T66" fmla="*/ 784133 w 1410"/>
                  <a:gd name="T67" fmla="*/ 0 h 413"/>
                  <a:gd name="T68" fmla="*/ 806324 w 1410"/>
                  <a:gd name="T69" fmla="*/ 0 h 413"/>
                  <a:gd name="T70" fmla="*/ 829738 w 1410"/>
                  <a:gd name="T71" fmla="*/ 0 h 413"/>
                  <a:gd name="T72" fmla="*/ 853797 w 1410"/>
                  <a:gd name="T73" fmla="*/ 0 h 413"/>
                  <a:gd name="T74" fmla="*/ 877074 w 1410"/>
                  <a:gd name="T75" fmla="*/ 0 h 413"/>
                  <a:gd name="T76" fmla="*/ 899179 w 1410"/>
                  <a:gd name="T77" fmla="*/ 0 h 413"/>
                  <a:gd name="T78" fmla="*/ 922591 w 1410"/>
                  <a:gd name="T79" fmla="*/ 0 h 413"/>
                  <a:gd name="T80" fmla="*/ 945458 w 1410"/>
                  <a:gd name="T81" fmla="*/ 0 h 413"/>
                  <a:gd name="T82" fmla="*/ 968850 w 1410"/>
                  <a:gd name="T83" fmla="*/ 0 h 413"/>
                  <a:gd name="T84" fmla="*/ 991915 w 1410"/>
                  <a:gd name="T85" fmla="*/ 0 h 413"/>
                  <a:gd name="T86" fmla="*/ 1015805 w 1410"/>
                  <a:gd name="T87" fmla="*/ 0 h 413"/>
                  <a:gd name="T88" fmla="*/ 1038006 w 1410"/>
                  <a:gd name="T89" fmla="*/ 0 h 413"/>
                  <a:gd name="T90" fmla="*/ 1061432 w 1410"/>
                  <a:gd name="T91" fmla="*/ 0 h 413"/>
                  <a:gd name="T92" fmla="*/ 1084763 w 1410"/>
                  <a:gd name="T93" fmla="*/ 0 h 413"/>
                  <a:gd name="T94" fmla="*/ 1107667 w 1410"/>
                  <a:gd name="T95" fmla="*/ 0 h 413"/>
                  <a:gd name="T96" fmla="*/ 1131082 w 1410"/>
                  <a:gd name="T97" fmla="*/ 0 h 413"/>
                  <a:gd name="T98" fmla="*/ 1154441 w 1410"/>
                  <a:gd name="T99" fmla="*/ 0 h 413"/>
                  <a:gd name="T100" fmla="*/ 1177136 w 1410"/>
                  <a:gd name="T101" fmla="*/ 0 h 413"/>
                  <a:gd name="T102" fmla="*/ 1200520 w 1410"/>
                  <a:gd name="T103" fmla="*/ 0 h 413"/>
                  <a:gd name="T104" fmla="*/ 1223581 w 1410"/>
                  <a:gd name="T105" fmla="*/ 0 h 413"/>
                  <a:gd name="T106" fmla="*/ 1246407 w 1410"/>
                  <a:gd name="T107" fmla="*/ 0 h 413"/>
                  <a:gd name="T108" fmla="*/ 1269922 w 1410"/>
                  <a:gd name="T109" fmla="*/ 0 h 413"/>
                  <a:gd name="T110" fmla="*/ 1293258 w 1410"/>
                  <a:gd name="T111" fmla="*/ 0 h 413"/>
                  <a:gd name="T112" fmla="*/ 1316660 w 1410"/>
                  <a:gd name="T113" fmla="*/ 0 h 41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10"/>
                  <a:gd name="T172" fmla="*/ 0 h 413"/>
                  <a:gd name="T173" fmla="*/ 1410 w 1410"/>
                  <a:gd name="T174" fmla="*/ 413 h 41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10" h="413">
                    <a:moveTo>
                      <a:pt x="0" y="179"/>
                    </a:moveTo>
                    <a:lnTo>
                      <a:pt x="3" y="180"/>
                    </a:lnTo>
                    <a:lnTo>
                      <a:pt x="7" y="182"/>
                    </a:lnTo>
                    <a:lnTo>
                      <a:pt x="10" y="184"/>
                    </a:lnTo>
                    <a:lnTo>
                      <a:pt x="14" y="185"/>
                    </a:lnTo>
                    <a:lnTo>
                      <a:pt x="17" y="188"/>
                    </a:lnTo>
                    <a:lnTo>
                      <a:pt x="21" y="190"/>
                    </a:lnTo>
                    <a:lnTo>
                      <a:pt x="24" y="192"/>
                    </a:lnTo>
                    <a:lnTo>
                      <a:pt x="28" y="194"/>
                    </a:lnTo>
                    <a:lnTo>
                      <a:pt x="31" y="197"/>
                    </a:lnTo>
                    <a:lnTo>
                      <a:pt x="35" y="200"/>
                    </a:lnTo>
                    <a:lnTo>
                      <a:pt x="39" y="203"/>
                    </a:lnTo>
                    <a:lnTo>
                      <a:pt x="42" y="206"/>
                    </a:lnTo>
                    <a:lnTo>
                      <a:pt x="46" y="209"/>
                    </a:lnTo>
                    <a:lnTo>
                      <a:pt x="49" y="213"/>
                    </a:lnTo>
                    <a:lnTo>
                      <a:pt x="53" y="216"/>
                    </a:lnTo>
                    <a:lnTo>
                      <a:pt x="56" y="220"/>
                    </a:lnTo>
                    <a:lnTo>
                      <a:pt x="60" y="224"/>
                    </a:lnTo>
                    <a:lnTo>
                      <a:pt x="63" y="228"/>
                    </a:lnTo>
                    <a:lnTo>
                      <a:pt x="67" y="232"/>
                    </a:lnTo>
                    <a:lnTo>
                      <a:pt x="70" y="236"/>
                    </a:lnTo>
                    <a:lnTo>
                      <a:pt x="74" y="241"/>
                    </a:lnTo>
                    <a:lnTo>
                      <a:pt x="77" y="245"/>
                    </a:lnTo>
                    <a:lnTo>
                      <a:pt x="81" y="250"/>
                    </a:lnTo>
                    <a:lnTo>
                      <a:pt x="84" y="255"/>
                    </a:lnTo>
                    <a:lnTo>
                      <a:pt x="88" y="259"/>
                    </a:lnTo>
                    <a:lnTo>
                      <a:pt x="91" y="264"/>
                    </a:lnTo>
                    <a:lnTo>
                      <a:pt x="95" y="269"/>
                    </a:lnTo>
                    <a:lnTo>
                      <a:pt x="99" y="273"/>
                    </a:lnTo>
                    <a:lnTo>
                      <a:pt x="102" y="278"/>
                    </a:lnTo>
                    <a:lnTo>
                      <a:pt x="106" y="282"/>
                    </a:lnTo>
                    <a:lnTo>
                      <a:pt x="109" y="287"/>
                    </a:lnTo>
                    <a:lnTo>
                      <a:pt x="113" y="291"/>
                    </a:lnTo>
                    <a:lnTo>
                      <a:pt x="116" y="295"/>
                    </a:lnTo>
                    <a:lnTo>
                      <a:pt x="120" y="299"/>
                    </a:lnTo>
                    <a:lnTo>
                      <a:pt x="123" y="302"/>
                    </a:lnTo>
                    <a:lnTo>
                      <a:pt x="127" y="306"/>
                    </a:lnTo>
                    <a:lnTo>
                      <a:pt x="130" y="309"/>
                    </a:lnTo>
                    <a:lnTo>
                      <a:pt x="134" y="312"/>
                    </a:lnTo>
                    <a:lnTo>
                      <a:pt x="137" y="315"/>
                    </a:lnTo>
                    <a:lnTo>
                      <a:pt x="141" y="317"/>
                    </a:lnTo>
                    <a:lnTo>
                      <a:pt x="144" y="320"/>
                    </a:lnTo>
                    <a:lnTo>
                      <a:pt x="148" y="322"/>
                    </a:lnTo>
                    <a:lnTo>
                      <a:pt x="151" y="324"/>
                    </a:lnTo>
                    <a:lnTo>
                      <a:pt x="155" y="325"/>
                    </a:lnTo>
                    <a:lnTo>
                      <a:pt x="159" y="327"/>
                    </a:lnTo>
                    <a:lnTo>
                      <a:pt x="162" y="328"/>
                    </a:lnTo>
                    <a:lnTo>
                      <a:pt x="166" y="329"/>
                    </a:lnTo>
                    <a:lnTo>
                      <a:pt x="169" y="330"/>
                    </a:lnTo>
                    <a:lnTo>
                      <a:pt x="172" y="331"/>
                    </a:lnTo>
                    <a:lnTo>
                      <a:pt x="176" y="332"/>
                    </a:lnTo>
                    <a:lnTo>
                      <a:pt x="180" y="333"/>
                    </a:lnTo>
                    <a:lnTo>
                      <a:pt x="183" y="333"/>
                    </a:lnTo>
                    <a:lnTo>
                      <a:pt x="187" y="334"/>
                    </a:lnTo>
                    <a:lnTo>
                      <a:pt x="190" y="334"/>
                    </a:lnTo>
                    <a:lnTo>
                      <a:pt x="194" y="334"/>
                    </a:lnTo>
                    <a:lnTo>
                      <a:pt x="197" y="334"/>
                    </a:lnTo>
                    <a:lnTo>
                      <a:pt x="201" y="335"/>
                    </a:lnTo>
                    <a:lnTo>
                      <a:pt x="204" y="335"/>
                    </a:lnTo>
                    <a:lnTo>
                      <a:pt x="208" y="335"/>
                    </a:lnTo>
                    <a:lnTo>
                      <a:pt x="211" y="335"/>
                    </a:lnTo>
                    <a:lnTo>
                      <a:pt x="215" y="335"/>
                    </a:lnTo>
                    <a:lnTo>
                      <a:pt x="219" y="335"/>
                    </a:lnTo>
                    <a:lnTo>
                      <a:pt x="222" y="335"/>
                    </a:lnTo>
                    <a:lnTo>
                      <a:pt x="225" y="335"/>
                    </a:lnTo>
                    <a:lnTo>
                      <a:pt x="229" y="335"/>
                    </a:lnTo>
                    <a:lnTo>
                      <a:pt x="232" y="334"/>
                    </a:lnTo>
                    <a:lnTo>
                      <a:pt x="236" y="334"/>
                    </a:lnTo>
                    <a:lnTo>
                      <a:pt x="240" y="334"/>
                    </a:lnTo>
                    <a:lnTo>
                      <a:pt x="243" y="334"/>
                    </a:lnTo>
                    <a:lnTo>
                      <a:pt x="247" y="334"/>
                    </a:lnTo>
                    <a:lnTo>
                      <a:pt x="250" y="333"/>
                    </a:lnTo>
                    <a:lnTo>
                      <a:pt x="254" y="333"/>
                    </a:lnTo>
                    <a:lnTo>
                      <a:pt x="257" y="332"/>
                    </a:lnTo>
                    <a:lnTo>
                      <a:pt x="261" y="332"/>
                    </a:lnTo>
                    <a:lnTo>
                      <a:pt x="264" y="331"/>
                    </a:lnTo>
                    <a:lnTo>
                      <a:pt x="268" y="330"/>
                    </a:lnTo>
                    <a:lnTo>
                      <a:pt x="271" y="330"/>
                    </a:lnTo>
                    <a:lnTo>
                      <a:pt x="275" y="329"/>
                    </a:lnTo>
                    <a:lnTo>
                      <a:pt x="278" y="328"/>
                    </a:lnTo>
                    <a:lnTo>
                      <a:pt x="282" y="327"/>
                    </a:lnTo>
                    <a:lnTo>
                      <a:pt x="285" y="326"/>
                    </a:lnTo>
                    <a:lnTo>
                      <a:pt x="289" y="325"/>
                    </a:lnTo>
                    <a:lnTo>
                      <a:pt x="292" y="325"/>
                    </a:lnTo>
                    <a:lnTo>
                      <a:pt x="296" y="324"/>
                    </a:lnTo>
                    <a:lnTo>
                      <a:pt x="300" y="325"/>
                    </a:lnTo>
                    <a:lnTo>
                      <a:pt x="303" y="325"/>
                    </a:lnTo>
                    <a:lnTo>
                      <a:pt x="307" y="327"/>
                    </a:lnTo>
                    <a:lnTo>
                      <a:pt x="310" y="331"/>
                    </a:lnTo>
                    <a:lnTo>
                      <a:pt x="314" y="336"/>
                    </a:lnTo>
                    <a:lnTo>
                      <a:pt x="317" y="343"/>
                    </a:lnTo>
                    <a:lnTo>
                      <a:pt x="321" y="351"/>
                    </a:lnTo>
                    <a:lnTo>
                      <a:pt x="324" y="361"/>
                    </a:lnTo>
                    <a:lnTo>
                      <a:pt x="328" y="371"/>
                    </a:lnTo>
                    <a:lnTo>
                      <a:pt x="331" y="381"/>
                    </a:lnTo>
                    <a:lnTo>
                      <a:pt x="335" y="390"/>
                    </a:lnTo>
                    <a:lnTo>
                      <a:pt x="338" y="398"/>
                    </a:lnTo>
                    <a:lnTo>
                      <a:pt x="342" y="404"/>
                    </a:lnTo>
                    <a:lnTo>
                      <a:pt x="345" y="409"/>
                    </a:lnTo>
                    <a:lnTo>
                      <a:pt x="349" y="412"/>
                    </a:lnTo>
                    <a:lnTo>
                      <a:pt x="352" y="413"/>
                    </a:lnTo>
                    <a:lnTo>
                      <a:pt x="356" y="412"/>
                    </a:lnTo>
                    <a:lnTo>
                      <a:pt x="360" y="409"/>
                    </a:lnTo>
                    <a:lnTo>
                      <a:pt x="363" y="404"/>
                    </a:lnTo>
                    <a:lnTo>
                      <a:pt x="367" y="398"/>
                    </a:lnTo>
                    <a:lnTo>
                      <a:pt x="370" y="390"/>
                    </a:lnTo>
                    <a:lnTo>
                      <a:pt x="374" y="380"/>
                    </a:lnTo>
                    <a:lnTo>
                      <a:pt x="377" y="369"/>
                    </a:lnTo>
                    <a:lnTo>
                      <a:pt x="381" y="358"/>
                    </a:lnTo>
                    <a:lnTo>
                      <a:pt x="384" y="348"/>
                    </a:lnTo>
                    <a:lnTo>
                      <a:pt x="388" y="338"/>
                    </a:lnTo>
                    <a:lnTo>
                      <a:pt x="391" y="329"/>
                    </a:lnTo>
                    <a:lnTo>
                      <a:pt x="395" y="322"/>
                    </a:lnTo>
                    <a:lnTo>
                      <a:pt x="398" y="317"/>
                    </a:lnTo>
                    <a:lnTo>
                      <a:pt x="402" y="312"/>
                    </a:lnTo>
                    <a:lnTo>
                      <a:pt x="405" y="308"/>
                    </a:lnTo>
                    <a:lnTo>
                      <a:pt x="409" y="305"/>
                    </a:lnTo>
                    <a:lnTo>
                      <a:pt x="412" y="303"/>
                    </a:lnTo>
                    <a:lnTo>
                      <a:pt x="416" y="300"/>
                    </a:lnTo>
                    <a:lnTo>
                      <a:pt x="420" y="297"/>
                    </a:lnTo>
                    <a:lnTo>
                      <a:pt x="423" y="294"/>
                    </a:lnTo>
                    <a:lnTo>
                      <a:pt x="426" y="290"/>
                    </a:lnTo>
                    <a:lnTo>
                      <a:pt x="430" y="286"/>
                    </a:lnTo>
                    <a:lnTo>
                      <a:pt x="433" y="282"/>
                    </a:lnTo>
                    <a:lnTo>
                      <a:pt x="437" y="278"/>
                    </a:lnTo>
                    <a:lnTo>
                      <a:pt x="441" y="273"/>
                    </a:lnTo>
                    <a:lnTo>
                      <a:pt x="444" y="268"/>
                    </a:lnTo>
                    <a:lnTo>
                      <a:pt x="448" y="263"/>
                    </a:lnTo>
                    <a:lnTo>
                      <a:pt x="451" y="257"/>
                    </a:lnTo>
                    <a:lnTo>
                      <a:pt x="455" y="251"/>
                    </a:lnTo>
                    <a:lnTo>
                      <a:pt x="458" y="245"/>
                    </a:lnTo>
                    <a:lnTo>
                      <a:pt x="462" y="238"/>
                    </a:lnTo>
                    <a:lnTo>
                      <a:pt x="465" y="231"/>
                    </a:lnTo>
                    <a:lnTo>
                      <a:pt x="469" y="224"/>
                    </a:lnTo>
                    <a:lnTo>
                      <a:pt x="472" y="217"/>
                    </a:lnTo>
                    <a:lnTo>
                      <a:pt x="476" y="210"/>
                    </a:lnTo>
                    <a:lnTo>
                      <a:pt x="479" y="202"/>
                    </a:lnTo>
                    <a:lnTo>
                      <a:pt x="483" y="194"/>
                    </a:lnTo>
                    <a:lnTo>
                      <a:pt x="486" y="187"/>
                    </a:lnTo>
                    <a:lnTo>
                      <a:pt x="490" y="179"/>
                    </a:lnTo>
                    <a:lnTo>
                      <a:pt x="493" y="172"/>
                    </a:lnTo>
                    <a:lnTo>
                      <a:pt x="497" y="164"/>
                    </a:lnTo>
                    <a:lnTo>
                      <a:pt x="501" y="157"/>
                    </a:lnTo>
                    <a:lnTo>
                      <a:pt x="504" y="150"/>
                    </a:lnTo>
                    <a:lnTo>
                      <a:pt x="508" y="142"/>
                    </a:lnTo>
                    <a:lnTo>
                      <a:pt x="511" y="135"/>
                    </a:lnTo>
                    <a:lnTo>
                      <a:pt x="515" y="128"/>
                    </a:lnTo>
                    <a:lnTo>
                      <a:pt x="518" y="122"/>
                    </a:lnTo>
                    <a:lnTo>
                      <a:pt x="522" y="115"/>
                    </a:lnTo>
                    <a:lnTo>
                      <a:pt x="525" y="109"/>
                    </a:lnTo>
                    <a:lnTo>
                      <a:pt x="529" y="103"/>
                    </a:lnTo>
                    <a:lnTo>
                      <a:pt x="532" y="98"/>
                    </a:lnTo>
                    <a:lnTo>
                      <a:pt x="536" y="92"/>
                    </a:lnTo>
                    <a:lnTo>
                      <a:pt x="539" y="87"/>
                    </a:lnTo>
                    <a:lnTo>
                      <a:pt x="543" y="82"/>
                    </a:lnTo>
                    <a:lnTo>
                      <a:pt x="546" y="77"/>
                    </a:lnTo>
                    <a:lnTo>
                      <a:pt x="550" y="73"/>
                    </a:lnTo>
                    <a:lnTo>
                      <a:pt x="553" y="69"/>
                    </a:lnTo>
                    <a:lnTo>
                      <a:pt x="557" y="65"/>
                    </a:lnTo>
                    <a:lnTo>
                      <a:pt x="561" y="61"/>
                    </a:lnTo>
                    <a:lnTo>
                      <a:pt x="564" y="57"/>
                    </a:lnTo>
                    <a:lnTo>
                      <a:pt x="568" y="54"/>
                    </a:lnTo>
                    <a:lnTo>
                      <a:pt x="571" y="51"/>
                    </a:lnTo>
                    <a:lnTo>
                      <a:pt x="575" y="48"/>
                    </a:lnTo>
                    <a:lnTo>
                      <a:pt x="578" y="45"/>
                    </a:lnTo>
                    <a:lnTo>
                      <a:pt x="582" y="43"/>
                    </a:lnTo>
                    <a:lnTo>
                      <a:pt x="585" y="40"/>
                    </a:lnTo>
                    <a:lnTo>
                      <a:pt x="589" y="38"/>
                    </a:lnTo>
                    <a:lnTo>
                      <a:pt x="592" y="35"/>
                    </a:lnTo>
                    <a:lnTo>
                      <a:pt x="596" y="33"/>
                    </a:lnTo>
                    <a:lnTo>
                      <a:pt x="599" y="31"/>
                    </a:lnTo>
                    <a:lnTo>
                      <a:pt x="603" y="30"/>
                    </a:lnTo>
                    <a:lnTo>
                      <a:pt x="606" y="28"/>
                    </a:lnTo>
                    <a:lnTo>
                      <a:pt x="610" y="26"/>
                    </a:lnTo>
                    <a:lnTo>
                      <a:pt x="613" y="25"/>
                    </a:lnTo>
                    <a:lnTo>
                      <a:pt x="617" y="23"/>
                    </a:lnTo>
                    <a:lnTo>
                      <a:pt x="621" y="22"/>
                    </a:lnTo>
                    <a:lnTo>
                      <a:pt x="624" y="21"/>
                    </a:lnTo>
                    <a:lnTo>
                      <a:pt x="628" y="20"/>
                    </a:lnTo>
                    <a:lnTo>
                      <a:pt x="631" y="18"/>
                    </a:lnTo>
                    <a:lnTo>
                      <a:pt x="635" y="17"/>
                    </a:lnTo>
                    <a:lnTo>
                      <a:pt x="638" y="17"/>
                    </a:lnTo>
                    <a:lnTo>
                      <a:pt x="642" y="16"/>
                    </a:lnTo>
                    <a:lnTo>
                      <a:pt x="645" y="15"/>
                    </a:lnTo>
                    <a:lnTo>
                      <a:pt x="649" y="14"/>
                    </a:lnTo>
                    <a:lnTo>
                      <a:pt x="652" y="13"/>
                    </a:lnTo>
                    <a:lnTo>
                      <a:pt x="656" y="13"/>
                    </a:lnTo>
                    <a:lnTo>
                      <a:pt x="659" y="12"/>
                    </a:lnTo>
                    <a:lnTo>
                      <a:pt x="663" y="11"/>
                    </a:lnTo>
                    <a:lnTo>
                      <a:pt x="666" y="11"/>
                    </a:lnTo>
                    <a:lnTo>
                      <a:pt x="670" y="10"/>
                    </a:lnTo>
                    <a:lnTo>
                      <a:pt x="673" y="9"/>
                    </a:lnTo>
                    <a:lnTo>
                      <a:pt x="677" y="9"/>
                    </a:lnTo>
                    <a:lnTo>
                      <a:pt x="681" y="8"/>
                    </a:lnTo>
                    <a:lnTo>
                      <a:pt x="684" y="8"/>
                    </a:lnTo>
                    <a:lnTo>
                      <a:pt x="687" y="8"/>
                    </a:lnTo>
                    <a:lnTo>
                      <a:pt x="691" y="7"/>
                    </a:lnTo>
                    <a:lnTo>
                      <a:pt x="695" y="7"/>
                    </a:lnTo>
                    <a:lnTo>
                      <a:pt x="698" y="7"/>
                    </a:lnTo>
                    <a:lnTo>
                      <a:pt x="702" y="6"/>
                    </a:lnTo>
                    <a:lnTo>
                      <a:pt x="705" y="6"/>
                    </a:lnTo>
                    <a:lnTo>
                      <a:pt x="709" y="6"/>
                    </a:lnTo>
                    <a:lnTo>
                      <a:pt x="712" y="5"/>
                    </a:lnTo>
                    <a:lnTo>
                      <a:pt x="716" y="5"/>
                    </a:lnTo>
                    <a:lnTo>
                      <a:pt x="719" y="5"/>
                    </a:lnTo>
                    <a:lnTo>
                      <a:pt x="723" y="5"/>
                    </a:lnTo>
                    <a:lnTo>
                      <a:pt x="726" y="4"/>
                    </a:lnTo>
                    <a:lnTo>
                      <a:pt x="730" y="4"/>
                    </a:lnTo>
                    <a:lnTo>
                      <a:pt x="733" y="4"/>
                    </a:lnTo>
                    <a:lnTo>
                      <a:pt x="737" y="4"/>
                    </a:lnTo>
                    <a:lnTo>
                      <a:pt x="740" y="4"/>
                    </a:lnTo>
                    <a:lnTo>
                      <a:pt x="744" y="4"/>
                    </a:lnTo>
                    <a:lnTo>
                      <a:pt x="747" y="3"/>
                    </a:lnTo>
                    <a:lnTo>
                      <a:pt x="751" y="3"/>
                    </a:lnTo>
                    <a:lnTo>
                      <a:pt x="755" y="3"/>
                    </a:lnTo>
                    <a:lnTo>
                      <a:pt x="758" y="3"/>
                    </a:lnTo>
                    <a:lnTo>
                      <a:pt x="762" y="3"/>
                    </a:lnTo>
                    <a:lnTo>
                      <a:pt x="765" y="3"/>
                    </a:lnTo>
                    <a:lnTo>
                      <a:pt x="769" y="3"/>
                    </a:lnTo>
                    <a:lnTo>
                      <a:pt x="772" y="2"/>
                    </a:lnTo>
                    <a:lnTo>
                      <a:pt x="776" y="2"/>
                    </a:lnTo>
                    <a:lnTo>
                      <a:pt x="779" y="2"/>
                    </a:lnTo>
                    <a:lnTo>
                      <a:pt x="783" y="2"/>
                    </a:lnTo>
                    <a:lnTo>
                      <a:pt x="786" y="2"/>
                    </a:lnTo>
                    <a:lnTo>
                      <a:pt x="790" y="2"/>
                    </a:lnTo>
                    <a:lnTo>
                      <a:pt x="793" y="2"/>
                    </a:lnTo>
                    <a:lnTo>
                      <a:pt x="797" y="2"/>
                    </a:lnTo>
                    <a:lnTo>
                      <a:pt x="800" y="2"/>
                    </a:lnTo>
                    <a:lnTo>
                      <a:pt x="804" y="2"/>
                    </a:lnTo>
                    <a:lnTo>
                      <a:pt x="807" y="1"/>
                    </a:lnTo>
                    <a:lnTo>
                      <a:pt x="811" y="1"/>
                    </a:lnTo>
                    <a:lnTo>
                      <a:pt x="815" y="1"/>
                    </a:lnTo>
                    <a:lnTo>
                      <a:pt x="818" y="1"/>
                    </a:lnTo>
                    <a:lnTo>
                      <a:pt x="822" y="1"/>
                    </a:lnTo>
                    <a:lnTo>
                      <a:pt x="825" y="1"/>
                    </a:lnTo>
                    <a:lnTo>
                      <a:pt x="829" y="1"/>
                    </a:lnTo>
                    <a:lnTo>
                      <a:pt x="832" y="1"/>
                    </a:lnTo>
                    <a:lnTo>
                      <a:pt x="836" y="1"/>
                    </a:lnTo>
                    <a:lnTo>
                      <a:pt x="839" y="1"/>
                    </a:lnTo>
                    <a:lnTo>
                      <a:pt x="843" y="1"/>
                    </a:lnTo>
                    <a:lnTo>
                      <a:pt x="846" y="1"/>
                    </a:lnTo>
                    <a:lnTo>
                      <a:pt x="850" y="1"/>
                    </a:lnTo>
                    <a:lnTo>
                      <a:pt x="853" y="1"/>
                    </a:lnTo>
                    <a:lnTo>
                      <a:pt x="857" y="1"/>
                    </a:lnTo>
                    <a:lnTo>
                      <a:pt x="860" y="1"/>
                    </a:lnTo>
                    <a:lnTo>
                      <a:pt x="864" y="1"/>
                    </a:lnTo>
                    <a:lnTo>
                      <a:pt x="867" y="1"/>
                    </a:lnTo>
                    <a:lnTo>
                      <a:pt x="871" y="1"/>
                    </a:lnTo>
                    <a:lnTo>
                      <a:pt x="875" y="1"/>
                    </a:lnTo>
                    <a:lnTo>
                      <a:pt x="878" y="1"/>
                    </a:lnTo>
                    <a:lnTo>
                      <a:pt x="882" y="0"/>
                    </a:lnTo>
                    <a:lnTo>
                      <a:pt x="885" y="0"/>
                    </a:lnTo>
                    <a:lnTo>
                      <a:pt x="889" y="0"/>
                    </a:lnTo>
                    <a:lnTo>
                      <a:pt x="892" y="0"/>
                    </a:lnTo>
                    <a:lnTo>
                      <a:pt x="896" y="0"/>
                    </a:lnTo>
                    <a:lnTo>
                      <a:pt x="899" y="0"/>
                    </a:lnTo>
                    <a:lnTo>
                      <a:pt x="903" y="0"/>
                    </a:lnTo>
                    <a:lnTo>
                      <a:pt x="906" y="0"/>
                    </a:lnTo>
                    <a:lnTo>
                      <a:pt x="910" y="0"/>
                    </a:lnTo>
                    <a:lnTo>
                      <a:pt x="913" y="0"/>
                    </a:lnTo>
                    <a:lnTo>
                      <a:pt x="917" y="0"/>
                    </a:lnTo>
                    <a:lnTo>
                      <a:pt x="920" y="0"/>
                    </a:lnTo>
                    <a:lnTo>
                      <a:pt x="924" y="0"/>
                    </a:lnTo>
                    <a:lnTo>
                      <a:pt x="927" y="0"/>
                    </a:lnTo>
                    <a:lnTo>
                      <a:pt x="931" y="0"/>
                    </a:lnTo>
                    <a:lnTo>
                      <a:pt x="935" y="0"/>
                    </a:lnTo>
                    <a:lnTo>
                      <a:pt x="938" y="0"/>
                    </a:lnTo>
                    <a:lnTo>
                      <a:pt x="941" y="0"/>
                    </a:lnTo>
                    <a:lnTo>
                      <a:pt x="945" y="0"/>
                    </a:lnTo>
                    <a:lnTo>
                      <a:pt x="948" y="0"/>
                    </a:lnTo>
                    <a:lnTo>
                      <a:pt x="952" y="0"/>
                    </a:lnTo>
                    <a:lnTo>
                      <a:pt x="956" y="0"/>
                    </a:lnTo>
                    <a:lnTo>
                      <a:pt x="959" y="0"/>
                    </a:lnTo>
                    <a:lnTo>
                      <a:pt x="963" y="0"/>
                    </a:lnTo>
                    <a:lnTo>
                      <a:pt x="966" y="0"/>
                    </a:lnTo>
                    <a:lnTo>
                      <a:pt x="970" y="0"/>
                    </a:lnTo>
                    <a:lnTo>
                      <a:pt x="973" y="0"/>
                    </a:lnTo>
                    <a:lnTo>
                      <a:pt x="977" y="0"/>
                    </a:lnTo>
                    <a:lnTo>
                      <a:pt x="980" y="0"/>
                    </a:lnTo>
                    <a:lnTo>
                      <a:pt x="984" y="0"/>
                    </a:lnTo>
                    <a:lnTo>
                      <a:pt x="987" y="0"/>
                    </a:lnTo>
                    <a:lnTo>
                      <a:pt x="991" y="0"/>
                    </a:lnTo>
                    <a:lnTo>
                      <a:pt x="994" y="0"/>
                    </a:lnTo>
                    <a:lnTo>
                      <a:pt x="998" y="0"/>
                    </a:lnTo>
                    <a:lnTo>
                      <a:pt x="1001" y="0"/>
                    </a:lnTo>
                    <a:lnTo>
                      <a:pt x="1005" y="0"/>
                    </a:lnTo>
                    <a:lnTo>
                      <a:pt x="1008" y="0"/>
                    </a:lnTo>
                    <a:lnTo>
                      <a:pt x="1012" y="0"/>
                    </a:lnTo>
                    <a:lnTo>
                      <a:pt x="1016" y="0"/>
                    </a:lnTo>
                    <a:lnTo>
                      <a:pt x="1019" y="0"/>
                    </a:lnTo>
                    <a:lnTo>
                      <a:pt x="1023" y="0"/>
                    </a:lnTo>
                    <a:lnTo>
                      <a:pt x="1026" y="0"/>
                    </a:lnTo>
                    <a:lnTo>
                      <a:pt x="1030" y="0"/>
                    </a:lnTo>
                    <a:lnTo>
                      <a:pt x="1033" y="0"/>
                    </a:lnTo>
                    <a:lnTo>
                      <a:pt x="1037" y="0"/>
                    </a:lnTo>
                    <a:lnTo>
                      <a:pt x="1040" y="0"/>
                    </a:lnTo>
                    <a:lnTo>
                      <a:pt x="1044" y="0"/>
                    </a:lnTo>
                    <a:lnTo>
                      <a:pt x="1047" y="0"/>
                    </a:lnTo>
                    <a:lnTo>
                      <a:pt x="1051" y="0"/>
                    </a:lnTo>
                    <a:lnTo>
                      <a:pt x="1054" y="0"/>
                    </a:lnTo>
                    <a:lnTo>
                      <a:pt x="1058" y="0"/>
                    </a:lnTo>
                    <a:lnTo>
                      <a:pt x="1061" y="0"/>
                    </a:lnTo>
                    <a:lnTo>
                      <a:pt x="1065" y="0"/>
                    </a:lnTo>
                    <a:lnTo>
                      <a:pt x="1068" y="0"/>
                    </a:lnTo>
                    <a:lnTo>
                      <a:pt x="1072" y="0"/>
                    </a:lnTo>
                    <a:lnTo>
                      <a:pt x="1076" y="0"/>
                    </a:lnTo>
                    <a:lnTo>
                      <a:pt x="1079" y="0"/>
                    </a:lnTo>
                    <a:lnTo>
                      <a:pt x="1083" y="0"/>
                    </a:lnTo>
                    <a:lnTo>
                      <a:pt x="1086" y="0"/>
                    </a:lnTo>
                    <a:lnTo>
                      <a:pt x="1090" y="0"/>
                    </a:lnTo>
                    <a:lnTo>
                      <a:pt x="1093" y="0"/>
                    </a:lnTo>
                    <a:lnTo>
                      <a:pt x="1097" y="0"/>
                    </a:lnTo>
                    <a:lnTo>
                      <a:pt x="1100" y="0"/>
                    </a:lnTo>
                    <a:lnTo>
                      <a:pt x="1104" y="0"/>
                    </a:lnTo>
                    <a:lnTo>
                      <a:pt x="1107" y="0"/>
                    </a:lnTo>
                    <a:lnTo>
                      <a:pt x="1111" y="0"/>
                    </a:lnTo>
                    <a:lnTo>
                      <a:pt x="1114" y="0"/>
                    </a:lnTo>
                    <a:lnTo>
                      <a:pt x="1118" y="0"/>
                    </a:lnTo>
                    <a:lnTo>
                      <a:pt x="1121" y="0"/>
                    </a:lnTo>
                    <a:lnTo>
                      <a:pt x="1125" y="0"/>
                    </a:lnTo>
                    <a:lnTo>
                      <a:pt x="1128" y="0"/>
                    </a:lnTo>
                    <a:lnTo>
                      <a:pt x="1132" y="0"/>
                    </a:lnTo>
                    <a:lnTo>
                      <a:pt x="1136" y="0"/>
                    </a:lnTo>
                    <a:lnTo>
                      <a:pt x="1139" y="0"/>
                    </a:lnTo>
                    <a:lnTo>
                      <a:pt x="1143" y="0"/>
                    </a:lnTo>
                    <a:lnTo>
                      <a:pt x="1146" y="0"/>
                    </a:lnTo>
                    <a:lnTo>
                      <a:pt x="1149" y="0"/>
                    </a:lnTo>
                    <a:lnTo>
                      <a:pt x="1153" y="0"/>
                    </a:lnTo>
                    <a:lnTo>
                      <a:pt x="1157" y="0"/>
                    </a:lnTo>
                    <a:lnTo>
                      <a:pt x="1160" y="0"/>
                    </a:lnTo>
                    <a:lnTo>
                      <a:pt x="1164" y="0"/>
                    </a:lnTo>
                    <a:lnTo>
                      <a:pt x="1167" y="0"/>
                    </a:lnTo>
                    <a:lnTo>
                      <a:pt x="1171" y="0"/>
                    </a:lnTo>
                    <a:lnTo>
                      <a:pt x="1174" y="0"/>
                    </a:lnTo>
                    <a:lnTo>
                      <a:pt x="1178" y="0"/>
                    </a:lnTo>
                    <a:lnTo>
                      <a:pt x="1181" y="0"/>
                    </a:lnTo>
                    <a:lnTo>
                      <a:pt x="1185" y="0"/>
                    </a:lnTo>
                    <a:lnTo>
                      <a:pt x="1188" y="0"/>
                    </a:lnTo>
                    <a:lnTo>
                      <a:pt x="1192" y="0"/>
                    </a:lnTo>
                    <a:lnTo>
                      <a:pt x="1196" y="0"/>
                    </a:lnTo>
                    <a:lnTo>
                      <a:pt x="1199" y="0"/>
                    </a:lnTo>
                    <a:lnTo>
                      <a:pt x="1202" y="0"/>
                    </a:lnTo>
                    <a:lnTo>
                      <a:pt x="1206" y="0"/>
                    </a:lnTo>
                    <a:lnTo>
                      <a:pt x="1209" y="0"/>
                    </a:lnTo>
                    <a:lnTo>
                      <a:pt x="1213" y="0"/>
                    </a:lnTo>
                    <a:lnTo>
                      <a:pt x="1217" y="0"/>
                    </a:lnTo>
                    <a:lnTo>
                      <a:pt x="1220" y="0"/>
                    </a:lnTo>
                    <a:lnTo>
                      <a:pt x="1224" y="0"/>
                    </a:lnTo>
                    <a:lnTo>
                      <a:pt x="1227" y="0"/>
                    </a:lnTo>
                    <a:lnTo>
                      <a:pt x="1231" y="0"/>
                    </a:lnTo>
                    <a:lnTo>
                      <a:pt x="1234" y="0"/>
                    </a:lnTo>
                    <a:lnTo>
                      <a:pt x="1238" y="1"/>
                    </a:lnTo>
                    <a:lnTo>
                      <a:pt x="1241" y="1"/>
                    </a:lnTo>
                    <a:lnTo>
                      <a:pt x="1245" y="1"/>
                    </a:lnTo>
                    <a:lnTo>
                      <a:pt x="1248" y="1"/>
                    </a:lnTo>
                    <a:lnTo>
                      <a:pt x="1252" y="2"/>
                    </a:lnTo>
                    <a:lnTo>
                      <a:pt x="1255" y="2"/>
                    </a:lnTo>
                    <a:lnTo>
                      <a:pt x="1259" y="2"/>
                    </a:lnTo>
                    <a:lnTo>
                      <a:pt x="1262" y="3"/>
                    </a:lnTo>
                    <a:lnTo>
                      <a:pt x="1266" y="4"/>
                    </a:lnTo>
                    <a:lnTo>
                      <a:pt x="1269" y="4"/>
                    </a:lnTo>
                    <a:lnTo>
                      <a:pt x="1273" y="5"/>
                    </a:lnTo>
                    <a:lnTo>
                      <a:pt x="1277" y="7"/>
                    </a:lnTo>
                    <a:lnTo>
                      <a:pt x="1280" y="8"/>
                    </a:lnTo>
                    <a:lnTo>
                      <a:pt x="1284" y="10"/>
                    </a:lnTo>
                    <a:lnTo>
                      <a:pt x="1287" y="12"/>
                    </a:lnTo>
                    <a:lnTo>
                      <a:pt x="1291" y="14"/>
                    </a:lnTo>
                    <a:lnTo>
                      <a:pt x="1294" y="17"/>
                    </a:lnTo>
                    <a:lnTo>
                      <a:pt x="1298" y="20"/>
                    </a:lnTo>
                    <a:lnTo>
                      <a:pt x="1301" y="24"/>
                    </a:lnTo>
                    <a:lnTo>
                      <a:pt x="1305" y="28"/>
                    </a:lnTo>
                    <a:lnTo>
                      <a:pt x="1308" y="33"/>
                    </a:lnTo>
                    <a:lnTo>
                      <a:pt x="1312" y="38"/>
                    </a:lnTo>
                    <a:lnTo>
                      <a:pt x="1315" y="44"/>
                    </a:lnTo>
                    <a:lnTo>
                      <a:pt x="1319" y="51"/>
                    </a:lnTo>
                    <a:lnTo>
                      <a:pt x="1322" y="58"/>
                    </a:lnTo>
                    <a:lnTo>
                      <a:pt x="1326" y="65"/>
                    </a:lnTo>
                    <a:lnTo>
                      <a:pt x="1329" y="73"/>
                    </a:lnTo>
                    <a:lnTo>
                      <a:pt x="1333" y="81"/>
                    </a:lnTo>
                    <a:lnTo>
                      <a:pt x="1337" y="89"/>
                    </a:lnTo>
                    <a:lnTo>
                      <a:pt x="1340" y="96"/>
                    </a:lnTo>
                    <a:lnTo>
                      <a:pt x="1344" y="103"/>
                    </a:lnTo>
                    <a:lnTo>
                      <a:pt x="1347" y="110"/>
                    </a:lnTo>
                    <a:lnTo>
                      <a:pt x="1351" y="116"/>
                    </a:lnTo>
                    <a:lnTo>
                      <a:pt x="1354" y="121"/>
                    </a:lnTo>
                    <a:lnTo>
                      <a:pt x="1358" y="126"/>
                    </a:lnTo>
                    <a:lnTo>
                      <a:pt x="1361" y="131"/>
                    </a:lnTo>
                    <a:lnTo>
                      <a:pt x="1365" y="135"/>
                    </a:lnTo>
                    <a:lnTo>
                      <a:pt x="1368" y="138"/>
                    </a:lnTo>
                    <a:lnTo>
                      <a:pt x="1372" y="141"/>
                    </a:lnTo>
                    <a:lnTo>
                      <a:pt x="1375" y="143"/>
                    </a:lnTo>
                    <a:lnTo>
                      <a:pt x="1379" y="145"/>
                    </a:lnTo>
                    <a:lnTo>
                      <a:pt x="1382" y="147"/>
                    </a:lnTo>
                    <a:lnTo>
                      <a:pt x="1386" y="148"/>
                    </a:lnTo>
                    <a:lnTo>
                      <a:pt x="1389" y="150"/>
                    </a:lnTo>
                    <a:lnTo>
                      <a:pt x="1393" y="150"/>
                    </a:lnTo>
                    <a:lnTo>
                      <a:pt x="1397" y="151"/>
                    </a:lnTo>
                    <a:lnTo>
                      <a:pt x="1400" y="152"/>
                    </a:lnTo>
                    <a:lnTo>
                      <a:pt x="1404" y="153"/>
                    </a:lnTo>
                    <a:lnTo>
                      <a:pt x="1407" y="153"/>
                    </a:lnTo>
                    <a:lnTo>
                      <a:pt x="1410" y="153"/>
                    </a:lnTo>
                  </a:path>
                </a:pathLst>
              </a:custGeom>
              <a:noFill/>
              <a:ln w="4826">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33" name="Freeform 47"/>
              <p:cNvSpPr>
                <a:spLocks/>
              </p:cNvSpPr>
              <p:nvPr/>
            </p:nvSpPr>
            <p:spPr bwMode="auto">
              <a:xfrm>
                <a:off x="2242" y="2288"/>
                <a:ext cx="2494" cy="90"/>
              </a:xfrm>
              <a:custGeom>
                <a:avLst/>
                <a:gdLst>
                  <a:gd name="T0" fmla="*/ 19441 w 1410"/>
                  <a:gd name="T1" fmla="*/ 0 h 206"/>
                  <a:gd name="T2" fmla="*/ 42902 w 1410"/>
                  <a:gd name="T3" fmla="*/ 0 h 206"/>
                  <a:gd name="T4" fmla="*/ 65649 w 1410"/>
                  <a:gd name="T5" fmla="*/ 0 h 206"/>
                  <a:gd name="T6" fmla="*/ 88997 w 1410"/>
                  <a:gd name="T7" fmla="*/ 0 h 206"/>
                  <a:gd name="T8" fmla="*/ 112384 w 1410"/>
                  <a:gd name="T9" fmla="*/ 0 h 206"/>
                  <a:gd name="T10" fmla="*/ 135203 w 1410"/>
                  <a:gd name="T11" fmla="*/ 0 h 206"/>
                  <a:gd name="T12" fmla="*/ 158656 w 1410"/>
                  <a:gd name="T13" fmla="*/ 0 h 206"/>
                  <a:gd name="T14" fmla="*/ 182055 w 1410"/>
                  <a:gd name="T15" fmla="*/ 0 h 206"/>
                  <a:gd name="T16" fmla="*/ 205392 w 1410"/>
                  <a:gd name="T17" fmla="*/ 0 h 206"/>
                  <a:gd name="T18" fmla="*/ 228086 w 1410"/>
                  <a:gd name="T19" fmla="*/ 0 h 206"/>
                  <a:gd name="T20" fmla="*/ 251118 w 1410"/>
                  <a:gd name="T21" fmla="*/ 0 h 206"/>
                  <a:gd name="T22" fmla="*/ 273712 w 1410"/>
                  <a:gd name="T23" fmla="*/ 0 h 206"/>
                  <a:gd name="T24" fmla="*/ 297398 w 1410"/>
                  <a:gd name="T25" fmla="*/ 0 h 206"/>
                  <a:gd name="T26" fmla="*/ 320785 w 1410"/>
                  <a:gd name="T27" fmla="*/ 0 h 206"/>
                  <a:gd name="T28" fmla="*/ 344176 w 1410"/>
                  <a:gd name="T29" fmla="*/ 0 h 206"/>
                  <a:gd name="T30" fmla="*/ 366876 w 1410"/>
                  <a:gd name="T31" fmla="*/ 0 h 206"/>
                  <a:gd name="T32" fmla="*/ 390329 w 1410"/>
                  <a:gd name="T33" fmla="*/ 0 h 206"/>
                  <a:gd name="T34" fmla="*/ 413728 w 1410"/>
                  <a:gd name="T35" fmla="*/ 0 h 206"/>
                  <a:gd name="T36" fmla="*/ 435834 w 1410"/>
                  <a:gd name="T37" fmla="*/ 0 h 206"/>
                  <a:gd name="T38" fmla="*/ 459796 w 1410"/>
                  <a:gd name="T39" fmla="*/ 0 h 206"/>
                  <a:gd name="T40" fmla="*/ 482976 w 1410"/>
                  <a:gd name="T41" fmla="*/ 0 h 206"/>
                  <a:gd name="T42" fmla="*/ 505383 w 1410"/>
                  <a:gd name="T43" fmla="*/ 0 h 206"/>
                  <a:gd name="T44" fmla="*/ 529071 w 1410"/>
                  <a:gd name="T45" fmla="*/ 0 h 206"/>
                  <a:gd name="T46" fmla="*/ 552456 w 1410"/>
                  <a:gd name="T47" fmla="*/ 0 h 206"/>
                  <a:gd name="T48" fmla="*/ 574651 w 1410"/>
                  <a:gd name="T49" fmla="*/ 0 h 206"/>
                  <a:gd name="T50" fmla="*/ 598059 w 1410"/>
                  <a:gd name="T51" fmla="*/ 0 h 206"/>
                  <a:gd name="T52" fmla="*/ 621922 w 1410"/>
                  <a:gd name="T53" fmla="*/ 0 h 206"/>
                  <a:gd name="T54" fmla="*/ 644191 w 1410"/>
                  <a:gd name="T55" fmla="*/ 0 h 206"/>
                  <a:gd name="T56" fmla="*/ 667506 w 1410"/>
                  <a:gd name="T57" fmla="*/ 0 h 206"/>
                  <a:gd name="T58" fmla="*/ 691556 w 1410"/>
                  <a:gd name="T59" fmla="*/ 0 h 206"/>
                  <a:gd name="T60" fmla="*/ 714655 w 1410"/>
                  <a:gd name="T61" fmla="*/ 0 h 206"/>
                  <a:gd name="T62" fmla="*/ 737005 w 1410"/>
                  <a:gd name="T63" fmla="*/ 0 h 206"/>
                  <a:gd name="T64" fmla="*/ 760242 w 1410"/>
                  <a:gd name="T65" fmla="*/ 0 h 206"/>
                  <a:gd name="T66" fmla="*/ 784133 w 1410"/>
                  <a:gd name="T67" fmla="*/ 0 h 206"/>
                  <a:gd name="T68" fmla="*/ 806324 w 1410"/>
                  <a:gd name="T69" fmla="*/ 0 h 206"/>
                  <a:gd name="T70" fmla="*/ 829738 w 1410"/>
                  <a:gd name="T71" fmla="*/ 0 h 206"/>
                  <a:gd name="T72" fmla="*/ 853797 w 1410"/>
                  <a:gd name="T73" fmla="*/ 0 h 206"/>
                  <a:gd name="T74" fmla="*/ 877074 w 1410"/>
                  <a:gd name="T75" fmla="*/ 0 h 206"/>
                  <a:gd name="T76" fmla="*/ 899179 w 1410"/>
                  <a:gd name="T77" fmla="*/ 0 h 206"/>
                  <a:gd name="T78" fmla="*/ 922591 w 1410"/>
                  <a:gd name="T79" fmla="*/ 0 h 206"/>
                  <a:gd name="T80" fmla="*/ 945458 w 1410"/>
                  <a:gd name="T81" fmla="*/ 0 h 206"/>
                  <a:gd name="T82" fmla="*/ 968850 w 1410"/>
                  <a:gd name="T83" fmla="*/ 0 h 206"/>
                  <a:gd name="T84" fmla="*/ 991915 w 1410"/>
                  <a:gd name="T85" fmla="*/ 0 h 206"/>
                  <a:gd name="T86" fmla="*/ 1015805 w 1410"/>
                  <a:gd name="T87" fmla="*/ 0 h 206"/>
                  <a:gd name="T88" fmla="*/ 1038006 w 1410"/>
                  <a:gd name="T89" fmla="*/ 0 h 206"/>
                  <a:gd name="T90" fmla="*/ 1061432 w 1410"/>
                  <a:gd name="T91" fmla="*/ 0 h 206"/>
                  <a:gd name="T92" fmla="*/ 1084763 w 1410"/>
                  <a:gd name="T93" fmla="*/ 0 h 206"/>
                  <a:gd name="T94" fmla="*/ 1107667 w 1410"/>
                  <a:gd name="T95" fmla="*/ 0 h 206"/>
                  <a:gd name="T96" fmla="*/ 1131082 w 1410"/>
                  <a:gd name="T97" fmla="*/ 0 h 206"/>
                  <a:gd name="T98" fmla="*/ 1154441 w 1410"/>
                  <a:gd name="T99" fmla="*/ 0 h 206"/>
                  <a:gd name="T100" fmla="*/ 1177136 w 1410"/>
                  <a:gd name="T101" fmla="*/ 0 h 206"/>
                  <a:gd name="T102" fmla="*/ 1200520 w 1410"/>
                  <a:gd name="T103" fmla="*/ 0 h 206"/>
                  <a:gd name="T104" fmla="*/ 1223581 w 1410"/>
                  <a:gd name="T105" fmla="*/ 0 h 206"/>
                  <a:gd name="T106" fmla="*/ 1246407 w 1410"/>
                  <a:gd name="T107" fmla="*/ 0 h 206"/>
                  <a:gd name="T108" fmla="*/ 1269922 w 1410"/>
                  <a:gd name="T109" fmla="*/ 0 h 206"/>
                  <a:gd name="T110" fmla="*/ 1293258 w 1410"/>
                  <a:gd name="T111" fmla="*/ 0 h 206"/>
                  <a:gd name="T112" fmla="*/ 1316660 w 1410"/>
                  <a:gd name="T113" fmla="*/ 0 h 2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10"/>
                  <a:gd name="T172" fmla="*/ 0 h 206"/>
                  <a:gd name="T173" fmla="*/ 1410 w 1410"/>
                  <a:gd name="T174" fmla="*/ 206 h 20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10" h="206">
                    <a:moveTo>
                      <a:pt x="0" y="89"/>
                    </a:moveTo>
                    <a:lnTo>
                      <a:pt x="3" y="90"/>
                    </a:lnTo>
                    <a:lnTo>
                      <a:pt x="7" y="91"/>
                    </a:lnTo>
                    <a:lnTo>
                      <a:pt x="10" y="92"/>
                    </a:lnTo>
                    <a:lnTo>
                      <a:pt x="14" y="93"/>
                    </a:lnTo>
                    <a:lnTo>
                      <a:pt x="17" y="94"/>
                    </a:lnTo>
                    <a:lnTo>
                      <a:pt x="21" y="95"/>
                    </a:lnTo>
                    <a:lnTo>
                      <a:pt x="24" y="96"/>
                    </a:lnTo>
                    <a:lnTo>
                      <a:pt x="28" y="97"/>
                    </a:lnTo>
                    <a:lnTo>
                      <a:pt x="31" y="99"/>
                    </a:lnTo>
                    <a:lnTo>
                      <a:pt x="35" y="100"/>
                    </a:lnTo>
                    <a:lnTo>
                      <a:pt x="39" y="101"/>
                    </a:lnTo>
                    <a:lnTo>
                      <a:pt x="42" y="103"/>
                    </a:lnTo>
                    <a:lnTo>
                      <a:pt x="46" y="105"/>
                    </a:lnTo>
                    <a:lnTo>
                      <a:pt x="49" y="106"/>
                    </a:lnTo>
                    <a:lnTo>
                      <a:pt x="53" y="108"/>
                    </a:lnTo>
                    <a:lnTo>
                      <a:pt x="56" y="110"/>
                    </a:lnTo>
                    <a:lnTo>
                      <a:pt x="60" y="112"/>
                    </a:lnTo>
                    <a:lnTo>
                      <a:pt x="63" y="114"/>
                    </a:lnTo>
                    <a:lnTo>
                      <a:pt x="67" y="116"/>
                    </a:lnTo>
                    <a:lnTo>
                      <a:pt x="70" y="118"/>
                    </a:lnTo>
                    <a:lnTo>
                      <a:pt x="74" y="121"/>
                    </a:lnTo>
                    <a:lnTo>
                      <a:pt x="77" y="123"/>
                    </a:lnTo>
                    <a:lnTo>
                      <a:pt x="81" y="125"/>
                    </a:lnTo>
                    <a:lnTo>
                      <a:pt x="84" y="127"/>
                    </a:lnTo>
                    <a:lnTo>
                      <a:pt x="88" y="130"/>
                    </a:lnTo>
                    <a:lnTo>
                      <a:pt x="91" y="132"/>
                    </a:lnTo>
                    <a:lnTo>
                      <a:pt x="95" y="135"/>
                    </a:lnTo>
                    <a:lnTo>
                      <a:pt x="99" y="137"/>
                    </a:lnTo>
                    <a:lnTo>
                      <a:pt x="102" y="139"/>
                    </a:lnTo>
                    <a:lnTo>
                      <a:pt x="106" y="141"/>
                    </a:lnTo>
                    <a:lnTo>
                      <a:pt x="109" y="144"/>
                    </a:lnTo>
                    <a:lnTo>
                      <a:pt x="113" y="146"/>
                    </a:lnTo>
                    <a:lnTo>
                      <a:pt x="116" y="148"/>
                    </a:lnTo>
                    <a:lnTo>
                      <a:pt x="120" y="150"/>
                    </a:lnTo>
                    <a:lnTo>
                      <a:pt x="123" y="151"/>
                    </a:lnTo>
                    <a:lnTo>
                      <a:pt x="127" y="153"/>
                    </a:lnTo>
                    <a:lnTo>
                      <a:pt x="130" y="155"/>
                    </a:lnTo>
                    <a:lnTo>
                      <a:pt x="134" y="156"/>
                    </a:lnTo>
                    <a:lnTo>
                      <a:pt x="137" y="158"/>
                    </a:lnTo>
                    <a:lnTo>
                      <a:pt x="141" y="159"/>
                    </a:lnTo>
                    <a:lnTo>
                      <a:pt x="144" y="160"/>
                    </a:lnTo>
                    <a:lnTo>
                      <a:pt x="148" y="161"/>
                    </a:lnTo>
                    <a:lnTo>
                      <a:pt x="151" y="162"/>
                    </a:lnTo>
                    <a:lnTo>
                      <a:pt x="155" y="163"/>
                    </a:lnTo>
                    <a:lnTo>
                      <a:pt x="159" y="164"/>
                    </a:lnTo>
                    <a:lnTo>
                      <a:pt x="162" y="164"/>
                    </a:lnTo>
                    <a:lnTo>
                      <a:pt x="166" y="165"/>
                    </a:lnTo>
                    <a:lnTo>
                      <a:pt x="169" y="165"/>
                    </a:lnTo>
                    <a:lnTo>
                      <a:pt x="172" y="166"/>
                    </a:lnTo>
                    <a:lnTo>
                      <a:pt x="176" y="166"/>
                    </a:lnTo>
                    <a:lnTo>
                      <a:pt x="180" y="166"/>
                    </a:lnTo>
                    <a:lnTo>
                      <a:pt x="183" y="167"/>
                    </a:lnTo>
                    <a:lnTo>
                      <a:pt x="187" y="167"/>
                    </a:lnTo>
                    <a:lnTo>
                      <a:pt x="190" y="167"/>
                    </a:lnTo>
                    <a:lnTo>
                      <a:pt x="194" y="167"/>
                    </a:lnTo>
                    <a:lnTo>
                      <a:pt x="197" y="167"/>
                    </a:lnTo>
                    <a:lnTo>
                      <a:pt x="201" y="167"/>
                    </a:lnTo>
                    <a:lnTo>
                      <a:pt x="204" y="168"/>
                    </a:lnTo>
                    <a:lnTo>
                      <a:pt x="208" y="168"/>
                    </a:lnTo>
                    <a:lnTo>
                      <a:pt x="211" y="168"/>
                    </a:lnTo>
                    <a:lnTo>
                      <a:pt x="215" y="168"/>
                    </a:lnTo>
                    <a:lnTo>
                      <a:pt x="219" y="168"/>
                    </a:lnTo>
                    <a:lnTo>
                      <a:pt x="222" y="168"/>
                    </a:lnTo>
                    <a:lnTo>
                      <a:pt x="225" y="168"/>
                    </a:lnTo>
                    <a:lnTo>
                      <a:pt x="229" y="168"/>
                    </a:lnTo>
                    <a:lnTo>
                      <a:pt x="232" y="167"/>
                    </a:lnTo>
                    <a:lnTo>
                      <a:pt x="236" y="167"/>
                    </a:lnTo>
                    <a:lnTo>
                      <a:pt x="240" y="167"/>
                    </a:lnTo>
                    <a:lnTo>
                      <a:pt x="243" y="167"/>
                    </a:lnTo>
                    <a:lnTo>
                      <a:pt x="247" y="167"/>
                    </a:lnTo>
                    <a:lnTo>
                      <a:pt x="250" y="167"/>
                    </a:lnTo>
                    <a:lnTo>
                      <a:pt x="254" y="166"/>
                    </a:lnTo>
                    <a:lnTo>
                      <a:pt x="257" y="166"/>
                    </a:lnTo>
                    <a:lnTo>
                      <a:pt x="261" y="166"/>
                    </a:lnTo>
                    <a:lnTo>
                      <a:pt x="264" y="166"/>
                    </a:lnTo>
                    <a:lnTo>
                      <a:pt x="268" y="165"/>
                    </a:lnTo>
                    <a:lnTo>
                      <a:pt x="271" y="165"/>
                    </a:lnTo>
                    <a:lnTo>
                      <a:pt x="275" y="165"/>
                    </a:lnTo>
                    <a:lnTo>
                      <a:pt x="278" y="164"/>
                    </a:lnTo>
                    <a:lnTo>
                      <a:pt x="282" y="164"/>
                    </a:lnTo>
                    <a:lnTo>
                      <a:pt x="285" y="163"/>
                    </a:lnTo>
                    <a:lnTo>
                      <a:pt x="289" y="163"/>
                    </a:lnTo>
                    <a:lnTo>
                      <a:pt x="292" y="162"/>
                    </a:lnTo>
                    <a:lnTo>
                      <a:pt x="296" y="162"/>
                    </a:lnTo>
                    <a:lnTo>
                      <a:pt x="300" y="162"/>
                    </a:lnTo>
                    <a:lnTo>
                      <a:pt x="303" y="163"/>
                    </a:lnTo>
                    <a:lnTo>
                      <a:pt x="307" y="164"/>
                    </a:lnTo>
                    <a:lnTo>
                      <a:pt x="310" y="165"/>
                    </a:lnTo>
                    <a:lnTo>
                      <a:pt x="314" y="168"/>
                    </a:lnTo>
                    <a:lnTo>
                      <a:pt x="317" y="172"/>
                    </a:lnTo>
                    <a:lnTo>
                      <a:pt x="321" y="176"/>
                    </a:lnTo>
                    <a:lnTo>
                      <a:pt x="324" y="181"/>
                    </a:lnTo>
                    <a:lnTo>
                      <a:pt x="328" y="186"/>
                    </a:lnTo>
                    <a:lnTo>
                      <a:pt x="331" y="191"/>
                    </a:lnTo>
                    <a:lnTo>
                      <a:pt x="335" y="195"/>
                    </a:lnTo>
                    <a:lnTo>
                      <a:pt x="338" y="199"/>
                    </a:lnTo>
                    <a:lnTo>
                      <a:pt x="342" y="202"/>
                    </a:lnTo>
                    <a:lnTo>
                      <a:pt x="345" y="205"/>
                    </a:lnTo>
                    <a:lnTo>
                      <a:pt x="349" y="206"/>
                    </a:lnTo>
                    <a:lnTo>
                      <a:pt x="352" y="206"/>
                    </a:lnTo>
                    <a:lnTo>
                      <a:pt x="356" y="206"/>
                    </a:lnTo>
                    <a:lnTo>
                      <a:pt x="360" y="204"/>
                    </a:lnTo>
                    <a:lnTo>
                      <a:pt x="363" y="202"/>
                    </a:lnTo>
                    <a:lnTo>
                      <a:pt x="367" y="199"/>
                    </a:lnTo>
                    <a:lnTo>
                      <a:pt x="370" y="195"/>
                    </a:lnTo>
                    <a:lnTo>
                      <a:pt x="374" y="190"/>
                    </a:lnTo>
                    <a:lnTo>
                      <a:pt x="377" y="185"/>
                    </a:lnTo>
                    <a:lnTo>
                      <a:pt x="381" y="179"/>
                    </a:lnTo>
                    <a:lnTo>
                      <a:pt x="384" y="174"/>
                    </a:lnTo>
                    <a:lnTo>
                      <a:pt x="388" y="169"/>
                    </a:lnTo>
                    <a:lnTo>
                      <a:pt x="391" y="165"/>
                    </a:lnTo>
                    <a:lnTo>
                      <a:pt x="395" y="161"/>
                    </a:lnTo>
                    <a:lnTo>
                      <a:pt x="398" y="158"/>
                    </a:lnTo>
                    <a:lnTo>
                      <a:pt x="402" y="156"/>
                    </a:lnTo>
                    <a:lnTo>
                      <a:pt x="405" y="154"/>
                    </a:lnTo>
                    <a:lnTo>
                      <a:pt x="409" y="153"/>
                    </a:lnTo>
                    <a:lnTo>
                      <a:pt x="412" y="151"/>
                    </a:lnTo>
                    <a:lnTo>
                      <a:pt x="416" y="150"/>
                    </a:lnTo>
                    <a:lnTo>
                      <a:pt x="420" y="148"/>
                    </a:lnTo>
                    <a:lnTo>
                      <a:pt x="423" y="147"/>
                    </a:lnTo>
                    <a:lnTo>
                      <a:pt x="426" y="145"/>
                    </a:lnTo>
                    <a:lnTo>
                      <a:pt x="430" y="143"/>
                    </a:lnTo>
                    <a:lnTo>
                      <a:pt x="433" y="141"/>
                    </a:lnTo>
                    <a:lnTo>
                      <a:pt x="437" y="139"/>
                    </a:lnTo>
                    <a:lnTo>
                      <a:pt x="441" y="137"/>
                    </a:lnTo>
                    <a:lnTo>
                      <a:pt x="444" y="134"/>
                    </a:lnTo>
                    <a:lnTo>
                      <a:pt x="448" y="131"/>
                    </a:lnTo>
                    <a:lnTo>
                      <a:pt x="451" y="129"/>
                    </a:lnTo>
                    <a:lnTo>
                      <a:pt x="455" y="126"/>
                    </a:lnTo>
                    <a:lnTo>
                      <a:pt x="458" y="123"/>
                    </a:lnTo>
                    <a:lnTo>
                      <a:pt x="462" y="119"/>
                    </a:lnTo>
                    <a:lnTo>
                      <a:pt x="465" y="116"/>
                    </a:lnTo>
                    <a:lnTo>
                      <a:pt x="469" y="112"/>
                    </a:lnTo>
                    <a:lnTo>
                      <a:pt x="472" y="109"/>
                    </a:lnTo>
                    <a:lnTo>
                      <a:pt x="476" y="105"/>
                    </a:lnTo>
                    <a:lnTo>
                      <a:pt x="479" y="101"/>
                    </a:lnTo>
                    <a:lnTo>
                      <a:pt x="483" y="97"/>
                    </a:lnTo>
                    <a:lnTo>
                      <a:pt x="486" y="94"/>
                    </a:lnTo>
                    <a:lnTo>
                      <a:pt x="490" y="90"/>
                    </a:lnTo>
                    <a:lnTo>
                      <a:pt x="493" y="86"/>
                    </a:lnTo>
                    <a:lnTo>
                      <a:pt x="497" y="82"/>
                    </a:lnTo>
                    <a:lnTo>
                      <a:pt x="501" y="79"/>
                    </a:lnTo>
                    <a:lnTo>
                      <a:pt x="504" y="75"/>
                    </a:lnTo>
                    <a:lnTo>
                      <a:pt x="508" y="71"/>
                    </a:lnTo>
                    <a:lnTo>
                      <a:pt x="511" y="68"/>
                    </a:lnTo>
                    <a:lnTo>
                      <a:pt x="515" y="64"/>
                    </a:lnTo>
                    <a:lnTo>
                      <a:pt x="518" y="61"/>
                    </a:lnTo>
                    <a:lnTo>
                      <a:pt x="522" y="58"/>
                    </a:lnTo>
                    <a:lnTo>
                      <a:pt x="525" y="55"/>
                    </a:lnTo>
                    <a:lnTo>
                      <a:pt x="529" y="52"/>
                    </a:lnTo>
                    <a:lnTo>
                      <a:pt x="532" y="49"/>
                    </a:lnTo>
                    <a:lnTo>
                      <a:pt x="536" y="46"/>
                    </a:lnTo>
                    <a:lnTo>
                      <a:pt x="539" y="44"/>
                    </a:lnTo>
                    <a:lnTo>
                      <a:pt x="543" y="41"/>
                    </a:lnTo>
                    <a:lnTo>
                      <a:pt x="546" y="39"/>
                    </a:lnTo>
                    <a:lnTo>
                      <a:pt x="550" y="37"/>
                    </a:lnTo>
                    <a:lnTo>
                      <a:pt x="553" y="35"/>
                    </a:lnTo>
                    <a:lnTo>
                      <a:pt x="557" y="33"/>
                    </a:lnTo>
                    <a:lnTo>
                      <a:pt x="561" y="31"/>
                    </a:lnTo>
                    <a:lnTo>
                      <a:pt x="564" y="29"/>
                    </a:lnTo>
                    <a:lnTo>
                      <a:pt x="568" y="27"/>
                    </a:lnTo>
                    <a:lnTo>
                      <a:pt x="571" y="26"/>
                    </a:lnTo>
                    <a:lnTo>
                      <a:pt x="575" y="24"/>
                    </a:lnTo>
                    <a:lnTo>
                      <a:pt x="578" y="23"/>
                    </a:lnTo>
                    <a:lnTo>
                      <a:pt x="582" y="21"/>
                    </a:lnTo>
                    <a:lnTo>
                      <a:pt x="585" y="20"/>
                    </a:lnTo>
                    <a:lnTo>
                      <a:pt x="589" y="19"/>
                    </a:lnTo>
                    <a:lnTo>
                      <a:pt x="592" y="18"/>
                    </a:lnTo>
                    <a:lnTo>
                      <a:pt x="596" y="17"/>
                    </a:lnTo>
                    <a:lnTo>
                      <a:pt x="599" y="16"/>
                    </a:lnTo>
                    <a:lnTo>
                      <a:pt x="603" y="15"/>
                    </a:lnTo>
                    <a:lnTo>
                      <a:pt x="606" y="14"/>
                    </a:lnTo>
                    <a:lnTo>
                      <a:pt x="610" y="13"/>
                    </a:lnTo>
                    <a:lnTo>
                      <a:pt x="613" y="12"/>
                    </a:lnTo>
                    <a:lnTo>
                      <a:pt x="617" y="12"/>
                    </a:lnTo>
                    <a:lnTo>
                      <a:pt x="621" y="11"/>
                    </a:lnTo>
                    <a:lnTo>
                      <a:pt x="624" y="11"/>
                    </a:lnTo>
                    <a:lnTo>
                      <a:pt x="628" y="10"/>
                    </a:lnTo>
                    <a:lnTo>
                      <a:pt x="631" y="9"/>
                    </a:lnTo>
                    <a:lnTo>
                      <a:pt x="635" y="9"/>
                    </a:lnTo>
                    <a:lnTo>
                      <a:pt x="638" y="8"/>
                    </a:lnTo>
                    <a:lnTo>
                      <a:pt x="642" y="8"/>
                    </a:lnTo>
                    <a:lnTo>
                      <a:pt x="645" y="7"/>
                    </a:lnTo>
                    <a:lnTo>
                      <a:pt x="649" y="7"/>
                    </a:lnTo>
                    <a:lnTo>
                      <a:pt x="652" y="7"/>
                    </a:lnTo>
                    <a:lnTo>
                      <a:pt x="656" y="7"/>
                    </a:lnTo>
                    <a:lnTo>
                      <a:pt x="659" y="6"/>
                    </a:lnTo>
                    <a:lnTo>
                      <a:pt x="663" y="6"/>
                    </a:lnTo>
                    <a:lnTo>
                      <a:pt x="666" y="6"/>
                    </a:lnTo>
                    <a:lnTo>
                      <a:pt x="670" y="5"/>
                    </a:lnTo>
                    <a:lnTo>
                      <a:pt x="673" y="5"/>
                    </a:lnTo>
                    <a:lnTo>
                      <a:pt x="677" y="5"/>
                    </a:lnTo>
                    <a:lnTo>
                      <a:pt x="681" y="4"/>
                    </a:lnTo>
                    <a:lnTo>
                      <a:pt x="684" y="4"/>
                    </a:lnTo>
                    <a:lnTo>
                      <a:pt x="687" y="4"/>
                    </a:lnTo>
                    <a:lnTo>
                      <a:pt x="691" y="4"/>
                    </a:lnTo>
                    <a:lnTo>
                      <a:pt x="695" y="4"/>
                    </a:lnTo>
                    <a:lnTo>
                      <a:pt x="698" y="3"/>
                    </a:lnTo>
                    <a:lnTo>
                      <a:pt x="702" y="3"/>
                    </a:lnTo>
                    <a:lnTo>
                      <a:pt x="705" y="3"/>
                    </a:lnTo>
                    <a:lnTo>
                      <a:pt x="709" y="3"/>
                    </a:lnTo>
                    <a:lnTo>
                      <a:pt x="712" y="3"/>
                    </a:lnTo>
                    <a:lnTo>
                      <a:pt x="716" y="3"/>
                    </a:lnTo>
                    <a:lnTo>
                      <a:pt x="719" y="3"/>
                    </a:lnTo>
                    <a:lnTo>
                      <a:pt x="723" y="3"/>
                    </a:lnTo>
                    <a:lnTo>
                      <a:pt x="726" y="2"/>
                    </a:lnTo>
                    <a:lnTo>
                      <a:pt x="730" y="2"/>
                    </a:lnTo>
                    <a:lnTo>
                      <a:pt x="733" y="2"/>
                    </a:lnTo>
                    <a:lnTo>
                      <a:pt x="737" y="2"/>
                    </a:lnTo>
                    <a:lnTo>
                      <a:pt x="740" y="2"/>
                    </a:lnTo>
                    <a:lnTo>
                      <a:pt x="744" y="2"/>
                    </a:lnTo>
                    <a:lnTo>
                      <a:pt x="747" y="2"/>
                    </a:lnTo>
                    <a:lnTo>
                      <a:pt x="751" y="2"/>
                    </a:lnTo>
                    <a:lnTo>
                      <a:pt x="755" y="2"/>
                    </a:lnTo>
                    <a:lnTo>
                      <a:pt x="758" y="2"/>
                    </a:lnTo>
                    <a:lnTo>
                      <a:pt x="762" y="2"/>
                    </a:lnTo>
                    <a:lnTo>
                      <a:pt x="765" y="2"/>
                    </a:lnTo>
                    <a:lnTo>
                      <a:pt x="769" y="1"/>
                    </a:lnTo>
                    <a:lnTo>
                      <a:pt x="772" y="1"/>
                    </a:lnTo>
                    <a:lnTo>
                      <a:pt x="776" y="1"/>
                    </a:lnTo>
                    <a:lnTo>
                      <a:pt x="779" y="1"/>
                    </a:lnTo>
                    <a:lnTo>
                      <a:pt x="783" y="1"/>
                    </a:lnTo>
                    <a:lnTo>
                      <a:pt x="786" y="1"/>
                    </a:lnTo>
                    <a:lnTo>
                      <a:pt x="790" y="1"/>
                    </a:lnTo>
                    <a:lnTo>
                      <a:pt x="793" y="1"/>
                    </a:lnTo>
                    <a:lnTo>
                      <a:pt x="797" y="1"/>
                    </a:lnTo>
                    <a:lnTo>
                      <a:pt x="800" y="1"/>
                    </a:lnTo>
                    <a:lnTo>
                      <a:pt x="804" y="1"/>
                    </a:lnTo>
                    <a:lnTo>
                      <a:pt x="807" y="1"/>
                    </a:lnTo>
                    <a:lnTo>
                      <a:pt x="811" y="1"/>
                    </a:lnTo>
                    <a:lnTo>
                      <a:pt x="815" y="1"/>
                    </a:lnTo>
                    <a:lnTo>
                      <a:pt x="818" y="1"/>
                    </a:lnTo>
                    <a:lnTo>
                      <a:pt x="822" y="1"/>
                    </a:lnTo>
                    <a:lnTo>
                      <a:pt x="825" y="1"/>
                    </a:lnTo>
                    <a:lnTo>
                      <a:pt x="829" y="1"/>
                    </a:lnTo>
                    <a:lnTo>
                      <a:pt x="832" y="1"/>
                    </a:lnTo>
                    <a:lnTo>
                      <a:pt x="836" y="1"/>
                    </a:lnTo>
                    <a:lnTo>
                      <a:pt x="839" y="1"/>
                    </a:lnTo>
                    <a:lnTo>
                      <a:pt x="843" y="1"/>
                    </a:lnTo>
                    <a:lnTo>
                      <a:pt x="846" y="1"/>
                    </a:lnTo>
                    <a:lnTo>
                      <a:pt x="850" y="1"/>
                    </a:lnTo>
                    <a:lnTo>
                      <a:pt x="853" y="1"/>
                    </a:lnTo>
                    <a:lnTo>
                      <a:pt x="857" y="1"/>
                    </a:lnTo>
                    <a:lnTo>
                      <a:pt x="860" y="1"/>
                    </a:lnTo>
                    <a:lnTo>
                      <a:pt x="864" y="1"/>
                    </a:lnTo>
                    <a:lnTo>
                      <a:pt x="867" y="1"/>
                    </a:lnTo>
                    <a:lnTo>
                      <a:pt x="871" y="0"/>
                    </a:lnTo>
                    <a:lnTo>
                      <a:pt x="875" y="0"/>
                    </a:lnTo>
                    <a:lnTo>
                      <a:pt x="878" y="0"/>
                    </a:lnTo>
                    <a:lnTo>
                      <a:pt x="882" y="0"/>
                    </a:lnTo>
                    <a:lnTo>
                      <a:pt x="885" y="0"/>
                    </a:lnTo>
                    <a:lnTo>
                      <a:pt x="889" y="0"/>
                    </a:lnTo>
                    <a:lnTo>
                      <a:pt x="892" y="0"/>
                    </a:lnTo>
                    <a:lnTo>
                      <a:pt x="896" y="0"/>
                    </a:lnTo>
                    <a:lnTo>
                      <a:pt x="899" y="0"/>
                    </a:lnTo>
                    <a:lnTo>
                      <a:pt x="903" y="0"/>
                    </a:lnTo>
                    <a:lnTo>
                      <a:pt x="906" y="0"/>
                    </a:lnTo>
                    <a:lnTo>
                      <a:pt x="910" y="0"/>
                    </a:lnTo>
                    <a:lnTo>
                      <a:pt x="913" y="0"/>
                    </a:lnTo>
                    <a:lnTo>
                      <a:pt x="917" y="0"/>
                    </a:lnTo>
                    <a:lnTo>
                      <a:pt x="920" y="0"/>
                    </a:lnTo>
                    <a:lnTo>
                      <a:pt x="924" y="0"/>
                    </a:lnTo>
                    <a:lnTo>
                      <a:pt x="927" y="0"/>
                    </a:lnTo>
                    <a:lnTo>
                      <a:pt x="931" y="0"/>
                    </a:lnTo>
                    <a:lnTo>
                      <a:pt x="935" y="0"/>
                    </a:lnTo>
                    <a:lnTo>
                      <a:pt x="938" y="0"/>
                    </a:lnTo>
                    <a:lnTo>
                      <a:pt x="941" y="0"/>
                    </a:lnTo>
                    <a:lnTo>
                      <a:pt x="945" y="0"/>
                    </a:lnTo>
                    <a:lnTo>
                      <a:pt x="948" y="0"/>
                    </a:lnTo>
                    <a:lnTo>
                      <a:pt x="952" y="0"/>
                    </a:lnTo>
                    <a:lnTo>
                      <a:pt x="956" y="0"/>
                    </a:lnTo>
                    <a:lnTo>
                      <a:pt x="959" y="0"/>
                    </a:lnTo>
                    <a:lnTo>
                      <a:pt x="963" y="0"/>
                    </a:lnTo>
                    <a:lnTo>
                      <a:pt x="966" y="0"/>
                    </a:lnTo>
                    <a:lnTo>
                      <a:pt x="970" y="0"/>
                    </a:lnTo>
                    <a:lnTo>
                      <a:pt x="973" y="0"/>
                    </a:lnTo>
                    <a:lnTo>
                      <a:pt x="977" y="0"/>
                    </a:lnTo>
                    <a:lnTo>
                      <a:pt x="980" y="0"/>
                    </a:lnTo>
                    <a:lnTo>
                      <a:pt x="984" y="0"/>
                    </a:lnTo>
                    <a:lnTo>
                      <a:pt x="987" y="0"/>
                    </a:lnTo>
                    <a:lnTo>
                      <a:pt x="991" y="0"/>
                    </a:lnTo>
                    <a:lnTo>
                      <a:pt x="994" y="0"/>
                    </a:lnTo>
                    <a:lnTo>
                      <a:pt x="998" y="0"/>
                    </a:lnTo>
                    <a:lnTo>
                      <a:pt x="1001" y="0"/>
                    </a:lnTo>
                    <a:lnTo>
                      <a:pt x="1005" y="0"/>
                    </a:lnTo>
                    <a:lnTo>
                      <a:pt x="1008" y="0"/>
                    </a:lnTo>
                    <a:lnTo>
                      <a:pt x="1012" y="0"/>
                    </a:lnTo>
                    <a:lnTo>
                      <a:pt x="1016" y="0"/>
                    </a:lnTo>
                    <a:lnTo>
                      <a:pt x="1019" y="0"/>
                    </a:lnTo>
                    <a:lnTo>
                      <a:pt x="1023" y="0"/>
                    </a:lnTo>
                    <a:lnTo>
                      <a:pt x="1026" y="0"/>
                    </a:lnTo>
                    <a:lnTo>
                      <a:pt x="1030" y="0"/>
                    </a:lnTo>
                    <a:lnTo>
                      <a:pt x="1033" y="0"/>
                    </a:lnTo>
                    <a:lnTo>
                      <a:pt x="1037" y="0"/>
                    </a:lnTo>
                    <a:lnTo>
                      <a:pt x="1040" y="0"/>
                    </a:lnTo>
                    <a:lnTo>
                      <a:pt x="1044" y="0"/>
                    </a:lnTo>
                    <a:lnTo>
                      <a:pt x="1047" y="0"/>
                    </a:lnTo>
                    <a:lnTo>
                      <a:pt x="1051" y="0"/>
                    </a:lnTo>
                    <a:lnTo>
                      <a:pt x="1054" y="0"/>
                    </a:lnTo>
                    <a:lnTo>
                      <a:pt x="1058" y="0"/>
                    </a:lnTo>
                    <a:lnTo>
                      <a:pt x="1061" y="0"/>
                    </a:lnTo>
                    <a:lnTo>
                      <a:pt x="1065" y="0"/>
                    </a:lnTo>
                    <a:lnTo>
                      <a:pt x="1068" y="0"/>
                    </a:lnTo>
                    <a:lnTo>
                      <a:pt x="1072" y="0"/>
                    </a:lnTo>
                    <a:lnTo>
                      <a:pt x="1076" y="0"/>
                    </a:lnTo>
                    <a:lnTo>
                      <a:pt x="1079" y="0"/>
                    </a:lnTo>
                    <a:lnTo>
                      <a:pt x="1083" y="0"/>
                    </a:lnTo>
                    <a:lnTo>
                      <a:pt x="1086" y="0"/>
                    </a:lnTo>
                    <a:lnTo>
                      <a:pt x="1090" y="0"/>
                    </a:lnTo>
                    <a:lnTo>
                      <a:pt x="1093" y="0"/>
                    </a:lnTo>
                    <a:lnTo>
                      <a:pt x="1097" y="0"/>
                    </a:lnTo>
                    <a:lnTo>
                      <a:pt x="1100" y="0"/>
                    </a:lnTo>
                    <a:lnTo>
                      <a:pt x="1104" y="0"/>
                    </a:lnTo>
                    <a:lnTo>
                      <a:pt x="1107" y="0"/>
                    </a:lnTo>
                    <a:lnTo>
                      <a:pt x="1111" y="0"/>
                    </a:lnTo>
                    <a:lnTo>
                      <a:pt x="1114" y="0"/>
                    </a:lnTo>
                    <a:lnTo>
                      <a:pt x="1118" y="0"/>
                    </a:lnTo>
                    <a:lnTo>
                      <a:pt x="1121" y="0"/>
                    </a:lnTo>
                    <a:lnTo>
                      <a:pt x="1125" y="0"/>
                    </a:lnTo>
                    <a:lnTo>
                      <a:pt x="1128" y="0"/>
                    </a:lnTo>
                    <a:lnTo>
                      <a:pt x="1132" y="0"/>
                    </a:lnTo>
                    <a:lnTo>
                      <a:pt x="1136" y="0"/>
                    </a:lnTo>
                    <a:lnTo>
                      <a:pt x="1139" y="0"/>
                    </a:lnTo>
                    <a:lnTo>
                      <a:pt x="1143" y="0"/>
                    </a:lnTo>
                    <a:lnTo>
                      <a:pt x="1146" y="0"/>
                    </a:lnTo>
                    <a:lnTo>
                      <a:pt x="1149" y="0"/>
                    </a:lnTo>
                    <a:lnTo>
                      <a:pt x="1153" y="0"/>
                    </a:lnTo>
                    <a:lnTo>
                      <a:pt x="1157" y="0"/>
                    </a:lnTo>
                    <a:lnTo>
                      <a:pt x="1160" y="0"/>
                    </a:lnTo>
                    <a:lnTo>
                      <a:pt x="1164" y="0"/>
                    </a:lnTo>
                    <a:lnTo>
                      <a:pt x="1167" y="0"/>
                    </a:lnTo>
                    <a:lnTo>
                      <a:pt x="1171" y="0"/>
                    </a:lnTo>
                    <a:lnTo>
                      <a:pt x="1174" y="0"/>
                    </a:lnTo>
                    <a:lnTo>
                      <a:pt x="1178" y="0"/>
                    </a:lnTo>
                    <a:lnTo>
                      <a:pt x="1181" y="0"/>
                    </a:lnTo>
                    <a:lnTo>
                      <a:pt x="1185" y="0"/>
                    </a:lnTo>
                    <a:lnTo>
                      <a:pt x="1188" y="0"/>
                    </a:lnTo>
                    <a:lnTo>
                      <a:pt x="1192" y="0"/>
                    </a:lnTo>
                    <a:lnTo>
                      <a:pt x="1196" y="0"/>
                    </a:lnTo>
                    <a:lnTo>
                      <a:pt x="1199" y="0"/>
                    </a:lnTo>
                    <a:lnTo>
                      <a:pt x="1202" y="0"/>
                    </a:lnTo>
                    <a:lnTo>
                      <a:pt x="1206" y="0"/>
                    </a:lnTo>
                    <a:lnTo>
                      <a:pt x="1209" y="0"/>
                    </a:lnTo>
                    <a:lnTo>
                      <a:pt x="1213" y="0"/>
                    </a:lnTo>
                    <a:lnTo>
                      <a:pt x="1217" y="0"/>
                    </a:lnTo>
                    <a:lnTo>
                      <a:pt x="1220" y="0"/>
                    </a:lnTo>
                    <a:lnTo>
                      <a:pt x="1224" y="0"/>
                    </a:lnTo>
                    <a:lnTo>
                      <a:pt x="1227" y="0"/>
                    </a:lnTo>
                    <a:lnTo>
                      <a:pt x="1231" y="0"/>
                    </a:lnTo>
                    <a:lnTo>
                      <a:pt x="1234" y="0"/>
                    </a:lnTo>
                    <a:lnTo>
                      <a:pt x="1238" y="0"/>
                    </a:lnTo>
                    <a:lnTo>
                      <a:pt x="1241" y="1"/>
                    </a:lnTo>
                    <a:lnTo>
                      <a:pt x="1245" y="1"/>
                    </a:lnTo>
                    <a:lnTo>
                      <a:pt x="1248" y="1"/>
                    </a:lnTo>
                    <a:lnTo>
                      <a:pt x="1252" y="1"/>
                    </a:lnTo>
                    <a:lnTo>
                      <a:pt x="1255" y="1"/>
                    </a:lnTo>
                    <a:lnTo>
                      <a:pt x="1259" y="1"/>
                    </a:lnTo>
                    <a:lnTo>
                      <a:pt x="1262" y="2"/>
                    </a:lnTo>
                    <a:lnTo>
                      <a:pt x="1266" y="2"/>
                    </a:lnTo>
                    <a:lnTo>
                      <a:pt x="1269" y="2"/>
                    </a:lnTo>
                    <a:lnTo>
                      <a:pt x="1273" y="3"/>
                    </a:lnTo>
                    <a:lnTo>
                      <a:pt x="1277" y="3"/>
                    </a:lnTo>
                    <a:lnTo>
                      <a:pt x="1280" y="4"/>
                    </a:lnTo>
                    <a:lnTo>
                      <a:pt x="1284" y="5"/>
                    </a:lnTo>
                    <a:lnTo>
                      <a:pt x="1287" y="6"/>
                    </a:lnTo>
                    <a:lnTo>
                      <a:pt x="1291" y="7"/>
                    </a:lnTo>
                    <a:lnTo>
                      <a:pt x="1294" y="8"/>
                    </a:lnTo>
                    <a:lnTo>
                      <a:pt x="1298" y="10"/>
                    </a:lnTo>
                    <a:lnTo>
                      <a:pt x="1301" y="12"/>
                    </a:lnTo>
                    <a:lnTo>
                      <a:pt x="1305" y="14"/>
                    </a:lnTo>
                    <a:lnTo>
                      <a:pt x="1308" y="17"/>
                    </a:lnTo>
                    <a:lnTo>
                      <a:pt x="1312" y="19"/>
                    </a:lnTo>
                    <a:lnTo>
                      <a:pt x="1315" y="22"/>
                    </a:lnTo>
                    <a:lnTo>
                      <a:pt x="1319" y="26"/>
                    </a:lnTo>
                    <a:lnTo>
                      <a:pt x="1322" y="29"/>
                    </a:lnTo>
                    <a:lnTo>
                      <a:pt x="1326" y="33"/>
                    </a:lnTo>
                    <a:lnTo>
                      <a:pt x="1329" y="37"/>
                    </a:lnTo>
                    <a:lnTo>
                      <a:pt x="1333" y="41"/>
                    </a:lnTo>
                    <a:lnTo>
                      <a:pt x="1337" y="44"/>
                    </a:lnTo>
                    <a:lnTo>
                      <a:pt x="1340" y="48"/>
                    </a:lnTo>
                    <a:lnTo>
                      <a:pt x="1344" y="52"/>
                    </a:lnTo>
                    <a:lnTo>
                      <a:pt x="1347" y="55"/>
                    </a:lnTo>
                    <a:lnTo>
                      <a:pt x="1351" y="58"/>
                    </a:lnTo>
                    <a:lnTo>
                      <a:pt x="1354" y="61"/>
                    </a:lnTo>
                    <a:lnTo>
                      <a:pt x="1358" y="63"/>
                    </a:lnTo>
                    <a:lnTo>
                      <a:pt x="1361" y="66"/>
                    </a:lnTo>
                    <a:lnTo>
                      <a:pt x="1365" y="67"/>
                    </a:lnTo>
                    <a:lnTo>
                      <a:pt x="1368" y="69"/>
                    </a:lnTo>
                    <a:lnTo>
                      <a:pt x="1372" y="71"/>
                    </a:lnTo>
                    <a:lnTo>
                      <a:pt x="1375" y="72"/>
                    </a:lnTo>
                    <a:lnTo>
                      <a:pt x="1379" y="73"/>
                    </a:lnTo>
                    <a:lnTo>
                      <a:pt x="1382" y="74"/>
                    </a:lnTo>
                    <a:lnTo>
                      <a:pt x="1386" y="74"/>
                    </a:lnTo>
                    <a:lnTo>
                      <a:pt x="1389" y="75"/>
                    </a:lnTo>
                    <a:lnTo>
                      <a:pt x="1393" y="75"/>
                    </a:lnTo>
                    <a:lnTo>
                      <a:pt x="1397" y="76"/>
                    </a:lnTo>
                    <a:lnTo>
                      <a:pt x="1400" y="76"/>
                    </a:lnTo>
                    <a:lnTo>
                      <a:pt x="1404" y="76"/>
                    </a:lnTo>
                    <a:lnTo>
                      <a:pt x="1407" y="77"/>
                    </a:lnTo>
                    <a:lnTo>
                      <a:pt x="1410" y="77"/>
                    </a:lnTo>
                  </a:path>
                </a:pathLst>
              </a:custGeom>
              <a:noFill/>
              <a:ln w="4826">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34" name="Freeform 48"/>
              <p:cNvSpPr>
                <a:spLocks/>
              </p:cNvSpPr>
              <p:nvPr/>
            </p:nvSpPr>
            <p:spPr bwMode="auto">
              <a:xfrm>
                <a:off x="2242" y="2410"/>
                <a:ext cx="2494" cy="0"/>
              </a:xfrm>
              <a:custGeom>
                <a:avLst/>
                <a:gdLst>
                  <a:gd name="T0" fmla="*/ 19441 w 1410"/>
                  <a:gd name="T1" fmla="*/ 42902 w 1410"/>
                  <a:gd name="T2" fmla="*/ 65649 w 1410"/>
                  <a:gd name="T3" fmla="*/ 88997 w 1410"/>
                  <a:gd name="T4" fmla="*/ 112384 w 1410"/>
                  <a:gd name="T5" fmla="*/ 135203 w 1410"/>
                  <a:gd name="T6" fmla="*/ 158656 w 1410"/>
                  <a:gd name="T7" fmla="*/ 182055 w 1410"/>
                  <a:gd name="T8" fmla="*/ 205392 w 1410"/>
                  <a:gd name="T9" fmla="*/ 228086 w 1410"/>
                  <a:gd name="T10" fmla="*/ 251118 w 1410"/>
                  <a:gd name="T11" fmla="*/ 273712 w 1410"/>
                  <a:gd name="T12" fmla="*/ 297398 w 1410"/>
                  <a:gd name="T13" fmla="*/ 320785 w 1410"/>
                  <a:gd name="T14" fmla="*/ 344176 w 1410"/>
                  <a:gd name="T15" fmla="*/ 366876 w 1410"/>
                  <a:gd name="T16" fmla="*/ 390329 w 1410"/>
                  <a:gd name="T17" fmla="*/ 413728 w 1410"/>
                  <a:gd name="T18" fmla="*/ 435834 w 1410"/>
                  <a:gd name="T19" fmla="*/ 459796 w 1410"/>
                  <a:gd name="T20" fmla="*/ 482976 w 1410"/>
                  <a:gd name="T21" fmla="*/ 505383 w 1410"/>
                  <a:gd name="T22" fmla="*/ 529071 w 1410"/>
                  <a:gd name="T23" fmla="*/ 552456 w 1410"/>
                  <a:gd name="T24" fmla="*/ 574651 w 1410"/>
                  <a:gd name="T25" fmla="*/ 598059 w 1410"/>
                  <a:gd name="T26" fmla="*/ 621922 w 1410"/>
                  <a:gd name="T27" fmla="*/ 644191 w 1410"/>
                  <a:gd name="T28" fmla="*/ 667506 w 1410"/>
                  <a:gd name="T29" fmla="*/ 691556 w 1410"/>
                  <a:gd name="T30" fmla="*/ 714655 w 1410"/>
                  <a:gd name="T31" fmla="*/ 737005 w 1410"/>
                  <a:gd name="T32" fmla="*/ 760242 w 1410"/>
                  <a:gd name="T33" fmla="*/ 784133 w 1410"/>
                  <a:gd name="T34" fmla="*/ 806324 w 1410"/>
                  <a:gd name="T35" fmla="*/ 829738 w 1410"/>
                  <a:gd name="T36" fmla="*/ 853797 w 1410"/>
                  <a:gd name="T37" fmla="*/ 877074 w 1410"/>
                  <a:gd name="T38" fmla="*/ 899179 w 1410"/>
                  <a:gd name="T39" fmla="*/ 922591 w 1410"/>
                  <a:gd name="T40" fmla="*/ 945458 w 1410"/>
                  <a:gd name="T41" fmla="*/ 968850 w 1410"/>
                  <a:gd name="T42" fmla="*/ 991915 w 1410"/>
                  <a:gd name="T43" fmla="*/ 1015805 w 1410"/>
                  <a:gd name="T44" fmla="*/ 1038006 w 1410"/>
                  <a:gd name="T45" fmla="*/ 1061432 w 1410"/>
                  <a:gd name="T46" fmla="*/ 1084763 w 1410"/>
                  <a:gd name="T47" fmla="*/ 1107667 w 1410"/>
                  <a:gd name="T48" fmla="*/ 1131082 w 1410"/>
                  <a:gd name="T49" fmla="*/ 1154441 w 1410"/>
                  <a:gd name="T50" fmla="*/ 1177136 w 1410"/>
                  <a:gd name="T51" fmla="*/ 1200520 w 1410"/>
                  <a:gd name="T52" fmla="*/ 1223581 w 1410"/>
                  <a:gd name="T53" fmla="*/ 1246407 w 1410"/>
                  <a:gd name="T54" fmla="*/ 1269922 w 1410"/>
                  <a:gd name="T55" fmla="*/ 1293258 w 1410"/>
                  <a:gd name="T56" fmla="*/ 1316660 w 1410"/>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10"/>
                  <a:gd name="T115" fmla="*/ 1410 w 1410"/>
                </a:gdLst>
                <a:ahLst/>
                <a:cxnLst>
                  <a:cxn ang="T57">
                    <a:pos x="T0" y="0"/>
                  </a:cxn>
                  <a:cxn ang="T58">
                    <a:pos x="T1" y="0"/>
                  </a:cxn>
                  <a:cxn ang="T59">
                    <a:pos x="T2" y="0"/>
                  </a:cxn>
                  <a:cxn ang="T60">
                    <a:pos x="T3" y="0"/>
                  </a:cxn>
                  <a:cxn ang="T61">
                    <a:pos x="T4" y="0"/>
                  </a:cxn>
                  <a:cxn ang="T62">
                    <a:pos x="T5" y="0"/>
                  </a:cxn>
                  <a:cxn ang="T63">
                    <a:pos x="T6" y="0"/>
                  </a:cxn>
                  <a:cxn ang="T64">
                    <a:pos x="T7" y="0"/>
                  </a:cxn>
                  <a:cxn ang="T65">
                    <a:pos x="T8" y="0"/>
                  </a:cxn>
                  <a:cxn ang="T66">
                    <a:pos x="T9" y="0"/>
                  </a:cxn>
                  <a:cxn ang="T67">
                    <a:pos x="T10" y="0"/>
                  </a:cxn>
                  <a:cxn ang="T68">
                    <a:pos x="T11" y="0"/>
                  </a:cxn>
                  <a:cxn ang="T69">
                    <a:pos x="T12" y="0"/>
                  </a:cxn>
                  <a:cxn ang="T70">
                    <a:pos x="T13" y="0"/>
                  </a:cxn>
                  <a:cxn ang="T71">
                    <a:pos x="T14" y="0"/>
                  </a:cxn>
                  <a:cxn ang="T72">
                    <a:pos x="T15" y="0"/>
                  </a:cxn>
                  <a:cxn ang="T73">
                    <a:pos x="T16" y="0"/>
                  </a:cxn>
                  <a:cxn ang="T74">
                    <a:pos x="T17" y="0"/>
                  </a:cxn>
                  <a:cxn ang="T75">
                    <a:pos x="T18" y="0"/>
                  </a:cxn>
                  <a:cxn ang="T76">
                    <a:pos x="T19" y="0"/>
                  </a:cxn>
                  <a:cxn ang="T77">
                    <a:pos x="T20" y="0"/>
                  </a:cxn>
                  <a:cxn ang="T78">
                    <a:pos x="T21" y="0"/>
                  </a:cxn>
                  <a:cxn ang="T79">
                    <a:pos x="T22" y="0"/>
                  </a:cxn>
                  <a:cxn ang="T80">
                    <a:pos x="T23" y="0"/>
                  </a:cxn>
                  <a:cxn ang="T81">
                    <a:pos x="T24" y="0"/>
                  </a:cxn>
                  <a:cxn ang="T82">
                    <a:pos x="T25" y="0"/>
                  </a:cxn>
                  <a:cxn ang="T83">
                    <a:pos x="T26" y="0"/>
                  </a:cxn>
                  <a:cxn ang="T84">
                    <a:pos x="T27" y="0"/>
                  </a:cxn>
                  <a:cxn ang="T85">
                    <a:pos x="T28" y="0"/>
                  </a:cxn>
                  <a:cxn ang="T86">
                    <a:pos x="T29" y="0"/>
                  </a:cxn>
                  <a:cxn ang="T87">
                    <a:pos x="T30" y="0"/>
                  </a:cxn>
                  <a:cxn ang="T88">
                    <a:pos x="T31" y="0"/>
                  </a:cxn>
                  <a:cxn ang="T89">
                    <a:pos x="T32" y="0"/>
                  </a:cxn>
                  <a:cxn ang="T90">
                    <a:pos x="T33" y="0"/>
                  </a:cxn>
                  <a:cxn ang="T91">
                    <a:pos x="T34" y="0"/>
                  </a:cxn>
                  <a:cxn ang="T92">
                    <a:pos x="T35" y="0"/>
                  </a:cxn>
                  <a:cxn ang="T93">
                    <a:pos x="T36" y="0"/>
                  </a:cxn>
                  <a:cxn ang="T94">
                    <a:pos x="T37" y="0"/>
                  </a:cxn>
                  <a:cxn ang="T95">
                    <a:pos x="T38" y="0"/>
                  </a:cxn>
                  <a:cxn ang="T96">
                    <a:pos x="T39" y="0"/>
                  </a:cxn>
                  <a:cxn ang="T97">
                    <a:pos x="T40" y="0"/>
                  </a:cxn>
                  <a:cxn ang="T98">
                    <a:pos x="T41" y="0"/>
                  </a:cxn>
                  <a:cxn ang="T99">
                    <a:pos x="T42" y="0"/>
                  </a:cxn>
                  <a:cxn ang="T100">
                    <a:pos x="T43" y="0"/>
                  </a:cxn>
                  <a:cxn ang="T101">
                    <a:pos x="T44" y="0"/>
                  </a:cxn>
                  <a:cxn ang="T102">
                    <a:pos x="T45" y="0"/>
                  </a:cxn>
                  <a:cxn ang="T103">
                    <a:pos x="T46" y="0"/>
                  </a:cxn>
                  <a:cxn ang="T104">
                    <a:pos x="T47" y="0"/>
                  </a:cxn>
                  <a:cxn ang="T105">
                    <a:pos x="T48" y="0"/>
                  </a:cxn>
                  <a:cxn ang="T106">
                    <a:pos x="T49" y="0"/>
                  </a:cxn>
                  <a:cxn ang="T107">
                    <a:pos x="T50" y="0"/>
                  </a:cxn>
                  <a:cxn ang="T108">
                    <a:pos x="T51" y="0"/>
                  </a:cxn>
                  <a:cxn ang="T109">
                    <a:pos x="T52" y="0"/>
                  </a:cxn>
                  <a:cxn ang="T110">
                    <a:pos x="T53" y="0"/>
                  </a:cxn>
                  <a:cxn ang="T111">
                    <a:pos x="T54" y="0"/>
                  </a:cxn>
                  <a:cxn ang="T112">
                    <a:pos x="T55" y="0"/>
                  </a:cxn>
                  <a:cxn ang="T113">
                    <a:pos x="T56" y="0"/>
                  </a:cxn>
                </a:cxnLst>
                <a:rect l="T114" t="0" r="T115" b="0"/>
                <a:pathLst>
                  <a:path w="1410">
                    <a:moveTo>
                      <a:pt x="0" y="0"/>
                    </a:moveTo>
                    <a:lnTo>
                      <a:pt x="3" y="0"/>
                    </a:lnTo>
                    <a:lnTo>
                      <a:pt x="7" y="0"/>
                    </a:lnTo>
                    <a:lnTo>
                      <a:pt x="10" y="0"/>
                    </a:lnTo>
                    <a:lnTo>
                      <a:pt x="14" y="0"/>
                    </a:lnTo>
                    <a:lnTo>
                      <a:pt x="17" y="0"/>
                    </a:lnTo>
                    <a:lnTo>
                      <a:pt x="21" y="0"/>
                    </a:lnTo>
                    <a:lnTo>
                      <a:pt x="24" y="0"/>
                    </a:lnTo>
                    <a:lnTo>
                      <a:pt x="28" y="0"/>
                    </a:lnTo>
                    <a:lnTo>
                      <a:pt x="31" y="0"/>
                    </a:lnTo>
                    <a:lnTo>
                      <a:pt x="35" y="0"/>
                    </a:lnTo>
                    <a:lnTo>
                      <a:pt x="39" y="0"/>
                    </a:lnTo>
                    <a:lnTo>
                      <a:pt x="42" y="0"/>
                    </a:lnTo>
                    <a:lnTo>
                      <a:pt x="46" y="0"/>
                    </a:lnTo>
                    <a:lnTo>
                      <a:pt x="49" y="0"/>
                    </a:lnTo>
                    <a:lnTo>
                      <a:pt x="53" y="0"/>
                    </a:lnTo>
                    <a:lnTo>
                      <a:pt x="56" y="0"/>
                    </a:lnTo>
                    <a:lnTo>
                      <a:pt x="60" y="0"/>
                    </a:lnTo>
                    <a:lnTo>
                      <a:pt x="63" y="0"/>
                    </a:lnTo>
                    <a:lnTo>
                      <a:pt x="67" y="0"/>
                    </a:lnTo>
                    <a:lnTo>
                      <a:pt x="70" y="0"/>
                    </a:lnTo>
                    <a:lnTo>
                      <a:pt x="74" y="0"/>
                    </a:lnTo>
                    <a:lnTo>
                      <a:pt x="77" y="0"/>
                    </a:lnTo>
                    <a:lnTo>
                      <a:pt x="81" y="0"/>
                    </a:lnTo>
                    <a:lnTo>
                      <a:pt x="84" y="0"/>
                    </a:lnTo>
                    <a:lnTo>
                      <a:pt x="88" y="0"/>
                    </a:lnTo>
                    <a:lnTo>
                      <a:pt x="91" y="0"/>
                    </a:lnTo>
                    <a:lnTo>
                      <a:pt x="95" y="0"/>
                    </a:lnTo>
                    <a:lnTo>
                      <a:pt x="99" y="0"/>
                    </a:lnTo>
                    <a:lnTo>
                      <a:pt x="102" y="0"/>
                    </a:lnTo>
                    <a:lnTo>
                      <a:pt x="106" y="0"/>
                    </a:lnTo>
                    <a:lnTo>
                      <a:pt x="109" y="0"/>
                    </a:lnTo>
                    <a:lnTo>
                      <a:pt x="113" y="0"/>
                    </a:lnTo>
                    <a:lnTo>
                      <a:pt x="116" y="0"/>
                    </a:lnTo>
                    <a:lnTo>
                      <a:pt x="120" y="0"/>
                    </a:lnTo>
                    <a:lnTo>
                      <a:pt x="123" y="0"/>
                    </a:lnTo>
                    <a:lnTo>
                      <a:pt x="127" y="0"/>
                    </a:lnTo>
                    <a:lnTo>
                      <a:pt x="130" y="0"/>
                    </a:lnTo>
                    <a:lnTo>
                      <a:pt x="134" y="0"/>
                    </a:lnTo>
                    <a:lnTo>
                      <a:pt x="137" y="0"/>
                    </a:lnTo>
                    <a:lnTo>
                      <a:pt x="141" y="0"/>
                    </a:lnTo>
                    <a:lnTo>
                      <a:pt x="144" y="0"/>
                    </a:lnTo>
                    <a:lnTo>
                      <a:pt x="148" y="0"/>
                    </a:lnTo>
                    <a:lnTo>
                      <a:pt x="151" y="0"/>
                    </a:lnTo>
                    <a:lnTo>
                      <a:pt x="155" y="0"/>
                    </a:lnTo>
                    <a:lnTo>
                      <a:pt x="159" y="0"/>
                    </a:lnTo>
                    <a:lnTo>
                      <a:pt x="162" y="0"/>
                    </a:lnTo>
                    <a:lnTo>
                      <a:pt x="166" y="0"/>
                    </a:lnTo>
                    <a:lnTo>
                      <a:pt x="169" y="0"/>
                    </a:lnTo>
                    <a:lnTo>
                      <a:pt x="172" y="0"/>
                    </a:lnTo>
                    <a:lnTo>
                      <a:pt x="176" y="0"/>
                    </a:lnTo>
                    <a:lnTo>
                      <a:pt x="180" y="0"/>
                    </a:lnTo>
                    <a:lnTo>
                      <a:pt x="183" y="0"/>
                    </a:lnTo>
                    <a:lnTo>
                      <a:pt x="187" y="0"/>
                    </a:lnTo>
                    <a:lnTo>
                      <a:pt x="190" y="0"/>
                    </a:lnTo>
                    <a:lnTo>
                      <a:pt x="194" y="0"/>
                    </a:lnTo>
                    <a:lnTo>
                      <a:pt x="197" y="0"/>
                    </a:lnTo>
                    <a:lnTo>
                      <a:pt x="201" y="0"/>
                    </a:lnTo>
                    <a:lnTo>
                      <a:pt x="204" y="0"/>
                    </a:lnTo>
                    <a:lnTo>
                      <a:pt x="208" y="0"/>
                    </a:lnTo>
                    <a:lnTo>
                      <a:pt x="211" y="0"/>
                    </a:lnTo>
                    <a:lnTo>
                      <a:pt x="215" y="0"/>
                    </a:lnTo>
                    <a:lnTo>
                      <a:pt x="219" y="0"/>
                    </a:lnTo>
                    <a:lnTo>
                      <a:pt x="222" y="0"/>
                    </a:lnTo>
                    <a:lnTo>
                      <a:pt x="225" y="0"/>
                    </a:lnTo>
                    <a:lnTo>
                      <a:pt x="229" y="0"/>
                    </a:lnTo>
                    <a:lnTo>
                      <a:pt x="232" y="0"/>
                    </a:lnTo>
                    <a:lnTo>
                      <a:pt x="236" y="0"/>
                    </a:lnTo>
                    <a:lnTo>
                      <a:pt x="240" y="0"/>
                    </a:lnTo>
                    <a:lnTo>
                      <a:pt x="243" y="0"/>
                    </a:lnTo>
                    <a:lnTo>
                      <a:pt x="247" y="0"/>
                    </a:lnTo>
                    <a:lnTo>
                      <a:pt x="250" y="0"/>
                    </a:lnTo>
                    <a:lnTo>
                      <a:pt x="254" y="0"/>
                    </a:lnTo>
                    <a:lnTo>
                      <a:pt x="257" y="0"/>
                    </a:lnTo>
                    <a:lnTo>
                      <a:pt x="261" y="0"/>
                    </a:lnTo>
                    <a:lnTo>
                      <a:pt x="264" y="0"/>
                    </a:lnTo>
                    <a:lnTo>
                      <a:pt x="268" y="0"/>
                    </a:lnTo>
                    <a:lnTo>
                      <a:pt x="271" y="0"/>
                    </a:lnTo>
                    <a:lnTo>
                      <a:pt x="275" y="0"/>
                    </a:lnTo>
                    <a:lnTo>
                      <a:pt x="278" y="0"/>
                    </a:lnTo>
                    <a:lnTo>
                      <a:pt x="282" y="0"/>
                    </a:lnTo>
                    <a:lnTo>
                      <a:pt x="285" y="0"/>
                    </a:lnTo>
                    <a:lnTo>
                      <a:pt x="289" y="0"/>
                    </a:lnTo>
                    <a:lnTo>
                      <a:pt x="292" y="0"/>
                    </a:lnTo>
                    <a:lnTo>
                      <a:pt x="296" y="0"/>
                    </a:lnTo>
                    <a:lnTo>
                      <a:pt x="300" y="0"/>
                    </a:lnTo>
                    <a:lnTo>
                      <a:pt x="303" y="0"/>
                    </a:lnTo>
                    <a:lnTo>
                      <a:pt x="307" y="0"/>
                    </a:lnTo>
                    <a:lnTo>
                      <a:pt x="310" y="0"/>
                    </a:lnTo>
                    <a:lnTo>
                      <a:pt x="314" y="0"/>
                    </a:lnTo>
                    <a:lnTo>
                      <a:pt x="317" y="0"/>
                    </a:lnTo>
                    <a:lnTo>
                      <a:pt x="321" y="0"/>
                    </a:lnTo>
                    <a:lnTo>
                      <a:pt x="324" y="0"/>
                    </a:lnTo>
                    <a:lnTo>
                      <a:pt x="328" y="0"/>
                    </a:lnTo>
                    <a:lnTo>
                      <a:pt x="331" y="0"/>
                    </a:lnTo>
                    <a:lnTo>
                      <a:pt x="335" y="0"/>
                    </a:lnTo>
                    <a:lnTo>
                      <a:pt x="338" y="0"/>
                    </a:lnTo>
                    <a:lnTo>
                      <a:pt x="342" y="0"/>
                    </a:lnTo>
                    <a:lnTo>
                      <a:pt x="345" y="0"/>
                    </a:lnTo>
                    <a:lnTo>
                      <a:pt x="349" y="0"/>
                    </a:lnTo>
                    <a:lnTo>
                      <a:pt x="352" y="0"/>
                    </a:lnTo>
                    <a:lnTo>
                      <a:pt x="356" y="0"/>
                    </a:lnTo>
                    <a:lnTo>
                      <a:pt x="360" y="0"/>
                    </a:lnTo>
                    <a:lnTo>
                      <a:pt x="363" y="0"/>
                    </a:lnTo>
                    <a:lnTo>
                      <a:pt x="367" y="0"/>
                    </a:lnTo>
                    <a:lnTo>
                      <a:pt x="370" y="0"/>
                    </a:lnTo>
                    <a:lnTo>
                      <a:pt x="374" y="0"/>
                    </a:lnTo>
                    <a:lnTo>
                      <a:pt x="377" y="0"/>
                    </a:lnTo>
                    <a:lnTo>
                      <a:pt x="381" y="0"/>
                    </a:lnTo>
                    <a:lnTo>
                      <a:pt x="384" y="0"/>
                    </a:lnTo>
                    <a:lnTo>
                      <a:pt x="388" y="0"/>
                    </a:lnTo>
                    <a:lnTo>
                      <a:pt x="391" y="0"/>
                    </a:lnTo>
                    <a:lnTo>
                      <a:pt x="395" y="0"/>
                    </a:lnTo>
                    <a:lnTo>
                      <a:pt x="398" y="0"/>
                    </a:lnTo>
                    <a:lnTo>
                      <a:pt x="402" y="0"/>
                    </a:lnTo>
                    <a:lnTo>
                      <a:pt x="405" y="0"/>
                    </a:lnTo>
                    <a:lnTo>
                      <a:pt x="409" y="0"/>
                    </a:lnTo>
                    <a:lnTo>
                      <a:pt x="412" y="0"/>
                    </a:lnTo>
                    <a:lnTo>
                      <a:pt x="416" y="0"/>
                    </a:lnTo>
                    <a:lnTo>
                      <a:pt x="420" y="0"/>
                    </a:lnTo>
                    <a:lnTo>
                      <a:pt x="423" y="0"/>
                    </a:lnTo>
                    <a:lnTo>
                      <a:pt x="426" y="0"/>
                    </a:lnTo>
                    <a:lnTo>
                      <a:pt x="430" y="0"/>
                    </a:lnTo>
                    <a:lnTo>
                      <a:pt x="433" y="0"/>
                    </a:lnTo>
                    <a:lnTo>
                      <a:pt x="437" y="0"/>
                    </a:lnTo>
                    <a:lnTo>
                      <a:pt x="441" y="0"/>
                    </a:lnTo>
                    <a:lnTo>
                      <a:pt x="444" y="0"/>
                    </a:lnTo>
                    <a:lnTo>
                      <a:pt x="448" y="0"/>
                    </a:lnTo>
                    <a:lnTo>
                      <a:pt x="451" y="0"/>
                    </a:lnTo>
                    <a:lnTo>
                      <a:pt x="455" y="0"/>
                    </a:lnTo>
                    <a:lnTo>
                      <a:pt x="458" y="0"/>
                    </a:lnTo>
                    <a:lnTo>
                      <a:pt x="462" y="0"/>
                    </a:lnTo>
                    <a:lnTo>
                      <a:pt x="465" y="0"/>
                    </a:lnTo>
                    <a:lnTo>
                      <a:pt x="469" y="0"/>
                    </a:lnTo>
                    <a:lnTo>
                      <a:pt x="472" y="0"/>
                    </a:lnTo>
                    <a:lnTo>
                      <a:pt x="476" y="0"/>
                    </a:lnTo>
                    <a:lnTo>
                      <a:pt x="479" y="0"/>
                    </a:lnTo>
                    <a:lnTo>
                      <a:pt x="483" y="0"/>
                    </a:lnTo>
                    <a:lnTo>
                      <a:pt x="486" y="0"/>
                    </a:lnTo>
                    <a:lnTo>
                      <a:pt x="490" y="0"/>
                    </a:lnTo>
                    <a:lnTo>
                      <a:pt x="493" y="0"/>
                    </a:lnTo>
                    <a:lnTo>
                      <a:pt x="497" y="0"/>
                    </a:lnTo>
                    <a:lnTo>
                      <a:pt x="501" y="0"/>
                    </a:lnTo>
                    <a:lnTo>
                      <a:pt x="504" y="0"/>
                    </a:lnTo>
                    <a:lnTo>
                      <a:pt x="508" y="0"/>
                    </a:lnTo>
                    <a:lnTo>
                      <a:pt x="511" y="0"/>
                    </a:lnTo>
                    <a:lnTo>
                      <a:pt x="515" y="0"/>
                    </a:lnTo>
                    <a:lnTo>
                      <a:pt x="518" y="0"/>
                    </a:lnTo>
                    <a:lnTo>
                      <a:pt x="522" y="0"/>
                    </a:lnTo>
                    <a:lnTo>
                      <a:pt x="525" y="0"/>
                    </a:lnTo>
                    <a:lnTo>
                      <a:pt x="529" y="0"/>
                    </a:lnTo>
                    <a:lnTo>
                      <a:pt x="532" y="0"/>
                    </a:lnTo>
                    <a:lnTo>
                      <a:pt x="536" y="0"/>
                    </a:lnTo>
                    <a:lnTo>
                      <a:pt x="539" y="0"/>
                    </a:lnTo>
                    <a:lnTo>
                      <a:pt x="543" y="0"/>
                    </a:lnTo>
                    <a:lnTo>
                      <a:pt x="546" y="0"/>
                    </a:lnTo>
                    <a:lnTo>
                      <a:pt x="550" y="0"/>
                    </a:lnTo>
                    <a:lnTo>
                      <a:pt x="553" y="0"/>
                    </a:lnTo>
                    <a:lnTo>
                      <a:pt x="557" y="0"/>
                    </a:lnTo>
                    <a:lnTo>
                      <a:pt x="561" y="0"/>
                    </a:lnTo>
                    <a:lnTo>
                      <a:pt x="564" y="0"/>
                    </a:lnTo>
                    <a:lnTo>
                      <a:pt x="568" y="0"/>
                    </a:lnTo>
                    <a:lnTo>
                      <a:pt x="571" y="0"/>
                    </a:lnTo>
                    <a:lnTo>
                      <a:pt x="575" y="0"/>
                    </a:lnTo>
                    <a:lnTo>
                      <a:pt x="578" y="0"/>
                    </a:lnTo>
                    <a:lnTo>
                      <a:pt x="582" y="0"/>
                    </a:lnTo>
                    <a:lnTo>
                      <a:pt x="585" y="0"/>
                    </a:lnTo>
                    <a:lnTo>
                      <a:pt x="589" y="0"/>
                    </a:lnTo>
                    <a:lnTo>
                      <a:pt x="592" y="0"/>
                    </a:lnTo>
                    <a:lnTo>
                      <a:pt x="596" y="0"/>
                    </a:lnTo>
                    <a:lnTo>
                      <a:pt x="599" y="0"/>
                    </a:lnTo>
                    <a:lnTo>
                      <a:pt x="603" y="0"/>
                    </a:lnTo>
                    <a:lnTo>
                      <a:pt x="606" y="0"/>
                    </a:lnTo>
                    <a:lnTo>
                      <a:pt x="610" y="0"/>
                    </a:lnTo>
                    <a:lnTo>
                      <a:pt x="613" y="0"/>
                    </a:lnTo>
                    <a:lnTo>
                      <a:pt x="617" y="0"/>
                    </a:lnTo>
                    <a:lnTo>
                      <a:pt x="621" y="0"/>
                    </a:lnTo>
                    <a:lnTo>
                      <a:pt x="624" y="0"/>
                    </a:lnTo>
                    <a:lnTo>
                      <a:pt x="628" y="0"/>
                    </a:lnTo>
                    <a:lnTo>
                      <a:pt x="631" y="0"/>
                    </a:lnTo>
                    <a:lnTo>
                      <a:pt x="635" y="0"/>
                    </a:lnTo>
                    <a:lnTo>
                      <a:pt x="638" y="0"/>
                    </a:lnTo>
                    <a:lnTo>
                      <a:pt x="642" y="0"/>
                    </a:lnTo>
                    <a:lnTo>
                      <a:pt x="645" y="0"/>
                    </a:lnTo>
                    <a:lnTo>
                      <a:pt x="649" y="0"/>
                    </a:lnTo>
                    <a:lnTo>
                      <a:pt x="652" y="0"/>
                    </a:lnTo>
                    <a:lnTo>
                      <a:pt x="656" y="0"/>
                    </a:lnTo>
                    <a:lnTo>
                      <a:pt x="659" y="0"/>
                    </a:lnTo>
                    <a:lnTo>
                      <a:pt x="663" y="0"/>
                    </a:lnTo>
                    <a:lnTo>
                      <a:pt x="666" y="0"/>
                    </a:lnTo>
                    <a:lnTo>
                      <a:pt x="670" y="0"/>
                    </a:lnTo>
                    <a:lnTo>
                      <a:pt x="673" y="0"/>
                    </a:lnTo>
                    <a:lnTo>
                      <a:pt x="677" y="0"/>
                    </a:lnTo>
                    <a:lnTo>
                      <a:pt x="681" y="0"/>
                    </a:lnTo>
                    <a:lnTo>
                      <a:pt x="684" y="0"/>
                    </a:lnTo>
                    <a:lnTo>
                      <a:pt x="687" y="0"/>
                    </a:lnTo>
                    <a:lnTo>
                      <a:pt x="691" y="0"/>
                    </a:lnTo>
                    <a:lnTo>
                      <a:pt x="695" y="0"/>
                    </a:lnTo>
                    <a:lnTo>
                      <a:pt x="698" y="0"/>
                    </a:lnTo>
                    <a:lnTo>
                      <a:pt x="702" y="0"/>
                    </a:lnTo>
                    <a:lnTo>
                      <a:pt x="705" y="0"/>
                    </a:lnTo>
                    <a:lnTo>
                      <a:pt x="709" y="0"/>
                    </a:lnTo>
                    <a:lnTo>
                      <a:pt x="712" y="0"/>
                    </a:lnTo>
                    <a:lnTo>
                      <a:pt x="716" y="0"/>
                    </a:lnTo>
                    <a:lnTo>
                      <a:pt x="719" y="0"/>
                    </a:lnTo>
                    <a:lnTo>
                      <a:pt x="723" y="0"/>
                    </a:lnTo>
                    <a:lnTo>
                      <a:pt x="726" y="0"/>
                    </a:lnTo>
                    <a:lnTo>
                      <a:pt x="730" y="0"/>
                    </a:lnTo>
                    <a:lnTo>
                      <a:pt x="733" y="0"/>
                    </a:lnTo>
                    <a:lnTo>
                      <a:pt x="737" y="0"/>
                    </a:lnTo>
                    <a:lnTo>
                      <a:pt x="740" y="0"/>
                    </a:lnTo>
                    <a:lnTo>
                      <a:pt x="744" y="0"/>
                    </a:lnTo>
                    <a:lnTo>
                      <a:pt x="747" y="0"/>
                    </a:lnTo>
                    <a:lnTo>
                      <a:pt x="751" y="0"/>
                    </a:lnTo>
                    <a:lnTo>
                      <a:pt x="755" y="0"/>
                    </a:lnTo>
                    <a:lnTo>
                      <a:pt x="758" y="0"/>
                    </a:lnTo>
                    <a:lnTo>
                      <a:pt x="762" y="0"/>
                    </a:lnTo>
                    <a:lnTo>
                      <a:pt x="765" y="0"/>
                    </a:lnTo>
                    <a:lnTo>
                      <a:pt x="769" y="0"/>
                    </a:lnTo>
                    <a:lnTo>
                      <a:pt x="772" y="0"/>
                    </a:lnTo>
                    <a:lnTo>
                      <a:pt x="776" y="0"/>
                    </a:lnTo>
                    <a:lnTo>
                      <a:pt x="779" y="0"/>
                    </a:lnTo>
                    <a:lnTo>
                      <a:pt x="783" y="0"/>
                    </a:lnTo>
                    <a:lnTo>
                      <a:pt x="786" y="0"/>
                    </a:lnTo>
                    <a:lnTo>
                      <a:pt x="790" y="0"/>
                    </a:lnTo>
                    <a:lnTo>
                      <a:pt x="793" y="0"/>
                    </a:lnTo>
                    <a:lnTo>
                      <a:pt x="797" y="0"/>
                    </a:lnTo>
                    <a:lnTo>
                      <a:pt x="800" y="0"/>
                    </a:lnTo>
                    <a:lnTo>
                      <a:pt x="804" y="0"/>
                    </a:lnTo>
                    <a:lnTo>
                      <a:pt x="807" y="0"/>
                    </a:lnTo>
                    <a:lnTo>
                      <a:pt x="811" y="0"/>
                    </a:lnTo>
                    <a:lnTo>
                      <a:pt x="815" y="0"/>
                    </a:lnTo>
                    <a:lnTo>
                      <a:pt x="818" y="0"/>
                    </a:lnTo>
                    <a:lnTo>
                      <a:pt x="822" y="0"/>
                    </a:lnTo>
                    <a:lnTo>
                      <a:pt x="825" y="0"/>
                    </a:lnTo>
                    <a:lnTo>
                      <a:pt x="829" y="0"/>
                    </a:lnTo>
                    <a:lnTo>
                      <a:pt x="832" y="0"/>
                    </a:lnTo>
                    <a:lnTo>
                      <a:pt x="836" y="0"/>
                    </a:lnTo>
                    <a:lnTo>
                      <a:pt x="839" y="0"/>
                    </a:lnTo>
                    <a:lnTo>
                      <a:pt x="843" y="0"/>
                    </a:lnTo>
                    <a:lnTo>
                      <a:pt x="846" y="0"/>
                    </a:lnTo>
                    <a:lnTo>
                      <a:pt x="850" y="0"/>
                    </a:lnTo>
                    <a:lnTo>
                      <a:pt x="853" y="0"/>
                    </a:lnTo>
                    <a:lnTo>
                      <a:pt x="857" y="0"/>
                    </a:lnTo>
                    <a:lnTo>
                      <a:pt x="860" y="0"/>
                    </a:lnTo>
                    <a:lnTo>
                      <a:pt x="864" y="0"/>
                    </a:lnTo>
                    <a:lnTo>
                      <a:pt x="867" y="0"/>
                    </a:lnTo>
                    <a:lnTo>
                      <a:pt x="871" y="0"/>
                    </a:lnTo>
                    <a:lnTo>
                      <a:pt x="875" y="0"/>
                    </a:lnTo>
                    <a:lnTo>
                      <a:pt x="878" y="0"/>
                    </a:lnTo>
                    <a:lnTo>
                      <a:pt x="882" y="0"/>
                    </a:lnTo>
                    <a:lnTo>
                      <a:pt x="885" y="0"/>
                    </a:lnTo>
                    <a:lnTo>
                      <a:pt x="889" y="0"/>
                    </a:lnTo>
                    <a:lnTo>
                      <a:pt x="892" y="0"/>
                    </a:lnTo>
                    <a:lnTo>
                      <a:pt x="896" y="0"/>
                    </a:lnTo>
                    <a:lnTo>
                      <a:pt x="899" y="0"/>
                    </a:lnTo>
                    <a:lnTo>
                      <a:pt x="903" y="0"/>
                    </a:lnTo>
                    <a:lnTo>
                      <a:pt x="906" y="0"/>
                    </a:lnTo>
                    <a:lnTo>
                      <a:pt x="910" y="0"/>
                    </a:lnTo>
                    <a:lnTo>
                      <a:pt x="913" y="0"/>
                    </a:lnTo>
                    <a:lnTo>
                      <a:pt x="917" y="0"/>
                    </a:lnTo>
                    <a:lnTo>
                      <a:pt x="920" y="0"/>
                    </a:lnTo>
                    <a:lnTo>
                      <a:pt x="924" y="0"/>
                    </a:lnTo>
                    <a:lnTo>
                      <a:pt x="927" y="0"/>
                    </a:lnTo>
                    <a:lnTo>
                      <a:pt x="931" y="0"/>
                    </a:lnTo>
                    <a:lnTo>
                      <a:pt x="935" y="0"/>
                    </a:lnTo>
                    <a:lnTo>
                      <a:pt x="938" y="0"/>
                    </a:lnTo>
                    <a:lnTo>
                      <a:pt x="941" y="0"/>
                    </a:lnTo>
                    <a:lnTo>
                      <a:pt x="945" y="0"/>
                    </a:lnTo>
                    <a:lnTo>
                      <a:pt x="948" y="0"/>
                    </a:lnTo>
                    <a:lnTo>
                      <a:pt x="952" y="0"/>
                    </a:lnTo>
                    <a:lnTo>
                      <a:pt x="956" y="0"/>
                    </a:lnTo>
                    <a:lnTo>
                      <a:pt x="959" y="0"/>
                    </a:lnTo>
                    <a:lnTo>
                      <a:pt x="963" y="0"/>
                    </a:lnTo>
                    <a:lnTo>
                      <a:pt x="966" y="0"/>
                    </a:lnTo>
                    <a:lnTo>
                      <a:pt x="970" y="0"/>
                    </a:lnTo>
                    <a:lnTo>
                      <a:pt x="973" y="0"/>
                    </a:lnTo>
                    <a:lnTo>
                      <a:pt x="977" y="0"/>
                    </a:lnTo>
                    <a:lnTo>
                      <a:pt x="980" y="0"/>
                    </a:lnTo>
                    <a:lnTo>
                      <a:pt x="984" y="0"/>
                    </a:lnTo>
                    <a:lnTo>
                      <a:pt x="987" y="0"/>
                    </a:lnTo>
                    <a:lnTo>
                      <a:pt x="991" y="0"/>
                    </a:lnTo>
                    <a:lnTo>
                      <a:pt x="994" y="0"/>
                    </a:lnTo>
                    <a:lnTo>
                      <a:pt x="998" y="0"/>
                    </a:lnTo>
                    <a:lnTo>
                      <a:pt x="1001" y="0"/>
                    </a:lnTo>
                    <a:lnTo>
                      <a:pt x="1005" y="0"/>
                    </a:lnTo>
                    <a:lnTo>
                      <a:pt x="1008" y="0"/>
                    </a:lnTo>
                    <a:lnTo>
                      <a:pt x="1012" y="0"/>
                    </a:lnTo>
                    <a:lnTo>
                      <a:pt x="1016" y="0"/>
                    </a:lnTo>
                    <a:lnTo>
                      <a:pt x="1019" y="0"/>
                    </a:lnTo>
                    <a:lnTo>
                      <a:pt x="1023" y="0"/>
                    </a:lnTo>
                    <a:lnTo>
                      <a:pt x="1026" y="0"/>
                    </a:lnTo>
                    <a:lnTo>
                      <a:pt x="1030" y="0"/>
                    </a:lnTo>
                    <a:lnTo>
                      <a:pt x="1033" y="0"/>
                    </a:lnTo>
                    <a:lnTo>
                      <a:pt x="1037" y="0"/>
                    </a:lnTo>
                    <a:lnTo>
                      <a:pt x="1040" y="0"/>
                    </a:lnTo>
                    <a:lnTo>
                      <a:pt x="1044" y="0"/>
                    </a:lnTo>
                    <a:lnTo>
                      <a:pt x="1047" y="0"/>
                    </a:lnTo>
                    <a:lnTo>
                      <a:pt x="1051" y="0"/>
                    </a:lnTo>
                    <a:lnTo>
                      <a:pt x="1054" y="0"/>
                    </a:lnTo>
                    <a:lnTo>
                      <a:pt x="1058" y="0"/>
                    </a:lnTo>
                    <a:lnTo>
                      <a:pt x="1061" y="0"/>
                    </a:lnTo>
                    <a:lnTo>
                      <a:pt x="1065" y="0"/>
                    </a:lnTo>
                    <a:lnTo>
                      <a:pt x="1068" y="0"/>
                    </a:lnTo>
                    <a:lnTo>
                      <a:pt x="1072" y="0"/>
                    </a:lnTo>
                    <a:lnTo>
                      <a:pt x="1076" y="0"/>
                    </a:lnTo>
                    <a:lnTo>
                      <a:pt x="1079" y="0"/>
                    </a:lnTo>
                    <a:lnTo>
                      <a:pt x="1083" y="0"/>
                    </a:lnTo>
                    <a:lnTo>
                      <a:pt x="1086" y="0"/>
                    </a:lnTo>
                    <a:lnTo>
                      <a:pt x="1090" y="0"/>
                    </a:lnTo>
                    <a:lnTo>
                      <a:pt x="1093" y="0"/>
                    </a:lnTo>
                    <a:lnTo>
                      <a:pt x="1097" y="0"/>
                    </a:lnTo>
                    <a:lnTo>
                      <a:pt x="1100" y="0"/>
                    </a:lnTo>
                    <a:lnTo>
                      <a:pt x="1104" y="0"/>
                    </a:lnTo>
                    <a:lnTo>
                      <a:pt x="1107" y="0"/>
                    </a:lnTo>
                    <a:lnTo>
                      <a:pt x="1111" y="0"/>
                    </a:lnTo>
                    <a:lnTo>
                      <a:pt x="1114" y="0"/>
                    </a:lnTo>
                    <a:lnTo>
                      <a:pt x="1118" y="0"/>
                    </a:lnTo>
                    <a:lnTo>
                      <a:pt x="1121" y="0"/>
                    </a:lnTo>
                    <a:lnTo>
                      <a:pt x="1125" y="0"/>
                    </a:lnTo>
                    <a:lnTo>
                      <a:pt x="1128" y="0"/>
                    </a:lnTo>
                    <a:lnTo>
                      <a:pt x="1132" y="0"/>
                    </a:lnTo>
                    <a:lnTo>
                      <a:pt x="1136" y="0"/>
                    </a:lnTo>
                    <a:lnTo>
                      <a:pt x="1139" y="0"/>
                    </a:lnTo>
                    <a:lnTo>
                      <a:pt x="1143" y="0"/>
                    </a:lnTo>
                    <a:lnTo>
                      <a:pt x="1146" y="0"/>
                    </a:lnTo>
                    <a:lnTo>
                      <a:pt x="1149" y="0"/>
                    </a:lnTo>
                    <a:lnTo>
                      <a:pt x="1153" y="0"/>
                    </a:lnTo>
                    <a:lnTo>
                      <a:pt x="1157" y="0"/>
                    </a:lnTo>
                    <a:lnTo>
                      <a:pt x="1160" y="0"/>
                    </a:lnTo>
                    <a:lnTo>
                      <a:pt x="1164" y="0"/>
                    </a:lnTo>
                    <a:lnTo>
                      <a:pt x="1167" y="0"/>
                    </a:lnTo>
                    <a:lnTo>
                      <a:pt x="1171" y="0"/>
                    </a:lnTo>
                    <a:lnTo>
                      <a:pt x="1174" y="0"/>
                    </a:lnTo>
                    <a:lnTo>
                      <a:pt x="1178" y="0"/>
                    </a:lnTo>
                    <a:lnTo>
                      <a:pt x="1181" y="0"/>
                    </a:lnTo>
                    <a:lnTo>
                      <a:pt x="1185" y="0"/>
                    </a:lnTo>
                    <a:lnTo>
                      <a:pt x="1188" y="0"/>
                    </a:lnTo>
                    <a:lnTo>
                      <a:pt x="1192" y="0"/>
                    </a:lnTo>
                    <a:lnTo>
                      <a:pt x="1196" y="0"/>
                    </a:lnTo>
                    <a:lnTo>
                      <a:pt x="1199" y="0"/>
                    </a:lnTo>
                    <a:lnTo>
                      <a:pt x="1202" y="0"/>
                    </a:lnTo>
                    <a:lnTo>
                      <a:pt x="1206" y="0"/>
                    </a:lnTo>
                    <a:lnTo>
                      <a:pt x="1209" y="0"/>
                    </a:lnTo>
                    <a:lnTo>
                      <a:pt x="1213" y="0"/>
                    </a:lnTo>
                    <a:lnTo>
                      <a:pt x="1217" y="0"/>
                    </a:lnTo>
                    <a:lnTo>
                      <a:pt x="1220" y="0"/>
                    </a:lnTo>
                    <a:lnTo>
                      <a:pt x="1224" y="0"/>
                    </a:lnTo>
                    <a:lnTo>
                      <a:pt x="1227" y="0"/>
                    </a:lnTo>
                    <a:lnTo>
                      <a:pt x="1231" y="0"/>
                    </a:lnTo>
                    <a:lnTo>
                      <a:pt x="1234" y="0"/>
                    </a:lnTo>
                    <a:lnTo>
                      <a:pt x="1238" y="0"/>
                    </a:lnTo>
                    <a:lnTo>
                      <a:pt x="1241" y="0"/>
                    </a:lnTo>
                    <a:lnTo>
                      <a:pt x="1245" y="0"/>
                    </a:lnTo>
                    <a:lnTo>
                      <a:pt x="1248" y="0"/>
                    </a:lnTo>
                    <a:lnTo>
                      <a:pt x="1252" y="0"/>
                    </a:lnTo>
                    <a:lnTo>
                      <a:pt x="1255" y="0"/>
                    </a:lnTo>
                    <a:lnTo>
                      <a:pt x="1259" y="0"/>
                    </a:lnTo>
                    <a:lnTo>
                      <a:pt x="1262" y="0"/>
                    </a:lnTo>
                    <a:lnTo>
                      <a:pt x="1266" y="0"/>
                    </a:lnTo>
                    <a:lnTo>
                      <a:pt x="1269" y="0"/>
                    </a:lnTo>
                    <a:lnTo>
                      <a:pt x="1273" y="0"/>
                    </a:lnTo>
                    <a:lnTo>
                      <a:pt x="1277" y="0"/>
                    </a:lnTo>
                    <a:lnTo>
                      <a:pt x="1280" y="0"/>
                    </a:lnTo>
                    <a:lnTo>
                      <a:pt x="1284" y="0"/>
                    </a:lnTo>
                    <a:lnTo>
                      <a:pt x="1287" y="0"/>
                    </a:lnTo>
                    <a:lnTo>
                      <a:pt x="1291" y="0"/>
                    </a:lnTo>
                    <a:lnTo>
                      <a:pt x="1294" y="0"/>
                    </a:lnTo>
                    <a:lnTo>
                      <a:pt x="1298" y="0"/>
                    </a:lnTo>
                    <a:lnTo>
                      <a:pt x="1301" y="0"/>
                    </a:lnTo>
                    <a:lnTo>
                      <a:pt x="1305" y="0"/>
                    </a:lnTo>
                    <a:lnTo>
                      <a:pt x="1308" y="0"/>
                    </a:lnTo>
                    <a:lnTo>
                      <a:pt x="1312" y="0"/>
                    </a:lnTo>
                    <a:lnTo>
                      <a:pt x="1315" y="0"/>
                    </a:lnTo>
                    <a:lnTo>
                      <a:pt x="1319" y="0"/>
                    </a:lnTo>
                    <a:lnTo>
                      <a:pt x="1322" y="0"/>
                    </a:lnTo>
                    <a:lnTo>
                      <a:pt x="1326" y="0"/>
                    </a:lnTo>
                    <a:lnTo>
                      <a:pt x="1329" y="0"/>
                    </a:lnTo>
                    <a:lnTo>
                      <a:pt x="1333" y="0"/>
                    </a:lnTo>
                    <a:lnTo>
                      <a:pt x="1337" y="0"/>
                    </a:lnTo>
                    <a:lnTo>
                      <a:pt x="1340" y="0"/>
                    </a:lnTo>
                    <a:lnTo>
                      <a:pt x="1344" y="0"/>
                    </a:lnTo>
                    <a:lnTo>
                      <a:pt x="1347" y="0"/>
                    </a:lnTo>
                    <a:lnTo>
                      <a:pt x="1351" y="0"/>
                    </a:lnTo>
                    <a:lnTo>
                      <a:pt x="1354" y="0"/>
                    </a:lnTo>
                    <a:lnTo>
                      <a:pt x="1358" y="0"/>
                    </a:lnTo>
                    <a:lnTo>
                      <a:pt x="1361" y="0"/>
                    </a:lnTo>
                    <a:lnTo>
                      <a:pt x="1365" y="0"/>
                    </a:lnTo>
                    <a:lnTo>
                      <a:pt x="1368" y="0"/>
                    </a:lnTo>
                    <a:lnTo>
                      <a:pt x="1372" y="0"/>
                    </a:lnTo>
                    <a:lnTo>
                      <a:pt x="1375" y="0"/>
                    </a:lnTo>
                    <a:lnTo>
                      <a:pt x="1379" y="0"/>
                    </a:lnTo>
                    <a:lnTo>
                      <a:pt x="1382" y="0"/>
                    </a:lnTo>
                    <a:lnTo>
                      <a:pt x="1386" y="0"/>
                    </a:lnTo>
                    <a:lnTo>
                      <a:pt x="1389" y="0"/>
                    </a:lnTo>
                    <a:lnTo>
                      <a:pt x="1393" y="0"/>
                    </a:lnTo>
                    <a:lnTo>
                      <a:pt x="1397" y="0"/>
                    </a:lnTo>
                    <a:lnTo>
                      <a:pt x="1400" y="0"/>
                    </a:lnTo>
                    <a:lnTo>
                      <a:pt x="1404" y="0"/>
                    </a:lnTo>
                    <a:lnTo>
                      <a:pt x="1407" y="0"/>
                    </a:lnTo>
                    <a:lnTo>
                      <a:pt x="1410" y="0"/>
                    </a:lnTo>
                  </a:path>
                </a:pathLst>
              </a:custGeom>
              <a:noFill/>
              <a:ln w="4826">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35" name="Freeform 49"/>
              <p:cNvSpPr>
                <a:spLocks/>
              </p:cNvSpPr>
              <p:nvPr/>
            </p:nvSpPr>
            <p:spPr bwMode="auto">
              <a:xfrm>
                <a:off x="2242" y="2475"/>
                <a:ext cx="2494" cy="180"/>
              </a:xfrm>
              <a:custGeom>
                <a:avLst/>
                <a:gdLst>
                  <a:gd name="T0" fmla="*/ 19441 w 1410"/>
                  <a:gd name="T1" fmla="*/ 0 h 413"/>
                  <a:gd name="T2" fmla="*/ 42902 w 1410"/>
                  <a:gd name="T3" fmla="*/ 0 h 413"/>
                  <a:gd name="T4" fmla="*/ 65649 w 1410"/>
                  <a:gd name="T5" fmla="*/ 0 h 413"/>
                  <a:gd name="T6" fmla="*/ 88997 w 1410"/>
                  <a:gd name="T7" fmla="*/ 0 h 413"/>
                  <a:gd name="T8" fmla="*/ 112384 w 1410"/>
                  <a:gd name="T9" fmla="*/ 0 h 413"/>
                  <a:gd name="T10" fmla="*/ 135203 w 1410"/>
                  <a:gd name="T11" fmla="*/ 0 h 413"/>
                  <a:gd name="T12" fmla="*/ 158656 w 1410"/>
                  <a:gd name="T13" fmla="*/ 0 h 413"/>
                  <a:gd name="T14" fmla="*/ 182055 w 1410"/>
                  <a:gd name="T15" fmla="*/ 0 h 413"/>
                  <a:gd name="T16" fmla="*/ 205392 w 1410"/>
                  <a:gd name="T17" fmla="*/ 0 h 413"/>
                  <a:gd name="T18" fmla="*/ 228086 w 1410"/>
                  <a:gd name="T19" fmla="*/ 0 h 413"/>
                  <a:gd name="T20" fmla="*/ 251118 w 1410"/>
                  <a:gd name="T21" fmla="*/ 0 h 413"/>
                  <a:gd name="T22" fmla="*/ 273712 w 1410"/>
                  <a:gd name="T23" fmla="*/ 0 h 413"/>
                  <a:gd name="T24" fmla="*/ 297398 w 1410"/>
                  <a:gd name="T25" fmla="*/ 0 h 413"/>
                  <a:gd name="T26" fmla="*/ 320785 w 1410"/>
                  <a:gd name="T27" fmla="*/ 0 h 413"/>
                  <a:gd name="T28" fmla="*/ 344176 w 1410"/>
                  <a:gd name="T29" fmla="*/ 0 h 413"/>
                  <a:gd name="T30" fmla="*/ 366876 w 1410"/>
                  <a:gd name="T31" fmla="*/ 0 h 413"/>
                  <a:gd name="T32" fmla="*/ 390329 w 1410"/>
                  <a:gd name="T33" fmla="*/ 0 h 413"/>
                  <a:gd name="T34" fmla="*/ 413728 w 1410"/>
                  <a:gd name="T35" fmla="*/ 0 h 413"/>
                  <a:gd name="T36" fmla="*/ 435834 w 1410"/>
                  <a:gd name="T37" fmla="*/ 0 h 413"/>
                  <a:gd name="T38" fmla="*/ 459796 w 1410"/>
                  <a:gd name="T39" fmla="*/ 0 h 413"/>
                  <a:gd name="T40" fmla="*/ 482976 w 1410"/>
                  <a:gd name="T41" fmla="*/ 0 h 413"/>
                  <a:gd name="T42" fmla="*/ 505383 w 1410"/>
                  <a:gd name="T43" fmla="*/ 0 h 413"/>
                  <a:gd name="T44" fmla="*/ 529071 w 1410"/>
                  <a:gd name="T45" fmla="*/ 0 h 413"/>
                  <a:gd name="T46" fmla="*/ 552456 w 1410"/>
                  <a:gd name="T47" fmla="*/ 0 h 413"/>
                  <a:gd name="T48" fmla="*/ 574651 w 1410"/>
                  <a:gd name="T49" fmla="*/ 0 h 413"/>
                  <a:gd name="T50" fmla="*/ 598059 w 1410"/>
                  <a:gd name="T51" fmla="*/ 0 h 413"/>
                  <a:gd name="T52" fmla="*/ 621922 w 1410"/>
                  <a:gd name="T53" fmla="*/ 0 h 413"/>
                  <a:gd name="T54" fmla="*/ 644191 w 1410"/>
                  <a:gd name="T55" fmla="*/ 0 h 413"/>
                  <a:gd name="T56" fmla="*/ 667506 w 1410"/>
                  <a:gd name="T57" fmla="*/ 0 h 413"/>
                  <a:gd name="T58" fmla="*/ 691556 w 1410"/>
                  <a:gd name="T59" fmla="*/ 0 h 413"/>
                  <a:gd name="T60" fmla="*/ 714655 w 1410"/>
                  <a:gd name="T61" fmla="*/ 0 h 413"/>
                  <a:gd name="T62" fmla="*/ 737005 w 1410"/>
                  <a:gd name="T63" fmla="*/ 0 h 413"/>
                  <a:gd name="T64" fmla="*/ 760242 w 1410"/>
                  <a:gd name="T65" fmla="*/ 0 h 413"/>
                  <a:gd name="T66" fmla="*/ 784133 w 1410"/>
                  <a:gd name="T67" fmla="*/ 0 h 413"/>
                  <a:gd name="T68" fmla="*/ 806324 w 1410"/>
                  <a:gd name="T69" fmla="*/ 0 h 413"/>
                  <a:gd name="T70" fmla="*/ 829738 w 1410"/>
                  <a:gd name="T71" fmla="*/ 0 h 413"/>
                  <a:gd name="T72" fmla="*/ 853797 w 1410"/>
                  <a:gd name="T73" fmla="*/ 0 h 413"/>
                  <a:gd name="T74" fmla="*/ 877074 w 1410"/>
                  <a:gd name="T75" fmla="*/ 0 h 413"/>
                  <a:gd name="T76" fmla="*/ 899179 w 1410"/>
                  <a:gd name="T77" fmla="*/ 0 h 413"/>
                  <a:gd name="T78" fmla="*/ 922591 w 1410"/>
                  <a:gd name="T79" fmla="*/ 0 h 413"/>
                  <a:gd name="T80" fmla="*/ 945458 w 1410"/>
                  <a:gd name="T81" fmla="*/ 0 h 413"/>
                  <a:gd name="T82" fmla="*/ 968850 w 1410"/>
                  <a:gd name="T83" fmla="*/ 0 h 413"/>
                  <a:gd name="T84" fmla="*/ 991915 w 1410"/>
                  <a:gd name="T85" fmla="*/ 0 h 413"/>
                  <a:gd name="T86" fmla="*/ 1015805 w 1410"/>
                  <a:gd name="T87" fmla="*/ 0 h 413"/>
                  <a:gd name="T88" fmla="*/ 1038006 w 1410"/>
                  <a:gd name="T89" fmla="*/ 0 h 413"/>
                  <a:gd name="T90" fmla="*/ 1061432 w 1410"/>
                  <a:gd name="T91" fmla="*/ 0 h 413"/>
                  <a:gd name="T92" fmla="*/ 1084763 w 1410"/>
                  <a:gd name="T93" fmla="*/ 0 h 413"/>
                  <a:gd name="T94" fmla="*/ 1107667 w 1410"/>
                  <a:gd name="T95" fmla="*/ 0 h 413"/>
                  <a:gd name="T96" fmla="*/ 1131082 w 1410"/>
                  <a:gd name="T97" fmla="*/ 0 h 413"/>
                  <a:gd name="T98" fmla="*/ 1154441 w 1410"/>
                  <a:gd name="T99" fmla="*/ 0 h 413"/>
                  <a:gd name="T100" fmla="*/ 1177136 w 1410"/>
                  <a:gd name="T101" fmla="*/ 0 h 413"/>
                  <a:gd name="T102" fmla="*/ 1200520 w 1410"/>
                  <a:gd name="T103" fmla="*/ 0 h 413"/>
                  <a:gd name="T104" fmla="*/ 1223581 w 1410"/>
                  <a:gd name="T105" fmla="*/ 0 h 413"/>
                  <a:gd name="T106" fmla="*/ 1246407 w 1410"/>
                  <a:gd name="T107" fmla="*/ 0 h 413"/>
                  <a:gd name="T108" fmla="*/ 1269922 w 1410"/>
                  <a:gd name="T109" fmla="*/ 0 h 413"/>
                  <a:gd name="T110" fmla="*/ 1293258 w 1410"/>
                  <a:gd name="T111" fmla="*/ 0 h 413"/>
                  <a:gd name="T112" fmla="*/ 1316660 w 1410"/>
                  <a:gd name="T113" fmla="*/ 0 h 41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10"/>
                  <a:gd name="T172" fmla="*/ 0 h 413"/>
                  <a:gd name="T173" fmla="*/ 1410 w 1410"/>
                  <a:gd name="T174" fmla="*/ 413 h 41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10" h="413">
                    <a:moveTo>
                      <a:pt x="0" y="234"/>
                    </a:moveTo>
                    <a:lnTo>
                      <a:pt x="3" y="233"/>
                    </a:lnTo>
                    <a:lnTo>
                      <a:pt x="7" y="231"/>
                    </a:lnTo>
                    <a:lnTo>
                      <a:pt x="10" y="229"/>
                    </a:lnTo>
                    <a:lnTo>
                      <a:pt x="14" y="227"/>
                    </a:lnTo>
                    <a:lnTo>
                      <a:pt x="17" y="225"/>
                    </a:lnTo>
                    <a:lnTo>
                      <a:pt x="21" y="223"/>
                    </a:lnTo>
                    <a:lnTo>
                      <a:pt x="24" y="221"/>
                    </a:lnTo>
                    <a:lnTo>
                      <a:pt x="28" y="218"/>
                    </a:lnTo>
                    <a:lnTo>
                      <a:pt x="31" y="216"/>
                    </a:lnTo>
                    <a:lnTo>
                      <a:pt x="35" y="213"/>
                    </a:lnTo>
                    <a:lnTo>
                      <a:pt x="39" y="210"/>
                    </a:lnTo>
                    <a:lnTo>
                      <a:pt x="42" y="207"/>
                    </a:lnTo>
                    <a:lnTo>
                      <a:pt x="46" y="204"/>
                    </a:lnTo>
                    <a:lnTo>
                      <a:pt x="49" y="200"/>
                    </a:lnTo>
                    <a:lnTo>
                      <a:pt x="53" y="196"/>
                    </a:lnTo>
                    <a:lnTo>
                      <a:pt x="56" y="193"/>
                    </a:lnTo>
                    <a:lnTo>
                      <a:pt x="60" y="189"/>
                    </a:lnTo>
                    <a:lnTo>
                      <a:pt x="63" y="185"/>
                    </a:lnTo>
                    <a:lnTo>
                      <a:pt x="67" y="181"/>
                    </a:lnTo>
                    <a:lnTo>
                      <a:pt x="70" y="176"/>
                    </a:lnTo>
                    <a:lnTo>
                      <a:pt x="74" y="172"/>
                    </a:lnTo>
                    <a:lnTo>
                      <a:pt x="77" y="167"/>
                    </a:lnTo>
                    <a:lnTo>
                      <a:pt x="81" y="163"/>
                    </a:lnTo>
                    <a:lnTo>
                      <a:pt x="84" y="158"/>
                    </a:lnTo>
                    <a:lnTo>
                      <a:pt x="88" y="153"/>
                    </a:lnTo>
                    <a:lnTo>
                      <a:pt x="91" y="149"/>
                    </a:lnTo>
                    <a:lnTo>
                      <a:pt x="95" y="144"/>
                    </a:lnTo>
                    <a:lnTo>
                      <a:pt x="99" y="139"/>
                    </a:lnTo>
                    <a:lnTo>
                      <a:pt x="102" y="135"/>
                    </a:lnTo>
                    <a:lnTo>
                      <a:pt x="106" y="130"/>
                    </a:lnTo>
                    <a:lnTo>
                      <a:pt x="109" y="126"/>
                    </a:lnTo>
                    <a:lnTo>
                      <a:pt x="113" y="122"/>
                    </a:lnTo>
                    <a:lnTo>
                      <a:pt x="116" y="118"/>
                    </a:lnTo>
                    <a:lnTo>
                      <a:pt x="120" y="114"/>
                    </a:lnTo>
                    <a:lnTo>
                      <a:pt x="123" y="110"/>
                    </a:lnTo>
                    <a:lnTo>
                      <a:pt x="127" y="107"/>
                    </a:lnTo>
                    <a:lnTo>
                      <a:pt x="130" y="104"/>
                    </a:lnTo>
                    <a:lnTo>
                      <a:pt x="134" y="101"/>
                    </a:lnTo>
                    <a:lnTo>
                      <a:pt x="137" y="98"/>
                    </a:lnTo>
                    <a:lnTo>
                      <a:pt x="141" y="95"/>
                    </a:lnTo>
                    <a:lnTo>
                      <a:pt x="144" y="93"/>
                    </a:lnTo>
                    <a:lnTo>
                      <a:pt x="148" y="91"/>
                    </a:lnTo>
                    <a:lnTo>
                      <a:pt x="151" y="89"/>
                    </a:lnTo>
                    <a:lnTo>
                      <a:pt x="155" y="87"/>
                    </a:lnTo>
                    <a:lnTo>
                      <a:pt x="159" y="86"/>
                    </a:lnTo>
                    <a:lnTo>
                      <a:pt x="162" y="85"/>
                    </a:lnTo>
                    <a:lnTo>
                      <a:pt x="166" y="83"/>
                    </a:lnTo>
                    <a:lnTo>
                      <a:pt x="169" y="82"/>
                    </a:lnTo>
                    <a:lnTo>
                      <a:pt x="172" y="81"/>
                    </a:lnTo>
                    <a:lnTo>
                      <a:pt x="176" y="81"/>
                    </a:lnTo>
                    <a:lnTo>
                      <a:pt x="180" y="80"/>
                    </a:lnTo>
                    <a:lnTo>
                      <a:pt x="183" y="80"/>
                    </a:lnTo>
                    <a:lnTo>
                      <a:pt x="187" y="79"/>
                    </a:lnTo>
                    <a:lnTo>
                      <a:pt x="190" y="79"/>
                    </a:lnTo>
                    <a:lnTo>
                      <a:pt x="194" y="78"/>
                    </a:lnTo>
                    <a:lnTo>
                      <a:pt x="197" y="78"/>
                    </a:lnTo>
                    <a:lnTo>
                      <a:pt x="201" y="78"/>
                    </a:lnTo>
                    <a:lnTo>
                      <a:pt x="204" y="78"/>
                    </a:lnTo>
                    <a:lnTo>
                      <a:pt x="208" y="78"/>
                    </a:lnTo>
                    <a:lnTo>
                      <a:pt x="211" y="78"/>
                    </a:lnTo>
                    <a:lnTo>
                      <a:pt x="215" y="78"/>
                    </a:lnTo>
                    <a:lnTo>
                      <a:pt x="219" y="78"/>
                    </a:lnTo>
                    <a:lnTo>
                      <a:pt x="222" y="78"/>
                    </a:lnTo>
                    <a:lnTo>
                      <a:pt x="225" y="78"/>
                    </a:lnTo>
                    <a:lnTo>
                      <a:pt x="229" y="78"/>
                    </a:lnTo>
                    <a:lnTo>
                      <a:pt x="232" y="78"/>
                    </a:lnTo>
                    <a:lnTo>
                      <a:pt x="236" y="78"/>
                    </a:lnTo>
                    <a:lnTo>
                      <a:pt x="240" y="79"/>
                    </a:lnTo>
                    <a:lnTo>
                      <a:pt x="243" y="79"/>
                    </a:lnTo>
                    <a:lnTo>
                      <a:pt x="247" y="79"/>
                    </a:lnTo>
                    <a:lnTo>
                      <a:pt x="250" y="80"/>
                    </a:lnTo>
                    <a:lnTo>
                      <a:pt x="254" y="80"/>
                    </a:lnTo>
                    <a:lnTo>
                      <a:pt x="257" y="80"/>
                    </a:lnTo>
                    <a:lnTo>
                      <a:pt x="261" y="81"/>
                    </a:lnTo>
                    <a:lnTo>
                      <a:pt x="264" y="82"/>
                    </a:lnTo>
                    <a:lnTo>
                      <a:pt x="268" y="82"/>
                    </a:lnTo>
                    <a:lnTo>
                      <a:pt x="271" y="83"/>
                    </a:lnTo>
                    <a:lnTo>
                      <a:pt x="275" y="84"/>
                    </a:lnTo>
                    <a:lnTo>
                      <a:pt x="278" y="85"/>
                    </a:lnTo>
                    <a:lnTo>
                      <a:pt x="282" y="86"/>
                    </a:lnTo>
                    <a:lnTo>
                      <a:pt x="285" y="87"/>
                    </a:lnTo>
                    <a:lnTo>
                      <a:pt x="289" y="87"/>
                    </a:lnTo>
                    <a:lnTo>
                      <a:pt x="292" y="88"/>
                    </a:lnTo>
                    <a:lnTo>
                      <a:pt x="296" y="88"/>
                    </a:lnTo>
                    <a:lnTo>
                      <a:pt x="300" y="88"/>
                    </a:lnTo>
                    <a:lnTo>
                      <a:pt x="303" y="87"/>
                    </a:lnTo>
                    <a:lnTo>
                      <a:pt x="307" y="85"/>
                    </a:lnTo>
                    <a:lnTo>
                      <a:pt x="310" y="82"/>
                    </a:lnTo>
                    <a:lnTo>
                      <a:pt x="314" y="77"/>
                    </a:lnTo>
                    <a:lnTo>
                      <a:pt x="317" y="70"/>
                    </a:lnTo>
                    <a:lnTo>
                      <a:pt x="321" y="61"/>
                    </a:lnTo>
                    <a:lnTo>
                      <a:pt x="324" y="52"/>
                    </a:lnTo>
                    <a:lnTo>
                      <a:pt x="328" y="42"/>
                    </a:lnTo>
                    <a:lnTo>
                      <a:pt x="331" y="32"/>
                    </a:lnTo>
                    <a:lnTo>
                      <a:pt x="335" y="22"/>
                    </a:lnTo>
                    <a:lnTo>
                      <a:pt x="338" y="15"/>
                    </a:lnTo>
                    <a:lnTo>
                      <a:pt x="342" y="8"/>
                    </a:lnTo>
                    <a:lnTo>
                      <a:pt x="345" y="4"/>
                    </a:lnTo>
                    <a:lnTo>
                      <a:pt x="349" y="1"/>
                    </a:lnTo>
                    <a:lnTo>
                      <a:pt x="352" y="0"/>
                    </a:lnTo>
                    <a:lnTo>
                      <a:pt x="356" y="1"/>
                    </a:lnTo>
                    <a:lnTo>
                      <a:pt x="360" y="4"/>
                    </a:lnTo>
                    <a:lnTo>
                      <a:pt x="363" y="9"/>
                    </a:lnTo>
                    <a:lnTo>
                      <a:pt x="367" y="15"/>
                    </a:lnTo>
                    <a:lnTo>
                      <a:pt x="370" y="23"/>
                    </a:lnTo>
                    <a:lnTo>
                      <a:pt x="374" y="33"/>
                    </a:lnTo>
                    <a:lnTo>
                      <a:pt x="377" y="43"/>
                    </a:lnTo>
                    <a:lnTo>
                      <a:pt x="381" y="54"/>
                    </a:lnTo>
                    <a:lnTo>
                      <a:pt x="384" y="65"/>
                    </a:lnTo>
                    <a:lnTo>
                      <a:pt x="388" y="75"/>
                    </a:lnTo>
                    <a:lnTo>
                      <a:pt x="391" y="83"/>
                    </a:lnTo>
                    <a:lnTo>
                      <a:pt x="395" y="90"/>
                    </a:lnTo>
                    <a:lnTo>
                      <a:pt x="398" y="96"/>
                    </a:lnTo>
                    <a:lnTo>
                      <a:pt x="402" y="101"/>
                    </a:lnTo>
                    <a:lnTo>
                      <a:pt x="405" y="104"/>
                    </a:lnTo>
                    <a:lnTo>
                      <a:pt x="409" y="107"/>
                    </a:lnTo>
                    <a:lnTo>
                      <a:pt x="412" y="110"/>
                    </a:lnTo>
                    <a:lnTo>
                      <a:pt x="416" y="113"/>
                    </a:lnTo>
                    <a:lnTo>
                      <a:pt x="420" y="116"/>
                    </a:lnTo>
                    <a:lnTo>
                      <a:pt x="423" y="119"/>
                    </a:lnTo>
                    <a:lnTo>
                      <a:pt x="426" y="123"/>
                    </a:lnTo>
                    <a:lnTo>
                      <a:pt x="430" y="126"/>
                    </a:lnTo>
                    <a:lnTo>
                      <a:pt x="433" y="130"/>
                    </a:lnTo>
                    <a:lnTo>
                      <a:pt x="437" y="135"/>
                    </a:lnTo>
                    <a:lnTo>
                      <a:pt x="441" y="140"/>
                    </a:lnTo>
                    <a:lnTo>
                      <a:pt x="444" y="145"/>
                    </a:lnTo>
                    <a:lnTo>
                      <a:pt x="448" y="150"/>
                    </a:lnTo>
                    <a:lnTo>
                      <a:pt x="451" y="156"/>
                    </a:lnTo>
                    <a:lnTo>
                      <a:pt x="455" y="162"/>
                    </a:lnTo>
                    <a:lnTo>
                      <a:pt x="458" y="168"/>
                    </a:lnTo>
                    <a:lnTo>
                      <a:pt x="462" y="175"/>
                    </a:lnTo>
                    <a:lnTo>
                      <a:pt x="465" y="181"/>
                    </a:lnTo>
                    <a:lnTo>
                      <a:pt x="469" y="188"/>
                    </a:lnTo>
                    <a:lnTo>
                      <a:pt x="472" y="196"/>
                    </a:lnTo>
                    <a:lnTo>
                      <a:pt x="476" y="203"/>
                    </a:lnTo>
                    <a:lnTo>
                      <a:pt x="479" y="211"/>
                    </a:lnTo>
                    <a:lnTo>
                      <a:pt x="483" y="218"/>
                    </a:lnTo>
                    <a:lnTo>
                      <a:pt x="486" y="226"/>
                    </a:lnTo>
                    <a:lnTo>
                      <a:pt x="490" y="233"/>
                    </a:lnTo>
                    <a:lnTo>
                      <a:pt x="493" y="241"/>
                    </a:lnTo>
                    <a:lnTo>
                      <a:pt x="497" y="248"/>
                    </a:lnTo>
                    <a:lnTo>
                      <a:pt x="501" y="256"/>
                    </a:lnTo>
                    <a:lnTo>
                      <a:pt x="504" y="263"/>
                    </a:lnTo>
                    <a:lnTo>
                      <a:pt x="508" y="270"/>
                    </a:lnTo>
                    <a:lnTo>
                      <a:pt x="511" y="277"/>
                    </a:lnTo>
                    <a:lnTo>
                      <a:pt x="515" y="284"/>
                    </a:lnTo>
                    <a:lnTo>
                      <a:pt x="518" y="291"/>
                    </a:lnTo>
                    <a:lnTo>
                      <a:pt x="522" y="297"/>
                    </a:lnTo>
                    <a:lnTo>
                      <a:pt x="525" y="303"/>
                    </a:lnTo>
                    <a:lnTo>
                      <a:pt x="529" y="309"/>
                    </a:lnTo>
                    <a:lnTo>
                      <a:pt x="532" y="315"/>
                    </a:lnTo>
                    <a:lnTo>
                      <a:pt x="536" y="320"/>
                    </a:lnTo>
                    <a:lnTo>
                      <a:pt x="539" y="326"/>
                    </a:lnTo>
                    <a:lnTo>
                      <a:pt x="543" y="330"/>
                    </a:lnTo>
                    <a:lnTo>
                      <a:pt x="546" y="335"/>
                    </a:lnTo>
                    <a:lnTo>
                      <a:pt x="550" y="340"/>
                    </a:lnTo>
                    <a:lnTo>
                      <a:pt x="553" y="344"/>
                    </a:lnTo>
                    <a:lnTo>
                      <a:pt x="557" y="348"/>
                    </a:lnTo>
                    <a:lnTo>
                      <a:pt x="561" y="352"/>
                    </a:lnTo>
                    <a:lnTo>
                      <a:pt x="564" y="355"/>
                    </a:lnTo>
                    <a:lnTo>
                      <a:pt x="568" y="359"/>
                    </a:lnTo>
                    <a:lnTo>
                      <a:pt x="571" y="362"/>
                    </a:lnTo>
                    <a:lnTo>
                      <a:pt x="575" y="365"/>
                    </a:lnTo>
                    <a:lnTo>
                      <a:pt x="578" y="367"/>
                    </a:lnTo>
                    <a:lnTo>
                      <a:pt x="582" y="370"/>
                    </a:lnTo>
                    <a:lnTo>
                      <a:pt x="585" y="373"/>
                    </a:lnTo>
                    <a:lnTo>
                      <a:pt x="589" y="375"/>
                    </a:lnTo>
                    <a:lnTo>
                      <a:pt x="592" y="377"/>
                    </a:lnTo>
                    <a:lnTo>
                      <a:pt x="596" y="379"/>
                    </a:lnTo>
                    <a:lnTo>
                      <a:pt x="599" y="381"/>
                    </a:lnTo>
                    <a:lnTo>
                      <a:pt x="603" y="383"/>
                    </a:lnTo>
                    <a:lnTo>
                      <a:pt x="606" y="385"/>
                    </a:lnTo>
                    <a:lnTo>
                      <a:pt x="610" y="386"/>
                    </a:lnTo>
                    <a:lnTo>
                      <a:pt x="613" y="388"/>
                    </a:lnTo>
                    <a:lnTo>
                      <a:pt x="617" y="389"/>
                    </a:lnTo>
                    <a:lnTo>
                      <a:pt x="621" y="391"/>
                    </a:lnTo>
                    <a:lnTo>
                      <a:pt x="624" y="392"/>
                    </a:lnTo>
                    <a:lnTo>
                      <a:pt x="628" y="393"/>
                    </a:lnTo>
                    <a:lnTo>
                      <a:pt x="631" y="394"/>
                    </a:lnTo>
                    <a:lnTo>
                      <a:pt x="635" y="395"/>
                    </a:lnTo>
                    <a:lnTo>
                      <a:pt x="638" y="396"/>
                    </a:lnTo>
                    <a:lnTo>
                      <a:pt x="642" y="397"/>
                    </a:lnTo>
                    <a:lnTo>
                      <a:pt x="645" y="398"/>
                    </a:lnTo>
                    <a:lnTo>
                      <a:pt x="649" y="399"/>
                    </a:lnTo>
                    <a:lnTo>
                      <a:pt x="652" y="399"/>
                    </a:lnTo>
                    <a:lnTo>
                      <a:pt x="656" y="400"/>
                    </a:lnTo>
                    <a:lnTo>
                      <a:pt x="659" y="401"/>
                    </a:lnTo>
                    <a:lnTo>
                      <a:pt x="663" y="402"/>
                    </a:lnTo>
                    <a:lnTo>
                      <a:pt x="666" y="402"/>
                    </a:lnTo>
                    <a:lnTo>
                      <a:pt x="670" y="403"/>
                    </a:lnTo>
                    <a:lnTo>
                      <a:pt x="673" y="403"/>
                    </a:lnTo>
                    <a:lnTo>
                      <a:pt x="677" y="404"/>
                    </a:lnTo>
                    <a:lnTo>
                      <a:pt x="681" y="404"/>
                    </a:lnTo>
                    <a:lnTo>
                      <a:pt x="684" y="405"/>
                    </a:lnTo>
                    <a:lnTo>
                      <a:pt x="687" y="405"/>
                    </a:lnTo>
                    <a:lnTo>
                      <a:pt x="691" y="405"/>
                    </a:lnTo>
                    <a:lnTo>
                      <a:pt x="695" y="406"/>
                    </a:lnTo>
                    <a:lnTo>
                      <a:pt x="698" y="406"/>
                    </a:lnTo>
                    <a:lnTo>
                      <a:pt x="702" y="406"/>
                    </a:lnTo>
                    <a:lnTo>
                      <a:pt x="705" y="407"/>
                    </a:lnTo>
                    <a:lnTo>
                      <a:pt x="709" y="407"/>
                    </a:lnTo>
                    <a:lnTo>
                      <a:pt x="712" y="407"/>
                    </a:lnTo>
                    <a:lnTo>
                      <a:pt x="716" y="407"/>
                    </a:lnTo>
                    <a:lnTo>
                      <a:pt x="719" y="408"/>
                    </a:lnTo>
                    <a:lnTo>
                      <a:pt x="723" y="408"/>
                    </a:lnTo>
                    <a:lnTo>
                      <a:pt x="726" y="408"/>
                    </a:lnTo>
                    <a:lnTo>
                      <a:pt x="730" y="408"/>
                    </a:lnTo>
                    <a:lnTo>
                      <a:pt x="733" y="409"/>
                    </a:lnTo>
                    <a:lnTo>
                      <a:pt x="737" y="409"/>
                    </a:lnTo>
                    <a:lnTo>
                      <a:pt x="740" y="409"/>
                    </a:lnTo>
                    <a:lnTo>
                      <a:pt x="744" y="409"/>
                    </a:lnTo>
                    <a:lnTo>
                      <a:pt x="747" y="409"/>
                    </a:lnTo>
                    <a:lnTo>
                      <a:pt x="751" y="410"/>
                    </a:lnTo>
                    <a:lnTo>
                      <a:pt x="755" y="410"/>
                    </a:lnTo>
                    <a:lnTo>
                      <a:pt x="758" y="410"/>
                    </a:lnTo>
                    <a:lnTo>
                      <a:pt x="762" y="410"/>
                    </a:lnTo>
                    <a:lnTo>
                      <a:pt x="765" y="410"/>
                    </a:lnTo>
                    <a:lnTo>
                      <a:pt x="769" y="410"/>
                    </a:lnTo>
                    <a:lnTo>
                      <a:pt x="772" y="410"/>
                    </a:lnTo>
                    <a:lnTo>
                      <a:pt x="776" y="410"/>
                    </a:lnTo>
                    <a:lnTo>
                      <a:pt x="779" y="410"/>
                    </a:lnTo>
                    <a:lnTo>
                      <a:pt x="783" y="410"/>
                    </a:lnTo>
                    <a:lnTo>
                      <a:pt x="786" y="411"/>
                    </a:lnTo>
                    <a:lnTo>
                      <a:pt x="790" y="411"/>
                    </a:lnTo>
                    <a:lnTo>
                      <a:pt x="793" y="411"/>
                    </a:lnTo>
                    <a:lnTo>
                      <a:pt x="797" y="411"/>
                    </a:lnTo>
                    <a:lnTo>
                      <a:pt x="800" y="411"/>
                    </a:lnTo>
                    <a:lnTo>
                      <a:pt x="804" y="411"/>
                    </a:lnTo>
                    <a:lnTo>
                      <a:pt x="807" y="411"/>
                    </a:lnTo>
                    <a:lnTo>
                      <a:pt x="811" y="411"/>
                    </a:lnTo>
                    <a:lnTo>
                      <a:pt x="815" y="411"/>
                    </a:lnTo>
                    <a:lnTo>
                      <a:pt x="818" y="411"/>
                    </a:lnTo>
                    <a:lnTo>
                      <a:pt x="822" y="411"/>
                    </a:lnTo>
                    <a:lnTo>
                      <a:pt x="825" y="411"/>
                    </a:lnTo>
                    <a:lnTo>
                      <a:pt x="829" y="411"/>
                    </a:lnTo>
                    <a:lnTo>
                      <a:pt x="832" y="412"/>
                    </a:lnTo>
                    <a:lnTo>
                      <a:pt x="836" y="412"/>
                    </a:lnTo>
                    <a:lnTo>
                      <a:pt x="839" y="412"/>
                    </a:lnTo>
                    <a:lnTo>
                      <a:pt x="843" y="412"/>
                    </a:lnTo>
                    <a:lnTo>
                      <a:pt x="846" y="412"/>
                    </a:lnTo>
                    <a:lnTo>
                      <a:pt x="850" y="412"/>
                    </a:lnTo>
                    <a:lnTo>
                      <a:pt x="853" y="412"/>
                    </a:lnTo>
                    <a:lnTo>
                      <a:pt x="857" y="412"/>
                    </a:lnTo>
                    <a:lnTo>
                      <a:pt x="860" y="412"/>
                    </a:lnTo>
                    <a:lnTo>
                      <a:pt x="864" y="412"/>
                    </a:lnTo>
                    <a:lnTo>
                      <a:pt x="867" y="412"/>
                    </a:lnTo>
                    <a:lnTo>
                      <a:pt x="871" y="412"/>
                    </a:lnTo>
                    <a:lnTo>
                      <a:pt x="875" y="412"/>
                    </a:lnTo>
                    <a:lnTo>
                      <a:pt x="878" y="412"/>
                    </a:lnTo>
                    <a:lnTo>
                      <a:pt x="882" y="412"/>
                    </a:lnTo>
                    <a:lnTo>
                      <a:pt x="885" y="412"/>
                    </a:lnTo>
                    <a:lnTo>
                      <a:pt x="889" y="412"/>
                    </a:lnTo>
                    <a:lnTo>
                      <a:pt x="892" y="412"/>
                    </a:lnTo>
                    <a:lnTo>
                      <a:pt x="896" y="412"/>
                    </a:lnTo>
                    <a:lnTo>
                      <a:pt x="899" y="412"/>
                    </a:lnTo>
                    <a:lnTo>
                      <a:pt x="903" y="412"/>
                    </a:lnTo>
                    <a:lnTo>
                      <a:pt x="906" y="412"/>
                    </a:lnTo>
                    <a:lnTo>
                      <a:pt x="910" y="412"/>
                    </a:lnTo>
                    <a:lnTo>
                      <a:pt x="913" y="412"/>
                    </a:lnTo>
                    <a:lnTo>
                      <a:pt x="917" y="412"/>
                    </a:lnTo>
                    <a:lnTo>
                      <a:pt x="920" y="412"/>
                    </a:lnTo>
                    <a:lnTo>
                      <a:pt x="924" y="412"/>
                    </a:lnTo>
                    <a:lnTo>
                      <a:pt x="927" y="412"/>
                    </a:lnTo>
                    <a:lnTo>
                      <a:pt x="931" y="412"/>
                    </a:lnTo>
                    <a:lnTo>
                      <a:pt x="935" y="412"/>
                    </a:lnTo>
                    <a:lnTo>
                      <a:pt x="938" y="412"/>
                    </a:lnTo>
                    <a:lnTo>
                      <a:pt x="941" y="412"/>
                    </a:lnTo>
                    <a:lnTo>
                      <a:pt x="945" y="412"/>
                    </a:lnTo>
                    <a:lnTo>
                      <a:pt x="948" y="412"/>
                    </a:lnTo>
                    <a:lnTo>
                      <a:pt x="952" y="412"/>
                    </a:lnTo>
                    <a:lnTo>
                      <a:pt x="956" y="412"/>
                    </a:lnTo>
                    <a:lnTo>
                      <a:pt x="959" y="412"/>
                    </a:lnTo>
                    <a:lnTo>
                      <a:pt x="963" y="413"/>
                    </a:lnTo>
                    <a:lnTo>
                      <a:pt x="966" y="413"/>
                    </a:lnTo>
                    <a:lnTo>
                      <a:pt x="970" y="413"/>
                    </a:lnTo>
                    <a:lnTo>
                      <a:pt x="973" y="413"/>
                    </a:lnTo>
                    <a:lnTo>
                      <a:pt x="977" y="413"/>
                    </a:lnTo>
                    <a:lnTo>
                      <a:pt x="980" y="413"/>
                    </a:lnTo>
                    <a:lnTo>
                      <a:pt x="984" y="413"/>
                    </a:lnTo>
                    <a:lnTo>
                      <a:pt x="987" y="413"/>
                    </a:lnTo>
                    <a:lnTo>
                      <a:pt x="991" y="413"/>
                    </a:lnTo>
                    <a:lnTo>
                      <a:pt x="994" y="413"/>
                    </a:lnTo>
                    <a:lnTo>
                      <a:pt x="998" y="413"/>
                    </a:lnTo>
                    <a:lnTo>
                      <a:pt x="1001" y="413"/>
                    </a:lnTo>
                    <a:lnTo>
                      <a:pt x="1005" y="413"/>
                    </a:lnTo>
                    <a:lnTo>
                      <a:pt x="1008" y="413"/>
                    </a:lnTo>
                    <a:lnTo>
                      <a:pt x="1012" y="413"/>
                    </a:lnTo>
                    <a:lnTo>
                      <a:pt x="1016" y="413"/>
                    </a:lnTo>
                    <a:lnTo>
                      <a:pt x="1019" y="413"/>
                    </a:lnTo>
                    <a:lnTo>
                      <a:pt x="1023" y="413"/>
                    </a:lnTo>
                    <a:lnTo>
                      <a:pt x="1026" y="413"/>
                    </a:lnTo>
                    <a:lnTo>
                      <a:pt x="1030" y="413"/>
                    </a:lnTo>
                    <a:lnTo>
                      <a:pt x="1033" y="413"/>
                    </a:lnTo>
                    <a:lnTo>
                      <a:pt x="1037" y="413"/>
                    </a:lnTo>
                    <a:lnTo>
                      <a:pt x="1040" y="413"/>
                    </a:lnTo>
                    <a:lnTo>
                      <a:pt x="1044" y="413"/>
                    </a:lnTo>
                    <a:lnTo>
                      <a:pt x="1047" y="413"/>
                    </a:lnTo>
                    <a:lnTo>
                      <a:pt x="1051" y="413"/>
                    </a:lnTo>
                    <a:lnTo>
                      <a:pt x="1054" y="413"/>
                    </a:lnTo>
                    <a:lnTo>
                      <a:pt x="1058" y="413"/>
                    </a:lnTo>
                    <a:lnTo>
                      <a:pt x="1061" y="413"/>
                    </a:lnTo>
                    <a:lnTo>
                      <a:pt x="1065" y="413"/>
                    </a:lnTo>
                    <a:lnTo>
                      <a:pt x="1068" y="413"/>
                    </a:lnTo>
                    <a:lnTo>
                      <a:pt x="1072" y="413"/>
                    </a:lnTo>
                    <a:lnTo>
                      <a:pt x="1076" y="413"/>
                    </a:lnTo>
                    <a:lnTo>
                      <a:pt x="1079" y="413"/>
                    </a:lnTo>
                    <a:lnTo>
                      <a:pt x="1083" y="413"/>
                    </a:lnTo>
                    <a:lnTo>
                      <a:pt x="1086" y="413"/>
                    </a:lnTo>
                    <a:lnTo>
                      <a:pt x="1090" y="413"/>
                    </a:lnTo>
                    <a:lnTo>
                      <a:pt x="1093" y="413"/>
                    </a:lnTo>
                    <a:lnTo>
                      <a:pt x="1097" y="413"/>
                    </a:lnTo>
                    <a:lnTo>
                      <a:pt x="1100" y="413"/>
                    </a:lnTo>
                    <a:lnTo>
                      <a:pt x="1104" y="413"/>
                    </a:lnTo>
                    <a:lnTo>
                      <a:pt x="1107" y="413"/>
                    </a:lnTo>
                    <a:lnTo>
                      <a:pt x="1111" y="413"/>
                    </a:lnTo>
                    <a:lnTo>
                      <a:pt x="1114" y="413"/>
                    </a:lnTo>
                    <a:lnTo>
                      <a:pt x="1118" y="413"/>
                    </a:lnTo>
                    <a:lnTo>
                      <a:pt x="1121" y="413"/>
                    </a:lnTo>
                    <a:lnTo>
                      <a:pt x="1125" y="413"/>
                    </a:lnTo>
                    <a:lnTo>
                      <a:pt x="1128" y="413"/>
                    </a:lnTo>
                    <a:lnTo>
                      <a:pt x="1132" y="413"/>
                    </a:lnTo>
                    <a:lnTo>
                      <a:pt x="1136" y="413"/>
                    </a:lnTo>
                    <a:lnTo>
                      <a:pt x="1139" y="413"/>
                    </a:lnTo>
                    <a:lnTo>
                      <a:pt x="1143" y="413"/>
                    </a:lnTo>
                    <a:lnTo>
                      <a:pt x="1146" y="413"/>
                    </a:lnTo>
                    <a:lnTo>
                      <a:pt x="1149" y="413"/>
                    </a:lnTo>
                    <a:lnTo>
                      <a:pt x="1153" y="413"/>
                    </a:lnTo>
                    <a:lnTo>
                      <a:pt x="1157" y="413"/>
                    </a:lnTo>
                    <a:lnTo>
                      <a:pt x="1160" y="413"/>
                    </a:lnTo>
                    <a:lnTo>
                      <a:pt x="1164" y="413"/>
                    </a:lnTo>
                    <a:lnTo>
                      <a:pt x="1167" y="413"/>
                    </a:lnTo>
                    <a:lnTo>
                      <a:pt x="1171" y="413"/>
                    </a:lnTo>
                    <a:lnTo>
                      <a:pt x="1174" y="413"/>
                    </a:lnTo>
                    <a:lnTo>
                      <a:pt x="1178" y="413"/>
                    </a:lnTo>
                    <a:lnTo>
                      <a:pt x="1181" y="413"/>
                    </a:lnTo>
                    <a:lnTo>
                      <a:pt x="1185" y="413"/>
                    </a:lnTo>
                    <a:lnTo>
                      <a:pt x="1188" y="413"/>
                    </a:lnTo>
                    <a:lnTo>
                      <a:pt x="1192" y="413"/>
                    </a:lnTo>
                    <a:lnTo>
                      <a:pt x="1196" y="413"/>
                    </a:lnTo>
                    <a:lnTo>
                      <a:pt x="1199" y="413"/>
                    </a:lnTo>
                    <a:lnTo>
                      <a:pt x="1202" y="413"/>
                    </a:lnTo>
                    <a:lnTo>
                      <a:pt x="1206" y="413"/>
                    </a:lnTo>
                    <a:lnTo>
                      <a:pt x="1209" y="413"/>
                    </a:lnTo>
                    <a:lnTo>
                      <a:pt x="1213" y="413"/>
                    </a:lnTo>
                    <a:lnTo>
                      <a:pt x="1217" y="413"/>
                    </a:lnTo>
                    <a:lnTo>
                      <a:pt x="1220" y="413"/>
                    </a:lnTo>
                    <a:lnTo>
                      <a:pt x="1224" y="412"/>
                    </a:lnTo>
                    <a:lnTo>
                      <a:pt x="1227" y="412"/>
                    </a:lnTo>
                    <a:lnTo>
                      <a:pt x="1231" y="412"/>
                    </a:lnTo>
                    <a:lnTo>
                      <a:pt x="1234" y="412"/>
                    </a:lnTo>
                    <a:lnTo>
                      <a:pt x="1238" y="412"/>
                    </a:lnTo>
                    <a:lnTo>
                      <a:pt x="1241" y="412"/>
                    </a:lnTo>
                    <a:lnTo>
                      <a:pt x="1245" y="412"/>
                    </a:lnTo>
                    <a:lnTo>
                      <a:pt x="1248" y="411"/>
                    </a:lnTo>
                    <a:lnTo>
                      <a:pt x="1252" y="411"/>
                    </a:lnTo>
                    <a:lnTo>
                      <a:pt x="1255" y="411"/>
                    </a:lnTo>
                    <a:lnTo>
                      <a:pt x="1259" y="410"/>
                    </a:lnTo>
                    <a:lnTo>
                      <a:pt x="1262" y="410"/>
                    </a:lnTo>
                    <a:lnTo>
                      <a:pt x="1266" y="409"/>
                    </a:lnTo>
                    <a:lnTo>
                      <a:pt x="1269" y="408"/>
                    </a:lnTo>
                    <a:lnTo>
                      <a:pt x="1273" y="407"/>
                    </a:lnTo>
                    <a:lnTo>
                      <a:pt x="1277" y="406"/>
                    </a:lnTo>
                    <a:lnTo>
                      <a:pt x="1280" y="405"/>
                    </a:lnTo>
                    <a:lnTo>
                      <a:pt x="1284" y="403"/>
                    </a:lnTo>
                    <a:lnTo>
                      <a:pt x="1287" y="401"/>
                    </a:lnTo>
                    <a:lnTo>
                      <a:pt x="1291" y="399"/>
                    </a:lnTo>
                    <a:lnTo>
                      <a:pt x="1294" y="396"/>
                    </a:lnTo>
                    <a:lnTo>
                      <a:pt x="1298" y="393"/>
                    </a:lnTo>
                    <a:lnTo>
                      <a:pt x="1301" y="389"/>
                    </a:lnTo>
                    <a:lnTo>
                      <a:pt x="1305" y="385"/>
                    </a:lnTo>
                    <a:lnTo>
                      <a:pt x="1308" y="380"/>
                    </a:lnTo>
                    <a:lnTo>
                      <a:pt x="1312" y="374"/>
                    </a:lnTo>
                    <a:lnTo>
                      <a:pt x="1315" y="368"/>
                    </a:lnTo>
                    <a:lnTo>
                      <a:pt x="1319" y="362"/>
                    </a:lnTo>
                    <a:lnTo>
                      <a:pt x="1322" y="355"/>
                    </a:lnTo>
                    <a:lnTo>
                      <a:pt x="1326" y="347"/>
                    </a:lnTo>
                    <a:lnTo>
                      <a:pt x="1329" y="339"/>
                    </a:lnTo>
                    <a:lnTo>
                      <a:pt x="1333" y="332"/>
                    </a:lnTo>
                    <a:lnTo>
                      <a:pt x="1337" y="324"/>
                    </a:lnTo>
                    <a:lnTo>
                      <a:pt x="1340" y="317"/>
                    </a:lnTo>
                    <a:lnTo>
                      <a:pt x="1344" y="310"/>
                    </a:lnTo>
                    <a:lnTo>
                      <a:pt x="1347" y="303"/>
                    </a:lnTo>
                    <a:lnTo>
                      <a:pt x="1351" y="297"/>
                    </a:lnTo>
                    <a:lnTo>
                      <a:pt x="1354" y="291"/>
                    </a:lnTo>
                    <a:lnTo>
                      <a:pt x="1358" y="286"/>
                    </a:lnTo>
                    <a:lnTo>
                      <a:pt x="1361" y="282"/>
                    </a:lnTo>
                    <a:lnTo>
                      <a:pt x="1365" y="278"/>
                    </a:lnTo>
                    <a:lnTo>
                      <a:pt x="1368" y="275"/>
                    </a:lnTo>
                    <a:lnTo>
                      <a:pt x="1372" y="272"/>
                    </a:lnTo>
                    <a:lnTo>
                      <a:pt x="1375" y="269"/>
                    </a:lnTo>
                    <a:lnTo>
                      <a:pt x="1379" y="268"/>
                    </a:lnTo>
                    <a:lnTo>
                      <a:pt x="1382" y="266"/>
                    </a:lnTo>
                    <a:lnTo>
                      <a:pt x="1386" y="264"/>
                    </a:lnTo>
                    <a:lnTo>
                      <a:pt x="1389" y="263"/>
                    </a:lnTo>
                    <a:lnTo>
                      <a:pt x="1393" y="262"/>
                    </a:lnTo>
                    <a:lnTo>
                      <a:pt x="1397" y="261"/>
                    </a:lnTo>
                    <a:lnTo>
                      <a:pt x="1400" y="261"/>
                    </a:lnTo>
                    <a:lnTo>
                      <a:pt x="1404" y="260"/>
                    </a:lnTo>
                    <a:lnTo>
                      <a:pt x="1407" y="260"/>
                    </a:lnTo>
                    <a:lnTo>
                      <a:pt x="1410" y="259"/>
                    </a:lnTo>
                  </a:path>
                </a:pathLst>
              </a:custGeom>
              <a:noFill/>
              <a:ln w="4826">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36" name="Freeform 50"/>
              <p:cNvSpPr>
                <a:spLocks/>
              </p:cNvSpPr>
              <p:nvPr/>
            </p:nvSpPr>
            <p:spPr bwMode="auto">
              <a:xfrm flipV="1">
                <a:off x="2246" y="2440"/>
                <a:ext cx="2494" cy="90"/>
              </a:xfrm>
              <a:custGeom>
                <a:avLst/>
                <a:gdLst>
                  <a:gd name="T0" fmla="*/ 19441 w 1410"/>
                  <a:gd name="T1" fmla="*/ 0 h 206"/>
                  <a:gd name="T2" fmla="*/ 42902 w 1410"/>
                  <a:gd name="T3" fmla="*/ 0 h 206"/>
                  <a:gd name="T4" fmla="*/ 65649 w 1410"/>
                  <a:gd name="T5" fmla="*/ 0 h 206"/>
                  <a:gd name="T6" fmla="*/ 88997 w 1410"/>
                  <a:gd name="T7" fmla="*/ 0 h 206"/>
                  <a:gd name="T8" fmla="*/ 112384 w 1410"/>
                  <a:gd name="T9" fmla="*/ 0 h 206"/>
                  <a:gd name="T10" fmla="*/ 135203 w 1410"/>
                  <a:gd name="T11" fmla="*/ 0 h 206"/>
                  <a:gd name="T12" fmla="*/ 158656 w 1410"/>
                  <a:gd name="T13" fmla="*/ 0 h 206"/>
                  <a:gd name="T14" fmla="*/ 182055 w 1410"/>
                  <a:gd name="T15" fmla="*/ 0 h 206"/>
                  <a:gd name="T16" fmla="*/ 205392 w 1410"/>
                  <a:gd name="T17" fmla="*/ 0 h 206"/>
                  <a:gd name="T18" fmla="*/ 228086 w 1410"/>
                  <a:gd name="T19" fmla="*/ 0 h 206"/>
                  <a:gd name="T20" fmla="*/ 251118 w 1410"/>
                  <a:gd name="T21" fmla="*/ 0 h 206"/>
                  <a:gd name="T22" fmla="*/ 273712 w 1410"/>
                  <a:gd name="T23" fmla="*/ 0 h 206"/>
                  <a:gd name="T24" fmla="*/ 297398 w 1410"/>
                  <a:gd name="T25" fmla="*/ 0 h 206"/>
                  <a:gd name="T26" fmla="*/ 320785 w 1410"/>
                  <a:gd name="T27" fmla="*/ 0 h 206"/>
                  <a:gd name="T28" fmla="*/ 344176 w 1410"/>
                  <a:gd name="T29" fmla="*/ 0 h 206"/>
                  <a:gd name="T30" fmla="*/ 366876 w 1410"/>
                  <a:gd name="T31" fmla="*/ 0 h 206"/>
                  <a:gd name="T32" fmla="*/ 390329 w 1410"/>
                  <a:gd name="T33" fmla="*/ 0 h 206"/>
                  <a:gd name="T34" fmla="*/ 413728 w 1410"/>
                  <a:gd name="T35" fmla="*/ 0 h 206"/>
                  <a:gd name="T36" fmla="*/ 435834 w 1410"/>
                  <a:gd name="T37" fmla="*/ 0 h 206"/>
                  <a:gd name="T38" fmla="*/ 459796 w 1410"/>
                  <a:gd name="T39" fmla="*/ 0 h 206"/>
                  <a:gd name="T40" fmla="*/ 482976 w 1410"/>
                  <a:gd name="T41" fmla="*/ 0 h 206"/>
                  <a:gd name="T42" fmla="*/ 505383 w 1410"/>
                  <a:gd name="T43" fmla="*/ 0 h 206"/>
                  <a:gd name="T44" fmla="*/ 529071 w 1410"/>
                  <a:gd name="T45" fmla="*/ 0 h 206"/>
                  <a:gd name="T46" fmla="*/ 552456 w 1410"/>
                  <a:gd name="T47" fmla="*/ 0 h 206"/>
                  <a:gd name="T48" fmla="*/ 574651 w 1410"/>
                  <a:gd name="T49" fmla="*/ 0 h 206"/>
                  <a:gd name="T50" fmla="*/ 598059 w 1410"/>
                  <a:gd name="T51" fmla="*/ 0 h 206"/>
                  <a:gd name="T52" fmla="*/ 621922 w 1410"/>
                  <a:gd name="T53" fmla="*/ 0 h 206"/>
                  <a:gd name="T54" fmla="*/ 644191 w 1410"/>
                  <a:gd name="T55" fmla="*/ 0 h 206"/>
                  <a:gd name="T56" fmla="*/ 667506 w 1410"/>
                  <a:gd name="T57" fmla="*/ 0 h 206"/>
                  <a:gd name="T58" fmla="*/ 691556 w 1410"/>
                  <a:gd name="T59" fmla="*/ 0 h 206"/>
                  <a:gd name="T60" fmla="*/ 714655 w 1410"/>
                  <a:gd name="T61" fmla="*/ 0 h 206"/>
                  <a:gd name="T62" fmla="*/ 737005 w 1410"/>
                  <a:gd name="T63" fmla="*/ 0 h 206"/>
                  <a:gd name="T64" fmla="*/ 760242 w 1410"/>
                  <a:gd name="T65" fmla="*/ 0 h 206"/>
                  <a:gd name="T66" fmla="*/ 784133 w 1410"/>
                  <a:gd name="T67" fmla="*/ 0 h 206"/>
                  <a:gd name="T68" fmla="*/ 806324 w 1410"/>
                  <a:gd name="T69" fmla="*/ 0 h 206"/>
                  <a:gd name="T70" fmla="*/ 829738 w 1410"/>
                  <a:gd name="T71" fmla="*/ 0 h 206"/>
                  <a:gd name="T72" fmla="*/ 853797 w 1410"/>
                  <a:gd name="T73" fmla="*/ 0 h 206"/>
                  <a:gd name="T74" fmla="*/ 877074 w 1410"/>
                  <a:gd name="T75" fmla="*/ 0 h 206"/>
                  <a:gd name="T76" fmla="*/ 899179 w 1410"/>
                  <a:gd name="T77" fmla="*/ 0 h 206"/>
                  <a:gd name="T78" fmla="*/ 922591 w 1410"/>
                  <a:gd name="T79" fmla="*/ 0 h 206"/>
                  <a:gd name="T80" fmla="*/ 945458 w 1410"/>
                  <a:gd name="T81" fmla="*/ 0 h 206"/>
                  <a:gd name="T82" fmla="*/ 968850 w 1410"/>
                  <a:gd name="T83" fmla="*/ 0 h 206"/>
                  <a:gd name="T84" fmla="*/ 991915 w 1410"/>
                  <a:gd name="T85" fmla="*/ 0 h 206"/>
                  <a:gd name="T86" fmla="*/ 1015805 w 1410"/>
                  <a:gd name="T87" fmla="*/ 0 h 206"/>
                  <a:gd name="T88" fmla="*/ 1038006 w 1410"/>
                  <a:gd name="T89" fmla="*/ 0 h 206"/>
                  <a:gd name="T90" fmla="*/ 1061432 w 1410"/>
                  <a:gd name="T91" fmla="*/ 0 h 206"/>
                  <a:gd name="T92" fmla="*/ 1084763 w 1410"/>
                  <a:gd name="T93" fmla="*/ 0 h 206"/>
                  <a:gd name="T94" fmla="*/ 1107667 w 1410"/>
                  <a:gd name="T95" fmla="*/ 0 h 206"/>
                  <a:gd name="T96" fmla="*/ 1131082 w 1410"/>
                  <a:gd name="T97" fmla="*/ 0 h 206"/>
                  <a:gd name="T98" fmla="*/ 1154441 w 1410"/>
                  <a:gd name="T99" fmla="*/ 0 h 206"/>
                  <a:gd name="T100" fmla="*/ 1177136 w 1410"/>
                  <a:gd name="T101" fmla="*/ 0 h 206"/>
                  <a:gd name="T102" fmla="*/ 1200520 w 1410"/>
                  <a:gd name="T103" fmla="*/ 0 h 206"/>
                  <a:gd name="T104" fmla="*/ 1223581 w 1410"/>
                  <a:gd name="T105" fmla="*/ 0 h 206"/>
                  <a:gd name="T106" fmla="*/ 1246407 w 1410"/>
                  <a:gd name="T107" fmla="*/ 0 h 206"/>
                  <a:gd name="T108" fmla="*/ 1269922 w 1410"/>
                  <a:gd name="T109" fmla="*/ 0 h 206"/>
                  <a:gd name="T110" fmla="*/ 1293258 w 1410"/>
                  <a:gd name="T111" fmla="*/ 0 h 206"/>
                  <a:gd name="T112" fmla="*/ 1316660 w 1410"/>
                  <a:gd name="T113" fmla="*/ 0 h 2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10"/>
                  <a:gd name="T172" fmla="*/ 0 h 206"/>
                  <a:gd name="T173" fmla="*/ 1410 w 1410"/>
                  <a:gd name="T174" fmla="*/ 206 h 20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10" h="206">
                    <a:moveTo>
                      <a:pt x="0" y="89"/>
                    </a:moveTo>
                    <a:lnTo>
                      <a:pt x="3" y="90"/>
                    </a:lnTo>
                    <a:lnTo>
                      <a:pt x="7" y="91"/>
                    </a:lnTo>
                    <a:lnTo>
                      <a:pt x="10" y="92"/>
                    </a:lnTo>
                    <a:lnTo>
                      <a:pt x="14" y="93"/>
                    </a:lnTo>
                    <a:lnTo>
                      <a:pt x="17" y="94"/>
                    </a:lnTo>
                    <a:lnTo>
                      <a:pt x="21" y="95"/>
                    </a:lnTo>
                    <a:lnTo>
                      <a:pt x="24" y="96"/>
                    </a:lnTo>
                    <a:lnTo>
                      <a:pt x="28" y="97"/>
                    </a:lnTo>
                    <a:lnTo>
                      <a:pt x="31" y="99"/>
                    </a:lnTo>
                    <a:lnTo>
                      <a:pt x="35" y="100"/>
                    </a:lnTo>
                    <a:lnTo>
                      <a:pt x="39" y="101"/>
                    </a:lnTo>
                    <a:lnTo>
                      <a:pt x="42" y="103"/>
                    </a:lnTo>
                    <a:lnTo>
                      <a:pt x="46" y="105"/>
                    </a:lnTo>
                    <a:lnTo>
                      <a:pt x="49" y="106"/>
                    </a:lnTo>
                    <a:lnTo>
                      <a:pt x="53" y="108"/>
                    </a:lnTo>
                    <a:lnTo>
                      <a:pt x="56" y="110"/>
                    </a:lnTo>
                    <a:lnTo>
                      <a:pt x="60" y="112"/>
                    </a:lnTo>
                    <a:lnTo>
                      <a:pt x="63" y="114"/>
                    </a:lnTo>
                    <a:lnTo>
                      <a:pt x="67" y="116"/>
                    </a:lnTo>
                    <a:lnTo>
                      <a:pt x="70" y="118"/>
                    </a:lnTo>
                    <a:lnTo>
                      <a:pt x="74" y="121"/>
                    </a:lnTo>
                    <a:lnTo>
                      <a:pt x="77" y="123"/>
                    </a:lnTo>
                    <a:lnTo>
                      <a:pt x="81" y="125"/>
                    </a:lnTo>
                    <a:lnTo>
                      <a:pt x="84" y="127"/>
                    </a:lnTo>
                    <a:lnTo>
                      <a:pt x="88" y="130"/>
                    </a:lnTo>
                    <a:lnTo>
                      <a:pt x="91" y="132"/>
                    </a:lnTo>
                    <a:lnTo>
                      <a:pt x="95" y="135"/>
                    </a:lnTo>
                    <a:lnTo>
                      <a:pt x="99" y="137"/>
                    </a:lnTo>
                    <a:lnTo>
                      <a:pt x="102" y="139"/>
                    </a:lnTo>
                    <a:lnTo>
                      <a:pt x="106" y="141"/>
                    </a:lnTo>
                    <a:lnTo>
                      <a:pt x="109" y="144"/>
                    </a:lnTo>
                    <a:lnTo>
                      <a:pt x="113" y="146"/>
                    </a:lnTo>
                    <a:lnTo>
                      <a:pt x="116" y="148"/>
                    </a:lnTo>
                    <a:lnTo>
                      <a:pt x="120" y="150"/>
                    </a:lnTo>
                    <a:lnTo>
                      <a:pt x="123" y="151"/>
                    </a:lnTo>
                    <a:lnTo>
                      <a:pt x="127" y="153"/>
                    </a:lnTo>
                    <a:lnTo>
                      <a:pt x="130" y="155"/>
                    </a:lnTo>
                    <a:lnTo>
                      <a:pt x="134" y="156"/>
                    </a:lnTo>
                    <a:lnTo>
                      <a:pt x="137" y="158"/>
                    </a:lnTo>
                    <a:lnTo>
                      <a:pt x="141" y="159"/>
                    </a:lnTo>
                    <a:lnTo>
                      <a:pt x="144" y="160"/>
                    </a:lnTo>
                    <a:lnTo>
                      <a:pt x="148" y="161"/>
                    </a:lnTo>
                    <a:lnTo>
                      <a:pt x="151" y="162"/>
                    </a:lnTo>
                    <a:lnTo>
                      <a:pt x="155" y="163"/>
                    </a:lnTo>
                    <a:lnTo>
                      <a:pt x="159" y="164"/>
                    </a:lnTo>
                    <a:lnTo>
                      <a:pt x="162" y="164"/>
                    </a:lnTo>
                    <a:lnTo>
                      <a:pt x="166" y="165"/>
                    </a:lnTo>
                    <a:lnTo>
                      <a:pt x="169" y="165"/>
                    </a:lnTo>
                    <a:lnTo>
                      <a:pt x="172" y="166"/>
                    </a:lnTo>
                    <a:lnTo>
                      <a:pt x="176" y="166"/>
                    </a:lnTo>
                    <a:lnTo>
                      <a:pt x="180" y="166"/>
                    </a:lnTo>
                    <a:lnTo>
                      <a:pt x="183" y="167"/>
                    </a:lnTo>
                    <a:lnTo>
                      <a:pt x="187" y="167"/>
                    </a:lnTo>
                    <a:lnTo>
                      <a:pt x="190" y="167"/>
                    </a:lnTo>
                    <a:lnTo>
                      <a:pt x="194" y="167"/>
                    </a:lnTo>
                    <a:lnTo>
                      <a:pt x="197" y="167"/>
                    </a:lnTo>
                    <a:lnTo>
                      <a:pt x="201" y="167"/>
                    </a:lnTo>
                    <a:lnTo>
                      <a:pt x="204" y="168"/>
                    </a:lnTo>
                    <a:lnTo>
                      <a:pt x="208" y="168"/>
                    </a:lnTo>
                    <a:lnTo>
                      <a:pt x="211" y="168"/>
                    </a:lnTo>
                    <a:lnTo>
                      <a:pt x="215" y="168"/>
                    </a:lnTo>
                    <a:lnTo>
                      <a:pt x="219" y="168"/>
                    </a:lnTo>
                    <a:lnTo>
                      <a:pt x="222" y="168"/>
                    </a:lnTo>
                    <a:lnTo>
                      <a:pt x="225" y="168"/>
                    </a:lnTo>
                    <a:lnTo>
                      <a:pt x="229" y="168"/>
                    </a:lnTo>
                    <a:lnTo>
                      <a:pt x="232" y="167"/>
                    </a:lnTo>
                    <a:lnTo>
                      <a:pt x="236" y="167"/>
                    </a:lnTo>
                    <a:lnTo>
                      <a:pt x="240" y="167"/>
                    </a:lnTo>
                    <a:lnTo>
                      <a:pt x="243" y="167"/>
                    </a:lnTo>
                    <a:lnTo>
                      <a:pt x="247" y="167"/>
                    </a:lnTo>
                    <a:lnTo>
                      <a:pt x="250" y="167"/>
                    </a:lnTo>
                    <a:lnTo>
                      <a:pt x="254" y="166"/>
                    </a:lnTo>
                    <a:lnTo>
                      <a:pt x="257" y="166"/>
                    </a:lnTo>
                    <a:lnTo>
                      <a:pt x="261" y="166"/>
                    </a:lnTo>
                    <a:lnTo>
                      <a:pt x="264" y="166"/>
                    </a:lnTo>
                    <a:lnTo>
                      <a:pt x="268" y="165"/>
                    </a:lnTo>
                    <a:lnTo>
                      <a:pt x="271" y="165"/>
                    </a:lnTo>
                    <a:lnTo>
                      <a:pt x="275" y="165"/>
                    </a:lnTo>
                    <a:lnTo>
                      <a:pt x="278" y="164"/>
                    </a:lnTo>
                    <a:lnTo>
                      <a:pt x="282" y="164"/>
                    </a:lnTo>
                    <a:lnTo>
                      <a:pt x="285" y="163"/>
                    </a:lnTo>
                    <a:lnTo>
                      <a:pt x="289" y="163"/>
                    </a:lnTo>
                    <a:lnTo>
                      <a:pt x="292" y="162"/>
                    </a:lnTo>
                    <a:lnTo>
                      <a:pt x="296" y="162"/>
                    </a:lnTo>
                    <a:lnTo>
                      <a:pt x="300" y="162"/>
                    </a:lnTo>
                    <a:lnTo>
                      <a:pt x="303" y="163"/>
                    </a:lnTo>
                    <a:lnTo>
                      <a:pt x="307" y="164"/>
                    </a:lnTo>
                    <a:lnTo>
                      <a:pt x="310" y="165"/>
                    </a:lnTo>
                    <a:lnTo>
                      <a:pt x="314" y="168"/>
                    </a:lnTo>
                    <a:lnTo>
                      <a:pt x="317" y="172"/>
                    </a:lnTo>
                    <a:lnTo>
                      <a:pt x="321" y="176"/>
                    </a:lnTo>
                    <a:lnTo>
                      <a:pt x="324" y="181"/>
                    </a:lnTo>
                    <a:lnTo>
                      <a:pt x="328" y="186"/>
                    </a:lnTo>
                    <a:lnTo>
                      <a:pt x="331" y="191"/>
                    </a:lnTo>
                    <a:lnTo>
                      <a:pt x="335" y="195"/>
                    </a:lnTo>
                    <a:lnTo>
                      <a:pt x="338" y="199"/>
                    </a:lnTo>
                    <a:lnTo>
                      <a:pt x="342" y="202"/>
                    </a:lnTo>
                    <a:lnTo>
                      <a:pt x="345" y="205"/>
                    </a:lnTo>
                    <a:lnTo>
                      <a:pt x="349" y="206"/>
                    </a:lnTo>
                    <a:lnTo>
                      <a:pt x="352" y="206"/>
                    </a:lnTo>
                    <a:lnTo>
                      <a:pt x="356" y="206"/>
                    </a:lnTo>
                    <a:lnTo>
                      <a:pt x="360" y="204"/>
                    </a:lnTo>
                    <a:lnTo>
                      <a:pt x="363" y="202"/>
                    </a:lnTo>
                    <a:lnTo>
                      <a:pt x="367" y="199"/>
                    </a:lnTo>
                    <a:lnTo>
                      <a:pt x="370" y="195"/>
                    </a:lnTo>
                    <a:lnTo>
                      <a:pt x="374" y="190"/>
                    </a:lnTo>
                    <a:lnTo>
                      <a:pt x="377" y="185"/>
                    </a:lnTo>
                    <a:lnTo>
                      <a:pt x="381" y="179"/>
                    </a:lnTo>
                    <a:lnTo>
                      <a:pt x="384" y="174"/>
                    </a:lnTo>
                    <a:lnTo>
                      <a:pt x="388" y="169"/>
                    </a:lnTo>
                    <a:lnTo>
                      <a:pt x="391" y="165"/>
                    </a:lnTo>
                    <a:lnTo>
                      <a:pt x="395" y="161"/>
                    </a:lnTo>
                    <a:lnTo>
                      <a:pt x="398" y="158"/>
                    </a:lnTo>
                    <a:lnTo>
                      <a:pt x="402" y="156"/>
                    </a:lnTo>
                    <a:lnTo>
                      <a:pt x="405" y="154"/>
                    </a:lnTo>
                    <a:lnTo>
                      <a:pt x="409" y="153"/>
                    </a:lnTo>
                    <a:lnTo>
                      <a:pt x="412" y="151"/>
                    </a:lnTo>
                    <a:lnTo>
                      <a:pt x="416" y="150"/>
                    </a:lnTo>
                    <a:lnTo>
                      <a:pt x="420" y="148"/>
                    </a:lnTo>
                    <a:lnTo>
                      <a:pt x="423" y="147"/>
                    </a:lnTo>
                    <a:lnTo>
                      <a:pt x="426" y="145"/>
                    </a:lnTo>
                    <a:lnTo>
                      <a:pt x="430" y="143"/>
                    </a:lnTo>
                    <a:lnTo>
                      <a:pt x="433" y="141"/>
                    </a:lnTo>
                    <a:lnTo>
                      <a:pt x="437" y="139"/>
                    </a:lnTo>
                    <a:lnTo>
                      <a:pt x="441" y="137"/>
                    </a:lnTo>
                    <a:lnTo>
                      <a:pt x="444" y="134"/>
                    </a:lnTo>
                    <a:lnTo>
                      <a:pt x="448" y="131"/>
                    </a:lnTo>
                    <a:lnTo>
                      <a:pt x="451" y="129"/>
                    </a:lnTo>
                    <a:lnTo>
                      <a:pt x="455" y="126"/>
                    </a:lnTo>
                    <a:lnTo>
                      <a:pt x="458" y="123"/>
                    </a:lnTo>
                    <a:lnTo>
                      <a:pt x="462" y="119"/>
                    </a:lnTo>
                    <a:lnTo>
                      <a:pt x="465" y="116"/>
                    </a:lnTo>
                    <a:lnTo>
                      <a:pt x="469" y="112"/>
                    </a:lnTo>
                    <a:lnTo>
                      <a:pt x="472" y="109"/>
                    </a:lnTo>
                    <a:lnTo>
                      <a:pt x="476" y="105"/>
                    </a:lnTo>
                    <a:lnTo>
                      <a:pt x="479" y="101"/>
                    </a:lnTo>
                    <a:lnTo>
                      <a:pt x="483" y="97"/>
                    </a:lnTo>
                    <a:lnTo>
                      <a:pt x="486" y="94"/>
                    </a:lnTo>
                    <a:lnTo>
                      <a:pt x="490" y="90"/>
                    </a:lnTo>
                    <a:lnTo>
                      <a:pt x="493" y="86"/>
                    </a:lnTo>
                    <a:lnTo>
                      <a:pt x="497" y="82"/>
                    </a:lnTo>
                    <a:lnTo>
                      <a:pt x="501" y="79"/>
                    </a:lnTo>
                    <a:lnTo>
                      <a:pt x="504" y="75"/>
                    </a:lnTo>
                    <a:lnTo>
                      <a:pt x="508" y="71"/>
                    </a:lnTo>
                    <a:lnTo>
                      <a:pt x="511" y="68"/>
                    </a:lnTo>
                    <a:lnTo>
                      <a:pt x="515" y="64"/>
                    </a:lnTo>
                    <a:lnTo>
                      <a:pt x="518" y="61"/>
                    </a:lnTo>
                    <a:lnTo>
                      <a:pt x="522" y="58"/>
                    </a:lnTo>
                    <a:lnTo>
                      <a:pt x="525" y="55"/>
                    </a:lnTo>
                    <a:lnTo>
                      <a:pt x="529" y="52"/>
                    </a:lnTo>
                    <a:lnTo>
                      <a:pt x="532" y="49"/>
                    </a:lnTo>
                    <a:lnTo>
                      <a:pt x="536" y="46"/>
                    </a:lnTo>
                    <a:lnTo>
                      <a:pt x="539" y="44"/>
                    </a:lnTo>
                    <a:lnTo>
                      <a:pt x="543" y="41"/>
                    </a:lnTo>
                    <a:lnTo>
                      <a:pt x="546" y="39"/>
                    </a:lnTo>
                    <a:lnTo>
                      <a:pt x="550" y="37"/>
                    </a:lnTo>
                    <a:lnTo>
                      <a:pt x="553" y="35"/>
                    </a:lnTo>
                    <a:lnTo>
                      <a:pt x="557" y="33"/>
                    </a:lnTo>
                    <a:lnTo>
                      <a:pt x="561" y="31"/>
                    </a:lnTo>
                    <a:lnTo>
                      <a:pt x="564" y="29"/>
                    </a:lnTo>
                    <a:lnTo>
                      <a:pt x="568" y="27"/>
                    </a:lnTo>
                    <a:lnTo>
                      <a:pt x="571" y="26"/>
                    </a:lnTo>
                    <a:lnTo>
                      <a:pt x="575" y="24"/>
                    </a:lnTo>
                    <a:lnTo>
                      <a:pt x="578" y="23"/>
                    </a:lnTo>
                    <a:lnTo>
                      <a:pt x="582" y="21"/>
                    </a:lnTo>
                    <a:lnTo>
                      <a:pt x="585" y="20"/>
                    </a:lnTo>
                    <a:lnTo>
                      <a:pt x="589" y="19"/>
                    </a:lnTo>
                    <a:lnTo>
                      <a:pt x="592" y="18"/>
                    </a:lnTo>
                    <a:lnTo>
                      <a:pt x="596" y="17"/>
                    </a:lnTo>
                    <a:lnTo>
                      <a:pt x="599" y="16"/>
                    </a:lnTo>
                    <a:lnTo>
                      <a:pt x="603" y="15"/>
                    </a:lnTo>
                    <a:lnTo>
                      <a:pt x="606" y="14"/>
                    </a:lnTo>
                    <a:lnTo>
                      <a:pt x="610" y="13"/>
                    </a:lnTo>
                    <a:lnTo>
                      <a:pt x="613" y="12"/>
                    </a:lnTo>
                    <a:lnTo>
                      <a:pt x="617" y="12"/>
                    </a:lnTo>
                    <a:lnTo>
                      <a:pt x="621" y="11"/>
                    </a:lnTo>
                    <a:lnTo>
                      <a:pt x="624" y="11"/>
                    </a:lnTo>
                    <a:lnTo>
                      <a:pt x="628" y="10"/>
                    </a:lnTo>
                    <a:lnTo>
                      <a:pt x="631" y="9"/>
                    </a:lnTo>
                    <a:lnTo>
                      <a:pt x="635" y="9"/>
                    </a:lnTo>
                    <a:lnTo>
                      <a:pt x="638" y="8"/>
                    </a:lnTo>
                    <a:lnTo>
                      <a:pt x="642" y="8"/>
                    </a:lnTo>
                    <a:lnTo>
                      <a:pt x="645" y="7"/>
                    </a:lnTo>
                    <a:lnTo>
                      <a:pt x="649" y="7"/>
                    </a:lnTo>
                    <a:lnTo>
                      <a:pt x="652" y="7"/>
                    </a:lnTo>
                    <a:lnTo>
                      <a:pt x="656" y="7"/>
                    </a:lnTo>
                    <a:lnTo>
                      <a:pt x="659" y="6"/>
                    </a:lnTo>
                    <a:lnTo>
                      <a:pt x="663" y="6"/>
                    </a:lnTo>
                    <a:lnTo>
                      <a:pt x="666" y="6"/>
                    </a:lnTo>
                    <a:lnTo>
                      <a:pt x="670" y="5"/>
                    </a:lnTo>
                    <a:lnTo>
                      <a:pt x="673" y="5"/>
                    </a:lnTo>
                    <a:lnTo>
                      <a:pt x="677" y="5"/>
                    </a:lnTo>
                    <a:lnTo>
                      <a:pt x="681" y="4"/>
                    </a:lnTo>
                    <a:lnTo>
                      <a:pt x="684" y="4"/>
                    </a:lnTo>
                    <a:lnTo>
                      <a:pt x="687" y="4"/>
                    </a:lnTo>
                    <a:lnTo>
                      <a:pt x="691" y="4"/>
                    </a:lnTo>
                    <a:lnTo>
                      <a:pt x="695" y="4"/>
                    </a:lnTo>
                    <a:lnTo>
                      <a:pt x="698" y="3"/>
                    </a:lnTo>
                    <a:lnTo>
                      <a:pt x="702" y="3"/>
                    </a:lnTo>
                    <a:lnTo>
                      <a:pt x="705" y="3"/>
                    </a:lnTo>
                    <a:lnTo>
                      <a:pt x="709" y="3"/>
                    </a:lnTo>
                    <a:lnTo>
                      <a:pt x="712" y="3"/>
                    </a:lnTo>
                    <a:lnTo>
                      <a:pt x="716" y="3"/>
                    </a:lnTo>
                    <a:lnTo>
                      <a:pt x="719" y="3"/>
                    </a:lnTo>
                    <a:lnTo>
                      <a:pt x="723" y="3"/>
                    </a:lnTo>
                    <a:lnTo>
                      <a:pt x="726" y="2"/>
                    </a:lnTo>
                    <a:lnTo>
                      <a:pt x="730" y="2"/>
                    </a:lnTo>
                    <a:lnTo>
                      <a:pt x="733" y="2"/>
                    </a:lnTo>
                    <a:lnTo>
                      <a:pt x="737" y="2"/>
                    </a:lnTo>
                    <a:lnTo>
                      <a:pt x="740" y="2"/>
                    </a:lnTo>
                    <a:lnTo>
                      <a:pt x="744" y="2"/>
                    </a:lnTo>
                    <a:lnTo>
                      <a:pt x="747" y="2"/>
                    </a:lnTo>
                    <a:lnTo>
                      <a:pt x="751" y="2"/>
                    </a:lnTo>
                    <a:lnTo>
                      <a:pt x="755" y="2"/>
                    </a:lnTo>
                    <a:lnTo>
                      <a:pt x="758" y="2"/>
                    </a:lnTo>
                    <a:lnTo>
                      <a:pt x="762" y="2"/>
                    </a:lnTo>
                    <a:lnTo>
                      <a:pt x="765" y="2"/>
                    </a:lnTo>
                    <a:lnTo>
                      <a:pt x="769" y="1"/>
                    </a:lnTo>
                    <a:lnTo>
                      <a:pt x="772" y="1"/>
                    </a:lnTo>
                    <a:lnTo>
                      <a:pt x="776" y="1"/>
                    </a:lnTo>
                    <a:lnTo>
                      <a:pt x="779" y="1"/>
                    </a:lnTo>
                    <a:lnTo>
                      <a:pt x="783" y="1"/>
                    </a:lnTo>
                    <a:lnTo>
                      <a:pt x="786" y="1"/>
                    </a:lnTo>
                    <a:lnTo>
                      <a:pt x="790" y="1"/>
                    </a:lnTo>
                    <a:lnTo>
                      <a:pt x="793" y="1"/>
                    </a:lnTo>
                    <a:lnTo>
                      <a:pt x="797" y="1"/>
                    </a:lnTo>
                    <a:lnTo>
                      <a:pt x="800" y="1"/>
                    </a:lnTo>
                    <a:lnTo>
                      <a:pt x="804" y="1"/>
                    </a:lnTo>
                    <a:lnTo>
                      <a:pt x="807" y="1"/>
                    </a:lnTo>
                    <a:lnTo>
                      <a:pt x="811" y="1"/>
                    </a:lnTo>
                    <a:lnTo>
                      <a:pt x="815" y="1"/>
                    </a:lnTo>
                    <a:lnTo>
                      <a:pt x="818" y="1"/>
                    </a:lnTo>
                    <a:lnTo>
                      <a:pt x="822" y="1"/>
                    </a:lnTo>
                    <a:lnTo>
                      <a:pt x="825" y="1"/>
                    </a:lnTo>
                    <a:lnTo>
                      <a:pt x="829" y="1"/>
                    </a:lnTo>
                    <a:lnTo>
                      <a:pt x="832" y="1"/>
                    </a:lnTo>
                    <a:lnTo>
                      <a:pt x="836" y="1"/>
                    </a:lnTo>
                    <a:lnTo>
                      <a:pt x="839" y="1"/>
                    </a:lnTo>
                    <a:lnTo>
                      <a:pt x="843" y="1"/>
                    </a:lnTo>
                    <a:lnTo>
                      <a:pt x="846" y="1"/>
                    </a:lnTo>
                    <a:lnTo>
                      <a:pt x="850" y="1"/>
                    </a:lnTo>
                    <a:lnTo>
                      <a:pt x="853" y="1"/>
                    </a:lnTo>
                    <a:lnTo>
                      <a:pt x="857" y="1"/>
                    </a:lnTo>
                    <a:lnTo>
                      <a:pt x="860" y="1"/>
                    </a:lnTo>
                    <a:lnTo>
                      <a:pt x="864" y="1"/>
                    </a:lnTo>
                    <a:lnTo>
                      <a:pt x="867" y="1"/>
                    </a:lnTo>
                    <a:lnTo>
                      <a:pt x="871" y="0"/>
                    </a:lnTo>
                    <a:lnTo>
                      <a:pt x="875" y="0"/>
                    </a:lnTo>
                    <a:lnTo>
                      <a:pt x="878" y="0"/>
                    </a:lnTo>
                    <a:lnTo>
                      <a:pt x="882" y="0"/>
                    </a:lnTo>
                    <a:lnTo>
                      <a:pt x="885" y="0"/>
                    </a:lnTo>
                    <a:lnTo>
                      <a:pt x="889" y="0"/>
                    </a:lnTo>
                    <a:lnTo>
                      <a:pt x="892" y="0"/>
                    </a:lnTo>
                    <a:lnTo>
                      <a:pt x="896" y="0"/>
                    </a:lnTo>
                    <a:lnTo>
                      <a:pt x="899" y="0"/>
                    </a:lnTo>
                    <a:lnTo>
                      <a:pt x="903" y="0"/>
                    </a:lnTo>
                    <a:lnTo>
                      <a:pt x="906" y="0"/>
                    </a:lnTo>
                    <a:lnTo>
                      <a:pt x="910" y="0"/>
                    </a:lnTo>
                    <a:lnTo>
                      <a:pt x="913" y="0"/>
                    </a:lnTo>
                    <a:lnTo>
                      <a:pt x="917" y="0"/>
                    </a:lnTo>
                    <a:lnTo>
                      <a:pt x="920" y="0"/>
                    </a:lnTo>
                    <a:lnTo>
                      <a:pt x="924" y="0"/>
                    </a:lnTo>
                    <a:lnTo>
                      <a:pt x="927" y="0"/>
                    </a:lnTo>
                    <a:lnTo>
                      <a:pt x="931" y="0"/>
                    </a:lnTo>
                    <a:lnTo>
                      <a:pt x="935" y="0"/>
                    </a:lnTo>
                    <a:lnTo>
                      <a:pt x="938" y="0"/>
                    </a:lnTo>
                    <a:lnTo>
                      <a:pt x="941" y="0"/>
                    </a:lnTo>
                    <a:lnTo>
                      <a:pt x="945" y="0"/>
                    </a:lnTo>
                    <a:lnTo>
                      <a:pt x="948" y="0"/>
                    </a:lnTo>
                    <a:lnTo>
                      <a:pt x="952" y="0"/>
                    </a:lnTo>
                    <a:lnTo>
                      <a:pt x="956" y="0"/>
                    </a:lnTo>
                    <a:lnTo>
                      <a:pt x="959" y="0"/>
                    </a:lnTo>
                    <a:lnTo>
                      <a:pt x="963" y="0"/>
                    </a:lnTo>
                    <a:lnTo>
                      <a:pt x="966" y="0"/>
                    </a:lnTo>
                    <a:lnTo>
                      <a:pt x="970" y="0"/>
                    </a:lnTo>
                    <a:lnTo>
                      <a:pt x="973" y="0"/>
                    </a:lnTo>
                    <a:lnTo>
                      <a:pt x="977" y="0"/>
                    </a:lnTo>
                    <a:lnTo>
                      <a:pt x="980" y="0"/>
                    </a:lnTo>
                    <a:lnTo>
                      <a:pt x="984" y="0"/>
                    </a:lnTo>
                    <a:lnTo>
                      <a:pt x="987" y="0"/>
                    </a:lnTo>
                    <a:lnTo>
                      <a:pt x="991" y="0"/>
                    </a:lnTo>
                    <a:lnTo>
                      <a:pt x="994" y="0"/>
                    </a:lnTo>
                    <a:lnTo>
                      <a:pt x="998" y="0"/>
                    </a:lnTo>
                    <a:lnTo>
                      <a:pt x="1001" y="0"/>
                    </a:lnTo>
                    <a:lnTo>
                      <a:pt x="1005" y="0"/>
                    </a:lnTo>
                    <a:lnTo>
                      <a:pt x="1008" y="0"/>
                    </a:lnTo>
                    <a:lnTo>
                      <a:pt x="1012" y="0"/>
                    </a:lnTo>
                    <a:lnTo>
                      <a:pt x="1016" y="0"/>
                    </a:lnTo>
                    <a:lnTo>
                      <a:pt x="1019" y="0"/>
                    </a:lnTo>
                    <a:lnTo>
                      <a:pt x="1023" y="0"/>
                    </a:lnTo>
                    <a:lnTo>
                      <a:pt x="1026" y="0"/>
                    </a:lnTo>
                    <a:lnTo>
                      <a:pt x="1030" y="0"/>
                    </a:lnTo>
                    <a:lnTo>
                      <a:pt x="1033" y="0"/>
                    </a:lnTo>
                    <a:lnTo>
                      <a:pt x="1037" y="0"/>
                    </a:lnTo>
                    <a:lnTo>
                      <a:pt x="1040" y="0"/>
                    </a:lnTo>
                    <a:lnTo>
                      <a:pt x="1044" y="0"/>
                    </a:lnTo>
                    <a:lnTo>
                      <a:pt x="1047" y="0"/>
                    </a:lnTo>
                    <a:lnTo>
                      <a:pt x="1051" y="0"/>
                    </a:lnTo>
                    <a:lnTo>
                      <a:pt x="1054" y="0"/>
                    </a:lnTo>
                    <a:lnTo>
                      <a:pt x="1058" y="0"/>
                    </a:lnTo>
                    <a:lnTo>
                      <a:pt x="1061" y="0"/>
                    </a:lnTo>
                    <a:lnTo>
                      <a:pt x="1065" y="0"/>
                    </a:lnTo>
                    <a:lnTo>
                      <a:pt x="1068" y="0"/>
                    </a:lnTo>
                    <a:lnTo>
                      <a:pt x="1072" y="0"/>
                    </a:lnTo>
                    <a:lnTo>
                      <a:pt x="1076" y="0"/>
                    </a:lnTo>
                    <a:lnTo>
                      <a:pt x="1079" y="0"/>
                    </a:lnTo>
                    <a:lnTo>
                      <a:pt x="1083" y="0"/>
                    </a:lnTo>
                    <a:lnTo>
                      <a:pt x="1086" y="0"/>
                    </a:lnTo>
                    <a:lnTo>
                      <a:pt x="1090" y="0"/>
                    </a:lnTo>
                    <a:lnTo>
                      <a:pt x="1093" y="0"/>
                    </a:lnTo>
                    <a:lnTo>
                      <a:pt x="1097" y="0"/>
                    </a:lnTo>
                    <a:lnTo>
                      <a:pt x="1100" y="0"/>
                    </a:lnTo>
                    <a:lnTo>
                      <a:pt x="1104" y="0"/>
                    </a:lnTo>
                    <a:lnTo>
                      <a:pt x="1107" y="0"/>
                    </a:lnTo>
                    <a:lnTo>
                      <a:pt x="1111" y="0"/>
                    </a:lnTo>
                    <a:lnTo>
                      <a:pt x="1114" y="0"/>
                    </a:lnTo>
                    <a:lnTo>
                      <a:pt x="1118" y="0"/>
                    </a:lnTo>
                    <a:lnTo>
                      <a:pt x="1121" y="0"/>
                    </a:lnTo>
                    <a:lnTo>
                      <a:pt x="1125" y="0"/>
                    </a:lnTo>
                    <a:lnTo>
                      <a:pt x="1128" y="0"/>
                    </a:lnTo>
                    <a:lnTo>
                      <a:pt x="1132" y="0"/>
                    </a:lnTo>
                    <a:lnTo>
                      <a:pt x="1136" y="0"/>
                    </a:lnTo>
                    <a:lnTo>
                      <a:pt x="1139" y="0"/>
                    </a:lnTo>
                    <a:lnTo>
                      <a:pt x="1143" y="0"/>
                    </a:lnTo>
                    <a:lnTo>
                      <a:pt x="1146" y="0"/>
                    </a:lnTo>
                    <a:lnTo>
                      <a:pt x="1149" y="0"/>
                    </a:lnTo>
                    <a:lnTo>
                      <a:pt x="1153" y="0"/>
                    </a:lnTo>
                    <a:lnTo>
                      <a:pt x="1157" y="0"/>
                    </a:lnTo>
                    <a:lnTo>
                      <a:pt x="1160" y="0"/>
                    </a:lnTo>
                    <a:lnTo>
                      <a:pt x="1164" y="0"/>
                    </a:lnTo>
                    <a:lnTo>
                      <a:pt x="1167" y="0"/>
                    </a:lnTo>
                    <a:lnTo>
                      <a:pt x="1171" y="0"/>
                    </a:lnTo>
                    <a:lnTo>
                      <a:pt x="1174" y="0"/>
                    </a:lnTo>
                    <a:lnTo>
                      <a:pt x="1178" y="0"/>
                    </a:lnTo>
                    <a:lnTo>
                      <a:pt x="1181" y="0"/>
                    </a:lnTo>
                    <a:lnTo>
                      <a:pt x="1185" y="0"/>
                    </a:lnTo>
                    <a:lnTo>
                      <a:pt x="1188" y="0"/>
                    </a:lnTo>
                    <a:lnTo>
                      <a:pt x="1192" y="0"/>
                    </a:lnTo>
                    <a:lnTo>
                      <a:pt x="1196" y="0"/>
                    </a:lnTo>
                    <a:lnTo>
                      <a:pt x="1199" y="0"/>
                    </a:lnTo>
                    <a:lnTo>
                      <a:pt x="1202" y="0"/>
                    </a:lnTo>
                    <a:lnTo>
                      <a:pt x="1206" y="0"/>
                    </a:lnTo>
                    <a:lnTo>
                      <a:pt x="1209" y="0"/>
                    </a:lnTo>
                    <a:lnTo>
                      <a:pt x="1213" y="0"/>
                    </a:lnTo>
                    <a:lnTo>
                      <a:pt x="1217" y="0"/>
                    </a:lnTo>
                    <a:lnTo>
                      <a:pt x="1220" y="0"/>
                    </a:lnTo>
                    <a:lnTo>
                      <a:pt x="1224" y="0"/>
                    </a:lnTo>
                    <a:lnTo>
                      <a:pt x="1227" y="0"/>
                    </a:lnTo>
                    <a:lnTo>
                      <a:pt x="1231" y="0"/>
                    </a:lnTo>
                    <a:lnTo>
                      <a:pt x="1234" y="0"/>
                    </a:lnTo>
                    <a:lnTo>
                      <a:pt x="1238" y="0"/>
                    </a:lnTo>
                    <a:lnTo>
                      <a:pt x="1241" y="1"/>
                    </a:lnTo>
                    <a:lnTo>
                      <a:pt x="1245" y="1"/>
                    </a:lnTo>
                    <a:lnTo>
                      <a:pt x="1248" y="1"/>
                    </a:lnTo>
                    <a:lnTo>
                      <a:pt x="1252" y="1"/>
                    </a:lnTo>
                    <a:lnTo>
                      <a:pt x="1255" y="1"/>
                    </a:lnTo>
                    <a:lnTo>
                      <a:pt x="1259" y="1"/>
                    </a:lnTo>
                    <a:lnTo>
                      <a:pt x="1262" y="2"/>
                    </a:lnTo>
                    <a:lnTo>
                      <a:pt x="1266" y="2"/>
                    </a:lnTo>
                    <a:lnTo>
                      <a:pt x="1269" y="2"/>
                    </a:lnTo>
                    <a:lnTo>
                      <a:pt x="1273" y="3"/>
                    </a:lnTo>
                    <a:lnTo>
                      <a:pt x="1277" y="3"/>
                    </a:lnTo>
                    <a:lnTo>
                      <a:pt x="1280" y="4"/>
                    </a:lnTo>
                    <a:lnTo>
                      <a:pt x="1284" y="5"/>
                    </a:lnTo>
                    <a:lnTo>
                      <a:pt x="1287" y="6"/>
                    </a:lnTo>
                    <a:lnTo>
                      <a:pt x="1291" y="7"/>
                    </a:lnTo>
                    <a:lnTo>
                      <a:pt x="1294" y="8"/>
                    </a:lnTo>
                    <a:lnTo>
                      <a:pt x="1298" y="10"/>
                    </a:lnTo>
                    <a:lnTo>
                      <a:pt x="1301" y="12"/>
                    </a:lnTo>
                    <a:lnTo>
                      <a:pt x="1305" y="14"/>
                    </a:lnTo>
                    <a:lnTo>
                      <a:pt x="1308" y="17"/>
                    </a:lnTo>
                    <a:lnTo>
                      <a:pt x="1312" y="19"/>
                    </a:lnTo>
                    <a:lnTo>
                      <a:pt x="1315" y="22"/>
                    </a:lnTo>
                    <a:lnTo>
                      <a:pt x="1319" y="26"/>
                    </a:lnTo>
                    <a:lnTo>
                      <a:pt x="1322" y="29"/>
                    </a:lnTo>
                    <a:lnTo>
                      <a:pt x="1326" y="33"/>
                    </a:lnTo>
                    <a:lnTo>
                      <a:pt x="1329" y="37"/>
                    </a:lnTo>
                    <a:lnTo>
                      <a:pt x="1333" y="41"/>
                    </a:lnTo>
                    <a:lnTo>
                      <a:pt x="1337" y="44"/>
                    </a:lnTo>
                    <a:lnTo>
                      <a:pt x="1340" y="48"/>
                    </a:lnTo>
                    <a:lnTo>
                      <a:pt x="1344" y="52"/>
                    </a:lnTo>
                    <a:lnTo>
                      <a:pt x="1347" y="55"/>
                    </a:lnTo>
                    <a:lnTo>
                      <a:pt x="1351" y="58"/>
                    </a:lnTo>
                    <a:lnTo>
                      <a:pt x="1354" y="61"/>
                    </a:lnTo>
                    <a:lnTo>
                      <a:pt x="1358" y="63"/>
                    </a:lnTo>
                    <a:lnTo>
                      <a:pt x="1361" y="66"/>
                    </a:lnTo>
                    <a:lnTo>
                      <a:pt x="1365" y="67"/>
                    </a:lnTo>
                    <a:lnTo>
                      <a:pt x="1368" y="69"/>
                    </a:lnTo>
                    <a:lnTo>
                      <a:pt x="1372" y="71"/>
                    </a:lnTo>
                    <a:lnTo>
                      <a:pt x="1375" y="72"/>
                    </a:lnTo>
                    <a:lnTo>
                      <a:pt x="1379" y="73"/>
                    </a:lnTo>
                    <a:lnTo>
                      <a:pt x="1382" y="74"/>
                    </a:lnTo>
                    <a:lnTo>
                      <a:pt x="1386" y="74"/>
                    </a:lnTo>
                    <a:lnTo>
                      <a:pt x="1389" y="75"/>
                    </a:lnTo>
                    <a:lnTo>
                      <a:pt x="1393" y="75"/>
                    </a:lnTo>
                    <a:lnTo>
                      <a:pt x="1397" y="76"/>
                    </a:lnTo>
                    <a:lnTo>
                      <a:pt x="1400" y="76"/>
                    </a:lnTo>
                    <a:lnTo>
                      <a:pt x="1404" y="76"/>
                    </a:lnTo>
                    <a:lnTo>
                      <a:pt x="1407" y="77"/>
                    </a:lnTo>
                    <a:lnTo>
                      <a:pt x="1410" y="77"/>
                    </a:lnTo>
                  </a:path>
                </a:pathLst>
              </a:custGeom>
              <a:noFill/>
              <a:ln w="4826">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grpSp>
        <p:sp>
          <p:nvSpPr>
            <p:cNvPr id="37" name="Rectangle 38"/>
            <p:cNvSpPr>
              <a:spLocks noChangeAspect="1" noChangeArrowheads="1"/>
            </p:cNvSpPr>
            <p:nvPr/>
          </p:nvSpPr>
          <p:spPr bwMode="auto">
            <a:xfrm rot="16200000">
              <a:off x="6214749" y="933002"/>
              <a:ext cx="106362" cy="600075"/>
            </a:xfrm>
            <a:prstGeom prst="rect">
              <a:avLst/>
            </a:prstGeom>
            <a:solidFill>
              <a:srgbClr val="FFFF66"/>
            </a:solidFill>
            <a:ln w="3175">
              <a:solidFill>
                <a:srgbClr val="000000"/>
              </a:solidFill>
              <a:miter lim="800000"/>
              <a:headEnd/>
              <a:tailEnd/>
            </a:ln>
          </p:spPr>
          <p:txBody>
            <a:bodyPr vert="eaVe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solidFill>
                    <a:srgbClr val="000000"/>
                  </a:solidFill>
                </a:ln>
                <a:solidFill>
                  <a:srgbClr val="FFFFFF">
                    <a:lumMod val="65000"/>
                  </a:srgbClr>
                </a:solidFill>
                <a:effectLst/>
                <a:uLnTx/>
                <a:uFillTx/>
                <a:latin typeface="Arial"/>
                <a:cs typeface="Arial"/>
              </a:endParaRPr>
            </a:p>
          </p:txBody>
        </p:sp>
        <p:sp>
          <p:nvSpPr>
            <p:cNvPr id="38" name="Rectangle 40"/>
            <p:cNvSpPr>
              <a:spLocks noChangeAspect="1" noChangeArrowheads="1"/>
            </p:cNvSpPr>
            <p:nvPr/>
          </p:nvSpPr>
          <p:spPr bwMode="auto">
            <a:xfrm rot="16200000">
              <a:off x="6222687" y="4854126"/>
              <a:ext cx="115887" cy="600075"/>
            </a:xfrm>
            <a:prstGeom prst="rect">
              <a:avLst/>
            </a:prstGeom>
            <a:solidFill>
              <a:srgbClr val="FFFF66"/>
            </a:solidFill>
            <a:ln w="3175">
              <a:solidFill>
                <a:srgbClr val="000000"/>
              </a:solidFill>
              <a:miter lim="800000"/>
              <a:headEnd/>
              <a:tailEnd/>
            </a:ln>
          </p:spPr>
          <p:txBody>
            <a:bodyPr vert="eaVe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solidFill>
                    <a:srgbClr val="000000"/>
                  </a:solidFill>
                </a:ln>
                <a:solidFill>
                  <a:srgbClr val="FFFFFF">
                    <a:lumMod val="65000"/>
                  </a:srgbClr>
                </a:solidFill>
                <a:effectLst/>
                <a:uLnTx/>
                <a:uFillTx/>
                <a:latin typeface="Arial"/>
                <a:cs typeface="Arial"/>
              </a:endParaRPr>
            </a:p>
          </p:txBody>
        </p:sp>
        <p:cxnSp>
          <p:nvCxnSpPr>
            <p:cNvPr id="39" name="Elbow Connector 130"/>
            <p:cNvCxnSpPr/>
            <p:nvPr/>
          </p:nvCxnSpPr>
          <p:spPr bwMode="auto">
            <a:xfrm flipH="1" flipV="1">
              <a:off x="6562412" y="1264790"/>
              <a:ext cx="493713" cy="1587"/>
            </a:xfrm>
            <a:prstGeom prst="bentConnector3">
              <a:avLst>
                <a:gd name="adj1" fmla="val 50000"/>
              </a:avLst>
            </a:prstGeom>
            <a:noFill/>
            <a:ln w="3175" cap="flat" cmpd="sng" algn="ctr">
              <a:solidFill>
                <a:srgbClr val="000000"/>
              </a:solidFill>
              <a:prstDash val="solid"/>
              <a:headEnd type="oval" w="sm" len="sm"/>
              <a:tailEnd type="oval" w="sm" len="sm"/>
            </a:ln>
            <a:effectLst/>
          </p:spPr>
        </p:cxnSp>
        <p:cxnSp>
          <p:nvCxnSpPr>
            <p:cNvPr id="40" name="Elbow Connector 130"/>
            <p:cNvCxnSpPr/>
            <p:nvPr/>
          </p:nvCxnSpPr>
          <p:spPr bwMode="auto">
            <a:xfrm flipH="1" flipV="1">
              <a:off x="6571937" y="5179564"/>
              <a:ext cx="493713" cy="1587"/>
            </a:xfrm>
            <a:prstGeom prst="bentConnector3">
              <a:avLst>
                <a:gd name="adj1" fmla="val 50000"/>
              </a:avLst>
            </a:prstGeom>
            <a:noFill/>
            <a:ln w="3175" cap="flat" cmpd="sng" algn="ctr">
              <a:solidFill>
                <a:srgbClr val="000000"/>
              </a:solidFill>
              <a:prstDash val="solid"/>
              <a:headEnd type="oval" w="sm" len="sm"/>
              <a:tailEnd type="oval" w="sm" len="sm"/>
            </a:ln>
            <a:effectLst/>
          </p:spPr>
        </p:cxnSp>
        <p:cxnSp>
          <p:nvCxnSpPr>
            <p:cNvPr id="41" name="Straight Arrow Connector 40"/>
            <p:cNvCxnSpPr/>
            <p:nvPr/>
          </p:nvCxnSpPr>
          <p:spPr bwMode="auto">
            <a:xfrm flipH="1" flipV="1">
              <a:off x="6263962" y="2285552"/>
              <a:ext cx="1417638" cy="98425"/>
            </a:xfrm>
            <a:prstGeom prst="straightConnector1">
              <a:avLst/>
            </a:prstGeom>
            <a:noFill/>
            <a:ln w="9525" cap="flat" cmpd="sng" algn="ctr">
              <a:solidFill>
                <a:srgbClr val="000000"/>
              </a:solidFill>
              <a:prstDash val="solid"/>
              <a:headEnd w="sm" len="sm"/>
              <a:tailEnd type="triangle" w="sm" len="sm"/>
            </a:ln>
            <a:effectLst/>
          </p:spPr>
        </p:cxnSp>
        <p:sp>
          <p:nvSpPr>
            <p:cNvPr id="42" name="TextBox 41"/>
            <p:cNvSpPr txBox="1"/>
            <p:nvPr/>
          </p:nvSpPr>
          <p:spPr>
            <a:xfrm>
              <a:off x="4861234" y="2505699"/>
              <a:ext cx="2827611" cy="307777"/>
            </a:xfrm>
            <a:prstGeom prst="rect">
              <a:avLst/>
            </a:prstGeom>
            <a:solidFill>
              <a:schemeClr val="bg1"/>
            </a:solidFill>
          </p:spPr>
          <p:txBody>
            <a:bodyPr wrap="square" rtlCol="0">
              <a:spAutoFit/>
            </a:bodyPr>
            <a:lstStyle/>
            <a:p>
              <a:r>
                <a:rPr lang="en-US" sz="1400" dirty="0" smtClean="0">
                  <a:latin typeface="Times New Roman" pitchFamily="18" charset="0"/>
                  <a:cs typeface="Times New Roman" pitchFamily="18" charset="0"/>
                </a:rPr>
                <a:t>  4 m flight path skipped   </a:t>
              </a:r>
              <a:endParaRPr lang="en-US" sz="1400" dirty="0">
                <a:latin typeface="Times New Roman" pitchFamily="18" charset="0"/>
                <a:cs typeface="Times New Roman" pitchFamily="18" charset="0"/>
              </a:endParaRPr>
            </a:p>
          </p:txBody>
        </p:sp>
        <p:sp>
          <p:nvSpPr>
            <p:cNvPr id="43" name="TextBox 42"/>
            <p:cNvSpPr txBox="1"/>
            <p:nvPr/>
          </p:nvSpPr>
          <p:spPr>
            <a:xfrm>
              <a:off x="4878065" y="4673739"/>
              <a:ext cx="2827611" cy="307777"/>
            </a:xfrm>
            <a:prstGeom prst="rect">
              <a:avLst/>
            </a:prstGeom>
            <a:solidFill>
              <a:schemeClr val="bg1"/>
            </a:solidFill>
          </p:spPr>
          <p:txBody>
            <a:bodyPr wrap="square" rtlCol="0">
              <a:spAutoFit/>
            </a:bodyPr>
            <a:lstStyle/>
            <a:p>
              <a:r>
                <a:rPr lang="en-US" sz="1400" dirty="0" smtClean="0">
                  <a:latin typeface="Times New Roman" pitchFamily="18" charset="0"/>
                  <a:cs typeface="Times New Roman" pitchFamily="18" charset="0"/>
                </a:rPr>
                <a:t>  1 m flight path skipped   </a:t>
              </a:r>
              <a:endParaRPr lang="en-US" sz="1400" dirty="0">
                <a:latin typeface="Times New Roman" pitchFamily="18" charset="0"/>
                <a:cs typeface="Times New Roman" pitchFamily="18" charset="0"/>
              </a:endParaRPr>
            </a:p>
          </p:txBody>
        </p:sp>
      </p:grpSp>
      <p:grpSp>
        <p:nvGrpSpPr>
          <p:cNvPr id="51" name="Group 50"/>
          <p:cNvGrpSpPr/>
          <p:nvPr/>
        </p:nvGrpSpPr>
        <p:grpSpPr>
          <a:xfrm>
            <a:off x="4727370" y="2316301"/>
            <a:ext cx="4180090" cy="3925931"/>
            <a:chOff x="3345241" y="1021109"/>
            <a:chExt cx="5653984" cy="4357164"/>
          </a:xfrm>
        </p:grpSpPr>
        <p:sp>
          <p:nvSpPr>
            <p:cNvPr id="52" name="Freeform 21"/>
            <p:cNvSpPr>
              <a:spLocks noChangeAspect="1"/>
            </p:cNvSpPr>
            <p:nvPr/>
          </p:nvSpPr>
          <p:spPr bwMode="auto">
            <a:xfrm rot="16200000">
              <a:off x="6422712" y="4473126"/>
              <a:ext cx="609600" cy="161925"/>
            </a:xfrm>
            <a:custGeom>
              <a:avLst/>
              <a:gdLst>
                <a:gd name="T0" fmla="*/ 1262162 w 108"/>
                <a:gd name="T1" fmla="*/ 897952 h 11"/>
                <a:gd name="T2" fmla="*/ 36060 w 108"/>
                <a:gd name="T3" fmla="*/ 897952 h 11"/>
                <a:gd name="T4" fmla="*/ 0 w 108"/>
                <a:gd name="T5" fmla="*/ 734687 h 11"/>
                <a:gd name="T6" fmla="*/ 0 w 108"/>
                <a:gd name="T7" fmla="*/ 244893 h 11"/>
                <a:gd name="T8" fmla="*/ 36060 w 108"/>
                <a:gd name="T9" fmla="*/ 0 h 11"/>
                <a:gd name="T10" fmla="*/ 1262162 w 108"/>
                <a:gd name="T11" fmla="*/ 0 h 11"/>
                <a:gd name="T12" fmla="*/ 1298222 w 108"/>
                <a:gd name="T13" fmla="*/ 244893 h 11"/>
                <a:gd name="T14" fmla="*/ 1298222 w 108"/>
                <a:gd name="T15" fmla="*/ 734687 h 11"/>
                <a:gd name="T16" fmla="*/ 1262162 w 108"/>
                <a:gd name="T17" fmla="*/ 897952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
                <a:gd name="T28" fmla="*/ 0 h 11"/>
                <a:gd name="T29" fmla="*/ 108 w 108"/>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 h="11">
                  <a:moveTo>
                    <a:pt x="105" y="11"/>
                  </a:moveTo>
                  <a:lnTo>
                    <a:pt x="3" y="11"/>
                  </a:lnTo>
                  <a:cubicBezTo>
                    <a:pt x="1" y="11"/>
                    <a:pt x="0" y="10"/>
                    <a:pt x="0" y="9"/>
                  </a:cubicBezTo>
                  <a:lnTo>
                    <a:pt x="0" y="3"/>
                  </a:lnTo>
                  <a:cubicBezTo>
                    <a:pt x="0" y="1"/>
                    <a:pt x="1" y="0"/>
                    <a:pt x="3" y="0"/>
                  </a:cubicBezTo>
                  <a:lnTo>
                    <a:pt x="105" y="0"/>
                  </a:lnTo>
                  <a:cubicBezTo>
                    <a:pt x="107" y="0"/>
                    <a:pt x="108" y="1"/>
                    <a:pt x="108" y="3"/>
                  </a:cubicBezTo>
                  <a:lnTo>
                    <a:pt x="108" y="9"/>
                  </a:lnTo>
                  <a:cubicBezTo>
                    <a:pt x="108" y="10"/>
                    <a:pt x="107" y="11"/>
                    <a:pt x="105" y="11"/>
                  </a:cubicBezTo>
                  <a:close/>
                </a:path>
              </a:pathLst>
            </a:custGeom>
            <a:solidFill>
              <a:srgbClr val="99CC00"/>
            </a:solidFill>
            <a:ln w="6350">
              <a:solidFill>
                <a:srgbClr val="000000"/>
              </a:solidFill>
              <a:round/>
              <a:headEnd/>
              <a:tailEnd/>
            </a:ln>
          </p:spPr>
          <p:txBody>
            <a:bodyPr rot="10800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53" name="Freeform 12"/>
            <p:cNvSpPr>
              <a:spLocks noChangeAspect="1"/>
            </p:cNvSpPr>
            <p:nvPr/>
          </p:nvSpPr>
          <p:spPr bwMode="auto">
            <a:xfrm rot="16200000">
              <a:off x="5513074" y="4457251"/>
              <a:ext cx="611187" cy="160338"/>
            </a:xfrm>
            <a:custGeom>
              <a:avLst/>
              <a:gdLst>
                <a:gd name="T0" fmla="*/ 36311 w 108"/>
                <a:gd name="T1" fmla="*/ 0 h 11"/>
                <a:gd name="T2" fmla="*/ 1270949 w 108"/>
                <a:gd name="T3" fmla="*/ 0 h 11"/>
                <a:gd name="T4" fmla="*/ 1307260 w 108"/>
                <a:gd name="T5" fmla="*/ 161664 h 11"/>
                <a:gd name="T6" fmla="*/ 1307260 w 108"/>
                <a:gd name="T7" fmla="*/ 646648 h 11"/>
                <a:gd name="T8" fmla="*/ 1270949 w 108"/>
                <a:gd name="T9" fmla="*/ 889140 h 11"/>
                <a:gd name="T10" fmla="*/ 36311 w 108"/>
                <a:gd name="T11" fmla="*/ 889140 h 11"/>
                <a:gd name="T12" fmla="*/ 0 w 108"/>
                <a:gd name="T13" fmla="*/ 646648 h 11"/>
                <a:gd name="T14" fmla="*/ 0 w 108"/>
                <a:gd name="T15" fmla="*/ 161664 h 11"/>
                <a:gd name="T16" fmla="*/ 36311 w 108"/>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
                <a:gd name="T28" fmla="*/ 0 h 11"/>
                <a:gd name="T29" fmla="*/ 108 w 108"/>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 h="11">
                  <a:moveTo>
                    <a:pt x="3" y="0"/>
                  </a:moveTo>
                  <a:lnTo>
                    <a:pt x="105" y="0"/>
                  </a:lnTo>
                  <a:cubicBezTo>
                    <a:pt x="107" y="0"/>
                    <a:pt x="108" y="1"/>
                    <a:pt x="108" y="2"/>
                  </a:cubicBezTo>
                  <a:lnTo>
                    <a:pt x="108" y="8"/>
                  </a:lnTo>
                  <a:cubicBezTo>
                    <a:pt x="108" y="10"/>
                    <a:pt x="107" y="11"/>
                    <a:pt x="105" y="11"/>
                  </a:cubicBezTo>
                  <a:lnTo>
                    <a:pt x="3" y="11"/>
                  </a:lnTo>
                  <a:cubicBezTo>
                    <a:pt x="1" y="11"/>
                    <a:pt x="0" y="10"/>
                    <a:pt x="0" y="8"/>
                  </a:cubicBezTo>
                  <a:lnTo>
                    <a:pt x="0" y="2"/>
                  </a:lnTo>
                  <a:cubicBezTo>
                    <a:pt x="0" y="1"/>
                    <a:pt x="1" y="0"/>
                    <a:pt x="3" y="0"/>
                  </a:cubicBezTo>
                  <a:close/>
                </a:path>
              </a:pathLst>
            </a:custGeom>
            <a:solidFill>
              <a:srgbClr val="99CC00"/>
            </a:solidFill>
            <a:ln w="6350">
              <a:solidFill>
                <a:srgbClr val="24211D"/>
              </a:solidFill>
              <a:round/>
              <a:headEnd/>
              <a:tailEnd/>
            </a:ln>
          </p:spPr>
          <p:txBody>
            <a:bodyPr rot="10800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54" name="Freeform 16"/>
            <p:cNvSpPr>
              <a:spLocks noChangeAspect="1"/>
            </p:cNvSpPr>
            <p:nvPr/>
          </p:nvSpPr>
          <p:spPr bwMode="auto">
            <a:xfrm>
              <a:off x="6471924" y="4138164"/>
              <a:ext cx="723900" cy="153987"/>
            </a:xfrm>
            <a:custGeom>
              <a:avLst/>
              <a:gdLst>
                <a:gd name="T0" fmla="*/ 14 w 161"/>
                <a:gd name="T1" fmla="*/ 0 h 11"/>
                <a:gd name="T2" fmla="*/ 442 w 161"/>
                <a:gd name="T3" fmla="*/ 0 h 11"/>
                <a:gd name="T4" fmla="*/ 456 w 161"/>
                <a:gd name="T5" fmla="*/ 18 h 11"/>
                <a:gd name="T6" fmla="*/ 456 w 161"/>
                <a:gd name="T7" fmla="*/ 71 h 11"/>
                <a:gd name="T8" fmla="*/ 442 w 161"/>
                <a:gd name="T9" fmla="*/ 97 h 11"/>
                <a:gd name="T10" fmla="*/ 14 w 161"/>
                <a:gd name="T11" fmla="*/ 97 h 11"/>
                <a:gd name="T12" fmla="*/ 0 w 161"/>
                <a:gd name="T13" fmla="*/ 71 h 11"/>
                <a:gd name="T14" fmla="*/ 0 w 161"/>
                <a:gd name="T15" fmla="*/ 18 h 11"/>
                <a:gd name="T16" fmla="*/ 14 w 161"/>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11"/>
                <a:gd name="T29" fmla="*/ 161 w 161"/>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11">
                  <a:moveTo>
                    <a:pt x="5" y="0"/>
                  </a:moveTo>
                  <a:lnTo>
                    <a:pt x="156" y="0"/>
                  </a:lnTo>
                  <a:cubicBezTo>
                    <a:pt x="159" y="0"/>
                    <a:pt x="161" y="1"/>
                    <a:pt x="161" y="2"/>
                  </a:cubicBezTo>
                  <a:lnTo>
                    <a:pt x="161" y="8"/>
                  </a:lnTo>
                  <a:cubicBezTo>
                    <a:pt x="161" y="10"/>
                    <a:pt x="159" y="11"/>
                    <a:pt x="156" y="11"/>
                  </a:cubicBezTo>
                  <a:lnTo>
                    <a:pt x="5" y="11"/>
                  </a:lnTo>
                  <a:cubicBezTo>
                    <a:pt x="2" y="11"/>
                    <a:pt x="0" y="10"/>
                    <a:pt x="0" y="8"/>
                  </a:cubicBezTo>
                  <a:lnTo>
                    <a:pt x="0" y="2"/>
                  </a:lnTo>
                  <a:cubicBezTo>
                    <a:pt x="0" y="1"/>
                    <a:pt x="2" y="0"/>
                    <a:pt x="5" y="0"/>
                  </a:cubicBezTo>
                  <a:close/>
                </a:path>
              </a:pathLst>
            </a:custGeom>
            <a:solidFill>
              <a:srgbClr val="99CC00"/>
            </a:solidFill>
            <a:ln w="6350">
              <a:solidFill>
                <a:srgbClr val="24211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55" name="Rectangle 46"/>
            <p:cNvSpPr>
              <a:spLocks noChangeAspect="1" noChangeArrowheads="1"/>
            </p:cNvSpPr>
            <p:nvPr/>
          </p:nvSpPr>
          <p:spPr bwMode="auto">
            <a:xfrm>
              <a:off x="7616512" y="3498402"/>
              <a:ext cx="138271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24211D"/>
                  </a:solidFill>
                  <a:effectLst/>
                  <a:uLnTx/>
                  <a:uFillTx/>
                  <a:latin typeface="Times New Roman" pitchFamily="18" charset="0"/>
                  <a:cs typeface="Times New Roman" pitchFamily="18" charset="0"/>
                </a:rPr>
                <a:t>decay volume</a:t>
              </a:r>
              <a:endParaRPr kumimoji="0" lang="en-US" sz="14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endParaRPr>
            </a:p>
          </p:txBody>
        </p:sp>
        <p:sp>
          <p:nvSpPr>
            <p:cNvPr id="56" name="Text Box 255"/>
            <p:cNvSpPr txBox="1">
              <a:spLocks noChangeAspect="1" noChangeArrowheads="1"/>
            </p:cNvSpPr>
            <p:nvPr/>
          </p:nvSpPr>
          <p:spPr bwMode="auto">
            <a:xfrm>
              <a:off x="7538724" y="4058789"/>
              <a:ext cx="955675" cy="34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+1 </a:t>
              </a:r>
              <a:r>
                <a:rPr kumimoji="0" lang="en-US" sz="1400" b="0" i="0" u="none" strike="noStrike" kern="0" cap="none" spc="0" normalizeH="0" baseline="0" noProof="0" dirty="0">
                  <a:ln>
                    <a:noFill/>
                  </a:ln>
                  <a:solidFill>
                    <a:srgbClr val="000000"/>
                  </a:solidFill>
                  <a:effectLst/>
                  <a:uLnTx/>
                  <a:uFillTx/>
                  <a:latin typeface="Times New Roman" pitchFamily="18" charset="0"/>
                  <a:cs typeface="Times New Roman" pitchFamily="18" charset="0"/>
                </a:rPr>
                <a:t>kV</a:t>
              </a:r>
            </a:p>
          </p:txBody>
        </p:sp>
        <p:sp>
          <p:nvSpPr>
            <p:cNvPr id="57" name="Text Box 255"/>
            <p:cNvSpPr txBox="1">
              <a:spLocks noChangeAspect="1" noChangeArrowheads="1"/>
            </p:cNvSpPr>
            <p:nvPr/>
          </p:nvSpPr>
          <p:spPr bwMode="auto">
            <a:xfrm>
              <a:off x="7449825" y="5036689"/>
              <a:ext cx="1044574" cy="34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-30 </a:t>
              </a:r>
              <a:r>
                <a:rPr kumimoji="0" lang="en-US" sz="1400" b="0" i="0" u="none" strike="noStrike" kern="0" cap="none" spc="0" normalizeH="0" baseline="0" noProof="0" dirty="0">
                  <a:ln>
                    <a:noFill/>
                  </a:ln>
                  <a:solidFill>
                    <a:srgbClr val="000000"/>
                  </a:solidFill>
                  <a:effectLst/>
                  <a:uLnTx/>
                  <a:uFillTx/>
                  <a:latin typeface="Times New Roman" pitchFamily="18" charset="0"/>
                  <a:cs typeface="Times New Roman" pitchFamily="18" charset="0"/>
                </a:rPr>
                <a:t>kV</a:t>
              </a:r>
            </a:p>
          </p:txBody>
        </p:sp>
        <p:sp>
          <p:nvSpPr>
            <p:cNvPr id="58" name="Freeform 16"/>
            <p:cNvSpPr>
              <a:spLocks noChangeAspect="1"/>
            </p:cNvSpPr>
            <p:nvPr/>
          </p:nvSpPr>
          <p:spPr bwMode="auto">
            <a:xfrm rot="5400000">
              <a:off x="6113150" y="2941189"/>
              <a:ext cx="2290762" cy="161925"/>
            </a:xfrm>
            <a:custGeom>
              <a:avLst/>
              <a:gdLst>
                <a:gd name="T0" fmla="*/ 381777 w 161"/>
                <a:gd name="T1" fmla="*/ 0 h 11"/>
                <a:gd name="T2" fmla="*/ 11911508 w 161"/>
                <a:gd name="T3" fmla="*/ 0 h 11"/>
                <a:gd name="T4" fmla="*/ 12293284 w 161"/>
                <a:gd name="T5" fmla="*/ 163265 h 11"/>
                <a:gd name="T6" fmla="*/ 12293284 w 161"/>
                <a:gd name="T7" fmla="*/ 653060 h 11"/>
                <a:gd name="T8" fmla="*/ 11911508 w 161"/>
                <a:gd name="T9" fmla="*/ 897952 h 11"/>
                <a:gd name="T10" fmla="*/ 381777 w 161"/>
                <a:gd name="T11" fmla="*/ 897952 h 11"/>
                <a:gd name="T12" fmla="*/ 0 w 161"/>
                <a:gd name="T13" fmla="*/ 653060 h 11"/>
                <a:gd name="T14" fmla="*/ 0 w 161"/>
                <a:gd name="T15" fmla="*/ 163265 h 11"/>
                <a:gd name="T16" fmla="*/ 381777 w 161"/>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11"/>
                <a:gd name="T29" fmla="*/ 161 w 161"/>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11">
                  <a:moveTo>
                    <a:pt x="5" y="0"/>
                  </a:moveTo>
                  <a:lnTo>
                    <a:pt x="156" y="0"/>
                  </a:lnTo>
                  <a:cubicBezTo>
                    <a:pt x="159" y="0"/>
                    <a:pt x="161" y="1"/>
                    <a:pt x="161" y="2"/>
                  </a:cubicBezTo>
                  <a:lnTo>
                    <a:pt x="161" y="8"/>
                  </a:lnTo>
                  <a:cubicBezTo>
                    <a:pt x="161" y="10"/>
                    <a:pt x="159" y="11"/>
                    <a:pt x="156" y="11"/>
                  </a:cubicBezTo>
                  <a:lnTo>
                    <a:pt x="5" y="11"/>
                  </a:lnTo>
                  <a:cubicBezTo>
                    <a:pt x="2" y="11"/>
                    <a:pt x="0" y="10"/>
                    <a:pt x="0" y="8"/>
                  </a:cubicBezTo>
                  <a:lnTo>
                    <a:pt x="0" y="2"/>
                  </a:lnTo>
                  <a:cubicBezTo>
                    <a:pt x="0" y="1"/>
                    <a:pt x="2" y="0"/>
                    <a:pt x="5" y="0"/>
                  </a:cubicBezTo>
                  <a:close/>
                </a:path>
              </a:pathLst>
            </a:custGeom>
            <a:solidFill>
              <a:srgbClr val="99CC00"/>
            </a:solidFill>
            <a:ln w="6350">
              <a:solidFill>
                <a:srgbClr val="24211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59" name="Freeform 16"/>
            <p:cNvSpPr>
              <a:spLocks noChangeAspect="1"/>
            </p:cNvSpPr>
            <p:nvPr/>
          </p:nvSpPr>
          <p:spPr bwMode="auto">
            <a:xfrm>
              <a:off x="5319399" y="4138164"/>
              <a:ext cx="723900" cy="153987"/>
            </a:xfrm>
            <a:custGeom>
              <a:avLst/>
              <a:gdLst>
                <a:gd name="T0" fmla="*/ 14 w 161"/>
                <a:gd name="T1" fmla="*/ 0 h 11"/>
                <a:gd name="T2" fmla="*/ 442 w 161"/>
                <a:gd name="T3" fmla="*/ 0 h 11"/>
                <a:gd name="T4" fmla="*/ 456 w 161"/>
                <a:gd name="T5" fmla="*/ 18 h 11"/>
                <a:gd name="T6" fmla="*/ 456 w 161"/>
                <a:gd name="T7" fmla="*/ 71 h 11"/>
                <a:gd name="T8" fmla="*/ 442 w 161"/>
                <a:gd name="T9" fmla="*/ 97 h 11"/>
                <a:gd name="T10" fmla="*/ 14 w 161"/>
                <a:gd name="T11" fmla="*/ 97 h 11"/>
                <a:gd name="T12" fmla="*/ 0 w 161"/>
                <a:gd name="T13" fmla="*/ 71 h 11"/>
                <a:gd name="T14" fmla="*/ 0 w 161"/>
                <a:gd name="T15" fmla="*/ 18 h 11"/>
                <a:gd name="T16" fmla="*/ 14 w 161"/>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11"/>
                <a:gd name="T29" fmla="*/ 161 w 161"/>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11">
                  <a:moveTo>
                    <a:pt x="5" y="0"/>
                  </a:moveTo>
                  <a:lnTo>
                    <a:pt x="156" y="0"/>
                  </a:lnTo>
                  <a:cubicBezTo>
                    <a:pt x="159" y="0"/>
                    <a:pt x="161" y="1"/>
                    <a:pt x="161" y="2"/>
                  </a:cubicBezTo>
                  <a:lnTo>
                    <a:pt x="161" y="8"/>
                  </a:lnTo>
                  <a:cubicBezTo>
                    <a:pt x="161" y="10"/>
                    <a:pt x="159" y="11"/>
                    <a:pt x="156" y="11"/>
                  </a:cubicBezTo>
                  <a:lnTo>
                    <a:pt x="5" y="11"/>
                  </a:lnTo>
                  <a:cubicBezTo>
                    <a:pt x="2" y="11"/>
                    <a:pt x="0" y="10"/>
                    <a:pt x="0" y="8"/>
                  </a:cubicBezTo>
                  <a:lnTo>
                    <a:pt x="0" y="2"/>
                  </a:lnTo>
                  <a:cubicBezTo>
                    <a:pt x="0" y="1"/>
                    <a:pt x="2" y="0"/>
                    <a:pt x="5" y="0"/>
                  </a:cubicBezTo>
                  <a:close/>
                </a:path>
              </a:pathLst>
            </a:custGeom>
            <a:solidFill>
              <a:srgbClr val="99CC00"/>
            </a:solidFill>
            <a:ln w="6350">
              <a:solidFill>
                <a:srgbClr val="24211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60" name="Freeform 16"/>
            <p:cNvSpPr>
              <a:spLocks noChangeAspect="1"/>
            </p:cNvSpPr>
            <p:nvPr/>
          </p:nvSpPr>
          <p:spPr bwMode="auto">
            <a:xfrm rot="16200000">
              <a:off x="4112899" y="2938014"/>
              <a:ext cx="2290762" cy="163513"/>
            </a:xfrm>
            <a:custGeom>
              <a:avLst/>
              <a:gdLst>
                <a:gd name="T0" fmla="*/ 381777 w 161"/>
                <a:gd name="T1" fmla="*/ 0 h 11"/>
                <a:gd name="T2" fmla="*/ 11911508 w 161"/>
                <a:gd name="T3" fmla="*/ 0 h 11"/>
                <a:gd name="T4" fmla="*/ 12293284 w 161"/>
                <a:gd name="T5" fmla="*/ 167562 h 11"/>
                <a:gd name="T6" fmla="*/ 12293284 w 161"/>
                <a:gd name="T7" fmla="*/ 670268 h 11"/>
                <a:gd name="T8" fmla="*/ 11911508 w 161"/>
                <a:gd name="T9" fmla="*/ 921616 h 11"/>
                <a:gd name="T10" fmla="*/ 381777 w 161"/>
                <a:gd name="T11" fmla="*/ 921616 h 11"/>
                <a:gd name="T12" fmla="*/ 0 w 161"/>
                <a:gd name="T13" fmla="*/ 670268 h 11"/>
                <a:gd name="T14" fmla="*/ 0 w 161"/>
                <a:gd name="T15" fmla="*/ 167562 h 11"/>
                <a:gd name="T16" fmla="*/ 381777 w 161"/>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11"/>
                <a:gd name="T29" fmla="*/ 161 w 161"/>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11">
                  <a:moveTo>
                    <a:pt x="5" y="0"/>
                  </a:moveTo>
                  <a:lnTo>
                    <a:pt x="156" y="0"/>
                  </a:lnTo>
                  <a:cubicBezTo>
                    <a:pt x="159" y="0"/>
                    <a:pt x="161" y="1"/>
                    <a:pt x="161" y="2"/>
                  </a:cubicBezTo>
                  <a:lnTo>
                    <a:pt x="161" y="8"/>
                  </a:lnTo>
                  <a:cubicBezTo>
                    <a:pt x="161" y="10"/>
                    <a:pt x="159" y="11"/>
                    <a:pt x="156" y="11"/>
                  </a:cubicBezTo>
                  <a:lnTo>
                    <a:pt x="5" y="11"/>
                  </a:lnTo>
                  <a:cubicBezTo>
                    <a:pt x="2" y="11"/>
                    <a:pt x="0" y="10"/>
                    <a:pt x="0" y="8"/>
                  </a:cubicBezTo>
                  <a:lnTo>
                    <a:pt x="0" y="2"/>
                  </a:lnTo>
                  <a:cubicBezTo>
                    <a:pt x="0" y="1"/>
                    <a:pt x="2" y="0"/>
                    <a:pt x="5" y="0"/>
                  </a:cubicBezTo>
                  <a:close/>
                </a:path>
              </a:pathLst>
            </a:custGeom>
            <a:solidFill>
              <a:srgbClr val="99CC00"/>
            </a:solidFill>
            <a:ln w="6350">
              <a:solidFill>
                <a:srgbClr val="24211D"/>
              </a:solidFill>
              <a:round/>
              <a:headEnd/>
              <a:tailEnd/>
            </a:ln>
          </p:spPr>
          <p:txBody>
            <a:bodyPr rot="10800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61" name="Freeform 24"/>
            <p:cNvSpPr>
              <a:spLocks noChangeAspect="1"/>
            </p:cNvSpPr>
            <p:nvPr/>
          </p:nvSpPr>
          <p:spPr bwMode="auto">
            <a:xfrm rot="16200000">
              <a:off x="5147949" y="1225102"/>
              <a:ext cx="569912" cy="161925"/>
            </a:xfrm>
            <a:custGeom>
              <a:avLst/>
              <a:gdLst>
                <a:gd name="T0" fmla="*/ 43568 w 75"/>
                <a:gd name="T1" fmla="*/ 0 h 11"/>
                <a:gd name="T2" fmla="*/ 1590178 w 75"/>
                <a:gd name="T3" fmla="*/ 0 h 11"/>
                <a:gd name="T4" fmla="*/ 1633747 w 75"/>
                <a:gd name="T5" fmla="*/ 163265 h 11"/>
                <a:gd name="T6" fmla="*/ 1633747 w 75"/>
                <a:gd name="T7" fmla="*/ 653050 h 11"/>
                <a:gd name="T8" fmla="*/ 1590178 w 75"/>
                <a:gd name="T9" fmla="*/ 897943 h 11"/>
                <a:gd name="T10" fmla="*/ 43568 w 75"/>
                <a:gd name="T11" fmla="*/ 897943 h 11"/>
                <a:gd name="T12" fmla="*/ 0 w 75"/>
                <a:gd name="T13" fmla="*/ 653050 h 11"/>
                <a:gd name="T14" fmla="*/ 0 w 75"/>
                <a:gd name="T15" fmla="*/ 163265 h 11"/>
                <a:gd name="T16" fmla="*/ 43568 w 75"/>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11"/>
                <a:gd name="T29" fmla="*/ 75 w 75"/>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11">
                  <a:moveTo>
                    <a:pt x="2" y="0"/>
                  </a:moveTo>
                  <a:lnTo>
                    <a:pt x="73" y="0"/>
                  </a:lnTo>
                  <a:cubicBezTo>
                    <a:pt x="74" y="0"/>
                    <a:pt x="75" y="1"/>
                    <a:pt x="75" y="2"/>
                  </a:cubicBezTo>
                  <a:lnTo>
                    <a:pt x="75" y="8"/>
                  </a:lnTo>
                  <a:cubicBezTo>
                    <a:pt x="75" y="10"/>
                    <a:pt x="74" y="11"/>
                    <a:pt x="73" y="11"/>
                  </a:cubicBezTo>
                  <a:lnTo>
                    <a:pt x="2" y="11"/>
                  </a:lnTo>
                  <a:cubicBezTo>
                    <a:pt x="1" y="11"/>
                    <a:pt x="0" y="10"/>
                    <a:pt x="0" y="8"/>
                  </a:cubicBezTo>
                  <a:lnTo>
                    <a:pt x="0" y="2"/>
                  </a:lnTo>
                  <a:cubicBezTo>
                    <a:pt x="0" y="1"/>
                    <a:pt x="1" y="0"/>
                    <a:pt x="2" y="0"/>
                  </a:cubicBezTo>
                  <a:close/>
                </a:path>
              </a:pathLst>
            </a:custGeom>
            <a:solidFill>
              <a:srgbClr val="99CC00"/>
            </a:solidFill>
            <a:ln w="6350">
              <a:solidFill>
                <a:srgbClr val="24211D"/>
              </a:solidFill>
              <a:round/>
              <a:headEnd/>
              <a:tailEnd/>
            </a:ln>
          </p:spPr>
          <p:txBody>
            <a:bodyPr rot="10800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62" name="Freeform 25"/>
            <p:cNvSpPr>
              <a:spLocks noChangeAspect="1"/>
            </p:cNvSpPr>
            <p:nvPr/>
          </p:nvSpPr>
          <p:spPr bwMode="auto">
            <a:xfrm rot="16200000">
              <a:off x="6789424" y="4968426"/>
              <a:ext cx="569912" cy="161925"/>
            </a:xfrm>
            <a:custGeom>
              <a:avLst/>
              <a:gdLst>
                <a:gd name="T0" fmla="*/ 1590183 w 75"/>
                <a:gd name="T1" fmla="*/ 897943 h 11"/>
                <a:gd name="T2" fmla="*/ 43568 w 75"/>
                <a:gd name="T3" fmla="*/ 897943 h 11"/>
                <a:gd name="T4" fmla="*/ 0 w 75"/>
                <a:gd name="T5" fmla="*/ 734678 h 11"/>
                <a:gd name="T6" fmla="*/ 0 w 75"/>
                <a:gd name="T7" fmla="*/ 244893 h 11"/>
                <a:gd name="T8" fmla="*/ 43568 w 75"/>
                <a:gd name="T9" fmla="*/ 0 h 11"/>
                <a:gd name="T10" fmla="*/ 1590183 w 75"/>
                <a:gd name="T11" fmla="*/ 0 h 11"/>
                <a:gd name="T12" fmla="*/ 1633751 w 75"/>
                <a:gd name="T13" fmla="*/ 244893 h 11"/>
                <a:gd name="T14" fmla="*/ 1633751 w 75"/>
                <a:gd name="T15" fmla="*/ 734678 h 11"/>
                <a:gd name="T16" fmla="*/ 1590183 w 75"/>
                <a:gd name="T17" fmla="*/ 897943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11"/>
                <a:gd name="T29" fmla="*/ 75 w 75"/>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11">
                  <a:moveTo>
                    <a:pt x="73" y="11"/>
                  </a:moveTo>
                  <a:lnTo>
                    <a:pt x="2" y="11"/>
                  </a:lnTo>
                  <a:cubicBezTo>
                    <a:pt x="1" y="11"/>
                    <a:pt x="0" y="10"/>
                    <a:pt x="0" y="9"/>
                  </a:cubicBezTo>
                  <a:lnTo>
                    <a:pt x="0" y="3"/>
                  </a:lnTo>
                  <a:cubicBezTo>
                    <a:pt x="0" y="1"/>
                    <a:pt x="1" y="0"/>
                    <a:pt x="2" y="0"/>
                  </a:cubicBezTo>
                  <a:lnTo>
                    <a:pt x="73" y="0"/>
                  </a:lnTo>
                  <a:cubicBezTo>
                    <a:pt x="74" y="0"/>
                    <a:pt x="75" y="1"/>
                    <a:pt x="75" y="3"/>
                  </a:cubicBezTo>
                  <a:lnTo>
                    <a:pt x="75" y="9"/>
                  </a:lnTo>
                  <a:cubicBezTo>
                    <a:pt x="75" y="10"/>
                    <a:pt x="74" y="11"/>
                    <a:pt x="73" y="11"/>
                  </a:cubicBezTo>
                  <a:close/>
                </a:path>
              </a:pathLst>
            </a:custGeom>
            <a:solidFill>
              <a:srgbClr val="99CC00"/>
            </a:solidFill>
            <a:ln w="6350">
              <a:solidFill>
                <a:srgbClr val="000000"/>
              </a:solidFill>
              <a:round/>
              <a:headEnd/>
              <a:tailEnd/>
            </a:ln>
          </p:spPr>
          <p:txBody>
            <a:bodyPr rot="10800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63" name="Freeform 27"/>
            <p:cNvSpPr>
              <a:spLocks noChangeAspect="1"/>
            </p:cNvSpPr>
            <p:nvPr/>
          </p:nvSpPr>
          <p:spPr bwMode="auto">
            <a:xfrm rot="16200000">
              <a:off x="5136837" y="4993826"/>
              <a:ext cx="569912" cy="161925"/>
            </a:xfrm>
            <a:custGeom>
              <a:avLst/>
              <a:gdLst>
                <a:gd name="T0" fmla="*/ 43568 w 75"/>
                <a:gd name="T1" fmla="*/ 0 h 11"/>
                <a:gd name="T2" fmla="*/ 1590183 w 75"/>
                <a:gd name="T3" fmla="*/ 0 h 11"/>
                <a:gd name="T4" fmla="*/ 1633751 w 75"/>
                <a:gd name="T5" fmla="*/ 163265 h 11"/>
                <a:gd name="T6" fmla="*/ 1633751 w 75"/>
                <a:gd name="T7" fmla="*/ 653050 h 11"/>
                <a:gd name="T8" fmla="*/ 1590183 w 75"/>
                <a:gd name="T9" fmla="*/ 897943 h 11"/>
                <a:gd name="T10" fmla="*/ 43568 w 75"/>
                <a:gd name="T11" fmla="*/ 897943 h 11"/>
                <a:gd name="T12" fmla="*/ 0 w 75"/>
                <a:gd name="T13" fmla="*/ 653050 h 11"/>
                <a:gd name="T14" fmla="*/ 0 w 75"/>
                <a:gd name="T15" fmla="*/ 163265 h 11"/>
                <a:gd name="T16" fmla="*/ 43568 w 75"/>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11"/>
                <a:gd name="T29" fmla="*/ 75 w 75"/>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11">
                  <a:moveTo>
                    <a:pt x="2" y="0"/>
                  </a:moveTo>
                  <a:lnTo>
                    <a:pt x="73" y="0"/>
                  </a:lnTo>
                  <a:cubicBezTo>
                    <a:pt x="74" y="0"/>
                    <a:pt x="75" y="1"/>
                    <a:pt x="75" y="2"/>
                  </a:cubicBezTo>
                  <a:lnTo>
                    <a:pt x="75" y="8"/>
                  </a:lnTo>
                  <a:cubicBezTo>
                    <a:pt x="75" y="10"/>
                    <a:pt x="74" y="11"/>
                    <a:pt x="73" y="11"/>
                  </a:cubicBezTo>
                  <a:lnTo>
                    <a:pt x="2" y="11"/>
                  </a:lnTo>
                  <a:cubicBezTo>
                    <a:pt x="1" y="11"/>
                    <a:pt x="0" y="10"/>
                    <a:pt x="0" y="8"/>
                  </a:cubicBezTo>
                  <a:lnTo>
                    <a:pt x="0" y="2"/>
                  </a:lnTo>
                  <a:cubicBezTo>
                    <a:pt x="0" y="1"/>
                    <a:pt x="1" y="0"/>
                    <a:pt x="2" y="0"/>
                  </a:cubicBezTo>
                  <a:close/>
                </a:path>
              </a:pathLst>
            </a:custGeom>
            <a:solidFill>
              <a:srgbClr val="99CC00"/>
            </a:solidFill>
            <a:ln w="6350">
              <a:solidFill>
                <a:srgbClr val="000000"/>
              </a:solidFill>
              <a:round/>
              <a:headEnd/>
              <a:tailEnd/>
            </a:ln>
          </p:spPr>
          <p:txBody>
            <a:bodyPr rot="10800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64" name="Freeform 30"/>
            <p:cNvSpPr>
              <a:spLocks noChangeAspect="1"/>
            </p:cNvSpPr>
            <p:nvPr/>
          </p:nvSpPr>
          <p:spPr bwMode="auto">
            <a:xfrm rot="16200000">
              <a:off x="6797362" y="1225102"/>
              <a:ext cx="569912" cy="161925"/>
            </a:xfrm>
            <a:custGeom>
              <a:avLst/>
              <a:gdLst>
                <a:gd name="T0" fmla="*/ 1590178 w 75"/>
                <a:gd name="T1" fmla="*/ 897943 h 11"/>
                <a:gd name="T2" fmla="*/ 43568 w 75"/>
                <a:gd name="T3" fmla="*/ 897943 h 11"/>
                <a:gd name="T4" fmla="*/ 0 w 75"/>
                <a:gd name="T5" fmla="*/ 734678 h 11"/>
                <a:gd name="T6" fmla="*/ 0 w 75"/>
                <a:gd name="T7" fmla="*/ 244893 h 11"/>
                <a:gd name="T8" fmla="*/ 43568 w 75"/>
                <a:gd name="T9" fmla="*/ 0 h 11"/>
                <a:gd name="T10" fmla="*/ 1590178 w 75"/>
                <a:gd name="T11" fmla="*/ 0 h 11"/>
                <a:gd name="T12" fmla="*/ 1633747 w 75"/>
                <a:gd name="T13" fmla="*/ 244893 h 11"/>
                <a:gd name="T14" fmla="*/ 1633747 w 75"/>
                <a:gd name="T15" fmla="*/ 734678 h 11"/>
                <a:gd name="T16" fmla="*/ 1590178 w 75"/>
                <a:gd name="T17" fmla="*/ 897943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11"/>
                <a:gd name="T29" fmla="*/ 75 w 75"/>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11">
                  <a:moveTo>
                    <a:pt x="73" y="11"/>
                  </a:moveTo>
                  <a:lnTo>
                    <a:pt x="2" y="11"/>
                  </a:lnTo>
                  <a:cubicBezTo>
                    <a:pt x="1" y="11"/>
                    <a:pt x="0" y="10"/>
                    <a:pt x="0" y="9"/>
                  </a:cubicBezTo>
                  <a:lnTo>
                    <a:pt x="0" y="3"/>
                  </a:lnTo>
                  <a:cubicBezTo>
                    <a:pt x="0" y="1"/>
                    <a:pt x="1" y="0"/>
                    <a:pt x="2" y="0"/>
                  </a:cubicBezTo>
                  <a:lnTo>
                    <a:pt x="73" y="0"/>
                  </a:lnTo>
                  <a:cubicBezTo>
                    <a:pt x="74" y="0"/>
                    <a:pt x="75" y="1"/>
                    <a:pt x="75" y="3"/>
                  </a:cubicBezTo>
                  <a:lnTo>
                    <a:pt x="75" y="9"/>
                  </a:lnTo>
                  <a:cubicBezTo>
                    <a:pt x="75" y="10"/>
                    <a:pt x="74" y="11"/>
                    <a:pt x="73" y="11"/>
                  </a:cubicBezTo>
                  <a:close/>
                </a:path>
              </a:pathLst>
            </a:custGeom>
            <a:solidFill>
              <a:srgbClr val="99CC00"/>
            </a:solidFill>
            <a:ln w="6350">
              <a:solidFill>
                <a:srgbClr val="24211D"/>
              </a:solidFill>
              <a:round/>
              <a:headEnd/>
              <a:tailEnd/>
            </a:ln>
          </p:spPr>
          <p:txBody>
            <a:bodyPr rot="10800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cxnSp>
          <p:nvCxnSpPr>
            <p:cNvPr id="65" name="Elbow Connector 64"/>
            <p:cNvCxnSpPr/>
            <p:nvPr/>
          </p:nvCxnSpPr>
          <p:spPr bwMode="auto">
            <a:xfrm flipH="1" flipV="1">
              <a:off x="7184712" y="4228651"/>
              <a:ext cx="382588" cy="3175"/>
            </a:xfrm>
            <a:prstGeom prst="bentConnector3">
              <a:avLst>
                <a:gd name="adj1" fmla="val 50000"/>
              </a:avLst>
            </a:prstGeom>
            <a:noFill/>
            <a:ln w="3175" cap="flat" cmpd="sng" algn="ctr">
              <a:solidFill>
                <a:srgbClr val="000000"/>
              </a:solidFill>
              <a:prstDash val="solid"/>
              <a:headEnd type="oval" w="sm" len="sm"/>
              <a:tailEnd type="oval" w="sm" len="sm"/>
            </a:ln>
            <a:effectLst/>
          </p:spPr>
        </p:cxnSp>
        <p:cxnSp>
          <p:nvCxnSpPr>
            <p:cNvPr id="66" name="Elbow Connector 65"/>
            <p:cNvCxnSpPr/>
            <p:nvPr/>
          </p:nvCxnSpPr>
          <p:spPr bwMode="auto">
            <a:xfrm rot="16200000" flipH="1">
              <a:off x="7138674" y="3946076"/>
              <a:ext cx="449262" cy="127000"/>
            </a:xfrm>
            <a:prstGeom prst="bentConnector3">
              <a:avLst>
                <a:gd name="adj1" fmla="val 588"/>
              </a:avLst>
            </a:prstGeom>
            <a:noFill/>
            <a:ln w="3175" cap="flat" cmpd="sng" algn="ctr">
              <a:solidFill>
                <a:srgbClr val="000000"/>
              </a:solidFill>
              <a:prstDash val="solid"/>
              <a:headEnd type="oval" w="sm" len="sm"/>
              <a:tailEnd type="oval" w="sm" len="sm"/>
            </a:ln>
            <a:effectLst/>
          </p:spPr>
        </p:cxnSp>
        <p:cxnSp>
          <p:nvCxnSpPr>
            <p:cNvPr id="67" name="Elbow Connector 66"/>
            <p:cNvCxnSpPr/>
            <p:nvPr/>
          </p:nvCxnSpPr>
          <p:spPr bwMode="auto">
            <a:xfrm flipH="1" flipV="1">
              <a:off x="7060887" y="5187501"/>
              <a:ext cx="382588" cy="1587"/>
            </a:xfrm>
            <a:prstGeom prst="bentConnector3">
              <a:avLst>
                <a:gd name="adj1" fmla="val 50000"/>
              </a:avLst>
            </a:prstGeom>
            <a:noFill/>
            <a:ln w="3175" cap="flat" cmpd="sng" algn="ctr">
              <a:solidFill>
                <a:srgbClr val="000000"/>
              </a:solidFill>
              <a:prstDash val="solid"/>
              <a:headEnd type="oval" w="sm" len="sm"/>
              <a:tailEnd type="oval" w="sm" len="sm"/>
            </a:ln>
            <a:effectLst/>
          </p:spPr>
        </p:cxnSp>
        <p:sp>
          <p:nvSpPr>
            <p:cNvPr id="68" name="Text Box 255"/>
            <p:cNvSpPr txBox="1">
              <a:spLocks noChangeAspect="1" noChangeArrowheads="1"/>
            </p:cNvSpPr>
            <p:nvPr/>
          </p:nvSpPr>
          <p:spPr bwMode="auto">
            <a:xfrm>
              <a:off x="7443474" y="1113977"/>
              <a:ext cx="1146174" cy="34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0 kV</a:t>
              </a:r>
              <a:endParaRPr kumimoji="0" lang="en-US" sz="1400" b="0" i="0" u="none" strike="noStrike" kern="0" cap="none" spc="0" normalizeH="0" baseline="0" noProof="0" dirty="0">
                <a:ln>
                  <a:noFill/>
                </a:ln>
                <a:solidFill>
                  <a:srgbClr val="000000"/>
                </a:solidFill>
                <a:effectLst/>
                <a:uLnTx/>
                <a:uFillTx/>
                <a:latin typeface="Times New Roman" pitchFamily="18" charset="0"/>
                <a:cs typeface="Times New Roman" pitchFamily="18" charset="0"/>
              </a:endParaRPr>
            </a:p>
          </p:txBody>
        </p:sp>
        <p:cxnSp>
          <p:nvCxnSpPr>
            <p:cNvPr id="69" name="Elbow Connector 68"/>
            <p:cNvCxnSpPr/>
            <p:nvPr/>
          </p:nvCxnSpPr>
          <p:spPr bwMode="auto">
            <a:xfrm flipH="1" flipV="1">
              <a:off x="7070412" y="1256852"/>
              <a:ext cx="382588" cy="1587"/>
            </a:xfrm>
            <a:prstGeom prst="bentConnector3">
              <a:avLst>
                <a:gd name="adj1" fmla="val 50000"/>
              </a:avLst>
            </a:prstGeom>
            <a:noFill/>
            <a:ln w="3175" cap="flat" cmpd="sng" algn="ctr">
              <a:solidFill>
                <a:srgbClr val="000000"/>
              </a:solidFill>
              <a:prstDash val="solid"/>
              <a:headEnd type="oval" w="sm" len="sm"/>
              <a:tailEnd type="oval" w="sm" len="sm"/>
            </a:ln>
            <a:effectLst/>
          </p:spPr>
        </p:cxnSp>
        <p:cxnSp>
          <p:nvCxnSpPr>
            <p:cNvPr id="70" name="Straight Arrow Connector 138"/>
            <p:cNvCxnSpPr>
              <a:cxnSpLocks noChangeAspect="1" noChangeShapeType="1"/>
              <a:stCxn id="55" idx="1"/>
              <a:endCxn id="73" idx="3"/>
            </p:cNvCxnSpPr>
            <p:nvPr/>
          </p:nvCxnSpPr>
          <p:spPr bwMode="auto">
            <a:xfrm flipH="1">
              <a:off x="6271900" y="3606124"/>
              <a:ext cx="1344612" cy="780484"/>
            </a:xfrm>
            <a:prstGeom prst="straightConnector1">
              <a:avLst/>
            </a:prstGeom>
            <a:noFill/>
            <a:ln w="9525" algn="ctr">
              <a:solidFill>
                <a:srgbClr val="000000"/>
              </a:solidFill>
              <a:round/>
              <a:headEnd type="none" w="sm" len="sm"/>
              <a:tailEnd type="triangle" w="sm" len="sm"/>
            </a:ln>
            <a:extLst>
              <a:ext uri="{909E8E84-426E-40DD-AFC4-6F175D3DCCD1}">
                <a14:hiddenFill xmlns:a14="http://schemas.microsoft.com/office/drawing/2010/main">
                  <a:noFill/>
                </a14:hiddenFill>
              </a:ext>
            </a:extLst>
          </p:spPr>
        </p:cxnSp>
        <p:sp>
          <p:nvSpPr>
            <p:cNvPr id="71" name="Right Arrow 70"/>
            <p:cNvSpPr/>
            <p:nvPr/>
          </p:nvSpPr>
          <p:spPr bwMode="auto">
            <a:xfrm>
              <a:off x="3459891" y="4355651"/>
              <a:ext cx="4802345" cy="218283"/>
            </a:xfrm>
            <a:prstGeom prst="rightArrow">
              <a:avLst/>
            </a:prstGeom>
            <a:solidFill>
              <a:srgbClr val="FFFFFF">
                <a:lumMod val="85000"/>
              </a:srgbClr>
            </a:solidFill>
            <a:ln w="635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Arial"/>
              </a:endParaRPr>
            </a:p>
          </p:txBody>
        </p:sp>
        <p:pic>
          <p:nvPicPr>
            <p:cNvPr id="72" name="Picture 9"/>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051237" y="4387401"/>
              <a:ext cx="42386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Rectangle 10"/>
            <p:cNvSpPr>
              <a:spLocks noChangeAspect="1" noChangeArrowheads="1"/>
            </p:cNvSpPr>
            <p:nvPr/>
          </p:nvSpPr>
          <p:spPr bwMode="auto">
            <a:xfrm rot="16200000">
              <a:off x="6189349" y="4257226"/>
              <a:ext cx="165100" cy="423863"/>
            </a:xfrm>
            <a:prstGeom prst="rect">
              <a:avLst/>
            </a:prstGeom>
            <a:noFill/>
            <a:ln w="0">
              <a:solidFill>
                <a:srgbClr val="24211D"/>
              </a:solidFill>
              <a:miter lim="800000"/>
              <a:headEnd/>
              <a:tailEnd/>
            </a:ln>
            <a:extLst>
              <a:ext uri="{909E8E84-426E-40DD-AFC4-6F175D3DCCD1}">
                <a14:hiddenFill xmlns:a14="http://schemas.microsoft.com/office/drawing/2010/main">
                  <a:solidFill>
                    <a:srgbClr val="FFFFFF"/>
                  </a:solidFill>
                </a14:hiddenFill>
              </a:ext>
            </a:extLst>
          </p:spPr>
          <p:txBody>
            <a:bodyPr vert="eaVe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Calibri" pitchFamily="34" charset="0"/>
                <a:cs typeface="Times New Roman" pitchFamily="18" charset="0"/>
              </a:endParaRPr>
            </a:p>
          </p:txBody>
        </p:sp>
        <p:sp>
          <p:nvSpPr>
            <p:cNvPr id="74" name="Rectangle 46"/>
            <p:cNvSpPr>
              <a:spLocks noChangeAspect="1" noChangeArrowheads="1"/>
            </p:cNvSpPr>
            <p:nvPr/>
          </p:nvSpPr>
          <p:spPr bwMode="auto">
            <a:xfrm>
              <a:off x="7386774" y="2720206"/>
              <a:ext cx="15271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24211D"/>
                  </a:solidFill>
                  <a:effectLst/>
                  <a:uLnTx/>
                  <a:uFillTx/>
                  <a:latin typeface="Times New Roman" pitchFamily="18" charset="0"/>
                  <a:cs typeface="Times New Roman" pitchFamily="18" charset="0"/>
                </a:rPr>
                <a:t>magnetic filter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24211D"/>
                  </a:solidFill>
                  <a:effectLst/>
                  <a:uLnTx/>
                  <a:uFillTx/>
                  <a:latin typeface="Times New Roman" pitchFamily="18" charset="0"/>
                  <a:cs typeface="Times New Roman" pitchFamily="18" charset="0"/>
                </a:rPr>
                <a:t>region (field maximum)</a:t>
              </a:r>
              <a:endParaRPr kumimoji="0" lang="en-US" sz="14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endParaRPr>
            </a:p>
          </p:txBody>
        </p:sp>
        <p:cxnSp>
          <p:nvCxnSpPr>
            <p:cNvPr id="75" name="Straight Arrow Connector 45"/>
            <p:cNvCxnSpPr>
              <a:cxnSpLocks noChangeAspect="1" noChangeShapeType="1"/>
            </p:cNvCxnSpPr>
            <p:nvPr/>
          </p:nvCxnSpPr>
          <p:spPr bwMode="auto">
            <a:xfrm flipH="1">
              <a:off x="6267137" y="3006277"/>
              <a:ext cx="1257300" cy="1196975"/>
            </a:xfrm>
            <a:prstGeom prst="straightConnector1">
              <a:avLst/>
            </a:prstGeom>
            <a:noFill/>
            <a:ln w="9525" algn="ctr">
              <a:solidFill>
                <a:srgbClr val="000000"/>
              </a:solidFill>
              <a:round/>
              <a:headEnd type="none" w="sm" len="sm"/>
              <a:tailEnd type="triangle" w="sm" len="sm"/>
            </a:ln>
            <a:extLst>
              <a:ext uri="{909E8E84-426E-40DD-AFC4-6F175D3DCCD1}">
                <a14:hiddenFill xmlns:a14="http://schemas.microsoft.com/office/drawing/2010/main">
                  <a:noFill/>
                </a14:hiddenFill>
              </a:ext>
            </a:extLst>
          </p:spPr>
        </p:cxnSp>
        <p:sp>
          <p:nvSpPr>
            <p:cNvPr id="76" name="Rectangle 45"/>
            <p:cNvSpPr>
              <a:spLocks noChangeAspect="1" noChangeArrowheads="1"/>
            </p:cNvSpPr>
            <p:nvPr/>
          </p:nvSpPr>
          <p:spPr bwMode="auto">
            <a:xfrm>
              <a:off x="3345241" y="4252067"/>
              <a:ext cx="8905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24211D"/>
                  </a:solidFill>
                  <a:effectLst/>
                  <a:uLnTx/>
                  <a:uFillTx/>
                  <a:latin typeface="Times New Roman" pitchFamily="18" charset="0"/>
                  <a:cs typeface="Times New Roman" pitchFamily="18" charset="0"/>
                </a:rPr>
                <a:t>Neutron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24211D"/>
                  </a:solidFill>
                  <a:effectLst/>
                  <a:uLnTx/>
                  <a:uFillTx/>
                  <a:latin typeface="Times New Roman" pitchFamily="18" charset="0"/>
                  <a:cs typeface="Times New Roman" pitchFamily="18" charset="0"/>
                </a:rPr>
                <a:t>beam</a:t>
              </a:r>
              <a:endParaRPr kumimoji="0" lang="en-US" sz="14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endParaRPr>
            </a:p>
          </p:txBody>
        </p:sp>
        <p:sp>
          <p:nvSpPr>
            <p:cNvPr id="77" name="Rectangle 46"/>
            <p:cNvSpPr>
              <a:spLocks noChangeAspect="1" noChangeArrowheads="1"/>
            </p:cNvSpPr>
            <p:nvPr/>
          </p:nvSpPr>
          <p:spPr bwMode="auto">
            <a:xfrm>
              <a:off x="7527612" y="2118864"/>
              <a:ext cx="13843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24211D"/>
                  </a:solidFill>
                  <a:effectLst/>
                  <a:uLnTx/>
                  <a:uFillTx/>
                  <a:latin typeface="Times New Roman" pitchFamily="18" charset="0"/>
                  <a:cs typeface="Times New Roman" pitchFamily="18" charset="0"/>
                </a:rPr>
                <a:t>TOF region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24211D"/>
                  </a:solidFill>
                  <a:effectLst/>
                  <a:uLnTx/>
                  <a:uFillTx/>
                  <a:latin typeface="Times New Roman" pitchFamily="18" charset="0"/>
                  <a:cs typeface="Times New Roman" pitchFamily="18" charset="0"/>
                </a:rPr>
                <a:t> (low field)</a:t>
              </a:r>
              <a:endParaRPr kumimoji="0" lang="en-US" sz="14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endParaRPr>
            </a:p>
          </p:txBody>
        </p:sp>
        <p:grpSp>
          <p:nvGrpSpPr>
            <p:cNvPr id="78" name="Group 45"/>
            <p:cNvGrpSpPr>
              <a:grpSpLocks/>
            </p:cNvGrpSpPr>
            <p:nvPr/>
          </p:nvGrpSpPr>
          <p:grpSpPr bwMode="auto">
            <a:xfrm rot="16200000">
              <a:off x="4287525" y="2839589"/>
              <a:ext cx="3965574" cy="776288"/>
              <a:chOff x="2242" y="2166"/>
              <a:chExt cx="2498" cy="489"/>
            </a:xfrm>
          </p:grpSpPr>
          <p:sp>
            <p:nvSpPr>
              <p:cNvPr id="90" name="Freeform 46"/>
              <p:cNvSpPr>
                <a:spLocks/>
              </p:cNvSpPr>
              <p:nvPr/>
            </p:nvSpPr>
            <p:spPr bwMode="auto">
              <a:xfrm>
                <a:off x="2242" y="2166"/>
                <a:ext cx="2494" cy="180"/>
              </a:xfrm>
              <a:custGeom>
                <a:avLst/>
                <a:gdLst>
                  <a:gd name="T0" fmla="*/ 19441 w 1410"/>
                  <a:gd name="T1" fmla="*/ 0 h 413"/>
                  <a:gd name="T2" fmla="*/ 42902 w 1410"/>
                  <a:gd name="T3" fmla="*/ 0 h 413"/>
                  <a:gd name="T4" fmla="*/ 65649 w 1410"/>
                  <a:gd name="T5" fmla="*/ 0 h 413"/>
                  <a:gd name="T6" fmla="*/ 88997 w 1410"/>
                  <a:gd name="T7" fmla="*/ 0 h 413"/>
                  <a:gd name="T8" fmla="*/ 112384 w 1410"/>
                  <a:gd name="T9" fmla="*/ 0 h 413"/>
                  <a:gd name="T10" fmla="*/ 135203 w 1410"/>
                  <a:gd name="T11" fmla="*/ 0 h 413"/>
                  <a:gd name="T12" fmla="*/ 158656 w 1410"/>
                  <a:gd name="T13" fmla="*/ 0 h 413"/>
                  <a:gd name="T14" fmla="*/ 182055 w 1410"/>
                  <a:gd name="T15" fmla="*/ 0 h 413"/>
                  <a:gd name="T16" fmla="*/ 205392 w 1410"/>
                  <a:gd name="T17" fmla="*/ 0 h 413"/>
                  <a:gd name="T18" fmla="*/ 228086 w 1410"/>
                  <a:gd name="T19" fmla="*/ 0 h 413"/>
                  <a:gd name="T20" fmla="*/ 251118 w 1410"/>
                  <a:gd name="T21" fmla="*/ 0 h 413"/>
                  <a:gd name="T22" fmla="*/ 273712 w 1410"/>
                  <a:gd name="T23" fmla="*/ 0 h 413"/>
                  <a:gd name="T24" fmla="*/ 297398 w 1410"/>
                  <a:gd name="T25" fmla="*/ 0 h 413"/>
                  <a:gd name="T26" fmla="*/ 320785 w 1410"/>
                  <a:gd name="T27" fmla="*/ 0 h 413"/>
                  <a:gd name="T28" fmla="*/ 344176 w 1410"/>
                  <a:gd name="T29" fmla="*/ 0 h 413"/>
                  <a:gd name="T30" fmla="*/ 366876 w 1410"/>
                  <a:gd name="T31" fmla="*/ 0 h 413"/>
                  <a:gd name="T32" fmla="*/ 390329 w 1410"/>
                  <a:gd name="T33" fmla="*/ 0 h 413"/>
                  <a:gd name="T34" fmla="*/ 413728 w 1410"/>
                  <a:gd name="T35" fmla="*/ 0 h 413"/>
                  <a:gd name="T36" fmla="*/ 435834 w 1410"/>
                  <a:gd name="T37" fmla="*/ 0 h 413"/>
                  <a:gd name="T38" fmla="*/ 459796 w 1410"/>
                  <a:gd name="T39" fmla="*/ 0 h 413"/>
                  <a:gd name="T40" fmla="*/ 482976 w 1410"/>
                  <a:gd name="T41" fmla="*/ 0 h 413"/>
                  <a:gd name="T42" fmla="*/ 505383 w 1410"/>
                  <a:gd name="T43" fmla="*/ 0 h 413"/>
                  <a:gd name="T44" fmla="*/ 529071 w 1410"/>
                  <a:gd name="T45" fmla="*/ 0 h 413"/>
                  <a:gd name="T46" fmla="*/ 552456 w 1410"/>
                  <a:gd name="T47" fmla="*/ 0 h 413"/>
                  <a:gd name="T48" fmla="*/ 574651 w 1410"/>
                  <a:gd name="T49" fmla="*/ 0 h 413"/>
                  <a:gd name="T50" fmla="*/ 598059 w 1410"/>
                  <a:gd name="T51" fmla="*/ 0 h 413"/>
                  <a:gd name="T52" fmla="*/ 621922 w 1410"/>
                  <a:gd name="T53" fmla="*/ 0 h 413"/>
                  <a:gd name="T54" fmla="*/ 644191 w 1410"/>
                  <a:gd name="T55" fmla="*/ 0 h 413"/>
                  <a:gd name="T56" fmla="*/ 667506 w 1410"/>
                  <a:gd name="T57" fmla="*/ 0 h 413"/>
                  <a:gd name="T58" fmla="*/ 691556 w 1410"/>
                  <a:gd name="T59" fmla="*/ 0 h 413"/>
                  <a:gd name="T60" fmla="*/ 714655 w 1410"/>
                  <a:gd name="T61" fmla="*/ 0 h 413"/>
                  <a:gd name="T62" fmla="*/ 737005 w 1410"/>
                  <a:gd name="T63" fmla="*/ 0 h 413"/>
                  <a:gd name="T64" fmla="*/ 760242 w 1410"/>
                  <a:gd name="T65" fmla="*/ 0 h 413"/>
                  <a:gd name="T66" fmla="*/ 784133 w 1410"/>
                  <a:gd name="T67" fmla="*/ 0 h 413"/>
                  <a:gd name="T68" fmla="*/ 806324 w 1410"/>
                  <a:gd name="T69" fmla="*/ 0 h 413"/>
                  <a:gd name="T70" fmla="*/ 829738 w 1410"/>
                  <a:gd name="T71" fmla="*/ 0 h 413"/>
                  <a:gd name="T72" fmla="*/ 853797 w 1410"/>
                  <a:gd name="T73" fmla="*/ 0 h 413"/>
                  <a:gd name="T74" fmla="*/ 877074 w 1410"/>
                  <a:gd name="T75" fmla="*/ 0 h 413"/>
                  <a:gd name="T76" fmla="*/ 899179 w 1410"/>
                  <a:gd name="T77" fmla="*/ 0 h 413"/>
                  <a:gd name="T78" fmla="*/ 922591 w 1410"/>
                  <a:gd name="T79" fmla="*/ 0 h 413"/>
                  <a:gd name="T80" fmla="*/ 945458 w 1410"/>
                  <a:gd name="T81" fmla="*/ 0 h 413"/>
                  <a:gd name="T82" fmla="*/ 968850 w 1410"/>
                  <a:gd name="T83" fmla="*/ 0 h 413"/>
                  <a:gd name="T84" fmla="*/ 991915 w 1410"/>
                  <a:gd name="T85" fmla="*/ 0 h 413"/>
                  <a:gd name="T86" fmla="*/ 1015805 w 1410"/>
                  <a:gd name="T87" fmla="*/ 0 h 413"/>
                  <a:gd name="T88" fmla="*/ 1038006 w 1410"/>
                  <a:gd name="T89" fmla="*/ 0 h 413"/>
                  <a:gd name="T90" fmla="*/ 1061432 w 1410"/>
                  <a:gd name="T91" fmla="*/ 0 h 413"/>
                  <a:gd name="T92" fmla="*/ 1084763 w 1410"/>
                  <a:gd name="T93" fmla="*/ 0 h 413"/>
                  <a:gd name="T94" fmla="*/ 1107667 w 1410"/>
                  <a:gd name="T95" fmla="*/ 0 h 413"/>
                  <a:gd name="T96" fmla="*/ 1131082 w 1410"/>
                  <a:gd name="T97" fmla="*/ 0 h 413"/>
                  <a:gd name="T98" fmla="*/ 1154441 w 1410"/>
                  <a:gd name="T99" fmla="*/ 0 h 413"/>
                  <a:gd name="T100" fmla="*/ 1177136 w 1410"/>
                  <a:gd name="T101" fmla="*/ 0 h 413"/>
                  <a:gd name="T102" fmla="*/ 1200520 w 1410"/>
                  <a:gd name="T103" fmla="*/ 0 h 413"/>
                  <a:gd name="T104" fmla="*/ 1223581 w 1410"/>
                  <a:gd name="T105" fmla="*/ 0 h 413"/>
                  <a:gd name="T106" fmla="*/ 1246407 w 1410"/>
                  <a:gd name="T107" fmla="*/ 0 h 413"/>
                  <a:gd name="T108" fmla="*/ 1269922 w 1410"/>
                  <a:gd name="T109" fmla="*/ 0 h 413"/>
                  <a:gd name="T110" fmla="*/ 1293258 w 1410"/>
                  <a:gd name="T111" fmla="*/ 0 h 413"/>
                  <a:gd name="T112" fmla="*/ 1316660 w 1410"/>
                  <a:gd name="T113" fmla="*/ 0 h 41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10"/>
                  <a:gd name="T172" fmla="*/ 0 h 413"/>
                  <a:gd name="T173" fmla="*/ 1410 w 1410"/>
                  <a:gd name="T174" fmla="*/ 413 h 41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10" h="413">
                    <a:moveTo>
                      <a:pt x="0" y="179"/>
                    </a:moveTo>
                    <a:lnTo>
                      <a:pt x="3" y="180"/>
                    </a:lnTo>
                    <a:lnTo>
                      <a:pt x="7" y="182"/>
                    </a:lnTo>
                    <a:lnTo>
                      <a:pt x="10" y="184"/>
                    </a:lnTo>
                    <a:lnTo>
                      <a:pt x="14" y="185"/>
                    </a:lnTo>
                    <a:lnTo>
                      <a:pt x="17" y="188"/>
                    </a:lnTo>
                    <a:lnTo>
                      <a:pt x="21" y="190"/>
                    </a:lnTo>
                    <a:lnTo>
                      <a:pt x="24" y="192"/>
                    </a:lnTo>
                    <a:lnTo>
                      <a:pt x="28" y="194"/>
                    </a:lnTo>
                    <a:lnTo>
                      <a:pt x="31" y="197"/>
                    </a:lnTo>
                    <a:lnTo>
                      <a:pt x="35" y="200"/>
                    </a:lnTo>
                    <a:lnTo>
                      <a:pt x="39" y="203"/>
                    </a:lnTo>
                    <a:lnTo>
                      <a:pt x="42" y="206"/>
                    </a:lnTo>
                    <a:lnTo>
                      <a:pt x="46" y="209"/>
                    </a:lnTo>
                    <a:lnTo>
                      <a:pt x="49" y="213"/>
                    </a:lnTo>
                    <a:lnTo>
                      <a:pt x="53" y="216"/>
                    </a:lnTo>
                    <a:lnTo>
                      <a:pt x="56" y="220"/>
                    </a:lnTo>
                    <a:lnTo>
                      <a:pt x="60" y="224"/>
                    </a:lnTo>
                    <a:lnTo>
                      <a:pt x="63" y="228"/>
                    </a:lnTo>
                    <a:lnTo>
                      <a:pt x="67" y="232"/>
                    </a:lnTo>
                    <a:lnTo>
                      <a:pt x="70" y="236"/>
                    </a:lnTo>
                    <a:lnTo>
                      <a:pt x="74" y="241"/>
                    </a:lnTo>
                    <a:lnTo>
                      <a:pt x="77" y="245"/>
                    </a:lnTo>
                    <a:lnTo>
                      <a:pt x="81" y="250"/>
                    </a:lnTo>
                    <a:lnTo>
                      <a:pt x="84" y="255"/>
                    </a:lnTo>
                    <a:lnTo>
                      <a:pt x="88" y="259"/>
                    </a:lnTo>
                    <a:lnTo>
                      <a:pt x="91" y="264"/>
                    </a:lnTo>
                    <a:lnTo>
                      <a:pt x="95" y="269"/>
                    </a:lnTo>
                    <a:lnTo>
                      <a:pt x="99" y="273"/>
                    </a:lnTo>
                    <a:lnTo>
                      <a:pt x="102" y="278"/>
                    </a:lnTo>
                    <a:lnTo>
                      <a:pt x="106" y="282"/>
                    </a:lnTo>
                    <a:lnTo>
                      <a:pt x="109" y="287"/>
                    </a:lnTo>
                    <a:lnTo>
                      <a:pt x="113" y="291"/>
                    </a:lnTo>
                    <a:lnTo>
                      <a:pt x="116" y="295"/>
                    </a:lnTo>
                    <a:lnTo>
                      <a:pt x="120" y="299"/>
                    </a:lnTo>
                    <a:lnTo>
                      <a:pt x="123" y="302"/>
                    </a:lnTo>
                    <a:lnTo>
                      <a:pt x="127" y="306"/>
                    </a:lnTo>
                    <a:lnTo>
                      <a:pt x="130" y="309"/>
                    </a:lnTo>
                    <a:lnTo>
                      <a:pt x="134" y="312"/>
                    </a:lnTo>
                    <a:lnTo>
                      <a:pt x="137" y="315"/>
                    </a:lnTo>
                    <a:lnTo>
                      <a:pt x="141" y="317"/>
                    </a:lnTo>
                    <a:lnTo>
                      <a:pt x="144" y="320"/>
                    </a:lnTo>
                    <a:lnTo>
                      <a:pt x="148" y="322"/>
                    </a:lnTo>
                    <a:lnTo>
                      <a:pt x="151" y="324"/>
                    </a:lnTo>
                    <a:lnTo>
                      <a:pt x="155" y="325"/>
                    </a:lnTo>
                    <a:lnTo>
                      <a:pt x="159" y="327"/>
                    </a:lnTo>
                    <a:lnTo>
                      <a:pt x="162" y="328"/>
                    </a:lnTo>
                    <a:lnTo>
                      <a:pt x="166" y="329"/>
                    </a:lnTo>
                    <a:lnTo>
                      <a:pt x="169" y="330"/>
                    </a:lnTo>
                    <a:lnTo>
                      <a:pt x="172" y="331"/>
                    </a:lnTo>
                    <a:lnTo>
                      <a:pt x="176" y="332"/>
                    </a:lnTo>
                    <a:lnTo>
                      <a:pt x="180" y="333"/>
                    </a:lnTo>
                    <a:lnTo>
                      <a:pt x="183" y="333"/>
                    </a:lnTo>
                    <a:lnTo>
                      <a:pt x="187" y="334"/>
                    </a:lnTo>
                    <a:lnTo>
                      <a:pt x="190" y="334"/>
                    </a:lnTo>
                    <a:lnTo>
                      <a:pt x="194" y="334"/>
                    </a:lnTo>
                    <a:lnTo>
                      <a:pt x="197" y="334"/>
                    </a:lnTo>
                    <a:lnTo>
                      <a:pt x="201" y="335"/>
                    </a:lnTo>
                    <a:lnTo>
                      <a:pt x="204" y="335"/>
                    </a:lnTo>
                    <a:lnTo>
                      <a:pt x="208" y="335"/>
                    </a:lnTo>
                    <a:lnTo>
                      <a:pt x="211" y="335"/>
                    </a:lnTo>
                    <a:lnTo>
                      <a:pt x="215" y="335"/>
                    </a:lnTo>
                    <a:lnTo>
                      <a:pt x="219" y="335"/>
                    </a:lnTo>
                    <a:lnTo>
                      <a:pt x="222" y="335"/>
                    </a:lnTo>
                    <a:lnTo>
                      <a:pt x="225" y="335"/>
                    </a:lnTo>
                    <a:lnTo>
                      <a:pt x="229" y="335"/>
                    </a:lnTo>
                    <a:lnTo>
                      <a:pt x="232" y="334"/>
                    </a:lnTo>
                    <a:lnTo>
                      <a:pt x="236" y="334"/>
                    </a:lnTo>
                    <a:lnTo>
                      <a:pt x="240" y="334"/>
                    </a:lnTo>
                    <a:lnTo>
                      <a:pt x="243" y="334"/>
                    </a:lnTo>
                    <a:lnTo>
                      <a:pt x="247" y="334"/>
                    </a:lnTo>
                    <a:lnTo>
                      <a:pt x="250" y="333"/>
                    </a:lnTo>
                    <a:lnTo>
                      <a:pt x="254" y="333"/>
                    </a:lnTo>
                    <a:lnTo>
                      <a:pt x="257" y="332"/>
                    </a:lnTo>
                    <a:lnTo>
                      <a:pt x="261" y="332"/>
                    </a:lnTo>
                    <a:lnTo>
                      <a:pt x="264" y="331"/>
                    </a:lnTo>
                    <a:lnTo>
                      <a:pt x="268" y="330"/>
                    </a:lnTo>
                    <a:lnTo>
                      <a:pt x="271" y="330"/>
                    </a:lnTo>
                    <a:lnTo>
                      <a:pt x="275" y="329"/>
                    </a:lnTo>
                    <a:lnTo>
                      <a:pt x="278" y="328"/>
                    </a:lnTo>
                    <a:lnTo>
                      <a:pt x="282" y="327"/>
                    </a:lnTo>
                    <a:lnTo>
                      <a:pt x="285" y="326"/>
                    </a:lnTo>
                    <a:lnTo>
                      <a:pt x="289" y="325"/>
                    </a:lnTo>
                    <a:lnTo>
                      <a:pt x="292" y="325"/>
                    </a:lnTo>
                    <a:lnTo>
                      <a:pt x="296" y="324"/>
                    </a:lnTo>
                    <a:lnTo>
                      <a:pt x="300" y="325"/>
                    </a:lnTo>
                    <a:lnTo>
                      <a:pt x="303" y="325"/>
                    </a:lnTo>
                    <a:lnTo>
                      <a:pt x="307" y="327"/>
                    </a:lnTo>
                    <a:lnTo>
                      <a:pt x="310" y="331"/>
                    </a:lnTo>
                    <a:lnTo>
                      <a:pt x="314" y="336"/>
                    </a:lnTo>
                    <a:lnTo>
                      <a:pt x="317" y="343"/>
                    </a:lnTo>
                    <a:lnTo>
                      <a:pt x="321" y="351"/>
                    </a:lnTo>
                    <a:lnTo>
                      <a:pt x="324" y="361"/>
                    </a:lnTo>
                    <a:lnTo>
                      <a:pt x="328" y="371"/>
                    </a:lnTo>
                    <a:lnTo>
                      <a:pt x="331" y="381"/>
                    </a:lnTo>
                    <a:lnTo>
                      <a:pt x="335" y="390"/>
                    </a:lnTo>
                    <a:lnTo>
                      <a:pt x="338" y="398"/>
                    </a:lnTo>
                    <a:lnTo>
                      <a:pt x="342" y="404"/>
                    </a:lnTo>
                    <a:lnTo>
                      <a:pt x="345" y="409"/>
                    </a:lnTo>
                    <a:lnTo>
                      <a:pt x="349" y="412"/>
                    </a:lnTo>
                    <a:lnTo>
                      <a:pt x="352" y="413"/>
                    </a:lnTo>
                    <a:lnTo>
                      <a:pt x="356" y="412"/>
                    </a:lnTo>
                    <a:lnTo>
                      <a:pt x="360" y="409"/>
                    </a:lnTo>
                    <a:lnTo>
                      <a:pt x="363" y="404"/>
                    </a:lnTo>
                    <a:lnTo>
                      <a:pt x="367" y="398"/>
                    </a:lnTo>
                    <a:lnTo>
                      <a:pt x="370" y="390"/>
                    </a:lnTo>
                    <a:lnTo>
                      <a:pt x="374" y="380"/>
                    </a:lnTo>
                    <a:lnTo>
                      <a:pt x="377" y="369"/>
                    </a:lnTo>
                    <a:lnTo>
                      <a:pt x="381" y="358"/>
                    </a:lnTo>
                    <a:lnTo>
                      <a:pt x="384" y="348"/>
                    </a:lnTo>
                    <a:lnTo>
                      <a:pt x="388" y="338"/>
                    </a:lnTo>
                    <a:lnTo>
                      <a:pt x="391" y="329"/>
                    </a:lnTo>
                    <a:lnTo>
                      <a:pt x="395" y="322"/>
                    </a:lnTo>
                    <a:lnTo>
                      <a:pt x="398" y="317"/>
                    </a:lnTo>
                    <a:lnTo>
                      <a:pt x="402" y="312"/>
                    </a:lnTo>
                    <a:lnTo>
                      <a:pt x="405" y="308"/>
                    </a:lnTo>
                    <a:lnTo>
                      <a:pt x="409" y="305"/>
                    </a:lnTo>
                    <a:lnTo>
                      <a:pt x="412" y="303"/>
                    </a:lnTo>
                    <a:lnTo>
                      <a:pt x="416" y="300"/>
                    </a:lnTo>
                    <a:lnTo>
                      <a:pt x="420" y="297"/>
                    </a:lnTo>
                    <a:lnTo>
                      <a:pt x="423" y="294"/>
                    </a:lnTo>
                    <a:lnTo>
                      <a:pt x="426" y="290"/>
                    </a:lnTo>
                    <a:lnTo>
                      <a:pt x="430" y="286"/>
                    </a:lnTo>
                    <a:lnTo>
                      <a:pt x="433" y="282"/>
                    </a:lnTo>
                    <a:lnTo>
                      <a:pt x="437" y="278"/>
                    </a:lnTo>
                    <a:lnTo>
                      <a:pt x="441" y="273"/>
                    </a:lnTo>
                    <a:lnTo>
                      <a:pt x="444" y="268"/>
                    </a:lnTo>
                    <a:lnTo>
                      <a:pt x="448" y="263"/>
                    </a:lnTo>
                    <a:lnTo>
                      <a:pt x="451" y="257"/>
                    </a:lnTo>
                    <a:lnTo>
                      <a:pt x="455" y="251"/>
                    </a:lnTo>
                    <a:lnTo>
                      <a:pt x="458" y="245"/>
                    </a:lnTo>
                    <a:lnTo>
                      <a:pt x="462" y="238"/>
                    </a:lnTo>
                    <a:lnTo>
                      <a:pt x="465" y="231"/>
                    </a:lnTo>
                    <a:lnTo>
                      <a:pt x="469" y="224"/>
                    </a:lnTo>
                    <a:lnTo>
                      <a:pt x="472" y="217"/>
                    </a:lnTo>
                    <a:lnTo>
                      <a:pt x="476" y="210"/>
                    </a:lnTo>
                    <a:lnTo>
                      <a:pt x="479" y="202"/>
                    </a:lnTo>
                    <a:lnTo>
                      <a:pt x="483" y="194"/>
                    </a:lnTo>
                    <a:lnTo>
                      <a:pt x="486" y="187"/>
                    </a:lnTo>
                    <a:lnTo>
                      <a:pt x="490" y="179"/>
                    </a:lnTo>
                    <a:lnTo>
                      <a:pt x="493" y="172"/>
                    </a:lnTo>
                    <a:lnTo>
                      <a:pt x="497" y="164"/>
                    </a:lnTo>
                    <a:lnTo>
                      <a:pt x="501" y="157"/>
                    </a:lnTo>
                    <a:lnTo>
                      <a:pt x="504" y="150"/>
                    </a:lnTo>
                    <a:lnTo>
                      <a:pt x="508" y="142"/>
                    </a:lnTo>
                    <a:lnTo>
                      <a:pt x="511" y="135"/>
                    </a:lnTo>
                    <a:lnTo>
                      <a:pt x="515" y="128"/>
                    </a:lnTo>
                    <a:lnTo>
                      <a:pt x="518" y="122"/>
                    </a:lnTo>
                    <a:lnTo>
                      <a:pt x="522" y="115"/>
                    </a:lnTo>
                    <a:lnTo>
                      <a:pt x="525" y="109"/>
                    </a:lnTo>
                    <a:lnTo>
                      <a:pt x="529" y="103"/>
                    </a:lnTo>
                    <a:lnTo>
                      <a:pt x="532" y="98"/>
                    </a:lnTo>
                    <a:lnTo>
                      <a:pt x="536" y="92"/>
                    </a:lnTo>
                    <a:lnTo>
                      <a:pt x="539" y="87"/>
                    </a:lnTo>
                    <a:lnTo>
                      <a:pt x="543" y="82"/>
                    </a:lnTo>
                    <a:lnTo>
                      <a:pt x="546" y="77"/>
                    </a:lnTo>
                    <a:lnTo>
                      <a:pt x="550" y="73"/>
                    </a:lnTo>
                    <a:lnTo>
                      <a:pt x="553" y="69"/>
                    </a:lnTo>
                    <a:lnTo>
                      <a:pt x="557" y="65"/>
                    </a:lnTo>
                    <a:lnTo>
                      <a:pt x="561" y="61"/>
                    </a:lnTo>
                    <a:lnTo>
                      <a:pt x="564" y="57"/>
                    </a:lnTo>
                    <a:lnTo>
                      <a:pt x="568" y="54"/>
                    </a:lnTo>
                    <a:lnTo>
                      <a:pt x="571" y="51"/>
                    </a:lnTo>
                    <a:lnTo>
                      <a:pt x="575" y="48"/>
                    </a:lnTo>
                    <a:lnTo>
                      <a:pt x="578" y="45"/>
                    </a:lnTo>
                    <a:lnTo>
                      <a:pt x="582" y="43"/>
                    </a:lnTo>
                    <a:lnTo>
                      <a:pt x="585" y="40"/>
                    </a:lnTo>
                    <a:lnTo>
                      <a:pt x="589" y="38"/>
                    </a:lnTo>
                    <a:lnTo>
                      <a:pt x="592" y="35"/>
                    </a:lnTo>
                    <a:lnTo>
                      <a:pt x="596" y="33"/>
                    </a:lnTo>
                    <a:lnTo>
                      <a:pt x="599" y="31"/>
                    </a:lnTo>
                    <a:lnTo>
                      <a:pt x="603" y="30"/>
                    </a:lnTo>
                    <a:lnTo>
                      <a:pt x="606" y="28"/>
                    </a:lnTo>
                    <a:lnTo>
                      <a:pt x="610" y="26"/>
                    </a:lnTo>
                    <a:lnTo>
                      <a:pt x="613" y="25"/>
                    </a:lnTo>
                    <a:lnTo>
                      <a:pt x="617" y="23"/>
                    </a:lnTo>
                    <a:lnTo>
                      <a:pt x="621" y="22"/>
                    </a:lnTo>
                    <a:lnTo>
                      <a:pt x="624" y="21"/>
                    </a:lnTo>
                    <a:lnTo>
                      <a:pt x="628" y="20"/>
                    </a:lnTo>
                    <a:lnTo>
                      <a:pt x="631" y="18"/>
                    </a:lnTo>
                    <a:lnTo>
                      <a:pt x="635" y="17"/>
                    </a:lnTo>
                    <a:lnTo>
                      <a:pt x="638" y="17"/>
                    </a:lnTo>
                    <a:lnTo>
                      <a:pt x="642" y="16"/>
                    </a:lnTo>
                    <a:lnTo>
                      <a:pt x="645" y="15"/>
                    </a:lnTo>
                    <a:lnTo>
                      <a:pt x="649" y="14"/>
                    </a:lnTo>
                    <a:lnTo>
                      <a:pt x="652" y="13"/>
                    </a:lnTo>
                    <a:lnTo>
                      <a:pt x="656" y="13"/>
                    </a:lnTo>
                    <a:lnTo>
                      <a:pt x="659" y="12"/>
                    </a:lnTo>
                    <a:lnTo>
                      <a:pt x="663" y="11"/>
                    </a:lnTo>
                    <a:lnTo>
                      <a:pt x="666" y="11"/>
                    </a:lnTo>
                    <a:lnTo>
                      <a:pt x="670" y="10"/>
                    </a:lnTo>
                    <a:lnTo>
                      <a:pt x="673" y="9"/>
                    </a:lnTo>
                    <a:lnTo>
                      <a:pt x="677" y="9"/>
                    </a:lnTo>
                    <a:lnTo>
                      <a:pt x="681" y="8"/>
                    </a:lnTo>
                    <a:lnTo>
                      <a:pt x="684" y="8"/>
                    </a:lnTo>
                    <a:lnTo>
                      <a:pt x="687" y="8"/>
                    </a:lnTo>
                    <a:lnTo>
                      <a:pt x="691" y="7"/>
                    </a:lnTo>
                    <a:lnTo>
                      <a:pt x="695" y="7"/>
                    </a:lnTo>
                    <a:lnTo>
                      <a:pt x="698" y="7"/>
                    </a:lnTo>
                    <a:lnTo>
                      <a:pt x="702" y="6"/>
                    </a:lnTo>
                    <a:lnTo>
                      <a:pt x="705" y="6"/>
                    </a:lnTo>
                    <a:lnTo>
                      <a:pt x="709" y="6"/>
                    </a:lnTo>
                    <a:lnTo>
                      <a:pt x="712" y="5"/>
                    </a:lnTo>
                    <a:lnTo>
                      <a:pt x="716" y="5"/>
                    </a:lnTo>
                    <a:lnTo>
                      <a:pt x="719" y="5"/>
                    </a:lnTo>
                    <a:lnTo>
                      <a:pt x="723" y="5"/>
                    </a:lnTo>
                    <a:lnTo>
                      <a:pt x="726" y="4"/>
                    </a:lnTo>
                    <a:lnTo>
                      <a:pt x="730" y="4"/>
                    </a:lnTo>
                    <a:lnTo>
                      <a:pt x="733" y="4"/>
                    </a:lnTo>
                    <a:lnTo>
                      <a:pt x="737" y="4"/>
                    </a:lnTo>
                    <a:lnTo>
                      <a:pt x="740" y="4"/>
                    </a:lnTo>
                    <a:lnTo>
                      <a:pt x="744" y="4"/>
                    </a:lnTo>
                    <a:lnTo>
                      <a:pt x="747" y="3"/>
                    </a:lnTo>
                    <a:lnTo>
                      <a:pt x="751" y="3"/>
                    </a:lnTo>
                    <a:lnTo>
                      <a:pt x="755" y="3"/>
                    </a:lnTo>
                    <a:lnTo>
                      <a:pt x="758" y="3"/>
                    </a:lnTo>
                    <a:lnTo>
                      <a:pt x="762" y="3"/>
                    </a:lnTo>
                    <a:lnTo>
                      <a:pt x="765" y="3"/>
                    </a:lnTo>
                    <a:lnTo>
                      <a:pt x="769" y="3"/>
                    </a:lnTo>
                    <a:lnTo>
                      <a:pt x="772" y="2"/>
                    </a:lnTo>
                    <a:lnTo>
                      <a:pt x="776" y="2"/>
                    </a:lnTo>
                    <a:lnTo>
                      <a:pt x="779" y="2"/>
                    </a:lnTo>
                    <a:lnTo>
                      <a:pt x="783" y="2"/>
                    </a:lnTo>
                    <a:lnTo>
                      <a:pt x="786" y="2"/>
                    </a:lnTo>
                    <a:lnTo>
                      <a:pt x="790" y="2"/>
                    </a:lnTo>
                    <a:lnTo>
                      <a:pt x="793" y="2"/>
                    </a:lnTo>
                    <a:lnTo>
                      <a:pt x="797" y="2"/>
                    </a:lnTo>
                    <a:lnTo>
                      <a:pt x="800" y="2"/>
                    </a:lnTo>
                    <a:lnTo>
                      <a:pt x="804" y="2"/>
                    </a:lnTo>
                    <a:lnTo>
                      <a:pt x="807" y="1"/>
                    </a:lnTo>
                    <a:lnTo>
                      <a:pt x="811" y="1"/>
                    </a:lnTo>
                    <a:lnTo>
                      <a:pt x="815" y="1"/>
                    </a:lnTo>
                    <a:lnTo>
                      <a:pt x="818" y="1"/>
                    </a:lnTo>
                    <a:lnTo>
                      <a:pt x="822" y="1"/>
                    </a:lnTo>
                    <a:lnTo>
                      <a:pt x="825" y="1"/>
                    </a:lnTo>
                    <a:lnTo>
                      <a:pt x="829" y="1"/>
                    </a:lnTo>
                    <a:lnTo>
                      <a:pt x="832" y="1"/>
                    </a:lnTo>
                    <a:lnTo>
                      <a:pt x="836" y="1"/>
                    </a:lnTo>
                    <a:lnTo>
                      <a:pt x="839" y="1"/>
                    </a:lnTo>
                    <a:lnTo>
                      <a:pt x="843" y="1"/>
                    </a:lnTo>
                    <a:lnTo>
                      <a:pt x="846" y="1"/>
                    </a:lnTo>
                    <a:lnTo>
                      <a:pt x="850" y="1"/>
                    </a:lnTo>
                    <a:lnTo>
                      <a:pt x="853" y="1"/>
                    </a:lnTo>
                    <a:lnTo>
                      <a:pt x="857" y="1"/>
                    </a:lnTo>
                    <a:lnTo>
                      <a:pt x="860" y="1"/>
                    </a:lnTo>
                    <a:lnTo>
                      <a:pt x="864" y="1"/>
                    </a:lnTo>
                    <a:lnTo>
                      <a:pt x="867" y="1"/>
                    </a:lnTo>
                    <a:lnTo>
                      <a:pt x="871" y="1"/>
                    </a:lnTo>
                    <a:lnTo>
                      <a:pt x="875" y="1"/>
                    </a:lnTo>
                    <a:lnTo>
                      <a:pt x="878" y="1"/>
                    </a:lnTo>
                    <a:lnTo>
                      <a:pt x="882" y="0"/>
                    </a:lnTo>
                    <a:lnTo>
                      <a:pt x="885" y="0"/>
                    </a:lnTo>
                    <a:lnTo>
                      <a:pt x="889" y="0"/>
                    </a:lnTo>
                    <a:lnTo>
                      <a:pt x="892" y="0"/>
                    </a:lnTo>
                    <a:lnTo>
                      <a:pt x="896" y="0"/>
                    </a:lnTo>
                    <a:lnTo>
                      <a:pt x="899" y="0"/>
                    </a:lnTo>
                    <a:lnTo>
                      <a:pt x="903" y="0"/>
                    </a:lnTo>
                    <a:lnTo>
                      <a:pt x="906" y="0"/>
                    </a:lnTo>
                    <a:lnTo>
                      <a:pt x="910" y="0"/>
                    </a:lnTo>
                    <a:lnTo>
                      <a:pt x="913" y="0"/>
                    </a:lnTo>
                    <a:lnTo>
                      <a:pt x="917" y="0"/>
                    </a:lnTo>
                    <a:lnTo>
                      <a:pt x="920" y="0"/>
                    </a:lnTo>
                    <a:lnTo>
                      <a:pt x="924" y="0"/>
                    </a:lnTo>
                    <a:lnTo>
                      <a:pt x="927" y="0"/>
                    </a:lnTo>
                    <a:lnTo>
                      <a:pt x="931" y="0"/>
                    </a:lnTo>
                    <a:lnTo>
                      <a:pt x="935" y="0"/>
                    </a:lnTo>
                    <a:lnTo>
                      <a:pt x="938" y="0"/>
                    </a:lnTo>
                    <a:lnTo>
                      <a:pt x="941" y="0"/>
                    </a:lnTo>
                    <a:lnTo>
                      <a:pt x="945" y="0"/>
                    </a:lnTo>
                    <a:lnTo>
                      <a:pt x="948" y="0"/>
                    </a:lnTo>
                    <a:lnTo>
                      <a:pt x="952" y="0"/>
                    </a:lnTo>
                    <a:lnTo>
                      <a:pt x="956" y="0"/>
                    </a:lnTo>
                    <a:lnTo>
                      <a:pt x="959" y="0"/>
                    </a:lnTo>
                    <a:lnTo>
                      <a:pt x="963" y="0"/>
                    </a:lnTo>
                    <a:lnTo>
                      <a:pt x="966" y="0"/>
                    </a:lnTo>
                    <a:lnTo>
                      <a:pt x="970" y="0"/>
                    </a:lnTo>
                    <a:lnTo>
                      <a:pt x="973" y="0"/>
                    </a:lnTo>
                    <a:lnTo>
                      <a:pt x="977" y="0"/>
                    </a:lnTo>
                    <a:lnTo>
                      <a:pt x="980" y="0"/>
                    </a:lnTo>
                    <a:lnTo>
                      <a:pt x="984" y="0"/>
                    </a:lnTo>
                    <a:lnTo>
                      <a:pt x="987" y="0"/>
                    </a:lnTo>
                    <a:lnTo>
                      <a:pt x="991" y="0"/>
                    </a:lnTo>
                    <a:lnTo>
                      <a:pt x="994" y="0"/>
                    </a:lnTo>
                    <a:lnTo>
                      <a:pt x="998" y="0"/>
                    </a:lnTo>
                    <a:lnTo>
                      <a:pt x="1001" y="0"/>
                    </a:lnTo>
                    <a:lnTo>
                      <a:pt x="1005" y="0"/>
                    </a:lnTo>
                    <a:lnTo>
                      <a:pt x="1008" y="0"/>
                    </a:lnTo>
                    <a:lnTo>
                      <a:pt x="1012" y="0"/>
                    </a:lnTo>
                    <a:lnTo>
                      <a:pt x="1016" y="0"/>
                    </a:lnTo>
                    <a:lnTo>
                      <a:pt x="1019" y="0"/>
                    </a:lnTo>
                    <a:lnTo>
                      <a:pt x="1023" y="0"/>
                    </a:lnTo>
                    <a:lnTo>
                      <a:pt x="1026" y="0"/>
                    </a:lnTo>
                    <a:lnTo>
                      <a:pt x="1030" y="0"/>
                    </a:lnTo>
                    <a:lnTo>
                      <a:pt x="1033" y="0"/>
                    </a:lnTo>
                    <a:lnTo>
                      <a:pt x="1037" y="0"/>
                    </a:lnTo>
                    <a:lnTo>
                      <a:pt x="1040" y="0"/>
                    </a:lnTo>
                    <a:lnTo>
                      <a:pt x="1044" y="0"/>
                    </a:lnTo>
                    <a:lnTo>
                      <a:pt x="1047" y="0"/>
                    </a:lnTo>
                    <a:lnTo>
                      <a:pt x="1051" y="0"/>
                    </a:lnTo>
                    <a:lnTo>
                      <a:pt x="1054" y="0"/>
                    </a:lnTo>
                    <a:lnTo>
                      <a:pt x="1058" y="0"/>
                    </a:lnTo>
                    <a:lnTo>
                      <a:pt x="1061" y="0"/>
                    </a:lnTo>
                    <a:lnTo>
                      <a:pt x="1065" y="0"/>
                    </a:lnTo>
                    <a:lnTo>
                      <a:pt x="1068" y="0"/>
                    </a:lnTo>
                    <a:lnTo>
                      <a:pt x="1072" y="0"/>
                    </a:lnTo>
                    <a:lnTo>
                      <a:pt x="1076" y="0"/>
                    </a:lnTo>
                    <a:lnTo>
                      <a:pt x="1079" y="0"/>
                    </a:lnTo>
                    <a:lnTo>
                      <a:pt x="1083" y="0"/>
                    </a:lnTo>
                    <a:lnTo>
                      <a:pt x="1086" y="0"/>
                    </a:lnTo>
                    <a:lnTo>
                      <a:pt x="1090" y="0"/>
                    </a:lnTo>
                    <a:lnTo>
                      <a:pt x="1093" y="0"/>
                    </a:lnTo>
                    <a:lnTo>
                      <a:pt x="1097" y="0"/>
                    </a:lnTo>
                    <a:lnTo>
                      <a:pt x="1100" y="0"/>
                    </a:lnTo>
                    <a:lnTo>
                      <a:pt x="1104" y="0"/>
                    </a:lnTo>
                    <a:lnTo>
                      <a:pt x="1107" y="0"/>
                    </a:lnTo>
                    <a:lnTo>
                      <a:pt x="1111" y="0"/>
                    </a:lnTo>
                    <a:lnTo>
                      <a:pt x="1114" y="0"/>
                    </a:lnTo>
                    <a:lnTo>
                      <a:pt x="1118" y="0"/>
                    </a:lnTo>
                    <a:lnTo>
                      <a:pt x="1121" y="0"/>
                    </a:lnTo>
                    <a:lnTo>
                      <a:pt x="1125" y="0"/>
                    </a:lnTo>
                    <a:lnTo>
                      <a:pt x="1128" y="0"/>
                    </a:lnTo>
                    <a:lnTo>
                      <a:pt x="1132" y="0"/>
                    </a:lnTo>
                    <a:lnTo>
                      <a:pt x="1136" y="0"/>
                    </a:lnTo>
                    <a:lnTo>
                      <a:pt x="1139" y="0"/>
                    </a:lnTo>
                    <a:lnTo>
                      <a:pt x="1143" y="0"/>
                    </a:lnTo>
                    <a:lnTo>
                      <a:pt x="1146" y="0"/>
                    </a:lnTo>
                    <a:lnTo>
                      <a:pt x="1149" y="0"/>
                    </a:lnTo>
                    <a:lnTo>
                      <a:pt x="1153" y="0"/>
                    </a:lnTo>
                    <a:lnTo>
                      <a:pt x="1157" y="0"/>
                    </a:lnTo>
                    <a:lnTo>
                      <a:pt x="1160" y="0"/>
                    </a:lnTo>
                    <a:lnTo>
                      <a:pt x="1164" y="0"/>
                    </a:lnTo>
                    <a:lnTo>
                      <a:pt x="1167" y="0"/>
                    </a:lnTo>
                    <a:lnTo>
                      <a:pt x="1171" y="0"/>
                    </a:lnTo>
                    <a:lnTo>
                      <a:pt x="1174" y="0"/>
                    </a:lnTo>
                    <a:lnTo>
                      <a:pt x="1178" y="0"/>
                    </a:lnTo>
                    <a:lnTo>
                      <a:pt x="1181" y="0"/>
                    </a:lnTo>
                    <a:lnTo>
                      <a:pt x="1185" y="0"/>
                    </a:lnTo>
                    <a:lnTo>
                      <a:pt x="1188" y="0"/>
                    </a:lnTo>
                    <a:lnTo>
                      <a:pt x="1192" y="0"/>
                    </a:lnTo>
                    <a:lnTo>
                      <a:pt x="1196" y="0"/>
                    </a:lnTo>
                    <a:lnTo>
                      <a:pt x="1199" y="0"/>
                    </a:lnTo>
                    <a:lnTo>
                      <a:pt x="1202" y="0"/>
                    </a:lnTo>
                    <a:lnTo>
                      <a:pt x="1206" y="0"/>
                    </a:lnTo>
                    <a:lnTo>
                      <a:pt x="1209" y="0"/>
                    </a:lnTo>
                    <a:lnTo>
                      <a:pt x="1213" y="0"/>
                    </a:lnTo>
                    <a:lnTo>
                      <a:pt x="1217" y="0"/>
                    </a:lnTo>
                    <a:lnTo>
                      <a:pt x="1220" y="0"/>
                    </a:lnTo>
                    <a:lnTo>
                      <a:pt x="1224" y="0"/>
                    </a:lnTo>
                    <a:lnTo>
                      <a:pt x="1227" y="0"/>
                    </a:lnTo>
                    <a:lnTo>
                      <a:pt x="1231" y="0"/>
                    </a:lnTo>
                    <a:lnTo>
                      <a:pt x="1234" y="0"/>
                    </a:lnTo>
                    <a:lnTo>
                      <a:pt x="1238" y="1"/>
                    </a:lnTo>
                    <a:lnTo>
                      <a:pt x="1241" y="1"/>
                    </a:lnTo>
                    <a:lnTo>
                      <a:pt x="1245" y="1"/>
                    </a:lnTo>
                    <a:lnTo>
                      <a:pt x="1248" y="1"/>
                    </a:lnTo>
                    <a:lnTo>
                      <a:pt x="1252" y="2"/>
                    </a:lnTo>
                    <a:lnTo>
                      <a:pt x="1255" y="2"/>
                    </a:lnTo>
                    <a:lnTo>
                      <a:pt x="1259" y="2"/>
                    </a:lnTo>
                    <a:lnTo>
                      <a:pt x="1262" y="3"/>
                    </a:lnTo>
                    <a:lnTo>
                      <a:pt x="1266" y="4"/>
                    </a:lnTo>
                    <a:lnTo>
                      <a:pt x="1269" y="4"/>
                    </a:lnTo>
                    <a:lnTo>
                      <a:pt x="1273" y="5"/>
                    </a:lnTo>
                    <a:lnTo>
                      <a:pt x="1277" y="7"/>
                    </a:lnTo>
                    <a:lnTo>
                      <a:pt x="1280" y="8"/>
                    </a:lnTo>
                    <a:lnTo>
                      <a:pt x="1284" y="10"/>
                    </a:lnTo>
                    <a:lnTo>
                      <a:pt x="1287" y="12"/>
                    </a:lnTo>
                    <a:lnTo>
                      <a:pt x="1291" y="14"/>
                    </a:lnTo>
                    <a:lnTo>
                      <a:pt x="1294" y="17"/>
                    </a:lnTo>
                    <a:lnTo>
                      <a:pt x="1298" y="20"/>
                    </a:lnTo>
                    <a:lnTo>
                      <a:pt x="1301" y="24"/>
                    </a:lnTo>
                    <a:lnTo>
                      <a:pt x="1305" y="28"/>
                    </a:lnTo>
                    <a:lnTo>
                      <a:pt x="1308" y="33"/>
                    </a:lnTo>
                    <a:lnTo>
                      <a:pt x="1312" y="38"/>
                    </a:lnTo>
                    <a:lnTo>
                      <a:pt x="1315" y="44"/>
                    </a:lnTo>
                    <a:lnTo>
                      <a:pt x="1319" y="51"/>
                    </a:lnTo>
                    <a:lnTo>
                      <a:pt x="1322" y="58"/>
                    </a:lnTo>
                    <a:lnTo>
                      <a:pt x="1326" y="65"/>
                    </a:lnTo>
                    <a:lnTo>
                      <a:pt x="1329" y="73"/>
                    </a:lnTo>
                    <a:lnTo>
                      <a:pt x="1333" y="81"/>
                    </a:lnTo>
                    <a:lnTo>
                      <a:pt x="1337" y="89"/>
                    </a:lnTo>
                    <a:lnTo>
                      <a:pt x="1340" y="96"/>
                    </a:lnTo>
                    <a:lnTo>
                      <a:pt x="1344" y="103"/>
                    </a:lnTo>
                    <a:lnTo>
                      <a:pt x="1347" y="110"/>
                    </a:lnTo>
                    <a:lnTo>
                      <a:pt x="1351" y="116"/>
                    </a:lnTo>
                    <a:lnTo>
                      <a:pt x="1354" y="121"/>
                    </a:lnTo>
                    <a:lnTo>
                      <a:pt x="1358" y="126"/>
                    </a:lnTo>
                    <a:lnTo>
                      <a:pt x="1361" y="131"/>
                    </a:lnTo>
                    <a:lnTo>
                      <a:pt x="1365" y="135"/>
                    </a:lnTo>
                    <a:lnTo>
                      <a:pt x="1368" y="138"/>
                    </a:lnTo>
                    <a:lnTo>
                      <a:pt x="1372" y="141"/>
                    </a:lnTo>
                    <a:lnTo>
                      <a:pt x="1375" y="143"/>
                    </a:lnTo>
                    <a:lnTo>
                      <a:pt x="1379" y="145"/>
                    </a:lnTo>
                    <a:lnTo>
                      <a:pt x="1382" y="147"/>
                    </a:lnTo>
                    <a:lnTo>
                      <a:pt x="1386" y="148"/>
                    </a:lnTo>
                    <a:lnTo>
                      <a:pt x="1389" y="150"/>
                    </a:lnTo>
                    <a:lnTo>
                      <a:pt x="1393" y="150"/>
                    </a:lnTo>
                    <a:lnTo>
                      <a:pt x="1397" y="151"/>
                    </a:lnTo>
                    <a:lnTo>
                      <a:pt x="1400" y="152"/>
                    </a:lnTo>
                    <a:lnTo>
                      <a:pt x="1404" y="153"/>
                    </a:lnTo>
                    <a:lnTo>
                      <a:pt x="1407" y="153"/>
                    </a:lnTo>
                    <a:lnTo>
                      <a:pt x="1410" y="153"/>
                    </a:lnTo>
                  </a:path>
                </a:pathLst>
              </a:custGeom>
              <a:noFill/>
              <a:ln w="4826">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91" name="Freeform 47"/>
              <p:cNvSpPr>
                <a:spLocks/>
              </p:cNvSpPr>
              <p:nvPr/>
            </p:nvSpPr>
            <p:spPr bwMode="auto">
              <a:xfrm>
                <a:off x="2242" y="2288"/>
                <a:ext cx="2494" cy="90"/>
              </a:xfrm>
              <a:custGeom>
                <a:avLst/>
                <a:gdLst>
                  <a:gd name="T0" fmla="*/ 19441 w 1410"/>
                  <a:gd name="T1" fmla="*/ 0 h 206"/>
                  <a:gd name="T2" fmla="*/ 42902 w 1410"/>
                  <a:gd name="T3" fmla="*/ 0 h 206"/>
                  <a:gd name="T4" fmla="*/ 65649 w 1410"/>
                  <a:gd name="T5" fmla="*/ 0 h 206"/>
                  <a:gd name="T6" fmla="*/ 88997 w 1410"/>
                  <a:gd name="T7" fmla="*/ 0 h 206"/>
                  <a:gd name="T8" fmla="*/ 112384 w 1410"/>
                  <a:gd name="T9" fmla="*/ 0 h 206"/>
                  <a:gd name="T10" fmla="*/ 135203 w 1410"/>
                  <a:gd name="T11" fmla="*/ 0 h 206"/>
                  <a:gd name="T12" fmla="*/ 158656 w 1410"/>
                  <a:gd name="T13" fmla="*/ 0 h 206"/>
                  <a:gd name="T14" fmla="*/ 182055 w 1410"/>
                  <a:gd name="T15" fmla="*/ 0 h 206"/>
                  <a:gd name="T16" fmla="*/ 205392 w 1410"/>
                  <a:gd name="T17" fmla="*/ 0 h 206"/>
                  <a:gd name="T18" fmla="*/ 228086 w 1410"/>
                  <a:gd name="T19" fmla="*/ 0 h 206"/>
                  <a:gd name="T20" fmla="*/ 251118 w 1410"/>
                  <a:gd name="T21" fmla="*/ 0 h 206"/>
                  <a:gd name="T22" fmla="*/ 273712 w 1410"/>
                  <a:gd name="T23" fmla="*/ 0 h 206"/>
                  <a:gd name="T24" fmla="*/ 297398 w 1410"/>
                  <a:gd name="T25" fmla="*/ 0 h 206"/>
                  <a:gd name="T26" fmla="*/ 320785 w 1410"/>
                  <a:gd name="T27" fmla="*/ 0 h 206"/>
                  <a:gd name="T28" fmla="*/ 344176 w 1410"/>
                  <a:gd name="T29" fmla="*/ 0 h 206"/>
                  <a:gd name="T30" fmla="*/ 366876 w 1410"/>
                  <a:gd name="T31" fmla="*/ 0 h 206"/>
                  <a:gd name="T32" fmla="*/ 390329 w 1410"/>
                  <a:gd name="T33" fmla="*/ 0 h 206"/>
                  <a:gd name="T34" fmla="*/ 413728 w 1410"/>
                  <a:gd name="T35" fmla="*/ 0 h 206"/>
                  <a:gd name="T36" fmla="*/ 435834 w 1410"/>
                  <a:gd name="T37" fmla="*/ 0 h 206"/>
                  <a:gd name="T38" fmla="*/ 459796 w 1410"/>
                  <a:gd name="T39" fmla="*/ 0 h 206"/>
                  <a:gd name="T40" fmla="*/ 482976 w 1410"/>
                  <a:gd name="T41" fmla="*/ 0 h 206"/>
                  <a:gd name="T42" fmla="*/ 505383 w 1410"/>
                  <a:gd name="T43" fmla="*/ 0 h 206"/>
                  <a:gd name="T44" fmla="*/ 529071 w 1410"/>
                  <a:gd name="T45" fmla="*/ 0 h 206"/>
                  <a:gd name="T46" fmla="*/ 552456 w 1410"/>
                  <a:gd name="T47" fmla="*/ 0 h 206"/>
                  <a:gd name="T48" fmla="*/ 574651 w 1410"/>
                  <a:gd name="T49" fmla="*/ 0 h 206"/>
                  <a:gd name="T50" fmla="*/ 598059 w 1410"/>
                  <a:gd name="T51" fmla="*/ 0 h 206"/>
                  <a:gd name="T52" fmla="*/ 621922 w 1410"/>
                  <a:gd name="T53" fmla="*/ 0 h 206"/>
                  <a:gd name="T54" fmla="*/ 644191 w 1410"/>
                  <a:gd name="T55" fmla="*/ 0 h 206"/>
                  <a:gd name="T56" fmla="*/ 667506 w 1410"/>
                  <a:gd name="T57" fmla="*/ 0 h 206"/>
                  <a:gd name="T58" fmla="*/ 691556 w 1410"/>
                  <a:gd name="T59" fmla="*/ 0 h 206"/>
                  <a:gd name="T60" fmla="*/ 714655 w 1410"/>
                  <a:gd name="T61" fmla="*/ 0 h 206"/>
                  <a:gd name="T62" fmla="*/ 737005 w 1410"/>
                  <a:gd name="T63" fmla="*/ 0 h 206"/>
                  <a:gd name="T64" fmla="*/ 760242 w 1410"/>
                  <a:gd name="T65" fmla="*/ 0 h 206"/>
                  <a:gd name="T66" fmla="*/ 784133 w 1410"/>
                  <a:gd name="T67" fmla="*/ 0 h 206"/>
                  <a:gd name="T68" fmla="*/ 806324 w 1410"/>
                  <a:gd name="T69" fmla="*/ 0 h 206"/>
                  <a:gd name="T70" fmla="*/ 829738 w 1410"/>
                  <a:gd name="T71" fmla="*/ 0 h 206"/>
                  <a:gd name="T72" fmla="*/ 853797 w 1410"/>
                  <a:gd name="T73" fmla="*/ 0 h 206"/>
                  <a:gd name="T74" fmla="*/ 877074 w 1410"/>
                  <a:gd name="T75" fmla="*/ 0 h 206"/>
                  <a:gd name="T76" fmla="*/ 899179 w 1410"/>
                  <a:gd name="T77" fmla="*/ 0 h 206"/>
                  <a:gd name="T78" fmla="*/ 922591 w 1410"/>
                  <a:gd name="T79" fmla="*/ 0 h 206"/>
                  <a:gd name="T80" fmla="*/ 945458 w 1410"/>
                  <a:gd name="T81" fmla="*/ 0 h 206"/>
                  <a:gd name="T82" fmla="*/ 968850 w 1410"/>
                  <a:gd name="T83" fmla="*/ 0 h 206"/>
                  <a:gd name="T84" fmla="*/ 991915 w 1410"/>
                  <a:gd name="T85" fmla="*/ 0 h 206"/>
                  <a:gd name="T86" fmla="*/ 1015805 w 1410"/>
                  <a:gd name="T87" fmla="*/ 0 h 206"/>
                  <a:gd name="T88" fmla="*/ 1038006 w 1410"/>
                  <a:gd name="T89" fmla="*/ 0 h 206"/>
                  <a:gd name="T90" fmla="*/ 1061432 w 1410"/>
                  <a:gd name="T91" fmla="*/ 0 h 206"/>
                  <a:gd name="T92" fmla="*/ 1084763 w 1410"/>
                  <a:gd name="T93" fmla="*/ 0 h 206"/>
                  <a:gd name="T94" fmla="*/ 1107667 w 1410"/>
                  <a:gd name="T95" fmla="*/ 0 h 206"/>
                  <a:gd name="T96" fmla="*/ 1131082 w 1410"/>
                  <a:gd name="T97" fmla="*/ 0 h 206"/>
                  <a:gd name="T98" fmla="*/ 1154441 w 1410"/>
                  <a:gd name="T99" fmla="*/ 0 h 206"/>
                  <a:gd name="T100" fmla="*/ 1177136 w 1410"/>
                  <a:gd name="T101" fmla="*/ 0 h 206"/>
                  <a:gd name="T102" fmla="*/ 1200520 w 1410"/>
                  <a:gd name="T103" fmla="*/ 0 h 206"/>
                  <a:gd name="T104" fmla="*/ 1223581 w 1410"/>
                  <a:gd name="T105" fmla="*/ 0 h 206"/>
                  <a:gd name="T106" fmla="*/ 1246407 w 1410"/>
                  <a:gd name="T107" fmla="*/ 0 h 206"/>
                  <a:gd name="T108" fmla="*/ 1269922 w 1410"/>
                  <a:gd name="T109" fmla="*/ 0 h 206"/>
                  <a:gd name="T110" fmla="*/ 1293258 w 1410"/>
                  <a:gd name="T111" fmla="*/ 0 h 206"/>
                  <a:gd name="T112" fmla="*/ 1316660 w 1410"/>
                  <a:gd name="T113" fmla="*/ 0 h 2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10"/>
                  <a:gd name="T172" fmla="*/ 0 h 206"/>
                  <a:gd name="T173" fmla="*/ 1410 w 1410"/>
                  <a:gd name="T174" fmla="*/ 206 h 20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10" h="206">
                    <a:moveTo>
                      <a:pt x="0" y="89"/>
                    </a:moveTo>
                    <a:lnTo>
                      <a:pt x="3" y="90"/>
                    </a:lnTo>
                    <a:lnTo>
                      <a:pt x="7" y="91"/>
                    </a:lnTo>
                    <a:lnTo>
                      <a:pt x="10" y="92"/>
                    </a:lnTo>
                    <a:lnTo>
                      <a:pt x="14" y="93"/>
                    </a:lnTo>
                    <a:lnTo>
                      <a:pt x="17" y="94"/>
                    </a:lnTo>
                    <a:lnTo>
                      <a:pt x="21" y="95"/>
                    </a:lnTo>
                    <a:lnTo>
                      <a:pt x="24" y="96"/>
                    </a:lnTo>
                    <a:lnTo>
                      <a:pt x="28" y="97"/>
                    </a:lnTo>
                    <a:lnTo>
                      <a:pt x="31" y="99"/>
                    </a:lnTo>
                    <a:lnTo>
                      <a:pt x="35" y="100"/>
                    </a:lnTo>
                    <a:lnTo>
                      <a:pt x="39" y="101"/>
                    </a:lnTo>
                    <a:lnTo>
                      <a:pt x="42" y="103"/>
                    </a:lnTo>
                    <a:lnTo>
                      <a:pt x="46" y="105"/>
                    </a:lnTo>
                    <a:lnTo>
                      <a:pt x="49" y="106"/>
                    </a:lnTo>
                    <a:lnTo>
                      <a:pt x="53" y="108"/>
                    </a:lnTo>
                    <a:lnTo>
                      <a:pt x="56" y="110"/>
                    </a:lnTo>
                    <a:lnTo>
                      <a:pt x="60" y="112"/>
                    </a:lnTo>
                    <a:lnTo>
                      <a:pt x="63" y="114"/>
                    </a:lnTo>
                    <a:lnTo>
                      <a:pt x="67" y="116"/>
                    </a:lnTo>
                    <a:lnTo>
                      <a:pt x="70" y="118"/>
                    </a:lnTo>
                    <a:lnTo>
                      <a:pt x="74" y="121"/>
                    </a:lnTo>
                    <a:lnTo>
                      <a:pt x="77" y="123"/>
                    </a:lnTo>
                    <a:lnTo>
                      <a:pt x="81" y="125"/>
                    </a:lnTo>
                    <a:lnTo>
                      <a:pt x="84" y="127"/>
                    </a:lnTo>
                    <a:lnTo>
                      <a:pt x="88" y="130"/>
                    </a:lnTo>
                    <a:lnTo>
                      <a:pt x="91" y="132"/>
                    </a:lnTo>
                    <a:lnTo>
                      <a:pt x="95" y="135"/>
                    </a:lnTo>
                    <a:lnTo>
                      <a:pt x="99" y="137"/>
                    </a:lnTo>
                    <a:lnTo>
                      <a:pt x="102" y="139"/>
                    </a:lnTo>
                    <a:lnTo>
                      <a:pt x="106" y="141"/>
                    </a:lnTo>
                    <a:lnTo>
                      <a:pt x="109" y="144"/>
                    </a:lnTo>
                    <a:lnTo>
                      <a:pt x="113" y="146"/>
                    </a:lnTo>
                    <a:lnTo>
                      <a:pt x="116" y="148"/>
                    </a:lnTo>
                    <a:lnTo>
                      <a:pt x="120" y="150"/>
                    </a:lnTo>
                    <a:lnTo>
                      <a:pt x="123" y="151"/>
                    </a:lnTo>
                    <a:lnTo>
                      <a:pt x="127" y="153"/>
                    </a:lnTo>
                    <a:lnTo>
                      <a:pt x="130" y="155"/>
                    </a:lnTo>
                    <a:lnTo>
                      <a:pt x="134" y="156"/>
                    </a:lnTo>
                    <a:lnTo>
                      <a:pt x="137" y="158"/>
                    </a:lnTo>
                    <a:lnTo>
                      <a:pt x="141" y="159"/>
                    </a:lnTo>
                    <a:lnTo>
                      <a:pt x="144" y="160"/>
                    </a:lnTo>
                    <a:lnTo>
                      <a:pt x="148" y="161"/>
                    </a:lnTo>
                    <a:lnTo>
                      <a:pt x="151" y="162"/>
                    </a:lnTo>
                    <a:lnTo>
                      <a:pt x="155" y="163"/>
                    </a:lnTo>
                    <a:lnTo>
                      <a:pt x="159" y="164"/>
                    </a:lnTo>
                    <a:lnTo>
                      <a:pt x="162" y="164"/>
                    </a:lnTo>
                    <a:lnTo>
                      <a:pt x="166" y="165"/>
                    </a:lnTo>
                    <a:lnTo>
                      <a:pt x="169" y="165"/>
                    </a:lnTo>
                    <a:lnTo>
                      <a:pt x="172" y="166"/>
                    </a:lnTo>
                    <a:lnTo>
                      <a:pt x="176" y="166"/>
                    </a:lnTo>
                    <a:lnTo>
                      <a:pt x="180" y="166"/>
                    </a:lnTo>
                    <a:lnTo>
                      <a:pt x="183" y="167"/>
                    </a:lnTo>
                    <a:lnTo>
                      <a:pt x="187" y="167"/>
                    </a:lnTo>
                    <a:lnTo>
                      <a:pt x="190" y="167"/>
                    </a:lnTo>
                    <a:lnTo>
                      <a:pt x="194" y="167"/>
                    </a:lnTo>
                    <a:lnTo>
                      <a:pt x="197" y="167"/>
                    </a:lnTo>
                    <a:lnTo>
                      <a:pt x="201" y="167"/>
                    </a:lnTo>
                    <a:lnTo>
                      <a:pt x="204" y="168"/>
                    </a:lnTo>
                    <a:lnTo>
                      <a:pt x="208" y="168"/>
                    </a:lnTo>
                    <a:lnTo>
                      <a:pt x="211" y="168"/>
                    </a:lnTo>
                    <a:lnTo>
                      <a:pt x="215" y="168"/>
                    </a:lnTo>
                    <a:lnTo>
                      <a:pt x="219" y="168"/>
                    </a:lnTo>
                    <a:lnTo>
                      <a:pt x="222" y="168"/>
                    </a:lnTo>
                    <a:lnTo>
                      <a:pt x="225" y="168"/>
                    </a:lnTo>
                    <a:lnTo>
                      <a:pt x="229" y="168"/>
                    </a:lnTo>
                    <a:lnTo>
                      <a:pt x="232" y="167"/>
                    </a:lnTo>
                    <a:lnTo>
                      <a:pt x="236" y="167"/>
                    </a:lnTo>
                    <a:lnTo>
                      <a:pt x="240" y="167"/>
                    </a:lnTo>
                    <a:lnTo>
                      <a:pt x="243" y="167"/>
                    </a:lnTo>
                    <a:lnTo>
                      <a:pt x="247" y="167"/>
                    </a:lnTo>
                    <a:lnTo>
                      <a:pt x="250" y="167"/>
                    </a:lnTo>
                    <a:lnTo>
                      <a:pt x="254" y="166"/>
                    </a:lnTo>
                    <a:lnTo>
                      <a:pt x="257" y="166"/>
                    </a:lnTo>
                    <a:lnTo>
                      <a:pt x="261" y="166"/>
                    </a:lnTo>
                    <a:lnTo>
                      <a:pt x="264" y="166"/>
                    </a:lnTo>
                    <a:lnTo>
                      <a:pt x="268" y="165"/>
                    </a:lnTo>
                    <a:lnTo>
                      <a:pt x="271" y="165"/>
                    </a:lnTo>
                    <a:lnTo>
                      <a:pt x="275" y="165"/>
                    </a:lnTo>
                    <a:lnTo>
                      <a:pt x="278" y="164"/>
                    </a:lnTo>
                    <a:lnTo>
                      <a:pt x="282" y="164"/>
                    </a:lnTo>
                    <a:lnTo>
                      <a:pt x="285" y="163"/>
                    </a:lnTo>
                    <a:lnTo>
                      <a:pt x="289" y="163"/>
                    </a:lnTo>
                    <a:lnTo>
                      <a:pt x="292" y="162"/>
                    </a:lnTo>
                    <a:lnTo>
                      <a:pt x="296" y="162"/>
                    </a:lnTo>
                    <a:lnTo>
                      <a:pt x="300" y="162"/>
                    </a:lnTo>
                    <a:lnTo>
                      <a:pt x="303" y="163"/>
                    </a:lnTo>
                    <a:lnTo>
                      <a:pt x="307" y="164"/>
                    </a:lnTo>
                    <a:lnTo>
                      <a:pt x="310" y="165"/>
                    </a:lnTo>
                    <a:lnTo>
                      <a:pt x="314" y="168"/>
                    </a:lnTo>
                    <a:lnTo>
                      <a:pt x="317" y="172"/>
                    </a:lnTo>
                    <a:lnTo>
                      <a:pt x="321" y="176"/>
                    </a:lnTo>
                    <a:lnTo>
                      <a:pt x="324" y="181"/>
                    </a:lnTo>
                    <a:lnTo>
                      <a:pt x="328" y="186"/>
                    </a:lnTo>
                    <a:lnTo>
                      <a:pt x="331" y="191"/>
                    </a:lnTo>
                    <a:lnTo>
                      <a:pt x="335" y="195"/>
                    </a:lnTo>
                    <a:lnTo>
                      <a:pt x="338" y="199"/>
                    </a:lnTo>
                    <a:lnTo>
                      <a:pt x="342" y="202"/>
                    </a:lnTo>
                    <a:lnTo>
                      <a:pt x="345" y="205"/>
                    </a:lnTo>
                    <a:lnTo>
                      <a:pt x="349" y="206"/>
                    </a:lnTo>
                    <a:lnTo>
                      <a:pt x="352" y="206"/>
                    </a:lnTo>
                    <a:lnTo>
                      <a:pt x="356" y="206"/>
                    </a:lnTo>
                    <a:lnTo>
                      <a:pt x="360" y="204"/>
                    </a:lnTo>
                    <a:lnTo>
                      <a:pt x="363" y="202"/>
                    </a:lnTo>
                    <a:lnTo>
                      <a:pt x="367" y="199"/>
                    </a:lnTo>
                    <a:lnTo>
                      <a:pt x="370" y="195"/>
                    </a:lnTo>
                    <a:lnTo>
                      <a:pt x="374" y="190"/>
                    </a:lnTo>
                    <a:lnTo>
                      <a:pt x="377" y="185"/>
                    </a:lnTo>
                    <a:lnTo>
                      <a:pt x="381" y="179"/>
                    </a:lnTo>
                    <a:lnTo>
                      <a:pt x="384" y="174"/>
                    </a:lnTo>
                    <a:lnTo>
                      <a:pt x="388" y="169"/>
                    </a:lnTo>
                    <a:lnTo>
                      <a:pt x="391" y="165"/>
                    </a:lnTo>
                    <a:lnTo>
                      <a:pt x="395" y="161"/>
                    </a:lnTo>
                    <a:lnTo>
                      <a:pt x="398" y="158"/>
                    </a:lnTo>
                    <a:lnTo>
                      <a:pt x="402" y="156"/>
                    </a:lnTo>
                    <a:lnTo>
                      <a:pt x="405" y="154"/>
                    </a:lnTo>
                    <a:lnTo>
                      <a:pt x="409" y="153"/>
                    </a:lnTo>
                    <a:lnTo>
                      <a:pt x="412" y="151"/>
                    </a:lnTo>
                    <a:lnTo>
                      <a:pt x="416" y="150"/>
                    </a:lnTo>
                    <a:lnTo>
                      <a:pt x="420" y="148"/>
                    </a:lnTo>
                    <a:lnTo>
                      <a:pt x="423" y="147"/>
                    </a:lnTo>
                    <a:lnTo>
                      <a:pt x="426" y="145"/>
                    </a:lnTo>
                    <a:lnTo>
                      <a:pt x="430" y="143"/>
                    </a:lnTo>
                    <a:lnTo>
                      <a:pt x="433" y="141"/>
                    </a:lnTo>
                    <a:lnTo>
                      <a:pt x="437" y="139"/>
                    </a:lnTo>
                    <a:lnTo>
                      <a:pt x="441" y="137"/>
                    </a:lnTo>
                    <a:lnTo>
                      <a:pt x="444" y="134"/>
                    </a:lnTo>
                    <a:lnTo>
                      <a:pt x="448" y="131"/>
                    </a:lnTo>
                    <a:lnTo>
                      <a:pt x="451" y="129"/>
                    </a:lnTo>
                    <a:lnTo>
                      <a:pt x="455" y="126"/>
                    </a:lnTo>
                    <a:lnTo>
                      <a:pt x="458" y="123"/>
                    </a:lnTo>
                    <a:lnTo>
                      <a:pt x="462" y="119"/>
                    </a:lnTo>
                    <a:lnTo>
                      <a:pt x="465" y="116"/>
                    </a:lnTo>
                    <a:lnTo>
                      <a:pt x="469" y="112"/>
                    </a:lnTo>
                    <a:lnTo>
                      <a:pt x="472" y="109"/>
                    </a:lnTo>
                    <a:lnTo>
                      <a:pt x="476" y="105"/>
                    </a:lnTo>
                    <a:lnTo>
                      <a:pt x="479" y="101"/>
                    </a:lnTo>
                    <a:lnTo>
                      <a:pt x="483" y="97"/>
                    </a:lnTo>
                    <a:lnTo>
                      <a:pt x="486" y="94"/>
                    </a:lnTo>
                    <a:lnTo>
                      <a:pt x="490" y="90"/>
                    </a:lnTo>
                    <a:lnTo>
                      <a:pt x="493" y="86"/>
                    </a:lnTo>
                    <a:lnTo>
                      <a:pt x="497" y="82"/>
                    </a:lnTo>
                    <a:lnTo>
                      <a:pt x="501" y="79"/>
                    </a:lnTo>
                    <a:lnTo>
                      <a:pt x="504" y="75"/>
                    </a:lnTo>
                    <a:lnTo>
                      <a:pt x="508" y="71"/>
                    </a:lnTo>
                    <a:lnTo>
                      <a:pt x="511" y="68"/>
                    </a:lnTo>
                    <a:lnTo>
                      <a:pt x="515" y="64"/>
                    </a:lnTo>
                    <a:lnTo>
                      <a:pt x="518" y="61"/>
                    </a:lnTo>
                    <a:lnTo>
                      <a:pt x="522" y="58"/>
                    </a:lnTo>
                    <a:lnTo>
                      <a:pt x="525" y="55"/>
                    </a:lnTo>
                    <a:lnTo>
                      <a:pt x="529" y="52"/>
                    </a:lnTo>
                    <a:lnTo>
                      <a:pt x="532" y="49"/>
                    </a:lnTo>
                    <a:lnTo>
                      <a:pt x="536" y="46"/>
                    </a:lnTo>
                    <a:lnTo>
                      <a:pt x="539" y="44"/>
                    </a:lnTo>
                    <a:lnTo>
                      <a:pt x="543" y="41"/>
                    </a:lnTo>
                    <a:lnTo>
                      <a:pt x="546" y="39"/>
                    </a:lnTo>
                    <a:lnTo>
                      <a:pt x="550" y="37"/>
                    </a:lnTo>
                    <a:lnTo>
                      <a:pt x="553" y="35"/>
                    </a:lnTo>
                    <a:lnTo>
                      <a:pt x="557" y="33"/>
                    </a:lnTo>
                    <a:lnTo>
                      <a:pt x="561" y="31"/>
                    </a:lnTo>
                    <a:lnTo>
                      <a:pt x="564" y="29"/>
                    </a:lnTo>
                    <a:lnTo>
                      <a:pt x="568" y="27"/>
                    </a:lnTo>
                    <a:lnTo>
                      <a:pt x="571" y="26"/>
                    </a:lnTo>
                    <a:lnTo>
                      <a:pt x="575" y="24"/>
                    </a:lnTo>
                    <a:lnTo>
                      <a:pt x="578" y="23"/>
                    </a:lnTo>
                    <a:lnTo>
                      <a:pt x="582" y="21"/>
                    </a:lnTo>
                    <a:lnTo>
                      <a:pt x="585" y="20"/>
                    </a:lnTo>
                    <a:lnTo>
                      <a:pt x="589" y="19"/>
                    </a:lnTo>
                    <a:lnTo>
                      <a:pt x="592" y="18"/>
                    </a:lnTo>
                    <a:lnTo>
                      <a:pt x="596" y="17"/>
                    </a:lnTo>
                    <a:lnTo>
                      <a:pt x="599" y="16"/>
                    </a:lnTo>
                    <a:lnTo>
                      <a:pt x="603" y="15"/>
                    </a:lnTo>
                    <a:lnTo>
                      <a:pt x="606" y="14"/>
                    </a:lnTo>
                    <a:lnTo>
                      <a:pt x="610" y="13"/>
                    </a:lnTo>
                    <a:lnTo>
                      <a:pt x="613" y="12"/>
                    </a:lnTo>
                    <a:lnTo>
                      <a:pt x="617" y="12"/>
                    </a:lnTo>
                    <a:lnTo>
                      <a:pt x="621" y="11"/>
                    </a:lnTo>
                    <a:lnTo>
                      <a:pt x="624" y="11"/>
                    </a:lnTo>
                    <a:lnTo>
                      <a:pt x="628" y="10"/>
                    </a:lnTo>
                    <a:lnTo>
                      <a:pt x="631" y="9"/>
                    </a:lnTo>
                    <a:lnTo>
                      <a:pt x="635" y="9"/>
                    </a:lnTo>
                    <a:lnTo>
                      <a:pt x="638" y="8"/>
                    </a:lnTo>
                    <a:lnTo>
                      <a:pt x="642" y="8"/>
                    </a:lnTo>
                    <a:lnTo>
                      <a:pt x="645" y="7"/>
                    </a:lnTo>
                    <a:lnTo>
                      <a:pt x="649" y="7"/>
                    </a:lnTo>
                    <a:lnTo>
                      <a:pt x="652" y="7"/>
                    </a:lnTo>
                    <a:lnTo>
                      <a:pt x="656" y="7"/>
                    </a:lnTo>
                    <a:lnTo>
                      <a:pt x="659" y="6"/>
                    </a:lnTo>
                    <a:lnTo>
                      <a:pt x="663" y="6"/>
                    </a:lnTo>
                    <a:lnTo>
                      <a:pt x="666" y="6"/>
                    </a:lnTo>
                    <a:lnTo>
                      <a:pt x="670" y="5"/>
                    </a:lnTo>
                    <a:lnTo>
                      <a:pt x="673" y="5"/>
                    </a:lnTo>
                    <a:lnTo>
                      <a:pt x="677" y="5"/>
                    </a:lnTo>
                    <a:lnTo>
                      <a:pt x="681" y="4"/>
                    </a:lnTo>
                    <a:lnTo>
                      <a:pt x="684" y="4"/>
                    </a:lnTo>
                    <a:lnTo>
                      <a:pt x="687" y="4"/>
                    </a:lnTo>
                    <a:lnTo>
                      <a:pt x="691" y="4"/>
                    </a:lnTo>
                    <a:lnTo>
                      <a:pt x="695" y="4"/>
                    </a:lnTo>
                    <a:lnTo>
                      <a:pt x="698" y="3"/>
                    </a:lnTo>
                    <a:lnTo>
                      <a:pt x="702" y="3"/>
                    </a:lnTo>
                    <a:lnTo>
                      <a:pt x="705" y="3"/>
                    </a:lnTo>
                    <a:lnTo>
                      <a:pt x="709" y="3"/>
                    </a:lnTo>
                    <a:lnTo>
                      <a:pt x="712" y="3"/>
                    </a:lnTo>
                    <a:lnTo>
                      <a:pt x="716" y="3"/>
                    </a:lnTo>
                    <a:lnTo>
                      <a:pt x="719" y="3"/>
                    </a:lnTo>
                    <a:lnTo>
                      <a:pt x="723" y="3"/>
                    </a:lnTo>
                    <a:lnTo>
                      <a:pt x="726" y="2"/>
                    </a:lnTo>
                    <a:lnTo>
                      <a:pt x="730" y="2"/>
                    </a:lnTo>
                    <a:lnTo>
                      <a:pt x="733" y="2"/>
                    </a:lnTo>
                    <a:lnTo>
                      <a:pt x="737" y="2"/>
                    </a:lnTo>
                    <a:lnTo>
                      <a:pt x="740" y="2"/>
                    </a:lnTo>
                    <a:lnTo>
                      <a:pt x="744" y="2"/>
                    </a:lnTo>
                    <a:lnTo>
                      <a:pt x="747" y="2"/>
                    </a:lnTo>
                    <a:lnTo>
                      <a:pt x="751" y="2"/>
                    </a:lnTo>
                    <a:lnTo>
                      <a:pt x="755" y="2"/>
                    </a:lnTo>
                    <a:lnTo>
                      <a:pt x="758" y="2"/>
                    </a:lnTo>
                    <a:lnTo>
                      <a:pt x="762" y="2"/>
                    </a:lnTo>
                    <a:lnTo>
                      <a:pt x="765" y="2"/>
                    </a:lnTo>
                    <a:lnTo>
                      <a:pt x="769" y="1"/>
                    </a:lnTo>
                    <a:lnTo>
                      <a:pt x="772" y="1"/>
                    </a:lnTo>
                    <a:lnTo>
                      <a:pt x="776" y="1"/>
                    </a:lnTo>
                    <a:lnTo>
                      <a:pt x="779" y="1"/>
                    </a:lnTo>
                    <a:lnTo>
                      <a:pt x="783" y="1"/>
                    </a:lnTo>
                    <a:lnTo>
                      <a:pt x="786" y="1"/>
                    </a:lnTo>
                    <a:lnTo>
                      <a:pt x="790" y="1"/>
                    </a:lnTo>
                    <a:lnTo>
                      <a:pt x="793" y="1"/>
                    </a:lnTo>
                    <a:lnTo>
                      <a:pt x="797" y="1"/>
                    </a:lnTo>
                    <a:lnTo>
                      <a:pt x="800" y="1"/>
                    </a:lnTo>
                    <a:lnTo>
                      <a:pt x="804" y="1"/>
                    </a:lnTo>
                    <a:lnTo>
                      <a:pt x="807" y="1"/>
                    </a:lnTo>
                    <a:lnTo>
                      <a:pt x="811" y="1"/>
                    </a:lnTo>
                    <a:lnTo>
                      <a:pt x="815" y="1"/>
                    </a:lnTo>
                    <a:lnTo>
                      <a:pt x="818" y="1"/>
                    </a:lnTo>
                    <a:lnTo>
                      <a:pt x="822" y="1"/>
                    </a:lnTo>
                    <a:lnTo>
                      <a:pt x="825" y="1"/>
                    </a:lnTo>
                    <a:lnTo>
                      <a:pt x="829" y="1"/>
                    </a:lnTo>
                    <a:lnTo>
                      <a:pt x="832" y="1"/>
                    </a:lnTo>
                    <a:lnTo>
                      <a:pt x="836" y="1"/>
                    </a:lnTo>
                    <a:lnTo>
                      <a:pt x="839" y="1"/>
                    </a:lnTo>
                    <a:lnTo>
                      <a:pt x="843" y="1"/>
                    </a:lnTo>
                    <a:lnTo>
                      <a:pt x="846" y="1"/>
                    </a:lnTo>
                    <a:lnTo>
                      <a:pt x="850" y="1"/>
                    </a:lnTo>
                    <a:lnTo>
                      <a:pt x="853" y="1"/>
                    </a:lnTo>
                    <a:lnTo>
                      <a:pt x="857" y="1"/>
                    </a:lnTo>
                    <a:lnTo>
                      <a:pt x="860" y="1"/>
                    </a:lnTo>
                    <a:lnTo>
                      <a:pt x="864" y="1"/>
                    </a:lnTo>
                    <a:lnTo>
                      <a:pt x="867" y="1"/>
                    </a:lnTo>
                    <a:lnTo>
                      <a:pt x="871" y="0"/>
                    </a:lnTo>
                    <a:lnTo>
                      <a:pt x="875" y="0"/>
                    </a:lnTo>
                    <a:lnTo>
                      <a:pt x="878" y="0"/>
                    </a:lnTo>
                    <a:lnTo>
                      <a:pt x="882" y="0"/>
                    </a:lnTo>
                    <a:lnTo>
                      <a:pt x="885" y="0"/>
                    </a:lnTo>
                    <a:lnTo>
                      <a:pt x="889" y="0"/>
                    </a:lnTo>
                    <a:lnTo>
                      <a:pt x="892" y="0"/>
                    </a:lnTo>
                    <a:lnTo>
                      <a:pt x="896" y="0"/>
                    </a:lnTo>
                    <a:lnTo>
                      <a:pt x="899" y="0"/>
                    </a:lnTo>
                    <a:lnTo>
                      <a:pt x="903" y="0"/>
                    </a:lnTo>
                    <a:lnTo>
                      <a:pt x="906" y="0"/>
                    </a:lnTo>
                    <a:lnTo>
                      <a:pt x="910" y="0"/>
                    </a:lnTo>
                    <a:lnTo>
                      <a:pt x="913" y="0"/>
                    </a:lnTo>
                    <a:lnTo>
                      <a:pt x="917" y="0"/>
                    </a:lnTo>
                    <a:lnTo>
                      <a:pt x="920" y="0"/>
                    </a:lnTo>
                    <a:lnTo>
                      <a:pt x="924" y="0"/>
                    </a:lnTo>
                    <a:lnTo>
                      <a:pt x="927" y="0"/>
                    </a:lnTo>
                    <a:lnTo>
                      <a:pt x="931" y="0"/>
                    </a:lnTo>
                    <a:lnTo>
                      <a:pt x="935" y="0"/>
                    </a:lnTo>
                    <a:lnTo>
                      <a:pt x="938" y="0"/>
                    </a:lnTo>
                    <a:lnTo>
                      <a:pt x="941" y="0"/>
                    </a:lnTo>
                    <a:lnTo>
                      <a:pt x="945" y="0"/>
                    </a:lnTo>
                    <a:lnTo>
                      <a:pt x="948" y="0"/>
                    </a:lnTo>
                    <a:lnTo>
                      <a:pt x="952" y="0"/>
                    </a:lnTo>
                    <a:lnTo>
                      <a:pt x="956" y="0"/>
                    </a:lnTo>
                    <a:lnTo>
                      <a:pt x="959" y="0"/>
                    </a:lnTo>
                    <a:lnTo>
                      <a:pt x="963" y="0"/>
                    </a:lnTo>
                    <a:lnTo>
                      <a:pt x="966" y="0"/>
                    </a:lnTo>
                    <a:lnTo>
                      <a:pt x="970" y="0"/>
                    </a:lnTo>
                    <a:lnTo>
                      <a:pt x="973" y="0"/>
                    </a:lnTo>
                    <a:lnTo>
                      <a:pt x="977" y="0"/>
                    </a:lnTo>
                    <a:lnTo>
                      <a:pt x="980" y="0"/>
                    </a:lnTo>
                    <a:lnTo>
                      <a:pt x="984" y="0"/>
                    </a:lnTo>
                    <a:lnTo>
                      <a:pt x="987" y="0"/>
                    </a:lnTo>
                    <a:lnTo>
                      <a:pt x="991" y="0"/>
                    </a:lnTo>
                    <a:lnTo>
                      <a:pt x="994" y="0"/>
                    </a:lnTo>
                    <a:lnTo>
                      <a:pt x="998" y="0"/>
                    </a:lnTo>
                    <a:lnTo>
                      <a:pt x="1001" y="0"/>
                    </a:lnTo>
                    <a:lnTo>
                      <a:pt x="1005" y="0"/>
                    </a:lnTo>
                    <a:lnTo>
                      <a:pt x="1008" y="0"/>
                    </a:lnTo>
                    <a:lnTo>
                      <a:pt x="1012" y="0"/>
                    </a:lnTo>
                    <a:lnTo>
                      <a:pt x="1016" y="0"/>
                    </a:lnTo>
                    <a:lnTo>
                      <a:pt x="1019" y="0"/>
                    </a:lnTo>
                    <a:lnTo>
                      <a:pt x="1023" y="0"/>
                    </a:lnTo>
                    <a:lnTo>
                      <a:pt x="1026" y="0"/>
                    </a:lnTo>
                    <a:lnTo>
                      <a:pt x="1030" y="0"/>
                    </a:lnTo>
                    <a:lnTo>
                      <a:pt x="1033" y="0"/>
                    </a:lnTo>
                    <a:lnTo>
                      <a:pt x="1037" y="0"/>
                    </a:lnTo>
                    <a:lnTo>
                      <a:pt x="1040" y="0"/>
                    </a:lnTo>
                    <a:lnTo>
                      <a:pt x="1044" y="0"/>
                    </a:lnTo>
                    <a:lnTo>
                      <a:pt x="1047" y="0"/>
                    </a:lnTo>
                    <a:lnTo>
                      <a:pt x="1051" y="0"/>
                    </a:lnTo>
                    <a:lnTo>
                      <a:pt x="1054" y="0"/>
                    </a:lnTo>
                    <a:lnTo>
                      <a:pt x="1058" y="0"/>
                    </a:lnTo>
                    <a:lnTo>
                      <a:pt x="1061" y="0"/>
                    </a:lnTo>
                    <a:lnTo>
                      <a:pt x="1065" y="0"/>
                    </a:lnTo>
                    <a:lnTo>
                      <a:pt x="1068" y="0"/>
                    </a:lnTo>
                    <a:lnTo>
                      <a:pt x="1072" y="0"/>
                    </a:lnTo>
                    <a:lnTo>
                      <a:pt x="1076" y="0"/>
                    </a:lnTo>
                    <a:lnTo>
                      <a:pt x="1079" y="0"/>
                    </a:lnTo>
                    <a:lnTo>
                      <a:pt x="1083" y="0"/>
                    </a:lnTo>
                    <a:lnTo>
                      <a:pt x="1086" y="0"/>
                    </a:lnTo>
                    <a:lnTo>
                      <a:pt x="1090" y="0"/>
                    </a:lnTo>
                    <a:lnTo>
                      <a:pt x="1093" y="0"/>
                    </a:lnTo>
                    <a:lnTo>
                      <a:pt x="1097" y="0"/>
                    </a:lnTo>
                    <a:lnTo>
                      <a:pt x="1100" y="0"/>
                    </a:lnTo>
                    <a:lnTo>
                      <a:pt x="1104" y="0"/>
                    </a:lnTo>
                    <a:lnTo>
                      <a:pt x="1107" y="0"/>
                    </a:lnTo>
                    <a:lnTo>
                      <a:pt x="1111" y="0"/>
                    </a:lnTo>
                    <a:lnTo>
                      <a:pt x="1114" y="0"/>
                    </a:lnTo>
                    <a:lnTo>
                      <a:pt x="1118" y="0"/>
                    </a:lnTo>
                    <a:lnTo>
                      <a:pt x="1121" y="0"/>
                    </a:lnTo>
                    <a:lnTo>
                      <a:pt x="1125" y="0"/>
                    </a:lnTo>
                    <a:lnTo>
                      <a:pt x="1128" y="0"/>
                    </a:lnTo>
                    <a:lnTo>
                      <a:pt x="1132" y="0"/>
                    </a:lnTo>
                    <a:lnTo>
                      <a:pt x="1136" y="0"/>
                    </a:lnTo>
                    <a:lnTo>
                      <a:pt x="1139" y="0"/>
                    </a:lnTo>
                    <a:lnTo>
                      <a:pt x="1143" y="0"/>
                    </a:lnTo>
                    <a:lnTo>
                      <a:pt x="1146" y="0"/>
                    </a:lnTo>
                    <a:lnTo>
                      <a:pt x="1149" y="0"/>
                    </a:lnTo>
                    <a:lnTo>
                      <a:pt x="1153" y="0"/>
                    </a:lnTo>
                    <a:lnTo>
                      <a:pt x="1157" y="0"/>
                    </a:lnTo>
                    <a:lnTo>
                      <a:pt x="1160" y="0"/>
                    </a:lnTo>
                    <a:lnTo>
                      <a:pt x="1164" y="0"/>
                    </a:lnTo>
                    <a:lnTo>
                      <a:pt x="1167" y="0"/>
                    </a:lnTo>
                    <a:lnTo>
                      <a:pt x="1171" y="0"/>
                    </a:lnTo>
                    <a:lnTo>
                      <a:pt x="1174" y="0"/>
                    </a:lnTo>
                    <a:lnTo>
                      <a:pt x="1178" y="0"/>
                    </a:lnTo>
                    <a:lnTo>
                      <a:pt x="1181" y="0"/>
                    </a:lnTo>
                    <a:lnTo>
                      <a:pt x="1185" y="0"/>
                    </a:lnTo>
                    <a:lnTo>
                      <a:pt x="1188" y="0"/>
                    </a:lnTo>
                    <a:lnTo>
                      <a:pt x="1192" y="0"/>
                    </a:lnTo>
                    <a:lnTo>
                      <a:pt x="1196" y="0"/>
                    </a:lnTo>
                    <a:lnTo>
                      <a:pt x="1199" y="0"/>
                    </a:lnTo>
                    <a:lnTo>
                      <a:pt x="1202" y="0"/>
                    </a:lnTo>
                    <a:lnTo>
                      <a:pt x="1206" y="0"/>
                    </a:lnTo>
                    <a:lnTo>
                      <a:pt x="1209" y="0"/>
                    </a:lnTo>
                    <a:lnTo>
                      <a:pt x="1213" y="0"/>
                    </a:lnTo>
                    <a:lnTo>
                      <a:pt x="1217" y="0"/>
                    </a:lnTo>
                    <a:lnTo>
                      <a:pt x="1220" y="0"/>
                    </a:lnTo>
                    <a:lnTo>
                      <a:pt x="1224" y="0"/>
                    </a:lnTo>
                    <a:lnTo>
                      <a:pt x="1227" y="0"/>
                    </a:lnTo>
                    <a:lnTo>
                      <a:pt x="1231" y="0"/>
                    </a:lnTo>
                    <a:lnTo>
                      <a:pt x="1234" y="0"/>
                    </a:lnTo>
                    <a:lnTo>
                      <a:pt x="1238" y="0"/>
                    </a:lnTo>
                    <a:lnTo>
                      <a:pt x="1241" y="1"/>
                    </a:lnTo>
                    <a:lnTo>
                      <a:pt x="1245" y="1"/>
                    </a:lnTo>
                    <a:lnTo>
                      <a:pt x="1248" y="1"/>
                    </a:lnTo>
                    <a:lnTo>
                      <a:pt x="1252" y="1"/>
                    </a:lnTo>
                    <a:lnTo>
                      <a:pt x="1255" y="1"/>
                    </a:lnTo>
                    <a:lnTo>
                      <a:pt x="1259" y="1"/>
                    </a:lnTo>
                    <a:lnTo>
                      <a:pt x="1262" y="2"/>
                    </a:lnTo>
                    <a:lnTo>
                      <a:pt x="1266" y="2"/>
                    </a:lnTo>
                    <a:lnTo>
                      <a:pt x="1269" y="2"/>
                    </a:lnTo>
                    <a:lnTo>
                      <a:pt x="1273" y="3"/>
                    </a:lnTo>
                    <a:lnTo>
                      <a:pt x="1277" y="3"/>
                    </a:lnTo>
                    <a:lnTo>
                      <a:pt x="1280" y="4"/>
                    </a:lnTo>
                    <a:lnTo>
                      <a:pt x="1284" y="5"/>
                    </a:lnTo>
                    <a:lnTo>
                      <a:pt x="1287" y="6"/>
                    </a:lnTo>
                    <a:lnTo>
                      <a:pt x="1291" y="7"/>
                    </a:lnTo>
                    <a:lnTo>
                      <a:pt x="1294" y="8"/>
                    </a:lnTo>
                    <a:lnTo>
                      <a:pt x="1298" y="10"/>
                    </a:lnTo>
                    <a:lnTo>
                      <a:pt x="1301" y="12"/>
                    </a:lnTo>
                    <a:lnTo>
                      <a:pt x="1305" y="14"/>
                    </a:lnTo>
                    <a:lnTo>
                      <a:pt x="1308" y="17"/>
                    </a:lnTo>
                    <a:lnTo>
                      <a:pt x="1312" y="19"/>
                    </a:lnTo>
                    <a:lnTo>
                      <a:pt x="1315" y="22"/>
                    </a:lnTo>
                    <a:lnTo>
                      <a:pt x="1319" y="26"/>
                    </a:lnTo>
                    <a:lnTo>
                      <a:pt x="1322" y="29"/>
                    </a:lnTo>
                    <a:lnTo>
                      <a:pt x="1326" y="33"/>
                    </a:lnTo>
                    <a:lnTo>
                      <a:pt x="1329" y="37"/>
                    </a:lnTo>
                    <a:lnTo>
                      <a:pt x="1333" y="41"/>
                    </a:lnTo>
                    <a:lnTo>
                      <a:pt x="1337" y="44"/>
                    </a:lnTo>
                    <a:lnTo>
                      <a:pt x="1340" y="48"/>
                    </a:lnTo>
                    <a:lnTo>
                      <a:pt x="1344" y="52"/>
                    </a:lnTo>
                    <a:lnTo>
                      <a:pt x="1347" y="55"/>
                    </a:lnTo>
                    <a:lnTo>
                      <a:pt x="1351" y="58"/>
                    </a:lnTo>
                    <a:lnTo>
                      <a:pt x="1354" y="61"/>
                    </a:lnTo>
                    <a:lnTo>
                      <a:pt x="1358" y="63"/>
                    </a:lnTo>
                    <a:lnTo>
                      <a:pt x="1361" y="66"/>
                    </a:lnTo>
                    <a:lnTo>
                      <a:pt x="1365" y="67"/>
                    </a:lnTo>
                    <a:lnTo>
                      <a:pt x="1368" y="69"/>
                    </a:lnTo>
                    <a:lnTo>
                      <a:pt x="1372" y="71"/>
                    </a:lnTo>
                    <a:lnTo>
                      <a:pt x="1375" y="72"/>
                    </a:lnTo>
                    <a:lnTo>
                      <a:pt x="1379" y="73"/>
                    </a:lnTo>
                    <a:lnTo>
                      <a:pt x="1382" y="74"/>
                    </a:lnTo>
                    <a:lnTo>
                      <a:pt x="1386" y="74"/>
                    </a:lnTo>
                    <a:lnTo>
                      <a:pt x="1389" y="75"/>
                    </a:lnTo>
                    <a:lnTo>
                      <a:pt x="1393" y="75"/>
                    </a:lnTo>
                    <a:lnTo>
                      <a:pt x="1397" y="76"/>
                    </a:lnTo>
                    <a:lnTo>
                      <a:pt x="1400" y="76"/>
                    </a:lnTo>
                    <a:lnTo>
                      <a:pt x="1404" y="76"/>
                    </a:lnTo>
                    <a:lnTo>
                      <a:pt x="1407" y="77"/>
                    </a:lnTo>
                    <a:lnTo>
                      <a:pt x="1410" y="77"/>
                    </a:lnTo>
                  </a:path>
                </a:pathLst>
              </a:custGeom>
              <a:noFill/>
              <a:ln w="4826">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92" name="Freeform 48"/>
              <p:cNvSpPr>
                <a:spLocks/>
              </p:cNvSpPr>
              <p:nvPr/>
            </p:nvSpPr>
            <p:spPr bwMode="auto">
              <a:xfrm>
                <a:off x="2242" y="2410"/>
                <a:ext cx="2494" cy="0"/>
              </a:xfrm>
              <a:custGeom>
                <a:avLst/>
                <a:gdLst>
                  <a:gd name="T0" fmla="*/ 19441 w 1410"/>
                  <a:gd name="T1" fmla="*/ 42902 w 1410"/>
                  <a:gd name="T2" fmla="*/ 65649 w 1410"/>
                  <a:gd name="T3" fmla="*/ 88997 w 1410"/>
                  <a:gd name="T4" fmla="*/ 112384 w 1410"/>
                  <a:gd name="T5" fmla="*/ 135203 w 1410"/>
                  <a:gd name="T6" fmla="*/ 158656 w 1410"/>
                  <a:gd name="T7" fmla="*/ 182055 w 1410"/>
                  <a:gd name="T8" fmla="*/ 205392 w 1410"/>
                  <a:gd name="T9" fmla="*/ 228086 w 1410"/>
                  <a:gd name="T10" fmla="*/ 251118 w 1410"/>
                  <a:gd name="T11" fmla="*/ 273712 w 1410"/>
                  <a:gd name="T12" fmla="*/ 297398 w 1410"/>
                  <a:gd name="T13" fmla="*/ 320785 w 1410"/>
                  <a:gd name="T14" fmla="*/ 344176 w 1410"/>
                  <a:gd name="T15" fmla="*/ 366876 w 1410"/>
                  <a:gd name="T16" fmla="*/ 390329 w 1410"/>
                  <a:gd name="T17" fmla="*/ 413728 w 1410"/>
                  <a:gd name="T18" fmla="*/ 435834 w 1410"/>
                  <a:gd name="T19" fmla="*/ 459796 w 1410"/>
                  <a:gd name="T20" fmla="*/ 482976 w 1410"/>
                  <a:gd name="T21" fmla="*/ 505383 w 1410"/>
                  <a:gd name="T22" fmla="*/ 529071 w 1410"/>
                  <a:gd name="T23" fmla="*/ 552456 w 1410"/>
                  <a:gd name="T24" fmla="*/ 574651 w 1410"/>
                  <a:gd name="T25" fmla="*/ 598059 w 1410"/>
                  <a:gd name="T26" fmla="*/ 621922 w 1410"/>
                  <a:gd name="T27" fmla="*/ 644191 w 1410"/>
                  <a:gd name="T28" fmla="*/ 667506 w 1410"/>
                  <a:gd name="T29" fmla="*/ 691556 w 1410"/>
                  <a:gd name="T30" fmla="*/ 714655 w 1410"/>
                  <a:gd name="T31" fmla="*/ 737005 w 1410"/>
                  <a:gd name="T32" fmla="*/ 760242 w 1410"/>
                  <a:gd name="T33" fmla="*/ 784133 w 1410"/>
                  <a:gd name="T34" fmla="*/ 806324 w 1410"/>
                  <a:gd name="T35" fmla="*/ 829738 w 1410"/>
                  <a:gd name="T36" fmla="*/ 853797 w 1410"/>
                  <a:gd name="T37" fmla="*/ 877074 w 1410"/>
                  <a:gd name="T38" fmla="*/ 899179 w 1410"/>
                  <a:gd name="T39" fmla="*/ 922591 w 1410"/>
                  <a:gd name="T40" fmla="*/ 945458 w 1410"/>
                  <a:gd name="T41" fmla="*/ 968850 w 1410"/>
                  <a:gd name="T42" fmla="*/ 991915 w 1410"/>
                  <a:gd name="T43" fmla="*/ 1015805 w 1410"/>
                  <a:gd name="T44" fmla="*/ 1038006 w 1410"/>
                  <a:gd name="T45" fmla="*/ 1061432 w 1410"/>
                  <a:gd name="T46" fmla="*/ 1084763 w 1410"/>
                  <a:gd name="T47" fmla="*/ 1107667 w 1410"/>
                  <a:gd name="T48" fmla="*/ 1131082 w 1410"/>
                  <a:gd name="T49" fmla="*/ 1154441 w 1410"/>
                  <a:gd name="T50" fmla="*/ 1177136 w 1410"/>
                  <a:gd name="T51" fmla="*/ 1200520 w 1410"/>
                  <a:gd name="T52" fmla="*/ 1223581 w 1410"/>
                  <a:gd name="T53" fmla="*/ 1246407 w 1410"/>
                  <a:gd name="T54" fmla="*/ 1269922 w 1410"/>
                  <a:gd name="T55" fmla="*/ 1293258 w 1410"/>
                  <a:gd name="T56" fmla="*/ 1316660 w 1410"/>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10"/>
                  <a:gd name="T115" fmla="*/ 1410 w 1410"/>
                </a:gdLst>
                <a:ahLst/>
                <a:cxnLst>
                  <a:cxn ang="T57">
                    <a:pos x="T0" y="0"/>
                  </a:cxn>
                  <a:cxn ang="T58">
                    <a:pos x="T1" y="0"/>
                  </a:cxn>
                  <a:cxn ang="T59">
                    <a:pos x="T2" y="0"/>
                  </a:cxn>
                  <a:cxn ang="T60">
                    <a:pos x="T3" y="0"/>
                  </a:cxn>
                  <a:cxn ang="T61">
                    <a:pos x="T4" y="0"/>
                  </a:cxn>
                  <a:cxn ang="T62">
                    <a:pos x="T5" y="0"/>
                  </a:cxn>
                  <a:cxn ang="T63">
                    <a:pos x="T6" y="0"/>
                  </a:cxn>
                  <a:cxn ang="T64">
                    <a:pos x="T7" y="0"/>
                  </a:cxn>
                  <a:cxn ang="T65">
                    <a:pos x="T8" y="0"/>
                  </a:cxn>
                  <a:cxn ang="T66">
                    <a:pos x="T9" y="0"/>
                  </a:cxn>
                  <a:cxn ang="T67">
                    <a:pos x="T10" y="0"/>
                  </a:cxn>
                  <a:cxn ang="T68">
                    <a:pos x="T11" y="0"/>
                  </a:cxn>
                  <a:cxn ang="T69">
                    <a:pos x="T12" y="0"/>
                  </a:cxn>
                  <a:cxn ang="T70">
                    <a:pos x="T13" y="0"/>
                  </a:cxn>
                  <a:cxn ang="T71">
                    <a:pos x="T14" y="0"/>
                  </a:cxn>
                  <a:cxn ang="T72">
                    <a:pos x="T15" y="0"/>
                  </a:cxn>
                  <a:cxn ang="T73">
                    <a:pos x="T16" y="0"/>
                  </a:cxn>
                  <a:cxn ang="T74">
                    <a:pos x="T17" y="0"/>
                  </a:cxn>
                  <a:cxn ang="T75">
                    <a:pos x="T18" y="0"/>
                  </a:cxn>
                  <a:cxn ang="T76">
                    <a:pos x="T19" y="0"/>
                  </a:cxn>
                  <a:cxn ang="T77">
                    <a:pos x="T20" y="0"/>
                  </a:cxn>
                  <a:cxn ang="T78">
                    <a:pos x="T21" y="0"/>
                  </a:cxn>
                  <a:cxn ang="T79">
                    <a:pos x="T22" y="0"/>
                  </a:cxn>
                  <a:cxn ang="T80">
                    <a:pos x="T23" y="0"/>
                  </a:cxn>
                  <a:cxn ang="T81">
                    <a:pos x="T24" y="0"/>
                  </a:cxn>
                  <a:cxn ang="T82">
                    <a:pos x="T25" y="0"/>
                  </a:cxn>
                  <a:cxn ang="T83">
                    <a:pos x="T26" y="0"/>
                  </a:cxn>
                  <a:cxn ang="T84">
                    <a:pos x="T27" y="0"/>
                  </a:cxn>
                  <a:cxn ang="T85">
                    <a:pos x="T28" y="0"/>
                  </a:cxn>
                  <a:cxn ang="T86">
                    <a:pos x="T29" y="0"/>
                  </a:cxn>
                  <a:cxn ang="T87">
                    <a:pos x="T30" y="0"/>
                  </a:cxn>
                  <a:cxn ang="T88">
                    <a:pos x="T31" y="0"/>
                  </a:cxn>
                  <a:cxn ang="T89">
                    <a:pos x="T32" y="0"/>
                  </a:cxn>
                  <a:cxn ang="T90">
                    <a:pos x="T33" y="0"/>
                  </a:cxn>
                  <a:cxn ang="T91">
                    <a:pos x="T34" y="0"/>
                  </a:cxn>
                  <a:cxn ang="T92">
                    <a:pos x="T35" y="0"/>
                  </a:cxn>
                  <a:cxn ang="T93">
                    <a:pos x="T36" y="0"/>
                  </a:cxn>
                  <a:cxn ang="T94">
                    <a:pos x="T37" y="0"/>
                  </a:cxn>
                  <a:cxn ang="T95">
                    <a:pos x="T38" y="0"/>
                  </a:cxn>
                  <a:cxn ang="T96">
                    <a:pos x="T39" y="0"/>
                  </a:cxn>
                  <a:cxn ang="T97">
                    <a:pos x="T40" y="0"/>
                  </a:cxn>
                  <a:cxn ang="T98">
                    <a:pos x="T41" y="0"/>
                  </a:cxn>
                  <a:cxn ang="T99">
                    <a:pos x="T42" y="0"/>
                  </a:cxn>
                  <a:cxn ang="T100">
                    <a:pos x="T43" y="0"/>
                  </a:cxn>
                  <a:cxn ang="T101">
                    <a:pos x="T44" y="0"/>
                  </a:cxn>
                  <a:cxn ang="T102">
                    <a:pos x="T45" y="0"/>
                  </a:cxn>
                  <a:cxn ang="T103">
                    <a:pos x="T46" y="0"/>
                  </a:cxn>
                  <a:cxn ang="T104">
                    <a:pos x="T47" y="0"/>
                  </a:cxn>
                  <a:cxn ang="T105">
                    <a:pos x="T48" y="0"/>
                  </a:cxn>
                  <a:cxn ang="T106">
                    <a:pos x="T49" y="0"/>
                  </a:cxn>
                  <a:cxn ang="T107">
                    <a:pos x="T50" y="0"/>
                  </a:cxn>
                  <a:cxn ang="T108">
                    <a:pos x="T51" y="0"/>
                  </a:cxn>
                  <a:cxn ang="T109">
                    <a:pos x="T52" y="0"/>
                  </a:cxn>
                  <a:cxn ang="T110">
                    <a:pos x="T53" y="0"/>
                  </a:cxn>
                  <a:cxn ang="T111">
                    <a:pos x="T54" y="0"/>
                  </a:cxn>
                  <a:cxn ang="T112">
                    <a:pos x="T55" y="0"/>
                  </a:cxn>
                  <a:cxn ang="T113">
                    <a:pos x="T56" y="0"/>
                  </a:cxn>
                </a:cxnLst>
                <a:rect l="T114" t="0" r="T115" b="0"/>
                <a:pathLst>
                  <a:path w="1410">
                    <a:moveTo>
                      <a:pt x="0" y="0"/>
                    </a:moveTo>
                    <a:lnTo>
                      <a:pt x="3" y="0"/>
                    </a:lnTo>
                    <a:lnTo>
                      <a:pt x="7" y="0"/>
                    </a:lnTo>
                    <a:lnTo>
                      <a:pt x="10" y="0"/>
                    </a:lnTo>
                    <a:lnTo>
                      <a:pt x="14" y="0"/>
                    </a:lnTo>
                    <a:lnTo>
                      <a:pt x="17" y="0"/>
                    </a:lnTo>
                    <a:lnTo>
                      <a:pt x="21" y="0"/>
                    </a:lnTo>
                    <a:lnTo>
                      <a:pt x="24" y="0"/>
                    </a:lnTo>
                    <a:lnTo>
                      <a:pt x="28" y="0"/>
                    </a:lnTo>
                    <a:lnTo>
                      <a:pt x="31" y="0"/>
                    </a:lnTo>
                    <a:lnTo>
                      <a:pt x="35" y="0"/>
                    </a:lnTo>
                    <a:lnTo>
                      <a:pt x="39" y="0"/>
                    </a:lnTo>
                    <a:lnTo>
                      <a:pt x="42" y="0"/>
                    </a:lnTo>
                    <a:lnTo>
                      <a:pt x="46" y="0"/>
                    </a:lnTo>
                    <a:lnTo>
                      <a:pt x="49" y="0"/>
                    </a:lnTo>
                    <a:lnTo>
                      <a:pt x="53" y="0"/>
                    </a:lnTo>
                    <a:lnTo>
                      <a:pt x="56" y="0"/>
                    </a:lnTo>
                    <a:lnTo>
                      <a:pt x="60" y="0"/>
                    </a:lnTo>
                    <a:lnTo>
                      <a:pt x="63" y="0"/>
                    </a:lnTo>
                    <a:lnTo>
                      <a:pt x="67" y="0"/>
                    </a:lnTo>
                    <a:lnTo>
                      <a:pt x="70" y="0"/>
                    </a:lnTo>
                    <a:lnTo>
                      <a:pt x="74" y="0"/>
                    </a:lnTo>
                    <a:lnTo>
                      <a:pt x="77" y="0"/>
                    </a:lnTo>
                    <a:lnTo>
                      <a:pt x="81" y="0"/>
                    </a:lnTo>
                    <a:lnTo>
                      <a:pt x="84" y="0"/>
                    </a:lnTo>
                    <a:lnTo>
                      <a:pt x="88" y="0"/>
                    </a:lnTo>
                    <a:lnTo>
                      <a:pt x="91" y="0"/>
                    </a:lnTo>
                    <a:lnTo>
                      <a:pt x="95" y="0"/>
                    </a:lnTo>
                    <a:lnTo>
                      <a:pt x="99" y="0"/>
                    </a:lnTo>
                    <a:lnTo>
                      <a:pt x="102" y="0"/>
                    </a:lnTo>
                    <a:lnTo>
                      <a:pt x="106" y="0"/>
                    </a:lnTo>
                    <a:lnTo>
                      <a:pt x="109" y="0"/>
                    </a:lnTo>
                    <a:lnTo>
                      <a:pt x="113" y="0"/>
                    </a:lnTo>
                    <a:lnTo>
                      <a:pt x="116" y="0"/>
                    </a:lnTo>
                    <a:lnTo>
                      <a:pt x="120" y="0"/>
                    </a:lnTo>
                    <a:lnTo>
                      <a:pt x="123" y="0"/>
                    </a:lnTo>
                    <a:lnTo>
                      <a:pt x="127" y="0"/>
                    </a:lnTo>
                    <a:lnTo>
                      <a:pt x="130" y="0"/>
                    </a:lnTo>
                    <a:lnTo>
                      <a:pt x="134" y="0"/>
                    </a:lnTo>
                    <a:lnTo>
                      <a:pt x="137" y="0"/>
                    </a:lnTo>
                    <a:lnTo>
                      <a:pt x="141" y="0"/>
                    </a:lnTo>
                    <a:lnTo>
                      <a:pt x="144" y="0"/>
                    </a:lnTo>
                    <a:lnTo>
                      <a:pt x="148" y="0"/>
                    </a:lnTo>
                    <a:lnTo>
                      <a:pt x="151" y="0"/>
                    </a:lnTo>
                    <a:lnTo>
                      <a:pt x="155" y="0"/>
                    </a:lnTo>
                    <a:lnTo>
                      <a:pt x="159" y="0"/>
                    </a:lnTo>
                    <a:lnTo>
                      <a:pt x="162" y="0"/>
                    </a:lnTo>
                    <a:lnTo>
                      <a:pt x="166" y="0"/>
                    </a:lnTo>
                    <a:lnTo>
                      <a:pt x="169" y="0"/>
                    </a:lnTo>
                    <a:lnTo>
                      <a:pt x="172" y="0"/>
                    </a:lnTo>
                    <a:lnTo>
                      <a:pt x="176" y="0"/>
                    </a:lnTo>
                    <a:lnTo>
                      <a:pt x="180" y="0"/>
                    </a:lnTo>
                    <a:lnTo>
                      <a:pt x="183" y="0"/>
                    </a:lnTo>
                    <a:lnTo>
                      <a:pt x="187" y="0"/>
                    </a:lnTo>
                    <a:lnTo>
                      <a:pt x="190" y="0"/>
                    </a:lnTo>
                    <a:lnTo>
                      <a:pt x="194" y="0"/>
                    </a:lnTo>
                    <a:lnTo>
                      <a:pt x="197" y="0"/>
                    </a:lnTo>
                    <a:lnTo>
                      <a:pt x="201" y="0"/>
                    </a:lnTo>
                    <a:lnTo>
                      <a:pt x="204" y="0"/>
                    </a:lnTo>
                    <a:lnTo>
                      <a:pt x="208" y="0"/>
                    </a:lnTo>
                    <a:lnTo>
                      <a:pt x="211" y="0"/>
                    </a:lnTo>
                    <a:lnTo>
                      <a:pt x="215" y="0"/>
                    </a:lnTo>
                    <a:lnTo>
                      <a:pt x="219" y="0"/>
                    </a:lnTo>
                    <a:lnTo>
                      <a:pt x="222" y="0"/>
                    </a:lnTo>
                    <a:lnTo>
                      <a:pt x="225" y="0"/>
                    </a:lnTo>
                    <a:lnTo>
                      <a:pt x="229" y="0"/>
                    </a:lnTo>
                    <a:lnTo>
                      <a:pt x="232" y="0"/>
                    </a:lnTo>
                    <a:lnTo>
                      <a:pt x="236" y="0"/>
                    </a:lnTo>
                    <a:lnTo>
                      <a:pt x="240" y="0"/>
                    </a:lnTo>
                    <a:lnTo>
                      <a:pt x="243" y="0"/>
                    </a:lnTo>
                    <a:lnTo>
                      <a:pt x="247" y="0"/>
                    </a:lnTo>
                    <a:lnTo>
                      <a:pt x="250" y="0"/>
                    </a:lnTo>
                    <a:lnTo>
                      <a:pt x="254" y="0"/>
                    </a:lnTo>
                    <a:lnTo>
                      <a:pt x="257" y="0"/>
                    </a:lnTo>
                    <a:lnTo>
                      <a:pt x="261" y="0"/>
                    </a:lnTo>
                    <a:lnTo>
                      <a:pt x="264" y="0"/>
                    </a:lnTo>
                    <a:lnTo>
                      <a:pt x="268" y="0"/>
                    </a:lnTo>
                    <a:lnTo>
                      <a:pt x="271" y="0"/>
                    </a:lnTo>
                    <a:lnTo>
                      <a:pt x="275" y="0"/>
                    </a:lnTo>
                    <a:lnTo>
                      <a:pt x="278" y="0"/>
                    </a:lnTo>
                    <a:lnTo>
                      <a:pt x="282" y="0"/>
                    </a:lnTo>
                    <a:lnTo>
                      <a:pt x="285" y="0"/>
                    </a:lnTo>
                    <a:lnTo>
                      <a:pt x="289" y="0"/>
                    </a:lnTo>
                    <a:lnTo>
                      <a:pt x="292" y="0"/>
                    </a:lnTo>
                    <a:lnTo>
                      <a:pt x="296" y="0"/>
                    </a:lnTo>
                    <a:lnTo>
                      <a:pt x="300" y="0"/>
                    </a:lnTo>
                    <a:lnTo>
                      <a:pt x="303" y="0"/>
                    </a:lnTo>
                    <a:lnTo>
                      <a:pt x="307" y="0"/>
                    </a:lnTo>
                    <a:lnTo>
                      <a:pt x="310" y="0"/>
                    </a:lnTo>
                    <a:lnTo>
                      <a:pt x="314" y="0"/>
                    </a:lnTo>
                    <a:lnTo>
                      <a:pt x="317" y="0"/>
                    </a:lnTo>
                    <a:lnTo>
                      <a:pt x="321" y="0"/>
                    </a:lnTo>
                    <a:lnTo>
                      <a:pt x="324" y="0"/>
                    </a:lnTo>
                    <a:lnTo>
                      <a:pt x="328" y="0"/>
                    </a:lnTo>
                    <a:lnTo>
                      <a:pt x="331" y="0"/>
                    </a:lnTo>
                    <a:lnTo>
                      <a:pt x="335" y="0"/>
                    </a:lnTo>
                    <a:lnTo>
                      <a:pt x="338" y="0"/>
                    </a:lnTo>
                    <a:lnTo>
                      <a:pt x="342" y="0"/>
                    </a:lnTo>
                    <a:lnTo>
                      <a:pt x="345" y="0"/>
                    </a:lnTo>
                    <a:lnTo>
                      <a:pt x="349" y="0"/>
                    </a:lnTo>
                    <a:lnTo>
                      <a:pt x="352" y="0"/>
                    </a:lnTo>
                    <a:lnTo>
                      <a:pt x="356" y="0"/>
                    </a:lnTo>
                    <a:lnTo>
                      <a:pt x="360" y="0"/>
                    </a:lnTo>
                    <a:lnTo>
                      <a:pt x="363" y="0"/>
                    </a:lnTo>
                    <a:lnTo>
                      <a:pt x="367" y="0"/>
                    </a:lnTo>
                    <a:lnTo>
                      <a:pt x="370" y="0"/>
                    </a:lnTo>
                    <a:lnTo>
                      <a:pt x="374" y="0"/>
                    </a:lnTo>
                    <a:lnTo>
                      <a:pt x="377" y="0"/>
                    </a:lnTo>
                    <a:lnTo>
                      <a:pt x="381" y="0"/>
                    </a:lnTo>
                    <a:lnTo>
                      <a:pt x="384" y="0"/>
                    </a:lnTo>
                    <a:lnTo>
                      <a:pt x="388" y="0"/>
                    </a:lnTo>
                    <a:lnTo>
                      <a:pt x="391" y="0"/>
                    </a:lnTo>
                    <a:lnTo>
                      <a:pt x="395" y="0"/>
                    </a:lnTo>
                    <a:lnTo>
                      <a:pt x="398" y="0"/>
                    </a:lnTo>
                    <a:lnTo>
                      <a:pt x="402" y="0"/>
                    </a:lnTo>
                    <a:lnTo>
                      <a:pt x="405" y="0"/>
                    </a:lnTo>
                    <a:lnTo>
                      <a:pt x="409" y="0"/>
                    </a:lnTo>
                    <a:lnTo>
                      <a:pt x="412" y="0"/>
                    </a:lnTo>
                    <a:lnTo>
                      <a:pt x="416" y="0"/>
                    </a:lnTo>
                    <a:lnTo>
                      <a:pt x="420" y="0"/>
                    </a:lnTo>
                    <a:lnTo>
                      <a:pt x="423" y="0"/>
                    </a:lnTo>
                    <a:lnTo>
                      <a:pt x="426" y="0"/>
                    </a:lnTo>
                    <a:lnTo>
                      <a:pt x="430" y="0"/>
                    </a:lnTo>
                    <a:lnTo>
                      <a:pt x="433" y="0"/>
                    </a:lnTo>
                    <a:lnTo>
                      <a:pt x="437" y="0"/>
                    </a:lnTo>
                    <a:lnTo>
                      <a:pt x="441" y="0"/>
                    </a:lnTo>
                    <a:lnTo>
                      <a:pt x="444" y="0"/>
                    </a:lnTo>
                    <a:lnTo>
                      <a:pt x="448" y="0"/>
                    </a:lnTo>
                    <a:lnTo>
                      <a:pt x="451" y="0"/>
                    </a:lnTo>
                    <a:lnTo>
                      <a:pt x="455" y="0"/>
                    </a:lnTo>
                    <a:lnTo>
                      <a:pt x="458" y="0"/>
                    </a:lnTo>
                    <a:lnTo>
                      <a:pt x="462" y="0"/>
                    </a:lnTo>
                    <a:lnTo>
                      <a:pt x="465" y="0"/>
                    </a:lnTo>
                    <a:lnTo>
                      <a:pt x="469" y="0"/>
                    </a:lnTo>
                    <a:lnTo>
                      <a:pt x="472" y="0"/>
                    </a:lnTo>
                    <a:lnTo>
                      <a:pt x="476" y="0"/>
                    </a:lnTo>
                    <a:lnTo>
                      <a:pt x="479" y="0"/>
                    </a:lnTo>
                    <a:lnTo>
                      <a:pt x="483" y="0"/>
                    </a:lnTo>
                    <a:lnTo>
                      <a:pt x="486" y="0"/>
                    </a:lnTo>
                    <a:lnTo>
                      <a:pt x="490" y="0"/>
                    </a:lnTo>
                    <a:lnTo>
                      <a:pt x="493" y="0"/>
                    </a:lnTo>
                    <a:lnTo>
                      <a:pt x="497" y="0"/>
                    </a:lnTo>
                    <a:lnTo>
                      <a:pt x="501" y="0"/>
                    </a:lnTo>
                    <a:lnTo>
                      <a:pt x="504" y="0"/>
                    </a:lnTo>
                    <a:lnTo>
                      <a:pt x="508" y="0"/>
                    </a:lnTo>
                    <a:lnTo>
                      <a:pt x="511" y="0"/>
                    </a:lnTo>
                    <a:lnTo>
                      <a:pt x="515" y="0"/>
                    </a:lnTo>
                    <a:lnTo>
                      <a:pt x="518" y="0"/>
                    </a:lnTo>
                    <a:lnTo>
                      <a:pt x="522" y="0"/>
                    </a:lnTo>
                    <a:lnTo>
                      <a:pt x="525" y="0"/>
                    </a:lnTo>
                    <a:lnTo>
                      <a:pt x="529" y="0"/>
                    </a:lnTo>
                    <a:lnTo>
                      <a:pt x="532" y="0"/>
                    </a:lnTo>
                    <a:lnTo>
                      <a:pt x="536" y="0"/>
                    </a:lnTo>
                    <a:lnTo>
                      <a:pt x="539" y="0"/>
                    </a:lnTo>
                    <a:lnTo>
                      <a:pt x="543" y="0"/>
                    </a:lnTo>
                    <a:lnTo>
                      <a:pt x="546" y="0"/>
                    </a:lnTo>
                    <a:lnTo>
                      <a:pt x="550" y="0"/>
                    </a:lnTo>
                    <a:lnTo>
                      <a:pt x="553" y="0"/>
                    </a:lnTo>
                    <a:lnTo>
                      <a:pt x="557" y="0"/>
                    </a:lnTo>
                    <a:lnTo>
                      <a:pt x="561" y="0"/>
                    </a:lnTo>
                    <a:lnTo>
                      <a:pt x="564" y="0"/>
                    </a:lnTo>
                    <a:lnTo>
                      <a:pt x="568" y="0"/>
                    </a:lnTo>
                    <a:lnTo>
                      <a:pt x="571" y="0"/>
                    </a:lnTo>
                    <a:lnTo>
                      <a:pt x="575" y="0"/>
                    </a:lnTo>
                    <a:lnTo>
                      <a:pt x="578" y="0"/>
                    </a:lnTo>
                    <a:lnTo>
                      <a:pt x="582" y="0"/>
                    </a:lnTo>
                    <a:lnTo>
                      <a:pt x="585" y="0"/>
                    </a:lnTo>
                    <a:lnTo>
                      <a:pt x="589" y="0"/>
                    </a:lnTo>
                    <a:lnTo>
                      <a:pt x="592" y="0"/>
                    </a:lnTo>
                    <a:lnTo>
                      <a:pt x="596" y="0"/>
                    </a:lnTo>
                    <a:lnTo>
                      <a:pt x="599" y="0"/>
                    </a:lnTo>
                    <a:lnTo>
                      <a:pt x="603" y="0"/>
                    </a:lnTo>
                    <a:lnTo>
                      <a:pt x="606" y="0"/>
                    </a:lnTo>
                    <a:lnTo>
                      <a:pt x="610" y="0"/>
                    </a:lnTo>
                    <a:lnTo>
                      <a:pt x="613" y="0"/>
                    </a:lnTo>
                    <a:lnTo>
                      <a:pt x="617" y="0"/>
                    </a:lnTo>
                    <a:lnTo>
                      <a:pt x="621" y="0"/>
                    </a:lnTo>
                    <a:lnTo>
                      <a:pt x="624" y="0"/>
                    </a:lnTo>
                    <a:lnTo>
                      <a:pt x="628" y="0"/>
                    </a:lnTo>
                    <a:lnTo>
                      <a:pt x="631" y="0"/>
                    </a:lnTo>
                    <a:lnTo>
                      <a:pt x="635" y="0"/>
                    </a:lnTo>
                    <a:lnTo>
                      <a:pt x="638" y="0"/>
                    </a:lnTo>
                    <a:lnTo>
                      <a:pt x="642" y="0"/>
                    </a:lnTo>
                    <a:lnTo>
                      <a:pt x="645" y="0"/>
                    </a:lnTo>
                    <a:lnTo>
                      <a:pt x="649" y="0"/>
                    </a:lnTo>
                    <a:lnTo>
                      <a:pt x="652" y="0"/>
                    </a:lnTo>
                    <a:lnTo>
                      <a:pt x="656" y="0"/>
                    </a:lnTo>
                    <a:lnTo>
                      <a:pt x="659" y="0"/>
                    </a:lnTo>
                    <a:lnTo>
                      <a:pt x="663" y="0"/>
                    </a:lnTo>
                    <a:lnTo>
                      <a:pt x="666" y="0"/>
                    </a:lnTo>
                    <a:lnTo>
                      <a:pt x="670" y="0"/>
                    </a:lnTo>
                    <a:lnTo>
                      <a:pt x="673" y="0"/>
                    </a:lnTo>
                    <a:lnTo>
                      <a:pt x="677" y="0"/>
                    </a:lnTo>
                    <a:lnTo>
                      <a:pt x="681" y="0"/>
                    </a:lnTo>
                    <a:lnTo>
                      <a:pt x="684" y="0"/>
                    </a:lnTo>
                    <a:lnTo>
                      <a:pt x="687" y="0"/>
                    </a:lnTo>
                    <a:lnTo>
                      <a:pt x="691" y="0"/>
                    </a:lnTo>
                    <a:lnTo>
                      <a:pt x="695" y="0"/>
                    </a:lnTo>
                    <a:lnTo>
                      <a:pt x="698" y="0"/>
                    </a:lnTo>
                    <a:lnTo>
                      <a:pt x="702" y="0"/>
                    </a:lnTo>
                    <a:lnTo>
                      <a:pt x="705" y="0"/>
                    </a:lnTo>
                    <a:lnTo>
                      <a:pt x="709" y="0"/>
                    </a:lnTo>
                    <a:lnTo>
                      <a:pt x="712" y="0"/>
                    </a:lnTo>
                    <a:lnTo>
                      <a:pt x="716" y="0"/>
                    </a:lnTo>
                    <a:lnTo>
                      <a:pt x="719" y="0"/>
                    </a:lnTo>
                    <a:lnTo>
                      <a:pt x="723" y="0"/>
                    </a:lnTo>
                    <a:lnTo>
                      <a:pt x="726" y="0"/>
                    </a:lnTo>
                    <a:lnTo>
                      <a:pt x="730" y="0"/>
                    </a:lnTo>
                    <a:lnTo>
                      <a:pt x="733" y="0"/>
                    </a:lnTo>
                    <a:lnTo>
                      <a:pt x="737" y="0"/>
                    </a:lnTo>
                    <a:lnTo>
                      <a:pt x="740" y="0"/>
                    </a:lnTo>
                    <a:lnTo>
                      <a:pt x="744" y="0"/>
                    </a:lnTo>
                    <a:lnTo>
                      <a:pt x="747" y="0"/>
                    </a:lnTo>
                    <a:lnTo>
                      <a:pt x="751" y="0"/>
                    </a:lnTo>
                    <a:lnTo>
                      <a:pt x="755" y="0"/>
                    </a:lnTo>
                    <a:lnTo>
                      <a:pt x="758" y="0"/>
                    </a:lnTo>
                    <a:lnTo>
                      <a:pt x="762" y="0"/>
                    </a:lnTo>
                    <a:lnTo>
                      <a:pt x="765" y="0"/>
                    </a:lnTo>
                    <a:lnTo>
                      <a:pt x="769" y="0"/>
                    </a:lnTo>
                    <a:lnTo>
                      <a:pt x="772" y="0"/>
                    </a:lnTo>
                    <a:lnTo>
                      <a:pt x="776" y="0"/>
                    </a:lnTo>
                    <a:lnTo>
                      <a:pt x="779" y="0"/>
                    </a:lnTo>
                    <a:lnTo>
                      <a:pt x="783" y="0"/>
                    </a:lnTo>
                    <a:lnTo>
                      <a:pt x="786" y="0"/>
                    </a:lnTo>
                    <a:lnTo>
                      <a:pt x="790" y="0"/>
                    </a:lnTo>
                    <a:lnTo>
                      <a:pt x="793" y="0"/>
                    </a:lnTo>
                    <a:lnTo>
                      <a:pt x="797" y="0"/>
                    </a:lnTo>
                    <a:lnTo>
                      <a:pt x="800" y="0"/>
                    </a:lnTo>
                    <a:lnTo>
                      <a:pt x="804" y="0"/>
                    </a:lnTo>
                    <a:lnTo>
                      <a:pt x="807" y="0"/>
                    </a:lnTo>
                    <a:lnTo>
                      <a:pt x="811" y="0"/>
                    </a:lnTo>
                    <a:lnTo>
                      <a:pt x="815" y="0"/>
                    </a:lnTo>
                    <a:lnTo>
                      <a:pt x="818" y="0"/>
                    </a:lnTo>
                    <a:lnTo>
                      <a:pt x="822" y="0"/>
                    </a:lnTo>
                    <a:lnTo>
                      <a:pt x="825" y="0"/>
                    </a:lnTo>
                    <a:lnTo>
                      <a:pt x="829" y="0"/>
                    </a:lnTo>
                    <a:lnTo>
                      <a:pt x="832" y="0"/>
                    </a:lnTo>
                    <a:lnTo>
                      <a:pt x="836" y="0"/>
                    </a:lnTo>
                    <a:lnTo>
                      <a:pt x="839" y="0"/>
                    </a:lnTo>
                    <a:lnTo>
                      <a:pt x="843" y="0"/>
                    </a:lnTo>
                    <a:lnTo>
                      <a:pt x="846" y="0"/>
                    </a:lnTo>
                    <a:lnTo>
                      <a:pt x="850" y="0"/>
                    </a:lnTo>
                    <a:lnTo>
                      <a:pt x="853" y="0"/>
                    </a:lnTo>
                    <a:lnTo>
                      <a:pt x="857" y="0"/>
                    </a:lnTo>
                    <a:lnTo>
                      <a:pt x="860" y="0"/>
                    </a:lnTo>
                    <a:lnTo>
                      <a:pt x="864" y="0"/>
                    </a:lnTo>
                    <a:lnTo>
                      <a:pt x="867" y="0"/>
                    </a:lnTo>
                    <a:lnTo>
                      <a:pt x="871" y="0"/>
                    </a:lnTo>
                    <a:lnTo>
                      <a:pt x="875" y="0"/>
                    </a:lnTo>
                    <a:lnTo>
                      <a:pt x="878" y="0"/>
                    </a:lnTo>
                    <a:lnTo>
                      <a:pt x="882" y="0"/>
                    </a:lnTo>
                    <a:lnTo>
                      <a:pt x="885" y="0"/>
                    </a:lnTo>
                    <a:lnTo>
                      <a:pt x="889" y="0"/>
                    </a:lnTo>
                    <a:lnTo>
                      <a:pt x="892" y="0"/>
                    </a:lnTo>
                    <a:lnTo>
                      <a:pt x="896" y="0"/>
                    </a:lnTo>
                    <a:lnTo>
                      <a:pt x="899" y="0"/>
                    </a:lnTo>
                    <a:lnTo>
                      <a:pt x="903" y="0"/>
                    </a:lnTo>
                    <a:lnTo>
                      <a:pt x="906" y="0"/>
                    </a:lnTo>
                    <a:lnTo>
                      <a:pt x="910" y="0"/>
                    </a:lnTo>
                    <a:lnTo>
                      <a:pt x="913" y="0"/>
                    </a:lnTo>
                    <a:lnTo>
                      <a:pt x="917" y="0"/>
                    </a:lnTo>
                    <a:lnTo>
                      <a:pt x="920" y="0"/>
                    </a:lnTo>
                    <a:lnTo>
                      <a:pt x="924" y="0"/>
                    </a:lnTo>
                    <a:lnTo>
                      <a:pt x="927" y="0"/>
                    </a:lnTo>
                    <a:lnTo>
                      <a:pt x="931" y="0"/>
                    </a:lnTo>
                    <a:lnTo>
                      <a:pt x="935" y="0"/>
                    </a:lnTo>
                    <a:lnTo>
                      <a:pt x="938" y="0"/>
                    </a:lnTo>
                    <a:lnTo>
                      <a:pt x="941" y="0"/>
                    </a:lnTo>
                    <a:lnTo>
                      <a:pt x="945" y="0"/>
                    </a:lnTo>
                    <a:lnTo>
                      <a:pt x="948" y="0"/>
                    </a:lnTo>
                    <a:lnTo>
                      <a:pt x="952" y="0"/>
                    </a:lnTo>
                    <a:lnTo>
                      <a:pt x="956" y="0"/>
                    </a:lnTo>
                    <a:lnTo>
                      <a:pt x="959" y="0"/>
                    </a:lnTo>
                    <a:lnTo>
                      <a:pt x="963" y="0"/>
                    </a:lnTo>
                    <a:lnTo>
                      <a:pt x="966" y="0"/>
                    </a:lnTo>
                    <a:lnTo>
                      <a:pt x="970" y="0"/>
                    </a:lnTo>
                    <a:lnTo>
                      <a:pt x="973" y="0"/>
                    </a:lnTo>
                    <a:lnTo>
                      <a:pt x="977" y="0"/>
                    </a:lnTo>
                    <a:lnTo>
                      <a:pt x="980" y="0"/>
                    </a:lnTo>
                    <a:lnTo>
                      <a:pt x="984" y="0"/>
                    </a:lnTo>
                    <a:lnTo>
                      <a:pt x="987" y="0"/>
                    </a:lnTo>
                    <a:lnTo>
                      <a:pt x="991" y="0"/>
                    </a:lnTo>
                    <a:lnTo>
                      <a:pt x="994" y="0"/>
                    </a:lnTo>
                    <a:lnTo>
                      <a:pt x="998" y="0"/>
                    </a:lnTo>
                    <a:lnTo>
                      <a:pt x="1001" y="0"/>
                    </a:lnTo>
                    <a:lnTo>
                      <a:pt x="1005" y="0"/>
                    </a:lnTo>
                    <a:lnTo>
                      <a:pt x="1008" y="0"/>
                    </a:lnTo>
                    <a:lnTo>
                      <a:pt x="1012" y="0"/>
                    </a:lnTo>
                    <a:lnTo>
                      <a:pt x="1016" y="0"/>
                    </a:lnTo>
                    <a:lnTo>
                      <a:pt x="1019" y="0"/>
                    </a:lnTo>
                    <a:lnTo>
                      <a:pt x="1023" y="0"/>
                    </a:lnTo>
                    <a:lnTo>
                      <a:pt x="1026" y="0"/>
                    </a:lnTo>
                    <a:lnTo>
                      <a:pt x="1030" y="0"/>
                    </a:lnTo>
                    <a:lnTo>
                      <a:pt x="1033" y="0"/>
                    </a:lnTo>
                    <a:lnTo>
                      <a:pt x="1037" y="0"/>
                    </a:lnTo>
                    <a:lnTo>
                      <a:pt x="1040" y="0"/>
                    </a:lnTo>
                    <a:lnTo>
                      <a:pt x="1044" y="0"/>
                    </a:lnTo>
                    <a:lnTo>
                      <a:pt x="1047" y="0"/>
                    </a:lnTo>
                    <a:lnTo>
                      <a:pt x="1051" y="0"/>
                    </a:lnTo>
                    <a:lnTo>
                      <a:pt x="1054" y="0"/>
                    </a:lnTo>
                    <a:lnTo>
                      <a:pt x="1058" y="0"/>
                    </a:lnTo>
                    <a:lnTo>
                      <a:pt x="1061" y="0"/>
                    </a:lnTo>
                    <a:lnTo>
                      <a:pt x="1065" y="0"/>
                    </a:lnTo>
                    <a:lnTo>
                      <a:pt x="1068" y="0"/>
                    </a:lnTo>
                    <a:lnTo>
                      <a:pt x="1072" y="0"/>
                    </a:lnTo>
                    <a:lnTo>
                      <a:pt x="1076" y="0"/>
                    </a:lnTo>
                    <a:lnTo>
                      <a:pt x="1079" y="0"/>
                    </a:lnTo>
                    <a:lnTo>
                      <a:pt x="1083" y="0"/>
                    </a:lnTo>
                    <a:lnTo>
                      <a:pt x="1086" y="0"/>
                    </a:lnTo>
                    <a:lnTo>
                      <a:pt x="1090" y="0"/>
                    </a:lnTo>
                    <a:lnTo>
                      <a:pt x="1093" y="0"/>
                    </a:lnTo>
                    <a:lnTo>
                      <a:pt x="1097" y="0"/>
                    </a:lnTo>
                    <a:lnTo>
                      <a:pt x="1100" y="0"/>
                    </a:lnTo>
                    <a:lnTo>
                      <a:pt x="1104" y="0"/>
                    </a:lnTo>
                    <a:lnTo>
                      <a:pt x="1107" y="0"/>
                    </a:lnTo>
                    <a:lnTo>
                      <a:pt x="1111" y="0"/>
                    </a:lnTo>
                    <a:lnTo>
                      <a:pt x="1114" y="0"/>
                    </a:lnTo>
                    <a:lnTo>
                      <a:pt x="1118" y="0"/>
                    </a:lnTo>
                    <a:lnTo>
                      <a:pt x="1121" y="0"/>
                    </a:lnTo>
                    <a:lnTo>
                      <a:pt x="1125" y="0"/>
                    </a:lnTo>
                    <a:lnTo>
                      <a:pt x="1128" y="0"/>
                    </a:lnTo>
                    <a:lnTo>
                      <a:pt x="1132" y="0"/>
                    </a:lnTo>
                    <a:lnTo>
                      <a:pt x="1136" y="0"/>
                    </a:lnTo>
                    <a:lnTo>
                      <a:pt x="1139" y="0"/>
                    </a:lnTo>
                    <a:lnTo>
                      <a:pt x="1143" y="0"/>
                    </a:lnTo>
                    <a:lnTo>
                      <a:pt x="1146" y="0"/>
                    </a:lnTo>
                    <a:lnTo>
                      <a:pt x="1149" y="0"/>
                    </a:lnTo>
                    <a:lnTo>
                      <a:pt x="1153" y="0"/>
                    </a:lnTo>
                    <a:lnTo>
                      <a:pt x="1157" y="0"/>
                    </a:lnTo>
                    <a:lnTo>
                      <a:pt x="1160" y="0"/>
                    </a:lnTo>
                    <a:lnTo>
                      <a:pt x="1164" y="0"/>
                    </a:lnTo>
                    <a:lnTo>
                      <a:pt x="1167" y="0"/>
                    </a:lnTo>
                    <a:lnTo>
                      <a:pt x="1171" y="0"/>
                    </a:lnTo>
                    <a:lnTo>
                      <a:pt x="1174" y="0"/>
                    </a:lnTo>
                    <a:lnTo>
                      <a:pt x="1178" y="0"/>
                    </a:lnTo>
                    <a:lnTo>
                      <a:pt x="1181" y="0"/>
                    </a:lnTo>
                    <a:lnTo>
                      <a:pt x="1185" y="0"/>
                    </a:lnTo>
                    <a:lnTo>
                      <a:pt x="1188" y="0"/>
                    </a:lnTo>
                    <a:lnTo>
                      <a:pt x="1192" y="0"/>
                    </a:lnTo>
                    <a:lnTo>
                      <a:pt x="1196" y="0"/>
                    </a:lnTo>
                    <a:lnTo>
                      <a:pt x="1199" y="0"/>
                    </a:lnTo>
                    <a:lnTo>
                      <a:pt x="1202" y="0"/>
                    </a:lnTo>
                    <a:lnTo>
                      <a:pt x="1206" y="0"/>
                    </a:lnTo>
                    <a:lnTo>
                      <a:pt x="1209" y="0"/>
                    </a:lnTo>
                    <a:lnTo>
                      <a:pt x="1213" y="0"/>
                    </a:lnTo>
                    <a:lnTo>
                      <a:pt x="1217" y="0"/>
                    </a:lnTo>
                    <a:lnTo>
                      <a:pt x="1220" y="0"/>
                    </a:lnTo>
                    <a:lnTo>
                      <a:pt x="1224" y="0"/>
                    </a:lnTo>
                    <a:lnTo>
                      <a:pt x="1227" y="0"/>
                    </a:lnTo>
                    <a:lnTo>
                      <a:pt x="1231" y="0"/>
                    </a:lnTo>
                    <a:lnTo>
                      <a:pt x="1234" y="0"/>
                    </a:lnTo>
                    <a:lnTo>
                      <a:pt x="1238" y="0"/>
                    </a:lnTo>
                    <a:lnTo>
                      <a:pt x="1241" y="0"/>
                    </a:lnTo>
                    <a:lnTo>
                      <a:pt x="1245" y="0"/>
                    </a:lnTo>
                    <a:lnTo>
                      <a:pt x="1248" y="0"/>
                    </a:lnTo>
                    <a:lnTo>
                      <a:pt x="1252" y="0"/>
                    </a:lnTo>
                    <a:lnTo>
                      <a:pt x="1255" y="0"/>
                    </a:lnTo>
                    <a:lnTo>
                      <a:pt x="1259" y="0"/>
                    </a:lnTo>
                    <a:lnTo>
                      <a:pt x="1262" y="0"/>
                    </a:lnTo>
                    <a:lnTo>
                      <a:pt x="1266" y="0"/>
                    </a:lnTo>
                    <a:lnTo>
                      <a:pt x="1269" y="0"/>
                    </a:lnTo>
                    <a:lnTo>
                      <a:pt x="1273" y="0"/>
                    </a:lnTo>
                    <a:lnTo>
                      <a:pt x="1277" y="0"/>
                    </a:lnTo>
                    <a:lnTo>
                      <a:pt x="1280" y="0"/>
                    </a:lnTo>
                    <a:lnTo>
                      <a:pt x="1284" y="0"/>
                    </a:lnTo>
                    <a:lnTo>
                      <a:pt x="1287" y="0"/>
                    </a:lnTo>
                    <a:lnTo>
                      <a:pt x="1291" y="0"/>
                    </a:lnTo>
                    <a:lnTo>
                      <a:pt x="1294" y="0"/>
                    </a:lnTo>
                    <a:lnTo>
                      <a:pt x="1298" y="0"/>
                    </a:lnTo>
                    <a:lnTo>
                      <a:pt x="1301" y="0"/>
                    </a:lnTo>
                    <a:lnTo>
                      <a:pt x="1305" y="0"/>
                    </a:lnTo>
                    <a:lnTo>
                      <a:pt x="1308" y="0"/>
                    </a:lnTo>
                    <a:lnTo>
                      <a:pt x="1312" y="0"/>
                    </a:lnTo>
                    <a:lnTo>
                      <a:pt x="1315" y="0"/>
                    </a:lnTo>
                    <a:lnTo>
                      <a:pt x="1319" y="0"/>
                    </a:lnTo>
                    <a:lnTo>
                      <a:pt x="1322" y="0"/>
                    </a:lnTo>
                    <a:lnTo>
                      <a:pt x="1326" y="0"/>
                    </a:lnTo>
                    <a:lnTo>
                      <a:pt x="1329" y="0"/>
                    </a:lnTo>
                    <a:lnTo>
                      <a:pt x="1333" y="0"/>
                    </a:lnTo>
                    <a:lnTo>
                      <a:pt x="1337" y="0"/>
                    </a:lnTo>
                    <a:lnTo>
                      <a:pt x="1340" y="0"/>
                    </a:lnTo>
                    <a:lnTo>
                      <a:pt x="1344" y="0"/>
                    </a:lnTo>
                    <a:lnTo>
                      <a:pt x="1347" y="0"/>
                    </a:lnTo>
                    <a:lnTo>
                      <a:pt x="1351" y="0"/>
                    </a:lnTo>
                    <a:lnTo>
                      <a:pt x="1354" y="0"/>
                    </a:lnTo>
                    <a:lnTo>
                      <a:pt x="1358" y="0"/>
                    </a:lnTo>
                    <a:lnTo>
                      <a:pt x="1361" y="0"/>
                    </a:lnTo>
                    <a:lnTo>
                      <a:pt x="1365" y="0"/>
                    </a:lnTo>
                    <a:lnTo>
                      <a:pt x="1368" y="0"/>
                    </a:lnTo>
                    <a:lnTo>
                      <a:pt x="1372" y="0"/>
                    </a:lnTo>
                    <a:lnTo>
                      <a:pt x="1375" y="0"/>
                    </a:lnTo>
                    <a:lnTo>
                      <a:pt x="1379" y="0"/>
                    </a:lnTo>
                    <a:lnTo>
                      <a:pt x="1382" y="0"/>
                    </a:lnTo>
                    <a:lnTo>
                      <a:pt x="1386" y="0"/>
                    </a:lnTo>
                    <a:lnTo>
                      <a:pt x="1389" y="0"/>
                    </a:lnTo>
                    <a:lnTo>
                      <a:pt x="1393" y="0"/>
                    </a:lnTo>
                    <a:lnTo>
                      <a:pt x="1397" y="0"/>
                    </a:lnTo>
                    <a:lnTo>
                      <a:pt x="1400" y="0"/>
                    </a:lnTo>
                    <a:lnTo>
                      <a:pt x="1404" y="0"/>
                    </a:lnTo>
                    <a:lnTo>
                      <a:pt x="1407" y="0"/>
                    </a:lnTo>
                    <a:lnTo>
                      <a:pt x="1410" y="0"/>
                    </a:lnTo>
                  </a:path>
                </a:pathLst>
              </a:custGeom>
              <a:noFill/>
              <a:ln w="4826">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93" name="Freeform 49"/>
              <p:cNvSpPr>
                <a:spLocks/>
              </p:cNvSpPr>
              <p:nvPr/>
            </p:nvSpPr>
            <p:spPr bwMode="auto">
              <a:xfrm>
                <a:off x="2242" y="2475"/>
                <a:ext cx="2494" cy="180"/>
              </a:xfrm>
              <a:custGeom>
                <a:avLst/>
                <a:gdLst>
                  <a:gd name="T0" fmla="*/ 19441 w 1410"/>
                  <a:gd name="T1" fmla="*/ 0 h 413"/>
                  <a:gd name="T2" fmla="*/ 42902 w 1410"/>
                  <a:gd name="T3" fmla="*/ 0 h 413"/>
                  <a:gd name="T4" fmla="*/ 65649 w 1410"/>
                  <a:gd name="T5" fmla="*/ 0 h 413"/>
                  <a:gd name="T6" fmla="*/ 88997 w 1410"/>
                  <a:gd name="T7" fmla="*/ 0 h 413"/>
                  <a:gd name="T8" fmla="*/ 112384 w 1410"/>
                  <a:gd name="T9" fmla="*/ 0 h 413"/>
                  <a:gd name="T10" fmla="*/ 135203 w 1410"/>
                  <a:gd name="T11" fmla="*/ 0 h 413"/>
                  <a:gd name="T12" fmla="*/ 158656 w 1410"/>
                  <a:gd name="T13" fmla="*/ 0 h 413"/>
                  <a:gd name="T14" fmla="*/ 182055 w 1410"/>
                  <a:gd name="T15" fmla="*/ 0 h 413"/>
                  <a:gd name="T16" fmla="*/ 205392 w 1410"/>
                  <a:gd name="T17" fmla="*/ 0 h 413"/>
                  <a:gd name="T18" fmla="*/ 228086 w 1410"/>
                  <a:gd name="T19" fmla="*/ 0 h 413"/>
                  <a:gd name="T20" fmla="*/ 251118 w 1410"/>
                  <a:gd name="T21" fmla="*/ 0 h 413"/>
                  <a:gd name="T22" fmla="*/ 273712 w 1410"/>
                  <a:gd name="T23" fmla="*/ 0 h 413"/>
                  <a:gd name="T24" fmla="*/ 297398 w 1410"/>
                  <a:gd name="T25" fmla="*/ 0 h 413"/>
                  <a:gd name="T26" fmla="*/ 320785 w 1410"/>
                  <a:gd name="T27" fmla="*/ 0 h 413"/>
                  <a:gd name="T28" fmla="*/ 344176 w 1410"/>
                  <a:gd name="T29" fmla="*/ 0 h 413"/>
                  <a:gd name="T30" fmla="*/ 366876 w 1410"/>
                  <a:gd name="T31" fmla="*/ 0 h 413"/>
                  <a:gd name="T32" fmla="*/ 390329 w 1410"/>
                  <a:gd name="T33" fmla="*/ 0 h 413"/>
                  <a:gd name="T34" fmla="*/ 413728 w 1410"/>
                  <a:gd name="T35" fmla="*/ 0 h 413"/>
                  <a:gd name="T36" fmla="*/ 435834 w 1410"/>
                  <a:gd name="T37" fmla="*/ 0 h 413"/>
                  <a:gd name="T38" fmla="*/ 459796 w 1410"/>
                  <a:gd name="T39" fmla="*/ 0 h 413"/>
                  <a:gd name="T40" fmla="*/ 482976 w 1410"/>
                  <a:gd name="T41" fmla="*/ 0 h 413"/>
                  <a:gd name="T42" fmla="*/ 505383 w 1410"/>
                  <a:gd name="T43" fmla="*/ 0 h 413"/>
                  <a:gd name="T44" fmla="*/ 529071 w 1410"/>
                  <a:gd name="T45" fmla="*/ 0 h 413"/>
                  <a:gd name="T46" fmla="*/ 552456 w 1410"/>
                  <a:gd name="T47" fmla="*/ 0 h 413"/>
                  <a:gd name="T48" fmla="*/ 574651 w 1410"/>
                  <a:gd name="T49" fmla="*/ 0 h 413"/>
                  <a:gd name="T50" fmla="*/ 598059 w 1410"/>
                  <a:gd name="T51" fmla="*/ 0 h 413"/>
                  <a:gd name="T52" fmla="*/ 621922 w 1410"/>
                  <a:gd name="T53" fmla="*/ 0 h 413"/>
                  <a:gd name="T54" fmla="*/ 644191 w 1410"/>
                  <a:gd name="T55" fmla="*/ 0 h 413"/>
                  <a:gd name="T56" fmla="*/ 667506 w 1410"/>
                  <a:gd name="T57" fmla="*/ 0 h 413"/>
                  <a:gd name="T58" fmla="*/ 691556 w 1410"/>
                  <a:gd name="T59" fmla="*/ 0 h 413"/>
                  <a:gd name="T60" fmla="*/ 714655 w 1410"/>
                  <a:gd name="T61" fmla="*/ 0 h 413"/>
                  <a:gd name="T62" fmla="*/ 737005 w 1410"/>
                  <a:gd name="T63" fmla="*/ 0 h 413"/>
                  <a:gd name="T64" fmla="*/ 760242 w 1410"/>
                  <a:gd name="T65" fmla="*/ 0 h 413"/>
                  <a:gd name="T66" fmla="*/ 784133 w 1410"/>
                  <a:gd name="T67" fmla="*/ 0 h 413"/>
                  <a:gd name="T68" fmla="*/ 806324 w 1410"/>
                  <a:gd name="T69" fmla="*/ 0 h 413"/>
                  <a:gd name="T70" fmla="*/ 829738 w 1410"/>
                  <a:gd name="T71" fmla="*/ 0 h 413"/>
                  <a:gd name="T72" fmla="*/ 853797 w 1410"/>
                  <a:gd name="T73" fmla="*/ 0 h 413"/>
                  <a:gd name="T74" fmla="*/ 877074 w 1410"/>
                  <a:gd name="T75" fmla="*/ 0 h 413"/>
                  <a:gd name="T76" fmla="*/ 899179 w 1410"/>
                  <a:gd name="T77" fmla="*/ 0 h 413"/>
                  <a:gd name="T78" fmla="*/ 922591 w 1410"/>
                  <a:gd name="T79" fmla="*/ 0 h 413"/>
                  <a:gd name="T80" fmla="*/ 945458 w 1410"/>
                  <a:gd name="T81" fmla="*/ 0 h 413"/>
                  <a:gd name="T82" fmla="*/ 968850 w 1410"/>
                  <a:gd name="T83" fmla="*/ 0 h 413"/>
                  <a:gd name="T84" fmla="*/ 991915 w 1410"/>
                  <a:gd name="T85" fmla="*/ 0 h 413"/>
                  <a:gd name="T86" fmla="*/ 1015805 w 1410"/>
                  <a:gd name="T87" fmla="*/ 0 h 413"/>
                  <a:gd name="T88" fmla="*/ 1038006 w 1410"/>
                  <a:gd name="T89" fmla="*/ 0 h 413"/>
                  <a:gd name="T90" fmla="*/ 1061432 w 1410"/>
                  <a:gd name="T91" fmla="*/ 0 h 413"/>
                  <a:gd name="T92" fmla="*/ 1084763 w 1410"/>
                  <a:gd name="T93" fmla="*/ 0 h 413"/>
                  <a:gd name="T94" fmla="*/ 1107667 w 1410"/>
                  <a:gd name="T95" fmla="*/ 0 h 413"/>
                  <a:gd name="T96" fmla="*/ 1131082 w 1410"/>
                  <a:gd name="T97" fmla="*/ 0 h 413"/>
                  <a:gd name="T98" fmla="*/ 1154441 w 1410"/>
                  <a:gd name="T99" fmla="*/ 0 h 413"/>
                  <a:gd name="T100" fmla="*/ 1177136 w 1410"/>
                  <a:gd name="T101" fmla="*/ 0 h 413"/>
                  <a:gd name="T102" fmla="*/ 1200520 w 1410"/>
                  <a:gd name="T103" fmla="*/ 0 h 413"/>
                  <a:gd name="T104" fmla="*/ 1223581 w 1410"/>
                  <a:gd name="T105" fmla="*/ 0 h 413"/>
                  <a:gd name="T106" fmla="*/ 1246407 w 1410"/>
                  <a:gd name="T107" fmla="*/ 0 h 413"/>
                  <a:gd name="T108" fmla="*/ 1269922 w 1410"/>
                  <a:gd name="T109" fmla="*/ 0 h 413"/>
                  <a:gd name="T110" fmla="*/ 1293258 w 1410"/>
                  <a:gd name="T111" fmla="*/ 0 h 413"/>
                  <a:gd name="T112" fmla="*/ 1316660 w 1410"/>
                  <a:gd name="T113" fmla="*/ 0 h 41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10"/>
                  <a:gd name="T172" fmla="*/ 0 h 413"/>
                  <a:gd name="T173" fmla="*/ 1410 w 1410"/>
                  <a:gd name="T174" fmla="*/ 413 h 41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10" h="413">
                    <a:moveTo>
                      <a:pt x="0" y="234"/>
                    </a:moveTo>
                    <a:lnTo>
                      <a:pt x="3" y="233"/>
                    </a:lnTo>
                    <a:lnTo>
                      <a:pt x="7" y="231"/>
                    </a:lnTo>
                    <a:lnTo>
                      <a:pt x="10" y="229"/>
                    </a:lnTo>
                    <a:lnTo>
                      <a:pt x="14" y="227"/>
                    </a:lnTo>
                    <a:lnTo>
                      <a:pt x="17" y="225"/>
                    </a:lnTo>
                    <a:lnTo>
                      <a:pt x="21" y="223"/>
                    </a:lnTo>
                    <a:lnTo>
                      <a:pt x="24" y="221"/>
                    </a:lnTo>
                    <a:lnTo>
                      <a:pt x="28" y="218"/>
                    </a:lnTo>
                    <a:lnTo>
                      <a:pt x="31" y="216"/>
                    </a:lnTo>
                    <a:lnTo>
                      <a:pt x="35" y="213"/>
                    </a:lnTo>
                    <a:lnTo>
                      <a:pt x="39" y="210"/>
                    </a:lnTo>
                    <a:lnTo>
                      <a:pt x="42" y="207"/>
                    </a:lnTo>
                    <a:lnTo>
                      <a:pt x="46" y="204"/>
                    </a:lnTo>
                    <a:lnTo>
                      <a:pt x="49" y="200"/>
                    </a:lnTo>
                    <a:lnTo>
                      <a:pt x="53" y="196"/>
                    </a:lnTo>
                    <a:lnTo>
                      <a:pt x="56" y="193"/>
                    </a:lnTo>
                    <a:lnTo>
                      <a:pt x="60" y="189"/>
                    </a:lnTo>
                    <a:lnTo>
                      <a:pt x="63" y="185"/>
                    </a:lnTo>
                    <a:lnTo>
                      <a:pt x="67" y="181"/>
                    </a:lnTo>
                    <a:lnTo>
                      <a:pt x="70" y="176"/>
                    </a:lnTo>
                    <a:lnTo>
                      <a:pt x="74" y="172"/>
                    </a:lnTo>
                    <a:lnTo>
                      <a:pt x="77" y="167"/>
                    </a:lnTo>
                    <a:lnTo>
                      <a:pt x="81" y="163"/>
                    </a:lnTo>
                    <a:lnTo>
                      <a:pt x="84" y="158"/>
                    </a:lnTo>
                    <a:lnTo>
                      <a:pt x="88" y="153"/>
                    </a:lnTo>
                    <a:lnTo>
                      <a:pt x="91" y="149"/>
                    </a:lnTo>
                    <a:lnTo>
                      <a:pt x="95" y="144"/>
                    </a:lnTo>
                    <a:lnTo>
                      <a:pt x="99" y="139"/>
                    </a:lnTo>
                    <a:lnTo>
                      <a:pt x="102" y="135"/>
                    </a:lnTo>
                    <a:lnTo>
                      <a:pt x="106" y="130"/>
                    </a:lnTo>
                    <a:lnTo>
                      <a:pt x="109" y="126"/>
                    </a:lnTo>
                    <a:lnTo>
                      <a:pt x="113" y="122"/>
                    </a:lnTo>
                    <a:lnTo>
                      <a:pt x="116" y="118"/>
                    </a:lnTo>
                    <a:lnTo>
                      <a:pt x="120" y="114"/>
                    </a:lnTo>
                    <a:lnTo>
                      <a:pt x="123" y="110"/>
                    </a:lnTo>
                    <a:lnTo>
                      <a:pt x="127" y="107"/>
                    </a:lnTo>
                    <a:lnTo>
                      <a:pt x="130" y="104"/>
                    </a:lnTo>
                    <a:lnTo>
                      <a:pt x="134" y="101"/>
                    </a:lnTo>
                    <a:lnTo>
                      <a:pt x="137" y="98"/>
                    </a:lnTo>
                    <a:lnTo>
                      <a:pt x="141" y="95"/>
                    </a:lnTo>
                    <a:lnTo>
                      <a:pt x="144" y="93"/>
                    </a:lnTo>
                    <a:lnTo>
                      <a:pt x="148" y="91"/>
                    </a:lnTo>
                    <a:lnTo>
                      <a:pt x="151" y="89"/>
                    </a:lnTo>
                    <a:lnTo>
                      <a:pt x="155" y="87"/>
                    </a:lnTo>
                    <a:lnTo>
                      <a:pt x="159" y="86"/>
                    </a:lnTo>
                    <a:lnTo>
                      <a:pt x="162" y="85"/>
                    </a:lnTo>
                    <a:lnTo>
                      <a:pt x="166" y="83"/>
                    </a:lnTo>
                    <a:lnTo>
                      <a:pt x="169" y="82"/>
                    </a:lnTo>
                    <a:lnTo>
                      <a:pt x="172" y="81"/>
                    </a:lnTo>
                    <a:lnTo>
                      <a:pt x="176" y="81"/>
                    </a:lnTo>
                    <a:lnTo>
                      <a:pt x="180" y="80"/>
                    </a:lnTo>
                    <a:lnTo>
                      <a:pt x="183" y="80"/>
                    </a:lnTo>
                    <a:lnTo>
                      <a:pt x="187" y="79"/>
                    </a:lnTo>
                    <a:lnTo>
                      <a:pt x="190" y="79"/>
                    </a:lnTo>
                    <a:lnTo>
                      <a:pt x="194" y="78"/>
                    </a:lnTo>
                    <a:lnTo>
                      <a:pt x="197" y="78"/>
                    </a:lnTo>
                    <a:lnTo>
                      <a:pt x="201" y="78"/>
                    </a:lnTo>
                    <a:lnTo>
                      <a:pt x="204" y="78"/>
                    </a:lnTo>
                    <a:lnTo>
                      <a:pt x="208" y="78"/>
                    </a:lnTo>
                    <a:lnTo>
                      <a:pt x="211" y="78"/>
                    </a:lnTo>
                    <a:lnTo>
                      <a:pt x="215" y="78"/>
                    </a:lnTo>
                    <a:lnTo>
                      <a:pt x="219" y="78"/>
                    </a:lnTo>
                    <a:lnTo>
                      <a:pt x="222" y="78"/>
                    </a:lnTo>
                    <a:lnTo>
                      <a:pt x="225" y="78"/>
                    </a:lnTo>
                    <a:lnTo>
                      <a:pt x="229" y="78"/>
                    </a:lnTo>
                    <a:lnTo>
                      <a:pt x="232" y="78"/>
                    </a:lnTo>
                    <a:lnTo>
                      <a:pt x="236" y="78"/>
                    </a:lnTo>
                    <a:lnTo>
                      <a:pt x="240" y="79"/>
                    </a:lnTo>
                    <a:lnTo>
                      <a:pt x="243" y="79"/>
                    </a:lnTo>
                    <a:lnTo>
                      <a:pt x="247" y="79"/>
                    </a:lnTo>
                    <a:lnTo>
                      <a:pt x="250" y="80"/>
                    </a:lnTo>
                    <a:lnTo>
                      <a:pt x="254" y="80"/>
                    </a:lnTo>
                    <a:lnTo>
                      <a:pt x="257" y="80"/>
                    </a:lnTo>
                    <a:lnTo>
                      <a:pt x="261" y="81"/>
                    </a:lnTo>
                    <a:lnTo>
                      <a:pt x="264" y="82"/>
                    </a:lnTo>
                    <a:lnTo>
                      <a:pt x="268" y="82"/>
                    </a:lnTo>
                    <a:lnTo>
                      <a:pt x="271" y="83"/>
                    </a:lnTo>
                    <a:lnTo>
                      <a:pt x="275" y="84"/>
                    </a:lnTo>
                    <a:lnTo>
                      <a:pt x="278" y="85"/>
                    </a:lnTo>
                    <a:lnTo>
                      <a:pt x="282" y="86"/>
                    </a:lnTo>
                    <a:lnTo>
                      <a:pt x="285" y="87"/>
                    </a:lnTo>
                    <a:lnTo>
                      <a:pt x="289" y="87"/>
                    </a:lnTo>
                    <a:lnTo>
                      <a:pt x="292" y="88"/>
                    </a:lnTo>
                    <a:lnTo>
                      <a:pt x="296" y="88"/>
                    </a:lnTo>
                    <a:lnTo>
                      <a:pt x="300" y="88"/>
                    </a:lnTo>
                    <a:lnTo>
                      <a:pt x="303" y="87"/>
                    </a:lnTo>
                    <a:lnTo>
                      <a:pt x="307" y="85"/>
                    </a:lnTo>
                    <a:lnTo>
                      <a:pt x="310" y="82"/>
                    </a:lnTo>
                    <a:lnTo>
                      <a:pt x="314" y="77"/>
                    </a:lnTo>
                    <a:lnTo>
                      <a:pt x="317" y="70"/>
                    </a:lnTo>
                    <a:lnTo>
                      <a:pt x="321" y="61"/>
                    </a:lnTo>
                    <a:lnTo>
                      <a:pt x="324" y="52"/>
                    </a:lnTo>
                    <a:lnTo>
                      <a:pt x="328" y="42"/>
                    </a:lnTo>
                    <a:lnTo>
                      <a:pt x="331" y="32"/>
                    </a:lnTo>
                    <a:lnTo>
                      <a:pt x="335" y="22"/>
                    </a:lnTo>
                    <a:lnTo>
                      <a:pt x="338" y="15"/>
                    </a:lnTo>
                    <a:lnTo>
                      <a:pt x="342" y="8"/>
                    </a:lnTo>
                    <a:lnTo>
                      <a:pt x="345" y="4"/>
                    </a:lnTo>
                    <a:lnTo>
                      <a:pt x="349" y="1"/>
                    </a:lnTo>
                    <a:lnTo>
                      <a:pt x="352" y="0"/>
                    </a:lnTo>
                    <a:lnTo>
                      <a:pt x="356" y="1"/>
                    </a:lnTo>
                    <a:lnTo>
                      <a:pt x="360" y="4"/>
                    </a:lnTo>
                    <a:lnTo>
                      <a:pt x="363" y="9"/>
                    </a:lnTo>
                    <a:lnTo>
                      <a:pt x="367" y="15"/>
                    </a:lnTo>
                    <a:lnTo>
                      <a:pt x="370" y="23"/>
                    </a:lnTo>
                    <a:lnTo>
                      <a:pt x="374" y="33"/>
                    </a:lnTo>
                    <a:lnTo>
                      <a:pt x="377" y="43"/>
                    </a:lnTo>
                    <a:lnTo>
                      <a:pt x="381" y="54"/>
                    </a:lnTo>
                    <a:lnTo>
                      <a:pt x="384" y="65"/>
                    </a:lnTo>
                    <a:lnTo>
                      <a:pt x="388" y="75"/>
                    </a:lnTo>
                    <a:lnTo>
                      <a:pt x="391" y="83"/>
                    </a:lnTo>
                    <a:lnTo>
                      <a:pt x="395" y="90"/>
                    </a:lnTo>
                    <a:lnTo>
                      <a:pt x="398" y="96"/>
                    </a:lnTo>
                    <a:lnTo>
                      <a:pt x="402" y="101"/>
                    </a:lnTo>
                    <a:lnTo>
                      <a:pt x="405" y="104"/>
                    </a:lnTo>
                    <a:lnTo>
                      <a:pt x="409" y="107"/>
                    </a:lnTo>
                    <a:lnTo>
                      <a:pt x="412" y="110"/>
                    </a:lnTo>
                    <a:lnTo>
                      <a:pt x="416" y="113"/>
                    </a:lnTo>
                    <a:lnTo>
                      <a:pt x="420" y="116"/>
                    </a:lnTo>
                    <a:lnTo>
                      <a:pt x="423" y="119"/>
                    </a:lnTo>
                    <a:lnTo>
                      <a:pt x="426" y="123"/>
                    </a:lnTo>
                    <a:lnTo>
                      <a:pt x="430" y="126"/>
                    </a:lnTo>
                    <a:lnTo>
                      <a:pt x="433" y="130"/>
                    </a:lnTo>
                    <a:lnTo>
                      <a:pt x="437" y="135"/>
                    </a:lnTo>
                    <a:lnTo>
                      <a:pt x="441" y="140"/>
                    </a:lnTo>
                    <a:lnTo>
                      <a:pt x="444" y="145"/>
                    </a:lnTo>
                    <a:lnTo>
                      <a:pt x="448" y="150"/>
                    </a:lnTo>
                    <a:lnTo>
                      <a:pt x="451" y="156"/>
                    </a:lnTo>
                    <a:lnTo>
                      <a:pt x="455" y="162"/>
                    </a:lnTo>
                    <a:lnTo>
                      <a:pt x="458" y="168"/>
                    </a:lnTo>
                    <a:lnTo>
                      <a:pt x="462" y="175"/>
                    </a:lnTo>
                    <a:lnTo>
                      <a:pt x="465" y="181"/>
                    </a:lnTo>
                    <a:lnTo>
                      <a:pt x="469" y="188"/>
                    </a:lnTo>
                    <a:lnTo>
                      <a:pt x="472" y="196"/>
                    </a:lnTo>
                    <a:lnTo>
                      <a:pt x="476" y="203"/>
                    </a:lnTo>
                    <a:lnTo>
                      <a:pt x="479" y="211"/>
                    </a:lnTo>
                    <a:lnTo>
                      <a:pt x="483" y="218"/>
                    </a:lnTo>
                    <a:lnTo>
                      <a:pt x="486" y="226"/>
                    </a:lnTo>
                    <a:lnTo>
                      <a:pt x="490" y="233"/>
                    </a:lnTo>
                    <a:lnTo>
                      <a:pt x="493" y="241"/>
                    </a:lnTo>
                    <a:lnTo>
                      <a:pt x="497" y="248"/>
                    </a:lnTo>
                    <a:lnTo>
                      <a:pt x="501" y="256"/>
                    </a:lnTo>
                    <a:lnTo>
                      <a:pt x="504" y="263"/>
                    </a:lnTo>
                    <a:lnTo>
                      <a:pt x="508" y="270"/>
                    </a:lnTo>
                    <a:lnTo>
                      <a:pt x="511" y="277"/>
                    </a:lnTo>
                    <a:lnTo>
                      <a:pt x="515" y="284"/>
                    </a:lnTo>
                    <a:lnTo>
                      <a:pt x="518" y="291"/>
                    </a:lnTo>
                    <a:lnTo>
                      <a:pt x="522" y="297"/>
                    </a:lnTo>
                    <a:lnTo>
                      <a:pt x="525" y="303"/>
                    </a:lnTo>
                    <a:lnTo>
                      <a:pt x="529" y="309"/>
                    </a:lnTo>
                    <a:lnTo>
                      <a:pt x="532" y="315"/>
                    </a:lnTo>
                    <a:lnTo>
                      <a:pt x="536" y="320"/>
                    </a:lnTo>
                    <a:lnTo>
                      <a:pt x="539" y="326"/>
                    </a:lnTo>
                    <a:lnTo>
                      <a:pt x="543" y="330"/>
                    </a:lnTo>
                    <a:lnTo>
                      <a:pt x="546" y="335"/>
                    </a:lnTo>
                    <a:lnTo>
                      <a:pt x="550" y="340"/>
                    </a:lnTo>
                    <a:lnTo>
                      <a:pt x="553" y="344"/>
                    </a:lnTo>
                    <a:lnTo>
                      <a:pt x="557" y="348"/>
                    </a:lnTo>
                    <a:lnTo>
                      <a:pt x="561" y="352"/>
                    </a:lnTo>
                    <a:lnTo>
                      <a:pt x="564" y="355"/>
                    </a:lnTo>
                    <a:lnTo>
                      <a:pt x="568" y="359"/>
                    </a:lnTo>
                    <a:lnTo>
                      <a:pt x="571" y="362"/>
                    </a:lnTo>
                    <a:lnTo>
                      <a:pt x="575" y="365"/>
                    </a:lnTo>
                    <a:lnTo>
                      <a:pt x="578" y="367"/>
                    </a:lnTo>
                    <a:lnTo>
                      <a:pt x="582" y="370"/>
                    </a:lnTo>
                    <a:lnTo>
                      <a:pt x="585" y="373"/>
                    </a:lnTo>
                    <a:lnTo>
                      <a:pt x="589" y="375"/>
                    </a:lnTo>
                    <a:lnTo>
                      <a:pt x="592" y="377"/>
                    </a:lnTo>
                    <a:lnTo>
                      <a:pt x="596" y="379"/>
                    </a:lnTo>
                    <a:lnTo>
                      <a:pt x="599" y="381"/>
                    </a:lnTo>
                    <a:lnTo>
                      <a:pt x="603" y="383"/>
                    </a:lnTo>
                    <a:lnTo>
                      <a:pt x="606" y="385"/>
                    </a:lnTo>
                    <a:lnTo>
                      <a:pt x="610" y="386"/>
                    </a:lnTo>
                    <a:lnTo>
                      <a:pt x="613" y="388"/>
                    </a:lnTo>
                    <a:lnTo>
                      <a:pt x="617" y="389"/>
                    </a:lnTo>
                    <a:lnTo>
                      <a:pt x="621" y="391"/>
                    </a:lnTo>
                    <a:lnTo>
                      <a:pt x="624" y="392"/>
                    </a:lnTo>
                    <a:lnTo>
                      <a:pt x="628" y="393"/>
                    </a:lnTo>
                    <a:lnTo>
                      <a:pt x="631" y="394"/>
                    </a:lnTo>
                    <a:lnTo>
                      <a:pt x="635" y="395"/>
                    </a:lnTo>
                    <a:lnTo>
                      <a:pt x="638" y="396"/>
                    </a:lnTo>
                    <a:lnTo>
                      <a:pt x="642" y="397"/>
                    </a:lnTo>
                    <a:lnTo>
                      <a:pt x="645" y="398"/>
                    </a:lnTo>
                    <a:lnTo>
                      <a:pt x="649" y="399"/>
                    </a:lnTo>
                    <a:lnTo>
                      <a:pt x="652" y="399"/>
                    </a:lnTo>
                    <a:lnTo>
                      <a:pt x="656" y="400"/>
                    </a:lnTo>
                    <a:lnTo>
                      <a:pt x="659" y="401"/>
                    </a:lnTo>
                    <a:lnTo>
                      <a:pt x="663" y="402"/>
                    </a:lnTo>
                    <a:lnTo>
                      <a:pt x="666" y="402"/>
                    </a:lnTo>
                    <a:lnTo>
                      <a:pt x="670" y="403"/>
                    </a:lnTo>
                    <a:lnTo>
                      <a:pt x="673" y="403"/>
                    </a:lnTo>
                    <a:lnTo>
                      <a:pt x="677" y="404"/>
                    </a:lnTo>
                    <a:lnTo>
                      <a:pt x="681" y="404"/>
                    </a:lnTo>
                    <a:lnTo>
                      <a:pt x="684" y="405"/>
                    </a:lnTo>
                    <a:lnTo>
                      <a:pt x="687" y="405"/>
                    </a:lnTo>
                    <a:lnTo>
                      <a:pt x="691" y="405"/>
                    </a:lnTo>
                    <a:lnTo>
                      <a:pt x="695" y="406"/>
                    </a:lnTo>
                    <a:lnTo>
                      <a:pt x="698" y="406"/>
                    </a:lnTo>
                    <a:lnTo>
                      <a:pt x="702" y="406"/>
                    </a:lnTo>
                    <a:lnTo>
                      <a:pt x="705" y="407"/>
                    </a:lnTo>
                    <a:lnTo>
                      <a:pt x="709" y="407"/>
                    </a:lnTo>
                    <a:lnTo>
                      <a:pt x="712" y="407"/>
                    </a:lnTo>
                    <a:lnTo>
                      <a:pt x="716" y="407"/>
                    </a:lnTo>
                    <a:lnTo>
                      <a:pt x="719" y="408"/>
                    </a:lnTo>
                    <a:lnTo>
                      <a:pt x="723" y="408"/>
                    </a:lnTo>
                    <a:lnTo>
                      <a:pt x="726" y="408"/>
                    </a:lnTo>
                    <a:lnTo>
                      <a:pt x="730" y="408"/>
                    </a:lnTo>
                    <a:lnTo>
                      <a:pt x="733" y="409"/>
                    </a:lnTo>
                    <a:lnTo>
                      <a:pt x="737" y="409"/>
                    </a:lnTo>
                    <a:lnTo>
                      <a:pt x="740" y="409"/>
                    </a:lnTo>
                    <a:lnTo>
                      <a:pt x="744" y="409"/>
                    </a:lnTo>
                    <a:lnTo>
                      <a:pt x="747" y="409"/>
                    </a:lnTo>
                    <a:lnTo>
                      <a:pt x="751" y="410"/>
                    </a:lnTo>
                    <a:lnTo>
                      <a:pt x="755" y="410"/>
                    </a:lnTo>
                    <a:lnTo>
                      <a:pt x="758" y="410"/>
                    </a:lnTo>
                    <a:lnTo>
                      <a:pt x="762" y="410"/>
                    </a:lnTo>
                    <a:lnTo>
                      <a:pt x="765" y="410"/>
                    </a:lnTo>
                    <a:lnTo>
                      <a:pt x="769" y="410"/>
                    </a:lnTo>
                    <a:lnTo>
                      <a:pt x="772" y="410"/>
                    </a:lnTo>
                    <a:lnTo>
                      <a:pt x="776" y="410"/>
                    </a:lnTo>
                    <a:lnTo>
                      <a:pt x="779" y="410"/>
                    </a:lnTo>
                    <a:lnTo>
                      <a:pt x="783" y="410"/>
                    </a:lnTo>
                    <a:lnTo>
                      <a:pt x="786" y="411"/>
                    </a:lnTo>
                    <a:lnTo>
                      <a:pt x="790" y="411"/>
                    </a:lnTo>
                    <a:lnTo>
                      <a:pt x="793" y="411"/>
                    </a:lnTo>
                    <a:lnTo>
                      <a:pt x="797" y="411"/>
                    </a:lnTo>
                    <a:lnTo>
                      <a:pt x="800" y="411"/>
                    </a:lnTo>
                    <a:lnTo>
                      <a:pt x="804" y="411"/>
                    </a:lnTo>
                    <a:lnTo>
                      <a:pt x="807" y="411"/>
                    </a:lnTo>
                    <a:lnTo>
                      <a:pt x="811" y="411"/>
                    </a:lnTo>
                    <a:lnTo>
                      <a:pt x="815" y="411"/>
                    </a:lnTo>
                    <a:lnTo>
                      <a:pt x="818" y="411"/>
                    </a:lnTo>
                    <a:lnTo>
                      <a:pt x="822" y="411"/>
                    </a:lnTo>
                    <a:lnTo>
                      <a:pt x="825" y="411"/>
                    </a:lnTo>
                    <a:lnTo>
                      <a:pt x="829" y="411"/>
                    </a:lnTo>
                    <a:lnTo>
                      <a:pt x="832" y="412"/>
                    </a:lnTo>
                    <a:lnTo>
                      <a:pt x="836" y="412"/>
                    </a:lnTo>
                    <a:lnTo>
                      <a:pt x="839" y="412"/>
                    </a:lnTo>
                    <a:lnTo>
                      <a:pt x="843" y="412"/>
                    </a:lnTo>
                    <a:lnTo>
                      <a:pt x="846" y="412"/>
                    </a:lnTo>
                    <a:lnTo>
                      <a:pt x="850" y="412"/>
                    </a:lnTo>
                    <a:lnTo>
                      <a:pt x="853" y="412"/>
                    </a:lnTo>
                    <a:lnTo>
                      <a:pt x="857" y="412"/>
                    </a:lnTo>
                    <a:lnTo>
                      <a:pt x="860" y="412"/>
                    </a:lnTo>
                    <a:lnTo>
                      <a:pt x="864" y="412"/>
                    </a:lnTo>
                    <a:lnTo>
                      <a:pt x="867" y="412"/>
                    </a:lnTo>
                    <a:lnTo>
                      <a:pt x="871" y="412"/>
                    </a:lnTo>
                    <a:lnTo>
                      <a:pt x="875" y="412"/>
                    </a:lnTo>
                    <a:lnTo>
                      <a:pt x="878" y="412"/>
                    </a:lnTo>
                    <a:lnTo>
                      <a:pt x="882" y="412"/>
                    </a:lnTo>
                    <a:lnTo>
                      <a:pt x="885" y="412"/>
                    </a:lnTo>
                    <a:lnTo>
                      <a:pt x="889" y="412"/>
                    </a:lnTo>
                    <a:lnTo>
                      <a:pt x="892" y="412"/>
                    </a:lnTo>
                    <a:lnTo>
                      <a:pt x="896" y="412"/>
                    </a:lnTo>
                    <a:lnTo>
                      <a:pt x="899" y="412"/>
                    </a:lnTo>
                    <a:lnTo>
                      <a:pt x="903" y="412"/>
                    </a:lnTo>
                    <a:lnTo>
                      <a:pt x="906" y="412"/>
                    </a:lnTo>
                    <a:lnTo>
                      <a:pt x="910" y="412"/>
                    </a:lnTo>
                    <a:lnTo>
                      <a:pt x="913" y="412"/>
                    </a:lnTo>
                    <a:lnTo>
                      <a:pt x="917" y="412"/>
                    </a:lnTo>
                    <a:lnTo>
                      <a:pt x="920" y="412"/>
                    </a:lnTo>
                    <a:lnTo>
                      <a:pt x="924" y="412"/>
                    </a:lnTo>
                    <a:lnTo>
                      <a:pt x="927" y="412"/>
                    </a:lnTo>
                    <a:lnTo>
                      <a:pt x="931" y="412"/>
                    </a:lnTo>
                    <a:lnTo>
                      <a:pt x="935" y="412"/>
                    </a:lnTo>
                    <a:lnTo>
                      <a:pt x="938" y="412"/>
                    </a:lnTo>
                    <a:lnTo>
                      <a:pt x="941" y="412"/>
                    </a:lnTo>
                    <a:lnTo>
                      <a:pt x="945" y="412"/>
                    </a:lnTo>
                    <a:lnTo>
                      <a:pt x="948" y="412"/>
                    </a:lnTo>
                    <a:lnTo>
                      <a:pt x="952" y="412"/>
                    </a:lnTo>
                    <a:lnTo>
                      <a:pt x="956" y="412"/>
                    </a:lnTo>
                    <a:lnTo>
                      <a:pt x="959" y="412"/>
                    </a:lnTo>
                    <a:lnTo>
                      <a:pt x="963" y="413"/>
                    </a:lnTo>
                    <a:lnTo>
                      <a:pt x="966" y="413"/>
                    </a:lnTo>
                    <a:lnTo>
                      <a:pt x="970" y="413"/>
                    </a:lnTo>
                    <a:lnTo>
                      <a:pt x="973" y="413"/>
                    </a:lnTo>
                    <a:lnTo>
                      <a:pt x="977" y="413"/>
                    </a:lnTo>
                    <a:lnTo>
                      <a:pt x="980" y="413"/>
                    </a:lnTo>
                    <a:lnTo>
                      <a:pt x="984" y="413"/>
                    </a:lnTo>
                    <a:lnTo>
                      <a:pt x="987" y="413"/>
                    </a:lnTo>
                    <a:lnTo>
                      <a:pt x="991" y="413"/>
                    </a:lnTo>
                    <a:lnTo>
                      <a:pt x="994" y="413"/>
                    </a:lnTo>
                    <a:lnTo>
                      <a:pt x="998" y="413"/>
                    </a:lnTo>
                    <a:lnTo>
                      <a:pt x="1001" y="413"/>
                    </a:lnTo>
                    <a:lnTo>
                      <a:pt x="1005" y="413"/>
                    </a:lnTo>
                    <a:lnTo>
                      <a:pt x="1008" y="413"/>
                    </a:lnTo>
                    <a:lnTo>
                      <a:pt x="1012" y="413"/>
                    </a:lnTo>
                    <a:lnTo>
                      <a:pt x="1016" y="413"/>
                    </a:lnTo>
                    <a:lnTo>
                      <a:pt x="1019" y="413"/>
                    </a:lnTo>
                    <a:lnTo>
                      <a:pt x="1023" y="413"/>
                    </a:lnTo>
                    <a:lnTo>
                      <a:pt x="1026" y="413"/>
                    </a:lnTo>
                    <a:lnTo>
                      <a:pt x="1030" y="413"/>
                    </a:lnTo>
                    <a:lnTo>
                      <a:pt x="1033" y="413"/>
                    </a:lnTo>
                    <a:lnTo>
                      <a:pt x="1037" y="413"/>
                    </a:lnTo>
                    <a:lnTo>
                      <a:pt x="1040" y="413"/>
                    </a:lnTo>
                    <a:lnTo>
                      <a:pt x="1044" y="413"/>
                    </a:lnTo>
                    <a:lnTo>
                      <a:pt x="1047" y="413"/>
                    </a:lnTo>
                    <a:lnTo>
                      <a:pt x="1051" y="413"/>
                    </a:lnTo>
                    <a:lnTo>
                      <a:pt x="1054" y="413"/>
                    </a:lnTo>
                    <a:lnTo>
                      <a:pt x="1058" y="413"/>
                    </a:lnTo>
                    <a:lnTo>
                      <a:pt x="1061" y="413"/>
                    </a:lnTo>
                    <a:lnTo>
                      <a:pt x="1065" y="413"/>
                    </a:lnTo>
                    <a:lnTo>
                      <a:pt x="1068" y="413"/>
                    </a:lnTo>
                    <a:lnTo>
                      <a:pt x="1072" y="413"/>
                    </a:lnTo>
                    <a:lnTo>
                      <a:pt x="1076" y="413"/>
                    </a:lnTo>
                    <a:lnTo>
                      <a:pt x="1079" y="413"/>
                    </a:lnTo>
                    <a:lnTo>
                      <a:pt x="1083" y="413"/>
                    </a:lnTo>
                    <a:lnTo>
                      <a:pt x="1086" y="413"/>
                    </a:lnTo>
                    <a:lnTo>
                      <a:pt x="1090" y="413"/>
                    </a:lnTo>
                    <a:lnTo>
                      <a:pt x="1093" y="413"/>
                    </a:lnTo>
                    <a:lnTo>
                      <a:pt x="1097" y="413"/>
                    </a:lnTo>
                    <a:lnTo>
                      <a:pt x="1100" y="413"/>
                    </a:lnTo>
                    <a:lnTo>
                      <a:pt x="1104" y="413"/>
                    </a:lnTo>
                    <a:lnTo>
                      <a:pt x="1107" y="413"/>
                    </a:lnTo>
                    <a:lnTo>
                      <a:pt x="1111" y="413"/>
                    </a:lnTo>
                    <a:lnTo>
                      <a:pt x="1114" y="413"/>
                    </a:lnTo>
                    <a:lnTo>
                      <a:pt x="1118" y="413"/>
                    </a:lnTo>
                    <a:lnTo>
                      <a:pt x="1121" y="413"/>
                    </a:lnTo>
                    <a:lnTo>
                      <a:pt x="1125" y="413"/>
                    </a:lnTo>
                    <a:lnTo>
                      <a:pt x="1128" y="413"/>
                    </a:lnTo>
                    <a:lnTo>
                      <a:pt x="1132" y="413"/>
                    </a:lnTo>
                    <a:lnTo>
                      <a:pt x="1136" y="413"/>
                    </a:lnTo>
                    <a:lnTo>
                      <a:pt x="1139" y="413"/>
                    </a:lnTo>
                    <a:lnTo>
                      <a:pt x="1143" y="413"/>
                    </a:lnTo>
                    <a:lnTo>
                      <a:pt x="1146" y="413"/>
                    </a:lnTo>
                    <a:lnTo>
                      <a:pt x="1149" y="413"/>
                    </a:lnTo>
                    <a:lnTo>
                      <a:pt x="1153" y="413"/>
                    </a:lnTo>
                    <a:lnTo>
                      <a:pt x="1157" y="413"/>
                    </a:lnTo>
                    <a:lnTo>
                      <a:pt x="1160" y="413"/>
                    </a:lnTo>
                    <a:lnTo>
                      <a:pt x="1164" y="413"/>
                    </a:lnTo>
                    <a:lnTo>
                      <a:pt x="1167" y="413"/>
                    </a:lnTo>
                    <a:lnTo>
                      <a:pt x="1171" y="413"/>
                    </a:lnTo>
                    <a:lnTo>
                      <a:pt x="1174" y="413"/>
                    </a:lnTo>
                    <a:lnTo>
                      <a:pt x="1178" y="413"/>
                    </a:lnTo>
                    <a:lnTo>
                      <a:pt x="1181" y="413"/>
                    </a:lnTo>
                    <a:lnTo>
                      <a:pt x="1185" y="413"/>
                    </a:lnTo>
                    <a:lnTo>
                      <a:pt x="1188" y="413"/>
                    </a:lnTo>
                    <a:lnTo>
                      <a:pt x="1192" y="413"/>
                    </a:lnTo>
                    <a:lnTo>
                      <a:pt x="1196" y="413"/>
                    </a:lnTo>
                    <a:lnTo>
                      <a:pt x="1199" y="413"/>
                    </a:lnTo>
                    <a:lnTo>
                      <a:pt x="1202" y="413"/>
                    </a:lnTo>
                    <a:lnTo>
                      <a:pt x="1206" y="413"/>
                    </a:lnTo>
                    <a:lnTo>
                      <a:pt x="1209" y="413"/>
                    </a:lnTo>
                    <a:lnTo>
                      <a:pt x="1213" y="413"/>
                    </a:lnTo>
                    <a:lnTo>
                      <a:pt x="1217" y="413"/>
                    </a:lnTo>
                    <a:lnTo>
                      <a:pt x="1220" y="413"/>
                    </a:lnTo>
                    <a:lnTo>
                      <a:pt x="1224" y="412"/>
                    </a:lnTo>
                    <a:lnTo>
                      <a:pt x="1227" y="412"/>
                    </a:lnTo>
                    <a:lnTo>
                      <a:pt x="1231" y="412"/>
                    </a:lnTo>
                    <a:lnTo>
                      <a:pt x="1234" y="412"/>
                    </a:lnTo>
                    <a:lnTo>
                      <a:pt x="1238" y="412"/>
                    </a:lnTo>
                    <a:lnTo>
                      <a:pt x="1241" y="412"/>
                    </a:lnTo>
                    <a:lnTo>
                      <a:pt x="1245" y="412"/>
                    </a:lnTo>
                    <a:lnTo>
                      <a:pt x="1248" y="411"/>
                    </a:lnTo>
                    <a:lnTo>
                      <a:pt x="1252" y="411"/>
                    </a:lnTo>
                    <a:lnTo>
                      <a:pt x="1255" y="411"/>
                    </a:lnTo>
                    <a:lnTo>
                      <a:pt x="1259" y="410"/>
                    </a:lnTo>
                    <a:lnTo>
                      <a:pt x="1262" y="410"/>
                    </a:lnTo>
                    <a:lnTo>
                      <a:pt x="1266" y="409"/>
                    </a:lnTo>
                    <a:lnTo>
                      <a:pt x="1269" y="408"/>
                    </a:lnTo>
                    <a:lnTo>
                      <a:pt x="1273" y="407"/>
                    </a:lnTo>
                    <a:lnTo>
                      <a:pt x="1277" y="406"/>
                    </a:lnTo>
                    <a:lnTo>
                      <a:pt x="1280" y="405"/>
                    </a:lnTo>
                    <a:lnTo>
                      <a:pt x="1284" y="403"/>
                    </a:lnTo>
                    <a:lnTo>
                      <a:pt x="1287" y="401"/>
                    </a:lnTo>
                    <a:lnTo>
                      <a:pt x="1291" y="399"/>
                    </a:lnTo>
                    <a:lnTo>
                      <a:pt x="1294" y="396"/>
                    </a:lnTo>
                    <a:lnTo>
                      <a:pt x="1298" y="393"/>
                    </a:lnTo>
                    <a:lnTo>
                      <a:pt x="1301" y="389"/>
                    </a:lnTo>
                    <a:lnTo>
                      <a:pt x="1305" y="385"/>
                    </a:lnTo>
                    <a:lnTo>
                      <a:pt x="1308" y="380"/>
                    </a:lnTo>
                    <a:lnTo>
                      <a:pt x="1312" y="374"/>
                    </a:lnTo>
                    <a:lnTo>
                      <a:pt x="1315" y="368"/>
                    </a:lnTo>
                    <a:lnTo>
                      <a:pt x="1319" y="362"/>
                    </a:lnTo>
                    <a:lnTo>
                      <a:pt x="1322" y="355"/>
                    </a:lnTo>
                    <a:lnTo>
                      <a:pt x="1326" y="347"/>
                    </a:lnTo>
                    <a:lnTo>
                      <a:pt x="1329" y="339"/>
                    </a:lnTo>
                    <a:lnTo>
                      <a:pt x="1333" y="332"/>
                    </a:lnTo>
                    <a:lnTo>
                      <a:pt x="1337" y="324"/>
                    </a:lnTo>
                    <a:lnTo>
                      <a:pt x="1340" y="317"/>
                    </a:lnTo>
                    <a:lnTo>
                      <a:pt x="1344" y="310"/>
                    </a:lnTo>
                    <a:lnTo>
                      <a:pt x="1347" y="303"/>
                    </a:lnTo>
                    <a:lnTo>
                      <a:pt x="1351" y="297"/>
                    </a:lnTo>
                    <a:lnTo>
                      <a:pt x="1354" y="291"/>
                    </a:lnTo>
                    <a:lnTo>
                      <a:pt x="1358" y="286"/>
                    </a:lnTo>
                    <a:lnTo>
                      <a:pt x="1361" y="282"/>
                    </a:lnTo>
                    <a:lnTo>
                      <a:pt x="1365" y="278"/>
                    </a:lnTo>
                    <a:lnTo>
                      <a:pt x="1368" y="275"/>
                    </a:lnTo>
                    <a:lnTo>
                      <a:pt x="1372" y="272"/>
                    </a:lnTo>
                    <a:lnTo>
                      <a:pt x="1375" y="269"/>
                    </a:lnTo>
                    <a:lnTo>
                      <a:pt x="1379" y="268"/>
                    </a:lnTo>
                    <a:lnTo>
                      <a:pt x="1382" y="266"/>
                    </a:lnTo>
                    <a:lnTo>
                      <a:pt x="1386" y="264"/>
                    </a:lnTo>
                    <a:lnTo>
                      <a:pt x="1389" y="263"/>
                    </a:lnTo>
                    <a:lnTo>
                      <a:pt x="1393" y="262"/>
                    </a:lnTo>
                    <a:lnTo>
                      <a:pt x="1397" y="261"/>
                    </a:lnTo>
                    <a:lnTo>
                      <a:pt x="1400" y="261"/>
                    </a:lnTo>
                    <a:lnTo>
                      <a:pt x="1404" y="260"/>
                    </a:lnTo>
                    <a:lnTo>
                      <a:pt x="1407" y="260"/>
                    </a:lnTo>
                    <a:lnTo>
                      <a:pt x="1410" y="259"/>
                    </a:lnTo>
                  </a:path>
                </a:pathLst>
              </a:custGeom>
              <a:noFill/>
              <a:ln w="4826">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94" name="Freeform 50"/>
              <p:cNvSpPr>
                <a:spLocks/>
              </p:cNvSpPr>
              <p:nvPr/>
            </p:nvSpPr>
            <p:spPr bwMode="auto">
              <a:xfrm flipV="1">
                <a:off x="2246" y="2440"/>
                <a:ext cx="2494" cy="90"/>
              </a:xfrm>
              <a:custGeom>
                <a:avLst/>
                <a:gdLst>
                  <a:gd name="T0" fmla="*/ 19441 w 1410"/>
                  <a:gd name="T1" fmla="*/ 0 h 206"/>
                  <a:gd name="T2" fmla="*/ 42902 w 1410"/>
                  <a:gd name="T3" fmla="*/ 0 h 206"/>
                  <a:gd name="T4" fmla="*/ 65649 w 1410"/>
                  <a:gd name="T5" fmla="*/ 0 h 206"/>
                  <a:gd name="T6" fmla="*/ 88997 w 1410"/>
                  <a:gd name="T7" fmla="*/ 0 h 206"/>
                  <a:gd name="T8" fmla="*/ 112384 w 1410"/>
                  <a:gd name="T9" fmla="*/ 0 h 206"/>
                  <a:gd name="T10" fmla="*/ 135203 w 1410"/>
                  <a:gd name="T11" fmla="*/ 0 h 206"/>
                  <a:gd name="T12" fmla="*/ 158656 w 1410"/>
                  <a:gd name="T13" fmla="*/ 0 h 206"/>
                  <a:gd name="T14" fmla="*/ 182055 w 1410"/>
                  <a:gd name="T15" fmla="*/ 0 h 206"/>
                  <a:gd name="T16" fmla="*/ 205392 w 1410"/>
                  <a:gd name="T17" fmla="*/ 0 h 206"/>
                  <a:gd name="T18" fmla="*/ 228086 w 1410"/>
                  <a:gd name="T19" fmla="*/ 0 h 206"/>
                  <a:gd name="T20" fmla="*/ 251118 w 1410"/>
                  <a:gd name="T21" fmla="*/ 0 h 206"/>
                  <a:gd name="T22" fmla="*/ 273712 w 1410"/>
                  <a:gd name="T23" fmla="*/ 0 h 206"/>
                  <a:gd name="T24" fmla="*/ 297398 w 1410"/>
                  <a:gd name="T25" fmla="*/ 0 h 206"/>
                  <a:gd name="T26" fmla="*/ 320785 w 1410"/>
                  <a:gd name="T27" fmla="*/ 0 h 206"/>
                  <a:gd name="T28" fmla="*/ 344176 w 1410"/>
                  <a:gd name="T29" fmla="*/ 0 h 206"/>
                  <a:gd name="T30" fmla="*/ 366876 w 1410"/>
                  <a:gd name="T31" fmla="*/ 0 h 206"/>
                  <a:gd name="T32" fmla="*/ 390329 w 1410"/>
                  <a:gd name="T33" fmla="*/ 0 h 206"/>
                  <a:gd name="T34" fmla="*/ 413728 w 1410"/>
                  <a:gd name="T35" fmla="*/ 0 h 206"/>
                  <a:gd name="T36" fmla="*/ 435834 w 1410"/>
                  <a:gd name="T37" fmla="*/ 0 h 206"/>
                  <a:gd name="T38" fmla="*/ 459796 w 1410"/>
                  <a:gd name="T39" fmla="*/ 0 h 206"/>
                  <a:gd name="T40" fmla="*/ 482976 w 1410"/>
                  <a:gd name="T41" fmla="*/ 0 h 206"/>
                  <a:gd name="T42" fmla="*/ 505383 w 1410"/>
                  <a:gd name="T43" fmla="*/ 0 h 206"/>
                  <a:gd name="T44" fmla="*/ 529071 w 1410"/>
                  <a:gd name="T45" fmla="*/ 0 h 206"/>
                  <a:gd name="T46" fmla="*/ 552456 w 1410"/>
                  <a:gd name="T47" fmla="*/ 0 h 206"/>
                  <a:gd name="T48" fmla="*/ 574651 w 1410"/>
                  <a:gd name="T49" fmla="*/ 0 h 206"/>
                  <a:gd name="T50" fmla="*/ 598059 w 1410"/>
                  <a:gd name="T51" fmla="*/ 0 h 206"/>
                  <a:gd name="T52" fmla="*/ 621922 w 1410"/>
                  <a:gd name="T53" fmla="*/ 0 h 206"/>
                  <a:gd name="T54" fmla="*/ 644191 w 1410"/>
                  <a:gd name="T55" fmla="*/ 0 h 206"/>
                  <a:gd name="T56" fmla="*/ 667506 w 1410"/>
                  <a:gd name="T57" fmla="*/ 0 h 206"/>
                  <a:gd name="T58" fmla="*/ 691556 w 1410"/>
                  <a:gd name="T59" fmla="*/ 0 h 206"/>
                  <a:gd name="T60" fmla="*/ 714655 w 1410"/>
                  <a:gd name="T61" fmla="*/ 0 h 206"/>
                  <a:gd name="T62" fmla="*/ 737005 w 1410"/>
                  <a:gd name="T63" fmla="*/ 0 h 206"/>
                  <a:gd name="T64" fmla="*/ 760242 w 1410"/>
                  <a:gd name="T65" fmla="*/ 0 h 206"/>
                  <a:gd name="T66" fmla="*/ 784133 w 1410"/>
                  <a:gd name="T67" fmla="*/ 0 h 206"/>
                  <a:gd name="T68" fmla="*/ 806324 w 1410"/>
                  <a:gd name="T69" fmla="*/ 0 h 206"/>
                  <a:gd name="T70" fmla="*/ 829738 w 1410"/>
                  <a:gd name="T71" fmla="*/ 0 h 206"/>
                  <a:gd name="T72" fmla="*/ 853797 w 1410"/>
                  <a:gd name="T73" fmla="*/ 0 h 206"/>
                  <a:gd name="T74" fmla="*/ 877074 w 1410"/>
                  <a:gd name="T75" fmla="*/ 0 h 206"/>
                  <a:gd name="T76" fmla="*/ 899179 w 1410"/>
                  <a:gd name="T77" fmla="*/ 0 h 206"/>
                  <a:gd name="T78" fmla="*/ 922591 w 1410"/>
                  <a:gd name="T79" fmla="*/ 0 h 206"/>
                  <a:gd name="T80" fmla="*/ 945458 w 1410"/>
                  <a:gd name="T81" fmla="*/ 0 h 206"/>
                  <a:gd name="T82" fmla="*/ 968850 w 1410"/>
                  <a:gd name="T83" fmla="*/ 0 h 206"/>
                  <a:gd name="T84" fmla="*/ 991915 w 1410"/>
                  <a:gd name="T85" fmla="*/ 0 h 206"/>
                  <a:gd name="T86" fmla="*/ 1015805 w 1410"/>
                  <a:gd name="T87" fmla="*/ 0 h 206"/>
                  <a:gd name="T88" fmla="*/ 1038006 w 1410"/>
                  <a:gd name="T89" fmla="*/ 0 h 206"/>
                  <a:gd name="T90" fmla="*/ 1061432 w 1410"/>
                  <a:gd name="T91" fmla="*/ 0 h 206"/>
                  <a:gd name="T92" fmla="*/ 1084763 w 1410"/>
                  <a:gd name="T93" fmla="*/ 0 h 206"/>
                  <a:gd name="T94" fmla="*/ 1107667 w 1410"/>
                  <a:gd name="T95" fmla="*/ 0 h 206"/>
                  <a:gd name="T96" fmla="*/ 1131082 w 1410"/>
                  <a:gd name="T97" fmla="*/ 0 h 206"/>
                  <a:gd name="T98" fmla="*/ 1154441 w 1410"/>
                  <a:gd name="T99" fmla="*/ 0 h 206"/>
                  <a:gd name="T100" fmla="*/ 1177136 w 1410"/>
                  <a:gd name="T101" fmla="*/ 0 h 206"/>
                  <a:gd name="T102" fmla="*/ 1200520 w 1410"/>
                  <a:gd name="T103" fmla="*/ 0 h 206"/>
                  <a:gd name="T104" fmla="*/ 1223581 w 1410"/>
                  <a:gd name="T105" fmla="*/ 0 h 206"/>
                  <a:gd name="T106" fmla="*/ 1246407 w 1410"/>
                  <a:gd name="T107" fmla="*/ 0 h 206"/>
                  <a:gd name="T108" fmla="*/ 1269922 w 1410"/>
                  <a:gd name="T109" fmla="*/ 0 h 206"/>
                  <a:gd name="T110" fmla="*/ 1293258 w 1410"/>
                  <a:gd name="T111" fmla="*/ 0 h 206"/>
                  <a:gd name="T112" fmla="*/ 1316660 w 1410"/>
                  <a:gd name="T113" fmla="*/ 0 h 2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10"/>
                  <a:gd name="T172" fmla="*/ 0 h 206"/>
                  <a:gd name="T173" fmla="*/ 1410 w 1410"/>
                  <a:gd name="T174" fmla="*/ 206 h 20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10" h="206">
                    <a:moveTo>
                      <a:pt x="0" y="89"/>
                    </a:moveTo>
                    <a:lnTo>
                      <a:pt x="3" y="90"/>
                    </a:lnTo>
                    <a:lnTo>
                      <a:pt x="7" y="91"/>
                    </a:lnTo>
                    <a:lnTo>
                      <a:pt x="10" y="92"/>
                    </a:lnTo>
                    <a:lnTo>
                      <a:pt x="14" y="93"/>
                    </a:lnTo>
                    <a:lnTo>
                      <a:pt x="17" y="94"/>
                    </a:lnTo>
                    <a:lnTo>
                      <a:pt x="21" y="95"/>
                    </a:lnTo>
                    <a:lnTo>
                      <a:pt x="24" y="96"/>
                    </a:lnTo>
                    <a:lnTo>
                      <a:pt x="28" y="97"/>
                    </a:lnTo>
                    <a:lnTo>
                      <a:pt x="31" y="99"/>
                    </a:lnTo>
                    <a:lnTo>
                      <a:pt x="35" y="100"/>
                    </a:lnTo>
                    <a:lnTo>
                      <a:pt x="39" y="101"/>
                    </a:lnTo>
                    <a:lnTo>
                      <a:pt x="42" y="103"/>
                    </a:lnTo>
                    <a:lnTo>
                      <a:pt x="46" y="105"/>
                    </a:lnTo>
                    <a:lnTo>
                      <a:pt x="49" y="106"/>
                    </a:lnTo>
                    <a:lnTo>
                      <a:pt x="53" y="108"/>
                    </a:lnTo>
                    <a:lnTo>
                      <a:pt x="56" y="110"/>
                    </a:lnTo>
                    <a:lnTo>
                      <a:pt x="60" y="112"/>
                    </a:lnTo>
                    <a:lnTo>
                      <a:pt x="63" y="114"/>
                    </a:lnTo>
                    <a:lnTo>
                      <a:pt x="67" y="116"/>
                    </a:lnTo>
                    <a:lnTo>
                      <a:pt x="70" y="118"/>
                    </a:lnTo>
                    <a:lnTo>
                      <a:pt x="74" y="121"/>
                    </a:lnTo>
                    <a:lnTo>
                      <a:pt x="77" y="123"/>
                    </a:lnTo>
                    <a:lnTo>
                      <a:pt x="81" y="125"/>
                    </a:lnTo>
                    <a:lnTo>
                      <a:pt x="84" y="127"/>
                    </a:lnTo>
                    <a:lnTo>
                      <a:pt x="88" y="130"/>
                    </a:lnTo>
                    <a:lnTo>
                      <a:pt x="91" y="132"/>
                    </a:lnTo>
                    <a:lnTo>
                      <a:pt x="95" y="135"/>
                    </a:lnTo>
                    <a:lnTo>
                      <a:pt x="99" y="137"/>
                    </a:lnTo>
                    <a:lnTo>
                      <a:pt x="102" y="139"/>
                    </a:lnTo>
                    <a:lnTo>
                      <a:pt x="106" y="141"/>
                    </a:lnTo>
                    <a:lnTo>
                      <a:pt x="109" y="144"/>
                    </a:lnTo>
                    <a:lnTo>
                      <a:pt x="113" y="146"/>
                    </a:lnTo>
                    <a:lnTo>
                      <a:pt x="116" y="148"/>
                    </a:lnTo>
                    <a:lnTo>
                      <a:pt x="120" y="150"/>
                    </a:lnTo>
                    <a:lnTo>
                      <a:pt x="123" y="151"/>
                    </a:lnTo>
                    <a:lnTo>
                      <a:pt x="127" y="153"/>
                    </a:lnTo>
                    <a:lnTo>
                      <a:pt x="130" y="155"/>
                    </a:lnTo>
                    <a:lnTo>
                      <a:pt x="134" y="156"/>
                    </a:lnTo>
                    <a:lnTo>
                      <a:pt x="137" y="158"/>
                    </a:lnTo>
                    <a:lnTo>
                      <a:pt x="141" y="159"/>
                    </a:lnTo>
                    <a:lnTo>
                      <a:pt x="144" y="160"/>
                    </a:lnTo>
                    <a:lnTo>
                      <a:pt x="148" y="161"/>
                    </a:lnTo>
                    <a:lnTo>
                      <a:pt x="151" y="162"/>
                    </a:lnTo>
                    <a:lnTo>
                      <a:pt x="155" y="163"/>
                    </a:lnTo>
                    <a:lnTo>
                      <a:pt x="159" y="164"/>
                    </a:lnTo>
                    <a:lnTo>
                      <a:pt x="162" y="164"/>
                    </a:lnTo>
                    <a:lnTo>
                      <a:pt x="166" y="165"/>
                    </a:lnTo>
                    <a:lnTo>
                      <a:pt x="169" y="165"/>
                    </a:lnTo>
                    <a:lnTo>
                      <a:pt x="172" y="166"/>
                    </a:lnTo>
                    <a:lnTo>
                      <a:pt x="176" y="166"/>
                    </a:lnTo>
                    <a:lnTo>
                      <a:pt x="180" y="166"/>
                    </a:lnTo>
                    <a:lnTo>
                      <a:pt x="183" y="167"/>
                    </a:lnTo>
                    <a:lnTo>
                      <a:pt x="187" y="167"/>
                    </a:lnTo>
                    <a:lnTo>
                      <a:pt x="190" y="167"/>
                    </a:lnTo>
                    <a:lnTo>
                      <a:pt x="194" y="167"/>
                    </a:lnTo>
                    <a:lnTo>
                      <a:pt x="197" y="167"/>
                    </a:lnTo>
                    <a:lnTo>
                      <a:pt x="201" y="167"/>
                    </a:lnTo>
                    <a:lnTo>
                      <a:pt x="204" y="168"/>
                    </a:lnTo>
                    <a:lnTo>
                      <a:pt x="208" y="168"/>
                    </a:lnTo>
                    <a:lnTo>
                      <a:pt x="211" y="168"/>
                    </a:lnTo>
                    <a:lnTo>
                      <a:pt x="215" y="168"/>
                    </a:lnTo>
                    <a:lnTo>
                      <a:pt x="219" y="168"/>
                    </a:lnTo>
                    <a:lnTo>
                      <a:pt x="222" y="168"/>
                    </a:lnTo>
                    <a:lnTo>
                      <a:pt x="225" y="168"/>
                    </a:lnTo>
                    <a:lnTo>
                      <a:pt x="229" y="168"/>
                    </a:lnTo>
                    <a:lnTo>
                      <a:pt x="232" y="167"/>
                    </a:lnTo>
                    <a:lnTo>
                      <a:pt x="236" y="167"/>
                    </a:lnTo>
                    <a:lnTo>
                      <a:pt x="240" y="167"/>
                    </a:lnTo>
                    <a:lnTo>
                      <a:pt x="243" y="167"/>
                    </a:lnTo>
                    <a:lnTo>
                      <a:pt x="247" y="167"/>
                    </a:lnTo>
                    <a:lnTo>
                      <a:pt x="250" y="167"/>
                    </a:lnTo>
                    <a:lnTo>
                      <a:pt x="254" y="166"/>
                    </a:lnTo>
                    <a:lnTo>
                      <a:pt x="257" y="166"/>
                    </a:lnTo>
                    <a:lnTo>
                      <a:pt x="261" y="166"/>
                    </a:lnTo>
                    <a:lnTo>
                      <a:pt x="264" y="166"/>
                    </a:lnTo>
                    <a:lnTo>
                      <a:pt x="268" y="165"/>
                    </a:lnTo>
                    <a:lnTo>
                      <a:pt x="271" y="165"/>
                    </a:lnTo>
                    <a:lnTo>
                      <a:pt x="275" y="165"/>
                    </a:lnTo>
                    <a:lnTo>
                      <a:pt x="278" y="164"/>
                    </a:lnTo>
                    <a:lnTo>
                      <a:pt x="282" y="164"/>
                    </a:lnTo>
                    <a:lnTo>
                      <a:pt x="285" y="163"/>
                    </a:lnTo>
                    <a:lnTo>
                      <a:pt x="289" y="163"/>
                    </a:lnTo>
                    <a:lnTo>
                      <a:pt x="292" y="162"/>
                    </a:lnTo>
                    <a:lnTo>
                      <a:pt x="296" y="162"/>
                    </a:lnTo>
                    <a:lnTo>
                      <a:pt x="300" y="162"/>
                    </a:lnTo>
                    <a:lnTo>
                      <a:pt x="303" y="163"/>
                    </a:lnTo>
                    <a:lnTo>
                      <a:pt x="307" y="164"/>
                    </a:lnTo>
                    <a:lnTo>
                      <a:pt x="310" y="165"/>
                    </a:lnTo>
                    <a:lnTo>
                      <a:pt x="314" y="168"/>
                    </a:lnTo>
                    <a:lnTo>
                      <a:pt x="317" y="172"/>
                    </a:lnTo>
                    <a:lnTo>
                      <a:pt x="321" y="176"/>
                    </a:lnTo>
                    <a:lnTo>
                      <a:pt x="324" y="181"/>
                    </a:lnTo>
                    <a:lnTo>
                      <a:pt x="328" y="186"/>
                    </a:lnTo>
                    <a:lnTo>
                      <a:pt x="331" y="191"/>
                    </a:lnTo>
                    <a:lnTo>
                      <a:pt x="335" y="195"/>
                    </a:lnTo>
                    <a:lnTo>
                      <a:pt x="338" y="199"/>
                    </a:lnTo>
                    <a:lnTo>
                      <a:pt x="342" y="202"/>
                    </a:lnTo>
                    <a:lnTo>
                      <a:pt x="345" y="205"/>
                    </a:lnTo>
                    <a:lnTo>
                      <a:pt x="349" y="206"/>
                    </a:lnTo>
                    <a:lnTo>
                      <a:pt x="352" y="206"/>
                    </a:lnTo>
                    <a:lnTo>
                      <a:pt x="356" y="206"/>
                    </a:lnTo>
                    <a:lnTo>
                      <a:pt x="360" y="204"/>
                    </a:lnTo>
                    <a:lnTo>
                      <a:pt x="363" y="202"/>
                    </a:lnTo>
                    <a:lnTo>
                      <a:pt x="367" y="199"/>
                    </a:lnTo>
                    <a:lnTo>
                      <a:pt x="370" y="195"/>
                    </a:lnTo>
                    <a:lnTo>
                      <a:pt x="374" y="190"/>
                    </a:lnTo>
                    <a:lnTo>
                      <a:pt x="377" y="185"/>
                    </a:lnTo>
                    <a:lnTo>
                      <a:pt x="381" y="179"/>
                    </a:lnTo>
                    <a:lnTo>
                      <a:pt x="384" y="174"/>
                    </a:lnTo>
                    <a:lnTo>
                      <a:pt x="388" y="169"/>
                    </a:lnTo>
                    <a:lnTo>
                      <a:pt x="391" y="165"/>
                    </a:lnTo>
                    <a:lnTo>
                      <a:pt x="395" y="161"/>
                    </a:lnTo>
                    <a:lnTo>
                      <a:pt x="398" y="158"/>
                    </a:lnTo>
                    <a:lnTo>
                      <a:pt x="402" y="156"/>
                    </a:lnTo>
                    <a:lnTo>
                      <a:pt x="405" y="154"/>
                    </a:lnTo>
                    <a:lnTo>
                      <a:pt x="409" y="153"/>
                    </a:lnTo>
                    <a:lnTo>
                      <a:pt x="412" y="151"/>
                    </a:lnTo>
                    <a:lnTo>
                      <a:pt x="416" y="150"/>
                    </a:lnTo>
                    <a:lnTo>
                      <a:pt x="420" y="148"/>
                    </a:lnTo>
                    <a:lnTo>
                      <a:pt x="423" y="147"/>
                    </a:lnTo>
                    <a:lnTo>
                      <a:pt x="426" y="145"/>
                    </a:lnTo>
                    <a:lnTo>
                      <a:pt x="430" y="143"/>
                    </a:lnTo>
                    <a:lnTo>
                      <a:pt x="433" y="141"/>
                    </a:lnTo>
                    <a:lnTo>
                      <a:pt x="437" y="139"/>
                    </a:lnTo>
                    <a:lnTo>
                      <a:pt x="441" y="137"/>
                    </a:lnTo>
                    <a:lnTo>
                      <a:pt x="444" y="134"/>
                    </a:lnTo>
                    <a:lnTo>
                      <a:pt x="448" y="131"/>
                    </a:lnTo>
                    <a:lnTo>
                      <a:pt x="451" y="129"/>
                    </a:lnTo>
                    <a:lnTo>
                      <a:pt x="455" y="126"/>
                    </a:lnTo>
                    <a:lnTo>
                      <a:pt x="458" y="123"/>
                    </a:lnTo>
                    <a:lnTo>
                      <a:pt x="462" y="119"/>
                    </a:lnTo>
                    <a:lnTo>
                      <a:pt x="465" y="116"/>
                    </a:lnTo>
                    <a:lnTo>
                      <a:pt x="469" y="112"/>
                    </a:lnTo>
                    <a:lnTo>
                      <a:pt x="472" y="109"/>
                    </a:lnTo>
                    <a:lnTo>
                      <a:pt x="476" y="105"/>
                    </a:lnTo>
                    <a:lnTo>
                      <a:pt x="479" y="101"/>
                    </a:lnTo>
                    <a:lnTo>
                      <a:pt x="483" y="97"/>
                    </a:lnTo>
                    <a:lnTo>
                      <a:pt x="486" y="94"/>
                    </a:lnTo>
                    <a:lnTo>
                      <a:pt x="490" y="90"/>
                    </a:lnTo>
                    <a:lnTo>
                      <a:pt x="493" y="86"/>
                    </a:lnTo>
                    <a:lnTo>
                      <a:pt x="497" y="82"/>
                    </a:lnTo>
                    <a:lnTo>
                      <a:pt x="501" y="79"/>
                    </a:lnTo>
                    <a:lnTo>
                      <a:pt x="504" y="75"/>
                    </a:lnTo>
                    <a:lnTo>
                      <a:pt x="508" y="71"/>
                    </a:lnTo>
                    <a:lnTo>
                      <a:pt x="511" y="68"/>
                    </a:lnTo>
                    <a:lnTo>
                      <a:pt x="515" y="64"/>
                    </a:lnTo>
                    <a:lnTo>
                      <a:pt x="518" y="61"/>
                    </a:lnTo>
                    <a:lnTo>
                      <a:pt x="522" y="58"/>
                    </a:lnTo>
                    <a:lnTo>
                      <a:pt x="525" y="55"/>
                    </a:lnTo>
                    <a:lnTo>
                      <a:pt x="529" y="52"/>
                    </a:lnTo>
                    <a:lnTo>
                      <a:pt x="532" y="49"/>
                    </a:lnTo>
                    <a:lnTo>
                      <a:pt x="536" y="46"/>
                    </a:lnTo>
                    <a:lnTo>
                      <a:pt x="539" y="44"/>
                    </a:lnTo>
                    <a:lnTo>
                      <a:pt x="543" y="41"/>
                    </a:lnTo>
                    <a:lnTo>
                      <a:pt x="546" y="39"/>
                    </a:lnTo>
                    <a:lnTo>
                      <a:pt x="550" y="37"/>
                    </a:lnTo>
                    <a:lnTo>
                      <a:pt x="553" y="35"/>
                    </a:lnTo>
                    <a:lnTo>
                      <a:pt x="557" y="33"/>
                    </a:lnTo>
                    <a:lnTo>
                      <a:pt x="561" y="31"/>
                    </a:lnTo>
                    <a:lnTo>
                      <a:pt x="564" y="29"/>
                    </a:lnTo>
                    <a:lnTo>
                      <a:pt x="568" y="27"/>
                    </a:lnTo>
                    <a:lnTo>
                      <a:pt x="571" y="26"/>
                    </a:lnTo>
                    <a:lnTo>
                      <a:pt x="575" y="24"/>
                    </a:lnTo>
                    <a:lnTo>
                      <a:pt x="578" y="23"/>
                    </a:lnTo>
                    <a:lnTo>
                      <a:pt x="582" y="21"/>
                    </a:lnTo>
                    <a:lnTo>
                      <a:pt x="585" y="20"/>
                    </a:lnTo>
                    <a:lnTo>
                      <a:pt x="589" y="19"/>
                    </a:lnTo>
                    <a:lnTo>
                      <a:pt x="592" y="18"/>
                    </a:lnTo>
                    <a:lnTo>
                      <a:pt x="596" y="17"/>
                    </a:lnTo>
                    <a:lnTo>
                      <a:pt x="599" y="16"/>
                    </a:lnTo>
                    <a:lnTo>
                      <a:pt x="603" y="15"/>
                    </a:lnTo>
                    <a:lnTo>
                      <a:pt x="606" y="14"/>
                    </a:lnTo>
                    <a:lnTo>
                      <a:pt x="610" y="13"/>
                    </a:lnTo>
                    <a:lnTo>
                      <a:pt x="613" y="12"/>
                    </a:lnTo>
                    <a:lnTo>
                      <a:pt x="617" y="12"/>
                    </a:lnTo>
                    <a:lnTo>
                      <a:pt x="621" y="11"/>
                    </a:lnTo>
                    <a:lnTo>
                      <a:pt x="624" y="11"/>
                    </a:lnTo>
                    <a:lnTo>
                      <a:pt x="628" y="10"/>
                    </a:lnTo>
                    <a:lnTo>
                      <a:pt x="631" y="9"/>
                    </a:lnTo>
                    <a:lnTo>
                      <a:pt x="635" y="9"/>
                    </a:lnTo>
                    <a:lnTo>
                      <a:pt x="638" y="8"/>
                    </a:lnTo>
                    <a:lnTo>
                      <a:pt x="642" y="8"/>
                    </a:lnTo>
                    <a:lnTo>
                      <a:pt x="645" y="7"/>
                    </a:lnTo>
                    <a:lnTo>
                      <a:pt x="649" y="7"/>
                    </a:lnTo>
                    <a:lnTo>
                      <a:pt x="652" y="7"/>
                    </a:lnTo>
                    <a:lnTo>
                      <a:pt x="656" y="7"/>
                    </a:lnTo>
                    <a:lnTo>
                      <a:pt x="659" y="6"/>
                    </a:lnTo>
                    <a:lnTo>
                      <a:pt x="663" y="6"/>
                    </a:lnTo>
                    <a:lnTo>
                      <a:pt x="666" y="6"/>
                    </a:lnTo>
                    <a:lnTo>
                      <a:pt x="670" y="5"/>
                    </a:lnTo>
                    <a:lnTo>
                      <a:pt x="673" y="5"/>
                    </a:lnTo>
                    <a:lnTo>
                      <a:pt x="677" y="5"/>
                    </a:lnTo>
                    <a:lnTo>
                      <a:pt x="681" y="4"/>
                    </a:lnTo>
                    <a:lnTo>
                      <a:pt x="684" y="4"/>
                    </a:lnTo>
                    <a:lnTo>
                      <a:pt x="687" y="4"/>
                    </a:lnTo>
                    <a:lnTo>
                      <a:pt x="691" y="4"/>
                    </a:lnTo>
                    <a:lnTo>
                      <a:pt x="695" y="4"/>
                    </a:lnTo>
                    <a:lnTo>
                      <a:pt x="698" y="3"/>
                    </a:lnTo>
                    <a:lnTo>
                      <a:pt x="702" y="3"/>
                    </a:lnTo>
                    <a:lnTo>
                      <a:pt x="705" y="3"/>
                    </a:lnTo>
                    <a:lnTo>
                      <a:pt x="709" y="3"/>
                    </a:lnTo>
                    <a:lnTo>
                      <a:pt x="712" y="3"/>
                    </a:lnTo>
                    <a:lnTo>
                      <a:pt x="716" y="3"/>
                    </a:lnTo>
                    <a:lnTo>
                      <a:pt x="719" y="3"/>
                    </a:lnTo>
                    <a:lnTo>
                      <a:pt x="723" y="3"/>
                    </a:lnTo>
                    <a:lnTo>
                      <a:pt x="726" y="2"/>
                    </a:lnTo>
                    <a:lnTo>
                      <a:pt x="730" y="2"/>
                    </a:lnTo>
                    <a:lnTo>
                      <a:pt x="733" y="2"/>
                    </a:lnTo>
                    <a:lnTo>
                      <a:pt x="737" y="2"/>
                    </a:lnTo>
                    <a:lnTo>
                      <a:pt x="740" y="2"/>
                    </a:lnTo>
                    <a:lnTo>
                      <a:pt x="744" y="2"/>
                    </a:lnTo>
                    <a:lnTo>
                      <a:pt x="747" y="2"/>
                    </a:lnTo>
                    <a:lnTo>
                      <a:pt x="751" y="2"/>
                    </a:lnTo>
                    <a:lnTo>
                      <a:pt x="755" y="2"/>
                    </a:lnTo>
                    <a:lnTo>
                      <a:pt x="758" y="2"/>
                    </a:lnTo>
                    <a:lnTo>
                      <a:pt x="762" y="2"/>
                    </a:lnTo>
                    <a:lnTo>
                      <a:pt x="765" y="2"/>
                    </a:lnTo>
                    <a:lnTo>
                      <a:pt x="769" y="1"/>
                    </a:lnTo>
                    <a:lnTo>
                      <a:pt x="772" y="1"/>
                    </a:lnTo>
                    <a:lnTo>
                      <a:pt x="776" y="1"/>
                    </a:lnTo>
                    <a:lnTo>
                      <a:pt x="779" y="1"/>
                    </a:lnTo>
                    <a:lnTo>
                      <a:pt x="783" y="1"/>
                    </a:lnTo>
                    <a:lnTo>
                      <a:pt x="786" y="1"/>
                    </a:lnTo>
                    <a:lnTo>
                      <a:pt x="790" y="1"/>
                    </a:lnTo>
                    <a:lnTo>
                      <a:pt x="793" y="1"/>
                    </a:lnTo>
                    <a:lnTo>
                      <a:pt x="797" y="1"/>
                    </a:lnTo>
                    <a:lnTo>
                      <a:pt x="800" y="1"/>
                    </a:lnTo>
                    <a:lnTo>
                      <a:pt x="804" y="1"/>
                    </a:lnTo>
                    <a:lnTo>
                      <a:pt x="807" y="1"/>
                    </a:lnTo>
                    <a:lnTo>
                      <a:pt x="811" y="1"/>
                    </a:lnTo>
                    <a:lnTo>
                      <a:pt x="815" y="1"/>
                    </a:lnTo>
                    <a:lnTo>
                      <a:pt x="818" y="1"/>
                    </a:lnTo>
                    <a:lnTo>
                      <a:pt x="822" y="1"/>
                    </a:lnTo>
                    <a:lnTo>
                      <a:pt x="825" y="1"/>
                    </a:lnTo>
                    <a:lnTo>
                      <a:pt x="829" y="1"/>
                    </a:lnTo>
                    <a:lnTo>
                      <a:pt x="832" y="1"/>
                    </a:lnTo>
                    <a:lnTo>
                      <a:pt x="836" y="1"/>
                    </a:lnTo>
                    <a:lnTo>
                      <a:pt x="839" y="1"/>
                    </a:lnTo>
                    <a:lnTo>
                      <a:pt x="843" y="1"/>
                    </a:lnTo>
                    <a:lnTo>
                      <a:pt x="846" y="1"/>
                    </a:lnTo>
                    <a:lnTo>
                      <a:pt x="850" y="1"/>
                    </a:lnTo>
                    <a:lnTo>
                      <a:pt x="853" y="1"/>
                    </a:lnTo>
                    <a:lnTo>
                      <a:pt x="857" y="1"/>
                    </a:lnTo>
                    <a:lnTo>
                      <a:pt x="860" y="1"/>
                    </a:lnTo>
                    <a:lnTo>
                      <a:pt x="864" y="1"/>
                    </a:lnTo>
                    <a:lnTo>
                      <a:pt x="867" y="1"/>
                    </a:lnTo>
                    <a:lnTo>
                      <a:pt x="871" y="0"/>
                    </a:lnTo>
                    <a:lnTo>
                      <a:pt x="875" y="0"/>
                    </a:lnTo>
                    <a:lnTo>
                      <a:pt x="878" y="0"/>
                    </a:lnTo>
                    <a:lnTo>
                      <a:pt x="882" y="0"/>
                    </a:lnTo>
                    <a:lnTo>
                      <a:pt x="885" y="0"/>
                    </a:lnTo>
                    <a:lnTo>
                      <a:pt x="889" y="0"/>
                    </a:lnTo>
                    <a:lnTo>
                      <a:pt x="892" y="0"/>
                    </a:lnTo>
                    <a:lnTo>
                      <a:pt x="896" y="0"/>
                    </a:lnTo>
                    <a:lnTo>
                      <a:pt x="899" y="0"/>
                    </a:lnTo>
                    <a:lnTo>
                      <a:pt x="903" y="0"/>
                    </a:lnTo>
                    <a:lnTo>
                      <a:pt x="906" y="0"/>
                    </a:lnTo>
                    <a:lnTo>
                      <a:pt x="910" y="0"/>
                    </a:lnTo>
                    <a:lnTo>
                      <a:pt x="913" y="0"/>
                    </a:lnTo>
                    <a:lnTo>
                      <a:pt x="917" y="0"/>
                    </a:lnTo>
                    <a:lnTo>
                      <a:pt x="920" y="0"/>
                    </a:lnTo>
                    <a:lnTo>
                      <a:pt x="924" y="0"/>
                    </a:lnTo>
                    <a:lnTo>
                      <a:pt x="927" y="0"/>
                    </a:lnTo>
                    <a:lnTo>
                      <a:pt x="931" y="0"/>
                    </a:lnTo>
                    <a:lnTo>
                      <a:pt x="935" y="0"/>
                    </a:lnTo>
                    <a:lnTo>
                      <a:pt x="938" y="0"/>
                    </a:lnTo>
                    <a:lnTo>
                      <a:pt x="941" y="0"/>
                    </a:lnTo>
                    <a:lnTo>
                      <a:pt x="945" y="0"/>
                    </a:lnTo>
                    <a:lnTo>
                      <a:pt x="948" y="0"/>
                    </a:lnTo>
                    <a:lnTo>
                      <a:pt x="952" y="0"/>
                    </a:lnTo>
                    <a:lnTo>
                      <a:pt x="956" y="0"/>
                    </a:lnTo>
                    <a:lnTo>
                      <a:pt x="959" y="0"/>
                    </a:lnTo>
                    <a:lnTo>
                      <a:pt x="963" y="0"/>
                    </a:lnTo>
                    <a:lnTo>
                      <a:pt x="966" y="0"/>
                    </a:lnTo>
                    <a:lnTo>
                      <a:pt x="970" y="0"/>
                    </a:lnTo>
                    <a:lnTo>
                      <a:pt x="973" y="0"/>
                    </a:lnTo>
                    <a:lnTo>
                      <a:pt x="977" y="0"/>
                    </a:lnTo>
                    <a:lnTo>
                      <a:pt x="980" y="0"/>
                    </a:lnTo>
                    <a:lnTo>
                      <a:pt x="984" y="0"/>
                    </a:lnTo>
                    <a:lnTo>
                      <a:pt x="987" y="0"/>
                    </a:lnTo>
                    <a:lnTo>
                      <a:pt x="991" y="0"/>
                    </a:lnTo>
                    <a:lnTo>
                      <a:pt x="994" y="0"/>
                    </a:lnTo>
                    <a:lnTo>
                      <a:pt x="998" y="0"/>
                    </a:lnTo>
                    <a:lnTo>
                      <a:pt x="1001" y="0"/>
                    </a:lnTo>
                    <a:lnTo>
                      <a:pt x="1005" y="0"/>
                    </a:lnTo>
                    <a:lnTo>
                      <a:pt x="1008" y="0"/>
                    </a:lnTo>
                    <a:lnTo>
                      <a:pt x="1012" y="0"/>
                    </a:lnTo>
                    <a:lnTo>
                      <a:pt x="1016" y="0"/>
                    </a:lnTo>
                    <a:lnTo>
                      <a:pt x="1019" y="0"/>
                    </a:lnTo>
                    <a:lnTo>
                      <a:pt x="1023" y="0"/>
                    </a:lnTo>
                    <a:lnTo>
                      <a:pt x="1026" y="0"/>
                    </a:lnTo>
                    <a:lnTo>
                      <a:pt x="1030" y="0"/>
                    </a:lnTo>
                    <a:lnTo>
                      <a:pt x="1033" y="0"/>
                    </a:lnTo>
                    <a:lnTo>
                      <a:pt x="1037" y="0"/>
                    </a:lnTo>
                    <a:lnTo>
                      <a:pt x="1040" y="0"/>
                    </a:lnTo>
                    <a:lnTo>
                      <a:pt x="1044" y="0"/>
                    </a:lnTo>
                    <a:lnTo>
                      <a:pt x="1047" y="0"/>
                    </a:lnTo>
                    <a:lnTo>
                      <a:pt x="1051" y="0"/>
                    </a:lnTo>
                    <a:lnTo>
                      <a:pt x="1054" y="0"/>
                    </a:lnTo>
                    <a:lnTo>
                      <a:pt x="1058" y="0"/>
                    </a:lnTo>
                    <a:lnTo>
                      <a:pt x="1061" y="0"/>
                    </a:lnTo>
                    <a:lnTo>
                      <a:pt x="1065" y="0"/>
                    </a:lnTo>
                    <a:lnTo>
                      <a:pt x="1068" y="0"/>
                    </a:lnTo>
                    <a:lnTo>
                      <a:pt x="1072" y="0"/>
                    </a:lnTo>
                    <a:lnTo>
                      <a:pt x="1076" y="0"/>
                    </a:lnTo>
                    <a:lnTo>
                      <a:pt x="1079" y="0"/>
                    </a:lnTo>
                    <a:lnTo>
                      <a:pt x="1083" y="0"/>
                    </a:lnTo>
                    <a:lnTo>
                      <a:pt x="1086" y="0"/>
                    </a:lnTo>
                    <a:lnTo>
                      <a:pt x="1090" y="0"/>
                    </a:lnTo>
                    <a:lnTo>
                      <a:pt x="1093" y="0"/>
                    </a:lnTo>
                    <a:lnTo>
                      <a:pt x="1097" y="0"/>
                    </a:lnTo>
                    <a:lnTo>
                      <a:pt x="1100" y="0"/>
                    </a:lnTo>
                    <a:lnTo>
                      <a:pt x="1104" y="0"/>
                    </a:lnTo>
                    <a:lnTo>
                      <a:pt x="1107" y="0"/>
                    </a:lnTo>
                    <a:lnTo>
                      <a:pt x="1111" y="0"/>
                    </a:lnTo>
                    <a:lnTo>
                      <a:pt x="1114" y="0"/>
                    </a:lnTo>
                    <a:lnTo>
                      <a:pt x="1118" y="0"/>
                    </a:lnTo>
                    <a:lnTo>
                      <a:pt x="1121" y="0"/>
                    </a:lnTo>
                    <a:lnTo>
                      <a:pt x="1125" y="0"/>
                    </a:lnTo>
                    <a:lnTo>
                      <a:pt x="1128" y="0"/>
                    </a:lnTo>
                    <a:lnTo>
                      <a:pt x="1132" y="0"/>
                    </a:lnTo>
                    <a:lnTo>
                      <a:pt x="1136" y="0"/>
                    </a:lnTo>
                    <a:lnTo>
                      <a:pt x="1139" y="0"/>
                    </a:lnTo>
                    <a:lnTo>
                      <a:pt x="1143" y="0"/>
                    </a:lnTo>
                    <a:lnTo>
                      <a:pt x="1146" y="0"/>
                    </a:lnTo>
                    <a:lnTo>
                      <a:pt x="1149" y="0"/>
                    </a:lnTo>
                    <a:lnTo>
                      <a:pt x="1153" y="0"/>
                    </a:lnTo>
                    <a:lnTo>
                      <a:pt x="1157" y="0"/>
                    </a:lnTo>
                    <a:lnTo>
                      <a:pt x="1160" y="0"/>
                    </a:lnTo>
                    <a:lnTo>
                      <a:pt x="1164" y="0"/>
                    </a:lnTo>
                    <a:lnTo>
                      <a:pt x="1167" y="0"/>
                    </a:lnTo>
                    <a:lnTo>
                      <a:pt x="1171" y="0"/>
                    </a:lnTo>
                    <a:lnTo>
                      <a:pt x="1174" y="0"/>
                    </a:lnTo>
                    <a:lnTo>
                      <a:pt x="1178" y="0"/>
                    </a:lnTo>
                    <a:lnTo>
                      <a:pt x="1181" y="0"/>
                    </a:lnTo>
                    <a:lnTo>
                      <a:pt x="1185" y="0"/>
                    </a:lnTo>
                    <a:lnTo>
                      <a:pt x="1188" y="0"/>
                    </a:lnTo>
                    <a:lnTo>
                      <a:pt x="1192" y="0"/>
                    </a:lnTo>
                    <a:lnTo>
                      <a:pt x="1196" y="0"/>
                    </a:lnTo>
                    <a:lnTo>
                      <a:pt x="1199" y="0"/>
                    </a:lnTo>
                    <a:lnTo>
                      <a:pt x="1202" y="0"/>
                    </a:lnTo>
                    <a:lnTo>
                      <a:pt x="1206" y="0"/>
                    </a:lnTo>
                    <a:lnTo>
                      <a:pt x="1209" y="0"/>
                    </a:lnTo>
                    <a:lnTo>
                      <a:pt x="1213" y="0"/>
                    </a:lnTo>
                    <a:lnTo>
                      <a:pt x="1217" y="0"/>
                    </a:lnTo>
                    <a:lnTo>
                      <a:pt x="1220" y="0"/>
                    </a:lnTo>
                    <a:lnTo>
                      <a:pt x="1224" y="0"/>
                    </a:lnTo>
                    <a:lnTo>
                      <a:pt x="1227" y="0"/>
                    </a:lnTo>
                    <a:lnTo>
                      <a:pt x="1231" y="0"/>
                    </a:lnTo>
                    <a:lnTo>
                      <a:pt x="1234" y="0"/>
                    </a:lnTo>
                    <a:lnTo>
                      <a:pt x="1238" y="0"/>
                    </a:lnTo>
                    <a:lnTo>
                      <a:pt x="1241" y="1"/>
                    </a:lnTo>
                    <a:lnTo>
                      <a:pt x="1245" y="1"/>
                    </a:lnTo>
                    <a:lnTo>
                      <a:pt x="1248" y="1"/>
                    </a:lnTo>
                    <a:lnTo>
                      <a:pt x="1252" y="1"/>
                    </a:lnTo>
                    <a:lnTo>
                      <a:pt x="1255" y="1"/>
                    </a:lnTo>
                    <a:lnTo>
                      <a:pt x="1259" y="1"/>
                    </a:lnTo>
                    <a:lnTo>
                      <a:pt x="1262" y="2"/>
                    </a:lnTo>
                    <a:lnTo>
                      <a:pt x="1266" y="2"/>
                    </a:lnTo>
                    <a:lnTo>
                      <a:pt x="1269" y="2"/>
                    </a:lnTo>
                    <a:lnTo>
                      <a:pt x="1273" y="3"/>
                    </a:lnTo>
                    <a:lnTo>
                      <a:pt x="1277" y="3"/>
                    </a:lnTo>
                    <a:lnTo>
                      <a:pt x="1280" y="4"/>
                    </a:lnTo>
                    <a:lnTo>
                      <a:pt x="1284" y="5"/>
                    </a:lnTo>
                    <a:lnTo>
                      <a:pt x="1287" y="6"/>
                    </a:lnTo>
                    <a:lnTo>
                      <a:pt x="1291" y="7"/>
                    </a:lnTo>
                    <a:lnTo>
                      <a:pt x="1294" y="8"/>
                    </a:lnTo>
                    <a:lnTo>
                      <a:pt x="1298" y="10"/>
                    </a:lnTo>
                    <a:lnTo>
                      <a:pt x="1301" y="12"/>
                    </a:lnTo>
                    <a:lnTo>
                      <a:pt x="1305" y="14"/>
                    </a:lnTo>
                    <a:lnTo>
                      <a:pt x="1308" y="17"/>
                    </a:lnTo>
                    <a:lnTo>
                      <a:pt x="1312" y="19"/>
                    </a:lnTo>
                    <a:lnTo>
                      <a:pt x="1315" y="22"/>
                    </a:lnTo>
                    <a:lnTo>
                      <a:pt x="1319" y="26"/>
                    </a:lnTo>
                    <a:lnTo>
                      <a:pt x="1322" y="29"/>
                    </a:lnTo>
                    <a:lnTo>
                      <a:pt x="1326" y="33"/>
                    </a:lnTo>
                    <a:lnTo>
                      <a:pt x="1329" y="37"/>
                    </a:lnTo>
                    <a:lnTo>
                      <a:pt x="1333" y="41"/>
                    </a:lnTo>
                    <a:lnTo>
                      <a:pt x="1337" y="44"/>
                    </a:lnTo>
                    <a:lnTo>
                      <a:pt x="1340" y="48"/>
                    </a:lnTo>
                    <a:lnTo>
                      <a:pt x="1344" y="52"/>
                    </a:lnTo>
                    <a:lnTo>
                      <a:pt x="1347" y="55"/>
                    </a:lnTo>
                    <a:lnTo>
                      <a:pt x="1351" y="58"/>
                    </a:lnTo>
                    <a:lnTo>
                      <a:pt x="1354" y="61"/>
                    </a:lnTo>
                    <a:lnTo>
                      <a:pt x="1358" y="63"/>
                    </a:lnTo>
                    <a:lnTo>
                      <a:pt x="1361" y="66"/>
                    </a:lnTo>
                    <a:lnTo>
                      <a:pt x="1365" y="67"/>
                    </a:lnTo>
                    <a:lnTo>
                      <a:pt x="1368" y="69"/>
                    </a:lnTo>
                    <a:lnTo>
                      <a:pt x="1372" y="71"/>
                    </a:lnTo>
                    <a:lnTo>
                      <a:pt x="1375" y="72"/>
                    </a:lnTo>
                    <a:lnTo>
                      <a:pt x="1379" y="73"/>
                    </a:lnTo>
                    <a:lnTo>
                      <a:pt x="1382" y="74"/>
                    </a:lnTo>
                    <a:lnTo>
                      <a:pt x="1386" y="74"/>
                    </a:lnTo>
                    <a:lnTo>
                      <a:pt x="1389" y="75"/>
                    </a:lnTo>
                    <a:lnTo>
                      <a:pt x="1393" y="75"/>
                    </a:lnTo>
                    <a:lnTo>
                      <a:pt x="1397" y="76"/>
                    </a:lnTo>
                    <a:lnTo>
                      <a:pt x="1400" y="76"/>
                    </a:lnTo>
                    <a:lnTo>
                      <a:pt x="1404" y="76"/>
                    </a:lnTo>
                    <a:lnTo>
                      <a:pt x="1407" y="77"/>
                    </a:lnTo>
                    <a:lnTo>
                      <a:pt x="1410" y="77"/>
                    </a:lnTo>
                  </a:path>
                </a:pathLst>
              </a:custGeom>
              <a:noFill/>
              <a:ln w="4826">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grpSp>
        <p:sp>
          <p:nvSpPr>
            <p:cNvPr id="79" name="Rectangle 38"/>
            <p:cNvSpPr>
              <a:spLocks noChangeAspect="1" noChangeArrowheads="1"/>
            </p:cNvSpPr>
            <p:nvPr/>
          </p:nvSpPr>
          <p:spPr bwMode="auto">
            <a:xfrm rot="16200000">
              <a:off x="6214749" y="933002"/>
              <a:ext cx="106362" cy="600075"/>
            </a:xfrm>
            <a:prstGeom prst="rect">
              <a:avLst/>
            </a:prstGeom>
            <a:solidFill>
              <a:srgbClr val="FFFF66"/>
            </a:solidFill>
            <a:ln w="3175">
              <a:solidFill>
                <a:srgbClr val="000000"/>
              </a:solidFill>
              <a:miter lim="800000"/>
              <a:headEnd/>
              <a:tailEnd/>
            </a:ln>
          </p:spPr>
          <p:txBody>
            <a:bodyPr vert="eaVe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solidFill>
                    <a:srgbClr val="000000"/>
                  </a:solidFill>
                </a:ln>
                <a:solidFill>
                  <a:srgbClr val="FFFFFF">
                    <a:lumMod val="65000"/>
                  </a:srgbClr>
                </a:solidFill>
                <a:effectLst/>
                <a:uLnTx/>
                <a:uFillTx/>
                <a:latin typeface="Arial"/>
                <a:cs typeface="Arial"/>
              </a:endParaRPr>
            </a:p>
          </p:txBody>
        </p:sp>
        <p:sp>
          <p:nvSpPr>
            <p:cNvPr id="80" name="Rectangle 40"/>
            <p:cNvSpPr>
              <a:spLocks noChangeAspect="1" noChangeArrowheads="1"/>
            </p:cNvSpPr>
            <p:nvPr/>
          </p:nvSpPr>
          <p:spPr bwMode="auto">
            <a:xfrm rot="16200000">
              <a:off x="6222687" y="4854126"/>
              <a:ext cx="115887" cy="600075"/>
            </a:xfrm>
            <a:prstGeom prst="rect">
              <a:avLst/>
            </a:prstGeom>
            <a:solidFill>
              <a:srgbClr val="FFFF66"/>
            </a:solidFill>
            <a:ln w="3175">
              <a:solidFill>
                <a:srgbClr val="000000"/>
              </a:solidFill>
              <a:miter lim="800000"/>
              <a:headEnd/>
              <a:tailEnd/>
            </a:ln>
          </p:spPr>
          <p:txBody>
            <a:bodyPr vert="eaVe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solidFill>
                    <a:srgbClr val="000000"/>
                  </a:solidFill>
                </a:ln>
                <a:solidFill>
                  <a:srgbClr val="FFFFFF">
                    <a:lumMod val="65000"/>
                  </a:srgbClr>
                </a:solidFill>
                <a:effectLst/>
                <a:uLnTx/>
                <a:uFillTx/>
                <a:latin typeface="Arial"/>
                <a:cs typeface="Arial"/>
              </a:endParaRPr>
            </a:p>
          </p:txBody>
        </p:sp>
        <p:cxnSp>
          <p:nvCxnSpPr>
            <p:cNvPr id="81" name="Elbow Connector 130"/>
            <p:cNvCxnSpPr/>
            <p:nvPr/>
          </p:nvCxnSpPr>
          <p:spPr bwMode="auto">
            <a:xfrm flipH="1" flipV="1">
              <a:off x="6562412" y="1264790"/>
              <a:ext cx="493713" cy="1587"/>
            </a:xfrm>
            <a:prstGeom prst="bentConnector3">
              <a:avLst>
                <a:gd name="adj1" fmla="val 50000"/>
              </a:avLst>
            </a:prstGeom>
            <a:noFill/>
            <a:ln w="3175" cap="flat" cmpd="sng" algn="ctr">
              <a:solidFill>
                <a:srgbClr val="000000"/>
              </a:solidFill>
              <a:prstDash val="solid"/>
              <a:headEnd type="oval" w="sm" len="sm"/>
              <a:tailEnd type="oval" w="sm" len="sm"/>
            </a:ln>
            <a:effectLst/>
          </p:spPr>
        </p:cxnSp>
        <p:cxnSp>
          <p:nvCxnSpPr>
            <p:cNvPr id="82" name="Elbow Connector 130"/>
            <p:cNvCxnSpPr/>
            <p:nvPr/>
          </p:nvCxnSpPr>
          <p:spPr bwMode="auto">
            <a:xfrm flipH="1" flipV="1">
              <a:off x="6571937" y="5179564"/>
              <a:ext cx="493713" cy="1587"/>
            </a:xfrm>
            <a:prstGeom prst="bentConnector3">
              <a:avLst>
                <a:gd name="adj1" fmla="val 50000"/>
              </a:avLst>
            </a:prstGeom>
            <a:noFill/>
            <a:ln w="3175" cap="flat" cmpd="sng" algn="ctr">
              <a:solidFill>
                <a:srgbClr val="000000"/>
              </a:solidFill>
              <a:prstDash val="solid"/>
              <a:headEnd type="oval" w="sm" len="sm"/>
              <a:tailEnd type="oval" w="sm" len="sm"/>
            </a:ln>
            <a:effectLst/>
          </p:spPr>
        </p:cxnSp>
        <p:cxnSp>
          <p:nvCxnSpPr>
            <p:cNvPr id="83" name="Straight Arrow Connector 82"/>
            <p:cNvCxnSpPr/>
            <p:nvPr/>
          </p:nvCxnSpPr>
          <p:spPr bwMode="auto">
            <a:xfrm flipH="1" flipV="1">
              <a:off x="6263962" y="2285552"/>
              <a:ext cx="1417638" cy="98425"/>
            </a:xfrm>
            <a:prstGeom prst="straightConnector1">
              <a:avLst/>
            </a:prstGeom>
            <a:noFill/>
            <a:ln w="9525" cap="flat" cmpd="sng" algn="ctr">
              <a:solidFill>
                <a:srgbClr val="000000"/>
              </a:solidFill>
              <a:prstDash val="solid"/>
              <a:headEnd w="sm" len="sm"/>
              <a:tailEnd type="triangle" w="sm" len="sm"/>
            </a:ln>
            <a:effectLst/>
          </p:spPr>
        </p:cxnSp>
        <p:sp>
          <p:nvSpPr>
            <p:cNvPr id="84" name="TextBox 83"/>
            <p:cNvSpPr txBox="1"/>
            <p:nvPr/>
          </p:nvSpPr>
          <p:spPr>
            <a:xfrm>
              <a:off x="4861234" y="2505699"/>
              <a:ext cx="2827611" cy="307777"/>
            </a:xfrm>
            <a:prstGeom prst="rect">
              <a:avLst/>
            </a:prstGeom>
            <a:solidFill>
              <a:schemeClr val="bg1"/>
            </a:solidFill>
          </p:spPr>
          <p:txBody>
            <a:bodyPr wrap="square" rtlCol="0">
              <a:spAutoFit/>
            </a:bodyPr>
            <a:lstStyle/>
            <a:p>
              <a:r>
                <a:rPr lang="en-US" sz="1400" dirty="0" smtClean="0">
                  <a:latin typeface="Times New Roman" pitchFamily="18" charset="0"/>
                  <a:cs typeface="Times New Roman" pitchFamily="18" charset="0"/>
                </a:rPr>
                <a:t>  4 m flight path skipped   </a:t>
              </a:r>
              <a:endParaRPr lang="en-US" sz="1400" dirty="0">
                <a:latin typeface="Times New Roman" pitchFamily="18" charset="0"/>
                <a:cs typeface="Times New Roman" pitchFamily="18" charset="0"/>
              </a:endParaRPr>
            </a:p>
          </p:txBody>
        </p:sp>
        <p:sp>
          <p:nvSpPr>
            <p:cNvPr id="85" name="TextBox 84"/>
            <p:cNvSpPr txBox="1"/>
            <p:nvPr/>
          </p:nvSpPr>
          <p:spPr>
            <a:xfrm>
              <a:off x="4878065" y="4673739"/>
              <a:ext cx="2827611" cy="307777"/>
            </a:xfrm>
            <a:prstGeom prst="rect">
              <a:avLst/>
            </a:prstGeom>
            <a:solidFill>
              <a:schemeClr val="bg1"/>
            </a:solidFill>
          </p:spPr>
          <p:txBody>
            <a:bodyPr wrap="square" rtlCol="0">
              <a:spAutoFit/>
            </a:bodyPr>
            <a:lstStyle/>
            <a:p>
              <a:r>
                <a:rPr lang="en-US" sz="1400" dirty="0" smtClean="0">
                  <a:latin typeface="Times New Roman" pitchFamily="18" charset="0"/>
                  <a:cs typeface="Times New Roman" pitchFamily="18" charset="0"/>
                </a:rPr>
                <a:t>  1 m flight path skipped   </a:t>
              </a:r>
              <a:endParaRPr lang="en-US" sz="1400" dirty="0">
                <a:latin typeface="Times New Roman" pitchFamily="18" charset="0"/>
                <a:cs typeface="Times New Roman" pitchFamily="18" charset="0"/>
              </a:endParaRPr>
            </a:p>
          </p:txBody>
        </p:sp>
      </p:grpSp>
      <p:sp>
        <p:nvSpPr>
          <p:cNvPr id="95" name="TextBox 94"/>
          <p:cNvSpPr txBox="1"/>
          <p:nvPr/>
        </p:nvSpPr>
        <p:spPr>
          <a:xfrm>
            <a:off x="4758581" y="1018827"/>
            <a:ext cx="4331936" cy="1200329"/>
          </a:xfrm>
          <a:prstGeom prst="rect">
            <a:avLst/>
          </a:prstGeom>
          <a:noFill/>
        </p:spPr>
        <p:txBody>
          <a:bodyPr wrap="square" rtlCol="0">
            <a:spAutoFit/>
          </a:bodyPr>
          <a:lstStyle/>
          <a:p>
            <a:r>
              <a:rPr lang="en-US" b="1" dirty="0" smtClean="0"/>
              <a:t>Setup to measure </a:t>
            </a:r>
            <a:r>
              <a:rPr lang="en-US" b="1" dirty="0" err="1" smtClean="0"/>
              <a:t>Fierz</a:t>
            </a:r>
            <a:r>
              <a:rPr lang="en-US" b="1" dirty="0" smtClean="0"/>
              <a:t> term (Nab-b)</a:t>
            </a:r>
          </a:p>
          <a:p>
            <a:pPr marL="285750" indent="-285750">
              <a:buFont typeface="Arial" panose="020B0604020202020204" pitchFamily="34" charset="0"/>
              <a:buChar char="•"/>
            </a:pPr>
            <a:r>
              <a:rPr lang="en-US" dirty="0" smtClean="0"/>
              <a:t>Lower detector detects all protons.</a:t>
            </a:r>
          </a:p>
          <a:p>
            <a:pPr marL="285750" indent="-285750">
              <a:buFont typeface="Arial" panose="020B0604020202020204" pitchFamily="34" charset="0"/>
              <a:buChar char="•"/>
            </a:pPr>
            <a:r>
              <a:rPr lang="en-US" dirty="0" smtClean="0"/>
              <a:t>Upward-going protons are reflected by a 1 kV field above decay volume</a:t>
            </a:r>
            <a:endParaRPr lang="en-US" dirty="0"/>
          </a:p>
        </p:txBody>
      </p:sp>
      <p:sp>
        <p:nvSpPr>
          <p:cNvPr id="96" name="TextBox 95"/>
          <p:cNvSpPr txBox="1"/>
          <p:nvPr/>
        </p:nvSpPr>
        <p:spPr>
          <a:xfrm>
            <a:off x="42561" y="5639217"/>
            <a:ext cx="4592070" cy="923330"/>
          </a:xfrm>
          <a:prstGeom prst="rect">
            <a:avLst/>
          </a:prstGeom>
          <a:noFill/>
        </p:spPr>
        <p:txBody>
          <a:bodyPr wrap="square" rtlCol="0">
            <a:spAutoFit/>
          </a:bodyPr>
          <a:lstStyle/>
          <a:p>
            <a:r>
              <a:rPr lang="en-US" b="1" dirty="0" smtClean="0"/>
              <a:t>Setup to measure proton asymmetry (Nab-a) </a:t>
            </a:r>
          </a:p>
          <a:p>
            <a:pPr marL="285750" indent="-285750">
              <a:buFont typeface="Arial" panose="020B0604020202020204" pitchFamily="34" charset="0"/>
              <a:buChar char="•"/>
            </a:pPr>
            <a:r>
              <a:rPr lang="en-US" dirty="0" smtClean="0"/>
              <a:t>Only upper detector detects protons.</a:t>
            </a:r>
          </a:p>
          <a:p>
            <a:pPr marL="285750" indent="-285750">
              <a:buFont typeface="Arial" panose="020B0604020202020204" pitchFamily="34" charset="0"/>
              <a:buChar char="•"/>
            </a:pPr>
            <a:r>
              <a:rPr lang="en-US" dirty="0" smtClean="0"/>
              <a:t>Downward-going protons are lost.</a:t>
            </a:r>
            <a:endParaRPr lang="en-US" dirty="0"/>
          </a:p>
        </p:txBody>
      </p:sp>
      <p:sp>
        <p:nvSpPr>
          <p:cNvPr id="97" name="Slide Number Placeholder 96"/>
          <p:cNvSpPr>
            <a:spLocks noGrp="1"/>
          </p:cNvSpPr>
          <p:nvPr>
            <p:ph type="sldNum" sz="quarter" idx="12"/>
          </p:nvPr>
        </p:nvSpPr>
        <p:spPr/>
        <p:txBody>
          <a:bodyPr/>
          <a:lstStyle/>
          <a:p>
            <a:fld id="{1168D57D-14F2-46AA-9C6D-C307C795B8A4}" type="slidenum">
              <a:rPr lang="en-US" smtClean="0"/>
              <a:t>13</a:t>
            </a:fld>
            <a:endParaRPr lang="en-US"/>
          </a:p>
        </p:txBody>
      </p:sp>
    </p:spTree>
    <p:extLst>
      <p:ext uri="{BB962C8B-B14F-4D97-AF65-F5344CB8AC3E}">
        <p14:creationId xmlns:p14="http://schemas.microsoft.com/office/powerpoint/2010/main" val="3656369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5" name="Group 111"/>
              <p:cNvGraphicFramePr>
                <a:graphicFrameLocks noGrp="1"/>
              </p:cNvGraphicFramePr>
              <p:nvPr>
                <p:extLst>
                  <p:ext uri="{D42A27DB-BD31-4B8C-83A1-F6EECF244321}">
                    <p14:modId xmlns:p14="http://schemas.microsoft.com/office/powerpoint/2010/main" val="1336231485"/>
                  </p:ext>
                </p:extLst>
              </p:nvPr>
            </p:nvGraphicFramePr>
            <p:xfrm>
              <a:off x="4534422" y="854328"/>
              <a:ext cx="4456875" cy="5904726"/>
            </p:xfrm>
            <a:graphic>
              <a:graphicData uri="http://schemas.openxmlformats.org/drawingml/2006/table">
                <a:tbl>
                  <a:tblPr/>
                  <a:tblGrid>
                    <a:gridCol w="2971800">
                      <a:extLst>
                        <a:ext uri="{9D8B030D-6E8A-4147-A177-3AD203B41FA5}">
                          <a16:colId xmlns:a16="http://schemas.microsoft.com/office/drawing/2014/main" val="20000"/>
                        </a:ext>
                      </a:extLst>
                    </a:gridCol>
                    <a:gridCol w="1485075">
                      <a:extLst>
                        <a:ext uri="{9D8B030D-6E8A-4147-A177-3AD203B41FA5}">
                          <a16:colId xmlns:a16="http://schemas.microsoft.com/office/drawing/2014/main" val="20001"/>
                        </a:ext>
                      </a:extLst>
                    </a:gridCol>
                  </a:tblGrid>
                  <a:tr h="467877">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Arial" charset="0"/>
                            </a:rPr>
                            <a:t>Experimental parameter</a:t>
                          </a:r>
                        </a:p>
                      </a:txBody>
                      <a:tcPr marL="45720" marR="45720" marT="7323" marB="9144" anchor="ctr"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Arial" charset="0"/>
                            </a:rPr>
                            <a:t>Systematic uncertainty </a:t>
                          </a:r>
                          <a:r>
                            <a:rPr kumimoji="0" lang="el-GR" sz="1600" b="1" i="0" u="none" strike="noStrike" cap="none" normalizeH="0" baseline="0" dirty="0" smtClean="0">
                              <a:ln>
                                <a:noFill/>
                              </a:ln>
                              <a:solidFill>
                                <a:schemeClr val="tx1"/>
                              </a:solidFill>
                              <a:effectLst/>
                              <a:latin typeface="Times New Roman" pitchFamily="18" charset="0"/>
                              <a:cs typeface="Arial" charset="0"/>
                            </a:rPr>
                            <a:t>Δ</a:t>
                          </a:r>
                          <a:r>
                            <a:rPr kumimoji="0" lang="en-US" sz="1600" b="1" i="0" u="none" strike="noStrike" cap="none" normalizeH="0" baseline="0" dirty="0" smtClean="0">
                              <a:ln>
                                <a:noFill/>
                              </a:ln>
                              <a:solidFill>
                                <a:schemeClr val="tx1"/>
                              </a:solidFill>
                              <a:effectLst/>
                              <a:latin typeface="Times New Roman" pitchFamily="18" charset="0"/>
                              <a:cs typeface="Arial" charset="0"/>
                            </a:rPr>
                            <a:t>a/a</a:t>
                          </a:r>
                        </a:p>
                      </a:txBody>
                      <a:tcPr marL="45720" marR="45720" marT="7323" marB="9144" anchor="ctr"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val="10000"/>
                      </a:ext>
                    </a:extLst>
                  </a:tr>
                  <a:tr h="23788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Arial" charset="0"/>
                            </a:rPr>
                            <a:t>Magnetic field</a:t>
                          </a: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sz="1600" b="1" i="0" u="none" strike="noStrike" cap="none" normalizeH="0" baseline="0" dirty="0" smtClean="0">
                              <a:ln>
                                <a:noFill/>
                              </a:ln>
                              <a:solidFill>
                                <a:schemeClr val="tx1"/>
                              </a:solidFill>
                              <a:effectLst/>
                              <a:latin typeface="Times New Roman" pitchFamily="18" charset="0"/>
                              <a:cs typeface="Arial" charset="0"/>
                            </a:rPr>
                            <a:t>6</a:t>
                          </a:r>
                          <a14:m>
                            <m:oMath xmlns:m="http://schemas.openxmlformats.org/officeDocument/2006/math">
                              <m:r>
                                <a:rPr kumimoji="0" lang="en-US" sz="1600" b="1" i="1" u="none" strike="noStrike" cap="none" normalizeH="0" baseline="0" smtClean="0">
                                  <a:ln>
                                    <a:noFill/>
                                  </a:ln>
                                  <a:solidFill>
                                    <a:schemeClr val="tx1"/>
                                  </a:solidFill>
                                  <a:effectLst/>
                                  <a:latin typeface="Cambria Math" panose="02040503050406030204" pitchFamily="18" charset="0"/>
                                  <a:cs typeface="Arial" charset="0"/>
                                </a:rPr>
                                <m:t>⋅</m:t>
                              </m:r>
                            </m:oMath>
                          </a14:m>
                          <a:r>
                            <a:rPr kumimoji="0" lang="en-US" sz="1600" b="1" i="0" u="none" strike="noStrike" cap="none" normalizeH="0" baseline="0" dirty="0" smtClean="0">
                              <a:ln>
                                <a:noFill/>
                              </a:ln>
                              <a:solidFill>
                                <a:schemeClr val="tx1"/>
                              </a:solidFill>
                              <a:effectLst/>
                              <a:latin typeface="Times New Roman" pitchFamily="18" charset="0"/>
                              <a:cs typeface="Arial" charset="0"/>
                            </a:rPr>
                            <a:t>10</a:t>
                          </a:r>
                          <a:r>
                            <a:rPr kumimoji="0" lang="en-US" sz="1600" b="1" i="0" u="none" strike="noStrike" cap="none" normalizeH="0" baseline="30000" dirty="0" smtClean="0">
                              <a:ln>
                                <a:noFill/>
                              </a:ln>
                              <a:solidFill>
                                <a:schemeClr val="tx1"/>
                              </a:solidFill>
                              <a:effectLst/>
                              <a:latin typeface="Times New Roman" pitchFamily="18" charset="0"/>
                              <a:cs typeface="Arial" charset="0"/>
                            </a:rPr>
                            <a:t>-4</a:t>
                          </a:r>
                          <a:r>
                            <a:rPr kumimoji="0" lang="en-US" sz="1600" b="0" i="0" u="none" strike="noStrike" cap="none" normalizeH="0" baseline="0" dirty="0" smtClean="0">
                              <a:ln>
                                <a:noFill/>
                              </a:ln>
                              <a:solidFill>
                                <a:schemeClr val="tx1"/>
                              </a:solidFill>
                              <a:effectLst/>
                              <a:latin typeface="Times New Roman" pitchFamily="18" charset="0"/>
                              <a:cs typeface="Arial" charset="0"/>
                            </a:rPr>
                            <a:t> </a:t>
                          </a: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val="10001"/>
                      </a:ext>
                    </a:extLst>
                  </a:tr>
                  <a:tr h="23788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Arial" charset="0"/>
                            </a:rPr>
                            <a:t>Electrical potential inhomogeneity:</a:t>
                          </a: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sz="1600" b="1" i="0" u="none" strike="noStrike" cap="none" normalizeH="0" baseline="0" dirty="0" smtClean="0">
                              <a:ln>
                                <a:noFill/>
                              </a:ln>
                              <a:solidFill>
                                <a:schemeClr val="tx1"/>
                              </a:solidFill>
                              <a:effectLst/>
                              <a:latin typeface="Times New Roman" pitchFamily="18" charset="0"/>
                              <a:cs typeface="Arial" charset="0"/>
                            </a:rPr>
                            <a:t>5.5·10</a:t>
                          </a:r>
                          <a:r>
                            <a:rPr kumimoji="0" lang="en-US" sz="1600" b="1" i="0" u="none" strike="noStrike" cap="none" normalizeH="0" baseline="30000" dirty="0" smtClean="0">
                              <a:ln>
                                <a:noFill/>
                              </a:ln>
                              <a:solidFill>
                                <a:schemeClr val="tx1"/>
                              </a:solidFill>
                              <a:effectLst/>
                              <a:latin typeface="Times New Roman" pitchFamily="18" charset="0"/>
                              <a:cs typeface="Arial" charset="0"/>
                            </a:rPr>
                            <a:t>-4</a:t>
                          </a:r>
                          <a:r>
                            <a:rPr kumimoji="0" lang="en-US" sz="1600" b="0" i="0" u="none" strike="noStrike" cap="none" normalizeH="0" baseline="0" dirty="0" smtClean="0">
                              <a:ln>
                                <a:noFill/>
                              </a:ln>
                              <a:solidFill>
                                <a:schemeClr val="tx1"/>
                              </a:solidFill>
                              <a:effectLst/>
                              <a:latin typeface="Times New Roman" pitchFamily="18" charset="0"/>
                              <a:cs typeface="Arial" charset="0"/>
                            </a:rPr>
                            <a:t> </a:t>
                          </a: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val="10006"/>
                      </a:ext>
                    </a:extLst>
                  </a:tr>
                  <a:tr h="23788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Arial" charset="0"/>
                            </a:rPr>
                            <a:t>Neutron Beam:</a:t>
                          </a: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 </a:t>
                          </a: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val="10009"/>
                      </a:ext>
                    </a:extLst>
                  </a:tr>
                  <a:tr h="23788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Arial" charset="0"/>
                            </a:rPr>
                            <a:t>… position</a:t>
                          </a: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Arial" charset="0"/>
                            </a:rPr>
                            <a:t>1.7·10</a:t>
                          </a:r>
                          <a:r>
                            <a:rPr kumimoji="0" lang="en-US" sz="1600" b="0" i="0" u="none" strike="noStrike" cap="none" normalizeH="0" baseline="30000" dirty="0" smtClean="0">
                              <a:ln>
                                <a:noFill/>
                              </a:ln>
                              <a:solidFill>
                                <a:schemeClr val="tx1"/>
                              </a:solidFill>
                              <a:effectLst/>
                              <a:latin typeface="Times New Roman" pitchFamily="18" charset="0"/>
                              <a:cs typeface="Arial" charset="0"/>
                            </a:rPr>
                            <a:t>-4</a:t>
                          </a:r>
                          <a:endParaRPr kumimoji="0" lang="en-US" sz="1600" b="0" i="0" u="none" strike="noStrike" cap="none" normalizeH="0" baseline="0" dirty="0" smtClean="0">
                            <a:ln>
                              <a:noFill/>
                            </a:ln>
                            <a:solidFill>
                              <a:schemeClr val="tx1"/>
                            </a:solidFill>
                            <a:effectLst/>
                            <a:latin typeface="Times New Roman" pitchFamily="18" charset="0"/>
                            <a:cs typeface="Arial" charset="0"/>
                          </a:endParaRP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val="10010"/>
                      </a:ext>
                    </a:extLst>
                  </a:tr>
                  <a:tr h="23788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Arial" charset="0"/>
                            </a:rPr>
                            <a:t>… profile (including edge effect)</a:t>
                          </a: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Arial" charset="0"/>
                            </a:rPr>
                            <a:t>2.5·10</a:t>
                          </a:r>
                          <a:r>
                            <a:rPr kumimoji="0" lang="en-US" sz="1600" b="0" i="0" u="none" strike="noStrike" cap="none" normalizeH="0" baseline="30000" dirty="0" smtClean="0">
                              <a:ln>
                                <a:noFill/>
                              </a:ln>
                              <a:solidFill>
                                <a:schemeClr val="tx1"/>
                              </a:solidFill>
                              <a:effectLst/>
                              <a:latin typeface="Times New Roman" pitchFamily="18" charset="0"/>
                              <a:cs typeface="Arial" charset="0"/>
                            </a:rPr>
                            <a:t>-4</a:t>
                          </a:r>
                          <a:endParaRPr kumimoji="0" lang="en-US" sz="1600" b="0" i="0" u="none" strike="noStrike" cap="none" normalizeH="0" baseline="0" dirty="0" smtClean="0">
                            <a:ln>
                              <a:noFill/>
                            </a:ln>
                            <a:solidFill>
                              <a:schemeClr val="tx1"/>
                            </a:solidFill>
                            <a:effectLst/>
                            <a:latin typeface="Times New Roman" pitchFamily="18" charset="0"/>
                            <a:cs typeface="Arial" charset="0"/>
                          </a:endParaRP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val="10011"/>
                      </a:ext>
                    </a:extLst>
                  </a:tr>
                  <a:tr h="23788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Arial" charset="0"/>
                            </a:rPr>
                            <a:t>… Doppler effect</a:t>
                          </a: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Arial" charset="0"/>
                            </a:rPr>
                            <a:t>small</a:t>
                          </a: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val="10012"/>
                      </a:ext>
                    </a:extLst>
                  </a:tr>
                  <a:tr h="23788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Arial" charset="0"/>
                            </a:rPr>
                            <a:t>… Unwanted beam polarization</a:t>
                          </a: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Arial" charset="0"/>
                            </a:rPr>
                            <a:t>can be small</a:t>
                          </a: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val="10013"/>
                      </a:ext>
                    </a:extLst>
                  </a:tr>
                  <a:tr h="23788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Times New Roman" pitchFamily="18" charset="0"/>
                              <a:cs typeface="Arial" charset="0"/>
                            </a:rPr>
                            <a:t>Adiabaticity</a:t>
                          </a:r>
                          <a:r>
                            <a:rPr kumimoji="0" lang="en-US" sz="1600" b="0" i="0" u="none" strike="noStrike" cap="none" normalizeH="0" baseline="0" dirty="0" smtClean="0">
                              <a:ln>
                                <a:noFill/>
                              </a:ln>
                              <a:solidFill>
                                <a:schemeClr val="tx1"/>
                              </a:solidFill>
                              <a:effectLst/>
                              <a:latin typeface="Times New Roman" pitchFamily="18" charset="0"/>
                              <a:cs typeface="Arial" charset="0"/>
                            </a:rPr>
                            <a:t> of proton motion</a:t>
                          </a: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Arial" charset="0"/>
                            </a:rPr>
                            <a:t>1·10</a:t>
                          </a:r>
                          <a:r>
                            <a:rPr kumimoji="0" lang="en-US" sz="1600" b="0" i="0" u="none" strike="noStrike" cap="none" normalizeH="0" baseline="30000" dirty="0" smtClean="0">
                              <a:ln>
                                <a:noFill/>
                              </a:ln>
                              <a:solidFill>
                                <a:schemeClr val="tx1"/>
                              </a:solidFill>
                              <a:effectLst/>
                              <a:latin typeface="Times New Roman" pitchFamily="18" charset="0"/>
                              <a:cs typeface="Arial" charset="0"/>
                            </a:rPr>
                            <a:t>-4</a:t>
                          </a:r>
                          <a:endParaRPr kumimoji="0" lang="en-US" sz="1600" b="0" i="0" u="none" strike="noStrike" cap="none" normalizeH="0" baseline="0" dirty="0" smtClean="0">
                            <a:ln>
                              <a:noFill/>
                            </a:ln>
                            <a:solidFill>
                              <a:schemeClr val="tx1"/>
                            </a:solidFill>
                            <a:effectLst/>
                            <a:latin typeface="Times New Roman" pitchFamily="18" charset="0"/>
                            <a:cs typeface="Arial" charset="0"/>
                          </a:endParaRP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val="10014"/>
                      </a:ext>
                    </a:extLst>
                  </a:tr>
                  <a:tr h="23788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Detector effects:</a:t>
                          </a: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Arial" charset="0"/>
                            </a:rPr>
                            <a:t> </a:t>
                          </a: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val="10015"/>
                      </a:ext>
                    </a:extLst>
                  </a:tr>
                  <a:tr h="23788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Arial" charset="0"/>
                            </a:rPr>
                            <a:t>… Electron energy calibration</a:t>
                          </a: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Arial" charset="0"/>
                            </a:rPr>
                            <a:t>2·10</a:t>
                          </a:r>
                          <a:r>
                            <a:rPr kumimoji="0" lang="en-US" sz="1600" b="0" i="0" u="none" strike="noStrike" cap="none" normalizeH="0" baseline="30000" dirty="0" smtClean="0">
                              <a:ln>
                                <a:noFill/>
                              </a:ln>
                              <a:solidFill>
                                <a:schemeClr val="tx1"/>
                              </a:solidFill>
                              <a:effectLst/>
                              <a:latin typeface="Times New Roman" pitchFamily="18" charset="0"/>
                              <a:cs typeface="Arial" charset="0"/>
                            </a:rPr>
                            <a:t>-4</a:t>
                          </a:r>
                          <a:endParaRPr kumimoji="0" lang="en-US" sz="1600" b="0" i="0" u="none" strike="noStrike" cap="none" normalizeH="0" baseline="0" dirty="0" smtClean="0">
                            <a:ln>
                              <a:noFill/>
                            </a:ln>
                            <a:solidFill>
                              <a:schemeClr val="tx1"/>
                            </a:solidFill>
                            <a:effectLst/>
                            <a:latin typeface="Times New Roman" pitchFamily="18" charset="0"/>
                            <a:cs typeface="Arial" charset="0"/>
                          </a:endParaRP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val="10016"/>
                      </a:ext>
                    </a:extLst>
                  </a:tr>
                  <a:tr h="23788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Arial" charset="0"/>
                            </a:rPr>
                            <a:t>… Shape of electron energy response</a:t>
                          </a: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sz="1600" b="1" i="0" u="none" strike="noStrike" cap="none" normalizeH="0" baseline="0" dirty="0" smtClean="0">
                              <a:ln>
                                <a:noFill/>
                              </a:ln>
                              <a:solidFill>
                                <a:schemeClr val="tx1"/>
                              </a:solidFill>
                              <a:effectLst/>
                              <a:latin typeface="Times New Roman" pitchFamily="18" charset="0"/>
                              <a:cs typeface="Arial" charset="0"/>
                            </a:rPr>
                            <a:t>4.4·10</a:t>
                          </a:r>
                          <a:r>
                            <a:rPr kumimoji="0" lang="en-US" sz="1600" b="1" i="0" u="none" strike="noStrike" cap="none" normalizeH="0" baseline="30000" dirty="0" smtClean="0">
                              <a:ln>
                                <a:noFill/>
                              </a:ln>
                              <a:solidFill>
                                <a:schemeClr val="tx1"/>
                              </a:solidFill>
                              <a:effectLst/>
                              <a:latin typeface="Times New Roman" pitchFamily="18" charset="0"/>
                              <a:cs typeface="Arial" charset="0"/>
                            </a:rPr>
                            <a:t>-4</a:t>
                          </a:r>
                          <a:endParaRPr kumimoji="0" lang="en-US" sz="1600" b="1" i="0" u="none" strike="noStrike" cap="none" normalizeH="0" baseline="0" dirty="0" smtClean="0">
                            <a:ln>
                              <a:noFill/>
                            </a:ln>
                            <a:solidFill>
                              <a:schemeClr val="tx1"/>
                            </a:solidFill>
                            <a:effectLst/>
                            <a:latin typeface="Times New Roman" pitchFamily="18" charset="0"/>
                            <a:cs typeface="Arial" charset="0"/>
                          </a:endParaRP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val="10017"/>
                      </a:ext>
                    </a:extLst>
                  </a:tr>
                  <a:tr h="23788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Arial" charset="0"/>
                            </a:rPr>
                            <a:t>… Proton trigger efficiency</a:t>
                          </a: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Arial" charset="0"/>
                            </a:rPr>
                            <a:t>3.4·10</a:t>
                          </a:r>
                          <a:r>
                            <a:rPr kumimoji="0" lang="en-US" sz="1600" b="0" i="0" u="none" strike="noStrike" cap="none" normalizeH="0" baseline="30000" dirty="0" smtClean="0">
                              <a:ln>
                                <a:noFill/>
                              </a:ln>
                              <a:solidFill>
                                <a:schemeClr val="tx1"/>
                              </a:solidFill>
                              <a:effectLst/>
                              <a:latin typeface="Times New Roman" pitchFamily="18" charset="0"/>
                              <a:cs typeface="Arial" charset="0"/>
                            </a:rPr>
                            <a:t>-4</a:t>
                          </a:r>
                          <a:endParaRPr kumimoji="0" lang="en-US" sz="1600" b="0" i="0" u="none" strike="noStrike" cap="none" normalizeH="0" baseline="0" dirty="0" smtClean="0">
                            <a:ln>
                              <a:noFill/>
                            </a:ln>
                            <a:solidFill>
                              <a:schemeClr val="tx1"/>
                            </a:solidFill>
                            <a:effectLst/>
                            <a:latin typeface="Times New Roman" pitchFamily="18" charset="0"/>
                            <a:cs typeface="Arial" charset="0"/>
                          </a:endParaRP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val="10018"/>
                      </a:ext>
                    </a:extLst>
                  </a:tr>
                  <a:tr h="23788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Arial" charset="0"/>
                            </a:rPr>
                            <a:t>… TOF shift due to detector/electronics</a:t>
                          </a: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Times New Roman" pitchFamily="18" charset="0"/>
                              <a:cs typeface="Arial" charset="0"/>
                            </a:rPr>
                            <a:t>3·10</a:t>
                          </a:r>
                          <a:r>
                            <a:rPr kumimoji="0" lang="en-US" sz="1600" b="0" i="0" u="none" strike="noStrike" cap="none" normalizeH="0" baseline="30000" dirty="0" smtClean="0">
                              <a:ln>
                                <a:noFill/>
                              </a:ln>
                              <a:solidFill>
                                <a:schemeClr val="tx1"/>
                              </a:solidFill>
                              <a:effectLst/>
                              <a:latin typeface="Times New Roman" pitchFamily="18" charset="0"/>
                              <a:cs typeface="Arial" charset="0"/>
                            </a:rPr>
                            <a:t>-4</a:t>
                          </a:r>
                          <a:endParaRPr kumimoji="0" lang="en-US" sz="1600" b="0" i="0" u="none" strike="noStrike" cap="none" normalizeH="0" baseline="0" dirty="0" smtClean="0">
                            <a:ln>
                              <a:noFill/>
                            </a:ln>
                            <a:solidFill>
                              <a:schemeClr val="tx1"/>
                            </a:solidFill>
                            <a:effectLst/>
                            <a:latin typeface="Times New Roman" pitchFamily="18" charset="0"/>
                            <a:cs typeface="Arial" charset="0"/>
                          </a:endParaRP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val="10021"/>
                      </a:ext>
                    </a:extLst>
                  </a:tr>
                  <a:tr h="23788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Arial" charset="0"/>
                            </a:rPr>
                            <a:t>Electron TOF correction</a:t>
                          </a: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Times New Roman" pitchFamily="18" charset="0"/>
                              <a:cs typeface="Arial" charset="0"/>
                            </a:rPr>
                            <a:t>small</a:t>
                          </a: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val="4136369035"/>
                      </a:ext>
                    </a:extLst>
                  </a:tr>
                  <a:tr h="23788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Arial" charset="0"/>
                            </a:rPr>
                            <a:t>Residual gas</a:t>
                          </a: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Times New Roman" pitchFamily="18" charset="0"/>
                              <a:cs typeface="Arial" charset="0"/>
                            </a:rPr>
                            <a:t>3.8·10</a:t>
                          </a:r>
                          <a:r>
                            <a:rPr kumimoji="0" lang="en-US" sz="1600" b="0" i="0" u="none" strike="noStrike" cap="none" normalizeH="0" baseline="30000" dirty="0" smtClean="0">
                              <a:ln>
                                <a:noFill/>
                              </a:ln>
                              <a:solidFill>
                                <a:schemeClr val="tx1"/>
                              </a:solidFill>
                              <a:effectLst/>
                              <a:latin typeface="Times New Roman" pitchFamily="18" charset="0"/>
                              <a:cs typeface="Arial" charset="0"/>
                            </a:rPr>
                            <a:t>-4</a:t>
                          </a:r>
                          <a:endParaRPr kumimoji="0" lang="en-US" sz="1600" b="0" i="0" u="none" strike="noStrike" cap="none" normalizeH="0" baseline="0" dirty="0" smtClean="0">
                            <a:ln>
                              <a:noFill/>
                            </a:ln>
                            <a:solidFill>
                              <a:schemeClr val="tx1"/>
                            </a:solidFill>
                            <a:effectLst/>
                            <a:latin typeface="Times New Roman" pitchFamily="18" charset="0"/>
                            <a:cs typeface="Arial" charset="0"/>
                          </a:endParaRP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val="10019"/>
                      </a:ext>
                    </a:extLst>
                  </a:tr>
                  <a:tr h="237885">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Times New Roman" pitchFamily="18" charset="0"/>
                              <a:cs typeface="Arial" charset="0"/>
                            </a:rPr>
                            <a:t>Background / Accidental coincidences</a:t>
                          </a: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Arial" charset="0"/>
                            </a:rPr>
                            <a:t>small</a:t>
                          </a: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val="10020"/>
                      </a:ext>
                    </a:extLst>
                  </a:tr>
                  <a:tr h="23788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Arial" charset="0"/>
                            </a:rPr>
                            <a:t>Sum</a:t>
                          </a: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Arial" charset="0"/>
                            </a:rPr>
                            <a:t>1.2·10</a:t>
                          </a:r>
                          <a:r>
                            <a:rPr kumimoji="0" lang="en-US" sz="1600" b="1" i="0" u="none" strike="noStrike" cap="none" normalizeH="0" baseline="30000" dirty="0" smtClean="0">
                              <a:ln>
                                <a:noFill/>
                              </a:ln>
                              <a:solidFill>
                                <a:schemeClr val="tx1"/>
                              </a:solidFill>
                              <a:effectLst/>
                              <a:latin typeface="Times New Roman" pitchFamily="18" charset="0"/>
                              <a:cs typeface="Arial" charset="0"/>
                            </a:rPr>
                            <a:t>-3</a:t>
                          </a:r>
                          <a:endParaRPr kumimoji="0" lang="en-US" sz="1600" b="1" i="0" u="none" strike="noStrike" cap="none" normalizeH="0" baseline="0" dirty="0" smtClean="0">
                            <a:ln>
                              <a:noFill/>
                            </a:ln>
                            <a:solidFill>
                              <a:schemeClr val="tx1"/>
                            </a:solidFill>
                            <a:effectLst/>
                            <a:latin typeface="Times New Roman" pitchFamily="18" charset="0"/>
                            <a:cs typeface="Arial" charset="0"/>
                          </a:endParaRP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val="10022"/>
                      </a:ext>
                    </a:extLst>
                  </a:tr>
                </a:tbl>
              </a:graphicData>
            </a:graphic>
          </p:graphicFrame>
        </mc:Choice>
        <mc:Fallback xmlns="">
          <p:graphicFrame>
            <p:nvGraphicFramePr>
              <p:cNvPr id="5" name="Group 111"/>
              <p:cNvGraphicFramePr>
                <a:graphicFrameLocks noGrp="1"/>
              </p:cNvGraphicFramePr>
              <p:nvPr>
                <p:extLst>
                  <p:ext uri="{D42A27DB-BD31-4B8C-83A1-F6EECF244321}">
                    <p14:modId xmlns:p14="http://schemas.microsoft.com/office/powerpoint/2010/main" val="1336231485"/>
                  </p:ext>
                </p:extLst>
              </p:nvPr>
            </p:nvGraphicFramePr>
            <p:xfrm>
              <a:off x="4534422" y="854328"/>
              <a:ext cx="4456875" cy="5904726"/>
            </p:xfrm>
            <a:graphic>
              <a:graphicData uri="http://schemas.openxmlformats.org/drawingml/2006/table">
                <a:tbl>
                  <a:tblPr/>
                  <a:tblGrid>
                    <a:gridCol w="2971800">
                      <a:extLst>
                        <a:ext uri="{9D8B030D-6E8A-4147-A177-3AD203B41FA5}">
                          <a16:colId xmlns:a16="http://schemas.microsoft.com/office/drawing/2014/main" val="20000"/>
                        </a:ext>
                      </a:extLst>
                    </a:gridCol>
                    <a:gridCol w="1485075">
                      <a:extLst>
                        <a:ext uri="{9D8B030D-6E8A-4147-A177-3AD203B41FA5}">
                          <a16:colId xmlns:a16="http://schemas.microsoft.com/office/drawing/2014/main" val="20001"/>
                        </a:ext>
                      </a:extLst>
                    </a:gridCol>
                  </a:tblGrid>
                  <a:tr h="747987">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Arial" charset="0"/>
                            </a:rPr>
                            <a:t>Experimental parameter</a:t>
                          </a:r>
                        </a:p>
                      </a:txBody>
                      <a:tcPr marL="45720" marR="45720" marT="7323" marB="9144" anchor="ctr"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Arial" charset="0"/>
                            </a:rPr>
                            <a:t>Systematic uncertainty </a:t>
                          </a:r>
                          <a:r>
                            <a:rPr kumimoji="0" lang="el-GR" sz="1600" b="1" i="0" u="none" strike="noStrike" cap="none" normalizeH="0" baseline="0" dirty="0" smtClean="0">
                              <a:ln>
                                <a:noFill/>
                              </a:ln>
                              <a:solidFill>
                                <a:schemeClr val="tx1"/>
                              </a:solidFill>
                              <a:effectLst/>
                              <a:latin typeface="Times New Roman" pitchFamily="18" charset="0"/>
                              <a:cs typeface="Arial" charset="0"/>
                            </a:rPr>
                            <a:t>Δ</a:t>
                          </a:r>
                          <a:r>
                            <a:rPr kumimoji="0" lang="en-US" sz="1600" b="1" i="0" u="none" strike="noStrike" cap="none" normalizeH="0" baseline="0" dirty="0" smtClean="0">
                              <a:ln>
                                <a:noFill/>
                              </a:ln>
                              <a:solidFill>
                                <a:schemeClr val="tx1"/>
                              </a:solidFill>
                              <a:effectLst/>
                              <a:latin typeface="Times New Roman" pitchFamily="18" charset="0"/>
                              <a:cs typeface="Arial" charset="0"/>
                            </a:rPr>
                            <a:t>a/a</a:t>
                          </a:r>
                        </a:p>
                      </a:txBody>
                      <a:tcPr marL="45720" marR="45720" marT="7323" marB="9144" anchor="ctr"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val="10000"/>
                      </a:ext>
                    </a:extLst>
                  </a:tr>
                  <a:tr h="26030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Arial" charset="0"/>
                            </a:rPr>
                            <a:t>Magnetic field</a:t>
                          </a: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endParaRPr lang="en-US"/>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blipFill>
                          <a:blip r:embed="rId2"/>
                          <a:stretch>
                            <a:fillRect l="-204918" t="-314286" r="-1639" b="-1959524"/>
                          </a:stretch>
                        </a:blipFill>
                      </a:tcPr>
                    </a:tc>
                    <a:extLst>
                      <a:ext uri="{0D108BD9-81ED-4DB2-BD59-A6C34878D82A}">
                        <a16:rowId xmlns:a16="http://schemas.microsoft.com/office/drawing/2014/main" val="10001"/>
                      </a:ext>
                    </a:extLst>
                  </a:tr>
                  <a:tr h="26030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Arial" charset="0"/>
                            </a:rPr>
                            <a:t>Electrical potential inhomogeneity:</a:t>
                          </a: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sz="1600" b="1" i="0" u="none" strike="noStrike" cap="none" normalizeH="0" baseline="0" dirty="0" smtClean="0">
                              <a:ln>
                                <a:noFill/>
                              </a:ln>
                              <a:solidFill>
                                <a:schemeClr val="tx1"/>
                              </a:solidFill>
                              <a:effectLst/>
                              <a:latin typeface="Times New Roman" pitchFamily="18" charset="0"/>
                              <a:cs typeface="Arial" charset="0"/>
                            </a:rPr>
                            <a:t>5.5·10</a:t>
                          </a:r>
                          <a:r>
                            <a:rPr kumimoji="0" lang="en-US" sz="1600" b="1" i="0" u="none" strike="noStrike" cap="none" normalizeH="0" baseline="30000" dirty="0" smtClean="0">
                              <a:ln>
                                <a:noFill/>
                              </a:ln>
                              <a:solidFill>
                                <a:schemeClr val="tx1"/>
                              </a:solidFill>
                              <a:effectLst/>
                              <a:latin typeface="Times New Roman" pitchFamily="18" charset="0"/>
                              <a:cs typeface="Arial" charset="0"/>
                            </a:rPr>
                            <a:t>-4</a:t>
                          </a:r>
                          <a:r>
                            <a:rPr kumimoji="0" lang="en-US" sz="1600" b="0" i="0" u="none" strike="noStrike" cap="none" normalizeH="0" baseline="0" dirty="0" smtClean="0">
                              <a:ln>
                                <a:noFill/>
                              </a:ln>
                              <a:solidFill>
                                <a:schemeClr val="tx1"/>
                              </a:solidFill>
                              <a:effectLst/>
                              <a:latin typeface="Times New Roman" pitchFamily="18" charset="0"/>
                              <a:cs typeface="Arial" charset="0"/>
                            </a:rPr>
                            <a:t> </a:t>
                          </a: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val="10006"/>
                      </a:ext>
                    </a:extLst>
                  </a:tr>
                  <a:tr h="26030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Arial" charset="0"/>
                            </a:rPr>
                            <a:t>Neutron Beam:</a:t>
                          </a: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 </a:t>
                          </a: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val="10009"/>
                      </a:ext>
                    </a:extLst>
                  </a:tr>
                  <a:tr h="26030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Arial" charset="0"/>
                            </a:rPr>
                            <a:t>… position</a:t>
                          </a: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Arial" charset="0"/>
                            </a:rPr>
                            <a:t>1.7·10</a:t>
                          </a:r>
                          <a:r>
                            <a:rPr kumimoji="0" lang="en-US" sz="1600" b="0" i="0" u="none" strike="noStrike" cap="none" normalizeH="0" baseline="30000" dirty="0" smtClean="0">
                              <a:ln>
                                <a:noFill/>
                              </a:ln>
                              <a:solidFill>
                                <a:schemeClr val="tx1"/>
                              </a:solidFill>
                              <a:effectLst/>
                              <a:latin typeface="Times New Roman" pitchFamily="18" charset="0"/>
                              <a:cs typeface="Arial" charset="0"/>
                            </a:rPr>
                            <a:t>-4</a:t>
                          </a:r>
                          <a:endParaRPr kumimoji="0" lang="en-US" sz="1600" b="0" i="0" u="none" strike="noStrike" cap="none" normalizeH="0" baseline="0" dirty="0" smtClean="0">
                            <a:ln>
                              <a:noFill/>
                            </a:ln>
                            <a:solidFill>
                              <a:schemeClr val="tx1"/>
                            </a:solidFill>
                            <a:effectLst/>
                            <a:latin typeface="Times New Roman" pitchFamily="18" charset="0"/>
                            <a:cs typeface="Arial" charset="0"/>
                          </a:endParaRP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val="10010"/>
                      </a:ext>
                    </a:extLst>
                  </a:tr>
                  <a:tr h="26030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Arial" charset="0"/>
                            </a:rPr>
                            <a:t>… profile (including edge effect)</a:t>
                          </a: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Arial" charset="0"/>
                            </a:rPr>
                            <a:t>2.5·10</a:t>
                          </a:r>
                          <a:r>
                            <a:rPr kumimoji="0" lang="en-US" sz="1600" b="0" i="0" u="none" strike="noStrike" cap="none" normalizeH="0" baseline="30000" dirty="0" smtClean="0">
                              <a:ln>
                                <a:noFill/>
                              </a:ln>
                              <a:solidFill>
                                <a:schemeClr val="tx1"/>
                              </a:solidFill>
                              <a:effectLst/>
                              <a:latin typeface="Times New Roman" pitchFamily="18" charset="0"/>
                              <a:cs typeface="Arial" charset="0"/>
                            </a:rPr>
                            <a:t>-4</a:t>
                          </a:r>
                          <a:endParaRPr kumimoji="0" lang="en-US" sz="1600" b="0" i="0" u="none" strike="noStrike" cap="none" normalizeH="0" baseline="0" dirty="0" smtClean="0">
                            <a:ln>
                              <a:noFill/>
                            </a:ln>
                            <a:solidFill>
                              <a:schemeClr val="tx1"/>
                            </a:solidFill>
                            <a:effectLst/>
                            <a:latin typeface="Times New Roman" pitchFamily="18" charset="0"/>
                            <a:cs typeface="Arial" charset="0"/>
                          </a:endParaRP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val="10011"/>
                      </a:ext>
                    </a:extLst>
                  </a:tr>
                  <a:tr h="26030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Arial" charset="0"/>
                            </a:rPr>
                            <a:t>… Doppler effect</a:t>
                          </a: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Arial" charset="0"/>
                            </a:rPr>
                            <a:t>small</a:t>
                          </a: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val="10012"/>
                      </a:ext>
                    </a:extLst>
                  </a:tr>
                  <a:tr h="26030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Arial" charset="0"/>
                            </a:rPr>
                            <a:t>… Unwanted beam polarization</a:t>
                          </a: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Arial" charset="0"/>
                            </a:rPr>
                            <a:t>can be small</a:t>
                          </a: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val="10013"/>
                      </a:ext>
                    </a:extLst>
                  </a:tr>
                  <a:tr h="26030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Times New Roman" pitchFamily="18" charset="0"/>
                              <a:cs typeface="Arial" charset="0"/>
                            </a:rPr>
                            <a:t>Adiabaticity</a:t>
                          </a:r>
                          <a:r>
                            <a:rPr kumimoji="0" lang="en-US" sz="1600" b="0" i="0" u="none" strike="noStrike" cap="none" normalizeH="0" baseline="0" dirty="0" smtClean="0">
                              <a:ln>
                                <a:noFill/>
                              </a:ln>
                              <a:solidFill>
                                <a:schemeClr val="tx1"/>
                              </a:solidFill>
                              <a:effectLst/>
                              <a:latin typeface="Times New Roman" pitchFamily="18" charset="0"/>
                              <a:cs typeface="Arial" charset="0"/>
                            </a:rPr>
                            <a:t> of proton motion</a:t>
                          </a: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Arial" charset="0"/>
                            </a:rPr>
                            <a:t>1·10</a:t>
                          </a:r>
                          <a:r>
                            <a:rPr kumimoji="0" lang="en-US" sz="1600" b="0" i="0" u="none" strike="noStrike" cap="none" normalizeH="0" baseline="30000" dirty="0" smtClean="0">
                              <a:ln>
                                <a:noFill/>
                              </a:ln>
                              <a:solidFill>
                                <a:schemeClr val="tx1"/>
                              </a:solidFill>
                              <a:effectLst/>
                              <a:latin typeface="Times New Roman" pitchFamily="18" charset="0"/>
                              <a:cs typeface="Arial" charset="0"/>
                            </a:rPr>
                            <a:t>-4</a:t>
                          </a:r>
                          <a:endParaRPr kumimoji="0" lang="en-US" sz="1600" b="0" i="0" u="none" strike="noStrike" cap="none" normalizeH="0" baseline="0" dirty="0" smtClean="0">
                            <a:ln>
                              <a:noFill/>
                            </a:ln>
                            <a:solidFill>
                              <a:schemeClr val="tx1"/>
                            </a:solidFill>
                            <a:effectLst/>
                            <a:latin typeface="Times New Roman" pitchFamily="18" charset="0"/>
                            <a:cs typeface="Arial" charset="0"/>
                          </a:endParaRP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val="10014"/>
                      </a:ext>
                    </a:extLst>
                  </a:tr>
                  <a:tr h="26030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Detector effects:</a:t>
                          </a: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Arial" charset="0"/>
                            </a:rPr>
                            <a:t> </a:t>
                          </a: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val="10015"/>
                      </a:ext>
                    </a:extLst>
                  </a:tr>
                  <a:tr h="26030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Arial" charset="0"/>
                            </a:rPr>
                            <a:t>… Electron energy calibration</a:t>
                          </a: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Arial" charset="0"/>
                            </a:rPr>
                            <a:t>2·10</a:t>
                          </a:r>
                          <a:r>
                            <a:rPr kumimoji="0" lang="en-US" sz="1600" b="0" i="0" u="none" strike="noStrike" cap="none" normalizeH="0" baseline="30000" dirty="0" smtClean="0">
                              <a:ln>
                                <a:noFill/>
                              </a:ln>
                              <a:solidFill>
                                <a:schemeClr val="tx1"/>
                              </a:solidFill>
                              <a:effectLst/>
                              <a:latin typeface="Times New Roman" pitchFamily="18" charset="0"/>
                              <a:cs typeface="Arial" charset="0"/>
                            </a:rPr>
                            <a:t>-4</a:t>
                          </a:r>
                          <a:endParaRPr kumimoji="0" lang="en-US" sz="1600" b="0" i="0" u="none" strike="noStrike" cap="none" normalizeH="0" baseline="0" dirty="0" smtClean="0">
                            <a:ln>
                              <a:noFill/>
                            </a:ln>
                            <a:solidFill>
                              <a:schemeClr val="tx1"/>
                            </a:solidFill>
                            <a:effectLst/>
                            <a:latin typeface="Times New Roman" pitchFamily="18" charset="0"/>
                            <a:cs typeface="Arial" charset="0"/>
                          </a:endParaRP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val="10016"/>
                      </a:ext>
                    </a:extLst>
                  </a:tr>
                  <a:tr h="50414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Arial" charset="0"/>
                            </a:rPr>
                            <a:t>… Shape of electron energy response</a:t>
                          </a: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sz="1600" b="1" i="0" u="none" strike="noStrike" cap="none" normalizeH="0" baseline="0" dirty="0" smtClean="0">
                              <a:ln>
                                <a:noFill/>
                              </a:ln>
                              <a:solidFill>
                                <a:schemeClr val="tx1"/>
                              </a:solidFill>
                              <a:effectLst/>
                              <a:latin typeface="Times New Roman" pitchFamily="18" charset="0"/>
                              <a:cs typeface="Arial" charset="0"/>
                            </a:rPr>
                            <a:t>4.4·10</a:t>
                          </a:r>
                          <a:r>
                            <a:rPr kumimoji="0" lang="en-US" sz="1600" b="1" i="0" u="none" strike="noStrike" cap="none" normalizeH="0" baseline="30000" dirty="0" smtClean="0">
                              <a:ln>
                                <a:noFill/>
                              </a:ln>
                              <a:solidFill>
                                <a:schemeClr val="tx1"/>
                              </a:solidFill>
                              <a:effectLst/>
                              <a:latin typeface="Times New Roman" pitchFamily="18" charset="0"/>
                              <a:cs typeface="Arial" charset="0"/>
                            </a:rPr>
                            <a:t>-4</a:t>
                          </a:r>
                          <a:endParaRPr kumimoji="0" lang="en-US" sz="1600" b="1" i="0" u="none" strike="noStrike" cap="none" normalizeH="0" baseline="0" dirty="0" smtClean="0">
                            <a:ln>
                              <a:noFill/>
                            </a:ln>
                            <a:solidFill>
                              <a:schemeClr val="tx1"/>
                            </a:solidFill>
                            <a:effectLst/>
                            <a:latin typeface="Times New Roman" pitchFamily="18" charset="0"/>
                            <a:cs typeface="Arial" charset="0"/>
                          </a:endParaRP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val="10017"/>
                      </a:ext>
                    </a:extLst>
                  </a:tr>
                  <a:tr h="26030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Arial" charset="0"/>
                            </a:rPr>
                            <a:t>… Proton trigger efficiency</a:t>
                          </a: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Arial" charset="0"/>
                            </a:rPr>
                            <a:t>3.4·10</a:t>
                          </a:r>
                          <a:r>
                            <a:rPr kumimoji="0" lang="en-US" sz="1600" b="0" i="0" u="none" strike="noStrike" cap="none" normalizeH="0" baseline="30000" dirty="0" smtClean="0">
                              <a:ln>
                                <a:noFill/>
                              </a:ln>
                              <a:solidFill>
                                <a:schemeClr val="tx1"/>
                              </a:solidFill>
                              <a:effectLst/>
                              <a:latin typeface="Times New Roman" pitchFamily="18" charset="0"/>
                              <a:cs typeface="Arial" charset="0"/>
                            </a:rPr>
                            <a:t>-4</a:t>
                          </a:r>
                          <a:endParaRPr kumimoji="0" lang="en-US" sz="1600" b="0" i="0" u="none" strike="noStrike" cap="none" normalizeH="0" baseline="0" dirty="0" smtClean="0">
                            <a:ln>
                              <a:noFill/>
                            </a:ln>
                            <a:solidFill>
                              <a:schemeClr val="tx1"/>
                            </a:solidFill>
                            <a:effectLst/>
                            <a:latin typeface="Times New Roman" pitchFamily="18" charset="0"/>
                            <a:cs typeface="Arial" charset="0"/>
                          </a:endParaRP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val="10018"/>
                      </a:ext>
                    </a:extLst>
                  </a:tr>
                  <a:tr h="50414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Arial" charset="0"/>
                            </a:rPr>
                            <a:t>… TOF shift due to detector/electronics</a:t>
                          </a: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Times New Roman" pitchFamily="18" charset="0"/>
                              <a:cs typeface="Arial" charset="0"/>
                            </a:rPr>
                            <a:t>3·10</a:t>
                          </a:r>
                          <a:r>
                            <a:rPr kumimoji="0" lang="en-US" sz="1600" b="0" i="0" u="none" strike="noStrike" cap="none" normalizeH="0" baseline="30000" dirty="0" smtClean="0">
                              <a:ln>
                                <a:noFill/>
                              </a:ln>
                              <a:solidFill>
                                <a:schemeClr val="tx1"/>
                              </a:solidFill>
                              <a:effectLst/>
                              <a:latin typeface="Times New Roman" pitchFamily="18" charset="0"/>
                              <a:cs typeface="Arial" charset="0"/>
                            </a:rPr>
                            <a:t>-4</a:t>
                          </a:r>
                          <a:endParaRPr kumimoji="0" lang="en-US" sz="1600" b="0" i="0" u="none" strike="noStrike" cap="none" normalizeH="0" baseline="0" dirty="0" smtClean="0">
                            <a:ln>
                              <a:noFill/>
                            </a:ln>
                            <a:solidFill>
                              <a:schemeClr val="tx1"/>
                            </a:solidFill>
                            <a:effectLst/>
                            <a:latin typeface="Times New Roman" pitchFamily="18" charset="0"/>
                            <a:cs typeface="Arial" charset="0"/>
                          </a:endParaRP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val="10021"/>
                      </a:ext>
                    </a:extLst>
                  </a:tr>
                  <a:tr h="26030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Arial" charset="0"/>
                            </a:rPr>
                            <a:t>Electron TOF correction</a:t>
                          </a: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Times New Roman" pitchFamily="18" charset="0"/>
                              <a:cs typeface="Arial" charset="0"/>
                            </a:rPr>
                            <a:t>small</a:t>
                          </a: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val="4136369035"/>
                      </a:ext>
                    </a:extLst>
                  </a:tr>
                  <a:tr h="26030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Arial" charset="0"/>
                            </a:rPr>
                            <a:t>Residual gas</a:t>
                          </a: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Times New Roman" pitchFamily="18" charset="0"/>
                              <a:cs typeface="Arial" charset="0"/>
                            </a:rPr>
                            <a:t>3.8·10</a:t>
                          </a:r>
                          <a:r>
                            <a:rPr kumimoji="0" lang="en-US" sz="1600" b="0" i="0" u="none" strike="noStrike" cap="none" normalizeH="0" baseline="30000" dirty="0" smtClean="0">
                              <a:ln>
                                <a:noFill/>
                              </a:ln>
                              <a:solidFill>
                                <a:schemeClr val="tx1"/>
                              </a:solidFill>
                              <a:effectLst/>
                              <a:latin typeface="Times New Roman" pitchFamily="18" charset="0"/>
                              <a:cs typeface="Arial" charset="0"/>
                            </a:rPr>
                            <a:t>-4</a:t>
                          </a:r>
                          <a:endParaRPr kumimoji="0" lang="en-US" sz="1600" b="0" i="0" u="none" strike="noStrike" cap="none" normalizeH="0" baseline="0" dirty="0" smtClean="0">
                            <a:ln>
                              <a:noFill/>
                            </a:ln>
                            <a:solidFill>
                              <a:schemeClr val="tx1"/>
                            </a:solidFill>
                            <a:effectLst/>
                            <a:latin typeface="Times New Roman" pitchFamily="18" charset="0"/>
                            <a:cs typeface="Arial" charset="0"/>
                          </a:endParaRP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val="10019"/>
                      </a:ext>
                    </a:extLst>
                  </a:tr>
                  <a:tr h="504147">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Times New Roman" pitchFamily="18" charset="0"/>
                              <a:cs typeface="Arial" charset="0"/>
                            </a:rPr>
                            <a:t>Background / Accidental coincidences</a:t>
                          </a: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Arial" charset="0"/>
                            </a:rPr>
                            <a:t>small</a:t>
                          </a: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val="10020"/>
                      </a:ext>
                    </a:extLst>
                  </a:tr>
                  <a:tr h="26030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Arial" charset="0"/>
                            </a:rPr>
                            <a:t>Sum</a:t>
                          </a: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Arial" charset="0"/>
                            </a:rPr>
                            <a:t>1.2·10</a:t>
                          </a:r>
                          <a:r>
                            <a:rPr kumimoji="0" lang="en-US" sz="1600" b="1" i="0" u="none" strike="noStrike" cap="none" normalizeH="0" baseline="30000" dirty="0" smtClean="0">
                              <a:ln>
                                <a:noFill/>
                              </a:ln>
                              <a:solidFill>
                                <a:schemeClr val="tx1"/>
                              </a:solidFill>
                              <a:effectLst/>
                              <a:latin typeface="Times New Roman" pitchFamily="18" charset="0"/>
                              <a:cs typeface="Arial" charset="0"/>
                            </a:rPr>
                            <a:t>-3</a:t>
                          </a:r>
                          <a:endParaRPr kumimoji="0" lang="en-US" sz="1600" b="1" i="0" u="none" strike="noStrike" cap="none" normalizeH="0" baseline="0" dirty="0" smtClean="0">
                            <a:ln>
                              <a:noFill/>
                            </a:ln>
                            <a:solidFill>
                              <a:schemeClr val="tx1"/>
                            </a:solidFill>
                            <a:effectLst/>
                            <a:latin typeface="Times New Roman" pitchFamily="18" charset="0"/>
                            <a:cs typeface="Arial" charset="0"/>
                          </a:endParaRP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val="10022"/>
                      </a:ext>
                    </a:extLst>
                  </a:tr>
                </a:tbl>
              </a:graphicData>
            </a:graphic>
          </p:graphicFrame>
        </mc:Fallback>
      </mc:AlternateContent>
      <p:sp>
        <p:nvSpPr>
          <p:cNvPr id="2" name="Slide Number Placeholder 1"/>
          <p:cNvSpPr>
            <a:spLocks noGrp="1"/>
          </p:cNvSpPr>
          <p:nvPr>
            <p:ph type="sldNum" sz="quarter" idx="12"/>
          </p:nvPr>
        </p:nvSpPr>
        <p:spPr/>
        <p:txBody>
          <a:bodyPr/>
          <a:lstStyle/>
          <a:p>
            <a:fld id="{1625073E-2255-4AF4-ADFE-06ECBD40AF84}" type="slidenum">
              <a:rPr lang="en-US" smtClean="0"/>
              <a:t>14</a:t>
            </a:fld>
            <a:endParaRPr lang="en-US"/>
          </a:p>
        </p:txBody>
      </p:sp>
      <p:sp>
        <p:nvSpPr>
          <p:cNvPr id="6" name="Rectangle 57"/>
          <p:cNvSpPr>
            <a:spLocks noChangeArrowheads="1"/>
          </p:cNvSpPr>
          <p:nvPr/>
        </p:nvSpPr>
        <p:spPr bwMode="auto">
          <a:xfrm>
            <a:off x="0" y="23813"/>
            <a:ext cx="9144000" cy="792162"/>
          </a:xfrm>
          <a:prstGeom prst="rect">
            <a:avLst/>
          </a:prstGeom>
          <a:solidFill>
            <a:srgbClr val="FFCC00"/>
          </a:solidFill>
          <a:ln w="38100">
            <a:noFill/>
            <a:miter lim="800000"/>
            <a:headEnd/>
            <a:tailEnd/>
          </a:ln>
        </p:spPr>
        <p:txBody>
          <a:bodyPr rIns="91440" anchor="ctr"/>
          <a:lstStyle/>
          <a:p>
            <a:pPr algn="ctr"/>
            <a:r>
              <a:rPr lang="en-US" sz="2800" b="1" dirty="0" smtClean="0">
                <a:latin typeface="Times New Roman" pitchFamily="18" charset="0"/>
                <a:cs typeface="Times New Roman" pitchFamily="18" charset="0"/>
              </a:rPr>
              <a:t>Nab goal for SNS run</a:t>
            </a:r>
            <a:endParaRPr lang="en-US" sz="2800" b="1"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graphicFrame>
            <p:nvGraphicFramePr>
              <p:cNvPr id="10" name="Group 112"/>
              <p:cNvGraphicFramePr>
                <a:graphicFrameLocks noGrp="1"/>
              </p:cNvGraphicFramePr>
              <p:nvPr>
                <p:extLst>
                  <p:ext uri="{D42A27DB-BD31-4B8C-83A1-F6EECF244321}">
                    <p14:modId xmlns:p14="http://schemas.microsoft.com/office/powerpoint/2010/main" val="1302849163"/>
                  </p:ext>
                </p:extLst>
              </p:nvPr>
            </p:nvGraphicFramePr>
            <p:xfrm>
              <a:off x="81754" y="1354317"/>
              <a:ext cx="4311592" cy="1859308"/>
            </p:xfrm>
            <a:graphic>
              <a:graphicData uri="http://schemas.openxmlformats.org/drawingml/2006/table">
                <a:tbl>
                  <a:tblPr/>
                  <a:tblGrid>
                    <a:gridCol w="2108809">
                      <a:extLst>
                        <a:ext uri="{9D8B030D-6E8A-4147-A177-3AD203B41FA5}">
                          <a16:colId xmlns:a16="http://schemas.microsoft.com/office/drawing/2014/main" val="20000"/>
                        </a:ext>
                      </a:extLst>
                    </a:gridCol>
                    <a:gridCol w="1114816">
                      <a:extLst>
                        <a:ext uri="{9D8B030D-6E8A-4147-A177-3AD203B41FA5}">
                          <a16:colId xmlns:a16="http://schemas.microsoft.com/office/drawing/2014/main" val="20001"/>
                        </a:ext>
                      </a:extLst>
                    </a:gridCol>
                    <a:gridCol w="1087967">
                      <a:extLst>
                        <a:ext uri="{9D8B030D-6E8A-4147-A177-3AD203B41FA5}">
                          <a16:colId xmlns:a16="http://schemas.microsoft.com/office/drawing/2014/main" val="20003"/>
                        </a:ext>
                      </a:extLst>
                    </a:gridCol>
                  </a:tblGrid>
                  <a:tr h="39624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lower </a:t>
                          </a:r>
                          <a14:m>
                            <m:oMath xmlns:m="http://schemas.openxmlformats.org/officeDocument/2006/math">
                              <m:sSub>
                                <m:sSubPr>
                                  <m:ctrlPr>
                                    <a:rPr kumimoji="0" lang="en-US" sz="1600" b="1" i="1" u="none" strike="noStrike" cap="none" normalizeH="0" baseline="0" dirty="0" smtClean="0">
                                      <a:ln>
                                        <a:noFill/>
                                      </a:ln>
                                      <a:solidFill>
                                        <a:schemeClr val="tx1"/>
                                      </a:solidFill>
                                      <a:effectLst/>
                                      <a:latin typeface="Cambria Math" panose="02040503050406030204" pitchFamily="18" charset="0"/>
                                      <a:cs typeface="Times New Roman" pitchFamily="18" charset="0"/>
                                    </a:rPr>
                                  </m:ctrlPr>
                                </m:sSubPr>
                                <m:e>
                                  <m:r>
                                    <a:rPr kumimoji="0" lang="en-US" sz="1600" b="1" i="1" u="none" strike="noStrike" cap="none" normalizeH="0" baseline="0" dirty="0" smtClean="0">
                                      <a:ln>
                                        <a:noFill/>
                                      </a:ln>
                                      <a:solidFill>
                                        <a:schemeClr val="tx1"/>
                                      </a:solidFill>
                                      <a:effectLst/>
                                      <a:latin typeface="Cambria Math"/>
                                      <a:cs typeface="Times New Roman" pitchFamily="18" charset="0"/>
                                    </a:rPr>
                                    <m:t>𝑬</m:t>
                                  </m:r>
                                </m:e>
                                <m:sub>
                                  <m:r>
                                    <a:rPr kumimoji="0" lang="en-US" sz="1600" b="1" i="0" u="none" strike="noStrike" cap="none" normalizeH="0" baseline="0" dirty="0" smtClean="0">
                                      <a:ln>
                                        <a:noFill/>
                                      </a:ln>
                                      <a:solidFill>
                                        <a:schemeClr val="tx1"/>
                                      </a:solidFill>
                                      <a:effectLst/>
                                      <a:latin typeface="Cambria Math"/>
                                      <a:cs typeface="Times New Roman" pitchFamily="18" charset="0"/>
                                    </a:rPr>
                                    <m:t>𝐞</m:t>
                                  </m:r>
                                  <m:r>
                                    <a:rPr kumimoji="0" lang="en-US" sz="1600" b="1" i="1" u="none" strike="noStrike" cap="none" normalizeH="0" baseline="0" dirty="0" smtClean="0">
                                      <a:ln>
                                        <a:noFill/>
                                      </a:ln>
                                      <a:solidFill>
                                        <a:schemeClr val="tx1"/>
                                      </a:solidFill>
                                      <a:effectLst/>
                                      <a:latin typeface="Cambria Math"/>
                                      <a:cs typeface="Times New Roman" pitchFamily="18" charset="0"/>
                                    </a:rPr>
                                    <m:t>,</m:t>
                                  </m:r>
                                  <m:r>
                                    <a:rPr kumimoji="0" lang="en-US" sz="1600" b="1" i="1" u="none" strike="noStrike" cap="none" normalizeH="0" baseline="0" dirty="0" smtClean="0">
                                      <a:ln>
                                        <a:noFill/>
                                      </a:ln>
                                      <a:solidFill>
                                        <a:schemeClr val="tx1"/>
                                      </a:solidFill>
                                      <a:effectLst/>
                                      <a:latin typeface="Cambria Math"/>
                                      <a:cs typeface="Times New Roman" pitchFamily="18" charset="0"/>
                                    </a:rPr>
                                    <m:t>𝒌𝒊𝒏</m:t>
                                  </m:r>
                                </m:sub>
                              </m:sSub>
                            </m:oMath>
                          </a14:m>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cutoff</a:t>
                          </a:r>
                        </a:p>
                      </a:txBody>
                      <a:tcPr marT="45734" marB="45734"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none</a:t>
                          </a:r>
                        </a:p>
                      </a:txBody>
                      <a:tcPr marT="45734" marB="45734"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100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keV</a:t>
                          </a:r>
                          <a:endParaRPr kumimoji="0" lang="en-US"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34" marB="45734"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val="10000"/>
                      </a:ext>
                    </a:extLst>
                  </a:tr>
                  <a:tr h="39624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upper </a:t>
                          </a:r>
                          <a14:m>
                            <m:oMath xmlns:m="http://schemas.openxmlformats.org/officeDocument/2006/math">
                              <m:sSub>
                                <m:sSubPr>
                                  <m:ctrlPr>
                                    <a:rPr kumimoji="0" lang="en-US" sz="1600" b="1" i="1" u="none" strike="noStrike" cap="none" normalizeH="0" baseline="0" dirty="0" smtClean="0">
                                      <a:ln>
                                        <a:noFill/>
                                      </a:ln>
                                      <a:solidFill>
                                        <a:schemeClr val="tx1"/>
                                      </a:solidFill>
                                      <a:effectLst/>
                                      <a:latin typeface="Cambria Math" panose="02040503050406030204" pitchFamily="18" charset="0"/>
                                      <a:cs typeface="Times New Roman" pitchFamily="18" charset="0"/>
                                    </a:rPr>
                                  </m:ctrlPr>
                                </m:sSubPr>
                                <m:e>
                                  <m:r>
                                    <a:rPr kumimoji="0" lang="en-US" sz="1600" b="1" i="1" u="none" strike="noStrike" cap="none" normalizeH="0" baseline="0" dirty="0" smtClean="0">
                                      <a:ln>
                                        <a:noFill/>
                                      </a:ln>
                                      <a:solidFill>
                                        <a:schemeClr val="tx1"/>
                                      </a:solidFill>
                                      <a:effectLst/>
                                      <a:latin typeface="Cambria Math"/>
                                      <a:cs typeface="Times New Roman" pitchFamily="18" charset="0"/>
                                    </a:rPr>
                                    <m:t>𝒕</m:t>
                                  </m:r>
                                </m:e>
                                <m:sub>
                                  <m:r>
                                    <a:rPr kumimoji="0" lang="en-US" sz="1600" b="1" i="1" u="none" strike="noStrike" cap="none" normalizeH="0" baseline="0" dirty="0" smtClean="0">
                                      <a:ln>
                                        <a:noFill/>
                                      </a:ln>
                                      <a:solidFill>
                                        <a:schemeClr val="tx1"/>
                                      </a:solidFill>
                                      <a:effectLst/>
                                      <a:latin typeface="Cambria Math"/>
                                      <a:cs typeface="Times New Roman" pitchFamily="18" charset="0"/>
                                    </a:rPr>
                                    <m:t>𝒑</m:t>
                                  </m:r>
                                </m:sub>
                              </m:sSub>
                            </m:oMath>
                          </a14:m>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cutoff</a:t>
                          </a:r>
                        </a:p>
                      </a:txBody>
                      <a:tcPr marT="45734" marB="45734"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none</a:t>
                          </a:r>
                        </a:p>
                      </a:txBody>
                      <a:tcPr marT="45734" marB="45734"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4</a:t>
                          </a:r>
                          <a:r>
                            <a:rPr kumimoji="0" lang="el-GR" sz="1600" b="1" i="0" u="none" strike="noStrike" cap="none" normalizeH="0" baseline="0" dirty="0" smtClean="0">
                              <a:ln>
                                <a:noFill/>
                              </a:ln>
                              <a:solidFill>
                                <a:schemeClr val="tx1"/>
                              </a:solidFill>
                              <a:effectLst/>
                              <a:latin typeface="Times New Roman" pitchFamily="18" charset="0"/>
                              <a:cs typeface="Times New Roman" pitchFamily="18" charset="0"/>
                            </a:rPr>
                            <a:t>0 μ</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s</a:t>
                          </a:r>
                        </a:p>
                      </a:txBody>
                      <a:tcPr marT="45734" marB="45734"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val="10001"/>
                      </a:ext>
                    </a:extLst>
                  </a:tr>
                  <a:tr h="396240">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14:m>
                            <m:oMath xmlns:m="http://schemas.openxmlformats.org/officeDocument/2006/math">
                              <m:r>
                                <a:rPr kumimoji="0" lang="en-US" sz="1600" b="1" i="0" u="none" strike="noStrike" cap="none" normalizeH="0" baseline="0" smtClean="0">
                                  <a:ln>
                                    <a:noFill/>
                                  </a:ln>
                                  <a:solidFill>
                                    <a:schemeClr val="tx1"/>
                                  </a:solidFill>
                                  <a:effectLst/>
                                  <a:latin typeface="Cambria Math"/>
                                  <a:cs typeface="Times New Roman" pitchFamily="18" charset="0"/>
                                </a:rPr>
                                <m:t>𝚫</m:t>
                              </m:r>
                              <m:r>
                                <a:rPr kumimoji="0" lang="en-US" sz="1600" b="1" i="0" u="none" strike="noStrike" cap="none" normalizeH="0" baseline="0" smtClean="0">
                                  <a:ln>
                                    <a:noFill/>
                                  </a:ln>
                                  <a:solidFill>
                                    <a:schemeClr val="tx1"/>
                                  </a:solidFill>
                                  <a:effectLst/>
                                  <a:latin typeface="Cambria Math"/>
                                  <a:cs typeface="Times New Roman" pitchFamily="18" charset="0"/>
                                </a:rPr>
                                <m:t>𝐚</m:t>
                              </m:r>
                            </m:oMath>
                          </a14:m>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14:m>
                            <m:oMath xmlns:m="http://schemas.openxmlformats.org/officeDocument/2006/math">
                              <m:r>
                                <a:rPr kumimoji="0" lang="en-US" sz="1600" b="1" i="1" u="none" strike="noStrike" cap="none" normalizeH="0" baseline="0" smtClean="0">
                                  <a:ln>
                                    <a:noFill/>
                                  </a:ln>
                                  <a:solidFill>
                                    <a:schemeClr val="tx1"/>
                                  </a:solidFill>
                                  <a:effectLst/>
                                  <a:latin typeface="Cambria Math"/>
                                  <a:cs typeface="Times New Roman" pitchFamily="18" charset="0"/>
                                </a:rPr>
                                <m:t>𝑵</m:t>
                              </m:r>
                            </m:oMath>
                          </a14:m>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14:m>
                            <m:oMath xmlns:m="http://schemas.openxmlformats.org/officeDocument/2006/math">
                              <m:r>
                                <a:rPr kumimoji="0" lang="en-US" sz="1600" b="1" i="1" u="none" strike="noStrike" cap="none" normalizeH="0" baseline="0" smtClean="0">
                                  <a:ln>
                                    <a:noFill/>
                                  </a:ln>
                                  <a:solidFill>
                                    <a:schemeClr val="tx1"/>
                                  </a:solidFill>
                                  <a:effectLst/>
                                  <a:latin typeface="Cambria Math"/>
                                  <a:cs typeface="Times New Roman" pitchFamily="18" charset="0"/>
                                </a:rPr>
                                <m:t>𝒂</m:t>
                              </m:r>
                            </m:oMath>
                          </a14:m>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14:m>
                            <m:oMath xmlns:m="http://schemas.openxmlformats.org/officeDocument/2006/math">
                              <m:r>
                                <a:rPr kumimoji="0" lang="en-US" sz="1600" b="1" i="1" u="none" strike="noStrike" cap="none" normalizeH="0" baseline="0" smtClean="0">
                                  <a:ln>
                                    <a:noFill/>
                                  </a:ln>
                                  <a:solidFill>
                                    <a:schemeClr val="tx1"/>
                                  </a:solidFill>
                                  <a:effectLst/>
                                  <a:latin typeface="Cambria Math"/>
                                  <a:cs typeface="Times New Roman" pitchFamily="18" charset="0"/>
                                </a:rPr>
                                <m:t>𝒃</m:t>
                              </m:r>
                            </m:oMath>
                          </a14:m>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14:m>
                            <m:oMath xmlns:m="http://schemas.openxmlformats.org/officeDocument/2006/math">
                              <m:sSub>
                                <m:sSubPr>
                                  <m:ctrlPr>
                                    <a:rPr kumimoji="0" lang="en-US" sz="1600" b="1" i="1" u="none" strike="noStrike" cap="none" normalizeH="0" baseline="0" dirty="0" smtClean="0">
                                      <a:ln>
                                        <a:noFill/>
                                      </a:ln>
                                      <a:solidFill>
                                        <a:schemeClr val="tx1"/>
                                      </a:solidFill>
                                      <a:effectLst/>
                                      <a:latin typeface="Cambria Math" panose="02040503050406030204" pitchFamily="18" charset="0"/>
                                      <a:cs typeface="Times New Roman" pitchFamily="18" charset="0"/>
                                    </a:rPr>
                                  </m:ctrlPr>
                                </m:sSubPr>
                                <m:e>
                                  <m:r>
                                    <a:rPr kumimoji="0" lang="en-US" sz="1600" b="1" i="1" u="none" strike="noStrike" cap="none" normalizeH="0" baseline="0" dirty="0" smtClean="0">
                                      <a:ln>
                                        <a:noFill/>
                                      </a:ln>
                                      <a:solidFill>
                                        <a:schemeClr val="tx1"/>
                                      </a:solidFill>
                                      <a:effectLst/>
                                      <a:latin typeface="Cambria Math"/>
                                      <a:cs typeface="Times New Roman" pitchFamily="18" charset="0"/>
                                    </a:rPr>
                                    <m:t>𝑬</m:t>
                                  </m:r>
                                </m:e>
                                <m:sub>
                                  <m:r>
                                    <a:rPr kumimoji="0" lang="en-US" sz="1600" b="1" i="1" u="none" strike="noStrike" cap="none" normalizeH="0" baseline="0" dirty="0" smtClean="0">
                                      <a:ln>
                                        <a:noFill/>
                                      </a:ln>
                                      <a:solidFill>
                                        <a:schemeClr val="tx1"/>
                                      </a:solidFill>
                                      <a:effectLst/>
                                      <a:latin typeface="Cambria Math"/>
                                      <a:cs typeface="Times New Roman" pitchFamily="18" charset="0"/>
                                    </a:rPr>
                                    <m:t>𝒄𝒂𝒍</m:t>
                                  </m:r>
                                </m:sub>
                              </m:sSub>
                            </m:oMath>
                          </a14:m>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14:m>
                            <m:oMath xmlns:m="http://schemas.openxmlformats.org/officeDocument/2006/math">
                              <m:r>
                                <a:rPr kumimoji="0" lang="en-US" sz="1600" b="1" i="1" u="none" strike="noStrike" cap="none" normalizeH="0" baseline="0" dirty="0" smtClean="0">
                                  <a:ln>
                                    <a:noFill/>
                                  </a:ln>
                                  <a:solidFill>
                                    <a:schemeClr val="tx1"/>
                                  </a:solidFill>
                                  <a:effectLst/>
                                  <a:latin typeface="Cambria Math"/>
                                  <a:cs typeface="Times New Roman" pitchFamily="18" charset="0"/>
                                </a:rPr>
                                <m:t>𝑳</m:t>
                              </m:r>
                            </m:oMath>
                          </a14:m>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variable, inner 75% of data, 10% background)</a:t>
                          </a:r>
                        </a:p>
                      </a:txBody>
                      <a:tcPr marT="45734" marB="45734"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4.4/√N</a:t>
                          </a:r>
                        </a:p>
                      </a:txBody>
                      <a:tcPr marT="45734" marB="45734"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4.7/√N</a:t>
                          </a:r>
                        </a:p>
                      </a:txBody>
                      <a:tcPr marT="45734" marB="45734"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val="10004"/>
                      </a:ext>
                    </a:extLst>
                  </a:tr>
                </a:tbl>
              </a:graphicData>
            </a:graphic>
          </p:graphicFrame>
        </mc:Choice>
        <mc:Fallback xmlns="">
          <p:graphicFrame>
            <p:nvGraphicFramePr>
              <p:cNvPr id="10" name="Group 112"/>
              <p:cNvGraphicFramePr>
                <a:graphicFrameLocks noGrp="1"/>
              </p:cNvGraphicFramePr>
              <p:nvPr>
                <p:extLst>
                  <p:ext uri="{D42A27DB-BD31-4B8C-83A1-F6EECF244321}">
                    <p14:modId xmlns:p14="http://schemas.microsoft.com/office/powerpoint/2010/main" val="1302849163"/>
                  </p:ext>
                </p:extLst>
              </p:nvPr>
            </p:nvGraphicFramePr>
            <p:xfrm>
              <a:off x="81754" y="1354317"/>
              <a:ext cx="4311592" cy="1859308"/>
            </p:xfrm>
            <a:graphic>
              <a:graphicData uri="http://schemas.openxmlformats.org/drawingml/2006/table">
                <a:tbl>
                  <a:tblPr/>
                  <a:tblGrid>
                    <a:gridCol w="2108809">
                      <a:extLst>
                        <a:ext uri="{9D8B030D-6E8A-4147-A177-3AD203B41FA5}">
                          <a16:colId xmlns:a16="http://schemas.microsoft.com/office/drawing/2014/main" val="20000"/>
                        </a:ext>
                      </a:extLst>
                    </a:gridCol>
                    <a:gridCol w="1114816">
                      <a:extLst>
                        <a:ext uri="{9D8B030D-6E8A-4147-A177-3AD203B41FA5}">
                          <a16:colId xmlns:a16="http://schemas.microsoft.com/office/drawing/2014/main" val="20001"/>
                        </a:ext>
                      </a:extLst>
                    </a:gridCol>
                    <a:gridCol w="1087967">
                      <a:extLst>
                        <a:ext uri="{9D8B030D-6E8A-4147-A177-3AD203B41FA5}">
                          <a16:colId xmlns:a16="http://schemas.microsoft.com/office/drawing/2014/main" val="20003"/>
                        </a:ext>
                      </a:extLst>
                    </a:gridCol>
                  </a:tblGrid>
                  <a:tr h="396240">
                    <a:tc>
                      <a:txBody>
                        <a:bodyPr/>
                        <a:lstStyle/>
                        <a:p>
                          <a:endParaRPr lang="en-US"/>
                        </a:p>
                      </a:txBody>
                      <a:tcPr marT="45734" marB="45734"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3"/>
                          <a:stretch>
                            <a:fillRect l="-1445" t="-3077" r="-105202" b="-389231"/>
                          </a:stretch>
                        </a:blip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none</a:t>
                          </a:r>
                        </a:p>
                      </a:txBody>
                      <a:tcPr marT="45734" marB="45734"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100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keV</a:t>
                          </a:r>
                          <a:endParaRPr kumimoji="0" lang="en-US"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34" marB="45734"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val="10000"/>
                      </a:ext>
                    </a:extLst>
                  </a:tr>
                  <a:tr h="396240">
                    <a:tc>
                      <a:txBody>
                        <a:bodyPr/>
                        <a:lstStyle/>
                        <a:p>
                          <a:endParaRPr lang="en-US"/>
                        </a:p>
                      </a:txBody>
                      <a:tcPr marT="45734" marB="45734"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3"/>
                          <a:stretch>
                            <a:fillRect l="-1445" t="-103077" r="-105202" b="-289231"/>
                          </a:stretch>
                        </a:blip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none</a:t>
                          </a:r>
                        </a:p>
                      </a:txBody>
                      <a:tcPr marT="45734" marB="45734"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4</a:t>
                          </a:r>
                          <a:r>
                            <a:rPr kumimoji="0" lang="el-GR" sz="1600" b="1" i="0" u="none" strike="noStrike" cap="none" normalizeH="0" baseline="0" dirty="0" smtClean="0">
                              <a:ln>
                                <a:noFill/>
                              </a:ln>
                              <a:solidFill>
                                <a:schemeClr val="tx1"/>
                              </a:solidFill>
                              <a:effectLst/>
                              <a:latin typeface="Times New Roman" pitchFamily="18" charset="0"/>
                              <a:cs typeface="Times New Roman" pitchFamily="18" charset="0"/>
                            </a:rPr>
                            <a:t>0 μ</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s</a:t>
                          </a:r>
                        </a:p>
                      </a:txBody>
                      <a:tcPr marT="45734" marB="45734"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val="10001"/>
                      </a:ext>
                    </a:extLst>
                  </a:tr>
                  <a:tr h="1066828">
                    <a:tc>
                      <a:txBody>
                        <a:bodyPr/>
                        <a:lstStyle/>
                        <a:p>
                          <a:endParaRPr lang="en-US"/>
                        </a:p>
                      </a:txBody>
                      <a:tcPr marT="45734" marB="45734"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blipFill>
                          <a:blip r:embed="rId3"/>
                          <a:stretch>
                            <a:fillRect l="-1445" t="-75000" r="-105202" b="-6818"/>
                          </a:stretch>
                        </a:blip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4.4/</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√N</a:t>
                          </a:r>
                        </a:p>
                      </a:txBody>
                      <a:tcPr marT="45734" marB="45734"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4.7/</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√N</a:t>
                          </a:r>
                        </a:p>
                      </a:txBody>
                      <a:tcPr marT="45734" marB="45734"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sp>
            <p:nvSpPr>
              <p:cNvPr id="8" name="TextBox 7"/>
              <p:cNvSpPr txBox="1">
                <a:spLocks noChangeArrowheads="1"/>
              </p:cNvSpPr>
              <p:nvPr/>
            </p:nvSpPr>
            <p:spPr bwMode="auto">
              <a:xfrm>
                <a:off x="74416" y="3313556"/>
                <a:ext cx="4382459" cy="26584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dirty="0" smtClean="0">
                    <a:solidFill>
                      <a:srgbClr val="000000"/>
                    </a:solidFill>
                    <a:latin typeface="Times New Roman" pitchFamily="18" charset="0"/>
                    <a:cs typeface="Times New Roman" pitchFamily="18" charset="0"/>
                  </a:rPr>
                  <a:t>3.6×10</a:t>
                </a:r>
                <a:r>
                  <a:rPr lang="en-US" baseline="30000" dirty="0" smtClean="0">
                    <a:solidFill>
                      <a:srgbClr val="000000"/>
                    </a:solidFill>
                    <a:latin typeface="Times New Roman" pitchFamily="18" charset="0"/>
                    <a:cs typeface="Times New Roman" pitchFamily="18" charset="0"/>
                  </a:rPr>
                  <a:t>8</a:t>
                </a:r>
                <a:r>
                  <a:rPr lang="en-US" dirty="0" smtClean="0">
                    <a:solidFill>
                      <a:srgbClr val="000000"/>
                    </a:solidFill>
                    <a:latin typeface="Times New Roman" pitchFamily="18" charset="0"/>
                    <a:cs typeface="Times New Roman" pitchFamily="18" charset="0"/>
                  </a:rPr>
                  <a:t> </a:t>
                </a:r>
                <a:r>
                  <a:rPr lang="en-US" dirty="0">
                    <a:solidFill>
                      <a:srgbClr val="000000"/>
                    </a:solidFill>
                    <a:latin typeface="Times New Roman" pitchFamily="18" charset="0"/>
                    <a:cs typeface="Times New Roman" pitchFamily="18" charset="0"/>
                  </a:rPr>
                  <a:t>events can be detected </a:t>
                </a:r>
                <a:r>
                  <a:rPr lang="en-US" dirty="0" smtClean="0">
                    <a:solidFill>
                      <a:srgbClr val="000000"/>
                    </a:solidFill>
                    <a:latin typeface="Times New Roman" pitchFamily="18" charset="0"/>
                    <a:cs typeface="Times New Roman" pitchFamily="18" charset="0"/>
                  </a:rPr>
                  <a:t>in 6 weeks (</a:t>
                </a:r>
                <a:r>
                  <a:rPr lang="en-US" dirty="0">
                    <a:solidFill>
                      <a:srgbClr val="000000"/>
                    </a:solidFill>
                    <a:latin typeface="Times New Roman" pitchFamily="18" charset="0"/>
                    <a:cs typeface="Times New Roman" pitchFamily="18" charset="0"/>
                  </a:rPr>
                  <a:t>Decay volume </a:t>
                </a:r>
                <a:r>
                  <a:rPr lang="en-US" i="1" dirty="0">
                    <a:solidFill>
                      <a:srgbClr val="000000"/>
                    </a:solidFill>
                    <a:latin typeface="Times New Roman" pitchFamily="18" charset="0"/>
                    <a:cs typeface="Times New Roman" pitchFamily="18" charset="0"/>
                  </a:rPr>
                  <a:t>V</a:t>
                </a:r>
                <a:r>
                  <a:rPr lang="en-US" dirty="0">
                    <a:solidFill>
                      <a:srgbClr val="000000"/>
                    </a:solidFill>
                    <a:latin typeface="Times New Roman" pitchFamily="18" charset="0"/>
                    <a:cs typeface="Times New Roman" pitchFamily="18" charset="0"/>
                  </a:rPr>
                  <a:t> = 246 cm</a:t>
                </a:r>
                <a:r>
                  <a:rPr lang="en-US" baseline="30000" dirty="0">
                    <a:solidFill>
                      <a:srgbClr val="000000"/>
                    </a:solidFill>
                    <a:latin typeface="Times New Roman" pitchFamily="18" charset="0"/>
                    <a:cs typeface="Times New Roman" pitchFamily="18" charset="0"/>
                  </a:rPr>
                  <a:t>3</a:t>
                </a:r>
                <a:r>
                  <a:rPr lang="en-US" dirty="0">
                    <a:solidFill>
                      <a:srgbClr val="000000"/>
                    </a:solidFill>
                    <a:latin typeface="Times New Roman" pitchFamily="18" charset="0"/>
                    <a:cs typeface="Times New Roman" pitchFamily="18" charset="0"/>
                  </a:rPr>
                  <a:t>, </a:t>
                </a:r>
                <a:r>
                  <a:rPr lang="en-US" dirty="0" smtClean="0">
                    <a:solidFill>
                      <a:srgbClr val="000000"/>
                    </a:solidFill>
                    <a:latin typeface="Times New Roman" pitchFamily="18" charset="0"/>
                    <a:cs typeface="Times New Roman" pitchFamily="18" charset="0"/>
                  </a:rPr>
                  <a:t>12.7% </a:t>
                </a:r>
                <a:r>
                  <a:rPr lang="en-US" dirty="0">
                    <a:solidFill>
                      <a:srgbClr val="000000"/>
                    </a:solidFill>
                    <a:latin typeface="Times New Roman" pitchFamily="18" charset="0"/>
                    <a:cs typeface="Times New Roman" pitchFamily="18" charset="0"/>
                  </a:rPr>
                  <a:t>of decay protons go to upper </a:t>
                </a:r>
                <a:r>
                  <a:rPr lang="en-US" dirty="0" smtClean="0">
                    <a:solidFill>
                      <a:srgbClr val="000000"/>
                    </a:solidFill>
                    <a:latin typeface="Times New Roman" pitchFamily="18" charset="0"/>
                    <a:cs typeface="Times New Roman" pitchFamily="18" charset="0"/>
                  </a:rPr>
                  <a:t>detector, 50% efficiency in use of beam time, 1600 decays/s), corresponding to </a:t>
                </a:r>
                <a14:m>
                  <m:oMath xmlns:m="http://schemas.openxmlformats.org/officeDocument/2006/math">
                    <m:sSub>
                      <m:sSubPr>
                        <m:ctrlPr>
                          <a:rPr lang="en-US" i="1" dirty="0">
                            <a:solidFill>
                              <a:srgbClr val="000000"/>
                            </a:solidFill>
                            <a:latin typeface="Cambria Math" panose="02040503050406030204" pitchFamily="18" charset="0"/>
                            <a:cs typeface="Times New Roman" pitchFamily="18" charset="0"/>
                          </a:rPr>
                        </m:ctrlPr>
                      </m:sSubPr>
                      <m:e>
                        <m:d>
                          <m:dPr>
                            <m:ctrlPr>
                              <a:rPr lang="en-US" i="1" dirty="0">
                                <a:solidFill>
                                  <a:srgbClr val="000000"/>
                                </a:solidFill>
                                <a:latin typeface="Cambria Math" panose="02040503050406030204" pitchFamily="18" charset="0"/>
                                <a:cs typeface="Times New Roman" pitchFamily="18" charset="0"/>
                              </a:rPr>
                            </m:ctrlPr>
                          </m:dPr>
                          <m:e>
                            <m:f>
                              <m:fPr>
                                <m:ctrlPr>
                                  <a:rPr lang="en-US" i="1" dirty="0">
                                    <a:solidFill>
                                      <a:srgbClr val="000000"/>
                                    </a:solidFill>
                                    <a:latin typeface="Cambria Math" panose="02040503050406030204" pitchFamily="18" charset="0"/>
                                    <a:cs typeface="Times New Roman" pitchFamily="18" charset="0"/>
                                  </a:rPr>
                                </m:ctrlPr>
                              </m:fPr>
                              <m:num>
                                <m:r>
                                  <m:rPr>
                                    <m:sty m:val="p"/>
                                  </m:rPr>
                                  <a:rPr lang="el-GR" b="0" i="1" dirty="0">
                                    <a:solidFill>
                                      <a:srgbClr val="000000"/>
                                    </a:solidFill>
                                    <a:latin typeface="Cambria Math"/>
                                    <a:cs typeface="Times New Roman" pitchFamily="18" charset="0"/>
                                  </a:rPr>
                                  <m:t>Δ</m:t>
                                </m:r>
                                <m:r>
                                  <a:rPr lang="en-US" b="0" i="1" dirty="0">
                                    <a:solidFill>
                                      <a:srgbClr val="000000"/>
                                    </a:solidFill>
                                    <a:latin typeface="Cambria Math"/>
                                    <a:cs typeface="Times New Roman" pitchFamily="18" charset="0"/>
                                  </a:rPr>
                                  <m:t>𝑎</m:t>
                                </m:r>
                              </m:num>
                              <m:den>
                                <m:r>
                                  <a:rPr lang="en-US" b="0" i="1" dirty="0">
                                    <a:solidFill>
                                      <a:srgbClr val="000000"/>
                                    </a:solidFill>
                                    <a:latin typeface="Cambria Math"/>
                                    <a:cs typeface="Times New Roman" pitchFamily="18" charset="0"/>
                                  </a:rPr>
                                  <m:t>𝑎</m:t>
                                </m:r>
                              </m:den>
                            </m:f>
                          </m:e>
                        </m:d>
                      </m:e>
                      <m:sub>
                        <m:r>
                          <a:rPr lang="en-US" b="0" i="1" dirty="0">
                            <a:solidFill>
                              <a:srgbClr val="000000"/>
                            </a:solidFill>
                            <a:latin typeface="Cambria Math"/>
                            <a:cs typeface="Times New Roman" pitchFamily="18" charset="0"/>
                          </a:rPr>
                          <m:t>𝑠𝑡𝑎𝑡</m:t>
                        </m:r>
                      </m:sub>
                    </m:sSub>
                    <m:r>
                      <a:rPr lang="en-US" b="0" i="1" dirty="0">
                        <a:solidFill>
                          <a:srgbClr val="000000"/>
                        </a:solidFill>
                        <a:latin typeface="Cambria Math"/>
                        <a:cs typeface="Times New Roman" pitchFamily="18" charset="0"/>
                      </a:rPr>
                      <m:t>∼</m:t>
                    </m:r>
                    <m:r>
                      <a:rPr lang="en-US" b="0" i="1" dirty="0" smtClean="0">
                        <a:solidFill>
                          <a:srgbClr val="000000"/>
                        </a:solidFill>
                        <a:latin typeface="Cambria Math"/>
                        <a:cs typeface="Times New Roman" pitchFamily="18" charset="0"/>
                      </a:rPr>
                      <m:t>2.4</m:t>
                    </m:r>
                    <m:r>
                      <a:rPr lang="en-US" b="0" i="1" dirty="0">
                        <a:solidFill>
                          <a:srgbClr val="000000"/>
                        </a:solidFill>
                        <a:latin typeface="Cambria Math"/>
                        <a:cs typeface="Times New Roman" pitchFamily="18" charset="0"/>
                      </a:rPr>
                      <m:t>⋅1</m:t>
                    </m:r>
                    <m:sSup>
                      <m:sSupPr>
                        <m:ctrlPr>
                          <a:rPr lang="en-US" i="1" dirty="0">
                            <a:solidFill>
                              <a:srgbClr val="000000"/>
                            </a:solidFill>
                            <a:latin typeface="Cambria Math" panose="02040503050406030204" pitchFamily="18" charset="0"/>
                            <a:cs typeface="Times New Roman" pitchFamily="18" charset="0"/>
                          </a:rPr>
                        </m:ctrlPr>
                      </m:sSupPr>
                      <m:e>
                        <m:r>
                          <a:rPr lang="en-US" b="0" i="1" dirty="0">
                            <a:solidFill>
                              <a:srgbClr val="000000"/>
                            </a:solidFill>
                            <a:latin typeface="Cambria Math"/>
                            <a:cs typeface="Times New Roman" pitchFamily="18" charset="0"/>
                          </a:rPr>
                          <m:t>0</m:t>
                        </m:r>
                      </m:e>
                      <m:sup>
                        <m:r>
                          <a:rPr lang="en-US" b="0" i="1" dirty="0">
                            <a:solidFill>
                              <a:srgbClr val="000000"/>
                            </a:solidFill>
                            <a:latin typeface="Cambria Math"/>
                            <a:cs typeface="Times New Roman" pitchFamily="18" charset="0"/>
                          </a:rPr>
                          <m:t>−</m:t>
                        </m:r>
                        <m:r>
                          <a:rPr lang="en-US" b="0" i="1" dirty="0" smtClean="0">
                            <a:solidFill>
                              <a:srgbClr val="000000"/>
                            </a:solidFill>
                            <a:latin typeface="Cambria Math"/>
                            <a:cs typeface="Times New Roman" pitchFamily="18" charset="0"/>
                          </a:rPr>
                          <m:t>3</m:t>
                        </m:r>
                      </m:sup>
                    </m:sSup>
                    <m:r>
                      <a:rPr lang="en-US" b="1" i="1" dirty="0">
                        <a:solidFill>
                          <a:srgbClr val="000000"/>
                        </a:solidFill>
                        <a:latin typeface="Cambria Math"/>
                        <a:cs typeface="Times New Roman" pitchFamily="18" charset="0"/>
                      </a:rPr>
                      <m:t> </m:t>
                    </m:r>
                  </m:oMath>
                </a14:m>
                <a:r>
                  <a:rPr lang="en-US" dirty="0" smtClean="0">
                    <a:solidFill>
                      <a:srgbClr val="000000"/>
                    </a:solidFill>
                    <a:latin typeface="Times New Roman" pitchFamily="18" charset="0"/>
                    <a:cs typeface="Times New Roman" pitchFamily="18" charset="0"/>
                  </a:rPr>
                  <a:t>for this period.</a:t>
                </a:r>
                <a:endParaRPr lang="en-US" dirty="0">
                  <a:solidFill>
                    <a:srgbClr val="000000"/>
                  </a:solidFill>
                  <a:latin typeface="Times New Roman" pitchFamily="18" charset="0"/>
                  <a:cs typeface="Times New Roman" pitchFamily="18" charset="0"/>
                </a:endParaRPr>
              </a:p>
              <a:p>
                <a:r>
                  <a:rPr lang="en-US" dirty="0" smtClean="0">
                    <a:solidFill>
                      <a:srgbClr val="000000"/>
                    </a:solidFill>
                    <a:latin typeface="Times New Roman" pitchFamily="18" charset="0"/>
                    <a:cs typeface="Times New Roman" pitchFamily="18" charset="0"/>
                  </a:rPr>
                  <a:t>→ </a:t>
                </a:r>
                <a14:m>
                  <m:oMath xmlns:m="http://schemas.openxmlformats.org/officeDocument/2006/math">
                    <m:sSub>
                      <m:sSubPr>
                        <m:ctrlPr>
                          <a:rPr lang="en-US" b="1" i="1" dirty="0" smtClean="0">
                            <a:solidFill>
                              <a:srgbClr val="000000"/>
                            </a:solidFill>
                            <a:latin typeface="Cambria Math" panose="02040503050406030204" pitchFamily="18" charset="0"/>
                            <a:cs typeface="Times New Roman" pitchFamily="18" charset="0"/>
                          </a:rPr>
                        </m:ctrlPr>
                      </m:sSubPr>
                      <m:e>
                        <m:d>
                          <m:dPr>
                            <m:ctrlPr>
                              <a:rPr lang="en-US" b="1" i="1" dirty="0" smtClean="0">
                                <a:solidFill>
                                  <a:srgbClr val="000000"/>
                                </a:solidFill>
                                <a:latin typeface="Cambria Math" panose="02040503050406030204" pitchFamily="18" charset="0"/>
                                <a:cs typeface="Times New Roman" pitchFamily="18" charset="0"/>
                              </a:rPr>
                            </m:ctrlPr>
                          </m:dPr>
                          <m:e>
                            <m:f>
                              <m:fPr>
                                <m:ctrlPr>
                                  <a:rPr lang="en-US" b="1" i="1" dirty="0" smtClean="0">
                                    <a:solidFill>
                                      <a:srgbClr val="000000"/>
                                    </a:solidFill>
                                    <a:latin typeface="Cambria Math" panose="02040503050406030204" pitchFamily="18" charset="0"/>
                                    <a:cs typeface="Times New Roman" pitchFamily="18" charset="0"/>
                                  </a:rPr>
                                </m:ctrlPr>
                              </m:fPr>
                              <m:num>
                                <m:r>
                                  <a:rPr lang="el-GR" b="1" i="0" dirty="0">
                                    <a:solidFill>
                                      <a:srgbClr val="000000"/>
                                    </a:solidFill>
                                    <a:latin typeface="Cambria Math"/>
                                    <a:cs typeface="Times New Roman" pitchFamily="18" charset="0"/>
                                  </a:rPr>
                                  <m:t>𝚫</m:t>
                                </m:r>
                                <m:r>
                                  <a:rPr lang="en-US" b="1" i="1" dirty="0" smtClean="0">
                                    <a:solidFill>
                                      <a:srgbClr val="000000"/>
                                    </a:solidFill>
                                    <a:latin typeface="Cambria Math"/>
                                    <a:cs typeface="Times New Roman" pitchFamily="18" charset="0"/>
                                  </a:rPr>
                                  <m:t>𝒂</m:t>
                                </m:r>
                              </m:num>
                              <m:den>
                                <m:r>
                                  <a:rPr lang="en-US" b="1" i="1" dirty="0" smtClean="0">
                                    <a:solidFill>
                                      <a:srgbClr val="000000"/>
                                    </a:solidFill>
                                    <a:latin typeface="Cambria Math"/>
                                    <a:cs typeface="Times New Roman" pitchFamily="18" charset="0"/>
                                  </a:rPr>
                                  <m:t>𝒂</m:t>
                                </m:r>
                              </m:den>
                            </m:f>
                          </m:e>
                        </m:d>
                      </m:e>
                      <m:sub>
                        <m:r>
                          <a:rPr lang="en-US" b="1" i="1" dirty="0" smtClean="0">
                            <a:solidFill>
                              <a:srgbClr val="000000"/>
                            </a:solidFill>
                            <a:latin typeface="Cambria Math"/>
                            <a:cs typeface="Times New Roman" pitchFamily="18" charset="0"/>
                          </a:rPr>
                          <m:t>𝒔𝒕𝒂𝒕</m:t>
                        </m:r>
                      </m:sub>
                    </m:sSub>
                    <m:r>
                      <a:rPr lang="en-US" b="1" i="1" dirty="0" smtClean="0">
                        <a:solidFill>
                          <a:srgbClr val="000000"/>
                        </a:solidFill>
                        <a:latin typeface="Cambria Math"/>
                        <a:cs typeface="Times New Roman" pitchFamily="18" charset="0"/>
                      </a:rPr>
                      <m:t>∼</m:t>
                    </m:r>
                    <m:r>
                      <a:rPr lang="en-US" b="1" i="1" dirty="0" smtClean="0">
                        <a:solidFill>
                          <a:srgbClr val="000000"/>
                        </a:solidFill>
                        <a:latin typeface="Cambria Math"/>
                        <a:cs typeface="Times New Roman" pitchFamily="18" charset="0"/>
                      </a:rPr>
                      <m:t>𝟕</m:t>
                    </m:r>
                    <m:r>
                      <a:rPr lang="en-US" b="1" i="1" dirty="0" smtClean="0">
                        <a:solidFill>
                          <a:srgbClr val="000000"/>
                        </a:solidFill>
                        <a:latin typeface="Cambria Math"/>
                        <a:cs typeface="Times New Roman" pitchFamily="18" charset="0"/>
                      </a:rPr>
                      <m:t>⋅</m:t>
                    </m:r>
                    <m:r>
                      <a:rPr lang="en-US" b="1" i="1" dirty="0" smtClean="0">
                        <a:solidFill>
                          <a:srgbClr val="000000"/>
                        </a:solidFill>
                        <a:latin typeface="Cambria Math"/>
                        <a:cs typeface="Times New Roman" pitchFamily="18" charset="0"/>
                      </a:rPr>
                      <m:t>𝟏</m:t>
                    </m:r>
                    <m:sSup>
                      <m:sSupPr>
                        <m:ctrlPr>
                          <a:rPr lang="en-US" b="1" i="1" dirty="0" smtClean="0">
                            <a:solidFill>
                              <a:srgbClr val="000000"/>
                            </a:solidFill>
                            <a:latin typeface="Cambria Math" panose="02040503050406030204" pitchFamily="18" charset="0"/>
                            <a:cs typeface="Times New Roman" pitchFamily="18" charset="0"/>
                          </a:rPr>
                        </m:ctrlPr>
                      </m:sSupPr>
                      <m:e>
                        <m:r>
                          <a:rPr lang="en-US" b="1" i="1" dirty="0" smtClean="0">
                            <a:solidFill>
                              <a:srgbClr val="000000"/>
                            </a:solidFill>
                            <a:latin typeface="Cambria Math"/>
                            <a:cs typeface="Times New Roman" pitchFamily="18" charset="0"/>
                          </a:rPr>
                          <m:t>𝟎</m:t>
                        </m:r>
                      </m:e>
                      <m:sup>
                        <m:r>
                          <a:rPr lang="en-US" b="1" i="1" dirty="0" smtClean="0">
                            <a:solidFill>
                              <a:srgbClr val="000000"/>
                            </a:solidFill>
                            <a:latin typeface="Cambria Math"/>
                            <a:cs typeface="Times New Roman" pitchFamily="18" charset="0"/>
                          </a:rPr>
                          <m:t>−</m:t>
                        </m:r>
                        <m:r>
                          <a:rPr lang="en-US" b="1" i="1" dirty="0" smtClean="0">
                            <a:solidFill>
                              <a:srgbClr val="000000"/>
                            </a:solidFill>
                            <a:latin typeface="Cambria Math"/>
                            <a:cs typeface="Times New Roman" pitchFamily="18" charset="0"/>
                          </a:rPr>
                          <m:t>𝟒</m:t>
                        </m:r>
                      </m:sup>
                    </m:sSup>
                  </m:oMath>
                </a14:m>
                <a:r>
                  <a:rPr lang="en-US" b="1" dirty="0" smtClean="0">
                    <a:solidFill>
                      <a:srgbClr val="000000"/>
                    </a:solidFill>
                    <a:latin typeface="Times New Roman" pitchFamily="18" charset="0"/>
                    <a:cs typeface="Times New Roman" pitchFamily="18" charset="0"/>
                  </a:rPr>
                  <a:t> </a:t>
                </a:r>
                <a:r>
                  <a:rPr lang="en-US" b="1" dirty="0">
                    <a:solidFill>
                      <a:srgbClr val="000000"/>
                    </a:solidFill>
                    <a:latin typeface="Times New Roman" pitchFamily="18" charset="0"/>
                    <a:cs typeface="Times New Roman" pitchFamily="18" charset="0"/>
                  </a:rPr>
                  <a:t>can be </a:t>
                </a:r>
                <a:r>
                  <a:rPr lang="en-US" b="1" dirty="0" smtClean="0">
                    <a:solidFill>
                      <a:srgbClr val="000000"/>
                    </a:solidFill>
                    <a:latin typeface="Times New Roman" pitchFamily="18" charset="0"/>
                    <a:cs typeface="Times New Roman" pitchFamily="18" charset="0"/>
                  </a:rPr>
                  <a:t>reached, but it requires 73 weeks of data taking.</a:t>
                </a:r>
              </a:p>
            </p:txBody>
          </p:sp>
        </mc:Choice>
        <mc:Fallback xmlns="">
          <p:sp>
            <p:nvSpPr>
              <p:cNvPr id="8" name="TextBox 7"/>
              <p:cNvSpPr txBox="1">
                <a:spLocks noRot="1" noChangeAspect="1" noMove="1" noResize="1" noEditPoints="1" noAdjustHandles="1" noChangeArrowheads="1" noChangeShapeType="1" noTextEdit="1"/>
              </p:cNvSpPr>
              <p:nvPr/>
            </p:nvSpPr>
            <p:spPr bwMode="auto">
              <a:xfrm>
                <a:off x="74416" y="3313556"/>
                <a:ext cx="4382459" cy="2658420"/>
              </a:xfrm>
              <a:prstGeom prst="rect">
                <a:avLst/>
              </a:prstGeom>
              <a:blipFill>
                <a:blip r:embed="rId4"/>
                <a:stretch>
                  <a:fillRect l="-1113" t="-1376" r="-1252" b="-275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458199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41039" y="3210311"/>
            <a:ext cx="4167744" cy="1569660"/>
          </a:xfrm>
          <a:prstGeom prst="rect">
            <a:avLst/>
          </a:prstGeom>
          <a:noFill/>
        </p:spPr>
        <p:txBody>
          <a:bodyPr wrap="none" rtlCol="0">
            <a:spAutoFit/>
          </a:bodyPr>
          <a:lstStyle/>
          <a:p>
            <a:r>
              <a:rPr lang="en-US" sz="9600" dirty="0" smtClean="0">
                <a:solidFill>
                  <a:srgbClr val="FF0000"/>
                </a:solidFill>
              </a:rPr>
              <a:t>UPDATE</a:t>
            </a:r>
            <a:endParaRPr lang="en-US" sz="9600" dirty="0">
              <a:solidFill>
                <a:srgbClr val="FF0000"/>
              </a:solidFill>
            </a:endParaRPr>
          </a:p>
        </p:txBody>
      </p:sp>
      <p:sp>
        <p:nvSpPr>
          <p:cNvPr id="5" name="bk object 16"/>
          <p:cNvSpPr/>
          <p:nvPr/>
        </p:nvSpPr>
        <p:spPr>
          <a:xfrm>
            <a:off x="101053" y="5321453"/>
            <a:ext cx="8742509" cy="1536547"/>
          </a:xfrm>
          <a:prstGeom prst="rect">
            <a:avLst/>
          </a:prstGeom>
          <a:blipFill>
            <a:blip r:embed="rId2" cstate="print"/>
            <a:stretch>
              <a:fillRect/>
            </a:stretch>
          </a:blipFill>
        </p:spPr>
        <p:txBody>
          <a:bodyPr wrap="square" lIns="0" tIns="0" rIns="0" bIns="0" rtlCol="0">
            <a:noAutofit/>
          </a:bodyPr>
          <a:lstStyle/>
          <a:p>
            <a:endParaRPr/>
          </a:p>
        </p:txBody>
      </p:sp>
      <p:sp>
        <p:nvSpPr>
          <p:cNvPr id="6" name="bk object 17"/>
          <p:cNvSpPr/>
          <p:nvPr/>
        </p:nvSpPr>
        <p:spPr>
          <a:xfrm>
            <a:off x="7111919" y="5637912"/>
            <a:ext cx="1010766" cy="349574"/>
          </a:xfrm>
          <a:prstGeom prst="rect">
            <a:avLst/>
          </a:prstGeom>
          <a:blipFill>
            <a:blip r:embed="rId3" cstate="print"/>
            <a:stretch>
              <a:fillRect/>
            </a:stretch>
          </a:blipFill>
        </p:spPr>
        <p:txBody>
          <a:bodyPr wrap="square" lIns="0" tIns="0" rIns="0" bIns="0" rtlCol="0">
            <a:noAutofit/>
          </a:bodyPr>
          <a:lstStyle/>
          <a:p>
            <a:endParaRPr/>
          </a:p>
        </p:txBody>
      </p:sp>
      <p:sp>
        <p:nvSpPr>
          <p:cNvPr id="7" name="bk object 18"/>
          <p:cNvSpPr/>
          <p:nvPr/>
        </p:nvSpPr>
        <p:spPr>
          <a:xfrm>
            <a:off x="7111919" y="6192346"/>
            <a:ext cx="1010766" cy="342196"/>
          </a:xfrm>
          <a:prstGeom prst="rect">
            <a:avLst/>
          </a:prstGeom>
          <a:blipFill>
            <a:blip r:embed="rId4" cstate="print"/>
            <a:stretch>
              <a:fillRect/>
            </a:stretch>
          </a:blipFill>
        </p:spPr>
        <p:txBody>
          <a:bodyPr wrap="square" lIns="0" tIns="0" rIns="0" bIns="0" rtlCol="0">
            <a:noAutofit/>
          </a:bodyPr>
          <a:lstStyle/>
          <a:p>
            <a:endParaRPr/>
          </a:p>
        </p:txBody>
      </p:sp>
      <p:sp>
        <p:nvSpPr>
          <p:cNvPr id="8" name="bk object 19"/>
          <p:cNvSpPr/>
          <p:nvPr/>
        </p:nvSpPr>
        <p:spPr>
          <a:xfrm>
            <a:off x="4919510" y="5756479"/>
            <a:ext cx="2192388" cy="231006"/>
          </a:xfrm>
          <a:prstGeom prst="rect">
            <a:avLst/>
          </a:prstGeom>
          <a:blipFill>
            <a:blip r:embed="rId5" cstate="print"/>
            <a:stretch>
              <a:fillRect/>
            </a:stretch>
          </a:blipFill>
        </p:spPr>
        <p:txBody>
          <a:bodyPr wrap="square" lIns="0" tIns="0" rIns="0" bIns="0" rtlCol="0">
            <a:noAutofit/>
          </a:bodyPr>
          <a:lstStyle/>
          <a:p>
            <a:endParaRPr/>
          </a:p>
        </p:txBody>
      </p:sp>
      <p:sp>
        <p:nvSpPr>
          <p:cNvPr id="9" name="bk object 20"/>
          <p:cNvSpPr/>
          <p:nvPr/>
        </p:nvSpPr>
        <p:spPr>
          <a:xfrm>
            <a:off x="4919510" y="6190756"/>
            <a:ext cx="2192388" cy="232613"/>
          </a:xfrm>
          <a:prstGeom prst="rect">
            <a:avLst/>
          </a:prstGeom>
          <a:blipFill>
            <a:blip r:embed="rId6" cstate="print"/>
            <a:stretch>
              <a:fillRect/>
            </a:stretch>
          </a:blipFill>
        </p:spPr>
        <p:txBody>
          <a:bodyPr wrap="square" lIns="0" tIns="0" rIns="0" bIns="0" rtlCol="0">
            <a:noAutofit/>
          </a:bodyPr>
          <a:lstStyle/>
          <a:p>
            <a:endParaRPr/>
          </a:p>
        </p:txBody>
      </p:sp>
      <p:sp>
        <p:nvSpPr>
          <p:cNvPr id="10" name="bk object 21"/>
          <p:cNvSpPr/>
          <p:nvPr/>
        </p:nvSpPr>
        <p:spPr>
          <a:xfrm>
            <a:off x="3119640" y="5754855"/>
            <a:ext cx="1799855" cy="221194"/>
          </a:xfrm>
          <a:prstGeom prst="rect">
            <a:avLst/>
          </a:prstGeom>
          <a:blipFill>
            <a:blip r:embed="rId7" cstate="print"/>
            <a:stretch>
              <a:fillRect/>
            </a:stretch>
          </a:blipFill>
        </p:spPr>
        <p:txBody>
          <a:bodyPr wrap="square" lIns="0" tIns="0" rIns="0" bIns="0" rtlCol="0">
            <a:noAutofit/>
          </a:bodyPr>
          <a:lstStyle/>
          <a:p>
            <a:endParaRPr/>
          </a:p>
        </p:txBody>
      </p:sp>
      <p:sp>
        <p:nvSpPr>
          <p:cNvPr id="11" name="bk object 22"/>
          <p:cNvSpPr/>
          <p:nvPr/>
        </p:nvSpPr>
        <p:spPr>
          <a:xfrm>
            <a:off x="3142813" y="6198612"/>
            <a:ext cx="1776683" cy="223867"/>
          </a:xfrm>
          <a:prstGeom prst="rect">
            <a:avLst/>
          </a:prstGeom>
          <a:blipFill>
            <a:blip r:embed="rId8" cstate="print"/>
            <a:stretch>
              <a:fillRect/>
            </a:stretch>
          </a:blipFill>
        </p:spPr>
        <p:txBody>
          <a:bodyPr wrap="square" lIns="0" tIns="0" rIns="0" bIns="0" rtlCol="0">
            <a:noAutofit/>
          </a:bodyPr>
          <a:lstStyle/>
          <a:p>
            <a:endParaRPr/>
          </a:p>
        </p:txBody>
      </p:sp>
      <p:sp>
        <p:nvSpPr>
          <p:cNvPr id="12" name="bk object 23"/>
          <p:cNvSpPr/>
          <p:nvPr/>
        </p:nvSpPr>
        <p:spPr>
          <a:xfrm>
            <a:off x="2514498" y="5637912"/>
            <a:ext cx="625569" cy="338137"/>
          </a:xfrm>
          <a:prstGeom prst="rect">
            <a:avLst/>
          </a:prstGeom>
          <a:blipFill>
            <a:blip r:embed="rId9" cstate="print"/>
            <a:stretch>
              <a:fillRect/>
            </a:stretch>
          </a:blipFill>
        </p:spPr>
        <p:txBody>
          <a:bodyPr wrap="square" lIns="0" tIns="0" rIns="0" bIns="0" rtlCol="0">
            <a:noAutofit/>
          </a:bodyPr>
          <a:lstStyle/>
          <a:p>
            <a:endParaRPr/>
          </a:p>
        </p:txBody>
      </p:sp>
      <p:sp>
        <p:nvSpPr>
          <p:cNvPr id="13" name="bk object 24"/>
          <p:cNvSpPr/>
          <p:nvPr/>
        </p:nvSpPr>
        <p:spPr>
          <a:xfrm>
            <a:off x="2456374" y="6198612"/>
            <a:ext cx="683700" cy="335930"/>
          </a:xfrm>
          <a:prstGeom prst="rect">
            <a:avLst/>
          </a:prstGeom>
          <a:blipFill>
            <a:blip r:embed="rId10" cstate="print"/>
            <a:stretch>
              <a:fillRect/>
            </a:stretch>
          </a:blipFill>
        </p:spPr>
        <p:txBody>
          <a:bodyPr wrap="square" lIns="0" tIns="0" rIns="0" bIns="0" rtlCol="0">
            <a:noAutofit/>
          </a:bodyPr>
          <a:lstStyle/>
          <a:p>
            <a:endParaRPr/>
          </a:p>
        </p:txBody>
      </p:sp>
      <p:sp>
        <p:nvSpPr>
          <p:cNvPr id="14" name="bk object 25"/>
          <p:cNvSpPr/>
          <p:nvPr/>
        </p:nvSpPr>
        <p:spPr>
          <a:xfrm>
            <a:off x="852245" y="5754854"/>
            <a:ext cx="1078446" cy="221195"/>
          </a:xfrm>
          <a:prstGeom prst="rect">
            <a:avLst/>
          </a:prstGeom>
          <a:blipFill>
            <a:blip r:embed="rId11" cstate="print"/>
            <a:stretch>
              <a:fillRect/>
            </a:stretch>
          </a:blipFill>
        </p:spPr>
        <p:txBody>
          <a:bodyPr wrap="square" lIns="0" tIns="0" rIns="0" bIns="0" rtlCol="0">
            <a:noAutofit/>
          </a:bodyPr>
          <a:lstStyle/>
          <a:p>
            <a:endParaRPr/>
          </a:p>
        </p:txBody>
      </p:sp>
      <p:sp>
        <p:nvSpPr>
          <p:cNvPr id="15" name="bk object 26"/>
          <p:cNvSpPr/>
          <p:nvPr/>
        </p:nvSpPr>
        <p:spPr>
          <a:xfrm>
            <a:off x="852245" y="6190756"/>
            <a:ext cx="1078446" cy="231751"/>
          </a:xfrm>
          <a:prstGeom prst="rect">
            <a:avLst/>
          </a:prstGeom>
          <a:blipFill>
            <a:blip r:embed="rId12" cstate="print"/>
            <a:stretch>
              <a:fillRect/>
            </a:stretch>
          </a:blipFill>
        </p:spPr>
        <p:txBody>
          <a:bodyPr wrap="square" lIns="0" tIns="0" rIns="0" bIns="0" rtlCol="0">
            <a:noAutofit/>
          </a:bodyPr>
          <a:lstStyle/>
          <a:p>
            <a:endParaRPr/>
          </a:p>
        </p:txBody>
      </p:sp>
      <p:sp>
        <p:nvSpPr>
          <p:cNvPr id="16" name="bk object 27"/>
          <p:cNvSpPr/>
          <p:nvPr/>
        </p:nvSpPr>
        <p:spPr>
          <a:xfrm>
            <a:off x="1936254" y="5637912"/>
            <a:ext cx="363230" cy="338137"/>
          </a:xfrm>
          <a:prstGeom prst="rect">
            <a:avLst/>
          </a:prstGeom>
          <a:blipFill>
            <a:blip r:embed="rId13" cstate="print"/>
            <a:stretch>
              <a:fillRect/>
            </a:stretch>
          </a:blipFill>
        </p:spPr>
        <p:txBody>
          <a:bodyPr wrap="square" lIns="0" tIns="0" rIns="0" bIns="0" rtlCol="0">
            <a:noAutofit/>
          </a:bodyPr>
          <a:lstStyle/>
          <a:p>
            <a:endParaRPr/>
          </a:p>
        </p:txBody>
      </p:sp>
      <p:sp>
        <p:nvSpPr>
          <p:cNvPr id="17" name="bk object 28"/>
          <p:cNvSpPr/>
          <p:nvPr/>
        </p:nvSpPr>
        <p:spPr>
          <a:xfrm>
            <a:off x="1936254" y="6190756"/>
            <a:ext cx="415603" cy="343786"/>
          </a:xfrm>
          <a:prstGeom prst="rect">
            <a:avLst/>
          </a:prstGeom>
          <a:blipFill>
            <a:blip r:embed="rId14" cstate="print"/>
            <a:stretch>
              <a:fillRect/>
            </a:stretch>
          </a:blipFill>
        </p:spPr>
        <p:txBody>
          <a:bodyPr wrap="square" lIns="0" tIns="0" rIns="0" bIns="0" rtlCol="0">
            <a:noAutofit/>
          </a:bodyPr>
          <a:lstStyle/>
          <a:p>
            <a:endParaRPr/>
          </a:p>
        </p:txBody>
      </p:sp>
      <p:sp>
        <p:nvSpPr>
          <p:cNvPr id="18" name="bk object 29"/>
          <p:cNvSpPr/>
          <p:nvPr/>
        </p:nvSpPr>
        <p:spPr>
          <a:xfrm>
            <a:off x="1684045" y="782639"/>
            <a:ext cx="7167854" cy="4569472"/>
          </a:xfrm>
          <a:custGeom>
            <a:avLst/>
            <a:gdLst/>
            <a:ahLst/>
            <a:cxnLst/>
            <a:rect l="l" t="t" r="r" b="b"/>
            <a:pathLst>
              <a:path w="7167854" h="4569472">
                <a:moveTo>
                  <a:pt x="0" y="0"/>
                </a:moveTo>
                <a:lnTo>
                  <a:pt x="7167854" y="0"/>
                </a:lnTo>
                <a:lnTo>
                  <a:pt x="7167854" y="4569472"/>
                </a:lnTo>
                <a:lnTo>
                  <a:pt x="0" y="4569472"/>
                </a:lnTo>
                <a:lnTo>
                  <a:pt x="0" y="0"/>
                </a:lnTo>
                <a:close/>
              </a:path>
            </a:pathLst>
          </a:custGeom>
          <a:solidFill>
            <a:srgbClr val="FFFFFF"/>
          </a:solidFill>
        </p:spPr>
        <p:txBody>
          <a:bodyPr wrap="square" lIns="0" tIns="0" rIns="0" bIns="0" rtlCol="0">
            <a:noAutofit/>
          </a:bodyPr>
          <a:lstStyle/>
          <a:p>
            <a:endParaRPr/>
          </a:p>
        </p:txBody>
      </p:sp>
      <p:sp>
        <p:nvSpPr>
          <p:cNvPr id="19" name="bk object 30"/>
          <p:cNvSpPr/>
          <p:nvPr/>
        </p:nvSpPr>
        <p:spPr>
          <a:xfrm>
            <a:off x="2404021" y="787693"/>
            <a:ext cx="5759996" cy="4057256"/>
          </a:xfrm>
          <a:custGeom>
            <a:avLst/>
            <a:gdLst/>
            <a:ahLst/>
            <a:cxnLst/>
            <a:rect l="l" t="t" r="r" b="b"/>
            <a:pathLst>
              <a:path w="5759996" h="4057256">
                <a:moveTo>
                  <a:pt x="0" y="0"/>
                </a:moveTo>
                <a:lnTo>
                  <a:pt x="5759996" y="0"/>
                </a:lnTo>
                <a:lnTo>
                  <a:pt x="5759996" y="4057256"/>
                </a:lnTo>
                <a:lnTo>
                  <a:pt x="0" y="4057256"/>
                </a:lnTo>
                <a:lnTo>
                  <a:pt x="0" y="0"/>
                </a:lnTo>
                <a:close/>
              </a:path>
            </a:pathLst>
          </a:custGeom>
          <a:ln w="9525">
            <a:solidFill>
              <a:srgbClr val="000000"/>
            </a:solidFill>
          </a:ln>
        </p:spPr>
        <p:txBody>
          <a:bodyPr wrap="square" lIns="0" tIns="0" rIns="0" bIns="0" rtlCol="0">
            <a:noAutofit/>
          </a:bodyPr>
          <a:lstStyle/>
          <a:p>
            <a:endParaRPr/>
          </a:p>
        </p:txBody>
      </p:sp>
      <p:sp>
        <p:nvSpPr>
          <p:cNvPr id="20" name="bk object 31"/>
          <p:cNvSpPr/>
          <p:nvPr/>
        </p:nvSpPr>
        <p:spPr>
          <a:xfrm>
            <a:off x="2404021" y="787693"/>
            <a:ext cx="5759996" cy="4057256"/>
          </a:xfrm>
          <a:custGeom>
            <a:avLst/>
            <a:gdLst/>
            <a:ahLst/>
            <a:cxnLst/>
            <a:rect l="l" t="t" r="r" b="b"/>
            <a:pathLst>
              <a:path w="5759996" h="4057256">
                <a:moveTo>
                  <a:pt x="0" y="0"/>
                </a:moveTo>
                <a:lnTo>
                  <a:pt x="5759996" y="0"/>
                </a:lnTo>
                <a:lnTo>
                  <a:pt x="5759996" y="4057256"/>
                </a:lnTo>
                <a:lnTo>
                  <a:pt x="0" y="4057256"/>
                </a:lnTo>
                <a:lnTo>
                  <a:pt x="0" y="0"/>
                </a:lnTo>
                <a:close/>
              </a:path>
            </a:pathLst>
          </a:custGeom>
          <a:solidFill>
            <a:srgbClr val="FFFFFF"/>
          </a:solidFill>
        </p:spPr>
        <p:txBody>
          <a:bodyPr wrap="square" lIns="0" tIns="0" rIns="0" bIns="0" rtlCol="0">
            <a:noAutofit/>
          </a:bodyPr>
          <a:lstStyle/>
          <a:p>
            <a:endParaRPr/>
          </a:p>
        </p:txBody>
      </p:sp>
      <p:sp>
        <p:nvSpPr>
          <p:cNvPr id="21" name="bk object 32"/>
          <p:cNvSpPr/>
          <p:nvPr/>
        </p:nvSpPr>
        <p:spPr>
          <a:xfrm>
            <a:off x="2404021" y="787693"/>
            <a:ext cx="5759996" cy="4057256"/>
          </a:xfrm>
          <a:custGeom>
            <a:avLst/>
            <a:gdLst/>
            <a:ahLst/>
            <a:cxnLst/>
            <a:rect l="l" t="t" r="r" b="b"/>
            <a:pathLst>
              <a:path w="5759996" h="4057256">
                <a:moveTo>
                  <a:pt x="0" y="0"/>
                </a:moveTo>
                <a:lnTo>
                  <a:pt x="5759996" y="0"/>
                </a:lnTo>
                <a:lnTo>
                  <a:pt x="5759996" y="4057256"/>
                </a:lnTo>
                <a:lnTo>
                  <a:pt x="0" y="4057256"/>
                </a:lnTo>
                <a:lnTo>
                  <a:pt x="0" y="0"/>
                </a:lnTo>
                <a:close/>
              </a:path>
            </a:pathLst>
          </a:custGeom>
          <a:ln w="9525">
            <a:solidFill>
              <a:srgbClr val="000000"/>
            </a:solidFill>
          </a:ln>
        </p:spPr>
        <p:txBody>
          <a:bodyPr wrap="square" lIns="0" tIns="0" rIns="0" bIns="0" rtlCol="0">
            <a:noAutofit/>
          </a:bodyPr>
          <a:lstStyle/>
          <a:p>
            <a:endParaRPr/>
          </a:p>
        </p:txBody>
      </p:sp>
      <p:sp>
        <p:nvSpPr>
          <p:cNvPr id="22" name="bk object 33"/>
          <p:cNvSpPr/>
          <p:nvPr/>
        </p:nvSpPr>
        <p:spPr>
          <a:xfrm>
            <a:off x="2404021" y="4844949"/>
            <a:ext cx="5759996" cy="0"/>
          </a:xfrm>
          <a:custGeom>
            <a:avLst/>
            <a:gdLst/>
            <a:ahLst/>
            <a:cxnLst/>
            <a:rect l="l" t="t" r="r" b="b"/>
            <a:pathLst>
              <a:path w="5759996">
                <a:moveTo>
                  <a:pt x="0" y="0"/>
                </a:moveTo>
                <a:lnTo>
                  <a:pt x="5759996" y="0"/>
                </a:lnTo>
              </a:path>
            </a:pathLst>
          </a:custGeom>
          <a:ln w="9525">
            <a:solidFill>
              <a:srgbClr val="000000"/>
            </a:solidFill>
          </a:ln>
        </p:spPr>
        <p:txBody>
          <a:bodyPr wrap="square" lIns="0" tIns="0" rIns="0" bIns="0" rtlCol="0">
            <a:noAutofit/>
          </a:bodyPr>
          <a:lstStyle/>
          <a:p>
            <a:endParaRPr/>
          </a:p>
        </p:txBody>
      </p:sp>
      <p:sp>
        <p:nvSpPr>
          <p:cNvPr id="23" name="bk object 34"/>
          <p:cNvSpPr/>
          <p:nvPr/>
        </p:nvSpPr>
        <p:spPr>
          <a:xfrm>
            <a:off x="2404021" y="787693"/>
            <a:ext cx="0" cy="4057256"/>
          </a:xfrm>
          <a:custGeom>
            <a:avLst/>
            <a:gdLst/>
            <a:ahLst/>
            <a:cxnLst/>
            <a:rect l="l" t="t" r="r" b="b"/>
            <a:pathLst>
              <a:path h="4057256">
                <a:moveTo>
                  <a:pt x="0" y="4057256"/>
                </a:moveTo>
                <a:lnTo>
                  <a:pt x="0" y="0"/>
                </a:lnTo>
              </a:path>
            </a:pathLst>
          </a:custGeom>
          <a:ln w="9525">
            <a:solidFill>
              <a:srgbClr val="000000"/>
            </a:solidFill>
            <a:prstDash val="dash"/>
          </a:ln>
        </p:spPr>
        <p:txBody>
          <a:bodyPr wrap="square" lIns="0" tIns="0" rIns="0" bIns="0" rtlCol="0">
            <a:noAutofit/>
          </a:bodyPr>
          <a:lstStyle/>
          <a:p>
            <a:endParaRPr/>
          </a:p>
        </p:txBody>
      </p:sp>
      <p:sp>
        <p:nvSpPr>
          <p:cNvPr id="24" name="bk object 35"/>
          <p:cNvSpPr/>
          <p:nvPr/>
        </p:nvSpPr>
        <p:spPr>
          <a:xfrm>
            <a:off x="3461689" y="787693"/>
            <a:ext cx="0" cy="94018"/>
          </a:xfrm>
          <a:custGeom>
            <a:avLst/>
            <a:gdLst/>
            <a:ahLst/>
            <a:cxnLst/>
            <a:rect l="l" t="t" r="r" b="b"/>
            <a:pathLst>
              <a:path h="94018">
                <a:moveTo>
                  <a:pt x="0" y="94018"/>
                </a:moveTo>
                <a:lnTo>
                  <a:pt x="0" y="0"/>
                </a:lnTo>
              </a:path>
            </a:pathLst>
          </a:custGeom>
          <a:ln w="9525">
            <a:solidFill>
              <a:srgbClr val="000000"/>
            </a:solidFill>
            <a:prstDash val="dash"/>
          </a:ln>
        </p:spPr>
        <p:txBody>
          <a:bodyPr wrap="square" lIns="0" tIns="0" rIns="0" bIns="0" rtlCol="0">
            <a:noAutofit/>
          </a:bodyPr>
          <a:lstStyle/>
          <a:p>
            <a:endParaRPr/>
          </a:p>
        </p:txBody>
      </p:sp>
      <p:sp>
        <p:nvSpPr>
          <p:cNvPr id="25" name="bk object 36"/>
          <p:cNvSpPr/>
          <p:nvPr/>
        </p:nvSpPr>
        <p:spPr>
          <a:xfrm>
            <a:off x="3461689" y="4018014"/>
            <a:ext cx="0" cy="826935"/>
          </a:xfrm>
          <a:custGeom>
            <a:avLst/>
            <a:gdLst/>
            <a:ahLst/>
            <a:cxnLst/>
            <a:rect l="l" t="t" r="r" b="b"/>
            <a:pathLst>
              <a:path h="826935">
                <a:moveTo>
                  <a:pt x="0" y="826935"/>
                </a:moveTo>
                <a:lnTo>
                  <a:pt x="0" y="0"/>
                </a:lnTo>
              </a:path>
            </a:pathLst>
          </a:custGeom>
          <a:ln w="9525">
            <a:solidFill>
              <a:srgbClr val="000000"/>
            </a:solidFill>
            <a:prstDash val="dash"/>
          </a:ln>
        </p:spPr>
        <p:txBody>
          <a:bodyPr wrap="square" lIns="0" tIns="0" rIns="0" bIns="0" rtlCol="0">
            <a:noAutofit/>
          </a:bodyPr>
          <a:lstStyle/>
          <a:p>
            <a:endParaRPr/>
          </a:p>
        </p:txBody>
      </p:sp>
      <p:sp>
        <p:nvSpPr>
          <p:cNvPr id="26" name="bk object 37"/>
          <p:cNvSpPr/>
          <p:nvPr/>
        </p:nvSpPr>
        <p:spPr>
          <a:xfrm>
            <a:off x="4519358" y="787693"/>
            <a:ext cx="0" cy="94018"/>
          </a:xfrm>
          <a:custGeom>
            <a:avLst/>
            <a:gdLst/>
            <a:ahLst/>
            <a:cxnLst/>
            <a:rect l="l" t="t" r="r" b="b"/>
            <a:pathLst>
              <a:path h="94018">
                <a:moveTo>
                  <a:pt x="0" y="94018"/>
                </a:moveTo>
                <a:lnTo>
                  <a:pt x="0" y="0"/>
                </a:lnTo>
              </a:path>
            </a:pathLst>
          </a:custGeom>
          <a:ln w="9525">
            <a:solidFill>
              <a:srgbClr val="000000"/>
            </a:solidFill>
            <a:prstDash val="dash"/>
          </a:ln>
        </p:spPr>
        <p:txBody>
          <a:bodyPr wrap="square" lIns="0" tIns="0" rIns="0" bIns="0" rtlCol="0">
            <a:noAutofit/>
          </a:bodyPr>
          <a:lstStyle/>
          <a:p>
            <a:endParaRPr/>
          </a:p>
        </p:txBody>
      </p:sp>
      <p:sp>
        <p:nvSpPr>
          <p:cNvPr id="27" name="bk object 38"/>
          <p:cNvSpPr/>
          <p:nvPr/>
        </p:nvSpPr>
        <p:spPr>
          <a:xfrm>
            <a:off x="4519358" y="4018014"/>
            <a:ext cx="0" cy="826935"/>
          </a:xfrm>
          <a:custGeom>
            <a:avLst/>
            <a:gdLst/>
            <a:ahLst/>
            <a:cxnLst/>
            <a:rect l="l" t="t" r="r" b="b"/>
            <a:pathLst>
              <a:path h="826935">
                <a:moveTo>
                  <a:pt x="0" y="826935"/>
                </a:moveTo>
                <a:lnTo>
                  <a:pt x="0" y="0"/>
                </a:lnTo>
              </a:path>
            </a:pathLst>
          </a:custGeom>
          <a:ln w="9525">
            <a:solidFill>
              <a:srgbClr val="000000"/>
            </a:solidFill>
            <a:prstDash val="dash"/>
          </a:ln>
        </p:spPr>
        <p:txBody>
          <a:bodyPr wrap="square" lIns="0" tIns="0" rIns="0" bIns="0" rtlCol="0">
            <a:noAutofit/>
          </a:bodyPr>
          <a:lstStyle/>
          <a:p>
            <a:endParaRPr/>
          </a:p>
        </p:txBody>
      </p:sp>
      <p:sp>
        <p:nvSpPr>
          <p:cNvPr id="28" name="bk object 39"/>
          <p:cNvSpPr/>
          <p:nvPr/>
        </p:nvSpPr>
        <p:spPr>
          <a:xfrm>
            <a:off x="5577090" y="787693"/>
            <a:ext cx="0" cy="94018"/>
          </a:xfrm>
          <a:custGeom>
            <a:avLst/>
            <a:gdLst/>
            <a:ahLst/>
            <a:cxnLst/>
            <a:rect l="l" t="t" r="r" b="b"/>
            <a:pathLst>
              <a:path h="94018">
                <a:moveTo>
                  <a:pt x="0" y="94018"/>
                </a:moveTo>
                <a:lnTo>
                  <a:pt x="0" y="0"/>
                </a:lnTo>
              </a:path>
            </a:pathLst>
          </a:custGeom>
          <a:ln w="9525">
            <a:solidFill>
              <a:srgbClr val="000000"/>
            </a:solidFill>
            <a:prstDash val="dash"/>
          </a:ln>
        </p:spPr>
        <p:txBody>
          <a:bodyPr wrap="square" lIns="0" tIns="0" rIns="0" bIns="0" rtlCol="0">
            <a:noAutofit/>
          </a:bodyPr>
          <a:lstStyle/>
          <a:p>
            <a:endParaRPr/>
          </a:p>
        </p:txBody>
      </p:sp>
      <p:sp>
        <p:nvSpPr>
          <p:cNvPr id="29" name="bk object 40"/>
          <p:cNvSpPr/>
          <p:nvPr/>
        </p:nvSpPr>
        <p:spPr>
          <a:xfrm>
            <a:off x="5577090" y="4018014"/>
            <a:ext cx="0" cy="826935"/>
          </a:xfrm>
          <a:custGeom>
            <a:avLst/>
            <a:gdLst/>
            <a:ahLst/>
            <a:cxnLst/>
            <a:rect l="l" t="t" r="r" b="b"/>
            <a:pathLst>
              <a:path h="826935">
                <a:moveTo>
                  <a:pt x="0" y="826935"/>
                </a:moveTo>
                <a:lnTo>
                  <a:pt x="0" y="0"/>
                </a:lnTo>
              </a:path>
            </a:pathLst>
          </a:custGeom>
          <a:ln w="9525">
            <a:solidFill>
              <a:srgbClr val="000000"/>
            </a:solidFill>
            <a:prstDash val="dash"/>
          </a:ln>
        </p:spPr>
        <p:txBody>
          <a:bodyPr wrap="square" lIns="0" tIns="0" rIns="0" bIns="0" rtlCol="0">
            <a:noAutofit/>
          </a:bodyPr>
          <a:lstStyle/>
          <a:p>
            <a:endParaRPr/>
          </a:p>
        </p:txBody>
      </p:sp>
      <p:sp>
        <p:nvSpPr>
          <p:cNvPr id="30" name="bk object 41"/>
          <p:cNvSpPr/>
          <p:nvPr/>
        </p:nvSpPr>
        <p:spPr>
          <a:xfrm>
            <a:off x="6634759" y="787693"/>
            <a:ext cx="0" cy="94018"/>
          </a:xfrm>
          <a:custGeom>
            <a:avLst/>
            <a:gdLst/>
            <a:ahLst/>
            <a:cxnLst/>
            <a:rect l="l" t="t" r="r" b="b"/>
            <a:pathLst>
              <a:path h="94018">
                <a:moveTo>
                  <a:pt x="0" y="94018"/>
                </a:moveTo>
                <a:lnTo>
                  <a:pt x="0" y="0"/>
                </a:lnTo>
              </a:path>
            </a:pathLst>
          </a:custGeom>
          <a:ln w="9525">
            <a:solidFill>
              <a:srgbClr val="000000"/>
            </a:solidFill>
            <a:prstDash val="dash"/>
          </a:ln>
        </p:spPr>
        <p:txBody>
          <a:bodyPr wrap="square" lIns="0" tIns="0" rIns="0" bIns="0" rtlCol="0">
            <a:noAutofit/>
          </a:bodyPr>
          <a:lstStyle/>
          <a:p>
            <a:endParaRPr/>
          </a:p>
        </p:txBody>
      </p:sp>
      <p:sp>
        <p:nvSpPr>
          <p:cNvPr id="31" name="bk object 42"/>
          <p:cNvSpPr/>
          <p:nvPr/>
        </p:nvSpPr>
        <p:spPr>
          <a:xfrm>
            <a:off x="6634759" y="4018014"/>
            <a:ext cx="0" cy="826935"/>
          </a:xfrm>
          <a:custGeom>
            <a:avLst/>
            <a:gdLst/>
            <a:ahLst/>
            <a:cxnLst/>
            <a:rect l="l" t="t" r="r" b="b"/>
            <a:pathLst>
              <a:path h="826935">
                <a:moveTo>
                  <a:pt x="0" y="826935"/>
                </a:moveTo>
                <a:lnTo>
                  <a:pt x="0" y="0"/>
                </a:lnTo>
              </a:path>
            </a:pathLst>
          </a:custGeom>
          <a:ln w="9525">
            <a:solidFill>
              <a:srgbClr val="000000"/>
            </a:solidFill>
            <a:prstDash val="dash"/>
          </a:ln>
        </p:spPr>
        <p:txBody>
          <a:bodyPr wrap="square" lIns="0" tIns="0" rIns="0" bIns="0" rtlCol="0">
            <a:noAutofit/>
          </a:bodyPr>
          <a:lstStyle/>
          <a:p>
            <a:endParaRPr/>
          </a:p>
        </p:txBody>
      </p:sp>
      <p:sp>
        <p:nvSpPr>
          <p:cNvPr id="32" name="bk object 43"/>
          <p:cNvSpPr/>
          <p:nvPr/>
        </p:nvSpPr>
        <p:spPr>
          <a:xfrm>
            <a:off x="7692428" y="787693"/>
            <a:ext cx="0" cy="4057256"/>
          </a:xfrm>
          <a:custGeom>
            <a:avLst/>
            <a:gdLst/>
            <a:ahLst/>
            <a:cxnLst/>
            <a:rect l="l" t="t" r="r" b="b"/>
            <a:pathLst>
              <a:path h="4057256">
                <a:moveTo>
                  <a:pt x="0" y="4057256"/>
                </a:moveTo>
                <a:lnTo>
                  <a:pt x="0" y="0"/>
                </a:lnTo>
              </a:path>
            </a:pathLst>
          </a:custGeom>
          <a:ln w="9525">
            <a:solidFill>
              <a:srgbClr val="000000"/>
            </a:solidFill>
            <a:prstDash val="dash"/>
          </a:ln>
        </p:spPr>
        <p:txBody>
          <a:bodyPr wrap="square" lIns="0" tIns="0" rIns="0" bIns="0" rtlCol="0">
            <a:noAutofit/>
          </a:bodyPr>
          <a:lstStyle/>
          <a:p>
            <a:endParaRPr/>
          </a:p>
        </p:txBody>
      </p:sp>
      <p:sp>
        <p:nvSpPr>
          <p:cNvPr id="33" name="bk object 44"/>
          <p:cNvSpPr/>
          <p:nvPr/>
        </p:nvSpPr>
        <p:spPr>
          <a:xfrm>
            <a:off x="2404021" y="787693"/>
            <a:ext cx="5759996" cy="0"/>
          </a:xfrm>
          <a:custGeom>
            <a:avLst/>
            <a:gdLst/>
            <a:ahLst/>
            <a:cxnLst/>
            <a:rect l="l" t="t" r="r" b="b"/>
            <a:pathLst>
              <a:path w="5759996">
                <a:moveTo>
                  <a:pt x="0" y="0"/>
                </a:moveTo>
                <a:lnTo>
                  <a:pt x="5759996" y="0"/>
                </a:lnTo>
              </a:path>
            </a:pathLst>
          </a:custGeom>
          <a:ln w="9525">
            <a:solidFill>
              <a:srgbClr val="000000"/>
            </a:solidFill>
          </a:ln>
        </p:spPr>
        <p:txBody>
          <a:bodyPr wrap="square" lIns="0" tIns="0" rIns="0" bIns="0" rtlCol="0">
            <a:noAutofit/>
          </a:bodyPr>
          <a:lstStyle/>
          <a:p>
            <a:endParaRPr/>
          </a:p>
        </p:txBody>
      </p:sp>
      <p:sp>
        <p:nvSpPr>
          <p:cNvPr id="34" name="bk object 45"/>
          <p:cNvSpPr/>
          <p:nvPr/>
        </p:nvSpPr>
        <p:spPr>
          <a:xfrm>
            <a:off x="2404021" y="4384384"/>
            <a:ext cx="5759996" cy="0"/>
          </a:xfrm>
          <a:custGeom>
            <a:avLst/>
            <a:gdLst/>
            <a:ahLst/>
            <a:cxnLst/>
            <a:rect l="l" t="t" r="r" b="b"/>
            <a:pathLst>
              <a:path w="5759996">
                <a:moveTo>
                  <a:pt x="0" y="0"/>
                </a:moveTo>
                <a:lnTo>
                  <a:pt x="5759996" y="0"/>
                </a:lnTo>
              </a:path>
            </a:pathLst>
          </a:custGeom>
          <a:ln w="9525">
            <a:solidFill>
              <a:srgbClr val="000000"/>
            </a:solidFill>
            <a:prstDash val="dash"/>
          </a:ln>
        </p:spPr>
        <p:txBody>
          <a:bodyPr wrap="square" lIns="0" tIns="0" rIns="0" bIns="0" rtlCol="0">
            <a:noAutofit/>
          </a:bodyPr>
          <a:lstStyle/>
          <a:p>
            <a:endParaRPr/>
          </a:p>
        </p:txBody>
      </p:sp>
      <p:sp>
        <p:nvSpPr>
          <p:cNvPr id="35" name="bk object 46"/>
          <p:cNvSpPr/>
          <p:nvPr/>
        </p:nvSpPr>
        <p:spPr>
          <a:xfrm>
            <a:off x="7474305" y="3923806"/>
            <a:ext cx="689711" cy="0"/>
          </a:xfrm>
          <a:custGeom>
            <a:avLst/>
            <a:gdLst/>
            <a:ahLst/>
            <a:cxnLst/>
            <a:rect l="l" t="t" r="r" b="b"/>
            <a:pathLst>
              <a:path w="689711">
                <a:moveTo>
                  <a:pt x="0" y="0"/>
                </a:moveTo>
                <a:lnTo>
                  <a:pt x="689711" y="0"/>
                </a:lnTo>
              </a:path>
            </a:pathLst>
          </a:custGeom>
          <a:ln w="9525">
            <a:solidFill>
              <a:srgbClr val="000000"/>
            </a:solidFill>
            <a:prstDash val="dash"/>
          </a:ln>
        </p:spPr>
        <p:txBody>
          <a:bodyPr wrap="square" lIns="0" tIns="0" rIns="0" bIns="0" rtlCol="0">
            <a:noAutofit/>
          </a:bodyPr>
          <a:lstStyle/>
          <a:p>
            <a:endParaRPr/>
          </a:p>
        </p:txBody>
      </p:sp>
      <p:sp>
        <p:nvSpPr>
          <p:cNvPr id="36" name="bk object 47"/>
          <p:cNvSpPr/>
          <p:nvPr/>
        </p:nvSpPr>
        <p:spPr>
          <a:xfrm>
            <a:off x="2404021" y="3923806"/>
            <a:ext cx="617639" cy="0"/>
          </a:xfrm>
          <a:custGeom>
            <a:avLst/>
            <a:gdLst/>
            <a:ahLst/>
            <a:cxnLst/>
            <a:rect l="l" t="t" r="r" b="b"/>
            <a:pathLst>
              <a:path w="617639">
                <a:moveTo>
                  <a:pt x="0" y="0"/>
                </a:moveTo>
                <a:lnTo>
                  <a:pt x="617639" y="0"/>
                </a:lnTo>
              </a:path>
            </a:pathLst>
          </a:custGeom>
          <a:ln w="9525">
            <a:solidFill>
              <a:srgbClr val="000000"/>
            </a:solidFill>
            <a:prstDash val="dash"/>
          </a:ln>
        </p:spPr>
        <p:txBody>
          <a:bodyPr wrap="square" lIns="0" tIns="0" rIns="0" bIns="0" rtlCol="0">
            <a:noAutofit/>
          </a:bodyPr>
          <a:lstStyle/>
          <a:p>
            <a:endParaRPr/>
          </a:p>
        </p:txBody>
      </p:sp>
      <p:sp>
        <p:nvSpPr>
          <p:cNvPr id="37" name="bk object 48"/>
          <p:cNvSpPr/>
          <p:nvPr/>
        </p:nvSpPr>
        <p:spPr>
          <a:xfrm>
            <a:off x="7474305" y="3463177"/>
            <a:ext cx="689711" cy="0"/>
          </a:xfrm>
          <a:custGeom>
            <a:avLst/>
            <a:gdLst/>
            <a:ahLst/>
            <a:cxnLst/>
            <a:rect l="l" t="t" r="r" b="b"/>
            <a:pathLst>
              <a:path w="689711">
                <a:moveTo>
                  <a:pt x="0" y="0"/>
                </a:moveTo>
                <a:lnTo>
                  <a:pt x="689711" y="0"/>
                </a:lnTo>
              </a:path>
            </a:pathLst>
          </a:custGeom>
          <a:ln w="9525">
            <a:solidFill>
              <a:srgbClr val="000000"/>
            </a:solidFill>
            <a:prstDash val="dash"/>
          </a:ln>
        </p:spPr>
        <p:txBody>
          <a:bodyPr wrap="square" lIns="0" tIns="0" rIns="0" bIns="0" rtlCol="0">
            <a:noAutofit/>
          </a:bodyPr>
          <a:lstStyle/>
          <a:p>
            <a:endParaRPr/>
          </a:p>
        </p:txBody>
      </p:sp>
      <p:sp>
        <p:nvSpPr>
          <p:cNvPr id="38" name="bk object 49"/>
          <p:cNvSpPr/>
          <p:nvPr/>
        </p:nvSpPr>
        <p:spPr>
          <a:xfrm>
            <a:off x="2404021" y="3463177"/>
            <a:ext cx="617639" cy="0"/>
          </a:xfrm>
          <a:custGeom>
            <a:avLst/>
            <a:gdLst/>
            <a:ahLst/>
            <a:cxnLst/>
            <a:rect l="l" t="t" r="r" b="b"/>
            <a:pathLst>
              <a:path w="617639">
                <a:moveTo>
                  <a:pt x="0" y="0"/>
                </a:moveTo>
                <a:lnTo>
                  <a:pt x="617639" y="0"/>
                </a:lnTo>
              </a:path>
            </a:pathLst>
          </a:custGeom>
          <a:ln w="9525">
            <a:solidFill>
              <a:srgbClr val="000000"/>
            </a:solidFill>
            <a:prstDash val="dash"/>
          </a:ln>
        </p:spPr>
        <p:txBody>
          <a:bodyPr wrap="square" lIns="0" tIns="0" rIns="0" bIns="0" rtlCol="0">
            <a:noAutofit/>
          </a:bodyPr>
          <a:lstStyle/>
          <a:p>
            <a:endParaRPr/>
          </a:p>
        </p:txBody>
      </p:sp>
      <p:sp>
        <p:nvSpPr>
          <p:cNvPr id="39" name="bk object 50"/>
          <p:cNvSpPr/>
          <p:nvPr/>
        </p:nvSpPr>
        <p:spPr>
          <a:xfrm>
            <a:off x="7474305" y="3002611"/>
            <a:ext cx="689711" cy="0"/>
          </a:xfrm>
          <a:custGeom>
            <a:avLst/>
            <a:gdLst/>
            <a:ahLst/>
            <a:cxnLst/>
            <a:rect l="l" t="t" r="r" b="b"/>
            <a:pathLst>
              <a:path w="689711">
                <a:moveTo>
                  <a:pt x="0" y="0"/>
                </a:moveTo>
                <a:lnTo>
                  <a:pt x="689711" y="0"/>
                </a:lnTo>
              </a:path>
            </a:pathLst>
          </a:custGeom>
          <a:ln w="9525">
            <a:solidFill>
              <a:srgbClr val="000000"/>
            </a:solidFill>
            <a:prstDash val="dash"/>
          </a:ln>
        </p:spPr>
        <p:txBody>
          <a:bodyPr wrap="square" lIns="0" tIns="0" rIns="0" bIns="0" rtlCol="0">
            <a:noAutofit/>
          </a:bodyPr>
          <a:lstStyle/>
          <a:p>
            <a:endParaRPr/>
          </a:p>
        </p:txBody>
      </p:sp>
      <p:sp>
        <p:nvSpPr>
          <p:cNvPr id="40" name="bk object 51"/>
          <p:cNvSpPr/>
          <p:nvPr/>
        </p:nvSpPr>
        <p:spPr>
          <a:xfrm>
            <a:off x="2404021" y="3002611"/>
            <a:ext cx="617639" cy="0"/>
          </a:xfrm>
          <a:custGeom>
            <a:avLst/>
            <a:gdLst/>
            <a:ahLst/>
            <a:cxnLst/>
            <a:rect l="l" t="t" r="r" b="b"/>
            <a:pathLst>
              <a:path w="617639">
                <a:moveTo>
                  <a:pt x="0" y="0"/>
                </a:moveTo>
                <a:lnTo>
                  <a:pt x="617639" y="0"/>
                </a:lnTo>
              </a:path>
            </a:pathLst>
          </a:custGeom>
          <a:ln w="9525">
            <a:solidFill>
              <a:srgbClr val="000000"/>
            </a:solidFill>
            <a:prstDash val="dash"/>
          </a:ln>
        </p:spPr>
        <p:txBody>
          <a:bodyPr wrap="square" lIns="0" tIns="0" rIns="0" bIns="0" rtlCol="0">
            <a:noAutofit/>
          </a:bodyPr>
          <a:lstStyle/>
          <a:p>
            <a:endParaRPr/>
          </a:p>
        </p:txBody>
      </p:sp>
      <p:sp>
        <p:nvSpPr>
          <p:cNvPr id="41" name="bk object 52"/>
          <p:cNvSpPr/>
          <p:nvPr/>
        </p:nvSpPr>
        <p:spPr>
          <a:xfrm>
            <a:off x="7474305" y="2542033"/>
            <a:ext cx="689711" cy="0"/>
          </a:xfrm>
          <a:custGeom>
            <a:avLst/>
            <a:gdLst/>
            <a:ahLst/>
            <a:cxnLst/>
            <a:rect l="l" t="t" r="r" b="b"/>
            <a:pathLst>
              <a:path w="689711">
                <a:moveTo>
                  <a:pt x="0" y="0"/>
                </a:moveTo>
                <a:lnTo>
                  <a:pt x="689711" y="0"/>
                </a:lnTo>
              </a:path>
            </a:pathLst>
          </a:custGeom>
          <a:ln w="9525">
            <a:solidFill>
              <a:srgbClr val="000000"/>
            </a:solidFill>
            <a:prstDash val="dash"/>
          </a:ln>
        </p:spPr>
        <p:txBody>
          <a:bodyPr wrap="square" lIns="0" tIns="0" rIns="0" bIns="0" rtlCol="0">
            <a:noAutofit/>
          </a:bodyPr>
          <a:lstStyle/>
          <a:p>
            <a:endParaRPr/>
          </a:p>
        </p:txBody>
      </p:sp>
      <p:sp>
        <p:nvSpPr>
          <p:cNvPr id="42" name="bk object 53"/>
          <p:cNvSpPr/>
          <p:nvPr/>
        </p:nvSpPr>
        <p:spPr>
          <a:xfrm>
            <a:off x="2404021" y="2542033"/>
            <a:ext cx="617639" cy="0"/>
          </a:xfrm>
          <a:custGeom>
            <a:avLst/>
            <a:gdLst/>
            <a:ahLst/>
            <a:cxnLst/>
            <a:rect l="l" t="t" r="r" b="b"/>
            <a:pathLst>
              <a:path w="617639">
                <a:moveTo>
                  <a:pt x="0" y="0"/>
                </a:moveTo>
                <a:lnTo>
                  <a:pt x="617639" y="0"/>
                </a:lnTo>
              </a:path>
            </a:pathLst>
          </a:custGeom>
          <a:ln w="9525">
            <a:solidFill>
              <a:srgbClr val="000000"/>
            </a:solidFill>
            <a:prstDash val="dash"/>
          </a:ln>
        </p:spPr>
        <p:txBody>
          <a:bodyPr wrap="square" lIns="0" tIns="0" rIns="0" bIns="0" rtlCol="0">
            <a:noAutofit/>
          </a:bodyPr>
          <a:lstStyle/>
          <a:p>
            <a:endParaRPr/>
          </a:p>
        </p:txBody>
      </p:sp>
      <p:sp>
        <p:nvSpPr>
          <p:cNvPr id="43" name="bk object 54"/>
          <p:cNvSpPr/>
          <p:nvPr/>
        </p:nvSpPr>
        <p:spPr>
          <a:xfrm>
            <a:off x="7474305" y="2081467"/>
            <a:ext cx="689711" cy="0"/>
          </a:xfrm>
          <a:custGeom>
            <a:avLst/>
            <a:gdLst/>
            <a:ahLst/>
            <a:cxnLst/>
            <a:rect l="l" t="t" r="r" b="b"/>
            <a:pathLst>
              <a:path w="689711">
                <a:moveTo>
                  <a:pt x="0" y="0"/>
                </a:moveTo>
                <a:lnTo>
                  <a:pt x="689711" y="0"/>
                </a:lnTo>
              </a:path>
            </a:pathLst>
          </a:custGeom>
          <a:ln w="9525">
            <a:solidFill>
              <a:srgbClr val="000000"/>
            </a:solidFill>
            <a:prstDash val="dash"/>
          </a:ln>
        </p:spPr>
        <p:txBody>
          <a:bodyPr wrap="square" lIns="0" tIns="0" rIns="0" bIns="0" rtlCol="0">
            <a:noAutofit/>
          </a:bodyPr>
          <a:lstStyle/>
          <a:p>
            <a:endParaRPr/>
          </a:p>
        </p:txBody>
      </p:sp>
      <p:sp>
        <p:nvSpPr>
          <p:cNvPr id="44" name="bk object 55"/>
          <p:cNvSpPr/>
          <p:nvPr/>
        </p:nvSpPr>
        <p:spPr>
          <a:xfrm>
            <a:off x="2404021" y="2081467"/>
            <a:ext cx="617639" cy="0"/>
          </a:xfrm>
          <a:custGeom>
            <a:avLst/>
            <a:gdLst/>
            <a:ahLst/>
            <a:cxnLst/>
            <a:rect l="l" t="t" r="r" b="b"/>
            <a:pathLst>
              <a:path w="617639">
                <a:moveTo>
                  <a:pt x="0" y="0"/>
                </a:moveTo>
                <a:lnTo>
                  <a:pt x="617639" y="0"/>
                </a:lnTo>
              </a:path>
            </a:pathLst>
          </a:custGeom>
          <a:ln w="9525">
            <a:solidFill>
              <a:srgbClr val="000000"/>
            </a:solidFill>
            <a:prstDash val="dash"/>
          </a:ln>
        </p:spPr>
        <p:txBody>
          <a:bodyPr wrap="square" lIns="0" tIns="0" rIns="0" bIns="0" rtlCol="0">
            <a:noAutofit/>
          </a:bodyPr>
          <a:lstStyle/>
          <a:p>
            <a:endParaRPr/>
          </a:p>
        </p:txBody>
      </p:sp>
      <p:sp>
        <p:nvSpPr>
          <p:cNvPr id="45" name="bk object 56"/>
          <p:cNvSpPr/>
          <p:nvPr/>
        </p:nvSpPr>
        <p:spPr>
          <a:xfrm>
            <a:off x="7474305" y="1620839"/>
            <a:ext cx="689711" cy="0"/>
          </a:xfrm>
          <a:custGeom>
            <a:avLst/>
            <a:gdLst/>
            <a:ahLst/>
            <a:cxnLst/>
            <a:rect l="l" t="t" r="r" b="b"/>
            <a:pathLst>
              <a:path w="689711">
                <a:moveTo>
                  <a:pt x="0" y="0"/>
                </a:moveTo>
                <a:lnTo>
                  <a:pt x="689711" y="0"/>
                </a:lnTo>
              </a:path>
            </a:pathLst>
          </a:custGeom>
          <a:ln w="9525">
            <a:solidFill>
              <a:srgbClr val="000000"/>
            </a:solidFill>
            <a:prstDash val="dash"/>
          </a:ln>
        </p:spPr>
        <p:txBody>
          <a:bodyPr wrap="square" lIns="0" tIns="0" rIns="0" bIns="0" rtlCol="0">
            <a:noAutofit/>
          </a:bodyPr>
          <a:lstStyle/>
          <a:p>
            <a:endParaRPr/>
          </a:p>
        </p:txBody>
      </p:sp>
      <p:sp>
        <p:nvSpPr>
          <p:cNvPr id="46" name="bk object 57"/>
          <p:cNvSpPr/>
          <p:nvPr/>
        </p:nvSpPr>
        <p:spPr>
          <a:xfrm>
            <a:off x="2404021" y="1620839"/>
            <a:ext cx="617639" cy="0"/>
          </a:xfrm>
          <a:custGeom>
            <a:avLst/>
            <a:gdLst/>
            <a:ahLst/>
            <a:cxnLst/>
            <a:rect l="l" t="t" r="r" b="b"/>
            <a:pathLst>
              <a:path w="617639">
                <a:moveTo>
                  <a:pt x="0" y="0"/>
                </a:moveTo>
                <a:lnTo>
                  <a:pt x="617639" y="0"/>
                </a:lnTo>
              </a:path>
            </a:pathLst>
          </a:custGeom>
          <a:ln w="9525">
            <a:solidFill>
              <a:srgbClr val="000000"/>
            </a:solidFill>
            <a:prstDash val="dash"/>
          </a:ln>
        </p:spPr>
        <p:txBody>
          <a:bodyPr wrap="square" lIns="0" tIns="0" rIns="0" bIns="0" rtlCol="0">
            <a:noAutofit/>
          </a:bodyPr>
          <a:lstStyle/>
          <a:p>
            <a:endParaRPr/>
          </a:p>
        </p:txBody>
      </p:sp>
      <p:sp>
        <p:nvSpPr>
          <p:cNvPr id="47" name="bk object 58"/>
          <p:cNvSpPr/>
          <p:nvPr/>
        </p:nvSpPr>
        <p:spPr>
          <a:xfrm>
            <a:off x="2404021" y="1160260"/>
            <a:ext cx="5759996" cy="0"/>
          </a:xfrm>
          <a:custGeom>
            <a:avLst/>
            <a:gdLst/>
            <a:ahLst/>
            <a:cxnLst/>
            <a:rect l="l" t="t" r="r" b="b"/>
            <a:pathLst>
              <a:path w="5759996">
                <a:moveTo>
                  <a:pt x="0" y="0"/>
                </a:moveTo>
                <a:lnTo>
                  <a:pt x="5759996" y="0"/>
                </a:lnTo>
              </a:path>
            </a:pathLst>
          </a:custGeom>
          <a:ln w="9525">
            <a:solidFill>
              <a:srgbClr val="000000"/>
            </a:solidFill>
            <a:prstDash val="dash"/>
          </a:ln>
        </p:spPr>
        <p:txBody>
          <a:bodyPr wrap="square" lIns="0" tIns="0" rIns="0" bIns="0" rtlCol="0">
            <a:noAutofit/>
          </a:bodyPr>
          <a:lstStyle/>
          <a:p>
            <a:endParaRPr/>
          </a:p>
        </p:txBody>
      </p:sp>
      <p:sp>
        <p:nvSpPr>
          <p:cNvPr id="48" name="bk object 59"/>
          <p:cNvSpPr/>
          <p:nvPr/>
        </p:nvSpPr>
        <p:spPr>
          <a:xfrm>
            <a:off x="8164017" y="787693"/>
            <a:ext cx="0" cy="4057256"/>
          </a:xfrm>
          <a:custGeom>
            <a:avLst/>
            <a:gdLst/>
            <a:ahLst/>
            <a:cxnLst/>
            <a:rect l="l" t="t" r="r" b="b"/>
            <a:pathLst>
              <a:path h="4057256">
                <a:moveTo>
                  <a:pt x="0" y="4057256"/>
                </a:moveTo>
                <a:lnTo>
                  <a:pt x="0" y="0"/>
                </a:lnTo>
              </a:path>
            </a:pathLst>
          </a:custGeom>
          <a:ln w="9525">
            <a:solidFill>
              <a:srgbClr val="000000"/>
            </a:solidFill>
          </a:ln>
        </p:spPr>
        <p:txBody>
          <a:bodyPr wrap="square" lIns="0" tIns="0" rIns="0" bIns="0" rtlCol="0">
            <a:noAutofit/>
          </a:bodyPr>
          <a:lstStyle/>
          <a:p>
            <a:endParaRPr/>
          </a:p>
        </p:txBody>
      </p:sp>
      <p:sp>
        <p:nvSpPr>
          <p:cNvPr id="49" name="bk object 60"/>
          <p:cNvSpPr/>
          <p:nvPr/>
        </p:nvSpPr>
        <p:spPr>
          <a:xfrm>
            <a:off x="2615552" y="4808437"/>
            <a:ext cx="0" cy="36512"/>
          </a:xfrm>
          <a:custGeom>
            <a:avLst/>
            <a:gdLst/>
            <a:ahLst/>
            <a:cxnLst/>
            <a:rect l="l" t="t" r="r" b="b"/>
            <a:pathLst>
              <a:path h="36512">
                <a:moveTo>
                  <a:pt x="0" y="0"/>
                </a:moveTo>
                <a:lnTo>
                  <a:pt x="0" y="36512"/>
                </a:lnTo>
              </a:path>
            </a:pathLst>
          </a:custGeom>
          <a:ln w="9525">
            <a:solidFill>
              <a:srgbClr val="000000"/>
            </a:solidFill>
          </a:ln>
        </p:spPr>
        <p:txBody>
          <a:bodyPr wrap="square" lIns="0" tIns="0" rIns="0" bIns="0" rtlCol="0">
            <a:noAutofit/>
          </a:bodyPr>
          <a:lstStyle/>
          <a:p>
            <a:endParaRPr/>
          </a:p>
        </p:txBody>
      </p:sp>
      <p:sp>
        <p:nvSpPr>
          <p:cNvPr id="50" name="bk object 61"/>
          <p:cNvSpPr/>
          <p:nvPr/>
        </p:nvSpPr>
        <p:spPr>
          <a:xfrm>
            <a:off x="2827083" y="4808437"/>
            <a:ext cx="0" cy="36512"/>
          </a:xfrm>
          <a:custGeom>
            <a:avLst/>
            <a:gdLst/>
            <a:ahLst/>
            <a:cxnLst/>
            <a:rect l="l" t="t" r="r" b="b"/>
            <a:pathLst>
              <a:path h="36512">
                <a:moveTo>
                  <a:pt x="0" y="0"/>
                </a:moveTo>
                <a:lnTo>
                  <a:pt x="0" y="36512"/>
                </a:lnTo>
              </a:path>
            </a:pathLst>
          </a:custGeom>
          <a:ln w="9525">
            <a:solidFill>
              <a:srgbClr val="000000"/>
            </a:solidFill>
          </a:ln>
        </p:spPr>
        <p:txBody>
          <a:bodyPr wrap="square" lIns="0" tIns="0" rIns="0" bIns="0" rtlCol="0">
            <a:noAutofit/>
          </a:bodyPr>
          <a:lstStyle/>
          <a:p>
            <a:endParaRPr/>
          </a:p>
        </p:txBody>
      </p:sp>
      <p:sp>
        <p:nvSpPr>
          <p:cNvPr id="51" name="bk object 62"/>
          <p:cNvSpPr/>
          <p:nvPr/>
        </p:nvSpPr>
        <p:spPr>
          <a:xfrm>
            <a:off x="3038627" y="4808437"/>
            <a:ext cx="0" cy="36512"/>
          </a:xfrm>
          <a:custGeom>
            <a:avLst/>
            <a:gdLst/>
            <a:ahLst/>
            <a:cxnLst/>
            <a:rect l="l" t="t" r="r" b="b"/>
            <a:pathLst>
              <a:path h="36512">
                <a:moveTo>
                  <a:pt x="0" y="0"/>
                </a:moveTo>
                <a:lnTo>
                  <a:pt x="0" y="36512"/>
                </a:lnTo>
              </a:path>
            </a:pathLst>
          </a:custGeom>
          <a:ln w="9525">
            <a:solidFill>
              <a:srgbClr val="000000"/>
            </a:solidFill>
          </a:ln>
        </p:spPr>
        <p:txBody>
          <a:bodyPr wrap="square" lIns="0" tIns="0" rIns="0" bIns="0" rtlCol="0">
            <a:noAutofit/>
          </a:bodyPr>
          <a:lstStyle/>
          <a:p>
            <a:endParaRPr/>
          </a:p>
        </p:txBody>
      </p:sp>
      <p:sp>
        <p:nvSpPr>
          <p:cNvPr id="52" name="bk object 63"/>
          <p:cNvSpPr/>
          <p:nvPr/>
        </p:nvSpPr>
        <p:spPr>
          <a:xfrm>
            <a:off x="3250158" y="4808437"/>
            <a:ext cx="0" cy="36512"/>
          </a:xfrm>
          <a:custGeom>
            <a:avLst/>
            <a:gdLst/>
            <a:ahLst/>
            <a:cxnLst/>
            <a:rect l="l" t="t" r="r" b="b"/>
            <a:pathLst>
              <a:path h="36512">
                <a:moveTo>
                  <a:pt x="0" y="0"/>
                </a:moveTo>
                <a:lnTo>
                  <a:pt x="0" y="36512"/>
                </a:lnTo>
              </a:path>
            </a:pathLst>
          </a:custGeom>
          <a:ln w="9525">
            <a:solidFill>
              <a:srgbClr val="000000"/>
            </a:solidFill>
          </a:ln>
        </p:spPr>
        <p:txBody>
          <a:bodyPr wrap="square" lIns="0" tIns="0" rIns="0" bIns="0" rtlCol="0">
            <a:noAutofit/>
          </a:bodyPr>
          <a:lstStyle/>
          <a:p>
            <a:endParaRPr/>
          </a:p>
        </p:txBody>
      </p:sp>
      <p:sp>
        <p:nvSpPr>
          <p:cNvPr id="53" name="bk object 64"/>
          <p:cNvSpPr/>
          <p:nvPr/>
        </p:nvSpPr>
        <p:spPr>
          <a:xfrm>
            <a:off x="3673221" y="4808437"/>
            <a:ext cx="0" cy="36512"/>
          </a:xfrm>
          <a:custGeom>
            <a:avLst/>
            <a:gdLst/>
            <a:ahLst/>
            <a:cxnLst/>
            <a:rect l="l" t="t" r="r" b="b"/>
            <a:pathLst>
              <a:path h="36512">
                <a:moveTo>
                  <a:pt x="0" y="0"/>
                </a:moveTo>
                <a:lnTo>
                  <a:pt x="0" y="36512"/>
                </a:lnTo>
              </a:path>
            </a:pathLst>
          </a:custGeom>
          <a:ln w="9525">
            <a:solidFill>
              <a:srgbClr val="000000"/>
            </a:solidFill>
          </a:ln>
        </p:spPr>
        <p:txBody>
          <a:bodyPr wrap="square" lIns="0" tIns="0" rIns="0" bIns="0" rtlCol="0">
            <a:noAutofit/>
          </a:bodyPr>
          <a:lstStyle/>
          <a:p>
            <a:endParaRPr/>
          </a:p>
        </p:txBody>
      </p:sp>
      <p:sp>
        <p:nvSpPr>
          <p:cNvPr id="54" name="bk object 65"/>
          <p:cNvSpPr/>
          <p:nvPr/>
        </p:nvSpPr>
        <p:spPr>
          <a:xfrm>
            <a:off x="3884764" y="4808437"/>
            <a:ext cx="0" cy="36512"/>
          </a:xfrm>
          <a:custGeom>
            <a:avLst/>
            <a:gdLst/>
            <a:ahLst/>
            <a:cxnLst/>
            <a:rect l="l" t="t" r="r" b="b"/>
            <a:pathLst>
              <a:path h="36512">
                <a:moveTo>
                  <a:pt x="0" y="0"/>
                </a:moveTo>
                <a:lnTo>
                  <a:pt x="0" y="36512"/>
                </a:lnTo>
              </a:path>
            </a:pathLst>
          </a:custGeom>
          <a:ln w="9525">
            <a:solidFill>
              <a:srgbClr val="000000"/>
            </a:solidFill>
          </a:ln>
        </p:spPr>
        <p:txBody>
          <a:bodyPr wrap="square" lIns="0" tIns="0" rIns="0" bIns="0" rtlCol="0">
            <a:noAutofit/>
          </a:bodyPr>
          <a:lstStyle/>
          <a:p>
            <a:endParaRPr/>
          </a:p>
        </p:txBody>
      </p:sp>
      <p:sp>
        <p:nvSpPr>
          <p:cNvPr id="55" name="bk object 66"/>
          <p:cNvSpPr/>
          <p:nvPr/>
        </p:nvSpPr>
        <p:spPr>
          <a:xfrm>
            <a:off x="4096296" y="4808437"/>
            <a:ext cx="0" cy="36512"/>
          </a:xfrm>
          <a:custGeom>
            <a:avLst/>
            <a:gdLst/>
            <a:ahLst/>
            <a:cxnLst/>
            <a:rect l="l" t="t" r="r" b="b"/>
            <a:pathLst>
              <a:path h="36512">
                <a:moveTo>
                  <a:pt x="0" y="0"/>
                </a:moveTo>
                <a:lnTo>
                  <a:pt x="0" y="36512"/>
                </a:lnTo>
              </a:path>
            </a:pathLst>
          </a:custGeom>
          <a:ln w="9525">
            <a:solidFill>
              <a:srgbClr val="000000"/>
            </a:solidFill>
          </a:ln>
        </p:spPr>
        <p:txBody>
          <a:bodyPr wrap="square" lIns="0" tIns="0" rIns="0" bIns="0" rtlCol="0">
            <a:noAutofit/>
          </a:bodyPr>
          <a:lstStyle/>
          <a:p>
            <a:endParaRPr/>
          </a:p>
        </p:txBody>
      </p:sp>
      <p:sp>
        <p:nvSpPr>
          <p:cNvPr id="56" name="bk object 67"/>
          <p:cNvSpPr/>
          <p:nvPr/>
        </p:nvSpPr>
        <p:spPr>
          <a:xfrm>
            <a:off x="4307827" y="4808437"/>
            <a:ext cx="0" cy="36512"/>
          </a:xfrm>
          <a:custGeom>
            <a:avLst/>
            <a:gdLst/>
            <a:ahLst/>
            <a:cxnLst/>
            <a:rect l="l" t="t" r="r" b="b"/>
            <a:pathLst>
              <a:path h="36512">
                <a:moveTo>
                  <a:pt x="0" y="0"/>
                </a:moveTo>
                <a:lnTo>
                  <a:pt x="0" y="36512"/>
                </a:lnTo>
              </a:path>
            </a:pathLst>
          </a:custGeom>
          <a:ln w="9525">
            <a:solidFill>
              <a:srgbClr val="000000"/>
            </a:solidFill>
          </a:ln>
        </p:spPr>
        <p:txBody>
          <a:bodyPr wrap="square" lIns="0" tIns="0" rIns="0" bIns="0" rtlCol="0">
            <a:noAutofit/>
          </a:bodyPr>
          <a:lstStyle/>
          <a:p>
            <a:endParaRPr/>
          </a:p>
        </p:txBody>
      </p:sp>
      <p:sp>
        <p:nvSpPr>
          <p:cNvPr id="57" name="bk object 68"/>
          <p:cNvSpPr/>
          <p:nvPr/>
        </p:nvSpPr>
        <p:spPr>
          <a:xfrm>
            <a:off x="4730902" y="4808437"/>
            <a:ext cx="0" cy="36512"/>
          </a:xfrm>
          <a:custGeom>
            <a:avLst/>
            <a:gdLst/>
            <a:ahLst/>
            <a:cxnLst/>
            <a:rect l="l" t="t" r="r" b="b"/>
            <a:pathLst>
              <a:path h="36512">
                <a:moveTo>
                  <a:pt x="0" y="0"/>
                </a:moveTo>
                <a:lnTo>
                  <a:pt x="0" y="36512"/>
                </a:lnTo>
              </a:path>
            </a:pathLst>
          </a:custGeom>
          <a:ln w="9525">
            <a:solidFill>
              <a:srgbClr val="000000"/>
            </a:solidFill>
          </a:ln>
        </p:spPr>
        <p:txBody>
          <a:bodyPr wrap="square" lIns="0" tIns="0" rIns="0" bIns="0" rtlCol="0">
            <a:noAutofit/>
          </a:bodyPr>
          <a:lstStyle/>
          <a:p>
            <a:endParaRPr/>
          </a:p>
        </p:txBody>
      </p:sp>
      <p:sp>
        <p:nvSpPr>
          <p:cNvPr id="58" name="bk object 69"/>
          <p:cNvSpPr/>
          <p:nvPr/>
        </p:nvSpPr>
        <p:spPr>
          <a:xfrm>
            <a:off x="4942484" y="4808437"/>
            <a:ext cx="0" cy="36512"/>
          </a:xfrm>
          <a:custGeom>
            <a:avLst/>
            <a:gdLst/>
            <a:ahLst/>
            <a:cxnLst/>
            <a:rect l="l" t="t" r="r" b="b"/>
            <a:pathLst>
              <a:path h="36512">
                <a:moveTo>
                  <a:pt x="0" y="0"/>
                </a:moveTo>
                <a:lnTo>
                  <a:pt x="0" y="36512"/>
                </a:lnTo>
              </a:path>
            </a:pathLst>
          </a:custGeom>
          <a:ln w="9525">
            <a:solidFill>
              <a:srgbClr val="000000"/>
            </a:solidFill>
          </a:ln>
        </p:spPr>
        <p:txBody>
          <a:bodyPr wrap="square" lIns="0" tIns="0" rIns="0" bIns="0" rtlCol="0">
            <a:noAutofit/>
          </a:bodyPr>
          <a:lstStyle/>
          <a:p>
            <a:endParaRPr/>
          </a:p>
        </p:txBody>
      </p:sp>
      <p:sp>
        <p:nvSpPr>
          <p:cNvPr id="59" name="bk object 70"/>
          <p:cNvSpPr/>
          <p:nvPr/>
        </p:nvSpPr>
        <p:spPr>
          <a:xfrm>
            <a:off x="5153964" y="4808437"/>
            <a:ext cx="0" cy="36512"/>
          </a:xfrm>
          <a:custGeom>
            <a:avLst/>
            <a:gdLst/>
            <a:ahLst/>
            <a:cxnLst/>
            <a:rect l="l" t="t" r="r" b="b"/>
            <a:pathLst>
              <a:path h="36512">
                <a:moveTo>
                  <a:pt x="0" y="0"/>
                </a:moveTo>
                <a:lnTo>
                  <a:pt x="0" y="36512"/>
                </a:lnTo>
              </a:path>
            </a:pathLst>
          </a:custGeom>
          <a:ln w="9525">
            <a:solidFill>
              <a:srgbClr val="000000"/>
            </a:solidFill>
          </a:ln>
        </p:spPr>
        <p:txBody>
          <a:bodyPr wrap="square" lIns="0" tIns="0" rIns="0" bIns="0" rtlCol="0">
            <a:noAutofit/>
          </a:bodyPr>
          <a:lstStyle/>
          <a:p>
            <a:endParaRPr/>
          </a:p>
        </p:txBody>
      </p:sp>
      <p:sp>
        <p:nvSpPr>
          <p:cNvPr id="60" name="bk object 71"/>
          <p:cNvSpPr/>
          <p:nvPr/>
        </p:nvSpPr>
        <p:spPr>
          <a:xfrm>
            <a:off x="5365546" y="4808437"/>
            <a:ext cx="0" cy="36512"/>
          </a:xfrm>
          <a:custGeom>
            <a:avLst/>
            <a:gdLst/>
            <a:ahLst/>
            <a:cxnLst/>
            <a:rect l="l" t="t" r="r" b="b"/>
            <a:pathLst>
              <a:path h="36512">
                <a:moveTo>
                  <a:pt x="0" y="0"/>
                </a:moveTo>
                <a:lnTo>
                  <a:pt x="0" y="36512"/>
                </a:lnTo>
              </a:path>
            </a:pathLst>
          </a:custGeom>
          <a:ln w="9525">
            <a:solidFill>
              <a:srgbClr val="000000"/>
            </a:solidFill>
          </a:ln>
        </p:spPr>
        <p:txBody>
          <a:bodyPr wrap="square" lIns="0" tIns="0" rIns="0" bIns="0" rtlCol="0">
            <a:noAutofit/>
          </a:bodyPr>
          <a:lstStyle/>
          <a:p>
            <a:endParaRPr/>
          </a:p>
        </p:txBody>
      </p:sp>
      <p:sp>
        <p:nvSpPr>
          <p:cNvPr id="61" name="bk object 72"/>
          <p:cNvSpPr/>
          <p:nvPr/>
        </p:nvSpPr>
        <p:spPr>
          <a:xfrm>
            <a:off x="5788621" y="4808437"/>
            <a:ext cx="0" cy="36512"/>
          </a:xfrm>
          <a:custGeom>
            <a:avLst/>
            <a:gdLst/>
            <a:ahLst/>
            <a:cxnLst/>
            <a:rect l="l" t="t" r="r" b="b"/>
            <a:pathLst>
              <a:path h="36512">
                <a:moveTo>
                  <a:pt x="0" y="0"/>
                </a:moveTo>
                <a:lnTo>
                  <a:pt x="0" y="36512"/>
                </a:lnTo>
              </a:path>
            </a:pathLst>
          </a:custGeom>
          <a:ln w="9525">
            <a:solidFill>
              <a:srgbClr val="000000"/>
            </a:solidFill>
          </a:ln>
        </p:spPr>
        <p:txBody>
          <a:bodyPr wrap="square" lIns="0" tIns="0" rIns="0" bIns="0" rtlCol="0">
            <a:noAutofit/>
          </a:bodyPr>
          <a:lstStyle/>
          <a:p>
            <a:endParaRPr/>
          </a:p>
        </p:txBody>
      </p:sp>
      <p:sp>
        <p:nvSpPr>
          <p:cNvPr id="62" name="bk object 73"/>
          <p:cNvSpPr/>
          <p:nvPr/>
        </p:nvSpPr>
        <p:spPr>
          <a:xfrm>
            <a:off x="6000153" y="4808437"/>
            <a:ext cx="0" cy="36512"/>
          </a:xfrm>
          <a:custGeom>
            <a:avLst/>
            <a:gdLst/>
            <a:ahLst/>
            <a:cxnLst/>
            <a:rect l="l" t="t" r="r" b="b"/>
            <a:pathLst>
              <a:path h="36512">
                <a:moveTo>
                  <a:pt x="0" y="0"/>
                </a:moveTo>
                <a:lnTo>
                  <a:pt x="0" y="36512"/>
                </a:lnTo>
              </a:path>
            </a:pathLst>
          </a:custGeom>
          <a:ln w="9525">
            <a:solidFill>
              <a:srgbClr val="000000"/>
            </a:solidFill>
          </a:ln>
        </p:spPr>
        <p:txBody>
          <a:bodyPr wrap="square" lIns="0" tIns="0" rIns="0" bIns="0" rtlCol="0">
            <a:noAutofit/>
          </a:bodyPr>
          <a:lstStyle/>
          <a:p>
            <a:endParaRPr/>
          </a:p>
        </p:txBody>
      </p:sp>
      <p:sp>
        <p:nvSpPr>
          <p:cNvPr id="63" name="bk object 74"/>
          <p:cNvSpPr/>
          <p:nvPr/>
        </p:nvSpPr>
        <p:spPr>
          <a:xfrm>
            <a:off x="6211684" y="4808437"/>
            <a:ext cx="0" cy="36512"/>
          </a:xfrm>
          <a:custGeom>
            <a:avLst/>
            <a:gdLst/>
            <a:ahLst/>
            <a:cxnLst/>
            <a:rect l="l" t="t" r="r" b="b"/>
            <a:pathLst>
              <a:path h="36512">
                <a:moveTo>
                  <a:pt x="0" y="0"/>
                </a:moveTo>
                <a:lnTo>
                  <a:pt x="0" y="36512"/>
                </a:lnTo>
              </a:path>
            </a:pathLst>
          </a:custGeom>
          <a:ln w="9525">
            <a:solidFill>
              <a:srgbClr val="000000"/>
            </a:solidFill>
          </a:ln>
        </p:spPr>
        <p:txBody>
          <a:bodyPr wrap="square" lIns="0" tIns="0" rIns="0" bIns="0" rtlCol="0">
            <a:noAutofit/>
          </a:bodyPr>
          <a:lstStyle/>
          <a:p>
            <a:endParaRPr/>
          </a:p>
        </p:txBody>
      </p:sp>
      <p:sp>
        <p:nvSpPr>
          <p:cNvPr id="64" name="bk object 75"/>
          <p:cNvSpPr/>
          <p:nvPr/>
        </p:nvSpPr>
        <p:spPr>
          <a:xfrm>
            <a:off x="6423228" y="4808437"/>
            <a:ext cx="0" cy="36512"/>
          </a:xfrm>
          <a:custGeom>
            <a:avLst/>
            <a:gdLst/>
            <a:ahLst/>
            <a:cxnLst/>
            <a:rect l="l" t="t" r="r" b="b"/>
            <a:pathLst>
              <a:path h="36512">
                <a:moveTo>
                  <a:pt x="0" y="0"/>
                </a:moveTo>
                <a:lnTo>
                  <a:pt x="0" y="36512"/>
                </a:lnTo>
              </a:path>
            </a:pathLst>
          </a:custGeom>
          <a:ln w="9525">
            <a:solidFill>
              <a:srgbClr val="000000"/>
            </a:solidFill>
          </a:ln>
        </p:spPr>
        <p:txBody>
          <a:bodyPr wrap="square" lIns="0" tIns="0" rIns="0" bIns="0" rtlCol="0">
            <a:noAutofit/>
          </a:bodyPr>
          <a:lstStyle/>
          <a:p>
            <a:endParaRPr/>
          </a:p>
        </p:txBody>
      </p:sp>
      <p:sp>
        <p:nvSpPr>
          <p:cNvPr id="65" name="bk object 76"/>
          <p:cNvSpPr/>
          <p:nvPr/>
        </p:nvSpPr>
        <p:spPr>
          <a:xfrm>
            <a:off x="6846290" y="4808437"/>
            <a:ext cx="0" cy="36512"/>
          </a:xfrm>
          <a:custGeom>
            <a:avLst/>
            <a:gdLst/>
            <a:ahLst/>
            <a:cxnLst/>
            <a:rect l="l" t="t" r="r" b="b"/>
            <a:pathLst>
              <a:path h="36512">
                <a:moveTo>
                  <a:pt x="0" y="0"/>
                </a:moveTo>
                <a:lnTo>
                  <a:pt x="0" y="36512"/>
                </a:lnTo>
              </a:path>
            </a:pathLst>
          </a:custGeom>
          <a:ln w="9525">
            <a:solidFill>
              <a:srgbClr val="000000"/>
            </a:solidFill>
          </a:ln>
        </p:spPr>
        <p:txBody>
          <a:bodyPr wrap="square" lIns="0" tIns="0" rIns="0" bIns="0" rtlCol="0">
            <a:noAutofit/>
          </a:bodyPr>
          <a:lstStyle/>
          <a:p>
            <a:endParaRPr/>
          </a:p>
        </p:txBody>
      </p:sp>
      <p:sp>
        <p:nvSpPr>
          <p:cNvPr id="66" name="bk object 77"/>
          <p:cNvSpPr/>
          <p:nvPr/>
        </p:nvSpPr>
        <p:spPr>
          <a:xfrm>
            <a:off x="7057821" y="4808437"/>
            <a:ext cx="0" cy="36512"/>
          </a:xfrm>
          <a:custGeom>
            <a:avLst/>
            <a:gdLst/>
            <a:ahLst/>
            <a:cxnLst/>
            <a:rect l="l" t="t" r="r" b="b"/>
            <a:pathLst>
              <a:path h="36512">
                <a:moveTo>
                  <a:pt x="0" y="0"/>
                </a:moveTo>
                <a:lnTo>
                  <a:pt x="0" y="36512"/>
                </a:lnTo>
              </a:path>
            </a:pathLst>
          </a:custGeom>
          <a:ln w="9525">
            <a:solidFill>
              <a:srgbClr val="000000"/>
            </a:solidFill>
          </a:ln>
        </p:spPr>
        <p:txBody>
          <a:bodyPr wrap="square" lIns="0" tIns="0" rIns="0" bIns="0" rtlCol="0">
            <a:noAutofit/>
          </a:bodyPr>
          <a:lstStyle/>
          <a:p>
            <a:endParaRPr/>
          </a:p>
        </p:txBody>
      </p:sp>
      <p:sp>
        <p:nvSpPr>
          <p:cNvPr id="67" name="bk object 78"/>
          <p:cNvSpPr/>
          <p:nvPr/>
        </p:nvSpPr>
        <p:spPr>
          <a:xfrm>
            <a:off x="7269365" y="4808437"/>
            <a:ext cx="0" cy="36512"/>
          </a:xfrm>
          <a:custGeom>
            <a:avLst/>
            <a:gdLst/>
            <a:ahLst/>
            <a:cxnLst/>
            <a:rect l="l" t="t" r="r" b="b"/>
            <a:pathLst>
              <a:path h="36512">
                <a:moveTo>
                  <a:pt x="0" y="0"/>
                </a:moveTo>
                <a:lnTo>
                  <a:pt x="0" y="36512"/>
                </a:lnTo>
              </a:path>
            </a:pathLst>
          </a:custGeom>
          <a:ln w="9525">
            <a:solidFill>
              <a:srgbClr val="000000"/>
            </a:solidFill>
          </a:ln>
        </p:spPr>
        <p:txBody>
          <a:bodyPr wrap="square" lIns="0" tIns="0" rIns="0" bIns="0" rtlCol="0">
            <a:noAutofit/>
          </a:bodyPr>
          <a:lstStyle/>
          <a:p>
            <a:endParaRPr/>
          </a:p>
        </p:txBody>
      </p:sp>
      <p:sp>
        <p:nvSpPr>
          <p:cNvPr id="68" name="bk object 79"/>
          <p:cNvSpPr/>
          <p:nvPr/>
        </p:nvSpPr>
        <p:spPr>
          <a:xfrm>
            <a:off x="7480896" y="4808437"/>
            <a:ext cx="0" cy="36512"/>
          </a:xfrm>
          <a:custGeom>
            <a:avLst/>
            <a:gdLst/>
            <a:ahLst/>
            <a:cxnLst/>
            <a:rect l="l" t="t" r="r" b="b"/>
            <a:pathLst>
              <a:path h="36512">
                <a:moveTo>
                  <a:pt x="0" y="0"/>
                </a:moveTo>
                <a:lnTo>
                  <a:pt x="0" y="36512"/>
                </a:lnTo>
              </a:path>
            </a:pathLst>
          </a:custGeom>
          <a:ln w="9525">
            <a:solidFill>
              <a:srgbClr val="000000"/>
            </a:solidFill>
          </a:ln>
        </p:spPr>
        <p:txBody>
          <a:bodyPr wrap="square" lIns="0" tIns="0" rIns="0" bIns="0" rtlCol="0">
            <a:noAutofit/>
          </a:bodyPr>
          <a:lstStyle/>
          <a:p>
            <a:endParaRPr/>
          </a:p>
        </p:txBody>
      </p:sp>
      <p:sp>
        <p:nvSpPr>
          <p:cNvPr id="69" name="bk object 80"/>
          <p:cNvSpPr/>
          <p:nvPr/>
        </p:nvSpPr>
        <p:spPr>
          <a:xfrm>
            <a:off x="7903959" y="4808437"/>
            <a:ext cx="0" cy="36512"/>
          </a:xfrm>
          <a:custGeom>
            <a:avLst/>
            <a:gdLst/>
            <a:ahLst/>
            <a:cxnLst/>
            <a:rect l="l" t="t" r="r" b="b"/>
            <a:pathLst>
              <a:path h="36512">
                <a:moveTo>
                  <a:pt x="0" y="0"/>
                </a:moveTo>
                <a:lnTo>
                  <a:pt x="0" y="36512"/>
                </a:lnTo>
              </a:path>
            </a:pathLst>
          </a:custGeom>
          <a:ln w="9525">
            <a:solidFill>
              <a:srgbClr val="000000"/>
            </a:solidFill>
          </a:ln>
        </p:spPr>
        <p:txBody>
          <a:bodyPr wrap="square" lIns="0" tIns="0" rIns="0" bIns="0" rtlCol="0">
            <a:noAutofit/>
          </a:bodyPr>
          <a:lstStyle/>
          <a:p>
            <a:endParaRPr/>
          </a:p>
        </p:txBody>
      </p:sp>
      <p:sp>
        <p:nvSpPr>
          <p:cNvPr id="70" name="bk object 81"/>
          <p:cNvSpPr/>
          <p:nvPr/>
        </p:nvSpPr>
        <p:spPr>
          <a:xfrm>
            <a:off x="8115503" y="4808437"/>
            <a:ext cx="0" cy="36512"/>
          </a:xfrm>
          <a:custGeom>
            <a:avLst/>
            <a:gdLst/>
            <a:ahLst/>
            <a:cxnLst/>
            <a:rect l="l" t="t" r="r" b="b"/>
            <a:pathLst>
              <a:path h="36512">
                <a:moveTo>
                  <a:pt x="0" y="0"/>
                </a:moveTo>
                <a:lnTo>
                  <a:pt x="0" y="36512"/>
                </a:lnTo>
              </a:path>
            </a:pathLst>
          </a:custGeom>
          <a:ln w="9525">
            <a:solidFill>
              <a:srgbClr val="000000"/>
            </a:solidFill>
          </a:ln>
        </p:spPr>
        <p:txBody>
          <a:bodyPr wrap="square" lIns="0" tIns="0" rIns="0" bIns="0" rtlCol="0">
            <a:noAutofit/>
          </a:bodyPr>
          <a:lstStyle/>
          <a:p>
            <a:endParaRPr/>
          </a:p>
        </p:txBody>
      </p:sp>
      <p:sp>
        <p:nvSpPr>
          <p:cNvPr id="71" name="object 2"/>
          <p:cNvSpPr txBox="1"/>
          <p:nvPr/>
        </p:nvSpPr>
        <p:spPr>
          <a:xfrm>
            <a:off x="4791760" y="4845393"/>
            <a:ext cx="988694" cy="464820"/>
          </a:xfrm>
          <a:prstGeom prst="rect">
            <a:avLst/>
          </a:prstGeom>
        </p:spPr>
        <p:txBody>
          <a:bodyPr vert="horz" wrap="square" lIns="0" tIns="0" rIns="0" bIns="0" rtlCol="0">
            <a:noAutofit/>
          </a:bodyPr>
          <a:lstStyle/>
          <a:p>
            <a:pPr marL="643255">
              <a:lnSpc>
                <a:spcPct val="100000"/>
              </a:lnSpc>
            </a:pPr>
            <a:r>
              <a:rPr sz="1300" spc="-10" dirty="0" smtClean="0">
                <a:latin typeface="Arial"/>
                <a:cs typeface="Arial"/>
              </a:rPr>
              <a:t>300</a:t>
            </a:r>
            <a:endParaRPr sz="1300">
              <a:latin typeface="Arial"/>
              <a:cs typeface="Arial"/>
            </a:endParaRPr>
          </a:p>
          <a:p>
            <a:pPr marL="12700">
              <a:lnSpc>
                <a:spcPct val="100000"/>
              </a:lnSpc>
              <a:spcBef>
                <a:spcPts val="150"/>
              </a:spcBef>
            </a:pPr>
            <a:r>
              <a:rPr sz="1500" dirty="0" smtClean="0">
                <a:latin typeface="Arial"/>
                <a:cs typeface="Arial"/>
              </a:rPr>
              <a:t>z</a:t>
            </a:r>
            <a:r>
              <a:rPr sz="1500" spc="-5" dirty="0" smtClean="0">
                <a:latin typeface="Arial"/>
                <a:cs typeface="Arial"/>
              </a:rPr>
              <a:t> </a:t>
            </a:r>
            <a:r>
              <a:rPr sz="1500" spc="0" dirty="0" smtClean="0">
                <a:latin typeface="Arial"/>
                <a:cs typeface="Arial"/>
              </a:rPr>
              <a:t>(arb)</a:t>
            </a:r>
            <a:r>
              <a:rPr sz="1500" spc="-5" dirty="0" smtClean="0">
                <a:latin typeface="Arial"/>
                <a:cs typeface="Arial"/>
              </a:rPr>
              <a:t> </a:t>
            </a:r>
            <a:r>
              <a:rPr sz="1500" spc="-10" dirty="0" smtClean="0">
                <a:latin typeface="Arial"/>
                <a:cs typeface="Arial"/>
              </a:rPr>
              <a:t>[cm]</a:t>
            </a:r>
            <a:endParaRPr sz="1500">
              <a:latin typeface="Arial"/>
              <a:cs typeface="Arial"/>
            </a:endParaRPr>
          </a:p>
        </p:txBody>
      </p:sp>
      <p:sp>
        <p:nvSpPr>
          <p:cNvPr id="72" name="object 3"/>
          <p:cNvSpPr txBox="1"/>
          <p:nvPr/>
        </p:nvSpPr>
        <p:spPr>
          <a:xfrm>
            <a:off x="2341393" y="4845393"/>
            <a:ext cx="116839" cy="215900"/>
          </a:xfrm>
          <a:prstGeom prst="rect">
            <a:avLst/>
          </a:prstGeom>
        </p:spPr>
        <p:txBody>
          <a:bodyPr vert="horz" wrap="square" lIns="0" tIns="0" rIns="0" bIns="0" rtlCol="0">
            <a:noAutofit/>
          </a:bodyPr>
          <a:lstStyle/>
          <a:p>
            <a:pPr marL="12700">
              <a:lnSpc>
                <a:spcPct val="100000"/>
              </a:lnSpc>
            </a:pPr>
            <a:r>
              <a:rPr sz="1300" spc="-10" dirty="0" smtClean="0">
                <a:latin typeface="Arial"/>
                <a:cs typeface="Arial"/>
              </a:rPr>
              <a:t>0</a:t>
            </a:r>
            <a:endParaRPr sz="1300">
              <a:latin typeface="Arial"/>
              <a:cs typeface="Arial"/>
            </a:endParaRPr>
          </a:p>
        </p:txBody>
      </p:sp>
      <p:sp>
        <p:nvSpPr>
          <p:cNvPr id="73" name="object 4"/>
          <p:cNvSpPr txBox="1"/>
          <p:nvPr/>
        </p:nvSpPr>
        <p:spPr>
          <a:xfrm>
            <a:off x="3307092" y="4845393"/>
            <a:ext cx="299720" cy="215900"/>
          </a:xfrm>
          <a:prstGeom prst="rect">
            <a:avLst/>
          </a:prstGeom>
        </p:spPr>
        <p:txBody>
          <a:bodyPr vert="horz" wrap="square" lIns="0" tIns="0" rIns="0" bIns="0" rtlCol="0">
            <a:noAutofit/>
          </a:bodyPr>
          <a:lstStyle/>
          <a:p>
            <a:pPr marL="12700">
              <a:lnSpc>
                <a:spcPct val="100000"/>
              </a:lnSpc>
            </a:pPr>
            <a:r>
              <a:rPr sz="1300" spc="-10" dirty="0" smtClean="0">
                <a:latin typeface="Arial"/>
                <a:cs typeface="Arial"/>
              </a:rPr>
              <a:t>100</a:t>
            </a:r>
            <a:endParaRPr sz="1300">
              <a:latin typeface="Arial"/>
              <a:cs typeface="Arial"/>
            </a:endParaRPr>
          </a:p>
        </p:txBody>
      </p:sp>
      <p:sp>
        <p:nvSpPr>
          <p:cNvPr id="74" name="object 5"/>
          <p:cNvSpPr txBox="1"/>
          <p:nvPr/>
        </p:nvSpPr>
        <p:spPr>
          <a:xfrm>
            <a:off x="4364748" y="4845393"/>
            <a:ext cx="299720" cy="215900"/>
          </a:xfrm>
          <a:prstGeom prst="rect">
            <a:avLst/>
          </a:prstGeom>
        </p:spPr>
        <p:txBody>
          <a:bodyPr vert="horz" wrap="square" lIns="0" tIns="0" rIns="0" bIns="0" rtlCol="0">
            <a:noAutofit/>
          </a:bodyPr>
          <a:lstStyle/>
          <a:p>
            <a:pPr marL="12700">
              <a:lnSpc>
                <a:spcPct val="100000"/>
              </a:lnSpc>
            </a:pPr>
            <a:r>
              <a:rPr sz="1300" spc="-10" dirty="0" smtClean="0">
                <a:latin typeface="Arial"/>
                <a:cs typeface="Arial"/>
              </a:rPr>
              <a:t>200</a:t>
            </a:r>
            <a:endParaRPr sz="1300">
              <a:latin typeface="Arial"/>
              <a:cs typeface="Arial"/>
            </a:endParaRPr>
          </a:p>
        </p:txBody>
      </p:sp>
      <p:sp>
        <p:nvSpPr>
          <p:cNvPr id="75" name="object 6"/>
          <p:cNvSpPr txBox="1"/>
          <p:nvPr/>
        </p:nvSpPr>
        <p:spPr>
          <a:xfrm>
            <a:off x="6480073" y="4845393"/>
            <a:ext cx="299720" cy="215900"/>
          </a:xfrm>
          <a:prstGeom prst="rect">
            <a:avLst/>
          </a:prstGeom>
        </p:spPr>
        <p:txBody>
          <a:bodyPr vert="horz" wrap="square" lIns="0" tIns="0" rIns="0" bIns="0" rtlCol="0">
            <a:noAutofit/>
          </a:bodyPr>
          <a:lstStyle/>
          <a:p>
            <a:pPr marL="12700">
              <a:lnSpc>
                <a:spcPct val="100000"/>
              </a:lnSpc>
            </a:pPr>
            <a:r>
              <a:rPr sz="1300" spc="-10" dirty="0" smtClean="0">
                <a:latin typeface="Arial"/>
                <a:cs typeface="Arial"/>
              </a:rPr>
              <a:t>400</a:t>
            </a:r>
            <a:endParaRPr sz="1300">
              <a:latin typeface="Arial"/>
              <a:cs typeface="Arial"/>
            </a:endParaRPr>
          </a:p>
        </p:txBody>
      </p:sp>
      <p:sp>
        <p:nvSpPr>
          <p:cNvPr id="76" name="object 7"/>
          <p:cNvSpPr txBox="1"/>
          <p:nvPr/>
        </p:nvSpPr>
        <p:spPr>
          <a:xfrm>
            <a:off x="7537742" y="4845393"/>
            <a:ext cx="299720" cy="215900"/>
          </a:xfrm>
          <a:prstGeom prst="rect">
            <a:avLst/>
          </a:prstGeom>
        </p:spPr>
        <p:txBody>
          <a:bodyPr vert="horz" wrap="square" lIns="0" tIns="0" rIns="0" bIns="0" rtlCol="0">
            <a:noAutofit/>
          </a:bodyPr>
          <a:lstStyle/>
          <a:p>
            <a:pPr marL="12700">
              <a:lnSpc>
                <a:spcPct val="100000"/>
              </a:lnSpc>
            </a:pPr>
            <a:r>
              <a:rPr sz="1300" spc="-10" dirty="0" smtClean="0">
                <a:latin typeface="Arial"/>
                <a:cs typeface="Arial"/>
              </a:rPr>
              <a:t>500</a:t>
            </a:r>
            <a:endParaRPr sz="1300">
              <a:latin typeface="Arial"/>
              <a:cs typeface="Arial"/>
            </a:endParaRPr>
          </a:p>
        </p:txBody>
      </p:sp>
      <p:sp>
        <p:nvSpPr>
          <p:cNvPr id="77" name="object 8"/>
          <p:cNvSpPr/>
          <p:nvPr/>
        </p:nvSpPr>
        <p:spPr>
          <a:xfrm>
            <a:off x="2615552" y="787693"/>
            <a:ext cx="0" cy="36512"/>
          </a:xfrm>
          <a:custGeom>
            <a:avLst/>
            <a:gdLst/>
            <a:ahLst/>
            <a:cxnLst/>
            <a:rect l="l" t="t" r="r" b="b"/>
            <a:pathLst>
              <a:path h="36512">
                <a:moveTo>
                  <a:pt x="0" y="36512"/>
                </a:moveTo>
                <a:lnTo>
                  <a:pt x="0" y="0"/>
                </a:lnTo>
              </a:path>
            </a:pathLst>
          </a:custGeom>
          <a:ln w="9525">
            <a:solidFill>
              <a:srgbClr val="000000"/>
            </a:solidFill>
          </a:ln>
        </p:spPr>
        <p:txBody>
          <a:bodyPr wrap="square" lIns="0" tIns="0" rIns="0" bIns="0" rtlCol="0">
            <a:noAutofit/>
          </a:bodyPr>
          <a:lstStyle/>
          <a:p>
            <a:endParaRPr/>
          </a:p>
        </p:txBody>
      </p:sp>
      <p:sp>
        <p:nvSpPr>
          <p:cNvPr id="78" name="object 9"/>
          <p:cNvSpPr/>
          <p:nvPr/>
        </p:nvSpPr>
        <p:spPr>
          <a:xfrm>
            <a:off x="2827083" y="787693"/>
            <a:ext cx="0" cy="36512"/>
          </a:xfrm>
          <a:custGeom>
            <a:avLst/>
            <a:gdLst/>
            <a:ahLst/>
            <a:cxnLst/>
            <a:rect l="l" t="t" r="r" b="b"/>
            <a:pathLst>
              <a:path h="36512">
                <a:moveTo>
                  <a:pt x="0" y="36512"/>
                </a:moveTo>
                <a:lnTo>
                  <a:pt x="0" y="0"/>
                </a:lnTo>
              </a:path>
            </a:pathLst>
          </a:custGeom>
          <a:ln w="9525">
            <a:solidFill>
              <a:srgbClr val="000000"/>
            </a:solidFill>
          </a:ln>
        </p:spPr>
        <p:txBody>
          <a:bodyPr wrap="square" lIns="0" tIns="0" rIns="0" bIns="0" rtlCol="0">
            <a:noAutofit/>
          </a:bodyPr>
          <a:lstStyle/>
          <a:p>
            <a:endParaRPr/>
          </a:p>
        </p:txBody>
      </p:sp>
      <p:sp>
        <p:nvSpPr>
          <p:cNvPr id="79" name="object 10"/>
          <p:cNvSpPr/>
          <p:nvPr/>
        </p:nvSpPr>
        <p:spPr>
          <a:xfrm>
            <a:off x="3038627" y="787693"/>
            <a:ext cx="0" cy="36512"/>
          </a:xfrm>
          <a:custGeom>
            <a:avLst/>
            <a:gdLst/>
            <a:ahLst/>
            <a:cxnLst/>
            <a:rect l="l" t="t" r="r" b="b"/>
            <a:pathLst>
              <a:path h="36512">
                <a:moveTo>
                  <a:pt x="0" y="36512"/>
                </a:moveTo>
                <a:lnTo>
                  <a:pt x="0" y="0"/>
                </a:lnTo>
              </a:path>
            </a:pathLst>
          </a:custGeom>
          <a:ln w="9525">
            <a:solidFill>
              <a:srgbClr val="000000"/>
            </a:solidFill>
          </a:ln>
        </p:spPr>
        <p:txBody>
          <a:bodyPr wrap="square" lIns="0" tIns="0" rIns="0" bIns="0" rtlCol="0">
            <a:noAutofit/>
          </a:bodyPr>
          <a:lstStyle/>
          <a:p>
            <a:endParaRPr/>
          </a:p>
        </p:txBody>
      </p:sp>
      <p:sp>
        <p:nvSpPr>
          <p:cNvPr id="80" name="object 11"/>
          <p:cNvSpPr/>
          <p:nvPr/>
        </p:nvSpPr>
        <p:spPr>
          <a:xfrm>
            <a:off x="3250158" y="787693"/>
            <a:ext cx="0" cy="36512"/>
          </a:xfrm>
          <a:custGeom>
            <a:avLst/>
            <a:gdLst/>
            <a:ahLst/>
            <a:cxnLst/>
            <a:rect l="l" t="t" r="r" b="b"/>
            <a:pathLst>
              <a:path h="36512">
                <a:moveTo>
                  <a:pt x="0" y="36512"/>
                </a:moveTo>
                <a:lnTo>
                  <a:pt x="0" y="0"/>
                </a:lnTo>
              </a:path>
            </a:pathLst>
          </a:custGeom>
          <a:ln w="9525">
            <a:solidFill>
              <a:srgbClr val="000000"/>
            </a:solidFill>
          </a:ln>
        </p:spPr>
        <p:txBody>
          <a:bodyPr wrap="square" lIns="0" tIns="0" rIns="0" bIns="0" rtlCol="0">
            <a:noAutofit/>
          </a:bodyPr>
          <a:lstStyle/>
          <a:p>
            <a:endParaRPr/>
          </a:p>
        </p:txBody>
      </p:sp>
      <p:sp>
        <p:nvSpPr>
          <p:cNvPr id="81" name="object 12"/>
          <p:cNvSpPr/>
          <p:nvPr/>
        </p:nvSpPr>
        <p:spPr>
          <a:xfrm>
            <a:off x="3673221" y="787693"/>
            <a:ext cx="0" cy="36512"/>
          </a:xfrm>
          <a:custGeom>
            <a:avLst/>
            <a:gdLst/>
            <a:ahLst/>
            <a:cxnLst/>
            <a:rect l="l" t="t" r="r" b="b"/>
            <a:pathLst>
              <a:path h="36512">
                <a:moveTo>
                  <a:pt x="0" y="36512"/>
                </a:moveTo>
                <a:lnTo>
                  <a:pt x="0" y="0"/>
                </a:lnTo>
              </a:path>
            </a:pathLst>
          </a:custGeom>
          <a:ln w="9525">
            <a:solidFill>
              <a:srgbClr val="000000"/>
            </a:solidFill>
          </a:ln>
        </p:spPr>
        <p:txBody>
          <a:bodyPr wrap="square" lIns="0" tIns="0" rIns="0" bIns="0" rtlCol="0">
            <a:noAutofit/>
          </a:bodyPr>
          <a:lstStyle/>
          <a:p>
            <a:endParaRPr/>
          </a:p>
        </p:txBody>
      </p:sp>
      <p:sp>
        <p:nvSpPr>
          <p:cNvPr id="82" name="object 13"/>
          <p:cNvSpPr/>
          <p:nvPr/>
        </p:nvSpPr>
        <p:spPr>
          <a:xfrm>
            <a:off x="3884764" y="787693"/>
            <a:ext cx="0" cy="36512"/>
          </a:xfrm>
          <a:custGeom>
            <a:avLst/>
            <a:gdLst/>
            <a:ahLst/>
            <a:cxnLst/>
            <a:rect l="l" t="t" r="r" b="b"/>
            <a:pathLst>
              <a:path h="36512">
                <a:moveTo>
                  <a:pt x="0" y="36512"/>
                </a:moveTo>
                <a:lnTo>
                  <a:pt x="0" y="0"/>
                </a:lnTo>
              </a:path>
            </a:pathLst>
          </a:custGeom>
          <a:ln w="9525">
            <a:solidFill>
              <a:srgbClr val="000000"/>
            </a:solidFill>
          </a:ln>
        </p:spPr>
        <p:txBody>
          <a:bodyPr wrap="square" lIns="0" tIns="0" rIns="0" bIns="0" rtlCol="0">
            <a:noAutofit/>
          </a:bodyPr>
          <a:lstStyle/>
          <a:p>
            <a:endParaRPr/>
          </a:p>
        </p:txBody>
      </p:sp>
      <p:sp>
        <p:nvSpPr>
          <p:cNvPr id="83" name="object 14"/>
          <p:cNvSpPr/>
          <p:nvPr/>
        </p:nvSpPr>
        <p:spPr>
          <a:xfrm>
            <a:off x="4096296" y="787693"/>
            <a:ext cx="0" cy="36512"/>
          </a:xfrm>
          <a:custGeom>
            <a:avLst/>
            <a:gdLst/>
            <a:ahLst/>
            <a:cxnLst/>
            <a:rect l="l" t="t" r="r" b="b"/>
            <a:pathLst>
              <a:path h="36512">
                <a:moveTo>
                  <a:pt x="0" y="36512"/>
                </a:moveTo>
                <a:lnTo>
                  <a:pt x="0" y="0"/>
                </a:lnTo>
              </a:path>
            </a:pathLst>
          </a:custGeom>
          <a:ln w="9525">
            <a:solidFill>
              <a:srgbClr val="000000"/>
            </a:solidFill>
          </a:ln>
        </p:spPr>
        <p:txBody>
          <a:bodyPr wrap="square" lIns="0" tIns="0" rIns="0" bIns="0" rtlCol="0">
            <a:noAutofit/>
          </a:bodyPr>
          <a:lstStyle/>
          <a:p>
            <a:endParaRPr/>
          </a:p>
        </p:txBody>
      </p:sp>
      <p:sp>
        <p:nvSpPr>
          <p:cNvPr id="84" name="object 15"/>
          <p:cNvSpPr/>
          <p:nvPr/>
        </p:nvSpPr>
        <p:spPr>
          <a:xfrm>
            <a:off x="4307827" y="787693"/>
            <a:ext cx="0" cy="36512"/>
          </a:xfrm>
          <a:custGeom>
            <a:avLst/>
            <a:gdLst/>
            <a:ahLst/>
            <a:cxnLst/>
            <a:rect l="l" t="t" r="r" b="b"/>
            <a:pathLst>
              <a:path h="36512">
                <a:moveTo>
                  <a:pt x="0" y="36512"/>
                </a:moveTo>
                <a:lnTo>
                  <a:pt x="0" y="0"/>
                </a:lnTo>
              </a:path>
            </a:pathLst>
          </a:custGeom>
          <a:ln w="9525">
            <a:solidFill>
              <a:srgbClr val="000000"/>
            </a:solidFill>
          </a:ln>
        </p:spPr>
        <p:txBody>
          <a:bodyPr wrap="square" lIns="0" tIns="0" rIns="0" bIns="0" rtlCol="0">
            <a:noAutofit/>
          </a:bodyPr>
          <a:lstStyle/>
          <a:p>
            <a:endParaRPr/>
          </a:p>
        </p:txBody>
      </p:sp>
      <p:sp>
        <p:nvSpPr>
          <p:cNvPr id="85" name="object 16"/>
          <p:cNvSpPr/>
          <p:nvPr/>
        </p:nvSpPr>
        <p:spPr>
          <a:xfrm>
            <a:off x="4730902" y="787693"/>
            <a:ext cx="0" cy="36512"/>
          </a:xfrm>
          <a:custGeom>
            <a:avLst/>
            <a:gdLst/>
            <a:ahLst/>
            <a:cxnLst/>
            <a:rect l="l" t="t" r="r" b="b"/>
            <a:pathLst>
              <a:path h="36512">
                <a:moveTo>
                  <a:pt x="0" y="36512"/>
                </a:moveTo>
                <a:lnTo>
                  <a:pt x="0" y="0"/>
                </a:lnTo>
              </a:path>
            </a:pathLst>
          </a:custGeom>
          <a:ln w="9525">
            <a:solidFill>
              <a:srgbClr val="000000"/>
            </a:solidFill>
          </a:ln>
        </p:spPr>
        <p:txBody>
          <a:bodyPr wrap="square" lIns="0" tIns="0" rIns="0" bIns="0" rtlCol="0">
            <a:noAutofit/>
          </a:bodyPr>
          <a:lstStyle/>
          <a:p>
            <a:endParaRPr/>
          </a:p>
        </p:txBody>
      </p:sp>
      <p:sp>
        <p:nvSpPr>
          <p:cNvPr id="86" name="object 17"/>
          <p:cNvSpPr/>
          <p:nvPr/>
        </p:nvSpPr>
        <p:spPr>
          <a:xfrm>
            <a:off x="4942484" y="787693"/>
            <a:ext cx="0" cy="36512"/>
          </a:xfrm>
          <a:custGeom>
            <a:avLst/>
            <a:gdLst/>
            <a:ahLst/>
            <a:cxnLst/>
            <a:rect l="l" t="t" r="r" b="b"/>
            <a:pathLst>
              <a:path h="36512">
                <a:moveTo>
                  <a:pt x="0" y="36512"/>
                </a:moveTo>
                <a:lnTo>
                  <a:pt x="0" y="0"/>
                </a:lnTo>
              </a:path>
            </a:pathLst>
          </a:custGeom>
          <a:ln w="9525">
            <a:solidFill>
              <a:srgbClr val="000000"/>
            </a:solidFill>
          </a:ln>
        </p:spPr>
        <p:txBody>
          <a:bodyPr wrap="square" lIns="0" tIns="0" rIns="0" bIns="0" rtlCol="0">
            <a:noAutofit/>
          </a:bodyPr>
          <a:lstStyle/>
          <a:p>
            <a:endParaRPr/>
          </a:p>
        </p:txBody>
      </p:sp>
      <p:sp>
        <p:nvSpPr>
          <p:cNvPr id="87" name="object 18"/>
          <p:cNvSpPr/>
          <p:nvPr/>
        </p:nvSpPr>
        <p:spPr>
          <a:xfrm>
            <a:off x="5153964" y="787693"/>
            <a:ext cx="0" cy="36512"/>
          </a:xfrm>
          <a:custGeom>
            <a:avLst/>
            <a:gdLst/>
            <a:ahLst/>
            <a:cxnLst/>
            <a:rect l="l" t="t" r="r" b="b"/>
            <a:pathLst>
              <a:path h="36512">
                <a:moveTo>
                  <a:pt x="0" y="36512"/>
                </a:moveTo>
                <a:lnTo>
                  <a:pt x="0" y="0"/>
                </a:lnTo>
              </a:path>
            </a:pathLst>
          </a:custGeom>
          <a:ln w="9525">
            <a:solidFill>
              <a:srgbClr val="000000"/>
            </a:solidFill>
          </a:ln>
        </p:spPr>
        <p:txBody>
          <a:bodyPr wrap="square" lIns="0" tIns="0" rIns="0" bIns="0" rtlCol="0">
            <a:noAutofit/>
          </a:bodyPr>
          <a:lstStyle/>
          <a:p>
            <a:endParaRPr/>
          </a:p>
        </p:txBody>
      </p:sp>
      <p:sp>
        <p:nvSpPr>
          <p:cNvPr id="88" name="object 19"/>
          <p:cNvSpPr/>
          <p:nvPr/>
        </p:nvSpPr>
        <p:spPr>
          <a:xfrm>
            <a:off x="5365546" y="787693"/>
            <a:ext cx="0" cy="36512"/>
          </a:xfrm>
          <a:custGeom>
            <a:avLst/>
            <a:gdLst/>
            <a:ahLst/>
            <a:cxnLst/>
            <a:rect l="l" t="t" r="r" b="b"/>
            <a:pathLst>
              <a:path h="36512">
                <a:moveTo>
                  <a:pt x="0" y="36512"/>
                </a:moveTo>
                <a:lnTo>
                  <a:pt x="0" y="0"/>
                </a:lnTo>
              </a:path>
            </a:pathLst>
          </a:custGeom>
          <a:ln w="9525">
            <a:solidFill>
              <a:srgbClr val="000000"/>
            </a:solidFill>
          </a:ln>
        </p:spPr>
        <p:txBody>
          <a:bodyPr wrap="square" lIns="0" tIns="0" rIns="0" bIns="0" rtlCol="0">
            <a:noAutofit/>
          </a:bodyPr>
          <a:lstStyle/>
          <a:p>
            <a:endParaRPr/>
          </a:p>
        </p:txBody>
      </p:sp>
      <p:sp>
        <p:nvSpPr>
          <p:cNvPr id="89" name="object 20"/>
          <p:cNvSpPr/>
          <p:nvPr/>
        </p:nvSpPr>
        <p:spPr>
          <a:xfrm>
            <a:off x="5788621" y="787693"/>
            <a:ext cx="0" cy="36512"/>
          </a:xfrm>
          <a:custGeom>
            <a:avLst/>
            <a:gdLst/>
            <a:ahLst/>
            <a:cxnLst/>
            <a:rect l="l" t="t" r="r" b="b"/>
            <a:pathLst>
              <a:path h="36512">
                <a:moveTo>
                  <a:pt x="0" y="36512"/>
                </a:moveTo>
                <a:lnTo>
                  <a:pt x="0" y="0"/>
                </a:lnTo>
              </a:path>
            </a:pathLst>
          </a:custGeom>
          <a:ln w="9525">
            <a:solidFill>
              <a:srgbClr val="000000"/>
            </a:solidFill>
          </a:ln>
        </p:spPr>
        <p:txBody>
          <a:bodyPr wrap="square" lIns="0" tIns="0" rIns="0" bIns="0" rtlCol="0">
            <a:noAutofit/>
          </a:bodyPr>
          <a:lstStyle/>
          <a:p>
            <a:endParaRPr/>
          </a:p>
        </p:txBody>
      </p:sp>
      <p:sp>
        <p:nvSpPr>
          <p:cNvPr id="90" name="object 21"/>
          <p:cNvSpPr/>
          <p:nvPr/>
        </p:nvSpPr>
        <p:spPr>
          <a:xfrm>
            <a:off x="6000153" y="787693"/>
            <a:ext cx="0" cy="36512"/>
          </a:xfrm>
          <a:custGeom>
            <a:avLst/>
            <a:gdLst/>
            <a:ahLst/>
            <a:cxnLst/>
            <a:rect l="l" t="t" r="r" b="b"/>
            <a:pathLst>
              <a:path h="36512">
                <a:moveTo>
                  <a:pt x="0" y="36512"/>
                </a:moveTo>
                <a:lnTo>
                  <a:pt x="0" y="0"/>
                </a:lnTo>
              </a:path>
            </a:pathLst>
          </a:custGeom>
          <a:ln w="9525">
            <a:solidFill>
              <a:srgbClr val="000000"/>
            </a:solidFill>
          </a:ln>
        </p:spPr>
        <p:txBody>
          <a:bodyPr wrap="square" lIns="0" tIns="0" rIns="0" bIns="0" rtlCol="0">
            <a:noAutofit/>
          </a:bodyPr>
          <a:lstStyle/>
          <a:p>
            <a:endParaRPr/>
          </a:p>
        </p:txBody>
      </p:sp>
      <p:sp>
        <p:nvSpPr>
          <p:cNvPr id="91" name="object 22"/>
          <p:cNvSpPr/>
          <p:nvPr/>
        </p:nvSpPr>
        <p:spPr>
          <a:xfrm>
            <a:off x="6211684" y="787693"/>
            <a:ext cx="0" cy="36512"/>
          </a:xfrm>
          <a:custGeom>
            <a:avLst/>
            <a:gdLst/>
            <a:ahLst/>
            <a:cxnLst/>
            <a:rect l="l" t="t" r="r" b="b"/>
            <a:pathLst>
              <a:path h="36512">
                <a:moveTo>
                  <a:pt x="0" y="36512"/>
                </a:moveTo>
                <a:lnTo>
                  <a:pt x="0" y="0"/>
                </a:lnTo>
              </a:path>
            </a:pathLst>
          </a:custGeom>
          <a:ln w="9525">
            <a:solidFill>
              <a:srgbClr val="000000"/>
            </a:solidFill>
          </a:ln>
        </p:spPr>
        <p:txBody>
          <a:bodyPr wrap="square" lIns="0" tIns="0" rIns="0" bIns="0" rtlCol="0">
            <a:noAutofit/>
          </a:bodyPr>
          <a:lstStyle/>
          <a:p>
            <a:endParaRPr/>
          </a:p>
        </p:txBody>
      </p:sp>
      <p:sp>
        <p:nvSpPr>
          <p:cNvPr id="92" name="object 23"/>
          <p:cNvSpPr/>
          <p:nvPr/>
        </p:nvSpPr>
        <p:spPr>
          <a:xfrm>
            <a:off x="6423228" y="787693"/>
            <a:ext cx="0" cy="36512"/>
          </a:xfrm>
          <a:custGeom>
            <a:avLst/>
            <a:gdLst/>
            <a:ahLst/>
            <a:cxnLst/>
            <a:rect l="l" t="t" r="r" b="b"/>
            <a:pathLst>
              <a:path h="36512">
                <a:moveTo>
                  <a:pt x="0" y="36512"/>
                </a:moveTo>
                <a:lnTo>
                  <a:pt x="0" y="0"/>
                </a:lnTo>
              </a:path>
            </a:pathLst>
          </a:custGeom>
          <a:ln w="9525">
            <a:solidFill>
              <a:srgbClr val="000000"/>
            </a:solidFill>
          </a:ln>
        </p:spPr>
        <p:txBody>
          <a:bodyPr wrap="square" lIns="0" tIns="0" rIns="0" bIns="0" rtlCol="0">
            <a:noAutofit/>
          </a:bodyPr>
          <a:lstStyle/>
          <a:p>
            <a:endParaRPr/>
          </a:p>
        </p:txBody>
      </p:sp>
      <p:sp>
        <p:nvSpPr>
          <p:cNvPr id="93" name="object 24"/>
          <p:cNvSpPr/>
          <p:nvPr/>
        </p:nvSpPr>
        <p:spPr>
          <a:xfrm>
            <a:off x="6846290" y="787693"/>
            <a:ext cx="0" cy="36512"/>
          </a:xfrm>
          <a:custGeom>
            <a:avLst/>
            <a:gdLst/>
            <a:ahLst/>
            <a:cxnLst/>
            <a:rect l="l" t="t" r="r" b="b"/>
            <a:pathLst>
              <a:path h="36512">
                <a:moveTo>
                  <a:pt x="0" y="36512"/>
                </a:moveTo>
                <a:lnTo>
                  <a:pt x="0" y="0"/>
                </a:lnTo>
              </a:path>
            </a:pathLst>
          </a:custGeom>
          <a:ln w="9525">
            <a:solidFill>
              <a:srgbClr val="000000"/>
            </a:solidFill>
          </a:ln>
        </p:spPr>
        <p:txBody>
          <a:bodyPr wrap="square" lIns="0" tIns="0" rIns="0" bIns="0" rtlCol="0">
            <a:noAutofit/>
          </a:bodyPr>
          <a:lstStyle/>
          <a:p>
            <a:endParaRPr/>
          </a:p>
        </p:txBody>
      </p:sp>
      <p:sp>
        <p:nvSpPr>
          <p:cNvPr id="94" name="object 25"/>
          <p:cNvSpPr/>
          <p:nvPr/>
        </p:nvSpPr>
        <p:spPr>
          <a:xfrm>
            <a:off x="7057821" y="787693"/>
            <a:ext cx="0" cy="36512"/>
          </a:xfrm>
          <a:custGeom>
            <a:avLst/>
            <a:gdLst/>
            <a:ahLst/>
            <a:cxnLst/>
            <a:rect l="l" t="t" r="r" b="b"/>
            <a:pathLst>
              <a:path h="36512">
                <a:moveTo>
                  <a:pt x="0" y="36512"/>
                </a:moveTo>
                <a:lnTo>
                  <a:pt x="0" y="0"/>
                </a:lnTo>
              </a:path>
            </a:pathLst>
          </a:custGeom>
          <a:ln w="9525">
            <a:solidFill>
              <a:srgbClr val="000000"/>
            </a:solidFill>
          </a:ln>
        </p:spPr>
        <p:txBody>
          <a:bodyPr wrap="square" lIns="0" tIns="0" rIns="0" bIns="0" rtlCol="0">
            <a:noAutofit/>
          </a:bodyPr>
          <a:lstStyle/>
          <a:p>
            <a:endParaRPr/>
          </a:p>
        </p:txBody>
      </p:sp>
      <p:sp>
        <p:nvSpPr>
          <p:cNvPr id="95" name="object 26"/>
          <p:cNvSpPr/>
          <p:nvPr/>
        </p:nvSpPr>
        <p:spPr>
          <a:xfrm>
            <a:off x="7269365" y="787693"/>
            <a:ext cx="0" cy="36512"/>
          </a:xfrm>
          <a:custGeom>
            <a:avLst/>
            <a:gdLst/>
            <a:ahLst/>
            <a:cxnLst/>
            <a:rect l="l" t="t" r="r" b="b"/>
            <a:pathLst>
              <a:path h="36512">
                <a:moveTo>
                  <a:pt x="0" y="36512"/>
                </a:moveTo>
                <a:lnTo>
                  <a:pt x="0" y="0"/>
                </a:lnTo>
              </a:path>
            </a:pathLst>
          </a:custGeom>
          <a:ln w="9525">
            <a:solidFill>
              <a:srgbClr val="000000"/>
            </a:solidFill>
          </a:ln>
        </p:spPr>
        <p:txBody>
          <a:bodyPr wrap="square" lIns="0" tIns="0" rIns="0" bIns="0" rtlCol="0">
            <a:noAutofit/>
          </a:bodyPr>
          <a:lstStyle/>
          <a:p>
            <a:endParaRPr/>
          </a:p>
        </p:txBody>
      </p:sp>
      <p:sp>
        <p:nvSpPr>
          <p:cNvPr id="96" name="object 27"/>
          <p:cNvSpPr/>
          <p:nvPr/>
        </p:nvSpPr>
        <p:spPr>
          <a:xfrm>
            <a:off x="7480896" y="787693"/>
            <a:ext cx="0" cy="36512"/>
          </a:xfrm>
          <a:custGeom>
            <a:avLst/>
            <a:gdLst/>
            <a:ahLst/>
            <a:cxnLst/>
            <a:rect l="l" t="t" r="r" b="b"/>
            <a:pathLst>
              <a:path h="36512">
                <a:moveTo>
                  <a:pt x="0" y="36512"/>
                </a:moveTo>
                <a:lnTo>
                  <a:pt x="0" y="0"/>
                </a:lnTo>
              </a:path>
            </a:pathLst>
          </a:custGeom>
          <a:ln w="9525">
            <a:solidFill>
              <a:srgbClr val="000000"/>
            </a:solidFill>
          </a:ln>
        </p:spPr>
        <p:txBody>
          <a:bodyPr wrap="square" lIns="0" tIns="0" rIns="0" bIns="0" rtlCol="0">
            <a:noAutofit/>
          </a:bodyPr>
          <a:lstStyle/>
          <a:p>
            <a:endParaRPr/>
          </a:p>
        </p:txBody>
      </p:sp>
      <p:sp>
        <p:nvSpPr>
          <p:cNvPr id="97" name="object 28"/>
          <p:cNvSpPr/>
          <p:nvPr/>
        </p:nvSpPr>
        <p:spPr>
          <a:xfrm>
            <a:off x="7903959" y="787693"/>
            <a:ext cx="0" cy="36512"/>
          </a:xfrm>
          <a:custGeom>
            <a:avLst/>
            <a:gdLst/>
            <a:ahLst/>
            <a:cxnLst/>
            <a:rect l="l" t="t" r="r" b="b"/>
            <a:pathLst>
              <a:path h="36512">
                <a:moveTo>
                  <a:pt x="0" y="36512"/>
                </a:moveTo>
                <a:lnTo>
                  <a:pt x="0" y="0"/>
                </a:lnTo>
              </a:path>
            </a:pathLst>
          </a:custGeom>
          <a:ln w="9525">
            <a:solidFill>
              <a:srgbClr val="000000"/>
            </a:solidFill>
          </a:ln>
        </p:spPr>
        <p:txBody>
          <a:bodyPr wrap="square" lIns="0" tIns="0" rIns="0" bIns="0" rtlCol="0">
            <a:noAutofit/>
          </a:bodyPr>
          <a:lstStyle/>
          <a:p>
            <a:endParaRPr/>
          </a:p>
        </p:txBody>
      </p:sp>
      <p:sp>
        <p:nvSpPr>
          <p:cNvPr id="98" name="object 29"/>
          <p:cNvSpPr/>
          <p:nvPr/>
        </p:nvSpPr>
        <p:spPr>
          <a:xfrm>
            <a:off x="8115503" y="787693"/>
            <a:ext cx="0" cy="36512"/>
          </a:xfrm>
          <a:custGeom>
            <a:avLst/>
            <a:gdLst/>
            <a:ahLst/>
            <a:cxnLst/>
            <a:rect l="l" t="t" r="r" b="b"/>
            <a:pathLst>
              <a:path h="36512">
                <a:moveTo>
                  <a:pt x="0" y="36512"/>
                </a:moveTo>
                <a:lnTo>
                  <a:pt x="0" y="0"/>
                </a:lnTo>
              </a:path>
            </a:pathLst>
          </a:custGeom>
          <a:ln w="9525">
            <a:solidFill>
              <a:srgbClr val="000000"/>
            </a:solidFill>
          </a:ln>
        </p:spPr>
        <p:txBody>
          <a:bodyPr wrap="square" lIns="0" tIns="0" rIns="0" bIns="0" rtlCol="0">
            <a:noAutofit/>
          </a:bodyPr>
          <a:lstStyle/>
          <a:p>
            <a:endParaRPr/>
          </a:p>
        </p:txBody>
      </p:sp>
      <p:sp>
        <p:nvSpPr>
          <p:cNvPr id="99" name="object 30"/>
          <p:cNvSpPr txBox="1"/>
          <p:nvPr/>
        </p:nvSpPr>
        <p:spPr>
          <a:xfrm>
            <a:off x="1848263" y="2567854"/>
            <a:ext cx="271780" cy="485140"/>
          </a:xfrm>
          <a:prstGeom prst="rect">
            <a:avLst/>
          </a:prstGeom>
        </p:spPr>
        <p:txBody>
          <a:bodyPr vert="vert270" wrap="square" lIns="0" tIns="0" rIns="0" bIns="0" rtlCol="0">
            <a:noAutofit/>
          </a:bodyPr>
          <a:lstStyle/>
          <a:p>
            <a:pPr marL="12700">
              <a:lnSpc>
                <a:spcPct val="100000"/>
              </a:lnSpc>
            </a:pPr>
            <a:r>
              <a:rPr sz="1500" spc="-70" dirty="0" smtClean="0">
                <a:latin typeface="Arial"/>
                <a:cs typeface="Arial"/>
              </a:rPr>
              <a:t>B</a:t>
            </a:r>
            <a:r>
              <a:rPr sz="1425" spc="0" baseline="-17543" dirty="0" smtClean="0">
                <a:latin typeface="Arial"/>
                <a:cs typeface="Arial"/>
              </a:rPr>
              <a:t>z </a:t>
            </a:r>
            <a:r>
              <a:rPr sz="1425" spc="-135" baseline="-17543" dirty="0" smtClean="0">
                <a:latin typeface="Arial"/>
                <a:cs typeface="Arial"/>
              </a:rPr>
              <a:t> </a:t>
            </a:r>
            <a:r>
              <a:rPr sz="1500" spc="0" dirty="0" smtClean="0">
                <a:latin typeface="Arial"/>
                <a:cs typeface="Arial"/>
              </a:rPr>
              <a:t>[T]</a:t>
            </a:r>
            <a:endParaRPr sz="1500">
              <a:latin typeface="Arial"/>
              <a:cs typeface="Arial"/>
            </a:endParaRPr>
          </a:p>
        </p:txBody>
      </p:sp>
      <p:sp>
        <p:nvSpPr>
          <p:cNvPr id="100" name="object 31"/>
          <p:cNvSpPr/>
          <p:nvPr/>
        </p:nvSpPr>
        <p:spPr>
          <a:xfrm>
            <a:off x="2388844" y="1063372"/>
            <a:ext cx="5281599" cy="3694214"/>
          </a:xfrm>
          <a:prstGeom prst="rect">
            <a:avLst/>
          </a:prstGeom>
          <a:blipFill>
            <a:blip r:embed="rId15" cstate="print"/>
            <a:stretch>
              <a:fillRect/>
            </a:stretch>
          </a:blipFill>
        </p:spPr>
        <p:txBody>
          <a:bodyPr wrap="square" lIns="0" tIns="0" rIns="0" bIns="0" rtlCol="0">
            <a:noAutofit/>
          </a:bodyPr>
          <a:lstStyle/>
          <a:p>
            <a:endParaRPr/>
          </a:p>
        </p:txBody>
      </p:sp>
      <p:sp>
        <p:nvSpPr>
          <p:cNvPr id="101" name="object 32"/>
          <p:cNvSpPr/>
          <p:nvPr/>
        </p:nvSpPr>
        <p:spPr>
          <a:xfrm>
            <a:off x="2404021" y="976021"/>
            <a:ext cx="51841" cy="0"/>
          </a:xfrm>
          <a:custGeom>
            <a:avLst/>
            <a:gdLst/>
            <a:ahLst/>
            <a:cxnLst/>
            <a:rect l="l" t="t" r="r" b="b"/>
            <a:pathLst>
              <a:path w="51841">
                <a:moveTo>
                  <a:pt x="51841" y="0"/>
                </a:moveTo>
                <a:lnTo>
                  <a:pt x="0" y="0"/>
                </a:lnTo>
              </a:path>
            </a:pathLst>
          </a:custGeom>
          <a:ln w="9525">
            <a:solidFill>
              <a:srgbClr val="000000"/>
            </a:solidFill>
          </a:ln>
        </p:spPr>
        <p:txBody>
          <a:bodyPr wrap="square" lIns="0" tIns="0" rIns="0" bIns="0" rtlCol="0">
            <a:noAutofit/>
          </a:bodyPr>
          <a:lstStyle/>
          <a:p>
            <a:endParaRPr/>
          </a:p>
        </p:txBody>
      </p:sp>
      <p:sp>
        <p:nvSpPr>
          <p:cNvPr id="102" name="object 33"/>
          <p:cNvSpPr/>
          <p:nvPr/>
        </p:nvSpPr>
        <p:spPr>
          <a:xfrm>
            <a:off x="2404021" y="883946"/>
            <a:ext cx="51841" cy="0"/>
          </a:xfrm>
          <a:custGeom>
            <a:avLst/>
            <a:gdLst/>
            <a:ahLst/>
            <a:cxnLst/>
            <a:rect l="l" t="t" r="r" b="b"/>
            <a:pathLst>
              <a:path w="51841">
                <a:moveTo>
                  <a:pt x="51841" y="0"/>
                </a:moveTo>
                <a:lnTo>
                  <a:pt x="0" y="0"/>
                </a:lnTo>
              </a:path>
            </a:pathLst>
          </a:custGeom>
          <a:ln w="9525">
            <a:solidFill>
              <a:srgbClr val="000000"/>
            </a:solidFill>
          </a:ln>
        </p:spPr>
        <p:txBody>
          <a:bodyPr wrap="square" lIns="0" tIns="0" rIns="0" bIns="0" rtlCol="0">
            <a:noAutofit/>
          </a:bodyPr>
          <a:lstStyle/>
          <a:p>
            <a:endParaRPr/>
          </a:p>
        </p:txBody>
      </p:sp>
      <p:sp>
        <p:nvSpPr>
          <p:cNvPr id="103" name="object 34"/>
          <p:cNvSpPr/>
          <p:nvPr/>
        </p:nvSpPr>
        <p:spPr>
          <a:xfrm>
            <a:off x="2404021" y="791821"/>
            <a:ext cx="51841" cy="0"/>
          </a:xfrm>
          <a:custGeom>
            <a:avLst/>
            <a:gdLst/>
            <a:ahLst/>
            <a:cxnLst/>
            <a:rect l="l" t="t" r="r" b="b"/>
            <a:pathLst>
              <a:path w="51841">
                <a:moveTo>
                  <a:pt x="51841" y="0"/>
                </a:moveTo>
                <a:lnTo>
                  <a:pt x="0" y="0"/>
                </a:lnTo>
              </a:path>
            </a:pathLst>
          </a:custGeom>
          <a:ln w="9525">
            <a:solidFill>
              <a:srgbClr val="000000"/>
            </a:solidFill>
          </a:ln>
        </p:spPr>
        <p:txBody>
          <a:bodyPr wrap="square" lIns="0" tIns="0" rIns="0" bIns="0" rtlCol="0">
            <a:noAutofit/>
          </a:bodyPr>
          <a:lstStyle/>
          <a:p>
            <a:endParaRPr/>
          </a:p>
        </p:txBody>
      </p:sp>
      <p:sp>
        <p:nvSpPr>
          <p:cNvPr id="104" name="object 35"/>
          <p:cNvSpPr txBox="1"/>
          <p:nvPr/>
        </p:nvSpPr>
        <p:spPr>
          <a:xfrm>
            <a:off x="2255991" y="4721452"/>
            <a:ext cx="131445" cy="247015"/>
          </a:xfrm>
          <a:prstGeom prst="rect">
            <a:avLst/>
          </a:prstGeom>
        </p:spPr>
        <p:txBody>
          <a:bodyPr vert="horz" wrap="square" lIns="0" tIns="0" rIns="0" bIns="0" rtlCol="0">
            <a:noAutofit/>
          </a:bodyPr>
          <a:lstStyle/>
          <a:p>
            <a:pPr marL="12700">
              <a:lnSpc>
                <a:spcPct val="100000"/>
              </a:lnSpc>
            </a:pPr>
            <a:r>
              <a:rPr sz="1500" dirty="0" smtClean="0">
                <a:latin typeface="Arial"/>
                <a:cs typeface="Arial"/>
              </a:rPr>
              <a:t>0</a:t>
            </a:r>
            <a:endParaRPr sz="1500">
              <a:latin typeface="Arial"/>
              <a:cs typeface="Arial"/>
            </a:endParaRPr>
          </a:p>
        </p:txBody>
      </p:sp>
      <p:sp>
        <p:nvSpPr>
          <p:cNvPr id="105" name="object 36"/>
          <p:cNvSpPr txBox="1"/>
          <p:nvPr/>
        </p:nvSpPr>
        <p:spPr>
          <a:xfrm>
            <a:off x="2091758" y="4261599"/>
            <a:ext cx="290830" cy="247015"/>
          </a:xfrm>
          <a:prstGeom prst="rect">
            <a:avLst/>
          </a:prstGeom>
        </p:spPr>
        <p:txBody>
          <a:bodyPr vert="horz" wrap="square" lIns="0" tIns="0" rIns="0" bIns="0" rtlCol="0">
            <a:noAutofit/>
          </a:bodyPr>
          <a:lstStyle/>
          <a:p>
            <a:pPr marL="12700">
              <a:lnSpc>
                <a:spcPct val="100000"/>
              </a:lnSpc>
            </a:pPr>
            <a:r>
              <a:rPr sz="1500" dirty="0" smtClean="0">
                <a:latin typeface="Arial"/>
                <a:cs typeface="Arial"/>
              </a:rPr>
              <a:t>0.5</a:t>
            </a:r>
            <a:endParaRPr sz="1500">
              <a:latin typeface="Arial"/>
              <a:cs typeface="Arial"/>
            </a:endParaRPr>
          </a:p>
        </p:txBody>
      </p:sp>
      <p:sp>
        <p:nvSpPr>
          <p:cNvPr id="106" name="object 37"/>
          <p:cNvSpPr txBox="1"/>
          <p:nvPr/>
        </p:nvSpPr>
        <p:spPr>
          <a:xfrm>
            <a:off x="2282268" y="3801746"/>
            <a:ext cx="131445" cy="247015"/>
          </a:xfrm>
          <a:prstGeom prst="rect">
            <a:avLst/>
          </a:prstGeom>
        </p:spPr>
        <p:txBody>
          <a:bodyPr vert="horz" wrap="square" lIns="0" tIns="0" rIns="0" bIns="0" rtlCol="0">
            <a:noAutofit/>
          </a:bodyPr>
          <a:lstStyle/>
          <a:p>
            <a:pPr marL="12700">
              <a:lnSpc>
                <a:spcPct val="100000"/>
              </a:lnSpc>
            </a:pPr>
            <a:r>
              <a:rPr sz="1500" dirty="0" smtClean="0">
                <a:latin typeface="Arial"/>
                <a:cs typeface="Arial"/>
              </a:rPr>
              <a:t>1</a:t>
            </a:r>
            <a:endParaRPr sz="1500">
              <a:latin typeface="Arial"/>
              <a:cs typeface="Arial"/>
            </a:endParaRPr>
          </a:p>
        </p:txBody>
      </p:sp>
      <p:sp>
        <p:nvSpPr>
          <p:cNvPr id="107" name="object 38"/>
          <p:cNvSpPr/>
          <p:nvPr/>
        </p:nvSpPr>
        <p:spPr>
          <a:xfrm>
            <a:off x="8112176" y="4752824"/>
            <a:ext cx="51841" cy="0"/>
          </a:xfrm>
          <a:custGeom>
            <a:avLst/>
            <a:gdLst/>
            <a:ahLst/>
            <a:cxnLst/>
            <a:rect l="l" t="t" r="r" b="b"/>
            <a:pathLst>
              <a:path w="51841">
                <a:moveTo>
                  <a:pt x="0" y="0"/>
                </a:moveTo>
                <a:lnTo>
                  <a:pt x="51841" y="0"/>
                </a:lnTo>
              </a:path>
            </a:pathLst>
          </a:custGeom>
          <a:ln w="9525">
            <a:solidFill>
              <a:srgbClr val="000000"/>
            </a:solidFill>
          </a:ln>
        </p:spPr>
        <p:txBody>
          <a:bodyPr wrap="square" lIns="0" tIns="0" rIns="0" bIns="0" rtlCol="0">
            <a:noAutofit/>
          </a:bodyPr>
          <a:lstStyle/>
          <a:p>
            <a:endParaRPr/>
          </a:p>
        </p:txBody>
      </p:sp>
      <p:sp>
        <p:nvSpPr>
          <p:cNvPr id="108" name="object 39"/>
          <p:cNvSpPr/>
          <p:nvPr/>
        </p:nvSpPr>
        <p:spPr>
          <a:xfrm>
            <a:off x="8112176" y="4660698"/>
            <a:ext cx="51841" cy="0"/>
          </a:xfrm>
          <a:custGeom>
            <a:avLst/>
            <a:gdLst/>
            <a:ahLst/>
            <a:cxnLst/>
            <a:rect l="l" t="t" r="r" b="b"/>
            <a:pathLst>
              <a:path w="51841">
                <a:moveTo>
                  <a:pt x="0" y="0"/>
                </a:moveTo>
                <a:lnTo>
                  <a:pt x="51841" y="0"/>
                </a:lnTo>
              </a:path>
            </a:pathLst>
          </a:custGeom>
          <a:ln w="9525">
            <a:solidFill>
              <a:srgbClr val="000000"/>
            </a:solidFill>
          </a:ln>
        </p:spPr>
        <p:txBody>
          <a:bodyPr wrap="square" lIns="0" tIns="0" rIns="0" bIns="0" rtlCol="0">
            <a:noAutofit/>
          </a:bodyPr>
          <a:lstStyle/>
          <a:p>
            <a:endParaRPr/>
          </a:p>
        </p:txBody>
      </p:sp>
      <p:sp>
        <p:nvSpPr>
          <p:cNvPr id="109" name="object 40"/>
          <p:cNvSpPr/>
          <p:nvPr/>
        </p:nvSpPr>
        <p:spPr>
          <a:xfrm>
            <a:off x="8112176" y="4568572"/>
            <a:ext cx="51841" cy="0"/>
          </a:xfrm>
          <a:custGeom>
            <a:avLst/>
            <a:gdLst/>
            <a:ahLst/>
            <a:cxnLst/>
            <a:rect l="l" t="t" r="r" b="b"/>
            <a:pathLst>
              <a:path w="51841">
                <a:moveTo>
                  <a:pt x="0" y="0"/>
                </a:moveTo>
                <a:lnTo>
                  <a:pt x="51841" y="0"/>
                </a:lnTo>
              </a:path>
            </a:pathLst>
          </a:custGeom>
          <a:ln w="9525">
            <a:solidFill>
              <a:srgbClr val="000000"/>
            </a:solidFill>
          </a:ln>
        </p:spPr>
        <p:txBody>
          <a:bodyPr wrap="square" lIns="0" tIns="0" rIns="0" bIns="0" rtlCol="0">
            <a:noAutofit/>
          </a:bodyPr>
          <a:lstStyle/>
          <a:p>
            <a:endParaRPr/>
          </a:p>
        </p:txBody>
      </p:sp>
      <p:sp>
        <p:nvSpPr>
          <p:cNvPr id="110" name="object 41"/>
          <p:cNvSpPr/>
          <p:nvPr/>
        </p:nvSpPr>
        <p:spPr>
          <a:xfrm>
            <a:off x="8112176" y="4476459"/>
            <a:ext cx="51841" cy="0"/>
          </a:xfrm>
          <a:custGeom>
            <a:avLst/>
            <a:gdLst/>
            <a:ahLst/>
            <a:cxnLst/>
            <a:rect l="l" t="t" r="r" b="b"/>
            <a:pathLst>
              <a:path w="51841">
                <a:moveTo>
                  <a:pt x="0" y="0"/>
                </a:moveTo>
                <a:lnTo>
                  <a:pt x="51841" y="0"/>
                </a:lnTo>
              </a:path>
            </a:pathLst>
          </a:custGeom>
          <a:ln w="9525">
            <a:solidFill>
              <a:srgbClr val="000000"/>
            </a:solidFill>
          </a:ln>
        </p:spPr>
        <p:txBody>
          <a:bodyPr wrap="square" lIns="0" tIns="0" rIns="0" bIns="0" rtlCol="0">
            <a:noAutofit/>
          </a:bodyPr>
          <a:lstStyle/>
          <a:p>
            <a:endParaRPr/>
          </a:p>
        </p:txBody>
      </p:sp>
      <p:sp>
        <p:nvSpPr>
          <p:cNvPr id="111" name="object 42"/>
          <p:cNvSpPr/>
          <p:nvPr/>
        </p:nvSpPr>
        <p:spPr>
          <a:xfrm>
            <a:off x="8112176" y="4292258"/>
            <a:ext cx="51841" cy="0"/>
          </a:xfrm>
          <a:custGeom>
            <a:avLst/>
            <a:gdLst/>
            <a:ahLst/>
            <a:cxnLst/>
            <a:rect l="l" t="t" r="r" b="b"/>
            <a:pathLst>
              <a:path w="51841">
                <a:moveTo>
                  <a:pt x="0" y="0"/>
                </a:moveTo>
                <a:lnTo>
                  <a:pt x="51841" y="0"/>
                </a:lnTo>
              </a:path>
            </a:pathLst>
          </a:custGeom>
          <a:ln w="9525">
            <a:solidFill>
              <a:srgbClr val="000000"/>
            </a:solidFill>
          </a:ln>
        </p:spPr>
        <p:txBody>
          <a:bodyPr wrap="square" lIns="0" tIns="0" rIns="0" bIns="0" rtlCol="0">
            <a:noAutofit/>
          </a:bodyPr>
          <a:lstStyle/>
          <a:p>
            <a:endParaRPr/>
          </a:p>
        </p:txBody>
      </p:sp>
      <p:sp>
        <p:nvSpPr>
          <p:cNvPr id="112" name="object 43"/>
          <p:cNvSpPr/>
          <p:nvPr/>
        </p:nvSpPr>
        <p:spPr>
          <a:xfrm>
            <a:off x="8112176" y="4200132"/>
            <a:ext cx="51841" cy="0"/>
          </a:xfrm>
          <a:custGeom>
            <a:avLst/>
            <a:gdLst/>
            <a:ahLst/>
            <a:cxnLst/>
            <a:rect l="l" t="t" r="r" b="b"/>
            <a:pathLst>
              <a:path w="51841">
                <a:moveTo>
                  <a:pt x="0" y="0"/>
                </a:moveTo>
                <a:lnTo>
                  <a:pt x="51841" y="0"/>
                </a:lnTo>
              </a:path>
            </a:pathLst>
          </a:custGeom>
          <a:ln w="9525">
            <a:solidFill>
              <a:srgbClr val="000000"/>
            </a:solidFill>
          </a:ln>
        </p:spPr>
        <p:txBody>
          <a:bodyPr wrap="square" lIns="0" tIns="0" rIns="0" bIns="0" rtlCol="0">
            <a:noAutofit/>
          </a:bodyPr>
          <a:lstStyle/>
          <a:p>
            <a:endParaRPr/>
          </a:p>
        </p:txBody>
      </p:sp>
      <p:sp>
        <p:nvSpPr>
          <p:cNvPr id="113" name="object 44"/>
          <p:cNvSpPr/>
          <p:nvPr/>
        </p:nvSpPr>
        <p:spPr>
          <a:xfrm>
            <a:off x="8112176" y="4108006"/>
            <a:ext cx="51841" cy="0"/>
          </a:xfrm>
          <a:custGeom>
            <a:avLst/>
            <a:gdLst/>
            <a:ahLst/>
            <a:cxnLst/>
            <a:rect l="l" t="t" r="r" b="b"/>
            <a:pathLst>
              <a:path w="51841">
                <a:moveTo>
                  <a:pt x="0" y="0"/>
                </a:moveTo>
                <a:lnTo>
                  <a:pt x="51841" y="0"/>
                </a:lnTo>
              </a:path>
            </a:pathLst>
          </a:custGeom>
          <a:ln w="9525">
            <a:solidFill>
              <a:srgbClr val="000000"/>
            </a:solidFill>
          </a:ln>
        </p:spPr>
        <p:txBody>
          <a:bodyPr wrap="square" lIns="0" tIns="0" rIns="0" bIns="0" rtlCol="0">
            <a:noAutofit/>
          </a:bodyPr>
          <a:lstStyle/>
          <a:p>
            <a:endParaRPr/>
          </a:p>
        </p:txBody>
      </p:sp>
      <p:sp>
        <p:nvSpPr>
          <p:cNvPr id="114" name="object 45"/>
          <p:cNvSpPr/>
          <p:nvPr/>
        </p:nvSpPr>
        <p:spPr>
          <a:xfrm>
            <a:off x="8112176" y="4015881"/>
            <a:ext cx="51841" cy="0"/>
          </a:xfrm>
          <a:custGeom>
            <a:avLst/>
            <a:gdLst/>
            <a:ahLst/>
            <a:cxnLst/>
            <a:rect l="l" t="t" r="r" b="b"/>
            <a:pathLst>
              <a:path w="51841">
                <a:moveTo>
                  <a:pt x="0" y="0"/>
                </a:moveTo>
                <a:lnTo>
                  <a:pt x="51841" y="0"/>
                </a:lnTo>
              </a:path>
            </a:pathLst>
          </a:custGeom>
          <a:ln w="9525">
            <a:solidFill>
              <a:srgbClr val="000000"/>
            </a:solidFill>
          </a:ln>
        </p:spPr>
        <p:txBody>
          <a:bodyPr wrap="square" lIns="0" tIns="0" rIns="0" bIns="0" rtlCol="0">
            <a:noAutofit/>
          </a:bodyPr>
          <a:lstStyle/>
          <a:p>
            <a:endParaRPr/>
          </a:p>
        </p:txBody>
      </p:sp>
      <p:sp>
        <p:nvSpPr>
          <p:cNvPr id="115" name="object 46"/>
          <p:cNvSpPr/>
          <p:nvPr/>
        </p:nvSpPr>
        <p:spPr>
          <a:xfrm>
            <a:off x="8112176" y="3831629"/>
            <a:ext cx="51841" cy="0"/>
          </a:xfrm>
          <a:custGeom>
            <a:avLst/>
            <a:gdLst/>
            <a:ahLst/>
            <a:cxnLst/>
            <a:rect l="l" t="t" r="r" b="b"/>
            <a:pathLst>
              <a:path w="51841">
                <a:moveTo>
                  <a:pt x="0" y="0"/>
                </a:moveTo>
                <a:lnTo>
                  <a:pt x="51841" y="0"/>
                </a:lnTo>
              </a:path>
            </a:pathLst>
          </a:custGeom>
          <a:ln w="9525">
            <a:solidFill>
              <a:srgbClr val="000000"/>
            </a:solidFill>
          </a:ln>
        </p:spPr>
        <p:txBody>
          <a:bodyPr wrap="square" lIns="0" tIns="0" rIns="0" bIns="0" rtlCol="0">
            <a:noAutofit/>
          </a:bodyPr>
          <a:lstStyle/>
          <a:p>
            <a:endParaRPr/>
          </a:p>
        </p:txBody>
      </p:sp>
      <p:sp>
        <p:nvSpPr>
          <p:cNvPr id="116" name="object 47"/>
          <p:cNvSpPr/>
          <p:nvPr/>
        </p:nvSpPr>
        <p:spPr>
          <a:xfrm>
            <a:off x="8112176" y="3739554"/>
            <a:ext cx="51841" cy="0"/>
          </a:xfrm>
          <a:custGeom>
            <a:avLst/>
            <a:gdLst/>
            <a:ahLst/>
            <a:cxnLst/>
            <a:rect l="l" t="t" r="r" b="b"/>
            <a:pathLst>
              <a:path w="51841">
                <a:moveTo>
                  <a:pt x="0" y="0"/>
                </a:moveTo>
                <a:lnTo>
                  <a:pt x="51841" y="0"/>
                </a:lnTo>
              </a:path>
            </a:pathLst>
          </a:custGeom>
          <a:ln w="9525">
            <a:solidFill>
              <a:srgbClr val="000000"/>
            </a:solidFill>
          </a:ln>
        </p:spPr>
        <p:txBody>
          <a:bodyPr wrap="square" lIns="0" tIns="0" rIns="0" bIns="0" rtlCol="0">
            <a:noAutofit/>
          </a:bodyPr>
          <a:lstStyle/>
          <a:p>
            <a:endParaRPr/>
          </a:p>
        </p:txBody>
      </p:sp>
      <p:sp>
        <p:nvSpPr>
          <p:cNvPr id="117" name="object 48"/>
          <p:cNvSpPr/>
          <p:nvPr/>
        </p:nvSpPr>
        <p:spPr>
          <a:xfrm>
            <a:off x="8112176" y="3647428"/>
            <a:ext cx="51841" cy="0"/>
          </a:xfrm>
          <a:custGeom>
            <a:avLst/>
            <a:gdLst/>
            <a:ahLst/>
            <a:cxnLst/>
            <a:rect l="l" t="t" r="r" b="b"/>
            <a:pathLst>
              <a:path w="51841">
                <a:moveTo>
                  <a:pt x="0" y="0"/>
                </a:moveTo>
                <a:lnTo>
                  <a:pt x="51841" y="0"/>
                </a:lnTo>
              </a:path>
            </a:pathLst>
          </a:custGeom>
          <a:ln w="9525">
            <a:solidFill>
              <a:srgbClr val="000000"/>
            </a:solidFill>
          </a:ln>
        </p:spPr>
        <p:txBody>
          <a:bodyPr wrap="square" lIns="0" tIns="0" rIns="0" bIns="0" rtlCol="0">
            <a:noAutofit/>
          </a:bodyPr>
          <a:lstStyle/>
          <a:p>
            <a:endParaRPr/>
          </a:p>
        </p:txBody>
      </p:sp>
      <p:sp>
        <p:nvSpPr>
          <p:cNvPr id="118" name="object 49"/>
          <p:cNvSpPr/>
          <p:nvPr/>
        </p:nvSpPr>
        <p:spPr>
          <a:xfrm>
            <a:off x="8112176" y="3555303"/>
            <a:ext cx="51841" cy="0"/>
          </a:xfrm>
          <a:custGeom>
            <a:avLst/>
            <a:gdLst/>
            <a:ahLst/>
            <a:cxnLst/>
            <a:rect l="l" t="t" r="r" b="b"/>
            <a:pathLst>
              <a:path w="51841">
                <a:moveTo>
                  <a:pt x="0" y="0"/>
                </a:moveTo>
                <a:lnTo>
                  <a:pt x="51841" y="0"/>
                </a:lnTo>
              </a:path>
            </a:pathLst>
          </a:custGeom>
          <a:ln w="9525">
            <a:solidFill>
              <a:srgbClr val="000000"/>
            </a:solidFill>
          </a:ln>
        </p:spPr>
        <p:txBody>
          <a:bodyPr wrap="square" lIns="0" tIns="0" rIns="0" bIns="0" rtlCol="0">
            <a:noAutofit/>
          </a:bodyPr>
          <a:lstStyle/>
          <a:p>
            <a:endParaRPr/>
          </a:p>
        </p:txBody>
      </p:sp>
      <p:sp>
        <p:nvSpPr>
          <p:cNvPr id="119" name="object 50"/>
          <p:cNvSpPr/>
          <p:nvPr/>
        </p:nvSpPr>
        <p:spPr>
          <a:xfrm>
            <a:off x="8112176" y="3371051"/>
            <a:ext cx="51841" cy="0"/>
          </a:xfrm>
          <a:custGeom>
            <a:avLst/>
            <a:gdLst/>
            <a:ahLst/>
            <a:cxnLst/>
            <a:rect l="l" t="t" r="r" b="b"/>
            <a:pathLst>
              <a:path w="51841">
                <a:moveTo>
                  <a:pt x="0" y="0"/>
                </a:moveTo>
                <a:lnTo>
                  <a:pt x="51841" y="0"/>
                </a:lnTo>
              </a:path>
            </a:pathLst>
          </a:custGeom>
          <a:ln w="9525">
            <a:solidFill>
              <a:srgbClr val="000000"/>
            </a:solidFill>
          </a:ln>
        </p:spPr>
        <p:txBody>
          <a:bodyPr wrap="square" lIns="0" tIns="0" rIns="0" bIns="0" rtlCol="0">
            <a:noAutofit/>
          </a:bodyPr>
          <a:lstStyle/>
          <a:p>
            <a:endParaRPr/>
          </a:p>
        </p:txBody>
      </p:sp>
      <p:sp>
        <p:nvSpPr>
          <p:cNvPr id="120" name="object 51"/>
          <p:cNvSpPr/>
          <p:nvPr/>
        </p:nvSpPr>
        <p:spPr>
          <a:xfrm>
            <a:off x="8112176" y="3278976"/>
            <a:ext cx="51841" cy="0"/>
          </a:xfrm>
          <a:custGeom>
            <a:avLst/>
            <a:gdLst/>
            <a:ahLst/>
            <a:cxnLst/>
            <a:rect l="l" t="t" r="r" b="b"/>
            <a:pathLst>
              <a:path w="51841">
                <a:moveTo>
                  <a:pt x="0" y="0"/>
                </a:moveTo>
                <a:lnTo>
                  <a:pt x="51841" y="0"/>
                </a:lnTo>
              </a:path>
            </a:pathLst>
          </a:custGeom>
          <a:ln w="9525">
            <a:solidFill>
              <a:srgbClr val="000000"/>
            </a:solidFill>
          </a:ln>
        </p:spPr>
        <p:txBody>
          <a:bodyPr wrap="square" lIns="0" tIns="0" rIns="0" bIns="0" rtlCol="0">
            <a:noAutofit/>
          </a:bodyPr>
          <a:lstStyle/>
          <a:p>
            <a:endParaRPr/>
          </a:p>
        </p:txBody>
      </p:sp>
      <p:sp>
        <p:nvSpPr>
          <p:cNvPr id="121" name="object 52"/>
          <p:cNvSpPr/>
          <p:nvPr/>
        </p:nvSpPr>
        <p:spPr>
          <a:xfrm>
            <a:off x="8112176" y="3186863"/>
            <a:ext cx="51841" cy="0"/>
          </a:xfrm>
          <a:custGeom>
            <a:avLst/>
            <a:gdLst/>
            <a:ahLst/>
            <a:cxnLst/>
            <a:rect l="l" t="t" r="r" b="b"/>
            <a:pathLst>
              <a:path w="51841">
                <a:moveTo>
                  <a:pt x="0" y="0"/>
                </a:moveTo>
                <a:lnTo>
                  <a:pt x="51841" y="0"/>
                </a:lnTo>
              </a:path>
            </a:pathLst>
          </a:custGeom>
          <a:ln w="9525">
            <a:solidFill>
              <a:srgbClr val="000000"/>
            </a:solidFill>
          </a:ln>
        </p:spPr>
        <p:txBody>
          <a:bodyPr wrap="square" lIns="0" tIns="0" rIns="0" bIns="0" rtlCol="0">
            <a:noAutofit/>
          </a:bodyPr>
          <a:lstStyle/>
          <a:p>
            <a:endParaRPr/>
          </a:p>
        </p:txBody>
      </p:sp>
      <p:sp>
        <p:nvSpPr>
          <p:cNvPr id="122" name="object 53"/>
          <p:cNvSpPr/>
          <p:nvPr/>
        </p:nvSpPr>
        <p:spPr>
          <a:xfrm>
            <a:off x="8112176" y="3094737"/>
            <a:ext cx="51841" cy="0"/>
          </a:xfrm>
          <a:custGeom>
            <a:avLst/>
            <a:gdLst/>
            <a:ahLst/>
            <a:cxnLst/>
            <a:rect l="l" t="t" r="r" b="b"/>
            <a:pathLst>
              <a:path w="51841">
                <a:moveTo>
                  <a:pt x="0" y="0"/>
                </a:moveTo>
                <a:lnTo>
                  <a:pt x="51841" y="0"/>
                </a:lnTo>
              </a:path>
            </a:pathLst>
          </a:custGeom>
          <a:ln w="9525">
            <a:solidFill>
              <a:srgbClr val="000000"/>
            </a:solidFill>
          </a:ln>
        </p:spPr>
        <p:txBody>
          <a:bodyPr wrap="square" lIns="0" tIns="0" rIns="0" bIns="0" rtlCol="0">
            <a:noAutofit/>
          </a:bodyPr>
          <a:lstStyle/>
          <a:p>
            <a:endParaRPr/>
          </a:p>
        </p:txBody>
      </p:sp>
      <p:sp>
        <p:nvSpPr>
          <p:cNvPr id="123" name="object 54"/>
          <p:cNvSpPr/>
          <p:nvPr/>
        </p:nvSpPr>
        <p:spPr>
          <a:xfrm>
            <a:off x="8112176" y="2910485"/>
            <a:ext cx="51841" cy="0"/>
          </a:xfrm>
          <a:custGeom>
            <a:avLst/>
            <a:gdLst/>
            <a:ahLst/>
            <a:cxnLst/>
            <a:rect l="l" t="t" r="r" b="b"/>
            <a:pathLst>
              <a:path w="51841">
                <a:moveTo>
                  <a:pt x="0" y="0"/>
                </a:moveTo>
                <a:lnTo>
                  <a:pt x="51841" y="0"/>
                </a:lnTo>
              </a:path>
            </a:pathLst>
          </a:custGeom>
          <a:ln w="9525">
            <a:solidFill>
              <a:srgbClr val="000000"/>
            </a:solidFill>
          </a:ln>
        </p:spPr>
        <p:txBody>
          <a:bodyPr wrap="square" lIns="0" tIns="0" rIns="0" bIns="0" rtlCol="0">
            <a:noAutofit/>
          </a:bodyPr>
          <a:lstStyle/>
          <a:p>
            <a:endParaRPr/>
          </a:p>
        </p:txBody>
      </p:sp>
      <p:sp>
        <p:nvSpPr>
          <p:cNvPr id="124" name="object 55"/>
          <p:cNvSpPr/>
          <p:nvPr/>
        </p:nvSpPr>
        <p:spPr>
          <a:xfrm>
            <a:off x="8112176" y="2818360"/>
            <a:ext cx="51841" cy="0"/>
          </a:xfrm>
          <a:custGeom>
            <a:avLst/>
            <a:gdLst/>
            <a:ahLst/>
            <a:cxnLst/>
            <a:rect l="l" t="t" r="r" b="b"/>
            <a:pathLst>
              <a:path w="51841">
                <a:moveTo>
                  <a:pt x="0" y="0"/>
                </a:moveTo>
                <a:lnTo>
                  <a:pt x="51841" y="0"/>
                </a:lnTo>
              </a:path>
            </a:pathLst>
          </a:custGeom>
          <a:ln w="9525">
            <a:solidFill>
              <a:srgbClr val="000000"/>
            </a:solidFill>
          </a:ln>
        </p:spPr>
        <p:txBody>
          <a:bodyPr wrap="square" lIns="0" tIns="0" rIns="0" bIns="0" rtlCol="0">
            <a:noAutofit/>
          </a:bodyPr>
          <a:lstStyle/>
          <a:p>
            <a:endParaRPr/>
          </a:p>
        </p:txBody>
      </p:sp>
      <p:sp>
        <p:nvSpPr>
          <p:cNvPr id="125" name="object 56"/>
          <p:cNvSpPr/>
          <p:nvPr/>
        </p:nvSpPr>
        <p:spPr>
          <a:xfrm>
            <a:off x="8112176" y="2726234"/>
            <a:ext cx="51841" cy="0"/>
          </a:xfrm>
          <a:custGeom>
            <a:avLst/>
            <a:gdLst/>
            <a:ahLst/>
            <a:cxnLst/>
            <a:rect l="l" t="t" r="r" b="b"/>
            <a:pathLst>
              <a:path w="51841">
                <a:moveTo>
                  <a:pt x="0" y="0"/>
                </a:moveTo>
                <a:lnTo>
                  <a:pt x="51841" y="0"/>
                </a:lnTo>
              </a:path>
            </a:pathLst>
          </a:custGeom>
          <a:ln w="9525">
            <a:solidFill>
              <a:srgbClr val="000000"/>
            </a:solidFill>
          </a:ln>
        </p:spPr>
        <p:txBody>
          <a:bodyPr wrap="square" lIns="0" tIns="0" rIns="0" bIns="0" rtlCol="0">
            <a:noAutofit/>
          </a:bodyPr>
          <a:lstStyle/>
          <a:p>
            <a:endParaRPr/>
          </a:p>
        </p:txBody>
      </p:sp>
      <p:sp>
        <p:nvSpPr>
          <p:cNvPr id="126" name="object 57"/>
          <p:cNvSpPr/>
          <p:nvPr/>
        </p:nvSpPr>
        <p:spPr>
          <a:xfrm>
            <a:off x="8112176" y="2634159"/>
            <a:ext cx="51841" cy="0"/>
          </a:xfrm>
          <a:custGeom>
            <a:avLst/>
            <a:gdLst/>
            <a:ahLst/>
            <a:cxnLst/>
            <a:rect l="l" t="t" r="r" b="b"/>
            <a:pathLst>
              <a:path w="51841">
                <a:moveTo>
                  <a:pt x="0" y="0"/>
                </a:moveTo>
                <a:lnTo>
                  <a:pt x="51841" y="0"/>
                </a:lnTo>
              </a:path>
            </a:pathLst>
          </a:custGeom>
          <a:ln w="9525">
            <a:solidFill>
              <a:srgbClr val="000000"/>
            </a:solidFill>
          </a:ln>
        </p:spPr>
        <p:txBody>
          <a:bodyPr wrap="square" lIns="0" tIns="0" rIns="0" bIns="0" rtlCol="0">
            <a:noAutofit/>
          </a:bodyPr>
          <a:lstStyle/>
          <a:p>
            <a:endParaRPr/>
          </a:p>
        </p:txBody>
      </p:sp>
      <p:sp>
        <p:nvSpPr>
          <p:cNvPr id="127" name="object 58"/>
          <p:cNvSpPr/>
          <p:nvPr/>
        </p:nvSpPr>
        <p:spPr>
          <a:xfrm>
            <a:off x="8112176" y="2449907"/>
            <a:ext cx="51841" cy="0"/>
          </a:xfrm>
          <a:custGeom>
            <a:avLst/>
            <a:gdLst/>
            <a:ahLst/>
            <a:cxnLst/>
            <a:rect l="l" t="t" r="r" b="b"/>
            <a:pathLst>
              <a:path w="51841">
                <a:moveTo>
                  <a:pt x="0" y="0"/>
                </a:moveTo>
                <a:lnTo>
                  <a:pt x="51841" y="0"/>
                </a:lnTo>
              </a:path>
            </a:pathLst>
          </a:custGeom>
          <a:ln w="9525">
            <a:solidFill>
              <a:srgbClr val="000000"/>
            </a:solidFill>
          </a:ln>
        </p:spPr>
        <p:txBody>
          <a:bodyPr wrap="square" lIns="0" tIns="0" rIns="0" bIns="0" rtlCol="0">
            <a:noAutofit/>
          </a:bodyPr>
          <a:lstStyle/>
          <a:p>
            <a:endParaRPr/>
          </a:p>
        </p:txBody>
      </p:sp>
      <p:sp>
        <p:nvSpPr>
          <p:cNvPr id="128" name="object 59"/>
          <p:cNvSpPr/>
          <p:nvPr/>
        </p:nvSpPr>
        <p:spPr>
          <a:xfrm>
            <a:off x="8112176" y="2357781"/>
            <a:ext cx="51841" cy="0"/>
          </a:xfrm>
          <a:custGeom>
            <a:avLst/>
            <a:gdLst/>
            <a:ahLst/>
            <a:cxnLst/>
            <a:rect l="l" t="t" r="r" b="b"/>
            <a:pathLst>
              <a:path w="51841">
                <a:moveTo>
                  <a:pt x="0" y="0"/>
                </a:moveTo>
                <a:lnTo>
                  <a:pt x="51841" y="0"/>
                </a:lnTo>
              </a:path>
            </a:pathLst>
          </a:custGeom>
          <a:ln w="9525">
            <a:solidFill>
              <a:srgbClr val="000000"/>
            </a:solidFill>
          </a:ln>
        </p:spPr>
        <p:txBody>
          <a:bodyPr wrap="square" lIns="0" tIns="0" rIns="0" bIns="0" rtlCol="0">
            <a:noAutofit/>
          </a:bodyPr>
          <a:lstStyle/>
          <a:p>
            <a:endParaRPr/>
          </a:p>
        </p:txBody>
      </p:sp>
      <p:sp>
        <p:nvSpPr>
          <p:cNvPr id="129" name="object 60"/>
          <p:cNvSpPr/>
          <p:nvPr/>
        </p:nvSpPr>
        <p:spPr>
          <a:xfrm>
            <a:off x="8112176" y="2265656"/>
            <a:ext cx="51841" cy="0"/>
          </a:xfrm>
          <a:custGeom>
            <a:avLst/>
            <a:gdLst/>
            <a:ahLst/>
            <a:cxnLst/>
            <a:rect l="l" t="t" r="r" b="b"/>
            <a:pathLst>
              <a:path w="51841">
                <a:moveTo>
                  <a:pt x="0" y="0"/>
                </a:moveTo>
                <a:lnTo>
                  <a:pt x="51841" y="0"/>
                </a:lnTo>
              </a:path>
            </a:pathLst>
          </a:custGeom>
          <a:ln w="9525">
            <a:solidFill>
              <a:srgbClr val="000000"/>
            </a:solidFill>
          </a:ln>
        </p:spPr>
        <p:txBody>
          <a:bodyPr wrap="square" lIns="0" tIns="0" rIns="0" bIns="0" rtlCol="0">
            <a:noAutofit/>
          </a:bodyPr>
          <a:lstStyle/>
          <a:p>
            <a:endParaRPr/>
          </a:p>
        </p:txBody>
      </p:sp>
      <p:sp>
        <p:nvSpPr>
          <p:cNvPr id="130" name="object 61"/>
          <p:cNvSpPr/>
          <p:nvPr/>
        </p:nvSpPr>
        <p:spPr>
          <a:xfrm>
            <a:off x="8112176" y="2173542"/>
            <a:ext cx="51841" cy="0"/>
          </a:xfrm>
          <a:custGeom>
            <a:avLst/>
            <a:gdLst/>
            <a:ahLst/>
            <a:cxnLst/>
            <a:rect l="l" t="t" r="r" b="b"/>
            <a:pathLst>
              <a:path w="51841">
                <a:moveTo>
                  <a:pt x="0" y="0"/>
                </a:moveTo>
                <a:lnTo>
                  <a:pt x="51841" y="0"/>
                </a:lnTo>
              </a:path>
            </a:pathLst>
          </a:custGeom>
          <a:ln w="9525">
            <a:solidFill>
              <a:srgbClr val="000000"/>
            </a:solidFill>
          </a:ln>
        </p:spPr>
        <p:txBody>
          <a:bodyPr wrap="square" lIns="0" tIns="0" rIns="0" bIns="0" rtlCol="0">
            <a:noAutofit/>
          </a:bodyPr>
          <a:lstStyle/>
          <a:p>
            <a:endParaRPr/>
          </a:p>
        </p:txBody>
      </p:sp>
      <p:sp>
        <p:nvSpPr>
          <p:cNvPr id="131" name="object 62"/>
          <p:cNvSpPr/>
          <p:nvPr/>
        </p:nvSpPr>
        <p:spPr>
          <a:xfrm>
            <a:off x="8112176" y="1989342"/>
            <a:ext cx="51841" cy="0"/>
          </a:xfrm>
          <a:custGeom>
            <a:avLst/>
            <a:gdLst/>
            <a:ahLst/>
            <a:cxnLst/>
            <a:rect l="l" t="t" r="r" b="b"/>
            <a:pathLst>
              <a:path w="51841">
                <a:moveTo>
                  <a:pt x="0" y="0"/>
                </a:moveTo>
                <a:lnTo>
                  <a:pt x="51841" y="0"/>
                </a:lnTo>
              </a:path>
            </a:pathLst>
          </a:custGeom>
          <a:ln w="9525">
            <a:solidFill>
              <a:srgbClr val="000000"/>
            </a:solidFill>
          </a:ln>
        </p:spPr>
        <p:txBody>
          <a:bodyPr wrap="square" lIns="0" tIns="0" rIns="0" bIns="0" rtlCol="0">
            <a:noAutofit/>
          </a:bodyPr>
          <a:lstStyle/>
          <a:p>
            <a:endParaRPr/>
          </a:p>
        </p:txBody>
      </p:sp>
      <p:sp>
        <p:nvSpPr>
          <p:cNvPr id="132" name="object 63"/>
          <p:cNvSpPr/>
          <p:nvPr/>
        </p:nvSpPr>
        <p:spPr>
          <a:xfrm>
            <a:off x="8112176" y="1897216"/>
            <a:ext cx="51841" cy="0"/>
          </a:xfrm>
          <a:custGeom>
            <a:avLst/>
            <a:gdLst/>
            <a:ahLst/>
            <a:cxnLst/>
            <a:rect l="l" t="t" r="r" b="b"/>
            <a:pathLst>
              <a:path w="51841">
                <a:moveTo>
                  <a:pt x="0" y="0"/>
                </a:moveTo>
                <a:lnTo>
                  <a:pt x="51841" y="0"/>
                </a:lnTo>
              </a:path>
            </a:pathLst>
          </a:custGeom>
          <a:ln w="9525">
            <a:solidFill>
              <a:srgbClr val="000000"/>
            </a:solidFill>
          </a:ln>
        </p:spPr>
        <p:txBody>
          <a:bodyPr wrap="square" lIns="0" tIns="0" rIns="0" bIns="0" rtlCol="0">
            <a:noAutofit/>
          </a:bodyPr>
          <a:lstStyle/>
          <a:p>
            <a:endParaRPr/>
          </a:p>
        </p:txBody>
      </p:sp>
      <p:sp>
        <p:nvSpPr>
          <p:cNvPr id="133" name="object 64"/>
          <p:cNvSpPr/>
          <p:nvPr/>
        </p:nvSpPr>
        <p:spPr>
          <a:xfrm>
            <a:off x="8112176" y="1805090"/>
            <a:ext cx="51841" cy="0"/>
          </a:xfrm>
          <a:custGeom>
            <a:avLst/>
            <a:gdLst/>
            <a:ahLst/>
            <a:cxnLst/>
            <a:rect l="l" t="t" r="r" b="b"/>
            <a:pathLst>
              <a:path w="51841">
                <a:moveTo>
                  <a:pt x="0" y="0"/>
                </a:moveTo>
                <a:lnTo>
                  <a:pt x="51841" y="0"/>
                </a:lnTo>
              </a:path>
            </a:pathLst>
          </a:custGeom>
          <a:ln w="9525">
            <a:solidFill>
              <a:srgbClr val="000000"/>
            </a:solidFill>
          </a:ln>
        </p:spPr>
        <p:txBody>
          <a:bodyPr wrap="square" lIns="0" tIns="0" rIns="0" bIns="0" rtlCol="0">
            <a:noAutofit/>
          </a:bodyPr>
          <a:lstStyle/>
          <a:p>
            <a:endParaRPr/>
          </a:p>
        </p:txBody>
      </p:sp>
      <p:sp>
        <p:nvSpPr>
          <p:cNvPr id="134" name="object 65"/>
          <p:cNvSpPr/>
          <p:nvPr/>
        </p:nvSpPr>
        <p:spPr>
          <a:xfrm>
            <a:off x="8112176" y="1712964"/>
            <a:ext cx="51841" cy="0"/>
          </a:xfrm>
          <a:custGeom>
            <a:avLst/>
            <a:gdLst/>
            <a:ahLst/>
            <a:cxnLst/>
            <a:rect l="l" t="t" r="r" b="b"/>
            <a:pathLst>
              <a:path w="51841">
                <a:moveTo>
                  <a:pt x="0" y="0"/>
                </a:moveTo>
                <a:lnTo>
                  <a:pt x="51841" y="0"/>
                </a:lnTo>
              </a:path>
            </a:pathLst>
          </a:custGeom>
          <a:ln w="9525">
            <a:solidFill>
              <a:srgbClr val="000000"/>
            </a:solidFill>
          </a:ln>
        </p:spPr>
        <p:txBody>
          <a:bodyPr wrap="square" lIns="0" tIns="0" rIns="0" bIns="0" rtlCol="0">
            <a:noAutofit/>
          </a:bodyPr>
          <a:lstStyle/>
          <a:p>
            <a:endParaRPr/>
          </a:p>
        </p:txBody>
      </p:sp>
      <p:sp>
        <p:nvSpPr>
          <p:cNvPr id="135" name="object 66"/>
          <p:cNvSpPr/>
          <p:nvPr/>
        </p:nvSpPr>
        <p:spPr>
          <a:xfrm>
            <a:off x="8112176" y="1528713"/>
            <a:ext cx="51841" cy="0"/>
          </a:xfrm>
          <a:custGeom>
            <a:avLst/>
            <a:gdLst/>
            <a:ahLst/>
            <a:cxnLst/>
            <a:rect l="l" t="t" r="r" b="b"/>
            <a:pathLst>
              <a:path w="51841">
                <a:moveTo>
                  <a:pt x="0" y="0"/>
                </a:moveTo>
                <a:lnTo>
                  <a:pt x="51841" y="0"/>
                </a:lnTo>
              </a:path>
            </a:pathLst>
          </a:custGeom>
          <a:ln w="9525">
            <a:solidFill>
              <a:srgbClr val="000000"/>
            </a:solidFill>
          </a:ln>
        </p:spPr>
        <p:txBody>
          <a:bodyPr wrap="square" lIns="0" tIns="0" rIns="0" bIns="0" rtlCol="0">
            <a:noAutofit/>
          </a:bodyPr>
          <a:lstStyle/>
          <a:p>
            <a:endParaRPr/>
          </a:p>
        </p:txBody>
      </p:sp>
      <p:sp>
        <p:nvSpPr>
          <p:cNvPr id="136" name="object 67"/>
          <p:cNvSpPr/>
          <p:nvPr/>
        </p:nvSpPr>
        <p:spPr>
          <a:xfrm>
            <a:off x="8112176" y="1436638"/>
            <a:ext cx="51841" cy="0"/>
          </a:xfrm>
          <a:custGeom>
            <a:avLst/>
            <a:gdLst/>
            <a:ahLst/>
            <a:cxnLst/>
            <a:rect l="l" t="t" r="r" b="b"/>
            <a:pathLst>
              <a:path w="51841">
                <a:moveTo>
                  <a:pt x="0" y="0"/>
                </a:moveTo>
                <a:lnTo>
                  <a:pt x="51841" y="0"/>
                </a:lnTo>
              </a:path>
            </a:pathLst>
          </a:custGeom>
          <a:ln w="9525">
            <a:solidFill>
              <a:srgbClr val="000000"/>
            </a:solidFill>
          </a:ln>
        </p:spPr>
        <p:txBody>
          <a:bodyPr wrap="square" lIns="0" tIns="0" rIns="0" bIns="0" rtlCol="0">
            <a:noAutofit/>
          </a:bodyPr>
          <a:lstStyle/>
          <a:p>
            <a:endParaRPr/>
          </a:p>
        </p:txBody>
      </p:sp>
      <p:sp>
        <p:nvSpPr>
          <p:cNvPr id="137" name="object 68"/>
          <p:cNvSpPr/>
          <p:nvPr/>
        </p:nvSpPr>
        <p:spPr>
          <a:xfrm>
            <a:off x="8112176" y="1344512"/>
            <a:ext cx="51841" cy="0"/>
          </a:xfrm>
          <a:custGeom>
            <a:avLst/>
            <a:gdLst/>
            <a:ahLst/>
            <a:cxnLst/>
            <a:rect l="l" t="t" r="r" b="b"/>
            <a:pathLst>
              <a:path w="51841">
                <a:moveTo>
                  <a:pt x="0" y="0"/>
                </a:moveTo>
                <a:lnTo>
                  <a:pt x="51841" y="0"/>
                </a:lnTo>
              </a:path>
            </a:pathLst>
          </a:custGeom>
          <a:ln w="9525">
            <a:solidFill>
              <a:srgbClr val="000000"/>
            </a:solidFill>
          </a:ln>
        </p:spPr>
        <p:txBody>
          <a:bodyPr wrap="square" lIns="0" tIns="0" rIns="0" bIns="0" rtlCol="0">
            <a:noAutofit/>
          </a:bodyPr>
          <a:lstStyle/>
          <a:p>
            <a:endParaRPr/>
          </a:p>
        </p:txBody>
      </p:sp>
      <p:sp>
        <p:nvSpPr>
          <p:cNvPr id="138" name="object 69"/>
          <p:cNvSpPr/>
          <p:nvPr/>
        </p:nvSpPr>
        <p:spPr>
          <a:xfrm>
            <a:off x="8112176" y="1252386"/>
            <a:ext cx="51841" cy="0"/>
          </a:xfrm>
          <a:custGeom>
            <a:avLst/>
            <a:gdLst/>
            <a:ahLst/>
            <a:cxnLst/>
            <a:rect l="l" t="t" r="r" b="b"/>
            <a:pathLst>
              <a:path w="51841">
                <a:moveTo>
                  <a:pt x="0" y="0"/>
                </a:moveTo>
                <a:lnTo>
                  <a:pt x="51841" y="0"/>
                </a:lnTo>
              </a:path>
            </a:pathLst>
          </a:custGeom>
          <a:ln w="9525">
            <a:solidFill>
              <a:srgbClr val="000000"/>
            </a:solidFill>
          </a:ln>
        </p:spPr>
        <p:txBody>
          <a:bodyPr wrap="square" lIns="0" tIns="0" rIns="0" bIns="0" rtlCol="0">
            <a:noAutofit/>
          </a:bodyPr>
          <a:lstStyle/>
          <a:p>
            <a:endParaRPr/>
          </a:p>
        </p:txBody>
      </p:sp>
      <p:sp>
        <p:nvSpPr>
          <p:cNvPr id="139" name="object 70"/>
          <p:cNvSpPr/>
          <p:nvPr/>
        </p:nvSpPr>
        <p:spPr>
          <a:xfrm>
            <a:off x="8112176" y="1068134"/>
            <a:ext cx="51841" cy="0"/>
          </a:xfrm>
          <a:custGeom>
            <a:avLst/>
            <a:gdLst/>
            <a:ahLst/>
            <a:cxnLst/>
            <a:rect l="l" t="t" r="r" b="b"/>
            <a:pathLst>
              <a:path w="51841">
                <a:moveTo>
                  <a:pt x="0" y="0"/>
                </a:moveTo>
                <a:lnTo>
                  <a:pt x="51841" y="0"/>
                </a:lnTo>
              </a:path>
            </a:pathLst>
          </a:custGeom>
          <a:ln w="9525">
            <a:solidFill>
              <a:srgbClr val="000000"/>
            </a:solidFill>
          </a:ln>
        </p:spPr>
        <p:txBody>
          <a:bodyPr wrap="square" lIns="0" tIns="0" rIns="0" bIns="0" rtlCol="0">
            <a:noAutofit/>
          </a:bodyPr>
          <a:lstStyle/>
          <a:p>
            <a:endParaRPr/>
          </a:p>
        </p:txBody>
      </p:sp>
      <p:sp>
        <p:nvSpPr>
          <p:cNvPr id="140" name="object 71"/>
          <p:cNvSpPr/>
          <p:nvPr/>
        </p:nvSpPr>
        <p:spPr>
          <a:xfrm>
            <a:off x="8112176" y="976021"/>
            <a:ext cx="51841" cy="0"/>
          </a:xfrm>
          <a:custGeom>
            <a:avLst/>
            <a:gdLst/>
            <a:ahLst/>
            <a:cxnLst/>
            <a:rect l="l" t="t" r="r" b="b"/>
            <a:pathLst>
              <a:path w="51841">
                <a:moveTo>
                  <a:pt x="0" y="0"/>
                </a:moveTo>
                <a:lnTo>
                  <a:pt x="51841" y="0"/>
                </a:lnTo>
              </a:path>
            </a:pathLst>
          </a:custGeom>
          <a:ln w="9525">
            <a:solidFill>
              <a:srgbClr val="000000"/>
            </a:solidFill>
          </a:ln>
        </p:spPr>
        <p:txBody>
          <a:bodyPr wrap="square" lIns="0" tIns="0" rIns="0" bIns="0" rtlCol="0">
            <a:noAutofit/>
          </a:bodyPr>
          <a:lstStyle/>
          <a:p>
            <a:endParaRPr/>
          </a:p>
        </p:txBody>
      </p:sp>
      <p:sp>
        <p:nvSpPr>
          <p:cNvPr id="141" name="object 72"/>
          <p:cNvSpPr/>
          <p:nvPr/>
        </p:nvSpPr>
        <p:spPr>
          <a:xfrm>
            <a:off x="8112176" y="883946"/>
            <a:ext cx="51841" cy="0"/>
          </a:xfrm>
          <a:custGeom>
            <a:avLst/>
            <a:gdLst/>
            <a:ahLst/>
            <a:cxnLst/>
            <a:rect l="l" t="t" r="r" b="b"/>
            <a:pathLst>
              <a:path w="51841">
                <a:moveTo>
                  <a:pt x="0" y="0"/>
                </a:moveTo>
                <a:lnTo>
                  <a:pt x="51841" y="0"/>
                </a:lnTo>
              </a:path>
            </a:pathLst>
          </a:custGeom>
          <a:ln w="9525">
            <a:solidFill>
              <a:srgbClr val="000000"/>
            </a:solidFill>
          </a:ln>
        </p:spPr>
        <p:txBody>
          <a:bodyPr wrap="square" lIns="0" tIns="0" rIns="0" bIns="0" rtlCol="0">
            <a:noAutofit/>
          </a:bodyPr>
          <a:lstStyle/>
          <a:p>
            <a:endParaRPr/>
          </a:p>
        </p:txBody>
      </p:sp>
      <p:sp>
        <p:nvSpPr>
          <p:cNvPr id="142" name="object 73"/>
          <p:cNvSpPr/>
          <p:nvPr/>
        </p:nvSpPr>
        <p:spPr>
          <a:xfrm>
            <a:off x="8112176" y="791821"/>
            <a:ext cx="51841" cy="0"/>
          </a:xfrm>
          <a:custGeom>
            <a:avLst/>
            <a:gdLst/>
            <a:ahLst/>
            <a:cxnLst/>
            <a:rect l="l" t="t" r="r" b="b"/>
            <a:pathLst>
              <a:path w="51841">
                <a:moveTo>
                  <a:pt x="0" y="0"/>
                </a:moveTo>
                <a:lnTo>
                  <a:pt x="51841" y="0"/>
                </a:lnTo>
              </a:path>
            </a:pathLst>
          </a:custGeom>
          <a:ln w="9525">
            <a:solidFill>
              <a:srgbClr val="000000"/>
            </a:solidFill>
          </a:ln>
        </p:spPr>
        <p:txBody>
          <a:bodyPr wrap="square" lIns="0" tIns="0" rIns="0" bIns="0" rtlCol="0">
            <a:noAutofit/>
          </a:bodyPr>
          <a:lstStyle/>
          <a:p>
            <a:endParaRPr/>
          </a:p>
        </p:txBody>
      </p:sp>
      <p:sp>
        <p:nvSpPr>
          <p:cNvPr id="143" name="object 74"/>
          <p:cNvSpPr/>
          <p:nvPr/>
        </p:nvSpPr>
        <p:spPr>
          <a:xfrm>
            <a:off x="2419896" y="1155155"/>
            <a:ext cx="5221935" cy="3545636"/>
          </a:xfrm>
          <a:custGeom>
            <a:avLst/>
            <a:gdLst/>
            <a:ahLst/>
            <a:cxnLst/>
            <a:rect l="l" t="t" r="r" b="b"/>
            <a:pathLst>
              <a:path w="5221935" h="3545636">
                <a:moveTo>
                  <a:pt x="5221935" y="2698496"/>
                </a:moveTo>
                <a:lnTo>
                  <a:pt x="5199113" y="2759875"/>
                </a:lnTo>
                <a:lnTo>
                  <a:pt x="5179910" y="2815132"/>
                </a:lnTo>
                <a:lnTo>
                  <a:pt x="5164340" y="2862364"/>
                </a:lnTo>
                <a:lnTo>
                  <a:pt x="5145430" y="2921889"/>
                </a:lnTo>
                <a:lnTo>
                  <a:pt x="5134076" y="2958757"/>
                </a:lnTo>
                <a:lnTo>
                  <a:pt x="5114226" y="3023946"/>
                </a:lnTo>
                <a:lnTo>
                  <a:pt x="5108422" y="3042945"/>
                </a:lnTo>
                <a:lnTo>
                  <a:pt x="5090414" y="3101378"/>
                </a:lnTo>
                <a:lnTo>
                  <a:pt x="5070767" y="3162744"/>
                </a:lnTo>
                <a:lnTo>
                  <a:pt x="5049443" y="3224707"/>
                </a:lnTo>
                <a:lnTo>
                  <a:pt x="5026126" y="3284791"/>
                </a:lnTo>
                <a:lnTo>
                  <a:pt x="5001920" y="3337763"/>
                </a:lnTo>
                <a:lnTo>
                  <a:pt x="4964899" y="3400323"/>
                </a:lnTo>
                <a:lnTo>
                  <a:pt x="4924717" y="3446907"/>
                </a:lnTo>
                <a:lnTo>
                  <a:pt x="4881714" y="3479101"/>
                </a:lnTo>
                <a:lnTo>
                  <a:pt x="4815674" y="3507587"/>
                </a:lnTo>
                <a:lnTo>
                  <a:pt x="4770183" y="3518890"/>
                </a:lnTo>
                <a:lnTo>
                  <a:pt x="4719383" y="3527171"/>
                </a:lnTo>
                <a:lnTo>
                  <a:pt x="4661344" y="3533178"/>
                </a:lnTo>
                <a:lnTo>
                  <a:pt x="4569612" y="3538639"/>
                </a:lnTo>
                <a:lnTo>
                  <a:pt x="4450308" y="3542055"/>
                </a:lnTo>
                <a:lnTo>
                  <a:pt x="4352772" y="3543503"/>
                </a:lnTo>
                <a:lnTo>
                  <a:pt x="4161040" y="3544735"/>
                </a:lnTo>
                <a:lnTo>
                  <a:pt x="3977474" y="3545230"/>
                </a:lnTo>
                <a:lnTo>
                  <a:pt x="3783761" y="3545433"/>
                </a:lnTo>
                <a:lnTo>
                  <a:pt x="3596284" y="3545535"/>
                </a:lnTo>
                <a:lnTo>
                  <a:pt x="3387674" y="3545586"/>
                </a:lnTo>
                <a:lnTo>
                  <a:pt x="3189338" y="3545636"/>
                </a:lnTo>
                <a:lnTo>
                  <a:pt x="2386215" y="3545636"/>
                </a:lnTo>
                <a:lnTo>
                  <a:pt x="2179434" y="3545586"/>
                </a:lnTo>
                <a:lnTo>
                  <a:pt x="1974850" y="3545586"/>
                </a:lnTo>
                <a:lnTo>
                  <a:pt x="1767979" y="3545484"/>
                </a:lnTo>
                <a:lnTo>
                  <a:pt x="1565173" y="3545382"/>
                </a:lnTo>
                <a:lnTo>
                  <a:pt x="1331518" y="3545090"/>
                </a:lnTo>
                <a:lnTo>
                  <a:pt x="1126578" y="3544544"/>
                </a:lnTo>
                <a:lnTo>
                  <a:pt x="925855" y="3543096"/>
                </a:lnTo>
                <a:lnTo>
                  <a:pt x="712533" y="3538486"/>
                </a:lnTo>
                <a:lnTo>
                  <a:pt x="609752" y="3532784"/>
                </a:lnTo>
                <a:lnTo>
                  <a:pt x="499960" y="3519639"/>
                </a:lnTo>
                <a:lnTo>
                  <a:pt x="436460" y="3504412"/>
                </a:lnTo>
                <a:lnTo>
                  <a:pt x="372363" y="3476421"/>
                </a:lnTo>
                <a:lnTo>
                  <a:pt x="325437" y="3439668"/>
                </a:lnTo>
                <a:lnTo>
                  <a:pt x="288480" y="3391992"/>
                </a:lnTo>
                <a:lnTo>
                  <a:pt x="269671" y="3357168"/>
                </a:lnTo>
                <a:lnTo>
                  <a:pt x="251117" y="3312566"/>
                </a:lnTo>
                <a:lnTo>
                  <a:pt x="232524" y="3253828"/>
                </a:lnTo>
                <a:lnTo>
                  <a:pt x="212382" y="3167456"/>
                </a:lnTo>
                <a:lnTo>
                  <a:pt x="202399" y="3112592"/>
                </a:lnTo>
                <a:lnTo>
                  <a:pt x="192925" y="3050730"/>
                </a:lnTo>
                <a:lnTo>
                  <a:pt x="182168" y="2965996"/>
                </a:lnTo>
                <a:lnTo>
                  <a:pt x="173532" y="2884779"/>
                </a:lnTo>
                <a:lnTo>
                  <a:pt x="164553" y="2783230"/>
                </a:lnTo>
                <a:lnTo>
                  <a:pt x="160185" y="2726575"/>
                </a:lnTo>
                <a:lnTo>
                  <a:pt x="154736" y="2648496"/>
                </a:lnTo>
                <a:lnTo>
                  <a:pt x="147891" y="2536431"/>
                </a:lnTo>
                <a:lnTo>
                  <a:pt x="142328" y="2432748"/>
                </a:lnTo>
                <a:lnTo>
                  <a:pt x="137172" y="2324100"/>
                </a:lnTo>
                <a:lnTo>
                  <a:pt x="131610" y="2193226"/>
                </a:lnTo>
                <a:lnTo>
                  <a:pt x="128536" y="2112721"/>
                </a:lnTo>
                <a:lnTo>
                  <a:pt x="126504" y="2057742"/>
                </a:lnTo>
                <a:lnTo>
                  <a:pt x="124574" y="2003031"/>
                </a:lnTo>
                <a:lnTo>
                  <a:pt x="122135" y="1930450"/>
                </a:lnTo>
                <a:lnTo>
                  <a:pt x="120053" y="1866252"/>
                </a:lnTo>
                <a:lnTo>
                  <a:pt x="117970" y="1798434"/>
                </a:lnTo>
                <a:lnTo>
                  <a:pt x="115684" y="1722043"/>
                </a:lnTo>
                <a:lnTo>
                  <a:pt x="113499" y="1646186"/>
                </a:lnTo>
                <a:lnTo>
                  <a:pt x="109981" y="1517256"/>
                </a:lnTo>
                <a:lnTo>
                  <a:pt x="107657" y="1429740"/>
                </a:lnTo>
                <a:lnTo>
                  <a:pt x="105562" y="1347685"/>
                </a:lnTo>
                <a:lnTo>
                  <a:pt x="102793" y="1237500"/>
                </a:lnTo>
                <a:lnTo>
                  <a:pt x="100660" y="1150239"/>
                </a:lnTo>
                <a:lnTo>
                  <a:pt x="97980" y="1038428"/>
                </a:lnTo>
                <a:lnTo>
                  <a:pt x="95694" y="943863"/>
                </a:lnTo>
                <a:lnTo>
                  <a:pt x="93510" y="851446"/>
                </a:lnTo>
                <a:lnTo>
                  <a:pt x="90931" y="745426"/>
                </a:lnTo>
                <a:lnTo>
                  <a:pt x="88607" y="651167"/>
                </a:lnTo>
                <a:lnTo>
                  <a:pt x="86918" y="582815"/>
                </a:lnTo>
                <a:lnTo>
                  <a:pt x="84137" y="476542"/>
                </a:lnTo>
                <a:lnTo>
                  <a:pt x="81953" y="398310"/>
                </a:lnTo>
                <a:lnTo>
                  <a:pt x="79375" y="311988"/>
                </a:lnTo>
                <a:lnTo>
                  <a:pt x="76898" y="236829"/>
                </a:lnTo>
                <a:lnTo>
                  <a:pt x="74764" y="178396"/>
                </a:lnTo>
                <a:lnTo>
                  <a:pt x="71881" y="111721"/>
                </a:lnTo>
                <a:lnTo>
                  <a:pt x="69507" y="68160"/>
                </a:lnTo>
                <a:lnTo>
                  <a:pt x="65481" y="18161"/>
                </a:lnTo>
                <a:lnTo>
                  <a:pt x="61366" y="0"/>
                </a:lnTo>
                <a:lnTo>
                  <a:pt x="59486" y="2882"/>
                </a:lnTo>
                <a:lnTo>
                  <a:pt x="53327" y="58889"/>
                </a:lnTo>
                <a:lnTo>
                  <a:pt x="50457" y="107251"/>
                </a:lnTo>
                <a:lnTo>
                  <a:pt x="47523" y="168567"/>
                </a:lnTo>
                <a:lnTo>
                  <a:pt x="44602" y="241300"/>
                </a:lnTo>
                <a:lnTo>
                  <a:pt x="41821" y="317792"/>
                </a:lnTo>
                <a:lnTo>
                  <a:pt x="39090" y="398360"/>
                </a:lnTo>
                <a:lnTo>
                  <a:pt x="36309" y="484631"/>
                </a:lnTo>
                <a:lnTo>
                  <a:pt x="33134" y="587171"/>
                </a:lnTo>
                <a:lnTo>
                  <a:pt x="30454" y="674535"/>
                </a:lnTo>
                <a:lnTo>
                  <a:pt x="27381" y="775093"/>
                </a:lnTo>
                <a:lnTo>
                  <a:pt x="25196" y="844003"/>
                </a:lnTo>
                <a:lnTo>
                  <a:pt x="23520" y="897775"/>
                </a:lnTo>
                <a:lnTo>
                  <a:pt x="20383" y="992987"/>
                </a:lnTo>
                <a:lnTo>
                  <a:pt x="17906" y="1067549"/>
                </a:lnTo>
                <a:lnTo>
                  <a:pt x="15532" y="1134173"/>
                </a:lnTo>
                <a:lnTo>
                  <a:pt x="12903" y="1206652"/>
                </a:lnTo>
                <a:lnTo>
                  <a:pt x="10312" y="1272781"/>
                </a:lnTo>
                <a:lnTo>
                  <a:pt x="7683" y="1337119"/>
                </a:lnTo>
                <a:lnTo>
                  <a:pt x="4711" y="1405382"/>
                </a:lnTo>
                <a:lnTo>
                  <a:pt x="1841" y="1466799"/>
                </a:lnTo>
                <a:lnTo>
                  <a:pt x="0" y="1504162"/>
                </a:lnTo>
              </a:path>
            </a:pathLst>
          </a:custGeom>
          <a:ln w="19050">
            <a:solidFill>
              <a:srgbClr val="FF0000"/>
            </a:solidFill>
          </a:ln>
        </p:spPr>
        <p:txBody>
          <a:bodyPr wrap="square" lIns="0" tIns="0" rIns="0" bIns="0" rtlCol="0">
            <a:noAutofit/>
          </a:bodyPr>
          <a:lstStyle/>
          <a:p>
            <a:endParaRPr/>
          </a:p>
        </p:txBody>
      </p:sp>
      <p:sp>
        <p:nvSpPr>
          <p:cNvPr id="144" name="object 75"/>
          <p:cNvSpPr/>
          <p:nvPr/>
        </p:nvSpPr>
        <p:spPr>
          <a:xfrm>
            <a:off x="4708372" y="1410933"/>
            <a:ext cx="50122" cy="50733"/>
          </a:xfrm>
          <a:custGeom>
            <a:avLst/>
            <a:gdLst/>
            <a:ahLst/>
            <a:cxnLst/>
            <a:rect l="l" t="t" r="r" b="b"/>
            <a:pathLst>
              <a:path w="50122" h="50733">
                <a:moveTo>
                  <a:pt x="21161" y="0"/>
                </a:moveTo>
                <a:lnTo>
                  <a:pt x="10683" y="4203"/>
                </a:lnTo>
                <a:lnTo>
                  <a:pt x="2990" y="12822"/>
                </a:lnTo>
                <a:lnTo>
                  <a:pt x="0" y="25857"/>
                </a:lnTo>
                <a:lnTo>
                  <a:pt x="1473" y="35312"/>
                </a:lnTo>
                <a:lnTo>
                  <a:pt x="6963" y="44248"/>
                </a:lnTo>
                <a:lnTo>
                  <a:pt x="15226" y="49439"/>
                </a:lnTo>
                <a:lnTo>
                  <a:pt x="24891" y="50733"/>
                </a:lnTo>
                <a:lnTo>
                  <a:pt x="34585" y="47977"/>
                </a:lnTo>
                <a:lnTo>
                  <a:pt x="42937" y="41018"/>
                </a:lnTo>
                <a:lnTo>
                  <a:pt x="48573" y="29705"/>
                </a:lnTo>
                <a:lnTo>
                  <a:pt x="50122" y="13884"/>
                </a:lnTo>
                <a:lnTo>
                  <a:pt x="42798" y="4840"/>
                </a:lnTo>
                <a:lnTo>
                  <a:pt x="32505" y="212"/>
                </a:lnTo>
                <a:lnTo>
                  <a:pt x="21161" y="0"/>
                </a:lnTo>
                <a:close/>
              </a:path>
            </a:pathLst>
          </a:custGeom>
          <a:solidFill>
            <a:srgbClr val="0000FF"/>
          </a:solidFill>
        </p:spPr>
        <p:txBody>
          <a:bodyPr wrap="square" lIns="0" tIns="0" rIns="0" bIns="0" rtlCol="0">
            <a:noAutofit/>
          </a:bodyPr>
          <a:lstStyle/>
          <a:p>
            <a:endParaRPr/>
          </a:p>
        </p:txBody>
      </p:sp>
      <p:sp>
        <p:nvSpPr>
          <p:cNvPr id="145" name="object 76"/>
          <p:cNvSpPr/>
          <p:nvPr/>
        </p:nvSpPr>
        <p:spPr>
          <a:xfrm>
            <a:off x="3021660" y="881711"/>
            <a:ext cx="0" cy="3136303"/>
          </a:xfrm>
          <a:custGeom>
            <a:avLst/>
            <a:gdLst/>
            <a:ahLst/>
            <a:cxnLst/>
            <a:rect l="l" t="t" r="r" b="b"/>
            <a:pathLst>
              <a:path h="3136303">
                <a:moveTo>
                  <a:pt x="0" y="3136303"/>
                </a:moveTo>
                <a:lnTo>
                  <a:pt x="0" y="0"/>
                </a:lnTo>
                <a:lnTo>
                  <a:pt x="0" y="3136303"/>
                </a:lnTo>
                <a:close/>
              </a:path>
            </a:pathLst>
          </a:custGeom>
          <a:solidFill>
            <a:srgbClr val="FFFFFF"/>
          </a:solidFill>
        </p:spPr>
        <p:txBody>
          <a:bodyPr wrap="square" lIns="0" tIns="0" rIns="0" bIns="0" rtlCol="0">
            <a:noAutofit/>
          </a:bodyPr>
          <a:lstStyle/>
          <a:p>
            <a:endParaRPr/>
          </a:p>
        </p:txBody>
      </p:sp>
      <p:sp>
        <p:nvSpPr>
          <p:cNvPr id="146" name="object 77"/>
          <p:cNvSpPr/>
          <p:nvPr/>
        </p:nvSpPr>
        <p:spPr>
          <a:xfrm>
            <a:off x="3021660" y="881711"/>
            <a:ext cx="4452645" cy="3136303"/>
          </a:xfrm>
          <a:custGeom>
            <a:avLst/>
            <a:gdLst/>
            <a:ahLst/>
            <a:cxnLst/>
            <a:rect l="l" t="t" r="r" b="b"/>
            <a:pathLst>
              <a:path w="4452645" h="3136303">
                <a:moveTo>
                  <a:pt x="0" y="0"/>
                </a:moveTo>
                <a:lnTo>
                  <a:pt x="4452645" y="0"/>
                </a:lnTo>
                <a:lnTo>
                  <a:pt x="4452645" y="3136303"/>
                </a:lnTo>
                <a:lnTo>
                  <a:pt x="0" y="3136303"/>
                </a:lnTo>
                <a:lnTo>
                  <a:pt x="0" y="0"/>
                </a:lnTo>
                <a:close/>
              </a:path>
            </a:pathLst>
          </a:custGeom>
          <a:ln w="7363">
            <a:solidFill>
              <a:srgbClr val="000000"/>
            </a:solidFill>
          </a:ln>
        </p:spPr>
        <p:txBody>
          <a:bodyPr wrap="square" lIns="0" tIns="0" rIns="0" bIns="0" rtlCol="0">
            <a:noAutofit/>
          </a:bodyPr>
          <a:lstStyle/>
          <a:p>
            <a:endParaRPr/>
          </a:p>
        </p:txBody>
      </p:sp>
      <p:sp>
        <p:nvSpPr>
          <p:cNvPr id="147" name="object 78"/>
          <p:cNvSpPr/>
          <p:nvPr/>
        </p:nvSpPr>
        <p:spPr>
          <a:xfrm>
            <a:off x="3021660" y="881711"/>
            <a:ext cx="4452645" cy="3136303"/>
          </a:xfrm>
          <a:custGeom>
            <a:avLst/>
            <a:gdLst/>
            <a:ahLst/>
            <a:cxnLst/>
            <a:rect l="l" t="t" r="r" b="b"/>
            <a:pathLst>
              <a:path w="4452645" h="3136303">
                <a:moveTo>
                  <a:pt x="0" y="0"/>
                </a:moveTo>
                <a:lnTo>
                  <a:pt x="4452645" y="0"/>
                </a:lnTo>
                <a:lnTo>
                  <a:pt x="4452645" y="3136303"/>
                </a:lnTo>
                <a:lnTo>
                  <a:pt x="0" y="3136303"/>
                </a:lnTo>
                <a:lnTo>
                  <a:pt x="0" y="0"/>
                </a:lnTo>
                <a:close/>
              </a:path>
            </a:pathLst>
          </a:custGeom>
          <a:solidFill>
            <a:srgbClr val="FFFFFF"/>
          </a:solidFill>
        </p:spPr>
        <p:txBody>
          <a:bodyPr wrap="square" lIns="0" tIns="0" rIns="0" bIns="0" rtlCol="0">
            <a:noAutofit/>
          </a:bodyPr>
          <a:lstStyle/>
          <a:p>
            <a:endParaRPr/>
          </a:p>
        </p:txBody>
      </p:sp>
      <p:sp>
        <p:nvSpPr>
          <p:cNvPr id="148" name="object 79"/>
          <p:cNvSpPr/>
          <p:nvPr/>
        </p:nvSpPr>
        <p:spPr>
          <a:xfrm>
            <a:off x="3021660" y="881711"/>
            <a:ext cx="4452645" cy="3136303"/>
          </a:xfrm>
          <a:custGeom>
            <a:avLst/>
            <a:gdLst/>
            <a:ahLst/>
            <a:cxnLst/>
            <a:rect l="l" t="t" r="r" b="b"/>
            <a:pathLst>
              <a:path w="4452645" h="3136303">
                <a:moveTo>
                  <a:pt x="0" y="0"/>
                </a:moveTo>
                <a:lnTo>
                  <a:pt x="4452645" y="0"/>
                </a:lnTo>
                <a:lnTo>
                  <a:pt x="4452645" y="3136303"/>
                </a:lnTo>
                <a:lnTo>
                  <a:pt x="0" y="3136303"/>
                </a:lnTo>
                <a:lnTo>
                  <a:pt x="0" y="0"/>
                </a:lnTo>
                <a:close/>
              </a:path>
            </a:pathLst>
          </a:custGeom>
          <a:ln w="7363">
            <a:solidFill>
              <a:srgbClr val="000000"/>
            </a:solidFill>
          </a:ln>
        </p:spPr>
        <p:txBody>
          <a:bodyPr wrap="square" lIns="0" tIns="0" rIns="0" bIns="0" rtlCol="0">
            <a:noAutofit/>
          </a:bodyPr>
          <a:lstStyle/>
          <a:p>
            <a:endParaRPr/>
          </a:p>
        </p:txBody>
      </p:sp>
      <p:sp>
        <p:nvSpPr>
          <p:cNvPr id="149" name="object 80"/>
          <p:cNvSpPr/>
          <p:nvPr/>
        </p:nvSpPr>
        <p:spPr>
          <a:xfrm>
            <a:off x="3021660" y="4018014"/>
            <a:ext cx="4452632" cy="0"/>
          </a:xfrm>
          <a:custGeom>
            <a:avLst/>
            <a:gdLst/>
            <a:ahLst/>
            <a:cxnLst/>
            <a:rect l="l" t="t" r="r" b="b"/>
            <a:pathLst>
              <a:path w="4452632">
                <a:moveTo>
                  <a:pt x="0" y="0"/>
                </a:moveTo>
                <a:lnTo>
                  <a:pt x="4452632" y="0"/>
                </a:lnTo>
              </a:path>
            </a:pathLst>
          </a:custGeom>
          <a:ln w="7363">
            <a:solidFill>
              <a:srgbClr val="000000"/>
            </a:solidFill>
          </a:ln>
        </p:spPr>
        <p:txBody>
          <a:bodyPr wrap="square" lIns="0" tIns="0" rIns="0" bIns="0" rtlCol="0">
            <a:noAutofit/>
          </a:bodyPr>
          <a:lstStyle/>
          <a:p>
            <a:endParaRPr/>
          </a:p>
        </p:txBody>
      </p:sp>
      <p:sp>
        <p:nvSpPr>
          <p:cNvPr id="150" name="object 81"/>
          <p:cNvSpPr/>
          <p:nvPr/>
        </p:nvSpPr>
        <p:spPr>
          <a:xfrm>
            <a:off x="3021660" y="881711"/>
            <a:ext cx="0" cy="3136303"/>
          </a:xfrm>
          <a:custGeom>
            <a:avLst/>
            <a:gdLst/>
            <a:ahLst/>
            <a:cxnLst/>
            <a:rect l="l" t="t" r="r" b="b"/>
            <a:pathLst>
              <a:path h="3136303">
                <a:moveTo>
                  <a:pt x="0" y="0"/>
                </a:moveTo>
                <a:lnTo>
                  <a:pt x="0" y="3136303"/>
                </a:lnTo>
              </a:path>
            </a:pathLst>
          </a:custGeom>
          <a:ln w="7363">
            <a:solidFill>
              <a:srgbClr val="000000"/>
            </a:solidFill>
            <a:prstDash val="dash"/>
          </a:ln>
        </p:spPr>
        <p:txBody>
          <a:bodyPr wrap="square" lIns="0" tIns="0" rIns="0" bIns="0" rtlCol="0">
            <a:noAutofit/>
          </a:bodyPr>
          <a:lstStyle/>
          <a:p>
            <a:endParaRPr/>
          </a:p>
        </p:txBody>
      </p:sp>
      <p:sp>
        <p:nvSpPr>
          <p:cNvPr id="151" name="object 82"/>
          <p:cNvSpPr/>
          <p:nvPr/>
        </p:nvSpPr>
        <p:spPr>
          <a:xfrm>
            <a:off x="3589934" y="881711"/>
            <a:ext cx="0" cy="3136303"/>
          </a:xfrm>
          <a:custGeom>
            <a:avLst/>
            <a:gdLst/>
            <a:ahLst/>
            <a:cxnLst/>
            <a:rect l="l" t="t" r="r" b="b"/>
            <a:pathLst>
              <a:path h="3136303">
                <a:moveTo>
                  <a:pt x="0" y="0"/>
                </a:moveTo>
                <a:lnTo>
                  <a:pt x="0" y="3136303"/>
                </a:lnTo>
              </a:path>
            </a:pathLst>
          </a:custGeom>
          <a:ln w="7363">
            <a:solidFill>
              <a:srgbClr val="000000"/>
            </a:solidFill>
            <a:prstDash val="dash"/>
          </a:ln>
        </p:spPr>
        <p:txBody>
          <a:bodyPr wrap="square" lIns="0" tIns="0" rIns="0" bIns="0" rtlCol="0">
            <a:noAutofit/>
          </a:bodyPr>
          <a:lstStyle/>
          <a:p>
            <a:endParaRPr/>
          </a:p>
        </p:txBody>
      </p:sp>
      <p:sp>
        <p:nvSpPr>
          <p:cNvPr id="152" name="object 83"/>
          <p:cNvSpPr/>
          <p:nvPr/>
        </p:nvSpPr>
        <p:spPr>
          <a:xfrm>
            <a:off x="4158157" y="881711"/>
            <a:ext cx="0" cy="3136303"/>
          </a:xfrm>
          <a:custGeom>
            <a:avLst/>
            <a:gdLst/>
            <a:ahLst/>
            <a:cxnLst/>
            <a:rect l="l" t="t" r="r" b="b"/>
            <a:pathLst>
              <a:path h="3136303">
                <a:moveTo>
                  <a:pt x="0" y="0"/>
                </a:moveTo>
                <a:lnTo>
                  <a:pt x="0" y="3136303"/>
                </a:lnTo>
              </a:path>
            </a:pathLst>
          </a:custGeom>
          <a:ln w="7363">
            <a:solidFill>
              <a:srgbClr val="000000"/>
            </a:solidFill>
            <a:prstDash val="dash"/>
          </a:ln>
        </p:spPr>
        <p:txBody>
          <a:bodyPr wrap="square" lIns="0" tIns="0" rIns="0" bIns="0" rtlCol="0">
            <a:noAutofit/>
          </a:bodyPr>
          <a:lstStyle/>
          <a:p>
            <a:endParaRPr/>
          </a:p>
        </p:txBody>
      </p:sp>
      <p:sp>
        <p:nvSpPr>
          <p:cNvPr id="153" name="object 84"/>
          <p:cNvSpPr/>
          <p:nvPr/>
        </p:nvSpPr>
        <p:spPr>
          <a:xfrm>
            <a:off x="4726432" y="881711"/>
            <a:ext cx="0" cy="3136303"/>
          </a:xfrm>
          <a:custGeom>
            <a:avLst/>
            <a:gdLst/>
            <a:ahLst/>
            <a:cxnLst/>
            <a:rect l="l" t="t" r="r" b="b"/>
            <a:pathLst>
              <a:path h="3136303">
                <a:moveTo>
                  <a:pt x="0" y="0"/>
                </a:moveTo>
                <a:lnTo>
                  <a:pt x="0" y="3136303"/>
                </a:lnTo>
              </a:path>
            </a:pathLst>
          </a:custGeom>
          <a:ln w="7363">
            <a:solidFill>
              <a:srgbClr val="000000"/>
            </a:solidFill>
            <a:prstDash val="dash"/>
          </a:ln>
        </p:spPr>
        <p:txBody>
          <a:bodyPr wrap="square" lIns="0" tIns="0" rIns="0" bIns="0" rtlCol="0">
            <a:noAutofit/>
          </a:bodyPr>
          <a:lstStyle/>
          <a:p>
            <a:endParaRPr/>
          </a:p>
        </p:txBody>
      </p:sp>
      <p:sp>
        <p:nvSpPr>
          <p:cNvPr id="154" name="object 85"/>
          <p:cNvSpPr/>
          <p:nvPr/>
        </p:nvSpPr>
        <p:spPr>
          <a:xfrm>
            <a:off x="5294706" y="881711"/>
            <a:ext cx="0" cy="3136303"/>
          </a:xfrm>
          <a:custGeom>
            <a:avLst/>
            <a:gdLst/>
            <a:ahLst/>
            <a:cxnLst/>
            <a:rect l="l" t="t" r="r" b="b"/>
            <a:pathLst>
              <a:path h="3136303">
                <a:moveTo>
                  <a:pt x="0" y="0"/>
                </a:moveTo>
                <a:lnTo>
                  <a:pt x="0" y="3136303"/>
                </a:lnTo>
              </a:path>
            </a:pathLst>
          </a:custGeom>
          <a:ln w="7363">
            <a:solidFill>
              <a:srgbClr val="000000"/>
            </a:solidFill>
            <a:prstDash val="dash"/>
          </a:ln>
        </p:spPr>
        <p:txBody>
          <a:bodyPr wrap="square" lIns="0" tIns="0" rIns="0" bIns="0" rtlCol="0">
            <a:noAutofit/>
          </a:bodyPr>
          <a:lstStyle/>
          <a:p>
            <a:endParaRPr/>
          </a:p>
        </p:txBody>
      </p:sp>
      <p:sp>
        <p:nvSpPr>
          <p:cNvPr id="155" name="object 86"/>
          <p:cNvSpPr/>
          <p:nvPr/>
        </p:nvSpPr>
        <p:spPr>
          <a:xfrm>
            <a:off x="5862891" y="881711"/>
            <a:ext cx="0" cy="3136303"/>
          </a:xfrm>
          <a:custGeom>
            <a:avLst/>
            <a:gdLst/>
            <a:ahLst/>
            <a:cxnLst/>
            <a:rect l="l" t="t" r="r" b="b"/>
            <a:pathLst>
              <a:path h="3136303">
                <a:moveTo>
                  <a:pt x="0" y="0"/>
                </a:moveTo>
                <a:lnTo>
                  <a:pt x="0" y="3136303"/>
                </a:lnTo>
              </a:path>
            </a:pathLst>
          </a:custGeom>
          <a:ln w="7363">
            <a:solidFill>
              <a:srgbClr val="000000"/>
            </a:solidFill>
            <a:prstDash val="dash"/>
          </a:ln>
        </p:spPr>
        <p:txBody>
          <a:bodyPr wrap="square" lIns="0" tIns="0" rIns="0" bIns="0" rtlCol="0">
            <a:noAutofit/>
          </a:bodyPr>
          <a:lstStyle/>
          <a:p>
            <a:endParaRPr/>
          </a:p>
        </p:txBody>
      </p:sp>
      <p:sp>
        <p:nvSpPr>
          <p:cNvPr id="156" name="object 87"/>
          <p:cNvSpPr/>
          <p:nvPr/>
        </p:nvSpPr>
        <p:spPr>
          <a:xfrm>
            <a:off x="6431165" y="881711"/>
            <a:ext cx="0" cy="3136303"/>
          </a:xfrm>
          <a:custGeom>
            <a:avLst/>
            <a:gdLst/>
            <a:ahLst/>
            <a:cxnLst/>
            <a:rect l="l" t="t" r="r" b="b"/>
            <a:pathLst>
              <a:path h="3136303">
                <a:moveTo>
                  <a:pt x="0" y="0"/>
                </a:moveTo>
                <a:lnTo>
                  <a:pt x="0" y="3136303"/>
                </a:lnTo>
              </a:path>
            </a:pathLst>
          </a:custGeom>
          <a:ln w="7363">
            <a:solidFill>
              <a:srgbClr val="000000"/>
            </a:solidFill>
            <a:prstDash val="dash"/>
          </a:ln>
        </p:spPr>
        <p:txBody>
          <a:bodyPr wrap="square" lIns="0" tIns="0" rIns="0" bIns="0" rtlCol="0">
            <a:noAutofit/>
          </a:bodyPr>
          <a:lstStyle/>
          <a:p>
            <a:endParaRPr/>
          </a:p>
        </p:txBody>
      </p:sp>
      <p:sp>
        <p:nvSpPr>
          <p:cNvPr id="157" name="object 88"/>
          <p:cNvSpPr/>
          <p:nvPr/>
        </p:nvSpPr>
        <p:spPr>
          <a:xfrm>
            <a:off x="6999389" y="881711"/>
            <a:ext cx="0" cy="3136303"/>
          </a:xfrm>
          <a:custGeom>
            <a:avLst/>
            <a:gdLst/>
            <a:ahLst/>
            <a:cxnLst/>
            <a:rect l="l" t="t" r="r" b="b"/>
            <a:pathLst>
              <a:path h="3136303">
                <a:moveTo>
                  <a:pt x="0" y="0"/>
                </a:moveTo>
                <a:lnTo>
                  <a:pt x="0" y="3136303"/>
                </a:lnTo>
              </a:path>
            </a:pathLst>
          </a:custGeom>
          <a:ln w="7363">
            <a:solidFill>
              <a:srgbClr val="000000"/>
            </a:solidFill>
            <a:prstDash val="dash"/>
          </a:ln>
        </p:spPr>
        <p:txBody>
          <a:bodyPr wrap="square" lIns="0" tIns="0" rIns="0" bIns="0" rtlCol="0">
            <a:noAutofit/>
          </a:bodyPr>
          <a:lstStyle/>
          <a:p>
            <a:endParaRPr/>
          </a:p>
        </p:txBody>
      </p:sp>
      <p:sp>
        <p:nvSpPr>
          <p:cNvPr id="158" name="object 89"/>
          <p:cNvSpPr/>
          <p:nvPr/>
        </p:nvSpPr>
        <p:spPr>
          <a:xfrm>
            <a:off x="3021660" y="881711"/>
            <a:ext cx="4452632" cy="0"/>
          </a:xfrm>
          <a:custGeom>
            <a:avLst/>
            <a:gdLst/>
            <a:ahLst/>
            <a:cxnLst/>
            <a:rect l="l" t="t" r="r" b="b"/>
            <a:pathLst>
              <a:path w="4452632">
                <a:moveTo>
                  <a:pt x="0" y="0"/>
                </a:moveTo>
                <a:lnTo>
                  <a:pt x="4452632" y="0"/>
                </a:lnTo>
              </a:path>
            </a:pathLst>
          </a:custGeom>
          <a:ln w="7363">
            <a:solidFill>
              <a:srgbClr val="000000"/>
            </a:solidFill>
          </a:ln>
        </p:spPr>
        <p:txBody>
          <a:bodyPr wrap="square" lIns="0" tIns="0" rIns="0" bIns="0" rtlCol="0">
            <a:noAutofit/>
          </a:bodyPr>
          <a:lstStyle/>
          <a:p>
            <a:endParaRPr/>
          </a:p>
        </p:txBody>
      </p:sp>
      <p:sp>
        <p:nvSpPr>
          <p:cNvPr id="159" name="object 90"/>
          <p:cNvSpPr/>
          <p:nvPr/>
        </p:nvSpPr>
        <p:spPr>
          <a:xfrm>
            <a:off x="3021660" y="3661970"/>
            <a:ext cx="4452632" cy="0"/>
          </a:xfrm>
          <a:custGeom>
            <a:avLst/>
            <a:gdLst/>
            <a:ahLst/>
            <a:cxnLst/>
            <a:rect l="l" t="t" r="r" b="b"/>
            <a:pathLst>
              <a:path w="4452632">
                <a:moveTo>
                  <a:pt x="0" y="0"/>
                </a:moveTo>
                <a:lnTo>
                  <a:pt x="4452632" y="0"/>
                </a:lnTo>
              </a:path>
            </a:pathLst>
          </a:custGeom>
          <a:ln w="7363">
            <a:solidFill>
              <a:srgbClr val="000000"/>
            </a:solidFill>
            <a:prstDash val="dash"/>
          </a:ln>
        </p:spPr>
        <p:txBody>
          <a:bodyPr wrap="square" lIns="0" tIns="0" rIns="0" bIns="0" rtlCol="0">
            <a:noAutofit/>
          </a:bodyPr>
          <a:lstStyle/>
          <a:p>
            <a:endParaRPr/>
          </a:p>
        </p:txBody>
      </p:sp>
      <p:sp>
        <p:nvSpPr>
          <p:cNvPr id="160" name="object 91"/>
          <p:cNvSpPr/>
          <p:nvPr/>
        </p:nvSpPr>
        <p:spPr>
          <a:xfrm>
            <a:off x="3021660" y="3305925"/>
            <a:ext cx="4452632" cy="0"/>
          </a:xfrm>
          <a:custGeom>
            <a:avLst/>
            <a:gdLst/>
            <a:ahLst/>
            <a:cxnLst/>
            <a:rect l="l" t="t" r="r" b="b"/>
            <a:pathLst>
              <a:path w="4452632">
                <a:moveTo>
                  <a:pt x="0" y="0"/>
                </a:moveTo>
                <a:lnTo>
                  <a:pt x="4452632" y="0"/>
                </a:lnTo>
              </a:path>
            </a:pathLst>
          </a:custGeom>
          <a:ln w="7363">
            <a:solidFill>
              <a:srgbClr val="000000"/>
            </a:solidFill>
            <a:prstDash val="dash"/>
          </a:ln>
        </p:spPr>
        <p:txBody>
          <a:bodyPr wrap="square" lIns="0" tIns="0" rIns="0" bIns="0" rtlCol="0">
            <a:noAutofit/>
          </a:bodyPr>
          <a:lstStyle/>
          <a:p>
            <a:endParaRPr/>
          </a:p>
        </p:txBody>
      </p:sp>
      <p:sp>
        <p:nvSpPr>
          <p:cNvPr id="161" name="object 92"/>
          <p:cNvSpPr/>
          <p:nvPr/>
        </p:nvSpPr>
        <p:spPr>
          <a:xfrm>
            <a:off x="3021660" y="2949868"/>
            <a:ext cx="4452632" cy="0"/>
          </a:xfrm>
          <a:custGeom>
            <a:avLst/>
            <a:gdLst/>
            <a:ahLst/>
            <a:cxnLst/>
            <a:rect l="l" t="t" r="r" b="b"/>
            <a:pathLst>
              <a:path w="4452632">
                <a:moveTo>
                  <a:pt x="0" y="0"/>
                </a:moveTo>
                <a:lnTo>
                  <a:pt x="4452632" y="0"/>
                </a:lnTo>
              </a:path>
            </a:pathLst>
          </a:custGeom>
          <a:ln w="7363">
            <a:solidFill>
              <a:srgbClr val="000000"/>
            </a:solidFill>
            <a:prstDash val="dash"/>
          </a:ln>
        </p:spPr>
        <p:txBody>
          <a:bodyPr wrap="square" lIns="0" tIns="0" rIns="0" bIns="0" rtlCol="0">
            <a:noAutofit/>
          </a:bodyPr>
          <a:lstStyle/>
          <a:p>
            <a:endParaRPr/>
          </a:p>
        </p:txBody>
      </p:sp>
      <p:sp>
        <p:nvSpPr>
          <p:cNvPr id="162" name="object 93"/>
          <p:cNvSpPr/>
          <p:nvPr/>
        </p:nvSpPr>
        <p:spPr>
          <a:xfrm>
            <a:off x="3021660" y="2593824"/>
            <a:ext cx="4452632" cy="0"/>
          </a:xfrm>
          <a:custGeom>
            <a:avLst/>
            <a:gdLst/>
            <a:ahLst/>
            <a:cxnLst/>
            <a:rect l="l" t="t" r="r" b="b"/>
            <a:pathLst>
              <a:path w="4452632">
                <a:moveTo>
                  <a:pt x="0" y="0"/>
                </a:moveTo>
                <a:lnTo>
                  <a:pt x="4452632" y="0"/>
                </a:lnTo>
              </a:path>
            </a:pathLst>
          </a:custGeom>
          <a:ln w="7363">
            <a:solidFill>
              <a:srgbClr val="000000"/>
            </a:solidFill>
            <a:prstDash val="dash"/>
          </a:ln>
        </p:spPr>
        <p:txBody>
          <a:bodyPr wrap="square" lIns="0" tIns="0" rIns="0" bIns="0" rtlCol="0">
            <a:noAutofit/>
          </a:bodyPr>
          <a:lstStyle/>
          <a:p>
            <a:endParaRPr/>
          </a:p>
        </p:txBody>
      </p:sp>
      <p:sp>
        <p:nvSpPr>
          <p:cNvPr id="163" name="object 94"/>
          <p:cNvSpPr/>
          <p:nvPr/>
        </p:nvSpPr>
        <p:spPr>
          <a:xfrm>
            <a:off x="3021660" y="2237779"/>
            <a:ext cx="4452632" cy="0"/>
          </a:xfrm>
          <a:custGeom>
            <a:avLst/>
            <a:gdLst/>
            <a:ahLst/>
            <a:cxnLst/>
            <a:rect l="l" t="t" r="r" b="b"/>
            <a:pathLst>
              <a:path w="4452632">
                <a:moveTo>
                  <a:pt x="0" y="0"/>
                </a:moveTo>
                <a:lnTo>
                  <a:pt x="4452632" y="0"/>
                </a:lnTo>
              </a:path>
            </a:pathLst>
          </a:custGeom>
          <a:ln w="7363">
            <a:solidFill>
              <a:srgbClr val="000000"/>
            </a:solidFill>
            <a:prstDash val="dash"/>
          </a:ln>
        </p:spPr>
        <p:txBody>
          <a:bodyPr wrap="square" lIns="0" tIns="0" rIns="0" bIns="0" rtlCol="0">
            <a:noAutofit/>
          </a:bodyPr>
          <a:lstStyle/>
          <a:p>
            <a:endParaRPr/>
          </a:p>
        </p:txBody>
      </p:sp>
      <p:sp>
        <p:nvSpPr>
          <p:cNvPr id="164" name="object 95"/>
          <p:cNvSpPr/>
          <p:nvPr/>
        </p:nvSpPr>
        <p:spPr>
          <a:xfrm>
            <a:off x="3021660" y="1881785"/>
            <a:ext cx="4452632" cy="0"/>
          </a:xfrm>
          <a:custGeom>
            <a:avLst/>
            <a:gdLst/>
            <a:ahLst/>
            <a:cxnLst/>
            <a:rect l="l" t="t" r="r" b="b"/>
            <a:pathLst>
              <a:path w="4452632">
                <a:moveTo>
                  <a:pt x="0" y="0"/>
                </a:moveTo>
                <a:lnTo>
                  <a:pt x="4452632" y="0"/>
                </a:lnTo>
              </a:path>
            </a:pathLst>
          </a:custGeom>
          <a:ln w="7363">
            <a:solidFill>
              <a:srgbClr val="000000"/>
            </a:solidFill>
            <a:prstDash val="dash"/>
          </a:ln>
        </p:spPr>
        <p:txBody>
          <a:bodyPr wrap="square" lIns="0" tIns="0" rIns="0" bIns="0" rtlCol="0">
            <a:noAutofit/>
          </a:bodyPr>
          <a:lstStyle/>
          <a:p>
            <a:endParaRPr/>
          </a:p>
        </p:txBody>
      </p:sp>
      <p:sp>
        <p:nvSpPr>
          <p:cNvPr id="165" name="object 96"/>
          <p:cNvSpPr/>
          <p:nvPr/>
        </p:nvSpPr>
        <p:spPr>
          <a:xfrm>
            <a:off x="3021660" y="1525690"/>
            <a:ext cx="4452632" cy="0"/>
          </a:xfrm>
          <a:custGeom>
            <a:avLst/>
            <a:gdLst/>
            <a:ahLst/>
            <a:cxnLst/>
            <a:rect l="l" t="t" r="r" b="b"/>
            <a:pathLst>
              <a:path w="4452632">
                <a:moveTo>
                  <a:pt x="0" y="0"/>
                </a:moveTo>
                <a:lnTo>
                  <a:pt x="4452632" y="0"/>
                </a:lnTo>
              </a:path>
            </a:pathLst>
          </a:custGeom>
          <a:ln w="7363">
            <a:solidFill>
              <a:srgbClr val="000000"/>
            </a:solidFill>
            <a:prstDash val="dash"/>
          </a:ln>
        </p:spPr>
        <p:txBody>
          <a:bodyPr wrap="square" lIns="0" tIns="0" rIns="0" bIns="0" rtlCol="0">
            <a:noAutofit/>
          </a:bodyPr>
          <a:lstStyle/>
          <a:p>
            <a:endParaRPr/>
          </a:p>
        </p:txBody>
      </p:sp>
      <p:sp>
        <p:nvSpPr>
          <p:cNvPr id="166" name="object 97"/>
          <p:cNvSpPr/>
          <p:nvPr/>
        </p:nvSpPr>
        <p:spPr>
          <a:xfrm>
            <a:off x="3021660" y="1169646"/>
            <a:ext cx="4452632" cy="0"/>
          </a:xfrm>
          <a:custGeom>
            <a:avLst/>
            <a:gdLst/>
            <a:ahLst/>
            <a:cxnLst/>
            <a:rect l="l" t="t" r="r" b="b"/>
            <a:pathLst>
              <a:path w="4452632">
                <a:moveTo>
                  <a:pt x="0" y="0"/>
                </a:moveTo>
                <a:lnTo>
                  <a:pt x="4452632" y="0"/>
                </a:lnTo>
              </a:path>
            </a:pathLst>
          </a:custGeom>
          <a:ln w="7363">
            <a:solidFill>
              <a:srgbClr val="000000"/>
            </a:solidFill>
            <a:prstDash val="dash"/>
          </a:ln>
        </p:spPr>
        <p:txBody>
          <a:bodyPr wrap="square" lIns="0" tIns="0" rIns="0" bIns="0" rtlCol="0">
            <a:noAutofit/>
          </a:bodyPr>
          <a:lstStyle/>
          <a:p>
            <a:endParaRPr/>
          </a:p>
        </p:txBody>
      </p:sp>
      <p:sp>
        <p:nvSpPr>
          <p:cNvPr id="167" name="object 98"/>
          <p:cNvSpPr/>
          <p:nvPr/>
        </p:nvSpPr>
        <p:spPr>
          <a:xfrm>
            <a:off x="7474292" y="881711"/>
            <a:ext cx="0" cy="3136303"/>
          </a:xfrm>
          <a:custGeom>
            <a:avLst/>
            <a:gdLst/>
            <a:ahLst/>
            <a:cxnLst/>
            <a:rect l="l" t="t" r="r" b="b"/>
            <a:pathLst>
              <a:path h="3136303">
                <a:moveTo>
                  <a:pt x="0" y="0"/>
                </a:moveTo>
                <a:lnTo>
                  <a:pt x="0" y="3136303"/>
                </a:lnTo>
              </a:path>
            </a:pathLst>
          </a:custGeom>
          <a:ln w="7363">
            <a:solidFill>
              <a:srgbClr val="000000"/>
            </a:solidFill>
          </a:ln>
        </p:spPr>
        <p:txBody>
          <a:bodyPr wrap="square" lIns="0" tIns="0" rIns="0" bIns="0" rtlCol="0">
            <a:noAutofit/>
          </a:bodyPr>
          <a:lstStyle/>
          <a:p>
            <a:endParaRPr/>
          </a:p>
        </p:txBody>
      </p:sp>
      <p:sp>
        <p:nvSpPr>
          <p:cNvPr id="168" name="object 99"/>
          <p:cNvSpPr/>
          <p:nvPr/>
        </p:nvSpPr>
        <p:spPr>
          <a:xfrm>
            <a:off x="3135363" y="3989782"/>
            <a:ext cx="0" cy="28232"/>
          </a:xfrm>
          <a:custGeom>
            <a:avLst/>
            <a:gdLst/>
            <a:ahLst/>
            <a:cxnLst/>
            <a:rect l="l" t="t" r="r" b="b"/>
            <a:pathLst>
              <a:path h="28232">
                <a:moveTo>
                  <a:pt x="0" y="0"/>
                </a:moveTo>
                <a:lnTo>
                  <a:pt x="0" y="28232"/>
                </a:lnTo>
              </a:path>
            </a:pathLst>
          </a:custGeom>
          <a:ln w="7363">
            <a:solidFill>
              <a:srgbClr val="000000"/>
            </a:solidFill>
          </a:ln>
        </p:spPr>
        <p:txBody>
          <a:bodyPr wrap="square" lIns="0" tIns="0" rIns="0" bIns="0" rtlCol="0">
            <a:noAutofit/>
          </a:bodyPr>
          <a:lstStyle/>
          <a:p>
            <a:endParaRPr/>
          </a:p>
        </p:txBody>
      </p:sp>
      <p:sp>
        <p:nvSpPr>
          <p:cNvPr id="169" name="object 100"/>
          <p:cNvSpPr/>
          <p:nvPr/>
        </p:nvSpPr>
        <p:spPr>
          <a:xfrm>
            <a:off x="3248964" y="3989782"/>
            <a:ext cx="0" cy="28232"/>
          </a:xfrm>
          <a:custGeom>
            <a:avLst/>
            <a:gdLst/>
            <a:ahLst/>
            <a:cxnLst/>
            <a:rect l="l" t="t" r="r" b="b"/>
            <a:pathLst>
              <a:path h="28232">
                <a:moveTo>
                  <a:pt x="0" y="0"/>
                </a:moveTo>
                <a:lnTo>
                  <a:pt x="0" y="28232"/>
                </a:lnTo>
              </a:path>
            </a:pathLst>
          </a:custGeom>
          <a:ln w="7363">
            <a:solidFill>
              <a:srgbClr val="000000"/>
            </a:solidFill>
          </a:ln>
        </p:spPr>
        <p:txBody>
          <a:bodyPr wrap="square" lIns="0" tIns="0" rIns="0" bIns="0" rtlCol="0">
            <a:noAutofit/>
          </a:bodyPr>
          <a:lstStyle/>
          <a:p>
            <a:endParaRPr/>
          </a:p>
        </p:txBody>
      </p:sp>
      <p:sp>
        <p:nvSpPr>
          <p:cNvPr id="170" name="object 101"/>
          <p:cNvSpPr/>
          <p:nvPr/>
        </p:nvSpPr>
        <p:spPr>
          <a:xfrm>
            <a:off x="3362617" y="3989782"/>
            <a:ext cx="0" cy="28232"/>
          </a:xfrm>
          <a:custGeom>
            <a:avLst/>
            <a:gdLst/>
            <a:ahLst/>
            <a:cxnLst/>
            <a:rect l="l" t="t" r="r" b="b"/>
            <a:pathLst>
              <a:path h="28232">
                <a:moveTo>
                  <a:pt x="0" y="0"/>
                </a:moveTo>
                <a:lnTo>
                  <a:pt x="0" y="28232"/>
                </a:lnTo>
              </a:path>
            </a:pathLst>
          </a:custGeom>
          <a:ln w="7363">
            <a:solidFill>
              <a:srgbClr val="000000"/>
            </a:solidFill>
          </a:ln>
        </p:spPr>
        <p:txBody>
          <a:bodyPr wrap="square" lIns="0" tIns="0" rIns="0" bIns="0" rtlCol="0">
            <a:noAutofit/>
          </a:bodyPr>
          <a:lstStyle/>
          <a:p>
            <a:endParaRPr/>
          </a:p>
        </p:txBody>
      </p:sp>
      <p:sp>
        <p:nvSpPr>
          <p:cNvPr id="171" name="object 102"/>
          <p:cNvSpPr/>
          <p:nvPr/>
        </p:nvSpPr>
        <p:spPr>
          <a:xfrm>
            <a:off x="3476281" y="3989782"/>
            <a:ext cx="0" cy="28232"/>
          </a:xfrm>
          <a:custGeom>
            <a:avLst/>
            <a:gdLst/>
            <a:ahLst/>
            <a:cxnLst/>
            <a:rect l="l" t="t" r="r" b="b"/>
            <a:pathLst>
              <a:path h="28232">
                <a:moveTo>
                  <a:pt x="0" y="0"/>
                </a:moveTo>
                <a:lnTo>
                  <a:pt x="0" y="28232"/>
                </a:lnTo>
              </a:path>
            </a:pathLst>
          </a:custGeom>
          <a:ln w="7363">
            <a:solidFill>
              <a:srgbClr val="000000"/>
            </a:solidFill>
          </a:ln>
        </p:spPr>
        <p:txBody>
          <a:bodyPr wrap="square" lIns="0" tIns="0" rIns="0" bIns="0" rtlCol="0">
            <a:noAutofit/>
          </a:bodyPr>
          <a:lstStyle/>
          <a:p>
            <a:endParaRPr/>
          </a:p>
        </p:txBody>
      </p:sp>
      <p:sp>
        <p:nvSpPr>
          <p:cNvPr id="172" name="object 103"/>
          <p:cNvSpPr/>
          <p:nvPr/>
        </p:nvSpPr>
        <p:spPr>
          <a:xfrm>
            <a:off x="3703535" y="3989782"/>
            <a:ext cx="0" cy="28232"/>
          </a:xfrm>
          <a:custGeom>
            <a:avLst/>
            <a:gdLst/>
            <a:ahLst/>
            <a:cxnLst/>
            <a:rect l="l" t="t" r="r" b="b"/>
            <a:pathLst>
              <a:path h="28232">
                <a:moveTo>
                  <a:pt x="0" y="0"/>
                </a:moveTo>
                <a:lnTo>
                  <a:pt x="0" y="28232"/>
                </a:lnTo>
              </a:path>
            </a:pathLst>
          </a:custGeom>
          <a:ln w="7363">
            <a:solidFill>
              <a:srgbClr val="000000"/>
            </a:solidFill>
          </a:ln>
        </p:spPr>
        <p:txBody>
          <a:bodyPr wrap="square" lIns="0" tIns="0" rIns="0" bIns="0" rtlCol="0">
            <a:noAutofit/>
          </a:bodyPr>
          <a:lstStyle/>
          <a:p>
            <a:endParaRPr/>
          </a:p>
        </p:txBody>
      </p:sp>
      <p:sp>
        <p:nvSpPr>
          <p:cNvPr id="173" name="object 104"/>
          <p:cNvSpPr/>
          <p:nvPr/>
        </p:nvSpPr>
        <p:spPr>
          <a:xfrm>
            <a:off x="3817239" y="3989782"/>
            <a:ext cx="0" cy="28232"/>
          </a:xfrm>
          <a:custGeom>
            <a:avLst/>
            <a:gdLst/>
            <a:ahLst/>
            <a:cxnLst/>
            <a:rect l="l" t="t" r="r" b="b"/>
            <a:pathLst>
              <a:path h="28232">
                <a:moveTo>
                  <a:pt x="0" y="0"/>
                </a:moveTo>
                <a:lnTo>
                  <a:pt x="0" y="28232"/>
                </a:lnTo>
              </a:path>
            </a:pathLst>
          </a:custGeom>
          <a:ln w="7363">
            <a:solidFill>
              <a:srgbClr val="000000"/>
            </a:solidFill>
          </a:ln>
        </p:spPr>
        <p:txBody>
          <a:bodyPr wrap="square" lIns="0" tIns="0" rIns="0" bIns="0" rtlCol="0">
            <a:noAutofit/>
          </a:bodyPr>
          <a:lstStyle/>
          <a:p>
            <a:endParaRPr/>
          </a:p>
        </p:txBody>
      </p:sp>
      <p:sp>
        <p:nvSpPr>
          <p:cNvPr id="174" name="object 105"/>
          <p:cNvSpPr/>
          <p:nvPr/>
        </p:nvSpPr>
        <p:spPr>
          <a:xfrm>
            <a:off x="3930903" y="3989782"/>
            <a:ext cx="0" cy="28232"/>
          </a:xfrm>
          <a:custGeom>
            <a:avLst/>
            <a:gdLst/>
            <a:ahLst/>
            <a:cxnLst/>
            <a:rect l="l" t="t" r="r" b="b"/>
            <a:pathLst>
              <a:path h="28232">
                <a:moveTo>
                  <a:pt x="0" y="0"/>
                </a:moveTo>
                <a:lnTo>
                  <a:pt x="0" y="28232"/>
                </a:lnTo>
              </a:path>
            </a:pathLst>
          </a:custGeom>
          <a:ln w="7363">
            <a:solidFill>
              <a:srgbClr val="000000"/>
            </a:solidFill>
          </a:ln>
        </p:spPr>
        <p:txBody>
          <a:bodyPr wrap="square" lIns="0" tIns="0" rIns="0" bIns="0" rtlCol="0">
            <a:noAutofit/>
          </a:bodyPr>
          <a:lstStyle/>
          <a:p>
            <a:endParaRPr/>
          </a:p>
        </p:txBody>
      </p:sp>
      <p:sp>
        <p:nvSpPr>
          <p:cNvPr id="175" name="object 106"/>
          <p:cNvSpPr/>
          <p:nvPr/>
        </p:nvSpPr>
        <p:spPr>
          <a:xfrm>
            <a:off x="4044556" y="3989782"/>
            <a:ext cx="0" cy="28232"/>
          </a:xfrm>
          <a:custGeom>
            <a:avLst/>
            <a:gdLst/>
            <a:ahLst/>
            <a:cxnLst/>
            <a:rect l="l" t="t" r="r" b="b"/>
            <a:pathLst>
              <a:path h="28232">
                <a:moveTo>
                  <a:pt x="0" y="0"/>
                </a:moveTo>
                <a:lnTo>
                  <a:pt x="0" y="28232"/>
                </a:lnTo>
              </a:path>
            </a:pathLst>
          </a:custGeom>
          <a:ln w="7363">
            <a:solidFill>
              <a:srgbClr val="000000"/>
            </a:solidFill>
          </a:ln>
        </p:spPr>
        <p:txBody>
          <a:bodyPr wrap="square" lIns="0" tIns="0" rIns="0" bIns="0" rtlCol="0">
            <a:noAutofit/>
          </a:bodyPr>
          <a:lstStyle/>
          <a:p>
            <a:endParaRPr/>
          </a:p>
        </p:txBody>
      </p:sp>
      <p:sp>
        <p:nvSpPr>
          <p:cNvPr id="176" name="object 107"/>
          <p:cNvSpPr/>
          <p:nvPr/>
        </p:nvSpPr>
        <p:spPr>
          <a:xfrm>
            <a:off x="4271810" y="3989782"/>
            <a:ext cx="0" cy="28232"/>
          </a:xfrm>
          <a:custGeom>
            <a:avLst/>
            <a:gdLst/>
            <a:ahLst/>
            <a:cxnLst/>
            <a:rect l="l" t="t" r="r" b="b"/>
            <a:pathLst>
              <a:path h="28232">
                <a:moveTo>
                  <a:pt x="0" y="0"/>
                </a:moveTo>
                <a:lnTo>
                  <a:pt x="0" y="28232"/>
                </a:lnTo>
              </a:path>
            </a:pathLst>
          </a:custGeom>
          <a:ln w="7363">
            <a:solidFill>
              <a:srgbClr val="000000"/>
            </a:solidFill>
          </a:ln>
        </p:spPr>
        <p:txBody>
          <a:bodyPr wrap="square" lIns="0" tIns="0" rIns="0" bIns="0" rtlCol="0">
            <a:noAutofit/>
          </a:bodyPr>
          <a:lstStyle/>
          <a:p>
            <a:endParaRPr/>
          </a:p>
        </p:txBody>
      </p:sp>
      <p:sp>
        <p:nvSpPr>
          <p:cNvPr id="177" name="object 108"/>
          <p:cNvSpPr/>
          <p:nvPr/>
        </p:nvSpPr>
        <p:spPr>
          <a:xfrm>
            <a:off x="4385474" y="3989782"/>
            <a:ext cx="0" cy="28232"/>
          </a:xfrm>
          <a:custGeom>
            <a:avLst/>
            <a:gdLst/>
            <a:ahLst/>
            <a:cxnLst/>
            <a:rect l="l" t="t" r="r" b="b"/>
            <a:pathLst>
              <a:path h="28232">
                <a:moveTo>
                  <a:pt x="0" y="0"/>
                </a:moveTo>
                <a:lnTo>
                  <a:pt x="0" y="28232"/>
                </a:lnTo>
              </a:path>
            </a:pathLst>
          </a:custGeom>
          <a:ln w="7363">
            <a:solidFill>
              <a:srgbClr val="000000"/>
            </a:solidFill>
          </a:ln>
        </p:spPr>
        <p:txBody>
          <a:bodyPr wrap="square" lIns="0" tIns="0" rIns="0" bIns="0" rtlCol="0">
            <a:noAutofit/>
          </a:bodyPr>
          <a:lstStyle/>
          <a:p>
            <a:endParaRPr/>
          </a:p>
        </p:txBody>
      </p:sp>
      <p:sp>
        <p:nvSpPr>
          <p:cNvPr id="178" name="object 109"/>
          <p:cNvSpPr/>
          <p:nvPr/>
        </p:nvSpPr>
        <p:spPr>
          <a:xfrm>
            <a:off x="4499127" y="3989782"/>
            <a:ext cx="0" cy="28232"/>
          </a:xfrm>
          <a:custGeom>
            <a:avLst/>
            <a:gdLst/>
            <a:ahLst/>
            <a:cxnLst/>
            <a:rect l="l" t="t" r="r" b="b"/>
            <a:pathLst>
              <a:path h="28232">
                <a:moveTo>
                  <a:pt x="0" y="0"/>
                </a:moveTo>
                <a:lnTo>
                  <a:pt x="0" y="28232"/>
                </a:lnTo>
              </a:path>
            </a:pathLst>
          </a:custGeom>
          <a:ln w="7363">
            <a:solidFill>
              <a:srgbClr val="000000"/>
            </a:solidFill>
          </a:ln>
        </p:spPr>
        <p:txBody>
          <a:bodyPr wrap="square" lIns="0" tIns="0" rIns="0" bIns="0" rtlCol="0">
            <a:noAutofit/>
          </a:bodyPr>
          <a:lstStyle/>
          <a:p>
            <a:endParaRPr/>
          </a:p>
        </p:txBody>
      </p:sp>
      <p:sp>
        <p:nvSpPr>
          <p:cNvPr id="179" name="object 110"/>
          <p:cNvSpPr/>
          <p:nvPr/>
        </p:nvSpPr>
        <p:spPr>
          <a:xfrm>
            <a:off x="4612779" y="3989782"/>
            <a:ext cx="0" cy="28232"/>
          </a:xfrm>
          <a:custGeom>
            <a:avLst/>
            <a:gdLst/>
            <a:ahLst/>
            <a:cxnLst/>
            <a:rect l="l" t="t" r="r" b="b"/>
            <a:pathLst>
              <a:path h="28232">
                <a:moveTo>
                  <a:pt x="0" y="0"/>
                </a:moveTo>
                <a:lnTo>
                  <a:pt x="0" y="28232"/>
                </a:lnTo>
              </a:path>
            </a:pathLst>
          </a:custGeom>
          <a:ln w="7363">
            <a:solidFill>
              <a:srgbClr val="000000"/>
            </a:solidFill>
          </a:ln>
        </p:spPr>
        <p:txBody>
          <a:bodyPr wrap="square" lIns="0" tIns="0" rIns="0" bIns="0" rtlCol="0">
            <a:noAutofit/>
          </a:bodyPr>
          <a:lstStyle/>
          <a:p>
            <a:endParaRPr/>
          </a:p>
        </p:txBody>
      </p:sp>
      <p:sp>
        <p:nvSpPr>
          <p:cNvPr id="180" name="object 111"/>
          <p:cNvSpPr/>
          <p:nvPr/>
        </p:nvSpPr>
        <p:spPr>
          <a:xfrm>
            <a:off x="4840033" y="3989782"/>
            <a:ext cx="0" cy="28232"/>
          </a:xfrm>
          <a:custGeom>
            <a:avLst/>
            <a:gdLst/>
            <a:ahLst/>
            <a:cxnLst/>
            <a:rect l="l" t="t" r="r" b="b"/>
            <a:pathLst>
              <a:path h="28232">
                <a:moveTo>
                  <a:pt x="0" y="0"/>
                </a:moveTo>
                <a:lnTo>
                  <a:pt x="0" y="28232"/>
                </a:lnTo>
              </a:path>
            </a:pathLst>
          </a:custGeom>
          <a:ln w="7363">
            <a:solidFill>
              <a:srgbClr val="000000"/>
            </a:solidFill>
          </a:ln>
        </p:spPr>
        <p:txBody>
          <a:bodyPr wrap="square" lIns="0" tIns="0" rIns="0" bIns="0" rtlCol="0">
            <a:noAutofit/>
          </a:bodyPr>
          <a:lstStyle/>
          <a:p>
            <a:endParaRPr/>
          </a:p>
        </p:txBody>
      </p:sp>
      <p:sp>
        <p:nvSpPr>
          <p:cNvPr id="181" name="object 112"/>
          <p:cNvSpPr/>
          <p:nvPr/>
        </p:nvSpPr>
        <p:spPr>
          <a:xfrm>
            <a:off x="4953698" y="3989782"/>
            <a:ext cx="0" cy="28232"/>
          </a:xfrm>
          <a:custGeom>
            <a:avLst/>
            <a:gdLst/>
            <a:ahLst/>
            <a:cxnLst/>
            <a:rect l="l" t="t" r="r" b="b"/>
            <a:pathLst>
              <a:path h="28232">
                <a:moveTo>
                  <a:pt x="0" y="0"/>
                </a:moveTo>
                <a:lnTo>
                  <a:pt x="0" y="28232"/>
                </a:lnTo>
              </a:path>
            </a:pathLst>
          </a:custGeom>
          <a:ln w="7363">
            <a:solidFill>
              <a:srgbClr val="000000"/>
            </a:solidFill>
          </a:ln>
        </p:spPr>
        <p:txBody>
          <a:bodyPr wrap="square" lIns="0" tIns="0" rIns="0" bIns="0" rtlCol="0">
            <a:noAutofit/>
          </a:bodyPr>
          <a:lstStyle/>
          <a:p>
            <a:endParaRPr/>
          </a:p>
        </p:txBody>
      </p:sp>
      <p:sp>
        <p:nvSpPr>
          <p:cNvPr id="182" name="object 113"/>
          <p:cNvSpPr/>
          <p:nvPr/>
        </p:nvSpPr>
        <p:spPr>
          <a:xfrm>
            <a:off x="5067401" y="3989782"/>
            <a:ext cx="0" cy="28232"/>
          </a:xfrm>
          <a:custGeom>
            <a:avLst/>
            <a:gdLst/>
            <a:ahLst/>
            <a:cxnLst/>
            <a:rect l="l" t="t" r="r" b="b"/>
            <a:pathLst>
              <a:path h="28232">
                <a:moveTo>
                  <a:pt x="0" y="0"/>
                </a:moveTo>
                <a:lnTo>
                  <a:pt x="0" y="28232"/>
                </a:lnTo>
              </a:path>
            </a:pathLst>
          </a:custGeom>
          <a:ln w="7363">
            <a:solidFill>
              <a:srgbClr val="000000"/>
            </a:solidFill>
          </a:ln>
        </p:spPr>
        <p:txBody>
          <a:bodyPr wrap="square" lIns="0" tIns="0" rIns="0" bIns="0" rtlCol="0">
            <a:noAutofit/>
          </a:bodyPr>
          <a:lstStyle/>
          <a:p>
            <a:endParaRPr/>
          </a:p>
        </p:txBody>
      </p:sp>
      <p:sp>
        <p:nvSpPr>
          <p:cNvPr id="183" name="object 114"/>
          <p:cNvSpPr/>
          <p:nvPr/>
        </p:nvSpPr>
        <p:spPr>
          <a:xfrm>
            <a:off x="5181003" y="3989782"/>
            <a:ext cx="0" cy="28232"/>
          </a:xfrm>
          <a:custGeom>
            <a:avLst/>
            <a:gdLst/>
            <a:ahLst/>
            <a:cxnLst/>
            <a:rect l="l" t="t" r="r" b="b"/>
            <a:pathLst>
              <a:path h="28232">
                <a:moveTo>
                  <a:pt x="0" y="0"/>
                </a:moveTo>
                <a:lnTo>
                  <a:pt x="0" y="28232"/>
                </a:lnTo>
              </a:path>
            </a:pathLst>
          </a:custGeom>
          <a:ln w="7363">
            <a:solidFill>
              <a:srgbClr val="000000"/>
            </a:solidFill>
          </a:ln>
        </p:spPr>
        <p:txBody>
          <a:bodyPr wrap="square" lIns="0" tIns="0" rIns="0" bIns="0" rtlCol="0">
            <a:noAutofit/>
          </a:bodyPr>
          <a:lstStyle/>
          <a:p>
            <a:endParaRPr/>
          </a:p>
        </p:txBody>
      </p:sp>
      <p:sp>
        <p:nvSpPr>
          <p:cNvPr id="184" name="object 115"/>
          <p:cNvSpPr/>
          <p:nvPr/>
        </p:nvSpPr>
        <p:spPr>
          <a:xfrm>
            <a:off x="5408320" y="3989782"/>
            <a:ext cx="0" cy="28232"/>
          </a:xfrm>
          <a:custGeom>
            <a:avLst/>
            <a:gdLst/>
            <a:ahLst/>
            <a:cxnLst/>
            <a:rect l="l" t="t" r="r" b="b"/>
            <a:pathLst>
              <a:path h="28232">
                <a:moveTo>
                  <a:pt x="0" y="0"/>
                </a:moveTo>
                <a:lnTo>
                  <a:pt x="0" y="28232"/>
                </a:lnTo>
              </a:path>
            </a:pathLst>
          </a:custGeom>
          <a:ln w="7363">
            <a:solidFill>
              <a:srgbClr val="000000"/>
            </a:solidFill>
          </a:ln>
        </p:spPr>
        <p:txBody>
          <a:bodyPr wrap="square" lIns="0" tIns="0" rIns="0" bIns="0" rtlCol="0">
            <a:noAutofit/>
          </a:bodyPr>
          <a:lstStyle/>
          <a:p>
            <a:endParaRPr/>
          </a:p>
        </p:txBody>
      </p:sp>
      <p:sp>
        <p:nvSpPr>
          <p:cNvPr id="185" name="object 116"/>
          <p:cNvSpPr/>
          <p:nvPr/>
        </p:nvSpPr>
        <p:spPr>
          <a:xfrm>
            <a:off x="5521921" y="3989782"/>
            <a:ext cx="0" cy="28232"/>
          </a:xfrm>
          <a:custGeom>
            <a:avLst/>
            <a:gdLst/>
            <a:ahLst/>
            <a:cxnLst/>
            <a:rect l="l" t="t" r="r" b="b"/>
            <a:pathLst>
              <a:path h="28232">
                <a:moveTo>
                  <a:pt x="0" y="0"/>
                </a:moveTo>
                <a:lnTo>
                  <a:pt x="0" y="28232"/>
                </a:lnTo>
              </a:path>
            </a:pathLst>
          </a:custGeom>
          <a:ln w="7363">
            <a:solidFill>
              <a:srgbClr val="000000"/>
            </a:solidFill>
          </a:ln>
        </p:spPr>
        <p:txBody>
          <a:bodyPr wrap="square" lIns="0" tIns="0" rIns="0" bIns="0" rtlCol="0">
            <a:noAutofit/>
          </a:bodyPr>
          <a:lstStyle/>
          <a:p>
            <a:endParaRPr/>
          </a:p>
        </p:txBody>
      </p:sp>
      <p:sp>
        <p:nvSpPr>
          <p:cNvPr id="186" name="object 117"/>
          <p:cNvSpPr/>
          <p:nvPr/>
        </p:nvSpPr>
        <p:spPr>
          <a:xfrm>
            <a:off x="5635625" y="3989782"/>
            <a:ext cx="0" cy="28232"/>
          </a:xfrm>
          <a:custGeom>
            <a:avLst/>
            <a:gdLst/>
            <a:ahLst/>
            <a:cxnLst/>
            <a:rect l="l" t="t" r="r" b="b"/>
            <a:pathLst>
              <a:path h="28232">
                <a:moveTo>
                  <a:pt x="0" y="0"/>
                </a:moveTo>
                <a:lnTo>
                  <a:pt x="0" y="28232"/>
                </a:lnTo>
              </a:path>
            </a:pathLst>
          </a:custGeom>
          <a:ln w="7363">
            <a:solidFill>
              <a:srgbClr val="000000"/>
            </a:solidFill>
          </a:ln>
        </p:spPr>
        <p:txBody>
          <a:bodyPr wrap="square" lIns="0" tIns="0" rIns="0" bIns="0" rtlCol="0">
            <a:noAutofit/>
          </a:bodyPr>
          <a:lstStyle/>
          <a:p>
            <a:endParaRPr/>
          </a:p>
        </p:txBody>
      </p:sp>
      <p:sp>
        <p:nvSpPr>
          <p:cNvPr id="187" name="object 118"/>
          <p:cNvSpPr/>
          <p:nvPr/>
        </p:nvSpPr>
        <p:spPr>
          <a:xfrm>
            <a:off x="5749277" y="3989782"/>
            <a:ext cx="0" cy="28232"/>
          </a:xfrm>
          <a:custGeom>
            <a:avLst/>
            <a:gdLst/>
            <a:ahLst/>
            <a:cxnLst/>
            <a:rect l="l" t="t" r="r" b="b"/>
            <a:pathLst>
              <a:path h="28232">
                <a:moveTo>
                  <a:pt x="0" y="0"/>
                </a:moveTo>
                <a:lnTo>
                  <a:pt x="0" y="28232"/>
                </a:lnTo>
              </a:path>
            </a:pathLst>
          </a:custGeom>
          <a:ln w="7363">
            <a:solidFill>
              <a:srgbClr val="000000"/>
            </a:solidFill>
          </a:ln>
        </p:spPr>
        <p:txBody>
          <a:bodyPr wrap="square" lIns="0" tIns="0" rIns="0" bIns="0" rtlCol="0">
            <a:noAutofit/>
          </a:bodyPr>
          <a:lstStyle/>
          <a:p>
            <a:endParaRPr/>
          </a:p>
        </p:txBody>
      </p:sp>
      <p:sp>
        <p:nvSpPr>
          <p:cNvPr id="188" name="object 119"/>
          <p:cNvSpPr/>
          <p:nvPr/>
        </p:nvSpPr>
        <p:spPr>
          <a:xfrm>
            <a:off x="5976594" y="3989782"/>
            <a:ext cx="0" cy="28232"/>
          </a:xfrm>
          <a:custGeom>
            <a:avLst/>
            <a:gdLst/>
            <a:ahLst/>
            <a:cxnLst/>
            <a:rect l="l" t="t" r="r" b="b"/>
            <a:pathLst>
              <a:path h="28232">
                <a:moveTo>
                  <a:pt x="0" y="0"/>
                </a:moveTo>
                <a:lnTo>
                  <a:pt x="0" y="28232"/>
                </a:lnTo>
              </a:path>
            </a:pathLst>
          </a:custGeom>
          <a:ln w="7363">
            <a:solidFill>
              <a:srgbClr val="000000"/>
            </a:solidFill>
          </a:ln>
        </p:spPr>
        <p:txBody>
          <a:bodyPr wrap="square" lIns="0" tIns="0" rIns="0" bIns="0" rtlCol="0">
            <a:noAutofit/>
          </a:bodyPr>
          <a:lstStyle/>
          <a:p>
            <a:endParaRPr/>
          </a:p>
        </p:txBody>
      </p:sp>
      <p:sp>
        <p:nvSpPr>
          <p:cNvPr id="189" name="object 120"/>
          <p:cNvSpPr/>
          <p:nvPr/>
        </p:nvSpPr>
        <p:spPr>
          <a:xfrm>
            <a:off x="6090196" y="3989782"/>
            <a:ext cx="0" cy="28232"/>
          </a:xfrm>
          <a:custGeom>
            <a:avLst/>
            <a:gdLst/>
            <a:ahLst/>
            <a:cxnLst/>
            <a:rect l="l" t="t" r="r" b="b"/>
            <a:pathLst>
              <a:path h="28232">
                <a:moveTo>
                  <a:pt x="0" y="0"/>
                </a:moveTo>
                <a:lnTo>
                  <a:pt x="0" y="28232"/>
                </a:lnTo>
              </a:path>
            </a:pathLst>
          </a:custGeom>
          <a:ln w="7363">
            <a:solidFill>
              <a:srgbClr val="000000"/>
            </a:solidFill>
          </a:ln>
        </p:spPr>
        <p:txBody>
          <a:bodyPr wrap="square" lIns="0" tIns="0" rIns="0" bIns="0" rtlCol="0">
            <a:noAutofit/>
          </a:bodyPr>
          <a:lstStyle/>
          <a:p>
            <a:endParaRPr/>
          </a:p>
        </p:txBody>
      </p:sp>
      <p:sp>
        <p:nvSpPr>
          <p:cNvPr id="190" name="object 121"/>
          <p:cNvSpPr/>
          <p:nvPr/>
        </p:nvSpPr>
        <p:spPr>
          <a:xfrm>
            <a:off x="6203848" y="3989782"/>
            <a:ext cx="0" cy="28232"/>
          </a:xfrm>
          <a:custGeom>
            <a:avLst/>
            <a:gdLst/>
            <a:ahLst/>
            <a:cxnLst/>
            <a:rect l="l" t="t" r="r" b="b"/>
            <a:pathLst>
              <a:path h="28232">
                <a:moveTo>
                  <a:pt x="0" y="0"/>
                </a:moveTo>
                <a:lnTo>
                  <a:pt x="0" y="28232"/>
                </a:lnTo>
              </a:path>
            </a:pathLst>
          </a:custGeom>
          <a:ln w="7363">
            <a:solidFill>
              <a:srgbClr val="000000"/>
            </a:solidFill>
          </a:ln>
        </p:spPr>
        <p:txBody>
          <a:bodyPr wrap="square" lIns="0" tIns="0" rIns="0" bIns="0" rtlCol="0">
            <a:noAutofit/>
          </a:bodyPr>
          <a:lstStyle/>
          <a:p>
            <a:endParaRPr/>
          </a:p>
        </p:txBody>
      </p:sp>
      <p:sp>
        <p:nvSpPr>
          <p:cNvPr id="191" name="object 122"/>
          <p:cNvSpPr/>
          <p:nvPr/>
        </p:nvSpPr>
        <p:spPr>
          <a:xfrm>
            <a:off x="6317500" y="3989782"/>
            <a:ext cx="0" cy="28232"/>
          </a:xfrm>
          <a:custGeom>
            <a:avLst/>
            <a:gdLst/>
            <a:ahLst/>
            <a:cxnLst/>
            <a:rect l="l" t="t" r="r" b="b"/>
            <a:pathLst>
              <a:path h="28232">
                <a:moveTo>
                  <a:pt x="0" y="0"/>
                </a:moveTo>
                <a:lnTo>
                  <a:pt x="0" y="28232"/>
                </a:lnTo>
              </a:path>
            </a:pathLst>
          </a:custGeom>
          <a:ln w="7363">
            <a:solidFill>
              <a:srgbClr val="000000"/>
            </a:solidFill>
          </a:ln>
        </p:spPr>
        <p:txBody>
          <a:bodyPr wrap="square" lIns="0" tIns="0" rIns="0" bIns="0" rtlCol="0">
            <a:noAutofit/>
          </a:bodyPr>
          <a:lstStyle/>
          <a:p>
            <a:endParaRPr/>
          </a:p>
        </p:txBody>
      </p:sp>
      <p:sp>
        <p:nvSpPr>
          <p:cNvPr id="192" name="object 123"/>
          <p:cNvSpPr/>
          <p:nvPr/>
        </p:nvSpPr>
        <p:spPr>
          <a:xfrm>
            <a:off x="6544817" y="3989782"/>
            <a:ext cx="0" cy="28232"/>
          </a:xfrm>
          <a:custGeom>
            <a:avLst/>
            <a:gdLst/>
            <a:ahLst/>
            <a:cxnLst/>
            <a:rect l="l" t="t" r="r" b="b"/>
            <a:pathLst>
              <a:path h="28232">
                <a:moveTo>
                  <a:pt x="0" y="0"/>
                </a:moveTo>
                <a:lnTo>
                  <a:pt x="0" y="28232"/>
                </a:lnTo>
              </a:path>
            </a:pathLst>
          </a:custGeom>
          <a:ln w="7363">
            <a:solidFill>
              <a:srgbClr val="000000"/>
            </a:solidFill>
          </a:ln>
        </p:spPr>
        <p:txBody>
          <a:bodyPr wrap="square" lIns="0" tIns="0" rIns="0" bIns="0" rtlCol="0">
            <a:noAutofit/>
          </a:bodyPr>
          <a:lstStyle/>
          <a:p>
            <a:endParaRPr/>
          </a:p>
        </p:txBody>
      </p:sp>
      <p:sp>
        <p:nvSpPr>
          <p:cNvPr id="193" name="object 124"/>
          <p:cNvSpPr/>
          <p:nvPr/>
        </p:nvSpPr>
        <p:spPr>
          <a:xfrm>
            <a:off x="6658470" y="3989782"/>
            <a:ext cx="0" cy="28232"/>
          </a:xfrm>
          <a:custGeom>
            <a:avLst/>
            <a:gdLst/>
            <a:ahLst/>
            <a:cxnLst/>
            <a:rect l="l" t="t" r="r" b="b"/>
            <a:pathLst>
              <a:path h="28232">
                <a:moveTo>
                  <a:pt x="0" y="0"/>
                </a:moveTo>
                <a:lnTo>
                  <a:pt x="0" y="28232"/>
                </a:lnTo>
              </a:path>
            </a:pathLst>
          </a:custGeom>
          <a:ln w="7363">
            <a:solidFill>
              <a:srgbClr val="000000"/>
            </a:solidFill>
          </a:ln>
        </p:spPr>
        <p:txBody>
          <a:bodyPr wrap="square" lIns="0" tIns="0" rIns="0" bIns="0" rtlCol="0">
            <a:noAutofit/>
          </a:bodyPr>
          <a:lstStyle/>
          <a:p>
            <a:endParaRPr/>
          </a:p>
        </p:txBody>
      </p:sp>
      <p:sp>
        <p:nvSpPr>
          <p:cNvPr id="194" name="object 125"/>
          <p:cNvSpPr/>
          <p:nvPr/>
        </p:nvSpPr>
        <p:spPr>
          <a:xfrm>
            <a:off x="6772071" y="3989782"/>
            <a:ext cx="0" cy="28232"/>
          </a:xfrm>
          <a:custGeom>
            <a:avLst/>
            <a:gdLst/>
            <a:ahLst/>
            <a:cxnLst/>
            <a:rect l="l" t="t" r="r" b="b"/>
            <a:pathLst>
              <a:path h="28232">
                <a:moveTo>
                  <a:pt x="0" y="0"/>
                </a:moveTo>
                <a:lnTo>
                  <a:pt x="0" y="28232"/>
                </a:lnTo>
              </a:path>
            </a:pathLst>
          </a:custGeom>
          <a:ln w="7363">
            <a:solidFill>
              <a:srgbClr val="000000"/>
            </a:solidFill>
          </a:ln>
        </p:spPr>
        <p:txBody>
          <a:bodyPr wrap="square" lIns="0" tIns="0" rIns="0" bIns="0" rtlCol="0">
            <a:noAutofit/>
          </a:bodyPr>
          <a:lstStyle/>
          <a:p>
            <a:endParaRPr/>
          </a:p>
        </p:txBody>
      </p:sp>
      <p:sp>
        <p:nvSpPr>
          <p:cNvPr id="195" name="object 126"/>
          <p:cNvSpPr/>
          <p:nvPr/>
        </p:nvSpPr>
        <p:spPr>
          <a:xfrm>
            <a:off x="6885787" y="3989782"/>
            <a:ext cx="0" cy="28232"/>
          </a:xfrm>
          <a:custGeom>
            <a:avLst/>
            <a:gdLst/>
            <a:ahLst/>
            <a:cxnLst/>
            <a:rect l="l" t="t" r="r" b="b"/>
            <a:pathLst>
              <a:path h="28232">
                <a:moveTo>
                  <a:pt x="0" y="0"/>
                </a:moveTo>
                <a:lnTo>
                  <a:pt x="0" y="28232"/>
                </a:lnTo>
              </a:path>
            </a:pathLst>
          </a:custGeom>
          <a:ln w="7363">
            <a:solidFill>
              <a:srgbClr val="000000"/>
            </a:solidFill>
          </a:ln>
        </p:spPr>
        <p:txBody>
          <a:bodyPr wrap="square" lIns="0" tIns="0" rIns="0" bIns="0" rtlCol="0">
            <a:noAutofit/>
          </a:bodyPr>
          <a:lstStyle/>
          <a:p>
            <a:endParaRPr/>
          </a:p>
        </p:txBody>
      </p:sp>
      <p:sp>
        <p:nvSpPr>
          <p:cNvPr id="196" name="object 127"/>
          <p:cNvSpPr/>
          <p:nvPr/>
        </p:nvSpPr>
        <p:spPr>
          <a:xfrm>
            <a:off x="7113041" y="3989782"/>
            <a:ext cx="0" cy="28232"/>
          </a:xfrm>
          <a:custGeom>
            <a:avLst/>
            <a:gdLst/>
            <a:ahLst/>
            <a:cxnLst/>
            <a:rect l="l" t="t" r="r" b="b"/>
            <a:pathLst>
              <a:path h="28232">
                <a:moveTo>
                  <a:pt x="0" y="0"/>
                </a:moveTo>
                <a:lnTo>
                  <a:pt x="0" y="28232"/>
                </a:lnTo>
              </a:path>
            </a:pathLst>
          </a:custGeom>
          <a:ln w="7363">
            <a:solidFill>
              <a:srgbClr val="000000"/>
            </a:solidFill>
          </a:ln>
        </p:spPr>
        <p:txBody>
          <a:bodyPr wrap="square" lIns="0" tIns="0" rIns="0" bIns="0" rtlCol="0">
            <a:noAutofit/>
          </a:bodyPr>
          <a:lstStyle/>
          <a:p>
            <a:endParaRPr/>
          </a:p>
        </p:txBody>
      </p:sp>
      <p:sp>
        <p:nvSpPr>
          <p:cNvPr id="197" name="object 128"/>
          <p:cNvSpPr/>
          <p:nvPr/>
        </p:nvSpPr>
        <p:spPr>
          <a:xfrm>
            <a:off x="7226693" y="3989782"/>
            <a:ext cx="0" cy="28232"/>
          </a:xfrm>
          <a:custGeom>
            <a:avLst/>
            <a:gdLst/>
            <a:ahLst/>
            <a:cxnLst/>
            <a:rect l="l" t="t" r="r" b="b"/>
            <a:pathLst>
              <a:path h="28232">
                <a:moveTo>
                  <a:pt x="0" y="0"/>
                </a:moveTo>
                <a:lnTo>
                  <a:pt x="0" y="28232"/>
                </a:lnTo>
              </a:path>
            </a:pathLst>
          </a:custGeom>
          <a:ln w="7363">
            <a:solidFill>
              <a:srgbClr val="000000"/>
            </a:solidFill>
          </a:ln>
        </p:spPr>
        <p:txBody>
          <a:bodyPr wrap="square" lIns="0" tIns="0" rIns="0" bIns="0" rtlCol="0">
            <a:noAutofit/>
          </a:bodyPr>
          <a:lstStyle/>
          <a:p>
            <a:endParaRPr/>
          </a:p>
        </p:txBody>
      </p:sp>
      <p:sp>
        <p:nvSpPr>
          <p:cNvPr id="198" name="object 129"/>
          <p:cNvSpPr/>
          <p:nvPr/>
        </p:nvSpPr>
        <p:spPr>
          <a:xfrm>
            <a:off x="7340345" y="3989782"/>
            <a:ext cx="0" cy="28232"/>
          </a:xfrm>
          <a:custGeom>
            <a:avLst/>
            <a:gdLst/>
            <a:ahLst/>
            <a:cxnLst/>
            <a:rect l="l" t="t" r="r" b="b"/>
            <a:pathLst>
              <a:path h="28232">
                <a:moveTo>
                  <a:pt x="0" y="0"/>
                </a:moveTo>
                <a:lnTo>
                  <a:pt x="0" y="28232"/>
                </a:lnTo>
              </a:path>
            </a:pathLst>
          </a:custGeom>
          <a:ln w="7363">
            <a:solidFill>
              <a:srgbClr val="000000"/>
            </a:solidFill>
          </a:ln>
        </p:spPr>
        <p:txBody>
          <a:bodyPr wrap="square" lIns="0" tIns="0" rIns="0" bIns="0" rtlCol="0">
            <a:noAutofit/>
          </a:bodyPr>
          <a:lstStyle/>
          <a:p>
            <a:endParaRPr/>
          </a:p>
        </p:txBody>
      </p:sp>
      <p:sp>
        <p:nvSpPr>
          <p:cNvPr id="199" name="object 130"/>
          <p:cNvSpPr/>
          <p:nvPr/>
        </p:nvSpPr>
        <p:spPr>
          <a:xfrm>
            <a:off x="7454010" y="3989782"/>
            <a:ext cx="0" cy="28232"/>
          </a:xfrm>
          <a:custGeom>
            <a:avLst/>
            <a:gdLst/>
            <a:ahLst/>
            <a:cxnLst/>
            <a:rect l="l" t="t" r="r" b="b"/>
            <a:pathLst>
              <a:path h="28232">
                <a:moveTo>
                  <a:pt x="0" y="0"/>
                </a:moveTo>
                <a:lnTo>
                  <a:pt x="0" y="28232"/>
                </a:lnTo>
              </a:path>
            </a:pathLst>
          </a:custGeom>
          <a:ln w="7363">
            <a:solidFill>
              <a:srgbClr val="000000"/>
            </a:solidFill>
          </a:ln>
        </p:spPr>
        <p:txBody>
          <a:bodyPr wrap="square" lIns="0" tIns="0" rIns="0" bIns="0" rtlCol="0">
            <a:noAutofit/>
          </a:bodyPr>
          <a:lstStyle/>
          <a:p>
            <a:endParaRPr/>
          </a:p>
        </p:txBody>
      </p:sp>
      <p:sp>
        <p:nvSpPr>
          <p:cNvPr id="200" name="object 131"/>
          <p:cNvSpPr/>
          <p:nvPr/>
        </p:nvSpPr>
        <p:spPr>
          <a:xfrm>
            <a:off x="3135363" y="881711"/>
            <a:ext cx="0" cy="28219"/>
          </a:xfrm>
          <a:custGeom>
            <a:avLst/>
            <a:gdLst/>
            <a:ahLst/>
            <a:cxnLst/>
            <a:rect l="l" t="t" r="r" b="b"/>
            <a:pathLst>
              <a:path h="28219">
                <a:moveTo>
                  <a:pt x="0" y="28219"/>
                </a:moveTo>
                <a:lnTo>
                  <a:pt x="0" y="0"/>
                </a:lnTo>
              </a:path>
            </a:pathLst>
          </a:custGeom>
          <a:ln w="7363">
            <a:solidFill>
              <a:srgbClr val="000000"/>
            </a:solidFill>
          </a:ln>
        </p:spPr>
        <p:txBody>
          <a:bodyPr wrap="square" lIns="0" tIns="0" rIns="0" bIns="0" rtlCol="0">
            <a:noAutofit/>
          </a:bodyPr>
          <a:lstStyle/>
          <a:p>
            <a:endParaRPr/>
          </a:p>
        </p:txBody>
      </p:sp>
      <p:sp>
        <p:nvSpPr>
          <p:cNvPr id="201" name="object 132"/>
          <p:cNvSpPr/>
          <p:nvPr/>
        </p:nvSpPr>
        <p:spPr>
          <a:xfrm>
            <a:off x="3248964" y="881711"/>
            <a:ext cx="0" cy="28219"/>
          </a:xfrm>
          <a:custGeom>
            <a:avLst/>
            <a:gdLst/>
            <a:ahLst/>
            <a:cxnLst/>
            <a:rect l="l" t="t" r="r" b="b"/>
            <a:pathLst>
              <a:path h="28219">
                <a:moveTo>
                  <a:pt x="0" y="28219"/>
                </a:moveTo>
                <a:lnTo>
                  <a:pt x="0" y="0"/>
                </a:lnTo>
              </a:path>
            </a:pathLst>
          </a:custGeom>
          <a:ln w="7363">
            <a:solidFill>
              <a:srgbClr val="000000"/>
            </a:solidFill>
          </a:ln>
        </p:spPr>
        <p:txBody>
          <a:bodyPr wrap="square" lIns="0" tIns="0" rIns="0" bIns="0" rtlCol="0">
            <a:noAutofit/>
          </a:bodyPr>
          <a:lstStyle/>
          <a:p>
            <a:endParaRPr/>
          </a:p>
        </p:txBody>
      </p:sp>
      <p:sp>
        <p:nvSpPr>
          <p:cNvPr id="202" name="object 133"/>
          <p:cNvSpPr/>
          <p:nvPr/>
        </p:nvSpPr>
        <p:spPr>
          <a:xfrm>
            <a:off x="3362617" y="881711"/>
            <a:ext cx="0" cy="28219"/>
          </a:xfrm>
          <a:custGeom>
            <a:avLst/>
            <a:gdLst/>
            <a:ahLst/>
            <a:cxnLst/>
            <a:rect l="l" t="t" r="r" b="b"/>
            <a:pathLst>
              <a:path h="28219">
                <a:moveTo>
                  <a:pt x="0" y="28219"/>
                </a:moveTo>
                <a:lnTo>
                  <a:pt x="0" y="0"/>
                </a:lnTo>
              </a:path>
            </a:pathLst>
          </a:custGeom>
          <a:ln w="7363">
            <a:solidFill>
              <a:srgbClr val="000000"/>
            </a:solidFill>
          </a:ln>
        </p:spPr>
        <p:txBody>
          <a:bodyPr wrap="square" lIns="0" tIns="0" rIns="0" bIns="0" rtlCol="0">
            <a:noAutofit/>
          </a:bodyPr>
          <a:lstStyle/>
          <a:p>
            <a:endParaRPr/>
          </a:p>
        </p:txBody>
      </p:sp>
      <p:sp>
        <p:nvSpPr>
          <p:cNvPr id="203" name="object 134"/>
          <p:cNvSpPr/>
          <p:nvPr/>
        </p:nvSpPr>
        <p:spPr>
          <a:xfrm>
            <a:off x="3476281" y="881711"/>
            <a:ext cx="0" cy="28219"/>
          </a:xfrm>
          <a:custGeom>
            <a:avLst/>
            <a:gdLst/>
            <a:ahLst/>
            <a:cxnLst/>
            <a:rect l="l" t="t" r="r" b="b"/>
            <a:pathLst>
              <a:path h="28219">
                <a:moveTo>
                  <a:pt x="0" y="28219"/>
                </a:moveTo>
                <a:lnTo>
                  <a:pt x="0" y="0"/>
                </a:lnTo>
              </a:path>
            </a:pathLst>
          </a:custGeom>
          <a:ln w="7363">
            <a:solidFill>
              <a:srgbClr val="000000"/>
            </a:solidFill>
          </a:ln>
        </p:spPr>
        <p:txBody>
          <a:bodyPr wrap="square" lIns="0" tIns="0" rIns="0" bIns="0" rtlCol="0">
            <a:noAutofit/>
          </a:bodyPr>
          <a:lstStyle/>
          <a:p>
            <a:endParaRPr/>
          </a:p>
        </p:txBody>
      </p:sp>
      <p:sp>
        <p:nvSpPr>
          <p:cNvPr id="204" name="object 135"/>
          <p:cNvSpPr/>
          <p:nvPr/>
        </p:nvSpPr>
        <p:spPr>
          <a:xfrm>
            <a:off x="3703535" y="881711"/>
            <a:ext cx="0" cy="28219"/>
          </a:xfrm>
          <a:custGeom>
            <a:avLst/>
            <a:gdLst/>
            <a:ahLst/>
            <a:cxnLst/>
            <a:rect l="l" t="t" r="r" b="b"/>
            <a:pathLst>
              <a:path h="28219">
                <a:moveTo>
                  <a:pt x="0" y="28219"/>
                </a:moveTo>
                <a:lnTo>
                  <a:pt x="0" y="0"/>
                </a:lnTo>
              </a:path>
            </a:pathLst>
          </a:custGeom>
          <a:ln w="7363">
            <a:solidFill>
              <a:srgbClr val="000000"/>
            </a:solidFill>
          </a:ln>
        </p:spPr>
        <p:txBody>
          <a:bodyPr wrap="square" lIns="0" tIns="0" rIns="0" bIns="0" rtlCol="0">
            <a:noAutofit/>
          </a:bodyPr>
          <a:lstStyle/>
          <a:p>
            <a:endParaRPr/>
          </a:p>
        </p:txBody>
      </p:sp>
      <p:sp>
        <p:nvSpPr>
          <p:cNvPr id="205" name="object 136"/>
          <p:cNvSpPr/>
          <p:nvPr/>
        </p:nvSpPr>
        <p:spPr>
          <a:xfrm>
            <a:off x="3817239" y="881711"/>
            <a:ext cx="0" cy="28219"/>
          </a:xfrm>
          <a:custGeom>
            <a:avLst/>
            <a:gdLst/>
            <a:ahLst/>
            <a:cxnLst/>
            <a:rect l="l" t="t" r="r" b="b"/>
            <a:pathLst>
              <a:path h="28219">
                <a:moveTo>
                  <a:pt x="0" y="28219"/>
                </a:moveTo>
                <a:lnTo>
                  <a:pt x="0" y="0"/>
                </a:lnTo>
              </a:path>
            </a:pathLst>
          </a:custGeom>
          <a:ln w="7363">
            <a:solidFill>
              <a:srgbClr val="000000"/>
            </a:solidFill>
          </a:ln>
        </p:spPr>
        <p:txBody>
          <a:bodyPr wrap="square" lIns="0" tIns="0" rIns="0" bIns="0" rtlCol="0">
            <a:noAutofit/>
          </a:bodyPr>
          <a:lstStyle/>
          <a:p>
            <a:endParaRPr/>
          </a:p>
        </p:txBody>
      </p:sp>
      <p:sp>
        <p:nvSpPr>
          <p:cNvPr id="206" name="object 137"/>
          <p:cNvSpPr/>
          <p:nvPr/>
        </p:nvSpPr>
        <p:spPr>
          <a:xfrm>
            <a:off x="3930903" y="881711"/>
            <a:ext cx="0" cy="28219"/>
          </a:xfrm>
          <a:custGeom>
            <a:avLst/>
            <a:gdLst/>
            <a:ahLst/>
            <a:cxnLst/>
            <a:rect l="l" t="t" r="r" b="b"/>
            <a:pathLst>
              <a:path h="28219">
                <a:moveTo>
                  <a:pt x="0" y="28219"/>
                </a:moveTo>
                <a:lnTo>
                  <a:pt x="0" y="0"/>
                </a:lnTo>
              </a:path>
            </a:pathLst>
          </a:custGeom>
          <a:ln w="7363">
            <a:solidFill>
              <a:srgbClr val="000000"/>
            </a:solidFill>
          </a:ln>
        </p:spPr>
        <p:txBody>
          <a:bodyPr wrap="square" lIns="0" tIns="0" rIns="0" bIns="0" rtlCol="0">
            <a:noAutofit/>
          </a:bodyPr>
          <a:lstStyle/>
          <a:p>
            <a:endParaRPr/>
          </a:p>
        </p:txBody>
      </p:sp>
      <p:sp>
        <p:nvSpPr>
          <p:cNvPr id="207" name="object 138"/>
          <p:cNvSpPr/>
          <p:nvPr/>
        </p:nvSpPr>
        <p:spPr>
          <a:xfrm>
            <a:off x="4044556" y="881711"/>
            <a:ext cx="0" cy="28219"/>
          </a:xfrm>
          <a:custGeom>
            <a:avLst/>
            <a:gdLst/>
            <a:ahLst/>
            <a:cxnLst/>
            <a:rect l="l" t="t" r="r" b="b"/>
            <a:pathLst>
              <a:path h="28219">
                <a:moveTo>
                  <a:pt x="0" y="28219"/>
                </a:moveTo>
                <a:lnTo>
                  <a:pt x="0" y="0"/>
                </a:lnTo>
              </a:path>
            </a:pathLst>
          </a:custGeom>
          <a:ln w="7363">
            <a:solidFill>
              <a:srgbClr val="000000"/>
            </a:solidFill>
          </a:ln>
        </p:spPr>
        <p:txBody>
          <a:bodyPr wrap="square" lIns="0" tIns="0" rIns="0" bIns="0" rtlCol="0">
            <a:noAutofit/>
          </a:bodyPr>
          <a:lstStyle/>
          <a:p>
            <a:endParaRPr/>
          </a:p>
        </p:txBody>
      </p:sp>
      <p:sp>
        <p:nvSpPr>
          <p:cNvPr id="208" name="object 139"/>
          <p:cNvSpPr/>
          <p:nvPr/>
        </p:nvSpPr>
        <p:spPr>
          <a:xfrm>
            <a:off x="4271810" y="881711"/>
            <a:ext cx="0" cy="28219"/>
          </a:xfrm>
          <a:custGeom>
            <a:avLst/>
            <a:gdLst/>
            <a:ahLst/>
            <a:cxnLst/>
            <a:rect l="l" t="t" r="r" b="b"/>
            <a:pathLst>
              <a:path h="28219">
                <a:moveTo>
                  <a:pt x="0" y="28219"/>
                </a:moveTo>
                <a:lnTo>
                  <a:pt x="0" y="0"/>
                </a:lnTo>
              </a:path>
            </a:pathLst>
          </a:custGeom>
          <a:ln w="7363">
            <a:solidFill>
              <a:srgbClr val="000000"/>
            </a:solidFill>
          </a:ln>
        </p:spPr>
        <p:txBody>
          <a:bodyPr wrap="square" lIns="0" tIns="0" rIns="0" bIns="0" rtlCol="0">
            <a:noAutofit/>
          </a:bodyPr>
          <a:lstStyle/>
          <a:p>
            <a:endParaRPr/>
          </a:p>
        </p:txBody>
      </p:sp>
      <p:sp>
        <p:nvSpPr>
          <p:cNvPr id="209" name="object 140"/>
          <p:cNvSpPr/>
          <p:nvPr/>
        </p:nvSpPr>
        <p:spPr>
          <a:xfrm>
            <a:off x="4385474" y="881711"/>
            <a:ext cx="0" cy="28219"/>
          </a:xfrm>
          <a:custGeom>
            <a:avLst/>
            <a:gdLst/>
            <a:ahLst/>
            <a:cxnLst/>
            <a:rect l="l" t="t" r="r" b="b"/>
            <a:pathLst>
              <a:path h="28219">
                <a:moveTo>
                  <a:pt x="0" y="28219"/>
                </a:moveTo>
                <a:lnTo>
                  <a:pt x="0" y="0"/>
                </a:lnTo>
              </a:path>
            </a:pathLst>
          </a:custGeom>
          <a:ln w="7363">
            <a:solidFill>
              <a:srgbClr val="000000"/>
            </a:solidFill>
          </a:ln>
        </p:spPr>
        <p:txBody>
          <a:bodyPr wrap="square" lIns="0" tIns="0" rIns="0" bIns="0" rtlCol="0">
            <a:noAutofit/>
          </a:bodyPr>
          <a:lstStyle/>
          <a:p>
            <a:endParaRPr/>
          </a:p>
        </p:txBody>
      </p:sp>
      <p:sp>
        <p:nvSpPr>
          <p:cNvPr id="210" name="object 141"/>
          <p:cNvSpPr/>
          <p:nvPr/>
        </p:nvSpPr>
        <p:spPr>
          <a:xfrm>
            <a:off x="4499127" y="881711"/>
            <a:ext cx="0" cy="28219"/>
          </a:xfrm>
          <a:custGeom>
            <a:avLst/>
            <a:gdLst/>
            <a:ahLst/>
            <a:cxnLst/>
            <a:rect l="l" t="t" r="r" b="b"/>
            <a:pathLst>
              <a:path h="28219">
                <a:moveTo>
                  <a:pt x="0" y="28219"/>
                </a:moveTo>
                <a:lnTo>
                  <a:pt x="0" y="0"/>
                </a:lnTo>
              </a:path>
            </a:pathLst>
          </a:custGeom>
          <a:ln w="7363">
            <a:solidFill>
              <a:srgbClr val="000000"/>
            </a:solidFill>
          </a:ln>
        </p:spPr>
        <p:txBody>
          <a:bodyPr wrap="square" lIns="0" tIns="0" rIns="0" bIns="0" rtlCol="0">
            <a:noAutofit/>
          </a:bodyPr>
          <a:lstStyle/>
          <a:p>
            <a:endParaRPr/>
          </a:p>
        </p:txBody>
      </p:sp>
      <p:sp>
        <p:nvSpPr>
          <p:cNvPr id="211" name="object 142"/>
          <p:cNvSpPr/>
          <p:nvPr/>
        </p:nvSpPr>
        <p:spPr>
          <a:xfrm>
            <a:off x="4612779" y="881711"/>
            <a:ext cx="0" cy="28219"/>
          </a:xfrm>
          <a:custGeom>
            <a:avLst/>
            <a:gdLst/>
            <a:ahLst/>
            <a:cxnLst/>
            <a:rect l="l" t="t" r="r" b="b"/>
            <a:pathLst>
              <a:path h="28219">
                <a:moveTo>
                  <a:pt x="0" y="28219"/>
                </a:moveTo>
                <a:lnTo>
                  <a:pt x="0" y="0"/>
                </a:lnTo>
              </a:path>
            </a:pathLst>
          </a:custGeom>
          <a:ln w="7363">
            <a:solidFill>
              <a:srgbClr val="000000"/>
            </a:solidFill>
          </a:ln>
        </p:spPr>
        <p:txBody>
          <a:bodyPr wrap="square" lIns="0" tIns="0" rIns="0" bIns="0" rtlCol="0">
            <a:noAutofit/>
          </a:bodyPr>
          <a:lstStyle/>
          <a:p>
            <a:endParaRPr/>
          </a:p>
        </p:txBody>
      </p:sp>
      <p:sp>
        <p:nvSpPr>
          <p:cNvPr id="212" name="object 143"/>
          <p:cNvSpPr/>
          <p:nvPr/>
        </p:nvSpPr>
        <p:spPr>
          <a:xfrm>
            <a:off x="4840033" y="881711"/>
            <a:ext cx="0" cy="28219"/>
          </a:xfrm>
          <a:custGeom>
            <a:avLst/>
            <a:gdLst/>
            <a:ahLst/>
            <a:cxnLst/>
            <a:rect l="l" t="t" r="r" b="b"/>
            <a:pathLst>
              <a:path h="28219">
                <a:moveTo>
                  <a:pt x="0" y="28219"/>
                </a:moveTo>
                <a:lnTo>
                  <a:pt x="0" y="0"/>
                </a:lnTo>
              </a:path>
            </a:pathLst>
          </a:custGeom>
          <a:ln w="7363">
            <a:solidFill>
              <a:srgbClr val="000000"/>
            </a:solidFill>
          </a:ln>
        </p:spPr>
        <p:txBody>
          <a:bodyPr wrap="square" lIns="0" tIns="0" rIns="0" bIns="0" rtlCol="0">
            <a:noAutofit/>
          </a:bodyPr>
          <a:lstStyle/>
          <a:p>
            <a:endParaRPr/>
          </a:p>
        </p:txBody>
      </p:sp>
      <p:sp>
        <p:nvSpPr>
          <p:cNvPr id="213" name="object 144"/>
          <p:cNvSpPr/>
          <p:nvPr/>
        </p:nvSpPr>
        <p:spPr>
          <a:xfrm>
            <a:off x="4953698" y="881711"/>
            <a:ext cx="0" cy="28219"/>
          </a:xfrm>
          <a:custGeom>
            <a:avLst/>
            <a:gdLst/>
            <a:ahLst/>
            <a:cxnLst/>
            <a:rect l="l" t="t" r="r" b="b"/>
            <a:pathLst>
              <a:path h="28219">
                <a:moveTo>
                  <a:pt x="0" y="28219"/>
                </a:moveTo>
                <a:lnTo>
                  <a:pt x="0" y="0"/>
                </a:lnTo>
              </a:path>
            </a:pathLst>
          </a:custGeom>
          <a:ln w="7363">
            <a:solidFill>
              <a:srgbClr val="000000"/>
            </a:solidFill>
          </a:ln>
        </p:spPr>
        <p:txBody>
          <a:bodyPr wrap="square" lIns="0" tIns="0" rIns="0" bIns="0" rtlCol="0">
            <a:noAutofit/>
          </a:bodyPr>
          <a:lstStyle/>
          <a:p>
            <a:endParaRPr/>
          </a:p>
        </p:txBody>
      </p:sp>
      <p:sp>
        <p:nvSpPr>
          <p:cNvPr id="214" name="object 145"/>
          <p:cNvSpPr/>
          <p:nvPr/>
        </p:nvSpPr>
        <p:spPr>
          <a:xfrm>
            <a:off x="5067401" y="881711"/>
            <a:ext cx="0" cy="28219"/>
          </a:xfrm>
          <a:custGeom>
            <a:avLst/>
            <a:gdLst/>
            <a:ahLst/>
            <a:cxnLst/>
            <a:rect l="l" t="t" r="r" b="b"/>
            <a:pathLst>
              <a:path h="28219">
                <a:moveTo>
                  <a:pt x="0" y="28219"/>
                </a:moveTo>
                <a:lnTo>
                  <a:pt x="0" y="0"/>
                </a:lnTo>
              </a:path>
            </a:pathLst>
          </a:custGeom>
          <a:ln w="7363">
            <a:solidFill>
              <a:srgbClr val="000000"/>
            </a:solidFill>
          </a:ln>
        </p:spPr>
        <p:txBody>
          <a:bodyPr wrap="square" lIns="0" tIns="0" rIns="0" bIns="0" rtlCol="0">
            <a:noAutofit/>
          </a:bodyPr>
          <a:lstStyle/>
          <a:p>
            <a:endParaRPr/>
          </a:p>
        </p:txBody>
      </p:sp>
      <p:sp>
        <p:nvSpPr>
          <p:cNvPr id="215" name="object 146"/>
          <p:cNvSpPr/>
          <p:nvPr/>
        </p:nvSpPr>
        <p:spPr>
          <a:xfrm>
            <a:off x="5181003" y="881711"/>
            <a:ext cx="0" cy="28219"/>
          </a:xfrm>
          <a:custGeom>
            <a:avLst/>
            <a:gdLst/>
            <a:ahLst/>
            <a:cxnLst/>
            <a:rect l="l" t="t" r="r" b="b"/>
            <a:pathLst>
              <a:path h="28219">
                <a:moveTo>
                  <a:pt x="0" y="28219"/>
                </a:moveTo>
                <a:lnTo>
                  <a:pt x="0" y="0"/>
                </a:lnTo>
              </a:path>
            </a:pathLst>
          </a:custGeom>
          <a:ln w="7363">
            <a:solidFill>
              <a:srgbClr val="000000"/>
            </a:solidFill>
          </a:ln>
        </p:spPr>
        <p:txBody>
          <a:bodyPr wrap="square" lIns="0" tIns="0" rIns="0" bIns="0" rtlCol="0">
            <a:noAutofit/>
          </a:bodyPr>
          <a:lstStyle/>
          <a:p>
            <a:endParaRPr/>
          </a:p>
        </p:txBody>
      </p:sp>
      <p:sp>
        <p:nvSpPr>
          <p:cNvPr id="216" name="object 147"/>
          <p:cNvSpPr/>
          <p:nvPr/>
        </p:nvSpPr>
        <p:spPr>
          <a:xfrm>
            <a:off x="5408320" y="881711"/>
            <a:ext cx="0" cy="28219"/>
          </a:xfrm>
          <a:custGeom>
            <a:avLst/>
            <a:gdLst/>
            <a:ahLst/>
            <a:cxnLst/>
            <a:rect l="l" t="t" r="r" b="b"/>
            <a:pathLst>
              <a:path h="28219">
                <a:moveTo>
                  <a:pt x="0" y="28219"/>
                </a:moveTo>
                <a:lnTo>
                  <a:pt x="0" y="0"/>
                </a:lnTo>
              </a:path>
            </a:pathLst>
          </a:custGeom>
          <a:ln w="7363">
            <a:solidFill>
              <a:srgbClr val="000000"/>
            </a:solidFill>
          </a:ln>
        </p:spPr>
        <p:txBody>
          <a:bodyPr wrap="square" lIns="0" tIns="0" rIns="0" bIns="0" rtlCol="0">
            <a:noAutofit/>
          </a:bodyPr>
          <a:lstStyle/>
          <a:p>
            <a:endParaRPr/>
          </a:p>
        </p:txBody>
      </p:sp>
      <p:sp>
        <p:nvSpPr>
          <p:cNvPr id="217" name="object 148"/>
          <p:cNvSpPr/>
          <p:nvPr/>
        </p:nvSpPr>
        <p:spPr>
          <a:xfrm>
            <a:off x="5521921" y="881711"/>
            <a:ext cx="0" cy="28219"/>
          </a:xfrm>
          <a:custGeom>
            <a:avLst/>
            <a:gdLst/>
            <a:ahLst/>
            <a:cxnLst/>
            <a:rect l="l" t="t" r="r" b="b"/>
            <a:pathLst>
              <a:path h="28219">
                <a:moveTo>
                  <a:pt x="0" y="28219"/>
                </a:moveTo>
                <a:lnTo>
                  <a:pt x="0" y="0"/>
                </a:lnTo>
              </a:path>
            </a:pathLst>
          </a:custGeom>
          <a:ln w="7363">
            <a:solidFill>
              <a:srgbClr val="000000"/>
            </a:solidFill>
          </a:ln>
        </p:spPr>
        <p:txBody>
          <a:bodyPr wrap="square" lIns="0" tIns="0" rIns="0" bIns="0" rtlCol="0">
            <a:noAutofit/>
          </a:bodyPr>
          <a:lstStyle/>
          <a:p>
            <a:endParaRPr/>
          </a:p>
        </p:txBody>
      </p:sp>
      <p:sp>
        <p:nvSpPr>
          <p:cNvPr id="218" name="object 149"/>
          <p:cNvSpPr/>
          <p:nvPr/>
        </p:nvSpPr>
        <p:spPr>
          <a:xfrm>
            <a:off x="5635625" y="881711"/>
            <a:ext cx="0" cy="28219"/>
          </a:xfrm>
          <a:custGeom>
            <a:avLst/>
            <a:gdLst/>
            <a:ahLst/>
            <a:cxnLst/>
            <a:rect l="l" t="t" r="r" b="b"/>
            <a:pathLst>
              <a:path h="28219">
                <a:moveTo>
                  <a:pt x="0" y="28219"/>
                </a:moveTo>
                <a:lnTo>
                  <a:pt x="0" y="0"/>
                </a:lnTo>
              </a:path>
            </a:pathLst>
          </a:custGeom>
          <a:ln w="7363">
            <a:solidFill>
              <a:srgbClr val="000000"/>
            </a:solidFill>
          </a:ln>
        </p:spPr>
        <p:txBody>
          <a:bodyPr wrap="square" lIns="0" tIns="0" rIns="0" bIns="0" rtlCol="0">
            <a:noAutofit/>
          </a:bodyPr>
          <a:lstStyle/>
          <a:p>
            <a:endParaRPr/>
          </a:p>
        </p:txBody>
      </p:sp>
      <p:sp>
        <p:nvSpPr>
          <p:cNvPr id="219" name="object 150"/>
          <p:cNvSpPr/>
          <p:nvPr/>
        </p:nvSpPr>
        <p:spPr>
          <a:xfrm>
            <a:off x="5749277" y="881711"/>
            <a:ext cx="0" cy="28219"/>
          </a:xfrm>
          <a:custGeom>
            <a:avLst/>
            <a:gdLst/>
            <a:ahLst/>
            <a:cxnLst/>
            <a:rect l="l" t="t" r="r" b="b"/>
            <a:pathLst>
              <a:path h="28219">
                <a:moveTo>
                  <a:pt x="0" y="28219"/>
                </a:moveTo>
                <a:lnTo>
                  <a:pt x="0" y="0"/>
                </a:lnTo>
              </a:path>
            </a:pathLst>
          </a:custGeom>
          <a:ln w="7363">
            <a:solidFill>
              <a:srgbClr val="000000"/>
            </a:solidFill>
          </a:ln>
        </p:spPr>
        <p:txBody>
          <a:bodyPr wrap="square" lIns="0" tIns="0" rIns="0" bIns="0" rtlCol="0">
            <a:noAutofit/>
          </a:bodyPr>
          <a:lstStyle/>
          <a:p>
            <a:endParaRPr/>
          </a:p>
        </p:txBody>
      </p:sp>
      <p:sp>
        <p:nvSpPr>
          <p:cNvPr id="220" name="object 151"/>
          <p:cNvSpPr/>
          <p:nvPr/>
        </p:nvSpPr>
        <p:spPr>
          <a:xfrm>
            <a:off x="5976594" y="881711"/>
            <a:ext cx="0" cy="28219"/>
          </a:xfrm>
          <a:custGeom>
            <a:avLst/>
            <a:gdLst/>
            <a:ahLst/>
            <a:cxnLst/>
            <a:rect l="l" t="t" r="r" b="b"/>
            <a:pathLst>
              <a:path h="28219">
                <a:moveTo>
                  <a:pt x="0" y="28219"/>
                </a:moveTo>
                <a:lnTo>
                  <a:pt x="0" y="0"/>
                </a:lnTo>
              </a:path>
            </a:pathLst>
          </a:custGeom>
          <a:ln w="7363">
            <a:solidFill>
              <a:srgbClr val="000000"/>
            </a:solidFill>
          </a:ln>
        </p:spPr>
        <p:txBody>
          <a:bodyPr wrap="square" lIns="0" tIns="0" rIns="0" bIns="0" rtlCol="0">
            <a:noAutofit/>
          </a:bodyPr>
          <a:lstStyle/>
          <a:p>
            <a:endParaRPr/>
          </a:p>
        </p:txBody>
      </p:sp>
      <p:sp>
        <p:nvSpPr>
          <p:cNvPr id="221" name="object 152"/>
          <p:cNvSpPr/>
          <p:nvPr/>
        </p:nvSpPr>
        <p:spPr>
          <a:xfrm>
            <a:off x="6090196" y="881711"/>
            <a:ext cx="0" cy="28219"/>
          </a:xfrm>
          <a:custGeom>
            <a:avLst/>
            <a:gdLst/>
            <a:ahLst/>
            <a:cxnLst/>
            <a:rect l="l" t="t" r="r" b="b"/>
            <a:pathLst>
              <a:path h="28219">
                <a:moveTo>
                  <a:pt x="0" y="28219"/>
                </a:moveTo>
                <a:lnTo>
                  <a:pt x="0" y="0"/>
                </a:lnTo>
              </a:path>
            </a:pathLst>
          </a:custGeom>
          <a:ln w="7363">
            <a:solidFill>
              <a:srgbClr val="000000"/>
            </a:solidFill>
          </a:ln>
        </p:spPr>
        <p:txBody>
          <a:bodyPr wrap="square" lIns="0" tIns="0" rIns="0" bIns="0" rtlCol="0">
            <a:noAutofit/>
          </a:bodyPr>
          <a:lstStyle/>
          <a:p>
            <a:endParaRPr/>
          </a:p>
        </p:txBody>
      </p:sp>
      <p:sp>
        <p:nvSpPr>
          <p:cNvPr id="222" name="object 153"/>
          <p:cNvSpPr/>
          <p:nvPr/>
        </p:nvSpPr>
        <p:spPr>
          <a:xfrm>
            <a:off x="6203848" y="881711"/>
            <a:ext cx="0" cy="28219"/>
          </a:xfrm>
          <a:custGeom>
            <a:avLst/>
            <a:gdLst/>
            <a:ahLst/>
            <a:cxnLst/>
            <a:rect l="l" t="t" r="r" b="b"/>
            <a:pathLst>
              <a:path h="28219">
                <a:moveTo>
                  <a:pt x="0" y="28219"/>
                </a:moveTo>
                <a:lnTo>
                  <a:pt x="0" y="0"/>
                </a:lnTo>
              </a:path>
            </a:pathLst>
          </a:custGeom>
          <a:ln w="7363">
            <a:solidFill>
              <a:srgbClr val="000000"/>
            </a:solidFill>
          </a:ln>
        </p:spPr>
        <p:txBody>
          <a:bodyPr wrap="square" lIns="0" tIns="0" rIns="0" bIns="0" rtlCol="0">
            <a:noAutofit/>
          </a:bodyPr>
          <a:lstStyle/>
          <a:p>
            <a:endParaRPr/>
          </a:p>
        </p:txBody>
      </p:sp>
      <p:sp>
        <p:nvSpPr>
          <p:cNvPr id="223" name="object 154"/>
          <p:cNvSpPr/>
          <p:nvPr/>
        </p:nvSpPr>
        <p:spPr>
          <a:xfrm>
            <a:off x="6317500" y="881711"/>
            <a:ext cx="0" cy="28219"/>
          </a:xfrm>
          <a:custGeom>
            <a:avLst/>
            <a:gdLst/>
            <a:ahLst/>
            <a:cxnLst/>
            <a:rect l="l" t="t" r="r" b="b"/>
            <a:pathLst>
              <a:path h="28219">
                <a:moveTo>
                  <a:pt x="0" y="28219"/>
                </a:moveTo>
                <a:lnTo>
                  <a:pt x="0" y="0"/>
                </a:lnTo>
              </a:path>
            </a:pathLst>
          </a:custGeom>
          <a:ln w="7363">
            <a:solidFill>
              <a:srgbClr val="000000"/>
            </a:solidFill>
          </a:ln>
        </p:spPr>
        <p:txBody>
          <a:bodyPr wrap="square" lIns="0" tIns="0" rIns="0" bIns="0" rtlCol="0">
            <a:noAutofit/>
          </a:bodyPr>
          <a:lstStyle/>
          <a:p>
            <a:endParaRPr/>
          </a:p>
        </p:txBody>
      </p:sp>
      <p:sp>
        <p:nvSpPr>
          <p:cNvPr id="224" name="object 155"/>
          <p:cNvSpPr/>
          <p:nvPr/>
        </p:nvSpPr>
        <p:spPr>
          <a:xfrm>
            <a:off x="6544817" y="881711"/>
            <a:ext cx="0" cy="28219"/>
          </a:xfrm>
          <a:custGeom>
            <a:avLst/>
            <a:gdLst/>
            <a:ahLst/>
            <a:cxnLst/>
            <a:rect l="l" t="t" r="r" b="b"/>
            <a:pathLst>
              <a:path h="28219">
                <a:moveTo>
                  <a:pt x="0" y="28219"/>
                </a:moveTo>
                <a:lnTo>
                  <a:pt x="0" y="0"/>
                </a:lnTo>
              </a:path>
            </a:pathLst>
          </a:custGeom>
          <a:ln w="7363">
            <a:solidFill>
              <a:srgbClr val="000000"/>
            </a:solidFill>
          </a:ln>
        </p:spPr>
        <p:txBody>
          <a:bodyPr wrap="square" lIns="0" tIns="0" rIns="0" bIns="0" rtlCol="0">
            <a:noAutofit/>
          </a:bodyPr>
          <a:lstStyle/>
          <a:p>
            <a:endParaRPr/>
          </a:p>
        </p:txBody>
      </p:sp>
      <p:sp>
        <p:nvSpPr>
          <p:cNvPr id="225" name="object 156"/>
          <p:cNvSpPr/>
          <p:nvPr/>
        </p:nvSpPr>
        <p:spPr>
          <a:xfrm>
            <a:off x="6658470" y="881711"/>
            <a:ext cx="0" cy="28219"/>
          </a:xfrm>
          <a:custGeom>
            <a:avLst/>
            <a:gdLst/>
            <a:ahLst/>
            <a:cxnLst/>
            <a:rect l="l" t="t" r="r" b="b"/>
            <a:pathLst>
              <a:path h="28219">
                <a:moveTo>
                  <a:pt x="0" y="28219"/>
                </a:moveTo>
                <a:lnTo>
                  <a:pt x="0" y="0"/>
                </a:lnTo>
              </a:path>
            </a:pathLst>
          </a:custGeom>
          <a:ln w="7363">
            <a:solidFill>
              <a:srgbClr val="000000"/>
            </a:solidFill>
          </a:ln>
        </p:spPr>
        <p:txBody>
          <a:bodyPr wrap="square" lIns="0" tIns="0" rIns="0" bIns="0" rtlCol="0">
            <a:noAutofit/>
          </a:bodyPr>
          <a:lstStyle/>
          <a:p>
            <a:endParaRPr/>
          </a:p>
        </p:txBody>
      </p:sp>
      <p:sp>
        <p:nvSpPr>
          <p:cNvPr id="226" name="object 157"/>
          <p:cNvSpPr/>
          <p:nvPr/>
        </p:nvSpPr>
        <p:spPr>
          <a:xfrm>
            <a:off x="6772071" y="881711"/>
            <a:ext cx="0" cy="28219"/>
          </a:xfrm>
          <a:custGeom>
            <a:avLst/>
            <a:gdLst/>
            <a:ahLst/>
            <a:cxnLst/>
            <a:rect l="l" t="t" r="r" b="b"/>
            <a:pathLst>
              <a:path h="28219">
                <a:moveTo>
                  <a:pt x="0" y="28219"/>
                </a:moveTo>
                <a:lnTo>
                  <a:pt x="0" y="0"/>
                </a:lnTo>
              </a:path>
            </a:pathLst>
          </a:custGeom>
          <a:ln w="7363">
            <a:solidFill>
              <a:srgbClr val="000000"/>
            </a:solidFill>
          </a:ln>
        </p:spPr>
        <p:txBody>
          <a:bodyPr wrap="square" lIns="0" tIns="0" rIns="0" bIns="0" rtlCol="0">
            <a:noAutofit/>
          </a:bodyPr>
          <a:lstStyle/>
          <a:p>
            <a:endParaRPr/>
          </a:p>
        </p:txBody>
      </p:sp>
      <p:sp>
        <p:nvSpPr>
          <p:cNvPr id="227" name="object 158"/>
          <p:cNvSpPr/>
          <p:nvPr/>
        </p:nvSpPr>
        <p:spPr>
          <a:xfrm>
            <a:off x="6885787" y="881711"/>
            <a:ext cx="0" cy="28219"/>
          </a:xfrm>
          <a:custGeom>
            <a:avLst/>
            <a:gdLst/>
            <a:ahLst/>
            <a:cxnLst/>
            <a:rect l="l" t="t" r="r" b="b"/>
            <a:pathLst>
              <a:path h="28219">
                <a:moveTo>
                  <a:pt x="0" y="28219"/>
                </a:moveTo>
                <a:lnTo>
                  <a:pt x="0" y="0"/>
                </a:lnTo>
              </a:path>
            </a:pathLst>
          </a:custGeom>
          <a:ln w="7363">
            <a:solidFill>
              <a:srgbClr val="000000"/>
            </a:solidFill>
          </a:ln>
        </p:spPr>
        <p:txBody>
          <a:bodyPr wrap="square" lIns="0" tIns="0" rIns="0" bIns="0" rtlCol="0">
            <a:noAutofit/>
          </a:bodyPr>
          <a:lstStyle/>
          <a:p>
            <a:endParaRPr/>
          </a:p>
        </p:txBody>
      </p:sp>
      <p:sp>
        <p:nvSpPr>
          <p:cNvPr id="228" name="object 159"/>
          <p:cNvSpPr/>
          <p:nvPr/>
        </p:nvSpPr>
        <p:spPr>
          <a:xfrm>
            <a:off x="7113041" y="881711"/>
            <a:ext cx="0" cy="28219"/>
          </a:xfrm>
          <a:custGeom>
            <a:avLst/>
            <a:gdLst/>
            <a:ahLst/>
            <a:cxnLst/>
            <a:rect l="l" t="t" r="r" b="b"/>
            <a:pathLst>
              <a:path h="28219">
                <a:moveTo>
                  <a:pt x="0" y="28219"/>
                </a:moveTo>
                <a:lnTo>
                  <a:pt x="0" y="0"/>
                </a:lnTo>
              </a:path>
            </a:pathLst>
          </a:custGeom>
          <a:ln w="7363">
            <a:solidFill>
              <a:srgbClr val="000000"/>
            </a:solidFill>
          </a:ln>
        </p:spPr>
        <p:txBody>
          <a:bodyPr wrap="square" lIns="0" tIns="0" rIns="0" bIns="0" rtlCol="0">
            <a:noAutofit/>
          </a:bodyPr>
          <a:lstStyle/>
          <a:p>
            <a:endParaRPr/>
          </a:p>
        </p:txBody>
      </p:sp>
      <p:sp>
        <p:nvSpPr>
          <p:cNvPr id="229" name="object 160"/>
          <p:cNvSpPr/>
          <p:nvPr/>
        </p:nvSpPr>
        <p:spPr>
          <a:xfrm>
            <a:off x="7226693" y="881711"/>
            <a:ext cx="0" cy="28219"/>
          </a:xfrm>
          <a:custGeom>
            <a:avLst/>
            <a:gdLst/>
            <a:ahLst/>
            <a:cxnLst/>
            <a:rect l="l" t="t" r="r" b="b"/>
            <a:pathLst>
              <a:path h="28219">
                <a:moveTo>
                  <a:pt x="0" y="28219"/>
                </a:moveTo>
                <a:lnTo>
                  <a:pt x="0" y="0"/>
                </a:lnTo>
              </a:path>
            </a:pathLst>
          </a:custGeom>
          <a:ln w="7363">
            <a:solidFill>
              <a:srgbClr val="000000"/>
            </a:solidFill>
          </a:ln>
        </p:spPr>
        <p:txBody>
          <a:bodyPr wrap="square" lIns="0" tIns="0" rIns="0" bIns="0" rtlCol="0">
            <a:noAutofit/>
          </a:bodyPr>
          <a:lstStyle/>
          <a:p>
            <a:endParaRPr/>
          </a:p>
        </p:txBody>
      </p:sp>
      <p:sp>
        <p:nvSpPr>
          <p:cNvPr id="230" name="object 161"/>
          <p:cNvSpPr/>
          <p:nvPr/>
        </p:nvSpPr>
        <p:spPr>
          <a:xfrm>
            <a:off x="7340345" y="881711"/>
            <a:ext cx="0" cy="28219"/>
          </a:xfrm>
          <a:custGeom>
            <a:avLst/>
            <a:gdLst/>
            <a:ahLst/>
            <a:cxnLst/>
            <a:rect l="l" t="t" r="r" b="b"/>
            <a:pathLst>
              <a:path h="28219">
                <a:moveTo>
                  <a:pt x="0" y="28219"/>
                </a:moveTo>
                <a:lnTo>
                  <a:pt x="0" y="0"/>
                </a:lnTo>
              </a:path>
            </a:pathLst>
          </a:custGeom>
          <a:ln w="7363">
            <a:solidFill>
              <a:srgbClr val="000000"/>
            </a:solidFill>
          </a:ln>
        </p:spPr>
        <p:txBody>
          <a:bodyPr wrap="square" lIns="0" tIns="0" rIns="0" bIns="0" rtlCol="0">
            <a:noAutofit/>
          </a:bodyPr>
          <a:lstStyle/>
          <a:p>
            <a:endParaRPr/>
          </a:p>
        </p:txBody>
      </p:sp>
      <p:sp>
        <p:nvSpPr>
          <p:cNvPr id="231" name="object 162"/>
          <p:cNvSpPr/>
          <p:nvPr/>
        </p:nvSpPr>
        <p:spPr>
          <a:xfrm>
            <a:off x="7454010" y="881711"/>
            <a:ext cx="0" cy="28219"/>
          </a:xfrm>
          <a:custGeom>
            <a:avLst/>
            <a:gdLst/>
            <a:ahLst/>
            <a:cxnLst/>
            <a:rect l="l" t="t" r="r" b="b"/>
            <a:pathLst>
              <a:path h="28219">
                <a:moveTo>
                  <a:pt x="0" y="28219"/>
                </a:moveTo>
                <a:lnTo>
                  <a:pt x="0" y="0"/>
                </a:lnTo>
              </a:path>
            </a:pathLst>
          </a:custGeom>
          <a:ln w="7363">
            <a:solidFill>
              <a:srgbClr val="000000"/>
            </a:solidFill>
          </a:ln>
        </p:spPr>
        <p:txBody>
          <a:bodyPr wrap="square" lIns="0" tIns="0" rIns="0" bIns="0" rtlCol="0">
            <a:noAutofit/>
          </a:bodyPr>
          <a:lstStyle/>
          <a:p>
            <a:endParaRPr/>
          </a:p>
        </p:txBody>
      </p:sp>
      <p:sp>
        <p:nvSpPr>
          <p:cNvPr id="232" name="object 163"/>
          <p:cNvSpPr/>
          <p:nvPr/>
        </p:nvSpPr>
        <p:spPr>
          <a:xfrm>
            <a:off x="3021660" y="3946780"/>
            <a:ext cx="40081" cy="0"/>
          </a:xfrm>
          <a:custGeom>
            <a:avLst/>
            <a:gdLst/>
            <a:ahLst/>
            <a:cxnLst/>
            <a:rect l="l" t="t" r="r" b="b"/>
            <a:pathLst>
              <a:path w="40081">
                <a:moveTo>
                  <a:pt x="40081" y="0"/>
                </a:moveTo>
                <a:lnTo>
                  <a:pt x="0" y="0"/>
                </a:lnTo>
              </a:path>
            </a:pathLst>
          </a:custGeom>
          <a:ln w="7363">
            <a:solidFill>
              <a:srgbClr val="000000"/>
            </a:solidFill>
          </a:ln>
        </p:spPr>
        <p:txBody>
          <a:bodyPr wrap="square" lIns="0" tIns="0" rIns="0" bIns="0" rtlCol="0">
            <a:noAutofit/>
          </a:bodyPr>
          <a:lstStyle/>
          <a:p>
            <a:endParaRPr/>
          </a:p>
        </p:txBody>
      </p:sp>
      <p:sp>
        <p:nvSpPr>
          <p:cNvPr id="233" name="object 164"/>
          <p:cNvSpPr/>
          <p:nvPr/>
        </p:nvSpPr>
        <p:spPr>
          <a:xfrm>
            <a:off x="3021660" y="3875584"/>
            <a:ext cx="40081" cy="0"/>
          </a:xfrm>
          <a:custGeom>
            <a:avLst/>
            <a:gdLst/>
            <a:ahLst/>
            <a:cxnLst/>
            <a:rect l="l" t="t" r="r" b="b"/>
            <a:pathLst>
              <a:path w="40081">
                <a:moveTo>
                  <a:pt x="40081" y="0"/>
                </a:moveTo>
                <a:lnTo>
                  <a:pt x="0" y="0"/>
                </a:lnTo>
              </a:path>
            </a:pathLst>
          </a:custGeom>
          <a:ln w="7363">
            <a:solidFill>
              <a:srgbClr val="000000"/>
            </a:solidFill>
          </a:ln>
        </p:spPr>
        <p:txBody>
          <a:bodyPr wrap="square" lIns="0" tIns="0" rIns="0" bIns="0" rtlCol="0">
            <a:noAutofit/>
          </a:bodyPr>
          <a:lstStyle/>
          <a:p>
            <a:endParaRPr/>
          </a:p>
        </p:txBody>
      </p:sp>
      <p:sp>
        <p:nvSpPr>
          <p:cNvPr id="234" name="object 165"/>
          <p:cNvSpPr/>
          <p:nvPr/>
        </p:nvSpPr>
        <p:spPr>
          <a:xfrm>
            <a:off x="3021660" y="3804400"/>
            <a:ext cx="40081" cy="0"/>
          </a:xfrm>
          <a:custGeom>
            <a:avLst/>
            <a:gdLst/>
            <a:ahLst/>
            <a:cxnLst/>
            <a:rect l="l" t="t" r="r" b="b"/>
            <a:pathLst>
              <a:path w="40081">
                <a:moveTo>
                  <a:pt x="40081" y="0"/>
                </a:moveTo>
                <a:lnTo>
                  <a:pt x="0" y="0"/>
                </a:lnTo>
              </a:path>
            </a:pathLst>
          </a:custGeom>
          <a:ln w="7363">
            <a:solidFill>
              <a:srgbClr val="000000"/>
            </a:solidFill>
          </a:ln>
        </p:spPr>
        <p:txBody>
          <a:bodyPr wrap="square" lIns="0" tIns="0" rIns="0" bIns="0" rtlCol="0">
            <a:noAutofit/>
          </a:bodyPr>
          <a:lstStyle/>
          <a:p>
            <a:endParaRPr/>
          </a:p>
        </p:txBody>
      </p:sp>
      <p:sp>
        <p:nvSpPr>
          <p:cNvPr id="235" name="object 166"/>
          <p:cNvSpPr/>
          <p:nvPr/>
        </p:nvSpPr>
        <p:spPr>
          <a:xfrm>
            <a:off x="3021660" y="3733204"/>
            <a:ext cx="40081" cy="0"/>
          </a:xfrm>
          <a:custGeom>
            <a:avLst/>
            <a:gdLst/>
            <a:ahLst/>
            <a:cxnLst/>
            <a:rect l="l" t="t" r="r" b="b"/>
            <a:pathLst>
              <a:path w="40081">
                <a:moveTo>
                  <a:pt x="40081" y="0"/>
                </a:moveTo>
                <a:lnTo>
                  <a:pt x="0" y="0"/>
                </a:lnTo>
              </a:path>
            </a:pathLst>
          </a:custGeom>
          <a:ln w="7363">
            <a:solidFill>
              <a:srgbClr val="000000"/>
            </a:solidFill>
          </a:ln>
        </p:spPr>
        <p:txBody>
          <a:bodyPr wrap="square" lIns="0" tIns="0" rIns="0" bIns="0" rtlCol="0">
            <a:noAutofit/>
          </a:bodyPr>
          <a:lstStyle/>
          <a:p>
            <a:endParaRPr/>
          </a:p>
        </p:txBody>
      </p:sp>
      <p:sp>
        <p:nvSpPr>
          <p:cNvPr id="236" name="object 167"/>
          <p:cNvSpPr/>
          <p:nvPr/>
        </p:nvSpPr>
        <p:spPr>
          <a:xfrm>
            <a:off x="3021660" y="3590774"/>
            <a:ext cx="40081" cy="0"/>
          </a:xfrm>
          <a:custGeom>
            <a:avLst/>
            <a:gdLst/>
            <a:ahLst/>
            <a:cxnLst/>
            <a:rect l="l" t="t" r="r" b="b"/>
            <a:pathLst>
              <a:path w="40081">
                <a:moveTo>
                  <a:pt x="40081" y="0"/>
                </a:moveTo>
                <a:lnTo>
                  <a:pt x="0" y="0"/>
                </a:lnTo>
              </a:path>
            </a:pathLst>
          </a:custGeom>
          <a:ln w="7363">
            <a:solidFill>
              <a:srgbClr val="000000"/>
            </a:solidFill>
          </a:ln>
        </p:spPr>
        <p:txBody>
          <a:bodyPr wrap="square" lIns="0" tIns="0" rIns="0" bIns="0" rtlCol="0">
            <a:noAutofit/>
          </a:bodyPr>
          <a:lstStyle/>
          <a:p>
            <a:endParaRPr/>
          </a:p>
        </p:txBody>
      </p:sp>
      <p:sp>
        <p:nvSpPr>
          <p:cNvPr id="237" name="object 168"/>
          <p:cNvSpPr/>
          <p:nvPr/>
        </p:nvSpPr>
        <p:spPr>
          <a:xfrm>
            <a:off x="3021660" y="3519539"/>
            <a:ext cx="40081" cy="0"/>
          </a:xfrm>
          <a:custGeom>
            <a:avLst/>
            <a:gdLst/>
            <a:ahLst/>
            <a:cxnLst/>
            <a:rect l="l" t="t" r="r" b="b"/>
            <a:pathLst>
              <a:path w="40081">
                <a:moveTo>
                  <a:pt x="40081" y="0"/>
                </a:moveTo>
                <a:lnTo>
                  <a:pt x="0" y="0"/>
                </a:lnTo>
              </a:path>
            </a:pathLst>
          </a:custGeom>
          <a:ln w="7363">
            <a:solidFill>
              <a:srgbClr val="000000"/>
            </a:solidFill>
          </a:ln>
        </p:spPr>
        <p:txBody>
          <a:bodyPr wrap="square" lIns="0" tIns="0" rIns="0" bIns="0" rtlCol="0">
            <a:noAutofit/>
          </a:bodyPr>
          <a:lstStyle/>
          <a:p>
            <a:endParaRPr/>
          </a:p>
        </p:txBody>
      </p:sp>
      <p:sp>
        <p:nvSpPr>
          <p:cNvPr id="238" name="object 169"/>
          <p:cNvSpPr/>
          <p:nvPr/>
        </p:nvSpPr>
        <p:spPr>
          <a:xfrm>
            <a:off x="3021660" y="3448343"/>
            <a:ext cx="40081" cy="0"/>
          </a:xfrm>
          <a:custGeom>
            <a:avLst/>
            <a:gdLst/>
            <a:ahLst/>
            <a:cxnLst/>
            <a:rect l="l" t="t" r="r" b="b"/>
            <a:pathLst>
              <a:path w="40081">
                <a:moveTo>
                  <a:pt x="40081" y="0"/>
                </a:moveTo>
                <a:lnTo>
                  <a:pt x="0" y="0"/>
                </a:lnTo>
              </a:path>
            </a:pathLst>
          </a:custGeom>
          <a:ln w="7363">
            <a:solidFill>
              <a:srgbClr val="000000"/>
            </a:solidFill>
          </a:ln>
        </p:spPr>
        <p:txBody>
          <a:bodyPr wrap="square" lIns="0" tIns="0" rIns="0" bIns="0" rtlCol="0">
            <a:noAutofit/>
          </a:bodyPr>
          <a:lstStyle/>
          <a:p>
            <a:endParaRPr/>
          </a:p>
        </p:txBody>
      </p:sp>
      <p:sp>
        <p:nvSpPr>
          <p:cNvPr id="239" name="object 170"/>
          <p:cNvSpPr/>
          <p:nvPr/>
        </p:nvSpPr>
        <p:spPr>
          <a:xfrm>
            <a:off x="3021660" y="3377109"/>
            <a:ext cx="40081" cy="0"/>
          </a:xfrm>
          <a:custGeom>
            <a:avLst/>
            <a:gdLst/>
            <a:ahLst/>
            <a:cxnLst/>
            <a:rect l="l" t="t" r="r" b="b"/>
            <a:pathLst>
              <a:path w="40081">
                <a:moveTo>
                  <a:pt x="40081" y="0"/>
                </a:moveTo>
                <a:lnTo>
                  <a:pt x="0" y="0"/>
                </a:lnTo>
              </a:path>
            </a:pathLst>
          </a:custGeom>
          <a:ln w="7363">
            <a:solidFill>
              <a:srgbClr val="000000"/>
            </a:solidFill>
          </a:ln>
        </p:spPr>
        <p:txBody>
          <a:bodyPr wrap="square" lIns="0" tIns="0" rIns="0" bIns="0" rtlCol="0">
            <a:noAutofit/>
          </a:bodyPr>
          <a:lstStyle/>
          <a:p>
            <a:endParaRPr/>
          </a:p>
        </p:txBody>
      </p:sp>
      <p:sp>
        <p:nvSpPr>
          <p:cNvPr id="240" name="object 171"/>
          <p:cNvSpPr/>
          <p:nvPr/>
        </p:nvSpPr>
        <p:spPr>
          <a:xfrm>
            <a:off x="3021660" y="3234729"/>
            <a:ext cx="40081" cy="0"/>
          </a:xfrm>
          <a:custGeom>
            <a:avLst/>
            <a:gdLst/>
            <a:ahLst/>
            <a:cxnLst/>
            <a:rect l="l" t="t" r="r" b="b"/>
            <a:pathLst>
              <a:path w="40081">
                <a:moveTo>
                  <a:pt x="40081" y="0"/>
                </a:moveTo>
                <a:lnTo>
                  <a:pt x="0" y="0"/>
                </a:lnTo>
              </a:path>
            </a:pathLst>
          </a:custGeom>
          <a:ln w="7363">
            <a:solidFill>
              <a:srgbClr val="000000"/>
            </a:solidFill>
          </a:ln>
        </p:spPr>
        <p:txBody>
          <a:bodyPr wrap="square" lIns="0" tIns="0" rIns="0" bIns="0" rtlCol="0">
            <a:noAutofit/>
          </a:bodyPr>
          <a:lstStyle/>
          <a:p>
            <a:endParaRPr/>
          </a:p>
        </p:txBody>
      </p:sp>
      <p:sp>
        <p:nvSpPr>
          <p:cNvPr id="241" name="object 172"/>
          <p:cNvSpPr/>
          <p:nvPr/>
        </p:nvSpPr>
        <p:spPr>
          <a:xfrm>
            <a:off x="3021660" y="3163495"/>
            <a:ext cx="40081" cy="0"/>
          </a:xfrm>
          <a:custGeom>
            <a:avLst/>
            <a:gdLst/>
            <a:ahLst/>
            <a:cxnLst/>
            <a:rect l="l" t="t" r="r" b="b"/>
            <a:pathLst>
              <a:path w="40081">
                <a:moveTo>
                  <a:pt x="40081" y="0"/>
                </a:moveTo>
                <a:lnTo>
                  <a:pt x="0" y="0"/>
                </a:lnTo>
              </a:path>
            </a:pathLst>
          </a:custGeom>
          <a:ln w="7363">
            <a:solidFill>
              <a:srgbClr val="000000"/>
            </a:solidFill>
          </a:ln>
        </p:spPr>
        <p:txBody>
          <a:bodyPr wrap="square" lIns="0" tIns="0" rIns="0" bIns="0" rtlCol="0">
            <a:noAutofit/>
          </a:bodyPr>
          <a:lstStyle/>
          <a:p>
            <a:endParaRPr/>
          </a:p>
        </p:txBody>
      </p:sp>
      <p:sp>
        <p:nvSpPr>
          <p:cNvPr id="242" name="object 173"/>
          <p:cNvSpPr/>
          <p:nvPr/>
        </p:nvSpPr>
        <p:spPr>
          <a:xfrm>
            <a:off x="3021660" y="3092299"/>
            <a:ext cx="40081" cy="0"/>
          </a:xfrm>
          <a:custGeom>
            <a:avLst/>
            <a:gdLst/>
            <a:ahLst/>
            <a:cxnLst/>
            <a:rect l="l" t="t" r="r" b="b"/>
            <a:pathLst>
              <a:path w="40081">
                <a:moveTo>
                  <a:pt x="40081" y="0"/>
                </a:moveTo>
                <a:lnTo>
                  <a:pt x="0" y="0"/>
                </a:lnTo>
              </a:path>
            </a:pathLst>
          </a:custGeom>
          <a:ln w="7363">
            <a:solidFill>
              <a:srgbClr val="000000"/>
            </a:solidFill>
          </a:ln>
        </p:spPr>
        <p:txBody>
          <a:bodyPr wrap="square" lIns="0" tIns="0" rIns="0" bIns="0" rtlCol="0">
            <a:noAutofit/>
          </a:bodyPr>
          <a:lstStyle/>
          <a:p>
            <a:endParaRPr/>
          </a:p>
        </p:txBody>
      </p:sp>
      <p:sp>
        <p:nvSpPr>
          <p:cNvPr id="243" name="object 174"/>
          <p:cNvSpPr/>
          <p:nvPr/>
        </p:nvSpPr>
        <p:spPr>
          <a:xfrm>
            <a:off x="3021660" y="3021115"/>
            <a:ext cx="40081" cy="0"/>
          </a:xfrm>
          <a:custGeom>
            <a:avLst/>
            <a:gdLst/>
            <a:ahLst/>
            <a:cxnLst/>
            <a:rect l="l" t="t" r="r" b="b"/>
            <a:pathLst>
              <a:path w="40081">
                <a:moveTo>
                  <a:pt x="40081" y="0"/>
                </a:moveTo>
                <a:lnTo>
                  <a:pt x="0" y="0"/>
                </a:lnTo>
              </a:path>
            </a:pathLst>
          </a:custGeom>
          <a:ln w="7363">
            <a:solidFill>
              <a:srgbClr val="000000"/>
            </a:solidFill>
          </a:ln>
        </p:spPr>
        <p:txBody>
          <a:bodyPr wrap="square" lIns="0" tIns="0" rIns="0" bIns="0" rtlCol="0">
            <a:noAutofit/>
          </a:bodyPr>
          <a:lstStyle/>
          <a:p>
            <a:endParaRPr/>
          </a:p>
        </p:txBody>
      </p:sp>
      <p:sp>
        <p:nvSpPr>
          <p:cNvPr id="244" name="object 175"/>
          <p:cNvSpPr/>
          <p:nvPr/>
        </p:nvSpPr>
        <p:spPr>
          <a:xfrm>
            <a:off x="3021660" y="2878685"/>
            <a:ext cx="40081" cy="0"/>
          </a:xfrm>
          <a:custGeom>
            <a:avLst/>
            <a:gdLst/>
            <a:ahLst/>
            <a:cxnLst/>
            <a:rect l="l" t="t" r="r" b="b"/>
            <a:pathLst>
              <a:path w="40081">
                <a:moveTo>
                  <a:pt x="40081" y="0"/>
                </a:moveTo>
                <a:lnTo>
                  <a:pt x="0" y="0"/>
                </a:lnTo>
              </a:path>
            </a:pathLst>
          </a:custGeom>
          <a:ln w="7363">
            <a:solidFill>
              <a:srgbClr val="000000"/>
            </a:solidFill>
          </a:ln>
        </p:spPr>
        <p:txBody>
          <a:bodyPr wrap="square" lIns="0" tIns="0" rIns="0" bIns="0" rtlCol="0">
            <a:noAutofit/>
          </a:bodyPr>
          <a:lstStyle/>
          <a:p>
            <a:endParaRPr/>
          </a:p>
        </p:txBody>
      </p:sp>
      <p:sp>
        <p:nvSpPr>
          <p:cNvPr id="245" name="object 176"/>
          <p:cNvSpPr/>
          <p:nvPr/>
        </p:nvSpPr>
        <p:spPr>
          <a:xfrm>
            <a:off x="3021660" y="2807501"/>
            <a:ext cx="40081" cy="0"/>
          </a:xfrm>
          <a:custGeom>
            <a:avLst/>
            <a:gdLst/>
            <a:ahLst/>
            <a:cxnLst/>
            <a:rect l="l" t="t" r="r" b="b"/>
            <a:pathLst>
              <a:path w="40081">
                <a:moveTo>
                  <a:pt x="40081" y="0"/>
                </a:moveTo>
                <a:lnTo>
                  <a:pt x="0" y="0"/>
                </a:lnTo>
              </a:path>
            </a:pathLst>
          </a:custGeom>
          <a:ln w="7363">
            <a:solidFill>
              <a:srgbClr val="000000"/>
            </a:solidFill>
          </a:ln>
        </p:spPr>
        <p:txBody>
          <a:bodyPr wrap="square" lIns="0" tIns="0" rIns="0" bIns="0" rtlCol="0">
            <a:noAutofit/>
          </a:bodyPr>
          <a:lstStyle/>
          <a:p>
            <a:endParaRPr/>
          </a:p>
        </p:txBody>
      </p:sp>
      <p:sp>
        <p:nvSpPr>
          <p:cNvPr id="246" name="object 177"/>
          <p:cNvSpPr/>
          <p:nvPr/>
        </p:nvSpPr>
        <p:spPr>
          <a:xfrm>
            <a:off x="3021660" y="2736254"/>
            <a:ext cx="40081" cy="0"/>
          </a:xfrm>
          <a:custGeom>
            <a:avLst/>
            <a:gdLst/>
            <a:ahLst/>
            <a:cxnLst/>
            <a:rect l="l" t="t" r="r" b="b"/>
            <a:pathLst>
              <a:path w="40081">
                <a:moveTo>
                  <a:pt x="40081" y="0"/>
                </a:moveTo>
                <a:lnTo>
                  <a:pt x="0" y="0"/>
                </a:lnTo>
              </a:path>
            </a:pathLst>
          </a:custGeom>
          <a:ln w="7363">
            <a:solidFill>
              <a:srgbClr val="000000"/>
            </a:solidFill>
          </a:ln>
        </p:spPr>
        <p:txBody>
          <a:bodyPr wrap="square" lIns="0" tIns="0" rIns="0" bIns="0" rtlCol="0">
            <a:noAutofit/>
          </a:bodyPr>
          <a:lstStyle/>
          <a:p>
            <a:endParaRPr/>
          </a:p>
        </p:txBody>
      </p:sp>
      <p:sp>
        <p:nvSpPr>
          <p:cNvPr id="247" name="object 178"/>
          <p:cNvSpPr/>
          <p:nvPr/>
        </p:nvSpPr>
        <p:spPr>
          <a:xfrm>
            <a:off x="3021660" y="2665071"/>
            <a:ext cx="40081" cy="0"/>
          </a:xfrm>
          <a:custGeom>
            <a:avLst/>
            <a:gdLst/>
            <a:ahLst/>
            <a:cxnLst/>
            <a:rect l="l" t="t" r="r" b="b"/>
            <a:pathLst>
              <a:path w="40081">
                <a:moveTo>
                  <a:pt x="40081" y="0"/>
                </a:moveTo>
                <a:lnTo>
                  <a:pt x="0" y="0"/>
                </a:lnTo>
              </a:path>
            </a:pathLst>
          </a:custGeom>
          <a:ln w="7363">
            <a:solidFill>
              <a:srgbClr val="000000"/>
            </a:solidFill>
          </a:ln>
        </p:spPr>
        <p:txBody>
          <a:bodyPr wrap="square" lIns="0" tIns="0" rIns="0" bIns="0" rtlCol="0">
            <a:noAutofit/>
          </a:bodyPr>
          <a:lstStyle/>
          <a:p>
            <a:endParaRPr/>
          </a:p>
        </p:txBody>
      </p:sp>
      <p:sp>
        <p:nvSpPr>
          <p:cNvPr id="248" name="object 179"/>
          <p:cNvSpPr/>
          <p:nvPr/>
        </p:nvSpPr>
        <p:spPr>
          <a:xfrm>
            <a:off x="3021660" y="2522640"/>
            <a:ext cx="40081" cy="0"/>
          </a:xfrm>
          <a:custGeom>
            <a:avLst/>
            <a:gdLst/>
            <a:ahLst/>
            <a:cxnLst/>
            <a:rect l="l" t="t" r="r" b="b"/>
            <a:pathLst>
              <a:path w="40081">
                <a:moveTo>
                  <a:pt x="40081" y="0"/>
                </a:moveTo>
                <a:lnTo>
                  <a:pt x="0" y="0"/>
                </a:lnTo>
              </a:path>
            </a:pathLst>
          </a:custGeom>
          <a:ln w="7363">
            <a:solidFill>
              <a:srgbClr val="000000"/>
            </a:solidFill>
          </a:ln>
        </p:spPr>
        <p:txBody>
          <a:bodyPr wrap="square" lIns="0" tIns="0" rIns="0" bIns="0" rtlCol="0">
            <a:noAutofit/>
          </a:bodyPr>
          <a:lstStyle/>
          <a:p>
            <a:endParaRPr/>
          </a:p>
        </p:txBody>
      </p:sp>
      <p:sp>
        <p:nvSpPr>
          <p:cNvPr id="249" name="object 180"/>
          <p:cNvSpPr/>
          <p:nvPr/>
        </p:nvSpPr>
        <p:spPr>
          <a:xfrm>
            <a:off x="3021660" y="2451393"/>
            <a:ext cx="40081" cy="0"/>
          </a:xfrm>
          <a:custGeom>
            <a:avLst/>
            <a:gdLst/>
            <a:ahLst/>
            <a:cxnLst/>
            <a:rect l="l" t="t" r="r" b="b"/>
            <a:pathLst>
              <a:path w="40081">
                <a:moveTo>
                  <a:pt x="40081" y="0"/>
                </a:moveTo>
                <a:lnTo>
                  <a:pt x="0" y="0"/>
                </a:lnTo>
              </a:path>
            </a:pathLst>
          </a:custGeom>
          <a:ln w="7363">
            <a:solidFill>
              <a:srgbClr val="000000"/>
            </a:solidFill>
          </a:ln>
        </p:spPr>
        <p:txBody>
          <a:bodyPr wrap="square" lIns="0" tIns="0" rIns="0" bIns="0" rtlCol="0">
            <a:noAutofit/>
          </a:bodyPr>
          <a:lstStyle/>
          <a:p>
            <a:endParaRPr/>
          </a:p>
        </p:txBody>
      </p:sp>
      <p:sp>
        <p:nvSpPr>
          <p:cNvPr id="250" name="object 181"/>
          <p:cNvSpPr/>
          <p:nvPr/>
        </p:nvSpPr>
        <p:spPr>
          <a:xfrm>
            <a:off x="3021660" y="2380210"/>
            <a:ext cx="40081" cy="0"/>
          </a:xfrm>
          <a:custGeom>
            <a:avLst/>
            <a:gdLst/>
            <a:ahLst/>
            <a:cxnLst/>
            <a:rect l="l" t="t" r="r" b="b"/>
            <a:pathLst>
              <a:path w="40081">
                <a:moveTo>
                  <a:pt x="40081" y="0"/>
                </a:moveTo>
                <a:lnTo>
                  <a:pt x="0" y="0"/>
                </a:lnTo>
              </a:path>
            </a:pathLst>
          </a:custGeom>
          <a:ln w="7363">
            <a:solidFill>
              <a:srgbClr val="000000"/>
            </a:solidFill>
          </a:ln>
        </p:spPr>
        <p:txBody>
          <a:bodyPr wrap="square" lIns="0" tIns="0" rIns="0" bIns="0" rtlCol="0">
            <a:noAutofit/>
          </a:bodyPr>
          <a:lstStyle/>
          <a:p>
            <a:endParaRPr/>
          </a:p>
        </p:txBody>
      </p:sp>
      <p:sp>
        <p:nvSpPr>
          <p:cNvPr id="251" name="object 182"/>
          <p:cNvSpPr/>
          <p:nvPr/>
        </p:nvSpPr>
        <p:spPr>
          <a:xfrm>
            <a:off x="3021660" y="2309026"/>
            <a:ext cx="40081" cy="0"/>
          </a:xfrm>
          <a:custGeom>
            <a:avLst/>
            <a:gdLst/>
            <a:ahLst/>
            <a:cxnLst/>
            <a:rect l="l" t="t" r="r" b="b"/>
            <a:pathLst>
              <a:path w="40081">
                <a:moveTo>
                  <a:pt x="40081" y="0"/>
                </a:moveTo>
                <a:lnTo>
                  <a:pt x="0" y="0"/>
                </a:lnTo>
              </a:path>
            </a:pathLst>
          </a:custGeom>
          <a:ln w="7363">
            <a:solidFill>
              <a:srgbClr val="000000"/>
            </a:solidFill>
          </a:ln>
        </p:spPr>
        <p:txBody>
          <a:bodyPr wrap="square" lIns="0" tIns="0" rIns="0" bIns="0" rtlCol="0">
            <a:noAutofit/>
          </a:bodyPr>
          <a:lstStyle/>
          <a:p>
            <a:endParaRPr/>
          </a:p>
        </p:txBody>
      </p:sp>
      <p:sp>
        <p:nvSpPr>
          <p:cNvPr id="252" name="object 183"/>
          <p:cNvSpPr/>
          <p:nvPr/>
        </p:nvSpPr>
        <p:spPr>
          <a:xfrm>
            <a:off x="3021660" y="2166596"/>
            <a:ext cx="40081" cy="0"/>
          </a:xfrm>
          <a:custGeom>
            <a:avLst/>
            <a:gdLst/>
            <a:ahLst/>
            <a:cxnLst/>
            <a:rect l="l" t="t" r="r" b="b"/>
            <a:pathLst>
              <a:path w="40081">
                <a:moveTo>
                  <a:pt x="40081" y="0"/>
                </a:moveTo>
                <a:lnTo>
                  <a:pt x="0" y="0"/>
                </a:lnTo>
              </a:path>
            </a:pathLst>
          </a:custGeom>
          <a:ln w="7363">
            <a:solidFill>
              <a:srgbClr val="000000"/>
            </a:solidFill>
          </a:ln>
        </p:spPr>
        <p:txBody>
          <a:bodyPr wrap="square" lIns="0" tIns="0" rIns="0" bIns="0" rtlCol="0">
            <a:noAutofit/>
          </a:bodyPr>
          <a:lstStyle/>
          <a:p>
            <a:endParaRPr/>
          </a:p>
        </p:txBody>
      </p:sp>
      <p:sp>
        <p:nvSpPr>
          <p:cNvPr id="253" name="object 184"/>
          <p:cNvSpPr/>
          <p:nvPr/>
        </p:nvSpPr>
        <p:spPr>
          <a:xfrm>
            <a:off x="3021660" y="2095349"/>
            <a:ext cx="40081" cy="0"/>
          </a:xfrm>
          <a:custGeom>
            <a:avLst/>
            <a:gdLst/>
            <a:ahLst/>
            <a:cxnLst/>
            <a:rect l="l" t="t" r="r" b="b"/>
            <a:pathLst>
              <a:path w="40081">
                <a:moveTo>
                  <a:pt x="40081" y="0"/>
                </a:moveTo>
                <a:lnTo>
                  <a:pt x="0" y="0"/>
                </a:lnTo>
              </a:path>
            </a:pathLst>
          </a:custGeom>
          <a:ln w="7363">
            <a:solidFill>
              <a:srgbClr val="000000"/>
            </a:solidFill>
          </a:ln>
        </p:spPr>
        <p:txBody>
          <a:bodyPr wrap="square" lIns="0" tIns="0" rIns="0" bIns="0" rtlCol="0">
            <a:noAutofit/>
          </a:bodyPr>
          <a:lstStyle/>
          <a:p>
            <a:endParaRPr/>
          </a:p>
        </p:txBody>
      </p:sp>
      <p:sp>
        <p:nvSpPr>
          <p:cNvPr id="254" name="object 185"/>
          <p:cNvSpPr/>
          <p:nvPr/>
        </p:nvSpPr>
        <p:spPr>
          <a:xfrm>
            <a:off x="3021660" y="2024216"/>
            <a:ext cx="40081" cy="0"/>
          </a:xfrm>
          <a:custGeom>
            <a:avLst/>
            <a:gdLst/>
            <a:ahLst/>
            <a:cxnLst/>
            <a:rect l="l" t="t" r="r" b="b"/>
            <a:pathLst>
              <a:path w="40081">
                <a:moveTo>
                  <a:pt x="40081" y="0"/>
                </a:moveTo>
                <a:lnTo>
                  <a:pt x="0" y="0"/>
                </a:lnTo>
              </a:path>
            </a:pathLst>
          </a:custGeom>
          <a:ln w="7363">
            <a:solidFill>
              <a:srgbClr val="000000"/>
            </a:solidFill>
          </a:ln>
        </p:spPr>
        <p:txBody>
          <a:bodyPr wrap="square" lIns="0" tIns="0" rIns="0" bIns="0" rtlCol="0">
            <a:noAutofit/>
          </a:bodyPr>
          <a:lstStyle/>
          <a:p>
            <a:endParaRPr/>
          </a:p>
        </p:txBody>
      </p:sp>
      <p:sp>
        <p:nvSpPr>
          <p:cNvPr id="255" name="object 186"/>
          <p:cNvSpPr/>
          <p:nvPr/>
        </p:nvSpPr>
        <p:spPr>
          <a:xfrm>
            <a:off x="3021660" y="1952969"/>
            <a:ext cx="40081" cy="0"/>
          </a:xfrm>
          <a:custGeom>
            <a:avLst/>
            <a:gdLst/>
            <a:ahLst/>
            <a:cxnLst/>
            <a:rect l="l" t="t" r="r" b="b"/>
            <a:pathLst>
              <a:path w="40081">
                <a:moveTo>
                  <a:pt x="40081" y="0"/>
                </a:moveTo>
                <a:lnTo>
                  <a:pt x="0" y="0"/>
                </a:lnTo>
              </a:path>
            </a:pathLst>
          </a:custGeom>
          <a:ln w="7363">
            <a:solidFill>
              <a:srgbClr val="000000"/>
            </a:solidFill>
          </a:ln>
        </p:spPr>
        <p:txBody>
          <a:bodyPr wrap="square" lIns="0" tIns="0" rIns="0" bIns="0" rtlCol="0">
            <a:noAutofit/>
          </a:bodyPr>
          <a:lstStyle/>
          <a:p>
            <a:endParaRPr/>
          </a:p>
        </p:txBody>
      </p:sp>
      <p:sp>
        <p:nvSpPr>
          <p:cNvPr id="256" name="object 187"/>
          <p:cNvSpPr/>
          <p:nvPr/>
        </p:nvSpPr>
        <p:spPr>
          <a:xfrm>
            <a:off x="3021660" y="1810551"/>
            <a:ext cx="40081" cy="0"/>
          </a:xfrm>
          <a:custGeom>
            <a:avLst/>
            <a:gdLst/>
            <a:ahLst/>
            <a:cxnLst/>
            <a:rect l="l" t="t" r="r" b="b"/>
            <a:pathLst>
              <a:path w="40081">
                <a:moveTo>
                  <a:pt x="40081" y="0"/>
                </a:moveTo>
                <a:lnTo>
                  <a:pt x="0" y="0"/>
                </a:lnTo>
              </a:path>
            </a:pathLst>
          </a:custGeom>
          <a:ln w="7363">
            <a:solidFill>
              <a:srgbClr val="000000"/>
            </a:solidFill>
          </a:ln>
        </p:spPr>
        <p:txBody>
          <a:bodyPr wrap="square" lIns="0" tIns="0" rIns="0" bIns="0" rtlCol="0">
            <a:noAutofit/>
          </a:bodyPr>
          <a:lstStyle/>
          <a:p>
            <a:endParaRPr/>
          </a:p>
        </p:txBody>
      </p:sp>
      <p:sp>
        <p:nvSpPr>
          <p:cNvPr id="257" name="object 188"/>
          <p:cNvSpPr/>
          <p:nvPr/>
        </p:nvSpPr>
        <p:spPr>
          <a:xfrm>
            <a:off x="3021660" y="1739355"/>
            <a:ext cx="40081" cy="0"/>
          </a:xfrm>
          <a:custGeom>
            <a:avLst/>
            <a:gdLst/>
            <a:ahLst/>
            <a:cxnLst/>
            <a:rect l="l" t="t" r="r" b="b"/>
            <a:pathLst>
              <a:path w="40081">
                <a:moveTo>
                  <a:pt x="40081" y="0"/>
                </a:moveTo>
                <a:lnTo>
                  <a:pt x="0" y="0"/>
                </a:lnTo>
              </a:path>
            </a:pathLst>
          </a:custGeom>
          <a:ln w="7363">
            <a:solidFill>
              <a:srgbClr val="000000"/>
            </a:solidFill>
          </a:ln>
        </p:spPr>
        <p:txBody>
          <a:bodyPr wrap="square" lIns="0" tIns="0" rIns="0" bIns="0" rtlCol="0">
            <a:noAutofit/>
          </a:bodyPr>
          <a:lstStyle/>
          <a:p>
            <a:endParaRPr/>
          </a:p>
        </p:txBody>
      </p:sp>
      <p:sp>
        <p:nvSpPr>
          <p:cNvPr id="258" name="object 189"/>
          <p:cNvSpPr/>
          <p:nvPr/>
        </p:nvSpPr>
        <p:spPr>
          <a:xfrm>
            <a:off x="3021660" y="1668121"/>
            <a:ext cx="40081" cy="0"/>
          </a:xfrm>
          <a:custGeom>
            <a:avLst/>
            <a:gdLst/>
            <a:ahLst/>
            <a:cxnLst/>
            <a:rect l="l" t="t" r="r" b="b"/>
            <a:pathLst>
              <a:path w="40081">
                <a:moveTo>
                  <a:pt x="40081" y="0"/>
                </a:moveTo>
                <a:lnTo>
                  <a:pt x="0" y="0"/>
                </a:lnTo>
              </a:path>
            </a:pathLst>
          </a:custGeom>
          <a:ln w="7363">
            <a:solidFill>
              <a:srgbClr val="000000"/>
            </a:solidFill>
          </a:ln>
        </p:spPr>
        <p:txBody>
          <a:bodyPr wrap="square" lIns="0" tIns="0" rIns="0" bIns="0" rtlCol="0">
            <a:noAutofit/>
          </a:bodyPr>
          <a:lstStyle/>
          <a:p>
            <a:endParaRPr/>
          </a:p>
        </p:txBody>
      </p:sp>
      <p:sp>
        <p:nvSpPr>
          <p:cNvPr id="259" name="object 190"/>
          <p:cNvSpPr/>
          <p:nvPr/>
        </p:nvSpPr>
        <p:spPr>
          <a:xfrm>
            <a:off x="3021660" y="1596874"/>
            <a:ext cx="40081" cy="0"/>
          </a:xfrm>
          <a:custGeom>
            <a:avLst/>
            <a:gdLst/>
            <a:ahLst/>
            <a:cxnLst/>
            <a:rect l="l" t="t" r="r" b="b"/>
            <a:pathLst>
              <a:path w="40081">
                <a:moveTo>
                  <a:pt x="40081" y="0"/>
                </a:moveTo>
                <a:lnTo>
                  <a:pt x="0" y="0"/>
                </a:lnTo>
              </a:path>
            </a:pathLst>
          </a:custGeom>
          <a:ln w="7363">
            <a:solidFill>
              <a:srgbClr val="000000"/>
            </a:solidFill>
          </a:ln>
        </p:spPr>
        <p:txBody>
          <a:bodyPr wrap="square" lIns="0" tIns="0" rIns="0" bIns="0" rtlCol="0">
            <a:noAutofit/>
          </a:bodyPr>
          <a:lstStyle/>
          <a:p>
            <a:endParaRPr/>
          </a:p>
        </p:txBody>
      </p:sp>
      <p:sp>
        <p:nvSpPr>
          <p:cNvPr id="260" name="object 191"/>
          <p:cNvSpPr/>
          <p:nvPr/>
        </p:nvSpPr>
        <p:spPr>
          <a:xfrm>
            <a:off x="3021660" y="1454494"/>
            <a:ext cx="40081" cy="0"/>
          </a:xfrm>
          <a:custGeom>
            <a:avLst/>
            <a:gdLst/>
            <a:ahLst/>
            <a:cxnLst/>
            <a:rect l="l" t="t" r="r" b="b"/>
            <a:pathLst>
              <a:path w="40081">
                <a:moveTo>
                  <a:pt x="40081" y="0"/>
                </a:moveTo>
                <a:lnTo>
                  <a:pt x="0" y="0"/>
                </a:lnTo>
              </a:path>
            </a:pathLst>
          </a:custGeom>
          <a:ln w="7363">
            <a:solidFill>
              <a:srgbClr val="000000"/>
            </a:solidFill>
          </a:ln>
        </p:spPr>
        <p:txBody>
          <a:bodyPr wrap="square" lIns="0" tIns="0" rIns="0" bIns="0" rtlCol="0">
            <a:noAutofit/>
          </a:bodyPr>
          <a:lstStyle/>
          <a:p>
            <a:endParaRPr/>
          </a:p>
        </p:txBody>
      </p:sp>
      <p:sp>
        <p:nvSpPr>
          <p:cNvPr id="261" name="object 192"/>
          <p:cNvSpPr/>
          <p:nvPr/>
        </p:nvSpPr>
        <p:spPr>
          <a:xfrm>
            <a:off x="3021660" y="1383310"/>
            <a:ext cx="40081" cy="0"/>
          </a:xfrm>
          <a:custGeom>
            <a:avLst/>
            <a:gdLst/>
            <a:ahLst/>
            <a:cxnLst/>
            <a:rect l="l" t="t" r="r" b="b"/>
            <a:pathLst>
              <a:path w="40081">
                <a:moveTo>
                  <a:pt x="40081" y="0"/>
                </a:moveTo>
                <a:lnTo>
                  <a:pt x="0" y="0"/>
                </a:lnTo>
              </a:path>
            </a:pathLst>
          </a:custGeom>
          <a:ln w="7363">
            <a:solidFill>
              <a:srgbClr val="000000"/>
            </a:solidFill>
          </a:ln>
        </p:spPr>
        <p:txBody>
          <a:bodyPr wrap="square" lIns="0" tIns="0" rIns="0" bIns="0" rtlCol="0">
            <a:noAutofit/>
          </a:bodyPr>
          <a:lstStyle/>
          <a:p>
            <a:endParaRPr/>
          </a:p>
        </p:txBody>
      </p:sp>
      <p:sp>
        <p:nvSpPr>
          <p:cNvPr id="262" name="object 193"/>
          <p:cNvSpPr/>
          <p:nvPr/>
        </p:nvSpPr>
        <p:spPr>
          <a:xfrm>
            <a:off x="3021660" y="1312076"/>
            <a:ext cx="40081" cy="0"/>
          </a:xfrm>
          <a:custGeom>
            <a:avLst/>
            <a:gdLst/>
            <a:ahLst/>
            <a:cxnLst/>
            <a:rect l="l" t="t" r="r" b="b"/>
            <a:pathLst>
              <a:path w="40081">
                <a:moveTo>
                  <a:pt x="40081" y="0"/>
                </a:moveTo>
                <a:lnTo>
                  <a:pt x="0" y="0"/>
                </a:lnTo>
              </a:path>
            </a:pathLst>
          </a:custGeom>
          <a:ln w="7363">
            <a:solidFill>
              <a:srgbClr val="000000"/>
            </a:solidFill>
          </a:ln>
        </p:spPr>
        <p:txBody>
          <a:bodyPr wrap="square" lIns="0" tIns="0" rIns="0" bIns="0" rtlCol="0">
            <a:noAutofit/>
          </a:bodyPr>
          <a:lstStyle/>
          <a:p>
            <a:endParaRPr/>
          </a:p>
        </p:txBody>
      </p:sp>
      <p:sp>
        <p:nvSpPr>
          <p:cNvPr id="263" name="object 194"/>
          <p:cNvSpPr/>
          <p:nvPr/>
        </p:nvSpPr>
        <p:spPr>
          <a:xfrm>
            <a:off x="3021660" y="1240880"/>
            <a:ext cx="40081" cy="0"/>
          </a:xfrm>
          <a:custGeom>
            <a:avLst/>
            <a:gdLst/>
            <a:ahLst/>
            <a:cxnLst/>
            <a:rect l="l" t="t" r="r" b="b"/>
            <a:pathLst>
              <a:path w="40081">
                <a:moveTo>
                  <a:pt x="40081" y="0"/>
                </a:moveTo>
                <a:lnTo>
                  <a:pt x="0" y="0"/>
                </a:lnTo>
              </a:path>
            </a:pathLst>
          </a:custGeom>
          <a:ln w="7363">
            <a:solidFill>
              <a:srgbClr val="000000"/>
            </a:solidFill>
          </a:ln>
        </p:spPr>
        <p:txBody>
          <a:bodyPr wrap="square" lIns="0" tIns="0" rIns="0" bIns="0" rtlCol="0">
            <a:noAutofit/>
          </a:bodyPr>
          <a:lstStyle/>
          <a:p>
            <a:endParaRPr/>
          </a:p>
        </p:txBody>
      </p:sp>
      <p:sp>
        <p:nvSpPr>
          <p:cNvPr id="264" name="object 195"/>
          <p:cNvSpPr/>
          <p:nvPr/>
        </p:nvSpPr>
        <p:spPr>
          <a:xfrm>
            <a:off x="3021660" y="1098449"/>
            <a:ext cx="40081" cy="0"/>
          </a:xfrm>
          <a:custGeom>
            <a:avLst/>
            <a:gdLst/>
            <a:ahLst/>
            <a:cxnLst/>
            <a:rect l="l" t="t" r="r" b="b"/>
            <a:pathLst>
              <a:path w="40081">
                <a:moveTo>
                  <a:pt x="40081" y="0"/>
                </a:moveTo>
                <a:lnTo>
                  <a:pt x="0" y="0"/>
                </a:lnTo>
              </a:path>
            </a:pathLst>
          </a:custGeom>
          <a:ln w="7363">
            <a:solidFill>
              <a:srgbClr val="000000"/>
            </a:solidFill>
          </a:ln>
        </p:spPr>
        <p:txBody>
          <a:bodyPr wrap="square" lIns="0" tIns="0" rIns="0" bIns="0" rtlCol="0">
            <a:noAutofit/>
          </a:bodyPr>
          <a:lstStyle/>
          <a:p>
            <a:endParaRPr/>
          </a:p>
        </p:txBody>
      </p:sp>
      <p:sp>
        <p:nvSpPr>
          <p:cNvPr id="265" name="object 196"/>
          <p:cNvSpPr/>
          <p:nvPr/>
        </p:nvSpPr>
        <p:spPr>
          <a:xfrm>
            <a:off x="3021660" y="1027266"/>
            <a:ext cx="40081" cy="0"/>
          </a:xfrm>
          <a:custGeom>
            <a:avLst/>
            <a:gdLst/>
            <a:ahLst/>
            <a:cxnLst/>
            <a:rect l="l" t="t" r="r" b="b"/>
            <a:pathLst>
              <a:path w="40081">
                <a:moveTo>
                  <a:pt x="40081" y="0"/>
                </a:moveTo>
                <a:lnTo>
                  <a:pt x="0" y="0"/>
                </a:lnTo>
              </a:path>
            </a:pathLst>
          </a:custGeom>
          <a:ln w="7363">
            <a:solidFill>
              <a:srgbClr val="000000"/>
            </a:solidFill>
          </a:ln>
        </p:spPr>
        <p:txBody>
          <a:bodyPr wrap="square" lIns="0" tIns="0" rIns="0" bIns="0" rtlCol="0">
            <a:noAutofit/>
          </a:bodyPr>
          <a:lstStyle/>
          <a:p>
            <a:endParaRPr/>
          </a:p>
        </p:txBody>
      </p:sp>
      <p:sp>
        <p:nvSpPr>
          <p:cNvPr id="266" name="object 197"/>
          <p:cNvSpPr/>
          <p:nvPr/>
        </p:nvSpPr>
        <p:spPr>
          <a:xfrm>
            <a:off x="3021660" y="956019"/>
            <a:ext cx="40081" cy="0"/>
          </a:xfrm>
          <a:custGeom>
            <a:avLst/>
            <a:gdLst/>
            <a:ahLst/>
            <a:cxnLst/>
            <a:rect l="l" t="t" r="r" b="b"/>
            <a:pathLst>
              <a:path w="40081">
                <a:moveTo>
                  <a:pt x="40081" y="0"/>
                </a:moveTo>
                <a:lnTo>
                  <a:pt x="0" y="0"/>
                </a:lnTo>
              </a:path>
            </a:pathLst>
          </a:custGeom>
          <a:ln w="7363">
            <a:solidFill>
              <a:srgbClr val="000000"/>
            </a:solidFill>
          </a:ln>
        </p:spPr>
        <p:txBody>
          <a:bodyPr wrap="square" lIns="0" tIns="0" rIns="0" bIns="0" rtlCol="0">
            <a:noAutofit/>
          </a:bodyPr>
          <a:lstStyle/>
          <a:p>
            <a:endParaRPr/>
          </a:p>
        </p:txBody>
      </p:sp>
      <p:sp>
        <p:nvSpPr>
          <p:cNvPr id="267" name="object 198"/>
          <p:cNvSpPr/>
          <p:nvPr/>
        </p:nvSpPr>
        <p:spPr>
          <a:xfrm>
            <a:off x="3021660" y="884835"/>
            <a:ext cx="40081" cy="0"/>
          </a:xfrm>
          <a:custGeom>
            <a:avLst/>
            <a:gdLst/>
            <a:ahLst/>
            <a:cxnLst/>
            <a:rect l="l" t="t" r="r" b="b"/>
            <a:pathLst>
              <a:path w="40081">
                <a:moveTo>
                  <a:pt x="40081" y="0"/>
                </a:moveTo>
                <a:lnTo>
                  <a:pt x="0" y="0"/>
                </a:lnTo>
              </a:path>
            </a:pathLst>
          </a:custGeom>
          <a:ln w="7363">
            <a:solidFill>
              <a:srgbClr val="000000"/>
            </a:solidFill>
          </a:ln>
        </p:spPr>
        <p:txBody>
          <a:bodyPr wrap="square" lIns="0" tIns="0" rIns="0" bIns="0" rtlCol="0">
            <a:noAutofit/>
          </a:bodyPr>
          <a:lstStyle/>
          <a:p>
            <a:endParaRPr/>
          </a:p>
        </p:txBody>
      </p:sp>
      <p:sp>
        <p:nvSpPr>
          <p:cNvPr id="268" name="object 199"/>
          <p:cNvSpPr txBox="1"/>
          <p:nvPr/>
        </p:nvSpPr>
        <p:spPr>
          <a:xfrm>
            <a:off x="2091758" y="3341892"/>
            <a:ext cx="916305" cy="419100"/>
          </a:xfrm>
          <a:prstGeom prst="rect">
            <a:avLst/>
          </a:prstGeom>
        </p:spPr>
        <p:txBody>
          <a:bodyPr vert="horz" wrap="square" lIns="0" tIns="0" rIns="0" bIns="0" rtlCol="0">
            <a:noAutofit/>
          </a:bodyPr>
          <a:lstStyle/>
          <a:p>
            <a:pPr marL="12700">
              <a:lnSpc>
                <a:spcPct val="100000"/>
              </a:lnSpc>
            </a:pPr>
            <a:r>
              <a:rPr sz="1500" dirty="0" smtClean="0">
                <a:latin typeface="Arial"/>
                <a:cs typeface="Arial"/>
              </a:rPr>
              <a:t>1.5</a:t>
            </a:r>
            <a:endParaRPr sz="1500">
              <a:latin typeface="Arial"/>
              <a:cs typeface="Arial"/>
            </a:endParaRPr>
          </a:p>
          <a:p>
            <a:pPr marR="12700" algn="r">
              <a:lnSpc>
                <a:spcPts val="1365"/>
              </a:lnSpc>
            </a:pPr>
            <a:r>
              <a:rPr sz="1150" dirty="0" smtClean="0">
                <a:latin typeface="Arial"/>
                <a:cs typeface="Arial"/>
              </a:rPr>
              <a:t>0.5</a:t>
            </a:r>
            <a:endParaRPr sz="1150">
              <a:latin typeface="Arial"/>
              <a:cs typeface="Arial"/>
            </a:endParaRPr>
          </a:p>
        </p:txBody>
      </p:sp>
      <p:sp>
        <p:nvSpPr>
          <p:cNvPr id="269" name="object 200"/>
          <p:cNvSpPr txBox="1"/>
          <p:nvPr/>
        </p:nvSpPr>
        <p:spPr>
          <a:xfrm>
            <a:off x="2255991" y="2882037"/>
            <a:ext cx="131445" cy="247015"/>
          </a:xfrm>
          <a:prstGeom prst="rect">
            <a:avLst/>
          </a:prstGeom>
        </p:spPr>
        <p:txBody>
          <a:bodyPr vert="horz" wrap="square" lIns="0" tIns="0" rIns="0" bIns="0" rtlCol="0">
            <a:noAutofit/>
          </a:bodyPr>
          <a:lstStyle/>
          <a:p>
            <a:pPr marL="12700">
              <a:lnSpc>
                <a:spcPct val="100000"/>
              </a:lnSpc>
            </a:pPr>
            <a:r>
              <a:rPr sz="1500" dirty="0" smtClean="0">
                <a:latin typeface="Arial"/>
                <a:cs typeface="Arial"/>
              </a:rPr>
              <a:t>2</a:t>
            </a:r>
            <a:endParaRPr sz="1500">
              <a:latin typeface="Arial"/>
              <a:cs typeface="Arial"/>
            </a:endParaRPr>
          </a:p>
        </p:txBody>
      </p:sp>
      <p:sp>
        <p:nvSpPr>
          <p:cNvPr id="270" name="object 201"/>
          <p:cNvSpPr txBox="1"/>
          <p:nvPr/>
        </p:nvSpPr>
        <p:spPr>
          <a:xfrm>
            <a:off x="2091758" y="2422183"/>
            <a:ext cx="290830" cy="247015"/>
          </a:xfrm>
          <a:prstGeom prst="rect">
            <a:avLst/>
          </a:prstGeom>
        </p:spPr>
        <p:txBody>
          <a:bodyPr vert="horz" wrap="square" lIns="0" tIns="0" rIns="0" bIns="0" rtlCol="0">
            <a:noAutofit/>
          </a:bodyPr>
          <a:lstStyle/>
          <a:p>
            <a:pPr marL="12700">
              <a:lnSpc>
                <a:spcPct val="100000"/>
              </a:lnSpc>
            </a:pPr>
            <a:r>
              <a:rPr sz="1500" dirty="0" smtClean="0">
                <a:latin typeface="Arial"/>
                <a:cs typeface="Arial"/>
              </a:rPr>
              <a:t>2.5</a:t>
            </a:r>
            <a:endParaRPr sz="1500">
              <a:latin typeface="Arial"/>
              <a:cs typeface="Arial"/>
            </a:endParaRPr>
          </a:p>
        </p:txBody>
      </p:sp>
      <p:sp>
        <p:nvSpPr>
          <p:cNvPr id="271" name="object 202"/>
          <p:cNvSpPr txBox="1"/>
          <p:nvPr/>
        </p:nvSpPr>
        <p:spPr>
          <a:xfrm>
            <a:off x="2255991" y="1790887"/>
            <a:ext cx="756285" cy="418465"/>
          </a:xfrm>
          <a:prstGeom prst="rect">
            <a:avLst/>
          </a:prstGeom>
        </p:spPr>
        <p:txBody>
          <a:bodyPr vert="horz" wrap="square" lIns="0" tIns="0" rIns="0" bIns="0" rtlCol="0">
            <a:noAutofit/>
          </a:bodyPr>
          <a:lstStyle/>
          <a:p>
            <a:pPr marR="12700" algn="r">
              <a:lnSpc>
                <a:spcPct val="100000"/>
              </a:lnSpc>
            </a:pPr>
            <a:r>
              <a:rPr sz="1150" dirty="0" smtClean="0">
                <a:latin typeface="Arial"/>
                <a:cs typeface="Arial"/>
              </a:rPr>
              <a:t>3</a:t>
            </a:r>
            <a:endParaRPr sz="1150">
              <a:latin typeface="Arial"/>
              <a:cs typeface="Arial"/>
            </a:endParaRPr>
          </a:p>
          <a:p>
            <a:pPr marL="12700">
              <a:lnSpc>
                <a:spcPts val="1770"/>
              </a:lnSpc>
            </a:pPr>
            <a:r>
              <a:rPr sz="1500" dirty="0" smtClean="0">
                <a:latin typeface="Arial"/>
                <a:cs typeface="Arial"/>
              </a:rPr>
              <a:t>3</a:t>
            </a:r>
            <a:endParaRPr sz="1500">
              <a:latin typeface="Arial"/>
              <a:cs typeface="Arial"/>
            </a:endParaRPr>
          </a:p>
        </p:txBody>
      </p:sp>
      <p:sp>
        <p:nvSpPr>
          <p:cNvPr id="272" name="object 203"/>
          <p:cNvSpPr txBox="1"/>
          <p:nvPr/>
        </p:nvSpPr>
        <p:spPr>
          <a:xfrm>
            <a:off x="2091758" y="1502474"/>
            <a:ext cx="290830" cy="247015"/>
          </a:xfrm>
          <a:prstGeom prst="rect">
            <a:avLst/>
          </a:prstGeom>
        </p:spPr>
        <p:txBody>
          <a:bodyPr vert="horz" wrap="square" lIns="0" tIns="0" rIns="0" bIns="0" rtlCol="0">
            <a:noAutofit/>
          </a:bodyPr>
          <a:lstStyle/>
          <a:p>
            <a:pPr marL="12700">
              <a:lnSpc>
                <a:spcPct val="100000"/>
              </a:lnSpc>
            </a:pPr>
            <a:r>
              <a:rPr sz="1500" dirty="0" smtClean="0">
                <a:latin typeface="Arial"/>
                <a:cs typeface="Arial"/>
              </a:rPr>
              <a:t>3.5</a:t>
            </a:r>
            <a:endParaRPr sz="1500">
              <a:latin typeface="Arial"/>
              <a:cs typeface="Arial"/>
            </a:endParaRPr>
          </a:p>
        </p:txBody>
      </p:sp>
      <p:sp>
        <p:nvSpPr>
          <p:cNvPr id="273" name="object 204"/>
          <p:cNvSpPr txBox="1"/>
          <p:nvPr/>
        </p:nvSpPr>
        <p:spPr>
          <a:xfrm>
            <a:off x="2255991" y="1036054"/>
            <a:ext cx="131445" cy="247015"/>
          </a:xfrm>
          <a:prstGeom prst="rect">
            <a:avLst/>
          </a:prstGeom>
        </p:spPr>
        <p:txBody>
          <a:bodyPr vert="horz" wrap="square" lIns="0" tIns="0" rIns="0" bIns="0" rtlCol="0">
            <a:noAutofit/>
          </a:bodyPr>
          <a:lstStyle/>
          <a:p>
            <a:pPr marL="12700">
              <a:lnSpc>
                <a:spcPct val="100000"/>
              </a:lnSpc>
            </a:pPr>
            <a:r>
              <a:rPr sz="1500" dirty="0" smtClean="0">
                <a:latin typeface="Arial"/>
                <a:cs typeface="Arial"/>
              </a:rPr>
              <a:t>4</a:t>
            </a:r>
            <a:endParaRPr sz="1500">
              <a:latin typeface="Arial"/>
              <a:cs typeface="Arial"/>
            </a:endParaRPr>
          </a:p>
        </p:txBody>
      </p:sp>
      <p:sp>
        <p:nvSpPr>
          <p:cNvPr id="274" name="object 205"/>
          <p:cNvSpPr txBox="1"/>
          <p:nvPr/>
        </p:nvSpPr>
        <p:spPr>
          <a:xfrm>
            <a:off x="3021660" y="1318528"/>
            <a:ext cx="4453255" cy="2700020"/>
          </a:xfrm>
          <a:prstGeom prst="rect">
            <a:avLst/>
          </a:prstGeom>
        </p:spPr>
        <p:txBody>
          <a:bodyPr vert="horz" wrap="square" lIns="0" tIns="0" rIns="0" bIns="0" rtlCol="0">
            <a:noAutofit/>
          </a:bodyPr>
          <a:lstStyle/>
          <a:p>
            <a:pPr>
              <a:lnSpc>
                <a:spcPts val="650"/>
              </a:lnSpc>
              <a:spcBef>
                <a:spcPts val="32"/>
              </a:spcBef>
            </a:pPr>
            <a:endParaRPr sz="650" dirty="0"/>
          </a:p>
        </p:txBody>
      </p:sp>
      <p:sp>
        <p:nvSpPr>
          <p:cNvPr id="275" name="object 206"/>
          <p:cNvSpPr txBox="1"/>
          <p:nvPr/>
        </p:nvSpPr>
        <p:spPr>
          <a:xfrm>
            <a:off x="4864595" y="4187840"/>
            <a:ext cx="769620" cy="193040"/>
          </a:xfrm>
          <a:prstGeom prst="rect">
            <a:avLst/>
          </a:prstGeom>
        </p:spPr>
        <p:txBody>
          <a:bodyPr vert="horz" wrap="square" lIns="0" tIns="0" rIns="0" bIns="0" rtlCol="0">
            <a:noAutofit/>
          </a:bodyPr>
          <a:lstStyle/>
          <a:p>
            <a:pPr marL="12700">
              <a:lnSpc>
                <a:spcPct val="100000"/>
              </a:lnSpc>
            </a:pPr>
            <a:r>
              <a:rPr sz="1150" dirty="0" smtClean="0">
                <a:latin typeface="Arial"/>
                <a:cs typeface="Arial"/>
              </a:rPr>
              <a:t>z (arb) </a:t>
            </a:r>
            <a:r>
              <a:rPr sz="1150" spc="-5" dirty="0" smtClean="0">
                <a:latin typeface="Arial"/>
                <a:cs typeface="Arial"/>
              </a:rPr>
              <a:t>[</a:t>
            </a:r>
            <a:r>
              <a:rPr sz="1150" spc="0" dirty="0" smtClean="0">
                <a:latin typeface="Arial"/>
                <a:cs typeface="Arial"/>
              </a:rPr>
              <a:t>cm]</a:t>
            </a:r>
            <a:endParaRPr sz="1150">
              <a:latin typeface="Arial"/>
              <a:cs typeface="Arial"/>
            </a:endParaRPr>
          </a:p>
        </p:txBody>
      </p:sp>
      <p:sp>
        <p:nvSpPr>
          <p:cNvPr id="276" name="object 207"/>
          <p:cNvSpPr txBox="1"/>
          <p:nvPr/>
        </p:nvSpPr>
        <p:spPr>
          <a:xfrm>
            <a:off x="2970390" y="4018993"/>
            <a:ext cx="96520" cy="168910"/>
          </a:xfrm>
          <a:prstGeom prst="rect">
            <a:avLst/>
          </a:prstGeom>
        </p:spPr>
        <p:txBody>
          <a:bodyPr vert="horz" wrap="square" lIns="0" tIns="0" rIns="0" bIns="0" rtlCol="0">
            <a:noAutofit/>
          </a:bodyPr>
          <a:lstStyle/>
          <a:p>
            <a:pPr marL="12700">
              <a:lnSpc>
                <a:spcPct val="100000"/>
              </a:lnSpc>
            </a:pPr>
            <a:r>
              <a:rPr sz="1000" dirty="0" smtClean="0">
                <a:latin typeface="Arial"/>
                <a:cs typeface="Arial"/>
              </a:rPr>
              <a:t>0</a:t>
            </a:r>
            <a:endParaRPr sz="1000">
              <a:latin typeface="Arial"/>
              <a:cs typeface="Arial"/>
            </a:endParaRPr>
          </a:p>
        </p:txBody>
      </p:sp>
      <p:sp>
        <p:nvSpPr>
          <p:cNvPr id="277" name="object 208"/>
          <p:cNvSpPr txBox="1"/>
          <p:nvPr/>
        </p:nvSpPr>
        <p:spPr>
          <a:xfrm>
            <a:off x="3539158" y="4018993"/>
            <a:ext cx="96520" cy="168910"/>
          </a:xfrm>
          <a:prstGeom prst="rect">
            <a:avLst/>
          </a:prstGeom>
        </p:spPr>
        <p:txBody>
          <a:bodyPr vert="horz" wrap="square" lIns="0" tIns="0" rIns="0" bIns="0" rtlCol="0">
            <a:noAutofit/>
          </a:bodyPr>
          <a:lstStyle/>
          <a:p>
            <a:pPr marL="12700">
              <a:lnSpc>
                <a:spcPct val="100000"/>
              </a:lnSpc>
            </a:pPr>
            <a:r>
              <a:rPr sz="1000" dirty="0" smtClean="0">
                <a:latin typeface="Arial"/>
                <a:cs typeface="Arial"/>
              </a:rPr>
              <a:t>5</a:t>
            </a:r>
            <a:endParaRPr sz="1000">
              <a:latin typeface="Arial"/>
              <a:cs typeface="Arial"/>
            </a:endParaRPr>
          </a:p>
        </p:txBody>
      </p:sp>
      <p:sp>
        <p:nvSpPr>
          <p:cNvPr id="278" name="object 209"/>
          <p:cNvSpPr txBox="1"/>
          <p:nvPr/>
        </p:nvSpPr>
        <p:spPr>
          <a:xfrm>
            <a:off x="4072374" y="4018993"/>
            <a:ext cx="167005" cy="168910"/>
          </a:xfrm>
          <a:prstGeom prst="rect">
            <a:avLst/>
          </a:prstGeom>
        </p:spPr>
        <p:txBody>
          <a:bodyPr vert="horz" wrap="square" lIns="0" tIns="0" rIns="0" bIns="0" rtlCol="0">
            <a:noAutofit/>
          </a:bodyPr>
          <a:lstStyle/>
          <a:p>
            <a:pPr marL="12700">
              <a:lnSpc>
                <a:spcPct val="100000"/>
              </a:lnSpc>
            </a:pPr>
            <a:r>
              <a:rPr sz="1000" dirty="0" smtClean="0">
                <a:latin typeface="Arial"/>
                <a:cs typeface="Arial"/>
              </a:rPr>
              <a:t>10</a:t>
            </a:r>
            <a:endParaRPr sz="1000">
              <a:latin typeface="Arial"/>
              <a:cs typeface="Arial"/>
            </a:endParaRPr>
          </a:p>
        </p:txBody>
      </p:sp>
      <p:sp>
        <p:nvSpPr>
          <p:cNvPr id="279" name="object 210"/>
          <p:cNvSpPr txBox="1"/>
          <p:nvPr/>
        </p:nvSpPr>
        <p:spPr>
          <a:xfrm>
            <a:off x="4641149" y="4018993"/>
            <a:ext cx="167005" cy="168910"/>
          </a:xfrm>
          <a:prstGeom prst="rect">
            <a:avLst/>
          </a:prstGeom>
        </p:spPr>
        <p:txBody>
          <a:bodyPr vert="horz" wrap="square" lIns="0" tIns="0" rIns="0" bIns="0" rtlCol="0">
            <a:noAutofit/>
          </a:bodyPr>
          <a:lstStyle/>
          <a:p>
            <a:pPr marL="12700">
              <a:lnSpc>
                <a:spcPct val="100000"/>
              </a:lnSpc>
            </a:pPr>
            <a:r>
              <a:rPr sz="1000" dirty="0" smtClean="0">
                <a:latin typeface="Arial"/>
                <a:cs typeface="Arial"/>
              </a:rPr>
              <a:t>15</a:t>
            </a:r>
            <a:endParaRPr sz="1000">
              <a:latin typeface="Arial"/>
              <a:cs typeface="Arial"/>
            </a:endParaRPr>
          </a:p>
        </p:txBody>
      </p:sp>
      <p:sp>
        <p:nvSpPr>
          <p:cNvPr id="280" name="object 211"/>
          <p:cNvSpPr txBox="1"/>
          <p:nvPr/>
        </p:nvSpPr>
        <p:spPr>
          <a:xfrm>
            <a:off x="5209914" y="4018993"/>
            <a:ext cx="167005" cy="168910"/>
          </a:xfrm>
          <a:prstGeom prst="rect">
            <a:avLst/>
          </a:prstGeom>
        </p:spPr>
        <p:txBody>
          <a:bodyPr vert="horz" wrap="square" lIns="0" tIns="0" rIns="0" bIns="0" rtlCol="0">
            <a:noAutofit/>
          </a:bodyPr>
          <a:lstStyle/>
          <a:p>
            <a:pPr marL="12700">
              <a:lnSpc>
                <a:spcPct val="100000"/>
              </a:lnSpc>
            </a:pPr>
            <a:r>
              <a:rPr sz="1000" dirty="0" smtClean="0">
                <a:latin typeface="Arial"/>
                <a:cs typeface="Arial"/>
              </a:rPr>
              <a:t>20</a:t>
            </a:r>
            <a:endParaRPr sz="1000">
              <a:latin typeface="Arial"/>
              <a:cs typeface="Arial"/>
            </a:endParaRPr>
          </a:p>
        </p:txBody>
      </p:sp>
      <p:sp>
        <p:nvSpPr>
          <p:cNvPr id="281" name="object 212"/>
          <p:cNvSpPr txBox="1"/>
          <p:nvPr/>
        </p:nvSpPr>
        <p:spPr>
          <a:xfrm>
            <a:off x="5778689" y="4018993"/>
            <a:ext cx="167005" cy="168910"/>
          </a:xfrm>
          <a:prstGeom prst="rect">
            <a:avLst/>
          </a:prstGeom>
        </p:spPr>
        <p:txBody>
          <a:bodyPr vert="horz" wrap="square" lIns="0" tIns="0" rIns="0" bIns="0" rtlCol="0">
            <a:noAutofit/>
          </a:bodyPr>
          <a:lstStyle/>
          <a:p>
            <a:pPr marL="12700">
              <a:lnSpc>
                <a:spcPct val="100000"/>
              </a:lnSpc>
            </a:pPr>
            <a:r>
              <a:rPr sz="1000" dirty="0" smtClean="0">
                <a:latin typeface="Arial"/>
                <a:cs typeface="Arial"/>
              </a:rPr>
              <a:t>25</a:t>
            </a:r>
            <a:endParaRPr sz="1000">
              <a:latin typeface="Arial"/>
              <a:cs typeface="Arial"/>
            </a:endParaRPr>
          </a:p>
        </p:txBody>
      </p:sp>
      <p:sp>
        <p:nvSpPr>
          <p:cNvPr id="282" name="object 213"/>
          <p:cNvSpPr txBox="1"/>
          <p:nvPr/>
        </p:nvSpPr>
        <p:spPr>
          <a:xfrm>
            <a:off x="6342379" y="4018993"/>
            <a:ext cx="167005" cy="168910"/>
          </a:xfrm>
          <a:prstGeom prst="rect">
            <a:avLst/>
          </a:prstGeom>
        </p:spPr>
        <p:txBody>
          <a:bodyPr vert="horz" wrap="square" lIns="0" tIns="0" rIns="0" bIns="0" rtlCol="0">
            <a:noAutofit/>
          </a:bodyPr>
          <a:lstStyle/>
          <a:p>
            <a:pPr marL="12700">
              <a:lnSpc>
                <a:spcPct val="100000"/>
              </a:lnSpc>
            </a:pPr>
            <a:r>
              <a:rPr sz="1000" dirty="0" smtClean="0">
                <a:latin typeface="Arial"/>
                <a:cs typeface="Arial"/>
              </a:rPr>
              <a:t>30</a:t>
            </a:r>
            <a:endParaRPr sz="1000">
              <a:latin typeface="Arial"/>
              <a:cs typeface="Arial"/>
            </a:endParaRPr>
          </a:p>
        </p:txBody>
      </p:sp>
      <p:sp>
        <p:nvSpPr>
          <p:cNvPr id="283" name="object 214"/>
          <p:cNvSpPr txBox="1"/>
          <p:nvPr/>
        </p:nvSpPr>
        <p:spPr>
          <a:xfrm>
            <a:off x="6911144" y="4018993"/>
            <a:ext cx="167005" cy="168910"/>
          </a:xfrm>
          <a:prstGeom prst="rect">
            <a:avLst/>
          </a:prstGeom>
        </p:spPr>
        <p:txBody>
          <a:bodyPr vert="horz" wrap="square" lIns="0" tIns="0" rIns="0" bIns="0" rtlCol="0">
            <a:noAutofit/>
          </a:bodyPr>
          <a:lstStyle/>
          <a:p>
            <a:pPr marL="12700">
              <a:lnSpc>
                <a:spcPct val="100000"/>
              </a:lnSpc>
            </a:pPr>
            <a:r>
              <a:rPr sz="1000" dirty="0" smtClean="0">
                <a:latin typeface="Arial"/>
                <a:cs typeface="Arial"/>
              </a:rPr>
              <a:t>35</a:t>
            </a:r>
            <a:endParaRPr sz="1000">
              <a:latin typeface="Arial"/>
              <a:cs typeface="Arial"/>
            </a:endParaRPr>
          </a:p>
        </p:txBody>
      </p:sp>
      <p:sp>
        <p:nvSpPr>
          <p:cNvPr id="284" name="object 215"/>
          <p:cNvSpPr txBox="1"/>
          <p:nvPr/>
        </p:nvSpPr>
        <p:spPr>
          <a:xfrm>
            <a:off x="2593281" y="2254880"/>
            <a:ext cx="211454" cy="380365"/>
          </a:xfrm>
          <a:prstGeom prst="rect">
            <a:avLst/>
          </a:prstGeom>
        </p:spPr>
        <p:txBody>
          <a:bodyPr vert="vert270" wrap="square" lIns="0" tIns="0" rIns="0" bIns="0" rtlCol="0">
            <a:noAutofit/>
          </a:bodyPr>
          <a:lstStyle/>
          <a:p>
            <a:pPr marL="12700">
              <a:lnSpc>
                <a:spcPct val="100000"/>
              </a:lnSpc>
            </a:pPr>
            <a:r>
              <a:rPr sz="1150" spc="-55" dirty="0" smtClean="0">
                <a:latin typeface="Arial"/>
                <a:cs typeface="Arial"/>
              </a:rPr>
              <a:t>B</a:t>
            </a:r>
            <a:r>
              <a:rPr sz="1125" spc="0" baseline="-18518" dirty="0" smtClean="0">
                <a:latin typeface="Arial"/>
                <a:cs typeface="Arial"/>
              </a:rPr>
              <a:t>z </a:t>
            </a:r>
            <a:r>
              <a:rPr sz="1125" spc="-112" baseline="-18518" dirty="0" smtClean="0">
                <a:latin typeface="Arial"/>
                <a:cs typeface="Arial"/>
              </a:rPr>
              <a:t> </a:t>
            </a:r>
            <a:r>
              <a:rPr sz="1150" spc="0" dirty="0" smtClean="0">
                <a:latin typeface="Arial"/>
                <a:cs typeface="Arial"/>
              </a:rPr>
              <a:t>[T]</a:t>
            </a:r>
            <a:endParaRPr sz="1150">
              <a:latin typeface="Arial"/>
              <a:cs typeface="Arial"/>
            </a:endParaRPr>
          </a:p>
        </p:txBody>
      </p:sp>
      <p:sp>
        <p:nvSpPr>
          <p:cNvPr id="285" name="object 216"/>
          <p:cNvSpPr txBox="1"/>
          <p:nvPr/>
        </p:nvSpPr>
        <p:spPr>
          <a:xfrm>
            <a:off x="2904371" y="3923768"/>
            <a:ext cx="107314" cy="193040"/>
          </a:xfrm>
          <a:prstGeom prst="rect">
            <a:avLst/>
          </a:prstGeom>
        </p:spPr>
        <p:txBody>
          <a:bodyPr vert="horz" wrap="square" lIns="0" tIns="0" rIns="0" bIns="0" rtlCol="0">
            <a:noAutofit/>
          </a:bodyPr>
          <a:lstStyle/>
          <a:p>
            <a:pPr marL="12700">
              <a:lnSpc>
                <a:spcPct val="100000"/>
              </a:lnSpc>
            </a:pPr>
            <a:r>
              <a:rPr sz="1150" dirty="0" smtClean="0">
                <a:latin typeface="Arial"/>
                <a:cs typeface="Arial"/>
              </a:rPr>
              <a:t>0</a:t>
            </a:r>
            <a:endParaRPr sz="1150">
              <a:latin typeface="Arial"/>
              <a:cs typeface="Arial"/>
            </a:endParaRPr>
          </a:p>
        </p:txBody>
      </p:sp>
      <p:sp>
        <p:nvSpPr>
          <p:cNvPr id="286" name="object 217"/>
          <p:cNvSpPr txBox="1"/>
          <p:nvPr/>
        </p:nvSpPr>
        <p:spPr>
          <a:xfrm>
            <a:off x="2777415" y="2857329"/>
            <a:ext cx="230504" cy="193040"/>
          </a:xfrm>
          <a:prstGeom prst="rect">
            <a:avLst/>
          </a:prstGeom>
        </p:spPr>
        <p:txBody>
          <a:bodyPr vert="horz" wrap="square" lIns="0" tIns="0" rIns="0" bIns="0" rtlCol="0">
            <a:noAutofit/>
          </a:bodyPr>
          <a:lstStyle/>
          <a:p>
            <a:pPr marL="12700">
              <a:lnSpc>
                <a:spcPct val="100000"/>
              </a:lnSpc>
            </a:pPr>
            <a:r>
              <a:rPr sz="1150" dirty="0" smtClean="0">
                <a:latin typeface="Arial"/>
                <a:cs typeface="Arial"/>
              </a:rPr>
              <a:t>1.5</a:t>
            </a:r>
            <a:endParaRPr sz="1150">
              <a:latin typeface="Arial"/>
              <a:cs typeface="Arial"/>
            </a:endParaRPr>
          </a:p>
        </p:txBody>
      </p:sp>
      <p:sp>
        <p:nvSpPr>
          <p:cNvPr id="287" name="object 218"/>
          <p:cNvSpPr txBox="1"/>
          <p:nvPr/>
        </p:nvSpPr>
        <p:spPr>
          <a:xfrm>
            <a:off x="2904371" y="2501848"/>
            <a:ext cx="107314" cy="193040"/>
          </a:xfrm>
          <a:prstGeom prst="rect">
            <a:avLst/>
          </a:prstGeom>
        </p:spPr>
        <p:txBody>
          <a:bodyPr vert="horz" wrap="square" lIns="0" tIns="0" rIns="0" bIns="0" rtlCol="0">
            <a:noAutofit/>
          </a:bodyPr>
          <a:lstStyle/>
          <a:p>
            <a:pPr marL="12700">
              <a:lnSpc>
                <a:spcPct val="100000"/>
              </a:lnSpc>
            </a:pPr>
            <a:r>
              <a:rPr sz="1150" dirty="0" smtClean="0">
                <a:latin typeface="Arial"/>
                <a:cs typeface="Arial"/>
              </a:rPr>
              <a:t>2</a:t>
            </a:r>
            <a:endParaRPr sz="1150">
              <a:latin typeface="Arial"/>
              <a:cs typeface="Arial"/>
            </a:endParaRPr>
          </a:p>
        </p:txBody>
      </p:sp>
      <p:sp>
        <p:nvSpPr>
          <p:cNvPr id="288" name="object 219"/>
          <p:cNvSpPr txBox="1"/>
          <p:nvPr/>
        </p:nvSpPr>
        <p:spPr>
          <a:xfrm>
            <a:off x="2777415" y="2146367"/>
            <a:ext cx="230504" cy="193040"/>
          </a:xfrm>
          <a:prstGeom prst="rect">
            <a:avLst/>
          </a:prstGeom>
        </p:spPr>
        <p:txBody>
          <a:bodyPr vert="horz" wrap="square" lIns="0" tIns="0" rIns="0" bIns="0" rtlCol="0">
            <a:noAutofit/>
          </a:bodyPr>
          <a:lstStyle/>
          <a:p>
            <a:pPr marL="12700">
              <a:lnSpc>
                <a:spcPct val="100000"/>
              </a:lnSpc>
            </a:pPr>
            <a:r>
              <a:rPr sz="1150" dirty="0" smtClean="0">
                <a:latin typeface="Arial"/>
                <a:cs typeface="Arial"/>
              </a:rPr>
              <a:t>2.5</a:t>
            </a:r>
            <a:endParaRPr sz="1150">
              <a:latin typeface="Arial"/>
              <a:cs typeface="Arial"/>
            </a:endParaRPr>
          </a:p>
        </p:txBody>
      </p:sp>
      <p:sp>
        <p:nvSpPr>
          <p:cNvPr id="289" name="object 220"/>
          <p:cNvSpPr txBox="1"/>
          <p:nvPr/>
        </p:nvSpPr>
        <p:spPr>
          <a:xfrm>
            <a:off x="2777415" y="1435406"/>
            <a:ext cx="230504" cy="193040"/>
          </a:xfrm>
          <a:prstGeom prst="rect">
            <a:avLst/>
          </a:prstGeom>
        </p:spPr>
        <p:txBody>
          <a:bodyPr vert="horz" wrap="square" lIns="0" tIns="0" rIns="0" bIns="0" rtlCol="0">
            <a:noAutofit/>
          </a:bodyPr>
          <a:lstStyle/>
          <a:p>
            <a:pPr marL="12700">
              <a:lnSpc>
                <a:spcPct val="100000"/>
              </a:lnSpc>
            </a:pPr>
            <a:r>
              <a:rPr sz="1150" dirty="0" smtClean="0">
                <a:latin typeface="Arial"/>
                <a:cs typeface="Arial"/>
              </a:rPr>
              <a:t>3.5</a:t>
            </a:r>
            <a:endParaRPr sz="1150">
              <a:latin typeface="Arial"/>
              <a:cs typeface="Arial"/>
            </a:endParaRPr>
          </a:p>
        </p:txBody>
      </p:sp>
      <p:sp>
        <p:nvSpPr>
          <p:cNvPr id="290" name="object 221"/>
          <p:cNvSpPr txBox="1"/>
          <p:nvPr/>
        </p:nvSpPr>
        <p:spPr>
          <a:xfrm>
            <a:off x="2904371" y="1074850"/>
            <a:ext cx="107314" cy="193040"/>
          </a:xfrm>
          <a:prstGeom prst="rect">
            <a:avLst/>
          </a:prstGeom>
        </p:spPr>
        <p:txBody>
          <a:bodyPr vert="horz" wrap="square" lIns="0" tIns="0" rIns="0" bIns="0" rtlCol="0">
            <a:noAutofit/>
          </a:bodyPr>
          <a:lstStyle/>
          <a:p>
            <a:pPr marL="12700">
              <a:lnSpc>
                <a:spcPct val="100000"/>
              </a:lnSpc>
            </a:pPr>
            <a:r>
              <a:rPr sz="1150" dirty="0" smtClean="0">
                <a:latin typeface="Arial"/>
                <a:cs typeface="Arial"/>
              </a:rPr>
              <a:t>4</a:t>
            </a:r>
            <a:endParaRPr sz="1150">
              <a:latin typeface="Arial"/>
              <a:cs typeface="Arial"/>
            </a:endParaRPr>
          </a:p>
        </p:txBody>
      </p:sp>
      <p:sp>
        <p:nvSpPr>
          <p:cNvPr id="291" name="object 222"/>
          <p:cNvSpPr/>
          <p:nvPr/>
        </p:nvSpPr>
        <p:spPr>
          <a:xfrm>
            <a:off x="7434211" y="3946780"/>
            <a:ext cx="40081" cy="0"/>
          </a:xfrm>
          <a:custGeom>
            <a:avLst/>
            <a:gdLst/>
            <a:ahLst/>
            <a:cxnLst/>
            <a:rect l="l" t="t" r="r" b="b"/>
            <a:pathLst>
              <a:path w="40081">
                <a:moveTo>
                  <a:pt x="0" y="0"/>
                </a:moveTo>
                <a:lnTo>
                  <a:pt x="40081" y="0"/>
                </a:lnTo>
              </a:path>
            </a:pathLst>
          </a:custGeom>
          <a:ln w="7363">
            <a:solidFill>
              <a:srgbClr val="000000"/>
            </a:solidFill>
          </a:ln>
        </p:spPr>
        <p:txBody>
          <a:bodyPr wrap="square" lIns="0" tIns="0" rIns="0" bIns="0" rtlCol="0">
            <a:noAutofit/>
          </a:bodyPr>
          <a:lstStyle/>
          <a:p>
            <a:endParaRPr/>
          </a:p>
        </p:txBody>
      </p:sp>
      <p:sp>
        <p:nvSpPr>
          <p:cNvPr id="292" name="object 223"/>
          <p:cNvSpPr/>
          <p:nvPr/>
        </p:nvSpPr>
        <p:spPr>
          <a:xfrm>
            <a:off x="7434211" y="3875584"/>
            <a:ext cx="40081" cy="0"/>
          </a:xfrm>
          <a:custGeom>
            <a:avLst/>
            <a:gdLst/>
            <a:ahLst/>
            <a:cxnLst/>
            <a:rect l="l" t="t" r="r" b="b"/>
            <a:pathLst>
              <a:path w="40081">
                <a:moveTo>
                  <a:pt x="0" y="0"/>
                </a:moveTo>
                <a:lnTo>
                  <a:pt x="40081" y="0"/>
                </a:lnTo>
              </a:path>
            </a:pathLst>
          </a:custGeom>
          <a:ln w="7363">
            <a:solidFill>
              <a:srgbClr val="000000"/>
            </a:solidFill>
          </a:ln>
        </p:spPr>
        <p:txBody>
          <a:bodyPr wrap="square" lIns="0" tIns="0" rIns="0" bIns="0" rtlCol="0">
            <a:noAutofit/>
          </a:bodyPr>
          <a:lstStyle/>
          <a:p>
            <a:endParaRPr/>
          </a:p>
        </p:txBody>
      </p:sp>
      <p:sp>
        <p:nvSpPr>
          <p:cNvPr id="293" name="object 224"/>
          <p:cNvSpPr/>
          <p:nvPr/>
        </p:nvSpPr>
        <p:spPr>
          <a:xfrm>
            <a:off x="7434211" y="3804400"/>
            <a:ext cx="40081" cy="0"/>
          </a:xfrm>
          <a:custGeom>
            <a:avLst/>
            <a:gdLst/>
            <a:ahLst/>
            <a:cxnLst/>
            <a:rect l="l" t="t" r="r" b="b"/>
            <a:pathLst>
              <a:path w="40081">
                <a:moveTo>
                  <a:pt x="0" y="0"/>
                </a:moveTo>
                <a:lnTo>
                  <a:pt x="40081" y="0"/>
                </a:lnTo>
              </a:path>
            </a:pathLst>
          </a:custGeom>
          <a:ln w="7363">
            <a:solidFill>
              <a:srgbClr val="000000"/>
            </a:solidFill>
          </a:ln>
        </p:spPr>
        <p:txBody>
          <a:bodyPr wrap="square" lIns="0" tIns="0" rIns="0" bIns="0" rtlCol="0">
            <a:noAutofit/>
          </a:bodyPr>
          <a:lstStyle/>
          <a:p>
            <a:endParaRPr/>
          </a:p>
        </p:txBody>
      </p:sp>
      <p:sp>
        <p:nvSpPr>
          <p:cNvPr id="294" name="object 225"/>
          <p:cNvSpPr/>
          <p:nvPr/>
        </p:nvSpPr>
        <p:spPr>
          <a:xfrm>
            <a:off x="7434211" y="3733204"/>
            <a:ext cx="40081" cy="0"/>
          </a:xfrm>
          <a:custGeom>
            <a:avLst/>
            <a:gdLst/>
            <a:ahLst/>
            <a:cxnLst/>
            <a:rect l="l" t="t" r="r" b="b"/>
            <a:pathLst>
              <a:path w="40081">
                <a:moveTo>
                  <a:pt x="0" y="0"/>
                </a:moveTo>
                <a:lnTo>
                  <a:pt x="40081" y="0"/>
                </a:lnTo>
              </a:path>
            </a:pathLst>
          </a:custGeom>
          <a:ln w="7363">
            <a:solidFill>
              <a:srgbClr val="000000"/>
            </a:solidFill>
          </a:ln>
        </p:spPr>
        <p:txBody>
          <a:bodyPr wrap="square" lIns="0" tIns="0" rIns="0" bIns="0" rtlCol="0">
            <a:noAutofit/>
          </a:bodyPr>
          <a:lstStyle/>
          <a:p>
            <a:endParaRPr/>
          </a:p>
        </p:txBody>
      </p:sp>
      <p:sp>
        <p:nvSpPr>
          <p:cNvPr id="295" name="object 226"/>
          <p:cNvSpPr/>
          <p:nvPr/>
        </p:nvSpPr>
        <p:spPr>
          <a:xfrm>
            <a:off x="7434211" y="3590774"/>
            <a:ext cx="40081" cy="0"/>
          </a:xfrm>
          <a:custGeom>
            <a:avLst/>
            <a:gdLst/>
            <a:ahLst/>
            <a:cxnLst/>
            <a:rect l="l" t="t" r="r" b="b"/>
            <a:pathLst>
              <a:path w="40081">
                <a:moveTo>
                  <a:pt x="0" y="0"/>
                </a:moveTo>
                <a:lnTo>
                  <a:pt x="40081" y="0"/>
                </a:lnTo>
              </a:path>
            </a:pathLst>
          </a:custGeom>
          <a:ln w="7363">
            <a:solidFill>
              <a:srgbClr val="000000"/>
            </a:solidFill>
          </a:ln>
        </p:spPr>
        <p:txBody>
          <a:bodyPr wrap="square" lIns="0" tIns="0" rIns="0" bIns="0" rtlCol="0">
            <a:noAutofit/>
          </a:bodyPr>
          <a:lstStyle/>
          <a:p>
            <a:endParaRPr/>
          </a:p>
        </p:txBody>
      </p:sp>
      <p:sp>
        <p:nvSpPr>
          <p:cNvPr id="296" name="object 227"/>
          <p:cNvSpPr/>
          <p:nvPr/>
        </p:nvSpPr>
        <p:spPr>
          <a:xfrm>
            <a:off x="7434211" y="3519539"/>
            <a:ext cx="40081" cy="0"/>
          </a:xfrm>
          <a:custGeom>
            <a:avLst/>
            <a:gdLst/>
            <a:ahLst/>
            <a:cxnLst/>
            <a:rect l="l" t="t" r="r" b="b"/>
            <a:pathLst>
              <a:path w="40081">
                <a:moveTo>
                  <a:pt x="0" y="0"/>
                </a:moveTo>
                <a:lnTo>
                  <a:pt x="40081" y="0"/>
                </a:lnTo>
              </a:path>
            </a:pathLst>
          </a:custGeom>
          <a:ln w="7363">
            <a:solidFill>
              <a:srgbClr val="000000"/>
            </a:solidFill>
          </a:ln>
        </p:spPr>
        <p:txBody>
          <a:bodyPr wrap="square" lIns="0" tIns="0" rIns="0" bIns="0" rtlCol="0">
            <a:noAutofit/>
          </a:bodyPr>
          <a:lstStyle/>
          <a:p>
            <a:endParaRPr/>
          </a:p>
        </p:txBody>
      </p:sp>
      <p:sp>
        <p:nvSpPr>
          <p:cNvPr id="297" name="object 228"/>
          <p:cNvSpPr/>
          <p:nvPr/>
        </p:nvSpPr>
        <p:spPr>
          <a:xfrm>
            <a:off x="7434211" y="3448343"/>
            <a:ext cx="40081" cy="0"/>
          </a:xfrm>
          <a:custGeom>
            <a:avLst/>
            <a:gdLst/>
            <a:ahLst/>
            <a:cxnLst/>
            <a:rect l="l" t="t" r="r" b="b"/>
            <a:pathLst>
              <a:path w="40081">
                <a:moveTo>
                  <a:pt x="0" y="0"/>
                </a:moveTo>
                <a:lnTo>
                  <a:pt x="40081" y="0"/>
                </a:lnTo>
              </a:path>
            </a:pathLst>
          </a:custGeom>
          <a:ln w="7363">
            <a:solidFill>
              <a:srgbClr val="000000"/>
            </a:solidFill>
          </a:ln>
        </p:spPr>
        <p:txBody>
          <a:bodyPr wrap="square" lIns="0" tIns="0" rIns="0" bIns="0" rtlCol="0">
            <a:noAutofit/>
          </a:bodyPr>
          <a:lstStyle/>
          <a:p>
            <a:endParaRPr/>
          </a:p>
        </p:txBody>
      </p:sp>
      <p:sp>
        <p:nvSpPr>
          <p:cNvPr id="298" name="object 229"/>
          <p:cNvSpPr/>
          <p:nvPr/>
        </p:nvSpPr>
        <p:spPr>
          <a:xfrm>
            <a:off x="7434211" y="3377109"/>
            <a:ext cx="40081" cy="0"/>
          </a:xfrm>
          <a:custGeom>
            <a:avLst/>
            <a:gdLst/>
            <a:ahLst/>
            <a:cxnLst/>
            <a:rect l="l" t="t" r="r" b="b"/>
            <a:pathLst>
              <a:path w="40081">
                <a:moveTo>
                  <a:pt x="0" y="0"/>
                </a:moveTo>
                <a:lnTo>
                  <a:pt x="40081" y="0"/>
                </a:lnTo>
              </a:path>
            </a:pathLst>
          </a:custGeom>
          <a:ln w="7363">
            <a:solidFill>
              <a:srgbClr val="000000"/>
            </a:solidFill>
          </a:ln>
        </p:spPr>
        <p:txBody>
          <a:bodyPr wrap="square" lIns="0" tIns="0" rIns="0" bIns="0" rtlCol="0">
            <a:noAutofit/>
          </a:bodyPr>
          <a:lstStyle/>
          <a:p>
            <a:endParaRPr/>
          </a:p>
        </p:txBody>
      </p:sp>
      <p:sp>
        <p:nvSpPr>
          <p:cNvPr id="299" name="object 230"/>
          <p:cNvSpPr/>
          <p:nvPr/>
        </p:nvSpPr>
        <p:spPr>
          <a:xfrm>
            <a:off x="7434211" y="3234729"/>
            <a:ext cx="40081" cy="0"/>
          </a:xfrm>
          <a:custGeom>
            <a:avLst/>
            <a:gdLst/>
            <a:ahLst/>
            <a:cxnLst/>
            <a:rect l="l" t="t" r="r" b="b"/>
            <a:pathLst>
              <a:path w="40081">
                <a:moveTo>
                  <a:pt x="0" y="0"/>
                </a:moveTo>
                <a:lnTo>
                  <a:pt x="40081" y="0"/>
                </a:lnTo>
              </a:path>
            </a:pathLst>
          </a:custGeom>
          <a:ln w="7363">
            <a:solidFill>
              <a:srgbClr val="000000"/>
            </a:solidFill>
          </a:ln>
        </p:spPr>
        <p:txBody>
          <a:bodyPr wrap="square" lIns="0" tIns="0" rIns="0" bIns="0" rtlCol="0">
            <a:noAutofit/>
          </a:bodyPr>
          <a:lstStyle/>
          <a:p>
            <a:endParaRPr/>
          </a:p>
        </p:txBody>
      </p:sp>
      <p:sp>
        <p:nvSpPr>
          <p:cNvPr id="300" name="object 231"/>
          <p:cNvSpPr/>
          <p:nvPr/>
        </p:nvSpPr>
        <p:spPr>
          <a:xfrm>
            <a:off x="7434211" y="3163495"/>
            <a:ext cx="40081" cy="0"/>
          </a:xfrm>
          <a:custGeom>
            <a:avLst/>
            <a:gdLst/>
            <a:ahLst/>
            <a:cxnLst/>
            <a:rect l="l" t="t" r="r" b="b"/>
            <a:pathLst>
              <a:path w="40081">
                <a:moveTo>
                  <a:pt x="0" y="0"/>
                </a:moveTo>
                <a:lnTo>
                  <a:pt x="40081" y="0"/>
                </a:lnTo>
              </a:path>
            </a:pathLst>
          </a:custGeom>
          <a:ln w="7363">
            <a:solidFill>
              <a:srgbClr val="000000"/>
            </a:solidFill>
          </a:ln>
        </p:spPr>
        <p:txBody>
          <a:bodyPr wrap="square" lIns="0" tIns="0" rIns="0" bIns="0" rtlCol="0">
            <a:noAutofit/>
          </a:bodyPr>
          <a:lstStyle/>
          <a:p>
            <a:endParaRPr/>
          </a:p>
        </p:txBody>
      </p:sp>
      <p:sp>
        <p:nvSpPr>
          <p:cNvPr id="301" name="object 232"/>
          <p:cNvSpPr/>
          <p:nvPr/>
        </p:nvSpPr>
        <p:spPr>
          <a:xfrm>
            <a:off x="7434211" y="3092299"/>
            <a:ext cx="40081" cy="0"/>
          </a:xfrm>
          <a:custGeom>
            <a:avLst/>
            <a:gdLst/>
            <a:ahLst/>
            <a:cxnLst/>
            <a:rect l="l" t="t" r="r" b="b"/>
            <a:pathLst>
              <a:path w="40081">
                <a:moveTo>
                  <a:pt x="0" y="0"/>
                </a:moveTo>
                <a:lnTo>
                  <a:pt x="40081" y="0"/>
                </a:lnTo>
              </a:path>
            </a:pathLst>
          </a:custGeom>
          <a:ln w="7363">
            <a:solidFill>
              <a:srgbClr val="000000"/>
            </a:solidFill>
          </a:ln>
        </p:spPr>
        <p:txBody>
          <a:bodyPr wrap="square" lIns="0" tIns="0" rIns="0" bIns="0" rtlCol="0">
            <a:noAutofit/>
          </a:bodyPr>
          <a:lstStyle/>
          <a:p>
            <a:endParaRPr/>
          </a:p>
        </p:txBody>
      </p:sp>
      <p:sp>
        <p:nvSpPr>
          <p:cNvPr id="302" name="object 233"/>
          <p:cNvSpPr/>
          <p:nvPr/>
        </p:nvSpPr>
        <p:spPr>
          <a:xfrm>
            <a:off x="7434211" y="3021115"/>
            <a:ext cx="40081" cy="0"/>
          </a:xfrm>
          <a:custGeom>
            <a:avLst/>
            <a:gdLst/>
            <a:ahLst/>
            <a:cxnLst/>
            <a:rect l="l" t="t" r="r" b="b"/>
            <a:pathLst>
              <a:path w="40081">
                <a:moveTo>
                  <a:pt x="0" y="0"/>
                </a:moveTo>
                <a:lnTo>
                  <a:pt x="40081" y="0"/>
                </a:lnTo>
              </a:path>
            </a:pathLst>
          </a:custGeom>
          <a:ln w="7363">
            <a:solidFill>
              <a:srgbClr val="000000"/>
            </a:solidFill>
          </a:ln>
        </p:spPr>
        <p:txBody>
          <a:bodyPr wrap="square" lIns="0" tIns="0" rIns="0" bIns="0" rtlCol="0">
            <a:noAutofit/>
          </a:bodyPr>
          <a:lstStyle/>
          <a:p>
            <a:endParaRPr/>
          </a:p>
        </p:txBody>
      </p:sp>
      <p:sp>
        <p:nvSpPr>
          <p:cNvPr id="303" name="object 234"/>
          <p:cNvSpPr/>
          <p:nvPr/>
        </p:nvSpPr>
        <p:spPr>
          <a:xfrm>
            <a:off x="7434211" y="2878685"/>
            <a:ext cx="40081" cy="0"/>
          </a:xfrm>
          <a:custGeom>
            <a:avLst/>
            <a:gdLst/>
            <a:ahLst/>
            <a:cxnLst/>
            <a:rect l="l" t="t" r="r" b="b"/>
            <a:pathLst>
              <a:path w="40081">
                <a:moveTo>
                  <a:pt x="0" y="0"/>
                </a:moveTo>
                <a:lnTo>
                  <a:pt x="40081" y="0"/>
                </a:lnTo>
              </a:path>
            </a:pathLst>
          </a:custGeom>
          <a:ln w="7363">
            <a:solidFill>
              <a:srgbClr val="000000"/>
            </a:solidFill>
          </a:ln>
        </p:spPr>
        <p:txBody>
          <a:bodyPr wrap="square" lIns="0" tIns="0" rIns="0" bIns="0" rtlCol="0">
            <a:noAutofit/>
          </a:bodyPr>
          <a:lstStyle/>
          <a:p>
            <a:endParaRPr/>
          </a:p>
        </p:txBody>
      </p:sp>
      <p:sp>
        <p:nvSpPr>
          <p:cNvPr id="304" name="object 235"/>
          <p:cNvSpPr/>
          <p:nvPr/>
        </p:nvSpPr>
        <p:spPr>
          <a:xfrm>
            <a:off x="7434211" y="2807501"/>
            <a:ext cx="40081" cy="0"/>
          </a:xfrm>
          <a:custGeom>
            <a:avLst/>
            <a:gdLst/>
            <a:ahLst/>
            <a:cxnLst/>
            <a:rect l="l" t="t" r="r" b="b"/>
            <a:pathLst>
              <a:path w="40081">
                <a:moveTo>
                  <a:pt x="0" y="0"/>
                </a:moveTo>
                <a:lnTo>
                  <a:pt x="40081" y="0"/>
                </a:lnTo>
              </a:path>
            </a:pathLst>
          </a:custGeom>
          <a:ln w="7363">
            <a:solidFill>
              <a:srgbClr val="000000"/>
            </a:solidFill>
          </a:ln>
        </p:spPr>
        <p:txBody>
          <a:bodyPr wrap="square" lIns="0" tIns="0" rIns="0" bIns="0" rtlCol="0">
            <a:noAutofit/>
          </a:bodyPr>
          <a:lstStyle/>
          <a:p>
            <a:endParaRPr/>
          </a:p>
        </p:txBody>
      </p:sp>
      <p:sp>
        <p:nvSpPr>
          <p:cNvPr id="305" name="object 236"/>
          <p:cNvSpPr/>
          <p:nvPr/>
        </p:nvSpPr>
        <p:spPr>
          <a:xfrm>
            <a:off x="7434211" y="2736254"/>
            <a:ext cx="40081" cy="0"/>
          </a:xfrm>
          <a:custGeom>
            <a:avLst/>
            <a:gdLst/>
            <a:ahLst/>
            <a:cxnLst/>
            <a:rect l="l" t="t" r="r" b="b"/>
            <a:pathLst>
              <a:path w="40081">
                <a:moveTo>
                  <a:pt x="0" y="0"/>
                </a:moveTo>
                <a:lnTo>
                  <a:pt x="40081" y="0"/>
                </a:lnTo>
              </a:path>
            </a:pathLst>
          </a:custGeom>
          <a:ln w="7363">
            <a:solidFill>
              <a:srgbClr val="000000"/>
            </a:solidFill>
          </a:ln>
        </p:spPr>
        <p:txBody>
          <a:bodyPr wrap="square" lIns="0" tIns="0" rIns="0" bIns="0" rtlCol="0">
            <a:noAutofit/>
          </a:bodyPr>
          <a:lstStyle/>
          <a:p>
            <a:endParaRPr/>
          </a:p>
        </p:txBody>
      </p:sp>
      <p:sp>
        <p:nvSpPr>
          <p:cNvPr id="306" name="object 237"/>
          <p:cNvSpPr/>
          <p:nvPr/>
        </p:nvSpPr>
        <p:spPr>
          <a:xfrm>
            <a:off x="7434211" y="2665071"/>
            <a:ext cx="40081" cy="0"/>
          </a:xfrm>
          <a:custGeom>
            <a:avLst/>
            <a:gdLst/>
            <a:ahLst/>
            <a:cxnLst/>
            <a:rect l="l" t="t" r="r" b="b"/>
            <a:pathLst>
              <a:path w="40081">
                <a:moveTo>
                  <a:pt x="0" y="0"/>
                </a:moveTo>
                <a:lnTo>
                  <a:pt x="40081" y="0"/>
                </a:lnTo>
              </a:path>
            </a:pathLst>
          </a:custGeom>
          <a:ln w="7363">
            <a:solidFill>
              <a:srgbClr val="000000"/>
            </a:solidFill>
          </a:ln>
        </p:spPr>
        <p:txBody>
          <a:bodyPr wrap="square" lIns="0" tIns="0" rIns="0" bIns="0" rtlCol="0">
            <a:noAutofit/>
          </a:bodyPr>
          <a:lstStyle/>
          <a:p>
            <a:endParaRPr/>
          </a:p>
        </p:txBody>
      </p:sp>
      <p:sp>
        <p:nvSpPr>
          <p:cNvPr id="307" name="object 238"/>
          <p:cNvSpPr/>
          <p:nvPr/>
        </p:nvSpPr>
        <p:spPr>
          <a:xfrm>
            <a:off x="7434211" y="2522640"/>
            <a:ext cx="40081" cy="0"/>
          </a:xfrm>
          <a:custGeom>
            <a:avLst/>
            <a:gdLst/>
            <a:ahLst/>
            <a:cxnLst/>
            <a:rect l="l" t="t" r="r" b="b"/>
            <a:pathLst>
              <a:path w="40081">
                <a:moveTo>
                  <a:pt x="0" y="0"/>
                </a:moveTo>
                <a:lnTo>
                  <a:pt x="40081" y="0"/>
                </a:lnTo>
              </a:path>
            </a:pathLst>
          </a:custGeom>
          <a:ln w="7363">
            <a:solidFill>
              <a:srgbClr val="000000"/>
            </a:solidFill>
          </a:ln>
        </p:spPr>
        <p:txBody>
          <a:bodyPr wrap="square" lIns="0" tIns="0" rIns="0" bIns="0" rtlCol="0">
            <a:noAutofit/>
          </a:bodyPr>
          <a:lstStyle/>
          <a:p>
            <a:endParaRPr/>
          </a:p>
        </p:txBody>
      </p:sp>
      <p:sp>
        <p:nvSpPr>
          <p:cNvPr id="308" name="object 239"/>
          <p:cNvSpPr/>
          <p:nvPr/>
        </p:nvSpPr>
        <p:spPr>
          <a:xfrm>
            <a:off x="7434211" y="2451393"/>
            <a:ext cx="40081" cy="0"/>
          </a:xfrm>
          <a:custGeom>
            <a:avLst/>
            <a:gdLst/>
            <a:ahLst/>
            <a:cxnLst/>
            <a:rect l="l" t="t" r="r" b="b"/>
            <a:pathLst>
              <a:path w="40081">
                <a:moveTo>
                  <a:pt x="0" y="0"/>
                </a:moveTo>
                <a:lnTo>
                  <a:pt x="40081" y="0"/>
                </a:lnTo>
              </a:path>
            </a:pathLst>
          </a:custGeom>
          <a:ln w="7363">
            <a:solidFill>
              <a:srgbClr val="000000"/>
            </a:solidFill>
          </a:ln>
        </p:spPr>
        <p:txBody>
          <a:bodyPr wrap="square" lIns="0" tIns="0" rIns="0" bIns="0" rtlCol="0">
            <a:noAutofit/>
          </a:bodyPr>
          <a:lstStyle/>
          <a:p>
            <a:endParaRPr/>
          </a:p>
        </p:txBody>
      </p:sp>
      <p:sp>
        <p:nvSpPr>
          <p:cNvPr id="309" name="object 240"/>
          <p:cNvSpPr/>
          <p:nvPr/>
        </p:nvSpPr>
        <p:spPr>
          <a:xfrm>
            <a:off x="7434211" y="2380210"/>
            <a:ext cx="40081" cy="0"/>
          </a:xfrm>
          <a:custGeom>
            <a:avLst/>
            <a:gdLst/>
            <a:ahLst/>
            <a:cxnLst/>
            <a:rect l="l" t="t" r="r" b="b"/>
            <a:pathLst>
              <a:path w="40081">
                <a:moveTo>
                  <a:pt x="0" y="0"/>
                </a:moveTo>
                <a:lnTo>
                  <a:pt x="40081" y="0"/>
                </a:lnTo>
              </a:path>
            </a:pathLst>
          </a:custGeom>
          <a:ln w="7363">
            <a:solidFill>
              <a:srgbClr val="000000"/>
            </a:solidFill>
          </a:ln>
        </p:spPr>
        <p:txBody>
          <a:bodyPr wrap="square" lIns="0" tIns="0" rIns="0" bIns="0" rtlCol="0">
            <a:noAutofit/>
          </a:bodyPr>
          <a:lstStyle/>
          <a:p>
            <a:endParaRPr/>
          </a:p>
        </p:txBody>
      </p:sp>
      <p:sp>
        <p:nvSpPr>
          <p:cNvPr id="310" name="object 241"/>
          <p:cNvSpPr/>
          <p:nvPr/>
        </p:nvSpPr>
        <p:spPr>
          <a:xfrm>
            <a:off x="7434211" y="2309026"/>
            <a:ext cx="40081" cy="0"/>
          </a:xfrm>
          <a:custGeom>
            <a:avLst/>
            <a:gdLst/>
            <a:ahLst/>
            <a:cxnLst/>
            <a:rect l="l" t="t" r="r" b="b"/>
            <a:pathLst>
              <a:path w="40081">
                <a:moveTo>
                  <a:pt x="0" y="0"/>
                </a:moveTo>
                <a:lnTo>
                  <a:pt x="40081" y="0"/>
                </a:lnTo>
              </a:path>
            </a:pathLst>
          </a:custGeom>
          <a:ln w="7363">
            <a:solidFill>
              <a:srgbClr val="000000"/>
            </a:solidFill>
          </a:ln>
        </p:spPr>
        <p:txBody>
          <a:bodyPr wrap="square" lIns="0" tIns="0" rIns="0" bIns="0" rtlCol="0">
            <a:noAutofit/>
          </a:bodyPr>
          <a:lstStyle/>
          <a:p>
            <a:endParaRPr/>
          </a:p>
        </p:txBody>
      </p:sp>
      <p:sp>
        <p:nvSpPr>
          <p:cNvPr id="311" name="object 242"/>
          <p:cNvSpPr/>
          <p:nvPr/>
        </p:nvSpPr>
        <p:spPr>
          <a:xfrm>
            <a:off x="7434211" y="2166596"/>
            <a:ext cx="40081" cy="0"/>
          </a:xfrm>
          <a:custGeom>
            <a:avLst/>
            <a:gdLst/>
            <a:ahLst/>
            <a:cxnLst/>
            <a:rect l="l" t="t" r="r" b="b"/>
            <a:pathLst>
              <a:path w="40081">
                <a:moveTo>
                  <a:pt x="0" y="0"/>
                </a:moveTo>
                <a:lnTo>
                  <a:pt x="40081" y="0"/>
                </a:lnTo>
              </a:path>
            </a:pathLst>
          </a:custGeom>
          <a:ln w="7363">
            <a:solidFill>
              <a:srgbClr val="000000"/>
            </a:solidFill>
          </a:ln>
        </p:spPr>
        <p:txBody>
          <a:bodyPr wrap="square" lIns="0" tIns="0" rIns="0" bIns="0" rtlCol="0">
            <a:noAutofit/>
          </a:bodyPr>
          <a:lstStyle/>
          <a:p>
            <a:endParaRPr/>
          </a:p>
        </p:txBody>
      </p:sp>
      <p:sp>
        <p:nvSpPr>
          <p:cNvPr id="312" name="object 243"/>
          <p:cNvSpPr/>
          <p:nvPr/>
        </p:nvSpPr>
        <p:spPr>
          <a:xfrm>
            <a:off x="7434211" y="2095349"/>
            <a:ext cx="40081" cy="0"/>
          </a:xfrm>
          <a:custGeom>
            <a:avLst/>
            <a:gdLst/>
            <a:ahLst/>
            <a:cxnLst/>
            <a:rect l="l" t="t" r="r" b="b"/>
            <a:pathLst>
              <a:path w="40081">
                <a:moveTo>
                  <a:pt x="0" y="0"/>
                </a:moveTo>
                <a:lnTo>
                  <a:pt x="40081" y="0"/>
                </a:lnTo>
              </a:path>
            </a:pathLst>
          </a:custGeom>
          <a:ln w="7363">
            <a:solidFill>
              <a:srgbClr val="000000"/>
            </a:solidFill>
          </a:ln>
        </p:spPr>
        <p:txBody>
          <a:bodyPr wrap="square" lIns="0" tIns="0" rIns="0" bIns="0" rtlCol="0">
            <a:noAutofit/>
          </a:bodyPr>
          <a:lstStyle/>
          <a:p>
            <a:endParaRPr/>
          </a:p>
        </p:txBody>
      </p:sp>
      <p:sp>
        <p:nvSpPr>
          <p:cNvPr id="313" name="object 244"/>
          <p:cNvSpPr/>
          <p:nvPr/>
        </p:nvSpPr>
        <p:spPr>
          <a:xfrm>
            <a:off x="7434211" y="2024216"/>
            <a:ext cx="40081" cy="0"/>
          </a:xfrm>
          <a:custGeom>
            <a:avLst/>
            <a:gdLst/>
            <a:ahLst/>
            <a:cxnLst/>
            <a:rect l="l" t="t" r="r" b="b"/>
            <a:pathLst>
              <a:path w="40081">
                <a:moveTo>
                  <a:pt x="0" y="0"/>
                </a:moveTo>
                <a:lnTo>
                  <a:pt x="40081" y="0"/>
                </a:lnTo>
              </a:path>
            </a:pathLst>
          </a:custGeom>
          <a:ln w="7363">
            <a:solidFill>
              <a:srgbClr val="000000"/>
            </a:solidFill>
          </a:ln>
        </p:spPr>
        <p:txBody>
          <a:bodyPr wrap="square" lIns="0" tIns="0" rIns="0" bIns="0" rtlCol="0">
            <a:noAutofit/>
          </a:bodyPr>
          <a:lstStyle/>
          <a:p>
            <a:endParaRPr/>
          </a:p>
        </p:txBody>
      </p:sp>
      <p:sp>
        <p:nvSpPr>
          <p:cNvPr id="314" name="object 245"/>
          <p:cNvSpPr/>
          <p:nvPr/>
        </p:nvSpPr>
        <p:spPr>
          <a:xfrm>
            <a:off x="7434211" y="1952969"/>
            <a:ext cx="40081" cy="0"/>
          </a:xfrm>
          <a:custGeom>
            <a:avLst/>
            <a:gdLst/>
            <a:ahLst/>
            <a:cxnLst/>
            <a:rect l="l" t="t" r="r" b="b"/>
            <a:pathLst>
              <a:path w="40081">
                <a:moveTo>
                  <a:pt x="0" y="0"/>
                </a:moveTo>
                <a:lnTo>
                  <a:pt x="40081" y="0"/>
                </a:lnTo>
              </a:path>
            </a:pathLst>
          </a:custGeom>
          <a:ln w="7363">
            <a:solidFill>
              <a:srgbClr val="000000"/>
            </a:solidFill>
          </a:ln>
        </p:spPr>
        <p:txBody>
          <a:bodyPr wrap="square" lIns="0" tIns="0" rIns="0" bIns="0" rtlCol="0">
            <a:noAutofit/>
          </a:bodyPr>
          <a:lstStyle/>
          <a:p>
            <a:endParaRPr/>
          </a:p>
        </p:txBody>
      </p:sp>
      <p:sp>
        <p:nvSpPr>
          <p:cNvPr id="315" name="object 246"/>
          <p:cNvSpPr/>
          <p:nvPr/>
        </p:nvSpPr>
        <p:spPr>
          <a:xfrm>
            <a:off x="7434211" y="1810551"/>
            <a:ext cx="40081" cy="0"/>
          </a:xfrm>
          <a:custGeom>
            <a:avLst/>
            <a:gdLst/>
            <a:ahLst/>
            <a:cxnLst/>
            <a:rect l="l" t="t" r="r" b="b"/>
            <a:pathLst>
              <a:path w="40081">
                <a:moveTo>
                  <a:pt x="0" y="0"/>
                </a:moveTo>
                <a:lnTo>
                  <a:pt x="40081" y="0"/>
                </a:lnTo>
              </a:path>
            </a:pathLst>
          </a:custGeom>
          <a:ln w="7363">
            <a:solidFill>
              <a:srgbClr val="000000"/>
            </a:solidFill>
          </a:ln>
        </p:spPr>
        <p:txBody>
          <a:bodyPr wrap="square" lIns="0" tIns="0" rIns="0" bIns="0" rtlCol="0">
            <a:noAutofit/>
          </a:bodyPr>
          <a:lstStyle/>
          <a:p>
            <a:endParaRPr/>
          </a:p>
        </p:txBody>
      </p:sp>
      <p:sp>
        <p:nvSpPr>
          <p:cNvPr id="316" name="object 247"/>
          <p:cNvSpPr/>
          <p:nvPr/>
        </p:nvSpPr>
        <p:spPr>
          <a:xfrm>
            <a:off x="7434211" y="1739355"/>
            <a:ext cx="40081" cy="0"/>
          </a:xfrm>
          <a:custGeom>
            <a:avLst/>
            <a:gdLst/>
            <a:ahLst/>
            <a:cxnLst/>
            <a:rect l="l" t="t" r="r" b="b"/>
            <a:pathLst>
              <a:path w="40081">
                <a:moveTo>
                  <a:pt x="0" y="0"/>
                </a:moveTo>
                <a:lnTo>
                  <a:pt x="40081" y="0"/>
                </a:lnTo>
              </a:path>
            </a:pathLst>
          </a:custGeom>
          <a:ln w="7363">
            <a:solidFill>
              <a:srgbClr val="000000"/>
            </a:solidFill>
          </a:ln>
        </p:spPr>
        <p:txBody>
          <a:bodyPr wrap="square" lIns="0" tIns="0" rIns="0" bIns="0" rtlCol="0">
            <a:noAutofit/>
          </a:bodyPr>
          <a:lstStyle/>
          <a:p>
            <a:endParaRPr/>
          </a:p>
        </p:txBody>
      </p:sp>
      <p:sp>
        <p:nvSpPr>
          <p:cNvPr id="317" name="object 248"/>
          <p:cNvSpPr/>
          <p:nvPr/>
        </p:nvSpPr>
        <p:spPr>
          <a:xfrm>
            <a:off x="7434211" y="1668121"/>
            <a:ext cx="40081" cy="0"/>
          </a:xfrm>
          <a:custGeom>
            <a:avLst/>
            <a:gdLst/>
            <a:ahLst/>
            <a:cxnLst/>
            <a:rect l="l" t="t" r="r" b="b"/>
            <a:pathLst>
              <a:path w="40081">
                <a:moveTo>
                  <a:pt x="0" y="0"/>
                </a:moveTo>
                <a:lnTo>
                  <a:pt x="40081" y="0"/>
                </a:lnTo>
              </a:path>
            </a:pathLst>
          </a:custGeom>
          <a:ln w="7363">
            <a:solidFill>
              <a:srgbClr val="000000"/>
            </a:solidFill>
          </a:ln>
        </p:spPr>
        <p:txBody>
          <a:bodyPr wrap="square" lIns="0" tIns="0" rIns="0" bIns="0" rtlCol="0">
            <a:noAutofit/>
          </a:bodyPr>
          <a:lstStyle/>
          <a:p>
            <a:endParaRPr/>
          </a:p>
        </p:txBody>
      </p:sp>
      <p:sp>
        <p:nvSpPr>
          <p:cNvPr id="318" name="object 249"/>
          <p:cNvSpPr/>
          <p:nvPr/>
        </p:nvSpPr>
        <p:spPr>
          <a:xfrm>
            <a:off x="7434211" y="1596874"/>
            <a:ext cx="40081" cy="0"/>
          </a:xfrm>
          <a:custGeom>
            <a:avLst/>
            <a:gdLst/>
            <a:ahLst/>
            <a:cxnLst/>
            <a:rect l="l" t="t" r="r" b="b"/>
            <a:pathLst>
              <a:path w="40081">
                <a:moveTo>
                  <a:pt x="0" y="0"/>
                </a:moveTo>
                <a:lnTo>
                  <a:pt x="40081" y="0"/>
                </a:lnTo>
              </a:path>
            </a:pathLst>
          </a:custGeom>
          <a:ln w="7363">
            <a:solidFill>
              <a:srgbClr val="000000"/>
            </a:solidFill>
          </a:ln>
        </p:spPr>
        <p:txBody>
          <a:bodyPr wrap="square" lIns="0" tIns="0" rIns="0" bIns="0" rtlCol="0">
            <a:noAutofit/>
          </a:bodyPr>
          <a:lstStyle/>
          <a:p>
            <a:endParaRPr/>
          </a:p>
        </p:txBody>
      </p:sp>
      <p:sp>
        <p:nvSpPr>
          <p:cNvPr id="319" name="object 250"/>
          <p:cNvSpPr/>
          <p:nvPr/>
        </p:nvSpPr>
        <p:spPr>
          <a:xfrm>
            <a:off x="7434211" y="1454494"/>
            <a:ext cx="40081" cy="0"/>
          </a:xfrm>
          <a:custGeom>
            <a:avLst/>
            <a:gdLst/>
            <a:ahLst/>
            <a:cxnLst/>
            <a:rect l="l" t="t" r="r" b="b"/>
            <a:pathLst>
              <a:path w="40081">
                <a:moveTo>
                  <a:pt x="0" y="0"/>
                </a:moveTo>
                <a:lnTo>
                  <a:pt x="40081" y="0"/>
                </a:lnTo>
              </a:path>
            </a:pathLst>
          </a:custGeom>
          <a:ln w="7363">
            <a:solidFill>
              <a:srgbClr val="000000"/>
            </a:solidFill>
          </a:ln>
        </p:spPr>
        <p:txBody>
          <a:bodyPr wrap="square" lIns="0" tIns="0" rIns="0" bIns="0" rtlCol="0">
            <a:noAutofit/>
          </a:bodyPr>
          <a:lstStyle/>
          <a:p>
            <a:endParaRPr/>
          </a:p>
        </p:txBody>
      </p:sp>
      <p:sp>
        <p:nvSpPr>
          <p:cNvPr id="320" name="object 251"/>
          <p:cNvSpPr/>
          <p:nvPr/>
        </p:nvSpPr>
        <p:spPr>
          <a:xfrm>
            <a:off x="7434211" y="1383310"/>
            <a:ext cx="40081" cy="0"/>
          </a:xfrm>
          <a:custGeom>
            <a:avLst/>
            <a:gdLst/>
            <a:ahLst/>
            <a:cxnLst/>
            <a:rect l="l" t="t" r="r" b="b"/>
            <a:pathLst>
              <a:path w="40081">
                <a:moveTo>
                  <a:pt x="0" y="0"/>
                </a:moveTo>
                <a:lnTo>
                  <a:pt x="40081" y="0"/>
                </a:lnTo>
              </a:path>
            </a:pathLst>
          </a:custGeom>
          <a:ln w="7363">
            <a:solidFill>
              <a:srgbClr val="000000"/>
            </a:solidFill>
          </a:ln>
        </p:spPr>
        <p:txBody>
          <a:bodyPr wrap="square" lIns="0" tIns="0" rIns="0" bIns="0" rtlCol="0">
            <a:noAutofit/>
          </a:bodyPr>
          <a:lstStyle/>
          <a:p>
            <a:endParaRPr/>
          </a:p>
        </p:txBody>
      </p:sp>
      <p:sp>
        <p:nvSpPr>
          <p:cNvPr id="321" name="object 252"/>
          <p:cNvSpPr/>
          <p:nvPr/>
        </p:nvSpPr>
        <p:spPr>
          <a:xfrm>
            <a:off x="7434211" y="1312076"/>
            <a:ext cx="40081" cy="0"/>
          </a:xfrm>
          <a:custGeom>
            <a:avLst/>
            <a:gdLst/>
            <a:ahLst/>
            <a:cxnLst/>
            <a:rect l="l" t="t" r="r" b="b"/>
            <a:pathLst>
              <a:path w="40081">
                <a:moveTo>
                  <a:pt x="0" y="0"/>
                </a:moveTo>
                <a:lnTo>
                  <a:pt x="40081" y="0"/>
                </a:lnTo>
              </a:path>
            </a:pathLst>
          </a:custGeom>
          <a:ln w="7363">
            <a:solidFill>
              <a:srgbClr val="000000"/>
            </a:solidFill>
          </a:ln>
        </p:spPr>
        <p:txBody>
          <a:bodyPr wrap="square" lIns="0" tIns="0" rIns="0" bIns="0" rtlCol="0">
            <a:noAutofit/>
          </a:bodyPr>
          <a:lstStyle/>
          <a:p>
            <a:endParaRPr/>
          </a:p>
        </p:txBody>
      </p:sp>
      <p:sp>
        <p:nvSpPr>
          <p:cNvPr id="322" name="object 253"/>
          <p:cNvSpPr/>
          <p:nvPr/>
        </p:nvSpPr>
        <p:spPr>
          <a:xfrm>
            <a:off x="7434211" y="1240880"/>
            <a:ext cx="40081" cy="0"/>
          </a:xfrm>
          <a:custGeom>
            <a:avLst/>
            <a:gdLst/>
            <a:ahLst/>
            <a:cxnLst/>
            <a:rect l="l" t="t" r="r" b="b"/>
            <a:pathLst>
              <a:path w="40081">
                <a:moveTo>
                  <a:pt x="0" y="0"/>
                </a:moveTo>
                <a:lnTo>
                  <a:pt x="40081" y="0"/>
                </a:lnTo>
              </a:path>
            </a:pathLst>
          </a:custGeom>
          <a:ln w="7363">
            <a:solidFill>
              <a:srgbClr val="000000"/>
            </a:solidFill>
          </a:ln>
        </p:spPr>
        <p:txBody>
          <a:bodyPr wrap="square" lIns="0" tIns="0" rIns="0" bIns="0" rtlCol="0">
            <a:noAutofit/>
          </a:bodyPr>
          <a:lstStyle/>
          <a:p>
            <a:endParaRPr/>
          </a:p>
        </p:txBody>
      </p:sp>
      <p:sp>
        <p:nvSpPr>
          <p:cNvPr id="323" name="object 254"/>
          <p:cNvSpPr/>
          <p:nvPr/>
        </p:nvSpPr>
        <p:spPr>
          <a:xfrm>
            <a:off x="7434211" y="1098449"/>
            <a:ext cx="40081" cy="0"/>
          </a:xfrm>
          <a:custGeom>
            <a:avLst/>
            <a:gdLst/>
            <a:ahLst/>
            <a:cxnLst/>
            <a:rect l="l" t="t" r="r" b="b"/>
            <a:pathLst>
              <a:path w="40081">
                <a:moveTo>
                  <a:pt x="0" y="0"/>
                </a:moveTo>
                <a:lnTo>
                  <a:pt x="40081" y="0"/>
                </a:lnTo>
              </a:path>
            </a:pathLst>
          </a:custGeom>
          <a:ln w="7363">
            <a:solidFill>
              <a:srgbClr val="000000"/>
            </a:solidFill>
          </a:ln>
        </p:spPr>
        <p:txBody>
          <a:bodyPr wrap="square" lIns="0" tIns="0" rIns="0" bIns="0" rtlCol="0">
            <a:noAutofit/>
          </a:bodyPr>
          <a:lstStyle/>
          <a:p>
            <a:endParaRPr/>
          </a:p>
        </p:txBody>
      </p:sp>
      <p:sp>
        <p:nvSpPr>
          <p:cNvPr id="324" name="object 255"/>
          <p:cNvSpPr/>
          <p:nvPr/>
        </p:nvSpPr>
        <p:spPr>
          <a:xfrm>
            <a:off x="7434211" y="1027266"/>
            <a:ext cx="40081" cy="0"/>
          </a:xfrm>
          <a:custGeom>
            <a:avLst/>
            <a:gdLst/>
            <a:ahLst/>
            <a:cxnLst/>
            <a:rect l="l" t="t" r="r" b="b"/>
            <a:pathLst>
              <a:path w="40081">
                <a:moveTo>
                  <a:pt x="0" y="0"/>
                </a:moveTo>
                <a:lnTo>
                  <a:pt x="40081" y="0"/>
                </a:lnTo>
              </a:path>
            </a:pathLst>
          </a:custGeom>
          <a:ln w="7363">
            <a:solidFill>
              <a:srgbClr val="000000"/>
            </a:solidFill>
          </a:ln>
        </p:spPr>
        <p:txBody>
          <a:bodyPr wrap="square" lIns="0" tIns="0" rIns="0" bIns="0" rtlCol="0">
            <a:noAutofit/>
          </a:bodyPr>
          <a:lstStyle/>
          <a:p>
            <a:endParaRPr/>
          </a:p>
        </p:txBody>
      </p:sp>
      <p:sp>
        <p:nvSpPr>
          <p:cNvPr id="325" name="object 256"/>
          <p:cNvSpPr/>
          <p:nvPr/>
        </p:nvSpPr>
        <p:spPr>
          <a:xfrm>
            <a:off x="7434211" y="956019"/>
            <a:ext cx="40081" cy="0"/>
          </a:xfrm>
          <a:custGeom>
            <a:avLst/>
            <a:gdLst/>
            <a:ahLst/>
            <a:cxnLst/>
            <a:rect l="l" t="t" r="r" b="b"/>
            <a:pathLst>
              <a:path w="40081">
                <a:moveTo>
                  <a:pt x="0" y="0"/>
                </a:moveTo>
                <a:lnTo>
                  <a:pt x="40081" y="0"/>
                </a:lnTo>
              </a:path>
            </a:pathLst>
          </a:custGeom>
          <a:ln w="7363">
            <a:solidFill>
              <a:srgbClr val="000000"/>
            </a:solidFill>
          </a:ln>
        </p:spPr>
        <p:txBody>
          <a:bodyPr wrap="square" lIns="0" tIns="0" rIns="0" bIns="0" rtlCol="0">
            <a:noAutofit/>
          </a:bodyPr>
          <a:lstStyle/>
          <a:p>
            <a:endParaRPr/>
          </a:p>
        </p:txBody>
      </p:sp>
      <p:sp>
        <p:nvSpPr>
          <p:cNvPr id="326" name="object 257"/>
          <p:cNvSpPr/>
          <p:nvPr/>
        </p:nvSpPr>
        <p:spPr>
          <a:xfrm>
            <a:off x="7434211" y="884835"/>
            <a:ext cx="40081" cy="0"/>
          </a:xfrm>
          <a:custGeom>
            <a:avLst/>
            <a:gdLst/>
            <a:ahLst/>
            <a:cxnLst/>
            <a:rect l="l" t="t" r="r" b="b"/>
            <a:pathLst>
              <a:path w="40081">
                <a:moveTo>
                  <a:pt x="0" y="0"/>
                </a:moveTo>
                <a:lnTo>
                  <a:pt x="40081" y="0"/>
                </a:lnTo>
              </a:path>
            </a:pathLst>
          </a:custGeom>
          <a:ln w="7363">
            <a:solidFill>
              <a:srgbClr val="000000"/>
            </a:solidFill>
          </a:ln>
        </p:spPr>
        <p:txBody>
          <a:bodyPr wrap="square" lIns="0" tIns="0" rIns="0" bIns="0" rtlCol="0">
            <a:noAutofit/>
          </a:bodyPr>
          <a:lstStyle/>
          <a:p>
            <a:endParaRPr/>
          </a:p>
        </p:txBody>
      </p:sp>
      <p:sp>
        <p:nvSpPr>
          <p:cNvPr id="327" name="object 258"/>
          <p:cNvSpPr/>
          <p:nvPr/>
        </p:nvSpPr>
        <p:spPr>
          <a:xfrm>
            <a:off x="3171977" y="1137034"/>
            <a:ext cx="4041286" cy="2736315"/>
          </a:xfrm>
          <a:custGeom>
            <a:avLst/>
            <a:gdLst/>
            <a:ahLst/>
            <a:cxnLst/>
            <a:rect l="l" t="t" r="r" b="b"/>
            <a:pathLst>
              <a:path w="4041286" h="2736315">
                <a:moveTo>
                  <a:pt x="4025247" y="2696574"/>
                </a:moveTo>
                <a:lnTo>
                  <a:pt x="4013981" y="2697506"/>
                </a:lnTo>
                <a:lnTo>
                  <a:pt x="4004856" y="2704157"/>
                </a:lnTo>
                <a:lnTo>
                  <a:pt x="4001096" y="2716528"/>
                </a:lnTo>
                <a:lnTo>
                  <a:pt x="4002603" y="2724851"/>
                </a:lnTo>
                <a:lnTo>
                  <a:pt x="4009485" y="2733256"/>
                </a:lnTo>
                <a:lnTo>
                  <a:pt x="4019506" y="2736315"/>
                </a:lnTo>
                <a:lnTo>
                  <a:pt x="4029953" y="2733874"/>
                </a:lnTo>
                <a:lnTo>
                  <a:pt x="4038117" y="2725777"/>
                </a:lnTo>
                <a:lnTo>
                  <a:pt x="4041286" y="2711869"/>
                </a:lnTo>
                <a:lnTo>
                  <a:pt x="4035424" y="2701362"/>
                </a:lnTo>
                <a:lnTo>
                  <a:pt x="4025247" y="2696574"/>
                </a:lnTo>
                <a:close/>
              </a:path>
              <a:path w="4041286" h="2736315">
                <a:moveTo>
                  <a:pt x="3756169" y="2683677"/>
                </a:moveTo>
                <a:lnTo>
                  <a:pt x="3744919" y="2684627"/>
                </a:lnTo>
                <a:lnTo>
                  <a:pt x="3735810" y="2691293"/>
                </a:lnTo>
                <a:lnTo>
                  <a:pt x="3732060" y="2703676"/>
                </a:lnTo>
                <a:lnTo>
                  <a:pt x="3733546" y="2711922"/>
                </a:lnTo>
                <a:lnTo>
                  <a:pt x="3740416" y="2720326"/>
                </a:lnTo>
                <a:lnTo>
                  <a:pt x="3750439" y="2723387"/>
                </a:lnTo>
                <a:lnTo>
                  <a:pt x="3760895" y="2720946"/>
                </a:lnTo>
                <a:lnTo>
                  <a:pt x="3769066" y="2712845"/>
                </a:lnTo>
                <a:lnTo>
                  <a:pt x="3772233" y="2698928"/>
                </a:lnTo>
                <a:lnTo>
                  <a:pt x="3766346" y="2688444"/>
                </a:lnTo>
                <a:lnTo>
                  <a:pt x="3756169" y="2683677"/>
                </a:lnTo>
                <a:close/>
              </a:path>
              <a:path w="4041286" h="2736315">
                <a:moveTo>
                  <a:pt x="3520724" y="2668844"/>
                </a:moveTo>
                <a:lnTo>
                  <a:pt x="3509474" y="2669793"/>
                </a:lnTo>
                <a:lnTo>
                  <a:pt x="3500365" y="2676459"/>
                </a:lnTo>
                <a:lnTo>
                  <a:pt x="3496614" y="2688842"/>
                </a:lnTo>
                <a:lnTo>
                  <a:pt x="3498152" y="2697247"/>
                </a:lnTo>
                <a:lnTo>
                  <a:pt x="3505054" y="2705609"/>
                </a:lnTo>
                <a:lnTo>
                  <a:pt x="3515068" y="2708631"/>
                </a:lnTo>
                <a:lnTo>
                  <a:pt x="3525495" y="2706157"/>
                </a:lnTo>
                <a:lnTo>
                  <a:pt x="3533635" y="2698031"/>
                </a:lnTo>
                <a:lnTo>
                  <a:pt x="3536788" y="2684094"/>
                </a:lnTo>
                <a:lnTo>
                  <a:pt x="3530901" y="2673611"/>
                </a:lnTo>
                <a:lnTo>
                  <a:pt x="3520724" y="2668844"/>
                </a:lnTo>
                <a:close/>
              </a:path>
              <a:path w="4041286" h="2736315">
                <a:moveTo>
                  <a:pt x="3319046" y="2652679"/>
                </a:moveTo>
                <a:lnTo>
                  <a:pt x="3307804" y="2653623"/>
                </a:lnTo>
                <a:lnTo>
                  <a:pt x="3298700" y="2660288"/>
                </a:lnTo>
                <a:lnTo>
                  <a:pt x="3294951" y="2672675"/>
                </a:lnTo>
                <a:lnTo>
                  <a:pt x="3296438" y="2680937"/>
                </a:lnTo>
                <a:lnTo>
                  <a:pt x="3303300" y="2689351"/>
                </a:lnTo>
                <a:lnTo>
                  <a:pt x="3313310" y="2692417"/>
                </a:lnTo>
                <a:lnTo>
                  <a:pt x="3323753" y="2689978"/>
                </a:lnTo>
                <a:lnTo>
                  <a:pt x="3331915" y="2681877"/>
                </a:lnTo>
                <a:lnTo>
                  <a:pt x="3335081" y="2667957"/>
                </a:lnTo>
                <a:lnTo>
                  <a:pt x="3329210" y="2657457"/>
                </a:lnTo>
                <a:lnTo>
                  <a:pt x="3319046" y="2652679"/>
                </a:lnTo>
                <a:close/>
              </a:path>
              <a:path w="4041286" h="2736315">
                <a:moveTo>
                  <a:pt x="3124016" y="2632824"/>
                </a:moveTo>
                <a:lnTo>
                  <a:pt x="3112757" y="2633780"/>
                </a:lnTo>
                <a:lnTo>
                  <a:pt x="3103644" y="2640446"/>
                </a:lnTo>
                <a:lnTo>
                  <a:pt x="3099892" y="2652825"/>
                </a:lnTo>
                <a:lnTo>
                  <a:pt x="3101398" y="2661115"/>
                </a:lnTo>
                <a:lnTo>
                  <a:pt x="3108287" y="2669493"/>
                </a:lnTo>
                <a:lnTo>
                  <a:pt x="3118319" y="2672533"/>
                </a:lnTo>
                <a:lnTo>
                  <a:pt x="3128777" y="2670078"/>
                </a:lnTo>
                <a:lnTo>
                  <a:pt x="3136946" y="2661969"/>
                </a:lnTo>
                <a:lnTo>
                  <a:pt x="3140110" y="2648047"/>
                </a:lnTo>
                <a:lnTo>
                  <a:pt x="3134206" y="2637580"/>
                </a:lnTo>
                <a:lnTo>
                  <a:pt x="3124016" y="2632824"/>
                </a:lnTo>
                <a:close/>
              </a:path>
              <a:path w="4041286" h="2736315">
                <a:moveTo>
                  <a:pt x="2921502" y="2606383"/>
                </a:moveTo>
                <a:lnTo>
                  <a:pt x="2910243" y="2607338"/>
                </a:lnTo>
                <a:lnTo>
                  <a:pt x="2901130" y="2614005"/>
                </a:lnTo>
                <a:lnTo>
                  <a:pt x="2897378" y="2626383"/>
                </a:lnTo>
                <a:lnTo>
                  <a:pt x="2898910" y="2634753"/>
                </a:lnTo>
                <a:lnTo>
                  <a:pt x="2905814" y="2643109"/>
                </a:lnTo>
                <a:lnTo>
                  <a:pt x="2915842" y="2646131"/>
                </a:lnTo>
                <a:lnTo>
                  <a:pt x="2926285" y="2643660"/>
                </a:lnTo>
                <a:lnTo>
                  <a:pt x="2934439" y="2635537"/>
                </a:lnTo>
                <a:lnTo>
                  <a:pt x="2937596" y="2621606"/>
                </a:lnTo>
                <a:lnTo>
                  <a:pt x="2931691" y="2611138"/>
                </a:lnTo>
                <a:lnTo>
                  <a:pt x="2921502" y="2606383"/>
                </a:lnTo>
                <a:close/>
              </a:path>
              <a:path w="4041286" h="2736315">
                <a:moveTo>
                  <a:pt x="2722216" y="2572543"/>
                </a:moveTo>
                <a:lnTo>
                  <a:pt x="2710942" y="2573481"/>
                </a:lnTo>
                <a:lnTo>
                  <a:pt x="2701812" y="2580133"/>
                </a:lnTo>
                <a:lnTo>
                  <a:pt x="2698051" y="2592500"/>
                </a:lnTo>
                <a:lnTo>
                  <a:pt x="2699558" y="2600807"/>
                </a:lnTo>
                <a:lnTo>
                  <a:pt x="2706447" y="2609202"/>
                </a:lnTo>
                <a:lnTo>
                  <a:pt x="2716480" y="2612256"/>
                </a:lnTo>
                <a:lnTo>
                  <a:pt x="2726941" y="2609812"/>
                </a:lnTo>
                <a:lnTo>
                  <a:pt x="2735114" y="2601716"/>
                </a:lnTo>
                <a:lnTo>
                  <a:pt x="2738285" y="2587811"/>
                </a:lnTo>
                <a:lnTo>
                  <a:pt x="2732406" y="2577320"/>
                </a:lnTo>
                <a:lnTo>
                  <a:pt x="2722216" y="2572543"/>
                </a:lnTo>
                <a:close/>
              </a:path>
              <a:path w="4041286" h="2736315">
                <a:moveTo>
                  <a:pt x="2522595" y="2527808"/>
                </a:moveTo>
                <a:lnTo>
                  <a:pt x="2511336" y="2528763"/>
                </a:lnTo>
                <a:lnTo>
                  <a:pt x="2502223" y="2535430"/>
                </a:lnTo>
                <a:lnTo>
                  <a:pt x="2498470" y="2547808"/>
                </a:lnTo>
                <a:lnTo>
                  <a:pt x="2500022" y="2556238"/>
                </a:lnTo>
                <a:lnTo>
                  <a:pt x="2506938" y="2564578"/>
                </a:lnTo>
                <a:lnTo>
                  <a:pt x="2516963" y="2567585"/>
                </a:lnTo>
                <a:lnTo>
                  <a:pt x="2527395" y="2565102"/>
                </a:lnTo>
                <a:lnTo>
                  <a:pt x="2535537" y="2556969"/>
                </a:lnTo>
                <a:lnTo>
                  <a:pt x="2538689" y="2543031"/>
                </a:lnTo>
                <a:lnTo>
                  <a:pt x="2532784" y="2532564"/>
                </a:lnTo>
                <a:lnTo>
                  <a:pt x="2522595" y="2527808"/>
                </a:lnTo>
                <a:close/>
              </a:path>
              <a:path w="4041286" h="2736315">
                <a:moveTo>
                  <a:pt x="2306337" y="2461872"/>
                </a:moveTo>
                <a:lnTo>
                  <a:pt x="2295087" y="2462821"/>
                </a:lnTo>
                <a:lnTo>
                  <a:pt x="2285978" y="2469487"/>
                </a:lnTo>
                <a:lnTo>
                  <a:pt x="2282228" y="2481870"/>
                </a:lnTo>
                <a:lnTo>
                  <a:pt x="2283766" y="2490275"/>
                </a:lnTo>
                <a:lnTo>
                  <a:pt x="2290667" y="2498637"/>
                </a:lnTo>
                <a:lnTo>
                  <a:pt x="2300681" y="2501659"/>
                </a:lnTo>
                <a:lnTo>
                  <a:pt x="2311108" y="2499185"/>
                </a:lnTo>
                <a:lnTo>
                  <a:pt x="2319248" y="2491059"/>
                </a:lnTo>
                <a:lnTo>
                  <a:pt x="2322401" y="2477122"/>
                </a:lnTo>
                <a:lnTo>
                  <a:pt x="2316514" y="2466639"/>
                </a:lnTo>
                <a:lnTo>
                  <a:pt x="2306337" y="2461872"/>
                </a:lnTo>
                <a:close/>
              </a:path>
              <a:path w="4041286" h="2736315">
                <a:moveTo>
                  <a:pt x="2198994" y="2419909"/>
                </a:moveTo>
                <a:lnTo>
                  <a:pt x="2187740" y="2420855"/>
                </a:lnTo>
                <a:lnTo>
                  <a:pt x="2178627" y="2427517"/>
                </a:lnTo>
                <a:lnTo>
                  <a:pt x="2174875" y="2439897"/>
                </a:lnTo>
                <a:lnTo>
                  <a:pt x="2176381" y="2448207"/>
                </a:lnTo>
                <a:lnTo>
                  <a:pt x="2183262" y="2456599"/>
                </a:lnTo>
                <a:lnTo>
                  <a:pt x="2193282" y="2459649"/>
                </a:lnTo>
                <a:lnTo>
                  <a:pt x="2203728" y="2457198"/>
                </a:lnTo>
                <a:lnTo>
                  <a:pt x="2211889" y="2449091"/>
                </a:lnTo>
                <a:lnTo>
                  <a:pt x="2215052" y="2435171"/>
                </a:lnTo>
                <a:lnTo>
                  <a:pt x="2209171" y="2424682"/>
                </a:lnTo>
                <a:lnTo>
                  <a:pt x="2198994" y="2419909"/>
                </a:lnTo>
                <a:close/>
              </a:path>
              <a:path w="4041286" h="2736315">
                <a:moveTo>
                  <a:pt x="2096992" y="2372533"/>
                </a:moveTo>
                <a:lnTo>
                  <a:pt x="2085754" y="2373502"/>
                </a:lnTo>
                <a:lnTo>
                  <a:pt x="2076662" y="2380183"/>
                </a:lnTo>
                <a:lnTo>
                  <a:pt x="2072919" y="2392576"/>
                </a:lnTo>
                <a:lnTo>
                  <a:pt x="2074462" y="2400976"/>
                </a:lnTo>
                <a:lnTo>
                  <a:pt x="2081367" y="2409313"/>
                </a:lnTo>
                <a:lnTo>
                  <a:pt x="2091382" y="2412318"/>
                </a:lnTo>
                <a:lnTo>
                  <a:pt x="2101807" y="2409829"/>
                </a:lnTo>
                <a:lnTo>
                  <a:pt x="2109942" y="2401687"/>
                </a:lnTo>
                <a:lnTo>
                  <a:pt x="2113088" y="2387732"/>
                </a:lnTo>
                <a:lnTo>
                  <a:pt x="2107171" y="2377277"/>
                </a:lnTo>
                <a:lnTo>
                  <a:pt x="2096992" y="2372533"/>
                </a:lnTo>
                <a:close/>
              </a:path>
              <a:path w="4041286" h="2736315">
                <a:moveTo>
                  <a:pt x="1981228" y="2307595"/>
                </a:moveTo>
                <a:lnTo>
                  <a:pt x="1969986" y="2308538"/>
                </a:lnTo>
                <a:lnTo>
                  <a:pt x="1960882" y="2315204"/>
                </a:lnTo>
                <a:lnTo>
                  <a:pt x="1957133" y="2327590"/>
                </a:lnTo>
                <a:lnTo>
                  <a:pt x="1958620" y="2335852"/>
                </a:lnTo>
                <a:lnTo>
                  <a:pt x="1965482" y="2344267"/>
                </a:lnTo>
                <a:lnTo>
                  <a:pt x="1975492" y="2347333"/>
                </a:lnTo>
                <a:lnTo>
                  <a:pt x="1985935" y="2344894"/>
                </a:lnTo>
                <a:lnTo>
                  <a:pt x="1994097" y="2336793"/>
                </a:lnTo>
                <a:lnTo>
                  <a:pt x="1997263" y="2322873"/>
                </a:lnTo>
                <a:lnTo>
                  <a:pt x="1991392" y="2312373"/>
                </a:lnTo>
                <a:lnTo>
                  <a:pt x="1981228" y="2307595"/>
                </a:lnTo>
                <a:close/>
              </a:path>
              <a:path w="4041286" h="2736315">
                <a:moveTo>
                  <a:pt x="1888952" y="2245282"/>
                </a:moveTo>
                <a:lnTo>
                  <a:pt x="1877695" y="2246208"/>
                </a:lnTo>
                <a:lnTo>
                  <a:pt x="1868574" y="2252858"/>
                </a:lnTo>
                <a:lnTo>
                  <a:pt x="1864817" y="2265233"/>
                </a:lnTo>
                <a:lnTo>
                  <a:pt x="1866278" y="2273432"/>
                </a:lnTo>
                <a:lnTo>
                  <a:pt x="1873125" y="2281886"/>
                </a:lnTo>
                <a:lnTo>
                  <a:pt x="1883141" y="2284984"/>
                </a:lnTo>
                <a:lnTo>
                  <a:pt x="1893601" y="2282573"/>
                </a:lnTo>
                <a:lnTo>
                  <a:pt x="1901782" y="2274498"/>
                </a:lnTo>
                <a:lnTo>
                  <a:pt x="1904962" y="2260605"/>
                </a:lnTo>
                <a:lnTo>
                  <a:pt x="1899117" y="2250081"/>
                </a:lnTo>
                <a:lnTo>
                  <a:pt x="1888952" y="2245282"/>
                </a:lnTo>
                <a:close/>
              </a:path>
              <a:path w="4041286" h="2736315">
                <a:moveTo>
                  <a:pt x="1792207" y="2167240"/>
                </a:moveTo>
                <a:lnTo>
                  <a:pt x="1780948" y="2168167"/>
                </a:lnTo>
                <a:lnTo>
                  <a:pt x="1771826" y="2174818"/>
                </a:lnTo>
                <a:lnTo>
                  <a:pt x="1768068" y="2187192"/>
                </a:lnTo>
                <a:lnTo>
                  <a:pt x="1769541" y="2195422"/>
                </a:lnTo>
                <a:lnTo>
                  <a:pt x="1776397" y="2203863"/>
                </a:lnTo>
                <a:lnTo>
                  <a:pt x="1786413" y="2206952"/>
                </a:lnTo>
                <a:lnTo>
                  <a:pt x="1796870" y="2204533"/>
                </a:lnTo>
                <a:lnTo>
                  <a:pt x="1805048" y="2196453"/>
                </a:lnTo>
                <a:lnTo>
                  <a:pt x="1808225" y="2182556"/>
                </a:lnTo>
                <a:lnTo>
                  <a:pt x="1802375" y="2172036"/>
                </a:lnTo>
                <a:lnTo>
                  <a:pt x="1792207" y="2167240"/>
                </a:lnTo>
                <a:close/>
              </a:path>
              <a:path w="4041286" h="2736315">
                <a:moveTo>
                  <a:pt x="1745045" y="2123597"/>
                </a:moveTo>
                <a:lnTo>
                  <a:pt x="1733798" y="2124566"/>
                </a:lnTo>
                <a:lnTo>
                  <a:pt x="1724697" y="2131244"/>
                </a:lnTo>
                <a:lnTo>
                  <a:pt x="1720951" y="2143631"/>
                </a:lnTo>
                <a:lnTo>
                  <a:pt x="1722502" y="2152047"/>
                </a:lnTo>
                <a:lnTo>
                  <a:pt x="1729418" y="2160375"/>
                </a:lnTo>
                <a:lnTo>
                  <a:pt x="1739442" y="2163372"/>
                </a:lnTo>
                <a:lnTo>
                  <a:pt x="1749872" y="2160880"/>
                </a:lnTo>
                <a:lnTo>
                  <a:pt x="1758011" y="2152738"/>
                </a:lnTo>
                <a:lnTo>
                  <a:pt x="1761157" y="2138787"/>
                </a:lnTo>
                <a:lnTo>
                  <a:pt x="1755234" y="2128337"/>
                </a:lnTo>
                <a:lnTo>
                  <a:pt x="1745045" y="2123597"/>
                </a:lnTo>
                <a:close/>
              </a:path>
              <a:path w="4041286" h="2736315">
                <a:moveTo>
                  <a:pt x="1686575" y="2063517"/>
                </a:moveTo>
                <a:lnTo>
                  <a:pt x="1675339" y="2064485"/>
                </a:lnTo>
                <a:lnTo>
                  <a:pt x="1666248" y="2071166"/>
                </a:lnTo>
                <a:lnTo>
                  <a:pt x="1662506" y="2083560"/>
                </a:lnTo>
                <a:lnTo>
                  <a:pt x="1664043" y="2091948"/>
                </a:lnTo>
                <a:lnTo>
                  <a:pt x="1670944" y="2100292"/>
                </a:lnTo>
                <a:lnTo>
                  <a:pt x="1680957" y="2103302"/>
                </a:lnTo>
                <a:lnTo>
                  <a:pt x="1691382" y="2100817"/>
                </a:lnTo>
                <a:lnTo>
                  <a:pt x="1699517" y="2092677"/>
                </a:lnTo>
                <a:lnTo>
                  <a:pt x="1702663" y="2078723"/>
                </a:lnTo>
                <a:lnTo>
                  <a:pt x="1696751" y="2068264"/>
                </a:lnTo>
                <a:lnTo>
                  <a:pt x="1686575" y="2063517"/>
                </a:lnTo>
                <a:close/>
              </a:path>
              <a:path w="4041286" h="2736315">
                <a:moveTo>
                  <a:pt x="1613080" y="1977090"/>
                </a:moveTo>
                <a:lnTo>
                  <a:pt x="1601838" y="1978034"/>
                </a:lnTo>
                <a:lnTo>
                  <a:pt x="1592735" y="1984699"/>
                </a:lnTo>
                <a:lnTo>
                  <a:pt x="1588985" y="1997086"/>
                </a:lnTo>
                <a:lnTo>
                  <a:pt x="1590504" y="2005447"/>
                </a:lnTo>
                <a:lnTo>
                  <a:pt x="1597386" y="2013835"/>
                </a:lnTo>
                <a:lnTo>
                  <a:pt x="1607391" y="2016877"/>
                </a:lnTo>
                <a:lnTo>
                  <a:pt x="1617816" y="2014418"/>
                </a:lnTo>
                <a:lnTo>
                  <a:pt x="1625958" y="2006300"/>
                </a:lnTo>
                <a:lnTo>
                  <a:pt x="1629115" y="1992368"/>
                </a:lnTo>
                <a:lnTo>
                  <a:pt x="1623244" y="1981868"/>
                </a:lnTo>
                <a:lnTo>
                  <a:pt x="1613080" y="1977090"/>
                </a:lnTo>
                <a:close/>
              </a:path>
              <a:path w="4041286" h="2736315">
                <a:moveTo>
                  <a:pt x="1553546" y="1897029"/>
                </a:moveTo>
                <a:lnTo>
                  <a:pt x="1542302" y="1897974"/>
                </a:lnTo>
                <a:lnTo>
                  <a:pt x="1533197" y="1904639"/>
                </a:lnTo>
                <a:lnTo>
                  <a:pt x="1529448" y="1917025"/>
                </a:lnTo>
                <a:lnTo>
                  <a:pt x="1530939" y="1925298"/>
                </a:lnTo>
                <a:lnTo>
                  <a:pt x="1537806" y="1933706"/>
                </a:lnTo>
                <a:lnTo>
                  <a:pt x="1547819" y="1936767"/>
                </a:lnTo>
                <a:lnTo>
                  <a:pt x="1558262" y="1934324"/>
                </a:lnTo>
                <a:lnTo>
                  <a:pt x="1566424" y="1926221"/>
                </a:lnTo>
                <a:lnTo>
                  <a:pt x="1569588" y="1912300"/>
                </a:lnTo>
                <a:lnTo>
                  <a:pt x="1563714" y="1901804"/>
                </a:lnTo>
                <a:lnTo>
                  <a:pt x="1553546" y="1897029"/>
                </a:lnTo>
                <a:close/>
              </a:path>
              <a:path w="4041286" h="2736315">
                <a:moveTo>
                  <a:pt x="1498009" y="1812989"/>
                </a:moveTo>
                <a:lnTo>
                  <a:pt x="1486753" y="1813935"/>
                </a:lnTo>
                <a:lnTo>
                  <a:pt x="1477639" y="1820598"/>
                </a:lnTo>
                <a:lnTo>
                  <a:pt x="1473885" y="1832976"/>
                </a:lnTo>
                <a:lnTo>
                  <a:pt x="1475371" y="1841218"/>
                </a:lnTo>
                <a:lnTo>
                  <a:pt x="1482242" y="1849625"/>
                </a:lnTo>
                <a:lnTo>
                  <a:pt x="1492268" y="1852689"/>
                </a:lnTo>
                <a:lnTo>
                  <a:pt x="1502729" y="1850251"/>
                </a:lnTo>
                <a:lnTo>
                  <a:pt x="1510904" y="1842155"/>
                </a:lnTo>
                <a:lnTo>
                  <a:pt x="1514074" y="1828243"/>
                </a:lnTo>
                <a:lnTo>
                  <a:pt x="1508189" y="1817758"/>
                </a:lnTo>
                <a:lnTo>
                  <a:pt x="1498009" y="1812989"/>
                </a:lnTo>
                <a:close/>
              </a:path>
              <a:path w="4041286" h="2736315">
                <a:moveTo>
                  <a:pt x="1438470" y="1711734"/>
                </a:moveTo>
                <a:lnTo>
                  <a:pt x="1427220" y="1712683"/>
                </a:lnTo>
                <a:lnTo>
                  <a:pt x="1418111" y="1719349"/>
                </a:lnTo>
                <a:lnTo>
                  <a:pt x="1414360" y="1731732"/>
                </a:lnTo>
                <a:lnTo>
                  <a:pt x="1415873" y="1740058"/>
                </a:lnTo>
                <a:lnTo>
                  <a:pt x="1422758" y="1748440"/>
                </a:lnTo>
                <a:lnTo>
                  <a:pt x="1432777" y="1751482"/>
                </a:lnTo>
                <a:lnTo>
                  <a:pt x="1443218" y="1749025"/>
                </a:lnTo>
                <a:lnTo>
                  <a:pt x="1451374" y="1740911"/>
                </a:lnTo>
                <a:lnTo>
                  <a:pt x="1454534" y="1726984"/>
                </a:lnTo>
                <a:lnTo>
                  <a:pt x="1448647" y="1716501"/>
                </a:lnTo>
                <a:lnTo>
                  <a:pt x="1438470" y="1711734"/>
                </a:lnTo>
                <a:close/>
              </a:path>
              <a:path w="4041286" h="2736315">
                <a:moveTo>
                  <a:pt x="1405275" y="1649662"/>
                </a:moveTo>
                <a:lnTo>
                  <a:pt x="1394010" y="1650594"/>
                </a:lnTo>
                <a:lnTo>
                  <a:pt x="1384884" y="1657245"/>
                </a:lnTo>
                <a:lnTo>
                  <a:pt x="1381125" y="1669616"/>
                </a:lnTo>
                <a:lnTo>
                  <a:pt x="1382612" y="1677879"/>
                </a:lnTo>
                <a:lnTo>
                  <a:pt x="1389482" y="1686301"/>
                </a:lnTo>
                <a:lnTo>
                  <a:pt x="1399506" y="1689374"/>
                </a:lnTo>
                <a:lnTo>
                  <a:pt x="1409964" y="1686945"/>
                </a:lnTo>
                <a:lnTo>
                  <a:pt x="1418140" y="1678858"/>
                </a:lnTo>
                <a:lnTo>
                  <a:pt x="1421314" y="1664958"/>
                </a:lnTo>
                <a:lnTo>
                  <a:pt x="1415452" y="1654450"/>
                </a:lnTo>
                <a:lnTo>
                  <a:pt x="1405275" y="1649662"/>
                </a:lnTo>
                <a:close/>
              </a:path>
              <a:path w="4041286" h="2736315">
                <a:moveTo>
                  <a:pt x="1383632" y="1607107"/>
                </a:moveTo>
                <a:lnTo>
                  <a:pt x="1372375" y="1608033"/>
                </a:lnTo>
                <a:lnTo>
                  <a:pt x="1363254" y="1614683"/>
                </a:lnTo>
                <a:lnTo>
                  <a:pt x="1359496" y="1627058"/>
                </a:lnTo>
                <a:lnTo>
                  <a:pt x="1360958" y="1635257"/>
                </a:lnTo>
                <a:lnTo>
                  <a:pt x="1367805" y="1643711"/>
                </a:lnTo>
                <a:lnTo>
                  <a:pt x="1377820" y="1646809"/>
                </a:lnTo>
                <a:lnTo>
                  <a:pt x="1388280" y="1644398"/>
                </a:lnTo>
                <a:lnTo>
                  <a:pt x="1396462" y="1636323"/>
                </a:lnTo>
                <a:lnTo>
                  <a:pt x="1399642" y="1622430"/>
                </a:lnTo>
                <a:lnTo>
                  <a:pt x="1393797" y="1611906"/>
                </a:lnTo>
                <a:lnTo>
                  <a:pt x="1383632" y="1607107"/>
                </a:lnTo>
                <a:close/>
              </a:path>
              <a:path w="4041286" h="2736315">
                <a:moveTo>
                  <a:pt x="1362908" y="1564737"/>
                </a:moveTo>
                <a:lnTo>
                  <a:pt x="1351642" y="1565669"/>
                </a:lnTo>
                <a:lnTo>
                  <a:pt x="1342516" y="1572320"/>
                </a:lnTo>
                <a:lnTo>
                  <a:pt x="1338757" y="1584691"/>
                </a:lnTo>
                <a:lnTo>
                  <a:pt x="1340238" y="1592934"/>
                </a:lnTo>
                <a:lnTo>
                  <a:pt x="1347105" y="1601361"/>
                </a:lnTo>
                <a:lnTo>
                  <a:pt x="1357129" y="1604440"/>
                </a:lnTo>
                <a:lnTo>
                  <a:pt x="1367591" y="1602014"/>
                </a:lnTo>
                <a:lnTo>
                  <a:pt x="1375771" y="1593930"/>
                </a:lnTo>
                <a:lnTo>
                  <a:pt x="1378947" y="1580033"/>
                </a:lnTo>
                <a:lnTo>
                  <a:pt x="1373085" y="1569525"/>
                </a:lnTo>
                <a:lnTo>
                  <a:pt x="1362908" y="1564737"/>
                </a:lnTo>
                <a:close/>
              </a:path>
              <a:path w="4041286" h="2736315">
                <a:moveTo>
                  <a:pt x="1336595" y="1508224"/>
                </a:moveTo>
                <a:lnTo>
                  <a:pt x="1325336" y="1509152"/>
                </a:lnTo>
                <a:lnTo>
                  <a:pt x="1316214" y="1515802"/>
                </a:lnTo>
                <a:lnTo>
                  <a:pt x="1312456" y="1528176"/>
                </a:lnTo>
                <a:lnTo>
                  <a:pt x="1313928" y="1536406"/>
                </a:lnTo>
                <a:lnTo>
                  <a:pt x="1320784" y="1544847"/>
                </a:lnTo>
                <a:lnTo>
                  <a:pt x="1330801" y="1547936"/>
                </a:lnTo>
                <a:lnTo>
                  <a:pt x="1341258" y="1545517"/>
                </a:lnTo>
                <a:lnTo>
                  <a:pt x="1349435" y="1537437"/>
                </a:lnTo>
                <a:lnTo>
                  <a:pt x="1352612" y="1523540"/>
                </a:lnTo>
                <a:lnTo>
                  <a:pt x="1346763" y="1513021"/>
                </a:lnTo>
                <a:lnTo>
                  <a:pt x="1336595" y="1508224"/>
                </a:lnTo>
                <a:close/>
              </a:path>
              <a:path w="4041286" h="2736315">
                <a:moveTo>
                  <a:pt x="1314370" y="1458377"/>
                </a:moveTo>
                <a:lnTo>
                  <a:pt x="1303111" y="1459304"/>
                </a:lnTo>
                <a:lnTo>
                  <a:pt x="1293989" y="1465955"/>
                </a:lnTo>
                <a:lnTo>
                  <a:pt x="1290231" y="1478329"/>
                </a:lnTo>
                <a:lnTo>
                  <a:pt x="1291697" y="1486539"/>
                </a:lnTo>
                <a:lnTo>
                  <a:pt x="1298549" y="1494985"/>
                </a:lnTo>
                <a:lnTo>
                  <a:pt x="1308566" y="1498079"/>
                </a:lnTo>
                <a:lnTo>
                  <a:pt x="1319027" y="1495664"/>
                </a:lnTo>
                <a:lnTo>
                  <a:pt x="1327208" y="1487587"/>
                </a:lnTo>
                <a:lnTo>
                  <a:pt x="1330387" y="1473693"/>
                </a:lnTo>
                <a:lnTo>
                  <a:pt x="1324538" y="1463173"/>
                </a:lnTo>
                <a:lnTo>
                  <a:pt x="1314370" y="1458377"/>
                </a:lnTo>
                <a:close/>
              </a:path>
              <a:path w="4041286" h="2736315">
                <a:moveTo>
                  <a:pt x="1291686" y="1405585"/>
                </a:moveTo>
                <a:lnTo>
                  <a:pt x="1280427" y="1406540"/>
                </a:lnTo>
                <a:lnTo>
                  <a:pt x="1271313" y="1413207"/>
                </a:lnTo>
                <a:lnTo>
                  <a:pt x="1267561" y="1425586"/>
                </a:lnTo>
                <a:lnTo>
                  <a:pt x="1269093" y="1433955"/>
                </a:lnTo>
                <a:lnTo>
                  <a:pt x="1275998" y="1442312"/>
                </a:lnTo>
                <a:lnTo>
                  <a:pt x="1286025" y="1445333"/>
                </a:lnTo>
                <a:lnTo>
                  <a:pt x="1296469" y="1442862"/>
                </a:lnTo>
                <a:lnTo>
                  <a:pt x="1304622" y="1434740"/>
                </a:lnTo>
                <a:lnTo>
                  <a:pt x="1307779" y="1420808"/>
                </a:lnTo>
                <a:lnTo>
                  <a:pt x="1301875" y="1410341"/>
                </a:lnTo>
                <a:lnTo>
                  <a:pt x="1291686" y="1405585"/>
                </a:lnTo>
                <a:close/>
              </a:path>
              <a:path w="4041286" h="2736315">
                <a:moveTo>
                  <a:pt x="1267228" y="1346396"/>
                </a:moveTo>
                <a:lnTo>
                  <a:pt x="1255954" y="1347334"/>
                </a:lnTo>
                <a:lnTo>
                  <a:pt x="1246823" y="1353986"/>
                </a:lnTo>
                <a:lnTo>
                  <a:pt x="1243063" y="1366353"/>
                </a:lnTo>
                <a:lnTo>
                  <a:pt x="1244570" y="1374660"/>
                </a:lnTo>
                <a:lnTo>
                  <a:pt x="1251459" y="1383055"/>
                </a:lnTo>
                <a:lnTo>
                  <a:pt x="1261492" y="1386109"/>
                </a:lnTo>
                <a:lnTo>
                  <a:pt x="1271953" y="1383665"/>
                </a:lnTo>
                <a:lnTo>
                  <a:pt x="1280126" y="1375569"/>
                </a:lnTo>
                <a:lnTo>
                  <a:pt x="1283297" y="1361664"/>
                </a:lnTo>
                <a:lnTo>
                  <a:pt x="1277418" y="1351173"/>
                </a:lnTo>
                <a:lnTo>
                  <a:pt x="1267228" y="1346396"/>
                </a:lnTo>
                <a:close/>
              </a:path>
              <a:path w="4041286" h="2736315">
                <a:moveTo>
                  <a:pt x="1243845" y="1287268"/>
                </a:moveTo>
                <a:lnTo>
                  <a:pt x="1232580" y="1288200"/>
                </a:lnTo>
                <a:lnTo>
                  <a:pt x="1223454" y="1294851"/>
                </a:lnTo>
                <a:lnTo>
                  <a:pt x="1219695" y="1307222"/>
                </a:lnTo>
                <a:lnTo>
                  <a:pt x="1221182" y="1315485"/>
                </a:lnTo>
                <a:lnTo>
                  <a:pt x="1228052" y="1323906"/>
                </a:lnTo>
                <a:lnTo>
                  <a:pt x="1238076" y="1326980"/>
                </a:lnTo>
                <a:lnTo>
                  <a:pt x="1248535" y="1324550"/>
                </a:lnTo>
                <a:lnTo>
                  <a:pt x="1256710" y="1316463"/>
                </a:lnTo>
                <a:lnTo>
                  <a:pt x="1259885" y="1302563"/>
                </a:lnTo>
                <a:lnTo>
                  <a:pt x="1254022" y="1292056"/>
                </a:lnTo>
                <a:lnTo>
                  <a:pt x="1243845" y="1287268"/>
                </a:lnTo>
                <a:close/>
              </a:path>
              <a:path w="4041286" h="2736315">
                <a:moveTo>
                  <a:pt x="1205715" y="1185236"/>
                </a:moveTo>
                <a:lnTo>
                  <a:pt x="1194479" y="1186204"/>
                </a:lnTo>
                <a:lnTo>
                  <a:pt x="1185388" y="1192884"/>
                </a:lnTo>
                <a:lnTo>
                  <a:pt x="1181646" y="1205279"/>
                </a:lnTo>
                <a:lnTo>
                  <a:pt x="1183177" y="1213647"/>
                </a:lnTo>
                <a:lnTo>
                  <a:pt x="1190074" y="1221997"/>
                </a:lnTo>
                <a:lnTo>
                  <a:pt x="1200088" y="1225011"/>
                </a:lnTo>
                <a:lnTo>
                  <a:pt x="1210516" y="1222530"/>
                </a:lnTo>
                <a:lnTo>
                  <a:pt x="1218655" y="1214394"/>
                </a:lnTo>
                <a:lnTo>
                  <a:pt x="1221803" y="1200442"/>
                </a:lnTo>
                <a:lnTo>
                  <a:pt x="1215891" y="1189982"/>
                </a:lnTo>
                <a:lnTo>
                  <a:pt x="1205715" y="1185236"/>
                </a:lnTo>
                <a:close/>
              </a:path>
              <a:path w="4041286" h="2736315">
                <a:moveTo>
                  <a:pt x="1180989" y="1117120"/>
                </a:moveTo>
                <a:lnTo>
                  <a:pt x="1169741" y="1118061"/>
                </a:lnTo>
                <a:lnTo>
                  <a:pt x="1160632" y="1124722"/>
                </a:lnTo>
                <a:lnTo>
                  <a:pt x="1156881" y="1137105"/>
                </a:lnTo>
                <a:lnTo>
                  <a:pt x="1158398" y="1145462"/>
                </a:lnTo>
                <a:lnTo>
                  <a:pt x="1165281" y="1153853"/>
                </a:lnTo>
                <a:lnTo>
                  <a:pt x="1175289" y="1156898"/>
                </a:lnTo>
                <a:lnTo>
                  <a:pt x="1185719" y="1154442"/>
                </a:lnTo>
                <a:lnTo>
                  <a:pt x="1193866" y="1146329"/>
                </a:lnTo>
                <a:lnTo>
                  <a:pt x="1197025" y="1132402"/>
                </a:lnTo>
                <a:lnTo>
                  <a:pt x="1191157" y="1121901"/>
                </a:lnTo>
                <a:lnTo>
                  <a:pt x="1180989" y="1117120"/>
                </a:lnTo>
                <a:close/>
              </a:path>
              <a:path w="4041286" h="2736315">
                <a:moveTo>
                  <a:pt x="1158331" y="1052978"/>
                </a:moveTo>
                <a:lnTo>
                  <a:pt x="1147095" y="1053946"/>
                </a:lnTo>
                <a:lnTo>
                  <a:pt x="1138004" y="1060627"/>
                </a:lnTo>
                <a:lnTo>
                  <a:pt x="1134262" y="1073021"/>
                </a:lnTo>
                <a:lnTo>
                  <a:pt x="1135768" y="1081310"/>
                </a:lnTo>
                <a:lnTo>
                  <a:pt x="1142649" y="1089681"/>
                </a:lnTo>
                <a:lnTo>
                  <a:pt x="1152667" y="1092714"/>
                </a:lnTo>
                <a:lnTo>
                  <a:pt x="1163109" y="1090249"/>
                </a:lnTo>
                <a:lnTo>
                  <a:pt x="1171265" y="1082126"/>
                </a:lnTo>
                <a:lnTo>
                  <a:pt x="1174420" y="1068184"/>
                </a:lnTo>
                <a:lnTo>
                  <a:pt x="1168507" y="1057725"/>
                </a:lnTo>
                <a:lnTo>
                  <a:pt x="1158331" y="1052978"/>
                </a:lnTo>
                <a:close/>
              </a:path>
              <a:path w="4041286" h="2736315">
                <a:moveTo>
                  <a:pt x="1128791" y="966894"/>
                </a:moveTo>
                <a:lnTo>
                  <a:pt x="1117549" y="967837"/>
                </a:lnTo>
                <a:lnTo>
                  <a:pt x="1108446" y="974503"/>
                </a:lnTo>
                <a:lnTo>
                  <a:pt x="1104696" y="986890"/>
                </a:lnTo>
                <a:lnTo>
                  <a:pt x="1106189" y="995171"/>
                </a:lnTo>
                <a:lnTo>
                  <a:pt x="1113055" y="1003580"/>
                </a:lnTo>
                <a:lnTo>
                  <a:pt x="1123065" y="1006642"/>
                </a:lnTo>
                <a:lnTo>
                  <a:pt x="1133504" y="1004199"/>
                </a:lnTo>
                <a:lnTo>
                  <a:pt x="1141662" y="996094"/>
                </a:lnTo>
                <a:lnTo>
                  <a:pt x="1144826" y="982172"/>
                </a:lnTo>
                <a:lnTo>
                  <a:pt x="1138955" y="971672"/>
                </a:lnTo>
                <a:lnTo>
                  <a:pt x="1128791" y="966894"/>
                </a:lnTo>
                <a:close/>
              </a:path>
              <a:path w="4041286" h="2736315">
                <a:moveTo>
                  <a:pt x="1105844" y="898781"/>
                </a:moveTo>
                <a:lnTo>
                  <a:pt x="1094594" y="899731"/>
                </a:lnTo>
                <a:lnTo>
                  <a:pt x="1085485" y="906397"/>
                </a:lnTo>
                <a:lnTo>
                  <a:pt x="1081735" y="918779"/>
                </a:lnTo>
                <a:lnTo>
                  <a:pt x="1083247" y="927105"/>
                </a:lnTo>
                <a:lnTo>
                  <a:pt x="1090133" y="935488"/>
                </a:lnTo>
                <a:lnTo>
                  <a:pt x="1100151" y="938529"/>
                </a:lnTo>
                <a:lnTo>
                  <a:pt x="1110593" y="936072"/>
                </a:lnTo>
                <a:lnTo>
                  <a:pt x="1118748" y="927959"/>
                </a:lnTo>
                <a:lnTo>
                  <a:pt x="1121909" y="914032"/>
                </a:lnTo>
                <a:lnTo>
                  <a:pt x="1116021" y="903548"/>
                </a:lnTo>
                <a:lnTo>
                  <a:pt x="1105844" y="898781"/>
                </a:lnTo>
                <a:close/>
              </a:path>
              <a:path w="4041286" h="2736315">
                <a:moveTo>
                  <a:pt x="1076827" y="810628"/>
                </a:moveTo>
                <a:lnTo>
                  <a:pt x="1065568" y="811584"/>
                </a:lnTo>
                <a:lnTo>
                  <a:pt x="1056455" y="818250"/>
                </a:lnTo>
                <a:lnTo>
                  <a:pt x="1052702" y="830629"/>
                </a:lnTo>
                <a:lnTo>
                  <a:pt x="1054228" y="838979"/>
                </a:lnTo>
                <a:lnTo>
                  <a:pt x="1061129" y="847340"/>
                </a:lnTo>
                <a:lnTo>
                  <a:pt x="1071157" y="850367"/>
                </a:lnTo>
                <a:lnTo>
                  <a:pt x="1081605" y="847899"/>
                </a:lnTo>
                <a:lnTo>
                  <a:pt x="1089762" y="839780"/>
                </a:lnTo>
                <a:lnTo>
                  <a:pt x="1092921" y="825851"/>
                </a:lnTo>
                <a:lnTo>
                  <a:pt x="1087016" y="815384"/>
                </a:lnTo>
                <a:lnTo>
                  <a:pt x="1076827" y="810628"/>
                </a:lnTo>
                <a:close/>
              </a:path>
              <a:path w="4041286" h="2736315">
                <a:moveTo>
                  <a:pt x="1052530" y="738198"/>
                </a:moveTo>
                <a:lnTo>
                  <a:pt x="1041267" y="739149"/>
                </a:lnTo>
                <a:lnTo>
                  <a:pt x="1032149" y="745813"/>
                </a:lnTo>
                <a:lnTo>
                  <a:pt x="1028395" y="758188"/>
                </a:lnTo>
                <a:lnTo>
                  <a:pt x="1029920" y="766542"/>
                </a:lnTo>
                <a:lnTo>
                  <a:pt x="1036821" y="774908"/>
                </a:lnTo>
                <a:lnTo>
                  <a:pt x="1046850" y="777938"/>
                </a:lnTo>
                <a:lnTo>
                  <a:pt x="1057298" y="775473"/>
                </a:lnTo>
                <a:lnTo>
                  <a:pt x="1065457" y="767357"/>
                </a:lnTo>
                <a:lnTo>
                  <a:pt x="1068617" y="753433"/>
                </a:lnTo>
                <a:lnTo>
                  <a:pt x="1062719" y="742959"/>
                </a:lnTo>
                <a:lnTo>
                  <a:pt x="1052530" y="738198"/>
                </a:lnTo>
                <a:close/>
              </a:path>
              <a:path w="4041286" h="2736315">
                <a:moveTo>
                  <a:pt x="1028728" y="644987"/>
                </a:moveTo>
                <a:lnTo>
                  <a:pt x="1017486" y="645931"/>
                </a:lnTo>
                <a:lnTo>
                  <a:pt x="1008382" y="652596"/>
                </a:lnTo>
                <a:lnTo>
                  <a:pt x="1004633" y="664983"/>
                </a:lnTo>
                <a:lnTo>
                  <a:pt x="1006120" y="673245"/>
                </a:lnTo>
                <a:lnTo>
                  <a:pt x="1012982" y="681659"/>
                </a:lnTo>
                <a:lnTo>
                  <a:pt x="1022992" y="684725"/>
                </a:lnTo>
                <a:lnTo>
                  <a:pt x="1033435" y="682286"/>
                </a:lnTo>
                <a:lnTo>
                  <a:pt x="1041597" y="674185"/>
                </a:lnTo>
                <a:lnTo>
                  <a:pt x="1044763" y="660265"/>
                </a:lnTo>
                <a:lnTo>
                  <a:pt x="1038892" y="649765"/>
                </a:lnTo>
                <a:lnTo>
                  <a:pt x="1028728" y="644987"/>
                </a:lnTo>
                <a:close/>
              </a:path>
              <a:path w="4041286" h="2736315">
                <a:moveTo>
                  <a:pt x="1001169" y="587689"/>
                </a:moveTo>
                <a:lnTo>
                  <a:pt x="989933" y="588656"/>
                </a:lnTo>
                <a:lnTo>
                  <a:pt x="980842" y="595337"/>
                </a:lnTo>
                <a:lnTo>
                  <a:pt x="977099" y="607731"/>
                </a:lnTo>
                <a:lnTo>
                  <a:pt x="978611" y="616040"/>
                </a:lnTo>
                <a:lnTo>
                  <a:pt x="985496" y="624405"/>
                </a:lnTo>
                <a:lnTo>
                  <a:pt x="995513" y="627434"/>
                </a:lnTo>
                <a:lnTo>
                  <a:pt x="1005953" y="624965"/>
                </a:lnTo>
                <a:lnTo>
                  <a:pt x="1014104" y="616839"/>
                </a:lnTo>
                <a:lnTo>
                  <a:pt x="1017257" y="602894"/>
                </a:lnTo>
                <a:lnTo>
                  <a:pt x="1011345" y="592435"/>
                </a:lnTo>
                <a:lnTo>
                  <a:pt x="1001169" y="587689"/>
                </a:lnTo>
                <a:close/>
              </a:path>
              <a:path w="4041286" h="2736315">
                <a:moveTo>
                  <a:pt x="976349" y="527401"/>
                </a:moveTo>
                <a:lnTo>
                  <a:pt x="965081" y="528334"/>
                </a:lnTo>
                <a:lnTo>
                  <a:pt x="955954" y="534986"/>
                </a:lnTo>
                <a:lnTo>
                  <a:pt x="952195" y="547355"/>
                </a:lnTo>
                <a:lnTo>
                  <a:pt x="953687" y="555629"/>
                </a:lnTo>
                <a:lnTo>
                  <a:pt x="960562" y="564044"/>
                </a:lnTo>
                <a:lnTo>
                  <a:pt x="970588" y="567113"/>
                </a:lnTo>
                <a:lnTo>
                  <a:pt x="981047" y="564680"/>
                </a:lnTo>
                <a:lnTo>
                  <a:pt x="989222" y="556590"/>
                </a:lnTo>
                <a:lnTo>
                  <a:pt x="992396" y="542689"/>
                </a:lnTo>
                <a:lnTo>
                  <a:pt x="986529" y="532186"/>
                </a:lnTo>
                <a:lnTo>
                  <a:pt x="976349" y="527401"/>
                </a:lnTo>
                <a:close/>
              </a:path>
              <a:path w="4041286" h="2736315">
                <a:moveTo>
                  <a:pt x="957938" y="455922"/>
                </a:moveTo>
                <a:lnTo>
                  <a:pt x="946696" y="456866"/>
                </a:lnTo>
                <a:lnTo>
                  <a:pt x="937592" y="463531"/>
                </a:lnTo>
                <a:lnTo>
                  <a:pt x="933843" y="475918"/>
                </a:lnTo>
                <a:lnTo>
                  <a:pt x="935336" y="484200"/>
                </a:lnTo>
                <a:lnTo>
                  <a:pt x="942202" y="492609"/>
                </a:lnTo>
                <a:lnTo>
                  <a:pt x="952211" y="495670"/>
                </a:lnTo>
                <a:lnTo>
                  <a:pt x="962651" y="493227"/>
                </a:lnTo>
                <a:lnTo>
                  <a:pt x="970809" y="485123"/>
                </a:lnTo>
                <a:lnTo>
                  <a:pt x="973973" y="471200"/>
                </a:lnTo>
                <a:lnTo>
                  <a:pt x="968102" y="460700"/>
                </a:lnTo>
                <a:lnTo>
                  <a:pt x="957938" y="455922"/>
                </a:lnTo>
                <a:close/>
              </a:path>
              <a:path w="4041286" h="2736315">
                <a:moveTo>
                  <a:pt x="928086" y="364682"/>
                </a:moveTo>
                <a:lnTo>
                  <a:pt x="916834" y="365633"/>
                </a:lnTo>
                <a:lnTo>
                  <a:pt x="907724" y="372299"/>
                </a:lnTo>
                <a:lnTo>
                  <a:pt x="903973" y="384681"/>
                </a:lnTo>
                <a:lnTo>
                  <a:pt x="905490" y="393018"/>
                </a:lnTo>
                <a:lnTo>
                  <a:pt x="912380" y="401394"/>
                </a:lnTo>
                <a:lnTo>
                  <a:pt x="922401" y="404430"/>
                </a:lnTo>
                <a:lnTo>
                  <a:pt x="932843" y="401970"/>
                </a:lnTo>
                <a:lnTo>
                  <a:pt x="940998" y="393854"/>
                </a:lnTo>
                <a:lnTo>
                  <a:pt x="944158" y="379926"/>
                </a:lnTo>
                <a:lnTo>
                  <a:pt x="938266" y="369446"/>
                </a:lnTo>
                <a:lnTo>
                  <a:pt x="928086" y="364682"/>
                </a:lnTo>
                <a:close/>
              </a:path>
              <a:path w="4041286" h="2736315">
                <a:moveTo>
                  <a:pt x="904764" y="309032"/>
                </a:moveTo>
                <a:lnTo>
                  <a:pt x="893516" y="309972"/>
                </a:lnTo>
                <a:lnTo>
                  <a:pt x="884407" y="316634"/>
                </a:lnTo>
                <a:lnTo>
                  <a:pt x="880656" y="329017"/>
                </a:lnTo>
                <a:lnTo>
                  <a:pt x="882147" y="337294"/>
                </a:lnTo>
                <a:lnTo>
                  <a:pt x="889014" y="345706"/>
                </a:lnTo>
                <a:lnTo>
                  <a:pt x="899027" y="348771"/>
                </a:lnTo>
                <a:lnTo>
                  <a:pt x="909471" y="346331"/>
                </a:lnTo>
                <a:lnTo>
                  <a:pt x="917634" y="338231"/>
                </a:lnTo>
                <a:lnTo>
                  <a:pt x="920800" y="324314"/>
                </a:lnTo>
                <a:lnTo>
                  <a:pt x="914932" y="313812"/>
                </a:lnTo>
                <a:lnTo>
                  <a:pt x="904764" y="309032"/>
                </a:lnTo>
                <a:close/>
              </a:path>
              <a:path w="4041286" h="2736315">
                <a:moveTo>
                  <a:pt x="876955" y="243344"/>
                </a:moveTo>
                <a:lnTo>
                  <a:pt x="865696" y="244300"/>
                </a:lnTo>
                <a:lnTo>
                  <a:pt x="856582" y="250967"/>
                </a:lnTo>
                <a:lnTo>
                  <a:pt x="852830" y="263345"/>
                </a:lnTo>
                <a:lnTo>
                  <a:pt x="854355" y="271695"/>
                </a:lnTo>
                <a:lnTo>
                  <a:pt x="861256" y="280057"/>
                </a:lnTo>
                <a:lnTo>
                  <a:pt x="871285" y="283083"/>
                </a:lnTo>
                <a:lnTo>
                  <a:pt x="881732" y="280616"/>
                </a:lnTo>
                <a:lnTo>
                  <a:pt x="889889" y="272497"/>
                </a:lnTo>
                <a:lnTo>
                  <a:pt x="893048" y="258568"/>
                </a:lnTo>
                <a:lnTo>
                  <a:pt x="887144" y="248100"/>
                </a:lnTo>
                <a:lnTo>
                  <a:pt x="876955" y="243344"/>
                </a:lnTo>
                <a:close/>
              </a:path>
              <a:path w="4041286" h="2736315">
                <a:moveTo>
                  <a:pt x="850498" y="183263"/>
                </a:moveTo>
                <a:lnTo>
                  <a:pt x="839248" y="184213"/>
                </a:lnTo>
                <a:lnTo>
                  <a:pt x="830139" y="190879"/>
                </a:lnTo>
                <a:lnTo>
                  <a:pt x="826388" y="203261"/>
                </a:lnTo>
                <a:lnTo>
                  <a:pt x="827901" y="211587"/>
                </a:lnTo>
                <a:lnTo>
                  <a:pt x="834786" y="219970"/>
                </a:lnTo>
                <a:lnTo>
                  <a:pt x="844805" y="223011"/>
                </a:lnTo>
                <a:lnTo>
                  <a:pt x="855246" y="220554"/>
                </a:lnTo>
                <a:lnTo>
                  <a:pt x="863402" y="212441"/>
                </a:lnTo>
                <a:lnTo>
                  <a:pt x="866562" y="198514"/>
                </a:lnTo>
                <a:lnTo>
                  <a:pt x="860675" y="188030"/>
                </a:lnTo>
                <a:lnTo>
                  <a:pt x="850498" y="183263"/>
                </a:lnTo>
                <a:close/>
              </a:path>
              <a:path w="4041286" h="2736315">
                <a:moveTo>
                  <a:pt x="804696" y="152666"/>
                </a:moveTo>
                <a:lnTo>
                  <a:pt x="803275" y="157479"/>
                </a:lnTo>
                <a:lnTo>
                  <a:pt x="804787" y="166369"/>
                </a:lnTo>
                <a:lnTo>
                  <a:pt x="811672" y="173989"/>
                </a:lnTo>
                <a:lnTo>
                  <a:pt x="821691" y="176529"/>
                </a:lnTo>
                <a:lnTo>
                  <a:pt x="832132" y="175259"/>
                </a:lnTo>
                <a:lnTo>
                  <a:pt x="840288" y="166369"/>
                </a:lnTo>
                <a:lnTo>
                  <a:pt x="843161" y="153669"/>
                </a:lnTo>
                <a:lnTo>
                  <a:pt x="808650" y="153669"/>
                </a:lnTo>
                <a:lnTo>
                  <a:pt x="804696" y="152666"/>
                </a:lnTo>
                <a:close/>
              </a:path>
              <a:path w="4041286" h="2736315">
                <a:moveTo>
                  <a:pt x="527269" y="136748"/>
                </a:moveTo>
                <a:lnTo>
                  <a:pt x="523623" y="137159"/>
                </a:lnTo>
                <a:lnTo>
                  <a:pt x="514518" y="143509"/>
                </a:lnTo>
                <a:lnTo>
                  <a:pt x="510768" y="156209"/>
                </a:lnTo>
                <a:lnTo>
                  <a:pt x="512266" y="163829"/>
                </a:lnTo>
                <a:lnTo>
                  <a:pt x="519137" y="172719"/>
                </a:lnTo>
                <a:lnTo>
                  <a:pt x="529148" y="175259"/>
                </a:lnTo>
                <a:lnTo>
                  <a:pt x="539588" y="172719"/>
                </a:lnTo>
                <a:lnTo>
                  <a:pt x="547746" y="165100"/>
                </a:lnTo>
                <a:lnTo>
                  <a:pt x="550909" y="151129"/>
                </a:lnTo>
                <a:lnTo>
                  <a:pt x="550174" y="149859"/>
                </a:lnTo>
                <a:lnTo>
                  <a:pt x="544491" y="149859"/>
                </a:lnTo>
                <a:lnTo>
                  <a:pt x="534467" y="147319"/>
                </a:lnTo>
                <a:lnTo>
                  <a:pt x="527597" y="138429"/>
                </a:lnTo>
                <a:lnTo>
                  <a:pt x="527269" y="136748"/>
                </a:lnTo>
                <a:close/>
              </a:path>
              <a:path w="4041286" h="2736315">
                <a:moveTo>
                  <a:pt x="827384" y="137159"/>
                </a:moveTo>
                <a:lnTo>
                  <a:pt x="816134" y="138429"/>
                </a:lnTo>
                <a:lnTo>
                  <a:pt x="807025" y="144779"/>
                </a:lnTo>
                <a:lnTo>
                  <a:pt x="804696" y="152666"/>
                </a:lnTo>
                <a:lnTo>
                  <a:pt x="808650" y="153669"/>
                </a:lnTo>
                <a:lnTo>
                  <a:pt x="819090" y="151129"/>
                </a:lnTo>
                <a:lnTo>
                  <a:pt x="827247" y="143509"/>
                </a:lnTo>
                <a:lnTo>
                  <a:pt x="828553" y="137743"/>
                </a:lnTo>
                <a:lnTo>
                  <a:pt x="827384" y="137159"/>
                </a:lnTo>
                <a:close/>
              </a:path>
              <a:path w="4041286" h="2736315">
                <a:moveTo>
                  <a:pt x="828553" y="137743"/>
                </a:moveTo>
                <a:lnTo>
                  <a:pt x="827247" y="143509"/>
                </a:lnTo>
                <a:lnTo>
                  <a:pt x="819090" y="151129"/>
                </a:lnTo>
                <a:lnTo>
                  <a:pt x="808650" y="153669"/>
                </a:lnTo>
                <a:lnTo>
                  <a:pt x="843161" y="153669"/>
                </a:lnTo>
                <a:lnTo>
                  <a:pt x="843448" y="152400"/>
                </a:lnTo>
                <a:lnTo>
                  <a:pt x="837561" y="142239"/>
                </a:lnTo>
                <a:lnTo>
                  <a:pt x="828553" y="137743"/>
                </a:lnTo>
                <a:close/>
              </a:path>
              <a:path w="4041286" h="2736315">
                <a:moveTo>
                  <a:pt x="814368" y="114300"/>
                </a:moveTo>
                <a:lnTo>
                  <a:pt x="808640" y="114946"/>
                </a:lnTo>
                <a:lnTo>
                  <a:pt x="801058" y="123189"/>
                </a:lnTo>
                <a:lnTo>
                  <a:pt x="793369" y="124123"/>
                </a:lnTo>
                <a:lnTo>
                  <a:pt x="790270" y="134619"/>
                </a:lnTo>
                <a:lnTo>
                  <a:pt x="791767" y="142239"/>
                </a:lnTo>
                <a:lnTo>
                  <a:pt x="798639" y="151129"/>
                </a:lnTo>
                <a:lnTo>
                  <a:pt x="804696" y="152666"/>
                </a:lnTo>
                <a:lnTo>
                  <a:pt x="807025" y="144779"/>
                </a:lnTo>
                <a:lnTo>
                  <a:pt x="816134" y="138429"/>
                </a:lnTo>
                <a:lnTo>
                  <a:pt x="827384" y="137159"/>
                </a:lnTo>
                <a:lnTo>
                  <a:pt x="828685" y="137159"/>
                </a:lnTo>
                <a:lnTo>
                  <a:pt x="830410" y="129539"/>
                </a:lnTo>
                <a:lnTo>
                  <a:pt x="824536" y="119379"/>
                </a:lnTo>
                <a:lnTo>
                  <a:pt x="814368" y="114300"/>
                </a:lnTo>
                <a:close/>
              </a:path>
              <a:path w="4041286" h="2736315">
                <a:moveTo>
                  <a:pt x="534867" y="135889"/>
                </a:moveTo>
                <a:lnTo>
                  <a:pt x="527269" y="136748"/>
                </a:lnTo>
                <a:lnTo>
                  <a:pt x="527597" y="138429"/>
                </a:lnTo>
                <a:lnTo>
                  <a:pt x="534467" y="147319"/>
                </a:lnTo>
                <a:lnTo>
                  <a:pt x="544491" y="149859"/>
                </a:lnTo>
                <a:lnTo>
                  <a:pt x="549475" y="148649"/>
                </a:lnTo>
                <a:lnTo>
                  <a:pt x="545034" y="140969"/>
                </a:lnTo>
                <a:lnTo>
                  <a:pt x="534867" y="135889"/>
                </a:lnTo>
                <a:close/>
              </a:path>
              <a:path w="4041286" h="2736315">
                <a:moveTo>
                  <a:pt x="549475" y="148649"/>
                </a:moveTo>
                <a:lnTo>
                  <a:pt x="544491" y="149859"/>
                </a:lnTo>
                <a:lnTo>
                  <a:pt x="550174" y="149859"/>
                </a:lnTo>
                <a:lnTo>
                  <a:pt x="549475" y="148649"/>
                </a:lnTo>
                <a:close/>
              </a:path>
              <a:path w="4041286" h="2736315">
                <a:moveTo>
                  <a:pt x="563991" y="135889"/>
                </a:moveTo>
                <a:lnTo>
                  <a:pt x="534867" y="135889"/>
                </a:lnTo>
                <a:lnTo>
                  <a:pt x="545034" y="140969"/>
                </a:lnTo>
                <a:lnTo>
                  <a:pt x="549475" y="148649"/>
                </a:lnTo>
                <a:lnTo>
                  <a:pt x="554950" y="147319"/>
                </a:lnTo>
                <a:lnTo>
                  <a:pt x="563125" y="139700"/>
                </a:lnTo>
                <a:lnTo>
                  <a:pt x="563991" y="135889"/>
                </a:lnTo>
                <a:close/>
              </a:path>
              <a:path w="4041286" h="2736315">
                <a:moveTo>
                  <a:pt x="828685" y="137159"/>
                </a:moveTo>
                <a:lnTo>
                  <a:pt x="827384" y="137159"/>
                </a:lnTo>
                <a:lnTo>
                  <a:pt x="828553" y="137743"/>
                </a:lnTo>
                <a:lnTo>
                  <a:pt x="828685" y="137159"/>
                </a:lnTo>
                <a:close/>
              </a:path>
              <a:path w="4041286" h="2736315">
                <a:moveTo>
                  <a:pt x="542850" y="111325"/>
                </a:moveTo>
                <a:lnTo>
                  <a:pt x="538995" y="111759"/>
                </a:lnTo>
                <a:lnTo>
                  <a:pt x="529869" y="118109"/>
                </a:lnTo>
                <a:lnTo>
                  <a:pt x="526110" y="130809"/>
                </a:lnTo>
                <a:lnTo>
                  <a:pt x="527269" y="136748"/>
                </a:lnTo>
                <a:lnTo>
                  <a:pt x="534867" y="135889"/>
                </a:lnTo>
                <a:lnTo>
                  <a:pt x="563991" y="135889"/>
                </a:lnTo>
                <a:lnTo>
                  <a:pt x="566011" y="127000"/>
                </a:lnTo>
                <a:lnTo>
                  <a:pt x="560455" y="127000"/>
                </a:lnTo>
                <a:lnTo>
                  <a:pt x="550430" y="123189"/>
                </a:lnTo>
                <a:lnTo>
                  <a:pt x="543559" y="115569"/>
                </a:lnTo>
                <a:lnTo>
                  <a:pt x="542850" y="111325"/>
                </a:lnTo>
                <a:close/>
              </a:path>
              <a:path w="4041286" h="2736315">
                <a:moveTo>
                  <a:pt x="550260" y="110489"/>
                </a:moveTo>
                <a:lnTo>
                  <a:pt x="542850" y="111325"/>
                </a:lnTo>
                <a:lnTo>
                  <a:pt x="543559" y="115569"/>
                </a:lnTo>
                <a:lnTo>
                  <a:pt x="550430" y="123189"/>
                </a:lnTo>
                <a:lnTo>
                  <a:pt x="560455" y="127000"/>
                </a:lnTo>
                <a:lnTo>
                  <a:pt x="566224" y="125599"/>
                </a:lnTo>
                <a:lnTo>
                  <a:pt x="560437" y="115569"/>
                </a:lnTo>
                <a:lnTo>
                  <a:pt x="550260" y="110489"/>
                </a:lnTo>
                <a:close/>
              </a:path>
              <a:path w="4041286" h="2736315">
                <a:moveTo>
                  <a:pt x="566224" y="125599"/>
                </a:moveTo>
                <a:lnTo>
                  <a:pt x="560455" y="127000"/>
                </a:lnTo>
                <a:lnTo>
                  <a:pt x="566011" y="127000"/>
                </a:lnTo>
                <a:lnTo>
                  <a:pt x="566299" y="125729"/>
                </a:lnTo>
                <a:lnTo>
                  <a:pt x="566224" y="125599"/>
                </a:lnTo>
                <a:close/>
              </a:path>
              <a:path w="4041286" h="2736315">
                <a:moveTo>
                  <a:pt x="580242" y="110489"/>
                </a:moveTo>
                <a:lnTo>
                  <a:pt x="550260" y="110489"/>
                </a:lnTo>
                <a:lnTo>
                  <a:pt x="560437" y="115569"/>
                </a:lnTo>
                <a:lnTo>
                  <a:pt x="566224" y="125599"/>
                </a:lnTo>
                <a:lnTo>
                  <a:pt x="570916" y="124459"/>
                </a:lnTo>
                <a:lnTo>
                  <a:pt x="579090" y="115569"/>
                </a:lnTo>
                <a:lnTo>
                  <a:pt x="580242" y="110489"/>
                </a:lnTo>
                <a:close/>
              </a:path>
              <a:path w="4041286" h="2736315">
                <a:moveTo>
                  <a:pt x="772797" y="108639"/>
                </a:moveTo>
                <a:lnTo>
                  <a:pt x="773665" y="113029"/>
                </a:lnTo>
                <a:lnTo>
                  <a:pt x="780556" y="121919"/>
                </a:lnTo>
                <a:lnTo>
                  <a:pt x="790592" y="124459"/>
                </a:lnTo>
                <a:lnTo>
                  <a:pt x="793369" y="124123"/>
                </a:lnTo>
                <a:lnTo>
                  <a:pt x="794019" y="121919"/>
                </a:lnTo>
                <a:lnTo>
                  <a:pt x="803124" y="115569"/>
                </a:lnTo>
                <a:lnTo>
                  <a:pt x="808640" y="114946"/>
                </a:lnTo>
                <a:lnTo>
                  <a:pt x="809235" y="114300"/>
                </a:lnTo>
                <a:lnTo>
                  <a:pt x="809812" y="111759"/>
                </a:lnTo>
                <a:lnTo>
                  <a:pt x="781004" y="111759"/>
                </a:lnTo>
                <a:lnTo>
                  <a:pt x="772797" y="108639"/>
                </a:lnTo>
                <a:close/>
              </a:path>
              <a:path w="4041286" h="2736315">
                <a:moveTo>
                  <a:pt x="808640" y="114946"/>
                </a:moveTo>
                <a:lnTo>
                  <a:pt x="803124" y="115569"/>
                </a:lnTo>
                <a:lnTo>
                  <a:pt x="794019" y="121919"/>
                </a:lnTo>
                <a:lnTo>
                  <a:pt x="793369" y="124123"/>
                </a:lnTo>
                <a:lnTo>
                  <a:pt x="801058" y="123189"/>
                </a:lnTo>
                <a:lnTo>
                  <a:pt x="808640" y="114946"/>
                </a:lnTo>
                <a:close/>
              </a:path>
              <a:path w="4041286" h="2736315">
                <a:moveTo>
                  <a:pt x="796339" y="85089"/>
                </a:moveTo>
                <a:lnTo>
                  <a:pt x="785059" y="86359"/>
                </a:lnTo>
                <a:lnTo>
                  <a:pt x="775923" y="92709"/>
                </a:lnTo>
                <a:lnTo>
                  <a:pt x="772160" y="105409"/>
                </a:lnTo>
                <a:lnTo>
                  <a:pt x="772797" y="108639"/>
                </a:lnTo>
                <a:lnTo>
                  <a:pt x="781004" y="111759"/>
                </a:lnTo>
                <a:lnTo>
                  <a:pt x="791450" y="109219"/>
                </a:lnTo>
                <a:lnTo>
                  <a:pt x="799610" y="100329"/>
                </a:lnTo>
                <a:lnTo>
                  <a:pt x="802380" y="88100"/>
                </a:lnTo>
                <a:lnTo>
                  <a:pt x="796339" y="85089"/>
                </a:lnTo>
                <a:close/>
              </a:path>
              <a:path w="4041286" h="2736315">
                <a:moveTo>
                  <a:pt x="802380" y="88100"/>
                </a:moveTo>
                <a:lnTo>
                  <a:pt x="799610" y="100329"/>
                </a:lnTo>
                <a:lnTo>
                  <a:pt x="791450" y="109219"/>
                </a:lnTo>
                <a:lnTo>
                  <a:pt x="781004" y="111759"/>
                </a:lnTo>
                <a:lnTo>
                  <a:pt x="809812" y="111759"/>
                </a:lnTo>
                <a:lnTo>
                  <a:pt x="812409" y="100329"/>
                </a:lnTo>
                <a:lnTo>
                  <a:pt x="806532" y="90169"/>
                </a:lnTo>
                <a:lnTo>
                  <a:pt x="802380" y="88100"/>
                </a:lnTo>
                <a:close/>
              </a:path>
              <a:path w="4041286" h="2736315">
                <a:moveTo>
                  <a:pt x="558669" y="87208"/>
                </a:moveTo>
                <a:lnTo>
                  <a:pt x="554934" y="87629"/>
                </a:lnTo>
                <a:lnTo>
                  <a:pt x="545825" y="93979"/>
                </a:lnTo>
                <a:lnTo>
                  <a:pt x="542074" y="106679"/>
                </a:lnTo>
                <a:lnTo>
                  <a:pt x="542850" y="111325"/>
                </a:lnTo>
                <a:lnTo>
                  <a:pt x="550260" y="110489"/>
                </a:lnTo>
                <a:lnTo>
                  <a:pt x="580242" y="110489"/>
                </a:lnTo>
                <a:lnTo>
                  <a:pt x="581394" y="105409"/>
                </a:lnTo>
                <a:lnTo>
                  <a:pt x="576768" y="105409"/>
                </a:lnTo>
                <a:lnTo>
                  <a:pt x="566741" y="101600"/>
                </a:lnTo>
                <a:lnTo>
                  <a:pt x="559836" y="93979"/>
                </a:lnTo>
                <a:lnTo>
                  <a:pt x="558669" y="87208"/>
                </a:lnTo>
                <a:close/>
              </a:path>
              <a:path w="4041286" h="2736315">
                <a:moveTo>
                  <a:pt x="786716" y="71119"/>
                </a:moveTo>
                <a:lnTo>
                  <a:pt x="786156" y="71183"/>
                </a:lnTo>
                <a:lnTo>
                  <a:pt x="783878" y="81279"/>
                </a:lnTo>
                <a:lnTo>
                  <a:pt x="775727" y="88900"/>
                </a:lnTo>
                <a:lnTo>
                  <a:pt x="765287" y="91439"/>
                </a:lnTo>
                <a:lnTo>
                  <a:pt x="762596" y="91439"/>
                </a:lnTo>
                <a:lnTo>
                  <a:pt x="764103" y="100329"/>
                </a:lnTo>
                <a:lnTo>
                  <a:pt x="770984" y="107950"/>
                </a:lnTo>
                <a:lnTo>
                  <a:pt x="772797" y="108639"/>
                </a:lnTo>
                <a:lnTo>
                  <a:pt x="772160" y="105409"/>
                </a:lnTo>
                <a:lnTo>
                  <a:pt x="775923" y="92709"/>
                </a:lnTo>
                <a:lnTo>
                  <a:pt x="777750" y="91439"/>
                </a:lnTo>
                <a:lnTo>
                  <a:pt x="765287" y="91439"/>
                </a:lnTo>
                <a:lnTo>
                  <a:pt x="762784" y="90805"/>
                </a:lnTo>
                <a:lnTo>
                  <a:pt x="778663" y="90805"/>
                </a:lnTo>
                <a:lnTo>
                  <a:pt x="785059" y="86359"/>
                </a:lnTo>
                <a:lnTo>
                  <a:pt x="796339" y="85089"/>
                </a:lnTo>
                <a:lnTo>
                  <a:pt x="802039" y="85089"/>
                </a:lnTo>
                <a:lnTo>
                  <a:pt x="796893" y="76200"/>
                </a:lnTo>
                <a:lnTo>
                  <a:pt x="786716" y="71119"/>
                </a:lnTo>
                <a:close/>
              </a:path>
              <a:path w="4041286" h="2736315">
                <a:moveTo>
                  <a:pt x="566187" y="86359"/>
                </a:moveTo>
                <a:lnTo>
                  <a:pt x="558669" y="87208"/>
                </a:lnTo>
                <a:lnTo>
                  <a:pt x="559836" y="93979"/>
                </a:lnTo>
                <a:lnTo>
                  <a:pt x="566741" y="101600"/>
                </a:lnTo>
                <a:lnTo>
                  <a:pt x="576768" y="105409"/>
                </a:lnTo>
                <a:lnTo>
                  <a:pt x="581665" y="104219"/>
                </a:lnTo>
                <a:lnTo>
                  <a:pt x="582259" y="101600"/>
                </a:lnTo>
                <a:lnTo>
                  <a:pt x="576367" y="91439"/>
                </a:lnTo>
                <a:lnTo>
                  <a:pt x="566187" y="86359"/>
                </a:lnTo>
                <a:close/>
              </a:path>
              <a:path w="4041286" h="2736315">
                <a:moveTo>
                  <a:pt x="581665" y="104219"/>
                </a:moveTo>
                <a:lnTo>
                  <a:pt x="576768" y="105409"/>
                </a:lnTo>
                <a:lnTo>
                  <a:pt x="581394" y="105409"/>
                </a:lnTo>
                <a:lnTo>
                  <a:pt x="581665" y="104219"/>
                </a:lnTo>
                <a:close/>
              </a:path>
              <a:path w="4041286" h="2736315">
                <a:moveTo>
                  <a:pt x="586310" y="86359"/>
                </a:moveTo>
                <a:lnTo>
                  <a:pt x="566187" y="86359"/>
                </a:lnTo>
                <a:lnTo>
                  <a:pt x="576367" y="91439"/>
                </a:lnTo>
                <a:lnTo>
                  <a:pt x="582259" y="101600"/>
                </a:lnTo>
                <a:lnTo>
                  <a:pt x="581665" y="104219"/>
                </a:lnTo>
                <a:lnTo>
                  <a:pt x="587212" y="102869"/>
                </a:lnTo>
                <a:lnTo>
                  <a:pt x="595366" y="93979"/>
                </a:lnTo>
                <a:lnTo>
                  <a:pt x="596800" y="87629"/>
                </a:lnTo>
                <a:lnTo>
                  <a:pt x="591316" y="87629"/>
                </a:lnTo>
                <a:lnTo>
                  <a:pt x="586310" y="86359"/>
                </a:lnTo>
                <a:close/>
              </a:path>
              <a:path w="4041286" h="2736315">
                <a:moveTo>
                  <a:pt x="786156" y="71183"/>
                </a:moveTo>
                <a:lnTo>
                  <a:pt x="775462" y="72389"/>
                </a:lnTo>
                <a:lnTo>
                  <a:pt x="766349" y="78739"/>
                </a:lnTo>
                <a:lnTo>
                  <a:pt x="762784" y="90805"/>
                </a:lnTo>
                <a:lnTo>
                  <a:pt x="765287" y="91439"/>
                </a:lnTo>
                <a:lnTo>
                  <a:pt x="775727" y="88900"/>
                </a:lnTo>
                <a:lnTo>
                  <a:pt x="783878" y="81279"/>
                </a:lnTo>
                <a:lnTo>
                  <a:pt x="786156" y="71183"/>
                </a:lnTo>
                <a:close/>
              </a:path>
              <a:path w="4041286" h="2736315">
                <a:moveTo>
                  <a:pt x="747654" y="75769"/>
                </a:moveTo>
                <a:lnTo>
                  <a:pt x="748378" y="80009"/>
                </a:lnTo>
                <a:lnTo>
                  <a:pt x="755268" y="88900"/>
                </a:lnTo>
                <a:lnTo>
                  <a:pt x="762784" y="90805"/>
                </a:lnTo>
                <a:lnTo>
                  <a:pt x="766349" y="78739"/>
                </a:lnTo>
                <a:lnTo>
                  <a:pt x="768172" y="77469"/>
                </a:lnTo>
                <a:lnTo>
                  <a:pt x="752130" y="77469"/>
                </a:lnTo>
                <a:lnTo>
                  <a:pt x="747654" y="75769"/>
                </a:lnTo>
                <a:close/>
              </a:path>
              <a:path w="4041286" h="2736315">
                <a:moveTo>
                  <a:pt x="802039" y="85089"/>
                </a:moveTo>
                <a:lnTo>
                  <a:pt x="796339" y="85089"/>
                </a:lnTo>
                <a:lnTo>
                  <a:pt x="802380" y="88100"/>
                </a:lnTo>
                <a:lnTo>
                  <a:pt x="802774" y="86359"/>
                </a:lnTo>
                <a:lnTo>
                  <a:pt x="802039" y="85089"/>
                </a:lnTo>
                <a:close/>
              </a:path>
              <a:path w="4041286" h="2736315">
                <a:moveTo>
                  <a:pt x="582429" y="64769"/>
                </a:moveTo>
                <a:lnTo>
                  <a:pt x="573824" y="65740"/>
                </a:lnTo>
                <a:lnTo>
                  <a:pt x="572985" y="68579"/>
                </a:lnTo>
                <a:lnTo>
                  <a:pt x="574453" y="76200"/>
                </a:lnTo>
                <a:lnTo>
                  <a:pt x="581303" y="85089"/>
                </a:lnTo>
                <a:lnTo>
                  <a:pt x="591316" y="87629"/>
                </a:lnTo>
                <a:lnTo>
                  <a:pt x="596955" y="86944"/>
                </a:lnTo>
                <a:lnTo>
                  <a:pt x="598522" y="80009"/>
                </a:lnTo>
                <a:lnTo>
                  <a:pt x="592618" y="69850"/>
                </a:lnTo>
                <a:lnTo>
                  <a:pt x="582429" y="64769"/>
                </a:lnTo>
                <a:close/>
              </a:path>
              <a:path w="4041286" h="2736315">
                <a:moveTo>
                  <a:pt x="596955" y="86944"/>
                </a:moveTo>
                <a:lnTo>
                  <a:pt x="591316" y="87629"/>
                </a:lnTo>
                <a:lnTo>
                  <a:pt x="596800" y="87629"/>
                </a:lnTo>
                <a:lnTo>
                  <a:pt x="596955" y="86944"/>
                </a:lnTo>
                <a:close/>
              </a:path>
              <a:path w="4041286" h="2736315">
                <a:moveTo>
                  <a:pt x="573824" y="65740"/>
                </a:moveTo>
                <a:lnTo>
                  <a:pt x="571170" y="66039"/>
                </a:lnTo>
                <a:lnTo>
                  <a:pt x="562057" y="72389"/>
                </a:lnTo>
                <a:lnTo>
                  <a:pt x="558304" y="85089"/>
                </a:lnTo>
                <a:lnTo>
                  <a:pt x="558669" y="87208"/>
                </a:lnTo>
                <a:lnTo>
                  <a:pt x="566187" y="86359"/>
                </a:lnTo>
                <a:lnTo>
                  <a:pt x="586310" y="86359"/>
                </a:lnTo>
                <a:lnTo>
                  <a:pt x="581303" y="85089"/>
                </a:lnTo>
                <a:lnTo>
                  <a:pt x="574453" y="76200"/>
                </a:lnTo>
                <a:lnTo>
                  <a:pt x="572985" y="68579"/>
                </a:lnTo>
                <a:lnTo>
                  <a:pt x="573824" y="65740"/>
                </a:lnTo>
                <a:close/>
              </a:path>
              <a:path w="4041286" h="2736315">
                <a:moveTo>
                  <a:pt x="594128" y="64769"/>
                </a:moveTo>
                <a:lnTo>
                  <a:pt x="582429" y="64769"/>
                </a:lnTo>
                <a:lnTo>
                  <a:pt x="592618" y="69850"/>
                </a:lnTo>
                <a:lnTo>
                  <a:pt x="598522" y="80009"/>
                </a:lnTo>
                <a:lnTo>
                  <a:pt x="596955" y="86944"/>
                </a:lnTo>
                <a:lnTo>
                  <a:pt x="601771" y="86359"/>
                </a:lnTo>
                <a:lnTo>
                  <a:pt x="609944" y="77469"/>
                </a:lnTo>
                <a:lnTo>
                  <a:pt x="611097" y="72389"/>
                </a:lnTo>
                <a:lnTo>
                  <a:pt x="607575" y="72389"/>
                </a:lnTo>
                <a:lnTo>
                  <a:pt x="597562" y="68579"/>
                </a:lnTo>
                <a:lnTo>
                  <a:pt x="594128" y="64769"/>
                </a:lnTo>
                <a:close/>
              </a:path>
              <a:path w="4041286" h="2736315">
                <a:moveTo>
                  <a:pt x="770934" y="52069"/>
                </a:moveTo>
                <a:lnTo>
                  <a:pt x="759696" y="52069"/>
                </a:lnTo>
                <a:lnTo>
                  <a:pt x="750604" y="59689"/>
                </a:lnTo>
                <a:lnTo>
                  <a:pt x="746861" y="71119"/>
                </a:lnTo>
                <a:lnTo>
                  <a:pt x="747654" y="75769"/>
                </a:lnTo>
                <a:lnTo>
                  <a:pt x="752130" y="77469"/>
                </a:lnTo>
                <a:lnTo>
                  <a:pt x="762574" y="74929"/>
                </a:lnTo>
                <a:lnTo>
                  <a:pt x="770727" y="66039"/>
                </a:lnTo>
                <a:lnTo>
                  <a:pt x="773654" y="53087"/>
                </a:lnTo>
                <a:lnTo>
                  <a:pt x="770934" y="52069"/>
                </a:lnTo>
                <a:close/>
              </a:path>
              <a:path w="4041286" h="2736315">
                <a:moveTo>
                  <a:pt x="773654" y="53087"/>
                </a:moveTo>
                <a:lnTo>
                  <a:pt x="770727" y="66039"/>
                </a:lnTo>
                <a:lnTo>
                  <a:pt x="762574" y="74929"/>
                </a:lnTo>
                <a:lnTo>
                  <a:pt x="752130" y="77469"/>
                </a:lnTo>
                <a:lnTo>
                  <a:pt x="768172" y="77469"/>
                </a:lnTo>
                <a:lnTo>
                  <a:pt x="775462" y="72389"/>
                </a:lnTo>
                <a:lnTo>
                  <a:pt x="786156" y="71183"/>
                </a:lnTo>
                <a:lnTo>
                  <a:pt x="787030" y="67309"/>
                </a:lnTo>
                <a:lnTo>
                  <a:pt x="781113" y="55879"/>
                </a:lnTo>
                <a:lnTo>
                  <a:pt x="773654" y="53087"/>
                </a:lnTo>
                <a:close/>
              </a:path>
              <a:path w="4041286" h="2736315">
                <a:moveTo>
                  <a:pt x="734795" y="63703"/>
                </a:moveTo>
                <a:lnTo>
                  <a:pt x="735198" y="66039"/>
                </a:lnTo>
                <a:lnTo>
                  <a:pt x="742103" y="73659"/>
                </a:lnTo>
                <a:lnTo>
                  <a:pt x="747654" y="75769"/>
                </a:lnTo>
                <a:lnTo>
                  <a:pt x="746861" y="71119"/>
                </a:lnTo>
                <a:lnTo>
                  <a:pt x="748940" y="64769"/>
                </a:lnTo>
                <a:lnTo>
                  <a:pt x="737598" y="64769"/>
                </a:lnTo>
                <a:lnTo>
                  <a:pt x="734795" y="63703"/>
                </a:lnTo>
                <a:close/>
              </a:path>
              <a:path w="4041286" h="2736315">
                <a:moveTo>
                  <a:pt x="597080" y="48259"/>
                </a:moveTo>
                <a:lnTo>
                  <a:pt x="590199" y="49037"/>
                </a:lnTo>
                <a:lnTo>
                  <a:pt x="589203" y="52069"/>
                </a:lnTo>
                <a:lnTo>
                  <a:pt x="590695" y="60959"/>
                </a:lnTo>
                <a:lnTo>
                  <a:pt x="597562" y="68579"/>
                </a:lnTo>
                <a:lnTo>
                  <a:pt x="607575" y="72389"/>
                </a:lnTo>
                <a:lnTo>
                  <a:pt x="611303" y="71483"/>
                </a:lnTo>
                <a:lnTo>
                  <a:pt x="613115" y="63500"/>
                </a:lnTo>
                <a:lnTo>
                  <a:pt x="607244" y="53339"/>
                </a:lnTo>
                <a:lnTo>
                  <a:pt x="597080" y="48259"/>
                </a:lnTo>
                <a:close/>
              </a:path>
              <a:path w="4041286" h="2736315">
                <a:moveTo>
                  <a:pt x="611303" y="71483"/>
                </a:moveTo>
                <a:lnTo>
                  <a:pt x="607575" y="72389"/>
                </a:lnTo>
                <a:lnTo>
                  <a:pt x="611097" y="72389"/>
                </a:lnTo>
                <a:lnTo>
                  <a:pt x="611303" y="71483"/>
                </a:lnTo>
                <a:close/>
              </a:path>
              <a:path w="4041286" h="2736315">
                <a:moveTo>
                  <a:pt x="604968" y="48259"/>
                </a:moveTo>
                <a:lnTo>
                  <a:pt x="597080" y="48259"/>
                </a:lnTo>
                <a:lnTo>
                  <a:pt x="607244" y="53339"/>
                </a:lnTo>
                <a:lnTo>
                  <a:pt x="613115" y="63500"/>
                </a:lnTo>
                <a:lnTo>
                  <a:pt x="611303" y="71483"/>
                </a:lnTo>
                <a:lnTo>
                  <a:pt x="618019" y="69850"/>
                </a:lnTo>
                <a:lnTo>
                  <a:pt x="626181" y="62229"/>
                </a:lnTo>
                <a:lnTo>
                  <a:pt x="626469" y="60959"/>
                </a:lnTo>
                <a:lnTo>
                  <a:pt x="622053" y="60959"/>
                </a:lnTo>
                <a:lnTo>
                  <a:pt x="612043" y="57150"/>
                </a:lnTo>
                <a:lnTo>
                  <a:pt x="605181" y="49529"/>
                </a:lnTo>
                <a:lnTo>
                  <a:pt x="604968" y="48259"/>
                </a:lnTo>
                <a:close/>
              </a:path>
              <a:path w="4041286" h="2736315">
                <a:moveTo>
                  <a:pt x="590199" y="49037"/>
                </a:moveTo>
                <a:lnTo>
                  <a:pt x="585838" y="49529"/>
                </a:lnTo>
                <a:lnTo>
                  <a:pt x="576735" y="55879"/>
                </a:lnTo>
                <a:lnTo>
                  <a:pt x="573824" y="65740"/>
                </a:lnTo>
                <a:lnTo>
                  <a:pt x="582429" y="64769"/>
                </a:lnTo>
                <a:lnTo>
                  <a:pt x="594128" y="64769"/>
                </a:lnTo>
                <a:lnTo>
                  <a:pt x="590695" y="60959"/>
                </a:lnTo>
                <a:lnTo>
                  <a:pt x="589203" y="52069"/>
                </a:lnTo>
                <a:lnTo>
                  <a:pt x="590199" y="49037"/>
                </a:lnTo>
                <a:close/>
              </a:path>
              <a:path w="4041286" h="2736315">
                <a:moveTo>
                  <a:pt x="757791" y="36829"/>
                </a:moveTo>
                <a:lnTo>
                  <a:pt x="746532" y="38100"/>
                </a:lnTo>
                <a:lnTo>
                  <a:pt x="740933" y="42001"/>
                </a:lnTo>
                <a:lnTo>
                  <a:pt x="740666" y="43179"/>
                </a:lnTo>
                <a:lnTo>
                  <a:pt x="736697" y="46889"/>
                </a:lnTo>
                <a:lnTo>
                  <a:pt x="733666" y="57150"/>
                </a:lnTo>
                <a:lnTo>
                  <a:pt x="734795" y="63703"/>
                </a:lnTo>
                <a:lnTo>
                  <a:pt x="737598" y="64769"/>
                </a:lnTo>
                <a:lnTo>
                  <a:pt x="748041" y="62229"/>
                </a:lnTo>
                <a:lnTo>
                  <a:pt x="756203" y="53339"/>
                </a:lnTo>
                <a:lnTo>
                  <a:pt x="759368" y="39369"/>
                </a:lnTo>
                <a:lnTo>
                  <a:pt x="757945" y="36907"/>
                </a:lnTo>
                <a:lnTo>
                  <a:pt x="757791" y="36829"/>
                </a:lnTo>
                <a:close/>
              </a:path>
              <a:path w="4041286" h="2736315">
                <a:moveTo>
                  <a:pt x="757945" y="36907"/>
                </a:moveTo>
                <a:lnTo>
                  <a:pt x="759368" y="39369"/>
                </a:lnTo>
                <a:lnTo>
                  <a:pt x="756203" y="53339"/>
                </a:lnTo>
                <a:lnTo>
                  <a:pt x="748041" y="62229"/>
                </a:lnTo>
                <a:lnTo>
                  <a:pt x="737598" y="64769"/>
                </a:lnTo>
                <a:lnTo>
                  <a:pt x="748940" y="64769"/>
                </a:lnTo>
                <a:lnTo>
                  <a:pt x="750604" y="59689"/>
                </a:lnTo>
                <a:lnTo>
                  <a:pt x="759696" y="52069"/>
                </a:lnTo>
                <a:lnTo>
                  <a:pt x="773884" y="52069"/>
                </a:lnTo>
                <a:lnTo>
                  <a:pt x="767980" y="41909"/>
                </a:lnTo>
                <a:lnTo>
                  <a:pt x="757945" y="36907"/>
                </a:lnTo>
                <a:close/>
              </a:path>
              <a:path w="4041286" h="2736315">
                <a:moveTo>
                  <a:pt x="736697" y="46889"/>
                </a:moveTo>
                <a:lnTo>
                  <a:pt x="732513" y="50800"/>
                </a:lnTo>
                <a:lnTo>
                  <a:pt x="722069" y="53339"/>
                </a:lnTo>
                <a:lnTo>
                  <a:pt x="721705" y="53339"/>
                </a:lnTo>
                <a:lnTo>
                  <a:pt x="727587" y="60959"/>
                </a:lnTo>
                <a:lnTo>
                  <a:pt x="734795" y="63703"/>
                </a:lnTo>
                <a:lnTo>
                  <a:pt x="733666" y="57150"/>
                </a:lnTo>
                <a:lnTo>
                  <a:pt x="734791" y="53339"/>
                </a:lnTo>
                <a:lnTo>
                  <a:pt x="722069" y="53339"/>
                </a:lnTo>
                <a:lnTo>
                  <a:pt x="721617" y="53225"/>
                </a:lnTo>
                <a:lnTo>
                  <a:pt x="734825" y="53225"/>
                </a:lnTo>
                <a:lnTo>
                  <a:pt x="736697" y="46889"/>
                </a:lnTo>
                <a:close/>
              </a:path>
              <a:path w="4041286" h="2736315">
                <a:moveTo>
                  <a:pt x="621951" y="20979"/>
                </a:moveTo>
                <a:lnTo>
                  <a:pt x="616547" y="21589"/>
                </a:lnTo>
                <a:lnTo>
                  <a:pt x="607443" y="27939"/>
                </a:lnTo>
                <a:lnTo>
                  <a:pt x="603694" y="40639"/>
                </a:lnTo>
                <a:lnTo>
                  <a:pt x="605181" y="49529"/>
                </a:lnTo>
                <a:lnTo>
                  <a:pt x="612043" y="57150"/>
                </a:lnTo>
                <a:lnTo>
                  <a:pt x="622053" y="60959"/>
                </a:lnTo>
                <a:lnTo>
                  <a:pt x="626727" y="59823"/>
                </a:lnTo>
                <a:lnTo>
                  <a:pt x="629227" y="48792"/>
                </a:lnTo>
                <a:lnTo>
                  <a:pt x="627128" y="48259"/>
                </a:lnTo>
                <a:lnTo>
                  <a:pt x="620260" y="39369"/>
                </a:lnTo>
                <a:lnTo>
                  <a:pt x="619469" y="35327"/>
                </a:lnTo>
                <a:lnTo>
                  <a:pt x="613312" y="33019"/>
                </a:lnTo>
                <a:lnTo>
                  <a:pt x="619017" y="33019"/>
                </a:lnTo>
                <a:lnTo>
                  <a:pt x="618769" y="31750"/>
                </a:lnTo>
                <a:lnTo>
                  <a:pt x="621951" y="20979"/>
                </a:lnTo>
                <a:close/>
              </a:path>
              <a:path w="4041286" h="2736315">
                <a:moveTo>
                  <a:pt x="626727" y="59823"/>
                </a:moveTo>
                <a:lnTo>
                  <a:pt x="622053" y="60959"/>
                </a:lnTo>
                <a:lnTo>
                  <a:pt x="626469" y="60959"/>
                </a:lnTo>
                <a:lnTo>
                  <a:pt x="626727" y="59823"/>
                </a:lnTo>
                <a:close/>
              </a:path>
              <a:path w="4041286" h="2736315">
                <a:moveTo>
                  <a:pt x="629227" y="48792"/>
                </a:moveTo>
                <a:lnTo>
                  <a:pt x="626727" y="59823"/>
                </a:lnTo>
                <a:lnTo>
                  <a:pt x="632496" y="58419"/>
                </a:lnTo>
                <a:lnTo>
                  <a:pt x="639492" y="50800"/>
                </a:lnTo>
                <a:lnTo>
                  <a:pt x="637140" y="50800"/>
                </a:lnTo>
                <a:lnTo>
                  <a:pt x="629227" y="48792"/>
                </a:lnTo>
                <a:close/>
              </a:path>
              <a:path w="4041286" h="2736315">
                <a:moveTo>
                  <a:pt x="741317" y="24357"/>
                </a:moveTo>
                <a:lnTo>
                  <a:pt x="732091" y="25400"/>
                </a:lnTo>
                <a:lnTo>
                  <a:pt x="726738" y="29134"/>
                </a:lnTo>
                <a:lnTo>
                  <a:pt x="725285" y="35559"/>
                </a:lnTo>
                <a:lnTo>
                  <a:pt x="720560" y="39973"/>
                </a:lnTo>
                <a:lnTo>
                  <a:pt x="719239" y="44450"/>
                </a:lnTo>
                <a:lnTo>
                  <a:pt x="720725" y="52069"/>
                </a:lnTo>
                <a:lnTo>
                  <a:pt x="721617" y="53225"/>
                </a:lnTo>
                <a:lnTo>
                  <a:pt x="722069" y="53339"/>
                </a:lnTo>
                <a:lnTo>
                  <a:pt x="732513" y="50800"/>
                </a:lnTo>
                <a:lnTo>
                  <a:pt x="736697" y="46889"/>
                </a:lnTo>
                <a:lnTo>
                  <a:pt x="737418" y="44450"/>
                </a:lnTo>
                <a:lnTo>
                  <a:pt x="740933" y="42001"/>
                </a:lnTo>
                <a:lnTo>
                  <a:pt x="743773" y="29432"/>
                </a:lnTo>
                <a:lnTo>
                  <a:pt x="743784" y="29134"/>
                </a:lnTo>
                <a:lnTo>
                  <a:pt x="741317" y="24357"/>
                </a:lnTo>
                <a:close/>
              </a:path>
              <a:path w="4041286" h="2736315">
                <a:moveTo>
                  <a:pt x="720560" y="39973"/>
                </a:moveTo>
                <a:lnTo>
                  <a:pt x="717127" y="43179"/>
                </a:lnTo>
                <a:lnTo>
                  <a:pt x="707871" y="45430"/>
                </a:lnTo>
                <a:lnTo>
                  <a:pt x="712042" y="50800"/>
                </a:lnTo>
                <a:lnTo>
                  <a:pt x="721617" y="53225"/>
                </a:lnTo>
                <a:lnTo>
                  <a:pt x="720725" y="52069"/>
                </a:lnTo>
                <a:lnTo>
                  <a:pt x="719430" y="45430"/>
                </a:lnTo>
                <a:lnTo>
                  <a:pt x="719317" y="44183"/>
                </a:lnTo>
                <a:lnTo>
                  <a:pt x="720560" y="39973"/>
                </a:lnTo>
                <a:close/>
              </a:path>
              <a:path w="4041286" h="2736315">
                <a:moveTo>
                  <a:pt x="773884" y="52069"/>
                </a:moveTo>
                <a:lnTo>
                  <a:pt x="770934" y="52069"/>
                </a:lnTo>
                <a:lnTo>
                  <a:pt x="773654" y="53087"/>
                </a:lnTo>
                <a:lnTo>
                  <a:pt x="773884" y="52069"/>
                </a:lnTo>
                <a:close/>
              </a:path>
              <a:path w="4041286" h="2736315">
                <a:moveTo>
                  <a:pt x="627789" y="20319"/>
                </a:moveTo>
                <a:lnTo>
                  <a:pt x="621951" y="20979"/>
                </a:lnTo>
                <a:lnTo>
                  <a:pt x="618769" y="31750"/>
                </a:lnTo>
                <a:lnTo>
                  <a:pt x="619469" y="35327"/>
                </a:lnTo>
                <a:lnTo>
                  <a:pt x="623480" y="36829"/>
                </a:lnTo>
                <a:lnTo>
                  <a:pt x="629348" y="48259"/>
                </a:lnTo>
                <a:lnTo>
                  <a:pt x="629227" y="48792"/>
                </a:lnTo>
                <a:lnTo>
                  <a:pt x="637140" y="50800"/>
                </a:lnTo>
                <a:lnTo>
                  <a:pt x="640168" y="50063"/>
                </a:lnTo>
                <a:lnTo>
                  <a:pt x="640658" y="49529"/>
                </a:lnTo>
                <a:lnTo>
                  <a:pt x="642300" y="42283"/>
                </a:lnTo>
                <a:lnTo>
                  <a:pt x="640827" y="41909"/>
                </a:lnTo>
                <a:lnTo>
                  <a:pt x="633952" y="33019"/>
                </a:lnTo>
                <a:lnTo>
                  <a:pt x="632460" y="25400"/>
                </a:lnTo>
                <a:lnTo>
                  <a:pt x="633168" y="23008"/>
                </a:lnTo>
                <a:lnTo>
                  <a:pt x="627789" y="20319"/>
                </a:lnTo>
                <a:close/>
              </a:path>
              <a:path w="4041286" h="2736315">
                <a:moveTo>
                  <a:pt x="640168" y="50063"/>
                </a:moveTo>
                <a:lnTo>
                  <a:pt x="637140" y="50800"/>
                </a:lnTo>
                <a:lnTo>
                  <a:pt x="639492" y="50800"/>
                </a:lnTo>
                <a:lnTo>
                  <a:pt x="640168" y="50063"/>
                </a:lnTo>
                <a:close/>
              </a:path>
              <a:path w="4041286" h="2736315">
                <a:moveTo>
                  <a:pt x="642300" y="42283"/>
                </a:moveTo>
                <a:lnTo>
                  <a:pt x="640658" y="49529"/>
                </a:lnTo>
                <a:lnTo>
                  <a:pt x="640168" y="50063"/>
                </a:lnTo>
                <a:lnTo>
                  <a:pt x="647585" y="48259"/>
                </a:lnTo>
                <a:lnTo>
                  <a:pt x="651666" y="44450"/>
                </a:lnTo>
                <a:lnTo>
                  <a:pt x="650853" y="44450"/>
                </a:lnTo>
                <a:lnTo>
                  <a:pt x="642300" y="42283"/>
                </a:lnTo>
                <a:close/>
              </a:path>
              <a:path w="4041286" h="2736315">
                <a:moveTo>
                  <a:pt x="605944" y="33019"/>
                </a:moveTo>
                <a:lnTo>
                  <a:pt x="602064" y="33019"/>
                </a:lnTo>
                <a:lnTo>
                  <a:pt x="592955" y="40639"/>
                </a:lnTo>
                <a:lnTo>
                  <a:pt x="590199" y="49037"/>
                </a:lnTo>
                <a:lnTo>
                  <a:pt x="597080" y="48259"/>
                </a:lnTo>
                <a:lnTo>
                  <a:pt x="604968" y="48259"/>
                </a:lnTo>
                <a:lnTo>
                  <a:pt x="603694" y="40639"/>
                </a:lnTo>
                <a:lnTo>
                  <a:pt x="605944" y="33019"/>
                </a:lnTo>
                <a:close/>
              </a:path>
              <a:path w="4041286" h="2736315">
                <a:moveTo>
                  <a:pt x="619469" y="35327"/>
                </a:moveTo>
                <a:lnTo>
                  <a:pt x="620260" y="39369"/>
                </a:lnTo>
                <a:lnTo>
                  <a:pt x="627128" y="48259"/>
                </a:lnTo>
                <a:lnTo>
                  <a:pt x="629227" y="48792"/>
                </a:lnTo>
                <a:lnTo>
                  <a:pt x="629348" y="48259"/>
                </a:lnTo>
                <a:lnTo>
                  <a:pt x="623480" y="36829"/>
                </a:lnTo>
                <a:lnTo>
                  <a:pt x="619469" y="35327"/>
                </a:lnTo>
                <a:close/>
              </a:path>
              <a:path w="4041286" h="2736315">
                <a:moveTo>
                  <a:pt x="740933" y="42001"/>
                </a:moveTo>
                <a:lnTo>
                  <a:pt x="737418" y="44450"/>
                </a:lnTo>
                <a:lnTo>
                  <a:pt x="736697" y="46889"/>
                </a:lnTo>
                <a:lnTo>
                  <a:pt x="740666" y="43179"/>
                </a:lnTo>
                <a:lnTo>
                  <a:pt x="740933" y="42001"/>
                </a:lnTo>
                <a:close/>
              </a:path>
              <a:path w="4041286" h="2736315">
                <a:moveTo>
                  <a:pt x="704530" y="38390"/>
                </a:moveTo>
                <a:lnTo>
                  <a:pt x="703629" y="39369"/>
                </a:lnTo>
                <a:lnTo>
                  <a:pt x="695270" y="41400"/>
                </a:lnTo>
                <a:lnTo>
                  <a:pt x="696652" y="43179"/>
                </a:lnTo>
                <a:lnTo>
                  <a:pt x="706680" y="45719"/>
                </a:lnTo>
                <a:lnTo>
                  <a:pt x="707871" y="45430"/>
                </a:lnTo>
                <a:lnTo>
                  <a:pt x="705137" y="41909"/>
                </a:lnTo>
                <a:lnTo>
                  <a:pt x="704530" y="38390"/>
                </a:lnTo>
                <a:close/>
              </a:path>
              <a:path w="4041286" h="2736315">
                <a:moveTo>
                  <a:pt x="724507" y="13969"/>
                </a:moveTo>
                <a:lnTo>
                  <a:pt x="716471" y="13969"/>
                </a:lnTo>
                <a:lnTo>
                  <a:pt x="714063" y="15982"/>
                </a:lnTo>
                <a:lnTo>
                  <a:pt x="714983" y="17779"/>
                </a:lnTo>
                <a:lnTo>
                  <a:pt x="711806" y="30479"/>
                </a:lnTo>
                <a:lnTo>
                  <a:pt x="704530" y="38390"/>
                </a:lnTo>
                <a:lnTo>
                  <a:pt x="705137" y="41909"/>
                </a:lnTo>
                <a:lnTo>
                  <a:pt x="707871" y="45430"/>
                </a:lnTo>
                <a:lnTo>
                  <a:pt x="717127" y="43179"/>
                </a:lnTo>
                <a:lnTo>
                  <a:pt x="720560" y="39973"/>
                </a:lnTo>
                <a:lnTo>
                  <a:pt x="722988" y="31750"/>
                </a:lnTo>
                <a:lnTo>
                  <a:pt x="726738" y="29134"/>
                </a:lnTo>
                <a:lnTo>
                  <a:pt x="728443" y="21589"/>
                </a:lnTo>
                <a:lnTo>
                  <a:pt x="724507" y="13969"/>
                </a:lnTo>
                <a:close/>
              </a:path>
              <a:path w="4041286" h="2736315">
                <a:moveTo>
                  <a:pt x="643299" y="34651"/>
                </a:moveTo>
                <a:lnTo>
                  <a:pt x="643824" y="35559"/>
                </a:lnTo>
                <a:lnTo>
                  <a:pt x="642300" y="42283"/>
                </a:lnTo>
                <a:lnTo>
                  <a:pt x="650853" y="44450"/>
                </a:lnTo>
                <a:lnTo>
                  <a:pt x="651952" y="44183"/>
                </a:lnTo>
                <a:lnTo>
                  <a:pt x="654289" y="42001"/>
                </a:lnTo>
                <a:lnTo>
                  <a:pt x="647562" y="39369"/>
                </a:lnTo>
                <a:lnTo>
                  <a:pt x="643299" y="34651"/>
                </a:lnTo>
                <a:close/>
              </a:path>
              <a:path w="4041286" h="2736315">
                <a:moveTo>
                  <a:pt x="651952" y="44183"/>
                </a:moveTo>
                <a:lnTo>
                  <a:pt x="650853" y="44450"/>
                </a:lnTo>
                <a:lnTo>
                  <a:pt x="651666" y="44450"/>
                </a:lnTo>
                <a:lnTo>
                  <a:pt x="651952" y="44183"/>
                </a:lnTo>
                <a:close/>
              </a:path>
              <a:path w="4041286" h="2736315">
                <a:moveTo>
                  <a:pt x="654344" y="41949"/>
                </a:moveTo>
                <a:lnTo>
                  <a:pt x="651952" y="44183"/>
                </a:lnTo>
                <a:lnTo>
                  <a:pt x="656996" y="42958"/>
                </a:lnTo>
                <a:lnTo>
                  <a:pt x="654344" y="41949"/>
                </a:lnTo>
                <a:close/>
              </a:path>
              <a:path w="4041286" h="2736315">
                <a:moveTo>
                  <a:pt x="667376" y="36257"/>
                </a:moveTo>
                <a:lnTo>
                  <a:pt x="661312" y="41909"/>
                </a:lnTo>
                <a:lnTo>
                  <a:pt x="656996" y="42958"/>
                </a:lnTo>
                <a:lnTo>
                  <a:pt x="657579" y="43179"/>
                </a:lnTo>
                <a:lnTo>
                  <a:pt x="668018" y="40639"/>
                </a:lnTo>
                <a:lnTo>
                  <a:pt x="670556" y="37872"/>
                </a:lnTo>
                <a:lnTo>
                  <a:pt x="667819" y="36829"/>
                </a:lnTo>
                <a:lnTo>
                  <a:pt x="667376" y="36257"/>
                </a:lnTo>
                <a:close/>
              </a:path>
              <a:path w="4041286" h="2736315">
                <a:moveTo>
                  <a:pt x="662084" y="11429"/>
                </a:moveTo>
                <a:lnTo>
                  <a:pt x="642878" y="11429"/>
                </a:lnTo>
                <a:lnTo>
                  <a:pt x="653045" y="16509"/>
                </a:lnTo>
                <a:lnTo>
                  <a:pt x="658914" y="26669"/>
                </a:lnTo>
                <a:lnTo>
                  <a:pt x="655747" y="40639"/>
                </a:lnTo>
                <a:lnTo>
                  <a:pt x="654344" y="41949"/>
                </a:lnTo>
                <a:lnTo>
                  <a:pt x="656996" y="42958"/>
                </a:lnTo>
                <a:lnTo>
                  <a:pt x="661312" y="41909"/>
                </a:lnTo>
                <a:lnTo>
                  <a:pt x="667376" y="36257"/>
                </a:lnTo>
                <a:lnTo>
                  <a:pt x="660953" y="27939"/>
                </a:lnTo>
                <a:lnTo>
                  <a:pt x="659460" y="20319"/>
                </a:lnTo>
                <a:lnTo>
                  <a:pt x="662084" y="11429"/>
                </a:lnTo>
                <a:close/>
              </a:path>
              <a:path w="4041286" h="2736315">
                <a:moveTo>
                  <a:pt x="633168" y="23008"/>
                </a:moveTo>
                <a:lnTo>
                  <a:pt x="632460" y="25400"/>
                </a:lnTo>
                <a:lnTo>
                  <a:pt x="633952" y="33019"/>
                </a:lnTo>
                <a:lnTo>
                  <a:pt x="640827" y="41909"/>
                </a:lnTo>
                <a:lnTo>
                  <a:pt x="642300" y="42283"/>
                </a:lnTo>
                <a:lnTo>
                  <a:pt x="643824" y="35559"/>
                </a:lnTo>
                <a:lnTo>
                  <a:pt x="643299" y="34651"/>
                </a:lnTo>
                <a:lnTo>
                  <a:pt x="640677" y="31750"/>
                </a:lnTo>
                <a:lnTo>
                  <a:pt x="640283" y="29432"/>
                </a:lnTo>
                <a:lnTo>
                  <a:pt x="637953" y="25400"/>
                </a:lnTo>
                <a:lnTo>
                  <a:pt x="633168" y="23008"/>
                </a:lnTo>
                <a:close/>
              </a:path>
              <a:path w="4041286" h="2736315">
                <a:moveTo>
                  <a:pt x="743333" y="24129"/>
                </a:moveTo>
                <a:lnTo>
                  <a:pt x="741317" y="24357"/>
                </a:lnTo>
                <a:lnTo>
                  <a:pt x="743784" y="29134"/>
                </a:lnTo>
                <a:lnTo>
                  <a:pt x="743773" y="29432"/>
                </a:lnTo>
                <a:lnTo>
                  <a:pt x="740933" y="42001"/>
                </a:lnTo>
                <a:lnTo>
                  <a:pt x="746532" y="38100"/>
                </a:lnTo>
                <a:lnTo>
                  <a:pt x="757791" y="36829"/>
                </a:lnTo>
                <a:lnTo>
                  <a:pt x="753498" y="29209"/>
                </a:lnTo>
                <a:lnTo>
                  <a:pt x="743333" y="24129"/>
                </a:lnTo>
                <a:close/>
              </a:path>
              <a:path w="4041286" h="2736315">
                <a:moveTo>
                  <a:pt x="642878" y="11429"/>
                </a:moveTo>
                <a:lnTo>
                  <a:pt x="642521" y="11470"/>
                </a:lnTo>
                <a:lnTo>
                  <a:pt x="639165" y="22859"/>
                </a:lnTo>
                <a:lnTo>
                  <a:pt x="640283" y="29432"/>
                </a:lnTo>
                <a:lnTo>
                  <a:pt x="643299" y="34651"/>
                </a:lnTo>
                <a:lnTo>
                  <a:pt x="647562" y="39369"/>
                </a:lnTo>
                <a:lnTo>
                  <a:pt x="654344" y="41949"/>
                </a:lnTo>
                <a:lnTo>
                  <a:pt x="655747" y="40639"/>
                </a:lnTo>
                <a:lnTo>
                  <a:pt x="658914" y="26669"/>
                </a:lnTo>
                <a:lnTo>
                  <a:pt x="653045" y="16509"/>
                </a:lnTo>
                <a:lnTo>
                  <a:pt x="642878" y="11429"/>
                </a:lnTo>
                <a:close/>
              </a:path>
              <a:path w="4041286" h="2736315">
                <a:moveTo>
                  <a:pt x="690673" y="35478"/>
                </a:moveTo>
                <a:lnTo>
                  <a:pt x="688268" y="38100"/>
                </a:lnTo>
                <a:lnTo>
                  <a:pt x="685150" y="38858"/>
                </a:lnTo>
                <a:lnTo>
                  <a:pt x="693172" y="41909"/>
                </a:lnTo>
                <a:lnTo>
                  <a:pt x="695270" y="41400"/>
                </a:lnTo>
                <a:lnTo>
                  <a:pt x="690673" y="35478"/>
                </a:lnTo>
                <a:close/>
              </a:path>
              <a:path w="4041286" h="2736315">
                <a:moveTo>
                  <a:pt x="709134" y="6350"/>
                </a:moveTo>
                <a:lnTo>
                  <a:pt x="701091" y="6350"/>
                </a:lnTo>
                <a:lnTo>
                  <a:pt x="696615" y="10092"/>
                </a:lnTo>
                <a:lnTo>
                  <a:pt x="699589" y="15239"/>
                </a:lnTo>
                <a:lnTo>
                  <a:pt x="696425" y="29209"/>
                </a:lnTo>
                <a:lnTo>
                  <a:pt x="690812" y="35327"/>
                </a:lnTo>
                <a:lnTo>
                  <a:pt x="690737" y="35559"/>
                </a:lnTo>
                <a:lnTo>
                  <a:pt x="695270" y="41400"/>
                </a:lnTo>
                <a:lnTo>
                  <a:pt x="703629" y="39369"/>
                </a:lnTo>
                <a:lnTo>
                  <a:pt x="704530" y="38390"/>
                </a:lnTo>
                <a:lnTo>
                  <a:pt x="703605" y="33019"/>
                </a:lnTo>
                <a:lnTo>
                  <a:pt x="707357" y="21589"/>
                </a:lnTo>
                <a:lnTo>
                  <a:pt x="714063" y="15982"/>
                </a:lnTo>
                <a:lnTo>
                  <a:pt x="709134" y="6350"/>
                </a:lnTo>
                <a:close/>
              </a:path>
              <a:path w="4041286" h="2736315">
                <a:moveTo>
                  <a:pt x="676425" y="30619"/>
                </a:moveTo>
                <a:lnTo>
                  <a:pt x="676170" y="31750"/>
                </a:lnTo>
                <a:lnTo>
                  <a:pt x="670556" y="37872"/>
                </a:lnTo>
                <a:lnTo>
                  <a:pt x="677828" y="40639"/>
                </a:lnTo>
                <a:lnTo>
                  <a:pt x="685150" y="38858"/>
                </a:lnTo>
                <a:lnTo>
                  <a:pt x="683155" y="38100"/>
                </a:lnTo>
                <a:lnTo>
                  <a:pt x="676425" y="30619"/>
                </a:lnTo>
                <a:close/>
              </a:path>
              <a:path w="4041286" h="2736315">
                <a:moveTo>
                  <a:pt x="726738" y="29134"/>
                </a:moveTo>
                <a:lnTo>
                  <a:pt x="722988" y="31750"/>
                </a:lnTo>
                <a:lnTo>
                  <a:pt x="720560" y="39973"/>
                </a:lnTo>
                <a:lnTo>
                  <a:pt x="725285" y="35559"/>
                </a:lnTo>
                <a:lnTo>
                  <a:pt x="726738" y="29134"/>
                </a:lnTo>
                <a:close/>
              </a:path>
              <a:path w="4041286" h="2736315">
                <a:moveTo>
                  <a:pt x="688465" y="2454"/>
                </a:moveTo>
                <a:lnTo>
                  <a:pt x="687707" y="2539"/>
                </a:lnTo>
                <a:lnTo>
                  <a:pt x="678585" y="8889"/>
                </a:lnTo>
                <a:lnTo>
                  <a:pt x="677090" y="13942"/>
                </a:lnTo>
                <a:lnTo>
                  <a:pt x="679323" y="17779"/>
                </a:lnTo>
                <a:lnTo>
                  <a:pt x="676425" y="30619"/>
                </a:lnTo>
                <a:lnTo>
                  <a:pt x="683155" y="38100"/>
                </a:lnTo>
                <a:lnTo>
                  <a:pt x="685150" y="38858"/>
                </a:lnTo>
                <a:lnTo>
                  <a:pt x="688268" y="38100"/>
                </a:lnTo>
                <a:lnTo>
                  <a:pt x="690598" y="35559"/>
                </a:lnTo>
                <a:lnTo>
                  <a:pt x="690556" y="35327"/>
                </a:lnTo>
                <a:lnTo>
                  <a:pt x="689751" y="34289"/>
                </a:lnTo>
                <a:lnTo>
                  <a:pt x="688225" y="25400"/>
                </a:lnTo>
                <a:lnTo>
                  <a:pt x="691978" y="13969"/>
                </a:lnTo>
                <a:lnTo>
                  <a:pt x="696615" y="10092"/>
                </a:lnTo>
                <a:lnTo>
                  <a:pt x="693719" y="5079"/>
                </a:lnTo>
                <a:lnTo>
                  <a:pt x="688465" y="2454"/>
                </a:lnTo>
                <a:close/>
              </a:path>
              <a:path w="4041286" h="2736315">
                <a:moveTo>
                  <a:pt x="714063" y="15982"/>
                </a:moveTo>
                <a:lnTo>
                  <a:pt x="707357" y="21589"/>
                </a:lnTo>
                <a:lnTo>
                  <a:pt x="703605" y="33019"/>
                </a:lnTo>
                <a:lnTo>
                  <a:pt x="704530" y="38390"/>
                </a:lnTo>
                <a:lnTo>
                  <a:pt x="711806" y="30479"/>
                </a:lnTo>
                <a:lnTo>
                  <a:pt x="714983" y="17779"/>
                </a:lnTo>
                <a:lnTo>
                  <a:pt x="714063" y="15982"/>
                </a:lnTo>
                <a:close/>
              </a:path>
              <a:path w="4041286" h="2736315">
                <a:moveTo>
                  <a:pt x="667464" y="4651"/>
                </a:moveTo>
                <a:lnTo>
                  <a:pt x="663209" y="7619"/>
                </a:lnTo>
                <a:lnTo>
                  <a:pt x="663016" y="8274"/>
                </a:lnTo>
                <a:lnTo>
                  <a:pt x="666794" y="10159"/>
                </a:lnTo>
                <a:lnTo>
                  <a:pt x="672660" y="20319"/>
                </a:lnTo>
                <a:lnTo>
                  <a:pt x="669487" y="34289"/>
                </a:lnTo>
                <a:lnTo>
                  <a:pt x="667376" y="36257"/>
                </a:lnTo>
                <a:lnTo>
                  <a:pt x="667819" y="36829"/>
                </a:lnTo>
                <a:lnTo>
                  <a:pt x="670556" y="37872"/>
                </a:lnTo>
                <a:lnTo>
                  <a:pt x="676170" y="31750"/>
                </a:lnTo>
                <a:lnTo>
                  <a:pt x="676425" y="30619"/>
                </a:lnTo>
                <a:lnTo>
                  <a:pt x="676299" y="30479"/>
                </a:lnTo>
                <a:lnTo>
                  <a:pt x="674827" y="21589"/>
                </a:lnTo>
                <a:lnTo>
                  <a:pt x="677090" y="13942"/>
                </a:lnTo>
                <a:lnTo>
                  <a:pt x="673411" y="7619"/>
                </a:lnTo>
                <a:lnTo>
                  <a:pt x="667464" y="4651"/>
                </a:lnTo>
                <a:close/>
              </a:path>
              <a:path w="4041286" h="2736315">
                <a:moveTo>
                  <a:pt x="757901" y="36829"/>
                </a:moveTo>
                <a:close/>
              </a:path>
              <a:path w="4041286" h="2736315">
                <a:moveTo>
                  <a:pt x="663016" y="8274"/>
                </a:moveTo>
                <a:lnTo>
                  <a:pt x="659460" y="20319"/>
                </a:lnTo>
                <a:lnTo>
                  <a:pt x="660953" y="27939"/>
                </a:lnTo>
                <a:lnTo>
                  <a:pt x="667376" y="36257"/>
                </a:lnTo>
                <a:lnTo>
                  <a:pt x="669487" y="34289"/>
                </a:lnTo>
                <a:lnTo>
                  <a:pt x="672660" y="20319"/>
                </a:lnTo>
                <a:lnTo>
                  <a:pt x="666794" y="10159"/>
                </a:lnTo>
                <a:lnTo>
                  <a:pt x="663016" y="8274"/>
                </a:lnTo>
                <a:close/>
              </a:path>
              <a:path w="4041286" h="2736315">
                <a:moveTo>
                  <a:pt x="696615" y="10092"/>
                </a:moveTo>
                <a:lnTo>
                  <a:pt x="691978" y="13969"/>
                </a:lnTo>
                <a:lnTo>
                  <a:pt x="688225" y="25400"/>
                </a:lnTo>
                <a:lnTo>
                  <a:pt x="689751" y="34289"/>
                </a:lnTo>
                <a:lnTo>
                  <a:pt x="690673" y="35478"/>
                </a:lnTo>
                <a:lnTo>
                  <a:pt x="696425" y="29209"/>
                </a:lnTo>
                <a:lnTo>
                  <a:pt x="699589" y="15239"/>
                </a:lnTo>
                <a:lnTo>
                  <a:pt x="696615" y="10092"/>
                </a:lnTo>
                <a:close/>
              </a:path>
              <a:path w="4041286" h="2736315">
                <a:moveTo>
                  <a:pt x="619017" y="33019"/>
                </a:moveTo>
                <a:lnTo>
                  <a:pt x="613312" y="33019"/>
                </a:lnTo>
                <a:lnTo>
                  <a:pt x="619469" y="35327"/>
                </a:lnTo>
                <a:lnTo>
                  <a:pt x="619017" y="33019"/>
                </a:lnTo>
                <a:close/>
              </a:path>
              <a:path w="4041286" h="2736315">
                <a:moveTo>
                  <a:pt x="640283" y="29432"/>
                </a:moveTo>
                <a:lnTo>
                  <a:pt x="640677" y="31750"/>
                </a:lnTo>
                <a:lnTo>
                  <a:pt x="643299" y="34651"/>
                </a:lnTo>
                <a:lnTo>
                  <a:pt x="640283" y="29432"/>
                </a:lnTo>
                <a:close/>
              </a:path>
              <a:path w="4041286" h="2736315">
                <a:moveTo>
                  <a:pt x="677090" y="13942"/>
                </a:moveTo>
                <a:lnTo>
                  <a:pt x="674827" y="21589"/>
                </a:lnTo>
                <a:lnTo>
                  <a:pt x="676299" y="30479"/>
                </a:lnTo>
                <a:lnTo>
                  <a:pt x="676425" y="30619"/>
                </a:lnTo>
                <a:lnTo>
                  <a:pt x="679323" y="17779"/>
                </a:lnTo>
                <a:lnTo>
                  <a:pt x="677090" y="13942"/>
                </a:lnTo>
                <a:close/>
              </a:path>
              <a:path w="4041286" h="2736315">
                <a:moveTo>
                  <a:pt x="642521" y="11470"/>
                </a:moveTo>
                <a:lnTo>
                  <a:pt x="637108" y="12081"/>
                </a:lnTo>
                <a:lnTo>
                  <a:pt x="636219" y="12700"/>
                </a:lnTo>
                <a:lnTo>
                  <a:pt x="633168" y="23008"/>
                </a:lnTo>
                <a:lnTo>
                  <a:pt x="637953" y="25400"/>
                </a:lnTo>
                <a:lnTo>
                  <a:pt x="640283" y="29432"/>
                </a:lnTo>
                <a:lnTo>
                  <a:pt x="639165" y="22859"/>
                </a:lnTo>
                <a:lnTo>
                  <a:pt x="642521" y="11470"/>
                </a:lnTo>
                <a:close/>
              </a:path>
              <a:path w="4041286" h="2736315">
                <a:moveTo>
                  <a:pt x="727730" y="13969"/>
                </a:moveTo>
                <a:lnTo>
                  <a:pt x="724507" y="13969"/>
                </a:lnTo>
                <a:lnTo>
                  <a:pt x="728443" y="21589"/>
                </a:lnTo>
                <a:lnTo>
                  <a:pt x="726738" y="29134"/>
                </a:lnTo>
                <a:lnTo>
                  <a:pt x="732091" y="25400"/>
                </a:lnTo>
                <a:lnTo>
                  <a:pt x="741317" y="24357"/>
                </a:lnTo>
                <a:lnTo>
                  <a:pt x="737919" y="17779"/>
                </a:lnTo>
                <a:lnTo>
                  <a:pt x="727730" y="13969"/>
                </a:lnTo>
                <a:close/>
              </a:path>
              <a:path w="4041286" h="2736315">
                <a:moveTo>
                  <a:pt x="633963" y="20319"/>
                </a:moveTo>
                <a:lnTo>
                  <a:pt x="627789" y="20319"/>
                </a:lnTo>
                <a:lnTo>
                  <a:pt x="633168" y="23008"/>
                </a:lnTo>
                <a:lnTo>
                  <a:pt x="633963" y="20319"/>
                </a:lnTo>
                <a:close/>
              </a:path>
              <a:path w="4041286" h="2736315">
                <a:moveTo>
                  <a:pt x="637108" y="12081"/>
                </a:moveTo>
                <a:lnTo>
                  <a:pt x="631630" y="12700"/>
                </a:lnTo>
                <a:lnTo>
                  <a:pt x="622521" y="19050"/>
                </a:lnTo>
                <a:lnTo>
                  <a:pt x="621951" y="20979"/>
                </a:lnTo>
                <a:lnTo>
                  <a:pt x="627789" y="20319"/>
                </a:lnTo>
                <a:lnTo>
                  <a:pt x="633963" y="20319"/>
                </a:lnTo>
                <a:lnTo>
                  <a:pt x="636219" y="12700"/>
                </a:lnTo>
                <a:lnTo>
                  <a:pt x="637108" y="12081"/>
                </a:lnTo>
                <a:close/>
              </a:path>
              <a:path w="4041286" h="2736315">
                <a:moveTo>
                  <a:pt x="712350" y="6350"/>
                </a:moveTo>
                <a:lnTo>
                  <a:pt x="709134" y="6350"/>
                </a:lnTo>
                <a:lnTo>
                  <a:pt x="714063" y="15982"/>
                </a:lnTo>
                <a:lnTo>
                  <a:pt x="716471" y="13969"/>
                </a:lnTo>
                <a:lnTo>
                  <a:pt x="724507" y="13969"/>
                </a:lnTo>
                <a:lnTo>
                  <a:pt x="722539" y="10159"/>
                </a:lnTo>
                <a:lnTo>
                  <a:pt x="712350" y="6350"/>
                </a:lnTo>
                <a:close/>
              </a:path>
              <a:path w="4041286" h="2736315">
                <a:moveTo>
                  <a:pt x="683555" y="0"/>
                </a:moveTo>
                <a:lnTo>
                  <a:pt x="672313" y="1269"/>
                </a:lnTo>
                <a:lnTo>
                  <a:pt x="667464" y="4651"/>
                </a:lnTo>
                <a:lnTo>
                  <a:pt x="673411" y="7619"/>
                </a:lnTo>
                <a:lnTo>
                  <a:pt x="677090" y="13942"/>
                </a:lnTo>
                <a:lnTo>
                  <a:pt x="678585" y="8889"/>
                </a:lnTo>
                <a:lnTo>
                  <a:pt x="687707" y="2539"/>
                </a:lnTo>
                <a:lnTo>
                  <a:pt x="688465" y="2454"/>
                </a:lnTo>
                <a:lnTo>
                  <a:pt x="683555" y="0"/>
                </a:lnTo>
                <a:close/>
              </a:path>
              <a:path w="4041286" h="2736315">
                <a:moveTo>
                  <a:pt x="648943" y="5944"/>
                </a:moveTo>
                <a:lnTo>
                  <a:pt x="645346" y="6350"/>
                </a:lnTo>
                <a:lnTo>
                  <a:pt x="637108" y="12081"/>
                </a:lnTo>
                <a:lnTo>
                  <a:pt x="642521" y="11470"/>
                </a:lnTo>
                <a:lnTo>
                  <a:pt x="642908" y="10159"/>
                </a:lnTo>
                <a:lnTo>
                  <a:pt x="648943" y="5944"/>
                </a:lnTo>
                <a:close/>
              </a:path>
              <a:path w="4041286" h="2736315">
                <a:moveTo>
                  <a:pt x="656614" y="5079"/>
                </a:moveTo>
                <a:lnTo>
                  <a:pt x="648943" y="5944"/>
                </a:lnTo>
                <a:lnTo>
                  <a:pt x="642908" y="10159"/>
                </a:lnTo>
                <a:lnTo>
                  <a:pt x="642521" y="11470"/>
                </a:lnTo>
                <a:lnTo>
                  <a:pt x="642878" y="11429"/>
                </a:lnTo>
                <a:lnTo>
                  <a:pt x="662084" y="11429"/>
                </a:lnTo>
                <a:lnTo>
                  <a:pt x="663016" y="8274"/>
                </a:lnTo>
                <a:lnTo>
                  <a:pt x="656614" y="5079"/>
                </a:lnTo>
                <a:close/>
              </a:path>
              <a:path w="4041286" h="2736315">
                <a:moveTo>
                  <a:pt x="698966" y="1269"/>
                </a:moveTo>
                <a:lnTo>
                  <a:pt x="688465" y="2454"/>
                </a:lnTo>
                <a:lnTo>
                  <a:pt x="693719" y="5079"/>
                </a:lnTo>
                <a:lnTo>
                  <a:pt x="696615" y="10092"/>
                </a:lnTo>
                <a:lnTo>
                  <a:pt x="701091" y="6350"/>
                </a:lnTo>
                <a:lnTo>
                  <a:pt x="709134" y="6350"/>
                </a:lnTo>
                <a:lnTo>
                  <a:pt x="698966" y="1269"/>
                </a:lnTo>
                <a:close/>
              </a:path>
              <a:path w="4041286" h="2736315">
                <a:moveTo>
                  <a:pt x="666850" y="5079"/>
                </a:moveTo>
                <a:lnTo>
                  <a:pt x="656614" y="5079"/>
                </a:lnTo>
                <a:lnTo>
                  <a:pt x="663016" y="8274"/>
                </a:lnTo>
                <a:lnTo>
                  <a:pt x="663209" y="7619"/>
                </a:lnTo>
                <a:lnTo>
                  <a:pt x="666850" y="5079"/>
                </a:lnTo>
                <a:close/>
              </a:path>
              <a:path w="4041286" h="2736315">
                <a:moveTo>
                  <a:pt x="663234" y="2539"/>
                </a:moveTo>
                <a:lnTo>
                  <a:pt x="651999" y="3809"/>
                </a:lnTo>
                <a:lnTo>
                  <a:pt x="648943" y="5944"/>
                </a:lnTo>
                <a:lnTo>
                  <a:pt x="656614" y="5079"/>
                </a:lnTo>
                <a:lnTo>
                  <a:pt x="666850" y="5079"/>
                </a:lnTo>
                <a:lnTo>
                  <a:pt x="667464" y="4651"/>
                </a:lnTo>
                <a:lnTo>
                  <a:pt x="663234" y="2539"/>
                </a:lnTo>
                <a:close/>
              </a:path>
              <a:path w="4041286" h="2736315">
                <a:moveTo>
                  <a:pt x="503106" y="193833"/>
                </a:moveTo>
                <a:lnTo>
                  <a:pt x="491860" y="194808"/>
                </a:lnTo>
                <a:lnTo>
                  <a:pt x="482762" y="201490"/>
                </a:lnTo>
                <a:lnTo>
                  <a:pt x="479018" y="213879"/>
                </a:lnTo>
                <a:lnTo>
                  <a:pt x="480555" y="222242"/>
                </a:lnTo>
                <a:lnTo>
                  <a:pt x="487464" y="230575"/>
                </a:lnTo>
                <a:lnTo>
                  <a:pt x="497492" y="233579"/>
                </a:lnTo>
                <a:lnTo>
                  <a:pt x="507934" y="231092"/>
                </a:lnTo>
                <a:lnTo>
                  <a:pt x="516082" y="222955"/>
                </a:lnTo>
                <a:lnTo>
                  <a:pt x="519231" y="209005"/>
                </a:lnTo>
                <a:lnTo>
                  <a:pt x="513298" y="198565"/>
                </a:lnTo>
                <a:lnTo>
                  <a:pt x="503106" y="193833"/>
                </a:lnTo>
                <a:close/>
              </a:path>
              <a:path w="4041286" h="2736315">
                <a:moveTo>
                  <a:pt x="473321" y="255247"/>
                </a:moveTo>
                <a:lnTo>
                  <a:pt x="462070" y="256196"/>
                </a:lnTo>
                <a:lnTo>
                  <a:pt x="452962" y="262862"/>
                </a:lnTo>
                <a:lnTo>
                  <a:pt x="449211" y="275245"/>
                </a:lnTo>
                <a:lnTo>
                  <a:pt x="450724" y="283571"/>
                </a:lnTo>
                <a:lnTo>
                  <a:pt x="457609" y="291954"/>
                </a:lnTo>
                <a:lnTo>
                  <a:pt x="467627" y="294995"/>
                </a:lnTo>
                <a:lnTo>
                  <a:pt x="478069" y="292538"/>
                </a:lnTo>
                <a:lnTo>
                  <a:pt x="486225" y="284424"/>
                </a:lnTo>
                <a:lnTo>
                  <a:pt x="489385" y="270497"/>
                </a:lnTo>
                <a:lnTo>
                  <a:pt x="483498" y="260014"/>
                </a:lnTo>
                <a:lnTo>
                  <a:pt x="473321" y="255247"/>
                </a:lnTo>
                <a:close/>
              </a:path>
              <a:path w="4041286" h="2736315">
                <a:moveTo>
                  <a:pt x="444068" y="315932"/>
                </a:moveTo>
                <a:lnTo>
                  <a:pt x="432829" y="316895"/>
                </a:lnTo>
                <a:lnTo>
                  <a:pt x="423733" y="323572"/>
                </a:lnTo>
                <a:lnTo>
                  <a:pt x="419988" y="335964"/>
                </a:lnTo>
                <a:lnTo>
                  <a:pt x="421520" y="344337"/>
                </a:lnTo>
                <a:lnTo>
                  <a:pt x="428417" y="352690"/>
                </a:lnTo>
                <a:lnTo>
                  <a:pt x="438431" y="355708"/>
                </a:lnTo>
                <a:lnTo>
                  <a:pt x="448860" y="353229"/>
                </a:lnTo>
                <a:lnTo>
                  <a:pt x="457001" y="345096"/>
                </a:lnTo>
                <a:lnTo>
                  <a:pt x="460150" y="331149"/>
                </a:lnTo>
                <a:lnTo>
                  <a:pt x="454244" y="320684"/>
                </a:lnTo>
                <a:lnTo>
                  <a:pt x="444068" y="315932"/>
                </a:lnTo>
                <a:close/>
              </a:path>
              <a:path w="4041286" h="2736315">
                <a:moveTo>
                  <a:pt x="414380" y="378526"/>
                </a:moveTo>
                <a:lnTo>
                  <a:pt x="403130" y="379475"/>
                </a:lnTo>
                <a:lnTo>
                  <a:pt x="394021" y="386141"/>
                </a:lnTo>
                <a:lnTo>
                  <a:pt x="390271" y="398524"/>
                </a:lnTo>
                <a:lnTo>
                  <a:pt x="391783" y="406850"/>
                </a:lnTo>
                <a:lnTo>
                  <a:pt x="398668" y="415233"/>
                </a:lnTo>
                <a:lnTo>
                  <a:pt x="408687" y="418274"/>
                </a:lnTo>
                <a:lnTo>
                  <a:pt x="419128" y="415817"/>
                </a:lnTo>
                <a:lnTo>
                  <a:pt x="427284" y="407703"/>
                </a:lnTo>
                <a:lnTo>
                  <a:pt x="430444" y="393776"/>
                </a:lnTo>
                <a:lnTo>
                  <a:pt x="424557" y="383293"/>
                </a:lnTo>
                <a:lnTo>
                  <a:pt x="414380" y="378526"/>
                </a:lnTo>
                <a:close/>
              </a:path>
              <a:path w="4041286" h="2736315">
                <a:moveTo>
                  <a:pt x="380179" y="471689"/>
                </a:moveTo>
                <a:lnTo>
                  <a:pt x="368923" y="472615"/>
                </a:lnTo>
                <a:lnTo>
                  <a:pt x="359802" y="479265"/>
                </a:lnTo>
                <a:lnTo>
                  <a:pt x="356044" y="491640"/>
                </a:lnTo>
                <a:lnTo>
                  <a:pt x="357512" y="499859"/>
                </a:lnTo>
                <a:lnTo>
                  <a:pt x="364363" y="508307"/>
                </a:lnTo>
                <a:lnTo>
                  <a:pt x="374377" y="511401"/>
                </a:lnTo>
                <a:lnTo>
                  <a:pt x="384834" y="508986"/>
                </a:lnTo>
                <a:lnTo>
                  <a:pt x="393012" y="500908"/>
                </a:lnTo>
                <a:lnTo>
                  <a:pt x="396189" y="487012"/>
                </a:lnTo>
                <a:lnTo>
                  <a:pt x="390344" y="476488"/>
                </a:lnTo>
                <a:lnTo>
                  <a:pt x="380179" y="471689"/>
                </a:lnTo>
                <a:close/>
              </a:path>
              <a:path w="4041286" h="2736315">
                <a:moveTo>
                  <a:pt x="318084" y="595379"/>
                </a:moveTo>
                <a:lnTo>
                  <a:pt x="306838" y="596318"/>
                </a:lnTo>
                <a:lnTo>
                  <a:pt x="297730" y="602980"/>
                </a:lnTo>
                <a:lnTo>
                  <a:pt x="293979" y="615364"/>
                </a:lnTo>
                <a:lnTo>
                  <a:pt x="295466" y="623630"/>
                </a:lnTo>
                <a:lnTo>
                  <a:pt x="302328" y="632049"/>
                </a:lnTo>
                <a:lnTo>
                  <a:pt x="312339" y="635118"/>
                </a:lnTo>
                <a:lnTo>
                  <a:pt x="322782" y="632682"/>
                </a:lnTo>
                <a:lnTo>
                  <a:pt x="330945" y="624584"/>
                </a:lnTo>
                <a:lnTo>
                  <a:pt x="334113" y="610668"/>
                </a:lnTo>
                <a:lnTo>
                  <a:pt x="328248" y="600163"/>
                </a:lnTo>
                <a:lnTo>
                  <a:pt x="318084" y="595379"/>
                </a:lnTo>
                <a:close/>
              </a:path>
              <a:path w="4041286" h="2736315">
                <a:moveTo>
                  <a:pt x="351369" y="558160"/>
                </a:moveTo>
                <a:lnTo>
                  <a:pt x="340102" y="559093"/>
                </a:lnTo>
                <a:lnTo>
                  <a:pt x="330975" y="565745"/>
                </a:lnTo>
                <a:lnTo>
                  <a:pt x="327215" y="578115"/>
                </a:lnTo>
                <a:lnTo>
                  <a:pt x="328707" y="586389"/>
                </a:lnTo>
                <a:lnTo>
                  <a:pt x="335582" y="594804"/>
                </a:lnTo>
                <a:lnTo>
                  <a:pt x="345608" y="597872"/>
                </a:lnTo>
                <a:lnTo>
                  <a:pt x="356067" y="595439"/>
                </a:lnTo>
                <a:lnTo>
                  <a:pt x="364242" y="587350"/>
                </a:lnTo>
                <a:lnTo>
                  <a:pt x="367416" y="573449"/>
                </a:lnTo>
                <a:lnTo>
                  <a:pt x="361550" y="562945"/>
                </a:lnTo>
                <a:lnTo>
                  <a:pt x="351369" y="558160"/>
                </a:lnTo>
                <a:close/>
              </a:path>
              <a:path w="4041286" h="2736315">
                <a:moveTo>
                  <a:pt x="294975" y="647309"/>
                </a:moveTo>
                <a:lnTo>
                  <a:pt x="283724" y="648258"/>
                </a:lnTo>
                <a:lnTo>
                  <a:pt x="274616" y="654924"/>
                </a:lnTo>
                <a:lnTo>
                  <a:pt x="270865" y="667307"/>
                </a:lnTo>
                <a:lnTo>
                  <a:pt x="272378" y="675633"/>
                </a:lnTo>
                <a:lnTo>
                  <a:pt x="279263" y="684015"/>
                </a:lnTo>
                <a:lnTo>
                  <a:pt x="289281" y="687057"/>
                </a:lnTo>
                <a:lnTo>
                  <a:pt x="299723" y="684600"/>
                </a:lnTo>
                <a:lnTo>
                  <a:pt x="307879" y="676486"/>
                </a:lnTo>
                <a:lnTo>
                  <a:pt x="311039" y="662559"/>
                </a:lnTo>
                <a:lnTo>
                  <a:pt x="305152" y="652076"/>
                </a:lnTo>
                <a:lnTo>
                  <a:pt x="294975" y="647309"/>
                </a:lnTo>
                <a:close/>
              </a:path>
              <a:path w="4041286" h="2736315">
                <a:moveTo>
                  <a:pt x="276665" y="702870"/>
                </a:moveTo>
                <a:lnTo>
                  <a:pt x="265413" y="703821"/>
                </a:lnTo>
                <a:lnTo>
                  <a:pt x="256303" y="710488"/>
                </a:lnTo>
                <a:lnTo>
                  <a:pt x="252552" y="722869"/>
                </a:lnTo>
                <a:lnTo>
                  <a:pt x="254069" y="731206"/>
                </a:lnTo>
                <a:lnTo>
                  <a:pt x="260959" y="739582"/>
                </a:lnTo>
                <a:lnTo>
                  <a:pt x="270980" y="742619"/>
                </a:lnTo>
                <a:lnTo>
                  <a:pt x="281422" y="740158"/>
                </a:lnTo>
                <a:lnTo>
                  <a:pt x="289577" y="732042"/>
                </a:lnTo>
                <a:lnTo>
                  <a:pt x="292737" y="718114"/>
                </a:lnTo>
                <a:lnTo>
                  <a:pt x="286845" y="707635"/>
                </a:lnTo>
                <a:lnTo>
                  <a:pt x="276665" y="702870"/>
                </a:lnTo>
                <a:close/>
              </a:path>
              <a:path w="4041286" h="2736315">
                <a:moveTo>
                  <a:pt x="243338" y="783941"/>
                </a:moveTo>
                <a:lnTo>
                  <a:pt x="232100" y="784910"/>
                </a:lnTo>
                <a:lnTo>
                  <a:pt x="223008" y="791591"/>
                </a:lnTo>
                <a:lnTo>
                  <a:pt x="219265" y="803984"/>
                </a:lnTo>
                <a:lnTo>
                  <a:pt x="220808" y="812384"/>
                </a:lnTo>
                <a:lnTo>
                  <a:pt x="227713" y="820721"/>
                </a:lnTo>
                <a:lnTo>
                  <a:pt x="237728" y="823725"/>
                </a:lnTo>
                <a:lnTo>
                  <a:pt x="248153" y="821237"/>
                </a:lnTo>
                <a:lnTo>
                  <a:pt x="256288" y="813095"/>
                </a:lnTo>
                <a:lnTo>
                  <a:pt x="259434" y="799140"/>
                </a:lnTo>
                <a:lnTo>
                  <a:pt x="253517" y="788684"/>
                </a:lnTo>
                <a:lnTo>
                  <a:pt x="243338" y="783941"/>
                </a:lnTo>
                <a:close/>
              </a:path>
              <a:path w="4041286" h="2736315">
                <a:moveTo>
                  <a:pt x="216313" y="840244"/>
                </a:moveTo>
                <a:lnTo>
                  <a:pt x="205054" y="841200"/>
                </a:lnTo>
                <a:lnTo>
                  <a:pt x="195941" y="847867"/>
                </a:lnTo>
                <a:lnTo>
                  <a:pt x="192189" y="860245"/>
                </a:lnTo>
                <a:lnTo>
                  <a:pt x="193714" y="868595"/>
                </a:lnTo>
                <a:lnTo>
                  <a:pt x="200615" y="876957"/>
                </a:lnTo>
                <a:lnTo>
                  <a:pt x="210644" y="879983"/>
                </a:lnTo>
                <a:lnTo>
                  <a:pt x="221091" y="877516"/>
                </a:lnTo>
                <a:lnTo>
                  <a:pt x="229248" y="869397"/>
                </a:lnTo>
                <a:lnTo>
                  <a:pt x="232407" y="855468"/>
                </a:lnTo>
                <a:lnTo>
                  <a:pt x="226503" y="845000"/>
                </a:lnTo>
                <a:lnTo>
                  <a:pt x="216313" y="840244"/>
                </a:lnTo>
                <a:close/>
              </a:path>
              <a:path w="4041286" h="2736315">
                <a:moveTo>
                  <a:pt x="191140" y="892685"/>
                </a:moveTo>
                <a:lnTo>
                  <a:pt x="179889" y="893635"/>
                </a:lnTo>
                <a:lnTo>
                  <a:pt x="170781" y="900301"/>
                </a:lnTo>
                <a:lnTo>
                  <a:pt x="167030" y="912683"/>
                </a:lnTo>
                <a:lnTo>
                  <a:pt x="168536" y="920989"/>
                </a:lnTo>
                <a:lnTo>
                  <a:pt x="175418" y="929377"/>
                </a:lnTo>
                <a:lnTo>
                  <a:pt x="185437" y="932424"/>
                </a:lnTo>
                <a:lnTo>
                  <a:pt x="195882" y="929971"/>
                </a:lnTo>
                <a:lnTo>
                  <a:pt x="204042" y="921860"/>
                </a:lnTo>
                <a:lnTo>
                  <a:pt x="207204" y="907936"/>
                </a:lnTo>
                <a:lnTo>
                  <a:pt x="201316" y="897452"/>
                </a:lnTo>
                <a:lnTo>
                  <a:pt x="191140" y="892685"/>
                </a:lnTo>
                <a:close/>
              </a:path>
              <a:path w="4041286" h="2736315">
                <a:moveTo>
                  <a:pt x="162539" y="948840"/>
                </a:moveTo>
                <a:lnTo>
                  <a:pt x="151276" y="949792"/>
                </a:lnTo>
                <a:lnTo>
                  <a:pt x="142159" y="956455"/>
                </a:lnTo>
                <a:lnTo>
                  <a:pt x="138404" y="968830"/>
                </a:lnTo>
                <a:lnTo>
                  <a:pt x="139930" y="977184"/>
                </a:lnTo>
                <a:lnTo>
                  <a:pt x="146831" y="985550"/>
                </a:lnTo>
                <a:lnTo>
                  <a:pt x="156860" y="988580"/>
                </a:lnTo>
                <a:lnTo>
                  <a:pt x="167308" y="986115"/>
                </a:lnTo>
                <a:lnTo>
                  <a:pt x="175466" y="978000"/>
                </a:lnTo>
                <a:lnTo>
                  <a:pt x="178626" y="964075"/>
                </a:lnTo>
                <a:lnTo>
                  <a:pt x="172728" y="953602"/>
                </a:lnTo>
                <a:lnTo>
                  <a:pt x="162539" y="948840"/>
                </a:lnTo>
                <a:close/>
              </a:path>
              <a:path w="4041286" h="2736315">
                <a:moveTo>
                  <a:pt x="134991" y="1000045"/>
                </a:moveTo>
                <a:lnTo>
                  <a:pt x="123755" y="1001012"/>
                </a:lnTo>
                <a:lnTo>
                  <a:pt x="114664" y="1007693"/>
                </a:lnTo>
                <a:lnTo>
                  <a:pt x="110921" y="1020087"/>
                </a:lnTo>
                <a:lnTo>
                  <a:pt x="112453" y="1028456"/>
                </a:lnTo>
                <a:lnTo>
                  <a:pt x="119349" y="1036805"/>
                </a:lnTo>
                <a:lnTo>
                  <a:pt x="129363" y="1039819"/>
                </a:lnTo>
                <a:lnTo>
                  <a:pt x="139791" y="1037338"/>
                </a:lnTo>
                <a:lnTo>
                  <a:pt x="147931" y="1029202"/>
                </a:lnTo>
                <a:lnTo>
                  <a:pt x="151079" y="1015251"/>
                </a:lnTo>
                <a:lnTo>
                  <a:pt x="145167" y="1004791"/>
                </a:lnTo>
                <a:lnTo>
                  <a:pt x="134991" y="1000045"/>
                </a:lnTo>
                <a:close/>
              </a:path>
              <a:path w="4041286" h="2736315">
                <a:moveTo>
                  <a:pt x="106786" y="1049894"/>
                </a:moveTo>
                <a:lnTo>
                  <a:pt x="95523" y="1050845"/>
                </a:lnTo>
                <a:lnTo>
                  <a:pt x="86406" y="1057509"/>
                </a:lnTo>
                <a:lnTo>
                  <a:pt x="82651" y="1069884"/>
                </a:lnTo>
                <a:lnTo>
                  <a:pt x="84177" y="1078238"/>
                </a:lnTo>
                <a:lnTo>
                  <a:pt x="91078" y="1086604"/>
                </a:lnTo>
                <a:lnTo>
                  <a:pt x="101107" y="1089634"/>
                </a:lnTo>
                <a:lnTo>
                  <a:pt x="111555" y="1087169"/>
                </a:lnTo>
                <a:lnTo>
                  <a:pt x="119713" y="1079053"/>
                </a:lnTo>
                <a:lnTo>
                  <a:pt x="122873" y="1065129"/>
                </a:lnTo>
                <a:lnTo>
                  <a:pt x="116975" y="1054655"/>
                </a:lnTo>
                <a:lnTo>
                  <a:pt x="106786" y="1049894"/>
                </a:lnTo>
                <a:close/>
              </a:path>
              <a:path w="4041286" h="2736315">
                <a:moveTo>
                  <a:pt x="74848" y="1102775"/>
                </a:moveTo>
                <a:lnTo>
                  <a:pt x="63583" y="1103707"/>
                </a:lnTo>
                <a:lnTo>
                  <a:pt x="54457" y="1110358"/>
                </a:lnTo>
                <a:lnTo>
                  <a:pt x="50698" y="1122729"/>
                </a:lnTo>
                <a:lnTo>
                  <a:pt x="52179" y="1130972"/>
                </a:lnTo>
                <a:lnTo>
                  <a:pt x="59045" y="1139399"/>
                </a:lnTo>
                <a:lnTo>
                  <a:pt x="69070" y="1142477"/>
                </a:lnTo>
                <a:lnTo>
                  <a:pt x="79532" y="1140052"/>
                </a:lnTo>
                <a:lnTo>
                  <a:pt x="87712" y="1131968"/>
                </a:lnTo>
                <a:lnTo>
                  <a:pt x="90888" y="1118070"/>
                </a:lnTo>
                <a:lnTo>
                  <a:pt x="85026" y="1107563"/>
                </a:lnTo>
                <a:lnTo>
                  <a:pt x="74848" y="1102775"/>
                </a:lnTo>
                <a:close/>
              </a:path>
              <a:path w="4041286" h="2736315">
                <a:moveTo>
                  <a:pt x="21882" y="1179068"/>
                </a:moveTo>
                <a:lnTo>
                  <a:pt x="12852" y="1179826"/>
                </a:lnTo>
                <a:lnTo>
                  <a:pt x="3749" y="1186491"/>
                </a:lnTo>
                <a:lnTo>
                  <a:pt x="0" y="1198878"/>
                </a:lnTo>
                <a:lnTo>
                  <a:pt x="1467" y="1207080"/>
                </a:lnTo>
                <a:lnTo>
                  <a:pt x="8317" y="1215511"/>
                </a:lnTo>
                <a:lnTo>
                  <a:pt x="18330" y="1218591"/>
                </a:lnTo>
                <a:lnTo>
                  <a:pt x="28785" y="1216165"/>
                </a:lnTo>
                <a:lnTo>
                  <a:pt x="36958" y="1208073"/>
                </a:lnTo>
                <a:lnTo>
                  <a:pt x="40129" y="1194160"/>
                </a:lnTo>
                <a:lnTo>
                  <a:pt x="37648" y="1189723"/>
                </a:lnTo>
                <a:lnTo>
                  <a:pt x="28244" y="1186852"/>
                </a:lnTo>
                <a:lnTo>
                  <a:pt x="21882" y="1179068"/>
                </a:lnTo>
                <a:close/>
              </a:path>
              <a:path w="4041286" h="2736315">
                <a:moveTo>
                  <a:pt x="57005" y="1178882"/>
                </a:moveTo>
                <a:lnTo>
                  <a:pt x="24094" y="1178882"/>
                </a:lnTo>
                <a:lnTo>
                  <a:pt x="34259" y="1183661"/>
                </a:lnTo>
                <a:lnTo>
                  <a:pt x="37648" y="1189723"/>
                </a:lnTo>
                <a:lnTo>
                  <a:pt x="38267" y="1189912"/>
                </a:lnTo>
                <a:lnTo>
                  <a:pt x="48723" y="1187471"/>
                </a:lnTo>
                <a:lnTo>
                  <a:pt x="56894" y="1179371"/>
                </a:lnTo>
                <a:lnTo>
                  <a:pt x="57005" y="1178882"/>
                </a:lnTo>
                <a:close/>
              </a:path>
              <a:path w="4041286" h="2736315">
                <a:moveTo>
                  <a:pt x="24094" y="1178882"/>
                </a:moveTo>
                <a:lnTo>
                  <a:pt x="21882" y="1179068"/>
                </a:lnTo>
                <a:lnTo>
                  <a:pt x="28244" y="1186852"/>
                </a:lnTo>
                <a:lnTo>
                  <a:pt x="37648" y="1189723"/>
                </a:lnTo>
                <a:lnTo>
                  <a:pt x="34259" y="1183661"/>
                </a:lnTo>
                <a:lnTo>
                  <a:pt x="24094" y="1178882"/>
                </a:lnTo>
                <a:close/>
              </a:path>
              <a:path w="4041286" h="2736315">
                <a:moveTo>
                  <a:pt x="43997" y="1150203"/>
                </a:moveTo>
                <a:lnTo>
                  <a:pt x="32747" y="1151153"/>
                </a:lnTo>
                <a:lnTo>
                  <a:pt x="23638" y="1157819"/>
                </a:lnTo>
                <a:lnTo>
                  <a:pt x="19888" y="1170201"/>
                </a:lnTo>
                <a:lnTo>
                  <a:pt x="21375" y="1178448"/>
                </a:lnTo>
                <a:lnTo>
                  <a:pt x="21882" y="1179068"/>
                </a:lnTo>
                <a:lnTo>
                  <a:pt x="24094" y="1178882"/>
                </a:lnTo>
                <a:lnTo>
                  <a:pt x="57005" y="1178882"/>
                </a:lnTo>
                <a:lnTo>
                  <a:pt x="60062" y="1165454"/>
                </a:lnTo>
                <a:lnTo>
                  <a:pt x="54174" y="1154970"/>
                </a:lnTo>
                <a:lnTo>
                  <a:pt x="43997" y="1150203"/>
                </a:lnTo>
                <a:close/>
              </a:path>
            </a:pathLst>
          </a:custGeom>
          <a:solidFill>
            <a:srgbClr val="0000FF"/>
          </a:solidFill>
        </p:spPr>
        <p:txBody>
          <a:bodyPr wrap="square" lIns="0" tIns="0" rIns="0" bIns="0" rtlCol="0">
            <a:noAutofit/>
          </a:bodyPr>
          <a:lstStyle/>
          <a:p>
            <a:endParaRPr/>
          </a:p>
        </p:txBody>
      </p:sp>
      <p:sp>
        <p:nvSpPr>
          <p:cNvPr id="328" name="object 259"/>
          <p:cNvSpPr/>
          <p:nvPr/>
        </p:nvSpPr>
        <p:spPr>
          <a:xfrm>
            <a:off x="7193356" y="3853118"/>
            <a:ext cx="280936" cy="8826"/>
          </a:xfrm>
          <a:custGeom>
            <a:avLst/>
            <a:gdLst/>
            <a:ahLst/>
            <a:cxnLst/>
            <a:rect l="l" t="t" r="r" b="b"/>
            <a:pathLst>
              <a:path w="280936" h="8826">
                <a:moveTo>
                  <a:pt x="280936" y="8826"/>
                </a:moveTo>
                <a:lnTo>
                  <a:pt x="0" y="0"/>
                </a:lnTo>
              </a:path>
            </a:pathLst>
          </a:custGeom>
          <a:ln w="14726">
            <a:solidFill>
              <a:srgbClr val="FF0000"/>
            </a:solidFill>
          </a:ln>
        </p:spPr>
        <p:txBody>
          <a:bodyPr wrap="square" lIns="0" tIns="0" rIns="0" bIns="0" rtlCol="0">
            <a:noAutofit/>
          </a:bodyPr>
          <a:lstStyle/>
          <a:p>
            <a:endParaRPr/>
          </a:p>
        </p:txBody>
      </p:sp>
      <p:sp>
        <p:nvSpPr>
          <p:cNvPr id="329" name="object 260"/>
          <p:cNvSpPr/>
          <p:nvPr/>
        </p:nvSpPr>
        <p:spPr>
          <a:xfrm>
            <a:off x="3192259" y="1165670"/>
            <a:ext cx="4001096" cy="2687447"/>
          </a:xfrm>
          <a:custGeom>
            <a:avLst/>
            <a:gdLst/>
            <a:ahLst/>
            <a:cxnLst/>
            <a:rect l="l" t="t" r="r" b="b"/>
            <a:pathLst>
              <a:path w="4001096" h="2687447">
                <a:moveTo>
                  <a:pt x="4001096" y="2687447"/>
                </a:moveTo>
                <a:lnTo>
                  <a:pt x="3732072" y="2674200"/>
                </a:lnTo>
                <a:lnTo>
                  <a:pt x="3496678" y="2659011"/>
                </a:lnTo>
                <a:lnTo>
                  <a:pt x="3294964" y="2642450"/>
                </a:lnTo>
                <a:lnTo>
                  <a:pt x="3099942" y="2622156"/>
                </a:lnTo>
                <a:lnTo>
                  <a:pt x="2897441" y="2595219"/>
                </a:lnTo>
                <a:lnTo>
                  <a:pt x="2698115" y="2560739"/>
                </a:lnTo>
                <a:lnTo>
                  <a:pt x="2498534" y="2515349"/>
                </a:lnTo>
                <a:lnTo>
                  <a:pt x="2282240" y="2448623"/>
                </a:lnTo>
                <a:lnTo>
                  <a:pt x="2174925" y="2406154"/>
                </a:lnTo>
                <a:lnTo>
                  <a:pt x="2072982" y="2358326"/>
                </a:lnTo>
                <a:lnTo>
                  <a:pt x="1957146" y="2292845"/>
                </a:lnTo>
                <a:lnTo>
                  <a:pt x="1864868" y="2230043"/>
                </a:lnTo>
                <a:lnTo>
                  <a:pt x="1768030" y="2151557"/>
                </a:lnTo>
                <a:lnTo>
                  <a:pt x="1721002" y="2107755"/>
                </a:lnTo>
                <a:lnTo>
                  <a:pt x="1662518" y="2047379"/>
                </a:lnTo>
                <a:lnTo>
                  <a:pt x="1588998" y="1960816"/>
                </a:lnTo>
                <a:lnTo>
                  <a:pt x="1529461" y="1880590"/>
                </a:lnTo>
                <a:lnTo>
                  <a:pt x="1473949" y="1796605"/>
                </a:lnTo>
                <a:lnTo>
                  <a:pt x="1414411" y="1695450"/>
                </a:lnTo>
                <a:lnTo>
                  <a:pt x="1381125" y="1633245"/>
                </a:lnTo>
                <a:lnTo>
                  <a:pt x="1359496" y="1590725"/>
                </a:lnTo>
                <a:lnTo>
                  <a:pt x="1338808" y="1548460"/>
                </a:lnTo>
                <a:lnTo>
                  <a:pt x="1312519" y="1492300"/>
                </a:lnTo>
                <a:lnTo>
                  <a:pt x="1290193" y="1442694"/>
                </a:lnTo>
                <a:lnTo>
                  <a:pt x="1267625" y="1390307"/>
                </a:lnTo>
                <a:lnTo>
                  <a:pt x="1243114" y="1331264"/>
                </a:lnTo>
                <a:lnTo>
                  <a:pt x="1219746" y="1272578"/>
                </a:lnTo>
                <a:lnTo>
                  <a:pt x="1181696" y="1172972"/>
                </a:lnTo>
                <a:lnTo>
                  <a:pt x="1156893" y="1105255"/>
                </a:lnTo>
                <a:lnTo>
                  <a:pt x="1134275" y="1041844"/>
                </a:lnTo>
                <a:lnTo>
                  <a:pt x="1104709" y="956716"/>
                </a:lnTo>
                <a:lnTo>
                  <a:pt x="1081735" y="889203"/>
                </a:lnTo>
                <a:lnTo>
                  <a:pt x="1052766" y="802779"/>
                </a:lnTo>
                <a:lnTo>
                  <a:pt x="1028458" y="729703"/>
                </a:lnTo>
                <a:lnTo>
                  <a:pt x="1004646" y="658215"/>
                </a:lnTo>
                <a:lnTo>
                  <a:pt x="977163" y="576262"/>
                </a:lnTo>
                <a:lnTo>
                  <a:pt x="952207" y="503389"/>
                </a:lnTo>
                <a:lnTo>
                  <a:pt x="933856" y="450557"/>
                </a:lnTo>
                <a:lnTo>
                  <a:pt x="904036" y="368452"/>
                </a:lnTo>
                <a:lnTo>
                  <a:pt x="880668" y="307924"/>
                </a:lnTo>
                <a:lnTo>
                  <a:pt x="852893" y="241249"/>
                </a:lnTo>
                <a:lnTo>
                  <a:pt x="826401" y="183108"/>
                </a:lnTo>
                <a:lnTo>
                  <a:pt x="803275" y="137922"/>
                </a:lnTo>
                <a:lnTo>
                  <a:pt x="772223" y="86372"/>
                </a:lnTo>
                <a:lnTo>
                  <a:pt x="746874" y="52743"/>
                </a:lnTo>
                <a:lnTo>
                  <a:pt x="719239" y="25209"/>
                </a:lnTo>
                <a:lnTo>
                  <a:pt x="674890" y="1943"/>
                </a:lnTo>
                <a:lnTo>
                  <a:pt x="659460" y="0"/>
                </a:lnTo>
                <a:lnTo>
                  <a:pt x="639216" y="2235"/>
                </a:lnTo>
                <a:lnTo>
                  <a:pt x="603707" y="18859"/>
                </a:lnTo>
                <a:lnTo>
                  <a:pt x="572998" y="45593"/>
                </a:lnTo>
                <a:lnTo>
                  <a:pt x="542086" y="82943"/>
                </a:lnTo>
                <a:lnTo>
                  <a:pt x="510832" y="130327"/>
                </a:lnTo>
                <a:lnTo>
                  <a:pt x="479082" y="186537"/>
                </a:lnTo>
                <a:lnTo>
                  <a:pt x="449262" y="245719"/>
                </a:lnTo>
                <a:lnTo>
                  <a:pt x="420052" y="308025"/>
                </a:lnTo>
                <a:lnTo>
                  <a:pt x="390334" y="374650"/>
                </a:lnTo>
                <a:lnTo>
                  <a:pt x="356057" y="453923"/>
                </a:lnTo>
                <a:lnTo>
                  <a:pt x="327279" y="521449"/>
                </a:lnTo>
                <a:lnTo>
                  <a:pt x="294043" y="599186"/>
                </a:lnTo>
                <a:lnTo>
                  <a:pt x="270878" y="652462"/>
                </a:lnTo>
                <a:lnTo>
                  <a:pt x="252615" y="694042"/>
                </a:lnTo>
                <a:lnTo>
                  <a:pt x="219329" y="767651"/>
                </a:lnTo>
                <a:lnTo>
                  <a:pt x="192239" y="825258"/>
                </a:lnTo>
                <a:lnTo>
                  <a:pt x="167093" y="876795"/>
                </a:lnTo>
                <a:lnTo>
                  <a:pt x="138468" y="932802"/>
                </a:lnTo>
                <a:lnTo>
                  <a:pt x="110985" y="983957"/>
                </a:lnTo>
                <a:lnTo>
                  <a:pt x="82702" y="1033665"/>
                </a:lnTo>
                <a:lnTo>
                  <a:pt x="50749" y="1086446"/>
                </a:lnTo>
                <a:lnTo>
                  <a:pt x="19951" y="1133919"/>
                </a:lnTo>
                <a:lnTo>
                  <a:pt x="0" y="1162799"/>
                </a:lnTo>
              </a:path>
            </a:pathLst>
          </a:custGeom>
          <a:ln w="14726">
            <a:solidFill>
              <a:srgbClr val="FF0000"/>
            </a:solidFill>
          </a:ln>
        </p:spPr>
        <p:txBody>
          <a:bodyPr wrap="square" lIns="0" tIns="0" rIns="0" bIns="0" rtlCol="0">
            <a:noAutofit/>
          </a:bodyPr>
          <a:lstStyle/>
          <a:p>
            <a:endParaRPr/>
          </a:p>
        </p:txBody>
      </p:sp>
      <p:sp>
        <p:nvSpPr>
          <p:cNvPr id="330" name="object 261"/>
          <p:cNvSpPr txBox="1"/>
          <p:nvPr/>
        </p:nvSpPr>
        <p:spPr>
          <a:xfrm>
            <a:off x="4945844" y="1293210"/>
            <a:ext cx="597535" cy="193040"/>
          </a:xfrm>
          <a:prstGeom prst="rect">
            <a:avLst/>
          </a:prstGeom>
        </p:spPr>
        <p:txBody>
          <a:bodyPr vert="horz" wrap="square" lIns="0" tIns="0" rIns="0" bIns="0" rtlCol="0">
            <a:noAutofit/>
          </a:bodyPr>
          <a:lstStyle/>
          <a:p>
            <a:pPr marL="12700">
              <a:lnSpc>
                <a:spcPct val="100000"/>
              </a:lnSpc>
            </a:pPr>
            <a:r>
              <a:rPr sz="1150" b="1" dirty="0" smtClean="0">
                <a:latin typeface="Arial"/>
                <a:cs typeface="Arial"/>
              </a:rPr>
              <a:t>Run</a:t>
            </a:r>
            <a:r>
              <a:rPr sz="1150" b="1" spc="-5" dirty="0" smtClean="0">
                <a:latin typeface="Arial"/>
                <a:cs typeface="Arial"/>
              </a:rPr>
              <a:t> </a:t>
            </a:r>
            <a:r>
              <a:rPr sz="1150" b="1" spc="0" dirty="0" smtClean="0">
                <a:latin typeface="Arial"/>
                <a:cs typeface="Arial"/>
              </a:rPr>
              <a:t>484</a:t>
            </a:r>
            <a:endParaRPr sz="1150">
              <a:latin typeface="Arial"/>
              <a:cs typeface="Arial"/>
            </a:endParaRPr>
          </a:p>
        </p:txBody>
      </p:sp>
      <p:sp>
        <p:nvSpPr>
          <p:cNvPr id="331" name="object 262"/>
          <p:cNvSpPr/>
          <p:nvPr/>
        </p:nvSpPr>
        <p:spPr>
          <a:xfrm>
            <a:off x="4803025" y="1363413"/>
            <a:ext cx="40184" cy="39748"/>
          </a:xfrm>
          <a:custGeom>
            <a:avLst/>
            <a:gdLst/>
            <a:ahLst/>
            <a:cxnLst/>
            <a:rect l="l" t="t" r="r" b="b"/>
            <a:pathLst>
              <a:path w="40184" h="39748">
                <a:moveTo>
                  <a:pt x="24113" y="0"/>
                </a:moveTo>
                <a:lnTo>
                  <a:pt x="12860" y="951"/>
                </a:lnTo>
                <a:lnTo>
                  <a:pt x="3751" y="7617"/>
                </a:lnTo>
                <a:lnTo>
                  <a:pt x="0" y="19998"/>
                </a:lnTo>
                <a:lnTo>
                  <a:pt x="1517" y="28335"/>
                </a:lnTo>
                <a:lnTo>
                  <a:pt x="8407" y="36711"/>
                </a:lnTo>
                <a:lnTo>
                  <a:pt x="18428" y="39748"/>
                </a:lnTo>
                <a:lnTo>
                  <a:pt x="28870" y="37287"/>
                </a:lnTo>
                <a:lnTo>
                  <a:pt x="37025" y="29171"/>
                </a:lnTo>
                <a:lnTo>
                  <a:pt x="40184" y="15243"/>
                </a:lnTo>
                <a:lnTo>
                  <a:pt x="34293" y="4764"/>
                </a:lnTo>
                <a:lnTo>
                  <a:pt x="24113" y="0"/>
                </a:lnTo>
                <a:close/>
              </a:path>
            </a:pathLst>
          </a:custGeom>
          <a:solidFill>
            <a:srgbClr val="0000FF"/>
          </a:solidFill>
        </p:spPr>
        <p:txBody>
          <a:bodyPr wrap="square" lIns="0" tIns="0" rIns="0" bIns="0" rtlCol="0">
            <a:noAutofit/>
          </a:bodyPr>
          <a:lstStyle/>
          <a:p>
            <a:endParaRPr/>
          </a:p>
        </p:txBody>
      </p:sp>
      <p:sp>
        <p:nvSpPr>
          <p:cNvPr id="332" name="object 263"/>
          <p:cNvSpPr txBox="1"/>
          <p:nvPr/>
        </p:nvSpPr>
        <p:spPr>
          <a:xfrm>
            <a:off x="4945844" y="1536968"/>
            <a:ext cx="1430655" cy="193040"/>
          </a:xfrm>
          <a:prstGeom prst="rect">
            <a:avLst/>
          </a:prstGeom>
        </p:spPr>
        <p:txBody>
          <a:bodyPr vert="horz" wrap="square" lIns="0" tIns="0" rIns="0" bIns="0" rtlCol="0">
            <a:noAutofit/>
          </a:bodyPr>
          <a:lstStyle/>
          <a:p>
            <a:pPr marL="12700">
              <a:lnSpc>
                <a:spcPct val="100000"/>
              </a:lnSpc>
            </a:pPr>
            <a:r>
              <a:rPr sz="1150" b="1" dirty="0" smtClean="0">
                <a:latin typeface="Arial"/>
                <a:cs typeface="Arial"/>
              </a:rPr>
              <a:t>Analyt</a:t>
            </a:r>
            <a:r>
              <a:rPr sz="1150" b="1" spc="-10" dirty="0" smtClean="0">
                <a:latin typeface="Arial"/>
                <a:cs typeface="Arial"/>
              </a:rPr>
              <a:t>i</a:t>
            </a:r>
            <a:r>
              <a:rPr sz="1150" b="1" spc="0" dirty="0" smtClean="0">
                <a:latin typeface="Arial"/>
                <a:cs typeface="Arial"/>
              </a:rPr>
              <a:t>c Calc</a:t>
            </a:r>
            <a:r>
              <a:rPr sz="1150" b="1" spc="-10" dirty="0" smtClean="0">
                <a:latin typeface="Arial"/>
                <a:cs typeface="Arial"/>
              </a:rPr>
              <a:t>u</a:t>
            </a:r>
            <a:r>
              <a:rPr sz="1150" b="1" spc="0" dirty="0" smtClean="0">
                <a:latin typeface="Arial"/>
                <a:cs typeface="Arial"/>
              </a:rPr>
              <a:t>lati</a:t>
            </a:r>
            <a:r>
              <a:rPr sz="1150" b="1" spc="-10" dirty="0" smtClean="0">
                <a:latin typeface="Arial"/>
                <a:cs typeface="Arial"/>
              </a:rPr>
              <a:t>o</a:t>
            </a:r>
            <a:r>
              <a:rPr sz="1150" b="1" spc="0" dirty="0" smtClean="0">
                <a:latin typeface="Arial"/>
                <a:cs typeface="Arial"/>
              </a:rPr>
              <a:t>n</a:t>
            </a:r>
            <a:endParaRPr sz="1150">
              <a:latin typeface="Arial"/>
              <a:cs typeface="Arial"/>
            </a:endParaRPr>
          </a:p>
        </p:txBody>
      </p:sp>
      <p:sp>
        <p:nvSpPr>
          <p:cNvPr id="333" name="object 264"/>
          <p:cNvSpPr/>
          <p:nvPr/>
        </p:nvSpPr>
        <p:spPr>
          <a:xfrm>
            <a:off x="4726038" y="1644105"/>
            <a:ext cx="194614" cy="0"/>
          </a:xfrm>
          <a:custGeom>
            <a:avLst/>
            <a:gdLst/>
            <a:ahLst/>
            <a:cxnLst/>
            <a:rect l="l" t="t" r="r" b="b"/>
            <a:pathLst>
              <a:path w="194614">
                <a:moveTo>
                  <a:pt x="0" y="0"/>
                </a:moveTo>
                <a:lnTo>
                  <a:pt x="194614" y="0"/>
                </a:lnTo>
              </a:path>
            </a:pathLst>
          </a:custGeom>
          <a:ln w="14726">
            <a:solidFill>
              <a:srgbClr val="FF0000"/>
            </a:solidFill>
          </a:ln>
        </p:spPr>
        <p:txBody>
          <a:bodyPr wrap="square" lIns="0" tIns="0" rIns="0" bIns="0" rtlCol="0">
            <a:noAutofit/>
          </a:bodyPr>
          <a:lstStyle/>
          <a:p>
            <a:endParaRPr/>
          </a:p>
        </p:txBody>
      </p:sp>
      <p:sp>
        <p:nvSpPr>
          <p:cNvPr id="2" name="TextBox 1"/>
          <p:cNvSpPr txBox="1"/>
          <p:nvPr/>
        </p:nvSpPr>
        <p:spPr>
          <a:xfrm>
            <a:off x="155989" y="1525690"/>
            <a:ext cx="1613427" cy="923330"/>
          </a:xfrm>
          <a:prstGeom prst="rect">
            <a:avLst/>
          </a:prstGeom>
          <a:noFill/>
        </p:spPr>
        <p:txBody>
          <a:bodyPr wrap="square" rtlCol="0">
            <a:spAutoFit/>
          </a:bodyPr>
          <a:lstStyle/>
          <a:p>
            <a:r>
              <a:rPr lang="en-US" dirty="0" smtClean="0"/>
              <a:t>Magnetic field on axis in filter and TOF region</a:t>
            </a:r>
            <a:endParaRPr lang="en-US" dirty="0"/>
          </a:p>
        </p:txBody>
      </p:sp>
      <p:sp>
        <p:nvSpPr>
          <p:cNvPr id="334" name="Rectangle 213"/>
          <p:cNvSpPr>
            <a:spLocks noChangeArrowheads="1"/>
          </p:cNvSpPr>
          <p:nvPr/>
        </p:nvSpPr>
        <p:spPr bwMode="auto">
          <a:xfrm>
            <a:off x="0" y="46386"/>
            <a:ext cx="9144000" cy="792162"/>
          </a:xfrm>
          <a:prstGeom prst="rect">
            <a:avLst/>
          </a:prstGeom>
          <a:solidFill>
            <a:srgbClr val="FFCC00"/>
          </a:solidFill>
          <a:ln w="38100">
            <a:noFill/>
            <a:miter lim="800000"/>
            <a:headEnd/>
            <a:tailEnd/>
          </a:ln>
        </p:spPr>
        <p:txBody>
          <a:bodyPr rIns="91440" anchor="ctr"/>
          <a:lstStyle/>
          <a:p>
            <a:pPr algn="ctr"/>
            <a:r>
              <a:rPr lang="en-US" sz="2800" b="1" dirty="0" smtClean="0">
                <a:solidFill>
                  <a:srgbClr val="000000"/>
                </a:solidFill>
                <a:latin typeface="Times New Roman" pitchFamily="18" charset="0"/>
              </a:rPr>
              <a:t>Status of Nab experiment: Magnetic field mapping</a:t>
            </a:r>
            <a:endParaRPr lang="en-US" sz="2800" b="1" dirty="0">
              <a:solidFill>
                <a:srgbClr val="000000"/>
              </a:solidFill>
              <a:latin typeface="Times New Roman" pitchFamily="18" charset="0"/>
            </a:endParaRPr>
          </a:p>
        </p:txBody>
      </p:sp>
      <p:sp>
        <p:nvSpPr>
          <p:cNvPr id="335" name="Slide Number Placeholder 12"/>
          <p:cNvSpPr>
            <a:spLocks noGrp="1"/>
          </p:cNvSpPr>
          <p:nvPr>
            <p:ph type="sldNum" sz="quarter" idx="12"/>
          </p:nvPr>
        </p:nvSpPr>
        <p:spPr>
          <a:xfrm>
            <a:off x="6457950" y="6356351"/>
            <a:ext cx="2057400" cy="365125"/>
          </a:xfrm>
        </p:spPr>
        <p:txBody>
          <a:bodyPr/>
          <a:lstStyle/>
          <a:p>
            <a:fld id="{1168D57D-14F2-46AA-9C6D-C307C795B8A4}" type="slidenum">
              <a:rPr lang="en-US" smtClean="0"/>
              <a:t>15</a:t>
            </a:fld>
            <a:endParaRPr lang="en-US" dirty="0"/>
          </a:p>
        </p:txBody>
      </p:sp>
    </p:spTree>
    <p:extLst>
      <p:ext uri="{BB962C8B-B14F-4D97-AF65-F5344CB8AC3E}">
        <p14:creationId xmlns:p14="http://schemas.microsoft.com/office/powerpoint/2010/main" val="28204815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740688" y="5949280"/>
            <a:ext cx="4403312" cy="830997"/>
          </a:xfrm>
          <a:prstGeom prst="rect">
            <a:avLst/>
          </a:prstGeom>
          <a:solidFill>
            <a:schemeClr val="bg1"/>
          </a:solidFill>
          <a:ln>
            <a:noFill/>
          </a:ln>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Signal: Electron, ~&gt; 100 keV, followed by proton, ~18 keV, in neighboring pixel. Shown is the energy of the second signal, and its delay after the first.</a:t>
            </a:r>
            <a:endParaRPr lang="en-US" sz="16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1B820114-825E-4443-91D2-63B75780DDE3}" type="slidenum">
              <a:rPr lang="de-DE" smtClean="0"/>
              <a:pPr>
                <a:defRPr/>
              </a:pPr>
              <a:t>16</a:t>
            </a:fld>
            <a:endParaRPr lang="de-DE"/>
          </a:p>
        </p:txBody>
      </p:sp>
      <p:sp>
        <p:nvSpPr>
          <p:cNvPr id="3" name="TextBox 9"/>
          <p:cNvSpPr txBox="1">
            <a:spLocks noChangeArrowheads="1"/>
          </p:cNvSpPr>
          <p:nvPr/>
        </p:nvSpPr>
        <p:spPr bwMode="auto">
          <a:xfrm>
            <a:off x="35496" y="903277"/>
            <a:ext cx="8804350" cy="417422"/>
          </a:xfrm>
          <a:prstGeom prst="rect">
            <a:avLst/>
          </a:prstGeom>
          <a:solidFill>
            <a:schemeClr val="bg1"/>
          </a:solidFill>
          <a:ln w="9525">
            <a:noFill/>
            <a:miter lim="800000"/>
            <a:headEnd/>
            <a:tailEnd/>
          </a:ln>
        </p:spPr>
        <p:txBody>
          <a:bodyPr wrap="square">
            <a:spAutoFit/>
          </a:bodyPr>
          <a:lstStyle/>
          <a:p>
            <a:pPr>
              <a:lnSpc>
                <a:spcPct val="150000"/>
              </a:lnSpc>
            </a:pPr>
            <a:r>
              <a:rPr lang="en-US" sz="1600" b="1" dirty="0" smtClean="0">
                <a:latin typeface="Times New Roman" panose="02020603050405020304" pitchFamily="18" charset="0"/>
                <a:cs typeface="Times New Roman" panose="02020603050405020304" pitchFamily="18" charset="0"/>
              </a:rPr>
              <a:t>Detector</a:t>
            </a:r>
            <a:r>
              <a:rPr lang="en-US" sz="1600" dirty="0" smtClean="0">
                <a:latin typeface="Times New Roman" panose="02020603050405020304" pitchFamily="18" charset="0"/>
                <a:cs typeface="Times New Roman" panose="02020603050405020304" pitchFamily="18" charset="0"/>
              </a:rPr>
              <a:t> subsystem is primarily responsibility of LANL (M. </a:t>
            </a:r>
            <a:r>
              <a:rPr lang="en-US" sz="1600" dirty="0" err="1" smtClean="0">
                <a:latin typeface="Times New Roman" panose="02020603050405020304" pitchFamily="18" charset="0"/>
                <a:cs typeface="Times New Roman" panose="02020603050405020304" pitchFamily="18" charset="0"/>
              </a:rPr>
              <a:t>Makela</a:t>
            </a:r>
            <a:r>
              <a:rPr lang="en-US" sz="1600" dirty="0" smtClean="0">
                <a:latin typeface="Times New Roman" panose="02020603050405020304" pitchFamily="18" charset="0"/>
                <a:cs typeface="Times New Roman" panose="02020603050405020304" pitchFamily="18" charset="0"/>
              </a:rPr>
              <a:t>, E. Smith et al.):</a:t>
            </a:r>
          </a:p>
        </p:txBody>
      </p:sp>
      <p:grpSp>
        <p:nvGrpSpPr>
          <p:cNvPr id="4" name="Group 3"/>
          <p:cNvGrpSpPr/>
          <p:nvPr/>
        </p:nvGrpSpPr>
        <p:grpSpPr>
          <a:xfrm>
            <a:off x="1144419" y="1649184"/>
            <a:ext cx="7963889" cy="2133552"/>
            <a:chOff x="1641665" y="1406916"/>
            <a:chExt cx="7963889" cy="2133552"/>
          </a:xfrm>
        </p:grpSpPr>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33535" y="1406916"/>
              <a:ext cx="5772019" cy="2133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H="1">
              <a:off x="4436420" y="1722438"/>
              <a:ext cx="800599" cy="58983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237019" y="1417786"/>
              <a:ext cx="2333009" cy="338554"/>
            </a:xfrm>
            <a:prstGeom prst="rect">
              <a:avLst/>
            </a:prstGeom>
            <a:noFill/>
          </p:spPr>
          <p:txBody>
            <a:bodyPr wrap="square" rtlCol="0">
              <a:spAutoFit/>
            </a:bodyPr>
            <a:lstStyle/>
            <a:p>
              <a:r>
                <a:rPr lang="en-US" sz="1600" dirty="0" smtClean="0">
                  <a:solidFill>
                    <a:srgbClr val="FF0000"/>
                  </a:solidFill>
                  <a:latin typeface="Times New Roman" panose="02020603050405020304" pitchFamily="18" charset="0"/>
                  <a:cs typeface="Times New Roman" panose="02020603050405020304" pitchFamily="18" charset="0"/>
                </a:rPr>
                <a:t>Silicon detector in mount</a:t>
              </a:r>
              <a:endParaRPr lang="en-US" sz="1600" dirty="0">
                <a:solidFill>
                  <a:srgbClr val="FF0000"/>
                </a:solidFill>
                <a:latin typeface="Times New Roman" panose="02020603050405020304" pitchFamily="18" charset="0"/>
                <a:cs typeface="Times New Roman" panose="02020603050405020304" pitchFamily="18" charset="0"/>
              </a:endParaRPr>
            </a:p>
          </p:txBody>
        </p:sp>
        <p:cxnSp>
          <p:nvCxnSpPr>
            <p:cNvPr id="8" name="Straight Arrow Connector 7"/>
            <p:cNvCxnSpPr>
              <a:endCxn id="5" idx="1"/>
            </p:cNvCxnSpPr>
            <p:nvPr/>
          </p:nvCxnSpPr>
          <p:spPr>
            <a:xfrm>
              <a:off x="2348345" y="2473692"/>
              <a:ext cx="148519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p:cNvSpPr txBox="1"/>
                <p:nvPr/>
              </p:nvSpPr>
              <p:spPr>
                <a:xfrm>
                  <a:off x="1641665" y="2304415"/>
                  <a:ext cx="1015203" cy="338554"/>
                </a:xfrm>
                <a:prstGeom prst="rect">
                  <a:avLst/>
                </a:prstGeom>
                <a:noFill/>
              </p:spPr>
              <p:txBody>
                <a:bodyPr wrap="square" rtlCol="0">
                  <a:spAutoFit/>
                </a:bodyPr>
                <a:lstStyle/>
                <a:p>
                  <a14:m>
                    <m:oMath xmlns:m="http://schemas.openxmlformats.org/officeDocument/2006/math">
                      <m:sSup>
                        <m:sSupPr>
                          <m:ctrlPr>
                            <a:rPr lang="en-US" sz="1600" b="0" i="1" smtClean="0">
                              <a:solidFill>
                                <a:srgbClr val="FF0000"/>
                              </a:solidFill>
                              <a:latin typeface="Cambria Math" panose="02040503050406030204" pitchFamily="18" charset="0"/>
                            </a:rPr>
                          </m:ctrlPr>
                        </m:sSupPr>
                        <m:e>
                          <m:r>
                            <a:rPr lang="en-US" sz="1600" b="0" i="1" smtClean="0">
                              <a:solidFill>
                                <a:srgbClr val="FF0000"/>
                              </a:solidFill>
                              <a:latin typeface="Cambria Math"/>
                            </a:rPr>
                            <m:t>𝑒</m:t>
                          </m:r>
                        </m:e>
                        <m:sup>
                          <m:r>
                            <a:rPr lang="en-US" sz="1600" b="0" i="1" smtClean="0">
                              <a:solidFill>
                                <a:srgbClr val="FF0000"/>
                              </a:solidFill>
                              <a:latin typeface="Cambria Math"/>
                            </a:rPr>
                            <m:t>−</m:t>
                          </m:r>
                        </m:sup>
                      </m:sSup>
                    </m:oMath>
                  </a14:m>
                  <a:r>
                    <a:rPr lang="en-US" sz="1600" dirty="0" smtClean="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r>
                        <a:rPr lang="en-US" sz="1600" b="0" i="1" dirty="0" smtClean="0">
                          <a:solidFill>
                            <a:srgbClr val="FF0000"/>
                          </a:solidFill>
                          <a:latin typeface="Cambria Math"/>
                        </a:rPr>
                        <m:t>𝑝</m:t>
                      </m:r>
                    </m:oMath>
                  </a14:m>
                  <a:endParaRPr lang="en-US" sz="160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641665" y="2304415"/>
                  <a:ext cx="1015203" cy="338554"/>
                </a:xfrm>
                <a:prstGeom prst="rect">
                  <a:avLst/>
                </a:prstGeom>
                <a:blipFill>
                  <a:blip r:embed="rId4"/>
                  <a:stretch>
                    <a:fillRect t="-5357" b="-21429"/>
                  </a:stretch>
                </a:blipFill>
              </p:spPr>
              <p:txBody>
                <a:bodyPr/>
                <a:lstStyle/>
                <a:p>
                  <a:r>
                    <a:rPr lang="en-US">
                      <a:noFill/>
                    </a:rPr>
                    <a:t> </a:t>
                  </a:r>
                </a:p>
              </p:txBody>
            </p:sp>
          </mc:Fallback>
        </mc:AlternateContent>
      </p:grpSp>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3354" y="3576604"/>
            <a:ext cx="3660160" cy="2414809"/>
          </a:xfrm>
          <a:prstGeom prst="rect">
            <a:avLst/>
          </a:prstGeom>
        </p:spPr>
      </p:pic>
      <p:sp>
        <p:nvSpPr>
          <p:cNvPr id="20" name="Oval 19"/>
          <p:cNvSpPr/>
          <p:nvPr/>
        </p:nvSpPr>
        <p:spPr>
          <a:xfrm>
            <a:off x="5597695" y="4893751"/>
            <a:ext cx="734985" cy="684978"/>
          </a:xfrm>
          <a:prstGeom prst="ellipse">
            <a:avLst/>
          </a:prstGeom>
          <a:noFill/>
          <a:ln>
            <a:solidFill>
              <a:srgbClr val="FF00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smtClean="0">
              <a:solidFill>
                <a:schemeClr val="tx1"/>
              </a:solidFill>
            </a:endParaRPr>
          </a:p>
        </p:txBody>
      </p:sp>
      <p:sp>
        <p:nvSpPr>
          <p:cNvPr id="21" name="TextBox 20"/>
          <p:cNvSpPr txBox="1"/>
          <p:nvPr/>
        </p:nvSpPr>
        <p:spPr>
          <a:xfrm>
            <a:off x="6119438" y="4617621"/>
            <a:ext cx="801823" cy="313932"/>
          </a:xfrm>
          <a:prstGeom prst="rect">
            <a:avLst/>
          </a:prstGeom>
          <a:noFill/>
        </p:spPr>
        <p:txBody>
          <a:bodyPr wrap="none" rtlCol="0">
            <a:spAutoFit/>
          </a:bodyPr>
          <a:lstStyle/>
          <a:p>
            <a:pPr algn="ctr">
              <a:lnSpc>
                <a:spcPct val="90000"/>
              </a:lnSpc>
            </a:pPr>
            <a:r>
              <a:rPr lang="en-US" sz="1600" dirty="0" smtClean="0">
                <a:solidFill>
                  <a:srgbClr val="FF0000"/>
                </a:solidFill>
                <a:latin typeface="Times New Roman" panose="02020603050405020304" pitchFamily="18" charset="0"/>
                <a:cs typeface="Times New Roman" panose="02020603050405020304" pitchFamily="18" charset="0"/>
              </a:rPr>
              <a:t>protons</a:t>
            </a:r>
          </a:p>
        </p:txBody>
      </p:sp>
      <p:sp>
        <p:nvSpPr>
          <p:cNvPr id="22" name="Rectangle 213"/>
          <p:cNvSpPr>
            <a:spLocks noChangeArrowheads="1"/>
          </p:cNvSpPr>
          <p:nvPr/>
        </p:nvSpPr>
        <p:spPr bwMode="auto">
          <a:xfrm>
            <a:off x="0" y="71438"/>
            <a:ext cx="9144000" cy="792162"/>
          </a:xfrm>
          <a:prstGeom prst="rect">
            <a:avLst/>
          </a:prstGeom>
          <a:solidFill>
            <a:srgbClr val="FFCC00"/>
          </a:solidFill>
          <a:ln w="38100">
            <a:noFill/>
            <a:miter lim="800000"/>
            <a:headEnd/>
            <a:tailEnd/>
          </a:ln>
        </p:spPr>
        <p:txBody>
          <a:bodyPr rIns="91440" anchor="ctr"/>
          <a:lstStyle/>
          <a:p>
            <a:pPr algn="ctr"/>
            <a:r>
              <a:rPr lang="en-US" sz="2800" b="1" dirty="0" smtClean="0">
                <a:solidFill>
                  <a:srgbClr val="000000"/>
                </a:solidFill>
                <a:latin typeface="Times New Roman" pitchFamily="18" charset="0"/>
              </a:rPr>
              <a:t>Status of Nab experiment: Detector development</a:t>
            </a:r>
            <a:endParaRPr lang="en-US" sz="2800" b="1" dirty="0">
              <a:solidFill>
                <a:srgbClr val="000000"/>
              </a:solidFill>
              <a:latin typeface="Times New Roman" pitchFamily="18" charset="0"/>
            </a:endParaRPr>
          </a:p>
        </p:txBody>
      </p:sp>
      <p:sp>
        <p:nvSpPr>
          <p:cNvPr id="24" name="Rectangle 23"/>
          <p:cNvSpPr/>
          <p:nvPr/>
        </p:nvSpPr>
        <p:spPr>
          <a:xfrm>
            <a:off x="54870" y="1292567"/>
            <a:ext cx="4572000" cy="1200329"/>
          </a:xfrm>
          <a:prstGeom prst="rect">
            <a:avLst/>
          </a:prstGeom>
        </p:spPr>
        <p:txBody>
          <a:bodyPr>
            <a:spAutoFit/>
          </a:bodyPr>
          <a:lstStyle/>
          <a:p>
            <a:pPr marL="285750" lvl="0" indent="-285750">
              <a:lnSpc>
                <a:spcPct val="150000"/>
              </a:lnSpc>
              <a:buFont typeface="Arial" panose="020B0604020202020204" pitchFamily="34" charset="0"/>
              <a:buChar char="•"/>
            </a:pPr>
            <a:r>
              <a:rPr lang="en-US" sz="1600" dirty="0">
                <a:solidFill>
                  <a:srgbClr val="000000"/>
                </a:solidFill>
                <a:latin typeface="Times New Roman" panose="02020603050405020304" pitchFamily="18" charset="0"/>
                <a:cs typeface="Times New Roman" panose="02020603050405020304" pitchFamily="18" charset="0"/>
              </a:rPr>
              <a:t>Energy resolution a few </a:t>
            </a:r>
            <a:r>
              <a:rPr lang="en-US" sz="1600" dirty="0" err="1">
                <a:solidFill>
                  <a:srgbClr val="000000"/>
                </a:solidFill>
                <a:latin typeface="Times New Roman" panose="02020603050405020304" pitchFamily="18" charset="0"/>
                <a:cs typeface="Times New Roman" panose="02020603050405020304" pitchFamily="18" charset="0"/>
              </a:rPr>
              <a:t>keV</a:t>
            </a:r>
            <a:endParaRPr lang="en-US" sz="1600" dirty="0">
              <a:solidFill>
                <a:srgbClr val="000000"/>
              </a:solidFill>
              <a:latin typeface="Times New Roman" panose="02020603050405020304" pitchFamily="18" charset="0"/>
              <a:cs typeface="Times New Roman" panose="02020603050405020304" pitchFamily="18" charset="0"/>
            </a:endParaRPr>
          </a:p>
          <a:p>
            <a:pPr marL="285750" lvl="0" indent="-285750">
              <a:lnSpc>
                <a:spcPct val="150000"/>
              </a:lnSpc>
              <a:buFont typeface="Arial" panose="020B0604020202020204" pitchFamily="34" charset="0"/>
              <a:buChar char="•"/>
            </a:pPr>
            <a:r>
              <a:rPr lang="en-US" sz="1600" dirty="0">
                <a:solidFill>
                  <a:srgbClr val="000000"/>
                </a:solidFill>
                <a:latin typeface="Times New Roman" panose="02020603050405020304" pitchFamily="18" charset="0"/>
                <a:cs typeface="Times New Roman" panose="02020603050405020304" pitchFamily="18" charset="0"/>
              </a:rPr>
              <a:t>Lower (proton) detection threshold 10 </a:t>
            </a:r>
            <a:r>
              <a:rPr lang="en-US" sz="1600" dirty="0" err="1">
                <a:solidFill>
                  <a:srgbClr val="000000"/>
                </a:solidFill>
                <a:latin typeface="Times New Roman" panose="02020603050405020304" pitchFamily="18" charset="0"/>
                <a:cs typeface="Times New Roman" panose="02020603050405020304" pitchFamily="18" charset="0"/>
              </a:rPr>
              <a:t>keV</a:t>
            </a:r>
            <a:endParaRPr lang="en-US" sz="1600" dirty="0">
              <a:solidFill>
                <a:srgbClr val="000000"/>
              </a:solidFill>
              <a:latin typeface="Times New Roman" panose="02020603050405020304" pitchFamily="18" charset="0"/>
              <a:cs typeface="Times New Roman" panose="02020603050405020304" pitchFamily="18" charset="0"/>
            </a:endParaRPr>
          </a:p>
          <a:p>
            <a:pPr marL="285750" lvl="0" indent="-285750">
              <a:lnSpc>
                <a:spcPct val="150000"/>
              </a:lnSpc>
              <a:buFont typeface="Arial" panose="020B0604020202020204" pitchFamily="34" charset="0"/>
              <a:buChar char="•"/>
            </a:pPr>
            <a:r>
              <a:rPr lang="en-US" sz="1600" dirty="0">
                <a:solidFill>
                  <a:srgbClr val="000000"/>
                </a:solidFill>
                <a:latin typeface="Times New Roman" panose="02020603050405020304" pitchFamily="18" charset="0"/>
                <a:cs typeface="Times New Roman" panose="02020603050405020304" pitchFamily="18" charset="0"/>
              </a:rPr>
              <a:t>Detector transit time bias sub-ns</a:t>
            </a:r>
          </a:p>
        </p:txBody>
      </p:sp>
      <p:grpSp>
        <p:nvGrpSpPr>
          <p:cNvPr id="38" name="Group 37"/>
          <p:cNvGrpSpPr/>
          <p:nvPr/>
        </p:nvGrpSpPr>
        <p:grpSpPr>
          <a:xfrm>
            <a:off x="22954" y="3294381"/>
            <a:ext cx="4751365" cy="3597266"/>
            <a:chOff x="22954" y="3294381"/>
            <a:chExt cx="4751365" cy="3597266"/>
          </a:xfrm>
        </p:grpSpPr>
        <p:pic>
          <p:nvPicPr>
            <p:cNvPr id="26" name="Picture 25"/>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10879" y="3348519"/>
              <a:ext cx="4663440" cy="3291840"/>
            </a:xfrm>
            <a:prstGeom prst="rect">
              <a:avLst/>
            </a:prstGeom>
          </p:spPr>
        </p:pic>
        <p:sp>
          <p:nvSpPr>
            <p:cNvPr id="15" name="TextBox 14"/>
            <p:cNvSpPr txBox="1"/>
            <p:nvPr/>
          </p:nvSpPr>
          <p:spPr>
            <a:xfrm>
              <a:off x="1458772" y="3879584"/>
              <a:ext cx="1764196" cy="338554"/>
            </a:xfrm>
            <a:prstGeom prst="rect">
              <a:avLst/>
            </a:prstGeom>
            <a:solidFill>
              <a:schemeClr val="bg1"/>
            </a:solidFill>
            <a:ln>
              <a:solidFill>
                <a:schemeClr val="tx1"/>
              </a:solidFill>
            </a:ln>
          </p:spPr>
          <p:txBody>
            <a:bodyPr wrap="square" rtlCol="0">
              <a:spAutoFit/>
            </a:bodyPr>
            <a:lstStyle/>
            <a:p>
              <a:pPr algn="ctr"/>
              <a:r>
                <a:rPr lang="en-US" sz="1600" dirty="0" smtClean="0">
                  <a:latin typeface="Times New Roman" panose="02020603050405020304" pitchFamily="18" charset="0"/>
                  <a:cs typeface="Times New Roman" panose="02020603050405020304" pitchFamily="18" charset="0"/>
                </a:rPr>
                <a:t>Bi-207 source</a:t>
              </a:r>
              <a:endParaRPr lang="en-US" sz="1600" dirty="0">
                <a:latin typeface="Times New Roman" panose="02020603050405020304" pitchFamily="18" charset="0"/>
                <a:cs typeface="Times New Roman" panose="02020603050405020304" pitchFamily="18" charset="0"/>
              </a:endParaRPr>
            </a:p>
          </p:txBody>
        </p:sp>
        <p:sp>
          <p:nvSpPr>
            <p:cNvPr id="23" name="TextBox 22"/>
            <p:cNvSpPr txBox="1"/>
            <p:nvPr/>
          </p:nvSpPr>
          <p:spPr>
            <a:xfrm rot="16200000">
              <a:off x="-1583116" y="4900451"/>
              <a:ext cx="3443378" cy="231237"/>
            </a:xfrm>
            <a:prstGeom prst="rect">
              <a:avLst/>
            </a:prstGeom>
            <a:solidFill>
              <a:schemeClr val="bg1"/>
            </a:solidFill>
          </p:spPr>
          <p:txBody>
            <a:bodyPr wrap="square" rtlCol="0">
              <a:spAutoFit/>
            </a:bodyPr>
            <a:lstStyle/>
            <a:p>
              <a:pPr algn="ctr"/>
              <a:r>
                <a:rPr lang="en-US" sz="1400" dirty="0" smtClean="0"/>
                <a:t>Yield</a:t>
              </a:r>
              <a:endParaRPr lang="en-US" sz="1400" dirty="0"/>
            </a:p>
          </p:txBody>
        </p:sp>
        <p:grpSp>
          <p:nvGrpSpPr>
            <p:cNvPr id="34" name="Group 33"/>
            <p:cNvGrpSpPr/>
            <p:nvPr/>
          </p:nvGrpSpPr>
          <p:grpSpPr>
            <a:xfrm>
              <a:off x="567321" y="6583870"/>
              <a:ext cx="3420474" cy="307777"/>
              <a:chOff x="567321" y="6583870"/>
              <a:chExt cx="3420474" cy="307777"/>
            </a:xfrm>
          </p:grpSpPr>
          <p:sp>
            <p:nvSpPr>
              <p:cNvPr id="28" name="TextBox 27"/>
              <p:cNvSpPr txBox="1"/>
              <p:nvPr/>
            </p:nvSpPr>
            <p:spPr>
              <a:xfrm>
                <a:off x="2009724" y="6583870"/>
                <a:ext cx="1101392" cy="307777"/>
              </a:xfrm>
              <a:prstGeom prst="rect">
                <a:avLst/>
              </a:prstGeom>
              <a:noFill/>
            </p:spPr>
            <p:txBody>
              <a:bodyPr wrap="none" rtlCol="0">
                <a:spAutoFit/>
              </a:bodyPr>
              <a:lstStyle/>
              <a:p>
                <a:r>
                  <a:rPr lang="en-US" sz="1400" dirty="0" smtClean="0"/>
                  <a:t>Energy [</a:t>
                </a:r>
                <a:r>
                  <a:rPr lang="en-US" sz="1400" dirty="0" err="1" smtClean="0"/>
                  <a:t>keV</a:t>
                </a:r>
                <a:r>
                  <a:rPr lang="en-US" sz="1400" dirty="0" smtClean="0"/>
                  <a:t>]</a:t>
                </a:r>
                <a:endParaRPr lang="en-US" sz="1400" dirty="0"/>
              </a:p>
            </p:txBody>
          </p:sp>
          <p:sp>
            <p:nvSpPr>
              <p:cNvPr id="30" name="TextBox 29"/>
              <p:cNvSpPr txBox="1"/>
              <p:nvPr/>
            </p:nvSpPr>
            <p:spPr>
              <a:xfrm>
                <a:off x="567321" y="6601032"/>
                <a:ext cx="700850" cy="191105"/>
              </a:xfrm>
              <a:prstGeom prst="rect">
                <a:avLst/>
              </a:prstGeom>
              <a:solidFill>
                <a:schemeClr val="bg1"/>
              </a:solidFill>
            </p:spPr>
            <p:txBody>
              <a:bodyPr wrap="square" rtlCol="0">
                <a:spAutoFit/>
              </a:bodyPr>
              <a:lstStyle/>
              <a:p>
                <a:pPr algn="ctr"/>
                <a:r>
                  <a:rPr lang="en-US" sz="1400" dirty="0" smtClean="0"/>
                  <a:t>200</a:t>
                </a:r>
                <a:endParaRPr lang="en-US" sz="1400" dirty="0"/>
              </a:p>
            </p:txBody>
          </p:sp>
          <p:sp>
            <p:nvSpPr>
              <p:cNvPr id="31" name="TextBox 30"/>
              <p:cNvSpPr txBox="1"/>
              <p:nvPr/>
            </p:nvSpPr>
            <p:spPr>
              <a:xfrm>
                <a:off x="1268171" y="6604957"/>
                <a:ext cx="700850" cy="231237"/>
              </a:xfrm>
              <a:prstGeom prst="rect">
                <a:avLst/>
              </a:prstGeom>
              <a:solidFill>
                <a:schemeClr val="bg1"/>
              </a:solidFill>
            </p:spPr>
            <p:txBody>
              <a:bodyPr wrap="square" rtlCol="0">
                <a:spAutoFit/>
              </a:bodyPr>
              <a:lstStyle/>
              <a:p>
                <a:pPr algn="ctr"/>
                <a:r>
                  <a:rPr lang="en-US" sz="1400" dirty="0"/>
                  <a:t>4</a:t>
                </a:r>
                <a:r>
                  <a:rPr lang="en-US" sz="1400" dirty="0" smtClean="0"/>
                  <a:t>00</a:t>
                </a:r>
                <a:endParaRPr lang="en-US" sz="1400" dirty="0"/>
              </a:p>
            </p:txBody>
          </p:sp>
          <p:sp>
            <p:nvSpPr>
              <p:cNvPr id="32" name="TextBox 31"/>
              <p:cNvSpPr txBox="1"/>
              <p:nvPr/>
            </p:nvSpPr>
            <p:spPr>
              <a:xfrm>
                <a:off x="3286945" y="6607737"/>
                <a:ext cx="700850" cy="231237"/>
              </a:xfrm>
              <a:prstGeom prst="rect">
                <a:avLst/>
              </a:prstGeom>
              <a:solidFill>
                <a:schemeClr val="bg1"/>
              </a:solidFill>
            </p:spPr>
            <p:txBody>
              <a:bodyPr wrap="square" rtlCol="0">
                <a:spAutoFit/>
              </a:bodyPr>
              <a:lstStyle/>
              <a:p>
                <a:pPr algn="ctr"/>
                <a:r>
                  <a:rPr lang="en-US" sz="1400" dirty="0" smtClean="0"/>
                  <a:t>1000</a:t>
                </a:r>
                <a:endParaRPr lang="en-US" sz="1400" dirty="0"/>
              </a:p>
            </p:txBody>
          </p:sp>
        </p:grpSp>
        <p:sp>
          <p:nvSpPr>
            <p:cNvPr id="33" name="Rectangle 32"/>
            <p:cNvSpPr/>
            <p:nvPr/>
          </p:nvSpPr>
          <p:spPr>
            <a:xfrm>
              <a:off x="202394" y="6609366"/>
              <a:ext cx="4354214" cy="668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Arrow Connector 35"/>
            <p:cNvCxnSpPr/>
            <p:nvPr/>
          </p:nvCxnSpPr>
          <p:spPr>
            <a:xfrm flipH="1" flipV="1">
              <a:off x="375781" y="4484318"/>
              <a:ext cx="338203" cy="3006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TextBox 36"/>
                <p:cNvSpPr txBox="1"/>
                <p:nvPr/>
              </p:nvSpPr>
              <p:spPr>
                <a:xfrm>
                  <a:off x="509836" y="4780936"/>
                  <a:ext cx="3683188" cy="369332"/>
                </a:xfrm>
                <a:prstGeom prst="rect">
                  <a:avLst/>
                </a:prstGeom>
                <a:noFill/>
              </p:spPr>
              <p:txBody>
                <a:bodyPr wrap="none" rtlCol="0">
                  <a:spAutoFit/>
                </a:bodyPr>
                <a:lstStyle/>
                <a:p>
                  <a:r>
                    <a:rPr lang="en-US" dirty="0" smtClean="0"/>
                    <a:t>These are </a:t>
                  </a:r>
                  <a14:m>
                    <m:oMath xmlns:m="http://schemas.openxmlformats.org/officeDocument/2006/math">
                      <m:r>
                        <a:rPr lang="en-US" i="1" smtClean="0">
                          <a:latin typeface="Cambria Math" panose="02040503050406030204" pitchFamily="18" charset="0"/>
                        </a:rPr>
                        <m:t>∼</m:t>
                      </m:r>
                      <m:r>
                        <a:rPr lang="en-US" b="0" i="1" smtClean="0">
                          <a:latin typeface="Cambria Math" panose="02040503050406030204" pitchFamily="18" charset="0"/>
                        </a:rPr>
                        <m:t>10</m:t>
                      </m:r>
                    </m:oMath>
                  </a14:m>
                  <a:r>
                    <a:rPr lang="en-US" dirty="0" smtClean="0"/>
                    <a:t> </a:t>
                  </a:r>
                  <a:r>
                    <a:rPr lang="en-US" dirty="0" err="1" smtClean="0"/>
                    <a:t>keV</a:t>
                  </a:r>
                  <a:r>
                    <a:rPr lang="en-US" dirty="0" smtClean="0"/>
                    <a:t> X-Rays, not noise</a:t>
                  </a:r>
                  <a:endParaRPr lang="en-US" dirty="0"/>
                </a:p>
              </p:txBody>
            </p:sp>
          </mc:Choice>
          <mc:Fallback xmlns="">
            <p:sp>
              <p:nvSpPr>
                <p:cNvPr id="37" name="TextBox 36"/>
                <p:cNvSpPr txBox="1">
                  <a:spLocks noRot="1" noChangeAspect="1" noMove="1" noResize="1" noEditPoints="1" noAdjustHandles="1" noChangeArrowheads="1" noChangeShapeType="1" noTextEdit="1"/>
                </p:cNvSpPr>
                <p:nvPr/>
              </p:nvSpPr>
              <p:spPr>
                <a:xfrm>
                  <a:off x="509836" y="4780936"/>
                  <a:ext cx="3683188" cy="369332"/>
                </a:xfrm>
                <a:prstGeom prst="rect">
                  <a:avLst/>
                </a:prstGeom>
                <a:blipFill>
                  <a:blip r:embed="rId7"/>
                  <a:stretch>
                    <a:fillRect l="-1490" t="-8197" r="-662" b="-24590"/>
                  </a:stretch>
                </a:blipFill>
              </p:spPr>
              <p:txBody>
                <a:bodyPr/>
                <a:lstStyle/>
                <a:p>
                  <a:r>
                    <a:rPr lang="en-US">
                      <a:noFill/>
                    </a:rPr>
                    <a:t> </a:t>
                  </a:r>
                </a:p>
              </p:txBody>
            </p:sp>
          </mc:Fallback>
        </mc:AlternateContent>
      </p:grpSp>
      <p:sp>
        <p:nvSpPr>
          <p:cNvPr id="11" name="TextBox 10"/>
          <p:cNvSpPr txBox="1"/>
          <p:nvPr/>
        </p:nvSpPr>
        <p:spPr>
          <a:xfrm>
            <a:off x="5719187" y="3487243"/>
            <a:ext cx="2087816" cy="369332"/>
          </a:xfrm>
          <a:prstGeom prst="rect">
            <a:avLst/>
          </a:prstGeom>
          <a:noFill/>
        </p:spPr>
        <p:txBody>
          <a:bodyPr wrap="none" rtlCol="0">
            <a:spAutoFit/>
          </a:bodyPr>
          <a:lstStyle/>
          <a:p>
            <a:r>
              <a:rPr lang="en-US" b="1" dirty="0" smtClean="0"/>
              <a:t>From UCNB @ LANL</a:t>
            </a:r>
            <a:endParaRPr lang="en-US" b="1" dirty="0"/>
          </a:p>
        </p:txBody>
      </p:sp>
    </p:spTree>
    <p:extLst>
      <p:ext uri="{BB962C8B-B14F-4D97-AF65-F5344CB8AC3E}">
        <p14:creationId xmlns:p14="http://schemas.microsoft.com/office/powerpoint/2010/main" val="2560634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0" grpId="0" animBg="1"/>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13766" y="2771447"/>
            <a:ext cx="4485682" cy="3998822"/>
          </a:xfrm>
          <a:prstGeom prst="rect">
            <a:avLst/>
          </a:prstGeom>
        </p:spPr>
      </p:pic>
      <mc:AlternateContent xmlns:mc="http://schemas.openxmlformats.org/markup-compatibility/2006">
        <mc:Choice xmlns:a14="http://schemas.microsoft.com/office/drawing/2010/main" Requires="a14">
          <p:sp>
            <p:nvSpPr>
              <p:cNvPr id="4" name="TextBox 3"/>
              <p:cNvSpPr txBox="1"/>
              <p:nvPr/>
            </p:nvSpPr>
            <p:spPr>
              <a:xfrm>
                <a:off x="29268" y="1280267"/>
                <a:ext cx="8948596" cy="55912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350" i="1" smtClean="0">
                          <a:solidFill>
                            <a:srgbClr val="0000FF"/>
                          </a:solidFill>
                          <a:latin typeface="Cambria Math"/>
                        </a:rPr>
                        <m:t>𝑑</m:t>
                      </m:r>
                      <m:r>
                        <m:rPr>
                          <m:sty m:val="p"/>
                        </m:rPr>
                        <a:rPr lang="el-GR" sz="1350" i="1">
                          <a:solidFill>
                            <a:srgbClr val="0000FF"/>
                          </a:solidFill>
                          <a:latin typeface="Cambria Math"/>
                          <a:ea typeface="Cambria Math"/>
                        </a:rPr>
                        <m:t>Γ</m:t>
                      </m:r>
                      <m:r>
                        <a:rPr lang="el-GR" sz="1350" i="1">
                          <a:solidFill>
                            <a:srgbClr val="0000FF"/>
                          </a:solidFill>
                          <a:latin typeface="Cambria Math"/>
                          <a:ea typeface="Cambria Math"/>
                        </a:rPr>
                        <m:t>∝</m:t>
                      </m:r>
                      <m:r>
                        <a:rPr lang="el-GR" sz="1350" i="1">
                          <a:solidFill>
                            <a:srgbClr val="0000FF"/>
                          </a:solidFill>
                          <a:latin typeface="Cambria Math"/>
                          <a:ea typeface="Cambria Math"/>
                        </a:rPr>
                        <m:t>𝜚</m:t>
                      </m:r>
                      <m:d>
                        <m:dPr>
                          <m:ctrlPr>
                            <a:rPr lang="el-GR" sz="1350" i="1">
                              <a:solidFill>
                                <a:srgbClr val="0000FF"/>
                              </a:solidFill>
                              <a:latin typeface="Cambria Math" panose="02040503050406030204" pitchFamily="18" charset="0"/>
                              <a:ea typeface="Cambria Math"/>
                            </a:rPr>
                          </m:ctrlPr>
                        </m:dPr>
                        <m:e>
                          <m:sSub>
                            <m:sSubPr>
                              <m:ctrlPr>
                                <a:rPr lang="en-US" sz="1350" i="1">
                                  <a:solidFill>
                                    <a:srgbClr val="0000FF"/>
                                  </a:solidFill>
                                  <a:latin typeface="Cambria Math" panose="02040503050406030204" pitchFamily="18" charset="0"/>
                                  <a:ea typeface="Cambria Math"/>
                                </a:rPr>
                              </m:ctrlPr>
                            </m:sSubPr>
                            <m:e>
                              <m:r>
                                <a:rPr lang="en-US" sz="1350" i="1">
                                  <a:solidFill>
                                    <a:srgbClr val="0000FF"/>
                                  </a:solidFill>
                                  <a:latin typeface="Cambria Math"/>
                                  <a:ea typeface="Cambria Math"/>
                                </a:rPr>
                                <m:t>𝐸</m:t>
                              </m:r>
                            </m:e>
                            <m:sub>
                              <m:r>
                                <a:rPr lang="en-US" sz="1350" i="1">
                                  <a:solidFill>
                                    <a:srgbClr val="0000FF"/>
                                  </a:solidFill>
                                  <a:latin typeface="Cambria Math"/>
                                  <a:ea typeface="Cambria Math"/>
                                </a:rPr>
                                <m:t>𝑒</m:t>
                              </m:r>
                            </m:sub>
                          </m:sSub>
                        </m:e>
                      </m:d>
                      <m:d>
                        <m:dPr>
                          <m:ctrlPr>
                            <a:rPr lang="el-GR" sz="1350" i="1">
                              <a:solidFill>
                                <a:srgbClr val="0000FF"/>
                              </a:solidFill>
                              <a:latin typeface="Cambria Math" panose="02040503050406030204" pitchFamily="18" charset="0"/>
                              <a:ea typeface="Cambria Math"/>
                            </a:rPr>
                          </m:ctrlPr>
                        </m:dPr>
                        <m:e>
                          <m:r>
                            <a:rPr lang="en-US" sz="1350" i="1">
                              <a:solidFill>
                                <a:srgbClr val="0000FF"/>
                              </a:solidFill>
                              <a:latin typeface="Cambria Math"/>
                              <a:ea typeface="Cambria Math"/>
                            </a:rPr>
                            <m:t>1</m:t>
                          </m:r>
                          <m:r>
                            <a:rPr lang="en-US" sz="1350" b="0" i="1" smtClean="0">
                              <a:solidFill>
                                <a:srgbClr val="0000FF"/>
                              </a:solidFill>
                              <a:latin typeface="Cambria Math" panose="02040503050406030204" pitchFamily="18" charset="0"/>
                              <a:ea typeface="Cambria Math"/>
                            </a:rPr>
                            <m:t>+</m:t>
                          </m:r>
                          <m:r>
                            <a:rPr lang="en-US" sz="1350" b="0" i="1" smtClean="0">
                              <a:solidFill>
                                <a:srgbClr val="FF0000"/>
                              </a:solidFill>
                              <a:latin typeface="Cambria Math" panose="02040503050406030204" pitchFamily="18" charset="0"/>
                              <a:ea typeface="Cambria Math"/>
                            </a:rPr>
                            <m:t>𝑎</m:t>
                          </m:r>
                          <m:f>
                            <m:fPr>
                              <m:ctrlPr>
                                <a:rPr lang="en-US" sz="1350" i="1">
                                  <a:solidFill>
                                    <a:srgbClr val="0000FF"/>
                                  </a:solidFill>
                                  <a:latin typeface="Cambria Math" panose="02040503050406030204" pitchFamily="18" charset="0"/>
                                  <a:ea typeface="Cambria Math"/>
                                </a:rPr>
                              </m:ctrlPr>
                            </m:fPr>
                            <m:num>
                              <m:sSub>
                                <m:sSubPr>
                                  <m:ctrlPr>
                                    <a:rPr lang="en-US" sz="1350" i="1">
                                      <a:solidFill>
                                        <a:srgbClr val="0000FF"/>
                                      </a:solidFill>
                                      <a:latin typeface="Cambria Math" panose="02040503050406030204" pitchFamily="18" charset="0"/>
                                      <a:ea typeface="Cambria Math"/>
                                    </a:rPr>
                                  </m:ctrlPr>
                                </m:sSubPr>
                                <m:e>
                                  <m:r>
                                    <a:rPr lang="en-US" sz="1350" i="1">
                                      <a:solidFill>
                                        <a:srgbClr val="0000FF"/>
                                      </a:solidFill>
                                      <a:latin typeface="Cambria Math"/>
                                      <a:ea typeface="Cambria Math"/>
                                    </a:rPr>
                                    <m:t>𝑝</m:t>
                                  </m:r>
                                </m:e>
                                <m:sub>
                                  <m:r>
                                    <a:rPr lang="en-US" sz="1350" i="1">
                                      <a:solidFill>
                                        <a:srgbClr val="0000FF"/>
                                      </a:solidFill>
                                      <a:latin typeface="Cambria Math"/>
                                      <a:ea typeface="Cambria Math"/>
                                    </a:rPr>
                                    <m:t>𝑒</m:t>
                                  </m:r>
                                </m:sub>
                              </m:sSub>
                            </m:num>
                            <m:den>
                              <m:sSub>
                                <m:sSubPr>
                                  <m:ctrlPr>
                                    <a:rPr lang="en-US" sz="1350" i="1">
                                      <a:solidFill>
                                        <a:srgbClr val="0000FF"/>
                                      </a:solidFill>
                                      <a:latin typeface="Cambria Math" panose="02040503050406030204" pitchFamily="18" charset="0"/>
                                      <a:ea typeface="Cambria Math"/>
                                    </a:rPr>
                                  </m:ctrlPr>
                                </m:sSubPr>
                                <m:e>
                                  <m:r>
                                    <a:rPr lang="en-US" sz="1350" i="1">
                                      <a:solidFill>
                                        <a:srgbClr val="0000FF"/>
                                      </a:solidFill>
                                      <a:latin typeface="Cambria Math"/>
                                      <a:ea typeface="Cambria Math"/>
                                    </a:rPr>
                                    <m:t>𝐸</m:t>
                                  </m:r>
                                </m:e>
                                <m:sub>
                                  <m:r>
                                    <a:rPr lang="en-US" sz="1350" i="1">
                                      <a:solidFill>
                                        <a:srgbClr val="0000FF"/>
                                      </a:solidFill>
                                      <a:latin typeface="Cambria Math"/>
                                      <a:ea typeface="Cambria Math"/>
                                    </a:rPr>
                                    <m:t>𝑒</m:t>
                                  </m:r>
                                </m:sub>
                              </m:sSub>
                            </m:den>
                          </m:f>
                          <m:func>
                            <m:funcPr>
                              <m:ctrlPr>
                                <a:rPr lang="en-US" sz="1350" i="1">
                                  <a:solidFill>
                                    <a:srgbClr val="0000FF"/>
                                  </a:solidFill>
                                  <a:latin typeface="Cambria Math" panose="02040503050406030204" pitchFamily="18" charset="0"/>
                                  <a:ea typeface="Cambria Math"/>
                                </a:rPr>
                              </m:ctrlPr>
                            </m:funcPr>
                            <m:fName>
                              <m:r>
                                <m:rPr>
                                  <m:sty m:val="p"/>
                                </m:rPr>
                                <a:rPr lang="en-US" sz="1350">
                                  <a:solidFill>
                                    <a:srgbClr val="0000FF"/>
                                  </a:solidFill>
                                  <a:latin typeface="Cambria Math"/>
                                  <a:ea typeface="Cambria Math"/>
                                </a:rPr>
                                <m:t>cos</m:t>
                              </m:r>
                            </m:fName>
                            <m:e>
                              <m:r>
                                <a:rPr lang="en-US" sz="1350" i="1">
                                  <a:solidFill>
                                    <a:srgbClr val="0000FF"/>
                                  </a:solidFill>
                                  <a:latin typeface="Cambria Math" panose="02040503050406030204" pitchFamily="18" charset="0"/>
                                  <a:ea typeface="Cambria Math"/>
                                </a:rPr>
                                <m:t>(</m:t>
                              </m:r>
                              <m:sSub>
                                <m:sSubPr>
                                  <m:ctrlPr>
                                    <a:rPr lang="en-US" sz="1350" i="1">
                                      <a:solidFill>
                                        <a:srgbClr val="0000FF"/>
                                      </a:solidFill>
                                      <a:latin typeface="Cambria Math" panose="02040503050406030204" pitchFamily="18" charset="0"/>
                                      <a:ea typeface="Cambria Math"/>
                                    </a:rPr>
                                  </m:ctrlPr>
                                </m:sSubPr>
                                <m:e>
                                  <m:acc>
                                    <m:accPr>
                                      <m:chr m:val="⃗"/>
                                      <m:ctrlPr>
                                        <a:rPr lang="en-US" sz="1350" i="1">
                                          <a:solidFill>
                                            <a:srgbClr val="0000FF"/>
                                          </a:solidFill>
                                          <a:latin typeface="Cambria Math" panose="02040503050406030204" pitchFamily="18" charset="0"/>
                                          <a:ea typeface="Cambria Math"/>
                                        </a:rPr>
                                      </m:ctrlPr>
                                    </m:accPr>
                                    <m:e>
                                      <m:r>
                                        <a:rPr lang="en-US" sz="1350" b="0" i="1" smtClean="0">
                                          <a:solidFill>
                                            <a:srgbClr val="0000FF"/>
                                          </a:solidFill>
                                          <a:latin typeface="Cambria Math" panose="02040503050406030204" pitchFamily="18" charset="0"/>
                                          <a:ea typeface="Cambria Math"/>
                                        </a:rPr>
                                        <m:t>𝑝</m:t>
                                      </m:r>
                                    </m:e>
                                  </m:acc>
                                </m:e>
                                <m:sub>
                                  <m:r>
                                    <a:rPr lang="en-US" sz="1350" b="0" i="1" smtClean="0">
                                      <a:solidFill>
                                        <a:srgbClr val="0000FF"/>
                                      </a:solidFill>
                                      <a:latin typeface="Cambria Math" panose="02040503050406030204" pitchFamily="18" charset="0"/>
                                      <a:ea typeface="Cambria Math"/>
                                    </a:rPr>
                                    <m:t>𝜈</m:t>
                                  </m:r>
                                </m:sub>
                              </m:sSub>
                              <m:r>
                                <a:rPr lang="en-US" sz="1350" i="1">
                                  <a:solidFill>
                                    <a:srgbClr val="0000FF"/>
                                  </a:solidFill>
                                  <a:latin typeface="Cambria Math" panose="02040503050406030204" pitchFamily="18" charset="0"/>
                                  <a:ea typeface="Cambria Math"/>
                                </a:rPr>
                                <m:t>,</m:t>
                              </m:r>
                              <m:sSub>
                                <m:sSubPr>
                                  <m:ctrlPr>
                                    <a:rPr lang="en-US" sz="1350" i="1">
                                      <a:solidFill>
                                        <a:srgbClr val="0000FF"/>
                                      </a:solidFill>
                                      <a:latin typeface="Cambria Math" panose="02040503050406030204" pitchFamily="18" charset="0"/>
                                      <a:ea typeface="Cambria Math"/>
                                    </a:rPr>
                                  </m:ctrlPr>
                                </m:sSubPr>
                                <m:e>
                                  <m:acc>
                                    <m:accPr>
                                      <m:chr m:val="⃗"/>
                                      <m:ctrlPr>
                                        <a:rPr lang="en-US" sz="1350" i="1">
                                          <a:solidFill>
                                            <a:srgbClr val="0000FF"/>
                                          </a:solidFill>
                                          <a:latin typeface="Cambria Math" panose="02040503050406030204" pitchFamily="18" charset="0"/>
                                          <a:ea typeface="Cambria Math"/>
                                        </a:rPr>
                                      </m:ctrlPr>
                                    </m:accPr>
                                    <m:e>
                                      <m:r>
                                        <a:rPr lang="en-US" sz="1350" i="1">
                                          <a:solidFill>
                                            <a:srgbClr val="0000FF"/>
                                          </a:solidFill>
                                          <a:latin typeface="Cambria Math" panose="02040503050406030204" pitchFamily="18" charset="0"/>
                                          <a:ea typeface="Cambria Math"/>
                                        </a:rPr>
                                        <m:t>𝑝</m:t>
                                      </m:r>
                                    </m:e>
                                  </m:acc>
                                </m:e>
                                <m:sub>
                                  <m:r>
                                    <a:rPr lang="en-US" sz="1350" i="1">
                                      <a:solidFill>
                                        <a:srgbClr val="0000FF"/>
                                      </a:solidFill>
                                      <a:latin typeface="Cambria Math" panose="02040503050406030204" pitchFamily="18" charset="0"/>
                                      <a:ea typeface="Cambria Math"/>
                                    </a:rPr>
                                    <m:t>𝑒</m:t>
                                  </m:r>
                                </m:sub>
                              </m:sSub>
                              <m:r>
                                <a:rPr lang="en-US" sz="1350" i="1">
                                  <a:solidFill>
                                    <a:srgbClr val="0000FF"/>
                                  </a:solidFill>
                                  <a:latin typeface="Cambria Math" panose="02040503050406030204" pitchFamily="18" charset="0"/>
                                  <a:ea typeface="Cambria Math"/>
                                </a:rPr>
                                <m:t>)</m:t>
                              </m:r>
                            </m:e>
                          </m:func>
                          <m:r>
                            <a:rPr lang="en-US" sz="1350" b="0" i="1" smtClean="0">
                              <a:solidFill>
                                <a:srgbClr val="0000FF"/>
                              </a:solidFill>
                              <a:latin typeface="Cambria Math" panose="02040503050406030204" pitchFamily="18" charset="0"/>
                              <a:ea typeface="Cambria Math"/>
                            </a:rPr>
                            <m:t>+</m:t>
                          </m:r>
                          <m:r>
                            <a:rPr lang="en-US" sz="1350" b="0" i="1" smtClean="0">
                              <a:solidFill>
                                <a:srgbClr val="FF0000"/>
                              </a:solidFill>
                              <a:latin typeface="Cambria Math" panose="02040503050406030204" pitchFamily="18" charset="0"/>
                              <a:ea typeface="Cambria Math"/>
                            </a:rPr>
                            <m:t>𝑏</m:t>
                          </m:r>
                          <m:f>
                            <m:fPr>
                              <m:ctrlPr>
                                <a:rPr lang="en-US" sz="1350" b="0" i="1" smtClean="0">
                                  <a:solidFill>
                                    <a:srgbClr val="0000FF"/>
                                  </a:solidFill>
                                  <a:latin typeface="Cambria Math" panose="02040503050406030204" pitchFamily="18" charset="0"/>
                                  <a:ea typeface="Cambria Math"/>
                                </a:rPr>
                              </m:ctrlPr>
                            </m:fPr>
                            <m:num>
                              <m:sSub>
                                <m:sSubPr>
                                  <m:ctrlPr>
                                    <a:rPr lang="en-US" sz="1350" b="0" i="1" smtClean="0">
                                      <a:solidFill>
                                        <a:srgbClr val="0000FF"/>
                                      </a:solidFill>
                                      <a:latin typeface="Cambria Math" panose="02040503050406030204" pitchFamily="18" charset="0"/>
                                      <a:ea typeface="Cambria Math"/>
                                    </a:rPr>
                                  </m:ctrlPr>
                                </m:sSubPr>
                                <m:e>
                                  <m:r>
                                    <a:rPr lang="en-US" sz="1350" b="0" i="1" smtClean="0">
                                      <a:solidFill>
                                        <a:srgbClr val="0000FF"/>
                                      </a:solidFill>
                                      <a:latin typeface="Cambria Math" panose="02040503050406030204" pitchFamily="18" charset="0"/>
                                      <a:ea typeface="Cambria Math"/>
                                    </a:rPr>
                                    <m:t>𝑚</m:t>
                                  </m:r>
                                </m:e>
                                <m:sub>
                                  <m:r>
                                    <a:rPr lang="en-US" sz="1350" b="0" i="1" smtClean="0">
                                      <a:solidFill>
                                        <a:srgbClr val="0000FF"/>
                                      </a:solidFill>
                                      <a:latin typeface="Cambria Math" panose="02040503050406030204" pitchFamily="18" charset="0"/>
                                      <a:ea typeface="Cambria Math"/>
                                    </a:rPr>
                                    <m:t>𝑒</m:t>
                                  </m:r>
                                </m:sub>
                              </m:sSub>
                            </m:num>
                            <m:den>
                              <m:sSub>
                                <m:sSubPr>
                                  <m:ctrlPr>
                                    <a:rPr lang="en-US" sz="1350" b="0" i="1" smtClean="0">
                                      <a:solidFill>
                                        <a:srgbClr val="0000FF"/>
                                      </a:solidFill>
                                      <a:latin typeface="Cambria Math" panose="02040503050406030204" pitchFamily="18" charset="0"/>
                                      <a:ea typeface="Cambria Math"/>
                                    </a:rPr>
                                  </m:ctrlPr>
                                </m:sSubPr>
                                <m:e>
                                  <m:r>
                                    <a:rPr lang="en-US" sz="1350" b="0" i="1" smtClean="0">
                                      <a:solidFill>
                                        <a:srgbClr val="0000FF"/>
                                      </a:solidFill>
                                      <a:latin typeface="Cambria Math" panose="02040503050406030204" pitchFamily="18" charset="0"/>
                                      <a:ea typeface="Cambria Math"/>
                                    </a:rPr>
                                    <m:t>𝐸</m:t>
                                  </m:r>
                                </m:e>
                                <m:sub>
                                  <m:r>
                                    <a:rPr lang="en-US" sz="1350" b="0" i="1" smtClean="0">
                                      <a:solidFill>
                                        <a:srgbClr val="0000FF"/>
                                      </a:solidFill>
                                      <a:latin typeface="Cambria Math" panose="02040503050406030204" pitchFamily="18" charset="0"/>
                                      <a:ea typeface="Cambria Math"/>
                                    </a:rPr>
                                    <m:t>𝑒</m:t>
                                  </m:r>
                                </m:sub>
                              </m:sSub>
                            </m:den>
                          </m:f>
                          <m:r>
                            <a:rPr lang="en-US" sz="1350" i="1">
                              <a:solidFill>
                                <a:srgbClr val="0000FF"/>
                              </a:solidFill>
                              <a:latin typeface="Cambria Math"/>
                              <a:ea typeface="Cambria Math"/>
                            </a:rPr>
                            <m:t>+</m:t>
                          </m:r>
                          <m:sSub>
                            <m:sSubPr>
                              <m:ctrlPr>
                                <a:rPr lang="en-US" sz="1350" b="0" i="1" smtClean="0">
                                  <a:solidFill>
                                    <a:srgbClr val="FF0000"/>
                                  </a:solidFill>
                                  <a:latin typeface="Cambria Math" panose="02040503050406030204" pitchFamily="18" charset="0"/>
                                  <a:ea typeface="Cambria Math"/>
                                </a:rPr>
                              </m:ctrlPr>
                            </m:sSubPr>
                            <m:e>
                              <m:r>
                                <a:rPr lang="en-US" sz="1350" i="1">
                                  <a:solidFill>
                                    <a:srgbClr val="FF0000"/>
                                  </a:solidFill>
                                  <a:latin typeface="Cambria Math" panose="02040503050406030204" pitchFamily="18" charset="0"/>
                                  <a:ea typeface="Cambria Math"/>
                                </a:rPr>
                                <m:t>𝐴</m:t>
                              </m:r>
                            </m:e>
                            <m:sub>
                              <m:r>
                                <a:rPr lang="en-US" sz="1350" b="0" i="1" smtClean="0">
                                  <a:solidFill>
                                    <a:srgbClr val="FF0000"/>
                                  </a:solidFill>
                                  <a:latin typeface="Cambria Math" panose="02040503050406030204" pitchFamily="18" charset="0"/>
                                  <a:ea typeface="Cambria Math"/>
                                </a:rPr>
                                <m:t>0</m:t>
                              </m:r>
                            </m:sub>
                          </m:sSub>
                          <m:f>
                            <m:fPr>
                              <m:ctrlPr>
                                <a:rPr lang="en-US" sz="1350" i="1">
                                  <a:solidFill>
                                    <a:srgbClr val="0000FF"/>
                                  </a:solidFill>
                                  <a:latin typeface="Cambria Math" panose="02040503050406030204" pitchFamily="18" charset="0"/>
                                  <a:ea typeface="Cambria Math"/>
                                </a:rPr>
                              </m:ctrlPr>
                            </m:fPr>
                            <m:num>
                              <m:sSub>
                                <m:sSubPr>
                                  <m:ctrlPr>
                                    <a:rPr lang="en-US" sz="1350" i="1">
                                      <a:solidFill>
                                        <a:srgbClr val="0000FF"/>
                                      </a:solidFill>
                                      <a:latin typeface="Cambria Math" panose="02040503050406030204" pitchFamily="18" charset="0"/>
                                      <a:ea typeface="Cambria Math"/>
                                    </a:rPr>
                                  </m:ctrlPr>
                                </m:sSubPr>
                                <m:e>
                                  <m:r>
                                    <a:rPr lang="en-US" sz="1350" i="1">
                                      <a:solidFill>
                                        <a:srgbClr val="0000FF"/>
                                      </a:solidFill>
                                      <a:latin typeface="Cambria Math"/>
                                      <a:ea typeface="Cambria Math"/>
                                    </a:rPr>
                                    <m:t>𝑝</m:t>
                                  </m:r>
                                </m:e>
                                <m:sub>
                                  <m:r>
                                    <a:rPr lang="en-US" sz="1350" i="1">
                                      <a:solidFill>
                                        <a:srgbClr val="0000FF"/>
                                      </a:solidFill>
                                      <a:latin typeface="Cambria Math"/>
                                      <a:ea typeface="Cambria Math"/>
                                    </a:rPr>
                                    <m:t>𝑒</m:t>
                                  </m:r>
                                </m:sub>
                              </m:sSub>
                            </m:num>
                            <m:den>
                              <m:sSub>
                                <m:sSubPr>
                                  <m:ctrlPr>
                                    <a:rPr lang="en-US" sz="1350" i="1">
                                      <a:solidFill>
                                        <a:srgbClr val="0000FF"/>
                                      </a:solidFill>
                                      <a:latin typeface="Cambria Math" panose="02040503050406030204" pitchFamily="18" charset="0"/>
                                      <a:ea typeface="Cambria Math"/>
                                    </a:rPr>
                                  </m:ctrlPr>
                                </m:sSubPr>
                                <m:e>
                                  <m:r>
                                    <a:rPr lang="en-US" sz="1350" i="1">
                                      <a:solidFill>
                                        <a:srgbClr val="0000FF"/>
                                      </a:solidFill>
                                      <a:latin typeface="Cambria Math"/>
                                      <a:ea typeface="Cambria Math"/>
                                    </a:rPr>
                                    <m:t>𝐸</m:t>
                                  </m:r>
                                </m:e>
                                <m:sub>
                                  <m:r>
                                    <a:rPr lang="en-US" sz="1350" i="1">
                                      <a:solidFill>
                                        <a:srgbClr val="0000FF"/>
                                      </a:solidFill>
                                      <a:latin typeface="Cambria Math"/>
                                      <a:ea typeface="Cambria Math"/>
                                    </a:rPr>
                                    <m:t>𝑒</m:t>
                                  </m:r>
                                </m:sub>
                              </m:sSub>
                            </m:den>
                          </m:f>
                          <m:func>
                            <m:funcPr>
                              <m:ctrlPr>
                                <a:rPr lang="en-US" sz="1350" i="1">
                                  <a:solidFill>
                                    <a:srgbClr val="0000FF"/>
                                  </a:solidFill>
                                  <a:latin typeface="Cambria Math" panose="02040503050406030204" pitchFamily="18" charset="0"/>
                                  <a:ea typeface="Cambria Math"/>
                                </a:rPr>
                              </m:ctrlPr>
                            </m:funcPr>
                            <m:fName>
                              <m:r>
                                <m:rPr>
                                  <m:sty m:val="p"/>
                                </m:rPr>
                                <a:rPr lang="en-US" sz="1350">
                                  <a:solidFill>
                                    <a:srgbClr val="0000FF"/>
                                  </a:solidFill>
                                  <a:latin typeface="Cambria Math"/>
                                  <a:ea typeface="Cambria Math"/>
                                </a:rPr>
                                <m:t>cos</m:t>
                              </m:r>
                            </m:fName>
                            <m:e>
                              <m:r>
                                <a:rPr lang="en-US" sz="1350" i="1">
                                  <a:solidFill>
                                    <a:srgbClr val="0000FF"/>
                                  </a:solidFill>
                                  <a:latin typeface="Cambria Math" panose="02040503050406030204" pitchFamily="18" charset="0"/>
                                  <a:ea typeface="Cambria Math"/>
                                </a:rPr>
                                <m:t>(</m:t>
                              </m:r>
                              <m:sSub>
                                <m:sSubPr>
                                  <m:ctrlPr>
                                    <a:rPr lang="en-US" sz="1350" i="1">
                                      <a:solidFill>
                                        <a:srgbClr val="0000FF"/>
                                      </a:solidFill>
                                      <a:latin typeface="Cambria Math" panose="02040503050406030204" pitchFamily="18" charset="0"/>
                                      <a:ea typeface="Cambria Math"/>
                                    </a:rPr>
                                  </m:ctrlPr>
                                </m:sSubPr>
                                <m:e>
                                  <m:acc>
                                    <m:accPr>
                                      <m:chr m:val="⃗"/>
                                      <m:ctrlPr>
                                        <a:rPr lang="en-US" sz="1350" i="1">
                                          <a:solidFill>
                                            <a:srgbClr val="0000FF"/>
                                          </a:solidFill>
                                          <a:latin typeface="Cambria Math" panose="02040503050406030204" pitchFamily="18" charset="0"/>
                                          <a:ea typeface="Cambria Math"/>
                                        </a:rPr>
                                      </m:ctrlPr>
                                    </m:accPr>
                                    <m:e>
                                      <m:r>
                                        <a:rPr lang="en-US" sz="1350" i="1">
                                          <a:solidFill>
                                            <a:srgbClr val="0000FF"/>
                                          </a:solidFill>
                                          <a:latin typeface="Cambria Math" panose="02040503050406030204" pitchFamily="18" charset="0"/>
                                          <a:ea typeface="Cambria Math"/>
                                        </a:rPr>
                                        <m:t>𝜎</m:t>
                                      </m:r>
                                    </m:e>
                                  </m:acc>
                                </m:e>
                                <m:sub>
                                  <m:r>
                                    <a:rPr lang="en-US" sz="1350" i="1">
                                      <a:solidFill>
                                        <a:srgbClr val="0000FF"/>
                                      </a:solidFill>
                                      <a:latin typeface="Cambria Math" panose="02040503050406030204" pitchFamily="18" charset="0"/>
                                      <a:ea typeface="Cambria Math"/>
                                    </a:rPr>
                                    <m:t>𝑛</m:t>
                                  </m:r>
                                </m:sub>
                              </m:sSub>
                              <m:r>
                                <a:rPr lang="en-US" sz="1350" i="1">
                                  <a:solidFill>
                                    <a:srgbClr val="0000FF"/>
                                  </a:solidFill>
                                  <a:latin typeface="Cambria Math" panose="02040503050406030204" pitchFamily="18" charset="0"/>
                                  <a:ea typeface="Cambria Math"/>
                                </a:rPr>
                                <m:t>,</m:t>
                              </m:r>
                              <m:sSub>
                                <m:sSubPr>
                                  <m:ctrlPr>
                                    <a:rPr lang="en-US" sz="1350" i="1">
                                      <a:solidFill>
                                        <a:srgbClr val="0000FF"/>
                                      </a:solidFill>
                                      <a:latin typeface="Cambria Math" panose="02040503050406030204" pitchFamily="18" charset="0"/>
                                      <a:ea typeface="Cambria Math"/>
                                    </a:rPr>
                                  </m:ctrlPr>
                                </m:sSubPr>
                                <m:e>
                                  <m:acc>
                                    <m:accPr>
                                      <m:chr m:val="⃗"/>
                                      <m:ctrlPr>
                                        <a:rPr lang="en-US" sz="1350" i="1">
                                          <a:solidFill>
                                            <a:srgbClr val="0000FF"/>
                                          </a:solidFill>
                                          <a:latin typeface="Cambria Math" panose="02040503050406030204" pitchFamily="18" charset="0"/>
                                          <a:ea typeface="Cambria Math"/>
                                        </a:rPr>
                                      </m:ctrlPr>
                                    </m:accPr>
                                    <m:e>
                                      <m:r>
                                        <a:rPr lang="en-US" sz="1350" i="1">
                                          <a:solidFill>
                                            <a:srgbClr val="0000FF"/>
                                          </a:solidFill>
                                          <a:latin typeface="Cambria Math" panose="02040503050406030204" pitchFamily="18" charset="0"/>
                                          <a:ea typeface="Cambria Math"/>
                                        </a:rPr>
                                        <m:t>𝑝</m:t>
                                      </m:r>
                                    </m:e>
                                  </m:acc>
                                </m:e>
                                <m:sub>
                                  <m:r>
                                    <a:rPr lang="en-US" sz="1350" i="1">
                                      <a:solidFill>
                                        <a:srgbClr val="0000FF"/>
                                      </a:solidFill>
                                      <a:latin typeface="Cambria Math" panose="02040503050406030204" pitchFamily="18" charset="0"/>
                                      <a:ea typeface="Cambria Math"/>
                                    </a:rPr>
                                    <m:t>𝑒</m:t>
                                  </m:r>
                                </m:sub>
                              </m:sSub>
                              <m:r>
                                <a:rPr lang="en-US" sz="1350" i="1">
                                  <a:solidFill>
                                    <a:srgbClr val="0000FF"/>
                                  </a:solidFill>
                                  <a:latin typeface="Cambria Math" panose="02040503050406030204" pitchFamily="18" charset="0"/>
                                  <a:ea typeface="Cambria Math"/>
                                </a:rPr>
                                <m:t>)</m:t>
                              </m:r>
                            </m:e>
                          </m:func>
                          <m:r>
                            <a:rPr lang="en-US" sz="1350" i="1" smtClean="0">
                              <a:solidFill>
                                <a:srgbClr val="2B2BFF"/>
                              </a:solidFill>
                              <a:latin typeface="Cambria Math"/>
                              <a:ea typeface="Cambria Math"/>
                            </a:rPr>
                            <m:t>+</m:t>
                          </m:r>
                          <m:d>
                            <m:dPr>
                              <m:ctrlPr>
                                <a:rPr lang="en-US" sz="1350" b="0" i="1" smtClean="0">
                                  <a:solidFill>
                                    <a:srgbClr val="2B2BFF"/>
                                  </a:solidFill>
                                  <a:latin typeface="Cambria Math" panose="02040503050406030204" pitchFamily="18" charset="0"/>
                                  <a:ea typeface="Cambria Math"/>
                                </a:rPr>
                              </m:ctrlPr>
                            </m:dPr>
                            <m:e>
                              <m:sSub>
                                <m:sSubPr>
                                  <m:ctrlPr>
                                    <a:rPr lang="en-US" sz="1350" b="0" i="1" smtClean="0">
                                      <a:solidFill>
                                        <a:srgbClr val="FF0000"/>
                                      </a:solidFill>
                                      <a:latin typeface="Cambria Math" panose="02040503050406030204" pitchFamily="18" charset="0"/>
                                      <a:ea typeface="Cambria Math"/>
                                    </a:rPr>
                                  </m:ctrlPr>
                                </m:sSubPr>
                                <m:e>
                                  <m:r>
                                    <a:rPr lang="en-US" sz="1350" b="0" i="1" smtClean="0">
                                      <a:solidFill>
                                        <a:srgbClr val="FF0000"/>
                                      </a:solidFill>
                                      <a:latin typeface="Cambria Math" panose="02040503050406030204" pitchFamily="18" charset="0"/>
                                      <a:ea typeface="Cambria Math"/>
                                    </a:rPr>
                                    <m:t>𝐵</m:t>
                                  </m:r>
                                </m:e>
                                <m:sub>
                                  <m:r>
                                    <a:rPr lang="en-US" sz="1350" b="0" i="1" smtClean="0">
                                      <a:solidFill>
                                        <a:srgbClr val="FF0000"/>
                                      </a:solidFill>
                                      <a:latin typeface="Cambria Math" panose="02040503050406030204" pitchFamily="18" charset="0"/>
                                      <a:ea typeface="Cambria Math"/>
                                    </a:rPr>
                                    <m:t>0</m:t>
                                  </m:r>
                                </m:sub>
                              </m:sSub>
                              <m:r>
                                <a:rPr lang="en-US" sz="1350" b="0" i="1" smtClean="0">
                                  <a:solidFill>
                                    <a:srgbClr val="2B2BFF"/>
                                  </a:solidFill>
                                  <a:latin typeface="Cambria Math" panose="02040503050406030204" pitchFamily="18" charset="0"/>
                                  <a:ea typeface="Cambria Math"/>
                                </a:rPr>
                                <m:t>+</m:t>
                              </m:r>
                              <m:sSub>
                                <m:sSubPr>
                                  <m:ctrlPr>
                                    <a:rPr lang="en-US" sz="1350" b="0" i="1" smtClean="0">
                                      <a:solidFill>
                                        <a:srgbClr val="FF0000"/>
                                      </a:solidFill>
                                      <a:latin typeface="Cambria Math" panose="02040503050406030204" pitchFamily="18" charset="0"/>
                                      <a:ea typeface="Cambria Math"/>
                                    </a:rPr>
                                  </m:ctrlPr>
                                </m:sSubPr>
                                <m:e>
                                  <m:r>
                                    <a:rPr lang="en-US" sz="1350" b="0" i="1" smtClean="0">
                                      <a:solidFill>
                                        <a:srgbClr val="FF0000"/>
                                      </a:solidFill>
                                      <a:latin typeface="Cambria Math" panose="02040503050406030204" pitchFamily="18" charset="0"/>
                                      <a:ea typeface="Cambria Math"/>
                                    </a:rPr>
                                    <m:t>𝑏</m:t>
                                  </m:r>
                                </m:e>
                                <m:sub>
                                  <m:r>
                                    <a:rPr lang="en-US" sz="1350" b="0" i="1" smtClean="0">
                                      <a:solidFill>
                                        <a:srgbClr val="FF0000"/>
                                      </a:solidFill>
                                      <a:latin typeface="Cambria Math" panose="02040503050406030204" pitchFamily="18" charset="0"/>
                                      <a:ea typeface="Cambria Math"/>
                                    </a:rPr>
                                    <m:t>𝜈</m:t>
                                  </m:r>
                                </m:sub>
                              </m:sSub>
                              <m:f>
                                <m:fPr>
                                  <m:ctrlPr>
                                    <a:rPr lang="en-US" sz="1350" b="0" i="1" smtClean="0">
                                      <a:solidFill>
                                        <a:srgbClr val="2B2BFF"/>
                                      </a:solidFill>
                                      <a:latin typeface="Cambria Math" panose="02040503050406030204" pitchFamily="18" charset="0"/>
                                      <a:ea typeface="Cambria Math"/>
                                    </a:rPr>
                                  </m:ctrlPr>
                                </m:fPr>
                                <m:num>
                                  <m:sSub>
                                    <m:sSubPr>
                                      <m:ctrlPr>
                                        <a:rPr lang="en-US" sz="1350" b="0" i="1" smtClean="0">
                                          <a:solidFill>
                                            <a:srgbClr val="2B2BFF"/>
                                          </a:solidFill>
                                          <a:latin typeface="Cambria Math" panose="02040503050406030204" pitchFamily="18" charset="0"/>
                                          <a:ea typeface="Cambria Math"/>
                                        </a:rPr>
                                      </m:ctrlPr>
                                    </m:sSubPr>
                                    <m:e>
                                      <m:r>
                                        <a:rPr lang="en-US" sz="1350" b="0" i="1" smtClean="0">
                                          <a:solidFill>
                                            <a:srgbClr val="2B2BFF"/>
                                          </a:solidFill>
                                          <a:latin typeface="Cambria Math" panose="02040503050406030204" pitchFamily="18" charset="0"/>
                                          <a:ea typeface="Cambria Math"/>
                                        </a:rPr>
                                        <m:t>𝑚</m:t>
                                      </m:r>
                                    </m:e>
                                    <m:sub>
                                      <m:r>
                                        <a:rPr lang="en-US" sz="1350" b="0" i="1" smtClean="0">
                                          <a:solidFill>
                                            <a:srgbClr val="2B2BFF"/>
                                          </a:solidFill>
                                          <a:latin typeface="Cambria Math" panose="02040503050406030204" pitchFamily="18" charset="0"/>
                                          <a:ea typeface="Cambria Math"/>
                                        </a:rPr>
                                        <m:t>𝑒</m:t>
                                      </m:r>
                                    </m:sub>
                                  </m:sSub>
                                </m:num>
                                <m:den>
                                  <m:sSub>
                                    <m:sSubPr>
                                      <m:ctrlPr>
                                        <a:rPr lang="en-US" sz="1350" b="0" i="1" smtClean="0">
                                          <a:solidFill>
                                            <a:srgbClr val="2B2BFF"/>
                                          </a:solidFill>
                                          <a:latin typeface="Cambria Math" panose="02040503050406030204" pitchFamily="18" charset="0"/>
                                          <a:ea typeface="Cambria Math"/>
                                        </a:rPr>
                                      </m:ctrlPr>
                                    </m:sSubPr>
                                    <m:e>
                                      <m:r>
                                        <a:rPr lang="en-US" sz="1350" b="0" i="1" smtClean="0">
                                          <a:solidFill>
                                            <a:srgbClr val="2B2BFF"/>
                                          </a:solidFill>
                                          <a:latin typeface="Cambria Math" panose="02040503050406030204" pitchFamily="18" charset="0"/>
                                          <a:ea typeface="Cambria Math"/>
                                        </a:rPr>
                                        <m:t>𝐸</m:t>
                                      </m:r>
                                    </m:e>
                                    <m:sub>
                                      <m:r>
                                        <a:rPr lang="en-US" sz="1350" b="0" i="1" smtClean="0">
                                          <a:solidFill>
                                            <a:srgbClr val="2B2BFF"/>
                                          </a:solidFill>
                                          <a:latin typeface="Cambria Math" panose="02040503050406030204" pitchFamily="18" charset="0"/>
                                          <a:ea typeface="Cambria Math"/>
                                        </a:rPr>
                                        <m:t>𝑒</m:t>
                                      </m:r>
                                    </m:sub>
                                  </m:sSub>
                                </m:den>
                              </m:f>
                            </m:e>
                          </m:d>
                          <m:func>
                            <m:funcPr>
                              <m:ctrlPr>
                                <a:rPr lang="en-US" sz="1350" i="1">
                                  <a:solidFill>
                                    <a:srgbClr val="0000FF"/>
                                  </a:solidFill>
                                  <a:latin typeface="Cambria Math" panose="02040503050406030204" pitchFamily="18" charset="0"/>
                                  <a:ea typeface="Cambria Math"/>
                                </a:rPr>
                              </m:ctrlPr>
                            </m:funcPr>
                            <m:fName>
                              <m:r>
                                <m:rPr>
                                  <m:sty m:val="p"/>
                                </m:rPr>
                                <a:rPr lang="en-US" sz="1350">
                                  <a:solidFill>
                                    <a:srgbClr val="0000FF"/>
                                  </a:solidFill>
                                  <a:latin typeface="Cambria Math"/>
                                  <a:ea typeface="Cambria Math"/>
                                </a:rPr>
                                <m:t>cos</m:t>
                              </m:r>
                            </m:fName>
                            <m:e>
                              <m:r>
                                <a:rPr lang="en-US" sz="1350" i="1">
                                  <a:solidFill>
                                    <a:srgbClr val="0000FF"/>
                                  </a:solidFill>
                                  <a:latin typeface="Cambria Math" panose="02040503050406030204" pitchFamily="18" charset="0"/>
                                  <a:ea typeface="Cambria Math"/>
                                </a:rPr>
                                <m:t>(</m:t>
                              </m:r>
                              <m:sSub>
                                <m:sSubPr>
                                  <m:ctrlPr>
                                    <a:rPr lang="en-US" sz="1350" i="1">
                                      <a:solidFill>
                                        <a:srgbClr val="0000FF"/>
                                      </a:solidFill>
                                      <a:latin typeface="Cambria Math" panose="02040503050406030204" pitchFamily="18" charset="0"/>
                                      <a:ea typeface="Cambria Math"/>
                                    </a:rPr>
                                  </m:ctrlPr>
                                </m:sSubPr>
                                <m:e>
                                  <m:acc>
                                    <m:accPr>
                                      <m:chr m:val="⃗"/>
                                      <m:ctrlPr>
                                        <a:rPr lang="en-US" sz="1350" i="1">
                                          <a:solidFill>
                                            <a:srgbClr val="0000FF"/>
                                          </a:solidFill>
                                          <a:latin typeface="Cambria Math" panose="02040503050406030204" pitchFamily="18" charset="0"/>
                                          <a:ea typeface="Cambria Math"/>
                                        </a:rPr>
                                      </m:ctrlPr>
                                    </m:accPr>
                                    <m:e>
                                      <m:r>
                                        <a:rPr lang="en-US" sz="1350" i="1">
                                          <a:solidFill>
                                            <a:srgbClr val="0000FF"/>
                                          </a:solidFill>
                                          <a:latin typeface="Cambria Math" panose="02040503050406030204" pitchFamily="18" charset="0"/>
                                          <a:ea typeface="Cambria Math"/>
                                        </a:rPr>
                                        <m:t>𝜎</m:t>
                                      </m:r>
                                    </m:e>
                                  </m:acc>
                                </m:e>
                                <m:sub>
                                  <m:r>
                                    <a:rPr lang="en-US" sz="1350" i="1">
                                      <a:solidFill>
                                        <a:srgbClr val="0000FF"/>
                                      </a:solidFill>
                                      <a:latin typeface="Cambria Math" panose="02040503050406030204" pitchFamily="18" charset="0"/>
                                      <a:ea typeface="Cambria Math"/>
                                    </a:rPr>
                                    <m:t>𝑛</m:t>
                                  </m:r>
                                </m:sub>
                              </m:sSub>
                              <m:r>
                                <a:rPr lang="en-US" sz="1350" i="1">
                                  <a:solidFill>
                                    <a:srgbClr val="0000FF"/>
                                  </a:solidFill>
                                  <a:latin typeface="Cambria Math" panose="02040503050406030204" pitchFamily="18" charset="0"/>
                                  <a:ea typeface="Cambria Math"/>
                                </a:rPr>
                                <m:t>,</m:t>
                              </m:r>
                              <m:sSub>
                                <m:sSubPr>
                                  <m:ctrlPr>
                                    <a:rPr lang="en-US" sz="1350" i="1">
                                      <a:solidFill>
                                        <a:srgbClr val="0000FF"/>
                                      </a:solidFill>
                                      <a:latin typeface="Cambria Math" panose="02040503050406030204" pitchFamily="18" charset="0"/>
                                      <a:ea typeface="Cambria Math"/>
                                    </a:rPr>
                                  </m:ctrlPr>
                                </m:sSubPr>
                                <m:e>
                                  <m:acc>
                                    <m:accPr>
                                      <m:chr m:val="⃗"/>
                                      <m:ctrlPr>
                                        <a:rPr lang="en-US" sz="1350" i="1">
                                          <a:solidFill>
                                            <a:srgbClr val="0000FF"/>
                                          </a:solidFill>
                                          <a:latin typeface="Cambria Math" panose="02040503050406030204" pitchFamily="18" charset="0"/>
                                          <a:ea typeface="Cambria Math"/>
                                        </a:rPr>
                                      </m:ctrlPr>
                                    </m:accPr>
                                    <m:e>
                                      <m:r>
                                        <a:rPr lang="en-US" sz="1350" i="1">
                                          <a:solidFill>
                                            <a:srgbClr val="0000FF"/>
                                          </a:solidFill>
                                          <a:latin typeface="Cambria Math" panose="02040503050406030204" pitchFamily="18" charset="0"/>
                                          <a:ea typeface="Cambria Math"/>
                                        </a:rPr>
                                        <m:t>𝑝</m:t>
                                      </m:r>
                                    </m:e>
                                  </m:acc>
                                </m:e>
                                <m:sub>
                                  <m:r>
                                    <a:rPr lang="en-US" sz="1350" i="1">
                                      <a:solidFill>
                                        <a:srgbClr val="0000FF"/>
                                      </a:solidFill>
                                      <a:latin typeface="Cambria Math" panose="02040503050406030204" pitchFamily="18" charset="0"/>
                                      <a:ea typeface="Cambria Math"/>
                                    </a:rPr>
                                    <m:t>𝜈</m:t>
                                  </m:r>
                                </m:sub>
                              </m:sSub>
                              <m:r>
                                <a:rPr lang="en-US" sz="1350" i="1">
                                  <a:solidFill>
                                    <a:srgbClr val="0000FF"/>
                                  </a:solidFill>
                                  <a:latin typeface="Cambria Math" panose="02040503050406030204" pitchFamily="18" charset="0"/>
                                  <a:ea typeface="Cambria Math"/>
                                </a:rPr>
                                <m:t>)</m:t>
                              </m:r>
                            </m:e>
                          </m:func>
                        </m:e>
                      </m:d>
                    </m:oMath>
                  </m:oMathPara>
                </a14:m>
                <a:endParaRPr lang="en-US" sz="1350" dirty="0">
                  <a:solidFill>
                    <a:srgbClr val="0000FF"/>
                  </a:solidFill>
                </a:endParaRPr>
              </a:p>
            </p:txBody>
          </p:sp>
        </mc:Choice>
        <mc:Fallback>
          <p:sp>
            <p:nvSpPr>
              <p:cNvPr id="4" name="TextBox 3"/>
              <p:cNvSpPr txBox="1">
                <a:spLocks noRot="1" noChangeAspect="1" noMove="1" noResize="1" noEditPoints="1" noAdjustHandles="1" noChangeArrowheads="1" noChangeShapeType="1" noTextEdit="1"/>
              </p:cNvSpPr>
              <p:nvPr/>
            </p:nvSpPr>
            <p:spPr>
              <a:xfrm>
                <a:off x="29268" y="1280267"/>
                <a:ext cx="8948596" cy="559127"/>
              </a:xfrm>
              <a:prstGeom prst="rect">
                <a:avLst/>
              </a:prstGeom>
              <a:blipFill>
                <a:blip r:embed="rId3"/>
                <a:stretch>
                  <a:fillRect/>
                </a:stretch>
              </a:blipFill>
            </p:spPr>
            <p:txBody>
              <a:bodyPr/>
              <a:lstStyle/>
              <a:p>
                <a:r>
                  <a:rPr lang="en-US">
                    <a:noFill/>
                  </a:rPr>
                  <a:t> </a:t>
                </a:r>
              </a:p>
            </p:txBody>
          </p:sp>
        </mc:Fallback>
      </mc:AlternateContent>
      <p:cxnSp>
        <p:nvCxnSpPr>
          <p:cNvPr id="5" name="Straight Arrow Connector 4"/>
          <p:cNvCxnSpPr/>
          <p:nvPr/>
        </p:nvCxnSpPr>
        <p:spPr>
          <a:xfrm flipH="1" flipV="1">
            <a:off x="4485875" y="1721951"/>
            <a:ext cx="955979" cy="32535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6" name="TextBox 5"/>
              <p:cNvSpPr txBox="1"/>
              <p:nvPr/>
            </p:nvSpPr>
            <p:spPr>
              <a:xfrm>
                <a:off x="5082584" y="2001294"/>
                <a:ext cx="1065483" cy="279307"/>
              </a:xfrm>
              <a:prstGeom prst="rect">
                <a:avLst/>
              </a:prstGeom>
              <a:noFill/>
            </p:spPr>
            <p:txBody>
              <a:bodyPr wrap="none" rtlCol="0">
                <a:spAutoFit/>
              </a:bodyPr>
              <a:lstStyle/>
              <a:p>
                <a:pPr algn="ctr">
                  <a:lnSpc>
                    <a:spcPct val="90000"/>
                  </a:lnSpc>
                </a:pPr>
                <a14:m>
                  <m:oMathPara xmlns:m="http://schemas.openxmlformats.org/officeDocument/2006/math">
                    <m:oMathParaPr>
                      <m:jc m:val="centerGroup"/>
                    </m:oMathParaPr>
                    <m:oMath xmlns:m="http://schemas.openxmlformats.org/officeDocument/2006/math">
                      <m:sSub>
                        <m:sSubPr>
                          <m:ctrlPr>
                            <a:rPr lang="en-US" sz="1350" b="0" i="1" smtClean="0">
                              <a:solidFill>
                                <a:srgbClr val="FF0000"/>
                              </a:solidFill>
                              <a:latin typeface="Cambria Math" panose="02040503050406030204" pitchFamily="18" charset="0"/>
                            </a:rPr>
                          </m:ctrlPr>
                        </m:sSubPr>
                        <m:e>
                          <m:r>
                            <a:rPr lang="en-US" sz="1350" i="1" smtClean="0">
                              <a:solidFill>
                                <a:srgbClr val="FF0000"/>
                              </a:solidFill>
                              <a:latin typeface="Cambria Math" panose="02040503050406030204" pitchFamily="18" charset="0"/>
                            </a:rPr>
                            <m:t>𝐴</m:t>
                          </m:r>
                        </m:e>
                        <m:sub>
                          <m:r>
                            <a:rPr lang="en-US" sz="1350" b="0" i="1" smtClean="0">
                              <a:solidFill>
                                <a:srgbClr val="FF0000"/>
                              </a:solidFill>
                              <a:latin typeface="Cambria Math" panose="02040503050406030204" pitchFamily="18" charset="0"/>
                            </a:rPr>
                            <m:t>0</m:t>
                          </m:r>
                        </m:sub>
                      </m:sSub>
                      <m:r>
                        <a:rPr lang="en-US" sz="1350" i="1">
                          <a:solidFill>
                            <a:srgbClr val="FF0000"/>
                          </a:solidFill>
                          <a:latin typeface="Cambria Math" panose="02040503050406030204" pitchFamily="18" charset="0"/>
                        </a:rPr>
                        <m:t>=</m:t>
                      </m:r>
                      <m:sSub>
                        <m:sSubPr>
                          <m:ctrlPr>
                            <a:rPr lang="en-US" sz="1350" b="0" i="1" smtClean="0">
                              <a:solidFill>
                                <a:srgbClr val="FF0000"/>
                              </a:solidFill>
                              <a:latin typeface="Cambria Math" panose="02040503050406030204" pitchFamily="18" charset="0"/>
                            </a:rPr>
                          </m:ctrlPr>
                        </m:sSubPr>
                        <m:e>
                          <m:r>
                            <a:rPr lang="en-US" sz="1350" i="1">
                              <a:solidFill>
                                <a:srgbClr val="FF0000"/>
                              </a:solidFill>
                              <a:latin typeface="Cambria Math" panose="02040503050406030204" pitchFamily="18" charset="0"/>
                            </a:rPr>
                            <m:t>𝐴</m:t>
                          </m:r>
                        </m:e>
                        <m:sub>
                          <m:r>
                            <a:rPr lang="en-US" sz="1350" b="0" i="1" smtClean="0">
                              <a:solidFill>
                                <a:srgbClr val="FF0000"/>
                              </a:solidFill>
                              <a:latin typeface="Cambria Math" panose="02040503050406030204" pitchFamily="18" charset="0"/>
                            </a:rPr>
                            <m:t>0</m:t>
                          </m:r>
                        </m:sub>
                      </m:sSub>
                      <m:d>
                        <m:dPr>
                          <m:ctrlPr>
                            <a:rPr lang="en-US" sz="1350" i="1">
                              <a:solidFill>
                                <a:srgbClr val="FF0000"/>
                              </a:solidFill>
                              <a:latin typeface="Cambria Math" panose="02040503050406030204" pitchFamily="18" charset="0"/>
                            </a:rPr>
                          </m:ctrlPr>
                        </m:dPr>
                        <m:e>
                          <m:r>
                            <a:rPr lang="en-US" sz="1350" i="1">
                              <a:solidFill>
                                <a:srgbClr val="FF0000"/>
                              </a:solidFill>
                              <a:latin typeface="Cambria Math" panose="02040503050406030204" pitchFamily="18" charset="0"/>
                            </a:rPr>
                            <m:t>𝜆</m:t>
                          </m:r>
                        </m:e>
                      </m:d>
                    </m:oMath>
                  </m:oMathPara>
                </a14:m>
                <a:endParaRPr lang="en-US" sz="1350" dirty="0">
                  <a:solidFill>
                    <a:srgbClr val="FF0000"/>
                  </a:solidFill>
                </a:endParaRPr>
              </a:p>
            </p:txBody>
          </p:sp>
        </mc:Choice>
        <mc:Fallback>
          <p:sp>
            <p:nvSpPr>
              <p:cNvPr id="6" name="TextBox 5"/>
              <p:cNvSpPr txBox="1">
                <a:spLocks noRot="1" noChangeAspect="1" noMove="1" noResize="1" noEditPoints="1" noAdjustHandles="1" noChangeArrowheads="1" noChangeShapeType="1" noTextEdit="1"/>
              </p:cNvSpPr>
              <p:nvPr/>
            </p:nvSpPr>
            <p:spPr>
              <a:xfrm>
                <a:off x="5082584" y="2001294"/>
                <a:ext cx="1065483" cy="279307"/>
              </a:xfrm>
              <a:prstGeom prst="rect">
                <a:avLst/>
              </a:prstGeom>
              <a:blipFill>
                <a:blip r:embed="rId4"/>
                <a:stretch>
                  <a:fillRect/>
                </a:stretch>
              </a:blipFill>
            </p:spPr>
            <p:txBody>
              <a:bodyPr/>
              <a:lstStyle/>
              <a:p>
                <a:r>
                  <a:rPr lang="en-US">
                    <a:noFill/>
                  </a:rPr>
                  <a:t> </a:t>
                </a:r>
              </a:p>
            </p:txBody>
          </p:sp>
        </mc:Fallback>
      </mc:AlternateContent>
      <p:cxnSp>
        <p:nvCxnSpPr>
          <p:cNvPr id="7" name="Straight Arrow Connector 6"/>
          <p:cNvCxnSpPr/>
          <p:nvPr/>
        </p:nvCxnSpPr>
        <p:spPr>
          <a:xfrm flipH="1">
            <a:off x="5952749" y="1131491"/>
            <a:ext cx="731844" cy="33387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8" name="TextBox 7"/>
              <p:cNvSpPr txBox="1"/>
              <p:nvPr/>
            </p:nvSpPr>
            <p:spPr>
              <a:xfrm>
                <a:off x="5952749" y="827214"/>
                <a:ext cx="2276970" cy="279307"/>
              </a:xfrm>
              <a:prstGeom prst="rect">
                <a:avLst/>
              </a:prstGeom>
              <a:noFill/>
            </p:spPr>
            <p:txBody>
              <a:bodyPr wrap="none" rtlCol="0">
                <a:spAutoFit/>
              </a:bodyPr>
              <a:lstStyle/>
              <a:p>
                <a:pPr algn="ctr">
                  <a:lnSpc>
                    <a:spcPct val="90000"/>
                  </a:lnSpc>
                </a:pPr>
                <a14:m>
                  <m:oMath xmlns:m="http://schemas.openxmlformats.org/officeDocument/2006/math">
                    <m:sSub>
                      <m:sSubPr>
                        <m:ctrlPr>
                          <a:rPr lang="en-US" sz="1350" b="0" i="1" smtClean="0">
                            <a:solidFill>
                              <a:srgbClr val="FF0000"/>
                            </a:solidFill>
                            <a:latin typeface="Cambria Math" panose="02040503050406030204" pitchFamily="18" charset="0"/>
                          </a:rPr>
                        </m:ctrlPr>
                      </m:sSubPr>
                      <m:e>
                        <m:r>
                          <a:rPr lang="en-US" sz="1350" i="1" smtClean="0">
                            <a:solidFill>
                              <a:srgbClr val="FF0000"/>
                            </a:solidFill>
                            <a:latin typeface="Cambria Math" panose="02040503050406030204" pitchFamily="18" charset="0"/>
                          </a:rPr>
                          <m:t>𝐵</m:t>
                        </m:r>
                      </m:e>
                      <m:sub>
                        <m:r>
                          <a:rPr lang="en-US" sz="1350" b="0" i="1" smtClean="0">
                            <a:solidFill>
                              <a:srgbClr val="FF0000"/>
                            </a:solidFill>
                            <a:latin typeface="Cambria Math" panose="02040503050406030204" pitchFamily="18" charset="0"/>
                          </a:rPr>
                          <m:t>0</m:t>
                        </m:r>
                      </m:sub>
                    </m:sSub>
                    <m:r>
                      <a:rPr lang="en-US" sz="1350" i="1">
                        <a:solidFill>
                          <a:srgbClr val="FF0000"/>
                        </a:solidFill>
                        <a:latin typeface="Cambria Math" panose="02040503050406030204" pitchFamily="18" charset="0"/>
                      </a:rPr>
                      <m:t>≠</m:t>
                    </m:r>
                    <m:sSub>
                      <m:sSubPr>
                        <m:ctrlPr>
                          <a:rPr lang="en-US" sz="1350" b="0" i="1" smtClean="0">
                            <a:solidFill>
                              <a:srgbClr val="FF0000"/>
                            </a:solidFill>
                            <a:latin typeface="Cambria Math" panose="02040503050406030204" pitchFamily="18" charset="0"/>
                          </a:rPr>
                        </m:ctrlPr>
                      </m:sSubPr>
                      <m:e>
                        <m:r>
                          <a:rPr lang="en-US" sz="1350" i="1">
                            <a:solidFill>
                              <a:srgbClr val="FF0000"/>
                            </a:solidFill>
                            <a:latin typeface="Cambria Math" panose="02040503050406030204" pitchFamily="18" charset="0"/>
                          </a:rPr>
                          <m:t>𝐵</m:t>
                        </m:r>
                      </m:e>
                      <m:sub>
                        <m:r>
                          <a:rPr lang="en-US" sz="1350" b="0" i="1" smtClean="0">
                            <a:solidFill>
                              <a:srgbClr val="FF0000"/>
                            </a:solidFill>
                            <a:latin typeface="Cambria Math" panose="02040503050406030204" pitchFamily="18" charset="0"/>
                          </a:rPr>
                          <m:t>0</m:t>
                        </m:r>
                      </m:sub>
                    </m:sSub>
                    <m:r>
                      <a:rPr lang="en-US" sz="1350" i="1">
                        <a:solidFill>
                          <a:srgbClr val="FF0000"/>
                        </a:solidFill>
                        <a:latin typeface="Cambria Math" panose="02040503050406030204" pitchFamily="18" charset="0"/>
                      </a:rPr>
                      <m:t>(</m:t>
                    </m:r>
                    <m:r>
                      <a:rPr lang="en-US" sz="1350" i="1">
                        <a:solidFill>
                          <a:srgbClr val="FF0000"/>
                        </a:solidFill>
                        <a:latin typeface="Cambria Math" panose="02040503050406030204" pitchFamily="18" charset="0"/>
                      </a:rPr>
                      <m:t>𝜆</m:t>
                    </m:r>
                    <m:r>
                      <a:rPr lang="en-US" sz="1350" i="1">
                        <a:solidFill>
                          <a:srgbClr val="FF0000"/>
                        </a:solidFill>
                        <a:latin typeface="Cambria Math" panose="02040503050406030204" pitchFamily="18" charset="0"/>
                      </a:rPr>
                      <m:t>)</m:t>
                    </m:r>
                  </m:oMath>
                </a14:m>
                <a:r>
                  <a:rPr lang="en-US" sz="1350" dirty="0">
                    <a:solidFill>
                      <a:srgbClr val="FF0000"/>
                    </a:solidFill>
                  </a:rPr>
                  <a:t> may indicate V+A</a:t>
                </a:r>
              </a:p>
            </p:txBody>
          </p:sp>
        </mc:Choice>
        <mc:Fallback>
          <p:sp>
            <p:nvSpPr>
              <p:cNvPr id="8" name="TextBox 7"/>
              <p:cNvSpPr txBox="1">
                <a:spLocks noRot="1" noChangeAspect="1" noMove="1" noResize="1" noEditPoints="1" noAdjustHandles="1" noChangeArrowheads="1" noChangeShapeType="1" noTextEdit="1"/>
              </p:cNvSpPr>
              <p:nvPr/>
            </p:nvSpPr>
            <p:spPr>
              <a:xfrm>
                <a:off x="5952749" y="827214"/>
                <a:ext cx="2276970" cy="279307"/>
              </a:xfrm>
              <a:prstGeom prst="rect">
                <a:avLst/>
              </a:prstGeom>
              <a:blipFill>
                <a:blip r:embed="rId5"/>
                <a:stretch>
                  <a:fillRect t="-10870" b="-21739"/>
                </a:stretch>
              </a:blipFill>
            </p:spPr>
            <p:txBody>
              <a:bodyPr/>
              <a:lstStyle/>
              <a:p>
                <a:r>
                  <a:rPr lang="en-US">
                    <a:noFill/>
                  </a:rPr>
                  <a:t> </a:t>
                </a:r>
              </a:p>
            </p:txBody>
          </p:sp>
        </mc:Fallback>
      </mc:AlternateContent>
      <p:sp>
        <p:nvSpPr>
          <p:cNvPr id="9" name="Oval 8"/>
          <p:cNvSpPr/>
          <p:nvPr/>
        </p:nvSpPr>
        <p:spPr>
          <a:xfrm>
            <a:off x="2749971" y="4226704"/>
            <a:ext cx="242731" cy="464355"/>
          </a:xfrm>
          <a:prstGeom prst="ellipse">
            <a:avLst/>
          </a:prstGeom>
          <a:solidFill>
            <a:schemeClr val="bg2"/>
          </a:solidFill>
          <a:ln>
            <a:solidFill>
              <a:srgbClr val="FF00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9" tIns="34299" rIns="34299" bIns="34299"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cxnSp>
        <p:nvCxnSpPr>
          <p:cNvPr id="10" name="Straight Arrow Connector 9"/>
          <p:cNvCxnSpPr>
            <a:stCxn id="11" idx="2"/>
          </p:cNvCxnSpPr>
          <p:nvPr/>
        </p:nvCxnSpPr>
        <p:spPr>
          <a:xfrm>
            <a:off x="2871336" y="3060818"/>
            <a:ext cx="2275" cy="139806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956662" y="2594537"/>
            <a:ext cx="1829347" cy="466281"/>
          </a:xfrm>
          <a:prstGeom prst="rect">
            <a:avLst/>
          </a:prstGeom>
          <a:noFill/>
        </p:spPr>
        <p:txBody>
          <a:bodyPr wrap="none" rtlCol="0">
            <a:spAutoFit/>
          </a:bodyPr>
          <a:lstStyle/>
          <a:p>
            <a:pPr algn="ctr">
              <a:lnSpc>
                <a:spcPct val="90000"/>
              </a:lnSpc>
            </a:pPr>
            <a:r>
              <a:rPr lang="en-US" sz="1350" dirty="0">
                <a:solidFill>
                  <a:srgbClr val="FF0000"/>
                </a:solidFill>
                <a:latin typeface="Times New Roman" panose="02020603050405020304" pitchFamily="18" charset="0"/>
                <a:cs typeface="Times New Roman" panose="02020603050405020304" pitchFamily="18" charset="0"/>
              </a:rPr>
              <a:t>New addition:</a:t>
            </a:r>
          </a:p>
          <a:p>
            <a:pPr algn="ctr">
              <a:lnSpc>
                <a:spcPct val="90000"/>
              </a:lnSpc>
            </a:pPr>
            <a:r>
              <a:rPr lang="en-US" sz="1350" dirty="0">
                <a:solidFill>
                  <a:srgbClr val="FF0000"/>
                </a:solidFill>
                <a:latin typeface="Times New Roman" panose="02020603050405020304" pitchFamily="18" charset="0"/>
                <a:cs typeface="Times New Roman" panose="02020603050405020304" pitchFamily="18" charset="0"/>
              </a:rPr>
              <a:t>Neutron beam polarizer</a:t>
            </a:r>
          </a:p>
        </p:txBody>
      </p:sp>
      <p:cxnSp>
        <p:nvCxnSpPr>
          <p:cNvPr id="12" name="Straight Arrow Connector 11"/>
          <p:cNvCxnSpPr/>
          <p:nvPr/>
        </p:nvCxnSpPr>
        <p:spPr>
          <a:xfrm flipH="1">
            <a:off x="3891717" y="1096957"/>
            <a:ext cx="188011" cy="28382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3" name="TextBox 12"/>
              <p:cNvSpPr txBox="1"/>
              <p:nvPr/>
            </p:nvSpPr>
            <p:spPr>
              <a:xfrm>
                <a:off x="3592180" y="768782"/>
                <a:ext cx="1849674" cy="279307"/>
              </a:xfrm>
              <a:prstGeom prst="rect">
                <a:avLst/>
              </a:prstGeom>
              <a:noFill/>
            </p:spPr>
            <p:txBody>
              <a:bodyPr wrap="none" rtlCol="0">
                <a:spAutoFit/>
              </a:bodyPr>
              <a:lstStyle/>
              <a:p>
                <a:pPr algn="ctr">
                  <a:lnSpc>
                    <a:spcPct val="90000"/>
                  </a:lnSpc>
                </a:pPr>
                <a14:m>
                  <m:oMath xmlns:m="http://schemas.openxmlformats.org/officeDocument/2006/math">
                    <m:r>
                      <a:rPr lang="en-US" sz="1350" b="0" i="1" smtClean="0">
                        <a:solidFill>
                          <a:srgbClr val="FF0000"/>
                        </a:solidFill>
                        <a:latin typeface="Cambria Math" panose="02040503050406030204" pitchFamily="18" charset="0"/>
                      </a:rPr>
                      <m:t>𝑏</m:t>
                    </m:r>
                  </m:oMath>
                </a14:m>
                <a:r>
                  <a:rPr lang="en-US" sz="1350" dirty="0">
                    <a:solidFill>
                      <a:srgbClr val="FF0000"/>
                    </a:solidFill>
                  </a:rPr>
                  <a:t> or </a:t>
                </a:r>
                <a14:m>
                  <m:oMath xmlns:m="http://schemas.openxmlformats.org/officeDocument/2006/math">
                    <m:sSub>
                      <m:sSubPr>
                        <m:ctrlPr>
                          <a:rPr lang="en-US" sz="1350" b="0" i="1" smtClean="0">
                            <a:solidFill>
                              <a:srgbClr val="FF0000"/>
                            </a:solidFill>
                            <a:latin typeface="Cambria Math" panose="02040503050406030204" pitchFamily="18" charset="0"/>
                          </a:rPr>
                        </m:ctrlPr>
                      </m:sSubPr>
                      <m:e>
                        <m:r>
                          <a:rPr lang="en-US" sz="1350" b="0" i="1" smtClean="0">
                            <a:solidFill>
                              <a:srgbClr val="FF0000"/>
                            </a:solidFill>
                            <a:latin typeface="Cambria Math" panose="02040503050406030204" pitchFamily="18" charset="0"/>
                          </a:rPr>
                          <m:t>𝑏</m:t>
                        </m:r>
                      </m:e>
                      <m:sub>
                        <m:r>
                          <a:rPr lang="en-US" sz="1350" b="0" i="1" smtClean="0">
                            <a:solidFill>
                              <a:srgbClr val="FF0000"/>
                            </a:solidFill>
                            <a:latin typeface="Cambria Math" panose="02040503050406030204" pitchFamily="18" charset="0"/>
                          </a:rPr>
                          <m:t>𝜈</m:t>
                        </m:r>
                      </m:sub>
                    </m:sSub>
                  </m:oMath>
                </a14:m>
                <a:r>
                  <a:rPr lang="en-US" sz="1350" dirty="0">
                    <a:solidFill>
                      <a:srgbClr val="FF0000"/>
                    </a:solidFill>
                  </a:rPr>
                  <a:t> may indicate S,T</a:t>
                </a:r>
              </a:p>
            </p:txBody>
          </p:sp>
        </mc:Choice>
        <mc:Fallback>
          <p:sp>
            <p:nvSpPr>
              <p:cNvPr id="13" name="TextBox 12"/>
              <p:cNvSpPr txBox="1">
                <a:spLocks noRot="1" noChangeAspect="1" noMove="1" noResize="1" noEditPoints="1" noAdjustHandles="1" noChangeArrowheads="1" noChangeShapeType="1" noTextEdit="1"/>
              </p:cNvSpPr>
              <p:nvPr/>
            </p:nvSpPr>
            <p:spPr>
              <a:xfrm>
                <a:off x="3592180" y="768782"/>
                <a:ext cx="1849674" cy="279307"/>
              </a:xfrm>
              <a:prstGeom prst="rect">
                <a:avLst/>
              </a:prstGeom>
              <a:blipFill>
                <a:blip r:embed="rId6"/>
                <a:stretch>
                  <a:fillRect t="-8696" r="-329" b="-21739"/>
                </a:stretch>
              </a:blipFill>
            </p:spPr>
            <p:txBody>
              <a:bodyPr/>
              <a:lstStyle/>
              <a:p>
                <a:r>
                  <a:rPr lang="en-US">
                    <a:noFill/>
                  </a:rPr>
                  <a:t> </a:t>
                </a:r>
              </a:p>
            </p:txBody>
          </p:sp>
        </mc:Fallback>
      </mc:AlternateContent>
      <p:cxnSp>
        <p:nvCxnSpPr>
          <p:cNvPr id="14" name="Straight Arrow Connector 13"/>
          <p:cNvCxnSpPr/>
          <p:nvPr/>
        </p:nvCxnSpPr>
        <p:spPr>
          <a:xfrm>
            <a:off x="4079728" y="1096957"/>
            <a:ext cx="2208360" cy="35268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1871532" y="1696535"/>
            <a:ext cx="650449" cy="35077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6" name="TextBox 15"/>
              <p:cNvSpPr txBox="1"/>
              <p:nvPr/>
            </p:nvSpPr>
            <p:spPr>
              <a:xfrm>
                <a:off x="1203199" y="2047308"/>
                <a:ext cx="1039835" cy="279307"/>
              </a:xfrm>
              <a:prstGeom prst="rect">
                <a:avLst/>
              </a:prstGeom>
              <a:noFill/>
            </p:spPr>
            <p:txBody>
              <a:bodyPr wrap="none" rtlCol="0">
                <a:spAutoFit/>
              </a:bodyPr>
              <a:lstStyle/>
              <a:p>
                <a:pPr algn="ctr">
                  <a:lnSpc>
                    <a:spcPct val="90000"/>
                  </a:lnSpc>
                </a:pPr>
                <a14:m>
                  <m:oMathPara xmlns:m="http://schemas.openxmlformats.org/officeDocument/2006/math">
                    <m:oMathParaPr>
                      <m:jc m:val="centerGroup"/>
                    </m:oMathParaPr>
                    <m:oMath xmlns:m="http://schemas.openxmlformats.org/officeDocument/2006/math">
                      <m:sSub>
                        <m:sSubPr>
                          <m:ctrlPr>
                            <a:rPr lang="en-US" sz="1350" b="0" i="1" smtClean="0">
                              <a:solidFill>
                                <a:srgbClr val="FF0000"/>
                              </a:solidFill>
                              <a:latin typeface="Cambria Math" panose="02040503050406030204" pitchFamily="18" charset="0"/>
                            </a:rPr>
                          </m:ctrlPr>
                        </m:sSubPr>
                        <m:e>
                          <m:r>
                            <a:rPr lang="en-US" sz="1350" b="0" i="1" smtClean="0">
                              <a:solidFill>
                                <a:srgbClr val="FF0000"/>
                              </a:solidFill>
                              <a:latin typeface="Cambria Math" panose="02040503050406030204" pitchFamily="18" charset="0"/>
                            </a:rPr>
                            <m:t>𝑎</m:t>
                          </m:r>
                        </m:e>
                        <m:sub>
                          <m:r>
                            <a:rPr lang="en-US" sz="1350" b="0" i="1" smtClean="0">
                              <a:solidFill>
                                <a:srgbClr val="FF0000"/>
                              </a:solidFill>
                              <a:latin typeface="Cambria Math" panose="02040503050406030204" pitchFamily="18" charset="0"/>
                            </a:rPr>
                            <m:t>0</m:t>
                          </m:r>
                        </m:sub>
                      </m:sSub>
                      <m:r>
                        <a:rPr lang="en-US" sz="1350" i="1">
                          <a:solidFill>
                            <a:srgbClr val="FF0000"/>
                          </a:solidFill>
                          <a:latin typeface="Cambria Math" panose="02040503050406030204" pitchFamily="18" charset="0"/>
                        </a:rPr>
                        <m:t>=</m:t>
                      </m:r>
                      <m:sSub>
                        <m:sSubPr>
                          <m:ctrlPr>
                            <a:rPr lang="en-US" sz="1350" b="0" i="1" smtClean="0">
                              <a:solidFill>
                                <a:srgbClr val="FF0000"/>
                              </a:solidFill>
                              <a:latin typeface="Cambria Math" panose="02040503050406030204" pitchFamily="18" charset="0"/>
                            </a:rPr>
                          </m:ctrlPr>
                        </m:sSubPr>
                        <m:e>
                          <m:r>
                            <a:rPr lang="en-US" sz="1350" b="0" i="1" smtClean="0">
                              <a:solidFill>
                                <a:srgbClr val="FF0000"/>
                              </a:solidFill>
                              <a:latin typeface="Cambria Math" panose="02040503050406030204" pitchFamily="18" charset="0"/>
                            </a:rPr>
                            <m:t>𝑎</m:t>
                          </m:r>
                        </m:e>
                        <m:sub>
                          <m:r>
                            <a:rPr lang="en-US" sz="1350" b="0" i="1" smtClean="0">
                              <a:solidFill>
                                <a:srgbClr val="FF0000"/>
                              </a:solidFill>
                              <a:latin typeface="Cambria Math" panose="02040503050406030204" pitchFamily="18" charset="0"/>
                            </a:rPr>
                            <m:t>0</m:t>
                          </m:r>
                        </m:sub>
                      </m:sSub>
                      <m:d>
                        <m:dPr>
                          <m:ctrlPr>
                            <a:rPr lang="en-US" sz="1350" i="1">
                              <a:solidFill>
                                <a:srgbClr val="FF0000"/>
                              </a:solidFill>
                              <a:latin typeface="Cambria Math" panose="02040503050406030204" pitchFamily="18" charset="0"/>
                            </a:rPr>
                          </m:ctrlPr>
                        </m:dPr>
                        <m:e>
                          <m:r>
                            <a:rPr lang="en-US" sz="1350" i="1">
                              <a:solidFill>
                                <a:srgbClr val="FF0000"/>
                              </a:solidFill>
                              <a:latin typeface="Cambria Math" panose="02040503050406030204" pitchFamily="18" charset="0"/>
                            </a:rPr>
                            <m:t>𝜆</m:t>
                          </m:r>
                        </m:e>
                      </m:d>
                    </m:oMath>
                  </m:oMathPara>
                </a14:m>
                <a:endParaRPr lang="en-US" sz="1350" dirty="0">
                  <a:solidFill>
                    <a:srgbClr val="FF0000"/>
                  </a:solidFill>
                </a:endParaRPr>
              </a:p>
            </p:txBody>
          </p:sp>
        </mc:Choice>
        <mc:Fallback>
          <p:sp>
            <p:nvSpPr>
              <p:cNvPr id="16" name="TextBox 15"/>
              <p:cNvSpPr txBox="1">
                <a:spLocks noRot="1" noChangeAspect="1" noMove="1" noResize="1" noEditPoints="1" noAdjustHandles="1" noChangeArrowheads="1" noChangeShapeType="1" noTextEdit="1"/>
              </p:cNvSpPr>
              <p:nvPr/>
            </p:nvSpPr>
            <p:spPr>
              <a:xfrm>
                <a:off x="1203199" y="2047308"/>
                <a:ext cx="1039835" cy="279307"/>
              </a:xfrm>
              <a:prstGeom prst="rect">
                <a:avLst/>
              </a:prstGeom>
              <a:blipFill>
                <a:blip r:embed="rId7"/>
                <a:stretch>
                  <a:fillRect/>
                </a:stretch>
              </a:blipFill>
            </p:spPr>
            <p:txBody>
              <a:bodyPr/>
              <a:lstStyle/>
              <a:p>
                <a:r>
                  <a:rPr lang="en-US">
                    <a:noFill/>
                  </a:rPr>
                  <a:t> </a:t>
                </a:r>
              </a:p>
            </p:txBody>
          </p:sp>
        </mc:Fallback>
      </mc:AlternateContent>
      <p:sp>
        <p:nvSpPr>
          <p:cNvPr id="18" name="Rectangle 378"/>
          <p:cNvSpPr>
            <a:spLocks noChangeArrowheads="1"/>
          </p:cNvSpPr>
          <p:nvPr/>
        </p:nvSpPr>
        <p:spPr bwMode="auto">
          <a:xfrm>
            <a:off x="0" y="0"/>
            <a:ext cx="9144000" cy="792163"/>
          </a:xfrm>
          <a:prstGeom prst="rect">
            <a:avLst/>
          </a:prstGeom>
          <a:solidFill>
            <a:srgbClr val="FFCC00"/>
          </a:solidFill>
          <a:ln w="38100">
            <a:noFill/>
            <a:miter lim="800000"/>
            <a:headEnd/>
            <a:tailEnd/>
          </a:ln>
        </p:spPr>
        <p:txBody>
          <a:bodyPr anchor="ctr"/>
          <a:lstStyle/>
          <a:p>
            <a:pPr algn="ctr"/>
            <a:r>
              <a:rPr lang="en-US" sz="2800" dirty="0" err="1" smtClean="0">
                <a:solidFill>
                  <a:srgbClr val="000000"/>
                </a:solidFill>
                <a:latin typeface="Times New Roman" pitchFamily="18" charset="0"/>
                <a:cs typeface="Times New Roman" pitchFamily="18" charset="0"/>
              </a:rPr>
              <a:t>pNab</a:t>
            </a:r>
            <a:r>
              <a:rPr lang="en-US" sz="2800" dirty="0" smtClean="0">
                <a:solidFill>
                  <a:srgbClr val="000000"/>
                </a:solidFill>
                <a:latin typeface="Times New Roman" pitchFamily="18" charset="0"/>
                <a:cs typeface="Times New Roman" pitchFamily="18" charset="0"/>
              </a:rPr>
              <a:t>: Measurement of correlation coefficients with polarized neutrons</a:t>
            </a:r>
            <a:endParaRPr lang="en-US" sz="2800" dirty="0">
              <a:solidFill>
                <a:srgbClr val="000000"/>
              </a:solidFill>
              <a:latin typeface="Times New Roman" pitchFamily="18" charset="0"/>
              <a:cs typeface="Times New Roman" pitchFamily="18" charset="0"/>
            </a:endParaRPr>
          </a:p>
        </p:txBody>
      </p:sp>
      <p:sp>
        <p:nvSpPr>
          <p:cNvPr id="19" name="Slide Number Placeholder 12"/>
          <p:cNvSpPr>
            <a:spLocks noGrp="1"/>
          </p:cNvSpPr>
          <p:nvPr>
            <p:ph type="sldNum" sz="quarter" idx="12"/>
          </p:nvPr>
        </p:nvSpPr>
        <p:spPr>
          <a:xfrm>
            <a:off x="6457950" y="6356351"/>
            <a:ext cx="2057400" cy="365125"/>
          </a:xfrm>
        </p:spPr>
        <p:txBody>
          <a:bodyPr/>
          <a:lstStyle/>
          <a:p>
            <a:fld id="{1168D57D-14F2-46AA-9C6D-C307C795B8A4}" type="slidenum">
              <a:rPr lang="en-US" smtClean="0"/>
              <a:t>17</a:t>
            </a:fld>
            <a:endParaRPr lang="en-US" dirty="0"/>
          </a:p>
        </p:txBody>
      </p:sp>
    </p:spTree>
    <p:extLst>
      <p:ext uri="{BB962C8B-B14F-4D97-AF65-F5344CB8AC3E}">
        <p14:creationId xmlns:p14="http://schemas.microsoft.com/office/powerpoint/2010/main" val="2074076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78"/>
          <p:cNvSpPr>
            <a:spLocks noChangeArrowheads="1"/>
          </p:cNvSpPr>
          <p:nvPr/>
        </p:nvSpPr>
        <p:spPr bwMode="auto">
          <a:xfrm>
            <a:off x="0" y="0"/>
            <a:ext cx="9144000" cy="792163"/>
          </a:xfrm>
          <a:prstGeom prst="rect">
            <a:avLst/>
          </a:prstGeom>
          <a:solidFill>
            <a:srgbClr val="FFCC00"/>
          </a:solidFill>
          <a:ln w="38100">
            <a:noFill/>
            <a:miter lim="800000"/>
            <a:headEnd/>
            <a:tailEnd/>
          </a:ln>
        </p:spPr>
        <p:txBody>
          <a:bodyPr anchor="ctr"/>
          <a:lstStyle/>
          <a:p>
            <a:pPr algn="ctr"/>
            <a:r>
              <a:rPr lang="en-US" sz="2800" dirty="0" err="1" smtClean="0">
                <a:solidFill>
                  <a:srgbClr val="000000"/>
                </a:solidFill>
                <a:latin typeface="Times New Roman" pitchFamily="18" charset="0"/>
                <a:cs typeface="Times New Roman" pitchFamily="18" charset="0"/>
              </a:rPr>
              <a:t>pNab</a:t>
            </a:r>
            <a:r>
              <a:rPr lang="en-US" sz="2800" dirty="0" smtClean="0">
                <a:solidFill>
                  <a:srgbClr val="000000"/>
                </a:solidFill>
                <a:latin typeface="Times New Roman" pitchFamily="18" charset="0"/>
                <a:cs typeface="Times New Roman" pitchFamily="18" charset="0"/>
              </a:rPr>
              <a:t>: Measurement </a:t>
            </a:r>
            <a:r>
              <a:rPr lang="en-US" sz="2800" dirty="0" smtClean="0">
                <a:solidFill>
                  <a:srgbClr val="000000"/>
                </a:solidFill>
                <a:latin typeface="Times New Roman" pitchFamily="18" charset="0"/>
                <a:cs typeface="Times New Roman" pitchFamily="18" charset="0"/>
              </a:rPr>
              <a:t>idea</a:t>
            </a:r>
            <a:endParaRPr lang="en-US" sz="2800" dirty="0">
              <a:solidFill>
                <a:srgbClr val="000000"/>
              </a:solidFill>
              <a:latin typeface="Times New Roman" pitchFamily="18" charset="0"/>
              <a:cs typeface="Times New Roman" pitchFamily="18" charset="0"/>
            </a:endParaRPr>
          </a:p>
        </p:txBody>
      </p:sp>
      <p:grpSp>
        <p:nvGrpSpPr>
          <p:cNvPr id="50" name="Group 49"/>
          <p:cNvGrpSpPr/>
          <p:nvPr/>
        </p:nvGrpSpPr>
        <p:grpSpPr>
          <a:xfrm>
            <a:off x="4884106" y="1558080"/>
            <a:ext cx="4180090" cy="3909237"/>
            <a:chOff x="3345241" y="1021109"/>
            <a:chExt cx="5653984" cy="4338636"/>
          </a:xfrm>
        </p:grpSpPr>
        <p:sp>
          <p:nvSpPr>
            <p:cNvPr id="5" name="Freeform 21"/>
            <p:cNvSpPr>
              <a:spLocks noChangeAspect="1"/>
            </p:cNvSpPr>
            <p:nvPr/>
          </p:nvSpPr>
          <p:spPr bwMode="auto">
            <a:xfrm rot="16200000">
              <a:off x="6422712" y="4473126"/>
              <a:ext cx="609600" cy="161925"/>
            </a:xfrm>
            <a:custGeom>
              <a:avLst/>
              <a:gdLst>
                <a:gd name="T0" fmla="*/ 1262162 w 108"/>
                <a:gd name="T1" fmla="*/ 897952 h 11"/>
                <a:gd name="T2" fmla="*/ 36060 w 108"/>
                <a:gd name="T3" fmla="*/ 897952 h 11"/>
                <a:gd name="T4" fmla="*/ 0 w 108"/>
                <a:gd name="T5" fmla="*/ 734687 h 11"/>
                <a:gd name="T6" fmla="*/ 0 w 108"/>
                <a:gd name="T7" fmla="*/ 244893 h 11"/>
                <a:gd name="T8" fmla="*/ 36060 w 108"/>
                <a:gd name="T9" fmla="*/ 0 h 11"/>
                <a:gd name="T10" fmla="*/ 1262162 w 108"/>
                <a:gd name="T11" fmla="*/ 0 h 11"/>
                <a:gd name="T12" fmla="*/ 1298222 w 108"/>
                <a:gd name="T13" fmla="*/ 244893 h 11"/>
                <a:gd name="T14" fmla="*/ 1298222 w 108"/>
                <a:gd name="T15" fmla="*/ 734687 h 11"/>
                <a:gd name="T16" fmla="*/ 1262162 w 108"/>
                <a:gd name="T17" fmla="*/ 897952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
                <a:gd name="T28" fmla="*/ 0 h 11"/>
                <a:gd name="T29" fmla="*/ 108 w 108"/>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 h="11">
                  <a:moveTo>
                    <a:pt x="105" y="11"/>
                  </a:moveTo>
                  <a:lnTo>
                    <a:pt x="3" y="11"/>
                  </a:lnTo>
                  <a:cubicBezTo>
                    <a:pt x="1" y="11"/>
                    <a:pt x="0" y="10"/>
                    <a:pt x="0" y="9"/>
                  </a:cubicBezTo>
                  <a:lnTo>
                    <a:pt x="0" y="3"/>
                  </a:lnTo>
                  <a:cubicBezTo>
                    <a:pt x="0" y="1"/>
                    <a:pt x="1" y="0"/>
                    <a:pt x="3" y="0"/>
                  </a:cubicBezTo>
                  <a:lnTo>
                    <a:pt x="105" y="0"/>
                  </a:lnTo>
                  <a:cubicBezTo>
                    <a:pt x="107" y="0"/>
                    <a:pt x="108" y="1"/>
                    <a:pt x="108" y="3"/>
                  </a:cubicBezTo>
                  <a:lnTo>
                    <a:pt x="108" y="9"/>
                  </a:lnTo>
                  <a:cubicBezTo>
                    <a:pt x="108" y="10"/>
                    <a:pt x="107" y="11"/>
                    <a:pt x="105" y="11"/>
                  </a:cubicBezTo>
                  <a:close/>
                </a:path>
              </a:pathLst>
            </a:custGeom>
            <a:solidFill>
              <a:srgbClr val="99CC00"/>
            </a:solidFill>
            <a:ln w="6350">
              <a:solidFill>
                <a:srgbClr val="000000"/>
              </a:solidFill>
              <a:round/>
              <a:headEnd/>
              <a:tailEnd/>
            </a:ln>
          </p:spPr>
          <p:txBody>
            <a:bodyPr rot="10800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6" name="Freeform 12"/>
            <p:cNvSpPr>
              <a:spLocks noChangeAspect="1"/>
            </p:cNvSpPr>
            <p:nvPr/>
          </p:nvSpPr>
          <p:spPr bwMode="auto">
            <a:xfrm rot="16200000">
              <a:off x="5513074" y="4457251"/>
              <a:ext cx="611187" cy="160338"/>
            </a:xfrm>
            <a:custGeom>
              <a:avLst/>
              <a:gdLst>
                <a:gd name="T0" fmla="*/ 36311 w 108"/>
                <a:gd name="T1" fmla="*/ 0 h 11"/>
                <a:gd name="T2" fmla="*/ 1270949 w 108"/>
                <a:gd name="T3" fmla="*/ 0 h 11"/>
                <a:gd name="T4" fmla="*/ 1307260 w 108"/>
                <a:gd name="T5" fmla="*/ 161664 h 11"/>
                <a:gd name="T6" fmla="*/ 1307260 w 108"/>
                <a:gd name="T7" fmla="*/ 646648 h 11"/>
                <a:gd name="T8" fmla="*/ 1270949 w 108"/>
                <a:gd name="T9" fmla="*/ 889140 h 11"/>
                <a:gd name="T10" fmla="*/ 36311 w 108"/>
                <a:gd name="T11" fmla="*/ 889140 h 11"/>
                <a:gd name="T12" fmla="*/ 0 w 108"/>
                <a:gd name="T13" fmla="*/ 646648 h 11"/>
                <a:gd name="T14" fmla="*/ 0 w 108"/>
                <a:gd name="T15" fmla="*/ 161664 h 11"/>
                <a:gd name="T16" fmla="*/ 36311 w 108"/>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
                <a:gd name="T28" fmla="*/ 0 h 11"/>
                <a:gd name="T29" fmla="*/ 108 w 108"/>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 h="11">
                  <a:moveTo>
                    <a:pt x="3" y="0"/>
                  </a:moveTo>
                  <a:lnTo>
                    <a:pt x="105" y="0"/>
                  </a:lnTo>
                  <a:cubicBezTo>
                    <a:pt x="107" y="0"/>
                    <a:pt x="108" y="1"/>
                    <a:pt x="108" y="2"/>
                  </a:cubicBezTo>
                  <a:lnTo>
                    <a:pt x="108" y="8"/>
                  </a:lnTo>
                  <a:cubicBezTo>
                    <a:pt x="108" y="10"/>
                    <a:pt x="107" y="11"/>
                    <a:pt x="105" y="11"/>
                  </a:cubicBezTo>
                  <a:lnTo>
                    <a:pt x="3" y="11"/>
                  </a:lnTo>
                  <a:cubicBezTo>
                    <a:pt x="1" y="11"/>
                    <a:pt x="0" y="10"/>
                    <a:pt x="0" y="8"/>
                  </a:cubicBezTo>
                  <a:lnTo>
                    <a:pt x="0" y="2"/>
                  </a:lnTo>
                  <a:cubicBezTo>
                    <a:pt x="0" y="1"/>
                    <a:pt x="1" y="0"/>
                    <a:pt x="3" y="0"/>
                  </a:cubicBezTo>
                  <a:close/>
                </a:path>
              </a:pathLst>
            </a:custGeom>
            <a:solidFill>
              <a:srgbClr val="99CC00"/>
            </a:solidFill>
            <a:ln w="6350">
              <a:solidFill>
                <a:srgbClr val="24211D"/>
              </a:solidFill>
              <a:round/>
              <a:headEnd/>
              <a:tailEnd/>
            </a:ln>
          </p:spPr>
          <p:txBody>
            <a:bodyPr rot="10800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7" name="Freeform 16"/>
            <p:cNvSpPr>
              <a:spLocks noChangeAspect="1"/>
            </p:cNvSpPr>
            <p:nvPr/>
          </p:nvSpPr>
          <p:spPr bwMode="auto">
            <a:xfrm>
              <a:off x="6471924" y="4138164"/>
              <a:ext cx="723900" cy="153987"/>
            </a:xfrm>
            <a:custGeom>
              <a:avLst/>
              <a:gdLst>
                <a:gd name="T0" fmla="*/ 14 w 161"/>
                <a:gd name="T1" fmla="*/ 0 h 11"/>
                <a:gd name="T2" fmla="*/ 442 w 161"/>
                <a:gd name="T3" fmla="*/ 0 h 11"/>
                <a:gd name="T4" fmla="*/ 456 w 161"/>
                <a:gd name="T5" fmla="*/ 18 h 11"/>
                <a:gd name="T6" fmla="*/ 456 w 161"/>
                <a:gd name="T7" fmla="*/ 71 h 11"/>
                <a:gd name="T8" fmla="*/ 442 w 161"/>
                <a:gd name="T9" fmla="*/ 97 h 11"/>
                <a:gd name="T10" fmla="*/ 14 w 161"/>
                <a:gd name="T11" fmla="*/ 97 h 11"/>
                <a:gd name="T12" fmla="*/ 0 w 161"/>
                <a:gd name="T13" fmla="*/ 71 h 11"/>
                <a:gd name="T14" fmla="*/ 0 w 161"/>
                <a:gd name="T15" fmla="*/ 18 h 11"/>
                <a:gd name="T16" fmla="*/ 14 w 161"/>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11"/>
                <a:gd name="T29" fmla="*/ 161 w 161"/>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11">
                  <a:moveTo>
                    <a:pt x="5" y="0"/>
                  </a:moveTo>
                  <a:lnTo>
                    <a:pt x="156" y="0"/>
                  </a:lnTo>
                  <a:cubicBezTo>
                    <a:pt x="159" y="0"/>
                    <a:pt x="161" y="1"/>
                    <a:pt x="161" y="2"/>
                  </a:cubicBezTo>
                  <a:lnTo>
                    <a:pt x="161" y="8"/>
                  </a:lnTo>
                  <a:cubicBezTo>
                    <a:pt x="161" y="10"/>
                    <a:pt x="159" y="11"/>
                    <a:pt x="156" y="11"/>
                  </a:cubicBezTo>
                  <a:lnTo>
                    <a:pt x="5" y="11"/>
                  </a:lnTo>
                  <a:cubicBezTo>
                    <a:pt x="2" y="11"/>
                    <a:pt x="0" y="10"/>
                    <a:pt x="0" y="8"/>
                  </a:cubicBezTo>
                  <a:lnTo>
                    <a:pt x="0" y="2"/>
                  </a:lnTo>
                  <a:cubicBezTo>
                    <a:pt x="0" y="1"/>
                    <a:pt x="2" y="0"/>
                    <a:pt x="5" y="0"/>
                  </a:cubicBezTo>
                  <a:close/>
                </a:path>
              </a:pathLst>
            </a:custGeom>
            <a:solidFill>
              <a:srgbClr val="99CC00"/>
            </a:solidFill>
            <a:ln w="6350">
              <a:solidFill>
                <a:srgbClr val="24211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8" name="Rectangle 46"/>
            <p:cNvSpPr>
              <a:spLocks noChangeAspect="1" noChangeArrowheads="1"/>
            </p:cNvSpPr>
            <p:nvPr/>
          </p:nvSpPr>
          <p:spPr bwMode="auto">
            <a:xfrm>
              <a:off x="7616512" y="3498402"/>
              <a:ext cx="138271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24211D"/>
                  </a:solidFill>
                  <a:effectLst/>
                  <a:uLnTx/>
                  <a:uFillTx/>
                  <a:latin typeface="Times New Roman" pitchFamily="18" charset="0"/>
                  <a:cs typeface="Times New Roman" pitchFamily="18" charset="0"/>
                </a:rPr>
                <a:t>decay volume</a:t>
              </a:r>
              <a:endParaRPr kumimoji="0" lang="en-US" sz="14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endParaRPr>
            </a:p>
          </p:txBody>
        </p:sp>
        <p:sp>
          <p:nvSpPr>
            <p:cNvPr id="9" name="Text Box 255"/>
            <p:cNvSpPr txBox="1">
              <a:spLocks noChangeAspect="1" noChangeArrowheads="1"/>
            </p:cNvSpPr>
            <p:nvPr/>
          </p:nvSpPr>
          <p:spPr bwMode="auto">
            <a:xfrm>
              <a:off x="7538724" y="4058789"/>
              <a:ext cx="955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imes New Roman" pitchFamily="18" charset="0"/>
                  <a:cs typeface="Times New Roman" pitchFamily="18" charset="0"/>
                </a:rPr>
                <a:t>0 kV</a:t>
              </a:r>
            </a:p>
          </p:txBody>
        </p:sp>
        <p:sp>
          <p:nvSpPr>
            <p:cNvPr id="10" name="Text Box 255"/>
            <p:cNvSpPr txBox="1">
              <a:spLocks noChangeAspect="1" noChangeArrowheads="1"/>
            </p:cNvSpPr>
            <p:nvPr/>
          </p:nvSpPr>
          <p:spPr bwMode="auto">
            <a:xfrm>
              <a:off x="7449824" y="5036689"/>
              <a:ext cx="8159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0-1 </a:t>
              </a:r>
              <a:r>
                <a:rPr kumimoji="0" lang="en-US" sz="1400" b="0" i="0" u="none" strike="noStrike" kern="0" cap="none" spc="0" normalizeH="0" baseline="0" noProof="0" dirty="0">
                  <a:ln>
                    <a:noFill/>
                  </a:ln>
                  <a:solidFill>
                    <a:srgbClr val="000000"/>
                  </a:solidFill>
                  <a:effectLst/>
                  <a:uLnTx/>
                  <a:uFillTx/>
                  <a:latin typeface="Times New Roman" pitchFamily="18" charset="0"/>
                  <a:cs typeface="Times New Roman" pitchFamily="18" charset="0"/>
                </a:rPr>
                <a:t>kV</a:t>
              </a:r>
            </a:p>
          </p:txBody>
        </p:sp>
        <p:sp>
          <p:nvSpPr>
            <p:cNvPr id="11" name="Freeform 16"/>
            <p:cNvSpPr>
              <a:spLocks noChangeAspect="1"/>
            </p:cNvSpPr>
            <p:nvPr/>
          </p:nvSpPr>
          <p:spPr bwMode="auto">
            <a:xfrm rot="5400000">
              <a:off x="6113150" y="2941189"/>
              <a:ext cx="2290762" cy="161925"/>
            </a:xfrm>
            <a:custGeom>
              <a:avLst/>
              <a:gdLst>
                <a:gd name="T0" fmla="*/ 381777 w 161"/>
                <a:gd name="T1" fmla="*/ 0 h 11"/>
                <a:gd name="T2" fmla="*/ 11911508 w 161"/>
                <a:gd name="T3" fmla="*/ 0 h 11"/>
                <a:gd name="T4" fmla="*/ 12293284 w 161"/>
                <a:gd name="T5" fmla="*/ 163265 h 11"/>
                <a:gd name="T6" fmla="*/ 12293284 w 161"/>
                <a:gd name="T7" fmla="*/ 653060 h 11"/>
                <a:gd name="T8" fmla="*/ 11911508 w 161"/>
                <a:gd name="T9" fmla="*/ 897952 h 11"/>
                <a:gd name="T10" fmla="*/ 381777 w 161"/>
                <a:gd name="T11" fmla="*/ 897952 h 11"/>
                <a:gd name="T12" fmla="*/ 0 w 161"/>
                <a:gd name="T13" fmla="*/ 653060 h 11"/>
                <a:gd name="T14" fmla="*/ 0 w 161"/>
                <a:gd name="T15" fmla="*/ 163265 h 11"/>
                <a:gd name="T16" fmla="*/ 381777 w 161"/>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11"/>
                <a:gd name="T29" fmla="*/ 161 w 161"/>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11">
                  <a:moveTo>
                    <a:pt x="5" y="0"/>
                  </a:moveTo>
                  <a:lnTo>
                    <a:pt x="156" y="0"/>
                  </a:lnTo>
                  <a:cubicBezTo>
                    <a:pt x="159" y="0"/>
                    <a:pt x="161" y="1"/>
                    <a:pt x="161" y="2"/>
                  </a:cubicBezTo>
                  <a:lnTo>
                    <a:pt x="161" y="8"/>
                  </a:lnTo>
                  <a:cubicBezTo>
                    <a:pt x="161" y="10"/>
                    <a:pt x="159" y="11"/>
                    <a:pt x="156" y="11"/>
                  </a:cubicBezTo>
                  <a:lnTo>
                    <a:pt x="5" y="11"/>
                  </a:lnTo>
                  <a:cubicBezTo>
                    <a:pt x="2" y="11"/>
                    <a:pt x="0" y="10"/>
                    <a:pt x="0" y="8"/>
                  </a:cubicBezTo>
                  <a:lnTo>
                    <a:pt x="0" y="2"/>
                  </a:lnTo>
                  <a:cubicBezTo>
                    <a:pt x="0" y="1"/>
                    <a:pt x="2" y="0"/>
                    <a:pt x="5" y="0"/>
                  </a:cubicBezTo>
                  <a:close/>
                </a:path>
              </a:pathLst>
            </a:custGeom>
            <a:solidFill>
              <a:srgbClr val="99CC00"/>
            </a:solidFill>
            <a:ln w="6350">
              <a:solidFill>
                <a:srgbClr val="24211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12" name="Freeform 16"/>
            <p:cNvSpPr>
              <a:spLocks noChangeAspect="1"/>
            </p:cNvSpPr>
            <p:nvPr/>
          </p:nvSpPr>
          <p:spPr bwMode="auto">
            <a:xfrm>
              <a:off x="5319399" y="4138164"/>
              <a:ext cx="723900" cy="153987"/>
            </a:xfrm>
            <a:custGeom>
              <a:avLst/>
              <a:gdLst>
                <a:gd name="T0" fmla="*/ 14 w 161"/>
                <a:gd name="T1" fmla="*/ 0 h 11"/>
                <a:gd name="T2" fmla="*/ 442 w 161"/>
                <a:gd name="T3" fmla="*/ 0 h 11"/>
                <a:gd name="T4" fmla="*/ 456 w 161"/>
                <a:gd name="T5" fmla="*/ 18 h 11"/>
                <a:gd name="T6" fmla="*/ 456 w 161"/>
                <a:gd name="T7" fmla="*/ 71 h 11"/>
                <a:gd name="T8" fmla="*/ 442 w 161"/>
                <a:gd name="T9" fmla="*/ 97 h 11"/>
                <a:gd name="T10" fmla="*/ 14 w 161"/>
                <a:gd name="T11" fmla="*/ 97 h 11"/>
                <a:gd name="T12" fmla="*/ 0 w 161"/>
                <a:gd name="T13" fmla="*/ 71 h 11"/>
                <a:gd name="T14" fmla="*/ 0 w 161"/>
                <a:gd name="T15" fmla="*/ 18 h 11"/>
                <a:gd name="T16" fmla="*/ 14 w 161"/>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11"/>
                <a:gd name="T29" fmla="*/ 161 w 161"/>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11">
                  <a:moveTo>
                    <a:pt x="5" y="0"/>
                  </a:moveTo>
                  <a:lnTo>
                    <a:pt x="156" y="0"/>
                  </a:lnTo>
                  <a:cubicBezTo>
                    <a:pt x="159" y="0"/>
                    <a:pt x="161" y="1"/>
                    <a:pt x="161" y="2"/>
                  </a:cubicBezTo>
                  <a:lnTo>
                    <a:pt x="161" y="8"/>
                  </a:lnTo>
                  <a:cubicBezTo>
                    <a:pt x="161" y="10"/>
                    <a:pt x="159" y="11"/>
                    <a:pt x="156" y="11"/>
                  </a:cubicBezTo>
                  <a:lnTo>
                    <a:pt x="5" y="11"/>
                  </a:lnTo>
                  <a:cubicBezTo>
                    <a:pt x="2" y="11"/>
                    <a:pt x="0" y="10"/>
                    <a:pt x="0" y="8"/>
                  </a:cubicBezTo>
                  <a:lnTo>
                    <a:pt x="0" y="2"/>
                  </a:lnTo>
                  <a:cubicBezTo>
                    <a:pt x="0" y="1"/>
                    <a:pt x="2" y="0"/>
                    <a:pt x="5" y="0"/>
                  </a:cubicBezTo>
                  <a:close/>
                </a:path>
              </a:pathLst>
            </a:custGeom>
            <a:solidFill>
              <a:srgbClr val="99CC00"/>
            </a:solidFill>
            <a:ln w="6350">
              <a:solidFill>
                <a:srgbClr val="24211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13" name="Freeform 16"/>
            <p:cNvSpPr>
              <a:spLocks noChangeAspect="1"/>
            </p:cNvSpPr>
            <p:nvPr/>
          </p:nvSpPr>
          <p:spPr bwMode="auto">
            <a:xfrm rot="16200000">
              <a:off x="4112899" y="2938014"/>
              <a:ext cx="2290762" cy="163513"/>
            </a:xfrm>
            <a:custGeom>
              <a:avLst/>
              <a:gdLst>
                <a:gd name="T0" fmla="*/ 381777 w 161"/>
                <a:gd name="T1" fmla="*/ 0 h 11"/>
                <a:gd name="T2" fmla="*/ 11911508 w 161"/>
                <a:gd name="T3" fmla="*/ 0 h 11"/>
                <a:gd name="T4" fmla="*/ 12293284 w 161"/>
                <a:gd name="T5" fmla="*/ 167562 h 11"/>
                <a:gd name="T6" fmla="*/ 12293284 w 161"/>
                <a:gd name="T7" fmla="*/ 670268 h 11"/>
                <a:gd name="T8" fmla="*/ 11911508 w 161"/>
                <a:gd name="T9" fmla="*/ 921616 h 11"/>
                <a:gd name="T10" fmla="*/ 381777 w 161"/>
                <a:gd name="T11" fmla="*/ 921616 h 11"/>
                <a:gd name="T12" fmla="*/ 0 w 161"/>
                <a:gd name="T13" fmla="*/ 670268 h 11"/>
                <a:gd name="T14" fmla="*/ 0 w 161"/>
                <a:gd name="T15" fmla="*/ 167562 h 11"/>
                <a:gd name="T16" fmla="*/ 381777 w 161"/>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11"/>
                <a:gd name="T29" fmla="*/ 161 w 161"/>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11">
                  <a:moveTo>
                    <a:pt x="5" y="0"/>
                  </a:moveTo>
                  <a:lnTo>
                    <a:pt x="156" y="0"/>
                  </a:lnTo>
                  <a:cubicBezTo>
                    <a:pt x="159" y="0"/>
                    <a:pt x="161" y="1"/>
                    <a:pt x="161" y="2"/>
                  </a:cubicBezTo>
                  <a:lnTo>
                    <a:pt x="161" y="8"/>
                  </a:lnTo>
                  <a:cubicBezTo>
                    <a:pt x="161" y="10"/>
                    <a:pt x="159" y="11"/>
                    <a:pt x="156" y="11"/>
                  </a:cubicBezTo>
                  <a:lnTo>
                    <a:pt x="5" y="11"/>
                  </a:lnTo>
                  <a:cubicBezTo>
                    <a:pt x="2" y="11"/>
                    <a:pt x="0" y="10"/>
                    <a:pt x="0" y="8"/>
                  </a:cubicBezTo>
                  <a:lnTo>
                    <a:pt x="0" y="2"/>
                  </a:lnTo>
                  <a:cubicBezTo>
                    <a:pt x="0" y="1"/>
                    <a:pt x="2" y="0"/>
                    <a:pt x="5" y="0"/>
                  </a:cubicBezTo>
                  <a:close/>
                </a:path>
              </a:pathLst>
            </a:custGeom>
            <a:solidFill>
              <a:srgbClr val="99CC00"/>
            </a:solidFill>
            <a:ln w="6350">
              <a:solidFill>
                <a:srgbClr val="24211D"/>
              </a:solidFill>
              <a:round/>
              <a:headEnd/>
              <a:tailEnd/>
            </a:ln>
          </p:spPr>
          <p:txBody>
            <a:bodyPr rot="10800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14" name="Freeform 24"/>
            <p:cNvSpPr>
              <a:spLocks noChangeAspect="1"/>
            </p:cNvSpPr>
            <p:nvPr/>
          </p:nvSpPr>
          <p:spPr bwMode="auto">
            <a:xfrm rot="16200000">
              <a:off x="5147949" y="1225102"/>
              <a:ext cx="569912" cy="161925"/>
            </a:xfrm>
            <a:custGeom>
              <a:avLst/>
              <a:gdLst>
                <a:gd name="T0" fmla="*/ 43568 w 75"/>
                <a:gd name="T1" fmla="*/ 0 h 11"/>
                <a:gd name="T2" fmla="*/ 1590178 w 75"/>
                <a:gd name="T3" fmla="*/ 0 h 11"/>
                <a:gd name="T4" fmla="*/ 1633747 w 75"/>
                <a:gd name="T5" fmla="*/ 163265 h 11"/>
                <a:gd name="T6" fmla="*/ 1633747 w 75"/>
                <a:gd name="T7" fmla="*/ 653050 h 11"/>
                <a:gd name="T8" fmla="*/ 1590178 w 75"/>
                <a:gd name="T9" fmla="*/ 897943 h 11"/>
                <a:gd name="T10" fmla="*/ 43568 w 75"/>
                <a:gd name="T11" fmla="*/ 897943 h 11"/>
                <a:gd name="T12" fmla="*/ 0 w 75"/>
                <a:gd name="T13" fmla="*/ 653050 h 11"/>
                <a:gd name="T14" fmla="*/ 0 w 75"/>
                <a:gd name="T15" fmla="*/ 163265 h 11"/>
                <a:gd name="T16" fmla="*/ 43568 w 75"/>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11"/>
                <a:gd name="T29" fmla="*/ 75 w 75"/>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11">
                  <a:moveTo>
                    <a:pt x="2" y="0"/>
                  </a:moveTo>
                  <a:lnTo>
                    <a:pt x="73" y="0"/>
                  </a:lnTo>
                  <a:cubicBezTo>
                    <a:pt x="74" y="0"/>
                    <a:pt x="75" y="1"/>
                    <a:pt x="75" y="2"/>
                  </a:cubicBezTo>
                  <a:lnTo>
                    <a:pt x="75" y="8"/>
                  </a:lnTo>
                  <a:cubicBezTo>
                    <a:pt x="75" y="10"/>
                    <a:pt x="74" y="11"/>
                    <a:pt x="73" y="11"/>
                  </a:cubicBezTo>
                  <a:lnTo>
                    <a:pt x="2" y="11"/>
                  </a:lnTo>
                  <a:cubicBezTo>
                    <a:pt x="1" y="11"/>
                    <a:pt x="0" y="10"/>
                    <a:pt x="0" y="8"/>
                  </a:cubicBezTo>
                  <a:lnTo>
                    <a:pt x="0" y="2"/>
                  </a:lnTo>
                  <a:cubicBezTo>
                    <a:pt x="0" y="1"/>
                    <a:pt x="1" y="0"/>
                    <a:pt x="2" y="0"/>
                  </a:cubicBezTo>
                  <a:close/>
                </a:path>
              </a:pathLst>
            </a:custGeom>
            <a:solidFill>
              <a:srgbClr val="99CC00"/>
            </a:solidFill>
            <a:ln w="6350">
              <a:solidFill>
                <a:srgbClr val="24211D"/>
              </a:solidFill>
              <a:round/>
              <a:headEnd/>
              <a:tailEnd/>
            </a:ln>
          </p:spPr>
          <p:txBody>
            <a:bodyPr rot="10800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15" name="Freeform 25"/>
            <p:cNvSpPr>
              <a:spLocks noChangeAspect="1"/>
            </p:cNvSpPr>
            <p:nvPr/>
          </p:nvSpPr>
          <p:spPr bwMode="auto">
            <a:xfrm rot="16200000">
              <a:off x="6789424" y="4968426"/>
              <a:ext cx="569912" cy="161925"/>
            </a:xfrm>
            <a:custGeom>
              <a:avLst/>
              <a:gdLst>
                <a:gd name="T0" fmla="*/ 1590183 w 75"/>
                <a:gd name="T1" fmla="*/ 897943 h 11"/>
                <a:gd name="T2" fmla="*/ 43568 w 75"/>
                <a:gd name="T3" fmla="*/ 897943 h 11"/>
                <a:gd name="T4" fmla="*/ 0 w 75"/>
                <a:gd name="T5" fmla="*/ 734678 h 11"/>
                <a:gd name="T6" fmla="*/ 0 w 75"/>
                <a:gd name="T7" fmla="*/ 244893 h 11"/>
                <a:gd name="T8" fmla="*/ 43568 w 75"/>
                <a:gd name="T9" fmla="*/ 0 h 11"/>
                <a:gd name="T10" fmla="*/ 1590183 w 75"/>
                <a:gd name="T11" fmla="*/ 0 h 11"/>
                <a:gd name="T12" fmla="*/ 1633751 w 75"/>
                <a:gd name="T13" fmla="*/ 244893 h 11"/>
                <a:gd name="T14" fmla="*/ 1633751 w 75"/>
                <a:gd name="T15" fmla="*/ 734678 h 11"/>
                <a:gd name="T16" fmla="*/ 1590183 w 75"/>
                <a:gd name="T17" fmla="*/ 897943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11"/>
                <a:gd name="T29" fmla="*/ 75 w 75"/>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11">
                  <a:moveTo>
                    <a:pt x="73" y="11"/>
                  </a:moveTo>
                  <a:lnTo>
                    <a:pt x="2" y="11"/>
                  </a:lnTo>
                  <a:cubicBezTo>
                    <a:pt x="1" y="11"/>
                    <a:pt x="0" y="10"/>
                    <a:pt x="0" y="9"/>
                  </a:cubicBezTo>
                  <a:lnTo>
                    <a:pt x="0" y="3"/>
                  </a:lnTo>
                  <a:cubicBezTo>
                    <a:pt x="0" y="1"/>
                    <a:pt x="1" y="0"/>
                    <a:pt x="2" y="0"/>
                  </a:cubicBezTo>
                  <a:lnTo>
                    <a:pt x="73" y="0"/>
                  </a:lnTo>
                  <a:cubicBezTo>
                    <a:pt x="74" y="0"/>
                    <a:pt x="75" y="1"/>
                    <a:pt x="75" y="3"/>
                  </a:cubicBezTo>
                  <a:lnTo>
                    <a:pt x="75" y="9"/>
                  </a:lnTo>
                  <a:cubicBezTo>
                    <a:pt x="75" y="10"/>
                    <a:pt x="74" y="11"/>
                    <a:pt x="73" y="11"/>
                  </a:cubicBezTo>
                  <a:close/>
                </a:path>
              </a:pathLst>
            </a:custGeom>
            <a:solidFill>
              <a:srgbClr val="99CC00"/>
            </a:solidFill>
            <a:ln w="6350">
              <a:solidFill>
                <a:srgbClr val="000000"/>
              </a:solidFill>
              <a:round/>
              <a:headEnd/>
              <a:tailEnd/>
            </a:ln>
          </p:spPr>
          <p:txBody>
            <a:bodyPr rot="10800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16" name="Freeform 27"/>
            <p:cNvSpPr>
              <a:spLocks noChangeAspect="1"/>
            </p:cNvSpPr>
            <p:nvPr/>
          </p:nvSpPr>
          <p:spPr bwMode="auto">
            <a:xfrm rot="16200000">
              <a:off x="5136837" y="4993826"/>
              <a:ext cx="569912" cy="161925"/>
            </a:xfrm>
            <a:custGeom>
              <a:avLst/>
              <a:gdLst>
                <a:gd name="T0" fmla="*/ 43568 w 75"/>
                <a:gd name="T1" fmla="*/ 0 h 11"/>
                <a:gd name="T2" fmla="*/ 1590183 w 75"/>
                <a:gd name="T3" fmla="*/ 0 h 11"/>
                <a:gd name="T4" fmla="*/ 1633751 w 75"/>
                <a:gd name="T5" fmla="*/ 163265 h 11"/>
                <a:gd name="T6" fmla="*/ 1633751 w 75"/>
                <a:gd name="T7" fmla="*/ 653050 h 11"/>
                <a:gd name="T8" fmla="*/ 1590183 w 75"/>
                <a:gd name="T9" fmla="*/ 897943 h 11"/>
                <a:gd name="T10" fmla="*/ 43568 w 75"/>
                <a:gd name="T11" fmla="*/ 897943 h 11"/>
                <a:gd name="T12" fmla="*/ 0 w 75"/>
                <a:gd name="T13" fmla="*/ 653050 h 11"/>
                <a:gd name="T14" fmla="*/ 0 w 75"/>
                <a:gd name="T15" fmla="*/ 163265 h 11"/>
                <a:gd name="T16" fmla="*/ 43568 w 75"/>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11"/>
                <a:gd name="T29" fmla="*/ 75 w 75"/>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11">
                  <a:moveTo>
                    <a:pt x="2" y="0"/>
                  </a:moveTo>
                  <a:lnTo>
                    <a:pt x="73" y="0"/>
                  </a:lnTo>
                  <a:cubicBezTo>
                    <a:pt x="74" y="0"/>
                    <a:pt x="75" y="1"/>
                    <a:pt x="75" y="2"/>
                  </a:cubicBezTo>
                  <a:lnTo>
                    <a:pt x="75" y="8"/>
                  </a:lnTo>
                  <a:cubicBezTo>
                    <a:pt x="75" y="10"/>
                    <a:pt x="74" y="11"/>
                    <a:pt x="73" y="11"/>
                  </a:cubicBezTo>
                  <a:lnTo>
                    <a:pt x="2" y="11"/>
                  </a:lnTo>
                  <a:cubicBezTo>
                    <a:pt x="1" y="11"/>
                    <a:pt x="0" y="10"/>
                    <a:pt x="0" y="8"/>
                  </a:cubicBezTo>
                  <a:lnTo>
                    <a:pt x="0" y="2"/>
                  </a:lnTo>
                  <a:cubicBezTo>
                    <a:pt x="0" y="1"/>
                    <a:pt x="1" y="0"/>
                    <a:pt x="2" y="0"/>
                  </a:cubicBezTo>
                  <a:close/>
                </a:path>
              </a:pathLst>
            </a:custGeom>
            <a:solidFill>
              <a:srgbClr val="99CC00"/>
            </a:solidFill>
            <a:ln w="6350">
              <a:solidFill>
                <a:srgbClr val="000000"/>
              </a:solidFill>
              <a:round/>
              <a:headEnd/>
              <a:tailEnd/>
            </a:ln>
          </p:spPr>
          <p:txBody>
            <a:bodyPr rot="10800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17" name="Freeform 30"/>
            <p:cNvSpPr>
              <a:spLocks noChangeAspect="1"/>
            </p:cNvSpPr>
            <p:nvPr/>
          </p:nvSpPr>
          <p:spPr bwMode="auto">
            <a:xfrm rot="16200000">
              <a:off x="6797362" y="1225102"/>
              <a:ext cx="569912" cy="161925"/>
            </a:xfrm>
            <a:custGeom>
              <a:avLst/>
              <a:gdLst>
                <a:gd name="T0" fmla="*/ 1590178 w 75"/>
                <a:gd name="T1" fmla="*/ 897943 h 11"/>
                <a:gd name="T2" fmla="*/ 43568 w 75"/>
                <a:gd name="T3" fmla="*/ 897943 h 11"/>
                <a:gd name="T4" fmla="*/ 0 w 75"/>
                <a:gd name="T5" fmla="*/ 734678 h 11"/>
                <a:gd name="T6" fmla="*/ 0 w 75"/>
                <a:gd name="T7" fmla="*/ 244893 h 11"/>
                <a:gd name="T8" fmla="*/ 43568 w 75"/>
                <a:gd name="T9" fmla="*/ 0 h 11"/>
                <a:gd name="T10" fmla="*/ 1590178 w 75"/>
                <a:gd name="T11" fmla="*/ 0 h 11"/>
                <a:gd name="T12" fmla="*/ 1633747 w 75"/>
                <a:gd name="T13" fmla="*/ 244893 h 11"/>
                <a:gd name="T14" fmla="*/ 1633747 w 75"/>
                <a:gd name="T15" fmla="*/ 734678 h 11"/>
                <a:gd name="T16" fmla="*/ 1590178 w 75"/>
                <a:gd name="T17" fmla="*/ 897943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11"/>
                <a:gd name="T29" fmla="*/ 75 w 75"/>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11">
                  <a:moveTo>
                    <a:pt x="73" y="11"/>
                  </a:moveTo>
                  <a:lnTo>
                    <a:pt x="2" y="11"/>
                  </a:lnTo>
                  <a:cubicBezTo>
                    <a:pt x="1" y="11"/>
                    <a:pt x="0" y="10"/>
                    <a:pt x="0" y="9"/>
                  </a:cubicBezTo>
                  <a:lnTo>
                    <a:pt x="0" y="3"/>
                  </a:lnTo>
                  <a:cubicBezTo>
                    <a:pt x="0" y="1"/>
                    <a:pt x="1" y="0"/>
                    <a:pt x="2" y="0"/>
                  </a:cubicBezTo>
                  <a:lnTo>
                    <a:pt x="73" y="0"/>
                  </a:lnTo>
                  <a:cubicBezTo>
                    <a:pt x="74" y="0"/>
                    <a:pt x="75" y="1"/>
                    <a:pt x="75" y="3"/>
                  </a:cubicBezTo>
                  <a:lnTo>
                    <a:pt x="75" y="9"/>
                  </a:lnTo>
                  <a:cubicBezTo>
                    <a:pt x="75" y="10"/>
                    <a:pt x="74" y="11"/>
                    <a:pt x="73" y="11"/>
                  </a:cubicBezTo>
                  <a:close/>
                </a:path>
              </a:pathLst>
            </a:custGeom>
            <a:solidFill>
              <a:srgbClr val="99CC00"/>
            </a:solidFill>
            <a:ln w="6350">
              <a:solidFill>
                <a:srgbClr val="24211D"/>
              </a:solidFill>
              <a:round/>
              <a:headEnd/>
              <a:tailEnd/>
            </a:ln>
          </p:spPr>
          <p:txBody>
            <a:bodyPr rot="10800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cxnSp>
          <p:nvCxnSpPr>
            <p:cNvPr id="18" name="Elbow Connector 17"/>
            <p:cNvCxnSpPr/>
            <p:nvPr/>
          </p:nvCxnSpPr>
          <p:spPr bwMode="auto">
            <a:xfrm flipH="1" flipV="1">
              <a:off x="7184712" y="4228651"/>
              <a:ext cx="382588" cy="3175"/>
            </a:xfrm>
            <a:prstGeom prst="bentConnector3">
              <a:avLst>
                <a:gd name="adj1" fmla="val 50000"/>
              </a:avLst>
            </a:prstGeom>
            <a:noFill/>
            <a:ln w="3175" cap="flat" cmpd="sng" algn="ctr">
              <a:solidFill>
                <a:srgbClr val="000000"/>
              </a:solidFill>
              <a:prstDash val="solid"/>
              <a:headEnd type="oval" w="sm" len="sm"/>
              <a:tailEnd type="oval" w="sm" len="sm"/>
            </a:ln>
            <a:effectLst/>
          </p:spPr>
        </p:cxnSp>
        <p:cxnSp>
          <p:nvCxnSpPr>
            <p:cNvPr id="19" name="Elbow Connector 18"/>
            <p:cNvCxnSpPr/>
            <p:nvPr/>
          </p:nvCxnSpPr>
          <p:spPr bwMode="auto">
            <a:xfrm rot="16200000" flipH="1">
              <a:off x="7138674" y="3946076"/>
              <a:ext cx="449262" cy="127000"/>
            </a:xfrm>
            <a:prstGeom prst="bentConnector3">
              <a:avLst>
                <a:gd name="adj1" fmla="val 588"/>
              </a:avLst>
            </a:prstGeom>
            <a:noFill/>
            <a:ln w="3175" cap="flat" cmpd="sng" algn="ctr">
              <a:solidFill>
                <a:srgbClr val="000000"/>
              </a:solidFill>
              <a:prstDash val="solid"/>
              <a:headEnd type="oval" w="sm" len="sm"/>
              <a:tailEnd type="oval" w="sm" len="sm"/>
            </a:ln>
            <a:effectLst/>
          </p:spPr>
        </p:cxnSp>
        <p:cxnSp>
          <p:nvCxnSpPr>
            <p:cNvPr id="20" name="Elbow Connector 19"/>
            <p:cNvCxnSpPr/>
            <p:nvPr/>
          </p:nvCxnSpPr>
          <p:spPr bwMode="auto">
            <a:xfrm flipH="1" flipV="1">
              <a:off x="7060887" y="5187501"/>
              <a:ext cx="382588" cy="1587"/>
            </a:xfrm>
            <a:prstGeom prst="bentConnector3">
              <a:avLst>
                <a:gd name="adj1" fmla="val 50000"/>
              </a:avLst>
            </a:prstGeom>
            <a:noFill/>
            <a:ln w="3175" cap="flat" cmpd="sng" algn="ctr">
              <a:solidFill>
                <a:srgbClr val="000000"/>
              </a:solidFill>
              <a:prstDash val="solid"/>
              <a:headEnd type="oval" w="sm" len="sm"/>
              <a:tailEnd type="oval" w="sm" len="sm"/>
            </a:ln>
            <a:effectLst/>
          </p:spPr>
        </p:cxnSp>
        <p:sp>
          <p:nvSpPr>
            <p:cNvPr id="21" name="Text Box 255"/>
            <p:cNvSpPr txBox="1">
              <a:spLocks noChangeAspect="1" noChangeArrowheads="1"/>
            </p:cNvSpPr>
            <p:nvPr/>
          </p:nvSpPr>
          <p:spPr bwMode="auto">
            <a:xfrm>
              <a:off x="7443474" y="1113977"/>
              <a:ext cx="11461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- 30 </a:t>
              </a:r>
              <a:r>
                <a:rPr kumimoji="0" lang="en-US" sz="1400" b="0" i="0" u="none" strike="noStrike" kern="0" cap="none" spc="0" normalizeH="0" baseline="0" noProof="0" dirty="0">
                  <a:ln>
                    <a:noFill/>
                  </a:ln>
                  <a:solidFill>
                    <a:srgbClr val="000000"/>
                  </a:solidFill>
                  <a:effectLst/>
                  <a:uLnTx/>
                  <a:uFillTx/>
                  <a:latin typeface="Times New Roman" pitchFamily="18" charset="0"/>
                  <a:cs typeface="Times New Roman" pitchFamily="18" charset="0"/>
                </a:rPr>
                <a:t>kV</a:t>
              </a:r>
            </a:p>
          </p:txBody>
        </p:sp>
        <p:cxnSp>
          <p:nvCxnSpPr>
            <p:cNvPr id="22" name="Elbow Connector 21"/>
            <p:cNvCxnSpPr/>
            <p:nvPr/>
          </p:nvCxnSpPr>
          <p:spPr bwMode="auto">
            <a:xfrm flipH="1" flipV="1">
              <a:off x="7070412" y="1256852"/>
              <a:ext cx="382588" cy="1587"/>
            </a:xfrm>
            <a:prstGeom prst="bentConnector3">
              <a:avLst>
                <a:gd name="adj1" fmla="val 50000"/>
              </a:avLst>
            </a:prstGeom>
            <a:noFill/>
            <a:ln w="3175" cap="flat" cmpd="sng" algn="ctr">
              <a:solidFill>
                <a:srgbClr val="000000"/>
              </a:solidFill>
              <a:prstDash val="solid"/>
              <a:headEnd type="oval" w="sm" len="sm"/>
              <a:tailEnd type="oval" w="sm" len="sm"/>
            </a:ln>
            <a:effectLst/>
          </p:spPr>
        </p:cxnSp>
        <p:cxnSp>
          <p:nvCxnSpPr>
            <p:cNvPr id="23" name="Straight Arrow Connector 138"/>
            <p:cNvCxnSpPr>
              <a:cxnSpLocks noChangeAspect="1" noChangeShapeType="1"/>
              <a:stCxn id="8" idx="1"/>
              <a:endCxn id="26" idx="3"/>
            </p:cNvCxnSpPr>
            <p:nvPr/>
          </p:nvCxnSpPr>
          <p:spPr bwMode="auto">
            <a:xfrm flipH="1">
              <a:off x="6271900" y="3606124"/>
              <a:ext cx="1344612" cy="780484"/>
            </a:xfrm>
            <a:prstGeom prst="straightConnector1">
              <a:avLst/>
            </a:prstGeom>
            <a:noFill/>
            <a:ln w="9525" algn="ctr">
              <a:solidFill>
                <a:srgbClr val="000000"/>
              </a:solidFill>
              <a:round/>
              <a:headEnd type="none" w="sm" len="sm"/>
              <a:tailEnd type="triangle" w="sm" len="sm"/>
            </a:ln>
            <a:extLst>
              <a:ext uri="{909E8E84-426E-40DD-AFC4-6F175D3DCCD1}">
                <a14:hiddenFill xmlns:a14="http://schemas.microsoft.com/office/drawing/2010/main">
                  <a:noFill/>
                </a14:hiddenFill>
              </a:ext>
            </a:extLst>
          </p:spPr>
        </p:cxnSp>
        <p:sp>
          <p:nvSpPr>
            <p:cNvPr id="24" name="Right Arrow 23"/>
            <p:cNvSpPr/>
            <p:nvPr/>
          </p:nvSpPr>
          <p:spPr bwMode="auto">
            <a:xfrm>
              <a:off x="3459891" y="4355651"/>
              <a:ext cx="4802345" cy="218283"/>
            </a:xfrm>
            <a:prstGeom prst="rightArrow">
              <a:avLst/>
            </a:prstGeom>
            <a:solidFill>
              <a:srgbClr val="FFFFFF">
                <a:lumMod val="85000"/>
              </a:srgbClr>
            </a:solidFill>
            <a:ln w="635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Arial"/>
              </a:endParaRPr>
            </a:p>
          </p:txBody>
        </p:sp>
        <p:pic>
          <p:nvPicPr>
            <p:cNvPr id="25" name="Picture 9"/>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051237" y="4387401"/>
              <a:ext cx="42386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10"/>
            <p:cNvSpPr>
              <a:spLocks noChangeAspect="1" noChangeArrowheads="1"/>
            </p:cNvSpPr>
            <p:nvPr/>
          </p:nvSpPr>
          <p:spPr bwMode="auto">
            <a:xfrm rot="16200000">
              <a:off x="6189349" y="4257226"/>
              <a:ext cx="165100" cy="423863"/>
            </a:xfrm>
            <a:prstGeom prst="rect">
              <a:avLst/>
            </a:prstGeom>
            <a:noFill/>
            <a:ln w="0">
              <a:solidFill>
                <a:srgbClr val="24211D"/>
              </a:solidFill>
              <a:miter lim="800000"/>
              <a:headEnd/>
              <a:tailEnd/>
            </a:ln>
            <a:extLst>
              <a:ext uri="{909E8E84-426E-40DD-AFC4-6F175D3DCCD1}">
                <a14:hiddenFill xmlns:a14="http://schemas.microsoft.com/office/drawing/2010/main">
                  <a:solidFill>
                    <a:srgbClr val="FFFFFF"/>
                  </a:solidFill>
                </a14:hiddenFill>
              </a:ext>
            </a:extLst>
          </p:spPr>
          <p:txBody>
            <a:bodyPr vert="eaVe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Calibri" pitchFamily="34" charset="0"/>
                <a:cs typeface="Times New Roman" pitchFamily="18" charset="0"/>
              </a:endParaRPr>
            </a:p>
          </p:txBody>
        </p:sp>
        <p:sp>
          <p:nvSpPr>
            <p:cNvPr id="27" name="Rectangle 46"/>
            <p:cNvSpPr>
              <a:spLocks noChangeAspect="1" noChangeArrowheads="1"/>
            </p:cNvSpPr>
            <p:nvPr/>
          </p:nvSpPr>
          <p:spPr bwMode="auto">
            <a:xfrm>
              <a:off x="7386774" y="2720206"/>
              <a:ext cx="15271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24211D"/>
                  </a:solidFill>
                  <a:effectLst/>
                  <a:uLnTx/>
                  <a:uFillTx/>
                  <a:latin typeface="Times New Roman" pitchFamily="18" charset="0"/>
                  <a:cs typeface="Times New Roman" pitchFamily="18" charset="0"/>
                </a:rPr>
                <a:t>magnetic filter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24211D"/>
                  </a:solidFill>
                  <a:effectLst/>
                  <a:uLnTx/>
                  <a:uFillTx/>
                  <a:latin typeface="Times New Roman" pitchFamily="18" charset="0"/>
                  <a:cs typeface="Times New Roman" pitchFamily="18" charset="0"/>
                </a:rPr>
                <a:t>region (field maximum)</a:t>
              </a:r>
              <a:endParaRPr kumimoji="0" lang="en-US" sz="14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endParaRPr>
            </a:p>
          </p:txBody>
        </p:sp>
        <p:cxnSp>
          <p:nvCxnSpPr>
            <p:cNvPr id="28" name="Straight Arrow Connector 45"/>
            <p:cNvCxnSpPr>
              <a:cxnSpLocks noChangeAspect="1" noChangeShapeType="1"/>
            </p:cNvCxnSpPr>
            <p:nvPr/>
          </p:nvCxnSpPr>
          <p:spPr bwMode="auto">
            <a:xfrm flipH="1">
              <a:off x="6267137" y="3006277"/>
              <a:ext cx="1257300" cy="1196975"/>
            </a:xfrm>
            <a:prstGeom prst="straightConnector1">
              <a:avLst/>
            </a:prstGeom>
            <a:noFill/>
            <a:ln w="9525" algn="ctr">
              <a:solidFill>
                <a:srgbClr val="000000"/>
              </a:solidFill>
              <a:round/>
              <a:headEnd type="none" w="sm" len="sm"/>
              <a:tailEnd type="triangle" w="sm" len="sm"/>
            </a:ln>
            <a:extLst>
              <a:ext uri="{909E8E84-426E-40DD-AFC4-6F175D3DCCD1}">
                <a14:hiddenFill xmlns:a14="http://schemas.microsoft.com/office/drawing/2010/main">
                  <a:noFill/>
                </a14:hiddenFill>
              </a:ext>
            </a:extLst>
          </p:spPr>
        </p:cxnSp>
        <p:sp>
          <p:nvSpPr>
            <p:cNvPr id="29" name="Rectangle 45"/>
            <p:cNvSpPr>
              <a:spLocks noChangeAspect="1" noChangeArrowheads="1"/>
            </p:cNvSpPr>
            <p:nvPr/>
          </p:nvSpPr>
          <p:spPr bwMode="auto">
            <a:xfrm>
              <a:off x="3345241" y="4252067"/>
              <a:ext cx="8905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24211D"/>
                  </a:solidFill>
                  <a:effectLst/>
                  <a:uLnTx/>
                  <a:uFillTx/>
                  <a:latin typeface="Times New Roman" pitchFamily="18" charset="0"/>
                  <a:cs typeface="Times New Roman" pitchFamily="18" charset="0"/>
                </a:rPr>
                <a:t>Neutron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24211D"/>
                  </a:solidFill>
                  <a:effectLst/>
                  <a:uLnTx/>
                  <a:uFillTx/>
                  <a:latin typeface="Times New Roman" pitchFamily="18" charset="0"/>
                  <a:cs typeface="Times New Roman" pitchFamily="18" charset="0"/>
                </a:rPr>
                <a:t>beam</a:t>
              </a:r>
              <a:endParaRPr kumimoji="0" lang="en-US" sz="14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endParaRPr>
            </a:p>
          </p:txBody>
        </p:sp>
        <p:sp>
          <p:nvSpPr>
            <p:cNvPr id="30" name="Rectangle 46"/>
            <p:cNvSpPr>
              <a:spLocks noChangeAspect="1" noChangeArrowheads="1"/>
            </p:cNvSpPr>
            <p:nvPr/>
          </p:nvSpPr>
          <p:spPr bwMode="auto">
            <a:xfrm>
              <a:off x="7527612" y="2118864"/>
              <a:ext cx="13843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24211D"/>
                  </a:solidFill>
                  <a:effectLst/>
                  <a:uLnTx/>
                  <a:uFillTx/>
                  <a:latin typeface="Times New Roman" pitchFamily="18" charset="0"/>
                  <a:cs typeface="Times New Roman" pitchFamily="18" charset="0"/>
                </a:rPr>
                <a:t>TOF region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24211D"/>
                  </a:solidFill>
                  <a:effectLst/>
                  <a:uLnTx/>
                  <a:uFillTx/>
                  <a:latin typeface="Times New Roman" pitchFamily="18" charset="0"/>
                  <a:cs typeface="Times New Roman" pitchFamily="18" charset="0"/>
                </a:rPr>
                <a:t> (low field)</a:t>
              </a:r>
              <a:endParaRPr kumimoji="0" lang="en-US" sz="14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endParaRPr>
            </a:p>
          </p:txBody>
        </p:sp>
        <p:grpSp>
          <p:nvGrpSpPr>
            <p:cNvPr id="31" name="Group 45"/>
            <p:cNvGrpSpPr>
              <a:grpSpLocks/>
            </p:cNvGrpSpPr>
            <p:nvPr/>
          </p:nvGrpSpPr>
          <p:grpSpPr bwMode="auto">
            <a:xfrm rot="16200000">
              <a:off x="4287525" y="2839589"/>
              <a:ext cx="3965574" cy="776288"/>
              <a:chOff x="2242" y="2166"/>
              <a:chExt cx="2498" cy="489"/>
            </a:xfrm>
          </p:grpSpPr>
          <p:sp>
            <p:nvSpPr>
              <p:cNvPr id="32" name="Freeform 46"/>
              <p:cNvSpPr>
                <a:spLocks/>
              </p:cNvSpPr>
              <p:nvPr/>
            </p:nvSpPr>
            <p:spPr bwMode="auto">
              <a:xfrm>
                <a:off x="2242" y="2166"/>
                <a:ext cx="2494" cy="180"/>
              </a:xfrm>
              <a:custGeom>
                <a:avLst/>
                <a:gdLst>
                  <a:gd name="T0" fmla="*/ 19441 w 1410"/>
                  <a:gd name="T1" fmla="*/ 0 h 413"/>
                  <a:gd name="T2" fmla="*/ 42902 w 1410"/>
                  <a:gd name="T3" fmla="*/ 0 h 413"/>
                  <a:gd name="T4" fmla="*/ 65649 w 1410"/>
                  <a:gd name="T5" fmla="*/ 0 h 413"/>
                  <a:gd name="T6" fmla="*/ 88997 w 1410"/>
                  <a:gd name="T7" fmla="*/ 0 h 413"/>
                  <a:gd name="T8" fmla="*/ 112384 w 1410"/>
                  <a:gd name="T9" fmla="*/ 0 h 413"/>
                  <a:gd name="T10" fmla="*/ 135203 w 1410"/>
                  <a:gd name="T11" fmla="*/ 0 h 413"/>
                  <a:gd name="T12" fmla="*/ 158656 w 1410"/>
                  <a:gd name="T13" fmla="*/ 0 h 413"/>
                  <a:gd name="T14" fmla="*/ 182055 w 1410"/>
                  <a:gd name="T15" fmla="*/ 0 h 413"/>
                  <a:gd name="T16" fmla="*/ 205392 w 1410"/>
                  <a:gd name="T17" fmla="*/ 0 h 413"/>
                  <a:gd name="T18" fmla="*/ 228086 w 1410"/>
                  <a:gd name="T19" fmla="*/ 0 h 413"/>
                  <a:gd name="T20" fmla="*/ 251118 w 1410"/>
                  <a:gd name="T21" fmla="*/ 0 h 413"/>
                  <a:gd name="T22" fmla="*/ 273712 w 1410"/>
                  <a:gd name="T23" fmla="*/ 0 h 413"/>
                  <a:gd name="T24" fmla="*/ 297398 w 1410"/>
                  <a:gd name="T25" fmla="*/ 0 h 413"/>
                  <a:gd name="T26" fmla="*/ 320785 w 1410"/>
                  <a:gd name="T27" fmla="*/ 0 h 413"/>
                  <a:gd name="T28" fmla="*/ 344176 w 1410"/>
                  <a:gd name="T29" fmla="*/ 0 h 413"/>
                  <a:gd name="T30" fmla="*/ 366876 w 1410"/>
                  <a:gd name="T31" fmla="*/ 0 h 413"/>
                  <a:gd name="T32" fmla="*/ 390329 w 1410"/>
                  <a:gd name="T33" fmla="*/ 0 h 413"/>
                  <a:gd name="T34" fmla="*/ 413728 w 1410"/>
                  <a:gd name="T35" fmla="*/ 0 h 413"/>
                  <a:gd name="T36" fmla="*/ 435834 w 1410"/>
                  <a:gd name="T37" fmla="*/ 0 h 413"/>
                  <a:gd name="T38" fmla="*/ 459796 w 1410"/>
                  <a:gd name="T39" fmla="*/ 0 h 413"/>
                  <a:gd name="T40" fmla="*/ 482976 w 1410"/>
                  <a:gd name="T41" fmla="*/ 0 h 413"/>
                  <a:gd name="T42" fmla="*/ 505383 w 1410"/>
                  <a:gd name="T43" fmla="*/ 0 h 413"/>
                  <a:gd name="T44" fmla="*/ 529071 w 1410"/>
                  <a:gd name="T45" fmla="*/ 0 h 413"/>
                  <a:gd name="T46" fmla="*/ 552456 w 1410"/>
                  <a:gd name="T47" fmla="*/ 0 h 413"/>
                  <a:gd name="T48" fmla="*/ 574651 w 1410"/>
                  <a:gd name="T49" fmla="*/ 0 h 413"/>
                  <a:gd name="T50" fmla="*/ 598059 w 1410"/>
                  <a:gd name="T51" fmla="*/ 0 h 413"/>
                  <a:gd name="T52" fmla="*/ 621922 w 1410"/>
                  <a:gd name="T53" fmla="*/ 0 h 413"/>
                  <a:gd name="T54" fmla="*/ 644191 w 1410"/>
                  <a:gd name="T55" fmla="*/ 0 h 413"/>
                  <a:gd name="T56" fmla="*/ 667506 w 1410"/>
                  <a:gd name="T57" fmla="*/ 0 h 413"/>
                  <a:gd name="T58" fmla="*/ 691556 w 1410"/>
                  <a:gd name="T59" fmla="*/ 0 h 413"/>
                  <a:gd name="T60" fmla="*/ 714655 w 1410"/>
                  <a:gd name="T61" fmla="*/ 0 h 413"/>
                  <a:gd name="T62" fmla="*/ 737005 w 1410"/>
                  <a:gd name="T63" fmla="*/ 0 h 413"/>
                  <a:gd name="T64" fmla="*/ 760242 w 1410"/>
                  <a:gd name="T65" fmla="*/ 0 h 413"/>
                  <a:gd name="T66" fmla="*/ 784133 w 1410"/>
                  <a:gd name="T67" fmla="*/ 0 h 413"/>
                  <a:gd name="T68" fmla="*/ 806324 w 1410"/>
                  <a:gd name="T69" fmla="*/ 0 h 413"/>
                  <a:gd name="T70" fmla="*/ 829738 w 1410"/>
                  <a:gd name="T71" fmla="*/ 0 h 413"/>
                  <a:gd name="T72" fmla="*/ 853797 w 1410"/>
                  <a:gd name="T73" fmla="*/ 0 h 413"/>
                  <a:gd name="T74" fmla="*/ 877074 w 1410"/>
                  <a:gd name="T75" fmla="*/ 0 h 413"/>
                  <a:gd name="T76" fmla="*/ 899179 w 1410"/>
                  <a:gd name="T77" fmla="*/ 0 h 413"/>
                  <a:gd name="T78" fmla="*/ 922591 w 1410"/>
                  <a:gd name="T79" fmla="*/ 0 h 413"/>
                  <a:gd name="T80" fmla="*/ 945458 w 1410"/>
                  <a:gd name="T81" fmla="*/ 0 h 413"/>
                  <a:gd name="T82" fmla="*/ 968850 w 1410"/>
                  <a:gd name="T83" fmla="*/ 0 h 413"/>
                  <a:gd name="T84" fmla="*/ 991915 w 1410"/>
                  <a:gd name="T85" fmla="*/ 0 h 413"/>
                  <a:gd name="T86" fmla="*/ 1015805 w 1410"/>
                  <a:gd name="T87" fmla="*/ 0 h 413"/>
                  <a:gd name="T88" fmla="*/ 1038006 w 1410"/>
                  <a:gd name="T89" fmla="*/ 0 h 413"/>
                  <a:gd name="T90" fmla="*/ 1061432 w 1410"/>
                  <a:gd name="T91" fmla="*/ 0 h 413"/>
                  <a:gd name="T92" fmla="*/ 1084763 w 1410"/>
                  <a:gd name="T93" fmla="*/ 0 h 413"/>
                  <a:gd name="T94" fmla="*/ 1107667 w 1410"/>
                  <a:gd name="T95" fmla="*/ 0 h 413"/>
                  <a:gd name="T96" fmla="*/ 1131082 w 1410"/>
                  <a:gd name="T97" fmla="*/ 0 h 413"/>
                  <a:gd name="T98" fmla="*/ 1154441 w 1410"/>
                  <a:gd name="T99" fmla="*/ 0 h 413"/>
                  <a:gd name="T100" fmla="*/ 1177136 w 1410"/>
                  <a:gd name="T101" fmla="*/ 0 h 413"/>
                  <a:gd name="T102" fmla="*/ 1200520 w 1410"/>
                  <a:gd name="T103" fmla="*/ 0 h 413"/>
                  <a:gd name="T104" fmla="*/ 1223581 w 1410"/>
                  <a:gd name="T105" fmla="*/ 0 h 413"/>
                  <a:gd name="T106" fmla="*/ 1246407 w 1410"/>
                  <a:gd name="T107" fmla="*/ 0 h 413"/>
                  <a:gd name="T108" fmla="*/ 1269922 w 1410"/>
                  <a:gd name="T109" fmla="*/ 0 h 413"/>
                  <a:gd name="T110" fmla="*/ 1293258 w 1410"/>
                  <a:gd name="T111" fmla="*/ 0 h 413"/>
                  <a:gd name="T112" fmla="*/ 1316660 w 1410"/>
                  <a:gd name="T113" fmla="*/ 0 h 41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10"/>
                  <a:gd name="T172" fmla="*/ 0 h 413"/>
                  <a:gd name="T173" fmla="*/ 1410 w 1410"/>
                  <a:gd name="T174" fmla="*/ 413 h 41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10" h="413">
                    <a:moveTo>
                      <a:pt x="0" y="179"/>
                    </a:moveTo>
                    <a:lnTo>
                      <a:pt x="3" y="180"/>
                    </a:lnTo>
                    <a:lnTo>
                      <a:pt x="7" y="182"/>
                    </a:lnTo>
                    <a:lnTo>
                      <a:pt x="10" y="184"/>
                    </a:lnTo>
                    <a:lnTo>
                      <a:pt x="14" y="185"/>
                    </a:lnTo>
                    <a:lnTo>
                      <a:pt x="17" y="188"/>
                    </a:lnTo>
                    <a:lnTo>
                      <a:pt x="21" y="190"/>
                    </a:lnTo>
                    <a:lnTo>
                      <a:pt x="24" y="192"/>
                    </a:lnTo>
                    <a:lnTo>
                      <a:pt x="28" y="194"/>
                    </a:lnTo>
                    <a:lnTo>
                      <a:pt x="31" y="197"/>
                    </a:lnTo>
                    <a:lnTo>
                      <a:pt x="35" y="200"/>
                    </a:lnTo>
                    <a:lnTo>
                      <a:pt x="39" y="203"/>
                    </a:lnTo>
                    <a:lnTo>
                      <a:pt x="42" y="206"/>
                    </a:lnTo>
                    <a:lnTo>
                      <a:pt x="46" y="209"/>
                    </a:lnTo>
                    <a:lnTo>
                      <a:pt x="49" y="213"/>
                    </a:lnTo>
                    <a:lnTo>
                      <a:pt x="53" y="216"/>
                    </a:lnTo>
                    <a:lnTo>
                      <a:pt x="56" y="220"/>
                    </a:lnTo>
                    <a:lnTo>
                      <a:pt x="60" y="224"/>
                    </a:lnTo>
                    <a:lnTo>
                      <a:pt x="63" y="228"/>
                    </a:lnTo>
                    <a:lnTo>
                      <a:pt x="67" y="232"/>
                    </a:lnTo>
                    <a:lnTo>
                      <a:pt x="70" y="236"/>
                    </a:lnTo>
                    <a:lnTo>
                      <a:pt x="74" y="241"/>
                    </a:lnTo>
                    <a:lnTo>
                      <a:pt x="77" y="245"/>
                    </a:lnTo>
                    <a:lnTo>
                      <a:pt x="81" y="250"/>
                    </a:lnTo>
                    <a:lnTo>
                      <a:pt x="84" y="255"/>
                    </a:lnTo>
                    <a:lnTo>
                      <a:pt x="88" y="259"/>
                    </a:lnTo>
                    <a:lnTo>
                      <a:pt x="91" y="264"/>
                    </a:lnTo>
                    <a:lnTo>
                      <a:pt x="95" y="269"/>
                    </a:lnTo>
                    <a:lnTo>
                      <a:pt x="99" y="273"/>
                    </a:lnTo>
                    <a:lnTo>
                      <a:pt x="102" y="278"/>
                    </a:lnTo>
                    <a:lnTo>
                      <a:pt x="106" y="282"/>
                    </a:lnTo>
                    <a:lnTo>
                      <a:pt x="109" y="287"/>
                    </a:lnTo>
                    <a:lnTo>
                      <a:pt x="113" y="291"/>
                    </a:lnTo>
                    <a:lnTo>
                      <a:pt x="116" y="295"/>
                    </a:lnTo>
                    <a:lnTo>
                      <a:pt x="120" y="299"/>
                    </a:lnTo>
                    <a:lnTo>
                      <a:pt x="123" y="302"/>
                    </a:lnTo>
                    <a:lnTo>
                      <a:pt x="127" y="306"/>
                    </a:lnTo>
                    <a:lnTo>
                      <a:pt x="130" y="309"/>
                    </a:lnTo>
                    <a:lnTo>
                      <a:pt x="134" y="312"/>
                    </a:lnTo>
                    <a:lnTo>
                      <a:pt x="137" y="315"/>
                    </a:lnTo>
                    <a:lnTo>
                      <a:pt x="141" y="317"/>
                    </a:lnTo>
                    <a:lnTo>
                      <a:pt x="144" y="320"/>
                    </a:lnTo>
                    <a:lnTo>
                      <a:pt x="148" y="322"/>
                    </a:lnTo>
                    <a:lnTo>
                      <a:pt x="151" y="324"/>
                    </a:lnTo>
                    <a:lnTo>
                      <a:pt x="155" y="325"/>
                    </a:lnTo>
                    <a:lnTo>
                      <a:pt x="159" y="327"/>
                    </a:lnTo>
                    <a:lnTo>
                      <a:pt x="162" y="328"/>
                    </a:lnTo>
                    <a:lnTo>
                      <a:pt x="166" y="329"/>
                    </a:lnTo>
                    <a:lnTo>
                      <a:pt x="169" y="330"/>
                    </a:lnTo>
                    <a:lnTo>
                      <a:pt x="172" y="331"/>
                    </a:lnTo>
                    <a:lnTo>
                      <a:pt x="176" y="332"/>
                    </a:lnTo>
                    <a:lnTo>
                      <a:pt x="180" y="333"/>
                    </a:lnTo>
                    <a:lnTo>
                      <a:pt x="183" y="333"/>
                    </a:lnTo>
                    <a:lnTo>
                      <a:pt x="187" y="334"/>
                    </a:lnTo>
                    <a:lnTo>
                      <a:pt x="190" y="334"/>
                    </a:lnTo>
                    <a:lnTo>
                      <a:pt x="194" y="334"/>
                    </a:lnTo>
                    <a:lnTo>
                      <a:pt x="197" y="334"/>
                    </a:lnTo>
                    <a:lnTo>
                      <a:pt x="201" y="335"/>
                    </a:lnTo>
                    <a:lnTo>
                      <a:pt x="204" y="335"/>
                    </a:lnTo>
                    <a:lnTo>
                      <a:pt x="208" y="335"/>
                    </a:lnTo>
                    <a:lnTo>
                      <a:pt x="211" y="335"/>
                    </a:lnTo>
                    <a:lnTo>
                      <a:pt x="215" y="335"/>
                    </a:lnTo>
                    <a:lnTo>
                      <a:pt x="219" y="335"/>
                    </a:lnTo>
                    <a:lnTo>
                      <a:pt x="222" y="335"/>
                    </a:lnTo>
                    <a:lnTo>
                      <a:pt x="225" y="335"/>
                    </a:lnTo>
                    <a:lnTo>
                      <a:pt x="229" y="335"/>
                    </a:lnTo>
                    <a:lnTo>
                      <a:pt x="232" y="334"/>
                    </a:lnTo>
                    <a:lnTo>
                      <a:pt x="236" y="334"/>
                    </a:lnTo>
                    <a:lnTo>
                      <a:pt x="240" y="334"/>
                    </a:lnTo>
                    <a:lnTo>
                      <a:pt x="243" y="334"/>
                    </a:lnTo>
                    <a:lnTo>
                      <a:pt x="247" y="334"/>
                    </a:lnTo>
                    <a:lnTo>
                      <a:pt x="250" y="333"/>
                    </a:lnTo>
                    <a:lnTo>
                      <a:pt x="254" y="333"/>
                    </a:lnTo>
                    <a:lnTo>
                      <a:pt x="257" y="332"/>
                    </a:lnTo>
                    <a:lnTo>
                      <a:pt x="261" y="332"/>
                    </a:lnTo>
                    <a:lnTo>
                      <a:pt x="264" y="331"/>
                    </a:lnTo>
                    <a:lnTo>
                      <a:pt x="268" y="330"/>
                    </a:lnTo>
                    <a:lnTo>
                      <a:pt x="271" y="330"/>
                    </a:lnTo>
                    <a:lnTo>
                      <a:pt x="275" y="329"/>
                    </a:lnTo>
                    <a:lnTo>
                      <a:pt x="278" y="328"/>
                    </a:lnTo>
                    <a:lnTo>
                      <a:pt x="282" y="327"/>
                    </a:lnTo>
                    <a:lnTo>
                      <a:pt x="285" y="326"/>
                    </a:lnTo>
                    <a:lnTo>
                      <a:pt x="289" y="325"/>
                    </a:lnTo>
                    <a:lnTo>
                      <a:pt x="292" y="325"/>
                    </a:lnTo>
                    <a:lnTo>
                      <a:pt x="296" y="324"/>
                    </a:lnTo>
                    <a:lnTo>
                      <a:pt x="300" y="325"/>
                    </a:lnTo>
                    <a:lnTo>
                      <a:pt x="303" y="325"/>
                    </a:lnTo>
                    <a:lnTo>
                      <a:pt x="307" y="327"/>
                    </a:lnTo>
                    <a:lnTo>
                      <a:pt x="310" y="331"/>
                    </a:lnTo>
                    <a:lnTo>
                      <a:pt x="314" y="336"/>
                    </a:lnTo>
                    <a:lnTo>
                      <a:pt x="317" y="343"/>
                    </a:lnTo>
                    <a:lnTo>
                      <a:pt x="321" y="351"/>
                    </a:lnTo>
                    <a:lnTo>
                      <a:pt x="324" y="361"/>
                    </a:lnTo>
                    <a:lnTo>
                      <a:pt x="328" y="371"/>
                    </a:lnTo>
                    <a:lnTo>
                      <a:pt x="331" y="381"/>
                    </a:lnTo>
                    <a:lnTo>
                      <a:pt x="335" y="390"/>
                    </a:lnTo>
                    <a:lnTo>
                      <a:pt x="338" y="398"/>
                    </a:lnTo>
                    <a:lnTo>
                      <a:pt x="342" y="404"/>
                    </a:lnTo>
                    <a:lnTo>
                      <a:pt x="345" y="409"/>
                    </a:lnTo>
                    <a:lnTo>
                      <a:pt x="349" y="412"/>
                    </a:lnTo>
                    <a:lnTo>
                      <a:pt x="352" y="413"/>
                    </a:lnTo>
                    <a:lnTo>
                      <a:pt x="356" y="412"/>
                    </a:lnTo>
                    <a:lnTo>
                      <a:pt x="360" y="409"/>
                    </a:lnTo>
                    <a:lnTo>
                      <a:pt x="363" y="404"/>
                    </a:lnTo>
                    <a:lnTo>
                      <a:pt x="367" y="398"/>
                    </a:lnTo>
                    <a:lnTo>
                      <a:pt x="370" y="390"/>
                    </a:lnTo>
                    <a:lnTo>
                      <a:pt x="374" y="380"/>
                    </a:lnTo>
                    <a:lnTo>
                      <a:pt x="377" y="369"/>
                    </a:lnTo>
                    <a:lnTo>
                      <a:pt x="381" y="358"/>
                    </a:lnTo>
                    <a:lnTo>
                      <a:pt x="384" y="348"/>
                    </a:lnTo>
                    <a:lnTo>
                      <a:pt x="388" y="338"/>
                    </a:lnTo>
                    <a:lnTo>
                      <a:pt x="391" y="329"/>
                    </a:lnTo>
                    <a:lnTo>
                      <a:pt x="395" y="322"/>
                    </a:lnTo>
                    <a:lnTo>
                      <a:pt x="398" y="317"/>
                    </a:lnTo>
                    <a:lnTo>
                      <a:pt x="402" y="312"/>
                    </a:lnTo>
                    <a:lnTo>
                      <a:pt x="405" y="308"/>
                    </a:lnTo>
                    <a:lnTo>
                      <a:pt x="409" y="305"/>
                    </a:lnTo>
                    <a:lnTo>
                      <a:pt x="412" y="303"/>
                    </a:lnTo>
                    <a:lnTo>
                      <a:pt x="416" y="300"/>
                    </a:lnTo>
                    <a:lnTo>
                      <a:pt x="420" y="297"/>
                    </a:lnTo>
                    <a:lnTo>
                      <a:pt x="423" y="294"/>
                    </a:lnTo>
                    <a:lnTo>
                      <a:pt x="426" y="290"/>
                    </a:lnTo>
                    <a:lnTo>
                      <a:pt x="430" y="286"/>
                    </a:lnTo>
                    <a:lnTo>
                      <a:pt x="433" y="282"/>
                    </a:lnTo>
                    <a:lnTo>
                      <a:pt x="437" y="278"/>
                    </a:lnTo>
                    <a:lnTo>
                      <a:pt x="441" y="273"/>
                    </a:lnTo>
                    <a:lnTo>
                      <a:pt x="444" y="268"/>
                    </a:lnTo>
                    <a:lnTo>
                      <a:pt x="448" y="263"/>
                    </a:lnTo>
                    <a:lnTo>
                      <a:pt x="451" y="257"/>
                    </a:lnTo>
                    <a:lnTo>
                      <a:pt x="455" y="251"/>
                    </a:lnTo>
                    <a:lnTo>
                      <a:pt x="458" y="245"/>
                    </a:lnTo>
                    <a:lnTo>
                      <a:pt x="462" y="238"/>
                    </a:lnTo>
                    <a:lnTo>
                      <a:pt x="465" y="231"/>
                    </a:lnTo>
                    <a:lnTo>
                      <a:pt x="469" y="224"/>
                    </a:lnTo>
                    <a:lnTo>
                      <a:pt x="472" y="217"/>
                    </a:lnTo>
                    <a:lnTo>
                      <a:pt x="476" y="210"/>
                    </a:lnTo>
                    <a:lnTo>
                      <a:pt x="479" y="202"/>
                    </a:lnTo>
                    <a:lnTo>
                      <a:pt x="483" y="194"/>
                    </a:lnTo>
                    <a:lnTo>
                      <a:pt x="486" y="187"/>
                    </a:lnTo>
                    <a:lnTo>
                      <a:pt x="490" y="179"/>
                    </a:lnTo>
                    <a:lnTo>
                      <a:pt x="493" y="172"/>
                    </a:lnTo>
                    <a:lnTo>
                      <a:pt x="497" y="164"/>
                    </a:lnTo>
                    <a:lnTo>
                      <a:pt x="501" y="157"/>
                    </a:lnTo>
                    <a:lnTo>
                      <a:pt x="504" y="150"/>
                    </a:lnTo>
                    <a:lnTo>
                      <a:pt x="508" y="142"/>
                    </a:lnTo>
                    <a:lnTo>
                      <a:pt x="511" y="135"/>
                    </a:lnTo>
                    <a:lnTo>
                      <a:pt x="515" y="128"/>
                    </a:lnTo>
                    <a:lnTo>
                      <a:pt x="518" y="122"/>
                    </a:lnTo>
                    <a:lnTo>
                      <a:pt x="522" y="115"/>
                    </a:lnTo>
                    <a:lnTo>
                      <a:pt x="525" y="109"/>
                    </a:lnTo>
                    <a:lnTo>
                      <a:pt x="529" y="103"/>
                    </a:lnTo>
                    <a:lnTo>
                      <a:pt x="532" y="98"/>
                    </a:lnTo>
                    <a:lnTo>
                      <a:pt x="536" y="92"/>
                    </a:lnTo>
                    <a:lnTo>
                      <a:pt x="539" y="87"/>
                    </a:lnTo>
                    <a:lnTo>
                      <a:pt x="543" y="82"/>
                    </a:lnTo>
                    <a:lnTo>
                      <a:pt x="546" y="77"/>
                    </a:lnTo>
                    <a:lnTo>
                      <a:pt x="550" y="73"/>
                    </a:lnTo>
                    <a:lnTo>
                      <a:pt x="553" y="69"/>
                    </a:lnTo>
                    <a:lnTo>
                      <a:pt x="557" y="65"/>
                    </a:lnTo>
                    <a:lnTo>
                      <a:pt x="561" y="61"/>
                    </a:lnTo>
                    <a:lnTo>
                      <a:pt x="564" y="57"/>
                    </a:lnTo>
                    <a:lnTo>
                      <a:pt x="568" y="54"/>
                    </a:lnTo>
                    <a:lnTo>
                      <a:pt x="571" y="51"/>
                    </a:lnTo>
                    <a:lnTo>
                      <a:pt x="575" y="48"/>
                    </a:lnTo>
                    <a:lnTo>
                      <a:pt x="578" y="45"/>
                    </a:lnTo>
                    <a:lnTo>
                      <a:pt x="582" y="43"/>
                    </a:lnTo>
                    <a:lnTo>
                      <a:pt x="585" y="40"/>
                    </a:lnTo>
                    <a:lnTo>
                      <a:pt x="589" y="38"/>
                    </a:lnTo>
                    <a:lnTo>
                      <a:pt x="592" y="35"/>
                    </a:lnTo>
                    <a:lnTo>
                      <a:pt x="596" y="33"/>
                    </a:lnTo>
                    <a:lnTo>
                      <a:pt x="599" y="31"/>
                    </a:lnTo>
                    <a:lnTo>
                      <a:pt x="603" y="30"/>
                    </a:lnTo>
                    <a:lnTo>
                      <a:pt x="606" y="28"/>
                    </a:lnTo>
                    <a:lnTo>
                      <a:pt x="610" y="26"/>
                    </a:lnTo>
                    <a:lnTo>
                      <a:pt x="613" y="25"/>
                    </a:lnTo>
                    <a:lnTo>
                      <a:pt x="617" y="23"/>
                    </a:lnTo>
                    <a:lnTo>
                      <a:pt x="621" y="22"/>
                    </a:lnTo>
                    <a:lnTo>
                      <a:pt x="624" y="21"/>
                    </a:lnTo>
                    <a:lnTo>
                      <a:pt x="628" y="20"/>
                    </a:lnTo>
                    <a:lnTo>
                      <a:pt x="631" y="18"/>
                    </a:lnTo>
                    <a:lnTo>
                      <a:pt x="635" y="17"/>
                    </a:lnTo>
                    <a:lnTo>
                      <a:pt x="638" y="17"/>
                    </a:lnTo>
                    <a:lnTo>
                      <a:pt x="642" y="16"/>
                    </a:lnTo>
                    <a:lnTo>
                      <a:pt x="645" y="15"/>
                    </a:lnTo>
                    <a:lnTo>
                      <a:pt x="649" y="14"/>
                    </a:lnTo>
                    <a:lnTo>
                      <a:pt x="652" y="13"/>
                    </a:lnTo>
                    <a:lnTo>
                      <a:pt x="656" y="13"/>
                    </a:lnTo>
                    <a:lnTo>
                      <a:pt x="659" y="12"/>
                    </a:lnTo>
                    <a:lnTo>
                      <a:pt x="663" y="11"/>
                    </a:lnTo>
                    <a:lnTo>
                      <a:pt x="666" y="11"/>
                    </a:lnTo>
                    <a:lnTo>
                      <a:pt x="670" y="10"/>
                    </a:lnTo>
                    <a:lnTo>
                      <a:pt x="673" y="9"/>
                    </a:lnTo>
                    <a:lnTo>
                      <a:pt x="677" y="9"/>
                    </a:lnTo>
                    <a:lnTo>
                      <a:pt x="681" y="8"/>
                    </a:lnTo>
                    <a:lnTo>
                      <a:pt x="684" y="8"/>
                    </a:lnTo>
                    <a:lnTo>
                      <a:pt x="687" y="8"/>
                    </a:lnTo>
                    <a:lnTo>
                      <a:pt x="691" y="7"/>
                    </a:lnTo>
                    <a:lnTo>
                      <a:pt x="695" y="7"/>
                    </a:lnTo>
                    <a:lnTo>
                      <a:pt x="698" y="7"/>
                    </a:lnTo>
                    <a:lnTo>
                      <a:pt x="702" y="6"/>
                    </a:lnTo>
                    <a:lnTo>
                      <a:pt x="705" y="6"/>
                    </a:lnTo>
                    <a:lnTo>
                      <a:pt x="709" y="6"/>
                    </a:lnTo>
                    <a:lnTo>
                      <a:pt x="712" y="5"/>
                    </a:lnTo>
                    <a:lnTo>
                      <a:pt x="716" y="5"/>
                    </a:lnTo>
                    <a:lnTo>
                      <a:pt x="719" y="5"/>
                    </a:lnTo>
                    <a:lnTo>
                      <a:pt x="723" y="5"/>
                    </a:lnTo>
                    <a:lnTo>
                      <a:pt x="726" y="4"/>
                    </a:lnTo>
                    <a:lnTo>
                      <a:pt x="730" y="4"/>
                    </a:lnTo>
                    <a:lnTo>
                      <a:pt x="733" y="4"/>
                    </a:lnTo>
                    <a:lnTo>
                      <a:pt x="737" y="4"/>
                    </a:lnTo>
                    <a:lnTo>
                      <a:pt x="740" y="4"/>
                    </a:lnTo>
                    <a:lnTo>
                      <a:pt x="744" y="4"/>
                    </a:lnTo>
                    <a:lnTo>
                      <a:pt x="747" y="3"/>
                    </a:lnTo>
                    <a:lnTo>
                      <a:pt x="751" y="3"/>
                    </a:lnTo>
                    <a:lnTo>
                      <a:pt x="755" y="3"/>
                    </a:lnTo>
                    <a:lnTo>
                      <a:pt x="758" y="3"/>
                    </a:lnTo>
                    <a:lnTo>
                      <a:pt x="762" y="3"/>
                    </a:lnTo>
                    <a:lnTo>
                      <a:pt x="765" y="3"/>
                    </a:lnTo>
                    <a:lnTo>
                      <a:pt x="769" y="3"/>
                    </a:lnTo>
                    <a:lnTo>
                      <a:pt x="772" y="2"/>
                    </a:lnTo>
                    <a:lnTo>
                      <a:pt x="776" y="2"/>
                    </a:lnTo>
                    <a:lnTo>
                      <a:pt x="779" y="2"/>
                    </a:lnTo>
                    <a:lnTo>
                      <a:pt x="783" y="2"/>
                    </a:lnTo>
                    <a:lnTo>
                      <a:pt x="786" y="2"/>
                    </a:lnTo>
                    <a:lnTo>
                      <a:pt x="790" y="2"/>
                    </a:lnTo>
                    <a:lnTo>
                      <a:pt x="793" y="2"/>
                    </a:lnTo>
                    <a:lnTo>
                      <a:pt x="797" y="2"/>
                    </a:lnTo>
                    <a:lnTo>
                      <a:pt x="800" y="2"/>
                    </a:lnTo>
                    <a:lnTo>
                      <a:pt x="804" y="2"/>
                    </a:lnTo>
                    <a:lnTo>
                      <a:pt x="807" y="1"/>
                    </a:lnTo>
                    <a:lnTo>
                      <a:pt x="811" y="1"/>
                    </a:lnTo>
                    <a:lnTo>
                      <a:pt x="815" y="1"/>
                    </a:lnTo>
                    <a:lnTo>
                      <a:pt x="818" y="1"/>
                    </a:lnTo>
                    <a:lnTo>
                      <a:pt x="822" y="1"/>
                    </a:lnTo>
                    <a:lnTo>
                      <a:pt x="825" y="1"/>
                    </a:lnTo>
                    <a:lnTo>
                      <a:pt x="829" y="1"/>
                    </a:lnTo>
                    <a:lnTo>
                      <a:pt x="832" y="1"/>
                    </a:lnTo>
                    <a:lnTo>
                      <a:pt x="836" y="1"/>
                    </a:lnTo>
                    <a:lnTo>
                      <a:pt x="839" y="1"/>
                    </a:lnTo>
                    <a:lnTo>
                      <a:pt x="843" y="1"/>
                    </a:lnTo>
                    <a:lnTo>
                      <a:pt x="846" y="1"/>
                    </a:lnTo>
                    <a:lnTo>
                      <a:pt x="850" y="1"/>
                    </a:lnTo>
                    <a:lnTo>
                      <a:pt x="853" y="1"/>
                    </a:lnTo>
                    <a:lnTo>
                      <a:pt x="857" y="1"/>
                    </a:lnTo>
                    <a:lnTo>
                      <a:pt x="860" y="1"/>
                    </a:lnTo>
                    <a:lnTo>
                      <a:pt x="864" y="1"/>
                    </a:lnTo>
                    <a:lnTo>
                      <a:pt x="867" y="1"/>
                    </a:lnTo>
                    <a:lnTo>
                      <a:pt x="871" y="1"/>
                    </a:lnTo>
                    <a:lnTo>
                      <a:pt x="875" y="1"/>
                    </a:lnTo>
                    <a:lnTo>
                      <a:pt x="878" y="1"/>
                    </a:lnTo>
                    <a:lnTo>
                      <a:pt x="882" y="0"/>
                    </a:lnTo>
                    <a:lnTo>
                      <a:pt x="885" y="0"/>
                    </a:lnTo>
                    <a:lnTo>
                      <a:pt x="889" y="0"/>
                    </a:lnTo>
                    <a:lnTo>
                      <a:pt x="892" y="0"/>
                    </a:lnTo>
                    <a:lnTo>
                      <a:pt x="896" y="0"/>
                    </a:lnTo>
                    <a:lnTo>
                      <a:pt x="899" y="0"/>
                    </a:lnTo>
                    <a:lnTo>
                      <a:pt x="903" y="0"/>
                    </a:lnTo>
                    <a:lnTo>
                      <a:pt x="906" y="0"/>
                    </a:lnTo>
                    <a:lnTo>
                      <a:pt x="910" y="0"/>
                    </a:lnTo>
                    <a:lnTo>
                      <a:pt x="913" y="0"/>
                    </a:lnTo>
                    <a:lnTo>
                      <a:pt x="917" y="0"/>
                    </a:lnTo>
                    <a:lnTo>
                      <a:pt x="920" y="0"/>
                    </a:lnTo>
                    <a:lnTo>
                      <a:pt x="924" y="0"/>
                    </a:lnTo>
                    <a:lnTo>
                      <a:pt x="927" y="0"/>
                    </a:lnTo>
                    <a:lnTo>
                      <a:pt x="931" y="0"/>
                    </a:lnTo>
                    <a:lnTo>
                      <a:pt x="935" y="0"/>
                    </a:lnTo>
                    <a:lnTo>
                      <a:pt x="938" y="0"/>
                    </a:lnTo>
                    <a:lnTo>
                      <a:pt x="941" y="0"/>
                    </a:lnTo>
                    <a:lnTo>
                      <a:pt x="945" y="0"/>
                    </a:lnTo>
                    <a:lnTo>
                      <a:pt x="948" y="0"/>
                    </a:lnTo>
                    <a:lnTo>
                      <a:pt x="952" y="0"/>
                    </a:lnTo>
                    <a:lnTo>
                      <a:pt x="956" y="0"/>
                    </a:lnTo>
                    <a:lnTo>
                      <a:pt x="959" y="0"/>
                    </a:lnTo>
                    <a:lnTo>
                      <a:pt x="963" y="0"/>
                    </a:lnTo>
                    <a:lnTo>
                      <a:pt x="966" y="0"/>
                    </a:lnTo>
                    <a:lnTo>
                      <a:pt x="970" y="0"/>
                    </a:lnTo>
                    <a:lnTo>
                      <a:pt x="973" y="0"/>
                    </a:lnTo>
                    <a:lnTo>
                      <a:pt x="977" y="0"/>
                    </a:lnTo>
                    <a:lnTo>
                      <a:pt x="980" y="0"/>
                    </a:lnTo>
                    <a:lnTo>
                      <a:pt x="984" y="0"/>
                    </a:lnTo>
                    <a:lnTo>
                      <a:pt x="987" y="0"/>
                    </a:lnTo>
                    <a:lnTo>
                      <a:pt x="991" y="0"/>
                    </a:lnTo>
                    <a:lnTo>
                      <a:pt x="994" y="0"/>
                    </a:lnTo>
                    <a:lnTo>
                      <a:pt x="998" y="0"/>
                    </a:lnTo>
                    <a:lnTo>
                      <a:pt x="1001" y="0"/>
                    </a:lnTo>
                    <a:lnTo>
                      <a:pt x="1005" y="0"/>
                    </a:lnTo>
                    <a:lnTo>
                      <a:pt x="1008" y="0"/>
                    </a:lnTo>
                    <a:lnTo>
                      <a:pt x="1012" y="0"/>
                    </a:lnTo>
                    <a:lnTo>
                      <a:pt x="1016" y="0"/>
                    </a:lnTo>
                    <a:lnTo>
                      <a:pt x="1019" y="0"/>
                    </a:lnTo>
                    <a:lnTo>
                      <a:pt x="1023" y="0"/>
                    </a:lnTo>
                    <a:lnTo>
                      <a:pt x="1026" y="0"/>
                    </a:lnTo>
                    <a:lnTo>
                      <a:pt x="1030" y="0"/>
                    </a:lnTo>
                    <a:lnTo>
                      <a:pt x="1033" y="0"/>
                    </a:lnTo>
                    <a:lnTo>
                      <a:pt x="1037" y="0"/>
                    </a:lnTo>
                    <a:lnTo>
                      <a:pt x="1040" y="0"/>
                    </a:lnTo>
                    <a:lnTo>
                      <a:pt x="1044" y="0"/>
                    </a:lnTo>
                    <a:lnTo>
                      <a:pt x="1047" y="0"/>
                    </a:lnTo>
                    <a:lnTo>
                      <a:pt x="1051" y="0"/>
                    </a:lnTo>
                    <a:lnTo>
                      <a:pt x="1054" y="0"/>
                    </a:lnTo>
                    <a:lnTo>
                      <a:pt x="1058" y="0"/>
                    </a:lnTo>
                    <a:lnTo>
                      <a:pt x="1061" y="0"/>
                    </a:lnTo>
                    <a:lnTo>
                      <a:pt x="1065" y="0"/>
                    </a:lnTo>
                    <a:lnTo>
                      <a:pt x="1068" y="0"/>
                    </a:lnTo>
                    <a:lnTo>
                      <a:pt x="1072" y="0"/>
                    </a:lnTo>
                    <a:lnTo>
                      <a:pt x="1076" y="0"/>
                    </a:lnTo>
                    <a:lnTo>
                      <a:pt x="1079" y="0"/>
                    </a:lnTo>
                    <a:lnTo>
                      <a:pt x="1083" y="0"/>
                    </a:lnTo>
                    <a:lnTo>
                      <a:pt x="1086" y="0"/>
                    </a:lnTo>
                    <a:lnTo>
                      <a:pt x="1090" y="0"/>
                    </a:lnTo>
                    <a:lnTo>
                      <a:pt x="1093" y="0"/>
                    </a:lnTo>
                    <a:lnTo>
                      <a:pt x="1097" y="0"/>
                    </a:lnTo>
                    <a:lnTo>
                      <a:pt x="1100" y="0"/>
                    </a:lnTo>
                    <a:lnTo>
                      <a:pt x="1104" y="0"/>
                    </a:lnTo>
                    <a:lnTo>
                      <a:pt x="1107" y="0"/>
                    </a:lnTo>
                    <a:lnTo>
                      <a:pt x="1111" y="0"/>
                    </a:lnTo>
                    <a:lnTo>
                      <a:pt x="1114" y="0"/>
                    </a:lnTo>
                    <a:lnTo>
                      <a:pt x="1118" y="0"/>
                    </a:lnTo>
                    <a:lnTo>
                      <a:pt x="1121" y="0"/>
                    </a:lnTo>
                    <a:lnTo>
                      <a:pt x="1125" y="0"/>
                    </a:lnTo>
                    <a:lnTo>
                      <a:pt x="1128" y="0"/>
                    </a:lnTo>
                    <a:lnTo>
                      <a:pt x="1132" y="0"/>
                    </a:lnTo>
                    <a:lnTo>
                      <a:pt x="1136" y="0"/>
                    </a:lnTo>
                    <a:lnTo>
                      <a:pt x="1139" y="0"/>
                    </a:lnTo>
                    <a:lnTo>
                      <a:pt x="1143" y="0"/>
                    </a:lnTo>
                    <a:lnTo>
                      <a:pt x="1146" y="0"/>
                    </a:lnTo>
                    <a:lnTo>
                      <a:pt x="1149" y="0"/>
                    </a:lnTo>
                    <a:lnTo>
                      <a:pt x="1153" y="0"/>
                    </a:lnTo>
                    <a:lnTo>
                      <a:pt x="1157" y="0"/>
                    </a:lnTo>
                    <a:lnTo>
                      <a:pt x="1160" y="0"/>
                    </a:lnTo>
                    <a:lnTo>
                      <a:pt x="1164" y="0"/>
                    </a:lnTo>
                    <a:lnTo>
                      <a:pt x="1167" y="0"/>
                    </a:lnTo>
                    <a:lnTo>
                      <a:pt x="1171" y="0"/>
                    </a:lnTo>
                    <a:lnTo>
                      <a:pt x="1174" y="0"/>
                    </a:lnTo>
                    <a:lnTo>
                      <a:pt x="1178" y="0"/>
                    </a:lnTo>
                    <a:lnTo>
                      <a:pt x="1181" y="0"/>
                    </a:lnTo>
                    <a:lnTo>
                      <a:pt x="1185" y="0"/>
                    </a:lnTo>
                    <a:lnTo>
                      <a:pt x="1188" y="0"/>
                    </a:lnTo>
                    <a:lnTo>
                      <a:pt x="1192" y="0"/>
                    </a:lnTo>
                    <a:lnTo>
                      <a:pt x="1196" y="0"/>
                    </a:lnTo>
                    <a:lnTo>
                      <a:pt x="1199" y="0"/>
                    </a:lnTo>
                    <a:lnTo>
                      <a:pt x="1202" y="0"/>
                    </a:lnTo>
                    <a:lnTo>
                      <a:pt x="1206" y="0"/>
                    </a:lnTo>
                    <a:lnTo>
                      <a:pt x="1209" y="0"/>
                    </a:lnTo>
                    <a:lnTo>
                      <a:pt x="1213" y="0"/>
                    </a:lnTo>
                    <a:lnTo>
                      <a:pt x="1217" y="0"/>
                    </a:lnTo>
                    <a:lnTo>
                      <a:pt x="1220" y="0"/>
                    </a:lnTo>
                    <a:lnTo>
                      <a:pt x="1224" y="0"/>
                    </a:lnTo>
                    <a:lnTo>
                      <a:pt x="1227" y="0"/>
                    </a:lnTo>
                    <a:lnTo>
                      <a:pt x="1231" y="0"/>
                    </a:lnTo>
                    <a:lnTo>
                      <a:pt x="1234" y="0"/>
                    </a:lnTo>
                    <a:lnTo>
                      <a:pt x="1238" y="1"/>
                    </a:lnTo>
                    <a:lnTo>
                      <a:pt x="1241" y="1"/>
                    </a:lnTo>
                    <a:lnTo>
                      <a:pt x="1245" y="1"/>
                    </a:lnTo>
                    <a:lnTo>
                      <a:pt x="1248" y="1"/>
                    </a:lnTo>
                    <a:lnTo>
                      <a:pt x="1252" y="2"/>
                    </a:lnTo>
                    <a:lnTo>
                      <a:pt x="1255" y="2"/>
                    </a:lnTo>
                    <a:lnTo>
                      <a:pt x="1259" y="2"/>
                    </a:lnTo>
                    <a:lnTo>
                      <a:pt x="1262" y="3"/>
                    </a:lnTo>
                    <a:lnTo>
                      <a:pt x="1266" y="4"/>
                    </a:lnTo>
                    <a:lnTo>
                      <a:pt x="1269" y="4"/>
                    </a:lnTo>
                    <a:lnTo>
                      <a:pt x="1273" y="5"/>
                    </a:lnTo>
                    <a:lnTo>
                      <a:pt x="1277" y="7"/>
                    </a:lnTo>
                    <a:lnTo>
                      <a:pt x="1280" y="8"/>
                    </a:lnTo>
                    <a:lnTo>
                      <a:pt x="1284" y="10"/>
                    </a:lnTo>
                    <a:lnTo>
                      <a:pt x="1287" y="12"/>
                    </a:lnTo>
                    <a:lnTo>
                      <a:pt x="1291" y="14"/>
                    </a:lnTo>
                    <a:lnTo>
                      <a:pt x="1294" y="17"/>
                    </a:lnTo>
                    <a:lnTo>
                      <a:pt x="1298" y="20"/>
                    </a:lnTo>
                    <a:lnTo>
                      <a:pt x="1301" y="24"/>
                    </a:lnTo>
                    <a:lnTo>
                      <a:pt x="1305" y="28"/>
                    </a:lnTo>
                    <a:lnTo>
                      <a:pt x="1308" y="33"/>
                    </a:lnTo>
                    <a:lnTo>
                      <a:pt x="1312" y="38"/>
                    </a:lnTo>
                    <a:lnTo>
                      <a:pt x="1315" y="44"/>
                    </a:lnTo>
                    <a:lnTo>
                      <a:pt x="1319" y="51"/>
                    </a:lnTo>
                    <a:lnTo>
                      <a:pt x="1322" y="58"/>
                    </a:lnTo>
                    <a:lnTo>
                      <a:pt x="1326" y="65"/>
                    </a:lnTo>
                    <a:lnTo>
                      <a:pt x="1329" y="73"/>
                    </a:lnTo>
                    <a:lnTo>
                      <a:pt x="1333" y="81"/>
                    </a:lnTo>
                    <a:lnTo>
                      <a:pt x="1337" y="89"/>
                    </a:lnTo>
                    <a:lnTo>
                      <a:pt x="1340" y="96"/>
                    </a:lnTo>
                    <a:lnTo>
                      <a:pt x="1344" y="103"/>
                    </a:lnTo>
                    <a:lnTo>
                      <a:pt x="1347" y="110"/>
                    </a:lnTo>
                    <a:lnTo>
                      <a:pt x="1351" y="116"/>
                    </a:lnTo>
                    <a:lnTo>
                      <a:pt x="1354" y="121"/>
                    </a:lnTo>
                    <a:lnTo>
                      <a:pt x="1358" y="126"/>
                    </a:lnTo>
                    <a:lnTo>
                      <a:pt x="1361" y="131"/>
                    </a:lnTo>
                    <a:lnTo>
                      <a:pt x="1365" y="135"/>
                    </a:lnTo>
                    <a:lnTo>
                      <a:pt x="1368" y="138"/>
                    </a:lnTo>
                    <a:lnTo>
                      <a:pt x="1372" y="141"/>
                    </a:lnTo>
                    <a:lnTo>
                      <a:pt x="1375" y="143"/>
                    </a:lnTo>
                    <a:lnTo>
                      <a:pt x="1379" y="145"/>
                    </a:lnTo>
                    <a:lnTo>
                      <a:pt x="1382" y="147"/>
                    </a:lnTo>
                    <a:lnTo>
                      <a:pt x="1386" y="148"/>
                    </a:lnTo>
                    <a:lnTo>
                      <a:pt x="1389" y="150"/>
                    </a:lnTo>
                    <a:lnTo>
                      <a:pt x="1393" y="150"/>
                    </a:lnTo>
                    <a:lnTo>
                      <a:pt x="1397" y="151"/>
                    </a:lnTo>
                    <a:lnTo>
                      <a:pt x="1400" y="152"/>
                    </a:lnTo>
                    <a:lnTo>
                      <a:pt x="1404" y="153"/>
                    </a:lnTo>
                    <a:lnTo>
                      <a:pt x="1407" y="153"/>
                    </a:lnTo>
                    <a:lnTo>
                      <a:pt x="1410" y="153"/>
                    </a:lnTo>
                  </a:path>
                </a:pathLst>
              </a:custGeom>
              <a:noFill/>
              <a:ln w="4826">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33" name="Freeform 47"/>
              <p:cNvSpPr>
                <a:spLocks/>
              </p:cNvSpPr>
              <p:nvPr/>
            </p:nvSpPr>
            <p:spPr bwMode="auto">
              <a:xfrm>
                <a:off x="2242" y="2288"/>
                <a:ext cx="2494" cy="90"/>
              </a:xfrm>
              <a:custGeom>
                <a:avLst/>
                <a:gdLst>
                  <a:gd name="T0" fmla="*/ 19441 w 1410"/>
                  <a:gd name="T1" fmla="*/ 0 h 206"/>
                  <a:gd name="T2" fmla="*/ 42902 w 1410"/>
                  <a:gd name="T3" fmla="*/ 0 h 206"/>
                  <a:gd name="T4" fmla="*/ 65649 w 1410"/>
                  <a:gd name="T5" fmla="*/ 0 h 206"/>
                  <a:gd name="T6" fmla="*/ 88997 w 1410"/>
                  <a:gd name="T7" fmla="*/ 0 h 206"/>
                  <a:gd name="T8" fmla="*/ 112384 w 1410"/>
                  <a:gd name="T9" fmla="*/ 0 h 206"/>
                  <a:gd name="T10" fmla="*/ 135203 w 1410"/>
                  <a:gd name="T11" fmla="*/ 0 h 206"/>
                  <a:gd name="T12" fmla="*/ 158656 w 1410"/>
                  <a:gd name="T13" fmla="*/ 0 h 206"/>
                  <a:gd name="T14" fmla="*/ 182055 w 1410"/>
                  <a:gd name="T15" fmla="*/ 0 h 206"/>
                  <a:gd name="T16" fmla="*/ 205392 w 1410"/>
                  <a:gd name="T17" fmla="*/ 0 h 206"/>
                  <a:gd name="T18" fmla="*/ 228086 w 1410"/>
                  <a:gd name="T19" fmla="*/ 0 h 206"/>
                  <a:gd name="T20" fmla="*/ 251118 w 1410"/>
                  <a:gd name="T21" fmla="*/ 0 h 206"/>
                  <a:gd name="T22" fmla="*/ 273712 w 1410"/>
                  <a:gd name="T23" fmla="*/ 0 h 206"/>
                  <a:gd name="T24" fmla="*/ 297398 w 1410"/>
                  <a:gd name="T25" fmla="*/ 0 h 206"/>
                  <a:gd name="T26" fmla="*/ 320785 w 1410"/>
                  <a:gd name="T27" fmla="*/ 0 h 206"/>
                  <a:gd name="T28" fmla="*/ 344176 w 1410"/>
                  <a:gd name="T29" fmla="*/ 0 h 206"/>
                  <a:gd name="T30" fmla="*/ 366876 w 1410"/>
                  <a:gd name="T31" fmla="*/ 0 h 206"/>
                  <a:gd name="T32" fmla="*/ 390329 w 1410"/>
                  <a:gd name="T33" fmla="*/ 0 h 206"/>
                  <a:gd name="T34" fmla="*/ 413728 w 1410"/>
                  <a:gd name="T35" fmla="*/ 0 h 206"/>
                  <a:gd name="T36" fmla="*/ 435834 w 1410"/>
                  <a:gd name="T37" fmla="*/ 0 h 206"/>
                  <a:gd name="T38" fmla="*/ 459796 w 1410"/>
                  <a:gd name="T39" fmla="*/ 0 h 206"/>
                  <a:gd name="T40" fmla="*/ 482976 w 1410"/>
                  <a:gd name="T41" fmla="*/ 0 h 206"/>
                  <a:gd name="T42" fmla="*/ 505383 w 1410"/>
                  <a:gd name="T43" fmla="*/ 0 h 206"/>
                  <a:gd name="T44" fmla="*/ 529071 w 1410"/>
                  <a:gd name="T45" fmla="*/ 0 h 206"/>
                  <a:gd name="T46" fmla="*/ 552456 w 1410"/>
                  <a:gd name="T47" fmla="*/ 0 h 206"/>
                  <a:gd name="T48" fmla="*/ 574651 w 1410"/>
                  <a:gd name="T49" fmla="*/ 0 h 206"/>
                  <a:gd name="T50" fmla="*/ 598059 w 1410"/>
                  <a:gd name="T51" fmla="*/ 0 h 206"/>
                  <a:gd name="T52" fmla="*/ 621922 w 1410"/>
                  <a:gd name="T53" fmla="*/ 0 h 206"/>
                  <a:gd name="T54" fmla="*/ 644191 w 1410"/>
                  <a:gd name="T55" fmla="*/ 0 h 206"/>
                  <a:gd name="T56" fmla="*/ 667506 w 1410"/>
                  <a:gd name="T57" fmla="*/ 0 h 206"/>
                  <a:gd name="T58" fmla="*/ 691556 w 1410"/>
                  <a:gd name="T59" fmla="*/ 0 h 206"/>
                  <a:gd name="T60" fmla="*/ 714655 w 1410"/>
                  <a:gd name="T61" fmla="*/ 0 h 206"/>
                  <a:gd name="T62" fmla="*/ 737005 w 1410"/>
                  <a:gd name="T63" fmla="*/ 0 h 206"/>
                  <a:gd name="T64" fmla="*/ 760242 w 1410"/>
                  <a:gd name="T65" fmla="*/ 0 h 206"/>
                  <a:gd name="T66" fmla="*/ 784133 w 1410"/>
                  <a:gd name="T67" fmla="*/ 0 h 206"/>
                  <a:gd name="T68" fmla="*/ 806324 w 1410"/>
                  <a:gd name="T69" fmla="*/ 0 h 206"/>
                  <a:gd name="T70" fmla="*/ 829738 w 1410"/>
                  <a:gd name="T71" fmla="*/ 0 h 206"/>
                  <a:gd name="T72" fmla="*/ 853797 w 1410"/>
                  <a:gd name="T73" fmla="*/ 0 h 206"/>
                  <a:gd name="T74" fmla="*/ 877074 w 1410"/>
                  <a:gd name="T75" fmla="*/ 0 h 206"/>
                  <a:gd name="T76" fmla="*/ 899179 w 1410"/>
                  <a:gd name="T77" fmla="*/ 0 h 206"/>
                  <a:gd name="T78" fmla="*/ 922591 w 1410"/>
                  <a:gd name="T79" fmla="*/ 0 h 206"/>
                  <a:gd name="T80" fmla="*/ 945458 w 1410"/>
                  <a:gd name="T81" fmla="*/ 0 h 206"/>
                  <a:gd name="T82" fmla="*/ 968850 w 1410"/>
                  <a:gd name="T83" fmla="*/ 0 h 206"/>
                  <a:gd name="T84" fmla="*/ 991915 w 1410"/>
                  <a:gd name="T85" fmla="*/ 0 h 206"/>
                  <a:gd name="T86" fmla="*/ 1015805 w 1410"/>
                  <a:gd name="T87" fmla="*/ 0 h 206"/>
                  <a:gd name="T88" fmla="*/ 1038006 w 1410"/>
                  <a:gd name="T89" fmla="*/ 0 h 206"/>
                  <a:gd name="T90" fmla="*/ 1061432 w 1410"/>
                  <a:gd name="T91" fmla="*/ 0 h 206"/>
                  <a:gd name="T92" fmla="*/ 1084763 w 1410"/>
                  <a:gd name="T93" fmla="*/ 0 h 206"/>
                  <a:gd name="T94" fmla="*/ 1107667 w 1410"/>
                  <a:gd name="T95" fmla="*/ 0 h 206"/>
                  <a:gd name="T96" fmla="*/ 1131082 w 1410"/>
                  <a:gd name="T97" fmla="*/ 0 h 206"/>
                  <a:gd name="T98" fmla="*/ 1154441 w 1410"/>
                  <a:gd name="T99" fmla="*/ 0 h 206"/>
                  <a:gd name="T100" fmla="*/ 1177136 w 1410"/>
                  <a:gd name="T101" fmla="*/ 0 h 206"/>
                  <a:gd name="T102" fmla="*/ 1200520 w 1410"/>
                  <a:gd name="T103" fmla="*/ 0 h 206"/>
                  <a:gd name="T104" fmla="*/ 1223581 w 1410"/>
                  <a:gd name="T105" fmla="*/ 0 h 206"/>
                  <a:gd name="T106" fmla="*/ 1246407 w 1410"/>
                  <a:gd name="T107" fmla="*/ 0 h 206"/>
                  <a:gd name="T108" fmla="*/ 1269922 w 1410"/>
                  <a:gd name="T109" fmla="*/ 0 h 206"/>
                  <a:gd name="T110" fmla="*/ 1293258 w 1410"/>
                  <a:gd name="T111" fmla="*/ 0 h 206"/>
                  <a:gd name="T112" fmla="*/ 1316660 w 1410"/>
                  <a:gd name="T113" fmla="*/ 0 h 2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10"/>
                  <a:gd name="T172" fmla="*/ 0 h 206"/>
                  <a:gd name="T173" fmla="*/ 1410 w 1410"/>
                  <a:gd name="T174" fmla="*/ 206 h 20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10" h="206">
                    <a:moveTo>
                      <a:pt x="0" y="89"/>
                    </a:moveTo>
                    <a:lnTo>
                      <a:pt x="3" y="90"/>
                    </a:lnTo>
                    <a:lnTo>
                      <a:pt x="7" y="91"/>
                    </a:lnTo>
                    <a:lnTo>
                      <a:pt x="10" y="92"/>
                    </a:lnTo>
                    <a:lnTo>
                      <a:pt x="14" y="93"/>
                    </a:lnTo>
                    <a:lnTo>
                      <a:pt x="17" y="94"/>
                    </a:lnTo>
                    <a:lnTo>
                      <a:pt x="21" y="95"/>
                    </a:lnTo>
                    <a:lnTo>
                      <a:pt x="24" y="96"/>
                    </a:lnTo>
                    <a:lnTo>
                      <a:pt x="28" y="97"/>
                    </a:lnTo>
                    <a:lnTo>
                      <a:pt x="31" y="99"/>
                    </a:lnTo>
                    <a:lnTo>
                      <a:pt x="35" y="100"/>
                    </a:lnTo>
                    <a:lnTo>
                      <a:pt x="39" y="101"/>
                    </a:lnTo>
                    <a:lnTo>
                      <a:pt x="42" y="103"/>
                    </a:lnTo>
                    <a:lnTo>
                      <a:pt x="46" y="105"/>
                    </a:lnTo>
                    <a:lnTo>
                      <a:pt x="49" y="106"/>
                    </a:lnTo>
                    <a:lnTo>
                      <a:pt x="53" y="108"/>
                    </a:lnTo>
                    <a:lnTo>
                      <a:pt x="56" y="110"/>
                    </a:lnTo>
                    <a:lnTo>
                      <a:pt x="60" y="112"/>
                    </a:lnTo>
                    <a:lnTo>
                      <a:pt x="63" y="114"/>
                    </a:lnTo>
                    <a:lnTo>
                      <a:pt x="67" y="116"/>
                    </a:lnTo>
                    <a:lnTo>
                      <a:pt x="70" y="118"/>
                    </a:lnTo>
                    <a:lnTo>
                      <a:pt x="74" y="121"/>
                    </a:lnTo>
                    <a:lnTo>
                      <a:pt x="77" y="123"/>
                    </a:lnTo>
                    <a:lnTo>
                      <a:pt x="81" y="125"/>
                    </a:lnTo>
                    <a:lnTo>
                      <a:pt x="84" y="127"/>
                    </a:lnTo>
                    <a:lnTo>
                      <a:pt x="88" y="130"/>
                    </a:lnTo>
                    <a:lnTo>
                      <a:pt x="91" y="132"/>
                    </a:lnTo>
                    <a:lnTo>
                      <a:pt x="95" y="135"/>
                    </a:lnTo>
                    <a:lnTo>
                      <a:pt x="99" y="137"/>
                    </a:lnTo>
                    <a:lnTo>
                      <a:pt x="102" y="139"/>
                    </a:lnTo>
                    <a:lnTo>
                      <a:pt x="106" y="141"/>
                    </a:lnTo>
                    <a:lnTo>
                      <a:pt x="109" y="144"/>
                    </a:lnTo>
                    <a:lnTo>
                      <a:pt x="113" y="146"/>
                    </a:lnTo>
                    <a:lnTo>
                      <a:pt x="116" y="148"/>
                    </a:lnTo>
                    <a:lnTo>
                      <a:pt x="120" y="150"/>
                    </a:lnTo>
                    <a:lnTo>
                      <a:pt x="123" y="151"/>
                    </a:lnTo>
                    <a:lnTo>
                      <a:pt x="127" y="153"/>
                    </a:lnTo>
                    <a:lnTo>
                      <a:pt x="130" y="155"/>
                    </a:lnTo>
                    <a:lnTo>
                      <a:pt x="134" y="156"/>
                    </a:lnTo>
                    <a:lnTo>
                      <a:pt x="137" y="158"/>
                    </a:lnTo>
                    <a:lnTo>
                      <a:pt x="141" y="159"/>
                    </a:lnTo>
                    <a:lnTo>
                      <a:pt x="144" y="160"/>
                    </a:lnTo>
                    <a:lnTo>
                      <a:pt x="148" y="161"/>
                    </a:lnTo>
                    <a:lnTo>
                      <a:pt x="151" y="162"/>
                    </a:lnTo>
                    <a:lnTo>
                      <a:pt x="155" y="163"/>
                    </a:lnTo>
                    <a:lnTo>
                      <a:pt x="159" y="164"/>
                    </a:lnTo>
                    <a:lnTo>
                      <a:pt x="162" y="164"/>
                    </a:lnTo>
                    <a:lnTo>
                      <a:pt x="166" y="165"/>
                    </a:lnTo>
                    <a:lnTo>
                      <a:pt x="169" y="165"/>
                    </a:lnTo>
                    <a:lnTo>
                      <a:pt x="172" y="166"/>
                    </a:lnTo>
                    <a:lnTo>
                      <a:pt x="176" y="166"/>
                    </a:lnTo>
                    <a:lnTo>
                      <a:pt x="180" y="166"/>
                    </a:lnTo>
                    <a:lnTo>
                      <a:pt x="183" y="167"/>
                    </a:lnTo>
                    <a:lnTo>
                      <a:pt x="187" y="167"/>
                    </a:lnTo>
                    <a:lnTo>
                      <a:pt x="190" y="167"/>
                    </a:lnTo>
                    <a:lnTo>
                      <a:pt x="194" y="167"/>
                    </a:lnTo>
                    <a:lnTo>
                      <a:pt x="197" y="167"/>
                    </a:lnTo>
                    <a:lnTo>
                      <a:pt x="201" y="167"/>
                    </a:lnTo>
                    <a:lnTo>
                      <a:pt x="204" y="168"/>
                    </a:lnTo>
                    <a:lnTo>
                      <a:pt x="208" y="168"/>
                    </a:lnTo>
                    <a:lnTo>
                      <a:pt x="211" y="168"/>
                    </a:lnTo>
                    <a:lnTo>
                      <a:pt x="215" y="168"/>
                    </a:lnTo>
                    <a:lnTo>
                      <a:pt x="219" y="168"/>
                    </a:lnTo>
                    <a:lnTo>
                      <a:pt x="222" y="168"/>
                    </a:lnTo>
                    <a:lnTo>
                      <a:pt x="225" y="168"/>
                    </a:lnTo>
                    <a:lnTo>
                      <a:pt x="229" y="168"/>
                    </a:lnTo>
                    <a:lnTo>
                      <a:pt x="232" y="167"/>
                    </a:lnTo>
                    <a:lnTo>
                      <a:pt x="236" y="167"/>
                    </a:lnTo>
                    <a:lnTo>
                      <a:pt x="240" y="167"/>
                    </a:lnTo>
                    <a:lnTo>
                      <a:pt x="243" y="167"/>
                    </a:lnTo>
                    <a:lnTo>
                      <a:pt x="247" y="167"/>
                    </a:lnTo>
                    <a:lnTo>
                      <a:pt x="250" y="167"/>
                    </a:lnTo>
                    <a:lnTo>
                      <a:pt x="254" y="166"/>
                    </a:lnTo>
                    <a:lnTo>
                      <a:pt x="257" y="166"/>
                    </a:lnTo>
                    <a:lnTo>
                      <a:pt x="261" y="166"/>
                    </a:lnTo>
                    <a:lnTo>
                      <a:pt x="264" y="166"/>
                    </a:lnTo>
                    <a:lnTo>
                      <a:pt x="268" y="165"/>
                    </a:lnTo>
                    <a:lnTo>
                      <a:pt x="271" y="165"/>
                    </a:lnTo>
                    <a:lnTo>
                      <a:pt x="275" y="165"/>
                    </a:lnTo>
                    <a:lnTo>
                      <a:pt x="278" y="164"/>
                    </a:lnTo>
                    <a:lnTo>
                      <a:pt x="282" y="164"/>
                    </a:lnTo>
                    <a:lnTo>
                      <a:pt x="285" y="163"/>
                    </a:lnTo>
                    <a:lnTo>
                      <a:pt x="289" y="163"/>
                    </a:lnTo>
                    <a:lnTo>
                      <a:pt x="292" y="162"/>
                    </a:lnTo>
                    <a:lnTo>
                      <a:pt x="296" y="162"/>
                    </a:lnTo>
                    <a:lnTo>
                      <a:pt x="300" y="162"/>
                    </a:lnTo>
                    <a:lnTo>
                      <a:pt x="303" y="163"/>
                    </a:lnTo>
                    <a:lnTo>
                      <a:pt x="307" y="164"/>
                    </a:lnTo>
                    <a:lnTo>
                      <a:pt x="310" y="165"/>
                    </a:lnTo>
                    <a:lnTo>
                      <a:pt x="314" y="168"/>
                    </a:lnTo>
                    <a:lnTo>
                      <a:pt x="317" y="172"/>
                    </a:lnTo>
                    <a:lnTo>
                      <a:pt x="321" y="176"/>
                    </a:lnTo>
                    <a:lnTo>
                      <a:pt x="324" y="181"/>
                    </a:lnTo>
                    <a:lnTo>
                      <a:pt x="328" y="186"/>
                    </a:lnTo>
                    <a:lnTo>
                      <a:pt x="331" y="191"/>
                    </a:lnTo>
                    <a:lnTo>
                      <a:pt x="335" y="195"/>
                    </a:lnTo>
                    <a:lnTo>
                      <a:pt x="338" y="199"/>
                    </a:lnTo>
                    <a:lnTo>
                      <a:pt x="342" y="202"/>
                    </a:lnTo>
                    <a:lnTo>
                      <a:pt x="345" y="205"/>
                    </a:lnTo>
                    <a:lnTo>
                      <a:pt x="349" y="206"/>
                    </a:lnTo>
                    <a:lnTo>
                      <a:pt x="352" y="206"/>
                    </a:lnTo>
                    <a:lnTo>
                      <a:pt x="356" y="206"/>
                    </a:lnTo>
                    <a:lnTo>
                      <a:pt x="360" y="204"/>
                    </a:lnTo>
                    <a:lnTo>
                      <a:pt x="363" y="202"/>
                    </a:lnTo>
                    <a:lnTo>
                      <a:pt x="367" y="199"/>
                    </a:lnTo>
                    <a:lnTo>
                      <a:pt x="370" y="195"/>
                    </a:lnTo>
                    <a:lnTo>
                      <a:pt x="374" y="190"/>
                    </a:lnTo>
                    <a:lnTo>
                      <a:pt x="377" y="185"/>
                    </a:lnTo>
                    <a:lnTo>
                      <a:pt x="381" y="179"/>
                    </a:lnTo>
                    <a:lnTo>
                      <a:pt x="384" y="174"/>
                    </a:lnTo>
                    <a:lnTo>
                      <a:pt x="388" y="169"/>
                    </a:lnTo>
                    <a:lnTo>
                      <a:pt x="391" y="165"/>
                    </a:lnTo>
                    <a:lnTo>
                      <a:pt x="395" y="161"/>
                    </a:lnTo>
                    <a:lnTo>
                      <a:pt x="398" y="158"/>
                    </a:lnTo>
                    <a:lnTo>
                      <a:pt x="402" y="156"/>
                    </a:lnTo>
                    <a:lnTo>
                      <a:pt x="405" y="154"/>
                    </a:lnTo>
                    <a:lnTo>
                      <a:pt x="409" y="153"/>
                    </a:lnTo>
                    <a:lnTo>
                      <a:pt x="412" y="151"/>
                    </a:lnTo>
                    <a:lnTo>
                      <a:pt x="416" y="150"/>
                    </a:lnTo>
                    <a:lnTo>
                      <a:pt x="420" y="148"/>
                    </a:lnTo>
                    <a:lnTo>
                      <a:pt x="423" y="147"/>
                    </a:lnTo>
                    <a:lnTo>
                      <a:pt x="426" y="145"/>
                    </a:lnTo>
                    <a:lnTo>
                      <a:pt x="430" y="143"/>
                    </a:lnTo>
                    <a:lnTo>
                      <a:pt x="433" y="141"/>
                    </a:lnTo>
                    <a:lnTo>
                      <a:pt x="437" y="139"/>
                    </a:lnTo>
                    <a:lnTo>
                      <a:pt x="441" y="137"/>
                    </a:lnTo>
                    <a:lnTo>
                      <a:pt x="444" y="134"/>
                    </a:lnTo>
                    <a:lnTo>
                      <a:pt x="448" y="131"/>
                    </a:lnTo>
                    <a:lnTo>
                      <a:pt x="451" y="129"/>
                    </a:lnTo>
                    <a:lnTo>
                      <a:pt x="455" y="126"/>
                    </a:lnTo>
                    <a:lnTo>
                      <a:pt x="458" y="123"/>
                    </a:lnTo>
                    <a:lnTo>
                      <a:pt x="462" y="119"/>
                    </a:lnTo>
                    <a:lnTo>
                      <a:pt x="465" y="116"/>
                    </a:lnTo>
                    <a:lnTo>
                      <a:pt x="469" y="112"/>
                    </a:lnTo>
                    <a:lnTo>
                      <a:pt x="472" y="109"/>
                    </a:lnTo>
                    <a:lnTo>
                      <a:pt x="476" y="105"/>
                    </a:lnTo>
                    <a:lnTo>
                      <a:pt x="479" y="101"/>
                    </a:lnTo>
                    <a:lnTo>
                      <a:pt x="483" y="97"/>
                    </a:lnTo>
                    <a:lnTo>
                      <a:pt x="486" y="94"/>
                    </a:lnTo>
                    <a:lnTo>
                      <a:pt x="490" y="90"/>
                    </a:lnTo>
                    <a:lnTo>
                      <a:pt x="493" y="86"/>
                    </a:lnTo>
                    <a:lnTo>
                      <a:pt x="497" y="82"/>
                    </a:lnTo>
                    <a:lnTo>
                      <a:pt x="501" y="79"/>
                    </a:lnTo>
                    <a:lnTo>
                      <a:pt x="504" y="75"/>
                    </a:lnTo>
                    <a:lnTo>
                      <a:pt x="508" y="71"/>
                    </a:lnTo>
                    <a:lnTo>
                      <a:pt x="511" y="68"/>
                    </a:lnTo>
                    <a:lnTo>
                      <a:pt x="515" y="64"/>
                    </a:lnTo>
                    <a:lnTo>
                      <a:pt x="518" y="61"/>
                    </a:lnTo>
                    <a:lnTo>
                      <a:pt x="522" y="58"/>
                    </a:lnTo>
                    <a:lnTo>
                      <a:pt x="525" y="55"/>
                    </a:lnTo>
                    <a:lnTo>
                      <a:pt x="529" y="52"/>
                    </a:lnTo>
                    <a:lnTo>
                      <a:pt x="532" y="49"/>
                    </a:lnTo>
                    <a:lnTo>
                      <a:pt x="536" y="46"/>
                    </a:lnTo>
                    <a:lnTo>
                      <a:pt x="539" y="44"/>
                    </a:lnTo>
                    <a:lnTo>
                      <a:pt x="543" y="41"/>
                    </a:lnTo>
                    <a:lnTo>
                      <a:pt x="546" y="39"/>
                    </a:lnTo>
                    <a:lnTo>
                      <a:pt x="550" y="37"/>
                    </a:lnTo>
                    <a:lnTo>
                      <a:pt x="553" y="35"/>
                    </a:lnTo>
                    <a:lnTo>
                      <a:pt x="557" y="33"/>
                    </a:lnTo>
                    <a:lnTo>
                      <a:pt x="561" y="31"/>
                    </a:lnTo>
                    <a:lnTo>
                      <a:pt x="564" y="29"/>
                    </a:lnTo>
                    <a:lnTo>
                      <a:pt x="568" y="27"/>
                    </a:lnTo>
                    <a:lnTo>
                      <a:pt x="571" y="26"/>
                    </a:lnTo>
                    <a:lnTo>
                      <a:pt x="575" y="24"/>
                    </a:lnTo>
                    <a:lnTo>
                      <a:pt x="578" y="23"/>
                    </a:lnTo>
                    <a:lnTo>
                      <a:pt x="582" y="21"/>
                    </a:lnTo>
                    <a:lnTo>
                      <a:pt x="585" y="20"/>
                    </a:lnTo>
                    <a:lnTo>
                      <a:pt x="589" y="19"/>
                    </a:lnTo>
                    <a:lnTo>
                      <a:pt x="592" y="18"/>
                    </a:lnTo>
                    <a:lnTo>
                      <a:pt x="596" y="17"/>
                    </a:lnTo>
                    <a:lnTo>
                      <a:pt x="599" y="16"/>
                    </a:lnTo>
                    <a:lnTo>
                      <a:pt x="603" y="15"/>
                    </a:lnTo>
                    <a:lnTo>
                      <a:pt x="606" y="14"/>
                    </a:lnTo>
                    <a:lnTo>
                      <a:pt x="610" y="13"/>
                    </a:lnTo>
                    <a:lnTo>
                      <a:pt x="613" y="12"/>
                    </a:lnTo>
                    <a:lnTo>
                      <a:pt x="617" y="12"/>
                    </a:lnTo>
                    <a:lnTo>
                      <a:pt x="621" y="11"/>
                    </a:lnTo>
                    <a:lnTo>
                      <a:pt x="624" y="11"/>
                    </a:lnTo>
                    <a:lnTo>
                      <a:pt x="628" y="10"/>
                    </a:lnTo>
                    <a:lnTo>
                      <a:pt x="631" y="9"/>
                    </a:lnTo>
                    <a:lnTo>
                      <a:pt x="635" y="9"/>
                    </a:lnTo>
                    <a:lnTo>
                      <a:pt x="638" y="8"/>
                    </a:lnTo>
                    <a:lnTo>
                      <a:pt x="642" y="8"/>
                    </a:lnTo>
                    <a:lnTo>
                      <a:pt x="645" y="7"/>
                    </a:lnTo>
                    <a:lnTo>
                      <a:pt x="649" y="7"/>
                    </a:lnTo>
                    <a:lnTo>
                      <a:pt x="652" y="7"/>
                    </a:lnTo>
                    <a:lnTo>
                      <a:pt x="656" y="7"/>
                    </a:lnTo>
                    <a:lnTo>
                      <a:pt x="659" y="6"/>
                    </a:lnTo>
                    <a:lnTo>
                      <a:pt x="663" y="6"/>
                    </a:lnTo>
                    <a:lnTo>
                      <a:pt x="666" y="6"/>
                    </a:lnTo>
                    <a:lnTo>
                      <a:pt x="670" y="5"/>
                    </a:lnTo>
                    <a:lnTo>
                      <a:pt x="673" y="5"/>
                    </a:lnTo>
                    <a:lnTo>
                      <a:pt x="677" y="5"/>
                    </a:lnTo>
                    <a:lnTo>
                      <a:pt x="681" y="4"/>
                    </a:lnTo>
                    <a:lnTo>
                      <a:pt x="684" y="4"/>
                    </a:lnTo>
                    <a:lnTo>
                      <a:pt x="687" y="4"/>
                    </a:lnTo>
                    <a:lnTo>
                      <a:pt x="691" y="4"/>
                    </a:lnTo>
                    <a:lnTo>
                      <a:pt x="695" y="4"/>
                    </a:lnTo>
                    <a:lnTo>
                      <a:pt x="698" y="3"/>
                    </a:lnTo>
                    <a:lnTo>
                      <a:pt x="702" y="3"/>
                    </a:lnTo>
                    <a:lnTo>
                      <a:pt x="705" y="3"/>
                    </a:lnTo>
                    <a:lnTo>
                      <a:pt x="709" y="3"/>
                    </a:lnTo>
                    <a:lnTo>
                      <a:pt x="712" y="3"/>
                    </a:lnTo>
                    <a:lnTo>
                      <a:pt x="716" y="3"/>
                    </a:lnTo>
                    <a:lnTo>
                      <a:pt x="719" y="3"/>
                    </a:lnTo>
                    <a:lnTo>
                      <a:pt x="723" y="3"/>
                    </a:lnTo>
                    <a:lnTo>
                      <a:pt x="726" y="2"/>
                    </a:lnTo>
                    <a:lnTo>
                      <a:pt x="730" y="2"/>
                    </a:lnTo>
                    <a:lnTo>
                      <a:pt x="733" y="2"/>
                    </a:lnTo>
                    <a:lnTo>
                      <a:pt x="737" y="2"/>
                    </a:lnTo>
                    <a:lnTo>
                      <a:pt x="740" y="2"/>
                    </a:lnTo>
                    <a:lnTo>
                      <a:pt x="744" y="2"/>
                    </a:lnTo>
                    <a:lnTo>
                      <a:pt x="747" y="2"/>
                    </a:lnTo>
                    <a:lnTo>
                      <a:pt x="751" y="2"/>
                    </a:lnTo>
                    <a:lnTo>
                      <a:pt x="755" y="2"/>
                    </a:lnTo>
                    <a:lnTo>
                      <a:pt x="758" y="2"/>
                    </a:lnTo>
                    <a:lnTo>
                      <a:pt x="762" y="2"/>
                    </a:lnTo>
                    <a:lnTo>
                      <a:pt x="765" y="2"/>
                    </a:lnTo>
                    <a:lnTo>
                      <a:pt x="769" y="1"/>
                    </a:lnTo>
                    <a:lnTo>
                      <a:pt x="772" y="1"/>
                    </a:lnTo>
                    <a:lnTo>
                      <a:pt x="776" y="1"/>
                    </a:lnTo>
                    <a:lnTo>
                      <a:pt x="779" y="1"/>
                    </a:lnTo>
                    <a:lnTo>
                      <a:pt x="783" y="1"/>
                    </a:lnTo>
                    <a:lnTo>
                      <a:pt x="786" y="1"/>
                    </a:lnTo>
                    <a:lnTo>
                      <a:pt x="790" y="1"/>
                    </a:lnTo>
                    <a:lnTo>
                      <a:pt x="793" y="1"/>
                    </a:lnTo>
                    <a:lnTo>
                      <a:pt x="797" y="1"/>
                    </a:lnTo>
                    <a:lnTo>
                      <a:pt x="800" y="1"/>
                    </a:lnTo>
                    <a:lnTo>
                      <a:pt x="804" y="1"/>
                    </a:lnTo>
                    <a:lnTo>
                      <a:pt x="807" y="1"/>
                    </a:lnTo>
                    <a:lnTo>
                      <a:pt x="811" y="1"/>
                    </a:lnTo>
                    <a:lnTo>
                      <a:pt x="815" y="1"/>
                    </a:lnTo>
                    <a:lnTo>
                      <a:pt x="818" y="1"/>
                    </a:lnTo>
                    <a:lnTo>
                      <a:pt x="822" y="1"/>
                    </a:lnTo>
                    <a:lnTo>
                      <a:pt x="825" y="1"/>
                    </a:lnTo>
                    <a:lnTo>
                      <a:pt x="829" y="1"/>
                    </a:lnTo>
                    <a:lnTo>
                      <a:pt x="832" y="1"/>
                    </a:lnTo>
                    <a:lnTo>
                      <a:pt x="836" y="1"/>
                    </a:lnTo>
                    <a:lnTo>
                      <a:pt x="839" y="1"/>
                    </a:lnTo>
                    <a:lnTo>
                      <a:pt x="843" y="1"/>
                    </a:lnTo>
                    <a:lnTo>
                      <a:pt x="846" y="1"/>
                    </a:lnTo>
                    <a:lnTo>
                      <a:pt x="850" y="1"/>
                    </a:lnTo>
                    <a:lnTo>
                      <a:pt x="853" y="1"/>
                    </a:lnTo>
                    <a:lnTo>
                      <a:pt x="857" y="1"/>
                    </a:lnTo>
                    <a:lnTo>
                      <a:pt x="860" y="1"/>
                    </a:lnTo>
                    <a:lnTo>
                      <a:pt x="864" y="1"/>
                    </a:lnTo>
                    <a:lnTo>
                      <a:pt x="867" y="1"/>
                    </a:lnTo>
                    <a:lnTo>
                      <a:pt x="871" y="0"/>
                    </a:lnTo>
                    <a:lnTo>
                      <a:pt x="875" y="0"/>
                    </a:lnTo>
                    <a:lnTo>
                      <a:pt x="878" y="0"/>
                    </a:lnTo>
                    <a:lnTo>
                      <a:pt x="882" y="0"/>
                    </a:lnTo>
                    <a:lnTo>
                      <a:pt x="885" y="0"/>
                    </a:lnTo>
                    <a:lnTo>
                      <a:pt x="889" y="0"/>
                    </a:lnTo>
                    <a:lnTo>
                      <a:pt x="892" y="0"/>
                    </a:lnTo>
                    <a:lnTo>
                      <a:pt x="896" y="0"/>
                    </a:lnTo>
                    <a:lnTo>
                      <a:pt x="899" y="0"/>
                    </a:lnTo>
                    <a:lnTo>
                      <a:pt x="903" y="0"/>
                    </a:lnTo>
                    <a:lnTo>
                      <a:pt x="906" y="0"/>
                    </a:lnTo>
                    <a:lnTo>
                      <a:pt x="910" y="0"/>
                    </a:lnTo>
                    <a:lnTo>
                      <a:pt x="913" y="0"/>
                    </a:lnTo>
                    <a:lnTo>
                      <a:pt x="917" y="0"/>
                    </a:lnTo>
                    <a:lnTo>
                      <a:pt x="920" y="0"/>
                    </a:lnTo>
                    <a:lnTo>
                      <a:pt x="924" y="0"/>
                    </a:lnTo>
                    <a:lnTo>
                      <a:pt x="927" y="0"/>
                    </a:lnTo>
                    <a:lnTo>
                      <a:pt x="931" y="0"/>
                    </a:lnTo>
                    <a:lnTo>
                      <a:pt x="935" y="0"/>
                    </a:lnTo>
                    <a:lnTo>
                      <a:pt x="938" y="0"/>
                    </a:lnTo>
                    <a:lnTo>
                      <a:pt x="941" y="0"/>
                    </a:lnTo>
                    <a:lnTo>
                      <a:pt x="945" y="0"/>
                    </a:lnTo>
                    <a:lnTo>
                      <a:pt x="948" y="0"/>
                    </a:lnTo>
                    <a:lnTo>
                      <a:pt x="952" y="0"/>
                    </a:lnTo>
                    <a:lnTo>
                      <a:pt x="956" y="0"/>
                    </a:lnTo>
                    <a:lnTo>
                      <a:pt x="959" y="0"/>
                    </a:lnTo>
                    <a:lnTo>
                      <a:pt x="963" y="0"/>
                    </a:lnTo>
                    <a:lnTo>
                      <a:pt x="966" y="0"/>
                    </a:lnTo>
                    <a:lnTo>
                      <a:pt x="970" y="0"/>
                    </a:lnTo>
                    <a:lnTo>
                      <a:pt x="973" y="0"/>
                    </a:lnTo>
                    <a:lnTo>
                      <a:pt x="977" y="0"/>
                    </a:lnTo>
                    <a:lnTo>
                      <a:pt x="980" y="0"/>
                    </a:lnTo>
                    <a:lnTo>
                      <a:pt x="984" y="0"/>
                    </a:lnTo>
                    <a:lnTo>
                      <a:pt x="987" y="0"/>
                    </a:lnTo>
                    <a:lnTo>
                      <a:pt x="991" y="0"/>
                    </a:lnTo>
                    <a:lnTo>
                      <a:pt x="994" y="0"/>
                    </a:lnTo>
                    <a:lnTo>
                      <a:pt x="998" y="0"/>
                    </a:lnTo>
                    <a:lnTo>
                      <a:pt x="1001" y="0"/>
                    </a:lnTo>
                    <a:lnTo>
                      <a:pt x="1005" y="0"/>
                    </a:lnTo>
                    <a:lnTo>
                      <a:pt x="1008" y="0"/>
                    </a:lnTo>
                    <a:lnTo>
                      <a:pt x="1012" y="0"/>
                    </a:lnTo>
                    <a:lnTo>
                      <a:pt x="1016" y="0"/>
                    </a:lnTo>
                    <a:lnTo>
                      <a:pt x="1019" y="0"/>
                    </a:lnTo>
                    <a:lnTo>
                      <a:pt x="1023" y="0"/>
                    </a:lnTo>
                    <a:lnTo>
                      <a:pt x="1026" y="0"/>
                    </a:lnTo>
                    <a:lnTo>
                      <a:pt x="1030" y="0"/>
                    </a:lnTo>
                    <a:lnTo>
                      <a:pt x="1033" y="0"/>
                    </a:lnTo>
                    <a:lnTo>
                      <a:pt x="1037" y="0"/>
                    </a:lnTo>
                    <a:lnTo>
                      <a:pt x="1040" y="0"/>
                    </a:lnTo>
                    <a:lnTo>
                      <a:pt x="1044" y="0"/>
                    </a:lnTo>
                    <a:lnTo>
                      <a:pt x="1047" y="0"/>
                    </a:lnTo>
                    <a:lnTo>
                      <a:pt x="1051" y="0"/>
                    </a:lnTo>
                    <a:lnTo>
                      <a:pt x="1054" y="0"/>
                    </a:lnTo>
                    <a:lnTo>
                      <a:pt x="1058" y="0"/>
                    </a:lnTo>
                    <a:lnTo>
                      <a:pt x="1061" y="0"/>
                    </a:lnTo>
                    <a:lnTo>
                      <a:pt x="1065" y="0"/>
                    </a:lnTo>
                    <a:lnTo>
                      <a:pt x="1068" y="0"/>
                    </a:lnTo>
                    <a:lnTo>
                      <a:pt x="1072" y="0"/>
                    </a:lnTo>
                    <a:lnTo>
                      <a:pt x="1076" y="0"/>
                    </a:lnTo>
                    <a:lnTo>
                      <a:pt x="1079" y="0"/>
                    </a:lnTo>
                    <a:lnTo>
                      <a:pt x="1083" y="0"/>
                    </a:lnTo>
                    <a:lnTo>
                      <a:pt x="1086" y="0"/>
                    </a:lnTo>
                    <a:lnTo>
                      <a:pt x="1090" y="0"/>
                    </a:lnTo>
                    <a:lnTo>
                      <a:pt x="1093" y="0"/>
                    </a:lnTo>
                    <a:lnTo>
                      <a:pt x="1097" y="0"/>
                    </a:lnTo>
                    <a:lnTo>
                      <a:pt x="1100" y="0"/>
                    </a:lnTo>
                    <a:lnTo>
                      <a:pt x="1104" y="0"/>
                    </a:lnTo>
                    <a:lnTo>
                      <a:pt x="1107" y="0"/>
                    </a:lnTo>
                    <a:lnTo>
                      <a:pt x="1111" y="0"/>
                    </a:lnTo>
                    <a:lnTo>
                      <a:pt x="1114" y="0"/>
                    </a:lnTo>
                    <a:lnTo>
                      <a:pt x="1118" y="0"/>
                    </a:lnTo>
                    <a:lnTo>
                      <a:pt x="1121" y="0"/>
                    </a:lnTo>
                    <a:lnTo>
                      <a:pt x="1125" y="0"/>
                    </a:lnTo>
                    <a:lnTo>
                      <a:pt x="1128" y="0"/>
                    </a:lnTo>
                    <a:lnTo>
                      <a:pt x="1132" y="0"/>
                    </a:lnTo>
                    <a:lnTo>
                      <a:pt x="1136" y="0"/>
                    </a:lnTo>
                    <a:lnTo>
                      <a:pt x="1139" y="0"/>
                    </a:lnTo>
                    <a:lnTo>
                      <a:pt x="1143" y="0"/>
                    </a:lnTo>
                    <a:lnTo>
                      <a:pt x="1146" y="0"/>
                    </a:lnTo>
                    <a:lnTo>
                      <a:pt x="1149" y="0"/>
                    </a:lnTo>
                    <a:lnTo>
                      <a:pt x="1153" y="0"/>
                    </a:lnTo>
                    <a:lnTo>
                      <a:pt x="1157" y="0"/>
                    </a:lnTo>
                    <a:lnTo>
                      <a:pt x="1160" y="0"/>
                    </a:lnTo>
                    <a:lnTo>
                      <a:pt x="1164" y="0"/>
                    </a:lnTo>
                    <a:lnTo>
                      <a:pt x="1167" y="0"/>
                    </a:lnTo>
                    <a:lnTo>
                      <a:pt x="1171" y="0"/>
                    </a:lnTo>
                    <a:lnTo>
                      <a:pt x="1174" y="0"/>
                    </a:lnTo>
                    <a:lnTo>
                      <a:pt x="1178" y="0"/>
                    </a:lnTo>
                    <a:lnTo>
                      <a:pt x="1181" y="0"/>
                    </a:lnTo>
                    <a:lnTo>
                      <a:pt x="1185" y="0"/>
                    </a:lnTo>
                    <a:lnTo>
                      <a:pt x="1188" y="0"/>
                    </a:lnTo>
                    <a:lnTo>
                      <a:pt x="1192" y="0"/>
                    </a:lnTo>
                    <a:lnTo>
                      <a:pt x="1196" y="0"/>
                    </a:lnTo>
                    <a:lnTo>
                      <a:pt x="1199" y="0"/>
                    </a:lnTo>
                    <a:lnTo>
                      <a:pt x="1202" y="0"/>
                    </a:lnTo>
                    <a:lnTo>
                      <a:pt x="1206" y="0"/>
                    </a:lnTo>
                    <a:lnTo>
                      <a:pt x="1209" y="0"/>
                    </a:lnTo>
                    <a:lnTo>
                      <a:pt x="1213" y="0"/>
                    </a:lnTo>
                    <a:lnTo>
                      <a:pt x="1217" y="0"/>
                    </a:lnTo>
                    <a:lnTo>
                      <a:pt x="1220" y="0"/>
                    </a:lnTo>
                    <a:lnTo>
                      <a:pt x="1224" y="0"/>
                    </a:lnTo>
                    <a:lnTo>
                      <a:pt x="1227" y="0"/>
                    </a:lnTo>
                    <a:lnTo>
                      <a:pt x="1231" y="0"/>
                    </a:lnTo>
                    <a:lnTo>
                      <a:pt x="1234" y="0"/>
                    </a:lnTo>
                    <a:lnTo>
                      <a:pt x="1238" y="0"/>
                    </a:lnTo>
                    <a:lnTo>
                      <a:pt x="1241" y="1"/>
                    </a:lnTo>
                    <a:lnTo>
                      <a:pt x="1245" y="1"/>
                    </a:lnTo>
                    <a:lnTo>
                      <a:pt x="1248" y="1"/>
                    </a:lnTo>
                    <a:lnTo>
                      <a:pt x="1252" y="1"/>
                    </a:lnTo>
                    <a:lnTo>
                      <a:pt x="1255" y="1"/>
                    </a:lnTo>
                    <a:lnTo>
                      <a:pt x="1259" y="1"/>
                    </a:lnTo>
                    <a:lnTo>
                      <a:pt x="1262" y="2"/>
                    </a:lnTo>
                    <a:lnTo>
                      <a:pt x="1266" y="2"/>
                    </a:lnTo>
                    <a:lnTo>
                      <a:pt x="1269" y="2"/>
                    </a:lnTo>
                    <a:lnTo>
                      <a:pt x="1273" y="3"/>
                    </a:lnTo>
                    <a:lnTo>
                      <a:pt x="1277" y="3"/>
                    </a:lnTo>
                    <a:lnTo>
                      <a:pt x="1280" y="4"/>
                    </a:lnTo>
                    <a:lnTo>
                      <a:pt x="1284" y="5"/>
                    </a:lnTo>
                    <a:lnTo>
                      <a:pt x="1287" y="6"/>
                    </a:lnTo>
                    <a:lnTo>
                      <a:pt x="1291" y="7"/>
                    </a:lnTo>
                    <a:lnTo>
                      <a:pt x="1294" y="8"/>
                    </a:lnTo>
                    <a:lnTo>
                      <a:pt x="1298" y="10"/>
                    </a:lnTo>
                    <a:lnTo>
                      <a:pt x="1301" y="12"/>
                    </a:lnTo>
                    <a:lnTo>
                      <a:pt x="1305" y="14"/>
                    </a:lnTo>
                    <a:lnTo>
                      <a:pt x="1308" y="17"/>
                    </a:lnTo>
                    <a:lnTo>
                      <a:pt x="1312" y="19"/>
                    </a:lnTo>
                    <a:lnTo>
                      <a:pt x="1315" y="22"/>
                    </a:lnTo>
                    <a:lnTo>
                      <a:pt x="1319" y="26"/>
                    </a:lnTo>
                    <a:lnTo>
                      <a:pt x="1322" y="29"/>
                    </a:lnTo>
                    <a:lnTo>
                      <a:pt x="1326" y="33"/>
                    </a:lnTo>
                    <a:lnTo>
                      <a:pt x="1329" y="37"/>
                    </a:lnTo>
                    <a:lnTo>
                      <a:pt x="1333" y="41"/>
                    </a:lnTo>
                    <a:lnTo>
                      <a:pt x="1337" y="44"/>
                    </a:lnTo>
                    <a:lnTo>
                      <a:pt x="1340" y="48"/>
                    </a:lnTo>
                    <a:lnTo>
                      <a:pt x="1344" y="52"/>
                    </a:lnTo>
                    <a:lnTo>
                      <a:pt x="1347" y="55"/>
                    </a:lnTo>
                    <a:lnTo>
                      <a:pt x="1351" y="58"/>
                    </a:lnTo>
                    <a:lnTo>
                      <a:pt x="1354" y="61"/>
                    </a:lnTo>
                    <a:lnTo>
                      <a:pt x="1358" y="63"/>
                    </a:lnTo>
                    <a:lnTo>
                      <a:pt x="1361" y="66"/>
                    </a:lnTo>
                    <a:lnTo>
                      <a:pt x="1365" y="67"/>
                    </a:lnTo>
                    <a:lnTo>
                      <a:pt x="1368" y="69"/>
                    </a:lnTo>
                    <a:lnTo>
                      <a:pt x="1372" y="71"/>
                    </a:lnTo>
                    <a:lnTo>
                      <a:pt x="1375" y="72"/>
                    </a:lnTo>
                    <a:lnTo>
                      <a:pt x="1379" y="73"/>
                    </a:lnTo>
                    <a:lnTo>
                      <a:pt x="1382" y="74"/>
                    </a:lnTo>
                    <a:lnTo>
                      <a:pt x="1386" y="74"/>
                    </a:lnTo>
                    <a:lnTo>
                      <a:pt x="1389" y="75"/>
                    </a:lnTo>
                    <a:lnTo>
                      <a:pt x="1393" y="75"/>
                    </a:lnTo>
                    <a:lnTo>
                      <a:pt x="1397" y="76"/>
                    </a:lnTo>
                    <a:lnTo>
                      <a:pt x="1400" y="76"/>
                    </a:lnTo>
                    <a:lnTo>
                      <a:pt x="1404" y="76"/>
                    </a:lnTo>
                    <a:lnTo>
                      <a:pt x="1407" y="77"/>
                    </a:lnTo>
                    <a:lnTo>
                      <a:pt x="1410" y="77"/>
                    </a:lnTo>
                  </a:path>
                </a:pathLst>
              </a:custGeom>
              <a:noFill/>
              <a:ln w="4826">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34" name="Freeform 48"/>
              <p:cNvSpPr>
                <a:spLocks/>
              </p:cNvSpPr>
              <p:nvPr/>
            </p:nvSpPr>
            <p:spPr bwMode="auto">
              <a:xfrm>
                <a:off x="2242" y="2410"/>
                <a:ext cx="2494" cy="0"/>
              </a:xfrm>
              <a:custGeom>
                <a:avLst/>
                <a:gdLst>
                  <a:gd name="T0" fmla="*/ 19441 w 1410"/>
                  <a:gd name="T1" fmla="*/ 42902 w 1410"/>
                  <a:gd name="T2" fmla="*/ 65649 w 1410"/>
                  <a:gd name="T3" fmla="*/ 88997 w 1410"/>
                  <a:gd name="T4" fmla="*/ 112384 w 1410"/>
                  <a:gd name="T5" fmla="*/ 135203 w 1410"/>
                  <a:gd name="T6" fmla="*/ 158656 w 1410"/>
                  <a:gd name="T7" fmla="*/ 182055 w 1410"/>
                  <a:gd name="T8" fmla="*/ 205392 w 1410"/>
                  <a:gd name="T9" fmla="*/ 228086 w 1410"/>
                  <a:gd name="T10" fmla="*/ 251118 w 1410"/>
                  <a:gd name="T11" fmla="*/ 273712 w 1410"/>
                  <a:gd name="T12" fmla="*/ 297398 w 1410"/>
                  <a:gd name="T13" fmla="*/ 320785 w 1410"/>
                  <a:gd name="T14" fmla="*/ 344176 w 1410"/>
                  <a:gd name="T15" fmla="*/ 366876 w 1410"/>
                  <a:gd name="T16" fmla="*/ 390329 w 1410"/>
                  <a:gd name="T17" fmla="*/ 413728 w 1410"/>
                  <a:gd name="T18" fmla="*/ 435834 w 1410"/>
                  <a:gd name="T19" fmla="*/ 459796 w 1410"/>
                  <a:gd name="T20" fmla="*/ 482976 w 1410"/>
                  <a:gd name="T21" fmla="*/ 505383 w 1410"/>
                  <a:gd name="T22" fmla="*/ 529071 w 1410"/>
                  <a:gd name="T23" fmla="*/ 552456 w 1410"/>
                  <a:gd name="T24" fmla="*/ 574651 w 1410"/>
                  <a:gd name="T25" fmla="*/ 598059 w 1410"/>
                  <a:gd name="T26" fmla="*/ 621922 w 1410"/>
                  <a:gd name="T27" fmla="*/ 644191 w 1410"/>
                  <a:gd name="T28" fmla="*/ 667506 w 1410"/>
                  <a:gd name="T29" fmla="*/ 691556 w 1410"/>
                  <a:gd name="T30" fmla="*/ 714655 w 1410"/>
                  <a:gd name="T31" fmla="*/ 737005 w 1410"/>
                  <a:gd name="T32" fmla="*/ 760242 w 1410"/>
                  <a:gd name="T33" fmla="*/ 784133 w 1410"/>
                  <a:gd name="T34" fmla="*/ 806324 w 1410"/>
                  <a:gd name="T35" fmla="*/ 829738 w 1410"/>
                  <a:gd name="T36" fmla="*/ 853797 w 1410"/>
                  <a:gd name="T37" fmla="*/ 877074 w 1410"/>
                  <a:gd name="T38" fmla="*/ 899179 w 1410"/>
                  <a:gd name="T39" fmla="*/ 922591 w 1410"/>
                  <a:gd name="T40" fmla="*/ 945458 w 1410"/>
                  <a:gd name="T41" fmla="*/ 968850 w 1410"/>
                  <a:gd name="T42" fmla="*/ 991915 w 1410"/>
                  <a:gd name="T43" fmla="*/ 1015805 w 1410"/>
                  <a:gd name="T44" fmla="*/ 1038006 w 1410"/>
                  <a:gd name="T45" fmla="*/ 1061432 w 1410"/>
                  <a:gd name="T46" fmla="*/ 1084763 w 1410"/>
                  <a:gd name="T47" fmla="*/ 1107667 w 1410"/>
                  <a:gd name="T48" fmla="*/ 1131082 w 1410"/>
                  <a:gd name="T49" fmla="*/ 1154441 w 1410"/>
                  <a:gd name="T50" fmla="*/ 1177136 w 1410"/>
                  <a:gd name="T51" fmla="*/ 1200520 w 1410"/>
                  <a:gd name="T52" fmla="*/ 1223581 w 1410"/>
                  <a:gd name="T53" fmla="*/ 1246407 w 1410"/>
                  <a:gd name="T54" fmla="*/ 1269922 w 1410"/>
                  <a:gd name="T55" fmla="*/ 1293258 w 1410"/>
                  <a:gd name="T56" fmla="*/ 1316660 w 1410"/>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10"/>
                  <a:gd name="T115" fmla="*/ 1410 w 1410"/>
                </a:gdLst>
                <a:ahLst/>
                <a:cxnLst>
                  <a:cxn ang="T57">
                    <a:pos x="T0" y="0"/>
                  </a:cxn>
                  <a:cxn ang="T58">
                    <a:pos x="T1" y="0"/>
                  </a:cxn>
                  <a:cxn ang="T59">
                    <a:pos x="T2" y="0"/>
                  </a:cxn>
                  <a:cxn ang="T60">
                    <a:pos x="T3" y="0"/>
                  </a:cxn>
                  <a:cxn ang="T61">
                    <a:pos x="T4" y="0"/>
                  </a:cxn>
                  <a:cxn ang="T62">
                    <a:pos x="T5" y="0"/>
                  </a:cxn>
                  <a:cxn ang="T63">
                    <a:pos x="T6" y="0"/>
                  </a:cxn>
                  <a:cxn ang="T64">
                    <a:pos x="T7" y="0"/>
                  </a:cxn>
                  <a:cxn ang="T65">
                    <a:pos x="T8" y="0"/>
                  </a:cxn>
                  <a:cxn ang="T66">
                    <a:pos x="T9" y="0"/>
                  </a:cxn>
                  <a:cxn ang="T67">
                    <a:pos x="T10" y="0"/>
                  </a:cxn>
                  <a:cxn ang="T68">
                    <a:pos x="T11" y="0"/>
                  </a:cxn>
                  <a:cxn ang="T69">
                    <a:pos x="T12" y="0"/>
                  </a:cxn>
                  <a:cxn ang="T70">
                    <a:pos x="T13" y="0"/>
                  </a:cxn>
                  <a:cxn ang="T71">
                    <a:pos x="T14" y="0"/>
                  </a:cxn>
                  <a:cxn ang="T72">
                    <a:pos x="T15" y="0"/>
                  </a:cxn>
                  <a:cxn ang="T73">
                    <a:pos x="T16" y="0"/>
                  </a:cxn>
                  <a:cxn ang="T74">
                    <a:pos x="T17" y="0"/>
                  </a:cxn>
                  <a:cxn ang="T75">
                    <a:pos x="T18" y="0"/>
                  </a:cxn>
                  <a:cxn ang="T76">
                    <a:pos x="T19" y="0"/>
                  </a:cxn>
                  <a:cxn ang="T77">
                    <a:pos x="T20" y="0"/>
                  </a:cxn>
                  <a:cxn ang="T78">
                    <a:pos x="T21" y="0"/>
                  </a:cxn>
                  <a:cxn ang="T79">
                    <a:pos x="T22" y="0"/>
                  </a:cxn>
                  <a:cxn ang="T80">
                    <a:pos x="T23" y="0"/>
                  </a:cxn>
                  <a:cxn ang="T81">
                    <a:pos x="T24" y="0"/>
                  </a:cxn>
                  <a:cxn ang="T82">
                    <a:pos x="T25" y="0"/>
                  </a:cxn>
                  <a:cxn ang="T83">
                    <a:pos x="T26" y="0"/>
                  </a:cxn>
                  <a:cxn ang="T84">
                    <a:pos x="T27" y="0"/>
                  </a:cxn>
                  <a:cxn ang="T85">
                    <a:pos x="T28" y="0"/>
                  </a:cxn>
                  <a:cxn ang="T86">
                    <a:pos x="T29" y="0"/>
                  </a:cxn>
                  <a:cxn ang="T87">
                    <a:pos x="T30" y="0"/>
                  </a:cxn>
                  <a:cxn ang="T88">
                    <a:pos x="T31" y="0"/>
                  </a:cxn>
                  <a:cxn ang="T89">
                    <a:pos x="T32" y="0"/>
                  </a:cxn>
                  <a:cxn ang="T90">
                    <a:pos x="T33" y="0"/>
                  </a:cxn>
                  <a:cxn ang="T91">
                    <a:pos x="T34" y="0"/>
                  </a:cxn>
                  <a:cxn ang="T92">
                    <a:pos x="T35" y="0"/>
                  </a:cxn>
                  <a:cxn ang="T93">
                    <a:pos x="T36" y="0"/>
                  </a:cxn>
                  <a:cxn ang="T94">
                    <a:pos x="T37" y="0"/>
                  </a:cxn>
                  <a:cxn ang="T95">
                    <a:pos x="T38" y="0"/>
                  </a:cxn>
                  <a:cxn ang="T96">
                    <a:pos x="T39" y="0"/>
                  </a:cxn>
                  <a:cxn ang="T97">
                    <a:pos x="T40" y="0"/>
                  </a:cxn>
                  <a:cxn ang="T98">
                    <a:pos x="T41" y="0"/>
                  </a:cxn>
                  <a:cxn ang="T99">
                    <a:pos x="T42" y="0"/>
                  </a:cxn>
                  <a:cxn ang="T100">
                    <a:pos x="T43" y="0"/>
                  </a:cxn>
                  <a:cxn ang="T101">
                    <a:pos x="T44" y="0"/>
                  </a:cxn>
                  <a:cxn ang="T102">
                    <a:pos x="T45" y="0"/>
                  </a:cxn>
                  <a:cxn ang="T103">
                    <a:pos x="T46" y="0"/>
                  </a:cxn>
                  <a:cxn ang="T104">
                    <a:pos x="T47" y="0"/>
                  </a:cxn>
                  <a:cxn ang="T105">
                    <a:pos x="T48" y="0"/>
                  </a:cxn>
                  <a:cxn ang="T106">
                    <a:pos x="T49" y="0"/>
                  </a:cxn>
                  <a:cxn ang="T107">
                    <a:pos x="T50" y="0"/>
                  </a:cxn>
                  <a:cxn ang="T108">
                    <a:pos x="T51" y="0"/>
                  </a:cxn>
                  <a:cxn ang="T109">
                    <a:pos x="T52" y="0"/>
                  </a:cxn>
                  <a:cxn ang="T110">
                    <a:pos x="T53" y="0"/>
                  </a:cxn>
                  <a:cxn ang="T111">
                    <a:pos x="T54" y="0"/>
                  </a:cxn>
                  <a:cxn ang="T112">
                    <a:pos x="T55" y="0"/>
                  </a:cxn>
                  <a:cxn ang="T113">
                    <a:pos x="T56" y="0"/>
                  </a:cxn>
                </a:cxnLst>
                <a:rect l="T114" t="0" r="T115" b="0"/>
                <a:pathLst>
                  <a:path w="1410">
                    <a:moveTo>
                      <a:pt x="0" y="0"/>
                    </a:moveTo>
                    <a:lnTo>
                      <a:pt x="3" y="0"/>
                    </a:lnTo>
                    <a:lnTo>
                      <a:pt x="7" y="0"/>
                    </a:lnTo>
                    <a:lnTo>
                      <a:pt x="10" y="0"/>
                    </a:lnTo>
                    <a:lnTo>
                      <a:pt x="14" y="0"/>
                    </a:lnTo>
                    <a:lnTo>
                      <a:pt x="17" y="0"/>
                    </a:lnTo>
                    <a:lnTo>
                      <a:pt x="21" y="0"/>
                    </a:lnTo>
                    <a:lnTo>
                      <a:pt x="24" y="0"/>
                    </a:lnTo>
                    <a:lnTo>
                      <a:pt x="28" y="0"/>
                    </a:lnTo>
                    <a:lnTo>
                      <a:pt x="31" y="0"/>
                    </a:lnTo>
                    <a:lnTo>
                      <a:pt x="35" y="0"/>
                    </a:lnTo>
                    <a:lnTo>
                      <a:pt x="39" y="0"/>
                    </a:lnTo>
                    <a:lnTo>
                      <a:pt x="42" y="0"/>
                    </a:lnTo>
                    <a:lnTo>
                      <a:pt x="46" y="0"/>
                    </a:lnTo>
                    <a:lnTo>
                      <a:pt x="49" y="0"/>
                    </a:lnTo>
                    <a:lnTo>
                      <a:pt x="53" y="0"/>
                    </a:lnTo>
                    <a:lnTo>
                      <a:pt x="56" y="0"/>
                    </a:lnTo>
                    <a:lnTo>
                      <a:pt x="60" y="0"/>
                    </a:lnTo>
                    <a:lnTo>
                      <a:pt x="63" y="0"/>
                    </a:lnTo>
                    <a:lnTo>
                      <a:pt x="67" y="0"/>
                    </a:lnTo>
                    <a:lnTo>
                      <a:pt x="70" y="0"/>
                    </a:lnTo>
                    <a:lnTo>
                      <a:pt x="74" y="0"/>
                    </a:lnTo>
                    <a:lnTo>
                      <a:pt x="77" y="0"/>
                    </a:lnTo>
                    <a:lnTo>
                      <a:pt x="81" y="0"/>
                    </a:lnTo>
                    <a:lnTo>
                      <a:pt x="84" y="0"/>
                    </a:lnTo>
                    <a:lnTo>
                      <a:pt x="88" y="0"/>
                    </a:lnTo>
                    <a:lnTo>
                      <a:pt x="91" y="0"/>
                    </a:lnTo>
                    <a:lnTo>
                      <a:pt x="95" y="0"/>
                    </a:lnTo>
                    <a:lnTo>
                      <a:pt x="99" y="0"/>
                    </a:lnTo>
                    <a:lnTo>
                      <a:pt x="102" y="0"/>
                    </a:lnTo>
                    <a:lnTo>
                      <a:pt x="106" y="0"/>
                    </a:lnTo>
                    <a:lnTo>
                      <a:pt x="109" y="0"/>
                    </a:lnTo>
                    <a:lnTo>
                      <a:pt x="113" y="0"/>
                    </a:lnTo>
                    <a:lnTo>
                      <a:pt x="116" y="0"/>
                    </a:lnTo>
                    <a:lnTo>
                      <a:pt x="120" y="0"/>
                    </a:lnTo>
                    <a:lnTo>
                      <a:pt x="123" y="0"/>
                    </a:lnTo>
                    <a:lnTo>
                      <a:pt x="127" y="0"/>
                    </a:lnTo>
                    <a:lnTo>
                      <a:pt x="130" y="0"/>
                    </a:lnTo>
                    <a:lnTo>
                      <a:pt x="134" y="0"/>
                    </a:lnTo>
                    <a:lnTo>
                      <a:pt x="137" y="0"/>
                    </a:lnTo>
                    <a:lnTo>
                      <a:pt x="141" y="0"/>
                    </a:lnTo>
                    <a:lnTo>
                      <a:pt x="144" y="0"/>
                    </a:lnTo>
                    <a:lnTo>
                      <a:pt x="148" y="0"/>
                    </a:lnTo>
                    <a:lnTo>
                      <a:pt x="151" y="0"/>
                    </a:lnTo>
                    <a:lnTo>
                      <a:pt x="155" y="0"/>
                    </a:lnTo>
                    <a:lnTo>
                      <a:pt x="159" y="0"/>
                    </a:lnTo>
                    <a:lnTo>
                      <a:pt x="162" y="0"/>
                    </a:lnTo>
                    <a:lnTo>
                      <a:pt x="166" y="0"/>
                    </a:lnTo>
                    <a:lnTo>
                      <a:pt x="169" y="0"/>
                    </a:lnTo>
                    <a:lnTo>
                      <a:pt x="172" y="0"/>
                    </a:lnTo>
                    <a:lnTo>
                      <a:pt x="176" y="0"/>
                    </a:lnTo>
                    <a:lnTo>
                      <a:pt x="180" y="0"/>
                    </a:lnTo>
                    <a:lnTo>
                      <a:pt x="183" y="0"/>
                    </a:lnTo>
                    <a:lnTo>
                      <a:pt x="187" y="0"/>
                    </a:lnTo>
                    <a:lnTo>
                      <a:pt x="190" y="0"/>
                    </a:lnTo>
                    <a:lnTo>
                      <a:pt x="194" y="0"/>
                    </a:lnTo>
                    <a:lnTo>
                      <a:pt x="197" y="0"/>
                    </a:lnTo>
                    <a:lnTo>
                      <a:pt x="201" y="0"/>
                    </a:lnTo>
                    <a:lnTo>
                      <a:pt x="204" y="0"/>
                    </a:lnTo>
                    <a:lnTo>
                      <a:pt x="208" y="0"/>
                    </a:lnTo>
                    <a:lnTo>
                      <a:pt x="211" y="0"/>
                    </a:lnTo>
                    <a:lnTo>
                      <a:pt x="215" y="0"/>
                    </a:lnTo>
                    <a:lnTo>
                      <a:pt x="219" y="0"/>
                    </a:lnTo>
                    <a:lnTo>
                      <a:pt x="222" y="0"/>
                    </a:lnTo>
                    <a:lnTo>
                      <a:pt x="225" y="0"/>
                    </a:lnTo>
                    <a:lnTo>
                      <a:pt x="229" y="0"/>
                    </a:lnTo>
                    <a:lnTo>
                      <a:pt x="232" y="0"/>
                    </a:lnTo>
                    <a:lnTo>
                      <a:pt x="236" y="0"/>
                    </a:lnTo>
                    <a:lnTo>
                      <a:pt x="240" y="0"/>
                    </a:lnTo>
                    <a:lnTo>
                      <a:pt x="243" y="0"/>
                    </a:lnTo>
                    <a:lnTo>
                      <a:pt x="247" y="0"/>
                    </a:lnTo>
                    <a:lnTo>
                      <a:pt x="250" y="0"/>
                    </a:lnTo>
                    <a:lnTo>
                      <a:pt x="254" y="0"/>
                    </a:lnTo>
                    <a:lnTo>
                      <a:pt x="257" y="0"/>
                    </a:lnTo>
                    <a:lnTo>
                      <a:pt x="261" y="0"/>
                    </a:lnTo>
                    <a:lnTo>
                      <a:pt x="264" y="0"/>
                    </a:lnTo>
                    <a:lnTo>
                      <a:pt x="268" y="0"/>
                    </a:lnTo>
                    <a:lnTo>
                      <a:pt x="271" y="0"/>
                    </a:lnTo>
                    <a:lnTo>
                      <a:pt x="275" y="0"/>
                    </a:lnTo>
                    <a:lnTo>
                      <a:pt x="278" y="0"/>
                    </a:lnTo>
                    <a:lnTo>
                      <a:pt x="282" y="0"/>
                    </a:lnTo>
                    <a:lnTo>
                      <a:pt x="285" y="0"/>
                    </a:lnTo>
                    <a:lnTo>
                      <a:pt x="289" y="0"/>
                    </a:lnTo>
                    <a:lnTo>
                      <a:pt x="292" y="0"/>
                    </a:lnTo>
                    <a:lnTo>
                      <a:pt x="296" y="0"/>
                    </a:lnTo>
                    <a:lnTo>
                      <a:pt x="300" y="0"/>
                    </a:lnTo>
                    <a:lnTo>
                      <a:pt x="303" y="0"/>
                    </a:lnTo>
                    <a:lnTo>
                      <a:pt x="307" y="0"/>
                    </a:lnTo>
                    <a:lnTo>
                      <a:pt x="310" y="0"/>
                    </a:lnTo>
                    <a:lnTo>
                      <a:pt x="314" y="0"/>
                    </a:lnTo>
                    <a:lnTo>
                      <a:pt x="317" y="0"/>
                    </a:lnTo>
                    <a:lnTo>
                      <a:pt x="321" y="0"/>
                    </a:lnTo>
                    <a:lnTo>
                      <a:pt x="324" y="0"/>
                    </a:lnTo>
                    <a:lnTo>
                      <a:pt x="328" y="0"/>
                    </a:lnTo>
                    <a:lnTo>
                      <a:pt x="331" y="0"/>
                    </a:lnTo>
                    <a:lnTo>
                      <a:pt x="335" y="0"/>
                    </a:lnTo>
                    <a:lnTo>
                      <a:pt x="338" y="0"/>
                    </a:lnTo>
                    <a:lnTo>
                      <a:pt x="342" y="0"/>
                    </a:lnTo>
                    <a:lnTo>
                      <a:pt x="345" y="0"/>
                    </a:lnTo>
                    <a:lnTo>
                      <a:pt x="349" y="0"/>
                    </a:lnTo>
                    <a:lnTo>
                      <a:pt x="352" y="0"/>
                    </a:lnTo>
                    <a:lnTo>
                      <a:pt x="356" y="0"/>
                    </a:lnTo>
                    <a:lnTo>
                      <a:pt x="360" y="0"/>
                    </a:lnTo>
                    <a:lnTo>
                      <a:pt x="363" y="0"/>
                    </a:lnTo>
                    <a:lnTo>
                      <a:pt x="367" y="0"/>
                    </a:lnTo>
                    <a:lnTo>
                      <a:pt x="370" y="0"/>
                    </a:lnTo>
                    <a:lnTo>
                      <a:pt x="374" y="0"/>
                    </a:lnTo>
                    <a:lnTo>
                      <a:pt x="377" y="0"/>
                    </a:lnTo>
                    <a:lnTo>
                      <a:pt x="381" y="0"/>
                    </a:lnTo>
                    <a:lnTo>
                      <a:pt x="384" y="0"/>
                    </a:lnTo>
                    <a:lnTo>
                      <a:pt x="388" y="0"/>
                    </a:lnTo>
                    <a:lnTo>
                      <a:pt x="391" y="0"/>
                    </a:lnTo>
                    <a:lnTo>
                      <a:pt x="395" y="0"/>
                    </a:lnTo>
                    <a:lnTo>
                      <a:pt x="398" y="0"/>
                    </a:lnTo>
                    <a:lnTo>
                      <a:pt x="402" y="0"/>
                    </a:lnTo>
                    <a:lnTo>
                      <a:pt x="405" y="0"/>
                    </a:lnTo>
                    <a:lnTo>
                      <a:pt x="409" y="0"/>
                    </a:lnTo>
                    <a:lnTo>
                      <a:pt x="412" y="0"/>
                    </a:lnTo>
                    <a:lnTo>
                      <a:pt x="416" y="0"/>
                    </a:lnTo>
                    <a:lnTo>
                      <a:pt x="420" y="0"/>
                    </a:lnTo>
                    <a:lnTo>
                      <a:pt x="423" y="0"/>
                    </a:lnTo>
                    <a:lnTo>
                      <a:pt x="426" y="0"/>
                    </a:lnTo>
                    <a:lnTo>
                      <a:pt x="430" y="0"/>
                    </a:lnTo>
                    <a:lnTo>
                      <a:pt x="433" y="0"/>
                    </a:lnTo>
                    <a:lnTo>
                      <a:pt x="437" y="0"/>
                    </a:lnTo>
                    <a:lnTo>
                      <a:pt x="441" y="0"/>
                    </a:lnTo>
                    <a:lnTo>
                      <a:pt x="444" y="0"/>
                    </a:lnTo>
                    <a:lnTo>
                      <a:pt x="448" y="0"/>
                    </a:lnTo>
                    <a:lnTo>
                      <a:pt x="451" y="0"/>
                    </a:lnTo>
                    <a:lnTo>
                      <a:pt x="455" y="0"/>
                    </a:lnTo>
                    <a:lnTo>
                      <a:pt x="458" y="0"/>
                    </a:lnTo>
                    <a:lnTo>
                      <a:pt x="462" y="0"/>
                    </a:lnTo>
                    <a:lnTo>
                      <a:pt x="465" y="0"/>
                    </a:lnTo>
                    <a:lnTo>
                      <a:pt x="469" y="0"/>
                    </a:lnTo>
                    <a:lnTo>
                      <a:pt x="472" y="0"/>
                    </a:lnTo>
                    <a:lnTo>
                      <a:pt x="476" y="0"/>
                    </a:lnTo>
                    <a:lnTo>
                      <a:pt x="479" y="0"/>
                    </a:lnTo>
                    <a:lnTo>
                      <a:pt x="483" y="0"/>
                    </a:lnTo>
                    <a:lnTo>
                      <a:pt x="486" y="0"/>
                    </a:lnTo>
                    <a:lnTo>
                      <a:pt x="490" y="0"/>
                    </a:lnTo>
                    <a:lnTo>
                      <a:pt x="493" y="0"/>
                    </a:lnTo>
                    <a:lnTo>
                      <a:pt x="497" y="0"/>
                    </a:lnTo>
                    <a:lnTo>
                      <a:pt x="501" y="0"/>
                    </a:lnTo>
                    <a:lnTo>
                      <a:pt x="504" y="0"/>
                    </a:lnTo>
                    <a:lnTo>
                      <a:pt x="508" y="0"/>
                    </a:lnTo>
                    <a:lnTo>
                      <a:pt x="511" y="0"/>
                    </a:lnTo>
                    <a:lnTo>
                      <a:pt x="515" y="0"/>
                    </a:lnTo>
                    <a:lnTo>
                      <a:pt x="518" y="0"/>
                    </a:lnTo>
                    <a:lnTo>
                      <a:pt x="522" y="0"/>
                    </a:lnTo>
                    <a:lnTo>
                      <a:pt x="525" y="0"/>
                    </a:lnTo>
                    <a:lnTo>
                      <a:pt x="529" y="0"/>
                    </a:lnTo>
                    <a:lnTo>
                      <a:pt x="532" y="0"/>
                    </a:lnTo>
                    <a:lnTo>
                      <a:pt x="536" y="0"/>
                    </a:lnTo>
                    <a:lnTo>
                      <a:pt x="539" y="0"/>
                    </a:lnTo>
                    <a:lnTo>
                      <a:pt x="543" y="0"/>
                    </a:lnTo>
                    <a:lnTo>
                      <a:pt x="546" y="0"/>
                    </a:lnTo>
                    <a:lnTo>
                      <a:pt x="550" y="0"/>
                    </a:lnTo>
                    <a:lnTo>
                      <a:pt x="553" y="0"/>
                    </a:lnTo>
                    <a:lnTo>
                      <a:pt x="557" y="0"/>
                    </a:lnTo>
                    <a:lnTo>
                      <a:pt x="561" y="0"/>
                    </a:lnTo>
                    <a:lnTo>
                      <a:pt x="564" y="0"/>
                    </a:lnTo>
                    <a:lnTo>
                      <a:pt x="568" y="0"/>
                    </a:lnTo>
                    <a:lnTo>
                      <a:pt x="571" y="0"/>
                    </a:lnTo>
                    <a:lnTo>
                      <a:pt x="575" y="0"/>
                    </a:lnTo>
                    <a:lnTo>
                      <a:pt x="578" y="0"/>
                    </a:lnTo>
                    <a:lnTo>
                      <a:pt x="582" y="0"/>
                    </a:lnTo>
                    <a:lnTo>
                      <a:pt x="585" y="0"/>
                    </a:lnTo>
                    <a:lnTo>
                      <a:pt x="589" y="0"/>
                    </a:lnTo>
                    <a:lnTo>
                      <a:pt x="592" y="0"/>
                    </a:lnTo>
                    <a:lnTo>
                      <a:pt x="596" y="0"/>
                    </a:lnTo>
                    <a:lnTo>
                      <a:pt x="599" y="0"/>
                    </a:lnTo>
                    <a:lnTo>
                      <a:pt x="603" y="0"/>
                    </a:lnTo>
                    <a:lnTo>
                      <a:pt x="606" y="0"/>
                    </a:lnTo>
                    <a:lnTo>
                      <a:pt x="610" y="0"/>
                    </a:lnTo>
                    <a:lnTo>
                      <a:pt x="613" y="0"/>
                    </a:lnTo>
                    <a:lnTo>
                      <a:pt x="617" y="0"/>
                    </a:lnTo>
                    <a:lnTo>
                      <a:pt x="621" y="0"/>
                    </a:lnTo>
                    <a:lnTo>
                      <a:pt x="624" y="0"/>
                    </a:lnTo>
                    <a:lnTo>
                      <a:pt x="628" y="0"/>
                    </a:lnTo>
                    <a:lnTo>
                      <a:pt x="631" y="0"/>
                    </a:lnTo>
                    <a:lnTo>
                      <a:pt x="635" y="0"/>
                    </a:lnTo>
                    <a:lnTo>
                      <a:pt x="638" y="0"/>
                    </a:lnTo>
                    <a:lnTo>
                      <a:pt x="642" y="0"/>
                    </a:lnTo>
                    <a:lnTo>
                      <a:pt x="645" y="0"/>
                    </a:lnTo>
                    <a:lnTo>
                      <a:pt x="649" y="0"/>
                    </a:lnTo>
                    <a:lnTo>
                      <a:pt x="652" y="0"/>
                    </a:lnTo>
                    <a:lnTo>
                      <a:pt x="656" y="0"/>
                    </a:lnTo>
                    <a:lnTo>
                      <a:pt x="659" y="0"/>
                    </a:lnTo>
                    <a:lnTo>
                      <a:pt x="663" y="0"/>
                    </a:lnTo>
                    <a:lnTo>
                      <a:pt x="666" y="0"/>
                    </a:lnTo>
                    <a:lnTo>
                      <a:pt x="670" y="0"/>
                    </a:lnTo>
                    <a:lnTo>
                      <a:pt x="673" y="0"/>
                    </a:lnTo>
                    <a:lnTo>
                      <a:pt x="677" y="0"/>
                    </a:lnTo>
                    <a:lnTo>
                      <a:pt x="681" y="0"/>
                    </a:lnTo>
                    <a:lnTo>
                      <a:pt x="684" y="0"/>
                    </a:lnTo>
                    <a:lnTo>
                      <a:pt x="687" y="0"/>
                    </a:lnTo>
                    <a:lnTo>
                      <a:pt x="691" y="0"/>
                    </a:lnTo>
                    <a:lnTo>
                      <a:pt x="695" y="0"/>
                    </a:lnTo>
                    <a:lnTo>
                      <a:pt x="698" y="0"/>
                    </a:lnTo>
                    <a:lnTo>
                      <a:pt x="702" y="0"/>
                    </a:lnTo>
                    <a:lnTo>
                      <a:pt x="705" y="0"/>
                    </a:lnTo>
                    <a:lnTo>
                      <a:pt x="709" y="0"/>
                    </a:lnTo>
                    <a:lnTo>
                      <a:pt x="712" y="0"/>
                    </a:lnTo>
                    <a:lnTo>
                      <a:pt x="716" y="0"/>
                    </a:lnTo>
                    <a:lnTo>
                      <a:pt x="719" y="0"/>
                    </a:lnTo>
                    <a:lnTo>
                      <a:pt x="723" y="0"/>
                    </a:lnTo>
                    <a:lnTo>
                      <a:pt x="726" y="0"/>
                    </a:lnTo>
                    <a:lnTo>
                      <a:pt x="730" y="0"/>
                    </a:lnTo>
                    <a:lnTo>
                      <a:pt x="733" y="0"/>
                    </a:lnTo>
                    <a:lnTo>
                      <a:pt x="737" y="0"/>
                    </a:lnTo>
                    <a:lnTo>
                      <a:pt x="740" y="0"/>
                    </a:lnTo>
                    <a:lnTo>
                      <a:pt x="744" y="0"/>
                    </a:lnTo>
                    <a:lnTo>
                      <a:pt x="747" y="0"/>
                    </a:lnTo>
                    <a:lnTo>
                      <a:pt x="751" y="0"/>
                    </a:lnTo>
                    <a:lnTo>
                      <a:pt x="755" y="0"/>
                    </a:lnTo>
                    <a:lnTo>
                      <a:pt x="758" y="0"/>
                    </a:lnTo>
                    <a:lnTo>
                      <a:pt x="762" y="0"/>
                    </a:lnTo>
                    <a:lnTo>
                      <a:pt x="765" y="0"/>
                    </a:lnTo>
                    <a:lnTo>
                      <a:pt x="769" y="0"/>
                    </a:lnTo>
                    <a:lnTo>
                      <a:pt x="772" y="0"/>
                    </a:lnTo>
                    <a:lnTo>
                      <a:pt x="776" y="0"/>
                    </a:lnTo>
                    <a:lnTo>
                      <a:pt x="779" y="0"/>
                    </a:lnTo>
                    <a:lnTo>
                      <a:pt x="783" y="0"/>
                    </a:lnTo>
                    <a:lnTo>
                      <a:pt x="786" y="0"/>
                    </a:lnTo>
                    <a:lnTo>
                      <a:pt x="790" y="0"/>
                    </a:lnTo>
                    <a:lnTo>
                      <a:pt x="793" y="0"/>
                    </a:lnTo>
                    <a:lnTo>
                      <a:pt x="797" y="0"/>
                    </a:lnTo>
                    <a:lnTo>
                      <a:pt x="800" y="0"/>
                    </a:lnTo>
                    <a:lnTo>
                      <a:pt x="804" y="0"/>
                    </a:lnTo>
                    <a:lnTo>
                      <a:pt x="807" y="0"/>
                    </a:lnTo>
                    <a:lnTo>
                      <a:pt x="811" y="0"/>
                    </a:lnTo>
                    <a:lnTo>
                      <a:pt x="815" y="0"/>
                    </a:lnTo>
                    <a:lnTo>
                      <a:pt x="818" y="0"/>
                    </a:lnTo>
                    <a:lnTo>
                      <a:pt x="822" y="0"/>
                    </a:lnTo>
                    <a:lnTo>
                      <a:pt x="825" y="0"/>
                    </a:lnTo>
                    <a:lnTo>
                      <a:pt x="829" y="0"/>
                    </a:lnTo>
                    <a:lnTo>
                      <a:pt x="832" y="0"/>
                    </a:lnTo>
                    <a:lnTo>
                      <a:pt x="836" y="0"/>
                    </a:lnTo>
                    <a:lnTo>
                      <a:pt x="839" y="0"/>
                    </a:lnTo>
                    <a:lnTo>
                      <a:pt x="843" y="0"/>
                    </a:lnTo>
                    <a:lnTo>
                      <a:pt x="846" y="0"/>
                    </a:lnTo>
                    <a:lnTo>
                      <a:pt x="850" y="0"/>
                    </a:lnTo>
                    <a:lnTo>
                      <a:pt x="853" y="0"/>
                    </a:lnTo>
                    <a:lnTo>
                      <a:pt x="857" y="0"/>
                    </a:lnTo>
                    <a:lnTo>
                      <a:pt x="860" y="0"/>
                    </a:lnTo>
                    <a:lnTo>
                      <a:pt x="864" y="0"/>
                    </a:lnTo>
                    <a:lnTo>
                      <a:pt x="867" y="0"/>
                    </a:lnTo>
                    <a:lnTo>
                      <a:pt x="871" y="0"/>
                    </a:lnTo>
                    <a:lnTo>
                      <a:pt x="875" y="0"/>
                    </a:lnTo>
                    <a:lnTo>
                      <a:pt x="878" y="0"/>
                    </a:lnTo>
                    <a:lnTo>
                      <a:pt x="882" y="0"/>
                    </a:lnTo>
                    <a:lnTo>
                      <a:pt x="885" y="0"/>
                    </a:lnTo>
                    <a:lnTo>
                      <a:pt x="889" y="0"/>
                    </a:lnTo>
                    <a:lnTo>
                      <a:pt x="892" y="0"/>
                    </a:lnTo>
                    <a:lnTo>
                      <a:pt x="896" y="0"/>
                    </a:lnTo>
                    <a:lnTo>
                      <a:pt x="899" y="0"/>
                    </a:lnTo>
                    <a:lnTo>
                      <a:pt x="903" y="0"/>
                    </a:lnTo>
                    <a:lnTo>
                      <a:pt x="906" y="0"/>
                    </a:lnTo>
                    <a:lnTo>
                      <a:pt x="910" y="0"/>
                    </a:lnTo>
                    <a:lnTo>
                      <a:pt x="913" y="0"/>
                    </a:lnTo>
                    <a:lnTo>
                      <a:pt x="917" y="0"/>
                    </a:lnTo>
                    <a:lnTo>
                      <a:pt x="920" y="0"/>
                    </a:lnTo>
                    <a:lnTo>
                      <a:pt x="924" y="0"/>
                    </a:lnTo>
                    <a:lnTo>
                      <a:pt x="927" y="0"/>
                    </a:lnTo>
                    <a:lnTo>
                      <a:pt x="931" y="0"/>
                    </a:lnTo>
                    <a:lnTo>
                      <a:pt x="935" y="0"/>
                    </a:lnTo>
                    <a:lnTo>
                      <a:pt x="938" y="0"/>
                    </a:lnTo>
                    <a:lnTo>
                      <a:pt x="941" y="0"/>
                    </a:lnTo>
                    <a:lnTo>
                      <a:pt x="945" y="0"/>
                    </a:lnTo>
                    <a:lnTo>
                      <a:pt x="948" y="0"/>
                    </a:lnTo>
                    <a:lnTo>
                      <a:pt x="952" y="0"/>
                    </a:lnTo>
                    <a:lnTo>
                      <a:pt x="956" y="0"/>
                    </a:lnTo>
                    <a:lnTo>
                      <a:pt x="959" y="0"/>
                    </a:lnTo>
                    <a:lnTo>
                      <a:pt x="963" y="0"/>
                    </a:lnTo>
                    <a:lnTo>
                      <a:pt x="966" y="0"/>
                    </a:lnTo>
                    <a:lnTo>
                      <a:pt x="970" y="0"/>
                    </a:lnTo>
                    <a:lnTo>
                      <a:pt x="973" y="0"/>
                    </a:lnTo>
                    <a:lnTo>
                      <a:pt x="977" y="0"/>
                    </a:lnTo>
                    <a:lnTo>
                      <a:pt x="980" y="0"/>
                    </a:lnTo>
                    <a:lnTo>
                      <a:pt x="984" y="0"/>
                    </a:lnTo>
                    <a:lnTo>
                      <a:pt x="987" y="0"/>
                    </a:lnTo>
                    <a:lnTo>
                      <a:pt x="991" y="0"/>
                    </a:lnTo>
                    <a:lnTo>
                      <a:pt x="994" y="0"/>
                    </a:lnTo>
                    <a:lnTo>
                      <a:pt x="998" y="0"/>
                    </a:lnTo>
                    <a:lnTo>
                      <a:pt x="1001" y="0"/>
                    </a:lnTo>
                    <a:lnTo>
                      <a:pt x="1005" y="0"/>
                    </a:lnTo>
                    <a:lnTo>
                      <a:pt x="1008" y="0"/>
                    </a:lnTo>
                    <a:lnTo>
                      <a:pt x="1012" y="0"/>
                    </a:lnTo>
                    <a:lnTo>
                      <a:pt x="1016" y="0"/>
                    </a:lnTo>
                    <a:lnTo>
                      <a:pt x="1019" y="0"/>
                    </a:lnTo>
                    <a:lnTo>
                      <a:pt x="1023" y="0"/>
                    </a:lnTo>
                    <a:lnTo>
                      <a:pt x="1026" y="0"/>
                    </a:lnTo>
                    <a:lnTo>
                      <a:pt x="1030" y="0"/>
                    </a:lnTo>
                    <a:lnTo>
                      <a:pt x="1033" y="0"/>
                    </a:lnTo>
                    <a:lnTo>
                      <a:pt x="1037" y="0"/>
                    </a:lnTo>
                    <a:lnTo>
                      <a:pt x="1040" y="0"/>
                    </a:lnTo>
                    <a:lnTo>
                      <a:pt x="1044" y="0"/>
                    </a:lnTo>
                    <a:lnTo>
                      <a:pt x="1047" y="0"/>
                    </a:lnTo>
                    <a:lnTo>
                      <a:pt x="1051" y="0"/>
                    </a:lnTo>
                    <a:lnTo>
                      <a:pt x="1054" y="0"/>
                    </a:lnTo>
                    <a:lnTo>
                      <a:pt x="1058" y="0"/>
                    </a:lnTo>
                    <a:lnTo>
                      <a:pt x="1061" y="0"/>
                    </a:lnTo>
                    <a:lnTo>
                      <a:pt x="1065" y="0"/>
                    </a:lnTo>
                    <a:lnTo>
                      <a:pt x="1068" y="0"/>
                    </a:lnTo>
                    <a:lnTo>
                      <a:pt x="1072" y="0"/>
                    </a:lnTo>
                    <a:lnTo>
                      <a:pt x="1076" y="0"/>
                    </a:lnTo>
                    <a:lnTo>
                      <a:pt x="1079" y="0"/>
                    </a:lnTo>
                    <a:lnTo>
                      <a:pt x="1083" y="0"/>
                    </a:lnTo>
                    <a:lnTo>
                      <a:pt x="1086" y="0"/>
                    </a:lnTo>
                    <a:lnTo>
                      <a:pt x="1090" y="0"/>
                    </a:lnTo>
                    <a:lnTo>
                      <a:pt x="1093" y="0"/>
                    </a:lnTo>
                    <a:lnTo>
                      <a:pt x="1097" y="0"/>
                    </a:lnTo>
                    <a:lnTo>
                      <a:pt x="1100" y="0"/>
                    </a:lnTo>
                    <a:lnTo>
                      <a:pt x="1104" y="0"/>
                    </a:lnTo>
                    <a:lnTo>
                      <a:pt x="1107" y="0"/>
                    </a:lnTo>
                    <a:lnTo>
                      <a:pt x="1111" y="0"/>
                    </a:lnTo>
                    <a:lnTo>
                      <a:pt x="1114" y="0"/>
                    </a:lnTo>
                    <a:lnTo>
                      <a:pt x="1118" y="0"/>
                    </a:lnTo>
                    <a:lnTo>
                      <a:pt x="1121" y="0"/>
                    </a:lnTo>
                    <a:lnTo>
                      <a:pt x="1125" y="0"/>
                    </a:lnTo>
                    <a:lnTo>
                      <a:pt x="1128" y="0"/>
                    </a:lnTo>
                    <a:lnTo>
                      <a:pt x="1132" y="0"/>
                    </a:lnTo>
                    <a:lnTo>
                      <a:pt x="1136" y="0"/>
                    </a:lnTo>
                    <a:lnTo>
                      <a:pt x="1139" y="0"/>
                    </a:lnTo>
                    <a:lnTo>
                      <a:pt x="1143" y="0"/>
                    </a:lnTo>
                    <a:lnTo>
                      <a:pt x="1146" y="0"/>
                    </a:lnTo>
                    <a:lnTo>
                      <a:pt x="1149" y="0"/>
                    </a:lnTo>
                    <a:lnTo>
                      <a:pt x="1153" y="0"/>
                    </a:lnTo>
                    <a:lnTo>
                      <a:pt x="1157" y="0"/>
                    </a:lnTo>
                    <a:lnTo>
                      <a:pt x="1160" y="0"/>
                    </a:lnTo>
                    <a:lnTo>
                      <a:pt x="1164" y="0"/>
                    </a:lnTo>
                    <a:lnTo>
                      <a:pt x="1167" y="0"/>
                    </a:lnTo>
                    <a:lnTo>
                      <a:pt x="1171" y="0"/>
                    </a:lnTo>
                    <a:lnTo>
                      <a:pt x="1174" y="0"/>
                    </a:lnTo>
                    <a:lnTo>
                      <a:pt x="1178" y="0"/>
                    </a:lnTo>
                    <a:lnTo>
                      <a:pt x="1181" y="0"/>
                    </a:lnTo>
                    <a:lnTo>
                      <a:pt x="1185" y="0"/>
                    </a:lnTo>
                    <a:lnTo>
                      <a:pt x="1188" y="0"/>
                    </a:lnTo>
                    <a:lnTo>
                      <a:pt x="1192" y="0"/>
                    </a:lnTo>
                    <a:lnTo>
                      <a:pt x="1196" y="0"/>
                    </a:lnTo>
                    <a:lnTo>
                      <a:pt x="1199" y="0"/>
                    </a:lnTo>
                    <a:lnTo>
                      <a:pt x="1202" y="0"/>
                    </a:lnTo>
                    <a:lnTo>
                      <a:pt x="1206" y="0"/>
                    </a:lnTo>
                    <a:lnTo>
                      <a:pt x="1209" y="0"/>
                    </a:lnTo>
                    <a:lnTo>
                      <a:pt x="1213" y="0"/>
                    </a:lnTo>
                    <a:lnTo>
                      <a:pt x="1217" y="0"/>
                    </a:lnTo>
                    <a:lnTo>
                      <a:pt x="1220" y="0"/>
                    </a:lnTo>
                    <a:lnTo>
                      <a:pt x="1224" y="0"/>
                    </a:lnTo>
                    <a:lnTo>
                      <a:pt x="1227" y="0"/>
                    </a:lnTo>
                    <a:lnTo>
                      <a:pt x="1231" y="0"/>
                    </a:lnTo>
                    <a:lnTo>
                      <a:pt x="1234" y="0"/>
                    </a:lnTo>
                    <a:lnTo>
                      <a:pt x="1238" y="0"/>
                    </a:lnTo>
                    <a:lnTo>
                      <a:pt x="1241" y="0"/>
                    </a:lnTo>
                    <a:lnTo>
                      <a:pt x="1245" y="0"/>
                    </a:lnTo>
                    <a:lnTo>
                      <a:pt x="1248" y="0"/>
                    </a:lnTo>
                    <a:lnTo>
                      <a:pt x="1252" y="0"/>
                    </a:lnTo>
                    <a:lnTo>
                      <a:pt x="1255" y="0"/>
                    </a:lnTo>
                    <a:lnTo>
                      <a:pt x="1259" y="0"/>
                    </a:lnTo>
                    <a:lnTo>
                      <a:pt x="1262" y="0"/>
                    </a:lnTo>
                    <a:lnTo>
                      <a:pt x="1266" y="0"/>
                    </a:lnTo>
                    <a:lnTo>
                      <a:pt x="1269" y="0"/>
                    </a:lnTo>
                    <a:lnTo>
                      <a:pt x="1273" y="0"/>
                    </a:lnTo>
                    <a:lnTo>
                      <a:pt x="1277" y="0"/>
                    </a:lnTo>
                    <a:lnTo>
                      <a:pt x="1280" y="0"/>
                    </a:lnTo>
                    <a:lnTo>
                      <a:pt x="1284" y="0"/>
                    </a:lnTo>
                    <a:lnTo>
                      <a:pt x="1287" y="0"/>
                    </a:lnTo>
                    <a:lnTo>
                      <a:pt x="1291" y="0"/>
                    </a:lnTo>
                    <a:lnTo>
                      <a:pt x="1294" y="0"/>
                    </a:lnTo>
                    <a:lnTo>
                      <a:pt x="1298" y="0"/>
                    </a:lnTo>
                    <a:lnTo>
                      <a:pt x="1301" y="0"/>
                    </a:lnTo>
                    <a:lnTo>
                      <a:pt x="1305" y="0"/>
                    </a:lnTo>
                    <a:lnTo>
                      <a:pt x="1308" y="0"/>
                    </a:lnTo>
                    <a:lnTo>
                      <a:pt x="1312" y="0"/>
                    </a:lnTo>
                    <a:lnTo>
                      <a:pt x="1315" y="0"/>
                    </a:lnTo>
                    <a:lnTo>
                      <a:pt x="1319" y="0"/>
                    </a:lnTo>
                    <a:lnTo>
                      <a:pt x="1322" y="0"/>
                    </a:lnTo>
                    <a:lnTo>
                      <a:pt x="1326" y="0"/>
                    </a:lnTo>
                    <a:lnTo>
                      <a:pt x="1329" y="0"/>
                    </a:lnTo>
                    <a:lnTo>
                      <a:pt x="1333" y="0"/>
                    </a:lnTo>
                    <a:lnTo>
                      <a:pt x="1337" y="0"/>
                    </a:lnTo>
                    <a:lnTo>
                      <a:pt x="1340" y="0"/>
                    </a:lnTo>
                    <a:lnTo>
                      <a:pt x="1344" y="0"/>
                    </a:lnTo>
                    <a:lnTo>
                      <a:pt x="1347" y="0"/>
                    </a:lnTo>
                    <a:lnTo>
                      <a:pt x="1351" y="0"/>
                    </a:lnTo>
                    <a:lnTo>
                      <a:pt x="1354" y="0"/>
                    </a:lnTo>
                    <a:lnTo>
                      <a:pt x="1358" y="0"/>
                    </a:lnTo>
                    <a:lnTo>
                      <a:pt x="1361" y="0"/>
                    </a:lnTo>
                    <a:lnTo>
                      <a:pt x="1365" y="0"/>
                    </a:lnTo>
                    <a:lnTo>
                      <a:pt x="1368" y="0"/>
                    </a:lnTo>
                    <a:lnTo>
                      <a:pt x="1372" y="0"/>
                    </a:lnTo>
                    <a:lnTo>
                      <a:pt x="1375" y="0"/>
                    </a:lnTo>
                    <a:lnTo>
                      <a:pt x="1379" y="0"/>
                    </a:lnTo>
                    <a:lnTo>
                      <a:pt x="1382" y="0"/>
                    </a:lnTo>
                    <a:lnTo>
                      <a:pt x="1386" y="0"/>
                    </a:lnTo>
                    <a:lnTo>
                      <a:pt x="1389" y="0"/>
                    </a:lnTo>
                    <a:lnTo>
                      <a:pt x="1393" y="0"/>
                    </a:lnTo>
                    <a:lnTo>
                      <a:pt x="1397" y="0"/>
                    </a:lnTo>
                    <a:lnTo>
                      <a:pt x="1400" y="0"/>
                    </a:lnTo>
                    <a:lnTo>
                      <a:pt x="1404" y="0"/>
                    </a:lnTo>
                    <a:lnTo>
                      <a:pt x="1407" y="0"/>
                    </a:lnTo>
                    <a:lnTo>
                      <a:pt x="1410" y="0"/>
                    </a:lnTo>
                  </a:path>
                </a:pathLst>
              </a:custGeom>
              <a:noFill/>
              <a:ln w="4826">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35" name="Freeform 49"/>
              <p:cNvSpPr>
                <a:spLocks/>
              </p:cNvSpPr>
              <p:nvPr/>
            </p:nvSpPr>
            <p:spPr bwMode="auto">
              <a:xfrm>
                <a:off x="2242" y="2475"/>
                <a:ext cx="2494" cy="180"/>
              </a:xfrm>
              <a:custGeom>
                <a:avLst/>
                <a:gdLst>
                  <a:gd name="T0" fmla="*/ 19441 w 1410"/>
                  <a:gd name="T1" fmla="*/ 0 h 413"/>
                  <a:gd name="T2" fmla="*/ 42902 w 1410"/>
                  <a:gd name="T3" fmla="*/ 0 h 413"/>
                  <a:gd name="T4" fmla="*/ 65649 w 1410"/>
                  <a:gd name="T5" fmla="*/ 0 h 413"/>
                  <a:gd name="T6" fmla="*/ 88997 w 1410"/>
                  <a:gd name="T7" fmla="*/ 0 h 413"/>
                  <a:gd name="T8" fmla="*/ 112384 w 1410"/>
                  <a:gd name="T9" fmla="*/ 0 h 413"/>
                  <a:gd name="T10" fmla="*/ 135203 w 1410"/>
                  <a:gd name="T11" fmla="*/ 0 h 413"/>
                  <a:gd name="T12" fmla="*/ 158656 w 1410"/>
                  <a:gd name="T13" fmla="*/ 0 h 413"/>
                  <a:gd name="T14" fmla="*/ 182055 w 1410"/>
                  <a:gd name="T15" fmla="*/ 0 h 413"/>
                  <a:gd name="T16" fmla="*/ 205392 w 1410"/>
                  <a:gd name="T17" fmla="*/ 0 h 413"/>
                  <a:gd name="T18" fmla="*/ 228086 w 1410"/>
                  <a:gd name="T19" fmla="*/ 0 h 413"/>
                  <a:gd name="T20" fmla="*/ 251118 w 1410"/>
                  <a:gd name="T21" fmla="*/ 0 h 413"/>
                  <a:gd name="T22" fmla="*/ 273712 w 1410"/>
                  <a:gd name="T23" fmla="*/ 0 h 413"/>
                  <a:gd name="T24" fmla="*/ 297398 w 1410"/>
                  <a:gd name="T25" fmla="*/ 0 h 413"/>
                  <a:gd name="T26" fmla="*/ 320785 w 1410"/>
                  <a:gd name="T27" fmla="*/ 0 h 413"/>
                  <a:gd name="T28" fmla="*/ 344176 w 1410"/>
                  <a:gd name="T29" fmla="*/ 0 h 413"/>
                  <a:gd name="T30" fmla="*/ 366876 w 1410"/>
                  <a:gd name="T31" fmla="*/ 0 h 413"/>
                  <a:gd name="T32" fmla="*/ 390329 w 1410"/>
                  <a:gd name="T33" fmla="*/ 0 h 413"/>
                  <a:gd name="T34" fmla="*/ 413728 w 1410"/>
                  <a:gd name="T35" fmla="*/ 0 h 413"/>
                  <a:gd name="T36" fmla="*/ 435834 w 1410"/>
                  <a:gd name="T37" fmla="*/ 0 h 413"/>
                  <a:gd name="T38" fmla="*/ 459796 w 1410"/>
                  <a:gd name="T39" fmla="*/ 0 h 413"/>
                  <a:gd name="T40" fmla="*/ 482976 w 1410"/>
                  <a:gd name="T41" fmla="*/ 0 h 413"/>
                  <a:gd name="T42" fmla="*/ 505383 w 1410"/>
                  <a:gd name="T43" fmla="*/ 0 h 413"/>
                  <a:gd name="T44" fmla="*/ 529071 w 1410"/>
                  <a:gd name="T45" fmla="*/ 0 h 413"/>
                  <a:gd name="T46" fmla="*/ 552456 w 1410"/>
                  <a:gd name="T47" fmla="*/ 0 h 413"/>
                  <a:gd name="T48" fmla="*/ 574651 w 1410"/>
                  <a:gd name="T49" fmla="*/ 0 h 413"/>
                  <a:gd name="T50" fmla="*/ 598059 w 1410"/>
                  <a:gd name="T51" fmla="*/ 0 h 413"/>
                  <a:gd name="T52" fmla="*/ 621922 w 1410"/>
                  <a:gd name="T53" fmla="*/ 0 h 413"/>
                  <a:gd name="T54" fmla="*/ 644191 w 1410"/>
                  <a:gd name="T55" fmla="*/ 0 h 413"/>
                  <a:gd name="T56" fmla="*/ 667506 w 1410"/>
                  <a:gd name="T57" fmla="*/ 0 h 413"/>
                  <a:gd name="T58" fmla="*/ 691556 w 1410"/>
                  <a:gd name="T59" fmla="*/ 0 h 413"/>
                  <a:gd name="T60" fmla="*/ 714655 w 1410"/>
                  <a:gd name="T61" fmla="*/ 0 h 413"/>
                  <a:gd name="T62" fmla="*/ 737005 w 1410"/>
                  <a:gd name="T63" fmla="*/ 0 h 413"/>
                  <a:gd name="T64" fmla="*/ 760242 w 1410"/>
                  <a:gd name="T65" fmla="*/ 0 h 413"/>
                  <a:gd name="T66" fmla="*/ 784133 w 1410"/>
                  <a:gd name="T67" fmla="*/ 0 h 413"/>
                  <a:gd name="T68" fmla="*/ 806324 w 1410"/>
                  <a:gd name="T69" fmla="*/ 0 h 413"/>
                  <a:gd name="T70" fmla="*/ 829738 w 1410"/>
                  <a:gd name="T71" fmla="*/ 0 h 413"/>
                  <a:gd name="T72" fmla="*/ 853797 w 1410"/>
                  <a:gd name="T73" fmla="*/ 0 h 413"/>
                  <a:gd name="T74" fmla="*/ 877074 w 1410"/>
                  <a:gd name="T75" fmla="*/ 0 h 413"/>
                  <a:gd name="T76" fmla="*/ 899179 w 1410"/>
                  <a:gd name="T77" fmla="*/ 0 h 413"/>
                  <a:gd name="T78" fmla="*/ 922591 w 1410"/>
                  <a:gd name="T79" fmla="*/ 0 h 413"/>
                  <a:gd name="T80" fmla="*/ 945458 w 1410"/>
                  <a:gd name="T81" fmla="*/ 0 h 413"/>
                  <a:gd name="T82" fmla="*/ 968850 w 1410"/>
                  <a:gd name="T83" fmla="*/ 0 h 413"/>
                  <a:gd name="T84" fmla="*/ 991915 w 1410"/>
                  <a:gd name="T85" fmla="*/ 0 h 413"/>
                  <a:gd name="T86" fmla="*/ 1015805 w 1410"/>
                  <a:gd name="T87" fmla="*/ 0 h 413"/>
                  <a:gd name="T88" fmla="*/ 1038006 w 1410"/>
                  <a:gd name="T89" fmla="*/ 0 h 413"/>
                  <a:gd name="T90" fmla="*/ 1061432 w 1410"/>
                  <a:gd name="T91" fmla="*/ 0 h 413"/>
                  <a:gd name="T92" fmla="*/ 1084763 w 1410"/>
                  <a:gd name="T93" fmla="*/ 0 h 413"/>
                  <a:gd name="T94" fmla="*/ 1107667 w 1410"/>
                  <a:gd name="T95" fmla="*/ 0 h 413"/>
                  <a:gd name="T96" fmla="*/ 1131082 w 1410"/>
                  <a:gd name="T97" fmla="*/ 0 h 413"/>
                  <a:gd name="T98" fmla="*/ 1154441 w 1410"/>
                  <a:gd name="T99" fmla="*/ 0 h 413"/>
                  <a:gd name="T100" fmla="*/ 1177136 w 1410"/>
                  <a:gd name="T101" fmla="*/ 0 h 413"/>
                  <a:gd name="T102" fmla="*/ 1200520 w 1410"/>
                  <a:gd name="T103" fmla="*/ 0 h 413"/>
                  <a:gd name="T104" fmla="*/ 1223581 w 1410"/>
                  <a:gd name="T105" fmla="*/ 0 h 413"/>
                  <a:gd name="T106" fmla="*/ 1246407 w 1410"/>
                  <a:gd name="T107" fmla="*/ 0 h 413"/>
                  <a:gd name="T108" fmla="*/ 1269922 w 1410"/>
                  <a:gd name="T109" fmla="*/ 0 h 413"/>
                  <a:gd name="T110" fmla="*/ 1293258 w 1410"/>
                  <a:gd name="T111" fmla="*/ 0 h 413"/>
                  <a:gd name="T112" fmla="*/ 1316660 w 1410"/>
                  <a:gd name="T113" fmla="*/ 0 h 41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10"/>
                  <a:gd name="T172" fmla="*/ 0 h 413"/>
                  <a:gd name="T173" fmla="*/ 1410 w 1410"/>
                  <a:gd name="T174" fmla="*/ 413 h 41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10" h="413">
                    <a:moveTo>
                      <a:pt x="0" y="234"/>
                    </a:moveTo>
                    <a:lnTo>
                      <a:pt x="3" y="233"/>
                    </a:lnTo>
                    <a:lnTo>
                      <a:pt x="7" y="231"/>
                    </a:lnTo>
                    <a:lnTo>
                      <a:pt x="10" y="229"/>
                    </a:lnTo>
                    <a:lnTo>
                      <a:pt x="14" y="227"/>
                    </a:lnTo>
                    <a:lnTo>
                      <a:pt x="17" y="225"/>
                    </a:lnTo>
                    <a:lnTo>
                      <a:pt x="21" y="223"/>
                    </a:lnTo>
                    <a:lnTo>
                      <a:pt x="24" y="221"/>
                    </a:lnTo>
                    <a:lnTo>
                      <a:pt x="28" y="218"/>
                    </a:lnTo>
                    <a:lnTo>
                      <a:pt x="31" y="216"/>
                    </a:lnTo>
                    <a:lnTo>
                      <a:pt x="35" y="213"/>
                    </a:lnTo>
                    <a:lnTo>
                      <a:pt x="39" y="210"/>
                    </a:lnTo>
                    <a:lnTo>
                      <a:pt x="42" y="207"/>
                    </a:lnTo>
                    <a:lnTo>
                      <a:pt x="46" y="204"/>
                    </a:lnTo>
                    <a:lnTo>
                      <a:pt x="49" y="200"/>
                    </a:lnTo>
                    <a:lnTo>
                      <a:pt x="53" y="196"/>
                    </a:lnTo>
                    <a:lnTo>
                      <a:pt x="56" y="193"/>
                    </a:lnTo>
                    <a:lnTo>
                      <a:pt x="60" y="189"/>
                    </a:lnTo>
                    <a:lnTo>
                      <a:pt x="63" y="185"/>
                    </a:lnTo>
                    <a:lnTo>
                      <a:pt x="67" y="181"/>
                    </a:lnTo>
                    <a:lnTo>
                      <a:pt x="70" y="176"/>
                    </a:lnTo>
                    <a:lnTo>
                      <a:pt x="74" y="172"/>
                    </a:lnTo>
                    <a:lnTo>
                      <a:pt x="77" y="167"/>
                    </a:lnTo>
                    <a:lnTo>
                      <a:pt x="81" y="163"/>
                    </a:lnTo>
                    <a:lnTo>
                      <a:pt x="84" y="158"/>
                    </a:lnTo>
                    <a:lnTo>
                      <a:pt x="88" y="153"/>
                    </a:lnTo>
                    <a:lnTo>
                      <a:pt x="91" y="149"/>
                    </a:lnTo>
                    <a:lnTo>
                      <a:pt x="95" y="144"/>
                    </a:lnTo>
                    <a:lnTo>
                      <a:pt x="99" y="139"/>
                    </a:lnTo>
                    <a:lnTo>
                      <a:pt x="102" y="135"/>
                    </a:lnTo>
                    <a:lnTo>
                      <a:pt x="106" y="130"/>
                    </a:lnTo>
                    <a:lnTo>
                      <a:pt x="109" y="126"/>
                    </a:lnTo>
                    <a:lnTo>
                      <a:pt x="113" y="122"/>
                    </a:lnTo>
                    <a:lnTo>
                      <a:pt x="116" y="118"/>
                    </a:lnTo>
                    <a:lnTo>
                      <a:pt x="120" y="114"/>
                    </a:lnTo>
                    <a:lnTo>
                      <a:pt x="123" y="110"/>
                    </a:lnTo>
                    <a:lnTo>
                      <a:pt x="127" y="107"/>
                    </a:lnTo>
                    <a:lnTo>
                      <a:pt x="130" y="104"/>
                    </a:lnTo>
                    <a:lnTo>
                      <a:pt x="134" y="101"/>
                    </a:lnTo>
                    <a:lnTo>
                      <a:pt x="137" y="98"/>
                    </a:lnTo>
                    <a:lnTo>
                      <a:pt x="141" y="95"/>
                    </a:lnTo>
                    <a:lnTo>
                      <a:pt x="144" y="93"/>
                    </a:lnTo>
                    <a:lnTo>
                      <a:pt x="148" y="91"/>
                    </a:lnTo>
                    <a:lnTo>
                      <a:pt x="151" y="89"/>
                    </a:lnTo>
                    <a:lnTo>
                      <a:pt x="155" y="87"/>
                    </a:lnTo>
                    <a:lnTo>
                      <a:pt x="159" y="86"/>
                    </a:lnTo>
                    <a:lnTo>
                      <a:pt x="162" y="85"/>
                    </a:lnTo>
                    <a:lnTo>
                      <a:pt x="166" y="83"/>
                    </a:lnTo>
                    <a:lnTo>
                      <a:pt x="169" y="82"/>
                    </a:lnTo>
                    <a:lnTo>
                      <a:pt x="172" y="81"/>
                    </a:lnTo>
                    <a:lnTo>
                      <a:pt x="176" y="81"/>
                    </a:lnTo>
                    <a:lnTo>
                      <a:pt x="180" y="80"/>
                    </a:lnTo>
                    <a:lnTo>
                      <a:pt x="183" y="80"/>
                    </a:lnTo>
                    <a:lnTo>
                      <a:pt x="187" y="79"/>
                    </a:lnTo>
                    <a:lnTo>
                      <a:pt x="190" y="79"/>
                    </a:lnTo>
                    <a:lnTo>
                      <a:pt x="194" y="78"/>
                    </a:lnTo>
                    <a:lnTo>
                      <a:pt x="197" y="78"/>
                    </a:lnTo>
                    <a:lnTo>
                      <a:pt x="201" y="78"/>
                    </a:lnTo>
                    <a:lnTo>
                      <a:pt x="204" y="78"/>
                    </a:lnTo>
                    <a:lnTo>
                      <a:pt x="208" y="78"/>
                    </a:lnTo>
                    <a:lnTo>
                      <a:pt x="211" y="78"/>
                    </a:lnTo>
                    <a:lnTo>
                      <a:pt x="215" y="78"/>
                    </a:lnTo>
                    <a:lnTo>
                      <a:pt x="219" y="78"/>
                    </a:lnTo>
                    <a:lnTo>
                      <a:pt x="222" y="78"/>
                    </a:lnTo>
                    <a:lnTo>
                      <a:pt x="225" y="78"/>
                    </a:lnTo>
                    <a:lnTo>
                      <a:pt x="229" y="78"/>
                    </a:lnTo>
                    <a:lnTo>
                      <a:pt x="232" y="78"/>
                    </a:lnTo>
                    <a:lnTo>
                      <a:pt x="236" y="78"/>
                    </a:lnTo>
                    <a:lnTo>
                      <a:pt x="240" y="79"/>
                    </a:lnTo>
                    <a:lnTo>
                      <a:pt x="243" y="79"/>
                    </a:lnTo>
                    <a:lnTo>
                      <a:pt x="247" y="79"/>
                    </a:lnTo>
                    <a:lnTo>
                      <a:pt x="250" y="80"/>
                    </a:lnTo>
                    <a:lnTo>
                      <a:pt x="254" y="80"/>
                    </a:lnTo>
                    <a:lnTo>
                      <a:pt x="257" y="80"/>
                    </a:lnTo>
                    <a:lnTo>
                      <a:pt x="261" y="81"/>
                    </a:lnTo>
                    <a:lnTo>
                      <a:pt x="264" y="82"/>
                    </a:lnTo>
                    <a:lnTo>
                      <a:pt x="268" y="82"/>
                    </a:lnTo>
                    <a:lnTo>
                      <a:pt x="271" y="83"/>
                    </a:lnTo>
                    <a:lnTo>
                      <a:pt x="275" y="84"/>
                    </a:lnTo>
                    <a:lnTo>
                      <a:pt x="278" y="85"/>
                    </a:lnTo>
                    <a:lnTo>
                      <a:pt x="282" y="86"/>
                    </a:lnTo>
                    <a:lnTo>
                      <a:pt x="285" y="87"/>
                    </a:lnTo>
                    <a:lnTo>
                      <a:pt x="289" y="87"/>
                    </a:lnTo>
                    <a:lnTo>
                      <a:pt x="292" y="88"/>
                    </a:lnTo>
                    <a:lnTo>
                      <a:pt x="296" y="88"/>
                    </a:lnTo>
                    <a:lnTo>
                      <a:pt x="300" y="88"/>
                    </a:lnTo>
                    <a:lnTo>
                      <a:pt x="303" y="87"/>
                    </a:lnTo>
                    <a:lnTo>
                      <a:pt x="307" y="85"/>
                    </a:lnTo>
                    <a:lnTo>
                      <a:pt x="310" y="82"/>
                    </a:lnTo>
                    <a:lnTo>
                      <a:pt x="314" y="77"/>
                    </a:lnTo>
                    <a:lnTo>
                      <a:pt x="317" y="70"/>
                    </a:lnTo>
                    <a:lnTo>
                      <a:pt x="321" y="61"/>
                    </a:lnTo>
                    <a:lnTo>
                      <a:pt x="324" y="52"/>
                    </a:lnTo>
                    <a:lnTo>
                      <a:pt x="328" y="42"/>
                    </a:lnTo>
                    <a:lnTo>
                      <a:pt x="331" y="32"/>
                    </a:lnTo>
                    <a:lnTo>
                      <a:pt x="335" y="22"/>
                    </a:lnTo>
                    <a:lnTo>
                      <a:pt x="338" y="15"/>
                    </a:lnTo>
                    <a:lnTo>
                      <a:pt x="342" y="8"/>
                    </a:lnTo>
                    <a:lnTo>
                      <a:pt x="345" y="4"/>
                    </a:lnTo>
                    <a:lnTo>
                      <a:pt x="349" y="1"/>
                    </a:lnTo>
                    <a:lnTo>
                      <a:pt x="352" y="0"/>
                    </a:lnTo>
                    <a:lnTo>
                      <a:pt x="356" y="1"/>
                    </a:lnTo>
                    <a:lnTo>
                      <a:pt x="360" y="4"/>
                    </a:lnTo>
                    <a:lnTo>
                      <a:pt x="363" y="9"/>
                    </a:lnTo>
                    <a:lnTo>
                      <a:pt x="367" y="15"/>
                    </a:lnTo>
                    <a:lnTo>
                      <a:pt x="370" y="23"/>
                    </a:lnTo>
                    <a:lnTo>
                      <a:pt x="374" y="33"/>
                    </a:lnTo>
                    <a:lnTo>
                      <a:pt x="377" y="43"/>
                    </a:lnTo>
                    <a:lnTo>
                      <a:pt x="381" y="54"/>
                    </a:lnTo>
                    <a:lnTo>
                      <a:pt x="384" y="65"/>
                    </a:lnTo>
                    <a:lnTo>
                      <a:pt x="388" y="75"/>
                    </a:lnTo>
                    <a:lnTo>
                      <a:pt x="391" y="83"/>
                    </a:lnTo>
                    <a:lnTo>
                      <a:pt x="395" y="90"/>
                    </a:lnTo>
                    <a:lnTo>
                      <a:pt x="398" y="96"/>
                    </a:lnTo>
                    <a:lnTo>
                      <a:pt x="402" y="101"/>
                    </a:lnTo>
                    <a:lnTo>
                      <a:pt x="405" y="104"/>
                    </a:lnTo>
                    <a:lnTo>
                      <a:pt x="409" y="107"/>
                    </a:lnTo>
                    <a:lnTo>
                      <a:pt x="412" y="110"/>
                    </a:lnTo>
                    <a:lnTo>
                      <a:pt x="416" y="113"/>
                    </a:lnTo>
                    <a:lnTo>
                      <a:pt x="420" y="116"/>
                    </a:lnTo>
                    <a:lnTo>
                      <a:pt x="423" y="119"/>
                    </a:lnTo>
                    <a:lnTo>
                      <a:pt x="426" y="123"/>
                    </a:lnTo>
                    <a:lnTo>
                      <a:pt x="430" y="126"/>
                    </a:lnTo>
                    <a:lnTo>
                      <a:pt x="433" y="130"/>
                    </a:lnTo>
                    <a:lnTo>
                      <a:pt x="437" y="135"/>
                    </a:lnTo>
                    <a:lnTo>
                      <a:pt x="441" y="140"/>
                    </a:lnTo>
                    <a:lnTo>
                      <a:pt x="444" y="145"/>
                    </a:lnTo>
                    <a:lnTo>
                      <a:pt x="448" y="150"/>
                    </a:lnTo>
                    <a:lnTo>
                      <a:pt x="451" y="156"/>
                    </a:lnTo>
                    <a:lnTo>
                      <a:pt x="455" y="162"/>
                    </a:lnTo>
                    <a:lnTo>
                      <a:pt x="458" y="168"/>
                    </a:lnTo>
                    <a:lnTo>
                      <a:pt x="462" y="175"/>
                    </a:lnTo>
                    <a:lnTo>
                      <a:pt x="465" y="181"/>
                    </a:lnTo>
                    <a:lnTo>
                      <a:pt x="469" y="188"/>
                    </a:lnTo>
                    <a:lnTo>
                      <a:pt x="472" y="196"/>
                    </a:lnTo>
                    <a:lnTo>
                      <a:pt x="476" y="203"/>
                    </a:lnTo>
                    <a:lnTo>
                      <a:pt x="479" y="211"/>
                    </a:lnTo>
                    <a:lnTo>
                      <a:pt x="483" y="218"/>
                    </a:lnTo>
                    <a:lnTo>
                      <a:pt x="486" y="226"/>
                    </a:lnTo>
                    <a:lnTo>
                      <a:pt x="490" y="233"/>
                    </a:lnTo>
                    <a:lnTo>
                      <a:pt x="493" y="241"/>
                    </a:lnTo>
                    <a:lnTo>
                      <a:pt x="497" y="248"/>
                    </a:lnTo>
                    <a:lnTo>
                      <a:pt x="501" y="256"/>
                    </a:lnTo>
                    <a:lnTo>
                      <a:pt x="504" y="263"/>
                    </a:lnTo>
                    <a:lnTo>
                      <a:pt x="508" y="270"/>
                    </a:lnTo>
                    <a:lnTo>
                      <a:pt x="511" y="277"/>
                    </a:lnTo>
                    <a:lnTo>
                      <a:pt x="515" y="284"/>
                    </a:lnTo>
                    <a:lnTo>
                      <a:pt x="518" y="291"/>
                    </a:lnTo>
                    <a:lnTo>
                      <a:pt x="522" y="297"/>
                    </a:lnTo>
                    <a:lnTo>
                      <a:pt x="525" y="303"/>
                    </a:lnTo>
                    <a:lnTo>
                      <a:pt x="529" y="309"/>
                    </a:lnTo>
                    <a:lnTo>
                      <a:pt x="532" y="315"/>
                    </a:lnTo>
                    <a:lnTo>
                      <a:pt x="536" y="320"/>
                    </a:lnTo>
                    <a:lnTo>
                      <a:pt x="539" y="326"/>
                    </a:lnTo>
                    <a:lnTo>
                      <a:pt x="543" y="330"/>
                    </a:lnTo>
                    <a:lnTo>
                      <a:pt x="546" y="335"/>
                    </a:lnTo>
                    <a:lnTo>
                      <a:pt x="550" y="340"/>
                    </a:lnTo>
                    <a:lnTo>
                      <a:pt x="553" y="344"/>
                    </a:lnTo>
                    <a:lnTo>
                      <a:pt x="557" y="348"/>
                    </a:lnTo>
                    <a:lnTo>
                      <a:pt x="561" y="352"/>
                    </a:lnTo>
                    <a:lnTo>
                      <a:pt x="564" y="355"/>
                    </a:lnTo>
                    <a:lnTo>
                      <a:pt x="568" y="359"/>
                    </a:lnTo>
                    <a:lnTo>
                      <a:pt x="571" y="362"/>
                    </a:lnTo>
                    <a:lnTo>
                      <a:pt x="575" y="365"/>
                    </a:lnTo>
                    <a:lnTo>
                      <a:pt x="578" y="367"/>
                    </a:lnTo>
                    <a:lnTo>
                      <a:pt x="582" y="370"/>
                    </a:lnTo>
                    <a:lnTo>
                      <a:pt x="585" y="373"/>
                    </a:lnTo>
                    <a:lnTo>
                      <a:pt x="589" y="375"/>
                    </a:lnTo>
                    <a:lnTo>
                      <a:pt x="592" y="377"/>
                    </a:lnTo>
                    <a:lnTo>
                      <a:pt x="596" y="379"/>
                    </a:lnTo>
                    <a:lnTo>
                      <a:pt x="599" y="381"/>
                    </a:lnTo>
                    <a:lnTo>
                      <a:pt x="603" y="383"/>
                    </a:lnTo>
                    <a:lnTo>
                      <a:pt x="606" y="385"/>
                    </a:lnTo>
                    <a:lnTo>
                      <a:pt x="610" y="386"/>
                    </a:lnTo>
                    <a:lnTo>
                      <a:pt x="613" y="388"/>
                    </a:lnTo>
                    <a:lnTo>
                      <a:pt x="617" y="389"/>
                    </a:lnTo>
                    <a:lnTo>
                      <a:pt x="621" y="391"/>
                    </a:lnTo>
                    <a:lnTo>
                      <a:pt x="624" y="392"/>
                    </a:lnTo>
                    <a:lnTo>
                      <a:pt x="628" y="393"/>
                    </a:lnTo>
                    <a:lnTo>
                      <a:pt x="631" y="394"/>
                    </a:lnTo>
                    <a:lnTo>
                      <a:pt x="635" y="395"/>
                    </a:lnTo>
                    <a:lnTo>
                      <a:pt x="638" y="396"/>
                    </a:lnTo>
                    <a:lnTo>
                      <a:pt x="642" y="397"/>
                    </a:lnTo>
                    <a:lnTo>
                      <a:pt x="645" y="398"/>
                    </a:lnTo>
                    <a:lnTo>
                      <a:pt x="649" y="399"/>
                    </a:lnTo>
                    <a:lnTo>
                      <a:pt x="652" y="399"/>
                    </a:lnTo>
                    <a:lnTo>
                      <a:pt x="656" y="400"/>
                    </a:lnTo>
                    <a:lnTo>
                      <a:pt x="659" y="401"/>
                    </a:lnTo>
                    <a:lnTo>
                      <a:pt x="663" y="402"/>
                    </a:lnTo>
                    <a:lnTo>
                      <a:pt x="666" y="402"/>
                    </a:lnTo>
                    <a:lnTo>
                      <a:pt x="670" y="403"/>
                    </a:lnTo>
                    <a:lnTo>
                      <a:pt x="673" y="403"/>
                    </a:lnTo>
                    <a:lnTo>
                      <a:pt x="677" y="404"/>
                    </a:lnTo>
                    <a:lnTo>
                      <a:pt x="681" y="404"/>
                    </a:lnTo>
                    <a:lnTo>
                      <a:pt x="684" y="405"/>
                    </a:lnTo>
                    <a:lnTo>
                      <a:pt x="687" y="405"/>
                    </a:lnTo>
                    <a:lnTo>
                      <a:pt x="691" y="405"/>
                    </a:lnTo>
                    <a:lnTo>
                      <a:pt x="695" y="406"/>
                    </a:lnTo>
                    <a:lnTo>
                      <a:pt x="698" y="406"/>
                    </a:lnTo>
                    <a:lnTo>
                      <a:pt x="702" y="406"/>
                    </a:lnTo>
                    <a:lnTo>
                      <a:pt x="705" y="407"/>
                    </a:lnTo>
                    <a:lnTo>
                      <a:pt x="709" y="407"/>
                    </a:lnTo>
                    <a:lnTo>
                      <a:pt x="712" y="407"/>
                    </a:lnTo>
                    <a:lnTo>
                      <a:pt x="716" y="407"/>
                    </a:lnTo>
                    <a:lnTo>
                      <a:pt x="719" y="408"/>
                    </a:lnTo>
                    <a:lnTo>
                      <a:pt x="723" y="408"/>
                    </a:lnTo>
                    <a:lnTo>
                      <a:pt x="726" y="408"/>
                    </a:lnTo>
                    <a:lnTo>
                      <a:pt x="730" y="408"/>
                    </a:lnTo>
                    <a:lnTo>
                      <a:pt x="733" y="409"/>
                    </a:lnTo>
                    <a:lnTo>
                      <a:pt x="737" y="409"/>
                    </a:lnTo>
                    <a:lnTo>
                      <a:pt x="740" y="409"/>
                    </a:lnTo>
                    <a:lnTo>
                      <a:pt x="744" y="409"/>
                    </a:lnTo>
                    <a:lnTo>
                      <a:pt x="747" y="409"/>
                    </a:lnTo>
                    <a:lnTo>
                      <a:pt x="751" y="410"/>
                    </a:lnTo>
                    <a:lnTo>
                      <a:pt x="755" y="410"/>
                    </a:lnTo>
                    <a:lnTo>
                      <a:pt x="758" y="410"/>
                    </a:lnTo>
                    <a:lnTo>
                      <a:pt x="762" y="410"/>
                    </a:lnTo>
                    <a:lnTo>
                      <a:pt x="765" y="410"/>
                    </a:lnTo>
                    <a:lnTo>
                      <a:pt x="769" y="410"/>
                    </a:lnTo>
                    <a:lnTo>
                      <a:pt x="772" y="410"/>
                    </a:lnTo>
                    <a:lnTo>
                      <a:pt x="776" y="410"/>
                    </a:lnTo>
                    <a:lnTo>
                      <a:pt x="779" y="410"/>
                    </a:lnTo>
                    <a:lnTo>
                      <a:pt x="783" y="410"/>
                    </a:lnTo>
                    <a:lnTo>
                      <a:pt x="786" y="411"/>
                    </a:lnTo>
                    <a:lnTo>
                      <a:pt x="790" y="411"/>
                    </a:lnTo>
                    <a:lnTo>
                      <a:pt x="793" y="411"/>
                    </a:lnTo>
                    <a:lnTo>
                      <a:pt x="797" y="411"/>
                    </a:lnTo>
                    <a:lnTo>
                      <a:pt x="800" y="411"/>
                    </a:lnTo>
                    <a:lnTo>
                      <a:pt x="804" y="411"/>
                    </a:lnTo>
                    <a:lnTo>
                      <a:pt x="807" y="411"/>
                    </a:lnTo>
                    <a:lnTo>
                      <a:pt x="811" y="411"/>
                    </a:lnTo>
                    <a:lnTo>
                      <a:pt x="815" y="411"/>
                    </a:lnTo>
                    <a:lnTo>
                      <a:pt x="818" y="411"/>
                    </a:lnTo>
                    <a:lnTo>
                      <a:pt x="822" y="411"/>
                    </a:lnTo>
                    <a:lnTo>
                      <a:pt x="825" y="411"/>
                    </a:lnTo>
                    <a:lnTo>
                      <a:pt x="829" y="411"/>
                    </a:lnTo>
                    <a:lnTo>
                      <a:pt x="832" y="412"/>
                    </a:lnTo>
                    <a:lnTo>
                      <a:pt x="836" y="412"/>
                    </a:lnTo>
                    <a:lnTo>
                      <a:pt x="839" y="412"/>
                    </a:lnTo>
                    <a:lnTo>
                      <a:pt x="843" y="412"/>
                    </a:lnTo>
                    <a:lnTo>
                      <a:pt x="846" y="412"/>
                    </a:lnTo>
                    <a:lnTo>
                      <a:pt x="850" y="412"/>
                    </a:lnTo>
                    <a:lnTo>
                      <a:pt x="853" y="412"/>
                    </a:lnTo>
                    <a:lnTo>
                      <a:pt x="857" y="412"/>
                    </a:lnTo>
                    <a:lnTo>
                      <a:pt x="860" y="412"/>
                    </a:lnTo>
                    <a:lnTo>
                      <a:pt x="864" y="412"/>
                    </a:lnTo>
                    <a:lnTo>
                      <a:pt x="867" y="412"/>
                    </a:lnTo>
                    <a:lnTo>
                      <a:pt x="871" y="412"/>
                    </a:lnTo>
                    <a:lnTo>
                      <a:pt x="875" y="412"/>
                    </a:lnTo>
                    <a:lnTo>
                      <a:pt x="878" y="412"/>
                    </a:lnTo>
                    <a:lnTo>
                      <a:pt x="882" y="412"/>
                    </a:lnTo>
                    <a:lnTo>
                      <a:pt x="885" y="412"/>
                    </a:lnTo>
                    <a:lnTo>
                      <a:pt x="889" y="412"/>
                    </a:lnTo>
                    <a:lnTo>
                      <a:pt x="892" y="412"/>
                    </a:lnTo>
                    <a:lnTo>
                      <a:pt x="896" y="412"/>
                    </a:lnTo>
                    <a:lnTo>
                      <a:pt x="899" y="412"/>
                    </a:lnTo>
                    <a:lnTo>
                      <a:pt x="903" y="412"/>
                    </a:lnTo>
                    <a:lnTo>
                      <a:pt x="906" y="412"/>
                    </a:lnTo>
                    <a:lnTo>
                      <a:pt x="910" y="412"/>
                    </a:lnTo>
                    <a:lnTo>
                      <a:pt x="913" y="412"/>
                    </a:lnTo>
                    <a:lnTo>
                      <a:pt x="917" y="412"/>
                    </a:lnTo>
                    <a:lnTo>
                      <a:pt x="920" y="412"/>
                    </a:lnTo>
                    <a:lnTo>
                      <a:pt x="924" y="412"/>
                    </a:lnTo>
                    <a:lnTo>
                      <a:pt x="927" y="412"/>
                    </a:lnTo>
                    <a:lnTo>
                      <a:pt x="931" y="412"/>
                    </a:lnTo>
                    <a:lnTo>
                      <a:pt x="935" y="412"/>
                    </a:lnTo>
                    <a:lnTo>
                      <a:pt x="938" y="412"/>
                    </a:lnTo>
                    <a:lnTo>
                      <a:pt x="941" y="412"/>
                    </a:lnTo>
                    <a:lnTo>
                      <a:pt x="945" y="412"/>
                    </a:lnTo>
                    <a:lnTo>
                      <a:pt x="948" y="412"/>
                    </a:lnTo>
                    <a:lnTo>
                      <a:pt x="952" y="412"/>
                    </a:lnTo>
                    <a:lnTo>
                      <a:pt x="956" y="412"/>
                    </a:lnTo>
                    <a:lnTo>
                      <a:pt x="959" y="412"/>
                    </a:lnTo>
                    <a:lnTo>
                      <a:pt x="963" y="413"/>
                    </a:lnTo>
                    <a:lnTo>
                      <a:pt x="966" y="413"/>
                    </a:lnTo>
                    <a:lnTo>
                      <a:pt x="970" y="413"/>
                    </a:lnTo>
                    <a:lnTo>
                      <a:pt x="973" y="413"/>
                    </a:lnTo>
                    <a:lnTo>
                      <a:pt x="977" y="413"/>
                    </a:lnTo>
                    <a:lnTo>
                      <a:pt x="980" y="413"/>
                    </a:lnTo>
                    <a:lnTo>
                      <a:pt x="984" y="413"/>
                    </a:lnTo>
                    <a:lnTo>
                      <a:pt x="987" y="413"/>
                    </a:lnTo>
                    <a:lnTo>
                      <a:pt x="991" y="413"/>
                    </a:lnTo>
                    <a:lnTo>
                      <a:pt x="994" y="413"/>
                    </a:lnTo>
                    <a:lnTo>
                      <a:pt x="998" y="413"/>
                    </a:lnTo>
                    <a:lnTo>
                      <a:pt x="1001" y="413"/>
                    </a:lnTo>
                    <a:lnTo>
                      <a:pt x="1005" y="413"/>
                    </a:lnTo>
                    <a:lnTo>
                      <a:pt x="1008" y="413"/>
                    </a:lnTo>
                    <a:lnTo>
                      <a:pt x="1012" y="413"/>
                    </a:lnTo>
                    <a:lnTo>
                      <a:pt x="1016" y="413"/>
                    </a:lnTo>
                    <a:lnTo>
                      <a:pt x="1019" y="413"/>
                    </a:lnTo>
                    <a:lnTo>
                      <a:pt x="1023" y="413"/>
                    </a:lnTo>
                    <a:lnTo>
                      <a:pt x="1026" y="413"/>
                    </a:lnTo>
                    <a:lnTo>
                      <a:pt x="1030" y="413"/>
                    </a:lnTo>
                    <a:lnTo>
                      <a:pt x="1033" y="413"/>
                    </a:lnTo>
                    <a:lnTo>
                      <a:pt x="1037" y="413"/>
                    </a:lnTo>
                    <a:lnTo>
                      <a:pt x="1040" y="413"/>
                    </a:lnTo>
                    <a:lnTo>
                      <a:pt x="1044" y="413"/>
                    </a:lnTo>
                    <a:lnTo>
                      <a:pt x="1047" y="413"/>
                    </a:lnTo>
                    <a:lnTo>
                      <a:pt x="1051" y="413"/>
                    </a:lnTo>
                    <a:lnTo>
                      <a:pt x="1054" y="413"/>
                    </a:lnTo>
                    <a:lnTo>
                      <a:pt x="1058" y="413"/>
                    </a:lnTo>
                    <a:lnTo>
                      <a:pt x="1061" y="413"/>
                    </a:lnTo>
                    <a:lnTo>
                      <a:pt x="1065" y="413"/>
                    </a:lnTo>
                    <a:lnTo>
                      <a:pt x="1068" y="413"/>
                    </a:lnTo>
                    <a:lnTo>
                      <a:pt x="1072" y="413"/>
                    </a:lnTo>
                    <a:lnTo>
                      <a:pt x="1076" y="413"/>
                    </a:lnTo>
                    <a:lnTo>
                      <a:pt x="1079" y="413"/>
                    </a:lnTo>
                    <a:lnTo>
                      <a:pt x="1083" y="413"/>
                    </a:lnTo>
                    <a:lnTo>
                      <a:pt x="1086" y="413"/>
                    </a:lnTo>
                    <a:lnTo>
                      <a:pt x="1090" y="413"/>
                    </a:lnTo>
                    <a:lnTo>
                      <a:pt x="1093" y="413"/>
                    </a:lnTo>
                    <a:lnTo>
                      <a:pt x="1097" y="413"/>
                    </a:lnTo>
                    <a:lnTo>
                      <a:pt x="1100" y="413"/>
                    </a:lnTo>
                    <a:lnTo>
                      <a:pt x="1104" y="413"/>
                    </a:lnTo>
                    <a:lnTo>
                      <a:pt x="1107" y="413"/>
                    </a:lnTo>
                    <a:lnTo>
                      <a:pt x="1111" y="413"/>
                    </a:lnTo>
                    <a:lnTo>
                      <a:pt x="1114" y="413"/>
                    </a:lnTo>
                    <a:lnTo>
                      <a:pt x="1118" y="413"/>
                    </a:lnTo>
                    <a:lnTo>
                      <a:pt x="1121" y="413"/>
                    </a:lnTo>
                    <a:lnTo>
                      <a:pt x="1125" y="413"/>
                    </a:lnTo>
                    <a:lnTo>
                      <a:pt x="1128" y="413"/>
                    </a:lnTo>
                    <a:lnTo>
                      <a:pt x="1132" y="413"/>
                    </a:lnTo>
                    <a:lnTo>
                      <a:pt x="1136" y="413"/>
                    </a:lnTo>
                    <a:lnTo>
                      <a:pt x="1139" y="413"/>
                    </a:lnTo>
                    <a:lnTo>
                      <a:pt x="1143" y="413"/>
                    </a:lnTo>
                    <a:lnTo>
                      <a:pt x="1146" y="413"/>
                    </a:lnTo>
                    <a:lnTo>
                      <a:pt x="1149" y="413"/>
                    </a:lnTo>
                    <a:lnTo>
                      <a:pt x="1153" y="413"/>
                    </a:lnTo>
                    <a:lnTo>
                      <a:pt x="1157" y="413"/>
                    </a:lnTo>
                    <a:lnTo>
                      <a:pt x="1160" y="413"/>
                    </a:lnTo>
                    <a:lnTo>
                      <a:pt x="1164" y="413"/>
                    </a:lnTo>
                    <a:lnTo>
                      <a:pt x="1167" y="413"/>
                    </a:lnTo>
                    <a:lnTo>
                      <a:pt x="1171" y="413"/>
                    </a:lnTo>
                    <a:lnTo>
                      <a:pt x="1174" y="413"/>
                    </a:lnTo>
                    <a:lnTo>
                      <a:pt x="1178" y="413"/>
                    </a:lnTo>
                    <a:lnTo>
                      <a:pt x="1181" y="413"/>
                    </a:lnTo>
                    <a:lnTo>
                      <a:pt x="1185" y="413"/>
                    </a:lnTo>
                    <a:lnTo>
                      <a:pt x="1188" y="413"/>
                    </a:lnTo>
                    <a:lnTo>
                      <a:pt x="1192" y="413"/>
                    </a:lnTo>
                    <a:lnTo>
                      <a:pt x="1196" y="413"/>
                    </a:lnTo>
                    <a:lnTo>
                      <a:pt x="1199" y="413"/>
                    </a:lnTo>
                    <a:lnTo>
                      <a:pt x="1202" y="413"/>
                    </a:lnTo>
                    <a:lnTo>
                      <a:pt x="1206" y="413"/>
                    </a:lnTo>
                    <a:lnTo>
                      <a:pt x="1209" y="413"/>
                    </a:lnTo>
                    <a:lnTo>
                      <a:pt x="1213" y="413"/>
                    </a:lnTo>
                    <a:lnTo>
                      <a:pt x="1217" y="413"/>
                    </a:lnTo>
                    <a:lnTo>
                      <a:pt x="1220" y="413"/>
                    </a:lnTo>
                    <a:lnTo>
                      <a:pt x="1224" y="412"/>
                    </a:lnTo>
                    <a:lnTo>
                      <a:pt x="1227" y="412"/>
                    </a:lnTo>
                    <a:lnTo>
                      <a:pt x="1231" y="412"/>
                    </a:lnTo>
                    <a:lnTo>
                      <a:pt x="1234" y="412"/>
                    </a:lnTo>
                    <a:lnTo>
                      <a:pt x="1238" y="412"/>
                    </a:lnTo>
                    <a:lnTo>
                      <a:pt x="1241" y="412"/>
                    </a:lnTo>
                    <a:lnTo>
                      <a:pt x="1245" y="412"/>
                    </a:lnTo>
                    <a:lnTo>
                      <a:pt x="1248" y="411"/>
                    </a:lnTo>
                    <a:lnTo>
                      <a:pt x="1252" y="411"/>
                    </a:lnTo>
                    <a:lnTo>
                      <a:pt x="1255" y="411"/>
                    </a:lnTo>
                    <a:lnTo>
                      <a:pt x="1259" y="410"/>
                    </a:lnTo>
                    <a:lnTo>
                      <a:pt x="1262" y="410"/>
                    </a:lnTo>
                    <a:lnTo>
                      <a:pt x="1266" y="409"/>
                    </a:lnTo>
                    <a:lnTo>
                      <a:pt x="1269" y="408"/>
                    </a:lnTo>
                    <a:lnTo>
                      <a:pt x="1273" y="407"/>
                    </a:lnTo>
                    <a:lnTo>
                      <a:pt x="1277" y="406"/>
                    </a:lnTo>
                    <a:lnTo>
                      <a:pt x="1280" y="405"/>
                    </a:lnTo>
                    <a:lnTo>
                      <a:pt x="1284" y="403"/>
                    </a:lnTo>
                    <a:lnTo>
                      <a:pt x="1287" y="401"/>
                    </a:lnTo>
                    <a:lnTo>
                      <a:pt x="1291" y="399"/>
                    </a:lnTo>
                    <a:lnTo>
                      <a:pt x="1294" y="396"/>
                    </a:lnTo>
                    <a:lnTo>
                      <a:pt x="1298" y="393"/>
                    </a:lnTo>
                    <a:lnTo>
                      <a:pt x="1301" y="389"/>
                    </a:lnTo>
                    <a:lnTo>
                      <a:pt x="1305" y="385"/>
                    </a:lnTo>
                    <a:lnTo>
                      <a:pt x="1308" y="380"/>
                    </a:lnTo>
                    <a:lnTo>
                      <a:pt x="1312" y="374"/>
                    </a:lnTo>
                    <a:lnTo>
                      <a:pt x="1315" y="368"/>
                    </a:lnTo>
                    <a:lnTo>
                      <a:pt x="1319" y="362"/>
                    </a:lnTo>
                    <a:lnTo>
                      <a:pt x="1322" y="355"/>
                    </a:lnTo>
                    <a:lnTo>
                      <a:pt x="1326" y="347"/>
                    </a:lnTo>
                    <a:lnTo>
                      <a:pt x="1329" y="339"/>
                    </a:lnTo>
                    <a:lnTo>
                      <a:pt x="1333" y="332"/>
                    </a:lnTo>
                    <a:lnTo>
                      <a:pt x="1337" y="324"/>
                    </a:lnTo>
                    <a:lnTo>
                      <a:pt x="1340" y="317"/>
                    </a:lnTo>
                    <a:lnTo>
                      <a:pt x="1344" y="310"/>
                    </a:lnTo>
                    <a:lnTo>
                      <a:pt x="1347" y="303"/>
                    </a:lnTo>
                    <a:lnTo>
                      <a:pt x="1351" y="297"/>
                    </a:lnTo>
                    <a:lnTo>
                      <a:pt x="1354" y="291"/>
                    </a:lnTo>
                    <a:lnTo>
                      <a:pt x="1358" y="286"/>
                    </a:lnTo>
                    <a:lnTo>
                      <a:pt x="1361" y="282"/>
                    </a:lnTo>
                    <a:lnTo>
                      <a:pt x="1365" y="278"/>
                    </a:lnTo>
                    <a:lnTo>
                      <a:pt x="1368" y="275"/>
                    </a:lnTo>
                    <a:lnTo>
                      <a:pt x="1372" y="272"/>
                    </a:lnTo>
                    <a:lnTo>
                      <a:pt x="1375" y="269"/>
                    </a:lnTo>
                    <a:lnTo>
                      <a:pt x="1379" y="268"/>
                    </a:lnTo>
                    <a:lnTo>
                      <a:pt x="1382" y="266"/>
                    </a:lnTo>
                    <a:lnTo>
                      <a:pt x="1386" y="264"/>
                    </a:lnTo>
                    <a:lnTo>
                      <a:pt x="1389" y="263"/>
                    </a:lnTo>
                    <a:lnTo>
                      <a:pt x="1393" y="262"/>
                    </a:lnTo>
                    <a:lnTo>
                      <a:pt x="1397" y="261"/>
                    </a:lnTo>
                    <a:lnTo>
                      <a:pt x="1400" y="261"/>
                    </a:lnTo>
                    <a:lnTo>
                      <a:pt x="1404" y="260"/>
                    </a:lnTo>
                    <a:lnTo>
                      <a:pt x="1407" y="260"/>
                    </a:lnTo>
                    <a:lnTo>
                      <a:pt x="1410" y="259"/>
                    </a:lnTo>
                  </a:path>
                </a:pathLst>
              </a:custGeom>
              <a:noFill/>
              <a:ln w="4826">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36" name="Freeform 50"/>
              <p:cNvSpPr>
                <a:spLocks/>
              </p:cNvSpPr>
              <p:nvPr/>
            </p:nvSpPr>
            <p:spPr bwMode="auto">
              <a:xfrm flipV="1">
                <a:off x="2246" y="2440"/>
                <a:ext cx="2494" cy="90"/>
              </a:xfrm>
              <a:custGeom>
                <a:avLst/>
                <a:gdLst>
                  <a:gd name="T0" fmla="*/ 19441 w 1410"/>
                  <a:gd name="T1" fmla="*/ 0 h 206"/>
                  <a:gd name="T2" fmla="*/ 42902 w 1410"/>
                  <a:gd name="T3" fmla="*/ 0 h 206"/>
                  <a:gd name="T4" fmla="*/ 65649 w 1410"/>
                  <a:gd name="T5" fmla="*/ 0 h 206"/>
                  <a:gd name="T6" fmla="*/ 88997 w 1410"/>
                  <a:gd name="T7" fmla="*/ 0 h 206"/>
                  <a:gd name="T8" fmla="*/ 112384 w 1410"/>
                  <a:gd name="T9" fmla="*/ 0 h 206"/>
                  <a:gd name="T10" fmla="*/ 135203 w 1410"/>
                  <a:gd name="T11" fmla="*/ 0 h 206"/>
                  <a:gd name="T12" fmla="*/ 158656 w 1410"/>
                  <a:gd name="T13" fmla="*/ 0 h 206"/>
                  <a:gd name="T14" fmla="*/ 182055 w 1410"/>
                  <a:gd name="T15" fmla="*/ 0 h 206"/>
                  <a:gd name="T16" fmla="*/ 205392 w 1410"/>
                  <a:gd name="T17" fmla="*/ 0 h 206"/>
                  <a:gd name="T18" fmla="*/ 228086 w 1410"/>
                  <a:gd name="T19" fmla="*/ 0 h 206"/>
                  <a:gd name="T20" fmla="*/ 251118 w 1410"/>
                  <a:gd name="T21" fmla="*/ 0 h 206"/>
                  <a:gd name="T22" fmla="*/ 273712 w 1410"/>
                  <a:gd name="T23" fmla="*/ 0 h 206"/>
                  <a:gd name="T24" fmla="*/ 297398 w 1410"/>
                  <a:gd name="T25" fmla="*/ 0 h 206"/>
                  <a:gd name="T26" fmla="*/ 320785 w 1410"/>
                  <a:gd name="T27" fmla="*/ 0 h 206"/>
                  <a:gd name="T28" fmla="*/ 344176 w 1410"/>
                  <a:gd name="T29" fmla="*/ 0 h 206"/>
                  <a:gd name="T30" fmla="*/ 366876 w 1410"/>
                  <a:gd name="T31" fmla="*/ 0 h 206"/>
                  <a:gd name="T32" fmla="*/ 390329 w 1410"/>
                  <a:gd name="T33" fmla="*/ 0 h 206"/>
                  <a:gd name="T34" fmla="*/ 413728 w 1410"/>
                  <a:gd name="T35" fmla="*/ 0 h 206"/>
                  <a:gd name="T36" fmla="*/ 435834 w 1410"/>
                  <a:gd name="T37" fmla="*/ 0 h 206"/>
                  <a:gd name="T38" fmla="*/ 459796 w 1410"/>
                  <a:gd name="T39" fmla="*/ 0 h 206"/>
                  <a:gd name="T40" fmla="*/ 482976 w 1410"/>
                  <a:gd name="T41" fmla="*/ 0 h 206"/>
                  <a:gd name="T42" fmla="*/ 505383 w 1410"/>
                  <a:gd name="T43" fmla="*/ 0 h 206"/>
                  <a:gd name="T44" fmla="*/ 529071 w 1410"/>
                  <a:gd name="T45" fmla="*/ 0 h 206"/>
                  <a:gd name="T46" fmla="*/ 552456 w 1410"/>
                  <a:gd name="T47" fmla="*/ 0 h 206"/>
                  <a:gd name="T48" fmla="*/ 574651 w 1410"/>
                  <a:gd name="T49" fmla="*/ 0 h 206"/>
                  <a:gd name="T50" fmla="*/ 598059 w 1410"/>
                  <a:gd name="T51" fmla="*/ 0 h 206"/>
                  <a:gd name="T52" fmla="*/ 621922 w 1410"/>
                  <a:gd name="T53" fmla="*/ 0 h 206"/>
                  <a:gd name="T54" fmla="*/ 644191 w 1410"/>
                  <a:gd name="T55" fmla="*/ 0 h 206"/>
                  <a:gd name="T56" fmla="*/ 667506 w 1410"/>
                  <a:gd name="T57" fmla="*/ 0 h 206"/>
                  <a:gd name="T58" fmla="*/ 691556 w 1410"/>
                  <a:gd name="T59" fmla="*/ 0 h 206"/>
                  <a:gd name="T60" fmla="*/ 714655 w 1410"/>
                  <a:gd name="T61" fmla="*/ 0 h 206"/>
                  <a:gd name="T62" fmla="*/ 737005 w 1410"/>
                  <a:gd name="T63" fmla="*/ 0 h 206"/>
                  <a:gd name="T64" fmla="*/ 760242 w 1410"/>
                  <a:gd name="T65" fmla="*/ 0 h 206"/>
                  <a:gd name="T66" fmla="*/ 784133 w 1410"/>
                  <a:gd name="T67" fmla="*/ 0 h 206"/>
                  <a:gd name="T68" fmla="*/ 806324 w 1410"/>
                  <a:gd name="T69" fmla="*/ 0 h 206"/>
                  <a:gd name="T70" fmla="*/ 829738 w 1410"/>
                  <a:gd name="T71" fmla="*/ 0 h 206"/>
                  <a:gd name="T72" fmla="*/ 853797 w 1410"/>
                  <a:gd name="T73" fmla="*/ 0 h 206"/>
                  <a:gd name="T74" fmla="*/ 877074 w 1410"/>
                  <a:gd name="T75" fmla="*/ 0 h 206"/>
                  <a:gd name="T76" fmla="*/ 899179 w 1410"/>
                  <a:gd name="T77" fmla="*/ 0 h 206"/>
                  <a:gd name="T78" fmla="*/ 922591 w 1410"/>
                  <a:gd name="T79" fmla="*/ 0 h 206"/>
                  <a:gd name="T80" fmla="*/ 945458 w 1410"/>
                  <a:gd name="T81" fmla="*/ 0 h 206"/>
                  <a:gd name="T82" fmla="*/ 968850 w 1410"/>
                  <a:gd name="T83" fmla="*/ 0 h 206"/>
                  <a:gd name="T84" fmla="*/ 991915 w 1410"/>
                  <a:gd name="T85" fmla="*/ 0 h 206"/>
                  <a:gd name="T86" fmla="*/ 1015805 w 1410"/>
                  <a:gd name="T87" fmla="*/ 0 h 206"/>
                  <a:gd name="T88" fmla="*/ 1038006 w 1410"/>
                  <a:gd name="T89" fmla="*/ 0 h 206"/>
                  <a:gd name="T90" fmla="*/ 1061432 w 1410"/>
                  <a:gd name="T91" fmla="*/ 0 h 206"/>
                  <a:gd name="T92" fmla="*/ 1084763 w 1410"/>
                  <a:gd name="T93" fmla="*/ 0 h 206"/>
                  <a:gd name="T94" fmla="*/ 1107667 w 1410"/>
                  <a:gd name="T95" fmla="*/ 0 h 206"/>
                  <a:gd name="T96" fmla="*/ 1131082 w 1410"/>
                  <a:gd name="T97" fmla="*/ 0 h 206"/>
                  <a:gd name="T98" fmla="*/ 1154441 w 1410"/>
                  <a:gd name="T99" fmla="*/ 0 h 206"/>
                  <a:gd name="T100" fmla="*/ 1177136 w 1410"/>
                  <a:gd name="T101" fmla="*/ 0 h 206"/>
                  <a:gd name="T102" fmla="*/ 1200520 w 1410"/>
                  <a:gd name="T103" fmla="*/ 0 h 206"/>
                  <a:gd name="T104" fmla="*/ 1223581 w 1410"/>
                  <a:gd name="T105" fmla="*/ 0 h 206"/>
                  <a:gd name="T106" fmla="*/ 1246407 w 1410"/>
                  <a:gd name="T107" fmla="*/ 0 h 206"/>
                  <a:gd name="T108" fmla="*/ 1269922 w 1410"/>
                  <a:gd name="T109" fmla="*/ 0 h 206"/>
                  <a:gd name="T110" fmla="*/ 1293258 w 1410"/>
                  <a:gd name="T111" fmla="*/ 0 h 206"/>
                  <a:gd name="T112" fmla="*/ 1316660 w 1410"/>
                  <a:gd name="T113" fmla="*/ 0 h 2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10"/>
                  <a:gd name="T172" fmla="*/ 0 h 206"/>
                  <a:gd name="T173" fmla="*/ 1410 w 1410"/>
                  <a:gd name="T174" fmla="*/ 206 h 20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10" h="206">
                    <a:moveTo>
                      <a:pt x="0" y="89"/>
                    </a:moveTo>
                    <a:lnTo>
                      <a:pt x="3" y="90"/>
                    </a:lnTo>
                    <a:lnTo>
                      <a:pt x="7" y="91"/>
                    </a:lnTo>
                    <a:lnTo>
                      <a:pt x="10" y="92"/>
                    </a:lnTo>
                    <a:lnTo>
                      <a:pt x="14" y="93"/>
                    </a:lnTo>
                    <a:lnTo>
                      <a:pt x="17" y="94"/>
                    </a:lnTo>
                    <a:lnTo>
                      <a:pt x="21" y="95"/>
                    </a:lnTo>
                    <a:lnTo>
                      <a:pt x="24" y="96"/>
                    </a:lnTo>
                    <a:lnTo>
                      <a:pt x="28" y="97"/>
                    </a:lnTo>
                    <a:lnTo>
                      <a:pt x="31" y="99"/>
                    </a:lnTo>
                    <a:lnTo>
                      <a:pt x="35" y="100"/>
                    </a:lnTo>
                    <a:lnTo>
                      <a:pt x="39" y="101"/>
                    </a:lnTo>
                    <a:lnTo>
                      <a:pt x="42" y="103"/>
                    </a:lnTo>
                    <a:lnTo>
                      <a:pt x="46" y="105"/>
                    </a:lnTo>
                    <a:lnTo>
                      <a:pt x="49" y="106"/>
                    </a:lnTo>
                    <a:lnTo>
                      <a:pt x="53" y="108"/>
                    </a:lnTo>
                    <a:lnTo>
                      <a:pt x="56" y="110"/>
                    </a:lnTo>
                    <a:lnTo>
                      <a:pt x="60" y="112"/>
                    </a:lnTo>
                    <a:lnTo>
                      <a:pt x="63" y="114"/>
                    </a:lnTo>
                    <a:lnTo>
                      <a:pt x="67" y="116"/>
                    </a:lnTo>
                    <a:lnTo>
                      <a:pt x="70" y="118"/>
                    </a:lnTo>
                    <a:lnTo>
                      <a:pt x="74" y="121"/>
                    </a:lnTo>
                    <a:lnTo>
                      <a:pt x="77" y="123"/>
                    </a:lnTo>
                    <a:lnTo>
                      <a:pt x="81" y="125"/>
                    </a:lnTo>
                    <a:lnTo>
                      <a:pt x="84" y="127"/>
                    </a:lnTo>
                    <a:lnTo>
                      <a:pt x="88" y="130"/>
                    </a:lnTo>
                    <a:lnTo>
                      <a:pt x="91" y="132"/>
                    </a:lnTo>
                    <a:lnTo>
                      <a:pt x="95" y="135"/>
                    </a:lnTo>
                    <a:lnTo>
                      <a:pt x="99" y="137"/>
                    </a:lnTo>
                    <a:lnTo>
                      <a:pt x="102" y="139"/>
                    </a:lnTo>
                    <a:lnTo>
                      <a:pt x="106" y="141"/>
                    </a:lnTo>
                    <a:lnTo>
                      <a:pt x="109" y="144"/>
                    </a:lnTo>
                    <a:lnTo>
                      <a:pt x="113" y="146"/>
                    </a:lnTo>
                    <a:lnTo>
                      <a:pt x="116" y="148"/>
                    </a:lnTo>
                    <a:lnTo>
                      <a:pt x="120" y="150"/>
                    </a:lnTo>
                    <a:lnTo>
                      <a:pt x="123" y="151"/>
                    </a:lnTo>
                    <a:lnTo>
                      <a:pt x="127" y="153"/>
                    </a:lnTo>
                    <a:lnTo>
                      <a:pt x="130" y="155"/>
                    </a:lnTo>
                    <a:lnTo>
                      <a:pt x="134" y="156"/>
                    </a:lnTo>
                    <a:lnTo>
                      <a:pt x="137" y="158"/>
                    </a:lnTo>
                    <a:lnTo>
                      <a:pt x="141" y="159"/>
                    </a:lnTo>
                    <a:lnTo>
                      <a:pt x="144" y="160"/>
                    </a:lnTo>
                    <a:lnTo>
                      <a:pt x="148" y="161"/>
                    </a:lnTo>
                    <a:lnTo>
                      <a:pt x="151" y="162"/>
                    </a:lnTo>
                    <a:lnTo>
                      <a:pt x="155" y="163"/>
                    </a:lnTo>
                    <a:lnTo>
                      <a:pt x="159" y="164"/>
                    </a:lnTo>
                    <a:lnTo>
                      <a:pt x="162" y="164"/>
                    </a:lnTo>
                    <a:lnTo>
                      <a:pt x="166" y="165"/>
                    </a:lnTo>
                    <a:lnTo>
                      <a:pt x="169" y="165"/>
                    </a:lnTo>
                    <a:lnTo>
                      <a:pt x="172" y="166"/>
                    </a:lnTo>
                    <a:lnTo>
                      <a:pt x="176" y="166"/>
                    </a:lnTo>
                    <a:lnTo>
                      <a:pt x="180" y="166"/>
                    </a:lnTo>
                    <a:lnTo>
                      <a:pt x="183" y="167"/>
                    </a:lnTo>
                    <a:lnTo>
                      <a:pt x="187" y="167"/>
                    </a:lnTo>
                    <a:lnTo>
                      <a:pt x="190" y="167"/>
                    </a:lnTo>
                    <a:lnTo>
                      <a:pt x="194" y="167"/>
                    </a:lnTo>
                    <a:lnTo>
                      <a:pt x="197" y="167"/>
                    </a:lnTo>
                    <a:lnTo>
                      <a:pt x="201" y="167"/>
                    </a:lnTo>
                    <a:lnTo>
                      <a:pt x="204" y="168"/>
                    </a:lnTo>
                    <a:lnTo>
                      <a:pt x="208" y="168"/>
                    </a:lnTo>
                    <a:lnTo>
                      <a:pt x="211" y="168"/>
                    </a:lnTo>
                    <a:lnTo>
                      <a:pt x="215" y="168"/>
                    </a:lnTo>
                    <a:lnTo>
                      <a:pt x="219" y="168"/>
                    </a:lnTo>
                    <a:lnTo>
                      <a:pt x="222" y="168"/>
                    </a:lnTo>
                    <a:lnTo>
                      <a:pt x="225" y="168"/>
                    </a:lnTo>
                    <a:lnTo>
                      <a:pt x="229" y="168"/>
                    </a:lnTo>
                    <a:lnTo>
                      <a:pt x="232" y="167"/>
                    </a:lnTo>
                    <a:lnTo>
                      <a:pt x="236" y="167"/>
                    </a:lnTo>
                    <a:lnTo>
                      <a:pt x="240" y="167"/>
                    </a:lnTo>
                    <a:lnTo>
                      <a:pt x="243" y="167"/>
                    </a:lnTo>
                    <a:lnTo>
                      <a:pt x="247" y="167"/>
                    </a:lnTo>
                    <a:lnTo>
                      <a:pt x="250" y="167"/>
                    </a:lnTo>
                    <a:lnTo>
                      <a:pt x="254" y="166"/>
                    </a:lnTo>
                    <a:lnTo>
                      <a:pt x="257" y="166"/>
                    </a:lnTo>
                    <a:lnTo>
                      <a:pt x="261" y="166"/>
                    </a:lnTo>
                    <a:lnTo>
                      <a:pt x="264" y="166"/>
                    </a:lnTo>
                    <a:lnTo>
                      <a:pt x="268" y="165"/>
                    </a:lnTo>
                    <a:lnTo>
                      <a:pt x="271" y="165"/>
                    </a:lnTo>
                    <a:lnTo>
                      <a:pt x="275" y="165"/>
                    </a:lnTo>
                    <a:lnTo>
                      <a:pt x="278" y="164"/>
                    </a:lnTo>
                    <a:lnTo>
                      <a:pt x="282" y="164"/>
                    </a:lnTo>
                    <a:lnTo>
                      <a:pt x="285" y="163"/>
                    </a:lnTo>
                    <a:lnTo>
                      <a:pt x="289" y="163"/>
                    </a:lnTo>
                    <a:lnTo>
                      <a:pt x="292" y="162"/>
                    </a:lnTo>
                    <a:lnTo>
                      <a:pt x="296" y="162"/>
                    </a:lnTo>
                    <a:lnTo>
                      <a:pt x="300" y="162"/>
                    </a:lnTo>
                    <a:lnTo>
                      <a:pt x="303" y="163"/>
                    </a:lnTo>
                    <a:lnTo>
                      <a:pt x="307" y="164"/>
                    </a:lnTo>
                    <a:lnTo>
                      <a:pt x="310" y="165"/>
                    </a:lnTo>
                    <a:lnTo>
                      <a:pt x="314" y="168"/>
                    </a:lnTo>
                    <a:lnTo>
                      <a:pt x="317" y="172"/>
                    </a:lnTo>
                    <a:lnTo>
                      <a:pt x="321" y="176"/>
                    </a:lnTo>
                    <a:lnTo>
                      <a:pt x="324" y="181"/>
                    </a:lnTo>
                    <a:lnTo>
                      <a:pt x="328" y="186"/>
                    </a:lnTo>
                    <a:lnTo>
                      <a:pt x="331" y="191"/>
                    </a:lnTo>
                    <a:lnTo>
                      <a:pt x="335" y="195"/>
                    </a:lnTo>
                    <a:lnTo>
                      <a:pt x="338" y="199"/>
                    </a:lnTo>
                    <a:lnTo>
                      <a:pt x="342" y="202"/>
                    </a:lnTo>
                    <a:lnTo>
                      <a:pt x="345" y="205"/>
                    </a:lnTo>
                    <a:lnTo>
                      <a:pt x="349" y="206"/>
                    </a:lnTo>
                    <a:lnTo>
                      <a:pt x="352" y="206"/>
                    </a:lnTo>
                    <a:lnTo>
                      <a:pt x="356" y="206"/>
                    </a:lnTo>
                    <a:lnTo>
                      <a:pt x="360" y="204"/>
                    </a:lnTo>
                    <a:lnTo>
                      <a:pt x="363" y="202"/>
                    </a:lnTo>
                    <a:lnTo>
                      <a:pt x="367" y="199"/>
                    </a:lnTo>
                    <a:lnTo>
                      <a:pt x="370" y="195"/>
                    </a:lnTo>
                    <a:lnTo>
                      <a:pt x="374" y="190"/>
                    </a:lnTo>
                    <a:lnTo>
                      <a:pt x="377" y="185"/>
                    </a:lnTo>
                    <a:lnTo>
                      <a:pt x="381" y="179"/>
                    </a:lnTo>
                    <a:lnTo>
                      <a:pt x="384" y="174"/>
                    </a:lnTo>
                    <a:lnTo>
                      <a:pt x="388" y="169"/>
                    </a:lnTo>
                    <a:lnTo>
                      <a:pt x="391" y="165"/>
                    </a:lnTo>
                    <a:lnTo>
                      <a:pt x="395" y="161"/>
                    </a:lnTo>
                    <a:lnTo>
                      <a:pt x="398" y="158"/>
                    </a:lnTo>
                    <a:lnTo>
                      <a:pt x="402" y="156"/>
                    </a:lnTo>
                    <a:lnTo>
                      <a:pt x="405" y="154"/>
                    </a:lnTo>
                    <a:lnTo>
                      <a:pt x="409" y="153"/>
                    </a:lnTo>
                    <a:lnTo>
                      <a:pt x="412" y="151"/>
                    </a:lnTo>
                    <a:lnTo>
                      <a:pt x="416" y="150"/>
                    </a:lnTo>
                    <a:lnTo>
                      <a:pt x="420" y="148"/>
                    </a:lnTo>
                    <a:lnTo>
                      <a:pt x="423" y="147"/>
                    </a:lnTo>
                    <a:lnTo>
                      <a:pt x="426" y="145"/>
                    </a:lnTo>
                    <a:lnTo>
                      <a:pt x="430" y="143"/>
                    </a:lnTo>
                    <a:lnTo>
                      <a:pt x="433" y="141"/>
                    </a:lnTo>
                    <a:lnTo>
                      <a:pt x="437" y="139"/>
                    </a:lnTo>
                    <a:lnTo>
                      <a:pt x="441" y="137"/>
                    </a:lnTo>
                    <a:lnTo>
                      <a:pt x="444" y="134"/>
                    </a:lnTo>
                    <a:lnTo>
                      <a:pt x="448" y="131"/>
                    </a:lnTo>
                    <a:lnTo>
                      <a:pt x="451" y="129"/>
                    </a:lnTo>
                    <a:lnTo>
                      <a:pt x="455" y="126"/>
                    </a:lnTo>
                    <a:lnTo>
                      <a:pt x="458" y="123"/>
                    </a:lnTo>
                    <a:lnTo>
                      <a:pt x="462" y="119"/>
                    </a:lnTo>
                    <a:lnTo>
                      <a:pt x="465" y="116"/>
                    </a:lnTo>
                    <a:lnTo>
                      <a:pt x="469" y="112"/>
                    </a:lnTo>
                    <a:lnTo>
                      <a:pt x="472" y="109"/>
                    </a:lnTo>
                    <a:lnTo>
                      <a:pt x="476" y="105"/>
                    </a:lnTo>
                    <a:lnTo>
                      <a:pt x="479" y="101"/>
                    </a:lnTo>
                    <a:lnTo>
                      <a:pt x="483" y="97"/>
                    </a:lnTo>
                    <a:lnTo>
                      <a:pt x="486" y="94"/>
                    </a:lnTo>
                    <a:lnTo>
                      <a:pt x="490" y="90"/>
                    </a:lnTo>
                    <a:lnTo>
                      <a:pt x="493" y="86"/>
                    </a:lnTo>
                    <a:lnTo>
                      <a:pt x="497" y="82"/>
                    </a:lnTo>
                    <a:lnTo>
                      <a:pt x="501" y="79"/>
                    </a:lnTo>
                    <a:lnTo>
                      <a:pt x="504" y="75"/>
                    </a:lnTo>
                    <a:lnTo>
                      <a:pt x="508" y="71"/>
                    </a:lnTo>
                    <a:lnTo>
                      <a:pt x="511" y="68"/>
                    </a:lnTo>
                    <a:lnTo>
                      <a:pt x="515" y="64"/>
                    </a:lnTo>
                    <a:lnTo>
                      <a:pt x="518" y="61"/>
                    </a:lnTo>
                    <a:lnTo>
                      <a:pt x="522" y="58"/>
                    </a:lnTo>
                    <a:lnTo>
                      <a:pt x="525" y="55"/>
                    </a:lnTo>
                    <a:lnTo>
                      <a:pt x="529" y="52"/>
                    </a:lnTo>
                    <a:lnTo>
                      <a:pt x="532" y="49"/>
                    </a:lnTo>
                    <a:lnTo>
                      <a:pt x="536" y="46"/>
                    </a:lnTo>
                    <a:lnTo>
                      <a:pt x="539" y="44"/>
                    </a:lnTo>
                    <a:lnTo>
                      <a:pt x="543" y="41"/>
                    </a:lnTo>
                    <a:lnTo>
                      <a:pt x="546" y="39"/>
                    </a:lnTo>
                    <a:lnTo>
                      <a:pt x="550" y="37"/>
                    </a:lnTo>
                    <a:lnTo>
                      <a:pt x="553" y="35"/>
                    </a:lnTo>
                    <a:lnTo>
                      <a:pt x="557" y="33"/>
                    </a:lnTo>
                    <a:lnTo>
                      <a:pt x="561" y="31"/>
                    </a:lnTo>
                    <a:lnTo>
                      <a:pt x="564" y="29"/>
                    </a:lnTo>
                    <a:lnTo>
                      <a:pt x="568" y="27"/>
                    </a:lnTo>
                    <a:lnTo>
                      <a:pt x="571" y="26"/>
                    </a:lnTo>
                    <a:lnTo>
                      <a:pt x="575" y="24"/>
                    </a:lnTo>
                    <a:lnTo>
                      <a:pt x="578" y="23"/>
                    </a:lnTo>
                    <a:lnTo>
                      <a:pt x="582" y="21"/>
                    </a:lnTo>
                    <a:lnTo>
                      <a:pt x="585" y="20"/>
                    </a:lnTo>
                    <a:lnTo>
                      <a:pt x="589" y="19"/>
                    </a:lnTo>
                    <a:lnTo>
                      <a:pt x="592" y="18"/>
                    </a:lnTo>
                    <a:lnTo>
                      <a:pt x="596" y="17"/>
                    </a:lnTo>
                    <a:lnTo>
                      <a:pt x="599" y="16"/>
                    </a:lnTo>
                    <a:lnTo>
                      <a:pt x="603" y="15"/>
                    </a:lnTo>
                    <a:lnTo>
                      <a:pt x="606" y="14"/>
                    </a:lnTo>
                    <a:lnTo>
                      <a:pt x="610" y="13"/>
                    </a:lnTo>
                    <a:lnTo>
                      <a:pt x="613" y="12"/>
                    </a:lnTo>
                    <a:lnTo>
                      <a:pt x="617" y="12"/>
                    </a:lnTo>
                    <a:lnTo>
                      <a:pt x="621" y="11"/>
                    </a:lnTo>
                    <a:lnTo>
                      <a:pt x="624" y="11"/>
                    </a:lnTo>
                    <a:lnTo>
                      <a:pt x="628" y="10"/>
                    </a:lnTo>
                    <a:lnTo>
                      <a:pt x="631" y="9"/>
                    </a:lnTo>
                    <a:lnTo>
                      <a:pt x="635" y="9"/>
                    </a:lnTo>
                    <a:lnTo>
                      <a:pt x="638" y="8"/>
                    </a:lnTo>
                    <a:lnTo>
                      <a:pt x="642" y="8"/>
                    </a:lnTo>
                    <a:lnTo>
                      <a:pt x="645" y="7"/>
                    </a:lnTo>
                    <a:lnTo>
                      <a:pt x="649" y="7"/>
                    </a:lnTo>
                    <a:lnTo>
                      <a:pt x="652" y="7"/>
                    </a:lnTo>
                    <a:lnTo>
                      <a:pt x="656" y="7"/>
                    </a:lnTo>
                    <a:lnTo>
                      <a:pt x="659" y="6"/>
                    </a:lnTo>
                    <a:lnTo>
                      <a:pt x="663" y="6"/>
                    </a:lnTo>
                    <a:lnTo>
                      <a:pt x="666" y="6"/>
                    </a:lnTo>
                    <a:lnTo>
                      <a:pt x="670" y="5"/>
                    </a:lnTo>
                    <a:lnTo>
                      <a:pt x="673" y="5"/>
                    </a:lnTo>
                    <a:lnTo>
                      <a:pt x="677" y="5"/>
                    </a:lnTo>
                    <a:lnTo>
                      <a:pt x="681" y="4"/>
                    </a:lnTo>
                    <a:lnTo>
                      <a:pt x="684" y="4"/>
                    </a:lnTo>
                    <a:lnTo>
                      <a:pt x="687" y="4"/>
                    </a:lnTo>
                    <a:lnTo>
                      <a:pt x="691" y="4"/>
                    </a:lnTo>
                    <a:lnTo>
                      <a:pt x="695" y="4"/>
                    </a:lnTo>
                    <a:lnTo>
                      <a:pt x="698" y="3"/>
                    </a:lnTo>
                    <a:lnTo>
                      <a:pt x="702" y="3"/>
                    </a:lnTo>
                    <a:lnTo>
                      <a:pt x="705" y="3"/>
                    </a:lnTo>
                    <a:lnTo>
                      <a:pt x="709" y="3"/>
                    </a:lnTo>
                    <a:lnTo>
                      <a:pt x="712" y="3"/>
                    </a:lnTo>
                    <a:lnTo>
                      <a:pt x="716" y="3"/>
                    </a:lnTo>
                    <a:lnTo>
                      <a:pt x="719" y="3"/>
                    </a:lnTo>
                    <a:lnTo>
                      <a:pt x="723" y="3"/>
                    </a:lnTo>
                    <a:lnTo>
                      <a:pt x="726" y="2"/>
                    </a:lnTo>
                    <a:lnTo>
                      <a:pt x="730" y="2"/>
                    </a:lnTo>
                    <a:lnTo>
                      <a:pt x="733" y="2"/>
                    </a:lnTo>
                    <a:lnTo>
                      <a:pt x="737" y="2"/>
                    </a:lnTo>
                    <a:lnTo>
                      <a:pt x="740" y="2"/>
                    </a:lnTo>
                    <a:lnTo>
                      <a:pt x="744" y="2"/>
                    </a:lnTo>
                    <a:lnTo>
                      <a:pt x="747" y="2"/>
                    </a:lnTo>
                    <a:lnTo>
                      <a:pt x="751" y="2"/>
                    </a:lnTo>
                    <a:lnTo>
                      <a:pt x="755" y="2"/>
                    </a:lnTo>
                    <a:lnTo>
                      <a:pt x="758" y="2"/>
                    </a:lnTo>
                    <a:lnTo>
                      <a:pt x="762" y="2"/>
                    </a:lnTo>
                    <a:lnTo>
                      <a:pt x="765" y="2"/>
                    </a:lnTo>
                    <a:lnTo>
                      <a:pt x="769" y="1"/>
                    </a:lnTo>
                    <a:lnTo>
                      <a:pt x="772" y="1"/>
                    </a:lnTo>
                    <a:lnTo>
                      <a:pt x="776" y="1"/>
                    </a:lnTo>
                    <a:lnTo>
                      <a:pt x="779" y="1"/>
                    </a:lnTo>
                    <a:lnTo>
                      <a:pt x="783" y="1"/>
                    </a:lnTo>
                    <a:lnTo>
                      <a:pt x="786" y="1"/>
                    </a:lnTo>
                    <a:lnTo>
                      <a:pt x="790" y="1"/>
                    </a:lnTo>
                    <a:lnTo>
                      <a:pt x="793" y="1"/>
                    </a:lnTo>
                    <a:lnTo>
                      <a:pt x="797" y="1"/>
                    </a:lnTo>
                    <a:lnTo>
                      <a:pt x="800" y="1"/>
                    </a:lnTo>
                    <a:lnTo>
                      <a:pt x="804" y="1"/>
                    </a:lnTo>
                    <a:lnTo>
                      <a:pt x="807" y="1"/>
                    </a:lnTo>
                    <a:lnTo>
                      <a:pt x="811" y="1"/>
                    </a:lnTo>
                    <a:lnTo>
                      <a:pt x="815" y="1"/>
                    </a:lnTo>
                    <a:lnTo>
                      <a:pt x="818" y="1"/>
                    </a:lnTo>
                    <a:lnTo>
                      <a:pt x="822" y="1"/>
                    </a:lnTo>
                    <a:lnTo>
                      <a:pt x="825" y="1"/>
                    </a:lnTo>
                    <a:lnTo>
                      <a:pt x="829" y="1"/>
                    </a:lnTo>
                    <a:lnTo>
                      <a:pt x="832" y="1"/>
                    </a:lnTo>
                    <a:lnTo>
                      <a:pt x="836" y="1"/>
                    </a:lnTo>
                    <a:lnTo>
                      <a:pt x="839" y="1"/>
                    </a:lnTo>
                    <a:lnTo>
                      <a:pt x="843" y="1"/>
                    </a:lnTo>
                    <a:lnTo>
                      <a:pt x="846" y="1"/>
                    </a:lnTo>
                    <a:lnTo>
                      <a:pt x="850" y="1"/>
                    </a:lnTo>
                    <a:lnTo>
                      <a:pt x="853" y="1"/>
                    </a:lnTo>
                    <a:lnTo>
                      <a:pt x="857" y="1"/>
                    </a:lnTo>
                    <a:lnTo>
                      <a:pt x="860" y="1"/>
                    </a:lnTo>
                    <a:lnTo>
                      <a:pt x="864" y="1"/>
                    </a:lnTo>
                    <a:lnTo>
                      <a:pt x="867" y="1"/>
                    </a:lnTo>
                    <a:lnTo>
                      <a:pt x="871" y="0"/>
                    </a:lnTo>
                    <a:lnTo>
                      <a:pt x="875" y="0"/>
                    </a:lnTo>
                    <a:lnTo>
                      <a:pt x="878" y="0"/>
                    </a:lnTo>
                    <a:lnTo>
                      <a:pt x="882" y="0"/>
                    </a:lnTo>
                    <a:lnTo>
                      <a:pt x="885" y="0"/>
                    </a:lnTo>
                    <a:lnTo>
                      <a:pt x="889" y="0"/>
                    </a:lnTo>
                    <a:lnTo>
                      <a:pt x="892" y="0"/>
                    </a:lnTo>
                    <a:lnTo>
                      <a:pt x="896" y="0"/>
                    </a:lnTo>
                    <a:lnTo>
                      <a:pt x="899" y="0"/>
                    </a:lnTo>
                    <a:lnTo>
                      <a:pt x="903" y="0"/>
                    </a:lnTo>
                    <a:lnTo>
                      <a:pt x="906" y="0"/>
                    </a:lnTo>
                    <a:lnTo>
                      <a:pt x="910" y="0"/>
                    </a:lnTo>
                    <a:lnTo>
                      <a:pt x="913" y="0"/>
                    </a:lnTo>
                    <a:lnTo>
                      <a:pt x="917" y="0"/>
                    </a:lnTo>
                    <a:lnTo>
                      <a:pt x="920" y="0"/>
                    </a:lnTo>
                    <a:lnTo>
                      <a:pt x="924" y="0"/>
                    </a:lnTo>
                    <a:lnTo>
                      <a:pt x="927" y="0"/>
                    </a:lnTo>
                    <a:lnTo>
                      <a:pt x="931" y="0"/>
                    </a:lnTo>
                    <a:lnTo>
                      <a:pt x="935" y="0"/>
                    </a:lnTo>
                    <a:lnTo>
                      <a:pt x="938" y="0"/>
                    </a:lnTo>
                    <a:lnTo>
                      <a:pt x="941" y="0"/>
                    </a:lnTo>
                    <a:lnTo>
                      <a:pt x="945" y="0"/>
                    </a:lnTo>
                    <a:lnTo>
                      <a:pt x="948" y="0"/>
                    </a:lnTo>
                    <a:lnTo>
                      <a:pt x="952" y="0"/>
                    </a:lnTo>
                    <a:lnTo>
                      <a:pt x="956" y="0"/>
                    </a:lnTo>
                    <a:lnTo>
                      <a:pt x="959" y="0"/>
                    </a:lnTo>
                    <a:lnTo>
                      <a:pt x="963" y="0"/>
                    </a:lnTo>
                    <a:lnTo>
                      <a:pt x="966" y="0"/>
                    </a:lnTo>
                    <a:lnTo>
                      <a:pt x="970" y="0"/>
                    </a:lnTo>
                    <a:lnTo>
                      <a:pt x="973" y="0"/>
                    </a:lnTo>
                    <a:lnTo>
                      <a:pt x="977" y="0"/>
                    </a:lnTo>
                    <a:lnTo>
                      <a:pt x="980" y="0"/>
                    </a:lnTo>
                    <a:lnTo>
                      <a:pt x="984" y="0"/>
                    </a:lnTo>
                    <a:lnTo>
                      <a:pt x="987" y="0"/>
                    </a:lnTo>
                    <a:lnTo>
                      <a:pt x="991" y="0"/>
                    </a:lnTo>
                    <a:lnTo>
                      <a:pt x="994" y="0"/>
                    </a:lnTo>
                    <a:lnTo>
                      <a:pt x="998" y="0"/>
                    </a:lnTo>
                    <a:lnTo>
                      <a:pt x="1001" y="0"/>
                    </a:lnTo>
                    <a:lnTo>
                      <a:pt x="1005" y="0"/>
                    </a:lnTo>
                    <a:lnTo>
                      <a:pt x="1008" y="0"/>
                    </a:lnTo>
                    <a:lnTo>
                      <a:pt x="1012" y="0"/>
                    </a:lnTo>
                    <a:lnTo>
                      <a:pt x="1016" y="0"/>
                    </a:lnTo>
                    <a:lnTo>
                      <a:pt x="1019" y="0"/>
                    </a:lnTo>
                    <a:lnTo>
                      <a:pt x="1023" y="0"/>
                    </a:lnTo>
                    <a:lnTo>
                      <a:pt x="1026" y="0"/>
                    </a:lnTo>
                    <a:lnTo>
                      <a:pt x="1030" y="0"/>
                    </a:lnTo>
                    <a:lnTo>
                      <a:pt x="1033" y="0"/>
                    </a:lnTo>
                    <a:lnTo>
                      <a:pt x="1037" y="0"/>
                    </a:lnTo>
                    <a:lnTo>
                      <a:pt x="1040" y="0"/>
                    </a:lnTo>
                    <a:lnTo>
                      <a:pt x="1044" y="0"/>
                    </a:lnTo>
                    <a:lnTo>
                      <a:pt x="1047" y="0"/>
                    </a:lnTo>
                    <a:lnTo>
                      <a:pt x="1051" y="0"/>
                    </a:lnTo>
                    <a:lnTo>
                      <a:pt x="1054" y="0"/>
                    </a:lnTo>
                    <a:lnTo>
                      <a:pt x="1058" y="0"/>
                    </a:lnTo>
                    <a:lnTo>
                      <a:pt x="1061" y="0"/>
                    </a:lnTo>
                    <a:lnTo>
                      <a:pt x="1065" y="0"/>
                    </a:lnTo>
                    <a:lnTo>
                      <a:pt x="1068" y="0"/>
                    </a:lnTo>
                    <a:lnTo>
                      <a:pt x="1072" y="0"/>
                    </a:lnTo>
                    <a:lnTo>
                      <a:pt x="1076" y="0"/>
                    </a:lnTo>
                    <a:lnTo>
                      <a:pt x="1079" y="0"/>
                    </a:lnTo>
                    <a:lnTo>
                      <a:pt x="1083" y="0"/>
                    </a:lnTo>
                    <a:lnTo>
                      <a:pt x="1086" y="0"/>
                    </a:lnTo>
                    <a:lnTo>
                      <a:pt x="1090" y="0"/>
                    </a:lnTo>
                    <a:lnTo>
                      <a:pt x="1093" y="0"/>
                    </a:lnTo>
                    <a:lnTo>
                      <a:pt x="1097" y="0"/>
                    </a:lnTo>
                    <a:lnTo>
                      <a:pt x="1100" y="0"/>
                    </a:lnTo>
                    <a:lnTo>
                      <a:pt x="1104" y="0"/>
                    </a:lnTo>
                    <a:lnTo>
                      <a:pt x="1107" y="0"/>
                    </a:lnTo>
                    <a:lnTo>
                      <a:pt x="1111" y="0"/>
                    </a:lnTo>
                    <a:lnTo>
                      <a:pt x="1114" y="0"/>
                    </a:lnTo>
                    <a:lnTo>
                      <a:pt x="1118" y="0"/>
                    </a:lnTo>
                    <a:lnTo>
                      <a:pt x="1121" y="0"/>
                    </a:lnTo>
                    <a:lnTo>
                      <a:pt x="1125" y="0"/>
                    </a:lnTo>
                    <a:lnTo>
                      <a:pt x="1128" y="0"/>
                    </a:lnTo>
                    <a:lnTo>
                      <a:pt x="1132" y="0"/>
                    </a:lnTo>
                    <a:lnTo>
                      <a:pt x="1136" y="0"/>
                    </a:lnTo>
                    <a:lnTo>
                      <a:pt x="1139" y="0"/>
                    </a:lnTo>
                    <a:lnTo>
                      <a:pt x="1143" y="0"/>
                    </a:lnTo>
                    <a:lnTo>
                      <a:pt x="1146" y="0"/>
                    </a:lnTo>
                    <a:lnTo>
                      <a:pt x="1149" y="0"/>
                    </a:lnTo>
                    <a:lnTo>
                      <a:pt x="1153" y="0"/>
                    </a:lnTo>
                    <a:lnTo>
                      <a:pt x="1157" y="0"/>
                    </a:lnTo>
                    <a:lnTo>
                      <a:pt x="1160" y="0"/>
                    </a:lnTo>
                    <a:lnTo>
                      <a:pt x="1164" y="0"/>
                    </a:lnTo>
                    <a:lnTo>
                      <a:pt x="1167" y="0"/>
                    </a:lnTo>
                    <a:lnTo>
                      <a:pt x="1171" y="0"/>
                    </a:lnTo>
                    <a:lnTo>
                      <a:pt x="1174" y="0"/>
                    </a:lnTo>
                    <a:lnTo>
                      <a:pt x="1178" y="0"/>
                    </a:lnTo>
                    <a:lnTo>
                      <a:pt x="1181" y="0"/>
                    </a:lnTo>
                    <a:lnTo>
                      <a:pt x="1185" y="0"/>
                    </a:lnTo>
                    <a:lnTo>
                      <a:pt x="1188" y="0"/>
                    </a:lnTo>
                    <a:lnTo>
                      <a:pt x="1192" y="0"/>
                    </a:lnTo>
                    <a:lnTo>
                      <a:pt x="1196" y="0"/>
                    </a:lnTo>
                    <a:lnTo>
                      <a:pt x="1199" y="0"/>
                    </a:lnTo>
                    <a:lnTo>
                      <a:pt x="1202" y="0"/>
                    </a:lnTo>
                    <a:lnTo>
                      <a:pt x="1206" y="0"/>
                    </a:lnTo>
                    <a:lnTo>
                      <a:pt x="1209" y="0"/>
                    </a:lnTo>
                    <a:lnTo>
                      <a:pt x="1213" y="0"/>
                    </a:lnTo>
                    <a:lnTo>
                      <a:pt x="1217" y="0"/>
                    </a:lnTo>
                    <a:lnTo>
                      <a:pt x="1220" y="0"/>
                    </a:lnTo>
                    <a:lnTo>
                      <a:pt x="1224" y="0"/>
                    </a:lnTo>
                    <a:lnTo>
                      <a:pt x="1227" y="0"/>
                    </a:lnTo>
                    <a:lnTo>
                      <a:pt x="1231" y="0"/>
                    </a:lnTo>
                    <a:lnTo>
                      <a:pt x="1234" y="0"/>
                    </a:lnTo>
                    <a:lnTo>
                      <a:pt x="1238" y="0"/>
                    </a:lnTo>
                    <a:lnTo>
                      <a:pt x="1241" y="1"/>
                    </a:lnTo>
                    <a:lnTo>
                      <a:pt x="1245" y="1"/>
                    </a:lnTo>
                    <a:lnTo>
                      <a:pt x="1248" y="1"/>
                    </a:lnTo>
                    <a:lnTo>
                      <a:pt x="1252" y="1"/>
                    </a:lnTo>
                    <a:lnTo>
                      <a:pt x="1255" y="1"/>
                    </a:lnTo>
                    <a:lnTo>
                      <a:pt x="1259" y="1"/>
                    </a:lnTo>
                    <a:lnTo>
                      <a:pt x="1262" y="2"/>
                    </a:lnTo>
                    <a:lnTo>
                      <a:pt x="1266" y="2"/>
                    </a:lnTo>
                    <a:lnTo>
                      <a:pt x="1269" y="2"/>
                    </a:lnTo>
                    <a:lnTo>
                      <a:pt x="1273" y="3"/>
                    </a:lnTo>
                    <a:lnTo>
                      <a:pt x="1277" y="3"/>
                    </a:lnTo>
                    <a:lnTo>
                      <a:pt x="1280" y="4"/>
                    </a:lnTo>
                    <a:lnTo>
                      <a:pt x="1284" y="5"/>
                    </a:lnTo>
                    <a:lnTo>
                      <a:pt x="1287" y="6"/>
                    </a:lnTo>
                    <a:lnTo>
                      <a:pt x="1291" y="7"/>
                    </a:lnTo>
                    <a:lnTo>
                      <a:pt x="1294" y="8"/>
                    </a:lnTo>
                    <a:lnTo>
                      <a:pt x="1298" y="10"/>
                    </a:lnTo>
                    <a:lnTo>
                      <a:pt x="1301" y="12"/>
                    </a:lnTo>
                    <a:lnTo>
                      <a:pt x="1305" y="14"/>
                    </a:lnTo>
                    <a:lnTo>
                      <a:pt x="1308" y="17"/>
                    </a:lnTo>
                    <a:lnTo>
                      <a:pt x="1312" y="19"/>
                    </a:lnTo>
                    <a:lnTo>
                      <a:pt x="1315" y="22"/>
                    </a:lnTo>
                    <a:lnTo>
                      <a:pt x="1319" y="26"/>
                    </a:lnTo>
                    <a:lnTo>
                      <a:pt x="1322" y="29"/>
                    </a:lnTo>
                    <a:lnTo>
                      <a:pt x="1326" y="33"/>
                    </a:lnTo>
                    <a:lnTo>
                      <a:pt x="1329" y="37"/>
                    </a:lnTo>
                    <a:lnTo>
                      <a:pt x="1333" y="41"/>
                    </a:lnTo>
                    <a:lnTo>
                      <a:pt x="1337" y="44"/>
                    </a:lnTo>
                    <a:lnTo>
                      <a:pt x="1340" y="48"/>
                    </a:lnTo>
                    <a:lnTo>
                      <a:pt x="1344" y="52"/>
                    </a:lnTo>
                    <a:lnTo>
                      <a:pt x="1347" y="55"/>
                    </a:lnTo>
                    <a:lnTo>
                      <a:pt x="1351" y="58"/>
                    </a:lnTo>
                    <a:lnTo>
                      <a:pt x="1354" y="61"/>
                    </a:lnTo>
                    <a:lnTo>
                      <a:pt x="1358" y="63"/>
                    </a:lnTo>
                    <a:lnTo>
                      <a:pt x="1361" y="66"/>
                    </a:lnTo>
                    <a:lnTo>
                      <a:pt x="1365" y="67"/>
                    </a:lnTo>
                    <a:lnTo>
                      <a:pt x="1368" y="69"/>
                    </a:lnTo>
                    <a:lnTo>
                      <a:pt x="1372" y="71"/>
                    </a:lnTo>
                    <a:lnTo>
                      <a:pt x="1375" y="72"/>
                    </a:lnTo>
                    <a:lnTo>
                      <a:pt x="1379" y="73"/>
                    </a:lnTo>
                    <a:lnTo>
                      <a:pt x="1382" y="74"/>
                    </a:lnTo>
                    <a:lnTo>
                      <a:pt x="1386" y="74"/>
                    </a:lnTo>
                    <a:lnTo>
                      <a:pt x="1389" y="75"/>
                    </a:lnTo>
                    <a:lnTo>
                      <a:pt x="1393" y="75"/>
                    </a:lnTo>
                    <a:lnTo>
                      <a:pt x="1397" y="76"/>
                    </a:lnTo>
                    <a:lnTo>
                      <a:pt x="1400" y="76"/>
                    </a:lnTo>
                    <a:lnTo>
                      <a:pt x="1404" y="76"/>
                    </a:lnTo>
                    <a:lnTo>
                      <a:pt x="1407" y="77"/>
                    </a:lnTo>
                    <a:lnTo>
                      <a:pt x="1410" y="77"/>
                    </a:lnTo>
                  </a:path>
                </a:pathLst>
              </a:custGeom>
              <a:noFill/>
              <a:ln w="4826">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grpSp>
        <p:sp>
          <p:nvSpPr>
            <p:cNvPr id="37" name="Rectangle 38"/>
            <p:cNvSpPr>
              <a:spLocks noChangeAspect="1" noChangeArrowheads="1"/>
            </p:cNvSpPr>
            <p:nvPr/>
          </p:nvSpPr>
          <p:spPr bwMode="auto">
            <a:xfrm rot="16200000">
              <a:off x="6214749" y="933002"/>
              <a:ext cx="106362" cy="600075"/>
            </a:xfrm>
            <a:prstGeom prst="rect">
              <a:avLst/>
            </a:prstGeom>
            <a:solidFill>
              <a:srgbClr val="FFFF66"/>
            </a:solidFill>
            <a:ln w="3175">
              <a:solidFill>
                <a:srgbClr val="000000"/>
              </a:solidFill>
              <a:miter lim="800000"/>
              <a:headEnd/>
              <a:tailEnd/>
            </a:ln>
          </p:spPr>
          <p:txBody>
            <a:bodyPr vert="eaVe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solidFill>
                    <a:srgbClr val="000000"/>
                  </a:solidFill>
                </a:ln>
                <a:solidFill>
                  <a:srgbClr val="FFFFFF">
                    <a:lumMod val="65000"/>
                  </a:srgbClr>
                </a:solidFill>
                <a:effectLst/>
                <a:uLnTx/>
                <a:uFillTx/>
                <a:latin typeface="Arial"/>
                <a:cs typeface="Arial"/>
              </a:endParaRPr>
            </a:p>
          </p:txBody>
        </p:sp>
        <p:sp>
          <p:nvSpPr>
            <p:cNvPr id="38" name="Rectangle 40"/>
            <p:cNvSpPr>
              <a:spLocks noChangeAspect="1" noChangeArrowheads="1"/>
            </p:cNvSpPr>
            <p:nvPr/>
          </p:nvSpPr>
          <p:spPr bwMode="auto">
            <a:xfrm rot="16200000">
              <a:off x="6222687" y="4854126"/>
              <a:ext cx="115887" cy="600075"/>
            </a:xfrm>
            <a:prstGeom prst="rect">
              <a:avLst/>
            </a:prstGeom>
            <a:solidFill>
              <a:srgbClr val="FFFF66"/>
            </a:solidFill>
            <a:ln w="3175">
              <a:solidFill>
                <a:srgbClr val="000000"/>
              </a:solidFill>
              <a:miter lim="800000"/>
              <a:headEnd/>
              <a:tailEnd/>
            </a:ln>
          </p:spPr>
          <p:txBody>
            <a:bodyPr vert="eaVe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solidFill>
                    <a:srgbClr val="000000"/>
                  </a:solidFill>
                </a:ln>
                <a:solidFill>
                  <a:srgbClr val="FFFFFF">
                    <a:lumMod val="65000"/>
                  </a:srgbClr>
                </a:solidFill>
                <a:effectLst/>
                <a:uLnTx/>
                <a:uFillTx/>
                <a:latin typeface="Arial"/>
                <a:cs typeface="Arial"/>
              </a:endParaRPr>
            </a:p>
          </p:txBody>
        </p:sp>
        <p:cxnSp>
          <p:nvCxnSpPr>
            <p:cNvPr id="39" name="Elbow Connector 130"/>
            <p:cNvCxnSpPr/>
            <p:nvPr/>
          </p:nvCxnSpPr>
          <p:spPr bwMode="auto">
            <a:xfrm flipH="1" flipV="1">
              <a:off x="6562412" y="1264790"/>
              <a:ext cx="493713" cy="1587"/>
            </a:xfrm>
            <a:prstGeom prst="bentConnector3">
              <a:avLst>
                <a:gd name="adj1" fmla="val 50000"/>
              </a:avLst>
            </a:prstGeom>
            <a:noFill/>
            <a:ln w="3175" cap="flat" cmpd="sng" algn="ctr">
              <a:solidFill>
                <a:srgbClr val="000000"/>
              </a:solidFill>
              <a:prstDash val="solid"/>
              <a:headEnd type="oval" w="sm" len="sm"/>
              <a:tailEnd type="oval" w="sm" len="sm"/>
            </a:ln>
            <a:effectLst/>
          </p:spPr>
        </p:cxnSp>
        <p:cxnSp>
          <p:nvCxnSpPr>
            <p:cNvPr id="40" name="Elbow Connector 130"/>
            <p:cNvCxnSpPr/>
            <p:nvPr/>
          </p:nvCxnSpPr>
          <p:spPr bwMode="auto">
            <a:xfrm flipH="1" flipV="1">
              <a:off x="6571937" y="5179564"/>
              <a:ext cx="493713" cy="1587"/>
            </a:xfrm>
            <a:prstGeom prst="bentConnector3">
              <a:avLst>
                <a:gd name="adj1" fmla="val 50000"/>
              </a:avLst>
            </a:prstGeom>
            <a:noFill/>
            <a:ln w="3175" cap="flat" cmpd="sng" algn="ctr">
              <a:solidFill>
                <a:srgbClr val="000000"/>
              </a:solidFill>
              <a:prstDash val="solid"/>
              <a:headEnd type="oval" w="sm" len="sm"/>
              <a:tailEnd type="oval" w="sm" len="sm"/>
            </a:ln>
            <a:effectLst/>
          </p:spPr>
        </p:cxnSp>
        <p:cxnSp>
          <p:nvCxnSpPr>
            <p:cNvPr id="41" name="Straight Arrow Connector 40"/>
            <p:cNvCxnSpPr/>
            <p:nvPr/>
          </p:nvCxnSpPr>
          <p:spPr bwMode="auto">
            <a:xfrm flipH="1" flipV="1">
              <a:off x="6263962" y="2285552"/>
              <a:ext cx="1417638" cy="98425"/>
            </a:xfrm>
            <a:prstGeom prst="straightConnector1">
              <a:avLst/>
            </a:prstGeom>
            <a:noFill/>
            <a:ln w="9525" cap="flat" cmpd="sng" algn="ctr">
              <a:solidFill>
                <a:srgbClr val="000000"/>
              </a:solidFill>
              <a:prstDash val="solid"/>
              <a:headEnd w="sm" len="sm"/>
              <a:tailEnd type="triangle" w="sm" len="sm"/>
            </a:ln>
            <a:effectLst/>
          </p:spPr>
        </p:cxnSp>
        <p:sp>
          <p:nvSpPr>
            <p:cNvPr id="42" name="TextBox 41"/>
            <p:cNvSpPr txBox="1"/>
            <p:nvPr/>
          </p:nvSpPr>
          <p:spPr>
            <a:xfrm>
              <a:off x="4861234" y="2505699"/>
              <a:ext cx="2827611" cy="307777"/>
            </a:xfrm>
            <a:prstGeom prst="rect">
              <a:avLst/>
            </a:prstGeom>
            <a:solidFill>
              <a:schemeClr val="bg1"/>
            </a:solidFill>
          </p:spPr>
          <p:txBody>
            <a:bodyPr wrap="square" rtlCol="0">
              <a:spAutoFit/>
            </a:bodyPr>
            <a:lstStyle/>
            <a:p>
              <a:r>
                <a:rPr lang="en-US" sz="1400" dirty="0" smtClean="0">
                  <a:latin typeface="Times New Roman" pitchFamily="18" charset="0"/>
                  <a:cs typeface="Times New Roman" pitchFamily="18" charset="0"/>
                </a:rPr>
                <a:t>  4 m flight path skipped   </a:t>
              </a:r>
              <a:endParaRPr lang="en-US" sz="1400" dirty="0">
                <a:latin typeface="Times New Roman" pitchFamily="18" charset="0"/>
                <a:cs typeface="Times New Roman" pitchFamily="18" charset="0"/>
              </a:endParaRPr>
            </a:p>
          </p:txBody>
        </p:sp>
        <p:sp>
          <p:nvSpPr>
            <p:cNvPr id="43" name="TextBox 42"/>
            <p:cNvSpPr txBox="1"/>
            <p:nvPr/>
          </p:nvSpPr>
          <p:spPr>
            <a:xfrm>
              <a:off x="4878065" y="4673739"/>
              <a:ext cx="2827611" cy="307777"/>
            </a:xfrm>
            <a:prstGeom prst="rect">
              <a:avLst/>
            </a:prstGeom>
            <a:solidFill>
              <a:schemeClr val="bg1"/>
            </a:solidFill>
          </p:spPr>
          <p:txBody>
            <a:bodyPr wrap="square" rtlCol="0">
              <a:spAutoFit/>
            </a:bodyPr>
            <a:lstStyle/>
            <a:p>
              <a:r>
                <a:rPr lang="en-US" sz="1400" dirty="0" smtClean="0">
                  <a:latin typeface="Times New Roman" pitchFamily="18" charset="0"/>
                  <a:cs typeface="Times New Roman" pitchFamily="18" charset="0"/>
                </a:rPr>
                <a:t>  1 m flight path skipped   </a:t>
              </a:r>
              <a:endParaRPr lang="en-US" sz="1400" dirty="0">
                <a:latin typeface="Times New Roman" pitchFamily="18" charset="0"/>
                <a:cs typeface="Times New Roman" pitchFamily="18" charset="0"/>
              </a:endParaRPr>
            </a:p>
          </p:txBody>
        </p:sp>
        <p:sp>
          <p:nvSpPr>
            <p:cNvPr id="46" name="Oval 45"/>
            <p:cNvSpPr/>
            <p:nvPr/>
          </p:nvSpPr>
          <p:spPr>
            <a:xfrm>
              <a:off x="4142323" y="4239116"/>
              <a:ext cx="242731" cy="464355"/>
            </a:xfrm>
            <a:prstGeom prst="ellipse">
              <a:avLst/>
            </a:prstGeom>
            <a:solidFill>
              <a:schemeClr val="bg2"/>
            </a:solidFill>
            <a:ln>
              <a:solidFill>
                <a:srgbClr val="FF00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9" tIns="34299" rIns="34299" bIns="34299"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47" name="Rectangle 46"/>
            <p:cNvSpPr/>
            <p:nvPr/>
          </p:nvSpPr>
          <p:spPr>
            <a:xfrm>
              <a:off x="3767906" y="3974170"/>
              <a:ext cx="822661" cy="286232"/>
            </a:xfrm>
            <a:prstGeom prst="rect">
              <a:avLst/>
            </a:prstGeom>
          </p:spPr>
          <p:txBody>
            <a:bodyPr wrap="none">
              <a:spAutoFit/>
            </a:bodyPr>
            <a:lstStyle/>
            <a:p>
              <a:pPr algn="ctr">
                <a:lnSpc>
                  <a:spcPct val="90000"/>
                </a:lnSpc>
              </a:pPr>
              <a:r>
                <a:rPr lang="en-US" sz="1400" dirty="0">
                  <a:solidFill>
                    <a:srgbClr val="FF0000"/>
                  </a:solidFill>
                  <a:latin typeface="Times New Roman" panose="02020603050405020304" pitchFamily="18" charset="0"/>
                  <a:cs typeface="Times New Roman" panose="02020603050405020304" pitchFamily="18" charset="0"/>
                </a:rPr>
                <a:t>polarizer</a:t>
              </a:r>
            </a:p>
          </p:txBody>
        </p:sp>
        <p:sp>
          <p:nvSpPr>
            <p:cNvPr id="48" name="Oval 47"/>
            <p:cNvSpPr/>
            <p:nvPr/>
          </p:nvSpPr>
          <p:spPr>
            <a:xfrm>
              <a:off x="4591438" y="4232614"/>
              <a:ext cx="242731" cy="464355"/>
            </a:xfrm>
            <a:prstGeom prst="ellipse">
              <a:avLst/>
            </a:prstGeom>
            <a:solidFill>
              <a:schemeClr val="bg2"/>
            </a:solidFill>
            <a:ln>
              <a:solidFill>
                <a:srgbClr val="5B9BD5"/>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9" tIns="34299" rIns="34299" bIns="34299"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49" name="Rectangle 48"/>
            <p:cNvSpPr/>
            <p:nvPr/>
          </p:nvSpPr>
          <p:spPr>
            <a:xfrm>
              <a:off x="4472660" y="4530623"/>
              <a:ext cx="1035861" cy="286232"/>
            </a:xfrm>
            <a:prstGeom prst="rect">
              <a:avLst/>
            </a:prstGeom>
          </p:spPr>
          <p:txBody>
            <a:bodyPr wrap="none">
              <a:spAutoFit/>
            </a:bodyPr>
            <a:lstStyle/>
            <a:p>
              <a:pPr algn="ctr">
                <a:lnSpc>
                  <a:spcPct val="90000"/>
                </a:lnSpc>
              </a:pPr>
              <a:r>
                <a:rPr lang="en-US" sz="1400" dirty="0" smtClean="0">
                  <a:solidFill>
                    <a:srgbClr val="5B9BD5"/>
                  </a:solidFill>
                  <a:latin typeface="Times New Roman" panose="02020603050405020304" pitchFamily="18" charset="0"/>
                  <a:cs typeface="Times New Roman" panose="02020603050405020304" pitchFamily="18" charset="0"/>
                </a:rPr>
                <a:t>Spin flipper</a:t>
              </a:r>
              <a:endParaRPr lang="en-US" sz="1400" dirty="0">
                <a:solidFill>
                  <a:srgbClr val="5B9BD5"/>
                </a:solidFill>
                <a:latin typeface="Times New Roman" panose="02020603050405020304" pitchFamily="18" charset="0"/>
                <a:cs typeface="Times New Roman" panose="02020603050405020304" pitchFamily="18" charset="0"/>
              </a:endParaRPr>
            </a:p>
          </p:txBody>
        </p:sp>
      </p:grpSp>
      <p:grpSp>
        <p:nvGrpSpPr>
          <p:cNvPr id="51" name="Group 50"/>
          <p:cNvGrpSpPr/>
          <p:nvPr/>
        </p:nvGrpSpPr>
        <p:grpSpPr>
          <a:xfrm>
            <a:off x="105412" y="2176861"/>
            <a:ext cx="4180090" cy="3925931"/>
            <a:chOff x="3345241" y="1021109"/>
            <a:chExt cx="5653984" cy="4357164"/>
          </a:xfrm>
        </p:grpSpPr>
        <p:sp>
          <p:nvSpPr>
            <p:cNvPr id="52" name="Freeform 21"/>
            <p:cNvSpPr>
              <a:spLocks noChangeAspect="1"/>
            </p:cNvSpPr>
            <p:nvPr/>
          </p:nvSpPr>
          <p:spPr bwMode="auto">
            <a:xfrm rot="16200000">
              <a:off x="6422712" y="4473126"/>
              <a:ext cx="609600" cy="161925"/>
            </a:xfrm>
            <a:custGeom>
              <a:avLst/>
              <a:gdLst>
                <a:gd name="T0" fmla="*/ 1262162 w 108"/>
                <a:gd name="T1" fmla="*/ 897952 h 11"/>
                <a:gd name="T2" fmla="*/ 36060 w 108"/>
                <a:gd name="T3" fmla="*/ 897952 h 11"/>
                <a:gd name="T4" fmla="*/ 0 w 108"/>
                <a:gd name="T5" fmla="*/ 734687 h 11"/>
                <a:gd name="T6" fmla="*/ 0 w 108"/>
                <a:gd name="T7" fmla="*/ 244893 h 11"/>
                <a:gd name="T8" fmla="*/ 36060 w 108"/>
                <a:gd name="T9" fmla="*/ 0 h 11"/>
                <a:gd name="T10" fmla="*/ 1262162 w 108"/>
                <a:gd name="T11" fmla="*/ 0 h 11"/>
                <a:gd name="T12" fmla="*/ 1298222 w 108"/>
                <a:gd name="T13" fmla="*/ 244893 h 11"/>
                <a:gd name="T14" fmla="*/ 1298222 w 108"/>
                <a:gd name="T15" fmla="*/ 734687 h 11"/>
                <a:gd name="T16" fmla="*/ 1262162 w 108"/>
                <a:gd name="T17" fmla="*/ 897952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
                <a:gd name="T28" fmla="*/ 0 h 11"/>
                <a:gd name="T29" fmla="*/ 108 w 108"/>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 h="11">
                  <a:moveTo>
                    <a:pt x="105" y="11"/>
                  </a:moveTo>
                  <a:lnTo>
                    <a:pt x="3" y="11"/>
                  </a:lnTo>
                  <a:cubicBezTo>
                    <a:pt x="1" y="11"/>
                    <a:pt x="0" y="10"/>
                    <a:pt x="0" y="9"/>
                  </a:cubicBezTo>
                  <a:lnTo>
                    <a:pt x="0" y="3"/>
                  </a:lnTo>
                  <a:cubicBezTo>
                    <a:pt x="0" y="1"/>
                    <a:pt x="1" y="0"/>
                    <a:pt x="3" y="0"/>
                  </a:cubicBezTo>
                  <a:lnTo>
                    <a:pt x="105" y="0"/>
                  </a:lnTo>
                  <a:cubicBezTo>
                    <a:pt x="107" y="0"/>
                    <a:pt x="108" y="1"/>
                    <a:pt x="108" y="3"/>
                  </a:cubicBezTo>
                  <a:lnTo>
                    <a:pt x="108" y="9"/>
                  </a:lnTo>
                  <a:cubicBezTo>
                    <a:pt x="108" y="10"/>
                    <a:pt x="107" y="11"/>
                    <a:pt x="105" y="11"/>
                  </a:cubicBezTo>
                  <a:close/>
                </a:path>
              </a:pathLst>
            </a:custGeom>
            <a:solidFill>
              <a:srgbClr val="99CC00"/>
            </a:solidFill>
            <a:ln w="6350">
              <a:solidFill>
                <a:srgbClr val="000000"/>
              </a:solidFill>
              <a:round/>
              <a:headEnd/>
              <a:tailEnd/>
            </a:ln>
          </p:spPr>
          <p:txBody>
            <a:bodyPr rot="10800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53" name="Freeform 12"/>
            <p:cNvSpPr>
              <a:spLocks noChangeAspect="1"/>
            </p:cNvSpPr>
            <p:nvPr/>
          </p:nvSpPr>
          <p:spPr bwMode="auto">
            <a:xfrm rot="16200000">
              <a:off x="5513074" y="4457251"/>
              <a:ext cx="611187" cy="160338"/>
            </a:xfrm>
            <a:custGeom>
              <a:avLst/>
              <a:gdLst>
                <a:gd name="T0" fmla="*/ 36311 w 108"/>
                <a:gd name="T1" fmla="*/ 0 h 11"/>
                <a:gd name="T2" fmla="*/ 1270949 w 108"/>
                <a:gd name="T3" fmla="*/ 0 h 11"/>
                <a:gd name="T4" fmla="*/ 1307260 w 108"/>
                <a:gd name="T5" fmla="*/ 161664 h 11"/>
                <a:gd name="T6" fmla="*/ 1307260 w 108"/>
                <a:gd name="T7" fmla="*/ 646648 h 11"/>
                <a:gd name="T8" fmla="*/ 1270949 w 108"/>
                <a:gd name="T9" fmla="*/ 889140 h 11"/>
                <a:gd name="T10" fmla="*/ 36311 w 108"/>
                <a:gd name="T11" fmla="*/ 889140 h 11"/>
                <a:gd name="T12" fmla="*/ 0 w 108"/>
                <a:gd name="T13" fmla="*/ 646648 h 11"/>
                <a:gd name="T14" fmla="*/ 0 w 108"/>
                <a:gd name="T15" fmla="*/ 161664 h 11"/>
                <a:gd name="T16" fmla="*/ 36311 w 108"/>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
                <a:gd name="T28" fmla="*/ 0 h 11"/>
                <a:gd name="T29" fmla="*/ 108 w 108"/>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 h="11">
                  <a:moveTo>
                    <a:pt x="3" y="0"/>
                  </a:moveTo>
                  <a:lnTo>
                    <a:pt x="105" y="0"/>
                  </a:lnTo>
                  <a:cubicBezTo>
                    <a:pt x="107" y="0"/>
                    <a:pt x="108" y="1"/>
                    <a:pt x="108" y="2"/>
                  </a:cubicBezTo>
                  <a:lnTo>
                    <a:pt x="108" y="8"/>
                  </a:lnTo>
                  <a:cubicBezTo>
                    <a:pt x="108" y="10"/>
                    <a:pt x="107" y="11"/>
                    <a:pt x="105" y="11"/>
                  </a:cubicBezTo>
                  <a:lnTo>
                    <a:pt x="3" y="11"/>
                  </a:lnTo>
                  <a:cubicBezTo>
                    <a:pt x="1" y="11"/>
                    <a:pt x="0" y="10"/>
                    <a:pt x="0" y="8"/>
                  </a:cubicBezTo>
                  <a:lnTo>
                    <a:pt x="0" y="2"/>
                  </a:lnTo>
                  <a:cubicBezTo>
                    <a:pt x="0" y="1"/>
                    <a:pt x="1" y="0"/>
                    <a:pt x="3" y="0"/>
                  </a:cubicBezTo>
                  <a:close/>
                </a:path>
              </a:pathLst>
            </a:custGeom>
            <a:solidFill>
              <a:srgbClr val="99CC00"/>
            </a:solidFill>
            <a:ln w="6350">
              <a:solidFill>
                <a:srgbClr val="24211D"/>
              </a:solidFill>
              <a:round/>
              <a:headEnd/>
              <a:tailEnd/>
            </a:ln>
          </p:spPr>
          <p:txBody>
            <a:bodyPr rot="10800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54" name="Freeform 16"/>
            <p:cNvSpPr>
              <a:spLocks noChangeAspect="1"/>
            </p:cNvSpPr>
            <p:nvPr/>
          </p:nvSpPr>
          <p:spPr bwMode="auto">
            <a:xfrm>
              <a:off x="6471924" y="4138164"/>
              <a:ext cx="723900" cy="153987"/>
            </a:xfrm>
            <a:custGeom>
              <a:avLst/>
              <a:gdLst>
                <a:gd name="T0" fmla="*/ 14 w 161"/>
                <a:gd name="T1" fmla="*/ 0 h 11"/>
                <a:gd name="T2" fmla="*/ 442 w 161"/>
                <a:gd name="T3" fmla="*/ 0 h 11"/>
                <a:gd name="T4" fmla="*/ 456 w 161"/>
                <a:gd name="T5" fmla="*/ 18 h 11"/>
                <a:gd name="T6" fmla="*/ 456 w 161"/>
                <a:gd name="T7" fmla="*/ 71 h 11"/>
                <a:gd name="T8" fmla="*/ 442 w 161"/>
                <a:gd name="T9" fmla="*/ 97 h 11"/>
                <a:gd name="T10" fmla="*/ 14 w 161"/>
                <a:gd name="T11" fmla="*/ 97 h 11"/>
                <a:gd name="T12" fmla="*/ 0 w 161"/>
                <a:gd name="T13" fmla="*/ 71 h 11"/>
                <a:gd name="T14" fmla="*/ 0 w 161"/>
                <a:gd name="T15" fmla="*/ 18 h 11"/>
                <a:gd name="T16" fmla="*/ 14 w 161"/>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11"/>
                <a:gd name="T29" fmla="*/ 161 w 161"/>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11">
                  <a:moveTo>
                    <a:pt x="5" y="0"/>
                  </a:moveTo>
                  <a:lnTo>
                    <a:pt x="156" y="0"/>
                  </a:lnTo>
                  <a:cubicBezTo>
                    <a:pt x="159" y="0"/>
                    <a:pt x="161" y="1"/>
                    <a:pt x="161" y="2"/>
                  </a:cubicBezTo>
                  <a:lnTo>
                    <a:pt x="161" y="8"/>
                  </a:lnTo>
                  <a:cubicBezTo>
                    <a:pt x="161" y="10"/>
                    <a:pt x="159" y="11"/>
                    <a:pt x="156" y="11"/>
                  </a:cubicBezTo>
                  <a:lnTo>
                    <a:pt x="5" y="11"/>
                  </a:lnTo>
                  <a:cubicBezTo>
                    <a:pt x="2" y="11"/>
                    <a:pt x="0" y="10"/>
                    <a:pt x="0" y="8"/>
                  </a:cubicBezTo>
                  <a:lnTo>
                    <a:pt x="0" y="2"/>
                  </a:lnTo>
                  <a:cubicBezTo>
                    <a:pt x="0" y="1"/>
                    <a:pt x="2" y="0"/>
                    <a:pt x="5" y="0"/>
                  </a:cubicBezTo>
                  <a:close/>
                </a:path>
              </a:pathLst>
            </a:custGeom>
            <a:solidFill>
              <a:srgbClr val="99CC00"/>
            </a:solidFill>
            <a:ln w="6350">
              <a:solidFill>
                <a:srgbClr val="24211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55" name="Rectangle 46"/>
            <p:cNvSpPr>
              <a:spLocks noChangeAspect="1" noChangeArrowheads="1"/>
            </p:cNvSpPr>
            <p:nvPr/>
          </p:nvSpPr>
          <p:spPr bwMode="auto">
            <a:xfrm>
              <a:off x="7616512" y="3498402"/>
              <a:ext cx="138271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24211D"/>
                  </a:solidFill>
                  <a:effectLst/>
                  <a:uLnTx/>
                  <a:uFillTx/>
                  <a:latin typeface="Times New Roman" pitchFamily="18" charset="0"/>
                  <a:cs typeface="Times New Roman" pitchFamily="18" charset="0"/>
                </a:rPr>
                <a:t>decay volume</a:t>
              </a:r>
              <a:endParaRPr kumimoji="0" lang="en-US" sz="14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endParaRPr>
            </a:p>
          </p:txBody>
        </p:sp>
        <p:sp>
          <p:nvSpPr>
            <p:cNvPr id="56" name="Text Box 255"/>
            <p:cNvSpPr txBox="1">
              <a:spLocks noChangeAspect="1" noChangeArrowheads="1"/>
            </p:cNvSpPr>
            <p:nvPr/>
          </p:nvSpPr>
          <p:spPr bwMode="auto">
            <a:xfrm>
              <a:off x="7538724" y="4058789"/>
              <a:ext cx="955675" cy="34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+1 </a:t>
              </a:r>
              <a:r>
                <a:rPr kumimoji="0" lang="en-US" sz="1400" b="0" i="0" u="none" strike="noStrike" kern="0" cap="none" spc="0" normalizeH="0" baseline="0" noProof="0" dirty="0">
                  <a:ln>
                    <a:noFill/>
                  </a:ln>
                  <a:solidFill>
                    <a:srgbClr val="000000"/>
                  </a:solidFill>
                  <a:effectLst/>
                  <a:uLnTx/>
                  <a:uFillTx/>
                  <a:latin typeface="Times New Roman" pitchFamily="18" charset="0"/>
                  <a:cs typeface="Times New Roman" pitchFamily="18" charset="0"/>
                </a:rPr>
                <a:t>kV</a:t>
              </a:r>
            </a:p>
          </p:txBody>
        </p:sp>
        <p:sp>
          <p:nvSpPr>
            <p:cNvPr id="57" name="Text Box 255"/>
            <p:cNvSpPr txBox="1">
              <a:spLocks noChangeAspect="1" noChangeArrowheads="1"/>
            </p:cNvSpPr>
            <p:nvPr/>
          </p:nvSpPr>
          <p:spPr bwMode="auto">
            <a:xfrm>
              <a:off x="7449825" y="5036689"/>
              <a:ext cx="1044574" cy="34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-30 </a:t>
              </a:r>
              <a:r>
                <a:rPr kumimoji="0" lang="en-US" sz="1400" b="0" i="0" u="none" strike="noStrike" kern="0" cap="none" spc="0" normalizeH="0" baseline="0" noProof="0" dirty="0">
                  <a:ln>
                    <a:noFill/>
                  </a:ln>
                  <a:solidFill>
                    <a:srgbClr val="000000"/>
                  </a:solidFill>
                  <a:effectLst/>
                  <a:uLnTx/>
                  <a:uFillTx/>
                  <a:latin typeface="Times New Roman" pitchFamily="18" charset="0"/>
                  <a:cs typeface="Times New Roman" pitchFamily="18" charset="0"/>
                </a:rPr>
                <a:t>kV</a:t>
              </a:r>
            </a:p>
          </p:txBody>
        </p:sp>
        <p:sp>
          <p:nvSpPr>
            <p:cNvPr id="58" name="Freeform 16"/>
            <p:cNvSpPr>
              <a:spLocks noChangeAspect="1"/>
            </p:cNvSpPr>
            <p:nvPr/>
          </p:nvSpPr>
          <p:spPr bwMode="auto">
            <a:xfrm rot="5400000">
              <a:off x="6113150" y="2941189"/>
              <a:ext cx="2290762" cy="161925"/>
            </a:xfrm>
            <a:custGeom>
              <a:avLst/>
              <a:gdLst>
                <a:gd name="T0" fmla="*/ 381777 w 161"/>
                <a:gd name="T1" fmla="*/ 0 h 11"/>
                <a:gd name="T2" fmla="*/ 11911508 w 161"/>
                <a:gd name="T3" fmla="*/ 0 h 11"/>
                <a:gd name="T4" fmla="*/ 12293284 w 161"/>
                <a:gd name="T5" fmla="*/ 163265 h 11"/>
                <a:gd name="T6" fmla="*/ 12293284 w 161"/>
                <a:gd name="T7" fmla="*/ 653060 h 11"/>
                <a:gd name="T8" fmla="*/ 11911508 w 161"/>
                <a:gd name="T9" fmla="*/ 897952 h 11"/>
                <a:gd name="T10" fmla="*/ 381777 w 161"/>
                <a:gd name="T11" fmla="*/ 897952 h 11"/>
                <a:gd name="T12" fmla="*/ 0 w 161"/>
                <a:gd name="T13" fmla="*/ 653060 h 11"/>
                <a:gd name="T14" fmla="*/ 0 w 161"/>
                <a:gd name="T15" fmla="*/ 163265 h 11"/>
                <a:gd name="T16" fmla="*/ 381777 w 161"/>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11"/>
                <a:gd name="T29" fmla="*/ 161 w 161"/>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11">
                  <a:moveTo>
                    <a:pt x="5" y="0"/>
                  </a:moveTo>
                  <a:lnTo>
                    <a:pt x="156" y="0"/>
                  </a:lnTo>
                  <a:cubicBezTo>
                    <a:pt x="159" y="0"/>
                    <a:pt x="161" y="1"/>
                    <a:pt x="161" y="2"/>
                  </a:cubicBezTo>
                  <a:lnTo>
                    <a:pt x="161" y="8"/>
                  </a:lnTo>
                  <a:cubicBezTo>
                    <a:pt x="161" y="10"/>
                    <a:pt x="159" y="11"/>
                    <a:pt x="156" y="11"/>
                  </a:cubicBezTo>
                  <a:lnTo>
                    <a:pt x="5" y="11"/>
                  </a:lnTo>
                  <a:cubicBezTo>
                    <a:pt x="2" y="11"/>
                    <a:pt x="0" y="10"/>
                    <a:pt x="0" y="8"/>
                  </a:cubicBezTo>
                  <a:lnTo>
                    <a:pt x="0" y="2"/>
                  </a:lnTo>
                  <a:cubicBezTo>
                    <a:pt x="0" y="1"/>
                    <a:pt x="2" y="0"/>
                    <a:pt x="5" y="0"/>
                  </a:cubicBezTo>
                  <a:close/>
                </a:path>
              </a:pathLst>
            </a:custGeom>
            <a:solidFill>
              <a:srgbClr val="99CC00"/>
            </a:solidFill>
            <a:ln w="6350">
              <a:solidFill>
                <a:srgbClr val="24211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59" name="Freeform 16"/>
            <p:cNvSpPr>
              <a:spLocks noChangeAspect="1"/>
            </p:cNvSpPr>
            <p:nvPr/>
          </p:nvSpPr>
          <p:spPr bwMode="auto">
            <a:xfrm>
              <a:off x="5319399" y="4138164"/>
              <a:ext cx="723900" cy="153987"/>
            </a:xfrm>
            <a:custGeom>
              <a:avLst/>
              <a:gdLst>
                <a:gd name="T0" fmla="*/ 14 w 161"/>
                <a:gd name="T1" fmla="*/ 0 h 11"/>
                <a:gd name="T2" fmla="*/ 442 w 161"/>
                <a:gd name="T3" fmla="*/ 0 h 11"/>
                <a:gd name="T4" fmla="*/ 456 w 161"/>
                <a:gd name="T5" fmla="*/ 18 h 11"/>
                <a:gd name="T6" fmla="*/ 456 w 161"/>
                <a:gd name="T7" fmla="*/ 71 h 11"/>
                <a:gd name="T8" fmla="*/ 442 w 161"/>
                <a:gd name="T9" fmla="*/ 97 h 11"/>
                <a:gd name="T10" fmla="*/ 14 w 161"/>
                <a:gd name="T11" fmla="*/ 97 h 11"/>
                <a:gd name="T12" fmla="*/ 0 w 161"/>
                <a:gd name="T13" fmla="*/ 71 h 11"/>
                <a:gd name="T14" fmla="*/ 0 w 161"/>
                <a:gd name="T15" fmla="*/ 18 h 11"/>
                <a:gd name="T16" fmla="*/ 14 w 161"/>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11"/>
                <a:gd name="T29" fmla="*/ 161 w 161"/>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11">
                  <a:moveTo>
                    <a:pt x="5" y="0"/>
                  </a:moveTo>
                  <a:lnTo>
                    <a:pt x="156" y="0"/>
                  </a:lnTo>
                  <a:cubicBezTo>
                    <a:pt x="159" y="0"/>
                    <a:pt x="161" y="1"/>
                    <a:pt x="161" y="2"/>
                  </a:cubicBezTo>
                  <a:lnTo>
                    <a:pt x="161" y="8"/>
                  </a:lnTo>
                  <a:cubicBezTo>
                    <a:pt x="161" y="10"/>
                    <a:pt x="159" y="11"/>
                    <a:pt x="156" y="11"/>
                  </a:cubicBezTo>
                  <a:lnTo>
                    <a:pt x="5" y="11"/>
                  </a:lnTo>
                  <a:cubicBezTo>
                    <a:pt x="2" y="11"/>
                    <a:pt x="0" y="10"/>
                    <a:pt x="0" y="8"/>
                  </a:cubicBezTo>
                  <a:lnTo>
                    <a:pt x="0" y="2"/>
                  </a:lnTo>
                  <a:cubicBezTo>
                    <a:pt x="0" y="1"/>
                    <a:pt x="2" y="0"/>
                    <a:pt x="5" y="0"/>
                  </a:cubicBezTo>
                  <a:close/>
                </a:path>
              </a:pathLst>
            </a:custGeom>
            <a:solidFill>
              <a:srgbClr val="99CC00"/>
            </a:solidFill>
            <a:ln w="6350">
              <a:solidFill>
                <a:srgbClr val="24211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60" name="Freeform 16"/>
            <p:cNvSpPr>
              <a:spLocks noChangeAspect="1"/>
            </p:cNvSpPr>
            <p:nvPr/>
          </p:nvSpPr>
          <p:spPr bwMode="auto">
            <a:xfrm rot="16200000">
              <a:off x="4112899" y="2938014"/>
              <a:ext cx="2290762" cy="163513"/>
            </a:xfrm>
            <a:custGeom>
              <a:avLst/>
              <a:gdLst>
                <a:gd name="T0" fmla="*/ 381777 w 161"/>
                <a:gd name="T1" fmla="*/ 0 h 11"/>
                <a:gd name="T2" fmla="*/ 11911508 w 161"/>
                <a:gd name="T3" fmla="*/ 0 h 11"/>
                <a:gd name="T4" fmla="*/ 12293284 w 161"/>
                <a:gd name="T5" fmla="*/ 167562 h 11"/>
                <a:gd name="T6" fmla="*/ 12293284 w 161"/>
                <a:gd name="T7" fmla="*/ 670268 h 11"/>
                <a:gd name="T8" fmla="*/ 11911508 w 161"/>
                <a:gd name="T9" fmla="*/ 921616 h 11"/>
                <a:gd name="T10" fmla="*/ 381777 w 161"/>
                <a:gd name="T11" fmla="*/ 921616 h 11"/>
                <a:gd name="T12" fmla="*/ 0 w 161"/>
                <a:gd name="T13" fmla="*/ 670268 h 11"/>
                <a:gd name="T14" fmla="*/ 0 w 161"/>
                <a:gd name="T15" fmla="*/ 167562 h 11"/>
                <a:gd name="T16" fmla="*/ 381777 w 161"/>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11"/>
                <a:gd name="T29" fmla="*/ 161 w 161"/>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11">
                  <a:moveTo>
                    <a:pt x="5" y="0"/>
                  </a:moveTo>
                  <a:lnTo>
                    <a:pt x="156" y="0"/>
                  </a:lnTo>
                  <a:cubicBezTo>
                    <a:pt x="159" y="0"/>
                    <a:pt x="161" y="1"/>
                    <a:pt x="161" y="2"/>
                  </a:cubicBezTo>
                  <a:lnTo>
                    <a:pt x="161" y="8"/>
                  </a:lnTo>
                  <a:cubicBezTo>
                    <a:pt x="161" y="10"/>
                    <a:pt x="159" y="11"/>
                    <a:pt x="156" y="11"/>
                  </a:cubicBezTo>
                  <a:lnTo>
                    <a:pt x="5" y="11"/>
                  </a:lnTo>
                  <a:cubicBezTo>
                    <a:pt x="2" y="11"/>
                    <a:pt x="0" y="10"/>
                    <a:pt x="0" y="8"/>
                  </a:cubicBezTo>
                  <a:lnTo>
                    <a:pt x="0" y="2"/>
                  </a:lnTo>
                  <a:cubicBezTo>
                    <a:pt x="0" y="1"/>
                    <a:pt x="2" y="0"/>
                    <a:pt x="5" y="0"/>
                  </a:cubicBezTo>
                  <a:close/>
                </a:path>
              </a:pathLst>
            </a:custGeom>
            <a:solidFill>
              <a:srgbClr val="99CC00"/>
            </a:solidFill>
            <a:ln w="6350">
              <a:solidFill>
                <a:srgbClr val="24211D"/>
              </a:solidFill>
              <a:round/>
              <a:headEnd/>
              <a:tailEnd/>
            </a:ln>
          </p:spPr>
          <p:txBody>
            <a:bodyPr rot="10800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61" name="Freeform 24"/>
            <p:cNvSpPr>
              <a:spLocks noChangeAspect="1"/>
            </p:cNvSpPr>
            <p:nvPr/>
          </p:nvSpPr>
          <p:spPr bwMode="auto">
            <a:xfrm rot="16200000">
              <a:off x="5147949" y="1225102"/>
              <a:ext cx="569912" cy="161925"/>
            </a:xfrm>
            <a:custGeom>
              <a:avLst/>
              <a:gdLst>
                <a:gd name="T0" fmla="*/ 43568 w 75"/>
                <a:gd name="T1" fmla="*/ 0 h 11"/>
                <a:gd name="T2" fmla="*/ 1590178 w 75"/>
                <a:gd name="T3" fmla="*/ 0 h 11"/>
                <a:gd name="T4" fmla="*/ 1633747 w 75"/>
                <a:gd name="T5" fmla="*/ 163265 h 11"/>
                <a:gd name="T6" fmla="*/ 1633747 w 75"/>
                <a:gd name="T7" fmla="*/ 653050 h 11"/>
                <a:gd name="T8" fmla="*/ 1590178 w 75"/>
                <a:gd name="T9" fmla="*/ 897943 h 11"/>
                <a:gd name="T10" fmla="*/ 43568 w 75"/>
                <a:gd name="T11" fmla="*/ 897943 h 11"/>
                <a:gd name="T12" fmla="*/ 0 w 75"/>
                <a:gd name="T13" fmla="*/ 653050 h 11"/>
                <a:gd name="T14" fmla="*/ 0 w 75"/>
                <a:gd name="T15" fmla="*/ 163265 h 11"/>
                <a:gd name="T16" fmla="*/ 43568 w 75"/>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11"/>
                <a:gd name="T29" fmla="*/ 75 w 75"/>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11">
                  <a:moveTo>
                    <a:pt x="2" y="0"/>
                  </a:moveTo>
                  <a:lnTo>
                    <a:pt x="73" y="0"/>
                  </a:lnTo>
                  <a:cubicBezTo>
                    <a:pt x="74" y="0"/>
                    <a:pt x="75" y="1"/>
                    <a:pt x="75" y="2"/>
                  </a:cubicBezTo>
                  <a:lnTo>
                    <a:pt x="75" y="8"/>
                  </a:lnTo>
                  <a:cubicBezTo>
                    <a:pt x="75" y="10"/>
                    <a:pt x="74" y="11"/>
                    <a:pt x="73" y="11"/>
                  </a:cubicBezTo>
                  <a:lnTo>
                    <a:pt x="2" y="11"/>
                  </a:lnTo>
                  <a:cubicBezTo>
                    <a:pt x="1" y="11"/>
                    <a:pt x="0" y="10"/>
                    <a:pt x="0" y="8"/>
                  </a:cubicBezTo>
                  <a:lnTo>
                    <a:pt x="0" y="2"/>
                  </a:lnTo>
                  <a:cubicBezTo>
                    <a:pt x="0" y="1"/>
                    <a:pt x="1" y="0"/>
                    <a:pt x="2" y="0"/>
                  </a:cubicBezTo>
                  <a:close/>
                </a:path>
              </a:pathLst>
            </a:custGeom>
            <a:solidFill>
              <a:srgbClr val="99CC00"/>
            </a:solidFill>
            <a:ln w="6350">
              <a:solidFill>
                <a:srgbClr val="24211D"/>
              </a:solidFill>
              <a:round/>
              <a:headEnd/>
              <a:tailEnd/>
            </a:ln>
          </p:spPr>
          <p:txBody>
            <a:bodyPr rot="10800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62" name="Freeform 25"/>
            <p:cNvSpPr>
              <a:spLocks noChangeAspect="1"/>
            </p:cNvSpPr>
            <p:nvPr/>
          </p:nvSpPr>
          <p:spPr bwMode="auto">
            <a:xfrm rot="16200000">
              <a:off x="6789424" y="4968426"/>
              <a:ext cx="569912" cy="161925"/>
            </a:xfrm>
            <a:custGeom>
              <a:avLst/>
              <a:gdLst>
                <a:gd name="T0" fmla="*/ 1590183 w 75"/>
                <a:gd name="T1" fmla="*/ 897943 h 11"/>
                <a:gd name="T2" fmla="*/ 43568 w 75"/>
                <a:gd name="T3" fmla="*/ 897943 h 11"/>
                <a:gd name="T4" fmla="*/ 0 w 75"/>
                <a:gd name="T5" fmla="*/ 734678 h 11"/>
                <a:gd name="T6" fmla="*/ 0 w 75"/>
                <a:gd name="T7" fmla="*/ 244893 h 11"/>
                <a:gd name="T8" fmla="*/ 43568 w 75"/>
                <a:gd name="T9" fmla="*/ 0 h 11"/>
                <a:gd name="T10" fmla="*/ 1590183 w 75"/>
                <a:gd name="T11" fmla="*/ 0 h 11"/>
                <a:gd name="T12" fmla="*/ 1633751 w 75"/>
                <a:gd name="T13" fmla="*/ 244893 h 11"/>
                <a:gd name="T14" fmla="*/ 1633751 w 75"/>
                <a:gd name="T15" fmla="*/ 734678 h 11"/>
                <a:gd name="T16" fmla="*/ 1590183 w 75"/>
                <a:gd name="T17" fmla="*/ 897943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11"/>
                <a:gd name="T29" fmla="*/ 75 w 75"/>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11">
                  <a:moveTo>
                    <a:pt x="73" y="11"/>
                  </a:moveTo>
                  <a:lnTo>
                    <a:pt x="2" y="11"/>
                  </a:lnTo>
                  <a:cubicBezTo>
                    <a:pt x="1" y="11"/>
                    <a:pt x="0" y="10"/>
                    <a:pt x="0" y="9"/>
                  </a:cubicBezTo>
                  <a:lnTo>
                    <a:pt x="0" y="3"/>
                  </a:lnTo>
                  <a:cubicBezTo>
                    <a:pt x="0" y="1"/>
                    <a:pt x="1" y="0"/>
                    <a:pt x="2" y="0"/>
                  </a:cubicBezTo>
                  <a:lnTo>
                    <a:pt x="73" y="0"/>
                  </a:lnTo>
                  <a:cubicBezTo>
                    <a:pt x="74" y="0"/>
                    <a:pt x="75" y="1"/>
                    <a:pt x="75" y="3"/>
                  </a:cubicBezTo>
                  <a:lnTo>
                    <a:pt x="75" y="9"/>
                  </a:lnTo>
                  <a:cubicBezTo>
                    <a:pt x="75" y="10"/>
                    <a:pt x="74" y="11"/>
                    <a:pt x="73" y="11"/>
                  </a:cubicBezTo>
                  <a:close/>
                </a:path>
              </a:pathLst>
            </a:custGeom>
            <a:solidFill>
              <a:srgbClr val="99CC00"/>
            </a:solidFill>
            <a:ln w="6350">
              <a:solidFill>
                <a:srgbClr val="000000"/>
              </a:solidFill>
              <a:round/>
              <a:headEnd/>
              <a:tailEnd/>
            </a:ln>
          </p:spPr>
          <p:txBody>
            <a:bodyPr rot="10800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63" name="Freeform 27"/>
            <p:cNvSpPr>
              <a:spLocks noChangeAspect="1"/>
            </p:cNvSpPr>
            <p:nvPr/>
          </p:nvSpPr>
          <p:spPr bwMode="auto">
            <a:xfrm rot="16200000">
              <a:off x="5136837" y="4993826"/>
              <a:ext cx="569912" cy="161925"/>
            </a:xfrm>
            <a:custGeom>
              <a:avLst/>
              <a:gdLst>
                <a:gd name="T0" fmla="*/ 43568 w 75"/>
                <a:gd name="T1" fmla="*/ 0 h 11"/>
                <a:gd name="T2" fmla="*/ 1590183 w 75"/>
                <a:gd name="T3" fmla="*/ 0 h 11"/>
                <a:gd name="T4" fmla="*/ 1633751 w 75"/>
                <a:gd name="T5" fmla="*/ 163265 h 11"/>
                <a:gd name="T6" fmla="*/ 1633751 w 75"/>
                <a:gd name="T7" fmla="*/ 653050 h 11"/>
                <a:gd name="T8" fmla="*/ 1590183 w 75"/>
                <a:gd name="T9" fmla="*/ 897943 h 11"/>
                <a:gd name="T10" fmla="*/ 43568 w 75"/>
                <a:gd name="T11" fmla="*/ 897943 h 11"/>
                <a:gd name="T12" fmla="*/ 0 w 75"/>
                <a:gd name="T13" fmla="*/ 653050 h 11"/>
                <a:gd name="T14" fmla="*/ 0 w 75"/>
                <a:gd name="T15" fmla="*/ 163265 h 11"/>
                <a:gd name="T16" fmla="*/ 43568 w 75"/>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11"/>
                <a:gd name="T29" fmla="*/ 75 w 75"/>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11">
                  <a:moveTo>
                    <a:pt x="2" y="0"/>
                  </a:moveTo>
                  <a:lnTo>
                    <a:pt x="73" y="0"/>
                  </a:lnTo>
                  <a:cubicBezTo>
                    <a:pt x="74" y="0"/>
                    <a:pt x="75" y="1"/>
                    <a:pt x="75" y="2"/>
                  </a:cubicBezTo>
                  <a:lnTo>
                    <a:pt x="75" y="8"/>
                  </a:lnTo>
                  <a:cubicBezTo>
                    <a:pt x="75" y="10"/>
                    <a:pt x="74" y="11"/>
                    <a:pt x="73" y="11"/>
                  </a:cubicBezTo>
                  <a:lnTo>
                    <a:pt x="2" y="11"/>
                  </a:lnTo>
                  <a:cubicBezTo>
                    <a:pt x="1" y="11"/>
                    <a:pt x="0" y="10"/>
                    <a:pt x="0" y="8"/>
                  </a:cubicBezTo>
                  <a:lnTo>
                    <a:pt x="0" y="2"/>
                  </a:lnTo>
                  <a:cubicBezTo>
                    <a:pt x="0" y="1"/>
                    <a:pt x="1" y="0"/>
                    <a:pt x="2" y="0"/>
                  </a:cubicBezTo>
                  <a:close/>
                </a:path>
              </a:pathLst>
            </a:custGeom>
            <a:solidFill>
              <a:srgbClr val="99CC00"/>
            </a:solidFill>
            <a:ln w="6350">
              <a:solidFill>
                <a:srgbClr val="000000"/>
              </a:solidFill>
              <a:round/>
              <a:headEnd/>
              <a:tailEnd/>
            </a:ln>
          </p:spPr>
          <p:txBody>
            <a:bodyPr rot="10800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64" name="Freeform 30"/>
            <p:cNvSpPr>
              <a:spLocks noChangeAspect="1"/>
            </p:cNvSpPr>
            <p:nvPr/>
          </p:nvSpPr>
          <p:spPr bwMode="auto">
            <a:xfrm rot="16200000">
              <a:off x="6797362" y="1225102"/>
              <a:ext cx="569912" cy="161925"/>
            </a:xfrm>
            <a:custGeom>
              <a:avLst/>
              <a:gdLst>
                <a:gd name="T0" fmla="*/ 1590178 w 75"/>
                <a:gd name="T1" fmla="*/ 897943 h 11"/>
                <a:gd name="T2" fmla="*/ 43568 w 75"/>
                <a:gd name="T3" fmla="*/ 897943 h 11"/>
                <a:gd name="T4" fmla="*/ 0 w 75"/>
                <a:gd name="T5" fmla="*/ 734678 h 11"/>
                <a:gd name="T6" fmla="*/ 0 w 75"/>
                <a:gd name="T7" fmla="*/ 244893 h 11"/>
                <a:gd name="T8" fmla="*/ 43568 w 75"/>
                <a:gd name="T9" fmla="*/ 0 h 11"/>
                <a:gd name="T10" fmla="*/ 1590178 w 75"/>
                <a:gd name="T11" fmla="*/ 0 h 11"/>
                <a:gd name="T12" fmla="*/ 1633747 w 75"/>
                <a:gd name="T13" fmla="*/ 244893 h 11"/>
                <a:gd name="T14" fmla="*/ 1633747 w 75"/>
                <a:gd name="T15" fmla="*/ 734678 h 11"/>
                <a:gd name="T16" fmla="*/ 1590178 w 75"/>
                <a:gd name="T17" fmla="*/ 897943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11"/>
                <a:gd name="T29" fmla="*/ 75 w 75"/>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11">
                  <a:moveTo>
                    <a:pt x="73" y="11"/>
                  </a:moveTo>
                  <a:lnTo>
                    <a:pt x="2" y="11"/>
                  </a:lnTo>
                  <a:cubicBezTo>
                    <a:pt x="1" y="11"/>
                    <a:pt x="0" y="10"/>
                    <a:pt x="0" y="9"/>
                  </a:cubicBezTo>
                  <a:lnTo>
                    <a:pt x="0" y="3"/>
                  </a:lnTo>
                  <a:cubicBezTo>
                    <a:pt x="0" y="1"/>
                    <a:pt x="1" y="0"/>
                    <a:pt x="2" y="0"/>
                  </a:cubicBezTo>
                  <a:lnTo>
                    <a:pt x="73" y="0"/>
                  </a:lnTo>
                  <a:cubicBezTo>
                    <a:pt x="74" y="0"/>
                    <a:pt x="75" y="1"/>
                    <a:pt x="75" y="3"/>
                  </a:cubicBezTo>
                  <a:lnTo>
                    <a:pt x="75" y="9"/>
                  </a:lnTo>
                  <a:cubicBezTo>
                    <a:pt x="75" y="10"/>
                    <a:pt x="74" y="11"/>
                    <a:pt x="73" y="11"/>
                  </a:cubicBezTo>
                  <a:close/>
                </a:path>
              </a:pathLst>
            </a:custGeom>
            <a:solidFill>
              <a:srgbClr val="99CC00"/>
            </a:solidFill>
            <a:ln w="6350">
              <a:solidFill>
                <a:srgbClr val="24211D"/>
              </a:solidFill>
              <a:round/>
              <a:headEnd/>
              <a:tailEnd/>
            </a:ln>
          </p:spPr>
          <p:txBody>
            <a:bodyPr rot="10800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cxnSp>
          <p:nvCxnSpPr>
            <p:cNvPr id="65" name="Elbow Connector 64"/>
            <p:cNvCxnSpPr/>
            <p:nvPr/>
          </p:nvCxnSpPr>
          <p:spPr bwMode="auto">
            <a:xfrm flipH="1" flipV="1">
              <a:off x="7184712" y="4228651"/>
              <a:ext cx="382588" cy="3175"/>
            </a:xfrm>
            <a:prstGeom prst="bentConnector3">
              <a:avLst>
                <a:gd name="adj1" fmla="val 50000"/>
              </a:avLst>
            </a:prstGeom>
            <a:noFill/>
            <a:ln w="3175" cap="flat" cmpd="sng" algn="ctr">
              <a:solidFill>
                <a:srgbClr val="000000"/>
              </a:solidFill>
              <a:prstDash val="solid"/>
              <a:headEnd type="oval" w="sm" len="sm"/>
              <a:tailEnd type="oval" w="sm" len="sm"/>
            </a:ln>
            <a:effectLst/>
          </p:spPr>
        </p:cxnSp>
        <p:cxnSp>
          <p:nvCxnSpPr>
            <p:cNvPr id="66" name="Elbow Connector 65"/>
            <p:cNvCxnSpPr/>
            <p:nvPr/>
          </p:nvCxnSpPr>
          <p:spPr bwMode="auto">
            <a:xfrm rot="16200000" flipH="1">
              <a:off x="7138674" y="3946076"/>
              <a:ext cx="449262" cy="127000"/>
            </a:xfrm>
            <a:prstGeom prst="bentConnector3">
              <a:avLst>
                <a:gd name="adj1" fmla="val 588"/>
              </a:avLst>
            </a:prstGeom>
            <a:noFill/>
            <a:ln w="3175" cap="flat" cmpd="sng" algn="ctr">
              <a:solidFill>
                <a:srgbClr val="000000"/>
              </a:solidFill>
              <a:prstDash val="solid"/>
              <a:headEnd type="oval" w="sm" len="sm"/>
              <a:tailEnd type="oval" w="sm" len="sm"/>
            </a:ln>
            <a:effectLst/>
          </p:spPr>
        </p:cxnSp>
        <p:cxnSp>
          <p:nvCxnSpPr>
            <p:cNvPr id="67" name="Elbow Connector 66"/>
            <p:cNvCxnSpPr/>
            <p:nvPr/>
          </p:nvCxnSpPr>
          <p:spPr bwMode="auto">
            <a:xfrm flipH="1" flipV="1">
              <a:off x="7060887" y="5187501"/>
              <a:ext cx="382588" cy="1587"/>
            </a:xfrm>
            <a:prstGeom prst="bentConnector3">
              <a:avLst>
                <a:gd name="adj1" fmla="val 50000"/>
              </a:avLst>
            </a:prstGeom>
            <a:noFill/>
            <a:ln w="3175" cap="flat" cmpd="sng" algn="ctr">
              <a:solidFill>
                <a:srgbClr val="000000"/>
              </a:solidFill>
              <a:prstDash val="solid"/>
              <a:headEnd type="oval" w="sm" len="sm"/>
              <a:tailEnd type="oval" w="sm" len="sm"/>
            </a:ln>
            <a:effectLst/>
          </p:spPr>
        </p:cxnSp>
        <p:sp>
          <p:nvSpPr>
            <p:cNvPr id="68" name="Text Box 255"/>
            <p:cNvSpPr txBox="1">
              <a:spLocks noChangeAspect="1" noChangeArrowheads="1"/>
            </p:cNvSpPr>
            <p:nvPr/>
          </p:nvSpPr>
          <p:spPr bwMode="auto">
            <a:xfrm>
              <a:off x="7443474" y="1113977"/>
              <a:ext cx="1146174" cy="34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0 kV</a:t>
              </a:r>
              <a:endParaRPr kumimoji="0" lang="en-US" sz="1400" b="0" i="0" u="none" strike="noStrike" kern="0" cap="none" spc="0" normalizeH="0" baseline="0" noProof="0" dirty="0">
                <a:ln>
                  <a:noFill/>
                </a:ln>
                <a:solidFill>
                  <a:srgbClr val="000000"/>
                </a:solidFill>
                <a:effectLst/>
                <a:uLnTx/>
                <a:uFillTx/>
                <a:latin typeface="Times New Roman" pitchFamily="18" charset="0"/>
                <a:cs typeface="Times New Roman" pitchFamily="18" charset="0"/>
              </a:endParaRPr>
            </a:p>
          </p:txBody>
        </p:sp>
        <p:cxnSp>
          <p:nvCxnSpPr>
            <p:cNvPr id="69" name="Elbow Connector 68"/>
            <p:cNvCxnSpPr/>
            <p:nvPr/>
          </p:nvCxnSpPr>
          <p:spPr bwMode="auto">
            <a:xfrm flipH="1" flipV="1">
              <a:off x="7070412" y="1256852"/>
              <a:ext cx="382588" cy="1587"/>
            </a:xfrm>
            <a:prstGeom prst="bentConnector3">
              <a:avLst>
                <a:gd name="adj1" fmla="val 50000"/>
              </a:avLst>
            </a:prstGeom>
            <a:noFill/>
            <a:ln w="3175" cap="flat" cmpd="sng" algn="ctr">
              <a:solidFill>
                <a:srgbClr val="000000"/>
              </a:solidFill>
              <a:prstDash val="solid"/>
              <a:headEnd type="oval" w="sm" len="sm"/>
              <a:tailEnd type="oval" w="sm" len="sm"/>
            </a:ln>
            <a:effectLst/>
          </p:spPr>
        </p:cxnSp>
        <p:cxnSp>
          <p:nvCxnSpPr>
            <p:cNvPr id="70" name="Straight Arrow Connector 138"/>
            <p:cNvCxnSpPr>
              <a:cxnSpLocks noChangeAspect="1" noChangeShapeType="1"/>
              <a:stCxn id="55" idx="1"/>
              <a:endCxn id="73" idx="3"/>
            </p:cNvCxnSpPr>
            <p:nvPr/>
          </p:nvCxnSpPr>
          <p:spPr bwMode="auto">
            <a:xfrm flipH="1">
              <a:off x="6271900" y="3606124"/>
              <a:ext cx="1344612" cy="780484"/>
            </a:xfrm>
            <a:prstGeom prst="straightConnector1">
              <a:avLst/>
            </a:prstGeom>
            <a:noFill/>
            <a:ln w="9525" algn="ctr">
              <a:solidFill>
                <a:srgbClr val="000000"/>
              </a:solidFill>
              <a:round/>
              <a:headEnd type="none" w="sm" len="sm"/>
              <a:tailEnd type="triangle" w="sm" len="sm"/>
            </a:ln>
            <a:extLst>
              <a:ext uri="{909E8E84-426E-40DD-AFC4-6F175D3DCCD1}">
                <a14:hiddenFill xmlns:a14="http://schemas.microsoft.com/office/drawing/2010/main">
                  <a:noFill/>
                </a14:hiddenFill>
              </a:ext>
            </a:extLst>
          </p:spPr>
        </p:cxnSp>
        <p:sp>
          <p:nvSpPr>
            <p:cNvPr id="71" name="Right Arrow 70"/>
            <p:cNvSpPr/>
            <p:nvPr/>
          </p:nvSpPr>
          <p:spPr bwMode="auto">
            <a:xfrm>
              <a:off x="3459891" y="4355651"/>
              <a:ext cx="4802345" cy="218283"/>
            </a:xfrm>
            <a:prstGeom prst="rightArrow">
              <a:avLst/>
            </a:prstGeom>
            <a:solidFill>
              <a:srgbClr val="FFFFFF">
                <a:lumMod val="85000"/>
              </a:srgbClr>
            </a:solidFill>
            <a:ln w="635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Arial"/>
              </a:endParaRPr>
            </a:p>
          </p:txBody>
        </p:sp>
        <p:pic>
          <p:nvPicPr>
            <p:cNvPr id="72" name="Picture 9"/>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051237" y="4387401"/>
              <a:ext cx="42386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Rectangle 10"/>
            <p:cNvSpPr>
              <a:spLocks noChangeAspect="1" noChangeArrowheads="1"/>
            </p:cNvSpPr>
            <p:nvPr/>
          </p:nvSpPr>
          <p:spPr bwMode="auto">
            <a:xfrm rot="16200000">
              <a:off x="6189349" y="4257226"/>
              <a:ext cx="165100" cy="423863"/>
            </a:xfrm>
            <a:prstGeom prst="rect">
              <a:avLst/>
            </a:prstGeom>
            <a:noFill/>
            <a:ln w="0">
              <a:solidFill>
                <a:srgbClr val="24211D"/>
              </a:solidFill>
              <a:miter lim="800000"/>
              <a:headEnd/>
              <a:tailEnd/>
            </a:ln>
            <a:extLst>
              <a:ext uri="{909E8E84-426E-40DD-AFC4-6F175D3DCCD1}">
                <a14:hiddenFill xmlns:a14="http://schemas.microsoft.com/office/drawing/2010/main">
                  <a:solidFill>
                    <a:srgbClr val="FFFFFF"/>
                  </a:solidFill>
                </a14:hiddenFill>
              </a:ext>
            </a:extLst>
          </p:spPr>
          <p:txBody>
            <a:bodyPr vert="eaVe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Calibri" pitchFamily="34" charset="0"/>
                <a:cs typeface="Times New Roman" pitchFamily="18" charset="0"/>
              </a:endParaRPr>
            </a:p>
          </p:txBody>
        </p:sp>
        <p:sp>
          <p:nvSpPr>
            <p:cNvPr id="74" name="Rectangle 46"/>
            <p:cNvSpPr>
              <a:spLocks noChangeAspect="1" noChangeArrowheads="1"/>
            </p:cNvSpPr>
            <p:nvPr/>
          </p:nvSpPr>
          <p:spPr bwMode="auto">
            <a:xfrm>
              <a:off x="7386774" y="2720206"/>
              <a:ext cx="15271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24211D"/>
                  </a:solidFill>
                  <a:effectLst/>
                  <a:uLnTx/>
                  <a:uFillTx/>
                  <a:latin typeface="Times New Roman" pitchFamily="18" charset="0"/>
                  <a:cs typeface="Times New Roman" pitchFamily="18" charset="0"/>
                </a:rPr>
                <a:t>magnetic filter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24211D"/>
                  </a:solidFill>
                  <a:effectLst/>
                  <a:uLnTx/>
                  <a:uFillTx/>
                  <a:latin typeface="Times New Roman" pitchFamily="18" charset="0"/>
                  <a:cs typeface="Times New Roman" pitchFamily="18" charset="0"/>
                </a:rPr>
                <a:t>region (field maximum)</a:t>
              </a:r>
              <a:endParaRPr kumimoji="0" lang="en-US" sz="14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endParaRPr>
            </a:p>
          </p:txBody>
        </p:sp>
        <p:cxnSp>
          <p:nvCxnSpPr>
            <p:cNvPr id="75" name="Straight Arrow Connector 45"/>
            <p:cNvCxnSpPr>
              <a:cxnSpLocks noChangeAspect="1" noChangeShapeType="1"/>
            </p:cNvCxnSpPr>
            <p:nvPr/>
          </p:nvCxnSpPr>
          <p:spPr bwMode="auto">
            <a:xfrm flipH="1">
              <a:off x="6267137" y="3006277"/>
              <a:ext cx="1257300" cy="1196975"/>
            </a:xfrm>
            <a:prstGeom prst="straightConnector1">
              <a:avLst/>
            </a:prstGeom>
            <a:noFill/>
            <a:ln w="9525" algn="ctr">
              <a:solidFill>
                <a:srgbClr val="000000"/>
              </a:solidFill>
              <a:round/>
              <a:headEnd type="none" w="sm" len="sm"/>
              <a:tailEnd type="triangle" w="sm" len="sm"/>
            </a:ln>
            <a:extLst>
              <a:ext uri="{909E8E84-426E-40DD-AFC4-6F175D3DCCD1}">
                <a14:hiddenFill xmlns:a14="http://schemas.microsoft.com/office/drawing/2010/main">
                  <a:noFill/>
                </a14:hiddenFill>
              </a:ext>
            </a:extLst>
          </p:spPr>
        </p:cxnSp>
        <p:sp>
          <p:nvSpPr>
            <p:cNvPr id="76" name="Rectangle 45"/>
            <p:cNvSpPr>
              <a:spLocks noChangeAspect="1" noChangeArrowheads="1"/>
            </p:cNvSpPr>
            <p:nvPr/>
          </p:nvSpPr>
          <p:spPr bwMode="auto">
            <a:xfrm>
              <a:off x="3345241" y="4252067"/>
              <a:ext cx="8905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24211D"/>
                  </a:solidFill>
                  <a:effectLst/>
                  <a:uLnTx/>
                  <a:uFillTx/>
                  <a:latin typeface="Times New Roman" pitchFamily="18" charset="0"/>
                  <a:cs typeface="Times New Roman" pitchFamily="18" charset="0"/>
                </a:rPr>
                <a:t>Neutron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24211D"/>
                  </a:solidFill>
                  <a:effectLst/>
                  <a:uLnTx/>
                  <a:uFillTx/>
                  <a:latin typeface="Times New Roman" pitchFamily="18" charset="0"/>
                  <a:cs typeface="Times New Roman" pitchFamily="18" charset="0"/>
                </a:rPr>
                <a:t>beam</a:t>
              </a:r>
              <a:endParaRPr kumimoji="0" lang="en-US" sz="14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endParaRPr>
            </a:p>
          </p:txBody>
        </p:sp>
        <p:sp>
          <p:nvSpPr>
            <p:cNvPr id="77" name="Rectangle 46"/>
            <p:cNvSpPr>
              <a:spLocks noChangeAspect="1" noChangeArrowheads="1"/>
            </p:cNvSpPr>
            <p:nvPr/>
          </p:nvSpPr>
          <p:spPr bwMode="auto">
            <a:xfrm>
              <a:off x="7527612" y="2118864"/>
              <a:ext cx="13843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24211D"/>
                  </a:solidFill>
                  <a:effectLst/>
                  <a:uLnTx/>
                  <a:uFillTx/>
                  <a:latin typeface="Times New Roman" pitchFamily="18" charset="0"/>
                  <a:cs typeface="Times New Roman" pitchFamily="18" charset="0"/>
                </a:rPr>
                <a:t>TOF region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24211D"/>
                  </a:solidFill>
                  <a:effectLst/>
                  <a:uLnTx/>
                  <a:uFillTx/>
                  <a:latin typeface="Times New Roman" pitchFamily="18" charset="0"/>
                  <a:cs typeface="Times New Roman" pitchFamily="18" charset="0"/>
                </a:rPr>
                <a:t> (low field)</a:t>
              </a:r>
              <a:endParaRPr kumimoji="0" lang="en-US" sz="14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endParaRPr>
            </a:p>
          </p:txBody>
        </p:sp>
        <p:grpSp>
          <p:nvGrpSpPr>
            <p:cNvPr id="78" name="Group 45"/>
            <p:cNvGrpSpPr>
              <a:grpSpLocks/>
            </p:cNvGrpSpPr>
            <p:nvPr/>
          </p:nvGrpSpPr>
          <p:grpSpPr bwMode="auto">
            <a:xfrm rot="16200000">
              <a:off x="4287525" y="2839589"/>
              <a:ext cx="3965574" cy="776288"/>
              <a:chOff x="2242" y="2166"/>
              <a:chExt cx="2498" cy="489"/>
            </a:xfrm>
          </p:grpSpPr>
          <p:sp>
            <p:nvSpPr>
              <p:cNvPr id="90" name="Freeform 46"/>
              <p:cNvSpPr>
                <a:spLocks/>
              </p:cNvSpPr>
              <p:nvPr/>
            </p:nvSpPr>
            <p:spPr bwMode="auto">
              <a:xfrm>
                <a:off x="2242" y="2166"/>
                <a:ext cx="2494" cy="180"/>
              </a:xfrm>
              <a:custGeom>
                <a:avLst/>
                <a:gdLst>
                  <a:gd name="T0" fmla="*/ 19441 w 1410"/>
                  <a:gd name="T1" fmla="*/ 0 h 413"/>
                  <a:gd name="T2" fmla="*/ 42902 w 1410"/>
                  <a:gd name="T3" fmla="*/ 0 h 413"/>
                  <a:gd name="T4" fmla="*/ 65649 w 1410"/>
                  <a:gd name="T5" fmla="*/ 0 h 413"/>
                  <a:gd name="T6" fmla="*/ 88997 w 1410"/>
                  <a:gd name="T7" fmla="*/ 0 h 413"/>
                  <a:gd name="T8" fmla="*/ 112384 w 1410"/>
                  <a:gd name="T9" fmla="*/ 0 h 413"/>
                  <a:gd name="T10" fmla="*/ 135203 w 1410"/>
                  <a:gd name="T11" fmla="*/ 0 h 413"/>
                  <a:gd name="T12" fmla="*/ 158656 w 1410"/>
                  <a:gd name="T13" fmla="*/ 0 h 413"/>
                  <a:gd name="T14" fmla="*/ 182055 w 1410"/>
                  <a:gd name="T15" fmla="*/ 0 h 413"/>
                  <a:gd name="T16" fmla="*/ 205392 w 1410"/>
                  <a:gd name="T17" fmla="*/ 0 h 413"/>
                  <a:gd name="T18" fmla="*/ 228086 w 1410"/>
                  <a:gd name="T19" fmla="*/ 0 h 413"/>
                  <a:gd name="T20" fmla="*/ 251118 w 1410"/>
                  <a:gd name="T21" fmla="*/ 0 h 413"/>
                  <a:gd name="T22" fmla="*/ 273712 w 1410"/>
                  <a:gd name="T23" fmla="*/ 0 h 413"/>
                  <a:gd name="T24" fmla="*/ 297398 w 1410"/>
                  <a:gd name="T25" fmla="*/ 0 h 413"/>
                  <a:gd name="T26" fmla="*/ 320785 w 1410"/>
                  <a:gd name="T27" fmla="*/ 0 h 413"/>
                  <a:gd name="T28" fmla="*/ 344176 w 1410"/>
                  <a:gd name="T29" fmla="*/ 0 h 413"/>
                  <a:gd name="T30" fmla="*/ 366876 w 1410"/>
                  <a:gd name="T31" fmla="*/ 0 h 413"/>
                  <a:gd name="T32" fmla="*/ 390329 w 1410"/>
                  <a:gd name="T33" fmla="*/ 0 h 413"/>
                  <a:gd name="T34" fmla="*/ 413728 w 1410"/>
                  <a:gd name="T35" fmla="*/ 0 h 413"/>
                  <a:gd name="T36" fmla="*/ 435834 w 1410"/>
                  <a:gd name="T37" fmla="*/ 0 h 413"/>
                  <a:gd name="T38" fmla="*/ 459796 w 1410"/>
                  <a:gd name="T39" fmla="*/ 0 h 413"/>
                  <a:gd name="T40" fmla="*/ 482976 w 1410"/>
                  <a:gd name="T41" fmla="*/ 0 h 413"/>
                  <a:gd name="T42" fmla="*/ 505383 w 1410"/>
                  <a:gd name="T43" fmla="*/ 0 h 413"/>
                  <a:gd name="T44" fmla="*/ 529071 w 1410"/>
                  <a:gd name="T45" fmla="*/ 0 h 413"/>
                  <a:gd name="T46" fmla="*/ 552456 w 1410"/>
                  <a:gd name="T47" fmla="*/ 0 h 413"/>
                  <a:gd name="T48" fmla="*/ 574651 w 1410"/>
                  <a:gd name="T49" fmla="*/ 0 h 413"/>
                  <a:gd name="T50" fmla="*/ 598059 w 1410"/>
                  <a:gd name="T51" fmla="*/ 0 h 413"/>
                  <a:gd name="T52" fmla="*/ 621922 w 1410"/>
                  <a:gd name="T53" fmla="*/ 0 h 413"/>
                  <a:gd name="T54" fmla="*/ 644191 w 1410"/>
                  <a:gd name="T55" fmla="*/ 0 h 413"/>
                  <a:gd name="T56" fmla="*/ 667506 w 1410"/>
                  <a:gd name="T57" fmla="*/ 0 h 413"/>
                  <a:gd name="T58" fmla="*/ 691556 w 1410"/>
                  <a:gd name="T59" fmla="*/ 0 h 413"/>
                  <a:gd name="T60" fmla="*/ 714655 w 1410"/>
                  <a:gd name="T61" fmla="*/ 0 h 413"/>
                  <a:gd name="T62" fmla="*/ 737005 w 1410"/>
                  <a:gd name="T63" fmla="*/ 0 h 413"/>
                  <a:gd name="T64" fmla="*/ 760242 w 1410"/>
                  <a:gd name="T65" fmla="*/ 0 h 413"/>
                  <a:gd name="T66" fmla="*/ 784133 w 1410"/>
                  <a:gd name="T67" fmla="*/ 0 h 413"/>
                  <a:gd name="T68" fmla="*/ 806324 w 1410"/>
                  <a:gd name="T69" fmla="*/ 0 h 413"/>
                  <a:gd name="T70" fmla="*/ 829738 w 1410"/>
                  <a:gd name="T71" fmla="*/ 0 h 413"/>
                  <a:gd name="T72" fmla="*/ 853797 w 1410"/>
                  <a:gd name="T73" fmla="*/ 0 h 413"/>
                  <a:gd name="T74" fmla="*/ 877074 w 1410"/>
                  <a:gd name="T75" fmla="*/ 0 h 413"/>
                  <a:gd name="T76" fmla="*/ 899179 w 1410"/>
                  <a:gd name="T77" fmla="*/ 0 h 413"/>
                  <a:gd name="T78" fmla="*/ 922591 w 1410"/>
                  <a:gd name="T79" fmla="*/ 0 h 413"/>
                  <a:gd name="T80" fmla="*/ 945458 w 1410"/>
                  <a:gd name="T81" fmla="*/ 0 h 413"/>
                  <a:gd name="T82" fmla="*/ 968850 w 1410"/>
                  <a:gd name="T83" fmla="*/ 0 h 413"/>
                  <a:gd name="T84" fmla="*/ 991915 w 1410"/>
                  <a:gd name="T85" fmla="*/ 0 h 413"/>
                  <a:gd name="T86" fmla="*/ 1015805 w 1410"/>
                  <a:gd name="T87" fmla="*/ 0 h 413"/>
                  <a:gd name="T88" fmla="*/ 1038006 w 1410"/>
                  <a:gd name="T89" fmla="*/ 0 h 413"/>
                  <a:gd name="T90" fmla="*/ 1061432 w 1410"/>
                  <a:gd name="T91" fmla="*/ 0 h 413"/>
                  <a:gd name="T92" fmla="*/ 1084763 w 1410"/>
                  <a:gd name="T93" fmla="*/ 0 h 413"/>
                  <a:gd name="T94" fmla="*/ 1107667 w 1410"/>
                  <a:gd name="T95" fmla="*/ 0 h 413"/>
                  <a:gd name="T96" fmla="*/ 1131082 w 1410"/>
                  <a:gd name="T97" fmla="*/ 0 h 413"/>
                  <a:gd name="T98" fmla="*/ 1154441 w 1410"/>
                  <a:gd name="T99" fmla="*/ 0 h 413"/>
                  <a:gd name="T100" fmla="*/ 1177136 w 1410"/>
                  <a:gd name="T101" fmla="*/ 0 h 413"/>
                  <a:gd name="T102" fmla="*/ 1200520 w 1410"/>
                  <a:gd name="T103" fmla="*/ 0 h 413"/>
                  <a:gd name="T104" fmla="*/ 1223581 w 1410"/>
                  <a:gd name="T105" fmla="*/ 0 h 413"/>
                  <a:gd name="T106" fmla="*/ 1246407 w 1410"/>
                  <a:gd name="T107" fmla="*/ 0 h 413"/>
                  <a:gd name="T108" fmla="*/ 1269922 w 1410"/>
                  <a:gd name="T109" fmla="*/ 0 h 413"/>
                  <a:gd name="T110" fmla="*/ 1293258 w 1410"/>
                  <a:gd name="T111" fmla="*/ 0 h 413"/>
                  <a:gd name="T112" fmla="*/ 1316660 w 1410"/>
                  <a:gd name="T113" fmla="*/ 0 h 41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10"/>
                  <a:gd name="T172" fmla="*/ 0 h 413"/>
                  <a:gd name="T173" fmla="*/ 1410 w 1410"/>
                  <a:gd name="T174" fmla="*/ 413 h 41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10" h="413">
                    <a:moveTo>
                      <a:pt x="0" y="179"/>
                    </a:moveTo>
                    <a:lnTo>
                      <a:pt x="3" y="180"/>
                    </a:lnTo>
                    <a:lnTo>
                      <a:pt x="7" y="182"/>
                    </a:lnTo>
                    <a:lnTo>
                      <a:pt x="10" y="184"/>
                    </a:lnTo>
                    <a:lnTo>
                      <a:pt x="14" y="185"/>
                    </a:lnTo>
                    <a:lnTo>
                      <a:pt x="17" y="188"/>
                    </a:lnTo>
                    <a:lnTo>
                      <a:pt x="21" y="190"/>
                    </a:lnTo>
                    <a:lnTo>
                      <a:pt x="24" y="192"/>
                    </a:lnTo>
                    <a:lnTo>
                      <a:pt x="28" y="194"/>
                    </a:lnTo>
                    <a:lnTo>
                      <a:pt x="31" y="197"/>
                    </a:lnTo>
                    <a:lnTo>
                      <a:pt x="35" y="200"/>
                    </a:lnTo>
                    <a:lnTo>
                      <a:pt x="39" y="203"/>
                    </a:lnTo>
                    <a:lnTo>
                      <a:pt x="42" y="206"/>
                    </a:lnTo>
                    <a:lnTo>
                      <a:pt x="46" y="209"/>
                    </a:lnTo>
                    <a:lnTo>
                      <a:pt x="49" y="213"/>
                    </a:lnTo>
                    <a:lnTo>
                      <a:pt x="53" y="216"/>
                    </a:lnTo>
                    <a:lnTo>
                      <a:pt x="56" y="220"/>
                    </a:lnTo>
                    <a:lnTo>
                      <a:pt x="60" y="224"/>
                    </a:lnTo>
                    <a:lnTo>
                      <a:pt x="63" y="228"/>
                    </a:lnTo>
                    <a:lnTo>
                      <a:pt x="67" y="232"/>
                    </a:lnTo>
                    <a:lnTo>
                      <a:pt x="70" y="236"/>
                    </a:lnTo>
                    <a:lnTo>
                      <a:pt x="74" y="241"/>
                    </a:lnTo>
                    <a:lnTo>
                      <a:pt x="77" y="245"/>
                    </a:lnTo>
                    <a:lnTo>
                      <a:pt x="81" y="250"/>
                    </a:lnTo>
                    <a:lnTo>
                      <a:pt x="84" y="255"/>
                    </a:lnTo>
                    <a:lnTo>
                      <a:pt x="88" y="259"/>
                    </a:lnTo>
                    <a:lnTo>
                      <a:pt x="91" y="264"/>
                    </a:lnTo>
                    <a:lnTo>
                      <a:pt x="95" y="269"/>
                    </a:lnTo>
                    <a:lnTo>
                      <a:pt x="99" y="273"/>
                    </a:lnTo>
                    <a:lnTo>
                      <a:pt x="102" y="278"/>
                    </a:lnTo>
                    <a:lnTo>
                      <a:pt x="106" y="282"/>
                    </a:lnTo>
                    <a:lnTo>
                      <a:pt x="109" y="287"/>
                    </a:lnTo>
                    <a:lnTo>
                      <a:pt x="113" y="291"/>
                    </a:lnTo>
                    <a:lnTo>
                      <a:pt x="116" y="295"/>
                    </a:lnTo>
                    <a:lnTo>
                      <a:pt x="120" y="299"/>
                    </a:lnTo>
                    <a:lnTo>
                      <a:pt x="123" y="302"/>
                    </a:lnTo>
                    <a:lnTo>
                      <a:pt x="127" y="306"/>
                    </a:lnTo>
                    <a:lnTo>
                      <a:pt x="130" y="309"/>
                    </a:lnTo>
                    <a:lnTo>
                      <a:pt x="134" y="312"/>
                    </a:lnTo>
                    <a:lnTo>
                      <a:pt x="137" y="315"/>
                    </a:lnTo>
                    <a:lnTo>
                      <a:pt x="141" y="317"/>
                    </a:lnTo>
                    <a:lnTo>
                      <a:pt x="144" y="320"/>
                    </a:lnTo>
                    <a:lnTo>
                      <a:pt x="148" y="322"/>
                    </a:lnTo>
                    <a:lnTo>
                      <a:pt x="151" y="324"/>
                    </a:lnTo>
                    <a:lnTo>
                      <a:pt x="155" y="325"/>
                    </a:lnTo>
                    <a:lnTo>
                      <a:pt x="159" y="327"/>
                    </a:lnTo>
                    <a:lnTo>
                      <a:pt x="162" y="328"/>
                    </a:lnTo>
                    <a:lnTo>
                      <a:pt x="166" y="329"/>
                    </a:lnTo>
                    <a:lnTo>
                      <a:pt x="169" y="330"/>
                    </a:lnTo>
                    <a:lnTo>
                      <a:pt x="172" y="331"/>
                    </a:lnTo>
                    <a:lnTo>
                      <a:pt x="176" y="332"/>
                    </a:lnTo>
                    <a:lnTo>
                      <a:pt x="180" y="333"/>
                    </a:lnTo>
                    <a:lnTo>
                      <a:pt x="183" y="333"/>
                    </a:lnTo>
                    <a:lnTo>
                      <a:pt x="187" y="334"/>
                    </a:lnTo>
                    <a:lnTo>
                      <a:pt x="190" y="334"/>
                    </a:lnTo>
                    <a:lnTo>
                      <a:pt x="194" y="334"/>
                    </a:lnTo>
                    <a:lnTo>
                      <a:pt x="197" y="334"/>
                    </a:lnTo>
                    <a:lnTo>
                      <a:pt x="201" y="335"/>
                    </a:lnTo>
                    <a:lnTo>
                      <a:pt x="204" y="335"/>
                    </a:lnTo>
                    <a:lnTo>
                      <a:pt x="208" y="335"/>
                    </a:lnTo>
                    <a:lnTo>
                      <a:pt x="211" y="335"/>
                    </a:lnTo>
                    <a:lnTo>
                      <a:pt x="215" y="335"/>
                    </a:lnTo>
                    <a:lnTo>
                      <a:pt x="219" y="335"/>
                    </a:lnTo>
                    <a:lnTo>
                      <a:pt x="222" y="335"/>
                    </a:lnTo>
                    <a:lnTo>
                      <a:pt x="225" y="335"/>
                    </a:lnTo>
                    <a:lnTo>
                      <a:pt x="229" y="335"/>
                    </a:lnTo>
                    <a:lnTo>
                      <a:pt x="232" y="334"/>
                    </a:lnTo>
                    <a:lnTo>
                      <a:pt x="236" y="334"/>
                    </a:lnTo>
                    <a:lnTo>
                      <a:pt x="240" y="334"/>
                    </a:lnTo>
                    <a:lnTo>
                      <a:pt x="243" y="334"/>
                    </a:lnTo>
                    <a:lnTo>
                      <a:pt x="247" y="334"/>
                    </a:lnTo>
                    <a:lnTo>
                      <a:pt x="250" y="333"/>
                    </a:lnTo>
                    <a:lnTo>
                      <a:pt x="254" y="333"/>
                    </a:lnTo>
                    <a:lnTo>
                      <a:pt x="257" y="332"/>
                    </a:lnTo>
                    <a:lnTo>
                      <a:pt x="261" y="332"/>
                    </a:lnTo>
                    <a:lnTo>
                      <a:pt x="264" y="331"/>
                    </a:lnTo>
                    <a:lnTo>
                      <a:pt x="268" y="330"/>
                    </a:lnTo>
                    <a:lnTo>
                      <a:pt x="271" y="330"/>
                    </a:lnTo>
                    <a:lnTo>
                      <a:pt x="275" y="329"/>
                    </a:lnTo>
                    <a:lnTo>
                      <a:pt x="278" y="328"/>
                    </a:lnTo>
                    <a:lnTo>
                      <a:pt x="282" y="327"/>
                    </a:lnTo>
                    <a:lnTo>
                      <a:pt x="285" y="326"/>
                    </a:lnTo>
                    <a:lnTo>
                      <a:pt x="289" y="325"/>
                    </a:lnTo>
                    <a:lnTo>
                      <a:pt x="292" y="325"/>
                    </a:lnTo>
                    <a:lnTo>
                      <a:pt x="296" y="324"/>
                    </a:lnTo>
                    <a:lnTo>
                      <a:pt x="300" y="325"/>
                    </a:lnTo>
                    <a:lnTo>
                      <a:pt x="303" y="325"/>
                    </a:lnTo>
                    <a:lnTo>
                      <a:pt x="307" y="327"/>
                    </a:lnTo>
                    <a:lnTo>
                      <a:pt x="310" y="331"/>
                    </a:lnTo>
                    <a:lnTo>
                      <a:pt x="314" y="336"/>
                    </a:lnTo>
                    <a:lnTo>
                      <a:pt x="317" y="343"/>
                    </a:lnTo>
                    <a:lnTo>
                      <a:pt x="321" y="351"/>
                    </a:lnTo>
                    <a:lnTo>
                      <a:pt x="324" y="361"/>
                    </a:lnTo>
                    <a:lnTo>
                      <a:pt x="328" y="371"/>
                    </a:lnTo>
                    <a:lnTo>
                      <a:pt x="331" y="381"/>
                    </a:lnTo>
                    <a:lnTo>
                      <a:pt x="335" y="390"/>
                    </a:lnTo>
                    <a:lnTo>
                      <a:pt x="338" y="398"/>
                    </a:lnTo>
                    <a:lnTo>
                      <a:pt x="342" y="404"/>
                    </a:lnTo>
                    <a:lnTo>
                      <a:pt x="345" y="409"/>
                    </a:lnTo>
                    <a:lnTo>
                      <a:pt x="349" y="412"/>
                    </a:lnTo>
                    <a:lnTo>
                      <a:pt x="352" y="413"/>
                    </a:lnTo>
                    <a:lnTo>
                      <a:pt x="356" y="412"/>
                    </a:lnTo>
                    <a:lnTo>
                      <a:pt x="360" y="409"/>
                    </a:lnTo>
                    <a:lnTo>
                      <a:pt x="363" y="404"/>
                    </a:lnTo>
                    <a:lnTo>
                      <a:pt x="367" y="398"/>
                    </a:lnTo>
                    <a:lnTo>
                      <a:pt x="370" y="390"/>
                    </a:lnTo>
                    <a:lnTo>
                      <a:pt x="374" y="380"/>
                    </a:lnTo>
                    <a:lnTo>
                      <a:pt x="377" y="369"/>
                    </a:lnTo>
                    <a:lnTo>
                      <a:pt x="381" y="358"/>
                    </a:lnTo>
                    <a:lnTo>
                      <a:pt x="384" y="348"/>
                    </a:lnTo>
                    <a:lnTo>
                      <a:pt x="388" y="338"/>
                    </a:lnTo>
                    <a:lnTo>
                      <a:pt x="391" y="329"/>
                    </a:lnTo>
                    <a:lnTo>
                      <a:pt x="395" y="322"/>
                    </a:lnTo>
                    <a:lnTo>
                      <a:pt x="398" y="317"/>
                    </a:lnTo>
                    <a:lnTo>
                      <a:pt x="402" y="312"/>
                    </a:lnTo>
                    <a:lnTo>
                      <a:pt x="405" y="308"/>
                    </a:lnTo>
                    <a:lnTo>
                      <a:pt x="409" y="305"/>
                    </a:lnTo>
                    <a:lnTo>
                      <a:pt x="412" y="303"/>
                    </a:lnTo>
                    <a:lnTo>
                      <a:pt x="416" y="300"/>
                    </a:lnTo>
                    <a:lnTo>
                      <a:pt x="420" y="297"/>
                    </a:lnTo>
                    <a:lnTo>
                      <a:pt x="423" y="294"/>
                    </a:lnTo>
                    <a:lnTo>
                      <a:pt x="426" y="290"/>
                    </a:lnTo>
                    <a:lnTo>
                      <a:pt x="430" y="286"/>
                    </a:lnTo>
                    <a:lnTo>
                      <a:pt x="433" y="282"/>
                    </a:lnTo>
                    <a:lnTo>
                      <a:pt x="437" y="278"/>
                    </a:lnTo>
                    <a:lnTo>
                      <a:pt x="441" y="273"/>
                    </a:lnTo>
                    <a:lnTo>
                      <a:pt x="444" y="268"/>
                    </a:lnTo>
                    <a:lnTo>
                      <a:pt x="448" y="263"/>
                    </a:lnTo>
                    <a:lnTo>
                      <a:pt x="451" y="257"/>
                    </a:lnTo>
                    <a:lnTo>
                      <a:pt x="455" y="251"/>
                    </a:lnTo>
                    <a:lnTo>
                      <a:pt x="458" y="245"/>
                    </a:lnTo>
                    <a:lnTo>
                      <a:pt x="462" y="238"/>
                    </a:lnTo>
                    <a:lnTo>
                      <a:pt x="465" y="231"/>
                    </a:lnTo>
                    <a:lnTo>
                      <a:pt x="469" y="224"/>
                    </a:lnTo>
                    <a:lnTo>
                      <a:pt x="472" y="217"/>
                    </a:lnTo>
                    <a:lnTo>
                      <a:pt x="476" y="210"/>
                    </a:lnTo>
                    <a:lnTo>
                      <a:pt x="479" y="202"/>
                    </a:lnTo>
                    <a:lnTo>
                      <a:pt x="483" y="194"/>
                    </a:lnTo>
                    <a:lnTo>
                      <a:pt x="486" y="187"/>
                    </a:lnTo>
                    <a:lnTo>
                      <a:pt x="490" y="179"/>
                    </a:lnTo>
                    <a:lnTo>
                      <a:pt x="493" y="172"/>
                    </a:lnTo>
                    <a:lnTo>
                      <a:pt x="497" y="164"/>
                    </a:lnTo>
                    <a:lnTo>
                      <a:pt x="501" y="157"/>
                    </a:lnTo>
                    <a:lnTo>
                      <a:pt x="504" y="150"/>
                    </a:lnTo>
                    <a:lnTo>
                      <a:pt x="508" y="142"/>
                    </a:lnTo>
                    <a:lnTo>
                      <a:pt x="511" y="135"/>
                    </a:lnTo>
                    <a:lnTo>
                      <a:pt x="515" y="128"/>
                    </a:lnTo>
                    <a:lnTo>
                      <a:pt x="518" y="122"/>
                    </a:lnTo>
                    <a:lnTo>
                      <a:pt x="522" y="115"/>
                    </a:lnTo>
                    <a:lnTo>
                      <a:pt x="525" y="109"/>
                    </a:lnTo>
                    <a:lnTo>
                      <a:pt x="529" y="103"/>
                    </a:lnTo>
                    <a:lnTo>
                      <a:pt x="532" y="98"/>
                    </a:lnTo>
                    <a:lnTo>
                      <a:pt x="536" y="92"/>
                    </a:lnTo>
                    <a:lnTo>
                      <a:pt x="539" y="87"/>
                    </a:lnTo>
                    <a:lnTo>
                      <a:pt x="543" y="82"/>
                    </a:lnTo>
                    <a:lnTo>
                      <a:pt x="546" y="77"/>
                    </a:lnTo>
                    <a:lnTo>
                      <a:pt x="550" y="73"/>
                    </a:lnTo>
                    <a:lnTo>
                      <a:pt x="553" y="69"/>
                    </a:lnTo>
                    <a:lnTo>
                      <a:pt x="557" y="65"/>
                    </a:lnTo>
                    <a:lnTo>
                      <a:pt x="561" y="61"/>
                    </a:lnTo>
                    <a:lnTo>
                      <a:pt x="564" y="57"/>
                    </a:lnTo>
                    <a:lnTo>
                      <a:pt x="568" y="54"/>
                    </a:lnTo>
                    <a:lnTo>
                      <a:pt x="571" y="51"/>
                    </a:lnTo>
                    <a:lnTo>
                      <a:pt x="575" y="48"/>
                    </a:lnTo>
                    <a:lnTo>
                      <a:pt x="578" y="45"/>
                    </a:lnTo>
                    <a:lnTo>
                      <a:pt x="582" y="43"/>
                    </a:lnTo>
                    <a:lnTo>
                      <a:pt x="585" y="40"/>
                    </a:lnTo>
                    <a:lnTo>
                      <a:pt x="589" y="38"/>
                    </a:lnTo>
                    <a:lnTo>
                      <a:pt x="592" y="35"/>
                    </a:lnTo>
                    <a:lnTo>
                      <a:pt x="596" y="33"/>
                    </a:lnTo>
                    <a:lnTo>
                      <a:pt x="599" y="31"/>
                    </a:lnTo>
                    <a:lnTo>
                      <a:pt x="603" y="30"/>
                    </a:lnTo>
                    <a:lnTo>
                      <a:pt x="606" y="28"/>
                    </a:lnTo>
                    <a:lnTo>
                      <a:pt x="610" y="26"/>
                    </a:lnTo>
                    <a:lnTo>
                      <a:pt x="613" y="25"/>
                    </a:lnTo>
                    <a:lnTo>
                      <a:pt x="617" y="23"/>
                    </a:lnTo>
                    <a:lnTo>
                      <a:pt x="621" y="22"/>
                    </a:lnTo>
                    <a:lnTo>
                      <a:pt x="624" y="21"/>
                    </a:lnTo>
                    <a:lnTo>
                      <a:pt x="628" y="20"/>
                    </a:lnTo>
                    <a:lnTo>
                      <a:pt x="631" y="18"/>
                    </a:lnTo>
                    <a:lnTo>
                      <a:pt x="635" y="17"/>
                    </a:lnTo>
                    <a:lnTo>
                      <a:pt x="638" y="17"/>
                    </a:lnTo>
                    <a:lnTo>
                      <a:pt x="642" y="16"/>
                    </a:lnTo>
                    <a:lnTo>
                      <a:pt x="645" y="15"/>
                    </a:lnTo>
                    <a:lnTo>
                      <a:pt x="649" y="14"/>
                    </a:lnTo>
                    <a:lnTo>
                      <a:pt x="652" y="13"/>
                    </a:lnTo>
                    <a:lnTo>
                      <a:pt x="656" y="13"/>
                    </a:lnTo>
                    <a:lnTo>
                      <a:pt x="659" y="12"/>
                    </a:lnTo>
                    <a:lnTo>
                      <a:pt x="663" y="11"/>
                    </a:lnTo>
                    <a:lnTo>
                      <a:pt x="666" y="11"/>
                    </a:lnTo>
                    <a:lnTo>
                      <a:pt x="670" y="10"/>
                    </a:lnTo>
                    <a:lnTo>
                      <a:pt x="673" y="9"/>
                    </a:lnTo>
                    <a:lnTo>
                      <a:pt x="677" y="9"/>
                    </a:lnTo>
                    <a:lnTo>
                      <a:pt x="681" y="8"/>
                    </a:lnTo>
                    <a:lnTo>
                      <a:pt x="684" y="8"/>
                    </a:lnTo>
                    <a:lnTo>
                      <a:pt x="687" y="8"/>
                    </a:lnTo>
                    <a:lnTo>
                      <a:pt x="691" y="7"/>
                    </a:lnTo>
                    <a:lnTo>
                      <a:pt x="695" y="7"/>
                    </a:lnTo>
                    <a:lnTo>
                      <a:pt x="698" y="7"/>
                    </a:lnTo>
                    <a:lnTo>
                      <a:pt x="702" y="6"/>
                    </a:lnTo>
                    <a:lnTo>
                      <a:pt x="705" y="6"/>
                    </a:lnTo>
                    <a:lnTo>
                      <a:pt x="709" y="6"/>
                    </a:lnTo>
                    <a:lnTo>
                      <a:pt x="712" y="5"/>
                    </a:lnTo>
                    <a:lnTo>
                      <a:pt x="716" y="5"/>
                    </a:lnTo>
                    <a:lnTo>
                      <a:pt x="719" y="5"/>
                    </a:lnTo>
                    <a:lnTo>
                      <a:pt x="723" y="5"/>
                    </a:lnTo>
                    <a:lnTo>
                      <a:pt x="726" y="4"/>
                    </a:lnTo>
                    <a:lnTo>
                      <a:pt x="730" y="4"/>
                    </a:lnTo>
                    <a:lnTo>
                      <a:pt x="733" y="4"/>
                    </a:lnTo>
                    <a:lnTo>
                      <a:pt x="737" y="4"/>
                    </a:lnTo>
                    <a:lnTo>
                      <a:pt x="740" y="4"/>
                    </a:lnTo>
                    <a:lnTo>
                      <a:pt x="744" y="4"/>
                    </a:lnTo>
                    <a:lnTo>
                      <a:pt x="747" y="3"/>
                    </a:lnTo>
                    <a:lnTo>
                      <a:pt x="751" y="3"/>
                    </a:lnTo>
                    <a:lnTo>
                      <a:pt x="755" y="3"/>
                    </a:lnTo>
                    <a:lnTo>
                      <a:pt x="758" y="3"/>
                    </a:lnTo>
                    <a:lnTo>
                      <a:pt x="762" y="3"/>
                    </a:lnTo>
                    <a:lnTo>
                      <a:pt x="765" y="3"/>
                    </a:lnTo>
                    <a:lnTo>
                      <a:pt x="769" y="3"/>
                    </a:lnTo>
                    <a:lnTo>
                      <a:pt x="772" y="2"/>
                    </a:lnTo>
                    <a:lnTo>
                      <a:pt x="776" y="2"/>
                    </a:lnTo>
                    <a:lnTo>
                      <a:pt x="779" y="2"/>
                    </a:lnTo>
                    <a:lnTo>
                      <a:pt x="783" y="2"/>
                    </a:lnTo>
                    <a:lnTo>
                      <a:pt x="786" y="2"/>
                    </a:lnTo>
                    <a:lnTo>
                      <a:pt x="790" y="2"/>
                    </a:lnTo>
                    <a:lnTo>
                      <a:pt x="793" y="2"/>
                    </a:lnTo>
                    <a:lnTo>
                      <a:pt x="797" y="2"/>
                    </a:lnTo>
                    <a:lnTo>
                      <a:pt x="800" y="2"/>
                    </a:lnTo>
                    <a:lnTo>
                      <a:pt x="804" y="2"/>
                    </a:lnTo>
                    <a:lnTo>
                      <a:pt x="807" y="1"/>
                    </a:lnTo>
                    <a:lnTo>
                      <a:pt x="811" y="1"/>
                    </a:lnTo>
                    <a:lnTo>
                      <a:pt x="815" y="1"/>
                    </a:lnTo>
                    <a:lnTo>
                      <a:pt x="818" y="1"/>
                    </a:lnTo>
                    <a:lnTo>
                      <a:pt x="822" y="1"/>
                    </a:lnTo>
                    <a:lnTo>
                      <a:pt x="825" y="1"/>
                    </a:lnTo>
                    <a:lnTo>
                      <a:pt x="829" y="1"/>
                    </a:lnTo>
                    <a:lnTo>
                      <a:pt x="832" y="1"/>
                    </a:lnTo>
                    <a:lnTo>
                      <a:pt x="836" y="1"/>
                    </a:lnTo>
                    <a:lnTo>
                      <a:pt x="839" y="1"/>
                    </a:lnTo>
                    <a:lnTo>
                      <a:pt x="843" y="1"/>
                    </a:lnTo>
                    <a:lnTo>
                      <a:pt x="846" y="1"/>
                    </a:lnTo>
                    <a:lnTo>
                      <a:pt x="850" y="1"/>
                    </a:lnTo>
                    <a:lnTo>
                      <a:pt x="853" y="1"/>
                    </a:lnTo>
                    <a:lnTo>
                      <a:pt x="857" y="1"/>
                    </a:lnTo>
                    <a:lnTo>
                      <a:pt x="860" y="1"/>
                    </a:lnTo>
                    <a:lnTo>
                      <a:pt x="864" y="1"/>
                    </a:lnTo>
                    <a:lnTo>
                      <a:pt x="867" y="1"/>
                    </a:lnTo>
                    <a:lnTo>
                      <a:pt x="871" y="1"/>
                    </a:lnTo>
                    <a:lnTo>
                      <a:pt x="875" y="1"/>
                    </a:lnTo>
                    <a:lnTo>
                      <a:pt x="878" y="1"/>
                    </a:lnTo>
                    <a:lnTo>
                      <a:pt x="882" y="0"/>
                    </a:lnTo>
                    <a:lnTo>
                      <a:pt x="885" y="0"/>
                    </a:lnTo>
                    <a:lnTo>
                      <a:pt x="889" y="0"/>
                    </a:lnTo>
                    <a:lnTo>
                      <a:pt x="892" y="0"/>
                    </a:lnTo>
                    <a:lnTo>
                      <a:pt x="896" y="0"/>
                    </a:lnTo>
                    <a:lnTo>
                      <a:pt x="899" y="0"/>
                    </a:lnTo>
                    <a:lnTo>
                      <a:pt x="903" y="0"/>
                    </a:lnTo>
                    <a:lnTo>
                      <a:pt x="906" y="0"/>
                    </a:lnTo>
                    <a:lnTo>
                      <a:pt x="910" y="0"/>
                    </a:lnTo>
                    <a:lnTo>
                      <a:pt x="913" y="0"/>
                    </a:lnTo>
                    <a:lnTo>
                      <a:pt x="917" y="0"/>
                    </a:lnTo>
                    <a:lnTo>
                      <a:pt x="920" y="0"/>
                    </a:lnTo>
                    <a:lnTo>
                      <a:pt x="924" y="0"/>
                    </a:lnTo>
                    <a:lnTo>
                      <a:pt x="927" y="0"/>
                    </a:lnTo>
                    <a:lnTo>
                      <a:pt x="931" y="0"/>
                    </a:lnTo>
                    <a:lnTo>
                      <a:pt x="935" y="0"/>
                    </a:lnTo>
                    <a:lnTo>
                      <a:pt x="938" y="0"/>
                    </a:lnTo>
                    <a:lnTo>
                      <a:pt x="941" y="0"/>
                    </a:lnTo>
                    <a:lnTo>
                      <a:pt x="945" y="0"/>
                    </a:lnTo>
                    <a:lnTo>
                      <a:pt x="948" y="0"/>
                    </a:lnTo>
                    <a:lnTo>
                      <a:pt x="952" y="0"/>
                    </a:lnTo>
                    <a:lnTo>
                      <a:pt x="956" y="0"/>
                    </a:lnTo>
                    <a:lnTo>
                      <a:pt x="959" y="0"/>
                    </a:lnTo>
                    <a:lnTo>
                      <a:pt x="963" y="0"/>
                    </a:lnTo>
                    <a:lnTo>
                      <a:pt x="966" y="0"/>
                    </a:lnTo>
                    <a:lnTo>
                      <a:pt x="970" y="0"/>
                    </a:lnTo>
                    <a:lnTo>
                      <a:pt x="973" y="0"/>
                    </a:lnTo>
                    <a:lnTo>
                      <a:pt x="977" y="0"/>
                    </a:lnTo>
                    <a:lnTo>
                      <a:pt x="980" y="0"/>
                    </a:lnTo>
                    <a:lnTo>
                      <a:pt x="984" y="0"/>
                    </a:lnTo>
                    <a:lnTo>
                      <a:pt x="987" y="0"/>
                    </a:lnTo>
                    <a:lnTo>
                      <a:pt x="991" y="0"/>
                    </a:lnTo>
                    <a:lnTo>
                      <a:pt x="994" y="0"/>
                    </a:lnTo>
                    <a:lnTo>
                      <a:pt x="998" y="0"/>
                    </a:lnTo>
                    <a:lnTo>
                      <a:pt x="1001" y="0"/>
                    </a:lnTo>
                    <a:lnTo>
                      <a:pt x="1005" y="0"/>
                    </a:lnTo>
                    <a:lnTo>
                      <a:pt x="1008" y="0"/>
                    </a:lnTo>
                    <a:lnTo>
                      <a:pt x="1012" y="0"/>
                    </a:lnTo>
                    <a:lnTo>
                      <a:pt x="1016" y="0"/>
                    </a:lnTo>
                    <a:lnTo>
                      <a:pt x="1019" y="0"/>
                    </a:lnTo>
                    <a:lnTo>
                      <a:pt x="1023" y="0"/>
                    </a:lnTo>
                    <a:lnTo>
                      <a:pt x="1026" y="0"/>
                    </a:lnTo>
                    <a:lnTo>
                      <a:pt x="1030" y="0"/>
                    </a:lnTo>
                    <a:lnTo>
                      <a:pt x="1033" y="0"/>
                    </a:lnTo>
                    <a:lnTo>
                      <a:pt x="1037" y="0"/>
                    </a:lnTo>
                    <a:lnTo>
                      <a:pt x="1040" y="0"/>
                    </a:lnTo>
                    <a:lnTo>
                      <a:pt x="1044" y="0"/>
                    </a:lnTo>
                    <a:lnTo>
                      <a:pt x="1047" y="0"/>
                    </a:lnTo>
                    <a:lnTo>
                      <a:pt x="1051" y="0"/>
                    </a:lnTo>
                    <a:lnTo>
                      <a:pt x="1054" y="0"/>
                    </a:lnTo>
                    <a:lnTo>
                      <a:pt x="1058" y="0"/>
                    </a:lnTo>
                    <a:lnTo>
                      <a:pt x="1061" y="0"/>
                    </a:lnTo>
                    <a:lnTo>
                      <a:pt x="1065" y="0"/>
                    </a:lnTo>
                    <a:lnTo>
                      <a:pt x="1068" y="0"/>
                    </a:lnTo>
                    <a:lnTo>
                      <a:pt x="1072" y="0"/>
                    </a:lnTo>
                    <a:lnTo>
                      <a:pt x="1076" y="0"/>
                    </a:lnTo>
                    <a:lnTo>
                      <a:pt x="1079" y="0"/>
                    </a:lnTo>
                    <a:lnTo>
                      <a:pt x="1083" y="0"/>
                    </a:lnTo>
                    <a:lnTo>
                      <a:pt x="1086" y="0"/>
                    </a:lnTo>
                    <a:lnTo>
                      <a:pt x="1090" y="0"/>
                    </a:lnTo>
                    <a:lnTo>
                      <a:pt x="1093" y="0"/>
                    </a:lnTo>
                    <a:lnTo>
                      <a:pt x="1097" y="0"/>
                    </a:lnTo>
                    <a:lnTo>
                      <a:pt x="1100" y="0"/>
                    </a:lnTo>
                    <a:lnTo>
                      <a:pt x="1104" y="0"/>
                    </a:lnTo>
                    <a:lnTo>
                      <a:pt x="1107" y="0"/>
                    </a:lnTo>
                    <a:lnTo>
                      <a:pt x="1111" y="0"/>
                    </a:lnTo>
                    <a:lnTo>
                      <a:pt x="1114" y="0"/>
                    </a:lnTo>
                    <a:lnTo>
                      <a:pt x="1118" y="0"/>
                    </a:lnTo>
                    <a:lnTo>
                      <a:pt x="1121" y="0"/>
                    </a:lnTo>
                    <a:lnTo>
                      <a:pt x="1125" y="0"/>
                    </a:lnTo>
                    <a:lnTo>
                      <a:pt x="1128" y="0"/>
                    </a:lnTo>
                    <a:lnTo>
                      <a:pt x="1132" y="0"/>
                    </a:lnTo>
                    <a:lnTo>
                      <a:pt x="1136" y="0"/>
                    </a:lnTo>
                    <a:lnTo>
                      <a:pt x="1139" y="0"/>
                    </a:lnTo>
                    <a:lnTo>
                      <a:pt x="1143" y="0"/>
                    </a:lnTo>
                    <a:lnTo>
                      <a:pt x="1146" y="0"/>
                    </a:lnTo>
                    <a:lnTo>
                      <a:pt x="1149" y="0"/>
                    </a:lnTo>
                    <a:lnTo>
                      <a:pt x="1153" y="0"/>
                    </a:lnTo>
                    <a:lnTo>
                      <a:pt x="1157" y="0"/>
                    </a:lnTo>
                    <a:lnTo>
                      <a:pt x="1160" y="0"/>
                    </a:lnTo>
                    <a:lnTo>
                      <a:pt x="1164" y="0"/>
                    </a:lnTo>
                    <a:lnTo>
                      <a:pt x="1167" y="0"/>
                    </a:lnTo>
                    <a:lnTo>
                      <a:pt x="1171" y="0"/>
                    </a:lnTo>
                    <a:lnTo>
                      <a:pt x="1174" y="0"/>
                    </a:lnTo>
                    <a:lnTo>
                      <a:pt x="1178" y="0"/>
                    </a:lnTo>
                    <a:lnTo>
                      <a:pt x="1181" y="0"/>
                    </a:lnTo>
                    <a:lnTo>
                      <a:pt x="1185" y="0"/>
                    </a:lnTo>
                    <a:lnTo>
                      <a:pt x="1188" y="0"/>
                    </a:lnTo>
                    <a:lnTo>
                      <a:pt x="1192" y="0"/>
                    </a:lnTo>
                    <a:lnTo>
                      <a:pt x="1196" y="0"/>
                    </a:lnTo>
                    <a:lnTo>
                      <a:pt x="1199" y="0"/>
                    </a:lnTo>
                    <a:lnTo>
                      <a:pt x="1202" y="0"/>
                    </a:lnTo>
                    <a:lnTo>
                      <a:pt x="1206" y="0"/>
                    </a:lnTo>
                    <a:lnTo>
                      <a:pt x="1209" y="0"/>
                    </a:lnTo>
                    <a:lnTo>
                      <a:pt x="1213" y="0"/>
                    </a:lnTo>
                    <a:lnTo>
                      <a:pt x="1217" y="0"/>
                    </a:lnTo>
                    <a:lnTo>
                      <a:pt x="1220" y="0"/>
                    </a:lnTo>
                    <a:lnTo>
                      <a:pt x="1224" y="0"/>
                    </a:lnTo>
                    <a:lnTo>
                      <a:pt x="1227" y="0"/>
                    </a:lnTo>
                    <a:lnTo>
                      <a:pt x="1231" y="0"/>
                    </a:lnTo>
                    <a:lnTo>
                      <a:pt x="1234" y="0"/>
                    </a:lnTo>
                    <a:lnTo>
                      <a:pt x="1238" y="1"/>
                    </a:lnTo>
                    <a:lnTo>
                      <a:pt x="1241" y="1"/>
                    </a:lnTo>
                    <a:lnTo>
                      <a:pt x="1245" y="1"/>
                    </a:lnTo>
                    <a:lnTo>
                      <a:pt x="1248" y="1"/>
                    </a:lnTo>
                    <a:lnTo>
                      <a:pt x="1252" y="2"/>
                    </a:lnTo>
                    <a:lnTo>
                      <a:pt x="1255" y="2"/>
                    </a:lnTo>
                    <a:lnTo>
                      <a:pt x="1259" y="2"/>
                    </a:lnTo>
                    <a:lnTo>
                      <a:pt x="1262" y="3"/>
                    </a:lnTo>
                    <a:lnTo>
                      <a:pt x="1266" y="4"/>
                    </a:lnTo>
                    <a:lnTo>
                      <a:pt x="1269" y="4"/>
                    </a:lnTo>
                    <a:lnTo>
                      <a:pt x="1273" y="5"/>
                    </a:lnTo>
                    <a:lnTo>
                      <a:pt x="1277" y="7"/>
                    </a:lnTo>
                    <a:lnTo>
                      <a:pt x="1280" y="8"/>
                    </a:lnTo>
                    <a:lnTo>
                      <a:pt x="1284" y="10"/>
                    </a:lnTo>
                    <a:lnTo>
                      <a:pt x="1287" y="12"/>
                    </a:lnTo>
                    <a:lnTo>
                      <a:pt x="1291" y="14"/>
                    </a:lnTo>
                    <a:lnTo>
                      <a:pt x="1294" y="17"/>
                    </a:lnTo>
                    <a:lnTo>
                      <a:pt x="1298" y="20"/>
                    </a:lnTo>
                    <a:lnTo>
                      <a:pt x="1301" y="24"/>
                    </a:lnTo>
                    <a:lnTo>
                      <a:pt x="1305" y="28"/>
                    </a:lnTo>
                    <a:lnTo>
                      <a:pt x="1308" y="33"/>
                    </a:lnTo>
                    <a:lnTo>
                      <a:pt x="1312" y="38"/>
                    </a:lnTo>
                    <a:lnTo>
                      <a:pt x="1315" y="44"/>
                    </a:lnTo>
                    <a:lnTo>
                      <a:pt x="1319" y="51"/>
                    </a:lnTo>
                    <a:lnTo>
                      <a:pt x="1322" y="58"/>
                    </a:lnTo>
                    <a:lnTo>
                      <a:pt x="1326" y="65"/>
                    </a:lnTo>
                    <a:lnTo>
                      <a:pt x="1329" y="73"/>
                    </a:lnTo>
                    <a:lnTo>
                      <a:pt x="1333" y="81"/>
                    </a:lnTo>
                    <a:lnTo>
                      <a:pt x="1337" y="89"/>
                    </a:lnTo>
                    <a:lnTo>
                      <a:pt x="1340" y="96"/>
                    </a:lnTo>
                    <a:lnTo>
                      <a:pt x="1344" y="103"/>
                    </a:lnTo>
                    <a:lnTo>
                      <a:pt x="1347" y="110"/>
                    </a:lnTo>
                    <a:lnTo>
                      <a:pt x="1351" y="116"/>
                    </a:lnTo>
                    <a:lnTo>
                      <a:pt x="1354" y="121"/>
                    </a:lnTo>
                    <a:lnTo>
                      <a:pt x="1358" y="126"/>
                    </a:lnTo>
                    <a:lnTo>
                      <a:pt x="1361" y="131"/>
                    </a:lnTo>
                    <a:lnTo>
                      <a:pt x="1365" y="135"/>
                    </a:lnTo>
                    <a:lnTo>
                      <a:pt x="1368" y="138"/>
                    </a:lnTo>
                    <a:lnTo>
                      <a:pt x="1372" y="141"/>
                    </a:lnTo>
                    <a:lnTo>
                      <a:pt x="1375" y="143"/>
                    </a:lnTo>
                    <a:lnTo>
                      <a:pt x="1379" y="145"/>
                    </a:lnTo>
                    <a:lnTo>
                      <a:pt x="1382" y="147"/>
                    </a:lnTo>
                    <a:lnTo>
                      <a:pt x="1386" y="148"/>
                    </a:lnTo>
                    <a:lnTo>
                      <a:pt x="1389" y="150"/>
                    </a:lnTo>
                    <a:lnTo>
                      <a:pt x="1393" y="150"/>
                    </a:lnTo>
                    <a:lnTo>
                      <a:pt x="1397" y="151"/>
                    </a:lnTo>
                    <a:lnTo>
                      <a:pt x="1400" y="152"/>
                    </a:lnTo>
                    <a:lnTo>
                      <a:pt x="1404" y="153"/>
                    </a:lnTo>
                    <a:lnTo>
                      <a:pt x="1407" y="153"/>
                    </a:lnTo>
                    <a:lnTo>
                      <a:pt x="1410" y="153"/>
                    </a:lnTo>
                  </a:path>
                </a:pathLst>
              </a:custGeom>
              <a:noFill/>
              <a:ln w="4826">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91" name="Freeform 47"/>
              <p:cNvSpPr>
                <a:spLocks/>
              </p:cNvSpPr>
              <p:nvPr/>
            </p:nvSpPr>
            <p:spPr bwMode="auto">
              <a:xfrm>
                <a:off x="2242" y="2288"/>
                <a:ext cx="2494" cy="90"/>
              </a:xfrm>
              <a:custGeom>
                <a:avLst/>
                <a:gdLst>
                  <a:gd name="T0" fmla="*/ 19441 w 1410"/>
                  <a:gd name="T1" fmla="*/ 0 h 206"/>
                  <a:gd name="T2" fmla="*/ 42902 w 1410"/>
                  <a:gd name="T3" fmla="*/ 0 h 206"/>
                  <a:gd name="T4" fmla="*/ 65649 w 1410"/>
                  <a:gd name="T5" fmla="*/ 0 h 206"/>
                  <a:gd name="T6" fmla="*/ 88997 w 1410"/>
                  <a:gd name="T7" fmla="*/ 0 h 206"/>
                  <a:gd name="T8" fmla="*/ 112384 w 1410"/>
                  <a:gd name="T9" fmla="*/ 0 h 206"/>
                  <a:gd name="T10" fmla="*/ 135203 w 1410"/>
                  <a:gd name="T11" fmla="*/ 0 h 206"/>
                  <a:gd name="T12" fmla="*/ 158656 w 1410"/>
                  <a:gd name="T13" fmla="*/ 0 h 206"/>
                  <a:gd name="T14" fmla="*/ 182055 w 1410"/>
                  <a:gd name="T15" fmla="*/ 0 h 206"/>
                  <a:gd name="T16" fmla="*/ 205392 w 1410"/>
                  <a:gd name="T17" fmla="*/ 0 h 206"/>
                  <a:gd name="T18" fmla="*/ 228086 w 1410"/>
                  <a:gd name="T19" fmla="*/ 0 h 206"/>
                  <a:gd name="T20" fmla="*/ 251118 w 1410"/>
                  <a:gd name="T21" fmla="*/ 0 h 206"/>
                  <a:gd name="T22" fmla="*/ 273712 w 1410"/>
                  <a:gd name="T23" fmla="*/ 0 h 206"/>
                  <a:gd name="T24" fmla="*/ 297398 w 1410"/>
                  <a:gd name="T25" fmla="*/ 0 h 206"/>
                  <a:gd name="T26" fmla="*/ 320785 w 1410"/>
                  <a:gd name="T27" fmla="*/ 0 h 206"/>
                  <a:gd name="T28" fmla="*/ 344176 w 1410"/>
                  <a:gd name="T29" fmla="*/ 0 h 206"/>
                  <a:gd name="T30" fmla="*/ 366876 w 1410"/>
                  <a:gd name="T31" fmla="*/ 0 h 206"/>
                  <a:gd name="T32" fmla="*/ 390329 w 1410"/>
                  <a:gd name="T33" fmla="*/ 0 h 206"/>
                  <a:gd name="T34" fmla="*/ 413728 w 1410"/>
                  <a:gd name="T35" fmla="*/ 0 h 206"/>
                  <a:gd name="T36" fmla="*/ 435834 w 1410"/>
                  <a:gd name="T37" fmla="*/ 0 h 206"/>
                  <a:gd name="T38" fmla="*/ 459796 w 1410"/>
                  <a:gd name="T39" fmla="*/ 0 h 206"/>
                  <a:gd name="T40" fmla="*/ 482976 w 1410"/>
                  <a:gd name="T41" fmla="*/ 0 h 206"/>
                  <a:gd name="T42" fmla="*/ 505383 w 1410"/>
                  <a:gd name="T43" fmla="*/ 0 h 206"/>
                  <a:gd name="T44" fmla="*/ 529071 w 1410"/>
                  <a:gd name="T45" fmla="*/ 0 h 206"/>
                  <a:gd name="T46" fmla="*/ 552456 w 1410"/>
                  <a:gd name="T47" fmla="*/ 0 h 206"/>
                  <a:gd name="T48" fmla="*/ 574651 w 1410"/>
                  <a:gd name="T49" fmla="*/ 0 h 206"/>
                  <a:gd name="T50" fmla="*/ 598059 w 1410"/>
                  <a:gd name="T51" fmla="*/ 0 h 206"/>
                  <a:gd name="T52" fmla="*/ 621922 w 1410"/>
                  <a:gd name="T53" fmla="*/ 0 h 206"/>
                  <a:gd name="T54" fmla="*/ 644191 w 1410"/>
                  <a:gd name="T55" fmla="*/ 0 h 206"/>
                  <a:gd name="T56" fmla="*/ 667506 w 1410"/>
                  <a:gd name="T57" fmla="*/ 0 h 206"/>
                  <a:gd name="T58" fmla="*/ 691556 w 1410"/>
                  <a:gd name="T59" fmla="*/ 0 h 206"/>
                  <a:gd name="T60" fmla="*/ 714655 w 1410"/>
                  <a:gd name="T61" fmla="*/ 0 h 206"/>
                  <a:gd name="T62" fmla="*/ 737005 w 1410"/>
                  <a:gd name="T63" fmla="*/ 0 h 206"/>
                  <a:gd name="T64" fmla="*/ 760242 w 1410"/>
                  <a:gd name="T65" fmla="*/ 0 h 206"/>
                  <a:gd name="T66" fmla="*/ 784133 w 1410"/>
                  <a:gd name="T67" fmla="*/ 0 h 206"/>
                  <a:gd name="T68" fmla="*/ 806324 w 1410"/>
                  <a:gd name="T69" fmla="*/ 0 h 206"/>
                  <a:gd name="T70" fmla="*/ 829738 w 1410"/>
                  <a:gd name="T71" fmla="*/ 0 h 206"/>
                  <a:gd name="T72" fmla="*/ 853797 w 1410"/>
                  <a:gd name="T73" fmla="*/ 0 h 206"/>
                  <a:gd name="T74" fmla="*/ 877074 w 1410"/>
                  <a:gd name="T75" fmla="*/ 0 h 206"/>
                  <a:gd name="T76" fmla="*/ 899179 w 1410"/>
                  <a:gd name="T77" fmla="*/ 0 h 206"/>
                  <a:gd name="T78" fmla="*/ 922591 w 1410"/>
                  <a:gd name="T79" fmla="*/ 0 h 206"/>
                  <a:gd name="T80" fmla="*/ 945458 w 1410"/>
                  <a:gd name="T81" fmla="*/ 0 h 206"/>
                  <a:gd name="T82" fmla="*/ 968850 w 1410"/>
                  <a:gd name="T83" fmla="*/ 0 h 206"/>
                  <a:gd name="T84" fmla="*/ 991915 w 1410"/>
                  <a:gd name="T85" fmla="*/ 0 h 206"/>
                  <a:gd name="T86" fmla="*/ 1015805 w 1410"/>
                  <a:gd name="T87" fmla="*/ 0 h 206"/>
                  <a:gd name="T88" fmla="*/ 1038006 w 1410"/>
                  <a:gd name="T89" fmla="*/ 0 h 206"/>
                  <a:gd name="T90" fmla="*/ 1061432 w 1410"/>
                  <a:gd name="T91" fmla="*/ 0 h 206"/>
                  <a:gd name="T92" fmla="*/ 1084763 w 1410"/>
                  <a:gd name="T93" fmla="*/ 0 h 206"/>
                  <a:gd name="T94" fmla="*/ 1107667 w 1410"/>
                  <a:gd name="T95" fmla="*/ 0 h 206"/>
                  <a:gd name="T96" fmla="*/ 1131082 w 1410"/>
                  <a:gd name="T97" fmla="*/ 0 h 206"/>
                  <a:gd name="T98" fmla="*/ 1154441 w 1410"/>
                  <a:gd name="T99" fmla="*/ 0 h 206"/>
                  <a:gd name="T100" fmla="*/ 1177136 w 1410"/>
                  <a:gd name="T101" fmla="*/ 0 h 206"/>
                  <a:gd name="T102" fmla="*/ 1200520 w 1410"/>
                  <a:gd name="T103" fmla="*/ 0 h 206"/>
                  <a:gd name="T104" fmla="*/ 1223581 w 1410"/>
                  <a:gd name="T105" fmla="*/ 0 h 206"/>
                  <a:gd name="T106" fmla="*/ 1246407 w 1410"/>
                  <a:gd name="T107" fmla="*/ 0 h 206"/>
                  <a:gd name="T108" fmla="*/ 1269922 w 1410"/>
                  <a:gd name="T109" fmla="*/ 0 h 206"/>
                  <a:gd name="T110" fmla="*/ 1293258 w 1410"/>
                  <a:gd name="T111" fmla="*/ 0 h 206"/>
                  <a:gd name="T112" fmla="*/ 1316660 w 1410"/>
                  <a:gd name="T113" fmla="*/ 0 h 2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10"/>
                  <a:gd name="T172" fmla="*/ 0 h 206"/>
                  <a:gd name="T173" fmla="*/ 1410 w 1410"/>
                  <a:gd name="T174" fmla="*/ 206 h 20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10" h="206">
                    <a:moveTo>
                      <a:pt x="0" y="89"/>
                    </a:moveTo>
                    <a:lnTo>
                      <a:pt x="3" y="90"/>
                    </a:lnTo>
                    <a:lnTo>
                      <a:pt x="7" y="91"/>
                    </a:lnTo>
                    <a:lnTo>
                      <a:pt x="10" y="92"/>
                    </a:lnTo>
                    <a:lnTo>
                      <a:pt x="14" y="93"/>
                    </a:lnTo>
                    <a:lnTo>
                      <a:pt x="17" y="94"/>
                    </a:lnTo>
                    <a:lnTo>
                      <a:pt x="21" y="95"/>
                    </a:lnTo>
                    <a:lnTo>
                      <a:pt x="24" y="96"/>
                    </a:lnTo>
                    <a:lnTo>
                      <a:pt x="28" y="97"/>
                    </a:lnTo>
                    <a:lnTo>
                      <a:pt x="31" y="99"/>
                    </a:lnTo>
                    <a:lnTo>
                      <a:pt x="35" y="100"/>
                    </a:lnTo>
                    <a:lnTo>
                      <a:pt x="39" y="101"/>
                    </a:lnTo>
                    <a:lnTo>
                      <a:pt x="42" y="103"/>
                    </a:lnTo>
                    <a:lnTo>
                      <a:pt x="46" y="105"/>
                    </a:lnTo>
                    <a:lnTo>
                      <a:pt x="49" y="106"/>
                    </a:lnTo>
                    <a:lnTo>
                      <a:pt x="53" y="108"/>
                    </a:lnTo>
                    <a:lnTo>
                      <a:pt x="56" y="110"/>
                    </a:lnTo>
                    <a:lnTo>
                      <a:pt x="60" y="112"/>
                    </a:lnTo>
                    <a:lnTo>
                      <a:pt x="63" y="114"/>
                    </a:lnTo>
                    <a:lnTo>
                      <a:pt x="67" y="116"/>
                    </a:lnTo>
                    <a:lnTo>
                      <a:pt x="70" y="118"/>
                    </a:lnTo>
                    <a:lnTo>
                      <a:pt x="74" y="121"/>
                    </a:lnTo>
                    <a:lnTo>
                      <a:pt x="77" y="123"/>
                    </a:lnTo>
                    <a:lnTo>
                      <a:pt x="81" y="125"/>
                    </a:lnTo>
                    <a:lnTo>
                      <a:pt x="84" y="127"/>
                    </a:lnTo>
                    <a:lnTo>
                      <a:pt x="88" y="130"/>
                    </a:lnTo>
                    <a:lnTo>
                      <a:pt x="91" y="132"/>
                    </a:lnTo>
                    <a:lnTo>
                      <a:pt x="95" y="135"/>
                    </a:lnTo>
                    <a:lnTo>
                      <a:pt x="99" y="137"/>
                    </a:lnTo>
                    <a:lnTo>
                      <a:pt x="102" y="139"/>
                    </a:lnTo>
                    <a:lnTo>
                      <a:pt x="106" y="141"/>
                    </a:lnTo>
                    <a:lnTo>
                      <a:pt x="109" y="144"/>
                    </a:lnTo>
                    <a:lnTo>
                      <a:pt x="113" y="146"/>
                    </a:lnTo>
                    <a:lnTo>
                      <a:pt x="116" y="148"/>
                    </a:lnTo>
                    <a:lnTo>
                      <a:pt x="120" y="150"/>
                    </a:lnTo>
                    <a:lnTo>
                      <a:pt x="123" y="151"/>
                    </a:lnTo>
                    <a:lnTo>
                      <a:pt x="127" y="153"/>
                    </a:lnTo>
                    <a:lnTo>
                      <a:pt x="130" y="155"/>
                    </a:lnTo>
                    <a:lnTo>
                      <a:pt x="134" y="156"/>
                    </a:lnTo>
                    <a:lnTo>
                      <a:pt x="137" y="158"/>
                    </a:lnTo>
                    <a:lnTo>
                      <a:pt x="141" y="159"/>
                    </a:lnTo>
                    <a:lnTo>
                      <a:pt x="144" y="160"/>
                    </a:lnTo>
                    <a:lnTo>
                      <a:pt x="148" y="161"/>
                    </a:lnTo>
                    <a:lnTo>
                      <a:pt x="151" y="162"/>
                    </a:lnTo>
                    <a:lnTo>
                      <a:pt x="155" y="163"/>
                    </a:lnTo>
                    <a:lnTo>
                      <a:pt x="159" y="164"/>
                    </a:lnTo>
                    <a:lnTo>
                      <a:pt x="162" y="164"/>
                    </a:lnTo>
                    <a:lnTo>
                      <a:pt x="166" y="165"/>
                    </a:lnTo>
                    <a:lnTo>
                      <a:pt x="169" y="165"/>
                    </a:lnTo>
                    <a:lnTo>
                      <a:pt x="172" y="166"/>
                    </a:lnTo>
                    <a:lnTo>
                      <a:pt x="176" y="166"/>
                    </a:lnTo>
                    <a:lnTo>
                      <a:pt x="180" y="166"/>
                    </a:lnTo>
                    <a:lnTo>
                      <a:pt x="183" y="167"/>
                    </a:lnTo>
                    <a:lnTo>
                      <a:pt x="187" y="167"/>
                    </a:lnTo>
                    <a:lnTo>
                      <a:pt x="190" y="167"/>
                    </a:lnTo>
                    <a:lnTo>
                      <a:pt x="194" y="167"/>
                    </a:lnTo>
                    <a:lnTo>
                      <a:pt x="197" y="167"/>
                    </a:lnTo>
                    <a:lnTo>
                      <a:pt x="201" y="167"/>
                    </a:lnTo>
                    <a:lnTo>
                      <a:pt x="204" y="168"/>
                    </a:lnTo>
                    <a:lnTo>
                      <a:pt x="208" y="168"/>
                    </a:lnTo>
                    <a:lnTo>
                      <a:pt x="211" y="168"/>
                    </a:lnTo>
                    <a:lnTo>
                      <a:pt x="215" y="168"/>
                    </a:lnTo>
                    <a:lnTo>
                      <a:pt x="219" y="168"/>
                    </a:lnTo>
                    <a:lnTo>
                      <a:pt x="222" y="168"/>
                    </a:lnTo>
                    <a:lnTo>
                      <a:pt x="225" y="168"/>
                    </a:lnTo>
                    <a:lnTo>
                      <a:pt x="229" y="168"/>
                    </a:lnTo>
                    <a:lnTo>
                      <a:pt x="232" y="167"/>
                    </a:lnTo>
                    <a:lnTo>
                      <a:pt x="236" y="167"/>
                    </a:lnTo>
                    <a:lnTo>
                      <a:pt x="240" y="167"/>
                    </a:lnTo>
                    <a:lnTo>
                      <a:pt x="243" y="167"/>
                    </a:lnTo>
                    <a:lnTo>
                      <a:pt x="247" y="167"/>
                    </a:lnTo>
                    <a:lnTo>
                      <a:pt x="250" y="167"/>
                    </a:lnTo>
                    <a:lnTo>
                      <a:pt x="254" y="166"/>
                    </a:lnTo>
                    <a:lnTo>
                      <a:pt x="257" y="166"/>
                    </a:lnTo>
                    <a:lnTo>
                      <a:pt x="261" y="166"/>
                    </a:lnTo>
                    <a:lnTo>
                      <a:pt x="264" y="166"/>
                    </a:lnTo>
                    <a:lnTo>
                      <a:pt x="268" y="165"/>
                    </a:lnTo>
                    <a:lnTo>
                      <a:pt x="271" y="165"/>
                    </a:lnTo>
                    <a:lnTo>
                      <a:pt x="275" y="165"/>
                    </a:lnTo>
                    <a:lnTo>
                      <a:pt x="278" y="164"/>
                    </a:lnTo>
                    <a:lnTo>
                      <a:pt x="282" y="164"/>
                    </a:lnTo>
                    <a:lnTo>
                      <a:pt x="285" y="163"/>
                    </a:lnTo>
                    <a:lnTo>
                      <a:pt x="289" y="163"/>
                    </a:lnTo>
                    <a:lnTo>
                      <a:pt x="292" y="162"/>
                    </a:lnTo>
                    <a:lnTo>
                      <a:pt x="296" y="162"/>
                    </a:lnTo>
                    <a:lnTo>
                      <a:pt x="300" y="162"/>
                    </a:lnTo>
                    <a:lnTo>
                      <a:pt x="303" y="163"/>
                    </a:lnTo>
                    <a:lnTo>
                      <a:pt x="307" y="164"/>
                    </a:lnTo>
                    <a:lnTo>
                      <a:pt x="310" y="165"/>
                    </a:lnTo>
                    <a:lnTo>
                      <a:pt x="314" y="168"/>
                    </a:lnTo>
                    <a:lnTo>
                      <a:pt x="317" y="172"/>
                    </a:lnTo>
                    <a:lnTo>
                      <a:pt x="321" y="176"/>
                    </a:lnTo>
                    <a:lnTo>
                      <a:pt x="324" y="181"/>
                    </a:lnTo>
                    <a:lnTo>
                      <a:pt x="328" y="186"/>
                    </a:lnTo>
                    <a:lnTo>
                      <a:pt x="331" y="191"/>
                    </a:lnTo>
                    <a:lnTo>
                      <a:pt x="335" y="195"/>
                    </a:lnTo>
                    <a:lnTo>
                      <a:pt x="338" y="199"/>
                    </a:lnTo>
                    <a:lnTo>
                      <a:pt x="342" y="202"/>
                    </a:lnTo>
                    <a:lnTo>
                      <a:pt x="345" y="205"/>
                    </a:lnTo>
                    <a:lnTo>
                      <a:pt x="349" y="206"/>
                    </a:lnTo>
                    <a:lnTo>
                      <a:pt x="352" y="206"/>
                    </a:lnTo>
                    <a:lnTo>
                      <a:pt x="356" y="206"/>
                    </a:lnTo>
                    <a:lnTo>
                      <a:pt x="360" y="204"/>
                    </a:lnTo>
                    <a:lnTo>
                      <a:pt x="363" y="202"/>
                    </a:lnTo>
                    <a:lnTo>
                      <a:pt x="367" y="199"/>
                    </a:lnTo>
                    <a:lnTo>
                      <a:pt x="370" y="195"/>
                    </a:lnTo>
                    <a:lnTo>
                      <a:pt x="374" y="190"/>
                    </a:lnTo>
                    <a:lnTo>
                      <a:pt x="377" y="185"/>
                    </a:lnTo>
                    <a:lnTo>
                      <a:pt x="381" y="179"/>
                    </a:lnTo>
                    <a:lnTo>
                      <a:pt x="384" y="174"/>
                    </a:lnTo>
                    <a:lnTo>
                      <a:pt x="388" y="169"/>
                    </a:lnTo>
                    <a:lnTo>
                      <a:pt x="391" y="165"/>
                    </a:lnTo>
                    <a:lnTo>
                      <a:pt x="395" y="161"/>
                    </a:lnTo>
                    <a:lnTo>
                      <a:pt x="398" y="158"/>
                    </a:lnTo>
                    <a:lnTo>
                      <a:pt x="402" y="156"/>
                    </a:lnTo>
                    <a:lnTo>
                      <a:pt x="405" y="154"/>
                    </a:lnTo>
                    <a:lnTo>
                      <a:pt x="409" y="153"/>
                    </a:lnTo>
                    <a:lnTo>
                      <a:pt x="412" y="151"/>
                    </a:lnTo>
                    <a:lnTo>
                      <a:pt x="416" y="150"/>
                    </a:lnTo>
                    <a:lnTo>
                      <a:pt x="420" y="148"/>
                    </a:lnTo>
                    <a:lnTo>
                      <a:pt x="423" y="147"/>
                    </a:lnTo>
                    <a:lnTo>
                      <a:pt x="426" y="145"/>
                    </a:lnTo>
                    <a:lnTo>
                      <a:pt x="430" y="143"/>
                    </a:lnTo>
                    <a:lnTo>
                      <a:pt x="433" y="141"/>
                    </a:lnTo>
                    <a:lnTo>
                      <a:pt x="437" y="139"/>
                    </a:lnTo>
                    <a:lnTo>
                      <a:pt x="441" y="137"/>
                    </a:lnTo>
                    <a:lnTo>
                      <a:pt x="444" y="134"/>
                    </a:lnTo>
                    <a:lnTo>
                      <a:pt x="448" y="131"/>
                    </a:lnTo>
                    <a:lnTo>
                      <a:pt x="451" y="129"/>
                    </a:lnTo>
                    <a:lnTo>
                      <a:pt x="455" y="126"/>
                    </a:lnTo>
                    <a:lnTo>
                      <a:pt x="458" y="123"/>
                    </a:lnTo>
                    <a:lnTo>
                      <a:pt x="462" y="119"/>
                    </a:lnTo>
                    <a:lnTo>
                      <a:pt x="465" y="116"/>
                    </a:lnTo>
                    <a:lnTo>
                      <a:pt x="469" y="112"/>
                    </a:lnTo>
                    <a:lnTo>
                      <a:pt x="472" y="109"/>
                    </a:lnTo>
                    <a:lnTo>
                      <a:pt x="476" y="105"/>
                    </a:lnTo>
                    <a:lnTo>
                      <a:pt x="479" y="101"/>
                    </a:lnTo>
                    <a:lnTo>
                      <a:pt x="483" y="97"/>
                    </a:lnTo>
                    <a:lnTo>
                      <a:pt x="486" y="94"/>
                    </a:lnTo>
                    <a:lnTo>
                      <a:pt x="490" y="90"/>
                    </a:lnTo>
                    <a:lnTo>
                      <a:pt x="493" y="86"/>
                    </a:lnTo>
                    <a:lnTo>
                      <a:pt x="497" y="82"/>
                    </a:lnTo>
                    <a:lnTo>
                      <a:pt x="501" y="79"/>
                    </a:lnTo>
                    <a:lnTo>
                      <a:pt x="504" y="75"/>
                    </a:lnTo>
                    <a:lnTo>
                      <a:pt x="508" y="71"/>
                    </a:lnTo>
                    <a:lnTo>
                      <a:pt x="511" y="68"/>
                    </a:lnTo>
                    <a:lnTo>
                      <a:pt x="515" y="64"/>
                    </a:lnTo>
                    <a:lnTo>
                      <a:pt x="518" y="61"/>
                    </a:lnTo>
                    <a:lnTo>
                      <a:pt x="522" y="58"/>
                    </a:lnTo>
                    <a:lnTo>
                      <a:pt x="525" y="55"/>
                    </a:lnTo>
                    <a:lnTo>
                      <a:pt x="529" y="52"/>
                    </a:lnTo>
                    <a:lnTo>
                      <a:pt x="532" y="49"/>
                    </a:lnTo>
                    <a:lnTo>
                      <a:pt x="536" y="46"/>
                    </a:lnTo>
                    <a:lnTo>
                      <a:pt x="539" y="44"/>
                    </a:lnTo>
                    <a:lnTo>
                      <a:pt x="543" y="41"/>
                    </a:lnTo>
                    <a:lnTo>
                      <a:pt x="546" y="39"/>
                    </a:lnTo>
                    <a:lnTo>
                      <a:pt x="550" y="37"/>
                    </a:lnTo>
                    <a:lnTo>
                      <a:pt x="553" y="35"/>
                    </a:lnTo>
                    <a:lnTo>
                      <a:pt x="557" y="33"/>
                    </a:lnTo>
                    <a:lnTo>
                      <a:pt x="561" y="31"/>
                    </a:lnTo>
                    <a:lnTo>
                      <a:pt x="564" y="29"/>
                    </a:lnTo>
                    <a:lnTo>
                      <a:pt x="568" y="27"/>
                    </a:lnTo>
                    <a:lnTo>
                      <a:pt x="571" y="26"/>
                    </a:lnTo>
                    <a:lnTo>
                      <a:pt x="575" y="24"/>
                    </a:lnTo>
                    <a:lnTo>
                      <a:pt x="578" y="23"/>
                    </a:lnTo>
                    <a:lnTo>
                      <a:pt x="582" y="21"/>
                    </a:lnTo>
                    <a:lnTo>
                      <a:pt x="585" y="20"/>
                    </a:lnTo>
                    <a:lnTo>
                      <a:pt x="589" y="19"/>
                    </a:lnTo>
                    <a:lnTo>
                      <a:pt x="592" y="18"/>
                    </a:lnTo>
                    <a:lnTo>
                      <a:pt x="596" y="17"/>
                    </a:lnTo>
                    <a:lnTo>
                      <a:pt x="599" y="16"/>
                    </a:lnTo>
                    <a:lnTo>
                      <a:pt x="603" y="15"/>
                    </a:lnTo>
                    <a:lnTo>
                      <a:pt x="606" y="14"/>
                    </a:lnTo>
                    <a:lnTo>
                      <a:pt x="610" y="13"/>
                    </a:lnTo>
                    <a:lnTo>
                      <a:pt x="613" y="12"/>
                    </a:lnTo>
                    <a:lnTo>
                      <a:pt x="617" y="12"/>
                    </a:lnTo>
                    <a:lnTo>
                      <a:pt x="621" y="11"/>
                    </a:lnTo>
                    <a:lnTo>
                      <a:pt x="624" y="11"/>
                    </a:lnTo>
                    <a:lnTo>
                      <a:pt x="628" y="10"/>
                    </a:lnTo>
                    <a:lnTo>
                      <a:pt x="631" y="9"/>
                    </a:lnTo>
                    <a:lnTo>
                      <a:pt x="635" y="9"/>
                    </a:lnTo>
                    <a:lnTo>
                      <a:pt x="638" y="8"/>
                    </a:lnTo>
                    <a:lnTo>
                      <a:pt x="642" y="8"/>
                    </a:lnTo>
                    <a:lnTo>
                      <a:pt x="645" y="7"/>
                    </a:lnTo>
                    <a:lnTo>
                      <a:pt x="649" y="7"/>
                    </a:lnTo>
                    <a:lnTo>
                      <a:pt x="652" y="7"/>
                    </a:lnTo>
                    <a:lnTo>
                      <a:pt x="656" y="7"/>
                    </a:lnTo>
                    <a:lnTo>
                      <a:pt x="659" y="6"/>
                    </a:lnTo>
                    <a:lnTo>
                      <a:pt x="663" y="6"/>
                    </a:lnTo>
                    <a:lnTo>
                      <a:pt x="666" y="6"/>
                    </a:lnTo>
                    <a:lnTo>
                      <a:pt x="670" y="5"/>
                    </a:lnTo>
                    <a:lnTo>
                      <a:pt x="673" y="5"/>
                    </a:lnTo>
                    <a:lnTo>
                      <a:pt x="677" y="5"/>
                    </a:lnTo>
                    <a:lnTo>
                      <a:pt x="681" y="4"/>
                    </a:lnTo>
                    <a:lnTo>
                      <a:pt x="684" y="4"/>
                    </a:lnTo>
                    <a:lnTo>
                      <a:pt x="687" y="4"/>
                    </a:lnTo>
                    <a:lnTo>
                      <a:pt x="691" y="4"/>
                    </a:lnTo>
                    <a:lnTo>
                      <a:pt x="695" y="4"/>
                    </a:lnTo>
                    <a:lnTo>
                      <a:pt x="698" y="3"/>
                    </a:lnTo>
                    <a:lnTo>
                      <a:pt x="702" y="3"/>
                    </a:lnTo>
                    <a:lnTo>
                      <a:pt x="705" y="3"/>
                    </a:lnTo>
                    <a:lnTo>
                      <a:pt x="709" y="3"/>
                    </a:lnTo>
                    <a:lnTo>
                      <a:pt x="712" y="3"/>
                    </a:lnTo>
                    <a:lnTo>
                      <a:pt x="716" y="3"/>
                    </a:lnTo>
                    <a:lnTo>
                      <a:pt x="719" y="3"/>
                    </a:lnTo>
                    <a:lnTo>
                      <a:pt x="723" y="3"/>
                    </a:lnTo>
                    <a:lnTo>
                      <a:pt x="726" y="2"/>
                    </a:lnTo>
                    <a:lnTo>
                      <a:pt x="730" y="2"/>
                    </a:lnTo>
                    <a:lnTo>
                      <a:pt x="733" y="2"/>
                    </a:lnTo>
                    <a:lnTo>
                      <a:pt x="737" y="2"/>
                    </a:lnTo>
                    <a:lnTo>
                      <a:pt x="740" y="2"/>
                    </a:lnTo>
                    <a:lnTo>
                      <a:pt x="744" y="2"/>
                    </a:lnTo>
                    <a:lnTo>
                      <a:pt x="747" y="2"/>
                    </a:lnTo>
                    <a:lnTo>
                      <a:pt x="751" y="2"/>
                    </a:lnTo>
                    <a:lnTo>
                      <a:pt x="755" y="2"/>
                    </a:lnTo>
                    <a:lnTo>
                      <a:pt x="758" y="2"/>
                    </a:lnTo>
                    <a:lnTo>
                      <a:pt x="762" y="2"/>
                    </a:lnTo>
                    <a:lnTo>
                      <a:pt x="765" y="2"/>
                    </a:lnTo>
                    <a:lnTo>
                      <a:pt x="769" y="1"/>
                    </a:lnTo>
                    <a:lnTo>
                      <a:pt x="772" y="1"/>
                    </a:lnTo>
                    <a:lnTo>
                      <a:pt x="776" y="1"/>
                    </a:lnTo>
                    <a:lnTo>
                      <a:pt x="779" y="1"/>
                    </a:lnTo>
                    <a:lnTo>
                      <a:pt x="783" y="1"/>
                    </a:lnTo>
                    <a:lnTo>
                      <a:pt x="786" y="1"/>
                    </a:lnTo>
                    <a:lnTo>
                      <a:pt x="790" y="1"/>
                    </a:lnTo>
                    <a:lnTo>
                      <a:pt x="793" y="1"/>
                    </a:lnTo>
                    <a:lnTo>
                      <a:pt x="797" y="1"/>
                    </a:lnTo>
                    <a:lnTo>
                      <a:pt x="800" y="1"/>
                    </a:lnTo>
                    <a:lnTo>
                      <a:pt x="804" y="1"/>
                    </a:lnTo>
                    <a:lnTo>
                      <a:pt x="807" y="1"/>
                    </a:lnTo>
                    <a:lnTo>
                      <a:pt x="811" y="1"/>
                    </a:lnTo>
                    <a:lnTo>
                      <a:pt x="815" y="1"/>
                    </a:lnTo>
                    <a:lnTo>
                      <a:pt x="818" y="1"/>
                    </a:lnTo>
                    <a:lnTo>
                      <a:pt x="822" y="1"/>
                    </a:lnTo>
                    <a:lnTo>
                      <a:pt x="825" y="1"/>
                    </a:lnTo>
                    <a:lnTo>
                      <a:pt x="829" y="1"/>
                    </a:lnTo>
                    <a:lnTo>
                      <a:pt x="832" y="1"/>
                    </a:lnTo>
                    <a:lnTo>
                      <a:pt x="836" y="1"/>
                    </a:lnTo>
                    <a:lnTo>
                      <a:pt x="839" y="1"/>
                    </a:lnTo>
                    <a:lnTo>
                      <a:pt x="843" y="1"/>
                    </a:lnTo>
                    <a:lnTo>
                      <a:pt x="846" y="1"/>
                    </a:lnTo>
                    <a:lnTo>
                      <a:pt x="850" y="1"/>
                    </a:lnTo>
                    <a:lnTo>
                      <a:pt x="853" y="1"/>
                    </a:lnTo>
                    <a:lnTo>
                      <a:pt x="857" y="1"/>
                    </a:lnTo>
                    <a:lnTo>
                      <a:pt x="860" y="1"/>
                    </a:lnTo>
                    <a:lnTo>
                      <a:pt x="864" y="1"/>
                    </a:lnTo>
                    <a:lnTo>
                      <a:pt x="867" y="1"/>
                    </a:lnTo>
                    <a:lnTo>
                      <a:pt x="871" y="0"/>
                    </a:lnTo>
                    <a:lnTo>
                      <a:pt x="875" y="0"/>
                    </a:lnTo>
                    <a:lnTo>
                      <a:pt x="878" y="0"/>
                    </a:lnTo>
                    <a:lnTo>
                      <a:pt x="882" y="0"/>
                    </a:lnTo>
                    <a:lnTo>
                      <a:pt x="885" y="0"/>
                    </a:lnTo>
                    <a:lnTo>
                      <a:pt x="889" y="0"/>
                    </a:lnTo>
                    <a:lnTo>
                      <a:pt x="892" y="0"/>
                    </a:lnTo>
                    <a:lnTo>
                      <a:pt x="896" y="0"/>
                    </a:lnTo>
                    <a:lnTo>
                      <a:pt x="899" y="0"/>
                    </a:lnTo>
                    <a:lnTo>
                      <a:pt x="903" y="0"/>
                    </a:lnTo>
                    <a:lnTo>
                      <a:pt x="906" y="0"/>
                    </a:lnTo>
                    <a:lnTo>
                      <a:pt x="910" y="0"/>
                    </a:lnTo>
                    <a:lnTo>
                      <a:pt x="913" y="0"/>
                    </a:lnTo>
                    <a:lnTo>
                      <a:pt x="917" y="0"/>
                    </a:lnTo>
                    <a:lnTo>
                      <a:pt x="920" y="0"/>
                    </a:lnTo>
                    <a:lnTo>
                      <a:pt x="924" y="0"/>
                    </a:lnTo>
                    <a:lnTo>
                      <a:pt x="927" y="0"/>
                    </a:lnTo>
                    <a:lnTo>
                      <a:pt x="931" y="0"/>
                    </a:lnTo>
                    <a:lnTo>
                      <a:pt x="935" y="0"/>
                    </a:lnTo>
                    <a:lnTo>
                      <a:pt x="938" y="0"/>
                    </a:lnTo>
                    <a:lnTo>
                      <a:pt x="941" y="0"/>
                    </a:lnTo>
                    <a:lnTo>
                      <a:pt x="945" y="0"/>
                    </a:lnTo>
                    <a:lnTo>
                      <a:pt x="948" y="0"/>
                    </a:lnTo>
                    <a:lnTo>
                      <a:pt x="952" y="0"/>
                    </a:lnTo>
                    <a:lnTo>
                      <a:pt x="956" y="0"/>
                    </a:lnTo>
                    <a:lnTo>
                      <a:pt x="959" y="0"/>
                    </a:lnTo>
                    <a:lnTo>
                      <a:pt x="963" y="0"/>
                    </a:lnTo>
                    <a:lnTo>
                      <a:pt x="966" y="0"/>
                    </a:lnTo>
                    <a:lnTo>
                      <a:pt x="970" y="0"/>
                    </a:lnTo>
                    <a:lnTo>
                      <a:pt x="973" y="0"/>
                    </a:lnTo>
                    <a:lnTo>
                      <a:pt x="977" y="0"/>
                    </a:lnTo>
                    <a:lnTo>
                      <a:pt x="980" y="0"/>
                    </a:lnTo>
                    <a:lnTo>
                      <a:pt x="984" y="0"/>
                    </a:lnTo>
                    <a:lnTo>
                      <a:pt x="987" y="0"/>
                    </a:lnTo>
                    <a:lnTo>
                      <a:pt x="991" y="0"/>
                    </a:lnTo>
                    <a:lnTo>
                      <a:pt x="994" y="0"/>
                    </a:lnTo>
                    <a:lnTo>
                      <a:pt x="998" y="0"/>
                    </a:lnTo>
                    <a:lnTo>
                      <a:pt x="1001" y="0"/>
                    </a:lnTo>
                    <a:lnTo>
                      <a:pt x="1005" y="0"/>
                    </a:lnTo>
                    <a:lnTo>
                      <a:pt x="1008" y="0"/>
                    </a:lnTo>
                    <a:lnTo>
                      <a:pt x="1012" y="0"/>
                    </a:lnTo>
                    <a:lnTo>
                      <a:pt x="1016" y="0"/>
                    </a:lnTo>
                    <a:lnTo>
                      <a:pt x="1019" y="0"/>
                    </a:lnTo>
                    <a:lnTo>
                      <a:pt x="1023" y="0"/>
                    </a:lnTo>
                    <a:lnTo>
                      <a:pt x="1026" y="0"/>
                    </a:lnTo>
                    <a:lnTo>
                      <a:pt x="1030" y="0"/>
                    </a:lnTo>
                    <a:lnTo>
                      <a:pt x="1033" y="0"/>
                    </a:lnTo>
                    <a:lnTo>
                      <a:pt x="1037" y="0"/>
                    </a:lnTo>
                    <a:lnTo>
                      <a:pt x="1040" y="0"/>
                    </a:lnTo>
                    <a:lnTo>
                      <a:pt x="1044" y="0"/>
                    </a:lnTo>
                    <a:lnTo>
                      <a:pt x="1047" y="0"/>
                    </a:lnTo>
                    <a:lnTo>
                      <a:pt x="1051" y="0"/>
                    </a:lnTo>
                    <a:lnTo>
                      <a:pt x="1054" y="0"/>
                    </a:lnTo>
                    <a:lnTo>
                      <a:pt x="1058" y="0"/>
                    </a:lnTo>
                    <a:lnTo>
                      <a:pt x="1061" y="0"/>
                    </a:lnTo>
                    <a:lnTo>
                      <a:pt x="1065" y="0"/>
                    </a:lnTo>
                    <a:lnTo>
                      <a:pt x="1068" y="0"/>
                    </a:lnTo>
                    <a:lnTo>
                      <a:pt x="1072" y="0"/>
                    </a:lnTo>
                    <a:lnTo>
                      <a:pt x="1076" y="0"/>
                    </a:lnTo>
                    <a:lnTo>
                      <a:pt x="1079" y="0"/>
                    </a:lnTo>
                    <a:lnTo>
                      <a:pt x="1083" y="0"/>
                    </a:lnTo>
                    <a:lnTo>
                      <a:pt x="1086" y="0"/>
                    </a:lnTo>
                    <a:lnTo>
                      <a:pt x="1090" y="0"/>
                    </a:lnTo>
                    <a:lnTo>
                      <a:pt x="1093" y="0"/>
                    </a:lnTo>
                    <a:lnTo>
                      <a:pt x="1097" y="0"/>
                    </a:lnTo>
                    <a:lnTo>
                      <a:pt x="1100" y="0"/>
                    </a:lnTo>
                    <a:lnTo>
                      <a:pt x="1104" y="0"/>
                    </a:lnTo>
                    <a:lnTo>
                      <a:pt x="1107" y="0"/>
                    </a:lnTo>
                    <a:lnTo>
                      <a:pt x="1111" y="0"/>
                    </a:lnTo>
                    <a:lnTo>
                      <a:pt x="1114" y="0"/>
                    </a:lnTo>
                    <a:lnTo>
                      <a:pt x="1118" y="0"/>
                    </a:lnTo>
                    <a:lnTo>
                      <a:pt x="1121" y="0"/>
                    </a:lnTo>
                    <a:lnTo>
                      <a:pt x="1125" y="0"/>
                    </a:lnTo>
                    <a:lnTo>
                      <a:pt x="1128" y="0"/>
                    </a:lnTo>
                    <a:lnTo>
                      <a:pt x="1132" y="0"/>
                    </a:lnTo>
                    <a:lnTo>
                      <a:pt x="1136" y="0"/>
                    </a:lnTo>
                    <a:lnTo>
                      <a:pt x="1139" y="0"/>
                    </a:lnTo>
                    <a:lnTo>
                      <a:pt x="1143" y="0"/>
                    </a:lnTo>
                    <a:lnTo>
                      <a:pt x="1146" y="0"/>
                    </a:lnTo>
                    <a:lnTo>
                      <a:pt x="1149" y="0"/>
                    </a:lnTo>
                    <a:lnTo>
                      <a:pt x="1153" y="0"/>
                    </a:lnTo>
                    <a:lnTo>
                      <a:pt x="1157" y="0"/>
                    </a:lnTo>
                    <a:lnTo>
                      <a:pt x="1160" y="0"/>
                    </a:lnTo>
                    <a:lnTo>
                      <a:pt x="1164" y="0"/>
                    </a:lnTo>
                    <a:lnTo>
                      <a:pt x="1167" y="0"/>
                    </a:lnTo>
                    <a:lnTo>
                      <a:pt x="1171" y="0"/>
                    </a:lnTo>
                    <a:lnTo>
                      <a:pt x="1174" y="0"/>
                    </a:lnTo>
                    <a:lnTo>
                      <a:pt x="1178" y="0"/>
                    </a:lnTo>
                    <a:lnTo>
                      <a:pt x="1181" y="0"/>
                    </a:lnTo>
                    <a:lnTo>
                      <a:pt x="1185" y="0"/>
                    </a:lnTo>
                    <a:lnTo>
                      <a:pt x="1188" y="0"/>
                    </a:lnTo>
                    <a:lnTo>
                      <a:pt x="1192" y="0"/>
                    </a:lnTo>
                    <a:lnTo>
                      <a:pt x="1196" y="0"/>
                    </a:lnTo>
                    <a:lnTo>
                      <a:pt x="1199" y="0"/>
                    </a:lnTo>
                    <a:lnTo>
                      <a:pt x="1202" y="0"/>
                    </a:lnTo>
                    <a:lnTo>
                      <a:pt x="1206" y="0"/>
                    </a:lnTo>
                    <a:lnTo>
                      <a:pt x="1209" y="0"/>
                    </a:lnTo>
                    <a:lnTo>
                      <a:pt x="1213" y="0"/>
                    </a:lnTo>
                    <a:lnTo>
                      <a:pt x="1217" y="0"/>
                    </a:lnTo>
                    <a:lnTo>
                      <a:pt x="1220" y="0"/>
                    </a:lnTo>
                    <a:lnTo>
                      <a:pt x="1224" y="0"/>
                    </a:lnTo>
                    <a:lnTo>
                      <a:pt x="1227" y="0"/>
                    </a:lnTo>
                    <a:lnTo>
                      <a:pt x="1231" y="0"/>
                    </a:lnTo>
                    <a:lnTo>
                      <a:pt x="1234" y="0"/>
                    </a:lnTo>
                    <a:lnTo>
                      <a:pt x="1238" y="0"/>
                    </a:lnTo>
                    <a:lnTo>
                      <a:pt x="1241" y="1"/>
                    </a:lnTo>
                    <a:lnTo>
                      <a:pt x="1245" y="1"/>
                    </a:lnTo>
                    <a:lnTo>
                      <a:pt x="1248" y="1"/>
                    </a:lnTo>
                    <a:lnTo>
                      <a:pt x="1252" y="1"/>
                    </a:lnTo>
                    <a:lnTo>
                      <a:pt x="1255" y="1"/>
                    </a:lnTo>
                    <a:lnTo>
                      <a:pt x="1259" y="1"/>
                    </a:lnTo>
                    <a:lnTo>
                      <a:pt x="1262" y="2"/>
                    </a:lnTo>
                    <a:lnTo>
                      <a:pt x="1266" y="2"/>
                    </a:lnTo>
                    <a:lnTo>
                      <a:pt x="1269" y="2"/>
                    </a:lnTo>
                    <a:lnTo>
                      <a:pt x="1273" y="3"/>
                    </a:lnTo>
                    <a:lnTo>
                      <a:pt x="1277" y="3"/>
                    </a:lnTo>
                    <a:lnTo>
                      <a:pt x="1280" y="4"/>
                    </a:lnTo>
                    <a:lnTo>
                      <a:pt x="1284" y="5"/>
                    </a:lnTo>
                    <a:lnTo>
                      <a:pt x="1287" y="6"/>
                    </a:lnTo>
                    <a:lnTo>
                      <a:pt x="1291" y="7"/>
                    </a:lnTo>
                    <a:lnTo>
                      <a:pt x="1294" y="8"/>
                    </a:lnTo>
                    <a:lnTo>
                      <a:pt x="1298" y="10"/>
                    </a:lnTo>
                    <a:lnTo>
                      <a:pt x="1301" y="12"/>
                    </a:lnTo>
                    <a:lnTo>
                      <a:pt x="1305" y="14"/>
                    </a:lnTo>
                    <a:lnTo>
                      <a:pt x="1308" y="17"/>
                    </a:lnTo>
                    <a:lnTo>
                      <a:pt x="1312" y="19"/>
                    </a:lnTo>
                    <a:lnTo>
                      <a:pt x="1315" y="22"/>
                    </a:lnTo>
                    <a:lnTo>
                      <a:pt x="1319" y="26"/>
                    </a:lnTo>
                    <a:lnTo>
                      <a:pt x="1322" y="29"/>
                    </a:lnTo>
                    <a:lnTo>
                      <a:pt x="1326" y="33"/>
                    </a:lnTo>
                    <a:lnTo>
                      <a:pt x="1329" y="37"/>
                    </a:lnTo>
                    <a:lnTo>
                      <a:pt x="1333" y="41"/>
                    </a:lnTo>
                    <a:lnTo>
                      <a:pt x="1337" y="44"/>
                    </a:lnTo>
                    <a:lnTo>
                      <a:pt x="1340" y="48"/>
                    </a:lnTo>
                    <a:lnTo>
                      <a:pt x="1344" y="52"/>
                    </a:lnTo>
                    <a:lnTo>
                      <a:pt x="1347" y="55"/>
                    </a:lnTo>
                    <a:lnTo>
                      <a:pt x="1351" y="58"/>
                    </a:lnTo>
                    <a:lnTo>
                      <a:pt x="1354" y="61"/>
                    </a:lnTo>
                    <a:lnTo>
                      <a:pt x="1358" y="63"/>
                    </a:lnTo>
                    <a:lnTo>
                      <a:pt x="1361" y="66"/>
                    </a:lnTo>
                    <a:lnTo>
                      <a:pt x="1365" y="67"/>
                    </a:lnTo>
                    <a:lnTo>
                      <a:pt x="1368" y="69"/>
                    </a:lnTo>
                    <a:lnTo>
                      <a:pt x="1372" y="71"/>
                    </a:lnTo>
                    <a:lnTo>
                      <a:pt x="1375" y="72"/>
                    </a:lnTo>
                    <a:lnTo>
                      <a:pt x="1379" y="73"/>
                    </a:lnTo>
                    <a:lnTo>
                      <a:pt x="1382" y="74"/>
                    </a:lnTo>
                    <a:lnTo>
                      <a:pt x="1386" y="74"/>
                    </a:lnTo>
                    <a:lnTo>
                      <a:pt x="1389" y="75"/>
                    </a:lnTo>
                    <a:lnTo>
                      <a:pt x="1393" y="75"/>
                    </a:lnTo>
                    <a:lnTo>
                      <a:pt x="1397" y="76"/>
                    </a:lnTo>
                    <a:lnTo>
                      <a:pt x="1400" y="76"/>
                    </a:lnTo>
                    <a:lnTo>
                      <a:pt x="1404" y="76"/>
                    </a:lnTo>
                    <a:lnTo>
                      <a:pt x="1407" y="77"/>
                    </a:lnTo>
                    <a:lnTo>
                      <a:pt x="1410" y="77"/>
                    </a:lnTo>
                  </a:path>
                </a:pathLst>
              </a:custGeom>
              <a:noFill/>
              <a:ln w="4826">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92" name="Freeform 48"/>
              <p:cNvSpPr>
                <a:spLocks/>
              </p:cNvSpPr>
              <p:nvPr/>
            </p:nvSpPr>
            <p:spPr bwMode="auto">
              <a:xfrm>
                <a:off x="2242" y="2410"/>
                <a:ext cx="2494" cy="0"/>
              </a:xfrm>
              <a:custGeom>
                <a:avLst/>
                <a:gdLst>
                  <a:gd name="T0" fmla="*/ 19441 w 1410"/>
                  <a:gd name="T1" fmla="*/ 42902 w 1410"/>
                  <a:gd name="T2" fmla="*/ 65649 w 1410"/>
                  <a:gd name="T3" fmla="*/ 88997 w 1410"/>
                  <a:gd name="T4" fmla="*/ 112384 w 1410"/>
                  <a:gd name="T5" fmla="*/ 135203 w 1410"/>
                  <a:gd name="T6" fmla="*/ 158656 w 1410"/>
                  <a:gd name="T7" fmla="*/ 182055 w 1410"/>
                  <a:gd name="T8" fmla="*/ 205392 w 1410"/>
                  <a:gd name="T9" fmla="*/ 228086 w 1410"/>
                  <a:gd name="T10" fmla="*/ 251118 w 1410"/>
                  <a:gd name="T11" fmla="*/ 273712 w 1410"/>
                  <a:gd name="T12" fmla="*/ 297398 w 1410"/>
                  <a:gd name="T13" fmla="*/ 320785 w 1410"/>
                  <a:gd name="T14" fmla="*/ 344176 w 1410"/>
                  <a:gd name="T15" fmla="*/ 366876 w 1410"/>
                  <a:gd name="T16" fmla="*/ 390329 w 1410"/>
                  <a:gd name="T17" fmla="*/ 413728 w 1410"/>
                  <a:gd name="T18" fmla="*/ 435834 w 1410"/>
                  <a:gd name="T19" fmla="*/ 459796 w 1410"/>
                  <a:gd name="T20" fmla="*/ 482976 w 1410"/>
                  <a:gd name="T21" fmla="*/ 505383 w 1410"/>
                  <a:gd name="T22" fmla="*/ 529071 w 1410"/>
                  <a:gd name="T23" fmla="*/ 552456 w 1410"/>
                  <a:gd name="T24" fmla="*/ 574651 w 1410"/>
                  <a:gd name="T25" fmla="*/ 598059 w 1410"/>
                  <a:gd name="T26" fmla="*/ 621922 w 1410"/>
                  <a:gd name="T27" fmla="*/ 644191 w 1410"/>
                  <a:gd name="T28" fmla="*/ 667506 w 1410"/>
                  <a:gd name="T29" fmla="*/ 691556 w 1410"/>
                  <a:gd name="T30" fmla="*/ 714655 w 1410"/>
                  <a:gd name="T31" fmla="*/ 737005 w 1410"/>
                  <a:gd name="T32" fmla="*/ 760242 w 1410"/>
                  <a:gd name="T33" fmla="*/ 784133 w 1410"/>
                  <a:gd name="T34" fmla="*/ 806324 w 1410"/>
                  <a:gd name="T35" fmla="*/ 829738 w 1410"/>
                  <a:gd name="T36" fmla="*/ 853797 w 1410"/>
                  <a:gd name="T37" fmla="*/ 877074 w 1410"/>
                  <a:gd name="T38" fmla="*/ 899179 w 1410"/>
                  <a:gd name="T39" fmla="*/ 922591 w 1410"/>
                  <a:gd name="T40" fmla="*/ 945458 w 1410"/>
                  <a:gd name="T41" fmla="*/ 968850 w 1410"/>
                  <a:gd name="T42" fmla="*/ 991915 w 1410"/>
                  <a:gd name="T43" fmla="*/ 1015805 w 1410"/>
                  <a:gd name="T44" fmla="*/ 1038006 w 1410"/>
                  <a:gd name="T45" fmla="*/ 1061432 w 1410"/>
                  <a:gd name="T46" fmla="*/ 1084763 w 1410"/>
                  <a:gd name="T47" fmla="*/ 1107667 w 1410"/>
                  <a:gd name="T48" fmla="*/ 1131082 w 1410"/>
                  <a:gd name="T49" fmla="*/ 1154441 w 1410"/>
                  <a:gd name="T50" fmla="*/ 1177136 w 1410"/>
                  <a:gd name="T51" fmla="*/ 1200520 w 1410"/>
                  <a:gd name="T52" fmla="*/ 1223581 w 1410"/>
                  <a:gd name="T53" fmla="*/ 1246407 w 1410"/>
                  <a:gd name="T54" fmla="*/ 1269922 w 1410"/>
                  <a:gd name="T55" fmla="*/ 1293258 w 1410"/>
                  <a:gd name="T56" fmla="*/ 1316660 w 1410"/>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10"/>
                  <a:gd name="T115" fmla="*/ 1410 w 1410"/>
                </a:gdLst>
                <a:ahLst/>
                <a:cxnLst>
                  <a:cxn ang="T57">
                    <a:pos x="T0" y="0"/>
                  </a:cxn>
                  <a:cxn ang="T58">
                    <a:pos x="T1" y="0"/>
                  </a:cxn>
                  <a:cxn ang="T59">
                    <a:pos x="T2" y="0"/>
                  </a:cxn>
                  <a:cxn ang="T60">
                    <a:pos x="T3" y="0"/>
                  </a:cxn>
                  <a:cxn ang="T61">
                    <a:pos x="T4" y="0"/>
                  </a:cxn>
                  <a:cxn ang="T62">
                    <a:pos x="T5" y="0"/>
                  </a:cxn>
                  <a:cxn ang="T63">
                    <a:pos x="T6" y="0"/>
                  </a:cxn>
                  <a:cxn ang="T64">
                    <a:pos x="T7" y="0"/>
                  </a:cxn>
                  <a:cxn ang="T65">
                    <a:pos x="T8" y="0"/>
                  </a:cxn>
                  <a:cxn ang="T66">
                    <a:pos x="T9" y="0"/>
                  </a:cxn>
                  <a:cxn ang="T67">
                    <a:pos x="T10" y="0"/>
                  </a:cxn>
                  <a:cxn ang="T68">
                    <a:pos x="T11" y="0"/>
                  </a:cxn>
                  <a:cxn ang="T69">
                    <a:pos x="T12" y="0"/>
                  </a:cxn>
                  <a:cxn ang="T70">
                    <a:pos x="T13" y="0"/>
                  </a:cxn>
                  <a:cxn ang="T71">
                    <a:pos x="T14" y="0"/>
                  </a:cxn>
                  <a:cxn ang="T72">
                    <a:pos x="T15" y="0"/>
                  </a:cxn>
                  <a:cxn ang="T73">
                    <a:pos x="T16" y="0"/>
                  </a:cxn>
                  <a:cxn ang="T74">
                    <a:pos x="T17" y="0"/>
                  </a:cxn>
                  <a:cxn ang="T75">
                    <a:pos x="T18" y="0"/>
                  </a:cxn>
                  <a:cxn ang="T76">
                    <a:pos x="T19" y="0"/>
                  </a:cxn>
                  <a:cxn ang="T77">
                    <a:pos x="T20" y="0"/>
                  </a:cxn>
                  <a:cxn ang="T78">
                    <a:pos x="T21" y="0"/>
                  </a:cxn>
                  <a:cxn ang="T79">
                    <a:pos x="T22" y="0"/>
                  </a:cxn>
                  <a:cxn ang="T80">
                    <a:pos x="T23" y="0"/>
                  </a:cxn>
                  <a:cxn ang="T81">
                    <a:pos x="T24" y="0"/>
                  </a:cxn>
                  <a:cxn ang="T82">
                    <a:pos x="T25" y="0"/>
                  </a:cxn>
                  <a:cxn ang="T83">
                    <a:pos x="T26" y="0"/>
                  </a:cxn>
                  <a:cxn ang="T84">
                    <a:pos x="T27" y="0"/>
                  </a:cxn>
                  <a:cxn ang="T85">
                    <a:pos x="T28" y="0"/>
                  </a:cxn>
                  <a:cxn ang="T86">
                    <a:pos x="T29" y="0"/>
                  </a:cxn>
                  <a:cxn ang="T87">
                    <a:pos x="T30" y="0"/>
                  </a:cxn>
                  <a:cxn ang="T88">
                    <a:pos x="T31" y="0"/>
                  </a:cxn>
                  <a:cxn ang="T89">
                    <a:pos x="T32" y="0"/>
                  </a:cxn>
                  <a:cxn ang="T90">
                    <a:pos x="T33" y="0"/>
                  </a:cxn>
                  <a:cxn ang="T91">
                    <a:pos x="T34" y="0"/>
                  </a:cxn>
                  <a:cxn ang="T92">
                    <a:pos x="T35" y="0"/>
                  </a:cxn>
                  <a:cxn ang="T93">
                    <a:pos x="T36" y="0"/>
                  </a:cxn>
                  <a:cxn ang="T94">
                    <a:pos x="T37" y="0"/>
                  </a:cxn>
                  <a:cxn ang="T95">
                    <a:pos x="T38" y="0"/>
                  </a:cxn>
                  <a:cxn ang="T96">
                    <a:pos x="T39" y="0"/>
                  </a:cxn>
                  <a:cxn ang="T97">
                    <a:pos x="T40" y="0"/>
                  </a:cxn>
                  <a:cxn ang="T98">
                    <a:pos x="T41" y="0"/>
                  </a:cxn>
                  <a:cxn ang="T99">
                    <a:pos x="T42" y="0"/>
                  </a:cxn>
                  <a:cxn ang="T100">
                    <a:pos x="T43" y="0"/>
                  </a:cxn>
                  <a:cxn ang="T101">
                    <a:pos x="T44" y="0"/>
                  </a:cxn>
                  <a:cxn ang="T102">
                    <a:pos x="T45" y="0"/>
                  </a:cxn>
                  <a:cxn ang="T103">
                    <a:pos x="T46" y="0"/>
                  </a:cxn>
                  <a:cxn ang="T104">
                    <a:pos x="T47" y="0"/>
                  </a:cxn>
                  <a:cxn ang="T105">
                    <a:pos x="T48" y="0"/>
                  </a:cxn>
                  <a:cxn ang="T106">
                    <a:pos x="T49" y="0"/>
                  </a:cxn>
                  <a:cxn ang="T107">
                    <a:pos x="T50" y="0"/>
                  </a:cxn>
                  <a:cxn ang="T108">
                    <a:pos x="T51" y="0"/>
                  </a:cxn>
                  <a:cxn ang="T109">
                    <a:pos x="T52" y="0"/>
                  </a:cxn>
                  <a:cxn ang="T110">
                    <a:pos x="T53" y="0"/>
                  </a:cxn>
                  <a:cxn ang="T111">
                    <a:pos x="T54" y="0"/>
                  </a:cxn>
                  <a:cxn ang="T112">
                    <a:pos x="T55" y="0"/>
                  </a:cxn>
                  <a:cxn ang="T113">
                    <a:pos x="T56" y="0"/>
                  </a:cxn>
                </a:cxnLst>
                <a:rect l="T114" t="0" r="T115" b="0"/>
                <a:pathLst>
                  <a:path w="1410">
                    <a:moveTo>
                      <a:pt x="0" y="0"/>
                    </a:moveTo>
                    <a:lnTo>
                      <a:pt x="3" y="0"/>
                    </a:lnTo>
                    <a:lnTo>
                      <a:pt x="7" y="0"/>
                    </a:lnTo>
                    <a:lnTo>
                      <a:pt x="10" y="0"/>
                    </a:lnTo>
                    <a:lnTo>
                      <a:pt x="14" y="0"/>
                    </a:lnTo>
                    <a:lnTo>
                      <a:pt x="17" y="0"/>
                    </a:lnTo>
                    <a:lnTo>
                      <a:pt x="21" y="0"/>
                    </a:lnTo>
                    <a:lnTo>
                      <a:pt x="24" y="0"/>
                    </a:lnTo>
                    <a:lnTo>
                      <a:pt x="28" y="0"/>
                    </a:lnTo>
                    <a:lnTo>
                      <a:pt x="31" y="0"/>
                    </a:lnTo>
                    <a:lnTo>
                      <a:pt x="35" y="0"/>
                    </a:lnTo>
                    <a:lnTo>
                      <a:pt x="39" y="0"/>
                    </a:lnTo>
                    <a:lnTo>
                      <a:pt x="42" y="0"/>
                    </a:lnTo>
                    <a:lnTo>
                      <a:pt x="46" y="0"/>
                    </a:lnTo>
                    <a:lnTo>
                      <a:pt x="49" y="0"/>
                    </a:lnTo>
                    <a:lnTo>
                      <a:pt x="53" y="0"/>
                    </a:lnTo>
                    <a:lnTo>
                      <a:pt x="56" y="0"/>
                    </a:lnTo>
                    <a:lnTo>
                      <a:pt x="60" y="0"/>
                    </a:lnTo>
                    <a:lnTo>
                      <a:pt x="63" y="0"/>
                    </a:lnTo>
                    <a:lnTo>
                      <a:pt x="67" y="0"/>
                    </a:lnTo>
                    <a:lnTo>
                      <a:pt x="70" y="0"/>
                    </a:lnTo>
                    <a:lnTo>
                      <a:pt x="74" y="0"/>
                    </a:lnTo>
                    <a:lnTo>
                      <a:pt x="77" y="0"/>
                    </a:lnTo>
                    <a:lnTo>
                      <a:pt x="81" y="0"/>
                    </a:lnTo>
                    <a:lnTo>
                      <a:pt x="84" y="0"/>
                    </a:lnTo>
                    <a:lnTo>
                      <a:pt x="88" y="0"/>
                    </a:lnTo>
                    <a:lnTo>
                      <a:pt x="91" y="0"/>
                    </a:lnTo>
                    <a:lnTo>
                      <a:pt x="95" y="0"/>
                    </a:lnTo>
                    <a:lnTo>
                      <a:pt x="99" y="0"/>
                    </a:lnTo>
                    <a:lnTo>
                      <a:pt x="102" y="0"/>
                    </a:lnTo>
                    <a:lnTo>
                      <a:pt x="106" y="0"/>
                    </a:lnTo>
                    <a:lnTo>
                      <a:pt x="109" y="0"/>
                    </a:lnTo>
                    <a:lnTo>
                      <a:pt x="113" y="0"/>
                    </a:lnTo>
                    <a:lnTo>
                      <a:pt x="116" y="0"/>
                    </a:lnTo>
                    <a:lnTo>
                      <a:pt x="120" y="0"/>
                    </a:lnTo>
                    <a:lnTo>
                      <a:pt x="123" y="0"/>
                    </a:lnTo>
                    <a:lnTo>
                      <a:pt x="127" y="0"/>
                    </a:lnTo>
                    <a:lnTo>
                      <a:pt x="130" y="0"/>
                    </a:lnTo>
                    <a:lnTo>
                      <a:pt x="134" y="0"/>
                    </a:lnTo>
                    <a:lnTo>
                      <a:pt x="137" y="0"/>
                    </a:lnTo>
                    <a:lnTo>
                      <a:pt x="141" y="0"/>
                    </a:lnTo>
                    <a:lnTo>
                      <a:pt x="144" y="0"/>
                    </a:lnTo>
                    <a:lnTo>
                      <a:pt x="148" y="0"/>
                    </a:lnTo>
                    <a:lnTo>
                      <a:pt x="151" y="0"/>
                    </a:lnTo>
                    <a:lnTo>
                      <a:pt x="155" y="0"/>
                    </a:lnTo>
                    <a:lnTo>
                      <a:pt x="159" y="0"/>
                    </a:lnTo>
                    <a:lnTo>
                      <a:pt x="162" y="0"/>
                    </a:lnTo>
                    <a:lnTo>
                      <a:pt x="166" y="0"/>
                    </a:lnTo>
                    <a:lnTo>
                      <a:pt x="169" y="0"/>
                    </a:lnTo>
                    <a:lnTo>
                      <a:pt x="172" y="0"/>
                    </a:lnTo>
                    <a:lnTo>
                      <a:pt x="176" y="0"/>
                    </a:lnTo>
                    <a:lnTo>
                      <a:pt x="180" y="0"/>
                    </a:lnTo>
                    <a:lnTo>
                      <a:pt x="183" y="0"/>
                    </a:lnTo>
                    <a:lnTo>
                      <a:pt x="187" y="0"/>
                    </a:lnTo>
                    <a:lnTo>
                      <a:pt x="190" y="0"/>
                    </a:lnTo>
                    <a:lnTo>
                      <a:pt x="194" y="0"/>
                    </a:lnTo>
                    <a:lnTo>
                      <a:pt x="197" y="0"/>
                    </a:lnTo>
                    <a:lnTo>
                      <a:pt x="201" y="0"/>
                    </a:lnTo>
                    <a:lnTo>
                      <a:pt x="204" y="0"/>
                    </a:lnTo>
                    <a:lnTo>
                      <a:pt x="208" y="0"/>
                    </a:lnTo>
                    <a:lnTo>
                      <a:pt x="211" y="0"/>
                    </a:lnTo>
                    <a:lnTo>
                      <a:pt x="215" y="0"/>
                    </a:lnTo>
                    <a:lnTo>
                      <a:pt x="219" y="0"/>
                    </a:lnTo>
                    <a:lnTo>
                      <a:pt x="222" y="0"/>
                    </a:lnTo>
                    <a:lnTo>
                      <a:pt x="225" y="0"/>
                    </a:lnTo>
                    <a:lnTo>
                      <a:pt x="229" y="0"/>
                    </a:lnTo>
                    <a:lnTo>
                      <a:pt x="232" y="0"/>
                    </a:lnTo>
                    <a:lnTo>
                      <a:pt x="236" y="0"/>
                    </a:lnTo>
                    <a:lnTo>
                      <a:pt x="240" y="0"/>
                    </a:lnTo>
                    <a:lnTo>
                      <a:pt x="243" y="0"/>
                    </a:lnTo>
                    <a:lnTo>
                      <a:pt x="247" y="0"/>
                    </a:lnTo>
                    <a:lnTo>
                      <a:pt x="250" y="0"/>
                    </a:lnTo>
                    <a:lnTo>
                      <a:pt x="254" y="0"/>
                    </a:lnTo>
                    <a:lnTo>
                      <a:pt x="257" y="0"/>
                    </a:lnTo>
                    <a:lnTo>
                      <a:pt x="261" y="0"/>
                    </a:lnTo>
                    <a:lnTo>
                      <a:pt x="264" y="0"/>
                    </a:lnTo>
                    <a:lnTo>
                      <a:pt x="268" y="0"/>
                    </a:lnTo>
                    <a:lnTo>
                      <a:pt x="271" y="0"/>
                    </a:lnTo>
                    <a:lnTo>
                      <a:pt x="275" y="0"/>
                    </a:lnTo>
                    <a:lnTo>
                      <a:pt x="278" y="0"/>
                    </a:lnTo>
                    <a:lnTo>
                      <a:pt x="282" y="0"/>
                    </a:lnTo>
                    <a:lnTo>
                      <a:pt x="285" y="0"/>
                    </a:lnTo>
                    <a:lnTo>
                      <a:pt x="289" y="0"/>
                    </a:lnTo>
                    <a:lnTo>
                      <a:pt x="292" y="0"/>
                    </a:lnTo>
                    <a:lnTo>
                      <a:pt x="296" y="0"/>
                    </a:lnTo>
                    <a:lnTo>
                      <a:pt x="300" y="0"/>
                    </a:lnTo>
                    <a:lnTo>
                      <a:pt x="303" y="0"/>
                    </a:lnTo>
                    <a:lnTo>
                      <a:pt x="307" y="0"/>
                    </a:lnTo>
                    <a:lnTo>
                      <a:pt x="310" y="0"/>
                    </a:lnTo>
                    <a:lnTo>
                      <a:pt x="314" y="0"/>
                    </a:lnTo>
                    <a:lnTo>
                      <a:pt x="317" y="0"/>
                    </a:lnTo>
                    <a:lnTo>
                      <a:pt x="321" y="0"/>
                    </a:lnTo>
                    <a:lnTo>
                      <a:pt x="324" y="0"/>
                    </a:lnTo>
                    <a:lnTo>
                      <a:pt x="328" y="0"/>
                    </a:lnTo>
                    <a:lnTo>
                      <a:pt x="331" y="0"/>
                    </a:lnTo>
                    <a:lnTo>
                      <a:pt x="335" y="0"/>
                    </a:lnTo>
                    <a:lnTo>
                      <a:pt x="338" y="0"/>
                    </a:lnTo>
                    <a:lnTo>
                      <a:pt x="342" y="0"/>
                    </a:lnTo>
                    <a:lnTo>
                      <a:pt x="345" y="0"/>
                    </a:lnTo>
                    <a:lnTo>
                      <a:pt x="349" y="0"/>
                    </a:lnTo>
                    <a:lnTo>
                      <a:pt x="352" y="0"/>
                    </a:lnTo>
                    <a:lnTo>
                      <a:pt x="356" y="0"/>
                    </a:lnTo>
                    <a:lnTo>
                      <a:pt x="360" y="0"/>
                    </a:lnTo>
                    <a:lnTo>
                      <a:pt x="363" y="0"/>
                    </a:lnTo>
                    <a:lnTo>
                      <a:pt x="367" y="0"/>
                    </a:lnTo>
                    <a:lnTo>
                      <a:pt x="370" y="0"/>
                    </a:lnTo>
                    <a:lnTo>
                      <a:pt x="374" y="0"/>
                    </a:lnTo>
                    <a:lnTo>
                      <a:pt x="377" y="0"/>
                    </a:lnTo>
                    <a:lnTo>
                      <a:pt x="381" y="0"/>
                    </a:lnTo>
                    <a:lnTo>
                      <a:pt x="384" y="0"/>
                    </a:lnTo>
                    <a:lnTo>
                      <a:pt x="388" y="0"/>
                    </a:lnTo>
                    <a:lnTo>
                      <a:pt x="391" y="0"/>
                    </a:lnTo>
                    <a:lnTo>
                      <a:pt x="395" y="0"/>
                    </a:lnTo>
                    <a:lnTo>
                      <a:pt x="398" y="0"/>
                    </a:lnTo>
                    <a:lnTo>
                      <a:pt x="402" y="0"/>
                    </a:lnTo>
                    <a:lnTo>
                      <a:pt x="405" y="0"/>
                    </a:lnTo>
                    <a:lnTo>
                      <a:pt x="409" y="0"/>
                    </a:lnTo>
                    <a:lnTo>
                      <a:pt x="412" y="0"/>
                    </a:lnTo>
                    <a:lnTo>
                      <a:pt x="416" y="0"/>
                    </a:lnTo>
                    <a:lnTo>
                      <a:pt x="420" y="0"/>
                    </a:lnTo>
                    <a:lnTo>
                      <a:pt x="423" y="0"/>
                    </a:lnTo>
                    <a:lnTo>
                      <a:pt x="426" y="0"/>
                    </a:lnTo>
                    <a:lnTo>
                      <a:pt x="430" y="0"/>
                    </a:lnTo>
                    <a:lnTo>
                      <a:pt x="433" y="0"/>
                    </a:lnTo>
                    <a:lnTo>
                      <a:pt x="437" y="0"/>
                    </a:lnTo>
                    <a:lnTo>
                      <a:pt x="441" y="0"/>
                    </a:lnTo>
                    <a:lnTo>
                      <a:pt x="444" y="0"/>
                    </a:lnTo>
                    <a:lnTo>
                      <a:pt x="448" y="0"/>
                    </a:lnTo>
                    <a:lnTo>
                      <a:pt x="451" y="0"/>
                    </a:lnTo>
                    <a:lnTo>
                      <a:pt x="455" y="0"/>
                    </a:lnTo>
                    <a:lnTo>
                      <a:pt x="458" y="0"/>
                    </a:lnTo>
                    <a:lnTo>
                      <a:pt x="462" y="0"/>
                    </a:lnTo>
                    <a:lnTo>
                      <a:pt x="465" y="0"/>
                    </a:lnTo>
                    <a:lnTo>
                      <a:pt x="469" y="0"/>
                    </a:lnTo>
                    <a:lnTo>
                      <a:pt x="472" y="0"/>
                    </a:lnTo>
                    <a:lnTo>
                      <a:pt x="476" y="0"/>
                    </a:lnTo>
                    <a:lnTo>
                      <a:pt x="479" y="0"/>
                    </a:lnTo>
                    <a:lnTo>
                      <a:pt x="483" y="0"/>
                    </a:lnTo>
                    <a:lnTo>
                      <a:pt x="486" y="0"/>
                    </a:lnTo>
                    <a:lnTo>
                      <a:pt x="490" y="0"/>
                    </a:lnTo>
                    <a:lnTo>
                      <a:pt x="493" y="0"/>
                    </a:lnTo>
                    <a:lnTo>
                      <a:pt x="497" y="0"/>
                    </a:lnTo>
                    <a:lnTo>
                      <a:pt x="501" y="0"/>
                    </a:lnTo>
                    <a:lnTo>
                      <a:pt x="504" y="0"/>
                    </a:lnTo>
                    <a:lnTo>
                      <a:pt x="508" y="0"/>
                    </a:lnTo>
                    <a:lnTo>
                      <a:pt x="511" y="0"/>
                    </a:lnTo>
                    <a:lnTo>
                      <a:pt x="515" y="0"/>
                    </a:lnTo>
                    <a:lnTo>
                      <a:pt x="518" y="0"/>
                    </a:lnTo>
                    <a:lnTo>
                      <a:pt x="522" y="0"/>
                    </a:lnTo>
                    <a:lnTo>
                      <a:pt x="525" y="0"/>
                    </a:lnTo>
                    <a:lnTo>
                      <a:pt x="529" y="0"/>
                    </a:lnTo>
                    <a:lnTo>
                      <a:pt x="532" y="0"/>
                    </a:lnTo>
                    <a:lnTo>
                      <a:pt x="536" y="0"/>
                    </a:lnTo>
                    <a:lnTo>
                      <a:pt x="539" y="0"/>
                    </a:lnTo>
                    <a:lnTo>
                      <a:pt x="543" y="0"/>
                    </a:lnTo>
                    <a:lnTo>
                      <a:pt x="546" y="0"/>
                    </a:lnTo>
                    <a:lnTo>
                      <a:pt x="550" y="0"/>
                    </a:lnTo>
                    <a:lnTo>
                      <a:pt x="553" y="0"/>
                    </a:lnTo>
                    <a:lnTo>
                      <a:pt x="557" y="0"/>
                    </a:lnTo>
                    <a:lnTo>
                      <a:pt x="561" y="0"/>
                    </a:lnTo>
                    <a:lnTo>
                      <a:pt x="564" y="0"/>
                    </a:lnTo>
                    <a:lnTo>
                      <a:pt x="568" y="0"/>
                    </a:lnTo>
                    <a:lnTo>
                      <a:pt x="571" y="0"/>
                    </a:lnTo>
                    <a:lnTo>
                      <a:pt x="575" y="0"/>
                    </a:lnTo>
                    <a:lnTo>
                      <a:pt x="578" y="0"/>
                    </a:lnTo>
                    <a:lnTo>
                      <a:pt x="582" y="0"/>
                    </a:lnTo>
                    <a:lnTo>
                      <a:pt x="585" y="0"/>
                    </a:lnTo>
                    <a:lnTo>
                      <a:pt x="589" y="0"/>
                    </a:lnTo>
                    <a:lnTo>
                      <a:pt x="592" y="0"/>
                    </a:lnTo>
                    <a:lnTo>
                      <a:pt x="596" y="0"/>
                    </a:lnTo>
                    <a:lnTo>
                      <a:pt x="599" y="0"/>
                    </a:lnTo>
                    <a:lnTo>
                      <a:pt x="603" y="0"/>
                    </a:lnTo>
                    <a:lnTo>
                      <a:pt x="606" y="0"/>
                    </a:lnTo>
                    <a:lnTo>
                      <a:pt x="610" y="0"/>
                    </a:lnTo>
                    <a:lnTo>
                      <a:pt x="613" y="0"/>
                    </a:lnTo>
                    <a:lnTo>
                      <a:pt x="617" y="0"/>
                    </a:lnTo>
                    <a:lnTo>
                      <a:pt x="621" y="0"/>
                    </a:lnTo>
                    <a:lnTo>
                      <a:pt x="624" y="0"/>
                    </a:lnTo>
                    <a:lnTo>
                      <a:pt x="628" y="0"/>
                    </a:lnTo>
                    <a:lnTo>
                      <a:pt x="631" y="0"/>
                    </a:lnTo>
                    <a:lnTo>
                      <a:pt x="635" y="0"/>
                    </a:lnTo>
                    <a:lnTo>
                      <a:pt x="638" y="0"/>
                    </a:lnTo>
                    <a:lnTo>
                      <a:pt x="642" y="0"/>
                    </a:lnTo>
                    <a:lnTo>
                      <a:pt x="645" y="0"/>
                    </a:lnTo>
                    <a:lnTo>
                      <a:pt x="649" y="0"/>
                    </a:lnTo>
                    <a:lnTo>
                      <a:pt x="652" y="0"/>
                    </a:lnTo>
                    <a:lnTo>
                      <a:pt x="656" y="0"/>
                    </a:lnTo>
                    <a:lnTo>
                      <a:pt x="659" y="0"/>
                    </a:lnTo>
                    <a:lnTo>
                      <a:pt x="663" y="0"/>
                    </a:lnTo>
                    <a:lnTo>
                      <a:pt x="666" y="0"/>
                    </a:lnTo>
                    <a:lnTo>
                      <a:pt x="670" y="0"/>
                    </a:lnTo>
                    <a:lnTo>
                      <a:pt x="673" y="0"/>
                    </a:lnTo>
                    <a:lnTo>
                      <a:pt x="677" y="0"/>
                    </a:lnTo>
                    <a:lnTo>
                      <a:pt x="681" y="0"/>
                    </a:lnTo>
                    <a:lnTo>
                      <a:pt x="684" y="0"/>
                    </a:lnTo>
                    <a:lnTo>
                      <a:pt x="687" y="0"/>
                    </a:lnTo>
                    <a:lnTo>
                      <a:pt x="691" y="0"/>
                    </a:lnTo>
                    <a:lnTo>
                      <a:pt x="695" y="0"/>
                    </a:lnTo>
                    <a:lnTo>
                      <a:pt x="698" y="0"/>
                    </a:lnTo>
                    <a:lnTo>
                      <a:pt x="702" y="0"/>
                    </a:lnTo>
                    <a:lnTo>
                      <a:pt x="705" y="0"/>
                    </a:lnTo>
                    <a:lnTo>
                      <a:pt x="709" y="0"/>
                    </a:lnTo>
                    <a:lnTo>
                      <a:pt x="712" y="0"/>
                    </a:lnTo>
                    <a:lnTo>
                      <a:pt x="716" y="0"/>
                    </a:lnTo>
                    <a:lnTo>
                      <a:pt x="719" y="0"/>
                    </a:lnTo>
                    <a:lnTo>
                      <a:pt x="723" y="0"/>
                    </a:lnTo>
                    <a:lnTo>
                      <a:pt x="726" y="0"/>
                    </a:lnTo>
                    <a:lnTo>
                      <a:pt x="730" y="0"/>
                    </a:lnTo>
                    <a:lnTo>
                      <a:pt x="733" y="0"/>
                    </a:lnTo>
                    <a:lnTo>
                      <a:pt x="737" y="0"/>
                    </a:lnTo>
                    <a:lnTo>
                      <a:pt x="740" y="0"/>
                    </a:lnTo>
                    <a:lnTo>
                      <a:pt x="744" y="0"/>
                    </a:lnTo>
                    <a:lnTo>
                      <a:pt x="747" y="0"/>
                    </a:lnTo>
                    <a:lnTo>
                      <a:pt x="751" y="0"/>
                    </a:lnTo>
                    <a:lnTo>
                      <a:pt x="755" y="0"/>
                    </a:lnTo>
                    <a:lnTo>
                      <a:pt x="758" y="0"/>
                    </a:lnTo>
                    <a:lnTo>
                      <a:pt x="762" y="0"/>
                    </a:lnTo>
                    <a:lnTo>
                      <a:pt x="765" y="0"/>
                    </a:lnTo>
                    <a:lnTo>
                      <a:pt x="769" y="0"/>
                    </a:lnTo>
                    <a:lnTo>
                      <a:pt x="772" y="0"/>
                    </a:lnTo>
                    <a:lnTo>
                      <a:pt x="776" y="0"/>
                    </a:lnTo>
                    <a:lnTo>
                      <a:pt x="779" y="0"/>
                    </a:lnTo>
                    <a:lnTo>
                      <a:pt x="783" y="0"/>
                    </a:lnTo>
                    <a:lnTo>
                      <a:pt x="786" y="0"/>
                    </a:lnTo>
                    <a:lnTo>
                      <a:pt x="790" y="0"/>
                    </a:lnTo>
                    <a:lnTo>
                      <a:pt x="793" y="0"/>
                    </a:lnTo>
                    <a:lnTo>
                      <a:pt x="797" y="0"/>
                    </a:lnTo>
                    <a:lnTo>
                      <a:pt x="800" y="0"/>
                    </a:lnTo>
                    <a:lnTo>
                      <a:pt x="804" y="0"/>
                    </a:lnTo>
                    <a:lnTo>
                      <a:pt x="807" y="0"/>
                    </a:lnTo>
                    <a:lnTo>
                      <a:pt x="811" y="0"/>
                    </a:lnTo>
                    <a:lnTo>
                      <a:pt x="815" y="0"/>
                    </a:lnTo>
                    <a:lnTo>
                      <a:pt x="818" y="0"/>
                    </a:lnTo>
                    <a:lnTo>
                      <a:pt x="822" y="0"/>
                    </a:lnTo>
                    <a:lnTo>
                      <a:pt x="825" y="0"/>
                    </a:lnTo>
                    <a:lnTo>
                      <a:pt x="829" y="0"/>
                    </a:lnTo>
                    <a:lnTo>
                      <a:pt x="832" y="0"/>
                    </a:lnTo>
                    <a:lnTo>
                      <a:pt x="836" y="0"/>
                    </a:lnTo>
                    <a:lnTo>
                      <a:pt x="839" y="0"/>
                    </a:lnTo>
                    <a:lnTo>
                      <a:pt x="843" y="0"/>
                    </a:lnTo>
                    <a:lnTo>
                      <a:pt x="846" y="0"/>
                    </a:lnTo>
                    <a:lnTo>
                      <a:pt x="850" y="0"/>
                    </a:lnTo>
                    <a:lnTo>
                      <a:pt x="853" y="0"/>
                    </a:lnTo>
                    <a:lnTo>
                      <a:pt x="857" y="0"/>
                    </a:lnTo>
                    <a:lnTo>
                      <a:pt x="860" y="0"/>
                    </a:lnTo>
                    <a:lnTo>
                      <a:pt x="864" y="0"/>
                    </a:lnTo>
                    <a:lnTo>
                      <a:pt x="867" y="0"/>
                    </a:lnTo>
                    <a:lnTo>
                      <a:pt x="871" y="0"/>
                    </a:lnTo>
                    <a:lnTo>
                      <a:pt x="875" y="0"/>
                    </a:lnTo>
                    <a:lnTo>
                      <a:pt x="878" y="0"/>
                    </a:lnTo>
                    <a:lnTo>
                      <a:pt x="882" y="0"/>
                    </a:lnTo>
                    <a:lnTo>
                      <a:pt x="885" y="0"/>
                    </a:lnTo>
                    <a:lnTo>
                      <a:pt x="889" y="0"/>
                    </a:lnTo>
                    <a:lnTo>
                      <a:pt x="892" y="0"/>
                    </a:lnTo>
                    <a:lnTo>
                      <a:pt x="896" y="0"/>
                    </a:lnTo>
                    <a:lnTo>
                      <a:pt x="899" y="0"/>
                    </a:lnTo>
                    <a:lnTo>
                      <a:pt x="903" y="0"/>
                    </a:lnTo>
                    <a:lnTo>
                      <a:pt x="906" y="0"/>
                    </a:lnTo>
                    <a:lnTo>
                      <a:pt x="910" y="0"/>
                    </a:lnTo>
                    <a:lnTo>
                      <a:pt x="913" y="0"/>
                    </a:lnTo>
                    <a:lnTo>
                      <a:pt x="917" y="0"/>
                    </a:lnTo>
                    <a:lnTo>
                      <a:pt x="920" y="0"/>
                    </a:lnTo>
                    <a:lnTo>
                      <a:pt x="924" y="0"/>
                    </a:lnTo>
                    <a:lnTo>
                      <a:pt x="927" y="0"/>
                    </a:lnTo>
                    <a:lnTo>
                      <a:pt x="931" y="0"/>
                    </a:lnTo>
                    <a:lnTo>
                      <a:pt x="935" y="0"/>
                    </a:lnTo>
                    <a:lnTo>
                      <a:pt x="938" y="0"/>
                    </a:lnTo>
                    <a:lnTo>
                      <a:pt x="941" y="0"/>
                    </a:lnTo>
                    <a:lnTo>
                      <a:pt x="945" y="0"/>
                    </a:lnTo>
                    <a:lnTo>
                      <a:pt x="948" y="0"/>
                    </a:lnTo>
                    <a:lnTo>
                      <a:pt x="952" y="0"/>
                    </a:lnTo>
                    <a:lnTo>
                      <a:pt x="956" y="0"/>
                    </a:lnTo>
                    <a:lnTo>
                      <a:pt x="959" y="0"/>
                    </a:lnTo>
                    <a:lnTo>
                      <a:pt x="963" y="0"/>
                    </a:lnTo>
                    <a:lnTo>
                      <a:pt x="966" y="0"/>
                    </a:lnTo>
                    <a:lnTo>
                      <a:pt x="970" y="0"/>
                    </a:lnTo>
                    <a:lnTo>
                      <a:pt x="973" y="0"/>
                    </a:lnTo>
                    <a:lnTo>
                      <a:pt x="977" y="0"/>
                    </a:lnTo>
                    <a:lnTo>
                      <a:pt x="980" y="0"/>
                    </a:lnTo>
                    <a:lnTo>
                      <a:pt x="984" y="0"/>
                    </a:lnTo>
                    <a:lnTo>
                      <a:pt x="987" y="0"/>
                    </a:lnTo>
                    <a:lnTo>
                      <a:pt x="991" y="0"/>
                    </a:lnTo>
                    <a:lnTo>
                      <a:pt x="994" y="0"/>
                    </a:lnTo>
                    <a:lnTo>
                      <a:pt x="998" y="0"/>
                    </a:lnTo>
                    <a:lnTo>
                      <a:pt x="1001" y="0"/>
                    </a:lnTo>
                    <a:lnTo>
                      <a:pt x="1005" y="0"/>
                    </a:lnTo>
                    <a:lnTo>
                      <a:pt x="1008" y="0"/>
                    </a:lnTo>
                    <a:lnTo>
                      <a:pt x="1012" y="0"/>
                    </a:lnTo>
                    <a:lnTo>
                      <a:pt x="1016" y="0"/>
                    </a:lnTo>
                    <a:lnTo>
                      <a:pt x="1019" y="0"/>
                    </a:lnTo>
                    <a:lnTo>
                      <a:pt x="1023" y="0"/>
                    </a:lnTo>
                    <a:lnTo>
                      <a:pt x="1026" y="0"/>
                    </a:lnTo>
                    <a:lnTo>
                      <a:pt x="1030" y="0"/>
                    </a:lnTo>
                    <a:lnTo>
                      <a:pt x="1033" y="0"/>
                    </a:lnTo>
                    <a:lnTo>
                      <a:pt x="1037" y="0"/>
                    </a:lnTo>
                    <a:lnTo>
                      <a:pt x="1040" y="0"/>
                    </a:lnTo>
                    <a:lnTo>
                      <a:pt x="1044" y="0"/>
                    </a:lnTo>
                    <a:lnTo>
                      <a:pt x="1047" y="0"/>
                    </a:lnTo>
                    <a:lnTo>
                      <a:pt x="1051" y="0"/>
                    </a:lnTo>
                    <a:lnTo>
                      <a:pt x="1054" y="0"/>
                    </a:lnTo>
                    <a:lnTo>
                      <a:pt x="1058" y="0"/>
                    </a:lnTo>
                    <a:lnTo>
                      <a:pt x="1061" y="0"/>
                    </a:lnTo>
                    <a:lnTo>
                      <a:pt x="1065" y="0"/>
                    </a:lnTo>
                    <a:lnTo>
                      <a:pt x="1068" y="0"/>
                    </a:lnTo>
                    <a:lnTo>
                      <a:pt x="1072" y="0"/>
                    </a:lnTo>
                    <a:lnTo>
                      <a:pt x="1076" y="0"/>
                    </a:lnTo>
                    <a:lnTo>
                      <a:pt x="1079" y="0"/>
                    </a:lnTo>
                    <a:lnTo>
                      <a:pt x="1083" y="0"/>
                    </a:lnTo>
                    <a:lnTo>
                      <a:pt x="1086" y="0"/>
                    </a:lnTo>
                    <a:lnTo>
                      <a:pt x="1090" y="0"/>
                    </a:lnTo>
                    <a:lnTo>
                      <a:pt x="1093" y="0"/>
                    </a:lnTo>
                    <a:lnTo>
                      <a:pt x="1097" y="0"/>
                    </a:lnTo>
                    <a:lnTo>
                      <a:pt x="1100" y="0"/>
                    </a:lnTo>
                    <a:lnTo>
                      <a:pt x="1104" y="0"/>
                    </a:lnTo>
                    <a:lnTo>
                      <a:pt x="1107" y="0"/>
                    </a:lnTo>
                    <a:lnTo>
                      <a:pt x="1111" y="0"/>
                    </a:lnTo>
                    <a:lnTo>
                      <a:pt x="1114" y="0"/>
                    </a:lnTo>
                    <a:lnTo>
                      <a:pt x="1118" y="0"/>
                    </a:lnTo>
                    <a:lnTo>
                      <a:pt x="1121" y="0"/>
                    </a:lnTo>
                    <a:lnTo>
                      <a:pt x="1125" y="0"/>
                    </a:lnTo>
                    <a:lnTo>
                      <a:pt x="1128" y="0"/>
                    </a:lnTo>
                    <a:lnTo>
                      <a:pt x="1132" y="0"/>
                    </a:lnTo>
                    <a:lnTo>
                      <a:pt x="1136" y="0"/>
                    </a:lnTo>
                    <a:lnTo>
                      <a:pt x="1139" y="0"/>
                    </a:lnTo>
                    <a:lnTo>
                      <a:pt x="1143" y="0"/>
                    </a:lnTo>
                    <a:lnTo>
                      <a:pt x="1146" y="0"/>
                    </a:lnTo>
                    <a:lnTo>
                      <a:pt x="1149" y="0"/>
                    </a:lnTo>
                    <a:lnTo>
                      <a:pt x="1153" y="0"/>
                    </a:lnTo>
                    <a:lnTo>
                      <a:pt x="1157" y="0"/>
                    </a:lnTo>
                    <a:lnTo>
                      <a:pt x="1160" y="0"/>
                    </a:lnTo>
                    <a:lnTo>
                      <a:pt x="1164" y="0"/>
                    </a:lnTo>
                    <a:lnTo>
                      <a:pt x="1167" y="0"/>
                    </a:lnTo>
                    <a:lnTo>
                      <a:pt x="1171" y="0"/>
                    </a:lnTo>
                    <a:lnTo>
                      <a:pt x="1174" y="0"/>
                    </a:lnTo>
                    <a:lnTo>
                      <a:pt x="1178" y="0"/>
                    </a:lnTo>
                    <a:lnTo>
                      <a:pt x="1181" y="0"/>
                    </a:lnTo>
                    <a:lnTo>
                      <a:pt x="1185" y="0"/>
                    </a:lnTo>
                    <a:lnTo>
                      <a:pt x="1188" y="0"/>
                    </a:lnTo>
                    <a:lnTo>
                      <a:pt x="1192" y="0"/>
                    </a:lnTo>
                    <a:lnTo>
                      <a:pt x="1196" y="0"/>
                    </a:lnTo>
                    <a:lnTo>
                      <a:pt x="1199" y="0"/>
                    </a:lnTo>
                    <a:lnTo>
                      <a:pt x="1202" y="0"/>
                    </a:lnTo>
                    <a:lnTo>
                      <a:pt x="1206" y="0"/>
                    </a:lnTo>
                    <a:lnTo>
                      <a:pt x="1209" y="0"/>
                    </a:lnTo>
                    <a:lnTo>
                      <a:pt x="1213" y="0"/>
                    </a:lnTo>
                    <a:lnTo>
                      <a:pt x="1217" y="0"/>
                    </a:lnTo>
                    <a:lnTo>
                      <a:pt x="1220" y="0"/>
                    </a:lnTo>
                    <a:lnTo>
                      <a:pt x="1224" y="0"/>
                    </a:lnTo>
                    <a:lnTo>
                      <a:pt x="1227" y="0"/>
                    </a:lnTo>
                    <a:lnTo>
                      <a:pt x="1231" y="0"/>
                    </a:lnTo>
                    <a:lnTo>
                      <a:pt x="1234" y="0"/>
                    </a:lnTo>
                    <a:lnTo>
                      <a:pt x="1238" y="0"/>
                    </a:lnTo>
                    <a:lnTo>
                      <a:pt x="1241" y="0"/>
                    </a:lnTo>
                    <a:lnTo>
                      <a:pt x="1245" y="0"/>
                    </a:lnTo>
                    <a:lnTo>
                      <a:pt x="1248" y="0"/>
                    </a:lnTo>
                    <a:lnTo>
                      <a:pt x="1252" y="0"/>
                    </a:lnTo>
                    <a:lnTo>
                      <a:pt x="1255" y="0"/>
                    </a:lnTo>
                    <a:lnTo>
                      <a:pt x="1259" y="0"/>
                    </a:lnTo>
                    <a:lnTo>
                      <a:pt x="1262" y="0"/>
                    </a:lnTo>
                    <a:lnTo>
                      <a:pt x="1266" y="0"/>
                    </a:lnTo>
                    <a:lnTo>
                      <a:pt x="1269" y="0"/>
                    </a:lnTo>
                    <a:lnTo>
                      <a:pt x="1273" y="0"/>
                    </a:lnTo>
                    <a:lnTo>
                      <a:pt x="1277" y="0"/>
                    </a:lnTo>
                    <a:lnTo>
                      <a:pt x="1280" y="0"/>
                    </a:lnTo>
                    <a:lnTo>
                      <a:pt x="1284" y="0"/>
                    </a:lnTo>
                    <a:lnTo>
                      <a:pt x="1287" y="0"/>
                    </a:lnTo>
                    <a:lnTo>
                      <a:pt x="1291" y="0"/>
                    </a:lnTo>
                    <a:lnTo>
                      <a:pt x="1294" y="0"/>
                    </a:lnTo>
                    <a:lnTo>
                      <a:pt x="1298" y="0"/>
                    </a:lnTo>
                    <a:lnTo>
                      <a:pt x="1301" y="0"/>
                    </a:lnTo>
                    <a:lnTo>
                      <a:pt x="1305" y="0"/>
                    </a:lnTo>
                    <a:lnTo>
                      <a:pt x="1308" y="0"/>
                    </a:lnTo>
                    <a:lnTo>
                      <a:pt x="1312" y="0"/>
                    </a:lnTo>
                    <a:lnTo>
                      <a:pt x="1315" y="0"/>
                    </a:lnTo>
                    <a:lnTo>
                      <a:pt x="1319" y="0"/>
                    </a:lnTo>
                    <a:lnTo>
                      <a:pt x="1322" y="0"/>
                    </a:lnTo>
                    <a:lnTo>
                      <a:pt x="1326" y="0"/>
                    </a:lnTo>
                    <a:lnTo>
                      <a:pt x="1329" y="0"/>
                    </a:lnTo>
                    <a:lnTo>
                      <a:pt x="1333" y="0"/>
                    </a:lnTo>
                    <a:lnTo>
                      <a:pt x="1337" y="0"/>
                    </a:lnTo>
                    <a:lnTo>
                      <a:pt x="1340" y="0"/>
                    </a:lnTo>
                    <a:lnTo>
                      <a:pt x="1344" y="0"/>
                    </a:lnTo>
                    <a:lnTo>
                      <a:pt x="1347" y="0"/>
                    </a:lnTo>
                    <a:lnTo>
                      <a:pt x="1351" y="0"/>
                    </a:lnTo>
                    <a:lnTo>
                      <a:pt x="1354" y="0"/>
                    </a:lnTo>
                    <a:lnTo>
                      <a:pt x="1358" y="0"/>
                    </a:lnTo>
                    <a:lnTo>
                      <a:pt x="1361" y="0"/>
                    </a:lnTo>
                    <a:lnTo>
                      <a:pt x="1365" y="0"/>
                    </a:lnTo>
                    <a:lnTo>
                      <a:pt x="1368" y="0"/>
                    </a:lnTo>
                    <a:lnTo>
                      <a:pt x="1372" y="0"/>
                    </a:lnTo>
                    <a:lnTo>
                      <a:pt x="1375" y="0"/>
                    </a:lnTo>
                    <a:lnTo>
                      <a:pt x="1379" y="0"/>
                    </a:lnTo>
                    <a:lnTo>
                      <a:pt x="1382" y="0"/>
                    </a:lnTo>
                    <a:lnTo>
                      <a:pt x="1386" y="0"/>
                    </a:lnTo>
                    <a:lnTo>
                      <a:pt x="1389" y="0"/>
                    </a:lnTo>
                    <a:lnTo>
                      <a:pt x="1393" y="0"/>
                    </a:lnTo>
                    <a:lnTo>
                      <a:pt x="1397" y="0"/>
                    </a:lnTo>
                    <a:lnTo>
                      <a:pt x="1400" y="0"/>
                    </a:lnTo>
                    <a:lnTo>
                      <a:pt x="1404" y="0"/>
                    </a:lnTo>
                    <a:lnTo>
                      <a:pt x="1407" y="0"/>
                    </a:lnTo>
                    <a:lnTo>
                      <a:pt x="1410" y="0"/>
                    </a:lnTo>
                  </a:path>
                </a:pathLst>
              </a:custGeom>
              <a:noFill/>
              <a:ln w="4826">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93" name="Freeform 49"/>
              <p:cNvSpPr>
                <a:spLocks/>
              </p:cNvSpPr>
              <p:nvPr/>
            </p:nvSpPr>
            <p:spPr bwMode="auto">
              <a:xfrm>
                <a:off x="2242" y="2475"/>
                <a:ext cx="2494" cy="180"/>
              </a:xfrm>
              <a:custGeom>
                <a:avLst/>
                <a:gdLst>
                  <a:gd name="T0" fmla="*/ 19441 w 1410"/>
                  <a:gd name="T1" fmla="*/ 0 h 413"/>
                  <a:gd name="T2" fmla="*/ 42902 w 1410"/>
                  <a:gd name="T3" fmla="*/ 0 h 413"/>
                  <a:gd name="T4" fmla="*/ 65649 w 1410"/>
                  <a:gd name="T5" fmla="*/ 0 h 413"/>
                  <a:gd name="T6" fmla="*/ 88997 w 1410"/>
                  <a:gd name="T7" fmla="*/ 0 h 413"/>
                  <a:gd name="T8" fmla="*/ 112384 w 1410"/>
                  <a:gd name="T9" fmla="*/ 0 h 413"/>
                  <a:gd name="T10" fmla="*/ 135203 w 1410"/>
                  <a:gd name="T11" fmla="*/ 0 h 413"/>
                  <a:gd name="T12" fmla="*/ 158656 w 1410"/>
                  <a:gd name="T13" fmla="*/ 0 h 413"/>
                  <a:gd name="T14" fmla="*/ 182055 w 1410"/>
                  <a:gd name="T15" fmla="*/ 0 h 413"/>
                  <a:gd name="T16" fmla="*/ 205392 w 1410"/>
                  <a:gd name="T17" fmla="*/ 0 h 413"/>
                  <a:gd name="T18" fmla="*/ 228086 w 1410"/>
                  <a:gd name="T19" fmla="*/ 0 h 413"/>
                  <a:gd name="T20" fmla="*/ 251118 w 1410"/>
                  <a:gd name="T21" fmla="*/ 0 h 413"/>
                  <a:gd name="T22" fmla="*/ 273712 w 1410"/>
                  <a:gd name="T23" fmla="*/ 0 h 413"/>
                  <a:gd name="T24" fmla="*/ 297398 w 1410"/>
                  <a:gd name="T25" fmla="*/ 0 h 413"/>
                  <a:gd name="T26" fmla="*/ 320785 w 1410"/>
                  <a:gd name="T27" fmla="*/ 0 h 413"/>
                  <a:gd name="T28" fmla="*/ 344176 w 1410"/>
                  <a:gd name="T29" fmla="*/ 0 h 413"/>
                  <a:gd name="T30" fmla="*/ 366876 w 1410"/>
                  <a:gd name="T31" fmla="*/ 0 h 413"/>
                  <a:gd name="T32" fmla="*/ 390329 w 1410"/>
                  <a:gd name="T33" fmla="*/ 0 h 413"/>
                  <a:gd name="T34" fmla="*/ 413728 w 1410"/>
                  <a:gd name="T35" fmla="*/ 0 h 413"/>
                  <a:gd name="T36" fmla="*/ 435834 w 1410"/>
                  <a:gd name="T37" fmla="*/ 0 h 413"/>
                  <a:gd name="T38" fmla="*/ 459796 w 1410"/>
                  <a:gd name="T39" fmla="*/ 0 h 413"/>
                  <a:gd name="T40" fmla="*/ 482976 w 1410"/>
                  <a:gd name="T41" fmla="*/ 0 h 413"/>
                  <a:gd name="T42" fmla="*/ 505383 w 1410"/>
                  <a:gd name="T43" fmla="*/ 0 h 413"/>
                  <a:gd name="T44" fmla="*/ 529071 w 1410"/>
                  <a:gd name="T45" fmla="*/ 0 h 413"/>
                  <a:gd name="T46" fmla="*/ 552456 w 1410"/>
                  <a:gd name="T47" fmla="*/ 0 h 413"/>
                  <a:gd name="T48" fmla="*/ 574651 w 1410"/>
                  <a:gd name="T49" fmla="*/ 0 h 413"/>
                  <a:gd name="T50" fmla="*/ 598059 w 1410"/>
                  <a:gd name="T51" fmla="*/ 0 h 413"/>
                  <a:gd name="T52" fmla="*/ 621922 w 1410"/>
                  <a:gd name="T53" fmla="*/ 0 h 413"/>
                  <a:gd name="T54" fmla="*/ 644191 w 1410"/>
                  <a:gd name="T55" fmla="*/ 0 h 413"/>
                  <a:gd name="T56" fmla="*/ 667506 w 1410"/>
                  <a:gd name="T57" fmla="*/ 0 h 413"/>
                  <a:gd name="T58" fmla="*/ 691556 w 1410"/>
                  <a:gd name="T59" fmla="*/ 0 h 413"/>
                  <a:gd name="T60" fmla="*/ 714655 w 1410"/>
                  <a:gd name="T61" fmla="*/ 0 h 413"/>
                  <a:gd name="T62" fmla="*/ 737005 w 1410"/>
                  <a:gd name="T63" fmla="*/ 0 h 413"/>
                  <a:gd name="T64" fmla="*/ 760242 w 1410"/>
                  <a:gd name="T65" fmla="*/ 0 h 413"/>
                  <a:gd name="T66" fmla="*/ 784133 w 1410"/>
                  <a:gd name="T67" fmla="*/ 0 h 413"/>
                  <a:gd name="T68" fmla="*/ 806324 w 1410"/>
                  <a:gd name="T69" fmla="*/ 0 h 413"/>
                  <a:gd name="T70" fmla="*/ 829738 w 1410"/>
                  <a:gd name="T71" fmla="*/ 0 h 413"/>
                  <a:gd name="T72" fmla="*/ 853797 w 1410"/>
                  <a:gd name="T73" fmla="*/ 0 h 413"/>
                  <a:gd name="T74" fmla="*/ 877074 w 1410"/>
                  <a:gd name="T75" fmla="*/ 0 h 413"/>
                  <a:gd name="T76" fmla="*/ 899179 w 1410"/>
                  <a:gd name="T77" fmla="*/ 0 h 413"/>
                  <a:gd name="T78" fmla="*/ 922591 w 1410"/>
                  <a:gd name="T79" fmla="*/ 0 h 413"/>
                  <a:gd name="T80" fmla="*/ 945458 w 1410"/>
                  <a:gd name="T81" fmla="*/ 0 h 413"/>
                  <a:gd name="T82" fmla="*/ 968850 w 1410"/>
                  <a:gd name="T83" fmla="*/ 0 h 413"/>
                  <a:gd name="T84" fmla="*/ 991915 w 1410"/>
                  <a:gd name="T85" fmla="*/ 0 h 413"/>
                  <a:gd name="T86" fmla="*/ 1015805 w 1410"/>
                  <a:gd name="T87" fmla="*/ 0 h 413"/>
                  <a:gd name="T88" fmla="*/ 1038006 w 1410"/>
                  <a:gd name="T89" fmla="*/ 0 h 413"/>
                  <a:gd name="T90" fmla="*/ 1061432 w 1410"/>
                  <a:gd name="T91" fmla="*/ 0 h 413"/>
                  <a:gd name="T92" fmla="*/ 1084763 w 1410"/>
                  <a:gd name="T93" fmla="*/ 0 h 413"/>
                  <a:gd name="T94" fmla="*/ 1107667 w 1410"/>
                  <a:gd name="T95" fmla="*/ 0 h 413"/>
                  <a:gd name="T96" fmla="*/ 1131082 w 1410"/>
                  <a:gd name="T97" fmla="*/ 0 h 413"/>
                  <a:gd name="T98" fmla="*/ 1154441 w 1410"/>
                  <a:gd name="T99" fmla="*/ 0 h 413"/>
                  <a:gd name="T100" fmla="*/ 1177136 w 1410"/>
                  <a:gd name="T101" fmla="*/ 0 h 413"/>
                  <a:gd name="T102" fmla="*/ 1200520 w 1410"/>
                  <a:gd name="T103" fmla="*/ 0 h 413"/>
                  <a:gd name="T104" fmla="*/ 1223581 w 1410"/>
                  <a:gd name="T105" fmla="*/ 0 h 413"/>
                  <a:gd name="T106" fmla="*/ 1246407 w 1410"/>
                  <a:gd name="T107" fmla="*/ 0 h 413"/>
                  <a:gd name="T108" fmla="*/ 1269922 w 1410"/>
                  <a:gd name="T109" fmla="*/ 0 h 413"/>
                  <a:gd name="T110" fmla="*/ 1293258 w 1410"/>
                  <a:gd name="T111" fmla="*/ 0 h 413"/>
                  <a:gd name="T112" fmla="*/ 1316660 w 1410"/>
                  <a:gd name="T113" fmla="*/ 0 h 41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10"/>
                  <a:gd name="T172" fmla="*/ 0 h 413"/>
                  <a:gd name="T173" fmla="*/ 1410 w 1410"/>
                  <a:gd name="T174" fmla="*/ 413 h 41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10" h="413">
                    <a:moveTo>
                      <a:pt x="0" y="234"/>
                    </a:moveTo>
                    <a:lnTo>
                      <a:pt x="3" y="233"/>
                    </a:lnTo>
                    <a:lnTo>
                      <a:pt x="7" y="231"/>
                    </a:lnTo>
                    <a:lnTo>
                      <a:pt x="10" y="229"/>
                    </a:lnTo>
                    <a:lnTo>
                      <a:pt x="14" y="227"/>
                    </a:lnTo>
                    <a:lnTo>
                      <a:pt x="17" y="225"/>
                    </a:lnTo>
                    <a:lnTo>
                      <a:pt x="21" y="223"/>
                    </a:lnTo>
                    <a:lnTo>
                      <a:pt x="24" y="221"/>
                    </a:lnTo>
                    <a:lnTo>
                      <a:pt x="28" y="218"/>
                    </a:lnTo>
                    <a:lnTo>
                      <a:pt x="31" y="216"/>
                    </a:lnTo>
                    <a:lnTo>
                      <a:pt x="35" y="213"/>
                    </a:lnTo>
                    <a:lnTo>
                      <a:pt x="39" y="210"/>
                    </a:lnTo>
                    <a:lnTo>
                      <a:pt x="42" y="207"/>
                    </a:lnTo>
                    <a:lnTo>
                      <a:pt x="46" y="204"/>
                    </a:lnTo>
                    <a:lnTo>
                      <a:pt x="49" y="200"/>
                    </a:lnTo>
                    <a:lnTo>
                      <a:pt x="53" y="196"/>
                    </a:lnTo>
                    <a:lnTo>
                      <a:pt x="56" y="193"/>
                    </a:lnTo>
                    <a:lnTo>
                      <a:pt x="60" y="189"/>
                    </a:lnTo>
                    <a:lnTo>
                      <a:pt x="63" y="185"/>
                    </a:lnTo>
                    <a:lnTo>
                      <a:pt x="67" y="181"/>
                    </a:lnTo>
                    <a:lnTo>
                      <a:pt x="70" y="176"/>
                    </a:lnTo>
                    <a:lnTo>
                      <a:pt x="74" y="172"/>
                    </a:lnTo>
                    <a:lnTo>
                      <a:pt x="77" y="167"/>
                    </a:lnTo>
                    <a:lnTo>
                      <a:pt x="81" y="163"/>
                    </a:lnTo>
                    <a:lnTo>
                      <a:pt x="84" y="158"/>
                    </a:lnTo>
                    <a:lnTo>
                      <a:pt x="88" y="153"/>
                    </a:lnTo>
                    <a:lnTo>
                      <a:pt x="91" y="149"/>
                    </a:lnTo>
                    <a:lnTo>
                      <a:pt x="95" y="144"/>
                    </a:lnTo>
                    <a:lnTo>
                      <a:pt x="99" y="139"/>
                    </a:lnTo>
                    <a:lnTo>
                      <a:pt x="102" y="135"/>
                    </a:lnTo>
                    <a:lnTo>
                      <a:pt x="106" y="130"/>
                    </a:lnTo>
                    <a:lnTo>
                      <a:pt x="109" y="126"/>
                    </a:lnTo>
                    <a:lnTo>
                      <a:pt x="113" y="122"/>
                    </a:lnTo>
                    <a:lnTo>
                      <a:pt x="116" y="118"/>
                    </a:lnTo>
                    <a:lnTo>
                      <a:pt x="120" y="114"/>
                    </a:lnTo>
                    <a:lnTo>
                      <a:pt x="123" y="110"/>
                    </a:lnTo>
                    <a:lnTo>
                      <a:pt x="127" y="107"/>
                    </a:lnTo>
                    <a:lnTo>
                      <a:pt x="130" y="104"/>
                    </a:lnTo>
                    <a:lnTo>
                      <a:pt x="134" y="101"/>
                    </a:lnTo>
                    <a:lnTo>
                      <a:pt x="137" y="98"/>
                    </a:lnTo>
                    <a:lnTo>
                      <a:pt x="141" y="95"/>
                    </a:lnTo>
                    <a:lnTo>
                      <a:pt x="144" y="93"/>
                    </a:lnTo>
                    <a:lnTo>
                      <a:pt x="148" y="91"/>
                    </a:lnTo>
                    <a:lnTo>
                      <a:pt x="151" y="89"/>
                    </a:lnTo>
                    <a:lnTo>
                      <a:pt x="155" y="87"/>
                    </a:lnTo>
                    <a:lnTo>
                      <a:pt x="159" y="86"/>
                    </a:lnTo>
                    <a:lnTo>
                      <a:pt x="162" y="85"/>
                    </a:lnTo>
                    <a:lnTo>
                      <a:pt x="166" y="83"/>
                    </a:lnTo>
                    <a:lnTo>
                      <a:pt x="169" y="82"/>
                    </a:lnTo>
                    <a:lnTo>
                      <a:pt x="172" y="81"/>
                    </a:lnTo>
                    <a:lnTo>
                      <a:pt x="176" y="81"/>
                    </a:lnTo>
                    <a:lnTo>
                      <a:pt x="180" y="80"/>
                    </a:lnTo>
                    <a:lnTo>
                      <a:pt x="183" y="80"/>
                    </a:lnTo>
                    <a:lnTo>
                      <a:pt x="187" y="79"/>
                    </a:lnTo>
                    <a:lnTo>
                      <a:pt x="190" y="79"/>
                    </a:lnTo>
                    <a:lnTo>
                      <a:pt x="194" y="78"/>
                    </a:lnTo>
                    <a:lnTo>
                      <a:pt x="197" y="78"/>
                    </a:lnTo>
                    <a:lnTo>
                      <a:pt x="201" y="78"/>
                    </a:lnTo>
                    <a:lnTo>
                      <a:pt x="204" y="78"/>
                    </a:lnTo>
                    <a:lnTo>
                      <a:pt x="208" y="78"/>
                    </a:lnTo>
                    <a:lnTo>
                      <a:pt x="211" y="78"/>
                    </a:lnTo>
                    <a:lnTo>
                      <a:pt x="215" y="78"/>
                    </a:lnTo>
                    <a:lnTo>
                      <a:pt x="219" y="78"/>
                    </a:lnTo>
                    <a:lnTo>
                      <a:pt x="222" y="78"/>
                    </a:lnTo>
                    <a:lnTo>
                      <a:pt x="225" y="78"/>
                    </a:lnTo>
                    <a:lnTo>
                      <a:pt x="229" y="78"/>
                    </a:lnTo>
                    <a:lnTo>
                      <a:pt x="232" y="78"/>
                    </a:lnTo>
                    <a:lnTo>
                      <a:pt x="236" y="78"/>
                    </a:lnTo>
                    <a:lnTo>
                      <a:pt x="240" y="79"/>
                    </a:lnTo>
                    <a:lnTo>
                      <a:pt x="243" y="79"/>
                    </a:lnTo>
                    <a:lnTo>
                      <a:pt x="247" y="79"/>
                    </a:lnTo>
                    <a:lnTo>
                      <a:pt x="250" y="80"/>
                    </a:lnTo>
                    <a:lnTo>
                      <a:pt x="254" y="80"/>
                    </a:lnTo>
                    <a:lnTo>
                      <a:pt x="257" y="80"/>
                    </a:lnTo>
                    <a:lnTo>
                      <a:pt x="261" y="81"/>
                    </a:lnTo>
                    <a:lnTo>
                      <a:pt x="264" y="82"/>
                    </a:lnTo>
                    <a:lnTo>
                      <a:pt x="268" y="82"/>
                    </a:lnTo>
                    <a:lnTo>
                      <a:pt x="271" y="83"/>
                    </a:lnTo>
                    <a:lnTo>
                      <a:pt x="275" y="84"/>
                    </a:lnTo>
                    <a:lnTo>
                      <a:pt x="278" y="85"/>
                    </a:lnTo>
                    <a:lnTo>
                      <a:pt x="282" y="86"/>
                    </a:lnTo>
                    <a:lnTo>
                      <a:pt x="285" y="87"/>
                    </a:lnTo>
                    <a:lnTo>
                      <a:pt x="289" y="87"/>
                    </a:lnTo>
                    <a:lnTo>
                      <a:pt x="292" y="88"/>
                    </a:lnTo>
                    <a:lnTo>
                      <a:pt x="296" y="88"/>
                    </a:lnTo>
                    <a:lnTo>
                      <a:pt x="300" y="88"/>
                    </a:lnTo>
                    <a:lnTo>
                      <a:pt x="303" y="87"/>
                    </a:lnTo>
                    <a:lnTo>
                      <a:pt x="307" y="85"/>
                    </a:lnTo>
                    <a:lnTo>
                      <a:pt x="310" y="82"/>
                    </a:lnTo>
                    <a:lnTo>
                      <a:pt x="314" y="77"/>
                    </a:lnTo>
                    <a:lnTo>
                      <a:pt x="317" y="70"/>
                    </a:lnTo>
                    <a:lnTo>
                      <a:pt x="321" y="61"/>
                    </a:lnTo>
                    <a:lnTo>
                      <a:pt x="324" y="52"/>
                    </a:lnTo>
                    <a:lnTo>
                      <a:pt x="328" y="42"/>
                    </a:lnTo>
                    <a:lnTo>
                      <a:pt x="331" y="32"/>
                    </a:lnTo>
                    <a:lnTo>
                      <a:pt x="335" y="22"/>
                    </a:lnTo>
                    <a:lnTo>
                      <a:pt x="338" y="15"/>
                    </a:lnTo>
                    <a:lnTo>
                      <a:pt x="342" y="8"/>
                    </a:lnTo>
                    <a:lnTo>
                      <a:pt x="345" y="4"/>
                    </a:lnTo>
                    <a:lnTo>
                      <a:pt x="349" y="1"/>
                    </a:lnTo>
                    <a:lnTo>
                      <a:pt x="352" y="0"/>
                    </a:lnTo>
                    <a:lnTo>
                      <a:pt x="356" y="1"/>
                    </a:lnTo>
                    <a:lnTo>
                      <a:pt x="360" y="4"/>
                    </a:lnTo>
                    <a:lnTo>
                      <a:pt x="363" y="9"/>
                    </a:lnTo>
                    <a:lnTo>
                      <a:pt x="367" y="15"/>
                    </a:lnTo>
                    <a:lnTo>
                      <a:pt x="370" y="23"/>
                    </a:lnTo>
                    <a:lnTo>
                      <a:pt x="374" y="33"/>
                    </a:lnTo>
                    <a:lnTo>
                      <a:pt x="377" y="43"/>
                    </a:lnTo>
                    <a:lnTo>
                      <a:pt x="381" y="54"/>
                    </a:lnTo>
                    <a:lnTo>
                      <a:pt x="384" y="65"/>
                    </a:lnTo>
                    <a:lnTo>
                      <a:pt x="388" y="75"/>
                    </a:lnTo>
                    <a:lnTo>
                      <a:pt x="391" y="83"/>
                    </a:lnTo>
                    <a:lnTo>
                      <a:pt x="395" y="90"/>
                    </a:lnTo>
                    <a:lnTo>
                      <a:pt x="398" y="96"/>
                    </a:lnTo>
                    <a:lnTo>
                      <a:pt x="402" y="101"/>
                    </a:lnTo>
                    <a:lnTo>
                      <a:pt x="405" y="104"/>
                    </a:lnTo>
                    <a:lnTo>
                      <a:pt x="409" y="107"/>
                    </a:lnTo>
                    <a:lnTo>
                      <a:pt x="412" y="110"/>
                    </a:lnTo>
                    <a:lnTo>
                      <a:pt x="416" y="113"/>
                    </a:lnTo>
                    <a:lnTo>
                      <a:pt x="420" y="116"/>
                    </a:lnTo>
                    <a:lnTo>
                      <a:pt x="423" y="119"/>
                    </a:lnTo>
                    <a:lnTo>
                      <a:pt x="426" y="123"/>
                    </a:lnTo>
                    <a:lnTo>
                      <a:pt x="430" y="126"/>
                    </a:lnTo>
                    <a:lnTo>
                      <a:pt x="433" y="130"/>
                    </a:lnTo>
                    <a:lnTo>
                      <a:pt x="437" y="135"/>
                    </a:lnTo>
                    <a:lnTo>
                      <a:pt x="441" y="140"/>
                    </a:lnTo>
                    <a:lnTo>
                      <a:pt x="444" y="145"/>
                    </a:lnTo>
                    <a:lnTo>
                      <a:pt x="448" y="150"/>
                    </a:lnTo>
                    <a:lnTo>
                      <a:pt x="451" y="156"/>
                    </a:lnTo>
                    <a:lnTo>
                      <a:pt x="455" y="162"/>
                    </a:lnTo>
                    <a:lnTo>
                      <a:pt x="458" y="168"/>
                    </a:lnTo>
                    <a:lnTo>
                      <a:pt x="462" y="175"/>
                    </a:lnTo>
                    <a:lnTo>
                      <a:pt x="465" y="181"/>
                    </a:lnTo>
                    <a:lnTo>
                      <a:pt x="469" y="188"/>
                    </a:lnTo>
                    <a:lnTo>
                      <a:pt x="472" y="196"/>
                    </a:lnTo>
                    <a:lnTo>
                      <a:pt x="476" y="203"/>
                    </a:lnTo>
                    <a:lnTo>
                      <a:pt x="479" y="211"/>
                    </a:lnTo>
                    <a:lnTo>
                      <a:pt x="483" y="218"/>
                    </a:lnTo>
                    <a:lnTo>
                      <a:pt x="486" y="226"/>
                    </a:lnTo>
                    <a:lnTo>
                      <a:pt x="490" y="233"/>
                    </a:lnTo>
                    <a:lnTo>
                      <a:pt x="493" y="241"/>
                    </a:lnTo>
                    <a:lnTo>
                      <a:pt x="497" y="248"/>
                    </a:lnTo>
                    <a:lnTo>
                      <a:pt x="501" y="256"/>
                    </a:lnTo>
                    <a:lnTo>
                      <a:pt x="504" y="263"/>
                    </a:lnTo>
                    <a:lnTo>
                      <a:pt x="508" y="270"/>
                    </a:lnTo>
                    <a:lnTo>
                      <a:pt x="511" y="277"/>
                    </a:lnTo>
                    <a:lnTo>
                      <a:pt x="515" y="284"/>
                    </a:lnTo>
                    <a:lnTo>
                      <a:pt x="518" y="291"/>
                    </a:lnTo>
                    <a:lnTo>
                      <a:pt x="522" y="297"/>
                    </a:lnTo>
                    <a:lnTo>
                      <a:pt x="525" y="303"/>
                    </a:lnTo>
                    <a:lnTo>
                      <a:pt x="529" y="309"/>
                    </a:lnTo>
                    <a:lnTo>
                      <a:pt x="532" y="315"/>
                    </a:lnTo>
                    <a:lnTo>
                      <a:pt x="536" y="320"/>
                    </a:lnTo>
                    <a:lnTo>
                      <a:pt x="539" y="326"/>
                    </a:lnTo>
                    <a:lnTo>
                      <a:pt x="543" y="330"/>
                    </a:lnTo>
                    <a:lnTo>
                      <a:pt x="546" y="335"/>
                    </a:lnTo>
                    <a:lnTo>
                      <a:pt x="550" y="340"/>
                    </a:lnTo>
                    <a:lnTo>
                      <a:pt x="553" y="344"/>
                    </a:lnTo>
                    <a:lnTo>
                      <a:pt x="557" y="348"/>
                    </a:lnTo>
                    <a:lnTo>
                      <a:pt x="561" y="352"/>
                    </a:lnTo>
                    <a:lnTo>
                      <a:pt x="564" y="355"/>
                    </a:lnTo>
                    <a:lnTo>
                      <a:pt x="568" y="359"/>
                    </a:lnTo>
                    <a:lnTo>
                      <a:pt x="571" y="362"/>
                    </a:lnTo>
                    <a:lnTo>
                      <a:pt x="575" y="365"/>
                    </a:lnTo>
                    <a:lnTo>
                      <a:pt x="578" y="367"/>
                    </a:lnTo>
                    <a:lnTo>
                      <a:pt x="582" y="370"/>
                    </a:lnTo>
                    <a:lnTo>
                      <a:pt x="585" y="373"/>
                    </a:lnTo>
                    <a:lnTo>
                      <a:pt x="589" y="375"/>
                    </a:lnTo>
                    <a:lnTo>
                      <a:pt x="592" y="377"/>
                    </a:lnTo>
                    <a:lnTo>
                      <a:pt x="596" y="379"/>
                    </a:lnTo>
                    <a:lnTo>
                      <a:pt x="599" y="381"/>
                    </a:lnTo>
                    <a:lnTo>
                      <a:pt x="603" y="383"/>
                    </a:lnTo>
                    <a:lnTo>
                      <a:pt x="606" y="385"/>
                    </a:lnTo>
                    <a:lnTo>
                      <a:pt x="610" y="386"/>
                    </a:lnTo>
                    <a:lnTo>
                      <a:pt x="613" y="388"/>
                    </a:lnTo>
                    <a:lnTo>
                      <a:pt x="617" y="389"/>
                    </a:lnTo>
                    <a:lnTo>
                      <a:pt x="621" y="391"/>
                    </a:lnTo>
                    <a:lnTo>
                      <a:pt x="624" y="392"/>
                    </a:lnTo>
                    <a:lnTo>
                      <a:pt x="628" y="393"/>
                    </a:lnTo>
                    <a:lnTo>
                      <a:pt x="631" y="394"/>
                    </a:lnTo>
                    <a:lnTo>
                      <a:pt x="635" y="395"/>
                    </a:lnTo>
                    <a:lnTo>
                      <a:pt x="638" y="396"/>
                    </a:lnTo>
                    <a:lnTo>
                      <a:pt x="642" y="397"/>
                    </a:lnTo>
                    <a:lnTo>
                      <a:pt x="645" y="398"/>
                    </a:lnTo>
                    <a:lnTo>
                      <a:pt x="649" y="399"/>
                    </a:lnTo>
                    <a:lnTo>
                      <a:pt x="652" y="399"/>
                    </a:lnTo>
                    <a:lnTo>
                      <a:pt x="656" y="400"/>
                    </a:lnTo>
                    <a:lnTo>
                      <a:pt x="659" y="401"/>
                    </a:lnTo>
                    <a:lnTo>
                      <a:pt x="663" y="402"/>
                    </a:lnTo>
                    <a:lnTo>
                      <a:pt x="666" y="402"/>
                    </a:lnTo>
                    <a:lnTo>
                      <a:pt x="670" y="403"/>
                    </a:lnTo>
                    <a:lnTo>
                      <a:pt x="673" y="403"/>
                    </a:lnTo>
                    <a:lnTo>
                      <a:pt x="677" y="404"/>
                    </a:lnTo>
                    <a:lnTo>
                      <a:pt x="681" y="404"/>
                    </a:lnTo>
                    <a:lnTo>
                      <a:pt x="684" y="405"/>
                    </a:lnTo>
                    <a:lnTo>
                      <a:pt x="687" y="405"/>
                    </a:lnTo>
                    <a:lnTo>
                      <a:pt x="691" y="405"/>
                    </a:lnTo>
                    <a:lnTo>
                      <a:pt x="695" y="406"/>
                    </a:lnTo>
                    <a:lnTo>
                      <a:pt x="698" y="406"/>
                    </a:lnTo>
                    <a:lnTo>
                      <a:pt x="702" y="406"/>
                    </a:lnTo>
                    <a:lnTo>
                      <a:pt x="705" y="407"/>
                    </a:lnTo>
                    <a:lnTo>
                      <a:pt x="709" y="407"/>
                    </a:lnTo>
                    <a:lnTo>
                      <a:pt x="712" y="407"/>
                    </a:lnTo>
                    <a:lnTo>
                      <a:pt x="716" y="407"/>
                    </a:lnTo>
                    <a:lnTo>
                      <a:pt x="719" y="408"/>
                    </a:lnTo>
                    <a:lnTo>
                      <a:pt x="723" y="408"/>
                    </a:lnTo>
                    <a:lnTo>
                      <a:pt x="726" y="408"/>
                    </a:lnTo>
                    <a:lnTo>
                      <a:pt x="730" y="408"/>
                    </a:lnTo>
                    <a:lnTo>
                      <a:pt x="733" y="409"/>
                    </a:lnTo>
                    <a:lnTo>
                      <a:pt x="737" y="409"/>
                    </a:lnTo>
                    <a:lnTo>
                      <a:pt x="740" y="409"/>
                    </a:lnTo>
                    <a:lnTo>
                      <a:pt x="744" y="409"/>
                    </a:lnTo>
                    <a:lnTo>
                      <a:pt x="747" y="409"/>
                    </a:lnTo>
                    <a:lnTo>
                      <a:pt x="751" y="410"/>
                    </a:lnTo>
                    <a:lnTo>
                      <a:pt x="755" y="410"/>
                    </a:lnTo>
                    <a:lnTo>
                      <a:pt x="758" y="410"/>
                    </a:lnTo>
                    <a:lnTo>
                      <a:pt x="762" y="410"/>
                    </a:lnTo>
                    <a:lnTo>
                      <a:pt x="765" y="410"/>
                    </a:lnTo>
                    <a:lnTo>
                      <a:pt x="769" y="410"/>
                    </a:lnTo>
                    <a:lnTo>
                      <a:pt x="772" y="410"/>
                    </a:lnTo>
                    <a:lnTo>
                      <a:pt x="776" y="410"/>
                    </a:lnTo>
                    <a:lnTo>
                      <a:pt x="779" y="410"/>
                    </a:lnTo>
                    <a:lnTo>
                      <a:pt x="783" y="410"/>
                    </a:lnTo>
                    <a:lnTo>
                      <a:pt x="786" y="411"/>
                    </a:lnTo>
                    <a:lnTo>
                      <a:pt x="790" y="411"/>
                    </a:lnTo>
                    <a:lnTo>
                      <a:pt x="793" y="411"/>
                    </a:lnTo>
                    <a:lnTo>
                      <a:pt x="797" y="411"/>
                    </a:lnTo>
                    <a:lnTo>
                      <a:pt x="800" y="411"/>
                    </a:lnTo>
                    <a:lnTo>
                      <a:pt x="804" y="411"/>
                    </a:lnTo>
                    <a:lnTo>
                      <a:pt x="807" y="411"/>
                    </a:lnTo>
                    <a:lnTo>
                      <a:pt x="811" y="411"/>
                    </a:lnTo>
                    <a:lnTo>
                      <a:pt x="815" y="411"/>
                    </a:lnTo>
                    <a:lnTo>
                      <a:pt x="818" y="411"/>
                    </a:lnTo>
                    <a:lnTo>
                      <a:pt x="822" y="411"/>
                    </a:lnTo>
                    <a:lnTo>
                      <a:pt x="825" y="411"/>
                    </a:lnTo>
                    <a:lnTo>
                      <a:pt x="829" y="411"/>
                    </a:lnTo>
                    <a:lnTo>
                      <a:pt x="832" y="412"/>
                    </a:lnTo>
                    <a:lnTo>
                      <a:pt x="836" y="412"/>
                    </a:lnTo>
                    <a:lnTo>
                      <a:pt x="839" y="412"/>
                    </a:lnTo>
                    <a:lnTo>
                      <a:pt x="843" y="412"/>
                    </a:lnTo>
                    <a:lnTo>
                      <a:pt x="846" y="412"/>
                    </a:lnTo>
                    <a:lnTo>
                      <a:pt x="850" y="412"/>
                    </a:lnTo>
                    <a:lnTo>
                      <a:pt x="853" y="412"/>
                    </a:lnTo>
                    <a:lnTo>
                      <a:pt x="857" y="412"/>
                    </a:lnTo>
                    <a:lnTo>
                      <a:pt x="860" y="412"/>
                    </a:lnTo>
                    <a:lnTo>
                      <a:pt x="864" y="412"/>
                    </a:lnTo>
                    <a:lnTo>
                      <a:pt x="867" y="412"/>
                    </a:lnTo>
                    <a:lnTo>
                      <a:pt x="871" y="412"/>
                    </a:lnTo>
                    <a:lnTo>
                      <a:pt x="875" y="412"/>
                    </a:lnTo>
                    <a:lnTo>
                      <a:pt x="878" y="412"/>
                    </a:lnTo>
                    <a:lnTo>
                      <a:pt x="882" y="412"/>
                    </a:lnTo>
                    <a:lnTo>
                      <a:pt x="885" y="412"/>
                    </a:lnTo>
                    <a:lnTo>
                      <a:pt x="889" y="412"/>
                    </a:lnTo>
                    <a:lnTo>
                      <a:pt x="892" y="412"/>
                    </a:lnTo>
                    <a:lnTo>
                      <a:pt x="896" y="412"/>
                    </a:lnTo>
                    <a:lnTo>
                      <a:pt x="899" y="412"/>
                    </a:lnTo>
                    <a:lnTo>
                      <a:pt x="903" y="412"/>
                    </a:lnTo>
                    <a:lnTo>
                      <a:pt x="906" y="412"/>
                    </a:lnTo>
                    <a:lnTo>
                      <a:pt x="910" y="412"/>
                    </a:lnTo>
                    <a:lnTo>
                      <a:pt x="913" y="412"/>
                    </a:lnTo>
                    <a:lnTo>
                      <a:pt x="917" y="412"/>
                    </a:lnTo>
                    <a:lnTo>
                      <a:pt x="920" y="412"/>
                    </a:lnTo>
                    <a:lnTo>
                      <a:pt x="924" y="412"/>
                    </a:lnTo>
                    <a:lnTo>
                      <a:pt x="927" y="412"/>
                    </a:lnTo>
                    <a:lnTo>
                      <a:pt x="931" y="412"/>
                    </a:lnTo>
                    <a:lnTo>
                      <a:pt x="935" y="412"/>
                    </a:lnTo>
                    <a:lnTo>
                      <a:pt x="938" y="412"/>
                    </a:lnTo>
                    <a:lnTo>
                      <a:pt x="941" y="412"/>
                    </a:lnTo>
                    <a:lnTo>
                      <a:pt x="945" y="412"/>
                    </a:lnTo>
                    <a:lnTo>
                      <a:pt x="948" y="412"/>
                    </a:lnTo>
                    <a:lnTo>
                      <a:pt x="952" y="412"/>
                    </a:lnTo>
                    <a:lnTo>
                      <a:pt x="956" y="412"/>
                    </a:lnTo>
                    <a:lnTo>
                      <a:pt x="959" y="412"/>
                    </a:lnTo>
                    <a:lnTo>
                      <a:pt x="963" y="413"/>
                    </a:lnTo>
                    <a:lnTo>
                      <a:pt x="966" y="413"/>
                    </a:lnTo>
                    <a:lnTo>
                      <a:pt x="970" y="413"/>
                    </a:lnTo>
                    <a:lnTo>
                      <a:pt x="973" y="413"/>
                    </a:lnTo>
                    <a:lnTo>
                      <a:pt x="977" y="413"/>
                    </a:lnTo>
                    <a:lnTo>
                      <a:pt x="980" y="413"/>
                    </a:lnTo>
                    <a:lnTo>
                      <a:pt x="984" y="413"/>
                    </a:lnTo>
                    <a:lnTo>
                      <a:pt x="987" y="413"/>
                    </a:lnTo>
                    <a:lnTo>
                      <a:pt x="991" y="413"/>
                    </a:lnTo>
                    <a:lnTo>
                      <a:pt x="994" y="413"/>
                    </a:lnTo>
                    <a:lnTo>
                      <a:pt x="998" y="413"/>
                    </a:lnTo>
                    <a:lnTo>
                      <a:pt x="1001" y="413"/>
                    </a:lnTo>
                    <a:lnTo>
                      <a:pt x="1005" y="413"/>
                    </a:lnTo>
                    <a:lnTo>
                      <a:pt x="1008" y="413"/>
                    </a:lnTo>
                    <a:lnTo>
                      <a:pt x="1012" y="413"/>
                    </a:lnTo>
                    <a:lnTo>
                      <a:pt x="1016" y="413"/>
                    </a:lnTo>
                    <a:lnTo>
                      <a:pt x="1019" y="413"/>
                    </a:lnTo>
                    <a:lnTo>
                      <a:pt x="1023" y="413"/>
                    </a:lnTo>
                    <a:lnTo>
                      <a:pt x="1026" y="413"/>
                    </a:lnTo>
                    <a:lnTo>
                      <a:pt x="1030" y="413"/>
                    </a:lnTo>
                    <a:lnTo>
                      <a:pt x="1033" y="413"/>
                    </a:lnTo>
                    <a:lnTo>
                      <a:pt x="1037" y="413"/>
                    </a:lnTo>
                    <a:lnTo>
                      <a:pt x="1040" y="413"/>
                    </a:lnTo>
                    <a:lnTo>
                      <a:pt x="1044" y="413"/>
                    </a:lnTo>
                    <a:lnTo>
                      <a:pt x="1047" y="413"/>
                    </a:lnTo>
                    <a:lnTo>
                      <a:pt x="1051" y="413"/>
                    </a:lnTo>
                    <a:lnTo>
                      <a:pt x="1054" y="413"/>
                    </a:lnTo>
                    <a:lnTo>
                      <a:pt x="1058" y="413"/>
                    </a:lnTo>
                    <a:lnTo>
                      <a:pt x="1061" y="413"/>
                    </a:lnTo>
                    <a:lnTo>
                      <a:pt x="1065" y="413"/>
                    </a:lnTo>
                    <a:lnTo>
                      <a:pt x="1068" y="413"/>
                    </a:lnTo>
                    <a:lnTo>
                      <a:pt x="1072" y="413"/>
                    </a:lnTo>
                    <a:lnTo>
                      <a:pt x="1076" y="413"/>
                    </a:lnTo>
                    <a:lnTo>
                      <a:pt x="1079" y="413"/>
                    </a:lnTo>
                    <a:lnTo>
                      <a:pt x="1083" y="413"/>
                    </a:lnTo>
                    <a:lnTo>
                      <a:pt x="1086" y="413"/>
                    </a:lnTo>
                    <a:lnTo>
                      <a:pt x="1090" y="413"/>
                    </a:lnTo>
                    <a:lnTo>
                      <a:pt x="1093" y="413"/>
                    </a:lnTo>
                    <a:lnTo>
                      <a:pt x="1097" y="413"/>
                    </a:lnTo>
                    <a:lnTo>
                      <a:pt x="1100" y="413"/>
                    </a:lnTo>
                    <a:lnTo>
                      <a:pt x="1104" y="413"/>
                    </a:lnTo>
                    <a:lnTo>
                      <a:pt x="1107" y="413"/>
                    </a:lnTo>
                    <a:lnTo>
                      <a:pt x="1111" y="413"/>
                    </a:lnTo>
                    <a:lnTo>
                      <a:pt x="1114" y="413"/>
                    </a:lnTo>
                    <a:lnTo>
                      <a:pt x="1118" y="413"/>
                    </a:lnTo>
                    <a:lnTo>
                      <a:pt x="1121" y="413"/>
                    </a:lnTo>
                    <a:lnTo>
                      <a:pt x="1125" y="413"/>
                    </a:lnTo>
                    <a:lnTo>
                      <a:pt x="1128" y="413"/>
                    </a:lnTo>
                    <a:lnTo>
                      <a:pt x="1132" y="413"/>
                    </a:lnTo>
                    <a:lnTo>
                      <a:pt x="1136" y="413"/>
                    </a:lnTo>
                    <a:lnTo>
                      <a:pt x="1139" y="413"/>
                    </a:lnTo>
                    <a:lnTo>
                      <a:pt x="1143" y="413"/>
                    </a:lnTo>
                    <a:lnTo>
                      <a:pt x="1146" y="413"/>
                    </a:lnTo>
                    <a:lnTo>
                      <a:pt x="1149" y="413"/>
                    </a:lnTo>
                    <a:lnTo>
                      <a:pt x="1153" y="413"/>
                    </a:lnTo>
                    <a:lnTo>
                      <a:pt x="1157" y="413"/>
                    </a:lnTo>
                    <a:lnTo>
                      <a:pt x="1160" y="413"/>
                    </a:lnTo>
                    <a:lnTo>
                      <a:pt x="1164" y="413"/>
                    </a:lnTo>
                    <a:lnTo>
                      <a:pt x="1167" y="413"/>
                    </a:lnTo>
                    <a:lnTo>
                      <a:pt x="1171" y="413"/>
                    </a:lnTo>
                    <a:lnTo>
                      <a:pt x="1174" y="413"/>
                    </a:lnTo>
                    <a:lnTo>
                      <a:pt x="1178" y="413"/>
                    </a:lnTo>
                    <a:lnTo>
                      <a:pt x="1181" y="413"/>
                    </a:lnTo>
                    <a:lnTo>
                      <a:pt x="1185" y="413"/>
                    </a:lnTo>
                    <a:lnTo>
                      <a:pt x="1188" y="413"/>
                    </a:lnTo>
                    <a:lnTo>
                      <a:pt x="1192" y="413"/>
                    </a:lnTo>
                    <a:lnTo>
                      <a:pt x="1196" y="413"/>
                    </a:lnTo>
                    <a:lnTo>
                      <a:pt x="1199" y="413"/>
                    </a:lnTo>
                    <a:lnTo>
                      <a:pt x="1202" y="413"/>
                    </a:lnTo>
                    <a:lnTo>
                      <a:pt x="1206" y="413"/>
                    </a:lnTo>
                    <a:lnTo>
                      <a:pt x="1209" y="413"/>
                    </a:lnTo>
                    <a:lnTo>
                      <a:pt x="1213" y="413"/>
                    </a:lnTo>
                    <a:lnTo>
                      <a:pt x="1217" y="413"/>
                    </a:lnTo>
                    <a:lnTo>
                      <a:pt x="1220" y="413"/>
                    </a:lnTo>
                    <a:lnTo>
                      <a:pt x="1224" y="412"/>
                    </a:lnTo>
                    <a:lnTo>
                      <a:pt x="1227" y="412"/>
                    </a:lnTo>
                    <a:lnTo>
                      <a:pt x="1231" y="412"/>
                    </a:lnTo>
                    <a:lnTo>
                      <a:pt x="1234" y="412"/>
                    </a:lnTo>
                    <a:lnTo>
                      <a:pt x="1238" y="412"/>
                    </a:lnTo>
                    <a:lnTo>
                      <a:pt x="1241" y="412"/>
                    </a:lnTo>
                    <a:lnTo>
                      <a:pt x="1245" y="412"/>
                    </a:lnTo>
                    <a:lnTo>
                      <a:pt x="1248" y="411"/>
                    </a:lnTo>
                    <a:lnTo>
                      <a:pt x="1252" y="411"/>
                    </a:lnTo>
                    <a:lnTo>
                      <a:pt x="1255" y="411"/>
                    </a:lnTo>
                    <a:lnTo>
                      <a:pt x="1259" y="410"/>
                    </a:lnTo>
                    <a:lnTo>
                      <a:pt x="1262" y="410"/>
                    </a:lnTo>
                    <a:lnTo>
                      <a:pt x="1266" y="409"/>
                    </a:lnTo>
                    <a:lnTo>
                      <a:pt x="1269" y="408"/>
                    </a:lnTo>
                    <a:lnTo>
                      <a:pt x="1273" y="407"/>
                    </a:lnTo>
                    <a:lnTo>
                      <a:pt x="1277" y="406"/>
                    </a:lnTo>
                    <a:lnTo>
                      <a:pt x="1280" y="405"/>
                    </a:lnTo>
                    <a:lnTo>
                      <a:pt x="1284" y="403"/>
                    </a:lnTo>
                    <a:lnTo>
                      <a:pt x="1287" y="401"/>
                    </a:lnTo>
                    <a:lnTo>
                      <a:pt x="1291" y="399"/>
                    </a:lnTo>
                    <a:lnTo>
                      <a:pt x="1294" y="396"/>
                    </a:lnTo>
                    <a:lnTo>
                      <a:pt x="1298" y="393"/>
                    </a:lnTo>
                    <a:lnTo>
                      <a:pt x="1301" y="389"/>
                    </a:lnTo>
                    <a:lnTo>
                      <a:pt x="1305" y="385"/>
                    </a:lnTo>
                    <a:lnTo>
                      <a:pt x="1308" y="380"/>
                    </a:lnTo>
                    <a:lnTo>
                      <a:pt x="1312" y="374"/>
                    </a:lnTo>
                    <a:lnTo>
                      <a:pt x="1315" y="368"/>
                    </a:lnTo>
                    <a:lnTo>
                      <a:pt x="1319" y="362"/>
                    </a:lnTo>
                    <a:lnTo>
                      <a:pt x="1322" y="355"/>
                    </a:lnTo>
                    <a:lnTo>
                      <a:pt x="1326" y="347"/>
                    </a:lnTo>
                    <a:lnTo>
                      <a:pt x="1329" y="339"/>
                    </a:lnTo>
                    <a:lnTo>
                      <a:pt x="1333" y="332"/>
                    </a:lnTo>
                    <a:lnTo>
                      <a:pt x="1337" y="324"/>
                    </a:lnTo>
                    <a:lnTo>
                      <a:pt x="1340" y="317"/>
                    </a:lnTo>
                    <a:lnTo>
                      <a:pt x="1344" y="310"/>
                    </a:lnTo>
                    <a:lnTo>
                      <a:pt x="1347" y="303"/>
                    </a:lnTo>
                    <a:lnTo>
                      <a:pt x="1351" y="297"/>
                    </a:lnTo>
                    <a:lnTo>
                      <a:pt x="1354" y="291"/>
                    </a:lnTo>
                    <a:lnTo>
                      <a:pt x="1358" y="286"/>
                    </a:lnTo>
                    <a:lnTo>
                      <a:pt x="1361" y="282"/>
                    </a:lnTo>
                    <a:lnTo>
                      <a:pt x="1365" y="278"/>
                    </a:lnTo>
                    <a:lnTo>
                      <a:pt x="1368" y="275"/>
                    </a:lnTo>
                    <a:lnTo>
                      <a:pt x="1372" y="272"/>
                    </a:lnTo>
                    <a:lnTo>
                      <a:pt x="1375" y="269"/>
                    </a:lnTo>
                    <a:lnTo>
                      <a:pt x="1379" y="268"/>
                    </a:lnTo>
                    <a:lnTo>
                      <a:pt x="1382" y="266"/>
                    </a:lnTo>
                    <a:lnTo>
                      <a:pt x="1386" y="264"/>
                    </a:lnTo>
                    <a:lnTo>
                      <a:pt x="1389" y="263"/>
                    </a:lnTo>
                    <a:lnTo>
                      <a:pt x="1393" y="262"/>
                    </a:lnTo>
                    <a:lnTo>
                      <a:pt x="1397" y="261"/>
                    </a:lnTo>
                    <a:lnTo>
                      <a:pt x="1400" y="261"/>
                    </a:lnTo>
                    <a:lnTo>
                      <a:pt x="1404" y="260"/>
                    </a:lnTo>
                    <a:lnTo>
                      <a:pt x="1407" y="260"/>
                    </a:lnTo>
                    <a:lnTo>
                      <a:pt x="1410" y="259"/>
                    </a:lnTo>
                  </a:path>
                </a:pathLst>
              </a:custGeom>
              <a:noFill/>
              <a:ln w="4826">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94" name="Freeform 50"/>
              <p:cNvSpPr>
                <a:spLocks/>
              </p:cNvSpPr>
              <p:nvPr/>
            </p:nvSpPr>
            <p:spPr bwMode="auto">
              <a:xfrm flipV="1">
                <a:off x="2246" y="2440"/>
                <a:ext cx="2494" cy="90"/>
              </a:xfrm>
              <a:custGeom>
                <a:avLst/>
                <a:gdLst>
                  <a:gd name="T0" fmla="*/ 19441 w 1410"/>
                  <a:gd name="T1" fmla="*/ 0 h 206"/>
                  <a:gd name="T2" fmla="*/ 42902 w 1410"/>
                  <a:gd name="T3" fmla="*/ 0 h 206"/>
                  <a:gd name="T4" fmla="*/ 65649 w 1410"/>
                  <a:gd name="T5" fmla="*/ 0 h 206"/>
                  <a:gd name="T6" fmla="*/ 88997 w 1410"/>
                  <a:gd name="T7" fmla="*/ 0 h 206"/>
                  <a:gd name="T8" fmla="*/ 112384 w 1410"/>
                  <a:gd name="T9" fmla="*/ 0 h 206"/>
                  <a:gd name="T10" fmla="*/ 135203 w 1410"/>
                  <a:gd name="T11" fmla="*/ 0 h 206"/>
                  <a:gd name="T12" fmla="*/ 158656 w 1410"/>
                  <a:gd name="T13" fmla="*/ 0 h 206"/>
                  <a:gd name="T14" fmla="*/ 182055 w 1410"/>
                  <a:gd name="T15" fmla="*/ 0 h 206"/>
                  <a:gd name="T16" fmla="*/ 205392 w 1410"/>
                  <a:gd name="T17" fmla="*/ 0 h 206"/>
                  <a:gd name="T18" fmla="*/ 228086 w 1410"/>
                  <a:gd name="T19" fmla="*/ 0 h 206"/>
                  <a:gd name="T20" fmla="*/ 251118 w 1410"/>
                  <a:gd name="T21" fmla="*/ 0 h 206"/>
                  <a:gd name="T22" fmla="*/ 273712 w 1410"/>
                  <a:gd name="T23" fmla="*/ 0 h 206"/>
                  <a:gd name="T24" fmla="*/ 297398 w 1410"/>
                  <a:gd name="T25" fmla="*/ 0 h 206"/>
                  <a:gd name="T26" fmla="*/ 320785 w 1410"/>
                  <a:gd name="T27" fmla="*/ 0 h 206"/>
                  <a:gd name="T28" fmla="*/ 344176 w 1410"/>
                  <a:gd name="T29" fmla="*/ 0 h 206"/>
                  <a:gd name="T30" fmla="*/ 366876 w 1410"/>
                  <a:gd name="T31" fmla="*/ 0 h 206"/>
                  <a:gd name="T32" fmla="*/ 390329 w 1410"/>
                  <a:gd name="T33" fmla="*/ 0 h 206"/>
                  <a:gd name="T34" fmla="*/ 413728 w 1410"/>
                  <a:gd name="T35" fmla="*/ 0 h 206"/>
                  <a:gd name="T36" fmla="*/ 435834 w 1410"/>
                  <a:gd name="T37" fmla="*/ 0 h 206"/>
                  <a:gd name="T38" fmla="*/ 459796 w 1410"/>
                  <a:gd name="T39" fmla="*/ 0 h 206"/>
                  <a:gd name="T40" fmla="*/ 482976 w 1410"/>
                  <a:gd name="T41" fmla="*/ 0 h 206"/>
                  <a:gd name="T42" fmla="*/ 505383 w 1410"/>
                  <a:gd name="T43" fmla="*/ 0 h 206"/>
                  <a:gd name="T44" fmla="*/ 529071 w 1410"/>
                  <a:gd name="T45" fmla="*/ 0 h 206"/>
                  <a:gd name="T46" fmla="*/ 552456 w 1410"/>
                  <a:gd name="T47" fmla="*/ 0 h 206"/>
                  <a:gd name="T48" fmla="*/ 574651 w 1410"/>
                  <a:gd name="T49" fmla="*/ 0 h 206"/>
                  <a:gd name="T50" fmla="*/ 598059 w 1410"/>
                  <a:gd name="T51" fmla="*/ 0 h 206"/>
                  <a:gd name="T52" fmla="*/ 621922 w 1410"/>
                  <a:gd name="T53" fmla="*/ 0 h 206"/>
                  <a:gd name="T54" fmla="*/ 644191 w 1410"/>
                  <a:gd name="T55" fmla="*/ 0 h 206"/>
                  <a:gd name="T56" fmla="*/ 667506 w 1410"/>
                  <a:gd name="T57" fmla="*/ 0 h 206"/>
                  <a:gd name="T58" fmla="*/ 691556 w 1410"/>
                  <a:gd name="T59" fmla="*/ 0 h 206"/>
                  <a:gd name="T60" fmla="*/ 714655 w 1410"/>
                  <a:gd name="T61" fmla="*/ 0 h 206"/>
                  <a:gd name="T62" fmla="*/ 737005 w 1410"/>
                  <a:gd name="T63" fmla="*/ 0 h 206"/>
                  <a:gd name="T64" fmla="*/ 760242 w 1410"/>
                  <a:gd name="T65" fmla="*/ 0 h 206"/>
                  <a:gd name="T66" fmla="*/ 784133 w 1410"/>
                  <a:gd name="T67" fmla="*/ 0 h 206"/>
                  <a:gd name="T68" fmla="*/ 806324 w 1410"/>
                  <a:gd name="T69" fmla="*/ 0 h 206"/>
                  <a:gd name="T70" fmla="*/ 829738 w 1410"/>
                  <a:gd name="T71" fmla="*/ 0 h 206"/>
                  <a:gd name="T72" fmla="*/ 853797 w 1410"/>
                  <a:gd name="T73" fmla="*/ 0 h 206"/>
                  <a:gd name="T74" fmla="*/ 877074 w 1410"/>
                  <a:gd name="T75" fmla="*/ 0 h 206"/>
                  <a:gd name="T76" fmla="*/ 899179 w 1410"/>
                  <a:gd name="T77" fmla="*/ 0 h 206"/>
                  <a:gd name="T78" fmla="*/ 922591 w 1410"/>
                  <a:gd name="T79" fmla="*/ 0 h 206"/>
                  <a:gd name="T80" fmla="*/ 945458 w 1410"/>
                  <a:gd name="T81" fmla="*/ 0 h 206"/>
                  <a:gd name="T82" fmla="*/ 968850 w 1410"/>
                  <a:gd name="T83" fmla="*/ 0 h 206"/>
                  <a:gd name="T84" fmla="*/ 991915 w 1410"/>
                  <a:gd name="T85" fmla="*/ 0 h 206"/>
                  <a:gd name="T86" fmla="*/ 1015805 w 1410"/>
                  <a:gd name="T87" fmla="*/ 0 h 206"/>
                  <a:gd name="T88" fmla="*/ 1038006 w 1410"/>
                  <a:gd name="T89" fmla="*/ 0 h 206"/>
                  <a:gd name="T90" fmla="*/ 1061432 w 1410"/>
                  <a:gd name="T91" fmla="*/ 0 h 206"/>
                  <a:gd name="T92" fmla="*/ 1084763 w 1410"/>
                  <a:gd name="T93" fmla="*/ 0 h 206"/>
                  <a:gd name="T94" fmla="*/ 1107667 w 1410"/>
                  <a:gd name="T95" fmla="*/ 0 h 206"/>
                  <a:gd name="T96" fmla="*/ 1131082 w 1410"/>
                  <a:gd name="T97" fmla="*/ 0 h 206"/>
                  <a:gd name="T98" fmla="*/ 1154441 w 1410"/>
                  <a:gd name="T99" fmla="*/ 0 h 206"/>
                  <a:gd name="T100" fmla="*/ 1177136 w 1410"/>
                  <a:gd name="T101" fmla="*/ 0 h 206"/>
                  <a:gd name="T102" fmla="*/ 1200520 w 1410"/>
                  <a:gd name="T103" fmla="*/ 0 h 206"/>
                  <a:gd name="T104" fmla="*/ 1223581 w 1410"/>
                  <a:gd name="T105" fmla="*/ 0 h 206"/>
                  <a:gd name="T106" fmla="*/ 1246407 w 1410"/>
                  <a:gd name="T107" fmla="*/ 0 h 206"/>
                  <a:gd name="T108" fmla="*/ 1269922 w 1410"/>
                  <a:gd name="T109" fmla="*/ 0 h 206"/>
                  <a:gd name="T110" fmla="*/ 1293258 w 1410"/>
                  <a:gd name="T111" fmla="*/ 0 h 206"/>
                  <a:gd name="T112" fmla="*/ 1316660 w 1410"/>
                  <a:gd name="T113" fmla="*/ 0 h 2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10"/>
                  <a:gd name="T172" fmla="*/ 0 h 206"/>
                  <a:gd name="T173" fmla="*/ 1410 w 1410"/>
                  <a:gd name="T174" fmla="*/ 206 h 20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10" h="206">
                    <a:moveTo>
                      <a:pt x="0" y="89"/>
                    </a:moveTo>
                    <a:lnTo>
                      <a:pt x="3" y="90"/>
                    </a:lnTo>
                    <a:lnTo>
                      <a:pt x="7" y="91"/>
                    </a:lnTo>
                    <a:lnTo>
                      <a:pt x="10" y="92"/>
                    </a:lnTo>
                    <a:lnTo>
                      <a:pt x="14" y="93"/>
                    </a:lnTo>
                    <a:lnTo>
                      <a:pt x="17" y="94"/>
                    </a:lnTo>
                    <a:lnTo>
                      <a:pt x="21" y="95"/>
                    </a:lnTo>
                    <a:lnTo>
                      <a:pt x="24" y="96"/>
                    </a:lnTo>
                    <a:lnTo>
                      <a:pt x="28" y="97"/>
                    </a:lnTo>
                    <a:lnTo>
                      <a:pt x="31" y="99"/>
                    </a:lnTo>
                    <a:lnTo>
                      <a:pt x="35" y="100"/>
                    </a:lnTo>
                    <a:lnTo>
                      <a:pt x="39" y="101"/>
                    </a:lnTo>
                    <a:lnTo>
                      <a:pt x="42" y="103"/>
                    </a:lnTo>
                    <a:lnTo>
                      <a:pt x="46" y="105"/>
                    </a:lnTo>
                    <a:lnTo>
                      <a:pt x="49" y="106"/>
                    </a:lnTo>
                    <a:lnTo>
                      <a:pt x="53" y="108"/>
                    </a:lnTo>
                    <a:lnTo>
                      <a:pt x="56" y="110"/>
                    </a:lnTo>
                    <a:lnTo>
                      <a:pt x="60" y="112"/>
                    </a:lnTo>
                    <a:lnTo>
                      <a:pt x="63" y="114"/>
                    </a:lnTo>
                    <a:lnTo>
                      <a:pt x="67" y="116"/>
                    </a:lnTo>
                    <a:lnTo>
                      <a:pt x="70" y="118"/>
                    </a:lnTo>
                    <a:lnTo>
                      <a:pt x="74" y="121"/>
                    </a:lnTo>
                    <a:lnTo>
                      <a:pt x="77" y="123"/>
                    </a:lnTo>
                    <a:lnTo>
                      <a:pt x="81" y="125"/>
                    </a:lnTo>
                    <a:lnTo>
                      <a:pt x="84" y="127"/>
                    </a:lnTo>
                    <a:lnTo>
                      <a:pt x="88" y="130"/>
                    </a:lnTo>
                    <a:lnTo>
                      <a:pt x="91" y="132"/>
                    </a:lnTo>
                    <a:lnTo>
                      <a:pt x="95" y="135"/>
                    </a:lnTo>
                    <a:lnTo>
                      <a:pt x="99" y="137"/>
                    </a:lnTo>
                    <a:lnTo>
                      <a:pt x="102" y="139"/>
                    </a:lnTo>
                    <a:lnTo>
                      <a:pt x="106" y="141"/>
                    </a:lnTo>
                    <a:lnTo>
                      <a:pt x="109" y="144"/>
                    </a:lnTo>
                    <a:lnTo>
                      <a:pt x="113" y="146"/>
                    </a:lnTo>
                    <a:lnTo>
                      <a:pt x="116" y="148"/>
                    </a:lnTo>
                    <a:lnTo>
                      <a:pt x="120" y="150"/>
                    </a:lnTo>
                    <a:lnTo>
                      <a:pt x="123" y="151"/>
                    </a:lnTo>
                    <a:lnTo>
                      <a:pt x="127" y="153"/>
                    </a:lnTo>
                    <a:lnTo>
                      <a:pt x="130" y="155"/>
                    </a:lnTo>
                    <a:lnTo>
                      <a:pt x="134" y="156"/>
                    </a:lnTo>
                    <a:lnTo>
                      <a:pt x="137" y="158"/>
                    </a:lnTo>
                    <a:lnTo>
                      <a:pt x="141" y="159"/>
                    </a:lnTo>
                    <a:lnTo>
                      <a:pt x="144" y="160"/>
                    </a:lnTo>
                    <a:lnTo>
                      <a:pt x="148" y="161"/>
                    </a:lnTo>
                    <a:lnTo>
                      <a:pt x="151" y="162"/>
                    </a:lnTo>
                    <a:lnTo>
                      <a:pt x="155" y="163"/>
                    </a:lnTo>
                    <a:lnTo>
                      <a:pt x="159" y="164"/>
                    </a:lnTo>
                    <a:lnTo>
                      <a:pt x="162" y="164"/>
                    </a:lnTo>
                    <a:lnTo>
                      <a:pt x="166" y="165"/>
                    </a:lnTo>
                    <a:lnTo>
                      <a:pt x="169" y="165"/>
                    </a:lnTo>
                    <a:lnTo>
                      <a:pt x="172" y="166"/>
                    </a:lnTo>
                    <a:lnTo>
                      <a:pt x="176" y="166"/>
                    </a:lnTo>
                    <a:lnTo>
                      <a:pt x="180" y="166"/>
                    </a:lnTo>
                    <a:lnTo>
                      <a:pt x="183" y="167"/>
                    </a:lnTo>
                    <a:lnTo>
                      <a:pt x="187" y="167"/>
                    </a:lnTo>
                    <a:lnTo>
                      <a:pt x="190" y="167"/>
                    </a:lnTo>
                    <a:lnTo>
                      <a:pt x="194" y="167"/>
                    </a:lnTo>
                    <a:lnTo>
                      <a:pt x="197" y="167"/>
                    </a:lnTo>
                    <a:lnTo>
                      <a:pt x="201" y="167"/>
                    </a:lnTo>
                    <a:lnTo>
                      <a:pt x="204" y="168"/>
                    </a:lnTo>
                    <a:lnTo>
                      <a:pt x="208" y="168"/>
                    </a:lnTo>
                    <a:lnTo>
                      <a:pt x="211" y="168"/>
                    </a:lnTo>
                    <a:lnTo>
                      <a:pt x="215" y="168"/>
                    </a:lnTo>
                    <a:lnTo>
                      <a:pt x="219" y="168"/>
                    </a:lnTo>
                    <a:lnTo>
                      <a:pt x="222" y="168"/>
                    </a:lnTo>
                    <a:lnTo>
                      <a:pt x="225" y="168"/>
                    </a:lnTo>
                    <a:lnTo>
                      <a:pt x="229" y="168"/>
                    </a:lnTo>
                    <a:lnTo>
                      <a:pt x="232" y="167"/>
                    </a:lnTo>
                    <a:lnTo>
                      <a:pt x="236" y="167"/>
                    </a:lnTo>
                    <a:lnTo>
                      <a:pt x="240" y="167"/>
                    </a:lnTo>
                    <a:lnTo>
                      <a:pt x="243" y="167"/>
                    </a:lnTo>
                    <a:lnTo>
                      <a:pt x="247" y="167"/>
                    </a:lnTo>
                    <a:lnTo>
                      <a:pt x="250" y="167"/>
                    </a:lnTo>
                    <a:lnTo>
                      <a:pt x="254" y="166"/>
                    </a:lnTo>
                    <a:lnTo>
                      <a:pt x="257" y="166"/>
                    </a:lnTo>
                    <a:lnTo>
                      <a:pt x="261" y="166"/>
                    </a:lnTo>
                    <a:lnTo>
                      <a:pt x="264" y="166"/>
                    </a:lnTo>
                    <a:lnTo>
                      <a:pt x="268" y="165"/>
                    </a:lnTo>
                    <a:lnTo>
                      <a:pt x="271" y="165"/>
                    </a:lnTo>
                    <a:lnTo>
                      <a:pt x="275" y="165"/>
                    </a:lnTo>
                    <a:lnTo>
                      <a:pt x="278" y="164"/>
                    </a:lnTo>
                    <a:lnTo>
                      <a:pt x="282" y="164"/>
                    </a:lnTo>
                    <a:lnTo>
                      <a:pt x="285" y="163"/>
                    </a:lnTo>
                    <a:lnTo>
                      <a:pt x="289" y="163"/>
                    </a:lnTo>
                    <a:lnTo>
                      <a:pt x="292" y="162"/>
                    </a:lnTo>
                    <a:lnTo>
                      <a:pt x="296" y="162"/>
                    </a:lnTo>
                    <a:lnTo>
                      <a:pt x="300" y="162"/>
                    </a:lnTo>
                    <a:lnTo>
                      <a:pt x="303" y="163"/>
                    </a:lnTo>
                    <a:lnTo>
                      <a:pt x="307" y="164"/>
                    </a:lnTo>
                    <a:lnTo>
                      <a:pt x="310" y="165"/>
                    </a:lnTo>
                    <a:lnTo>
                      <a:pt x="314" y="168"/>
                    </a:lnTo>
                    <a:lnTo>
                      <a:pt x="317" y="172"/>
                    </a:lnTo>
                    <a:lnTo>
                      <a:pt x="321" y="176"/>
                    </a:lnTo>
                    <a:lnTo>
                      <a:pt x="324" y="181"/>
                    </a:lnTo>
                    <a:lnTo>
                      <a:pt x="328" y="186"/>
                    </a:lnTo>
                    <a:lnTo>
                      <a:pt x="331" y="191"/>
                    </a:lnTo>
                    <a:lnTo>
                      <a:pt x="335" y="195"/>
                    </a:lnTo>
                    <a:lnTo>
                      <a:pt x="338" y="199"/>
                    </a:lnTo>
                    <a:lnTo>
                      <a:pt x="342" y="202"/>
                    </a:lnTo>
                    <a:lnTo>
                      <a:pt x="345" y="205"/>
                    </a:lnTo>
                    <a:lnTo>
                      <a:pt x="349" y="206"/>
                    </a:lnTo>
                    <a:lnTo>
                      <a:pt x="352" y="206"/>
                    </a:lnTo>
                    <a:lnTo>
                      <a:pt x="356" y="206"/>
                    </a:lnTo>
                    <a:lnTo>
                      <a:pt x="360" y="204"/>
                    </a:lnTo>
                    <a:lnTo>
                      <a:pt x="363" y="202"/>
                    </a:lnTo>
                    <a:lnTo>
                      <a:pt x="367" y="199"/>
                    </a:lnTo>
                    <a:lnTo>
                      <a:pt x="370" y="195"/>
                    </a:lnTo>
                    <a:lnTo>
                      <a:pt x="374" y="190"/>
                    </a:lnTo>
                    <a:lnTo>
                      <a:pt x="377" y="185"/>
                    </a:lnTo>
                    <a:lnTo>
                      <a:pt x="381" y="179"/>
                    </a:lnTo>
                    <a:lnTo>
                      <a:pt x="384" y="174"/>
                    </a:lnTo>
                    <a:lnTo>
                      <a:pt x="388" y="169"/>
                    </a:lnTo>
                    <a:lnTo>
                      <a:pt x="391" y="165"/>
                    </a:lnTo>
                    <a:lnTo>
                      <a:pt x="395" y="161"/>
                    </a:lnTo>
                    <a:lnTo>
                      <a:pt x="398" y="158"/>
                    </a:lnTo>
                    <a:lnTo>
                      <a:pt x="402" y="156"/>
                    </a:lnTo>
                    <a:lnTo>
                      <a:pt x="405" y="154"/>
                    </a:lnTo>
                    <a:lnTo>
                      <a:pt x="409" y="153"/>
                    </a:lnTo>
                    <a:lnTo>
                      <a:pt x="412" y="151"/>
                    </a:lnTo>
                    <a:lnTo>
                      <a:pt x="416" y="150"/>
                    </a:lnTo>
                    <a:lnTo>
                      <a:pt x="420" y="148"/>
                    </a:lnTo>
                    <a:lnTo>
                      <a:pt x="423" y="147"/>
                    </a:lnTo>
                    <a:lnTo>
                      <a:pt x="426" y="145"/>
                    </a:lnTo>
                    <a:lnTo>
                      <a:pt x="430" y="143"/>
                    </a:lnTo>
                    <a:lnTo>
                      <a:pt x="433" y="141"/>
                    </a:lnTo>
                    <a:lnTo>
                      <a:pt x="437" y="139"/>
                    </a:lnTo>
                    <a:lnTo>
                      <a:pt x="441" y="137"/>
                    </a:lnTo>
                    <a:lnTo>
                      <a:pt x="444" y="134"/>
                    </a:lnTo>
                    <a:lnTo>
                      <a:pt x="448" y="131"/>
                    </a:lnTo>
                    <a:lnTo>
                      <a:pt x="451" y="129"/>
                    </a:lnTo>
                    <a:lnTo>
                      <a:pt x="455" y="126"/>
                    </a:lnTo>
                    <a:lnTo>
                      <a:pt x="458" y="123"/>
                    </a:lnTo>
                    <a:lnTo>
                      <a:pt x="462" y="119"/>
                    </a:lnTo>
                    <a:lnTo>
                      <a:pt x="465" y="116"/>
                    </a:lnTo>
                    <a:lnTo>
                      <a:pt x="469" y="112"/>
                    </a:lnTo>
                    <a:lnTo>
                      <a:pt x="472" y="109"/>
                    </a:lnTo>
                    <a:lnTo>
                      <a:pt x="476" y="105"/>
                    </a:lnTo>
                    <a:lnTo>
                      <a:pt x="479" y="101"/>
                    </a:lnTo>
                    <a:lnTo>
                      <a:pt x="483" y="97"/>
                    </a:lnTo>
                    <a:lnTo>
                      <a:pt x="486" y="94"/>
                    </a:lnTo>
                    <a:lnTo>
                      <a:pt x="490" y="90"/>
                    </a:lnTo>
                    <a:lnTo>
                      <a:pt x="493" y="86"/>
                    </a:lnTo>
                    <a:lnTo>
                      <a:pt x="497" y="82"/>
                    </a:lnTo>
                    <a:lnTo>
                      <a:pt x="501" y="79"/>
                    </a:lnTo>
                    <a:lnTo>
                      <a:pt x="504" y="75"/>
                    </a:lnTo>
                    <a:lnTo>
                      <a:pt x="508" y="71"/>
                    </a:lnTo>
                    <a:lnTo>
                      <a:pt x="511" y="68"/>
                    </a:lnTo>
                    <a:lnTo>
                      <a:pt x="515" y="64"/>
                    </a:lnTo>
                    <a:lnTo>
                      <a:pt x="518" y="61"/>
                    </a:lnTo>
                    <a:lnTo>
                      <a:pt x="522" y="58"/>
                    </a:lnTo>
                    <a:lnTo>
                      <a:pt x="525" y="55"/>
                    </a:lnTo>
                    <a:lnTo>
                      <a:pt x="529" y="52"/>
                    </a:lnTo>
                    <a:lnTo>
                      <a:pt x="532" y="49"/>
                    </a:lnTo>
                    <a:lnTo>
                      <a:pt x="536" y="46"/>
                    </a:lnTo>
                    <a:lnTo>
                      <a:pt x="539" y="44"/>
                    </a:lnTo>
                    <a:lnTo>
                      <a:pt x="543" y="41"/>
                    </a:lnTo>
                    <a:lnTo>
                      <a:pt x="546" y="39"/>
                    </a:lnTo>
                    <a:lnTo>
                      <a:pt x="550" y="37"/>
                    </a:lnTo>
                    <a:lnTo>
                      <a:pt x="553" y="35"/>
                    </a:lnTo>
                    <a:lnTo>
                      <a:pt x="557" y="33"/>
                    </a:lnTo>
                    <a:lnTo>
                      <a:pt x="561" y="31"/>
                    </a:lnTo>
                    <a:lnTo>
                      <a:pt x="564" y="29"/>
                    </a:lnTo>
                    <a:lnTo>
                      <a:pt x="568" y="27"/>
                    </a:lnTo>
                    <a:lnTo>
                      <a:pt x="571" y="26"/>
                    </a:lnTo>
                    <a:lnTo>
                      <a:pt x="575" y="24"/>
                    </a:lnTo>
                    <a:lnTo>
                      <a:pt x="578" y="23"/>
                    </a:lnTo>
                    <a:lnTo>
                      <a:pt x="582" y="21"/>
                    </a:lnTo>
                    <a:lnTo>
                      <a:pt x="585" y="20"/>
                    </a:lnTo>
                    <a:lnTo>
                      <a:pt x="589" y="19"/>
                    </a:lnTo>
                    <a:lnTo>
                      <a:pt x="592" y="18"/>
                    </a:lnTo>
                    <a:lnTo>
                      <a:pt x="596" y="17"/>
                    </a:lnTo>
                    <a:lnTo>
                      <a:pt x="599" y="16"/>
                    </a:lnTo>
                    <a:lnTo>
                      <a:pt x="603" y="15"/>
                    </a:lnTo>
                    <a:lnTo>
                      <a:pt x="606" y="14"/>
                    </a:lnTo>
                    <a:lnTo>
                      <a:pt x="610" y="13"/>
                    </a:lnTo>
                    <a:lnTo>
                      <a:pt x="613" y="12"/>
                    </a:lnTo>
                    <a:lnTo>
                      <a:pt x="617" y="12"/>
                    </a:lnTo>
                    <a:lnTo>
                      <a:pt x="621" y="11"/>
                    </a:lnTo>
                    <a:lnTo>
                      <a:pt x="624" y="11"/>
                    </a:lnTo>
                    <a:lnTo>
                      <a:pt x="628" y="10"/>
                    </a:lnTo>
                    <a:lnTo>
                      <a:pt x="631" y="9"/>
                    </a:lnTo>
                    <a:lnTo>
                      <a:pt x="635" y="9"/>
                    </a:lnTo>
                    <a:lnTo>
                      <a:pt x="638" y="8"/>
                    </a:lnTo>
                    <a:lnTo>
                      <a:pt x="642" y="8"/>
                    </a:lnTo>
                    <a:lnTo>
                      <a:pt x="645" y="7"/>
                    </a:lnTo>
                    <a:lnTo>
                      <a:pt x="649" y="7"/>
                    </a:lnTo>
                    <a:lnTo>
                      <a:pt x="652" y="7"/>
                    </a:lnTo>
                    <a:lnTo>
                      <a:pt x="656" y="7"/>
                    </a:lnTo>
                    <a:lnTo>
                      <a:pt x="659" y="6"/>
                    </a:lnTo>
                    <a:lnTo>
                      <a:pt x="663" y="6"/>
                    </a:lnTo>
                    <a:lnTo>
                      <a:pt x="666" y="6"/>
                    </a:lnTo>
                    <a:lnTo>
                      <a:pt x="670" y="5"/>
                    </a:lnTo>
                    <a:lnTo>
                      <a:pt x="673" y="5"/>
                    </a:lnTo>
                    <a:lnTo>
                      <a:pt x="677" y="5"/>
                    </a:lnTo>
                    <a:lnTo>
                      <a:pt x="681" y="4"/>
                    </a:lnTo>
                    <a:lnTo>
                      <a:pt x="684" y="4"/>
                    </a:lnTo>
                    <a:lnTo>
                      <a:pt x="687" y="4"/>
                    </a:lnTo>
                    <a:lnTo>
                      <a:pt x="691" y="4"/>
                    </a:lnTo>
                    <a:lnTo>
                      <a:pt x="695" y="4"/>
                    </a:lnTo>
                    <a:lnTo>
                      <a:pt x="698" y="3"/>
                    </a:lnTo>
                    <a:lnTo>
                      <a:pt x="702" y="3"/>
                    </a:lnTo>
                    <a:lnTo>
                      <a:pt x="705" y="3"/>
                    </a:lnTo>
                    <a:lnTo>
                      <a:pt x="709" y="3"/>
                    </a:lnTo>
                    <a:lnTo>
                      <a:pt x="712" y="3"/>
                    </a:lnTo>
                    <a:lnTo>
                      <a:pt x="716" y="3"/>
                    </a:lnTo>
                    <a:lnTo>
                      <a:pt x="719" y="3"/>
                    </a:lnTo>
                    <a:lnTo>
                      <a:pt x="723" y="3"/>
                    </a:lnTo>
                    <a:lnTo>
                      <a:pt x="726" y="2"/>
                    </a:lnTo>
                    <a:lnTo>
                      <a:pt x="730" y="2"/>
                    </a:lnTo>
                    <a:lnTo>
                      <a:pt x="733" y="2"/>
                    </a:lnTo>
                    <a:lnTo>
                      <a:pt x="737" y="2"/>
                    </a:lnTo>
                    <a:lnTo>
                      <a:pt x="740" y="2"/>
                    </a:lnTo>
                    <a:lnTo>
                      <a:pt x="744" y="2"/>
                    </a:lnTo>
                    <a:lnTo>
                      <a:pt x="747" y="2"/>
                    </a:lnTo>
                    <a:lnTo>
                      <a:pt x="751" y="2"/>
                    </a:lnTo>
                    <a:lnTo>
                      <a:pt x="755" y="2"/>
                    </a:lnTo>
                    <a:lnTo>
                      <a:pt x="758" y="2"/>
                    </a:lnTo>
                    <a:lnTo>
                      <a:pt x="762" y="2"/>
                    </a:lnTo>
                    <a:lnTo>
                      <a:pt x="765" y="2"/>
                    </a:lnTo>
                    <a:lnTo>
                      <a:pt x="769" y="1"/>
                    </a:lnTo>
                    <a:lnTo>
                      <a:pt x="772" y="1"/>
                    </a:lnTo>
                    <a:lnTo>
                      <a:pt x="776" y="1"/>
                    </a:lnTo>
                    <a:lnTo>
                      <a:pt x="779" y="1"/>
                    </a:lnTo>
                    <a:lnTo>
                      <a:pt x="783" y="1"/>
                    </a:lnTo>
                    <a:lnTo>
                      <a:pt x="786" y="1"/>
                    </a:lnTo>
                    <a:lnTo>
                      <a:pt x="790" y="1"/>
                    </a:lnTo>
                    <a:lnTo>
                      <a:pt x="793" y="1"/>
                    </a:lnTo>
                    <a:lnTo>
                      <a:pt x="797" y="1"/>
                    </a:lnTo>
                    <a:lnTo>
                      <a:pt x="800" y="1"/>
                    </a:lnTo>
                    <a:lnTo>
                      <a:pt x="804" y="1"/>
                    </a:lnTo>
                    <a:lnTo>
                      <a:pt x="807" y="1"/>
                    </a:lnTo>
                    <a:lnTo>
                      <a:pt x="811" y="1"/>
                    </a:lnTo>
                    <a:lnTo>
                      <a:pt x="815" y="1"/>
                    </a:lnTo>
                    <a:lnTo>
                      <a:pt x="818" y="1"/>
                    </a:lnTo>
                    <a:lnTo>
                      <a:pt x="822" y="1"/>
                    </a:lnTo>
                    <a:lnTo>
                      <a:pt x="825" y="1"/>
                    </a:lnTo>
                    <a:lnTo>
                      <a:pt x="829" y="1"/>
                    </a:lnTo>
                    <a:lnTo>
                      <a:pt x="832" y="1"/>
                    </a:lnTo>
                    <a:lnTo>
                      <a:pt x="836" y="1"/>
                    </a:lnTo>
                    <a:lnTo>
                      <a:pt x="839" y="1"/>
                    </a:lnTo>
                    <a:lnTo>
                      <a:pt x="843" y="1"/>
                    </a:lnTo>
                    <a:lnTo>
                      <a:pt x="846" y="1"/>
                    </a:lnTo>
                    <a:lnTo>
                      <a:pt x="850" y="1"/>
                    </a:lnTo>
                    <a:lnTo>
                      <a:pt x="853" y="1"/>
                    </a:lnTo>
                    <a:lnTo>
                      <a:pt x="857" y="1"/>
                    </a:lnTo>
                    <a:lnTo>
                      <a:pt x="860" y="1"/>
                    </a:lnTo>
                    <a:lnTo>
                      <a:pt x="864" y="1"/>
                    </a:lnTo>
                    <a:lnTo>
                      <a:pt x="867" y="1"/>
                    </a:lnTo>
                    <a:lnTo>
                      <a:pt x="871" y="0"/>
                    </a:lnTo>
                    <a:lnTo>
                      <a:pt x="875" y="0"/>
                    </a:lnTo>
                    <a:lnTo>
                      <a:pt x="878" y="0"/>
                    </a:lnTo>
                    <a:lnTo>
                      <a:pt x="882" y="0"/>
                    </a:lnTo>
                    <a:lnTo>
                      <a:pt x="885" y="0"/>
                    </a:lnTo>
                    <a:lnTo>
                      <a:pt x="889" y="0"/>
                    </a:lnTo>
                    <a:lnTo>
                      <a:pt x="892" y="0"/>
                    </a:lnTo>
                    <a:lnTo>
                      <a:pt x="896" y="0"/>
                    </a:lnTo>
                    <a:lnTo>
                      <a:pt x="899" y="0"/>
                    </a:lnTo>
                    <a:lnTo>
                      <a:pt x="903" y="0"/>
                    </a:lnTo>
                    <a:lnTo>
                      <a:pt x="906" y="0"/>
                    </a:lnTo>
                    <a:lnTo>
                      <a:pt x="910" y="0"/>
                    </a:lnTo>
                    <a:lnTo>
                      <a:pt x="913" y="0"/>
                    </a:lnTo>
                    <a:lnTo>
                      <a:pt x="917" y="0"/>
                    </a:lnTo>
                    <a:lnTo>
                      <a:pt x="920" y="0"/>
                    </a:lnTo>
                    <a:lnTo>
                      <a:pt x="924" y="0"/>
                    </a:lnTo>
                    <a:lnTo>
                      <a:pt x="927" y="0"/>
                    </a:lnTo>
                    <a:lnTo>
                      <a:pt x="931" y="0"/>
                    </a:lnTo>
                    <a:lnTo>
                      <a:pt x="935" y="0"/>
                    </a:lnTo>
                    <a:lnTo>
                      <a:pt x="938" y="0"/>
                    </a:lnTo>
                    <a:lnTo>
                      <a:pt x="941" y="0"/>
                    </a:lnTo>
                    <a:lnTo>
                      <a:pt x="945" y="0"/>
                    </a:lnTo>
                    <a:lnTo>
                      <a:pt x="948" y="0"/>
                    </a:lnTo>
                    <a:lnTo>
                      <a:pt x="952" y="0"/>
                    </a:lnTo>
                    <a:lnTo>
                      <a:pt x="956" y="0"/>
                    </a:lnTo>
                    <a:lnTo>
                      <a:pt x="959" y="0"/>
                    </a:lnTo>
                    <a:lnTo>
                      <a:pt x="963" y="0"/>
                    </a:lnTo>
                    <a:lnTo>
                      <a:pt x="966" y="0"/>
                    </a:lnTo>
                    <a:lnTo>
                      <a:pt x="970" y="0"/>
                    </a:lnTo>
                    <a:lnTo>
                      <a:pt x="973" y="0"/>
                    </a:lnTo>
                    <a:lnTo>
                      <a:pt x="977" y="0"/>
                    </a:lnTo>
                    <a:lnTo>
                      <a:pt x="980" y="0"/>
                    </a:lnTo>
                    <a:lnTo>
                      <a:pt x="984" y="0"/>
                    </a:lnTo>
                    <a:lnTo>
                      <a:pt x="987" y="0"/>
                    </a:lnTo>
                    <a:lnTo>
                      <a:pt x="991" y="0"/>
                    </a:lnTo>
                    <a:lnTo>
                      <a:pt x="994" y="0"/>
                    </a:lnTo>
                    <a:lnTo>
                      <a:pt x="998" y="0"/>
                    </a:lnTo>
                    <a:lnTo>
                      <a:pt x="1001" y="0"/>
                    </a:lnTo>
                    <a:lnTo>
                      <a:pt x="1005" y="0"/>
                    </a:lnTo>
                    <a:lnTo>
                      <a:pt x="1008" y="0"/>
                    </a:lnTo>
                    <a:lnTo>
                      <a:pt x="1012" y="0"/>
                    </a:lnTo>
                    <a:lnTo>
                      <a:pt x="1016" y="0"/>
                    </a:lnTo>
                    <a:lnTo>
                      <a:pt x="1019" y="0"/>
                    </a:lnTo>
                    <a:lnTo>
                      <a:pt x="1023" y="0"/>
                    </a:lnTo>
                    <a:lnTo>
                      <a:pt x="1026" y="0"/>
                    </a:lnTo>
                    <a:lnTo>
                      <a:pt x="1030" y="0"/>
                    </a:lnTo>
                    <a:lnTo>
                      <a:pt x="1033" y="0"/>
                    </a:lnTo>
                    <a:lnTo>
                      <a:pt x="1037" y="0"/>
                    </a:lnTo>
                    <a:lnTo>
                      <a:pt x="1040" y="0"/>
                    </a:lnTo>
                    <a:lnTo>
                      <a:pt x="1044" y="0"/>
                    </a:lnTo>
                    <a:lnTo>
                      <a:pt x="1047" y="0"/>
                    </a:lnTo>
                    <a:lnTo>
                      <a:pt x="1051" y="0"/>
                    </a:lnTo>
                    <a:lnTo>
                      <a:pt x="1054" y="0"/>
                    </a:lnTo>
                    <a:lnTo>
                      <a:pt x="1058" y="0"/>
                    </a:lnTo>
                    <a:lnTo>
                      <a:pt x="1061" y="0"/>
                    </a:lnTo>
                    <a:lnTo>
                      <a:pt x="1065" y="0"/>
                    </a:lnTo>
                    <a:lnTo>
                      <a:pt x="1068" y="0"/>
                    </a:lnTo>
                    <a:lnTo>
                      <a:pt x="1072" y="0"/>
                    </a:lnTo>
                    <a:lnTo>
                      <a:pt x="1076" y="0"/>
                    </a:lnTo>
                    <a:lnTo>
                      <a:pt x="1079" y="0"/>
                    </a:lnTo>
                    <a:lnTo>
                      <a:pt x="1083" y="0"/>
                    </a:lnTo>
                    <a:lnTo>
                      <a:pt x="1086" y="0"/>
                    </a:lnTo>
                    <a:lnTo>
                      <a:pt x="1090" y="0"/>
                    </a:lnTo>
                    <a:lnTo>
                      <a:pt x="1093" y="0"/>
                    </a:lnTo>
                    <a:lnTo>
                      <a:pt x="1097" y="0"/>
                    </a:lnTo>
                    <a:lnTo>
                      <a:pt x="1100" y="0"/>
                    </a:lnTo>
                    <a:lnTo>
                      <a:pt x="1104" y="0"/>
                    </a:lnTo>
                    <a:lnTo>
                      <a:pt x="1107" y="0"/>
                    </a:lnTo>
                    <a:lnTo>
                      <a:pt x="1111" y="0"/>
                    </a:lnTo>
                    <a:lnTo>
                      <a:pt x="1114" y="0"/>
                    </a:lnTo>
                    <a:lnTo>
                      <a:pt x="1118" y="0"/>
                    </a:lnTo>
                    <a:lnTo>
                      <a:pt x="1121" y="0"/>
                    </a:lnTo>
                    <a:lnTo>
                      <a:pt x="1125" y="0"/>
                    </a:lnTo>
                    <a:lnTo>
                      <a:pt x="1128" y="0"/>
                    </a:lnTo>
                    <a:lnTo>
                      <a:pt x="1132" y="0"/>
                    </a:lnTo>
                    <a:lnTo>
                      <a:pt x="1136" y="0"/>
                    </a:lnTo>
                    <a:lnTo>
                      <a:pt x="1139" y="0"/>
                    </a:lnTo>
                    <a:lnTo>
                      <a:pt x="1143" y="0"/>
                    </a:lnTo>
                    <a:lnTo>
                      <a:pt x="1146" y="0"/>
                    </a:lnTo>
                    <a:lnTo>
                      <a:pt x="1149" y="0"/>
                    </a:lnTo>
                    <a:lnTo>
                      <a:pt x="1153" y="0"/>
                    </a:lnTo>
                    <a:lnTo>
                      <a:pt x="1157" y="0"/>
                    </a:lnTo>
                    <a:lnTo>
                      <a:pt x="1160" y="0"/>
                    </a:lnTo>
                    <a:lnTo>
                      <a:pt x="1164" y="0"/>
                    </a:lnTo>
                    <a:lnTo>
                      <a:pt x="1167" y="0"/>
                    </a:lnTo>
                    <a:lnTo>
                      <a:pt x="1171" y="0"/>
                    </a:lnTo>
                    <a:lnTo>
                      <a:pt x="1174" y="0"/>
                    </a:lnTo>
                    <a:lnTo>
                      <a:pt x="1178" y="0"/>
                    </a:lnTo>
                    <a:lnTo>
                      <a:pt x="1181" y="0"/>
                    </a:lnTo>
                    <a:lnTo>
                      <a:pt x="1185" y="0"/>
                    </a:lnTo>
                    <a:lnTo>
                      <a:pt x="1188" y="0"/>
                    </a:lnTo>
                    <a:lnTo>
                      <a:pt x="1192" y="0"/>
                    </a:lnTo>
                    <a:lnTo>
                      <a:pt x="1196" y="0"/>
                    </a:lnTo>
                    <a:lnTo>
                      <a:pt x="1199" y="0"/>
                    </a:lnTo>
                    <a:lnTo>
                      <a:pt x="1202" y="0"/>
                    </a:lnTo>
                    <a:lnTo>
                      <a:pt x="1206" y="0"/>
                    </a:lnTo>
                    <a:lnTo>
                      <a:pt x="1209" y="0"/>
                    </a:lnTo>
                    <a:lnTo>
                      <a:pt x="1213" y="0"/>
                    </a:lnTo>
                    <a:lnTo>
                      <a:pt x="1217" y="0"/>
                    </a:lnTo>
                    <a:lnTo>
                      <a:pt x="1220" y="0"/>
                    </a:lnTo>
                    <a:lnTo>
                      <a:pt x="1224" y="0"/>
                    </a:lnTo>
                    <a:lnTo>
                      <a:pt x="1227" y="0"/>
                    </a:lnTo>
                    <a:lnTo>
                      <a:pt x="1231" y="0"/>
                    </a:lnTo>
                    <a:lnTo>
                      <a:pt x="1234" y="0"/>
                    </a:lnTo>
                    <a:lnTo>
                      <a:pt x="1238" y="0"/>
                    </a:lnTo>
                    <a:lnTo>
                      <a:pt x="1241" y="1"/>
                    </a:lnTo>
                    <a:lnTo>
                      <a:pt x="1245" y="1"/>
                    </a:lnTo>
                    <a:lnTo>
                      <a:pt x="1248" y="1"/>
                    </a:lnTo>
                    <a:lnTo>
                      <a:pt x="1252" y="1"/>
                    </a:lnTo>
                    <a:lnTo>
                      <a:pt x="1255" y="1"/>
                    </a:lnTo>
                    <a:lnTo>
                      <a:pt x="1259" y="1"/>
                    </a:lnTo>
                    <a:lnTo>
                      <a:pt x="1262" y="2"/>
                    </a:lnTo>
                    <a:lnTo>
                      <a:pt x="1266" y="2"/>
                    </a:lnTo>
                    <a:lnTo>
                      <a:pt x="1269" y="2"/>
                    </a:lnTo>
                    <a:lnTo>
                      <a:pt x="1273" y="3"/>
                    </a:lnTo>
                    <a:lnTo>
                      <a:pt x="1277" y="3"/>
                    </a:lnTo>
                    <a:lnTo>
                      <a:pt x="1280" y="4"/>
                    </a:lnTo>
                    <a:lnTo>
                      <a:pt x="1284" y="5"/>
                    </a:lnTo>
                    <a:lnTo>
                      <a:pt x="1287" y="6"/>
                    </a:lnTo>
                    <a:lnTo>
                      <a:pt x="1291" y="7"/>
                    </a:lnTo>
                    <a:lnTo>
                      <a:pt x="1294" y="8"/>
                    </a:lnTo>
                    <a:lnTo>
                      <a:pt x="1298" y="10"/>
                    </a:lnTo>
                    <a:lnTo>
                      <a:pt x="1301" y="12"/>
                    </a:lnTo>
                    <a:lnTo>
                      <a:pt x="1305" y="14"/>
                    </a:lnTo>
                    <a:lnTo>
                      <a:pt x="1308" y="17"/>
                    </a:lnTo>
                    <a:lnTo>
                      <a:pt x="1312" y="19"/>
                    </a:lnTo>
                    <a:lnTo>
                      <a:pt x="1315" y="22"/>
                    </a:lnTo>
                    <a:lnTo>
                      <a:pt x="1319" y="26"/>
                    </a:lnTo>
                    <a:lnTo>
                      <a:pt x="1322" y="29"/>
                    </a:lnTo>
                    <a:lnTo>
                      <a:pt x="1326" y="33"/>
                    </a:lnTo>
                    <a:lnTo>
                      <a:pt x="1329" y="37"/>
                    </a:lnTo>
                    <a:lnTo>
                      <a:pt x="1333" y="41"/>
                    </a:lnTo>
                    <a:lnTo>
                      <a:pt x="1337" y="44"/>
                    </a:lnTo>
                    <a:lnTo>
                      <a:pt x="1340" y="48"/>
                    </a:lnTo>
                    <a:lnTo>
                      <a:pt x="1344" y="52"/>
                    </a:lnTo>
                    <a:lnTo>
                      <a:pt x="1347" y="55"/>
                    </a:lnTo>
                    <a:lnTo>
                      <a:pt x="1351" y="58"/>
                    </a:lnTo>
                    <a:lnTo>
                      <a:pt x="1354" y="61"/>
                    </a:lnTo>
                    <a:lnTo>
                      <a:pt x="1358" y="63"/>
                    </a:lnTo>
                    <a:lnTo>
                      <a:pt x="1361" y="66"/>
                    </a:lnTo>
                    <a:lnTo>
                      <a:pt x="1365" y="67"/>
                    </a:lnTo>
                    <a:lnTo>
                      <a:pt x="1368" y="69"/>
                    </a:lnTo>
                    <a:lnTo>
                      <a:pt x="1372" y="71"/>
                    </a:lnTo>
                    <a:lnTo>
                      <a:pt x="1375" y="72"/>
                    </a:lnTo>
                    <a:lnTo>
                      <a:pt x="1379" y="73"/>
                    </a:lnTo>
                    <a:lnTo>
                      <a:pt x="1382" y="74"/>
                    </a:lnTo>
                    <a:lnTo>
                      <a:pt x="1386" y="74"/>
                    </a:lnTo>
                    <a:lnTo>
                      <a:pt x="1389" y="75"/>
                    </a:lnTo>
                    <a:lnTo>
                      <a:pt x="1393" y="75"/>
                    </a:lnTo>
                    <a:lnTo>
                      <a:pt x="1397" y="76"/>
                    </a:lnTo>
                    <a:lnTo>
                      <a:pt x="1400" y="76"/>
                    </a:lnTo>
                    <a:lnTo>
                      <a:pt x="1404" y="76"/>
                    </a:lnTo>
                    <a:lnTo>
                      <a:pt x="1407" y="77"/>
                    </a:lnTo>
                    <a:lnTo>
                      <a:pt x="1410" y="77"/>
                    </a:lnTo>
                  </a:path>
                </a:pathLst>
              </a:custGeom>
              <a:noFill/>
              <a:ln w="4826">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grpSp>
        <p:sp>
          <p:nvSpPr>
            <p:cNvPr id="79" name="Rectangle 38"/>
            <p:cNvSpPr>
              <a:spLocks noChangeAspect="1" noChangeArrowheads="1"/>
            </p:cNvSpPr>
            <p:nvPr/>
          </p:nvSpPr>
          <p:spPr bwMode="auto">
            <a:xfrm rot="16200000">
              <a:off x="6214749" y="933002"/>
              <a:ext cx="106362" cy="600075"/>
            </a:xfrm>
            <a:prstGeom prst="rect">
              <a:avLst/>
            </a:prstGeom>
            <a:solidFill>
              <a:srgbClr val="FFFF66"/>
            </a:solidFill>
            <a:ln w="3175">
              <a:solidFill>
                <a:srgbClr val="000000"/>
              </a:solidFill>
              <a:miter lim="800000"/>
              <a:headEnd/>
              <a:tailEnd/>
            </a:ln>
          </p:spPr>
          <p:txBody>
            <a:bodyPr vert="eaVe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solidFill>
                    <a:srgbClr val="000000"/>
                  </a:solidFill>
                </a:ln>
                <a:solidFill>
                  <a:srgbClr val="FFFFFF">
                    <a:lumMod val="65000"/>
                  </a:srgbClr>
                </a:solidFill>
                <a:effectLst/>
                <a:uLnTx/>
                <a:uFillTx/>
                <a:latin typeface="Arial"/>
                <a:cs typeface="Arial"/>
              </a:endParaRPr>
            </a:p>
          </p:txBody>
        </p:sp>
        <p:sp>
          <p:nvSpPr>
            <p:cNvPr id="80" name="Rectangle 40"/>
            <p:cNvSpPr>
              <a:spLocks noChangeAspect="1" noChangeArrowheads="1"/>
            </p:cNvSpPr>
            <p:nvPr/>
          </p:nvSpPr>
          <p:spPr bwMode="auto">
            <a:xfrm rot="16200000">
              <a:off x="6222687" y="4854126"/>
              <a:ext cx="115887" cy="600075"/>
            </a:xfrm>
            <a:prstGeom prst="rect">
              <a:avLst/>
            </a:prstGeom>
            <a:solidFill>
              <a:srgbClr val="FFFF66"/>
            </a:solidFill>
            <a:ln w="3175">
              <a:solidFill>
                <a:srgbClr val="000000"/>
              </a:solidFill>
              <a:miter lim="800000"/>
              <a:headEnd/>
              <a:tailEnd/>
            </a:ln>
          </p:spPr>
          <p:txBody>
            <a:bodyPr vert="eaVe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solidFill>
                    <a:srgbClr val="000000"/>
                  </a:solidFill>
                </a:ln>
                <a:solidFill>
                  <a:srgbClr val="FFFFFF">
                    <a:lumMod val="65000"/>
                  </a:srgbClr>
                </a:solidFill>
                <a:effectLst/>
                <a:uLnTx/>
                <a:uFillTx/>
                <a:latin typeface="Arial"/>
                <a:cs typeface="Arial"/>
              </a:endParaRPr>
            </a:p>
          </p:txBody>
        </p:sp>
        <p:cxnSp>
          <p:nvCxnSpPr>
            <p:cNvPr id="81" name="Elbow Connector 130"/>
            <p:cNvCxnSpPr/>
            <p:nvPr/>
          </p:nvCxnSpPr>
          <p:spPr bwMode="auto">
            <a:xfrm flipH="1" flipV="1">
              <a:off x="6562412" y="1264790"/>
              <a:ext cx="493713" cy="1587"/>
            </a:xfrm>
            <a:prstGeom prst="bentConnector3">
              <a:avLst>
                <a:gd name="adj1" fmla="val 50000"/>
              </a:avLst>
            </a:prstGeom>
            <a:noFill/>
            <a:ln w="3175" cap="flat" cmpd="sng" algn="ctr">
              <a:solidFill>
                <a:srgbClr val="000000"/>
              </a:solidFill>
              <a:prstDash val="solid"/>
              <a:headEnd type="oval" w="sm" len="sm"/>
              <a:tailEnd type="oval" w="sm" len="sm"/>
            </a:ln>
            <a:effectLst/>
          </p:spPr>
        </p:cxnSp>
        <p:cxnSp>
          <p:nvCxnSpPr>
            <p:cNvPr id="82" name="Elbow Connector 130"/>
            <p:cNvCxnSpPr/>
            <p:nvPr/>
          </p:nvCxnSpPr>
          <p:spPr bwMode="auto">
            <a:xfrm flipH="1" flipV="1">
              <a:off x="6571937" y="5179564"/>
              <a:ext cx="493713" cy="1587"/>
            </a:xfrm>
            <a:prstGeom prst="bentConnector3">
              <a:avLst>
                <a:gd name="adj1" fmla="val 50000"/>
              </a:avLst>
            </a:prstGeom>
            <a:noFill/>
            <a:ln w="3175" cap="flat" cmpd="sng" algn="ctr">
              <a:solidFill>
                <a:srgbClr val="000000"/>
              </a:solidFill>
              <a:prstDash val="solid"/>
              <a:headEnd type="oval" w="sm" len="sm"/>
              <a:tailEnd type="oval" w="sm" len="sm"/>
            </a:ln>
            <a:effectLst/>
          </p:spPr>
        </p:cxnSp>
        <p:cxnSp>
          <p:nvCxnSpPr>
            <p:cNvPr id="83" name="Straight Arrow Connector 82"/>
            <p:cNvCxnSpPr/>
            <p:nvPr/>
          </p:nvCxnSpPr>
          <p:spPr bwMode="auto">
            <a:xfrm flipH="1" flipV="1">
              <a:off x="6263962" y="2285552"/>
              <a:ext cx="1417638" cy="98425"/>
            </a:xfrm>
            <a:prstGeom prst="straightConnector1">
              <a:avLst/>
            </a:prstGeom>
            <a:noFill/>
            <a:ln w="9525" cap="flat" cmpd="sng" algn="ctr">
              <a:solidFill>
                <a:srgbClr val="000000"/>
              </a:solidFill>
              <a:prstDash val="solid"/>
              <a:headEnd w="sm" len="sm"/>
              <a:tailEnd type="triangle" w="sm" len="sm"/>
            </a:ln>
            <a:effectLst/>
          </p:spPr>
        </p:cxnSp>
        <p:sp>
          <p:nvSpPr>
            <p:cNvPr id="84" name="TextBox 83"/>
            <p:cNvSpPr txBox="1"/>
            <p:nvPr/>
          </p:nvSpPr>
          <p:spPr>
            <a:xfrm>
              <a:off x="4861234" y="2505699"/>
              <a:ext cx="2827611" cy="307777"/>
            </a:xfrm>
            <a:prstGeom prst="rect">
              <a:avLst/>
            </a:prstGeom>
            <a:solidFill>
              <a:schemeClr val="bg1"/>
            </a:solidFill>
          </p:spPr>
          <p:txBody>
            <a:bodyPr wrap="square" rtlCol="0">
              <a:spAutoFit/>
            </a:bodyPr>
            <a:lstStyle/>
            <a:p>
              <a:r>
                <a:rPr lang="en-US" sz="1400" dirty="0" smtClean="0">
                  <a:latin typeface="Times New Roman" pitchFamily="18" charset="0"/>
                  <a:cs typeface="Times New Roman" pitchFamily="18" charset="0"/>
                </a:rPr>
                <a:t>  4 m flight path skipped   </a:t>
              </a:r>
              <a:endParaRPr lang="en-US" sz="1400" dirty="0">
                <a:latin typeface="Times New Roman" pitchFamily="18" charset="0"/>
                <a:cs typeface="Times New Roman" pitchFamily="18" charset="0"/>
              </a:endParaRPr>
            </a:p>
          </p:txBody>
        </p:sp>
        <p:sp>
          <p:nvSpPr>
            <p:cNvPr id="85" name="TextBox 84"/>
            <p:cNvSpPr txBox="1"/>
            <p:nvPr/>
          </p:nvSpPr>
          <p:spPr>
            <a:xfrm>
              <a:off x="4878065" y="4673739"/>
              <a:ext cx="2827611" cy="307777"/>
            </a:xfrm>
            <a:prstGeom prst="rect">
              <a:avLst/>
            </a:prstGeom>
            <a:solidFill>
              <a:schemeClr val="bg1"/>
            </a:solidFill>
          </p:spPr>
          <p:txBody>
            <a:bodyPr wrap="square" rtlCol="0">
              <a:spAutoFit/>
            </a:bodyPr>
            <a:lstStyle/>
            <a:p>
              <a:r>
                <a:rPr lang="en-US" sz="1400" dirty="0" smtClean="0">
                  <a:latin typeface="Times New Roman" pitchFamily="18" charset="0"/>
                  <a:cs typeface="Times New Roman" pitchFamily="18" charset="0"/>
                </a:rPr>
                <a:t>  1 m flight path skipped   </a:t>
              </a:r>
              <a:endParaRPr lang="en-US" sz="1400" dirty="0">
                <a:latin typeface="Times New Roman" pitchFamily="18" charset="0"/>
                <a:cs typeface="Times New Roman" pitchFamily="18" charset="0"/>
              </a:endParaRPr>
            </a:p>
          </p:txBody>
        </p:sp>
        <p:sp>
          <p:nvSpPr>
            <p:cNvPr id="86" name="Oval 85"/>
            <p:cNvSpPr/>
            <p:nvPr/>
          </p:nvSpPr>
          <p:spPr>
            <a:xfrm>
              <a:off x="4142323" y="4239116"/>
              <a:ext cx="242731" cy="464355"/>
            </a:xfrm>
            <a:prstGeom prst="ellipse">
              <a:avLst/>
            </a:prstGeom>
            <a:solidFill>
              <a:schemeClr val="bg2"/>
            </a:solidFill>
            <a:ln>
              <a:solidFill>
                <a:srgbClr val="FF00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9" tIns="34299" rIns="34299" bIns="34299"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87" name="Rectangle 86"/>
            <p:cNvSpPr/>
            <p:nvPr/>
          </p:nvSpPr>
          <p:spPr>
            <a:xfrm>
              <a:off x="3767906" y="3974170"/>
              <a:ext cx="822661" cy="286232"/>
            </a:xfrm>
            <a:prstGeom prst="rect">
              <a:avLst/>
            </a:prstGeom>
          </p:spPr>
          <p:txBody>
            <a:bodyPr wrap="none">
              <a:spAutoFit/>
            </a:bodyPr>
            <a:lstStyle/>
            <a:p>
              <a:pPr algn="ctr">
                <a:lnSpc>
                  <a:spcPct val="90000"/>
                </a:lnSpc>
              </a:pPr>
              <a:r>
                <a:rPr lang="en-US" sz="1400" dirty="0">
                  <a:solidFill>
                    <a:srgbClr val="FF0000"/>
                  </a:solidFill>
                  <a:latin typeface="Times New Roman" panose="02020603050405020304" pitchFamily="18" charset="0"/>
                  <a:cs typeface="Times New Roman" panose="02020603050405020304" pitchFamily="18" charset="0"/>
                </a:rPr>
                <a:t>polarizer</a:t>
              </a:r>
            </a:p>
          </p:txBody>
        </p:sp>
        <p:sp>
          <p:nvSpPr>
            <p:cNvPr id="88" name="Oval 87"/>
            <p:cNvSpPr/>
            <p:nvPr/>
          </p:nvSpPr>
          <p:spPr>
            <a:xfrm>
              <a:off x="4591438" y="4232614"/>
              <a:ext cx="242731" cy="464355"/>
            </a:xfrm>
            <a:prstGeom prst="ellipse">
              <a:avLst/>
            </a:prstGeom>
            <a:solidFill>
              <a:schemeClr val="bg2"/>
            </a:solidFill>
            <a:ln>
              <a:solidFill>
                <a:srgbClr val="5B9BD5"/>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9" tIns="34299" rIns="34299" bIns="34299"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89" name="Rectangle 88"/>
            <p:cNvSpPr/>
            <p:nvPr/>
          </p:nvSpPr>
          <p:spPr>
            <a:xfrm>
              <a:off x="4472660" y="4530623"/>
              <a:ext cx="1035861" cy="286232"/>
            </a:xfrm>
            <a:prstGeom prst="rect">
              <a:avLst/>
            </a:prstGeom>
          </p:spPr>
          <p:txBody>
            <a:bodyPr wrap="none">
              <a:spAutoFit/>
            </a:bodyPr>
            <a:lstStyle/>
            <a:p>
              <a:pPr algn="ctr">
                <a:lnSpc>
                  <a:spcPct val="90000"/>
                </a:lnSpc>
              </a:pPr>
              <a:r>
                <a:rPr lang="en-US" sz="1400" dirty="0" smtClean="0">
                  <a:solidFill>
                    <a:srgbClr val="5B9BD5"/>
                  </a:solidFill>
                  <a:latin typeface="Times New Roman" panose="02020603050405020304" pitchFamily="18" charset="0"/>
                  <a:cs typeface="Times New Roman" panose="02020603050405020304" pitchFamily="18" charset="0"/>
                </a:rPr>
                <a:t>Spin flipper</a:t>
              </a:r>
              <a:endParaRPr lang="en-US" sz="1400" dirty="0">
                <a:solidFill>
                  <a:srgbClr val="5B9BD5"/>
                </a:solidFill>
                <a:latin typeface="Times New Roman" panose="02020603050405020304" pitchFamily="18" charset="0"/>
                <a:cs typeface="Times New Roman" panose="02020603050405020304" pitchFamily="18" charset="0"/>
              </a:endParaRPr>
            </a:p>
          </p:txBody>
        </p:sp>
      </p:grpSp>
      <p:sp>
        <p:nvSpPr>
          <p:cNvPr id="95" name="TextBox 94"/>
          <p:cNvSpPr txBox="1"/>
          <p:nvPr/>
        </p:nvSpPr>
        <p:spPr>
          <a:xfrm>
            <a:off x="190106" y="1005694"/>
            <a:ext cx="5385150" cy="1200329"/>
          </a:xfrm>
          <a:prstGeom prst="rect">
            <a:avLst/>
          </a:prstGeom>
          <a:noFill/>
        </p:spPr>
        <p:txBody>
          <a:bodyPr wrap="square" rtlCol="0">
            <a:spAutoFit/>
          </a:bodyPr>
          <a:lstStyle/>
          <a:p>
            <a:r>
              <a:rPr lang="en-US" b="1" dirty="0" smtClean="0"/>
              <a:t>Setup to measure electron asymmetry (as Nab-b): </a:t>
            </a:r>
          </a:p>
          <a:p>
            <a:pPr marL="285750" indent="-285750">
              <a:buFont typeface="Arial" panose="020B0604020202020204" pitchFamily="34" charset="0"/>
              <a:buChar char="•"/>
            </a:pPr>
            <a:r>
              <a:rPr lang="en-US" dirty="0" smtClean="0"/>
              <a:t>Lower detector detects all protons.</a:t>
            </a:r>
          </a:p>
          <a:p>
            <a:pPr marL="285750" indent="-285750">
              <a:buFont typeface="Arial" panose="020B0604020202020204" pitchFamily="34" charset="0"/>
              <a:buChar char="•"/>
            </a:pPr>
            <a:r>
              <a:rPr lang="en-US" dirty="0" smtClean="0"/>
              <a:t>Upward-going protons are reflected by a 1 kV field above decay volume</a:t>
            </a:r>
            <a:endParaRPr lang="en-US" dirty="0"/>
          </a:p>
        </p:txBody>
      </p:sp>
      <p:sp>
        <p:nvSpPr>
          <p:cNvPr id="96" name="TextBox 95"/>
          <p:cNvSpPr txBox="1"/>
          <p:nvPr/>
        </p:nvSpPr>
        <p:spPr>
          <a:xfrm>
            <a:off x="4245128" y="5609061"/>
            <a:ext cx="4898871" cy="923330"/>
          </a:xfrm>
          <a:prstGeom prst="rect">
            <a:avLst/>
          </a:prstGeom>
          <a:noFill/>
        </p:spPr>
        <p:txBody>
          <a:bodyPr wrap="square" rtlCol="0">
            <a:spAutoFit/>
          </a:bodyPr>
          <a:lstStyle/>
          <a:p>
            <a:r>
              <a:rPr lang="en-US" b="1" dirty="0" smtClean="0"/>
              <a:t>Setup to measure proton asymmetry (as Nab-a): </a:t>
            </a:r>
          </a:p>
          <a:p>
            <a:pPr marL="285750" indent="-285750">
              <a:buFont typeface="Arial" panose="020B0604020202020204" pitchFamily="34" charset="0"/>
              <a:buChar char="•"/>
            </a:pPr>
            <a:r>
              <a:rPr lang="en-US" dirty="0" smtClean="0"/>
              <a:t>Only upper detector detects protons.</a:t>
            </a:r>
          </a:p>
          <a:p>
            <a:pPr marL="285750" indent="-285750">
              <a:buFont typeface="Arial" panose="020B0604020202020204" pitchFamily="34" charset="0"/>
              <a:buChar char="•"/>
            </a:pPr>
            <a:r>
              <a:rPr lang="en-US" dirty="0" smtClean="0"/>
              <a:t>Downward-going protons are lost.</a:t>
            </a:r>
            <a:endParaRPr lang="en-US" dirty="0"/>
          </a:p>
        </p:txBody>
      </p:sp>
      <p:sp>
        <p:nvSpPr>
          <p:cNvPr id="97" name="Slide Number Placeholder 96"/>
          <p:cNvSpPr>
            <a:spLocks noGrp="1"/>
          </p:cNvSpPr>
          <p:nvPr>
            <p:ph type="sldNum" sz="quarter" idx="12"/>
          </p:nvPr>
        </p:nvSpPr>
        <p:spPr/>
        <p:txBody>
          <a:bodyPr/>
          <a:lstStyle/>
          <a:p>
            <a:fld id="{1168D57D-14F2-46AA-9C6D-C307C795B8A4}" type="slidenum">
              <a:rPr lang="en-US" smtClean="0"/>
              <a:t>18</a:t>
            </a:fld>
            <a:endParaRPr lang="en-US"/>
          </a:p>
        </p:txBody>
      </p:sp>
    </p:spTree>
    <p:extLst>
      <p:ext uri="{BB962C8B-B14F-4D97-AF65-F5344CB8AC3E}">
        <p14:creationId xmlns:p14="http://schemas.microsoft.com/office/powerpoint/2010/main" val="39523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Text Box 7"/>
              <p:cNvSpPr txBox="1">
                <a:spLocks noChangeArrowheads="1"/>
              </p:cNvSpPr>
              <p:nvPr/>
            </p:nvSpPr>
            <p:spPr bwMode="auto">
              <a:xfrm>
                <a:off x="231820" y="1154059"/>
                <a:ext cx="8763899" cy="4385816"/>
              </a:xfrm>
              <a:prstGeom prst="rect">
                <a:avLst/>
              </a:prstGeom>
              <a:noFill/>
              <a:ln w="9525">
                <a:noFill/>
                <a:miter lim="800000"/>
                <a:headEnd/>
                <a:tailEnd/>
              </a:ln>
              <a:effectLst/>
            </p:spPr>
            <p:txBody>
              <a:bodyPr wrap="square">
                <a:spAutoFit/>
              </a:bodyPr>
              <a:lstStyle/>
              <a:p>
                <a:pPr>
                  <a:spcBef>
                    <a:spcPct val="50000"/>
                  </a:spcBef>
                </a:pPr>
                <a:r>
                  <a:rPr lang="en-US" dirty="0" smtClean="0">
                    <a:latin typeface="Times New Roman" pitchFamily="18" charset="0"/>
                  </a:rPr>
                  <a:t>Main uncertainties in previous experiments</a:t>
                </a:r>
                <a:r>
                  <a:rPr lang="en-US" dirty="0">
                    <a:latin typeface="Times New Roman" pitchFamily="18" charset="0"/>
                  </a:rPr>
                  <a:t>: statistics, detector, background, </a:t>
                </a:r>
                <a:r>
                  <a:rPr lang="en-US" dirty="0" smtClean="0">
                    <a:latin typeface="Times New Roman" pitchFamily="18" charset="0"/>
                  </a:rPr>
                  <a:t>magnetic mirror effect, polarization</a:t>
                </a:r>
                <a:endParaRPr lang="en-US" dirty="0">
                  <a:latin typeface="Times New Roman" pitchFamily="18" charset="0"/>
                </a:endParaRPr>
              </a:p>
              <a:p>
                <a:pPr>
                  <a:spcBef>
                    <a:spcPct val="50000"/>
                  </a:spcBef>
                  <a:buFontTx/>
                  <a:buChar char="•"/>
                </a:pPr>
                <a:r>
                  <a:rPr lang="en-US" dirty="0" smtClean="0">
                    <a:solidFill>
                      <a:schemeClr val="tx1"/>
                    </a:solidFill>
                    <a:latin typeface="Times New Roman" pitchFamily="18" charset="0"/>
                  </a:rPr>
                  <a:t> </a:t>
                </a:r>
                <a:r>
                  <a:rPr lang="en-US" dirty="0" smtClean="0">
                    <a:solidFill>
                      <a:schemeClr val="tx1"/>
                    </a:solidFill>
                    <a:latin typeface="Times New Roman" pitchFamily="18" charset="0"/>
                  </a:rPr>
                  <a:t>Statistics @ SNS is sufficient for a competitive measurement of </a:t>
                </a:r>
                <a14:m>
                  <m:oMath xmlns:m="http://schemas.openxmlformats.org/officeDocument/2006/math">
                    <m:r>
                      <a:rPr lang="en-US" i="1" dirty="0">
                        <a:solidFill>
                          <a:schemeClr val="tx1"/>
                        </a:solidFill>
                        <a:latin typeface="Cambria Math"/>
                      </a:rPr>
                      <m:t>𝐴</m:t>
                    </m:r>
                  </m:oMath>
                </a14:m>
                <a:r>
                  <a:rPr lang="en-US" dirty="0">
                    <a:solidFill>
                      <a:schemeClr val="tx1"/>
                    </a:solidFill>
                    <a:latin typeface="Times New Roman" pitchFamily="18" charset="0"/>
                  </a:rPr>
                  <a:t>, but could be better. NIST </a:t>
                </a:r>
                <a:r>
                  <a:rPr lang="en-US" dirty="0" smtClean="0">
                    <a:solidFill>
                      <a:schemeClr val="tx1"/>
                    </a:solidFill>
                    <a:latin typeface="Times New Roman" pitchFamily="18" charset="0"/>
                  </a:rPr>
                  <a:t>NG-C would </a:t>
                </a:r>
                <a:r>
                  <a:rPr lang="en-US" dirty="0">
                    <a:solidFill>
                      <a:schemeClr val="tx1"/>
                    </a:solidFill>
                    <a:latin typeface="Times New Roman" pitchFamily="18" charset="0"/>
                  </a:rPr>
                  <a:t>be </a:t>
                </a:r>
                <a:r>
                  <a:rPr lang="en-US" dirty="0" smtClean="0">
                    <a:solidFill>
                      <a:schemeClr val="tx1"/>
                    </a:solidFill>
                    <a:latin typeface="Times New Roman" pitchFamily="18" charset="0"/>
                  </a:rPr>
                  <a:t>the better place (except for the argument in the last item below), but requires a move of the Nab spectrometer.</a:t>
                </a:r>
                <a:endParaRPr lang="en-US" dirty="0">
                  <a:solidFill>
                    <a:schemeClr val="tx1"/>
                  </a:solidFill>
                  <a:latin typeface="Times New Roman" pitchFamily="18" charset="0"/>
                </a:endParaRPr>
              </a:p>
              <a:p>
                <a:pPr>
                  <a:spcBef>
                    <a:spcPct val="50000"/>
                  </a:spcBef>
                  <a:buFontTx/>
                  <a:buChar char="•"/>
                </a:pPr>
                <a:r>
                  <a:rPr lang="en-US" dirty="0">
                    <a:solidFill>
                      <a:schemeClr val="tx1"/>
                    </a:solidFill>
                    <a:latin typeface="Times New Roman" pitchFamily="18" charset="0"/>
                  </a:rPr>
                  <a:t> Superior detector energy resolution, good enough time resolution </a:t>
                </a:r>
                <a:r>
                  <a:rPr lang="en-US" dirty="0">
                    <a:latin typeface="Times New Roman" pitchFamily="18" charset="0"/>
                  </a:rPr>
                  <a:t>compared </a:t>
                </a:r>
                <a:r>
                  <a:rPr lang="en-US" dirty="0" smtClean="0">
                    <a:latin typeface="Times New Roman" pitchFamily="18" charset="0"/>
                  </a:rPr>
                  <a:t>to plastic scintillators as used in </a:t>
                </a:r>
                <a:r>
                  <a:rPr lang="en-US" dirty="0" err="1">
                    <a:latin typeface="Times New Roman" pitchFamily="18" charset="0"/>
                  </a:rPr>
                  <a:t>Perkeo</a:t>
                </a:r>
                <a:r>
                  <a:rPr lang="en-US" dirty="0">
                    <a:latin typeface="Times New Roman" pitchFamily="18" charset="0"/>
                  </a:rPr>
                  <a:t> II/III, </a:t>
                </a:r>
                <a:r>
                  <a:rPr lang="en-US" dirty="0" smtClean="0">
                    <a:latin typeface="Times New Roman" pitchFamily="18" charset="0"/>
                  </a:rPr>
                  <a:t>UCNA, PERC (initial)</a:t>
                </a:r>
                <a:endParaRPr lang="en-US" dirty="0">
                  <a:latin typeface="Times New Roman" pitchFamily="18" charset="0"/>
                </a:endParaRPr>
              </a:p>
              <a:p>
                <a:pPr>
                  <a:spcBef>
                    <a:spcPct val="50000"/>
                  </a:spcBef>
                  <a:buFontTx/>
                  <a:buChar char="•"/>
                </a:pPr>
                <a:r>
                  <a:rPr lang="en-US" dirty="0">
                    <a:latin typeface="Times New Roman" pitchFamily="18" charset="0"/>
                  </a:rPr>
                  <a:t> Keep </a:t>
                </a:r>
                <a:r>
                  <a:rPr lang="en-US" dirty="0" smtClean="0">
                    <a:latin typeface="Times New Roman" pitchFamily="18" charset="0"/>
                  </a:rPr>
                  <a:t>coincident </a:t>
                </a:r>
                <a:r>
                  <a:rPr lang="en-US" dirty="0">
                    <a:latin typeface="Times New Roman" pitchFamily="18" charset="0"/>
                  </a:rPr>
                  <a:t>detection </a:t>
                </a:r>
                <a:r>
                  <a:rPr lang="en-US" dirty="0" smtClean="0">
                    <a:latin typeface="Times New Roman" pitchFamily="18" charset="0"/>
                  </a:rPr>
                  <a:t>of electrons </a:t>
                </a:r>
                <a:r>
                  <a:rPr lang="en-US" dirty="0">
                    <a:latin typeface="Times New Roman" pitchFamily="18" charset="0"/>
                  </a:rPr>
                  <a:t>and </a:t>
                </a:r>
                <a:r>
                  <a:rPr lang="en-US" dirty="0" smtClean="0">
                    <a:latin typeface="Times New Roman" pitchFamily="18" charset="0"/>
                  </a:rPr>
                  <a:t>protons </a:t>
                </a:r>
                <a:r>
                  <a:rPr lang="en-US" dirty="0">
                    <a:latin typeface="Times New Roman" pitchFamily="18" charset="0"/>
                  </a:rPr>
                  <a:t>from Nab to improve </a:t>
                </a:r>
                <a:r>
                  <a:rPr lang="en-US" dirty="0" smtClean="0">
                    <a:latin typeface="Times New Roman" pitchFamily="18" charset="0"/>
                  </a:rPr>
                  <a:t>on background</a:t>
                </a:r>
              </a:p>
              <a:p>
                <a:pPr>
                  <a:spcBef>
                    <a:spcPct val="50000"/>
                  </a:spcBef>
                  <a:buFontTx/>
                  <a:buChar char="•"/>
                </a:pPr>
                <a:r>
                  <a:rPr lang="en-US" dirty="0">
                    <a:latin typeface="Times New Roman" pitchFamily="18" charset="0"/>
                  </a:rPr>
                  <a:t> </a:t>
                </a:r>
                <a:r>
                  <a:rPr lang="en-US" dirty="0" smtClean="0">
                    <a:latin typeface="Times New Roman" pitchFamily="18" charset="0"/>
                  </a:rPr>
                  <a:t>Magnetic mirror effect correction </a:t>
                </a:r>
                <a14:m>
                  <m:oMath xmlns:m="http://schemas.openxmlformats.org/officeDocument/2006/math">
                    <m:r>
                      <a:rPr lang="en-US" b="0" i="1" smtClean="0">
                        <a:latin typeface="Cambria Math" panose="02040503050406030204" pitchFamily="18" charset="0"/>
                      </a:rPr>
                      <m:t>&lt;</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−3</m:t>
                        </m:r>
                      </m:sup>
                    </m:sSup>
                  </m:oMath>
                </a14:m>
                <a:r>
                  <a:rPr lang="en-US" dirty="0" smtClean="0">
                    <a:latin typeface="Times New Roman" pitchFamily="18" charset="0"/>
                  </a:rPr>
                  <a:t> in Nab (and </a:t>
                </a:r>
                <a:r>
                  <a:rPr lang="en-US" dirty="0" smtClean="0">
                    <a:latin typeface="Times New Roman" pitchFamily="18" charset="0"/>
                  </a:rPr>
                  <a:t>PERC)</a:t>
                </a:r>
                <a:endParaRPr lang="en-US" dirty="0">
                  <a:latin typeface="Times New Roman" pitchFamily="18" charset="0"/>
                </a:endParaRPr>
              </a:p>
              <a:p>
                <a:pPr>
                  <a:spcBef>
                    <a:spcPct val="50000"/>
                  </a:spcBef>
                  <a:buFontTx/>
                  <a:buChar char="•"/>
                </a:pPr>
                <a:r>
                  <a:rPr lang="en-US" dirty="0" smtClean="0">
                    <a:latin typeface="Times New Roman" pitchFamily="18" charset="0"/>
                  </a:rPr>
                  <a:t> Using a He-3 polarizer at a pulsed source allows a unique measurement of the neutron beam polarization in-situ, and concurrent with beta decay data taking. Unfortunately, this is only possible at some cost to statistical sensitivity, compared to the usual supermirror polarizer (we would use a new scheme that uses a parallel plate polarizer).</a:t>
                </a:r>
                <a:endParaRPr lang="en-US" dirty="0">
                  <a:latin typeface="Times New Roman" pitchFamily="18" charset="0"/>
                </a:endParaRPr>
              </a:p>
            </p:txBody>
          </p:sp>
        </mc:Choice>
        <mc:Fallback>
          <p:sp>
            <p:nvSpPr>
              <p:cNvPr id="4" name="Text Box 7"/>
              <p:cNvSpPr txBox="1">
                <a:spLocks noRot="1" noChangeAspect="1" noMove="1" noResize="1" noEditPoints="1" noAdjustHandles="1" noChangeArrowheads="1" noChangeShapeType="1" noTextEdit="1"/>
              </p:cNvSpPr>
              <p:nvPr/>
            </p:nvSpPr>
            <p:spPr bwMode="auto">
              <a:xfrm>
                <a:off x="231820" y="1154059"/>
                <a:ext cx="8763899" cy="4385816"/>
              </a:xfrm>
              <a:prstGeom prst="rect">
                <a:avLst/>
              </a:prstGeom>
              <a:blipFill>
                <a:blip r:embed="rId2"/>
                <a:stretch>
                  <a:fillRect l="-556" t="-694" r="-1182" b="-1250"/>
                </a:stretch>
              </a:blipFill>
              <a:ln w="9525">
                <a:noFill/>
                <a:miter lim="800000"/>
                <a:headEnd/>
                <a:tailEnd/>
              </a:ln>
              <a:effectLst/>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1168D57D-14F2-46AA-9C6D-C307C795B8A4}" type="slidenum">
              <a:rPr lang="en-US" smtClean="0"/>
              <a:t>19</a:t>
            </a:fld>
            <a:endParaRPr lang="en-US"/>
          </a:p>
        </p:txBody>
      </p:sp>
      <p:sp>
        <p:nvSpPr>
          <p:cNvPr id="6" name="Rectangle 378"/>
          <p:cNvSpPr>
            <a:spLocks noChangeArrowheads="1"/>
          </p:cNvSpPr>
          <p:nvPr/>
        </p:nvSpPr>
        <p:spPr bwMode="auto">
          <a:xfrm>
            <a:off x="0" y="0"/>
            <a:ext cx="9144000" cy="792163"/>
          </a:xfrm>
          <a:prstGeom prst="rect">
            <a:avLst/>
          </a:prstGeom>
          <a:solidFill>
            <a:srgbClr val="FFCC00"/>
          </a:solidFill>
          <a:ln w="38100">
            <a:noFill/>
            <a:miter lim="800000"/>
            <a:headEnd/>
            <a:tailEnd/>
          </a:ln>
        </p:spPr>
        <p:txBody>
          <a:bodyPr anchor="ctr"/>
          <a:lstStyle/>
          <a:p>
            <a:pPr algn="ctr"/>
            <a:r>
              <a:rPr lang="en-US" sz="2800" dirty="0" smtClean="0">
                <a:solidFill>
                  <a:srgbClr val="000000"/>
                </a:solidFill>
                <a:latin typeface="Times New Roman" pitchFamily="18" charset="0"/>
                <a:cs typeface="Times New Roman" pitchFamily="18" charset="0"/>
              </a:rPr>
              <a:t>Features of measurement of beta asymmetry with </a:t>
            </a:r>
            <a:r>
              <a:rPr lang="en-US" sz="2800" dirty="0" err="1" smtClean="0">
                <a:solidFill>
                  <a:srgbClr val="000000"/>
                </a:solidFill>
                <a:latin typeface="Times New Roman" pitchFamily="18" charset="0"/>
                <a:cs typeface="Times New Roman" pitchFamily="18" charset="0"/>
              </a:rPr>
              <a:t>pNab</a:t>
            </a:r>
            <a:endParaRPr lang="en-US" sz="2800" dirty="0">
              <a:solidFill>
                <a:srgbClr val="000000"/>
              </a:solidFill>
              <a:latin typeface="Times New Roman" pitchFamily="18" charset="0"/>
              <a:cs typeface="Times New Roman" pitchFamily="18" charset="0"/>
            </a:endParaRPr>
          </a:p>
        </p:txBody>
      </p:sp>
      <p:sp>
        <p:nvSpPr>
          <p:cNvPr id="7" name="Rectangle 6"/>
          <p:cNvSpPr/>
          <p:nvPr/>
        </p:nvSpPr>
        <p:spPr>
          <a:xfrm>
            <a:off x="5526934" y="4174944"/>
            <a:ext cx="3468785" cy="276999"/>
          </a:xfrm>
          <a:prstGeom prst="rect">
            <a:avLst/>
          </a:prstGeom>
        </p:spPr>
        <p:txBody>
          <a:bodyPr wrap="square">
            <a:spAutoFit/>
          </a:bodyPr>
          <a:lstStyle/>
          <a:p>
            <a:r>
              <a:rPr lang="en-US" sz="1200" dirty="0" smtClean="0"/>
              <a:t>See </a:t>
            </a:r>
            <a:r>
              <a:rPr lang="en-US" sz="1200" dirty="0"/>
              <a:t>S. Baessler et al</a:t>
            </a:r>
            <a:r>
              <a:rPr lang="en-US" sz="1200" dirty="0" smtClean="0"/>
              <a:t>., JPG </a:t>
            </a:r>
            <a:r>
              <a:rPr lang="en-US" sz="1200" dirty="0"/>
              <a:t>41, 114003 (2014) </a:t>
            </a:r>
          </a:p>
        </p:txBody>
      </p:sp>
    </p:spTree>
    <p:extLst>
      <p:ext uri="{BB962C8B-B14F-4D97-AF65-F5344CB8AC3E}">
        <p14:creationId xmlns:p14="http://schemas.microsoft.com/office/powerpoint/2010/main" val="15336804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Rectangle 57"/>
          <p:cNvSpPr>
            <a:spLocks noChangeArrowheads="1"/>
          </p:cNvSpPr>
          <p:nvPr/>
        </p:nvSpPr>
        <p:spPr bwMode="auto">
          <a:xfrm>
            <a:off x="0" y="23813"/>
            <a:ext cx="9144000" cy="792162"/>
          </a:xfrm>
          <a:prstGeom prst="rect">
            <a:avLst/>
          </a:prstGeom>
          <a:solidFill>
            <a:srgbClr val="FFCC00"/>
          </a:solidFill>
          <a:ln w="38100">
            <a:noFill/>
            <a:miter lim="800000"/>
            <a:headEnd/>
            <a:tailEnd/>
          </a:ln>
        </p:spPr>
        <p:txBody>
          <a:bodyPr rIns="91440" anchor="ctr"/>
          <a:lstStyle/>
          <a:p>
            <a:pPr algn="ctr"/>
            <a:r>
              <a:rPr lang="en-US" sz="2800" b="1" dirty="0" smtClean="0">
                <a:latin typeface="Times New Roman" pitchFamily="18" charset="0"/>
                <a:cs typeface="Times New Roman" pitchFamily="18" charset="0"/>
              </a:rPr>
              <a:t>Idea of Nab experiment</a:t>
            </a:r>
            <a:endParaRPr lang="en-US" sz="2800" b="1" dirty="0">
              <a:latin typeface="Times New Roman" pitchFamily="18" charset="0"/>
              <a:cs typeface="Times New Roman" pitchFamily="18" charset="0"/>
            </a:endParaRPr>
          </a:p>
        </p:txBody>
      </p:sp>
      <p:sp>
        <p:nvSpPr>
          <p:cNvPr id="108" name="Slide Number Placeholder 107"/>
          <p:cNvSpPr>
            <a:spLocks noGrp="1"/>
          </p:cNvSpPr>
          <p:nvPr>
            <p:ph type="sldNum" sz="quarter" idx="12"/>
          </p:nvPr>
        </p:nvSpPr>
        <p:spPr/>
        <p:txBody>
          <a:bodyPr/>
          <a:lstStyle/>
          <a:p>
            <a:pPr>
              <a:defRPr/>
            </a:pPr>
            <a:fld id="{1B820114-825E-4443-91D2-63B75780DDE3}" type="slidenum">
              <a:rPr lang="de-DE" smtClean="0"/>
              <a:pPr>
                <a:defRPr/>
              </a:pPr>
              <a:t>2</a:t>
            </a:fld>
            <a:endParaRPr lang="de-DE"/>
          </a:p>
        </p:txBody>
      </p:sp>
      <mc:AlternateContent xmlns:mc="http://schemas.openxmlformats.org/markup-compatibility/2006" xmlns:a14="http://schemas.microsoft.com/office/drawing/2010/main">
        <mc:Choice Requires="a14">
          <p:sp>
            <p:nvSpPr>
              <p:cNvPr id="252" name="Text Box 307"/>
              <p:cNvSpPr txBox="1">
                <a:spLocks noChangeArrowheads="1"/>
              </p:cNvSpPr>
              <p:nvPr/>
            </p:nvSpPr>
            <p:spPr bwMode="auto">
              <a:xfrm>
                <a:off x="180956" y="4160451"/>
                <a:ext cx="4258208" cy="646331"/>
              </a:xfrm>
              <a:prstGeom prst="rect">
                <a:avLst/>
              </a:prstGeom>
              <a:noFill/>
              <a:ln w="9525">
                <a:noFill/>
                <a:miter lim="800000"/>
                <a:headEnd/>
                <a:tailEnd/>
              </a:ln>
            </p:spPr>
            <p:txBody>
              <a:bodyPr wrap="square">
                <a:spAutoFit/>
              </a:bodyPr>
              <a:lstStyle/>
              <a:p>
                <a:pPr>
                  <a:spcBef>
                    <a:spcPct val="50000"/>
                  </a:spcBef>
                </a:pPr>
                <a:r>
                  <a:rPr lang="en-US" dirty="0" smtClean="0">
                    <a:solidFill>
                      <a:prstClr val="black"/>
                    </a:solidFill>
                    <a:latin typeface="Times New Roman" pitchFamily="18" charset="0"/>
                    <a:cs typeface="Times New Roman" pitchFamily="18" charset="0"/>
                  </a:rPr>
                  <a:t>Measurement of </a:t>
                </a:r>
                <a14:m>
                  <m:oMath xmlns:m="http://schemas.openxmlformats.org/officeDocument/2006/math">
                    <m:r>
                      <a:rPr lang="en-US" i="1" smtClean="0">
                        <a:solidFill>
                          <a:prstClr val="black"/>
                        </a:solidFill>
                        <a:latin typeface="Cambria Math" panose="02040503050406030204" pitchFamily="18" charset="0"/>
                        <a:cs typeface="Times New Roman" pitchFamily="18" charset="0"/>
                      </a:rPr>
                      <m:t>𝑎</m:t>
                    </m:r>
                  </m:oMath>
                </a14:m>
                <a:r>
                  <a:rPr lang="en-US" dirty="0" smtClean="0">
                    <a:solidFill>
                      <a:prstClr val="black"/>
                    </a:solidFill>
                    <a:latin typeface="Times New Roman" pitchFamily="18" charset="0"/>
                    <a:cs typeface="Times New Roman" pitchFamily="18" charset="0"/>
                  </a:rPr>
                  <a:t> from measurement of proton and electron energy.</a:t>
                </a:r>
              </a:p>
            </p:txBody>
          </p:sp>
        </mc:Choice>
        <mc:Fallback xmlns="">
          <p:sp>
            <p:nvSpPr>
              <p:cNvPr id="252" name="Text Box 307"/>
              <p:cNvSpPr txBox="1">
                <a:spLocks noRot="1" noChangeAspect="1" noMove="1" noResize="1" noEditPoints="1" noAdjustHandles="1" noChangeArrowheads="1" noChangeShapeType="1" noTextEdit="1"/>
              </p:cNvSpPr>
              <p:nvPr/>
            </p:nvSpPr>
            <p:spPr bwMode="auto">
              <a:xfrm>
                <a:off x="180956" y="4160451"/>
                <a:ext cx="4258208" cy="646331"/>
              </a:xfrm>
              <a:prstGeom prst="rect">
                <a:avLst/>
              </a:prstGeom>
              <a:blipFill>
                <a:blip r:embed="rId2"/>
                <a:stretch>
                  <a:fillRect l="-1289" t="-4673" b="-13084"/>
                </a:stretch>
              </a:blipFill>
              <a:ln w="9525">
                <a:noFill/>
                <a:miter lim="800000"/>
                <a:headEnd/>
                <a:tailEnd/>
              </a:ln>
            </p:spPr>
            <p:txBody>
              <a:bodyPr/>
              <a:lstStyle/>
              <a:p>
                <a:r>
                  <a:rPr lang="en-US">
                    <a:noFill/>
                  </a:rPr>
                  <a:t> </a:t>
                </a:r>
              </a:p>
            </p:txBody>
          </p:sp>
        </mc:Fallback>
      </mc:AlternateContent>
      <p:sp>
        <p:nvSpPr>
          <p:cNvPr id="256" name="TextBox 255"/>
          <p:cNvSpPr txBox="1"/>
          <p:nvPr/>
        </p:nvSpPr>
        <p:spPr>
          <a:xfrm>
            <a:off x="4268050" y="5985431"/>
            <a:ext cx="4570299" cy="830997"/>
          </a:xfrm>
          <a:prstGeom prst="rect">
            <a:avLst/>
          </a:prstGeom>
          <a:noFill/>
        </p:spPr>
        <p:txBody>
          <a:bodyPr wrap="square" rtlCol="0">
            <a:spAutoFit/>
          </a:bodyPr>
          <a:lstStyle/>
          <a:p>
            <a:r>
              <a:rPr lang="en-US" sz="1200" dirty="0" smtClean="0">
                <a:solidFill>
                  <a:prstClr val="black"/>
                </a:solidFill>
                <a:latin typeface="Calibri" panose="020F0502020204030204" pitchFamily="34" charset="0"/>
                <a:cs typeface="Times New Roman" pitchFamily="18" charset="0"/>
              </a:rPr>
              <a:t>General Idea</a:t>
            </a:r>
            <a:r>
              <a:rPr lang="en-US" sz="1200" dirty="0">
                <a:solidFill>
                  <a:prstClr val="black"/>
                </a:solidFill>
                <a:latin typeface="Calibri" panose="020F0502020204030204" pitchFamily="34" charset="0"/>
                <a:cs typeface="Times New Roman" pitchFamily="18" charset="0"/>
              </a:rPr>
              <a:t>: J.D. Bowman, </a:t>
            </a:r>
            <a:r>
              <a:rPr lang="en-US" sz="1200" dirty="0" err="1">
                <a:solidFill>
                  <a:prstClr val="black"/>
                </a:solidFill>
                <a:latin typeface="Calibri" panose="020F0502020204030204" pitchFamily="34" charset="0"/>
                <a:cs typeface="Times New Roman" pitchFamily="18" charset="0"/>
              </a:rPr>
              <a:t>Journ</a:t>
            </a:r>
            <a:r>
              <a:rPr lang="en-US" sz="1200" dirty="0">
                <a:solidFill>
                  <a:prstClr val="black"/>
                </a:solidFill>
                <a:latin typeface="Calibri" panose="020F0502020204030204" pitchFamily="34" charset="0"/>
                <a:cs typeface="Times New Roman" pitchFamily="18" charset="0"/>
              </a:rPr>
              <a:t>. Res. NIST 110, 40 (2005) </a:t>
            </a:r>
            <a:endParaRPr lang="en-US" sz="1200" dirty="0" smtClean="0">
              <a:solidFill>
                <a:prstClr val="black"/>
              </a:solidFill>
              <a:latin typeface="Calibri" panose="020F0502020204030204" pitchFamily="34" charset="0"/>
              <a:cs typeface="Times New Roman" pitchFamily="18" charset="0"/>
            </a:endParaRPr>
          </a:p>
          <a:p>
            <a:r>
              <a:rPr lang="en-US" sz="1200" dirty="0" smtClean="0">
                <a:solidFill>
                  <a:prstClr val="black"/>
                </a:solidFill>
                <a:latin typeface="Calibri" panose="020F0502020204030204" pitchFamily="34" charset="0"/>
                <a:cs typeface="Times New Roman" pitchFamily="18" charset="0"/>
              </a:rPr>
              <a:t>Original configuration: D. Počanić et al., NIM A </a:t>
            </a:r>
            <a:r>
              <a:rPr lang="en-US" sz="1200" dirty="0">
                <a:solidFill>
                  <a:prstClr val="black"/>
                </a:solidFill>
                <a:latin typeface="Calibri" panose="020F0502020204030204" pitchFamily="34" charset="0"/>
                <a:cs typeface="Times New Roman" pitchFamily="18" charset="0"/>
              </a:rPr>
              <a:t>611, 211 (2009</a:t>
            </a:r>
            <a:r>
              <a:rPr lang="en-US" sz="1200" dirty="0" smtClean="0">
                <a:solidFill>
                  <a:prstClr val="black"/>
                </a:solidFill>
                <a:latin typeface="Calibri" panose="020F0502020204030204" pitchFamily="34" charset="0"/>
                <a:cs typeface="Times New Roman" pitchFamily="18" charset="0"/>
              </a:rPr>
              <a:t>)</a:t>
            </a:r>
          </a:p>
          <a:p>
            <a:r>
              <a:rPr lang="en-US" sz="1200" dirty="0">
                <a:solidFill>
                  <a:prstClr val="black"/>
                </a:solidFill>
                <a:latin typeface="Calibri" panose="020F0502020204030204" pitchFamily="34" charset="0"/>
                <a:cs typeface="Times New Roman" pitchFamily="18" charset="0"/>
              </a:rPr>
              <a:t>Asymmetric configuration: S. Baeßler et al., J. Phys. G 41, </a:t>
            </a:r>
            <a:r>
              <a:rPr lang="en-US" sz="1200" dirty="0" smtClean="0">
                <a:solidFill>
                  <a:prstClr val="black"/>
                </a:solidFill>
                <a:latin typeface="Calibri" panose="020F0502020204030204" pitchFamily="34" charset="0"/>
                <a:cs typeface="Times New Roman" pitchFamily="18" charset="0"/>
              </a:rPr>
              <a:t>114003 (2014)</a:t>
            </a:r>
          </a:p>
        </p:txBody>
      </p:sp>
      <mc:AlternateContent xmlns:mc="http://schemas.openxmlformats.org/markup-compatibility/2006" xmlns:a14="http://schemas.microsoft.com/office/drawing/2010/main">
        <mc:Choice Requires="a14">
          <p:sp>
            <p:nvSpPr>
              <p:cNvPr id="262" name="TextBox 261"/>
              <p:cNvSpPr txBox="1"/>
              <p:nvPr/>
            </p:nvSpPr>
            <p:spPr>
              <a:xfrm>
                <a:off x="172495" y="3475904"/>
                <a:ext cx="4099566" cy="590931"/>
              </a:xfrm>
              <a:prstGeom prst="rect">
                <a:avLst/>
              </a:prstGeom>
              <a:noFill/>
            </p:spPr>
            <p:txBody>
              <a:bodyPr wrap="square" rtlCol="0">
                <a:spAutoFit/>
              </a:bodyPr>
              <a:lstStyle/>
              <a:p>
                <a:pPr>
                  <a:lnSpc>
                    <a:spcPct val="90000"/>
                  </a:lnSpc>
                </a:pPr>
                <a:r>
                  <a:rPr lang="en-US" dirty="0" smtClean="0">
                    <a:solidFill>
                      <a:prstClr val="black"/>
                    </a:solidFill>
                    <a:latin typeface="Times New Roman" panose="02020603050405020304" pitchFamily="18" charset="0"/>
                    <a:cs typeface="Times New Roman" panose="02020603050405020304" pitchFamily="18" charset="0"/>
                  </a:rPr>
                  <a:t>Measurement of electron energy spectrum gives the </a:t>
                </a:r>
                <a:r>
                  <a:rPr lang="en-US" dirty="0" err="1" smtClean="0">
                    <a:solidFill>
                      <a:prstClr val="black"/>
                    </a:solidFill>
                    <a:latin typeface="Times New Roman" panose="02020603050405020304" pitchFamily="18" charset="0"/>
                    <a:cs typeface="Times New Roman" panose="02020603050405020304" pitchFamily="18" charset="0"/>
                  </a:rPr>
                  <a:t>Fierz</a:t>
                </a:r>
                <a:r>
                  <a:rPr lang="en-US" dirty="0" smtClean="0">
                    <a:solidFill>
                      <a:prstClr val="black"/>
                    </a:solidFill>
                    <a:latin typeface="Times New Roman" panose="02020603050405020304" pitchFamily="18" charset="0"/>
                    <a:cs typeface="Times New Roman" panose="02020603050405020304" pitchFamily="18" charset="0"/>
                  </a:rPr>
                  <a:t> term </a:t>
                </a:r>
                <a14:m>
                  <m:oMath xmlns:m="http://schemas.openxmlformats.org/officeDocument/2006/math">
                    <m:r>
                      <a:rPr lang="en-US" i="1" smtClean="0">
                        <a:solidFill>
                          <a:prstClr val="black"/>
                        </a:solidFill>
                        <a:latin typeface="Cambria Math" panose="02040503050406030204" pitchFamily="18" charset="0"/>
                        <a:cs typeface="Times New Roman" panose="02020603050405020304" pitchFamily="18" charset="0"/>
                      </a:rPr>
                      <m:t>𝑏</m:t>
                    </m:r>
                  </m:oMath>
                </a14:m>
                <a:r>
                  <a:rPr lang="en-US" dirty="0" smtClean="0">
                    <a:solidFill>
                      <a:prstClr val="black"/>
                    </a:solidFill>
                    <a:latin typeface="Times New Roman" panose="02020603050405020304" pitchFamily="18" charset="0"/>
                    <a:cs typeface="Times New Roman" panose="02020603050405020304" pitchFamily="18" charset="0"/>
                  </a:rPr>
                  <a:t>.</a:t>
                </a:r>
              </a:p>
            </p:txBody>
          </p:sp>
        </mc:Choice>
        <mc:Fallback xmlns="">
          <p:sp>
            <p:nvSpPr>
              <p:cNvPr id="262" name="TextBox 261"/>
              <p:cNvSpPr txBox="1">
                <a:spLocks noRot="1" noChangeAspect="1" noMove="1" noResize="1" noEditPoints="1" noAdjustHandles="1" noChangeArrowheads="1" noChangeShapeType="1" noTextEdit="1"/>
              </p:cNvSpPr>
              <p:nvPr/>
            </p:nvSpPr>
            <p:spPr>
              <a:xfrm>
                <a:off x="172495" y="3475904"/>
                <a:ext cx="4099566" cy="590931"/>
              </a:xfrm>
              <a:prstGeom prst="rect">
                <a:avLst/>
              </a:prstGeom>
              <a:blipFill>
                <a:blip r:embed="rId3"/>
                <a:stretch>
                  <a:fillRect l="-1189" t="-9278" r="-1189" b="-15464"/>
                </a:stretch>
              </a:blipFill>
            </p:spPr>
            <p:txBody>
              <a:bodyPr/>
              <a:lstStyle/>
              <a:p>
                <a:r>
                  <a:rPr lang="en-US">
                    <a:noFill/>
                  </a:rPr>
                  <a:t> </a:t>
                </a:r>
              </a:p>
            </p:txBody>
          </p:sp>
        </mc:Fallback>
      </mc:AlternateContent>
      <p:sp>
        <p:nvSpPr>
          <p:cNvPr id="255" name="TextBox 254"/>
          <p:cNvSpPr txBox="1"/>
          <p:nvPr/>
        </p:nvSpPr>
        <p:spPr>
          <a:xfrm>
            <a:off x="4208921" y="861230"/>
            <a:ext cx="4907731" cy="584775"/>
          </a:xfrm>
          <a:prstGeom prst="rect">
            <a:avLst/>
          </a:prstGeom>
          <a:noFill/>
        </p:spPr>
        <p:txBody>
          <a:bodyPr wrap="square" rtlCol="0">
            <a:spAutoFit/>
          </a:bodyPr>
          <a:lstStyle/>
          <a:p>
            <a:r>
              <a:rPr lang="en-US" sz="1600" dirty="0" smtClean="0">
                <a:solidFill>
                  <a:prstClr val="black"/>
                </a:solidFill>
                <a:latin typeface="Times New Roman" panose="02020603050405020304" pitchFamily="18" charset="0"/>
                <a:cs typeface="Times New Roman" panose="02020603050405020304" pitchFamily="18" charset="0"/>
              </a:rPr>
              <a:t>Nab @ Fundamental Neutron Physics Beamline (FNPB) @ Spallation Neutron Source (SNS)</a:t>
            </a:r>
            <a:endParaRPr lang="en-US" sz="1600" dirty="0">
              <a:solidFill>
                <a:prstClr val="black"/>
              </a:solidFill>
              <a:latin typeface="Times New Roman" panose="02020603050405020304" pitchFamily="18" charset="0"/>
              <a:cs typeface="Times New Roman" panose="02020603050405020304" pitchFamily="18" charset="0"/>
            </a:endParaRPr>
          </a:p>
        </p:txBody>
      </p:sp>
      <p:grpSp>
        <p:nvGrpSpPr>
          <p:cNvPr id="2" name="Group 1"/>
          <p:cNvGrpSpPr/>
          <p:nvPr/>
        </p:nvGrpSpPr>
        <p:grpSpPr>
          <a:xfrm>
            <a:off x="4250172" y="1496592"/>
            <a:ext cx="4938073" cy="4305706"/>
            <a:chOff x="4250172" y="1496592"/>
            <a:chExt cx="4938073" cy="4305706"/>
          </a:xfrm>
        </p:grpSpPr>
        <p:pic>
          <p:nvPicPr>
            <p:cNvPr id="263" name="Picture 2" descr="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7281" y="1496592"/>
              <a:ext cx="4526769" cy="4192481"/>
            </a:xfrm>
            <a:prstGeom prst="rect">
              <a:avLst/>
            </a:prstGeom>
            <a:noFill/>
            <a:extLst>
              <a:ext uri="{909E8E84-426E-40DD-AFC4-6F175D3DCCD1}">
                <a14:hiddenFill xmlns:a14="http://schemas.microsoft.com/office/drawing/2010/main">
                  <a:solidFill>
                    <a:srgbClr val="FFFFFF"/>
                  </a:solidFill>
                </a14:hiddenFill>
              </a:ext>
            </a:extLst>
          </p:spPr>
        </p:pic>
        <p:cxnSp>
          <p:nvCxnSpPr>
            <p:cNvPr id="264" name="Straight Arrow Connector 263"/>
            <p:cNvCxnSpPr/>
            <p:nvPr/>
          </p:nvCxnSpPr>
          <p:spPr>
            <a:xfrm flipH="1" flipV="1">
              <a:off x="7249774" y="1761705"/>
              <a:ext cx="85928" cy="2415302"/>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rot="5235827">
              <a:off x="7109168" y="2465147"/>
              <a:ext cx="798617" cy="307777"/>
            </a:xfrm>
            <a:prstGeom prst="rect">
              <a:avLst/>
            </a:prstGeom>
            <a:noFill/>
          </p:spPr>
          <p:txBody>
            <a:bodyPr wrap="none" rtlCol="0">
              <a:spAutoFit/>
            </a:bodyPr>
            <a:lstStyle/>
            <a:p>
              <a:r>
                <a:rPr lang="en-US" sz="1400" dirty="0" smtClean="0">
                  <a:latin typeface="Times New Roman" panose="02020603050405020304" pitchFamily="18" charset="0"/>
                  <a:cs typeface="Times New Roman" panose="02020603050405020304" pitchFamily="18" charset="0"/>
                </a:rPr>
                <a:t>8 meters</a:t>
              </a:r>
              <a:endParaRPr lang="en-US" sz="1400" dirty="0">
                <a:latin typeface="Times New Roman" panose="02020603050405020304" pitchFamily="18" charset="0"/>
                <a:cs typeface="Times New Roman" panose="02020603050405020304" pitchFamily="18" charset="0"/>
              </a:endParaRPr>
            </a:p>
          </p:txBody>
        </p:sp>
        <p:sp>
          <p:nvSpPr>
            <p:cNvPr id="266" name="TextBox 265"/>
            <p:cNvSpPr txBox="1"/>
            <p:nvPr/>
          </p:nvSpPr>
          <p:spPr>
            <a:xfrm>
              <a:off x="4250172" y="5217523"/>
              <a:ext cx="1703641" cy="584775"/>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Cold Neutron Beam from left</a:t>
              </a:r>
              <a:endParaRPr lang="en-US" sz="1600" dirty="0">
                <a:latin typeface="Times New Roman" panose="02020603050405020304" pitchFamily="18" charset="0"/>
                <a:cs typeface="Times New Roman" panose="02020603050405020304" pitchFamily="18" charset="0"/>
              </a:endParaRPr>
            </a:p>
          </p:txBody>
        </p:sp>
        <p:cxnSp>
          <p:nvCxnSpPr>
            <p:cNvPr id="267" name="Straight Arrow Connector 266"/>
            <p:cNvCxnSpPr/>
            <p:nvPr/>
          </p:nvCxnSpPr>
          <p:spPr>
            <a:xfrm flipV="1">
              <a:off x="5127026" y="3481463"/>
              <a:ext cx="468052" cy="175845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588391" y="1652752"/>
              <a:ext cx="1599854" cy="1200329"/>
            </a:xfrm>
            <a:prstGeom prst="rect">
              <a:avLst/>
            </a:prstGeom>
            <a:noFill/>
          </p:spPr>
          <p:txBody>
            <a:bodyPr wrap="square" rtlCol="0">
              <a:spAutoFit/>
            </a:bodyPr>
            <a:lstStyle/>
            <a:p>
              <a:r>
                <a:rPr lang="en-US" dirty="0" err="1" smtClean="0">
                  <a:latin typeface="Times New Roman" panose="02020603050405020304" pitchFamily="18" charset="0"/>
                  <a:cs typeface="Times New Roman" panose="02020603050405020304" pitchFamily="18" charset="0"/>
                </a:rPr>
                <a:t>Multipixel</a:t>
              </a:r>
              <a:r>
                <a:rPr lang="en-US" dirty="0" smtClean="0">
                  <a:latin typeface="Times New Roman" panose="02020603050405020304" pitchFamily="18" charset="0"/>
                  <a:cs typeface="Times New Roman" panose="02020603050405020304" pitchFamily="18" charset="0"/>
                </a:rPr>
                <a:t> Si detectors for decay electrons and protons</a:t>
              </a:r>
              <a:endParaRPr lang="en-US" dirty="0">
                <a:latin typeface="Times New Roman" panose="02020603050405020304" pitchFamily="18" charset="0"/>
                <a:cs typeface="Times New Roman" panose="02020603050405020304" pitchFamily="18" charset="0"/>
              </a:endParaRPr>
            </a:p>
          </p:txBody>
        </p:sp>
        <p:cxnSp>
          <p:nvCxnSpPr>
            <p:cNvPr id="23" name="Straight Arrow Connector 22"/>
            <p:cNvCxnSpPr>
              <a:stCxn id="3" idx="1"/>
            </p:cNvCxnSpPr>
            <p:nvPr/>
          </p:nvCxnSpPr>
          <p:spPr>
            <a:xfrm flipH="1" flipV="1">
              <a:off x="6535321" y="2252916"/>
              <a:ext cx="1053070"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8" name="Straight Arrow Connector 267"/>
            <p:cNvCxnSpPr>
              <a:stCxn id="3" idx="1"/>
            </p:cNvCxnSpPr>
            <p:nvPr/>
          </p:nvCxnSpPr>
          <p:spPr>
            <a:xfrm flipH="1">
              <a:off x="6662787" y="2252917"/>
              <a:ext cx="925604" cy="195835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 1328"/>
          <p:cNvGrpSpPr>
            <a:grpSpLocks/>
          </p:cNvGrpSpPr>
          <p:nvPr/>
        </p:nvGrpSpPr>
        <p:grpSpPr bwMode="auto">
          <a:xfrm>
            <a:off x="582860" y="898009"/>
            <a:ext cx="2646779" cy="1241901"/>
            <a:chOff x="438150" y="957263"/>
            <a:chExt cx="2646779" cy="1241901"/>
          </a:xfrm>
        </p:grpSpPr>
        <p:sp>
          <p:nvSpPr>
            <p:cNvPr id="18" name="Oval 140"/>
            <p:cNvSpPr>
              <a:spLocks noChangeArrowheads="1"/>
            </p:cNvSpPr>
            <p:nvPr/>
          </p:nvSpPr>
          <p:spPr bwMode="auto">
            <a:xfrm>
              <a:off x="593725" y="1231900"/>
              <a:ext cx="228600" cy="228600"/>
            </a:xfrm>
            <a:prstGeom prst="ellipse">
              <a:avLst/>
            </a:prstGeom>
            <a:solidFill>
              <a:srgbClr val="FF3300">
                <a:alpha val="85097"/>
              </a:srgbClr>
            </a:solidFill>
            <a:ln w="9525">
              <a:solidFill>
                <a:schemeClr val="tx1"/>
              </a:solidFill>
              <a:round/>
              <a:headEnd/>
              <a:tailEnd/>
            </a:ln>
          </p:spPr>
          <p:txBody>
            <a:bodyPr wrap="none" anchor="ctr"/>
            <a:lstStyle/>
            <a:p>
              <a:endParaRPr lang="en-US">
                <a:latin typeface="Times New Roman" pitchFamily="18" charset="0"/>
                <a:cs typeface="Times New Roman" pitchFamily="18" charset="0"/>
              </a:endParaRPr>
            </a:p>
          </p:txBody>
        </p:sp>
        <p:sp>
          <p:nvSpPr>
            <p:cNvPr id="19" name="Oval 141"/>
            <p:cNvSpPr>
              <a:spLocks noChangeArrowheads="1"/>
            </p:cNvSpPr>
            <p:nvPr/>
          </p:nvSpPr>
          <p:spPr bwMode="auto">
            <a:xfrm>
              <a:off x="1584325" y="1384300"/>
              <a:ext cx="304800" cy="304800"/>
            </a:xfrm>
            <a:prstGeom prst="ellipse">
              <a:avLst/>
            </a:prstGeom>
            <a:solidFill>
              <a:srgbClr val="008000">
                <a:alpha val="85097"/>
              </a:srgbClr>
            </a:solidFill>
            <a:ln w="9525">
              <a:solidFill>
                <a:schemeClr val="tx1"/>
              </a:solidFill>
              <a:round/>
              <a:headEnd/>
              <a:tailEnd/>
            </a:ln>
          </p:spPr>
          <p:txBody>
            <a:bodyPr wrap="none" anchor="ctr"/>
            <a:lstStyle/>
            <a:p>
              <a:endParaRPr lang="en-US">
                <a:latin typeface="Times New Roman" pitchFamily="18" charset="0"/>
                <a:cs typeface="Times New Roman" pitchFamily="18" charset="0"/>
              </a:endParaRPr>
            </a:p>
          </p:txBody>
        </p:sp>
        <p:sp>
          <p:nvSpPr>
            <p:cNvPr id="20" name="Oval 142"/>
            <p:cNvSpPr>
              <a:spLocks noChangeArrowheads="1"/>
            </p:cNvSpPr>
            <p:nvPr/>
          </p:nvSpPr>
          <p:spPr bwMode="auto">
            <a:xfrm>
              <a:off x="2879725" y="1308100"/>
              <a:ext cx="152400" cy="152400"/>
            </a:xfrm>
            <a:prstGeom prst="ellipse">
              <a:avLst/>
            </a:prstGeom>
            <a:solidFill>
              <a:srgbClr val="FFFF00"/>
            </a:solidFill>
            <a:ln w="9525">
              <a:solidFill>
                <a:schemeClr val="tx1"/>
              </a:solidFill>
              <a:round/>
              <a:headEnd/>
              <a:tailEnd/>
            </a:ln>
          </p:spPr>
          <p:txBody>
            <a:bodyPr wrap="none" anchor="ctr"/>
            <a:lstStyle/>
            <a:p>
              <a:endParaRPr lang="en-US">
                <a:latin typeface="Times New Roman" pitchFamily="18" charset="0"/>
                <a:cs typeface="Times New Roman" pitchFamily="18" charset="0"/>
              </a:endParaRPr>
            </a:p>
          </p:txBody>
        </p:sp>
        <p:sp>
          <p:nvSpPr>
            <p:cNvPr id="21" name="Oval 143"/>
            <p:cNvSpPr>
              <a:spLocks noChangeArrowheads="1"/>
            </p:cNvSpPr>
            <p:nvPr/>
          </p:nvSpPr>
          <p:spPr bwMode="auto">
            <a:xfrm>
              <a:off x="2498725" y="1917700"/>
              <a:ext cx="152400" cy="152400"/>
            </a:xfrm>
            <a:prstGeom prst="ellipse">
              <a:avLst/>
            </a:prstGeom>
            <a:solidFill>
              <a:srgbClr val="EAEAEA">
                <a:alpha val="85097"/>
              </a:srgbClr>
            </a:solidFill>
            <a:ln w="9525">
              <a:solidFill>
                <a:schemeClr val="tx1"/>
              </a:solidFill>
              <a:round/>
              <a:headEnd/>
              <a:tailEnd/>
            </a:ln>
          </p:spPr>
          <p:txBody>
            <a:bodyPr wrap="none" anchor="ctr"/>
            <a:lstStyle/>
            <a:p>
              <a:endParaRPr lang="en-US">
                <a:latin typeface="Times New Roman" pitchFamily="18" charset="0"/>
                <a:cs typeface="Times New Roman" pitchFamily="18" charset="0"/>
              </a:endParaRPr>
            </a:p>
          </p:txBody>
        </p:sp>
        <p:sp>
          <p:nvSpPr>
            <p:cNvPr id="22" name="Line 144"/>
            <p:cNvSpPr>
              <a:spLocks noChangeShapeType="1"/>
            </p:cNvSpPr>
            <p:nvPr/>
          </p:nvSpPr>
          <p:spPr bwMode="auto">
            <a:xfrm flipH="1" flipV="1">
              <a:off x="974725" y="1384300"/>
              <a:ext cx="457200" cy="76200"/>
            </a:xfrm>
            <a:prstGeom prst="line">
              <a:avLst/>
            </a:prstGeom>
            <a:noFill/>
            <a:ln w="38100">
              <a:solidFill>
                <a:schemeClr val="tx1"/>
              </a:solidFill>
              <a:round/>
              <a:headEnd/>
              <a:tailEnd type="triangle" w="med" len="med"/>
            </a:ln>
          </p:spPr>
          <p:txBody>
            <a:bodyPr/>
            <a:lstStyle/>
            <a:p>
              <a:endParaRPr lang="en-US"/>
            </a:p>
          </p:txBody>
        </p:sp>
        <p:sp>
          <p:nvSpPr>
            <p:cNvPr id="24" name="Line 145"/>
            <p:cNvSpPr>
              <a:spLocks noChangeShapeType="1"/>
            </p:cNvSpPr>
            <p:nvPr/>
          </p:nvSpPr>
          <p:spPr bwMode="auto">
            <a:xfrm flipV="1">
              <a:off x="1965325" y="1384300"/>
              <a:ext cx="762000" cy="152400"/>
            </a:xfrm>
            <a:prstGeom prst="line">
              <a:avLst/>
            </a:prstGeom>
            <a:noFill/>
            <a:ln w="38100">
              <a:solidFill>
                <a:schemeClr val="tx1"/>
              </a:solidFill>
              <a:round/>
              <a:headEnd/>
              <a:tailEnd type="triangle" w="med" len="med"/>
            </a:ln>
          </p:spPr>
          <p:txBody>
            <a:bodyPr/>
            <a:lstStyle/>
            <a:p>
              <a:endParaRPr lang="en-US"/>
            </a:p>
          </p:txBody>
        </p:sp>
        <p:sp>
          <p:nvSpPr>
            <p:cNvPr id="25" name="Line 146"/>
            <p:cNvSpPr>
              <a:spLocks noChangeShapeType="1"/>
            </p:cNvSpPr>
            <p:nvPr/>
          </p:nvSpPr>
          <p:spPr bwMode="auto">
            <a:xfrm>
              <a:off x="1965325" y="1689100"/>
              <a:ext cx="457200" cy="228600"/>
            </a:xfrm>
            <a:prstGeom prst="line">
              <a:avLst/>
            </a:prstGeom>
            <a:noFill/>
            <a:ln w="38100">
              <a:solidFill>
                <a:schemeClr val="tx1"/>
              </a:solidFill>
              <a:round/>
              <a:headEnd/>
              <a:tailEnd type="triangle" w="med" len="med"/>
            </a:ln>
          </p:spPr>
          <p:txBody>
            <a:bodyPr/>
            <a:lstStyle/>
            <a:p>
              <a:endParaRPr lang="en-US"/>
            </a:p>
          </p:txBody>
        </p:sp>
        <p:sp>
          <p:nvSpPr>
            <p:cNvPr id="26" name="Text Box 147"/>
            <p:cNvSpPr txBox="1">
              <a:spLocks noChangeArrowheads="1"/>
            </p:cNvSpPr>
            <p:nvPr/>
          </p:nvSpPr>
          <p:spPr bwMode="auto">
            <a:xfrm>
              <a:off x="1547813" y="1034694"/>
              <a:ext cx="334170" cy="369332"/>
            </a:xfrm>
            <a:prstGeom prst="rect">
              <a:avLst/>
            </a:prstGeom>
            <a:noFill/>
            <a:ln w="9525">
              <a:noFill/>
              <a:miter lim="800000"/>
              <a:headEnd/>
              <a:tailEnd/>
            </a:ln>
          </p:spPr>
          <p:txBody>
            <a:bodyPr wrap="square">
              <a:spAutoFit/>
            </a:bodyPr>
            <a:lstStyle/>
            <a:p>
              <a:r>
                <a:rPr lang="en-US" dirty="0">
                  <a:solidFill>
                    <a:srgbClr val="00B050"/>
                  </a:solidFill>
                  <a:latin typeface="Times New Roman" pitchFamily="18" charset="0"/>
                  <a:cs typeface="Times New Roman" pitchFamily="18" charset="0"/>
                </a:rPr>
                <a:t>n</a:t>
              </a:r>
            </a:p>
          </p:txBody>
        </p:sp>
        <p:sp>
          <p:nvSpPr>
            <p:cNvPr id="27" name="Text Box 148"/>
            <p:cNvSpPr txBox="1">
              <a:spLocks noChangeArrowheads="1"/>
            </p:cNvSpPr>
            <p:nvPr/>
          </p:nvSpPr>
          <p:spPr bwMode="auto">
            <a:xfrm>
              <a:off x="2746375" y="957263"/>
              <a:ext cx="338554" cy="369332"/>
            </a:xfrm>
            <a:prstGeom prst="rect">
              <a:avLst/>
            </a:prstGeom>
            <a:noFill/>
            <a:ln w="9525">
              <a:noFill/>
              <a:miter lim="800000"/>
              <a:headEnd/>
              <a:tailEnd/>
            </a:ln>
          </p:spPr>
          <p:txBody>
            <a:bodyPr wrap="none">
              <a:spAutoFit/>
            </a:bodyPr>
            <a:lstStyle/>
            <a:p>
              <a:r>
                <a:rPr lang="en-US" dirty="0">
                  <a:latin typeface="Times New Roman" pitchFamily="18" charset="0"/>
                  <a:cs typeface="Times New Roman" pitchFamily="18" charset="0"/>
                </a:rPr>
                <a:t>e</a:t>
              </a:r>
              <a:r>
                <a:rPr lang="en-US" baseline="30000" dirty="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28" name="Text Box 149"/>
                <p:cNvSpPr txBox="1">
                  <a:spLocks noChangeArrowheads="1"/>
                </p:cNvSpPr>
                <p:nvPr/>
              </p:nvSpPr>
              <p:spPr bwMode="auto">
                <a:xfrm>
                  <a:off x="2592388" y="1829832"/>
                  <a:ext cx="455894" cy="369332"/>
                </a:xfrm>
                <a:prstGeom prst="rect">
                  <a:avLst/>
                </a:prstGeom>
                <a:noFill/>
                <a:ln w="9525">
                  <a:noFill/>
                  <a:miter lim="800000"/>
                  <a:headEnd/>
                  <a:tailEnd/>
                </a:ln>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cs typeface="Times New Roman" pitchFamily="18" charset="0"/>
                              </a:rPr>
                            </m:ctrlPr>
                          </m:accPr>
                          <m:e>
                            <m:sSub>
                              <m:sSubPr>
                                <m:ctrlPr>
                                  <a:rPr lang="en-US" b="0" i="1" smtClean="0">
                                    <a:latin typeface="Cambria Math" panose="02040503050406030204" pitchFamily="18" charset="0"/>
                                    <a:cs typeface="Times New Roman" pitchFamily="18" charset="0"/>
                                  </a:rPr>
                                </m:ctrlPr>
                              </m:sSubPr>
                              <m:e>
                                <m:r>
                                  <a:rPr lang="en-US" b="0" i="1" smtClean="0">
                                    <a:latin typeface="Cambria Math"/>
                                    <a:cs typeface="Times New Roman" pitchFamily="18" charset="0"/>
                                  </a:rPr>
                                  <m:t>𝜈</m:t>
                                </m:r>
                              </m:e>
                              <m:sub>
                                <m:r>
                                  <a:rPr lang="en-US" b="0" i="1" smtClean="0">
                                    <a:latin typeface="Cambria Math"/>
                                    <a:cs typeface="Times New Roman" pitchFamily="18" charset="0"/>
                                  </a:rPr>
                                  <m:t>𝑒</m:t>
                                </m:r>
                              </m:sub>
                            </m:sSub>
                          </m:e>
                        </m:acc>
                      </m:oMath>
                    </m:oMathPara>
                  </a14:m>
                  <a:endParaRPr lang="en-US" dirty="0">
                    <a:latin typeface="Times New Roman" pitchFamily="18" charset="0"/>
                    <a:cs typeface="Times New Roman" pitchFamily="18" charset="0"/>
                  </a:endParaRPr>
                </a:p>
              </p:txBody>
            </p:sp>
          </mc:Choice>
          <mc:Fallback xmlns="">
            <p:sp>
              <p:nvSpPr>
                <p:cNvPr id="207919" name="Text Box 149"/>
                <p:cNvSpPr txBox="1">
                  <a:spLocks noRot="1" noChangeAspect="1" noMove="1" noResize="1" noEditPoints="1" noAdjustHandles="1" noChangeArrowheads="1" noChangeShapeType="1" noTextEdit="1"/>
                </p:cNvSpPr>
                <p:nvPr/>
              </p:nvSpPr>
              <p:spPr bwMode="auto">
                <a:xfrm>
                  <a:off x="2592388" y="1829832"/>
                  <a:ext cx="455894" cy="369332"/>
                </a:xfrm>
                <a:prstGeom prst="rect">
                  <a:avLst/>
                </a:prstGeom>
                <a:blipFill rotWithShape="1">
                  <a:blip r:embed="rId5"/>
                  <a:stretch>
                    <a:fillRect r="-1333"/>
                  </a:stretch>
                </a:blipFill>
                <a:ln w="9525">
                  <a:noFill/>
                  <a:miter lim="800000"/>
                  <a:headEnd/>
                  <a:tailEnd/>
                </a:ln>
              </p:spPr>
              <p:txBody>
                <a:bodyPr/>
                <a:lstStyle/>
                <a:p>
                  <a:r>
                    <a:rPr lang="en-US">
                      <a:noFill/>
                    </a:rPr>
                    <a:t> </a:t>
                  </a:r>
                </a:p>
              </p:txBody>
            </p:sp>
          </mc:Fallback>
        </mc:AlternateContent>
        <p:sp>
          <p:nvSpPr>
            <p:cNvPr id="29" name="Arc 151"/>
            <p:cNvSpPr>
              <a:spLocks/>
            </p:cNvSpPr>
            <p:nvPr/>
          </p:nvSpPr>
          <p:spPr bwMode="auto">
            <a:xfrm flipV="1">
              <a:off x="2020888" y="1447800"/>
              <a:ext cx="288925" cy="317500"/>
            </a:xfrm>
            <a:custGeom>
              <a:avLst/>
              <a:gdLst>
                <a:gd name="T0" fmla="*/ 2147483647 w 21574"/>
                <a:gd name="T1" fmla="*/ 0 h 19058"/>
                <a:gd name="T2" fmla="*/ 2147483647 w 21574"/>
                <a:gd name="T3" fmla="*/ 2147483647 h 19058"/>
                <a:gd name="T4" fmla="*/ 0 w 21574"/>
                <a:gd name="T5" fmla="*/ 2147483647 h 19058"/>
                <a:gd name="T6" fmla="*/ 0 60000 65536"/>
                <a:gd name="T7" fmla="*/ 0 60000 65536"/>
                <a:gd name="T8" fmla="*/ 0 60000 65536"/>
                <a:gd name="T9" fmla="*/ 0 w 21574"/>
                <a:gd name="T10" fmla="*/ 0 h 19058"/>
                <a:gd name="T11" fmla="*/ 21574 w 21574"/>
                <a:gd name="T12" fmla="*/ 19058 h 19058"/>
              </a:gdLst>
              <a:ahLst/>
              <a:cxnLst>
                <a:cxn ang="T6">
                  <a:pos x="T0" y="T1"/>
                </a:cxn>
                <a:cxn ang="T7">
                  <a:pos x="T2" y="T3"/>
                </a:cxn>
                <a:cxn ang="T8">
                  <a:pos x="T4" y="T5"/>
                </a:cxn>
              </a:cxnLst>
              <a:rect l="T9" t="T10" r="T11" b="T12"/>
              <a:pathLst>
                <a:path w="21574" h="19058" fill="none" extrusionOk="0">
                  <a:moveTo>
                    <a:pt x="10166" y="-1"/>
                  </a:moveTo>
                  <a:cubicBezTo>
                    <a:pt x="16868" y="3575"/>
                    <a:pt x="21200" y="10409"/>
                    <a:pt x="21573" y="17997"/>
                  </a:cubicBezTo>
                </a:path>
                <a:path w="21574" h="19058" stroke="0" extrusionOk="0">
                  <a:moveTo>
                    <a:pt x="10166" y="-1"/>
                  </a:moveTo>
                  <a:cubicBezTo>
                    <a:pt x="16868" y="3575"/>
                    <a:pt x="21200" y="10409"/>
                    <a:pt x="21573" y="17997"/>
                  </a:cubicBezTo>
                  <a:lnTo>
                    <a:pt x="0" y="19058"/>
                  </a:lnTo>
                  <a:close/>
                </a:path>
              </a:pathLst>
            </a:custGeom>
            <a:noFill/>
            <a:ln w="15875">
              <a:solidFill>
                <a:schemeClr val="tx1"/>
              </a:solidFill>
              <a:round/>
              <a:headEnd/>
              <a:tailEnd/>
            </a:ln>
          </p:spPr>
          <p:txBody>
            <a:bodyPr rot="10800000" wrap="none" anchor="ctr"/>
            <a:lstStyle/>
            <a:p>
              <a:endParaRPr lang="en-US"/>
            </a:p>
          </p:txBody>
        </p:sp>
        <p:sp>
          <p:nvSpPr>
            <p:cNvPr id="30" name="Text Box 147"/>
            <p:cNvSpPr txBox="1">
              <a:spLocks noChangeArrowheads="1"/>
            </p:cNvSpPr>
            <p:nvPr/>
          </p:nvSpPr>
          <p:spPr bwMode="auto">
            <a:xfrm>
              <a:off x="438150" y="1398587"/>
              <a:ext cx="311150" cy="366713"/>
            </a:xfrm>
            <a:prstGeom prst="rect">
              <a:avLst/>
            </a:prstGeom>
            <a:noFill/>
            <a:ln w="9525">
              <a:noFill/>
              <a:miter lim="800000"/>
              <a:headEnd/>
              <a:tailEnd/>
            </a:ln>
          </p:spPr>
          <p:txBody>
            <a:bodyPr>
              <a:spAutoFit/>
            </a:bodyPr>
            <a:lstStyle/>
            <a:p>
              <a:r>
                <a:rPr lang="en-US" dirty="0">
                  <a:solidFill>
                    <a:srgbClr val="FF0000"/>
                  </a:solidFill>
                  <a:latin typeface="Times New Roman" pitchFamily="18" charset="0"/>
                  <a:cs typeface="Times New Roman" pitchFamily="18" charset="0"/>
                </a:rPr>
                <a:t>p</a:t>
              </a:r>
            </a:p>
          </p:txBody>
        </p:sp>
      </p:grpSp>
      <mc:AlternateContent xmlns:mc="http://schemas.openxmlformats.org/markup-compatibility/2006" xmlns:a14="http://schemas.microsoft.com/office/drawing/2010/main">
        <mc:Choice Requires="a14">
          <p:sp>
            <p:nvSpPr>
              <p:cNvPr id="31" name="TextBox 30"/>
              <p:cNvSpPr txBox="1"/>
              <p:nvPr/>
            </p:nvSpPr>
            <p:spPr>
              <a:xfrm>
                <a:off x="2333467" y="1401246"/>
                <a:ext cx="56714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𝜃</m:t>
                          </m:r>
                        </m:e>
                        <m:sub>
                          <m:r>
                            <a:rPr lang="en-US" b="0" i="1" smtClean="0">
                              <a:latin typeface="Cambria Math"/>
                            </a:rPr>
                            <m:t>𝑒</m:t>
                          </m:r>
                          <m:r>
                            <a:rPr lang="en-US" b="0" i="1" smtClean="0">
                              <a:latin typeface="Cambria Math"/>
                            </a:rPr>
                            <m:t>𝜈</m:t>
                          </m:r>
                        </m:sub>
                      </m:sSub>
                    </m:oMath>
                  </m:oMathPara>
                </a14:m>
                <a:endParaRPr lang="en-US" dirty="0"/>
              </a:p>
            </p:txBody>
          </p:sp>
        </mc:Choice>
        <mc:Fallback xmlns="">
          <p:sp>
            <p:nvSpPr>
              <p:cNvPr id="31" name="TextBox 30"/>
              <p:cNvSpPr txBox="1">
                <a:spLocks noRot="1" noChangeAspect="1" noMove="1" noResize="1" noEditPoints="1" noAdjustHandles="1" noChangeArrowheads="1" noChangeShapeType="1" noTextEdit="1"/>
              </p:cNvSpPr>
              <p:nvPr/>
            </p:nvSpPr>
            <p:spPr>
              <a:xfrm>
                <a:off x="2333467" y="1401246"/>
                <a:ext cx="567143"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156995" y="2287698"/>
                <a:ext cx="3932615" cy="714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00FF"/>
                          </a:solidFill>
                          <a:latin typeface="Cambria Math"/>
                        </a:rPr>
                        <m:t>𝑑</m:t>
                      </m:r>
                      <m:r>
                        <m:rPr>
                          <m:sty m:val="p"/>
                        </m:rPr>
                        <a:rPr lang="el-GR" b="0" i="1" smtClean="0">
                          <a:solidFill>
                            <a:srgbClr val="0000FF"/>
                          </a:solidFill>
                          <a:latin typeface="Cambria Math"/>
                          <a:ea typeface="Cambria Math"/>
                        </a:rPr>
                        <m:t>Γ</m:t>
                      </m:r>
                      <m:r>
                        <a:rPr lang="el-GR" b="0" i="1" smtClean="0">
                          <a:solidFill>
                            <a:srgbClr val="0000FF"/>
                          </a:solidFill>
                          <a:latin typeface="Cambria Math"/>
                          <a:ea typeface="Cambria Math"/>
                        </a:rPr>
                        <m:t>∝</m:t>
                      </m:r>
                      <m:r>
                        <a:rPr lang="el-GR" b="0" i="1" smtClean="0">
                          <a:solidFill>
                            <a:srgbClr val="0000FF"/>
                          </a:solidFill>
                          <a:latin typeface="Cambria Math"/>
                          <a:ea typeface="Cambria Math"/>
                        </a:rPr>
                        <m:t>𝜚</m:t>
                      </m:r>
                      <m:d>
                        <m:dPr>
                          <m:ctrlPr>
                            <a:rPr lang="el-GR" b="0" i="1" smtClean="0">
                              <a:solidFill>
                                <a:srgbClr val="0000FF"/>
                              </a:solidFill>
                              <a:latin typeface="Cambria Math" panose="02040503050406030204" pitchFamily="18" charset="0"/>
                              <a:ea typeface="Cambria Math"/>
                            </a:rPr>
                          </m:ctrlPr>
                        </m:dPr>
                        <m:e>
                          <m:sSub>
                            <m:sSubPr>
                              <m:ctrlPr>
                                <a:rPr lang="en-US" i="1">
                                  <a:solidFill>
                                    <a:srgbClr val="0000FF"/>
                                  </a:solidFill>
                                  <a:latin typeface="Cambria Math" panose="02040503050406030204" pitchFamily="18" charset="0"/>
                                  <a:ea typeface="Cambria Math"/>
                                </a:rPr>
                              </m:ctrlPr>
                            </m:sSubPr>
                            <m:e>
                              <m:r>
                                <a:rPr lang="en-US" i="1">
                                  <a:solidFill>
                                    <a:srgbClr val="0000FF"/>
                                  </a:solidFill>
                                  <a:latin typeface="Cambria Math"/>
                                  <a:ea typeface="Cambria Math"/>
                                </a:rPr>
                                <m:t>𝐸</m:t>
                              </m:r>
                            </m:e>
                            <m:sub>
                              <m:r>
                                <a:rPr lang="en-US" i="1">
                                  <a:solidFill>
                                    <a:srgbClr val="0000FF"/>
                                  </a:solidFill>
                                  <a:latin typeface="Cambria Math"/>
                                  <a:ea typeface="Cambria Math"/>
                                </a:rPr>
                                <m:t>𝑒</m:t>
                              </m:r>
                            </m:sub>
                          </m:sSub>
                        </m:e>
                      </m:d>
                      <m:d>
                        <m:dPr>
                          <m:ctrlPr>
                            <a:rPr lang="el-GR" b="0" i="1" smtClean="0">
                              <a:solidFill>
                                <a:srgbClr val="0000FF"/>
                              </a:solidFill>
                              <a:latin typeface="Cambria Math" panose="02040503050406030204" pitchFamily="18" charset="0"/>
                              <a:ea typeface="Cambria Math"/>
                            </a:rPr>
                          </m:ctrlPr>
                        </m:dPr>
                        <m:e>
                          <m:r>
                            <a:rPr lang="en-US" b="0" i="1" smtClean="0">
                              <a:solidFill>
                                <a:srgbClr val="0000FF"/>
                              </a:solidFill>
                              <a:latin typeface="Cambria Math"/>
                              <a:ea typeface="Cambria Math"/>
                            </a:rPr>
                            <m:t>1+</m:t>
                          </m:r>
                          <m:r>
                            <a:rPr lang="en-US" b="0" i="1" smtClean="0">
                              <a:solidFill>
                                <a:srgbClr val="FF0000"/>
                              </a:solidFill>
                              <a:latin typeface="Cambria Math"/>
                              <a:ea typeface="Cambria Math"/>
                            </a:rPr>
                            <m:t>𝑎</m:t>
                          </m:r>
                          <m:f>
                            <m:fPr>
                              <m:ctrlPr>
                                <a:rPr lang="en-US" b="0" i="1" smtClean="0">
                                  <a:solidFill>
                                    <a:srgbClr val="0000FF"/>
                                  </a:solidFill>
                                  <a:latin typeface="Cambria Math" panose="02040503050406030204" pitchFamily="18" charset="0"/>
                                  <a:ea typeface="Cambria Math"/>
                                </a:rPr>
                              </m:ctrlPr>
                            </m:fPr>
                            <m:num>
                              <m:sSub>
                                <m:sSubPr>
                                  <m:ctrlPr>
                                    <a:rPr lang="en-US" b="0" i="1" smtClean="0">
                                      <a:solidFill>
                                        <a:srgbClr val="0000FF"/>
                                      </a:solidFill>
                                      <a:latin typeface="Cambria Math" panose="02040503050406030204" pitchFamily="18" charset="0"/>
                                      <a:ea typeface="Cambria Math"/>
                                    </a:rPr>
                                  </m:ctrlPr>
                                </m:sSubPr>
                                <m:e>
                                  <m:r>
                                    <a:rPr lang="en-US" b="0" i="1" smtClean="0">
                                      <a:solidFill>
                                        <a:srgbClr val="0000FF"/>
                                      </a:solidFill>
                                      <a:latin typeface="Cambria Math"/>
                                      <a:ea typeface="Cambria Math"/>
                                    </a:rPr>
                                    <m:t>𝑝</m:t>
                                  </m:r>
                                </m:e>
                                <m:sub>
                                  <m:r>
                                    <a:rPr lang="en-US" b="0" i="1" smtClean="0">
                                      <a:solidFill>
                                        <a:srgbClr val="0000FF"/>
                                      </a:solidFill>
                                      <a:latin typeface="Cambria Math"/>
                                      <a:ea typeface="Cambria Math"/>
                                    </a:rPr>
                                    <m:t>𝑒</m:t>
                                  </m:r>
                                </m:sub>
                              </m:sSub>
                            </m:num>
                            <m:den>
                              <m:sSub>
                                <m:sSubPr>
                                  <m:ctrlPr>
                                    <a:rPr lang="en-US" b="0" i="1" smtClean="0">
                                      <a:solidFill>
                                        <a:srgbClr val="0000FF"/>
                                      </a:solidFill>
                                      <a:latin typeface="Cambria Math" panose="02040503050406030204" pitchFamily="18" charset="0"/>
                                      <a:ea typeface="Cambria Math"/>
                                    </a:rPr>
                                  </m:ctrlPr>
                                </m:sSubPr>
                                <m:e>
                                  <m:r>
                                    <a:rPr lang="en-US" b="0" i="1" smtClean="0">
                                      <a:solidFill>
                                        <a:srgbClr val="0000FF"/>
                                      </a:solidFill>
                                      <a:latin typeface="Cambria Math"/>
                                      <a:ea typeface="Cambria Math"/>
                                    </a:rPr>
                                    <m:t>𝐸</m:t>
                                  </m:r>
                                </m:e>
                                <m:sub>
                                  <m:r>
                                    <a:rPr lang="en-US" b="0" i="1" smtClean="0">
                                      <a:solidFill>
                                        <a:srgbClr val="0000FF"/>
                                      </a:solidFill>
                                      <a:latin typeface="Cambria Math"/>
                                      <a:ea typeface="Cambria Math"/>
                                    </a:rPr>
                                    <m:t>𝑒</m:t>
                                  </m:r>
                                </m:sub>
                              </m:sSub>
                            </m:den>
                          </m:f>
                          <m:func>
                            <m:funcPr>
                              <m:ctrlPr>
                                <a:rPr lang="en-US" b="0" i="1" smtClean="0">
                                  <a:solidFill>
                                    <a:srgbClr val="0000FF"/>
                                  </a:solidFill>
                                  <a:latin typeface="Cambria Math" panose="02040503050406030204" pitchFamily="18" charset="0"/>
                                  <a:ea typeface="Cambria Math"/>
                                </a:rPr>
                              </m:ctrlPr>
                            </m:funcPr>
                            <m:fName>
                              <m:r>
                                <m:rPr>
                                  <m:sty m:val="p"/>
                                </m:rPr>
                                <a:rPr lang="en-US" b="0" i="0" smtClean="0">
                                  <a:solidFill>
                                    <a:srgbClr val="0000FF"/>
                                  </a:solidFill>
                                  <a:latin typeface="Cambria Math"/>
                                  <a:ea typeface="Cambria Math"/>
                                </a:rPr>
                                <m:t>cos</m:t>
                              </m:r>
                            </m:fName>
                            <m:e>
                              <m:sSub>
                                <m:sSubPr>
                                  <m:ctrlPr>
                                    <a:rPr lang="en-US" b="0" i="1" smtClean="0">
                                      <a:solidFill>
                                        <a:srgbClr val="0000FF"/>
                                      </a:solidFill>
                                      <a:latin typeface="Cambria Math" panose="02040503050406030204" pitchFamily="18" charset="0"/>
                                      <a:ea typeface="Cambria Math"/>
                                    </a:rPr>
                                  </m:ctrlPr>
                                </m:sSubPr>
                                <m:e>
                                  <m:r>
                                    <a:rPr lang="en-US" b="0" i="1" smtClean="0">
                                      <a:solidFill>
                                        <a:srgbClr val="0000FF"/>
                                      </a:solidFill>
                                      <a:latin typeface="Cambria Math"/>
                                      <a:ea typeface="Cambria Math"/>
                                    </a:rPr>
                                    <m:t>𝜃</m:t>
                                  </m:r>
                                </m:e>
                                <m:sub>
                                  <m:r>
                                    <a:rPr lang="en-US" b="0" i="1" smtClean="0">
                                      <a:solidFill>
                                        <a:srgbClr val="0000FF"/>
                                      </a:solidFill>
                                      <a:latin typeface="Cambria Math"/>
                                      <a:ea typeface="Cambria Math"/>
                                    </a:rPr>
                                    <m:t>𝑒</m:t>
                                  </m:r>
                                  <m:r>
                                    <a:rPr lang="en-US" b="0" i="1" smtClean="0">
                                      <a:solidFill>
                                        <a:srgbClr val="0000FF"/>
                                      </a:solidFill>
                                      <a:latin typeface="Cambria Math"/>
                                      <a:ea typeface="Cambria Math"/>
                                    </a:rPr>
                                    <m:t>𝜈</m:t>
                                  </m:r>
                                </m:sub>
                              </m:sSub>
                            </m:e>
                          </m:func>
                          <m:r>
                            <a:rPr lang="en-US" i="1">
                              <a:solidFill>
                                <a:srgbClr val="0000FF"/>
                              </a:solidFill>
                              <a:latin typeface="Cambria Math"/>
                              <a:ea typeface="Cambria Math"/>
                            </a:rPr>
                            <m:t>+</m:t>
                          </m:r>
                          <m:r>
                            <a:rPr lang="en-US" i="1" smtClean="0">
                              <a:solidFill>
                                <a:srgbClr val="FF0000"/>
                              </a:solidFill>
                              <a:latin typeface="Cambria Math"/>
                              <a:ea typeface="Cambria Math"/>
                            </a:rPr>
                            <m:t>𝑏</m:t>
                          </m:r>
                          <m:f>
                            <m:fPr>
                              <m:ctrlPr>
                                <a:rPr lang="en-US" i="1">
                                  <a:solidFill>
                                    <a:srgbClr val="0000FF"/>
                                  </a:solidFill>
                                  <a:latin typeface="Cambria Math" panose="02040503050406030204" pitchFamily="18" charset="0"/>
                                  <a:ea typeface="Cambria Math"/>
                                </a:rPr>
                              </m:ctrlPr>
                            </m:fPr>
                            <m:num>
                              <m:sSub>
                                <m:sSubPr>
                                  <m:ctrlPr>
                                    <a:rPr lang="en-US" i="1">
                                      <a:solidFill>
                                        <a:srgbClr val="0000FF"/>
                                      </a:solidFill>
                                      <a:latin typeface="Cambria Math" panose="02040503050406030204" pitchFamily="18" charset="0"/>
                                      <a:ea typeface="Cambria Math"/>
                                    </a:rPr>
                                  </m:ctrlPr>
                                </m:sSubPr>
                                <m:e>
                                  <m:r>
                                    <a:rPr lang="en-US" b="0" i="1" smtClean="0">
                                      <a:solidFill>
                                        <a:srgbClr val="0000FF"/>
                                      </a:solidFill>
                                      <a:latin typeface="Cambria Math"/>
                                      <a:ea typeface="Cambria Math"/>
                                    </a:rPr>
                                    <m:t>𝑚</m:t>
                                  </m:r>
                                </m:e>
                                <m:sub>
                                  <m:r>
                                    <a:rPr lang="en-US" i="1">
                                      <a:solidFill>
                                        <a:srgbClr val="0000FF"/>
                                      </a:solidFill>
                                      <a:latin typeface="Cambria Math"/>
                                      <a:ea typeface="Cambria Math"/>
                                    </a:rPr>
                                    <m:t>𝑒</m:t>
                                  </m:r>
                                </m:sub>
                              </m:sSub>
                            </m:num>
                            <m:den>
                              <m:sSub>
                                <m:sSubPr>
                                  <m:ctrlPr>
                                    <a:rPr lang="en-US" i="1">
                                      <a:solidFill>
                                        <a:srgbClr val="0000FF"/>
                                      </a:solidFill>
                                      <a:latin typeface="Cambria Math" panose="02040503050406030204" pitchFamily="18" charset="0"/>
                                      <a:ea typeface="Cambria Math"/>
                                    </a:rPr>
                                  </m:ctrlPr>
                                </m:sSubPr>
                                <m:e>
                                  <m:r>
                                    <a:rPr lang="en-US" i="1">
                                      <a:solidFill>
                                        <a:srgbClr val="0000FF"/>
                                      </a:solidFill>
                                      <a:latin typeface="Cambria Math"/>
                                      <a:ea typeface="Cambria Math"/>
                                    </a:rPr>
                                    <m:t>𝐸</m:t>
                                  </m:r>
                                </m:e>
                                <m:sub>
                                  <m:r>
                                    <a:rPr lang="en-US" i="1">
                                      <a:solidFill>
                                        <a:srgbClr val="0000FF"/>
                                      </a:solidFill>
                                      <a:latin typeface="Cambria Math"/>
                                      <a:ea typeface="Cambria Math"/>
                                    </a:rPr>
                                    <m:t>𝑒</m:t>
                                  </m:r>
                                </m:sub>
                              </m:sSub>
                            </m:den>
                          </m:f>
                        </m:e>
                      </m:d>
                    </m:oMath>
                  </m:oMathPara>
                </a14:m>
                <a:endParaRPr lang="en-US" dirty="0">
                  <a:solidFill>
                    <a:srgbClr val="0000FF"/>
                  </a:solidFill>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156995" y="2287698"/>
                <a:ext cx="3932615" cy="714683"/>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26922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 grpId="0"/>
      <p:bldP spid="256" grpId="0"/>
      <p:bldP spid="262" grpId="0"/>
      <p:bldP spid="25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57"/>
          <p:cNvSpPr>
            <a:spLocks noChangeArrowheads="1"/>
          </p:cNvSpPr>
          <p:nvPr/>
        </p:nvSpPr>
        <p:spPr bwMode="auto">
          <a:xfrm>
            <a:off x="0" y="23813"/>
            <a:ext cx="9144000" cy="812800"/>
          </a:xfrm>
          <a:prstGeom prst="rect">
            <a:avLst/>
          </a:prstGeom>
          <a:solidFill>
            <a:srgbClr val="FFCC00"/>
          </a:solidFill>
          <a:ln w="38100">
            <a:noFill/>
            <a:miter lim="800000"/>
            <a:headEnd/>
            <a:tailEnd/>
          </a:ln>
        </p:spPr>
        <p:txBody>
          <a:bodyPr rIns="91440" anchor="ctr"/>
          <a:lstStyle/>
          <a:p>
            <a:pPr algn="ctr"/>
            <a:r>
              <a:rPr lang="en-US" sz="2800" b="1" dirty="0" smtClean="0">
                <a:solidFill>
                  <a:srgbClr val="000000"/>
                </a:solidFill>
                <a:latin typeface="Times New Roman" pitchFamily="18" charset="0"/>
                <a:cs typeface="Times New Roman" pitchFamily="18" charset="0"/>
              </a:rPr>
              <a:t>Statistical uncertainty for </a:t>
            </a:r>
            <a:r>
              <a:rPr lang="en-US" sz="2800" b="1" i="1" dirty="0" smtClean="0">
                <a:solidFill>
                  <a:srgbClr val="000000"/>
                </a:solidFill>
                <a:latin typeface="Times New Roman" pitchFamily="18" charset="0"/>
                <a:cs typeface="Times New Roman" pitchFamily="18" charset="0"/>
              </a:rPr>
              <a:t>A</a:t>
            </a:r>
            <a:r>
              <a:rPr lang="en-US" sz="2800" b="1" dirty="0" smtClean="0">
                <a:solidFill>
                  <a:srgbClr val="000000"/>
                </a:solidFill>
                <a:latin typeface="Times New Roman" pitchFamily="18" charset="0"/>
                <a:cs typeface="Times New Roman" pitchFamily="18" charset="0"/>
              </a:rPr>
              <a:t> and </a:t>
            </a:r>
            <a:r>
              <a:rPr lang="en-US" sz="2800" b="1" i="1" dirty="0" smtClean="0">
                <a:solidFill>
                  <a:srgbClr val="000000"/>
                </a:solidFill>
                <a:latin typeface="Times New Roman" pitchFamily="18" charset="0"/>
                <a:cs typeface="Times New Roman" pitchFamily="18" charset="0"/>
              </a:rPr>
              <a:t>b</a:t>
            </a:r>
            <a:r>
              <a:rPr lang="en-US" sz="2800" b="1" dirty="0" smtClean="0">
                <a:solidFill>
                  <a:srgbClr val="000000"/>
                </a:solidFill>
                <a:latin typeface="Times New Roman" pitchFamily="18" charset="0"/>
                <a:cs typeface="Times New Roman" pitchFamily="18" charset="0"/>
              </a:rPr>
              <a:t> from beta asymmetry</a:t>
            </a:r>
            <a:endParaRPr lang="en-US" sz="2800" b="1" i="1" dirty="0">
              <a:solidFill>
                <a:srgbClr val="000000"/>
              </a:solidFill>
              <a:latin typeface="Times New Roman" pitchFamily="18" charset="0"/>
              <a:cs typeface="Times New Roman" pitchFamily="18" charset="0"/>
            </a:endParaRPr>
          </a:p>
        </p:txBody>
      </p:sp>
      <p:sp>
        <p:nvSpPr>
          <p:cNvPr id="517124" name="TextBox 6"/>
          <p:cNvSpPr txBox="1">
            <a:spLocks noChangeArrowheads="1"/>
          </p:cNvSpPr>
          <p:nvPr/>
        </p:nvSpPr>
        <p:spPr bwMode="auto">
          <a:xfrm>
            <a:off x="179388" y="908050"/>
            <a:ext cx="4121150" cy="366713"/>
          </a:xfrm>
          <a:prstGeom prst="rect">
            <a:avLst/>
          </a:prstGeom>
          <a:noFill/>
          <a:ln w="9525">
            <a:noFill/>
            <a:miter lim="800000"/>
            <a:headEnd/>
            <a:tailEnd/>
          </a:ln>
        </p:spPr>
        <p:txBody>
          <a:bodyPr>
            <a:spAutoFit/>
          </a:bodyPr>
          <a:lstStyle/>
          <a:p>
            <a:r>
              <a:rPr lang="en-US" dirty="0" smtClean="0">
                <a:solidFill>
                  <a:srgbClr val="000000"/>
                </a:solidFill>
                <a:cs typeface="Times New Roman" pitchFamily="18" charset="0"/>
              </a:rPr>
              <a:t>Statistical </a:t>
            </a:r>
            <a:r>
              <a:rPr lang="en-US" dirty="0">
                <a:solidFill>
                  <a:srgbClr val="000000"/>
                </a:solidFill>
                <a:cs typeface="Times New Roman" pitchFamily="18" charset="0"/>
              </a:rPr>
              <a:t>uncertainty budget:</a:t>
            </a:r>
          </a:p>
        </p:txBody>
      </p:sp>
      <mc:AlternateContent xmlns:mc="http://schemas.openxmlformats.org/markup-compatibility/2006">
        <mc:Choice xmlns:a14="http://schemas.microsoft.com/office/drawing/2010/main" Requires="a14">
          <p:sp>
            <p:nvSpPr>
              <p:cNvPr id="517125" name="TextBox 7"/>
              <p:cNvSpPr txBox="1">
                <a:spLocks noChangeArrowheads="1"/>
              </p:cNvSpPr>
              <p:nvPr/>
            </p:nvSpPr>
            <p:spPr bwMode="auto">
              <a:xfrm>
                <a:off x="179388" y="2880649"/>
                <a:ext cx="8384697" cy="1766061"/>
              </a:xfrm>
              <a:prstGeom prst="rect">
                <a:avLst/>
              </a:prstGeom>
              <a:noFill/>
              <a:ln w="9525">
                <a:noFill/>
                <a:miter lim="800000"/>
                <a:headEnd/>
                <a:tailEnd/>
              </a:ln>
            </p:spPr>
            <p:txBody>
              <a:bodyPr wrap="square">
                <a:spAutoFit/>
              </a:bodyPr>
              <a:lstStyle/>
              <a:p>
                <a14:m>
                  <m:oMath xmlns:m="http://schemas.openxmlformats.org/officeDocument/2006/math">
                    <m:r>
                      <a:rPr lang="en-US" b="0" i="1" smtClean="0">
                        <a:solidFill>
                          <a:srgbClr val="000000"/>
                        </a:solidFill>
                        <a:latin typeface="Cambria Math" panose="02040503050406030204" pitchFamily="18" charset="0"/>
                        <a:cs typeface="Times New Roman" pitchFamily="18" charset="0"/>
                      </a:rPr>
                      <m:t>7⋅</m:t>
                    </m:r>
                    <m:sSup>
                      <m:sSupPr>
                        <m:ctrlPr>
                          <a:rPr lang="en-US" b="0" i="1" smtClean="0">
                            <a:solidFill>
                              <a:srgbClr val="000000"/>
                            </a:solidFill>
                            <a:latin typeface="Cambria Math" panose="02040503050406030204" pitchFamily="18" charset="0"/>
                            <a:cs typeface="Times New Roman" pitchFamily="18" charset="0"/>
                          </a:rPr>
                        </m:ctrlPr>
                      </m:sSupPr>
                      <m:e>
                        <m:r>
                          <a:rPr lang="en-US" b="0" i="1" smtClean="0">
                            <a:solidFill>
                              <a:srgbClr val="000000"/>
                            </a:solidFill>
                            <a:latin typeface="Cambria Math" panose="02040503050406030204" pitchFamily="18" charset="0"/>
                            <a:cs typeface="Times New Roman" pitchFamily="18" charset="0"/>
                          </a:rPr>
                          <m:t>10</m:t>
                        </m:r>
                      </m:e>
                      <m:sup>
                        <m:r>
                          <a:rPr lang="en-US" b="0" i="1" smtClean="0">
                            <a:solidFill>
                              <a:srgbClr val="000000"/>
                            </a:solidFill>
                            <a:latin typeface="Cambria Math" panose="02040503050406030204" pitchFamily="18" charset="0"/>
                            <a:cs typeface="Times New Roman" pitchFamily="18" charset="0"/>
                          </a:rPr>
                          <m:t>8</m:t>
                        </m:r>
                      </m:sup>
                    </m:sSup>
                  </m:oMath>
                </a14:m>
                <a:r>
                  <a:rPr lang="en-US" dirty="0" smtClean="0">
                    <a:solidFill>
                      <a:srgbClr val="000000"/>
                    </a:solidFill>
                    <a:latin typeface="Times New Roman" pitchFamily="18" charset="0"/>
                    <a:cs typeface="Times New Roman" pitchFamily="18" charset="0"/>
                  </a:rPr>
                  <a:t> </a:t>
                </a:r>
                <a:r>
                  <a:rPr lang="en-US" dirty="0" smtClean="0">
                    <a:solidFill>
                      <a:srgbClr val="000000"/>
                    </a:solidFill>
                    <a:cs typeface="Times New Roman" pitchFamily="18" charset="0"/>
                  </a:rPr>
                  <a:t>events </a:t>
                </a:r>
                <a:r>
                  <a:rPr lang="en-US" dirty="0">
                    <a:solidFill>
                      <a:srgbClr val="000000"/>
                    </a:solidFill>
                    <a:cs typeface="Times New Roman" pitchFamily="18" charset="0"/>
                  </a:rPr>
                  <a:t>can be detected in 6 weeks (Decay volume </a:t>
                </a:r>
                <a:r>
                  <a:rPr lang="en-US" i="1" dirty="0">
                    <a:solidFill>
                      <a:srgbClr val="000000"/>
                    </a:solidFill>
                    <a:cs typeface="Times New Roman" pitchFamily="18" charset="0"/>
                  </a:rPr>
                  <a:t>V</a:t>
                </a:r>
                <a:r>
                  <a:rPr lang="en-US" dirty="0">
                    <a:solidFill>
                      <a:srgbClr val="000000"/>
                    </a:solidFill>
                    <a:cs typeface="Times New Roman" pitchFamily="18" charset="0"/>
                  </a:rPr>
                  <a:t> = 246 </a:t>
                </a:r>
                <a:r>
                  <a:rPr lang="en-US" dirty="0" smtClean="0">
                    <a:solidFill>
                      <a:srgbClr val="000000"/>
                    </a:solidFill>
                    <a:cs typeface="Times New Roman" pitchFamily="18" charset="0"/>
                  </a:rPr>
                  <a:t>cm</a:t>
                </a:r>
                <a:r>
                  <a:rPr lang="en-US" baseline="30000" dirty="0" smtClean="0">
                    <a:solidFill>
                      <a:srgbClr val="000000"/>
                    </a:solidFill>
                    <a:cs typeface="Times New Roman" pitchFamily="18" charset="0"/>
                  </a:rPr>
                  <a:t>3</a:t>
                </a:r>
                <a:r>
                  <a:rPr lang="en-US" dirty="0" smtClean="0">
                    <a:solidFill>
                      <a:srgbClr val="000000"/>
                    </a:solidFill>
                    <a:cs typeface="Times New Roman" pitchFamily="18" charset="0"/>
                  </a:rPr>
                  <a:t>, </a:t>
                </a:r>
                <a:r>
                  <a:rPr lang="en-US" dirty="0">
                    <a:solidFill>
                      <a:srgbClr val="000000"/>
                    </a:solidFill>
                    <a:cs typeface="Times New Roman" pitchFamily="18" charset="0"/>
                  </a:rPr>
                  <a:t>50% efficiency in use of beam time, </a:t>
                </a:r>
                <a:r>
                  <a:rPr lang="en-US" dirty="0" smtClean="0">
                    <a:solidFill>
                      <a:srgbClr val="000000"/>
                    </a:solidFill>
                    <a:cs typeface="Times New Roman" pitchFamily="18" charset="0"/>
                  </a:rPr>
                  <a:t>400 decays/s </a:t>
                </a:r>
                <a14:m>
                  <m:oMath xmlns:m="http://schemas.openxmlformats.org/officeDocument/2006/math">
                    <m:r>
                      <a:rPr lang="en-US" b="0" i="1" dirty="0" smtClean="0">
                        <a:solidFill>
                          <a:srgbClr val="000000"/>
                        </a:solidFill>
                        <a:latin typeface="Cambria Math" panose="02040503050406030204" pitchFamily="18" charset="0"/>
                        <a:cs typeface="Times New Roman" pitchFamily="18" charset="0"/>
                      </a:rPr>
                      <m:t>−</m:t>
                    </m:r>
                  </m:oMath>
                </a14:m>
                <a:r>
                  <a:rPr lang="en-US" dirty="0" smtClean="0">
                    <a:solidFill>
                      <a:srgbClr val="000000"/>
                    </a:solidFill>
                    <a:latin typeface="Times New Roman" pitchFamily="18" charset="0"/>
                    <a:cs typeface="Times New Roman" pitchFamily="18" charset="0"/>
                  </a:rPr>
                  <a:t> </a:t>
                </a:r>
                <a:r>
                  <a:rPr lang="en-US" dirty="0" smtClean="0">
                    <a:solidFill>
                      <a:srgbClr val="000000"/>
                    </a:solidFill>
                    <a:cs typeface="Times New Roman" pitchFamily="18" charset="0"/>
                  </a:rPr>
                  <a:t>25% transmission of polarizer), </a:t>
                </a:r>
                <a:r>
                  <a:rPr lang="en-US" dirty="0">
                    <a:solidFill>
                      <a:srgbClr val="000000"/>
                    </a:solidFill>
                    <a:cs typeface="Times New Roman" pitchFamily="18" charset="0"/>
                  </a:rPr>
                  <a:t>corresponding to </a:t>
                </a:r>
                <a14:m>
                  <m:oMath xmlns:m="http://schemas.openxmlformats.org/officeDocument/2006/math">
                    <m:sSub>
                      <m:sSubPr>
                        <m:ctrlPr>
                          <a:rPr lang="en-US" i="1" dirty="0">
                            <a:solidFill>
                              <a:srgbClr val="000000"/>
                            </a:solidFill>
                            <a:latin typeface="Cambria Math" panose="02040503050406030204" pitchFamily="18" charset="0"/>
                            <a:cs typeface="Times New Roman" pitchFamily="18" charset="0"/>
                          </a:rPr>
                        </m:ctrlPr>
                      </m:sSubPr>
                      <m:e>
                        <m:d>
                          <m:dPr>
                            <m:ctrlPr>
                              <a:rPr lang="en-US" i="1" dirty="0">
                                <a:solidFill>
                                  <a:srgbClr val="000000"/>
                                </a:solidFill>
                                <a:latin typeface="Cambria Math" panose="02040503050406030204" pitchFamily="18" charset="0"/>
                                <a:cs typeface="Times New Roman" pitchFamily="18" charset="0"/>
                              </a:rPr>
                            </m:ctrlPr>
                          </m:dPr>
                          <m:e>
                            <m:f>
                              <m:fPr>
                                <m:type m:val="lin"/>
                                <m:ctrlPr>
                                  <a:rPr lang="en-US" i="1" dirty="0">
                                    <a:solidFill>
                                      <a:srgbClr val="000000"/>
                                    </a:solidFill>
                                    <a:latin typeface="Cambria Math" panose="02040503050406030204" pitchFamily="18" charset="0"/>
                                    <a:cs typeface="Times New Roman" pitchFamily="18" charset="0"/>
                                  </a:rPr>
                                </m:ctrlPr>
                              </m:fPr>
                              <m:num>
                                <m:r>
                                  <m:rPr>
                                    <m:sty m:val="p"/>
                                  </m:rPr>
                                  <a:rPr lang="el-GR" i="1" dirty="0">
                                    <a:solidFill>
                                      <a:srgbClr val="000000"/>
                                    </a:solidFill>
                                    <a:latin typeface="Cambria Math"/>
                                    <a:cs typeface="Times New Roman" pitchFamily="18" charset="0"/>
                                  </a:rPr>
                                  <m:t>Δ</m:t>
                                </m:r>
                                <m:r>
                                  <a:rPr lang="en-US" b="0" i="1" dirty="0" smtClean="0">
                                    <a:solidFill>
                                      <a:srgbClr val="000000"/>
                                    </a:solidFill>
                                    <a:latin typeface="Cambria Math" panose="02040503050406030204" pitchFamily="18" charset="0"/>
                                    <a:cs typeface="Times New Roman" pitchFamily="18" charset="0"/>
                                  </a:rPr>
                                  <m:t>𝐴</m:t>
                                </m:r>
                              </m:num>
                              <m:den>
                                <m:r>
                                  <a:rPr lang="en-US" b="0" i="1" dirty="0" smtClean="0">
                                    <a:solidFill>
                                      <a:srgbClr val="000000"/>
                                    </a:solidFill>
                                    <a:latin typeface="Cambria Math" panose="02040503050406030204" pitchFamily="18" charset="0"/>
                                    <a:cs typeface="Times New Roman" pitchFamily="18" charset="0"/>
                                  </a:rPr>
                                  <m:t>𝐴</m:t>
                                </m:r>
                              </m:den>
                            </m:f>
                          </m:e>
                        </m:d>
                      </m:e>
                      <m:sub>
                        <m:r>
                          <a:rPr lang="en-US" i="1" dirty="0">
                            <a:solidFill>
                              <a:srgbClr val="000000"/>
                            </a:solidFill>
                            <a:latin typeface="Cambria Math"/>
                            <a:cs typeface="Times New Roman" pitchFamily="18" charset="0"/>
                          </a:rPr>
                          <m:t>𝑠𝑡𝑎𝑡</m:t>
                        </m:r>
                      </m:sub>
                    </m:sSub>
                    <m:r>
                      <a:rPr lang="en-US" i="1" dirty="0">
                        <a:solidFill>
                          <a:srgbClr val="000000"/>
                        </a:solidFill>
                        <a:latin typeface="Cambria Math"/>
                        <a:cs typeface="Times New Roman" pitchFamily="18" charset="0"/>
                      </a:rPr>
                      <m:t>∼</m:t>
                    </m:r>
                    <m:r>
                      <a:rPr lang="en-US" b="0" i="1" dirty="0" smtClean="0">
                        <a:solidFill>
                          <a:srgbClr val="000000"/>
                        </a:solidFill>
                        <a:latin typeface="Cambria Math" panose="02040503050406030204" pitchFamily="18" charset="0"/>
                        <a:cs typeface="Times New Roman" pitchFamily="18" charset="0"/>
                      </a:rPr>
                      <m:t>2</m:t>
                    </m:r>
                    <m:r>
                      <a:rPr lang="en-US" b="0" i="1" dirty="0" smtClean="0">
                        <a:solidFill>
                          <a:srgbClr val="000000"/>
                        </a:solidFill>
                        <a:latin typeface="Cambria Math" panose="02040503050406030204" pitchFamily="18" charset="0"/>
                        <a:cs typeface="Times New Roman" pitchFamily="18" charset="0"/>
                      </a:rPr>
                      <m:t>.5⋅</m:t>
                    </m:r>
                    <m:r>
                      <a:rPr lang="en-US" i="1" dirty="0">
                        <a:solidFill>
                          <a:srgbClr val="000000"/>
                        </a:solidFill>
                        <a:latin typeface="Cambria Math"/>
                        <a:cs typeface="Times New Roman" pitchFamily="18" charset="0"/>
                      </a:rPr>
                      <m:t>1</m:t>
                    </m:r>
                    <m:sSup>
                      <m:sSupPr>
                        <m:ctrlPr>
                          <a:rPr lang="en-US" i="1" dirty="0">
                            <a:solidFill>
                              <a:srgbClr val="000000"/>
                            </a:solidFill>
                            <a:latin typeface="Cambria Math" panose="02040503050406030204" pitchFamily="18" charset="0"/>
                            <a:cs typeface="Times New Roman" pitchFamily="18" charset="0"/>
                          </a:rPr>
                        </m:ctrlPr>
                      </m:sSupPr>
                      <m:e>
                        <m:r>
                          <a:rPr lang="en-US" i="1" dirty="0">
                            <a:solidFill>
                              <a:srgbClr val="000000"/>
                            </a:solidFill>
                            <a:latin typeface="Cambria Math"/>
                            <a:cs typeface="Times New Roman" pitchFamily="18" charset="0"/>
                          </a:rPr>
                          <m:t>0</m:t>
                        </m:r>
                      </m:e>
                      <m:sup>
                        <m:r>
                          <a:rPr lang="en-US" i="1" dirty="0">
                            <a:solidFill>
                              <a:srgbClr val="000000"/>
                            </a:solidFill>
                            <a:latin typeface="Cambria Math"/>
                            <a:cs typeface="Times New Roman" pitchFamily="18" charset="0"/>
                          </a:rPr>
                          <m:t>−3</m:t>
                        </m:r>
                      </m:sup>
                    </m:sSup>
                    <m:r>
                      <a:rPr lang="en-US" b="1" i="1" dirty="0">
                        <a:solidFill>
                          <a:srgbClr val="000000"/>
                        </a:solidFill>
                        <a:latin typeface="Cambria Math"/>
                        <a:cs typeface="Times New Roman" pitchFamily="18" charset="0"/>
                      </a:rPr>
                      <m:t> </m:t>
                    </m:r>
                  </m:oMath>
                </a14:m>
                <a:r>
                  <a:rPr lang="en-US" dirty="0">
                    <a:solidFill>
                      <a:srgbClr val="000000"/>
                    </a:solidFill>
                    <a:cs typeface="Times New Roman" pitchFamily="18" charset="0"/>
                  </a:rPr>
                  <a:t>for this </a:t>
                </a:r>
                <a:r>
                  <a:rPr lang="en-US" dirty="0" smtClean="0">
                    <a:solidFill>
                      <a:srgbClr val="000000"/>
                    </a:solidFill>
                    <a:cs typeface="Times New Roman" pitchFamily="18" charset="0"/>
                  </a:rPr>
                  <a:t>period (somehow better if proton source upgrade comes).</a:t>
                </a:r>
                <a:endParaRPr lang="en-US" dirty="0">
                  <a:solidFill>
                    <a:srgbClr val="000000"/>
                  </a:solidFill>
                  <a:cs typeface="Times New Roman" pitchFamily="18" charset="0"/>
                </a:endParaRPr>
              </a:p>
              <a:p>
                <a:r>
                  <a:rPr lang="en-US" dirty="0" smtClean="0">
                    <a:solidFill>
                      <a:srgbClr val="000000"/>
                    </a:solidFill>
                    <a:cs typeface="Times New Roman" pitchFamily="18" charset="0"/>
                  </a:rPr>
                  <a:t>→ </a:t>
                </a:r>
                <a14:m>
                  <m:oMath xmlns:m="http://schemas.openxmlformats.org/officeDocument/2006/math">
                    <m:sSub>
                      <m:sSubPr>
                        <m:ctrlPr>
                          <a:rPr lang="en-US" b="1" i="1" dirty="0">
                            <a:solidFill>
                              <a:srgbClr val="000000"/>
                            </a:solidFill>
                            <a:latin typeface="Cambria Math" panose="02040503050406030204" pitchFamily="18" charset="0"/>
                            <a:cs typeface="Times New Roman" pitchFamily="18" charset="0"/>
                          </a:rPr>
                        </m:ctrlPr>
                      </m:sSubPr>
                      <m:e>
                        <m:d>
                          <m:dPr>
                            <m:ctrlPr>
                              <a:rPr lang="en-US" b="1" i="1" dirty="0">
                                <a:solidFill>
                                  <a:srgbClr val="000000"/>
                                </a:solidFill>
                                <a:latin typeface="Cambria Math" panose="02040503050406030204" pitchFamily="18" charset="0"/>
                                <a:cs typeface="Times New Roman" pitchFamily="18" charset="0"/>
                              </a:rPr>
                            </m:ctrlPr>
                          </m:dPr>
                          <m:e>
                            <m:f>
                              <m:fPr>
                                <m:type m:val="lin"/>
                                <m:ctrlPr>
                                  <a:rPr lang="en-US" b="1" i="1" dirty="0">
                                    <a:solidFill>
                                      <a:srgbClr val="000000"/>
                                    </a:solidFill>
                                    <a:latin typeface="Cambria Math" panose="02040503050406030204" pitchFamily="18" charset="0"/>
                                    <a:cs typeface="Times New Roman" pitchFamily="18" charset="0"/>
                                  </a:rPr>
                                </m:ctrlPr>
                              </m:fPr>
                              <m:num>
                                <m:r>
                                  <a:rPr lang="el-GR" b="1" i="1" dirty="0">
                                    <a:solidFill>
                                      <a:srgbClr val="000000"/>
                                    </a:solidFill>
                                    <a:latin typeface="Cambria Math"/>
                                    <a:cs typeface="Times New Roman" pitchFamily="18" charset="0"/>
                                  </a:rPr>
                                  <m:t>𝜟</m:t>
                                </m:r>
                                <m:r>
                                  <a:rPr lang="en-US" b="1" i="1" dirty="0">
                                    <a:solidFill>
                                      <a:srgbClr val="000000"/>
                                    </a:solidFill>
                                    <a:latin typeface="Cambria Math" panose="02040503050406030204" pitchFamily="18" charset="0"/>
                                    <a:cs typeface="Times New Roman" pitchFamily="18" charset="0"/>
                                  </a:rPr>
                                  <m:t>𝑨</m:t>
                                </m:r>
                              </m:num>
                              <m:den>
                                <m:r>
                                  <a:rPr lang="en-US" b="1" i="1" dirty="0">
                                    <a:solidFill>
                                      <a:srgbClr val="000000"/>
                                    </a:solidFill>
                                    <a:latin typeface="Cambria Math" panose="02040503050406030204" pitchFamily="18" charset="0"/>
                                    <a:cs typeface="Times New Roman" pitchFamily="18" charset="0"/>
                                  </a:rPr>
                                  <m:t>𝑨</m:t>
                                </m:r>
                              </m:den>
                            </m:f>
                          </m:e>
                        </m:d>
                      </m:e>
                      <m:sub>
                        <m:r>
                          <a:rPr lang="en-US" b="1" i="1" dirty="0">
                            <a:solidFill>
                              <a:srgbClr val="000000"/>
                            </a:solidFill>
                            <a:latin typeface="Cambria Math"/>
                            <a:cs typeface="Times New Roman" pitchFamily="18" charset="0"/>
                          </a:rPr>
                          <m:t>𝒔𝒕𝒂𝒕</m:t>
                        </m:r>
                      </m:sub>
                    </m:sSub>
                    <m:r>
                      <a:rPr lang="en-US" b="1" i="1" dirty="0" smtClean="0">
                        <a:solidFill>
                          <a:srgbClr val="000000"/>
                        </a:solidFill>
                        <a:latin typeface="Cambria Math" panose="02040503050406030204" pitchFamily="18" charset="0"/>
                        <a:cs typeface="Times New Roman" pitchFamily="18" charset="0"/>
                      </a:rPr>
                      <m:t>=</m:t>
                    </m:r>
                    <m:r>
                      <a:rPr lang="en-US" b="1" i="1" dirty="0" smtClean="0">
                        <a:solidFill>
                          <a:srgbClr val="000000"/>
                        </a:solidFill>
                        <a:latin typeface="Cambria Math" panose="02040503050406030204" pitchFamily="18" charset="0"/>
                        <a:cs typeface="Times New Roman" pitchFamily="18" charset="0"/>
                      </a:rPr>
                      <m:t>𝟖</m:t>
                    </m:r>
                    <m:r>
                      <a:rPr lang="en-US" b="1" i="1" dirty="0" smtClean="0">
                        <a:solidFill>
                          <a:srgbClr val="000000"/>
                        </a:solidFill>
                        <a:latin typeface="Cambria Math" panose="02040503050406030204" pitchFamily="18" charset="0"/>
                        <a:cs typeface="Times New Roman" pitchFamily="18" charset="0"/>
                      </a:rPr>
                      <m:t>⋅</m:t>
                    </m:r>
                    <m:sSup>
                      <m:sSupPr>
                        <m:ctrlPr>
                          <a:rPr lang="en-US" b="1" i="1" dirty="0" smtClean="0">
                            <a:solidFill>
                              <a:srgbClr val="000000"/>
                            </a:solidFill>
                            <a:latin typeface="Cambria Math" panose="02040503050406030204" pitchFamily="18" charset="0"/>
                            <a:cs typeface="Times New Roman" pitchFamily="18" charset="0"/>
                          </a:rPr>
                        </m:ctrlPr>
                      </m:sSupPr>
                      <m:e>
                        <m:r>
                          <a:rPr lang="en-US" b="1" i="1" dirty="0" smtClean="0">
                            <a:solidFill>
                              <a:srgbClr val="000000"/>
                            </a:solidFill>
                            <a:latin typeface="Cambria Math" panose="02040503050406030204" pitchFamily="18" charset="0"/>
                            <a:cs typeface="Times New Roman" pitchFamily="18" charset="0"/>
                          </a:rPr>
                          <m:t>𝟏𝟎</m:t>
                        </m:r>
                      </m:e>
                      <m:sup>
                        <m:r>
                          <a:rPr lang="en-US" b="1" i="1" dirty="0" smtClean="0">
                            <a:solidFill>
                              <a:srgbClr val="000000"/>
                            </a:solidFill>
                            <a:latin typeface="Cambria Math" panose="02040503050406030204" pitchFamily="18" charset="0"/>
                            <a:cs typeface="Times New Roman" pitchFamily="18" charset="0"/>
                          </a:rPr>
                          <m:t>−</m:t>
                        </m:r>
                        <m:r>
                          <a:rPr lang="en-US" b="1" i="1" dirty="0" smtClean="0">
                            <a:solidFill>
                              <a:srgbClr val="000000"/>
                            </a:solidFill>
                            <a:latin typeface="Cambria Math" panose="02040503050406030204" pitchFamily="18" charset="0"/>
                            <a:cs typeface="Times New Roman" pitchFamily="18" charset="0"/>
                          </a:rPr>
                          <m:t>𝟒</m:t>
                        </m:r>
                      </m:sup>
                    </m:sSup>
                  </m:oMath>
                </a14:m>
                <a:r>
                  <a:rPr lang="en-US" b="1" dirty="0" smtClean="0">
                    <a:solidFill>
                      <a:srgbClr val="000000"/>
                    </a:solidFill>
                    <a:latin typeface="Times New Roman" pitchFamily="18" charset="0"/>
                    <a:cs typeface="Times New Roman" pitchFamily="18" charset="0"/>
                  </a:rPr>
                  <a:t> </a:t>
                </a:r>
                <a:r>
                  <a:rPr lang="en-US" b="1" dirty="0" smtClean="0">
                    <a:solidFill>
                      <a:srgbClr val="000000"/>
                    </a:solidFill>
                    <a:cs typeface="Times New Roman" pitchFamily="18" charset="0"/>
                  </a:rPr>
                  <a:t>can </a:t>
                </a:r>
                <a:r>
                  <a:rPr lang="en-US" b="1" dirty="0">
                    <a:solidFill>
                      <a:srgbClr val="000000"/>
                    </a:solidFill>
                    <a:cs typeface="Times New Roman" pitchFamily="18" charset="0"/>
                  </a:rPr>
                  <a:t>be </a:t>
                </a:r>
                <a:r>
                  <a:rPr lang="en-US" b="1" dirty="0" smtClean="0">
                    <a:solidFill>
                      <a:srgbClr val="000000"/>
                    </a:solidFill>
                    <a:cs typeface="Times New Roman" pitchFamily="18" charset="0"/>
                  </a:rPr>
                  <a:t>reached in 2 years.</a:t>
                </a:r>
              </a:p>
              <a:p>
                <a:r>
                  <a:rPr lang="en-US" dirty="0">
                    <a:solidFill>
                      <a:srgbClr val="000000"/>
                    </a:solidFill>
                    <a:cs typeface="Times New Roman" pitchFamily="18" charset="0"/>
                  </a:rPr>
                  <a:t>→ </a:t>
                </a:r>
                <a14:m>
                  <m:oMath xmlns:m="http://schemas.openxmlformats.org/officeDocument/2006/math">
                    <m:sSub>
                      <m:sSubPr>
                        <m:ctrlPr>
                          <a:rPr lang="en-US" b="1" i="1" dirty="0">
                            <a:solidFill>
                              <a:srgbClr val="000000"/>
                            </a:solidFill>
                            <a:latin typeface="Cambria Math" panose="02040503050406030204" pitchFamily="18" charset="0"/>
                            <a:cs typeface="Times New Roman" pitchFamily="18" charset="0"/>
                          </a:rPr>
                        </m:ctrlPr>
                      </m:sSubPr>
                      <m:e>
                        <m:d>
                          <m:dPr>
                            <m:ctrlPr>
                              <a:rPr lang="en-US" b="1" i="1" dirty="0">
                                <a:solidFill>
                                  <a:srgbClr val="000000"/>
                                </a:solidFill>
                                <a:latin typeface="Cambria Math" panose="02040503050406030204" pitchFamily="18" charset="0"/>
                                <a:cs typeface="Times New Roman" pitchFamily="18" charset="0"/>
                              </a:rPr>
                            </m:ctrlPr>
                          </m:dPr>
                          <m:e>
                            <m:r>
                              <a:rPr lang="en-US" b="1" i="0" dirty="0" smtClean="0">
                                <a:solidFill>
                                  <a:srgbClr val="000000"/>
                                </a:solidFill>
                                <a:latin typeface="Cambria Math" panose="02040503050406030204" pitchFamily="18" charset="0"/>
                                <a:cs typeface="Times New Roman" pitchFamily="18" charset="0"/>
                              </a:rPr>
                              <m:t>𝚫</m:t>
                            </m:r>
                            <m:r>
                              <a:rPr lang="en-US" b="1" i="1" dirty="0" smtClean="0">
                                <a:solidFill>
                                  <a:srgbClr val="000000"/>
                                </a:solidFill>
                                <a:latin typeface="Cambria Math" panose="02040503050406030204" pitchFamily="18" charset="0"/>
                                <a:cs typeface="Times New Roman" pitchFamily="18" charset="0"/>
                              </a:rPr>
                              <m:t>𝒃</m:t>
                            </m:r>
                          </m:e>
                        </m:d>
                      </m:e>
                      <m:sub>
                        <m:r>
                          <a:rPr lang="en-US" b="1" i="1" dirty="0">
                            <a:solidFill>
                              <a:srgbClr val="000000"/>
                            </a:solidFill>
                            <a:latin typeface="Cambria Math"/>
                            <a:cs typeface="Times New Roman" pitchFamily="18" charset="0"/>
                          </a:rPr>
                          <m:t>𝒔𝒕𝒂𝒕</m:t>
                        </m:r>
                      </m:sub>
                    </m:sSub>
                    <m:r>
                      <a:rPr lang="en-US" b="1" i="1" dirty="0">
                        <a:solidFill>
                          <a:srgbClr val="000000"/>
                        </a:solidFill>
                        <a:latin typeface="Cambria Math" panose="02040503050406030204" pitchFamily="18" charset="0"/>
                        <a:cs typeface="Times New Roman" pitchFamily="18" charset="0"/>
                      </a:rPr>
                      <m:t>=</m:t>
                    </m:r>
                    <m:r>
                      <a:rPr lang="en-US" b="1" i="1" dirty="0" smtClean="0">
                        <a:solidFill>
                          <a:srgbClr val="000000"/>
                        </a:solidFill>
                        <a:latin typeface="Cambria Math" panose="02040503050406030204" pitchFamily="18" charset="0"/>
                        <a:cs typeface="Times New Roman" pitchFamily="18" charset="0"/>
                      </a:rPr>
                      <m:t>𝟒</m:t>
                    </m:r>
                    <m:r>
                      <a:rPr lang="en-US" b="1" i="1" dirty="0">
                        <a:solidFill>
                          <a:srgbClr val="000000"/>
                        </a:solidFill>
                        <a:latin typeface="Cambria Math" panose="02040503050406030204" pitchFamily="18" charset="0"/>
                        <a:cs typeface="Times New Roman" pitchFamily="18" charset="0"/>
                      </a:rPr>
                      <m:t>⋅</m:t>
                    </m:r>
                    <m:sSup>
                      <m:sSupPr>
                        <m:ctrlPr>
                          <a:rPr lang="en-US" b="1" i="1" dirty="0">
                            <a:solidFill>
                              <a:srgbClr val="000000"/>
                            </a:solidFill>
                            <a:latin typeface="Cambria Math" panose="02040503050406030204" pitchFamily="18" charset="0"/>
                            <a:cs typeface="Times New Roman" pitchFamily="18" charset="0"/>
                          </a:rPr>
                        </m:ctrlPr>
                      </m:sSupPr>
                      <m:e>
                        <m:r>
                          <a:rPr lang="en-US" b="1" i="1" dirty="0">
                            <a:solidFill>
                              <a:srgbClr val="000000"/>
                            </a:solidFill>
                            <a:latin typeface="Cambria Math" panose="02040503050406030204" pitchFamily="18" charset="0"/>
                            <a:cs typeface="Times New Roman" pitchFamily="18" charset="0"/>
                          </a:rPr>
                          <m:t>𝟏𝟎</m:t>
                        </m:r>
                      </m:e>
                      <m:sup>
                        <m:r>
                          <a:rPr lang="en-US" b="1" i="1" dirty="0">
                            <a:solidFill>
                              <a:srgbClr val="000000"/>
                            </a:solidFill>
                            <a:latin typeface="Cambria Math" panose="02040503050406030204" pitchFamily="18" charset="0"/>
                            <a:cs typeface="Times New Roman" pitchFamily="18" charset="0"/>
                          </a:rPr>
                          <m:t>−</m:t>
                        </m:r>
                        <m:r>
                          <a:rPr lang="en-US" b="1" i="1" dirty="0" smtClean="0">
                            <a:solidFill>
                              <a:srgbClr val="000000"/>
                            </a:solidFill>
                            <a:latin typeface="Cambria Math" panose="02040503050406030204" pitchFamily="18" charset="0"/>
                            <a:cs typeface="Times New Roman" pitchFamily="18" charset="0"/>
                          </a:rPr>
                          <m:t>𝟑</m:t>
                        </m:r>
                      </m:sup>
                    </m:sSup>
                  </m:oMath>
                </a14:m>
                <a:r>
                  <a:rPr lang="en-US" b="1" dirty="0">
                    <a:solidFill>
                      <a:srgbClr val="000000"/>
                    </a:solidFill>
                    <a:latin typeface="Times New Roman" pitchFamily="18" charset="0"/>
                    <a:cs typeface="Times New Roman" pitchFamily="18" charset="0"/>
                  </a:rPr>
                  <a:t> </a:t>
                </a:r>
                <a:r>
                  <a:rPr lang="en-US" b="1" dirty="0">
                    <a:solidFill>
                      <a:srgbClr val="000000"/>
                    </a:solidFill>
                    <a:cs typeface="Times New Roman" pitchFamily="18" charset="0"/>
                  </a:rPr>
                  <a:t>can be reached in 2 years</a:t>
                </a:r>
                <a:r>
                  <a:rPr lang="en-US" b="1" dirty="0" smtClean="0">
                    <a:solidFill>
                      <a:srgbClr val="000000"/>
                    </a:solidFill>
                    <a:cs typeface="Times New Roman" pitchFamily="18" charset="0"/>
                  </a:rPr>
                  <a:t>.</a:t>
                </a:r>
                <a:endParaRPr lang="en-US" b="1" dirty="0">
                  <a:solidFill>
                    <a:srgbClr val="000000"/>
                  </a:solidFill>
                  <a:cs typeface="Times New Roman" pitchFamily="18" charset="0"/>
                </a:endParaRPr>
              </a:p>
            </p:txBody>
          </p:sp>
        </mc:Choice>
        <mc:Fallback>
          <p:sp>
            <p:nvSpPr>
              <p:cNvPr id="517125" name="TextBox 7"/>
              <p:cNvSpPr txBox="1">
                <a:spLocks noRot="1" noChangeAspect="1" noMove="1" noResize="1" noEditPoints="1" noAdjustHandles="1" noChangeArrowheads="1" noChangeShapeType="1" noTextEdit="1"/>
              </p:cNvSpPr>
              <p:nvPr/>
            </p:nvSpPr>
            <p:spPr bwMode="auto">
              <a:xfrm>
                <a:off x="179388" y="2880649"/>
                <a:ext cx="8384697" cy="1766061"/>
              </a:xfrm>
              <a:prstGeom prst="rect">
                <a:avLst/>
              </a:prstGeom>
              <a:blipFill>
                <a:blip r:embed="rId2"/>
                <a:stretch>
                  <a:fillRect l="-581" t="-2076" r="-581" b="-20761"/>
                </a:stretch>
              </a:blipFill>
              <a:ln w="9525">
                <a:noFill/>
                <a:miter lim="800000"/>
                <a:headEnd/>
                <a:tailEnd/>
              </a:ln>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517237" name="Group 117"/>
              <p:cNvGraphicFramePr>
                <a:graphicFrameLocks noGrp="1"/>
              </p:cNvGraphicFramePr>
              <p:nvPr>
                <p:extLst>
                  <p:ext uri="{D42A27DB-BD31-4B8C-83A1-F6EECF244321}">
                    <p14:modId xmlns:p14="http://schemas.microsoft.com/office/powerpoint/2010/main" val="1998936809"/>
                  </p:ext>
                </p:extLst>
              </p:nvPr>
            </p:nvGraphicFramePr>
            <p:xfrm>
              <a:off x="576198" y="1258984"/>
              <a:ext cx="7841291" cy="1554480"/>
            </p:xfrm>
            <a:graphic>
              <a:graphicData uri="http://schemas.openxmlformats.org/drawingml/2006/table">
                <a:tbl>
                  <a:tblPr/>
                  <a:tblGrid>
                    <a:gridCol w="3031298">
                      <a:extLst>
                        <a:ext uri="{9D8B030D-6E8A-4147-A177-3AD203B41FA5}">
                          <a16:colId xmlns:a16="http://schemas.microsoft.com/office/drawing/2014/main" val="20000"/>
                        </a:ext>
                      </a:extLst>
                    </a:gridCol>
                    <a:gridCol w="1603331">
                      <a:extLst>
                        <a:ext uri="{9D8B030D-6E8A-4147-A177-3AD203B41FA5}">
                          <a16:colId xmlns:a16="http://schemas.microsoft.com/office/drawing/2014/main" val="20001"/>
                        </a:ext>
                      </a:extLst>
                    </a:gridCol>
                    <a:gridCol w="1603331">
                      <a:extLst>
                        <a:ext uri="{9D8B030D-6E8A-4147-A177-3AD203B41FA5}">
                          <a16:colId xmlns:a16="http://schemas.microsoft.com/office/drawing/2014/main" val="20002"/>
                        </a:ext>
                      </a:extLst>
                    </a:gridCol>
                    <a:gridCol w="1603331">
                      <a:extLst>
                        <a:ext uri="{9D8B030D-6E8A-4147-A177-3AD203B41FA5}">
                          <a16:colId xmlns:a16="http://schemas.microsoft.com/office/drawing/2014/main" val="20003"/>
                        </a:ext>
                      </a:extLst>
                    </a:gridCol>
                  </a:tblGrid>
                  <a:tr h="2381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mn-lt"/>
                              <a:cs typeface="Arial" pitchFamily="34" charset="0"/>
                            </a:rPr>
                            <a:t>lower </a:t>
                          </a:r>
                          <a14:m>
                            <m:oMath xmlns:m="http://schemas.openxmlformats.org/officeDocument/2006/math">
                              <m:r>
                                <a:rPr kumimoji="0" lang="en-US" sz="1800" b="1" i="1" u="none" strike="noStrike" cap="none" normalizeH="0" baseline="0" dirty="0" smtClean="0">
                                  <a:ln>
                                    <a:noFill/>
                                  </a:ln>
                                  <a:solidFill>
                                    <a:schemeClr val="tx1"/>
                                  </a:solidFill>
                                  <a:effectLst/>
                                  <a:latin typeface="Cambria Math" panose="02040503050406030204" pitchFamily="18" charset="0"/>
                                  <a:cs typeface="Arial" pitchFamily="34" charset="0"/>
                                </a:rPr>
                                <m:t>𝑬</m:t>
                              </m:r>
                              <m:r>
                                <a:rPr kumimoji="0" lang="en-US" sz="1800" b="1" i="1" u="none" strike="noStrike" cap="none" normalizeH="0" baseline="-25000" dirty="0" err="1" smtClean="0">
                                  <a:ln>
                                    <a:noFill/>
                                  </a:ln>
                                  <a:solidFill>
                                    <a:schemeClr val="tx1"/>
                                  </a:solidFill>
                                  <a:effectLst/>
                                  <a:latin typeface="Cambria Math" panose="02040503050406030204" pitchFamily="18" charset="0"/>
                                  <a:cs typeface="Arial" pitchFamily="34" charset="0"/>
                                </a:rPr>
                                <m:t>𝒆</m:t>
                              </m:r>
                            </m:oMath>
                          </a14:m>
                          <a:r>
                            <a:rPr kumimoji="0" lang="en-US" sz="1800" b="1" i="0" u="none" strike="noStrike" cap="none" normalizeH="0" baseline="0" dirty="0" smtClean="0">
                              <a:ln>
                                <a:noFill/>
                              </a:ln>
                              <a:solidFill>
                                <a:schemeClr val="tx1"/>
                              </a:solidFill>
                              <a:effectLst/>
                              <a:latin typeface="+mn-lt"/>
                              <a:cs typeface="Arial" pitchFamily="34" charset="0"/>
                            </a:rPr>
                            <a:t> cutoff</a:t>
                          </a:r>
                        </a:p>
                      </a:txBody>
                      <a:tcPr marL="45720" marR="45720" anchor="b"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mn-lt"/>
                              <a:cs typeface="Arial" pitchFamily="34" charset="0"/>
                            </a:rPr>
                            <a:t>none</a:t>
                          </a:r>
                        </a:p>
                      </a:txBody>
                      <a:tcPr marL="45720" marR="4572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mn-lt"/>
                              <a:cs typeface="Arial" pitchFamily="34" charset="0"/>
                            </a:rPr>
                            <a:t>100 </a:t>
                          </a:r>
                          <a:r>
                            <a:rPr kumimoji="0" lang="en-US" sz="1800" b="1" i="0" u="none" strike="noStrike" cap="none" normalizeH="0" baseline="0" dirty="0" err="1" smtClean="0">
                              <a:ln>
                                <a:noFill/>
                              </a:ln>
                              <a:solidFill>
                                <a:schemeClr val="tx1"/>
                              </a:solidFill>
                              <a:effectLst/>
                              <a:latin typeface="+mn-lt"/>
                              <a:cs typeface="Arial" pitchFamily="34" charset="0"/>
                            </a:rPr>
                            <a:t>keV</a:t>
                          </a:r>
                          <a:endParaRPr kumimoji="0" lang="en-US" sz="1800" b="1" i="0" u="none" strike="noStrike" cap="none" normalizeH="0" baseline="0" dirty="0" smtClean="0">
                            <a:ln>
                              <a:noFill/>
                            </a:ln>
                            <a:solidFill>
                              <a:schemeClr val="tx1"/>
                            </a:solidFill>
                            <a:effectLst/>
                            <a:latin typeface="+mn-lt"/>
                            <a:cs typeface="Arial" pitchFamily="34" charset="0"/>
                          </a:endParaRPr>
                        </a:p>
                      </a:txBody>
                      <a:tcPr marL="45720" marR="4572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mn-lt"/>
                              <a:cs typeface="Arial" pitchFamily="34" charset="0"/>
                            </a:rPr>
                            <a:t>200 </a:t>
                          </a:r>
                          <a:r>
                            <a:rPr kumimoji="0" lang="en-US" sz="1800" b="1" i="0" u="none" strike="noStrike" cap="none" normalizeH="0" baseline="0" dirty="0" err="1" smtClean="0">
                              <a:ln>
                                <a:noFill/>
                              </a:ln>
                              <a:solidFill>
                                <a:schemeClr val="tx1"/>
                              </a:solidFill>
                              <a:effectLst/>
                              <a:latin typeface="+mn-lt"/>
                              <a:cs typeface="Arial" pitchFamily="34" charset="0"/>
                            </a:rPr>
                            <a:t>keV</a:t>
                          </a:r>
                          <a:endParaRPr kumimoji="0" lang="en-US" sz="1800" b="1" i="0" u="none" strike="noStrike" cap="none" normalizeH="0" baseline="0" dirty="0" smtClean="0">
                            <a:ln>
                              <a:noFill/>
                            </a:ln>
                            <a:solidFill>
                              <a:schemeClr val="tx1"/>
                            </a:solidFill>
                            <a:effectLst/>
                            <a:latin typeface="+mn-lt"/>
                            <a:cs typeface="Arial" pitchFamily="34" charset="0"/>
                          </a:endParaRPr>
                        </a:p>
                      </a:txBody>
                      <a:tcPr marL="45720" marR="4572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val="10000"/>
                      </a:ext>
                    </a:extLst>
                  </a:tr>
                  <a:tr h="219075">
                    <a:tc>
                      <a:txBody>
                        <a:bodyPr/>
                        <a:lstStyle/>
                        <a:p>
                          <a:pPr marL="0" marR="0" lvl="0" indent="0" algn="ctr" defTabSz="914400" rtl="0" eaLnBrk="1" fontAlgn="b" latinLnBrk="0" hangingPunct="1">
                            <a:lnSpc>
                              <a:spcPct val="100000"/>
                            </a:lnSpc>
                            <a:spcBef>
                              <a:spcPct val="0"/>
                            </a:spcBef>
                            <a:spcAft>
                              <a:spcPct val="0"/>
                            </a:spcAft>
                            <a:buClrTx/>
                            <a:buSzTx/>
                            <a:buFontTx/>
                            <a:buNone/>
                            <a:tabLst/>
                          </a:pPr>
                          <a14:m>
                            <m:oMath xmlns:m="http://schemas.openxmlformats.org/officeDocument/2006/math">
                              <m:r>
                                <a:rPr kumimoji="0" lang="en-US" sz="1800" b="1" i="0" u="none" strike="noStrike" cap="none" normalizeH="0" baseline="0" dirty="0" smtClean="0">
                                  <a:ln>
                                    <a:noFill/>
                                  </a:ln>
                                  <a:solidFill>
                                    <a:schemeClr val="tx1"/>
                                  </a:solidFill>
                                  <a:effectLst/>
                                  <a:latin typeface="Cambria Math" panose="02040503050406030204" pitchFamily="18" charset="0"/>
                                  <a:cs typeface="Arial" pitchFamily="34" charset="0"/>
                                </a:rPr>
                                <m:t>𝚫</m:t>
                              </m:r>
                              <m:r>
                                <a:rPr kumimoji="0" lang="en-US" sz="1800" b="1" i="0" u="none" strike="noStrike" cap="none" normalizeH="0" baseline="0" dirty="0" smtClean="0">
                                  <a:ln>
                                    <a:noFill/>
                                  </a:ln>
                                  <a:solidFill>
                                    <a:schemeClr val="tx1"/>
                                  </a:solidFill>
                                  <a:effectLst/>
                                  <a:latin typeface="Cambria Math" panose="02040503050406030204" pitchFamily="18" charset="0"/>
                                  <a:cs typeface="Arial" pitchFamily="34" charset="0"/>
                                </a:rPr>
                                <m:t>𝐀</m:t>
                              </m:r>
                            </m:oMath>
                          </a14:m>
                          <a:r>
                            <a:rPr kumimoji="0" lang="en-US" sz="1800" b="1" i="0" u="none" strike="noStrike" cap="none" normalizeH="0" baseline="0" dirty="0" smtClean="0">
                              <a:ln>
                                <a:noFill/>
                              </a:ln>
                              <a:solidFill>
                                <a:schemeClr val="tx1"/>
                              </a:solidFill>
                              <a:effectLst/>
                              <a:latin typeface="+mn-lt"/>
                              <a:cs typeface="Arial" pitchFamily="34" charset="0"/>
                            </a:rPr>
                            <a:t> (SM)</a:t>
                          </a:r>
                        </a:p>
                      </a:txBody>
                      <a:tcPr marL="45720" marR="45720" anchor="b"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1800" b="0" i="1" u="none" strike="noStrike" cap="none" normalizeH="0" baseline="0" dirty="0" smtClean="0">
                                    <a:ln>
                                      <a:noFill/>
                                    </a:ln>
                                    <a:solidFill>
                                      <a:schemeClr val="tx1"/>
                                    </a:solidFill>
                                    <a:effectLst/>
                                    <a:latin typeface="Cambria Math" panose="02040503050406030204" pitchFamily="18" charset="0"/>
                                    <a:cs typeface="Arial" pitchFamily="34" charset="0"/>
                                  </a:rPr>
                                  <m:t>4.3/</m:t>
                                </m:r>
                                <m:rad>
                                  <m:radPr>
                                    <m:degHide m:val="on"/>
                                    <m:ctrlPr>
                                      <a:rPr kumimoji="0" lang="en-US" sz="1800" b="0" i="1" u="none" strike="noStrike" cap="none" normalizeH="0" baseline="0" dirty="0" smtClean="0">
                                        <a:ln>
                                          <a:noFill/>
                                        </a:ln>
                                        <a:solidFill>
                                          <a:schemeClr val="tx1"/>
                                        </a:solidFill>
                                        <a:effectLst/>
                                        <a:latin typeface="Cambria Math" panose="02040503050406030204" pitchFamily="18" charset="0"/>
                                        <a:cs typeface="Arial" pitchFamily="34" charset="0"/>
                                      </a:rPr>
                                    </m:ctrlPr>
                                  </m:radPr>
                                  <m:deg/>
                                  <m:e>
                                    <m:r>
                                      <a:rPr kumimoji="0" lang="en-US" sz="1800" b="0" i="1" u="none" strike="noStrike" cap="none" normalizeH="0" baseline="0" dirty="0" smtClean="0">
                                        <a:ln>
                                          <a:noFill/>
                                        </a:ln>
                                        <a:solidFill>
                                          <a:schemeClr val="tx1"/>
                                        </a:solidFill>
                                        <a:effectLst/>
                                        <a:latin typeface="Cambria Math" panose="02040503050406030204" pitchFamily="18" charset="0"/>
                                        <a:cs typeface="Arial" pitchFamily="34" charset="0"/>
                                      </a:rPr>
                                      <m:t>𝑁</m:t>
                                    </m:r>
                                  </m:e>
                                </m:rad>
                              </m:oMath>
                            </m:oMathPara>
                          </a14:m>
                          <a:endParaRPr kumimoji="0" lang="en-US" sz="1800" b="0" i="1" u="none" strike="noStrike" cap="none" normalizeH="0" baseline="0" dirty="0" smtClean="0">
                            <a:ln>
                              <a:noFill/>
                            </a:ln>
                            <a:solidFill>
                              <a:schemeClr val="tx1"/>
                            </a:solidFill>
                            <a:effectLst/>
                            <a:latin typeface="Times New Roman" pitchFamily="18" charset="0"/>
                            <a:cs typeface="Arial" pitchFamily="34" charset="0"/>
                          </a:endParaRPr>
                        </a:p>
                      </a:txBody>
                      <a:tcPr marL="45720" marR="4572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1800" b="0" i="1" u="none" strike="noStrike" cap="none" normalizeH="0" baseline="0" dirty="0" smtClean="0">
                                    <a:ln>
                                      <a:noFill/>
                                    </a:ln>
                                    <a:solidFill>
                                      <a:schemeClr val="tx1"/>
                                    </a:solidFill>
                                    <a:effectLst/>
                                    <a:latin typeface="Cambria Math" panose="02040503050406030204" pitchFamily="18" charset="0"/>
                                    <a:cs typeface="Arial" pitchFamily="34" charset="0"/>
                                  </a:rPr>
                                  <m:t>4.8/</m:t>
                                </m:r>
                                <m:rad>
                                  <m:radPr>
                                    <m:degHide m:val="on"/>
                                    <m:ctrlPr>
                                      <a:rPr kumimoji="0" lang="en-US" sz="1800" b="0" i="1" u="none" strike="noStrike" cap="none" normalizeH="0" baseline="0" dirty="0" smtClean="0">
                                        <a:ln>
                                          <a:noFill/>
                                        </a:ln>
                                        <a:solidFill>
                                          <a:schemeClr val="tx1"/>
                                        </a:solidFill>
                                        <a:effectLst/>
                                        <a:latin typeface="Cambria Math" panose="02040503050406030204" pitchFamily="18" charset="0"/>
                                        <a:cs typeface="Arial" pitchFamily="34" charset="0"/>
                                      </a:rPr>
                                    </m:ctrlPr>
                                  </m:radPr>
                                  <m:deg/>
                                  <m:e>
                                    <m:r>
                                      <a:rPr kumimoji="0" lang="en-US" sz="1800" b="0" i="1" u="none" strike="noStrike" cap="none" normalizeH="0" baseline="0" dirty="0" smtClean="0">
                                        <a:ln>
                                          <a:noFill/>
                                        </a:ln>
                                        <a:solidFill>
                                          <a:schemeClr val="tx1"/>
                                        </a:solidFill>
                                        <a:effectLst/>
                                        <a:latin typeface="Cambria Math" panose="02040503050406030204" pitchFamily="18" charset="0"/>
                                        <a:cs typeface="Arial" pitchFamily="34" charset="0"/>
                                      </a:rPr>
                                      <m:t>𝑁</m:t>
                                    </m:r>
                                  </m:e>
                                </m:rad>
                              </m:oMath>
                            </m:oMathPara>
                          </a14:m>
                          <a:endParaRPr kumimoji="0" lang="en-US" sz="1800" b="0" i="1" u="none" strike="noStrike" cap="none" normalizeH="0" baseline="0" dirty="0" smtClean="0">
                            <a:ln>
                              <a:noFill/>
                            </a:ln>
                            <a:solidFill>
                              <a:schemeClr val="tx1"/>
                            </a:solidFill>
                            <a:effectLst/>
                            <a:latin typeface="Times New Roman" pitchFamily="18" charset="0"/>
                            <a:cs typeface="Arial" pitchFamily="34" charset="0"/>
                          </a:endParaRPr>
                        </a:p>
                      </a:txBody>
                      <a:tcPr marL="45720" marR="4572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1800" b="0" i="1" u="none" strike="noStrike" cap="none" normalizeH="0" baseline="0" dirty="0" smtClean="0">
                                    <a:ln>
                                      <a:noFill/>
                                    </a:ln>
                                    <a:solidFill>
                                      <a:schemeClr val="tx1"/>
                                    </a:solidFill>
                                    <a:effectLst/>
                                    <a:latin typeface="Cambria Math" panose="02040503050406030204" pitchFamily="18" charset="0"/>
                                    <a:cs typeface="Arial" pitchFamily="34" charset="0"/>
                                  </a:rPr>
                                  <m:t>7.8/</m:t>
                                </m:r>
                                <m:rad>
                                  <m:radPr>
                                    <m:degHide m:val="on"/>
                                    <m:ctrlPr>
                                      <a:rPr kumimoji="0" lang="en-US" sz="1800" b="0" i="1" u="none" strike="noStrike" cap="none" normalizeH="0" baseline="0" dirty="0" smtClean="0">
                                        <a:ln>
                                          <a:noFill/>
                                        </a:ln>
                                        <a:solidFill>
                                          <a:schemeClr val="tx1"/>
                                        </a:solidFill>
                                        <a:effectLst/>
                                        <a:latin typeface="Cambria Math" panose="02040503050406030204" pitchFamily="18" charset="0"/>
                                        <a:cs typeface="Arial" pitchFamily="34" charset="0"/>
                                      </a:rPr>
                                    </m:ctrlPr>
                                  </m:radPr>
                                  <m:deg/>
                                  <m:e>
                                    <m:r>
                                      <a:rPr kumimoji="0" lang="en-US" sz="1800" b="0" i="1" u="none" strike="noStrike" cap="none" normalizeH="0" baseline="0" dirty="0" smtClean="0">
                                        <a:ln>
                                          <a:noFill/>
                                        </a:ln>
                                        <a:solidFill>
                                          <a:schemeClr val="tx1"/>
                                        </a:solidFill>
                                        <a:effectLst/>
                                        <a:latin typeface="Cambria Math" panose="02040503050406030204" pitchFamily="18" charset="0"/>
                                        <a:cs typeface="Arial" pitchFamily="34" charset="0"/>
                                      </a:rPr>
                                      <m:t>𝑁</m:t>
                                    </m:r>
                                  </m:e>
                                </m:rad>
                              </m:oMath>
                            </m:oMathPara>
                          </a14:m>
                          <a:endParaRPr kumimoji="0" lang="en-US" sz="1800" b="0" i="1" u="none" strike="noStrike" cap="none" normalizeH="0" baseline="0" dirty="0" smtClean="0">
                            <a:ln>
                              <a:noFill/>
                            </a:ln>
                            <a:solidFill>
                              <a:schemeClr val="tx1"/>
                            </a:solidFill>
                            <a:effectLst/>
                            <a:latin typeface="Times New Roman" pitchFamily="18" charset="0"/>
                            <a:cs typeface="Arial" pitchFamily="34" charset="0"/>
                          </a:endParaRPr>
                        </a:p>
                      </a:txBody>
                      <a:tcPr marL="45720" marR="4572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val="10001"/>
                      </a:ext>
                    </a:extLst>
                  </a:tr>
                  <a:tr h="219075">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14:m>
                            <m:oMath xmlns:m="http://schemas.openxmlformats.org/officeDocument/2006/math">
                              <m:r>
                                <a:rPr kumimoji="0" lang="en-US" sz="1800" b="1" i="0" u="none" strike="noStrike" cap="none" normalizeH="0" baseline="0" dirty="0" smtClean="0">
                                  <a:ln>
                                    <a:noFill/>
                                  </a:ln>
                                  <a:solidFill>
                                    <a:schemeClr val="tx1"/>
                                  </a:solidFill>
                                  <a:effectLst/>
                                  <a:latin typeface="Cambria Math" panose="02040503050406030204" pitchFamily="18" charset="0"/>
                                  <a:cs typeface="Arial" pitchFamily="34" charset="0"/>
                                </a:rPr>
                                <m:t>𝚫</m:t>
                              </m:r>
                              <m:r>
                                <a:rPr kumimoji="0" lang="en-US" sz="1800" b="1" i="0" u="none" strike="noStrike" cap="none" normalizeH="0" baseline="0" dirty="0" smtClean="0">
                                  <a:ln>
                                    <a:noFill/>
                                  </a:ln>
                                  <a:solidFill>
                                    <a:schemeClr val="tx1"/>
                                  </a:solidFill>
                                  <a:effectLst/>
                                  <a:latin typeface="Cambria Math" panose="02040503050406030204" pitchFamily="18" charset="0"/>
                                  <a:cs typeface="Arial" pitchFamily="34" charset="0"/>
                                </a:rPr>
                                <m:t>𝐀</m:t>
                              </m:r>
                            </m:oMath>
                          </a14:m>
                          <a:r>
                            <a:rPr kumimoji="0" lang="en-US" sz="1800" b="1" i="0" u="none" strike="noStrike" cap="none" normalizeH="0" baseline="0" dirty="0" smtClean="0">
                              <a:ln>
                                <a:noFill/>
                              </a:ln>
                              <a:solidFill>
                                <a:schemeClr val="tx1"/>
                              </a:solidFill>
                              <a:effectLst/>
                              <a:latin typeface="+mn-lt"/>
                              <a:cs typeface="Arial" pitchFamily="34" charset="0"/>
                            </a:rPr>
                            <a:t> (SM</a:t>
                          </a:r>
                          <a:r>
                            <a:rPr kumimoji="0" lang="en-US" sz="1800" b="1" i="0" u="none" strike="noStrike" cap="none" normalizeH="0" baseline="0" dirty="0" smtClean="0">
                              <a:ln>
                                <a:noFill/>
                              </a:ln>
                              <a:solidFill>
                                <a:schemeClr val="tx1"/>
                              </a:solidFill>
                              <a:effectLst/>
                              <a:latin typeface="+mn-lt"/>
                              <a:cs typeface="Arial" pitchFamily="34" charset="0"/>
                            </a:rPr>
                            <a:t>), </a:t>
                          </a:r>
                          <a14:m>
                            <m:oMath xmlns:m="http://schemas.openxmlformats.org/officeDocument/2006/math">
                              <m:r>
                                <a:rPr kumimoji="0" lang="en-US" sz="1800" b="1" i="1" u="none" strike="noStrike" cap="none" normalizeH="0" baseline="0" smtClean="0">
                                  <a:ln>
                                    <a:noFill/>
                                  </a:ln>
                                  <a:solidFill>
                                    <a:schemeClr val="tx1"/>
                                  </a:solidFill>
                                  <a:effectLst/>
                                  <a:latin typeface="Cambria Math" panose="02040503050406030204" pitchFamily="18" charset="0"/>
                                  <a:cs typeface="Arial" pitchFamily="34" charset="0"/>
                                </a:rPr>
                                <m:t>𝑷</m:t>
                              </m:r>
                              <m:r>
                                <a:rPr kumimoji="0" lang="en-US" sz="1800" b="1" i="1" u="none" strike="noStrike" cap="none" normalizeH="0" baseline="0" smtClean="0">
                                  <a:ln>
                                    <a:noFill/>
                                  </a:ln>
                                  <a:solidFill>
                                    <a:schemeClr val="tx1"/>
                                  </a:solidFill>
                                  <a:effectLst/>
                                  <a:latin typeface="Cambria Math" panose="02040503050406030204" pitchFamily="18" charset="0"/>
                                  <a:cs typeface="Arial" pitchFamily="34" charset="0"/>
                                </a:rPr>
                                <m:t>∼</m:t>
                              </m:r>
                              <m:r>
                                <a:rPr kumimoji="0" lang="en-US" sz="1800" b="1" i="1" u="none" strike="noStrike" cap="none" normalizeH="0" baseline="0" smtClean="0">
                                  <a:ln>
                                    <a:noFill/>
                                  </a:ln>
                                  <a:solidFill>
                                    <a:schemeClr val="tx1"/>
                                  </a:solidFill>
                                  <a:effectLst/>
                                  <a:latin typeface="Cambria Math" panose="02040503050406030204" pitchFamily="18" charset="0"/>
                                  <a:cs typeface="Arial" pitchFamily="34" charset="0"/>
                                </a:rPr>
                                <m:t>𝟖𝟎</m:t>
                              </m:r>
                              <m:r>
                                <a:rPr kumimoji="0" lang="en-US" sz="1800" b="1" i="1" u="none" strike="noStrike" cap="none" normalizeH="0" baseline="0" smtClean="0">
                                  <a:ln>
                                    <a:noFill/>
                                  </a:ln>
                                  <a:solidFill>
                                    <a:schemeClr val="tx1"/>
                                  </a:solidFill>
                                  <a:effectLst/>
                                  <a:latin typeface="Cambria Math" panose="02040503050406030204" pitchFamily="18" charset="0"/>
                                  <a:cs typeface="Arial" pitchFamily="34" charset="0"/>
                                </a:rPr>
                                <m:t>%</m:t>
                              </m:r>
                            </m:oMath>
                          </a14:m>
                          <a:r>
                            <a:rPr kumimoji="0" lang="en-US" sz="1800" b="1" i="0" u="none" strike="noStrike" cap="none" normalizeH="0" baseline="0" dirty="0" smtClean="0">
                              <a:ln>
                                <a:noFill/>
                              </a:ln>
                              <a:solidFill>
                                <a:schemeClr val="tx1"/>
                              </a:solidFill>
                              <a:effectLst/>
                              <a:latin typeface="+mn-lt"/>
                              <a:cs typeface="Arial" pitchFamily="34" charset="0"/>
                            </a:rPr>
                            <a:t> from fit</a:t>
                          </a:r>
                          <a:endParaRPr kumimoji="0" lang="en-US" sz="1800" b="1" i="0" u="none" strike="noStrike" cap="none" normalizeH="0" baseline="0" dirty="0" smtClean="0">
                            <a:ln>
                              <a:noFill/>
                            </a:ln>
                            <a:solidFill>
                              <a:schemeClr val="tx1"/>
                            </a:solidFill>
                            <a:effectLst/>
                            <a:latin typeface="+mn-lt"/>
                            <a:cs typeface="Arial" pitchFamily="34" charset="0"/>
                          </a:endParaRPr>
                        </a:p>
                      </a:txBody>
                      <a:tcPr marL="45720" marR="45720" anchor="b"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1800" b="0" i="1" u="none" strike="noStrike" cap="none" normalizeH="0" baseline="0" dirty="0" smtClean="0">
                                    <a:ln>
                                      <a:noFill/>
                                    </a:ln>
                                    <a:solidFill>
                                      <a:schemeClr val="tx1"/>
                                    </a:solidFill>
                                    <a:effectLst/>
                                    <a:latin typeface="Cambria Math" panose="02040503050406030204" pitchFamily="18" charset="0"/>
                                    <a:cs typeface="Arial" pitchFamily="34" charset="0"/>
                                  </a:rPr>
                                  <m:t>7.2/</m:t>
                                </m:r>
                                <m:rad>
                                  <m:radPr>
                                    <m:degHide m:val="on"/>
                                    <m:ctrlPr>
                                      <a:rPr kumimoji="0" lang="en-US" sz="1800" b="0" i="1" u="none" strike="noStrike" cap="none" normalizeH="0" baseline="0" dirty="0" smtClean="0">
                                        <a:ln>
                                          <a:noFill/>
                                        </a:ln>
                                        <a:solidFill>
                                          <a:schemeClr val="tx1"/>
                                        </a:solidFill>
                                        <a:effectLst/>
                                        <a:latin typeface="Cambria Math" panose="02040503050406030204" pitchFamily="18" charset="0"/>
                                        <a:cs typeface="Arial" pitchFamily="34" charset="0"/>
                                      </a:rPr>
                                    </m:ctrlPr>
                                  </m:radPr>
                                  <m:deg/>
                                  <m:e>
                                    <m:r>
                                      <a:rPr kumimoji="0" lang="en-US" sz="1800" b="0" i="1" u="none" strike="noStrike" cap="none" normalizeH="0" baseline="0" dirty="0" smtClean="0">
                                        <a:ln>
                                          <a:noFill/>
                                        </a:ln>
                                        <a:solidFill>
                                          <a:schemeClr val="tx1"/>
                                        </a:solidFill>
                                        <a:effectLst/>
                                        <a:latin typeface="Cambria Math" panose="02040503050406030204" pitchFamily="18" charset="0"/>
                                        <a:cs typeface="Arial" pitchFamily="34" charset="0"/>
                                      </a:rPr>
                                      <m:t>𝑁</m:t>
                                    </m:r>
                                  </m:e>
                                </m:rad>
                              </m:oMath>
                            </m:oMathPara>
                          </a14:m>
                          <a:endParaRPr kumimoji="0" lang="en-US" sz="1800" b="0" i="1" u="none" strike="noStrike" cap="none" normalizeH="0" baseline="0" dirty="0" smtClean="0">
                            <a:ln>
                              <a:noFill/>
                            </a:ln>
                            <a:solidFill>
                              <a:schemeClr val="tx1"/>
                            </a:solidFill>
                            <a:effectLst/>
                            <a:latin typeface="Times New Roman" pitchFamily="18" charset="0"/>
                            <a:cs typeface="Arial" pitchFamily="34" charset="0"/>
                          </a:endParaRPr>
                        </a:p>
                      </a:txBody>
                      <a:tcPr marL="45720" marR="4572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1800" b="1" i="1" u="none" strike="noStrike" cap="none" normalizeH="0" baseline="0" dirty="0" smtClean="0">
                                    <a:ln>
                                      <a:noFill/>
                                    </a:ln>
                                    <a:solidFill>
                                      <a:schemeClr val="tx1"/>
                                    </a:solidFill>
                                    <a:effectLst/>
                                    <a:latin typeface="Cambria Math" panose="02040503050406030204" pitchFamily="18" charset="0"/>
                                    <a:cs typeface="Arial" pitchFamily="34" charset="0"/>
                                  </a:rPr>
                                  <m:t>𝟖</m:t>
                                </m:r>
                                <m:r>
                                  <a:rPr kumimoji="0" lang="en-US" sz="1800" b="1" i="1" u="none" strike="noStrike" cap="none" normalizeH="0" baseline="0" dirty="0" smtClean="0">
                                    <a:ln>
                                      <a:noFill/>
                                    </a:ln>
                                    <a:solidFill>
                                      <a:schemeClr val="tx1"/>
                                    </a:solidFill>
                                    <a:effectLst/>
                                    <a:latin typeface="Cambria Math" panose="02040503050406030204" pitchFamily="18" charset="0"/>
                                    <a:cs typeface="Arial" pitchFamily="34" charset="0"/>
                                  </a:rPr>
                                  <m:t>.</m:t>
                                </m:r>
                                <m:r>
                                  <a:rPr kumimoji="0" lang="en-US" sz="1800" b="1" i="1" u="none" strike="noStrike" cap="none" normalizeH="0" baseline="0" dirty="0" smtClean="0">
                                    <a:ln>
                                      <a:noFill/>
                                    </a:ln>
                                    <a:solidFill>
                                      <a:schemeClr val="tx1"/>
                                    </a:solidFill>
                                    <a:effectLst/>
                                    <a:latin typeface="Cambria Math" panose="02040503050406030204" pitchFamily="18" charset="0"/>
                                    <a:cs typeface="Arial" pitchFamily="34" charset="0"/>
                                  </a:rPr>
                                  <m:t>𝟎</m:t>
                                </m:r>
                                <m:r>
                                  <a:rPr kumimoji="0" lang="en-US" sz="1800" b="1" i="1" u="none" strike="noStrike" cap="none" normalizeH="0" baseline="0" dirty="0" smtClean="0">
                                    <a:ln>
                                      <a:noFill/>
                                    </a:ln>
                                    <a:solidFill>
                                      <a:schemeClr val="tx1"/>
                                    </a:solidFill>
                                    <a:effectLst/>
                                    <a:latin typeface="Cambria Math" panose="02040503050406030204" pitchFamily="18" charset="0"/>
                                    <a:cs typeface="Arial" pitchFamily="34" charset="0"/>
                                  </a:rPr>
                                  <m:t>/</m:t>
                                </m:r>
                                <m:rad>
                                  <m:radPr>
                                    <m:degHide m:val="on"/>
                                    <m:ctrlPr>
                                      <a:rPr kumimoji="0" lang="en-US" sz="1800" b="1" i="1" u="none" strike="noStrike" cap="none" normalizeH="0" baseline="0" dirty="0" smtClean="0">
                                        <a:ln>
                                          <a:noFill/>
                                        </a:ln>
                                        <a:solidFill>
                                          <a:schemeClr val="tx1"/>
                                        </a:solidFill>
                                        <a:effectLst/>
                                        <a:latin typeface="Cambria Math" panose="02040503050406030204" pitchFamily="18" charset="0"/>
                                        <a:cs typeface="Arial" pitchFamily="34" charset="0"/>
                                      </a:rPr>
                                    </m:ctrlPr>
                                  </m:radPr>
                                  <m:deg/>
                                  <m:e>
                                    <m:r>
                                      <a:rPr kumimoji="0" lang="en-US" sz="1800" b="1" i="1" u="none" strike="noStrike" cap="none" normalizeH="0" baseline="0" dirty="0" smtClean="0">
                                        <a:ln>
                                          <a:noFill/>
                                        </a:ln>
                                        <a:solidFill>
                                          <a:schemeClr val="tx1"/>
                                        </a:solidFill>
                                        <a:effectLst/>
                                        <a:latin typeface="Cambria Math" panose="02040503050406030204" pitchFamily="18" charset="0"/>
                                        <a:cs typeface="Arial" pitchFamily="34" charset="0"/>
                                      </a:rPr>
                                      <m:t>𝑵</m:t>
                                    </m:r>
                                  </m:e>
                                </m:rad>
                              </m:oMath>
                            </m:oMathPara>
                          </a14:m>
                          <a:endParaRPr kumimoji="0" lang="en-US" sz="1800" b="1" i="1" u="none" strike="noStrike" cap="none" normalizeH="0" baseline="0" dirty="0" smtClean="0">
                            <a:ln>
                              <a:noFill/>
                            </a:ln>
                            <a:solidFill>
                              <a:schemeClr val="tx1"/>
                            </a:solidFill>
                            <a:effectLst/>
                            <a:latin typeface="Times New Roman" pitchFamily="18" charset="0"/>
                            <a:cs typeface="Arial" pitchFamily="34" charset="0"/>
                          </a:endParaRPr>
                        </a:p>
                      </a:txBody>
                      <a:tcPr marL="45720" marR="4572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1800" b="0" i="1" u="none" strike="noStrike" cap="none" normalizeH="0" baseline="0" dirty="0" smtClean="0">
                                    <a:ln>
                                      <a:noFill/>
                                    </a:ln>
                                    <a:solidFill>
                                      <a:schemeClr val="tx1"/>
                                    </a:solidFill>
                                    <a:effectLst/>
                                    <a:latin typeface="Cambria Math" panose="02040503050406030204" pitchFamily="18" charset="0"/>
                                    <a:cs typeface="Arial" pitchFamily="34" charset="0"/>
                                  </a:rPr>
                                  <m:t>13/</m:t>
                                </m:r>
                                <m:rad>
                                  <m:radPr>
                                    <m:degHide m:val="on"/>
                                    <m:ctrlPr>
                                      <a:rPr kumimoji="0" lang="en-US" sz="1800" b="0" i="1" u="none" strike="noStrike" cap="none" normalizeH="0" baseline="0" dirty="0" smtClean="0">
                                        <a:ln>
                                          <a:noFill/>
                                        </a:ln>
                                        <a:solidFill>
                                          <a:schemeClr val="tx1"/>
                                        </a:solidFill>
                                        <a:effectLst/>
                                        <a:latin typeface="Cambria Math" panose="02040503050406030204" pitchFamily="18" charset="0"/>
                                        <a:cs typeface="Arial" pitchFamily="34" charset="0"/>
                                      </a:rPr>
                                    </m:ctrlPr>
                                  </m:radPr>
                                  <m:deg/>
                                  <m:e>
                                    <m:r>
                                      <a:rPr kumimoji="0" lang="en-US" sz="1800" b="0" i="1" u="none" strike="noStrike" cap="none" normalizeH="0" baseline="0" dirty="0" smtClean="0">
                                        <a:ln>
                                          <a:noFill/>
                                        </a:ln>
                                        <a:solidFill>
                                          <a:schemeClr val="tx1"/>
                                        </a:solidFill>
                                        <a:effectLst/>
                                        <a:latin typeface="Cambria Math" panose="02040503050406030204" pitchFamily="18" charset="0"/>
                                        <a:cs typeface="Arial" pitchFamily="34" charset="0"/>
                                      </a:rPr>
                                      <m:t>𝑁</m:t>
                                    </m:r>
                                  </m:e>
                                </m:rad>
                              </m:oMath>
                            </m:oMathPara>
                          </a14:m>
                          <a:endParaRPr kumimoji="0" lang="en-US" sz="1800" b="0" i="1" u="none" strike="noStrike" cap="none" normalizeH="0" baseline="0" dirty="0" smtClean="0">
                            <a:ln>
                              <a:noFill/>
                            </a:ln>
                            <a:solidFill>
                              <a:schemeClr val="tx1"/>
                            </a:solidFill>
                            <a:effectLst/>
                            <a:latin typeface="Times New Roman" pitchFamily="18" charset="0"/>
                            <a:cs typeface="Arial" pitchFamily="34" charset="0"/>
                          </a:endParaRPr>
                        </a:p>
                      </a:txBody>
                      <a:tcPr marL="45720" marR="4572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val="1447584734"/>
                      </a:ext>
                    </a:extLst>
                  </a:tr>
                  <a:tr h="219075">
                    <a:tc>
                      <a:txBody>
                        <a:bodyPr/>
                        <a:lstStyle/>
                        <a:p>
                          <a:pPr marL="0" marR="0" lvl="0" indent="0" algn="ctr" defTabSz="914400" rtl="0" eaLnBrk="1" fontAlgn="b" latinLnBrk="0" hangingPunct="1">
                            <a:lnSpc>
                              <a:spcPct val="100000"/>
                            </a:lnSpc>
                            <a:spcBef>
                              <a:spcPct val="0"/>
                            </a:spcBef>
                            <a:spcAft>
                              <a:spcPct val="0"/>
                            </a:spcAft>
                            <a:buClrTx/>
                            <a:buSzTx/>
                            <a:buFontTx/>
                            <a:buNone/>
                            <a:tabLst/>
                          </a:pPr>
                          <a14:m>
                            <m:oMath xmlns:m="http://schemas.openxmlformats.org/officeDocument/2006/math">
                              <m:r>
                                <a:rPr kumimoji="0" lang="en-US" sz="1800" b="1" i="1" u="none" strike="noStrike" cap="none" normalizeH="0" baseline="0" smtClean="0">
                                  <a:ln>
                                    <a:noFill/>
                                  </a:ln>
                                  <a:solidFill>
                                    <a:schemeClr val="tx1"/>
                                  </a:solidFill>
                                  <a:effectLst/>
                                  <a:latin typeface="Cambria Math" panose="02040503050406030204" pitchFamily="18" charset="0"/>
                                  <a:cs typeface="Arial" pitchFamily="34" charset="0"/>
                                </a:rPr>
                                <m:t>𝒃</m:t>
                              </m:r>
                            </m:oMath>
                          </a14:m>
                          <a:r>
                            <a:rPr kumimoji="0" lang="en-US" sz="1800" b="1" i="0" u="none" strike="noStrike" cap="none" normalizeH="0" baseline="0" dirty="0" smtClean="0">
                              <a:ln>
                                <a:noFill/>
                              </a:ln>
                              <a:solidFill>
                                <a:schemeClr val="tx1"/>
                              </a:solidFill>
                              <a:effectLst/>
                              <a:latin typeface="+mn-lt"/>
                              <a:cs typeface="Arial" pitchFamily="34" charset="0"/>
                            </a:rPr>
                            <a:t> (A free)</a:t>
                          </a:r>
                        </a:p>
                      </a:txBody>
                      <a:tcPr marL="45720" marR="45720" anchor="b"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1800" b="0" i="1" u="none" strike="noStrike" cap="none" normalizeH="0" baseline="0" dirty="0" smtClean="0">
                                    <a:ln>
                                      <a:noFill/>
                                    </a:ln>
                                    <a:solidFill>
                                      <a:schemeClr val="tx1"/>
                                    </a:solidFill>
                                    <a:effectLst/>
                                    <a:latin typeface="Cambria Math" panose="02040503050406030204" pitchFamily="18" charset="0"/>
                                    <a:cs typeface="Arial" pitchFamily="34" charset="0"/>
                                  </a:rPr>
                                  <m:t>300/</m:t>
                                </m:r>
                                <m:rad>
                                  <m:radPr>
                                    <m:degHide m:val="on"/>
                                    <m:ctrlPr>
                                      <a:rPr kumimoji="0" lang="en-US" sz="1800" b="0" i="1" u="none" strike="noStrike" cap="none" normalizeH="0" baseline="0" dirty="0" smtClean="0">
                                        <a:ln>
                                          <a:noFill/>
                                        </a:ln>
                                        <a:solidFill>
                                          <a:schemeClr val="tx1"/>
                                        </a:solidFill>
                                        <a:effectLst/>
                                        <a:latin typeface="Cambria Math" panose="02040503050406030204" pitchFamily="18" charset="0"/>
                                        <a:cs typeface="Arial" pitchFamily="34" charset="0"/>
                                      </a:rPr>
                                    </m:ctrlPr>
                                  </m:radPr>
                                  <m:deg/>
                                  <m:e>
                                    <m:r>
                                      <a:rPr kumimoji="0" lang="en-US" sz="1800" b="0" i="1" u="none" strike="noStrike" cap="none" normalizeH="0" baseline="0" dirty="0" smtClean="0">
                                        <a:ln>
                                          <a:noFill/>
                                        </a:ln>
                                        <a:solidFill>
                                          <a:schemeClr val="tx1"/>
                                        </a:solidFill>
                                        <a:effectLst/>
                                        <a:latin typeface="Cambria Math" panose="02040503050406030204" pitchFamily="18" charset="0"/>
                                        <a:cs typeface="Arial" pitchFamily="34" charset="0"/>
                                      </a:rPr>
                                      <m:t>𝑁</m:t>
                                    </m:r>
                                  </m:e>
                                </m:rad>
                              </m:oMath>
                            </m:oMathPara>
                          </a14:m>
                          <a:endParaRPr kumimoji="0" lang="en-US" sz="1800" b="0" i="1" u="none" strike="noStrike" cap="none" normalizeH="0" baseline="0" dirty="0" smtClean="0">
                            <a:ln>
                              <a:noFill/>
                            </a:ln>
                            <a:solidFill>
                              <a:schemeClr val="tx1"/>
                            </a:solidFill>
                            <a:effectLst/>
                            <a:latin typeface="Times New Roman" pitchFamily="18" charset="0"/>
                            <a:cs typeface="Arial" pitchFamily="34" charset="0"/>
                          </a:endParaRPr>
                        </a:p>
                      </a:txBody>
                      <a:tcPr marL="45720" marR="4572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1800" b="1" i="1" u="none" strike="noStrike" cap="none" normalizeH="0" baseline="0" dirty="0" smtClean="0">
                                    <a:ln>
                                      <a:noFill/>
                                    </a:ln>
                                    <a:solidFill>
                                      <a:schemeClr val="tx1"/>
                                    </a:solidFill>
                                    <a:effectLst/>
                                    <a:latin typeface="Cambria Math" panose="02040503050406030204" pitchFamily="18" charset="0"/>
                                    <a:cs typeface="Arial" pitchFamily="34" charset="0"/>
                                  </a:rPr>
                                  <m:t>𝟑𝟓𝟎</m:t>
                                </m:r>
                                <m:r>
                                  <a:rPr kumimoji="0" lang="en-US" sz="1800" b="1" i="1" u="none" strike="noStrike" cap="none" normalizeH="0" baseline="0" dirty="0" smtClean="0">
                                    <a:ln>
                                      <a:noFill/>
                                    </a:ln>
                                    <a:solidFill>
                                      <a:schemeClr val="tx1"/>
                                    </a:solidFill>
                                    <a:effectLst/>
                                    <a:latin typeface="Cambria Math" panose="02040503050406030204" pitchFamily="18" charset="0"/>
                                    <a:cs typeface="Arial" pitchFamily="34" charset="0"/>
                                  </a:rPr>
                                  <m:t>/</m:t>
                                </m:r>
                                <m:rad>
                                  <m:radPr>
                                    <m:degHide m:val="on"/>
                                    <m:ctrlPr>
                                      <a:rPr kumimoji="0" lang="en-US" sz="1800" b="1" i="1" u="none" strike="noStrike" cap="none" normalizeH="0" baseline="0" dirty="0" smtClean="0">
                                        <a:ln>
                                          <a:noFill/>
                                        </a:ln>
                                        <a:solidFill>
                                          <a:schemeClr val="tx1"/>
                                        </a:solidFill>
                                        <a:effectLst/>
                                        <a:latin typeface="Cambria Math" panose="02040503050406030204" pitchFamily="18" charset="0"/>
                                        <a:cs typeface="Arial" pitchFamily="34" charset="0"/>
                                      </a:rPr>
                                    </m:ctrlPr>
                                  </m:radPr>
                                  <m:deg/>
                                  <m:e>
                                    <m:r>
                                      <a:rPr kumimoji="0" lang="en-US" sz="1800" b="1" i="1" u="none" strike="noStrike" cap="none" normalizeH="0" baseline="0" dirty="0" smtClean="0">
                                        <a:ln>
                                          <a:noFill/>
                                        </a:ln>
                                        <a:solidFill>
                                          <a:schemeClr val="tx1"/>
                                        </a:solidFill>
                                        <a:effectLst/>
                                        <a:latin typeface="Cambria Math" panose="02040503050406030204" pitchFamily="18" charset="0"/>
                                        <a:cs typeface="Arial" pitchFamily="34" charset="0"/>
                                      </a:rPr>
                                      <m:t>𝑵</m:t>
                                    </m:r>
                                  </m:e>
                                </m:rad>
                              </m:oMath>
                            </m:oMathPara>
                          </a14:m>
                          <a:endParaRPr kumimoji="0" lang="en-US" sz="1800" b="1" i="1" u="none" strike="noStrike" cap="none" normalizeH="0" baseline="0" dirty="0" smtClean="0">
                            <a:ln>
                              <a:noFill/>
                            </a:ln>
                            <a:solidFill>
                              <a:schemeClr val="tx1"/>
                            </a:solidFill>
                            <a:effectLst/>
                            <a:latin typeface="Times New Roman" pitchFamily="18" charset="0"/>
                            <a:cs typeface="Arial" pitchFamily="34" charset="0"/>
                          </a:endParaRPr>
                        </a:p>
                      </a:txBody>
                      <a:tcPr marL="45720" marR="4572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1800" b="0" i="1" u="none" strike="noStrike" cap="none" normalizeH="0" baseline="0" dirty="0" smtClean="0">
                                    <a:ln>
                                      <a:noFill/>
                                    </a:ln>
                                    <a:solidFill>
                                      <a:schemeClr val="tx1"/>
                                    </a:solidFill>
                                    <a:effectLst/>
                                    <a:latin typeface="Cambria Math" panose="02040503050406030204" pitchFamily="18" charset="0"/>
                                    <a:cs typeface="Arial" pitchFamily="34" charset="0"/>
                                  </a:rPr>
                                  <m:t>500/</m:t>
                                </m:r>
                                <m:rad>
                                  <m:radPr>
                                    <m:degHide m:val="on"/>
                                    <m:ctrlPr>
                                      <a:rPr kumimoji="0" lang="en-US" sz="1800" b="0" i="1" u="none" strike="noStrike" cap="none" normalizeH="0" baseline="0" dirty="0" smtClean="0">
                                        <a:ln>
                                          <a:noFill/>
                                        </a:ln>
                                        <a:solidFill>
                                          <a:schemeClr val="tx1"/>
                                        </a:solidFill>
                                        <a:effectLst/>
                                        <a:latin typeface="Cambria Math" panose="02040503050406030204" pitchFamily="18" charset="0"/>
                                        <a:cs typeface="Arial" pitchFamily="34" charset="0"/>
                                      </a:rPr>
                                    </m:ctrlPr>
                                  </m:radPr>
                                  <m:deg/>
                                  <m:e>
                                    <m:r>
                                      <a:rPr kumimoji="0" lang="en-US" sz="1800" b="0" i="1" u="none" strike="noStrike" cap="none" normalizeH="0" baseline="0" dirty="0" smtClean="0">
                                        <a:ln>
                                          <a:noFill/>
                                        </a:ln>
                                        <a:solidFill>
                                          <a:schemeClr val="tx1"/>
                                        </a:solidFill>
                                        <a:effectLst/>
                                        <a:latin typeface="Cambria Math" panose="02040503050406030204" pitchFamily="18" charset="0"/>
                                        <a:cs typeface="Arial" pitchFamily="34" charset="0"/>
                                      </a:rPr>
                                      <m:t>𝑁</m:t>
                                    </m:r>
                                  </m:e>
                                </m:rad>
                              </m:oMath>
                            </m:oMathPara>
                          </a14:m>
                          <a:endParaRPr kumimoji="0" lang="en-US" sz="1800" b="0" i="1" u="none" strike="noStrike" cap="none" normalizeH="0" baseline="0" dirty="0" smtClean="0">
                            <a:ln>
                              <a:noFill/>
                            </a:ln>
                            <a:solidFill>
                              <a:schemeClr val="tx1"/>
                            </a:solidFill>
                            <a:effectLst/>
                            <a:latin typeface="Times New Roman" pitchFamily="18" charset="0"/>
                            <a:cs typeface="Arial" pitchFamily="34" charset="0"/>
                          </a:endParaRPr>
                        </a:p>
                      </a:txBody>
                      <a:tcPr marL="45720" marR="4572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val="3372390982"/>
                      </a:ext>
                    </a:extLst>
                  </a:tr>
                </a:tbl>
              </a:graphicData>
            </a:graphic>
          </p:graphicFrame>
        </mc:Choice>
        <mc:Fallback>
          <p:graphicFrame>
            <p:nvGraphicFramePr>
              <p:cNvPr id="517237" name="Group 117"/>
              <p:cNvGraphicFramePr>
                <a:graphicFrameLocks noGrp="1"/>
              </p:cNvGraphicFramePr>
              <p:nvPr>
                <p:extLst>
                  <p:ext uri="{D42A27DB-BD31-4B8C-83A1-F6EECF244321}">
                    <p14:modId xmlns:p14="http://schemas.microsoft.com/office/powerpoint/2010/main" val="1998936809"/>
                  </p:ext>
                </p:extLst>
              </p:nvPr>
            </p:nvGraphicFramePr>
            <p:xfrm>
              <a:off x="576198" y="1258984"/>
              <a:ext cx="7841291" cy="1554480"/>
            </p:xfrm>
            <a:graphic>
              <a:graphicData uri="http://schemas.openxmlformats.org/drawingml/2006/table">
                <a:tbl>
                  <a:tblPr/>
                  <a:tblGrid>
                    <a:gridCol w="3031298">
                      <a:extLst>
                        <a:ext uri="{9D8B030D-6E8A-4147-A177-3AD203B41FA5}">
                          <a16:colId xmlns:a16="http://schemas.microsoft.com/office/drawing/2014/main" val="20000"/>
                        </a:ext>
                      </a:extLst>
                    </a:gridCol>
                    <a:gridCol w="1603331">
                      <a:extLst>
                        <a:ext uri="{9D8B030D-6E8A-4147-A177-3AD203B41FA5}">
                          <a16:colId xmlns:a16="http://schemas.microsoft.com/office/drawing/2014/main" val="20001"/>
                        </a:ext>
                      </a:extLst>
                    </a:gridCol>
                    <a:gridCol w="1603331">
                      <a:extLst>
                        <a:ext uri="{9D8B030D-6E8A-4147-A177-3AD203B41FA5}">
                          <a16:colId xmlns:a16="http://schemas.microsoft.com/office/drawing/2014/main" val="20002"/>
                        </a:ext>
                      </a:extLst>
                    </a:gridCol>
                    <a:gridCol w="1603331">
                      <a:extLst>
                        <a:ext uri="{9D8B030D-6E8A-4147-A177-3AD203B41FA5}">
                          <a16:colId xmlns:a16="http://schemas.microsoft.com/office/drawing/2014/main" val="20003"/>
                        </a:ext>
                      </a:extLst>
                    </a:gridCol>
                  </a:tblGrid>
                  <a:tr h="365760">
                    <a:tc>
                      <a:txBody>
                        <a:bodyPr/>
                        <a:lstStyle/>
                        <a:p>
                          <a:endParaRPr lang="en-US"/>
                        </a:p>
                      </a:txBody>
                      <a:tcPr marL="45720" marR="45720" anchor="b"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3"/>
                          <a:stretch>
                            <a:fillRect l="-402" t="-8333" r="-158835" b="-353333"/>
                          </a:stretch>
                        </a:blip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mn-lt"/>
                              <a:cs typeface="Arial" pitchFamily="34" charset="0"/>
                            </a:rPr>
                            <a:t>none</a:t>
                          </a:r>
                        </a:p>
                      </a:txBody>
                      <a:tcPr marL="45720" marR="4572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mn-lt"/>
                              <a:cs typeface="Arial" pitchFamily="34" charset="0"/>
                            </a:rPr>
                            <a:t>100 </a:t>
                          </a:r>
                          <a:r>
                            <a:rPr kumimoji="0" lang="en-US" sz="1800" b="1" i="0" u="none" strike="noStrike" cap="none" normalizeH="0" baseline="0" dirty="0" err="1" smtClean="0">
                              <a:ln>
                                <a:noFill/>
                              </a:ln>
                              <a:solidFill>
                                <a:schemeClr val="tx1"/>
                              </a:solidFill>
                              <a:effectLst/>
                              <a:latin typeface="+mn-lt"/>
                              <a:cs typeface="Arial" pitchFamily="34" charset="0"/>
                            </a:rPr>
                            <a:t>keV</a:t>
                          </a:r>
                          <a:endParaRPr kumimoji="0" lang="en-US" sz="1800" b="1" i="0" u="none" strike="noStrike" cap="none" normalizeH="0" baseline="0" dirty="0" smtClean="0">
                            <a:ln>
                              <a:noFill/>
                            </a:ln>
                            <a:solidFill>
                              <a:schemeClr val="tx1"/>
                            </a:solidFill>
                            <a:effectLst/>
                            <a:latin typeface="+mn-lt"/>
                            <a:cs typeface="Arial" pitchFamily="34" charset="0"/>
                          </a:endParaRPr>
                        </a:p>
                      </a:txBody>
                      <a:tcPr marL="45720" marR="4572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mn-lt"/>
                              <a:cs typeface="Arial" pitchFamily="34" charset="0"/>
                            </a:rPr>
                            <a:t>200 </a:t>
                          </a:r>
                          <a:r>
                            <a:rPr kumimoji="0" lang="en-US" sz="1800" b="1" i="0" u="none" strike="noStrike" cap="none" normalizeH="0" baseline="0" dirty="0" err="1" smtClean="0">
                              <a:ln>
                                <a:noFill/>
                              </a:ln>
                              <a:solidFill>
                                <a:schemeClr val="tx1"/>
                              </a:solidFill>
                              <a:effectLst/>
                              <a:latin typeface="+mn-lt"/>
                              <a:cs typeface="Arial" pitchFamily="34" charset="0"/>
                            </a:rPr>
                            <a:t>keV</a:t>
                          </a:r>
                          <a:endParaRPr kumimoji="0" lang="en-US" sz="1800" b="1" i="0" u="none" strike="noStrike" cap="none" normalizeH="0" baseline="0" dirty="0" smtClean="0">
                            <a:ln>
                              <a:noFill/>
                            </a:ln>
                            <a:solidFill>
                              <a:schemeClr val="tx1"/>
                            </a:solidFill>
                            <a:effectLst/>
                            <a:latin typeface="+mn-lt"/>
                            <a:cs typeface="Arial" pitchFamily="34" charset="0"/>
                          </a:endParaRPr>
                        </a:p>
                      </a:txBody>
                      <a:tcPr marL="45720" marR="4572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val="10000"/>
                      </a:ext>
                    </a:extLst>
                  </a:tr>
                  <a:tr h="396240">
                    <a:tc>
                      <a:txBody>
                        <a:bodyPr/>
                        <a:lstStyle/>
                        <a:p>
                          <a:endParaRPr lang="en-US"/>
                        </a:p>
                      </a:txBody>
                      <a:tcPr marL="45720" marR="45720" anchor="b"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3"/>
                          <a:stretch>
                            <a:fillRect l="-402" t="-100000" r="-158835" b="-226154"/>
                          </a:stretch>
                        </a:blipFill>
                      </a:tcPr>
                    </a:tc>
                    <a:tc>
                      <a:txBody>
                        <a:bodyPr/>
                        <a:lstStyle/>
                        <a:p>
                          <a:endParaRPr lang="en-US"/>
                        </a:p>
                      </a:txBody>
                      <a:tcPr marL="45720" marR="4572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3"/>
                          <a:stretch>
                            <a:fillRect l="-190114" t="-100000" r="-200760" b="-226154"/>
                          </a:stretch>
                        </a:blipFill>
                      </a:tcPr>
                    </a:tc>
                    <a:tc>
                      <a:txBody>
                        <a:bodyPr/>
                        <a:lstStyle/>
                        <a:p>
                          <a:endParaRPr lang="en-US"/>
                        </a:p>
                      </a:txBody>
                      <a:tcPr marL="45720" marR="4572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3"/>
                          <a:stretch>
                            <a:fillRect l="-290114" t="-100000" r="-100760" b="-226154"/>
                          </a:stretch>
                        </a:blipFill>
                      </a:tcPr>
                    </a:tc>
                    <a:tc>
                      <a:txBody>
                        <a:bodyPr/>
                        <a:lstStyle/>
                        <a:p>
                          <a:endParaRPr lang="en-US"/>
                        </a:p>
                      </a:txBody>
                      <a:tcPr marL="45720" marR="4572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3"/>
                          <a:stretch>
                            <a:fillRect l="-390114" t="-100000" r="-760" b="-226154"/>
                          </a:stretch>
                        </a:blipFill>
                      </a:tcPr>
                    </a:tc>
                    <a:extLst>
                      <a:ext uri="{0D108BD9-81ED-4DB2-BD59-A6C34878D82A}">
                        <a16:rowId xmlns:a16="http://schemas.microsoft.com/office/drawing/2014/main" val="10001"/>
                      </a:ext>
                    </a:extLst>
                  </a:tr>
                  <a:tr h="396240">
                    <a:tc>
                      <a:txBody>
                        <a:bodyPr/>
                        <a:lstStyle/>
                        <a:p>
                          <a:endParaRPr lang="en-US"/>
                        </a:p>
                      </a:txBody>
                      <a:tcPr marL="45720" marR="45720" anchor="b"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3"/>
                          <a:stretch>
                            <a:fillRect l="-402" t="-196970" r="-158835" b="-122727"/>
                          </a:stretch>
                        </a:blipFill>
                      </a:tcPr>
                    </a:tc>
                    <a:tc>
                      <a:txBody>
                        <a:bodyPr/>
                        <a:lstStyle/>
                        <a:p>
                          <a:endParaRPr lang="en-US"/>
                        </a:p>
                      </a:txBody>
                      <a:tcPr marL="45720" marR="4572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3"/>
                          <a:stretch>
                            <a:fillRect l="-190114" t="-196970" r="-200760" b="-122727"/>
                          </a:stretch>
                        </a:blipFill>
                      </a:tcPr>
                    </a:tc>
                    <a:tc>
                      <a:txBody>
                        <a:bodyPr/>
                        <a:lstStyle/>
                        <a:p>
                          <a:endParaRPr lang="en-US"/>
                        </a:p>
                      </a:txBody>
                      <a:tcPr marL="45720" marR="4572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3"/>
                          <a:stretch>
                            <a:fillRect l="-290114" t="-196970" r="-100760" b="-122727"/>
                          </a:stretch>
                        </a:blipFill>
                      </a:tcPr>
                    </a:tc>
                    <a:tc>
                      <a:txBody>
                        <a:bodyPr/>
                        <a:lstStyle/>
                        <a:p>
                          <a:endParaRPr lang="en-US"/>
                        </a:p>
                      </a:txBody>
                      <a:tcPr marL="45720" marR="4572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3"/>
                          <a:stretch>
                            <a:fillRect l="-390114" t="-196970" r="-760" b="-122727"/>
                          </a:stretch>
                        </a:blipFill>
                      </a:tcPr>
                    </a:tc>
                    <a:extLst>
                      <a:ext uri="{0D108BD9-81ED-4DB2-BD59-A6C34878D82A}">
                        <a16:rowId xmlns:a16="http://schemas.microsoft.com/office/drawing/2014/main" val="1447584734"/>
                      </a:ext>
                    </a:extLst>
                  </a:tr>
                  <a:tr h="396240">
                    <a:tc>
                      <a:txBody>
                        <a:bodyPr/>
                        <a:lstStyle/>
                        <a:p>
                          <a:endParaRPr lang="en-US"/>
                        </a:p>
                      </a:txBody>
                      <a:tcPr marL="45720" marR="45720" anchor="b"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3"/>
                          <a:stretch>
                            <a:fillRect l="-402" t="-301538" r="-158835" b="-24615"/>
                          </a:stretch>
                        </a:blipFill>
                      </a:tcPr>
                    </a:tc>
                    <a:tc>
                      <a:txBody>
                        <a:bodyPr/>
                        <a:lstStyle/>
                        <a:p>
                          <a:endParaRPr lang="en-US"/>
                        </a:p>
                      </a:txBody>
                      <a:tcPr marL="45720" marR="45720" anchor="b"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3"/>
                          <a:stretch>
                            <a:fillRect l="-190114" t="-301538" r="-200760" b="-24615"/>
                          </a:stretch>
                        </a:blipFill>
                      </a:tcPr>
                    </a:tc>
                    <a:tc>
                      <a:txBody>
                        <a:bodyPr/>
                        <a:lstStyle/>
                        <a:p>
                          <a:endParaRPr lang="en-US"/>
                        </a:p>
                      </a:txBody>
                      <a:tcPr marL="45720" marR="4572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3"/>
                          <a:stretch>
                            <a:fillRect l="-290114" t="-301538" r="-100760" b="-24615"/>
                          </a:stretch>
                        </a:blipFill>
                      </a:tcPr>
                    </a:tc>
                    <a:tc>
                      <a:txBody>
                        <a:bodyPr/>
                        <a:lstStyle/>
                        <a:p>
                          <a:endParaRPr lang="en-US"/>
                        </a:p>
                      </a:txBody>
                      <a:tcPr marL="45720" marR="4572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a:blip r:embed="rId3"/>
                          <a:stretch>
                            <a:fillRect l="-390114" t="-301538" r="-760" b="-24615"/>
                          </a:stretch>
                        </a:blipFill>
                      </a:tcPr>
                    </a:tc>
                    <a:extLst>
                      <a:ext uri="{0D108BD9-81ED-4DB2-BD59-A6C34878D82A}">
                        <a16:rowId xmlns:a16="http://schemas.microsoft.com/office/drawing/2014/main" val="3372390982"/>
                      </a:ext>
                    </a:extLst>
                  </a:tr>
                </a:tbl>
              </a:graphicData>
            </a:graphic>
          </p:graphicFrame>
        </mc:Fallback>
      </mc:AlternateContent>
      <p:sp>
        <p:nvSpPr>
          <p:cNvPr id="3" name="Slide Number Placeholder 2"/>
          <p:cNvSpPr>
            <a:spLocks noGrp="1"/>
          </p:cNvSpPr>
          <p:nvPr>
            <p:ph type="sldNum" sz="quarter" idx="12"/>
          </p:nvPr>
        </p:nvSpPr>
        <p:spPr/>
        <p:txBody>
          <a:bodyPr/>
          <a:lstStyle/>
          <a:p>
            <a:fld id="{1168D57D-14F2-46AA-9C6D-C307C795B8A4}" type="slidenum">
              <a:rPr lang="en-US" smtClean="0"/>
              <a:t>20</a:t>
            </a:fld>
            <a:endParaRPr lang="en-US"/>
          </a:p>
        </p:txBody>
      </p:sp>
      <mc:AlternateContent xmlns:mc="http://schemas.openxmlformats.org/markup-compatibility/2006">
        <mc:Choice xmlns:a14="http://schemas.microsoft.com/office/drawing/2010/main" Requires="a14">
          <p:sp>
            <p:nvSpPr>
              <p:cNvPr id="5" name="TextBox 4"/>
              <p:cNvSpPr txBox="1"/>
              <p:nvPr/>
            </p:nvSpPr>
            <p:spPr>
              <a:xfrm>
                <a:off x="174602" y="4549676"/>
                <a:ext cx="8794795" cy="2308324"/>
              </a:xfrm>
              <a:prstGeom prst="rect">
                <a:avLst/>
              </a:prstGeom>
              <a:noFill/>
            </p:spPr>
            <p:txBody>
              <a:bodyPr wrap="square" rtlCol="0">
                <a:spAutoFit/>
              </a:bodyPr>
              <a:lstStyle/>
              <a:p>
                <a:r>
                  <a:rPr lang="en-US" dirty="0" smtClean="0"/>
                  <a:t>Notes</a:t>
                </a:r>
                <a:r>
                  <a:rPr lang="en-US" dirty="0" smtClean="0"/>
                  <a:t>:</a:t>
                </a:r>
              </a:p>
              <a:p>
                <a:pPr marL="285750" indent="-285750">
                  <a:buFont typeface="Arial" panose="020B0604020202020204" pitchFamily="34" charset="0"/>
                  <a:buChar char="•"/>
                </a:pPr>
                <a:r>
                  <a:rPr lang="en-US" dirty="0" err="1" smtClean="0"/>
                  <a:t>pNab</a:t>
                </a:r>
                <a:r>
                  <a:rPr lang="en-US" dirty="0" smtClean="0"/>
                  <a:t> @FNPB (FTS) will be statistically limited; limit is good enough to motivate Nab (only competition to PERC).</a:t>
                </a:r>
                <a:endParaRPr lang="en-US" dirty="0" smtClean="0"/>
              </a:p>
              <a:p>
                <a:pPr marL="285750" indent="-285750">
                  <a:buFont typeface="Arial" panose="020B0604020202020204" pitchFamily="34" charset="0"/>
                  <a:buChar char="•"/>
                </a:pPr>
                <a:r>
                  <a:rPr lang="en-US" dirty="0" smtClean="0"/>
                  <a:t>Even 6 weeks would give a meaningful measurement.</a:t>
                </a:r>
              </a:p>
              <a:p>
                <a:pPr marL="285750" indent="-285750">
                  <a:buFont typeface="Arial" panose="020B0604020202020204" pitchFamily="34" charset="0"/>
                  <a:buChar char="•"/>
                </a:pPr>
                <a:r>
                  <a:rPr lang="en-US" dirty="0" smtClean="0"/>
                  <a:t>The most precise </a:t>
                </a:r>
                <a:r>
                  <a:rPr lang="en-US" dirty="0" smtClean="0"/>
                  <a:t>determination of the quark tensor coupling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𝜖</m:t>
                        </m:r>
                      </m:e>
                      <m:sub>
                        <m:r>
                          <a:rPr lang="en-US" b="0" i="1" smtClean="0">
                            <a:latin typeface="Cambria Math" panose="02040503050406030204" pitchFamily="18" charset="0"/>
                          </a:rPr>
                          <m:t>𝑇</m:t>
                        </m:r>
                      </m:sub>
                    </m:sSub>
                  </m:oMath>
                </a14:m>
                <a:r>
                  <a:rPr lang="en-US" dirty="0" smtClean="0"/>
                  <a:t> is the combined analysis presented before which uses the beta </a:t>
                </a:r>
                <a:r>
                  <a:rPr lang="en-US" dirty="0" smtClean="0"/>
                  <a:t>asymmetry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oMath>
                </a14:m>
                <a:r>
                  <a:rPr lang="en-US" dirty="0" smtClean="0"/>
                  <a:t> The direct measuremen</a:t>
                </a:r>
                <a:r>
                  <a:rPr lang="en-US" dirty="0" smtClean="0"/>
                  <a:t>t of </a:t>
                </a:r>
                <a14:m>
                  <m:oMath xmlns:m="http://schemas.openxmlformats.org/officeDocument/2006/math">
                    <m:r>
                      <a:rPr lang="en-US" b="0" i="1" smtClean="0">
                        <a:latin typeface="Cambria Math" panose="02040503050406030204" pitchFamily="18" charset="0"/>
                      </a:rPr>
                      <m:t>𝑏</m:t>
                    </m:r>
                  </m:oMath>
                </a14:m>
                <a:r>
                  <a:rPr lang="en-US" dirty="0" smtClean="0"/>
                  <a:t> (or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𝜈</m:t>
                        </m:r>
                      </m:sub>
                    </m:sSub>
                  </m:oMath>
                </a14:m>
                <a:r>
                  <a:rPr lang="en-US" dirty="0" smtClean="0"/>
                  <a:t>) is feasible, and a limit 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𝜖</m:t>
                        </m:r>
                      </m:e>
                      <m:sub>
                        <m:r>
                          <a:rPr lang="en-US" b="0" i="1" smtClean="0">
                            <a:latin typeface="Cambria Math" panose="02040503050406030204" pitchFamily="18" charset="0"/>
                          </a:rPr>
                          <m:t>𝑇</m:t>
                        </m:r>
                      </m:sub>
                    </m:sSub>
                  </m:oMath>
                </a14:m>
                <a:r>
                  <a:rPr lang="en-US" dirty="0" smtClean="0"/>
                  <a:t> would be from one experiment alone, but the limit will not be good.</a:t>
                </a:r>
                <a:endParaRPr lang="en-US" dirty="0"/>
              </a:p>
            </p:txBody>
          </p:sp>
        </mc:Choice>
        <mc:Fallback>
          <p:sp>
            <p:nvSpPr>
              <p:cNvPr id="5" name="TextBox 4"/>
              <p:cNvSpPr txBox="1">
                <a:spLocks noRot="1" noChangeAspect="1" noMove="1" noResize="1" noEditPoints="1" noAdjustHandles="1" noChangeArrowheads="1" noChangeShapeType="1" noTextEdit="1"/>
              </p:cNvSpPr>
              <p:nvPr/>
            </p:nvSpPr>
            <p:spPr>
              <a:xfrm>
                <a:off x="174602" y="4549676"/>
                <a:ext cx="8794795" cy="2308324"/>
              </a:xfrm>
              <a:prstGeom prst="rect">
                <a:avLst/>
              </a:prstGeom>
              <a:blipFill>
                <a:blip r:embed="rId4"/>
                <a:stretch>
                  <a:fillRect l="-624" t="-1319" r="-624" b="-3166"/>
                </a:stretch>
              </a:blipFill>
            </p:spPr>
            <p:txBody>
              <a:bodyPr/>
              <a:lstStyle/>
              <a:p>
                <a:r>
                  <a:rPr lang="en-US">
                    <a:noFill/>
                  </a:rPr>
                  <a:t> </a:t>
                </a:r>
              </a:p>
            </p:txBody>
          </p:sp>
        </mc:Fallback>
      </mc:AlternateContent>
    </p:spTree>
    <p:extLst>
      <p:ext uri="{BB962C8B-B14F-4D97-AF65-F5344CB8AC3E}">
        <p14:creationId xmlns:p14="http://schemas.microsoft.com/office/powerpoint/2010/main" val="2780679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25073E-2255-4AF4-ADFE-06ECBD40AF84}" type="slidenum">
              <a:rPr lang="en-US" smtClean="0"/>
              <a:t>21</a:t>
            </a:fld>
            <a:endParaRPr lang="en-US"/>
          </a:p>
        </p:txBody>
      </p:sp>
      <p:sp>
        <p:nvSpPr>
          <p:cNvPr id="224" name="TextBox 6"/>
          <p:cNvSpPr txBox="1">
            <a:spLocks noChangeArrowheads="1"/>
          </p:cNvSpPr>
          <p:nvPr/>
        </p:nvSpPr>
        <p:spPr bwMode="auto">
          <a:xfrm>
            <a:off x="207783" y="1599348"/>
            <a:ext cx="308974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600" dirty="0" smtClean="0">
                <a:solidFill>
                  <a:srgbClr val="000000"/>
                </a:solidFill>
                <a:latin typeface="Times New Roman" pitchFamily="18" charset="0"/>
                <a:cs typeface="Times New Roman" pitchFamily="18" charset="0"/>
              </a:rPr>
              <a:t>(</a:t>
            </a:r>
            <a:r>
              <a:rPr lang="en-US" sz="1600" dirty="0" err="1" smtClean="0">
                <a:solidFill>
                  <a:srgbClr val="000000"/>
                </a:solidFill>
                <a:latin typeface="Times New Roman" pitchFamily="18" charset="0"/>
                <a:cs typeface="Times New Roman" pitchFamily="18" charset="0"/>
              </a:rPr>
              <a:t>unpolarized</a:t>
            </a:r>
            <a:r>
              <a:rPr lang="en-US" sz="1600" dirty="0" smtClean="0">
                <a:solidFill>
                  <a:srgbClr val="000000"/>
                </a:solidFill>
                <a:latin typeface="Times New Roman" pitchFamily="18" charset="0"/>
                <a:cs typeface="Times New Roman" pitchFamily="18" charset="0"/>
              </a:rPr>
              <a:t>) beta </a:t>
            </a:r>
            <a:r>
              <a:rPr lang="en-US" sz="1600" dirty="0">
                <a:solidFill>
                  <a:srgbClr val="000000"/>
                </a:solidFill>
                <a:latin typeface="Times New Roman" pitchFamily="18" charset="0"/>
                <a:cs typeface="Times New Roman" pitchFamily="18" charset="0"/>
              </a:rPr>
              <a:t>spectrum:</a:t>
            </a:r>
          </a:p>
        </p:txBody>
      </p:sp>
      <p:sp>
        <p:nvSpPr>
          <p:cNvPr id="228" name="AutoShape 4"/>
          <p:cNvSpPr>
            <a:spLocks noChangeAspect="1" noChangeArrowheads="1" noTextEdit="1"/>
          </p:cNvSpPr>
          <p:nvPr/>
        </p:nvSpPr>
        <p:spPr bwMode="auto">
          <a:xfrm>
            <a:off x="265406" y="2040834"/>
            <a:ext cx="3575050" cy="262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9" name="Freeform 6"/>
          <p:cNvSpPr>
            <a:spLocks/>
          </p:cNvSpPr>
          <p:nvPr/>
        </p:nvSpPr>
        <p:spPr bwMode="auto">
          <a:xfrm>
            <a:off x="579731" y="4339052"/>
            <a:ext cx="3224213" cy="1101"/>
          </a:xfrm>
          <a:custGeom>
            <a:avLst/>
            <a:gdLst>
              <a:gd name="T0" fmla="*/ 0 w 14220"/>
              <a:gd name="T1" fmla="*/ 0 h 1"/>
              <a:gd name="T2" fmla="*/ 0 w 14220"/>
              <a:gd name="T3" fmla="*/ 0 h 1"/>
              <a:gd name="T4" fmla="*/ 0 w 14220"/>
              <a:gd name="T5" fmla="*/ 0 h 1"/>
              <a:gd name="T6" fmla="*/ 0 60000 65536"/>
              <a:gd name="T7" fmla="*/ 0 60000 65536"/>
              <a:gd name="T8" fmla="*/ 0 60000 65536"/>
              <a:gd name="T9" fmla="*/ 0 w 14220"/>
              <a:gd name="T10" fmla="*/ 0 h 1"/>
              <a:gd name="T11" fmla="*/ 14220 w 14220"/>
              <a:gd name="T12" fmla="*/ 1 h 1"/>
            </a:gdLst>
            <a:ahLst/>
            <a:cxnLst>
              <a:cxn ang="T6">
                <a:pos x="T0" y="T1"/>
              </a:cxn>
              <a:cxn ang="T7">
                <a:pos x="T2" y="T3"/>
              </a:cxn>
              <a:cxn ang="T8">
                <a:pos x="T4" y="T5"/>
              </a:cxn>
            </a:cxnLst>
            <a:rect l="T9" t="T10" r="T11" b="T12"/>
            <a:pathLst>
              <a:path w="14220" h="1">
                <a:moveTo>
                  <a:pt x="0" y="0"/>
                </a:moveTo>
                <a:lnTo>
                  <a:pt x="14220" y="0"/>
                </a:lnTo>
                <a:lnTo>
                  <a:pt x="0" y="0"/>
                </a:lnTo>
              </a:path>
            </a:pathLst>
          </a:custGeom>
          <a:noFill/>
          <a:ln w="2">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 name="Line 7"/>
          <p:cNvSpPr>
            <a:spLocks noChangeShapeType="1"/>
          </p:cNvSpPr>
          <p:nvPr/>
        </p:nvSpPr>
        <p:spPr bwMode="auto">
          <a:xfrm flipV="1">
            <a:off x="579731" y="4273011"/>
            <a:ext cx="1588" cy="6604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1" name="Rectangle 8"/>
          <p:cNvSpPr>
            <a:spLocks noChangeArrowheads="1"/>
          </p:cNvSpPr>
          <p:nvPr/>
        </p:nvSpPr>
        <p:spPr bwMode="auto">
          <a:xfrm>
            <a:off x="538456" y="4357763"/>
            <a:ext cx="142875" cy="151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dirty="0">
                <a:solidFill>
                  <a:srgbClr val="000000"/>
                </a:solidFill>
                <a:latin typeface="Times New Roman" pitchFamily="18" charset="0"/>
                <a:cs typeface="Times New Roman" pitchFamily="18" charset="0"/>
              </a:rPr>
              <a:t>0</a:t>
            </a:r>
            <a:endParaRPr lang="en-US" dirty="0">
              <a:solidFill>
                <a:srgbClr val="000000"/>
              </a:solidFill>
              <a:latin typeface="Calibri" pitchFamily="34" charset="0"/>
              <a:cs typeface="Times New Roman" pitchFamily="18" charset="0"/>
            </a:endParaRPr>
          </a:p>
        </p:txBody>
      </p:sp>
      <p:sp>
        <p:nvSpPr>
          <p:cNvPr id="232" name="Line 9"/>
          <p:cNvSpPr>
            <a:spLocks noChangeShapeType="1"/>
          </p:cNvSpPr>
          <p:nvPr/>
        </p:nvSpPr>
        <p:spPr bwMode="auto">
          <a:xfrm flipV="1">
            <a:off x="781343" y="4306031"/>
            <a:ext cx="1588" cy="3302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3" name="Line 10"/>
          <p:cNvSpPr>
            <a:spLocks noChangeShapeType="1"/>
          </p:cNvSpPr>
          <p:nvPr/>
        </p:nvSpPr>
        <p:spPr bwMode="auto">
          <a:xfrm flipV="1">
            <a:off x="982956" y="4306031"/>
            <a:ext cx="1588" cy="3302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4" name="Line 11"/>
          <p:cNvSpPr>
            <a:spLocks noChangeShapeType="1"/>
          </p:cNvSpPr>
          <p:nvPr/>
        </p:nvSpPr>
        <p:spPr bwMode="auto">
          <a:xfrm flipV="1">
            <a:off x="1184568" y="4306031"/>
            <a:ext cx="1588" cy="3302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 name="Line 12"/>
          <p:cNvSpPr>
            <a:spLocks noChangeShapeType="1"/>
          </p:cNvSpPr>
          <p:nvPr/>
        </p:nvSpPr>
        <p:spPr bwMode="auto">
          <a:xfrm flipV="1">
            <a:off x="1386181" y="4273011"/>
            <a:ext cx="1588" cy="6604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 name="Rectangle 13"/>
          <p:cNvSpPr>
            <a:spLocks noChangeArrowheads="1"/>
          </p:cNvSpPr>
          <p:nvPr/>
        </p:nvSpPr>
        <p:spPr bwMode="auto">
          <a:xfrm>
            <a:off x="1265531" y="4357763"/>
            <a:ext cx="142875" cy="151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Times New Roman" pitchFamily="18" charset="0"/>
                <a:cs typeface="Times New Roman" pitchFamily="18" charset="0"/>
              </a:rPr>
              <a:t>2</a:t>
            </a:r>
            <a:endParaRPr lang="en-US">
              <a:solidFill>
                <a:srgbClr val="000000"/>
              </a:solidFill>
              <a:latin typeface="Calibri" pitchFamily="34" charset="0"/>
              <a:cs typeface="Times New Roman" pitchFamily="18" charset="0"/>
            </a:endParaRPr>
          </a:p>
        </p:txBody>
      </p:sp>
      <p:sp>
        <p:nvSpPr>
          <p:cNvPr id="237" name="Rectangle 14"/>
          <p:cNvSpPr>
            <a:spLocks noChangeArrowheads="1"/>
          </p:cNvSpPr>
          <p:nvPr/>
        </p:nvSpPr>
        <p:spPr bwMode="auto">
          <a:xfrm>
            <a:off x="1344906" y="4357763"/>
            <a:ext cx="142875" cy="151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Times New Roman" pitchFamily="18" charset="0"/>
                <a:cs typeface="Times New Roman" pitchFamily="18" charset="0"/>
              </a:rPr>
              <a:t>0</a:t>
            </a:r>
            <a:endParaRPr lang="en-US">
              <a:solidFill>
                <a:srgbClr val="000000"/>
              </a:solidFill>
              <a:latin typeface="Calibri" pitchFamily="34" charset="0"/>
              <a:cs typeface="Times New Roman" pitchFamily="18" charset="0"/>
            </a:endParaRPr>
          </a:p>
        </p:txBody>
      </p:sp>
      <p:sp>
        <p:nvSpPr>
          <p:cNvPr id="238" name="Rectangle 15"/>
          <p:cNvSpPr>
            <a:spLocks noChangeArrowheads="1"/>
          </p:cNvSpPr>
          <p:nvPr/>
        </p:nvSpPr>
        <p:spPr bwMode="auto">
          <a:xfrm>
            <a:off x="1425868" y="4357763"/>
            <a:ext cx="142875" cy="151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Times New Roman" pitchFamily="18" charset="0"/>
                <a:cs typeface="Times New Roman" pitchFamily="18" charset="0"/>
              </a:rPr>
              <a:t>0</a:t>
            </a:r>
            <a:endParaRPr lang="en-US">
              <a:solidFill>
                <a:srgbClr val="000000"/>
              </a:solidFill>
              <a:latin typeface="Calibri" pitchFamily="34" charset="0"/>
              <a:cs typeface="Times New Roman" pitchFamily="18" charset="0"/>
            </a:endParaRPr>
          </a:p>
        </p:txBody>
      </p:sp>
      <p:sp>
        <p:nvSpPr>
          <p:cNvPr id="239" name="Line 16"/>
          <p:cNvSpPr>
            <a:spLocks noChangeShapeType="1"/>
          </p:cNvSpPr>
          <p:nvPr/>
        </p:nvSpPr>
        <p:spPr bwMode="auto">
          <a:xfrm flipV="1">
            <a:off x="1587793" y="4306031"/>
            <a:ext cx="1588" cy="3302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 name="Line 17"/>
          <p:cNvSpPr>
            <a:spLocks noChangeShapeType="1"/>
          </p:cNvSpPr>
          <p:nvPr/>
        </p:nvSpPr>
        <p:spPr bwMode="auto">
          <a:xfrm flipV="1">
            <a:off x="1787818" y="4306031"/>
            <a:ext cx="1588" cy="3302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 name="Line 18"/>
          <p:cNvSpPr>
            <a:spLocks noChangeShapeType="1"/>
          </p:cNvSpPr>
          <p:nvPr/>
        </p:nvSpPr>
        <p:spPr bwMode="auto">
          <a:xfrm flipV="1">
            <a:off x="1991018" y="4306031"/>
            <a:ext cx="1588" cy="3302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 name="Line 19"/>
          <p:cNvSpPr>
            <a:spLocks noChangeShapeType="1"/>
          </p:cNvSpPr>
          <p:nvPr/>
        </p:nvSpPr>
        <p:spPr bwMode="auto">
          <a:xfrm flipV="1">
            <a:off x="2192631" y="4273011"/>
            <a:ext cx="1588" cy="6604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 name="Rectangle 20"/>
          <p:cNvSpPr>
            <a:spLocks noChangeArrowheads="1"/>
          </p:cNvSpPr>
          <p:nvPr/>
        </p:nvSpPr>
        <p:spPr bwMode="auto">
          <a:xfrm>
            <a:off x="2071981" y="4357763"/>
            <a:ext cx="142875" cy="151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Times New Roman" pitchFamily="18" charset="0"/>
                <a:cs typeface="Times New Roman" pitchFamily="18" charset="0"/>
              </a:rPr>
              <a:t>4</a:t>
            </a:r>
            <a:endParaRPr lang="en-US">
              <a:solidFill>
                <a:srgbClr val="000000"/>
              </a:solidFill>
              <a:latin typeface="Calibri" pitchFamily="34" charset="0"/>
              <a:cs typeface="Times New Roman" pitchFamily="18" charset="0"/>
            </a:endParaRPr>
          </a:p>
        </p:txBody>
      </p:sp>
      <p:sp>
        <p:nvSpPr>
          <p:cNvPr id="244" name="Rectangle 21"/>
          <p:cNvSpPr>
            <a:spLocks noChangeArrowheads="1"/>
          </p:cNvSpPr>
          <p:nvPr/>
        </p:nvSpPr>
        <p:spPr bwMode="auto">
          <a:xfrm>
            <a:off x="2151356" y="4357763"/>
            <a:ext cx="142875" cy="151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Times New Roman" pitchFamily="18" charset="0"/>
                <a:cs typeface="Times New Roman" pitchFamily="18" charset="0"/>
              </a:rPr>
              <a:t>0</a:t>
            </a:r>
            <a:endParaRPr lang="en-US">
              <a:solidFill>
                <a:srgbClr val="000000"/>
              </a:solidFill>
              <a:latin typeface="Calibri" pitchFamily="34" charset="0"/>
              <a:cs typeface="Times New Roman" pitchFamily="18" charset="0"/>
            </a:endParaRPr>
          </a:p>
        </p:txBody>
      </p:sp>
      <p:sp>
        <p:nvSpPr>
          <p:cNvPr id="245" name="Rectangle 22"/>
          <p:cNvSpPr>
            <a:spLocks noChangeArrowheads="1"/>
          </p:cNvSpPr>
          <p:nvPr/>
        </p:nvSpPr>
        <p:spPr bwMode="auto">
          <a:xfrm>
            <a:off x="2232318" y="4357763"/>
            <a:ext cx="142875" cy="151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Times New Roman" pitchFamily="18" charset="0"/>
                <a:cs typeface="Times New Roman" pitchFamily="18" charset="0"/>
              </a:rPr>
              <a:t>0</a:t>
            </a:r>
            <a:endParaRPr lang="en-US">
              <a:solidFill>
                <a:srgbClr val="000000"/>
              </a:solidFill>
              <a:latin typeface="Calibri" pitchFamily="34" charset="0"/>
              <a:cs typeface="Times New Roman" pitchFamily="18" charset="0"/>
            </a:endParaRPr>
          </a:p>
        </p:txBody>
      </p:sp>
      <p:sp>
        <p:nvSpPr>
          <p:cNvPr id="246" name="Line 23"/>
          <p:cNvSpPr>
            <a:spLocks noChangeShapeType="1"/>
          </p:cNvSpPr>
          <p:nvPr/>
        </p:nvSpPr>
        <p:spPr bwMode="auto">
          <a:xfrm flipV="1">
            <a:off x="2394243" y="4306031"/>
            <a:ext cx="1588" cy="3302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7" name="Line 24"/>
          <p:cNvSpPr>
            <a:spLocks noChangeShapeType="1"/>
          </p:cNvSpPr>
          <p:nvPr/>
        </p:nvSpPr>
        <p:spPr bwMode="auto">
          <a:xfrm flipV="1">
            <a:off x="2595856" y="4306031"/>
            <a:ext cx="1588" cy="3302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8" name="Line 25"/>
          <p:cNvSpPr>
            <a:spLocks noChangeShapeType="1"/>
          </p:cNvSpPr>
          <p:nvPr/>
        </p:nvSpPr>
        <p:spPr bwMode="auto">
          <a:xfrm flipV="1">
            <a:off x="2797468" y="4306031"/>
            <a:ext cx="1588" cy="3302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9" name="Line 26"/>
          <p:cNvSpPr>
            <a:spLocks noChangeShapeType="1"/>
          </p:cNvSpPr>
          <p:nvPr/>
        </p:nvSpPr>
        <p:spPr bwMode="auto">
          <a:xfrm flipV="1">
            <a:off x="2999081" y="4273011"/>
            <a:ext cx="1588" cy="6604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 name="Rectangle 27"/>
          <p:cNvSpPr>
            <a:spLocks noChangeArrowheads="1"/>
          </p:cNvSpPr>
          <p:nvPr/>
        </p:nvSpPr>
        <p:spPr bwMode="auto">
          <a:xfrm>
            <a:off x="2878431" y="4357763"/>
            <a:ext cx="142875" cy="151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Times New Roman" pitchFamily="18" charset="0"/>
                <a:cs typeface="Times New Roman" pitchFamily="18" charset="0"/>
              </a:rPr>
              <a:t>6</a:t>
            </a:r>
            <a:endParaRPr lang="en-US">
              <a:solidFill>
                <a:srgbClr val="000000"/>
              </a:solidFill>
              <a:latin typeface="Calibri" pitchFamily="34" charset="0"/>
              <a:cs typeface="Times New Roman" pitchFamily="18" charset="0"/>
            </a:endParaRPr>
          </a:p>
        </p:txBody>
      </p:sp>
      <p:sp>
        <p:nvSpPr>
          <p:cNvPr id="251" name="Rectangle 28"/>
          <p:cNvSpPr>
            <a:spLocks noChangeArrowheads="1"/>
          </p:cNvSpPr>
          <p:nvPr/>
        </p:nvSpPr>
        <p:spPr bwMode="auto">
          <a:xfrm>
            <a:off x="2959393" y="4357763"/>
            <a:ext cx="142875" cy="151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Times New Roman" pitchFamily="18" charset="0"/>
                <a:cs typeface="Times New Roman" pitchFamily="18" charset="0"/>
              </a:rPr>
              <a:t>0</a:t>
            </a:r>
            <a:endParaRPr lang="en-US">
              <a:solidFill>
                <a:srgbClr val="000000"/>
              </a:solidFill>
              <a:latin typeface="Calibri" pitchFamily="34" charset="0"/>
              <a:cs typeface="Times New Roman" pitchFamily="18" charset="0"/>
            </a:endParaRPr>
          </a:p>
        </p:txBody>
      </p:sp>
      <p:sp>
        <p:nvSpPr>
          <p:cNvPr id="252" name="Rectangle 29"/>
          <p:cNvSpPr>
            <a:spLocks noChangeArrowheads="1"/>
          </p:cNvSpPr>
          <p:nvPr/>
        </p:nvSpPr>
        <p:spPr bwMode="auto">
          <a:xfrm>
            <a:off x="3038768" y="4357763"/>
            <a:ext cx="142875" cy="151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Times New Roman" pitchFamily="18" charset="0"/>
                <a:cs typeface="Times New Roman" pitchFamily="18" charset="0"/>
              </a:rPr>
              <a:t>0</a:t>
            </a:r>
            <a:endParaRPr lang="en-US">
              <a:solidFill>
                <a:srgbClr val="000000"/>
              </a:solidFill>
              <a:latin typeface="Calibri" pitchFamily="34" charset="0"/>
              <a:cs typeface="Times New Roman" pitchFamily="18" charset="0"/>
            </a:endParaRPr>
          </a:p>
        </p:txBody>
      </p:sp>
      <p:sp>
        <p:nvSpPr>
          <p:cNvPr id="253" name="Line 30"/>
          <p:cNvSpPr>
            <a:spLocks noChangeShapeType="1"/>
          </p:cNvSpPr>
          <p:nvPr/>
        </p:nvSpPr>
        <p:spPr bwMode="auto">
          <a:xfrm flipV="1">
            <a:off x="3200693" y="4306031"/>
            <a:ext cx="1588" cy="3302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4" name="Line 31"/>
          <p:cNvSpPr>
            <a:spLocks noChangeShapeType="1"/>
          </p:cNvSpPr>
          <p:nvPr/>
        </p:nvSpPr>
        <p:spPr bwMode="auto">
          <a:xfrm flipV="1">
            <a:off x="3402306" y="4306031"/>
            <a:ext cx="1588" cy="3302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5" name="Line 32"/>
          <p:cNvSpPr>
            <a:spLocks noChangeShapeType="1"/>
          </p:cNvSpPr>
          <p:nvPr/>
        </p:nvSpPr>
        <p:spPr bwMode="auto">
          <a:xfrm flipV="1">
            <a:off x="3603918" y="4306031"/>
            <a:ext cx="1588" cy="3302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 name="Line 33"/>
          <p:cNvSpPr>
            <a:spLocks noChangeShapeType="1"/>
          </p:cNvSpPr>
          <p:nvPr/>
        </p:nvSpPr>
        <p:spPr bwMode="auto">
          <a:xfrm flipV="1">
            <a:off x="3803943" y="4273011"/>
            <a:ext cx="1588" cy="6604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 name="Rectangle 34"/>
          <p:cNvSpPr>
            <a:spLocks noChangeArrowheads="1"/>
          </p:cNvSpPr>
          <p:nvPr/>
        </p:nvSpPr>
        <p:spPr bwMode="auto">
          <a:xfrm>
            <a:off x="3607093" y="4357763"/>
            <a:ext cx="142875" cy="151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Times New Roman" pitchFamily="18" charset="0"/>
                <a:cs typeface="Times New Roman" pitchFamily="18" charset="0"/>
              </a:rPr>
              <a:t>8</a:t>
            </a:r>
            <a:endParaRPr lang="en-US">
              <a:solidFill>
                <a:srgbClr val="000000"/>
              </a:solidFill>
              <a:latin typeface="Calibri" pitchFamily="34" charset="0"/>
              <a:cs typeface="Times New Roman" pitchFamily="18" charset="0"/>
            </a:endParaRPr>
          </a:p>
        </p:txBody>
      </p:sp>
      <p:sp>
        <p:nvSpPr>
          <p:cNvPr id="258" name="Rectangle 35"/>
          <p:cNvSpPr>
            <a:spLocks noChangeArrowheads="1"/>
          </p:cNvSpPr>
          <p:nvPr/>
        </p:nvSpPr>
        <p:spPr bwMode="auto">
          <a:xfrm>
            <a:off x="3686468" y="4357763"/>
            <a:ext cx="142875" cy="151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Times New Roman" pitchFamily="18" charset="0"/>
                <a:cs typeface="Times New Roman" pitchFamily="18" charset="0"/>
              </a:rPr>
              <a:t>0</a:t>
            </a:r>
            <a:endParaRPr lang="en-US">
              <a:solidFill>
                <a:srgbClr val="000000"/>
              </a:solidFill>
              <a:latin typeface="Calibri" pitchFamily="34" charset="0"/>
              <a:cs typeface="Times New Roman" pitchFamily="18" charset="0"/>
            </a:endParaRPr>
          </a:p>
        </p:txBody>
      </p:sp>
      <p:sp>
        <p:nvSpPr>
          <p:cNvPr id="259" name="Rectangle 36"/>
          <p:cNvSpPr>
            <a:spLocks noChangeArrowheads="1"/>
          </p:cNvSpPr>
          <p:nvPr/>
        </p:nvSpPr>
        <p:spPr bwMode="auto">
          <a:xfrm>
            <a:off x="3767431" y="4357763"/>
            <a:ext cx="142875" cy="151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Times New Roman" pitchFamily="18" charset="0"/>
                <a:cs typeface="Times New Roman" pitchFamily="18" charset="0"/>
              </a:rPr>
              <a:t>0</a:t>
            </a:r>
            <a:endParaRPr lang="en-US">
              <a:solidFill>
                <a:srgbClr val="000000"/>
              </a:solidFill>
              <a:latin typeface="Calibri" pitchFamily="34" charset="0"/>
              <a:cs typeface="Times New Roman" pitchFamily="18" charset="0"/>
            </a:endParaRPr>
          </a:p>
        </p:txBody>
      </p:sp>
      <p:sp>
        <p:nvSpPr>
          <p:cNvPr id="260" name="Rectangle 37"/>
          <p:cNvSpPr>
            <a:spLocks noChangeArrowheads="1"/>
          </p:cNvSpPr>
          <p:nvPr/>
        </p:nvSpPr>
        <p:spPr bwMode="auto">
          <a:xfrm>
            <a:off x="1752893" y="4498650"/>
            <a:ext cx="196850" cy="187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i="1">
                <a:solidFill>
                  <a:srgbClr val="000000"/>
                </a:solidFill>
                <a:latin typeface="Times New Roman" pitchFamily="18" charset="0"/>
                <a:cs typeface="Times New Roman" pitchFamily="18" charset="0"/>
              </a:rPr>
              <a:t>E</a:t>
            </a:r>
            <a:endParaRPr lang="en-US">
              <a:solidFill>
                <a:srgbClr val="000000"/>
              </a:solidFill>
              <a:latin typeface="Calibri" pitchFamily="34" charset="0"/>
              <a:cs typeface="Times New Roman" pitchFamily="18" charset="0"/>
            </a:endParaRPr>
          </a:p>
        </p:txBody>
      </p:sp>
      <p:sp>
        <p:nvSpPr>
          <p:cNvPr id="261" name="Rectangle 38"/>
          <p:cNvSpPr>
            <a:spLocks noChangeArrowheads="1"/>
          </p:cNvSpPr>
          <p:nvPr/>
        </p:nvSpPr>
        <p:spPr bwMode="auto">
          <a:xfrm>
            <a:off x="1871956" y="4574597"/>
            <a:ext cx="106363" cy="116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dirty="0">
                <a:solidFill>
                  <a:srgbClr val="000000"/>
                </a:solidFill>
                <a:latin typeface="Times New Roman" pitchFamily="18" charset="0"/>
                <a:cs typeface="Times New Roman" pitchFamily="18" charset="0"/>
              </a:rPr>
              <a:t>e</a:t>
            </a:r>
            <a:endParaRPr lang="en-US" dirty="0">
              <a:solidFill>
                <a:srgbClr val="000000"/>
              </a:solidFill>
              <a:latin typeface="Calibri" pitchFamily="34" charset="0"/>
              <a:cs typeface="Times New Roman" pitchFamily="18" charset="0"/>
            </a:endParaRPr>
          </a:p>
        </p:txBody>
      </p:sp>
      <p:sp>
        <p:nvSpPr>
          <p:cNvPr id="262" name="Rectangle 39"/>
          <p:cNvSpPr>
            <a:spLocks noChangeArrowheads="1"/>
          </p:cNvSpPr>
          <p:nvPr/>
        </p:nvSpPr>
        <p:spPr bwMode="auto">
          <a:xfrm>
            <a:off x="1927518" y="4574597"/>
            <a:ext cx="82550" cy="116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Times New Roman" pitchFamily="18" charset="0"/>
                <a:cs typeface="Times New Roman" pitchFamily="18" charset="0"/>
              </a:rPr>
              <a:t>,</a:t>
            </a:r>
            <a:endParaRPr lang="en-US">
              <a:solidFill>
                <a:srgbClr val="000000"/>
              </a:solidFill>
              <a:latin typeface="Calibri" pitchFamily="34" charset="0"/>
              <a:cs typeface="Times New Roman" pitchFamily="18" charset="0"/>
            </a:endParaRPr>
          </a:p>
        </p:txBody>
      </p:sp>
      <p:sp>
        <p:nvSpPr>
          <p:cNvPr id="263" name="Rectangle 40"/>
          <p:cNvSpPr>
            <a:spLocks noChangeArrowheads="1"/>
          </p:cNvSpPr>
          <p:nvPr/>
        </p:nvSpPr>
        <p:spPr bwMode="auto">
          <a:xfrm>
            <a:off x="1960856" y="4574597"/>
            <a:ext cx="114300" cy="116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Times New Roman" pitchFamily="18" charset="0"/>
                <a:cs typeface="Times New Roman" pitchFamily="18" charset="0"/>
              </a:rPr>
              <a:t>k</a:t>
            </a:r>
            <a:endParaRPr lang="en-US">
              <a:solidFill>
                <a:srgbClr val="000000"/>
              </a:solidFill>
              <a:latin typeface="Calibri" pitchFamily="34" charset="0"/>
              <a:cs typeface="Times New Roman" pitchFamily="18" charset="0"/>
            </a:endParaRPr>
          </a:p>
        </p:txBody>
      </p:sp>
      <p:sp>
        <p:nvSpPr>
          <p:cNvPr id="264" name="Rectangle 41"/>
          <p:cNvSpPr>
            <a:spLocks noChangeArrowheads="1"/>
          </p:cNvSpPr>
          <p:nvPr/>
        </p:nvSpPr>
        <p:spPr bwMode="auto">
          <a:xfrm>
            <a:off x="2022768" y="4574597"/>
            <a:ext cx="85725" cy="116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Times New Roman" pitchFamily="18" charset="0"/>
                <a:cs typeface="Times New Roman" pitchFamily="18" charset="0"/>
              </a:rPr>
              <a:t>i</a:t>
            </a:r>
            <a:endParaRPr lang="en-US">
              <a:solidFill>
                <a:srgbClr val="000000"/>
              </a:solidFill>
              <a:latin typeface="Calibri" pitchFamily="34" charset="0"/>
              <a:cs typeface="Times New Roman" pitchFamily="18" charset="0"/>
            </a:endParaRPr>
          </a:p>
        </p:txBody>
      </p:sp>
      <p:sp>
        <p:nvSpPr>
          <p:cNvPr id="265" name="Rectangle 42"/>
          <p:cNvSpPr>
            <a:spLocks noChangeArrowheads="1"/>
          </p:cNvSpPr>
          <p:nvPr/>
        </p:nvSpPr>
        <p:spPr bwMode="auto">
          <a:xfrm>
            <a:off x="2059281" y="4574597"/>
            <a:ext cx="114300" cy="116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dirty="0">
                <a:solidFill>
                  <a:srgbClr val="000000"/>
                </a:solidFill>
                <a:latin typeface="Times New Roman" pitchFamily="18" charset="0"/>
                <a:cs typeface="Times New Roman" pitchFamily="18" charset="0"/>
              </a:rPr>
              <a:t>n</a:t>
            </a:r>
            <a:endParaRPr lang="en-US" dirty="0">
              <a:solidFill>
                <a:srgbClr val="000000"/>
              </a:solidFill>
              <a:latin typeface="Calibri" pitchFamily="34" charset="0"/>
              <a:cs typeface="Times New Roman" pitchFamily="18" charset="0"/>
            </a:endParaRPr>
          </a:p>
        </p:txBody>
      </p:sp>
      <p:sp>
        <p:nvSpPr>
          <p:cNvPr id="266" name="Rectangle 43"/>
          <p:cNvSpPr>
            <a:spLocks noChangeArrowheads="1"/>
          </p:cNvSpPr>
          <p:nvPr/>
        </p:nvSpPr>
        <p:spPr bwMode="auto">
          <a:xfrm>
            <a:off x="2178343" y="4498650"/>
            <a:ext cx="142875" cy="187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Times New Roman" pitchFamily="18" charset="0"/>
                <a:cs typeface="Times New Roman" pitchFamily="18" charset="0"/>
              </a:rPr>
              <a:t>(</a:t>
            </a:r>
            <a:endParaRPr lang="en-US">
              <a:solidFill>
                <a:srgbClr val="000000"/>
              </a:solidFill>
              <a:latin typeface="Calibri" pitchFamily="34" charset="0"/>
              <a:cs typeface="Times New Roman" pitchFamily="18" charset="0"/>
            </a:endParaRPr>
          </a:p>
        </p:txBody>
      </p:sp>
      <p:sp>
        <p:nvSpPr>
          <p:cNvPr id="267" name="Rectangle 44"/>
          <p:cNvSpPr>
            <a:spLocks noChangeArrowheads="1"/>
          </p:cNvSpPr>
          <p:nvPr/>
        </p:nvSpPr>
        <p:spPr bwMode="auto">
          <a:xfrm>
            <a:off x="2241843" y="4498650"/>
            <a:ext cx="174625" cy="187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Times New Roman" pitchFamily="18" charset="0"/>
                <a:cs typeface="Times New Roman" pitchFamily="18" charset="0"/>
              </a:rPr>
              <a:t>k</a:t>
            </a:r>
            <a:endParaRPr lang="en-US">
              <a:solidFill>
                <a:srgbClr val="000000"/>
              </a:solidFill>
              <a:latin typeface="Calibri" pitchFamily="34" charset="0"/>
              <a:cs typeface="Times New Roman" pitchFamily="18" charset="0"/>
            </a:endParaRPr>
          </a:p>
        </p:txBody>
      </p:sp>
      <p:sp>
        <p:nvSpPr>
          <p:cNvPr id="268" name="Rectangle 45"/>
          <p:cNvSpPr>
            <a:spLocks noChangeArrowheads="1"/>
          </p:cNvSpPr>
          <p:nvPr/>
        </p:nvSpPr>
        <p:spPr bwMode="auto">
          <a:xfrm>
            <a:off x="2340268" y="4498650"/>
            <a:ext cx="163513" cy="187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dirty="0">
                <a:solidFill>
                  <a:srgbClr val="000000"/>
                </a:solidFill>
                <a:latin typeface="Times New Roman" pitchFamily="18" charset="0"/>
                <a:cs typeface="Times New Roman" pitchFamily="18" charset="0"/>
              </a:rPr>
              <a:t>e</a:t>
            </a:r>
            <a:endParaRPr lang="en-US" dirty="0">
              <a:solidFill>
                <a:srgbClr val="000000"/>
              </a:solidFill>
              <a:latin typeface="Calibri" pitchFamily="34" charset="0"/>
              <a:cs typeface="Times New Roman" pitchFamily="18" charset="0"/>
            </a:endParaRPr>
          </a:p>
        </p:txBody>
      </p:sp>
      <p:sp>
        <p:nvSpPr>
          <p:cNvPr id="269" name="Rectangle 46"/>
          <p:cNvSpPr>
            <a:spLocks noChangeArrowheads="1"/>
          </p:cNvSpPr>
          <p:nvPr/>
        </p:nvSpPr>
        <p:spPr bwMode="auto">
          <a:xfrm>
            <a:off x="2425993" y="4498650"/>
            <a:ext cx="219075" cy="187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Times New Roman" pitchFamily="18" charset="0"/>
                <a:cs typeface="Times New Roman" pitchFamily="18" charset="0"/>
              </a:rPr>
              <a:t>V</a:t>
            </a:r>
            <a:endParaRPr lang="en-US">
              <a:solidFill>
                <a:srgbClr val="000000"/>
              </a:solidFill>
              <a:latin typeface="Calibri" pitchFamily="34" charset="0"/>
              <a:cs typeface="Times New Roman" pitchFamily="18" charset="0"/>
            </a:endParaRPr>
          </a:p>
        </p:txBody>
      </p:sp>
      <p:sp>
        <p:nvSpPr>
          <p:cNvPr id="270" name="Rectangle 47"/>
          <p:cNvSpPr>
            <a:spLocks noChangeArrowheads="1"/>
          </p:cNvSpPr>
          <p:nvPr/>
        </p:nvSpPr>
        <p:spPr bwMode="auto">
          <a:xfrm>
            <a:off x="2565693" y="4498650"/>
            <a:ext cx="142875" cy="187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Times New Roman" pitchFamily="18" charset="0"/>
                <a:cs typeface="Times New Roman" pitchFamily="18" charset="0"/>
              </a:rPr>
              <a:t>)</a:t>
            </a:r>
            <a:endParaRPr lang="en-US">
              <a:solidFill>
                <a:srgbClr val="000000"/>
              </a:solidFill>
              <a:latin typeface="Calibri" pitchFamily="34" charset="0"/>
              <a:cs typeface="Times New Roman" pitchFamily="18" charset="0"/>
            </a:endParaRPr>
          </a:p>
        </p:txBody>
      </p:sp>
      <p:sp>
        <p:nvSpPr>
          <p:cNvPr id="271" name="Freeform 48"/>
          <p:cNvSpPr>
            <a:spLocks/>
          </p:cNvSpPr>
          <p:nvPr/>
        </p:nvSpPr>
        <p:spPr bwMode="auto">
          <a:xfrm>
            <a:off x="579731" y="2041935"/>
            <a:ext cx="1588" cy="2297117"/>
          </a:xfrm>
          <a:custGeom>
            <a:avLst/>
            <a:gdLst>
              <a:gd name="T0" fmla="*/ 0 w 1"/>
              <a:gd name="T1" fmla="*/ 0 h 14605"/>
              <a:gd name="T2" fmla="*/ 0 w 1"/>
              <a:gd name="T3" fmla="*/ 0 h 14605"/>
              <a:gd name="T4" fmla="*/ 0 w 1"/>
              <a:gd name="T5" fmla="*/ 0 h 14605"/>
              <a:gd name="T6" fmla="*/ 0 60000 65536"/>
              <a:gd name="T7" fmla="*/ 0 60000 65536"/>
              <a:gd name="T8" fmla="*/ 0 60000 65536"/>
              <a:gd name="T9" fmla="*/ 0 w 1"/>
              <a:gd name="T10" fmla="*/ 0 h 14605"/>
              <a:gd name="T11" fmla="*/ 1 w 1"/>
              <a:gd name="T12" fmla="*/ 14605 h 14605"/>
            </a:gdLst>
            <a:ahLst/>
            <a:cxnLst>
              <a:cxn ang="T6">
                <a:pos x="T0" y="T1"/>
              </a:cxn>
              <a:cxn ang="T7">
                <a:pos x="T2" y="T3"/>
              </a:cxn>
              <a:cxn ang="T8">
                <a:pos x="T4" y="T5"/>
              </a:cxn>
            </a:cxnLst>
            <a:rect l="T9" t="T10" r="T11" b="T12"/>
            <a:pathLst>
              <a:path w="1" h="14605">
                <a:moveTo>
                  <a:pt x="0" y="14605"/>
                </a:moveTo>
                <a:lnTo>
                  <a:pt x="0" y="0"/>
                </a:lnTo>
                <a:lnTo>
                  <a:pt x="0" y="14605"/>
                </a:lnTo>
              </a:path>
            </a:pathLst>
          </a:custGeom>
          <a:noFill/>
          <a:ln w="2">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2" name="Line 49"/>
          <p:cNvSpPr>
            <a:spLocks noChangeShapeType="1"/>
          </p:cNvSpPr>
          <p:nvPr/>
        </p:nvSpPr>
        <p:spPr bwMode="auto">
          <a:xfrm>
            <a:off x="579731" y="4339052"/>
            <a:ext cx="93663" cy="110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3" name="Line 50"/>
          <p:cNvSpPr>
            <a:spLocks noChangeShapeType="1"/>
          </p:cNvSpPr>
          <p:nvPr/>
        </p:nvSpPr>
        <p:spPr bwMode="auto">
          <a:xfrm>
            <a:off x="579731" y="4256501"/>
            <a:ext cx="47625" cy="110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4" name="Line 51"/>
          <p:cNvSpPr>
            <a:spLocks noChangeShapeType="1"/>
          </p:cNvSpPr>
          <p:nvPr/>
        </p:nvSpPr>
        <p:spPr bwMode="auto">
          <a:xfrm>
            <a:off x="579731" y="4173950"/>
            <a:ext cx="47625" cy="110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5" name="Line 52"/>
          <p:cNvSpPr>
            <a:spLocks noChangeShapeType="1"/>
          </p:cNvSpPr>
          <p:nvPr/>
        </p:nvSpPr>
        <p:spPr bwMode="auto">
          <a:xfrm>
            <a:off x="579731" y="4092500"/>
            <a:ext cx="47625" cy="110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 name="Line 53"/>
          <p:cNvSpPr>
            <a:spLocks noChangeShapeType="1"/>
          </p:cNvSpPr>
          <p:nvPr/>
        </p:nvSpPr>
        <p:spPr bwMode="auto">
          <a:xfrm>
            <a:off x="579731" y="4009949"/>
            <a:ext cx="93663" cy="110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 name="Line 54"/>
          <p:cNvSpPr>
            <a:spLocks noChangeShapeType="1"/>
          </p:cNvSpPr>
          <p:nvPr/>
        </p:nvSpPr>
        <p:spPr bwMode="auto">
          <a:xfrm>
            <a:off x="579731" y="3928498"/>
            <a:ext cx="47625" cy="110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 name="Line 55"/>
          <p:cNvSpPr>
            <a:spLocks noChangeShapeType="1"/>
          </p:cNvSpPr>
          <p:nvPr/>
        </p:nvSpPr>
        <p:spPr bwMode="auto">
          <a:xfrm>
            <a:off x="579731" y="3845948"/>
            <a:ext cx="47625" cy="110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 name="Line 56"/>
          <p:cNvSpPr>
            <a:spLocks noChangeShapeType="1"/>
          </p:cNvSpPr>
          <p:nvPr/>
        </p:nvSpPr>
        <p:spPr bwMode="auto">
          <a:xfrm>
            <a:off x="579731" y="3764497"/>
            <a:ext cx="47625" cy="110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 name="Line 57"/>
          <p:cNvSpPr>
            <a:spLocks noChangeShapeType="1"/>
          </p:cNvSpPr>
          <p:nvPr/>
        </p:nvSpPr>
        <p:spPr bwMode="auto">
          <a:xfrm>
            <a:off x="579731" y="3683047"/>
            <a:ext cx="93663" cy="110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 name="Line 58"/>
          <p:cNvSpPr>
            <a:spLocks noChangeShapeType="1"/>
          </p:cNvSpPr>
          <p:nvPr/>
        </p:nvSpPr>
        <p:spPr bwMode="auto">
          <a:xfrm>
            <a:off x="579731" y="3600496"/>
            <a:ext cx="47625" cy="110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 name="Line 59"/>
          <p:cNvSpPr>
            <a:spLocks noChangeShapeType="1"/>
          </p:cNvSpPr>
          <p:nvPr/>
        </p:nvSpPr>
        <p:spPr bwMode="auto">
          <a:xfrm>
            <a:off x="579731" y="3519046"/>
            <a:ext cx="47625" cy="110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 name="Line 60"/>
          <p:cNvSpPr>
            <a:spLocks noChangeShapeType="1"/>
          </p:cNvSpPr>
          <p:nvPr/>
        </p:nvSpPr>
        <p:spPr bwMode="auto">
          <a:xfrm>
            <a:off x="579731" y="3436495"/>
            <a:ext cx="47625" cy="110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 name="Line 61"/>
          <p:cNvSpPr>
            <a:spLocks noChangeShapeType="1"/>
          </p:cNvSpPr>
          <p:nvPr/>
        </p:nvSpPr>
        <p:spPr bwMode="auto">
          <a:xfrm>
            <a:off x="579731" y="3353944"/>
            <a:ext cx="93663" cy="110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 name="Line 62"/>
          <p:cNvSpPr>
            <a:spLocks noChangeShapeType="1"/>
          </p:cNvSpPr>
          <p:nvPr/>
        </p:nvSpPr>
        <p:spPr bwMode="auto">
          <a:xfrm>
            <a:off x="579731" y="3272494"/>
            <a:ext cx="47625" cy="110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 name="Line 63"/>
          <p:cNvSpPr>
            <a:spLocks noChangeShapeType="1"/>
          </p:cNvSpPr>
          <p:nvPr/>
        </p:nvSpPr>
        <p:spPr bwMode="auto">
          <a:xfrm>
            <a:off x="579731" y="3189943"/>
            <a:ext cx="47625" cy="110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 name="Line 64"/>
          <p:cNvSpPr>
            <a:spLocks noChangeShapeType="1"/>
          </p:cNvSpPr>
          <p:nvPr/>
        </p:nvSpPr>
        <p:spPr bwMode="auto">
          <a:xfrm>
            <a:off x="579731" y="3108493"/>
            <a:ext cx="47625" cy="110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 name="Line 65"/>
          <p:cNvSpPr>
            <a:spLocks noChangeShapeType="1"/>
          </p:cNvSpPr>
          <p:nvPr/>
        </p:nvSpPr>
        <p:spPr bwMode="auto">
          <a:xfrm>
            <a:off x="579731" y="3025942"/>
            <a:ext cx="93663" cy="110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 name="Line 66"/>
          <p:cNvSpPr>
            <a:spLocks noChangeShapeType="1"/>
          </p:cNvSpPr>
          <p:nvPr/>
        </p:nvSpPr>
        <p:spPr bwMode="auto">
          <a:xfrm>
            <a:off x="579731" y="2944491"/>
            <a:ext cx="47625" cy="110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 name="Line 67"/>
          <p:cNvSpPr>
            <a:spLocks noChangeShapeType="1"/>
          </p:cNvSpPr>
          <p:nvPr/>
        </p:nvSpPr>
        <p:spPr bwMode="auto">
          <a:xfrm>
            <a:off x="579731" y="2861941"/>
            <a:ext cx="47625" cy="110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1" name="Line 68"/>
          <p:cNvSpPr>
            <a:spLocks noChangeShapeType="1"/>
          </p:cNvSpPr>
          <p:nvPr/>
        </p:nvSpPr>
        <p:spPr bwMode="auto">
          <a:xfrm>
            <a:off x="579731" y="2780490"/>
            <a:ext cx="47625" cy="110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2" name="Line 69"/>
          <p:cNvSpPr>
            <a:spLocks noChangeShapeType="1"/>
          </p:cNvSpPr>
          <p:nvPr/>
        </p:nvSpPr>
        <p:spPr bwMode="auto">
          <a:xfrm>
            <a:off x="579731" y="2697939"/>
            <a:ext cx="93663" cy="110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3" name="Line 70"/>
          <p:cNvSpPr>
            <a:spLocks noChangeShapeType="1"/>
          </p:cNvSpPr>
          <p:nvPr/>
        </p:nvSpPr>
        <p:spPr bwMode="auto">
          <a:xfrm>
            <a:off x="579731" y="2615388"/>
            <a:ext cx="47625" cy="110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4" name="Line 71"/>
          <p:cNvSpPr>
            <a:spLocks noChangeShapeType="1"/>
          </p:cNvSpPr>
          <p:nvPr/>
        </p:nvSpPr>
        <p:spPr bwMode="auto">
          <a:xfrm>
            <a:off x="579731" y="2533938"/>
            <a:ext cx="47625" cy="110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5" name="Line 72"/>
          <p:cNvSpPr>
            <a:spLocks noChangeShapeType="1"/>
          </p:cNvSpPr>
          <p:nvPr/>
        </p:nvSpPr>
        <p:spPr bwMode="auto">
          <a:xfrm>
            <a:off x="579731" y="2452488"/>
            <a:ext cx="47625" cy="110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6" name="Line 73"/>
          <p:cNvSpPr>
            <a:spLocks noChangeShapeType="1"/>
          </p:cNvSpPr>
          <p:nvPr/>
        </p:nvSpPr>
        <p:spPr bwMode="auto">
          <a:xfrm>
            <a:off x="579731" y="2369937"/>
            <a:ext cx="93663" cy="110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 name="Line 74"/>
          <p:cNvSpPr>
            <a:spLocks noChangeShapeType="1"/>
          </p:cNvSpPr>
          <p:nvPr/>
        </p:nvSpPr>
        <p:spPr bwMode="auto">
          <a:xfrm>
            <a:off x="579731" y="2288487"/>
            <a:ext cx="47625" cy="110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 name="Line 75"/>
          <p:cNvSpPr>
            <a:spLocks noChangeShapeType="1"/>
          </p:cNvSpPr>
          <p:nvPr/>
        </p:nvSpPr>
        <p:spPr bwMode="auto">
          <a:xfrm>
            <a:off x="579731" y="2205936"/>
            <a:ext cx="47625" cy="110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 name="Line 76"/>
          <p:cNvSpPr>
            <a:spLocks noChangeShapeType="1"/>
          </p:cNvSpPr>
          <p:nvPr/>
        </p:nvSpPr>
        <p:spPr bwMode="auto">
          <a:xfrm>
            <a:off x="579731" y="2124486"/>
            <a:ext cx="47625" cy="110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 name="Line 77"/>
          <p:cNvSpPr>
            <a:spLocks noChangeShapeType="1"/>
          </p:cNvSpPr>
          <p:nvPr/>
        </p:nvSpPr>
        <p:spPr bwMode="auto">
          <a:xfrm>
            <a:off x="579731" y="2041935"/>
            <a:ext cx="93663" cy="110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1" name="Rectangle 78"/>
          <p:cNvSpPr>
            <a:spLocks noChangeArrowheads="1"/>
          </p:cNvSpPr>
          <p:nvPr/>
        </p:nvSpPr>
        <p:spPr bwMode="auto">
          <a:xfrm rot="16200000">
            <a:off x="199078" y="3150235"/>
            <a:ext cx="35331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a:solidFill>
                  <a:srgbClr val="000000"/>
                </a:solidFill>
                <a:latin typeface="Calibri" pitchFamily="34" charset="0"/>
                <a:cs typeface="Times New Roman" pitchFamily="18" charset="0"/>
              </a:rPr>
              <a:t>Yield</a:t>
            </a:r>
          </a:p>
        </p:txBody>
      </p:sp>
      <p:sp>
        <p:nvSpPr>
          <p:cNvPr id="303" name="Rectangle 80"/>
          <p:cNvSpPr>
            <a:spLocks noChangeArrowheads="1"/>
          </p:cNvSpPr>
          <p:nvPr/>
        </p:nvSpPr>
        <p:spPr bwMode="auto">
          <a:xfrm rot="16200000">
            <a:off x="357481" y="3325899"/>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dirty="0">
              <a:solidFill>
                <a:srgbClr val="000000"/>
              </a:solidFill>
              <a:latin typeface="Calibri" pitchFamily="34" charset="0"/>
              <a:cs typeface="Times New Roman" pitchFamily="18" charset="0"/>
            </a:endParaRPr>
          </a:p>
        </p:txBody>
      </p:sp>
      <p:sp>
        <p:nvSpPr>
          <p:cNvPr id="304" name="Rectangle 81"/>
          <p:cNvSpPr>
            <a:spLocks noChangeArrowheads="1"/>
          </p:cNvSpPr>
          <p:nvPr/>
        </p:nvSpPr>
        <p:spPr bwMode="auto">
          <a:xfrm rot="16200000">
            <a:off x="357481" y="3277470"/>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dirty="0">
              <a:solidFill>
                <a:srgbClr val="000000"/>
              </a:solidFill>
              <a:latin typeface="Calibri" pitchFamily="34" charset="0"/>
              <a:cs typeface="Times New Roman" pitchFamily="18" charset="0"/>
            </a:endParaRPr>
          </a:p>
        </p:txBody>
      </p:sp>
      <p:sp>
        <p:nvSpPr>
          <p:cNvPr id="305" name="Rectangle 82"/>
          <p:cNvSpPr>
            <a:spLocks noChangeArrowheads="1"/>
          </p:cNvSpPr>
          <p:nvPr/>
        </p:nvSpPr>
        <p:spPr bwMode="auto">
          <a:xfrm rot="16200000">
            <a:off x="359068" y="3225738"/>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dirty="0">
              <a:solidFill>
                <a:srgbClr val="000000"/>
              </a:solidFill>
              <a:latin typeface="Calibri" pitchFamily="34" charset="0"/>
              <a:cs typeface="Times New Roman" pitchFamily="18" charset="0"/>
            </a:endParaRPr>
          </a:p>
        </p:txBody>
      </p:sp>
      <p:sp>
        <p:nvSpPr>
          <p:cNvPr id="306" name="Rectangle 83"/>
          <p:cNvSpPr>
            <a:spLocks noChangeArrowheads="1"/>
          </p:cNvSpPr>
          <p:nvPr/>
        </p:nvSpPr>
        <p:spPr bwMode="auto">
          <a:xfrm rot="16200000">
            <a:off x="359068" y="3129979"/>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dirty="0">
              <a:solidFill>
                <a:srgbClr val="000000"/>
              </a:solidFill>
              <a:latin typeface="Calibri" pitchFamily="34" charset="0"/>
              <a:cs typeface="Times New Roman" pitchFamily="18" charset="0"/>
            </a:endParaRPr>
          </a:p>
        </p:txBody>
      </p:sp>
      <p:sp>
        <p:nvSpPr>
          <p:cNvPr id="307" name="Rectangle 84"/>
          <p:cNvSpPr>
            <a:spLocks noChangeArrowheads="1"/>
          </p:cNvSpPr>
          <p:nvPr/>
        </p:nvSpPr>
        <p:spPr bwMode="auto">
          <a:xfrm rot="16200000">
            <a:off x="357481" y="3078247"/>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dirty="0">
              <a:solidFill>
                <a:srgbClr val="000000"/>
              </a:solidFill>
              <a:latin typeface="Calibri" pitchFamily="34" charset="0"/>
              <a:cs typeface="Times New Roman" pitchFamily="18" charset="0"/>
            </a:endParaRPr>
          </a:p>
        </p:txBody>
      </p:sp>
      <p:sp>
        <p:nvSpPr>
          <p:cNvPr id="308" name="Rectangle 85"/>
          <p:cNvSpPr>
            <a:spLocks noChangeArrowheads="1"/>
          </p:cNvSpPr>
          <p:nvPr/>
        </p:nvSpPr>
        <p:spPr bwMode="auto">
          <a:xfrm rot="16200000">
            <a:off x="359068" y="3026515"/>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dirty="0">
              <a:solidFill>
                <a:srgbClr val="000000"/>
              </a:solidFill>
              <a:latin typeface="Calibri" pitchFamily="34" charset="0"/>
              <a:cs typeface="Times New Roman" pitchFamily="18" charset="0"/>
            </a:endParaRPr>
          </a:p>
        </p:txBody>
      </p:sp>
      <p:sp>
        <p:nvSpPr>
          <p:cNvPr id="309" name="Rectangle 86"/>
          <p:cNvSpPr>
            <a:spLocks noChangeArrowheads="1"/>
          </p:cNvSpPr>
          <p:nvPr/>
        </p:nvSpPr>
        <p:spPr bwMode="auto">
          <a:xfrm rot="16200000">
            <a:off x="359068" y="2970380"/>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dirty="0">
              <a:solidFill>
                <a:srgbClr val="000000"/>
              </a:solidFill>
              <a:latin typeface="Calibri" pitchFamily="34" charset="0"/>
              <a:cs typeface="Times New Roman" pitchFamily="18" charset="0"/>
            </a:endParaRPr>
          </a:p>
        </p:txBody>
      </p:sp>
      <p:sp>
        <p:nvSpPr>
          <p:cNvPr id="310" name="Rectangle 87"/>
          <p:cNvSpPr>
            <a:spLocks noChangeArrowheads="1"/>
          </p:cNvSpPr>
          <p:nvPr/>
        </p:nvSpPr>
        <p:spPr bwMode="auto">
          <a:xfrm rot="16200000">
            <a:off x="359068" y="2919749"/>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dirty="0">
              <a:solidFill>
                <a:srgbClr val="000000"/>
              </a:solidFill>
              <a:latin typeface="Calibri" pitchFamily="34" charset="0"/>
              <a:cs typeface="Times New Roman" pitchFamily="18" charset="0"/>
            </a:endParaRPr>
          </a:p>
        </p:txBody>
      </p:sp>
      <p:sp>
        <p:nvSpPr>
          <p:cNvPr id="315" name="Rectangle 92"/>
          <p:cNvSpPr>
            <a:spLocks noChangeArrowheads="1"/>
          </p:cNvSpPr>
          <p:nvPr/>
        </p:nvSpPr>
        <p:spPr bwMode="auto">
          <a:xfrm rot="16200000">
            <a:off x="357481" y="2626968"/>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dirty="0">
              <a:solidFill>
                <a:srgbClr val="000000"/>
              </a:solidFill>
              <a:latin typeface="Calibri" pitchFamily="34" charset="0"/>
              <a:cs typeface="Times New Roman" pitchFamily="18" charset="0"/>
            </a:endParaRPr>
          </a:p>
        </p:txBody>
      </p:sp>
      <p:sp>
        <p:nvSpPr>
          <p:cNvPr id="316" name="Rectangle 93"/>
          <p:cNvSpPr>
            <a:spLocks noChangeArrowheads="1"/>
          </p:cNvSpPr>
          <p:nvPr/>
        </p:nvSpPr>
        <p:spPr bwMode="auto">
          <a:xfrm rot="16200000">
            <a:off x="359068" y="2577438"/>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dirty="0">
              <a:solidFill>
                <a:srgbClr val="000000"/>
              </a:solidFill>
              <a:latin typeface="Calibri" pitchFamily="34" charset="0"/>
              <a:cs typeface="Times New Roman" pitchFamily="18" charset="0"/>
            </a:endParaRPr>
          </a:p>
        </p:txBody>
      </p:sp>
      <p:sp>
        <p:nvSpPr>
          <p:cNvPr id="317" name="Freeform 94"/>
          <p:cNvSpPr>
            <a:spLocks/>
          </p:cNvSpPr>
          <p:nvPr/>
        </p:nvSpPr>
        <p:spPr bwMode="auto">
          <a:xfrm>
            <a:off x="579731" y="2041935"/>
            <a:ext cx="3224213" cy="1101"/>
          </a:xfrm>
          <a:custGeom>
            <a:avLst/>
            <a:gdLst>
              <a:gd name="T0" fmla="*/ 0 w 14220"/>
              <a:gd name="T1" fmla="*/ 0 h 1"/>
              <a:gd name="T2" fmla="*/ 0 w 14220"/>
              <a:gd name="T3" fmla="*/ 0 h 1"/>
              <a:gd name="T4" fmla="*/ 0 w 14220"/>
              <a:gd name="T5" fmla="*/ 0 h 1"/>
              <a:gd name="T6" fmla="*/ 0 60000 65536"/>
              <a:gd name="T7" fmla="*/ 0 60000 65536"/>
              <a:gd name="T8" fmla="*/ 0 60000 65536"/>
              <a:gd name="T9" fmla="*/ 0 w 14220"/>
              <a:gd name="T10" fmla="*/ 0 h 1"/>
              <a:gd name="T11" fmla="*/ 14220 w 14220"/>
              <a:gd name="T12" fmla="*/ 1 h 1"/>
            </a:gdLst>
            <a:ahLst/>
            <a:cxnLst>
              <a:cxn ang="T6">
                <a:pos x="T0" y="T1"/>
              </a:cxn>
              <a:cxn ang="T7">
                <a:pos x="T2" y="T3"/>
              </a:cxn>
              <a:cxn ang="T8">
                <a:pos x="T4" y="T5"/>
              </a:cxn>
            </a:cxnLst>
            <a:rect l="T9" t="T10" r="T11" b="T12"/>
            <a:pathLst>
              <a:path w="14220" h="1">
                <a:moveTo>
                  <a:pt x="0" y="0"/>
                </a:moveTo>
                <a:lnTo>
                  <a:pt x="14220" y="0"/>
                </a:lnTo>
                <a:lnTo>
                  <a:pt x="0" y="0"/>
                </a:lnTo>
              </a:path>
            </a:pathLst>
          </a:custGeom>
          <a:noFill/>
          <a:ln w="2">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8" name="Line 95"/>
          <p:cNvSpPr>
            <a:spLocks noChangeShapeType="1"/>
          </p:cNvSpPr>
          <p:nvPr/>
        </p:nvSpPr>
        <p:spPr bwMode="auto">
          <a:xfrm>
            <a:off x="579731" y="2041935"/>
            <a:ext cx="1588" cy="6604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9" name="Line 96"/>
          <p:cNvSpPr>
            <a:spLocks noChangeShapeType="1"/>
          </p:cNvSpPr>
          <p:nvPr/>
        </p:nvSpPr>
        <p:spPr bwMode="auto">
          <a:xfrm>
            <a:off x="781343" y="2041935"/>
            <a:ext cx="1588" cy="3302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0" name="Line 97"/>
          <p:cNvSpPr>
            <a:spLocks noChangeShapeType="1"/>
          </p:cNvSpPr>
          <p:nvPr/>
        </p:nvSpPr>
        <p:spPr bwMode="auto">
          <a:xfrm>
            <a:off x="982956" y="2041935"/>
            <a:ext cx="1588" cy="3302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1" name="Line 98"/>
          <p:cNvSpPr>
            <a:spLocks noChangeShapeType="1"/>
          </p:cNvSpPr>
          <p:nvPr/>
        </p:nvSpPr>
        <p:spPr bwMode="auto">
          <a:xfrm>
            <a:off x="1184568" y="2041935"/>
            <a:ext cx="1588" cy="3302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2" name="Line 99"/>
          <p:cNvSpPr>
            <a:spLocks noChangeShapeType="1"/>
          </p:cNvSpPr>
          <p:nvPr/>
        </p:nvSpPr>
        <p:spPr bwMode="auto">
          <a:xfrm>
            <a:off x="1386181" y="2041935"/>
            <a:ext cx="1588" cy="6604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3" name="Line 100"/>
          <p:cNvSpPr>
            <a:spLocks noChangeShapeType="1"/>
          </p:cNvSpPr>
          <p:nvPr/>
        </p:nvSpPr>
        <p:spPr bwMode="auto">
          <a:xfrm>
            <a:off x="1587793" y="2041935"/>
            <a:ext cx="1588" cy="3302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4" name="Line 101"/>
          <p:cNvSpPr>
            <a:spLocks noChangeShapeType="1"/>
          </p:cNvSpPr>
          <p:nvPr/>
        </p:nvSpPr>
        <p:spPr bwMode="auto">
          <a:xfrm>
            <a:off x="1787818" y="2041935"/>
            <a:ext cx="1588" cy="3302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5" name="Line 102"/>
          <p:cNvSpPr>
            <a:spLocks noChangeShapeType="1"/>
          </p:cNvSpPr>
          <p:nvPr/>
        </p:nvSpPr>
        <p:spPr bwMode="auto">
          <a:xfrm>
            <a:off x="1991018" y="2041935"/>
            <a:ext cx="1588" cy="3302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 name="Line 103"/>
          <p:cNvSpPr>
            <a:spLocks noChangeShapeType="1"/>
          </p:cNvSpPr>
          <p:nvPr/>
        </p:nvSpPr>
        <p:spPr bwMode="auto">
          <a:xfrm>
            <a:off x="2192631" y="2041935"/>
            <a:ext cx="1588" cy="6604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 name="Line 104"/>
          <p:cNvSpPr>
            <a:spLocks noChangeShapeType="1"/>
          </p:cNvSpPr>
          <p:nvPr/>
        </p:nvSpPr>
        <p:spPr bwMode="auto">
          <a:xfrm>
            <a:off x="2394243" y="2041935"/>
            <a:ext cx="1588" cy="3302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 name="Line 105"/>
          <p:cNvSpPr>
            <a:spLocks noChangeShapeType="1"/>
          </p:cNvSpPr>
          <p:nvPr/>
        </p:nvSpPr>
        <p:spPr bwMode="auto">
          <a:xfrm>
            <a:off x="2595856" y="2041935"/>
            <a:ext cx="1588" cy="3302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 name="Line 106"/>
          <p:cNvSpPr>
            <a:spLocks noChangeShapeType="1"/>
          </p:cNvSpPr>
          <p:nvPr/>
        </p:nvSpPr>
        <p:spPr bwMode="auto">
          <a:xfrm>
            <a:off x="2797468" y="2041935"/>
            <a:ext cx="1588" cy="3302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0" name="Line 107"/>
          <p:cNvSpPr>
            <a:spLocks noChangeShapeType="1"/>
          </p:cNvSpPr>
          <p:nvPr/>
        </p:nvSpPr>
        <p:spPr bwMode="auto">
          <a:xfrm>
            <a:off x="2999081" y="2041935"/>
            <a:ext cx="1588" cy="6604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1" name="Line 108"/>
          <p:cNvSpPr>
            <a:spLocks noChangeShapeType="1"/>
          </p:cNvSpPr>
          <p:nvPr/>
        </p:nvSpPr>
        <p:spPr bwMode="auto">
          <a:xfrm>
            <a:off x="3200693" y="2041935"/>
            <a:ext cx="1588" cy="3302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2" name="Line 109"/>
          <p:cNvSpPr>
            <a:spLocks noChangeShapeType="1"/>
          </p:cNvSpPr>
          <p:nvPr/>
        </p:nvSpPr>
        <p:spPr bwMode="auto">
          <a:xfrm>
            <a:off x="3402306" y="2041935"/>
            <a:ext cx="1588" cy="3302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3" name="Line 110"/>
          <p:cNvSpPr>
            <a:spLocks noChangeShapeType="1"/>
          </p:cNvSpPr>
          <p:nvPr/>
        </p:nvSpPr>
        <p:spPr bwMode="auto">
          <a:xfrm>
            <a:off x="3603918" y="2041935"/>
            <a:ext cx="1588" cy="3302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4" name="Line 111"/>
          <p:cNvSpPr>
            <a:spLocks noChangeShapeType="1"/>
          </p:cNvSpPr>
          <p:nvPr/>
        </p:nvSpPr>
        <p:spPr bwMode="auto">
          <a:xfrm>
            <a:off x="3803943" y="2041935"/>
            <a:ext cx="1588" cy="6604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5" name="Freeform 112"/>
          <p:cNvSpPr>
            <a:spLocks/>
          </p:cNvSpPr>
          <p:nvPr/>
        </p:nvSpPr>
        <p:spPr bwMode="auto">
          <a:xfrm>
            <a:off x="3803943" y="2041935"/>
            <a:ext cx="1588" cy="2297117"/>
          </a:xfrm>
          <a:custGeom>
            <a:avLst/>
            <a:gdLst>
              <a:gd name="T0" fmla="*/ 0 w 1"/>
              <a:gd name="T1" fmla="*/ 0 h 14605"/>
              <a:gd name="T2" fmla="*/ 0 w 1"/>
              <a:gd name="T3" fmla="*/ 0 h 14605"/>
              <a:gd name="T4" fmla="*/ 0 w 1"/>
              <a:gd name="T5" fmla="*/ 0 h 14605"/>
              <a:gd name="T6" fmla="*/ 0 60000 65536"/>
              <a:gd name="T7" fmla="*/ 0 60000 65536"/>
              <a:gd name="T8" fmla="*/ 0 60000 65536"/>
              <a:gd name="T9" fmla="*/ 0 w 1"/>
              <a:gd name="T10" fmla="*/ 0 h 14605"/>
              <a:gd name="T11" fmla="*/ 1 w 1"/>
              <a:gd name="T12" fmla="*/ 14605 h 14605"/>
            </a:gdLst>
            <a:ahLst/>
            <a:cxnLst>
              <a:cxn ang="T6">
                <a:pos x="T0" y="T1"/>
              </a:cxn>
              <a:cxn ang="T7">
                <a:pos x="T2" y="T3"/>
              </a:cxn>
              <a:cxn ang="T8">
                <a:pos x="T4" y="T5"/>
              </a:cxn>
            </a:cxnLst>
            <a:rect l="T9" t="T10" r="T11" b="T12"/>
            <a:pathLst>
              <a:path w="1" h="14605">
                <a:moveTo>
                  <a:pt x="0" y="14605"/>
                </a:moveTo>
                <a:lnTo>
                  <a:pt x="0" y="0"/>
                </a:lnTo>
                <a:lnTo>
                  <a:pt x="0" y="14605"/>
                </a:lnTo>
              </a:path>
            </a:pathLst>
          </a:custGeom>
          <a:noFill/>
          <a:ln w="2">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6" name="Line 113"/>
          <p:cNvSpPr>
            <a:spLocks noChangeShapeType="1"/>
          </p:cNvSpPr>
          <p:nvPr/>
        </p:nvSpPr>
        <p:spPr bwMode="auto">
          <a:xfrm flipH="1">
            <a:off x="3710281" y="4339052"/>
            <a:ext cx="93663" cy="110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7" name="Line 114"/>
          <p:cNvSpPr>
            <a:spLocks noChangeShapeType="1"/>
          </p:cNvSpPr>
          <p:nvPr/>
        </p:nvSpPr>
        <p:spPr bwMode="auto">
          <a:xfrm flipH="1">
            <a:off x="3757906" y="4256501"/>
            <a:ext cx="46038" cy="110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 name="Line 115"/>
          <p:cNvSpPr>
            <a:spLocks noChangeShapeType="1"/>
          </p:cNvSpPr>
          <p:nvPr/>
        </p:nvSpPr>
        <p:spPr bwMode="auto">
          <a:xfrm flipH="1">
            <a:off x="3757906" y="4173950"/>
            <a:ext cx="46038" cy="110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 name="Line 116"/>
          <p:cNvSpPr>
            <a:spLocks noChangeShapeType="1"/>
          </p:cNvSpPr>
          <p:nvPr/>
        </p:nvSpPr>
        <p:spPr bwMode="auto">
          <a:xfrm flipH="1">
            <a:off x="3757906" y="4092500"/>
            <a:ext cx="46038" cy="110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0" name="Line 117"/>
          <p:cNvSpPr>
            <a:spLocks noChangeShapeType="1"/>
          </p:cNvSpPr>
          <p:nvPr/>
        </p:nvSpPr>
        <p:spPr bwMode="auto">
          <a:xfrm flipH="1">
            <a:off x="3710281" y="4009949"/>
            <a:ext cx="93663" cy="110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 name="Line 118"/>
          <p:cNvSpPr>
            <a:spLocks noChangeShapeType="1"/>
          </p:cNvSpPr>
          <p:nvPr/>
        </p:nvSpPr>
        <p:spPr bwMode="auto">
          <a:xfrm flipH="1">
            <a:off x="3757906" y="3928498"/>
            <a:ext cx="46038" cy="110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2" name="Line 119"/>
          <p:cNvSpPr>
            <a:spLocks noChangeShapeType="1"/>
          </p:cNvSpPr>
          <p:nvPr/>
        </p:nvSpPr>
        <p:spPr bwMode="auto">
          <a:xfrm flipH="1">
            <a:off x="3757906" y="3845948"/>
            <a:ext cx="46038" cy="110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3" name="Line 120"/>
          <p:cNvSpPr>
            <a:spLocks noChangeShapeType="1"/>
          </p:cNvSpPr>
          <p:nvPr/>
        </p:nvSpPr>
        <p:spPr bwMode="auto">
          <a:xfrm flipH="1">
            <a:off x="3757906" y="3764497"/>
            <a:ext cx="46038" cy="110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 name="Line 121"/>
          <p:cNvSpPr>
            <a:spLocks noChangeShapeType="1"/>
          </p:cNvSpPr>
          <p:nvPr/>
        </p:nvSpPr>
        <p:spPr bwMode="auto">
          <a:xfrm flipH="1">
            <a:off x="3710281" y="3683047"/>
            <a:ext cx="93663" cy="110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 name="Line 122"/>
          <p:cNvSpPr>
            <a:spLocks noChangeShapeType="1"/>
          </p:cNvSpPr>
          <p:nvPr/>
        </p:nvSpPr>
        <p:spPr bwMode="auto">
          <a:xfrm flipH="1">
            <a:off x="3757906" y="3600496"/>
            <a:ext cx="46038" cy="110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 name="Line 123"/>
          <p:cNvSpPr>
            <a:spLocks noChangeShapeType="1"/>
          </p:cNvSpPr>
          <p:nvPr/>
        </p:nvSpPr>
        <p:spPr bwMode="auto">
          <a:xfrm flipH="1">
            <a:off x="3757906" y="3519046"/>
            <a:ext cx="46038" cy="110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7" name="Line 124"/>
          <p:cNvSpPr>
            <a:spLocks noChangeShapeType="1"/>
          </p:cNvSpPr>
          <p:nvPr/>
        </p:nvSpPr>
        <p:spPr bwMode="auto">
          <a:xfrm flipH="1">
            <a:off x="3757906" y="3436495"/>
            <a:ext cx="46038" cy="110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 name="Line 125"/>
          <p:cNvSpPr>
            <a:spLocks noChangeShapeType="1"/>
          </p:cNvSpPr>
          <p:nvPr/>
        </p:nvSpPr>
        <p:spPr bwMode="auto">
          <a:xfrm flipH="1">
            <a:off x="3710281" y="3353944"/>
            <a:ext cx="93663" cy="110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 name="Line 126"/>
          <p:cNvSpPr>
            <a:spLocks noChangeShapeType="1"/>
          </p:cNvSpPr>
          <p:nvPr/>
        </p:nvSpPr>
        <p:spPr bwMode="auto">
          <a:xfrm flipH="1">
            <a:off x="3757906" y="3272494"/>
            <a:ext cx="46038" cy="110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0" name="Line 127"/>
          <p:cNvSpPr>
            <a:spLocks noChangeShapeType="1"/>
          </p:cNvSpPr>
          <p:nvPr/>
        </p:nvSpPr>
        <p:spPr bwMode="auto">
          <a:xfrm flipH="1">
            <a:off x="3757906" y="3189943"/>
            <a:ext cx="46038" cy="110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1" name="Line 128"/>
          <p:cNvSpPr>
            <a:spLocks noChangeShapeType="1"/>
          </p:cNvSpPr>
          <p:nvPr/>
        </p:nvSpPr>
        <p:spPr bwMode="auto">
          <a:xfrm flipH="1">
            <a:off x="3757906" y="3108493"/>
            <a:ext cx="46038" cy="110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2" name="Line 129"/>
          <p:cNvSpPr>
            <a:spLocks noChangeShapeType="1"/>
          </p:cNvSpPr>
          <p:nvPr/>
        </p:nvSpPr>
        <p:spPr bwMode="auto">
          <a:xfrm flipH="1">
            <a:off x="3710281" y="3025942"/>
            <a:ext cx="93663" cy="110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3" name="Line 130"/>
          <p:cNvSpPr>
            <a:spLocks noChangeShapeType="1"/>
          </p:cNvSpPr>
          <p:nvPr/>
        </p:nvSpPr>
        <p:spPr bwMode="auto">
          <a:xfrm flipH="1">
            <a:off x="3757906" y="2944491"/>
            <a:ext cx="46038" cy="110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 name="Line 131"/>
          <p:cNvSpPr>
            <a:spLocks noChangeShapeType="1"/>
          </p:cNvSpPr>
          <p:nvPr/>
        </p:nvSpPr>
        <p:spPr bwMode="auto">
          <a:xfrm flipH="1">
            <a:off x="3757906" y="2861941"/>
            <a:ext cx="46038" cy="110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5" name="Line 132"/>
          <p:cNvSpPr>
            <a:spLocks noChangeShapeType="1"/>
          </p:cNvSpPr>
          <p:nvPr/>
        </p:nvSpPr>
        <p:spPr bwMode="auto">
          <a:xfrm flipH="1">
            <a:off x="3757906" y="2780490"/>
            <a:ext cx="46038" cy="110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6" name="Line 133"/>
          <p:cNvSpPr>
            <a:spLocks noChangeShapeType="1"/>
          </p:cNvSpPr>
          <p:nvPr/>
        </p:nvSpPr>
        <p:spPr bwMode="auto">
          <a:xfrm flipH="1">
            <a:off x="3710281" y="2697939"/>
            <a:ext cx="93663" cy="110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7" name="Line 134"/>
          <p:cNvSpPr>
            <a:spLocks noChangeShapeType="1"/>
          </p:cNvSpPr>
          <p:nvPr/>
        </p:nvSpPr>
        <p:spPr bwMode="auto">
          <a:xfrm flipH="1">
            <a:off x="3757906" y="2615388"/>
            <a:ext cx="46038" cy="110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 name="Line 135"/>
          <p:cNvSpPr>
            <a:spLocks noChangeShapeType="1"/>
          </p:cNvSpPr>
          <p:nvPr/>
        </p:nvSpPr>
        <p:spPr bwMode="auto">
          <a:xfrm flipH="1">
            <a:off x="3757906" y="2533938"/>
            <a:ext cx="46038" cy="110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 name="Line 136"/>
          <p:cNvSpPr>
            <a:spLocks noChangeShapeType="1"/>
          </p:cNvSpPr>
          <p:nvPr/>
        </p:nvSpPr>
        <p:spPr bwMode="auto">
          <a:xfrm flipH="1">
            <a:off x="3757906" y="2452488"/>
            <a:ext cx="46038" cy="110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 name="Line 137"/>
          <p:cNvSpPr>
            <a:spLocks noChangeShapeType="1"/>
          </p:cNvSpPr>
          <p:nvPr/>
        </p:nvSpPr>
        <p:spPr bwMode="auto">
          <a:xfrm flipH="1">
            <a:off x="3710281" y="2369937"/>
            <a:ext cx="93663" cy="110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1" name="Line 138"/>
          <p:cNvSpPr>
            <a:spLocks noChangeShapeType="1"/>
          </p:cNvSpPr>
          <p:nvPr/>
        </p:nvSpPr>
        <p:spPr bwMode="auto">
          <a:xfrm flipH="1">
            <a:off x="3757906" y="2288487"/>
            <a:ext cx="46038" cy="110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2" name="Line 139"/>
          <p:cNvSpPr>
            <a:spLocks noChangeShapeType="1"/>
          </p:cNvSpPr>
          <p:nvPr/>
        </p:nvSpPr>
        <p:spPr bwMode="auto">
          <a:xfrm flipH="1">
            <a:off x="3757906" y="2205936"/>
            <a:ext cx="46038" cy="110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3" name="Line 140"/>
          <p:cNvSpPr>
            <a:spLocks noChangeShapeType="1"/>
          </p:cNvSpPr>
          <p:nvPr/>
        </p:nvSpPr>
        <p:spPr bwMode="auto">
          <a:xfrm flipH="1">
            <a:off x="3757906" y="2124486"/>
            <a:ext cx="46038" cy="110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4" name="Line 141"/>
          <p:cNvSpPr>
            <a:spLocks noChangeShapeType="1"/>
          </p:cNvSpPr>
          <p:nvPr/>
        </p:nvSpPr>
        <p:spPr bwMode="auto">
          <a:xfrm flipH="1">
            <a:off x="3710281" y="2041935"/>
            <a:ext cx="93663" cy="110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5" name="Freeform 142"/>
          <p:cNvSpPr>
            <a:spLocks/>
          </p:cNvSpPr>
          <p:nvPr/>
        </p:nvSpPr>
        <p:spPr bwMode="auto">
          <a:xfrm>
            <a:off x="584493" y="2209238"/>
            <a:ext cx="1989138" cy="1949302"/>
          </a:xfrm>
          <a:custGeom>
            <a:avLst/>
            <a:gdLst>
              <a:gd name="T0" fmla="*/ 0 w 8768"/>
              <a:gd name="T1" fmla="*/ 0 h 12401"/>
              <a:gd name="T2" fmla="*/ 0 w 8768"/>
              <a:gd name="T3" fmla="*/ 0 h 12401"/>
              <a:gd name="T4" fmla="*/ 0 w 8768"/>
              <a:gd name="T5" fmla="*/ 0 h 12401"/>
              <a:gd name="T6" fmla="*/ 0 w 8768"/>
              <a:gd name="T7" fmla="*/ 0 h 12401"/>
              <a:gd name="T8" fmla="*/ 0 w 8768"/>
              <a:gd name="T9" fmla="*/ 0 h 12401"/>
              <a:gd name="T10" fmla="*/ 0 w 8768"/>
              <a:gd name="T11" fmla="*/ 0 h 12401"/>
              <a:gd name="T12" fmla="*/ 0 w 8768"/>
              <a:gd name="T13" fmla="*/ 0 h 12401"/>
              <a:gd name="T14" fmla="*/ 0 w 8768"/>
              <a:gd name="T15" fmla="*/ 0 h 12401"/>
              <a:gd name="T16" fmla="*/ 0 w 8768"/>
              <a:gd name="T17" fmla="*/ 0 h 12401"/>
              <a:gd name="T18" fmla="*/ 0 w 8768"/>
              <a:gd name="T19" fmla="*/ 0 h 12401"/>
              <a:gd name="T20" fmla="*/ 0 w 8768"/>
              <a:gd name="T21" fmla="*/ 0 h 12401"/>
              <a:gd name="T22" fmla="*/ 0 w 8768"/>
              <a:gd name="T23" fmla="*/ 0 h 12401"/>
              <a:gd name="T24" fmla="*/ 0 w 8768"/>
              <a:gd name="T25" fmla="*/ 0 h 12401"/>
              <a:gd name="T26" fmla="*/ 0 w 8768"/>
              <a:gd name="T27" fmla="*/ 0 h 12401"/>
              <a:gd name="T28" fmla="*/ 0 w 8768"/>
              <a:gd name="T29" fmla="*/ 0 h 12401"/>
              <a:gd name="T30" fmla="*/ 0 w 8768"/>
              <a:gd name="T31" fmla="*/ 0 h 12401"/>
              <a:gd name="T32" fmla="*/ 0 w 8768"/>
              <a:gd name="T33" fmla="*/ 0 h 12401"/>
              <a:gd name="T34" fmla="*/ 0 w 8768"/>
              <a:gd name="T35" fmla="*/ 0 h 12401"/>
              <a:gd name="T36" fmla="*/ 0 w 8768"/>
              <a:gd name="T37" fmla="*/ 0 h 12401"/>
              <a:gd name="T38" fmla="*/ 0 w 8768"/>
              <a:gd name="T39" fmla="*/ 0 h 12401"/>
              <a:gd name="T40" fmla="*/ 0 w 8768"/>
              <a:gd name="T41" fmla="*/ 0 h 12401"/>
              <a:gd name="T42" fmla="*/ 0 w 8768"/>
              <a:gd name="T43" fmla="*/ 0 h 12401"/>
              <a:gd name="T44" fmla="*/ 0 w 8768"/>
              <a:gd name="T45" fmla="*/ 0 h 12401"/>
              <a:gd name="T46" fmla="*/ 0 w 8768"/>
              <a:gd name="T47" fmla="*/ 0 h 12401"/>
              <a:gd name="T48" fmla="*/ 0 w 8768"/>
              <a:gd name="T49" fmla="*/ 0 h 12401"/>
              <a:gd name="T50" fmla="*/ 0 w 8768"/>
              <a:gd name="T51" fmla="*/ 0 h 12401"/>
              <a:gd name="T52" fmla="*/ 0 w 8768"/>
              <a:gd name="T53" fmla="*/ 0 h 12401"/>
              <a:gd name="T54" fmla="*/ 0 w 8768"/>
              <a:gd name="T55" fmla="*/ 0 h 12401"/>
              <a:gd name="T56" fmla="*/ 0 w 8768"/>
              <a:gd name="T57" fmla="*/ 0 h 12401"/>
              <a:gd name="T58" fmla="*/ 0 w 8768"/>
              <a:gd name="T59" fmla="*/ 0 h 12401"/>
              <a:gd name="T60" fmla="*/ 0 w 8768"/>
              <a:gd name="T61" fmla="*/ 0 h 12401"/>
              <a:gd name="T62" fmla="*/ 0 w 8768"/>
              <a:gd name="T63" fmla="*/ 0 h 12401"/>
              <a:gd name="T64" fmla="*/ 0 w 8768"/>
              <a:gd name="T65" fmla="*/ 0 h 12401"/>
              <a:gd name="T66" fmla="*/ 0 w 8768"/>
              <a:gd name="T67" fmla="*/ 0 h 12401"/>
              <a:gd name="T68" fmla="*/ 0 w 8768"/>
              <a:gd name="T69" fmla="*/ 0 h 12401"/>
              <a:gd name="T70" fmla="*/ 0 w 8768"/>
              <a:gd name="T71" fmla="*/ 0 h 12401"/>
              <a:gd name="T72" fmla="*/ 0 w 8768"/>
              <a:gd name="T73" fmla="*/ 0 h 12401"/>
              <a:gd name="T74" fmla="*/ 0 w 8768"/>
              <a:gd name="T75" fmla="*/ 0 h 12401"/>
              <a:gd name="T76" fmla="*/ 0 w 8768"/>
              <a:gd name="T77" fmla="*/ 0 h 12401"/>
              <a:gd name="T78" fmla="*/ 0 w 8768"/>
              <a:gd name="T79" fmla="*/ 0 h 12401"/>
              <a:gd name="T80" fmla="*/ 0 w 8768"/>
              <a:gd name="T81" fmla="*/ 0 h 12401"/>
              <a:gd name="T82" fmla="*/ 0 w 8768"/>
              <a:gd name="T83" fmla="*/ 0 h 12401"/>
              <a:gd name="T84" fmla="*/ 0 w 8768"/>
              <a:gd name="T85" fmla="*/ 0 h 12401"/>
              <a:gd name="T86" fmla="*/ 0 w 8768"/>
              <a:gd name="T87" fmla="*/ 0 h 12401"/>
              <a:gd name="T88" fmla="*/ 0 w 8768"/>
              <a:gd name="T89" fmla="*/ 0 h 12401"/>
              <a:gd name="T90" fmla="*/ 0 w 8768"/>
              <a:gd name="T91" fmla="*/ 0 h 12401"/>
              <a:gd name="T92" fmla="*/ 0 w 8768"/>
              <a:gd name="T93" fmla="*/ 0 h 12401"/>
              <a:gd name="T94" fmla="*/ 0 w 8768"/>
              <a:gd name="T95" fmla="*/ 0 h 12401"/>
              <a:gd name="T96" fmla="*/ 0 w 8768"/>
              <a:gd name="T97" fmla="*/ 0 h 12401"/>
              <a:gd name="T98" fmla="*/ 0 w 8768"/>
              <a:gd name="T99" fmla="*/ 0 h 12401"/>
              <a:gd name="T100" fmla="*/ 0 w 8768"/>
              <a:gd name="T101" fmla="*/ 0 h 12401"/>
              <a:gd name="T102" fmla="*/ 0 w 8768"/>
              <a:gd name="T103" fmla="*/ 0 h 12401"/>
              <a:gd name="T104" fmla="*/ 0 w 8768"/>
              <a:gd name="T105" fmla="*/ 0 h 12401"/>
              <a:gd name="T106" fmla="*/ 0 w 8768"/>
              <a:gd name="T107" fmla="*/ 0 h 12401"/>
              <a:gd name="T108" fmla="*/ 0 w 8768"/>
              <a:gd name="T109" fmla="*/ 0 h 12401"/>
              <a:gd name="T110" fmla="*/ 0 w 8768"/>
              <a:gd name="T111" fmla="*/ 0 h 12401"/>
              <a:gd name="T112" fmla="*/ 0 w 8768"/>
              <a:gd name="T113" fmla="*/ 0 h 12401"/>
              <a:gd name="T114" fmla="*/ 0 w 8768"/>
              <a:gd name="T115" fmla="*/ 0 h 12401"/>
              <a:gd name="T116" fmla="*/ 0 w 8768"/>
              <a:gd name="T117" fmla="*/ 0 h 12401"/>
              <a:gd name="T118" fmla="*/ 0 w 8768"/>
              <a:gd name="T119" fmla="*/ 0 h 12401"/>
              <a:gd name="T120" fmla="*/ 0 w 8768"/>
              <a:gd name="T121" fmla="*/ 0 h 12401"/>
              <a:gd name="T122" fmla="*/ 0 w 8768"/>
              <a:gd name="T123" fmla="*/ 0 h 12401"/>
              <a:gd name="T124" fmla="*/ 0 w 8768"/>
              <a:gd name="T125" fmla="*/ 0 h 124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768"/>
              <a:gd name="T190" fmla="*/ 0 h 12401"/>
              <a:gd name="T191" fmla="*/ 8768 w 8768"/>
              <a:gd name="T192" fmla="*/ 12401 h 1240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768" h="12401">
                <a:moveTo>
                  <a:pt x="0" y="12401"/>
                </a:moveTo>
                <a:lnTo>
                  <a:pt x="68" y="11007"/>
                </a:lnTo>
                <a:lnTo>
                  <a:pt x="137" y="10144"/>
                </a:lnTo>
                <a:lnTo>
                  <a:pt x="209" y="9467"/>
                </a:lnTo>
                <a:lnTo>
                  <a:pt x="273" y="8891"/>
                </a:lnTo>
                <a:lnTo>
                  <a:pt x="346" y="8379"/>
                </a:lnTo>
                <a:lnTo>
                  <a:pt x="414" y="7920"/>
                </a:lnTo>
                <a:lnTo>
                  <a:pt x="487" y="7496"/>
                </a:lnTo>
                <a:lnTo>
                  <a:pt x="551" y="7106"/>
                </a:lnTo>
                <a:lnTo>
                  <a:pt x="624" y="6738"/>
                </a:lnTo>
                <a:lnTo>
                  <a:pt x="693" y="6396"/>
                </a:lnTo>
                <a:lnTo>
                  <a:pt x="761" y="6073"/>
                </a:lnTo>
                <a:lnTo>
                  <a:pt x="834" y="5767"/>
                </a:lnTo>
                <a:lnTo>
                  <a:pt x="902" y="5477"/>
                </a:lnTo>
                <a:lnTo>
                  <a:pt x="975" y="5199"/>
                </a:lnTo>
                <a:lnTo>
                  <a:pt x="1040" y="4933"/>
                </a:lnTo>
                <a:lnTo>
                  <a:pt x="1112" y="4683"/>
                </a:lnTo>
                <a:lnTo>
                  <a:pt x="1181" y="4442"/>
                </a:lnTo>
                <a:lnTo>
                  <a:pt x="1249" y="4208"/>
                </a:lnTo>
                <a:lnTo>
                  <a:pt x="1318" y="3982"/>
                </a:lnTo>
                <a:lnTo>
                  <a:pt x="1390" y="3772"/>
                </a:lnTo>
                <a:lnTo>
                  <a:pt x="1459" y="3563"/>
                </a:lnTo>
                <a:lnTo>
                  <a:pt x="1528" y="3370"/>
                </a:lnTo>
                <a:lnTo>
                  <a:pt x="1600" y="3176"/>
                </a:lnTo>
                <a:lnTo>
                  <a:pt x="1669" y="2995"/>
                </a:lnTo>
                <a:lnTo>
                  <a:pt x="1741" y="2821"/>
                </a:lnTo>
                <a:lnTo>
                  <a:pt x="1805" y="2652"/>
                </a:lnTo>
                <a:lnTo>
                  <a:pt x="1878" y="2491"/>
                </a:lnTo>
                <a:lnTo>
                  <a:pt x="1946" y="2334"/>
                </a:lnTo>
                <a:lnTo>
                  <a:pt x="2015" y="2185"/>
                </a:lnTo>
                <a:lnTo>
                  <a:pt x="2084" y="2044"/>
                </a:lnTo>
                <a:lnTo>
                  <a:pt x="2156" y="1903"/>
                </a:lnTo>
                <a:lnTo>
                  <a:pt x="2225" y="1773"/>
                </a:lnTo>
                <a:lnTo>
                  <a:pt x="2293" y="1645"/>
                </a:lnTo>
                <a:lnTo>
                  <a:pt x="2366" y="1528"/>
                </a:lnTo>
                <a:lnTo>
                  <a:pt x="2434" y="1411"/>
                </a:lnTo>
                <a:lnTo>
                  <a:pt x="2503" y="1298"/>
                </a:lnTo>
                <a:lnTo>
                  <a:pt x="2572" y="1197"/>
                </a:lnTo>
                <a:lnTo>
                  <a:pt x="2644" y="1096"/>
                </a:lnTo>
                <a:lnTo>
                  <a:pt x="2713" y="1000"/>
                </a:lnTo>
                <a:lnTo>
                  <a:pt x="2781" y="911"/>
                </a:lnTo>
                <a:lnTo>
                  <a:pt x="2850" y="822"/>
                </a:lnTo>
                <a:lnTo>
                  <a:pt x="2923" y="742"/>
                </a:lnTo>
                <a:lnTo>
                  <a:pt x="2991" y="665"/>
                </a:lnTo>
                <a:lnTo>
                  <a:pt x="3060" y="593"/>
                </a:lnTo>
                <a:lnTo>
                  <a:pt x="3132" y="524"/>
                </a:lnTo>
                <a:lnTo>
                  <a:pt x="3201" y="463"/>
                </a:lnTo>
                <a:lnTo>
                  <a:pt x="3269" y="403"/>
                </a:lnTo>
                <a:lnTo>
                  <a:pt x="3337" y="351"/>
                </a:lnTo>
                <a:lnTo>
                  <a:pt x="3410" y="298"/>
                </a:lnTo>
                <a:lnTo>
                  <a:pt x="3478" y="250"/>
                </a:lnTo>
                <a:lnTo>
                  <a:pt x="3547" y="210"/>
                </a:lnTo>
                <a:lnTo>
                  <a:pt x="3616" y="170"/>
                </a:lnTo>
                <a:lnTo>
                  <a:pt x="3688" y="134"/>
                </a:lnTo>
                <a:lnTo>
                  <a:pt x="3757" y="105"/>
                </a:lnTo>
                <a:lnTo>
                  <a:pt x="3825" y="81"/>
                </a:lnTo>
                <a:lnTo>
                  <a:pt x="3898" y="56"/>
                </a:lnTo>
                <a:lnTo>
                  <a:pt x="3966" y="36"/>
                </a:lnTo>
                <a:lnTo>
                  <a:pt x="4035" y="25"/>
                </a:lnTo>
                <a:lnTo>
                  <a:pt x="4104" y="8"/>
                </a:lnTo>
                <a:lnTo>
                  <a:pt x="4176" y="4"/>
                </a:lnTo>
                <a:lnTo>
                  <a:pt x="4241" y="0"/>
                </a:lnTo>
                <a:lnTo>
                  <a:pt x="4313" y="0"/>
                </a:lnTo>
                <a:lnTo>
                  <a:pt x="4382" y="4"/>
                </a:lnTo>
                <a:lnTo>
                  <a:pt x="4455" y="8"/>
                </a:lnTo>
                <a:lnTo>
                  <a:pt x="4523" y="21"/>
                </a:lnTo>
                <a:lnTo>
                  <a:pt x="4592" y="32"/>
                </a:lnTo>
                <a:lnTo>
                  <a:pt x="4664" y="49"/>
                </a:lnTo>
                <a:lnTo>
                  <a:pt x="4728" y="69"/>
                </a:lnTo>
                <a:lnTo>
                  <a:pt x="4801" y="93"/>
                </a:lnTo>
                <a:lnTo>
                  <a:pt x="4869" y="121"/>
                </a:lnTo>
                <a:lnTo>
                  <a:pt x="4942" y="149"/>
                </a:lnTo>
                <a:lnTo>
                  <a:pt x="5006" y="186"/>
                </a:lnTo>
                <a:lnTo>
                  <a:pt x="5079" y="222"/>
                </a:lnTo>
                <a:lnTo>
                  <a:pt x="5148" y="262"/>
                </a:lnTo>
                <a:lnTo>
                  <a:pt x="5216" y="307"/>
                </a:lnTo>
                <a:lnTo>
                  <a:pt x="5289" y="351"/>
                </a:lnTo>
                <a:lnTo>
                  <a:pt x="5357" y="400"/>
                </a:lnTo>
                <a:lnTo>
                  <a:pt x="5430" y="452"/>
                </a:lnTo>
                <a:lnTo>
                  <a:pt x="5495" y="508"/>
                </a:lnTo>
                <a:lnTo>
                  <a:pt x="5567" y="565"/>
                </a:lnTo>
                <a:lnTo>
                  <a:pt x="5636" y="625"/>
                </a:lnTo>
                <a:lnTo>
                  <a:pt x="5708" y="690"/>
                </a:lnTo>
                <a:lnTo>
                  <a:pt x="5773" y="754"/>
                </a:lnTo>
                <a:lnTo>
                  <a:pt x="5845" y="827"/>
                </a:lnTo>
                <a:lnTo>
                  <a:pt x="5914" y="894"/>
                </a:lnTo>
                <a:lnTo>
                  <a:pt x="5983" y="972"/>
                </a:lnTo>
                <a:lnTo>
                  <a:pt x="6055" y="1048"/>
                </a:lnTo>
                <a:lnTo>
                  <a:pt x="6124" y="1128"/>
                </a:lnTo>
                <a:lnTo>
                  <a:pt x="6196" y="1210"/>
                </a:lnTo>
                <a:lnTo>
                  <a:pt x="6260" y="1298"/>
                </a:lnTo>
                <a:lnTo>
                  <a:pt x="6333" y="1383"/>
                </a:lnTo>
                <a:lnTo>
                  <a:pt x="6401" y="1472"/>
                </a:lnTo>
                <a:lnTo>
                  <a:pt x="6470" y="1564"/>
                </a:lnTo>
                <a:lnTo>
                  <a:pt x="6538" y="1661"/>
                </a:lnTo>
                <a:lnTo>
                  <a:pt x="6611" y="1758"/>
                </a:lnTo>
                <a:lnTo>
                  <a:pt x="6680" y="1854"/>
                </a:lnTo>
                <a:lnTo>
                  <a:pt x="6748" y="1955"/>
                </a:lnTo>
                <a:lnTo>
                  <a:pt x="6821" y="2059"/>
                </a:lnTo>
                <a:lnTo>
                  <a:pt x="6889" y="2165"/>
                </a:lnTo>
                <a:lnTo>
                  <a:pt x="6958" y="2269"/>
                </a:lnTo>
                <a:lnTo>
                  <a:pt x="7027" y="2382"/>
                </a:lnTo>
                <a:lnTo>
                  <a:pt x="7099" y="2491"/>
                </a:lnTo>
                <a:lnTo>
                  <a:pt x="7168" y="2607"/>
                </a:lnTo>
                <a:lnTo>
                  <a:pt x="7236" y="2720"/>
                </a:lnTo>
                <a:lnTo>
                  <a:pt x="7305" y="2837"/>
                </a:lnTo>
                <a:lnTo>
                  <a:pt x="7377" y="2958"/>
                </a:lnTo>
                <a:lnTo>
                  <a:pt x="7446" y="3079"/>
                </a:lnTo>
                <a:lnTo>
                  <a:pt x="7515" y="3200"/>
                </a:lnTo>
                <a:lnTo>
                  <a:pt x="7587" y="3325"/>
                </a:lnTo>
                <a:lnTo>
                  <a:pt x="7656" y="3450"/>
                </a:lnTo>
                <a:lnTo>
                  <a:pt x="7723" y="3575"/>
                </a:lnTo>
                <a:lnTo>
                  <a:pt x="7792" y="3708"/>
                </a:lnTo>
                <a:lnTo>
                  <a:pt x="7866" y="3837"/>
                </a:lnTo>
                <a:lnTo>
                  <a:pt x="7933" y="3966"/>
                </a:lnTo>
                <a:lnTo>
                  <a:pt x="8002" y="4099"/>
                </a:lnTo>
                <a:lnTo>
                  <a:pt x="8070" y="4236"/>
                </a:lnTo>
                <a:lnTo>
                  <a:pt x="8143" y="4369"/>
                </a:lnTo>
                <a:lnTo>
                  <a:pt x="8212" y="4506"/>
                </a:lnTo>
                <a:lnTo>
                  <a:pt x="8280" y="4643"/>
                </a:lnTo>
                <a:lnTo>
                  <a:pt x="8353" y="4784"/>
                </a:lnTo>
                <a:lnTo>
                  <a:pt x="8421" y="4925"/>
                </a:lnTo>
                <a:lnTo>
                  <a:pt x="8490" y="5066"/>
                </a:lnTo>
                <a:lnTo>
                  <a:pt x="8559" y="5207"/>
                </a:lnTo>
                <a:lnTo>
                  <a:pt x="8631" y="5349"/>
                </a:lnTo>
                <a:lnTo>
                  <a:pt x="8696" y="5490"/>
                </a:lnTo>
                <a:lnTo>
                  <a:pt x="8768" y="5635"/>
                </a:lnTo>
              </a:path>
            </a:pathLst>
          </a:custGeom>
          <a:noFill/>
          <a:ln w="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6" name="Freeform 143"/>
          <p:cNvSpPr>
            <a:spLocks/>
          </p:cNvSpPr>
          <p:nvPr/>
        </p:nvSpPr>
        <p:spPr bwMode="auto">
          <a:xfrm>
            <a:off x="2556168" y="3072170"/>
            <a:ext cx="1169988" cy="1266882"/>
          </a:xfrm>
          <a:custGeom>
            <a:avLst/>
            <a:gdLst>
              <a:gd name="T0" fmla="*/ 0 w 5157"/>
              <a:gd name="T1" fmla="*/ 0 h 8055"/>
              <a:gd name="T2" fmla="*/ 0 w 5157"/>
              <a:gd name="T3" fmla="*/ 0 h 8055"/>
              <a:gd name="T4" fmla="*/ 0 w 5157"/>
              <a:gd name="T5" fmla="*/ 0 h 8055"/>
              <a:gd name="T6" fmla="*/ 0 w 5157"/>
              <a:gd name="T7" fmla="*/ 0 h 8055"/>
              <a:gd name="T8" fmla="*/ 0 w 5157"/>
              <a:gd name="T9" fmla="*/ 0 h 8055"/>
              <a:gd name="T10" fmla="*/ 0 w 5157"/>
              <a:gd name="T11" fmla="*/ 0 h 8055"/>
              <a:gd name="T12" fmla="*/ 0 w 5157"/>
              <a:gd name="T13" fmla="*/ 0 h 8055"/>
              <a:gd name="T14" fmla="*/ 0 w 5157"/>
              <a:gd name="T15" fmla="*/ 0 h 8055"/>
              <a:gd name="T16" fmla="*/ 0 w 5157"/>
              <a:gd name="T17" fmla="*/ 0 h 8055"/>
              <a:gd name="T18" fmla="*/ 0 w 5157"/>
              <a:gd name="T19" fmla="*/ 0 h 8055"/>
              <a:gd name="T20" fmla="*/ 0 w 5157"/>
              <a:gd name="T21" fmla="*/ 0 h 8055"/>
              <a:gd name="T22" fmla="*/ 0 w 5157"/>
              <a:gd name="T23" fmla="*/ 0 h 8055"/>
              <a:gd name="T24" fmla="*/ 0 w 5157"/>
              <a:gd name="T25" fmla="*/ 0 h 8055"/>
              <a:gd name="T26" fmla="*/ 0 w 5157"/>
              <a:gd name="T27" fmla="*/ 0 h 8055"/>
              <a:gd name="T28" fmla="*/ 0 w 5157"/>
              <a:gd name="T29" fmla="*/ 0 h 8055"/>
              <a:gd name="T30" fmla="*/ 0 w 5157"/>
              <a:gd name="T31" fmla="*/ 0 h 8055"/>
              <a:gd name="T32" fmla="*/ 0 w 5157"/>
              <a:gd name="T33" fmla="*/ 0 h 8055"/>
              <a:gd name="T34" fmla="*/ 0 w 5157"/>
              <a:gd name="T35" fmla="*/ 0 h 8055"/>
              <a:gd name="T36" fmla="*/ 0 w 5157"/>
              <a:gd name="T37" fmla="*/ 0 h 8055"/>
              <a:gd name="T38" fmla="*/ 0 w 5157"/>
              <a:gd name="T39" fmla="*/ 0 h 8055"/>
              <a:gd name="T40" fmla="*/ 0 w 5157"/>
              <a:gd name="T41" fmla="*/ 0 h 8055"/>
              <a:gd name="T42" fmla="*/ 0 w 5157"/>
              <a:gd name="T43" fmla="*/ 0 h 8055"/>
              <a:gd name="T44" fmla="*/ 0 w 5157"/>
              <a:gd name="T45" fmla="*/ 0 h 8055"/>
              <a:gd name="T46" fmla="*/ 0 w 5157"/>
              <a:gd name="T47" fmla="*/ 0 h 8055"/>
              <a:gd name="T48" fmla="*/ 0 w 5157"/>
              <a:gd name="T49" fmla="*/ 0 h 8055"/>
              <a:gd name="T50" fmla="*/ 0 w 5157"/>
              <a:gd name="T51" fmla="*/ 0 h 8055"/>
              <a:gd name="T52" fmla="*/ 0 w 5157"/>
              <a:gd name="T53" fmla="*/ 0 h 8055"/>
              <a:gd name="T54" fmla="*/ 0 w 5157"/>
              <a:gd name="T55" fmla="*/ 0 h 8055"/>
              <a:gd name="T56" fmla="*/ 0 w 5157"/>
              <a:gd name="T57" fmla="*/ 0 h 8055"/>
              <a:gd name="T58" fmla="*/ 0 w 5157"/>
              <a:gd name="T59" fmla="*/ 0 h 8055"/>
              <a:gd name="T60" fmla="*/ 0 w 5157"/>
              <a:gd name="T61" fmla="*/ 0 h 8055"/>
              <a:gd name="T62" fmla="*/ 0 w 5157"/>
              <a:gd name="T63" fmla="*/ 0 h 8055"/>
              <a:gd name="T64" fmla="*/ 0 w 5157"/>
              <a:gd name="T65" fmla="*/ 0 h 8055"/>
              <a:gd name="T66" fmla="*/ 0 w 5157"/>
              <a:gd name="T67" fmla="*/ 0 h 8055"/>
              <a:gd name="T68" fmla="*/ 0 w 5157"/>
              <a:gd name="T69" fmla="*/ 0 h 8055"/>
              <a:gd name="T70" fmla="*/ 0 w 5157"/>
              <a:gd name="T71" fmla="*/ 0 h 8055"/>
              <a:gd name="T72" fmla="*/ 0 w 5157"/>
              <a:gd name="T73" fmla="*/ 0 h 80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157"/>
              <a:gd name="T112" fmla="*/ 0 h 8055"/>
              <a:gd name="T113" fmla="*/ 5157 w 5157"/>
              <a:gd name="T114" fmla="*/ 8055 h 80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157" h="8055">
                <a:moveTo>
                  <a:pt x="0" y="0"/>
                </a:moveTo>
                <a:lnTo>
                  <a:pt x="72" y="145"/>
                </a:lnTo>
                <a:lnTo>
                  <a:pt x="141" y="290"/>
                </a:lnTo>
                <a:lnTo>
                  <a:pt x="213" y="435"/>
                </a:lnTo>
                <a:lnTo>
                  <a:pt x="282" y="583"/>
                </a:lnTo>
                <a:lnTo>
                  <a:pt x="351" y="725"/>
                </a:lnTo>
                <a:lnTo>
                  <a:pt x="423" y="873"/>
                </a:lnTo>
                <a:lnTo>
                  <a:pt x="492" y="1023"/>
                </a:lnTo>
                <a:lnTo>
                  <a:pt x="560" y="1168"/>
                </a:lnTo>
                <a:lnTo>
                  <a:pt x="628" y="1317"/>
                </a:lnTo>
                <a:lnTo>
                  <a:pt x="702" y="1466"/>
                </a:lnTo>
                <a:lnTo>
                  <a:pt x="765" y="1611"/>
                </a:lnTo>
                <a:lnTo>
                  <a:pt x="838" y="1761"/>
                </a:lnTo>
                <a:lnTo>
                  <a:pt x="906" y="1910"/>
                </a:lnTo>
                <a:lnTo>
                  <a:pt x="979" y="2055"/>
                </a:lnTo>
                <a:lnTo>
                  <a:pt x="1048" y="2203"/>
                </a:lnTo>
                <a:lnTo>
                  <a:pt x="1116" y="2353"/>
                </a:lnTo>
                <a:lnTo>
                  <a:pt x="1189" y="2498"/>
                </a:lnTo>
                <a:lnTo>
                  <a:pt x="1254" y="2647"/>
                </a:lnTo>
                <a:lnTo>
                  <a:pt x="1326" y="2796"/>
                </a:lnTo>
                <a:lnTo>
                  <a:pt x="1395" y="2941"/>
                </a:lnTo>
                <a:lnTo>
                  <a:pt x="1467" y="3086"/>
                </a:lnTo>
                <a:lnTo>
                  <a:pt x="1532" y="3231"/>
                </a:lnTo>
                <a:lnTo>
                  <a:pt x="1604" y="3377"/>
                </a:lnTo>
                <a:lnTo>
                  <a:pt x="1673" y="3522"/>
                </a:lnTo>
                <a:lnTo>
                  <a:pt x="1742" y="3663"/>
                </a:lnTo>
                <a:lnTo>
                  <a:pt x="1814" y="3808"/>
                </a:lnTo>
                <a:lnTo>
                  <a:pt x="1883" y="3949"/>
                </a:lnTo>
                <a:lnTo>
                  <a:pt x="1955" y="4085"/>
                </a:lnTo>
                <a:lnTo>
                  <a:pt x="2019" y="4226"/>
                </a:lnTo>
                <a:lnTo>
                  <a:pt x="2093" y="4364"/>
                </a:lnTo>
                <a:lnTo>
                  <a:pt x="2160" y="4497"/>
                </a:lnTo>
                <a:lnTo>
                  <a:pt x="2234" y="4633"/>
                </a:lnTo>
                <a:lnTo>
                  <a:pt x="2297" y="4771"/>
                </a:lnTo>
                <a:lnTo>
                  <a:pt x="2370" y="4900"/>
                </a:lnTo>
                <a:lnTo>
                  <a:pt x="2438" y="5033"/>
                </a:lnTo>
                <a:lnTo>
                  <a:pt x="2507" y="5157"/>
                </a:lnTo>
                <a:lnTo>
                  <a:pt x="2580" y="5287"/>
                </a:lnTo>
                <a:lnTo>
                  <a:pt x="2648" y="5415"/>
                </a:lnTo>
                <a:lnTo>
                  <a:pt x="2721" y="5541"/>
                </a:lnTo>
                <a:lnTo>
                  <a:pt x="2785" y="5662"/>
                </a:lnTo>
                <a:lnTo>
                  <a:pt x="2858" y="5783"/>
                </a:lnTo>
                <a:lnTo>
                  <a:pt x="2927" y="5900"/>
                </a:lnTo>
                <a:lnTo>
                  <a:pt x="2995" y="6012"/>
                </a:lnTo>
                <a:lnTo>
                  <a:pt x="3064" y="6125"/>
                </a:lnTo>
                <a:lnTo>
                  <a:pt x="3136" y="6238"/>
                </a:lnTo>
                <a:lnTo>
                  <a:pt x="3205" y="6346"/>
                </a:lnTo>
                <a:lnTo>
                  <a:pt x="3274" y="6452"/>
                </a:lnTo>
                <a:lnTo>
                  <a:pt x="3346" y="6556"/>
                </a:lnTo>
                <a:lnTo>
                  <a:pt x="3415" y="6656"/>
                </a:lnTo>
                <a:lnTo>
                  <a:pt x="3483" y="6753"/>
                </a:lnTo>
                <a:lnTo>
                  <a:pt x="3551" y="6851"/>
                </a:lnTo>
                <a:lnTo>
                  <a:pt x="3624" y="6943"/>
                </a:lnTo>
                <a:lnTo>
                  <a:pt x="3692" y="7031"/>
                </a:lnTo>
                <a:lnTo>
                  <a:pt x="3761" y="7120"/>
                </a:lnTo>
                <a:lnTo>
                  <a:pt x="3829" y="7201"/>
                </a:lnTo>
                <a:lnTo>
                  <a:pt x="3902" y="7282"/>
                </a:lnTo>
                <a:lnTo>
                  <a:pt x="3971" y="7358"/>
                </a:lnTo>
                <a:lnTo>
                  <a:pt x="4039" y="7435"/>
                </a:lnTo>
                <a:lnTo>
                  <a:pt x="4112" y="7499"/>
                </a:lnTo>
                <a:lnTo>
                  <a:pt x="4180" y="7568"/>
                </a:lnTo>
                <a:lnTo>
                  <a:pt x="4249" y="7628"/>
                </a:lnTo>
                <a:lnTo>
                  <a:pt x="4318" y="7689"/>
                </a:lnTo>
                <a:lnTo>
                  <a:pt x="4390" y="7741"/>
                </a:lnTo>
                <a:lnTo>
                  <a:pt x="4459" y="7793"/>
                </a:lnTo>
                <a:lnTo>
                  <a:pt x="4527" y="7838"/>
                </a:lnTo>
                <a:lnTo>
                  <a:pt x="4596" y="7878"/>
                </a:lnTo>
                <a:lnTo>
                  <a:pt x="4668" y="7918"/>
                </a:lnTo>
                <a:lnTo>
                  <a:pt x="4737" y="7951"/>
                </a:lnTo>
                <a:lnTo>
                  <a:pt x="4806" y="7979"/>
                </a:lnTo>
                <a:lnTo>
                  <a:pt x="4878" y="8003"/>
                </a:lnTo>
                <a:lnTo>
                  <a:pt x="4947" y="8023"/>
                </a:lnTo>
                <a:lnTo>
                  <a:pt x="5015" y="8040"/>
                </a:lnTo>
                <a:lnTo>
                  <a:pt x="5083" y="8051"/>
                </a:lnTo>
                <a:lnTo>
                  <a:pt x="5157" y="8055"/>
                </a:lnTo>
              </a:path>
            </a:pathLst>
          </a:custGeom>
          <a:noFill/>
          <a:ln w="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7" name="Line 144"/>
          <p:cNvSpPr>
            <a:spLocks noChangeShapeType="1"/>
          </p:cNvSpPr>
          <p:nvPr/>
        </p:nvSpPr>
        <p:spPr bwMode="auto">
          <a:xfrm>
            <a:off x="1171868" y="3401273"/>
            <a:ext cx="384175" cy="1101"/>
          </a:xfrm>
          <a:prstGeom prst="line">
            <a:avLst/>
          </a:prstGeom>
          <a:noFill/>
          <a:ln w="1">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mc:AlternateContent xmlns:mc="http://schemas.openxmlformats.org/markup-compatibility/2006" xmlns:a14="http://schemas.microsoft.com/office/drawing/2010/main">
        <mc:Choice Requires="a14">
          <p:sp>
            <p:nvSpPr>
              <p:cNvPr id="369" name="Rectangle 146"/>
              <p:cNvSpPr>
                <a:spLocks noChangeArrowheads="1"/>
              </p:cNvSpPr>
              <p:nvPr/>
            </p:nvSpPr>
            <p:spPr bwMode="auto">
              <a:xfrm>
                <a:off x="1630656" y="3319823"/>
                <a:ext cx="744538" cy="3379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rgbClr val="FF0000"/>
                          </a:solidFill>
                          <a:latin typeface="Cambria Math" panose="02040503050406030204" pitchFamily="18" charset="0"/>
                          <a:cs typeface="Times New Roman" pitchFamily="18" charset="0"/>
                        </a:rPr>
                        <m:t>𝑏</m:t>
                      </m:r>
                      <m:r>
                        <a:rPr lang="en-US" sz="1400" i="1" dirty="0" smtClean="0">
                          <a:solidFill>
                            <a:srgbClr val="FF0000"/>
                          </a:solidFill>
                          <a:latin typeface="Cambria Math" panose="02040503050406030204" pitchFamily="18" charset="0"/>
                          <a:cs typeface="Times New Roman" pitchFamily="18" charset="0"/>
                        </a:rPr>
                        <m:t>=</m:t>
                      </m:r>
                      <m:r>
                        <a:rPr lang="en-US" sz="1400" i="1" dirty="0">
                          <a:solidFill>
                            <a:srgbClr val="FF0000"/>
                          </a:solidFill>
                          <a:latin typeface="Cambria Math" panose="02040503050406030204" pitchFamily="18" charset="0"/>
                          <a:cs typeface="Times New Roman" pitchFamily="18" charset="0"/>
                        </a:rPr>
                        <m:t>+0.1</m:t>
                      </m:r>
                    </m:oMath>
                  </m:oMathPara>
                </a14:m>
                <a:endParaRPr lang="en-US" dirty="0">
                  <a:solidFill>
                    <a:srgbClr val="000000"/>
                  </a:solidFill>
                  <a:latin typeface="Calibri" pitchFamily="34" charset="0"/>
                  <a:cs typeface="Times New Roman" pitchFamily="18" charset="0"/>
                </a:endParaRPr>
              </a:p>
            </p:txBody>
          </p:sp>
        </mc:Choice>
        <mc:Fallback xmlns="">
          <p:sp>
            <p:nvSpPr>
              <p:cNvPr id="369" name="Rectangle 146"/>
              <p:cNvSpPr>
                <a:spLocks noRot="1" noChangeAspect="1" noMove="1" noResize="1" noEditPoints="1" noAdjustHandles="1" noChangeArrowheads="1" noChangeShapeType="1" noTextEdit="1"/>
              </p:cNvSpPr>
              <p:nvPr/>
            </p:nvSpPr>
            <p:spPr bwMode="auto">
              <a:xfrm>
                <a:off x="1630656" y="3319823"/>
                <a:ext cx="744538" cy="337908"/>
              </a:xfrm>
              <a:prstGeom prst="rect">
                <a:avLst/>
              </a:prstGeom>
              <a:blipFill>
                <a:blip r:embed="rId2"/>
                <a:stretch>
                  <a:fillRect l="-4878" r="-406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370" name="Freeform 147"/>
          <p:cNvSpPr>
            <a:spLocks/>
          </p:cNvSpPr>
          <p:nvPr/>
        </p:nvSpPr>
        <p:spPr bwMode="auto">
          <a:xfrm>
            <a:off x="584493" y="2343521"/>
            <a:ext cx="1989138" cy="1830429"/>
          </a:xfrm>
          <a:custGeom>
            <a:avLst/>
            <a:gdLst>
              <a:gd name="T0" fmla="*/ 0 w 8768"/>
              <a:gd name="T1" fmla="*/ 0 h 11646"/>
              <a:gd name="T2" fmla="*/ 0 w 8768"/>
              <a:gd name="T3" fmla="*/ 0 h 11646"/>
              <a:gd name="T4" fmla="*/ 0 w 8768"/>
              <a:gd name="T5" fmla="*/ 0 h 11646"/>
              <a:gd name="T6" fmla="*/ 0 w 8768"/>
              <a:gd name="T7" fmla="*/ 0 h 11646"/>
              <a:gd name="T8" fmla="*/ 0 w 8768"/>
              <a:gd name="T9" fmla="*/ 0 h 11646"/>
              <a:gd name="T10" fmla="*/ 0 w 8768"/>
              <a:gd name="T11" fmla="*/ 0 h 11646"/>
              <a:gd name="T12" fmla="*/ 0 w 8768"/>
              <a:gd name="T13" fmla="*/ 0 h 11646"/>
              <a:gd name="T14" fmla="*/ 0 w 8768"/>
              <a:gd name="T15" fmla="*/ 0 h 11646"/>
              <a:gd name="T16" fmla="*/ 0 w 8768"/>
              <a:gd name="T17" fmla="*/ 0 h 11646"/>
              <a:gd name="T18" fmla="*/ 0 w 8768"/>
              <a:gd name="T19" fmla="*/ 0 h 11646"/>
              <a:gd name="T20" fmla="*/ 0 w 8768"/>
              <a:gd name="T21" fmla="*/ 0 h 11646"/>
              <a:gd name="T22" fmla="*/ 0 w 8768"/>
              <a:gd name="T23" fmla="*/ 0 h 11646"/>
              <a:gd name="T24" fmla="*/ 0 w 8768"/>
              <a:gd name="T25" fmla="*/ 0 h 11646"/>
              <a:gd name="T26" fmla="*/ 0 w 8768"/>
              <a:gd name="T27" fmla="*/ 0 h 11646"/>
              <a:gd name="T28" fmla="*/ 0 w 8768"/>
              <a:gd name="T29" fmla="*/ 0 h 11646"/>
              <a:gd name="T30" fmla="*/ 0 w 8768"/>
              <a:gd name="T31" fmla="*/ 0 h 11646"/>
              <a:gd name="T32" fmla="*/ 0 w 8768"/>
              <a:gd name="T33" fmla="*/ 0 h 11646"/>
              <a:gd name="T34" fmla="*/ 0 w 8768"/>
              <a:gd name="T35" fmla="*/ 0 h 11646"/>
              <a:gd name="T36" fmla="*/ 0 w 8768"/>
              <a:gd name="T37" fmla="*/ 0 h 11646"/>
              <a:gd name="T38" fmla="*/ 0 w 8768"/>
              <a:gd name="T39" fmla="*/ 0 h 11646"/>
              <a:gd name="T40" fmla="*/ 0 w 8768"/>
              <a:gd name="T41" fmla="*/ 0 h 11646"/>
              <a:gd name="T42" fmla="*/ 0 w 8768"/>
              <a:gd name="T43" fmla="*/ 0 h 11646"/>
              <a:gd name="T44" fmla="*/ 0 w 8768"/>
              <a:gd name="T45" fmla="*/ 0 h 11646"/>
              <a:gd name="T46" fmla="*/ 0 w 8768"/>
              <a:gd name="T47" fmla="*/ 0 h 11646"/>
              <a:gd name="T48" fmla="*/ 0 w 8768"/>
              <a:gd name="T49" fmla="*/ 0 h 11646"/>
              <a:gd name="T50" fmla="*/ 0 w 8768"/>
              <a:gd name="T51" fmla="*/ 0 h 11646"/>
              <a:gd name="T52" fmla="*/ 0 w 8768"/>
              <a:gd name="T53" fmla="*/ 0 h 11646"/>
              <a:gd name="T54" fmla="*/ 0 w 8768"/>
              <a:gd name="T55" fmla="*/ 0 h 11646"/>
              <a:gd name="T56" fmla="*/ 0 w 8768"/>
              <a:gd name="T57" fmla="*/ 0 h 11646"/>
              <a:gd name="T58" fmla="*/ 0 w 8768"/>
              <a:gd name="T59" fmla="*/ 0 h 11646"/>
              <a:gd name="T60" fmla="*/ 0 w 8768"/>
              <a:gd name="T61" fmla="*/ 0 h 11646"/>
              <a:gd name="T62" fmla="*/ 0 w 8768"/>
              <a:gd name="T63" fmla="*/ 0 h 11646"/>
              <a:gd name="T64" fmla="*/ 0 w 8768"/>
              <a:gd name="T65" fmla="*/ 0 h 11646"/>
              <a:gd name="T66" fmla="*/ 0 w 8768"/>
              <a:gd name="T67" fmla="*/ 0 h 11646"/>
              <a:gd name="T68" fmla="*/ 0 w 8768"/>
              <a:gd name="T69" fmla="*/ 0 h 11646"/>
              <a:gd name="T70" fmla="*/ 0 w 8768"/>
              <a:gd name="T71" fmla="*/ 0 h 11646"/>
              <a:gd name="T72" fmla="*/ 0 w 8768"/>
              <a:gd name="T73" fmla="*/ 0 h 11646"/>
              <a:gd name="T74" fmla="*/ 0 w 8768"/>
              <a:gd name="T75" fmla="*/ 0 h 11646"/>
              <a:gd name="T76" fmla="*/ 0 w 8768"/>
              <a:gd name="T77" fmla="*/ 0 h 11646"/>
              <a:gd name="T78" fmla="*/ 0 w 8768"/>
              <a:gd name="T79" fmla="*/ 0 h 11646"/>
              <a:gd name="T80" fmla="*/ 0 w 8768"/>
              <a:gd name="T81" fmla="*/ 0 h 11646"/>
              <a:gd name="T82" fmla="*/ 0 w 8768"/>
              <a:gd name="T83" fmla="*/ 0 h 11646"/>
              <a:gd name="T84" fmla="*/ 0 w 8768"/>
              <a:gd name="T85" fmla="*/ 0 h 11646"/>
              <a:gd name="T86" fmla="*/ 0 w 8768"/>
              <a:gd name="T87" fmla="*/ 0 h 11646"/>
              <a:gd name="T88" fmla="*/ 0 w 8768"/>
              <a:gd name="T89" fmla="*/ 0 h 11646"/>
              <a:gd name="T90" fmla="*/ 0 w 8768"/>
              <a:gd name="T91" fmla="*/ 0 h 11646"/>
              <a:gd name="T92" fmla="*/ 0 w 8768"/>
              <a:gd name="T93" fmla="*/ 0 h 11646"/>
              <a:gd name="T94" fmla="*/ 0 w 8768"/>
              <a:gd name="T95" fmla="*/ 0 h 11646"/>
              <a:gd name="T96" fmla="*/ 0 w 8768"/>
              <a:gd name="T97" fmla="*/ 0 h 11646"/>
              <a:gd name="T98" fmla="*/ 0 w 8768"/>
              <a:gd name="T99" fmla="*/ 0 h 11646"/>
              <a:gd name="T100" fmla="*/ 0 w 8768"/>
              <a:gd name="T101" fmla="*/ 0 h 11646"/>
              <a:gd name="T102" fmla="*/ 0 w 8768"/>
              <a:gd name="T103" fmla="*/ 0 h 11646"/>
              <a:gd name="T104" fmla="*/ 0 w 8768"/>
              <a:gd name="T105" fmla="*/ 0 h 11646"/>
              <a:gd name="T106" fmla="*/ 0 w 8768"/>
              <a:gd name="T107" fmla="*/ 0 h 11646"/>
              <a:gd name="T108" fmla="*/ 0 w 8768"/>
              <a:gd name="T109" fmla="*/ 0 h 11646"/>
              <a:gd name="T110" fmla="*/ 0 w 8768"/>
              <a:gd name="T111" fmla="*/ 0 h 11646"/>
              <a:gd name="T112" fmla="*/ 0 w 8768"/>
              <a:gd name="T113" fmla="*/ 0 h 11646"/>
              <a:gd name="T114" fmla="*/ 0 w 8768"/>
              <a:gd name="T115" fmla="*/ 0 h 11646"/>
              <a:gd name="T116" fmla="*/ 0 w 8768"/>
              <a:gd name="T117" fmla="*/ 0 h 11646"/>
              <a:gd name="T118" fmla="*/ 0 w 8768"/>
              <a:gd name="T119" fmla="*/ 0 h 11646"/>
              <a:gd name="T120" fmla="*/ 0 w 8768"/>
              <a:gd name="T121" fmla="*/ 0 h 11646"/>
              <a:gd name="T122" fmla="*/ 0 w 8768"/>
              <a:gd name="T123" fmla="*/ 0 h 11646"/>
              <a:gd name="T124" fmla="*/ 0 w 8768"/>
              <a:gd name="T125" fmla="*/ 0 h 116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768"/>
              <a:gd name="T190" fmla="*/ 0 h 11646"/>
              <a:gd name="T191" fmla="*/ 8768 w 8768"/>
              <a:gd name="T192" fmla="*/ 11646 h 116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768" h="11646">
                <a:moveTo>
                  <a:pt x="0" y="11646"/>
                </a:moveTo>
                <a:lnTo>
                  <a:pt x="68" y="10377"/>
                </a:lnTo>
                <a:lnTo>
                  <a:pt x="137" y="9591"/>
                </a:lnTo>
                <a:lnTo>
                  <a:pt x="209" y="8975"/>
                </a:lnTo>
                <a:lnTo>
                  <a:pt x="273" y="8443"/>
                </a:lnTo>
                <a:lnTo>
                  <a:pt x="346" y="7979"/>
                </a:lnTo>
                <a:lnTo>
                  <a:pt x="414" y="7556"/>
                </a:lnTo>
                <a:lnTo>
                  <a:pt x="487" y="7165"/>
                </a:lnTo>
                <a:lnTo>
                  <a:pt x="551" y="6803"/>
                </a:lnTo>
                <a:lnTo>
                  <a:pt x="624" y="6468"/>
                </a:lnTo>
                <a:lnTo>
                  <a:pt x="693" y="6145"/>
                </a:lnTo>
                <a:lnTo>
                  <a:pt x="761" y="5848"/>
                </a:lnTo>
                <a:lnTo>
                  <a:pt x="834" y="5562"/>
                </a:lnTo>
                <a:lnTo>
                  <a:pt x="902" y="5295"/>
                </a:lnTo>
                <a:lnTo>
                  <a:pt x="975" y="5033"/>
                </a:lnTo>
                <a:lnTo>
                  <a:pt x="1040" y="4787"/>
                </a:lnTo>
                <a:lnTo>
                  <a:pt x="1112" y="4550"/>
                </a:lnTo>
                <a:lnTo>
                  <a:pt x="1181" y="4324"/>
                </a:lnTo>
                <a:lnTo>
                  <a:pt x="1249" y="4106"/>
                </a:lnTo>
                <a:lnTo>
                  <a:pt x="1318" y="3892"/>
                </a:lnTo>
                <a:lnTo>
                  <a:pt x="1390" y="3691"/>
                </a:lnTo>
                <a:lnTo>
                  <a:pt x="1459" y="3502"/>
                </a:lnTo>
                <a:lnTo>
                  <a:pt x="1528" y="3312"/>
                </a:lnTo>
                <a:lnTo>
                  <a:pt x="1600" y="3135"/>
                </a:lnTo>
                <a:lnTo>
                  <a:pt x="1669" y="2961"/>
                </a:lnTo>
                <a:lnTo>
                  <a:pt x="1741" y="2796"/>
                </a:lnTo>
                <a:lnTo>
                  <a:pt x="1805" y="2636"/>
                </a:lnTo>
                <a:lnTo>
                  <a:pt x="1878" y="2478"/>
                </a:lnTo>
                <a:lnTo>
                  <a:pt x="1946" y="2333"/>
                </a:lnTo>
                <a:lnTo>
                  <a:pt x="2015" y="2188"/>
                </a:lnTo>
                <a:lnTo>
                  <a:pt x="2084" y="2051"/>
                </a:lnTo>
                <a:lnTo>
                  <a:pt x="2156" y="1918"/>
                </a:lnTo>
                <a:lnTo>
                  <a:pt x="2225" y="1793"/>
                </a:lnTo>
                <a:lnTo>
                  <a:pt x="2293" y="1672"/>
                </a:lnTo>
                <a:lnTo>
                  <a:pt x="2366" y="1551"/>
                </a:lnTo>
                <a:lnTo>
                  <a:pt x="2434" y="1442"/>
                </a:lnTo>
                <a:lnTo>
                  <a:pt x="2503" y="1334"/>
                </a:lnTo>
                <a:lnTo>
                  <a:pt x="2572" y="1228"/>
                </a:lnTo>
                <a:lnTo>
                  <a:pt x="2644" y="1132"/>
                </a:lnTo>
                <a:lnTo>
                  <a:pt x="2713" y="1040"/>
                </a:lnTo>
                <a:lnTo>
                  <a:pt x="2781" y="951"/>
                </a:lnTo>
                <a:lnTo>
                  <a:pt x="2850" y="866"/>
                </a:lnTo>
                <a:lnTo>
                  <a:pt x="2923" y="786"/>
                </a:lnTo>
                <a:lnTo>
                  <a:pt x="2991" y="709"/>
                </a:lnTo>
                <a:lnTo>
                  <a:pt x="3060" y="641"/>
                </a:lnTo>
                <a:lnTo>
                  <a:pt x="3132" y="568"/>
                </a:lnTo>
                <a:lnTo>
                  <a:pt x="3201" y="503"/>
                </a:lnTo>
                <a:lnTo>
                  <a:pt x="3269" y="447"/>
                </a:lnTo>
                <a:lnTo>
                  <a:pt x="3337" y="390"/>
                </a:lnTo>
                <a:lnTo>
                  <a:pt x="3410" y="342"/>
                </a:lnTo>
                <a:lnTo>
                  <a:pt x="3478" y="290"/>
                </a:lnTo>
                <a:lnTo>
                  <a:pt x="3547" y="245"/>
                </a:lnTo>
                <a:lnTo>
                  <a:pt x="3616" y="205"/>
                </a:lnTo>
                <a:lnTo>
                  <a:pt x="3688" y="169"/>
                </a:lnTo>
                <a:lnTo>
                  <a:pt x="3757" y="137"/>
                </a:lnTo>
                <a:lnTo>
                  <a:pt x="3825" y="108"/>
                </a:lnTo>
                <a:lnTo>
                  <a:pt x="3898" y="80"/>
                </a:lnTo>
                <a:lnTo>
                  <a:pt x="3966" y="60"/>
                </a:lnTo>
                <a:lnTo>
                  <a:pt x="4035" y="39"/>
                </a:lnTo>
                <a:lnTo>
                  <a:pt x="4104" y="28"/>
                </a:lnTo>
                <a:lnTo>
                  <a:pt x="4176" y="15"/>
                </a:lnTo>
                <a:lnTo>
                  <a:pt x="4241" y="8"/>
                </a:lnTo>
                <a:lnTo>
                  <a:pt x="4313" y="4"/>
                </a:lnTo>
                <a:lnTo>
                  <a:pt x="4382" y="0"/>
                </a:lnTo>
                <a:lnTo>
                  <a:pt x="4455" y="4"/>
                </a:lnTo>
                <a:lnTo>
                  <a:pt x="4523" y="11"/>
                </a:lnTo>
                <a:lnTo>
                  <a:pt x="4592" y="20"/>
                </a:lnTo>
                <a:lnTo>
                  <a:pt x="4664" y="32"/>
                </a:lnTo>
                <a:lnTo>
                  <a:pt x="4728" y="44"/>
                </a:lnTo>
                <a:lnTo>
                  <a:pt x="4801" y="65"/>
                </a:lnTo>
                <a:lnTo>
                  <a:pt x="4869" y="84"/>
                </a:lnTo>
                <a:lnTo>
                  <a:pt x="4942" y="113"/>
                </a:lnTo>
                <a:lnTo>
                  <a:pt x="5006" y="141"/>
                </a:lnTo>
                <a:lnTo>
                  <a:pt x="5079" y="169"/>
                </a:lnTo>
                <a:lnTo>
                  <a:pt x="5148" y="201"/>
                </a:lnTo>
                <a:lnTo>
                  <a:pt x="5216" y="241"/>
                </a:lnTo>
                <a:lnTo>
                  <a:pt x="5289" y="282"/>
                </a:lnTo>
                <a:lnTo>
                  <a:pt x="5357" y="322"/>
                </a:lnTo>
                <a:lnTo>
                  <a:pt x="5430" y="366"/>
                </a:lnTo>
                <a:lnTo>
                  <a:pt x="5495" y="415"/>
                </a:lnTo>
                <a:lnTo>
                  <a:pt x="5567" y="467"/>
                </a:lnTo>
                <a:lnTo>
                  <a:pt x="5636" y="524"/>
                </a:lnTo>
                <a:lnTo>
                  <a:pt x="5708" y="580"/>
                </a:lnTo>
                <a:lnTo>
                  <a:pt x="5773" y="637"/>
                </a:lnTo>
                <a:lnTo>
                  <a:pt x="5845" y="701"/>
                </a:lnTo>
                <a:lnTo>
                  <a:pt x="5914" y="765"/>
                </a:lnTo>
                <a:lnTo>
                  <a:pt x="5983" y="830"/>
                </a:lnTo>
                <a:lnTo>
                  <a:pt x="6055" y="903"/>
                </a:lnTo>
                <a:lnTo>
                  <a:pt x="6124" y="971"/>
                </a:lnTo>
                <a:lnTo>
                  <a:pt x="6196" y="1048"/>
                </a:lnTo>
                <a:lnTo>
                  <a:pt x="6260" y="1124"/>
                </a:lnTo>
                <a:lnTo>
                  <a:pt x="6333" y="1204"/>
                </a:lnTo>
                <a:lnTo>
                  <a:pt x="6401" y="1285"/>
                </a:lnTo>
                <a:lnTo>
                  <a:pt x="6470" y="1369"/>
                </a:lnTo>
                <a:lnTo>
                  <a:pt x="6538" y="1455"/>
                </a:lnTo>
                <a:lnTo>
                  <a:pt x="6611" y="1547"/>
                </a:lnTo>
                <a:lnTo>
                  <a:pt x="6680" y="1636"/>
                </a:lnTo>
                <a:lnTo>
                  <a:pt x="6748" y="1728"/>
                </a:lnTo>
                <a:lnTo>
                  <a:pt x="6821" y="1826"/>
                </a:lnTo>
                <a:lnTo>
                  <a:pt x="6889" y="1922"/>
                </a:lnTo>
                <a:lnTo>
                  <a:pt x="6958" y="2019"/>
                </a:lnTo>
                <a:lnTo>
                  <a:pt x="7027" y="2120"/>
                </a:lnTo>
                <a:lnTo>
                  <a:pt x="7099" y="2224"/>
                </a:lnTo>
                <a:lnTo>
                  <a:pt x="7168" y="2329"/>
                </a:lnTo>
                <a:lnTo>
                  <a:pt x="7236" y="2438"/>
                </a:lnTo>
                <a:lnTo>
                  <a:pt x="7305" y="2543"/>
                </a:lnTo>
                <a:lnTo>
                  <a:pt x="7377" y="2655"/>
                </a:lnTo>
                <a:lnTo>
                  <a:pt x="7446" y="2768"/>
                </a:lnTo>
                <a:lnTo>
                  <a:pt x="7515" y="2881"/>
                </a:lnTo>
                <a:lnTo>
                  <a:pt x="7587" y="2998"/>
                </a:lnTo>
                <a:lnTo>
                  <a:pt x="7656" y="3115"/>
                </a:lnTo>
                <a:lnTo>
                  <a:pt x="7723" y="3232"/>
                </a:lnTo>
                <a:lnTo>
                  <a:pt x="7792" y="3353"/>
                </a:lnTo>
                <a:lnTo>
                  <a:pt x="7866" y="3474"/>
                </a:lnTo>
                <a:lnTo>
                  <a:pt x="7933" y="3598"/>
                </a:lnTo>
                <a:lnTo>
                  <a:pt x="8002" y="3723"/>
                </a:lnTo>
                <a:lnTo>
                  <a:pt x="8070" y="3849"/>
                </a:lnTo>
                <a:lnTo>
                  <a:pt x="8143" y="3973"/>
                </a:lnTo>
                <a:lnTo>
                  <a:pt x="8212" y="4102"/>
                </a:lnTo>
                <a:lnTo>
                  <a:pt x="8280" y="4232"/>
                </a:lnTo>
                <a:lnTo>
                  <a:pt x="8353" y="4360"/>
                </a:lnTo>
                <a:lnTo>
                  <a:pt x="8421" y="4494"/>
                </a:lnTo>
                <a:lnTo>
                  <a:pt x="8490" y="4626"/>
                </a:lnTo>
                <a:lnTo>
                  <a:pt x="8559" y="4755"/>
                </a:lnTo>
                <a:lnTo>
                  <a:pt x="8631" y="4892"/>
                </a:lnTo>
                <a:lnTo>
                  <a:pt x="8696" y="5025"/>
                </a:lnTo>
                <a:lnTo>
                  <a:pt x="8768" y="5162"/>
                </a:lnTo>
              </a:path>
            </a:pathLst>
          </a:custGeom>
          <a:noFill/>
          <a:ln w="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1" name="Freeform 148"/>
          <p:cNvSpPr>
            <a:spLocks/>
          </p:cNvSpPr>
          <p:nvPr/>
        </p:nvSpPr>
        <p:spPr bwMode="auto">
          <a:xfrm>
            <a:off x="2556168" y="3133808"/>
            <a:ext cx="1169988" cy="1205243"/>
          </a:xfrm>
          <a:custGeom>
            <a:avLst/>
            <a:gdLst>
              <a:gd name="T0" fmla="*/ 0 w 5157"/>
              <a:gd name="T1" fmla="*/ 0 h 7665"/>
              <a:gd name="T2" fmla="*/ 0 w 5157"/>
              <a:gd name="T3" fmla="*/ 0 h 7665"/>
              <a:gd name="T4" fmla="*/ 0 w 5157"/>
              <a:gd name="T5" fmla="*/ 0 h 7665"/>
              <a:gd name="T6" fmla="*/ 0 w 5157"/>
              <a:gd name="T7" fmla="*/ 0 h 7665"/>
              <a:gd name="T8" fmla="*/ 0 w 5157"/>
              <a:gd name="T9" fmla="*/ 0 h 7665"/>
              <a:gd name="T10" fmla="*/ 0 w 5157"/>
              <a:gd name="T11" fmla="*/ 0 h 7665"/>
              <a:gd name="T12" fmla="*/ 0 w 5157"/>
              <a:gd name="T13" fmla="*/ 0 h 7665"/>
              <a:gd name="T14" fmla="*/ 0 w 5157"/>
              <a:gd name="T15" fmla="*/ 0 h 7665"/>
              <a:gd name="T16" fmla="*/ 0 w 5157"/>
              <a:gd name="T17" fmla="*/ 0 h 7665"/>
              <a:gd name="T18" fmla="*/ 0 w 5157"/>
              <a:gd name="T19" fmla="*/ 0 h 7665"/>
              <a:gd name="T20" fmla="*/ 0 w 5157"/>
              <a:gd name="T21" fmla="*/ 0 h 7665"/>
              <a:gd name="T22" fmla="*/ 0 w 5157"/>
              <a:gd name="T23" fmla="*/ 0 h 7665"/>
              <a:gd name="T24" fmla="*/ 0 w 5157"/>
              <a:gd name="T25" fmla="*/ 0 h 7665"/>
              <a:gd name="T26" fmla="*/ 0 w 5157"/>
              <a:gd name="T27" fmla="*/ 0 h 7665"/>
              <a:gd name="T28" fmla="*/ 0 w 5157"/>
              <a:gd name="T29" fmla="*/ 0 h 7665"/>
              <a:gd name="T30" fmla="*/ 0 w 5157"/>
              <a:gd name="T31" fmla="*/ 0 h 7665"/>
              <a:gd name="T32" fmla="*/ 0 w 5157"/>
              <a:gd name="T33" fmla="*/ 0 h 7665"/>
              <a:gd name="T34" fmla="*/ 0 w 5157"/>
              <a:gd name="T35" fmla="*/ 0 h 7665"/>
              <a:gd name="T36" fmla="*/ 0 w 5157"/>
              <a:gd name="T37" fmla="*/ 0 h 7665"/>
              <a:gd name="T38" fmla="*/ 0 w 5157"/>
              <a:gd name="T39" fmla="*/ 0 h 7665"/>
              <a:gd name="T40" fmla="*/ 0 w 5157"/>
              <a:gd name="T41" fmla="*/ 0 h 7665"/>
              <a:gd name="T42" fmla="*/ 0 w 5157"/>
              <a:gd name="T43" fmla="*/ 0 h 7665"/>
              <a:gd name="T44" fmla="*/ 0 w 5157"/>
              <a:gd name="T45" fmla="*/ 0 h 7665"/>
              <a:gd name="T46" fmla="*/ 0 w 5157"/>
              <a:gd name="T47" fmla="*/ 0 h 7665"/>
              <a:gd name="T48" fmla="*/ 0 w 5157"/>
              <a:gd name="T49" fmla="*/ 0 h 7665"/>
              <a:gd name="T50" fmla="*/ 0 w 5157"/>
              <a:gd name="T51" fmla="*/ 0 h 7665"/>
              <a:gd name="T52" fmla="*/ 0 w 5157"/>
              <a:gd name="T53" fmla="*/ 0 h 7665"/>
              <a:gd name="T54" fmla="*/ 0 w 5157"/>
              <a:gd name="T55" fmla="*/ 0 h 7665"/>
              <a:gd name="T56" fmla="*/ 0 w 5157"/>
              <a:gd name="T57" fmla="*/ 0 h 7665"/>
              <a:gd name="T58" fmla="*/ 0 w 5157"/>
              <a:gd name="T59" fmla="*/ 0 h 7665"/>
              <a:gd name="T60" fmla="*/ 0 w 5157"/>
              <a:gd name="T61" fmla="*/ 0 h 7665"/>
              <a:gd name="T62" fmla="*/ 0 w 5157"/>
              <a:gd name="T63" fmla="*/ 0 h 7665"/>
              <a:gd name="T64" fmla="*/ 0 w 5157"/>
              <a:gd name="T65" fmla="*/ 0 h 7665"/>
              <a:gd name="T66" fmla="*/ 0 w 5157"/>
              <a:gd name="T67" fmla="*/ 0 h 7665"/>
              <a:gd name="T68" fmla="*/ 0 w 5157"/>
              <a:gd name="T69" fmla="*/ 0 h 7665"/>
              <a:gd name="T70" fmla="*/ 0 w 5157"/>
              <a:gd name="T71" fmla="*/ 0 h 7665"/>
              <a:gd name="T72" fmla="*/ 0 w 5157"/>
              <a:gd name="T73" fmla="*/ 0 h 76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157"/>
              <a:gd name="T112" fmla="*/ 0 h 7665"/>
              <a:gd name="T113" fmla="*/ 5157 w 5157"/>
              <a:gd name="T114" fmla="*/ 7665 h 76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157" h="7665">
                <a:moveTo>
                  <a:pt x="0" y="0"/>
                </a:moveTo>
                <a:lnTo>
                  <a:pt x="72" y="137"/>
                </a:lnTo>
                <a:lnTo>
                  <a:pt x="141" y="275"/>
                </a:lnTo>
                <a:lnTo>
                  <a:pt x="213" y="411"/>
                </a:lnTo>
                <a:lnTo>
                  <a:pt x="282" y="548"/>
                </a:lnTo>
                <a:lnTo>
                  <a:pt x="351" y="685"/>
                </a:lnTo>
                <a:lnTo>
                  <a:pt x="423" y="823"/>
                </a:lnTo>
                <a:lnTo>
                  <a:pt x="492" y="964"/>
                </a:lnTo>
                <a:lnTo>
                  <a:pt x="560" y="1100"/>
                </a:lnTo>
                <a:lnTo>
                  <a:pt x="628" y="1241"/>
                </a:lnTo>
                <a:lnTo>
                  <a:pt x="702" y="1382"/>
                </a:lnTo>
                <a:lnTo>
                  <a:pt x="765" y="1523"/>
                </a:lnTo>
                <a:lnTo>
                  <a:pt x="838" y="1665"/>
                </a:lnTo>
                <a:lnTo>
                  <a:pt x="906" y="1806"/>
                </a:lnTo>
                <a:lnTo>
                  <a:pt x="979" y="1947"/>
                </a:lnTo>
                <a:lnTo>
                  <a:pt x="1048" y="2084"/>
                </a:lnTo>
                <a:lnTo>
                  <a:pt x="1116" y="2225"/>
                </a:lnTo>
                <a:lnTo>
                  <a:pt x="1189" y="2365"/>
                </a:lnTo>
                <a:lnTo>
                  <a:pt x="1254" y="2503"/>
                </a:lnTo>
                <a:lnTo>
                  <a:pt x="1326" y="2644"/>
                </a:lnTo>
                <a:lnTo>
                  <a:pt x="1395" y="2781"/>
                </a:lnTo>
                <a:lnTo>
                  <a:pt x="1467" y="2918"/>
                </a:lnTo>
                <a:lnTo>
                  <a:pt x="1532" y="3054"/>
                </a:lnTo>
                <a:lnTo>
                  <a:pt x="1604" y="3196"/>
                </a:lnTo>
                <a:lnTo>
                  <a:pt x="1673" y="3333"/>
                </a:lnTo>
                <a:lnTo>
                  <a:pt x="1742" y="3466"/>
                </a:lnTo>
                <a:lnTo>
                  <a:pt x="1814" y="3603"/>
                </a:lnTo>
                <a:lnTo>
                  <a:pt x="1883" y="3740"/>
                </a:lnTo>
                <a:lnTo>
                  <a:pt x="1955" y="3869"/>
                </a:lnTo>
                <a:lnTo>
                  <a:pt x="2019" y="4002"/>
                </a:lnTo>
                <a:lnTo>
                  <a:pt x="2093" y="4135"/>
                </a:lnTo>
                <a:lnTo>
                  <a:pt x="2160" y="4264"/>
                </a:lnTo>
                <a:lnTo>
                  <a:pt x="2234" y="4393"/>
                </a:lnTo>
                <a:lnTo>
                  <a:pt x="2297" y="4522"/>
                </a:lnTo>
                <a:lnTo>
                  <a:pt x="2370" y="4646"/>
                </a:lnTo>
                <a:lnTo>
                  <a:pt x="2438" y="4772"/>
                </a:lnTo>
                <a:lnTo>
                  <a:pt x="2507" y="4893"/>
                </a:lnTo>
                <a:lnTo>
                  <a:pt x="2580" y="5018"/>
                </a:lnTo>
                <a:lnTo>
                  <a:pt x="2648" y="5135"/>
                </a:lnTo>
                <a:lnTo>
                  <a:pt x="2721" y="5255"/>
                </a:lnTo>
                <a:lnTo>
                  <a:pt x="2785" y="5372"/>
                </a:lnTo>
                <a:lnTo>
                  <a:pt x="2858" y="5485"/>
                </a:lnTo>
                <a:lnTo>
                  <a:pt x="2927" y="5598"/>
                </a:lnTo>
                <a:lnTo>
                  <a:pt x="2995" y="5711"/>
                </a:lnTo>
                <a:lnTo>
                  <a:pt x="3064" y="5815"/>
                </a:lnTo>
                <a:lnTo>
                  <a:pt x="3136" y="5924"/>
                </a:lnTo>
                <a:lnTo>
                  <a:pt x="3205" y="6029"/>
                </a:lnTo>
                <a:lnTo>
                  <a:pt x="3274" y="6130"/>
                </a:lnTo>
                <a:lnTo>
                  <a:pt x="3346" y="6227"/>
                </a:lnTo>
                <a:lnTo>
                  <a:pt x="3415" y="6323"/>
                </a:lnTo>
                <a:lnTo>
                  <a:pt x="3483" y="6420"/>
                </a:lnTo>
                <a:lnTo>
                  <a:pt x="3551" y="6509"/>
                </a:lnTo>
                <a:lnTo>
                  <a:pt x="3624" y="6601"/>
                </a:lnTo>
                <a:lnTo>
                  <a:pt x="3692" y="6682"/>
                </a:lnTo>
                <a:lnTo>
                  <a:pt x="3761" y="6766"/>
                </a:lnTo>
                <a:lnTo>
                  <a:pt x="3829" y="6847"/>
                </a:lnTo>
                <a:lnTo>
                  <a:pt x="3902" y="6924"/>
                </a:lnTo>
                <a:lnTo>
                  <a:pt x="3971" y="6996"/>
                </a:lnTo>
                <a:lnTo>
                  <a:pt x="4039" y="7065"/>
                </a:lnTo>
                <a:lnTo>
                  <a:pt x="4112" y="7133"/>
                </a:lnTo>
                <a:lnTo>
                  <a:pt x="4180" y="7198"/>
                </a:lnTo>
                <a:lnTo>
                  <a:pt x="4249" y="7254"/>
                </a:lnTo>
                <a:lnTo>
                  <a:pt x="4318" y="7310"/>
                </a:lnTo>
                <a:lnTo>
                  <a:pt x="4390" y="7367"/>
                </a:lnTo>
                <a:lnTo>
                  <a:pt x="4459" y="7412"/>
                </a:lnTo>
                <a:lnTo>
                  <a:pt x="4527" y="7455"/>
                </a:lnTo>
                <a:lnTo>
                  <a:pt x="4596" y="7496"/>
                </a:lnTo>
                <a:lnTo>
                  <a:pt x="4668" y="7533"/>
                </a:lnTo>
                <a:lnTo>
                  <a:pt x="4737" y="7568"/>
                </a:lnTo>
                <a:lnTo>
                  <a:pt x="4806" y="7593"/>
                </a:lnTo>
                <a:lnTo>
                  <a:pt x="4878" y="7617"/>
                </a:lnTo>
                <a:lnTo>
                  <a:pt x="4947" y="7633"/>
                </a:lnTo>
                <a:lnTo>
                  <a:pt x="5015" y="7650"/>
                </a:lnTo>
                <a:lnTo>
                  <a:pt x="5083" y="7661"/>
                </a:lnTo>
                <a:lnTo>
                  <a:pt x="5157" y="7665"/>
                </a:lnTo>
              </a:path>
            </a:pathLst>
          </a:custGeom>
          <a:noFill/>
          <a:ln w="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2" name="Line 149"/>
          <p:cNvSpPr>
            <a:spLocks noChangeShapeType="1"/>
          </p:cNvSpPr>
          <p:nvPr/>
        </p:nvSpPr>
        <p:spPr bwMode="auto">
          <a:xfrm>
            <a:off x="1171868" y="3771101"/>
            <a:ext cx="384175" cy="110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 name="Rectangle 150"/>
          <p:cNvSpPr>
            <a:spLocks noChangeArrowheads="1"/>
          </p:cNvSpPr>
          <p:nvPr/>
        </p:nvSpPr>
        <p:spPr bwMode="auto">
          <a:xfrm>
            <a:off x="1630656" y="3690752"/>
            <a:ext cx="328613" cy="16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Times New Roman" pitchFamily="18" charset="0"/>
                <a:cs typeface="Times New Roman" pitchFamily="18" charset="0"/>
              </a:rPr>
              <a:t>SM</a:t>
            </a:r>
            <a:endParaRPr lang="en-US">
              <a:solidFill>
                <a:srgbClr val="000000"/>
              </a:solidFill>
              <a:latin typeface="Calibri" pitchFamily="34" charset="0"/>
              <a:cs typeface="Times New Roman" pitchFamily="18" charset="0"/>
            </a:endParaRPr>
          </a:p>
        </p:txBody>
      </p:sp>
      <p:sp>
        <p:nvSpPr>
          <p:cNvPr id="548" name="Freeform 185"/>
          <p:cNvSpPr>
            <a:spLocks/>
          </p:cNvSpPr>
          <p:nvPr/>
        </p:nvSpPr>
        <p:spPr bwMode="auto">
          <a:xfrm rot="5400000">
            <a:off x="6885808" y="2558401"/>
            <a:ext cx="0" cy="3414563"/>
          </a:xfrm>
          <a:custGeom>
            <a:avLst/>
            <a:gdLst>
              <a:gd name="T0" fmla="*/ 1501 h 1501"/>
              <a:gd name="T1" fmla="*/ 0 h 1501"/>
              <a:gd name="T2" fmla="*/ 1501 h 1501"/>
            </a:gdLst>
            <a:ahLst/>
            <a:cxnLst>
              <a:cxn ang="0">
                <a:pos x="0" y="T0"/>
              </a:cxn>
              <a:cxn ang="0">
                <a:pos x="0" y="T1"/>
              </a:cxn>
              <a:cxn ang="0">
                <a:pos x="0" y="T2"/>
              </a:cxn>
            </a:cxnLst>
            <a:rect l="0" t="0" r="r" b="b"/>
            <a:pathLst>
              <a:path h="1501">
                <a:moveTo>
                  <a:pt x="0" y="1501"/>
                </a:moveTo>
                <a:lnTo>
                  <a:pt x="0" y="0"/>
                </a:lnTo>
                <a:lnTo>
                  <a:pt x="0" y="1501"/>
                </a:lnTo>
                <a:close/>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9" name="Line 186"/>
          <p:cNvSpPr>
            <a:spLocks noChangeShapeType="1"/>
          </p:cNvSpPr>
          <p:nvPr/>
        </p:nvSpPr>
        <p:spPr bwMode="auto">
          <a:xfrm rot="5400000" flipH="1">
            <a:off x="5142808" y="4229964"/>
            <a:ext cx="71438"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1" name="Line 188"/>
          <p:cNvSpPr>
            <a:spLocks noChangeShapeType="1"/>
          </p:cNvSpPr>
          <p:nvPr/>
        </p:nvSpPr>
        <p:spPr bwMode="auto">
          <a:xfrm rot="5400000" flipH="1">
            <a:off x="5375694" y="4248220"/>
            <a:ext cx="34925"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2" name="Line 189"/>
          <p:cNvSpPr>
            <a:spLocks noChangeShapeType="1"/>
          </p:cNvSpPr>
          <p:nvPr/>
        </p:nvSpPr>
        <p:spPr bwMode="auto">
          <a:xfrm rot="5400000" flipH="1">
            <a:off x="5590324" y="4248220"/>
            <a:ext cx="34925"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3" name="Line 190"/>
          <p:cNvSpPr>
            <a:spLocks noChangeShapeType="1"/>
          </p:cNvSpPr>
          <p:nvPr/>
        </p:nvSpPr>
        <p:spPr bwMode="auto">
          <a:xfrm rot="5400000" flipH="1">
            <a:off x="5801701" y="4248220"/>
            <a:ext cx="34925"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4" name="Line 191"/>
          <p:cNvSpPr>
            <a:spLocks noChangeShapeType="1"/>
          </p:cNvSpPr>
          <p:nvPr/>
        </p:nvSpPr>
        <p:spPr bwMode="auto">
          <a:xfrm rot="5400000" flipH="1">
            <a:off x="5994823" y="4229964"/>
            <a:ext cx="71438"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8" name="Line 195"/>
          <p:cNvSpPr>
            <a:spLocks noChangeShapeType="1"/>
          </p:cNvSpPr>
          <p:nvPr/>
        </p:nvSpPr>
        <p:spPr bwMode="auto">
          <a:xfrm rot="5400000" flipH="1">
            <a:off x="6227709" y="4248220"/>
            <a:ext cx="34925"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9" name="Line 196"/>
          <p:cNvSpPr>
            <a:spLocks noChangeShapeType="1"/>
          </p:cNvSpPr>
          <p:nvPr/>
        </p:nvSpPr>
        <p:spPr bwMode="auto">
          <a:xfrm rot="5400000" flipH="1">
            <a:off x="6442338" y="4248220"/>
            <a:ext cx="34925"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0" name="Line 197"/>
          <p:cNvSpPr>
            <a:spLocks noChangeShapeType="1"/>
          </p:cNvSpPr>
          <p:nvPr/>
        </p:nvSpPr>
        <p:spPr bwMode="auto">
          <a:xfrm rot="5400000" flipH="1">
            <a:off x="6656968" y="4248220"/>
            <a:ext cx="34925"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1" name="Line 198"/>
          <p:cNvSpPr>
            <a:spLocks noChangeShapeType="1"/>
          </p:cNvSpPr>
          <p:nvPr/>
        </p:nvSpPr>
        <p:spPr bwMode="auto">
          <a:xfrm rot="5400000" flipH="1">
            <a:off x="6853342" y="4229964"/>
            <a:ext cx="71438"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5" name="Line 202"/>
          <p:cNvSpPr>
            <a:spLocks noChangeShapeType="1"/>
          </p:cNvSpPr>
          <p:nvPr/>
        </p:nvSpPr>
        <p:spPr bwMode="auto">
          <a:xfrm rot="5400000" flipH="1">
            <a:off x="7082975" y="4248220"/>
            <a:ext cx="34925"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6" name="Line 203"/>
          <p:cNvSpPr>
            <a:spLocks noChangeShapeType="1"/>
          </p:cNvSpPr>
          <p:nvPr/>
        </p:nvSpPr>
        <p:spPr bwMode="auto">
          <a:xfrm rot="5400000" flipH="1">
            <a:off x="7294353" y="4248220"/>
            <a:ext cx="34925"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7" name="Line 204"/>
          <p:cNvSpPr>
            <a:spLocks noChangeShapeType="1"/>
          </p:cNvSpPr>
          <p:nvPr/>
        </p:nvSpPr>
        <p:spPr bwMode="auto">
          <a:xfrm rot="5400000" flipH="1">
            <a:off x="7508983" y="4248220"/>
            <a:ext cx="34925"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8" name="Line 205"/>
          <p:cNvSpPr>
            <a:spLocks noChangeShapeType="1"/>
          </p:cNvSpPr>
          <p:nvPr/>
        </p:nvSpPr>
        <p:spPr bwMode="auto">
          <a:xfrm rot="5400000" flipH="1">
            <a:off x="7705356" y="4229964"/>
            <a:ext cx="71438"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2" name="Line 209"/>
          <p:cNvSpPr>
            <a:spLocks noChangeShapeType="1"/>
          </p:cNvSpPr>
          <p:nvPr/>
        </p:nvSpPr>
        <p:spPr bwMode="auto">
          <a:xfrm rot="5400000" flipH="1">
            <a:off x="7938242" y="4248220"/>
            <a:ext cx="34925"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3" name="Line 210"/>
          <p:cNvSpPr>
            <a:spLocks noChangeShapeType="1"/>
          </p:cNvSpPr>
          <p:nvPr/>
        </p:nvSpPr>
        <p:spPr bwMode="auto">
          <a:xfrm rot="5400000" flipH="1">
            <a:off x="8152872" y="4248220"/>
            <a:ext cx="34925"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4" name="Line 211"/>
          <p:cNvSpPr>
            <a:spLocks noChangeShapeType="1"/>
          </p:cNvSpPr>
          <p:nvPr/>
        </p:nvSpPr>
        <p:spPr bwMode="auto">
          <a:xfrm rot="5400000" flipH="1">
            <a:off x="8364249" y="4248220"/>
            <a:ext cx="34925"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5" name="Line 212"/>
          <p:cNvSpPr>
            <a:spLocks noChangeShapeType="1"/>
          </p:cNvSpPr>
          <p:nvPr/>
        </p:nvSpPr>
        <p:spPr bwMode="auto">
          <a:xfrm rot="5400000" flipH="1">
            <a:off x="8557371" y="4229964"/>
            <a:ext cx="71438"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9" name="Freeform 226"/>
          <p:cNvSpPr>
            <a:spLocks/>
          </p:cNvSpPr>
          <p:nvPr/>
        </p:nvSpPr>
        <p:spPr bwMode="auto">
          <a:xfrm rot="5400000">
            <a:off x="4066483" y="3153639"/>
            <a:ext cx="2224088" cy="0"/>
          </a:xfrm>
          <a:custGeom>
            <a:avLst/>
            <a:gdLst>
              <a:gd name="T0" fmla="*/ 1060 w 1060"/>
              <a:gd name="T1" fmla="*/ 0 w 1060"/>
              <a:gd name="T2" fmla="*/ 1060 w 1060"/>
            </a:gdLst>
            <a:ahLst/>
            <a:cxnLst>
              <a:cxn ang="0">
                <a:pos x="T0" y="0"/>
              </a:cxn>
              <a:cxn ang="0">
                <a:pos x="T1" y="0"/>
              </a:cxn>
              <a:cxn ang="0">
                <a:pos x="T2" y="0"/>
              </a:cxn>
            </a:cxnLst>
            <a:rect l="0" t="0" r="r" b="b"/>
            <a:pathLst>
              <a:path w="1060">
                <a:moveTo>
                  <a:pt x="1060" y="0"/>
                </a:moveTo>
                <a:lnTo>
                  <a:pt x="0" y="0"/>
                </a:lnTo>
                <a:lnTo>
                  <a:pt x="1060" y="0"/>
                </a:lnTo>
                <a:close/>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0" name="Line 227"/>
          <p:cNvSpPr>
            <a:spLocks noChangeShapeType="1"/>
          </p:cNvSpPr>
          <p:nvPr/>
        </p:nvSpPr>
        <p:spPr bwMode="auto">
          <a:xfrm rot="5400000" flipV="1">
            <a:off x="5217551" y="4226659"/>
            <a:ext cx="0" cy="78047"/>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5" name="Line 232"/>
          <p:cNvSpPr>
            <a:spLocks noChangeShapeType="1"/>
          </p:cNvSpPr>
          <p:nvPr/>
        </p:nvSpPr>
        <p:spPr bwMode="auto">
          <a:xfrm rot="5400000" flipV="1">
            <a:off x="5198039" y="4108058"/>
            <a:ext cx="0" cy="39024"/>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6" name="Line 233"/>
          <p:cNvSpPr>
            <a:spLocks noChangeShapeType="1"/>
          </p:cNvSpPr>
          <p:nvPr/>
        </p:nvSpPr>
        <p:spPr bwMode="auto">
          <a:xfrm rot="5400000" flipV="1">
            <a:off x="5198039" y="3966771"/>
            <a:ext cx="0" cy="39024"/>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7" name="Line 234"/>
          <p:cNvSpPr>
            <a:spLocks noChangeShapeType="1"/>
          </p:cNvSpPr>
          <p:nvPr/>
        </p:nvSpPr>
        <p:spPr bwMode="auto">
          <a:xfrm rot="5400000" flipV="1">
            <a:off x="5198039" y="3828658"/>
            <a:ext cx="0" cy="39024"/>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8" name="Line 235"/>
          <p:cNvSpPr>
            <a:spLocks noChangeShapeType="1"/>
          </p:cNvSpPr>
          <p:nvPr/>
        </p:nvSpPr>
        <p:spPr bwMode="auto">
          <a:xfrm rot="5400000" flipV="1">
            <a:off x="5217551" y="3671034"/>
            <a:ext cx="0" cy="78047"/>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3" name="Line 240"/>
          <p:cNvSpPr>
            <a:spLocks noChangeShapeType="1"/>
          </p:cNvSpPr>
          <p:nvPr/>
        </p:nvSpPr>
        <p:spPr bwMode="auto">
          <a:xfrm rot="5400000" flipV="1">
            <a:off x="5198039" y="3552433"/>
            <a:ext cx="0" cy="39024"/>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4" name="Line 241"/>
          <p:cNvSpPr>
            <a:spLocks noChangeShapeType="1"/>
          </p:cNvSpPr>
          <p:nvPr/>
        </p:nvSpPr>
        <p:spPr bwMode="auto">
          <a:xfrm rot="5400000" flipV="1">
            <a:off x="5198039" y="3411146"/>
            <a:ext cx="0" cy="39024"/>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5" name="Line 242"/>
          <p:cNvSpPr>
            <a:spLocks noChangeShapeType="1"/>
          </p:cNvSpPr>
          <p:nvPr/>
        </p:nvSpPr>
        <p:spPr bwMode="auto">
          <a:xfrm rot="5400000" flipV="1">
            <a:off x="5198039" y="3273033"/>
            <a:ext cx="0" cy="39024"/>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6" name="Line 243"/>
          <p:cNvSpPr>
            <a:spLocks noChangeShapeType="1"/>
          </p:cNvSpPr>
          <p:nvPr/>
        </p:nvSpPr>
        <p:spPr bwMode="auto">
          <a:xfrm rot="5400000" flipV="1">
            <a:off x="5217551" y="3115409"/>
            <a:ext cx="0" cy="78047"/>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1" name="Line 248"/>
          <p:cNvSpPr>
            <a:spLocks noChangeShapeType="1"/>
          </p:cNvSpPr>
          <p:nvPr/>
        </p:nvSpPr>
        <p:spPr bwMode="auto">
          <a:xfrm rot="5400000" flipV="1">
            <a:off x="5198039" y="2996808"/>
            <a:ext cx="0" cy="39024"/>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2" name="Line 249"/>
          <p:cNvSpPr>
            <a:spLocks noChangeShapeType="1"/>
          </p:cNvSpPr>
          <p:nvPr/>
        </p:nvSpPr>
        <p:spPr bwMode="auto">
          <a:xfrm rot="5400000" flipV="1">
            <a:off x="5198039" y="2855521"/>
            <a:ext cx="0" cy="39024"/>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3" name="Line 250"/>
          <p:cNvSpPr>
            <a:spLocks noChangeShapeType="1"/>
          </p:cNvSpPr>
          <p:nvPr/>
        </p:nvSpPr>
        <p:spPr bwMode="auto">
          <a:xfrm rot="5400000" flipV="1">
            <a:off x="5198039" y="2717408"/>
            <a:ext cx="0" cy="39024"/>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4" name="Line 251"/>
          <p:cNvSpPr>
            <a:spLocks noChangeShapeType="1"/>
          </p:cNvSpPr>
          <p:nvPr/>
        </p:nvSpPr>
        <p:spPr bwMode="auto">
          <a:xfrm rot="5400000" flipV="1">
            <a:off x="5217551" y="2559784"/>
            <a:ext cx="0" cy="78047"/>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9" name="Line 256"/>
          <p:cNvSpPr>
            <a:spLocks noChangeShapeType="1"/>
          </p:cNvSpPr>
          <p:nvPr/>
        </p:nvSpPr>
        <p:spPr bwMode="auto">
          <a:xfrm rot="5400000" flipV="1">
            <a:off x="5198039" y="2438008"/>
            <a:ext cx="0" cy="39024"/>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0" name="Line 257"/>
          <p:cNvSpPr>
            <a:spLocks noChangeShapeType="1"/>
          </p:cNvSpPr>
          <p:nvPr/>
        </p:nvSpPr>
        <p:spPr bwMode="auto">
          <a:xfrm rot="5400000" flipV="1">
            <a:off x="5198039" y="2299896"/>
            <a:ext cx="0" cy="39024"/>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1" name="Line 258"/>
          <p:cNvSpPr>
            <a:spLocks noChangeShapeType="1"/>
          </p:cNvSpPr>
          <p:nvPr/>
        </p:nvSpPr>
        <p:spPr bwMode="auto">
          <a:xfrm rot="5400000" flipV="1">
            <a:off x="5198039" y="2161783"/>
            <a:ext cx="0" cy="39024"/>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2" name="Line 259"/>
          <p:cNvSpPr>
            <a:spLocks noChangeShapeType="1"/>
          </p:cNvSpPr>
          <p:nvPr/>
        </p:nvSpPr>
        <p:spPr bwMode="auto">
          <a:xfrm rot="5400000" flipV="1">
            <a:off x="5217551" y="2002571"/>
            <a:ext cx="0" cy="78047"/>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mc:AlternateContent xmlns:mc="http://schemas.openxmlformats.org/markup-compatibility/2006" xmlns:a14="http://schemas.microsoft.com/office/drawing/2010/main">
        <mc:Choice Requires="a14">
          <p:sp>
            <p:nvSpPr>
              <p:cNvPr id="627" name="Rectangle 264"/>
              <p:cNvSpPr>
                <a:spLocks noChangeArrowheads="1"/>
              </p:cNvSpPr>
              <p:nvPr/>
            </p:nvSpPr>
            <p:spPr bwMode="auto">
              <a:xfrm rot="16200000">
                <a:off x="4131421" y="3037613"/>
                <a:ext cx="1570366" cy="2320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Beta asymmetry </a:t>
                </a:r>
                <a14:m>
                  <m:oMath xmlns:m="http://schemas.openxmlformats.org/officeDocument/2006/math">
                    <m:sSub>
                      <m:sSubPr>
                        <m:ctrlPr>
                          <a:rPr kumimoji="0" lang="en-US" altLang="en-US" sz="1400" b="0" i="1" u="none" strike="noStrike" cap="none" normalizeH="0" baseline="0" smtClean="0">
                            <a:ln>
                              <a:noFill/>
                            </a:ln>
                            <a:solidFill>
                              <a:srgbClr val="000000"/>
                            </a:solidFill>
                            <a:effectLst/>
                            <a:latin typeface="Cambria Math" panose="02040503050406030204" pitchFamily="18" charset="0"/>
                            <a:cs typeface="Times New Roman" panose="02020603050405020304" pitchFamily="18" charset="0"/>
                          </a:rPr>
                        </m:ctrlPr>
                      </m:sSubPr>
                      <m:e>
                        <m:r>
                          <a:rPr kumimoji="0" lang="en-US" altLang="en-US" sz="1400" b="0" i="1" u="none" strike="noStrike" cap="none" normalizeH="0" baseline="0" smtClean="0">
                            <a:ln>
                              <a:noFill/>
                            </a:ln>
                            <a:solidFill>
                              <a:srgbClr val="000000"/>
                            </a:solidFill>
                            <a:effectLst/>
                            <a:latin typeface="Cambria Math" panose="02040503050406030204" pitchFamily="18" charset="0"/>
                            <a:cs typeface="Times New Roman" panose="02020603050405020304" pitchFamily="18" charset="0"/>
                          </a:rPr>
                          <m:t>𝐴</m:t>
                        </m:r>
                      </m:e>
                      <m:sub>
                        <m:r>
                          <a:rPr kumimoji="0" lang="en-US" altLang="en-US" sz="1400" b="0" i="1" u="none" strike="noStrike" cap="none" normalizeH="0" baseline="0" smtClean="0">
                            <a:ln>
                              <a:noFill/>
                            </a:ln>
                            <a:solidFill>
                              <a:srgbClr val="000000"/>
                            </a:solidFill>
                            <a:effectLst/>
                            <a:latin typeface="Cambria Math" panose="02040503050406030204" pitchFamily="18" charset="0"/>
                            <a:cs typeface="Times New Roman" panose="02020603050405020304" pitchFamily="18" charset="0"/>
                          </a:rPr>
                          <m:t>𝑒𝑥𝑝</m:t>
                        </m:r>
                      </m:sub>
                    </m:sSub>
                  </m:oMath>
                </a14:m>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mc:Choice>
        <mc:Fallback xmlns="">
          <p:sp>
            <p:nvSpPr>
              <p:cNvPr id="627" name="Rectangle 264"/>
              <p:cNvSpPr>
                <a:spLocks noRot="1" noChangeAspect="1" noMove="1" noResize="1" noEditPoints="1" noAdjustHandles="1" noChangeArrowheads="1" noChangeShapeType="1" noTextEdit="1"/>
              </p:cNvSpPr>
              <p:nvPr/>
            </p:nvSpPr>
            <p:spPr bwMode="auto">
              <a:xfrm rot="16200000">
                <a:off x="4131421" y="3037613"/>
                <a:ext cx="1570366" cy="232051"/>
              </a:xfrm>
              <a:prstGeom prst="rect">
                <a:avLst/>
              </a:prstGeom>
              <a:blipFill>
                <a:blip r:embed="rId3"/>
                <a:stretch>
                  <a:fillRect l="-23077" t="-1167" r="-35897" b="-700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640" name="Freeform 277"/>
          <p:cNvSpPr>
            <a:spLocks/>
          </p:cNvSpPr>
          <p:nvPr/>
        </p:nvSpPr>
        <p:spPr bwMode="auto">
          <a:xfrm rot="5400000">
            <a:off x="6885808" y="334314"/>
            <a:ext cx="0" cy="3414563"/>
          </a:xfrm>
          <a:custGeom>
            <a:avLst/>
            <a:gdLst>
              <a:gd name="T0" fmla="*/ 1501 h 1501"/>
              <a:gd name="T1" fmla="*/ 0 h 1501"/>
              <a:gd name="T2" fmla="*/ 1501 h 1501"/>
            </a:gdLst>
            <a:ahLst/>
            <a:cxnLst>
              <a:cxn ang="0">
                <a:pos x="0" y="T0"/>
              </a:cxn>
              <a:cxn ang="0">
                <a:pos x="0" y="T1"/>
              </a:cxn>
              <a:cxn ang="0">
                <a:pos x="0" y="T2"/>
              </a:cxn>
            </a:cxnLst>
            <a:rect l="0" t="0" r="r" b="b"/>
            <a:pathLst>
              <a:path h="1501">
                <a:moveTo>
                  <a:pt x="0" y="1501"/>
                </a:moveTo>
                <a:lnTo>
                  <a:pt x="0" y="0"/>
                </a:lnTo>
                <a:lnTo>
                  <a:pt x="0" y="1501"/>
                </a:lnTo>
                <a:close/>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1" name="Line 278"/>
          <p:cNvSpPr>
            <a:spLocks noChangeShapeType="1"/>
          </p:cNvSpPr>
          <p:nvPr/>
        </p:nvSpPr>
        <p:spPr bwMode="auto">
          <a:xfrm rot="5400000">
            <a:off x="5143602" y="2076520"/>
            <a:ext cx="6985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2" name="Line 279"/>
          <p:cNvSpPr>
            <a:spLocks noChangeShapeType="1"/>
          </p:cNvSpPr>
          <p:nvPr/>
        </p:nvSpPr>
        <p:spPr bwMode="auto">
          <a:xfrm rot="5400000">
            <a:off x="5374900" y="2059851"/>
            <a:ext cx="36513"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3" name="Line 280"/>
          <p:cNvSpPr>
            <a:spLocks noChangeShapeType="1"/>
          </p:cNvSpPr>
          <p:nvPr/>
        </p:nvSpPr>
        <p:spPr bwMode="auto">
          <a:xfrm rot="5400000">
            <a:off x="5589530" y="2059851"/>
            <a:ext cx="36513"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4" name="Line 281"/>
          <p:cNvSpPr>
            <a:spLocks noChangeShapeType="1"/>
          </p:cNvSpPr>
          <p:nvPr/>
        </p:nvSpPr>
        <p:spPr bwMode="auto">
          <a:xfrm rot="5400000">
            <a:off x="5800908" y="2059851"/>
            <a:ext cx="36513"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5" name="Line 282"/>
          <p:cNvSpPr>
            <a:spLocks noChangeShapeType="1"/>
          </p:cNvSpPr>
          <p:nvPr/>
        </p:nvSpPr>
        <p:spPr bwMode="auto">
          <a:xfrm rot="5400000">
            <a:off x="5995617" y="2076520"/>
            <a:ext cx="6985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6" name="Line 283"/>
          <p:cNvSpPr>
            <a:spLocks noChangeShapeType="1"/>
          </p:cNvSpPr>
          <p:nvPr/>
        </p:nvSpPr>
        <p:spPr bwMode="auto">
          <a:xfrm rot="5400000">
            <a:off x="6226915" y="2059851"/>
            <a:ext cx="36513"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7" name="Line 284"/>
          <p:cNvSpPr>
            <a:spLocks noChangeShapeType="1"/>
          </p:cNvSpPr>
          <p:nvPr/>
        </p:nvSpPr>
        <p:spPr bwMode="auto">
          <a:xfrm rot="5400000">
            <a:off x="6441545" y="2059851"/>
            <a:ext cx="36513"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8" name="Line 285"/>
          <p:cNvSpPr>
            <a:spLocks noChangeShapeType="1"/>
          </p:cNvSpPr>
          <p:nvPr/>
        </p:nvSpPr>
        <p:spPr bwMode="auto">
          <a:xfrm rot="5400000">
            <a:off x="6656174" y="2059851"/>
            <a:ext cx="36513"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9" name="Line 286"/>
          <p:cNvSpPr>
            <a:spLocks noChangeShapeType="1"/>
          </p:cNvSpPr>
          <p:nvPr/>
        </p:nvSpPr>
        <p:spPr bwMode="auto">
          <a:xfrm rot="5400000">
            <a:off x="6854135" y="2076520"/>
            <a:ext cx="6985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0" name="Line 287"/>
          <p:cNvSpPr>
            <a:spLocks noChangeShapeType="1"/>
          </p:cNvSpPr>
          <p:nvPr/>
        </p:nvSpPr>
        <p:spPr bwMode="auto">
          <a:xfrm rot="5400000">
            <a:off x="7082182" y="2059851"/>
            <a:ext cx="36513"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1" name="Line 288"/>
          <p:cNvSpPr>
            <a:spLocks noChangeShapeType="1"/>
          </p:cNvSpPr>
          <p:nvPr/>
        </p:nvSpPr>
        <p:spPr bwMode="auto">
          <a:xfrm rot="5400000">
            <a:off x="7293559" y="2059851"/>
            <a:ext cx="36513"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2" name="Line 289"/>
          <p:cNvSpPr>
            <a:spLocks noChangeShapeType="1"/>
          </p:cNvSpPr>
          <p:nvPr/>
        </p:nvSpPr>
        <p:spPr bwMode="auto">
          <a:xfrm rot="5400000">
            <a:off x="7508189" y="2059851"/>
            <a:ext cx="36513"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3" name="Line 290"/>
          <p:cNvSpPr>
            <a:spLocks noChangeShapeType="1"/>
          </p:cNvSpPr>
          <p:nvPr/>
        </p:nvSpPr>
        <p:spPr bwMode="auto">
          <a:xfrm rot="5400000">
            <a:off x="7706150" y="2076520"/>
            <a:ext cx="6985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4" name="Line 291"/>
          <p:cNvSpPr>
            <a:spLocks noChangeShapeType="1"/>
          </p:cNvSpPr>
          <p:nvPr/>
        </p:nvSpPr>
        <p:spPr bwMode="auto">
          <a:xfrm rot="5400000">
            <a:off x="7937448" y="2059851"/>
            <a:ext cx="36513"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5" name="Line 292"/>
          <p:cNvSpPr>
            <a:spLocks noChangeShapeType="1"/>
          </p:cNvSpPr>
          <p:nvPr/>
        </p:nvSpPr>
        <p:spPr bwMode="auto">
          <a:xfrm rot="5400000">
            <a:off x="8152078" y="2059851"/>
            <a:ext cx="36513"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6" name="Line 293"/>
          <p:cNvSpPr>
            <a:spLocks noChangeShapeType="1"/>
          </p:cNvSpPr>
          <p:nvPr/>
        </p:nvSpPr>
        <p:spPr bwMode="auto">
          <a:xfrm rot="5400000">
            <a:off x="8363456" y="2059851"/>
            <a:ext cx="36513"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7" name="Line 294"/>
          <p:cNvSpPr>
            <a:spLocks noChangeShapeType="1"/>
          </p:cNvSpPr>
          <p:nvPr/>
        </p:nvSpPr>
        <p:spPr bwMode="auto">
          <a:xfrm rot="5400000">
            <a:off x="8558165" y="2076520"/>
            <a:ext cx="6985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8" name="Freeform 295"/>
          <p:cNvSpPr>
            <a:spLocks/>
          </p:cNvSpPr>
          <p:nvPr/>
        </p:nvSpPr>
        <p:spPr bwMode="auto">
          <a:xfrm rot="5400000">
            <a:off x="7481046" y="3153639"/>
            <a:ext cx="2224088" cy="0"/>
          </a:xfrm>
          <a:custGeom>
            <a:avLst/>
            <a:gdLst>
              <a:gd name="T0" fmla="*/ 1060 w 1060"/>
              <a:gd name="T1" fmla="*/ 0 w 1060"/>
              <a:gd name="T2" fmla="*/ 1060 w 1060"/>
            </a:gdLst>
            <a:ahLst/>
            <a:cxnLst>
              <a:cxn ang="0">
                <a:pos x="T0" y="0"/>
              </a:cxn>
              <a:cxn ang="0">
                <a:pos x="T1" y="0"/>
              </a:cxn>
              <a:cxn ang="0">
                <a:pos x="T2" y="0"/>
              </a:cxn>
            </a:cxnLst>
            <a:rect l="0" t="0" r="r" b="b"/>
            <a:pathLst>
              <a:path w="1060">
                <a:moveTo>
                  <a:pt x="1060" y="0"/>
                </a:moveTo>
                <a:lnTo>
                  <a:pt x="0" y="0"/>
                </a:lnTo>
                <a:lnTo>
                  <a:pt x="1060" y="0"/>
                </a:lnTo>
                <a:close/>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9" name="Line 296"/>
          <p:cNvSpPr>
            <a:spLocks noChangeShapeType="1"/>
          </p:cNvSpPr>
          <p:nvPr/>
        </p:nvSpPr>
        <p:spPr bwMode="auto">
          <a:xfrm rot="5400000">
            <a:off x="8555692" y="4228285"/>
            <a:ext cx="0" cy="74795"/>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0" name="Line 297"/>
          <p:cNvSpPr>
            <a:spLocks noChangeShapeType="1"/>
          </p:cNvSpPr>
          <p:nvPr/>
        </p:nvSpPr>
        <p:spPr bwMode="auto">
          <a:xfrm rot="5400000">
            <a:off x="8575204" y="4109684"/>
            <a:ext cx="0" cy="35772"/>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1" name="Line 298"/>
          <p:cNvSpPr>
            <a:spLocks noChangeShapeType="1"/>
          </p:cNvSpPr>
          <p:nvPr/>
        </p:nvSpPr>
        <p:spPr bwMode="auto">
          <a:xfrm rot="5400000">
            <a:off x="8575204" y="3968397"/>
            <a:ext cx="0" cy="35772"/>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2" name="Line 299"/>
          <p:cNvSpPr>
            <a:spLocks noChangeShapeType="1"/>
          </p:cNvSpPr>
          <p:nvPr/>
        </p:nvSpPr>
        <p:spPr bwMode="auto">
          <a:xfrm rot="5400000">
            <a:off x="8575204" y="3830284"/>
            <a:ext cx="0" cy="35772"/>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3" name="Line 300"/>
          <p:cNvSpPr>
            <a:spLocks noChangeShapeType="1"/>
          </p:cNvSpPr>
          <p:nvPr/>
        </p:nvSpPr>
        <p:spPr bwMode="auto">
          <a:xfrm rot="5400000">
            <a:off x="8555692" y="3672660"/>
            <a:ext cx="0" cy="74795"/>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4" name="Line 301"/>
          <p:cNvSpPr>
            <a:spLocks noChangeShapeType="1"/>
          </p:cNvSpPr>
          <p:nvPr/>
        </p:nvSpPr>
        <p:spPr bwMode="auto">
          <a:xfrm rot="5400000">
            <a:off x="8575204" y="3554059"/>
            <a:ext cx="0" cy="35772"/>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5" name="Line 302"/>
          <p:cNvSpPr>
            <a:spLocks noChangeShapeType="1"/>
          </p:cNvSpPr>
          <p:nvPr/>
        </p:nvSpPr>
        <p:spPr bwMode="auto">
          <a:xfrm rot="5400000">
            <a:off x="8575204" y="3412772"/>
            <a:ext cx="0" cy="35772"/>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6" name="Line 303"/>
          <p:cNvSpPr>
            <a:spLocks noChangeShapeType="1"/>
          </p:cNvSpPr>
          <p:nvPr/>
        </p:nvSpPr>
        <p:spPr bwMode="auto">
          <a:xfrm rot="5400000">
            <a:off x="8575204" y="3274659"/>
            <a:ext cx="0" cy="35772"/>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7" name="Line 304"/>
          <p:cNvSpPr>
            <a:spLocks noChangeShapeType="1"/>
          </p:cNvSpPr>
          <p:nvPr/>
        </p:nvSpPr>
        <p:spPr bwMode="auto">
          <a:xfrm rot="5400000">
            <a:off x="8555692" y="3117035"/>
            <a:ext cx="0" cy="74795"/>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8" name="Line 305"/>
          <p:cNvSpPr>
            <a:spLocks noChangeShapeType="1"/>
          </p:cNvSpPr>
          <p:nvPr/>
        </p:nvSpPr>
        <p:spPr bwMode="auto">
          <a:xfrm rot="5400000">
            <a:off x="8575204" y="2998434"/>
            <a:ext cx="0" cy="35772"/>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9" name="Line 306"/>
          <p:cNvSpPr>
            <a:spLocks noChangeShapeType="1"/>
          </p:cNvSpPr>
          <p:nvPr/>
        </p:nvSpPr>
        <p:spPr bwMode="auto">
          <a:xfrm rot="5400000">
            <a:off x="8575204" y="2857147"/>
            <a:ext cx="0" cy="35772"/>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0" name="Line 307"/>
          <p:cNvSpPr>
            <a:spLocks noChangeShapeType="1"/>
          </p:cNvSpPr>
          <p:nvPr/>
        </p:nvSpPr>
        <p:spPr bwMode="auto">
          <a:xfrm rot="5400000">
            <a:off x="8575204" y="2719034"/>
            <a:ext cx="0" cy="35772"/>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1" name="Line 308"/>
          <p:cNvSpPr>
            <a:spLocks noChangeShapeType="1"/>
          </p:cNvSpPr>
          <p:nvPr/>
        </p:nvSpPr>
        <p:spPr bwMode="auto">
          <a:xfrm rot="5400000">
            <a:off x="8555692" y="2561410"/>
            <a:ext cx="0" cy="74795"/>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2" name="Line 309"/>
          <p:cNvSpPr>
            <a:spLocks noChangeShapeType="1"/>
          </p:cNvSpPr>
          <p:nvPr/>
        </p:nvSpPr>
        <p:spPr bwMode="auto">
          <a:xfrm rot="5400000">
            <a:off x="8575204" y="2439634"/>
            <a:ext cx="0" cy="35772"/>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3" name="Line 310"/>
          <p:cNvSpPr>
            <a:spLocks noChangeShapeType="1"/>
          </p:cNvSpPr>
          <p:nvPr/>
        </p:nvSpPr>
        <p:spPr bwMode="auto">
          <a:xfrm rot="5400000">
            <a:off x="8575204" y="2301522"/>
            <a:ext cx="0" cy="35772"/>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4" name="Line 311"/>
          <p:cNvSpPr>
            <a:spLocks noChangeShapeType="1"/>
          </p:cNvSpPr>
          <p:nvPr/>
        </p:nvSpPr>
        <p:spPr bwMode="auto">
          <a:xfrm rot="5400000">
            <a:off x="8575204" y="2163409"/>
            <a:ext cx="0" cy="35772"/>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5" name="Line 312"/>
          <p:cNvSpPr>
            <a:spLocks noChangeShapeType="1"/>
          </p:cNvSpPr>
          <p:nvPr/>
        </p:nvSpPr>
        <p:spPr bwMode="auto">
          <a:xfrm rot="5400000">
            <a:off x="8555692" y="2004197"/>
            <a:ext cx="0" cy="74795"/>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6" name="Freeform 313"/>
          <p:cNvSpPr>
            <a:spLocks/>
          </p:cNvSpPr>
          <p:nvPr/>
        </p:nvSpPr>
        <p:spPr bwMode="auto">
          <a:xfrm rot="5400000">
            <a:off x="6100698" y="1830624"/>
            <a:ext cx="1495425" cy="3339768"/>
          </a:xfrm>
          <a:custGeom>
            <a:avLst/>
            <a:gdLst>
              <a:gd name="T0" fmla="*/ 555 w 713"/>
              <a:gd name="T1" fmla="*/ 1446 h 1468"/>
              <a:gd name="T2" fmla="*/ 473 w 713"/>
              <a:gd name="T3" fmla="*/ 1416 h 1468"/>
              <a:gd name="T4" fmla="*/ 417 w 713"/>
              <a:gd name="T5" fmla="*/ 1387 h 1468"/>
              <a:gd name="T6" fmla="*/ 373 w 713"/>
              <a:gd name="T7" fmla="*/ 1357 h 1468"/>
              <a:gd name="T8" fmla="*/ 338 w 713"/>
              <a:gd name="T9" fmla="*/ 1328 h 1468"/>
              <a:gd name="T10" fmla="*/ 307 w 713"/>
              <a:gd name="T11" fmla="*/ 1298 h 1468"/>
              <a:gd name="T12" fmla="*/ 281 w 713"/>
              <a:gd name="T13" fmla="*/ 1269 h 1468"/>
              <a:gd name="T14" fmla="*/ 258 w 713"/>
              <a:gd name="T15" fmla="*/ 1239 h 1468"/>
              <a:gd name="T16" fmla="*/ 238 w 713"/>
              <a:gd name="T17" fmla="*/ 1210 h 1468"/>
              <a:gd name="T18" fmla="*/ 220 w 713"/>
              <a:gd name="T19" fmla="*/ 1180 h 1468"/>
              <a:gd name="T20" fmla="*/ 203 w 713"/>
              <a:gd name="T21" fmla="*/ 1151 h 1468"/>
              <a:gd name="T22" fmla="*/ 189 w 713"/>
              <a:gd name="T23" fmla="*/ 1121 h 1468"/>
              <a:gd name="T24" fmla="*/ 175 w 713"/>
              <a:gd name="T25" fmla="*/ 1092 h 1468"/>
              <a:gd name="T26" fmla="*/ 163 w 713"/>
              <a:gd name="T27" fmla="*/ 1062 h 1468"/>
              <a:gd name="T28" fmla="*/ 151 w 713"/>
              <a:gd name="T29" fmla="*/ 1033 h 1468"/>
              <a:gd name="T30" fmla="*/ 141 w 713"/>
              <a:gd name="T31" fmla="*/ 1003 h 1468"/>
              <a:gd name="T32" fmla="*/ 132 w 713"/>
              <a:gd name="T33" fmla="*/ 974 h 1468"/>
              <a:gd name="T34" fmla="*/ 123 w 713"/>
              <a:gd name="T35" fmla="*/ 944 h 1468"/>
              <a:gd name="T36" fmla="*/ 114 w 713"/>
              <a:gd name="T37" fmla="*/ 915 h 1468"/>
              <a:gd name="T38" fmla="*/ 107 w 713"/>
              <a:gd name="T39" fmla="*/ 885 h 1468"/>
              <a:gd name="T40" fmla="*/ 99 w 713"/>
              <a:gd name="T41" fmla="*/ 856 h 1468"/>
              <a:gd name="T42" fmla="*/ 93 w 713"/>
              <a:gd name="T43" fmla="*/ 826 h 1468"/>
              <a:gd name="T44" fmla="*/ 86 w 713"/>
              <a:gd name="T45" fmla="*/ 797 h 1468"/>
              <a:gd name="T46" fmla="*/ 81 w 713"/>
              <a:gd name="T47" fmla="*/ 767 h 1468"/>
              <a:gd name="T48" fmla="*/ 75 w 713"/>
              <a:gd name="T49" fmla="*/ 738 h 1468"/>
              <a:gd name="T50" fmla="*/ 70 w 713"/>
              <a:gd name="T51" fmla="*/ 708 h 1468"/>
              <a:gd name="T52" fmla="*/ 65 w 713"/>
              <a:gd name="T53" fmla="*/ 678 h 1468"/>
              <a:gd name="T54" fmla="*/ 60 w 713"/>
              <a:gd name="T55" fmla="*/ 649 h 1468"/>
              <a:gd name="T56" fmla="*/ 56 w 713"/>
              <a:gd name="T57" fmla="*/ 620 h 1468"/>
              <a:gd name="T58" fmla="*/ 52 w 713"/>
              <a:gd name="T59" fmla="*/ 590 h 1468"/>
              <a:gd name="T60" fmla="*/ 48 w 713"/>
              <a:gd name="T61" fmla="*/ 561 h 1468"/>
              <a:gd name="T62" fmla="*/ 44 w 713"/>
              <a:gd name="T63" fmla="*/ 531 h 1468"/>
              <a:gd name="T64" fmla="*/ 41 w 713"/>
              <a:gd name="T65" fmla="*/ 502 h 1468"/>
              <a:gd name="T66" fmla="*/ 37 w 713"/>
              <a:gd name="T67" fmla="*/ 472 h 1468"/>
              <a:gd name="T68" fmla="*/ 34 w 713"/>
              <a:gd name="T69" fmla="*/ 442 h 1468"/>
              <a:gd name="T70" fmla="*/ 31 w 713"/>
              <a:gd name="T71" fmla="*/ 413 h 1468"/>
              <a:gd name="T72" fmla="*/ 28 w 713"/>
              <a:gd name="T73" fmla="*/ 383 h 1468"/>
              <a:gd name="T74" fmla="*/ 26 w 713"/>
              <a:gd name="T75" fmla="*/ 354 h 1468"/>
              <a:gd name="T76" fmla="*/ 23 w 713"/>
              <a:gd name="T77" fmla="*/ 324 h 1468"/>
              <a:gd name="T78" fmla="*/ 20 w 713"/>
              <a:gd name="T79" fmla="*/ 295 h 1468"/>
              <a:gd name="T80" fmla="*/ 18 w 713"/>
              <a:gd name="T81" fmla="*/ 265 h 1468"/>
              <a:gd name="T82" fmla="*/ 16 w 713"/>
              <a:gd name="T83" fmla="*/ 236 h 1468"/>
              <a:gd name="T84" fmla="*/ 13 w 713"/>
              <a:gd name="T85" fmla="*/ 206 h 1468"/>
              <a:gd name="T86" fmla="*/ 11 w 713"/>
              <a:gd name="T87" fmla="*/ 177 h 1468"/>
              <a:gd name="T88" fmla="*/ 9 w 713"/>
              <a:gd name="T89" fmla="*/ 147 h 1468"/>
              <a:gd name="T90" fmla="*/ 7 w 713"/>
              <a:gd name="T91" fmla="*/ 118 h 1468"/>
              <a:gd name="T92" fmla="*/ 5 w 713"/>
              <a:gd name="T93" fmla="*/ 88 h 1468"/>
              <a:gd name="T94" fmla="*/ 4 w 713"/>
              <a:gd name="T95" fmla="*/ 59 h 1468"/>
              <a:gd name="T96" fmla="*/ 2 w 713"/>
              <a:gd name="T97" fmla="*/ 29 h 1468"/>
              <a:gd name="T98" fmla="*/ 0 w 713"/>
              <a:gd name="T99" fmla="*/ 0 h 1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13" h="1468">
                <a:moveTo>
                  <a:pt x="713" y="1468"/>
                </a:moveTo>
                <a:lnTo>
                  <a:pt x="624" y="1461"/>
                </a:lnTo>
                <a:lnTo>
                  <a:pt x="585" y="1453"/>
                </a:lnTo>
                <a:lnTo>
                  <a:pt x="555" y="1446"/>
                </a:lnTo>
                <a:lnTo>
                  <a:pt x="531" y="1438"/>
                </a:lnTo>
                <a:lnTo>
                  <a:pt x="509" y="1431"/>
                </a:lnTo>
                <a:lnTo>
                  <a:pt x="490" y="1424"/>
                </a:lnTo>
                <a:lnTo>
                  <a:pt x="473" y="1416"/>
                </a:lnTo>
                <a:lnTo>
                  <a:pt x="458" y="1409"/>
                </a:lnTo>
                <a:lnTo>
                  <a:pt x="443" y="1402"/>
                </a:lnTo>
                <a:lnTo>
                  <a:pt x="430" y="1394"/>
                </a:lnTo>
                <a:lnTo>
                  <a:pt x="417" y="1387"/>
                </a:lnTo>
                <a:lnTo>
                  <a:pt x="405" y="1379"/>
                </a:lnTo>
                <a:lnTo>
                  <a:pt x="394" y="1372"/>
                </a:lnTo>
                <a:lnTo>
                  <a:pt x="384" y="1365"/>
                </a:lnTo>
                <a:lnTo>
                  <a:pt x="373" y="1357"/>
                </a:lnTo>
                <a:lnTo>
                  <a:pt x="364" y="1350"/>
                </a:lnTo>
                <a:lnTo>
                  <a:pt x="355" y="1342"/>
                </a:lnTo>
                <a:lnTo>
                  <a:pt x="346" y="1335"/>
                </a:lnTo>
                <a:lnTo>
                  <a:pt x="338" y="1328"/>
                </a:lnTo>
                <a:lnTo>
                  <a:pt x="330" y="1320"/>
                </a:lnTo>
                <a:lnTo>
                  <a:pt x="322" y="1313"/>
                </a:lnTo>
                <a:lnTo>
                  <a:pt x="314" y="1306"/>
                </a:lnTo>
                <a:lnTo>
                  <a:pt x="307" y="1298"/>
                </a:lnTo>
                <a:lnTo>
                  <a:pt x="300" y="1291"/>
                </a:lnTo>
                <a:lnTo>
                  <a:pt x="294" y="1283"/>
                </a:lnTo>
                <a:lnTo>
                  <a:pt x="287" y="1276"/>
                </a:lnTo>
                <a:lnTo>
                  <a:pt x="281" y="1269"/>
                </a:lnTo>
                <a:lnTo>
                  <a:pt x="275" y="1261"/>
                </a:lnTo>
                <a:lnTo>
                  <a:pt x="269" y="1254"/>
                </a:lnTo>
                <a:lnTo>
                  <a:pt x="264" y="1247"/>
                </a:lnTo>
                <a:lnTo>
                  <a:pt x="258" y="1239"/>
                </a:lnTo>
                <a:lnTo>
                  <a:pt x="253" y="1232"/>
                </a:lnTo>
                <a:lnTo>
                  <a:pt x="248" y="1224"/>
                </a:lnTo>
                <a:lnTo>
                  <a:pt x="243" y="1217"/>
                </a:lnTo>
                <a:lnTo>
                  <a:pt x="238" y="1210"/>
                </a:lnTo>
                <a:lnTo>
                  <a:pt x="233" y="1202"/>
                </a:lnTo>
                <a:lnTo>
                  <a:pt x="228" y="1195"/>
                </a:lnTo>
                <a:lnTo>
                  <a:pt x="224" y="1188"/>
                </a:lnTo>
                <a:lnTo>
                  <a:pt x="220" y="1180"/>
                </a:lnTo>
                <a:lnTo>
                  <a:pt x="215" y="1173"/>
                </a:lnTo>
                <a:lnTo>
                  <a:pt x="211" y="1166"/>
                </a:lnTo>
                <a:lnTo>
                  <a:pt x="207" y="1158"/>
                </a:lnTo>
                <a:lnTo>
                  <a:pt x="203" y="1151"/>
                </a:lnTo>
                <a:lnTo>
                  <a:pt x="199" y="1143"/>
                </a:lnTo>
                <a:lnTo>
                  <a:pt x="196" y="1136"/>
                </a:lnTo>
                <a:lnTo>
                  <a:pt x="192" y="1128"/>
                </a:lnTo>
                <a:lnTo>
                  <a:pt x="189" y="1121"/>
                </a:lnTo>
                <a:lnTo>
                  <a:pt x="185" y="1114"/>
                </a:lnTo>
                <a:lnTo>
                  <a:pt x="182" y="1106"/>
                </a:lnTo>
                <a:lnTo>
                  <a:pt x="178" y="1099"/>
                </a:lnTo>
                <a:lnTo>
                  <a:pt x="175" y="1092"/>
                </a:lnTo>
                <a:lnTo>
                  <a:pt x="172" y="1084"/>
                </a:lnTo>
                <a:lnTo>
                  <a:pt x="169" y="1077"/>
                </a:lnTo>
                <a:lnTo>
                  <a:pt x="166" y="1070"/>
                </a:lnTo>
                <a:lnTo>
                  <a:pt x="163" y="1062"/>
                </a:lnTo>
                <a:lnTo>
                  <a:pt x="160" y="1055"/>
                </a:lnTo>
                <a:lnTo>
                  <a:pt x="157" y="1047"/>
                </a:lnTo>
                <a:lnTo>
                  <a:pt x="154" y="1040"/>
                </a:lnTo>
                <a:lnTo>
                  <a:pt x="151" y="1033"/>
                </a:lnTo>
                <a:lnTo>
                  <a:pt x="149" y="1025"/>
                </a:lnTo>
                <a:lnTo>
                  <a:pt x="146" y="1018"/>
                </a:lnTo>
                <a:lnTo>
                  <a:pt x="144" y="1011"/>
                </a:lnTo>
                <a:lnTo>
                  <a:pt x="141" y="1003"/>
                </a:lnTo>
                <a:lnTo>
                  <a:pt x="139" y="996"/>
                </a:lnTo>
                <a:lnTo>
                  <a:pt x="136" y="988"/>
                </a:lnTo>
                <a:lnTo>
                  <a:pt x="134" y="981"/>
                </a:lnTo>
                <a:lnTo>
                  <a:pt x="132" y="974"/>
                </a:lnTo>
                <a:lnTo>
                  <a:pt x="129" y="966"/>
                </a:lnTo>
                <a:lnTo>
                  <a:pt x="127" y="959"/>
                </a:lnTo>
                <a:lnTo>
                  <a:pt x="125" y="952"/>
                </a:lnTo>
                <a:lnTo>
                  <a:pt x="123" y="944"/>
                </a:lnTo>
                <a:lnTo>
                  <a:pt x="120" y="937"/>
                </a:lnTo>
                <a:lnTo>
                  <a:pt x="118" y="929"/>
                </a:lnTo>
                <a:lnTo>
                  <a:pt x="116" y="922"/>
                </a:lnTo>
                <a:lnTo>
                  <a:pt x="114" y="915"/>
                </a:lnTo>
                <a:lnTo>
                  <a:pt x="112" y="907"/>
                </a:lnTo>
                <a:lnTo>
                  <a:pt x="110" y="900"/>
                </a:lnTo>
                <a:lnTo>
                  <a:pt x="108" y="892"/>
                </a:lnTo>
                <a:lnTo>
                  <a:pt x="107" y="885"/>
                </a:lnTo>
                <a:lnTo>
                  <a:pt x="105" y="878"/>
                </a:lnTo>
                <a:lnTo>
                  <a:pt x="103" y="870"/>
                </a:lnTo>
                <a:lnTo>
                  <a:pt x="101" y="863"/>
                </a:lnTo>
                <a:lnTo>
                  <a:pt x="99" y="856"/>
                </a:lnTo>
                <a:lnTo>
                  <a:pt x="98" y="848"/>
                </a:lnTo>
                <a:lnTo>
                  <a:pt x="96" y="841"/>
                </a:lnTo>
                <a:lnTo>
                  <a:pt x="94" y="833"/>
                </a:lnTo>
                <a:lnTo>
                  <a:pt x="93" y="826"/>
                </a:lnTo>
                <a:lnTo>
                  <a:pt x="91" y="819"/>
                </a:lnTo>
                <a:lnTo>
                  <a:pt x="90" y="811"/>
                </a:lnTo>
                <a:lnTo>
                  <a:pt x="88" y="804"/>
                </a:lnTo>
                <a:lnTo>
                  <a:pt x="86" y="797"/>
                </a:lnTo>
                <a:lnTo>
                  <a:pt x="85" y="789"/>
                </a:lnTo>
                <a:lnTo>
                  <a:pt x="84" y="782"/>
                </a:lnTo>
                <a:lnTo>
                  <a:pt x="82" y="774"/>
                </a:lnTo>
                <a:lnTo>
                  <a:pt x="81" y="767"/>
                </a:lnTo>
                <a:lnTo>
                  <a:pt x="79" y="760"/>
                </a:lnTo>
                <a:lnTo>
                  <a:pt x="78" y="752"/>
                </a:lnTo>
                <a:lnTo>
                  <a:pt x="77" y="745"/>
                </a:lnTo>
                <a:lnTo>
                  <a:pt x="75" y="738"/>
                </a:lnTo>
                <a:lnTo>
                  <a:pt x="74" y="730"/>
                </a:lnTo>
                <a:lnTo>
                  <a:pt x="73" y="723"/>
                </a:lnTo>
                <a:lnTo>
                  <a:pt x="71" y="716"/>
                </a:lnTo>
                <a:lnTo>
                  <a:pt x="70" y="708"/>
                </a:lnTo>
                <a:lnTo>
                  <a:pt x="69" y="701"/>
                </a:lnTo>
                <a:lnTo>
                  <a:pt x="67" y="693"/>
                </a:lnTo>
                <a:lnTo>
                  <a:pt x="66" y="686"/>
                </a:lnTo>
                <a:lnTo>
                  <a:pt x="65" y="678"/>
                </a:lnTo>
                <a:lnTo>
                  <a:pt x="64" y="671"/>
                </a:lnTo>
                <a:lnTo>
                  <a:pt x="63" y="664"/>
                </a:lnTo>
                <a:lnTo>
                  <a:pt x="61" y="656"/>
                </a:lnTo>
                <a:lnTo>
                  <a:pt x="60" y="649"/>
                </a:lnTo>
                <a:lnTo>
                  <a:pt x="59" y="642"/>
                </a:lnTo>
                <a:lnTo>
                  <a:pt x="58" y="634"/>
                </a:lnTo>
                <a:lnTo>
                  <a:pt x="57" y="627"/>
                </a:lnTo>
                <a:lnTo>
                  <a:pt x="56" y="620"/>
                </a:lnTo>
                <a:lnTo>
                  <a:pt x="55" y="612"/>
                </a:lnTo>
                <a:lnTo>
                  <a:pt x="54" y="605"/>
                </a:lnTo>
                <a:lnTo>
                  <a:pt x="53" y="597"/>
                </a:lnTo>
                <a:lnTo>
                  <a:pt x="52" y="590"/>
                </a:lnTo>
                <a:lnTo>
                  <a:pt x="51" y="583"/>
                </a:lnTo>
                <a:lnTo>
                  <a:pt x="50" y="575"/>
                </a:lnTo>
                <a:lnTo>
                  <a:pt x="49" y="568"/>
                </a:lnTo>
                <a:lnTo>
                  <a:pt x="48" y="561"/>
                </a:lnTo>
                <a:lnTo>
                  <a:pt x="47" y="553"/>
                </a:lnTo>
                <a:lnTo>
                  <a:pt x="46" y="546"/>
                </a:lnTo>
                <a:lnTo>
                  <a:pt x="45" y="538"/>
                </a:lnTo>
                <a:lnTo>
                  <a:pt x="44" y="531"/>
                </a:lnTo>
                <a:lnTo>
                  <a:pt x="43" y="524"/>
                </a:lnTo>
                <a:lnTo>
                  <a:pt x="42" y="516"/>
                </a:lnTo>
                <a:lnTo>
                  <a:pt x="42" y="509"/>
                </a:lnTo>
                <a:lnTo>
                  <a:pt x="41" y="502"/>
                </a:lnTo>
                <a:lnTo>
                  <a:pt x="40" y="494"/>
                </a:lnTo>
                <a:lnTo>
                  <a:pt x="39" y="487"/>
                </a:lnTo>
                <a:lnTo>
                  <a:pt x="38" y="479"/>
                </a:lnTo>
                <a:lnTo>
                  <a:pt x="37" y="472"/>
                </a:lnTo>
                <a:lnTo>
                  <a:pt x="36" y="465"/>
                </a:lnTo>
                <a:lnTo>
                  <a:pt x="36" y="457"/>
                </a:lnTo>
                <a:lnTo>
                  <a:pt x="35" y="450"/>
                </a:lnTo>
                <a:lnTo>
                  <a:pt x="34" y="442"/>
                </a:lnTo>
                <a:lnTo>
                  <a:pt x="33" y="435"/>
                </a:lnTo>
                <a:lnTo>
                  <a:pt x="33" y="428"/>
                </a:lnTo>
                <a:lnTo>
                  <a:pt x="32" y="420"/>
                </a:lnTo>
                <a:lnTo>
                  <a:pt x="31" y="413"/>
                </a:lnTo>
                <a:lnTo>
                  <a:pt x="30" y="406"/>
                </a:lnTo>
                <a:lnTo>
                  <a:pt x="30" y="398"/>
                </a:lnTo>
                <a:lnTo>
                  <a:pt x="29" y="391"/>
                </a:lnTo>
                <a:lnTo>
                  <a:pt x="28" y="383"/>
                </a:lnTo>
                <a:lnTo>
                  <a:pt x="27" y="376"/>
                </a:lnTo>
                <a:lnTo>
                  <a:pt x="27" y="369"/>
                </a:lnTo>
                <a:lnTo>
                  <a:pt x="26" y="361"/>
                </a:lnTo>
                <a:lnTo>
                  <a:pt x="26" y="354"/>
                </a:lnTo>
                <a:lnTo>
                  <a:pt x="25" y="347"/>
                </a:lnTo>
                <a:lnTo>
                  <a:pt x="24" y="339"/>
                </a:lnTo>
                <a:lnTo>
                  <a:pt x="23" y="332"/>
                </a:lnTo>
                <a:lnTo>
                  <a:pt x="23" y="324"/>
                </a:lnTo>
                <a:lnTo>
                  <a:pt x="22" y="317"/>
                </a:lnTo>
                <a:lnTo>
                  <a:pt x="22" y="310"/>
                </a:lnTo>
                <a:lnTo>
                  <a:pt x="21" y="302"/>
                </a:lnTo>
                <a:lnTo>
                  <a:pt x="20" y="295"/>
                </a:lnTo>
                <a:lnTo>
                  <a:pt x="20" y="288"/>
                </a:lnTo>
                <a:lnTo>
                  <a:pt x="19" y="280"/>
                </a:lnTo>
                <a:lnTo>
                  <a:pt x="18" y="273"/>
                </a:lnTo>
                <a:lnTo>
                  <a:pt x="18" y="265"/>
                </a:lnTo>
                <a:lnTo>
                  <a:pt x="17" y="258"/>
                </a:lnTo>
                <a:lnTo>
                  <a:pt x="17" y="251"/>
                </a:lnTo>
                <a:lnTo>
                  <a:pt x="16" y="243"/>
                </a:lnTo>
                <a:lnTo>
                  <a:pt x="16" y="236"/>
                </a:lnTo>
                <a:lnTo>
                  <a:pt x="15" y="228"/>
                </a:lnTo>
                <a:lnTo>
                  <a:pt x="14" y="221"/>
                </a:lnTo>
                <a:lnTo>
                  <a:pt x="14" y="214"/>
                </a:lnTo>
                <a:lnTo>
                  <a:pt x="13" y="206"/>
                </a:lnTo>
                <a:lnTo>
                  <a:pt x="13" y="199"/>
                </a:lnTo>
                <a:lnTo>
                  <a:pt x="12" y="192"/>
                </a:lnTo>
                <a:lnTo>
                  <a:pt x="12" y="184"/>
                </a:lnTo>
                <a:lnTo>
                  <a:pt x="11" y="177"/>
                </a:lnTo>
                <a:lnTo>
                  <a:pt x="11" y="169"/>
                </a:lnTo>
                <a:lnTo>
                  <a:pt x="10" y="162"/>
                </a:lnTo>
                <a:lnTo>
                  <a:pt x="10" y="155"/>
                </a:lnTo>
                <a:lnTo>
                  <a:pt x="9" y="147"/>
                </a:lnTo>
                <a:lnTo>
                  <a:pt x="9" y="140"/>
                </a:lnTo>
                <a:lnTo>
                  <a:pt x="8" y="133"/>
                </a:lnTo>
                <a:lnTo>
                  <a:pt x="8" y="125"/>
                </a:lnTo>
                <a:lnTo>
                  <a:pt x="7" y="118"/>
                </a:lnTo>
                <a:lnTo>
                  <a:pt x="7" y="111"/>
                </a:lnTo>
                <a:lnTo>
                  <a:pt x="6" y="103"/>
                </a:lnTo>
                <a:lnTo>
                  <a:pt x="6" y="96"/>
                </a:lnTo>
                <a:lnTo>
                  <a:pt x="5" y="88"/>
                </a:lnTo>
                <a:lnTo>
                  <a:pt x="5" y="81"/>
                </a:lnTo>
                <a:lnTo>
                  <a:pt x="4" y="74"/>
                </a:lnTo>
                <a:lnTo>
                  <a:pt x="4" y="66"/>
                </a:lnTo>
                <a:lnTo>
                  <a:pt x="4" y="59"/>
                </a:lnTo>
                <a:lnTo>
                  <a:pt x="3" y="52"/>
                </a:lnTo>
                <a:lnTo>
                  <a:pt x="3" y="44"/>
                </a:lnTo>
                <a:lnTo>
                  <a:pt x="2" y="37"/>
                </a:lnTo>
                <a:lnTo>
                  <a:pt x="2" y="29"/>
                </a:lnTo>
                <a:lnTo>
                  <a:pt x="1" y="22"/>
                </a:lnTo>
                <a:lnTo>
                  <a:pt x="1" y="15"/>
                </a:lnTo>
                <a:lnTo>
                  <a:pt x="1" y="7"/>
                </a:lnTo>
                <a:lnTo>
                  <a:pt x="0"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1" name="Rectangle 348"/>
          <p:cNvSpPr>
            <a:spLocks noChangeArrowheads="1"/>
          </p:cNvSpPr>
          <p:nvPr/>
        </p:nvSpPr>
        <p:spPr bwMode="auto">
          <a:xfrm>
            <a:off x="7628882" y="2385289"/>
            <a:ext cx="182110" cy="9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0" i="0" u="none" strike="noStrike" cap="none" normalizeH="0" baseline="0">
                <a:ln>
                  <a:noFill/>
                </a:ln>
                <a:solidFill>
                  <a:srgbClr val="000000"/>
                </a:solidFill>
                <a:effectLst/>
                <a:latin typeface="Times New Roman" panose="02020603050405020304" pitchFamily="18"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2" name="Freeform 349"/>
          <p:cNvSpPr>
            <a:spLocks/>
          </p:cNvSpPr>
          <p:nvPr/>
        </p:nvSpPr>
        <p:spPr bwMode="auto">
          <a:xfrm rot="5400000">
            <a:off x="6071329" y="1799667"/>
            <a:ext cx="1554163" cy="3339768"/>
          </a:xfrm>
          <a:custGeom>
            <a:avLst/>
            <a:gdLst>
              <a:gd name="T0" fmla="*/ 566 w 741"/>
              <a:gd name="T1" fmla="*/ 1446 h 1468"/>
              <a:gd name="T2" fmla="*/ 476 w 741"/>
              <a:gd name="T3" fmla="*/ 1416 h 1468"/>
              <a:gd name="T4" fmla="*/ 415 w 741"/>
              <a:gd name="T5" fmla="*/ 1387 h 1468"/>
              <a:gd name="T6" fmla="*/ 368 w 741"/>
              <a:gd name="T7" fmla="*/ 1357 h 1468"/>
              <a:gd name="T8" fmla="*/ 330 w 741"/>
              <a:gd name="T9" fmla="*/ 1328 h 1468"/>
              <a:gd name="T10" fmla="*/ 298 w 741"/>
              <a:gd name="T11" fmla="*/ 1298 h 1468"/>
              <a:gd name="T12" fmla="*/ 270 w 741"/>
              <a:gd name="T13" fmla="*/ 1269 h 1468"/>
              <a:gd name="T14" fmla="*/ 247 w 741"/>
              <a:gd name="T15" fmla="*/ 1239 h 1468"/>
              <a:gd name="T16" fmla="*/ 226 w 741"/>
              <a:gd name="T17" fmla="*/ 1210 h 1468"/>
              <a:gd name="T18" fmla="*/ 207 w 741"/>
              <a:gd name="T19" fmla="*/ 1180 h 1468"/>
              <a:gd name="T20" fmla="*/ 190 w 741"/>
              <a:gd name="T21" fmla="*/ 1151 h 1468"/>
              <a:gd name="T22" fmla="*/ 175 w 741"/>
              <a:gd name="T23" fmla="*/ 1121 h 1468"/>
              <a:gd name="T24" fmla="*/ 162 w 741"/>
              <a:gd name="T25" fmla="*/ 1092 h 1468"/>
              <a:gd name="T26" fmla="*/ 149 w 741"/>
              <a:gd name="T27" fmla="*/ 1062 h 1468"/>
              <a:gd name="T28" fmla="*/ 138 w 741"/>
              <a:gd name="T29" fmla="*/ 1033 h 1468"/>
              <a:gd name="T30" fmla="*/ 128 w 741"/>
              <a:gd name="T31" fmla="*/ 1003 h 1468"/>
              <a:gd name="T32" fmla="*/ 119 w 741"/>
              <a:gd name="T33" fmla="*/ 974 h 1468"/>
              <a:gd name="T34" fmla="*/ 110 w 741"/>
              <a:gd name="T35" fmla="*/ 944 h 1468"/>
              <a:gd name="T36" fmla="*/ 102 w 741"/>
              <a:gd name="T37" fmla="*/ 915 h 1468"/>
              <a:gd name="T38" fmla="*/ 95 w 741"/>
              <a:gd name="T39" fmla="*/ 885 h 1468"/>
              <a:gd name="T40" fmla="*/ 88 w 741"/>
              <a:gd name="T41" fmla="*/ 856 h 1468"/>
              <a:gd name="T42" fmla="*/ 82 w 741"/>
              <a:gd name="T43" fmla="*/ 826 h 1468"/>
              <a:gd name="T44" fmla="*/ 76 w 741"/>
              <a:gd name="T45" fmla="*/ 797 h 1468"/>
              <a:gd name="T46" fmla="*/ 70 w 741"/>
              <a:gd name="T47" fmla="*/ 767 h 1468"/>
              <a:gd name="T48" fmla="*/ 65 w 741"/>
              <a:gd name="T49" fmla="*/ 738 h 1468"/>
              <a:gd name="T50" fmla="*/ 60 w 741"/>
              <a:gd name="T51" fmla="*/ 708 h 1468"/>
              <a:gd name="T52" fmla="*/ 56 w 741"/>
              <a:gd name="T53" fmla="*/ 678 h 1468"/>
              <a:gd name="T54" fmla="*/ 52 w 741"/>
              <a:gd name="T55" fmla="*/ 649 h 1468"/>
              <a:gd name="T56" fmla="*/ 48 w 741"/>
              <a:gd name="T57" fmla="*/ 620 h 1468"/>
              <a:gd name="T58" fmla="*/ 44 w 741"/>
              <a:gd name="T59" fmla="*/ 590 h 1468"/>
              <a:gd name="T60" fmla="*/ 40 w 741"/>
              <a:gd name="T61" fmla="*/ 561 h 1468"/>
              <a:gd name="T62" fmla="*/ 37 w 741"/>
              <a:gd name="T63" fmla="*/ 531 h 1468"/>
              <a:gd name="T64" fmla="*/ 34 w 741"/>
              <a:gd name="T65" fmla="*/ 502 h 1468"/>
              <a:gd name="T66" fmla="*/ 31 w 741"/>
              <a:gd name="T67" fmla="*/ 472 h 1468"/>
              <a:gd name="T68" fmla="*/ 28 w 741"/>
              <a:gd name="T69" fmla="*/ 442 h 1468"/>
              <a:gd name="T70" fmla="*/ 25 w 741"/>
              <a:gd name="T71" fmla="*/ 413 h 1468"/>
              <a:gd name="T72" fmla="*/ 23 w 741"/>
              <a:gd name="T73" fmla="*/ 383 h 1468"/>
              <a:gd name="T74" fmla="*/ 21 w 741"/>
              <a:gd name="T75" fmla="*/ 354 h 1468"/>
              <a:gd name="T76" fmla="*/ 18 w 741"/>
              <a:gd name="T77" fmla="*/ 324 h 1468"/>
              <a:gd name="T78" fmla="*/ 16 w 741"/>
              <a:gd name="T79" fmla="*/ 295 h 1468"/>
              <a:gd name="T80" fmla="*/ 14 w 741"/>
              <a:gd name="T81" fmla="*/ 265 h 1468"/>
              <a:gd name="T82" fmla="*/ 12 w 741"/>
              <a:gd name="T83" fmla="*/ 236 h 1468"/>
              <a:gd name="T84" fmla="*/ 10 w 741"/>
              <a:gd name="T85" fmla="*/ 206 h 1468"/>
              <a:gd name="T86" fmla="*/ 9 w 741"/>
              <a:gd name="T87" fmla="*/ 177 h 1468"/>
              <a:gd name="T88" fmla="*/ 7 w 741"/>
              <a:gd name="T89" fmla="*/ 147 h 1468"/>
              <a:gd name="T90" fmla="*/ 5 w 741"/>
              <a:gd name="T91" fmla="*/ 118 h 1468"/>
              <a:gd name="T92" fmla="*/ 4 w 741"/>
              <a:gd name="T93" fmla="*/ 88 h 1468"/>
              <a:gd name="T94" fmla="*/ 2 w 741"/>
              <a:gd name="T95" fmla="*/ 59 h 1468"/>
              <a:gd name="T96" fmla="*/ 1 w 741"/>
              <a:gd name="T97" fmla="*/ 29 h 1468"/>
              <a:gd name="T98" fmla="*/ 0 w 741"/>
              <a:gd name="T99" fmla="*/ 0 h 1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41" h="1468">
                <a:moveTo>
                  <a:pt x="741" y="1468"/>
                </a:moveTo>
                <a:lnTo>
                  <a:pt x="642" y="1461"/>
                </a:lnTo>
                <a:lnTo>
                  <a:pt x="599" y="1453"/>
                </a:lnTo>
                <a:lnTo>
                  <a:pt x="566" y="1446"/>
                </a:lnTo>
                <a:lnTo>
                  <a:pt x="539" y="1438"/>
                </a:lnTo>
                <a:lnTo>
                  <a:pt x="516" y="1431"/>
                </a:lnTo>
                <a:lnTo>
                  <a:pt x="495" y="1424"/>
                </a:lnTo>
                <a:lnTo>
                  <a:pt x="476" y="1416"/>
                </a:lnTo>
                <a:lnTo>
                  <a:pt x="459" y="1409"/>
                </a:lnTo>
                <a:lnTo>
                  <a:pt x="444" y="1402"/>
                </a:lnTo>
                <a:lnTo>
                  <a:pt x="429" y="1394"/>
                </a:lnTo>
                <a:lnTo>
                  <a:pt x="415" y="1387"/>
                </a:lnTo>
                <a:lnTo>
                  <a:pt x="402" y="1379"/>
                </a:lnTo>
                <a:lnTo>
                  <a:pt x="390" y="1372"/>
                </a:lnTo>
                <a:lnTo>
                  <a:pt x="379" y="1365"/>
                </a:lnTo>
                <a:lnTo>
                  <a:pt x="368" y="1357"/>
                </a:lnTo>
                <a:lnTo>
                  <a:pt x="358" y="1350"/>
                </a:lnTo>
                <a:lnTo>
                  <a:pt x="348" y="1342"/>
                </a:lnTo>
                <a:lnTo>
                  <a:pt x="339" y="1335"/>
                </a:lnTo>
                <a:lnTo>
                  <a:pt x="330" y="1328"/>
                </a:lnTo>
                <a:lnTo>
                  <a:pt x="321" y="1320"/>
                </a:lnTo>
                <a:lnTo>
                  <a:pt x="313" y="1313"/>
                </a:lnTo>
                <a:lnTo>
                  <a:pt x="305" y="1306"/>
                </a:lnTo>
                <a:lnTo>
                  <a:pt x="298" y="1298"/>
                </a:lnTo>
                <a:lnTo>
                  <a:pt x="291" y="1291"/>
                </a:lnTo>
                <a:lnTo>
                  <a:pt x="284" y="1283"/>
                </a:lnTo>
                <a:lnTo>
                  <a:pt x="277" y="1276"/>
                </a:lnTo>
                <a:lnTo>
                  <a:pt x="270" y="1269"/>
                </a:lnTo>
                <a:lnTo>
                  <a:pt x="264" y="1261"/>
                </a:lnTo>
                <a:lnTo>
                  <a:pt x="258" y="1254"/>
                </a:lnTo>
                <a:lnTo>
                  <a:pt x="252" y="1247"/>
                </a:lnTo>
                <a:lnTo>
                  <a:pt x="247" y="1239"/>
                </a:lnTo>
                <a:lnTo>
                  <a:pt x="241" y="1232"/>
                </a:lnTo>
                <a:lnTo>
                  <a:pt x="236" y="1224"/>
                </a:lnTo>
                <a:lnTo>
                  <a:pt x="231" y="1217"/>
                </a:lnTo>
                <a:lnTo>
                  <a:pt x="226" y="1210"/>
                </a:lnTo>
                <a:lnTo>
                  <a:pt x="221" y="1202"/>
                </a:lnTo>
                <a:lnTo>
                  <a:pt x="216" y="1195"/>
                </a:lnTo>
                <a:lnTo>
                  <a:pt x="211" y="1188"/>
                </a:lnTo>
                <a:lnTo>
                  <a:pt x="207" y="1180"/>
                </a:lnTo>
                <a:lnTo>
                  <a:pt x="203" y="1173"/>
                </a:lnTo>
                <a:lnTo>
                  <a:pt x="198" y="1166"/>
                </a:lnTo>
                <a:lnTo>
                  <a:pt x="194" y="1158"/>
                </a:lnTo>
                <a:lnTo>
                  <a:pt x="190" y="1151"/>
                </a:lnTo>
                <a:lnTo>
                  <a:pt x="186" y="1143"/>
                </a:lnTo>
                <a:lnTo>
                  <a:pt x="183" y="1136"/>
                </a:lnTo>
                <a:lnTo>
                  <a:pt x="179" y="1128"/>
                </a:lnTo>
                <a:lnTo>
                  <a:pt x="175" y="1121"/>
                </a:lnTo>
                <a:lnTo>
                  <a:pt x="172" y="1114"/>
                </a:lnTo>
                <a:lnTo>
                  <a:pt x="168" y="1106"/>
                </a:lnTo>
                <a:lnTo>
                  <a:pt x="165" y="1099"/>
                </a:lnTo>
                <a:lnTo>
                  <a:pt x="162" y="1092"/>
                </a:lnTo>
                <a:lnTo>
                  <a:pt x="159" y="1084"/>
                </a:lnTo>
                <a:lnTo>
                  <a:pt x="156" y="1077"/>
                </a:lnTo>
                <a:lnTo>
                  <a:pt x="153" y="1070"/>
                </a:lnTo>
                <a:lnTo>
                  <a:pt x="149" y="1062"/>
                </a:lnTo>
                <a:lnTo>
                  <a:pt x="147" y="1055"/>
                </a:lnTo>
                <a:lnTo>
                  <a:pt x="144" y="1047"/>
                </a:lnTo>
                <a:lnTo>
                  <a:pt x="141" y="1040"/>
                </a:lnTo>
                <a:lnTo>
                  <a:pt x="138" y="1033"/>
                </a:lnTo>
                <a:lnTo>
                  <a:pt x="136" y="1025"/>
                </a:lnTo>
                <a:lnTo>
                  <a:pt x="133" y="1018"/>
                </a:lnTo>
                <a:lnTo>
                  <a:pt x="131" y="1011"/>
                </a:lnTo>
                <a:lnTo>
                  <a:pt x="128" y="1003"/>
                </a:lnTo>
                <a:lnTo>
                  <a:pt x="126" y="996"/>
                </a:lnTo>
                <a:lnTo>
                  <a:pt x="123" y="988"/>
                </a:lnTo>
                <a:lnTo>
                  <a:pt x="121" y="981"/>
                </a:lnTo>
                <a:lnTo>
                  <a:pt x="119" y="974"/>
                </a:lnTo>
                <a:lnTo>
                  <a:pt x="117" y="966"/>
                </a:lnTo>
                <a:lnTo>
                  <a:pt x="115" y="959"/>
                </a:lnTo>
                <a:lnTo>
                  <a:pt x="112" y="952"/>
                </a:lnTo>
                <a:lnTo>
                  <a:pt x="110" y="944"/>
                </a:lnTo>
                <a:lnTo>
                  <a:pt x="108" y="937"/>
                </a:lnTo>
                <a:lnTo>
                  <a:pt x="106" y="929"/>
                </a:lnTo>
                <a:lnTo>
                  <a:pt x="104" y="922"/>
                </a:lnTo>
                <a:lnTo>
                  <a:pt x="102" y="915"/>
                </a:lnTo>
                <a:lnTo>
                  <a:pt x="100" y="907"/>
                </a:lnTo>
                <a:lnTo>
                  <a:pt x="98" y="900"/>
                </a:lnTo>
                <a:lnTo>
                  <a:pt x="97" y="892"/>
                </a:lnTo>
                <a:lnTo>
                  <a:pt x="95" y="885"/>
                </a:lnTo>
                <a:lnTo>
                  <a:pt x="93" y="878"/>
                </a:lnTo>
                <a:lnTo>
                  <a:pt x="91" y="870"/>
                </a:lnTo>
                <a:lnTo>
                  <a:pt x="90" y="863"/>
                </a:lnTo>
                <a:lnTo>
                  <a:pt x="88" y="856"/>
                </a:lnTo>
                <a:lnTo>
                  <a:pt x="86" y="848"/>
                </a:lnTo>
                <a:lnTo>
                  <a:pt x="85" y="841"/>
                </a:lnTo>
                <a:lnTo>
                  <a:pt x="83" y="833"/>
                </a:lnTo>
                <a:lnTo>
                  <a:pt x="82" y="826"/>
                </a:lnTo>
                <a:lnTo>
                  <a:pt x="80" y="819"/>
                </a:lnTo>
                <a:lnTo>
                  <a:pt x="79" y="811"/>
                </a:lnTo>
                <a:lnTo>
                  <a:pt x="77" y="804"/>
                </a:lnTo>
                <a:lnTo>
                  <a:pt x="76" y="797"/>
                </a:lnTo>
                <a:lnTo>
                  <a:pt x="74" y="789"/>
                </a:lnTo>
                <a:lnTo>
                  <a:pt x="73" y="782"/>
                </a:lnTo>
                <a:lnTo>
                  <a:pt x="72" y="774"/>
                </a:lnTo>
                <a:lnTo>
                  <a:pt x="70" y="767"/>
                </a:lnTo>
                <a:lnTo>
                  <a:pt x="69" y="760"/>
                </a:lnTo>
                <a:lnTo>
                  <a:pt x="68" y="752"/>
                </a:lnTo>
                <a:lnTo>
                  <a:pt x="67" y="745"/>
                </a:lnTo>
                <a:lnTo>
                  <a:pt x="65" y="738"/>
                </a:lnTo>
                <a:lnTo>
                  <a:pt x="64" y="730"/>
                </a:lnTo>
                <a:lnTo>
                  <a:pt x="63" y="723"/>
                </a:lnTo>
                <a:lnTo>
                  <a:pt x="62" y="716"/>
                </a:lnTo>
                <a:lnTo>
                  <a:pt x="60" y="708"/>
                </a:lnTo>
                <a:lnTo>
                  <a:pt x="59" y="701"/>
                </a:lnTo>
                <a:lnTo>
                  <a:pt x="58" y="693"/>
                </a:lnTo>
                <a:lnTo>
                  <a:pt x="57" y="686"/>
                </a:lnTo>
                <a:lnTo>
                  <a:pt x="56" y="678"/>
                </a:lnTo>
                <a:lnTo>
                  <a:pt x="55" y="671"/>
                </a:lnTo>
                <a:lnTo>
                  <a:pt x="54" y="664"/>
                </a:lnTo>
                <a:lnTo>
                  <a:pt x="53" y="656"/>
                </a:lnTo>
                <a:lnTo>
                  <a:pt x="52" y="649"/>
                </a:lnTo>
                <a:lnTo>
                  <a:pt x="51" y="642"/>
                </a:lnTo>
                <a:lnTo>
                  <a:pt x="50" y="634"/>
                </a:lnTo>
                <a:lnTo>
                  <a:pt x="49" y="627"/>
                </a:lnTo>
                <a:lnTo>
                  <a:pt x="48" y="620"/>
                </a:lnTo>
                <a:lnTo>
                  <a:pt x="47" y="612"/>
                </a:lnTo>
                <a:lnTo>
                  <a:pt x="46" y="605"/>
                </a:lnTo>
                <a:lnTo>
                  <a:pt x="45" y="597"/>
                </a:lnTo>
                <a:lnTo>
                  <a:pt x="44" y="590"/>
                </a:lnTo>
                <a:lnTo>
                  <a:pt x="43" y="583"/>
                </a:lnTo>
                <a:lnTo>
                  <a:pt x="42" y="575"/>
                </a:lnTo>
                <a:lnTo>
                  <a:pt x="41" y="568"/>
                </a:lnTo>
                <a:lnTo>
                  <a:pt x="40" y="561"/>
                </a:lnTo>
                <a:lnTo>
                  <a:pt x="40" y="553"/>
                </a:lnTo>
                <a:lnTo>
                  <a:pt x="39" y="546"/>
                </a:lnTo>
                <a:lnTo>
                  <a:pt x="38" y="538"/>
                </a:lnTo>
                <a:lnTo>
                  <a:pt x="37" y="531"/>
                </a:lnTo>
                <a:lnTo>
                  <a:pt x="36" y="524"/>
                </a:lnTo>
                <a:lnTo>
                  <a:pt x="36" y="516"/>
                </a:lnTo>
                <a:lnTo>
                  <a:pt x="35" y="509"/>
                </a:lnTo>
                <a:lnTo>
                  <a:pt x="34" y="502"/>
                </a:lnTo>
                <a:lnTo>
                  <a:pt x="33" y="494"/>
                </a:lnTo>
                <a:lnTo>
                  <a:pt x="33" y="487"/>
                </a:lnTo>
                <a:lnTo>
                  <a:pt x="32" y="479"/>
                </a:lnTo>
                <a:lnTo>
                  <a:pt x="31" y="472"/>
                </a:lnTo>
                <a:lnTo>
                  <a:pt x="30" y="465"/>
                </a:lnTo>
                <a:lnTo>
                  <a:pt x="30" y="457"/>
                </a:lnTo>
                <a:lnTo>
                  <a:pt x="29" y="450"/>
                </a:lnTo>
                <a:lnTo>
                  <a:pt x="28" y="442"/>
                </a:lnTo>
                <a:lnTo>
                  <a:pt x="28" y="435"/>
                </a:lnTo>
                <a:lnTo>
                  <a:pt x="27" y="428"/>
                </a:lnTo>
                <a:lnTo>
                  <a:pt x="26" y="420"/>
                </a:lnTo>
                <a:lnTo>
                  <a:pt x="25" y="413"/>
                </a:lnTo>
                <a:lnTo>
                  <a:pt x="25" y="406"/>
                </a:lnTo>
                <a:lnTo>
                  <a:pt x="24" y="398"/>
                </a:lnTo>
                <a:lnTo>
                  <a:pt x="24" y="391"/>
                </a:lnTo>
                <a:lnTo>
                  <a:pt x="23" y="383"/>
                </a:lnTo>
                <a:lnTo>
                  <a:pt x="22" y="376"/>
                </a:lnTo>
                <a:lnTo>
                  <a:pt x="22" y="369"/>
                </a:lnTo>
                <a:lnTo>
                  <a:pt x="21" y="361"/>
                </a:lnTo>
                <a:lnTo>
                  <a:pt x="21" y="354"/>
                </a:lnTo>
                <a:lnTo>
                  <a:pt x="20" y="347"/>
                </a:lnTo>
                <a:lnTo>
                  <a:pt x="20" y="339"/>
                </a:lnTo>
                <a:lnTo>
                  <a:pt x="19" y="332"/>
                </a:lnTo>
                <a:lnTo>
                  <a:pt x="18" y="324"/>
                </a:lnTo>
                <a:lnTo>
                  <a:pt x="18" y="317"/>
                </a:lnTo>
                <a:lnTo>
                  <a:pt x="17" y="310"/>
                </a:lnTo>
                <a:lnTo>
                  <a:pt x="17" y="302"/>
                </a:lnTo>
                <a:lnTo>
                  <a:pt x="16" y="295"/>
                </a:lnTo>
                <a:lnTo>
                  <a:pt x="16" y="288"/>
                </a:lnTo>
                <a:lnTo>
                  <a:pt x="15" y="280"/>
                </a:lnTo>
                <a:lnTo>
                  <a:pt x="15" y="273"/>
                </a:lnTo>
                <a:lnTo>
                  <a:pt x="14" y="265"/>
                </a:lnTo>
                <a:lnTo>
                  <a:pt x="14" y="258"/>
                </a:lnTo>
                <a:lnTo>
                  <a:pt x="13" y="251"/>
                </a:lnTo>
                <a:lnTo>
                  <a:pt x="13" y="243"/>
                </a:lnTo>
                <a:lnTo>
                  <a:pt x="12" y="236"/>
                </a:lnTo>
                <a:lnTo>
                  <a:pt x="12" y="228"/>
                </a:lnTo>
                <a:lnTo>
                  <a:pt x="11" y="221"/>
                </a:lnTo>
                <a:lnTo>
                  <a:pt x="11" y="214"/>
                </a:lnTo>
                <a:lnTo>
                  <a:pt x="10" y="206"/>
                </a:lnTo>
                <a:lnTo>
                  <a:pt x="10" y="199"/>
                </a:lnTo>
                <a:lnTo>
                  <a:pt x="10" y="192"/>
                </a:lnTo>
                <a:lnTo>
                  <a:pt x="9" y="184"/>
                </a:lnTo>
                <a:lnTo>
                  <a:pt x="9" y="177"/>
                </a:lnTo>
                <a:lnTo>
                  <a:pt x="8" y="169"/>
                </a:lnTo>
                <a:lnTo>
                  <a:pt x="8" y="162"/>
                </a:lnTo>
                <a:lnTo>
                  <a:pt x="7" y="155"/>
                </a:lnTo>
                <a:lnTo>
                  <a:pt x="7" y="147"/>
                </a:lnTo>
                <a:lnTo>
                  <a:pt x="7" y="140"/>
                </a:lnTo>
                <a:lnTo>
                  <a:pt x="6" y="133"/>
                </a:lnTo>
                <a:lnTo>
                  <a:pt x="6" y="125"/>
                </a:lnTo>
                <a:lnTo>
                  <a:pt x="5" y="118"/>
                </a:lnTo>
                <a:lnTo>
                  <a:pt x="5" y="111"/>
                </a:lnTo>
                <a:lnTo>
                  <a:pt x="5" y="103"/>
                </a:lnTo>
                <a:lnTo>
                  <a:pt x="4" y="96"/>
                </a:lnTo>
                <a:lnTo>
                  <a:pt x="4" y="88"/>
                </a:lnTo>
                <a:lnTo>
                  <a:pt x="3" y="81"/>
                </a:lnTo>
                <a:lnTo>
                  <a:pt x="3" y="74"/>
                </a:lnTo>
                <a:lnTo>
                  <a:pt x="3" y="66"/>
                </a:lnTo>
                <a:lnTo>
                  <a:pt x="2" y="59"/>
                </a:lnTo>
                <a:lnTo>
                  <a:pt x="2" y="52"/>
                </a:lnTo>
                <a:lnTo>
                  <a:pt x="2" y="44"/>
                </a:lnTo>
                <a:lnTo>
                  <a:pt x="1" y="37"/>
                </a:lnTo>
                <a:lnTo>
                  <a:pt x="1" y="29"/>
                </a:lnTo>
                <a:lnTo>
                  <a:pt x="1" y="22"/>
                </a:lnTo>
                <a:lnTo>
                  <a:pt x="0" y="15"/>
                </a:lnTo>
                <a:lnTo>
                  <a:pt x="0" y="7"/>
                </a:lnTo>
                <a:lnTo>
                  <a:pt x="0" y="0"/>
                </a:lnTo>
              </a:path>
            </a:pathLst>
          </a:custGeom>
          <a:noFill/>
          <a:ln w="47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mc:AlternateContent xmlns:mc="http://schemas.openxmlformats.org/markup-compatibility/2006" xmlns:a14="http://schemas.microsoft.com/office/drawing/2010/main">
        <mc:Choice Requires="a14">
          <p:sp>
            <p:nvSpPr>
              <p:cNvPr id="725" name="TextBox 6"/>
              <p:cNvSpPr txBox="1">
                <a:spLocks noChangeArrowheads="1"/>
              </p:cNvSpPr>
              <p:nvPr/>
            </p:nvSpPr>
            <p:spPr bwMode="auto">
              <a:xfrm>
                <a:off x="4518319" y="1424030"/>
                <a:ext cx="4550553" cy="55136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600" dirty="0" smtClean="0">
                    <a:solidFill>
                      <a:schemeClr val="tx1"/>
                    </a:solidFill>
                    <a:latin typeface="Times New Roman" pitchFamily="18" charset="0"/>
                    <a:cs typeface="Times New Roman" pitchFamily="18" charset="0"/>
                  </a:rPr>
                  <a:t>Beta asymmetry (</a:t>
                </a:r>
                <a14:m>
                  <m:oMath xmlns:m="http://schemas.openxmlformats.org/officeDocument/2006/math">
                    <m:sSub>
                      <m:sSubPr>
                        <m:ctrlPr>
                          <a:rPr lang="en-US" sz="1600" i="1" dirty="0" smtClean="0">
                            <a:solidFill>
                              <a:schemeClr val="tx1"/>
                            </a:solidFill>
                            <a:latin typeface="Cambria Math" panose="02040503050406030204" pitchFamily="18" charset="0"/>
                            <a:cs typeface="Times New Roman" pitchFamily="18" charset="0"/>
                          </a:rPr>
                        </m:ctrlPr>
                      </m:sSubPr>
                      <m:e>
                        <m:r>
                          <a:rPr lang="en-US" sz="1600" i="1" dirty="0" smtClean="0">
                            <a:solidFill>
                              <a:schemeClr val="tx1"/>
                            </a:solidFill>
                            <a:latin typeface="Cambria Math" panose="02040503050406030204" pitchFamily="18" charset="0"/>
                            <a:cs typeface="Times New Roman" pitchFamily="18" charset="0"/>
                          </a:rPr>
                          <m:t>𝐴</m:t>
                        </m:r>
                      </m:e>
                      <m:sub>
                        <m:r>
                          <a:rPr lang="en-US" sz="1600" i="1" dirty="0" smtClean="0">
                            <a:solidFill>
                              <a:schemeClr val="tx1"/>
                            </a:solidFill>
                            <a:latin typeface="Cambria Math" panose="02040503050406030204" pitchFamily="18" charset="0"/>
                            <a:cs typeface="Times New Roman" pitchFamily="18" charset="0"/>
                          </a:rPr>
                          <m:t>𝑒𝑥</m:t>
                        </m:r>
                        <m:r>
                          <a:rPr lang="en-US" sz="1600" b="0" i="1" dirty="0" smtClean="0">
                            <a:solidFill>
                              <a:schemeClr val="tx1"/>
                            </a:solidFill>
                            <a:latin typeface="Cambria Math" panose="02040503050406030204" pitchFamily="18" charset="0"/>
                            <a:cs typeface="Times New Roman" pitchFamily="18" charset="0"/>
                          </a:rPr>
                          <m:t>𝑝</m:t>
                        </m:r>
                      </m:sub>
                    </m:sSub>
                    <m:r>
                      <a:rPr lang="en-US" sz="1600" b="0" i="1" dirty="0" smtClean="0">
                        <a:solidFill>
                          <a:schemeClr val="tx1"/>
                        </a:solidFill>
                        <a:latin typeface="Cambria Math" panose="02040503050406030204" pitchFamily="18" charset="0"/>
                        <a:cs typeface="Times New Roman" pitchFamily="18" charset="0"/>
                      </a:rPr>
                      <m:t>=</m:t>
                    </m:r>
                    <m:f>
                      <m:fPr>
                        <m:ctrlPr>
                          <a:rPr lang="en-US" altLang="en-US" sz="1600" i="1">
                            <a:solidFill>
                              <a:schemeClr val="tx1"/>
                            </a:solidFill>
                            <a:latin typeface="Cambria Math" panose="02040503050406030204" pitchFamily="18" charset="0"/>
                            <a:cs typeface="Times New Roman" panose="02020603050405020304" pitchFamily="18" charset="0"/>
                          </a:rPr>
                        </m:ctrlPr>
                      </m:fPr>
                      <m:num>
                        <m:sSubSup>
                          <m:sSubSupPr>
                            <m:ctrlPr>
                              <a:rPr lang="en-US" altLang="en-US" sz="1600" i="1">
                                <a:solidFill>
                                  <a:schemeClr val="tx1"/>
                                </a:solidFill>
                                <a:latin typeface="Cambria Math" panose="02040503050406030204" pitchFamily="18" charset="0"/>
                                <a:cs typeface="Times New Roman" panose="02020603050405020304" pitchFamily="18" charset="0"/>
                              </a:rPr>
                            </m:ctrlPr>
                          </m:sSubSupPr>
                          <m:e>
                            <m:r>
                              <a:rPr lang="en-US" altLang="en-US" sz="1600" i="1">
                                <a:solidFill>
                                  <a:schemeClr val="tx1"/>
                                </a:solidFill>
                                <a:latin typeface="Cambria Math" panose="02040503050406030204" pitchFamily="18" charset="0"/>
                                <a:cs typeface="Times New Roman" panose="02020603050405020304" pitchFamily="18" charset="0"/>
                              </a:rPr>
                              <m:t>𝑁</m:t>
                            </m:r>
                          </m:e>
                          <m:sub>
                            <m:r>
                              <a:rPr lang="en-US" altLang="en-US" sz="1600" b="0" i="1" smtClean="0">
                                <a:solidFill>
                                  <a:schemeClr val="tx1"/>
                                </a:solidFill>
                                <a:latin typeface="Cambria Math" panose="02040503050406030204" pitchFamily="18" charset="0"/>
                                <a:cs typeface="Times New Roman" panose="02020603050405020304" pitchFamily="18" charset="0"/>
                              </a:rPr>
                              <m:t>𝑒</m:t>
                            </m:r>
                          </m:sub>
                          <m:sup>
                            <m:r>
                              <a:rPr lang="en-US"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up>
                        </m:sSubSup>
                        <m:d>
                          <m:dPr>
                            <m:ctrlPr>
                              <a:rPr lang="en-US" altLang="en-US" sz="1600" i="1">
                                <a:solidFill>
                                  <a:schemeClr val="tx1"/>
                                </a:solidFill>
                                <a:latin typeface="Cambria Math" panose="02040503050406030204" pitchFamily="18" charset="0"/>
                                <a:cs typeface="Times New Roman" panose="02020603050405020304" pitchFamily="18" charset="0"/>
                              </a:rPr>
                            </m:ctrlPr>
                          </m:dPr>
                          <m:e>
                            <m:sSub>
                              <m:sSubPr>
                                <m:ctrlPr>
                                  <a:rPr lang="en-US" altLang="en-US" sz="1600" i="1">
                                    <a:solidFill>
                                      <a:schemeClr val="tx1"/>
                                    </a:solidFill>
                                    <a:latin typeface="Cambria Math" panose="02040503050406030204" pitchFamily="18" charset="0"/>
                                    <a:cs typeface="Times New Roman" panose="02020603050405020304" pitchFamily="18" charset="0"/>
                                  </a:rPr>
                                </m:ctrlPr>
                              </m:sSubPr>
                              <m:e>
                                <m:r>
                                  <a:rPr lang="en-US" altLang="en-US" sz="1600" i="1">
                                    <a:solidFill>
                                      <a:schemeClr val="tx1"/>
                                    </a:solidFill>
                                    <a:latin typeface="Cambria Math" panose="02040503050406030204" pitchFamily="18" charset="0"/>
                                    <a:cs typeface="Times New Roman" panose="02020603050405020304" pitchFamily="18" charset="0"/>
                                  </a:rPr>
                                  <m:t>𝐸</m:t>
                                </m:r>
                              </m:e>
                              <m:sub>
                                <m:r>
                                  <a:rPr lang="en-US" altLang="en-US" sz="1600" b="0" i="1" smtClean="0">
                                    <a:solidFill>
                                      <a:schemeClr val="tx1"/>
                                    </a:solidFill>
                                    <a:latin typeface="Cambria Math" panose="02040503050406030204" pitchFamily="18" charset="0"/>
                                    <a:cs typeface="Times New Roman" panose="02020603050405020304" pitchFamily="18" charset="0"/>
                                  </a:rPr>
                                  <m:t>𝑒</m:t>
                                </m:r>
                                <m:r>
                                  <a:rPr lang="en-US" altLang="en-US" sz="1600" i="1">
                                    <a:solidFill>
                                      <a:schemeClr val="tx1"/>
                                    </a:solidFill>
                                    <a:latin typeface="Cambria Math" panose="02040503050406030204" pitchFamily="18" charset="0"/>
                                    <a:cs typeface="Times New Roman" panose="02020603050405020304" pitchFamily="18" charset="0"/>
                                  </a:rPr>
                                  <m:t>,</m:t>
                                </m:r>
                                <m:r>
                                  <a:rPr lang="en-US" altLang="en-US" sz="1600" i="1">
                                    <a:solidFill>
                                      <a:schemeClr val="tx1"/>
                                    </a:solidFill>
                                    <a:latin typeface="Cambria Math" panose="02040503050406030204" pitchFamily="18" charset="0"/>
                                    <a:cs typeface="Times New Roman" panose="02020603050405020304" pitchFamily="18" charset="0"/>
                                  </a:rPr>
                                  <m:t>𝑘𝑖𝑛</m:t>
                                </m:r>
                              </m:sub>
                            </m:sSub>
                          </m:e>
                        </m:d>
                        <m:r>
                          <a:rPr lang="en-US" altLang="en-US" sz="1600" i="1">
                            <a:solidFill>
                              <a:schemeClr val="tx1"/>
                            </a:solidFill>
                            <a:latin typeface="Cambria Math" panose="02040503050406030204" pitchFamily="18" charset="0"/>
                            <a:cs typeface="Times New Roman" panose="02020603050405020304" pitchFamily="18" charset="0"/>
                          </a:rPr>
                          <m:t>−</m:t>
                        </m:r>
                        <m:sSubSup>
                          <m:sSubSupPr>
                            <m:ctrlPr>
                              <a:rPr lang="en-US" altLang="en-US" sz="1600" i="1">
                                <a:solidFill>
                                  <a:schemeClr val="tx1"/>
                                </a:solidFill>
                                <a:latin typeface="Cambria Math" panose="02040503050406030204" pitchFamily="18" charset="0"/>
                                <a:cs typeface="Times New Roman" panose="02020603050405020304" pitchFamily="18" charset="0"/>
                              </a:rPr>
                            </m:ctrlPr>
                          </m:sSubSupPr>
                          <m:e>
                            <m:r>
                              <a:rPr lang="en-US" altLang="en-US" sz="1600" i="1">
                                <a:solidFill>
                                  <a:schemeClr val="tx1"/>
                                </a:solidFill>
                                <a:latin typeface="Cambria Math" panose="02040503050406030204" pitchFamily="18" charset="0"/>
                                <a:cs typeface="Times New Roman" panose="02020603050405020304" pitchFamily="18" charset="0"/>
                              </a:rPr>
                              <m:t>𝑁</m:t>
                            </m:r>
                          </m:e>
                          <m:sub>
                            <m:r>
                              <a:rPr lang="en-US" altLang="en-US" sz="1600" b="0" i="1" smtClean="0">
                                <a:solidFill>
                                  <a:schemeClr val="tx1"/>
                                </a:solidFill>
                                <a:latin typeface="Cambria Math" panose="02040503050406030204" pitchFamily="18" charset="0"/>
                                <a:cs typeface="Times New Roman" panose="02020603050405020304" pitchFamily="18" charset="0"/>
                              </a:rPr>
                              <m:t>𝑒</m:t>
                            </m:r>
                          </m:sub>
                          <m:sup>
                            <m:r>
                              <a:rPr lang="en-US"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up>
                        </m:sSubSup>
                        <m:d>
                          <m:dPr>
                            <m:ctrlPr>
                              <a:rPr lang="en-US" altLang="en-US" sz="1600" i="1">
                                <a:solidFill>
                                  <a:schemeClr val="tx1"/>
                                </a:solidFill>
                                <a:latin typeface="Cambria Math" panose="02040503050406030204" pitchFamily="18" charset="0"/>
                                <a:cs typeface="Times New Roman" panose="02020603050405020304" pitchFamily="18" charset="0"/>
                              </a:rPr>
                            </m:ctrlPr>
                          </m:dPr>
                          <m:e>
                            <m:sSub>
                              <m:sSubPr>
                                <m:ctrlPr>
                                  <a:rPr lang="en-US" altLang="en-US" sz="1600" i="1">
                                    <a:solidFill>
                                      <a:schemeClr val="tx1"/>
                                    </a:solidFill>
                                    <a:latin typeface="Cambria Math" panose="02040503050406030204" pitchFamily="18" charset="0"/>
                                    <a:cs typeface="Times New Roman" panose="02020603050405020304" pitchFamily="18" charset="0"/>
                                  </a:rPr>
                                </m:ctrlPr>
                              </m:sSubPr>
                              <m:e>
                                <m:r>
                                  <a:rPr lang="en-US" altLang="en-US" sz="1600" i="1">
                                    <a:solidFill>
                                      <a:schemeClr val="tx1"/>
                                    </a:solidFill>
                                    <a:latin typeface="Cambria Math" panose="02040503050406030204" pitchFamily="18" charset="0"/>
                                    <a:cs typeface="Times New Roman" panose="02020603050405020304" pitchFamily="18" charset="0"/>
                                  </a:rPr>
                                  <m:t>𝐸</m:t>
                                </m:r>
                              </m:e>
                              <m:sub>
                                <m:r>
                                  <a:rPr lang="en-US" altLang="en-US" sz="1600" b="0" i="1" smtClean="0">
                                    <a:solidFill>
                                      <a:schemeClr val="tx1"/>
                                    </a:solidFill>
                                    <a:latin typeface="Cambria Math" panose="02040503050406030204" pitchFamily="18" charset="0"/>
                                    <a:cs typeface="Times New Roman" panose="02020603050405020304" pitchFamily="18" charset="0"/>
                                  </a:rPr>
                                  <m:t>𝑒</m:t>
                                </m:r>
                                <m:r>
                                  <a:rPr lang="en-US" altLang="en-US" sz="1600" i="1">
                                    <a:solidFill>
                                      <a:schemeClr val="tx1"/>
                                    </a:solidFill>
                                    <a:latin typeface="Cambria Math" panose="02040503050406030204" pitchFamily="18" charset="0"/>
                                    <a:cs typeface="Times New Roman" panose="02020603050405020304" pitchFamily="18" charset="0"/>
                                  </a:rPr>
                                  <m:t>,</m:t>
                                </m:r>
                                <m:r>
                                  <a:rPr lang="en-US" altLang="en-US" sz="1600" i="1">
                                    <a:solidFill>
                                      <a:schemeClr val="tx1"/>
                                    </a:solidFill>
                                    <a:latin typeface="Cambria Math" panose="02040503050406030204" pitchFamily="18" charset="0"/>
                                    <a:cs typeface="Times New Roman" panose="02020603050405020304" pitchFamily="18" charset="0"/>
                                  </a:rPr>
                                  <m:t>𝑘𝑖𝑛</m:t>
                                </m:r>
                              </m:sub>
                            </m:sSub>
                          </m:e>
                        </m:d>
                      </m:num>
                      <m:den>
                        <m:sSubSup>
                          <m:sSubSupPr>
                            <m:ctrlPr>
                              <a:rPr lang="en-US" altLang="en-US" sz="1600" i="1">
                                <a:solidFill>
                                  <a:schemeClr val="tx1"/>
                                </a:solidFill>
                                <a:latin typeface="Cambria Math" panose="02040503050406030204" pitchFamily="18" charset="0"/>
                                <a:cs typeface="Times New Roman" panose="02020603050405020304" pitchFamily="18" charset="0"/>
                              </a:rPr>
                            </m:ctrlPr>
                          </m:sSubSupPr>
                          <m:e>
                            <m:r>
                              <a:rPr lang="en-US" altLang="en-US" sz="1600" i="1">
                                <a:solidFill>
                                  <a:schemeClr val="tx1"/>
                                </a:solidFill>
                                <a:latin typeface="Cambria Math" panose="02040503050406030204" pitchFamily="18" charset="0"/>
                                <a:cs typeface="Times New Roman" panose="02020603050405020304" pitchFamily="18" charset="0"/>
                              </a:rPr>
                              <m:t>𝑁</m:t>
                            </m:r>
                          </m:e>
                          <m:sub>
                            <m:r>
                              <a:rPr lang="en-US" altLang="en-US" sz="1600" b="0" i="1" smtClean="0">
                                <a:solidFill>
                                  <a:schemeClr val="tx1"/>
                                </a:solidFill>
                                <a:latin typeface="Cambria Math" panose="02040503050406030204" pitchFamily="18" charset="0"/>
                                <a:cs typeface="Times New Roman" panose="02020603050405020304" pitchFamily="18" charset="0"/>
                              </a:rPr>
                              <m:t>𝑒</m:t>
                            </m:r>
                          </m:sub>
                          <m:sup>
                            <m:r>
                              <a:rPr lang="en-US"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up>
                        </m:sSubSup>
                        <m:d>
                          <m:dPr>
                            <m:ctrlPr>
                              <a:rPr lang="en-US" altLang="en-US" sz="1600" i="1">
                                <a:solidFill>
                                  <a:schemeClr val="tx1"/>
                                </a:solidFill>
                                <a:latin typeface="Cambria Math" panose="02040503050406030204" pitchFamily="18" charset="0"/>
                                <a:cs typeface="Times New Roman" panose="02020603050405020304" pitchFamily="18" charset="0"/>
                              </a:rPr>
                            </m:ctrlPr>
                          </m:dPr>
                          <m:e>
                            <m:sSub>
                              <m:sSubPr>
                                <m:ctrlPr>
                                  <a:rPr lang="en-US" altLang="en-US" sz="1600" i="1">
                                    <a:solidFill>
                                      <a:schemeClr val="tx1"/>
                                    </a:solidFill>
                                    <a:latin typeface="Cambria Math" panose="02040503050406030204" pitchFamily="18" charset="0"/>
                                    <a:cs typeface="Times New Roman" panose="02020603050405020304" pitchFamily="18" charset="0"/>
                                  </a:rPr>
                                </m:ctrlPr>
                              </m:sSubPr>
                              <m:e>
                                <m:r>
                                  <a:rPr lang="en-US" altLang="en-US" sz="1600" i="1">
                                    <a:solidFill>
                                      <a:schemeClr val="tx1"/>
                                    </a:solidFill>
                                    <a:latin typeface="Cambria Math" panose="02040503050406030204" pitchFamily="18" charset="0"/>
                                    <a:cs typeface="Times New Roman" panose="02020603050405020304" pitchFamily="18" charset="0"/>
                                  </a:rPr>
                                  <m:t>𝐸</m:t>
                                </m:r>
                              </m:e>
                              <m:sub>
                                <m:r>
                                  <a:rPr lang="en-US" altLang="en-US" sz="1600" b="0" i="1" smtClean="0">
                                    <a:solidFill>
                                      <a:schemeClr val="tx1"/>
                                    </a:solidFill>
                                    <a:latin typeface="Cambria Math" panose="02040503050406030204" pitchFamily="18" charset="0"/>
                                    <a:cs typeface="Times New Roman" panose="02020603050405020304" pitchFamily="18" charset="0"/>
                                  </a:rPr>
                                  <m:t>𝑒</m:t>
                                </m:r>
                                <m:r>
                                  <a:rPr lang="en-US" altLang="en-US" sz="1600" i="1">
                                    <a:solidFill>
                                      <a:schemeClr val="tx1"/>
                                    </a:solidFill>
                                    <a:latin typeface="Cambria Math" panose="02040503050406030204" pitchFamily="18" charset="0"/>
                                    <a:cs typeface="Times New Roman" panose="02020603050405020304" pitchFamily="18" charset="0"/>
                                  </a:rPr>
                                  <m:t>,</m:t>
                                </m:r>
                                <m:r>
                                  <a:rPr lang="en-US" altLang="en-US" sz="1600" i="1">
                                    <a:solidFill>
                                      <a:schemeClr val="tx1"/>
                                    </a:solidFill>
                                    <a:latin typeface="Cambria Math" panose="02040503050406030204" pitchFamily="18" charset="0"/>
                                    <a:cs typeface="Times New Roman" panose="02020603050405020304" pitchFamily="18" charset="0"/>
                                  </a:rPr>
                                  <m:t>𝑘𝑖𝑛</m:t>
                                </m:r>
                              </m:sub>
                            </m:sSub>
                          </m:e>
                        </m:d>
                        <m:r>
                          <a:rPr lang="en-US"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SubSup>
                          <m:sSubSupPr>
                            <m:ctrlPr>
                              <a:rPr lang="en-US" altLang="en-US" sz="1600" i="1">
                                <a:solidFill>
                                  <a:schemeClr val="tx1"/>
                                </a:solidFill>
                                <a:latin typeface="Cambria Math" panose="02040503050406030204" pitchFamily="18" charset="0"/>
                                <a:cs typeface="Times New Roman" panose="02020603050405020304" pitchFamily="18" charset="0"/>
                              </a:rPr>
                            </m:ctrlPr>
                          </m:sSubSupPr>
                          <m:e>
                            <m:r>
                              <a:rPr lang="en-US" altLang="en-US" sz="1600" i="1">
                                <a:solidFill>
                                  <a:schemeClr val="tx1"/>
                                </a:solidFill>
                                <a:latin typeface="Cambria Math" panose="02040503050406030204" pitchFamily="18" charset="0"/>
                                <a:cs typeface="Times New Roman" panose="02020603050405020304" pitchFamily="18" charset="0"/>
                              </a:rPr>
                              <m:t>𝑁</m:t>
                            </m:r>
                          </m:e>
                          <m:sub>
                            <m:r>
                              <a:rPr lang="en-US" altLang="en-US" sz="1600" b="0" i="1" smtClean="0">
                                <a:solidFill>
                                  <a:schemeClr val="tx1"/>
                                </a:solidFill>
                                <a:latin typeface="Cambria Math" panose="02040503050406030204" pitchFamily="18" charset="0"/>
                                <a:cs typeface="Times New Roman" panose="02020603050405020304" pitchFamily="18" charset="0"/>
                              </a:rPr>
                              <m:t>𝑒</m:t>
                            </m:r>
                          </m:sub>
                          <m:sup>
                            <m:r>
                              <a:rPr lang="en-US" alt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up>
                        </m:sSubSup>
                        <m:d>
                          <m:dPr>
                            <m:ctrlPr>
                              <a:rPr lang="en-US" altLang="en-US" sz="1600" i="1">
                                <a:solidFill>
                                  <a:schemeClr val="tx1"/>
                                </a:solidFill>
                                <a:latin typeface="Cambria Math" panose="02040503050406030204" pitchFamily="18" charset="0"/>
                                <a:cs typeface="Times New Roman" panose="02020603050405020304" pitchFamily="18" charset="0"/>
                              </a:rPr>
                            </m:ctrlPr>
                          </m:dPr>
                          <m:e>
                            <m:sSub>
                              <m:sSubPr>
                                <m:ctrlPr>
                                  <a:rPr lang="en-US" altLang="en-US" sz="1600" i="1">
                                    <a:solidFill>
                                      <a:schemeClr val="tx1"/>
                                    </a:solidFill>
                                    <a:latin typeface="Cambria Math" panose="02040503050406030204" pitchFamily="18" charset="0"/>
                                    <a:cs typeface="Times New Roman" panose="02020603050405020304" pitchFamily="18" charset="0"/>
                                  </a:rPr>
                                </m:ctrlPr>
                              </m:sSubPr>
                              <m:e>
                                <m:r>
                                  <a:rPr lang="en-US" altLang="en-US" sz="1600" i="1">
                                    <a:solidFill>
                                      <a:schemeClr val="tx1"/>
                                    </a:solidFill>
                                    <a:latin typeface="Cambria Math" panose="02040503050406030204" pitchFamily="18" charset="0"/>
                                    <a:cs typeface="Times New Roman" panose="02020603050405020304" pitchFamily="18" charset="0"/>
                                  </a:rPr>
                                  <m:t>𝐸</m:t>
                                </m:r>
                              </m:e>
                              <m:sub>
                                <m:r>
                                  <a:rPr lang="en-US" altLang="en-US" sz="1600" b="0" i="1" smtClean="0">
                                    <a:solidFill>
                                      <a:schemeClr val="tx1"/>
                                    </a:solidFill>
                                    <a:latin typeface="Cambria Math" panose="02040503050406030204" pitchFamily="18" charset="0"/>
                                    <a:cs typeface="Times New Roman" panose="02020603050405020304" pitchFamily="18" charset="0"/>
                                  </a:rPr>
                                  <m:t>𝑒</m:t>
                                </m:r>
                                <m:r>
                                  <a:rPr lang="en-US" altLang="en-US" sz="1600" i="1">
                                    <a:solidFill>
                                      <a:schemeClr val="tx1"/>
                                    </a:solidFill>
                                    <a:latin typeface="Cambria Math" panose="02040503050406030204" pitchFamily="18" charset="0"/>
                                    <a:cs typeface="Times New Roman" panose="02020603050405020304" pitchFamily="18" charset="0"/>
                                  </a:rPr>
                                  <m:t>,</m:t>
                                </m:r>
                                <m:r>
                                  <a:rPr lang="en-US" altLang="en-US" sz="1600" i="1">
                                    <a:solidFill>
                                      <a:schemeClr val="tx1"/>
                                    </a:solidFill>
                                    <a:latin typeface="Cambria Math" panose="02040503050406030204" pitchFamily="18" charset="0"/>
                                    <a:cs typeface="Times New Roman" panose="02020603050405020304" pitchFamily="18" charset="0"/>
                                  </a:rPr>
                                  <m:t>𝑘𝑖𝑛</m:t>
                                </m:r>
                              </m:sub>
                            </m:sSub>
                          </m:e>
                        </m:d>
                      </m:den>
                    </m:f>
                    <m:r>
                      <a:rPr lang="en-US" altLang="en-US" sz="1600" b="0" i="1" smtClean="0">
                        <a:solidFill>
                          <a:schemeClr val="tx1"/>
                        </a:solidFill>
                        <a:latin typeface="Cambria Math" panose="02040503050406030204" pitchFamily="18" charset="0"/>
                        <a:cs typeface="Times New Roman" panose="02020603050405020304" pitchFamily="18" charset="0"/>
                      </a:rPr>
                      <m:t>∝</m:t>
                    </m:r>
                    <m:r>
                      <a:rPr lang="en-US" altLang="en-US" sz="1600" b="0" i="1" smtClean="0">
                        <a:solidFill>
                          <a:schemeClr val="tx1"/>
                        </a:solidFill>
                        <a:latin typeface="Cambria Math" panose="02040503050406030204" pitchFamily="18" charset="0"/>
                        <a:cs typeface="Times New Roman" panose="02020603050405020304" pitchFamily="18" charset="0"/>
                      </a:rPr>
                      <m:t>𝐴</m:t>
                    </m:r>
                  </m:oMath>
                </a14:m>
                <a:r>
                  <a:rPr lang="en-US" sz="1600" dirty="0">
                    <a:solidFill>
                      <a:schemeClr val="tx1"/>
                    </a:solidFill>
                    <a:latin typeface="Times New Roman" pitchFamily="18" charset="0"/>
                    <a:cs typeface="Times New Roman" pitchFamily="18" charset="0"/>
                  </a:rPr>
                  <a:t>):</a:t>
                </a:r>
              </a:p>
            </p:txBody>
          </p:sp>
        </mc:Choice>
        <mc:Fallback xmlns="">
          <p:sp>
            <p:nvSpPr>
              <p:cNvPr id="725" name="TextBox 6"/>
              <p:cNvSpPr txBox="1">
                <a:spLocks noRot="1" noChangeAspect="1" noMove="1" noResize="1" noEditPoints="1" noAdjustHandles="1" noChangeArrowheads="1" noChangeShapeType="1" noTextEdit="1"/>
              </p:cNvSpPr>
              <p:nvPr/>
            </p:nvSpPr>
            <p:spPr bwMode="auto">
              <a:xfrm>
                <a:off x="4518319" y="1424030"/>
                <a:ext cx="4550553" cy="551369"/>
              </a:xfrm>
              <a:prstGeom prst="rect">
                <a:avLst/>
              </a:prstGeom>
              <a:blipFill>
                <a:blip r:embed="rId4"/>
                <a:stretch>
                  <a:fillRect l="-66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726" name="Rectangle 8"/>
          <p:cNvSpPr>
            <a:spLocks noChangeArrowheads="1"/>
          </p:cNvSpPr>
          <p:nvPr/>
        </p:nvSpPr>
        <p:spPr bwMode="auto">
          <a:xfrm>
            <a:off x="5164121" y="4297346"/>
            <a:ext cx="142875" cy="151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dirty="0">
                <a:solidFill>
                  <a:srgbClr val="000000"/>
                </a:solidFill>
                <a:latin typeface="Times New Roman" pitchFamily="18" charset="0"/>
                <a:cs typeface="Times New Roman" pitchFamily="18" charset="0"/>
              </a:rPr>
              <a:t>0</a:t>
            </a:r>
            <a:endParaRPr lang="en-US" dirty="0">
              <a:solidFill>
                <a:srgbClr val="000000"/>
              </a:solidFill>
              <a:latin typeface="Calibri" pitchFamily="34" charset="0"/>
              <a:cs typeface="Times New Roman" pitchFamily="18" charset="0"/>
            </a:endParaRPr>
          </a:p>
        </p:txBody>
      </p:sp>
      <p:sp>
        <p:nvSpPr>
          <p:cNvPr id="727" name="Rectangle 13"/>
          <p:cNvSpPr>
            <a:spLocks noChangeArrowheads="1"/>
          </p:cNvSpPr>
          <p:nvPr/>
        </p:nvSpPr>
        <p:spPr bwMode="auto">
          <a:xfrm>
            <a:off x="5891196" y="4297346"/>
            <a:ext cx="142875" cy="151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Times New Roman" pitchFamily="18" charset="0"/>
                <a:cs typeface="Times New Roman" pitchFamily="18" charset="0"/>
              </a:rPr>
              <a:t>2</a:t>
            </a:r>
            <a:endParaRPr lang="en-US">
              <a:solidFill>
                <a:srgbClr val="000000"/>
              </a:solidFill>
              <a:latin typeface="Calibri" pitchFamily="34" charset="0"/>
              <a:cs typeface="Times New Roman" pitchFamily="18" charset="0"/>
            </a:endParaRPr>
          </a:p>
        </p:txBody>
      </p:sp>
      <p:sp>
        <p:nvSpPr>
          <p:cNvPr id="728" name="Rectangle 14"/>
          <p:cNvSpPr>
            <a:spLocks noChangeArrowheads="1"/>
          </p:cNvSpPr>
          <p:nvPr/>
        </p:nvSpPr>
        <p:spPr bwMode="auto">
          <a:xfrm>
            <a:off x="5970571" y="4297346"/>
            <a:ext cx="142875" cy="151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Times New Roman" pitchFamily="18" charset="0"/>
                <a:cs typeface="Times New Roman" pitchFamily="18" charset="0"/>
              </a:rPr>
              <a:t>0</a:t>
            </a:r>
            <a:endParaRPr lang="en-US">
              <a:solidFill>
                <a:srgbClr val="000000"/>
              </a:solidFill>
              <a:latin typeface="Calibri" pitchFamily="34" charset="0"/>
              <a:cs typeface="Times New Roman" pitchFamily="18" charset="0"/>
            </a:endParaRPr>
          </a:p>
        </p:txBody>
      </p:sp>
      <p:sp>
        <p:nvSpPr>
          <p:cNvPr id="729" name="Rectangle 15"/>
          <p:cNvSpPr>
            <a:spLocks noChangeArrowheads="1"/>
          </p:cNvSpPr>
          <p:nvPr/>
        </p:nvSpPr>
        <p:spPr bwMode="auto">
          <a:xfrm>
            <a:off x="6051533" y="4297346"/>
            <a:ext cx="142875" cy="151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Times New Roman" pitchFamily="18" charset="0"/>
                <a:cs typeface="Times New Roman" pitchFamily="18" charset="0"/>
              </a:rPr>
              <a:t>0</a:t>
            </a:r>
            <a:endParaRPr lang="en-US">
              <a:solidFill>
                <a:srgbClr val="000000"/>
              </a:solidFill>
              <a:latin typeface="Calibri" pitchFamily="34" charset="0"/>
              <a:cs typeface="Times New Roman" pitchFamily="18" charset="0"/>
            </a:endParaRPr>
          </a:p>
        </p:txBody>
      </p:sp>
      <p:sp>
        <p:nvSpPr>
          <p:cNvPr id="730" name="Rectangle 20"/>
          <p:cNvSpPr>
            <a:spLocks noChangeArrowheads="1"/>
          </p:cNvSpPr>
          <p:nvPr/>
        </p:nvSpPr>
        <p:spPr bwMode="auto">
          <a:xfrm>
            <a:off x="6741186" y="4297346"/>
            <a:ext cx="142875" cy="151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Times New Roman" pitchFamily="18" charset="0"/>
                <a:cs typeface="Times New Roman" pitchFamily="18" charset="0"/>
              </a:rPr>
              <a:t>4</a:t>
            </a:r>
            <a:endParaRPr lang="en-US">
              <a:solidFill>
                <a:srgbClr val="000000"/>
              </a:solidFill>
              <a:latin typeface="Calibri" pitchFamily="34" charset="0"/>
              <a:cs typeface="Times New Roman" pitchFamily="18" charset="0"/>
            </a:endParaRPr>
          </a:p>
        </p:txBody>
      </p:sp>
      <p:sp>
        <p:nvSpPr>
          <p:cNvPr id="731" name="Rectangle 21"/>
          <p:cNvSpPr>
            <a:spLocks noChangeArrowheads="1"/>
          </p:cNvSpPr>
          <p:nvPr/>
        </p:nvSpPr>
        <p:spPr bwMode="auto">
          <a:xfrm>
            <a:off x="6820561" y="4297346"/>
            <a:ext cx="142875" cy="151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Times New Roman" pitchFamily="18" charset="0"/>
                <a:cs typeface="Times New Roman" pitchFamily="18" charset="0"/>
              </a:rPr>
              <a:t>0</a:t>
            </a:r>
            <a:endParaRPr lang="en-US">
              <a:solidFill>
                <a:srgbClr val="000000"/>
              </a:solidFill>
              <a:latin typeface="Calibri" pitchFamily="34" charset="0"/>
              <a:cs typeface="Times New Roman" pitchFamily="18" charset="0"/>
            </a:endParaRPr>
          </a:p>
        </p:txBody>
      </p:sp>
      <p:sp>
        <p:nvSpPr>
          <p:cNvPr id="732" name="Rectangle 22"/>
          <p:cNvSpPr>
            <a:spLocks noChangeArrowheads="1"/>
          </p:cNvSpPr>
          <p:nvPr/>
        </p:nvSpPr>
        <p:spPr bwMode="auto">
          <a:xfrm>
            <a:off x="6901523" y="4297346"/>
            <a:ext cx="142875" cy="151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dirty="0">
                <a:solidFill>
                  <a:srgbClr val="000000"/>
                </a:solidFill>
                <a:latin typeface="Times New Roman" pitchFamily="18" charset="0"/>
                <a:cs typeface="Times New Roman" pitchFamily="18" charset="0"/>
              </a:rPr>
              <a:t>0</a:t>
            </a:r>
            <a:endParaRPr lang="en-US" dirty="0">
              <a:solidFill>
                <a:srgbClr val="000000"/>
              </a:solidFill>
              <a:latin typeface="Calibri" pitchFamily="34" charset="0"/>
              <a:cs typeface="Times New Roman" pitchFamily="18" charset="0"/>
            </a:endParaRPr>
          </a:p>
        </p:txBody>
      </p:sp>
      <p:sp>
        <p:nvSpPr>
          <p:cNvPr id="733" name="Rectangle 27"/>
          <p:cNvSpPr>
            <a:spLocks noChangeArrowheads="1"/>
          </p:cNvSpPr>
          <p:nvPr/>
        </p:nvSpPr>
        <p:spPr bwMode="auto">
          <a:xfrm>
            <a:off x="7603616" y="4297346"/>
            <a:ext cx="142875" cy="151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Times New Roman" pitchFamily="18" charset="0"/>
                <a:cs typeface="Times New Roman" pitchFamily="18" charset="0"/>
              </a:rPr>
              <a:t>6</a:t>
            </a:r>
            <a:endParaRPr lang="en-US">
              <a:solidFill>
                <a:srgbClr val="000000"/>
              </a:solidFill>
              <a:latin typeface="Calibri" pitchFamily="34" charset="0"/>
              <a:cs typeface="Times New Roman" pitchFamily="18" charset="0"/>
            </a:endParaRPr>
          </a:p>
        </p:txBody>
      </p:sp>
      <p:sp>
        <p:nvSpPr>
          <p:cNvPr id="734" name="Rectangle 28"/>
          <p:cNvSpPr>
            <a:spLocks noChangeArrowheads="1"/>
          </p:cNvSpPr>
          <p:nvPr/>
        </p:nvSpPr>
        <p:spPr bwMode="auto">
          <a:xfrm>
            <a:off x="7684578" y="4297346"/>
            <a:ext cx="142875" cy="151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Times New Roman" pitchFamily="18" charset="0"/>
                <a:cs typeface="Times New Roman" pitchFamily="18" charset="0"/>
              </a:rPr>
              <a:t>0</a:t>
            </a:r>
            <a:endParaRPr lang="en-US">
              <a:solidFill>
                <a:srgbClr val="000000"/>
              </a:solidFill>
              <a:latin typeface="Calibri" pitchFamily="34" charset="0"/>
              <a:cs typeface="Times New Roman" pitchFamily="18" charset="0"/>
            </a:endParaRPr>
          </a:p>
        </p:txBody>
      </p:sp>
      <p:sp>
        <p:nvSpPr>
          <p:cNvPr id="735" name="Rectangle 29"/>
          <p:cNvSpPr>
            <a:spLocks noChangeArrowheads="1"/>
          </p:cNvSpPr>
          <p:nvPr/>
        </p:nvSpPr>
        <p:spPr bwMode="auto">
          <a:xfrm>
            <a:off x="7763953" y="4297346"/>
            <a:ext cx="142875" cy="151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Times New Roman" pitchFamily="18" charset="0"/>
                <a:cs typeface="Times New Roman" pitchFamily="18" charset="0"/>
              </a:rPr>
              <a:t>0</a:t>
            </a:r>
            <a:endParaRPr lang="en-US">
              <a:solidFill>
                <a:srgbClr val="000000"/>
              </a:solidFill>
              <a:latin typeface="Calibri" pitchFamily="34" charset="0"/>
              <a:cs typeface="Times New Roman" pitchFamily="18" charset="0"/>
            </a:endParaRPr>
          </a:p>
        </p:txBody>
      </p:sp>
      <p:sp>
        <p:nvSpPr>
          <p:cNvPr id="736" name="Rectangle 34"/>
          <p:cNvSpPr>
            <a:spLocks noChangeArrowheads="1"/>
          </p:cNvSpPr>
          <p:nvPr/>
        </p:nvSpPr>
        <p:spPr bwMode="auto">
          <a:xfrm>
            <a:off x="8353945" y="4297346"/>
            <a:ext cx="142875" cy="151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Times New Roman" pitchFamily="18" charset="0"/>
                <a:cs typeface="Times New Roman" pitchFamily="18" charset="0"/>
              </a:rPr>
              <a:t>8</a:t>
            </a:r>
            <a:endParaRPr lang="en-US">
              <a:solidFill>
                <a:srgbClr val="000000"/>
              </a:solidFill>
              <a:latin typeface="Calibri" pitchFamily="34" charset="0"/>
              <a:cs typeface="Times New Roman" pitchFamily="18" charset="0"/>
            </a:endParaRPr>
          </a:p>
        </p:txBody>
      </p:sp>
      <p:sp>
        <p:nvSpPr>
          <p:cNvPr id="737" name="Rectangle 35"/>
          <p:cNvSpPr>
            <a:spLocks noChangeArrowheads="1"/>
          </p:cNvSpPr>
          <p:nvPr/>
        </p:nvSpPr>
        <p:spPr bwMode="auto">
          <a:xfrm>
            <a:off x="8433320" y="4297346"/>
            <a:ext cx="142875" cy="151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dirty="0">
                <a:solidFill>
                  <a:srgbClr val="000000"/>
                </a:solidFill>
                <a:latin typeface="Times New Roman" pitchFamily="18" charset="0"/>
                <a:cs typeface="Times New Roman" pitchFamily="18" charset="0"/>
              </a:rPr>
              <a:t>0</a:t>
            </a:r>
            <a:endParaRPr lang="en-US" dirty="0">
              <a:solidFill>
                <a:srgbClr val="000000"/>
              </a:solidFill>
              <a:latin typeface="Calibri" pitchFamily="34" charset="0"/>
              <a:cs typeface="Times New Roman" pitchFamily="18" charset="0"/>
            </a:endParaRPr>
          </a:p>
        </p:txBody>
      </p:sp>
      <p:sp>
        <p:nvSpPr>
          <p:cNvPr id="738" name="Rectangle 36"/>
          <p:cNvSpPr>
            <a:spLocks noChangeArrowheads="1"/>
          </p:cNvSpPr>
          <p:nvPr/>
        </p:nvSpPr>
        <p:spPr bwMode="auto">
          <a:xfrm>
            <a:off x="8514283" y="4297346"/>
            <a:ext cx="142875" cy="151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Times New Roman" pitchFamily="18" charset="0"/>
                <a:cs typeface="Times New Roman" pitchFamily="18" charset="0"/>
              </a:rPr>
              <a:t>0</a:t>
            </a:r>
            <a:endParaRPr lang="en-US">
              <a:solidFill>
                <a:srgbClr val="000000"/>
              </a:solidFill>
              <a:latin typeface="Calibri" pitchFamily="34" charset="0"/>
              <a:cs typeface="Times New Roman" pitchFamily="18" charset="0"/>
            </a:endParaRPr>
          </a:p>
        </p:txBody>
      </p:sp>
      <p:sp>
        <p:nvSpPr>
          <p:cNvPr id="739" name="Rectangle 37"/>
          <p:cNvSpPr>
            <a:spLocks noChangeArrowheads="1"/>
          </p:cNvSpPr>
          <p:nvPr/>
        </p:nvSpPr>
        <p:spPr bwMode="auto">
          <a:xfrm>
            <a:off x="6378558" y="4438233"/>
            <a:ext cx="196850" cy="187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i="1">
                <a:solidFill>
                  <a:srgbClr val="000000"/>
                </a:solidFill>
                <a:latin typeface="Times New Roman" pitchFamily="18" charset="0"/>
                <a:cs typeface="Times New Roman" pitchFamily="18" charset="0"/>
              </a:rPr>
              <a:t>E</a:t>
            </a:r>
            <a:endParaRPr lang="en-US">
              <a:solidFill>
                <a:srgbClr val="000000"/>
              </a:solidFill>
              <a:latin typeface="Calibri" pitchFamily="34" charset="0"/>
              <a:cs typeface="Times New Roman" pitchFamily="18" charset="0"/>
            </a:endParaRPr>
          </a:p>
        </p:txBody>
      </p:sp>
      <p:sp>
        <p:nvSpPr>
          <p:cNvPr id="740" name="Rectangle 38"/>
          <p:cNvSpPr>
            <a:spLocks noChangeArrowheads="1"/>
          </p:cNvSpPr>
          <p:nvPr/>
        </p:nvSpPr>
        <p:spPr bwMode="auto">
          <a:xfrm>
            <a:off x="6497621" y="4514180"/>
            <a:ext cx="106363" cy="116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dirty="0">
                <a:solidFill>
                  <a:srgbClr val="000000"/>
                </a:solidFill>
                <a:latin typeface="Times New Roman" pitchFamily="18" charset="0"/>
                <a:cs typeface="Times New Roman" pitchFamily="18" charset="0"/>
              </a:rPr>
              <a:t>e</a:t>
            </a:r>
            <a:endParaRPr lang="en-US" dirty="0">
              <a:solidFill>
                <a:srgbClr val="000000"/>
              </a:solidFill>
              <a:latin typeface="Calibri" pitchFamily="34" charset="0"/>
              <a:cs typeface="Times New Roman" pitchFamily="18" charset="0"/>
            </a:endParaRPr>
          </a:p>
        </p:txBody>
      </p:sp>
      <p:sp>
        <p:nvSpPr>
          <p:cNvPr id="741" name="Rectangle 39"/>
          <p:cNvSpPr>
            <a:spLocks noChangeArrowheads="1"/>
          </p:cNvSpPr>
          <p:nvPr/>
        </p:nvSpPr>
        <p:spPr bwMode="auto">
          <a:xfrm>
            <a:off x="6553183" y="4514180"/>
            <a:ext cx="82550" cy="116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Times New Roman" pitchFamily="18" charset="0"/>
                <a:cs typeface="Times New Roman" pitchFamily="18" charset="0"/>
              </a:rPr>
              <a:t>,</a:t>
            </a:r>
            <a:endParaRPr lang="en-US">
              <a:solidFill>
                <a:srgbClr val="000000"/>
              </a:solidFill>
              <a:latin typeface="Calibri" pitchFamily="34" charset="0"/>
              <a:cs typeface="Times New Roman" pitchFamily="18" charset="0"/>
            </a:endParaRPr>
          </a:p>
        </p:txBody>
      </p:sp>
      <p:sp>
        <p:nvSpPr>
          <p:cNvPr id="742" name="Rectangle 40"/>
          <p:cNvSpPr>
            <a:spLocks noChangeArrowheads="1"/>
          </p:cNvSpPr>
          <p:nvPr/>
        </p:nvSpPr>
        <p:spPr bwMode="auto">
          <a:xfrm>
            <a:off x="6586521" y="4514180"/>
            <a:ext cx="114300" cy="116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Times New Roman" pitchFamily="18" charset="0"/>
                <a:cs typeface="Times New Roman" pitchFamily="18" charset="0"/>
              </a:rPr>
              <a:t>k</a:t>
            </a:r>
            <a:endParaRPr lang="en-US">
              <a:solidFill>
                <a:srgbClr val="000000"/>
              </a:solidFill>
              <a:latin typeface="Calibri" pitchFamily="34" charset="0"/>
              <a:cs typeface="Times New Roman" pitchFamily="18" charset="0"/>
            </a:endParaRPr>
          </a:p>
        </p:txBody>
      </p:sp>
      <p:sp>
        <p:nvSpPr>
          <p:cNvPr id="743" name="Rectangle 41"/>
          <p:cNvSpPr>
            <a:spLocks noChangeArrowheads="1"/>
          </p:cNvSpPr>
          <p:nvPr/>
        </p:nvSpPr>
        <p:spPr bwMode="auto">
          <a:xfrm>
            <a:off x="6648433" y="4514180"/>
            <a:ext cx="85725" cy="116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dirty="0" err="1">
                <a:solidFill>
                  <a:srgbClr val="000000"/>
                </a:solidFill>
                <a:latin typeface="Times New Roman" pitchFamily="18" charset="0"/>
                <a:cs typeface="Times New Roman" pitchFamily="18" charset="0"/>
              </a:rPr>
              <a:t>i</a:t>
            </a:r>
            <a:endParaRPr lang="en-US" dirty="0">
              <a:solidFill>
                <a:srgbClr val="000000"/>
              </a:solidFill>
              <a:latin typeface="Calibri" pitchFamily="34" charset="0"/>
              <a:cs typeface="Times New Roman" pitchFamily="18" charset="0"/>
            </a:endParaRPr>
          </a:p>
        </p:txBody>
      </p:sp>
      <p:sp>
        <p:nvSpPr>
          <p:cNvPr id="744" name="Rectangle 42"/>
          <p:cNvSpPr>
            <a:spLocks noChangeArrowheads="1"/>
          </p:cNvSpPr>
          <p:nvPr/>
        </p:nvSpPr>
        <p:spPr bwMode="auto">
          <a:xfrm>
            <a:off x="6684946" y="4514180"/>
            <a:ext cx="114300" cy="116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dirty="0">
                <a:solidFill>
                  <a:srgbClr val="000000"/>
                </a:solidFill>
                <a:latin typeface="Times New Roman" pitchFamily="18" charset="0"/>
                <a:cs typeface="Times New Roman" pitchFamily="18" charset="0"/>
              </a:rPr>
              <a:t>n</a:t>
            </a:r>
            <a:endParaRPr lang="en-US" dirty="0">
              <a:solidFill>
                <a:srgbClr val="000000"/>
              </a:solidFill>
              <a:latin typeface="Calibri" pitchFamily="34" charset="0"/>
              <a:cs typeface="Times New Roman" pitchFamily="18" charset="0"/>
            </a:endParaRPr>
          </a:p>
        </p:txBody>
      </p:sp>
      <p:sp>
        <p:nvSpPr>
          <p:cNvPr id="745" name="Rectangle 43"/>
          <p:cNvSpPr>
            <a:spLocks noChangeArrowheads="1"/>
          </p:cNvSpPr>
          <p:nvPr/>
        </p:nvSpPr>
        <p:spPr bwMode="auto">
          <a:xfrm>
            <a:off x="6804008" y="4438233"/>
            <a:ext cx="142875" cy="187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Times New Roman" pitchFamily="18" charset="0"/>
                <a:cs typeface="Times New Roman" pitchFamily="18" charset="0"/>
              </a:rPr>
              <a:t>(</a:t>
            </a:r>
            <a:endParaRPr lang="en-US">
              <a:solidFill>
                <a:srgbClr val="000000"/>
              </a:solidFill>
              <a:latin typeface="Calibri" pitchFamily="34" charset="0"/>
              <a:cs typeface="Times New Roman" pitchFamily="18" charset="0"/>
            </a:endParaRPr>
          </a:p>
        </p:txBody>
      </p:sp>
      <p:sp>
        <p:nvSpPr>
          <p:cNvPr id="746" name="Rectangle 44"/>
          <p:cNvSpPr>
            <a:spLocks noChangeArrowheads="1"/>
          </p:cNvSpPr>
          <p:nvPr/>
        </p:nvSpPr>
        <p:spPr bwMode="auto">
          <a:xfrm>
            <a:off x="6867508" y="4438233"/>
            <a:ext cx="174625" cy="187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Times New Roman" pitchFamily="18" charset="0"/>
                <a:cs typeface="Times New Roman" pitchFamily="18" charset="0"/>
              </a:rPr>
              <a:t>k</a:t>
            </a:r>
            <a:endParaRPr lang="en-US">
              <a:solidFill>
                <a:srgbClr val="000000"/>
              </a:solidFill>
              <a:latin typeface="Calibri" pitchFamily="34" charset="0"/>
              <a:cs typeface="Times New Roman" pitchFamily="18" charset="0"/>
            </a:endParaRPr>
          </a:p>
        </p:txBody>
      </p:sp>
      <p:sp>
        <p:nvSpPr>
          <p:cNvPr id="747" name="Rectangle 45"/>
          <p:cNvSpPr>
            <a:spLocks noChangeArrowheads="1"/>
          </p:cNvSpPr>
          <p:nvPr/>
        </p:nvSpPr>
        <p:spPr bwMode="auto">
          <a:xfrm>
            <a:off x="6965933" y="4438233"/>
            <a:ext cx="163513" cy="187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dirty="0">
                <a:solidFill>
                  <a:srgbClr val="000000"/>
                </a:solidFill>
                <a:latin typeface="Times New Roman" pitchFamily="18" charset="0"/>
                <a:cs typeface="Times New Roman" pitchFamily="18" charset="0"/>
              </a:rPr>
              <a:t>e</a:t>
            </a:r>
            <a:endParaRPr lang="en-US" dirty="0">
              <a:solidFill>
                <a:srgbClr val="000000"/>
              </a:solidFill>
              <a:latin typeface="Calibri" pitchFamily="34" charset="0"/>
              <a:cs typeface="Times New Roman" pitchFamily="18" charset="0"/>
            </a:endParaRPr>
          </a:p>
        </p:txBody>
      </p:sp>
      <p:sp>
        <p:nvSpPr>
          <p:cNvPr id="748" name="Rectangle 46"/>
          <p:cNvSpPr>
            <a:spLocks noChangeArrowheads="1"/>
          </p:cNvSpPr>
          <p:nvPr/>
        </p:nvSpPr>
        <p:spPr bwMode="auto">
          <a:xfrm>
            <a:off x="7051658" y="4438233"/>
            <a:ext cx="219075" cy="187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dirty="0">
                <a:solidFill>
                  <a:srgbClr val="000000"/>
                </a:solidFill>
                <a:latin typeface="Times New Roman" pitchFamily="18" charset="0"/>
                <a:cs typeface="Times New Roman" pitchFamily="18" charset="0"/>
              </a:rPr>
              <a:t>V</a:t>
            </a:r>
            <a:endParaRPr lang="en-US" dirty="0">
              <a:solidFill>
                <a:srgbClr val="000000"/>
              </a:solidFill>
              <a:latin typeface="Calibri" pitchFamily="34" charset="0"/>
              <a:cs typeface="Times New Roman" pitchFamily="18" charset="0"/>
            </a:endParaRPr>
          </a:p>
        </p:txBody>
      </p:sp>
      <p:sp>
        <p:nvSpPr>
          <p:cNvPr id="749" name="Rectangle 47"/>
          <p:cNvSpPr>
            <a:spLocks noChangeArrowheads="1"/>
          </p:cNvSpPr>
          <p:nvPr/>
        </p:nvSpPr>
        <p:spPr bwMode="auto">
          <a:xfrm>
            <a:off x="7191358" y="4438233"/>
            <a:ext cx="142875" cy="187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Times New Roman" pitchFamily="18" charset="0"/>
                <a:cs typeface="Times New Roman" pitchFamily="18" charset="0"/>
              </a:rPr>
              <a:t>)</a:t>
            </a:r>
            <a:endParaRPr lang="en-US">
              <a:solidFill>
                <a:srgbClr val="000000"/>
              </a:solidFill>
              <a:latin typeface="Calibri" pitchFamily="34" charset="0"/>
              <a:cs typeface="Times New Roman" pitchFamily="18" charset="0"/>
            </a:endParaRPr>
          </a:p>
        </p:txBody>
      </p:sp>
      <p:sp>
        <p:nvSpPr>
          <p:cNvPr id="750" name="Line 144"/>
          <p:cNvSpPr>
            <a:spLocks noChangeShapeType="1"/>
          </p:cNvSpPr>
          <p:nvPr/>
        </p:nvSpPr>
        <p:spPr bwMode="auto">
          <a:xfrm>
            <a:off x="6517575" y="3365695"/>
            <a:ext cx="384175" cy="1101"/>
          </a:xfrm>
          <a:prstGeom prst="line">
            <a:avLst/>
          </a:prstGeom>
          <a:noFill/>
          <a:ln w="1">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mc:AlternateContent xmlns:mc="http://schemas.openxmlformats.org/markup-compatibility/2006" xmlns:a14="http://schemas.microsoft.com/office/drawing/2010/main">
        <mc:Choice Requires="a14">
          <p:sp>
            <p:nvSpPr>
              <p:cNvPr id="751" name="Rectangle 146"/>
              <p:cNvSpPr>
                <a:spLocks noChangeArrowheads="1"/>
              </p:cNvSpPr>
              <p:nvPr/>
            </p:nvSpPr>
            <p:spPr bwMode="auto">
              <a:xfrm>
                <a:off x="6976363" y="3284245"/>
                <a:ext cx="744948" cy="2154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lIns="0" tIns="0" rIns="0" bIns="0">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rgbClr val="FF0000"/>
                          </a:solidFill>
                          <a:latin typeface="Cambria Math" panose="02040503050406030204" pitchFamily="18" charset="0"/>
                          <a:cs typeface="Times New Roman" pitchFamily="18" charset="0"/>
                        </a:rPr>
                        <m:t>𝑏</m:t>
                      </m:r>
                      <m:r>
                        <a:rPr lang="en-US" sz="1400" i="1" dirty="0" smtClean="0">
                          <a:solidFill>
                            <a:srgbClr val="FF0000"/>
                          </a:solidFill>
                          <a:latin typeface="Cambria Math" panose="02040503050406030204" pitchFamily="18" charset="0"/>
                          <a:cs typeface="Times New Roman" pitchFamily="18" charset="0"/>
                        </a:rPr>
                        <m:t>=</m:t>
                      </m:r>
                      <m:r>
                        <a:rPr lang="en-US" sz="1400" b="0" i="1" dirty="0" smtClean="0">
                          <a:solidFill>
                            <a:srgbClr val="FF0000"/>
                          </a:solidFill>
                          <a:latin typeface="Cambria Math" panose="02040503050406030204" pitchFamily="18" charset="0"/>
                          <a:cs typeface="Times New Roman" pitchFamily="18" charset="0"/>
                        </a:rPr>
                        <m:t>−</m:t>
                      </m:r>
                      <m:r>
                        <a:rPr lang="en-US" sz="1400" i="1" dirty="0">
                          <a:solidFill>
                            <a:srgbClr val="FF0000"/>
                          </a:solidFill>
                          <a:latin typeface="Cambria Math" panose="02040503050406030204" pitchFamily="18" charset="0"/>
                          <a:cs typeface="Times New Roman" pitchFamily="18" charset="0"/>
                        </a:rPr>
                        <m:t>0.1</m:t>
                      </m:r>
                    </m:oMath>
                  </m:oMathPara>
                </a14:m>
                <a:endParaRPr lang="en-US" dirty="0">
                  <a:solidFill>
                    <a:srgbClr val="000000"/>
                  </a:solidFill>
                  <a:latin typeface="Calibri" pitchFamily="34" charset="0"/>
                  <a:cs typeface="Times New Roman" pitchFamily="18" charset="0"/>
                </a:endParaRPr>
              </a:p>
            </p:txBody>
          </p:sp>
        </mc:Choice>
        <mc:Fallback xmlns="">
          <p:sp>
            <p:nvSpPr>
              <p:cNvPr id="751" name="Rectangle 146"/>
              <p:cNvSpPr>
                <a:spLocks noRot="1" noChangeAspect="1" noMove="1" noResize="1" noEditPoints="1" noAdjustHandles="1" noChangeArrowheads="1" noChangeShapeType="1" noTextEdit="1"/>
              </p:cNvSpPr>
              <p:nvPr/>
            </p:nvSpPr>
            <p:spPr bwMode="auto">
              <a:xfrm>
                <a:off x="6976363" y="3284245"/>
                <a:ext cx="744948" cy="215444"/>
              </a:xfrm>
              <a:prstGeom prst="rect">
                <a:avLst/>
              </a:prstGeom>
              <a:blipFill>
                <a:blip r:embed="rId5"/>
                <a:stretch>
                  <a:fillRect l="-4878" r="-4065" b="-571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752" name="Line 149"/>
          <p:cNvSpPr>
            <a:spLocks noChangeShapeType="1"/>
          </p:cNvSpPr>
          <p:nvPr/>
        </p:nvSpPr>
        <p:spPr bwMode="auto">
          <a:xfrm>
            <a:off x="6517575" y="3735523"/>
            <a:ext cx="384175" cy="110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3" name="Rectangle 150"/>
          <p:cNvSpPr>
            <a:spLocks noChangeArrowheads="1"/>
          </p:cNvSpPr>
          <p:nvPr/>
        </p:nvSpPr>
        <p:spPr bwMode="auto">
          <a:xfrm>
            <a:off x="6976363" y="3655174"/>
            <a:ext cx="328613" cy="16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Times New Roman" pitchFamily="18" charset="0"/>
                <a:cs typeface="Times New Roman" pitchFamily="18" charset="0"/>
              </a:rPr>
              <a:t>SM</a:t>
            </a:r>
            <a:endParaRPr lang="en-US">
              <a:solidFill>
                <a:srgbClr val="000000"/>
              </a:solidFill>
              <a:latin typeface="Calibri" pitchFamily="34" charset="0"/>
              <a:cs typeface="Times New Roman" pitchFamily="18" charset="0"/>
            </a:endParaRPr>
          </a:p>
        </p:txBody>
      </p:sp>
      <p:sp>
        <p:nvSpPr>
          <p:cNvPr id="302" name="Rectangle 57"/>
          <p:cNvSpPr>
            <a:spLocks noChangeArrowheads="1"/>
          </p:cNvSpPr>
          <p:nvPr/>
        </p:nvSpPr>
        <p:spPr bwMode="auto">
          <a:xfrm>
            <a:off x="0" y="23813"/>
            <a:ext cx="9144000" cy="812800"/>
          </a:xfrm>
          <a:prstGeom prst="rect">
            <a:avLst/>
          </a:prstGeom>
          <a:solidFill>
            <a:srgbClr val="FFCC00"/>
          </a:solidFill>
          <a:ln w="38100">
            <a:noFill/>
            <a:miter lim="800000"/>
            <a:headEnd/>
            <a:tailEnd/>
          </a:ln>
        </p:spPr>
        <p:txBody>
          <a:bodyPr rIns="91440" anchor="ctr"/>
          <a:lstStyle/>
          <a:p>
            <a:pPr algn="ctr"/>
            <a:r>
              <a:rPr lang="en-US" sz="2800" b="1" dirty="0" smtClean="0">
                <a:solidFill>
                  <a:srgbClr val="000000"/>
                </a:solidFill>
                <a:latin typeface="Times New Roman" pitchFamily="18" charset="0"/>
                <a:cs typeface="Times New Roman" pitchFamily="18" charset="0"/>
              </a:rPr>
              <a:t>Beta spectroscopy in neutron decay</a:t>
            </a:r>
            <a:endParaRPr lang="en-US" sz="2800" b="1" dirty="0">
              <a:solidFill>
                <a:srgbClr val="00000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3" name="TextBox 2"/>
              <p:cNvSpPr txBox="1"/>
              <p:nvPr/>
            </p:nvSpPr>
            <p:spPr>
              <a:xfrm>
                <a:off x="5116472" y="5046579"/>
                <a:ext cx="3851321" cy="646331"/>
              </a:xfrm>
              <a:prstGeom prst="rect">
                <a:avLst/>
              </a:prstGeom>
              <a:noFill/>
            </p:spPr>
            <p:txBody>
              <a:bodyPr wrap="square" rtlCol="0">
                <a:spAutoFit/>
              </a:bodyPr>
              <a:lstStyle/>
              <a:p>
                <a:r>
                  <a:rPr lang="en-US" dirty="0" smtClean="0"/>
                  <a:t>Note: </a:t>
                </a:r>
                <a14:m>
                  <m:oMath xmlns:m="http://schemas.openxmlformats.org/officeDocument/2006/math">
                    <m:r>
                      <a:rPr lang="en-US" b="0" i="1" smtClean="0">
                        <a:latin typeface="Cambria Math" panose="02040503050406030204" pitchFamily="18" charset="0"/>
                      </a:rPr>
                      <m:t>𝐴</m:t>
                    </m:r>
                  </m:oMath>
                </a14:m>
                <a:r>
                  <a:rPr lang="en-US" dirty="0" smtClean="0"/>
                  <a:t> and </a:t>
                </a:r>
                <a14:m>
                  <m:oMath xmlns:m="http://schemas.openxmlformats.org/officeDocument/2006/math">
                    <m:r>
                      <a:rPr lang="en-US" b="0" i="1" smtClean="0">
                        <a:latin typeface="Cambria Math" panose="02040503050406030204" pitchFamily="18" charset="0"/>
                      </a:rPr>
                      <m:t>𝑏</m:t>
                    </m:r>
                  </m:oMath>
                </a14:m>
                <a:r>
                  <a:rPr lang="en-US" dirty="0" smtClean="0"/>
                  <a:t> are strongly correlated in beta asymmetry</a:t>
                </a:r>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5116472" y="5046579"/>
                <a:ext cx="3851321" cy="646331"/>
              </a:xfrm>
              <a:prstGeom prst="rect">
                <a:avLst/>
              </a:prstGeom>
              <a:blipFill>
                <a:blip r:embed="rId6"/>
                <a:stretch>
                  <a:fillRect l="-1266" t="-5660" b="-14151"/>
                </a:stretch>
              </a:blipFill>
            </p:spPr>
            <p:txBody>
              <a:bodyPr/>
              <a:lstStyle/>
              <a:p>
                <a:r>
                  <a:rPr lang="en-US">
                    <a:noFill/>
                  </a:rPr>
                  <a:t> </a:t>
                </a:r>
              </a:p>
            </p:txBody>
          </p:sp>
        </mc:Fallback>
      </mc:AlternateContent>
    </p:spTree>
    <p:extLst>
      <p:ext uri="{BB962C8B-B14F-4D97-AF65-F5344CB8AC3E}">
        <p14:creationId xmlns:p14="http://schemas.microsoft.com/office/powerpoint/2010/main" val="4504230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625073E-2255-4AF4-ADFE-06ECBD40AF84}" type="slidenum">
              <a:rPr lang="en-US" smtClean="0"/>
              <a:t>22</a:t>
            </a:fld>
            <a:endParaRPr lang="en-US"/>
          </a:p>
        </p:txBody>
      </p:sp>
      <p:sp>
        <p:nvSpPr>
          <p:cNvPr id="220" name="TextBox 219"/>
          <p:cNvSpPr txBox="1"/>
          <p:nvPr/>
        </p:nvSpPr>
        <p:spPr>
          <a:xfrm>
            <a:off x="157188" y="948677"/>
            <a:ext cx="2743443" cy="369332"/>
          </a:xfrm>
          <a:prstGeom prst="rect">
            <a:avLst/>
          </a:prstGeom>
          <a:noFill/>
        </p:spPr>
        <p:txBody>
          <a:bodyPr wrap="none" rtlCol="0">
            <a:spAutoFit/>
          </a:bodyPr>
          <a:lstStyle/>
          <a:p>
            <a:r>
              <a:rPr lang="en-US" b="1" dirty="0" smtClean="0"/>
              <a:t>Electron energy calibration</a:t>
            </a:r>
            <a:endParaRPr lang="en-US" b="1" dirty="0"/>
          </a:p>
        </p:txBody>
      </p:sp>
      <p:sp>
        <p:nvSpPr>
          <p:cNvPr id="6" name="AutoShape 2"/>
          <p:cNvSpPr>
            <a:spLocks noChangeAspect="1" noChangeArrowheads="1" noTextEdit="1"/>
          </p:cNvSpPr>
          <p:nvPr/>
        </p:nvSpPr>
        <p:spPr bwMode="auto">
          <a:xfrm>
            <a:off x="4388394" y="1172974"/>
            <a:ext cx="4487862"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 name="Rectangle 10"/>
          <p:cNvSpPr>
            <a:spLocks noChangeArrowheads="1"/>
          </p:cNvSpPr>
          <p:nvPr/>
        </p:nvSpPr>
        <p:spPr bwMode="auto">
          <a:xfrm>
            <a:off x="6695031" y="3797112"/>
            <a:ext cx="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cs typeface="Arial" charset="0"/>
            </a:endParaRPr>
          </a:p>
        </p:txBody>
      </p:sp>
      <p:sp>
        <p:nvSpPr>
          <p:cNvPr id="9" name="Rectangle 4"/>
          <p:cNvSpPr>
            <a:spLocks noChangeArrowheads="1"/>
          </p:cNvSpPr>
          <p:nvPr/>
        </p:nvSpPr>
        <p:spPr bwMode="auto">
          <a:xfrm>
            <a:off x="4733474" y="1542987"/>
            <a:ext cx="3988738" cy="233740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Calibri" pitchFamily="34" charset="0"/>
            </a:endParaRPr>
          </a:p>
        </p:txBody>
      </p:sp>
      <p:sp>
        <p:nvSpPr>
          <p:cNvPr id="10" name="Rectangle 5"/>
          <p:cNvSpPr>
            <a:spLocks noChangeArrowheads="1"/>
          </p:cNvSpPr>
          <p:nvPr/>
        </p:nvSpPr>
        <p:spPr bwMode="auto">
          <a:xfrm>
            <a:off x="4733474" y="1542987"/>
            <a:ext cx="3988738" cy="233740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Calibri" pitchFamily="34" charset="0"/>
            </a:endParaRPr>
          </a:p>
        </p:txBody>
      </p:sp>
      <p:sp>
        <p:nvSpPr>
          <p:cNvPr id="11" name="Rectangle 6"/>
          <p:cNvSpPr>
            <a:spLocks noChangeArrowheads="1"/>
          </p:cNvSpPr>
          <p:nvPr/>
        </p:nvSpPr>
        <p:spPr bwMode="auto">
          <a:xfrm>
            <a:off x="4733474" y="1542987"/>
            <a:ext cx="3988738" cy="233740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Calibri" pitchFamily="34" charset="0"/>
            </a:endParaRPr>
          </a:p>
        </p:txBody>
      </p:sp>
      <p:sp>
        <p:nvSpPr>
          <p:cNvPr id="12" name="Freeform 7"/>
          <p:cNvSpPr>
            <a:spLocks noEditPoints="1"/>
          </p:cNvSpPr>
          <p:nvPr/>
        </p:nvSpPr>
        <p:spPr bwMode="auto">
          <a:xfrm>
            <a:off x="4733474" y="1654743"/>
            <a:ext cx="3988738" cy="2231329"/>
          </a:xfrm>
          <a:custGeom>
            <a:avLst/>
            <a:gdLst>
              <a:gd name="T0" fmla="*/ 244 w 14743"/>
              <a:gd name="T1" fmla="*/ 7751 h 8248"/>
              <a:gd name="T2" fmla="*/ 919 w 14743"/>
              <a:gd name="T3" fmla="*/ 8223 h 8248"/>
              <a:gd name="T4" fmla="*/ 894 w 14743"/>
              <a:gd name="T5" fmla="*/ 7727 h 8248"/>
              <a:gd name="T6" fmla="*/ 1561 w 14743"/>
              <a:gd name="T7" fmla="*/ 8248 h 8248"/>
              <a:gd name="T8" fmla="*/ 1983 w 14743"/>
              <a:gd name="T9" fmla="*/ 8223 h 8248"/>
              <a:gd name="T10" fmla="*/ 2235 w 14743"/>
              <a:gd name="T11" fmla="*/ 6970 h 8248"/>
              <a:gd name="T12" fmla="*/ 2235 w 14743"/>
              <a:gd name="T13" fmla="*/ 7246 h 8248"/>
              <a:gd name="T14" fmla="*/ 2430 w 14743"/>
              <a:gd name="T15" fmla="*/ 6799 h 8248"/>
              <a:gd name="T16" fmla="*/ 3153 w 14743"/>
              <a:gd name="T17" fmla="*/ 6799 h 8248"/>
              <a:gd name="T18" fmla="*/ 3576 w 14743"/>
              <a:gd name="T19" fmla="*/ 7246 h 8248"/>
              <a:gd name="T20" fmla="*/ 3576 w 14743"/>
              <a:gd name="T21" fmla="*/ 8198 h 8248"/>
              <a:gd name="T22" fmla="*/ 3771 w 14743"/>
              <a:gd name="T23" fmla="*/ 6994 h 8248"/>
              <a:gd name="T24" fmla="*/ 4047 w 14743"/>
              <a:gd name="T25" fmla="*/ 6994 h 8248"/>
              <a:gd name="T26" fmla="*/ 4267 w 14743"/>
              <a:gd name="T27" fmla="*/ 7751 h 8248"/>
              <a:gd name="T28" fmla="*/ 4242 w 14743"/>
              <a:gd name="T29" fmla="*/ 6775 h 8248"/>
              <a:gd name="T30" fmla="*/ 4470 w 14743"/>
              <a:gd name="T31" fmla="*/ 7295 h 8248"/>
              <a:gd name="T32" fmla="*/ 4665 w 14743"/>
              <a:gd name="T33" fmla="*/ 7271 h 8248"/>
              <a:gd name="T34" fmla="*/ 4909 w 14743"/>
              <a:gd name="T35" fmla="*/ 6775 h 8248"/>
              <a:gd name="T36" fmla="*/ 4909 w 14743"/>
              <a:gd name="T37" fmla="*/ 6970 h 8248"/>
              <a:gd name="T38" fmla="*/ 5332 w 14743"/>
              <a:gd name="T39" fmla="*/ 6799 h 8248"/>
              <a:gd name="T40" fmla="*/ 5559 w 14743"/>
              <a:gd name="T41" fmla="*/ 6799 h 8248"/>
              <a:gd name="T42" fmla="*/ 5828 w 14743"/>
              <a:gd name="T43" fmla="*/ 6645 h 8248"/>
              <a:gd name="T44" fmla="*/ 5803 w 14743"/>
              <a:gd name="T45" fmla="*/ 6303 h 8248"/>
              <a:gd name="T46" fmla="*/ 6226 w 14743"/>
              <a:gd name="T47" fmla="*/ 6246 h 8248"/>
              <a:gd name="T48" fmla="*/ 6501 w 14743"/>
              <a:gd name="T49" fmla="*/ 6246 h 8248"/>
              <a:gd name="T50" fmla="*/ 6721 w 14743"/>
              <a:gd name="T51" fmla="*/ 6328 h 8248"/>
              <a:gd name="T52" fmla="*/ 6696 w 14743"/>
              <a:gd name="T53" fmla="*/ 5970 h 8248"/>
              <a:gd name="T54" fmla="*/ 6900 w 14743"/>
              <a:gd name="T55" fmla="*/ 5945 h 8248"/>
              <a:gd name="T56" fmla="*/ 7168 w 14743"/>
              <a:gd name="T57" fmla="*/ 5945 h 8248"/>
              <a:gd name="T58" fmla="*/ 7396 w 14743"/>
              <a:gd name="T59" fmla="*/ 6417 h 8248"/>
              <a:gd name="T60" fmla="*/ 7371 w 14743"/>
              <a:gd name="T61" fmla="*/ 6149 h 8248"/>
              <a:gd name="T62" fmla="*/ 7566 w 14743"/>
              <a:gd name="T63" fmla="*/ 5702 h 8248"/>
              <a:gd name="T64" fmla="*/ 7843 w 14743"/>
              <a:gd name="T65" fmla="*/ 5702 h 8248"/>
              <a:gd name="T66" fmla="*/ 8062 w 14743"/>
              <a:gd name="T67" fmla="*/ 5848 h 8248"/>
              <a:gd name="T68" fmla="*/ 8038 w 14743"/>
              <a:gd name="T69" fmla="*/ 5441 h 8248"/>
              <a:gd name="T70" fmla="*/ 8265 w 14743"/>
              <a:gd name="T71" fmla="*/ 5661 h 8248"/>
              <a:gd name="T72" fmla="*/ 8460 w 14743"/>
              <a:gd name="T73" fmla="*/ 5636 h 8248"/>
              <a:gd name="T74" fmla="*/ 8737 w 14743"/>
              <a:gd name="T75" fmla="*/ 5417 h 8248"/>
              <a:gd name="T76" fmla="*/ 8712 w 14743"/>
              <a:gd name="T77" fmla="*/ 5271 h 8248"/>
              <a:gd name="T78" fmla="*/ 8907 w 14743"/>
              <a:gd name="T79" fmla="*/ 5238 h 8248"/>
              <a:gd name="T80" fmla="*/ 9135 w 14743"/>
              <a:gd name="T81" fmla="*/ 5238 h 8248"/>
              <a:gd name="T82" fmla="*/ 9404 w 14743"/>
              <a:gd name="T83" fmla="*/ 4978 h 8248"/>
              <a:gd name="T84" fmla="*/ 9379 w 14743"/>
              <a:gd name="T85" fmla="*/ 4799 h 8248"/>
              <a:gd name="T86" fmla="*/ 9582 w 14743"/>
              <a:gd name="T87" fmla="*/ 4710 h 8248"/>
              <a:gd name="T88" fmla="*/ 9802 w 14743"/>
              <a:gd name="T89" fmla="*/ 4710 h 8248"/>
              <a:gd name="T90" fmla="*/ 10078 w 14743"/>
              <a:gd name="T91" fmla="*/ 4563 h 8248"/>
              <a:gd name="T92" fmla="*/ 10054 w 14743"/>
              <a:gd name="T93" fmla="*/ 4425 h 8248"/>
              <a:gd name="T94" fmla="*/ 10273 w 14743"/>
              <a:gd name="T95" fmla="*/ 4481 h 8248"/>
              <a:gd name="T96" fmla="*/ 10476 w 14743"/>
              <a:gd name="T97" fmla="*/ 4458 h 8248"/>
              <a:gd name="T98" fmla="*/ 10744 w 14743"/>
              <a:gd name="T99" fmla="*/ 4377 h 8248"/>
              <a:gd name="T100" fmla="*/ 10719 w 14743"/>
              <a:gd name="T101" fmla="*/ 3872 h 8248"/>
              <a:gd name="T102" fmla="*/ 10923 w 14743"/>
              <a:gd name="T103" fmla="*/ 3636 h 8248"/>
              <a:gd name="T104" fmla="*/ 11191 w 14743"/>
              <a:gd name="T105" fmla="*/ 3636 h 8248"/>
              <a:gd name="T106" fmla="*/ 11394 w 14743"/>
              <a:gd name="T107" fmla="*/ 3628 h 8248"/>
              <a:gd name="T108" fmla="*/ 11394 w 14743"/>
              <a:gd name="T109" fmla="*/ 3636 h 8248"/>
              <a:gd name="T110" fmla="*/ 11614 w 14743"/>
              <a:gd name="T111" fmla="*/ 3718 h 8248"/>
              <a:gd name="T112" fmla="*/ 11816 w 14743"/>
              <a:gd name="T113" fmla="*/ 3693 h 8248"/>
              <a:gd name="T114" fmla="*/ 12085 w 14743"/>
              <a:gd name="T115" fmla="*/ 3669 h 8248"/>
              <a:gd name="T116" fmla="*/ 12061 w 14743"/>
              <a:gd name="T117" fmla="*/ 3375 h 8248"/>
              <a:gd name="T118" fmla="*/ 12264 w 14743"/>
              <a:gd name="T119" fmla="*/ 2424 h 8248"/>
              <a:gd name="T120" fmla="*/ 12483 w 14743"/>
              <a:gd name="T121" fmla="*/ 2424 h 8248"/>
              <a:gd name="T122" fmla="*/ 12735 w 14743"/>
              <a:gd name="T123" fmla="*/ 0 h 8248"/>
              <a:gd name="T124" fmla="*/ 12735 w 14743"/>
              <a:gd name="T125" fmla="*/ 8198 h 82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743"/>
              <a:gd name="T190" fmla="*/ 0 h 8248"/>
              <a:gd name="T191" fmla="*/ 14743 w 14743"/>
              <a:gd name="T192" fmla="*/ 8248 h 824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743" h="8248">
                <a:moveTo>
                  <a:pt x="0" y="7727"/>
                </a:moveTo>
                <a:lnTo>
                  <a:pt x="219" y="7727"/>
                </a:lnTo>
                <a:lnTo>
                  <a:pt x="219" y="7776"/>
                </a:lnTo>
                <a:lnTo>
                  <a:pt x="0" y="7776"/>
                </a:lnTo>
                <a:lnTo>
                  <a:pt x="0" y="7727"/>
                </a:lnTo>
                <a:close/>
                <a:moveTo>
                  <a:pt x="219" y="7727"/>
                </a:moveTo>
                <a:lnTo>
                  <a:pt x="244" y="7727"/>
                </a:lnTo>
                <a:lnTo>
                  <a:pt x="244" y="7751"/>
                </a:lnTo>
                <a:lnTo>
                  <a:pt x="219" y="7751"/>
                </a:lnTo>
                <a:lnTo>
                  <a:pt x="219" y="7727"/>
                </a:lnTo>
                <a:close/>
                <a:moveTo>
                  <a:pt x="244" y="7751"/>
                </a:moveTo>
                <a:lnTo>
                  <a:pt x="244" y="8223"/>
                </a:lnTo>
                <a:lnTo>
                  <a:pt x="195" y="8223"/>
                </a:lnTo>
                <a:lnTo>
                  <a:pt x="195" y="7751"/>
                </a:lnTo>
                <a:lnTo>
                  <a:pt x="244" y="7751"/>
                </a:lnTo>
                <a:close/>
                <a:moveTo>
                  <a:pt x="219" y="8248"/>
                </a:moveTo>
                <a:lnTo>
                  <a:pt x="195" y="8248"/>
                </a:lnTo>
                <a:lnTo>
                  <a:pt x="195" y="8223"/>
                </a:lnTo>
                <a:lnTo>
                  <a:pt x="219" y="8223"/>
                </a:lnTo>
                <a:lnTo>
                  <a:pt x="219" y="8248"/>
                </a:lnTo>
                <a:close/>
                <a:moveTo>
                  <a:pt x="219" y="8198"/>
                </a:moveTo>
                <a:lnTo>
                  <a:pt x="894" y="8198"/>
                </a:lnTo>
                <a:lnTo>
                  <a:pt x="894" y="8248"/>
                </a:lnTo>
                <a:lnTo>
                  <a:pt x="219" y="8248"/>
                </a:lnTo>
                <a:lnTo>
                  <a:pt x="219" y="8198"/>
                </a:lnTo>
                <a:close/>
                <a:moveTo>
                  <a:pt x="919" y="8223"/>
                </a:moveTo>
                <a:lnTo>
                  <a:pt x="919" y="8248"/>
                </a:lnTo>
                <a:lnTo>
                  <a:pt x="894" y="8248"/>
                </a:lnTo>
                <a:lnTo>
                  <a:pt x="894" y="8223"/>
                </a:lnTo>
                <a:lnTo>
                  <a:pt x="919" y="8223"/>
                </a:lnTo>
                <a:close/>
                <a:moveTo>
                  <a:pt x="869" y="8223"/>
                </a:moveTo>
                <a:lnTo>
                  <a:pt x="869" y="7751"/>
                </a:lnTo>
                <a:lnTo>
                  <a:pt x="919" y="7751"/>
                </a:lnTo>
                <a:lnTo>
                  <a:pt x="919" y="8223"/>
                </a:lnTo>
                <a:lnTo>
                  <a:pt x="869" y="8223"/>
                </a:lnTo>
                <a:close/>
                <a:moveTo>
                  <a:pt x="869" y="7751"/>
                </a:moveTo>
                <a:lnTo>
                  <a:pt x="869" y="7727"/>
                </a:lnTo>
                <a:lnTo>
                  <a:pt x="894" y="7727"/>
                </a:lnTo>
                <a:lnTo>
                  <a:pt x="894" y="7751"/>
                </a:lnTo>
                <a:lnTo>
                  <a:pt x="869" y="7751"/>
                </a:lnTo>
                <a:close/>
                <a:moveTo>
                  <a:pt x="894" y="7727"/>
                </a:moveTo>
                <a:lnTo>
                  <a:pt x="1561" y="7727"/>
                </a:lnTo>
                <a:lnTo>
                  <a:pt x="1561" y="7776"/>
                </a:lnTo>
                <a:lnTo>
                  <a:pt x="894" y="7776"/>
                </a:lnTo>
                <a:lnTo>
                  <a:pt x="894" y="7727"/>
                </a:lnTo>
                <a:close/>
                <a:moveTo>
                  <a:pt x="1561" y="7727"/>
                </a:moveTo>
                <a:lnTo>
                  <a:pt x="1585" y="7727"/>
                </a:lnTo>
                <a:lnTo>
                  <a:pt x="1585" y="7751"/>
                </a:lnTo>
                <a:lnTo>
                  <a:pt x="1561" y="7751"/>
                </a:lnTo>
                <a:lnTo>
                  <a:pt x="1561" y="7727"/>
                </a:lnTo>
                <a:close/>
                <a:moveTo>
                  <a:pt x="1585" y="7751"/>
                </a:moveTo>
                <a:lnTo>
                  <a:pt x="1585" y="8223"/>
                </a:lnTo>
                <a:lnTo>
                  <a:pt x="1536" y="8223"/>
                </a:lnTo>
                <a:lnTo>
                  <a:pt x="1536" y="7751"/>
                </a:lnTo>
                <a:lnTo>
                  <a:pt x="1585" y="7751"/>
                </a:lnTo>
                <a:close/>
                <a:moveTo>
                  <a:pt x="1561" y="8248"/>
                </a:moveTo>
                <a:lnTo>
                  <a:pt x="1536" y="8248"/>
                </a:lnTo>
                <a:lnTo>
                  <a:pt x="1536" y="8223"/>
                </a:lnTo>
                <a:lnTo>
                  <a:pt x="1561" y="8223"/>
                </a:lnTo>
                <a:lnTo>
                  <a:pt x="1561" y="8248"/>
                </a:lnTo>
                <a:close/>
                <a:moveTo>
                  <a:pt x="1561" y="8198"/>
                </a:moveTo>
                <a:lnTo>
                  <a:pt x="2008" y="8198"/>
                </a:lnTo>
                <a:lnTo>
                  <a:pt x="2008" y="8248"/>
                </a:lnTo>
                <a:lnTo>
                  <a:pt x="1561" y="8248"/>
                </a:lnTo>
                <a:lnTo>
                  <a:pt x="1561" y="8198"/>
                </a:lnTo>
                <a:close/>
                <a:moveTo>
                  <a:pt x="2032" y="8223"/>
                </a:moveTo>
                <a:lnTo>
                  <a:pt x="2032" y="8248"/>
                </a:lnTo>
                <a:lnTo>
                  <a:pt x="2008" y="8248"/>
                </a:lnTo>
                <a:lnTo>
                  <a:pt x="2008" y="8223"/>
                </a:lnTo>
                <a:lnTo>
                  <a:pt x="2032" y="8223"/>
                </a:lnTo>
                <a:close/>
                <a:moveTo>
                  <a:pt x="1983" y="8223"/>
                </a:moveTo>
                <a:lnTo>
                  <a:pt x="1983" y="6994"/>
                </a:lnTo>
                <a:lnTo>
                  <a:pt x="2032" y="6994"/>
                </a:lnTo>
                <a:lnTo>
                  <a:pt x="2032" y="8223"/>
                </a:lnTo>
                <a:lnTo>
                  <a:pt x="1983" y="8223"/>
                </a:lnTo>
                <a:close/>
                <a:moveTo>
                  <a:pt x="1983" y="6994"/>
                </a:moveTo>
                <a:lnTo>
                  <a:pt x="1983" y="6970"/>
                </a:lnTo>
                <a:lnTo>
                  <a:pt x="2008" y="6970"/>
                </a:lnTo>
                <a:lnTo>
                  <a:pt x="2008" y="6994"/>
                </a:lnTo>
                <a:lnTo>
                  <a:pt x="1983" y="6994"/>
                </a:lnTo>
                <a:close/>
                <a:moveTo>
                  <a:pt x="2008" y="6970"/>
                </a:moveTo>
                <a:lnTo>
                  <a:pt x="2235" y="6970"/>
                </a:lnTo>
                <a:lnTo>
                  <a:pt x="2235" y="7019"/>
                </a:lnTo>
                <a:lnTo>
                  <a:pt x="2008" y="7019"/>
                </a:lnTo>
                <a:lnTo>
                  <a:pt x="2008" y="6970"/>
                </a:lnTo>
                <a:close/>
                <a:moveTo>
                  <a:pt x="2235" y="6970"/>
                </a:moveTo>
                <a:lnTo>
                  <a:pt x="2260" y="6970"/>
                </a:lnTo>
                <a:lnTo>
                  <a:pt x="2260" y="6994"/>
                </a:lnTo>
                <a:lnTo>
                  <a:pt x="2235" y="6994"/>
                </a:lnTo>
                <a:lnTo>
                  <a:pt x="2235" y="6970"/>
                </a:lnTo>
                <a:close/>
                <a:moveTo>
                  <a:pt x="2260" y="6994"/>
                </a:moveTo>
                <a:lnTo>
                  <a:pt x="2260" y="7271"/>
                </a:lnTo>
                <a:lnTo>
                  <a:pt x="2211" y="7271"/>
                </a:lnTo>
                <a:lnTo>
                  <a:pt x="2211" y="6994"/>
                </a:lnTo>
                <a:lnTo>
                  <a:pt x="2260" y="6994"/>
                </a:lnTo>
                <a:close/>
                <a:moveTo>
                  <a:pt x="2235" y="7295"/>
                </a:moveTo>
                <a:lnTo>
                  <a:pt x="2211" y="7295"/>
                </a:lnTo>
                <a:lnTo>
                  <a:pt x="2211" y="7271"/>
                </a:lnTo>
                <a:lnTo>
                  <a:pt x="2235" y="7271"/>
                </a:lnTo>
                <a:lnTo>
                  <a:pt x="2235" y="7295"/>
                </a:lnTo>
                <a:close/>
                <a:moveTo>
                  <a:pt x="2235" y="7246"/>
                </a:moveTo>
                <a:lnTo>
                  <a:pt x="2455" y="7246"/>
                </a:lnTo>
                <a:lnTo>
                  <a:pt x="2455" y="7295"/>
                </a:lnTo>
                <a:lnTo>
                  <a:pt x="2235" y="7295"/>
                </a:lnTo>
                <a:lnTo>
                  <a:pt x="2235" y="7246"/>
                </a:lnTo>
                <a:close/>
                <a:moveTo>
                  <a:pt x="2478" y="7271"/>
                </a:moveTo>
                <a:lnTo>
                  <a:pt x="2478" y="7295"/>
                </a:lnTo>
                <a:lnTo>
                  <a:pt x="2455" y="7295"/>
                </a:lnTo>
                <a:lnTo>
                  <a:pt x="2455" y="7271"/>
                </a:lnTo>
                <a:lnTo>
                  <a:pt x="2478" y="7271"/>
                </a:lnTo>
                <a:close/>
                <a:moveTo>
                  <a:pt x="2430" y="7271"/>
                </a:moveTo>
                <a:lnTo>
                  <a:pt x="2430" y="6799"/>
                </a:lnTo>
                <a:lnTo>
                  <a:pt x="2478" y="6799"/>
                </a:lnTo>
                <a:lnTo>
                  <a:pt x="2478" y="7271"/>
                </a:lnTo>
                <a:lnTo>
                  <a:pt x="2430" y="7271"/>
                </a:lnTo>
                <a:close/>
                <a:moveTo>
                  <a:pt x="2430" y="6799"/>
                </a:moveTo>
                <a:lnTo>
                  <a:pt x="2430" y="6775"/>
                </a:lnTo>
                <a:lnTo>
                  <a:pt x="2455" y="6775"/>
                </a:lnTo>
                <a:lnTo>
                  <a:pt x="2455" y="6799"/>
                </a:lnTo>
                <a:lnTo>
                  <a:pt x="2430" y="6799"/>
                </a:lnTo>
                <a:close/>
                <a:moveTo>
                  <a:pt x="2455" y="6775"/>
                </a:moveTo>
                <a:lnTo>
                  <a:pt x="3130" y="6775"/>
                </a:lnTo>
                <a:lnTo>
                  <a:pt x="3130" y="6824"/>
                </a:lnTo>
                <a:lnTo>
                  <a:pt x="2455" y="6824"/>
                </a:lnTo>
                <a:lnTo>
                  <a:pt x="2455" y="6775"/>
                </a:lnTo>
                <a:close/>
                <a:moveTo>
                  <a:pt x="3130" y="6775"/>
                </a:moveTo>
                <a:lnTo>
                  <a:pt x="3153" y="6775"/>
                </a:lnTo>
                <a:lnTo>
                  <a:pt x="3153" y="6799"/>
                </a:lnTo>
                <a:lnTo>
                  <a:pt x="3130" y="6799"/>
                </a:lnTo>
                <a:lnTo>
                  <a:pt x="3130" y="6775"/>
                </a:lnTo>
                <a:close/>
                <a:moveTo>
                  <a:pt x="3153" y="6799"/>
                </a:moveTo>
                <a:lnTo>
                  <a:pt x="3153" y="7271"/>
                </a:lnTo>
                <a:lnTo>
                  <a:pt x="3105" y="7271"/>
                </a:lnTo>
                <a:lnTo>
                  <a:pt x="3105" y="6799"/>
                </a:lnTo>
                <a:lnTo>
                  <a:pt x="3153" y="6799"/>
                </a:lnTo>
                <a:close/>
                <a:moveTo>
                  <a:pt x="3130" y="7295"/>
                </a:moveTo>
                <a:lnTo>
                  <a:pt x="3105" y="7295"/>
                </a:lnTo>
                <a:lnTo>
                  <a:pt x="3105" y="7271"/>
                </a:lnTo>
                <a:lnTo>
                  <a:pt x="3130" y="7271"/>
                </a:lnTo>
                <a:lnTo>
                  <a:pt x="3130" y="7295"/>
                </a:lnTo>
                <a:close/>
                <a:moveTo>
                  <a:pt x="3130" y="7246"/>
                </a:moveTo>
                <a:lnTo>
                  <a:pt x="3576" y="7246"/>
                </a:lnTo>
                <a:lnTo>
                  <a:pt x="3576" y="7295"/>
                </a:lnTo>
                <a:lnTo>
                  <a:pt x="3130" y="7295"/>
                </a:lnTo>
                <a:lnTo>
                  <a:pt x="3130" y="7246"/>
                </a:lnTo>
                <a:close/>
                <a:moveTo>
                  <a:pt x="3576" y="7246"/>
                </a:moveTo>
                <a:lnTo>
                  <a:pt x="3600" y="7246"/>
                </a:lnTo>
                <a:lnTo>
                  <a:pt x="3600" y="7271"/>
                </a:lnTo>
                <a:lnTo>
                  <a:pt x="3576" y="7271"/>
                </a:lnTo>
                <a:lnTo>
                  <a:pt x="3576" y="7246"/>
                </a:lnTo>
                <a:close/>
                <a:moveTo>
                  <a:pt x="3600" y="7271"/>
                </a:moveTo>
                <a:lnTo>
                  <a:pt x="3600" y="8223"/>
                </a:lnTo>
                <a:lnTo>
                  <a:pt x="3552" y="8223"/>
                </a:lnTo>
                <a:lnTo>
                  <a:pt x="3552" y="7271"/>
                </a:lnTo>
                <a:lnTo>
                  <a:pt x="3600" y="7271"/>
                </a:lnTo>
                <a:close/>
                <a:moveTo>
                  <a:pt x="3576" y="8248"/>
                </a:moveTo>
                <a:lnTo>
                  <a:pt x="3552" y="8248"/>
                </a:lnTo>
                <a:lnTo>
                  <a:pt x="3552" y="8223"/>
                </a:lnTo>
                <a:lnTo>
                  <a:pt x="3576" y="8223"/>
                </a:lnTo>
                <a:lnTo>
                  <a:pt x="3576" y="8248"/>
                </a:lnTo>
                <a:close/>
                <a:moveTo>
                  <a:pt x="3576" y="8198"/>
                </a:moveTo>
                <a:lnTo>
                  <a:pt x="3795" y="8198"/>
                </a:lnTo>
                <a:lnTo>
                  <a:pt x="3795" y="8248"/>
                </a:lnTo>
                <a:lnTo>
                  <a:pt x="3576" y="8248"/>
                </a:lnTo>
                <a:lnTo>
                  <a:pt x="3576" y="8198"/>
                </a:lnTo>
                <a:close/>
                <a:moveTo>
                  <a:pt x="3820" y="8223"/>
                </a:moveTo>
                <a:lnTo>
                  <a:pt x="3820" y="8248"/>
                </a:lnTo>
                <a:lnTo>
                  <a:pt x="3795" y="8248"/>
                </a:lnTo>
                <a:lnTo>
                  <a:pt x="3795" y="8223"/>
                </a:lnTo>
                <a:lnTo>
                  <a:pt x="3820" y="8223"/>
                </a:lnTo>
                <a:close/>
                <a:moveTo>
                  <a:pt x="3771" y="8223"/>
                </a:moveTo>
                <a:lnTo>
                  <a:pt x="3771" y="6994"/>
                </a:lnTo>
                <a:lnTo>
                  <a:pt x="3820" y="6994"/>
                </a:lnTo>
                <a:lnTo>
                  <a:pt x="3820" y="8223"/>
                </a:lnTo>
                <a:lnTo>
                  <a:pt x="3771" y="8223"/>
                </a:lnTo>
                <a:close/>
                <a:moveTo>
                  <a:pt x="3771" y="6994"/>
                </a:moveTo>
                <a:lnTo>
                  <a:pt x="3771" y="6970"/>
                </a:lnTo>
                <a:lnTo>
                  <a:pt x="3795" y="6970"/>
                </a:lnTo>
                <a:lnTo>
                  <a:pt x="3795" y="6994"/>
                </a:lnTo>
                <a:lnTo>
                  <a:pt x="3771" y="6994"/>
                </a:lnTo>
                <a:close/>
                <a:moveTo>
                  <a:pt x="3795" y="6970"/>
                </a:moveTo>
                <a:lnTo>
                  <a:pt x="4023" y="6970"/>
                </a:lnTo>
                <a:lnTo>
                  <a:pt x="4023" y="7019"/>
                </a:lnTo>
                <a:lnTo>
                  <a:pt x="3795" y="7019"/>
                </a:lnTo>
                <a:lnTo>
                  <a:pt x="3795" y="6970"/>
                </a:lnTo>
                <a:close/>
                <a:moveTo>
                  <a:pt x="4023" y="6970"/>
                </a:moveTo>
                <a:lnTo>
                  <a:pt x="4047" y="6970"/>
                </a:lnTo>
                <a:lnTo>
                  <a:pt x="4047" y="6994"/>
                </a:lnTo>
                <a:lnTo>
                  <a:pt x="4023" y="6994"/>
                </a:lnTo>
                <a:lnTo>
                  <a:pt x="4023" y="6970"/>
                </a:lnTo>
                <a:close/>
                <a:moveTo>
                  <a:pt x="4047" y="6994"/>
                </a:moveTo>
                <a:lnTo>
                  <a:pt x="4047" y="7751"/>
                </a:lnTo>
                <a:lnTo>
                  <a:pt x="3998" y="7751"/>
                </a:lnTo>
                <a:lnTo>
                  <a:pt x="3998" y="6994"/>
                </a:lnTo>
                <a:lnTo>
                  <a:pt x="4047" y="6994"/>
                </a:lnTo>
                <a:close/>
                <a:moveTo>
                  <a:pt x="4023" y="7776"/>
                </a:moveTo>
                <a:lnTo>
                  <a:pt x="3998" y="7776"/>
                </a:lnTo>
                <a:lnTo>
                  <a:pt x="3998" y="7751"/>
                </a:lnTo>
                <a:lnTo>
                  <a:pt x="4023" y="7751"/>
                </a:lnTo>
                <a:lnTo>
                  <a:pt x="4023" y="7776"/>
                </a:lnTo>
                <a:close/>
                <a:moveTo>
                  <a:pt x="4023" y="7727"/>
                </a:moveTo>
                <a:lnTo>
                  <a:pt x="4242" y="7727"/>
                </a:lnTo>
                <a:lnTo>
                  <a:pt x="4242" y="7776"/>
                </a:lnTo>
                <a:lnTo>
                  <a:pt x="4023" y="7776"/>
                </a:lnTo>
                <a:lnTo>
                  <a:pt x="4023" y="7727"/>
                </a:lnTo>
                <a:close/>
                <a:moveTo>
                  <a:pt x="4267" y="7751"/>
                </a:moveTo>
                <a:lnTo>
                  <a:pt x="4267" y="7776"/>
                </a:lnTo>
                <a:lnTo>
                  <a:pt x="4242" y="7776"/>
                </a:lnTo>
                <a:lnTo>
                  <a:pt x="4242" y="7751"/>
                </a:lnTo>
                <a:lnTo>
                  <a:pt x="4267" y="7751"/>
                </a:lnTo>
                <a:close/>
                <a:moveTo>
                  <a:pt x="4218" y="7751"/>
                </a:moveTo>
                <a:lnTo>
                  <a:pt x="4218" y="6799"/>
                </a:lnTo>
                <a:lnTo>
                  <a:pt x="4267" y="6799"/>
                </a:lnTo>
                <a:lnTo>
                  <a:pt x="4267" y="7751"/>
                </a:lnTo>
                <a:lnTo>
                  <a:pt x="4218" y="7751"/>
                </a:lnTo>
                <a:close/>
                <a:moveTo>
                  <a:pt x="4218" y="6799"/>
                </a:moveTo>
                <a:lnTo>
                  <a:pt x="4218" y="6775"/>
                </a:lnTo>
                <a:lnTo>
                  <a:pt x="4242" y="6775"/>
                </a:lnTo>
                <a:lnTo>
                  <a:pt x="4242" y="6799"/>
                </a:lnTo>
                <a:lnTo>
                  <a:pt x="4218" y="6799"/>
                </a:lnTo>
                <a:close/>
                <a:moveTo>
                  <a:pt x="4242" y="6775"/>
                </a:moveTo>
                <a:lnTo>
                  <a:pt x="4470" y="6775"/>
                </a:lnTo>
                <a:lnTo>
                  <a:pt x="4470" y="6824"/>
                </a:lnTo>
                <a:lnTo>
                  <a:pt x="4242" y="6824"/>
                </a:lnTo>
                <a:lnTo>
                  <a:pt x="4242" y="6775"/>
                </a:lnTo>
                <a:close/>
                <a:moveTo>
                  <a:pt x="4470" y="6775"/>
                </a:moveTo>
                <a:lnTo>
                  <a:pt x="4494" y="6775"/>
                </a:lnTo>
                <a:lnTo>
                  <a:pt x="4494" y="6799"/>
                </a:lnTo>
                <a:lnTo>
                  <a:pt x="4470" y="6799"/>
                </a:lnTo>
                <a:lnTo>
                  <a:pt x="4470" y="6775"/>
                </a:lnTo>
                <a:close/>
                <a:moveTo>
                  <a:pt x="4494" y="6799"/>
                </a:moveTo>
                <a:lnTo>
                  <a:pt x="4494" y="7271"/>
                </a:lnTo>
                <a:lnTo>
                  <a:pt x="4445" y="7271"/>
                </a:lnTo>
                <a:lnTo>
                  <a:pt x="4445" y="6799"/>
                </a:lnTo>
                <a:lnTo>
                  <a:pt x="4494" y="6799"/>
                </a:lnTo>
                <a:close/>
                <a:moveTo>
                  <a:pt x="4470" y="7295"/>
                </a:moveTo>
                <a:lnTo>
                  <a:pt x="4445" y="7295"/>
                </a:lnTo>
                <a:lnTo>
                  <a:pt x="4445" y="7271"/>
                </a:lnTo>
                <a:lnTo>
                  <a:pt x="4470" y="7271"/>
                </a:lnTo>
                <a:lnTo>
                  <a:pt x="4470" y="7295"/>
                </a:lnTo>
                <a:close/>
                <a:moveTo>
                  <a:pt x="4470" y="7246"/>
                </a:moveTo>
                <a:lnTo>
                  <a:pt x="4689" y="7246"/>
                </a:lnTo>
                <a:lnTo>
                  <a:pt x="4689" y="7295"/>
                </a:lnTo>
                <a:lnTo>
                  <a:pt x="4470" y="7295"/>
                </a:lnTo>
                <a:lnTo>
                  <a:pt x="4470" y="7246"/>
                </a:lnTo>
                <a:close/>
                <a:moveTo>
                  <a:pt x="4714" y="7271"/>
                </a:moveTo>
                <a:lnTo>
                  <a:pt x="4714" y="7295"/>
                </a:lnTo>
                <a:lnTo>
                  <a:pt x="4689" y="7295"/>
                </a:lnTo>
                <a:lnTo>
                  <a:pt x="4689" y="7271"/>
                </a:lnTo>
                <a:lnTo>
                  <a:pt x="4714" y="7271"/>
                </a:lnTo>
                <a:close/>
                <a:moveTo>
                  <a:pt x="4665" y="7271"/>
                </a:moveTo>
                <a:lnTo>
                  <a:pt x="4665" y="6799"/>
                </a:lnTo>
                <a:lnTo>
                  <a:pt x="4714" y="6799"/>
                </a:lnTo>
                <a:lnTo>
                  <a:pt x="4714" y="7271"/>
                </a:lnTo>
                <a:lnTo>
                  <a:pt x="4665" y="7271"/>
                </a:lnTo>
                <a:close/>
                <a:moveTo>
                  <a:pt x="4665" y="6799"/>
                </a:moveTo>
                <a:lnTo>
                  <a:pt x="4665" y="6775"/>
                </a:lnTo>
                <a:lnTo>
                  <a:pt x="4689" y="6775"/>
                </a:lnTo>
                <a:lnTo>
                  <a:pt x="4689" y="6799"/>
                </a:lnTo>
                <a:lnTo>
                  <a:pt x="4665" y="6799"/>
                </a:lnTo>
                <a:close/>
                <a:moveTo>
                  <a:pt x="4689" y="6775"/>
                </a:moveTo>
                <a:lnTo>
                  <a:pt x="4909" y="6775"/>
                </a:lnTo>
                <a:lnTo>
                  <a:pt x="4909" y="6824"/>
                </a:lnTo>
                <a:lnTo>
                  <a:pt x="4689" y="6824"/>
                </a:lnTo>
                <a:lnTo>
                  <a:pt x="4689" y="6775"/>
                </a:lnTo>
                <a:close/>
                <a:moveTo>
                  <a:pt x="4909" y="6775"/>
                </a:moveTo>
                <a:lnTo>
                  <a:pt x="4934" y="6775"/>
                </a:lnTo>
                <a:lnTo>
                  <a:pt x="4934" y="6799"/>
                </a:lnTo>
                <a:lnTo>
                  <a:pt x="4909" y="6799"/>
                </a:lnTo>
                <a:lnTo>
                  <a:pt x="4909" y="6775"/>
                </a:lnTo>
                <a:close/>
                <a:moveTo>
                  <a:pt x="4934" y="6799"/>
                </a:moveTo>
                <a:lnTo>
                  <a:pt x="4934" y="6994"/>
                </a:lnTo>
                <a:lnTo>
                  <a:pt x="4885" y="6994"/>
                </a:lnTo>
                <a:lnTo>
                  <a:pt x="4885" y="6799"/>
                </a:lnTo>
                <a:lnTo>
                  <a:pt x="4934" y="6799"/>
                </a:lnTo>
                <a:close/>
                <a:moveTo>
                  <a:pt x="4909" y="7019"/>
                </a:moveTo>
                <a:lnTo>
                  <a:pt x="4885" y="7019"/>
                </a:lnTo>
                <a:lnTo>
                  <a:pt x="4885" y="6994"/>
                </a:lnTo>
                <a:lnTo>
                  <a:pt x="4909" y="6994"/>
                </a:lnTo>
                <a:lnTo>
                  <a:pt x="4909" y="7019"/>
                </a:lnTo>
                <a:close/>
                <a:moveTo>
                  <a:pt x="4909" y="6970"/>
                </a:moveTo>
                <a:lnTo>
                  <a:pt x="5356" y="6970"/>
                </a:lnTo>
                <a:lnTo>
                  <a:pt x="5356" y="7019"/>
                </a:lnTo>
                <a:lnTo>
                  <a:pt x="4909" y="7019"/>
                </a:lnTo>
                <a:lnTo>
                  <a:pt x="4909" y="6970"/>
                </a:lnTo>
                <a:close/>
                <a:moveTo>
                  <a:pt x="5381" y="6994"/>
                </a:moveTo>
                <a:lnTo>
                  <a:pt x="5381" y="7019"/>
                </a:lnTo>
                <a:lnTo>
                  <a:pt x="5356" y="7019"/>
                </a:lnTo>
                <a:lnTo>
                  <a:pt x="5356" y="6994"/>
                </a:lnTo>
                <a:lnTo>
                  <a:pt x="5381" y="6994"/>
                </a:lnTo>
                <a:close/>
                <a:moveTo>
                  <a:pt x="5332" y="6994"/>
                </a:moveTo>
                <a:lnTo>
                  <a:pt x="5332" y="6799"/>
                </a:lnTo>
                <a:lnTo>
                  <a:pt x="5381" y="6799"/>
                </a:lnTo>
                <a:lnTo>
                  <a:pt x="5381" y="6994"/>
                </a:lnTo>
                <a:lnTo>
                  <a:pt x="5332" y="6994"/>
                </a:lnTo>
                <a:close/>
                <a:moveTo>
                  <a:pt x="5332" y="6799"/>
                </a:moveTo>
                <a:lnTo>
                  <a:pt x="5332" y="6775"/>
                </a:lnTo>
                <a:lnTo>
                  <a:pt x="5356" y="6775"/>
                </a:lnTo>
                <a:lnTo>
                  <a:pt x="5356" y="6799"/>
                </a:lnTo>
                <a:lnTo>
                  <a:pt x="5332" y="6799"/>
                </a:lnTo>
                <a:close/>
                <a:moveTo>
                  <a:pt x="5356" y="6775"/>
                </a:moveTo>
                <a:lnTo>
                  <a:pt x="5584" y="6775"/>
                </a:lnTo>
                <a:lnTo>
                  <a:pt x="5584" y="6824"/>
                </a:lnTo>
                <a:lnTo>
                  <a:pt x="5356" y="6824"/>
                </a:lnTo>
                <a:lnTo>
                  <a:pt x="5356" y="6775"/>
                </a:lnTo>
                <a:close/>
                <a:moveTo>
                  <a:pt x="5608" y="6799"/>
                </a:moveTo>
                <a:lnTo>
                  <a:pt x="5608" y="6824"/>
                </a:lnTo>
                <a:lnTo>
                  <a:pt x="5584" y="6824"/>
                </a:lnTo>
                <a:lnTo>
                  <a:pt x="5584" y="6799"/>
                </a:lnTo>
                <a:lnTo>
                  <a:pt x="5608" y="6799"/>
                </a:lnTo>
                <a:close/>
                <a:moveTo>
                  <a:pt x="5559" y="6799"/>
                </a:moveTo>
                <a:lnTo>
                  <a:pt x="5559" y="6645"/>
                </a:lnTo>
                <a:lnTo>
                  <a:pt x="5608" y="6645"/>
                </a:lnTo>
                <a:lnTo>
                  <a:pt x="5608" y="6799"/>
                </a:lnTo>
                <a:lnTo>
                  <a:pt x="5559" y="6799"/>
                </a:lnTo>
                <a:close/>
                <a:moveTo>
                  <a:pt x="5559" y="6645"/>
                </a:moveTo>
                <a:lnTo>
                  <a:pt x="5559" y="6621"/>
                </a:lnTo>
                <a:lnTo>
                  <a:pt x="5584" y="6621"/>
                </a:lnTo>
                <a:lnTo>
                  <a:pt x="5584" y="6645"/>
                </a:lnTo>
                <a:lnTo>
                  <a:pt x="5559" y="6645"/>
                </a:lnTo>
                <a:close/>
                <a:moveTo>
                  <a:pt x="5584" y="6621"/>
                </a:moveTo>
                <a:lnTo>
                  <a:pt x="5803" y="6621"/>
                </a:lnTo>
                <a:lnTo>
                  <a:pt x="5803" y="6670"/>
                </a:lnTo>
                <a:lnTo>
                  <a:pt x="5584" y="6670"/>
                </a:lnTo>
                <a:lnTo>
                  <a:pt x="5584" y="6621"/>
                </a:lnTo>
                <a:close/>
                <a:moveTo>
                  <a:pt x="5828" y="6645"/>
                </a:moveTo>
                <a:lnTo>
                  <a:pt x="5828" y="6670"/>
                </a:lnTo>
                <a:lnTo>
                  <a:pt x="5803" y="6670"/>
                </a:lnTo>
                <a:lnTo>
                  <a:pt x="5803" y="6645"/>
                </a:lnTo>
                <a:lnTo>
                  <a:pt x="5828" y="6645"/>
                </a:lnTo>
                <a:close/>
                <a:moveTo>
                  <a:pt x="5779" y="6645"/>
                </a:moveTo>
                <a:lnTo>
                  <a:pt x="5779" y="6328"/>
                </a:lnTo>
                <a:lnTo>
                  <a:pt x="5828" y="6328"/>
                </a:lnTo>
                <a:lnTo>
                  <a:pt x="5828" y="6645"/>
                </a:lnTo>
                <a:lnTo>
                  <a:pt x="5779" y="6645"/>
                </a:lnTo>
                <a:close/>
                <a:moveTo>
                  <a:pt x="5779" y="6328"/>
                </a:moveTo>
                <a:lnTo>
                  <a:pt x="5779" y="6303"/>
                </a:lnTo>
                <a:lnTo>
                  <a:pt x="5803" y="6303"/>
                </a:lnTo>
                <a:lnTo>
                  <a:pt x="5803" y="6328"/>
                </a:lnTo>
                <a:lnTo>
                  <a:pt x="5779" y="6328"/>
                </a:lnTo>
                <a:close/>
                <a:moveTo>
                  <a:pt x="5803" y="6303"/>
                </a:moveTo>
                <a:lnTo>
                  <a:pt x="6250" y="6303"/>
                </a:lnTo>
                <a:lnTo>
                  <a:pt x="6250" y="6352"/>
                </a:lnTo>
                <a:lnTo>
                  <a:pt x="5803" y="6352"/>
                </a:lnTo>
                <a:lnTo>
                  <a:pt x="5803" y="6303"/>
                </a:lnTo>
                <a:close/>
                <a:moveTo>
                  <a:pt x="6274" y="6328"/>
                </a:moveTo>
                <a:lnTo>
                  <a:pt x="6274" y="6352"/>
                </a:lnTo>
                <a:lnTo>
                  <a:pt x="6250" y="6352"/>
                </a:lnTo>
                <a:lnTo>
                  <a:pt x="6250" y="6328"/>
                </a:lnTo>
                <a:lnTo>
                  <a:pt x="6274" y="6328"/>
                </a:lnTo>
                <a:close/>
                <a:moveTo>
                  <a:pt x="6226" y="6328"/>
                </a:moveTo>
                <a:lnTo>
                  <a:pt x="6226" y="6246"/>
                </a:lnTo>
                <a:lnTo>
                  <a:pt x="6274" y="6246"/>
                </a:lnTo>
                <a:lnTo>
                  <a:pt x="6274" y="6328"/>
                </a:lnTo>
                <a:lnTo>
                  <a:pt x="6226" y="6328"/>
                </a:lnTo>
                <a:close/>
                <a:moveTo>
                  <a:pt x="6226" y="6246"/>
                </a:moveTo>
                <a:lnTo>
                  <a:pt x="6226" y="6222"/>
                </a:lnTo>
                <a:lnTo>
                  <a:pt x="6250" y="6222"/>
                </a:lnTo>
                <a:lnTo>
                  <a:pt x="6250" y="6246"/>
                </a:lnTo>
                <a:lnTo>
                  <a:pt x="6226" y="6246"/>
                </a:lnTo>
                <a:close/>
                <a:moveTo>
                  <a:pt x="6250" y="6222"/>
                </a:moveTo>
                <a:lnTo>
                  <a:pt x="6478" y="6222"/>
                </a:lnTo>
                <a:lnTo>
                  <a:pt x="6478" y="6271"/>
                </a:lnTo>
                <a:lnTo>
                  <a:pt x="6250" y="6271"/>
                </a:lnTo>
                <a:lnTo>
                  <a:pt x="6250" y="6222"/>
                </a:lnTo>
                <a:close/>
                <a:moveTo>
                  <a:pt x="6478" y="6222"/>
                </a:moveTo>
                <a:lnTo>
                  <a:pt x="6501" y="6222"/>
                </a:lnTo>
                <a:lnTo>
                  <a:pt x="6501" y="6246"/>
                </a:lnTo>
                <a:lnTo>
                  <a:pt x="6478" y="6246"/>
                </a:lnTo>
                <a:lnTo>
                  <a:pt x="6478" y="6222"/>
                </a:lnTo>
                <a:close/>
                <a:moveTo>
                  <a:pt x="6501" y="6246"/>
                </a:moveTo>
                <a:lnTo>
                  <a:pt x="6501" y="6328"/>
                </a:lnTo>
                <a:lnTo>
                  <a:pt x="6453" y="6328"/>
                </a:lnTo>
                <a:lnTo>
                  <a:pt x="6453" y="6246"/>
                </a:lnTo>
                <a:lnTo>
                  <a:pt x="6501" y="6246"/>
                </a:lnTo>
                <a:close/>
                <a:moveTo>
                  <a:pt x="6478" y="6352"/>
                </a:moveTo>
                <a:lnTo>
                  <a:pt x="6453" y="6352"/>
                </a:lnTo>
                <a:lnTo>
                  <a:pt x="6453" y="6328"/>
                </a:lnTo>
                <a:lnTo>
                  <a:pt x="6478" y="6328"/>
                </a:lnTo>
                <a:lnTo>
                  <a:pt x="6478" y="6352"/>
                </a:lnTo>
                <a:close/>
                <a:moveTo>
                  <a:pt x="6478" y="6303"/>
                </a:moveTo>
                <a:lnTo>
                  <a:pt x="6696" y="6303"/>
                </a:lnTo>
                <a:lnTo>
                  <a:pt x="6696" y="6352"/>
                </a:lnTo>
                <a:lnTo>
                  <a:pt x="6478" y="6352"/>
                </a:lnTo>
                <a:lnTo>
                  <a:pt x="6478" y="6303"/>
                </a:lnTo>
                <a:close/>
                <a:moveTo>
                  <a:pt x="6721" y="6328"/>
                </a:moveTo>
                <a:lnTo>
                  <a:pt x="6721" y="6352"/>
                </a:lnTo>
                <a:lnTo>
                  <a:pt x="6696" y="6352"/>
                </a:lnTo>
                <a:lnTo>
                  <a:pt x="6696" y="6328"/>
                </a:lnTo>
                <a:lnTo>
                  <a:pt x="6721" y="6328"/>
                </a:lnTo>
                <a:close/>
                <a:moveTo>
                  <a:pt x="6673" y="6328"/>
                </a:moveTo>
                <a:lnTo>
                  <a:pt x="6673" y="5994"/>
                </a:lnTo>
                <a:lnTo>
                  <a:pt x="6721" y="5994"/>
                </a:lnTo>
                <a:lnTo>
                  <a:pt x="6721" y="6328"/>
                </a:lnTo>
                <a:lnTo>
                  <a:pt x="6673" y="6328"/>
                </a:lnTo>
                <a:close/>
                <a:moveTo>
                  <a:pt x="6673" y="5994"/>
                </a:moveTo>
                <a:lnTo>
                  <a:pt x="6673" y="5970"/>
                </a:lnTo>
                <a:lnTo>
                  <a:pt x="6696" y="5970"/>
                </a:lnTo>
                <a:lnTo>
                  <a:pt x="6696" y="5994"/>
                </a:lnTo>
                <a:lnTo>
                  <a:pt x="6673" y="5994"/>
                </a:lnTo>
                <a:close/>
                <a:moveTo>
                  <a:pt x="6696" y="5970"/>
                </a:moveTo>
                <a:lnTo>
                  <a:pt x="6925" y="5970"/>
                </a:lnTo>
                <a:lnTo>
                  <a:pt x="6925" y="6019"/>
                </a:lnTo>
                <a:lnTo>
                  <a:pt x="6696" y="6019"/>
                </a:lnTo>
                <a:lnTo>
                  <a:pt x="6696" y="5970"/>
                </a:lnTo>
                <a:close/>
                <a:moveTo>
                  <a:pt x="6948" y="5994"/>
                </a:moveTo>
                <a:lnTo>
                  <a:pt x="6948" y="6019"/>
                </a:lnTo>
                <a:lnTo>
                  <a:pt x="6925" y="6019"/>
                </a:lnTo>
                <a:lnTo>
                  <a:pt x="6925" y="5994"/>
                </a:lnTo>
                <a:lnTo>
                  <a:pt x="6948" y="5994"/>
                </a:lnTo>
                <a:close/>
                <a:moveTo>
                  <a:pt x="6900" y="5994"/>
                </a:moveTo>
                <a:lnTo>
                  <a:pt x="6900" y="5945"/>
                </a:lnTo>
                <a:lnTo>
                  <a:pt x="6948" y="5945"/>
                </a:lnTo>
                <a:lnTo>
                  <a:pt x="6948" y="5994"/>
                </a:lnTo>
                <a:lnTo>
                  <a:pt x="6900" y="5994"/>
                </a:lnTo>
                <a:close/>
                <a:moveTo>
                  <a:pt x="6900" y="5945"/>
                </a:moveTo>
                <a:lnTo>
                  <a:pt x="6900" y="5922"/>
                </a:lnTo>
                <a:lnTo>
                  <a:pt x="6925" y="5922"/>
                </a:lnTo>
                <a:lnTo>
                  <a:pt x="6925" y="5945"/>
                </a:lnTo>
                <a:lnTo>
                  <a:pt x="6900" y="5945"/>
                </a:lnTo>
                <a:close/>
                <a:moveTo>
                  <a:pt x="6925" y="5922"/>
                </a:moveTo>
                <a:lnTo>
                  <a:pt x="7144" y="5922"/>
                </a:lnTo>
                <a:lnTo>
                  <a:pt x="7144" y="5970"/>
                </a:lnTo>
                <a:lnTo>
                  <a:pt x="6925" y="5970"/>
                </a:lnTo>
                <a:lnTo>
                  <a:pt x="6925" y="5922"/>
                </a:lnTo>
                <a:close/>
                <a:moveTo>
                  <a:pt x="7144" y="5922"/>
                </a:moveTo>
                <a:lnTo>
                  <a:pt x="7168" y="5922"/>
                </a:lnTo>
                <a:lnTo>
                  <a:pt x="7168" y="5945"/>
                </a:lnTo>
                <a:lnTo>
                  <a:pt x="7144" y="5945"/>
                </a:lnTo>
                <a:lnTo>
                  <a:pt x="7144" y="5922"/>
                </a:lnTo>
                <a:close/>
                <a:moveTo>
                  <a:pt x="7168" y="5945"/>
                </a:moveTo>
                <a:lnTo>
                  <a:pt x="7168" y="6417"/>
                </a:lnTo>
                <a:lnTo>
                  <a:pt x="7119" y="6417"/>
                </a:lnTo>
                <a:lnTo>
                  <a:pt x="7119" y="5945"/>
                </a:lnTo>
                <a:lnTo>
                  <a:pt x="7168" y="5945"/>
                </a:lnTo>
                <a:close/>
                <a:moveTo>
                  <a:pt x="7144" y="6441"/>
                </a:moveTo>
                <a:lnTo>
                  <a:pt x="7119" y="6441"/>
                </a:lnTo>
                <a:lnTo>
                  <a:pt x="7119" y="6417"/>
                </a:lnTo>
                <a:lnTo>
                  <a:pt x="7144" y="6417"/>
                </a:lnTo>
                <a:lnTo>
                  <a:pt x="7144" y="6441"/>
                </a:lnTo>
                <a:close/>
                <a:moveTo>
                  <a:pt x="7144" y="6393"/>
                </a:moveTo>
                <a:lnTo>
                  <a:pt x="7371" y="6393"/>
                </a:lnTo>
                <a:lnTo>
                  <a:pt x="7371" y="6441"/>
                </a:lnTo>
                <a:lnTo>
                  <a:pt x="7144" y="6441"/>
                </a:lnTo>
                <a:lnTo>
                  <a:pt x="7144" y="6393"/>
                </a:lnTo>
                <a:close/>
                <a:moveTo>
                  <a:pt x="7396" y="6417"/>
                </a:moveTo>
                <a:lnTo>
                  <a:pt x="7396" y="6441"/>
                </a:lnTo>
                <a:lnTo>
                  <a:pt x="7371" y="6441"/>
                </a:lnTo>
                <a:lnTo>
                  <a:pt x="7371" y="6417"/>
                </a:lnTo>
                <a:lnTo>
                  <a:pt x="7396" y="6417"/>
                </a:lnTo>
                <a:close/>
                <a:moveTo>
                  <a:pt x="7348" y="6417"/>
                </a:moveTo>
                <a:lnTo>
                  <a:pt x="7348" y="6174"/>
                </a:lnTo>
                <a:lnTo>
                  <a:pt x="7396" y="6174"/>
                </a:lnTo>
                <a:lnTo>
                  <a:pt x="7396" y="6417"/>
                </a:lnTo>
                <a:lnTo>
                  <a:pt x="7348" y="6417"/>
                </a:lnTo>
                <a:close/>
                <a:moveTo>
                  <a:pt x="7348" y="6174"/>
                </a:moveTo>
                <a:lnTo>
                  <a:pt x="7348" y="6149"/>
                </a:lnTo>
                <a:lnTo>
                  <a:pt x="7371" y="6149"/>
                </a:lnTo>
                <a:lnTo>
                  <a:pt x="7371" y="6174"/>
                </a:lnTo>
                <a:lnTo>
                  <a:pt x="7348" y="6174"/>
                </a:lnTo>
                <a:close/>
                <a:moveTo>
                  <a:pt x="7371" y="6149"/>
                </a:moveTo>
                <a:lnTo>
                  <a:pt x="7591" y="6149"/>
                </a:lnTo>
                <a:lnTo>
                  <a:pt x="7591" y="6198"/>
                </a:lnTo>
                <a:lnTo>
                  <a:pt x="7371" y="6198"/>
                </a:lnTo>
                <a:lnTo>
                  <a:pt x="7371" y="6149"/>
                </a:lnTo>
                <a:close/>
                <a:moveTo>
                  <a:pt x="7615" y="6174"/>
                </a:moveTo>
                <a:lnTo>
                  <a:pt x="7615" y="6198"/>
                </a:lnTo>
                <a:lnTo>
                  <a:pt x="7591" y="6198"/>
                </a:lnTo>
                <a:lnTo>
                  <a:pt x="7591" y="6174"/>
                </a:lnTo>
                <a:lnTo>
                  <a:pt x="7615" y="6174"/>
                </a:lnTo>
                <a:close/>
                <a:moveTo>
                  <a:pt x="7566" y="6174"/>
                </a:moveTo>
                <a:lnTo>
                  <a:pt x="7566" y="5702"/>
                </a:lnTo>
                <a:lnTo>
                  <a:pt x="7615" y="5702"/>
                </a:lnTo>
                <a:lnTo>
                  <a:pt x="7615" y="6174"/>
                </a:lnTo>
                <a:lnTo>
                  <a:pt x="7566" y="6174"/>
                </a:lnTo>
                <a:close/>
                <a:moveTo>
                  <a:pt x="7566" y="5702"/>
                </a:moveTo>
                <a:lnTo>
                  <a:pt x="7566" y="5678"/>
                </a:lnTo>
                <a:lnTo>
                  <a:pt x="7591" y="5678"/>
                </a:lnTo>
                <a:lnTo>
                  <a:pt x="7591" y="5702"/>
                </a:lnTo>
                <a:lnTo>
                  <a:pt x="7566" y="5702"/>
                </a:lnTo>
                <a:close/>
                <a:moveTo>
                  <a:pt x="7591" y="5678"/>
                </a:moveTo>
                <a:lnTo>
                  <a:pt x="7818" y="5678"/>
                </a:lnTo>
                <a:lnTo>
                  <a:pt x="7818" y="5726"/>
                </a:lnTo>
                <a:lnTo>
                  <a:pt x="7591" y="5726"/>
                </a:lnTo>
                <a:lnTo>
                  <a:pt x="7591" y="5678"/>
                </a:lnTo>
                <a:close/>
                <a:moveTo>
                  <a:pt x="7818" y="5678"/>
                </a:moveTo>
                <a:lnTo>
                  <a:pt x="7843" y="5678"/>
                </a:lnTo>
                <a:lnTo>
                  <a:pt x="7843" y="5702"/>
                </a:lnTo>
                <a:lnTo>
                  <a:pt x="7818" y="5702"/>
                </a:lnTo>
                <a:lnTo>
                  <a:pt x="7818" y="5678"/>
                </a:lnTo>
                <a:close/>
                <a:moveTo>
                  <a:pt x="7843" y="5702"/>
                </a:moveTo>
                <a:lnTo>
                  <a:pt x="7843" y="5848"/>
                </a:lnTo>
                <a:lnTo>
                  <a:pt x="7794" y="5848"/>
                </a:lnTo>
                <a:lnTo>
                  <a:pt x="7794" y="5702"/>
                </a:lnTo>
                <a:lnTo>
                  <a:pt x="7843" y="5702"/>
                </a:lnTo>
                <a:close/>
                <a:moveTo>
                  <a:pt x="7818" y="5873"/>
                </a:moveTo>
                <a:lnTo>
                  <a:pt x="7794" y="5873"/>
                </a:lnTo>
                <a:lnTo>
                  <a:pt x="7794" y="5848"/>
                </a:lnTo>
                <a:lnTo>
                  <a:pt x="7818" y="5848"/>
                </a:lnTo>
                <a:lnTo>
                  <a:pt x="7818" y="5873"/>
                </a:lnTo>
                <a:close/>
                <a:moveTo>
                  <a:pt x="7818" y="5824"/>
                </a:moveTo>
                <a:lnTo>
                  <a:pt x="8038" y="5824"/>
                </a:lnTo>
                <a:lnTo>
                  <a:pt x="8038" y="5873"/>
                </a:lnTo>
                <a:lnTo>
                  <a:pt x="7818" y="5873"/>
                </a:lnTo>
                <a:lnTo>
                  <a:pt x="7818" y="5824"/>
                </a:lnTo>
                <a:close/>
                <a:moveTo>
                  <a:pt x="8062" y="5848"/>
                </a:moveTo>
                <a:lnTo>
                  <a:pt x="8062" y="5873"/>
                </a:lnTo>
                <a:lnTo>
                  <a:pt x="8038" y="5873"/>
                </a:lnTo>
                <a:lnTo>
                  <a:pt x="8038" y="5848"/>
                </a:lnTo>
                <a:lnTo>
                  <a:pt x="8062" y="5848"/>
                </a:lnTo>
                <a:close/>
                <a:moveTo>
                  <a:pt x="8013" y="5848"/>
                </a:moveTo>
                <a:lnTo>
                  <a:pt x="8013" y="5466"/>
                </a:lnTo>
                <a:lnTo>
                  <a:pt x="8062" y="5466"/>
                </a:lnTo>
                <a:lnTo>
                  <a:pt x="8062" y="5848"/>
                </a:lnTo>
                <a:lnTo>
                  <a:pt x="8013" y="5848"/>
                </a:lnTo>
                <a:close/>
                <a:moveTo>
                  <a:pt x="8013" y="5466"/>
                </a:moveTo>
                <a:lnTo>
                  <a:pt x="8013" y="5441"/>
                </a:lnTo>
                <a:lnTo>
                  <a:pt x="8038" y="5441"/>
                </a:lnTo>
                <a:lnTo>
                  <a:pt x="8038" y="5466"/>
                </a:lnTo>
                <a:lnTo>
                  <a:pt x="8013" y="5466"/>
                </a:lnTo>
                <a:close/>
                <a:moveTo>
                  <a:pt x="8038" y="5441"/>
                </a:moveTo>
                <a:lnTo>
                  <a:pt x="8265" y="5441"/>
                </a:lnTo>
                <a:lnTo>
                  <a:pt x="8265" y="5490"/>
                </a:lnTo>
                <a:lnTo>
                  <a:pt x="8038" y="5490"/>
                </a:lnTo>
                <a:lnTo>
                  <a:pt x="8038" y="5441"/>
                </a:lnTo>
                <a:close/>
                <a:moveTo>
                  <a:pt x="8265" y="5441"/>
                </a:moveTo>
                <a:lnTo>
                  <a:pt x="8290" y="5441"/>
                </a:lnTo>
                <a:lnTo>
                  <a:pt x="8290" y="5466"/>
                </a:lnTo>
                <a:lnTo>
                  <a:pt x="8265" y="5466"/>
                </a:lnTo>
                <a:lnTo>
                  <a:pt x="8265" y="5441"/>
                </a:lnTo>
                <a:close/>
                <a:moveTo>
                  <a:pt x="8290" y="5466"/>
                </a:moveTo>
                <a:lnTo>
                  <a:pt x="8290" y="5636"/>
                </a:lnTo>
                <a:lnTo>
                  <a:pt x="8241" y="5636"/>
                </a:lnTo>
                <a:lnTo>
                  <a:pt x="8241" y="5466"/>
                </a:lnTo>
                <a:lnTo>
                  <a:pt x="8290" y="5466"/>
                </a:lnTo>
                <a:close/>
                <a:moveTo>
                  <a:pt x="8265" y="5661"/>
                </a:moveTo>
                <a:lnTo>
                  <a:pt x="8241" y="5661"/>
                </a:lnTo>
                <a:lnTo>
                  <a:pt x="8241" y="5636"/>
                </a:lnTo>
                <a:lnTo>
                  <a:pt x="8265" y="5636"/>
                </a:lnTo>
                <a:lnTo>
                  <a:pt x="8265" y="5661"/>
                </a:lnTo>
                <a:close/>
                <a:moveTo>
                  <a:pt x="8265" y="5612"/>
                </a:moveTo>
                <a:lnTo>
                  <a:pt x="8485" y="5612"/>
                </a:lnTo>
                <a:lnTo>
                  <a:pt x="8485" y="5661"/>
                </a:lnTo>
                <a:lnTo>
                  <a:pt x="8265" y="5661"/>
                </a:lnTo>
                <a:lnTo>
                  <a:pt x="8265" y="5612"/>
                </a:lnTo>
                <a:close/>
                <a:moveTo>
                  <a:pt x="8509" y="5636"/>
                </a:moveTo>
                <a:lnTo>
                  <a:pt x="8509" y="5661"/>
                </a:lnTo>
                <a:lnTo>
                  <a:pt x="8485" y="5661"/>
                </a:lnTo>
                <a:lnTo>
                  <a:pt x="8485" y="5636"/>
                </a:lnTo>
                <a:lnTo>
                  <a:pt x="8509" y="5636"/>
                </a:lnTo>
                <a:close/>
                <a:moveTo>
                  <a:pt x="8460" y="5636"/>
                </a:moveTo>
                <a:lnTo>
                  <a:pt x="8460" y="5417"/>
                </a:lnTo>
                <a:lnTo>
                  <a:pt x="8509" y="5417"/>
                </a:lnTo>
                <a:lnTo>
                  <a:pt x="8509" y="5636"/>
                </a:lnTo>
                <a:lnTo>
                  <a:pt x="8460" y="5636"/>
                </a:lnTo>
                <a:close/>
                <a:moveTo>
                  <a:pt x="8460" y="5417"/>
                </a:moveTo>
                <a:lnTo>
                  <a:pt x="8460" y="5392"/>
                </a:lnTo>
                <a:lnTo>
                  <a:pt x="8485" y="5392"/>
                </a:lnTo>
                <a:lnTo>
                  <a:pt x="8485" y="5417"/>
                </a:lnTo>
                <a:lnTo>
                  <a:pt x="8460" y="5417"/>
                </a:lnTo>
                <a:close/>
                <a:moveTo>
                  <a:pt x="8485" y="5392"/>
                </a:moveTo>
                <a:lnTo>
                  <a:pt x="8712" y="5392"/>
                </a:lnTo>
                <a:lnTo>
                  <a:pt x="8712" y="5441"/>
                </a:lnTo>
                <a:lnTo>
                  <a:pt x="8485" y="5441"/>
                </a:lnTo>
                <a:lnTo>
                  <a:pt x="8485" y="5392"/>
                </a:lnTo>
                <a:close/>
                <a:moveTo>
                  <a:pt x="8737" y="5417"/>
                </a:moveTo>
                <a:lnTo>
                  <a:pt x="8737" y="5441"/>
                </a:lnTo>
                <a:lnTo>
                  <a:pt x="8712" y="5441"/>
                </a:lnTo>
                <a:lnTo>
                  <a:pt x="8712" y="5417"/>
                </a:lnTo>
                <a:lnTo>
                  <a:pt x="8737" y="5417"/>
                </a:lnTo>
                <a:close/>
                <a:moveTo>
                  <a:pt x="8688" y="5417"/>
                </a:moveTo>
                <a:lnTo>
                  <a:pt x="8688" y="5295"/>
                </a:lnTo>
                <a:lnTo>
                  <a:pt x="8737" y="5295"/>
                </a:lnTo>
                <a:lnTo>
                  <a:pt x="8737" y="5417"/>
                </a:lnTo>
                <a:lnTo>
                  <a:pt x="8688" y="5417"/>
                </a:lnTo>
                <a:close/>
                <a:moveTo>
                  <a:pt x="8688" y="5295"/>
                </a:moveTo>
                <a:lnTo>
                  <a:pt x="8688" y="5271"/>
                </a:lnTo>
                <a:lnTo>
                  <a:pt x="8712" y="5271"/>
                </a:lnTo>
                <a:lnTo>
                  <a:pt x="8712" y="5295"/>
                </a:lnTo>
                <a:lnTo>
                  <a:pt x="8688" y="5295"/>
                </a:lnTo>
                <a:close/>
                <a:moveTo>
                  <a:pt x="8712" y="5271"/>
                </a:moveTo>
                <a:lnTo>
                  <a:pt x="8932" y="5271"/>
                </a:lnTo>
                <a:lnTo>
                  <a:pt x="8932" y="5320"/>
                </a:lnTo>
                <a:lnTo>
                  <a:pt x="8712" y="5320"/>
                </a:lnTo>
                <a:lnTo>
                  <a:pt x="8712" y="5271"/>
                </a:lnTo>
                <a:close/>
                <a:moveTo>
                  <a:pt x="8956" y="5295"/>
                </a:moveTo>
                <a:lnTo>
                  <a:pt x="8956" y="5320"/>
                </a:lnTo>
                <a:lnTo>
                  <a:pt x="8932" y="5320"/>
                </a:lnTo>
                <a:lnTo>
                  <a:pt x="8932" y="5295"/>
                </a:lnTo>
                <a:lnTo>
                  <a:pt x="8956" y="5295"/>
                </a:lnTo>
                <a:close/>
                <a:moveTo>
                  <a:pt x="8907" y="5295"/>
                </a:moveTo>
                <a:lnTo>
                  <a:pt x="8907" y="5238"/>
                </a:lnTo>
                <a:lnTo>
                  <a:pt x="8956" y="5238"/>
                </a:lnTo>
                <a:lnTo>
                  <a:pt x="8956" y="5295"/>
                </a:lnTo>
                <a:lnTo>
                  <a:pt x="8907" y="5295"/>
                </a:lnTo>
                <a:close/>
                <a:moveTo>
                  <a:pt x="8907" y="5238"/>
                </a:moveTo>
                <a:lnTo>
                  <a:pt x="8907" y="5214"/>
                </a:lnTo>
                <a:lnTo>
                  <a:pt x="8932" y="5214"/>
                </a:lnTo>
                <a:lnTo>
                  <a:pt x="8932" y="5238"/>
                </a:lnTo>
                <a:lnTo>
                  <a:pt x="8907" y="5238"/>
                </a:lnTo>
                <a:close/>
                <a:moveTo>
                  <a:pt x="8932" y="5214"/>
                </a:moveTo>
                <a:lnTo>
                  <a:pt x="9159" y="5214"/>
                </a:lnTo>
                <a:lnTo>
                  <a:pt x="9159" y="5263"/>
                </a:lnTo>
                <a:lnTo>
                  <a:pt x="8932" y="5263"/>
                </a:lnTo>
                <a:lnTo>
                  <a:pt x="8932" y="5214"/>
                </a:lnTo>
                <a:close/>
                <a:moveTo>
                  <a:pt x="9184" y="5238"/>
                </a:moveTo>
                <a:lnTo>
                  <a:pt x="9184" y="5263"/>
                </a:lnTo>
                <a:lnTo>
                  <a:pt x="9159" y="5263"/>
                </a:lnTo>
                <a:lnTo>
                  <a:pt x="9159" y="5238"/>
                </a:lnTo>
                <a:lnTo>
                  <a:pt x="9184" y="5238"/>
                </a:lnTo>
                <a:close/>
                <a:moveTo>
                  <a:pt x="9135" y="5238"/>
                </a:moveTo>
                <a:lnTo>
                  <a:pt x="9135" y="4978"/>
                </a:lnTo>
                <a:lnTo>
                  <a:pt x="9184" y="4978"/>
                </a:lnTo>
                <a:lnTo>
                  <a:pt x="9184" y="5238"/>
                </a:lnTo>
                <a:lnTo>
                  <a:pt x="9135" y="5238"/>
                </a:lnTo>
                <a:close/>
                <a:moveTo>
                  <a:pt x="9135" y="4978"/>
                </a:moveTo>
                <a:lnTo>
                  <a:pt x="9135" y="4954"/>
                </a:lnTo>
                <a:lnTo>
                  <a:pt x="9159" y="4954"/>
                </a:lnTo>
                <a:lnTo>
                  <a:pt x="9159" y="4978"/>
                </a:lnTo>
                <a:lnTo>
                  <a:pt x="9135" y="4978"/>
                </a:lnTo>
                <a:close/>
                <a:moveTo>
                  <a:pt x="9159" y="4954"/>
                </a:moveTo>
                <a:lnTo>
                  <a:pt x="9379" y="4954"/>
                </a:lnTo>
                <a:lnTo>
                  <a:pt x="9379" y="5002"/>
                </a:lnTo>
                <a:lnTo>
                  <a:pt x="9159" y="5002"/>
                </a:lnTo>
                <a:lnTo>
                  <a:pt x="9159" y="4954"/>
                </a:lnTo>
                <a:close/>
                <a:moveTo>
                  <a:pt x="9404" y="4978"/>
                </a:moveTo>
                <a:lnTo>
                  <a:pt x="9404" y="5002"/>
                </a:lnTo>
                <a:lnTo>
                  <a:pt x="9379" y="5002"/>
                </a:lnTo>
                <a:lnTo>
                  <a:pt x="9379" y="4978"/>
                </a:lnTo>
                <a:lnTo>
                  <a:pt x="9404" y="4978"/>
                </a:lnTo>
                <a:close/>
                <a:moveTo>
                  <a:pt x="9355" y="4978"/>
                </a:moveTo>
                <a:lnTo>
                  <a:pt x="9355" y="4824"/>
                </a:lnTo>
                <a:lnTo>
                  <a:pt x="9404" y="4824"/>
                </a:lnTo>
                <a:lnTo>
                  <a:pt x="9404" y="4978"/>
                </a:lnTo>
                <a:lnTo>
                  <a:pt x="9355" y="4978"/>
                </a:lnTo>
                <a:close/>
                <a:moveTo>
                  <a:pt x="9355" y="4824"/>
                </a:moveTo>
                <a:lnTo>
                  <a:pt x="9355" y="4799"/>
                </a:lnTo>
                <a:lnTo>
                  <a:pt x="9379" y="4799"/>
                </a:lnTo>
                <a:lnTo>
                  <a:pt x="9379" y="4824"/>
                </a:lnTo>
                <a:lnTo>
                  <a:pt x="9355" y="4824"/>
                </a:lnTo>
                <a:close/>
                <a:moveTo>
                  <a:pt x="9379" y="4799"/>
                </a:moveTo>
                <a:lnTo>
                  <a:pt x="9607" y="4799"/>
                </a:lnTo>
                <a:lnTo>
                  <a:pt x="9607" y="4848"/>
                </a:lnTo>
                <a:lnTo>
                  <a:pt x="9379" y="4848"/>
                </a:lnTo>
                <a:lnTo>
                  <a:pt x="9379" y="4799"/>
                </a:lnTo>
                <a:close/>
                <a:moveTo>
                  <a:pt x="9631" y="4824"/>
                </a:moveTo>
                <a:lnTo>
                  <a:pt x="9631" y="4848"/>
                </a:lnTo>
                <a:lnTo>
                  <a:pt x="9607" y="4848"/>
                </a:lnTo>
                <a:lnTo>
                  <a:pt x="9607" y="4824"/>
                </a:lnTo>
                <a:lnTo>
                  <a:pt x="9631" y="4824"/>
                </a:lnTo>
                <a:close/>
                <a:moveTo>
                  <a:pt x="9582" y="4824"/>
                </a:moveTo>
                <a:lnTo>
                  <a:pt x="9582" y="4710"/>
                </a:lnTo>
                <a:lnTo>
                  <a:pt x="9631" y="4710"/>
                </a:lnTo>
                <a:lnTo>
                  <a:pt x="9631" y="4824"/>
                </a:lnTo>
                <a:lnTo>
                  <a:pt x="9582" y="4824"/>
                </a:lnTo>
                <a:close/>
                <a:moveTo>
                  <a:pt x="9582" y="4710"/>
                </a:moveTo>
                <a:lnTo>
                  <a:pt x="9582" y="4685"/>
                </a:lnTo>
                <a:lnTo>
                  <a:pt x="9607" y="4685"/>
                </a:lnTo>
                <a:lnTo>
                  <a:pt x="9607" y="4710"/>
                </a:lnTo>
                <a:lnTo>
                  <a:pt x="9582" y="4710"/>
                </a:lnTo>
                <a:close/>
                <a:moveTo>
                  <a:pt x="9607" y="4685"/>
                </a:moveTo>
                <a:lnTo>
                  <a:pt x="9826" y="4685"/>
                </a:lnTo>
                <a:lnTo>
                  <a:pt x="9826" y="4734"/>
                </a:lnTo>
                <a:lnTo>
                  <a:pt x="9607" y="4734"/>
                </a:lnTo>
                <a:lnTo>
                  <a:pt x="9607" y="4685"/>
                </a:lnTo>
                <a:close/>
                <a:moveTo>
                  <a:pt x="9851" y="4710"/>
                </a:moveTo>
                <a:lnTo>
                  <a:pt x="9851" y="4734"/>
                </a:lnTo>
                <a:lnTo>
                  <a:pt x="9826" y="4734"/>
                </a:lnTo>
                <a:lnTo>
                  <a:pt x="9826" y="4710"/>
                </a:lnTo>
                <a:lnTo>
                  <a:pt x="9851" y="4710"/>
                </a:lnTo>
                <a:close/>
                <a:moveTo>
                  <a:pt x="9802" y="4710"/>
                </a:moveTo>
                <a:lnTo>
                  <a:pt x="9802" y="4563"/>
                </a:lnTo>
                <a:lnTo>
                  <a:pt x="9851" y="4563"/>
                </a:lnTo>
                <a:lnTo>
                  <a:pt x="9851" y="4710"/>
                </a:lnTo>
                <a:lnTo>
                  <a:pt x="9802" y="4710"/>
                </a:lnTo>
                <a:close/>
                <a:moveTo>
                  <a:pt x="9802" y="4563"/>
                </a:moveTo>
                <a:lnTo>
                  <a:pt x="9802" y="4539"/>
                </a:lnTo>
                <a:lnTo>
                  <a:pt x="9826" y="4539"/>
                </a:lnTo>
                <a:lnTo>
                  <a:pt x="9826" y="4563"/>
                </a:lnTo>
                <a:lnTo>
                  <a:pt x="9802" y="4563"/>
                </a:lnTo>
                <a:close/>
                <a:moveTo>
                  <a:pt x="9826" y="4539"/>
                </a:moveTo>
                <a:lnTo>
                  <a:pt x="10054" y="4539"/>
                </a:lnTo>
                <a:lnTo>
                  <a:pt x="10054" y="4587"/>
                </a:lnTo>
                <a:lnTo>
                  <a:pt x="9826" y="4587"/>
                </a:lnTo>
                <a:lnTo>
                  <a:pt x="9826" y="4539"/>
                </a:lnTo>
                <a:close/>
                <a:moveTo>
                  <a:pt x="10078" y="4563"/>
                </a:moveTo>
                <a:lnTo>
                  <a:pt x="10078" y="4587"/>
                </a:lnTo>
                <a:lnTo>
                  <a:pt x="10054" y="4587"/>
                </a:lnTo>
                <a:lnTo>
                  <a:pt x="10054" y="4563"/>
                </a:lnTo>
                <a:lnTo>
                  <a:pt x="10078" y="4563"/>
                </a:lnTo>
                <a:close/>
                <a:moveTo>
                  <a:pt x="10029" y="4563"/>
                </a:moveTo>
                <a:lnTo>
                  <a:pt x="10029" y="4449"/>
                </a:lnTo>
                <a:lnTo>
                  <a:pt x="10078" y="4449"/>
                </a:lnTo>
                <a:lnTo>
                  <a:pt x="10078" y="4563"/>
                </a:lnTo>
                <a:lnTo>
                  <a:pt x="10029" y="4563"/>
                </a:lnTo>
                <a:close/>
                <a:moveTo>
                  <a:pt x="10029" y="4449"/>
                </a:moveTo>
                <a:lnTo>
                  <a:pt x="10029" y="4425"/>
                </a:lnTo>
                <a:lnTo>
                  <a:pt x="10054" y="4425"/>
                </a:lnTo>
                <a:lnTo>
                  <a:pt x="10054" y="4449"/>
                </a:lnTo>
                <a:lnTo>
                  <a:pt x="10029" y="4449"/>
                </a:lnTo>
                <a:close/>
                <a:moveTo>
                  <a:pt x="10054" y="4425"/>
                </a:moveTo>
                <a:lnTo>
                  <a:pt x="10273" y="4425"/>
                </a:lnTo>
                <a:lnTo>
                  <a:pt x="10273" y="4474"/>
                </a:lnTo>
                <a:lnTo>
                  <a:pt x="10054" y="4474"/>
                </a:lnTo>
                <a:lnTo>
                  <a:pt x="10054" y="4425"/>
                </a:lnTo>
                <a:close/>
                <a:moveTo>
                  <a:pt x="10273" y="4425"/>
                </a:moveTo>
                <a:lnTo>
                  <a:pt x="10297" y="4425"/>
                </a:lnTo>
                <a:lnTo>
                  <a:pt x="10297" y="4449"/>
                </a:lnTo>
                <a:lnTo>
                  <a:pt x="10273" y="4449"/>
                </a:lnTo>
                <a:lnTo>
                  <a:pt x="10273" y="4425"/>
                </a:lnTo>
                <a:close/>
                <a:moveTo>
                  <a:pt x="10297" y="4449"/>
                </a:moveTo>
                <a:lnTo>
                  <a:pt x="10297" y="4458"/>
                </a:lnTo>
                <a:lnTo>
                  <a:pt x="10249" y="4458"/>
                </a:lnTo>
                <a:lnTo>
                  <a:pt x="10249" y="4449"/>
                </a:lnTo>
                <a:lnTo>
                  <a:pt x="10297" y="4449"/>
                </a:lnTo>
                <a:close/>
                <a:moveTo>
                  <a:pt x="10273" y="4481"/>
                </a:moveTo>
                <a:lnTo>
                  <a:pt x="10249" y="4481"/>
                </a:lnTo>
                <a:lnTo>
                  <a:pt x="10249" y="4458"/>
                </a:lnTo>
                <a:lnTo>
                  <a:pt x="10273" y="4458"/>
                </a:lnTo>
                <a:lnTo>
                  <a:pt x="10273" y="4481"/>
                </a:lnTo>
                <a:close/>
                <a:moveTo>
                  <a:pt x="10273" y="4433"/>
                </a:moveTo>
                <a:lnTo>
                  <a:pt x="10501" y="4433"/>
                </a:lnTo>
                <a:lnTo>
                  <a:pt x="10501" y="4481"/>
                </a:lnTo>
                <a:lnTo>
                  <a:pt x="10273" y="4481"/>
                </a:lnTo>
                <a:lnTo>
                  <a:pt x="10273" y="4433"/>
                </a:lnTo>
                <a:close/>
                <a:moveTo>
                  <a:pt x="10525" y="4458"/>
                </a:moveTo>
                <a:lnTo>
                  <a:pt x="10525" y="4481"/>
                </a:lnTo>
                <a:lnTo>
                  <a:pt x="10501" y="4481"/>
                </a:lnTo>
                <a:lnTo>
                  <a:pt x="10501" y="4458"/>
                </a:lnTo>
                <a:lnTo>
                  <a:pt x="10525" y="4458"/>
                </a:lnTo>
                <a:close/>
                <a:moveTo>
                  <a:pt x="10476" y="4458"/>
                </a:moveTo>
                <a:lnTo>
                  <a:pt x="10476" y="4377"/>
                </a:lnTo>
                <a:lnTo>
                  <a:pt x="10525" y="4377"/>
                </a:lnTo>
                <a:lnTo>
                  <a:pt x="10525" y="4458"/>
                </a:lnTo>
                <a:lnTo>
                  <a:pt x="10476" y="4458"/>
                </a:lnTo>
                <a:close/>
                <a:moveTo>
                  <a:pt x="10476" y="4377"/>
                </a:moveTo>
                <a:lnTo>
                  <a:pt x="10476" y="4352"/>
                </a:lnTo>
                <a:lnTo>
                  <a:pt x="10501" y="4352"/>
                </a:lnTo>
                <a:lnTo>
                  <a:pt x="10501" y="4377"/>
                </a:lnTo>
                <a:lnTo>
                  <a:pt x="10476" y="4377"/>
                </a:lnTo>
                <a:close/>
                <a:moveTo>
                  <a:pt x="10501" y="4352"/>
                </a:moveTo>
                <a:lnTo>
                  <a:pt x="10719" y="4352"/>
                </a:lnTo>
                <a:lnTo>
                  <a:pt x="10719" y="4401"/>
                </a:lnTo>
                <a:lnTo>
                  <a:pt x="10501" y="4401"/>
                </a:lnTo>
                <a:lnTo>
                  <a:pt x="10501" y="4352"/>
                </a:lnTo>
                <a:close/>
                <a:moveTo>
                  <a:pt x="10744" y="4377"/>
                </a:moveTo>
                <a:lnTo>
                  <a:pt x="10744" y="4401"/>
                </a:lnTo>
                <a:lnTo>
                  <a:pt x="10719" y="4401"/>
                </a:lnTo>
                <a:lnTo>
                  <a:pt x="10719" y="4377"/>
                </a:lnTo>
                <a:lnTo>
                  <a:pt x="10744" y="4377"/>
                </a:lnTo>
                <a:close/>
                <a:moveTo>
                  <a:pt x="10696" y="4377"/>
                </a:moveTo>
                <a:lnTo>
                  <a:pt x="10696" y="3896"/>
                </a:lnTo>
                <a:lnTo>
                  <a:pt x="10744" y="3896"/>
                </a:lnTo>
                <a:lnTo>
                  <a:pt x="10744" y="4377"/>
                </a:lnTo>
                <a:lnTo>
                  <a:pt x="10696" y="4377"/>
                </a:lnTo>
                <a:close/>
                <a:moveTo>
                  <a:pt x="10696" y="3896"/>
                </a:moveTo>
                <a:lnTo>
                  <a:pt x="10696" y="3872"/>
                </a:lnTo>
                <a:lnTo>
                  <a:pt x="10719" y="3872"/>
                </a:lnTo>
                <a:lnTo>
                  <a:pt x="10719" y="3896"/>
                </a:lnTo>
                <a:lnTo>
                  <a:pt x="10696" y="3896"/>
                </a:lnTo>
                <a:close/>
                <a:moveTo>
                  <a:pt x="10719" y="3872"/>
                </a:moveTo>
                <a:lnTo>
                  <a:pt x="10948" y="3872"/>
                </a:lnTo>
                <a:lnTo>
                  <a:pt x="10948" y="3921"/>
                </a:lnTo>
                <a:lnTo>
                  <a:pt x="10719" y="3921"/>
                </a:lnTo>
                <a:lnTo>
                  <a:pt x="10719" y="3872"/>
                </a:lnTo>
                <a:close/>
                <a:moveTo>
                  <a:pt x="10971" y="3896"/>
                </a:moveTo>
                <a:lnTo>
                  <a:pt x="10971" y="3921"/>
                </a:lnTo>
                <a:lnTo>
                  <a:pt x="10948" y="3921"/>
                </a:lnTo>
                <a:lnTo>
                  <a:pt x="10948" y="3896"/>
                </a:lnTo>
                <a:lnTo>
                  <a:pt x="10971" y="3896"/>
                </a:lnTo>
                <a:close/>
                <a:moveTo>
                  <a:pt x="10923" y="3896"/>
                </a:moveTo>
                <a:lnTo>
                  <a:pt x="10923" y="3636"/>
                </a:lnTo>
                <a:lnTo>
                  <a:pt x="10971" y="3636"/>
                </a:lnTo>
                <a:lnTo>
                  <a:pt x="10971" y="3896"/>
                </a:lnTo>
                <a:lnTo>
                  <a:pt x="10923" y="3896"/>
                </a:lnTo>
                <a:close/>
                <a:moveTo>
                  <a:pt x="10923" y="3636"/>
                </a:moveTo>
                <a:lnTo>
                  <a:pt x="10923" y="3612"/>
                </a:lnTo>
                <a:lnTo>
                  <a:pt x="10948" y="3612"/>
                </a:lnTo>
                <a:lnTo>
                  <a:pt x="10948" y="3636"/>
                </a:lnTo>
                <a:lnTo>
                  <a:pt x="10923" y="3636"/>
                </a:lnTo>
                <a:close/>
                <a:moveTo>
                  <a:pt x="10948" y="3612"/>
                </a:moveTo>
                <a:lnTo>
                  <a:pt x="11166" y="3612"/>
                </a:lnTo>
                <a:lnTo>
                  <a:pt x="11166" y="3661"/>
                </a:lnTo>
                <a:lnTo>
                  <a:pt x="10948" y="3661"/>
                </a:lnTo>
                <a:lnTo>
                  <a:pt x="10948" y="3612"/>
                </a:lnTo>
                <a:close/>
                <a:moveTo>
                  <a:pt x="11166" y="3612"/>
                </a:moveTo>
                <a:lnTo>
                  <a:pt x="11191" y="3612"/>
                </a:lnTo>
                <a:lnTo>
                  <a:pt x="11191" y="3636"/>
                </a:lnTo>
                <a:lnTo>
                  <a:pt x="11166" y="3636"/>
                </a:lnTo>
                <a:lnTo>
                  <a:pt x="11166" y="3612"/>
                </a:lnTo>
                <a:close/>
                <a:moveTo>
                  <a:pt x="11191" y="3636"/>
                </a:moveTo>
                <a:lnTo>
                  <a:pt x="11191" y="3652"/>
                </a:lnTo>
                <a:lnTo>
                  <a:pt x="11143" y="3652"/>
                </a:lnTo>
                <a:lnTo>
                  <a:pt x="11143" y="3636"/>
                </a:lnTo>
                <a:lnTo>
                  <a:pt x="11191" y="3636"/>
                </a:lnTo>
                <a:close/>
                <a:moveTo>
                  <a:pt x="11166" y="3676"/>
                </a:moveTo>
                <a:lnTo>
                  <a:pt x="11143" y="3676"/>
                </a:lnTo>
                <a:lnTo>
                  <a:pt x="11143" y="3652"/>
                </a:lnTo>
                <a:lnTo>
                  <a:pt x="11166" y="3652"/>
                </a:lnTo>
                <a:lnTo>
                  <a:pt x="11166" y="3676"/>
                </a:lnTo>
                <a:close/>
                <a:moveTo>
                  <a:pt x="11166" y="3628"/>
                </a:moveTo>
                <a:lnTo>
                  <a:pt x="11394" y="3628"/>
                </a:lnTo>
                <a:lnTo>
                  <a:pt x="11394" y="3676"/>
                </a:lnTo>
                <a:lnTo>
                  <a:pt x="11166" y="3676"/>
                </a:lnTo>
                <a:lnTo>
                  <a:pt x="11166" y="3628"/>
                </a:lnTo>
                <a:close/>
                <a:moveTo>
                  <a:pt x="11394" y="3628"/>
                </a:moveTo>
                <a:lnTo>
                  <a:pt x="11418" y="3628"/>
                </a:lnTo>
                <a:lnTo>
                  <a:pt x="11418" y="3652"/>
                </a:lnTo>
                <a:lnTo>
                  <a:pt x="11394" y="3652"/>
                </a:lnTo>
                <a:lnTo>
                  <a:pt x="11394" y="3628"/>
                </a:lnTo>
                <a:close/>
                <a:moveTo>
                  <a:pt x="11418" y="3652"/>
                </a:moveTo>
                <a:lnTo>
                  <a:pt x="11418" y="3661"/>
                </a:lnTo>
                <a:lnTo>
                  <a:pt x="11370" y="3661"/>
                </a:lnTo>
                <a:lnTo>
                  <a:pt x="11370" y="3652"/>
                </a:lnTo>
                <a:lnTo>
                  <a:pt x="11418" y="3652"/>
                </a:lnTo>
                <a:close/>
                <a:moveTo>
                  <a:pt x="11394" y="3685"/>
                </a:moveTo>
                <a:lnTo>
                  <a:pt x="11370" y="3685"/>
                </a:lnTo>
                <a:lnTo>
                  <a:pt x="11370" y="3661"/>
                </a:lnTo>
                <a:lnTo>
                  <a:pt x="11394" y="3661"/>
                </a:lnTo>
                <a:lnTo>
                  <a:pt x="11394" y="3685"/>
                </a:lnTo>
                <a:close/>
                <a:moveTo>
                  <a:pt x="11394" y="3636"/>
                </a:moveTo>
                <a:lnTo>
                  <a:pt x="11614" y="3636"/>
                </a:lnTo>
                <a:lnTo>
                  <a:pt x="11614" y="3685"/>
                </a:lnTo>
                <a:lnTo>
                  <a:pt x="11394" y="3685"/>
                </a:lnTo>
                <a:lnTo>
                  <a:pt x="11394" y="3636"/>
                </a:lnTo>
                <a:close/>
                <a:moveTo>
                  <a:pt x="11614" y="3636"/>
                </a:moveTo>
                <a:lnTo>
                  <a:pt x="11638" y="3636"/>
                </a:lnTo>
                <a:lnTo>
                  <a:pt x="11638" y="3661"/>
                </a:lnTo>
                <a:lnTo>
                  <a:pt x="11614" y="3661"/>
                </a:lnTo>
                <a:lnTo>
                  <a:pt x="11614" y="3636"/>
                </a:lnTo>
                <a:close/>
                <a:moveTo>
                  <a:pt x="11638" y="3661"/>
                </a:moveTo>
                <a:lnTo>
                  <a:pt x="11638" y="3693"/>
                </a:lnTo>
                <a:lnTo>
                  <a:pt x="11589" y="3693"/>
                </a:lnTo>
                <a:lnTo>
                  <a:pt x="11589" y="3661"/>
                </a:lnTo>
                <a:lnTo>
                  <a:pt x="11638" y="3661"/>
                </a:lnTo>
                <a:close/>
                <a:moveTo>
                  <a:pt x="11614" y="3718"/>
                </a:moveTo>
                <a:lnTo>
                  <a:pt x="11589" y="3718"/>
                </a:lnTo>
                <a:lnTo>
                  <a:pt x="11589" y="3693"/>
                </a:lnTo>
                <a:lnTo>
                  <a:pt x="11614" y="3693"/>
                </a:lnTo>
                <a:lnTo>
                  <a:pt x="11614" y="3718"/>
                </a:lnTo>
                <a:close/>
                <a:moveTo>
                  <a:pt x="11614" y="3669"/>
                </a:moveTo>
                <a:lnTo>
                  <a:pt x="11841" y="3669"/>
                </a:lnTo>
                <a:lnTo>
                  <a:pt x="11841" y="3718"/>
                </a:lnTo>
                <a:lnTo>
                  <a:pt x="11614" y="3718"/>
                </a:lnTo>
                <a:lnTo>
                  <a:pt x="11614" y="3669"/>
                </a:lnTo>
                <a:close/>
                <a:moveTo>
                  <a:pt x="11866" y="3693"/>
                </a:moveTo>
                <a:lnTo>
                  <a:pt x="11866" y="3718"/>
                </a:lnTo>
                <a:lnTo>
                  <a:pt x="11841" y="3718"/>
                </a:lnTo>
                <a:lnTo>
                  <a:pt x="11841" y="3693"/>
                </a:lnTo>
                <a:lnTo>
                  <a:pt x="11866" y="3693"/>
                </a:lnTo>
                <a:close/>
                <a:moveTo>
                  <a:pt x="11816" y="3693"/>
                </a:moveTo>
                <a:lnTo>
                  <a:pt x="11816" y="3669"/>
                </a:lnTo>
                <a:lnTo>
                  <a:pt x="11866" y="3669"/>
                </a:lnTo>
                <a:lnTo>
                  <a:pt x="11866" y="3693"/>
                </a:lnTo>
                <a:lnTo>
                  <a:pt x="11816" y="3693"/>
                </a:lnTo>
                <a:close/>
                <a:moveTo>
                  <a:pt x="11816" y="3669"/>
                </a:moveTo>
                <a:lnTo>
                  <a:pt x="11816" y="3644"/>
                </a:lnTo>
                <a:lnTo>
                  <a:pt x="11841" y="3644"/>
                </a:lnTo>
                <a:lnTo>
                  <a:pt x="11841" y="3669"/>
                </a:lnTo>
                <a:lnTo>
                  <a:pt x="11816" y="3669"/>
                </a:lnTo>
                <a:close/>
                <a:moveTo>
                  <a:pt x="11841" y="3644"/>
                </a:moveTo>
                <a:lnTo>
                  <a:pt x="12061" y="3644"/>
                </a:lnTo>
                <a:lnTo>
                  <a:pt x="12061" y="3693"/>
                </a:lnTo>
                <a:lnTo>
                  <a:pt x="11841" y="3693"/>
                </a:lnTo>
                <a:lnTo>
                  <a:pt x="11841" y="3644"/>
                </a:lnTo>
                <a:close/>
                <a:moveTo>
                  <a:pt x="12085" y="3669"/>
                </a:moveTo>
                <a:lnTo>
                  <a:pt x="12085" y="3693"/>
                </a:lnTo>
                <a:lnTo>
                  <a:pt x="12061" y="3693"/>
                </a:lnTo>
                <a:lnTo>
                  <a:pt x="12061" y="3669"/>
                </a:lnTo>
                <a:lnTo>
                  <a:pt x="12085" y="3669"/>
                </a:lnTo>
                <a:close/>
                <a:moveTo>
                  <a:pt x="12036" y="3669"/>
                </a:moveTo>
                <a:lnTo>
                  <a:pt x="12036" y="3400"/>
                </a:lnTo>
                <a:lnTo>
                  <a:pt x="12085" y="3400"/>
                </a:lnTo>
                <a:lnTo>
                  <a:pt x="12085" y="3669"/>
                </a:lnTo>
                <a:lnTo>
                  <a:pt x="12036" y="3669"/>
                </a:lnTo>
                <a:close/>
                <a:moveTo>
                  <a:pt x="12036" y="3400"/>
                </a:moveTo>
                <a:lnTo>
                  <a:pt x="12036" y="3375"/>
                </a:lnTo>
                <a:lnTo>
                  <a:pt x="12061" y="3375"/>
                </a:lnTo>
                <a:lnTo>
                  <a:pt x="12061" y="3400"/>
                </a:lnTo>
                <a:lnTo>
                  <a:pt x="12036" y="3400"/>
                </a:lnTo>
                <a:close/>
                <a:moveTo>
                  <a:pt x="12061" y="3375"/>
                </a:moveTo>
                <a:lnTo>
                  <a:pt x="12288" y="3375"/>
                </a:lnTo>
                <a:lnTo>
                  <a:pt x="12288" y="3424"/>
                </a:lnTo>
                <a:lnTo>
                  <a:pt x="12061" y="3424"/>
                </a:lnTo>
                <a:lnTo>
                  <a:pt x="12061" y="3375"/>
                </a:lnTo>
                <a:close/>
                <a:moveTo>
                  <a:pt x="12313" y="3400"/>
                </a:moveTo>
                <a:lnTo>
                  <a:pt x="12313" y="3424"/>
                </a:lnTo>
                <a:lnTo>
                  <a:pt x="12288" y="3424"/>
                </a:lnTo>
                <a:lnTo>
                  <a:pt x="12288" y="3400"/>
                </a:lnTo>
                <a:lnTo>
                  <a:pt x="12313" y="3400"/>
                </a:lnTo>
                <a:close/>
                <a:moveTo>
                  <a:pt x="12264" y="3400"/>
                </a:moveTo>
                <a:lnTo>
                  <a:pt x="12264" y="2424"/>
                </a:lnTo>
                <a:lnTo>
                  <a:pt x="12313" y="2424"/>
                </a:lnTo>
                <a:lnTo>
                  <a:pt x="12313" y="3400"/>
                </a:lnTo>
                <a:lnTo>
                  <a:pt x="12264" y="3400"/>
                </a:lnTo>
                <a:close/>
                <a:moveTo>
                  <a:pt x="12264" y="2424"/>
                </a:moveTo>
                <a:lnTo>
                  <a:pt x="12264" y="2400"/>
                </a:lnTo>
                <a:lnTo>
                  <a:pt x="12288" y="2400"/>
                </a:lnTo>
                <a:lnTo>
                  <a:pt x="12288" y="2424"/>
                </a:lnTo>
                <a:lnTo>
                  <a:pt x="12264" y="2424"/>
                </a:lnTo>
                <a:close/>
                <a:moveTo>
                  <a:pt x="12288" y="2400"/>
                </a:moveTo>
                <a:lnTo>
                  <a:pt x="12508" y="2400"/>
                </a:lnTo>
                <a:lnTo>
                  <a:pt x="12508" y="2449"/>
                </a:lnTo>
                <a:lnTo>
                  <a:pt x="12288" y="2449"/>
                </a:lnTo>
                <a:lnTo>
                  <a:pt x="12288" y="2400"/>
                </a:lnTo>
                <a:close/>
                <a:moveTo>
                  <a:pt x="12532" y="2424"/>
                </a:moveTo>
                <a:lnTo>
                  <a:pt x="12532" y="2449"/>
                </a:lnTo>
                <a:lnTo>
                  <a:pt x="12508" y="2449"/>
                </a:lnTo>
                <a:lnTo>
                  <a:pt x="12508" y="2424"/>
                </a:lnTo>
                <a:lnTo>
                  <a:pt x="12532" y="2424"/>
                </a:lnTo>
                <a:close/>
                <a:moveTo>
                  <a:pt x="12483" y="2424"/>
                </a:moveTo>
                <a:lnTo>
                  <a:pt x="12483" y="25"/>
                </a:lnTo>
                <a:lnTo>
                  <a:pt x="12532" y="25"/>
                </a:lnTo>
                <a:lnTo>
                  <a:pt x="12532" y="2424"/>
                </a:lnTo>
                <a:lnTo>
                  <a:pt x="12483" y="2424"/>
                </a:lnTo>
                <a:close/>
                <a:moveTo>
                  <a:pt x="12483" y="25"/>
                </a:moveTo>
                <a:lnTo>
                  <a:pt x="12483" y="0"/>
                </a:lnTo>
                <a:lnTo>
                  <a:pt x="12508" y="0"/>
                </a:lnTo>
                <a:lnTo>
                  <a:pt x="12508" y="25"/>
                </a:lnTo>
                <a:lnTo>
                  <a:pt x="12483" y="25"/>
                </a:lnTo>
                <a:close/>
                <a:moveTo>
                  <a:pt x="12508" y="0"/>
                </a:moveTo>
                <a:lnTo>
                  <a:pt x="12735" y="0"/>
                </a:lnTo>
                <a:lnTo>
                  <a:pt x="12735" y="50"/>
                </a:lnTo>
                <a:lnTo>
                  <a:pt x="12508" y="50"/>
                </a:lnTo>
                <a:lnTo>
                  <a:pt x="12508" y="0"/>
                </a:lnTo>
                <a:close/>
                <a:moveTo>
                  <a:pt x="12735" y="0"/>
                </a:moveTo>
                <a:lnTo>
                  <a:pt x="12760" y="0"/>
                </a:lnTo>
                <a:lnTo>
                  <a:pt x="12760" y="25"/>
                </a:lnTo>
                <a:lnTo>
                  <a:pt x="12735" y="25"/>
                </a:lnTo>
                <a:lnTo>
                  <a:pt x="12735" y="0"/>
                </a:lnTo>
                <a:close/>
                <a:moveTo>
                  <a:pt x="12760" y="25"/>
                </a:moveTo>
                <a:lnTo>
                  <a:pt x="12760" y="8223"/>
                </a:lnTo>
                <a:lnTo>
                  <a:pt x="12711" y="8223"/>
                </a:lnTo>
                <a:lnTo>
                  <a:pt x="12711" y="25"/>
                </a:lnTo>
                <a:lnTo>
                  <a:pt x="12760" y="25"/>
                </a:lnTo>
                <a:close/>
                <a:moveTo>
                  <a:pt x="12735" y="8248"/>
                </a:moveTo>
                <a:lnTo>
                  <a:pt x="12711" y="8248"/>
                </a:lnTo>
                <a:lnTo>
                  <a:pt x="12711" y="8223"/>
                </a:lnTo>
                <a:lnTo>
                  <a:pt x="12735" y="8223"/>
                </a:lnTo>
                <a:lnTo>
                  <a:pt x="12735" y="8248"/>
                </a:lnTo>
                <a:close/>
                <a:moveTo>
                  <a:pt x="12735" y="8198"/>
                </a:moveTo>
                <a:lnTo>
                  <a:pt x="14743" y="8198"/>
                </a:lnTo>
                <a:lnTo>
                  <a:pt x="14743" y="8248"/>
                </a:lnTo>
                <a:lnTo>
                  <a:pt x="12735" y="8248"/>
                </a:lnTo>
                <a:lnTo>
                  <a:pt x="12735" y="8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Line 8"/>
          <p:cNvSpPr>
            <a:spLocks noChangeShapeType="1"/>
          </p:cNvSpPr>
          <p:nvPr/>
        </p:nvSpPr>
        <p:spPr bwMode="auto">
          <a:xfrm>
            <a:off x="4733474" y="3880391"/>
            <a:ext cx="3988738"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Rectangle 9"/>
          <p:cNvSpPr>
            <a:spLocks noChangeArrowheads="1"/>
          </p:cNvSpPr>
          <p:nvPr/>
        </p:nvSpPr>
        <p:spPr bwMode="auto">
          <a:xfrm>
            <a:off x="5868307" y="4111478"/>
            <a:ext cx="1314551" cy="215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Times New Roman" pitchFamily="18" charset="0"/>
                <a:cs typeface="Arial" charset="0"/>
              </a:rPr>
              <a:t>detected </a:t>
            </a:r>
            <a:r>
              <a:rPr lang="en-US" sz="1400" i="1">
                <a:latin typeface="Times New Roman" pitchFamily="18" charset="0"/>
                <a:cs typeface="Times New Roman" pitchFamily="18" charset="0"/>
              </a:rPr>
              <a:t>E</a:t>
            </a:r>
            <a:r>
              <a:rPr lang="en-US" sz="1400" baseline="-25000">
                <a:latin typeface="Times New Roman" pitchFamily="18" charset="0"/>
                <a:cs typeface="Times New Roman" pitchFamily="18" charset="0"/>
              </a:rPr>
              <a:t>e</a:t>
            </a:r>
            <a:r>
              <a:rPr lang="en-US" sz="1400">
                <a:solidFill>
                  <a:srgbClr val="000000"/>
                </a:solidFill>
                <a:latin typeface="Times New Roman" pitchFamily="18" charset="0"/>
                <a:cs typeface="Arial" charset="0"/>
              </a:rPr>
              <a:t> [keV]</a:t>
            </a:r>
            <a:endParaRPr lang="en-US">
              <a:cs typeface="Arial" charset="0"/>
            </a:endParaRPr>
          </a:p>
        </p:txBody>
      </p:sp>
      <p:sp>
        <p:nvSpPr>
          <p:cNvPr id="15" name="Line 12"/>
          <p:cNvSpPr>
            <a:spLocks noChangeShapeType="1"/>
          </p:cNvSpPr>
          <p:nvPr/>
        </p:nvSpPr>
        <p:spPr bwMode="auto">
          <a:xfrm>
            <a:off x="4733474" y="3836824"/>
            <a:ext cx="1894" cy="4356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13"/>
          <p:cNvSpPr>
            <a:spLocks noChangeShapeType="1"/>
          </p:cNvSpPr>
          <p:nvPr/>
        </p:nvSpPr>
        <p:spPr bwMode="auto">
          <a:xfrm>
            <a:off x="4845219" y="3859554"/>
            <a:ext cx="1894" cy="208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14"/>
          <p:cNvSpPr>
            <a:spLocks noChangeShapeType="1"/>
          </p:cNvSpPr>
          <p:nvPr/>
        </p:nvSpPr>
        <p:spPr bwMode="auto">
          <a:xfrm>
            <a:off x="4960752" y="3859554"/>
            <a:ext cx="1894" cy="208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15"/>
          <p:cNvSpPr>
            <a:spLocks noChangeShapeType="1"/>
          </p:cNvSpPr>
          <p:nvPr/>
        </p:nvSpPr>
        <p:spPr bwMode="auto">
          <a:xfrm>
            <a:off x="5072498" y="3859554"/>
            <a:ext cx="1894" cy="208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16"/>
          <p:cNvSpPr>
            <a:spLocks noChangeShapeType="1"/>
          </p:cNvSpPr>
          <p:nvPr/>
        </p:nvSpPr>
        <p:spPr bwMode="auto">
          <a:xfrm>
            <a:off x="5186136" y="3859554"/>
            <a:ext cx="1894" cy="208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17"/>
          <p:cNvSpPr>
            <a:spLocks noChangeShapeType="1"/>
          </p:cNvSpPr>
          <p:nvPr/>
        </p:nvSpPr>
        <p:spPr bwMode="auto">
          <a:xfrm>
            <a:off x="5299776" y="3836824"/>
            <a:ext cx="1894" cy="4356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18"/>
          <p:cNvSpPr>
            <a:spLocks noChangeShapeType="1"/>
          </p:cNvSpPr>
          <p:nvPr/>
        </p:nvSpPr>
        <p:spPr bwMode="auto">
          <a:xfrm>
            <a:off x="5413415" y="3859554"/>
            <a:ext cx="1894" cy="208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19"/>
          <p:cNvSpPr>
            <a:spLocks noChangeShapeType="1"/>
          </p:cNvSpPr>
          <p:nvPr/>
        </p:nvSpPr>
        <p:spPr bwMode="auto">
          <a:xfrm>
            <a:off x="5527055" y="3859554"/>
            <a:ext cx="1894" cy="208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20"/>
          <p:cNvSpPr>
            <a:spLocks noChangeShapeType="1"/>
          </p:cNvSpPr>
          <p:nvPr/>
        </p:nvSpPr>
        <p:spPr bwMode="auto">
          <a:xfrm>
            <a:off x="5638800" y="3859554"/>
            <a:ext cx="1894" cy="208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21"/>
          <p:cNvSpPr>
            <a:spLocks noChangeShapeType="1"/>
          </p:cNvSpPr>
          <p:nvPr/>
        </p:nvSpPr>
        <p:spPr bwMode="auto">
          <a:xfrm>
            <a:off x="5754333" y="3859554"/>
            <a:ext cx="1894" cy="208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22"/>
          <p:cNvSpPr>
            <a:spLocks noChangeShapeType="1"/>
          </p:cNvSpPr>
          <p:nvPr/>
        </p:nvSpPr>
        <p:spPr bwMode="auto">
          <a:xfrm>
            <a:off x="5866079" y="3836824"/>
            <a:ext cx="1894" cy="4356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23"/>
          <p:cNvSpPr>
            <a:spLocks noChangeShapeType="1"/>
          </p:cNvSpPr>
          <p:nvPr/>
        </p:nvSpPr>
        <p:spPr bwMode="auto">
          <a:xfrm>
            <a:off x="5979717" y="3859554"/>
            <a:ext cx="1894" cy="208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24"/>
          <p:cNvSpPr>
            <a:spLocks noChangeShapeType="1"/>
          </p:cNvSpPr>
          <p:nvPr/>
        </p:nvSpPr>
        <p:spPr bwMode="auto">
          <a:xfrm>
            <a:off x="6093357" y="3859554"/>
            <a:ext cx="1894" cy="208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25"/>
          <p:cNvSpPr>
            <a:spLocks noChangeShapeType="1"/>
          </p:cNvSpPr>
          <p:nvPr/>
        </p:nvSpPr>
        <p:spPr bwMode="auto">
          <a:xfrm>
            <a:off x="6206997" y="3859554"/>
            <a:ext cx="1894" cy="208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26"/>
          <p:cNvSpPr>
            <a:spLocks noChangeShapeType="1"/>
          </p:cNvSpPr>
          <p:nvPr/>
        </p:nvSpPr>
        <p:spPr bwMode="auto">
          <a:xfrm>
            <a:off x="6318741" y="3859554"/>
            <a:ext cx="1894" cy="208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27"/>
          <p:cNvSpPr>
            <a:spLocks noChangeShapeType="1"/>
          </p:cNvSpPr>
          <p:nvPr/>
        </p:nvSpPr>
        <p:spPr bwMode="auto">
          <a:xfrm>
            <a:off x="6434275" y="3836824"/>
            <a:ext cx="1894" cy="4356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28"/>
          <p:cNvSpPr>
            <a:spLocks noChangeShapeType="1"/>
          </p:cNvSpPr>
          <p:nvPr/>
        </p:nvSpPr>
        <p:spPr bwMode="auto">
          <a:xfrm>
            <a:off x="6546020" y="3859554"/>
            <a:ext cx="1894" cy="208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29"/>
          <p:cNvSpPr>
            <a:spLocks noChangeShapeType="1"/>
          </p:cNvSpPr>
          <p:nvPr/>
        </p:nvSpPr>
        <p:spPr bwMode="auto">
          <a:xfrm>
            <a:off x="6659659" y="3859554"/>
            <a:ext cx="1894" cy="208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Line 30"/>
          <p:cNvSpPr>
            <a:spLocks noChangeShapeType="1"/>
          </p:cNvSpPr>
          <p:nvPr/>
        </p:nvSpPr>
        <p:spPr bwMode="auto">
          <a:xfrm>
            <a:off x="6771405" y="3859554"/>
            <a:ext cx="1894" cy="208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31"/>
          <p:cNvSpPr>
            <a:spLocks noChangeShapeType="1"/>
          </p:cNvSpPr>
          <p:nvPr/>
        </p:nvSpPr>
        <p:spPr bwMode="auto">
          <a:xfrm>
            <a:off x="6886938" y="3859554"/>
            <a:ext cx="1894" cy="208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32"/>
          <p:cNvSpPr>
            <a:spLocks noChangeShapeType="1"/>
          </p:cNvSpPr>
          <p:nvPr/>
        </p:nvSpPr>
        <p:spPr bwMode="auto">
          <a:xfrm>
            <a:off x="7000577" y="3836824"/>
            <a:ext cx="1894" cy="4356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33"/>
          <p:cNvSpPr>
            <a:spLocks noChangeShapeType="1"/>
          </p:cNvSpPr>
          <p:nvPr/>
        </p:nvSpPr>
        <p:spPr bwMode="auto">
          <a:xfrm>
            <a:off x="7112322" y="3859554"/>
            <a:ext cx="1894" cy="208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34"/>
          <p:cNvSpPr>
            <a:spLocks noChangeShapeType="1"/>
          </p:cNvSpPr>
          <p:nvPr/>
        </p:nvSpPr>
        <p:spPr bwMode="auto">
          <a:xfrm>
            <a:off x="7227856" y="3859554"/>
            <a:ext cx="1894" cy="208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Line 35"/>
          <p:cNvSpPr>
            <a:spLocks noChangeShapeType="1"/>
          </p:cNvSpPr>
          <p:nvPr/>
        </p:nvSpPr>
        <p:spPr bwMode="auto">
          <a:xfrm>
            <a:off x="7339601" y="3859554"/>
            <a:ext cx="1894" cy="208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 name="Line 36"/>
          <p:cNvSpPr>
            <a:spLocks noChangeShapeType="1"/>
          </p:cNvSpPr>
          <p:nvPr/>
        </p:nvSpPr>
        <p:spPr bwMode="auto">
          <a:xfrm>
            <a:off x="7453240" y="3859554"/>
            <a:ext cx="1894" cy="208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Line 37"/>
          <p:cNvSpPr>
            <a:spLocks noChangeShapeType="1"/>
          </p:cNvSpPr>
          <p:nvPr/>
        </p:nvSpPr>
        <p:spPr bwMode="auto">
          <a:xfrm>
            <a:off x="7566880" y="3836824"/>
            <a:ext cx="1894" cy="4356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 name="Line 38"/>
          <p:cNvSpPr>
            <a:spLocks noChangeShapeType="1"/>
          </p:cNvSpPr>
          <p:nvPr/>
        </p:nvSpPr>
        <p:spPr bwMode="auto">
          <a:xfrm>
            <a:off x="7680519" y="3859554"/>
            <a:ext cx="1894" cy="208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 name="Line 39"/>
          <p:cNvSpPr>
            <a:spLocks noChangeShapeType="1"/>
          </p:cNvSpPr>
          <p:nvPr/>
        </p:nvSpPr>
        <p:spPr bwMode="auto">
          <a:xfrm>
            <a:off x="7792264" y="3859554"/>
            <a:ext cx="1894" cy="208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 name="Line 40"/>
          <p:cNvSpPr>
            <a:spLocks noChangeShapeType="1"/>
          </p:cNvSpPr>
          <p:nvPr/>
        </p:nvSpPr>
        <p:spPr bwMode="auto">
          <a:xfrm>
            <a:off x="7905904" y="3859554"/>
            <a:ext cx="1894" cy="208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 name="Line 41"/>
          <p:cNvSpPr>
            <a:spLocks noChangeShapeType="1"/>
          </p:cNvSpPr>
          <p:nvPr/>
        </p:nvSpPr>
        <p:spPr bwMode="auto">
          <a:xfrm>
            <a:off x="8019543" y="3859554"/>
            <a:ext cx="1894" cy="208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 name="Line 42"/>
          <p:cNvSpPr>
            <a:spLocks noChangeShapeType="1"/>
          </p:cNvSpPr>
          <p:nvPr/>
        </p:nvSpPr>
        <p:spPr bwMode="auto">
          <a:xfrm>
            <a:off x="8133182" y="3836824"/>
            <a:ext cx="1894" cy="4356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 name="Line 43"/>
          <p:cNvSpPr>
            <a:spLocks noChangeShapeType="1"/>
          </p:cNvSpPr>
          <p:nvPr/>
        </p:nvSpPr>
        <p:spPr bwMode="auto">
          <a:xfrm>
            <a:off x="8244928" y="3859554"/>
            <a:ext cx="1894" cy="208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 name="Line 44"/>
          <p:cNvSpPr>
            <a:spLocks noChangeShapeType="1"/>
          </p:cNvSpPr>
          <p:nvPr/>
        </p:nvSpPr>
        <p:spPr bwMode="auto">
          <a:xfrm>
            <a:off x="8360461" y="3859554"/>
            <a:ext cx="1894" cy="208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 name="Line 45"/>
          <p:cNvSpPr>
            <a:spLocks noChangeShapeType="1"/>
          </p:cNvSpPr>
          <p:nvPr/>
        </p:nvSpPr>
        <p:spPr bwMode="auto">
          <a:xfrm>
            <a:off x="8474100" y="3859554"/>
            <a:ext cx="1894" cy="208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 name="Line 46"/>
          <p:cNvSpPr>
            <a:spLocks noChangeShapeType="1"/>
          </p:cNvSpPr>
          <p:nvPr/>
        </p:nvSpPr>
        <p:spPr bwMode="auto">
          <a:xfrm>
            <a:off x="8585845" y="3859554"/>
            <a:ext cx="1894" cy="208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 name="Line 47"/>
          <p:cNvSpPr>
            <a:spLocks noChangeShapeType="1"/>
          </p:cNvSpPr>
          <p:nvPr/>
        </p:nvSpPr>
        <p:spPr bwMode="auto">
          <a:xfrm>
            <a:off x="8701379" y="3836824"/>
            <a:ext cx="1894" cy="4356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 name="Line 48"/>
          <p:cNvSpPr>
            <a:spLocks noChangeShapeType="1"/>
          </p:cNvSpPr>
          <p:nvPr/>
        </p:nvSpPr>
        <p:spPr bwMode="auto">
          <a:xfrm>
            <a:off x="8701379" y="3836824"/>
            <a:ext cx="1894" cy="4356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 name="Line 49"/>
          <p:cNvSpPr>
            <a:spLocks noChangeShapeType="1"/>
          </p:cNvSpPr>
          <p:nvPr/>
        </p:nvSpPr>
        <p:spPr bwMode="auto">
          <a:xfrm>
            <a:off x="4733474" y="1542987"/>
            <a:ext cx="3988738"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 name="Line 50"/>
          <p:cNvSpPr>
            <a:spLocks noChangeShapeType="1"/>
          </p:cNvSpPr>
          <p:nvPr/>
        </p:nvSpPr>
        <p:spPr bwMode="auto">
          <a:xfrm flipV="1">
            <a:off x="4733474" y="1542987"/>
            <a:ext cx="1894" cy="416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 name="Line 51"/>
          <p:cNvSpPr>
            <a:spLocks noChangeShapeType="1"/>
          </p:cNvSpPr>
          <p:nvPr/>
        </p:nvSpPr>
        <p:spPr bwMode="auto">
          <a:xfrm flipV="1">
            <a:off x="4845219" y="1542987"/>
            <a:ext cx="1894" cy="208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 name="Line 52"/>
          <p:cNvSpPr>
            <a:spLocks noChangeShapeType="1"/>
          </p:cNvSpPr>
          <p:nvPr/>
        </p:nvSpPr>
        <p:spPr bwMode="auto">
          <a:xfrm flipV="1">
            <a:off x="4960752" y="1542987"/>
            <a:ext cx="1894" cy="208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 name="Line 53"/>
          <p:cNvSpPr>
            <a:spLocks noChangeShapeType="1"/>
          </p:cNvSpPr>
          <p:nvPr/>
        </p:nvSpPr>
        <p:spPr bwMode="auto">
          <a:xfrm flipV="1">
            <a:off x="5072498" y="1542987"/>
            <a:ext cx="1894" cy="208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 name="Line 54"/>
          <p:cNvSpPr>
            <a:spLocks noChangeShapeType="1"/>
          </p:cNvSpPr>
          <p:nvPr/>
        </p:nvSpPr>
        <p:spPr bwMode="auto">
          <a:xfrm flipV="1">
            <a:off x="5186136" y="1542987"/>
            <a:ext cx="1894" cy="208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 name="Line 55"/>
          <p:cNvSpPr>
            <a:spLocks noChangeShapeType="1"/>
          </p:cNvSpPr>
          <p:nvPr/>
        </p:nvSpPr>
        <p:spPr bwMode="auto">
          <a:xfrm flipV="1">
            <a:off x="5299776" y="1542987"/>
            <a:ext cx="1894" cy="416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 name="Line 56"/>
          <p:cNvSpPr>
            <a:spLocks noChangeShapeType="1"/>
          </p:cNvSpPr>
          <p:nvPr/>
        </p:nvSpPr>
        <p:spPr bwMode="auto">
          <a:xfrm flipV="1">
            <a:off x="5413415" y="1542987"/>
            <a:ext cx="1894" cy="208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 name="Line 57"/>
          <p:cNvSpPr>
            <a:spLocks noChangeShapeType="1"/>
          </p:cNvSpPr>
          <p:nvPr/>
        </p:nvSpPr>
        <p:spPr bwMode="auto">
          <a:xfrm flipV="1">
            <a:off x="5527055" y="1542987"/>
            <a:ext cx="1894" cy="208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 name="Line 58"/>
          <p:cNvSpPr>
            <a:spLocks noChangeShapeType="1"/>
          </p:cNvSpPr>
          <p:nvPr/>
        </p:nvSpPr>
        <p:spPr bwMode="auto">
          <a:xfrm flipV="1">
            <a:off x="5638800" y="1542987"/>
            <a:ext cx="1894" cy="208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 name="Line 59"/>
          <p:cNvSpPr>
            <a:spLocks noChangeShapeType="1"/>
          </p:cNvSpPr>
          <p:nvPr/>
        </p:nvSpPr>
        <p:spPr bwMode="auto">
          <a:xfrm flipV="1">
            <a:off x="5754333" y="1542987"/>
            <a:ext cx="1894" cy="208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 name="Line 60"/>
          <p:cNvSpPr>
            <a:spLocks noChangeShapeType="1"/>
          </p:cNvSpPr>
          <p:nvPr/>
        </p:nvSpPr>
        <p:spPr bwMode="auto">
          <a:xfrm flipV="1">
            <a:off x="5866079" y="1542987"/>
            <a:ext cx="1894" cy="416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 name="Line 61"/>
          <p:cNvSpPr>
            <a:spLocks noChangeShapeType="1"/>
          </p:cNvSpPr>
          <p:nvPr/>
        </p:nvSpPr>
        <p:spPr bwMode="auto">
          <a:xfrm flipV="1">
            <a:off x="5979717" y="1542987"/>
            <a:ext cx="1894" cy="208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 name="Line 62"/>
          <p:cNvSpPr>
            <a:spLocks noChangeShapeType="1"/>
          </p:cNvSpPr>
          <p:nvPr/>
        </p:nvSpPr>
        <p:spPr bwMode="auto">
          <a:xfrm flipV="1">
            <a:off x="6093357" y="1542987"/>
            <a:ext cx="1894" cy="208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 name="Line 63"/>
          <p:cNvSpPr>
            <a:spLocks noChangeShapeType="1"/>
          </p:cNvSpPr>
          <p:nvPr/>
        </p:nvSpPr>
        <p:spPr bwMode="auto">
          <a:xfrm flipV="1">
            <a:off x="6206997" y="1542987"/>
            <a:ext cx="1894" cy="208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 name="Line 64"/>
          <p:cNvSpPr>
            <a:spLocks noChangeShapeType="1"/>
          </p:cNvSpPr>
          <p:nvPr/>
        </p:nvSpPr>
        <p:spPr bwMode="auto">
          <a:xfrm flipV="1">
            <a:off x="6318741" y="1542987"/>
            <a:ext cx="1894" cy="208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 name="Line 65"/>
          <p:cNvSpPr>
            <a:spLocks noChangeShapeType="1"/>
          </p:cNvSpPr>
          <p:nvPr/>
        </p:nvSpPr>
        <p:spPr bwMode="auto">
          <a:xfrm flipV="1">
            <a:off x="6434275" y="1542987"/>
            <a:ext cx="1894" cy="416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 name="Line 66"/>
          <p:cNvSpPr>
            <a:spLocks noChangeShapeType="1"/>
          </p:cNvSpPr>
          <p:nvPr/>
        </p:nvSpPr>
        <p:spPr bwMode="auto">
          <a:xfrm flipV="1">
            <a:off x="6546020" y="1542987"/>
            <a:ext cx="1894" cy="208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 name="Line 67"/>
          <p:cNvSpPr>
            <a:spLocks noChangeShapeType="1"/>
          </p:cNvSpPr>
          <p:nvPr/>
        </p:nvSpPr>
        <p:spPr bwMode="auto">
          <a:xfrm flipV="1">
            <a:off x="6659659" y="1542987"/>
            <a:ext cx="1894" cy="208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 name="Line 68"/>
          <p:cNvSpPr>
            <a:spLocks noChangeShapeType="1"/>
          </p:cNvSpPr>
          <p:nvPr/>
        </p:nvSpPr>
        <p:spPr bwMode="auto">
          <a:xfrm flipV="1">
            <a:off x="6771405" y="1542987"/>
            <a:ext cx="1894" cy="208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 name="Line 69"/>
          <p:cNvSpPr>
            <a:spLocks noChangeShapeType="1"/>
          </p:cNvSpPr>
          <p:nvPr/>
        </p:nvSpPr>
        <p:spPr bwMode="auto">
          <a:xfrm flipV="1">
            <a:off x="6886938" y="1542987"/>
            <a:ext cx="1894" cy="208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 name="Line 70"/>
          <p:cNvSpPr>
            <a:spLocks noChangeShapeType="1"/>
          </p:cNvSpPr>
          <p:nvPr/>
        </p:nvSpPr>
        <p:spPr bwMode="auto">
          <a:xfrm flipV="1">
            <a:off x="7000577" y="1542987"/>
            <a:ext cx="1894" cy="416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 name="Line 71"/>
          <p:cNvSpPr>
            <a:spLocks noChangeShapeType="1"/>
          </p:cNvSpPr>
          <p:nvPr/>
        </p:nvSpPr>
        <p:spPr bwMode="auto">
          <a:xfrm flipV="1">
            <a:off x="7112322" y="1542987"/>
            <a:ext cx="1894" cy="208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 name="Line 72"/>
          <p:cNvSpPr>
            <a:spLocks noChangeShapeType="1"/>
          </p:cNvSpPr>
          <p:nvPr/>
        </p:nvSpPr>
        <p:spPr bwMode="auto">
          <a:xfrm flipV="1">
            <a:off x="7227856" y="1542987"/>
            <a:ext cx="1894" cy="208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 name="Line 73"/>
          <p:cNvSpPr>
            <a:spLocks noChangeShapeType="1"/>
          </p:cNvSpPr>
          <p:nvPr/>
        </p:nvSpPr>
        <p:spPr bwMode="auto">
          <a:xfrm flipV="1">
            <a:off x="7339601" y="1542987"/>
            <a:ext cx="1894" cy="208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 name="Line 74"/>
          <p:cNvSpPr>
            <a:spLocks noChangeShapeType="1"/>
          </p:cNvSpPr>
          <p:nvPr/>
        </p:nvSpPr>
        <p:spPr bwMode="auto">
          <a:xfrm flipV="1">
            <a:off x="7453240" y="1542987"/>
            <a:ext cx="1894" cy="208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 name="Line 75"/>
          <p:cNvSpPr>
            <a:spLocks noChangeShapeType="1"/>
          </p:cNvSpPr>
          <p:nvPr/>
        </p:nvSpPr>
        <p:spPr bwMode="auto">
          <a:xfrm flipV="1">
            <a:off x="7566880" y="1542987"/>
            <a:ext cx="1894" cy="416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 name="Line 76"/>
          <p:cNvSpPr>
            <a:spLocks noChangeShapeType="1"/>
          </p:cNvSpPr>
          <p:nvPr/>
        </p:nvSpPr>
        <p:spPr bwMode="auto">
          <a:xfrm flipV="1">
            <a:off x="7680519" y="1542987"/>
            <a:ext cx="1894" cy="208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 name="Line 77"/>
          <p:cNvSpPr>
            <a:spLocks noChangeShapeType="1"/>
          </p:cNvSpPr>
          <p:nvPr/>
        </p:nvSpPr>
        <p:spPr bwMode="auto">
          <a:xfrm flipV="1">
            <a:off x="7792264" y="1542987"/>
            <a:ext cx="1894" cy="208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 name="Line 78"/>
          <p:cNvSpPr>
            <a:spLocks noChangeShapeType="1"/>
          </p:cNvSpPr>
          <p:nvPr/>
        </p:nvSpPr>
        <p:spPr bwMode="auto">
          <a:xfrm flipV="1">
            <a:off x="7905904" y="1542987"/>
            <a:ext cx="1894" cy="208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 name="Line 79"/>
          <p:cNvSpPr>
            <a:spLocks noChangeShapeType="1"/>
          </p:cNvSpPr>
          <p:nvPr/>
        </p:nvSpPr>
        <p:spPr bwMode="auto">
          <a:xfrm flipV="1">
            <a:off x="8019543" y="1542987"/>
            <a:ext cx="1894" cy="208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 name="Line 80"/>
          <p:cNvSpPr>
            <a:spLocks noChangeShapeType="1"/>
          </p:cNvSpPr>
          <p:nvPr/>
        </p:nvSpPr>
        <p:spPr bwMode="auto">
          <a:xfrm flipV="1">
            <a:off x="8133182" y="1542987"/>
            <a:ext cx="1894" cy="416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 name="Line 81"/>
          <p:cNvSpPr>
            <a:spLocks noChangeShapeType="1"/>
          </p:cNvSpPr>
          <p:nvPr/>
        </p:nvSpPr>
        <p:spPr bwMode="auto">
          <a:xfrm flipV="1">
            <a:off x="8244928" y="1542987"/>
            <a:ext cx="1894" cy="208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 name="Line 82"/>
          <p:cNvSpPr>
            <a:spLocks noChangeShapeType="1"/>
          </p:cNvSpPr>
          <p:nvPr/>
        </p:nvSpPr>
        <p:spPr bwMode="auto">
          <a:xfrm flipV="1">
            <a:off x="8360461" y="1542987"/>
            <a:ext cx="1894" cy="208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 name="Line 83"/>
          <p:cNvSpPr>
            <a:spLocks noChangeShapeType="1"/>
          </p:cNvSpPr>
          <p:nvPr/>
        </p:nvSpPr>
        <p:spPr bwMode="auto">
          <a:xfrm flipV="1">
            <a:off x="8474100" y="1542987"/>
            <a:ext cx="1894" cy="208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 name="Line 84"/>
          <p:cNvSpPr>
            <a:spLocks noChangeShapeType="1"/>
          </p:cNvSpPr>
          <p:nvPr/>
        </p:nvSpPr>
        <p:spPr bwMode="auto">
          <a:xfrm flipV="1">
            <a:off x="8585845" y="1542987"/>
            <a:ext cx="1894" cy="208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 name="Line 85"/>
          <p:cNvSpPr>
            <a:spLocks noChangeShapeType="1"/>
          </p:cNvSpPr>
          <p:nvPr/>
        </p:nvSpPr>
        <p:spPr bwMode="auto">
          <a:xfrm flipV="1">
            <a:off x="8701379" y="1542987"/>
            <a:ext cx="1894" cy="416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 name="Line 86"/>
          <p:cNvSpPr>
            <a:spLocks noChangeShapeType="1"/>
          </p:cNvSpPr>
          <p:nvPr/>
        </p:nvSpPr>
        <p:spPr bwMode="auto">
          <a:xfrm flipV="1">
            <a:off x="8701379" y="1542987"/>
            <a:ext cx="1894" cy="416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 name="Line 87"/>
          <p:cNvSpPr>
            <a:spLocks noChangeShapeType="1"/>
          </p:cNvSpPr>
          <p:nvPr/>
        </p:nvSpPr>
        <p:spPr bwMode="auto">
          <a:xfrm flipV="1">
            <a:off x="4733474" y="1542987"/>
            <a:ext cx="1894" cy="233740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 name="Rectangle 88"/>
          <p:cNvSpPr>
            <a:spLocks noChangeArrowheads="1"/>
          </p:cNvSpPr>
          <p:nvPr/>
        </p:nvSpPr>
        <p:spPr bwMode="auto">
          <a:xfrm rot="16200000">
            <a:off x="4104854" y="2521745"/>
            <a:ext cx="389337" cy="215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Times New Roman" pitchFamily="18" charset="0"/>
                <a:cs typeface="Arial" charset="0"/>
              </a:rPr>
              <a:t>Yield</a:t>
            </a:r>
            <a:endParaRPr lang="en-US">
              <a:cs typeface="Arial" charset="0"/>
            </a:endParaRPr>
          </a:p>
        </p:txBody>
      </p:sp>
      <p:sp>
        <p:nvSpPr>
          <p:cNvPr id="92" name="Line 93"/>
          <p:cNvSpPr>
            <a:spLocks noChangeShapeType="1"/>
          </p:cNvSpPr>
          <p:nvPr/>
        </p:nvSpPr>
        <p:spPr bwMode="auto">
          <a:xfrm flipH="1">
            <a:off x="4733474" y="3880391"/>
            <a:ext cx="35985"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 name="Line 94"/>
          <p:cNvSpPr>
            <a:spLocks noChangeShapeType="1"/>
          </p:cNvSpPr>
          <p:nvPr/>
        </p:nvSpPr>
        <p:spPr bwMode="auto">
          <a:xfrm flipH="1">
            <a:off x="4733474" y="3846295"/>
            <a:ext cx="35985"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 name="Line 95"/>
          <p:cNvSpPr>
            <a:spLocks noChangeShapeType="1"/>
          </p:cNvSpPr>
          <p:nvPr/>
        </p:nvSpPr>
        <p:spPr bwMode="auto">
          <a:xfrm flipH="1">
            <a:off x="4733474" y="3817882"/>
            <a:ext cx="35985"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 name="Line 96"/>
          <p:cNvSpPr>
            <a:spLocks noChangeShapeType="1"/>
          </p:cNvSpPr>
          <p:nvPr/>
        </p:nvSpPr>
        <p:spPr bwMode="auto">
          <a:xfrm flipH="1">
            <a:off x="4733474" y="3793258"/>
            <a:ext cx="35985"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 name="Line 97"/>
          <p:cNvSpPr>
            <a:spLocks noChangeShapeType="1"/>
          </p:cNvSpPr>
          <p:nvPr/>
        </p:nvSpPr>
        <p:spPr bwMode="auto">
          <a:xfrm flipH="1">
            <a:off x="4733474" y="3772423"/>
            <a:ext cx="35985"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 name="Line 98"/>
          <p:cNvSpPr>
            <a:spLocks noChangeShapeType="1"/>
          </p:cNvSpPr>
          <p:nvPr/>
        </p:nvSpPr>
        <p:spPr bwMode="auto">
          <a:xfrm flipH="1">
            <a:off x="4733474" y="3751587"/>
            <a:ext cx="70078"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8" name="Rectangle 99"/>
          <p:cNvSpPr>
            <a:spLocks noChangeArrowheads="1"/>
          </p:cNvSpPr>
          <p:nvPr/>
        </p:nvSpPr>
        <p:spPr bwMode="auto">
          <a:xfrm>
            <a:off x="4617940" y="3632254"/>
            <a:ext cx="164777" cy="240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cs typeface="Arial" charset="0"/>
              </a:rPr>
              <a:t>1</a:t>
            </a:r>
            <a:endParaRPr lang="en-US">
              <a:cs typeface="Arial" charset="0"/>
            </a:endParaRPr>
          </a:p>
        </p:txBody>
      </p:sp>
      <p:sp>
        <p:nvSpPr>
          <p:cNvPr id="99" name="Line 100"/>
          <p:cNvSpPr>
            <a:spLocks noChangeShapeType="1"/>
          </p:cNvSpPr>
          <p:nvPr/>
        </p:nvSpPr>
        <p:spPr bwMode="auto">
          <a:xfrm flipH="1">
            <a:off x="4733474" y="3622784"/>
            <a:ext cx="35985"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 name="Line 101"/>
          <p:cNvSpPr>
            <a:spLocks noChangeShapeType="1"/>
          </p:cNvSpPr>
          <p:nvPr/>
        </p:nvSpPr>
        <p:spPr bwMode="auto">
          <a:xfrm flipH="1">
            <a:off x="4733474" y="3547016"/>
            <a:ext cx="35985"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 name="Line 102"/>
          <p:cNvSpPr>
            <a:spLocks noChangeShapeType="1"/>
          </p:cNvSpPr>
          <p:nvPr/>
        </p:nvSpPr>
        <p:spPr bwMode="auto">
          <a:xfrm flipH="1">
            <a:off x="4733474" y="3493980"/>
            <a:ext cx="35985"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 name="Line 103"/>
          <p:cNvSpPr>
            <a:spLocks noChangeShapeType="1"/>
          </p:cNvSpPr>
          <p:nvPr/>
        </p:nvSpPr>
        <p:spPr bwMode="auto">
          <a:xfrm flipH="1">
            <a:off x="4733474" y="3452308"/>
            <a:ext cx="35985"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 name="Line 104"/>
          <p:cNvSpPr>
            <a:spLocks noChangeShapeType="1"/>
          </p:cNvSpPr>
          <p:nvPr/>
        </p:nvSpPr>
        <p:spPr bwMode="auto">
          <a:xfrm flipH="1">
            <a:off x="4733474" y="3420108"/>
            <a:ext cx="35985"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 name="Line 105"/>
          <p:cNvSpPr>
            <a:spLocks noChangeShapeType="1"/>
          </p:cNvSpPr>
          <p:nvPr/>
        </p:nvSpPr>
        <p:spPr bwMode="auto">
          <a:xfrm flipH="1">
            <a:off x="4733474" y="3391695"/>
            <a:ext cx="35985"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 name="Line 106"/>
          <p:cNvSpPr>
            <a:spLocks noChangeShapeType="1"/>
          </p:cNvSpPr>
          <p:nvPr/>
        </p:nvSpPr>
        <p:spPr bwMode="auto">
          <a:xfrm flipH="1">
            <a:off x="4733474" y="3367071"/>
            <a:ext cx="35985"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 name="Line 107"/>
          <p:cNvSpPr>
            <a:spLocks noChangeShapeType="1"/>
          </p:cNvSpPr>
          <p:nvPr/>
        </p:nvSpPr>
        <p:spPr bwMode="auto">
          <a:xfrm flipH="1">
            <a:off x="4733474" y="3344341"/>
            <a:ext cx="35985"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 name="Line 108"/>
          <p:cNvSpPr>
            <a:spLocks noChangeShapeType="1"/>
          </p:cNvSpPr>
          <p:nvPr/>
        </p:nvSpPr>
        <p:spPr bwMode="auto">
          <a:xfrm flipH="1">
            <a:off x="4733474" y="3325399"/>
            <a:ext cx="70078"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 name="Rectangle 109"/>
          <p:cNvSpPr>
            <a:spLocks noChangeArrowheads="1"/>
          </p:cNvSpPr>
          <p:nvPr/>
        </p:nvSpPr>
        <p:spPr bwMode="auto">
          <a:xfrm>
            <a:off x="4470209" y="3206067"/>
            <a:ext cx="253794" cy="240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cs typeface="Arial" charset="0"/>
              </a:rPr>
              <a:t>10</a:t>
            </a:r>
            <a:endParaRPr lang="en-US">
              <a:cs typeface="Arial" charset="0"/>
            </a:endParaRPr>
          </a:p>
        </p:txBody>
      </p:sp>
      <p:sp>
        <p:nvSpPr>
          <p:cNvPr id="109" name="Rectangle 110"/>
          <p:cNvSpPr>
            <a:spLocks noChangeArrowheads="1"/>
          </p:cNvSpPr>
          <p:nvPr/>
        </p:nvSpPr>
        <p:spPr bwMode="auto">
          <a:xfrm>
            <a:off x="4652032" y="3196596"/>
            <a:ext cx="81442" cy="12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latin typeface="Times New Roman" pitchFamily="18" charset="0"/>
                <a:cs typeface="Arial" charset="0"/>
              </a:rPr>
              <a:t>1</a:t>
            </a:r>
            <a:endParaRPr lang="en-US">
              <a:cs typeface="Arial" charset="0"/>
            </a:endParaRPr>
          </a:p>
        </p:txBody>
      </p:sp>
      <p:sp>
        <p:nvSpPr>
          <p:cNvPr id="110" name="Rectangle 111"/>
          <p:cNvSpPr>
            <a:spLocks noChangeArrowheads="1"/>
          </p:cNvSpPr>
          <p:nvPr/>
        </p:nvSpPr>
        <p:spPr bwMode="auto">
          <a:xfrm>
            <a:off x="4462633" y="2819656"/>
            <a:ext cx="253794" cy="240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cs typeface="Arial" charset="0"/>
              </a:rPr>
              <a:t>10</a:t>
            </a:r>
            <a:endParaRPr lang="en-US">
              <a:cs typeface="Arial" charset="0"/>
            </a:endParaRPr>
          </a:p>
        </p:txBody>
      </p:sp>
      <p:sp>
        <p:nvSpPr>
          <p:cNvPr id="111" name="Rectangle 112"/>
          <p:cNvSpPr>
            <a:spLocks noChangeArrowheads="1"/>
          </p:cNvSpPr>
          <p:nvPr/>
        </p:nvSpPr>
        <p:spPr bwMode="auto">
          <a:xfrm>
            <a:off x="4644456" y="2810186"/>
            <a:ext cx="81442" cy="12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latin typeface="Times New Roman" pitchFamily="18" charset="0"/>
                <a:cs typeface="Arial" charset="0"/>
              </a:rPr>
              <a:t>2</a:t>
            </a:r>
            <a:endParaRPr lang="en-US">
              <a:cs typeface="Arial" charset="0"/>
            </a:endParaRPr>
          </a:p>
        </p:txBody>
      </p:sp>
      <p:sp>
        <p:nvSpPr>
          <p:cNvPr id="112" name="Rectangle 113"/>
          <p:cNvSpPr>
            <a:spLocks noChangeArrowheads="1"/>
          </p:cNvSpPr>
          <p:nvPr/>
        </p:nvSpPr>
        <p:spPr bwMode="auto">
          <a:xfrm>
            <a:off x="4466422" y="2380210"/>
            <a:ext cx="253794" cy="240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cs typeface="Arial" charset="0"/>
              </a:rPr>
              <a:t>10</a:t>
            </a:r>
            <a:endParaRPr lang="en-US">
              <a:cs typeface="Arial" charset="0"/>
            </a:endParaRPr>
          </a:p>
        </p:txBody>
      </p:sp>
      <p:sp>
        <p:nvSpPr>
          <p:cNvPr id="113" name="Rectangle 114"/>
          <p:cNvSpPr>
            <a:spLocks noChangeArrowheads="1"/>
          </p:cNvSpPr>
          <p:nvPr/>
        </p:nvSpPr>
        <p:spPr bwMode="auto">
          <a:xfrm>
            <a:off x="4648244" y="2370739"/>
            <a:ext cx="81442" cy="12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latin typeface="Times New Roman" pitchFamily="18" charset="0"/>
                <a:cs typeface="Arial" charset="0"/>
              </a:rPr>
              <a:t>3</a:t>
            </a:r>
            <a:endParaRPr lang="en-US">
              <a:cs typeface="Arial" charset="0"/>
            </a:endParaRPr>
          </a:p>
        </p:txBody>
      </p:sp>
      <p:sp>
        <p:nvSpPr>
          <p:cNvPr id="114" name="Rectangle 115"/>
          <p:cNvSpPr>
            <a:spLocks noChangeArrowheads="1"/>
          </p:cNvSpPr>
          <p:nvPr/>
        </p:nvSpPr>
        <p:spPr bwMode="auto">
          <a:xfrm>
            <a:off x="4462633" y="1959705"/>
            <a:ext cx="253794" cy="240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cs typeface="Arial" charset="0"/>
              </a:rPr>
              <a:t>10</a:t>
            </a:r>
            <a:endParaRPr lang="en-US">
              <a:cs typeface="Arial" charset="0"/>
            </a:endParaRPr>
          </a:p>
        </p:txBody>
      </p:sp>
      <p:sp>
        <p:nvSpPr>
          <p:cNvPr id="115" name="Rectangle 116"/>
          <p:cNvSpPr>
            <a:spLocks noChangeArrowheads="1"/>
          </p:cNvSpPr>
          <p:nvPr/>
        </p:nvSpPr>
        <p:spPr bwMode="auto">
          <a:xfrm>
            <a:off x="4644456" y="1950233"/>
            <a:ext cx="81442" cy="12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latin typeface="Times New Roman" pitchFamily="18" charset="0"/>
                <a:cs typeface="Arial" charset="0"/>
              </a:rPr>
              <a:t>4</a:t>
            </a:r>
            <a:endParaRPr lang="en-US">
              <a:cs typeface="Arial" charset="0"/>
            </a:endParaRPr>
          </a:p>
        </p:txBody>
      </p:sp>
      <p:sp>
        <p:nvSpPr>
          <p:cNvPr id="116" name="Rectangle 117"/>
          <p:cNvSpPr>
            <a:spLocks noChangeArrowheads="1"/>
          </p:cNvSpPr>
          <p:nvPr/>
        </p:nvSpPr>
        <p:spPr bwMode="auto">
          <a:xfrm>
            <a:off x="4464527" y="1529728"/>
            <a:ext cx="253794" cy="240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cs typeface="Arial" charset="0"/>
              </a:rPr>
              <a:t>10</a:t>
            </a:r>
            <a:endParaRPr lang="en-US">
              <a:cs typeface="Arial" charset="0"/>
            </a:endParaRPr>
          </a:p>
        </p:txBody>
      </p:sp>
      <p:sp>
        <p:nvSpPr>
          <p:cNvPr id="117" name="Rectangle 118"/>
          <p:cNvSpPr>
            <a:spLocks noChangeArrowheads="1"/>
          </p:cNvSpPr>
          <p:nvPr/>
        </p:nvSpPr>
        <p:spPr bwMode="auto">
          <a:xfrm>
            <a:off x="4646350" y="1520258"/>
            <a:ext cx="81442" cy="12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latin typeface="Times New Roman" pitchFamily="18" charset="0"/>
                <a:cs typeface="Arial" charset="0"/>
              </a:rPr>
              <a:t>5</a:t>
            </a:r>
            <a:endParaRPr lang="en-US">
              <a:cs typeface="Arial" charset="0"/>
            </a:endParaRPr>
          </a:p>
        </p:txBody>
      </p:sp>
      <p:sp>
        <p:nvSpPr>
          <p:cNvPr id="118" name="Line 119"/>
          <p:cNvSpPr>
            <a:spLocks noChangeShapeType="1"/>
          </p:cNvSpPr>
          <p:nvPr/>
        </p:nvSpPr>
        <p:spPr bwMode="auto">
          <a:xfrm flipH="1">
            <a:off x="4733474" y="3196596"/>
            <a:ext cx="35985"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 name="Line 120"/>
          <p:cNvSpPr>
            <a:spLocks noChangeShapeType="1"/>
          </p:cNvSpPr>
          <p:nvPr/>
        </p:nvSpPr>
        <p:spPr bwMode="auto">
          <a:xfrm flipH="1">
            <a:off x="4733474" y="3120829"/>
            <a:ext cx="35985"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 name="Line 121"/>
          <p:cNvSpPr>
            <a:spLocks noChangeShapeType="1"/>
          </p:cNvSpPr>
          <p:nvPr/>
        </p:nvSpPr>
        <p:spPr bwMode="auto">
          <a:xfrm flipH="1">
            <a:off x="4733474" y="3067793"/>
            <a:ext cx="35985"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 name="Line 122"/>
          <p:cNvSpPr>
            <a:spLocks noChangeShapeType="1"/>
          </p:cNvSpPr>
          <p:nvPr/>
        </p:nvSpPr>
        <p:spPr bwMode="auto">
          <a:xfrm flipH="1">
            <a:off x="4733474" y="3026121"/>
            <a:ext cx="35985"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 name="Line 123"/>
          <p:cNvSpPr>
            <a:spLocks noChangeShapeType="1"/>
          </p:cNvSpPr>
          <p:nvPr/>
        </p:nvSpPr>
        <p:spPr bwMode="auto">
          <a:xfrm flipH="1">
            <a:off x="4733474" y="2992025"/>
            <a:ext cx="35985"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 name="Line 124"/>
          <p:cNvSpPr>
            <a:spLocks noChangeShapeType="1"/>
          </p:cNvSpPr>
          <p:nvPr/>
        </p:nvSpPr>
        <p:spPr bwMode="auto">
          <a:xfrm flipH="1">
            <a:off x="4733474" y="2963613"/>
            <a:ext cx="35985"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 name="Line 125"/>
          <p:cNvSpPr>
            <a:spLocks noChangeShapeType="1"/>
          </p:cNvSpPr>
          <p:nvPr/>
        </p:nvSpPr>
        <p:spPr bwMode="auto">
          <a:xfrm flipH="1">
            <a:off x="4733474" y="2938989"/>
            <a:ext cx="35985"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 name="Line 126"/>
          <p:cNvSpPr>
            <a:spLocks noChangeShapeType="1"/>
          </p:cNvSpPr>
          <p:nvPr/>
        </p:nvSpPr>
        <p:spPr bwMode="auto">
          <a:xfrm flipH="1">
            <a:off x="4733474" y="2918153"/>
            <a:ext cx="35985"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6" name="Line 127"/>
          <p:cNvSpPr>
            <a:spLocks noChangeShapeType="1"/>
          </p:cNvSpPr>
          <p:nvPr/>
        </p:nvSpPr>
        <p:spPr bwMode="auto">
          <a:xfrm flipH="1">
            <a:off x="4733474" y="2897317"/>
            <a:ext cx="70078"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 name="Line 128"/>
          <p:cNvSpPr>
            <a:spLocks noChangeShapeType="1"/>
          </p:cNvSpPr>
          <p:nvPr/>
        </p:nvSpPr>
        <p:spPr bwMode="auto">
          <a:xfrm flipH="1">
            <a:off x="4733474" y="2770408"/>
            <a:ext cx="35985"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 name="Line 129"/>
          <p:cNvSpPr>
            <a:spLocks noChangeShapeType="1"/>
          </p:cNvSpPr>
          <p:nvPr/>
        </p:nvSpPr>
        <p:spPr bwMode="auto">
          <a:xfrm flipH="1">
            <a:off x="4733474" y="2692747"/>
            <a:ext cx="35985"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 name="Line 130"/>
          <p:cNvSpPr>
            <a:spLocks noChangeShapeType="1"/>
          </p:cNvSpPr>
          <p:nvPr/>
        </p:nvSpPr>
        <p:spPr bwMode="auto">
          <a:xfrm flipH="1">
            <a:off x="4733474" y="2639710"/>
            <a:ext cx="35985"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 name="Line 131"/>
          <p:cNvSpPr>
            <a:spLocks noChangeShapeType="1"/>
          </p:cNvSpPr>
          <p:nvPr/>
        </p:nvSpPr>
        <p:spPr bwMode="auto">
          <a:xfrm flipH="1">
            <a:off x="4733474" y="2598038"/>
            <a:ext cx="35985"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 name="Line 132"/>
          <p:cNvSpPr>
            <a:spLocks noChangeShapeType="1"/>
          </p:cNvSpPr>
          <p:nvPr/>
        </p:nvSpPr>
        <p:spPr bwMode="auto">
          <a:xfrm flipH="1">
            <a:off x="4733474" y="2565838"/>
            <a:ext cx="35985"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 name="Line 133"/>
          <p:cNvSpPr>
            <a:spLocks noChangeShapeType="1"/>
          </p:cNvSpPr>
          <p:nvPr/>
        </p:nvSpPr>
        <p:spPr bwMode="auto">
          <a:xfrm flipH="1">
            <a:off x="4733474" y="2537426"/>
            <a:ext cx="35985"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 name="Line 134"/>
          <p:cNvSpPr>
            <a:spLocks noChangeShapeType="1"/>
          </p:cNvSpPr>
          <p:nvPr/>
        </p:nvSpPr>
        <p:spPr bwMode="auto">
          <a:xfrm flipH="1">
            <a:off x="4733474" y="2512802"/>
            <a:ext cx="35985"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 name="Line 135"/>
          <p:cNvSpPr>
            <a:spLocks noChangeShapeType="1"/>
          </p:cNvSpPr>
          <p:nvPr/>
        </p:nvSpPr>
        <p:spPr bwMode="auto">
          <a:xfrm flipH="1">
            <a:off x="4733474" y="2490071"/>
            <a:ext cx="35985"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 name="Line 136"/>
          <p:cNvSpPr>
            <a:spLocks noChangeShapeType="1"/>
          </p:cNvSpPr>
          <p:nvPr/>
        </p:nvSpPr>
        <p:spPr bwMode="auto">
          <a:xfrm flipH="1">
            <a:off x="4733474" y="2471130"/>
            <a:ext cx="70078"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 name="Line 137"/>
          <p:cNvSpPr>
            <a:spLocks noChangeShapeType="1"/>
          </p:cNvSpPr>
          <p:nvPr/>
        </p:nvSpPr>
        <p:spPr bwMode="auto">
          <a:xfrm flipH="1">
            <a:off x="4733474" y="2344220"/>
            <a:ext cx="35985"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 name="Line 138"/>
          <p:cNvSpPr>
            <a:spLocks noChangeShapeType="1"/>
          </p:cNvSpPr>
          <p:nvPr/>
        </p:nvSpPr>
        <p:spPr bwMode="auto">
          <a:xfrm flipH="1">
            <a:off x="4733474" y="2268454"/>
            <a:ext cx="35985"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8" name="Line 139"/>
          <p:cNvSpPr>
            <a:spLocks noChangeShapeType="1"/>
          </p:cNvSpPr>
          <p:nvPr/>
        </p:nvSpPr>
        <p:spPr bwMode="auto">
          <a:xfrm flipH="1">
            <a:off x="4733474" y="2213523"/>
            <a:ext cx="35985"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9" name="Line 140"/>
          <p:cNvSpPr>
            <a:spLocks noChangeShapeType="1"/>
          </p:cNvSpPr>
          <p:nvPr/>
        </p:nvSpPr>
        <p:spPr bwMode="auto">
          <a:xfrm flipH="1">
            <a:off x="4733474" y="2171851"/>
            <a:ext cx="35985"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 name="Line 141"/>
          <p:cNvSpPr>
            <a:spLocks noChangeShapeType="1"/>
          </p:cNvSpPr>
          <p:nvPr/>
        </p:nvSpPr>
        <p:spPr bwMode="auto">
          <a:xfrm flipH="1">
            <a:off x="4733474" y="2139650"/>
            <a:ext cx="35985"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1" name="Line 142"/>
          <p:cNvSpPr>
            <a:spLocks noChangeShapeType="1"/>
          </p:cNvSpPr>
          <p:nvPr/>
        </p:nvSpPr>
        <p:spPr bwMode="auto">
          <a:xfrm flipH="1">
            <a:off x="4733474" y="2109344"/>
            <a:ext cx="35985"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 name="Line 143"/>
          <p:cNvSpPr>
            <a:spLocks noChangeShapeType="1"/>
          </p:cNvSpPr>
          <p:nvPr/>
        </p:nvSpPr>
        <p:spPr bwMode="auto">
          <a:xfrm flipH="1">
            <a:off x="4733474" y="2086613"/>
            <a:ext cx="35985"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 name="Line 144"/>
          <p:cNvSpPr>
            <a:spLocks noChangeShapeType="1"/>
          </p:cNvSpPr>
          <p:nvPr/>
        </p:nvSpPr>
        <p:spPr bwMode="auto">
          <a:xfrm flipH="1">
            <a:off x="4733474" y="2063884"/>
            <a:ext cx="35985"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 name="Line 145"/>
          <p:cNvSpPr>
            <a:spLocks noChangeShapeType="1"/>
          </p:cNvSpPr>
          <p:nvPr/>
        </p:nvSpPr>
        <p:spPr bwMode="auto">
          <a:xfrm flipH="1">
            <a:off x="4733474" y="2044942"/>
            <a:ext cx="70078"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 name="Line 146"/>
          <p:cNvSpPr>
            <a:spLocks noChangeShapeType="1"/>
          </p:cNvSpPr>
          <p:nvPr/>
        </p:nvSpPr>
        <p:spPr bwMode="auto">
          <a:xfrm flipH="1">
            <a:off x="4733474" y="1916139"/>
            <a:ext cx="35985"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6" name="Line 147"/>
          <p:cNvSpPr>
            <a:spLocks noChangeShapeType="1"/>
          </p:cNvSpPr>
          <p:nvPr/>
        </p:nvSpPr>
        <p:spPr bwMode="auto">
          <a:xfrm flipH="1">
            <a:off x="4733474" y="1842266"/>
            <a:ext cx="35985"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 name="Line 148"/>
          <p:cNvSpPr>
            <a:spLocks noChangeShapeType="1"/>
          </p:cNvSpPr>
          <p:nvPr/>
        </p:nvSpPr>
        <p:spPr bwMode="auto">
          <a:xfrm flipH="1">
            <a:off x="4733474" y="1787335"/>
            <a:ext cx="35985"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 name="Line 149"/>
          <p:cNvSpPr>
            <a:spLocks noChangeShapeType="1"/>
          </p:cNvSpPr>
          <p:nvPr/>
        </p:nvSpPr>
        <p:spPr bwMode="auto">
          <a:xfrm flipH="1">
            <a:off x="4733474" y="1747557"/>
            <a:ext cx="35985"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 name="Line 150"/>
          <p:cNvSpPr>
            <a:spLocks noChangeShapeType="1"/>
          </p:cNvSpPr>
          <p:nvPr/>
        </p:nvSpPr>
        <p:spPr bwMode="auto">
          <a:xfrm flipH="1">
            <a:off x="4733474" y="1711569"/>
            <a:ext cx="35985"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 name="Line 151"/>
          <p:cNvSpPr>
            <a:spLocks noChangeShapeType="1"/>
          </p:cNvSpPr>
          <p:nvPr/>
        </p:nvSpPr>
        <p:spPr bwMode="auto">
          <a:xfrm flipH="1">
            <a:off x="4733474" y="1683156"/>
            <a:ext cx="35985"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 name="Line 152"/>
          <p:cNvSpPr>
            <a:spLocks noChangeShapeType="1"/>
          </p:cNvSpPr>
          <p:nvPr/>
        </p:nvSpPr>
        <p:spPr bwMode="auto">
          <a:xfrm flipH="1">
            <a:off x="4733474" y="1658532"/>
            <a:ext cx="35985"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 name="Line 153"/>
          <p:cNvSpPr>
            <a:spLocks noChangeShapeType="1"/>
          </p:cNvSpPr>
          <p:nvPr/>
        </p:nvSpPr>
        <p:spPr bwMode="auto">
          <a:xfrm flipH="1">
            <a:off x="4733474" y="1637696"/>
            <a:ext cx="35985"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 name="Line 154"/>
          <p:cNvSpPr>
            <a:spLocks noChangeShapeType="1"/>
          </p:cNvSpPr>
          <p:nvPr/>
        </p:nvSpPr>
        <p:spPr bwMode="auto">
          <a:xfrm flipH="1">
            <a:off x="4733474" y="1616860"/>
            <a:ext cx="70078"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 name="Line 155"/>
          <p:cNvSpPr>
            <a:spLocks noChangeShapeType="1"/>
          </p:cNvSpPr>
          <p:nvPr/>
        </p:nvSpPr>
        <p:spPr bwMode="auto">
          <a:xfrm flipV="1">
            <a:off x="8722212" y="1542987"/>
            <a:ext cx="1894" cy="233740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 name="Line 156"/>
          <p:cNvSpPr>
            <a:spLocks noChangeShapeType="1"/>
          </p:cNvSpPr>
          <p:nvPr/>
        </p:nvSpPr>
        <p:spPr bwMode="auto">
          <a:xfrm>
            <a:off x="8688121" y="3880391"/>
            <a:ext cx="34091"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 name="Line 157"/>
          <p:cNvSpPr>
            <a:spLocks noChangeShapeType="1"/>
          </p:cNvSpPr>
          <p:nvPr/>
        </p:nvSpPr>
        <p:spPr bwMode="auto">
          <a:xfrm>
            <a:off x="8688121" y="3846295"/>
            <a:ext cx="34091"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 name="Line 158"/>
          <p:cNvSpPr>
            <a:spLocks noChangeShapeType="1"/>
          </p:cNvSpPr>
          <p:nvPr/>
        </p:nvSpPr>
        <p:spPr bwMode="auto">
          <a:xfrm>
            <a:off x="8688121" y="3817882"/>
            <a:ext cx="34091"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 name="Line 159"/>
          <p:cNvSpPr>
            <a:spLocks noChangeShapeType="1"/>
          </p:cNvSpPr>
          <p:nvPr/>
        </p:nvSpPr>
        <p:spPr bwMode="auto">
          <a:xfrm>
            <a:off x="8688121" y="3793258"/>
            <a:ext cx="34091"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 name="Line 160"/>
          <p:cNvSpPr>
            <a:spLocks noChangeShapeType="1"/>
          </p:cNvSpPr>
          <p:nvPr/>
        </p:nvSpPr>
        <p:spPr bwMode="auto">
          <a:xfrm>
            <a:off x="8688121" y="3772423"/>
            <a:ext cx="34091"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0" name="Line 161"/>
          <p:cNvSpPr>
            <a:spLocks noChangeShapeType="1"/>
          </p:cNvSpPr>
          <p:nvPr/>
        </p:nvSpPr>
        <p:spPr bwMode="auto">
          <a:xfrm>
            <a:off x="8650240" y="3751587"/>
            <a:ext cx="71972"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 name="Line 162"/>
          <p:cNvSpPr>
            <a:spLocks noChangeShapeType="1"/>
          </p:cNvSpPr>
          <p:nvPr/>
        </p:nvSpPr>
        <p:spPr bwMode="auto">
          <a:xfrm>
            <a:off x="8688121" y="3622784"/>
            <a:ext cx="34091"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 name="Line 163"/>
          <p:cNvSpPr>
            <a:spLocks noChangeShapeType="1"/>
          </p:cNvSpPr>
          <p:nvPr/>
        </p:nvSpPr>
        <p:spPr bwMode="auto">
          <a:xfrm>
            <a:off x="8688121" y="3547016"/>
            <a:ext cx="34091"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 name="Line 164"/>
          <p:cNvSpPr>
            <a:spLocks noChangeShapeType="1"/>
          </p:cNvSpPr>
          <p:nvPr/>
        </p:nvSpPr>
        <p:spPr bwMode="auto">
          <a:xfrm>
            <a:off x="8688121" y="3493980"/>
            <a:ext cx="34091"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 name="Line 165"/>
          <p:cNvSpPr>
            <a:spLocks noChangeShapeType="1"/>
          </p:cNvSpPr>
          <p:nvPr/>
        </p:nvSpPr>
        <p:spPr bwMode="auto">
          <a:xfrm>
            <a:off x="8688121" y="3452308"/>
            <a:ext cx="34091"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 name="Line 166"/>
          <p:cNvSpPr>
            <a:spLocks noChangeShapeType="1"/>
          </p:cNvSpPr>
          <p:nvPr/>
        </p:nvSpPr>
        <p:spPr bwMode="auto">
          <a:xfrm>
            <a:off x="8688121" y="3420108"/>
            <a:ext cx="34091"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 name="Line 167"/>
          <p:cNvSpPr>
            <a:spLocks noChangeShapeType="1"/>
          </p:cNvSpPr>
          <p:nvPr/>
        </p:nvSpPr>
        <p:spPr bwMode="auto">
          <a:xfrm>
            <a:off x="8688121" y="3391695"/>
            <a:ext cx="34091"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 name="Line 168"/>
          <p:cNvSpPr>
            <a:spLocks noChangeShapeType="1"/>
          </p:cNvSpPr>
          <p:nvPr/>
        </p:nvSpPr>
        <p:spPr bwMode="auto">
          <a:xfrm>
            <a:off x="8688121" y="3367071"/>
            <a:ext cx="34091"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 name="Line 169"/>
          <p:cNvSpPr>
            <a:spLocks noChangeShapeType="1"/>
          </p:cNvSpPr>
          <p:nvPr/>
        </p:nvSpPr>
        <p:spPr bwMode="auto">
          <a:xfrm>
            <a:off x="8688121" y="3344341"/>
            <a:ext cx="34091"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 name="Line 170"/>
          <p:cNvSpPr>
            <a:spLocks noChangeShapeType="1"/>
          </p:cNvSpPr>
          <p:nvPr/>
        </p:nvSpPr>
        <p:spPr bwMode="auto">
          <a:xfrm>
            <a:off x="8650240" y="3325399"/>
            <a:ext cx="71972"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 name="Line 171"/>
          <p:cNvSpPr>
            <a:spLocks noChangeShapeType="1"/>
          </p:cNvSpPr>
          <p:nvPr/>
        </p:nvSpPr>
        <p:spPr bwMode="auto">
          <a:xfrm>
            <a:off x="8688121" y="3196596"/>
            <a:ext cx="34091"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 name="Line 172"/>
          <p:cNvSpPr>
            <a:spLocks noChangeShapeType="1"/>
          </p:cNvSpPr>
          <p:nvPr/>
        </p:nvSpPr>
        <p:spPr bwMode="auto">
          <a:xfrm>
            <a:off x="8688121" y="3120829"/>
            <a:ext cx="34091"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 name="Line 173"/>
          <p:cNvSpPr>
            <a:spLocks noChangeShapeType="1"/>
          </p:cNvSpPr>
          <p:nvPr/>
        </p:nvSpPr>
        <p:spPr bwMode="auto">
          <a:xfrm>
            <a:off x="8688121" y="3067793"/>
            <a:ext cx="34091"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 name="Line 174"/>
          <p:cNvSpPr>
            <a:spLocks noChangeShapeType="1"/>
          </p:cNvSpPr>
          <p:nvPr/>
        </p:nvSpPr>
        <p:spPr bwMode="auto">
          <a:xfrm>
            <a:off x="8688121" y="3026121"/>
            <a:ext cx="34091"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 name="Line 175"/>
          <p:cNvSpPr>
            <a:spLocks noChangeShapeType="1"/>
          </p:cNvSpPr>
          <p:nvPr/>
        </p:nvSpPr>
        <p:spPr bwMode="auto">
          <a:xfrm>
            <a:off x="8688121" y="2992025"/>
            <a:ext cx="34091"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 name="Line 176"/>
          <p:cNvSpPr>
            <a:spLocks noChangeShapeType="1"/>
          </p:cNvSpPr>
          <p:nvPr/>
        </p:nvSpPr>
        <p:spPr bwMode="auto">
          <a:xfrm>
            <a:off x="8688121" y="2963613"/>
            <a:ext cx="34091"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 name="Line 177"/>
          <p:cNvSpPr>
            <a:spLocks noChangeShapeType="1"/>
          </p:cNvSpPr>
          <p:nvPr/>
        </p:nvSpPr>
        <p:spPr bwMode="auto">
          <a:xfrm>
            <a:off x="8688121" y="2938989"/>
            <a:ext cx="34091"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 name="Line 178"/>
          <p:cNvSpPr>
            <a:spLocks noChangeShapeType="1"/>
          </p:cNvSpPr>
          <p:nvPr/>
        </p:nvSpPr>
        <p:spPr bwMode="auto">
          <a:xfrm>
            <a:off x="8688121" y="2918153"/>
            <a:ext cx="34091"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 name="Line 179"/>
          <p:cNvSpPr>
            <a:spLocks noChangeShapeType="1"/>
          </p:cNvSpPr>
          <p:nvPr/>
        </p:nvSpPr>
        <p:spPr bwMode="auto">
          <a:xfrm>
            <a:off x="8650240" y="2897317"/>
            <a:ext cx="71972"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 name="Line 180"/>
          <p:cNvSpPr>
            <a:spLocks noChangeShapeType="1"/>
          </p:cNvSpPr>
          <p:nvPr/>
        </p:nvSpPr>
        <p:spPr bwMode="auto">
          <a:xfrm>
            <a:off x="8688121" y="2770408"/>
            <a:ext cx="34091"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0" name="Line 181"/>
          <p:cNvSpPr>
            <a:spLocks noChangeShapeType="1"/>
          </p:cNvSpPr>
          <p:nvPr/>
        </p:nvSpPr>
        <p:spPr bwMode="auto">
          <a:xfrm>
            <a:off x="8688121" y="2692747"/>
            <a:ext cx="34091"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1" name="Line 182"/>
          <p:cNvSpPr>
            <a:spLocks noChangeShapeType="1"/>
          </p:cNvSpPr>
          <p:nvPr/>
        </p:nvSpPr>
        <p:spPr bwMode="auto">
          <a:xfrm>
            <a:off x="8688121" y="2639710"/>
            <a:ext cx="34091"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2" name="Line 183"/>
          <p:cNvSpPr>
            <a:spLocks noChangeShapeType="1"/>
          </p:cNvSpPr>
          <p:nvPr/>
        </p:nvSpPr>
        <p:spPr bwMode="auto">
          <a:xfrm>
            <a:off x="8688121" y="2598038"/>
            <a:ext cx="34091"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 name="Line 184"/>
          <p:cNvSpPr>
            <a:spLocks noChangeShapeType="1"/>
          </p:cNvSpPr>
          <p:nvPr/>
        </p:nvSpPr>
        <p:spPr bwMode="auto">
          <a:xfrm>
            <a:off x="8688121" y="2565838"/>
            <a:ext cx="34091"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 name="Line 185"/>
          <p:cNvSpPr>
            <a:spLocks noChangeShapeType="1"/>
          </p:cNvSpPr>
          <p:nvPr/>
        </p:nvSpPr>
        <p:spPr bwMode="auto">
          <a:xfrm>
            <a:off x="8688121" y="2537426"/>
            <a:ext cx="34091"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 name="Line 186"/>
          <p:cNvSpPr>
            <a:spLocks noChangeShapeType="1"/>
          </p:cNvSpPr>
          <p:nvPr/>
        </p:nvSpPr>
        <p:spPr bwMode="auto">
          <a:xfrm>
            <a:off x="8688121" y="2512802"/>
            <a:ext cx="34091"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 name="Line 187"/>
          <p:cNvSpPr>
            <a:spLocks noChangeShapeType="1"/>
          </p:cNvSpPr>
          <p:nvPr/>
        </p:nvSpPr>
        <p:spPr bwMode="auto">
          <a:xfrm>
            <a:off x="8688121" y="2490071"/>
            <a:ext cx="34091"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7" name="Line 188"/>
          <p:cNvSpPr>
            <a:spLocks noChangeShapeType="1"/>
          </p:cNvSpPr>
          <p:nvPr/>
        </p:nvSpPr>
        <p:spPr bwMode="auto">
          <a:xfrm>
            <a:off x="8650240" y="2471130"/>
            <a:ext cx="71972"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8" name="Line 189"/>
          <p:cNvSpPr>
            <a:spLocks noChangeShapeType="1"/>
          </p:cNvSpPr>
          <p:nvPr/>
        </p:nvSpPr>
        <p:spPr bwMode="auto">
          <a:xfrm>
            <a:off x="8688121" y="2344220"/>
            <a:ext cx="34091"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9" name="Line 190"/>
          <p:cNvSpPr>
            <a:spLocks noChangeShapeType="1"/>
          </p:cNvSpPr>
          <p:nvPr/>
        </p:nvSpPr>
        <p:spPr bwMode="auto">
          <a:xfrm>
            <a:off x="8688121" y="2268454"/>
            <a:ext cx="34091"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0" name="Line 191"/>
          <p:cNvSpPr>
            <a:spLocks noChangeShapeType="1"/>
          </p:cNvSpPr>
          <p:nvPr/>
        </p:nvSpPr>
        <p:spPr bwMode="auto">
          <a:xfrm>
            <a:off x="8688121" y="2213523"/>
            <a:ext cx="34091"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1" name="Line 192"/>
          <p:cNvSpPr>
            <a:spLocks noChangeShapeType="1"/>
          </p:cNvSpPr>
          <p:nvPr/>
        </p:nvSpPr>
        <p:spPr bwMode="auto">
          <a:xfrm>
            <a:off x="8688121" y="2171851"/>
            <a:ext cx="34091"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2" name="Line 193"/>
          <p:cNvSpPr>
            <a:spLocks noChangeShapeType="1"/>
          </p:cNvSpPr>
          <p:nvPr/>
        </p:nvSpPr>
        <p:spPr bwMode="auto">
          <a:xfrm>
            <a:off x="8688121" y="2139650"/>
            <a:ext cx="34091"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3" name="Line 194"/>
          <p:cNvSpPr>
            <a:spLocks noChangeShapeType="1"/>
          </p:cNvSpPr>
          <p:nvPr/>
        </p:nvSpPr>
        <p:spPr bwMode="auto">
          <a:xfrm>
            <a:off x="8688121" y="2109344"/>
            <a:ext cx="34091"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 name="Line 195"/>
          <p:cNvSpPr>
            <a:spLocks noChangeShapeType="1"/>
          </p:cNvSpPr>
          <p:nvPr/>
        </p:nvSpPr>
        <p:spPr bwMode="auto">
          <a:xfrm>
            <a:off x="8688121" y="2086613"/>
            <a:ext cx="34091"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 name="Line 196"/>
          <p:cNvSpPr>
            <a:spLocks noChangeShapeType="1"/>
          </p:cNvSpPr>
          <p:nvPr/>
        </p:nvSpPr>
        <p:spPr bwMode="auto">
          <a:xfrm>
            <a:off x="8688121" y="2063884"/>
            <a:ext cx="34091"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 name="Line 197"/>
          <p:cNvSpPr>
            <a:spLocks noChangeShapeType="1"/>
          </p:cNvSpPr>
          <p:nvPr/>
        </p:nvSpPr>
        <p:spPr bwMode="auto">
          <a:xfrm>
            <a:off x="8650240" y="2044942"/>
            <a:ext cx="71972"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 name="Line 198"/>
          <p:cNvSpPr>
            <a:spLocks noChangeShapeType="1"/>
          </p:cNvSpPr>
          <p:nvPr/>
        </p:nvSpPr>
        <p:spPr bwMode="auto">
          <a:xfrm>
            <a:off x="8688121" y="1916139"/>
            <a:ext cx="34091"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 name="Line 199"/>
          <p:cNvSpPr>
            <a:spLocks noChangeShapeType="1"/>
          </p:cNvSpPr>
          <p:nvPr/>
        </p:nvSpPr>
        <p:spPr bwMode="auto">
          <a:xfrm>
            <a:off x="8688121" y="1842266"/>
            <a:ext cx="34091"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 name="Line 200"/>
          <p:cNvSpPr>
            <a:spLocks noChangeShapeType="1"/>
          </p:cNvSpPr>
          <p:nvPr/>
        </p:nvSpPr>
        <p:spPr bwMode="auto">
          <a:xfrm>
            <a:off x="8688121" y="1787335"/>
            <a:ext cx="34091"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0" name="Line 201"/>
          <p:cNvSpPr>
            <a:spLocks noChangeShapeType="1"/>
          </p:cNvSpPr>
          <p:nvPr/>
        </p:nvSpPr>
        <p:spPr bwMode="auto">
          <a:xfrm>
            <a:off x="8688121" y="1747557"/>
            <a:ext cx="34091"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1" name="Line 202"/>
          <p:cNvSpPr>
            <a:spLocks noChangeShapeType="1"/>
          </p:cNvSpPr>
          <p:nvPr/>
        </p:nvSpPr>
        <p:spPr bwMode="auto">
          <a:xfrm>
            <a:off x="8688121" y="1711569"/>
            <a:ext cx="34091"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2" name="Line 203"/>
          <p:cNvSpPr>
            <a:spLocks noChangeShapeType="1"/>
          </p:cNvSpPr>
          <p:nvPr/>
        </p:nvSpPr>
        <p:spPr bwMode="auto">
          <a:xfrm>
            <a:off x="8688121" y="1683156"/>
            <a:ext cx="34091"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 name="Line 205"/>
          <p:cNvSpPr>
            <a:spLocks noChangeShapeType="1"/>
          </p:cNvSpPr>
          <p:nvPr/>
        </p:nvSpPr>
        <p:spPr bwMode="auto">
          <a:xfrm>
            <a:off x="8688121" y="1658532"/>
            <a:ext cx="34091"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 name="Line 206"/>
          <p:cNvSpPr>
            <a:spLocks noChangeShapeType="1"/>
          </p:cNvSpPr>
          <p:nvPr/>
        </p:nvSpPr>
        <p:spPr bwMode="auto">
          <a:xfrm>
            <a:off x="8688121" y="1637697"/>
            <a:ext cx="34091"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 name="Line 207"/>
          <p:cNvSpPr>
            <a:spLocks noChangeShapeType="1"/>
          </p:cNvSpPr>
          <p:nvPr/>
        </p:nvSpPr>
        <p:spPr bwMode="auto">
          <a:xfrm>
            <a:off x="8650241" y="1616860"/>
            <a:ext cx="71972"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 name="Freeform 205"/>
          <p:cNvSpPr>
            <a:spLocks noEditPoints="1"/>
          </p:cNvSpPr>
          <p:nvPr/>
        </p:nvSpPr>
        <p:spPr bwMode="auto">
          <a:xfrm>
            <a:off x="4733474" y="1660426"/>
            <a:ext cx="3988738" cy="2225646"/>
          </a:xfrm>
          <a:custGeom>
            <a:avLst/>
            <a:gdLst>
              <a:gd name="T0" fmla="*/ 195 w 14743"/>
              <a:gd name="T1" fmla="*/ 5392 h 8223"/>
              <a:gd name="T2" fmla="*/ 471 w 14743"/>
              <a:gd name="T3" fmla="*/ 5416 h 8223"/>
              <a:gd name="T4" fmla="*/ 642 w 14743"/>
              <a:gd name="T5" fmla="*/ 5286 h 8223"/>
              <a:gd name="T6" fmla="*/ 919 w 14743"/>
              <a:gd name="T7" fmla="*/ 5213 h 8223"/>
              <a:gd name="T8" fmla="*/ 894 w 14743"/>
              <a:gd name="T9" fmla="*/ 5229 h 8223"/>
              <a:gd name="T10" fmla="*/ 1341 w 14743"/>
              <a:gd name="T11" fmla="*/ 4920 h 8223"/>
              <a:gd name="T12" fmla="*/ 1341 w 14743"/>
              <a:gd name="T13" fmla="*/ 4814 h 8223"/>
              <a:gd name="T14" fmla="*/ 1764 w 14743"/>
              <a:gd name="T15" fmla="*/ 4717 h 8223"/>
              <a:gd name="T16" fmla="*/ 2260 w 14743"/>
              <a:gd name="T17" fmla="*/ 4522 h 8223"/>
              <a:gd name="T18" fmla="*/ 2478 w 14743"/>
              <a:gd name="T19" fmla="*/ 4522 h 8223"/>
              <a:gd name="T20" fmla="*/ 2707 w 14743"/>
              <a:gd name="T21" fmla="*/ 4449 h 8223"/>
              <a:gd name="T22" fmla="*/ 2682 w 14743"/>
              <a:gd name="T23" fmla="*/ 4424 h 8223"/>
              <a:gd name="T24" fmla="*/ 2901 w 14743"/>
              <a:gd name="T25" fmla="*/ 4481 h 8223"/>
              <a:gd name="T26" fmla="*/ 3130 w 14743"/>
              <a:gd name="T27" fmla="*/ 4384 h 8223"/>
              <a:gd name="T28" fmla="*/ 3324 w 14743"/>
              <a:gd name="T29" fmla="*/ 4408 h 8223"/>
              <a:gd name="T30" fmla="*/ 3600 w 14743"/>
              <a:gd name="T31" fmla="*/ 4376 h 8223"/>
              <a:gd name="T32" fmla="*/ 3795 w 14743"/>
              <a:gd name="T33" fmla="*/ 4376 h 8223"/>
              <a:gd name="T34" fmla="*/ 4242 w 14743"/>
              <a:gd name="T35" fmla="*/ 4213 h 8223"/>
              <a:gd name="T36" fmla="*/ 4470 w 14743"/>
              <a:gd name="T37" fmla="*/ 4295 h 8223"/>
              <a:gd name="T38" fmla="*/ 4470 w 14743"/>
              <a:gd name="T39" fmla="*/ 4335 h 8223"/>
              <a:gd name="T40" fmla="*/ 4665 w 14743"/>
              <a:gd name="T41" fmla="*/ 4172 h 8223"/>
              <a:gd name="T42" fmla="*/ 4885 w 14743"/>
              <a:gd name="T43" fmla="*/ 4197 h 8223"/>
              <a:gd name="T44" fmla="*/ 5161 w 14743"/>
              <a:gd name="T45" fmla="*/ 4204 h 8223"/>
              <a:gd name="T46" fmla="*/ 5381 w 14743"/>
              <a:gd name="T47" fmla="*/ 4213 h 8223"/>
              <a:gd name="T48" fmla="*/ 5356 w 14743"/>
              <a:gd name="T49" fmla="*/ 4261 h 8223"/>
              <a:gd name="T50" fmla="*/ 5803 w 14743"/>
              <a:gd name="T51" fmla="*/ 4278 h 8223"/>
              <a:gd name="T52" fmla="*/ 5803 w 14743"/>
              <a:gd name="T53" fmla="*/ 4197 h 8223"/>
              <a:gd name="T54" fmla="*/ 6031 w 14743"/>
              <a:gd name="T55" fmla="*/ 4367 h 8223"/>
              <a:gd name="T56" fmla="*/ 6274 w 14743"/>
              <a:gd name="T57" fmla="*/ 4270 h 8223"/>
              <a:gd name="T58" fmla="*/ 6478 w 14743"/>
              <a:gd name="T59" fmla="*/ 4246 h 8223"/>
              <a:gd name="T60" fmla="*/ 6721 w 14743"/>
              <a:gd name="T61" fmla="*/ 4270 h 8223"/>
              <a:gd name="T62" fmla="*/ 6696 w 14743"/>
              <a:gd name="T63" fmla="*/ 4352 h 8223"/>
              <a:gd name="T64" fmla="*/ 6925 w 14743"/>
              <a:gd name="T65" fmla="*/ 4327 h 8223"/>
              <a:gd name="T66" fmla="*/ 7144 w 14743"/>
              <a:gd name="T67" fmla="*/ 4302 h 8223"/>
              <a:gd name="T68" fmla="*/ 7396 w 14743"/>
              <a:gd name="T69" fmla="*/ 4327 h 8223"/>
              <a:gd name="T70" fmla="*/ 7566 w 14743"/>
              <a:gd name="T71" fmla="*/ 4343 h 8223"/>
              <a:gd name="T72" fmla="*/ 7818 w 14743"/>
              <a:gd name="T73" fmla="*/ 4343 h 8223"/>
              <a:gd name="T74" fmla="*/ 8038 w 14743"/>
              <a:gd name="T75" fmla="*/ 4302 h 8223"/>
              <a:gd name="T76" fmla="*/ 8265 w 14743"/>
              <a:gd name="T77" fmla="*/ 4400 h 8223"/>
              <a:gd name="T78" fmla="*/ 8265 w 14743"/>
              <a:gd name="T79" fmla="*/ 4547 h 8223"/>
              <a:gd name="T80" fmla="*/ 8460 w 14743"/>
              <a:gd name="T81" fmla="*/ 4343 h 8223"/>
              <a:gd name="T82" fmla="*/ 8688 w 14743"/>
              <a:gd name="T83" fmla="*/ 4367 h 8223"/>
              <a:gd name="T84" fmla="*/ 8907 w 14743"/>
              <a:gd name="T85" fmla="*/ 4522 h 8223"/>
              <a:gd name="T86" fmla="*/ 9184 w 14743"/>
              <a:gd name="T87" fmla="*/ 4392 h 8223"/>
              <a:gd name="T88" fmla="*/ 9159 w 14743"/>
              <a:gd name="T89" fmla="*/ 4449 h 8223"/>
              <a:gd name="T90" fmla="*/ 9607 w 14743"/>
              <a:gd name="T91" fmla="*/ 4473 h 8223"/>
              <a:gd name="T92" fmla="*/ 9607 w 14743"/>
              <a:gd name="T93" fmla="*/ 4424 h 8223"/>
              <a:gd name="T94" fmla="*/ 9826 w 14743"/>
              <a:gd name="T95" fmla="*/ 4505 h 8223"/>
              <a:gd name="T96" fmla="*/ 10078 w 14743"/>
              <a:gd name="T97" fmla="*/ 4441 h 8223"/>
              <a:gd name="T98" fmla="*/ 10273 w 14743"/>
              <a:gd name="T99" fmla="*/ 4416 h 8223"/>
              <a:gd name="T100" fmla="*/ 10525 w 14743"/>
              <a:gd name="T101" fmla="*/ 4571 h 8223"/>
              <a:gd name="T102" fmla="*/ 10501 w 14743"/>
              <a:gd name="T103" fmla="*/ 4498 h 8223"/>
              <a:gd name="T104" fmla="*/ 10719 w 14743"/>
              <a:gd name="T105" fmla="*/ 4327 h 8223"/>
              <a:gd name="T106" fmla="*/ 10923 w 14743"/>
              <a:gd name="T107" fmla="*/ 4449 h 8223"/>
              <a:gd name="T108" fmla="*/ 11191 w 14743"/>
              <a:gd name="T109" fmla="*/ 4449 h 8223"/>
              <a:gd name="T110" fmla="*/ 11418 w 14743"/>
              <a:gd name="T111" fmla="*/ 4514 h 8223"/>
              <a:gd name="T112" fmla="*/ 11614 w 14743"/>
              <a:gd name="T113" fmla="*/ 4514 h 8223"/>
              <a:gd name="T114" fmla="*/ 11866 w 14743"/>
              <a:gd name="T115" fmla="*/ 4619 h 8223"/>
              <a:gd name="T116" fmla="*/ 12061 w 14743"/>
              <a:gd name="T117" fmla="*/ 4554 h 8223"/>
              <a:gd name="T118" fmla="*/ 12036 w 14743"/>
              <a:gd name="T119" fmla="*/ 4295 h 8223"/>
              <a:gd name="T120" fmla="*/ 12264 w 14743"/>
              <a:gd name="T121" fmla="*/ 2350 h 8223"/>
              <a:gd name="T122" fmla="*/ 12532 w 14743"/>
              <a:gd name="T123" fmla="*/ 2375 h 8223"/>
              <a:gd name="T124" fmla="*/ 12760 w 14743"/>
              <a:gd name="T125" fmla="*/ 25 h 822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743"/>
              <a:gd name="T190" fmla="*/ 0 h 8223"/>
              <a:gd name="T191" fmla="*/ 14743 w 14743"/>
              <a:gd name="T192" fmla="*/ 8223 h 822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743" h="8223">
                <a:moveTo>
                  <a:pt x="0" y="5945"/>
                </a:moveTo>
                <a:lnTo>
                  <a:pt x="219" y="5945"/>
                </a:lnTo>
                <a:lnTo>
                  <a:pt x="219" y="5994"/>
                </a:lnTo>
                <a:lnTo>
                  <a:pt x="0" y="5994"/>
                </a:lnTo>
                <a:lnTo>
                  <a:pt x="0" y="5945"/>
                </a:lnTo>
                <a:close/>
                <a:moveTo>
                  <a:pt x="244" y="5969"/>
                </a:moveTo>
                <a:lnTo>
                  <a:pt x="244" y="5994"/>
                </a:lnTo>
                <a:lnTo>
                  <a:pt x="219" y="5994"/>
                </a:lnTo>
                <a:lnTo>
                  <a:pt x="219" y="5969"/>
                </a:lnTo>
                <a:lnTo>
                  <a:pt x="244" y="5969"/>
                </a:lnTo>
                <a:close/>
                <a:moveTo>
                  <a:pt x="195" y="5969"/>
                </a:moveTo>
                <a:lnTo>
                  <a:pt x="195" y="5416"/>
                </a:lnTo>
                <a:lnTo>
                  <a:pt x="244" y="5416"/>
                </a:lnTo>
                <a:lnTo>
                  <a:pt x="244" y="5969"/>
                </a:lnTo>
                <a:lnTo>
                  <a:pt x="195" y="5969"/>
                </a:lnTo>
                <a:close/>
                <a:moveTo>
                  <a:pt x="195" y="5416"/>
                </a:moveTo>
                <a:lnTo>
                  <a:pt x="195" y="5392"/>
                </a:lnTo>
                <a:lnTo>
                  <a:pt x="219" y="5392"/>
                </a:lnTo>
                <a:lnTo>
                  <a:pt x="219" y="5416"/>
                </a:lnTo>
                <a:lnTo>
                  <a:pt x="195" y="5416"/>
                </a:lnTo>
                <a:close/>
                <a:moveTo>
                  <a:pt x="219" y="5392"/>
                </a:moveTo>
                <a:lnTo>
                  <a:pt x="447" y="5392"/>
                </a:lnTo>
                <a:lnTo>
                  <a:pt x="447" y="5441"/>
                </a:lnTo>
                <a:lnTo>
                  <a:pt x="219" y="5441"/>
                </a:lnTo>
                <a:lnTo>
                  <a:pt x="219" y="5392"/>
                </a:lnTo>
                <a:close/>
                <a:moveTo>
                  <a:pt x="471" y="5416"/>
                </a:moveTo>
                <a:lnTo>
                  <a:pt x="471" y="5441"/>
                </a:lnTo>
                <a:lnTo>
                  <a:pt x="447" y="5441"/>
                </a:lnTo>
                <a:lnTo>
                  <a:pt x="447" y="5416"/>
                </a:lnTo>
                <a:lnTo>
                  <a:pt x="471" y="5416"/>
                </a:lnTo>
                <a:close/>
                <a:moveTo>
                  <a:pt x="422" y="5416"/>
                </a:moveTo>
                <a:lnTo>
                  <a:pt x="422" y="5286"/>
                </a:lnTo>
                <a:lnTo>
                  <a:pt x="471" y="5286"/>
                </a:lnTo>
                <a:lnTo>
                  <a:pt x="471" y="5416"/>
                </a:lnTo>
                <a:lnTo>
                  <a:pt x="422" y="5416"/>
                </a:lnTo>
                <a:close/>
                <a:moveTo>
                  <a:pt x="422" y="5286"/>
                </a:moveTo>
                <a:lnTo>
                  <a:pt x="422" y="5262"/>
                </a:lnTo>
                <a:lnTo>
                  <a:pt x="447" y="5262"/>
                </a:lnTo>
                <a:lnTo>
                  <a:pt x="447" y="5286"/>
                </a:lnTo>
                <a:lnTo>
                  <a:pt x="422" y="5286"/>
                </a:lnTo>
                <a:close/>
                <a:moveTo>
                  <a:pt x="447" y="5262"/>
                </a:moveTo>
                <a:lnTo>
                  <a:pt x="667" y="5262"/>
                </a:lnTo>
                <a:lnTo>
                  <a:pt x="667" y="5310"/>
                </a:lnTo>
                <a:lnTo>
                  <a:pt x="447" y="5310"/>
                </a:lnTo>
                <a:lnTo>
                  <a:pt x="447" y="5262"/>
                </a:lnTo>
                <a:close/>
                <a:moveTo>
                  <a:pt x="691" y="5286"/>
                </a:moveTo>
                <a:lnTo>
                  <a:pt x="691" y="5310"/>
                </a:lnTo>
                <a:lnTo>
                  <a:pt x="667" y="5310"/>
                </a:lnTo>
                <a:lnTo>
                  <a:pt x="667" y="5286"/>
                </a:lnTo>
                <a:lnTo>
                  <a:pt x="691" y="5286"/>
                </a:lnTo>
                <a:close/>
                <a:moveTo>
                  <a:pt x="642" y="5286"/>
                </a:moveTo>
                <a:lnTo>
                  <a:pt x="642" y="5213"/>
                </a:lnTo>
                <a:lnTo>
                  <a:pt x="691" y="5213"/>
                </a:lnTo>
                <a:lnTo>
                  <a:pt x="691" y="5286"/>
                </a:lnTo>
                <a:lnTo>
                  <a:pt x="642" y="5286"/>
                </a:lnTo>
                <a:close/>
                <a:moveTo>
                  <a:pt x="642" y="5213"/>
                </a:moveTo>
                <a:lnTo>
                  <a:pt x="642" y="5189"/>
                </a:lnTo>
                <a:lnTo>
                  <a:pt x="667" y="5189"/>
                </a:lnTo>
                <a:lnTo>
                  <a:pt x="667" y="5213"/>
                </a:lnTo>
                <a:lnTo>
                  <a:pt x="642" y="5213"/>
                </a:lnTo>
                <a:close/>
                <a:moveTo>
                  <a:pt x="667" y="5189"/>
                </a:moveTo>
                <a:lnTo>
                  <a:pt x="894" y="5189"/>
                </a:lnTo>
                <a:lnTo>
                  <a:pt x="894" y="5238"/>
                </a:lnTo>
                <a:lnTo>
                  <a:pt x="667" y="5238"/>
                </a:lnTo>
                <a:lnTo>
                  <a:pt x="667" y="5189"/>
                </a:lnTo>
                <a:close/>
                <a:moveTo>
                  <a:pt x="894" y="5189"/>
                </a:moveTo>
                <a:lnTo>
                  <a:pt x="919" y="5189"/>
                </a:lnTo>
                <a:lnTo>
                  <a:pt x="919" y="5213"/>
                </a:lnTo>
                <a:lnTo>
                  <a:pt x="894" y="5213"/>
                </a:lnTo>
                <a:lnTo>
                  <a:pt x="894" y="5189"/>
                </a:lnTo>
                <a:close/>
                <a:moveTo>
                  <a:pt x="919" y="5213"/>
                </a:moveTo>
                <a:lnTo>
                  <a:pt x="919" y="5254"/>
                </a:lnTo>
                <a:lnTo>
                  <a:pt x="869" y="5254"/>
                </a:lnTo>
                <a:lnTo>
                  <a:pt x="869" y="5213"/>
                </a:lnTo>
                <a:lnTo>
                  <a:pt x="919" y="5213"/>
                </a:lnTo>
                <a:close/>
                <a:moveTo>
                  <a:pt x="894" y="5278"/>
                </a:moveTo>
                <a:lnTo>
                  <a:pt x="869" y="5278"/>
                </a:lnTo>
                <a:lnTo>
                  <a:pt x="869" y="5254"/>
                </a:lnTo>
                <a:lnTo>
                  <a:pt x="894" y="5254"/>
                </a:lnTo>
                <a:lnTo>
                  <a:pt x="894" y="5278"/>
                </a:lnTo>
                <a:close/>
                <a:moveTo>
                  <a:pt x="894" y="5229"/>
                </a:moveTo>
                <a:lnTo>
                  <a:pt x="1114" y="5229"/>
                </a:lnTo>
                <a:lnTo>
                  <a:pt x="1114" y="5278"/>
                </a:lnTo>
                <a:lnTo>
                  <a:pt x="894" y="5278"/>
                </a:lnTo>
                <a:lnTo>
                  <a:pt x="894" y="5229"/>
                </a:lnTo>
                <a:close/>
                <a:moveTo>
                  <a:pt x="1138" y="5254"/>
                </a:moveTo>
                <a:lnTo>
                  <a:pt x="1138" y="5278"/>
                </a:lnTo>
                <a:lnTo>
                  <a:pt x="1114" y="5278"/>
                </a:lnTo>
                <a:lnTo>
                  <a:pt x="1114" y="5254"/>
                </a:lnTo>
                <a:lnTo>
                  <a:pt x="1138" y="5254"/>
                </a:lnTo>
                <a:close/>
                <a:moveTo>
                  <a:pt x="1089" y="5254"/>
                </a:moveTo>
                <a:lnTo>
                  <a:pt x="1089" y="4945"/>
                </a:lnTo>
                <a:lnTo>
                  <a:pt x="1138" y="4945"/>
                </a:lnTo>
                <a:lnTo>
                  <a:pt x="1138" y="5254"/>
                </a:lnTo>
                <a:lnTo>
                  <a:pt x="1089" y="5254"/>
                </a:lnTo>
                <a:close/>
                <a:moveTo>
                  <a:pt x="1089" y="4945"/>
                </a:moveTo>
                <a:lnTo>
                  <a:pt x="1089" y="4920"/>
                </a:lnTo>
                <a:lnTo>
                  <a:pt x="1114" y="4920"/>
                </a:lnTo>
                <a:lnTo>
                  <a:pt x="1114" y="4945"/>
                </a:lnTo>
                <a:lnTo>
                  <a:pt x="1089" y="4945"/>
                </a:lnTo>
                <a:close/>
                <a:moveTo>
                  <a:pt x="1114" y="4920"/>
                </a:moveTo>
                <a:lnTo>
                  <a:pt x="1341" y="4920"/>
                </a:lnTo>
                <a:lnTo>
                  <a:pt x="1341" y="4969"/>
                </a:lnTo>
                <a:lnTo>
                  <a:pt x="1114" y="4969"/>
                </a:lnTo>
                <a:lnTo>
                  <a:pt x="1114" y="4920"/>
                </a:lnTo>
                <a:close/>
                <a:moveTo>
                  <a:pt x="1366" y="4945"/>
                </a:moveTo>
                <a:lnTo>
                  <a:pt x="1366" y="4969"/>
                </a:lnTo>
                <a:lnTo>
                  <a:pt x="1341" y="4969"/>
                </a:lnTo>
                <a:lnTo>
                  <a:pt x="1341" y="4945"/>
                </a:lnTo>
                <a:lnTo>
                  <a:pt x="1366" y="4945"/>
                </a:lnTo>
                <a:close/>
                <a:moveTo>
                  <a:pt x="1317" y="4945"/>
                </a:moveTo>
                <a:lnTo>
                  <a:pt x="1317" y="4814"/>
                </a:lnTo>
                <a:lnTo>
                  <a:pt x="1366" y="4814"/>
                </a:lnTo>
                <a:lnTo>
                  <a:pt x="1366" y="4945"/>
                </a:lnTo>
                <a:lnTo>
                  <a:pt x="1317" y="4945"/>
                </a:lnTo>
                <a:close/>
                <a:moveTo>
                  <a:pt x="1317" y="4814"/>
                </a:moveTo>
                <a:lnTo>
                  <a:pt x="1317" y="4791"/>
                </a:lnTo>
                <a:lnTo>
                  <a:pt x="1341" y="4791"/>
                </a:lnTo>
                <a:lnTo>
                  <a:pt x="1341" y="4814"/>
                </a:lnTo>
                <a:lnTo>
                  <a:pt x="1317" y="4814"/>
                </a:lnTo>
                <a:close/>
                <a:moveTo>
                  <a:pt x="1341" y="4791"/>
                </a:moveTo>
                <a:lnTo>
                  <a:pt x="1788" y="4791"/>
                </a:lnTo>
                <a:lnTo>
                  <a:pt x="1788" y="4839"/>
                </a:lnTo>
                <a:lnTo>
                  <a:pt x="1341" y="4839"/>
                </a:lnTo>
                <a:lnTo>
                  <a:pt x="1341" y="4791"/>
                </a:lnTo>
                <a:close/>
                <a:moveTo>
                  <a:pt x="1813" y="4814"/>
                </a:moveTo>
                <a:lnTo>
                  <a:pt x="1813" y="4839"/>
                </a:lnTo>
                <a:lnTo>
                  <a:pt x="1788" y="4839"/>
                </a:lnTo>
                <a:lnTo>
                  <a:pt x="1788" y="4814"/>
                </a:lnTo>
                <a:lnTo>
                  <a:pt x="1813" y="4814"/>
                </a:lnTo>
                <a:close/>
                <a:moveTo>
                  <a:pt x="1764" y="4814"/>
                </a:moveTo>
                <a:lnTo>
                  <a:pt x="1764" y="4717"/>
                </a:lnTo>
                <a:lnTo>
                  <a:pt x="1813" y="4717"/>
                </a:lnTo>
                <a:lnTo>
                  <a:pt x="1813" y="4814"/>
                </a:lnTo>
                <a:lnTo>
                  <a:pt x="1764" y="4814"/>
                </a:lnTo>
                <a:close/>
                <a:moveTo>
                  <a:pt x="1764" y="4717"/>
                </a:moveTo>
                <a:lnTo>
                  <a:pt x="1764" y="4693"/>
                </a:lnTo>
                <a:lnTo>
                  <a:pt x="1788" y="4693"/>
                </a:lnTo>
                <a:lnTo>
                  <a:pt x="1788" y="4717"/>
                </a:lnTo>
                <a:lnTo>
                  <a:pt x="1764" y="4717"/>
                </a:lnTo>
                <a:close/>
                <a:moveTo>
                  <a:pt x="1788" y="4693"/>
                </a:moveTo>
                <a:lnTo>
                  <a:pt x="2235" y="4693"/>
                </a:lnTo>
                <a:lnTo>
                  <a:pt x="2235" y="4742"/>
                </a:lnTo>
                <a:lnTo>
                  <a:pt x="1788" y="4742"/>
                </a:lnTo>
                <a:lnTo>
                  <a:pt x="1788" y="4693"/>
                </a:lnTo>
                <a:close/>
                <a:moveTo>
                  <a:pt x="2260" y="4717"/>
                </a:moveTo>
                <a:lnTo>
                  <a:pt x="2260" y="4742"/>
                </a:lnTo>
                <a:lnTo>
                  <a:pt x="2235" y="4742"/>
                </a:lnTo>
                <a:lnTo>
                  <a:pt x="2235" y="4717"/>
                </a:lnTo>
                <a:lnTo>
                  <a:pt x="2260" y="4717"/>
                </a:lnTo>
                <a:close/>
                <a:moveTo>
                  <a:pt x="2211" y="4717"/>
                </a:moveTo>
                <a:lnTo>
                  <a:pt x="2211" y="4522"/>
                </a:lnTo>
                <a:lnTo>
                  <a:pt x="2260" y="4522"/>
                </a:lnTo>
                <a:lnTo>
                  <a:pt x="2260" y="4717"/>
                </a:lnTo>
                <a:lnTo>
                  <a:pt x="2211" y="4717"/>
                </a:lnTo>
                <a:close/>
                <a:moveTo>
                  <a:pt x="2211" y="4522"/>
                </a:moveTo>
                <a:lnTo>
                  <a:pt x="2211" y="4498"/>
                </a:lnTo>
                <a:lnTo>
                  <a:pt x="2235" y="4498"/>
                </a:lnTo>
                <a:lnTo>
                  <a:pt x="2235" y="4522"/>
                </a:lnTo>
                <a:lnTo>
                  <a:pt x="2211" y="4522"/>
                </a:lnTo>
                <a:close/>
                <a:moveTo>
                  <a:pt x="2235" y="4498"/>
                </a:moveTo>
                <a:lnTo>
                  <a:pt x="2455" y="4498"/>
                </a:lnTo>
                <a:lnTo>
                  <a:pt x="2455" y="4547"/>
                </a:lnTo>
                <a:lnTo>
                  <a:pt x="2235" y="4547"/>
                </a:lnTo>
                <a:lnTo>
                  <a:pt x="2235" y="4498"/>
                </a:lnTo>
                <a:close/>
                <a:moveTo>
                  <a:pt x="2478" y="4522"/>
                </a:moveTo>
                <a:lnTo>
                  <a:pt x="2478" y="4547"/>
                </a:lnTo>
                <a:lnTo>
                  <a:pt x="2455" y="4547"/>
                </a:lnTo>
                <a:lnTo>
                  <a:pt x="2455" y="4522"/>
                </a:lnTo>
                <a:lnTo>
                  <a:pt x="2478" y="4522"/>
                </a:lnTo>
                <a:close/>
                <a:moveTo>
                  <a:pt x="2430" y="4522"/>
                </a:moveTo>
                <a:lnTo>
                  <a:pt x="2430" y="4424"/>
                </a:lnTo>
                <a:lnTo>
                  <a:pt x="2478" y="4424"/>
                </a:lnTo>
                <a:lnTo>
                  <a:pt x="2478" y="4522"/>
                </a:lnTo>
                <a:lnTo>
                  <a:pt x="2430" y="4522"/>
                </a:lnTo>
                <a:close/>
                <a:moveTo>
                  <a:pt x="2430" y="4424"/>
                </a:moveTo>
                <a:lnTo>
                  <a:pt x="2430" y="4400"/>
                </a:lnTo>
                <a:lnTo>
                  <a:pt x="2455" y="4400"/>
                </a:lnTo>
                <a:lnTo>
                  <a:pt x="2455" y="4424"/>
                </a:lnTo>
                <a:lnTo>
                  <a:pt x="2430" y="4424"/>
                </a:lnTo>
                <a:close/>
                <a:moveTo>
                  <a:pt x="2455" y="4400"/>
                </a:moveTo>
                <a:lnTo>
                  <a:pt x="2682" y="4400"/>
                </a:lnTo>
                <a:lnTo>
                  <a:pt x="2682" y="4449"/>
                </a:lnTo>
                <a:lnTo>
                  <a:pt x="2455" y="4449"/>
                </a:lnTo>
                <a:lnTo>
                  <a:pt x="2455" y="4400"/>
                </a:lnTo>
                <a:close/>
                <a:moveTo>
                  <a:pt x="2707" y="4424"/>
                </a:moveTo>
                <a:lnTo>
                  <a:pt x="2707" y="4449"/>
                </a:lnTo>
                <a:lnTo>
                  <a:pt x="2682" y="4449"/>
                </a:lnTo>
                <a:lnTo>
                  <a:pt x="2682" y="4424"/>
                </a:lnTo>
                <a:lnTo>
                  <a:pt x="2707" y="4424"/>
                </a:lnTo>
                <a:close/>
                <a:moveTo>
                  <a:pt x="2658" y="4424"/>
                </a:moveTo>
                <a:lnTo>
                  <a:pt x="2658" y="4400"/>
                </a:lnTo>
                <a:lnTo>
                  <a:pt x="2707" y="4400"/>
                </a:lnTo>
                <a:lnTo>
                  <a:pt x="2707" y="4424"/>
                </a:lnTo>
                <a:lnTo>
                  <a:pt x="2658" y="4424"/>
                </a:lnTo>
                <a:close/>
                <a:moveTo>
                  <a:pt x="2658" y="4400"/>
                </a:moveTo>
                <a:lnTo>
                  <a:pt x="2658" y="4376"/>
                </a:lnTo>
                <a:lnTo>
                  <a:pt x="2682" y="4376"/>
                </a:lnTo>
                <a:lnTo>
                  <a:pt x="2682" y="4400"/>
                </a:lnTo>
                <a:lnTo>
                  <a:pt x="2658" y="4400"/>
                </a:lnTo>
                <a:close/>
                <a:moveTo>
                  <a:pt x="2682" y="4376"/>
                </a:moveTo>
                <a:lnTo>
                  <a:pt x="2901" y="4376"/>
                </a:lnTo>
                <a:lnTo>
                  <a:pt x="2901" y="4424"/>
                </a:lnTo>
                <a:lnTo>
                  <a:pt x="2682" y="4424"/>
                </a:lnTo>
                <a:lnTo>
                  <a:pt x="2682" y="4376"/>
                </a:lnTo>
                <a:close/>
                <a:moveTo>
                  <a:pt x="2901" y="4376"/>
                </a:moveTo>
                <a:lnTo>
                  <a:pt x="2926" y="4376"/>
                </a:lnTo>
                <a:lnTo>
                  <a:pt x="2926" y="4400"/>
                </a:lnTo>
                <a:lnTo>
                  <a:pt x="2901" y="4400"/>
                </a:lnTo>
                <a:lnTo>
                  <a:pt x="2901" y="4376"/>
                </a:lnTo>
                <a:close/>
                <a:moveTo>
                  <a:pt x="2926" y="4400"/>
                </a:moveTo>
                <a:lnTo>
                  <a:pt x="2926" y="4505"/>
                </a:lnTo>
                <a:lnTo>
                  <a:pt x="2878" y="4505"/>
                </a:lnTo>
                <a:lnTo>
                  <a:pt x="2878" y="4400"/>
                </a:lnTo>
                <a:lnTo>
                  <a:pt x="2926" y="4400"/>
                </a:lnTo>
                <a:close/>
                <a:moveTo>
                  <a:pt x="2901" y="4530"/>
                </a:moveTo>
                <a:lnTo>
                  <a:pt x="2878" y="4530"/>
                </a:lnTo>
                <a:lnTo>
                  <a:pt x="2878" y="4505"/>
                </a:lnTo>
                <a:lnTo>
                  <a:pt x="2901" y="4505"/>
                </a:lnTo>
                <a:lnTo>
                  <a:pt x="2901" y="4530"/>
                </a:lnTo>
                <a:close/>
                <a:moveTo>
                  <a:pt x="2901" y="4481"/>
                </a:moveTo>
                <a:lnTo>
                  <a:pt x="3130" y="4481"/>
                </a:lnTo>
                <a:lnTo>
                  <a:pt x="3130" y="4530"/>
                </a:lnTo>
                <a:lnTo>
                  <a:pt x="2901" y="4530"/>
                </a:lnTo>
                <a:lnTo>
                  <a:pt x="2901" y="4481"/>
                </a:lnTo>
                <a:close/>
                <a:moveTo>
                  <a:pt x="3153" y="4505"/>
                </a:moveTo>
                <a:lnTo>
                  <a:pt x="3153" y="4530"/>
                </a:lnTo>
                <a:lnTo>
                  <a:pt x="3130" y="4530"/>
                </a:lnTo>
                <a:lnTo>
                  <a:pt x="3130" y="4505"/>
                </a:lnTo>
                <a:lnTo>
                  <a:pt x="3153" y="4505"/>
                </a:lnTo>
                <a:close/>
                <a:moveTo>
                  <a:pt x="3105" y="4505"/>
                </a:moveTo>
                <a:lnTo>
                  <a:pt x="3105" y="4408"/>
                </a:lnTo>
                <a:lnTo>
                  <a:pt x="3153" y="4408"/>
                </a:lnTo>
                <a:lnTo>
                  <a:pt x="3153" y="4505"/>
                </a:lnTo>
                <a:lnTo>
                  <a:pt x="3105" y="4505"/>
                </a:lnTo>
                <a:close/>
                <a:moveTo>
                  <a:pt x="3105" y="4408"/>
                </a:moveTo>
                <a:lnTo>
                  <a:pt x="3105" y="4384"/>
                </a:lnTo>
                <a:lnTo>
                  <a:pt x="3130" y="4384"/>
                </a:lnTo>
                <a:lnTo>
                  <a:pt x="3130" y="4408"/>
                </a:lnTo>
                <a:lnTo>
                  <a:pt x="3105" y="4408"/>
                </a:lnTo>
                <a:close/>
                <a:moveTo>
                  <a:pt x="3130" y="4384"/>
                </a:moveTo>
                <a:lnTo>
                  <a:pt x="3348" y="4384"/>
                </a:lnTo>
                <a:lnTo>
                  <a:pt x="3348" y="4433"/>
                </a:lnTo>
                <a:lnTo>
                  <a:pt x="3130" y="4433"/>
                </a:lnTo>
                <a:lnTo>
                  <a:pt x="3130" y="4384"/>
                </a:lnTo>
                <a:close/>
                <a:moveTo>
                  <a:pt x="3373" y="4408"/>
                </a:moveTo>
                <a:lnTo>
                  <a:pt x="3373" y="4433"/>
                </a:lnTo>
                <a:lnTo>
                  <a:pt x="3348" y="4433"/>
                </a:lnTo>
                <a:lnTo>
                  <a:pt x="3348" y="4408"/>
                </a:lnTo>
                <a:lnTo>
                  <a:pt x="3373" y="4408"/>
                </a:lnTo>
                <a:close/>
                <a:moveTo>
                  <a:pt x="3324" y="4408"/>
                </a:moveTo>
                <a:lnTo>
                  <a:pt x="3324" y="4359"/>
                </a:lnTo>
                <a:lnTo>
                  <a:pt x="3373" y="4359"/>
                </a:lnTo>
                <a:lnTo>
                  <a:pt x="3373" y="4408"/>
                </a:lnTo>
                <a:lnTo>
                  <a:pt x="3324" y="4408"/>
                </a:lnTo>
                <a:close/>
                <a:moveTo>
                  <a:pt x="3324" y="4359"/>
                </a:moveTo>
                <a:lnTo>
                  <a:pt x="3324" y="4335"/>
                </a:lnTo>
                <a:lnTo>
                  <a:pt x="3348" y="4335"/>
                </a:lnTo>
                <a:lnTo>
                  <a:pt x="3348" y="4359"/>
                </a:lnTo>
                <a:lnTo>
                  <a:pt x="3324" y="4359"/>
                </a:lnTo>
                <a:close/>
                <a:moveTo>
                  <a:pt x="3348" y="4335"/>
                </a:moveTo>
                <a:lnTo>
                  <a:pt x="3576" y="4335"/>
                </a:lnTo>
                <a:lnTo>
                  <a:pt x="3576" y="4384"/>
                </a:lnTo>
                <a:lnTo>
                  <a:pt x="3348" y="4384"/>
                </a:lnTo>
                <a:lnTo>
                  <a:pt x="3348" y="4335"/>
                </a:lnTo>
                <a:close/>
                <a:moveTo>
                  <a:pt x="3576" y="4335"/>
                </a:moveTo>
                <a:lnTo>
                  <a:pt x="3600" y="4335"/>
                </a:lnTo>
                <a:lnTo>
                  <a:pt x="3600" y="4359"/>
                </a:lnTo>
                <a:lnTo>
                  <a:pt x="3576" y="4359"/>
                </a:lnTo>
                <a:lnTo>
                  <a:pt x="3576" y="4335"/>
                </a:lnTo>
                <a:close/>
                <a:moveTo>
                  <a:pt x="3600" y="4359"/>
                </a:moveTo>
                <a:lnTo>
                  <a:pt x="3600" y="4376"/>
                </a:lnTo>
                <a:lnTo>
                  <a:pt x="3552" y="4376"/>
                </a:lnTo>
                <a:lnTo>
                  <a:pt x="3552" y="4359"/>
                </a:lnTo>
                <a:lnTo>
                  <a:pt x="3600" y="4359"/>
                </a:lnTo>
                <a:close/>
                <a:moveTo>
                  <a:pt x="3576" y="4400"/>
                </a:moveTo>
                <a:lnTo>
                  <a:pt x="3552" y="4400"/>
                </a:lnTo>
                <a:lnTo>
                  <a:pt x="3552" y="4376"/>
                </a:lnTo>
                <a:lnTo>
                  <a:pt x="3576" y="4376"/>
                </a:lnTo>
                <a:lnTo>
                  <a:pt x="3576" y="4400"/>
                </a:lnTo>
                <a:close/>
                <a:moveTo>
                  <a:pt x="3576" y="4351"/>
                </a:moveTo>
                <a:lnTo>
                  <a:pt x="3795" y="4351"/>
                </a:lnTo>
                <a:lnTo>
                  <a:pt x="3795" y="4400"/>
                </a:lnTo>
                <a:lnTo>
                  <a:pt x="3576" y="4400"/>
                </a:lnTo>
                <a:lnTo>
                  <a:pt x="3576" y="4351"/>
                </a:lnTo>
                <a:close/>
                <a:moveTo>
                  <a:pt x="3820" y="4376"/>
                </a:moveTo>
                <a:lnTo>
                  <a:pt x="3820" y="4400"/>
                </a:lnTo>
                <a:lnTo>
                  <a:pt x="3795" y="4400"/>
                </a:lnTo>
                <a:lnTo>
                  <a:pt x="3795" y="4376"/>
                </a:lnTo>
                <a:lnTo>
                  <a:pt x="3820" y="4376"/>
                </a:lnTo>
                <a:close/>
                <a:moveTo>
                  <a:pt x="3771" y="4376"/>
                </a:moveTo>
                <a:lnTo>
                  <a:pt x="3771" y="4238"/>
                </a:lnTo>
                <a:lnTo>
                  <a:pt x="3820" y="4238"/>
                </a:lnTo>
                <a:lnTo>
                  <a:pt x="3820" y="4376"/>
                </a:lnTo>
                <a:lnTo>
                  <a:pt x="3771" y="4376"/>
                </a:lnTo>
                <a:close/>
                <a:moveTo>
                  <a:pt x="3771" y="4238"/>
                </a:moveTo>
                <a:lnTo>
                  <a:pt x="3771" y="4213"/>
                </a:lnTo>
                <a:lnTo>
                  <a:pt x="3795" y="4213"/>
                </a:lnTo>
                <a:lnTo>
                  <a:pt x="3795" y="4238"/>
                </a:lnTo>
                <a:lnTo>
                  <a:pt x="3771" y="4238"/>
                </a:lnTo>
                <a:close/>
                <a:moveTo>
                  <a:pt x="3795" y="4213"/>
                </a:moveTo>
                <a:lnTo>
                  <a:pt x="4242" y="4213"/>
                </a:lnTo>
                <a:lnTo>
                  <a:pt x="4242" y="4261"/>
                </a:lnTo>
                <a:lnTo>
                  <a:pt x="3795" y="4261"/>
                </a:lnTo>
                <a:lnTo>
                  <a:pt x="3795" y="4213"/>
                </a:lnTo>
                <a:close/>
                <a:moveTo>
                  <a:pt x="4242" y="4213"/>
                </a:moveTo>
                <a:lnTo>
                  <a:pt x="4267" y="4213"/>
                </a:lnTo>
                <a:lnTo>
                  <a:pt x="4267" y="4238"/>
                </a:lnTo>
                <a:lnTo>
                  <a:pt x="4242" y="4238"/>
                </a:lnTo>
                <a:lnTo>
                  <a:pt x="4242" y="4213"/>
                </a:lnTo>
                <a:close/>
                <a:moveTo>
                  <a:pt x="4267" y="4238"/>
                </a:moveTo>
                <a:lnTo>
                  <a:pt x="4267" y="4270"/>
                </a:lnTo>
                <a:lnTo>
                  <a:pt x="4218" y="4270"/>
                </a:lnTo>
                <a:lnTo>
                  <a:pt x="4218" y="4238"/>
                </a:lnTo>
                <a:lnTo>
                  <a:pt x="4267" y="4238"/>
                </a:lnTo>
                <a:close/>
                <a:moveTo>
                  <a:pt x="4242" y="4295"/>
                </a:moveTo>
                <a:lnTo>
                  <a:pt x="4218" y="4295"/>
                </a:lnTo>
                <a:lnTo>
                  <a:pt x="4218" y="4270"/>
                </a:lnTo>
                <a:lnTo>
                  <a:pt x="4242" y="4270"/>
                </a:lnTo>
                <a:lnTo>
                  <a:pt x="4242" y="4295"/>
                </a:lnTo>
                <a:close/>
                <a:moveTo>
                  <a:pt x="4242" y="4246"/>
                </a:moveTo>
                <a:lnTo>
                  <a:pt x="4470" y="4246"/>
                </a:lnTo>
                <a:lnTo>
                  <a:pt x="4470" y="4295"/>
                </a:lnTo>
                <a:lnTo>
                  <a:pt x="4242" y="4295"/>
                </a:lnTo>
                <a:lnTo>
                  <a:pt x="4242" y="4246"/>
                </a:lnTo>
                <a:close/>
                <a:moveTo>
                  <a:pt x="4470" y="4246"/>
                </a:moveTo>
                <a:lnTo>
                  <a:pt x="4494" y="4246"/>
                </a:lnTo>
                <a:lnTo>
                  <a:pt x="4494" y="4270"/>
                </a:lnTo>
                <a:lnTo>
                  <a:pt x="4470" y="4270"/>
                </a:lnTo>
                <a:lnTo>
                  <a:pt x="4470" y="4246"/>
                </a:lnTo>
                <a:close/>
                <a:moveTo>
                  <a:pt x="4494" y="4270"/>
                </a:moveTo>
                <a:lnTo>
                  <a:pt x="4494" y="4310"/>
                </a:lnTo>
                <a:lnTo>
                  <a:pt x="4445" y="4310"/>
                </a:lnTo>
                <a:lnTo>
                  <a:pt x="4445" y="4270"/>
                </a:lnTo>
                <a:lnTo>
                  <a:pt x="4494" y="4270"/>
                </a:lnTo>
                <a:close/>
                <a:moveTo>
                  <a:pt x="4470" y="4335"/>
                </a:moveTo>
                <a:lnTo>
                  <a:pt x="4445" y="4335"/>
                </a:lnTo>
                <a:lnTo>
                  <a:pt x="4445" y="4310"/>
                </a:lnTo>
                <a:lnTo>
                  <a:pt x="4470" y="4310"/>
                </a:lnTo>
                <a:lnTo>
                  <a:pt x="4470" y="4335"/>
                </a:lnTo>
                <a:close/>
                <a:moveTo>
                  <a:pt x="4470" y="4286"/>
                </a:moveTo>
                <a:lnTo>
                  <a:pt x="4689" y="4286"/>
                </a:lnTo>
                <a:lnTo>
                  <a:pt x="4689" y="4335"/>
                </a:lnTo>
                <a:lnTo>
                  <a:pt x="4470" y="4335"/>
                </a:lnTo>
                <a:lnTo>
                  <a:pt x="4470" y="4286"/>
                </a:lnTo>
                <a:close/>
                <a:moveTo>
                  <a:pt x="4714" y="4310"/>
                </a:moveTo>
                <a:lnTo>
                  <a:pt x="4714" y="4335"/>
                </a:lnTo>
                <a:lnTo>
                  <a:pt x="4689" y="4335"/>
                </a:lnTo>
                <a:lnTo>
                  <a:pt x="4689" y="4310"/>
                </a:lnTo>
                <a:lnTo>
                  <a:pt x="4714" y="4310"/>
                </a:lnTo>
                <a:close/>
                <a:moveTo>
                  <a:pt x="4665" y="4310"/>
                </a:moveTo>
                <a:lnTo>
                  <a:pt x="4665" y="4197"/>
                </a:lnTo>
                <a:lnTo>
                  <a:pt x="4714" y="4197"/>
                </a:lnTo>
                <a:lnTo>
                  <a:pt x="4714" y="4310"/>
                </a:lnTo>
                <a:lnTo>
                  <a:pt x="4665" y="4310"/>
                </a:lnTo>
                <a:close/>
                <a:moveTo>
                  <a:pt x="4665" y="4197"/>
                </a:moveTo>
                <a:lnTo>
                  <a:pt x="4665" y="4172"/>
                </a:lnTo>
                <a:lnTo>
                  <a:pt x="4689" y="4172"/>
                </a:lnTo>
                <a:lnTo>
                  <a:pt x="4689" y="4197"/>
                </a:lnTo>
                <a:lnTo>
                  <a:pt x="4665" y="4197"/>
                </a:lnTo>
                <a:close/>
                <a:moveTo>
                  <a:pt x="4689" y="4172"/>
                </a:moveTo>
                <a:lnTo>
                  <a:pt x="4909" y="4172"/>
                </a:lnTo>
                <a:lnTo>
                  <a:pt x="4909" y="4221"/>
                </a:lnTo>
                <a:lnTo>
                  <a:pt x="4689" y="4221"/>
                </a:lnTo>
                <a:lnTo>
                  <a:pt x="4689" y="4172"/>
                </a:lnTo>
                <a:close/>
                <a:moveTo>
                  <a:pt x="4909" y="4172"/>
                </a:moveTo>
                <a:lnTo>
                  <a:pt x="4934" y="4172"/>
                </a:lnTo>
                <a:lnTo>
                  <a:pt x="4934" y="4197"/>
                </a:lnTo>
                <a:lnTo>
                  <a:pt x="4909" y="4197"/>
                </a:lnTo>
                <a:lnTo>
                  <a:pt x="4909" y="4172"/>
                </a:lnTo>
                <a:close/>
                <a:moveTo>
                  <a:pt x="4934" y="4197"/>
                </a:moveTo>
                <a:lnTo>
                  <a:pt x="4934" y="4204"/>
                </a:lnTo>
                <a:lnTo>
                  <a:pt x="4885" y="4204"/>
                </a:lnTo>
                <a:lnTo>
                  <a:pt x="4885" y="4197"/>
                </a:lnTo>
                <a:lnTo>
                  <a:pt x="4934" y="4197"/>
                </a:lnTo>
                <a:close/>
                <a:moveTo>
                  <a:pt x="4909" y="4229"/>
                </a:moveTo>
                <a:lnTo>
                  <a:pt x="4885" y="4229"/>
                </a:lnTo>
                <a:lnTo>
                  <a:pt x="4885" y="4204"/>
                </a:lnTo>
                <a:lnTo>
                  <a:pt x="4909" y="4204"/>
                </a:lnTo>
                <a:lnTo>
                  <a:pt x="4909" y="4229"/>
                </a:lnTo>
                <a:close/>
                <a:moveTo>
                  <a:pt x="4909" y="4180"/>
                </a:moveTo>
                <a:lnTo>
                  <a:pt x="5137" y="4180"/>
                </a:lnTo>
                <a:lnTo>
                  <a:pt x="5137" y="4229"/>
                </a:lnTo>
                <a:lnTo>
                  <a:pt x="4909" y="4229"/>
                </a:lnTo>
                <a:lnTo>
                  <a:pt x="4909" y="4180"/>
                </a:lnTo>
                <a:close/>
                <a:moveTo>
                  <a:pt x="5137" y="4180"/>
                </a:moveTo>
                <a:lnTo>
                  <a:pt x="5161" y="4180"/>
                </a:lnTo>
                <a:lnTo>
                  <a:pt x="5161" y="4204"/>
                </a:lnTo>
                <a:lnTo>
                  <a:pt x="5137" y="4204"/>
                </a:lnTo>
                <a:lnTo>
                  <a:pt x="5137" y="4180"/>
                </a:lnTo>
                <a:close/>
                <a:moveTo>
                  <a:pt x="5161" y="4204"/>
                </a:moveTo>
                <a:lnTo>
                  <a:pt x="5161" y="4213"/>
                </a:lnTo>
                <a:lnTo>
                  <a:pt x="5112" y="4213"/>
                </a:lnTo>
                <a:lnTo>
                  <a:pt x="5112" y="4204"/>
                </a:lnTo>
                <a:lnTo>
                  <a:pt x="5161" y="4204"/>
                </a:lnTo>
                <a:close/>
                <a:moveTo>
                  <a:pt x="5137" y="4238"/>
                </a:moveTo>
                <a:lnTo>
                  <a:pt x="5112" y="4238"/>
                </a:lnTo>
                <a:lnTo>
                  <a:pt x="5112" y="4213"/>
                </a:lnTo>
                <a:lnTo>
                  <a:pt x="5137" y="4213"/>
                </a:lnTo>
                <a:lnTo>
                  <a:pt x="5137" y="4238"/>
                </a:lnTo>
                <a:close/>
                <a:moveTo>
                  <a:pt x="5137" y="4189"/>
                </a:moveTo>
                <a:lnTo>
                  <a:pt x="5356" y="4189"/>
                </a:lnTo>
                <a:lnTo>
                  <a:pt x="5356" y="4238"/>
                </a:lnTo>
                <a:lnTo>
                  <a:pt x="5137" y="4238"/>
                </a:lnTo>
                <a:lnTo>
                  <a:pt x="5137" y="4189"/>
                </a:lnTo>
                <a:close/>
                <a:moveTo>
                  <a:pt x="5356" y="4189"/>
                </a:moveTo>
                <a:lnTo>
                  <a:pt x="5381" y="4189"/>
                </a:lnTo>
                <a:lnTo>
                  <a:pt x="5381" y="4213"/>
                </a:lnTo>
                <a:lnTo>
                  <a:pt x="5356" y="4213"/>
                </a:lnTo>
                <a:lnTo>
                  <a:pt x="5356" y="4189"/>
                </a:lnTo>
                <a:close/>
                <a:moveTo>
                  <a:pt x="5381" y="4213"/>
                </a:moveTo>
                <a:lnTo>
                  <a:pt x="5381" y="4286"/>
                </a:lnTo>
                <a:lnTo>
                  <a:pt x="5332" y="4286"/>
                </a:lnTo>
                <a:lnTo>
                  <a:pt x="5332" y="4213"/>
                </a:lnTo>
                <a:lnTo>
                  <a:pt x="5381" y="4213"/>
                </a:lnTo>
                <a:close/>
                <a:moveTo>
                  <a:pt x="5356" y="4310"/>
                </a:moveTo>
                <a:lnTo>
                  <a:pt x="5332" y="4310"/>
                </a:lnTo>
                <a:lnTo>
                  <a:pt x="5332" y="4286"/>
                </a:lnTo>
                <a:lnTo>
                  <a:pt x="5356" y="4286"/>
                </a:lnTo>
                <a:lnTo>
                  <a:pt x="5356" y="4310"/>
                </a:lnTo>
                <a:close/>
                <a:moveTo>
                  <a:pt x="5356" y="4261"/>
                </a:moveTo>
                <a:lnTo>
                  <a:pt x="5584" y="4261"/>
                </a:lnTo>
                <a:lnTo>
                  <a:pt x="5584" y="4310"/>
                </a:lnTo>
                <a:lnTo>
                  <a:pt x="5356" y="4310"/>
                </a:lnTo>
                <a:lnTo>
                  <a:pt x="5356" y="4261"/>
                </a:lnTo>
                <a:close/>
                <a:moveTo>
                  <a:pt x="5584" y="4261"/>
                </a:moveTo>
                <a:lnTo>
                  <a:pt x="5608" y="4261"/>
                </a:lnTo>
                <a:lnTo>
                  <a:pt x="5608" y="4286"/>
                </a:lnTo>
                <a:lnTo>
                  <a:pt x="5584" y="4286"/>
                </a:lnTo>
                <a:lnTo>
                  <a:pt x="5584" y="4261"/>
                </a:lnTo>
                <a:close/>
                <a:moveTo>
                  <a:pt x="5608" y="4286"/>
                </a:moveTo>
                <a:lnTo>
                  <a:pt x="5608" y="4302"/>
                </a:lnTo>
                <a:lnTo>
                  <a:pt x="5559" y="4302"/>
                </a:lnTo>
                <a:lnTo>
                  <a:pt x="5559" y="4286"/>
                </a:lnTo>
                <a:lnTo>
                  <a:pt x="5608" y="4286"/>
                </a:lnTo>
                <a:close/>
                <a:moveTo>
                  <a:pt x="5584" y="4327"/>
                </a:moveTo>
                <a:lnTo>
                  <a:pt x="5559" y="4327"/>
                </a:lnTo>
                <a:lnTo>
                  <a:pt x="5559" y="4302"/>
                </a:lnTo>
                <a:lnTo>
                  <a:pt x="5584" y="4302"/>
                </a:lnTo>
                <a:lnTo>
                  <a:pt x="5584" y="4327"/>
                </a:lnTo>
                <a:close/>
                <a:moveTo>
                  <a:pt x="5584" y="4278"/>
                </a:moveTo>
                <a:lnTo>
                  <a:pt x="5803" y="4278"/>
                </a:lnTo>
                <a:lnTo>
                  <a:pt x="5803" y="4327"/>
                </a:lnTo>
                <a:lnTo>
                  <a:pt x="5584" y="4327"/>
                </a:lnTo>
                <a:lnTo>
                  <a:pt x="5584" y="4278"/>
                </a:lnTo>
                <a:close/>
                <a:moveTo>
                  <a:pt x="5828" y="4302"/>
                </a:moveTo>
                <a:lnTo>
                  <a:pt x="5828" y="4327"/>
                </a:lnTo>
                <a:lnTo>
                  <a:pt x="5803" y="4327"/>
                </a:lnTo>
                <a:lnTo>
                  <a:pt x="5803" y="4302"/>
                </a:lnTo>
                <a:lnTo>
                  <a:pt x="5828" y="4302"/>
                </a:lnTo>
                <a:close/>
                <a:moveTo>
                  <a:pt x="5779" y="4302"/>
                </a:moveTo>
                <a:lnTo>
                  <a:pt x="5779" y="4197"/>
                </a:lnTo>
                <a:lnTo>
                  <a:pt x="5828" y="4197"/>
                </a:lnTo>
                <a:lnTo>
                  <a:pt x="5828" y="4302"/>
                </a:lnTo>
                <a:lnTo>
                  <a:pt x="5779" y="4302"/>
                </a:lnTo>
                <a:close/>
                <a:moveTo>
                  <a:pt x="5779" y="4197"/>
                </a:moveTo>
                <a:lnTo>
                  <a:pt x="5779" y="4172"/>
                </a:lnTo>
                <a:lnTo>
                  <a:pt x="5803" y="4172"/>
                </a:lnTo>
                <a:lnTo>
                  <a:pt x="5803" y="4197"/>
                </a:lnTo>
                <a:lnTo>
                  <a:pt x="5779" y="4197"/>
                </a:lnTo>
                <a:close/>
                <a:moveTo>
                  <a:pt x="5803" y="4172"/>
                </a:moveTo>
                <a:lnTo>
                  <a:pt x="6031" y="4172"/>
                </a:lnTo>
                <a:lnTo>
                  <a:pt x="6031" y="4221"/>
                </a:lnTo>
                <a:lnTo>
                  <a:pt x="5803" y="4221"/>
                </a:lnTo>
                <a:lnTo>
                  <a:pt x="5803" y="4172"/>
                </a:lnTo>
                <a:close/>
                <a:moveTo>
                  <a:pt x="6031" y="4172"/>
                </a:moveTo>
                <a:lnTo>
                  <a:pt x="6055" y="4172"/>
                </a:lnTo>
                <a:lnTo>
                  <a:pt x="6055" y="4197"/>
                </a:lnTo>
                <a:lnTo>
                  <a:pt x="6031" y="4197"/>
                </a:lnTo>
                <a:lnTo>
                  <a:pt x="6031" y="4172"/>
                </a:lnTo>
                <a:close/>
                <a:moveTo>
                  <a:pt x="6055" y="4197"/>
                </a:moveTo>
                <a:lnTo>
                  <a:pt x="6055" y="4343"/>
                </a:lnTo>
                <a:lnTo>
                  <a:pt x="6006" y="4343"/>
                </a:lnTo>
                <a:lnTo>
                  <a:pt x="6006" y="4197"/>
                </a:lnTo>
                <a:lnTo>
                  <a:pt x="6055" y="4197"/>
                </a:lnTo>
                <a:close/>
                <a:moveTo>
                  <a:pt x="6031" y="4367"/>
                </a:moveTo>
                <a:lnTo>
                  <a:pt x="6006" y="4367"/>
                </a:lnTo>
                <a:lnTo>
                  <a:pt x="6006" y="4343"/>
                </a:lnTo>
                <a:lnTo>
                  <a:pt x="6031" y="4343"/>
                </a:lnTo>
                <a:lnTo>
                  <a:pt x="6031" y="4367"/>
                </a:lnTo>
                <a:close/>
                <a:moveTo>
                  <a:pt x="6031" y="4318"/>
                </a:moveTo>
                <a:lnTo>
                  <a:pt x="6250" y="4318"/>
                </a:lnTo>
                <a:lnTo>
                  <a:pt x="6250" y="4367"/>
                </a:lnTo>
                <a:lnTo>
                  <a:pt x="6031" y="4367"/>
                </a:lnTo>
                <a:lnTo>
                  <a:pt x="6031" y="4318"/>
                </a:lnTo>
                <a:close/>
                <a:moveTo>
                  <a:pt x="6274" y="4343"/>
                </a:moveTo>
                <a:lnTo>
                  <a:pt x="6274" y="4367"/>
                </a:lnTo>
                <a:lnTo>
                  <a:pt x="6250" y="4367"/>
                </a:lnTo>
                <a:lnTo>
                  <a:pt x="6250" y="4343"/>
                </a:lnTo>
                <a:lnTo>
                  <a:pt x="6274" y="4343"/>
                </a:lnTo>
                <a:close/>
                <a:moveTo>
                  <a:pt x="6226" y="4343"/>
                </a:moveTo>
                <a:lnTo>
                  <a:pt x="6226" y="4270"/>
                </a:lnTo>
                <a:lnTo>
                  <a:pt x="6274" y="4270"/>
                </a:lnTo>
                <a:lnTo>
                  <a:pt x="6274" y="4343"/>
                </a:lnTo>
                <a:lnTo>
                  <a:pt x="6226" y="4343"/>
                </a:lnTo>
                <a:close/>
                <a:moveTo>
                  <a:pt x="6226" y="4270"/>
                </a:moveTo>
                <a:lnTo>
                  <a:pt x="6226" y="4246"/>
                </a:lnTo>
                <a:lnTo>
                  <a:pt x="6250" y="4246"/>
                </a:lnTo>
                <a:lnTo>
                  <a:pt x="6250" y="4270"/>
                </a:lnTo>
                <a:lnTo>
                  <a:pt x="6226" y="4270"/>
                </a:lnTo>
                <a:close/>
                <a:moveTo>
                  <a:pt x="6250" y="4246"/>
                </a:moveTo>
                <a:lnTo>
                  <a:pt x="6478" y="4246"/>
                </a:lnTo>
                <a:lnTo>
                  <a:pt x="6478" y="4295"/>
                </a:lnTo>
                <a:lnTo>
                  <a:pt x="6250" y="4295"/>
                </a:lnTo>
                <a:lnTo>
                  <a:pt x="6250" y="4246"/>
                </a:lnTo>
                <a:close/>
                <a:moveTo>
                  <a:pt x="6478" y="4246"/>
                </a:moveTo>
                <a:lnTo>
                  <a:pt x="6501" y="4246"/>
                </a:lnTo>
                <a:lnTo>
                  <a:pt x="6501" y="4270"/>
                </a:lnTo>
                <a:lnTo>
                  <a:pt x="6478" y="4270"/>
                </a:lnTo>
                <a:lnTo>
                  <a:pt x="6478" y="4246"/>
                </a:lnTo>
                <a:close/>
                <a:moveTo>
                  <a:pt x="6501" y="4270"/>
                </a:moveTo>
                <a:lnTo>
                  <a:pt x="6501" y="4295"/>
                </a:lnTo>
                <a:lnTo>
                  <a:pt x="6453" y="4295"/>
                </a:lnTo>
                <a:lnTo>
                  <a:pt x="6453" y="4270"/>
                </a:lnTo>
                <a:lnTo>
                  <a:pt x="6501" y="4270"/>
                </a:lnTo>
                <a:close/>
                <a:moveTo>
                  <a:pt x="6478" y="4318"/>
                </a:moveTo>
                <a:lnTo>
                  <a:pt x="6453" y="4318"/>
                </a:lnTo>
                <a:lnTo>
                  <a:pt x="6453" y="4295"/>
                </a:lnTo>
                <a:lnTo>
                  <a:pt x="6478" y="4295"/>
                </a:lnTo>
                <a:lnTo>
                  <a:pt x="6478" y="4318"/>
                </a:lnTo>
                <a:close/>
                <a:moveTo>
                  <a:pt x="6478" y="4270"/>
                </a:moveTo>
                <a:lnTo>
                  <a:pt x="6696" y="4270"/>
                </a:lnTo>
                <a:lnTo>
                  <a:pt x="6696" y="4318"/>
                </a:lnTo>
                <a:lnTo>
                  <a:pt x="6478" y="4318"/>
                </a:lnTo>
                <a:lnTo>
                  <a:pt x="6478" y="4270"/>
                </a:lnTo>
                <a:close/>
                <a:moveTo>
                  <a:pt x="6696" y="4270"/>
                </a:moveTo>
                <a:lnTo>
                  <a:pt x="6721" y="4270"/>
                </a:lnTo>
                <a:lnTo>
                  <a:pt x="6721" y="4295"/>
                </a:lnTo>
                <a:lnTo>
                  <a:pt x="6696" y="4295"/>
                </a:lnTo>
                <a:lnTo>
                  <a:pt x="6696" y="4270"/>
                </a:lnTo>
                <a:close/>
                <a:moveTo>
                  <a:pt x="6721" y="4295"/>
                </a:moveTo>
                <a:lnTo>
                  <a:pt x="6721" y="4327"/>
                </a:lnTo>
                <a:lnTo>
                  <a:pt x="6673" y="4327"/>
                </a:lnTo>
                <a:lnTo>
                  <a:pt x="6673" y="4295"/>
                </a:lnTo>
                <a:lnTo>
                  <a:pt x="6721" y="4295"/>
                </a:lnTo>
                <a:close/>
                <a:moveTo>
                  <a:pt x="6696" y="4352"/>
                </a:moveTo>
                <a:lnTo>
                  <a:pt x="6673" y="4352"/>
                </a:lnTo>
                <a:lnTo>
                  <a:pt x="6673" y="4327"/>
                </a:lnTo>
                <a:lnTo>
                  <a:pt x="6696" y="4327"/>
                </a:lnTo>
                <a:lnTo>
                  <a:pt x="6696" y="4352"/>
                </a:lnTo>
                <a:close/>
                <a:moveTo>
                  <a:pt x="6696" y="4302"/>
                </a:moveTo>
                <a:lnTo>
                  <a:pt x="6925" y="4302"/>
                </a:lnTo>
                <a:lnTo>
                  <a:pt x="6925" y="4352"/>
                </a:lnTo>
                <a:lnTo>
                  <a:pt x="6696" y="4352"/>
                </a:lnTo>
                <a:lnTo>
                  <a:pt x="6696" y="4302"/>
                </a:lnTo>
                <a:close/>
                <a:moveTo>
                  <a:pt x="6925" y="4302"/>
                </a:moveTo>
                <a:lnTo>
                  <a:pt x="6948" y="4302"/>
                </a:lnTo>
                <a:lnTo>
                  <a:pt x="6948" y="4327"/>
                </a:lnTo>
                <a:lnTo>
                  <a:pt x="6925" y="4327"/>
                </a:lnTo>
                <a:lnTo>
                  <a:pt x="6925" y="4302"/>
                </a:lnTo>
                <a:close/>
                <a:moveTo>
                  <a:pt x="6948" y="4327"/>
                </a:moveTo>
                <a:lnTo>
                  <a:pt x="6948" y="4352"/>
                </a:lnTo>
                <a:lnTo>
                  <a:pt x="6900" y="4352"/>
                </a:lnTo>
                <a:lnTo>
                  <a:pt x="6900" y="4327"/>
                </a:lnTo>
                <a:lnTo>
                  <a:pt x="6948" y="4327"/>
                </a:lnTo>
                <a:close/>
                <a:moveTo>
                  <a:pt x="6925" y="4376"/>
                </a:moveTo>
                <a:lnTo>
                  <a:pt x="6900" y="4376"/>
                </a:lnTo>
                <a:lnTo>
                  <a:pt x="6900" y="4352"/>
                </a:lnTo>
                <a:lnTo>
                  <a:pt x="6925" y="4352"/>
                </a:lnTo>
                <a:lnTo>
                  <a:pt x="6925" y="4376"/>
                </a:lnTo>
                <a:close/>
                <a:moveTo>
                  <a:pt x="6925" y="4327"/>
                </a:moveTo>
                <a:lnTo>
                  <a:pt x="7144" y="4327"/>
                </a:lnTo>
                <a:lnTo>
                  <a:pt x="7144" y="4376"/>
                </a:lnTo>
                <a:lnTo>
                  <a:pt x="6925" y="4376"/>
                </a:lnTo>
                <a:lnTo>
                  <a:pt x="6925" y="4327"/>
                </a:lnTo>
                <a:close/>
                <a:moveTo>
                  <a:pt x="7168" y="4352"/>
                </a:moveTo>
                <a:lnTo>
                  <a:pt x="7168" y="4376"/>
                </a:lnTo>
                <a:lnTo>
                  <a:pt x="7144" y="4376"/>
                </a:lnTo>
                <a:lnTo>
                  <a:pt x="7144" y="4352"/>
                </a:lnTo>
                <a:lnTo>
                  <a:pt x="7168" y="4352"/>
                </a:lnTo>
                <a:close/>
                <a:moveTo>
                  <a:pt x="7119" y="4352"/>
                </a:moveTo>
                <a:lnTo>
                  <a:pt x="7119" y="4327"/>
                </a:lnTo>
                <a:lnTo>
                  <a:pt x="7168" y="4327"/>
                </a:lnTo>
                <a:lnTo>
                  <a:pt x="7168" y="4352"/>
                </a:lnTo>
                <a:lnTo>
                  <a:pt x="7119" y="4352"/>
                </a:lnTo>
                <a:close/>
                <a:moveTo>
                  <a:pt x="7119" y="4327"/>
                </a:moveTo>
                <a:lnTo>
                  <a:pt x="7119" y="4302"/>
                </a:lnTo>
                <a:lnTo>
                  <a:pt x="7144" y="4302"/>
                </a:lnTo>
                <a:lnTo>
                  <a:pt x="7144" y="4327"/>
                </a:lnTo>
                <a:lnTo>
                  <a:pt x="7119" y="4327"/>
                </a:lnTo>
                <a:close/>
                <a:moveTo>
                  <a:pt x="7144" y="4302"/>
                </a:moveTo>
                <a:lnTo>
                  <a:pt x="7371" y="4302"/>
                </a:lnTo>
                <a:lnTo>
                  <a:pt x="7371" y="4352"/>
                </a:lnTo>
                <a:lnTo>
                  <a:pt x="7144" y="4352"/>
                </a:lnTo>
                <a:lnTo>
                  <a:pt x="7144" y="4302"/>
                </a:lnTo>
                <a:close/>
                <a:moveTo>
                  <a:pt x="7371" y="4302"/>
                </a:moveTo>
                <a:lnTo>
                  <a:pt x="7396" y="4302"/>
                </a:lnTo>
                <a:lnTo>
                  <a:pt x="7396" y="4327"/>
                </a:lnTo>
                <a:lnTo>
                  <a:pt x="7371" y="4327"/>
                </a:lnTo>
                <a:lnTo>
                  <a:pt x="7371" y="4302"/>
                </a:lnTo>
                <a:close/>
                <a:moveTo>
                  <a:pt x="7396" y="4327"/>
                </a:moveTo>
                <a:lnTo>
                  <a:pt x="7396" y="4490"/>
                </a:lnTo>
                <a:lnTo>
                  <a:pt x="7348" y="4490"/>
                </a:lnTo>
                <a:lnTo>
                  <a:pt x="7348" y="4327"/>
                </a:lnTo>
                <a:lnTo>
                  <a:pt x="7396" y="4327"/>
                </a:lnTo>
                <a:close/>
                <a:moveTo>
                  <a:pt x="7371" y="4514"/>
                </a:moveTo>
                <a:lnTo>
                  <a:pt x="7348" y="4514"/>
                </a:lnTo>
                <a:lnTo>
                  <a:pt x="7348" y="4490"/>
                </a:lnTo>
                <a:lnTo>
                  <a:pt x="7371" y="4490"/>
                </a:lnTo>
                <a:lnTo>
                  <a:pt x="7371" y="4514"/>
                </a:lnTo>
                <a:close/>
                <a:moveTo>
                  <a:pt x="7371" y="4465"/>
                </a:moveTo>
                <a:lnTo>
                  <a:pt x="7591" y="4465"/>
                </a:lnTo>
                <a:lnTo>
                  <a:pt x="7591" y="4514"/>
                </a:lnTo>
                <a:lnTo>
                  <a:pt x="7371" y="4514"/>
                </a:lnTo>
                <a:lnTo>
                  <a:pt x="7371" y="4465"/>
                </a:lnTo>
                <a:close/>
                <a:moveTo>
                  <a:pt x="7615" y="4490"/>
                </a:moveTo>
                <a:lnTo>
                  <a:pt x="7615" y="4514"/>
                </a:lnTo>
                <a:lnTo>
                  <a:pt x="7591" y="4514"/>
                </a:lnTo>
                <a:lnTo>
                  <a:pt x="7591" y="4490"/>
                </a:lnTo>
                <a:lnTo>
                  <a:pt x="7615" y="4490"/>
                </a:lnTo>
                <a:close/>
                <a:moveTo>
                  <a:pt x="7566" y="4490"/>
                </a:moveTo>
                <a:lnTo>
                  <a:pt x="7566" y="4343"/>
                </a:lnTo>
                <a:lnTo>
                  <a:pt x="7615" y="4343"/>
                </a:lnTo>
                <a:lnTo>
                  <a:pt x="7615" y="4490"/>
                </a:lnTo>
                <a:lnTo>
                  <a:pt x="7566" y="4490"/>
                </a:lnTo>
                <a:close/>
                <a:moveTo>
                  <a:pt x="7566" y="4343"/>
                </a:moveTo>
                <a:lnTo>
                  <a:pt x="7566" y="4318"/>
                </a:lnTo>
                <a:lnTo>
                  <a:pt x="7591" y="4318"/>
                </a:lnTo>
                <a:lnTo>
                  <a:pt x="7591" y="4343"/>
                </a:lnTo>
                <a:lnTo>
                  <a:pt x="7566" y="4343"/>
                </a:lnTo>
                <a:close/>
                <a:moveTo>
                  <a:pt x="7591" y="4318"/>
                </a:moveTo>
                <a:lnTo>
                  <a:pt x="7818" y="4318"/>
                </a:lnTo>
                <a:lnTo>
                  <a:pt x="7818" y="4367"/>
                </a:lnTo>
                <a:lnTo>
                  <a:pt x="7591" y="4367"/>
                </a:lnTo>
                <a:lnTo>
                  <a:pt x="7591" y="4318"/>
                </a:lnTo>
                <a:close/>
                <a:moveTo>
                  <a:pt x="7843" y="4343"/>
                </a:moveTo>
                <a:lnTo>
                  <a:pt x="7843" y="4367"/>
                </a:lnTo>
                <a:lnTo>
                  <a:pt x="7818" y="4367"/>
                </a:lnTo>
                <a:lnTo>
                  <a:pt x="7818" y="4343"/>
                </a:lnTo>
                <a:lnTo>
                  <a:pt x="7843" y="4343"/>
                </a:lnTo>
                <a:close/>
                <a:moveTo>
                  <a:pt x="7794" y="4343"/>
                </a:moveTo>
                <a:lnTo>
                  <a:pt x="7794" y="4327"/>
                </a:lnTo>
                <a:lnTo>
                  <a:pt x="7843" y="4327"/>
                </a:lnTo>
                <a:lnTo>
                  <a:pt x="7843" y="4343"/>
                </a:lnTo>
                <a:lnTo>
                  <a:pt x="7794" y="4343"/>
                </a:lnTo>
                <a:close/>
                <a:moveTo>
                  <a:pt x="7794" y="4327"/>
                </a:moveTo>
                <a:lnTo>
                  <a:pt x="7794" y="4302"/>
                </a:lnTo>
                <a:lnTo>
                  <a:pt x="7818" y="4302"/>
                </a:lnTo>
                <a:lnTo>
                  <a:pt x="7818" y="4327"/>
                </a:lnTo>
                <a:lnTo>
                  <a:pt x="7794" y="4327"/>
                </a:lnTo>
                <a:close/>
                <a:moveTo>
                  <a:pt x="7818" y="4302"/>
                </a:moveTo>
                <a:lnTo>
                  <a:pt x="8038" y="4302"/>
                </a:lnTo>
                <a:lnTo>
                  <a:pt x="8038" y="4352"/>
                </a:lnTo>
                <a:lnTo>
                  <a:pt x="7818" y="4352"/>
                </a:lnTo>
                <a:lnTo>
                  <a:pt x="7818" y="4302"/>
                </a:lnTo>
                <a:close/>
                <a:moveTo>
                  <a:pt x="8038" y="4302"/>
                </a:moveTo>
                <a:lnTo>
                  <a:pt x="8062" y="4302"/>
                </a:lnTo>
                <a:lnTo>
                  <a:pt x="8062" y="4327"/>
                </a:lnTo>
                <a:lnTo>
                  <a:pt x="8038" y="4327"/>
                </a:lnTo>
                <a:lnTo>
                  <a:pt x="8038" y="4302"/>
                </a:lnTo>
                <a:close/>
                <a:moveTo>
                  <a:pt x="8062" y="4327"/>
                </a:moveTo>
                <a:lnTo>
                  <a:pt x="8062" y="4376"/>
                </a:lnTo>
                <a:lnTo>
                  <a:pt x="8013" y="4376"/>
                </a:lnTo>
                <a:lnTo>
                  <a:pt x="8013" y="4327"/>
                </a:lnTo>
                <a:lnTo>
                  <a:pt x="8062" y="4327"/>
                </a:lnTo>
                <a:close/>
                <a:moveTo>
                  <a:pt x="8038" y="4400"/>
                </a:moveTo>
                <a:lnTo>
                  <a:pt x="8013" y="4400"/>
                </a:lnTo>
                <a:lnTo>
                  <a:pt x="8013" y="4376"/>
                </a:lnTo>
                <a:lnTo>
                  <a:pt x="8038" y="4376"/>
                </a:lnTo>
                <a:lnTo>
                  <a:pt x="8038" y="4400"/>
                </a:lnTo>
                <a:close/>
                <a:moveTo>
                  <a:pt x="8038" y="4351"/>
                </a:moveTo>
                <a:lnTo>
                  <a:pt x="8265" y="4351"/>
                </a:lnTo>
                <a:lnTo>
                  <a:pt x="8265" y="4400"/>
                </a:lnTo>
                <a:lnTo>
                  <a:pt x="8038" y="4400"/>
                </a:lnTo>
                <a:lnTo>
                  <a:pt x="8038" y="4351"/>
                </a:lnTo>
                <a:close/>
                <a:moveTo>
                  <a:pt x="8265" y="4351"/>
                </a:moveTo>
                <a:lnTo>
                  <a:pt x="8290" y="4351"/>
                </a:lnTo>
                <a:lnTo>
                  <a:pt x="8290" y="4376"/>
                </a:lnTo>
                <a:lnTo>
                  <a:pt x="8265" y="4376"/>
                </a:lnTo>
                <a:lnTo>
                  <a:pt x="8265" y="4351"/>
                </a:lnTo>
                <a:close/>
                <a:moveTo>
                  <a:pt x="8290" y="4376"/>
                </a:moveTo>
                <a:lnTo>
                  <a:pt x="8290" y="4522"/>
                </a:lnTo>
                <a:lnTo>
                  <a:pt x="8241" y="4522"/>
                </a:lnTo>
                <a:lnTo>
                  <a:pt x="8241" y="4376"/>
                </a:lnTo>
                <a:lnTo>
                  <a:pt x="8290" y="4376"/>
                </a:lnTo>
                <a:close/>
                <a:moveTo>
                  <a:pt x="8265" y="4547"/>
                </a:moveTo>
                <a:lnTo>
                  <a:pt x="8241" y="4547"/>
                </a:lnTo>
                <a:lnTo>
                  <a:pt x="8241" y="4522"/>
                </a:lnTo>
                <a:lnTo>
                  <a:pt x="8265" y="4522"/>
                </a:lnTo>
                <a:lnTo>
                  <a:pt x="8265" y="4547"/>
                </a:lnTo>
                <a:close/>
                <a:moveTo>
                  <a:pt x="8265" y="4498"/>
                </a:moveTo>
                <a:lnTo>
                  <a:pt x="8485" y="4498"/>
                </a:lnTo>
                <a:lnTo>
                  <a:pt x="8485" y="4547"/>
                </a:lnTo>
                <a:lnTo>
                  <a:pt x="8265" y="4547"/>
                </a:lnTo>
                <a:lnTo>
                  <a:pt x="8265" y="4498"/>
                </a:lnTo>
                <a:close/>
                <a:moveTo>
                  <a:pt x="8509" y="4522"/>
                </a:moveTo>
                <a:lnTo>
                  <a:pt x="8509" y="4547"/>
                </a:lnTo>
                <a:lnTo>
                  <a:pt x="8485" y="4547"/>
                </a:lnTo>
                <a:lnTo>
                  <a:pt x="8485" y="4522"/>
                </a:lnTo>
                <a:lnTo>
                  <a:pt x="8509" y="4522"/>
                </a:lnTo>
                <a:close/>
                <a:moveTo>
                  <a:pt x="8460" y="4522"/>
                </a:moveTo>
                <a:lnTo>
                  <a:pt x="8460" y="4367"/>
                </a:lnTo>
                <a:lnTo>
                  <a:pt x="8509" y="4367"/>
                </a:lnTo>
                <a:lnTo>
                  <a:pt x="8509" y="4522"/>
                </a:lnTo>
                <a:lnTo>
                  <a:pt x="8460" y="4522"/>
                </a:lnTo>
                <a:close/>
                <a:moveTo>
                  <a:pt x="8460" y="4367"/>
                </a:moveTo>
                <a:lnTo>
                  <a:pt x="8460" y="4343"/>
                </a:lnTo>
                <a:lnTo>
                  <a:pt x="8485" y="4343"/>
                </a:lnTo>
                <a:lnTo>
                  <a:pt x="8485" y="4367"/>
                </a:lnTo>
                <a:lnTo>
                  <a:pt x="8460" y="4367"/>
                </a:lnTo>
                <a:close/>
                <a:moveTo>
                  <a:pt x="8485" y="4343"/>
                </a:moveTo>
                <a:lnTo>
                  <a:pt x="8712" y="4343"/>
                </a:lnTo>
                <a:lnTo>
                  <a:pt x="8712" y="4392"/>
                </a:lnTo>
                <a:lnTo>
                  <a:pt x="8485" y="4392"/>
                </a:lnTo>
                <a:lnTo>
                  <a:pt x="8485" y="4343"/>
                </a:lnTo>
                <a:close/>
                <a:moveTo>
                  <a:pt x="8712" y="4343"/>
                </a:moveTo>
                <a:lnTo>
                  <a:pt x="8737" y="4343"/>
                </a:lnTo>
                <a:lnTo>
                  <a:pt x="8737" y="4367"/>
                </a:lnTo>
                <a:lnTo>
                  <a:pt x="8712" y="4367"/>
                </a:lnTo>
                <a:lnTo>
                  <a:pt x="8712" y="4343"/>
                </a:lnTo>
                <a:close/>
                <a:moveTo>
                  <a:pt x="8737" y="4367"/>
                </a:moveTo>
                <a:lnTo>
                  <a:pt x="8737" y="4522"/>
                </a:lnTo>
                <a:lnTo>
                  <a:pt x="8688" y="4522"/>
                </a:lnTo>
                <a:lnTo>
                  <a:pt x="8688" y="4367"/>
                </a:lnTo>
                <a:lnTo>
                  <a:pt x="8737" y="4367"/>
                </a:lnTo>
                <a:close/>
                <a:moveTo>
                  <a:pt x="8712" y="4547"/>
                </a:moveTo>
                <a:lnTo>
                  <a:pt x="8688" y="4547"/>
                </a:lnTo>
                <a:lnTo>
                  <a:pt x="8688" y="4522"/>
                </a:lnTo>
                <a:lnTo>
                  <a:pt x="8712" y="4522"/>
                </a:lnTo>
                <a:lnTo>
                  <a:pt x="8712" y="4547"/>
                </a:lnTo>
                <a:close/>
                <a:moveTo>
                  <a:pt x="8712" y="4498"/>
                </a:moveTo>
                <a:lnTo>
                  <a:pt x="8932" y="4498"/>
                </a:lnTo>
                <a:lnTo>
                  <a:pt x="8932" y="4547"/>
                </a:lnTo>
                <a:lnTo>
                  <a:pt x="8712" y="4547"/>
                </a:lnTo>
                <a:lnTo>
                  <a:pt x="8712" y="4498"/>
                </a:lnTo>
                <a:close/>
                <a:moveTo>
                  <a:pt x="8956" y="4522"/>
                </a:moveTo>
                <a:lnTo>
                  <a:pt x="8956" y="4547"/>
                </a:lnTo>
                <a:lnTo>
                  <a:pt x="8932" y="4547"/>
                </a:lnTo>
                <a:lnTo>
                  <a:pt x="8932" y="4522"/>
                </a:lnTo>
                <a:lnTo>
                  <a:pt x="8956" y="4522"/>
                </a:lnTo>
                <a:close/>
                <a:moveTo>
                  <a:pt x="8907" y="4522"/>
                </a:moveTo>
                <a:lnTo>
                  <a:pt x="8907" y="4392"/>
                </a:lnTo>
                <a:lnTo>
                  <a:pt x="8956" y="4392"/>
                </a:lnTo>
                <a:lnTo>
                  <a:pt x="8956" y="4522"/>
                </a:lnTo>
                <a:lnTo>
                  <a:pt x="8907" y="4522"/>
                </a:lnTo>
                <a:close/>
                <a:moveTo>
                  <a:pt x="8907" y="4392"/>
                </a:moveTo>
                <a:lnTo>
                  <a:pt x="8907" y="4367"/>
                </a:lnTo>
                <a:lnTo>
                  <a:pt x="8932" y="4367"/>
                </a:lnTo>
                <a:lnTo>
                  <a:pt x="8932" y="4392"/>
                </a:lnTo>
                <a:lnTo>
                  <a:pt x="8907" y="4392"/>
                </a:lnTo>
                <a:close/>
                <a:moveTo>
                  <a:pt x="8932" y="4367"/>
                </a:moveTo>
                <a:lnTo>
                  <a:pt x="9159" y="4367"/>
                </a:lnTo>
                <a:lnTo>
                  <a:pt x="9159" y="4416"/>
                </a:lnTo>
                <a:lnTo>
                  <a:pt x="8932" y="4416"/>
                </a:lnTo>
                <a:lnTo>
                  <a:pt x="8932" y="4367"/>
                </a:lnTo>
                <a:close/>
                <a:moveTo>
                  <a:pt x="9159" y="4367"/>
                </a:moveTo>
                <a:lnTo>
                  <a:pt x="9184" y="4367"/>
                </a:lnTo>
                <a:lnTo>
                  <a:pt x="9184" y="4392"/>
                </a:lnTo>
                <a:lnTo>
                  <a:pt x="9159" y="4392"/>
                </a:lnTo>
                <a:lnTo>
                  <a:pt x="9159" y="4367"/>
                </a:lnTo>
                <a:close/>
                <a:moveTo>
                  <a:pt x="9184" y="4392"/>
                </a:moveTo>
                <a:lnTo>
                  <a:pt x="9184" y="4473"/>
                </a:lnTo>
                <a:lnTo>
                  <a:pt x="9135" y="4473"/>
                </a:lnTo>
                <a:lnTo>
                  <a:pt x="9135" y="4392"/>
                </a:lnTo>
                <a:lnTo>
                  <a:pt x="9184" y="4392"/>
                </a:lnTo>
                <a:close/>
                <a:moveTo>
                  <a:pt x="9159" y="4498"/>
                </a:moveTo>
                <a:lnTo>
                  <a:pt x="9135" y="4498"/>
                </a:lnTo>
                <a:lnTo>
                  <a:pt x="9135" y="4473"/>
                </a:lnTo>
                <a:lnTo>
                  <a:pt x="9159" y="4473"/>
                </a:lnTo>
                <a:lnTo>
                  <a:pt x="9159" y="4498"/>
                </a:lnTo>
                <a:close/>
                <a:moveTo>
                  <a:pt x="9159" y="4449"/>
                </a:moveTo>
                <a:lnTo>
                  <a:pt x="9379" y="4449"/>
                </a:lnTo>
                <a:lnTo>
                  <a:pt x="9379" y="4498"/>
                </a:lnTo>
                <a:lnTo>
                  <a:pt x="9159" y="4498"/>
                </a:lnTo>
                <a:lnTo>
                  <a:pt x="9159" y="4449"/>
                </a:lnTo>
                <a:close/>
                <a:moveTo>
                  <a:pt x="9379" y="4449"/>
                </a:moveTo>
                <a:lnTo>
                  <a:pt x="9404" y="4449"/>
                </a:lnTo>
                <a:lnTo>
                  <a:pt x="9404" y="4473"/>
                </a:lnTo>
                <a:lnTo>
                  <a:pt x="9379" y="4473"/>
                </a:lnTo>
                <a:lnTo>
                  <a:pt x="9379" y="4449"/>
                </a:lnTo>
                <a:close/>
                <a:moveTo>
                  <a:pt x="9404" y="4473"/>
                </a:moveTo>
                <a:lnTo>
                  <a:pt x="9404" y="4498"/>
                </a:lnTo>
                <a:lnTo>
                  <a:pt x="9355" y="4498"/>
                </a:lnTo>
                <a:lnTo>
                  <a:pt x="9355" y="4473"/>
                </a:lnTo>
                <a:lnTo>
                  <a:pt x="9404" y="4473"/>
                </a:lnTo>
                <a:close/>
                <a:moveTo>
                  <a:pt x="9379" y="4522"/>
                </a:moveTo>
                <a:lnTo>
                  <a:pt x="9355" y="4522"/>
                </a:lnTo>
                <a:lnTo>
                  <a:pt x="9355" y="4498"/>
                </a:lnTo>
                <a:lnTo>
                  <a:pt x="9379" y="4498"/>
                </a:lnTo>
                <a:lnTo>
                  <a:pt x="9379" y="4522"/>
                </a:lnTo>
                <a:close/>
                <a:moveTo>
                  <a:pt x="9379" y="4473"/>
                </a:moveTo>
                <a:lnTo>
                  <a:pt x="9607" y="4473"/>
                </a:lnTo>
                <a:lnTo>
                  <a:pt x="9607" y="4522"/>
                </a:lnTo>
                <a:lnTo>
                  <a:pt x="9379" y="4522"/>
                </a:lnTo>
                <a:lnTo>
                  <a:pt x="9379" y="4473"/>
                </a:lnTo>
                <a:close/>
                <a:moveTo>
                  <a:pt x="9631" y="4498"/>
                </a:moveTo>
                <a:lnTo>
                  <a:pt x="9631" y="4522"/>
                </a:lnTo>
                <a:lnTo>
                  <a:pt x="9607" y="4522"/>
                </a:lnTo>
                <a:lnTo>
                  <a:pt x="9607" y="4498"/>
                </a:lnTo>
                <a:lnTo>
                  <a:pt x="9631" y="4498"/>
                </a:lnTo>
                <a:close/>
                <a:moveTo>
                  <a:pt x="9582" y="4498"/>
                </a:moveTo>
                <a:lnTo>
                  <a:pt x="9582" y="4424"/>
                </a:lnTo>
                <a:lnTo>
                  <a:pt x="9631" y="4424"/>
                </a:lnTo>
                <a:lnTo>
                  <a:pt x="9631" y="4498"/>
                </a:lnTo>
                <a:lnTo>
                  <a:pt x="9582" y="4498"/>
                </a:lnTo>
                <a:close/>
                <a:moveTo>
                  <a:pt x="9582" y="4424"/>
                </a:moveTo>
                <a:lnTo>
                  <a:pt x="9582" y="4400"/>
                </a:lnTo>
                <a:lnTo>
                  <a:pt x="9607" y="4400"/>
                </a:lnTo>
                <a:lnTo>
                  <a:pt x="9607" y="4424"/>
                </a:lnTo>
                <a:lnTo>
                  <a:pt x="9582" y="4424"/>
                </a:lnTo>
                <a:close/>
                <a:moveTo>
                  <a:pt x="9607" y="4400"/>
                </a:moveTo>
                <a:lnTo>
                  <a:pt x="9826" y="4400"/>
                </a:lnTo>
                <a:lnTo>
                  <a:pt x="9826" y="4449"/>
                </a:lnTo>
                <a:lnTo>
                  <a:pt x="9607" y="4449"/>
                </a:lnTo>
                <a:lnTo>
                  <a:pt x="9607" y="4400"/>
                </a:lnTo>
                <a:close/>
                <a:moveTo>
                  <a:pt x="9826" y="4400"/>
                </a:moveTo>
                <a:lnTo>
                  <a:pt x="9851" y="4400"/>
                </a:lnTo>
                <a:lnTo>
                  <a:pt x="9851" y="4424"/>
                </a:lnTo>
                <a:lnTo>
                  <a:pt x="9826" y="4424"/>
                </a:lnTo>
                <a:lnTo>
                  <a:pt x="9826" y="4400"/>
                </a:lnTo>
                <a:close/>
                <a:moveTo>
                  <a:pt x="9851" y="4424"/>
                </a:moveTo>
                <a:lnTo>
                  <a:pt x="9851" y="4481"/>
                </a:lnTo>
                <a:lnTo>
                  <a:pt x="9802" y="4481"/>
                </a:lnTo>
                <a:lnTo>
                  <a:pt x="9802" y="4424"/>
                </a:lnTo>
                <a:lnTo>
                  <a:pt x="9851" y="4424"/>
                </a:lnTo>
                <a:close/>
                <a:moveTo>
                  <a:pt x="9826" y="4505"/>
                </a:moveTo>
                <a:lnTo>
                  <a:pt x="9802" y="4505"/>
                </a:lnTo>
                <a:lnTo>
                  <a:pt x="9802" y="4481"/>
                </a:lnTo>
                <a:lnTo>
                  <a:pt x="9826" y="4481"/>
                </a:lnTo>
                <a:lnTo>
                  <a:pt x="9826" y="4505"/>
                </a:lnTo>
                <a:close/>
                <a:moveTo>
                  <a:pt x="9826" y="4456"/>
                </a:moveTo>
                <a:lnTo>
                  <a:pt x="10054" y="4456"/>
                </a:lnTo>
                <a:lnTo>
                  <a:pt x="10054" y="4505"/>
                </a:lnTo>
                <a:lnTo>
                  <a:pt x="9826" y="4505"/>
                </a:lnTo>
                <a:lnTo>
                  <a:pt x="9826" y="4456"/>
                </a:lnTo>
                <a:close/>
                <a:moveTo>
                  <a:pt x="10078" y="4481"/>
                </a:moveTo>
                <a:lnTo>
                  <a:pt x="10078" y="4505"/>
                </a:lnTo>
                <a:lnTo>
                  <a:pt x="10054" y="4505"/>
                </a:lnTo>
                <a:lnTo>
                  <a:pt x="10054" y="4481"/>
                </a:lnTo>
                <a:lnTo>
                  <a:pt x="10078" y="4481"/>
                </a:lnTo>
                <a:close/>
                <a:moveTo>
                  <a:pt x="10029" y="4481"/>
                </a:moveTo>
                <a:lnTo>
                  <a:pt x="10029" y="4441"/>
                </a:lnTo>
                <a:lnTo>
                  <a:pt x="10078" y="4441"/>
                </a:lnTo>
                <a:lnTo>
                  <a:pt x="10078" y="4481"/>
                </a:lnTo>
                <a:lnTo>
                  <a:pt x="10029" y="4481"/>
                </a:lnTo>
                <a:close/>
                <a:moveTo>
                  <a:pt x="10029" y="4441"/>
                </a:moveTo>
                <a:lnTo>
                  <a:pt x="10029" y="4416"/>
                </a:lnTo>
                <a:lnTo>
                  <a:pt x="10054" y="4416"/>
                </a:lnTo>
                <a:lnTo>
                  <a:pt x="10054" y="4441"/>
                </a:lnTo>
                <a:lnTo>
                  <a:pt x="10029" y="4441"/>
                </a:lnTo>
                <a:close/>
                <a:moveTo>
                  <a:pt x="10054" y="4416"/>
                </a:moveTo>
                <a:lnTo>
                  <a:pt x="10273" y="4416"/>
                </a:lnTo>
                <a:lnTo>
                  <a:pt x="10273" y="4465"/>
                </a:lnTo>
                <a:lnTo>
                  <a:pt x="10054" y="4465"/>
                </a:lnTo>
                <a:lnTo>
                  <a:pt x="10054" y="4416"/>
                </a:lnTo>
                <a:close/>
                <a:moveTo>
                  <a:pt x="10273" y="4416"/>
                </a:moveTo>
                <a:lnTo>
                  <a:pt x="10297" y="4416"/>
                </a:lnTo>
                <a:lnTo>
                  <a:pt x="10297" y="4441"/>
                </a:lnTo>
                <a:lnTo>
                  <a:pt x="10273" y="4441"/>
                </a:lnTo>
                <a:lnTo>
                  <a:pt x="10273" y="4416"/>
                </a:lnTo>
                <a:close/>
                <a:moveTo>
                  <a:pt x="10297" y="4441"/>
                </a:moveTo>
                <a:lnTo>
                  <a:pt x="10297" y="4547"/>
                </a:lnTo>
                <a:lnTo>
                  <a:pt x="10249" y="4547"/>
                </a:lnTo>
                <a:lnTo>
                  <a:pt x="10249" y="4441"/>
                </a:lnTo>
                <a:lnTo>
                  <a:pt x="10297" y="4441"/>
                </a:lnTo>
                <a:close/>
                <a:moveTo>
                  <a:pt x="10273" y="4571"/>
                </a:moveTo>
                <a:lnTo>
                  <a:pt x="10249" y="4571"/>
                </a:lnTo>
                <a:lnTo>
                  <a:pt x="10249" y="4547"/>
                </a:lnTo>
                <a:lnTo>
                  <a:pt x="10273" y="4547"/>
                </a:lnTo>
                <a:lnTo>
                  <a:pt x="10273" y="4571"/>
                </a:lnTo>
                <a:close/>
                <a:moveTo>
                  <a:pt x="10273" y="4522"/>
                </a:moveTo>
                <a:lnTo>
                  <a:pt x="10501" y="4522"/>
                </a:lnTo>
                <a:lnTo>
                  <a:pt x="10501" y="4571"/>
                </a:lnTo>
                <a:lnTo>
                  <a:pt x="10273" y="4571"/>
                </a:lnTo>
                <a:lnTo>
                  <a:pt x="10273" y="4522"/>
                </a:lnTo>
                <a:close/>
                <a:moveTo>
                  <a:pt x="10525" y="4547"/>
                </a:moveTo>
                <a:lnTo>
                  <a:pt x="10525" y="4571"/>
                </a:lnTo>
                <a:lnTo>
                  <a:pt x="10501" y="4571"/>
                </a:lnTo>
                <a:lnTo>
                  <a:pt x="10501" y="4547"/>
                </a:lnTo>
                <a:lnTo>
                  <a:pt x="10525" y="4547"/>
                </a:lnTo>
                <a:close/>
                <a:moveTo>
                  <a:pt x="10476" y="4547"/>
                </a:moveTo>
                <a:lnTo>
                  <a:pt x="10476" y="4473"/>
                </a:lnTo>
                <a:lnTo>
                  <a:pt x="10525" y="4473"/>
                </a:lnTo>
                <a:lnTo>
                  <a:pt x="10525" y="4547"/>
                </a:lnTo>
                <a:lnTo>
                  <a:pt x="10476" y="4547"/>
                </a:lnTo>
                <a:close/>
                <a:moveTo>
                  <a:pt x="10476" y="4473"/>
                </a:moveTo>
                <a:lnTo>
                  <a:pt x="10476" y="4449"/>
                </a:lnTo>
                <a:lnTo>
                  <a:pt x="10501" y="4449"/>
                </a:lnTo>
                <a:lnTo>
                  <a:pt x="10501" y="4473"/>
                </a:lnTo>
                <a:lnTo>
                  <a:pt x="10476" y="4473"/>
                </a:lnTo>
                <a:close/>
                <a:moveTo>
                  <a:pt x="10501" y="4449"/>
                </a:moveTo>
                <a:lnTo>
                  <a:pt x="10719" y="4449"/>
                </a:lnTo>
                <a:lnTo>
                  <a:pt x="10719" y="4498"/>
                </a:lnTo>
                <a:lnTo>
                  <a:pt x="10501" y="4498"/>
                </a:lnTo>
                <a:lnTo>
                  <a:pt x="10501" y="4449"/>
                </a:lnTo>
                <a:close/>
                <a:moveTo>
                  <a:pt x="10744" y="4473"/>
                </a:moveTo>
                <a:lnTo>
                  <a:pt x="10744" y="4498"/>
                </a:lnTo>
                <a:lnTo>
                  <a:pt x="10719" y="4498"/>
                </a:lnTo>
                <a:lnTo>
                  <a:pt x="10719" y="4473"/>
                </a:lnTo>
                <a:lnTo>
                  <a:pt x="10744" y="4473"/>
                </a:lnTo>
                <a:close/>
                <a:moveTo>
                  <a:pt x="10696" y="4473"/>
                </a:moveTo>
                <a:lnTo>
                  <a:pt x="10696" y="4352"/>
                </a:lnTo>
                <a:lnTo>
                  <a:pt x="10744" y="4352"/>
                </a:lnTo>
                <a:lnTo>
                  <a:pt x="10744" y="4473"/>
                </a:lnTo>
                <a:lnTo>
                  <a:pt x="10696" y="4473"/>
                </a:lnTo>
                <a:close/>
                <a:moveTo>
                  <a:pt x="10696" y="4352"/>
                </a:moveTo>
                <a:lnTo>
                  <a:pt x="10696" y="4327"/>
                </a:lnTo>
                <a:lnTo>
                  <a:pt x="10719" y="4327"/>
                </a:lnTo>
                <a:lnTo>
                  <a:pt x="10719" y="4352"/>
                </a:lnTo>
                <a:lnTo>
                  <a:pt x="10696" y="4352"/>
                </a:lnTo>
                <a:close/>
                <a:moveTo>
                  <a:pt x="10719" y="4327"/>
                </a:moveTo>
                <a:lnTo>
                  <a:pt x="10948" y="4327"/>
                </a:lnTo>
                <a:lnTo>
                  <a:pt x="10948" y="4376"/>
                </a:lnTo>
                <a:lnTo>
                  <a:pt x="10719" y="4376"/>
                </a:lnTo>
                <a:lnTo>
                  <a:pt x="10719" y="4327"/>
                </a:lnTo>
                <a:close/>
                <a:moveTo>
                  <a:pt x="10948" y="4327"/>
                </a:moveTo>
                <a:lnTo>
                  <a:pt x="10971" y="4327"/>
                </a:lnTo>
                <a:lnTo>
                  <a:pt x="10971" y="4352"/>
                </a:lnTo>
                <a:lnTo>
                  <a:pt x="10948" y="4352"/>
                </a:lnTo>
                <a:lnTo>
                  <a:pt x="10948" y="4327"/>
                </a:lnTo>
                <a:close/>
                <a:moveTo>
                  <a:pt x="10971" y="4352"/>
                </a:moveTo>
                <a:lnTo>
                  <a:pt x="10971" y="4449"/>
                </a:lnTo>
                <a:lnTo>
                  <a:pt x="10923" y="4449"/>
                </a:lnTo>
                <a:lnTo>
                  <a:pt x="10923" y="4352"/>
                </a:lnTo>
                <a:lnTo>
                  <a:pt x="10971" y="4352"/>
                </a:lnTo>
                <a:close/>
                <a:moveTo>
                  <a:pt x="10948" y="4473"/>
                </a:moveTo>
                <a:lnTo>
                  <a:pt x="10923" y="4473"/>
                </a:lnTo>
                <a:lnTo>
                  <a:pt x="10923" y="4449"/>
                </a:lnTo>
                <a:lnTo>
                  <a:pt x="10948" y="4449"/>
                </a:lnTo>
                <a:lnTo>
                  <a:pt x="10948" y="4473"/>
                </a:lnTo>
                <a:close/>
                <a:moveTo>
                  <a:pt x="10948" y="4424"/>
                </a:moveTo>
                <a:lnTo>
                  <a:pt x="11166" y="4424"/>
                </a:lnTo>
                <a:lnTo>
                  <a:pt x="11166" y="4473"/>
                </a:lnTo>
                <a:lnTo>
                  <a:pt x="10948" y="4473"/>
                </a:lnTo>
                <a:lnTo>
                  <a:pt x="10948" y="4424"/>
                </a:lnTo>
                <a:close/>
                <a:moveTo>
                  <a:pt x="11166" y="4424"/>
                </a:moveTo>
                <a:lnTo>
                  <a:pt x="11191" y="4424"/>
                </a:lnTo>
                <a:lnTo>
                  <a:pt x="11191" y="4449"/>
                </a:lnTo>
                <a:lnTo>
                  <a:pt x="11166" y="4449"/>
                </a:lnTo>
                <a:lnTo>
                  <a:pt x="11166" y="4424"/>
                </a:lnTo>
                <a:close/>
                <a:moveTo>
                  <a:pt x="11191" y="4449"/>
                </a:moveTo>
                <a:lnTo>
                  <a:pt x="11191" y="4465"/>
                </a:lnTo>
                <a:lnTo>
                  <a:pt x="11143" y="4465"/>
                </a:lnTo>
                <a:lnTo>
                  <a:pt x="11143" y="4449"/>
                </a:lnTo>
                <a:lnTo>
                  <a:pt x="11191" y="4449"/>
                </a:lnTo>
                <a:close/>
                <a:moveTo>
                  <a:pt x="11166" y="4490"/>
                </a:moveTo>
                <a:lnTo>
                  <a:pt x="11143" y="4490"/>
                </a:lnTo>
                <a:lnTo>
                  <a:pt x="11143" y="4465"/>
                </a:lnTo>
                <a:lnTo>
                  <a:pt x="11166" y="4465"/>
                </a:lnTo>
                <a:lnTo>
                  <a:pt x="11166" y="4490"/>
                </a:lnTo>
                <a:close/>
                <a:moveTo>
                  <a:pt x="11166" y="4441"/>
                </a:moveTo>
                <a:lnTo>
                  <a:pt x="11394" y="4441"/>
                </a:lnTo>
                <a:lnTo>
                  <a:pt x="11394" y="4490"/>
                </a:lnTo>
                <a:lnTo>
                  <a:pt x="11166" y="4490"/>
                </a:lnTo>
                <a:lnTo>
                  <a:pt x="11166" y="4441"/>
                </a:lnTo>
                <a:close/>
                <a:moveTo>
                  <a:pt x="11394" y="4441"/>
                </a:moveTo>
                <a:lnTo>
                  <a:pt x="11418" y="4441"/>
                </a:lnTo>
                <a:lnTo>
                  <a:pt x="11418" y="4465"/>
                </a:lnTo>
                <a:lnTo>
                  <a:pt x="11394" y="4465"/>
                </a:lnTo>
                <a:lnTo>
                  <a:pt x="11394" y="4441"/>
                </a:lnTo>
                <a:close/>
                <a:moveTo>
                  <a:pt x="11418" y="4465"/>
                </a:moveTo>
                <a:lnTo>
                  <a:pt x="11418" y="4514"/>
                </a:lnTo>
                <a:lnTo>
                  <a:pt x="11370" y="4514"/>
                </a:lnTo>
                <a:lnTo>
                  <a:pt x="11370" y="4465"/>
                </a:lnTo>
                <a:lnTo>
                  <a:pt x="11418" y="4465"/>
                </a:lnTo>
                <a:close/>
                <a:moveTo>
                  <a:pt x="11394" y="4538"/>
                </a:moveTo>
                <a:lnTo>
                  <a:pt x="11370" y="4538"/>
                </a:lnTo>
                <a:lnTo>
                  <a:pt x="11370" y="4514"/>
                </a:lnTo>
                <a:lnTo>
                  <a:pt x="11394" y="4514"/>
                </a:lnTo>
                <a:lnTo>
                  <a:pt x="11394" y="4538"/>
                </a:lnTo>
                <a:close/>
                <a:moveTo>
                  <a:pt x="11394" y="4490"/>
                </a:moveTo>
                <a:lnTo>
                  <a:pt x="11614" y="4490"/>
                </a:lnTo>
                <a:lnTo>
                  <a:pt x="11614" y="4538"/>
                </a:lnTo>
                <a:lnTo>
                  <a:pt x="11394" y="4538"/>
                </a:lnTo>
                <a:lnTo>
                  <a:pt x="11394" y="4490"/>
                </a:lnTo>
                <a:close/>
                <a:moveTo>
                  <a:pt x="11614" y="4490"/>
                </a:moveTo>
                <a:lnTo>
                  <a:pt x="11638" y="4490"/>
                </a:lnTo>
                <a:lnTo>
                  <a:pt x="11638" y="4514"/>
                </a:lnTo>
                <a:lnTo>
                  <a:pt x="11614" y="4514"/>
                </a:lnTo>
                <a:lnTo>
                  <a:pt x="11614" y="4490"/>
                </a:lnTo>
                <a:close/>
                <a:moveTo>
                  <a:pt x="11638" y="4514"/>
                </a:moveTo>
                <a:lnTo>
                  <a:pt x="11638" y="4619"/>
                </a:lnTo>
                <a:lnTo>
                  <a:pt x="11589" y="4619"/>
                </a:lnTo>
                <a:lnTo>
                  <a:pt x="11589" y="4514"/>
                </a:lnTo>
                <a:lnTo>
                  <a:pt x="11638" y="4514"/>
                </a:lnTo>
                <a:close/>
                <a:moveTo>
                  <a:pt x="11614" y="4644"/>
                </a:moveTo>
                <a:lnTo>
                  <a:pt x="11589" y="4644"/>
                </a:lnTo>
                <a:lnTo>
                  <a:pt x="11589" y="4619"/>
                </a:lnTo>
                <a:lnTo>
                  <a:pt x="11614" y="4619"/>
                </a:lnTo>
                <a:lnTo>
                  <a:pt x="11614" y="4644"/>
                </a:lnTo>
                <a:close/>
                <a:moveTo>
                  <a:pt x="11614" y="4596"/>
                </a:moveTo>
                <a:lnTo>
                  <a:pt x="11841" y="4596"/>
                </a:lnTo>
                <a:lnTo>
                  <a:pt x="11841" y="4644"/>
                </a:lnTo>
                <a:lnTo>
                  <a:pt x="11614" y="4644"/>
                </a:lnTo>
                <a:lnTo>
                  <a:pt x="11614" y="4596"/>
                </a:lnTo>
                <a:close/>
                <a:moveTo>
                  <a:pt x="11866" y="4619"/>
                </a:moveTo>
                <a:lnTo>
                  <a:pt x="11866" y="4644"/>
                </a:lnTo>
                <a:lnTo>
                  <a:pt x="11841" y="4644"/>
                </a:lnTo>
                <a:lnTo>
                  <a:pt x="11841" y="4619"/>
                </a:lnTo>
                <a:lnTo>
                  <a:pt x="11866" y="4619"/>
                </a:lnTo>
                <a:close/>
                <a:moveTo>
                  <a:pt x="11816" y="4619"/>
                </a:moveTo>
                <a:lnTo>
                  <a:pt x="11816" y="4530"/>
                </a:lnTo>
                <a:lnTo>
                  <a:pt x="11866" y="4530"/>
                </a:lnTo>
                <a:lnTo>
                  <a:pt x="11866" y="4619"/>
                </a:lnTo>
                <a:lnTo>
                  <a:pt x="11816" y="4619"/>
                </a:lnTo>
                <a:close/>
                <a:moveTo>
                  <a:pt x="11816" y="4530"/>
                </a:moveTo>
                <a:lnTo>
                  <a:pt x="11816" y="4505"/>
                </a:lnTo>
                <a:lnTo>
                  <a:pt x="11841" y="4505"/>
                </a:lnTo>
                <a:lnTo>
                  <a:pt x="11841" y="4530"/>
                </a:lnTo>
                <a:lnTo>
                  <a:pt x="11816" y="4530"/>
                </a:lnTo>
                <a:close/>
                <a:moveTo>
                  <a:pt x="11841" y="4505"/>
                </a:moveTo>
                <a:lnTo>
                  <a:pt x="12061" y="4505"/>
                </a:lnTo>
                <a:lnTo>
                  <a:pt x="12061" y="4554"/>
                </a:lnTo>
                <a:lnTo>
                  <a:pt x="11841" y="4554"/>
                </a:lnTo>
                <a:lnTo>
                  <a:pt x="11841" y="4505"/>
                </a:lnTo>
                <a:close/>
                <a:moveTo>
                  <a:pt x="12085" y="4530"/>
                </a:moveTo>
                <a:lnTo>
                  <a:pt x="12085" y="4554"/>
                </a:lnTo>
                <a:lnTo>
                  <a:pt x="12061" y="4554"/>
                </a:lnTo>
                <a:lnTo>
                  <a:pt x="12061" y="4530"/>
                </a:lnTo>
                <a:lnTo>
                  <a:pt x="12085" y="4530"/>
                </a:lnTo>
                <a:close/>
                <a:moveTo>
                  <a:pt x="12036" y="4530"/>
                </a:moveTo>
                <a:lnTo>
                  <a:pt x="12036" y="4295"/>
                </a:lnTo>
                <a:lnTo>
                  <a:pt x="12085" y="4295"/>
                </a:lnTo>
                <a:lnTo>
                  <a:pt x="12085" y="4530"/>
                </a:lnTo>
                <a:lnTo>
                  <a:pt x="12036" y="4530"/>
                </a:lnTo>
                <a:close/>
                <a:moveTo>
                  <a:pt x="12036" y="4295"/>
                </a:moveTo>
                <a:lnTo>
                  <a:pt x="12036" y="4270"/>
                </a:lnTo>
                <a:lnTo>
                  <a:pt x="12061" y="4270"/>
                </a:lnTo>
                <a:lnTo>
                  <a:pt x="12061" y="4295"/>
                </a:lnTo>
                <a:lnTo>
                  <a:pt x="12036" y="4295"/>
                </a:lnTo>
                <a:close/>
                <a:moveTo>
                  <a:pt x="12061" y="4270"/>
                </a:moveTo>
                <a:lnTo>
                  <a:pt x="12288" y="4270"/>
                </a:lnTo>
                <a:lnTo>
                  <a:pt x="12288" y="4318"/>
                </a:lnTo>
                <a:lnTo>
                  <a:pt x="12061" y="4318"/>
                </a:lnTo>
                <a:lnTo>
                  <a:pt x="12061" y="4270"/>
                </a:lnTo>
                <a:close/>
                <a:moveTo>
                  <a:pt x="12313" y="4295"/>
                </a:moveTo>
                <a:lnTo>
                  <a:pt x="12313" y="4318"/>
                </a:lnTo>
                <a:lnTo>
                  <a:pt x="12288" y="4318"/>
                </a:lnTo>
                <a:lnTo>
                  <a:pt x="12288" y="4295"/>
                </a:lnTo>
                <a:lnTo>
                  <a:pt x="12313" y="4295"/>
                </a:lnTo>
                <a:close/>
                <a:moveTo>
                  <a:pt x="12264" y="4295"/>
                </a:moveTo>
                <a:lnTo>
                  <a:pt x="12264" y="2375"/>
                </a:lnTo>
                <a:lnTo>
                  <a:pt x="12313" y="2375"/>
                </a:lnTo>
                <a:lnTo>
                  <a:pt x="12313" y="4295"/>
                </a:lnTo>
                <a:lnTo>
                  <a:pt x="12264" y="4295"/>
                </a:lnTo>
                <a:close/>
                <a:moveTo>
                  <a:pt x="12264" y="2375"/>
                </a:moveTo>
                <a:lnTo>
                  <a:pt x="12264" y="2350"/>
                </a:lnTo>
                <a:lnTo>
                  <a:pt x="12288" y="2350"/>
                </a:lnTo>
                <a:lnTo>
                  <a:pt x="12288" y="2375"/>
                </a:lnTo>
                <a:lnTo>
                  <a:pt x="12264" y="2375"/>
                </a:lnTo>
                <a:close/>
                <a:moveTo>
                  <a:pt x="12288" y="2350"/>
                </a:moveTo>
                <a:lnTo>
                  <a:pt x="12508" y="2350"/>
                </a:lnTo>
                <a:lnTo>
                  <a:pt x="12508" y="2399"/>
                </a:lnTo>
                <a:lnTo>
                  <a:pt x="12288" y="2399"/>
                </a:lnTo>
                <a:lnTo>
                  <a:pt x="12288" y="2350"/>
                </a:lnTo>
                <a:close/>
                <a:moveTo>
                  <a:pt x="12532" y="2375"/>
                </a:moveTo>
                <a:lnTo>
                  <a:pt x="12532" y="2399"/>
                </a:lnTo>
                <a:lnTo>
                  <a:pt x="12508" y="2399"/>
                </a:lnTo>
                <a:lnTo>
                  <a:pt x="12508" y="2375"/>
                </a:lnTo>
                <a:lnTo>
                  <a:pt x="12532" y="2375"/>
                </a:lnTo>
                <a:close/>
                <a:moveTo>
                  <a:pt x="12483" y="2375"/>
                </a:moveTo>
                <a:lnTo>
                  <a:pt x="12483" y="25"/>
                </a:lnTo>
                <a:lnTo>
                  <a:pt x="12532" y="25"/>
                </a:lnTo>
                <a:lnTo>
                  <a:pt x="12532" y="2375"/>
                </a:lnTo>
                <a:lnTo>
                  <a:pt x="12483" y="2375"/>
                </a:lnTo>
                <a:close/>
                <a:moveTo>
                  <a:pt x="12483" y="25"/>
                </a:moveTo>
                <a:lnTo>
                  <a:pt x="12483" y="0"/>
                </a:lnTo>
                <a:lnTo>
                  <a:pt x="12508" y="0"/>
                </a:lnTo>
                <a:lnTo>
                  <a:pt x="12508" y="25"/>
                </a:lnTo>
                <a:lnTo>
                  <a:pt x="12483" y="25"/>
                </a:lnTo>
                <a:close/>
                <a:moveTo>
                  <a:pt x="12508" y="0"/>
                </a:moveTo>
                <a:lnTo>
                  <a:pt x="12735" y="0"/>
                </a:lnTo>
                <a:lnTo>
                  <a:pt x="12735" y="49"/>
                </a:lnTo>
                <a:lnTo>
                  <a:pt x="12508" y="49"/>
                </a:lnTo>
                <a:lnTo>
                  <a:pt x="12508" y="0"/>
                </a:lnTo>
                <a:close/>
                <a:moveTo>
                  <a:pt x="12735" y="0"/>
                </a:moveTo>
                <a:lnTo>
                  <a:pt x="12760" y="0"/>
                </a:lnTo>
                <a:lnTo>
                  <a:pt x="12760" y="25"/>
                </a:lnTo>
                <a:lnTo>
                  <a:pt x="12735" y="25"/>
                </a:lnTo>
                <a:lnTo>
                  <a:pt x="12735" y="0"/>
                </a:lnTo>
                <a:close/>
                <a:moveTo>
                  <a:pt x="12760" y="25"/>
                </a:moveTo>
                <a:lnTo>
                  <a:pt x="12760" y="8198"/>
                </a:lnTo>
                <a:lnTo>
                  <a:pt x="12711" y="8198"/>
                </a:lnTo>
                <a:lnTo>
                  <a:pt x="12711" y="25"/>
                </a:lnTo>
                <a:lnTo>
                  <a:pt x="12760" y="25"/>
                </a:lnTo>
                <a:close/>
                <a:moveTo>
                  <a:pt x="12735" y="8223"/>
                </a:moveTo>
                <a:lnTo>
                  <a:pt x="12711" y="8223"/>
                </a:lnTo>
                <a:lnTo>
                  <a:pt x="12711" y="8198"/>
                </a:lnTo>
                <a:lnTo>
                  <a:pt x="12735" y="8198"/>
                </a:lnTo>
                <a:lnTo>
                  <a:pt x="12735" y="8223"/>
                </a:lnTo>
                <a:close/>
                <a:moveTo>
                  <a:pt x="12735" y="8173"/>
                </a:moveTo>
                <a:lnTo>
                  <a:pt x="14743" y="8173"/>
                </a:lnTo>
                <a:lnTo>
                  <a:pt x="14743" y="8223"/>
                </a:lnTo>
                <a:lnTo>
                  <a:pt x="12735" y="8223"/>
                </a:lnTo>
                <a:lnTo>
                  <a:pt x="12735" y="817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 name="Rectangle 206"/>
          <p:cNvSpPr>
            <a:spLocks noChangeArrowheads="1"/>
          </p:cNvSpPr>
          <p:nvPr/>
        </p:nvSpPr>
        <p:spPr bwMode="auto">
          <a:xfrm>
            <a:off x="4703170" y="3903120"/>
            <a:ext cx="164777" cy="240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373435"/>
                </a:solidFill>
                <a:latin typeface="Times New Roman" pitchFamily="18" charset="0"/>
                <a:cs typeface="Arial" charset="0"/>
              </a:rPr>
              <a:t>0</a:t>
            </a:r>
            <a:endParaRPr lang="en-US">
              <a:cs typeface="Arial" charset="0"/>
            </a:endParaRPr>
          </a:p>
        </p:txBody>
      </p:sp>
      <p:sp>
        <p:nvSpPr>
          <p:cNvPr id="208" name="Rectangle 207"/>
          <p:cNvSpPr>
            <a:spLocks noChangeArrowheads="1"/>
          </p:cNvSpPr>
          <p:nvPr/>
        </p:nvSpPr>
        <p:spPr bwMode="auto">
          <a:xfrm>
            <a:off x="5210758" y="3903120"/>
            <a:ext cx="253794" cy="240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373435"/>
                </a:solidFill>
                <a:latin typeface="Times New Roman" pitchFamily="18" charset="0"/>
                <a:cs typeface="Arial" charset="0"/>
              </a:rPr>
              <a:t>50</a:t>
            </a:r>
            <a:endParaRPr lang="en-US">
              <a:cs typeface="Arial" charset="0"/>
            </a:endParaRPr>
          </a:p>
        </p:txBody>
      </p:sp>
      <p:sp>
        <p:nvSpPr>
          <p:cNvPr id="209" name="Rectangle 208"/>
          <p:cNvSpPr>
            <a:spLocks noChangeArrowheads="1"/>
          </p:cNvSpPr>
          <p:nvPr/>
        </p:nvSpPr>
        <p:spPr bwMode="auto">
          <a:xfrm>
            <a:off x="5742969" y="3903120"/>
            <a:ext cx="344705" cy="240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373435"/>
                </a:solidFill>
                <a:latin typeface="Times New Roman" pitchFamily="18" charset="0"/>
                <a:cs typeface="Arial" charset="0"/>
              </a:rPr>
              <a:t>100</a:t>
            </a:r>
            <a:endParaRPr lang="en-US">
              <a:cs typeface="Arial" charset="0"/>
            </a:endParaRPr>
          </a:p>
        </p:txBody>
      </p:sp>
      <p:sp>
        <p:nvSpPr>
          <p:cNvPr id="210" name="Rectangle 209"/>
          <p:cNvSpPr>
            <a:spLocks noChangeArrowheads="1"/>
          </p:cNvSpPr>
          <p:nvPr/>
        </p:nvSpPr>
        <p:spPr bwMode="auto">
          <a:xfrm>
            <a:off x="6309272" y="3903120"/>
            <a:ext cx="344705" cy="240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373435"/>
                </a:solidFill>
                <a:latin typeface="Times New Roman" pitchFamily="18" charset="0"/>
                <a:cs typeface="Arial" charset="0"/>
              </a:rPr>
              <a:t>150</a:t>
            </a:r>
            <a:endParaRPr lang="en-US">
              <a:cs typeface="Arial" charset="0"/>
            </a:endParaRPr>
          </a:p>
        </p:txBody>
      </p:sp>
      <p:sp>
        <p:nvSpPr>
          <p:cNvPr id="211" name="Rectangle 210"/>
          <p:cNvSpPr>
            <a:spLocks noChangeArrowheads="1"/>
          </p:cNvSpPr>
          <p:nvPr/>
        </p:nvSpPr>
        <p:spPr bwMode="auto">
          <a:xfrm>
            <a:off x="6875574" y="3903120"/>
            <a:ext cx="344705" cy="240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373435"/>
                </a:solidFill>
                <a:latin typeface="Times New Roman" pitchFamily="18" charset="0"/>
                <a:cs typeface="Arial" charset="0"/>
              </a:rPr>
              <a:t>200</a:t>
            </a:r>
            <a:endParaRPr lang="en-US">
              <a:cs typeface="Arial" charset="0"/>
            </a:endParaRPr>
          </a:p>
        </p:txBody>
      </p:sp>
      <p:sp>
        <p:nvSpPr>
          <p:cNvPr id="212" name="Rectangle 211"/>
          <p:cNvSpPr>
            <a:spLocks noChangeArrowheads="1"/>
          </p:cNvSpPr>
          <p:nvPr/>
        </p:nvSpPr>
        <p:spPr bwMode="auto">
          <a:xfrm>
            <a:off x="7443771" y="3903120"/>
            <a:ext cx="344705" cy="240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373435"/>
                </a:solidFill>
                <a:latin typeface="Times New Roman" pitchFamily="18" charset="0"/>
                <a:cs typeface="Arial" charset="0"/>
              </a:rPr>
              <a:t>250</a:t>
            </a:r>
            <a:endParaRPr lang="en-US">
              <a:cs typeface="Arial" charset="0"/>
            </a:endParaRPr>
          </a:p>
        </p:txBody>
      </p:sp>
      <p:sp>
        <p:nvSpPr>
          <p:cNvPr id="213" name="Rectangle 212"/>
          <p:cNvSpPr>
            <a:spLocks noChangeArrowheads="1"/>
          </p:cNvSpPr>
          <p:nvPr/>
        </p:nvSpPr>
        <p:spPr bwMode="auto">
          <a:xfrm>
            <a:off x="8010073" y="3903120"/>
            <a:ext cx="344705" cy="240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373435"/>
                </a:solidFill>
                <a:latin typeface="Times New Roman" pitchFamily="18" charset="0"/>
                <a:cs typeface="Arial" charset="0"/>
              </a:rPr>
              <a:t>300</a:t>
            </a:r>
            <a:endParaRPr lang="en-US">
              <a:cs typeface="Arial" charset="0"/>
            </a:endParaRPr>
          </a:p>
        </p:txBody>
      </p:sp>
      <p:sp>
        <p:nvSpPr>
          <p:cNvPr id="214" name="Line 216"/>
          <p:cNvSpPr>
            <a:spLocks noChangeShapeType="1"/>
          </p:cNvSpPr>
          <p:nvPr/>
        </p:nvSpPr>
        <p:spPr bwMode="auto">
          <a:xfrm>
            <a:off x="5053112" y="1788784"/>
            <a:ext cx="357963" cy="1894"/>
          </a:xfrm>
          <a:prstGeom prst="line">
            <a:avLst/>
          </a:prstGeom>
          <a:noFill/>
          <a:ln w="6350">
            <a:solidFill>
              <a:srgbClr val="37343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 name="Line 217"/>
          <p:cNvSpPr>
            <a:spLocks noChangeShapeType="1"/>
          </p:cNvSpPr>
          <p:nvPr/>
        </p:nvSpPr>
        <p:spPr bwMode="auto">
          <a:xfrm>
            <a:off x="5062582" y="2063439"/>
            <a:ext cx="356070" cy="1894"/>
          </a:xfrm>
          <a:prstGeom prst="line">
            <a:avLst/>
          </a:prstGeom>
          <a:noFill/>
          <a:ln w="6350">
            <a:solidFill>
              <a:srgbClr val="ED323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 name="Rectangle 219"/>
          <p:cNvSpPr>
            <a:spLocks noChangeArrowheads="1"/>
          </p:cNvSpPr>
          <p:nvPr/>
        </p:nvSpPr>
        <p:spPr bwMode="auto">
          <a:xfrm>
            <a:off x="5796001" y="1864997"/>
            <a:ext cx="65" cy="277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cs typeface="Arial" charset="0"/>
            </a:endParaRPr>
          </a:p>
        </p:txBody>
      </p:sp>
      <p:sp>
        <p:nvSpPr>
          <p:cNvPr id="217" name="Rectangle 220"/>
          <p:cNvSpPr>
            <a:spLocks noChangeArrowheads="1"/>
          </p:cNvSpPr>
          <p:nvPr/>
        </p:nvSpPr>
        <p:spPr bwMode="auto">
          <a:xfrm>
            <a:off x="5487281" y="1672682"/>
            <a:ext cx="2201073" cy="184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373435"/>
                </a:solidFill>
                <a:latin typeface="Times New Roman" pitchFamily="18" charset="0"/>
                <a:cs typeface="Arial" charset="0"/>
              </a:rPr>
              <a:t> detected </a:t>
            </a:r>
            <a:r>
              <a:rPr lang="en-US" sz="1200" i="1">
                <a:solidFill>
                  <a:srgbClr val="373435"/>
                </a:solidFill>
                <a:latin typeface="Times New Roman" pitchFamily="18" charset="0"/>
                <a:cs typeface="Arial" charset="0"/>
              </a:rPr>
              <a:t>E</a:t>
            </a:r>
            <a:r>
              <a:rPr lang="en-US" sz="1200" baseline="-25000">
                <a:solidFill>
                  <a:srgbClr val="373435"/>
                </a:solidFill>
                <a:latin typeface="Times New Roman" pitchFamily="18" charset="0"/>
                <a:cs typeface="Arial" charset="0"/>
              </a:rPr>
              <a:t>e</a:t>
            </a:r>
            <a:r>
              <a:rPr lang="en-US" sz="1200">
                <a:solidFill>
                  <a:srgbClr val="373435"/>
                </a:solidFill>
                <a:latin typeface="Times New Roman" pitchFamily="18" charset="0"/>
                <a:cs typeface="Arial" charset="0"/>
              </a:rPr>
              <a:t> for e</a:t>
            </a:r>
            <a:r>
              <a:rPr lang="en-US" sz="1200" baseline="30000">
                <a:solidFill>
                  <a:srgbClr val="373435"/>
                </a:solidFill>
                <a:latin typeface="Times New Roman" pitchFamily="18" charset="0"/>
                <a:cs typeface="Arial" charset="0"/>
              </a:rPr>
              <a:t>-</a:t>
            </a:r>
            <a:r>
              <a:rPr lang="en-US" sz="1200">
                <a:solidFill>
                  <a:srgbClr val="373435"/>
                </a:solidFill>
                <a:latin typeface="Times New Roman" pitchFamily="18" charset="0"/>
                <a:cs typeface="Arial" charset="0"/>
              </a:rPr>
              <a:t> in lower detector</a:t>
            </a:r>
            <a:endParaRPr lang="en-US">
              <a:cs typeface="Arial" charset="0"/>
            </a:endParaRPr>
          </a:p>
        </p:txBody>
      </p:sp>
      <p:sp>
        <p:nvSpPr>
          <p:cNvPr id="218" name="Rectangle 224"/>
          <p:cNvSpPr>
            <a:spLocks noChangeArrowheads="1"/>
          </p:cNvSpPr>
          <p:nvPr/>
        </p:nvSpPr>
        <p:spPr bwMode="auto">
          <a:xfrm>
            <a:off x="5450526" y="1944105"/>
            <a:ext cx="2322910" cy="184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dirty="0">
                <a:solidFill>
                  <a:srgbClr val="ED3237"/>
                </a:solidFill>
                <a:latin typeface="Times New Roman" pitchFamily="18" charset="0"/>
                <a:cs typeface="Arial" charset="0"/>
              </a:rPr>
              <a:t> </a:t>
            </a:r>
            <a:r>
              <a:rPr lang="en-US" sz="1200" dirty="0">
                <a:solidFill>
                  <a:srgbClr val="373435"/>
                </a:solidFill>
                <a:latin typeface="Times New Roman" pitchFamily="18" charset="0"/>
                <a:cs typeface="Arial" charset="0"/>
              </a:rPr>
              <a:t> </a:t>
            </a:r>
            <a:r>
              <a:rPr lang="en-US" sz="1200" dirty="0">
                <a:solidFill>
                  <a:srgbClr val="FF0000"/>
                </a:solidFill>
                <a:latin typeface="Times New Roman" pitchFamily="18" charset="0"/>
                <a:cs typeface="Arial" charset="0"/>
              </a:rPr>
              <a:t>detected </a:t>
            </a:r>
            <a:r>
              <a:rPr lang="en-US" sz="1200" i="1" dirty="0" err="1">
                <a:solidFill>
                  <a:srgbClr val="FF0000"/>
                </a:solidFill>
                <a:latin typeface="Times New Roman" pitchFamily="18" charset="0"/>
                <a:cs typeface="Arial" charset="0"/>
              </a:rPr>
              <a:t>E</a:t>
            </a:r>
            <a:r>
              <a:rPr lang="en-US" sz="1200" baseline="-25000" dirty="0" err="1">
                <a:solidFill>
                  <a:srgbClr val="FF0000"/>
                </a:solidFill>
                <a:latin typeface="Times New Roman" pitchFamily="18" charset="0"/>
                <a:cs typeface="Arial" charset="0"/>
              </a:rPr>
              <a:t>e</a:t>
            </a:r>
            <a:r>
              <a:rPr lang="en-US" sz="1200" dirty="0">
                <a:solidFill>
                  <a:srgbClr val="FF0000"/>
                </a:solidFill>
                <a:latin typeface="Times New Roman" pitchFamily="18" charset="0"/>
                <a:cs typeface="Arial" charset="0"/>
              </a:rPr>
              <a:t> </a:t>
            </a:r>
            <a:r>
              <a:rPr lang="en-US" sz="1200" dirty="0">
                <a:solidFill>
                  <a:srgbClr val="ED3237"/>
                </a:solidFill>
                <a:latin typeface="Times New Roman" pitchFamily="18" charset="0"/>
                <a:cs typeface="Arial" charset="0"/>
              </a:rPr>
              <a:t>with only lower detector</a:t>
            </a:r>
            <a:endParaRPr lang="en-US" dirty="0">
              <a:cs typeface="Arial" charset="0"/>
            </a:endParaRPr>
          </a:p>
        </p:txBody>
      </p:sp>
      <mc:AlternateContent xmlns:mc="http://schemas.openxmlformats.org/markup-compatibility/2006" xmlns:a14="http://schemas.microsoft.com/office/drawing/2010/main">
        <mc:Choice Requires="a14">
          <p:sp>
            <p:nvSpPr>
              <p:cNvPr id="219" name="TextBox 606"/>
              <p:cNvSpPr txBox="1">
                <a:spLocks noChangeArrowheads="1"/>
              </p:cNvSpPr>
              <p:nvPr/>
            </p:nvSpPr>
            <p:spPr bwMode="auto">
              <a:xfrm>
                <a:off x="4295329" y="955690"/>
                <a:ext cx="4748462" cy="523220"/>
              </a:xfrm>
              <a:prstGeom prst="rect">
                <a:avLst/>
              </a:prstGeom>
              <a:noFill/>
              <a:ln w="9525">
                <a:noFill/>
                <a:miter lim="800000"/>
                <a:headEnd/>
                <a:tailEnd/>
              </a:ln>
              <a:extLst>
                <a:ext uri="{909E8E84-426E-40DD-AFC4-6F175D3DCCD1}">
                  <a14:hiddenFill>
                    <a:solidFill>
                      <a:srgbClr val="FFFFFF"/>
                    </a:solidFill>
                  </a14:hiddenFill>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400" b="1" dirty="0">
                    <a:latin typeface="Times New Roman" pitchFamily="18" charset="0"/>
                    <a:cs typeface="Times New Roman" pitchFamily="18" charset="0"/>
                  </a:rPr>
                  <a:t>Detector response </a:t>
                </a:r>
                <a:r>
                  <a:rPr lang="en-US" sz="1400" dirty="0">
                    <a:latin typeface="Times New Roman" pitchFamily="18" charset="0"/>
                    <a:cs typeface="Times New Roman" pitchFamily="18" charset="0"/>
                  </a:rPr>
                  <a:t>in Si detector for incoming </a:t>
                </a:r>
                <a:r>
                  <a:rPr lang="en-US" sz="1400" i="1" dirty="0" err="1">
                    <a:latin typeface="Times New Roman" pitchFamily="18" charset="0"/>
                    <a:cs typeface="Times New Roman" pitchFamily="18" charset="0"/>
                  </a:rPr>
                  <a:t>E</a:t>
                </a:r>
                <a:r>
                  <a:rPr lang="en-US" sz="1400" baseline="-25000" dirty="0" err="1">
                    <a:latin typeface="Times New Roman" pitchFamily="18" charset="0"/>
                    <a:cs typeface="Times New Roman" pitchFamily="18" charset="0"/>
                  </a:rPr>
                  <a:t>e</a:t>
                </a:r>
                <a:r>
                  <a:rPr lang="en-US" sz="1400" dirty="0">
                    <a:latin typeface="Times New Roman" pitchFamily="18" charset="0"/>
                    <a:cs typeface="Times New Roman" pitchFamily="18" charset="0"/>
                  </a:rPr>
                  <a:t> = 300 </a:t>
                </a:r>
                <a:r>
                  <a:rPr lang="en-US" sz="1400" dirty="0" err="1">
                    <a:latin typeface="Times New Roman" pitchFamily="18" charset="0"/>
                    <a:cs typeface="Times New Roman" pitchFamily="18" charset="0"/>
                  </a:rPr>
                  <a:t>keV</a:t>
                </a:r>
                <a:r>
                  <a:rPr lang="en-US" sz="1400" dirty="0">
                    <a:latin typeface="Times New Roman" pitchFamily="18" charset="0"/>
                    <a:cs typeface="Times New Roman" pitchFamily="18" charset="0"/>
                  </a:rPr>
                  <a:t>,</a:t>
                </a:r>
              </a:p>
              <a:p>
                <a:r>
                  <a:rPr lang="en-US" sz="1400" dirty="0">
                    <a:latin typeface="Times New Roman" pitchFamily="18" charset="0"/>
                    <a:cs typeface="Times New Roman" pitchFamily="18" charset="0"/>
                  </a:rPr>
                  <a:t>(Max. impact angle of electrons is </a:t>
                </a:r>
                <a14:m>
                  <m:oMath xmlns:m="http://schemas.openxmlformats.org/officeDocument/2006/math">
                    <m:sSup>
                      <m:sSupPr>
                        <m:ctrlPr>
                          <a:rPr lang="en-US" sz="1400" b="0" i="1" smtClean="0">
                            <a:latin typeface="Cambria Math" panose="02040503050406030204" pitchFamily="18" charset="0"/>
                            <a:cs typeface="Times New Roman" pitchFamily="18" charset="0"/>
                          </a:rPr>
                        </m:ctrlPr>
                      </m:sSupPr>
                      <m:e>
                        <m:r>
                          <a:rPr lang="en-US" sz="1400" b="0" i="1" smtClean="0">
                            <a:latin typeface="Cambria Math" panose="02040503050406030204" pitchFamily="18" charset="0"/>
                            <a:cs typeface="Times New Roman" pitchFamily="18" charset="0"/>
                          </a:rPr>
                          <m:t>12</m:t>
                        </m:r>
                      </m:e>
                      <m:sup>
                        <m:r>
                          <a:rPr lang="en-US" sz="1400" b="0" i="1" smtClean="0">
                            <a:latin typeface="Cambria Math" panose="02040503050406030204" pitchFamily="18" charset="0"/>
                            <a:cs typeface="Times New Roman" pitchFamily="18" charset="0"/>
                          </a:rPr>
                          <m:t>∘</m:t>
                        </m:r>
                      </m:sup>
                    </m:sSup>
                  </m:oMath>
                </a14:m>
                <a:r>
                  <a:rPr lang="en-US" sz="1400" dirty="0">
                    <a:latin typeface="Times New Roman" pitchFamily="18" charset="0"/>
                    <a:cs typeface="Times New Roman" pitchFamily="18" charset="0"/>
                  </a:rPr>
                  <a:t>, due to magnetic filter)</a:t>
                </a:r>
              </a:p>
            </p:txBody>
          </p:sp>
        </mc:Choice>
        <mc:Fallback xmlns="">
          <p:sp>
            <p:nvSpPr>
              <p:cNvPr id="219" name="TextBox 606"/>
              <p:cNvSpPr txBox="1">
                <a:spLocks noRot="1" noChangeAspect="1" noMove="1" noResize="1" noEditPoints="1" noAdjustHandles="1" noChangeArrowheads="1" noChangeShapeType="1" noTextEdit="1"/>
              </p:cNvSpPr>
              <p:nvPr/>
            </p:nvSpPr>
            <p:spPr bwMode="auto">
              <a:xfrm>
                <a:off x="4295329" y="955690"/>
                <a:ext cx="4748462" cy="523220"/>
              </a:xfrm>
              <a:prstGeom prst="rect">
                <a:avLst/>
              </a:prstGeom>
              <a:blipFill>
                <a:blip r:embed="rId2"/>
                <a:stretch>
                  <a:fillRect l="-385" t="-2326" b="-10465"/>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sp>
        <p:nvSpPr>
          <p:cNvPr id="221" name="TextBox 220"/>
          <p:cNvSpPr txBox="1"/>
          <p:nvPr/>
        </p:nvSpPr>
        <p:spPr>
          <a:xfrm>
            <a:off x="5805553" y="3526211"/>
            <a:ext cx="2472087" cy="369332"/>
          </a:xfrm>
          <a:prstGeom prst="rect">
            <a:avLst/>
          </a:prstGeom>
          <a:noFill/>
        </p:spPr>
        <p:txBody>
          <a:bodyPr wrap="none" rtlCol="0">
            <a:spAutoFit/>
          </a:bodyPr>
          <a:lstStyle/>
          <a:p>
            <a:r>
              <a:rPr lang="en-US" dirty="0"/>
              <a:t>(mostly) bremsstrahlung</a:t>
            </a:r>
          </a:p>
        </p:txBody>
      </p:sp>
      <p:sp>
        <p:nvSpPr>
          <p:cNvPr id="222" name="TextBox 221"/>
          <p:cNvSpPr txBox="1"/>
          <p:nvPr/>
        </p:nvSpPr>
        <p:spPr>
          <a:xfrm>
            <a:off x="4731579" y="2940914"/>
            <a:ext cx="2306978" cy="369332"/>
          </a:xfrm>
          <a:prstGeom prst="rect">
            <a:avLst/>
          </a:prstGeom>
          <a:noFill/>
        </p:spPr>
        <p:txBody>
          <a:bodyPr wrap="none" rtlCol="0">
            <a:spAutoFit/>
          </a:bodyPr>
          <a:lstStyle/>
          <a:p>
            <a:r>
              <a:rPr lang="en-US" dirty="0">
                <a:solidFill>
                  <a:srgbClr val="FF0000"/>
                </a:solidFill>
              </a:rPr>
              <a:t>(mostly)backscattering</a:t>
            </a:r>
          </a:p>
        </p:txBody>
      </p:sp>
      <mc:AlternateContent xmlns:mc="http://schemas.openxmlformats.org/markup-compatibility/2006" xmlns:a14="http://schemas.microsoft.com/office/drawing/2010/main">
        <mc:Choice Requires="a14">
          <p:graphicFrame>
            <p:nvGraphicFramePr>
              <p:cNvPr id="224" name="Table 223"/>
              <p:cNvGraphicFramePr>
                <a:graphicFrameLocks noGrp="1"/>
              </p:cNvGraphicFramePr>
              <p:nvPr>
                <p:extLst>
                  <p:ext uri="{D42A27DB-BD31-4B8C-83A1-F6EECF244321}">
                    <p14:modId xmlns:p14="http://schemas.microsoft.com/office/powerpoint/2010/main" val="1153886831"/>
                  </p:ext>
                </p:extLst>
              </p:nvPr>
            </p:nvGraphicFramePr>
            <p:xfrm>
              <a:off x="101696" y="4517353"/>
              <a:ext cx="8942097" cy="2040637"/>
            </p:xfrm>
            <a:graphic>
              <a:graphicData uri="http://schemas.openxmlformats.org/drawingml/2006/table">
                <a:tbl>
                  <a:tblPr>
                    <a:tableStyleId>{616DA210-FB5B-4158-B5E0-FEB733F419BA}</a:tableStyleId>
                  </a:tblPr>
                  <a:tblGrid>
                    <a:gridCol w="2271853">
                      <a:extLst>
                        <a:ext uri="{9D8B030D-6E8A-4147-A177-3AD203B41FA5}">
                          <a16:colId xmlns:a16="http://schemas.microsoft.com/office/drawing/2014/main" val="668989279"/>
                        </a:ext>
                      </a:extLst>
                    </a:gridCol>
                    <a:gridCol w="1667561">
                      <a:extLst>
                        <a:ext uri="{9D8B030D-6E8A-4147-A177-3AD203B41FA5}">
                          <a16:colId xmlns:a16="http://schemas.microsoft.com/office/drawing/2014/main" val="771719629"/>
                        </a:ext>
                      </a:extLst>
                    </a:gridCol>
                    <a:gridCol w="1667561">
                      <a:extLst>
                        <a:ext uri="{9D8B030D-6E8A-4147-A177-3AD203B41FA5}">
                          <a16:colId xmlns:a16="http://schemas.microsoft.com/office/drawing/2014/main" val="3744320094"/>
                        </a:ext>
                      </a:extLst>
                    </a:gridCol>
                    <a:gridCol w="1667561">
                      <a:extLst>
                        <a:ext uri="{9D8B030D-6E8A-4147-A177-3AD203B41FA5}">
                          <a16:colId xmlns:a16="http://schemas.microsoft.com/office/drawing/2014/main" val="3538161101"/>
                        </a:ext>
                      </a:extLst>
                    </a:gridCol>
                    <a:gridCol w="1667561">
                      <a:extLst>
                        <a:ext uri="{9D8B030D-6E8A-4147-A177-3AD203B41FA5}">
                          <a16:colId xmlns:a16="http://schemas.microsoft.com/office/drawing/2014/main" val="450026210"/>
                        </a:ext>
                      </a:extLst>
                    </a:gridCol>
                  </a:tblGrid>
                  <a:tr h="526616">
                    <a:tc>
                      <a:txBody>
                        <a:bodyPr/>
                        <a:lstStyle/>
                        <a:p>
                          <a:pPr algn="ctr" fontAlgn="b"/>
                          <a:r>
                            <a:rPr lang="en-US" sz="1600" b="1" u="none" strike="noStrike" dirty="0">
                              <a:effectLst/>
                            </a:rPr>
                            <a:t>Specification</a:t>
                          </a:r>
                          <a:endParaRPr lang="en-US" sz="1600" b="1" i="0" u="none" strike="noStrike" dirty="0">
                            <a:solidFill>
                              <a:srgbClr val="000000"/>
                            </a:solidFill>
                            <a:effectLst/>
                            <a:latin typeface="Calibri" panose="020F0502020204030204" pitchFamily="34" charset="0"/>
                          </a:endParaRPr>
                        </a:p>
                      </a:txBody>
                      <a:tcPr marL="9404" marR="9404" marT="9404" marB="0"/>
                    </a:tc>
                    <a:tc>
                      <a:txBody>
                        <a:bodyPr/>
                        <a:lstStyle/>
                        <a:p>
                          <a:pPr algn="l" fontAlgn="b"/>
                          <a:r>
                            <a:rPr lang="en-US" sz="1600" b="1" u="none" strike="noStrike" dirty="0" smtClean="0">
                              <a:effectLst/>
                            </a:rPr>
                            <a:t>for </a:t>
                          </a:r>
                          <a14:m>
                            <m:oMath xmlns:m="http://schemas.openxmlformats.org/officeDocument/2006/math">
                              <m:r>
                                <a:rPr lang="en-US" sz="1600" b="1" i="0" u="none" strike="noStrike" dirty="0" smtClean="0">
                                  <a:effectLst/>
                                  <a:latin typeface="Cambria Math" panose="02040503050406030204" pitchFamily="18" charset="0"/>
                                </a:rPr>
                                <m:t>𝚫</m:t>
                              </m:r>
                              <m:r>
                                <a:rPr lang="en-US" sz="1600" b="1" i="1" u="none" strike="noStrike" dirty="0" smtClean="0">
                                  <a:effectLst/>
                                  <a:latin typeface="Cambria Math" panose="02040503050406030204" pitchFamily="18" charset="0"/>
                                </a:rPr>
                                <m:t>𝒂</m:t>
                              </m:r>
                              <m:r>
                                <a:rPr lang="en-US" sz="1600" b="1" i="1" u="none" strike="noStrike" dirty="0" smtClean="0">
                                  <a:effectLst/>
                                  <a:latin typeface="Cambria Math" panose="02040503050406030204" pitchFamily="18" charset="0"/>
                                </a:rPr>
                                <m:t>=</m:t>
                              </m:r>
                              <m:r>
                                <a:rPr lang="en-US" sz="1600" b="1" i="1" u="none" strike="noStrike" dirty="0" smtClean="0">
                                  <a:effectLst/>
                                  <a:latin typeface="Cambria Math" panose="02040503050406030204" pitchFamily="18" charset="0"/>
                                </a:rPr>
                                <m:t>𝟑</m:t>
                              </m:r>
                              <m:r>
                                <a:rPr lang="en-US" sz="1600" b="1" i="1" u="none" strike="noStrike" dirty="0" smtClean="0">
                                  <a:effectLst/>
                                  <a:latin typeface="Cambria Math" panose="02040503050406030204" pitchFamily="18" charset="0"/>
                                </a:rPr>
                                <m:t>⋅</m:t>
                              </m:r>
                              <m:r>
                                <a:rPr lang="en-US" sz="1600" b="1" i="1" u="none" strike="noStrike" dirty="0" smtClean="0">
                                  <a:effectLst/>
                                  <a:latin typeface="Cambria Math" panose="02040503050406030204" pitchFamily="18" charset="0"/>
                                </a:rPr>
                                <m:t>𝟏</m:t>
                              </m:r>
                              <m:sSup>
                                <m:sSupPr>
                                  <m:ctrlPr>
                                    <a:rPr lang="en-US" sz="1600" b="1" i="1" u="none" strike="noStrike" dirty="0" smtClean="0">
                                      <a:effectLst/>
                                      <a:latin typeface="Cambria Math" panose="02040503050406030204" pitchFamily="18" charset="0"/>
                                    </a:rPr>
                                  </m:ctrlPr>
                                </m:sSupPr>
                                <m:e>
                                  <m:r>
                                    <a:rPr lang="en-US" sz="1600" b="1" i="1" u="none" strike="noStrike" dirty="0" smtClean="0">
                                      <a:effectLst/>
                                      <a:latin typeface="Cambria Math" panose="02040503050406030204" pitchFamily="18" charset="0"/>
                                    </a:rPr>
                                    <m:t>𝟎</m:t>
                                  </m:r>
                                </m:e>
                                <m:sup>
                                  <m:r>
                                    <a:rPr lang="en-US" sz="1600" b="1" i="1" u="none" strike="noStrike" dirty="0" smtClean="0">
                                      <a:effectLst/>
                                      <a:latin typeface="Cambria Math" panose="02040503050406030204" pitchFamily="18" charset="0"/>
                                    </a:rPr>
                                    <m:t>−</m:t>
                                  </m:r>
                                  <m:r>
                                    <a:rPr lang="en-US" sz="1600" b="1" i="1" u="none" strike="noStrike" dirty="0" smtClean="0">
                                      <a:effectLst/>
                                      <a:latin typeface="Cambria Math" panose="02040503050406030204" pitchFamily="18" charset="0"/>
                                    </a:rPr>
                                    <m:t>𝟓</m:t>
                                  </m:r>
                                </m:sup>
                              </m:sSup>
                            </m:oMath>
                          </a14:m>
                          <a:r>
                            <a:rPr lang="en-US" sz="1600" b="1" u="none" strike="noStrike" dirty="0" smtClean="0">
                              <a:effectLst/>
                            </a:rPr>
                            <a:t> In </a:t>
                          </a:r>
                          <a:r>
                            <a:rPr lang="en-US" sz="1600" b="1" u="none" strike="noStrike" dirty="0" err="1" smtClean="0">
                              <a:effectLst/>
                            </a:rPr>
                            <a:t>pNab</a:t>
                          </a:r>
                          <a:endParaRPr lang="en-US" sz="1600" b="1" i="0" u="none" strike="noStrike" dirty="0">
                            <a:solidFill>
                              <a:srgbClr val="000000"/>
                            </a:solidFill>
                            <a:effectLst/>
                            <a:latin typeface="Calibri" panose="020F0502020204030204" pitchFamily="34" charset="0"/>
                          </a:endParaRPr>
                        </a:p>
                      </a:txBody>
                      <a:tcPr marL="9404" marR="9404" marT="9404" marB="0"/>
                    </a:tc>
                    <a:tc>
                      <a:txBody>
                        <a:bodyPr/>
                        <a:lstStyle/>
                        <a:p>
                          <a:pPr algn="l" fontAlgn="b"/>
                          <a:r>
                            <a:rPr lang="en-US" sz="1600" b="1" u="none" strike="noStrike" dirty="0">
                              <a:effectLst/>
                            </a:rPr>
                            <a:t>for </a:t>
                          </a:r>
                          <a14:m>
                            <m:oMath xmlns:m="http://schemas.openxmlformats.org/officeDocument/2006/math">
                              <m:r>
                                <a:rPr lang="en-US" sz="1600" b="1" i="0" u="none" strike="noStrike" dirty="0" smtClean="0">
                                  <a:effectLst/>
                                  <a:latin typeface="Cambria Math" panose="02040503050406030204" pitchFamily="18" charset="0"/>
                                </a:rPr>
                                <m:t>𝚫</m:t>
                              </m:r>
                              <m:r>
                                <a:rPr lang="en-US" sz="1600" b="1" i="1" u="none" strike="noStrike" dirty="0" smtClean="0">
                                  <a:effectLst/>
                                  <a:latin typeface="Cambria Math" panose="02040503050406030204" pitchFamily="18" charset="0"/>
                                </a:rPr>
                                <m:t>𝑨</m:t>
                              </m:r>
                              <m:r>
                                <a:rPr lang="en-US" sz="1600" b="1" i="1" u="none" strike="noStrike" dirty="0" smtClean="0">
                                  <a:effectLst/>
                                  <a:latin typeface="Cambria Math" panose="02040503050406030204" pitchFamily="18" charset="0"/>
                                </a:rPr>
                                <m:t>=</m:t>
                              </m:r>
                              <m:r>
                                <a:rPr lang="en-US" sz="1600" b="1" i="1" u="none" strike="noStrike" dirty="0" smtClean="0">
                                  <a:effectLst/>
                                  <a:latin typeface="Cambria Math" panose="02040503050406030204" pitchFamily="18" charset="0"/>
                                </a:rPr>
                                <m:t>𝟑</m:t>
                              </m:r>
                              <m:r>
                                <a:rPr lang="en-US" sz="1600" b="1" i="1" u="none" strike="noStrike" dirty="0" smtClean="0">
                                  <a:effectLst/>
                                  <a:latin typeface="Cambria Math" panose="02040503050406030204" pitchFamily="18" charset="0"/>
                                </a:rPr>
                                <m:t>⋅</m:t>
                              </m:r>
                              <m:r>
                                <a:rPr lang="en-US" sz="1600" b="1" i="1" u="none" strike="noStrike" dirty="0" smtClean="0">
                                  <a:effectLst/>
                                  <a:latin typeface="Cambria Math" panose="02040503050406030204" pitchFamily="18" charset="0"/>
                                </a:rPr>
                                <m:t>𝟏</m:t>
                              </m:r>
                              <m:sSup>
                                <m:sSupPr>
                                  <m:ctrlPr>
                                    <a:rPr lang="en-US" sz="1600" b="1" i="1" u="none" strike="noStrike" dirty="0" smtClean="0">
                                      <a:effectLst/>
                                      <a:latin typeface="Cambria Math" panose="02040503050406030204" pitchFamily="18" charset="0"/>
                                    </a:rPr>
                                  </m:ctrlPr>
                                </m:sSupPr>
                                <m:e>
                                  <m:r>
                                    <a:rPr lang="en-US" sz="1600" b="1" i="1" u="none" strike="noStrike" dirty="0" smtClean="0">
                                      <a:effectLst/>
                                      <a:latin typeface="Cambria Math" panose="02040503050406030204" pitchFamily="18" charset="0"/>
                                    </a:rPr>
                                    <m:t>𝟎</m:t>
                                  </m:r>
                                </m:e>
                                <m:sup>
                                  <m:r>
                                    <a:rPr lang="en-US" sz="1600" b="1" i="1" u="none" strike="noStrike" dirty="0" smtClean="0">
                                      <a:effectLst/>
                                      <a:latin typeface="Cambria Math" panose="02040503050406030204" pitchFamily="18" charset="0"/>
                                    </a:rPr>
                                    <m:t>−</m:t>
                                  </m:r>
                                  <m:r>
                                    <a:rPr lang="en-US" sz="1600" b="1" i="1" u="none" strike="noStrike" dirty="0" smtClean="0">
                                      <a:effectLst/>
                                      <a:latin typeface="Cambria Math" panose="02040503050406030204" pitchFamily="18" charset="0"/>
                                    </a:rPr>
                                    <m:t>𝟓</m:t>
                                  </m:r>
                                </m:sup>
                              </m:sSup>
                            </m:oMath>
                          </a14:m>
                          <a:endParaRPr lang="en-US" sz="1600" b="1" i="0" u="none" strike="noStrike" dirty="0">
                            <a:solidFill>
                              <a:srgbClr val="000000"/>
                            </a:solidFill>
                            <a:effectLst/>
                            <a:latin typeface="Calibri" panose="020F0502020204030204" pitchFamily="34" charset="0"/>
                          </a:endParaRPr>
                        </a:p>
                        <a:p>
                          <a:pPr algn="l" fontAlgn="b"/>
                          <a:r>
                            <a:rPr lang="en-US" sz="1600" b="1" u="none" strike="noStrike" dirty="0" smtClean="0">
                              <a:effectLst/>
                            </a:rPr>
                            <a:t>In </a:t>
                          </a:r>
                          <a:r>
                            <a:rPr lang="en-US" sz="1600" b="1" u="none" strike="noStrike" dirty="0" err="1" smtClean="0">
                              <a:effectLst/>
                            </a:rPr>
                            <a:t>pNab</a:t>
                          </a:r>
                          <a:endParaRPr lang="en-US" sz="1600" b="1" i="0" u="none" strike="noStrike" dirty="0">
                            <a:solidFill>
                              <a:srgbClr val="000000"/>
                            </a:solidFill>
                            <a:effectLst/>
                            <a:latin typeface="Calibri" panose="020F0502020204030204" pitchFamily="34" charset="0"/>
                          </a:endParaRPr>
                        </a:p>
                      </a:txBody>
                      <a:tcPr marL="9404" marR="9404" marT="9404" marB="0"/>
                    </a:tc>
                    <a:tc>
                      <a:txBody>
                        <a:bodyPr/>
                        <a:lstStyle/>
                        <a:p>
                          <a:pPr algn="l" fontAlgn="b"/>
                          <a:r>
                            <a:rPr lang="en-US" sz="1600" b="1" u="none" strike="noStrike" dirty="0">
                              <a:effectLst/>
                            </a:rPr>
                            <a:t>for </a:t>
                          </a:r>
                          <a14:m>
                            <m:oMath xmlns:m="http://schemas.openxmlformats.org/officeDocument/2006/math">
                              <m:r>
                                <a:rPr lang="en-US" sz="1600" b="1" i="0" u="none" strike="noStrike" dirty="0" smtClean="0">
                                  <a:effectLst/>
                                  <a:latin typeface="Cambria Math" panose="02040503050406030204" pitchFamily="18" charset="0"/>
                                </a:rPr>
                                <m:t>𝚫</m:t>
                              </m:r>
                              <m:r>
                                <a:rPr lang="en-US" sz="1600" b="1" i="1" u="none" strike="noStrike" dirty="0" smtClean="0">
                                  <a:effectLst/>
                                  <a:latin typeface="Cambria Math" panose="02040503050406030204" pitchFamily="18" charset="0"/>
                                </a:rPr>
                                <m:t>𝒃</m:t>
                              </m:r>
                              <m:r>
                                <a:rPr lang="en-US" sz="1600" b="1" i="1" u="none" strike="noStrike" dirty="0" smtClean="0">
                                  <a:effectLst/>
                                  <a:latin typeface="Cambria Math" panose="02040503050406030204" pitchFamily="18" charset="0"/>
                                </a:rPr>
                                <m:t>=</m:t>
                              </m:r>
                              <m:r>
                                <a:rPr lang="en-US" sz="1600" b="1" i="1" u="none" strike="noStrike" dirty="0" smtClean="0">
                                  <a:effectLst/>
                                  <a:latin typeface="Cambria Math" panose="02040503050406030204" pitchFamily="18" charset="0"/>
                                </a:rPr>
                                <m:t>𝟓</m:t>
                              </m:r>
                              <m:r>
                                <a:rPr lang="en-US" sz="1600" b="1" i="1" u="none" strike="noStrike" dirty="0" smtClean="0">
                                  <a:effectLst/>
                                  <a:latin typeface="Cambria Math" panose="02040503050406030204" pitchFamily="18" charset="0"/>
                                </a:rPr>
                                <m:t>⋅</m:t>
                              </m:r>
                              <m:r>
                                <a:rPr lang="en-US" sz="1600" b="1" i="1" u="none" strike="noStrike" dirty="0" smtClean="0">
                                  <a:effectLst/>
                                  <a:latin typeface="Cambria Math" panose="02040503050406030204" pitchFamily="18" charset="0"/>
                                </a:rPr>
                                <m:t>𝟏</m:t>
                              </m:r>
                              <m:sSup>
                                <m:sSupPr>
                                  <m:ctrlPr>
                                    <a:rPr lang="en-US" sz="1600" b="1" i="1" u="none" strike="noStrike" dirty="0" smtClean="0">
                                      <a:effectLst/>
                                      <a:latin typeface="Cambria Math" panose="02040503050406030204" pitchFamily="18" charset="0"/>
                                    </a:rPr>
                                  </m:ctrlPr>
                                </m:sSupPr>
                                <m:e>
                                  <m:r>
                                    <a:rPr lang="en-US" sz="1600" b="1" i="1" u="none" strike="noStrike" dirty="0" smtClean="0">
                                      <a:effectLst/>
                                      <a:latin typeface="Cambria Math" panose="02040503050406030204" pitchFamily="18" charset="0"/>
                                    </a:rPr>
                                    <m:t>𝟎</m:t>
                                  </m:r>
                                </m:e>
                                <m:sup>
                                  <m:r>
                                    <a:rPr lang="en-US" sz="1600" b="1" i="1" u="none" strike="noStrike" dirty="0" smtClean="0">
                                      <a:effectLst/>
                                      <a:latin typeface="Cambria Math" panose="02040503050406030204" pitchFamily="18" charset="0"/>
                                    </a:rPr>
                                    <m:t>−</m:t>
                                  </m:r>
                                  <m:r>
                                    <a:rPr lang="en-US" sz="1600" b="1" i="1" u="none" strike="noStrike" dirty="0" smtClean="0">
                                      <a:effectLst/>
                                      <a:latin typeface="Cambria Math" panose="02040503050406030204" pitchFamily="18" charset="0"/>
                                    </a:rPr>
                                    <m:t>𝟒</m:t>
                                  </m:r>
                                </m:sup>
                              </m:sSup>
                            </m:oMath>
                          </a14:m>
                          <a:endParaRPr lang="en-US" sz="1600" b="1" u="none" strike="noStrike" dirty="0">
                            <a:effectLst/>
                          </a:endParaRPr>
                        </a:p>
                        <a:p>
                          <a:pPr algn="l" fontAlgn="b"/>
                          <a:r>
                            <a:rPr lang="en-US" sz="1600" b="1" u="none" strike="noStrike" dirty="0" smtClean="0">
                              <a:effectLst/>
                            </a:rPr>
                            <a:t>In Nab</a:t>
                          </a:r>
                          <a:endParaRPr lang="en-US" sz="1600" b="1" i="0" u="none" strike="noStrike" dirty="0">
                            <a:solidFill>
                              <a:srgbClr val="000000"/>
                            </a:solidFill>
                            <a:effectLst/>
                            <a:latin typeface="Calibri" panose="020F0502020204030204" pitchFamily="34" charset="0"/>
                          </a:endParaRPr>
                        </a:p>
                      </a:txBody>
                      <a:tcPr marL="9404" marR="9404" marT="9404" marB="0"/>
                    </a:tc>
                    <a:tc>
                      <a:txBody>
                        <a:bodyPr/>
                        <a:lstStyle/>
                        <a:p>
                          <a:pPr algn="l" fontAlgn="b"/>
                          <a:r>
                            <a:rPr lang="en-US" sz="1600" b="1" u="none" strike="noStrike" dirty="0">
                              <a:effectLst/>
                            </a:rPr>
                            <a:t>for </a:t>
                          </a:r>
                          <a14:m>
                            <m:oMath xmlns:m="http://schemas.openxmlformats.org/officeDocument/2006/math">
                              <m:r>
                                <a:rPr lang="en-US" sz="1600" b="1" i="0" u="none" strike="noStrike" dirty="0" smtClean="0">
                                  <a:effectLst/>
                                  <a:latin typeface="Cambria Math" panose="02040503050406030204" pitchFamily="18" charset="0"/>
                                </a:rPr>
                                <m:t>𝚫</m:t>
                              </m:r>
                              <m:r>
                                <a:rPr lang="en-US" sz="1600" b="1" i="1" u="none" strike="noStrike" dirty="0" smtClean="0">
                                  <a:effectLst/>
                                  <a:latin typeface="Cambria Math" panose="02040503050406030204" pitchFamily="18" charset="0"/>
                                </a:rPr>
                                <m:t>𝒃</m:t>
                              </m:r>
                              <m:r>
                                <a:rPr lang="en-US" sz="1600" b="1" i="1" u="none" strike="noStrike" dirty="0" smtClean="0">
                                  <a:effectLst/>
                                  <a:latin typeface="Cambria Math" panose="02040503050406030204" pitchFamily="18" charset="0"/>
                                </a:rPr>
                                <m:t>=</m:t>
                              </m:r>
                              <m:r>
                                <a:rPr lang="en-US" sz="1600" b="1" i="1" u="none" strike="noStrike" dirty="0" smtClean="0">
                                  <a:effectLst/>
                                  <a:latin typeface="Cambria Math" panose="02040503050406030204" pitchFamily="18" charset="0"/>
                                </a:rPr>
                                <m:t>𝟓</m:t>
                              </m:r>
                              <m:r>
                                <a:rPr lang="en-US" sz="1600" b="1" i="1" u="none" strike="noStrike" dirty="0" smtClean="0">
                                  <a:effectLst/>
                                  <a:latin typeface="Cambria Math" panose="02040503050406030204" pitchFamily="18" charset="0"/>
                                </a:rPr>
                                <m:t>⋅</m:t>
                              </m:r>
                              <m:r>
                                <a:rPr lang="en-US" sz="1600" b="1" i="1" u="none" strike="noStrike" dirty="0" smtClean="0">
                                  <a:effectLst/>
                                  <a:latin typeface="Cambria Math" panose="02040503050406030204" pitchFamily="18" charset="0"/>
                                </a:rPr>
                                <m:t>𝟏</m:t>
                              </m:r>
                              <m:sSup>
                                <m:sSupPr>
                                  <m:ctrlPr>
                                    <a:rPr lang="en-US" sz="1600" b="1" i="1" u="none" strike="noStrike" dirty="0" smtClean="0">
                                      <a:effectLst/>
                                      <a:latin typeface="Cambria Math" panose="02040503050406030204" pitchFamily="18" charset="0"/>
                                    </a:rPr>
                                  </m:ctrlPr>
                                </m:sSupPr>
                                <m:e>
                                  <m:r>
                                    <a:rPr lang="en-US" sz="1600" b="1" i="1" u="none" strike="noStrike" dirty="0" smtClean="0">
                                      <a:effectLst/>
                                      <a:latin typeface="Cambria Math" panose="02040503050406030204" pitchFamily="18" charset="0"/>
                                    </a:rPr>
                                    <m:t>𝟎</m:t>
                                  </m:r>
                                </m:e>
                                <m:sup>
                                  <m:r>
                                    <a:rPr lang="en-US" sz="1600" b="1" i="1" u="none" strike="noStrike" dirty="0" smtClean="0">
                                      <a:effectLst/>
                                      <a:latin typeface="Cambria Math" panose="02040503050406030204" pitchFamily="18" charset="0"/>
                                    </a:rPr>
                                    <m:t>−</m:t>
                                  </m:r>
                                  <m:r>
                                    <a:rPr lang="en-US" sz="1600" b="1" i="1" u="none" strike="noStrike" dirty="0" smtClean="0">
                                      <a:effectLst/>
                                      <a:latin typeface="Cambria Math" panose="02040503050406030204" pitchFamily="18" charset="0"/>
                                    </a:rPr>
                                    <m:t>𝟒</m:t>
                                  </m:r>
                                </m:sup>
                              </m:sSup>
                            </m:oMath>
                          </a14:m>
                          <a:endParaRPr lang="en-US" sz="1600" b="1" i="0" u="none" strike="noStrike" dirty="0">
                            <a:solidFill>
                              <a:srgbClr val="000000"/>
                            </a:solidFill>
                            <a:effectLst/>
                            <a:latin typeface="Calibri" panose="020F0502020204030204" pitchFamily="34" charset="0"/>
                          </a:endParaRPr>
                        </a:p>
                        <a:p>
                          <a:pPr algn="l" fontAlgn="b"/>
                          <a:r>
                            <a:rPr lang="en-US" sz="1600" b="1" u="none" strike="noStrike" dirty="0" smtClean="0">
                              <a:effectLst/>
                            </a:rPr>
                            <a:t>In </a:t>
                          </a:r>
                          <a:r>
                            <a:rPr lang="en-US" sz="1600" b="1" u="none" strike="noStrike" dirty="0" err="1" smtClean="0">
                              <a:effectLst/>
                            </a:rPr>
                            <a:t>pNab</a:t>
                          </a:r>
                          <a:endParaRPr lang="en-US" sz="1600" b="1" i="0" u="none" strike="noStrike" dirty="0">
                            <a:solidFill>
                              <a:srgbClr val="000000"/>
                            </a:solidFill>
                            <a:effectLst/>
                            <a:latin typeface="Calibri" panose="020F0502020204030204" pitchFamily="34" charset="0"/>
                          </a:endParaRPr>
                        </a:p>
                      </a:txBody>
                      <a:tcPr marL="9404" marR="9404" marT="9404" marB="0"/>
                    </a:tc>
                    <a:extLst>
                      <a:ext uri="{0D108BD9-81ED-4DB2-BD59-A6C34878D82A}">
                        <a16:rowId xmlns:a16="http://schemas.microsoft.com/office/drawing/2014/main" val="1258148301"/>
                      </a:ext>
                    </a:extLst>
                  </a:tr>
                  <a:tr h="263308">
                    <a:tc>
                      <a:txBody>
                        <a:bodyPr/>
                        <a:lstStyle/>
                        <a:p>
                          <a:pPr algn="l" fontAlgn="b"/>
                          <a:r>
                            <a:rPr lang="en-US" sz="1600" u="none" strike="noStrike" dirty="0">
                              <a:effectLst/>
                            </a:rPr>
                            <a:t>gain factor </a:t>
                          </a:r>
                          <a14:m>
                            <m:oMath xmlns:m="http://schemas.openxmlformats.org/officeDocument/2006/math">
                              <m:r>
                                <a:rPr lang="en-US" sz="1600" i="1" u="none" strike="noStrike" dirty="0" smtClean="0">
                                  <a:effectLst/>
                                  <a:latin typeface="Cambria Math" panose="02040503050406030204" pitchFamily="18" charset="0"/>
                                </a:rPr>
                                <m:t>(</m:t>
                              </m:r>
                              <m:r>
                                <m:rPr>
                                  <m:sty m:val="p"/>
                                </m:rPr>
                                <a:rPr lang="en-US" sz="1600" b="0" i="0" u="none" strike="noStrike" dirty="0" smtClean="0">
                                  <a:effectLst/>
                                  <a:latin typeface="Cambria Math" panose="02040503050406030204" pitchFamily="18" charset="0"/>
                                </a:rPr>
                                <m:t>Δ</m:t>
                              </m:r>
                              <m:r>
                                <a:rPr lang="en-US" sz="1600" i="1" u="none" strike="noStrike" dirty="0" smtClean="0">
                                  <a:effectLst/>
                                  <a:latin typeface="Cambria Math" panose="02040503050406030204" pitchFamily="18" charset="0"/>
                                </a:rPr>
                                <m:t>𝑔</m:t>
                              </m:r>
                              <m:r>
                                <a:rPr lang="en-US" sz="1600" i="1" u="none" strike="noStrike" dirty="0" smtClean="0">
                                  <a:effectLst/>
                                  <a:latin typeface="Cambria Math" panose="02040503050406030204" pitchFamily="18" charset="0"/>
                                </a:rPr>
                                <m:t>/</m:t>
                              </m:r>
                              <m:r>
                                <a:rPr lang="en-US" sz="1600" i="1" u="none" strike="noStrike" dirty="0" smtClean="0">
                                  <a:effectLst/>
                                  <a:latin typeface="Cambria Math" panose="02040503050406030204" pitchFamily="18" charset="0"/>
                                </a:rPr>
                                <m:t>𝑔</m:t>
                              </m:r>
                            </m:oMath>
                          </a14:m>
                          <a:r>
                            <a:rPr lang="en-US" sz="1600" u="none" strike="noStrike" dirty="0">
                              <a:effectLst/>
                            </a:rPr>
                            <a:t>)</a:t>
                          </a:r>
                          <a:endParaRPr lang="en-US" sz="1600" b="0" i="0" u="none" strike="noStrike" dirty="0">
                            <a:solidFill>
                              <a:srgbClr val="000000"/>
                            </a:solidFill>
                            <a:effectLst/>
                            <a:latin typeface="Calibri" panose="020F0502020204030204" pitchFamily="34" charset="0"/>
                          </a:endParaRPr>
                        </a:p>
                      </a:txBody>
                      <a:tcPr marL="9404" marR="9404" marT="9404"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u="none" strike="noStrike" dirty="0" smtClean="0">
                              <a:effectLst/>
                            </a:rPr>
                            <a:t>fit parameter</a:t>
                          </a:r>
                          <a:endParaRPr lang="en-US" sz="1600" b="0" i="0" u="none" strike="noStrike" dirty="0" smtClean="0">
                            <a:solidFill>
                              <a:srgbClr val="000000"/>
                            </a:solidFill>
                            <a:effectLst/>
                            <a:latin typeface="Calibri" panose="020F0502020204030204" pitchFamily="34" charset="0"/>
                          </a:endParaRPr>
                        </a:p>
                      </a:txBody>
                      <a:tcPr marL="9404" marR="9404" marT="9404" marB="0" anchor="b"/>
                    </a:tc>
                    <a:tc>
                      <a:txBody>
                        <a:bodyPr/>
                        <a:lstStyle/>
                        <a:p>
                          <a:pPr algn="ctr" fontAlgn="b"/>
                          <a:r>
                            <a:rPr lang="en-US" sz="1600" u="none" strike="noStrike" dirty="0">
                              <a:effectLst/>
                            </a:rPr>
                            <a:t>0.0018</a:t>
                          </a:r>
                          <a:endParaRPr lang="en-US" sz="1600" b="0" i="0" u="none" strike="noStrike" dirty="0">
                            <a:solidFill>
                              <a:srgbClr val="000000"/>
                            </a:solidFill>
                            <a:effectLst/>
                            <a:latin typeface="Calibri" panose="020F0502020204030204" pitchFamily="34" charset="0"/>
                          </a:endParaRPr>
                        </a:p>
                      </a:txBody>
                      <a:tcPr marL="9404" marR="9404" marT="9404" marB="0" anchor="b"/>
                    </a:tc>
                    <a:tc>
                      <a:txBody>
                        <a:bodyPr/>
                        <a:lstStyle/>
                        <a:p>
                          <a:pPr algn="ctr" fontAlgn="b"/>
                          <a:r>
                            <a:rPr lang="en-US" sz="1600" u="none" strike="noStrike" dirty="0">
                              <a:effectLst/>
                            </a:rPr>
                            <a:t>fit parameter</a:t>
                          </a:r>
                          <a:endParaRPr lang="en-US" sz="1600" b="0" i="0" u="none" strike="noStrike" dirty="0">
                            <a:solidFill>
                              <a:srgbClr val="000000"/>
                            </a:solidFill>
                            <a:effectLst/>
                            <a:latin typeface="Calibri" panose="020F0502020204030204" pitchFamily="34" charset="0"/>
                          </a:endParaRPr>
                        </a:p>
                      </a:txBody>
                      <a:tcPr marL="9404" marR="9404" marT="9404" marB="0" anchor="b"/>
                    </a:tc>
                    <a:tc>
                      <a:txBody>
                        <a:bodyPr/>
                        <a:lstStyle/>
                        <a:p>
                          <a:pPr algn="ctr" fontAlgn="b"/>
                          <a:r>
                            <a:rPr lang="en-US" sz="1600" u="none" strike="noStrike" dirty="0">
                              <a:effectLst/>
                            </a:rPr>
                            <a:t>0.0008</a:t>
                          </a:r>
                          <a:endParaRPr lang="en-US" sz="1600" b="0" i="0" u="none" strike="noStrike" dirty="0">
                            <a:solidFill>
                              <a:srgbClr val="000000"/>
                            </a:solidFill>
                            <a:effectLst/>
                            <a:latin typeface="Calibri" panose="020F0502020204030204" pitchFamily="34" charset="0"/>
                          </a:endParaRPr>
                        </a:p>
                      </a:txBody>
                      <a:tcPr marL="9404" marR="9404" marT="9404" marB="0" anchor="b"/>
                    </a:tc>
                    <a:extLst>
                      <a:ext uri="{0D108BD9-81ED-4DB2-BD59-A6C34878D82A}">
                        <a16:rowId xmlns:a16="http://schemas.microsoft.com/office/drawing/2014/main" val="3784902694"/>
                      </a:ext>
                    </a:extLst>
                  </a:tr>
                  <a:tr h="263308">
                    <a:tc>
                      <a:txBody>
                        <a:bodyPr/>
                        <a:lstStyle/>
                        <a:p>
                          <a:pPr algn="l" fontAlgn="b"/>
                          <a:r>
                            <a:rPr lang="en-US" sz="1600" u="none" strike="noStrike" dirty="0">
                              <a:effectLst/>
                            </a:rPr>
                            <a:t>Offset </a:t>
                          </a:r>
                          <a14:m>
                            <m:oMath xmlns:m="http://schemas.openxmlformats.org/officeDocument/2006/math">
                              <m:sSub>
                                <m:sSubPr>
                                  <m:ctrlPr>
                                    <a:rPr lang="en-US" sz="1600" b="0" i="1" u="none" strike="noStrike" smtClean="0">
                                      <a:effectLst/>
                                      <a:latin typeface="Cambria Math" panose="02040503050406030204" pitchFamily="18" charset="0"/>
                                    </a:rPr>
                                  </m:ctrlPr>
                                </m:sSubPr>
                                <m:e>
                                  <m:r>
                                    <a:rPr lang="en-US" sz="1600" b="0" i="1" u="none" strike="noStrike" smtClean="0">
                                      <a:effectLst/>
                                      <a:latin typeface="Cambria Math" panose="02040503050406030204" pitchFamily="18" charset="0"/>
                                    </a:rPr>
                                    <m:t>𝐸</m:t>
                                  </m:r>
                                </m:e>
                                <m:sub>
                                  <m:r>
                                    <a:rPr lang="en-US" sz="1600" b="0" i="1" u="none" strike="noStrike" smtClean="0">
                                      <a:effectLst/>
                                      <a:latin typeface="Cambria Math" panose="02040503050406030204" pitchFamily="18" charset="0"/>
                                    </a:rPr>
                                    <m:t>0</m:t>
                                  </m:r>
                                </m:sub>
                              </m:sSub>
                            </m:oMath>
                          </a14:m>
                          <a:endParaRPr lang="en-US" sz="1600" b="0" i="0" u="none" strike="noStrike" dirty="0">
                            <a:solidFill>
                              <a:srgbClr val="000000"/>
                            </a:solidFill>
                            <a:effectLst/>
                            <a:latin typeface="Calibri" panose="020F0502020204030204" pitchFamily="34" charset="0"/>
                          </a:endParaRPr>
                        </a:p>
                      </a:txBody>
                      <a:tcPr marL="9404" marR="9404" marT="9404"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u="none" strike="noStrike" dirty="0" smtClean="0">
                              <a:effectLst/>
                            </a:rPr>
                            <a:t>0.3 </a:t>
                          </a:r>
                          <a:r>
                            <a:rPr lang="en-US" sz="1600" u="none" strike="noStrike" dirty="0" err="1" smtClean="0">
                              <a:effectLst/>
                            </a:rPr>
                            <a:t>keV</a:t>
                          </a:r>
                          <a:endParaRPr lang="en-US" sz="1600" b="0" i="0" u="none" strike="noStrike" dirty="0" smtClean="0">
                            <a:solidFill>
                              <a:srgbClr val="000000"/>
                            </a:solidFill>
                            <a:effectLst/>
                            <a:latin typeface="Calibri" panose="020F0502020204030204" pitchFamily="34" charset="0"/>
                          </a:endParaRPr>
                        </a:p>
                      </a:txBody>
                      <a:tcPr marL="9404" marR="9404" marT="9404" marB="0" anchor="b"/>
                    </a:tc>
                    <a:tc>
                      <a:txBody>
                        <a:bodyPr/>
                        <a:lstStyle/>
                        <a:p>
                          <a:pPr algn="ctr" fontAlgn="b"/>
                          <a:r>
                            <a:rPr lang="en-US" sz="1600" u="none" strike="noStrike" dirty="0">
                              <a:effectLst/>
                            </a:rPr>
                            <a:t>0.2 </a:t>
                          </a:r>
                          <a:r>
                            <a:rPr lang="en-US" sz="1600" u="none" strike="noStrike" dirty="0" err="1">
                              <a:effectLst/>
                            </a:rPr>
                            <a:t>keV</a:t>
                          </a:r>
                          <a:endParaRPr lang="en-US" sz="1600" b="0" i="0" u="none" strike="noStrike" dirty="0">
                            <a:solidFill>
                              <a:srgbClr val="000000"/>
                            </a:solidFill>
                            <a:effectLst/>
                            <a:latin typeface="Calibri" panose="020F0502020204030204" pitchFamily="34" charset="0"/>
                          </a:endParaRPr>
                        </a:p>
                      </a:txBody>
                      <a:tcPr marL="9404" marR="9404" marT="9404" marB="0" anchor="b"/>
                    </a:tc>
                    <a:tc>
                      <a:txBody>
                        <a:bodyPr/>
                        <a:lstStyle/>
                        <a:p>
                          <a:pPr algn="ctr" fontAlgn="b"/>
                          <a:r>
                            <a:rPr lang="en-US" sz="1600" u="none" strike="noStrike" dirty="0">
                              <a:effectLst/>
                            </a:rPr>
                            <a:t>0.03 </a:t>
                          </a:r>
                          <a:r>
                            <a:rPr lang="en-US" sz="1600" u="none" strike="noStrike" dirty="0" err="1">
                              <a:effectLst/>
                            </a:rPr>
                            <a:t>keV</a:t>
                          </a:r>
                          <a:endParaRPr lang="en-US" sz="1600" b="0" i="0" u="none" strike="noStrike" dirty="0">
                            <a:solidFill>
                              <a:srgbClr val="000000"/>
                            </a:solidFill>
                            <a:effectLst/>
                            <a:latin typeface="Calibri" panose="020F0502020204030204" pitchFamily="34" charset="0"/>
                          </a:endParaRPr>
                        </a:p>
                      </a:txBody>
                      <a:tcPr marL="9404" marR="9404" marT="9404" marB="0" anchor="b"/>
                    </a:tc>
                    <a:tc>
                      <a:txBody>
                        <a:bodyPr/>
                        <a:lstStyle/>
                        <a:p>
                          <a:pPr algn="ctr" fontAlgn="b"/>
                          <a:r>
                            <a:rPr lang="en-US" sz="1600" u="none" strike="noStrike" dirty="0">
                              <a:effectLst/>
                            </a:rPr>
                            <a:t>0.05 </a:t>
                          </a:r>
                          <a:r>
                            <a:rPr lang="en-US" sz="1600" u="none" strike="noStrike" dirty="0" err="1">
                              <a:effectLst/>
                            </a:rPr>
                            <a:t>keV</a:t>
                          </a:r>
                          <a:endParaRPr lang="en-US" sz="1600" b="0" i="0" u="none" strike="noStrike" dirty="0">
                            <a:solidFill>
                              <a:srgbClr val="000000"/>
                            </a:solidFill>
                            <a:effectLst/>
                            <a:latin typeface="Calibri" panose="020F0502020204030204" pitchFamily="34" charset="0"/>
                          </a:endParaRPr>
                        </a:p>
                      </a:txBody>
                      <a:tcPr marL="9404" marR="9404" marT="9404" marB="0" anchor="b"/>
                    </a:tc>
                    <a:extLst>
                      <a:ext uri="{0D108BD9-81ED-4DB2-BD59-A6C34878D82A}">
                        <a16:rowId xmlns:a16="http://schemas.microsoft.com/office/drawing/2014/main" val="704102259"/>
                      </a:ext>
                    </a:extLst>
                  </a:tr>
                  <a:tr h="263308">
                    <a:tc>
                      <a:txBody>
                        <a:bodyPr/>
                        <a:lstStyle/>
                        <a:p>
                          <a:pPr algn="l" fontAlgn="b"/>
                          <a:r>
                            <a:rPr lang="en-US" sz="1600" u="none" strike="noStrike" dirty="0">
                              <a:effectLst/>
                            </a:rPr>
                            <a:t>Nonlinearity ( </a:t>
                          </a:r>
                          <a14:m>
                            <m:oMath xmlns:m="http://schemas.openxmlformats.org/officeDocument/2006/math">
                              <m:r>
                                <m:rPr>
                                  <m:sty m:val="p"/>
                                </m:rPr>
                                <a:rPr lang="en-US" sz="1600" i="0" u="none" strike="noStrike" dirty="0" smtClean="0">
                                  <a:effectLst/>
                                  <a:latin typeface="Cambria Math" panose="02040503050406030204" pitchFamily="18" charset="0"/>
                                </a:rPr>
                                <m:t>Δ</m:t>
                              </m:r>
                              <m:sSub>
                                <m:sSubPr>
                                  <m:ctrlPr>
                                    <a:rPr lang="en-US" sz="1600" i="1" u="none" strike="noStrike" dirty="0" err="1" smtClean="0">
                                      <a:effectLst/>
                                      <a:latin typeface="Cambria Math" panose="02040503050406030204" pitchFamily="18" charset="0"/>
                                    </a:rPr>
                                  </m:ctrlPr>
                                </m:sSubPr>
                                <m:e>
                                  <m:r>
                                    <a:rPr lang="en-US" sz="1600" i="1" u="none" strike="noStrike" dirty="0" err="1" smtClean="0">
                                      <a:effectLst/>
                                      <a:latin typeface="Cambria Math" panose="02040503050406030204" pitchFamily="18" charset="0"/>
                                    </a:rPr>
                                    <m:t>𝐸</m:t>
                                  </m:r>
                                </m:e>
                                <m:sub>
                                  <m:r>
                                    <m:rPr>
                                      <m:sty m:val="p"/>
                                    </m:rPr>
                                    <a:rPr lang="en-US" sz="1600" i="1" u="none" strike="noStrike" dirty="0" err="1" smtClean="0">
                                      <a:effectLst/>
                                      <a:latin typeface="Cambria Math" panose="02040503050406030204" pitchFamily="18" charset="0"/>
                                    </a:rPr>
                                    <m:t>ma</m:t>
                                  </m:r>
                                  <m:r>
                                    <a:rPr lang="en-US" sz="1600" b="0" i="1" u="none" strike="noStrike" dirty="0" smtClean="0">
                                      <a:effectLst/>
                                      <a:latin typeface="Cambria Math" panose="02040503050406030204" pitchFamily="18" charset="0"/>
                                    </a:rPr>
                                    <m:t>𝑥</m:t>
                                  </m:r>
                                </m:sub>
                              </m:sSub>
                            </m:oMath>
                          </a14:m>
                          <a:r>
                            <a:rPr lang="en-US" sz="1600" u="none" strike="noStrike" dirty="0">
                              <a:effectLst/>
                            </a:rPr>
                            <a:t>)</a:t>
                          </a:r>
                          <a:endParaRPr lang="en-US" sz="1600" b="0" i="0" u="none" strike="noStrike" dirty="0">
                            <a:solidFill>
                              <a:srgbClr val="000000"/>
                            </a:solidFill>
                            <a:effectLst/>
                            <a:latin typeface="Calibri" panose="020F0502020204030204" pitchFamily="34" charset="0"/>
                          </a:endParaRPr>
                        </a:p>
                      </a:txBody>
                      <a:tcPr marL="9404" marR="9404" marT="9404" marB="0" anchor="b"/>
                    </a:tc>
                    <a:tc>
                      <a:txBody>
                        <a:bodyPr/>
                        <a:lstStyle/>
                        <a:p>
                          <a:pPr algn="ctr" fontAlgn="b"/>
                          <a:r>
                            <a:rPr lang="en-US" sz="1600" u="none" strike="noStrike" dirty="0" smtClean="0">
                              <a:effectLst/>
                            </a:rPr>
                            <a:t>1.5 </a:t>
                          </a:r>
                          <a:r>
                            <a:rPr lang="en-US" sz="1600" u="none" strike="noStrike" dirty="0" err="1" smtClean="0">
                              <a:effectLst/>
                            </a:rPr>
                            <a:t>keV</a:t>
                          </a:r>
                          <a:endParaRPr lang="en-US" sz="1600" b="0" i="0" u="none" strike="noStrike" dirty="0">
                            <a:solidFill>
                              <a:srgbClr val="000000"/>
                            </a:solidFill>
                            <a:effectLst/>
                            <a:latin typeface="Calibri" panose="020F0502020204030204" pitchFamily="34" charset="0"/>
                          </a:endParaRPr>
                        </a:p>
                      </a:txBody>
                      <a:tcPr marL="9404" marR="9404" marT="9404" marB="0" anchor="b"/>
                    </a:tc>
                    <a:tc>
                      <a:txBody>
                        <a:bodyPr/>
                        <a:lstStyle/>
                        <a:p>
                          <a:pPr algn="ctr" fontAlgn="b"/>
                          <a:r>
                            <a:rPr lang="en-US" sz="1600" u="none" strike="noStrike" dirty="0" smtClean="0">
                              <a:effectLst/>
                            </a:rPr>
                            <a:t>0.3 </a:t>
                          </a:r>
                          <a:r>
                            <a:rPr lang="en-US" sz="1600" u="none" strike="noStrike" dirty="0" err="1" smtClean="0">
                              <a:effectLst/>
                            </a:rPr>
                            <a:t>keV</a:t>
                          </a:r>
                          <a:endParaRPr lang="en-US" sz="1600" b="0" i="0" u="none" strike="noStrike" dirty="0">
                            <a:solidFill>
                              <a:srgbClr val="000000"/>
                            </a:solidFill>
                            <a:effectLst/>
                            <a:latin typeface="Calibri" panose="020F0502020204030204" pitchFamily="34" charset="0"/>
                          </a:endParaRPr>
                        </a:p>
                      </a:txBody>
                      <a:tcPr marL="9404" marR="9404" marT="9404" marB="0" anchor="b"/>
                    </a:tc>
                    <a:tc>
                      <a:txBody>
                        <a:bodyPr/>
                        <a:lstStyle/>
                        <a:p>
                          <a:pPr algn="ctr" fontAlgn="b"/>
                          <a:r>
                            <a:rPr lang="en-US" sz="1600" u="none" strike="noStrike" dirty="0">
                              <a:effectLst/>
                            </a:rPr>
                            <a:t>0.03 </a:t>
                          </a:r>
                          <a:r>
                            <a:rPr lang="en-US" sz="1600" u="none" strike="noStrike" dirty="0" err="1">
                              <a:effectLst/>
                            </a:rPr>
                            <a:t>keV</a:t>
                          </a:r>
                          <a:endParaRPr lang="en-US" sz="1600" b="0" i="0" u="none" strike="noStrike" dirty="0">
                            <a:solidFill>
                              <a:srgbClr val="000000"/>
                            </a:solidFill>
                            <a:effectLst/>
                            <a:latin typeface="Calibri" panose="020F0502020204030204" pitchFamily="34" charset="0"/>
                          </a:endParaRPr>
                        </a:p>
                      </a:txBody>
                      <a:tcPr marL="9404" marR="9404" marT="9404" marB="0" anchor="b"/>
                    </a:tc>
                    <a:tc>
                      <a:txBody>
                        <a:bodyPr/>
                        <a:lstStyle/>
                        <a:p>
                          <a:pPr algn="ctr" fontAlgn="b"/>
                          <a:r>
                            <a:rPr lang="en-US" sz="1600" u="none" strike="noStrike" dirty="0">
                              <a:effectLst/>
                            </a:rPr>
                            <a:t>0.1 </a:t>
                          </a:r>
                          <a:r>
                            <a:rPr lang="en-US" sz="1600" u="none" strike="noStrike" dirty="0" err="1">
                              <a:effectLst/>
                            </a:rPr>
                            <a:t>keV</a:t>
                          </a:r>
                          <a:endParaRPr lang="en-US" sz="1600" b="0" i="0" u="none" strike="noStrike" dirty="0">
                            <a:solidFill>
                              <a:srgbClr val="000000"/>
                            </a:solidFill>
                            <a:effectLst/>
                            <a:latin typeface="Calibri" panose="020F0502020204030204" pitchFamily="34" charset="0"/>
                          </a:endParaRPr>
                        </a:p>
                      </a:txBody>
                      <a:tcPr marL="9404" marR="9404" marT="9404" marB="0" anchor="b"/>
                    </a:tc>
                    <a:extLst>
                      <a:ext uri="{0D108BD9-81ED-4DB2-BD59-A6C34878D82A}">
                        <a16:rowId xmlns:a16="http://schemas.microsoft.com/office/drawing/2014/main" val="3976381440"/>
                      </a:ext>
                    </a:extLst>
                  </a:tr>
                  <a:tr h="263308">
                    <a:tc>
                      <a:txBody>
                        <a:bodyPr/>
                        <a:lstStyle/>
                        <a:p>
                          <a:pPr algn="l" fontAlgn="b"/>
                          <a:r>
                            <a:rPr lang="en-US" sz="1600" u="none" strike="noStrike">
                              <a:effectLst/>
                            </a:rPr>
                            <a:t>peak width</a:t>
                          </a:r>
                          <a:endParaRPr lang="en-US" sz="1600" b="0" i="0" u="none" strike="noStrike">
                            <a:solidFill>
                              <a:srgbClr val="000000"/>
                            </a:solidFill>
                            <a:effectLst/>
                            <a:latin typeface="Calibri" panose="020F0502020204030204" pitchFamily="34" charset="0"/>
                          </a:endParaRPr>
                        </a:p>
                      </a:txBody>
                      <a:tcPr marL="9404" marR="9404" marT="9404" marB="0" anchor="b"/>
                    </a:tc>
                    <a:tc>
                      <a:txBody>
                        <a:bodyPr/>
                        <a:lstStyle/>
                        <a:p>
                          <a:pPr algn="ctr" fontAlgn="b"/>
                          <a:r>
                            <a:rPr lang="en-US" sz="1600" b="0" i="0" u="none" strike="noStrike" dirty="0" smtClean="0">
                              <a:solidFill>
                                <a:srgbClr val="000000"/>
                              </a:solidFill>
                              <a:effectLst/>
                              <a:latin typeface="Calibri" panose="020F0502020204030204" pitchFamily="34" charset="0"/>
                            </a:rPr>
                            <a:t>1</a:t>
                          </a:r>
                          <a:r>
                            <a:rPr lang="en-US" sz="1600" b="0" i="0" u="none" strike="noStrike" baseline="0" dirty="0" smtClean="0">
                              <a:solidFill>
                                <a:srgbClr val="000000"/>
                              </a:solidFill>
                              <a:effectLst/>
                              <a:latin typeface="Calibri" panose="020F0502020204030204" pitchFamily="34" charset="0"/>
                            </a:rPr>
                            <a:t> </a:t>
                          </a:r>
                          <a:r>
                            <a:rPr lang="en-US" sz="1600" b="0" i="0" u="none" strike="noStrike" baseline="0" dirty="0" err="1" smtClean="0">
                              <a:solidFill>
                                <a:srgbClr val="000000"/>
                              </a:solidFill>
                              <a:effectLst/>
                              <a:latin typeface="Calibri" panose="020F0502020204030204" pitchFamily="34" charset="0"/>
                            </a:rPr>
                            <a:t>keV</a:t>
                          </a:r>
                          <a:endParaRPr lang="en-US" sz="1600" b="0" i="0" u="none" strike="noStrike" dirty="0">
                            <a:solidFill>
                              <a:srgbClr val="000000"/>
                            </a:solidFill>
                            <a:effectLst/>
                            <a:latin typeface="Calibri" panose="020F0502020204030204" pitchFamily="34" charset="0"/>
                          </a:endParaRPr>
                        </a:p>
                      </a:txBody>
                      <a:tcPr marL="9404" marR="9404" marT="9404" marB="0" anchor="b"/>
                    </a:tc>
                    <a:tc>
                      <a:txBody>
                        <a:bodyPr/>
                        <a:lstStyle/>
                        <a:p>
                          <a:pPr algn="ctr" fontAlgn="b"/>
                          <a:r>
                            <a:rPr lang="en-US" sz="1600" u="none" strike="noStrike" dirty="0">
                              <a:effectLst/>
                            </a:rPr>
                            <a:t>10 </a:t>
                          </a:r>
                          <a:r>
                            <a:rPr lang="en-US" sz="1600" u="none" strike="noStrike" dirty="0" err="1">
                              <a:effectLst/>
                            </a:rPr>
                            <a:t>keV</a:t>
                          </a:r>
                          <a:endParaRPr lang="en-US" sz="1600" b="0" i="0" u="none" strike="noStrike" dirty="0">
                            <a:solidFill>
                              <a:srgbClr val="000000"/>
                            </a:solidFill>
                            <a:effectLst/>
                            <a:latin typeface="Calibri" panose="020F0502020204030204" pitchFamily="34" charset="0"/>
                          </a:endParaRPr>
                        </a:p>
                      </a:txBody>
                      <a:tcPr marL="9404" marR="9404" marT="9404" marB="0" anchor="b"/>
                    </a:tc>
                    <a:tc>
                      <a:txBody>
                        <a:bodyPr/>
                        <a:lstStyle/>
                        <a:p>
                          <a:pPr algn="ctr" fontAlgn="b"/>
                          <a:r>
                            <a:rPr lang="en-US" sz="1600" u="none" strike="noStrike" dirty="0">
                              <a:effectLst/>
                            </a:rPr>
                            <a:t>3 </a:t>
                          </a:r>
                          <a:r>
                            <a:rPr lang="en-US" sz="1600" u="none" strike="noStrike" dirty="0" err="1">
                              <a:effectLst/>
                            </a:rPr>
                            <a:t>keV</a:t>
                          </a:r>
                          <a:endParaRPr lang="en-US" sz="1600" b="0" i="0" u="none" strike="noStrike" dirty="0">
                            <a:solidFill>
                              <a:srgbClr val="000000"/>
                            </a:solidFill>
                            <a:effectLst/>
                            <a:latin typeface="Calibri" panose="020F0502020204030204" pitchFamily="34" charset="0"/>
                          </a:endParaRPr>
                        </a:p>
                      </a:txBody>
                      <a:tcPr marL="9404" marR="9404" marT="9404" marB="0" anchor="b"/>
                    </a:tc>
                    <a:tc>
                      <a:txBody>
                        <a:bodyPr/>
                        <a:lstStyle/>
                        <a:p>
                          <a:pPr algn="ctr" fontAlgn="b"/>
                          <a:r>
                            <a:rPr lang="en-US" sz="1600" u="none" strike="noStrike" dirty="0">
                              <a:effectLst/>
                            </a:rPr>
                            <a:t>8 </a:t>
                          </a:r>
                          <a:r>
                            <a:rPr lang="en-US" sz="1600" u="none" strike="noStrike" dirty="0" err="1">
                              <a:effectLst/>
                            </a:rPr>
                            <a:t>keV</a:t>
                          </a:r>
                          <a:endParaRPr lang="en-US" sz="1600" b="0" i="0" u="none" strike="noStrike" dirty="0">
                            <a:solidFill>
                              <a:srgbClr val="000000"/>
                            </a:solidFill>
                            <a:effectLst/>
                            <a:latin typeface="Calibri" panose="020F0502020204030204" pitchFamily="34" charset="0"/>
                          </a:endParaRPr>
                        </a:p>
                      </a:txBody>
                      <a:tcPr marL="9404" marR="9404" marT="9404" marB="0" anchor="b"/>
                    </a:tc>
                    <a:extLst>
                      <a:ext uri="{0D108BD9-81ED-4DB2-BD59-A6C34878D82A}">
                        <a16:rowId xmlns:a16="http://schemas.microsoft.com/office/drawing/2014/main" val="3540604027"/>
                      </a:ext>
                    </a:extLst>
                  </a:tr>
                  <a:tr h="263308">
                    <a:tc>
                      <a:txBody>
                        <a:bodyPr/>
                        <a:lstStyle/>
                        <a:p>
                          <a:pPr algn="l" fontAlgn="b"/>
                          <a:r>
                            <a:rPr lang="en-US" sz="1600" u="none" strike="noStrike" dirty="0">
                              <a:effectLst/>
                            </a:rPr>
                            <a:t>tail amplitude (</a:t>
                          </a:r>
                          <a14:m>
                            <m:oMath xmlns:m="http://schemas.openxmlformats.org/officeDocument/2006/math">
                              <m:r>
                                <m:rPr>
                                  <m:sty m:val="p"/>
                                </m:rPr>
                                <a:rPr lang="en-US" sz="1600" i="0" u="none" strike="noStrike" dirty="0" smtClean="0">
                                  <a:effectLst/>
                                  <a:latin typeface="Cambria Math" panose="02040503050406030204" pitchFamily="18" charset="0"/>
                                </a:rPr>
                                <m:t>Δ</m:t>
                              </m:r>
                              <m:r>
                                <a:rPr lang="en-US" sz="1600" i="1" u="none" strike="noStrike" dirty="0" smtClean="0">
                                  <a:effectLst/>
                                  <a:latin typeface="Cambria Math" panose="02040503050406030204" pitchFamily="18" charset="0"/>
                                </a:rPr>
                                <m:t>𝑡</m:t>
                              </m:r>
                            </m:oMath>
                          </a14:m>
                          <a:r>
                            <a:rPr lang="en-US" sz="1600" u="none" strike="noStrike" dirty="0">
                              <a:effectLst/>
                            </a:rPr>
                            <a:t> of peak)</a:t>
                          </a:r>
                          <a:endParaRPr lang="en-US" sz="1600" b="0" i="0" u="none" strike="noStrike" dirty="0">
                            <a:solidFill>
                              <a:srgbClr val="000000"/>
                            </a:solidFill>
                            <a:effectLst/>
                            <a:latin typeface="Calibri" panose="020F0502020204030204" pitchFamily="34" charset="0"/>
                          </a:endParaRPr>
                        </a:p>
                      </a:txBody>
                      <a:tcPr marL="9404" marR="9404" marT="9404" marB="0" anchor="b">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effectLst/>
                              <a:latin typeface="Calibri" panose="020F0502020204030204" pitchFamily="34" charset="0"/>
                            </a:rPr>
                            <a:t>0.01%</a:t>
                          </a:r>
                          <a:endParaRPr lang="en-US" sz="1600" b="0" i="0" u="none" strike="noStrike" dirty="0">
                            <a:solidFill>
                              <a:srgbClr val="000000"/>
                            </a:solidFill>
                            <a:effectLst/>
                            <a:latin typeface="Calibri" panose="020F0502020204030204" pitchFamily="34" charset="0"/>
                          </a:endParaRPr>
                        </a:p>
                      </a:txBody>
                      <a:tcPr marL="9404" marR="9404" marT="9404" marB="0" anchor="b">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effectLst/>
                            </a:rPr>
                            <a:t>2.40%</a:t>
                          </a:r>
                          <a:endParaRPr lang="en-US" sz="1600" b="0" i="0" u="none" strike="noStrike" dirty="0">
                            <a:solidFill>
                              <a:srgbClr val="000000"/>
                            </a:solidFill>
                            <a:effectLst/>
                            <a:latin typeface="Calibri" panose="020F0502020204030204" pitchFamily="34" charset="0"/>
                          </a:endParaRPr>
                        </a:p>
                      </a:txBody>
                      <a:tcPr marL="9404" marR="9404" marT="9404" marB="0" anchor="b">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smtClean="0">
                              <a:effectLst/>
                            </a:rPr>
                            <a:t>0.1%</a:t>
                          </a:r>
                          <a:endParaRPr lang="en-US" sz="1600" b="0" i="0" u="none" strike="noStrike" dirty="0">
                            <a:solidFill>
                              <a:srgbClr val="000000"/>
                            </a:solidFill>
                            <a:effectLst/>
                            <a:latin typeface="Calibri" panose="020F0502020204030204" pitchFamily="34" charset="0"/>
                          </a:endParaRPr>
                        </a:p>
                      </a:txBody>
                      <a:tcPr marL="9404" marR="9404" marT="9404" marB="0" anchor="b">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smtClean="0">
                              <a:effectLst/>
                            </a:rPr>
                            <a:t>0.9%</a:t>
                          </a:r>
                          <a:endParaRPr lang="en-US" sz="1600" b="0" i="0" u="none" strike="noStrike" dirty="0">
                            <a:solidFill>
                              <a:srgbClr val="000000"/>
                            </a:solidFill>
                            <a:effectLst/>
                            <a:latin typeface="Calibri" panose="020F0502020204030204" pitchFamily="34" charset="0"/>
                          </a:endParaRPr>
                        </a:p>
                      </a:txBody>
                      <a:tcPr marL="9404" marR="9404" marT="9404"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9517547"/>
                      </a:ext>
                    </a:extLst>
                  </a:tr>
                  <a:tr h="197481">
                    <a:tc>
                      <a:txBody>
                        <a:bodyPr/>
                        <a:lstStyle/>
                        <a:p>
                          <a:pPr algn="l" fontAlgn="b"/>
                          <a:endParaRPr lang="en-US" sz="1100" b="0" i="0" u="none" strike="noStrike">
                            <a:solidFill>
                              <a:srgbClr val="000000"/>
                            </a:solidFill>
                            <a:effectLst/>
                            <a:latin typeface="Calibri" panose="020F0502020204030204" pitchFamily="34" charset="0"/>
                          </a:endParaRPr>
                        </a:p>
                      </a:txBody>
                      <a:tcPr marL="9404" marR="9404" marT="9404"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404" marR="9404" marT="9404"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404" marR="9404" marT="9404"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gridSpan="2">
                      <a:txBody>
                        <a:bodyPr/>
                        <a:lstStyle/>
                        <a:p>
                          <a:pPr algn="ctr" fontAlgn="b"/>
                          <a:r>
                            <a:rPr lang="en-US" sz="1100" b="0" i="0" u="none" strike="noStrike" dirty="0">
                              <a:solidFill>
                                <a:srgbClr val="000000"/>
                              </a:solidFill>
                              <a:effectLst/>
                              <a:latin typeface="Calibri" panose="020F0502020204030204" pitchFamily="34" charset="0"/>
                            </a:rPr>
                            <a:t>(numbers for Si </a:t>
                          </a:r>
                          <a:r>
                            <a:rPr lang="en-US" sz="1100" b="0" i="0" u="none" strike="noStrike" dirty="0" smtClean="0">
                              <a:solidFill>
                                <a:srgbClr val="000000"/>
                              </a:solidFill>
                              <a:effectLst/>
                              <a:latin typeface="Calibri" panose="020F0502020204030204" pitchFamily="34" charset="0"/>
                            </a:rPr>
                            <a:t>detector, H. Li)</a:t>
                          </a:r>
                          <a:endParaRPr lang="en-US" sz="1100" b="0" i="0" u="none" strike="noStrike" dirty="0">
                            <a:solidFill>
                              <a:srgbClr val="000000"/>
                            </a:solidFill>
                            <a:effectLst/>
                            <a:latin typeface="Calibri" panose="020F0502020204030204" pitchFamily="34" charset="0"/>
                          </a:endParaRPr>
                        </a:p>
                      </a:txBody>
                      <a:tcPr marL="9404" marR="9404" marT="9404"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9404" marR="9404" marT="9404"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2667210"/>
                      </a:ext>
                    </a:extLst>
                  </a:tr>
                </a:tbl>
              </a:graphicData>
            </a:graphic>
          </p:graphicFrame>
        </mc:Choice>
        <mc:Fallback xmlns="">
          <p:graphicFrame>
            <p:nvGraphicFramePr>
              <p:cNvPr id="224" name="Table 223"/>
              <p:cNvGraphicFramePr>
                <a:graphicFrameLocks noGrp="1"/>
              </p:cNvGraphicFramePr>
              <p:nvPr>
                <p:extLst>
                  <p:ext uri="{D42A27DB-BD31-4B8C-83A1-F6EECF244321}">
                    <p14:modId xmlns:p14="http://schemas.microsoft.com/office/powerpoint/2010/main" val="1153886831"/>
                  </p:ext>
                </p:extLst>
              </p:nvPr>
            </p:nvGraphicFramePr>
            <p:xfrm>
              <a:off x="101696" y="4517353"/>
              <a:ext cx="8942097" cy="2040637"/>
            </p:xfrm>
            <a:graphic>
              <a:graphicData uri="http://schemas.openxmlformats.org/drawingml/2006/table">
                <a:tbl>
                  <a:tblPr>
                    <a:tableStyleId>{616DA210-FB5B-4158-B5E0-FEB733F419BA}</a:tableStyleId>
                  </a:tblPr>
                  <a:tblGrid>
                    <a:gridCol w="2271853">
                      <a:extLst>
                        <a:ext uri="{9D8B030D-6E8A-4147-A177-3AD203B41FA5}">
                          <a16:colId xmlns:a16="http://schemas.microsoft.com/office/drawing/2014/main" val="668989279"/>
                        </a:ext>
                      </a:extLst>
                    </a:gridCol>
                    <a:gridCol w="1667561">
                      <a:extLst>
                        <a:ext uri="{9D8B030D-6E8A-4147-A177-3AD203B41FA5}">
                          <a16:colId xmlns:a16="http://schemas.microsoft.com/office/drawing/2014/main" val="771719629"/>
                        </a:ext>
                      </a:extLst>
                    </a:gridCol>
                    <a:gridCol w="1667561">
                      <a:extLst>
                        <a:ext uri="{9D8B030D-6E8A-4147-A177-3AD203B41FA5}">
                          <a16:colId xmlns:a16="http://schemas.microsoft.com/office/drawing/2014/main" val="3744320094"/>
                        </a:ext>
                      </a:extLst>
                    </a:gridCol>
                    <a:gridCol w="1667561">
                      <a:extLst>
                        <a:ext uri="{9D8B030D-6E8A-4147-A177-3AD203B41FA5}">
                          <a16:colId xmlns:a16="http://schemas.microsoft.com/office/drawing/2014/main" val="3538161101"/>
                        </a:ext>
                      </a:extLst>
                    </a:gridCol>
                    <a:gridCol w="1667561">
                      <a:extLst>
                        <a:ext uri="{9D8B030D-6E8A-4147-A177-3AD203B41FA5}">
                          <a16:colId xmlns:a16="http://schemas.microsoft.com/office/drawing/2014/main" val="450026210"/>
                        </a:ext>
                      </a:extLst>
                    </a:gridCol>
                  </a:tblGrid>
                  <a:tr h="526616">
                    <a:tc>
                      <a:txBody>
                        <a:bodyPr/>
                        <a:lstStyle/>
                        <a:p>
                          <a:pPr algn="ctr" fontAlgn="b"/>
                          <a:r>
                            <a:rPr lang="en-US" sz="1600" b="1" u="none" strike="noStrike" dirty="0">
                              <a:effectLst/>
                            </a:rPr>
                            <a:t>Specification</a:t>
                          </a:r>
                          <a:endParaRPr lang="en-US" sz="1600" b="1" i="0" u="none" strike="noStrike" dirty="0">
                            <a:solidFill>
                              <a:srgbClr val="000000"/>
                            </a:solidFill>
                            <a:effectLst/>
                            <a:latin typeface="Calibri" panose="020F0502020204030204" pitchFamily="34" charset="0"/>
                          </a:endParaRPr>
                        </a:p>
                      </a:txBody>
                      <a:tcPr marL="9404" marR="9404" marT="9404" marB="0"/>
                    </a:tc>
                    <a:tc>
                      <a:txBody>
                        <a:bodyPr/>
                        <a:lstStyle/>
                        <a:p>
                          <a:endParaRPr lang="en-US"/>
                        </a:p>
                      </a:txBody>
                      <a:tcPr marL="9404" marR="9404" marT="9404" marB="0">
                        <a:blipFill>
                          <a:blip r:embed="rId3"/>
                          <a:stretch>
                            <a:fillRect l="-136496" t="-9302" r="-300365" b="-305814"/>
                          </a:stretch>
                        </a:blipFill>
                      </a:tcPr>
                    </a:tc>
                    <a:tc>
                      <a:txBody>
                        <a:bodyPr/>
                        <a:lstStyle/>
                        <a:p>
                          <a:endParaRPr lang="en-US"/>
                        </a:p>
                      </a:txBody>
                      <a:tcPr marL="9404" marR="9404" marT="9404" marB="0">
                        <a:blipFill>
                          <a:blip r:embed="rId3"/>
                          <a:stretch>
                            <a:fillRect l="-237363" t="-9302" r="-201465" b="-305814"/>
                          </a:stretch>
                        </a:blipFill>
                      </a:tcPr>
                    </a:tc>
                    <a:tc>
                      <a:txBody>
                        <a:bodyPr/>
                        <a:lstStyle/>
                        <a:p>
                          <a:endParaRPr lang="en-US"/>
                        </a:p>
                      </a:txBody>
                      <a:tcPr marL="9404" marR="9404" marT="9404" marB="0">
                        <a:blipFill>
                          <a:blip r:embed="rId3"/>
                          <a:stretch>
                            <a:fillRect l="-336131" t="-9302" r="-100730" b="-305814"/>
                          </a:stretch>
                        </a:blipFill>
                      </a:tcPr>
                    </a:tc>
                    <a:tc>
                      <a:txBody>
                        <a:bodyPr/>
                        <a:lstStyle/>
                        <a:p>
                          <a:endParaRPr lang="en-US"/>
                        </a:p>
                      </a:txBody>
                      <a:tcPr marL="9404" marR="9404" marT="9404" marB="0">
                        <a:blipFill>
                          <a:blip r:embed="rId3"/>
                          <a:stretch>
                            <a:fillRect l="-436131" t="-9302" r="-730" b="-305814"/>
                          </a:stretch>
                        </a:blipFill>
                      </a:tcPr>
                    </a:tc>
                    <a:extLst>
                      <a:ext uri="{0D108BD9-81ED-4DB2-BD59-A6C34878D82A}">
                        <a16:rowId xmlns:a16="http://schemas.microsoft.com/office/drawing/2014/main" val="1258148301"/>
                      </a:ext>
                    </a:extLst>
                  </a:tr>
                  <a:tr h="263308">
                    <a:tc>
                      <a:txBody>
                        <a:bodyPr/>
                        <a:lstStyle/>
                        <a:p>
                          <a:endParaRPr lang="en-US"/>
                        </a:p>
                      </a:txBody>
                      <a:tcPr marL="9404" marR="9404" marT="9404" marB="0" anchor="b">
                        <a:blipFill>
                          <a:blip r:embed="rId3"/>
                          <a:stretch>
                            <a:fillRect l="-268" t="-213636" r="-294102" b="-497727"/>
                          </a:stretch>
                        </a:blip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u="none" strike="noStrike" dirty="0" smtClean="0">
                              <a:effectLst/>
                            </a:rPr>
                            <a:t>fit parameter</a:t>
                          </a:r>
                          <a:endParaRPr lang="en-US" sz="1600" b="0" i="0" u="none" strike="noStrike" dirty="0" smtClean="0">
                            <a:solidFill>
                              <a:srgbClr val="000000"/>
                            </a:solidFill>
                            <a:effectLst/>
                            <a:latin typeface="Calibri" panose="020F0502020204030204" pitchFamily="34" charset="0"/>
                          </a:endParaRPr>
                        </a:p>
                      </a:txBody>
                      <a:tcPr marL="9404" marR="9404" marT="9404" marB="0" anchor="b"/>
                    </a:tc>
                    <a:tc>
                      <a:txBody>
                        <a:bodyPr/>
                        <a:lstStyle/>
                        <a:p>
                          <a:pPr algn="ctr" fontAlgn="b"/>
                          <a:r>
                            <a:rPr lang="en-US" sz="1600" u="none" strike="noStrike" dirty="0">
                              <a:effectLst/>
                            </a:rPr>
                            <a:t>0.0018</a:t>
                          </a:r>
                          <a:endParaRPr lang="en-US" sz="1600" b="0" i="0" u="none" strike="noStrike" dirty="0">
                            <a:solidFill>
                              <a:srgbClr val="000000"/>
                            </a:solidFill>
                            <a:effectLst/>
                            <a:latin typeface="Calibri" panose="020F0502020204030204" pitchFamily="34" charset="0"/>
                          </a:endParaRPr>
                        </a:p>
                      </a:txBody>
                      <a:tcPr marL="9404" marR="9404" marT="9404" marB="0" anchor="b"/>
                    </a:tc>
                    <a:tc>
                      <a:txBody>
                        <a:bodyPr/>
                        <a:lstStyle/>
                        <a:p>
                          <a:pPr algn="ctr" fontAlgn="b"/>
                          <a:r>
                            <a:rPr lang="en-US" sz="1600" u="none" strike="noStrike" dirty="0">
                              <a:effectLst/>
                            </a:rPr>
                            <a:t>fit parameter</a:t>
                          </a:r>
                          <a:endParaRPr lang="en-US" sz="1600" b="0" i="0" u="none" strike="noStrike" dirty="0">
                            <a:solidFill>
                              <a:srgbClr val="000000"/>
                            </a:solidFill>
                            <a:effectLst/>
                            <a:latin typeface="Calibri" panose="020F0502020204030204" pitchFamily="34" charset="0"/>
                          </a:endParaRPr>
                        </a:p>
                      </a:txBody>
                      <a:tcPr marL="9404" marR="9404" marT="9404" marB="0" anchor="b"/>
                    </a:tc>
                    <a:tc>
                      <a:txBody>
                        <a:bodyPr/>
                        <a:lstStyle/>
                        <a:p>
                          <a:pPr algn="ctr" fontAlgn="b"/>
                          <a:r>
                            <a:rPr lang="en-US" sz="1600" u="none" strike="noStrike" dirty="0">
                              <a:effectLst/>
                            </a:rPr>
                            <a:t>0.0008</a:t>
                          </a:r>
                          <a:endParaRPr lang="en-US" sz="1600" b="0" i="0" u="none" strike="noStrike" dirty="0">
                            <a:solidFill>
                              <a:srgbClr val="000000"/>
                            </a:solidFill>
                            <a:effectLst/>
                            <a:latin typeface="Calibri" panose="020F0502020204030204" pitchFamily="34" charset="0"/>
                          </a:endParaRPr>
                        </a:p>
                      </a:txBody>
                      <a:tcPr marL="9404" marR="9404" marT="9404" marB="0" anchor="b"/>
                    </a:tc>
                    <a:extLst>
                      <a:ext uri="{0D108BD9-81ED-4DB2-BD59-A6C34878D82A}">
                        <a16:rowId xmlns:a16="http://schemas.microsoft.com/office/drawing/2014/main" val="3784902694"/>
                      </a:ext>
                    </a:extLst>
                  </a:tr>
                  <a:tr h="263308">
                    <a:tc>
                      <a:txBody>
                        <a:bodyPr/>
                        <a:lstStyle/>
                        <a:p>
                          <a:endParaRPr lang="en-US"/>
                        </a:p>
                      </a:txBody>
                      <a:tcPr marL="9404" marR="9404" marT="9404" marB="0" anchor="b">
                        <a:blipFill>
                          <a:blip r:embed="rId3"/>
                          <a:stretch>
                            <a:fillRect l="-268" t="-320930" r="-294102" b="-409302"/>
                          </a:stretch>
                        </a:blip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u="none" strike="noStrike" dirty="0" smtClean="0">
                              <a:effectLst/>
                            </a:rPr>
                            <a:t>0.3 </a:t>
                          </a:r>
                          <a:r>
                            <a:rPr lang="en-US" sz="1600" u="none" strike="noStrike" dirty="0" err="1" smtClean="0">
                              <a:effectLst/>
                            </a:rPr>
                            <a:t>keV</a:t>
                          </a:r>
                          <a:endParaRPr lang="en-US" sz="1600" b="0" i="0" u="none" strike="noStrike" dirty="0" smtClean="0">
                            <a:solidFill>
                              <a:srgbClr val="000000"/>
                            </a:solidFill>
                            <a:effectLst/>
                            <a:latin typeface="Calibri" panose="020F0502020204030204" pitchFamily="34" charset="0"/>
                          </a:endParaRPr>
                        </a:p>
                      </a:txBody>
                      <a:tcPr marL="9404" marR="9404" marT="9404" marB="0" anchor="b"/>
                    </a:tc>
                    <a:tc>
                      <a:txBody>
                        <a:bodyPr/>
                        <a:lstStyle/>
                        <a:p>
                          <a:pPr algn="ctr" fontAlgn="b"/>
                          <a:r>
                            <a:rPr lang="en-US" sz="1600" u="none" strike="noStrike" dirty="0">
                              <a:effectLst/>
                            </a:rPr>
                            <a:t>0.2 </a:t>
                          </a:r>
                          <a:r>
                            <a:rPr lang="en-US" sz="1600" u="none" strike="noStrike" dirty="0" err="1">
                              <a:effectLst/>
                            </a:rPr>
                            <a:t>keV</a:t>
                          </a:r>
                          <a:endParaRPr lang="en-US" sz="1600" b="0" i="0" u="none" strike="noStrike" dirty="0">
                            <a:solidFill>
                              <a:srgbClr val="000000"/>
                            </a:solidFill>
                            <a:effectLst/>
                            <a:latin typeface="Calibri" panose="020F0502020204030204" pitchFamily="34" charset="0"/>
                          </a:endParaRPr>
                        </a:p>
                      </a:txBody>
                      <a:tcPr marL="9404" marR="9404" marT="9404" marB="0" anchor="b"/>
                    </a:tc>
                    <a:tc>
                      <a:txBody>
                        <a:bodyPr/>
                        <a:lstStyle/>
                        <a:p>
                          <a:pPr algn="ctr" fontAlgn="b"/>
                          <a:r>
                            <a:rPr lang="en-US" sz="1600" u="none" strike="noStrike" dirty="0">
                              <a:effectLst/>
                            </a:rPr>
                            <a:t>0.03 </a:t>
                          </a:r>
                          <a:r>
                            <a:rPr lang="en-US" sz="1600" u="none" strike="noStrike" dirty="0" err="1">
                              <a:effectLst/>
                            </a:rPr>
                            <a:t>keV</a:t>
                          </a:r>
                          <a:endParaRPr lang="en-US" sz="1600" b="0" i="0" u="none" strike="noStrike" dirty="0">
                            <a:solidFill>
                              <a:srgbClr val="000000"/>
                            </a:solidFill>
                            <a:effectLst/>
                            <a:latin typeface="Calibri" panose="020F0502020204030204" pitchFamily="34" charset="0"/>
                          </a:endParaRPr>
                        </a:p>
                      </a:txBody>
                      <a:tcPr marL="9404" marR="9404" marT="9404" marB="0" anchor="b"/>
                    </a:tc>
                    <a:tc>
                      <a:txBody>
                        <a:bodyPr/>
                        <a:lstStyle/>
                        <a:p>
                          <a:pPr algn="ctr" fontAlgn="b"/>
                          <a:r>
                            <a:rPr lang="en-US" sz="1600" u="none" strike="noStrike" dirty="0">
                              <a:effectLst/>
                            </a:rPr>
                            <a:t>0.05 </a:t>
                          </a:r>
                          <a:r>
                            <a:rPr lang="en-US" sz="1600" u="none" strike="noStrike" dirty="0" err="1">
                              <a:effectLst/>
                            </a:rPr>
                            <a:t>keV</a:t>
                          </a:r>
                          <a:endParaRPr lang="en-US" sz="1600" b="0" i="0" u="none" strike="noStrike" dirty="0">
                            <a:solidFill>
                              <a:srgbClr val="000000"/>
                            </a:solidFill>
                            <a:effectLst/>
                            <a:latin typeface="Calibri" panose="020F0502020204030204" pitchFamily="34" charset="0"/>
                          </a:endParaRPr>
                        </a:p>
                      </a:txBody>
                      <a:tcPr marL="9404" marR="9404" marT="9404" marB="0" anchor="b"/>
                    </a:tc>
                    <a:extLst>
                      <a:ext uri="{0D108BD9-81ED-4DB2-BD59-A6C34878D82A}">
                        <a16:rowId xmlns:a16="http://schemas.microsoft.com/office/drawing/2014/main" val="704102259"/>
                      </a:ext>
                    </a:extLst>
                  </a:tr>
                  <a:tr h="263308">
                    <a:tc>
                      <a:txBody>
                        <a:bodyPr/>
                        <a:lstStyle/>
                        <a:p>
                          <a:endParaRPr lang="en-US"/>
                        </a:p>
                      </a:txBody>
                      <a:tcPr marL="9404" marR="9404" marT="9404" marB="0" anchor="b">
                        <a:blipFill>
                          <a:blip r:embed="rId3"/>
                          <a:stretch>
                            <a:fillRect l="-268" t="-420930" r="-294102" b="-309302"/>
                          </a:stretch>
                        </a:blipFill>
                      </a:tcPr>
                    </a:tc>
                    <a:tc>
                      <a:txBody>
                        <a:bodyPr/>
                        <a:lstStyle/>
                        <a:p>
                          <a:pPr algn="ctr" fontAlgn="b"/>
                          <a:r>
                            <a:rPr lang="en-US" sz="1600" u="none" strike="noStrike" dirty="0" smtClean="0">
                              <a:effectLst/>
                            </a:rPr>
                            <a:t>1.5 </a:t>
                          </a:r>
                          <a:r>
                            <a:rPr lang="en-US" sz="1600" u="none" strike="noStrike" dirty="0" err="1" smtClean="0">
                              <a:effectLst/>
                            </a:rPr>
                            <a:t>keV</a:t>
                          </a:r>
                          <a:endParaRPr lang="en-US" sz="1600" b="0" i="0" u="none" strike="noStrike" dirty="0">
                            <a:solidFill>
                              <a:srgbClr val="000000"/>
                            </a:solidFill>
                            <a:effectLst/>
                            <a:latin typeface="Calibri" panose="020F0502020204030204" pitchFamily="34" charset="0"/>
                          </a:endParaRPr>
                        </a:p>
                      </a:txBody>
                      <a:tcPr marL="9404" marR="9404" marT="9404" marB="0" anchor="b"/>
                    </a:tc>
                    <a:tc>
                      <a:txBody>
                        <a:bodyPr/>
                        <a:lstStyle/>
                        <a:p>
                          <a:pPr algn="ctr" fontAlgn="b"/>
                          <a:r>
                            <a:rPr lang="en-US" sz="1600" u="none" strike="noStrike" dirty="0" smtClean="0">
                              <a:effectLst/>
                            </a:rPr>
                            <a:t>0.3 </a:t>
                          </a:r>
                          <a:r>
                            <a:rPr lang="en-US" sz="1600" u="none" strike="noStrike" dirty="0" err="1" smtClean="0">
                              <a:effectLst/>
                            </a:rPr>
                            <a:t>keV</a:t>
                          </a:r>
                          <a:endParaRPr lang="en-US" sz="1600" b="0" i="0" u="none" strike="noStrike" dirty="0">
                            <a:solidFill>
                              <a:srgbClr val="000000"/>
                            </a:solidFill>
                            <a:effectLst/>
                            <a:latin typeface="Calibri" panose="020F0502020204030204" pitchFamily="34" charset="0"/>
                          </a:endParaRPr>
                        </a:p>
                      </a:txBody>
                      <a:tcPr marL="9404" marR="9404" marT="9404" marB="0" anchor="b"/>
                    </a:tc>
                    <a:tc>
                      <a:txBody>
                        <a:bodyPr/>
                        <a:lstStyle/>
                        <a:p>
                          <a:pPr algn="ctr" fontAlgn="b"/>
                          <a:r>
                            <a:rPr lang="en-US" sz="1600" u="none" strike="noStrike" dirty="0">
                              <a:effectLst/>
                            </a:rPr>
                            <a:t>0.03 </a:t>
                          </a:r>
                          <a:r>
                            <a:rPr lang="en-US" sz="1600" u="none" strike="noStrike" dirty="0" err="1">
                              <a:effectLst/>
                            </a:rPr>
                            <a:t>keV</a:t>
                          </a:r>
                          <a:endParaRPr lang="en-US" sz="1600" b="0" i="0" u="none" strike="noStrike" dirty="0">
                            <a:solidFill>
                              <a:srgbClr val="000000"/>
                            </a:solidFill>
                            <a:effectLst/>
                            <a:latin typeface="Calibri" panose="020F0502020204030204" pitchFamily="34" charset="0"/>
                          </a:endParaRPr>
                        </a:p>
                      </a:txBody>
                      <a:tcPr marL="9404" marR="9404" marT="9404" marB="0" anchor="b"/>
                    </a:tc>
                    <a:tc>
                      <a:txBody>
                        <a:bodyPr/>
                        <a:lstStyle/>
                        <a:p>
                          <a:pPr algn="ctr" fontAlgn="b"/>
                          <a:r>
                            <a:rPr lang="en-US" sz="1600" u="none" strike="noStrike" dirty="0">
                              <a:effectLst/>
                            </a:rPr>
                            <a:t>0.1 </a:t>
                          </a:r>
                          <a:r>
                            <a:rPr lang="en-US" sz="1600" u="none" strike="noStrike" dirty="0" err="1">
                              <a:effectLst/>
                            </a:rPr>
                            <a:t>keV</a:t>
                          </a:r>
                          <a:endParaRPr lang="en-US" sz="1600" b="0" i="0" u="none" strike="noStrike" dirty="0">
                            <a:solidFill>
                              <a:srgbClr val="000000"/>
                            </a:solidFill>
                            <a:effectLst/>
                            <a:latin typeface="Calibri" panose="020F0502020204030204" pitchFamily="34" charset="0"/>
                          </a:endParaRPr>
                        </a:p>
                      </a:txBody>
                      <a:tcPr marL="9404" marR="9404" marT="9404" marB="0" anchor="b"/>
                    </a:tc>
                    <a:extLst>
                      <a:ext uri="{0D108BD9-81ED-4DB2-BD59-A6C34878D82A}">
                        <a16:rowId xmlns:a16="http://schemas.microsoft.com/office/drawing/2014/main" val="3976381440"/>
                      </a:ext>
                    </a:extLst>
                  </a:tr>
                  <a:tr h="263308">
                    <a:tc>
                      <a:txBody>
                        <a:bodyPr/>
                        <a:lstStyle/>
                        <a:p>
                          <a:pPr algn="l" fontAlgn="b"/>
                          <a:r>
                            <a:rPr lang="en-US" sz="1600" u="none" strike="noStrike">
                              <a:effectLst/>
                            </a:rPr>
                            <a:t>peak width</a:t>
                          </a:r>
                          <a:endParaRPr lang="en-US" sz="1600" b="0" i="0" u="none" strike="noStrike">
                            <a:solidFill>
                              <a:srgbClr val="000000"/>
                            </a:solidFill>
                            <a:effectLst/>
                            <a:latin typeface="Calibri" panose="020F0502020204030204" pitchFamily="34" charset="0"/>
                          </a:endParaRPr>
                        </a:p>
                      </a:txBody>
                      <a:tcPr marL="9404" marR="9404" marT="9404" marB="0" anchor="b"/>
                    </a:tc>
                    <a:tc>
                      <a:txBody>
                        <a:bodyPr/>
                        <a:lstStyle/>
                        <a:p>
                          <a:pPr algn="ctr" fontAlgn="b"/>
                          <a:r>
                            <a:rPr lang="en-US" sz="1600" b="0" i="0" u="none" strike="noStrike" dirty="0" smtClean="0">
                              <a:solidFill>
                                <a:srgbClr val="000000"/>
                              </a:solidFill>
                              <a:effectLst/>
                              <a:latin typeface="Calibri" panose="020F0502020204030204" pitchFamily="34" charset="0"/>
                            </a:rPr>
                            <a:t>1</a:t>
                          </a:r>
                          <a:r>
                            <a:rPr lang="en-US" sz="1600" b="0" i="0" u="none" strike="noStrike" baseline="0" dirty="0" smtClean="0">
                              <a:solidFill>
                                <a:srgbClr val="000000"/>
                              </a:solidFill>
                              <a:effectLst/>
                              <a:latin typeface="Calibri" panose="020F0502020204030204" pitchFamily="34" charset="0"/>
                            </a:rPr>
                            <a:t> </a:t>
                          </a:r>
                          <a:r>
                            <a:rPr lang="en-US" sz="1600" b="0" i="0" u="none" strike="noStrike" baseline="0" dirty="0" err="1" smtClean="0">
                              <a:solidFill>
                                <a:srgbClr val="000000"/>
                              </a:solidFill>
                              <a:effectLst/>
                              <a:latin typeface="Calibri" panose="020F0502020204030204" pitchFamily="34" charset="0"/>
                            </a:rPr>
                            <a:t>keV</a:t>
                          </a:r>
                          <a:endParaRPr lang="en-US" sz="1600" b="0" i="0" u="none" strike="noStrike" dirty="0">
                            <a:solidFill>
                              <a:srgbClr val="000000"/>
                            </a:solidFill>
                            <a:effectLst/>
                            <a:latin typeface="Calibri" panose="020F0502020204030204" pitchFamily="34" charset="0"/>
                          </a:endParaRPr>
                        </a:p>
                      </a:txBody>
                      <a:tcPr marL="9404" marR="9404" marT="9404" marB="0" anchor="b"/>
                    </a:tc>
                    <a:tc>
                      <a:txBody>
                        <a:bodyPr/>
                        <a:lstStyle/>
                        <a:p>
                          <a:pPr algn="ctr" fontAlgn="b"/>
                          <a:r>
                            <a:rPr lang="en-US" sz="1600" u="none" strike="noStrike" dirty="0">
                              <a:effectLst/>
                            </a:rPr>
                            <a:t>10 </a:t>
                          </a:r>
                          <a:r>
                            <a:rPr lang="en-US" sz="1600" u="none" strike="noStrike" dirty="0" err="1">
                              <a:effectLst/>
                            </a:rPr>
                            <a:t>keV</a:t>
                          </a:r>
                          <a:endParaRPr lang="en-US" sz="1600" b="0" i="0" u="none" strike="noStrike" dirty="0">
                            <a:solidFill>
                              <a:srgbClr val="000000"/>
                            </a:solidFill>
                            <a:effectLst/>
                            <a:latin typeface="Calibri" panose="020F0502020204030204" pitchFamily="34" charset="0"/>
                          </a:endParaRPr>
                        </a:p>
                      </a:txBody>
                      <a:tcPr marL="9404" marR="9404" marT="9404" marB="0" anchor="b"/>
                    </a:tc>
                    <a:tc>
                      <a:txBody>
                        <a:bodyPr/>
                        <a:lstStyle/>
                        <a:p>
                          <a:pPr algn="ctr" fontAlgn="b"/>
                          <a:r>
                            <a:rPr lang="en-US" sz="1600" u="none" strike="noStrike" dirty="0">
                              <a:effectLst/>
                            </a:rPr>
                            <a:t>3 </a:t>
                          </a:r>
                          <a:r>
                            <a:rPr lang="en-US" sz="1600" u="none" strike="noStrike" dirty="0" err="1">
                              <a:effectLst/>
                            </a:rPr>
                            <a:t>keV</a:t>
                          </a:r>
                          <a:endParaRPr lang="en-US" sz="1600" b="0" i="0" u="none" strike="noStrike" dirty="0">
                            <a:solidFill>
                              <a:srgbClr val="000000"/>
                            </a:solidFill>
                            <a:effectLst/>
                            <a:latin typeface="Calibri" panose="020F0502020204030204" pitchFamily="34" charset="0"/>
                          </a:endParaRPr>
                        </a:p>
                      </a:txBody>
                      <a:tcPr marL="9404" marR="9404" marT="9404" marB="0" anchor="b"/>
                    </a:tc>
                    <a:tc>
                      <a:txBody>
                        <a:bodyPr/>
                        <a:lstStyle/>
                        <a:p>
                          <a:pPr algn="ctr" fontAlgn="b"/>
                          <a:r>
                            <a:rPr lang="en-US" sz="1600" u="none" strike="noStrike" dirty="0">
                              <a:effectLst/>
                            </a:rPr>
                            <a:t>8 </a:t>
                          </a:r>
                          <a:r>
                            <a:rPr lang="en-US" sz="1600" u="none" strike="noStrike" dirty="0" err="1">
                              <a:effectLst/>
                            </a:rPr>
                            <a:t>keV</a:t>
                          </a:r>
                          <a:endParaRPr lang="en-US" sz="1600" b="0" i="0" u="none" strike="noStrike" dirty="0">
                            <a:solidFill>
                              <a:srgbClr val="000000"/>
                            </a:solidFill>
                            <a:effectLst/>
                            <a:latin typeface="Calibri" panose="020F0502020204030204" pitchFamily="34" charset="0"/>
                          </a:endParaRPr>
                        </a:p>
                      </a:txBody>
                      <a:tcPr marL="9404" marR="9404" marT="9404" marB="0" anchor="b"/>
                    </a:tc>
                    <a:extLst>
                      <a:ext uri="{0D108BD9-81ED-4DB2-BD59-A6C34878D82A}">
                        <a16:rowId xmlns:a16="http://schemas.microsoft.com/office/drawing/2014/main" val="3540604027"/>
                      </a:ext>
                    </a:extLst>
                  </a:tr>
                  <a:tr h="263308">
                    <a:tc>
                      <a:txBody>
                        <a:bodyPr/>
                        <a:lstStyle/>
                        <a:p>
                          <a:endParaRPr lang="en-US"/>
                        </a:p>
                      </a:txBody>
                      <a:tcPr marL="9404" marR="9404" marT="9404" marB="0" anchor="b">
                        <a:lnB w="12700" cap="flat" cmpd="sng" algn="ctr">
                          <a:solidFill>
                            <a:schemeClr val="tx1"/>
                          </a:solidFill>
                          <a:prstDash val="solid"/>
                          <a:round/>
                          <a:headEnd type="none" w="med" len="med"/>
                          <a:tailEnd type="none" w="med" len="med"/>
                        </a:lnB>
                        <a:blipFill>
                          <a:blip r:embed="rId3"/>
                          <a:stretch>
                            <a:fillRect l="-268" t="-606818" r="-294102" b="-104545"/>
                          </a:stretch>
                        </a:blipFill>
                      </a:tcPr>
                    </a:tc>
                    <a:tc>
                      <a:txBody>
                        <a:bodyPr/>
                        <a:lstStyle/>
                        <a:p>
                          <a:pPr algn="ctr" fontAlgn="b"/>
                          <a:r>
                            <a:rPr lang="en-US" sz="1600" b="0" i="0" u="none" strike="noStrike" dirty="0" smtClean="0">
                              <a:solidFill>
                                <a:srgbClr val="000000"/>
                              </a:solidFill>
                              <a:effectLst/>
                              <a:latin typeface="Calibri" panose="020F0502020204030204" pitchFamily="34" charset="0"/>
                            </a:rPr>
                            <a:t>0.01%</a:t>
                          </a:r>
                          <a:endParaRPr lang="en-US" sz="1600" b="0" i="0" u="none" strike="noStrike" dirty="0">
                            <a:solidFill>
                              <a:srgbClr val="000000"/>
                            </a:solidFill>
                            <a:effectLst/>
                            <a:latin typeface="Calibri" panose="020F0502020204030204" pitchFamily="34" charset="0"/>
                          </a:endParaRPr>
                        </a:p>
                      </a:txBody>
                      <a:tcPr marL="9404" marR="9404" marT="9404" marB="0" anchor="b">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effectLst/>
                            </a:rPr>
                            <a:t>2.40%</a:t>
                          </a:r>
                          <a:endParaRPr lang="en-US" sz="1600" b="0" i="0" u="none" strike="noStrike" dirty="0">
                            <a:solidFill>
                              <a:srgbClr val="000000"/>
                            </a:solidFill>
                            <a:effectLst/>
                            <a:latin typeface="Calibri" panose="020F0502020204030204" pitchFamily="34" charset="0"/>
                          </a:endParaRPr>
                        </a:p>
                      </a:txBody>
                      <a:tcPr marL="9404" marR="9404" marT="9404" marB="0" anchor="b">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smtClean="0">
                              <a:effectLst/>
                            </a:rPr>
                            <a:t>0.1%</a:t>
                          </a:r>
                          <a:endParaRPr lang="en-US" sz="1600" b="0" i="0" u="none" strike="noStrike" dirty="0">
                            <a:solidFill>
                              <a:srgbClr val="000000"/>
                            </a:solidFill>
                            <a:effectLst/>
                            <a:latin typeface="Calibri" panose="020F0502020204030204" pitchFamily="34" charset="0"/>
                          </a:endParaRPr>
                        </a:p>
                      </a:txBody>
                      <a:tcPr marL="9404" marR="9404" marT="9404" marB="0" anchor="b">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smtClean="0">
                              <a:effectLst/>
                            </a:rPr>
                            <a:t>0.9%</a:t>
                          </a:r>
                          <a:endParaRPr lang="en-US" sz="1600" b="0" i="0" u="none" strike="noStrike" dirty="0">
                            <a:solidFill>
                              <a:srgbClr val="000000"/>
                            </a:solidFill>
                            <a:effectLst/>
                            <a:latin typeface="Calibri" panose="020F0502020204030204" pitchFamily="34" charset="0"/>
                          </a:endParaRPr>
                        </a:p>
                      </a:txBody>
                      <a:tcPr marL="9404" marR="9404" marT="9404"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9517547"/>
                      </a:ext>
                    </a:extLst>
                  </a:tr>
                  <a:tr h="197481">
                    <a:tc>
                      <a:txBody>
                        <a:bodyPr/>
                        <a:lstStyle/>
                        <a:p>
                          <a:pPr algn="l" fontAlgn="b"/>
                          <a:endParaRPr lang="en-US" sz="1100" b="0" i="0" u="none" strike="noStrike">
                            <a:solidFill>
                              <a:srgbClr val="000000"/>
                            </a:solidFill>
                            <a:effectLst/>
                            <a:latin typeface="Calibri" panose="020F0502020204030204" pitchFamily="34" charset="0"/>
                          </a:endParaRPr>
                        </a:p>
                      </a:txBody>
                      <a:tcPr marL="9404" marR="9404" marT="9404"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404" marR="9404" marT="9404"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404" marR="9404" marT="9404"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gridSpan="2">
                      <a:txBody>
                        <a:bodyPr/>
                        <a:lstStyle/>
                        <a:p>
                          <a:pPr algn="ctr" fontAlgn="b"/>
                          <a:r>
                            <a:rPr lang="en-US" sz="1100" b="0" i="0" u="none" strike="noStrike" dirty="0">
                              <a:solidFill>
                                <a:srgbClr val="000000"/>
                              </a:solidFill>
                              <a:effectLst/>
                              <a:latin typeface="Calibri" panose="020F0502020204030204" pitchFamily="34" charset="0"/>
                            </a:rPr>
                            <a:t>(numbers for Si </a:t>
                          </a:r>
                          <a:r>
                            <a:rPr lang="en-US" sz="1100" b="0" i="0" u="none" strike="noStrike" dirty="0" smtClean="0">
                              <a:solidFill>
                                <a:srgbClr val="000000"/>
                              </a:solidFill>
                              <a:effectLst/>
                              <a:latin typeface="Calibri" panose="020F0502020204030204" pitchFamily="34" charset="0"/>
                            </a:rPr>
                            <a:t>detector, H. Li)</a:t>
                          </a:r>
                          <a:endParaRPr lang="en-US" sz="1100" b="0" i="0" u="none" strike="noStrike" dirty="0">
                            <a:solidFill>
                              <a:srgbClr val="000000"/>
                            </a:solidFill>
                            <a:effectLst/>
                            <a:latin typeface="Calibri" panose="020F0502020204030204" pitchFamily="34" charset="0"/>
                          </a:endParaRPr>
                        </a:p>
                      </a:txBody>
                      <a:tcPr marL="9404" marR="9404" marT="9404"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9404" marR="9404" marT="9404"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2667210"/>
                      </a:ext>
                    </a:extLst>
                  </a:tr>
                </a:tbl>
              </a:graphicData>
            </a:graphic>
          </p:graphicFrame>
        </mc:Fallback>
      </mc:AlternateContent>
      <p:grpSp>
        <p:nvGrpSpPr>
          <p:cNvPr id="226" name="Group 225"/>
          <p:cNvGrpSpPr/>
          <p:nvPr/>
        </p:nvGrpSpPr>
        <p:grpSpPr>
          <a:xfrm>
            <a:off x="7806050" y="2094153"/>
            <a:ext cx="646281" cy="2700"/>
            <a:chOff x="2746931" y="2498585"/>
            <a:chExt cx="646281" cy="2700"/>
          </a:xfrm>
        </p:grpSpPr>
        <p:cxnSp>
          <p:nvCxnSpPr>
            <p:cNvPr id="227" name="Straight Arrow Connector 226"/>
            <p:cNvCxnSpPr/>
            <p:nvPr/>
          </p:nvCxnSpPr>
          <p:spPr>
            <a:xfrm flipV="1">
              <a:off x="2746931" y="2498585"/>
              <a:ext cx="293465" cy="27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8" name="Straight Arrow Connector 227"/>
            <p:cNvCxnSpPr/>
            <p:nvPr/>
          </p:nvCxnSpPr>
          <p:spPr>
            <a:xfrm flipV="1">
              <a:off x="3099747" y="2498585"/>
              <a:ext cx="293465" cy="2700"/>
            </a:xfrm>
            <a:prstGeom prst="straightConnector1">
              <a:avLst/>
            </a:prstGeom>
            <a:ln>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29" name="TextBox 228"/>
          <p:cNvSpPr txBox="1"/>
          <p:nvPr/>
        </p:nvSpPr>
        <p:spPr>
          <a:xfrm>
            <a:off x="7444412" y="2039281"/>
            <a:ext cx="723275" cy="369332"/>
          </a:xfrm>
          <a:prstGeom prst="rect">
            <a:avLst/>
          </a:prstGeom>
          <a:noFill/>
        </p:spPr>
        <p:txBody>
          <a:bodyPr wrap="none" rtlCol="0">
            <a:spAutoFit/>
          </a:bodyPr>
          <a:lstStyle/>
          <a:p>
            <a:r>
              <a:rPr lang="en-US" dirty="0">
                <a:solidFill>
                  <a:srgbClr val="FF0000"/>
                </a:solidFill>
              </a:rPr>
              <a:t>width</a:t>
            </a:r>
          </a:p>
        </p:txBody>
      </p:sp>
      <p:cxnSp>
        <p:nvCxnSpPr>
          <p:cNvPr id="230" name="Straight Arrow Connector 229"/>
          <p:cNvCxnSpPr/>
          <p:nvPr/>
        </p:nvCxnSpPr>
        <p:spPr>
          <a:xfrm>
            <a:off x="7244031" y="2838681"/>
            <a:ext cx="6754" cy="350266"/>
          </a:xfrm>
          <a:prstGeom prst="straightConnector1">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1" name="TextBox 230"/>
              <p:cNvSpPr txBox="1"/>
              <p:nvPr/>
            </p:nvSpPr>
            <p:spPr>
              <a:xfrm>
                <a:off x="6942225" y="3193046"/>
                <a:ext cx="1656672" cy="369332"/>
              </a:xfrm>
              <a:prstGeom prst="rect">
                <a:avLst/>
              </a:prstGeom>
              <a:noFill/>
            </p:spPr>
            <p:txBody>
              <a:bodyPr wrap="none" rtlCol="0">
                <a:spAutoFit/>
              </a:bodyPr>
              <a:lstStyle/>
              <a:p>
                <a:r>
                  <a:rPr lang="en-US" dirty="0">
                    <a:solidFill>
                      <a:srgbClr val="FF0000"/>
                    </a:solidFill>
                  </a:rPr>
                  <a:t>Tail amplitude </a:t>
                </a:r>
                <a14:m>
                  <m:oMath xmlns:m="http://schemas.openxmlformats.org/officeDocument/2006/math">
                    <m:r>
                      <a:rPr lang="en-US" b="0" i="1" smtClean="0">
                        <a:solidFill>
                          <a:srgbClr val="FF0000"/>
                        </a:solidFill>
                        <a:latin typeface="Cambria Math" panose="02040503050406030204" pitchFamily="18" charset="0"/>
                      </a:rPr>
                      <m:t>𝑡</m:t>
                    </m:r>
                  </m:oMath>
                </a14:m>
                <a:endParaRPr lang="en-US" dirty="0">
                  <a:solidFill>
                    <a:srgbClr val="FF0000"/>
                  </a:solidFill>
                </a:endParaRPr>
              </a:p>
            </p:txBody>
          </p:sp>
        </mc:Choice>
        <mc:Fallback xmlns="">
          <p:sp>
            <p:nvSpPr>
              <p:cNvPr id="231" name="TextBox 230"/>
              <p:cNvSpPr txBox="1">
                <a:spLocks noRot="1" noChangeAspect="1" noMove="1" noResize="1" noEditPoints="1" noAdjustHandles="1" noChangeArrowheads="1" noChangeShapeType="1" noTextEdit="1"/>
              </p:cNvSpPr>
              <p:nvPr/>
            </p:nvSpPr>
            <p:spPr>
              <a:xfrm>
                <a:off x="6942225" y="3193046"/>
                <a:ext cx="1656672" cy="369332"/>
              </a:xfrm>
              <a:prstGeom prst="rect">
                <a:avLst/>
              </a:prstGeom>
              <a:blipFill>
                <a:blip r:embed="rId4"/>
                <a:stretch>
                  <a:fillRect l="-3309" t="-10000" b="-26667"/>
                </a:stretch>
              </a:blipFill>
            </p:spPr>
            <p:txBody>
              <a:bodyPr/>
              <a:lstStyle/>
              <a:p>
                <a:r>
                  <a:rPr lang="en-US">
                    <a:noFill/>
                  </a:rPr>
                  <a:t> </a:t>
                </a:r>
              </a:p>
            </p:txBody>
          </p:sp>
        </mc:Fallback>
      </mc:AlternateContent>
      <p:cxnSp>
        <p:nvCxnSpPr>
          <p:cNvPr id="233" name="Straight Arrow Connector 232"/>
          <p:cNvCxnSpPr/>
          <p:nvPr/>
        </p:nvCxnSpPr>
        <p:spPr>
          <a:xfrm flipV="1">
            <a:off x="453230" y="1608372"/>
            <a:ext cx="0" cy="1276669"/>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4" name="Straight Arrow Connector 233"/>
          <p:cNvCxnSpPr/>
          <p:nvPr/>
        </p:nvCxnSpPr>
        <p:spPr>
          <a:xfrm flipV="1">
            <a:off x="453230" y="2887921"/>
            <a:ext cx="3206113" cy="9396"/>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36" name="TextBox 235"/>
          <p:cNvSpPr txBox="1"/>
          <p:nvPr/>
        </p:nvSpPr>
        <p:spPr>
          <a:xfrm>
            <a:off x="2748830" y="2887921"/>
            <a:ext cx="1079078" cy="307777"/>
          </a:xfrm>
          <a:prstGeom prst="rect">
            <a:avLst/>
          </a:prstGeom>
          <a:noFill/>
        </p:spPr>
        <p:txBody>
          <a:bodyPr wrap="none" rtlCol="0">
            <a:spAutoFit/>
          </a:bodyPr>
          <a:lstStyle/>
          <a:p>
            <a:r>
              <a:rPr lang="en-US" sz="1400" dirty="0"/>
              <a:t>Pulse height</a:t>
            </a:r>
          </a:p>
        </p:txBody>
      </p:sp>
      <p:sp>
        <p:nvSpPr>
          <p:cNvPr id="237" name="TextBox 236"/>
          <p:cNvSpPr txBox="1"/>
          <p:nvPr/>
        </p:nvSpPr>
        <p:spPr>
          <a:xfrm rot="16200000">
            <a:off x="-631674" y="2189340"/>
            <a:ext cx="1778307" cy="307777"/>
          </a:xfrm>
          <a:prstGeom prst="rect">
            <a:avLst/>
          </a:prstGeom>
          <a:noFill/>
        </p:spPr>
        <p:txBody>
          <a:bodyPr wrap="none" rtlCol="0">
            <a:spAutoFit/>
          </a:bodyPr>
          <a:lstStyle/>
          <a:p>
            <a:r>
              <a:rPr lang="en-US" sz="1400" dirty="0"/>
              <a:t>Reconstructed energy</a:t>
            </a:r>
          </a:p>
        </p:txBody>
      </p:sp>
      <p:cxnSp>
        <p:nvCxnSpPr>
          <p:cNvPr id="238" name="Straight Arrow Connector 237"/>
          <p:cNvCxnSpPr/>
          <p:nvPr/>
        </p:nvCxnSpPr>
        <p:spPr>
          <a:xfrm flipV="1">
            <a:off x="451336" y="3067793"/>
            <a:ext cx="1894" cy="1072448"/>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39" name="TextBox 238"/>
          <p:cNvSpPr txBox="1"/>
          <p:nvPr/>
        </p:nvSpPr>
        <p:spPr>
          <a:xfrm rot="16200000">
            <a:off x="-143753" y="3444539"/>
            <a:ext cx="798680" cy="307777"/>
          </a:xfrm>
          <a:prstGeom prst="rect">
            <a:avLst/>
          </a:prstGeom>
          <a:noFill/>
        </p:spPr>
        <p:txBody>
          <a:bodyPr wrap="none" rtlCol="0">
            <a:spAutoFit/>
          </a:bodyPr>
          <a:lstStyle/>
          <a:p>
            <a:r>
              <a:rPr lang="en-US" sz="1400" dirty="0"/>
              <a:t>Residual</a:t>
            </a:r>
          </a:p>
        </p:txBody>
      </p:sp>
      <p:cxnSp>
        <p:nvCxnSpPr>
          <p:cNvPr id="241" name="Straight Arrow Connector 240"/>
          <p:cNvCxnSpPr/>
          <p:nvPr/>
        </p:nvCxnSpPr>
        <p:spPr>
          <a:xfrm flipV="1">
            <a:off x="451336" y="4130845"/>
            <a:ext cx="3206113" cy="9396"/>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42" name="TextBox 241"/>
          <p:cNvSpPr txBox="1"/>
          <p:nvPr/>
        </p:nvSpPr>
        <p:spPr>
          <a:xfrm>
            <a:off x="2746936" y="4130845"/>
            <a:ext cx="1079078" cy="307777"/>
          </a:xfrm>
          <a:prstGeom prst="rect">
            <a:avLst/>
          </a:prstGeom>
          <a:noFill/>
        </p:spPr>
        <p:txBody>
          <a:bodyPr wrap="none" rtlCol="0">
            <a:spAutoFit/>
          </a:bodyPr>
          <a:lstStyle/>
          <a:p>
            <a:r>
              <a:rPr lang="en-US" sz="1400" dirty="0"/>
              <a:t>Pulse height</a:t>
            </a:r>
          </a:p>
        </p:txBody>
      </p:sp>
      <p:cxnSp>
        <p:nvCxnSpPr>
          <p:cNvPr id="244" name="Straight Connector 243"/>
          <p:cNvCxnSpPr/>
          <p:nvPr/>
        </p:nvCxnSpPr>
        <p:spPr>
          <a:xfrm flipV="1">
            <a:off x="716096" y="1842266"/>
            <a:ext cx="2743200" cy="8504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7" name="TextBox 246"/>
              <p:cNvSpPr txBox="1"/>
              <p:nvPr/>
            </p:nvSpPr>
            <p:spPr>
              <a:xfrm rot="20549065">
                <a:off x="2630057" y="1957214"/>
                <a:ext cx="132453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𝐸</m:t>
                      </m:r>
                      <m:r>
                        <a:rPr lang="en-US" sz="1400" b="0" i="1" smtClean="0">
                          <a:latin typeface="Cambria Math" panose="02040503050406030204" pitchFamily="18" charset="0"/>
                        </a:rPr>
                        <m:t>=</m:t>
                      </m:r>
                      <m:r>
                        <a:rPr lang="en-US" sz="1400" b="0" i="1" smtClean="0">
                          <a:latin typeface="Cambria Math" panose="02040503050406030204" pitchFamily="18" charset="0"/>
                        </a:rPr>
                        <m:t>𝑔</m:t>
                      </m:r>
                      <m:r>
                        <a:rPr lang="en-US" sz="1400" b="0" i="1" smtClean="0">
                          <a:latin typeface="Cambria Math" panose="02040503050406030204" pitchFamily="18" charset="0"/>
                        </a:rPr>
                        <m:t>⋅</m:t>
                      </m:r>
                      <m:r>
                        <a:rPr lang="en-US" sz="1400" b="0" i="1" smtClean="0">
                          <a:latin typeface="Cambria Math" panose="02040503050406030204" pitchFamily="18" charset="0"/>
                        </a:rPr>
                        <m:t>𝑥</m:t>
                      </m:r>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𝐸</m:t>
                          </m:r>
                        </m:e>
                        <m:sub>
                          <m:r>
                            <a:rPr lang="en-US" sz="1400" b="0" i="1" smtClean="0">
                              <a:latin typeface="Cambria Math" panose="02040503050406030204" pitchFamily="18" charset="0"/>
                            </a:rPr>
                            <m:t>0</m:t>
                          </m:r>
                        </m:sub>
                      </m:sSub>
                    </m:oMath>
                  </m:oMathPara>
                </a14:m>
                <a:endParaRPr lang="en-US" sz="1400" dirty="0"/>
              </a:p>
            </p:txBody>
          </p:sp>
        </mc:Choice>
        <mc:Fallback xmlns="">
          <p:sp>
            <p:nvSpPr>
              <p:cNvPr id="247" name="TextBox 246"/>
              <p:cNvSpPr txBox="1">
                <a:spLocks noRot="1" noChangeAspect="1" noMove="1" noResize="1" noEditPoints="1" noAdjustHandles="1" noChangeArrowheads="1" noChangeShapeType="1" noTextEdit="1"/>
              </p:cNvSpPr>
              <p:nvPr/>
            </p:nvSpPr>
            <p:spPr>
              <a:xfrm rot="20549065">
                <a:off x="2630057" y="1957214"/>
                <a:ext cx="1324530" cy="307777"/>
              </a:xfrm>
              <a:prstGeom prst="rect">
                <a:avLst/>
              </a:prstGeom>
              <a:blipFill>
                <a:blip r:embed="rId5"/>
                <a:stretch>
                  <a:fillRect/>
                </a:stretch>
              </a:blipFill>
            </p:spPr>
            <p:txBody>
              <a:bodyPr/>
              <a:lstStyle/>
              <a:p>
                <a:r>
                  <a:rPr lang="en-US">
                    <a:noFill/>
                  </a:rPr>
                  <a:t> </a:t>
                </a:r>
              </a:p>
            </p:txBody>
          </p:sp>
        </mc:Fallback>
      </mc:AlternateContent>
      <p:cxnSp>
        <p:nvCxnSpPr>
          <p:cNvPr id="248" name="Straight Connector 247"/>
          <p:cNvCxnSpPr/>
          <p:nvPr/>
        </p:nvCxnSpPr>
        <p:spPr>
          <a:xfrm>
            <a:off x="704173" y="3645441"/>
            <a:ext cx="25549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a:off x="367926" y="3643603"/>
            <a:ext cx="1610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3" name="TextBox 252"/>
              <p:cNvSpPr txBox="1"/>
              <p:nvPr/>
            </p:nvSpPr>
            <p:spPr>
              <a:xfrm>
                <a:off x="366032" y="3394347"/>
                <a:ext cx="324128"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0</m:t>
                      </m:r>
                    </m:oMath>
                  </m:oMathPara>
                </a14:m>
                <a:endParaRPr lang="en-US" sz="1400" dirty="0"/>
              </a:p>
            </p:txBody>
          </p:sp>
        </mc:Choice>
        <mc:Fallback xmlns="">
          <p:sp>
            <p:nvSpPr>
              <p:cNvPr id="253" name="TextBox 252"/>
              <p:cNvSpPr txBox="1">
                <a:spLocks noRot="1" noChangeAspect="1" noMove="1" noResize="1" noEditPoints="1" noAdjustHandles="1" noChangeArrowheads="1" noChangeShapeType="1" noTextEdit="1"/>
              </p:cNvSpPr>
              <p:nvPr/>
            </p:nvSpPr>
            <p:spPr>
              <a:xfrm>
                <a:off x="366032" y="3394347"/>
                <a:ext cx="324128" cy="307777"/>
              </a:xfrm>
              <a:prstGeom prst="rect">
                <a:avLst/>
              </a:prstGeom>
              <a:blipFill>
                <a:blip r:embed="rId6"/>
                <a:stretch>
                  <a:fillRect/>
                </a:stretch>
              </a:blipFill>
            </p:spPr>
            <p:txBody>
              <a:bodyPr/>
              <a:lstStyle/>
              <a:p>
                <a:r>
                  <a:rPr lang="en-US">
                    <a:noFill/>
                  </a:rPr>
                  <a:t> </a:t>
                </a:r>
              </a:p>
            </p:txBody>
          </p:sp>
        </mc:Fallback>
      </mc:AlternateContent>
      <p:sp>
        <p:nvSpPr>
          <p:cNvPr id="254" name="Arc 253"/>
          <p:cNvSpPr/>
          <p:nvPr/>
        </p:nvSpPr>
        <p:spPr>
          <a:xfrm rot="20626732">
            <a:off x="-185749" y="1492415"/>
            <a:ext cx="4052417" cy="928142"/>
          </a:xfrm>
          <a:prstGeom prst="arc">
            <a:avLst>
              <a:gd name="adj1" fmla="val 625090"/>
              <a:gd name="adj2" fmla="val 987493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5" name="Arc 254"/>
          <p:cNvSpPr/>
          <p:nvPr/>
        </p:nvSpPr>
        <p:spPr>
          <a:xfrm>
            <a:off x="481312" y="1360263"/>
            <a:ext cx="3044641" cy="2513028"/>
          </a:xfrm>
          <a:prstGeom prst="arc">
            <a:avLst>
              <a:gd name="adj1" fmla="val 1859477"/>
              <a:gd name="adj2" fmla="val 903266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57" name="Straight Arrow Connector 256"/>
          <p:cNvCxnSpPr/>
          <p:nvPr/>
        </p:nvCxnSpPr>
        <p:spPr>
          <a:xfrm flipH="1">
            <a:off x="2054859" y="3632254"/>
            <a:ext cx="8156" cy="248135"/>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9" name="Straight Arrow Connector 258"/>
          <p:cNvCxnSpPr/>
          <p:nvPr/>
        </p:nvCxnSpPr>
        <p:spPr>
          <a:xfrm flipH="1">
            <a:off x="3199687" y="3390872"/>
            <a:ext cx="8156" cy="248135"/>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0" name="TextBox 259"/>
              <p:cNvSpPr txBox="1"/>
              <p:nvPr/>
            </p:nvSpPr>
            <p:spPr>
              <a:xfrm>
                <a:off x="3232074" y="3328398"/>
                <a:ext cx="726224"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400" b="0" i="0" smtClean="0">
                          <a:latin typeface="Cambria Math" panose="02040503050406030204" pitchFamily="18" charset="0"/>
                        </a:rPr>
                        <m:t>Δ</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𝐸</m:t>
                          </m:r>
                        </m:e>
                        <m:sub>
                          <m:r>
                            <a:rPr lang="en-US" sz="1400" b="0" i="1" smtClean="0">
                              <a:latin typeface="Cambria Math" panose="02040503050406030204" pitchFamily="18" charset="0"/>
                            </a:rPr>
                            <m:t>𝑚𝑎𝑥</m:t>
                          </m:r>
                        </m:sub>
                      </m:sSub>
                    </m:oMath>
                  </m:oMathPara>
                </a14:m>
                <a:endParaRPr lang="en-US" sz="1400" dirty="0"/>
              </a:p>
            </p:txBody>
          </p:sp>
        </mc:Choice>
        <mc:Fallback xmlns="">
          <p:sp>
            <p:nvSpPr>
              <p:cNvPr id="260" name="TextBox 259"/>
              <p:cNvSpPr txBox="1">
                <a:spLocks noRot="1" noChangeAspect="1" noMove="1" noResize="1" noEditPoints="1" noAdjustHandles="1" noChangeArrowheads="1" noChangeShapeType="1" noTextEdit="1"/>
              </p:cNvSpPr>
              <p:nvPr/>
            </p:nvSpPr>
            <p:spPr>
              <a:xfrm>
                <a:off x="3232074" y="3328398"/>
                <a:ext cx="726224" cy="30777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1" name="TextBox 260"/>
              <p:cNvSpPr txBox="1"/>
              <p:nvPr/>
            </p:nvSpPr>
            <p:spPr>
              <a:xfrm>
                <a:off x="2052965" y="3599376"/>
                <a:ext cx="726224"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400" b="0" i="0" smtClean="0">
                          <a:latin typeface="Cambria Math" panose="02040503050406030204" pitchFamily="18" charset="0"/>
                        </a:rPr>
                        <m:t>Δ</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𝐸</m:t>
                          </m:r>
                        </m:e>
                        <m:sub>
                          <m:r>
                            <a:rPr lang="en-US" sz="1400" b="0" i="1" smtClean="0">
                              <a:latin typeface="Cambria Math" panose="02040503050406030204" pitchFamily="18" charset="0"/>
                            </a:rPr>
                            <m:t>𝑚𝑎𝑥</m:t>
                          </m:r>
                        </m:sub>
                      </m:sSub>
                    </m:oMath>
                  </m:oMathPara>
                </a14:m>
                <a:endParaRPr lang="en-US" sz="1400" dirty="0"/>
              </a:p>
            </p:txBody>
          </p:sp>
        </mc:Choice>
        <mc:Fallback xmlns="">
          <p:sp>
            <p:nvSpPr>
              <p:cNvPr id="261" name="TextBox 260"/>
              <p:cNvSpPr txBox="1">
                <a:spLocks noRot="1" noChangeAspect="1" noMove="1" noResize="1" noEditPoints="1" noAdjustHandles="1" noChangeArrowheads="1" noChangeShapeType="1" noTextEdit="1"/>
              </p:cNvSpPr>
              <p:nvPr/>
            </p:nvSpPr>
            <p:spPr>
              <a:xfrm>
                <a:off x="2052965" y="3599376"/>
                <a:ext cx="726224" cy="307777"/>
              </a:xfrm>
              <a:prstGeom prst="rect">
                <a:avLst/>
              </a:prstGeom>
              <a:blipFill>
                <a:blip r:embed="rId8"/>
                <a:stretch>
                  <a:fillRect/>
                </a:stretch>
              </a:blipFill>
            </p:spPr>
            <p:txBody>
              <a:bodyPr/>
              <a:lstStyle/>
              <a:p>
                <a:r>
                  <a:rPr lang="en-US">
                    <a:noFill/>
                  </a:rPr>
                  <a:t> </a:t>
                </a:r>
              </a:p>
            </p:txBody>
          </p:sp>
        </mc:Fallback>
      </mc:AlternateContent>
      <p:sp>
        <p:nvSpPr>
          <p:cNvPr id="262" name="Oval 261"/>
          <p:cNvSpPr/>
          <p:nvPr/>
        </p:nvSpPr>
        <p:spPr>
          <a:xfrm>
            <a:off x="886323" y="2607624"/>
            <a:ext cx="45719"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TextBox 262"/>
          <p:cNvSpPr txBox="1"/>
          <p:nvPr/>
        </p:nvSpPr>
        <p:spPr>
          <a:xfrm>
            <a:off x="514874" y="2299847"/>
            <a:ext cx="558166" cy="307777"/>
          </a:xfrm>
          <a:prstGeom prst="rect">
            <a:avLst/>
          </a:prstGeom>
          <a:noFill/>
        </p:spPr>
        <p:txBody>
          <a:bodyPr wrap="none" rtlCol="0">
            <a:spAutoFit/>
          </a:bodyPr>
          <a:lstStyle/>
          <a:p>
            <a:r>
              <a:rPr lang="en-US" sz="1400" baseline="30000" dirty="0">
                <a:solidFill>
                  <a:schemeClr val="accent1"/>
                </a:solidFill>
              </a:rPr>
              <a:t>109</a:t>
            </a:r>
            <a:r>
              <a:rPr lang="en-US" sz="1400" dirty="0">
                <a:solidFill>
                  <a:schemeClr val="accent1"/>
                </a:solidFill>
              </a:rPr>
              <a:t>Cd</a:t>
            </a:r>
            <a:endParaRPr lang="en-US" sz="1400" baseline="30000" dirty="0">
              <a:solidFill>
                <a:schemeClr val="accent1"/>
              </a:solidFill>
            </a:endParaRPr>
          </a:p>
        </p:txBody>
      </p:sp>
      <p:sp>
        <p:nvSpPr>
          <p:cNvPr id="264" name="TextBox 263"/>
          <p:cNvSpPr txBox="1"/>
          <p:nvPr/>
        </p:nvSpPr>
        <p:spPr>
          <a:xfrm>
            <a:off x="958187" y="2605119"/>
            <a:ext cx="553357" cy="307777"/>
          </a:xfrm>
          <a:prstGeom prst="rect">
            <a:avLst/>
          </a:prstGeom>
          <a:noFill/>
        </p:spPr>
        <p:txBody>
          <a:bodyPr wrap="none" rtlCol="0">
            <a:spAutoFit/>
          </a:bodyPr>
          <a:lstStyle/>
          <a:p>
            <a:r>
              <a:rPr lang="en-US" sz="1400" baseline="30000" dirty="0">
                <a:solidFill>
                  <a:schemeClr val="accent1"/>
                </a:solidFill>
              </a:rPr>
              <a:t>139</a:t>
            </a:r>
            <a:r>
              <a:rPr lang="en-US" sz="1400" dirty="0">
                <a:solidFill>
                  <a:schemeClr val="accent1"/>
                </a:solidFill>
              </a:rPr>
              <a:t>Ce</a:t>
            </a:r>
            <a:endParaRPr lang="en-US" sz="1400" baseline="30000" dirty="0">
              <a:solidFill>
                <a:schemeClr val="accent1"/>
              </a:solidFill>
            </a:endParaRPr>
          </a:p>
        </p:txBody>
      </p:sp>
      <p:sp>
        <p:nvSpPr>
          <p:cNvPr id="265" name="Oval 264"/>
          <p:cNvSpPr/>
          <p:nvPr/>
        </p:nvSpPr>
        <p:spPr>
          <a:xfrm>
            <a:off x="1126859" y="2572735"/>
            <a:ext cx="45719"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TextBox 265"/>
          <p:cNvSpPr txBox="1"/>
          <p:nvPr/>
        </p:nvSpPr>
        <p:spPr>
          <a:xfrm>
            <a:off x="1608219" y="2485799"/>
            <a:ext cx="543739" cy="307777"/>
          </a:xfrm>
          <a:prstGeom prst="rect">
            <a:avLst/>
          </a:prstGeom>
          <a:noFill/>
        </p:spPr>
        <p:txBody>
          <a:bodyPr wrap="none" rtlCol="0">
            <a:spAutoFit/>
          </a:bodyPr>
          <a:lstStyle/>
          <a:p>
            <a:r>
              <a:rPr lang="en-US" sz="1400" baseline="30000" dirty="0">
                <a:solidFill>
                  <a:schemeClr val="accent1"/>
                </a:solidFill>
              </a:rPr>
              <a:t>113</a:t>
            </a:r>
            <a:r>
              <a:rPr lang="en-US" sz="1400" dirty="0">
                <a:solidFill>
                  <a:schemeClr val="accent1"/>
                </a:solidFill>
              </a:rPr>
              <a:t>Sn</a:t>
            </a:r>
            <a:endParaRPr lang="en-US" sz="1400" baseline="30000" dirty="0">
              <a:solidFill>
                <a:schemeClr val="accent1"/>
              </a:solidFill>
            </a:endParaRPr>
          </a:p>
        </p:txBody>
      </p:sp>
      <p:sp>
        <p:nvSpPr>
          <p:cNvPr id="267" name="Oval 266"/>
          <p:cNvSpPr/>
          <p:nvPr/>
        </p:nvSpPr>
        <p:spPr>
          <a:xfrm>
            <a:off x="1752983" y="2438693"/>
            <a:ext cx="45719"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TextBox 267"/>
          <p:cNvSpPr txBox="1"/>
          <p:nvPr/>
        </p:nvSpPr>
        <p:spPr>
          <a:xfrm>
            <a:off x="2102425" y="2330524"/>
            <a:ext cx="506870" cy="307777"/>
          </a:xfrm>
          <a:prstGeom prst="rect">
            <a:avLst/>
          </a:prstGeom>
          <a:noFill/>
        </p:spPr>
        <p:txBody>
          <a:bodyPr wrap="none" rtlCol="0">
            <a:spAutoFit/>
          </a:bodyPr>
          <a:lstStyle/>
          <a:p>
            <a:r>
              <a:rPr lang="en-US" sz="1400" baseline="30000" dirty="0">
                <a:solidFill>
                  <a:schemeClr val="accent1"/>
                </a:solidFill>
              </a:rPr>
              <a:t>207</a:t>
            </a:r>
            <a:r>
              <a:rPr lang="en-US" sz="1400" dirty="0">
                <a:solidFill>
                  <a:schemeClr val="accent1"/>
                </a:solidFill>
              </a:rPr>
              <a:t>Bi</a:t>
            </a:r>
            <a:endParaRPr lang="en-US" sz="1400" baseline="30000" dirty="0">
              <a:solidFill>
                <a:schemeClr val="accent1"/>
              </a:solidFill>
            </a:endParaRPr>
          </a:p>
        </p:txBody>
      </p:sp>
      <p:sp>
        <p:nvSpPr>
          <p:cNvPr id="269" name="Oval 268"/>
          <p:cNvSpPr/>
          <p:nvPr/>
        </p:nvSpPr>
        <p:spPr>
          <a:xfrm>
            <a:off x="2247189" y="2283418"/>
            <a:ext cx="45719"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TextBox 269"/>
          <p:cNvSpPr txBox="1"/>
          <p:nvPr/>
        </p:nvSpPr>
        <p:spPr>
          <a:xfrm>
            <a:off x="2880567" y="1544948"/>
            <a:ext cx="506870" cy="307777"/>
          </a:xfrm>
          <a:prstGeom prst="rect">
            <a:avLst/>
          </a:prstGeom>
          <a:noFill/>
        </p:spPr>
        <p:txBody>
          <a:bodyPr wrap="none" rtlCol="0">
            <a:spAutoFit/>
          </a:bodyPr>
          <a:lstStyle/>
          <a:p>
            <a:r>
              <a:rPr lang="en-US" sz="1400" baseline="30000" dirty="0">
                <a:solidFill>
                  <a:schemeClr val="accent1"/>
                </a:solidFill>
              </a:rPr>
              <a:t>207</a:t>
            </a:r>
            <a:r>
              <a:rPr lang="en-US" sz="1400" dirty="0">
                <a:solidFill>
                  <a:schemeClr val="accent1"/>
                </a:solidFill>
              </a:rPr>
              <a:t>Bi</a:t>
            </a:r>
            <a:endParaRPr lang="en-US" sz="1400" baseline="30000" dirty="0">
              <a:solidFill>
                <a:schemeClr val="accent1"/>
              </a:solidFill>
            </a:endParaRPr>
          </a:p>
        </p:txBody>
      </p:sp>
      <p:sp>
        <p:nvSpPr>
          <p:cNvPr id="271" name="Oval 270"/>
          <p:cNvSpPr/>
          <p:nvPr/>
        </p:nvSpPr>
        <p:spPr>
          <a:xfrm>
            <a:off x="3358068" y="1785815"/>
            <a:ext cx="45719"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ectangle 57"/>
          <p:cNvSpPr>
            <a:spLocks noChangeArrowheads="1"/>
          </p:cNvSpPr>
          <p:nvPr/>
        </p:nvSpPr>
        <p:spPr bwMode="auto">
          <a:xfrm>
            <a:off x="0" y="23813"/>
            <a:ext cx="9144000" cy="812800"/>
          </a:xfrm>
          <a:prstGeom prst="rect">
            <a:avLst/>
          </a:prstGeom>
          <a:solidFill>
            <a:srgbClr val="FFCC00"/>
          </a:solidFill>
          <a:ln w="38100">
            <a:noFill/>
            <a:miter lim="800000"/>
            <a:headEnd/>
            <a:tailEnd/>
          </a:ln>
        </p:spPr>
        <p:txBody>
          <a:bodyPr rIns="91440" anchor="ctr"/>
          <a:lstStyle/>
          <a:p>
            <a:pPr algn="ctr"/>
            <a:r>
              <a:rPr lang="en-US" sz="2800" b="1" dirty="0" smtClean="0">
                <a:solidFill>
                  <a:srgbClr val="000000"/>
                </a:solidFill>
                <a:latin typeface="Times New Roman" pitchFamily="18" charset="0"/>
                <a:cs typeface="Times New Roman" pitchFamily="18" charset="0"/>
              </a:rPr>
              <a:t>Detector </a:t>
            </a:r>
            <a:r>
              <a:rPr lang="en-US" sz="2800" b="1" dirty="0" smtClean="0">
                <a:solidFill>
                  <a:srgbClr val="000000"/>
                </a:solidFill>
                <a:latin typeface="Times New Roman" pitchFamily="18" charset="0"/>
                <a:cs typeface="Times New Roman" pitchFamily="18" charset="0"/>
              </a:rPr>
              <a:t>systematics</a:t>
            </a:r>
            <a:endParaRPr lang="en-US" sz="2800" b="1" dirty="0">
              <a:solidFill>
                <a:srgbClr val="000000"/>
              </a:solidFill>
              <a:latin typeface="Times New Roman" pitchFamily="18" charset="0"/>
              <a:cs typeface="Times New Roman" pitchFamily="18" charset="0"/>
            </a:endParaRPr>
          </a:p>
        </p:txBody>
      </p:sp>
      <p:sp>
        <p:nvSpPr>
          <p:cNvPr id="2" name="TextBox 1"/>
          <p:cNvSpPr txBox="1"/>
          <p:nvPr/>
        </p:nvSpPr>
        <p:spPr>
          <a:xfrm>
            <a:off x="58450" y="6408970"/>
            <a:ext cx="5801909" cy="369332"/>
          </a:xfrm>
          <a:prstGeom prst="rect">
            <a:avLst/>
          </a:prstGeom>
          <a:noFill/>
        </p:spPr>
        <p:txBody>
          <a:bodyPr wrap="none" rtlCol="0">
            <a:spAutoFit/>
          </a:bodyPr>
          <a:lstStyle/>
          <a:p>
            <a:r>
              <a:rPr lang="en-US" dirty="0" smtClean="0"/>
              <a:t>Requirements in </a:t>
            </a:r>
            <a:r>
              <a:rPr lang="en-US" dirty="0" err="1" smtClean="0"/>
              <a:t>pNab</a:t>
            </a:r>
            <a:r>
              <a:rPr lang="en-US" dirty="0" smtClean="0"/>
              <a:t> equal or less than what Nab requires!</a:t>
            </a:r>
            <a:endParaRPr lang="en-US" dirty="0"/>
          </a:p>
        </p:txBody>
      </p:sp>
    </p:spTree>
    <p:extLst>
      <p:ext uri="{BB962C8B-B14F-4D97-AF65-F5344CB8AC3E}">
        <p14:creationId xmlns:p14="http://schemas.microsoft.com/office/powerpoint/2010/main" val="2484504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0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15"/>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18"/>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4"/>
                                        </p:tgtEl>
                                        <p:attrNameLst>
                                          <p:attrName>style.visibility</p:attrName>
                                        </p:attrNameLst>
                                      </p:cBhvr>
                                      <p:to>
                                        <p:strVal val="visible"/>
                                      </p:to>
                                    </p:set>
                                  </p:childTnLst>
                                </p:cTn>
                              </p:par>
                              <p:par>
                                <p:cTn id="21" presetID="1" presetClass="exit" presetSubtype="0" fill="hold" grpId="0" nodeType="withEffect">
                                  <p:stCondLst>
                                    <p:cond delay="0"/>
                                  </p:stCondLst>
                                  <p:childTnLst>
                                    <p:set>
                                      <p:cBhvr>
                                        <p:cTn id="22" dur="1" fill="hold">
                                          <p:stCondLst>
                                            <p:cond delay="0"/>
                                          </p:stCondLst>
                                        </p:cTn>
                                        <p:tgtEl>
                                          <p:spTgt spid="222"/>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animBg="1"/>
      <p:bldP spid="215" grpId="0" animBg="1"/>
      <p:bldP spid="218" grpId="0"/>
      <p:bldP spid="222" grpId="0"/>
      <p:bldP spid="229" grpId="0"/>
      <p:bldP spid="231"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7"/>
          <p:cNvSpPr>
            <a:spLocks noChangeArrowheads="1"/>
          </p:cNvSpPr>
          <p:nvPr/>
        </p:nvSpPr>
        <p:spPr bwMode="auto">
          <a:xfrm>
            <a:off x="0" y="23813"/>
            <a:ext cx="9144000" cy="812800"/>
          </a:xfrm>
          <a:prstGeom prst="rect">
            <a:avLst/>
          </a:prstGeom>
          <a:solidFill>
            <a:srgbClr val="FFCC00"/>
          </a:solidFill>
          <a:ln w="38100">
            <a:noFill/>
            <a:miter lim="800000"/>
            <a:headEnd/>
            <a:tailEnd/>
          </a:ln>
        </p:spPr>
        <p:txBody>
          <a:bodyPr rIns="91440" anchor="ctr"/>
          <a:lstStyle/>
          <a:p>
            <a:pPr algn="ctr"/>
            <a:r>
              <a:rPr lang="en-US" sz="2800" b="1" dirty="0" smtClean="0">
                <a:solidFill>
                  <a:srgbClr val="000000"/>
                </a:solidFill>
                <a:latin typeface="Times New Roman" pitchFamily="18" charset="0"/>
                <a:cs typeface="Times New Roman" pitchFamily="18" charset="0"/>
              </a:rPr>
              <a:t>Neutron beam polarization</a:t>
            </a:r>
            <a:endParaRPr lang="en-US" sz="2800" b="1" dirty="0">
              <a:solidFill>
                <a:srgbClr val="000000"/>
              </a:solidFill>
              <a:latin typeface="Times New Roman" pitchFamily="18" charset="0"/>
              <a:cs typeface="Times New Roman"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34926322"/>
              </p:ext>
            </p:extLst>
          </p:nvPr>
        </p:nvGraphicFramePr>
        <p:xfrm>
          <a:off x="4572000" y="3939893"/>
          <a:ext cx="4206417" cy="2298701"/>
        </p:xfrm>
        <a:graphic>
          <a:graphicData uri="http://schemas.openxmlformats.org/presentationml/2006/ole">
            <mc:AlternateContent xmlns:mc="http://schemas.openxmlformats.org/markup-compatibility/2006">
              <mc:Choice xmlns:v="urn:schemas-microsoft-com:vml" Requires="v">
                <p:oleObj spid="_x0000_s2098" name="CorelDRAW" r:id="rId3" imgW="2804278" imgH="1532467" progId="CorelDraw.Graphic.17">
                  <p:embed/>
                </p:oleObj>
              </mc:Choice>
              <mc:Fallback>
                <p:oleObj name="CorelDRAW" r:id="rId3" imgW="2804278" imgH="1532467" progId="CorelDraw.Graphic.17">
                  <p:embed/>
                  <p:pic>
                    <p:nvPicPr>
                      <p:cNvPr id="0" name=""/>
                      <p:cNvPicPr/>
                      <p:nvPr/>
                    </p:nvPicPr>
                    <p:blipFill>
                      <a:blip r:embed="rId4"/>
                      <a:stretch>
                        <a:fillRect/>
                      </a:stretch>
                    </p:blipFill>
                    <p:spPr>
                      <a:xfrm>
                        <a:off x="4572000" y="3939893"/>
                        <a:ext cx="4206417" cy="2298701"/>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744854562"/>
              </p:ext>
            </p:extLst>
          </p:nvPr>
        </p:nvGraphicFramePr>
        <p:xfrm>
          <a:off x="4572000" y="1183415"/>
          <a:ext cx="4206417" cy="2298701"/>
        </p:xfrm>
        <a:graphic>
          <a:graphicData uri="http://schemas.openxmlformats.org/presentationml/2006/ole">
            <mc:AlternateContent xmlns:mc="http://schemas.openxmlformats.org/markup-compatibility/2006">
              <mc:Choice xmlns:v="urn:schemas-microsoft-com:vml" Requires="v">
                <p:oleObj spid="_x0000_s2099" name="CorelDRAW" r:id="rId5" imgW="2804278" imgH="1532467" progId="CorelDraw.Graphic.17">
                  <p:embed/>
                </p:oleObj>
              </mc:Choice>
              <mc:Fallback>
                <p:oleObj name="CorelDRAW" r:id="rId5" imgW="2804278" imgH="1532467" progId="CorelDraw.Graphic.17">
                  <p:embed/>
                  <p:pic>
                    <p:nvPicPr>
                      <p:cNvPr id="0" name=""/>
                      <p:cNvPicPr/>
                      <p:nvPr/>
                    </p:nvPicPr>
                    <p:blipFill>
                      <a:blip r:embed="rId6"/>
                      <a:stretch>
                        <a:fillRect/>
                      </a:stretch>
                    </p:blipFill>
                    <p:spPr>
                      <a:xfrm>
                        <a:off x="4572000" y="1183415"/>
                        <a:ext cx="4206417" cy="2298701"/>
                      </a:xfrm>
                      <a:prstGeom prst="rect">
                        <a:avLst/>
                      </a:prstGeom>
                    </p:spPr>
                  </p:pic>
                </p:oleObj>
              </mc:Fallback>
            </mc:AlternateContent>
          </a:graphicData>
        </a:graphic>
      </p:graphicFrame>
      <p:sp>
        <p:nvSpPr>
          <p:cNvPr id="7" name="TextBox 6"/>
          <p:cNvSpPr txBox="1"/>
          <p:nvPr/>
        </p:nvSpPr>
        <p:spPr>
          <a:xfrm>
            <a:off x="162838" y="993014"/>
            <a:ext cx="4409162" cy="2031325"/>
          </a:xfrm>
          <a:prstGeom prst="rect">
            <a:avLst/>
          </a:prstGeom>
          <a:noFill/>
        </p:spPr>
        <p:txBody>
          <a:bodyPr wrap="square" rtlCol="0">
            <a:spAutoFit/>
          </a:bodyPr>
          <a:lstStyle/>
          <a:p>
            <a:r>
              <a:rPr lang="en-US" dirty="0" smtClean="0"/>
              <a:t>If </a:t>
            </a:r>
            <a:r>
              <a:rPr lang="en-US" dirty="0" err="1" smtClean="0"/>
              <a:t>pNab</a:t>
            </a:r>
            <a:r>
              <a:rPr lang="en-US" dirty="0" smtClean="0"/>
              <a:t> is operated at NIST, we would use a He3 polarizer, due to the feature to obtain an in-situ measurement of the polarization. No correction for Stern-</a:t>
            </a:r>
            <a:r>
              <a:rPr lang="en-US" dirty="0" err="1" smtClean="0"/>
              <a:t>Gerlach</a:t>
            </a:r>
            <a:r>
              <a:rPr lang="en-US" dirty="0" smtClean="0"/>
              <a:t> effects, no depolarization error, no time dependence.</a:t>
            </a:r>
          </a:p>
          <a:p>
            <a:r>
              <a:rPr lang="en-US" dirty="0" smtClean="0"/>
              <a:t>This is at the cost of some stat. sensitivity (see before).</a:t>
            </a:r>
            <a:endParaRPr lang="en-US" dirty="0"/>
          </a:p>
        </p:txBody>
      </p:sp>
      <p:cxnSp>
        <p:nvCxnSpPr>
          <p:cNvPr id="9" name="Straight Arrow Connector 8"/>
          <p:cNvCxnSpPr/>
          <p:nvPr/>
        </p:nvCxnSpPr>
        <p:spPr>
          <a:xfrm flipV="1">
            <a:off x="5260932" y="3532340"/>
            <a:ext cx="3517485" cy="1252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0" name="TextBox 9"/>
              <p:cNvSpPr txBox="1"/>
              <p:nvPr/>
            </p:nvSpPr>
            <p:spPr>
              <a:xfrm>
                <a:off x="6990620" y="3570561"/>
                <a:ext cx="1787797" cy="369332"/>
              </a:xfrm>
              <a:prstGeom prst="rect">
                <a:avLst/>
              </a:prstGeom>
              <a:noFill/>
            </p:spPr>
            <p:txBody>
              <a:bodyPr wrap="none" rtlCol="0">
                <a:spAutoFit/>
              </a:bodyPr>
              <a:lstStyle/>
              <a:p>
                <a:r>
                  <a:rPr lang="en-US" dirty="0" smtClean="0">
                    <a:solidFill>
                      <a:srgbClr val="FF0000"/>
                    </a:solidFill>
                  </a:rPr>
                  <a:t>Neutron TOF </a:t>
                </a:r>
                <a14:m>
                  <m:oMath xmlns:m="http://schemas.openxmlformats.org/officeDocument/2006/math">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𝜆</m:t>
                    </m:r>
                  </m:oMath>
                </a14:m>
                <a:endParaRPr lang="en-US" dirty="0">
                  <a:solidFill>
                    <a:srgbClr val="FF0000"/>
                  </a:solidFill>
                </a:endParaRPr>
              </a:p>
            </p:txBody>
          </p:sp>
        </mc:Choice>
        <mc:Fallback>
          <p:sp>
            <p:nvSpPr>
              <p:cNvPr id="10" name="TextBox 9"/>
              <p:cNvSpPr txBox="1">
                <a:spLocks noRot="1" noChangeAspect="1" noMove="1" noResize="1" noEditPoints="1" noAdjustHandles="1" noChangeArrowheads="1" noChangeShapeType="1" noTextEdit="1"/>
              </p:cNvSpPr>
              <p:nvPr/>
            </p:nvSpPr>
            <p:spPr>
              <a:xfrm>
                <a:off x="6990620" y="3570561"/>
                <a:ext cx="1787797" cy="369332"/>
              </a:xfrm>
              <a:prstGeom prst="rect">
                <a:avLst/>
              </a:prstGeom>
              <a:blipFill>
                <a:blip r:embed="rId7"/>
                <a:stretch>
                  <a:fillRect l="-3072" t="-10000" b="-26667"/>
                </a:stretch>
              </a:blipFill>
            </p:spPr>
            <p:txBody>
              <a:bodyPr/>
              <a:lstStyle/>
              <a:p>
                <a:r>
                  <a:rPr lang="en-US">
                    <a:noFill/>
                  </a:rPr>
                  <a:t> </a:t>
                </a:r>
              </a:p>
            </p:txBody>
          </p:sp>
        </mc:Fallback>
      </mc:AlternateContent>
      <p:cxnSp>
        <p:nvCxnSpPr>
          <p:cNvPr id="11" name="Straight Arrow Connector 10"/>
          <p:cNvCxnSpPr/>
          <p:nvPr/>
        </p:nvCxnSpPr>
        <p:spPr>
          <a:xfrm flipV="1">
            <a:off x="5260932" y="6248539"/>
            <a:ext cx="3517485" cy="1252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2" name="TextBox 11"/>
              <p:cNvSpPr txBox="1"/>
              <p:nvPr/>
            </p:nvSpPr>
            <p:spPr>
              <a:xfrm>
                <a:off x="6990620" y="6286760"/>
                <a:ext cx="1787797" cy="369332"/>
              </a:xfrm>
              <a:prstGeom prst="rect">
                <a:avLst/>
              </a:prstGeom>
              <a:noFill/>
            </p:spPr>
            <p:txBody>
              <a:bodyPr wrap="none" rtlCol="0">
                <a:spAutoFit/>
              </a:bodyPr>
              <a:lstStyle/>
              <a:p>
                <a:r>
                  <a:rPr lang="en-US" dirty="0" smtClean="0">
                    <a:solidFill>
                      <a:srgbClr val="FF0000"/>
                    </a:solidFill>
                  </a:rPr>
                  <a:t>Neutron TOF </a:t>
                </a:r>
                <a14:m>
                  <m:oMath xmlns:m="http://schemas.openxmlformats.org/officeDocument/2006/math">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𝜆</m:t>
                    </m:r>
                  </m:oMath>
                </a14:m>
                <a:endParaRPr lang="en-US" dirty="0">
                  <a:solidFill>
                    <a:srgbClr val="FF0000"/>
                  </a:solidFill>
                </a:endParaRPr>
              </a:p>
            </p:txBody>
          </p:sp>
        </mc:Choice>
        <mc:Fallback>
          <p:sp>
            <p:nvSpPr>
              <p:cNvPr id="12" name="TextBox 11"/>
              <p:cNvSpPr txBox="1">
                <a:spLocks noRot="1" noChangeAspect="1" noMove="1" noResize="1" noEditPoints="1" noAdjustHandles="1" noChangeArrowheads="1" noChangeShapeType="1" noTextEdit="1"/>
              </p:cNvSpPr>
              <p:nvPr/>
            </p:nvSpPr>
            <p:spPr>
              <a:xfrm>
                <a:off x="6990620" y="6286760"/>
                <a:ext cx="1787797" cy="369332"/>
              </a:xfrm>
              <a:prstGeom prst="rect">
                <a:avLst/>
              </a:prstGeom>
              <a:blipFill>
                <a:blip r:embed="rId8"/>
                <a:stretch>
                  <a:fillRect l="-3072" t="-8197" b="-2459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TextBox 12"/>
              <p:cNvSpPr txBox="1"/>
              <p:nvPr/>
            </p:nvSpPr>
            <p:spPr>
              <a:xfrm>
                <a:off x="6150279" y="4910203"/>
                <a:ext cx="2621039" cy="646331"/>
              </a:xfrm>
              <a:prstGeom prst="rect">
                <a:avLst/>
              </a:prstGeom>
              <a:noFill/>
            </p:spPr>
            <p:txBody>
              <a:bodyPr wrap="none" rtlCol="0">
                <a:spAutoFit/>
              </a:bodyPr>
              <a:lstStyle/>
              <a:p>
                <a:r>
                  <a:rPr lang="en-US" dirty="0" smtClean="0"/>
                  <a:t>Polarization depends on </a:t>
                </a:r>
                <a14:m>
                  <m:oMath xmlns:m="http://schemas.openxmlformats.org/officeDocument/2006/math">
                    <m:r>
                      <a:rPr lang="en-US" b="0" i="1" smtClean="0">
                        <a:latin typeface="Cambria Math" panose="02040503050406030204" pitchFamily="18" charset="0"/>
                      </a:rPr>
                      <m:t>𝜆</m:t>
                    </m:r>
                  </m:oMath>
                </a14:m>
                <a:endParaRPr lang="en-US" dirty="0" smtClean="0"/>
              </a:p>
              <a:p>
                <a:r>
                  <a:rPr lang="en-US" dirty="0" smtClean="0"/>
                  <a:t>Asymmetry does not!</a:t>
                </a:r>
                <a:endParaRPr lang="en-US" dirty="0"/>
              </a:p>
            </p:txBody>
          </p:sp>
        </mc:Choice>
        <mc:Fallback>
          <p:sp>
            <p:nvSpPr>
              <p:cNvPr id="13" name="TextBox 12"/>
              <p:cNvSpPr txBox="1">
                <a:spLocks noRot="1" noChangeAspect="1" noMove="1" noResize="1" noEditPoints="1" noAdjustHandles="1" noChangeArrowheads="1" noChangeShapeType="1" noTextEdit="1"/>
              </p:cNvSpPr>
              <p:nvPr/>
            </p:nvSpPr>
            <p:spPr>
              <a:xfrm>
                <a:off x="6150279" y="4910203"/>
                <a:ext cx="2621039" cy="646331"/>
              </a:xfrm>
              <a:prstGeom prst="rect">
                <a:avLst/>
              </a:prstGeom>
              <a:blipFill>
                <a:blip r:embed="rId9"/>
                <a:stretch>
                  <a:fillRect l="-2093" t="-4673" b="-13084"/>
                </a:stretch>
              </a:blipFill>
            </p:spPr>
            <p:txBody>
              <a:bodyPr/>
              <a:lstStyle/>
              <a:p>
                <a:r>
                  <a:rPr lang="en-US">
                    <a:noFill/>
                  </a:rPr>
                  <a:t> </a:t>
                </a:r>
              </a:p>
            </p:txBody>
          </p:sp>
        </mc:Fallback>
      </mc:AlternateContent>
      <p:sp>
        <p:nvSpPr>
          <p:cNvPr id="14" name="Rectangle 13"/>
          <p:cNvSpPr/>
          <p:nvPr/>
        </p:nvSpPr>
        <p:spPr>
          <a:xfrm>
            <a:off x="5044867" y="6581001"/>
            <a:ext cx="3891505" cy="276999"/>
          </a:xfrm>
          <a:prstGeom prst="rect">
            <a:avLst/>
          </a:prstGeom>
        </p:spPr>
        <p:txBody>
          <a:bodyPr wrap="square">
            <a:spAutoFit/>
          </a:bodyPr>
          <a:lstStyle/>
          <a:p>
            <a:r>
              <a:rPr lang="en-US" sz="1200" dirty="0" smtClean="0"/>
              <a:t>See </a:t>
            </a:r>
            <a:r>
              <a:rPr lang="en-US" sz="1200" dirty="0"/>
              <a:t>S. </a:t>
            </a:r>
            <a:r>
              <a:rPr lang="en-US" sz="1200" dirty="0" err="1" smtClean="0"/>
              <a:t>Penntila</a:t>
            </a:r>
            <a:r>
              <a:rPr lang="en-US" sz="1200" dirty="0" smtClean="0"/>
              <a:t>, D. Bowman, J Res. NIST 110, 309 </a:t>
            </a:r>
            <a:r>
              <a:rPr lang="en-US" sz="1200" dirty="0"/>
              <a:t>(</a:t>
            </a:r>
            <a:r>
              <a:rPr lang="en-US" sz="1200" dirty="0" smtClean="0"/>
              <a:t>2005) </a:t>
            </a:r>
            <a:endParaRPr lang="en-US" sz="1200" dirty="0"/>
          </a:p>
        </p:txBody>
      </p:sp>
      <p:grpSp>
        <p:nvGrpSpPr>
          <p:cNvPr id="41" name="Group 40"/>
          <p:cNvGrpSpPr/>
          <p:nvPr/>
        </p:nvGrpSpPr>
        <p:grpSpPr>
          <a:xfrm>
            <a:off x="585930" y="2940736"/>
            <a:ext cx="3442546" cy="1372353"/>
            <a:chOff x="585930" y="2940736"/>
            <a:chExt cx="3442546" cy="1372353"/>
          </a:xfrm>
        </p:grpSpPr>
        <p:cxnSp>
          <p:nvCxnSpPr>
            <p:cNvPr id="16" name="Straight Connector 15"/>
            <p:cNvCxnSpPr/>
            <p:nvPr/>
          </p:nvCxnSpPr>
          <p:spPr>
            <a:xfrm>
              <a:off x="775434" y="3245953"/>
              <a:ext cx="8032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7" name="TextBox 16"/>
                <p:cNvSpPr txBox="1"/>
                <p:nvPr/>
              </p:nvSpPr>
              <p:spPr>
                <a:xfrm flipH="1">
                  <a:off x="585930" y="2940736"/>
                  <a:ext cx="1234440" cy="584775"/>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𝑛</m:t>
                        </m:r>
                        <m:r>
                          <a:rPr lang="en-US" sz="1600" b="0" i="1" smtClean="0">
                            <a:latin typeface="Cambria Math" panose="02040503050406030204" pitchFamily="18" charset="0"/>
                          </a:rPr>
                          <m:t>+</m:t>
                        </m:r>
                        <m:r>
                          <m:rPr>
                            <m:nor/>
                          </m:rPr>
                          <a:rPr lang="en-US" sz="1600" b="0" i="0" baseline="30000" smtClean="0">
                            <a:latin typeface="Cambria Math" panose="02040503050406030204" pitchFamily="18" charset="0"/>
                          </a:rPr>
                          <m:t>3</m:t>
                        </m:r>
                        <m:r>
                          <m:rPr>
                            <m:nor/>
                          </m:rPr>
                          <a:rPr lang="en-US" sz="1600" b="0" i="0" smtClean="0">
                            <a:latin typeface="Cambria Math" panose="02040503050406030204" pitchFamily="18" charset="0"/>
                          </a:rPr>
                          <m:t>He</m:t>
                        </m:r>
                      </m:oMath>
                    </m:oMathPara>
                  </a14:m>
                  <a:endParaRPr lang="en-US" sz="1600" dirty="0" smtClean="0"/>
                </a:p>
                <a:p>
                  <a14:m>
                    <m:oMath xmlns:m="http://schemas.openxmlformats.org/officeDocument/2006/math">
                      <m:r>
                        <a:rPr lang="en-US" sz="1600" i="1" dirty="0" smtClean="0">
                          <a:latin typeface="Cambria Math" panose="02040503050406030204" pitchFamily="18" charset="0"/>
                        </a:rPr>
                        <m:t>20.5</m:t>
                      </m:r>
                    </m:oMath>
                  </a14:m>
                  <a:r>
                    <a:rPr lang="en-US" sz="1600" dirty="0" smtClean="0"/>
                    <a:t> MeV</a:t>
                  </a:r>
                  <a:endParaRPr lang="en-US" sz="1600" dirty="0"/>
                </a:p>
              </p:txBody>
            </p:sp>
          </mc:Choice>
          <mc:Fallback>
            <p:sp>
              <p:nvSpPr>
                <p:cNvPr id="17" name="TextBox 16"/>
                <p:cNvSpPr txBox="1">
                  <a:spLocks noRot="1" noChangeAspect="1" noMove="1" noResize="1" noEditPoints="1" noAdjustHandles="1" noChangeArrowheads="1" noChangeShapeType="1" noTextEdit="1"/>
                </p:cNvSpPr>
                <p:nvPr/>
              </p:nvSpPr>
              <p:spPr>
                <a:xfrm flipH="1">
                  <a:off x="585930" y="2940736"/>
                  <a:ext cx="1234440" cy="584775"/>
                </a:xfrm>
                <a:prstGeom prst="rect">
                  <a:avLst/>
                </a:prstGeom>
                <a:blipFill>
                  <a:blip r:embed="rId10"/>
                  <a:stretch>
                    <a:fillRect b="-12500"/>
                  </a:stretch>
                </a:blipFill>
              </p:spPr>
              <p:txBody>
                <a:bodyPr/>
                <a:lstStyle/>
                <a:p>
                  <a:r>
                    <a:rPr lang="en-US">
                      <a:noFill/>
                    </a:rPr>
                    <a:t> </a:t>
                  </a:r>
                </a:p>
              </p:txBody>
            </p:sp>
          </mc:Fallback>
        </mc:AlternateContent>
        <p:cxnSp>
          <p:nvCxnSpPr>
            <p:cNvPr id="19" name="Straight Connector 18"/>
            <p:cNvCxnSpPr/>
            <p:nvPr/>
          </p:nvCxnSpPr>
          <p:spPr>
            <a:xfrm>
              <a:off x="1693685" y="3122738"/>
              <a:ext cx="0" cy="11463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829065" y="3122738"/>
              <a:ext cx="0" cy="11463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676024" y="4269125"/>
              <a:ext cx="11531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3" name="TextBox 22"/>
                <p:cNvSpPr txBox="1"/>
                <p:nvPr/>
              </p:nvSpPr>
              <p:spPr>
                <a:xfrm>
                  <a:off x="1646381" y="3974535"/>
                  <a:ext cx="1182760" cy="338554"/>
                </a:xfrm>
                <a:prstGeom prst="rect">
                  <a:avLst/>
                </a:prstGeom>
                <a:noFill/>
              </p:spPr>
              <p:txBody>
                <a:bodyPr wrap="none" rtlCol="0">
                  <a:spAutoFit/>
                </a:bodyPr>
                <a:lstStyle/>
                <a:p>
                  <a:pPr/>
                  <a14:m>
                    <m:oMath xmlns:m="http://schemas.openxmlformats.org/officeDocument/2006/math">
                      <m:r>
                        <m:rPr>
                          <m:nor/>
                        </m:rPr>
                        <a:rPr lang="en-US" sz="1600" b="0" i="0" baseline="30000" smtClean="0">
                          <a:latin typeface="Cambria Math" panose="02040503050406030204" pitchFamily="18" charset="0"/>
                        </a:rPr>
                        <m:t>4</m:t>
                      </m:r>
                      <m:r>
                        <m:rPr>
                          <m:nor/>
                        </m:rPr>
                        <a:rPr lang="en-US" sz="1600">
                          <a:latin typeface="Cambria Math" panose="02040503050406030204" pitchFamily="18" charset="0"/>
                        </a:rPr>
                        <m:t>He</m:t>
                      </m:r>
                    </m:oMath>
                  </a14:m>
                  <a:r>
                    <a:rPr lang="en-US" sz="1600" dirty="0" smtClean="0"/>
                    <a:t> </a:t>
                  </a:r>
                  <a:r>
                    <a:rPr lang="en-US" sz="1600" dirty="0"/>
                    <a:t> (</a:t>
                  </a:r>
                  <a14:m>
                    <m:oMath xmlns:m="http://schemas.openxmlformats.org/officeDocument/2006/math">
                      <m:r>
                        <a:rPr lang="en-US" sz="1600" i="1" dirty="0">
                          <a:latin typeface="Cambria Math" panose="02040503050406030204" pitchFamily="18" charset="0"/>
                        </a:rPr>
                        <m:t>𝐽</m:t>
                      </m:r>
                      <m:r>
                        <a:rPr lang="en-US" sz="1600" i="1" dirty="0">
                          <a:latin typeface="Cambria Math" panose="02040503050406030204" pitchFamily="18" charset="0"/>
                        </a:rPr>
                        <m:t>=0</m:t>
                      </m:r>
                    </m:oMath>
                  </a14:m>
                  <a:r>
                    <a:rPr lang="en-US" sz="1600" dirty="0"/>
                    <a:t>)</a:t>
                  </a:r>
                  <a:endParaRPr lang="en-US" sz="1600" dirty="0"/>
                </a:p>
              </p:txBody>
            </p:sp>
          </mc:Choice>
          <mc:Fallback>
            <p:sp>
              <p:nvSpPr>
                <p:cNvPr id="23" name="TextBox 22"/>
                <p:cNvSpPr txBox="1">
                  <a:spLocks noRot="1" noChangeAspect="1" noMove="1" noResize="1" noEditPoints="1" noAdjustHandles="1" noChangeArrowheads="1" noChangeShapeType="1" noTextEdit="1"/>
                </p:cNvSpPr>
                <p:nvPr/>
              </p:nvSpPr>
              <p:spPr>
                <a:xfrm>
                  <a:off x="1646381" y="3974535"/>
                  <a:ext cx="1182760" cy="338554"/>
                </a:xfrm>
                <a:prstGeom prst="rect">
                  <a:avLst/>
                </a:prstGeom>
                <a:blipFill>
                  <a:blip r:embed="rId11"/>
                  <a:stretch>
                    <a:fillRect t="-5357" r="-1546" b="-21429"/>
                  </a:stretch>
                </a:blipFill>
              </p:spPr>
              <p:txBody>
                <a:bodyPr/>
                <a:lstStyle/>
                <a:p>
                  <a:r>
                    <a:rPr lang="en-US">
                      <a:noFill/>
                    </a:rPr>
                    <a:t> </a:t>
                  </a:r>
                </a:p>
              </p:txBody>
            </p:sp>
          </mc:Fallback>
        </mc:AlternateContent>
        <p:cxnSp>
          <p:nvCxnSpPr>
            <p:cNvPr id="24" name="Straight Connector 23"/>
            <p:cNvCxnSpPr/>
            <p:nvPr/>
          </p:nvCxnSpPr>
          <p:spPr>
            <a:xfrm>
              <a:off x="1656974" y="3312815"/>
              <a:ext cx="11531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5" name="TextBox 24"/>
                <p:cNvSpPr txBox="1"/>
                <p:nvPr/>
              </p:nvSpPr>
              <p:spPr>
                <a:xfrm>
                  <a:off x="1641417" y="3022630"/>
                  <a:ext cx="1257075" cy="830997"/>
                </a:xfrm>
                <a:prstGeom prst="rect">
                  <a:avLst/>
                </a:prstGeom>
                <a:noFill/>
              </p:spPr>
              <p:txBody>
                <a:bodyPr wrap="none" rtlCol="0">
                  <a:spAutoFit/>
                </a:bodyPr>
                <a:lstStyle/>
                <a:p>
                  <a:pPr/>
                  <a14:m>
                    <m:oMath xmlns:m="http://schemas.openxmlformats.org/officeDocument/2006/math">
                      <m:r>
                        <m:rPr>
                          <m:nor/>
                        </m:rPr>
                        <a:rPr lang="en-US" sz="1600" b="0" i="0" baseline="30000" smtClean="0">
                          <a:latin typeface="Cambria Math" panose="02040503050406030204" pitchFamily="18" charset="0"/>
                        </a:rPr>
                        <m:t>4</m:t>
                      </m:r>
                      <m:r>
                        <m:rPr>
                          <m:nor/>
                        </m:rPr>
                        <a:rPr lang="en-US" sz="1600" smtClean="0">
                          <a:latin typeface="Cambria Math" panose="02040503050406030204" pitchFamily="18" charset="0"/>
                        </a:rPr>
                        <m:t>He</m:t>
                      </m:r>
                      <m:r>
                        <m:rPr>
                          <m:nor/>
                        </m:rPr>
                        <a:rPr lang="en-US" sz="1600" b="0" i="0" baseline="30000" smtClean="0">
                          <a:latin typeface="Cambria Math" panose="02040503050406030204" pitchFamily="18" charset="0"/>
                        </a:rPr>
                        <m:t>*</m:t>
                      </m:r>
                    </m:oMath>
                  </a14:m>
                  <a:r>
                    <a:rPr lang="en-US" sz="1600" dirty="0" smtClean="0"/>
                    <a:t> (</a:t>
                  </a:r>
                  <a14:m>
                    <m:oMath xmlns:m="http://schemas.openxmlformats.org/officeDocument/2006/math">
                      <m:r>
                        <a:rPr lang="en-US" sz="1600" b="0" i="1" dirty="0" smtClean="0">
                          <a:latin typeface="Cambria Math" panose="02040503050406030204" pitchFamily="18" charset="0"/>
                        </a:rPr>
                        <m:t>𝐽</m:t>
                      </m:r>
                      <m:r>
                        <a:rPr lang="en-US" sz="1600" b="0" i="1" dirty="0" smtClean="0">
                          <a:latin typeface="Cambria Math" panose="02040503050406030204" pitchFamily="18" charset="0"/>
                        </a:rPr>
                        <m:t>=0</m:t>
                      </m:r>
                    </m:oMath>
                  </a14:m>
                  <a:r>
                    <a:rPr lang="en-US" sz="1600" dirty="0" smtClean="0"/>
                    <a:t>)</a:t>
                  </a:r>
                </a:p>
                <a:p>
                  <a:pPr/>
                  <a14:m>
                    <m:oMath xmlns:m="http://schemas.openxmlformats.org/officeDocument/2006/math">
                      <m:r>
                        <a:rPr lang="en-US" sz="1600" i="1" dirty="0" smtClean="0">
                          <a:latin typeface="Cambria Math" panose="02040503050406030204" pitchFamily="18" charset="0"/>
                        </a:rPr>
                        <m:t>20.1</m:t>
                      </m:r>
                    </m:oMath>
                  </a14:m>
                  <a:r>
                    <a:rPr lang="en-US" sz="1600" dirty="0" smtClean="0"/>
                    <a:t> MeV</a:t>
                  </a:r>
                </a:p>
                <a:p>
                  <a:pPr/>
                  <a14:m>
                    <m:oMath xmlns:m="http://schemas.openxmlformats.org/officeDocument/2006/math">
                      <m:r>
                        <m:rPr>
                          <m:sty m:val="p"/>
                        </m:rPr>
                        <a:rPr lang="en-US" sz="1600" b="0" i="0" smtClean="0">
                          <a:latin typeface="Cambria Math" panose="02040503050406030204" pitchFamily="18" charset="0"/>
                        </a:rPr>
                        <m:t>Γ</m:t>
                      </m:r>
                      <m:r>
                        <a:rPr lang="en-US" sz="1600" b="0" i="1" smtClean="0">
                          <a:latin typeface="Cambria Math" panose="02040503050406030204" pitchFamily="18" charset="0"/>
                        </a:rPr>
                        <m:t>=270</m:t>
                      </m:r>
                    </m:oMath>
                  </a14:m>
                  <a:r>
                    <a:rPr lang="en-US" sz="1600" dirty="0" smtClean="0"/>
                    <a:t> keV</a:t>
                  </a:r>
                  <a:endParaRPr lang="en-US" sz="1600" dirty="0"/>
                </a:p>
              </p:txBody>
            </p:sp>
          </mc:Choice>
          <mc:Fallback>
            <p:sp>
              <p:nvSpPr>
                <p:cNvPr id="25" name="TextBox 24"/>
                <p:cNvSpPr txBox="1">
                  <a:spLocks noRot="1" noChangeAspect="1" noMove="1" noResize="1" noEditPoints="1" noAdjustHandles="1" noChangeArrowheads="1" noChangeShapeType="1" noTextEdit="1"/>
                </p:cNvSpPr>
                <p:nvPr/>
              </p:nvSpPr>
              <p:spPr>
                <a:xfrm>
                  <a:off x="1641417" y="3022630"/>
                  <a:ext cx="1257075" cy="830997"/>
                </a:xfrm>
                <a:prstGeom prst="rect">
                  <a:avLst/>
                </a:prstGeom>
                <a:blipFill>
                  <a:blip r:embed="rId12"/>
                  <a:stretch>
                    <a:fillRect t="-2206" r="-1942" b="-8824"/>
                  </a:stretch>
                </a:blipFill>
              </p:spPr>
              <p:txBody>
                <a:bodyPr/>
                <a:lstStyle/>
                <a:p>
                  <a:r>
                    <a:rPr lang="en-US">
                      <a:noFill/>
                    </a:rPr>
                    <a:t> </a:t>
                  </a:r>
                </a:p>
              </p:txBody>
            </p:sp>
          </mc:Fallback>
        </mc:AlternateContent>
        <p:cxnSp>
          <p:nvCxnSpPr>
            <p:cNvPr id="26" name="Straight Connector 25"/>
            <p:cNvCxnSpPr/>
            <p:nvPr/>
          </p:nvCxnSpPr>
          <p:spPr>
            <a:xfrm>
              <a:off x="2989302" y="3422042"/>
              <a:ext cx="7302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7" name="TextBox 26"/>
                <p:cNvSpPr txBox="1"/>
                <p:nvPr/>
              </p:nvSpPr>
              <p:spPr>
                <a:xfrm flipH="1">
                  <a:off x="2928762" y="3129654"/>
                  <a:ext cx="1099714" cy="584775"/>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𝑝</m:t>
                        </m:r>
                        <m:r>
                          <a:rPr lang="en-US" sz="1600" b="0" i="1" smtClean="0">
                            <a:latin typeface="Cambria Math" panose="02040503050406030204" pitchFamily="18" charset="0"/>
                          </a:rPr>
                          <m:t>+</m:t>
                        </m:r>
                        <m:r>
                          <a:rPr lang="en-US" sz="1600" b="0" i="1" smtClean="0">
                            <a:latin typeface="Cambria Math" panose="02040503050406030204" pitchFamily="18" charset="0"/>
                          </a:rPr>
                          <m:t>𝑡</m:t>
                        </m:r>
                      </m:oMath>
                    </m:oMathPara>
                  </a14:m>
                  <a:endParaRPr lang="en-US" sz="1600" dirty="0" smtClean="0"/>
                </a:p>
                <a:p>
                  <a14:m>
                    <m:oMath xmlns:m="http://schemas.openxmlformats.org/officeDocument/2006/math">
                      <m:r>
                        <a:rPr lang="en-US" sz="1600" i="1" dirty="0" smtClean="0">
                          <a:latin typeface="Cambria Math" panose="02040503050406030204" pitchFamily="18" charset="0"/>
                        </a:rPr>
                        <m:t>19.8</m:t>
                      </m:r>
                    </m:oMath>
                  </a14:m>
                  <a:r>
                    <a:rPr lang="en-US" sz="1600" dirty="0" smtClean="0"/>
                    <a:t> MeV</a:t>
                  </a:r>
                  <a:endParaRPr lang="en-US" sz="1600" dirty="0"/>
                </a:p>
              </p:txBody>
            </p:sp>
          </mc:Choice>
          <mc:Fallback>
            <p:sp>
              <p:nvSpPr>
                <p:cNvPr id="27" name="TextBox 26"/>
                <p:cNvSpPr txBox="1">
                  <a:spLocks noRot="1" noChangeAspect="1" noMove="1" noResize="1" noEditPoints="1" noAdjustHandles="1" noChangeArrowheads="1" noChangeShapeType="1" noTextEdit="1"/>
                </p:cNvSpPr>
                <p:nvPr/>
              </p:nvSpPr>
              <p:spPr>
                <a:xfrm flipH="1">
                  <a:off x="2928762" y="3129654"/>
                  <a:ext cx="1099714" cy="584775"/>
                </a:xfrm>
                <a:prstGeom prst="rect">
                  <a:avLst/>
                </a:prstGeom>
                <a:blipFill>
                  <a:blip r:embed="rId13"/>
                  <a:stretch>
                    <a:fillRect b="-12500"/>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28" name="TextBox 27"/>
              <p:cNvSpPr txBox="1"/>
              <p:nvPr/>
            </p:nvSpPr>
            <p:spPr>
              <a:xfrm>
                <a:off x="142128" y="4327537"/>
                <a:ext cx="4547199" cy="1107163"/>
              </a:xfrm>
              <a:prstGeom prst="rect">
                <a:avLst/>
              </a:prstGeom>
              <a:noFill/>
            </p:spPr>
            <p:txBody>
              <a:bodyPr wrap="square" rtlCol="0">
                <a:spAutoFit/>
              </a:bodyPr>
              <a:lstStyle/>
              <a:p>
                <a:r>
                  <a:rPr lang="en-US" sz="1600" dirty="0" smtClean="0"/>
                  <a:t>Antiparallel spins:</a:t>
                </a:r>
              </a:p>
              <a:p>
                <a:pPr algn="ctr"/>
                <a14:m>
                  <m:oMath xmlns:m="http://schemas.openxmlformats.org/officeDocument/2006/math">
                    <m:r>
                      <m:rPr>
                        <m:nor/>
                      </m:rPr>
                      <a:rPr lang="en-US" sz="1600" baseline="30000">
                        <a:latin typeface="Cambria Math" panose="02040503050406030204" pitchFamily="18" charset="0"/>
                      </a:rPr>
                      <m:t>3</m:t>
                    </m:r>
                    <m:acc>
                      <m:accPr>
                        <m:chr m:val="⃗"/>
                        <m:ctrlPr>
                          <a:rPr lang="en-US" sz="1600" b="0" i="1" smtClean="0">
                            <a:latin typeface="Cambria Math" panose="02040503050406030204" pitchFamily="18" charset="0"/>
                          </a:rPr>
                        </m:ctrlPr>
                      </m:accPr>
                      <m:e>
                        <m:r>
                          <m:rPr>
                            <m:nor/>
                          </m:rPr>
                          <a:rPr lang="en-US" sz="1600" b="0" i="0" smtClean="0">
                            <a:latin typeface="Cambria Math" panose="02040503050406030204" pitchFamily="18" charset="0"/>
                          </a:rPr>
                          <m:t>H</m:t>
                        </m:r>
                        <m:r>
                          <m:rPr>
                            <m:nor/>
                          </m:rPr>
                          <a:rPr lang="en-US" sz="1600">
                            <a:latin typeface="Cambria Math" panose="02040503050406030204" pitchFamily="18" charset="0"/>
                          </a:rPr>
                          <m:t>e</m:t>
                        </m:r>
                      </m:e>
                    </m:acc>
                    <m:d>
                      <m:dPr>
                        <m:ctrlPr>
                          <a:rPr lang="en-US" sz="1600" b="0" i="1" dirty="0" smtClean="0">
                            <a:latin typeface="Cambria Math" panose="02040503050406030204" pitchFamily="18" charset="0"/>
                          </a:rPr>
                        </m:ctrlPr>
                      </m:dPr>
                      <m:e>
                        <m:acc>
                          <m:accPr>
                            <m:chr m:val="⃖"/>
                            <m:ctrlPr>
                              <a:rPr lang="en-US" sz="1600" i="1">
                                <a:latin typeface="Cambria Math" panose="02040503050406030204" pitchFamily="18" charset="0"/>
                              </a:rPr>
                            </m:ctrlPr>
                          </m:accPr>
                          <m:e>
                            <m:r>
                              <a:rPr lang="en-US" sz="1600" i="1">
                                <a:latin typeface="Cambria Math" panose="02040503050406030204" pitchFamily="18" charset="0"/>
                              </a:rPr>
                              <m:t>𝑛</m:t>
                            </m:r>
                          </m:e>
                        </m:acc>
                        <m:r>
                          <a:rPr lang="en-US" sz="1600" b="0" i="1" smtClean="0">
                            <a:latin typeface="Cambria Math" panose="02040503050406030204" pitchFamily="18" charset="0"/>
                          </a:rPr>
                          <m:t>, </m:t>
                        </m:r>
                        <m:r>
                          <a:rPr lang="en-US" sz="1600" b="0" i="1" smtClean="0">
                            <a:latin typeface="Cambria Math" panose="02040503050406030204" pitchFamily="18" charset="0"/>
                          </a:rPr>
                          <m:t>𝑝</m:t>
                        </m:r>
                      </m:e>
                    </m:d>
                    <m:r>
                      <a:rPr lang="en-US" sz="1600" b="0" i="1" smtClean="0">
                        <a:latin typeface="Cambria Math" panose="02040503050406030204" pitchFamily="18" charset="0"/>
                      </a:rPr>
                      <m:t>𝑡</m:t>
                    </m:r>
                    <m:r>
                      <a:rPr lang="en-US" sz="1600" b="0" i="1" smtClean="0">
                        <a:latin typeface="Cambria Math" panose="02040503050406030204" pitchFamily="18" charset="0"/>
                      </a:rPr>
                      <m:t>, </m:t>
                    </m:r>
                  </m:oMath>
                </a14:m>
                <a:r>
                  <a:rPr lang="en-US" sz="1600" dirty="0" smtClean="0"/>
                  <a:t> </a:t>
                </a:r>
                <a14:m>
                  <m:oMath xmlns:m="http://schemas.openxmlformats.org/officeDocument/2006/math">
                    <m:r>
                      <a:rPr lang="en-US" sz="1600" b="0" i="1" smtClean="0">
                        <a:latin typeface="Cambria Math" panose="02040503050406030204" pitchFamily="18" charset="0"/>
                      </a:rPr>
                      <m:t>𝜎</m:t>
                    </m:r>
                    <m:d>
                      <m:dPr>
                        <m:ctrlPr>
                          <a:rPr lang="en-US" sz="1600" b="0" i="1" smtClean="0">
                            <a:latin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m:t>
                        </m:r>
                      </m:e>
                    </m:d>
                    <m:r>
                      <a:rPr lang="en-US" sz="1600" b="0" i="1" smtClean="0">
                        <a:latin typeface="Cambria Math" panose="02040503050406030204" pitchFamily="18" charset="0"/>
                        <a:ea typeface="Cambria Math" panose="02040503050406030204" pitchFamily="18" charset="0"/>
                      </a:rPr>
                      <m:t>≈6000 </m:t>
                    </m:r>
                    <m:r>
                      <a:rPr lang="en-US" sz="1600" b="0" i="1" smtClean="0">
                        <a:latin typeface="Cambria Math" panose="02040503050406030204" pitchFamily="18" charset="0"/>
                        <a:ea typeface="Cambria Math" panose="02040503050406030204" pitchFamily="18" charset="0"/>
                      </a:rPr>
                      <m:t>𝑏</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𝜆</m:t>
                    </m:r>
                    <m:r>
                      <a:rPr lang="en-US" sz="1600" b="0" i="1" smtClean="0">
                        <a:latin typeface="Cambria Math" panose="02040503050406030204" pitchFamily="18" charset="0"/>
                        <a:ea typeface="Cambria Math" panose="02040503050406030204" pitchFamily="18" charset="0"/>
                      </a:rPr>
                      <m:t>[Å] </m:t>
                    </m:r>
                  </m:oMath>
                </a14:m>
                <a:endParaRPr lang="en-US" sz="1600" dirty="0" smtClean="0"/>
              </a:p>
              <a:p>
                <a:r>
                  <a:rPr lang="en-US" sz="1600" dirty="0" smtClean="0"/>
                  <a:t>Parallel </a:t>
                </a:r>
                <a:r>
                  <a:rPr lang="en-US" sz="1600" dirty="0"/>
                  <a:t>spins:</a:t>
                </a:r>
                <a:endParaRPr lang="en-US" sz="1600" dirty="0" smtClean="0"/>
              </a:p>
              <a:p>
                <a:pPr algn="ctr"/>
                <a:r>
                  <a:rPr lang="en-US" sz="1600" dirty="0" smtClean="0"/>
                  <a:t>n scattering</a:t>
                </a:r>
                <a14:m>
                  <m:oMath xmlns:m="http://schemas.openxmlformats.org/officeDocument/2006/math">
                    <m:r>
                      <a:rPr lang="en-US" sz="1600" i="1">
                        <a:latin typeface="Cambria Math" panose="02040503050406030204" pitchFamily="18" charset="0"/>
                      </a:rPr>
                      <m:t>, </m:t>
                    </m:r>
                  </m:oMath>
                </a14:m>
                <a:r>
                  <a:rPr lang="en-US" sz="1600" dirty="0"/>
                  <a:t> </a:t>
                </a:r>
                <a14:m>
                  <m:oMath xmlns:m="http://schemas.openxmlformats.org/officeDocument/2006/math">
                    <m:r>
                      <a:rPr lang="en-US" sz="1600" i="1">
                        <a:latin typeface="Cambria Math" panose="02040503050406030204" pitchFamily="18" charset="0"/>
                      </a:rPr>
                      <m:t>𝜎</m:t>
                    </m:r>
                    <m:d>
                      <m:dPr>
                        <m:ctrlPr>
                          <a:rPr lang="en-US" sz="1600" i="1">
                            <a:latin typeface="Cambria Math" panose="02040503050406030204" pitchFamily="18" charset="0"/>
                          </a:rPr>
                        </m:ctrlPr>
                      </m:dPr>
                      <m:e>
                        <m:r>
                          <a:rPr lang="en-US" sz="1600" i="1">
                            <a:latin typeface="Cambria Math" panose="02040503050406030204" pitchFamily="18" charset="0"/>
                            <a:ea typeface="Cambria Math" panose="02040503050406030204" pitchFamily="18" charset="0"/>
                          </a:rPr>
                          <m:t>↑</m:t>
                        </m:r>
                        <m:r>
                          <a:rPr lang="en-US" sz="1600" i="1" smtClean="0">
                            <a:latin typeface="Cambria Math" panose="02040503050406030204" pitchFamily="18" charset="0"/>
                            <a:ea typeface="Cambria Math" panose="02040503050406030204" pitchFamily="18" charset="0"/>
                          </a:rPr>
                          <m:t>↑</m:t>
                        </m:r>
                      </m:e>
                    </m:d>
                    <m:r>
                      <a:rPr lang="en-US" sz="1600" i="1">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5</m:t>
                    </m:r>
                    <m:r>
                      <a:rPr lang="en-US" sz="1600" i="1">
                        <a:latin typeface="Cambria Math" panose="02040503050406030204" pitchFamily="18" charset="0"/>
                        <a:ea typeface="Cambria Math" panose="02040503050406030204" pitchFamily="18" charset="0"/>
                      </a:rPr>
                      <m:t> </m:t>
                    </m:r>
                    <m:r>
                      <a:rPr lang="en-US" sz="1600" i="1">
                        <a:latin typeface="Cambria Math" panose="02040503050406030204" pitchFamily="18" charset="0"/>
                        <a:ea typeface="Cambria Math" panose="02040503050406030204" pitchFamily="18" charset="0"/>
                      </a:rPr>
                      <m:t>𝑏</m:t>
                    </m:r>
                  </m:oMath>
                </a14:m>
                <a:endParaRPr lang="en-US" sz="1600" dirty="0"/>
              </a:p>
            </p:txBody>
          </p:sp>
        </mc:Choice>
        <mc:Fallback>
          <p:sp>
            <p:nvSpPr>
              <p:cNvPr id="28" name="TextBox 27"/>
              <p:cNvSpPr txBox="1">
                <a:spLocks noRot="1" noChangeAspect="1" noMove="1" noResize="1" noEditPoints="1" noAdjustHandles="1" noChangeArrowheads="1" noChangeShapeType="1" noTextEdit="1"/>
              </p:cNvSpPr>
              <p:nvPr/>
            </p:nvSpPr>
            <p:spPr>
              <a:xfrm>
                <a:off x="142128" y="4327537"/>
                <a:ext cx="4547199" cy="1107163"/>
              </a:xfrm>
              <a:prstGeom prst="rect">
                <a:avLst/>
              </a:prstGeom>
              <a:blipFill>
                <a:blip r:embed="rId14"/>
                <a:stretch>
                  <a:fillRect l="-670" t="-1648" b="-6044"/>
                </a:stretch>
              </a:blipFill>
            </p:spPr>
            <p:txBody>
              <a:bodyPr/>
              <a:lstStyle/>
              <a:p>
                <a:r>
                  <a:rPr lang="en-US">
                    <a:noFill/>
                  </a:rPr>
                  <a:t> </a:t>
                </a:r>
              </a:p>
            </p:txBody>
          </p:sp>
        </mc:Fallback>
      </mc:AlternateContent>
      <p:grpSp>
        <p:nvGrpSpPr>
          <p:cNvPr id="43" name="Group 42"/>
          <p:cNvGrpSpPr/>
          <p:nvPr/>
        </p:nvGrpSpPr>
        <p:grpSpPr>
          <a:xfrm>
            <a:off x="-67831" y="5581605"/>
            <a:ext cx="4292457" cy="1189665"/>
            <a:chOff x="-67831" y="5581605"/>
            <a:chExt cx="4292457" cy="1189665"/>
          </a:xfrm>
        </p:grpSpPr>
        <p:sp>
          <p:nvSpPr>
            <p:cNvPr id="29" name="Right Arrow 28"/>
            <p:cNvSpPr/>
            <p:nvPr/>
          </p:nvSpPr>
          <p:spPr bwMode="auto">
            <a:xfrm>
              <a:off x="795564" y="5991388"/>
              <a:ext cx="2065302" cy="163584"/>
            </a:xfrm>
            <a:prstGeom prst="rightArrow">
              <a:avLst/>
            </a:prstGeom>
            <a:solidFill>
              <a:srgbClr val="FFFFFF">
                <a:lumMod val="85000"/>
              </a:srgbClr>
            </a:solidFill>
            <a:ln w="635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Arial"/>
              </a:endParaRPr>
            </a:p>
          </p:txBody>
        </p:sp>
        <p:sp>
          <p:nvSpPr>
            <p:cNvPr id="31" name="Rectangle 30"/>
            <p:cNvSpPr/>
            <p:nvPr/>
          </p:nvSpPr>
          <p:spPr>
            <a:xfrm>
              <a:off x="1163272" y="5581605"/>
              <a:ext cx="788999" cy="286232"/>
            </a:xfrm>
            <a:prstGeom prst="rect">
              <a:avLst/>
            </a:prstGeom>
          </p:spPr>
          <p:txBody>
            <a:bodyPr wrap="none">
              <a:spAutoFit/>
            </a:bodyPr>
            <a:lstStyle/>
            <a:p>
              <a:pPr algn="ctr">
                <a:lnSpc>
                  <a:spcPct val="90000"/>
                </a:lnSpc>
              </a:pPr>
              <a:r>
                <a:rPr lang="en-US" sz="1400" dirty="0" smtClean="0">
                  <a:solidFill>
                    <a:srgbClr val="FF0000"/>
                  </a:solidFill>
                  <a:latin typeface="Times New Roman" panose="02020603050405020304" pitchFamily="18" charset="0"/>
                  <a:cs typeface="Times New Roman" panose="02020603050405020304" pitchFamily="18" charset="0"/>
                </a:rPr>
                <a:t>3He cell</a:t>
              </a:r>
              <a:endParaRPr lang="en-US" sz="1400" dirty="0">
                <a:solidFill>
                  <a:srgbClr val="FF0000"/>
                </a:solidFill>
                <a:latin typeface="Times New Roman" panose="02020603050405020304" pitchFamily="18" charset="0"/>
                <a:cs typeface="Times New Roman" panose="02020603050405020304" pitchFamily="18" charset="0"/>
              </a:endParaRPr>
            </a:p>
          </p:txBody>
        </p:sp>
        <p:sp>
          <p:nvSpPr>
            <p:cNvPr id="32" name="Rectangle 45"/>
            <p:cNvSpPr>
              <a:spLocks noChangeAspect="1" noChangeArrowheads="1"/>
            </p:cNvSpPr>
            <p:nvPr/>
          </p:nvSpPr>
          <p:spPr bwMode="auto">
            <a:xfrm>
              <a:off x="32479" y="5761399"/>
              <a:ext cx="9166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err="1" smtClean="0">
                  <a:ln>
                    <a:noFill/>
                  </a:ln>
                  <a:solidFill>
                    <a:srgbClr val="24211D"/>
                  </a:solidFill>
                  <a:effectLst/>
                  <a:uLnTx/>
                  <a:uFillTx/>
                  <a:latin typeface="Times New Roman" pitchFamily="18" charset="0"/>
                  <a:cs typeface="Times New Roman" pitchFamily="18" charset="0"/>
                </a:rPr>
                <a:t>Unpolarized</a:t>
              </a:r>
              <a:r>
                <a:rPr kumimoji="0" lang="en-US" sz="1400" b="0" i="0" u="none" strike="noStrike" kern="0" cap="none" spc="0" normalizeH="0" baseline="0" noProof="0" dirty="0" smtClean="0">
                  <a:ln>
                    <a:noFill/>
                  </a:ln>
                  <a:solidFill>
                    <a:srgbClr val="24211D"/>
                  </a:solidFill>
                  <a:effectLst/>
                  <a:uLnTx/>
                  <a:uFillTx/>
                  <a:latin typeface="Times New Roman" pitchFamily="18" charset="0"/>
                  <a:cs typeface="Times New Roman" pitchFamily="18" charset="0"/>
                </a:rPr>
                <a:t> neutron</a:t>
              </a:r>
              <a:endParaRPr kumimoji="0" lang="en-US" sz="1400" b="0" i="0" u="none" strike="noStrike" kern="0" cap="none" spc="0" normalizeH="0" baseline="0" noProof="0" dirty="0" smtClean="0">
                <a:ln>
                  <a:noFill/>
                </a:ln>
                <a:solidFill>
                  <a:srgbClr val="24211D"/>
                </a:solidFill>
                <a:effectLst/>
                <a:uLnTx/>
                <a:uFillTx/>
                <a:latin typeface="Times New Roman" pitchFamily="18" charset="0"/>
                <a:cs typeface="Times New Roman"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24211D"/>
                  </a:solidFill>
                  <a:effectLst/>
                  <a:uLnTx/>
                  <a:uFillTx/>
                  <a:latin typeface="Times New Roman" pitchFamily="18" charset="0"/>
                  <a:cs typeface="Times New Roman" pitchFamily="18" charset="0"/>
                </a:rPr>
                <a:t>beam</a:t>
              </a:r>
              <a:endParaRPr kumimoji="0" lang="en-US" sz="14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endParaRPr>
            </a:p>
          </p:txBody>
        </p:sp>
        <p:sp>
          <p:nvSpPr>
            <p:cNvPr id="34" name="Rounded Rectangle 33"/>
            <p:cNvSpPr/>
            <p:nvPr/>
          </p:nvSpPr>
          <p:spPr>
            <a:xfrm>
              <a:off x="1453991" y="5821980"/>
              <a:ext cx="740991" cy="525170"/>
            </a:xfrm>
            <a:prstGeom prst="roundRect">
              <a:avLst/>
            </a:prstGeom>
            <a:solidFill>
              <a:srgbClr val="F5F4F4"/>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35" name="TextBox 34"/>
                <p:cNvSpPr txBox="1"/>
                <p:nvPr/>
              </p:nvSpPr>
              <p:spPr>
                <a:xfrm>
                  <a:off x="1613271" y="5899899"/>
                  <a:ext cx="372217"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panose="02040503050406030204" pitchFamily="18" charset="0"/>
                            <a:ea typeface="Cambria Math" panose="02040503050406030204" pitchFamily="18" charset="0"/>
                          </a:rPr>
                          <m:t>⇑</m:t>
                        </m:r>
                      </m:oMath>
                    </m:oMathPara>
                  </a14:m>
                  <a:endParaRPr lang="en-US" dirty="0"/>
                </a:p>
              </p:txBody>
            </p:sp>
          </mc:Choice>
          <mc:Fallback>
            <p:sp>
              <p:nvSpPr>
                <p:cNvPr id="35" name="TextBox 34"/>
                <p:cNvSpPr txBox="1">
                  <a:spLocks noRot="1" noChangeAspect="1" noMove="1" noResize="1" noEditPoints="1" noAdjustHandles="1" noChangeArrowheads="1" noChangeShapeType="1" noTextEdit="1"/>
                </p:cNvSpPr>
                <p:nvPr/>
              </p:nvSpPr>
              <p:spPr>
                <a:xfrm>
                  <a:off x="1613271" y="5899899"/>
                  <a:ext cx="372217" cy="369332"/>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6" name="TextBox 35"/>
                <p:cNvSpPr txBox="1"/>
                <p:nvPr/>
              </p:nvSpPr>
              <p:spPr>
                <a:xfrm>
                  <a:off x="872280" y="5899899"/>
                  <a:ext cx="506870"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i="1" smtClean="0">
                            <a:solidFill>
                              <a:srgbClr val="00B050"/>
                            </a:solidFill>
                            <a:latin typeface="Cambria Math" panose="02040503050406030204" pitchFamily="18" charset="0"/>
                            <a:ea typeface="Cambria Math" panose="02040503050406030204" pitchFamily="18" charset="0"/>
                          </a:rPr>
                          <m:t>⇑⇓</m:t>
                        </m:r>
                      </m:oMath>
                    </m:oMathPara>
                  </a14:m>
                  <a:endParaRPr lang="en-US" dirty="0">
                    <a:solidFill>
                      <a:srgbClr val="00B050"/>
                    </a:solidFill>
                  </a:endParaRPr>
                </a:p>
              </p:txBody>
            </p:sp>
          </mc:Choice>
          <mc:Fallback>
            <p:sp>
              <p:nvSpPr>
                <p:cNvPr id="36" name="TextBox 35"/>
                <p:cNvSpPr txBox="1">
                  <a:spLocks noRot="1" noChangeAspect="1" noMove="1" noResize="1" noEditPoints="1" noAdjustHandles="1" noChangeArrowheads="1" noChangeShapeType="1" noTextEdit="1"/>
                </p:cNvSpPr>
                <p:nvPr/>
              </p:nvSpPr>
              <p:spPr>
                <a:xfrm>
                  <a:off x="872280" y="5899899"/>
                  <a:ext cx="506870" cy="369332"/>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7" name="TextBox 36"/>
                <p:cNvSpPr txBox="1"/>
                <p:nvPr/>
              </p:nvSpPr>
              <p:spPr>
                <a:xfrm>
                  <a:off x="2262309" y="5916977"/>
                  <a:ext cx="372218"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i="1" smtClean="0">
                            <a:solidFill>
                              <a:srgbClr val="00B050"/>
                            </a:solidFill>
                            <a:latin typeface="Cambria Math" panose="02040503050406030204" pitchFamily="18" charset="0"/>
                            <a:ea typeface="Cambria Math" panose="02040503050406030204" pitchFamily="18" charset="0"/>
                          </a:rPr>
                          <m:t>⇑</m:t>
                        </m:r>
                      </m:oMath>
                    </m:oMathPara>
                  </a14:m>
                  <a:endParaRPr lang="en-US" dirty="0">
                    <a:solidFill>
                      <a:srgbClr val="00B050"/>
                    </a:solidFill>
                  </a:endParaRPr>
                </a:p>
              </p:txBody>
            </p:sp>
          </mc:Choice>
          <mc:Fallback>
            <p:sp>
              <p:nvSpPr>
                <p:cNvPr id="37" name="TextBox 36"/>
                <p:cNvSpPr txBox="1">
                  <a:spLocks noRot="1" noChangeAspect="1" noMove="1" noResize="1" noEditPoints="1" noAdjustHandles="1" noChangeArrowheads="1" noChangeShapeType="1" noTextEdit="1"/>
                </p:cNvSpPr>
                <p:nvPr/>
              </p:nvSpPr>
              <p:spPr>
                <a:xfrm>
                  <a:off x="2262309" y="5916977"/>
                  <a:ext cx="372218" cy="369332"/>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9" name="TextBox 38"/>
                <p:cNvSpPr txBox="1"/>
                <p:nvPr/>
              </p:nvSpPr>
              <p:spPr>
                <a:xfrm>
                  <a:off x="-67831" y="6400656"/>
                  <a:ext cx="4292457" cy="370614"/>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𝑃</m:t>
                            </m:r>
                          </m:e>
                          <m:sub>
                            <m:r>
                              <a:rPr lang="en-US" sz="1600" b="0" i="1" smtClean="0">
                                <a:latin typeface="Cambria Math" panose="02040503050406030204" pitchFamily="18" charset="0"/>
                              </a:rPr>
                              <m:t>𝑛</m:t>
                            </m:r>
                          </m:sub>
                        </m:sSub>
                        <m:r>
                          <a:rPr lang="en-US" sz="1600" b="0" i="1" smtClean="0">
                            <a:latin typeface="Cambria Math" panose="02040503050406030204" pitchFamily="18" charset="0"/>
                          </a:rPr>
                          <m:t>=</m:t>
                        </m:r>
                        <m:func>
                          <m:funcPr>
                            <m:ctrlPr>
                              <a:rPr lang="en-US" sz="1600" b="0" i="1" smtClean="0">
                                <a:latin typeface="Cambria Math" panose="02040503050406030204" pitchFamily="18" charset="0"/>
                              </a:rPr>
                            </m:ctrlPr>
                          </m:funcPr>
                          <m:fName>
                            <m:r>
                              <m:rPr>
                                <m:sty m:val="p"/>
                              </m:rPr>
                              <a:rPr lang="en-US" sz="1600" b="0" i="0" smtClean="0">
                                <a:latin typeface="Cambria Math" panose="02040503050406030204" pitchFamily="18" charset="0"/>
                              </a:rPr>
                              <m:t>tanh</m:t>
                            </m:r>
                          </m:fName>
                          <m:e>
                            <m:d>
                              <m:dPr>
                                <m:ctrlPr>
                                  <a:rPr lang="en-US" sz="1600" b="0" i="1" smtClean="0">
                                    <a:latin typeface="Cambria Math" panose="02040503050406030204" pitchFamily="18" charset="0"/>
                                  </a:rPr>
                                </m:ctrlPr>
                              </m:dPr>
                              <m:e>
                                <m:r>
                                  <a:rPr lang="en-US" sz="1600" b="0" i="1" smtClean="0">
                                    <a:latin typeface="Cambria Math" panose="02040503050406030204" pitchFamily="18" charset="0"/>
                                  </a:rPr>
                                  <m:t>0.0733⋅</m:t>
                                </m:r>
                                <m:r>
                                  <a:rPr lang="en-US" sz="1600" b="0" i="1" smtClean="0">
                                    <a:latin typeface="Cambria Math" panose="02040503050406030204" pitchFamily="18" charset="0"/>
                                  </a:rPr>
                                  <m:t>𝑝</m:t>
                                </m:r>
                                <m:d>
                                  <m:dPr>
                                    <m:begChr m:val="["/>
                                    <m:endChr m:val="]"/>
                                    <m:ctrlPr>
                                      <a:rPr lang="en-US" sz="1600" b="0" i="1" smtClean="0">
                                        <a:latin typeface="Cambria Math" panose="02040503050406030204" pitchFamily="18" charset="0"/>
                                      </a:rPr>
                                    </m:ctrlPr>
                                  </m:dPr>
                                  <m:e>
                                    <m:r>
                                      <a:rPr lang="en-US" sz="1600" b="0" i="1" smtClean="0">
                                        <a:latin typeface="Cambria Math" panose="02040503050406030204" pitchFamily="18" charset="0"/>
                                      </a:rPr>
                                      <m:t>𝑎𝑡𝑚</m:t>
                                    </m:r>
                                  </m:e>
                                </m:d>
                                <m:r>
                                  <a:rPr lang="en-US" sz="1600" b="0" i="1" smtClean="0">
                                    <a:latin typeface="Cambria Math" panose="02040503050406030204" pitchFamily="18" charset="0"/>
                                  </a:rPr>
                                  <m:t>⋅</m:t>
                                </m:r>
                                <m:r>
                                  <a:rPr lang="en-US" sz="1600" b="0" i="1" smtClean="0">
                                    <a:latin typeface="Cambria Math" panose="02040503050406030204" pitchFamily="18" charset="0"/>
                                  </a:rPr>
                                  <m:t>𝑙</m:t>
                                </m:r>
                                <m:d>
                                  <m:dPr>
                                    <m:begChr m:val="["/>
                                    <m:endChr m:val="]"/>
                                    <m:ctrlPr>
                                      <a:rPr lang="en-US" sz="1600" b="0" i="1" smtClean="0">
                                        <a:latin typeface="Cambria Math" panose="02040503050406030204" pitchFamily="18" charset="0"/>
                                      </a:rPr>
                                    </m:ctrlPr>
                                  </m:dPr>
                                  <m:e>
                                    <m:r>
                                      <a:rPr lang="en-US" sz="1600" b="0" i="1" smtClean="0">
                                        <a:latin typeface="Cambria Math" panose="02040503050406030204" pitchFamily="18" charset="0"/>
                                      </a:rPr>
                                      <m:t>𝑐𝑚</m:t>
                                    </m:r>
                                  </m:e>
                                </m:d>
                                <m:r>
                                  <a:rPr lang="en-US" sz="1600" b="0" i="1" smtClean="0">
                                    <a:latin typeface="Cambria Math" panose="02040503050406030204" pitchFamily="18" charset="0"/>
                                  </a:rPr>
                                  <m:t>⋅</m:t>
                                </m:r>
                                <m:r>
                                  <a:rPr lang="en-US" sz="1600" b="0" i="1" smtClean="0">
                                    <a:latin typeface="Cambria Math" panose="02040503050406030204" pitchFamily="18" charset="0"/>
                                  </a:rPr>
                                  <m:t>𝜆</m:t>
                                </m:r>
                                <m:d>
                                  <m:dPr>
                                    <m:begChr m:val="["/>
                                    <m:endChr m:val="]"/>
                                    <m:ctrlPr>
                                      <a:rPr lang="en-US" sz="1600" b="0" i="1" smtClean="0">
                                        <a:latin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Å</m:t>
                                    </m:r>
                                  </m:e>
                                </m:d>
                                <m:r>
                                  <a:rPr lang="en-US" sz="1600" b="0" i="1" smtClean="0">
                                    <a:latin typeface="Cambria Math" panose="02040503050406030204" pitchFamily="18" charset="0"/>
                                    <a:ea typeface="Cambria Math" panose="02040503050406030204" pitchFamily="18" charset="0"/>
                                  </a:rPr>
                                  <m:t>⋅</m:t>
                                </m:r>
                                <m:sSub>
                                  <m:sSubPr>
                                    <m:ctrlPr>
                                      <a:rPr lang="en-US" sz="1600" b="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𝑃</m:t>
                                    </m:r>
                                  </m:e>
                                  <m:sub>
                                    <m:r>
                                      <a:rPr lang="en-US" sz="1600" b="0" i="1" smtClean="0">
                                        <a:latin typeface="Cambria Math" panose="02040503050406030204" pitchFamily="18" charset="0"/>
                                        <a:ea typeface="Cambria Math" panose="02040503050406030204" pitchFamily="18" charset="0"/>
                                      </a:rPr>
                                      <m:t>𝐻𝑒</m:t>
                                    </m:r>
                                  </m:sub>
                                </m:sSub>
                              </m:e>
                            </m:d>
                          </m:e>
                        </m:func>
                      </m:oMath>
                    </m:oMathPara>
                  </a14:m>
                  <a:endParaRPr lang="en-US" sz="1600" dirty="0"/>
                </a:p>
              </p:txBody>
            </p:sp>
          </mc:Choice>
          <mc:Fallback>
            <p:sp>
              <p:nvSpPr>
                <p:cNvPr id="39" name="TextBox 38"/>
                <p:cNvSpPr txBox="1">
                  <a:spLocks noRot="1" noChangeAspect="1" noMove="1" noResize="1" noEditPoints="1" noAdjustHandles="1" noChangeArrowheads="1" noChangeShapeType="1" noTextEdit="1"/>
                </p:cNvSpPr>
                <p:nvPr/>
              </p:nvSpPr>
              <p:spPr>
                <a:xfrm>
                  <a:off x="-67831" y="6400656"/>
                  <a:ext cx="4292457" cy="370614"/>
                </a:xfrm>
                <a:prstGeom prst="rect">
                  <a:avLst/>
                </a:prstGeom>
                <a:blipFill>
                  <a:blip r:embed="rId18"/>
                  <a:stretch>
                    <a:fillRect/>
                  </a:stretch>
                </a:blipFill>
              </p:spPr>
              <p:txBody>
                <a:bodyPr/>
                <a:lstStyle/>
                <a:p>
                  <a:r>
                    <a:rPr lang="en-US">
                      <a:noFill/>
                    </a:rPr>
                    <a:t> </a:t>
                  </a:r>
                </a:p>
              </p:txBody>
            </p:sp>
          </mc:Fallback>
        </mc:AlternateContent>
        <p:sp>
          <p:nvSpPr>
            <p:cNvPr id="40" name="Rectangle 45"/>
            <p:cNvSpPr>
              <a:spLocks noChangeAspect="1" noChangeArrowheads="1"/>
            </p:cNvSpPr>
            <p:nvPr/>
          </p:nvSpPr>
          <p:spPr bwMode="auto">
            <a:xfrm>
              <a:off x="2866589" y="5761399"/>
              <a:ext cx="9166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24211D"/>
                  </a:solidFill>
                  <a:effectLst/>
                  <a:uLnTx/>
                  <a:uFillTx/>
                  <a:latin typeface="Times New Roman" pitchFamily="18" charset="0"/>
                  <a:cs typeface="Times New Roman" pitchFamily="18" charset="0"/>
                </a:rPr>
                <a:t>Polarized neutron</a:t>
              </a:r>
              <a:endParaRPr kumimoji="0" lang="en-US" sz="1400" b="0" i="0" u="none" strike="noStrike" kern="0" cap="none" spc="0" normalizeH="0" baseline="0" noProof="0" dirty="0" smtClean="0">
                <a:ln>
                  <a:noFill/>
                </a:ln>
                <a:solidFill>
                  <a:srgbClr val="24211D"/>
                </a:solidFill>
                <a:effectLst/>
                <a:uLnTx/>
                <a:uFillTx/>
                <a:latin typeface="Times New Roman" pitchFamily="18" charset="0"/>
                <a:cs typeface="Times New Roman"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24211D"/>
                  </a:solidFill>
                  <a:effectLst/>
                  <a:uLnTx/>
                  <a:uFillTx/>
                  <a:latin typeface="Times New Roman" pitchFamily="18" charset="0"/>
                  <a:cs typeface="Times New Roman" pitchFamily="18" charset="0"/>
                </a:rPr>
                <a:t>beam</a:t>
              </a:r>
              <a:endParaRPr kumimoji="0" lang="en-US" sz="14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endParaRPr>
            </a:p>
          </p:txBody>
        </p:sp>
      </p:grpSp>
      <p:sp>
        <p:nvSpPr>
          <p:cNvPr id="42" name="Slide Number Placeholder 12"/>
          <p:cNvSpPr>
            <a:spLocks noGrp="1"/>
          </p:cNvSpPr>
          <p:nvPr>
            <p:ph type="sldNum" sz="quarter" idx="12"/>
          </p:nvPr>
        </p:nvSpPr>
        <p:spPr>
          <a:xfrm>
            <a:off x="6457950" y="6356351"/>
            <a:ext cx="2057400" cy="365125"/>
          </a:xfrm>
        </p:spPr>
        <p:txBody>
          <a:bodyPr/>
          <a:lstStyle/>
          <a:p>
            <a:fld id="{1168D57D-14F2-46AA-9C6D-C307C795B8A4}" type="slidenum">
              <a:rPr lang="en-US" smtClean="0"/>
              <a:t>23</a:t>
            </a:fld>
            <a:endParaRPr lang="en-US" dirty="0"/>
          </a:p>
        </p:txBody>
      </p:sp>
    </p:spTree>
    <p:extLst>
      <p:ext uri="{BB962C8B-B14F-4D97-AF65-F5344CB8AC3E}">
        <p14:creationId xmlns:p14="http://schemas.microsoft.com/office/powerpoint/2010/main" val="1586883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graphicFrame>
            <p:nvGraphicFramePr>
              <p:cNvPr id="3" name="Table 2"/>
              <p:cNvGraphicFramePr>
                <a:graphicFrameLocks noGrp="1"/>
              </p:cNvGraphicFramePr>
              <p:nvPr>
                <p:extLst>
                  <p:ext uri="{D42A27DB-BD31-4B8C-83A1-F6EECF244321}">
                    <p14:modId xmlns:p14="http://schemas.microsoft.com/office/powerpoint/2010/main" val="2872896401"/>
                  </p:ext>
                </p:extLst>
              </p:nvPr>
            </p:nvGraphicFramePr>
            <p:xfrm>
              <a:off x="314873" y="1154890"/>
              <a:ext cx="7148465" cy="3139584"/>
            </p:xfrm>
            <a:graphic>
              <a:graphicData uri="http://schemas.openxmlformats.org/drawingml/2006/table">
                <a:tbl>
                  <a:tblPr firstRow="1" bandRow="1">
                    <a:tableStyleId>{5A111915-BE36-4E01-A7E5-04B1672EAD32}</a:tableStyleId>
                  </a:tblPr>
                  <a:tblGrid>
                    <a:gridCol w="2336873">
                      <a:extLst>
                        <a:ext uri="{9D8B030D-6E8A-4147-A177-3AD203B41FA5}">
                          <a16:colId xmlns:a16="http://schemas.microsoft.com/office/drawing/2014/main" val="4129968544"/>
                        </a:ext>
                      </a:extLst>
                    </a:gridCol>
                    <a:gridCol w="200483">
                      <a:extLst>
                        <a:ext uri="{9D8B030D-6E8A-4147-A177-3AD203B41FA5}">
                          <a16:colId xmlns:a16="http://schemas.microsoft.com/office/drawing/2014/main" val="3288343979"/>
                        </a:ext>
                      </a:extLst>
                    </a:gridCol>
                    <a:gridCol w="200483">
                      <a:extLst>
                        <a:ext uri="{9D8B030D-6E8A-4147-A177-3AD203B41FA5}">
                          <a16:colId xmlns:a16="http://schemas.microsoft.com/office/drawing/2014/main" val="3206783958"/>
                        </a:ext>
                      </a:extLst>
                    </a:gridCol>
                    <a:gridCol w="200483">
                      <a:extLst>
                        <a:ext uri="{9D8B030D-6E8A-4147-A177-3AD203B41FA5}">
                          <a16:colId xmlns:a16="http://schemas.microsoft.com/office/drawing/2014/main" val="771264282"/>
                        </a:ext>
                      </a:extLst>
                    </a:gridCol>
                    <a:gridCol w="200483">
                      <a:extLst>
                        <a:ext uri="{9D8B030D-6E8A-4147-A177-3AD203B41FA5}">
                          <a16:colId xmlns:a16="http://schemas.microsoft.com/office/drawing/2014/main" val="3821523829"/>
                        </a:ext>
                      </a:extLst>
                    </a:gridCol>
                    <a:gridCol w="200483">
                      <a:extLst>
                        <a:ext uri="{9D8B030D-6E8A-4147-A177-3AD203B41FA5}">
                          <a16:colId xmlns:a16="http://schemas.microsoft.com/office/drawing/2014/main" val="3500074348"/>
                        </a:ext>
                      </a:extLst>
                    </a:gridCol>
                    <a:gridCol w="200483">
                      <a:extLst>
                        <a:ext uri="{9D8B030D-6E8A-4147-A177-3AD203B41FA5}">
                          <a16:colId xmlns:a16="http://schemas.microsoft.com/office/drawing/2014/main" val="3736146647"/>
                        </a:ext>
                      </a:extLst>
                    </a:gridCol>
                    <a:gridCol w="200483">
                      <a:extLst>
                        <a:ext uri="{9D8B030D-6E8A-4147-A177-3AD203B41FA5}">
                          <a16:colId xmlns:a16="http://schemas.microsoft.com/office/drawing/2014/main" val="2652570611"/>
                        </a:ext>
                      </a:extLst>
                    </a:gridCol>
                    <a:gridCol w="200483">
                      <a:extLst>
                        <a:ext uri="{9D8B030D-6E8A-4147-A177-3AD203B41FA5}">
                          <a16:colId xmlns:a16="http://schemas.microsoft.com/office/drawing/2014/main" val="4203871035"/>
                        </a:ext>
                      </a:extLst>
                    </a:gridCol>
                    <a:gridCol w="200483">
                      <a:extLst>
                        <a:ext uri="{9D8B030D-6E8A-4147-A177-3AD203B41FA5}">
                          <a16:colId xmlns:a16="http://schemas.microsoft.com/office/drawing/2014/main" val="2969344347"/>
                        </a:ext>
                      </a:extLst>
                    </a:gridCol>
                    <a:gridCol w="200483">
                      <a:extLst>
                        <a:ext uri="{9D8B030D-6E8A-4147-A177-3AD203B41FA5}">
                          <a16:colId xmlns:a16="http://schemas.microsoft.com/office/drawing/2014/main" val="4274775120"/>
                        </a:ext>
                      </a:extLst>
                    </a:gridCol>
                    <a:gridCol w="200483">
                      <a:extLst>
                        <a:ext uri="{9D8B030D-6E8A-4147-A177-3AD203B41FA5}">
                          <a16:colId xmlns:a16="http://schemas.microsoft.com/office/drawing/2014/main" val="3463707201"/>
                        </a:ext>
                      </a:extLst>
                    </a:gridCol>
                    <a:gridCol w="200483">
                      <a:extLst>
                        <a:ext uri="{9D8B030D-6E8A-4147-A177-3AD203B41FA5}">
                          <a16:colId xmlns:a16="http://schemas.microsoft.com/office/drawing/2014/main" val="4020276736"/>
                        </a:ext>
                      </a:extLst>
                    </a:gridCol>
                    <a:gridCol w="200483">
                      <a:extLst>
                        <a:ext uri="{9D8B030D-6E8A-4147-A177-3AD203B41FA5}">
                          <a16:colId xmlns:a16="http://schemas.microsoft.com/office/drawing/2014/main" val="2890103643"/>
                        </a:ext>
                      </a:extLst>
                    </a:gridCol>
                    <a:gridCol w="200483">
                      <a:extLst>
                        <a:ext uri="{9D8B030D-6E8A-4147-A177-3AD203B41FA5}">
                          <a16:colId xmlns:a16="http://schemas.microsoft.com/office/drawing/2014/main" val="2174610372"/>
                        </a:ext>
                      </a:extLst>
                    </a:gridCol>
                    <a:gridCol w="200483">
                      <a:extLst>
                        <a:ext uri="{9D8B030D-6E8A-4147-A177-3AD203B41FA5}">
                          <a16:colId xmlns:a16="http://schemas.microsoft.com/office/drawing/2014/main" val="3255328948"/>
                        </a:ext>
                      </a:extLst>
                    </a:gridCol>
                    <a:gridCol w="200483">
                      <a:extLst>
                        <a:ext uri="{9D8B030D-6E8A-4147-A177-3AD203B41FA5}">
                          <a16:colId xmlns:a16="http://schemas.microsoft.com/office/drawing/2014/main" val="676301093"/>
                        </a:ext>
                      </a:extLst>
                    </a:gridCol>
                    <a:gridCol w="200483">
                      <a:extLst>
                        <a:ext uri="{9D8B030D-6E8A-4147-A177-3AD203B41FA5}">
                          <a16:colId xmlns:a16="http://schemas.microsoft.com/office/drawing/2014/main" val="2894172574"/>
                        </a:ext>
                      </a:extLst>
                    </a:gridCol>
                    <a:gridCol w="200483">
                      <a:extLst>
                        <a:ext uri="{9D8B030D-6E8A-4147-A177-3AD203B41FA5}">
                          <a16:colId xmlns:a16="http://schemas.microsoft.com/office/drawing/2014/main" val="1247687210"/>
                        </a:ext>
                      </a:extLst>
                    </a:gridCol>
                    <a:gridCol w="200483">
                      <a:extLst>
                        <a:ext uri="{9D8B030D-6E8A-4147-A177-3AD203B41FA5}">
                          <a16:colId xmlns:a16="http://schemas.microsoft.com/office/drawing/2014/main" val="1514193709"/>
                        </a:ext>
                      </a:extLst>
                    </a:gridCol>
                    <a:gridCol w="200483">
                      <a:extLst>
                        <a:ext uri="{9D8B030D-6E8A-4147-A177-3AD203B41FA5}">
                          <a16:colId xmlns:a16="http://schemas.microsoft.com/office/drawing/2014/main" val="2354927860"/>
                        </a:ext>
                      </a:extLst>
                    </a:gridCol>
                    <a:gridCol w="200483">
                      <a:extLst>
                        <a:ext uri="{9D8B030D-6E8A-4147-A177-3AD203B41FA5}">
                          <a16:colId xmlns:a16="http://schemas.microsoft.com/office/drawing/2014/main" val="3452894063"/>
                        </a:ext>
                      </a:extLst>
                    </a:gridCol>
                    <a:gridCol w="200483">
                      <a:extLst>
                        <a:ext uri="{9D8B030D-6E8A-4147-A177-3AD203B41FA5}">
                          <a16:colId xmlns:a16="http://schemas.microsoft.com/office/drawing/2014/main" val="800419367"/>
                        </a:ext>
                      </a:extLst>
                    </a:gridCol>
                    <a:gridCol w="200483">
                      <a:extLst>
                        <a:ext uri="{9D8B030D-6E8A-4147-A177-3AD203B41FA5}">
                          <a16:colId xmlns:a16="http://schemas.microsoft.com/office/drawing/2014/main" val="2885333539"/>
                        </a:ext>
                      </a:extLst>
                    </a:gridCol>
                    <a:gridCol w="200483">
                      <a:extLst>
                        <a:ext uri="{9D8B030D-6E8A-4147-A177-3AD203B41FA5}">
                          <a16:colId xmlns:a16="http://schemas.microsoft.com/office/drawing/2014/main" val="1166586806"/>
                        </a:ext>
                      </a:extLst>
                    </a:gridCol>
                  </a:tblGrid>
                  <a:tr h="278202">
                    <a:tc>
                      <a:txBody>
                        <a:bodyPr/>
                        <a:lstStyle/>
                        <a:p>
                          <a:r>
                            <a:rPr lang="en-US" sz="1400" dirty="0" smtClean="0"/>
                            <a:t>Calendar Year</a:t>
                          </a:r>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2019</a:t>
                          </a:r>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pPr algn="ctr"/>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2020</a:t>
                          </a:r>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pPr algn="ctr"/>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2021</a:t>
                          </a:r>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pPr algn="ctr"/>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2022</a:t>
                          </a:r>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400" dirty="0"/>
                        </a:p>
                      </a:txBody>
                      <a:tcPr/>
                    </a:tc>
                    <a:tc hMerge="1">
                      <a:txBody>
                        <a:bodyPr/>
                        <a:lstStyle/>
                        <a:p>
                          <a:pPr algn="ctr"/>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2023</a:t>
                          </a:r>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t>2024</a:t>
                          </a:r>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06507070"/>
                      </a:ext>
                    </a:extLst>
                  </a:tr>
                  <a:tr h="278202">
                    <a:tc>
                      <a:txBody>
                        <a:bodyPr/>
                        <a:lstStyle/>
                        <a:p>
                          <a:r>
                            <a:rPr lang="en-US" sz="1400" dirty="0"/>
                            <a:t>Nab installation</a:t>
                          </a:r>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68554"/>
                        </a:solidFill>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68554"/>
                        </a:solidFill>
                      </a:tcPr>
                    </a:tc>
                    <a:tc>
                      <a:txBody>
                        <a:bodyPr/>
                        <a:lstStyle/>
                        <a:p>
                          <a:endParaRPr lang="en-US" sz="14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68554"/>
                        </a:solidFill>
                      </a:tcPr>
                    </a:tc>
                    <a:tc>
                      <a:txBody>
                        <a:bodyPr/>
                        <a:lstStyle/>
                        <a:p>
                          <a:endParaRPr lang="en-US" sz="14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69250964"/>
                      </a:ext>
                    </a:extLst>
                  </a:tr>
                  <a:tr h="2782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Nab commissioning</a:t>
                          </a:r>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68554"/>
                        </a:solidFill>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68554"/>
                        </a:solidFill>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68554"/>
                        </a:solidFill>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332489"/>
                      </a:ext>
                    </a:extLst>
                  </a:tr>
                  <a:tr h="278202">
                    <a:tc>
                      <a:txBody>
                        <a:bodyPr/>
                        <a:lstStyle/>
                        <a:p>
                          <a:r>
                            <a:rPr lang="en-US" sz="1400" dirty="0"/>
                            <a:t>Nab data taking for </a:t>
                          </a:r>
                          <a14:m>
                            <m:oMath xmlns:m="http://schemas.openxmlformats.org/officeDocument/2006/math">
                              <m:r>
                                <a:rPr lang="en-US" sz="1400" b="0" i="1" smtClean="0">
                                  <a:latin typeface="Cambria Math" panose="02040503050406030204" pitchFamily="18" charset="0"/>
                                </a:rPr>
                                <m:t>𝑎</m:t>
                              </m:r>
                            </m:oMath>
                          </a14:m>
                          <a:r>
                            <a:rPr lang="en-US" sz="1400" dirty="0"/>
                            <a:t> coefficient</a:t>
                          </a:r>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68554"/>
                        </a:solidFill>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68554"/>
                        </a:solidFill>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68554"/>
                        </a:solidFill>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68554"/>
                        </a:solidFill>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68554"/>
                        </a:solidFill>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68554"/>
                        </a:solidFill>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09445342"/>
                      </a:ext>
                    </a:extLst>
                  </a:tr>
                  <a:tr h="278202">
                    <a:tc>
                      <a:txBody>
                        <a:bodyPr/>
                        <a:lstStyle/>
                        <a:p>
                          <a:r>
                            <a:rPr lang="en-US" sz="1400" dirty="0"/>
                            <a:t>Nab data taking for </a:t>
                          </a:r>
                          <a14:m>
                            <m:oMath xmlns:m="http://schemas.openxmlformats.org/officeDocument/2006/math">
                              <m:r>
                                <a:rPr lang="en-US" sz="1400" b="0" i="1" smtClean="0">
                                  <a:latin typeface="Cambria Math" panose="02040503050406030204" pitchFamily="18" charset="0"/>
                                </a:rPr>
                                <m:t>𝑏</m:t>
                              </m:r>
                            </m:oMath>
                          </a14:m>
                          <a:r>
                            <a:rPr lang="en-US" sz="1400" dirty="0"/>
                            <a:t> coefficient</a:t>
                          </a:r>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68554"/>
                        </a:solidFill>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68554"/>
                        </a:solidFill>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1801980"/>
                      </a:ext>
                    </a:extLst>
                  </a:tr>
                  <a:tr h="278202">
                    <a:tc>
                      <a:txBody>
                        <a:bodyPr/>
                        <a:lstStyle/>
                        <a:p>
                          <a:r>
                            <a:rPr lang="en-US" sz="1400" dirty="0"/>
                            <a:t>Change-over</a:t>
                          </a:r>
                          <a:r>
                            <a:rPr lang="en-US" sz="1400" baseline="0" dirty="0"/>
                            <a:t> to polarized program</a:t>
                          </a:r>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68554"/>
                        </a:solidFill>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68554"/>
                        </a:solidFill>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98910907"/>
                      </a:ext>
                    </a:extLst>
                  </a:tr>
                  <a:tr h="278202">
                    <a:tc>
                      <a:txBody>
                        <a:bodyPr/>
                        <a:lstStyle/>
                        <a:p>
                          <a:r>
                            <a:rPr lang="en-US" sz="1400" dirty="0"/>
                            <a:t>Data taking for </a:t>
                          </a:r>
                          <a14:m>
                            <m:oMath xmlns:m="http://schemas.openxmlformats.org/officeDocument/2006/math">
                              <m:r>
                                <a:rPr lang="en-US" sz="1400" b="0" i="1" smtClean="0">
                                  <a:latin typeface="Cambria Math" panose="02040503050406030204" pitchFamily="18" charset="0"/>
                                </a:rPr>
                                <m:t>𝐴</m:t>
                              </m:r>
                            </m:oMath>
                          </a14:m>
                          <a:r>
                            <a:rPr lang="en-US" sz="1400" dirty="0"/>
                            <a:t> coefficient</a:t>
                          </a:r>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68554"/>
                        </a:solidFill>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68554"/>
                        </a:solidFill>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68554"/>
                        </a:solidFill>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68554"/>
                        </a:solidFill>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68554"/>
                        </a:solidFill>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68554"/>
                        </a:solidFill>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68554"/>
                        </a:solidFill>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68554"/>
                        </a:solidFill>
                      </a:tcPr>
                    </a:tc>
                    <a:extLst>
                      <a:ext uri="{0D108BD9-81ED-4DB2-BD59-A6C34878D82A}">
                        <a16:rowId xmlns:a16="http://schemas.microsoft.com/office/drawing/2014/main" val="1157199926"/>
                      </a:ext>
                    </a:extLst>
                  </a:tr>
                  <a:tr h="278202">
                    <a:tc>
                      <a:txBody>
                        <a:bodyPr/>
                        <a:lstStyle/>
                        <a:p>
                          <a:r>
                            <a:rPr lang="en-US" sz="1400" dirty="0"/>
                            <a:t>Data taking for </a:t>
                          </a:r>
                          <a14:m>
                            <m:oMath xmlns:m="http://schemas.openxmlformats.org/officeDocument/2006/math">
                              <m:r>
                                <a:rPr lang="en-US" sz="1400" b="0" i="1" smtClean="0">
                                  <a:latin typeface="Cambria Math" panose="02040503050406030204" pitchFamily="18" charset="0"/>
                                </a:rPr>
                                <m:t>𝐵</m:t>
                              </m:r>
                            </m:oMath>
                          </a14:m>
                          <a:r>
                            <a:rPr lang="en-US" sz="1400" dirty="0"/>
                            <a:t> coeffcient</a:t>
                          </a:r>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68554"/>
                        </a:solidFill>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68554"/>
                        </a:solidFill>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68554"/>
                        </a:solidFill>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68554"/>
                        </a:solidFill>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68554"/>
                        </a:solidFill>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68554"/>
                        </a:solidFill>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68554"/>
                        </a:solidFill>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68554"/>
                        </a:solidFill>
                      </a:tcPr>
                    </a:tc>
                    <a:extLst>
                      <a:ext uri="{0D108BD9-81ED-4DB2-BD59-A6C34878D82A}">
                        <a16:rowId xmlns:a16="http://schemas.microsoft.com/office/drawing/2014/main" val="1718774941"/>
                      </a:ext>
                    </a:extLst>
                  </a:tr>
                </a:tbl>
              </a:graphicData>
            </a:graphic>
          </p:graphicFrame>
        </mc:Choice>
        <mc:Fallback>
          <p:graphicFrame>
            <p:nvGraphicFramePr>
              <p:cNvPr id="3" name="Table 2"/>
              <p:cNvGraphicFramePr>
                <a:graphicFrameLocks noGrp="1"/>
              </p:cNvGraphicFramePr>
              <p:nvPr>
                <p:extLst>
                  <p:ext uri="{D42A27DB-BD31-4B8C-83A1-F6EECF244321}">
                    <p14:modId xmlns:p14="http://schemas.microsoft.com/office/powerpoint/2010/main" val="2872896401"/>
                  </p:ext>
                </p:extLst>
              </p:nvPr>
            </p:nvGraphicFramePr>
            <p:xfrm>
              <a:off x="314873" y="1154890"/>
              <a:ext cx="7148465" cy="3139584"/>
            </p:xfrm>
            <a:graphic>
              <a:graphicData uri="http://schemas.openxmlformats.org/drawingml/2006/table">
                <a:tbl>
                  <a:tblPr firstRow="1" bandRow="1">
                    <a:tableStyleId>{5A111915-BE36-4E01-A7E5-04B1672EAD32}</a:tableStyleId>
                  </a:tblPr>
                  <a:tblGrid>
                    <a:gridCol w="2336873">
                      <a:extLst>
                        <a:ext uri="{9D8B030D-6E8A-4147-A177-3AD203B41FA5}">
                          <a16:colId xmlns:a16="http://schemas.microsoft.com/office/drawing/2014/main" val="4129968544"/>
                        </a:ext>
                      </a:extLst>
                    </a:gridCol>
                    <a:gridCol w="200483">
                      <a:extLst>
                        <a:ext uri="{9D8B030D-6E8A-4147-A177-3AD203B41FA5}">
                          <a16:colId xmlns:a16="http://schemas.microsoft.com/office/drawing/2014/main" val="3288343979"/>
                        </a:ext>
                      </a:extLst>
                    </a:gridCol>
                    <a:gridCol w="200483">
                      <a:extLst>
                        <a:ext uri="{9D8B030D-6E8A-4147-A177-3AD203B41FA5}">
                          <a16:colId xmlns:a16="http://schemas.microsoft.com/office/drawing/2014/main" val="3206783958"/>
                        </a:ext>
                      </a:extLst>
                    </a:gridCol>
                    <a:gridCol w="200483">
                      <a:extLst>
                        <a:ext uri="{9D8B030D-6E8A-4147-A177-3AD203B41FA5}">
                          <a16:colId xmlns:a16="http://schemas.microsoft.com/office/drawing/2014/main" val="771264282"/>
                        </a:ext>
                      </a:extLst>
                    </a:gridCol>
                    <a:gridCol w="200483">
                      <a:extLst>
                        <a:ext uri="{9D8B030D-6E8A-4147-A177-3AD203B41FA5}">
                          <a16:colId xmlns:a16="http://schemas.microsoft.com/office/drawing/2014/main" val="3821523829"/>
                        </a:ext>
                      </a:extLst>
                    </a:gridCol>
                    <a:gridCol w="200483">
                      <a:extLst>
                        <a:ext uri="{9D8B030D-6E8A-4147-A177-3AD203B41FA5}">
                          <a16:colId xmlns:a16="http://schemas.microsoft.com/office/drawing/2014/main" val="3500074348"/>
                        </a:ext>
                      </a:extLst>
                    </a:gridCol>
                    <a:gridCol w="200483">
                      <a:extLst>
                        <a:ext uri="{9D8B030D-6E8A-4147-A177-3AD203B41FA5}">
                          <a16:colId xmlns:a16="http://schemas.microsoft.com/office/drawing/2014/main" val="3736146647"/>
                        </a:ext>
                      </a:extLst>
                    </a:gridCol>
                    <a:gridCol w="200483">
                      <a:extLst>
                        <a:ext uri="{9D8B030D-6E8A-4147-A177-3AD203B41FA5}">
                          <a16:colId xmlns:a16="http://schemas.microsoft.com/office/drawing/2014/main" val="2652570611"/>
                        </a:ext>
                      </a:extLst>
                    </a:gridCol>
                    <a:gridCol w="200483">
                      <a:extLst>
                        <a:ext uri="{9D8B030D-6E8A-4147-A177-3AD203B41FA5}">
                          <a16:colId xmlns:a16="http://schemas.microsoft.com/office/drawing/2014/main" val="4203871035"/>
                        </a:ext>
                      </a:extLst>
                    </a:gridCol>
                    <a:gridCol w="200483">
                      <a:extLst>
                        <a:ext uri="{9D8B030D-6E8A-4147-A177-3AD203B41FA5}">
                          <a16:colId xmlns:a16="http://schemas.microsoft.com/office/drawing/2014/main" val="2969344347"/>
                        </a:ext>
                      </a:extLst>
                    </a:gridCol>
                    <a:gridCol w="200483">
                      <a:extLst>
                        <a:ext uri="{9D8B030D-6E8A-4147-A177-3AD203B41FA5}">
                          <a16:colId xmlns:a16="http://schemas.microsoft.com/office/drawing/2014/main" val="4274775120"/>
                        </a:ext>
                      </a:extLst>
                    </a:gridCol>
                    <a:gridCol w="200483">
                      <a:extLst>
                        <a:ext uri="{9D8B030D-6E8A-4147-A177-3AD203B41FA5}">
                          <a16:colId xmlns:a16="http://schemas.microsoft.com/office/drawing/2014/main" val="3463707201"/>
                        </a:ext>
                      </a:extLst>
                    </a:gridCol>
                    <a:gridCol w="200483">
                      <a:extLst>
                        <a:ext uri="{9D8B030D-6E8A-4147-A177-3AD203B41FA5}">
                          <a16:colId xmlns:a16="http://schemas.microsoft.com/office/drawing/2014/main" val="4020276736"/>
                        </a:ext>
                      </a:extLst>
                    </a:gridCol>
                    <a:gridCol w="200483">
                      <a:extLst>
                        <a:ext uri="{9D8B030D-6E8A-4147-A177-3AD203B41FA5}">
                          <a16:colId xmlns:a16="http://schemas.microsoft.com/office/drawing/2014/main" val="2890103643"/>
                        </a:ext>
                      </a:extLst>
                    </a:gridCol>
                    <a:gridCol w="200483">
                      <a:extLst>
                        <a:ext uri="{9D8B030D-6E8A-4147-A177-3AD203B41FA5}">
                          <a16:colId xmlns:a16="http://schemas.microsoft.com/office/drawing/2014/main" val="2174610372"/>
                        </a:ext>
                      </a:extLst>
                    </a:gridCol>
                    <a:gridCol w="200483">
                      <a:extLst>
                        <a:ext uri="{9D8B030D-6E8A-4147-A177-3AD203B41FA5}">
                          <a16:colId xmlns:a16="http://schemas.microsoft.com/office/drawing/2014/main" val="3255328948"/>
                        </a:ext>
                      </a:extLst>
                    </a:gridCol>
                    <a:gridCol w="200483">
                      <a:extLst>
                        <a:ext uri="{9D8B030D-6E8A-4147-A177-3AD203B41FA5}">
                          <a16:colId xmlns:a16="http://schemas.microsoft.com/office/drawing/2014/main" val="676301093"/>
                        </a:ext>
                      </a:extLst>
                    </a:gridCol>
                    <a:gridCol w="200483">
                      <a:extLst>
                        <a:ext uri="{9D8B030D-6E8A-4147-A177-3AD203B41FA5}">
                          <a16:colId xmlns:a16="http://schemas.microsoft.com/office/drawing/2014/main" val="2894172574"/>
                        </a:ext>
                      </a:extLst>
                    </a:gridCol>
                    <a:gridCol w="200483">
                      <a:extLst>
                        <a:ext uri="{9D8B030D-6E8A-4147-A177-3AD203B41FA5}">
                          <a16:colId xmlns:a16="http://schemas.microsoft.com/office/drawing/2014/main" val="1247687210"/>
                        </a:ext>
                      </a:extLst>
                    </a:gridCol>
                    <a:gridCol w="200483">
                      <a:extLst>
                        <a:ext uri="{9D8B030D-6E8A-4147-A177-3AD203B41FA5}">
                          <a16:colId xmlns:a16="http://schemas.microsoft.com/office/drawing/2014/main" val="1514193709"/>
                        </a:ext>
                      </a:extLst>
                    </a:gridCol>
                    <a:gridCol w="200483">
                      <a:extLst>
                        <a:ext uri="{9D8B030D-6E8A-4147-A177-3AD203B41FA5}">
                          <a16:colId xmlns:a16="http://schemas.microsoft.com/office/drawing/2014/main" val="2354927860"/>
                        </a:ext>
                      </a:extLst>
                    </a:gridCol>
                    <a:gridCol w="200483">
                      <a:extLst>
                        <a:ext uri="{9D8B030D-6E8A-4147-A177-3AD203B41FA5}">
                          <a16:colId xmlns:a16="http://schemas.microsoft.com/office/drawing/2014/main" val="3452894063"/>
                        </a:ext>
                      </a:extLst>
                    </a:gridCol>
                    <a:gridCol w="200483">
                      <a:extLst>
                        <a:ext uri="{9D8B030D-6E8A-4147-A177-3AD203B41FA5}">
                          <a16:colId xmlns:a16="http://schemas.microsoft.com/office/drawing/2014/main" val="800419367"/>
                        </a:ext>
                      </a:extLst>
                    </a:gridCol>
                    <a:gridCol w="200483">
                      <a:extLst>
                        <a:ext uri="{9D8B030D-6E8A-4147-A177-3AD203B41FA5}">
                          <a16:colId xmlns:a16="http://schemas.microsoft.com/office/drawing/2014/main" val="2885333539"/>
                        </a:ext>
                      </a:extLst>
                    </a:gridCol>
                    <a:gridCol w="200483">
                      <a:extLst>
                        <a:ext uri="{9D8B030D-6E8A-4147-A177-3AD203B41FA5}">
                          <a16:colId xmlns:a16="http://schemas.microsoft.com/office/drawing/2014/main" val="1166586806"/>
                        </a:ext>
                      </a:extLst>
                    </a:gridCol>
                  </a:tblGrid>
                  <a:tr h="281958">
                    <a:tc>
                      <a:txBody>
                        <a:bodyPr/>
                        <a:lstStyle/>
                        <a:p>
                          <a:r>
                            <a:rPr lang="en-US" sz="1400" dirty="0" smtClean="0"/>
                            <a:t>Calendar Year</a:t>
                          </a:r>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2019</a:t>
                          </a:r>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pPr algn="ctr"/>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2020</a:t>
                          </a:r>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pPr algn="ctr"/>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2021</a:t>
                          </a:r>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pPr algn="ctr"/>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2022</a:t>
                          </a:r>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400" dirty="0"/>
                        </a:p>
                      </a:txBody>
                      <a:tcPr/>
                    </a:tc>
                    <a:tc hMerge="1">
                      <a:txBody>
                        <a:bodyPr/>
                        <a:lstStyle/>
                        <a:p>
                          <a:pPr algn="ctr"/>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2023</a:t>
                          </a:r>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t>2024</a:t>
                          </a:r>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06507070"/>
                      </a:ext>
                    </a:extLst>
                  </a:tr>
                  <a:tr h="342918">
                    <a:tc>
                      <a:txBody>
                        <a:bodyPr/>
                        <a:lstStyle/>
                        <a:p>
                          <a:r>
                            <a:rPr lang="en-US" sz="1400" dirty="0"/>
                            <a:t>Nab installation</a:t>
                          </a:r>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68554"/>
                        </a:solidFill>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68554"/>
                        </a:solidFill>
                      </a:tcPr>
                    </a:tc>
                    <a:tc>
                      <a:txBody>
                        <a:bodyPr/>
                        <a:lstStyle/>
                        <a:p>
                          <a:endParaRPr lang="en-US" sz="14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68554"/>
                        </a:solidFill>
                      </a:tcPr>
                    </a:tc>
                    <a:tc>
                      <a:txBody>
                        <a:bodyPr/>
                        <a:lstStyle/>
                        <a:p>
                          <a:endParaRPr lang="en-US" sz="14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69250964"/>
                      </a:ext>
                    </a:extLst>
                  </a:tr>
                  <a:tr h="3429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Nab commissioning</a:t>
                          </a:r>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68554"/>
                        </a:solidFill>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68554"/>
                        </a:solidFill>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68554"/>
                        </a:solidFill>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332489"/>
                      </a:ext>
                    </a:extLst>
                  </a:tr>
                  <a:tr h="495318">
                    <a:tc>
                      <a:txBody>
                        <a:bodyPr/>
                        <a:lstStyle/>
                        <a:p>
                          <a:endParaRPr lang="en-US"/>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260" t="-200000" r="-206250" b="-343210"/>
                          </a:stretch>
                        </a:blipFill>
                      </a:tcPr>
                    </a:tc>
                    <a:tc>
                      <a:txBody>
                        <a:bodyPr/>
                        <a:lstStyle/>
                        <a:p>
                          <a:endParaRPr lang="en-US"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68554"/>
                        </a:solidFill>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68554"/>
                        </a:solidFill>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68554"/>
                        </a:solidFill>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68554"/>
                        </a:solidFill>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68554"/>
                        </a:solidFill>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68554"/>
                        </a:solidFill>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09445342"/>
                      </a:ext>
                    </a:extLst>
                  </a:tr>
                  <a:tr h="495318">
                    <a:tc>
                      <a:txBody>
                        <a:bodyPr/>
                        <a:lstStyle/>
                        <a:p>
                          <a:endParaRPr lang="en-US"/>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260" t="-296341" r="-206250" b="-239024"/>
                          </a:stretch>
                        </a:blipFill>
                      </a:tcPr>
                    </a:tc>
                    <a:tc>
                      <a:txBody>
                        <a:bodyPr/>
                        <a:lstStyle/>
                        <a:p>
                          <a:endParaRPr lang="en-US"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68554"/>
                        </a:solidFill>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68554"/>
                        </a:solidFill>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1801980"/>
                      </a:ext>
                    </a:extLst>
                  </a:tr>
                  <a:tr h="495318">
                    <a:tc>
                      <a:txBody>
                        <a:bodyPr/>
                        <a:lstStyle/>
                        <a:p>
                          <a:r>
                            <a:rPr lang="en-US" sz="1400" dirty="0"/>
                            <a:t>Change-over</a:t>
                          </a:r>
                          <a:r>
                            <a:rPr lang="en-US" sz="1400" baseline="0" dirty="0"/>
                            <a:t> to polarized program</a:t>
                          </a:r>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68554"/>
                        </a:solidFill>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68554"/>
                        </a:solidFill>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98910907"/>
                      </a:ext>
                    </a:extLst>
                  </a:tr>
                  <a:tr h="342918">
                    <a:tc>
                      <a:txBody>
                        <a:bodyPr/>
                        <a:lstStyle/>
                        <a:p>
                          <a:endParaRPr lang="en-US"/>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260" t="-712281" r="-206250" b="-101754"/>
                          </a:stretch>
                        </a:blipFill>
                      </a:tcPr>
                    </a:tc>
                    <a:tc>
                      <a:txBody>
                        <a:bodyPr/>
                        <a:lstStyle/>
                        <a:p>
                          <a:endParaRPr lang="en-US"/>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68554"/>
                        </a:solidFill>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68554"/>
                        </a:solidFill>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68554"/>
                        </a:solidFill>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68554"/>
                        </a:solidFill>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68554"/>
                        </a:solidFill>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68554"/>
                        </a:solidFill>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68554"/>
                        </a:solidFill>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68554"/>
                        </a:solidFill>
                      </a:tcPr>
                    </a:tc>
                    <a:extLst>
                      <a:ext uri="{0D108BD9-81ED-4DB2-BD59-A6C34878D82A}">
                        <a16:rowId xmlns:a16="http://schemas.microsoft.com/office/drawing/2014/main" val="1157199926"/>
                      </a:ext>
                    </a:extLst>
                  </a:tr>
                  <a:tr h="342918">
                    <a:tc>
                      <a:txBody>
                        <a:bodyPr/>
                        <a:lstStyle/>
                        <a:p>
                          <a:endParaRPr lang="en-US"/>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260" t="-826786" r="-206250" b="-3571"/>
                          </a:stretch>
                        </a:blipFill>
                      </a:tcPr>
                    </a:tc>
                    <a:tc>
                      <a:txBody>
                        <a:bodyPr/>
                        <a:lstStyle/>
                        <a:p>
                          <a:endParaRPr lang="en-US"/>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68554"/>
                        </a:solidFill>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68554"/>
                        </a:solidFill>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68554"/>
                        </a:solidFill>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68554"/>
                        </a:solidFill>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68554"/>
                        </a:solidFill>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68554"/>
                        </a:solidFill>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68554"/>
                        </a:solidFill>
                      </a:tcPr>
                    </a:tc>
                    <a:tc>
                      <a:txBody>
                        <a:bodyPr/>
                        <a:lstStyle/>
                        <a:p>
                          <a:endParaRPr lang="en-US" sz="1400" dirty="0"/>
                        </a:p>
                      </a:txBody>
                      <a:tcPr marL="68598" marR="68598"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68554"/>
                        </a:solidFill>
                      </a:tcPr>
                    </a:tc>
                    <a:extLst>
                      <a:ext uri="{0D108BD9-81ED-4DB2-BD59-A6C34878D82A}">
                        <a16:rowId xmlns:a16="http://schemas.microsoft.com/office/drawing/2014/main" val="1718774941"/>
                      </a:ext>
                    </a:extLst>
                  </a:tr>
                </a:tbl>
              </a:graphicData>
            </a:graphic>
          </p:graphicFrame>
        </mc:Fallback>
      </mc:AlternateContent>
      <p:sp>
        <p:nvSpPr>
          <p:cNvPr id="4" name="Right Brace 3"/>
          <p:cNvSpPr/>
          <p:nvPr/>
        </p:nvSpPr>
        <p:spPr>
          <a:xfrm>
            <a:off x="2855140" y="3189866"/>
            <a:ext cx="201063" cy="828907"/>
          </a:xfrm>
          <a:prstGeom prst="rightBrace">
            <a:avLst/>
          </a:prstGeom>
          <a:solidFill>
            <a:schemeClr val="bg1"/>
          </a:solidFill>
          <a:ln>
            <a:solidFill>
              <a:srgbClr val="3685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solidFill>
                <a:schemeClr val="tx2"/>
              </a:solidFill>
            </a:endParaRPr>
          </a:p>
        </p:txBody>
      </p:sp>
      <p:sp>
        <p:nvSpPr>
          <p:cNvPr id="11" name="TextBox 10"/>
          <p:cNvSpPr txBox="1"/>
          <p:nvPr/>
        </p:nvSpPr>
        <p:spPr>
          <a:xfrm>
            <a:off x="3056203" y="3461748"/>
            <a:ext cx="3305713" cy="279307"/>
          </a:xfrm>
          <a:prstGeom prst="rect">
            <a:avLst/>
          </a:prstGeom>
          <a:solidFill>
            <a:schemeClr val="bg1"/>
          </a:solidFill>
        </p:spPr>
        <p:txBody>
          <a:bodyPr wrap="none" rtlCol="0">
            <a:spAutoFit/>
          </a:bodyPr>
          <a:lstStyle/>
          <a:p>
            <a:pPr algn="ctr">
              <a:lnSpc>
                <a:spcPct val="90000"/>
              </a:lnSpc>
            </a:pPr>
            <a:r>
              <a:rPr lang="en-US" sz="1350" dirty="0">
                <a:solidFill>
                  <a:schemeClr val="tx2"/>
                </a:solidFill>
                <a:latin typeface="Times New Roman" panose="02020603050405020304" pitchFamily="18" charset="0"/>
                <a:cs typeface="Times New Roman" panose="02020603050405020304" pitchFamily="18" charset="0"/>
              </a:rPr>
              <a:t>At FNPB, or at new NG-C beamline at NIST</a:t>
            </a:r>
          </a:p>
        </p:txBody>
      </p:sp>
      <p:sp>
        <p:nvSpPr>
          <p:cNvPr id="12" name="Rectangle 57"/>
          <p:cNvSpPr>
            <a:spLocks noChangeArrowheads="1"/>
          </p:cNvSpPr>
          <p:nvPr/>
        </p:nvSpPr>
        <p:spPr bwMode="auto">
          <a:xfrm>
            <a:off x="0" y="23813"/>
            <a:ext cx="9144000" cy="812800"/>
          </a:xfrm>
          <a:prstGeom prst="rect">
            <a:avLst/>
          </a:prstGeom>
          <a:solidFill>
            <a:srgbClr val="FFCC00"/>
          </a:solidFill>
          <a:ln w="38100">
            <a:noFill/>
            <a:miter lim="800000"/>
            <a:headEnd/>
            <a:tailEnd/>
          </a:ln>
        </p:spPr>
        <p:txBody>
          <a:bodyPr rIns="91440" anchor="ctr"/>
          <a:lstStyle/>
          <a:p>
            <a:pPr algn="ctr"/>
            <a:r>
              <a:rPr lang="en-US" sz="2800" b="1" dirty="0" smtClean="0">
                <a:solidFill>
                  <a:srgbClr val="000000"/>
                </a:solidFill>
                <a:latin typeface="Times New Roman" pitchFamily="18" charset="0"/>
                <a:cs typeface="Times New Roman" pitchFamily="18" charset="0"/>
              </a:rPr>
              <a:t>Nab schedule and potential </a:t>
            </a:r>
            <a:r>
              <a:rPr lang="en-US" sz="2800" b="1" dirty="0" err="1" smtClean="0">
                <a:solidFill>
                  <a:srgbClr val="000000"/>
                </a:solidFill>
                <a:latin typeface="Times New Roman" pitchFamily="18" charset="0"/>
                <a:cs typeface="Times New Roman" pitchFamily="18" charset="0"/>
              </a:rPr>
              <a:t>pNab</a:t>
            </a:r>
            <a:r>
              <a:rPr lang="en-US" sz="2800" b="1" dirty="0" smtClean="0">
                <a:solidFill>
                  <a:srgbClr val="000000"/>
                </a:solidFill>
                <a:latin typeface="Times New Roman" pitchFamily="18" charset="0"/>
                <a:cs typeface="Times New Roman" pitchFamily="18" charset="0"/>
              </a:rPr>
              <a:t> </a:t>
            </a:r>
            <a:r>
              <a:rPr lang="en-US" sz="2800" b="1" dirty="0" smtClean="0">
                <a:solidFill>
                  <a:srgbClr val="000000"/>
                </a:solidFill>
                <a:latin typeface="Times New Roman" pitchFamily="18" charset="0"/>
                <a:cs typeface="Times New Roman" pitchFamily="18" charset="0"/>
              </a:rPr>
              <a:t>schedule</a:t>
            </a:r>
            <a:endParaRPr lang="en-US" sz="2800" b="1" dirty="0">
              <a:solidFill>
                <a:srgbClr val="000000"/>
              </a:solidFill>
              <a:latin typeface="Times New Roman" pitchFamily="18" charset="0"/>
              <a:cs typeface="Times New Roman" pitchFamily="18" charset="0"/>
            </a:endParaRPr>
          </a:p>
        </p:txBody>
      </p:sp>
      <p:sp>
        <p:nvSpPr>
          <p:cNvPr id="13" name="Slide Number Placeholder 12"/>
          <p:cNvSpPr>
            <a:spLocks noGrp="1"/>
          </p:cNvSpPr>
          <p:nvPr>
            <p:ph type="sldNum" sz="quarter" idx="12"/>
          </p:nvPr>
        </p:nvSpPr>
        <p:spPr/>
        <p:txBody>
          <a:bodyPr/>
          <a:lstStyle/>
          <a:p>
            <a:fld id="{1168D57D-14F2-46AA-9C6D-C307C795B8A4}" type="slidenum">
              <a:rPr lang="en-US" smtClean="0"/>
              <a:t>24</a:t>
            </a:fld>
            <a:endParaRPr lang="en-US" dirty="0"/>
          </a:p>
        </p:txBody>
      </p:sp>
      <p:cxnSp>
        <p:nvCxnSpPr>
          <p:cNvPr id="5" name="Straight Arrow Connector 4"/>
          <p:cNvCxnSpPr/>
          <p:nvPr/>
        </p:nvCxnSpPr>
        <p:spPr>
          <a:xfrm flipV="1">
            <a:off x="6361916" y="4434215"/>
            <a:ext cx="0" cy="2505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386192" y="4725486"/>
            <a:ext cx="3632548" cy="646331"/>
          </a:xfrm>
          <a:prstGeom prst="rect">
            <a:avLst/>
          </a:prstGeom>
          <a:noFill/>
        </p:spPr>
        <p:txBody>
          <a:bodyPr wrap="square" rtlCol="0">
            <a:spAutoFit/>
          </a:bodyPr>
          <a:lstStyle/>
          <a:p>
            <a:r>
              <a:rPr lang="en-US" dirty="0" smtClean="0"/>
              <a:t>Somewhere here, we may have a 8 months shutdown</a:t>
            </a:r>
            <a:endParaRPr lang="en-US" dirty="0"/>
          </a:p>
        </p:txBody>
      </p:sp>
      <p:sp>
        <p:nvSpPr>
          <p:cNvPr id="18" name="TextBox 17"/>
          <p:cNvSpPr txBox="1"/>
          <p:nvPr/>
        </p:nvSpPr>
        <p:spPr>
          <a:xfrm>
            <a:off x="242994" y="5338584"/>
            <a:ext cx="8775746" cy="1477328"/>
          </a:xfrm>
          <a:prstGeom prst="rect">
            <a:avLst/>
          </a:prstGeom>
          <a:noFill/>
        </p:spPr>
        <p:txBody>
          <a:bodyPr wrap="square" rtlCol="0">
            <a:spAutoFit/>
          </a:bodyPr>
          <a:lstStyle/>
          <a:p>
            <a:r>
              <a:rPr lang="en-US" dirty="0" smtClean="0"/>
              <a:t>Problem: Schedule for </a:t>
            </a:r>
            <a:r>
              <a:rPr lang="en-US" dirty="0" err="1" smtClean="0"/>
              <a:t>pNab@FTS</a:t>
            </a:r>
            <a:r>
              <a:rPr lang="en-US" dirty="0" smtClean="0"/>
              <a:t> conflicts with EDM installation. Scenarios:</a:t>
            </a:r>
          </a:p>
          <a:p>
            <a:pPr marL="285750" indent="-285750">
              <a:buFont typeface="Arial" panose="020B0604020202020204" pitchFamily="34" charset="0"/>
              <a:buChar char="•"/>
            </a:pPr>
            <a:r>
              <a:rPr lang="en-US" dirty="0" smtClean="0"/>
              <a:t>With an additional 12 weeks, we could do a measurement with accuracy like PERKEO III, statistically limited</a:t>
            </a:r>
          </a:p>
          <a:p>
            <a:pPr marL="285750" indent="-285750">
              <a:buFont typeface="Arial" panose="020B0604020202020204" pitchFamily="34" charset="0"/>
              <a:buChar char="•"/>
            </a:pPr>
            <a:r>
              <a:rPr lang="en-US" dirty="0" err="1" smtClean="0"/>
              <a:t>nEDM</a:t>
            </a:r>
            <a:r>
              <a:rPr lang="en-US" dirty="0" smtClean="0"/>
              <a:t> moves elsewhere (e.g., STS)</a:t>
            </a:r>
          </a:p>
          <a:p>
            <a:pPr marL="285750" indent="-285750">
              <a:buFont typeface="Arial" panose="020B0604020202020204" pitchFamily="34" charset="0"/>
              <a:buChar char="•"/>
            </a:pPr>
            <a:r>
              <a:rPr lang="en-US" dirty="0" err="1" smtClean="0"/>
              <a:t>pNab</a:t>
            </a:r>
            <a:r>
              <a:rPr lang="en-US" dirty="0" smtClean="0"/>
              <a:t> moves elsewhere</a:t>
            </a:r>
            <a:endParaRPr lang="en-US" dirty="0"/>
          </a:p>
        </p:txBody>
      </p:sp>
    </p:spTree>
    <p:extLst>
      <p:ext uri="{BB962C8B-B14F-4D97-AF65-F5344CB8AC3E}">
        <p14:creationId xmlns:p14="http://schemas.microsoft.com/office/powerpoint/2010/main" val="2745526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2348" y="3458593"/>
          <a:ext cx="8992142" cy="2270760"/>
        </p:xfrm>
        <a:graphic>
          <a:graphicData uri="http://schemas.openxmlformats.org/drawingml/2006/table">
            <a:tbl>
              <a:tblPr firstRow="1" bandRow="1">
                <a:tableStyleId>{5C22544A-7EE6-4342-B048-85BDC9FD1C3A}</a:tableStyleId>
              </a:tblPr>
              <a:tblGrid>
                <a:gridCol w="4622541">
                  <a:extLst>
                    <a:ext uri="{9D8B030D-6E8A-4147-A177-3AD203B41FA5}">
                      <a16:colId xmlns:a16="http://schemas.microsoft.com/office/drawing/2014/main" val="20000"/>
                    </a:ext>
                  </a:extLst>
                </a:gridCol>
                <a:gridCol w="4369601">
                  <a:extLst>
                    <a:ext uri="{9D8B030D-6E8A-4147-A177-3AD203B41FA5}">
                      <a16:colId xmlns:a16="http://schemas.microsoft.com/office/drawing/2014/main" val="2000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30000" noProof="0" dirty="0" smtClean="0">
                          <a:ln>
                            <a:noFill/>
                          </a:ln>
                          <a:solidFill>
                            <a:srgbClr val="000000"/>
                          </a:solidFill>
                          <a:effectLst/>
                          <a:uLnTx/>
                          <a:uFillTx/>
                          <a:latin typeface="Times New Roman" pitchFamily="18" charset="0"/>
                          <a:ea typeface="+mn-ea"/>
                          <a:cs typeface="Times New Roman" pitchFamily="18" charset="0"/>
                        </a:rPr>
                        <a:t>a</a:t>
                      </a:r>
                      <a:r>
                        <a:rPr kumimoji="0" lang="en-US" sz="11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Department of Physics, Arizona State University, Tempe, AZ 85287-1504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30000" noProof="0" dirty="0" smtClean="0">
                          <a:ln>
                            <a:noFill/>
                          </a:ln>
                          <a:solidFill>
                            <a:srgbClr val="000000"/>
                          </a:solidFill>
                          <a:effectLst/>
                          <a:uLnTx/>
                          <a:uFillTx/>
                          <a:latin typeface="Times New Roman" pitchFamily="18" charset="0"/>
                          <a:ea typeface="+mn-ea"/>
                          <a:cs typeface="Times New Roman" pitchFamily="18" charset="0"/>
                        </a:rPr>
                        <a:t>b </a:t>
                      </a:r>
                      <a:r>
                        <a:rPr kumimoji="0" lang="en-US" sz="11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Department of Physics, University of Virginia, Charlottesville, VA 22904-4714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30000" noProof="0" dirty="0" smtClean="0">
                          <a:ln>
                            <a:noFill/>
                          </a:ln>
                          <a:solidFill>
                            <a:srgbClr val="000000"/>
                          </a:solidFill>
                          <a:effectLst/>
                          <a:uLnTx/>
                          <a:uFillTx/>
                          <a:latin typeface="Times New Roman" pitchFamily="18" charset="0"/>
                          <a:ea typeface="+mn-ea"/>
                          <a:cs typeface="Times New Roman" pitchFamily="18" charset="0"/>
                        </a:rPr>
                        <a:t>c </a:t>
                      </a:r>
                      <a:r>
                        <a:rPr kumimoji="0" lang="en-US" sz="11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Physics Division, Oak Ridge National Laboratory, Oak Ridge, TN 37831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30000" noProof="0" dirty="0" smtClean="0">
                          <a:ln>
                            <a:noFill/>
                          </a:ln>
                          <a:solidFill>
                            <a:srgbClr val="000000"/>
                          </a:solidFill>
                          <a:effectLst/>
                          <a:uLnTx/>
                          <a:uFillTx/>
                          <a:latin typeface="Times New Roman" pitchFamily="18" charset="0"/>
                          <a:ea typeface="+mn-ea"/>
                          <a:cs typeface="Times New Roman" pitchFamily="18" charset="0"/>
                        </a:rPr>
                        <a:t>d </a:t>
                      </a:r>
                      <a:r>
                        <a:rPr kumimoji="0" lang="en-US" sz="11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Department of Physics and Astronomy, University of Sussex, Brighton BN19RH, UK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30000" noProof="0" dirty="0" smtClean="0">
                          <a:ln>
                            <a:noFill/>
                          </a:ln>
                          <a:solidFill>
                            <a:srgbClr val="000000"/>
                          </a:solidFill>
                          <a:effectLst/>
                          <a:uLnTx/>
                          <a:uFillTx/>
                          <a:latin typeface="Times New Roman" pitchFamily="18" charset="0"/>
                          <a:ea typeface="+mn-ea"/>
                          <a:cs typeface="Times New Roman" pitchFamily="18" charset="0"/>
                        </a:rPr>
                        <a:t>e </a:t>
                      </a:r>
                      <a:r>
                        <a:rPr kumimoji="0" lang="en-US" sz="11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Department of Chemistry and Physics, University of Tennessee at Chattanooga, Chattanooga, TN 37403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30000" noProof="0" dirty="0" smtClean="0">
                          <a:ln>
                            <a:noFill/>
                          </a:ln>
                          <a:solidFill>
                            <a:srgbClr val="000000"/>
                          </a:solidFill>
                          <a:effectLst/>
                          <a:uLnTx/>
                          <a:uFillTx/>
                          <a:latin typeface="Times New Roman" pitchFamily="18" charset="0"/>
                          <a:ea typeface="+mn-ea"/>
                          <a:cs typeface="Times New Roman" pitchFamily="18" charset="0"/>
                        </a:rPr>
                        <a:t>f </a:t>
                      </a:r>
                      <a:r>
                        <a:rPr kumimoji="0" lang="en-US" sz="11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Department of Physics and Astronomy, University of Kentucky, Lexington, KY 40506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30000" noProof="0" dirty="0" smtClean="0">
                          <a:ln>
                            <a:noFill/>
                          </a:ln>
                          <a:solidFill>
                            <a:srgbClr val="000000"/>
                          </a:solidFill>
                          <a:effectLst/>
                          <a:uLnTx/>
                          <a:uFillTx/>
                          <a:latin typeface="Times New Roman" pitchFamily="18" charset="0"/>
                          <a:ea typeface="+mn-ea"/>
                          <a:cs typeface="Times New Roman" pitchFamily="18" charset="0"/>
                        </a:rPr>
                        <a:t>g </a:t>
                      </a:r>
                      <a:r>
                        <a:rPr kumimoji="0" lang="en-US" sz="11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Department of Physics, University of Manitoba, Winnipeg, Manitoba, R3T 2N2, Canada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30000" noProof="0" dirty="0" smtClean="0">
                          <a:ln>
                            <a:noFill/>
                          </a:ln>
                          <a:solidFill>
                            <a:srgbClr val="000000"/>
                          </a:solidFill>
                          <a:effectLst/>
                          <a:uLnTx/>
                          <a:uFillTx/>
                          <a:latin typeface="Times New Roman" pitchFamily="18" charset="0"/>
                          <a:ea typeface="+mn-ea"/>
                          <a:cs typeface="Times New Roman" pitchFamily="18" charset="0"/>
                        </a:rPr>
                        <a:t>h </a:t>
                      </a:r>
                      <a:r>
                        <a:rPr kumimoji="0" lang="en-US" sz="11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KIT, </a:t>
                      </a:r>
                      <a:r>
                        <a:rPr kumimoji="0" lang="en-US" sz="1100" b="0" i="0" u="none" strike="noStrike" kern="1200" cap="none" spc="0" normalizeH="0" baseline="0" noProof="0" dirty="0" err="1" smtClean="0">
                          <a:ln>
                            <a:noFill/>
                          </a:ln>
                          <a:solidFill>
                            <a:srgbClr val="000000"/>
                          </a:solidFill>
                          <a:effectLst/>
                          <a:uLnTx/>
                          <a:uFillTx/>
                          <a:latin typeface="Times New Roman" pitchFamily="18" charset="0"/>
                          <a:ea typeface="+mn-ea"/>
                          <a:cs typeface="Times New Roman" pitchFamily="18" charset="0"/>
                        </a:rPr>
                        <a:t>Universität</a:t>
                      </a:r>
                      <a:r>
                        <a:rPr kumimoji="0" lang="en-US" sz="11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Karlsruhe (TH), </a:t>
                      </a:r>
                      <a:r>
                        <a:rPr kumimoji="0" lang="en-US" sz="1100" b="0" i="0" u="none" strike="noStrike" kern="1200" cap="none" spc="0" normalizeH="0" baseline="0" noProof="0" dirty="0" err="1" smtClean="0">
                          <a:ln>
                            <a:noFill/>
                          </a:ln>
                          <a:solidFill>
                            <a:srgbClr val="000000"/>
                          </a:solidFill>
                          <a:effectLst/>
                          <a:uLnTx/>
                          <a:uFillTx/>
                          <a:latin typeface="Times New Roman" pitchFamily="18" charset="0"/>
                          <a:ea typeface="+mn-ea"/>
                          <a:cs typeface="Times New Roman" pitchFamily="18" charset="0"/>
                        </a:rPr>
                        <a:t>Kaiserstraße</a:t>
                      </a:r>
                      <a:r>
                        <a:rPr kumimoji="0" lang="en-US" sz="11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12, 76131 Karlsruhe, Germany</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30000" noProof="0" dirty="0" err="1" smtClean="0">
                          <a:ln>
                            <a:noFill/>
                          </a:ln>
                          <a:solidFill>
                            <a:srgbClr val="000000"/>
                          </a:solidFill>
                          <a:effectLst/>
                          <a:uLnTx/>
                          <a:uFillTx/>
                          <a:latin typeface="Times New Roman" pitchFamily="18" charset="0"/>
                          <a:ea typeface="+mn-ea"/>
                          <a:cs typeface="Times New Roman" pitchFamily="18" charset="0"/>
                        </a:rPr>
                        <a:t>i</a:t>
                      </a:r>
                      <a:r>
                        <a:rPr kumimoji="0" lang="en-US" sz="1100" b="0" i="0" u="none" strike="noStrike" kern="1200" cap="none" spc="0" normalizeH="0" baseline="30000" noProof="0" dirty="0" smtClean="0">
                          <a:ln>
                            <a:noFill/>
                          </a:ln>
                          <a:solidFill>
                            <a:srgbClr val="000000"/>
                          </a:solidFill>
                          <a:effectLst/>
                          <a:uLnTx/>
                          <a:uFillTx/>
                          <a:latin typeface="Times New Roman" pitchFamily="18" charset="0"/>
                          <a:ea typeface="+mn-ea"/>
                          <a:cs typeface="Times New Roman" pitchFamily="18" charset="0"/>
                        </a:rPr>
                        <a:t> </a:t>
                      </a:r>
                      <a:r>
                        <a:rPr kumimoji="0" lang="en-US" sz="11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Department of Physics and Astronomy, University of Tennessee, Knoxville, TN 37996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30000" noProof="0" dirty="0" smtClean="0">
                          <a:ln>
                            <a:noFill/>
                          </a:ln>
                          <a:solidFill>
                            <a:srgbClr val="000000"/>
                          </a:solidFill>
                          <a:effectLst/>
                          <a:uLnTx/>
                          <a:uFillTx/>
                          <a:latin typeface="Times New Roman" pitchFamily="18" charset="0"/>
                          <a:ea typeface="+mn-ea"/>
                          <a:cs typeface="Times New Roman" pitchFamily="18" charset="0"/>
                        </a:rPr>
                        <a:t>j </a:t>
                      </a:r>
                      <a:r>
                        <a:rPr kumimoji="0" lang="en-US" sz="11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Department of Physics and Astronomy, University of South Carolina, Columbia, SC 29208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30000" noProof="0" dirty="0" smtClean="0">
                          <a:ln>
                            <a:noFill/>
                          </a:ln>
                          <a:solidFill>
                            <a:srgbClr val="000000"/>
                          </a:solidFill>
                          <a:effectLst/>
                          <a:uLnTx/>
                          <a:uFillTx/>
                          <a:latin typeface="Times New Roman" pitchFamily="18" charset="0"/>
                          <a:ea typeface="+mn-ea"/>
                          <a:cs typeface="Times New Roman" pitchFamily="18" charset="0"/>
                        </a:rPr>
                        <a:t>k </a:t>
                      </a:r>
                      <a:r>
                        <a:rPr kumimoji="0" lang="es-ES" sz="11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Los </a:t>
                      </a:r>
                      <a:r>
                        <a:rPr kumimoji="0" lang="es-ES" sz="1100" b="0" i="0" u="none" strike="noStrike" kern="1200" cap="none" spc="0" normalizeH="0" baseline="0" noProof="0" dirty="0" err="1" smtClean="0">
                          <a:ln>
                            <a:noFill/>
                          </a:ln>
                          <a:solidFill>
                            <a:srgbClr val="000000"/>
                          </a:solidFill>
                          <a:effectLst/>
                          <a:uLnTx/>
                          <a:uFillTx/>
                          <a:latin typeface="Times New Roman" pitchFamily="18" charset="0"/>
                          <a:ea typeface="+mn-ea"/>
                          <a:cs typeface="Times New Roman" pitchFamily="18" charset="0"/>
                        </a:rPr>
                        <a:t>Alamos</a:t>
                      </a:r>
                      <a:r>
                        <a:rPr kumimoji="0" lang="es-ES" sz="11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es-ES" sz="1100" b="0" i="0" u="none" strike="noStrike" kern="1200" cap="none" spc="0" normalizeH="0" baseline="0" noProof="0" dirty="0" err="1" smtClean="0">
                          <a:ln>
                            <a:noFill/>
                          </a:ln>
                          <a:solidFill>
                            <a:srgbClr val="000000"/>
                          </a:solidFill>
                          <a:effectLst/>
                          <a:uLnTx/>
                          <a:uFillTx/>
                          <a:latin typeface="Times New Roman" pitchFamily="18" charset="0"/>
                          <a:ea typeface="+mn-ea"/>
                          <a:cs typeface="Times New Roman" pitchFamily="18" charset="0"/>
                        </a:rPr>
                        <a:t>National</a:t>
                      </a:r>
                      <a:r>
                        <a:rPr kumimoji="0" lang="es-ES" sz="11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es-ES" sz="1100" b="0" i="0" u="none" strike="noStrike" kern="1200" cap="none" spc="0" normalizeH="0" baseline="0" noProof="0" dirty="0" err="1" smtClean="0">
                          <a:ln>
                            <a:noFill/>
                          </a:ln>
                          <a:solidFill>
                            <a:srgbClr val="000000"/>
                          </a:solidFill>
                          <a:effectLst/>
                          <a:uLnTx/>
                          <a:uFillTx/>
                          <a:latin typeface="Times New Roman" pitchFamily="18" charset="0"/>
                          <a:ea typeface="+mn-ea"/>
                          <a:cs typeface="Times New Roman" pitchFamily="18" charset="0"/>
                        </a:rPr>
                        <a:t>Laboratory</a:t>
                      </a:r>
                      <a:r>
                        <a:rPr kumimoji="0" lang="es-ES" sz="11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Los </a:t>
                      </a:r>
                      <a:r>
                        <a:rPr kumimoji="0" lang="es-ES" sz="1100" b="0" i="0" u="none" strike="noStrike" kern="1200" cap="none" spc="0" normalizeH="0" baseline="0" noProof="0" dirty="0" err="1" smtClean="0">
                          <a:ln>
                            <a:noFill/>
                          </a:ln>
                          <a:solidFill>
                            <a:srgbClr val="000000"/>
                          </a:solidFill>
                          <a:effectLst/>
                          <a:uLnTx/>
                          <a:uFillTx/>
                          <a:latin typeface="Times New Roman" pitchFamily="18" charset="0"/>
                          <a:ea typeface="+mn-ea"/>
                          <a:cs typeface="Times New Roman" pitchFamily="18" charset="0"/>
                        </a:rPr>
                        <a:t>Alamos</a:t>
                      </a:r>
                      <a:r>
                        <a:rPr kumimoji="0" lang="es-ES" sz="11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NM 87545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30000" noProof="0" dirty="0" smtClean="0">
                          <a:ln>
                            <a:noFill/>
                          </a:ln>
                          <a:solidFill>
                            <a:srgbClr val="000000"/>
                          </a:solidFill>
                          <a:effectLst/>
                          <a:uLnTx/>
                          <a:uFillTx/>
                          <a:latin typeface="Times New Roman" pitchFamily="18" charset="0"/>
                          <a:ea typeface="+mn-ea"/>
                          <a:cs typeface="Times New Roman" pitchFamily="18" charset="0"/>
                        </a:rPr>
                        <a:t>l </a:t>
                      </a:r>
                      <a:r>
                        <a:rPr kumimoji="0" lang="en-US" sz="11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Department of Physics, University of Winnipeg, Winnipeg, Manitoba R3B2E9, Canada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30000" noProof="0" dirty="0" smtClean="0">
                          <a:ln>
                            <a:noFill/>
                          </a:ln>
                          <a:solidFill>
                            <a:srgbClr val="000000"/>
                          </a:solidFill>
                          <a:effectLst/>
                          <a:uLnTx/>
                          <a:uFillTx/>
                          <a:latin typeface="Times New Roman" pitchFamily="18" charset="0"/>
                          <a:ea typeface="+mn-ea"/>
                          <a:cs typeface="Times New Roman" pitchFamily="18" charset="0"/>
                        </a:rPr>
                        <a:t>m </a:t>
                      </a:r>
                      <a:r>
                        <a:rPr kumimoji="0" lang="en-US" sz="11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Department of Physics, North Carolina State University, Raleigh, NC 27695-8202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30000" noProof="0" dirty="0" smtClean="0">
                          <a:ln>
                            <a:noFill/>
                          </a:ln>
                          <a:solidFill>
                            <a:srgbClr val="000000"/>
                          </a:solidFill>
                          <a:effectLst/>
                          <a:uLnTx/>
                          <a:uFillTx/>
                          <a:latin typeface="Times New Roman" pitchFamily="18" charset="0"/>
                          <a:ea typeface="+mn-ea"/>
                          <a:cs typeface="Times New Roman" pitchFamily="18" charset="0"/>
                        </a:rPr>
                        <a:t>n </a:t>
                      </a:r>
                      <a:r>
                        <a:rPr kumimoji="0" lang="es-ES" sz="11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Universidad Nacional Autónoma de México, México, D.F. 04510, México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30000" noProof="0" dirty="0" smtClean="0">
                          <a:ln>
                            <a:noFill/>
                          </a:ln>
                          <a:solidFill>
                            <a:srgbClr val="000000"/>
                          </a:solidFill>
                          <a:effectLst/>
                          <a:uLnTx/>
                          <a:uFillTx/>
                          <a:latin typeface="Times New Roman" pitchFamily="18" charset="0"/>
                          <a:ea typeface="+mn-ea"/>
                          <a:cs typeface="Times New Roman" pitchFamily="18" charset="0"/>
                        </a:rPr>
                        <a:t>o </a:t>
                      </a:r>
                      <a:r>
                        <a:rPr kumimoji="0" lang="en-US" sz="11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University of Michigan, Ann Arbor, MI 48109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30000" noProof="0" dirty="0" smtClean="0">
                          <a:ln>
                            <a:noFill/>
                          </a:ln>
                          <a:solidFill>
                            <a:srgbClr val="000000"/>
                          </a:solidFill>
                          <a:effectLst/>
                          <a:uLnTx/>
                          <a:uFillTx/>
                          <a:latin typeface="Times New Roman" pitchFamily="18" charset="0"/>
                          <a:ea typeface="+mn-ea"/>
                          <a:cs typeface="Times New Roman" pitchFamily="18" charset="0"/>
                        </a:rPr>
                        <a:t>p </a:t>
                      </a:r>
                      <a:r>
                        <a:rPr kumimoji="0" lang="en-US" sz="11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TRIUMF, Vancouver, Canada, V6T 2A3</a:t>
                      </a:r>
                      <a:endParaRPr lang="en-US" sz="1100" dirty="0"/>
                    </a:p>
                  </a:txBody>
                  <a:tcPr>
                    <a:noFill/>
                  </a:tcPr>
                </a:tc>
                <a:extLst>
                  <a:ext uri="{0D108BD9-81ED-4DB2-BD59-A6C34878D82A}">
                    <a16:rowId xmlns:a16="http://schemas.microsoft.com/office/drawing/2014/main" val="10000"/>
                  </a:ext>
                </a:extLst>
              </a:tr>
            </a:tbl>
          </a:graphicData>
        </a:graphic>
      </p:graphicFrame>
      <p:sp>
        <p:nvSpPr>
          <p:cNvPr id="506881" name="Rectangle 3"/>
          <p:cNvSpPr>
            <a:spLocks noChangeArrowheads="1"/>
          </p:cNvSpPr>
          <p:nvPr/>
        </p:nvSpPr>
        <p:spPr bwMode="auto">
          <a:xfrm>
            <a:off x="0" y="44450"/>
            <a:ext cx="9144000" cy="792163"/>
          </a:xfrm>
          <a:prstGeom prst="rect">
            <a:avLst/>
          </a:prstGeom>
          <a:solidFill>
            <a:srgbClr val="FFCC00"/>
          </a:solidFill>
          <a:ln w="38100">
            <a:noFill/>
            <a:miter lim="800000"/>
            <a:headEnd/>
            <a:tailEnd/>
          </a:ln>
        </p:spPr>
        <p:txBody>
          <a:bodyPr anchor="ctr"/>
          <a:lstStyle/>
          <a:p>
            <a:pPr algn="ctr"/>
            <a:r>
              <a:rPr lang="en-US" sz="2800" b="1" dirty="0">
                <a:latin typeface="Times New Roman" pitchFamily="18" charset="0"/>
                <a:cs typeface="Times New Roman" pitchFamily="18" charset="0"/>
              </a:rPr>
              <a:t>The Nab collaboration</a:t>
            </a:r>
          </a:p>
        </p:txBody>
      </p:sp>
      <p:sp>
        <p:nvSpPr>
          <p:cNvPr id="506882" name="Rectangle 2"/>
          <p:cNvSpPr>
            <a:spLocks noChangeArrowheads="1"/>
          </p:cNvSpPr>
          <p:nvPr/>
        </p:nvSpPr>
        <p:spPr bwMode="auto">
          <a:xfrm>
            <a:off x="84927" y="996291"/>
            <a:ext cx="8992142" cy="2554545"/>
          </a:xfrm>
          <a:prstGeom prst="rect">
            <a:avLst/>
          </a:prstGeom>
          <a:noFill/>
          <a:ln w="9525">
            <a:noFill/>
            <a:miter lim="800000"/>
            <a:headEnd/>
            <a:tailEnd/>
          </a:ln>
        </p:spPr>
        <p:txBody>
          <a:bodyPr wrap="square">
            <a:spAutoFit/>
          </a:bodyPr>
          <a:lstStyle/>
          <a:p>
            <a:r>
              <a:rPr lang="en-US" sz="1600" dirty="0">
                <a:solidFill>
                  <a:srgbClr val="000000"/>
                </a:solidFill>
                <a:latin typeface="Times New Roman" pitchFamily="18" charset="0"/>
                <a:cs typeface="Times New Roman" pitchFamily="18" charset="0"/>
              </a:rPr>
              <a:t>R. </a:t>
            </a:r>
            <a:r>
              <a:rPr lang="en-US" sz="1600" dirty="0" err="1">
                <a:solidFill>
                  <a:srgbClr val="000000"/>
                </a:solidFill>
                <a:latin typeface="Times New Roman" pitchFamily="18" charset="0"/>
                <a:cs typeface="Times New Roman" pitchFamily="18" charset="0"/>
              </a:rPr>
              <a:t>Alarcon</a:t>
            </a:r>
            <a:r>
              <a:rPr lang="en-US" sz="1600" baseline="30000" dirty="0" err="1">
                <a:solidFill>
                  <a:srgbClr val="000000"/>
                </a:solidFill>
                <a:latin typeface="Times New Roman" pitchFamily="18" charset="0"/>
                <a:cs typeface="Times New Roman" pitchFamily="18" charset="0"/>
              </a:rPr>
              <a:t>a</a:t>
            </a:r>
            <a:r>
              <a:rPr lang="en-US" sz="1600" dirty="0">
                <a:solidFill>
                  <a:srgbClr val="000000"/>
                </a:solidFill>
                <a:latin typeface="Times New Roman" pitchFamily="18" charset="0"/>
                <a:cs typeface="Times New Roman" pitchFamily="18" charset="0"/>
              </a:rPr>
              <a:t>, </a:t>
            </a:r>
            <a:r>
              <a:rPr lang="en-US" sz="1600" dirty="0" smtClean="0">
                <a:solidFill>
                  <a:srgbClr val="000000"/>
                </a:solidFill>
                <a:latin typeface="Times New Roman" pitchFamily="18" charset="0"/>
                <a:cs typeface="Times New Roman" pitchFamily="18" charset="0"/>
              </a:rPr>
              <a:t>A. </a:t>
            </a:r>
            <a:r>
              <a:rPr lang="en-US" sz="1600" dirty="0" err="1" smtClean="0">
                <a:solidFill>
                  <a:srgbClr val="000000"/>
                </a:solidFill>
                <a:latin typeface="Times New Roman" pitchFamily="18" charset="0"/>
                <a:cs typeface="Times New Roman" pitchFamily="18" charset="0"/>
              </a:rPr>
              <a:t>Atencio</a:t>
            </a:r>
            <a:r>
              <a:rPr lang="en-US" sz="1600" baseline="30000" dirty="0" err="1">
                <a:solidFill>
                  <a:srgbClr val="000000"/>
                </a:solidFill>
                <a:latin typeface="Times New Roman" pitchFamily="18" charset="0"/>
                <a:cs typeface="Times New Roman" pitchFamily="18" charset="0"/>
              </a:rPr>
              <a:t>k</a:t>
            </a:r>
            <a:r>
              <a:rPr lang="en-US" sz="1600" dirty="0" smtClean="0">
                <a:solidFill>
                  <a:srgbClr val="000000"/>
                </a:solidFill>
                <a:latin typeface="Times New Roman" pitchFamily="18" charset="0"/>
                <a:cs typeface="Times New Roman" pitchFamily="18" charset="0"/>
              </a:rPr>
              <a:t>, </a:t>
            </a:r>
            <a:r>
              <a:rPr lang="en-US" sz="1600" dirty="0" err="1" smtClean="0">
                <a:solidFill>
                  <a:srgbClr val="000000"/>
                </a:solidFill>
                <a:latin typeface="Times New Roman" pitchFamily="18" charset="0"/>
                <a:cs typeface="Times New Roman" pitchFamily="18" charset="0"/>
              </a:rPr>
              <a:t>S.Baeßler</a:t>
            </a:r>
            <a:r>
              <a:rPr lang="en-US" sz="1600" baseline="30000" dirty="0" err="1" smtClean="0">
                <a:solidFill>
                  <a:srgbClr val="000000"/>
                </a:solidFill>
                <a:latin typeface="Times New Roman" pitchFamily="18" charset="0"/>
                <a:cs typeface="Times New Roman" pitchFamily="18" charset="0"/>
              </a:rPr>
              <a:t>b,c</a:t>
            </a:r>
            <a:r>
              <a:rPr lang="en-US" sz="1600" dirty="0" smtClean="0">
                <a:solidFill>
                  <a:srgbClr val="000000"/>
                </a:solidFill>
                <a:latin typeface="Times New Roman" pitchFamily="18" charset="0"/>
                <a:cs typeface="Times New Roman" pitchFamily="18" charset="0"/>
              </a:rPr>
              <a:t> </a:t>
            </a:r>
            <a:r>
              <a:rPr lang="en-US" sz="1600" dirty="0" smtClean="0">
                <a:solidFill>
                  <a:srgbClr val="000000"/>
                </a:solidFill>
                <a:latin typeface="Times New Roman" pitchFamily="18" charset="0"/>
                <a:cs typeface="Times New Roman" pitchFamily="18" charset="0"/>
              </a:rPr>
              <a:t>(Project </a:t>
            </a:r>
            <a:r>
              <a:rPr lang="en-US" sz="1600" dirty="0">
                <a:solidFill>
                  <a:srgbClr val="000000"/>
                </a:solidFill>
                <a:latin typeface="Times New Roman" pitchFamily="18" charset="0"/>
                <a:cs typeface="Times New Roman" pitchFamily="18" charset="0"/>
              </a:rPr>
              <a:t>Manager</a:t>
            </a:r>
            <a:r>
              <a:rPr lang="en-US" sz="1600" dirty="0">
                <a:latin typeface="Times New Roman" pitchFamily="18" charset="0"/>
                <a:cs typeface="Times New Roman" pitchFamily="18" charset="0"/>
              </a:rPr>
              <a:t>), S. </a:t>
            </a:r>
            <a:r>
              <a:rPr lang="en-US" sz="1600" dirty="0" err="1">
                <a:latin typeface="Times New Roman" pitchFamily="18" charset="0"/>
                <a:cs typeface="Times New Roman" pitchFamily="18" charset="0"/>
              </a:rPr>
              <a:t>Balascuta</a:t>
            </a:r>
            <a:r>
              <a:rPr lang="en-US" sz="1600" baseline="30000" dirty="0" err="1">
                <a:latin typeface="Times New Roman" pitchFamily="18" charset="0"/>
                <a:cs typeface="Times New Roman" pitchFamily="18" charset="0"/>
              </a:rPr>
              <a:t>a</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L</a:t>
            </a:r>
            <a:r>
              <a:rPr lang="en-US" sz="1600" dirty="0" smtClean="0">
                <a:solidFill>
                  <a:srgbClr val="000000"/>
                </a:solidFill>
                <a:latin typeface="Times New Roman" pitchFamily="18" charset="0"/>
                <a:cs typeface="Times New Roman" pitchFamily="18" charset="0"/>
              </a:rPr>
              <a:t>. </a:t>
            </a:r>
            <a:r>
              <a:rPr lang="en-US" sz="1600" dirty="0" err="1" smtClean="0">
                <a:solidFill>
                  <a:srgbClr val="000000"/>
                </a:solidFill>
                <a:latin typeface="Times New Roman" pitchFamily="18" charset="0"/>
                <a:cs typeface="Times New Roman" pitchFamily="18" charset="0"/>
              </a:rPr>
              <a:t>Barrón</a:t>
            </a:r>
            <a:r>
              <a:rPr lang="en-US" sz="1600" dirty="0">
                <a:solidFill>
                  <a:srgbClr val="000000"/>
                </a:solidFill>
                <a:latin typeface="Times New Roman" pitchFamily="18" charset="0"/>
                <a:cs typeface="Times New Roman" pitchFamily="18" charset="0"/>
              </a:rPr>
              <a:t> </a:t>
            </a:r>
            <a:r>
              <a:rPr lang="en-US" sz="1600" dirty="0" err="1" smtClean="0">
                <a:solidFill>
                  <a:srgbClr val="000000"/>
                </a:solidFill>
                <a:latin typeface="Times New Roman" pitchFamily="18" charset="0"/>
                <a:cs typeface="Times New Roman" pitchFamily="18" charset="0"/>
              </a:rPr>
              <a:t>Palos</a:t>
            </a:r>
            <a:r>
              <a:rPr lang="en-US" sz="1600" baseline="30000" dirty="0" err="1" smtClean="0">
                <a:solidFill>
                  <a:srgbClr val="000000"/>
                </a:solidFill>
                <a:latin typeface="Times New Roman" pitchFamily="18" charset="0"/>
                <a:cs typeface="Times New Roman" pitchFamily="18" charset="0"/>
              </a:rPr>
              <a:t>n</a:t>
            </a:r>
            <a:r>
              <a:rPr lang="en-US" sz="1600" dirty="0" smtClean="0">
                <a:solidFill>
                  <a:srgbClr val="000000"/>
                </a:solidFill>
                <a:latin typeface="Times New Roman" pitchFamily="18" charset="0"/>
                <a:cs typeface="Times New Roman" pitchFamily="18" charset="0"/>
              </a:rPr>
              <a:t>, T.L. </a:t>
            </a:r>
            <a:r>
              <a:rPr lang="en-US" sz="1600" dirty="0" err="1" smtClean="0">
                <a:solidFill>
                  <a:srgbClr val="000000"/>
                </a:solidFill>
                <a:latin typeface="Times New Roman" pitchFamily="18" charset="0"/>
                <a:cs typeface="Times New Roman" pitchFamily="18" charset="0"/>
              </a:rPr>
              <a:t>Bailey</a:t>
            </a:r>
            <a:r>
              <a:rPr lang="en-US" sz="1600" baseline="30000" dirty="0" err="1">
                <a:solidFill>
                  <a:srgbClr val="000000"/>
                </a:solidFill>
                <a:latin typeface="Times New Roman" pitchFamily="18" charset="0"/>
                <a:cs typeface="Times New Roman" pitchFamily="18" charset="0"/>
              </a:rPr>
              <a:t>m</a:t>
            </a:r>
            <a:r>
              <a:rPr lang="en-US" sz="1600" dirty="0" smtClean="0">
                <a:solidFill>
                  <a:srgbClr val="000000"/>
                </a:solidFill>
                <a:latin typeface="Times New Roman" pitchFamily="18" charset="0"/>
                <a:cs typeface="Times New Roman" pitchFamily="18" charset="0"/>
              </a:rPr>
              <a:t>, K. </a:t>
            </a:r>
            <a:r>
              <a:rPr lang="en-US" sz="1600" dirty="0" err="1" smtClean="0">
                <a:solidFill>
                  <a:srgbClr val="000000"/>
                </a:solidFill>
                <a:latin typeface="Times New Roman" pitchFamily="18" charset="0"/>
                <a:cs typeface="Times New Roman" pitchFamily="18" charset="0"/>
              </a:rPr>
              <a:t>Bass</a:t>
            </a:r>
            <a:r>
              <a:rPr lang="en-US" sz="1600" baseline="30000" dirty="0" err="1">
                <a:solidFill>
                  <a:srgbClr val="000000"/>
                </a:solidFill>
                <a:latin typeface="Times New Roman" pitchFamily="18" charset="0"/>
                <a:cs typeface="Times New Roman" pitchFamily="18" charset="0"/>
              </a:rPr>
              <a:t>i</a:t>
            </a:r>
            <a:r>
              <a:rPr lang="en-US" sz="1600" dirty="0" smtClean="0">
                <a:solidFill>
                  <a:srgbClr val="000000"/>
                </a:solidFill>
                <a:latin typeface="Times New Roman" pitchFamily="18" charset="0"/>
                <a:cs typeface="Times New Roman" pitchFamily="18" charset="0"/>
              </a:rPr>
              <a:t>,  </a:t>
            </a:r>
            <a:r>
              <a:rPr lang="en-US" sz="1600" dirty="0" smtClean="0">
                <a:solidFill>
                  <a:srgbClr val="FF0000"/>
                </a:solidFill>
                <a:latin typeface="Times New Roman" pitchFamily="18" charset="0"/>
                <a:cs typeface="Times New Roman" pitchFamily="18" charset="0"/>
              </a:rPr>
              <a:t>N. </a:t>
            </a:r>
            <a:r>
              <a:rPr lang="en-US" sz="1600" dirty="0" err="1" smtClean="0">
                <a:solidFill>
                  <a:srgbClr val="FF0000"/>
                </a:solidFill>
                <a:latin typeface="Times New Roman" pitchFamily="18" charset="0"/>
                <a:cs typeface="Times New Roman" pitchFamily="18" charset="0"/>
              </a:rPr>
              <a:t>Birge</a:t>
            </a:r>
            <a:r>
              <a:rPr lang="en-US" sz="1600" baseline="30000" dirty="0" err="1">
                <a:solidFill>
                  <a:srgbClr val="FF0000"/>
                </a:solidFill>
                <a:latin typeface="Times New Roman" pitchFamily="18" charset="0"/>
                <a:cs typeface="Times New Roman" pitchFamily="18" charset="0"/>
              </a:rPr>
              <a:t>i</a:t>
            </a:r>
            <a:r>
              <a:rPr lang="en-US" sz="1600" dirty="0" smtClean="0">
                <a:solidFill>
                  <a:srgbClr val="000000"/>
                </a:solidFill>
                <a:latin typeface="Times New Roman" pitchFamily="18" charset="0"/>
                <a:cs typeface="Times New Roman" pitchFamily="18" charset="0"/>
              </a:rPr>
              <a:t>, A. </a:t>
            </a:r>
            <a:r>
              <a:rPr lang="en-US" sz="1600" dirty="0" err="1" smtClean="0">
                <a:solidFill>
                  <a:srgbClr val="000000"/>
                </a:solidFill>
                <a:latin typeface="Times New Roman" pitchFamily="18" charset="0"/>
                <a:cs typeface="Times New Roman" pitchFamily="18" charset="0"/>
              </a:rPr>
              <a:t>Blose</a:t>
            </a:r>
            <a:r>
              <a:rPr lang="en-US" sz="1600" baseline="30000" dirty="0" err="1">
                <a:solidFill>
                  <a:srgbClr val="000000"/>
                </a:solidFill>
                <a:latin typeface="Times New Roman" pitchFamily="18" charset="0"/>
                <a:cs typeface="Times New Roman" pitchFamily="18" charset="0"/>
              </a:rPr>
              <a:t>f</a:t>
            </a:r>
            <a:r>
              <a:rPr lang="en-US" sz="1600" dirty="0" smtClean="0">
                <a:solidFill>
                  <a:srgbClr val="000000"/>
                </a:solidFill>
                <a:latin typeface="Times New Roman" pitchFamily="18" charset="0"/>
                <a:cs typeface="Times New Roman" pitchFamily="18" charset="0"/>
              </a:rPr>
              <a:t>, </a:t>
            </a:r>
            <a:r>
              <a:rPr lang="en-US" sz="1600" dirty="0" smtClean="0">
                <a:latin typeface="Times New Roman" pitchFamily="18" charset="0"/>
                <a:cs typeface="Times New Roman" pitchFamily="18" charset="0"/>
              </a:rPr>
              <a:t>D. </a:t>
            </a:r>
            <a:r>
              <a:rPr lang="en-US" sz="1600" dirty="0" err="1" smtClean="0">
                <a:latin typeface="Times New Roman" pitchFamily="18" charset="0"/>
                <a:cs typeface="Times New Roman" pitchFamily="18" charset="0"/>
              </a:rPr>
              <a:t>Borissenko</a:t>
            </a:r>
            <a:r>
              <a:rPr lang="en-US" sz="1600" baseline="30000" dirty="0" err="1" smtClean="0">
                <a:latin typeface="Times New Roman" pitchFamily="18" charset="0"/>
                <a:cs typeface="Times New Roman" pitchFamily="18" charset="0"/>
              </a:rPr>
              <a:t>b</a:t>
            </a:r>
            <a:r>
              <a:rPr lang="en-US" sz="1600" dirty="0" smtClean="0">
                <a:latin typeface="Times New Roman" pitchFamily="18" charset="0"/>
                <a:cs typeface="Times New Roman" pitchFamily="18" charset="0"/>
              </a:rPr>
              <a:t>,  </a:t>
            </a:r>
            <a:r>
              <a:rPr lang="en-US" sz="1600" dirty="0" smtClean="0">
                <a:solidFill>
                  <a:srgbClr val="0000FF"/>
                </a:solidFill>
                <a:latin typeface="Times New Roman" pitchFamily="18" charset="0"/>
                <a:cs typeface="Times New Roman" pitchFamily="18" charset="0"/>
              </a:rPr>
              <a:t>J.D</a:t>
            </a:r>
            <a:r>
              <a:rPr lang="en-US" sz="1600" dirty="0">
                <a:solidFill>
                  <a:srgbClr val="0000FF"/>
                </a:solidFill>
                <a:latin typeface="Times New Roman" pitchFamily="18" charset="0"/>
                <a:cs typeface="Times New Roman" pitchFamily="18" charset="0"/>
              </a:rPr>
              <a:t>. </a:t>
            </a:r>
            <a:r>
              <a:rPr lang="en-US" sz="1600" dirty="0" err="1">
                <a:solidFill>
                  <a:srgbClr val="0000FF"/>
                </a:solidFill>
                <a:latin typeface="Times New Roman" pitchFamily="18" charset="0"/>
                <a:cs typeface="Times New Roman" pitchFamily="18" charset="0"/>
              </a:rPr>
              <a:t>Bowman</a:t>
            </a:r>
            <a:r>
              <a:rPr lang="en-US" sz="1600" baseline="30000" dirty="0" err="1">
                <a:solidFill>
                  <a:srgbClr val="0000FF"/>
                </a:solidFill>
                <a:latin typeface="Times New Roman" pitchFamily="18" charset="0"/>
                <a:cs typeface="Times New Roman" pitchFamily="18" charset="0"/>
              </a:rPr>
              <a:t>c</a:t>
            </a:r>
            <a:r>
              <a:rPr lang="en-US" sz="1600" baseline="30000" dirty="0">
                <a:solidFill>
                  <a:srgbClr val="0000FF"/>
                </a:solidFill>
                <a:latin typeface="Times New Roman" pitchFamily="18" charset="0"/>
                <a:cs typeface="Times New Roman" pitchFamily="18" charset="0"/>
              </a:rPr>
              <a:t> </a:t>
            </a:r>
            <a:r>
              <a:rPr lang="en-US" sz="1600" dirty="0">
                <a:solidFill>
                  <a:srgbClr val="0000FF"/>
                </a:solidFill>
                <a:latin typeface="Times New Roman" pitchFamily="18" charset="0"/>
                <a:cs typeface="Times New Roman" pitchFamily="18" charset="0"/>
              </a:rPr>
              <a:t>(</a:t>
            </a:r>
            <a:r>
              <a:rPr lang="en-US" sz="1600" dirty="0" smtClean="0">
                <a:solidFill>
                  <a:srgbClr val="0000FF"/>
                </a:solidFill>
                <a:latin typeface="Times New Roman" pitchFamily="18" charset="0"/>
                <a:cs typeface="Times New Roman" pitchFamily="18" charset="0"/>
              </a:rPr>
              <a:t>Co-Spokesperson)</a:t>
            </a:r>
            <a:r>
              <a:rPr lang="en-US" sz="1600" dirty="0" smtClean="0">
                <a:solidFill>
                  <a:srgbClr val="000000"/>
                </a:solidFill>
                <a:latin typeface="Times New Roman" pitchFamily="18" charset="0"/>
                <a:cs typeface="Times New Roman" pitchFamily="18" charset="0"/>
              </a:rPr>
              <a:t>, L. </a:t>
            </a:r>
            <a:r>
              <a:rPr lang="en-US" sz="1600" dirty="0" err="1" smtClean="0">
                <a:solidFill>
                  <a:srgbClr val="000000"/>
                </a:solidFill>
                <a:latin typeface="Times New Roman" pitchFamily="18" charset="0"/>
                <a:cs typeface="Times New Roman" pitchFamily="18" charset="0"/>
              </a:rPr>
              <a:t>Broussard</a:t>
            </a:r>
            <a:r>
              <a:rPr lang="en-US" sz="1600" baseline="30000" dirty="0" err="1" smtClean="0">
                <a:solidFill>
                  <a:srgbClr val="000000"/>
                </a:solidFill>
                <a:latin typeface="Times New Roman" pitchFamily="18" charset="0"/>
                <a:cs typeface="Times New Roman" pitchFamily="18" charset="0"/>
              </a:rPr>
              <a:t>c</a:t>
            </a:r>
            <a:r>
              <a:rPr lang="en-US" sz="1600" dirty="0" smtClean="0">
                <a:solidFill>
                  <a:srgbClr val="000000"/>
                </a:solidFill>
                <a:latin typeface="Times New Roman" pitchFamily="18" charset="0"/>
                <a:cs typeface="Times New Roman" pitchFamily="18" charset="0"/>
              </a:rPr>
              <a:t>, A.T. </a:t>
            </a:r>
            <a:r>
              <a:rPr lang="en-US" sz="1600" dirty="0" err="1" smtClean="0">
                <a:solidFill>
                  <a:srgbClr val="000000"/>
                </a:solidFill>
                <a:latin typeface="Times New Roman" pitchFamily="18" charset="0"/>
                <a:cs typeface="Times New Roman" pitchFamily="18" charset="0"/>
              </a:rPr>
              <a:t>Bryant</a:t>
            </a:r>
            <a:r>
              <a:rPr lang="en-US" sz="1600" baseline="30000" dirty="0" err="1">
                <a:solidFill>
                  <a:srgbClr val="000000"/>
                </a:solidFill>
                <a:latin typeface="Times New Roman" pitchFamily="18" charset="0"/>
                <a:cs typeface="Times New Roman" pitchFamily="18" charset="0"/>
              </a:rPr>
              <a:t>b</a:t>
            </a:r>
            <a:r>
              <a:rPr lang="en-US" sz="1600" dirty="0" smtClean="0">
                <a:solidFill>
                  <a:srgbClr val="000000"/>
                </a:solidFill>
                <a:latin typeface="Times New Roman" pitchFamily="18" charset="0"/>
                <a:cs typeface="Times New Roman" pitchFamily="18" charset="0"/>
              </a:rPr>
              <a:t>, J</a:t>
            </a:r>
            <a:r>
              <a:rPr lang="en-US" sz="1600" dirty="0">
                <a:solidFill>
                  <a:srgbClr val="000000"/>
                </a:solidFill>
                <a:latin typeface="Times New Roman" pitchFamily="18" charset="0"/>
                <a:cs typeface="Times New Roman" pitchFamily="18" charset="0"/>
              </a:rPr>
              <a:t>. </a:t>
            </a:r>
            <a:r>
              <a:rPr lang="en-US" sz="1600" dirty="0" err="1">
                <a:solidFill>
                  <a:srgbClr val="000000"/>
                </a:solidFill>
                <a:latin typeface="Times New Roman" pitchFamily="18" charset="0"/>
                <a:cs typeface="Times New Roman" pitchFamily="18" charset="0"/>
              </a:rPr>
              <a:t>Byrne</a:t>
            </a:r>
            <a:r>
              <a:rPr lang="en-US" sz="1600" baseline="30000" dirty="0" err="1">
                <a:solidFill>
                  <a:srgbClr val="000000"/>
                </a:solidFill>
                <a:latin typeface="Times New Roman" pitchFamily="18" charset="0"/>
                <a:cs typeface="Times New Roman" pitchFamily="18" charset="0"/>
              </a:rPr>
              <a:t>d</a:t>
            </a:r>
            <a:r>
              <a:rPr lang="en-US" sz="1600" dirty="0">
                <a:solidFill>
                  <a:srgbClr val="000000"/>
                </a:solidFill>
                <a:latin typeface="Times New Roman" pitchFamily="18" charset="0"/>
                <a:cs typeface="Times New Roman" pitchFamily="18" charset="0"/>
              </a:rPr>
              <a:t>, J.R. </a:t>
            </a:r>
            <a:r>
              <a:rPr lang="en-US" sz="1600" dirty="0" err="1" smtClean="0">
                <a:solidFill>
                  <a:srgbClr val="000000"/>
                </a:solidFill>
                <a:latin typeface="Times New Roman" pitchFamily="18" charset="0"/>
                <a:cs typeface="Times New Roman" pitchFamily="18" charset="0"/>
              </a:rPr>
              <a:t>Calarco</a:t>
            </a:r>
            <a:r>
              <a:rPr lang="en-US" sz="1600" baseline="30000" dirty="0" err="1" smtClean="0">
                <a:solidFill>
                  <a:srgbClr val="000000"/>
                </a:solidFill>
                <a:latin typeface="Times New Roman" pitchFamily="18" charset="0"/>
                <a:cs typeface="Times New Roman" pitchFamily="18" charset="0"/>
              </a:rPr>
              <a:t>c,i</a:t>
            </a:r>
            <a:r>
              <a:rPr lang="en-US" sz="1600" dirty="0" smtClean="0">
                <a:solidFill>
                  <a:srgbClr val="000000"/>
                </a:solidFill>
                <a:latin typeface="Times New Roman" pitchFamily="18" charset="0"/>
                <a:cs typeface="Times New Roman" pitchFamily="18" charset="0"/>
              </a:rPr>
              <a:t>, J. </a:t>
            </a:r>
            <a:r>
              <a:rPr lang="en-US" sz="1600" dirty="0" err="1" smtClean="0">
                <a:solidFill>
                  <a:srgbClr val="000000"/>
                </a:solidFill>
                <a:latin typeface="Times New Roman" pitchFamily="18" charset="0"/>
                <a:cs typeface="Times New Roman" pitchFamily="18" charset="0"/>
              </a:rPr>
              <a:t>Caylor</a:t>
            </a:r>
            <a:r>
              <a:rPr lang="en-US" sz="1600" baseline="30000" dirty="0" err="1">
                <a:solidFill>
                  <a:srgbClr val="000000"/>
                </a:solidFill>
                <a:latin typeface="Times New Roman" pitchFamily="18" charset="0"/>
                <a:cs typeface="Times New Roman" pitchFamily="18" charset="0"/>
              </a:rPr>
              <a:t>i</a:t>
            </a:r>
            <a:r>
              <a:rPr lang="en-US" sz="1600" dirty="0" smtClean="0">
                <a:solidFill>
                  <a:srgbClr val="000000"/>
                </a:solidFill>
                <a:latin typeface="Times New Roman" pitchFamily="18" charset="0"/>
                <a:cs typeface="Times New Roman" pitchFamily="18" charset="0"/>
              </a:rPr>
              <a:t>, K. </a:t>
            </a:r>
            <a:r>
              <a:rPr lang="en-US" sz="1600" dirty="0" err="1" smtClean="0">
                <a:solidFill>
                  <a:srgbClr val="000000"/>
                </a:solidFill>
                <a:latin typeface="Times New Roman" pitchFamily="18" charset="0"/>
                <a:cs typeface="Times New Roman" pitchFamily="18" charset="0"/>
              </a:rPr>
              <a:t>Chang</a:t>
            </a:r>
            <a:r>
              <a:rPr lang="en-US" sz="1600" baseline="30000" dirty="0" err="1">
                <a:latin typeface="Times New Roman" pitchFamily="18" charset="0"/>
                <a:cs typeface="Times New Roman" pitchFamily="18" charset="0"/>
              </a:rPr>
              <a:t>b</a:t>
            </a:r>
            <a:r>
              <a:rPr lang="en-US" sz="1600" dirty="0" smtClean="0">
                <a:solidFill>
                  <a:srgbClr val="000000"/>
                </a:solidFill>
                <a:latin typeface="Times New Roman" pitchFamily="18" charset="0"/>
                <a:cs typeface="Times New Roman" pitchFamily="18" charset="0"/>
              </a:rPr>
              <a:t>, T. </a:t>
            </a:r>
            <a:r>
              <a:rPr lang="en-US" sz="1600" dirty="0" err="1" smtClean="0">
                <a:solidFill>
                  <a:srgbClr val="000000"/>
                </a:solidFill>
                <a:latin typeface="Times New Roman" pitchFamily="18" charset="0"/>
                <a:cs typeface="Times New Roman" pitchFamily="18" charset="0"/>
              </a:rPr>
              <a:t>Chupp</a:t>
            </a:r>
            <a:r>
              <a:rPr lang="en-US" sz="1600" baseline="30000" dirty="0" err="1" smtClean="0">
                <a:solidFill>
                  <a:srgbClr val="000000"/>
                </a:solidFill>
                <a:latin typeface="Times New Roman" pitchFamily="18" charset="0"/>
                <a:cs typeface="Times New Roman" pitchFamily="18" charset="0"/>
              </a:rPr>
              <a:t>o</a:t>
            </a:r>
            <a:r>
              <a:rPr lang="en-US" sz="1600" dirty="0" smtClean="0">
                <a:solidFill>
                  <a:srgbClr val="000000"/>
                </a:solidFill>
                <a:latin typeface="Times New Roman" pitchFamily="18" charset="0"/>
                <a:cs typeface="Times New Roman" pitchFamily="18" charset="0"/>
              </a:rPr>
              <a:t>, T.V</a:t>
            </a:r>
            <a:r>
              <a:rPr lang="en-US" sz="1600" dirty="0">
                <a:solidFill>
                  <a:srgbClr val="000000"/>
                </a:solidFill>
                <a:latin typeface="Times New Roman" pitchFamily="18" charset="0"/>
                <a:cs typeface="Times New Roman" pitchFamily="18" charset="0"/>
              </a:rPr>
              <a:t>. </a:t>
            </a:r>
            <a:r>
              <a:rPr lang="en-US" sz="1600" dirty="0" err="1" smtClean="0">
                <a:solidFill>
                  <a:srgbClr val="000000"/>
                </a:solidFill>
                <a:latin typeface="Times New Roman" pitchFamily="18" charset="0"/>
                <a:cs typeface="Times New Roman" pitchFamily="18" charset="0"/>
              </a:rPr>
              <a:t>Cianciolo</a:t>
            </a:r>
            <a:r>
              <a:rPr lang="en-US" sz="1600" baseline="30000" dirty="0" err="1" smtClean="0">
                <a:solidFill>
                  <a:srgbClr val="000000"/>
                </a:solidFill>
                <a:latin typeface="Times New Roman" pitchFamily="18" charset="0"/>
                <a:cs typeface="Times New Roman" pitchFamily="18" charset="0"/>
              </a:rPr>
              <a:t>c</a:t>
            </a:r>
            <a:r>
              <a:rPr lang="en-US" sz="1600" dirty="0" smtClean="0">
                <a:solidFill>
                  <a:srgbClr val="000000"/>
                </a:solidFill>
                <a:latin typeface="Times New Roman" pitchFamily="18" charset="0"/>
                <a:cs typeface="Times New Roman" pitchFamily="18" charset="0"/>
              </a:rPr>
              <a:t>, C</a:t>
            </a:r>
            <a:r>
              <a:rPr lang="en-US" sz="1600" dirty="0">
                <a:solidFill>
                  <a:srgbClr val="000000"/>
                </a:solidFill>
                <a:latin typeface="Times New Roman" pitchFamily="18" charset="0"/>
                <a:cs typeface="Times New Roman" pitchFamily="18" charset="0"/>
              </a:rPr>
              <a:t>. </a:t>
            </a:r>
            <a:r>
              <a:rPr lang="en-US" sz="1600" dirty="0" err="1" smtClean="0">
                <a:solidFill>
                  <a:srgbClr val="000000"/>
                </a:solidFill>
                <a:latin typeface="Times New Roman" pitchFamily="18" charset="0"/>
                <a:cs typeface="Times New Roman" pitchFamily="18" charset="0"/>
              </a:rPr>
              <a:t>Crawford</a:t>
            </a:r>
            <a:r>
              <a:rPr lang="en-US" sz="1600" baseline="30000" dirty="0" err="1" smtClean="0">
                <a:solidFill>
                  <a:srgbClr val="000000"/>
                </a:solidFill>
                <a:latin typeface="Times New Roman" pitchFamily="18" charset="0"/>
                <a:cs typeface="Times New Roman" pitchFamily="18" charset="0"/>
              </a:rPr>
              <a:t>f</a:t>
            </a:r>
            <a:r>
              <a:rPr lang="en-US" sz="1600" dirty="0" smtClean="0">
                <a:solidFill>
                  <a:srgbClr val="000000"/>
                </a:solidFill>
                <a:latin typeface="Times New Roman" pitchFamily="18" charset="0"/>
                <a:cs typeface="Times New Roman" pitchFamily="18" charset="0"/>
              </a:rPr>
              <a:t>, </a:t>
            </a:r>
            <a:r>
              <a:rPr lang="en-US" sz="1600" dirty="0" smtClean="0">
                <a:solidFill>
                  <a:srgbClr val="000000"/>
                </a:solidFill>
                <a:latin typeface="Times New Roman" pitchFamily="18" charset="0"/>
                <a:cs typeface="Times New Roman" pitchFamily="18" charset="0"/>
              </a:rPr>
              <a:t>M. </a:t>
            </a:r>
            <a:r>
              <a:rPr lang="en-US" sz="1600" dirty="0" err="1" smtClean="0">
                <a:solidFill>
                  <a:srgbClr val="000000"/>
                </a:solidFill>
                <a:latin typeface="Times New Roman" pitchFamily="18" charset="0"/>
                <a:cs typeface="Times New Roman" pitchFamily="18" charset="0"/>
              </a:rPr>
              <a:t>Cruz</a:t>
            </a:r>
            <a:r>
              <a:rPr lang="en-US" sz="1600" baseline="30000" dirty="0" err="1">
                <a:solidFill>
                  <a:srgbClr val="000000"/>
                </a:solidFill>
                <a:latin typeface="Times New Roman" pitchFamily="18" charset="0"/>
                <a:cs typeface="Times New Roman" pitchFamily="18" charset="0"/>
              </a:rPr>
              <a:t>i</a:t>
            </a:r>
            <a:r>
              <a:rPr lang="en-US" sz="1600" dirty="0" smtClean="0">
                <a:solidFill>
                  <a:srgbClr val="000000"/>
                </a:solidFill>
                <a:latin typeface="Times New Roman" pitchFamily="18" charset="0"/>
                <a:cs typeface="Times New Roman" pitchFamily="18" charset="0"/>
              </a:rPr>
              <a:t>, X</a:t>
            </a:r>
            <a:r>
              <a:rPr lang="en-US" sz="1600" dirty="0" smtClean="0">
                <a:solidFill>
                  <a:srgbClr val="000000"/>
                </a:solidFill>
                <a:latin typeface="Times New Roman" pitchFamily="18" charset="0"/>
                <a:cs typeface="Times New Roman" pitchFamily="18" charset="0"/>
              </a:rPr>
              <a:t>. </a:t>
            </a:r>
            <a:r>
              <a:rPr lang="en-US" sz="1600" dirty="0" err="1" smtClean="0">
                <a:solidFill>
                  <a:srgbClr val="000000"/>
                </a:solidFill>
                <a:latin typeface="Times New Roman" pitchFamily="18" charset="0"/>
                <a:cs typeface="Times New Roman" pitchFamily="18" charset="0"/>
              </a:rPr>
              <a:t>Ding</a:t>
            </a:r>
            <a:r>
              <a:rPr lang="en-US" sz="1600" baseline="30000" dirty="0" err="1">
                <a:solidFill>
                  <a:srgbClr val="000000"/>
                </a:solidFill>
                <a:latin typeface="Times New Roman" pitchFamily="18" charset="0"/>
                <a:cs typeface="Times New Roman" pitchFamily="18" charset="0"/>
              </a:rPr>
              <a:t>b</a:t>
            </a:r>
            <a:r>
              <a:rPr lang="en-US" sz="1600" dirty="0">
                <a:solidFill>
                  <a:srgbClr val="000000"/>
                </a:solidFill>
                <a:latin typeface="Times New Roman" pitchFamily="18" charset="0"/>
                <a:cs typeface="Times New Roman" pitchFamily="18" charset="0"/>
              </a:rPr>
              <a:t>, </a:t>
            </a:r>
            <a:r>
              <a:rPr lang="en-US" sz="1600" dirty="0" smtClean="0">
                <a:solidFill>
                  <a:srgbClr val="FF0000"/>
                </a:solidFill>
                <a:latin typeface="Times New Roman" pitchFamily="18" charset="0"/>
                <a:cs typeface="Times New Roman" pitchFamily="18" charset="0"/>
              </a:rPr>
              <a:t>W</a:t>
            </a:r>
            <a:r>
              <a:rPr lang="en-US" sz="1600" dirty="0" smtClean="0">
                <a:solidFill>
                  <a:srgbClr val="FF0000"/>
                </a:solidFill>
                <a:latin typeface="Times New Roman" pitchFamily="18" charset="0"/>
                <a:cs typeface="Times New Roman" pitchFamily="18" charset="0"/>
              </a:rPr>
              <a:t>. </a:t>
            </a:r>
            <a:r>
              <a:rPr lang="en-US" sz="1600" dirty="0" err="1" smtClean="0">
                <a:solidFill>
                  <a:srgbClr val="FF0000"/>
                </a:solidFill>
                <a:latin typeface="Times New Roman" pitchFamily="18" charset="0"/>
                <a:cs typeface="Times New Roman" pitchFamily="18" charset="0"/>
              </a:rPr>
              <a:t>Fan</a:t>
            </a:r>
            <a:r>
              <a:rPr lang="en-US" sz="1600" baseline="30000" dirty="0" err="1">
                <a:solidFill>
                  <a:srgbClr val="FF0000"/>
                </a:solidFill>
                <a:latin typeface="Times New Roman" pitchFamily="18" charset="0"/>
                <a:cs typeface="Times New Roman" pitchFamily="18" charset="0"/>
              </a:rPr>
              <a:t>b</a:t>
            </a:r>
            <a:r>
              <a:rPr lang="en-US" sz="1600" dirty="0">
                <a:solidFill>
                  <a:srgbClr val="000000"/>
                </a:solidFill>
                <a:latin typeface="Times New Roman" pitchFamily="18" charset="0"/>
                <a:cs typeface="Times New Roman" pitchFamily="18" charset="0"/>
              </a:rPr>
              <a:t>, </a:t>
            </a:r>
            <a:r>
              <a:rPr lang="en-US" sz="1600" dirty="0" smtClean="0">
                <a:latin typeface="Times New Roman" pitchFamily="18" charset="0"/>
                <a:cs typeface="Times New Roman" pitchFamily="18" charset="0"/>
              </a:rPr>
              <a:t>W. </a:t>
            </a:r>
            <a:r>
              <a:rPr lang="en-US" sz="1600" dirty="0" err="1" smtClean="0">
                <a:latin typeface="Times New Roman" pitchFamily="18" charset="0"/>
                <a:cs typeface="Times New Roman" pitchFamily="18" charset="0"/>
              </a:rPr>
              <a:t>Farrar</a:t>
            </a:r>
            <a:r>
              <a:rPr lang="en-US" sz="1600" baseline="30000" dirty="0" err="1">
                <a:latin typeface="Times New Roman" pitchFamily="18" charset="0"/>
                <a:cs typeface="Times New Roman" pitchFamily="18" charset="0"/>
              </a:rPr>
              <a:t>b</a:t>
            </a:r>
            <a:r>
              <a:rPr lang="en-US" sz="1600" dirty="0">
                <a:latin typeface="Times New Roman" pitchFamily="18" charset="0"/>
                <a:cs typeface="Times New Roman" pitchFamily="18" charset="0"/>
              </a:rPr>
              <a:t>, </a:t>
            </a:r>
            <a:r>
              <a:rPr lang="en-US" sz="1600" dirty="0" smtClean="0">
                <a:solidFill>
                  <a:srgbClr val="000000"/>
                </a:solidFill>
                <a:latin typeface="Times New Roman" pitchFamily="18" charset="0"/>
                <a:cs typeface="Times New Roman" pitchFamily="18" charset="0"/>
              </a:rPr>
              <a:t>N. </a:t>
            </a:r>
            <a:r>
              <a:rPr lang="en-US" sz="1600" dirty="0" err="1" smtClean="0">
                <a:solidFill>
                  <a:srgbClr val="000000"/>
                </a:solidFill>
                <a:latin typeface="Times New Roman" pitchFamily="18" charset="0"/>
                <a:cs typeface="Times New Roman" pitchFamily="18" charset="0"/>
              </a:rPr>
              <a:t>Fomin</a:t>
            </a:r>
            <a:r>
              <a:rPr lang="en-US" sz="1600" baseline="30000" dirty="0" err="1" smtClean="0">
                <a:solidFill>
                  <a:srgbClr val="000000"/>
                </a:solidFill>
                <a:latin typeface="Times New Roman" pitchFamily="18" charset="0"/>
                <a:cs typeface="Times New Roman" pitchFamily="18" charset="0"/>
              </a:rPr>
              <a:t>i</a:t>
            </a:r>
            <a:r>
              <a:rPr lang="en-US" sz="1600" dirty="0" smtClean="0">
                <a:solidFill>
                  <a:srgbClr val="000000"/>
                </a:solidFill>
                <a:latin typeface="Times New Roman" pitchFamily="18" charset="0"/>
                <a:cs typeface="Times New Roman" pitchFamily="18" charset="0"/>
              </a:rPr>
              <a:t>, </a:t>
            </a:r>
            <a:r>
              <a:rPr lang="en-US" sz="1600" dirty="0">
                <a:solidFill>
                  <a:srgbClr val="000000"/>
                </a:solidFill>
                <a:latin typeface="Times New Roman" pitchFamily="18" charset="0"/>
                <a:cs typeface="Times New Roman" pitchFamily="18" charset="0"/>
              </a:rPr>
              <a:t>E. </a:t>
            </a:r>
            <a:r>
              <a:rPr lang="en-US" sz="1600" dirty="0" err="1">
                <a:solidFill>
                  <a:srgbClr val="000000"/>
                </a:solidFill>
                <a:latin typeface="Times New Roman" pitchFamily="18" charset="0"/>
                <a:cs typeface="Times New Roman" pitchFamily="18" charset="0"/>
              </a:rPr>
              <a:t>Frlež</a:t>
            </a:r>
            <a:r>
              <a:rPr lang="en-US" sz="1600" baseline="30000" dirty="0" err="1">
                <a:solidFill>
                  <a:srgbClr val="000000"/>
                </a:solidFill>
                <a:latin typeface="Times New Roman" pitchFamily="18" charset="0"/>
                <a:cs typeface="Times New Roman" pitchFamily="18" charset="0"/>
              </a:rPr>
              <a:t>b</a:t>
            </a:r>
            <a:r>
              <a:rPr lang="en-US" sz="1600" dirty="0">
                <a:solidFill>
                  <a:srgbClr val="000000"/>
                </a:solidFill>
                <a:latin typeface="Times New Roman" pitchFamily="18" charset="0"/>
                <a:cs typeface="Times New Roman" pitchFamily="18" charset="0"/>
              </a:rPr>
              <a:t>, J</a:t>
            </a:r>
            <a:r>
              <a:rPr lang="en-US" sz="1600" dirty="0" smtClean="0">
                <a:solidFill>
                  <a:srgbClr val="000000"/>
                </a:solidFill>
                <a:latin typeface="Times New Roman" pitchFamily="18" charset="0"/>
                <a:cs typeface="Times New Roman" pitchFamily="18" charset="0"/>
              </a:rPr>
              <a:t>. </a:t>
            </a:r>
            <a:r>
              <a:rPr lang="en-US" sz="1600" dirty="0" err="1" smtClean="0">
                <a:solidFill>
                  <a:srgbClr val="000000"/>
                </a:solidFill>
                <a:latin typeface="Times New Roman" pitchFamily="18" charset="0"/>
                <a:cs typeface="Times New Roman" pitchFamily="18" charset="0"/>
              </a:rPr>
              <a:t>Fry</a:t>
            </a:r>
            <a:r>
              <a:rPr lang="en-US" sz="1600" baseline="30000" dirty="0" err="1" smtClean="0">
                <a:solidFill>
                  <a:srgbClr val="000000"/>
                </a:solidFill>
                <a:latin typeface="Times New Roman" pitchFamily="18" charset="0"/>
                <a:cs typeface="Times New Roman" pitchFamily="18" charset="0"/>
              </a:rPr>
              <a:t>b</a:t>
            </a:r>
            <a:r>
              <a:rPr lang="en-US" sz="1600" dirty="0" smtClean="0">
                <a:solidFill>
                  <a:srgbClr val="000000"/>
                </a:solidFill>
                <a:latin typeface="Times New Roman" pitchFamily="18" charset="0"/>
                <a:cs typeface="Times New Roman" pitchFamily="18" charset="0"/>
              </a:rPr>
              <a:t>, </a:t>
            </a:r>
            <a:r>
              <a:rPr lang="en-US" sz="1600" dirty="0">
                <a:solidFill>
                  <a:srgbClr val="000000"/>
                </a:solidFill>
                <a:latin typeface="Times New Roman" pitchFamily="18" charset="0"/>
                <a:cs typeface="Times New Roman" pitchFamily="18" charset="0"/>
              </a:rPr>
              <a:t>M.T. </a:t>
            </a:r>
            <a:r>
              <a:rPr lang="en-US" sz="1600" dirty="0" err="1">
                <a:solidFill>
                  <a:srgbClr val="000000"/>
                </a:solidFill>
                <a:latin typeface="Times New Roman" pitchFamily="18" charset="0"/>
                <a:cs typeface="Times New Roman" pitchFamily="18" charset="0"/>
              </a:rPr>
              <a:t>Gericke</a:t>
            </a:r>
            <a:r>
              <a:rPr lang="en-US" sz="1600" baseline="30000" dirty="0" err="1">
                <a:solidFill>
                  <a:srgbClr val="000000"/>
                </a:solidFill>
                <a:latin typeface="Times New Roman" pitchFamily="18" charset="0"/>
                <a:cs typeface="Times New Roman" pitchFamily="18" charset="0"/>
              </a:rPr>
              <a:t>g</a:t>
            </a:r>
            <a:r>
              <a:rPr lang="en-US" sz="1600" dirty="0">
                <a:solidFill>
                  <a:srgbClr val="000000"/>
                </a:solidFill>
                <a:latin typeface="Times New Roman" pitchFamily="18" charset="0"/>
                <a:cs typeface="Times New Roman" pitchFamily="18" charset="0"/>
              </a:rPr>
              <a:t>, </a:t>
            </a:r>
            <a:r>
              <a:rPr lang="en-US" sz="1600" dirty="0" smtClean="0">
                <a:solidFill>
                  <a:srgbClr val="000000"/>
                </a:solidFill>
                <a:latin typeface="Times New Roman" pitchFamily="18" charset="0"/>
                <a:cs typeface="Times New Roman" pitchFamily="18" charset="0"/>
              </a:rPr>
              <a:t>M. </a:t>
            </a:r>
            <a:r>
              <a:rPr lang="en-US" sz="1600" dirty="0" err="1" smtClean="0">
                <a:solidFill>
                  <a:srgbClr val="000000"/>
                </a:solidFill>
                <a:latin typeface="Times New Roman" pitchFamily="18" charset="0"/>
                <a:cs typeface="Times New Roman" pitchFamily="18" charset="0"/>
              </a:rPr>
              <a:t>Gervais</a:t>
            </a:r>
            <a:r>
              <a:rPr lang="en-US" sz="1600" baseline="30000" dirty="0" err="1">
                <a:solidFill>
                  <a:srgbClr val="000000"/>
                </a:solidFill>
                <a:latin typeface="Times New Roman" pitchFamily="18" charset="0"/>
                <a:cs typeface="Times New Roman" pitchFamily="18" charset="0"/>
              </a:rPr>
              <a:t>f</a:t>
            </a:r>
            <a:r>
              <a:rPr lang="en-US" sz="1600" dirty="0" smtClean="0">
                <a:solidFill>
                  <a:srgbClr val="000000"/>
                </a:solidFill>
                <a:latin typeface="Times New Roman" pitchFamily="18" charset="0"/>
                <a:cs typeface="Times New Roman" pitchFamily="18" charset="0"/>
              </a:rPr>
              <a:t>, F</a:t>
            </a:r>
            <a:r>
              <a:rPr lang="en-US" sz="1600" dirty="0">
                <a:solidFill>
                  <a:srgbClr val="000000"/>
                </a:solidFill>
                <a:latin typeface="Times New Roman" pitchFamily="18" charset="0"/>
                <a:cs typeface="Times New Roman" pitchFamily="18" charset="0"/>
              </a:rPr>
              <a:t>. </a:t>
            </a:r>
            <a:r>
              <a:rPr lang="en-US" sz="1600" dirty="0" err="1">
                <a:solidFill>
                  <a:srgbClr val="000000"/>
                </a:solidFill>
                <a:latin typeface="Times New Roman" pitchFamily="18" charset="0"/>
                <a:cs typeface="Times New Roman" pitchFamily="18" charset="0"/>
              </a:rPr>
              <a:t>Glück</a:t>
            </a:r>
            <a:r>
              <a:rPr lang="en-US" sz="1600" baseline="30000" dirty="0" err="1">
                <a:solidFill>
                  <a:srgbClr val="000000"/>
                </a:solidFill>
                <a:latin typeface="Times New Roman" pitchFamily="18" charset="0"/>
                <a:cs typeface="Times New Roman" pitchFamily="18" charset="0"/>
              </a:rPr>
              <a:t>h</a:t>
            </a:r>
            <a:r>
              <a:rPr lang="en-US" sz="1600" dirty="0">
                <a:solidFill>
                  <a:srgbClr val="000000"/>
                </a:solidFill>
                <a:latin typeface="Times New Roman" pitchFamily="18" charset="0"/>
                <a:cs typeface="Times New Roman" pitchFamily="18" charset="0"/>
              </a:rPr>
              <a:t>, G.L. </a:t>
            </a:r>
            <a:r>
              <a:rPr lang="en-US" sz="1600" dirty="0" err="1" smtClean="0">
                <a:solidFill>
                  <a:srgbClr val="000000"/>
                </a:solidFill>
                <a:latin typeface="Times New Roman" pitchFamily="18" charset="0"/>
                <a:cs typeface="Times New Roman" pitchFamily="18" charset="0"/>
              </a:rPr>
              <a:t>Greene</a:t>
            </a:r>
            <a:r>
              <a:rPr lang="en-US" sz="1600" baseline="30000" dirty="0" err="1" smtClean="0">
                <a:solidFill>
                  <a:srgbClr val="000000"/>
                </a:solidFill>
                <a:latin typeface="Times New Roman" pitchFamily="18" charset="0"/>
                <a:cs typeface="Times New Roman" pitchFamily="18" charset="0"/>
              </a:rPr>
              <a:t>c,i</a:t>
            </a:r>
            <a:r>
              <a:rPr lang="en-US" sz="1600" dirty="0" smtClean="0">
                <a:solidFill>
                  <a:srgbClr val="000000"/>
                </a:solidFill>
                <a:latin typeface="Times New Roman" pitchFamily="18" charset="0"/>
                <a:cs typeface="Times New Roman" pitchFamily="18" charset="0"/>
              </a:rPr>
              <a:t>, </a:t>
            </a:r>
            <a:r>
              <a:rPr lang="en-US" sz="1600" dirty="0">
                <a:solidFill>
                  <a:srgbClr val="000000"/>
                </a:solidFill>
                <a:latin typeface="Times New Roman" pitchFamily="18" charset="0"/>
                <a:cs typeface="Times New Roman" pitchFamily="18" charset="0"/>
              </a:rPr>
              <a:t>R.K. </a:t>
            </a:r>
            <a:r>
              <a:rPr lang="en-US" sz="1600" dirty="0" err="1">
                <a:solidFill>
                  <a:srgbClr val="000000"/>
                </a:solidFill>
                <a:latin typeface="Times New Roman" pitchFamily="18" charset="0"/>
                <a:cs typeface="Times New Roman" pitchFamily="18" charset="0"/>
              </a:rPr>
              <a:t>Grzywacz</a:t>
            </a:r>
            <a:r>
              <a:rPr lang="en-US" sz="1600" baseline="30000" dirty="0" err="1">
                <a:solidFill>
                  <a:srgbClr val="000000"/>
                </a:solidFill>
                <a:latin typeface="Times New Roman" pitchFamily="18" charset="0"/>
                <a:cs typeface="Times New Roman" pitchFamily="18" charset="0"/>
              </a:rPr>
              <a:t>i</a:t>
            </a:r>
            <a:r>
              <a:rPr lang="en-US" sz="1600" dirty="0">
                <a:solidFill>
                  <a:srgbClr val="000000"/>
                </a:solidFill>
                <a:latin typeface="Times New Roman" pitchFamily="18" charset="0"/>
                <a:cs typeface="Times New Roman" pitchFamily="18" charset="0"/>
              </a:rPr>
              <a:t>,  V. </a:t>
            </a:r>
            <a:r>
              <a:rPr lang="en-US" sz="1600" dirty="0" err="1">
                <a:solidFill>
                  <a:srgbClr val="000000"/>
                </a:solidFill>
                <a:latin typeface="Times New Roman" pitchFamily="18" charset="0"/>
                <a:cs typeface="Times New Roman" pitchFamily="18" charset="0"/>
              </a:rPr>
              <a:t>Gudkov</a:t>
            </a:r>
            <a:r>
              <a:rPr lang="en-US" sz="1600" baseline="30000" dirty="0" err="1">
                <a:solidFill>
                  <a:srgbClr val="000000"/>
                </a:solidFill>
                <a:latin typeface="Times New Roman" pitchFamily="18" charset="0"/>
                <a:cs typeface="Times New Roman" pitchFamily="18" charset="0"/>
              </a:rPr>
              <a:t>j</a:t>
            </a:r>
            <a:r>
              <a:rPr lang="en-US" sz="1600" dirty="0" smtClean="0">
                <a:solidFill>
                  <a:srgbClr val="000000"/>
                </a:solidFill>
                <a:latin typeface="Times New Roman" pitchFamily="18" charset="0"/>
                <a:cs typeface="Times New Roman" pitchFamily="18" charset="0"/>
              </a:rPr>
              <a:t>, J. </a:t>
            </a:r>
            <a:r>
              <a:rPr lang="en-US" sz="1600" dirty="0" err="1" smtClean="0">
                <a:solidFill>
                  <a:srgbClr val="000000"/>
                </a:solidFill>
                <a:latin typeface="Times New Roman" pitchFamily="18" charset="0"/>
                <a:cs typeface="Times New Roman" pitchFamily="18" charset="0"/>
              </a:rPr>
              <a:t>Hamblen</a:t>
            </a:r>
            <a:r>
              <a:rPr lang="en-US" sz="1600" baseline="30000" dirty="0" err="1">
                <a:solidFill>
                  <a:srgbClr val="000000"/>
                </a:solidFill>
                <a:latin typeface="Times New Roman" pitchFamily="18" charset="0"/>
                <a:cs typeface="Times New Roman" pitchFamily="18" charset="0"/>
              </a:rPr>
              <a:t>e</a:t>
            </a:r>
            <a:r>
              <a:rPr lang="en-US" sz="1600" dirty="0" smtClean="0">
                <a:solidFill>
                  <a:srgbClr val="000000"/>
                </a:solidFill>
                <a:latin typeface="Times New Roman" pitchFamily="18" charset="0"/>
                <a:cs typeface="Times New Roman" pitchFamily="18" charset="0"/>
              </a:rPr>
              <a:t>, C. </a:t>
            </a:r>
            <a:r>
              <a:rPr lang="en-US" sz="1600" dirty="0" err="1" smtClean="0">
                <a:solidFill>
                  <a:srgbClr val="000000"/>
                </a:solidFill>
                <a:latin typeface="Times New Roman" pitchFamily="18" charset="0"/>
                <a:cs typeface="Times New Roman" pitchFamily="18" charset="0"/>
              </a:rPr>
              <a:t>Hayes</a:t>
            </a:r>
            <a:r>
              <a:rPr lang="en-US" sz="1600" baseline="30000" dirty="0" err="1" smtClean="0">
                <a:solidFill>
                  <a:srgbClr val="000000"/>
                </a:solidFill>
                <a:latin typeface="Times New Roman" pitchFamily="18" charset="0"/>
                <a:cs typeface="Times New Roman" pitchFamily="18" charset="0"/>
              </a:rPr>
              <a:t>m</a:t>
            </a:r>
            <a:r>
              <a:rPr lang="en-US" sz="1600" dirty="0" smtClean="0">
                <a:solidFill>
                  <a:srgbClr val="000000"/>
                </a:solidFill>
                <a:latin typeface="Times New Roman" pitchFamily="18" charset="0"/>
                <a:cs typeface="Times New Roman" pitchFamily="18" charset="0"/>
              </a:rPr>
              <a:t>,  </a:t>
            </a:r>
            <a:r>
              <a:rPr lang="en-US" sz="1600" dirty="0" smtClean="0">
                <a:solidFill>
                  <a:srgbClr val="FF0000"/>
                </a:solidFill>
                <a:latin typeface="Times New Roman" pitchFamily="18" charset="0"/>
                <a:cs typeface="Times New Roman" pitchFamily="18" charset="0"/>
              </a:rPr>
              <a:t>C. </a:t>
            </a:r>
            <a:r>
              <a:rPr lang="en-US" sz="1600" dirty="0" err="1" smtClean="0">
                <a:solidFill>
                  <a:srgbClr val="FF0000"/>
                </a:solidFill>
                <a:latin typeface="Times New Roman" pitchFamily="18" charset="0"/>
                <a:cs typeface="Times New Roman" pitchFamily="18" charset="0"/>
              </a:rPr>
              <a:t>Hendrus</a:t>
            </a:r>
            <a:r>
              <a:rPr lang="en-US" sz="1600" baseline="30000" dirty="0" err="1" smtClean="0">
                <a:solidFill>
                  <a:srgbClr val="FF0000"/>
                </a:solidFill>
                <a:latin typeface="Times New Roman" pitchFamily="18" charset="0"/>
                <a:cs typeface="Times New Roman" pitchFamily="18" charset="0"/>
              </a:rPr>
              <a:t>o</a:t>
            </a:r>
            <a:r>
              <a:rPr lang="en-US" sz="1600" dirty="0" smtClean="0">
                <a:solidFill>
                  <a:srgbClr val="000000"/>
                </a:solidFill>
                <a:latin typeface="Times New Roman" pitchFamily="18" charset="0"/>
                <a:cs typeface="Times New Roman" pitchFamily="18" charset="0"/>
              </a:rPr>
              <a:t>, T. </a:t>
            </a:r>
            <a:r>
              <a:rPr lang="en-US" sz="1600" dirty="0" err="1" smtClean="0">
                <a:solidFill>
                  <a:srgbClr val="000000"/>
                </a:solidFill>
                <a:latin typeface="Times New Roman" pitchFamily="18" charset="0"/>
                <a:cs typeface="Times New Roman" pitchFamily="18" charset="0"/>
              </a:rPr>
              <a:t>Ito</a:t>
            </a:r>
            <a:r>
              <a:rPr lang="en-US" sz="1600" baseline="30000" dirty="0" err="1" smtClean="0">
                <a:solidFill>
                  <a:srgbClr val="000000"/>
                </a:solidFill>
                <a:latin typeface="Times New Roman" pitchFamily="18" charset="0"/>
                <a:cs typeface="Times New Roman" pitchFamily="18" charset="0"/>
              </a:rPr>
              <a:t>k</a:t>
            </a:r>
            <a:r>
              <a:rPr lang="en-US" sz="1600" dirty="0" smtClean="0">
                <a:solidFill>
                  <a:srgbClr val="000000"/>
                </a:solidFill>
                <a:latin typeface="Times New Roman" pitchFamily="18" charset="0"/>
                <a:cs typeface="Times New Roman" pitchFamily="18" charset="0"/>
              </a:rPr>
              <a:t>, </a:t>
            </a:r>
            <a:r>
              <a:rPr lang="en-US" sz="1600" dirty="0">
                <a:solidFill>
                  <a:srgbClr val="FF0000"/>
                </a:solidFill>
                <a:latin typeface="Times New Roman" pitchFamily="18" charset="0"/>
                <a:cs typeface="Times New Roman" pitchFamily="18" charset="0"/>
              </a:rPr>
              <a:t>A. </a:t>
            </a:r>
            <a:r>
              <a:rPr lang="en-US" sz="1600" dirty="0" err="1" smtClean="0">
                <a:solidFill>
                  <a:srgbClr val="FF0000"/>
                </a:solidFill>
                <a:latin typeface="Times New Roman" pitchFamily="18" charset="0"/>
                <a:cs typeface="Times New Roman" pitchFamily="18" charset="0"/>
              </a:rPr>
              <a:t>Jezghani</a:t>
            </a:r>
            <a:r>
              <a:rPr lang="en-US" sz="1600" baseline="30000" dirty="0" err="1" smtClean="0">
                <a:solidFill>
                  <a:srgbClr val="FF0000"/>
                </a:solidFill>
                <a:latin typeface="Times New Roman" pitchFamily="18" charset="0"/>
                <a:cs typeface="Times New Roman" pitchFamily="18" charset="0"/>
              </a:rPr>
              <a:t>f</a:t>
            </a:r>
            <a:r>
              <a:rPr lang="en-US" sz="1600" dirty="0">
                <a:latin typeface="Times New Roman" pitchFamily="18" charset="0"/>
                <a:cs typeface="Times New Roman" pitchFamily="18" charset="0"/>
              </a:rPr>
              <a:t>,</a:t>
            </a:r>
            <a:r>
              <a:rPr lang="en-US" sz="1600" dirty="0">
                <a:solidFill>
                  <a:srgbClr val="FF0000"/>
                </a:solidFill>
                <a:latin typeface="Times New Roman" pitchFamily="18" charset="0"/>
                <a:cs typeface="Times New Roman" pitchFamily="18" charset="0"/>
              </a:rPr>
              <a:t> H</a:t>
            </a:r>
            <a:r>
              <a:rPr lang="en-US" sz="1600" dirty="0" smtClean="0">
                <a:solidFill>
                  <a:srgbClr val="FF0000"/>
                </a:solidFill>
                <a:latin typeface="Times New Roman" pitchFamily="18" charset="0"/>
                <a:cs typeface="Times New Roman" pitchFamily="18" charset="0"/>
              </a:rPr>
              <a:t>. Li</a:t>
            </a:r>
            <a:r>
              <a:rPr lang="en-US" sz="1600" baseline="30000" dirty="0">
                <a:solidFill>
                  <a:srgbClr val="FF0000"/>
                </a:solidFill>
                <a:latin typeface="Times New Roman" pitchFamily="18" charset="0"/>
                <a:cs typeface="Times New Roman" pitchFamily="18" charset="0"/>
              </a:rPr>
              <a:t>b</a:t>
            </a:r>
            <a:r>
              <a:rPr lang="en-US" sz="1600" dirty="0" smtClean="0">
                <a:solidFill>
                  <a:srgbClr val="000000"/>
                </a:solidFill>
                <a:latin typeface="Times New Roman" pitchFamily="18" charset="0"/>
                <a:cs typeface="Times New Roman" pitchFamily="18" charset="0"/>
              </a:rPr>
              <a:t>, M. </a:t>
            </a:r>
            <a:r>
              <a:rPr lang="en-US" sz="1600" dirty="0" err="1" smtClean="0">
                <a:solidFill>
                  <a:srgbClr val="000000"/>
                </a:solidFill>
                <a:latin typeface="Times New Roman" pitchFamily="18" charset="0"/>
                <a:cs typeface="Times New Roman" pitchFamily="18" charset="0"/>
              </a:rPr>
              <a:t>Makela</a:t>
            </a:r>
            <a:r>
              <a:rPr lang="en-US" sz="1600" baseline="30000" dirty="0" err="1" smtClean="0">
                <a:solidFill>
                  <a:srgbClr val="000000"/>
                </a:solidFill>
                <a:latin typeface="Times New Roman" pitchFamily="18" charset="0"/>
                <a:cs typeface="Times New Roman" pitchFamily="18" charset="0"/>
              </a:rPr>
              <a:t>k</a:t>
            </a:r>
            <a:r>
              <a:rPr lang="en-US" sz="1600" dirty="0" smtClean="0">
                <a:solidFill>
                  <a:srgbClr val="000000"/>
                </a:solidFill>
                <a:latin typeface="Times New Roman" pitchFamily="18" charset="0"/>
                <a:cs typeface="Times New Roman" pitchFamily="18" charset="0"/>
              </a:rPr>
              <a:t>, N. </a:t>
            </a:r>
            <a:r>
              <a:rPr lang="en-US" sz="1600" dirty="0" err="1" smtClean="0">
                <a:solidFill>
                  <a:srgbClr val="000000"/>
                </a:solidFill>
                <a:latin typeface="Times New Roman" pitchFamily="18" charset="0"/>
                <a:cs typeface="Times New Roman" pitchFamily="18" charset="0"/>
              </a:rPr>
              <a:t>Macsai</a:t>
            </a:r>
            <a:r>
              <a:rPr lang="en-US" sz="1600" baseline="30000" dirty="0" err="1" smtClean="0">
                <a:solidFill>
                  <a:srgbClr val="000000"/>
                </a:solidFill>
                <a:latin typeface="Times New Roman" pitchFamily="18" charset="0"/>
                <a:cs typeface="Times New Roman" pitchFamily="18" charset="0"/>
              </a:rPr>
              <a:t>g</a:t>
            </a:r>
            <a:r>
              <a:rPr lang="en-US" sz="1600" dirty="0" smtClean="0">
                <a:solidFill>
                  <a:srgbClr val="000000"/>
                </a:solidFill>
                <a:latin typeface="Times New Roman" pitchFamily="18" charset="0"/>
                <a:cs typeface="Times New Roman" pitchFamily="18" charset="0"/>
              </a:rPr>
              <a:t>, J. </a:t>
            </a:r>
            <a:r>
              <a:rPr lang="en-US" sz="1600" dirty="0" err="1" smtClean="0">
                <a:solidFill>
                  <a:srgbClr val="000000"/>
                </a:solidFill>
                <a:latin typeface="Times New Roman" pitchFamily="18" charset="0"/>
                <a:cs typeface="Times New Roman" pitchFamily="18" charset="0"/>
              </a:rPr>
              <a:t>Mammei</a:t>
            </a:r>
            <a:r>
              <a:rPr lang="en-US" sz="1600" baseline="30000" dirty="0" err="1">
                <a:solidFill>
                  <a:srgbClr val="000000"/>
                </a:solidFill>
                <a:latin typeface="Times New Roman" pitchFamily="18" charset="0"/>
                <a:cs typeface="Times New Roman" pitchFamily="18" charset="0"/>
              </a:rPr>
              <a:t>g</a:t>
            </a:r>
            <a:r>
              <a:rPr lang="en-US" sz="1600" dirty="0" smtClean="0">
                <a:solidFill>
                  <a:srgbClr val="000000"/>
                </a:solidFill>
                <a:latin typeface="Times New Roman" pitchFamily="18" charset="0"/>
                <a:cs typeface="Times New Roman" pitchFamily="18" charset="0"/>
              </a:rPr>
              <a:t>, R. </a:t>
            </a:r>
            <a:r>
              <a:rPr lang="en-US" sz="1600" dirty="0" err="1" smtClean="0">
                <a:solidFill>
                  <a:srgbClr val="000000"/>
                </a:solidFill>
                <a:latin typeface="Times New Roman" pitchFamily="18" charset="0"/>
                <a:cs typeface="Times New Roman" pitchFamily="18" charset="0"/>
              </a:rPr>
              <a:t>Mammei</a:t>
            </a:r>
            <a:r>
              <a:rPr lang="en-US" sz="1600" baseline="30000" dirty="0" err="1">
                <a:solidFill>
                  <a:srgbClr val="000000"/>
                </a:solidFill>
                <a:latin typeface="Times New Roman" pitchFamily="18" charset="0"/>
                <a:cs typeface="Times New Roman" pitchFamily="18" charset="0"/>
              </a:rPr>
              <a:t>l</a:t>
            </a:r>
            <a:r>
              <a:rPr lang="en-US" sz="1600" dirty="0" smtClean="0">
                <a:solidFill>
                  <a:srgbClr val="000000"/>
                </a:solidFill>
                <a:latin typeface="Times New Roman" pitchFamily="18" charset="0"/>
                <a:cs typeface="Times New Roman" pitchFamily="18" charset="0"/>
              </a:rPr>
              <a:t>, </a:t>
            </a:r>
            <a:r>
              <a:rPr lang="en-US" sz="1600" dirty="0" smtClean="0">
                <a:latin typeface="Times New Roman" pitchFamily="18" charset="0"/>
                <a:cs typeface="Times New Roman" pitchFamily="18" charset="0"/>
              </a:rPr>
              <a:t>M. </a:t>
            </a:r>
            <a:r>
              <a:rPr lang="en-US" sz="1600" dirty="0" err="1" smtClean="0">
                <a:latin typeface="Times New Roman" pitchFamily="18" charset="0"/>
                <a:cs typeface="Times New Roman" pitchFamily="18" charset="0"/>
              </a:rPr>
              <a:t>Martinez</a:t>
            </a:r>
            <a:r>
              <a:rPr lang="en-US" sz="1600" baseline="30000" dirty="0" err="1" smtClean="0">
                <a:latin typeface="Times New Roman" pitchFamily="18" charset="0"/>
                <a:cs typeface="Times New Roman" pitchFamily="18" charset="0"/>
              </a:rPr>
              <a:t>a</a:t>
            </a:r>
            <a:r>
              <a:rPr lang="en-US" sz="1600" dirty="0" smtClean="0">
                <a:solidFill>
                  <a:srgbClr val="000000"/>
                </a:solidFill>
                <a:latin typeface="Times New Roman" pitchFamily="18" charset="0"/>
                <a:cs typeface="Times New Roman" pitchFamily="18" charset="0"/>
              </a:rPr>
              <a:t>, </a:t>
            </a:r>
            <a:r>
              <a:rPr lang="en-US" sz="1600" dirty="0" smtClean="0">
                <a:solidFill>
                  <a:srgbClr val="FF0000"/>
                </a:solidFill>
                <a:latin typeface="Times New Roman" pitchFamily="18" charset="0"/>
                <a:cs typeface="Times New Roman" pitchFamily="18" charset="0"/>
              </a:rPr>
              <a:t>D.G. </a:t>
            </a:r>
            <a:r>
              <a:rPr lang="en-US" sz="1600" dirty="0" err="1" smtClean="0">
                <a:solidFill>
                  <a:srgbClr val="FF0000"/>
                </a:solidFill>
                <a:latin typeface="Times New Roman" pitchFamily="18" charset="0"/>
                <a:cs typeface="Times New Roman" pitchFamily="18" charset="0"/>
              </a:rPr>
              <a:t>Matthews</a:t>
            </a:r>
            <a:r>
              <a:rPr lang="en-US" sz="1600" baseline="30000" dirty="0" err="1">
                <a:solidFill>
                  <a:srgbClr val="FF0000"/>
                </a:solidFill>
                <a:latin typeface="Times New Roman" pitchFamily="18" charset="0"/>
                <a:cs typeface="Times New Roman" pitchFamily="18" charset="0"/>
              </a:rPr>
              <a:t>f</a:t>
            </a:r>
            <a:r>
              <a:rPr lang="en-US" sz="1600" dirty="0">
                <a:solidFill>
                  <a:srgbClr val="000000"/>
                </a:solidFill>
                <a:latin typeface="Times New Roman" pitchFamily="18" charset="0"/>
                <a:cs typeface="Times New Roman" pitchFamily="18" charset="0"/>
              </a:rPr>
              <a:t>, </a:t>
            </a:r>
            <a:r>
              <a:rPr lang="en-US" sz="1600" dirty="0" smtClean="0">
                <a:solidFill>
                  <a:srgbClr val="000000"/>
                </a:solidFill>
                <a:latin typeface="Times New Roman" pitchFamily="18" charset="0"/>
                <a:cs typeface="Times New Roman" pitchFamily="18" charset="0"/>
              </a:rPr>
              <a:t>M. </a:t>
            </a:r>
            <a:r>
              <a:rPr lang="en-US" sz="1600" dirty="0" err="1" smtClean="0">
                <a:solidFill>
                  <a:srgbClr val="000000"/>
                </a:solidFill>
                <a:latin typeface="Times New Roman" pitchFamily="18" charset="0"/>
                <a:cs typeface="Times New Roman" pitchFamily="18" charset="0"/>
              </a:rPr>
              <a:t>McCrea</a:t>
            </a:r>
            <a:r>
              <a:rPr lang="en-US" sz="1600" baseline="30000" dirty="0" err="1">
                <a:solidFill>
                  <a:srgbClr val="000000"/>
                </a:solidFill>
                <a:latin typeface="Times New Roman" pitchFamily="18" charset="0"/>
                <a:cs typeface="Times New Roman" pitchFamily="18" charset="0"/>
              </a:rPr>
              <a:t>f</a:t>
            </a:r>
            <a:r>
              <a:rPr lang="en-US" sz="1600" dirty="0" smtClean="0">
                <a:solidFill>
                  <a:srgbClr val="000000"/>
                </a:solidFill>
                <a:latin typeface="Times New Roman" pitchFamily="18" charset="0"/>
                <a:cs typeface="Times New Roman" pitchFamily="18" charset="0"/>
              </a:rPr>
              <a:t>, P. </a:t>
            </a:r>
            <a:r>
              <a:rPr lang="en-US" sz="1600" dirty="0" err="1" smtClean="0">
                <a:solidFill>
                  <a:srgbClr val="000000"/>
                </a:solidFill>
                <a:latin typeface="Times New Roman" pitchFamily="18" charset="0"/>
                <a:cs typeface="Times New Roman" pitchFamily="18" charset="0"/>
              </a:rPr>
              <a:t>McGaughey</a:t>
            </a:r>
            <a:r>
              <a:rPr lang="en-US" sz="1600" baseline="30000" dirty="0" err="1">
                <a:solidFill>
                  <a:srgbClr val="000000"/>
                </a:solidFill>
                <a:latin typeface="Times New Roman" pitchFamily="18" charset="0"/>
                <a:cs typeface="Times New Roman" pitchFamily="18" charset="0"/>
              </a:rPr>
              <a:t>k</a:t>
            </a:r>
            <a:r>
              <a:rPr lang="en-US" sz="1600" dirty="0" smtClean="0">
                <a:solidFill>
                  <a:srgbClr val="000000"/>
                </a:solidFill>
                <a:latin typeface="Times New Roman" pitchFamily="18" charset="0"/>
                <a:cs typeface="Times New Roman" pitchFamily="18" charset="0"/>
              </a:rPr>
              <a:t>, </a:t>
            </a:r>
            <a:r>
              <a:rPr lang="en-US" sz="1600" dirty="0" smtClean="0">
                <a:latin typeface="Times New Roman" pitchFamily="18" charset="0"/>
                <a:cs typeface="Times New Roman" pitchFamily="18" charset="0"/>
              </a:rPr>
              <a:t>C.D. </a:t>
            </a:r>
            <a:r>
              <a:rPr lang="en-US" sz="1600" dirty="0" err="1" smtClean="0">
                <a:latin typeface="Times New Roman" pitchFamily="18" charset="0"/>
                <a:cs typeface="Times New Roman" pitchFamily="18" charset="0"/>
              </a:rPr>
              <a:t>McLaughlin</a:t>
            </a:r>
            <a:r>
              <a:rPr lang="en-US" sz="1600" baseline="30000" dirty="0" err="1">
                <a:latin typeface="Times New Roman" pitchFamily="18" charset="0"/>
                <a:cs typeface="Times New Roman" pitchFamily="18" charset="0"/>
              </a:rPr>
              <a:t>b</a:t>
            </a:r>
            <a:r>
              <a:rPr lang="en-US" sz="1600" dirty="0" smtClean="0">
                <a:latin typeface="Times New Roman" pitchFamily="18" charset="0"/>
                <a:cs typeface="Times New Roman" pitchFamily="18" charset="0"/>
              </a:rPr>
              <a:t>, P. </a:t>
            </a:r>
            <a:r>
              <a:rPr lang="en-US" sz="1600" dirty="0" err="1" smtClean="0">
                <a:solidFill>
                  <a:srgbClr val="000000"/>
                </a:solidFill>
                <a:latin typeface="Times New Roman" pitchFamily="18" charset="0"/>
                <a:cs typeface="Times New Roman" pitchFamily="18" charset="0"/>
              </a:rPr>
              <a:t>Mueller</a:t>
            </a:r>
            <a:r>
              <a:rPr lang="en-US" sz="1600" baseline="30000" dirty="0" err="1" smtClean="0">
                <a:solidFill>
                  <a:srgbClr val="000000"/>
                </a:solidFill>
                <a:latin typeface="Times New Roman" pitchFamily="18" charset="0"/>
                <a:cs typeface="Times New Roman" pitchFamily="18" charset="0"/>
              </a:rPr>
              <a:t>c</a:t>
            </a:r>
            <a:r>
              <a:rPr lang="en-US" sz="1600" dirty="0" smtClean="0">
                <a:solidFill>
                  <a:srgbClr val="000000"/>
                </a:solidFill>
                <a:latin typeface="Times New Roman" pitchFamily="18" charset="0"/>
                <a:cs typeface="Times New Roman" pitchFamily="18" charset="0"/>
              </a:rPr>
              <a:t>, </a:t>
            </a:r>
            <a:r>
              <a:rPr lang="en-US" sz="1600" dirty="0" smtClean="0">
                <a:latin typeface="Times New Roman" pitchFamily="18" charset="0"/>
                <a:cs typeface="Times New Roman" pitchFamily="18" charset="0"/>
              </a:rPr>
              <a:t>D. van </a:t>
            </a:r>
            <a:r>
              <a:rPr lang="en-US" sz="1600" dirty="0" err="1" smtClean="0">
                <a:latin typeface="Times New Roman" pitchFamily="18" charset="0"/>
                <a:cs typeface="Times New Roman" pitchFamily="18" charset="0"/>
              </a:rPr>
              <a:t>Petten</a:t>
            </a:r>
            <a:r>
              <a:rPr lang="en-US" sz="1600" baseline="30000" dirty="0" err="1" smtClean="0">
                <a:latin typeface="Times New Roman" pitchFamily="18" charset="0"/>
                <a:cs typeface="Times New Roman" pitchFamily="18" charset="0"/>
              </a:rPr>
              <a:t>b</a:t>
            </a:r>
            <a:r>
              <a:rPr lang="en-US" sz="1600" dirty="0" smtClean="0">
                <a:solidFill>
                  <a:srgbClr val="000000"/>
                </a:solidFill>
                <a:latin typeface="Times New Roman" pitchFamily="18" charset="0"/>
                <a:cs typeface="Times New Roman" pitchFamily="18" charset="0"/>
              </a:rPr>
              <a:t>, S.I</a:t>
            </a:r>
            <a:r>
              <a:rPr lang="en-US" sz="1600" dirty="0">
                <a:solidFill>
                  <a:srgbClr val="000000"/>
                </a:solidFill>
                <a:latin typeface="Times New Roman" pitchFamily="18" charset="0"/>
                <a:cs typeface="Times New Roman" pitchFamily="18" charset="0"/>
              </a:rPr>
              <a:t>. </a:t>
            </a:r>
            <a:r>
              <a:rPr lang="en-US" sz="1600" dirty="0" err="1">
                <a:solidFill>
                  <a:srgbClr val="000000"/>
                </a:solidFill>
                <a:latin typeface="Times New Roman" pitchFamily="18" charset="0"/>
                <a:cs typeface="Times New Roman" pitchFamily="18" charset="0"/>
              </a:rPr>
              <a:t>Penttilä</a:t>
            </a:r>
            <a:r>
              <a:rPr lang="en-US" sz="1600" baseline="30000" dirty="0" err="1">
                <a:solidFill>
                  <a:srgbClr val="000000"/>
                </a:solidFill>
                <a:latin typeface="Times New Roman" pitchFamily="18" charset="0"/>
                <a:cs typeface="Times New Roman" pitchFamily="18" charset="0"/>
              </a:rPr>
              <a:t>c</a:t>
            </a:r>
            <a:r>
              <a:rPr lang="en-US" sz="1600" dirty="0">
                <a:solidFill>
                  <a:srgbClr val="000000"/>
                </a:solidFill>
                <a:latin typeface="Times New Roman" pitchFamily="18" charset="0"/>
                <a:cs typeface="Times New Roman" pitchFamily="18" charset="0"/>
              </a:rPr>
              <a:t> (On-site Manager), </a:t>
            </a:r>
            <a:r>
              <a:rPr lang="en-US" sz="1600" dirty="0" smtClean="0">
                <a:solidFill>
                  <a:srgbClr val="FF0000"/>
                </a:solidFill>
                <a:latin typeface="Times New Roman" pitchFamily="18" charset="0"/>
                <a:cs typeface="Times New Roman" pitchFamily="18" charset="0"/>
              </a:rPr>
              <a:t>D.E. </a:t>
            </a:r>
            <a:r>
              <a:rPr lang="en-US" sz="1600" dirty="0" err="1" smtClean="0">
                <a:solidFill>
                  <a:srgbClr val="FF0000"/>
                </a:solidFill>
                <a:latin typeface="Times New Roman" pitchFamily="18" charset="0"/>
                <a:cs typeface="Times New Roman" pitchFamily="18" charset="0"/>
              </a:rPr>
              <a:t>Perryman</a:t>
            </a:r>
            <a:r>
              <a:rPr lang="en-US" sz="1600" baseline="30000" dirty="0" err="1">
                <a:solidFill>
                  <a:srgbClr val="000000"/>
                </a:solidFill>
                <a:latin typeface="Times New Roman" pitchFamily="18" charset="0"/>
                <a:cs typeface="Times New Roman" pitchFamily="18" charset="0"/>
              </a:rPr>
              <a:t>i</a:t>
            </a:r>
            <a:r>
              <a:rPr lang="en-US" sz="1600" dirty="0" smtClean="0">
                <a:solidFill>
                  <a:srgbClr val="000000"/>
                </a:solidFill>
                <a:latin typeface="Times New Roman" pitchFamily="18" charset="0"/>
                <a:cs typeface="Times New Roman" pitchFamily="18" charset="0"/>
              </a:rPr>
              <a:t>, R. </a:t>
            </a:r>
            <a:r>
              <a:rPr lang="en-US" sz="1600" dirty="0" err="1" smtClean="0">
                <a:solidFill>
                  <a:srgbClr val="000000"/>
                </a:solidFill>
                <a:latin typeface="Times New Roman" pitchFamily="18" charset="0"/>
                <a:cs typeface="Times New Roman" pitchFamily="18" charset="0"/>
              </a:rPr>
              <a:t>Picker</a:t>
            </a:r>
            <a:r>
              <a:rPr lang="en-US" sz="1600" baseline="30000" dirty="0" err="1">
                <a:solidFill>
                  <a:srgbClr val="000000"/>
                </a:solidFill>
                <a:latin typeface="Times New Roman" pitchFamily="18" charset="0"/>
                <a:cs typeface="Times New Roman" pitchFamily="18" charset="0"/>
              </a:rPr>
              <a:t>p</a:t>
            </a:r>
            <a:r>
              <a:rPr lang="en-US" sz="1600" dirty="0" smtClean="0">
                <a:solidFill>
                  <a:srgbClr val="000000"/>
                </a:solidFill>
                <a:latin typeface="Times New Roman" pitchFamily="18" charset="0"/>
                <a:cs typeface="Times New Roman" pitchFamily="18" charset="0"/>
              </a:rPr>
              <a:t>, J. </a:t>
            </a:r>
            <a:r>
              <a:rPr lang="en-US" sz="1600" dirty="0" err="1" smtClean="0">
                <a:solidFill>
                  <a:srgbClr val="000000"/>
                </a:solidFill>
                <a:latin typeface="Times New Roman" pitchFamily="18" charset="0"/>
                <a:cs typeface="Times New Roman" pitchFamily="18" charset="0"/>
              </a:rPr>
              <a:t>Pierce</a:t>
            </a:r>
            <a:r>
              <a:rPr lang="en-US" sz="1600" baseline="30000" dirty="0" err="1">
                <a:solidFill>
                  <a:srgbClr val="000000"/>
                </a:solidFill>
                <a:latin typeface="Times New Roman" pitchFamily="18" charset="0"/>
                <a:cs typeface="Times New Roman" pitchFamily="18" charset="0"/>
              </a:rPr>
              <a:t>c</a:t>
            </a:r>
            <a:r>
              <a:rPr lang="en-US" sz="1600" dirty="0" smtClean="0">
                <a:solidFill>
                  <a:srgbClr val="000000"/>
                </a:solidFill>
                <a:latin typeface="Times New Roman" pitchFamily="18" charset="0"/>
                <a:cs typeface="Times New Roman" pitchFamily="18" charset="0"/>
              </a:rPr>
              <a:t>, </a:t>
            </a:r>
            <a:r>
              <a:rPr lang="en-US" sz="1600" dirty="0" smtClean="0">
                <a:solidFill>
                  <a:srgbClr val="0000FF"/>
                </a:solidFill>
                <a:latin typeface="Times New Roman" pitchFamily="18" charset="0"/>
                <a:cs typeface="Times New Roman" pitchFamily="18" charset="0"/>
              </a:rPr>
              <a:t>D</a:t>
            </a:r>
            <a:r>
              <a:rPr lang="en-US" sz="1600" dirty="0">
                <a:solidFill>
                  <a:srgbClr val="0000FF"/>
                </a:solidFill>
                <a:latin typeface="Times New Roman" pitchFamily="18" charset="0"/>
                <a:cs typeface="Times New Roman" pitchFamily="18" charset="0"/>
              </a:rPr>
              <a:t>. </a:t>
            </a:r>
            <a:r>
              <a:rPr lang="en-US" sz="1600" dirty="0" err="1" smtClean="0">
                <a:solidFill>
                  <a:srgbClr val="0000FF"/>
                </a:solidFill>
                <a:latin typeface="Times New Roman" pitchFamily="18" charset="0"/>
                <a:cs typeface="Times New Roman" pitchFamily="18" charset="0"/>
              </a:rPr>
              <a:t>Počanić</a:t>
            </a:r>
            <a:r>
              <a:rPr lang="en-US" sz="1600" baseline="30000" dirty="0" err="1" smtClean="0">
                <a:solidFill>
                  <a:srgbClr val="0000FF"/>
                </a:solidFill>
                <a:latin typeface="Times New Roman" pitchFamily="18" charset="0"/>
                <a:cs typeface="Times New Roman" pitchFamily="18" charset="0"/>
              </a:rPr>
              <a:t>b</a:t>
            </a:r>
            <a:r>
              <a:rPr lang="en-US" sz="1600" dirty="0" smtClean="0">
                <a:solidFill>
                  <a:srgbClr val="0000FF"/>
                </a:solidFill>
                <a:latin typeface="Times New Roman" pitchFamily="18" charset="0"/>
                <a:cs typeface="Times New Roman" pitchFamily="18" charset="0"/>
              </a:rPr>
              <a:t> </a:t>
            </a:r>
            <a:r>
              <a:rPr lang="en-US" sz="1600" dirty="0">
                <a:solidFill>
                  <a:srgbClr val="0000FF"/>
                </a:solidFill>
                <a:latin typeface="Times New Roman" pitchFamily="18" charset="0"/>
                <a:cs typeface="Times New Roman" pitchFamily="18" charset="0"/>
              </a:rPr>
              <a:t>(</a:t>
            </a:r>
            <a:r>
              <a:rPr lang="en-US" sz="1600" dirty="0" smtClean="0">
                <a:solidFill>
                  <a:srgbClr val="0000FF"/>
                </a:solidFill>
                <a:latin typeface="Times New Roman" pitchFamily="18" charset="0"/>
                <a:cs typeface="Times New Roman" pitchFamily="18" charset="0"/>
              </a:rPr>
              <a:t>Co-Spokesperson)</a:t>
            </a:r>
            <a:r>
              <a:rPr lang="en-US" sz="1600" dirty="0" smtClean="0">
                <a:solidFill>
                  <a:srgbClr val="000000"/>
                </a:solidFill>
                <a:latin typeface="Times New Roman" pitchFamily="18" charset="0"/>
                <a:cs typeface="Times New Roman" pitchFamily="18" charset="0"/>
              </a:rPr>
              <a:t>, </a:t>
            </a:r>
            <a:r>
              <a:rPr lang="en-US" sz="1600" dirty="0" smtClean="0">
                <a:solidFill>
                  <a:srgbClr val="000000"/>
                </a:solidFill>
                <a:latin typeface="Times New Roman" pitchFamily="18" charset="0"/>
                <a:cs typeface="Times New Roman" pitchFamily="18" charset="0"/>
              </a:rPr>
              <a:t>H. </a:t>
            </a:r>
            <a:r>
              <a:rPr lang="en-US" sz="1600" dirty="0" err="1" smtClean="0">
                <a:solidFill>
                  <a:srgbClr val="000000"/>
                </a:solidFill>
                <a:latin typeface="Times New Roman" pitchFamily="18" charset="0"/>
                <a:cs typeface="Times New Roman" pitchFamily="18" charset="0"/>
              </a:rPr>
              <a:t>Presley</a:t>
            </a:r>
            <a:r>
              <a:rPr lang="en-US" sz="1600" baseline="30000" dirty="0" err="1" smtClean="0">
                <a:solidFill>
                  <a:srgbClr val="000000"/>
                </a:solidFill>
                <a:latin typeface="Times New Roman" pitchFamily="18" charset="0"/>
                <a:cs typeface="Times New Roman" pitchFamily="18" charset="0"/>
              </a:rPr>
              <a:t>i</a:t>
            </a:r>
            <a:r>
              <a:rPr lang="en-US" sz="16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a:t>
            </a:r>
            <a:r>
              <a:rPr lang="en-US" sz="1600" baseline="30000" dirty="0" smtClean="0">
                <a:solidFill>
                  <a:srgbClr val="000000"/>
                </a:solidFill>
                <a:latin typeface="Times New Roman" pitchFamily="18" charset="0"/>
                <a:cs typeface="Times New Roman" pitchFamily="18" charset="0"/>
              </a:rPr>
              <a:t>  </a:t>
            </a:r>
            <a:r>
              <a:rPr lang="en-US" sz="1600" dirty="0" smtClean="0">
                <a:solidFill>
                  <a:srgbClr val="FF0000"/>
                </a:solidFill>
                <a:latin typeface="Times New Roman" pitchFamily="18" charset="0"/>
                <a:cs typeface="Times New Roman" pitchFamily="18" charset="0"/>
              </a:rPr>
              <a:t>Yu </a:t>
            </a:r>
            <a:r>
              <a:rPr lang="en-US" sz="1600" dirty="0" err="1" smtClean="0">
                <a:solidFill>
                  <a:srgbClr val="FF0000"/>
                </a:solidFill>
                <a:latin typeface="Times New Roman" pitchFamily="18" charset="0"/>
                <a:cs typeface="Times New Roman" pitchFamily="18" charset="0"/>
              </a:rPr>
              <a:t>Qian</a:t>
            </a:r>
            <a:r>
              <a:rPr lang="en-US" sz="1600" baseline="30000" dirty="0" err="1">
                <a:solidFill>
                  <a:srgbClr val="FF0000"/>
                </a:solidFill>
                <a:latin typeface="Times New Roman" pitchFamily="18" charset="0"/>
                <a:cs typeface="Times New Roman" pitchFamily="18" charset="0"/>
              </a:rPr>
              <a:t>b</a:t>
            </a:r>
            <a:r>
              <a:rPr lang="en-US" sz="1600" dirty="0" smtClean="0">
                <a:solidFill>
                  <a:srgbClr val="000000"/>
                </a:solidFill>
                <a:latin typeface="Times New Roman" pitchFamily="18" charset="0"/>
                <a:cs typeface="Times New Roman" pitchFamily="18" charset="0"/>
              </a:rPr>
              <a:t>, </a:t>
            </a:r>
            <a:r>
              <a:rPr lang="en-US" sz="1600" dirty="0" smtClean="0">
                <a:solidFill>
                  <a:srgbClr val="FF0000"/>
                </a:solidFill>
                <a:latin typeface="Times New Roman" pitchFamily="18" charset="0"/>
                <a:cs typeface="Times New Roman" pitchFamily="18" charset="0"/>
              </a:rPr>
              <a:t>G. </a:t>
            </a:r>
            <a:r>
              <a:rPr lang="en-US" sz="1600" dirty="0" err="1" smtClean="0">
                <a:solidFill>
                  <a:srgbClr val="FF0000"/>
                </a:solidFill>
                <a:latin typeface="Times New Roman" pitchFamily="18" charset="0"/>
                <a:cs typeface="Times New Roman" pitchFamily="18" charset="0"/>
              </a:rPr>
              <a:t>Randall</a:t>
            </a:r>
            <a:r>
              <a:rPr lang="en-US" sz="1600" baseline="30000" dirty="0" err="1">
                <a:solidFill>
                  <a:srgbClr val="FF0000"/>
                </a:solidFill>
                <a:latin typeface="Times New Roman" pitchFamily="18" charset="0"/>
                <a:cs typeface="Times New Roman" pitchFamily="18" charset="0"/>
              </a:rPr>
              <a:t>a</a:t>
            </a:r>
            <a:r>
              <a:rPr lang="en-US" sz="1600" dirty="0" smtClean="0">
                <a:solidFill>
                  <a:srgbClr val="000000"/>
                </a:solidFill>
                <a:latin typeface="Times New Roman" pitchFamily="18" charset="0"/>
                <a:cs typeface="Times New Roman" pitchFamily="18" charset="0"/>
              </a:rPr>
              <a:t>, G. </a:t>
            </a:r>
            <a:r>
              <a:rPr lang="en-US" sz="1600" dirty="0" err="1" smtClean="0">
                <a:solidFill>
                  <a:srgbClr val="000000"/>
                </a:solidFill>
                <a:latin typeface="Times New Roman" pitchFamily="18" charset="0"/>
                <a:cs typeface="Times New Roman" pitchFamily="18" charset="0"/>
              </a:rPr>
              <a:t>Riley</a:t>
            </a:r>
            <a:r>
              <a:rPr lang="en-US" sz="1600" baseline="30000" dirty="0" err="1">
                <a:solidFill>
                  <a:srgbClr val="000000"/>
                </a:solidFill>
                <a:latin typeface="Times New Roman" pitchFamily="18" charset="0"/>
                <a:cs typeface="Times New Roman" pitchFamily="18" charset="0"/>
              </a:rPr>
              <a:t>i</a:t>
            </a:r>
            <a:r>
              <a:rPr lang="en-US" sz="1600" dirty="0" smtClean="0">
                <a:solidFill>
                  <a:srgbClr val="000000"/>
                </a:solidFill>
                <a:latin typeface="Times New Roman" pitchFamily="18" charset="0"/>
                <a:cs typeface="Times New Roman" pitchFamily="18" charset="0"/>
              </a:rPr>
              <a:t>, K.P</a:t>
            </a:r>
            <a:r>
              <a:rPr lang="en-US" sz="1600" dirty="0">
                <a:solidFill>
                  <a:srgbClr val="000000"/>
                </a:solidFill>
                <a:latin typeface="Times New Roman" pitchFamily="18" charset="0"/>
                <a:cs typeface="Times New Roman" pitchFamily="18" charset="0"/>
              </a:rPr>
              <a:t>. </a:t>
            </a:r>
            <a:r>
              <a:rPr lang="en-US" sz="1600" dirty="0" err="1">
                <a:solidFill>
                  <a:srgbClr val="000000"/>
                </a:solidFill>
                <a:latin typeface="Times New Roman" pitchFamily="18" charset="0"/>
                <a:cs typeface="Times New Roman" pitchFamily="18" charset="0"/>
              </a:rPr>
              <a:t>Rykaczewski</a:t>
            </a:r>
            <a:r>
              <a:rPr lang="en-US" sz="1600" baseline="30000" dirty="0" err="1">
                <a:solidFill>
                  <a:srgbClr val="000000"/>
                </a:solidFill>
                <a:latin typeface="Times New Roman" pitchFamily="18" charset="0"/>
                <a:cs typeface="Times New Roman" pitchFamily="18" charset="0"/>
              </a:rPr>
              <a:t>c</a:t>
            </a:r>
            <a:r>
              <a:rPr lang="en-US" sz="1600" dirty="0">
                <a:solidFill>
                  <a:srgbClr val="000000"/>
                </a:solidFill>
                <a:latin typeface="Times New Roman" pitchFamily="18" charset="0"/>
                <a:cs typeface="Times New Roman" pitchFamily="18" charset="0"/>
              </a:rPr>
              <a:t>, </a:t>
            </a:r>
            <a:r>
              <a:rPr lang="en-US" sz="1600" dirty="0" smtClean="0">
                <a:solidFill>
                  <a:srgbClr val="000000"/>
                </a:solidFill>
                <a:latin typeface="Times New Roman" pitchFamily="18" charset="0"/>
                <a:cs typeface="Times New Roman" pitchFamily="18" charset="0"/>
              </a:rPr>
              <a:t>A. Salas-</a:t>
            </a:r>
            <a:r>
              <a:rPr lang="en-US" sz="1600" dirty="0" err="1" smtClean="0">
                <a:solidFill>
                  <a:srgbClr val="000000"/>
                </a:solidFill>
                <a:latin typeface="Times New Roman" pitchFamily="18" charset="0"/>
                <a:cs typeface="Times New Roman" pitchFamily="18" charset="0"/>
              </a:rPr>
              <a:t>Bacci</a:t>
            </a:r>
            <a:r>
              <a:rPr lang="en-US" sz="1600" baseline="30000" dirty="0" err="1" smtClean="0">
                <a:solidFill>
                  <a:srgbClr val="000000"/>
                </a:solidFill>
                <a:latin typeface="Times New Roman" pitchFamily="18" charset="0"/>
                <a:cs typeface="Times New Roman" pitchFamily="18" charset="0"/>
              </a:rPr>
              <a:t>b</a:t>
            </a:r>
            <a:r>
              <a:rPr lang="en-US" sz="1600" dirty="0" smtClean="0">
                <a:solidFill>
                  <a:srgbClr val="000000"/>
                </a:solidFill>
                <a:latin typeface="Times New Roman" pitchFamily="18" charset="0"/>
                <a:cs typeface="Times New Roman" pitchFamily="18" charset="0"/>
              </a:rPr>
              <a:t>, S. </a:t>
            </a:r>
            <a:r>
              <a:rPr lang="en-US" sz="1600" dirty="0" err="1" smtClean="0">
                <a:solidFill>
                  <a:srgbClr val="000000"/>
                </a:solidFill>
                <a:latin typeface="Times New Roman" pitchFamily="18" charset="0"/>
                <a:cs typeface="Times New Roman" pitchFamily="18" charset="0"/>
              </a:rPr>
              <a:t>Samiei</a:t>
            </a:r>
            <a:r>
              <a:rPr lang="en-US" sz="1600" baseline="30000" dirty="0" err="1" smtClean="0">
                <a:solidFill>
                  <a:srgbClr val="000000"/>
                </a:solidFill>
                <a:latin typeface="Times New Roman" pitchFamily="18" charset="0"/>
                <a:cs typeface="Times New Roman" pitchFamily="18" charset="0"/>
              </a:rPr>
              <a:t>b</a:t>
            </a:r>
            <a:r>
              <a:rPr lang="en-US" sz="1600" dirty="0" smtClean="0">
                <a:solidFill>
                  <a:srgbClr val="000000"/>
                </a:solidFill>
                <a:latin typeface="Times New Roman" pitchFamily="18" charset="0"/>
                <a:cs typeface="Times New Roman" pitchFamily="18" charset="0"/>
              </a:rPr>
              <a:t>, </a:t>
            </a:r>
            <a:r>
              <a:rPr lang="en-US" sz="1600" dirty="0" smtClean="0">
                <a:solidFill>
                  <a:srgbClr val="FF0000"/>
                </a:solidFill>
                <a:latin typeface="Times New Roman" pitchFamily="18" charset="0"/>
                <a:cs typeface="Times New Roman" pitchFamily="18" charset="0"/>
              </a:rPr>
              <a:t>E.M. Scott</a:t>
            </a:r>
            <a:r>
              <a:rPr lang="en-US" sz="1600" baseline="30000" dirty="0" smtClean="0">
                <a:solidFill>
                  <a:srgbClr val="FF0000"/>
                </a:solidFill>
                <a:latin typeface="Times New Roman" pitchFamily="18" charset="0"/>
                <a:cs typeface="Times New Roman" pitchFamily="18" charset="0"/>
              </a:rPr>
              <a:t>i</a:t>
            </a:r>
            <a:r>
              <a:rPr lang="en-US" sz="1600" dirty="0" smtClean="0">
                <a:latin typeface="Times New Roman" pitchFamily="18" charset="0"/>
                <a:cs typeface="Times New Roman" pitchFamily="18" charset="0"/>
              </a:rPr>
              <a:t>,</a:t>
            </a:r>
            <a:r>
              <a:rPr lang="en-US" sz="1600" dirty="0" smtClean="0">
                <a:solidFill>
                  <a:srgbClr val="FF0000"/>
                </a:solidFill>
                <a:latin typeface="Times New Roman" pitchFamily="18" charset="0"/>
                <a:cs typeface="Times New Roman" pitchFamily="18" charset="0"/>
              </a:rPr>
              <a:t> </a:t>
            </a:r>
            <a:r>
              <a:rPr lang="en-US" sz="1600" dirty="0" smtClean="0">
                <a:latin typeface="Times New Roman" pitchFamily="18" charset="0"/>
                <a:cs typeface="Times New Roman" pitchFamily="18" charset="0"/>
              </a:rPr>
              <a:t>T. </a:t>
            </a:r>
            <a:r>
              <a:rPr lang="en-US" sz="1600" dirty="0" err="1" smtClean="0">
                <a:latin typeface="Times New Roman" pitchFamily="18" charset="0"/>
                <a:cs typeface="Times New Roman" pitchFamily="18" charset="0"/>
              </a:rPr>
              <a:t>Shelton</a:t>
            </a:r>
            <a:r>
              <a:rPr lang="en-US" sz="1600" baseline="30000" dirty="0" err="1">
                <a:solidFill>
                  <a:srgbClr val="000000"/>
                </a:solidFill>
                <a:latin typeface="Times New Roman" pitchFamily="18" charset="0"/>
                <a:cs typeface="Times New Roman" pitchFamily="18" charset="0"/>
              </a:rPr>
              <a:t>f</a:t>
            </a:r>
            <a:r>
              <a:rPr lang="en-US" sz="1600" dirty="0" smtClean="0">
                <a:latin typeface="Times New Roman" pitchFamily="18" charset="0"/>
                <a:cs typeface="Times New Roman" pitchFamily="18" charset="0"/>
              </a:rPr>
              <a:t>, S.K. </a:t>
            </a:r>
            <a:r>
              <a:rPr lang="en-US" sz="1600" dirty="0" err="1" smtClean="0">
                <a:latin typeface="Times New Roman" pitchFamily="18" charset="0"/>
                <a:cs typeface="Times New Roman" pitchFamily="18" charset="0"/>
              </a:rPr>
              <a:t>Sjue</a:t>
            </a:r>
            <a:r>
              <a:rPr lang="en-US" sz="1600" baseline="30000" dirty="0" err="1" smtClean="0">
                <a:latin typeface="Times New Roman" pitchFamily="18" charset="0"/>
                <a:cs typeface="Times New Roman" pitchFamily="18" charset="0"/>
              </a:rPr>
              <a:t>k</a:t>
            </a:r>
            <a:r>
              <a:rPr lang="en-US" sz="1600" dirty="0" smtClean="0">
                <a:latin typeface="Times New Roman" pitchFamily="18" charset="0"/>
                <a:cs typeface="Times New Roman" pitchFamily="18" charset="0"/>
              </a:rPr>
              <a:t>,</a:t>
            </a:r>
            <a:r>
              <a:rPr lang="en-US" sz="1600" dirty="0" smtClean="0">
                <a:solidFill>
                  <a:srgbClr val="FF0000"/>
                </a:solidFill>
                <a:latin typeface="Times New Roman" pitchFamily="18" charset="0"/>
                <a:cs typeface="Times New Roman" pitchFamily="18" charset="0"/>
              </a:rPr>
              <a:t> </a:t>
            </a:r>
            <a:r>
              <a:rPr lang="en-US" sz="1600" dirty="0" smtClean="0">
                <a:latin typeface="Times New Roman" pitchFamily="18" charset="0"/>
                <a:cs typeface="Times New Roman" pitchFamily="18" charset="0"/>
              </a:rPr>
              <a:t>A. </a:t>
            </a:r>
            <a:r>
              <a:rPr lang="en-US" sz="1600" dirty="0" err="1" smtClean="0">
                <a:latin typeface="Times New Roman" pitchFamily="18" charset="0"/>
                <a:cs typeface="Times New Roman" pitchFamily="18" charset="0"/>
              </a:rPr>
              <a:t>Smith</a:t>
            </a:r>
            <a:r>
              <a:rPr lang="en-US" sz="1600" baseline="30000" dirty="0" err="1" smtClean="0">
                <a:latin typeface="Times New Roman" pitchFamily="18" charset="0"/>
                <a:cs typeface="Times New Roman" pitchFamily="18" charset="0"/>
              </a:rPr>
              <a:t>b</a:t>
            </a:r>
            <a:r>
              <a:rPr lang="en-US" sz="1600" dirty="0" smtClean="0">
                <a:latin typeface="Times New Roman" pitchFamily="18" charset="0"/>
                <a:cs typeface="Times New Roman" pitchFamily="18" charset="0"/>
              </a:rPr>
              <a:t>, E. </a:t>
            </a:r>
            <a:r>
              <a:rPr lang="en-US" sz="1600" dirty="0" err="1" smtClean="0">
                <a:latin typeface="Times New Roman" pitchFamily="18" charset="0"/>
                <a:cs typeface="Times New Roman" pitchFamily="18" charset="0"/>
              </a:rPr>
              <a:t>Smith</a:t>
            </a:r>
            <a:r>
              <a:rPr lang="en-US" sz="1600" baseline="30000" dirty="0" err="1">
                <a:solidFill>
                  <a:srgbClr val="000000"/>
                </a:solidFill>
                <a:latin typeface="Times New Roman" pitchFamily="18" charset="0"/>
                <a:cs typeface="Times New Roman" pitchFamily="18" charset="0"/>
              </a:rPr>
              <a:t>k</a:t>
            </a:r>
            <a:r>
              <a:rPr lang="en-US" sz="1600" dirty="0" smtClean="0">
                <a:latin typeface="Times New Roman" pitchFamily="18" charset="0"/>
                <a:cs typeface="Times New Roman" pitchFamily="18" charset="0"/>
              </a:rPr>
              <a:t>, E. </a:t>
            </a:r>
            <a:r>
              <a:rPr lang="en-US" sz="1600" dirty="0" err="1" smtClean="0">
                <a:latin typeface="Times New Roman" pitchFamily="18" charset="0"/>
                <a:cs typeface="Times New Roman" pitchFamily="18" charset="0"/>
              </a:rPr>
              <a:t>Stevens</a:t>
            </a:r>
            <a:r>
              <a:rPr lang="en-US" sz="1600" baseline="30000" dirty="0" err="1" smtClean="0">
                <a:latin typeface="Times New Roman" pitchFamily="18" charset="0"/>
                <a:cs typeface="Times New Roman" pitchFamily="18" charset="0"/>
              </a:rPr>
              <a:t>b</a:t>
            </a:r>
            <a:r>
              <a:rPr lang="en-US" sz="1600" dirty="0" smtClean="0">
                <a:latin typeface="Times New Roman" pitchFamily="18" charset="0"/>
                <a:cs typeface="Times New Roman" pitchFamily="18" charset="0"/>
              </a:rPr>
              <a:t>, </a:t>
            </a:r>
            <a:r>
              <a:rPr lang="en-US" sz="1600" dirty="0" smtClean="0">
                <a:solidFill>
                  <a:srgbClr val="000000"/>
                </a:solidFill>
                <a:latin typeface="Times New Roman" pitchFamily="18" charset="0"/>
                <a:cs typeface="Times New Roman" pitchFamily="18" charset="0"/>
              </a:rPr>
              <a:t>J.W. </a:t>
            </a:r>
            <a:r>
              <a:rPr lang="en-US" sz="1600" dirty="0" err="1" smtClean="0">
                <a:solidFill>
                  <a:srgbClr val="000000"/>
                </a:solidFill>
                <a:latin typeface="Times New Roman" pitchFamily="18" charset="0"/>
                <a:cs typeface="Times New Roman" pitchFamily="18" charset="0"/>
              </a:rPr>
              <a:t>Wexler</a:t>
            </a:r>
            <a:r>
              <a:rPr lang="en-US" sz="1600" baseline="30000" dirty="0" err="1" smtClean="0">
                <a:solidFill>
                  <a:srgbClr val="000000"/>
                </a:solidFill>
                <a:latin typeface="Times New Roman" pitchFamily="18" charset="0"/>
                <a:cs typeface="Times New Roman" pitchFamily="18" charset="0"/>
              </a:rPr>
              <a:t>m</a:t>
            </a:r>
            <a:r>
              <a:rPr lang="en-US" sz="1600" dirty="0" smtClean="0">
                <a:solidFill>
                  <a:srgbClr val="000000"/>
                </a:solidFill>
                <a:latin typeface="Times New Roman" pitchFamily="18" charset="0"/>
                <a:cs typeface="Times New Roman" pitchFamily="18" charset="0"/>
              </a:rPr>
              <a:t>, </a:t>
            </a:r>
            <a:r>
              <a:rPr lang="en-US" sz="1600" dirty="0" smtClean="0">
                <a:solidFill>
                  <a:srgbClr val="FF0000"/>
                </a:solidFill>
                <a:latin typeface="Times New Roman" pitchFamily="18" charset="0"/>
                <a:cs typeface="Times New Roman" pitchFamily="18" charset="0"/>
              </a:rPr>
              <a:t>R. </a:t>
            </a:r>
            <a:r>
              <a:rPr lang="en-US" sz="1600" dirty="0" err="1" smtClean="0">
                <a:solidFill>
                  <a:srgbClr val="FF0000"/>
                </a:solidFill>
                <a:latin typeface="Times New Roman" pitchFamily="18" charset="0"/>
                <a:cs typeface="Times New Roman" pitchFamily="18" charset="0"/>
              </a:rPr>
              <a:t>Whitehead</a:t>
            </a:r>
            <a:r>
              <a:rPr lang="en-US" sz="1600" baseline="30000" dirty="0" err="1">
                <a:solidFill>
                  <a:srgbClr val="FF0000"/>
                </a:solidFill>
                <a:latin typeface="Times New Roman" pitchFamily="18" charset="0"/>
                <a:cs typeface="Times New Roman" pitchFamily="18" charset="0"/>
              </a:rPr>
              <a:t>i</a:t>
            </a:r>
            <a:r>
              <a:rPr lang="en-US" sz="1600" dirty="0" smtClean="0">
                <a:solidFill>
                  <a:srgbClr val="000000"/>
                </a:solidFill>
                <a:latin typeface="Times New Roman" pitchFamily="18" charset="0"/>
                <a:cs typeface="Times New Roman" pitchFamily="18" charset="0"/>
              </a:rPr>
              <a:t>, W.S</a:t>
            </a:r>
            <a:r>
              <a:rPr lang="en-US" sz="1600" dirty="0">
                <a:solidFill>
                  <a:srgbClr val="000000"/>
                </a:solidFill>
                <a:latin typeface="Times New Roman" pitchFamily="18" charset="0"/>
                <a:cs typeface="Times New Roman" pitchFamily="18" charset="0"/>
              </a:rPr>
              <a:t>. </a:t>
            </a:r>
            <a:r>
              <a:rPr lang="en-US" sz="1600" dirty="0" err="1">
                <a:solidFill>
                  <a:srgbClr val="000000"/>
                </a:solidFill>
                <a:latin typeface="Times New Roman" pitchFamily="18" charset="0"/>
                <a:cs typeface="Times New Roman" pitchFamily="18" charset="0"/>
              </a:rPr>
              <a:t>Wilburn</a:t>
            </a:r>
            <a:r>
              <a:rPr lang="en-US" sz="1600" baseline="30000" dirty="0" err="1">
                <a:solidFill>
                  <a:srgbClr val="000000"/>
                </a:solidFill>
                <a:latin typeface="Times New Roman" pitchFamily="18" charset="0"/>
                <a:cs typeface="Times New Roman" pitchFamily="18" charset="0"/>
              </a:rPr>
              <a:t>k</a:t>
            </a:r>
            <a:r>
              <a:rPr lang="en-US" sz="1600" dirty="0">
                <a:solidFill>
                  <a:srgbClr val="000000"/>
                </a:solidFill>
                <a:latin typeface="Times New Roman" pitchFamily="18" charset="0"/>
                <a:cs typeface="Times New Roman" pitchFamily="18" charset="0"/>
              </a:rPr>
              <a:t>,  </a:t>
            </a:r>
            <a:r>
              <a:rPr lang="en-US" sz="1600" dirty="0" smtClean="0">
                <a:solidFill>
                  <a:srgbClr val="000000"/>
                </a:solidFill>
                <a:latin typeface="Times New Roman" pitchFamily="18" charset="0"/>
                <a:cs typeface="Times New Roman" pitchFamily="18" charset="0"/>
              </a:rPr>
              <a:t>A.R. </a:t>
            </a:r>
            <a:r>
              <a:rPr lang="en-US" sz="1600" dirty="0" err="1" smtClean="0">
                <a:solidFill>
                  <a:srgbClr val="000000"/>
                </a:solidFill>
                <a:latin typeface="Times New Roman" pitchFamily="18" charset="0"/>
                <a:cs typeface="Times New Roman" pitchFamily="18" charset="0"/>
              </a:rPr>
              <a:t>Young</a:t>
            </a:r>
            <a:r>
              <a:rPr lang="en-US" sz="1600" baseline="30000" dirty="0" err="1" smtClean="0">
                <a:solidFill>
                  <a:srgbClr val="000000"/>
                </a:solidFill>
                <a:latin typeface="Times New Roman" pitchFamily="18" charset="0"/>
                <a:cs typeface="Times New Roman" pitchFamily="18" charset="0"/>
              </a:rPr>
              <a:t>m</a:t>
            </a:r>
            <a:r>
              <a:rPr lang="en-US" sz="1600" dirty="0" smtClean="0">
                <a:solidFill>
                  <a:srgbClr val="000000"/>
                </a:solidFill>
                <a:latin typeface="Times New Roman" pitchFamily="18" charset="0"/>
                <a:cs typeface="Times New Roman" pitchFamily="18" charset="0"/>
              </a:rPr>
              <a:t>,  </a:t>
            </a:r>
            <a:r>
              <a:rPr lang="en-US" sz="1600" dirty="0" err="1" smtClean="0">
                <a:solidFill>
                  <a:srgbClr val="000000"/>
                </a:solidFill>
                <a:latin typeface="Times New Roman" pitchFamily="18" charset="0"/>
                <a:cs typeface="Times New Roman" pitchFamily="18" charset="0"/>
              </a:rPr>
              <a:t>B.Zeck</a:t>
            </a:r>
            <a:r>
              <a:rPr lang="en-US" sz="1600" baseline="30000" dirty="0" err="1" smtClean="0">
                <a:solidFill>
                  <a:srgbClr val="000000"/>
                </a:solidFill>
                <a:latin typeface="Times New Roman" pitchFamily="18" charset="0"/>
                <a:cs typeface="Times New Roman" pitchFamily="18" charset="0"/>
              </a:rPr>
              <a:t>m</a:t>
            </a:r>
            <a:r>
              <a:rPr lang="en-US" sz="1600" dirty="0" smtClean="0">
                <a:solidFill>
                  <a:srgbClr val="000000"/>
                </a:solidFill>
                <a:latin typeface="Times New Roman" pitchFamily="18" charset="0"/>
                <a:cs typeface="Times New Roman" pitchFamily="18" charset="0"/>
              </a:rPr>
              <a:t>, M. </a:t>
            </a:r>
            <a:r>
              <a:rPr lang="en-US" sz="1600" dirty="0" err="1" smtClean="0">
                <a:solidFill>
                  <a:srgbClr val="000000"/>
                </a:solidFill>
                <a:latin typeface="Times New Roman" pitchFamily="18" charset="0"/>
                <a:cs typeface="Times New Roman" pitchFamily="18" charset="0"/>
              </a:rPr>
              <a:t>Zemke</a:t>
            </a:r>
            <a:r>
              <a:rPr lang="en-US" sz="1600" baseline="30000" dirty="0" err="1" smtClean="0">
                <a:solidFill>
                  <a:srgbClr val="000000"/>
                </a:solidFill>
                <a:latin typeface="Times New Roman" pitchFamily="18" charset="0"/>
                <a:cs typeface="Times New Roman" pitchFamily="18" charset="0"/>
              </a:rPr>
              <a:t>i</a:t>
            </a:r>
            <a:endParaRPr lang="en-US" sz="1600" baseline="30000" dirty="0">
              <a:solidFill>
                <a:srgbClr val="000000"/>
              </a:solidFill>
              <a:latin typeface="Times New Roman" pitchFamily="18" charset="0"/>
              <a:cs typeface="Times New Roman" pitchFamily="18" charset="0"/>
            </a:endParaRPr>
          </a:p>
        </p:txBody>
      </p:sp>
      <p:pic>
        <p:nvPicPr>
          <p:cNvPr id="7" name="Picture 2" descr="http://www.nsf.gov/images/logos/nsf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9600" y="5852678"/>
            <a:ext cx="985918" cy="9918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science.energy.gov/~/media/_/images/about/resources/logos/jpg/high-res/RGB_Color-Seal_Green-Mark_SC_Vertical.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95736" y="5842808"/>
            <a:ext cx="2864380" cy="92734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52888" y="5900108"/>
            <a:ext cx="1403994" cy="880833"/>
          </a:xfrm>
          <a:prstGeom prst="rect">
            <a:avLst/>
          </a:prstGeom>
          <a:noFill/>
          <a:ln w="9525">
            <a:noFill/>
            <a:miter lim="800000"/>
            <a:headEnd/>
            <a:tailEnd/>
          </a:ln>
        </p:spPr>
      </p:pic>
      <p:pic>
        <p:nvPicPr>
          <p:cNvPr id="10" name="Picture 2"/>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148064" y="5900108"/>
            <a:ext cx="17145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826" y="5604411"/>
            <a:ext cx="2431115" cy="369332"/>
          </a:xfrm>
          <a:prstGeom prst="rect">
            <a:avLst/>
          </a:prstGeom>
          <a:noFill/>
        </p:spPr>
        <p:txBody>
          <a:bodyPr wrap="none" rtlCol="0">
            <a:spAutoFit/>
          </a:bodyPr>
          <a:lstStyle/>
          <a:p>
            <a:r>
              <a:rPr lang="en-US" b="1" dirty="0" smtClean="0">
                <a:solidFill>
                  <a:schemeClr val="tx2"/>
                </a:solidFill>
                <a:latin typeface="Times New Roman" panose="02020603050405020304" pitchFamily="18" charset="0"/>
                <a:cs typeface="Times New Roman" panose="02020603050405020304" pitchFamily="18" charset="0"/>
              </a:rPr>
              <a:t>Main project funding: </a:t>
            </a:r>
            <a:endParaRPr lang="en-US" b="1" dirty="0">
              <a:solidFill>
                <a:schemeClr val="tx2"/>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826" y="736977"/>
            <a:ext cx="3354444" cy="369332"/>
          </a:xfrm>
          <a:prstGeom prst="rect">
            <a:avLst/>
          </a:prstGeom>
          <a:noFill/>
        </p:spPr>
        <p:txBody>
          <a:bodyPr wrap="none" rtlCol="0">
            <a:spAutoFit/>
          </a:bodyPr>
          <a:lstStyle/>
          <a:p>
            <a:r>
              <a:rPr lang="en-US" b="1" dirty="0" smtClean="0">
                <a:solidFill>
                  <a:schemeClr val="tx2"/>
                </a:solidFill>
                <a:latin typeface="Times New Roman" panose="02020603050405020304" pitchFamily="18" charset="0"/>
                <a:cs typeface="Times New Roman" panose="02020603050405020304" pitchFamily="18" charset="0"/>
              </a:rPr>
              <a:t>Active and recent collaborators:</a:t>
            </a:r>
            <a:endParaRPr lang="en-US" b="1" dirty="0">
              <a:solidFill>
                <a:schemeClr val="tx2"/>
              </a:solidFill>
              <a:latin typeface="Times New Roman" panose="02020603050405020304" pitchFamily="18" charset="0"/>
              <a:cs typeface="Times New Roman" panose="02020603050405020304" pitchFamily="18" charset="0"/>
            </a:endParaRPr>
          </a:p>
        </p:txBody>
      </p:sp>
      <p:sp>
        <p:nvSpPr>
          <p:cNvPr id="13" name="Slide Number Placeholder 12"/>
          <p:cNvSpPr>
            <a:spLocks noGrp="1"/>
          </p:cNvSpPr>
          <p:nvPr>
            <p:ph type="sldNum" sz="quarter" idx="12"/>
          </p:nvPr>
        </p:nvSpPr>
        <p:spPr>
          <a:xfrm>
            <a:off x="6457950" y="6356351"/>
            <a:ext cx="2057400" cy="365125"/>
          </a:xfrm>
        </p:spPr>
        <p:txBody>
          <a:bodyPr/>
          <a:lstStyle/>
          <a:p>
            <a:fld id="{1168D57D-14F2-46AA-9C6D-C307C795B8A4}" type="slidenum">
              <a:rPr lang="en-US" smtClean="0"/>
              <a:t>25</a:t>
            </a:fld>
            <a:endParaRPr lang="en-US" dirty="0"/>
          </a:p>
        </p:txBody>
      </p:sp>
    </p:spTree>
    <p:extLst>
      <p:ext uri="{BB962C8B-B14F-4D97-AF65-F5344CB8AC3E}">
        <p14:creationId xmlns:p14="http://schemas.microsoft.com/office/powerpoint/2010/main" val="4042133584"/>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168D57D-14F2-46AA-9C6D-C307C795B8A4}" type="slidenum">
              <a:rPr lang="en-US" smtClean="0"/>
              <a:t>26</a:t>
            </a:fld>
            <a:endParaRPr lang="en-US"/>
          </a:p>
        </p:txBody>
      </p:sp>
      <p:sp>
        <p:nvSpPr>
          <p:cNvPr id="5" name="Rectangle 57"/>
          <p:cNvSpPr>
            <a:spLocks noChangeArrowheads="1"/>
          </p:cNvSpPr>
          <p:nvPr/>
        </p:nvSpPr>
        <p:spPr bwMode="auto">
          <a:xfrm>
            <a:off x="0" y="23813"/>
            <a:ext cx="9144000" cy="812800"/>
          </a:xfrm>
          <a:prstGeom prst="rect">
            <a:avLst/>
          </a:prstGeom>
          <a:solidFill>
            <a:srgbClr val="FFCC00"/>
          </a:solidFill>
          <a:ln w="38100">
            <a:noFill/>
            <a:miter lim="800000"/>
            <a:headEnd/>
            <a:tailEnd/>
          </a:ln>
        </p:spPr>
        <p:txBody>
          <a:bodyPr rIns="91440" anchor="ctr"/>
          <a:lstStyle/>
          <a:p>
            <a:pPr algn="ctr"/>
            <a:r>
              <a:rPr lang="en-US" sz="2800" b="1" dirty="0" smtClean="0">
                <a:solidFill>
                  <a:srgbClr val="000000"/>
                </a:solidFill>
                <a:latin typeface="Times New Roman" pitchFamily="18" charset="0"/>
                <a:cs typeface="Times New Roman" pitchFamily="18" charset="0"/>
              </a:rPr>
              <a:t>Summary</a:t>
            </a:r>
            <a:endParaRPr lang="en-US" sz="2800" b="1" dirty="0">
              <a:solidFill>
                <a:srgbClr val="000000"/>
              </a:solidFill>
              <a:latin typeface="Times New Roman" pitchFamily="18" charset="0"/>
              <a:cs typeface="Times New Roman" pitchFamily="18" charset="0"/>
            </a:endParaRPr>
          </a:p>
        </p:txBody>
      </p:sp>
      <mc:AlternateContent xmlns:mc="http://schemas.openxmlformats.org/markup-compatibility/2006">
        <mc:Choice xmlns:a14="http://schemas.microsoft.com/office/drawing/2010/main" Requires="a14">
          <p:sp>
            <p:nvSpPr>
              <p:cNvPr id="7" name="TextBox 6"/>
              <p:cNvSpPr txBox="1"/>
              <p:nvPr/>
            </p:nvSpPr>
            <p:spPr>
              <a:xfrm>
                <a:off x="271848" y="1080531"/>
                <a:ext cx="8711514"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chemeClr val="tx1"/>
                    </a:solidFill>
                  </a:rPr>
                  <a:t>Nab </a:t>
                </a:r>
                <a:r>
                  <a:rPr lang="en-US" dirty="0">
                    <a:solidFill>
                      <a:schemeClr val="tx1"/>
                    </a:solidFill>
                  </a:rPr>
                  <a:t>promises </a:t>
                </a:r>
                <a:r>
                  <a:rPr lang="en-US" dirty="0">
                    <a:solidFill>
                      <a:schemeClr val="tx1"/>
                    </a:solidFill>
                  </a:rPr>
                  <a:t>promises</a:t>
                </a:r>
                <a:r>
                  <a:rPr lang="en-US" dirty="0">
                    <a:solidFill>
                      <a:schemeClr val="tx1"/>
                    </a:solidFill>
                  </a:rPr>
                  <a:t> a measurement of the </a:t>
                </a:r>
                <a:r>
                  <a:rPr lang="en-US" dirty="0" smtClean="0">
                    <a:solidFill>
                      <a:schemeClr val="tx1"/>
                    </a:solidFill>
                  </a:rPr>
                  <a:t>neutrino electron correlation coefficient with </a:t>
                </a:r>
                <a14:m>
                  <m:oMath xmlns:m="http://schemas.openxmlformats.org/officeDocument/2006/math">
                    <m:f>
                      <m:fPr>
                        <m:type m:val="lin"/>
                        <m:ctrlPr>
                          <a:rPr lang="en-US" i="1">
                            <a:solidFill>
                              <a:schemeClr val="tx1"/>
                            </a:solidFill>
                            <a:latin typeface="Cambria Math" panose="02040503050406030204" pitchFamily="18" charset="0"/>
                          </a:rPr>
                        </m:ctrlPr>
                      </m:fPr>
                      <m:num>
                        <m:r>
                          <m:rPr>
                            <m:sty m:val="p"/>
                          </m:rPr>
                          <a:rPr lang="en-US">
                            <a:solidFill>
                              <a:schemeClr val="tx1"/>
                            </a:solidFill>
                            <a:latin typeface="Cambria Math" panose="02040503050406030204" pitchFamily="18" charset="0"/>
                          </a:rPr>
                          <m:t>Δ</m:t>
                        </m:r>
                        <m:r>
                          <m:rPr>
                            <m:sty m:val="p"/>
                          </m:rPr>
                          <a:rPr lang="en-US" b="0" i="0" smtClean="0">
                            <a:solidFill>
                              <a:schemeClr val="tx1"/>
                            </a:solidFill>
                            <a:latin typeface="Cambria Math" panose="02040503050406030204" pitchFamily="18" charset="0"/>
                          </a:rPr>
                          <m:t>a</m:t>
                        </m:r>
                      </m:num>
                      <m:den>
                        <m:r>
                          <m:rPr>
                            <m:sty m:val="p"/>
                          </m:rPr>
                          <a:rPr lang="en-US">
                            <a:solidFill>
                              <a:schemeClr val="tx1"/>
                            </a:solidFill>
                            <a:latin typeface="Cambria Math" panose="02040503050406030204" pitchFamily="18" charset="0"/>
                          </a:rPr>
                          <m:t>a</m:t>
                        </m:r>
                      </m:den>
                    </m:f>
                    <m:r>
                      <a:rPr lang="en-US" i="1">
                        <a:solidFill>
                          <a:schemeClr val="tx1"/>
                        </a:solidFill>
                        <a:latin typeface="Cambria Math" panose="02040503050406030204" pitchFamily="18" charset="0"/>
                      </a:rPr>
                      <m:t>= </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10</m:t>
                        </m:r>
                      </m:e>
                      <m:sup>
                        <m:r>
                          <a:rPr lang="en-US" i="1">
                            <a:solidFill>
                              <a:schemeClr val="tx1"/>
                            </a:solidFill>
                            <a:latin typeface="Cambria Math" panose="02040503050406030204" pitchFamily="18" charset="0"/>
                          </a:rPr>
                          <m:t>−3</m:t>
                        </m:r>
                      </m:sup>
                    </m:sSup>
                  </m:oMath>
                </a14:m>
                <a:r>
                  <a:rPr lang="en-US" dirty="0" smtClean="0">
                    <a:solidFill>
                      <a:schemeClr val="tx1"/>
                    </a:solidFill>
                  </a:rPr>
                  <a:t>, and of the </a:t>
                </a:r>
                <a:r>
                  <a:rPr lang="en-US" dirty="0" err="1" smtClean="0">
                    <a:solidFill>
                      <a:schemeClr val="tx1"/>
                    </a:solidFill>
                  </a:rPr>
                  <a:t>Fierz</a:t>
                </a:r>
                <a:r>
                  <a:rPr lang="en-US" dirty="0" smtClean="0">
                    <a:solidFill>
                      <a:schemeClr val="tx1"/>
                    </a:solidFill>
                  </a:rPr>
                  <a:t> term </a:t>
                </a:r>
                <a14:m>
                  <m:oMath xmlns:m="http://schemas.openxmlformats.org/officeDocument/2006/math">
                    <m:r>
                      <a:rPr lang="en-US" b="0" i="1" smtClean="0">
                        <a:solidFill>
                          <a:schemeClr val="tx1"/>
                        </a:solidFill>
                        <a:latin typeface="Cambria Math" panose="02040503050406030204" pitchFamily="18" charset="0"/>
                      </a:rPr>
                      <m:t>𝑏</m:t>
                    </m:r>
                  </m:oMath>
                </a14:m>
                <a:r>
                  <a:rPr lang="en-US" dirty="0" smtClean="0">
                    <a:solidFill>
                      <a:schemeClr val="tx1"/>
                    </a:solidFill>
                  </a:rPr>
                  <a:t> with </a:t>
                </a:r>
                <a14:m>
                  <m:oMath xmlns:m="http://schemas.openxmlformats.org/officeDocument/2006/math">
                    <m:r>
                      <m:rPr>
                        <m:sty m:val="p"/>
                      </m:rPr>
                      <a:rPr lang="en-US" b="0" i="0" smtClean="0">
                        <a:solidFill>
                          <a:schemeClr val="tx1"/>
                        </a:solidFill>
                        <a:latin typeface="Cambria Math" panose="02040503050406030204" pitchFamily="18" charset="0"/>
                      </a:rPr>
                      <m:t>Δ</m:t>
                    </m:r>
                    <m:r>
                      <a:rPr lang="en-US" b="0" i="1" smtClean="0">
                        <a:solidFill>
                          <a:schemeClr val="tx1"/>
                        </a:solidFill>
                        <a:latin typeface="Cambria Math" panose="02040503050406030204" pitchFamily="18" charset="0"/>
                      </a:rPr>
                      <m:t>𝑏</m:t>
                    </m:r>
                    <m:r>
                      <a:rPr lang="en-US" b="0" i="1" smtClean="0">
                        <a:solidFill>
                          <a:schemeClr val="tx1"/>
                        </a:solidFill>
                        <a:latin typeface="Cambria Math" panose="02040503050406030204" pitchFamily="18" charset="0"/>
                      </a:rPr>
                      <m:t>=3⋅</m:t>
                    </m:r>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10</m:t>
                        </m:r>
                      </m:e>
                      <m:sup>
                        <m:r>
                          <a:rPr lang="en-US" b="0" i="1" smtClean="0">
                            <a:solidFill>
                              <a:schemeClr val="tx1"/>
                            </a:solidFill>
                            <a:latin typeface="Cambria Math" panose="02040503050406030204" pitchFamily="18" charset="0"/>
                          </a:rPr>
                          <m:t>−3</m:t>
                        </m:r>
                      </m:sup>
                    </m:sSup>
                  </m:oMath>
                </a14:m>
                <a:r>
                  <a:rPr lang="en-US" dirty="0" smtClean="0">
                    <a:solidFill>
                      <a:schemeClr val="tx1"/>
                    </a:solidFill>
                  </a:rPr>
                  <a:t>.</a:t>
                </a:r>
                <a:endParaRPr lang="en-US" dirty="0" smtClean="0">
                  <a:solidFill>
                    <a:schemeClr val="tx1"/>
                  </a:solidFill>
                </a:endParaRPr>
              </a:p>
            </p:txBody>
          </p:sp>
        </mc:Choice>
        <mc:Fallback>
          <p:sp>
            <p:nvSpPr>
              <p:cNvPr id="7" name="TextBox 6"/>
              <p:cNvSpPr txBox="1">
                <a:spLocks noRot="1" noChangeAspect="1" noMove="1" noResize="1" noEditPoints="1" noAdjustHandles="1" noChangeArrowheads="1" noChangeShapeType="1" noTextEdit="1"/>
              </p:cNvSpPr>
              <p:nvPr/>
            </p:nvSpPr>
            <p:spPr>
              <a:xfrm>
                <a:off x="271848" y="1080531"/>
                <a:ext cx="8711514" cy="646331"/>
              </a:xfrm>
              <a:prstGeom prst="rect">
                <a:avLst/>
              </a:prstGeom>
              <a:blipFill>
                <a:blip r:embed="rId2"/>
                <a:stretch>
                  <a:fillRect l="-490" t="-24528" b="-10094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 name="Rectangle 1"/>
              <p:cNvSpPr/>
              <p:nvPr/>
            </p:nvSpPr>
            <p:spPr>
              <a:xfrm>
                <a:off x="271848" y="4130267"/>
                <a:ext cx="8711514" cy="1477328"/>
              </a:xfrm>
              <a:prstGeom prst="rect">
                <a:avLst/>
              </a:prstGeom>
            </p:spPr>
            <p:txBody>
              <a:bodyPr wrap="square">
                <a:spAutoFit/>
              </a:bodyPr>
              <a:lstStyle/>
              <a:p>
                <a:pPr marL="285750" indent="-285750">
                  <a:buFont typeface="Arial" panose="020B0604020202020204" pitchFamily="34" charset="0"/>
                  <a:buChar char="•"/>
                </a:pPr>
                <a:r>
                  <a:rPr lang="en-US" dirty="0"/>
                  <a:t>The measurement of the electron asymmetry can </a:t>
                </a:r>
                <a:r>
                  <a:rPr lang="en-US" dirty="0"/>
                  <a:t>be used to search for BSM physics that causes effective scalar and tensor interactions at low energies. In combination with other neutron and nuclear data, </a:t>
                </a:r>
                <a14:m>
                  <m:oMath xmlns:m="http://schemas.openxmlformats.org/officeDocument/2006/math">
                    <m:r>
                      <m:rPr>
                        <m:sty m:val="p"/>
                      </m:rPr>
                      <a:rPr lang="en-US">
                        <a:latin typeface="Cambria Math" panose="02040503050406030204" pitchFamily="18" charset="0"/>
                      </a:rPr>
                      <m:t>Δ</m:t>
                    </m:r>
                    <m:sSub>
                      <m:sSubPr>
                        <m:ctrlPr>
                          <a:rPr lang="en-US" i="1">
                            <a:latin typeface="Cambria Math" panose="02040503050406030204" pitchFamily="18" charset="0"/>
                          </a:rPr>
                        </m:ctrlPr>
                      </m:sSubPr>
                      <m:e>
                        <m:r>
                          <a:rPr lang="en-US" i="1">
                            <a:latin typeface="Cambria Math" panose="02040503050406030204" pitchFamily="18" charset="0"/>
                          </a:rPr>
                          <m:t>𝜖</m:t>
                        </m:r>
                      </m:e>
                      <m:sub>
                        <m:r>
                          <a:rPr lang="en-US" i="1">
                            <a:latin typeface="Cambria Math" panose="02040503050406030204" pitchFamily="18" charset="0"/>
                          </a:rPr>
                          <m:t>𝑇</m:t>
                        </m:r>
                      </m:sub>
                    </m:sSub>
                    <m:r>
                      <a:rPr lang="en-US" i="1">
                        <a:latin typeface="Cambria Math" panose="02040503050406030204" pitchFamily="18" charset="0"/>
                      </a:rPr>
                      <m:t>=3⋅</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−4</m:t>
                        </m:r>
                      </m:sup>
                    </m:sSup>
                  </m:oMath>
                </a14:m>
                <a:r>
                  <a:rPr lang="en-US" dirty="0"/>
                  <a:t> can be achieved. This tests 10 </a:t>
                </a:r>
                <a:r>
                  <a:rPr lang="en-US" dirty="0" err="1"/>
                  <a:t>TeV</a:t>
                </a:r>
                <a:r>
                  <a:rPr lang="en-US" dirty="0"/>
                  <a:t> physics and is competitive with LHC data</a:t>
                </a:r>
                <a:r>
                  <a:rPr lang="en-US" dirty="0"/>
                  <a:t>. The direct measurement of the </a:t>
                </a:r>
                <a:r>
                  <a:rPr lang="en-US" dirty="0" err="1"/>
                  <a:t>Fierz</a:t>
                </a:r>
                <a:r>
                  <a:rPr lang="en-US" dirty="0"/>
                  <a:t> term is possible to a few times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−3</m:t>
                        </m:r>
                      </m:sup>
                    </m:sSup>
                  </m:oMath>
                </a14:m>
                <a:r>
                  <a:rPr lang="en-US" dirty="0"/>
                  <a:t>, slightly worse in impact.</a:t>
                </a:r>
              </a:p>
            </p:txBody>
          </p:sp>
        </mc:Choice>
        <mc:Fallback>
          <p:sp>
            <p:nvSpPr>
              <p:cNvPr id="2" name="Rectangle 1"/>
              <p:cNvSpPr>
                <a:spLocks noRot="1" noChangeAspect="1" noMove="1" noResize="1" noEditPoints="1" noAdjustHandles="1" noChangeArrowheads="1" noChangeShapeType="1" noTextEdit="1"/>
              </p:cNvSpPr>
              <p:nvPr/>
            </p:nvSpPr>
            <p:spPr>
              <a:xfrm>
                <a:off x="271848" y="4130267"/>
                <a:ext cx="8711514" cy="1477328"/>
              </a:xfrm>
              <a:prstGeom prst="rect">
                <a:avLst/>
              </a:prstGeom>
              <a:blipFill>
                <a:blip r:embed="rId3"/>
                <a:stretch>
                  <a:fillRect l="-490" t="-2479" r="-980" b="-578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Rectangle 2"/>
              <p:cNvSpPr/>
              <p:nvPr/>
            </p:nvSpPr>
            <p:spPr>
              <a:xfrm>
                <a:off x="271848" y="3298584"/>
                <a:ext cx="8711514" cy="923330"/>
              </a:xfrm>
              <a:prstGeom prst="rect">
                <a:avLst/>
              </a:prstGeom>
            </p:spPr>
            <p:txBody>
              <a:bodyPr wrap="square">
                <a:spAutoFit/>
              </a:bodyPr>
              <a:lstStyle/>
              <a:p>
                <a:pPr marL="285750" indent="-285750">
                  <a:buFont typeface="Arial" panose="020B0604020202020204" pitchFamily="34" charset="0"/>
                  <a:buChar char="•"/>
                </a:pPr>
                <a:r>
                  <a:rPr lang="en-US" dirty="0"/>
                  <a:t>pNab promises to measure the proton asymmetry, too, which has not been discussed. Of particular interest is the planned determination 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𝜈</m:t>
                        </m:r>
                      </m:sub>
                    </m:sSub>
                  </m:oMath>
                </a14:m>
                <a:r>
                  <a:rPr lang="en-US" dirty="0"/>
                  <a:t> with </a:t>
                </a:r>
                <a14:m>
                  <m:oMath xmlns:m="http://schemas.openxmlformats.org/officeDocument/2006/math">
                    <m:r>
                      <m:rPr>
                        <m:sty m:val="p"/>
                      </m:rPr>
                      <a:rPr lang="en-US">
                        <a:latin typeface="Cambria Math" panose="02040503050406030204" pitchFamily="18" charset="0"/>
                      </a:rPr>
                      <m:t>Δ</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𝜈</m:t>
                        </m:r>
                      </m:sub>
                    </m:sSub>
                    <m:r>
                      <a:rPr lang="en-US" i="1">
                        <a:latin typeface="Cambria Math" panose="02040503050406030204" pitchFamily="18" charset="0"/>
                      </a:rPr>
                      <m:t>=3⋅</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−3</m:t>
                        </m:r>
                      </m:sup>
                    </m:sSup>
                  </m:oMath>
                </a14:m>
                <a:r>
                  <a:rPr lang="en-US" dirty="0"/>
                  <a:t>, probably through taking the systematically cleaner ratio of electron and proton asymmetry</a:t>
                </a:r>
                <a:r>
                  <a:rPr lang="en-US" dirty="0"/>
                  <a:t>.</a:t>
                </a:r>
                <a:endParaRPr lang="en-US" dirty="0"/>
              </a:p>
            </p:txBody>
          </p:sp>
        </mc:Choice>
        <mc:Fallback>
          <p:sp>
            <p:nvSpPr>
              <p:cNvPr id="3" name="Rectangle 2"/>
              <p:cNvSpPr>
                <a:spLocks noRot="1" noChangeAspect="1" noMove="1" noResize="1" noEditPoints="1" noAdjustHandles="1" noChangeArrowheads="1" noChangeShapeType="1" noTextEdit="1"/>
              </p:cNvSpPr>
              <p:nvPr/>
            </p:nvSpPr>
            <p:spPr>
              <a:xfrm>
                <a:off x="271848" y="3298584"/>
                <a:ext cx="8711514" cy="923330"/>
              </a:xfrm>
              <a:prstGeom prst="rect">
                <a:avLst/>
              </a:prstGeom>
              <a:blipFill>
                <a:blip r:embed="rId4"/>
                <a:stretch>
                  <a:fillRect l="-490" t="-3289" b="-921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ectangle 5"/>
              <p:cNvSpPr/>
              <p:nvPr/>
            </p:nvSpPr>
            <p:spPr>
              <a:xfrm>
                <a:off x="271848" y="2466900"/>
                <a:ext cx="8711514" cy="923330"/>
              </a:xfrm>
              <a:prstGeom prst="rect">
                <a:avLst/>
              </a:prstGeom>
            </p:spPr>
            <p:txBody>
              <a:bodyPr wrap="square">
                <a:spAutoFit/>
              </a:bodyPr>
              <a:lstStyle/>
              <a:p>
                <a:pPr marL="285750" indent="-285750">
                  <a:buFont typeface="Arial" panose="020B0604020202020204" pitchFamily="34" charset="0"/>
                  <a:buChar char="•"/>
                </a:pPr>
                <a:r>
                  <a:rPr lang="en-US" dirty="0"/>
                  <a:t>Nab and </a:t>
                </a:r>
                <a:r>
                  <a:rPr lang="en-US" dirty="0" err="1"/>
                  <a:t>pNab</a:t>
                </a:r>
                <a:r>
                  <a:rPr lang="en-US" dirty="0"/>
                  <a:t> measurements allow to study the </a:t>
                </a:r>
                <a:r>
                  <a:rPr lang="en-US" dirty="0" err="1"/>
                  <a:t>Unitarity</a:t>
                </a:r>
                <a:r>
                  <a:rPr lang="en-US" dirty="0"/>
                  <a:t> of the CKM matrix, which seems to be violated by about </a:t>
                </a:r>
                <a14:m>
                  <m:oMath xmlns:m="http://schemas.openxmlformats.org/officeDocument/2006/math">
                    <m:r>
                      <a:rPr lang="en-US" i="1">
                        <a:latin typeface="Cambria Math" panose="02040503050406030204" pitchFamily="18" charset="0"/>
                      </a:rPr>
                      <m:t>3</m:t>
                    </m:r>
                    <m:r>
                      <a:rPr lang="en-US" i="1">
                        <a:latin typeface="Cambria Math" panose="02040503050406030204" pitchFamily="18" charset="0"/>
                      </a:rPr>
                      <m:t>𝜎</m:t>
                    </m:r>
                  </m:oMath>
                </a14:m>
                <a:r>
                  <a:rPr lang="en-US" dirty="0"/>
                  <a:t> since a new calculation of the inner radiative correction. Is the Standard Model finally breaking?</a:t>
                </a:r>
              </a:p>
            </p:txBody>
          </p:sp>
        </mc:Choice>
        <mc:Fallback>
          <p:sp>
            <p:nvSpPr>
              <p:cNvPr id="6" name="Rectangle 5"/>
              <p:cNvSpPr>
                <a:spLocks noRot="1" noChangeAspect="1" noMove="1" noResize="1" noEditPoints="1" noAdjustHandles="1" noChangeArrowheads="1" noChangeShapeType="1" noTextEdit="1"/>
              </p:cNvSpPr>
              <p:nvPr/>
            </p:nvSpPr>
            <p:spPr>
              <a:xfrm>
                <a:off x="271848" y="2466900"/>
                <a:ext cx="8711514" cy="923330"/>
              </a:xfrm>
              <a:prstGeom prst="rect">
                <a:avLst/>
              </a:prstGeom>
              <a:blipFill>
                <a:blip r:embed="rId5"/>
                <a:stretch>
                  <a:fillRect l="-490" t="-3974" b="-993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angle 7"/>
              <p:cNvSpPr/>
              <p:nvPr/>
            </p:nvSpPr>
            <p:spPr>
              <a:xfrm>
                <a:off x="271848" y="1635216"/>
                <a:ext cx="8711514" cy="923330"/>
              </a:xfrm>
              <a:prstGeom prst="rect">
                <a:avLst/>
              </a:prstGeom>
            </p:spPr>
            <p:txBody>
              <a:bodyPr wrap="square">
                <a:spAutoFit/>
              </a:bodyPr>
              <a:lstStyle/>
              <a:p>
                <a:pPr marL="285750" indent="-285750">
                  <a:buFont typeface="Arial" panose="020B0604020202020204" pitchFamily="34" charset="0"/>
                  <a:buChar char="•"/>
                </a:pPr>
                <a:r>
                  <a:rPr lang="en-US" dirty="0"/>
                  <a:t>pNab promises a measurement of the beta asymmetry to substantially better than </a:t>
                </a:r>
                <a14:m>
                  <m:oMath xmlns:m="http://schemas.openxmlformats.org/officeDocument/2006/math">
                    <m:f>
                      <m:fPr>
                        <m:type m:val="lin"/>
                        <m:ctrlPr>
                          <a:rPr lang="en-US" i="1">
                            <a:latin typeface="Cambria Math" panose="02040503050406030204" pitchFamily="18" charset="0"/>
                          </a:rPr>
                        </m:ctrlPr>
                      </m:fPr>
                      <m:num>
                        <m:r>
                          <m:rPr>
                            <m:sty m:val="p"/>
                          </m:rPr>
                          <a:rPr lang="en-US">
                            <a:latin typeface="Cambria Math" panose="02040503050406030204" pitchFamily="18" charset="0"/>
                          </a:rPr>
                          <m:t>Δ</m:t>
                        </m:r>
                        <m:r>
                          <a:rPr lang="en-US" i="1">
                            <a:latin typeface="Cambria Math" panose="02040503050406030204" pitchFamily="18" charset="0"/>
                          </a:rPr>
                          <m:t>𝐴</m:t>
                        </m:r>
                      </m:num>
                      <m:den>
                        <m:r>
                          <a:rPr lang="en-US" i="1">
                            <a:latin typeface="Cambria Math" panose="02040503050406030204" pitchFamily="18" charset="0"/>
                          </a:rPr>
                          <m:t>𝐴</m:t>
                        </m:r>
                      </m:den>
                    </m:f>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−3</m:t>
                        </m:r>
                      </m:sup>
                    </m:sSup>
                  </m:oMath>
                </a14:m>
                <a:r>
                  <a:rPr lang="en-US" dirty="0"/>
                  <a:t>, competitive with other current experiments. If nothing else changes, </a:t>
                </a:r>
                <a:r>
                  <a:rPr lang="en-US" dirty="0" err="1"/>
                  <a:t>pNab</a:t>
                </a:r>
                <a:r>
                  <a:rPr lang="en-US" dirty="0"/>
                  <a:t> conflicts with EDM installation.</a:t>
                </a:r>
              </a:p>
            </p:txBody>
          </p:sp>
        </mc:Choice>
        <mc:Fallback>
          <p:sp>
            <p:nvSpPr>
              <p:cNvPr id="8" name="Rectangle 7"/>
              <p:cNvSpPr>
                <a:spLocks noRot="1" noChangeAspect="1" noMove="1" noResize="1" noEditPoints="1" noAdjustHandles="1" noChangeArrowheads="1" noChangeShapeType="1" noTextEdit="1"/>
              </p:cNvSpPr>
              <p:nvPr/>
            </p:nvSpPr>
            <p:spPr>
              <a:xfrm>
                <a:off x="271848" y="1635216"/>
                <a:ext cx="8711514" cy="923330"/>
              </a:xfrm>
              <a:prstGeom prst="rect">
                <a:avLst/>
              </a:prstGeom>
              <a:blipFill>
                <a:blip r:embed="rId6"/>
                <a:stretch>
                  <a:fillRect l="-490" t="-17105" b="-40132"/>
                </a:stretch>
              </a:blipFill>
            </p:spPr>
            <p:txBody>
              <a:bodyPr/>
              <a:lstStyle/>
              <a:p>
                <a:r>
                  <a:rPr lang="en-US">
                    <a:noFill/>
                  </a:rPr>
                  <a:t> </a:t>
                </a:r>
              </a:p>
            </p:txBody>
          </p:sp>
        </mc:Fallback>
      </mc:AlternateContent>
    </p:spTree>
    <p:extLst>
      <p:ext uri="{BB962C8B-B14F-4D97-AF65-F5344CB8AC3E}">
        <p14:creationId xmlns:p14="http://schemas.microsoft.com/office/powerpoint/2010/main" val="22799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76337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336333" y="2891139"/>
            <a:ext cx="4649211" cy="2080378"/>
          </a:xfrm>
          <a:prstGeom prst="rect">
            <a:avLst/>
          </a:prstGeom>
        </p:spPr>
      </p:pic>
      <p:sp>
        <p:nvSpPr>
          <p:cNvPr id="5" name="Title 1"/>
          <p:cNvSpPr>
            <a:spLocks noGrp="1"/>
          </p:cNvSpPr>
          <p:nvPr>
            <p:ph type="title"/>
          </p:nvPr>
        </p:nvSpPr>
        <p:spPr>
          <a:xfrm>
            <a:off x="233705" y="75610"/>
            <a:ext cx="8744161" cy="660505"/>
          </a:xfrm>
        </p:spPr>
        <p:txBody>
          <a:bodyPr>
            <a:normAutofit/>
          </a:bodyPr>
          <a:lstStyle/>
          <a:p>
            <a:pPr algn="ctr"/>
            <a:r>
              <a:rPr lang="en-US" sz="3200" dirty="0">
                <a:solidFill>
                  <a:srgbClr val="FF0000"/>
                </a:solidFill>
              </a:rPr>
              <a:t>Parallel plate polarizer</a:t>
            </a:r>
          </a:p>
        </p:txBody>
      </p:sp>
      <p:sp>
        <p:nvSpPr>
          <p:cNvPr id="2" name="Slide Number Placeholder 1"/>
          <p:cNvSpPr>
            <a:spLocks noGrp="1"/>
          </p:cNvSpPr>
          <p:nvPr>
            <p:ph type="sldNum" sz="quarter" idx="12"/>
          </p:nvPr>
        </p:nvSpPr>
        <p:spPr/>
        <p:txBody>
          <a:bodyPr/>
          <a:lstStyle/>
          <a:p>
            <a:fld id="{6D7616C6-E164-4D07-B8EA-0E159C71DE47}" type="slidenum">
              <a:rPr lang="en-US" smtClean="0"/>
              <a:t>28</a:t>
            </a:fld>
            <a:endParaRPr lang="en-US"/>
          </a:p>
        </p:txBody>
      </p:sp>
      <p:sp>
        <p:nvSpPr>
          <p:cNvPr id="6" name="TextBox 5"/>
          <p:cNvSpPr txBox="1"/>
          <p:nvPr/>
        </p:nvSpPr>
        <p:spPr>
          <a:xfrm>
            <a:off x="410709" y="704340"/>
            <a:ext cx="8355695" cy="1477328"/>
          </a:xfrm>
          <a:prstGeom prst="rect">
            <a:avLst/>
          </a:prstGeom>
          <a:noFill/>
        </p:spPr>
        <p:txBody>
          <a:bodyPr wrap="square" rtlCol="0">
            <a:spAutoFit/>
          </a:bodyPr>
          <a:lstStyle/>
          <a:p>
            <a:r>
              <a:rPr lang="en-US" dirty="0"/>
              <a:t>Goal: Achieve &gt;99.5% polarization at maximum transmission</a:t>
            </a:r>
          </a:p>
          <a:p>
            <a:r>
              <a:rPr lang="en-US" dirty="0"/>
              <a:t>Proposed solution: Build short stack of thin substrates (quartz or sapphire) with double-sided SM coating. Neutrons go through substrate! Use perfect parallel plate polarizer, and select dimensions such that neutrons undergo two reflections</a:t>
            </a:r>
            <a:r>
              <a:rPr lang="en-US" dirty="0" smtClean="0"/>
              <a:t>. </a:t>
            </a:r>
            <a:r>
              <a:rPr lang="en-US" dirty="0"/>
              <a:t>(A.K. </a:t>
            </a:r>
            <a:r>
              <a:rPr lang="en-US" dirty="0" err="1"/>
              <a:t>Petukhov</a:t>
            </a:r>
            <a:r>
              <a:rPr lang="en-US" dirty="0"/>
              <a:t> et al., </a:t>
            </a:r>
            <a:r>
              <a:rPr lang="en-US" dirty="0" smtClean="0"/>
              <a:t>arXiV:1906.04690)</a:t>
            </a:r>
            <a:endParaRPr lang="en-US" dirty="0"/>
          </a:p>
        </p:txBody>
      </p:sp>
      <p:pic>
        <p:nvPicPr>
          <p:cNvPr id="9" name="Picture 8"/>
          <p:cNvPicPr>
            <a:picLocks noChangeAspect="1"/>
          </p:cNvPicPr>
          <p:nvPr/>
        </p:nvPicPr>
        <p:blipFill>
          <a:blip r:embed="rId4"/>
          <a:stretch>
            <a:fillRect/>
          </a:stretch>
        </p:blipFill>
        <p:spPr>
          <a:xfrm>
            <a:off x="5126765" y="2495143"/>
            <a:ext cx="3851101" cy="3368746"/>
          </a:xfrm>
          <a:prstGeom prst="rect">
            <a:avLst/>
          </a:prstGeom>
        </p:spPr>
      </p:pic>
      <p:sp>
        <p:nvSpPr>
          <p:cNvPr id="10" name="TextBox 9"/>
          <p:cNvSpPr txBox="1"/>
          <p:nvPr/>
        </p:nvSpPr>
        <p:spPr>
          <a:xfrm>
            <a:off x="6276977" y="3994850"/>
            <a:ext cx="1594219" cy="338554"/>
          </a:xfrm>
          <a:prstGeom prst="rect">
            <a:avLst/>
          </a:prstGeom>
          <a:solidFill>
            <a:schemeClr val="bg1"/>
          </a:solidFill>
        </p:spPr>
        <p:txBody>
          <a:bodyPr wrap="none" rtlCol="0">
            <a:spAutoFit/>
          </a:bodyPr>
          <a:lstStyle/>
          <a:p>
            <a:r>
              <a:rPr lang="en-US" sz="1600" dirty="0"/>
              <a:t>Sapphire 180 um</a:t>
            </a:r>
          </a:p>
        </p:txBody>
      </p:sp>
      <p:cxnSp>
        <p:nvCxnSpPr>
          <p:cNvPr id="14" name="Straight Connector 13"/>
          <p:cNvCxnSpPr/>
          <p:nvPr/>
        </p:nvCxnSpPr>
        <p:spPr>
          <a:xfrm>
            <a:off x="1999287" y="3848468"/>
            <a:ext cx="657496" cy="0"/>
          </a:xfrm>
          <a:prstGeom prst="line">
            <a:avLst/>
          </a:prstGeom>
          <a:ln w="19050">
            <a:solidFill>
              <a:srgbClr val="59C559"/>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983522" y="4000868"/>
            <a:ext cx="657496" cy="0"/>
          </a:xfrm>
          <a:prstGeom prst="line">
            <a:avLst/>
          </a:prstGeom>
          <a:ln w="19050">
            <a:solidFill>
              <a:srgbClr val="59C559"/>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10709" y="5928846"/>
            <a:ext cx="8567157" cy="923330"/>
          </a:xfrm>
          <a:prstGeom prst="rect">
            <a:avLst/>
          </a:prstGeom>
          <a:noFill/>
        </p:spPr>
        <p:txBody>
          <a:bodyPr wrap="square" rtlCol="0">
            <a:spAutoFit/>
          </a:bodyPr>
          <a:lstStyle/>
          <a:p>
            <a:r>
              <a:rPr lang="en-US" dirty="0"/>
              <a:t>Two stacks are needed for incoming beam with divergence, otherwise there would be neutrons parallel to the plates. Both stacks need to be in strong and uniform static magnetic field to avoid depolarization (see C. </a:t>
            </a:r>
            <a:r>
              <a:rPr lang="en-US" dirty="0" err="1"/>
              <a:t>Klauser</a:t>
            </a:r>
            <a:r>
              <a:rPr lang="en-US" dirty="0"/>
              <a:t> et al., NIM A840, 181 (2016) )</a:t>
            </a:r>
          </a:p>
        </p:txBody>
      </p:sp>
      <p:sp>
        <p:nvSpPr>
          <p:cNvPr id="17" name="TextBox 16"/>
          <p:cNvSpPr txBox="1"/>
          <p:nvPr/>
        </p:nvSpPr>
        <p:spPr>
          <a:xfrm>
            <a:off x="5223643" y="2232383"/>
            <a:ext cx="3258521" cy="369332"/>
          </a:xfrm>
          <a:prstGeom prst="rect">
            <a:avLst/>
          </a:prstGeom>
          <a:noFill/>
        </p:spPr>
        <p:txBody>
          <a:bodyPr wrap="none" rtlCol="0">
            <a:spAutoFit/>
          </a:bodyPr>
          <a:lstStyle/>
          <a:p>
            <a:r>
              <a:rPr lang="en-US" dirty="0"/>
              <a:t>SM is stack from sapphire plates:</a:t>
            </a:r>
          </a:p>
        </p:txBody>
      </p:sp>
      <p:cxnSp>
        <p:nvCxnSpPr>
          <p:cNvPr id="19" name="Straight Arrow Connector 18"/>
          <p:cNvCxnSpPr/>
          <p:nvPr/>
        </p:nvCxnSpPr>
        <p:spPr>
          <a:xfrm flipV="1">
            <a:off x="4985542" y="3501598"/>
            <a:ext cx="2405602" cy="1038872"/>
          </a:xfrm>
          <a:prstGeom prst="straightConnector1">
            <a:avLst/>
          </a:prstGeom>
          <a:ln>
            <a:solidFill>
              <a:srgbClr val="FF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99355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3702" y="3733089"/>
            <a:ext cx="8744161" cy="2585323"/>
          </a:xfrm>
          <a:prstGeom prst="rect">
            <a:avLst/>
          </a:prstGeom>
        </p:spPr>
        <p:txBody>
          <a:bodyPr wrap="square">
            <a:spAutoFit/>
          </a:bodyPr>
          <a:lstStyle/>
          <a:p>
            <a:pPr marL="342900" indent="-342900">
              <a:buFont typeface="+mj-lt"/>
              <a:buAutoNum type="arabicPeriod" startAt="2"/>
            </a:pPr>
            <a:r>
              <a:rPr lang="en-US" dirty="0"/>
              <a:t>Polarized beam at output of polarizer is not bent, and has very little displacement. One can interchange between polarized and </a:t>
            </a:r>
            <a:r>
              <a:rPr lang="en-US" dirty="0" err="1"/>
              <a:t>unpolarized</a:t>
            </a:r>
            <a:r>
              <a:rPr lang="en-US" dirty="0"/>
              <a:t> beam.</a:t>
            </a:r>
          </a:p>
          <a:p>
            <a:pPr marL="342900" indent="-342900">
              <a:buFont typeface="+mj-lt"/>
              <a:buAutoNum type="arabicPeriod" startAt="2"/>
            </a:pPr>
            <a:r>
              <a:rPr lang="en-US" dirty="0"/>
              <a:t>We do not have to move the magnet to change from Nab to </a:t>
            </a:r>
            <a:r>
              <a:rPr lang="en-US" dirty="0" err="1"/>
              <a:t>pNab</a:t>
            </a:r>
            <a:r>
              <a:rPr lang="en-US" dirty="0"/>
              <a:t>.</a:t>
            </a:r>
          </a:p>
          <a:p>
            <a:pPr marL="342900" indent="-342900">
              <a:buFont typeface="+mj-lt"/>
              <a:buAutoNum type="arabicPeriod" startAt="2"/>
            </a:pPr>
            <a:r>
              <a:rPr lang="en-US" dirty="0"/>
              <a:t>Largest loss mechanism in conventional SM or XSM setup is that neutrons that hit the substrate are lost. Here, they are not, except for the manageable effect of absorption.</a:t>
            </a:r>
          </a:p>
          <a:p>
            <a:pPr marL="342900" indent="-342900">
              <a:buFont typeface="+mj-lt"/>
              <a:buAutoNum type="arabicPeriod" startAt="2"/>
            </a:pPr>
            <a:r>
              <a:rPr lang="en-US" dirty="0"/>
              <a:t>Status: ILL team verified properties with small stack and small beam. I have not seen the data. Full polarizer @ILL in production. FNPB beam has larger divergence than PF1B, and therefore our problem is a bit less favorable. We are in the design optimization stage. Expected costs: ~$100k, mostly for SM coatings.</a:t>
            </a:r>
          </a:p>
        </p:txBody>
      </p:sp>
      <p:sp>
        <p:nvSpPr>
          <p:cNvPr id="5" name="Title 1"/>
          <p:cNvSpPr>
            <a:spLocks noGrp="1"/>
          </p:cNvSpPr>
          <p:nvPr>
            <p:ph type="title"/>
          </p:nvPr>
        </p:nvSpPr>
        <p:spPr>
          <a:xfrm>
            <a:off x="233705" y="75610"/>
            <a:ext cx="8744161" cy="660505"/>
          </a:xfrm>
        </p:spPr>
        <p:txBody>
          <a:bodyPr>
            <a:normAutofit/>
          </a:bodyPr>
          <a:lstStyle/>
          <a:p>
            <a:pPr algn="ctr"/>
            <a:r>
              <a:rPr lang="en-US" sz="3200" dirty="0">
                <a:solidFill>
                  <a:srgbClr val="FF0000"/>
                </a:solidFill>
              </a:rPr>
              <a:t>Parallel plate polarizer (2)</a:t>
            </a:r>
          </a:p>
        </p:txBody>
      </p:sp>
      <p:sp>
        <p:nvSpPr>
          <p:cNvPr id="2" name="Slide Number Placeholder 1"/>
          <p:cNvSpPr>
            <a:spLocks noGrp="1"/>
          </p:cNvSpPr>
          <p:nvPr>
            <p:ph type="sldNum" sz="quarter" idx="12"/>
          </p:nvPr>
        </p:nvSpPr>
        <p:spPr/>
        <p:txBody>
          <a:bodyPr/>
          <a:lstStyle/>
          <a:p>
            <a:fld id="{6D7616C6-E164-4D07-B8EA-0E159C71DE47}" type="slidenum">
              <a:rPr lang="en-US" smtClean="0"/>
              <a:t>29</a:t>
            </a:fld>
            <a:endParaRPr lang="en-US"/>
          </a:p>
        </p:txBody>
      </p:sp>
      <mc:AlternateContent xmlns:mc="http://schemas.openxmlformats.org/markup-compatibility/2006" xmlns:a14="http://schemas.microsoft.com/office/drawing/2010/main">
        <mc:Choice Requires="a14">
          <p:sp>
            <p:nvSpPr>
              <p:cNvPr id="6" name="TextBox 5"/>
              <p:cNvSpPr txBox="1"/>
              <p:nvPr/>
            </p:nvSpPr>
            <p:spPr>
              <a:xfrm>
                <a:off x="233703" y="778431"/>
                <a:ext cx="8744161" cy="1477328"/>
              </a:xfrm>
              <a:prstGeom prst="rect">
                <a:avLst/>
              </a:prstGeom>
              <a:noFill/>
            </p:spPr>
            <p:txBody>
              <a:bodyPr wrap="square" rtlCol="0">
                <a:spAutoFit/>
              </a:bodyPr>
              <a:lstStyle/>
              <a:p>
                <a:pPr marL="342900" indent="-342900">
                  <a:buFont typeface="+mj-lt"/>
                  <a:buAutoNum type="arabicPeriod"/>
                </a:pPr>
                <a:r>
                  <a:rPr lang="en-US" dirty="0" smtClean="0"/>
                  <a:t>Present best geometry gives us </a:t>
                </a:r>
                <a14:m>
                  <m:oMath xmlns:m="http://schemas.openxmlformats.org/officeDocument/2006/math">
                    <m:r>
                      <a:rPr lang="en-US" i="1">
                        <a:latin typeface="Cambria Math" panose="02040503050406030204" pitchFamily="18" charset="0"/>
                      </a:rPr>
                      <m:t>𝑃</m:t>
                    </m:r>
                    <m:r>
                      <a:rPr lang="en-US" i="1">
                        <a:latin typeface="Cambria Math" panose="02040503050406030204" pitchFamily="18" charset="0"/>
                      </a:rPr>
                      <m:t>=99.5%</m:t>
                    </m:r>
                  </m:oMath>
                </a14:m>
                <a:r>
                  <a:rPr lang="en-US" dirty="0"/>
                  <a:t> and </a:t>
                </a:r>
                <a14:m>
                  <m:oMath xmlns:m="http://schemas.openxmlformats.org/officeDocument/2006/math">
                    <m:r>
                      <a:rPr lang="en-US" i="1">
                        <a:latin typeface="Cambria Math" panose="02040503050406030204" pitchFamily="18" charset="0"/>
                      </a:rPr>
                      <m:t>𝑇</m:t>
                    </m:r>
                    <m:r>
                      <a:rPr lang="en-US" i="1">
                        <a:latin typeface="Cambria Math" panose="02040503050406030204" pitchFamily="18" charset="0"/>
                      </a:rPr>
                      <m:t>=25.6%</m:t>
                    </m:r>
                  </m:oMath>
                </a14:m>
                <a:r>
                  <a:rPr lang="en-US" dirty="0"/>
                  <a:t> in our decay </a:t>
                </a:r>
                <a:r>
                  <a:rPr lang="en-US" dirty="0" smtClean="0"/>
                  <a:t>volume (</a:t>
                </a:r>
                <a:r>
                  <a:rPr lang="en-US" dirty="0" err="1" smtClean="0"/>
                  <a:t>Lingnan</a:t>
                </a:r>
                <a:r>
                  <a:rPr lang="en-US" dirty="0" smtClean="0"/>
                  <a:t> Shen, </a:t>
                </a:r>
                <a:r>
                  <a:rPr lang="en-US" dirty="0" err="1" smtClean="0"/>
                  <a:t>UVa</a:t>
                </a:r>
                <a:r>
                  <a:rPr lang="en-US" dirty="0" smtClean="0"/>
                  <a:t>). </a:t>
                </a:r>
                <a:r>
                  <a:rPr lang="en-US" dirty="0" smtClean="0">
                    <a:solidFill>
                      <a:schemeClr val="tx1"/>
                    </a:solidFill>
                  </a:rPr>
                  <a:t>Length of each stack is about 3 cm, thickness of plates is 180 </a:t>
                </a:r>
                <a14:m>
                  <m:oMath xmlns:m="http://schemas.openxmlformats.org/officeDocument/2006/math">
                    <m:r>
                      <a:rPr lang="en-US" i="1">
                        <a:solidFill>
                          <a:schemeClr val="tx1"/>
                        </a:solidFill>
                        <a:latin typeface="Cambria Math" panose="02040503050406030204" pitchFamily="18" charset="0"/>
                      </a:rPr>
                      <m:t>𝜇</m:t>
                    </m:r>
                  </m:oMath>
                </a14:m>
                <a:r>
                  <a:rPr lang="en-US" dirty="0">
                    <a:solidFill>
                      <a:schemeClr val="tx1"/>
                    </a:solidFill>
                  </a:rPr>
                  <a:t>m, angle between two stacks is </a:t>
                </a:r>
                <a:r>
                  <a:rPr lang="en-US" dirty="0" smtClean="0">
                    <a:solidFill>
                      <a:schemeClr val="tx1"/>
                    </a:solidFill>
                  </a:rPr>
                  <a:t>about 0.6 </a:t>
                </a:r>
                <a:r>
                  <a:rPr lang="en-US" dirty="0">
                    <a:solidFill>
                      <a:schemeClr val="tx1"/>
                    </a:solidFill>
                  </a:rPr>
                  <a:t>deg. </a:t>
                </a:r>
                <a:r>
                  <a:rPr lang="en-US" dirty="0"/>
                  <a:t>Assume measured reflectivity curves and measured extinction curves from A. </a:t>
                </a:r>
                <a:r>
                  <a:rPr lang="en-US" dirty="0" err="1"/>
                  <a:t>Pethoukov</a:t>
                </a:r>
                <a:r>
                  <a:rPr lang="en-US" dirty="0"/>
                  <a:t> et al., NIM A 838, 33 (2016</a:t>
                </a:r>
                <a:r>
                  <a:rPr lang="en-US" dirty="0" smtClean="0"/>
                  <a:t>) and </a:t>
                </a:r>
                <a:r>
                  <a:rPr lang="en-US" dirty="0"/>
                  <a:t>arXiV:1906.04690, neglect depolarization.</a:t>
                </a:r>
              </a:p>
            </p:txBody>
          </p:sp>
        </mc:Choice>
        <mc:Fallback xmlns="">
          <p:sp>
            <p:nvSpPr>
              <p:cNvPr id="6" name="TextBox 5"/>
              <p:cNvSpPr txBox="1">
                <a:spLocks noRot="1" noChangeAspect="1" noMove="1" noResize="1" noEditPoints="1" noAdjustHandles="1" noChangeArrowheads="1" noChangeShapeType="1" noTextEdit="1"/>
              </p:cNvSpPr>
              <p:nvPr/>
            </p:nvSpPr>
            <p:spPr>
              <a:xfrm>
                <a:off x="233703" y="778431"/>
                <a:ext cx="8744161" cy="1477328"/>
              </a:xfrm>
              <a:prstGeom prst="rect">
                <a:avLst/>
              </a:prstGeom>
              <a:blipFill>
                <a:blip r:embed="rId3"/>
                <a:stretch>
                  <a:fillRect l="-557" t="-2479" b="-578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p:cNvSpPr txBox="1"/>
              <p:nvPr/>
            </p:nvSpPr>
            <p:spPr>
              <a:xfrm>
                <a:off x="594763" y="2255759"/>
                <a:ext cx="7920589" cy="1477328"/>
              </a:xfrm>
              <a:prstGeom prst="rect">
                <a:avLst/>
              </a:prstGeom>
              <a:noFill/>
            </p:spPr>
            <p:txBody>
              <a:bodyPr wrap="square" rtlCol="0">
                <a:spAutoFit/>
              </a:bodyPr>
              <a:lstStyle/>
              <a:p>
                <a:r>
                  <a:rPr lang="en-US" dirty="0"/>
                  <a:t>To put the in perspective: Typically, one can achieve</a:t>
                </a:r>
              </a:p>
              <a:p>
                <a:pPr marL="285750" indent="-285750">
                  <a:buFont typeface="Arial" panose="020B0604020202020204" pitchFamily="34" charset="0"/>
                  <a:buChar char="•"/>
                </a:pPr>
                <a14:m>
                  <m:oMath xmlns:m="http://schemas.openxmlformats.org/officeDocument/2006/math">
                    <m:r>
                      <a:rPr lang="en-US" i="1">
                        <a:latin typeface="Cambria Math" panose="02040503050406030204" pitchFamily="18" charset="0"/>
                      </a:rPr>
                      <m:t>𝑃</m:t>
                    </m:r>
                    <m:r>
                      <a:rPr lang="en-US" i="1">
                        <a:latin typeface="Cambria Math" panose="02040503050406030204" pitchFamily="18" charset="0"/>
                      </a:rPr>
                      <m:t>=98.5%</m:t>
                    </m:r>
                  </m:oMath>
                </a14:m>
                <a:r>
                  <a:rPr lang="en-US" dirty="0"/>
                  <a:t> and </a:t>
                </a:r>
                <a14:m>
                  <m:oMath xmlns:m="http://schemas.openxmlformats.org/officeDocument/2006/math">
                    <m:r>
                      <a:rPr lang="en-US" i="1">
                        <a:latin typeface="Cambria Math" panose="02040503050406030204" pitchFamily="18" charset="0"/>
                      </a:rPr>
                      <m:t>𝑇</m:t>
                    </m:r>
                    <m:r>
                      <a:rPr lang="en-US" i="1">
                        <a:latin typeface="Cambria Math" panose="02040503050406030204" pitchFamily="18" charset="0"/>
                      </a:rPr>
                      <m:t>=25%</m:t>
                    </m:r>
                  </m:oMath>
                </a14:m>
                <a:r>
                  <a:rPr lang="en-US" dirty="0"/>
                  <a:t> with single SM</a:t>
                </a:r>
              </a:p>
              <a:p>
                <a:pPr marL="285750" indent="-285750">
                  <a:buFont typeface="Arial" panose="020B0604020202020204" pitchFamily="34" charset="0"/>
                  <a:buChar char="•"/>
                </a:pPr>
                <a14:m>
                  <m:oMath xmlns:m="http://schemas.openxmlformats.org/officeDocument/2006/math">
                    <m:r>
                      <a:rPr lang="en-US" i="1">
                        <a:latin typeface="Cambria Math" panose="02040503050406030204" pitchFamily="18" charset="0"/>
                      </a:rPr>
                      <m:t>𝑃</m:t>
                    </m:r>
                    <m:r>
                      <a:rPr lang="en-US" i="1">
                        <a:latin typeface="Cambria Math" panose="02040503050406030204" pitchFamily="18" charset="0"/>
                      </a:rPr>
                      <m:t>=99.7%</m:t>
                    </m:r>
                  </m:oMath>
                </a14:m>
                <a:r>
                  <a:rPr lang="en-US" dirty="0"/>
                  <a:t> and </a:t>
                </a:r>
                <a14:m>
                  <m:oMath xmlns:m="http://schemas.openxmlformats.org/officeDocument/2006/math">
                    <m:r>
                      <a:rPr lang="en-US" i="1">
                        <a:latin typeface="Cambria Math" panose="02040503050406030204" pitchFamily="18" charset="0"/>
                      </a:rPr>
                      <m:t>𝑇</m:t>
                    </m:r>
                    <m:r>
                      <a:rPr lang="en-US" i="1">
                        <a:latin typeface="Cambria Math" panose="02040503050406030204" pitchFamily="18" charset="0"/>
                      </a:rPr>
                      <m:t>=10%</m:t>
                    </m:r>
                  </m:oMath>
                </a14:m>
                <a:r>
                  <a:rPr lang="en-US" dirty="0"/>
                  <a:t> with XSM (</a:t>
                </a:r>
                <a:r>
                  <a:rPr lang="en-US" dirty="0" err="1"/>
                  <a:t>Kreuz</a:t>
                </a:r>
                <a:r>
                  <a:rPr lang="en-US" dirty="0"/>
                  <a:t> et al, 2005)</a:t>
                </a:r>
              </a:p>
              <a:p>
                <a:pPr marL="285750" indent="-285750">
                  <a:buFont typeface="Arial" panose="020B0604020202020204" pitchFamily="34" charset="0"/>
                  <a:buChar char="•"/>
                </a:pPr>
                <a:r>
                  <a:rPr lang="en-US" dirty="0"/>
                  <a:t>He3 </a:t>
                </a:r>
                <a:r>
                  <a:rPr lang="en-US" dirty="0" smtClean="0"/>
                  <a:t>is preferred at SNS or systematic reasons. </a:t>
                </a:r>
                <a:r>
                  <a:rPr lang="en-US" dirty="0"/>
                  <a:t>Seppo/David </a:t>
                </a:r>
                <a14:m>
                  <m:oMath xmlns:m="http://schemas.openxmlformats.org/officeDocument/2006/math">
                    <m:r>
                      <a:rPr lang="en-US" i="1" smtClean="0">
                        <a:solidFill>
                          <a:srgbClr val="FF0000"/>
                        </a:solidFill>
                        <a:latin typeface="Cambria Math" panose="02040503050406030204" pitchFamily="18" charset="0"/>
                      </a:rPr>
                      <m:t>𝑃</m:t>
                    </m:r>
                    <m:r>
                      <a:rPr lang="en-US" i="1" smtClean="0">
                        <a:solidFill>
                          <a:srgbClr val="FF0000"/>
                        </a:solidFill>
                        <a:latin typeface="Cambria Math" panose="02040503050406030204" pitchFamily="18" charset="0"/>
                      </a:rPr>
                      <m:t>∼80%</m:t>
                    </m:r>
                  </m:oMath>
                </a14:m>
                <a:r>
                  <a:rPr lang="en-US" dirty="0">
                    <a:solidFill>
                      <a:srgbClr val="FF0000"/>
                    </a:solidFill>
                  </a:rPr>
                  <a:t> and </a:t>
                </a:r>
                <a14:m>
                  <m:oMath xmlns:m="http://schemas.openxmlformats.org/officeDocument/2006/math">
                    <m:r>
                      <a:rPr lang="en-US" i="1">
                        <a:solidFill>
                          <a:srgbClr val="FF0000"/>
                        </a:solidFill>
                        <a:latin typeface="Cambria Math" panose="02040503050406030204" pitchFamily="18" charset="0"/>
                      </a:rPr>
                      <m:t>𝑇</m:t>
                    </m:r>
                    <m:r>
                      <a:rPr lang="en-US" i="1">
                        <a:solidFill>
                          <a:srgbClr val="FF0000"/>
                        </a:solidFill>
                        <a:latin typeface="Cambria Math" panose="02040503050406030204" pitchFamily="18" charset="0"/>
                      </a:rPr>
                      <m:t>∼28%</m:t>
                    </m:r>
                  </m:oMath>
                </a14:m>
                <a:r>
                  <a:rPr lang="en-US" dirty="0">
                    <a:solidFill>
                      <a:srgbClr val="FF0000"/>
                    </a:solidFill>
                  </a:rPr>
                  <a:t>.</a:t>
                </a:r>
                <a:endParaRPr lang="en-US" dirty="0"/>
              </a:p>
            </p:txBody>
          </p:sp>
        </mc:Choice>
        <mc:Fallback>
          <p:sp>
            <p:nvSpPr>
              <p:cNvPr id="7" name="TextBox 6"/>
              <p:cNvSpPr txBox="1">
                <a:spLocks noRot="1" noChangeAspect="1" noMove="1" noResize="1" noEditPoints="1" noAdjustHandles="1" noChangeArrowheads="1" noChangeShapeType="1" noTextEdit="1"/>
              </p:cNvSpPr>
              <p:nvPr/>
            </p:nvSpPr>
            <p:spPr>
              <a:xfrm>
                <a:off x="594763" y="2255759"/>
                <a:ext cx="7920589" cy="1477328"/>
              </a:xfrm>
              <a:prstGeom prst="rect">
                <a:avLst/>
              </a:prstGeom>
              <a:blipFill>
                <a:blip r:embed="rId4"/>
                <a:stretch>
                  <a:fillRect l="-693" t="-2066" b="-5785"/>
                </a:stretch>
              </a:blipFill>
            </p:spPr>
            <p:txBody>
              <a:bodyPr/>
              <a:lstStyle/>
              <a:p>
                <a:r>
                  <a:rPr lang="en-US">
                    <a:noFill/>
                  </a:rPr>
                  <a:t> </a:t>
                </a:r>
              </a:p>
            </p:txBody>
          </p:sp>
        </mc:Fallback>
      </mc:AlternateContent>
    </p:spTree>
    <p:extLst>
      <p:ext uri="{BB962C8B-B14F-4D97-AF65-F5344CB8AC3E}">
        <p14:creationId xmlns:p14="http://schemas.microsoft.com/office/powerpoint/2010/main" val="6693340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59582" y="2746315"/>
                <a:ext cx="9011433" cy="811761"/>
              </a:xfrm>
              <a:prstGeom prst="rect">
                <a:avLst/>
              </a:prstGeom>
              <a:solidFill>
                <a:schemeClr val="bg1">
                  <a:lumMod val="95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𝑑</m:t>
                      </m:r>
                      <m:r>
                        <m:rPr>
                          <m:sty m:val="p"/>
                        </m:rPr>
                        <a:rPr lang="en-US" b="0" i="0" smtClean="0">
                          <a:latin typeface="Cambria Math" panose="02040503050406030204" pitchFamily="18" charset="0"/>
                        </a:rPr>
                        <m:t>Γ</m:t>
                      </m:r>
                      <m:r>
                        <a:rPr lang="en-US" b="0" i="1" smtClean="0">
                          <a:latin typeface="Cambria Math" panose="02040503050406030204" pitchFamily="18" charset="0"/>
                        </a:rPr>
                        <m:t>∝</m:t>
                      </m:r>
                      <m:r>
                        <a:rPr lang="en-US" b="0" i="1" smtClean="0">
                          <a:latin typeface="Cambria Math" panose="02040503050406030204" pitchFamily="18" charset="0"/>
                        </a:rPr>
                        <m:t>𝜌</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𝑒</m:t>
                              </m:r>
                            </m:sub>
                          </m:sSub>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1+3</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solidFill>
                                        <a:srgbClr val="0070C0"/>
                                      </a:solidFill>
                                      <a:latin typeface="Cambria Math" panose="02040503050406030204" pitchFamily="18" charset="0"/>
                                    </a:rPr>
                                    <m:t>𝜆</m:t>
                                  </m:r>
                                </m:e>
                              </m:d>
                            </m:e>
                            <m:sup>
                              <m:r>
                                <a:rPr lang="en-US" b="0" i="1" smtClean="0">
                                  <a:latin typeface="Cambria Math" panose="02040503050406030204" pitchFamily="18" charset="0"/>
                                </a:rPr>
                                <m:t>2</m:t>
                              </m:r>
                            </m:sup>
                          </m:sSup>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i="1" smtClean="0">
                              <a:solidFill>
                                <a:srgbClr val="FF0000"/>
                              </a:solidFill>
                              <a:latin typeface="Cambria Math" panose="02040503050406030204" pitchFamily="18" charset="0"/>
                            </a:rPr>
                            <m:t>𝑎</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𝑝</m:t>
                                      </m:r>
                                    </m:e>
                                  </m:acc>
                                </m:e>
                                <m:sub>
                                  <m:r>
                                    <a:rPr lang="en-US" i="1">
                                      <a:latin typeface="Cambria Math" panose="02040503050406030204" pitchFamily="18" charset="0"/>
                                    </a:rPr>
                                    <m:t>𝑒</m:t>
                                  </m:r>
                                </m:sub>
                              </m:sSub>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𝑝</m:t>
                                      </m:r>
                                    </m:e>
                                  </m:acc>
                                </m:e>
                                <m:sub>
                                  <m:r>
                                    <a:rPr lang="en-US" i="1">
                                      <a:latin typeface="Cambria Math" panose="02040503050406030204" pitchFamily="18" charset="0"/>
                                    </a:rPr>
                                    <m:t>𝜈</m:t>
                                  </m:r>
                                </m:sub>
                              </m:sSub>
                            </m:num>
                            <m:den>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𝑒</m:t>
                                  </m:r>
                                </m:sub>
                              </m:sSub>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𝜈</m:t>
                                  </m:r>
                                </m:sub>
                              </m:sSub>
                            </m:den>
                          </m:f>
                          <m:r>
                            <a:rPr lang="en-US" i="1">
                              <a:latin typeface="Cambria Math" panose="02040503050406030204" pitchFamily="18" charset="0"/>
                            </a:rPr>
                            <m:t>+</m:t>
                          </m:r>
                          <m:r>
                            <a:rPr lang="en-US" i="1" smtClean="0">
                              <a:solidFill>
                                <a:srgbClr val="FF0000"/>
                              </a:solidFill>
                              <a:latin typeface="Cambria Math" panose="02040503050406030204" pitchFamily="18" charset="0"/>
                            </a:rPr>
                            <m:t>𝑏</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𝑒</m:t>
                                  </m:r>
                                </m:sub>
                              </m:sSub>
                            </m:num>
                            <m:den>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𝑒</m:t>
                                  </m:r>
                                </m:sub>
                              </m:sSub>
                            </m:den>
                          </m:f>
                        </m:e>
                      </m:d>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𝜎</m:t>
                                  </m:r>
                                </m:e>
                              </m:acc>
                            </m:e>
                            <m:sub>
                              <m:r>
                                <a:rPr lang="en-US" i="1">
                                  <a:latin typeface="Cambria Math" panose="02040503050406030204" pitchFamily="18" charset="0"/>
                                </a:rPr>
                                <m:t>𝑛</m:t>
                              </m:r>
                            </m:sub>
                          </m:sSub>
                          <m:r>
                            <a:rPr lang="en-US" i="1">
                              <a:latin typeface="Cambria Math" panose="02040503050406030204" pitchFamily="18" charset="0"/>
                            </a:rPr>
                            <m:t>⋅</m:t>
                          </m:r>
                          <m:d>
                            <m:dPr>
                              <m:ctrlPr>
                                <a:rPr lang="en-US" i="1">
                                  <a:latin typeface="Cambria Math" panose="02040503050406030204" pitchFamily="18" charset="0"/>
                                </a:rPr>
                              </m:ctrlPr>
                            </m:dPr>
                            <m:e>
                              <m:r>
                                <a:rPr lang="en-US" i="1">
                                  <a:solidFill>
                                    <a:srgbClr val="FF0000"/>
                                  </a:solidFill>
                                  <a:latin typeface="Cambria Math" panose="02040503050406030204" pitchFamily="18" charset="0"/>
                                </a:rPr>
                                <m:t>𝐴</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𝑝</m:t>
                                          </m:r>
                                        </m:e>
                                      </m:acc>
                                    </m:e>
                                    <m:sub>
                                      <m:r>
                                        <a:rPr lang="en-US" i="1">
                                          <a:latin typeface="Cambria Math" panose="02040503050406030204" pitchFamily="18" charset="0"/>
                                        </a:rPr>
                                        <m:t>𝑒</m:t>
                                      </m:r>
                                    </m:sub>
                                  </m:sSub>
                                </m:num>
                                <m:den>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𝑒</m:t>
                                      </m:r>
                                    </m:sub>
                                  </m:sSub>
                                </m:den>
                              </m:f>
                              <m:r>
                                <a:rPr lang="en-US" i="1">
                                  <a:latin typeface="Cambria Math" panose="02040503050406030204" pitchFamily="18" charset="0"/>
                                </a:rPr>
                                <m:t>+</m:t>
                              </m:r>
                              <m:r>
                                <a:rPr lang="en-US" i="1">
                                  <a:solidFill>
                                    <a:srgbClr val="FF0000"/>
                                  </a:solidFill>
                                  <a:latin typeface="Cambria Math" panose="02040503050406030204" pitchFamily="18" charset="0"/>
                                </a:rPr>
                                <m:t>𝐵</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𝑝</m:t>
                                          </m:r>
                                        </m:e>
                                      </m:acc>
                                    </m:e>
                                    <m:sub>
                                      <m:r>
                                        <a:rPr lang="en-US" i="1">
                                          <a:latin typeface="Cambria Math" panose="02040503050406030204" pitchFamily="18" charset="0"/>
                                        </a:rPr>
                                        <m:t>𝜈</m:t>
                                      </m:r>
                                    </m:sub>
                                  </m:sSub>
                                </m:num>
                                <m:den>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𝜈</m:t>
                                      </m:r>
                                    </m:sub>
                                  </m:sSub>
                                </m:den>
                              </m:f>
                              <m:r>
                                <a:rPr lang="en-US" i="1">
                                  <a:latin typeface="Cambria Math" panose="02040503050406030204" pitchFamily="18" charset="0"/>
                                </a:rPr>
                                <m:t>+</m:t>
                              </m:r>
                              <m:r>
                                <a:rPr lang="en-US" i="1">
                                  <a:solidFill>
                                    <a:srgbClr val="FF0000"/>
                                  </a:solidFill>
                                  <a:latin typeface="Cambria Math" panose="02040503050406030204" pitchFamily="18" charset="0"/>
                                </a:rPr>
                                <m:t>𝐷</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𝑝</m:t>
                                          </m:r>
                                        </m:e>
                                      </m:acc>
                                    </m:e>
                                    <m:sub>
                                      <m:r>
                                        <a:rPr lang="en-US" i="1">
                                          <a:latin typeface="Cambria Math" panose="02040503050406030204" pitchFamily="18" charset="0"/>
                                        </a:rPr>
                                        <m:t>𝑒</m:t>
                                      </m:r>
                                    </m:sub>
                                  </m:sSub>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𝑝</m:t>
                                          </m:r>
                                        </m:e>
                                      </m:acc>
                                    </m:e>
                                    <m:sub>
                                      <m:r>
                                        <a:rPr lang="en-US" i="1">
                                          <a:latin typeface="Cambria Math" panose="02040503050406030204" pitchFamily="18" charset="0"/>
                                        </a:rPr>
                                        <m:t>𝜈</m:t>
                                      </m:r>
                                    </m:sub>
                                  </m:sSub>
                                </m:num>
                                <m:den>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𝑒</m:t>
                                      </m:r>
                                    </m:sub>
                                  </m:sSub>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𝜈</m:t>
                                      </m:r>
                                    </m:sub>
                                  </m:sSub>
                                </m:den>
                              </m:f>
                            </m:e>
                          </m:d>
                        </m:e>
                      </m:d>
                      <m:r>
                        <a:rPr lang="en-US">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𝜎</m:t>
                              </m:r>
                            </m:e>
                          </m:acc>
                        </m:e>
                        <m:sub>
                          <m:r>
                            <a:rPr lang="en-US" i="1" dirty="0">
                              <a:latin typeface="Cambria Math" panose="02040503050406030204" pitchFamily="18" charset="0"/>
                            </a:rPr>
                            <m:t>𝑒</m:t>
                          </m:r>
                        </m:sub>
                      </m:sSub>
                      <m:r>
                        <a:rPr lang="en-US" i="1">
                          <a:latin typeface="Cambria Math" panose="02040503050406030204" pitchFamily="18" charset="0"/>
                        </a:rPr>
                        <m:t>⋅…</m:t>
                      </m:r>
                    </m:oMath>
                  </m:oMathPara>
                </a14:m>
                <a:endParaRPr lang="en-US" b="0" dirty="0" smtClean="0"/>
              </a:p>
            </p:txBody>
          </p:sp>
        </mc:Choice>
        <mc:Fallback xmlns="">
          <p:sp>
            <p:nvSpPr>
              <p:cNvPr id="3" name="TextBox 2"/>
              <p:cNvSpPr txBox="1">
                <a:spLocks noRot="1" noChangeAspect="1" noMove="1" noResize="1" noEditPoints="1" noAdjustHandles="1" noChangeArrowheads="1" noChangeShapeType="1" noTextEdit="1"/>
              </p:cNvSpPr>
              <p:nvPr/>
            </p:nvSpPr>
            <p:spPr>
              <a:xfrm>
                <a:off x="59582" y="2746315"/>
                <a:ext cx="9011433" cy="81176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3321" name="Text Box 23"/>
              <p:cNvSpPr txBox="1">
                <a:spLocks noChangeArrowheads="1"/>
              </p:cNvSpPr>
              <p:nvPr/>
            </p:nvSpPr>
            <p:spPr bwMode="auto">
              <a:xfrm>
                <a:off x="203994" y="5655471"/>
                <a:ext cx="6363645" cy="485389"/>
              </a:xfrm>
              <a:prstGeom prst="rect">
                <a:avLst/>
              </a:prstGeom>
              <a:noFill/>
              <a:ln w="9525">
                <a:noFill/>
                <a:miter lim="800000"/>
                <a:headEnd/>
                <a:tailEnd/>
              </a:ln>
            </p:spPr>
            <p:txBody>
              <a:bodyPr wrap="square">
                <a:spAutoFit/>
              </a:bodyPr>
              <a:lstStyle/>
              <a:p>
                <a:pPr>
                  <a:spcBef>
                    <a:spcPct val="50000"/>
                  </a:spcBef>
                </a:pPr>
                <a:r>
                  <a:rPr lang="en-US" dirty="0" smtClean="0">
                    <a:solidFill>
                      <a:srgbClr val="000000"/>
                    </a:solidFill>
                    <a:latin typeface="Times New Roman" pitchFamily="18" charset="0"/>
                    <a:cs typeface="Times New Roman" pitchFamily="18" charset="0"/>
                  </a:rPr>
                  <a:t>Neutron lifetime </a:t>
                </a:r>
                <a14:m>
                  <m:oMath xmlns:m="http://schemas.openxmlformats.org/officeDocument/2006/math">
                    <m:r>
                      <m:rPr>
                        <m:sty m:val="p"/>
                      </m:rPr>
                      <a:rPr lang="en-US" b="0" i="0" smtClean="0">
                        <a:solidFill>
                          <a:srgbClr val="000000"/>
                        </a:solidFill>
                        <a:latin typeface="Cambria Math" panose="02040503050406030204" pitchFamily="18" charset="0"/>
                        <a:cs typeface="Times New Roman" pitchFamily="18" charset="0"/>
                      </a:rPr>
                      <m:t>Γ</m:t>
                    </m:r>
                    <m:r>
                      <a:rPr lang="en-US" b="0" i="1" smtClean="0">
                        <a:solidFill>
                          <a:srgbClr val="000000"/>
                        </a:solidFill>
                        <a:latin typeface="Cambria Math" panose="02040503050406030204" pitchFamily="18" charset="0"/>
                        <a:cs typeface="Times New Roman" pitchFamily="18" charset="0"/>
                      </a:rPr>
                      <m:t>=</m:t>
                    </m:r>
                    <m:sSubSup>
                      <m:sSubSupPr>
                        <m:ctrlPr>
                          <a:rPr lang="en-US" b="0" i="1" smtClean="0">
                            <a:solidFill>
                              <a:srgbClr val="000000"/>
                            </a:solidFill>
                            <a:latin typeface="Cambria Math" panose="02040503050406030204" pitchFamily="18" charset="0"/>
                            <a:cs typeface="Times New Roman" pitchFamily="18" charset="0"/>
                          </a:rPr>
                        </m:ctrlPr>
                      </m:sSubSupPr>
                      <m:e>
                        <m:r>
                          <a:rPr lang="en-US" b="0" i="1" smtClean="0">
                            <a:solidFill>
                              <a:srgbClr val="FF0000"/>
                            </a:solidFill>
                            <a:latin typeface="Cambria Math" panose="02040503050406030204" pitchFamily="18" charset="0"/>
                            <a:cs typeface="Times New Roman" pitchFamily="18" charset="0"/>
                          </a:rPr>
                          <m:t>𝜏</m:t>
                        </m:r>
                      </m:e>
                      <m:sub>
                        <m:r>
                          <a:rPr lang="en-US" b="0" i="1" smtClean="0">
                            <a:solidFill>
                              <a:srgbClr val="FF0000"/>
                            </a:solidFill>
                            <a:latin typeface="Cambria Math" panose="02040503050406030204" pitchFamily="18" charset="0"/>
                            <a:cs typeface="Times New Roman" pitchFamily="18" charset="0"/>
                          </a:rPr>
                          <m:t>𝑛</m:t>
                        </m:r>
                      </m:sub>
                      <m:sup>
                        <m:r>
                          <a:rPr lang="en-US" b="0" i="1" smtClean="0">
                            <a:solidFill>
                              <a:srgbClr val="000000"/>
                            </a:solidFill>
                            <a:latin typeface="Cambria Math" panose="02040503050406030204" pitchFamily="18" charset="0"/>
                            <a:cs typeface="Times New Roman" pitchFamily="18" charset="0"/>
                          </a:rPr>
                          <m:t>−1</m:t>
                        </m:r>
                      </m:sup>
                    </m:sSubSup>
                    <m:r>
                      <a:rPr lang="en-US" b="0" i="1" smtClean="0">
                        <a:solidFill>
                          <a:srgbClr val="000000"/>
                        </a:solidFill>
                        <a:latin typeface="Cambria Math" panose="02040503050406030204" pitchFamily="18" charset="0"/>
                        <a:cs typeface="Times New Roman" pitchFamily="18" charset="0"/>
                      </a:rPr>
                      <m:t>=</m:t>
                    </m:r>
                    <m:f>
                      <m:fPr>
                        <m:ctrlPr>
                          <a:rPr lang="en-US" b="0" i="1" smtClean="0">
                            <a:solidFill>
                              <a:srgbClr val="000000"/>
                            </a:solidFill>
                            <a:latin typeface="Cambria Math" panose="02040503050406030204" pitchFamily="18" charset="0"/>
                            <a:cs typeface="Times New Roman" pitchFamily="18" charset="0"/>
                          </a:rPr>
                        </m:ctrlPr>
                      </m:fPr>
                      <m:num>
                        <m:r>
                          <a:rPr lang="en-US" b="0" i="1" smtClean="0">
                            <a:solidFill>
                              <a:srgbClr val="000000"/>
                            </a:solidFill>
                            <a:latin typeface="Cambria Math" panose="02040503050406030204" pitchFamily="18" charset="0"/>
                            <a:cs typeface="Times New Roman" pitchFamily="18" charset="0"/>
                          </a:rPr>
                          <m:t>2</m:t>
                        </m:r>
                        <m:r>
                          <a:rPr lang="en-US" b="0" i="1" smtClean="0">
                            <a:solidFill>
                              <a:srgbClr val="000000"/>
                            </a:solidFill>
                            <a:latin typeface="Cambria Math" panose="02040503050406030204" pitchFamily="18" charset="0"/>
                            <a:cs typeface="Times New Roman" pitchFamily="18" charset="0"/>
                          </a:rPr>
                          <m:t>𝜋</m:t>
                        </m:r>
                      </m:num>
                      <m:den>
                        <m:r>
                          <a:rPr lang="en-US" b="0" i="1" smtClean="0">
                            <a:solidFill>
                              <a:srgbClr val="000000"/>
                            </a:solidFill>
                            <a:latin typeface="Cambria Math" panose="02040503050406030204" pitchFamily="18" charset="0"/>
                            <a:cs typeface="Times New Roman" pitchFamily="18" charset="0"/>
                          </a:rPr>
                          <m:t>ℏ</m:t>
                        </m:r>
                      </m:den>
                    </m:f>
                    <m:sSubSup>
                      <m:sSubSupPr>
                        <m:ctrlPr>
                          <a:rPr lang="en-US" b="0" i="1" smtClean="0">
                            <a:solidFill>
                              <a:srgbClr val="000000"/>
                            </a:solidFill>
                            <a:latin typeface="Cambria Math" panose="02040503050406030204" pitchFamily="18" charset="0"/>
                            <a:cs typeface="Times New Roman" pitchFamily="18" charset="0"/>
                          </a:rPr>
                        </m:ctrlPr>
                      </m:sSubSupPr>
                      <m:e>
                        <m:r>
                          <a:rPr lang="en-US" b="0" i="1" smtClean="0">
                            <a:solidFill>
                              <a:srgbClr val="000000"/>
                            </a:solidFill>
                            <a:latin typeface="Cambria Math" panose="02040503050406030204" pitchFamily="18" charset="0"/>
                            <a:cs typeface="Times New Roman" pitchFamily="18" charset="0"/>
                          </a:rPr>
                          <m:t>𝐺</m:t>
                        </m:r>
                      </m:e>
                      <m:sub>
                        <m:r>
                          <a:rPr lang="en-US" b="0" i="1" smtClean="0">
                            <a:solidFill>
                              <a:srgbClr val="000000"/>
                            </a:solidFill>
                            <a:latin typeface="Cambria Math" panose="02040503050406030204" pitchFamily="18" charset="0"/>
                            <a:cs typeface="Times New Roman" pitchFamily="18" charset="0"/>
                          </a:rPr>
                          <m:t>𝐹</m:t>
                        </m:r>
                      </m:sub>
                      <m:sup>
                        <m:r>
                          <a:rPr lang="en-US" b="0" i="1" smtClean="0">
                            <a:solidFill>
                              <a:srgbClr val="000000"/>
                            </a:solidFill>
                            <a:latin typeface="Cambria Math" panose="02040503050406030204" pitchFamily="18" charset="0"/>
                            <a:cs typeface="Times New Roman" pitchFamily="18" charset="0"/>
                          </a:rPr>
                          <m:t>2</m:t>
                        </m:r>
                      </m:sup>
                    </m:sSubSup>
                    <m:sSubSup>
                      <m:sSubSupPr>
                        <m:ctrlPr>
                          <a:rPr lang="en-US" b="0" i="1" smtClean="0">
                            <a:solidFill>
                              <a:srgbClr val="0000FF"/>
                            </a:solidFill>
                            <a:latin typeface="Cambria Math" panose="02040503050406030204" pitchFamily="18" charset="0"/>
                            <a:cs typeface="Times New Roman" pitchFamily="18" charset="0"/>
                          </a:rPr>
                        </m:ctrlPr>
                      </m:sSubSupPr>
                      <m:e>
                        <m:r>
                          <a:rPr lang="en-US" b="0" i="1" smtClean="0">
                            <a:solidFill>
                              <a:srgbClr val="0000FF"/>
                            </a:solidFill>
                            <a:latin typeface="Cambria Math" panose="02040503050406030204" pitchFamily="18" charset="0"/>
                            <a:cs typeface="Times New Roman" pitchFamily="18" charset="0"/>
                          </a:rPr>
                          <m:t>𝑉</m:t>
                        </m:r>
                      </m:e>
                      <m:sub>
                        <m:r>
                          <a:rPr lang="en-US" b="0" i="1" smtClean="0">
                            <a:solidFill>
                              <a:srgbClr val="0000FF"/>
                            </a:solidFill>
                            <a:latin typeface="Cambria Math" panose="02040503050406030204" pitchFamily="18" charset="0"/>
                            <a:cs typeface="Times New Roman" pitchFamily="18" charset="0"/>
                          </a:rPr>
                          <m:t>𝑢𝑑</m:t>
                        </m:r>
                      </m:sub>
                      <m:sup>
                        <m:r>
                          <a:rPr lang="en-US" b="0" i="1" smtClean="0">
                            <a:solidFill>
                              <a:schemeClr val="tx1"/>
                            </a:solidFill>
                            <a:latin typeface="Cambria Math" panose="02040503050406030204" pitchFamily="18" charset="0"/>
                            <a:cs typeface="Times New Roman" pitchFamily="18" charset="0"/>
                          </a:rPr>
                          <m:t>2</m:t>
                        </m:r>
                      </m:sup>
                    </m:sSubSup>
                    <m:d>
                      <m:dPr>
                        <m:ctrlPr>
                          <a:rPr lang="en-US" b="0" i="1" smtClean="0">
                            <a:solidFill>
                              <a:srgbClr val="000000"/>
                            </a:solidFill>
                            <a:latin typeface="Cambria Math" panose="02040503050406030204" pitchFamily="18" charset="0"/>
                            <a:cs typeface="Times New Roman" pitchFamily="18" charset="0"/>
                          </a:rPr>
                        </m:ctrlPr>
                      </m:dPr>
                      <m:e>
                        <m:r>
                          <a:rPr lang="en-US" b="0" i="1" smtClean="0">
                            <a:solidFill>
                              <a:srgbClr val="000000"/>
                            </a:solidFill>
                            <a:latin typeface="Cambria Math" panose="02040503050406030204" pitchFamily="18" charset="0"/>
                            <a:cs typeface="Times New Roman" pitchFamily="18" charset="0"/>
                          </a:rPr>
                          <m:t>1+3</m:t>
                        </m:r>
                        <m:sSup>
                          <m:sSupPr>
                            <m:ctrlPr>
                              <a:rPr lang="en-US" b="0" i="1" smtClean="0">
                                <a:solidFill>
                                  <a:srgbClr val="000000"/>
                                </a:solidFill>
                                <a:latin typeface="Cambria Math" panose="02040503050406030204" pitchFamily="18" charset="0"/>
                                <a:cs typeface="Times New Roman" pitchFamily="18" charset="0"/>
                              </a:rPr>
                            </m:ctrlPr>
                          </m:sSupPr>
                          <m:e>
                            <m:d>
                              <m:dPr>
                                <m:begChr m:val="|"/>
                                <m:endChr m:val="|"/>
                                <m:ctrlPr>
                                  <a:rPr lang="en-US" b="0" i="1" smtClean="0">
                                    <a:solidFill>
                                      <a:srgbClr val="000000"/>
                                    </a:solidFill>
                                    <a:latin typeface="Cambria Math" panose="02040503050406030204" pitchFamily="18" charset="0"/>
                                    <a:cs typeface="Times New Roman" pitchFamily="18" charset="0"/>
                                  </a:rPr>
                                </m:ctrlPr>
                              </m:dPr>
                              <m:e>
                                <m:r>
                                  <a:rPr lang="en-US" b="0" i="1" smtClean="0">
                                    <a:solidFill>
                                      <a:srgbClr val="000000"/>
                                    </a:solidFill>
                                    <a:latin typeface="Cambria Math" panose="02040503050406030204" pitchFamily="18" charset="0"/>
                                    <a:cs typeface="Times New Roman" pitchFamily="18" charset="0"/>
                                  </a:rPr>
                                  <m:t>𝜆</m:t>
                                </m:r>
                              </m:e>
                            </m:d>
                          </m:e>
                          <m:sup>
                            <m:r>
                              <a:rPr lang="en-US" b="0" i="1" smtClean="0">
                                <a:solidFill>
                                  <a:srgbClr val="000000"/>
                                </a:solidFill>
                                <a:latin typeface="Cambria Math" panose="02040503050406030204" pitchFamily="18" charset="0"/>
                                <a:cs typeface="Times New Roman" pitchFamily="18" charset="0"/>
                              </a:rPr>
                              <m:t>2</m:t>
                            </m:r>
                          </m:sup>
                        </m:sSup>
                      </m:e>
                    </m:d>
                    <m:r>
                      <a:rPr lang="en-US" b="0" i="1" smtClean="0">
                        <a:solidFill>
                          <a:srgbClr val="000000"/>
                        </a:solidFill>
                        <a:latin typeface="Cambria Math" panose="02040503050406030204" pitchFamily="18" charset="0"/>
                        <a:cs typeface="Times New Roman" pitchFamily="18" charset="0"/>
                      </a:rPr>
                      <m:t>∫</m:t>
                    </m:r>
                    <m:r>
                      <a:rPr lang="en-US" b="0" i="1" smtClean="0">
                        <a:solidFill>
                          <a:srgbClr val="000000"/>
                        </a:solidFill>
                        <a:latin typeface="Cambria Math" panose="02040503050406030204" pitchFamily="18" charset="0"/>
                        <a:cs typeface="Times New Roman" pitchFamily="18" charset="0"/>
                      </a:rPr>
                      <m:t>𝜌</m:t>
                    </m:r>
                    <m:d>
                      <m:dPr>
                        <m:ctrlPr>
                          <a:rPr lang="en-US" b="0" i="1" smtClean="0">
                            <a:solidFill>
                              <a:srgbClr val="000000"/>
                            </a:solidFill>
                            <a:latin typeface="Cambria Math" panose="02040503050406030204" pitchFamily="18" charset="0"/>
                            <a:cs typeface="Times New Roman" pitchFamily="18" charset="0"/>
                          </a:rPr>
                        </m:ctrlPr>
                      </m:dPr>
                      <m:e>
                        <m:sSub>
                          <m:sSubPr>
                            <m:ctrlPr>
                              <a:rPr lang="en-US" b="0" i="1" smtClean="0">
                                <a:solidFill>
                                  <a:srgbClr val="000000"/>
                                </a:solidFill>
                                <a:latin typeface="Cambria Math" panose="02040503050406030204" pitchFamily="18" charset="0"/>
                                <a:cs typeface="Times New Roman" pitchFamily="18" charset="0"/>
                              </a:rPr>
                            </m:ctrlPr>
                          </m:sSubPr>
                          <m:e>
                            <m:r>
                              <a:rPr lang="en-US" b="0" i="1" smtClean="0">
                                <a:solidFill>
                                  <a:srgbClr val="000000"/>
                                </a:solidFill>
                                <a:latin typeface="Cambria Math" panose="02040503050406030204" pitchFamily="18" charset="0"/>
                                <a:cs typeface="Times New Roman" pitchFamily="18" charset="0"/>
                              </a:rPr>
                              <m:t>𝐸</m:t>
                            </m:r>
                          </m:e>
                          <m:sub>
                            <m:r>
                              <a:rPr lang="en-US" b="0" i="1" smtClean="0">
                                <a:solidFill>
                                  <a:srgbClr val="000000"/>
                                </a:solidFill>
                                <a:latin typeface="Cambria Math" panose="02040503050406030204" pitchFamily="18" charset="0"/>
                                <a:cs typeface="Times New Roman" pitchFamily="18" charset="0"/>
                              </a:rPr>
                              <m:t>𝑒</m:t>
                            </m:r>
                          </m:sub>
                        </m:sSub>
                      </m:e>
                    </m:d>
                    <m:r>
                      <a:rPr lang="en-US" b="0" i="1" smtClean="0">
                        <a:solidFill>
                          <a:srgbClr val="000000"/>
                        </a:solidFill>
                        <a:latin typeface="Cambria Math" panose="02040503050406030204" pitchFamily="18" charset="0"/>
                        <a:cs typeface="Times New Roman" pitchFamily="18" charset="0"/>
                      </a:rPr>
                      <m:t>𝑑</m:t>
                    </m:r>
                    <m:sSub>
                      <m:sSubPr>
                        <m:ctrlPr>
                          <a:rPr lang="en-US" b="0" i="1" smtClean="0">
                            <a:solidFill>
                              <a:srgbClr val="000000"/>
                            </a:solidFill>
                            <a:latin typeface="Cambria Math" panose="02040503050406030204" pitchFamily="18" charset="0"/>
                            <a:cs typeface="Times New Roman" pitchFamily="18" charset="0"/>
                          </a:rPr>
                        </m:ctrlPr>
                      </m:sSubPr>
                      <m:e>
                        <m:r>
                          <a:rPr lang="en-US" b="0" i="1" smtClean="0">
                            <a:solidFill>
                              <a:srgbClr val="000000"/>
                            </a:solidFill>
                            <a:latin typeface="Cambria Math" panose="02040503050406030204" pitchFamily="18" charset="0"/>
                            <a:cs typeface="Times New Roman" pitchFamily="18" charset="0"/>
                          </a:rPr>
                          <m:t>𝐸</m:t>
                        </m:r>
                      </m:e>
                      <m:sub>
                        <m:r>
                          <a:rPr lang="en-US" b="0" i="1" smtClean="0">
                            <a:solidFill>
                              <a:srgbClr val="000000"/>
                            </a:solidFill>
                            <a:latin typeface="Cambria Math" panose="02040503050406030204" pitchFamily="18" charset="0"/>
                            <a:cs typeface="Times New Roman" pitchFamily="18" charset="0"/>
                          </a:rPr>
                          <m:t>𝑒</m:t>
                        </m:r>
                      </m:sub>
                    </m:sSub>
                  </m:oMath>
                </a14:m>
                <a:endParaRPr lang="en-US" dirty="0">
                  <a:solidFill>
                    <a:srgbClr val="000000"/>
                  </a:solidFill>
                  <a:latin typeface="Times New Roman" pitchFamily="18" charset="0"/>
                  <a:cs typeface="Times New Roman" pitchFamily="18" charset="0"/>
                </a:endParaRPr>
              </a:p>
            </p:txBody>
          </p:sp>
        </mc:Choice>
        <mc:Fallback xmlns="">
          <p:sp>
            <p:nvSpPr>
              <p:cNvPr id="183321" name="Text Box 23"/>
              <p:cNvSpPr txBox="1">
                <a:spLocks noRot="1" noChangeAspect="1" noMove="1" noResize="1" noEditPoints="1" noAdjustHandles="1" noChangeArrowheads="1" noChangeShapeType="1" noTextEdit="1"/>
              </p:cNvSpPr>
              <p:nvPr/>
            </p:nvSpPr>
            <p:spPr bwMode="auto">
              <a:xfrm>
                <a:off x="203994" y="5655471"/>
                <a:ext cx="6363645" cy="485389"/>
              </a:xfrm>
              <a:prstGeom prst="rect">
                <a:avLst/>
              </a:prstGeom>
              <a:blipFill>
                <a:blip r:embed="rId5"/>
                <a:stretch>
                  <a:fillRect l="-766" b="-7595"/>
                </a:stretch>
              </a:blipFill>
              <a:ln w="9525">
                <a:noFill/>
                <a:miter lim="800000"/>
                <a:headEnd/>
                <a:tailEnd/>
              </a:ln>
            </p:spPr>
            <p:txBody>
              <a:bodyPr/>
              <a:lstStyle/>
              <a:p>
                <a:r>
                  <a:rPr lang="en-US">
                    <a:noFill/>
                  </a:rPr>
                  <a:t> </a:t>
                </a:r>
              </a:p>
            </p:txBody>
          </p:sp>
        </mc:Fallback>
      </mc:AlternateContent>
      <p:sp>
        <p:nvSpPr>
          <p:cNvPr id="183322" name="Text Box 28"/>
          <p:cNvSpPr txBox="1">
            <a:spLocks noChangeArrowheads="1"/>
          </p:cNvSpPr>
          <p:nvPr/>
        </p:nvSpPr>
        <p:spPr bwMode="auto">
          <a:xfrm>
            <a:off x="503238" y="1095375"/>
            <a:ext cx="5148262" cy="1384995"/>
          </a:xfrm>
          <a:prstGeom prst="rect">
            <a:avLst/>
          </a:prstGeom>
          <a:noFill/>
          <a:ln w="9525">
            <a:noFill/>
            <a:miter lim="800000"/>
            <a:headEnd/>
            <a:tailEnd/>
          </a:ln>
        </p:spPr>
        <p:txBody>
          <a:bodyPr>
            <a:spAutoFit/>
          </a:bodyPr>
          <a:lstStyle/>
          <a:p>
            <a:pPr>
              <a:spcBef>
                <a:spcPct val="50000"/>
              </a:spcBef>
            </a:pPr>
            <a:r>
              <a:rPr lang="en-US" dirty="0" smtClean="0">
                <a:solidFill>
                  <a:srgbClr val="000000"/>
                </a:solidFill>
                <a:cs typeface="Times New Roman" pitchFamily="18" charset="0"/>
              </a:rPr>
              <a:t>Observables </a:t>
            </a:r>
            <a:r>
              <a:rPr lang="en-US" dirty="0">
                <a:solidFill>
                  <a:srgbClr val="000000"/>
                </a:solidFill>
                <a:cs typeface="Times New Roman" pitchFamily="18" charset="0"/>
              </a:rPr>
              <a:t>in </a:t>
            </a:r>
            <a:r>
              <a:rPr lang="en-US" dirty="0" smtClean="0">
                <a:solidFill>
                  <a:srgbClr val="000000"/>
                </a:solidFill>
                <a:cs typeface="Times New Roman" pitchFamily="18" charset="0"/>
              </a:rPr>
              <a:t>neutron </a:t>
            </a:r>
            <a:r>
              <a:rPr lang="en-US" dirty="0">
                <a:solidFill>
                  <a:srgbClr val="000000"/>
                </a:solidFill>
                <a:cs typeface="Times New Roman" pitchFamily="18" charset="0"/>
              </a:rPr>
              <a:t>beta decay, as a function of generally possible coupling constants (assuming only Lorentz-Invariance</a:t>
            </a:r>
            <a:r>
              <a:rPr lang="en-US" dirty="0" smtClean="0">
                <a:solidFill>
                  <a:srgbClr val="000000"/>
                </a:solidFill>
                <a:cs typeface="Times New Roman" pitchFamily="18" charset="0"/>
              </a:rPr>
              <a:t>):</a:t>
            </a:r>
          </a:p>
          <a:p>
            <a:pPr>
              <a:spcBef>
                <a:spcPct val="50000"/>
              </a:spcBef>
            </a:pPr>
            <a:r>
              <a:rPr lang="de-DE" sz="1200" dirty="0" smtClean="0"/>
              <a:t>C.F</a:t>
            </a:r>
            <a:r>
              <a:rPr lang="de-DE" sz="1200" dirty="0"/>
              <a:t>. </a:t>
            </a:r>
            <a:r>
              <a:rPr lang="de-DE" sz="1200" dirty="0" smtClean="0"/>
              <a:t>v.Weizsäcker</a:t>
            </a:r>
            <a:r>
              <a:rPr lang="de-DE" sz="1200" dirty="0"/>
              <a:t>, </a:t>
            </a:r>
            <a:r>
              <a:rPr lang="de-DE" sz="1200" dirty="0" smtClean="0"/>
              <a:t>Z. </a:t>
            </a:r>
            <a:r>
              <a:rPr lang="de-DE" sz="1200" dirty="0"/>
              <a:t>f. Phys. </a:t>
            </a:r>
            <a:r>
              <a:rPr lang="de-DE" sz="1200" dirty="0" smtClean="0"/>
              <a:t>102,572 (1936), </a:t>
            </a:r>
            <a:r>
              <a:rPr lang="en-US" sz="1200" dirty="0" smtClean="0">
                <a:solidFill>
                  <a:srgbClr val="000000"/>
                </a:solidFill>
                <a:cs typeface="Times New Roman" pitchFamily="18" charset="0"/>
              </a:rPr>
              <a:t>M</a:t>
            </a:r>
            <a:r>
              <a:rPr lang="en-US" sz="1200" dirty="0">
                <a:solidFill>
                  <a:srgbClr val="000000"/>
                </a:solidFill>
                <a:cs typeface="Times New Roman" pitchFamily="18" charset="0"/>
              </a:rPr>
              <a:t>. </a:t>
            </a:r>
            <a:r>
              <a:rPr lang="en-US" sz="1200" dirty="0" smtClean="0">
                <a:solidFill>
                  <a:srgbClr val="000000"/>
                </a:solidFill>
                <a:cs typeface="Times New Roman" pitchFamily="18" charset="0"/>
              </a:rPr>
              <a:t>Fierz, </a:t>
            </a:r>
            <a:r>
              <a:rPr lang="de-DE" sz="1200" dirty="0">
                <a:solidFill>
                  <a:srgbClr val="000000"/>
                </a:solidFill>
                <a:cs typeface="Times New Roman" pitchFamily="18" charset="0"/>
              </a:rPr>
              <a:t>Z. f. </a:t>
            </a:r>
            <a:r>
              <a:rPr lang="de-DE" sz="1200" dirty="0" smtClean="0">
                <a:solidFill>
                  <a:srgbClr val="000000"/>
                </a:solidFill>
                <a:cs typeface="Times New Roman" pitchFamily="18" charset="0"/>
              </a:rPr>
              <a:t>Phys. </a:t>
            </a:r>
            <a:r>
              <a:rPr lang="de-DE" sz="1200" dirty="0">
                <a:solidFill>
                  <a:srgbClr val="000000"/>
                </a:solidFill>
                <a:cs typeface="Times New Roman" pitchFamily="18" charset="0"/>
              </a:rPr>
              <a:t>105, 553 (1937</a:t>
            </a:r>
            <a:r>
              <a:rPr lang="de-DE" sz="1200" dirty="0" smtClean="0">
                <a:solidFill>
                  <a:srgbClr val="000000"/>
                </a:solidFill>
                <a:cs typeface="Times New Roman" pitchFamily="18" charset="0"/>
              </a:rPr>
              <a:t>), </a:t>
            </a:r>
            <a:r>
              <a:rPr lang="en-US" sz="1200" dirty="0">
                <a:solidFill>
                  <a:srgbClr val="000000"/>
                </a:solidFill>
                <a:cs typeface="Times New Roman" pitchFamily="18" charset="0"/>
              </a:rPr>
              <a:t>J.D. Jackson et al., PR 106, 517 (1957</a:t>
            </a:r>
            <a:r>
              <a:rPr lang="en-US" sz="1200" dirty="0" smtClean="0">
                <a:solidFill>
                  <a:srgbClr val="000000"/>
                </a:solidFill>
                <a:cs typeface="Times New Roman" pitchFamily="18" charset="0"/>
              </a:rPr>
              <a:t>)</a:t>
            </a:r>
            <a:endParaRPr lang="en-US" sz="1200" dirty="0">
              <a:solidFill>
                <a:srgbClr val="000000"/>
              </a:solidFill>
              <a:cs typeface="Times New Roman" pitchFamily="18" charset="0"/>
            </a:endParaRPr>
          </a:p>
        </p:txBody>
      </p:sp>
      <mc:AlternateContent xmlns:mc="http://schemas.openxmlformats.org/markup-compatibility/2006" xmlns:a14="http://schemas.microsoft.com/office/drawing/2010/main">
        <mc:Choice Requires="a14">
          <p:sp>
            <p:nvSpPr>
              <p:cNvPr id="183324" name="Text Box 26"/>
              <p:cNvSpPr txBox="1">
                <a:spLocks noChangeArrowheads="1"/>
              </p:cNvSpPr>
              <p:nvPr/>
            </p:nvSpPr>
            <p:spPr bwMode="auto">
              <a:xfrm>
                <a:off x="925851" y="3838110"/>
                <a:ext cx="3036888" cy="962315"/>
              </a:xfrm>
              <a:prstGeom prst="rect">
                <a:avLst/>
              </a:prstGeom>
              <a:noFill/>
              <a:ln w="9525">
                <a:noFill/>
                <a:miter lim="800000"/>
                <a:headEnd/>
                <a:tailEnd/>
              </a:ln>
            </p:spPr>
            <p:txBody>
              <a:bodyPr>
                <a:spAutoFit/>
              </a:bodyPr>
              <a:lstStyle/>
              <a:p>
                <a:pPr>
                  <a:spcBef>
                    <a:spcPct val="50000"/>
                  </a:spcBef>
                </a:pPr>
                <a:r>
                  <a:rPr lang="en-US" dirty="0" smtClean="0">
                    <a:solidFill>
                      <a:srgbClr val="000000"/>
                    </a:solidFill>
                    <a:latin typeface="Times New Roman" pitchFamily="18" charset="0"/>
                    <a:cs typeface="Times New Roman" pitchFamily="18" charset="0"/>
                  </a:rPr>
                  <a:t>Neutrino-Electron-Correlation</a:t>
                </a:r>
              </a:p>
              <a:p>
                <a:pPr algn="ctr">
                  <a:spcBef>
                    <a:spcPct val="50000"/>
                  </a:spcBef>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cs typeface="Times New Roman" pitchFamily="18" charset="0"/>
                        </a:rPr>
                        <m:t>𝑎</m:t>
                      </m:r>
                      <m:r>
                        <a:rPr lang="en-US" b="0" i="1" smtClean="0">
                          <a:solidFill>
                            <a:schemeClr val="tx1"/>
                          </a:solidFill>
                          <a:latin typeface="Cambria Math" panose="02040503050406030204" pitchFamily="18" charset="0"/>
                          <a:cs typeface="Times New Roman" pitchFamily="18" charset="0"/>
                        </a:rPr>
                        <m:t>=</m:t>
                      </m:r>
                      <m:f>
                        <m:fPr>
                          <m:ctrlPr>
                            <a:rPr lang="en-US" b="0" i="1" smtClean="0">
                              <a:solidFill>
                                <a:schemeClr val="tx1"/>
                              </a:solidFill>
                              <a:latin typeface="Cambria Math" panose="02040503050406030204" pitchFamily="18" charset="0"/>
                              <a:cs typeface="Times New Roman" pitchFamily="18" charset="0"/>
                            </a:rPr>
                          </m:ctrlPr>
                        </m:fPr>
                        <m:num>
                          <m:r>
                            <a:rPr lang="en-US" i="1">
                              <a:latin typeface="Cambria Math" panose="02040503050406030204" pitchFamily="18" charset="0"/>
                              <a:cs typeface="Times New Roman" pitchFamily="18" charset="0"/>
                            </a:rPr>
                            <m:t>1−</m:t>
                          </m:r>
                          <m:sSup>
                            <m:sSupPr>
                              <m:ctrlPr>
                                <a:rPr lang="en-US" i="1">
                                  <a:latin typeface="Cambria Math" panose="02040503050406030204" pitchFamily="18" charset="0"/>
                                  <a:cs typeface="Times New Roman" pitchFamily="18" charset="0"/>
                                </a:rPr>
                              </m:ctrlPr>
                            </m:sSupPr>
                            <m:e>
                              <m:d>
                                <m:dPr>
                                  <m:begChr m:val="|"/>
                                  <m:endChr m:val="|"/>
                                  <m:ctrlPr>
                                    <a:rPr lang="en-US" i="1">
                                      <a:latin typeface="Cambria Math" panose="02040503050406030204" pitchFamily="18" charset="0"/>
                                      <a:cs typeface="Times New Roman" pitchFamily="18" charset="0"/>
                                    </a:rPr>
                                  </m:ctrlPr>
                                </m:dPr>
                                <m:e>
                                  <m:r>
                                    <a:rPr lang="en-US" i="1" smtClean="0">
                                      <a:solidFill>
                                        <a:srgbClr val="0070C0"/>
                                      </a:solidFill>
                                      <a:latin typeface="Cambria Math" panose="02040503050406030204" pitchFamily="18" charset="0"/>
                                      <a:cs typeface="Times New Roman" pitchFamily="18" charset="0"/>
                                    </a:rPr>
                                    <m:t>𝜆</m:t>
                                  </m:r>
                                </m:e>
                              </m:d>
                            </m:e>
                            <m:sup>
                              <m:r>
                                <a:rPr lang="en-US" i="1">
                                  <a:latin typeface="Cambria Math" panose="02040503050406030204" pitchFamily="18" charset="0"/>
                                  <a:cs typeface="Times New Roman" pitchFamily="18" charset="0"/>
                                </a:rPr>
                                <m:t>2</m:t>
                              </m:r>
                            </m:sup>
                          </m:sSup>
                        </m:num>
                        <m:den>
                          <m:r>
                            <a:rPr lang="en-US" i="1">
                              <a:latin typeface="Cambria Math" panose="02040503050406030204" pitchFamily="18" charset="0"/>
                              <a:cs typeface="Times New Roman" pitchFamily="18" charset="0"/>
                            </a:rPr>
                            <m:t>1</m:t>
                          </m:r>
                          <m:r>
                            <a:rPr lang="en-US" b="0" i="1" smtClean="0">
                              <a:latin typeface="Cambria Math" panose="02040503050406030204" pitchFamily="18" charset="0"/>
                              <a:cs typeface="Times New Roman" pitchFamily="18" charset="0"/>
                            </a:rPr>
                            <m:t>+3</m:t>
                          </m:r>
                          <m:sSup>
                            <m:sSupPr>
                              <m:ctrlPr>
                                <a:rPr lang="en-US" i="1">
                                  <a:latin typeface="Cambria Math" panose="02040503050406030204" pitchFamily="18" charset="0"/>
                                  <a:cs typeface="Times New Roman" pitchFamily="18" charset="0"/>
                                </a:rPr>
                              </m:ctrlPr>
                            </m:sSupPr>
                            <m:e>
                              <m:d>
                                <m:dPr>
                                  <m:begChr m:val="|"/>
                                  <m:endChr m:val="|"/>
                                  <m:ctrlPr>
                                    <a:rPr lang="en-US" i="1">
                                      <a:latin typeface="Cambria Math" panose="02040503050406030204" pitchFamily="18" charset="0"/>
                                      <a:cs typeface="Times New Roman" pitchFamily="18" charset="0"/>
                                    </a:rPr>
                                  </m:ctrlPr>
                                </m:dPr>
                                <m:e>
                                  <m:r>
                                    <a:rPr lang="en-US" i="1" smtClean="0">
                                      <a:solidFill>
                                        <a:srgbClr val="0070C0"/>
                                      </a:solidFill>
                                      <a:latin typeface="Cambria Math" panose="02040503050406030204" pitchFamily="18" charset="0"/>
                                      <a:cs typeface="Times New Roman" pitchFamily="18" charset="0"/>
                                    </a:rPr>
                                    <m:t>𝜆</m:t>
                                  </m:r>
                                </m:e>
                              </m:d>
                            </m:e>
                            <m:sup>
                              <m:r>
                                <a:rPr lang="en-US" i="1">
                                  <a:latin typeface="Cambria Math" panose="02040503050406030204" pitchFamily="18" charset="0"/>
                                  <a:cs typeface="Times New Roman" pitchFamily="18" charset="0"/>
                                </a:rPr>
                                <m:t>2</m:t>
                              </m:r>
                            </m:sup>
                          </m:sSup>
                        </m:den>
                      </m:f>
                    </m:oMath>
                  </m:oMathPara>
                </a14:m>
                <a:endParaRPr lang="en-US" i="1" dirty="0">
                  <a:solidFill>
                    <a:srgbClr val="FF0000"/>
                  </a:solidFill>
                  <a:latin typeface="Times New Roman" pitchFamily="18" charset="0"/>
                  <a:cs typeface="Times New Roman" pitchFamily="18" charset="0"/>
                </a:endParaRPr>
              </a:p>
            </p:txBody>
          </p:sp>
        </mc:Choice>
        <mc:Fallback xmlns="">
          <p:sp>
            <p:nvSpPr>
              <p:cNvPr id="183324" name="Text Box 26"/>
              <p:cNvSpPr txBox="1">
                <a:spLocks noRot="1" noChangeAspect="1" noMove="1" noResize="1" noEditPoints="1" noAdjustHandles="1" noChangeArrowheads="1" noChangeShapeType="1" noTextEdit="1"/>
              </p:cNvSpPr>
              <p:nvPr/>
            </p:nvSpPr>
            <p:spPr bwMode="auto">
              <a:xfrm>
                <a:off x="925851" y="3838110"/>
                <a:ext cx="3036888" cy="962315"/>
              </a:xfrm>
              <a:prstGeom prst="rect">
                <a:avLst/>
              </a:prstGeom>
              <a:blipFill>
                <a:blip r:embed="rId7"/>
                <a:stretch>
                  <a:fillRect l="-1807" t="-3822"/>
                </a:stretch>
              </a:blipFill>
              <a:ln w="9525">
                <a:noFill/>
                <a:miter lim="800000"/>
                <a:headEnd/>
                <a:tailEnd/>
              </a:ln>
            </p:spPr>
            <p:txBody>
              <a:bodyPr/>
              <a:lstStyle/>
              <a:p>
                <a:r>
                  <a:rPr lang="en-US">
                    <a:noFill/>
                  </a:rPr>
                  <a:t> </a:t>
                </a:r>
              </a:p>
            </p:txBody>
          </p:sp>
        </mc:Fallback>
      </mc:AlternateContent>
      <p:sp>
        <p:nvSpPr>
          <p:cNvPr id="183325" name="Line 25"/>
          <p:cNvSpPr>
            <a:spLocks noChangeShapeType="1"/>
          </p:cNvSpPr>
          <p:nvPr/>
        </p:nvSpPr>
        <p:spPr bwMode="auto">
          <a:xfrm flipV="1">
            <a:off x="5466937" y="3294991"/>
            <a:ext cx="103508" cy="911031"/>
          </a:xfrm>
          <a:prstGeom prst="line">
            <a:avLst/>
          </a:prstGeom>
          <a:noFill/>
          <a:ln w="9525">
            <a:solidFill>
              <a:schemeClr val="tx1"/>
            </a:solidFill>
            <a:round/>
            <a:headEnd/>
            <a:tailEnd type="triangle" w="med" len="med"/>
          </a:ln>
        </p:spPr>
        <p:txBody>
          <a:bodyPr/>
          <a:lstStyle/>
          <a:p>
            <a:endParaRPr lang="en-US"/>
          </a:p>
        </p:txBody>
      </p:sp>
      <p:sp>
        <p:nvSpPr>
          <p:cNvPr id="183326" name="Line 27"/>
          <p:cNvSpPr>
            <a:spLocks noChangeShapeType="1"/>
          </p:cNvSpPr>
          <p:nvPr/>
        </p:nvSpPr>
        <p:spPr bwMode="auto">
          <a:xfrm flipV="1">
            <a:off x="2430049" y="3409624"/>
            <a:ext cx="768430" cy="516619"/>
          </a:xfrm>
          <a:prstGeom prst="line">
            <a:avLst/>
          </a:prstGeom>
          <a:noFill/>
          <a:ln w="9525">
            <a:solidFill>
              <a:schemeClr val="tx1"/>
            </a:solidFill>
            <a:round/>
            <a:headEnd/>
            <a:tailEnd type="triangle" w="med" len="med"/>
          </a:ln>
        </p:spPr>
        <p:txBody>
          <a:bodyPr/>
          <a:lstStyle/>
          <a:p>
            <a:endParaRPr lang="en-US"/>
          </a:p>
        </p:txBody>
      </p:sp>
      <p:sp>
        <p:nvSpPr>
          <p:cNvPr id="183327" name="Line 5"/>
          <p:cNvSpPr>
            <a:spLocks noChangeShapeType="1"/>
          </p:cNvSpPr>
          <p:nvPr/>
        </p:nvSpPr>
        <p:spPr bwMode="auto">
          <a:xfrm flipH="1" flipV="1">
            <a:off x="275569" y="3299546"/>
            <a:ext cx="407771" cy="2355924"/>
          </a:xfrm>
          <a:prstGeom prst="line">
            <a:avLst/>
          </a:prstGeom>
          <a:noFill/>
          <a:ln w="9525">
            <a:solidFill>
              <a:schemeClr val="tx1"/>
            </a:solidFill>
            <a:round/>
            <a:headEnd/>
            <a:tailEnd type="triangle" w="med" len="med"/>
          </a:ln>
        </p:spPr>
        <p:txBody>
          <a:bodyPr/>
          <a:lstStyle/>
          <a:p>
            <a:endParaRPr lang="en-US"/>
          </a:p>
        </p:txBody>
      </p:sp>
      <mc:AlternateContent xmlns:mc="http://schemas.openxmlformats.org/markup-compatibility/2006" xmlns:a14="http://schemas.microsoft.com/office/drawing/2010/main">
        <mc:Choice Requires="a14">
          <p:sp>
            <p:nvSpPr>
              <p:cNvPr id="183328" name="Text Box 26"/>
              <p:cNvSpPr txBox="1">
                <a:spLocks noChangeArrowheads="1"/>
              </p:cNvSpPr>
              <p:nvPr/>
            </p:nvSpPr>
            <p:spPr bwMode="auto">
              <a:xfrm>
                <a:off x="1063478" y="4957151"/>
                <a:ext cx="3036888" cy="369332"/>
              </a:xfrm>
              <a:prstGeom prst="rect">
                <a:avLst/>
              </a:prstGeom>
              <a:noFill/>
              <a:ln w="9525">
                <a:noFill/>
                <a:miter lim="800000"/>
                <a:headEnd/>
                <a:tailEnd/>
              </a:ln>
            </p:spPr>
            <p:txBody>
              <a:bodyPr>
                <a:spAutoFit/>
              </a:bodyPr>
              <a:lstStyle/>
              <a:p>
                <a:pPr>
                  <a:spcBef>
                    <a:spcPct val="50000"/>
                  </a:spcBef>
                </a:pPr>
                <a:r>
                  <a:rPr lang="en-US" dirty="0" smtClean="0">
                    <a:solidFill>
                      <a:srgbClr val="000000"/>
                    </a:solidFill>
                    <a:latin typeface="Times New Roman" pitchFamily="18" charset="0"/>
                    <a:cs typeface="Times New Roman" pitchFamily="18" charset="0"/>
                  </a:rPr>
                  <a:t>Fierz</a:t>
                </a:r>
                <a:r>
                  <a:rPr lang="en-US" dirty="0">
                    <a:solidFill>
                      <a:srgbClr val="000000"/>
                    </a:solidFill>
                    <a:latin typeface="Times New Roman" pitchFamily="18" charset="0"/>
                    <a:cs typeface="Times New Roman" pitchFamily="18" charset="0"/>
                  </a:rPr>
                  <a:t> interference </a:t>
                </a:r>
                <a:r>
                  <a:rPr lang="en-US" dirty="0" smtClean="0">
                    <a:solidFill>
                      <a:srgbClr val="000000"/>
                    </a:solidFill>
                    <a:latin typeface="Times New Roman" pitchFamily="18" charset="0"/>
                    <a:cs typeface="Times New Roman" pitchFamily="18" charset="0"/>
                  </a:rPr>
                  <a:t>term </a:t>
                </a:r>
                <a14:m>
                  <m:oMath xmlns:m="http://schemas.openxmlformats.org/officeDocument/2006/math">
                    <m:r>
                      <a:rPr lang="en-US" b="0" i="1" smtClean="0">
                        <a:solidFill>
                          <a:srgbClr val="FF0000"/>
                        </a:solidFill>
                        <a:latin typeface="Cambria Math" panose="02040503050406030204" pitchFamily="18" charset="0"/>
                        <a:cs typeface="Times New Roman" pitchFamily="18" charset="0"/>
                      </a:rPr>
                      <m:t>𝑏</m:t>
                    </m:r>
                    <m:r>
                      <a:rPr lang="en-US" b="0" i="1" smtClean="0">
                        <a:solidFill>
                          <a:srgbClr val="000000"/>
                        </a:solidFill>
                        <a:latin typeface="Cambria Math" panose="02040503050406030204" pitchFamily="18" charset="0"/>
                        <a:cs typeface="Times New Roman" pitchFamily="18" charset="0"/>
                      </a:rPr>
                      <m:t>=0</m:t>
                    </m:r>
                  </m:oMath>
                </a14:m>
                <a:endParaRPr lang="en-US" i="1" dirty="0">
                  <a:solidFill>
                    <a:srgbClr val="FF0000"/>
                  </a:solidFill>
                  <a:latin typeface="Times New Roman" pitchFamily="18" charset="0"/>
                  <a:cs typeface="Times New Roman" pitchFamily="18" charset="0"/>
                </a:endParaRPr>
              </a:p>
            </p:txBody>
          </p:sp>
        </mc:Choice>
        <mc:Fallback xmlns="">
          <p:sp>
            <p:nvSpPr>
              <p:cNvPr id="183328" name="Text Box 26"/>
              <p:cNvSpPr txBox="1">
                <a:spLocks noRot="1" noChangeAspect="1" noMove="1" noResize="1" noEditPoints="1" noAdjustHandles="1" noChangeArrowheads="1" noChangeShapeType="1" noTextEdit="1"/>
              </p:cNvSpPr>
              <p:nvPr/>
            </p:nvSpPr>
            <p:spPr bwMode="auto">
              <a:xfrm>
                <a:off x="1063478" y="4957151"/>
                <a:ext cx="3036888" cy="369332"/>
              </a:xfrm>
              <a:prstGeom prst="rect">
                <a:avLst/>
              </a:prstGeom>
              <a:blipFill>
                <a:blip r:embed="rId8"/>
                <a:stretch>
                  <a:fillRect l="-1603" t="-8197" b="-24590"/>
                </a:stretch>
              </a:blipFill>
              <a:ln w="9525">
                <a:noFill/>
                <a:miter lim="800000"/>
                <a:headEnd/>
                <a:tailEnd/>
              </a:ln>
            </p:spPr>
            <p:txBody>
              <a:bodyPr/>
              <a:lstStyle/>
              <a:p>
                <a:r>
                  <a:rPr lang="en-US">
                    <a:noFill/>
                  </a:rPr>
                  <a:t> </a:t>
                </a:r>
              </a:p>
            </p:txBody>
          </p:sp>
        </mc:Fallback>
      </mc:AlternateContent>
      <p:sp>
        <p:nvSpPr>
          <p:cNvPr id="183329" name="Line 27"/>
          <p:cNvSpPr>
            <a:spLocks noChangeShapeType="1"/>
          </p:cNvSpPr>
          <p:nvPr/>
        </p:nvSpPr>
        <p:spPr bwMode="auto">
          <a:xfrm flipV="1">
            <a:off x="3515509" y="3373596"/>
            <a:ext cx="783798" cy="1542531"/>
          </a:xfrm>
          <a:prstGeom prst="line">
            <a:avLst/>
          </a:prstGeom>
          <a:noFill/>
          <a:ln w="9525">
            <a:solidFill>
              <a:schemeClr val="tx1"/>
            </a:solidFill>
            <a:round/>
            <a:headEnd/>
            <a:tailEnd type="triangle" w="med" len="med"/>
          </a:ln>
        </p:spPr>
        <p:txBody>
          <a:bodyPr/>
          <a:lstStyle/>
          <a:p>
            <a:endParaRPr lang="en-US"/>
          </a:p>
        </p:txBody>
      </p:sp>
      <p:sp>
        <p:nvSpPr>
          <p:cNvPr id="2" name="Slide Number Placeholder 1"/>
          <p:cNvSpPr>
            <a:spLocks noGrp="1"/>
          </p:cNvSpPr>
          <p:nvPr>
            <p:ph type="sldNum" sz="quarter" idx="12"/>
          </p:nvPr>
        </p:nvSpPr>
        <p:spPr/>
        <p:txBody>
          <a:bodyPr/>
          <a:lstStyle/>
          <a:p>
            <a:pPr>
              <a:defRPr/>
            </a:pPr>
            <a:fld id="{549EE5D0-A67E-4A34-AD78-96489332A04A}" type="slidenum">
              <a:rPr lang="en-US" smtClean="0"/>
              <a:pPr>
                <a:defRPr/>
              </a:pPr>
              <a:t>3</a:t>
            </a:fld>
            <a:endParaRPr lang="en-US" dirty="0"/>
          </a:p>
        </p:txBody>
      </p:sp>
      <p:sp>
        <p:nvSpPr>
          <p:cNvPr id="39" name="Oval 140"/>
          <p:cNvSpPr>
            <a:spLocks noChangeArrowheads="1"/>
          </p:cNvSpPr>
          <p:nvPr/>
        </p:nvSpPr>
        <p:spPr bwMode="auto">
          <a:xfrm>
            <a:off x="6186639" y="1214722"/>
            <a:ext cx="228600" cy="228600"/>
          </a:xfrm>
          <a:prstGeom prst="ellipse">
            <a:avLst/>
          </a:prstGeom>
          <a:solidFill>
            <a:srgbClr val="FF3300">
              <a:alpha val="85097"/>
            </a:srgbClr>
          </a:solidFill>
          <a:ln w="9525">
            <a:solidFill>
              <a:schemeClr val="tx1"/>
            </a:solidFill>
            <a:round/>
            <a:headEnd/>
            <a:tailEnd/>
          </a:ln>
        </p:spPr>
        <p:txBody>
          <a:bodyPr wrap="none" anchor="ctr"/>
          <a:lstStyle/>
          <a:p>
            <a:endParaRPr lang="en-US">
              <a:latin typeface="Times New Roman" pitchFamily="18" charset="0"/>
              <a:cs typeface="Times New Roman" pitchFamily="18" charset="0"/>
            </a:endParaRPr>
          </a:p>
        </p:txBody>
      </p:sp>
      <p:sp>
        <p:nvSpPr>
          <p:cNvPr id="40" name="Oval 141"/>
          <p:cNvSpPr>
            <a:spLocks noChangeArrowheads="1"/>
          </p:cNvSpPr>
          <p:nvPr/>
        </p:nvSpPr>
        <p:spPr bwMode="auto">
          <a:xfrm>
            <a:off x="7177239" y="1381397"/>
            <a:ext cx="304800" cy="304800"/>
          </a:xfrm>
          <a:prstGeom prst="ellipse">
            <a:avLst/>
          </a:prstGeom>
          <a:solidFill>
            <a:srgbClr val="008000">
              <a:alpha val="85097"/>
            </a:srgbClr>
          </a:solidFill>
          <a:ln w="9525">
            <a:solidFill>
              <a:schemeClr val="tx1"/>
            </a:solidFill>
            <a:round/>
            <a:headEnd/>
            <a:tailEnd/>
          </a:ln>
        </p:spPr>
        <p:txBody>
          <a:bodyPr wrap="none" anchor="ctr"/>
          <a:lstStyle/>
          <a:p>
            <a:endParaRPr lang="en-US">
              <a:latin typeface="Times New Roman" pitchFamily="18" charset="0"/>
              <a:cs typeface="Times New Roman" pitchFamily="18" charset="0"/>
            </a:endParaRPr>
          </a:p>
        </p:txBody>
      </p:sp>
      <p:sp>
        <p:nvSpPr>
          <p:cNvPr id="41" name="Oval 142"/>
          <p:cNvSpPr>
            <a:spLocks noChangeArrowheads="1"/>
          </p:cNvSpPr>
          <p:nvPr/>
        </p:nvSpPr>
        <p:spPr bwMode="auto">
          <a:xfrm>
            <a:off x="8549314" y="1231852"/>
            <a:ext cx="152400" cy="152400"/>
          </a:xfrm>
          <a:prstGeom prst="ellipse">
            <a:avLst/>
          </a:prstGeom>
          <a:solidFill>
            <a:srgbClr val="5B9BD5"/>
          </a:solidFill>
          <a:ln w="9525">
            <a:solidFill>
              <a:schemeClr val="tx1"/>
            </a:solidFill>
            <a:round/>
            <a:headEnd/>
            <a:tailEnd/>
          </a:ln>
        </p:spPr>
        <p:txBody>
          <a:bodyPr wrap="none" anchor="ctr"/>
          <a:lstStyle/>
          <a:p>
            <a:endParaRPr lang="en-US">
              <a:latin typeface="Times New Roman" pitchFamily="18" charset="0"/>
              <a:cs typeface="Times New Roman" pitchFamily="18" charset="0"/>
            </a:endParaRPr>
          </a:p>
        </p:txBody>
      </p:sp>
      <p:sp>
        <p:nvSpPr>
          <p:cNvPr id="42" name="Oval 143"/>
          <p:cNvSpPr>
            <a:spLocks noChangeArrowheads="1"/>
          </p:cNvSpPr>
          <p:nvPr/>
        </p:nvSpPr>
        <p:spPr bwMode="auto">
          <a:xfrm>
            <a:off x="8091639" y="1900522"/>
            <a:ext cx="152400" cy="152400"/>
          </a:xfrm>
          <a:prstGeom prst="ellipse">
            <a:avLst/>
          </a:prstGeom>
          <a:solidFill>
            <a:srgbClr val="EAEAEA">
              <a:alpha val="85097"/>
            </a:srgbClr>
          </a:solidFill>
          <a:ln w="9525">
            <a:solidFill>
              <a:schemeClr val="tx1"/>
            </a:solidFill>
            <a:round/>
            <a:headEnd/>
            <a:tailEnd/>
          </a:ln>
        </p:spPr>
        <p:txBody>
          <a:bodyPr wrap="none" anchor="ctr"/>
          <a:lstStyle/>
          <a:p>
            <a:endParaRPr lang="en-US">
              <a:latin typeface="Times New Roman" pitchFamily="18" charset="0"/>
              <a:cs typeface="Times New Roman" pitchFamily="18" charset="0"/>
            </a:endParaRPr>
          </a:p>
        </p:txBody>
      </p:sp>
      <p:sp>
        <p:nvSpPr>
          <p:cNvPr id="43" name="Line 144"/>
          <p:cNvSpPr>
            <a:spLocks noChangeShapeType="1"/>
          </p:cNvSpPr>
          <p:nvPr/>
        </p:nvSpPr>
        <p:spPr bwMode="auto">
          <a:xfrm flipH="1" flipV="1">
            <a:off x="6567639" y="1367122"/>
            <a:ext cx="457200" cy="76200"/>
          </a:xfrm>
          <a:prstGeom prst="line">
            <a:avLst/>
          </a:prstGeom>
          <a:noFill/>
          <a:ln w="38100">
            <a:solidFill>
              <a:schemeClr val="tx1"/>
            </a:solidFill>
            <a:round/>
            <a:headEnd/>
            <a:tailEnd type="triangle" w="med" len="med"/>
          </a:ln>
        </p:spPr>
        <p:txBody>
          <a:bodyPr/>
          <a:lstStyle/>
          <a:p>
            <a:endParaRPr lang="en-US"/>
          </a:p>
        </p:txBody>
      </p:sp>
      <p:sp>
        <p:nvSpPr>
          <p:cNvPr id="44" name="Line 145"/>
          <p:cNvSpPr>
            <a:spLocks noChangeShapeType="1"/>
          </p:cNvSpPr>
          <p:nvPr/>
        </p:nvSpPr>
        <p:spPr bwMode="auto">
          <a:xfrm flipV="1">
            <a:off x="7558239" y="1367122"/>
            <a:ext cx="762000" cy="152400"/>
          </a:xfrm>
          <a:prstGeom prst="line">
            <a:avLst/>
          </a:prstGeom>
          <a:noFill/>
          <a:ln w="38100">
            <a:solidFill>
              <a:schemeClr val="tx1"/>
            </a:solidFill>
            <a:round/>
            <a:headEnd/>
            <a:tailEnd type="triangle" w="med" len="med"/>
          </a:ln>
        </p:spPr>
        <p:txBody>
          <a:bodyPr/>
          <a:lstStyle/>
          <a:p>
            <a:endParaRPr lang="en-US"/>
          </a:p>
        </p:txBody>
      </p:sp>
      <p:sp>
        <p:nvSpPr>
          <p:cNvPr id="45" name="Line 146"/>
          <p:cNvSpPr>
            <a:spLocks noChangeShapeType="1"/>
          </p:cNvSpPr>
          <p:nvPr/>
        </p:nvSpPr>
        <p:spPr bwMode="auto">
          <a:xfrm>
            <a:off x="7558239" y="1671922"/>
            <a:ext cx="457200" cy="228600"/>
          </a:xfrm>
          <a:prstGeom prst="line">
            <a:avLst/>
          </a:prstGeom>
          <a:noFill/>
          <a:ln w="38100">
            <a:solidFill>
              <a:schemeClr val="tx1"/>
            </a:solidFill>
            <a:round/>
            <a:headEnd/>
            <a:tailEnd type="triangle" w="med" len="med"/>
          </a:ln>
        </p:spPr>
        <p:txBody>
          <a:bodyPr/>
          <a:lstStyle/>
          <a:p>
            <a:endParaRPr lang="en-US"/>
          </a:p>
        </p:txBody>
      </p:sp>
      <p:sp>
        <p:nvSpPr>
          <p:cNvPr id="46" name="Text Box 147"/>
          <p:cNvSpPr txBox="1">
            <a:spLocks noChangeArrowheads="1"/>
          </p:cNvSpPr>
          <p:nvPr/>
        </p:nvSpPr>
        <p:spPr bwMode="auto">
          <a:xfrm>
            <a:off x="6964475" y="1481219"/>
            <a:ext cx="334170" cy="369332"/>
          </a:xfrm>
          <a:prstGeom prst="rect">
            <a:avLst/>
          </a:prstGeom>
          <a:noFill/>
          <a:ln w="9525">
            <a:noFill/>
            <a:miter lim="800000"/>
            <a:headEnd/>
            <a:tailEnd/>
          </a:ln>
        </p:spPr>
        <p:txBody>
          <a:bodyPr wrap="square">
            <a:spAutoFit/>
          </a:bodyPr>
          <a:lstStyle/>
          <a:p>
            <a:r>
              <a:rPr lang="en-US" dirty="0">
                <a:solidFill>
                  <a:srgbClr val="00B050"/>
                </a:solidFill>
                <a:latin typeface="Times New Roman" pitchFamily="18" charset="0"/>
                <a:cs typeface="Times New Roman" pitchFamily="18" charset="0"/>
              </a:rPr>
              <a:t>n</a:t>
            </a:r>
          </a:p>
        </p:txBody>
      </p:sp>
      <p:sp>
        <p:nvSpPr>
          <p:cNvPr id="47" name="Text Box 148"/>
          <p:cNvSpPr txBox="1">
            <a:spLocks noChangeArrowheads="1"/>
          </p:cNvSpPr>
          <p:nvPr/>
        </p:nvSpPr>
        <p:spPr bwMode="auto">
          <a:xfrm>
            <a:off x="8565734" y="861302"/>
            <a:ext cx="338554" cy="369332"/>
          </a:xfrm>
          <a:prstGeom prst="rect">
            <a:avLst/>
          </a:prstGeom>
          <a:noFill/>
          <a:ln w="9525">
            <a:noFill/>
            <a:miter lim="800000"/>
            <a:headEnd/>
            <a:tailEnd/>
          </a:ln>
        </p:spPr>
        <p:txBody>
          <a:bodyPr wrap="none">
            <a:spAutoFit/>
          </a:bodyPr>
          <a:lstStyle/>
          <a:p>
            <a:r>
              <a:rPr lang="en-US" dirty="0">
                <a:latin typeface="Times New Roman" pitchFamily="18" charset="0"/>
                <a:cs typeface="Times New Roman" pitchFamily="18" charset="0"/>
              </a:rPr>
              <a:t>e</a:t>
            </a:r>
            <a:r>
              <a:rPr lang="en-US" baseline="30000" dirty="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48" name="Text Box 149"/>
              <p:cNvSpPr txBox="1">
                <a:spLocks noChangeArrowheads="1"/>
              </p:cNvSpPr>
              <p:nvPr/>
            </p:nvSpPr>
            <p:spPr bwMode="auto">
              <a:xfrm>
                <a:off x="7810230" y="1997320"/>
                <a:ext cx="455894" cy="369332"/>
              </a:xfrm>
              <a:prstGeom prst="rect">
                <a:avLst/>
              </a:prstGeom>
              <a:noFill/>
              <a:ln w="9525">
                <a:noFill/>
                <a:miter lim="800000"/>
                <a:headEnd/>
                <a:tailEnd/>
              </a:ln>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cs typeface="Times New Roman" pitchFamily="18" charset="0"/>
                            </a:rPr>
                          </m:ctrlPr>
                        </m:accPr>
                        <m:e>
                          <m:sSub>
                            <m:sSubPr>
                              <m:ctrlPr>
                                <a:rPr lang="en-US" b="0" i="1" smtClean="0">
                                  <a:latin typeface="Cambria Math" panose="02040503050406030204" pitchFamily="18" charset="0"/>
                                  <a:cs typeface="Times New Roman" pitchFamily="18" charset="0"/>
                                </a:rPr>
                              </m:ctrlPr>
                            </m:sSubPr>
                            <m:e>
                              <m:r>
                                <a:rPr lang="en-US" b="0" i="1" smtClean="0">
                                  <a:latin typeface="Cambria Math"/>
                                  <a:cs typeface="Times New Roman" pitchFamily="18" charset="0"/>
                                </a:rPr>
                                <m:t>𝜈</m:t>
                              </m:r>
                            </m:e>
                            <m:sub>
                              <m:r>
                                <a:rPr lang="en-US" b="0" i="1" smtClean="0">
                                  <a:latin typeface="Cambria Math"/>
                                  <a:cs typeface="Times New Roman" pitchFamily="18" charset="0"/>
                                </a:rPr>
                                <m:t>𝑒</m:t>
                              </m:r>
                            </m:sub>
                          </m:sSub>
                        </m:e>
                      </m:acc>
                    </m:oMath>
                  </m:oMathPara>
                </a14:m>
                <a:endParaRPr lang="en-US" dirty="0">
                  <a:latin typeface="Times New Roman" pitchFamily="18" charset="0"/>
                  <a:cs typeface="Times New Roman" pitchFamily="18" charset="0"/>
                </a:endParaRPr>
              </a:p>
            </p:txBody>
          </p:sp>
        </mc:Choice>
        <mc:Fallback xmlns="">
          <p:sp>
            <p:nvSpPr>
              <p:cNvPr id="48" name="Text Box 149"/>
              <p:cNvSpPr txBox="1">
                <a:spLocks noRot="1" noChangeAspect="1" noMove="1" noResize="1" noEditPoints="1" noAdjustHandles="1" noChangeArrowheads="1" noChangeShapeType="1" noTextEdit="1"/>
              </p:cNvSpPr>
              <p:nvPr/>
            </p:nvSpPr>
            <p:spPr bwMode="auto">
              <a:xfrm>
                <a:off x="7810230" y="1997320"/>
                <a:ext cx="455894" cy="369332"/>
              </a:xfrm>
              <a:prstGeom prst="rect">
                <a:avLst/>
              </a:prstGeom>
              <a:blipFill>
                <a:blip r:embed="rId9"/>
                <a:stretch>
                  <a:fillRect r="-1333"/>
                </a:stretch>
              </a:blipFill>
              <a:ln w="9525">
                <a:noFill/>
                <a:miter lim="800000"/>
                <a:headEnd/>
                <a:tailEnd/>
              </a:ln>
            </p:spPr>
            <p:txBody>
              <a:bodyPr/>
              <a:lstStyle/>
              <a:p>
                <a:r>
                  <a:rPr lang="en-US">
                    <a:noFill/>
                  </a:rPr>
                  <a:t> </a:t>
                </a:r>
              </a:p>
            </p:txBody>
          </p:sp>
        </mc:Fallback>
      </mc:AlternateContent>
      <p:sp>
        <p:nvSpPr>
          <p:cNvPr id="49" name="Text Box 147"/>
          <p:cNvSpPr txBox="1">
            <a:spLocks noChangeArrowheads="1"/>
          </p:cNvSpPr>
          <p:nvPr/>
        </p:nvSpPr>
        <p:spPr bwMode="auto">
          <a:xfrm>
            <a:off x="6031064" y="1381409"/>
            <a:ext cx="311150" cy="366713"/>
          </a:xfrm>
          <a:prstGeom prst="rect">
            <a:avLst/>
          </a:prstGeom>
          <a:noFill/>
          <a:ln w="9525">
            <a:noFill/>
            <a:miter lim="800000"/>
            <a:headEnd/>
            <a:tailEnd/>
          </a:ln>
        </p:spPr>
        <p:txBody>
          <a:bodyPr>
            <a:spAutoFit/>
          </a:bodyPr>
          <a:lstStyle/>
          <a:p>
            <a:r>
              <a:rPr lang="en-US" dirty="0">
                <a:solidFill>
                  <a:srgbClr val="FF0000"/>
                </a:solidFill>
                <a:latin typeface="Times New Roman" pitchFamily="18" charset="0"/>
                <a:cs typeface="Times New Roman" pitchFamily="18" charset="0"/>
              </a:rPr>
              <a:t>p</a:t>
            </a:r>
          </a:p>
        </p:txBody>
      </p:sp>
      <mc:AlternateContent xmlns:mc="http://schemas.openxmlformats.org/markup-compatibility/2006" xmlns:a14="http://schemas.microsoft.com/office/drawing/2010/main">
        <mc:Choice Requires="a14">
          <p:sp>
            <p:nvSpPr>
              <p:cNvPr id="50" name="TextBox 49"/>
              <p:cNvSpPr txBox="1"/>
              <p:nvPr/>
            </p:nvSpPr>
            <p:spPr>
              <a:xfrm>
                <a:off x="6907415" y="959690"/>
                <a:ext cx="48910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bg1">
                                  <a:lumMod val="50000"/>
                                </a:schemeClr>
                              </a:solidFill>
                              <a:latin typeface="Cambria Math" panose="02040503050406030204" pitchFamily="18" charset="0"/>
                            </a:rPr>
                          </m:ctrlPr>
                        </m:sSubPr>
                        <m:e>
                          <m:acc>
                            <m:accPr>
                              <m:chr m:val="⃗"/>
                              <m:ctrlPr>
                                <a:rPr lang="en-US" b="0" i="1" smtClean="0">
                                  <a:solidFill>
                                    <a:schemeClr val="bg1">
                                      <a:lumMod val="50000"/>
                                    </a:schemeClr>
                                  </a:solidFill>
                                  <a:latin typeface="Cambria Math" panose="02040503050406030204" pitchFamily="18" charset="0"/>
                                </a:rPr>
                              </m:ctrlPr>
                            </m:accPr>
                            <m:e>
                              <m:r>
                                <a:rPr lang="en-US" b="0" i="1" smtClean="0">
                                  <a:solidFill>
                                    <a:schemeClr val="bg1">
                                      <a:lumMod val="50000"/>
                                    </a:schemeClr>
                                  </a:solidFill>
                                  <a:latin typeface="Cambria Math"/>
                                </a:rPr>
                                <m:t>𝜎</m:t>
                              </m:r>
                            </m:e>
                          </m:acc>
                        </m:e>
                        <m:sub>
                          <m:r>
                            <a:rPr lang="en-US" b="0" i="1" smtClean="0">
                              <a:solidFill>
                                <a:schemeClr val="bg1">
                                  <a:lumMod val="50000"/>
                                </a:schemeClr>
                              </a:solidFill>
                              <a:latin typeface="Cambria Math"/>
                            </a:rPr>
                            <m:t>𝑛</m:t>
                          </m:r>
                        </m:sub>
                      </m:sSub>
                    </m:oMath>
                  </m:oMathPara>
                </a14:m>
                <a:endParaRPr lang="en-US" dirty="0">
                  <a:solidFill>
                    <a:schemeClr val="bg1">
                      <a:lumMod val="50000"/>
                    </a:schemeClr>
                  </a:solidFill>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6907415" y="959690"/>
                <a:ext cx="489108" cy="369332"/>
              </a:xfrm>
              <a:prstGeom prst="rect">
                <a:avLst/>
              </a:prstGeom>
              <a:blipFill>
                <a:blip r:embed="rId10"/>
                <a:stretch>
                  <a:fillRect t="-22951" r="-23750"/>
                </a:stretch>
              </a:blipFill>
            </p:spPr>
            <p:txBody>
              <a:bodyPr/>
              <a:lstStyle/>
              <a:p>
                <a:r>
                  <a:rPr lang="en-US">
                    <a:noFill/>
                  </a:rPr>
                  <a:t> </a:t>
                </a:r>
              </a:p>
            </p:txBody>
          </p:sp>
        </mc:Fallback>
      </mc:AlternateContent>
      <p:sp>
        <p:nvSpPr>
          <p:cNvPr id="51" name="Line 19"/>
          <p:cNvSpPr>
            <a:spLocks noChangeShapeType="1"/>
          </p:cNvSpPr>
          <p:nvPr/>
        </p:nvSpPr>
        <p:spPr bwMode="auto">
          <a:xfrm flipV="1">
            <a:off x="7329639" y="1259477"/>
            <a:ext cx="0" cy="548640"/>
          </a:xfrm>
          <a:prstGeom prst="line">
            <a:avLst/>
          </a:prstGeom>
          <a:noFill/>
          <a:ln w="38100" cmpd="dbl">
            <a:solidFill>
              <a:srgbClr val="808080"/>
            </a:solidFill>
            <a:round/>
            <a:headEnd/>
            <a:tailEnd type="triangle" w="med" len="sm"/>
          </a:ln>
        </p:spPr>
        <p:txBody>
          <a:bodyPr/>
          <a:lstStyle/>
          <a:p>
            <a:endParaRPr lang="en-US"/>
          </a:p>
        </p:txBody>
      </p:sp>
      <p:cxnSp>
        <p:nvCxnSpPr>
          <p:cNvPr id="4" name="Straight Arrow Connector 3"/>
          <p:cNvCxnSpPr/>
          <p:nvPr/>
        </p:nvCxnSpPr>
        <p:spPr>
          <a:xfrm flipH="1" flipV="1">
            <a:off x="6334707" y="3426771"/>
            <a:ext cx="1054570" cy="5109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TextBox 4"/>
              <p:cNvSpPr txBox="1"/>
              <p:nvPr/>
            </p:nvSpPr>
            <p:spPr>
              <a:xfrm>
                <a:off x="355600" y="6356351"/>
                <a:ext cx="6393673" cy="369332"/>
              </a:xfrm>
              <a:prstGeom prst="rect">
                <a:avLst/>
              </a:prstGeom>
              <a:noFill/>
            </p:spPr>
            <p:txBody>
              <a:bodyPr wrap="none" rtlCol="0">
                <a:spAutoFit/>
              </a:bodyPr>
              <a:lstStyle/>
              <a:p>
                <a:r>
                  <a:rPr lang="en-US" dirty="0" smtClean="0"/>
                  <a:t>(Expressions for correlation coefficients in SM, where </a:t>
                </a:r>
                <a14:m>
                  <m:oMath xmlns:m="http://schemas.openxmlformats.org/officeDocument/2006/math">
                    <m:r>
                      <a:rPr lang="en-US" b="0" i="1" smtClean="0">
                        <a:latin typeface="Cambria Math" panose="02040503050406030204" pitchFamily="18" charset="0"/>
                      </a:rPr>
                      <m:t>𝜆</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𝐴</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𝑉</m:t>
                        </m:r>
                      </m:sub>
                    </m:sSub>
                  </m:oMath>
                </a14:m>
                <a:r>
                  <a:rPr lang="en-US" dirty="0" smtClean="0"/>
                  <a:t> )</a:t>
                </a:r>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355600" y="6356351"/>
                <a:ext cx="6393673" cy="369332"/>
              </a:xfrm>
              <a:prstGeom prst="rect">
                <a:avLst/>
              </a:prstGeom>
              <a:blipFill>
                <a:blip r:embed="rId11"/>
                <a:stretch>
                  <a:fillRect l="-763"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 Box 24"/>
              <p:cNvSpPr txBox="1">
                <a:spLocks noChangeArrowheads="1"/>
              </p:cNvSpPr>
              <p:nvPr/>
            </p:nvSpPr>
            <p:spPr bwMode="auto">
              <a:xfrm>
                <a:off x="6476704" y="3870650"/>
                <a:ext cx="2506473" cy="646331"/>
              </a:xfrm>
              <a:prstGeom prst="rect">
                <a:avLst/>
              </a:prstGeom>
              <a:noFill/>
              <a:ln w="9525">
                <a:noFill/>
                <a:miter lim="800000"/>
                <a:headEnd/>
                <a:tailEnd/>
              </a:ln>
            </p:spPr>
            <p:txBody>
              <a:bodyPr wrap="square">
                <a:spAutoFit/>
              </a:bodyPr>
              <a:lstStyle/>
              <a:p>
                <a:pPr>
                  <a:spcBef>
                    <a:spcPct val="50000"/>
                  </a:spcBef>
                </a:pPr>
                <a:r>
                  <a:rPr lang="en-US" dirty="0" smtClean="0">
                    <a:solidFill>
                      <a:srgbClr val="000000"/>
                    </a:solidFill>
                    <a:latin typeface="Times New Roman" pitchFamily="18" charset="0"/>
                    <a:cs typeface="Times New Roman" pitchFamily="18" charset="0"/>
                  </a:rPr>
                  <a:t>Neutrino-Asymmetry </a:t>
                </a:r>
                <a14:m>
                  <m:oMath xmlns:m="http://schemas.openxmlformats.org/officeDocument/2006/math">
                    <m:r>
                      <a:rPr lang="en-US" b="0" i="1" smtClean="0">
                        <a:solidFill>
                          <a:srgbClr val="FF0000"/>
                        </a:solidFill>
                        <a:latin typeface="Cambria Math" panose="02040503050406030204" pitchFamily="18" charset="0"/>
                        <a:cs typeface="Times New Roman" pitchFamily="18" charset="0"/>
                      </a:rPr>
                      <m:t>𝐵</m:t>
                    </m:r>
                  </m:oMath>
                </a14:m>
                <a:r>
                  <a:rPr lang="en-US" i="1" dirty="0" smtClean="0">
                    <a:latin typeface="Times New Roman" pitchFamily="18" charset="0"/>
                    <a:cs typeface="Times New Roman" pitchFamily="18" charset="0"/>
                  </a:rPr>
                  <a:t>,</a:t>
                </a:r>
                <a:r>
                  <a:rPr lang="en-US" i="1" dirty="0" smtClean="0">
                    <a:solidFill>
                      <a:srgbClr val="FF0000"/>
                    </a:solidFill>
                    <a:latin typeface="Times New Roman" pitchFamily="18" charset="0"/>
                    <a:cs typeface="Times New Roman" pitchFamily="18" charset="0"/>
                  </a:rPr>
                  <a:t> </a:t>
                </a:r>
                <a:r>
                  <a:rPr lang="en-US" dirty="0" smtClean="0">
                    <a:latin typeface="Times New Roman" pitchFamily="18" charset="0"/>
                    <a:cs typeface="Times New Roman" pitchFamily="18" charset="0"/>
                  </a:rPr>
                  <a:t>includes </a:t>
                </a:r>
                <a14:m>
                  <m:oMath xmlns:m="http://schemas.openxmlformats.org/officeDocument/2006/math">
                    <m:sSub>
                      <m:sSubPr>
                        <m:ctrlPr>
                          <a:rPr lang="en-US" b="0" i="1" smtClean="0">
                            <a:solidFill>
                              <a:srgbClr val="FF0000"/>
                            </a:solidFill>
                            <a:latin typeface="Cambria Math" panose="02040503050406030204" pitchFamily="18" charset="0"/>
                            <a:cs typeface="Times New Roman" pitchFamily="18" charset="0"/>
                          </a:rPr>
                        </m:ctrlPr>
                      </m:sSubPr>
                      <m:e>
                        <m:r>
                          <a:rPr lang="en-US" b="0" i="1" smtClean="0">
                            <a:solidFill>
                              <a:srgbClr val="FF0000"/>
                            </a:solidFill>
                            <a:latin typeface="Cambria Math" panose="02040503050406030204" pitchFamily="18" charset="0"/>
                            <a:cs typeface="Times New Roman" pitchFamily="18" charset="0"/>
                          </a:rPr>
                          <m:t>𝑏</m:t>
                        </m:r>
                      </m:e>
                      <m:sub>
                        <m:r>
                          <a:rPr lang="en-US" b="0" i="1" smtClean="0">
                            <a:solidFill>
                              <a:srgbClr val="FF0000"/>
                            </a:solidFill>
                            <a:latin typeface="Cambria Math" panose="02040503050406030204" pitchFamily="18" charset="0"/>
                            <a:cs typeface="Times New Roman" pitchFamily="18" charset="0"/>
                          </a:rPr>
                          <m:t>𝜈</m:t>
                        </m:r>
                      </m:sub>
                    </m:sSub>
                    <m:r>
                      <a:rPr lang="en-US" b="0" i="1" smtClean="0">
                        <a:solidFill>
                          <a:schemeClr val="tx1"/>
                        </a:solidFill>
                        <a:latin typeface="Cambria Math" panose="02040503050406030204" pitchFamily="18" charset="0"/>
                        <a:cs typeface="Times New Roman" pitchFamily="18" charset="0"/>
                      </a:rPr>
                      <m:t>=0</m:t>
                    </m:r>
                  </m:oMath>
                </a14:m>
                <a:endParaRPr lang="en-US" dirty="0">
                  <a:solidFill>
                    <a:schemeClr val="tx1"/>
                  </a:solidFill>
                  <a:latin typeface="Times New Roman" pitchFamily="18" charset="0"/>
                  <a:cs typeface="Times New Roman" pitchFamily="18" charset="0"/>
                </a:endParaRPr>
              </a:p>
            </p:txBody>
          </p:sp>
        </mc:Choice>
        <mc:Fallback xmlns="">
          <p:sp>
            <p:nvSpPr>
              <p:cNvPr id="35" name="Text Box 24"/>
              <p:cNvSpPr txBox="1">
                <a:spLocks noRot="1" noChangeAspect="1" noMove="1" noResize="1" noEditPoints="1" noAdjustHandles="1" noChangeArrowheads="1" noChangeShapeType="1" noTextEdit="1"/>
              </p:cNvSpPr>
              <p:nvPr/>
            </p:nvSpPr>
            <p:spPr bwMode="auto">
              <a:xfrm>
                <a:off x="6476704" y="3870650"/>
                <a:ext cx="2506473" cy="646331"/>
              </a:xfrm>
              <a:prstGeom prst="rect">
                <a:avLst/>
              </a:prstGeom>
              <a:blipFill>
                <a:blip r:embed="rId19"/>
                <a:stretch>
                  <a:fillRect l="-1942" t="-5660" b="-14151"/>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4180009" y="4219519"/>
                <a:ext cx="2097754" cy="9623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dirty="0">
                          <a:solidFill>
                            <a:srgbClr val="000000"/>
                          </a:solidFill>
                          <a:latin typeface="Times New Roman" pitchFamily="18" charset="0"/>
                          <a:cs typeface="Times New Roman" pitchFamily="18" charset="0"/>
                        </a:rPr>
                        <m:t>Beta</m:t>
                      </m:r>
                      <m:r>
                        <m:rPr>
                          <m:nor/>
                        </m:rPr>
                        <a:rPr lang="en-US" dirty="0">
                          <a:solidFill>
                            <a:srgbClr val="000000"/>
                          </a:solidFill>
                          <a:latin typeface="Times New Roman" pitchFamily="18" charset="0"/>
                          <a:cs typeface="Times New Roman" pitchFamily="18" charset="0"/>
                        </a:rPr>
                        <m:t>−</m:t>
                      </m:r>
                      <m:r>
                        <m:rPr>
                          <m:nor/>
                        </m:rPr>
                        <a:rPr lang="en-US" dirty="0">
                          <a:solidFill>
                            <a:srgbClr val="000000"/>
                          </a:solidFill>
                          <a:latin typeface="Times New Roman" pitchFamily="18" charset="0"/>
                          <a:cs typeface="Times New Roman" pitchFamily="18" charset="0"/>
                        </a:rPr>
                        <m:t>Asymmetry</m:t>
                      </m:r>
                    </m:oMath>
                  </m:oMathPara>
                </a14:m>
                <a:endParaRPr lang="en-US" dirty="0">
                  <a:solidFill>
                    <a:srgbClr val="000000"/>
                  </a:solidFill>
                  <a:latin typeface="Times New Roman" pitchFamily="18" charset="0"/>
                  <a:cs typeface="Times New Roman" pitchFamily="18" charset="0"/>
                </a:endParaRPr>
              </a:p>
              <a:p>
                <a:pPr/>
                <a14:m>
                  <m:oMathPara xmlns:m="http://schemas.openxmlformats.org/officeDocument/2006/math">
                    <m:oMathParaPr>
                      <m:jc m:val="centerGroup"/>
                    </m:oMathParaPr>
                    <m:oMath xmlns:m="http://schemas.openxmlformats.org/officeDocument/2006/math">
                      <m:r>
                        <a:rPr lang="en-US" i="1">
                          <a:solidFill>
                            <a:srgbClr val="FF0000"/>
                          </a:solidFill>
                          <a:latin typeface="Cambria Math" panose="02040503050406030204" pitchFamily="18" charset="0"/>
                          <a:cs typeface="Times New Roman" pitchFamily="18" charset="0"/>
                        </a:rPr>
                        <m:t>𝐴</m:t>
                      </m:r>
                      <m:r>
                        <a:rPr lang="en-US" i="1">
                          <a:solidFill>
                            <a:srgbClr val="000000"/>
                          </a:solidFill>
                          <a:latin typeface="Cambria Math" panose="02040503050406030204" pitchFamily="18" charset="0"/>
                          <a:cs typeface="Times New Roman" pitchFamily="18" charset="0"/>
                        </a:rPr>
                        <m:t>=−2</m:t>
                      </m:r>
                      <m:f>
                        <m:fPr>
                          <m:ctrlPr>
                            <a:rPr lang="en-US" i="1">
                              <a:solidFill>
                                <a:srgbClr val="000000"/>
                              </a:solidFill>
                              <a:latin typeface="Cambria Math" panose="02040503050406030204" pitchFamily="18" charset="0"/>
                              <a:cs typeface="Times New Roman" pitchFamily="18" charset="0"/>
                            </a:rPr>
                          </m:ctrlPr>
                        </m:fPr>
                        <m:num>
                          <m:sSup>
                            <m:sSupPr>
                              <m:ctrlPr>
                                <a:rPr lang="en-US" i="1">
                                  <a:solidFill>
                                    <a:srgbClr val="000000"/>
                                  </a:solidFill>
                                  <a:latin typeface="Cambria Math" panose="02040503050406030204" pitchFamily="18" charset="0"/>
                                  <a:cs typeface="Times New Roman" pitchFamily="18" charset="0"/>
                                </a:rPr>
                              </m:ctrlPr>
                            </m:sSupPr>
                            <m:e>
                              <m:d>
                                <m:dPr>
                                  <m:begChr m:val="|"/>
                                  <m:endChr m:val="|"/>
                                  <m:ctrlPr>
                                    <a:rPr lang="en-US" i="1">
                                      <a:solidFill>
                                        <a:srgbClr val="000000"/>
                                      </a:solidFill>
                                      <a:latin typeface="Cambria Math" panose="02040503050406030204" pitchFamily="18" charset="0"/>
                                      <a:cs typeface="Times New Roman" pitchFamily="18" charset="0"/>
                                    </a:rPr>
                                  </m:ctrlPr>
                                </m:dPr>
                                <m:e>
                                  <m:r>
                                    <a:rPr lang="en-US" i="1">
                                      <a:solidFill>
                                        <a:srgbClr val="0070C0"/>
                                      </a:solidFill>
                                      <a:latin typeface="Cambria Math" panose="02040503050406030204" pitchFamily="18" charset="0"/>
                                      <a:cs typeface="Times New Roman" pitchFamily="18" charset="0"/>
                                    </a:rPr>
                                    <m:t>𝜆</m:t>
                                  </m:r>
                                </m:e>
                              </m:d>
                            </m:e>
                            <m:sup>
                              <m:r>
                                <a:rPr lang="en-US" i="1">
                                  <a:solidFill>
                                    <a:srgbClr val="000000"/>
                                  </a:solidFill>
                                  <a:latin typeface="Cambria Math" panose="02040503050406030204" pitchFamily="18" charset="0"/>
                                  <a:cs typeface="Times New Roman" pitchFamily="18" charset="0"/>
                                </a:rPr>
                                <m:t>2</m:t>
                              </m:r>
                            </m:sup>
                          </m:sSup>
                          <m:r>
                            <a:rPr lang="en-US" i="1">
                              <a:solidFill>
                                <a:srgbClr val="000000"/>
                              </a:solidFill>
                              <a:latin typeface="Cambria Math" panose="02040503050406030204" pitchFamily="18" charset="0"/>
                              <a:cs typeface="Times New Roman" pitchFamily="18" charset="0"/>
                            </a:rPr>
                            <m:t>+</m:t>
                          </m:r>
                          <m:func>
                            <m:funcPr>
                              <m:ctrlPr>
                                <a:rPr lang="en-US" i="1">
                                  <a:solidFill>
                                    <a:srgbClr val="000000"/>
                                  </a:solidFill>
                                  <a:latin typeface="Cambria Math" panose="02040503050406030204" pitchFamily="18" charset="0"/>
                                  <a:cs typeface="Times New Roman" pitchFamily="18" charset="0"/>
                                </a:rPr>
                              </m:ctrlPr>
                            </m:funcPr>
                            <m:fName>
                              <m:r>
                                <m:rPr>
                                  <m:sty m:val="p"/>
                                </m:rPr>
                                <a:rPr lang="en-US">
                                  <a:solidFill>
                                    <a:srgbClr val="000000"/>
                                  </a:solidFill>
                                  <a:latin typeface="Cambria Math" panose="02040503050406030204" pitchFamily="18" charset="0"/>
                                  <a:cs typeface="Times New Roman" pitchFamily="18" charset="0"/>
                                </a:rPr>
                                <m:t>Re</m:t>
                              </m:r>
                            </m:fName>
                            <m:e>
                              <m:r>
                                <a:rPr lang="en-US" i="1">
                                  <a:solidFill>
                                    <a:srgbClr val="0070C0"/>
                                  </a:solidFill>
                                  <a:latin typeface="Cambria Math" panose="02040503050406030204" pitchFamily="18" charset="0"/>
                                  <a:cs typeface="Times New Roman" pitchFamily="18" charset="0"/>
                                </a:rPr>
                                <m:t>𝜆</m:t>
                              </m:r>
                            </m:e>
                          </m:func>
                        </m:num>
                        <m:den>
                          <m:r>
                            <a:rPr lang="en-US" i="1">
                              <a:latin typeface="Cambria Math" panose="02040503050406030204" pitchFamily="18" charset="0"/>
                              <a:cs typeface="Times New Roman" pitchFamily="18" charset="0"/>
                            </a:rPr>
                            <m:t>1+3</m:t>
                          </m:r>
                          <m:sSup>
                            <m:sSupPr>
                              <m:ctrlPr>
                                <a:rPr lang="en-US" i="1">
                                  <a:latin typeface="Cambria Math" panose="02040503050406030204" pitchFamily="18" charset="0"/>
                                  <a:cs typeface="Times New Roman" pitchFamily="18" charset="0"/>
                                </a:rPr>
                              </m:ctrlPr>
                            </m:sSupPr>
                            <m:e>
                              <m:d>
                                <m:dPr>
                                  <m:begChr m:val="|"/>
                                  <m:endChr m:val="|"/>
                                  <m:ctrlPr>
                                    <a:rPr lang="en-US" i="1">
                                      <a:latin typeface="Cambria Math" panose="02040503050406030204" pitchFamily="18" charset="0"/>
                                      <a:cs typeface="Times New Roman" pitchFamily="18" charset="0"/>
                                    </a:rPr>
                                  </m:ctrlPr>
                                </m:dPr>
                                <m:e>
                                  <m:r>
                                    <a:rPr lang="en-US" i="1">
                                      <a:solidFill>
                                        <a:srgbClr val="0070C0"/>
                                      </a:solidFill>
                                      <a:latin typeface="Cambria Math" panose="02040503050406030204" pitchFamily="18" charset="0"/>
                                      <a:cs typeface="Times New Roman" pitchFamily="18" charset="0"/>
                                    </a:rPr>
                                    <m:t>𝜆</m:t>
                                  </m:r>
                                </m:e>
                              </m:d>
                            </m:e>
                            <m:sup>
                              <m:r>
                                <a:rPr lang="en-US" i="1">
                                  <a:latin typeface="Cambria Math" panose="02040503050406030204" pitchFamily="18" charset="0"/>
                                  <a:cs typeface="Times New Roman" pitchFamily="18" charset="0"/>
                                </a:rPr>
                                <m:t>2</m:t>
                              </m:r>
                            </m:sup>
                          </m:sSup>
                        </m:den>
                      </m:f>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4180009" y="4219519"/>
                <a:ext cx="2097754" cy="962315"/>
              </a:xfrm>
              <a:prstGeom prst="rect">
                <a:avLst/>
              </a:prstGeom>
              <a:blipFill>
                <a:blip r:embed="rId20"/>
                <a:stretch>
                  <a:fillRect/>
                </a:stretch>
              </a:blipFill>
            </p:spPr>
            <p:txBody>
              <a:bodyPr/>
              <a:lstStyle/>
              <a:p>
                <a:r>
                  <a:rPr lang="en-US">
                    <a:noFill/>
                  </a:rPr>
                  <a:t> </a:t>
                </a:r>
              </a:p>
            </p:txBody>
          </p:sp>
        </mc:Fallback>
      </mc:AlternateContent>
      <p:sp>
        <p:nvSpPr>
          <p:cNvPr id="31" name="Rectangle 378"/>
          <p:cNvSpPr>
            <a:spLocks noChangeArrowheads="1"/>
          </p:cNvSpPr>
          <p:nvPr/>
        </p:nvSpPr>
        <p:spPr bwMode="auto">
          <a:xfrm>
            <a:off x="0" y="0"/>
            <a:ext cx="9144000" cy="792163"/>
          </a:xfrm>
          <a:prstGeom prst="rect">
            <a:avLst/>
          </a:prstGeom>
          <a:solidFill>
            <a:srgbClr val="FFCC00"/>
          </a:solidFill>
          <a:ln w="38100">
            <a:noFill/>
            <a:miter lim="800000"/>
            <a:headEnd/>
            <a:tailEnd/>
          </a:ln>
        </p:spPr>
        <p:txBody>
          <a:bodyPr anchor="ctr"/>
          <a:lstStyle/>
          <a:p>
            <a:pPr algn="ctr"/>
            <a:r>
              <a:rPr lang="en-US" sz="2800" dirty="0">
                <a:solidFill>
                  <a:srgbClr val="000000"/>
                </a:solidFill>
                <a:latin typeface="Times New Roman" pitchFamily="18" charset="0"/>
                <a:cs typeface="Times New Roman" pitchFamily="18" charset="0"/>
              </a:rPr>
              <a:t>Correlation coefficients in neutron beta </a:t>
            </a:r>
            <a:r>
              <a:rPr lang="en-US" sz="2800" dirty="0" smtClean="0">
                <a:solidFill>
                  <a:srgbClr val="000000"/>
                </a:solidFill>
                <a:latin typeface="Times New Roman" pitchFamily="18" charset="0"/>
                <a:cs typeface="Times New Roman" pitchFamily="18" charset="0"/>
              </a:rPr>
              <a:t>decay</a:t>
            </a:r>
            <a:endParaRPr lang="en-US" sz="28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532160058"/>
      </p:ext>
    </p:extLst>
  </p:cSld>
  <p:clrMapOvr>
    <a:masterClrMapping/>
  </p:clrMapOvr>
  <p:transition advTm="6492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33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33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33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33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33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33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33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21" grpId="0"/>
      <p:bldP spid="183324" grpId="0"/>
      <p:bldP spid="183325" grpId="0" animBg="1"/>
      <p:bldP spid="183326" grpId="0" animBg="1"/>
      <p:bldP spid="183327" grpId="0" animBg="1"/>
      <p:bldP spid="183328" grpId="0"/>
      <p:bldP spid="183329" grpId="0" animBg="1"/>
      <p:bldP spid="5" grpId="0"/>
      <p:bldP spid="3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561785" y="1014502"/>
                <a:ext cx="7315390" cy="646331"/>
              </a:xfrm>
              <a:prstGeom prst="rect">
                <a:avLst/>
              </a:prstGeom>
            </p:spPr>
            <p:txBody>
              <a:bodyPr wrap="square">
                <a:spAutoFit/>
              </a:bodyPr>
              <a:lstStyle/>
              <a:p>
                <a:r>
                  <a:rPr lang="en-US" dirty="0">
                    <a:latin typeface="Times New Roman" pitchFamily="18" charset="0"/>
                    <a:cs typeface="Times New Roman" pitchFamily="18" charset="0"/>
                  </a:rPr>
                  <a:t>Determination of ratio </a:t>
                </a:r>
                <a14:m>
                  <m:oMath xmlns:m="http://schemas.openxmlformats.org/officeDocument/2006/math">
                    <m:r>
                      <a:rPr lang="en-US" i="1">
                        <a:latin typeface="Cambria Math"/>
                        <a:ea typeface="Cambria Math"/>
                        <a:cs typeface="Times New Roman" pitchFamily="18" charset="0"/>
                      </a:rPr>
                      <m:t>𝜆</m:t>
                    </m:r>
                    <m:r>
                      <a:rPr lang="en-US" i="1">
                        <a:latin typeface="Cambria Math"/>
                        <a:ea typeface="Cambria Math"/>
                        <a:cs typeface="Times New Roman" pitchFamily="18" charset="0"/>
                      </a:rPr>
                      <m:t>=</m:t>
                    </m:r>
                    <m:f>
                      <m:fPr>
                        <m:type m:val="lin"/>
                        <m:ctrlPr>
                          <a:rPr lang="en-US" i="1">
                            <a:latin typeface="Cambria Math" panose="02040503050406030204" pitchFamily="18" charset="0"/>
                            <a:ea typeface="Cambria Math"/>
                            <a:cs typeface="Times New Roman" pitchFamily="18" charset="0"/>
                          </a:rPr>
                        </m:ctrlPr>
                      </m:fPr>
                      <m:num>
                        <m:sSub>
                          <m:sSubPr>
                            <m:ctrlPr>
                              <a:rPr lang="en-US" i="1">
                                <a:latin typeface="Cambria Math" panose="02040503050406030204" pitchFamily="18" charset="0"/>
                                <a:ea typeface="Cambria Math"/>
                                <a:cs typeface="Times New Roman" pitchFamily="18" charset="0"/>
                              </a:rPr>
                            </m:ctrlPr>
                          </m:sSubPr>
                          <m:e>
                            <m:r>
                              <a:rPr lang="en-US" i="1">
                                <a:latin typeface="Cambria Math"/>
                                <a:ea typeface="Cambria Math"/>
                                <a:cs typeface="Times New Roman" pitchFamily="18" charset="0"/>
                              </a:rPr>
                              <m:t>𝑔</m:t>
                            </m:r>
                          </m:e>
                          <m:sub>
                            <m:r>
                              <a:rPr lang="en-US" i="1">
                                <a:latin typeface="Cambria Math"/>
                                <a:ea typeface="Cambria Math"/>
                                <a:cs typeface="Times New Roman" pitchFamily="18" charset="0"/>
                              </a:rPr>
                              <m:t>𝐴</m:t>
                            </m:r>
                          </m:sub>
                        </m:sSub>
                      </m:num>
                      <m:den>
                        <m:sSub>
                          <m:sSubPr>
                            <m:ctrlPr>
                              <a:rPr lang="en-US" i="1">
                                <a:latin typeface="Cambria Math" panose="02040503050406030204" pitchFamily="18" charset="0"/>
                                <a:ea typeface="Cambria Math"/>
                                <a:cs typeface="Times New Roman" pitchFamily="18" charset="0"/>
                              </a:rPr>
                            </m:ctrlPr>
                          </m:sSubPr>
                          <m:e>
                            <m:r>
                              <a:rPr lang="en-US" i="1">
                                <a:latin typeface="Cambria Math"/>
                                <a:ea typeface="Cambria Math"/>
                                <a:cs typeface="Times New Roman" pitchFamily="18" charset="0"/>
                              </a:rPr>
                              <m:t>𝑔</m:t>
                            </m:r>
                          </m:e>
                          <m:sub>
                            <m:r>
                              <a:rPr lang="en-US" i="1">
                                <a:latin typeface="Cambria Math"/>
                                <a:ea typeface="Cambria Math"/>
                                <a:cs typeface="Times New Roman" pitchFamily="18" charset="0"/>
                              </a:rPr>
                              <m:t>𝑉</m:t>
                            </m:r>
                          </m:sub>
                        </m:sSub>
                      </m:den>
                    </m:f>
                  </m:oMath>
                </a14:m>
                <a:r>
                  <a:rPr lang="en-US" dirty="0">
                    <a:latin typeface="Times New Roman" pitchFamily="18" charset="0"/>
                    <a:cs typeface="Times New Roman" pitchFamily="18" charset="0"/>
                  </a:rPr>
                  <a:t> from </a:t>
                </a:r>
                <a14:m>
                  <m:oMath xmlns:m="http://schemas.openxmlformats.org/officeDocument/2006/math">
                    <m:r>
                      <a:rPr lang="en-US" i="1">
                        <a:solidFill>
                          <a:srgbClr val="FF0000"/>
                        </a:solidFill>
                        <a:latin typeface="Cambria Math"/>
                        <a:cs typeface="Times New Roman" pitchFamily="18" charset="0"/>
                      </a:rPr>
                      <m:t>𝐴</m:t>
                    </m:r>
                    <m:r>
                      <a:rPr lang="en-US" i="1">
                        <a:latin typeface="Cambria Math"/>
                        <a:cs typeface="Times New Roman" pitchFamily="18" charset="0"/>
                      </a:rPr>
                      <m:t>=</m:t>
                    </m:r>
                    <m:f>
                      <m:fPr>
                        <m:type m:val="lin"/>
                        <m:ctrlPr>
                          <a:rPr lang="en-US" i="1">
                            <a:latin typeface="Cambria Math" panose="02040503050406030204" pitchFamily="18" charset="0"/>
                            <a:cs typeface="Times New Roman" pitchFamily="18" charset="0"/>
                          </a:rPr>
                        </m:ctrlPr>
                      </m:fPr>
                      <m:num>
                        <m:r>
                          <a:rPr lang="en-US" b="0" i="1" smtClean="0">
                            <a:latin typeface="Cambria Math"/>
                            <a:cs typeface="Times New Roman" pitchFamily="18" charset="0"/>
                          </a:rPr>
                          <m:t>−</m:t>
                        </m:r>
                        <m:r>
                          <a:rPr lang="en-US" i="1">
                            <a:latin typeface="Cambria Math"/>
                            <a:cs typeface="Times New Roman" pitchFamily="18" charset="0"/>
                          </a:rPr>
                          <m:t>2</m:t>
                        </m:r>
                        <m:d>
                          <m:dPr>
                            <m:ctrlPr>
                              <a:rPr lang="en-US" i="1">
                                <a:latin typeface="Cambria Math" panose="02040503050406030204" pitchFamily="18" charset="0"/>
                                <a:cs typeface="Times New Roman" pitchFamily="18" charset="0"/>
                              </a:rPr>
                            </m:ctrlPr>
                          </m:dPr>
                          <m:e>
                            <m:func>
                              <m:funcPr>
                                <m:ctrlPr>
                                  <a:rPr lang="en-US" i="1">
                                    <a:latin typeface="Cambria Math" panose="02040503050406030204" pitchFamily="18" charset="0"/>
                                    <a:cs typeface="Times New Roman" pitchFamily="18" charset="0"/>
                                  </a:rPr>
                                </m:ctrlPr>
                              </m:funcPr>
                              <m:fName>
                                <m:r>
                                  <m:rPr>
                                    <m:sty m:val="p"/>
                                  </m:rPr>
                                  <a:rPr lang="en-US">
                                    <a:latin typeface="Cambria Math"/>
                                    <a:cs typeface="Times New Roman" pitchFamily="18" charset="0"/>
                                  </a:rPr>
                                  <m:t>Re</m:t>
                                </m:r>
                              </m:fName>
                              <m:e>
                                <m:r>
                                  <a:rPr lang="en-US" i="1">
                                    <a:latin typeface="Cambria Math"/>
                                    <a:cs typeface="Times New Roman" pitchFamily="18" charset="0"/>
                                  </a:rPr>
                                  <m:t>𝜆</m:t>
                                </m:r>
                              </m:e>
                            </m:func>
                            <m:r>
                              <a:rPr lang="en-US" i="1">
                                <a:latin typeface="Cambria Math"/>
                                <a:cs typeface="Times New Roman" pitchFamily="18" charset="0"/>
                              </a:rPr>
                              <m:t>+</m:t>
                            </m:r>
                            <m:sSup>
                              <m:sSupPr>
                                <m:ctrlPr>
                                  <a:rPr lang="en-US" i="1">
                                    <a:latin typeface="Cambria Math" panose="02040503050406030204" pitchFamily="18" charset="0"/>
                                    <a:cs typeface="Times New Roman" pitchFamily="18" charset="0"/>
                                  </a:rPr>
                                </m:ctrlPr>
                              </m:sSupPr>
                              <m:e>
                                <m:d>
                                  <m:dPr>
                                    <m:begChr m:val="|"/>
                                    <m:endChr m:val="|"/>
                                    <m:ctrlPr>
                                      <a:rPr lang="en-US" i="1">
                                        <a:latin typeface="Cambria Math" panose="02040503050406030204" pitchFamily="18" charset="0"/>
                                        <a:cs typeface="Times New Roman" pitchFamily="18" charset="0"/>
                                      </a:rPr>
                                    </m:ctrlPr>
                                  </m:dPr>
                                  <m:e>
                                    <m:r>
                                      <a:rPr lang="en-US" i="1">
                                        <a:latin typeface="Cambria Math"/>
                                        <a:ea typeface="Cambria Math"/>
                                        <a:cs typeface="Times New Roman" pitchFamily="18" charset="0"/>
                                      </a:rPr>
                                      <m:t>𝜆</m:t>
                                    </m:r>
                                  </m:e>
                                </m:d>
                              </m:e>
                              <m:sup>
                                <m:r>
                                  <a:rPr lang="en-US" i="1">
                                    <a:latin typeface="Cambria Math"/>
                                    <a:cs typeface="Times New Roman" pitchFamily="18" charset="0"/>
                                  </a:rPr>
                                  <m:t>2</m:t>
                                </m:r>
                              </m:sup>
                            </m:sSup>
                          </m:e>
                        </m:d>
                      </m:num>
                      <m:den>
                        <m:d>
                          <m:dPr>
                            <m:ctrlPr>
                              <a:rPr lang="en-US" i="1">
                                <a:latin typeface="Cambria Math" panose="02040503050406030204" pitchFamily="18" charset="0"/>
                                <a:cs typeface="Times New Roman" pitchFamily="18" charset="0"/>
                              </a:rPr>
                            </m:ctrlPr>
                          </m:dPr>
                          <m:e>
                            <m:r>
                              <a:rPr lang="en-US" i="1">
                                <a:latin typeface="Cambria Math"/>
                                <a:cs typeface="Times New Roman" pitchFamily="18" charset="0"/>
                              </a:rPr>
                              <m:t>1+3</m:t>
                            </m:r>
                            <m:sSup>
                              <m:sSupPr>
                                <m:ctrlPr>
                                  <a:rPr lang="en-US" i="1">
                                    <a:latin typeface="Cambria Math" panose="02040503050406030204" pitchFamily="18" charset="0"/>
                                    <a:cs typeface="Times New Roman" pitchFamily="18" charset="0"/>
                                  </a:rPr>
                                </m:ctrlPr>
                              </m:sSupPr>
                              <m:e>
                                <m:d>
                                  <m:dPr>
                                    <m:begChr m:val="|"/>
                                    <m:endChr m:val="|"/>
                                    <m:ctrlPr>
                                      <a:rPr lang="en-US" i="1">
                                        <a:latin typeface="Cambria Math" panose="02040503050406030204" pitchFamily="18" charset="0"/>
                                        <a:cs typeface="Times New Roman" pitchFamily="18" charset="0"/>
                                      </a:rPr>
                                    </m:ctrlPr>
                                  </m:dPr>
                                  <m:e>
                                    <m:r>
                                      <a:rPr lang="en-US" i="1">
                                        <a:latin typeface="Cambria Math"/>
                                        <a:ea typeface="Cambria Math"/>
                                        <a:cs typeface="Times New Roman" pitchFamily="18" charset="0"/>
                                      </a:rPr>
                                      <m:t>𝜆</m:t>
                                    </m:r>
                                  </m:e>
                                </m:d>
                              </m:e>
                              <m:sup>
                                <m:r>
                                  <a:rPr lang="en-US" i="1">
                                    <a:latin typeface="Cambria Math"/>
                                    <a:cs typeface="Times New Roman" pitchFamily="18" charset="0"/>
                                  </a:rPr>
                                  <m:t>2</m:t>
                                </m:r>
                              </m:sup>
                            </m:sSup>
                          </m:e>
                        </m:d>
                      </m:den>
                    </m:f>
                  </m:oMath>
                </a14:m>
                <a:r>
                  <a:rPr lang="en-US" dirty="0">
                    <a:latin typeface="Times New Roman" pitchFamily="18" charset="0"/>
                    <a:cs typeface="Times New Roman" pitchFamily="18" charset="0"/>
                  </a:rPr>
                  <a:t> or </a:t>
                </a:r>
                <a14:m>
                  <m:oMath xmlns:m="http://schemas.openxmlformats.org/officeDocument/2006/math">
                    <m:r>
                      <a:rPr lang="en-US" i="1">
                        <a:solidFill>
                          <a:srgbClr val="FF0000"/>
                        </a:solidFill>
                        <a:latin typeface="Cambria Math"/>
                        <a:cs typeface="Times New Roman" pitchFamily="18" charset="0"/>
                      </a:rPr>
                      <m:t>𝑎</m:t>
                    </m:r>
                    <m:r>
                      <a:rPr lang="en-US" i="1">
                        <a:latin typeface="Cambria Math"/>
                        <a:cs typeface="Times New Roman" pitchFamily="18" charset="0"/>
                      </a:rPr>
                      <m:t>=</m:t>
                    </m:r>
                    <m:f>
                      <m:fPr>
                        <m:type m:val="lin"/>
                        <m:ctrlPr>
                          <a:rPr lang="en-US" i="1">
                            <a:latin typeface="Cambria Math" panose="02040503050406030204" pitchFamily="18" charset="0"/>
                            <a:cs typeface="Times New Roman" pitchFamily="18" charset="0"/>
                          </a:rPr>
                        </m:ctrlPr>
                      </m:fPr>
                      <m:num>
                        <m:d>
                          <m:dPr>
                            <m:ctrlPr>
                              <a:rPr lang="en-US" i="1">
                                <a:latin typeface="Cambria Math" panose="02040503050406030204" pitchFamily="18" charset="0"/>
                                <a:cs typeface="Times New Roman" pitchFamily="18" charset="0"/>
                              </a:rPr>
                            </m:ctrlPr>
                          </m:dPr>
                          <m:e>
                            <m:r>
                              <a:rPr lang="en-US" i="1">
                                <a:latin typeface="Cambria Math"/>
                                <a:cs typeface="Times New Roman" pitchFamily="18" charset="0"/>
                              </a:rPr>
                              <m:t>1−</m:t>
                            </m:r>
                            <m:sSup>
                              <m:sSupPr>
                                <m:ctrlPr>
                                  <a:rPr lang="en-US" i="1">
                                    <a:latin typeface="Cambria Math" panose="02040503050406030204" pitchFamily="18" charset="0"/>
                                    <a:cs typeface="Times New Roman" pitchFamily="18" charset="0"/>
                                  </a:rPr>
                                </m:ctrlPr>
                              </m:sSupPr>
                              <m:e>
                                <m:d>
                                  <m:dPr>
                                    <m:begChr m:val="|"/>
                                    <m:endChr m:val="|"/>
                                    <m:ctrlPr>
                                      <a:rPr lang="en-US" i="1">
                                        <a:latin typeface="Cambria Math" panose="02040503050406030204" pitchFamily="18" charset="0"/>
                                        <a:cs typeface="Times New Roman" pitchFamily="18" charset="0"/>
                                      </a:rPr>
                                    </m:ctrlPr>
                                  </m:dPr>
                                  <m:e>
                                    <m:r>
                                      <a:rPr lang="en-US" i="1">
                                        <a:latin typeface="Cambria Math"/>
                                        <a:ea typeface="Cambria Math"/>
                                        <a:cs typeface="Times New Roman" pitchFamily="18" charset="0"/>
                                      </a:rPr>
                                      <m:t>𝜆</m:t>
                                    </m:r>
                                  </m:e>
                                </m:d>
                              </m:e>
                              <m:sup>
                                <m:r>
                                  <a:rPr lang="en-US" i="1">
                                    <a:latin typeface="Cambria Math"/>
                                    <a:cs typeface="Times New Roman" pitchFamily="18" charset="0"/>
                                  </a:rPr>
                                  <m:t>2</m:t>
                                </m:r>
                              </m:sup>
                            </m:sSup>
                          </m:e>
                        </m:d>
                      </m:num>
                      <m:den>
                        <m:d>
                          <m:dPr>
                            <m:ctrlPr>
                              <a:rPr lang="en-US" i="1">
                                <a:latin typeface="Cambria Math" panose="02040503050406030204" pitchFamily="18" charset="0"/>
                                <a:cs typeface="Times New Roman" pitchFamily="18" charset="0"/>
                              </a:rPr>
                            </m:ctrlPr>
                          </m:dPr>
                          <m:e>
                            <m:r>
                              <a:rPr lang="en-US" i="1">
                                <a:latin typeface="Cambria Math"/>
                                <a:cs typeface="Times New Roman" pitchFamily="18" charset="0"/>
                              </a:rPr>
                              <m:t>1+3</m:t>
                            </m:r>
                            <m:sSup>
                              <m:sSupPr>
                                <m:ctrlPr>
                                  <a:rPr lang="en-US" i="1">
                                    <a:latin typeface="Cambria Math" panose="02040503050406030204" pitchFamily="18" charset="0"/>
                                    <a:cs typeface="Times New Roman" pitchFamily="18" charset="0"/>
                                  </a:rPr>
                                </m:ctrlPr>
                              </m:sSupPr>
                              <m:e>
                                <m:d>
                                  <m:dPr>
                                    <m:begChr m:val="|"/>
                                    <m:endChr m:val="|"/>
                                    <m:ctrlPr>
                                      <a:rPr lang="en-US" i="1">
                                        <a:latin typeface="Cambria Math" panose="02040503050406030204" pitchFamily="18" charset="0"/>
                                        <a:cs typeface="Times New Roman" pitchFamily="18" charset="0"/>
                                      </a:rPr>
                                    </m:ctrlPr>
                                  </m:dPr>
                                  <m:e>
                                    <m:r>
                                      <a:rPr lang="en-US" i="1">
                                        <a:latin typeface="Cambria Math"/>
                                        <a:ea typeface="Cambria Math"/>
                                        <a:cs typeface="Times New Roman" pitchFamily="18" charset="0"/>
                                      </a:rPr>
                                      <m:t>𝜆</m:t>
                                    </m:r>
                                  </m:e>
                                </m:d>
                              </m:e>
                              <m:sup>
                                <m:r>
                                  <a:rPr lang="en-US" i="1">
                                    <a:latin typeface="Cambria Math"/>
                                    <a:cs typeface="Times New Roman" pitchFamily="18" charset="0"/>
                                  </a:rPr>
                                  <m:t>2</m:t>
                                </m:r>
                              </m:sup>
                            </m:sSup>
                          </m:e>
                        </m:d>
                      </m:den>
                    </m:f>
                  </m:oMath>
                </a14:m>
                <a:r>
                  <a:rPr lang="en-US" dirty="0">
                    <a:latin typeface="Times New Roman" pitchFamily="18" charset="0"/>
                    <a:cs typeface="Times New Roman" pitchFamily="18" charset="0"/>
                  </a:rPr>
                  <a:t> from experiment:</a:t>
                </a:r>
              </a:p>
            </p:txBody>
          </p:sp>
        </mc:Choice>
        <mc:Fallback xmlns="">
          <p:sp>
            <p:nvSpPr>
              <p:cNvPr id="4" name="Rectangle 3"/>
              <p:cNvSpPr>
                <a:spLocks noRot="1" noChangeAspect="1" noMove="1" noResize="1" noEditPoints="1" noAdjustHandles="1" noChangeArrowheads="1" noChangeShapeType="1" noTextEdit="1"/>
              </p:cNvSpPr>
              <p:nvPr/>
            </p:nvSpPr>
            <p:spPr>
              <a:xfrm>
                <a:off x="561785" y="1014502"/>
                <a:ext cx="7315390" cy="646331"/>
              </a:xfrm>
              <a:prstGeom prst="rect">
                <a:avLst/>
              </a:prstGeom>
              <a:blipFill>
                <a:blip r:embed="rId2"/>
                <a:stretch>
                  <a:fillRect l="-667" t="-66038" b="-1018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Rectangle 378"/>
              <p:cNvSpPr>
                <a:spLocks noChangeArrowheads="1"/>
              </p:cNvSpPr>
              <p:nvPr/>
            </p:nvSpPr>
            <p:spPr bwMode="auto">
              <a:xfrm>
                <a:off x="0" y="0"/>
                <a:ext cx="9144000" cy="792163"/>
              </a:xfrm>
              <a:prstGeom prst="rect">
                <a:avLst/>
              </a:prstGeom>
              <a:solidFill>
                <a:srgbClr val="FFCC00"/>
              </a:solidFill>
              <a:ln w="38100">
                <a:noFill/>
                <a:miter lim="800000"/>
                <a:headEnd/>
                <a:tailEnd/>
              </a:ln>
            </p:spPr>
            <p:txBody>
              <a:bodyPr anchor="ctr"/>
              <a:lstStyle/>
              <a:p>
                <a:pPr algn="ctr"/>
                <a:r>
                  <a:rPr lang="en-US" sz="2800" dirty="0">
                    <a:solidFill>
                      <a:srgbClr val="000000"/>
                    </a:solidFill>
                    <a:latin typeface="Times New Roman" pitchFamily="18" charset="0"/>
                    <a:cs typeface="Times New Roman" pitchFamily="18" charset="0"/>
                  </a:rPr>
                  <a:t>Motivation (1): Determination of ratio </a:t>
                </a:r>
                <a14:m>
                  <m:oMath xmlns:m="http://schemas.openxmlformats.org/officeDocument/2006/math">
                    <m:r>
                      <a:rPr lang="en-US" sz="2800" b="0" i="1" smtClean="0">
                        <a:solidFill>
                          <a:srgbClr val="000000"/>
                        </a:solidFill>
                        <a:latin typeface="Cambria Math" panose="02040503050406030204" pitchFamily="18" charset="0"/>
                        <a:cs typeface="Times New Roman" pitchFamily="18" charset="0"/>
                      </a:rPr>
                      <m:t>𝜆</m:t>
                    </m:r>
                  </m:oMath>
                </a14:m>
                <a:r>
                  <a:rPr lang="en-US" sz="2800" dirty="0">
                    <a:solidFill>
                      <a:srgbClr val="000000"/>
                    </a:solidFill>
                    <a:latin typeface="Times New Roman" pitchFamily="18" charset="0"/>
                    <a:cs typeface="Times New Roman" pitchFamily="18" charset="0"/>
                  </a:rPr>
                  <a:t> of V,A coupling constants</a:t>
                </a:r>
              </a:p>
            </p:txBody>
          </p:sp>
        </mc:Choice>
        <mc:Fallback xmlns="">
          <p:sp>
            <p:nvSpPr>
              <p:cNvPr id="67" name="Rectangle 378"/>
              <p:cNvSpPr>
                <a:spLocks noRot="1" noChangeAspect="1" noMove="1" noResize="1" noEditPoints="1" noAdjustHandles="1" noChangeArrowheads="1" noChangeShapeType="1" noTextEdit="1"/>
              </p:cNvSpPr>
              <p:nvPr/>
            </p:nvSpPr>
            <p:spPr bwMode="auto">
              <a:xfrm>
                <a:off x="0" y="0"/>
                <a:ext cx="9144000" cy="792163"/>
              </a:xfrm>
              <a:prstGeom prst="rect">
                <a:avLst/>
              </a:prstGeom>
              <a:blipFill>
                <a:blip r:embed="rId10"/>
                <a:stretch>
                  <a:fillRect t="-17692" b="-30769"/>
                </a:stretch>
              </a:blipFill>
              <a:ln w="38100">
                <a:noFill/>
                <a:miter lim="800000"/>
                <a:headEnd/>
                <a:tailEnd/>
              </a:ln>
            </p:spPr>
            <p:txBody>
              <a:bodyPr/>
              <a:lstStyle/>
              <a:p>
                <a:r>
                  <a:rPr lang="en-US">
                    <a:noFill/>
                  </a:rPr>
                  <a:t> </a:t>
                </a:r>
              </a:p>
            </p:txBody>
          </p:sp>
        </mc:Fallback>
      </mc:AlternateContent>
      <p:cxnSp>
        <p:nvCxnSpPr>
          <p:cNvPr id="70" name="Straight Connector 69"/>
          <p:cNvCxnSpPr/>
          <p:nvPr/>
        </p:nvCxnSpPr>
        <p:spPr>
          <a:xfrm>
            <a:off x="5694642" y="3252121"/>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7" name="TextBox 76"/>
              <p:cNvSpPr txBox="1"/>
              <p:nvPr/>
            </p:nvSpPr>
            <p:spPr>
              <a:xfrm>
                <a:off x="6063285" y="3089444"/>
                <a:ext cx="922625" cy="338554"/>
              </a:xfrm>
              <a:prstGeom prst="rect">
                <a:avLst/>
              </a:prstGeom>
              <a:noFill/>
            </p:spPr>
            <p:txBody>
              <a:bodyPr wrap="none" rtlCol="0">
                <a:spAutoFit/>
              </a:bodyPr>
              <a:lstStyle/>
              <a:p>
                <a14:m>
                  <m:oMath xmlns:m="http://schemas.openxmlformats.org/officeDocument/2006/math">
                    <m:r>
                      <a:rPr lang="en-US" sz="1600" i="1" dirty="0" smtClean="0">
                        <a:latin typeface="Cambria Math" panose="02040503050406030204" pitchFamily="18" charset="0"/>
                      </a:rPr>
                      <m:t>𝜆</m:t>
                    </m:r>
                  </m:oMath>
                </a14:m>
                <a:r>
                  <a:rPr lang="en-US" sz="1600" dirty="0"/>
                  <a:t> from </a:t>
                </a:r>
                <a14:m>
                  <m:oMath xmlns:m="http://schemas.openxmlformats.org/officeDocument/2006/math">
                    <m:r>
                      <a:rPr lang="en-US" sz="1600" b="0" i="1" smtClean="0">
                        <a:solidFill>
                          <a:srgbClr val="FF0000"/>
                        </a:solidFill>
                        <a:latin typeface="Cambria Math" panose="02040503050406030204" pitchFamily="18" charset="0"/>
                      </a:rPr>
                      <m:t>𝐴</m:t>
                    </m:r>
                  </m:oMath>
                </a14:m>
                <a:endParaRPr lang="en-US" sz="1600" dirty="0">
                  <a:solidFill>
                    <a:srgbClr val="FF0000"/>
                  </a:solidFill>
                </a:endParaRPr>
              </a:p>
            </p:txBody>
          </p:sp>
        </mc:Choice>
        <mc:Fallback xmlns="">
          <p:sp>
            <p:nvSpPr>
              <p:cNvPr id="77" name="TextBox 76"/>
              <p:cNvSpPr txBox="1">
                <a:spLocks noRot="1" noChangeAspect="1" noMove="1" noResize="1" noEditPoints="1" noAdjustHandles="1" noChangeArrowheads="1" noChangeShapeType="1" noTextEdit="1"/>
              </p:cNvSpPr>
              <p:nvPr/>
            </p:nvSpPr>
            <p:spPr>
              <a:xfrm>
                <a:off x="6063285" y="3089444"/>
                <a:ext cx="922625" cy="338554"/>
              </a:xfrm>
              <a:prstGeom prst="rect">
                <a:avLst/>
              </a:prstGeom>
              <a:blipFill>
                <a:blip r:embed="rId11"/>
                <a:stretch>
                  <a:fillRect t="-5455" b="-23636"/>
                </a:stretch>
              </a:blipFill>
            </p:spPr>
            <p:txBody>
              <a:bodyPr/>
              <a:lstStyle/>
              <a:p>
                <a:r>
                  <a:rPr lang="en-US">
                    <a:noFill/>
                  </a:rPr>
                  <a:t> </a:t>
                </a:r>
              </a:p>
            </p:txBody>
          </p:sp>
        </mc:Fallback>
      </mc:AlternateContent>
      <p:cxnSp>
        <p:nvCxnSpPr>
          <p:cNvPr id="78" name="Straight Connector 77"/>
          <p:cNvCxnSpPr/>
          <p:nvPr/>
        </p:nvCxnSpPr>
        <p:spPr>
          <a:xfrm>
            <a:off x="5713692" y="3556921"/>
            <a:ext cx="381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9" name="TextBox 78"/>
              <p:cNvSpPr txBox="1"/>
              <p:nvPr/>
            </p:nvSpPr>
            <p:spPr>
              <a:xfrm>
                <a:off x="6082335" y="3394244"/>
                <a:ext cx="909608" cy="338554"/>
              </a:xfrm>
              <a:prstGeom prst="rect">
                <a:avLst/>
              </a:prstGeom>
              <a:noFill/>
            </p:spPr>
            <p:txBody>
              <a:bodyPr wrap="none" rtlCol="0">
                <a:spAutoFit/>
              </a:bodyPr>
              <a:lstStyle/>
              <a:p>
                <a14:m>
                  <m:oMath xmlns:m="http://schemas.openxmlformats.org/officeDocument/2006/math">
                    <m:r>
                      <a:rPr lang="en-US" sz="1600" i="1" dirty="0" smtClean="0">
                        <a:solidFill>
                          <a:schemeClr val="accent6"/>
                        </a:solidFill>
                        <a:latin typeface="Cambria Math" panose="02040503050406030204" pitchFamily="18" charset="0"/>
                      </a:rPr>
                      <m:t>𝜆</m:t>
                    </m:r>
                  </m:oMath>
                </a14:m>
                <a:r>
                  <a:rPr lang="en-US" sz="1600" dirty="0">
                    <a:solidFill>
                      <a:schemeClr val="accent6"/>
                    </a:solidFill>
                  </a:rPr>
                  <a:t> from </a:t>
                </a:r>
                <a14:m>
                  <m:oMath xmlns:m="http://schemas.openxmlformats.org/officeDocument/2006/math">
                    <m:r>
                      <a:rPr lang="en-US" sz="1600" b="0" i="1" smtClean="0">
                        <a:solidFill>
                          <a:srgbClr val="FF0000"/>
                        </a:solidFill>
                        <a:latin typeface="Cambria Math" panose="02040503050406030204" pitchFamily="18" charset="0"/>
                      </a:rPr>
                      <m:t>𝑎</m:t>
                    </m:r>
                  </m:oMath>
                </a14:m>
                <a:endParaRPr lang="en-US" sz="1600" dirty="0">
                  <a:solidFill>
                    <a:srgbClr val="FF0000"/>
                  </a:solidFill>
                </a:endParaRPr>
              </a:p>
            </p:txBody>
          </p:sp>
        </mc:Choice>
        <mc:Fallback xmlns="">
          <p:sp>
            <p:nvSpPr>
              <p:cNvPr id="79" name="TextBox 78"/>
              <p:cNvSpPr txBox="1">
                <a:spLocks noRot="1" noChangeAspect="1" noMove="1" noResize="1" noEditPoints="1" noAdjustHandles="1" noChangeArrowheads="1" noChangeShapeType="1" noTextEdit="1"/>
              </p:cNvSpPr>
              <p:nvPr/>
            </p:nvSpPr>
            <p:spPr>
              <a:xfrm>
                <a:off x="6082335" y="3394244"/>
                <a:ext cx="909608" cy="338554"/>
              </a:xfrm>
              <a:prstGeom prst="rect">
                <a:avLst/>
              </a:prstGeom>
              <a:blipFill>
                <a:blip r:embed="rId12"/>
                <a:stretch>
                  <a:fillRect t="-5455" b="-23636"/>
                </a:stretch>
              </a:blipFill>
            </p:spPr>
            <p:txBody>
              <a:bodyPr/>
              <a:lstStyle/>
              <a:p>
                <a:r>
                  <a:rPr lang="en-US">
                    <a:noFill/>
                  </a:rPr>
                  <a:t> </a:t>
                </a:r>
              </a:p>
            </p:txBody>
          </p:sp>
        </mc:Fallback>
      </mc:AlternateContent>
      <p:cxnSp>
        <p:nvCxnSpPr>
          <p:cNvPr id="80" name="Straight Connector 79"/>
          <p:cNvCxnSpPr/>
          <p:nvPr/>
        </p:nvCxnSpPr>
        <p:spPr>
          <a:xfrm>
            <a:off x="5732742" y="3861721"/>
            <a:ext cx="381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1" name="TextBox 80"/>
              <p:cNvSpPr txBox="1"/>
              <p:nvPr/>
            </p:nvSpPr>
            <p:spPr>
              <a:xfrm>
                <a:off x="6101385" y="3699044"/>
                <a:ext cx="1163780" cy="338554"/>
              </a:xfrm>
              <a:prstGeom prst="rect">
                <a:avLst/>
              </a:prstGeom>
              <a:noFill/>
            </p:spPr>
            <p:txBody>
              <a:bodyPr wrap="none" rtlCol="0">
                <a:spAutoFit/>
              </a:bodyPr>
              <a:lstStyle/>
              <a:p>
                <a14:m>
                  <m:oMath xmlns:m="http://schemas.openxmlformats.org/officeDocument/2006/math">
                    <m:r>
                      <a:rPr lang="en-US" sz="1600" i="1" dirty="0" smtClean="0">
                        <a:solidFill>
                          <a:schemeClr val="accent1"/>
                        </a:solidFill>
                        <a:latin typeface="Cambria Math" panose="02040503050406030204" pitchFamily="18" charset="0"/>
                      </a:rPr>
                      <m:t>𝜆</m:t>
                    </m:r>
                  </m:oMath>
                </a14:m>
                <a:r>
                  <a:rPr lang="en-US" sz="1600" dirty="0">
                    <a:solidFill>
                      <a:schemeClr val="accent1"/>
                    </a:solidFill>
                  </a:rPr>
                  <a:t> from </a:t>
                </a:r>
                <a14:m>
                  <m:oMath xmlns:m="http://schemas.openxmlformats.org/officeDocument/2006/math">
                    <m:r>
                      <a:rPr lang="en-US" sz="1600" b="0" i="1" smtClean="0">
                        <a:solidFill>
                          <a:srgbClr val="FF0000"/>
                        </a:solidFill>
                        <a:latin typeface="Cambria Math" panose="02040503050406030204" pitchFamily="18" charset="0"/>
                      </a:rPr>
                      <m:t>𝐴</m:t>
                    </m:r>
                    <m:r>
                      <a:rPr lang="en-US" sz="1600" b="0" i="1" smtClean="0">
                        <a:solidFill>
                          <a:srgbClr val="FF0000"/>
                        </a:solidFill>
                        <a:latin typeface="Cambria Math" panose="02040503050406030204" pitchFamily="18" charset="0"/>
                      </a:rPr>
                      <m:t>/</m:t>
                    </m:r>
                    <m:r>
                      <a:rPr lang="en-US" sz="1600" b="0" i="1" smtClean="0">
                        <a:solidFill>
                          <a:srgbClr val="FF0000"/>
                        </a:solidFill>
                        <a:latin typeface="Cambria Math" panose="02040503050406030204" pitchFamily="18" charset="0"/>
                      </a:rPr>
                      <m:t>𝐵</m:t>
                    </m:r>
                  </m:oMath>
                </a14:m>
                <a:endParaRPr lang="en-US" sz="1600" dirty="0">
                  <a:solidFill>
                    <a:srgbClr val="FF0000"/>
                  </a:solidFill>
                </a:endParaRPr>
              </a:p>
            </p:txBody>
          </p:sp>
        </mc:Choice>
        <mc:Fallback xmlns="">
          <p:sp>
            <p:nvSpPr>
              <p:cNvPr id="81" name="TextBox 80"/>
              <p:cNvSpPr txBox="1">
                <a:spLocks noRot="1" noChangeAspect="1" noMove="1" noResize="1" noEditPoints="1" noAdjustHandles="1" noChangeArrowheads="1" noChangeShapeType="1" noTextEdit="1"/>
              </p:cNvSpPr>
              <p:nvPr/>
            </p:nvSpPr>
            <p:spPr>
              <a:xfrm>
                <a:off x="6101385" y="3699044"/>
                <a:ext cx="1163780" cy="338554"/>
              </a:xfrm>
              <a:prstGeom prst="rect">
                <a:avLst/>
              </a:prstGeom>
              <a:blipFill>
                <a:blip r:embed="rId13"/>
                <a:stretch>
                  <a:fillRect t="-5455" b="-23636"/>
                </a:stretch>
              </a:blipFill>
            </p:spPr>
            <p:txBody>
              <a:bodyPr/>
              <a:lstStyle/>
              <a:p>
                <a:r>
                  <a:rPr lang="en-US">
                    <a:noFill/>
                  </a:rPr>
                  <a:t> </a:t>
                </a:r>
              </a:p>
            </p:txBody>
          </p:sp>
        </mc:Fallback>
      </mc:AlternateContent>
      <p:sp>
        <p:nvSpPr>
          <p:cNvPr id="82" name="TextBox 81"/>
          <p:cNvSpPr txBox="1"/>
          <p:nvPr/>
        </p:nvSpPr>
        <p:spPr>
          <a:xfrm>
            <a:off x="5589578" y="2050906"/>
            <a:ext cx="3351174" cy="369332"/>
          </a:xfrm>
          <a:prstGeom prst="rect">
            <a:avLst/>
          </a:prstGeom>
          <a:noFill/>
        </p:spPr>
        <p:txBody>
          <a:bodyPr wrap="none" rtlCol="0">
            <a:spAutoFit/>
          </a:bodyPr>
          <a:lstStyle/>
          <a:p>
            <a:r>
              <a:rPr lang="en-US" dirty="0"/>
              <a:t>Ideogram of current experiments:</a:t>
            </a:r>
          </a:p>
        </p:txBody>
      </p:sp>
      <p:sp>
        <p:nvSpPr>
          <p:cNvPr id="83" name="Slide Number Placeholder 82"/>
          <p:cNvSpPr>
            <a:spLocks noGrp="1"/>
          </p:cNvSpPr>
          <p:nvPr>
            <p:ph type="sldNum" sz="quarter" idx="12"/>
          </p:nvPr>
        </p:nvSpPr>
        <p:spPr/>
        <p:txBody>
          <a:bodyPr/>
          <a:lstStyle/>
          <a:p>
            <a:fld id="{DC35721B-1285-4A23-B52A-94C7DA7362F0}" type="slidenum">
              <a:rPr lang="en-US" smtClean="0"/>
              <a:t>4</a:t>
            </a:fld>
            <a:endParaRPr lang="en-US"/>
          </a:p>
        </p:txBody>
      </p:sp>
      <p:sp>
        <p:nvSpPr>
          <p:cNvPr id="75" name="Rectangle 116"/>
          <p:cNvSpPr>
            <a:spLocks noChangeArrowheads="1"/>
          </p:cNvSpPr>
          <p:nvPr/>
        </p:nvSpPr>
        <p:spPr bwMode="auto">
          <a:xfrm>
            <a:off x="3126056" y="2164037"/>
            <a:ext cx="45720" cy="3395261"/>
          </a:xfrm>
          <a:prstGeom prst="rect">
            <a:avLst/>
          </a:prstGeom>
          <a:solidFill>
            <a:srgbClr val="F597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Line 128"/>
          <p:cNvSpPr>
            <a:spLocks noChangeShapeType="1"/>
          </p:cNvSpPr>
          <p:nvPr/>
        </p:nvSpPr>
        <p:spPr bwMode="auto">
          <a:xfrm flipH="1" flipV="1">
            <a:off x="3144344" y="2153943"/>
            <a:ext cx="1882" cy="3409528"/>
          </a:xfrm>
          <a:prstGeom prst="line">
            <a:avLst/>
          </a:prstGeom>
          <a:noFill/>
          <a:ln w="1270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Line 6"/>
          <p:cNvSpPr>
            <a:spLocks noChangeShapeType="1"/>
          </p:cNvSpPr>
          <p:nvPr/>
        </p:nvSpPr>
        <p:spPr bwMode="auto">
          <a:xfrm>
            <a:off x="1829213" y="5558731"/>
            <a:ext cx="3494761" cy="0"/>
          </a:xfrm>
          <a:prstGeom prst="line">
            <a:avLst/>
          </a:prstGeom>
          <a:noFill/>
          <a:ln w="9525" cap="flat">
            <a:solidFill>
              <a:srgbClr val="000000"/>
            </a:solidFill>
            <a:prstDash val="solid"/>
            <a:miter lim="800000"/>
            <a:headEnd type="none" w="med" len="me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Rectangle 7"/>
          <p:cNvSpPr>
            <a:spLocks noChangeArrowheads="1"/>
          </p:cNvSpPr>
          <p:nvPr/>
        </p:nvSpPr>
        <p:spPr bwMode="auto">
          <a:xfrm>
            <a:off x="1896060" y="5616101"/>
            <a:ext cx="33823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mbria Math" panose="02040503050406030204" pitchFamily="18" charset="0"/>
                <a:ea typeface="Cambria Math" panose="02040503050406030204" pitchFamily="18" charset="0"/>
              </a:rPr>
              <a:t>-1.30</a:t>
            </a:r>
            <a:endParaRPr kumimoji="0" lang="en-US" altLang="en-US" sz="1200" b="0" i="0" u="none" strike="noStrike" cap="none" normalizeH="0" baseline="0" dirty="0" smtClean="0">
              <a:ln>
                <a:noFill/>
              </a:ln>
              <a:solidFill>
                <a:schemeClr val="tx1"/>
              </a:solidFill>
              <a:effectLst/>
              <a:latin typeface="Cambria Math" panose="02040503050406030204" pitchFamily="18" charset="0"/>
              <a:ea typeface="Cambria Math" panose="02040503050406030204" pitchFamily="18" charset="0"/>
            </a:endParaRPr>
          </a:p>
        </p:txBody>
      </p:sp>
      <p:sp>
        <p:nvSpPr>
          <p:cNvPr id="86" name="Line 8"/>
          <p:cNvSpPr>
            <a:spLocks noChangeShapeType="1"/>
          </p:cNvSpPr>
          <p:nvPr/>
        </p:nvSpPr>
        <p:spPr bwMode="auto">
          <a:xfrm flipV="1">
            <a:off x="2036310" y="5558731"/>
            <a:ext cx="0" cy="46597"/>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Rectangle 9"/>
          <p:cNvSpPr>
            <a:spLocks noChangeArrowheads="1"/>
          </p:cNvSpPr>
          <p:nvPr/>
        </p:nvSpPr>
        <p:spPr bwMode="auto">
          <a:xfrm>
            <a:off x="2838351" y="5616101"/>
            <a:ext cx="33823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mbria Math" panose="02040503050406030204" pitchFamily="18" charset="0"/>
                <a:ea typeface="Cambria Math" panose="02040503050406030204" pitchFamily="18" charset="0"/>
              </a:rPr>
              <a:t>-1.28</a:t>
            </a:r>
            <a:endParaRPr kumimoji="0" lang="en-US" altLang="en-US" sz="1200" b="0" i="0" u="none" strike="noStrike" cap="none" normalizeH="0" baseline="0" dirty="0" smtClean="0">
              <a:ln>
                <a:noFill/>
              </a:ln>
              <a:solidFill>
                <a:schemeClr val="tx1"/>
              </a:solidFill>
              <a:effectLst/>
              <a:latin typeface="Cambria Math" panose="02040503050406030204" pitchFamily="18" charset="0"/>
              <a:ea typeface="Cambria Math" panose="02040503050406030204" pitchFamily="18" charset="0"/>
            </a:endParaRPr>
          </a:p>
        </p:txBody>
      </p:sp>
      <p:sp>
        <p:nvSpPr>
          <p:cNvPr id="88" name="Line 10"/>
          <p:cNvSpPr>
            <a:spLocks noChangeShapeType="1"/>
          </p:cNvSpPr>
          <p:nvPr/>
        </p:nvSpPr>
        <p:spPr bwMode="auto">
          <a:xfrm flipV="1">
            <a:off x="2974718" y="5558731"/>
            <a:ext cx="0" cy="46597"/>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Rectangle 11"/>
          <p:cNvSpPr>
            <a:spLocks noChangeArrowheads="1"/>
          </p:cNvSpPr>
          <p:nvPr/>
        </p:nvSpPr>
        <p:spPr bwMode="auto">
          <a:xfrm>
            <a:off x="3772876" y="5616101"/>
            <a:ext cx="33823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mbria Math" panose="02040503050406030204" pitchFamily="18" charset="0"/>
                <a:ea typeface="Cambria Math" panose="02040503050406030204" pitchFamily="18" charset="0"/>
              </a:rPr>
              <a:t>-1.26</a:t>
            </a:r>
            <a:endParaRPr kumimoji="0" lang="en-US" altLang="en-US" sz="1200" b="0" i="0" u="none" strike="noStrike" cap="none" normalizeH="0" baseline="0" smtClean="0">
              <a:ln>
                <a:noFill/>
              </a:ln>
              <a:solidFill>
                <a:schemeClr val="tx1"/>
              </a:solidFill>
              <a:effectLst/>
              <a:latin typeface="Cambria Math" panose="02040503050406030204" pitchFamily="18" charset="0"/>
              <a:ea typeface="Cambria Math" panose="02040503050406030204" pitchFamily="18" charset="0"/>
            </a:endParaRPr>
          </a:p>
        </p:txBody>
      </p:sp>
      <p:sp>
        <p:nvSpPr>
          <p:cNvPr id="90" name="Line 12"/>
          <p:cNvSpPr>
            <a:spLocks noChangeShapeType="1"/>
          </p:cNvSpPr>
          <p:nvPr/>
        </p:nvSpPr>
        <p:spPr bwMode="auto">
          <a:xfrm flipV="1">
            <a:off x="3911831" y="5558731"/>
            <a:ext cx="0" cy="46597"/>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Rectangle 13"/>
          <p:cNvSpPr>
            <a:spLocks noChangeArrowheads="1"/>
          </p:cNvSpPr>
          <p:nvPr/>
        </p:nvSpPr>
        <p:spPr bwMode="auto">
          <a:xfrm>
            <a:off x="4707401" y="5616101"/>
            <a:ext cx="33823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mbria Math" panose="02040503050406030204" pitchFamily="18" charset="0"/>
                <a:ea typeface="Cambria Math" panose="02040503050406030204" pitchFamily="18" charset="0"/>
              </a:rPr>
              <a:t>-1.24</a:t>
            </a:r>
            <a:endParaRPr kumimoji="0" lang="en-US" altLang="en-US" sz="1200" b="0" i="0" u="none" strike="noStrike" cap="none" normalizeH="0" baseline="0" dirty="0" smtClean="0">
              <a:ln>
                <a:noFill/>
              </a:ln>
              <a:solidFill>
                <a:schemeClr val="tx1"/>
              </a:solidFill>
              <a:effectLst/>
              <a:latin typeface="Cambria Math" panose="02040503050406030204" pitchFamily="18" charset="0"/>
              <a:ea typeface="Cambria Math" panose="02040503050406030204" pitchFamily="18" charset="0"/>
            </a:endParaRPr>
          </a:p>
        </p:txBody>
      </p:sp>
      <p:sp>
        <p:nvSpPr>
          <p:cNvPr id="92" name="Line 14"/>
          <p:cNvSpPr>
            <a:spLocks noChangeShapeType="1"/>
          </p:cNvSpPr>
          <p:nvPr/>
        </p:nvSpPr>
        <p:spPr bwMode="auto">
          <a:xfrm flipV="1">
            <a:off x="4851533" y="5558731"/>
            <a:ext cx="0" cy="46597"/>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Line 153"/>
          <p:cNvSpPr>
            <a:spLocks noChangeShapeType="1"/>
          </p:cNvSpPr>
          <p:nvPr/>
        </p:nvSpPr>
        <p:spPr bwMode="auto">
          <a:xfrm>
            <a:off x="4120688" y="2294894"/>
            <a:ext cx="3657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Freeform 154"/>
          <p:cNvSpPr>
            <a:spLocks/>
          </p:cNvSpPr>
          <p:nvPr/>
        </p:nvSpPr>
        <p:spPr bwMode="auto">
          <a:xfrm>
            <a:off x="4138976" y="2272669"/>
            <a:ext cx="0" cy="44450"/>
          </a:xfrm>
          <a:custGeom>
            <a:avLst/>
            <a:gdLst>
              <a:gd name="T0" fmla="*/ 251 h 251"/>
              <a:gd name="T1" fmla="*/ 0 h 251"/>
              <a:gd name="T2" fmla="*/ 251 h 251"/>
            </a:gdLst>
            <a:ahLst/>
            <a:cxnLst>
              <a:cxn ang="0">
                <a:pos x="0" y="T0"/>
              </a:cxn>
              <a:cxn ang="0">
                <a:pos x="0" y="T1"/>
              </a:cxn>
              <a:cxn ang="0">
                <a:pos x="0" y="T2"/>
              </a:cxn>
            </a:cxnLst>
            <a:rect l="0" t="0" r="r" b="b"/>
            <a:pathLst>
              <a:path h="251">
                <a:moveTo>
                  <a:pt x="0" y="251"/>
                </a:moveTo>
                <a:lnTo>
                  <a:pt x="0" y="0"/>
                </a:lnTo>
                <a:lnTo>
                  <a:pt x="0" y="251"/>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Freeform 155"/>
          <p:cNvSpPr>
            <a:spLocks/>
          </p:cNvSpPr>
          <p:nvPr/>
        </p:nvSpPr>
        <p:spPr bwMode="auto">
          <a:xfrm>
            <a:off x="4067539" y="2221869"/>
            <a:ext cx="142875" cy="144463"/>
          </a:xfrm>
          <a:custGeom>
            <a:avLst/>
            <a:gdLst>
              <a:gd name="T0" fmla="*/ 450 w 817"/>
              <a:gd name="T1" fmla="*/ 2 h 816"/>
              <a:gd name="T2" fmla="*/ 510 w 817"/>
              <a:gd name="T3" fmla="*/ 13 h 816"/>
              <a:gd name="T4" fmla="*/ 567 w 817"/>
              <a:gd name="T5" fmla="*/ 33 h 816"/>
              <a:gd name="T6" fmla="*/ 620 w 817"/>
              <a:gd name="T7" fmla="*/ 60 h 816"/>
              <a:gd name="T8" fmla="*/ 668 w 817"/>
              <a:gd name="T9" fmla="*/ 94 h 816"/>
              <a:gd name="T10" fmla="*/ 711 w 817"/>
              <a:gd name="T11" fmla="*/ 134 h 816"/>
              <a:gd name="T12" fmla="*/ 747 w 817"/>
              <a:gd name="T13" fmla="*/ 180 h 816"/>
              <a:gd name="T14" fmla="*/ 776 w 817"/>
              <a:gd name="T15" fmla="*/ 231 h 816"/>
              <a:gd name="T16" fmla="*/ 798 w 817"/>
              <a:gd name="T17" fmla="*/ 287 h 816"/>
              <a:gd name="T18" fmla="*/ 811 w 817"/>
              <a:gd name="T19" fmla="*/ 346 h 816"/>
              <a:gd name="T20" fmla="*/ 817 w 817"/>
              <a:gd name="T21" fmla="*/ 408 h 816"/>
              <a:gd name="T22" fmla="*/ 811 w 817"/>
              <a:gd name="T23" fmla="*/ 470 h 816"/>
              <a:gd name="T24" fmla="*/ 798 w 817"/>
              <a:gd name="T25" fmla="*/ 529 h 816"/>
              <a:gd name="T26" fmla="*/ 776 w 817"/>
              <a:gd name="T27" fmla="*/ 585 h 816"/>
              <a:gd name="T28" fmla="*/ 747 w 817"/>
              <a:gd name="T29" fmla="*/ 636 h 816"/>
              <a:gd name="T30" fmla="*/ 711 w 817"/>
              <a:gd name="T31" fmla="*/ 683 h 816"/>
              <a:gd name="T32" fmla="*/ 668 w 817"/>
              <a:gd name="T33" fmla="*/ 723 h 816"/>
              <a:gd name="T34" fmla="*/ 620 w 817"/>
              <a:gd name="T35" fmla="*/ 757 h 816"/>
              <a:gd name="T36" fmla="*/ 567 w 817"/>
              <a:gd name="T37" fmla="*/ 784 h 816"/>
              <a:gd name="T38" fmla="*/ 510 w 817"/>
              <a:gd name="T39" fmla="*/ 803 h 816"/>
              <a:gd name="T40" fmla="*/ 450 w 817"/>
              <a:gd name="T41" fmla="*/ 813 h 816"/>
              <a:gd name="T42" fmla="*/ 388 w 817"/>
              <a:gd name="T43" fmla="*/ 816 h 816"/>
              <a:gd name="T44" fmla="*/ 326 w 817"/>
              <a:gd name="T45" fmla="*/ 808 h 816"/>
              <a:gd name="T46" fmla="*/ 268 w 817"/>
              <a:gd name="T47" fmla="*/ 792 h 816"/>
              <a:gd name="T48" fmla="*/ 214 w 817"/>
              <a:gd name="T49" fmla="*/ 767 h 816"/>
              <a:gd name="T50" fmla="*/ 164 w 817"/>
              <a:gd name="T51" fmla="*/ 735 h 816"/>
              <a:gd name="T52" fmla="*/ 120 w 817"/>
              <a:gd name="T53" fmla="*/ 696 h 816"/>
              <a:gd name="T54" fmla="*/ 81 w 817"/>
              <a:gd name="T55" fmla="*/ 653 h 816"/>
              <a:gd name="T56" fmla="*/ 50 w 817"/>
              <a:gd name="T57" fmla="*/ 603 h 816"/>
              <a:gd name="T58" fmla="*/ 25 w 817"/>
              <a:gd name="T59" fmla="*/ 549 h 816"/>
              <a:gd name="T60" fmla="*/ 9 w 817"/>
              <a:gd name="T61" fmla="*/ 491 h 816"/>
              <a:gd name="T62" fmla="*/ 1 w 817"/>
              <a:gd name="T63" fmla="*/ 429 h 816"/>
              <a:gd name="T64" fmla="*/ 2 w 817"/>
              <a:gd name="T65" fmla="*/ 367 h 816"/>
              <a:gd name="T66" fmla="*/ 14 w 817"/>
              <a:gd name="T67" fmla="*/ 307 h 816"/>
              <a:gd name="T68" fmla="*/ 32 w 817"/>
              <a:gd name="T69" fmla="*/ 250 h 816"/>
              <a:gd name="T70" fmla="*/ 59 w 817"/>
              <a:gd name="T71" fmla="*/ 197 h 816"/>
              <a:gd name="T72" fmla="*/ 94 w 817"/>
              <a:gd name="T73" fmla="*/ 149 h 816"/>
              <a:gd name="T74" fmla="*/ 134 w 817"/>
              <a:gd name="T75" fmla="*/ 106 h 816"/>
              <a:gd name="T76" fmla="*/ 180 w 817"/>
              <a:gd name="T77" fmla="*/ 70 h 816"/>
              <a:gd name="T78" fmla="*/ 232 w 817"/>
              <a:gd name="T79" fmla="*/ 41 h 816"/>
              <a:gd name="T80" fmla="*/ 287 w 817"/>
              <a:gd name="T81" fmla="*/ 19 h 816"/>
              <a:gd name="T82" fmla="*/ 346 w 817"/>
              <a:gd name="T83" fmla="*/ 5 h 816"/>
              <a:gd name="T84" fmla="*/ 408 w 817"/>
              <a:gd name="T85"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7" h="816">
                <a:moveTo>
                  <a:pt x="408" y="0"/>
                </a:moveTo>
                <a:lnTo>
                  <a:pt x="429" y="0"/>
                </a:lnTo>
                <a:lnTo>
                  <a:pt x="450" y="2"/>
                </a:lnTo>
                <a:lnTo>
                  <a:pt x="471" y="5"/>
                </a:lnTo>
                <a:lnTo>
                  <a:pt x="490" y="9"/>
                </a:lnTo>
                <a:lnTo>
                  <a:pt x="510" y="13"/>
                </a:lnTo>
                <a:lnTo>
                  <a:pt x="530" y="19"/>
                </a:lnTo>
                <a:lnTo>
                  <a:pt x="549" y="25"/>
                </a:lnTo>
                <a:lnTo>
                  <a:pt x="567" y="33"/>
                </a:lnTo>
                <a:lnTo>
                  <a:pt x="585" y="41"/>
                </a:lnTo>
                <a:lnTo>
                  <a:pt x="603" y="49"/>
                </a:lnTo>
                <a:lnTo>
                  <a:pt x="620" y="60"/>
                </a:lnTo>
                <a:lnTo>
                  <a:pt x="637" y="70"/>
                </a:lnTo>
                <a:lnTo>
                  <a:pt x="652" y="81"/>
                </a:lnTo>
                <a:lnTo>
                  <a:pt x="668" y="94"/>
                </a:lnTo>
                <a:lnTo>
                  <a:pt x="683" y="106"/>
                </a:lnTo>
                <a:lnTo>
                  <a:pt x="697" y="120"/>
                </a:lnTo>
                <a:lnTo>
                  <a:pt x="711" y="134"/>
                </a:lnTo>
                <a:lnTo>
                  <a:pt x="723" y="149"/>
                </a:lnTo>
                <a:lnTo>
                  <a:pt x="736" y="164"/>
                </a:lnTo>
                <a:lnTo>
                  <a:pt x="747" y="180"/>
                </a:lnTo>
                <a:lnTo>
                  <a:pt x="757" y="197"/>
                </a:lnTo>
                <a:lnTo>
                  <a:pt x="768" y="213"/>
                </a:lnTo>
                <a:lnTo>
                  <a:pt x="776" y="231"/>
                </a:lnTo>
                <a:lnTo>
                  <a:pt x="784" y="250"/>
                </a:lnTo>
                <a:lnTo>
                  <a:pt x="792" y="268"/>
                </a:lnTo>
                <a:lnTo>
                  <a:pt x="798" y="287"/>
                </a:lnTo>
                <a:lnTo>
                  <a:pt x="804" y="307"/>
                </a:lnTo>
                <a:lnTo>
                  <a:pt x="808" y="325"/>
                </a:lnTo>
                <a:lnTo>
                  <a:pt x="811" y="346"/>
                </a:lnTo>
                <a:lnTo>
                  <a:pt x="815" y="367"/>
                </a:lnTo>
                <a:lnTo>
                  <a:pt x="816" y="387"/>
                </a:lnTo>
                <a:lnTo>
                  <a:pt x="817" y="408"/>
                </a:lnTo>
                <a:lnTo>
                  <a:pt x="816" y="429"/>
                </a:lnTo>
                <a:lnTo>
                  <a:pt x="815" y="450"/>
                </a:lnTo>
                <a:lnTo>
                  <a:pt x="811" y="470"/>
                </a:lnTo>
                <a:lnTo>
                  <a:pt x="808" y="491"/>
                </a:lnTo>
                <a:lnTo>
                  <a:pt x="804" y="510"/>
                </a:lnTo>
                <a:lnTo>
                  <a:pt x="798" y="529"/>
                </a:lnTo>
                <a:lnTo>
                  <a:pt x="792" y="549"/>
                </a:lnTo>
                <a:lnTo>
                  <a:pt x="784" y="567"/>
                </a:lnTo>
                <a:lnTo>
                  <a:pt x="776" y="585"/>
                </a:lnTo>
                <a:lnTo>
                  <a:pt x="768" y="603"/>
                </a:lnTo>
                <a:lnTo>
                  <a:pt x="757" y="619"/>
                </a:lnTo>
                <a:lnTo>
                  <a:pt x="747" y="636"/>
                </a:lnTo>
                <a:lnTo>
                  <a:pt x="736" y="653"/>
                </a:lnTo>
                <a:lnTo>
                  <a:pt x="723" y="668"/>
                </a:lnTo>
                <a:lnTo>
                  <a:pt x="711" y="683"/>
                </a:lnTo>
                <a:lnTo>
                  <a:pt x="697" y="696"/>
                </a:lnTo>
                <a:lnTo>
                  <a:pt x="683" y="710"/>
                </a:lnTo>
                <a:lnTo>
                  <a:pt x="668" y="723"/>
                </a:lnTo>
                <a:lnTo>
                  <a:pt x="652" y="735"/>
                </a:lnTo>
                <a:lnTo>
                  <a:pt x="637" y="746"/>
                </a:lnTo>
                <a:lnTo>
                  <a:pt x="620" y="757"/>
                </a:lnTo>
                <a:lnTo>
                  <a:pt x="603" y="767"/>
                </a:lnTo>
                <a:lnTo>
                  <a:pt x="585" y="776"/>
                </a:lnTo>
                <a:lnTo>
                  <a:pt x="567" y="784"/>
                </a:lnTo>
                <a:lnTo>
                  <a:pt x="549" y="792"/>
                </a:lnTo>
                <a:lnTo>
                  <a:pt x="530" y="798"/>
                </a:lnTo>
                <a:lnTo>
                  <a:pt x="510" y="803"/>
                </a:lnTo>
                <a:lnTo>
                  <a:pt x="490" y="808"/>
                </a:lnTo>
                <a:lnTo>
                  <a:pt x="471" y="811"/>
                </a:lnTo>
                <a:lnTo>
                  <a:pt x="450" y="813"/>
                </a:lnTo>
                <a:lnTo>
                  <a:pt x="429" y="816"/>
                </a:lnTo>
                <a:lnTo>
                  <a:pt x="408" y="816"/>
                </a:lnTo>
                <a:lnTo>
                  <a:pt x="388" y="816"/>
                </a:lnTo>
                <a:lnTo>
                  <a:pt x="367" y="813"/>
                </a:lnTo>
                <a:lnTo>
                  <a:pt x="346" y="811"/>
                </a:lnTo>
                <a:lnTo>
                  <a:pt x="326" y="808"/>
                </a:lnTo>
                <a:lnTo>
                  <a:pt x="307" y="803"/>
                </a:lnTo>
                <a:lnTo>
                  <a:pt x="287" y="798"/>
                </a:lnTo>
                <a:lnTo>
                  <a:pt x="268" y="792"/>
                </a:lnTo>
                <a:lnTo>
                  <a:pt x="250" y="784"/>
                </a:lnTo>
                <a:lnTo>
                  <a:pt x="232" y="776"/>
                </a:lnTo>
                <a:lnTo>
                  <a:pt x="214" y="767"/>
                </a:lnTo>
                <a:lnTo>
                  <a:pt x="197" y="757"/>
                </a:lnTo>
                <a:lnTo>
                  <a:pt x="180" y="746"/>
                </a:lnTo>
                <a:lnTo>
                  <a:pt x="164" y="735"/>
                </a:lnTo>
                <a:lnTo>
                  <a:pt x="149" y="723"/>
                </a:lnTo>
                <a:lnTo>
                  <a:pt x="134" y="710"/>
                </a:lnTo>
                <a:lnTo>
                  <a:pt x="120" y="696"/>
                </a:lnTo>
                <a:lnTo>
                  <a:pt x="106" y="683"/>
                </a:lnTo>
                <a:lnTo>
                  <a:pt x="94" y="668"/>
                </a:lnTo>
                <a:lnTo>
                  <a:pt x="81" y="653"/>
                </a:lnTo>
                <a:lnTo>
                  <a:pt x="70" y="636"/>
                </a:lnTo>
                <a:lnTo>
                  <a:pt x="59" y="619"/>
                </a:lnTo>
                <a:lnTo>
                  <a:pt x="50" y="603"/>
                </a:lnTo>
                <a:lnTo>
                  <a:pt x="41" y="585"/>
                </a:lnTo>
                <a:lnTo>
                  <a:pt x="32" y="567"/>
                </a:lnTo>
                <a:lnTo>
                  <a:pt x="25" y="549"/>
                </a:lnTo>
                <a:lnTo>
                  <a:pt x="19" y="529"/>
                </a:lnTo>
                <a:lnTo>
                  <a:pt x="14" y="510"/>
                </a:lnTo>
                <a:lnTo>
                  <a:pt x="9" y="491"/>
                </a:lnTo>
                <a:lnTo>
                  <a:pt x="5" y="470"/>
                </a:lnTo>
                <a:lnTo>
                  <a:pt x="2" y="450"/>
                </a:lnTo>
                <a:lnTo>
                  <a:pt x="1" y="429"/>
                </a:lnTo>
                <a:lnTo>
                  <a:pt x="0" y="408"/>
                </a:lnTo>
                <a:lnTo>
                  <a:pt x="1" y="387"/>
                </a:lnTo>
                <a:lnTo>
                  <a:pt x="2" y="367"/>
                </a:lnTo>
                <a:lnTo>
                  <a:pt x="5" y="346"/>
                </a:lnTo>
                <a:lnTo>
                  <a:pt x="9" y="325"/>
                </a:lnTo>
                <a:lnTo>
                  <a:pt x="14" y="307"/>
                </a:lnTo>
                <a:lnTo>
                  <a:pt x="19" y="287"/>
                </a:lnTo>
                <a:lnTo>
                  <a:pt x="25" y="268"/>
                </a:lnTo>
                <a:lnTo>
                  <a:pt x="32" y="250"/>
                </a:lnTo>
                <a:lnTo>
                  <a:pt x="41" y="231"/>
                </a:lnTo>
                <a:lnTo>
                  <a:pt x="50" y="213"/>
                </a:lnTo>
                <a:lnTo>
                  <a:pt x="59" y="197"/>
                </a:lnTo>
                <a:lnTo>
                  <a:pt x="70" y="180"/>
                </a:lnTo>
                <a:lnTo>
                  <a:pt x="81" y="164"/>
                </a:lnTo>
                <a:lnTo>
                  <a:pt x="94" y="149"/>
                </a:lnTo>
                <a:lnTo>
                  <a:pt x="106" y="134"/>
                </a:lnTo>
                <a:lnTo>
                  <a:pt x="120" y="120"/>
                </a:lnTo>
                <a:lnTo>
                  <a:pt x="134" y="106"/>
                </a:lnTo>
                <a:lnTo>
                  <a:pt x="149" y="94"/>
                </a:lnTo>
                <a:lnTo>
                  <a:pt x="164" y="81"/>
                </a:lnTo>
                <a:lnTo>
                  <a:pt x="180" y="70"/>
                </a:lnTo>
                <a:lnTo>
                  <a:pt x="197" y="60"/>
                </a:lnTo>
                <a:lnTo>
                  <a:pt x="214" y="49"/>
                </a:lnTo>
                <a:lnTo>
                  <a:pt x="232" y="41"/>
                </a:lnTo>
                <a:lnTo>
                  <a:pt x="250" y="33"/>
                </a:lnTo>
                <a:lnTo>
                  <a:pt x="268" y="25"/>
                </a:lnTo>
                <a:lnTo>
                  <a:pt x="287" y="19"/>
                </a:lnTo>
                <a:lnTo>
                  <a:pt x="307" y="13"/>
                </a:lnTo>
                <a:lnTo>
                  <a:pt x="326" y="9"/>
                </a:lnTo>
                <a:lnTo>
                  <a:pt x="346" y="5"/>
                </a:lnTo>
                <a:lnTo>
                  <a:pt x="367" y="2"/>
                </a:lnTo>
                <a:lnTo>
                  <a:pt x="388" y="0"/>
                </a:lnTo>
                <a:lnTo>
                  <a:pt x="408" y="0"/>
                </a:lnTo>
                <a:close/>
              </a:path>
            </a:pathLst>
          </a:custGeom>
          <a:noFill/>
          <a:ln w="6350">
            <a:solidFill>
              <a:srgbClr val="3734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mc:AlternateContent xmlns:mc="http://schemas.openxmlformats.org/markup-compatibility/2006" xmlns:a14="http://schemas.microsoft.com/office/drawing/2010/main">
        <mc:Choice Requires="a14">
          <p:sp>
            <p:nvSpPr>
              <p:cNvPr id="96" name="Rectangle 63"/>
              <p:cNvSpPr>
                <a:spLocks noChangeArrowheads="1"/>
              </p:cNvSpPr>
              <p:nvPr/>
            </p:nvSpPr>
            <p:spPr bwMode="auto">
              <a:xfrm>
                <a:off x="3953791" y="2365645"/>
                <a:ext cx="1242456" cy="2154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defRPr>
                </a:lvl1pPr>
                <a:lvl2pPr indent="-285750">
                  <a:spcBef>
                    <a:spcPct val="20000"/>
                  </a:spcBef>
                  <a:buFont typeface="Arial" charset="0"/>
                  <a:buChar char="–"/>
                  <a:defRPr sz="2800">
                    <a:solidFill>
                      <a:schemeClr val="tx1"/>
                    </a:solidFill>
                    <a:latin typeface="Calibri" pitchFamily="34" charset="0"/>
                  </a:defRPr>
                </a:lvl2pPr>
                <a:lvl3pPr indent="-228600">
                  <a:spcBef>
                    <a:spcPct val="20000"/>
                  </a:spcBef>
                  <a:buFont typeface="Arial" charset="0"/>
                  <a:buChar char="•"/>
                  <a:defRPr sz="2400">
                    <a:solidFill>
                      <a:schemeClr val="tx1"/>
                    </a:solidFill>
                    <a:latin typeface="Calibri" pitchFamily="34" charset="0"/>
                  </a:defRPr>
                </a:lvl3pPr>
                <a:lvl4pPr indent="-228600">
                  <a:spcBef>
                    <a:spcPct val="20000"/>
                  </a:spcBef>
                  <a:buFont typeface="Arial" charset="0"/>
                  <a:buChar char="–"/>
                  <a:defRPr sz="2000">
                    <a:solidFill>
                      <a:schemeClr val="tx1"/>
                    </a:solidFill>
                    <a:latin typeface="Calibri" pitchFamily="34" charset="0"/>
                  </a:defRPr>
                </a:lvl4pPr>
                <a:lvl5pPr indent="-228600">
                  <a:spcBef>
                    <a:spcPct val="20000"/>
                  </a:spcBef>
                  <a:buFont typeface="Arial" charset="0"/>
                  <a:buChar char="»"/>
                  <a:defRPr sz="2000">
                    <a:solidFill>
                      <a:schemeClr val="tx1"/>
                    </a:solidFill>
                    <a:latin typeface="Calibri" pitchFamily="34" charset="0"/>
                  </a:defRPr>
                </a:lvl5pPr>
                <a:lvl6pPr indent="-228600" fontAlgn="base">
                  <a:spcBef>
                    <a:spcPct val="20000"/>
                  </a:spcBef>
                  <a:spcAft>
                    <a:spcPct val="0"/>
                  </a:spcAft>
                  <a:buFont typeface="Arial" charset="0"/>
                  <a:buChar char="»"/>
                  <a:defRPr sz="2000">
                    <a:solidFill>
                      <a:schemeClr val="tx1"/>
                    </a:solidFill>
                    <a:latin typeface="Calibri" pitchFamily="34" charset="0"/>
                  </a:defRPr>
                </a:lvl6pPr>
                <a:lvl7pPr indent="-228600" fontAlgn="base">
                  <a:spcBef>
                    <a:spcPct val="20000"/>
                  </a:spcBef>
                  <a:spcAft>
                    <a:spcPct val="0"/>
                  </a:spcAft>
                  <a:buFont typeface="Arial" charset="0"/>
                  <a:buChar char="»"/>
                  <a:defRPr sz="2000">
                    <a:solidFill>
                      <a:schemeClr val="tx1"/>
                    </a:solidFill>
                    <a:latin typeface="Calibri" pitchFamily="34" charset="0"/>
                  </a:defRPr>
                </a:lvl7pPr>
                <a:lvl8pPr indent="-228600" fontAlgn="base">
                  <a:spcBef>
                    <a:spcPct val="20000"/>
                  </a:spcBef>
                  <a:spcAft>
                    <a:spcPct val="0"/>
                  </a:spcAft>
                  <a:buFont typeface="Arial" charset="0"/>
                  <a:buChar char="»"/>
                  <a:defRPr sz="2000">
                    <a:solidFill>
                      <a:schemeClr val="tx1"/>
                    </a:solidFill>
                    <a:latin typeface="Calibri" pitchFamily="34" charset="0"/>
                  </a:defRPr>
                </a:lvl8pPr>
                <a:lvl9pPr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400" dirty="0">
                    <a:solidFill>
                      <a:srgbClr val="373435"/>
                    </a:solidFill>
                    <a:latin typeface="Times New Roman" pitchFamily="18" charset="0"/>
                  </a:rPr>
                  <a:t> </a:t>
                </a:r>
                <a14:m>
                  <m:oMath xmlns:m="http://schemas.openxmlformats.org/officeDocument/2006/math">
                    <m:r>
                      <m:rPr>
                        <m:sty m:val="p"/>
                      </m:rPr>
                      <a:rPr lang="en-US" altLang="en-US" sz="1400" i="0" dirty="0" smtClean="0">
                        <a:solidFill>
                          <a:srgbClr val="373435"/>
                        </a:solidFill>
                        <a:latin typeface="Cambria Math"/>
                      </a:rPr>
                      <m:t>Δ</m:t>
                    </m:r>
                    <m:r>
                      <a:rPr lang="en-US" altLang="en-US" sz="1400" i="1" dirty="0" err="1">
                        <a:solidFill>
                          <a:srgbClr val="373435"/>
                        </a:solidFill>
                        <a:latin typeface="Cambria Math"/>
                      </a:rPr>
                      <m:t>𝜆</m:t>
                    </m:r>
                    <m:r>
                      <a:rPr lang="en-US" altLang="en-US" sz="1400" i="1" dirty="0">
                        <a:solidFill>
                          <a:srgbClr val="373435"/>
                        </a:solidFill>
                        <a:latin typeface="Cambria Math"/>
                      </a:rPr>
                      <m:t>/</m:t>
                    </m:r>
                    <m:r>
                      <a:rPr lang="en-US" altLang="en-US" sz="1400" i="1" dirty="0">
                        <a:solidFill>
                          <a:srgbClr val="373435"/>
                        </a:solidFill>
                        <a:latin typeface="Cambria Math"/>
                      </a:rPr>
                      <m:t>𝜆</m:t>
                    </m:r>
                    <m:r>
                      <a:rPr lang="en-US" altLang="en-US" sz="1400" i="1" dirty="0">
                        <a:solidFill>
                          <a:srgbClr val="373435"/>
                        </a:solidFill>
                        <a:latin typeface="Cambria Math"/>
                      </a:rPr>
                      <m:t> = 0.03%</m:t>
                    </m:r>
                  </m:oMath>
                </a14:m>
                <a:endParaRPr lang="en-US" altLang="en-US" sz="1800" dirty="0">
                  <a:latin typeface="Arial" charset="0"/>
                </a:endParaRPr>
              </a:p>
            </p:txBody>
          </p:sp>
        </mc:Choice>
        <mc:Fallback xmlns="">
          <p:sp>
            <p:nvSpPr>
              <p:cNvPr id="96" name="Rectangle 63"/>
              <p:cNvSpPr>
                <a:spLocks noRot="1" noChangeAspect="1" noMove="1" noResize="1" noEditPoints="1" noAdjustHandles="1" noChangeArrowheads="1" noChangeShapeType="1" noTextEdit="1"/>
              </p:cNvSpPr>
              <p:nvPr/>
            </p:nvSpPr>
            <p:spPr bwMode="auto">
              <a:xfrm>
                <a:off x="3953791" y="2365645"/>
                <a:ext cx="1242456" cy="215444"/>
              </a:xfrm>
              <a:prstGeom prst="rect">
                <a:avLst/>
              </a:prstGeom>
              <a:blipFill>
                <a:blip r:embed="rId14"/>
                <a:stretch>
                  <a:fillRect l="-1478" r="-4433" b="-3714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97" name="Rectangle 64"/>
          <p:cNvSpPr>
            <a:spLocks noChangeArrowheads="1"/>
          </p:cNvSpPr>
          <p:nvPr/>
        </p:nvSpPr>
        <p:spPr bwMode="auto">
          <a:xfrm>
            <a:off x="3931566" y="2562495"/>
            <a:ext cx="7731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defRPr>
            </a:lvl1pPr>
            <a:lvl2pPr indent="-285750">
              <a:spcBef>
                <a:spcPct val="20000"/>
              </a:spcBef>
              <a:buFont typeface="Arial" charset="0"/>
              <a:buChar char="–"/>
              <a:defRPr sz="2800">
                <a:solidFill>
                  <a:schemeClr val="tx1"/>
                </a:solidFill>
                <a:latin typeface="Calibri" pitchFamily="34" charset="0"/>
              </a:defRPr>
            </a:lvl2pPr>
            <a:lvl3pPr indent="-228600">
              <a:spcBef>
                <a:spcPct val="20000"/>
              </a:spcBef>
              <a:buFont typeface="Arial" charset="0"/>
              <a:buChar char="•"/>
              <a:defRPr sz="2400">
                <a:solidFill>
                  <a:schemeClr val="tx1"/>
                </a:solidFill>
                <a:latin typeface="Calibri" pitchFamily="34" charset="0"/>
              </a:defRPr>
            </a:lvl3pPr>
            <a:lvl4pPr indent="-228600">
              <a:spcBef>
                <a:spcPct val="20000"/>
              </a:spcBef>
              <a:buFont typeface="Arial" charset="0"/>
              <a:buChar char="–"/>
              <a:defRPr sz="2000">
                <a:solidFill>
                  <a:schemeClr val="tx1"/>
                </a:solidFill>
                <a:latin typeface="Calibri" pitchFamily="34" charset="0"/>
              </a:defRPr>
            </a:lvl4pPr>
            <a:lvl5pPr indent="-228600">
              <a:spcBef>
                <a:spcPct val="20000"/>
              </a:spcBef>
              <a:buFont typeface="Arial" charset="0"/>
              <a:buChar char="»"/>
              <a:defRPr sz="2000">
                <a:solidFill>
                  <a:schemeClr val="tx1"/>
                </a:solidFill>
                <a:latin typeface="Calibri" pitchFamily="34" charset="0"/>
              </a:defRPr>
            </a:lvl5pPr>
            <a:lvl6pPr indent="-228600" fontAlgn="base">
              <a:spcBef>
                <a:spcPct val="20000"/>
              </a:spcBef>
              <a:spcAft>
                <a:spcPct val="0"/>
              </a:spcAft>
              <a:buFont typeface="Arial" charset="0"/>
              <a:buChar char="»"/>
              <a:defRPr sz="2000">
                <a:solidFill>
                  <a:schemeClr val="tx1"/>
                </a:solidFill>
                <a:latin typeface="Calibri" pitchFamily="34" charset="0"/>
              </a:defRPr>
            </a:lvl6pPr>
            <a:lvl7pPr indent="-228600" fontAlgn="base">
              <a:spcBef>
                <a:spcPct val="20000"/>
              </a:spcBef>
              <a:spcAft>
                <a:spcPct val="0"/>
              </a:spcAft>
              <a:buFont typeface="Arial" charset="0"/>
              <a:buChar char="»"/>
              <a:defRPr sz="2000">
                <a:solidFill>
                  <a:schemeClr val="tx1"/>
                </a:solidFill>
                <a:latin typeface="Calibri" pitchFamily="34" charset="0"/>
              </a:defRPr>
            </a:lvl7pPr>
            <a:lvl8pPr indent="-228600" fontAlgn="base">
              <a:spcBef>
                <a:spcPct val="20000"/>
              </a:spcBef>
              <a:spcAft>
                <a:spcPct val="0"/>
              </a:spcAft>
              <a:buFont typeface="Arial" charset="0"/>
              <a:buChar char="»"/>
              <a:defRPr sz="2000">
                <a:solidFill>
                  <a:schemeClr val="tx1"/>
                </a:solidFill>
                <a:latin typeface="Calibri" pitchFamily="34" charset="0"/>
              </a:defRPr>
            </a:lvl8pPr>
            <a:lvl9pPr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400" dirty="0">
                <a:solidFill>
                  <a:srgbClr val="373435"/>
                </a:solidFill>
                <a:latin typeface="Times New Roman" pitchFamily="18" charset="0"/>
              </a:rPr>
              <a:t>(Nab goal)</a:t>
            </a:r>
            <a:endParaRPr lang="en-US" altLang="en-US" sz="1800" dirty="0">
              <a:latin typeface="Arial" charset="0"/>
            </a:endParaRPr>
          </a:p>
        </p:txBody>
      </p:sp>
      <mc:AlternateContent xmlns:mc="http://schemas.openxmlformats.org/markup-compatibility/2006" xmlns:a14="http://schemas.microsoft.com/office/drawing/2010/main">
        <mc:Choice Requires="a14">
          <p:sp>
            <p:nvSpPr>
              <p:cNvPr id="98" name="Rectangle 66"/>
              <p:cNvSpPr>
                <a:spLocks noChangeArrowheads="1"/>
              </p:cNvSpPr>
              <p:nvPr/>
            </p:nvSpPr>
            <p:spPr bwMode="auto">
              <a:xfrm>
                <a:off x="2951353" y="5870762"/>
                <a:ext cx="927818" cy="2154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defRPr>
                </a:lvl1pPr>
                <a:lvl2pPr indent="-285750">
                  <a:spcBef>
                    <a:spcPct val="20000"/>
                  </a:spcBef>
                  <a:buFont typeface="Arial" charset="0"/>
                  <a:buChar char="–"/>
                  <a:defRPr sz="2800">
                    <a:solidFill>
                      <a:schemeClr val="tx1"/>
                    </a:solidFill>
                    <a:latin typeface="Calibri" pitchFamily="34" charset="0"/>
                  </a:defRPr>
                </a:lvl2pPr>
                <a:lvl3pPr indent="-228600">
                  <a:spcBef>
                    <a:spcPct val="20000"/>
                  </a:spcBef>
                  <a:buFont typeface="Arial" charset="0"/>
                  <a:buChar char="•"/>
                  <a:defRPr sz="2400">
                    <a:solidFill>
                      <a:schemeClr val="tx1"/>
                    </a:solidFill>
                    <a:latin typeface="Calibri" pitchFamily="34" charset="0"/>
                  </a:defRPr>
                </a:lvl3pPr>
                <a:lvl4pPr indent="-228600">
                  <a:spcBef>
                    <a:spcPct val="20000"/>
                  </a:spcBef>
                  <a:buFont typeface="Arial" charset="0"/>
                  <a:buChar char="–"/>
                  <a:defRPr sz="2000">
                    <a:solidFill>
                      <a:schemeClr val="tx1"/>
                    </a:solidFill>
                    <a:latin typeface="Calibri" pitchFamily="34" charset="0"/>
                  </a:defRPr>
                </a:lvl4pPr>
                <a:lvl5pPr indent="-228600">
                  <a:spcBef>
                    <a:spcPct val="20000"/>
                  </a:spcBef>
                  <a:buFont typeface="Arial" charset="0"/>
                  <a:buChar char="»"/>
                  <a:defRPr sz="2000">
                    <a:solidFill>
                      <a:schemeClr val="tx1"/>
                    </a:solidFill>
                    <a:latin typeface="Calibri" pitchFamily="34" charset="0"/>
                  </a:defRPr>
                </a:lvl5pPr>
                <a:lvl6pPr indent="-228600" fontAlgn="base">
                  <a:spcBef>
                    <a:spcPct val="20000"/>
                  </a:spcBef>
                  <a:spcAft>
                    <a:spcPct val="0"/>
                  </a:spcAft>
                  <a:buFont typeface="Arial" charset="0"/>
                  <a:buChar char="»"/>
                  <a:defRPr sz="2000">
                    <a:solidFill>
                      <a:schemeClr val="tx1"/>
                    </a:solidFill>
                    <a:latin typeface="Calibri" pitchFamily="34" charset="0"/>
                  </a:defRPr>
                </a:lvl6pPr>
                <a:lvl7pPr indent="-228600" fontAlgn="base">
                  <a:spcBef>
                    <a:spcPct val="20000"/>
                  </a:spcBef>
                  <a:spcAft>
                    <a:spcPct val="0"/>
                  </a:spcAft>
                  <a:buFont typeface="Arial" charset="0"/>
                  <a:buChar char="»"/>
                  <a:defRPr sz="2000">
                    <a:solidFill>
                      <a:schemeClr val="tx1"/>
                    </a:solidFill>
                    <a:latin typeface="Calibri" pitchFamily="34" charset="0"/>
                  </a:defRPr>
                </a:lvl7pPr>
                <a:lvl8pPr indent="-228600" fontAlgn="base">
                  <a:spcBef>
                    <a:spcPct val="20000"/>
                  </a:spcBef>
                  <a:spcAft>
                    <a:spcPct val="0"/>
                  </a:spcAft>
                  <a:buFont typeface="Arial" charset="0"/>
                  <a:buChar char="»"/>
                  <a:defRPr sz="2000">
                    <a:solidFill>
                      <a:schemeClr val="tx1"/>
                    </a:solidFill>
                    <a:latin typeface="Calibri" pitchFamily="34" charset="0"/>
                  </a:defRPr>
                </a:lvl8pPr>
                <a:lvl9pPr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14:m>
                  <m:oMathPara xmlns:m="http://schemas.openxmlformats.org/officeDocument/2006/math">
                    <m:oMathParaPr>
                      <m:jc m:val="centerGroup"/>
                    </m:oMathParaPr>
                    <m:oMath xmlns:m="http://schemas.openxmlformats.org/officeDocument/2006/math">
                      <m:r>
                        <a:rPr lang="el-GR" altLang="en-US" sz="1400" i="1" dirty="0" smtClean="0">
                          <a:solidFill>
                            <a:srgbClr val="373435"/>
                          </a:solidFill>
                          <a:latin typeface="Cambria Math"/>
                        </a:rPr>
                        <m:t>𝜆</m:t>
                      </m:r>
                      <m:r>
                        <a:rPr lang="en-US" altLang="en-US" sz="1400" i="1" dirty="0">
                          <a:solidFill>
                            <a:srgbClr val="373435"/>
                          </a:solidFill>
                          <a:latin typeface="Cambria Math"/>
                        </a:rPr>
                        <m:t> = </m:t>
                      </m:r>
                      <m:r>
                        <a:rPr lang="en-US" altLang="en-US" sz="1400" i="1" dirty="0" err="1">
                          <a:solidFill>
                            <a:srgbClr val="373435"/>
                          </a:solidFill>
                          <a:latin typeface="Cambria Math"/>
                        </a:rPr>
                        <m:t>𝑔</m:t>
                      </m:r>
                      <m:r>
                        <a:rPr lang="en-US" altLang="en-US" sz="1400" i="1" baseline="-25000" dirty="0" err="1">
                          <a:solidFill>
                            <a:srgbClr val="373435"/>
                          </a:solidFill>
                          <a:latin typeface="Cambria Math"/>
                        </a:rPr>
                        <m:t>𝐴</m:t>
                      </m:r>
                      <m:r>
                        <a:rPr lang="en-US" altLang="en-US" sz="1400" i="1" dirty="0">
                          <a:solidFill>
                            <a:srgbClr val="373435"/>
                          </a:solidFill>
                          <a:latin typeface="Cambria Math"/>
                        </a:rPr>
                        <m:t>/</m:t>
                      </m:r>
                      <m:r>
                        <a:rPr lang="en-US" altLang="en-US" sz="1400" i="1" dirty="0" err="1">
                          <a:solidFill>
                            <a:srgbClr val="373435"/>
                          </a:solidFill>
                          <a:latin typeface="Cambria Math"/>
                        </a:rPr>
                        <m:t>𝑔</m:t>
                      </m:r>
                      <m:r>
                        <a:rPr lang="en-US" altLang="en-US" sz="1400" i="1" baseline="-25000" dirty="0" err="1">
                          <a:solidFill>
                            <a:srgbClr val="373435"/>
                          </a:solidFill>
                          <a:latin typeface="Cambria Math"/>
                        </a:rPr>
                        <m:t>𝑉</m:t>
                      </m:r>
                    </m:oMath>
                  </m:oMathPara>
                </a14:m>
                <a:endParaRPr lang="en-US" altLang="en-US" sz="1800" dirty="0">
                  <a:latin typeface="Arial" charset="0"/>
                </a:endParaRPr>
              </a:p>
            </p:txBody>
          </p:sp>
        </mc:Choice>
        <mc:Fallback xmlns="">
          <p:sp>
            <p:nvSpPr>
              <p:cNvPr id="98" name="Rectangle 66"/>
              <p:cNvSpPr>
                <a:spLocks noRot="1" noChangeAspect="1" noMove="1" noResize="1" noEditPoints="1" noAdjustHandles="1" noChangeArrowheads="1" noChangeShapeType="1" noTextEdit="1"/>
              </p:cNvSpPr>
              <p:nvPr/>
            </p:nvSpPr>
            <p:spPr bwMode="auto">
              <a:xfrm>
                <a:off x="2951353" y="5870762"/>
                <a:ext cx="927818" cy="215444"/>
              </a:xfrm>
              <a:prstGeom prst="rect">
                <a:avLst/>
              </a:prstGeom>
              <a:blipFill>
                <a:blip r:embed="rId15"/>
                <a:stretch>
                  <a:fillRect l="-3289" r="-658" b="-3714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nvGrpSpPr>
          <p:cNvPr id="99" name="Group 98"/>
          <p:cNvGrpSpPr/>
          <p:nvPr/>
        </p:nvGrpSpPr>
        <p:grpSpPr>
          <a:xfrm>
            <a:off x="1700951" y="4002639"/>
            <a:ext cx="1425105" cy="369332"/>
            <a:chOff x="778599" y="3044315"/>
            <a:chExt cx="1425105" cy="369332"/>
          </a:xfrm>
        </p:grpSpPr>
        <mc:AlternateContent xmlns:mc="http://schemas.openxmlformats.org/markup-compatibility/2006" xmlns:a14="http://schemas.microsoft.com/office/drawing/2010/main">
          <mc:Choice Requires="a14">
            <p:sp>
              <p:nvSpPr>
                <p:cNvPr id="100" name="Rectangle 53"/>
                <p:cNvSpPr>
                  <a:spLocks noChangeArrowheads="1"/>
                </p:cNvSpPr>
                <p:nvPr/>
              </p:nvSpPr>
              <p:spPr bwMode="auto">
                <a:xfrm>
                  <a:off x="778599" y="3044315"/>
                  <a:ext cx="1251946"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defRPr>
                  </a:lvl1pPr>
                  <a:lvl2pPr indent="-285750">
                    <a:spcBef>
                      <a:spcPct val="20000"/>
                    </a:spcBef>
                    <a:buFont typeface="Arial" charset="0"/>
                    <a:buChar char="–"/>
                    <a:defRPr sz="2800">
                      <a:solidFill>
                        <a:schemeClr val="tx1"/>
                      </a:solidFill>
                      <a:latin typeface="Calibri" pitchFamily="34" charset="0"/>
                    </a:defRPr>
                  </a:lvl2pPr>
                  <a:lvl3pPr indent="-228600">
                    <a:spcBef>
                      <a:spcPct val="20000"/>
                    </a:spcBef>
                    <a:buFont typeface="Arial" charset="0"/>
                    <a:buChar char="•"/>
                    <a:defRPr sz="2400">
                      <a:solidFill>
                        <a:schemeClr val="tx1"/>
                      </a:solidFill>
                      <a:latin typeface="Calibri" pitchFamily="34" charset="0"/>
                    </a:defRPr>
                  </a:lvl3pPr>
                  <a:lvl4pPr indent="-228600">
                    <a:spcBef>
                      <a:spcPct val="20000"/>
                    </a:spcBef>
                    <a:buFont typeface="Arial" charset="0"/>
                    <a:buChar char="–"/>
                    <a:defRPr sz="2000">
                      <a:solidFill>
                        <a:schemeClr val="tx1"/>
                      </a:solidFill>
                      <a:latin typeface="Calibri" pitchFamily="34" charset="0"/>
                    </a:defRPr>
                  </a:lvl4pPr>
                  <a:lvl5pPr indent="-228600">
                    <a:spcBef>
                      <a:spcPct val="20000"/>
                    </a:spcBef>
                    <a:buFont typeface="Arial" charset="0"/>
                    <a:buChar char="»"/>
                    <a:defRPr sz="2000">
                      <a:solidFill>
                        <a:schemeClr val="tx1"/>
                      </a:solidFill>
                      <a:latin typeface="Calibri" pitchFamily="34" charset="0"/>
                    </a:defRPr>
                  </a:lvl5pPr>
                  <a:lvl6pPr indent="-228600" fontAlgn="base">
                    <a:spcBef>
                      <a:spcPct val="20000"/>
                    </a:spcBef>
                    <a:spcAft>
                      <a:spcPct val="0"/>
                    </a:spcAft>
                    <a:buFont typeface="Arial" charset="0"/>
                    <a:buChar char="»"/>
                    <a:defRPr sz="2000">
                      <a:solidFill>
                        <a:schemeClr val="tx1"/>
                      </a:solidFill>
                      <a:latin typeface="Calibri" pitchFamily="34" charset="0"/>
                    </a:defRPr>
                  </a:lvl6pPr>
                  <a:lvl7pPr indent="-228600" fontAlgn="base">
                    <a:spcBef>
                      <a:spcPct val="20000"/>
                    </a:spcBef>
                    <a:spcAft>
                      <a:spcPct val="0"/>
                    </a:spcAft>
                    <a:buFont typeface="Arial" charset="0"/>
                    <a:buChar char="»"/>
                    <a:defRPr sz="2000">
                      <a:solidFill>
                        <a:schemeClr val="tx1"/>
                      </a:solidFill>
                      <a:latin typeface="Calibri" pitchFamily="34" charset="0"/>
                    </a:defRPr>
                  </a:lvl7pPr>
                  <a:lvl8pPr indent="-228600" fontAlgn="base">
                    <a:spcBef>
                      <a:spcPct val="20000"/>
                    </a:spcBef>
                    <a:spcAft>
                      <a:spcPct val="0"/>
                    </a:spcAft>
                    <a:buFont typeface="Arial" charset="0"/>
                    <a:buChar char="»"/>
                    <a:defRPr sz="2000">
                      <a:solidFill>
                        <a:schemeClr val="tx1"/>
                      </a:solidFill>
                      <a:latin typeface="Calibri" pitchFamily="34" charset="0"/>
                    </a:defRPr>
                  </a:lvl8pPr>
                  <a:lvl9pPr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200" dirty="0" smtClean="0">
                      <a:solidFill>
                        <a:srgbClr val="ED3237"/>
                      </a:solidFill>
                      <a:latin typeface="Times New Roman" pitchFamily="18" charset="0"/>
                    </a:rPr>
                    <a:t>My current average:</a:t>
                  </a:r>
                </a:p>
                <a:p>
                  <a:pPr>
                    <a:spcBef>
                      <a:spcPct val="0"/>
                    </a:spcBef>
                    <a:buNone/>
                  </a:pPr>
                  <a14:m>
                    <m:oMathPara xmlns:m="http://schemas.openxmlformats.org/officeDocument/2006/math">
                      <m:oMathParaPr>
                        <m:jc m:val="centerGroup"/>
                      </m:oMathParaPr>
                      <m:oMath xmlns:m="http://schemas.openxmlformats.org/officeDocument/2006/math">
                        <m:r>
                          <a:rPr lang="en-US" altLang="en-US" sz="1200" i="1" dirty="0">
                            <a:solidFill>
                              <a:srgbClr val="ED3237"/>
                            </a:solidFill>
                            <a:latin typeface="Cambria Math"/>
                          </a:rPr>
                          <m:t>𝜆</m:t>
                        </m:r>
                        <m:r>
                          <a:rPr lang="en-US" altLang="en-US" sz="1200" i="1" dirty="0">
                            <a:solidFill>
                              <a:srgbClr val="ED3237"/>
                            </a:solidFill>
                            <a:latin typeface="Cambria Math"/>
                          </a:rPr>
                          <m:t>=−1.2764(5)</m:t>
                        </m:r>
                      </m:oMath>
                    </m:oMathPara>
                  </a14:m>
                  <a:endParaRPr lang="en-US" altLang="en-US" sz="1200" dirty="0">
                    <a:latin typeface="Arial" charset="0"/>
                  </a:endParaRPr>
                </a:p>
              </p:txBody>
            </p:sp>
          </mc:Choice>
          <mc:Fallback xmlns="">
            <p:sp>
              <p:nvSpPr>
                <p:cNvPr id="100" name="Rectangle 53"/>
                <p:cNvSpPr>
                  <a:spLocks noRot="1" noChangeAspect="1" noMove="1" noResize="1" noEditPoints="1" noAdjustHandles="1" noChangeArrowheads="1" noChangeShapeType="1" noTextEdit="1"/>
                </p:cNvSpPr>
                <p:nvPr/>
              </p:nvSpPr>
              <p:spPr bwMode="auto">
                <a:xfrm>
                  <a:off x="778599" y="3044315"/>
                  <a:ext cx="1251946" cy="369332"/>
                </a:xfrm>
                <a:prstGeom prst="rect">
                  <a:avLst/>
                </a:prstGeom>
                <a:blipFill>
                  <a:blip r:embed="rId16"/>
                  <a:stretch>
                    <a:fillRect l="-7317" t="-13333" r="-5366" b="-20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cxnSp>
          <p:nvCxnSpPr>
            <p:cNvPr id="101" name="Straight Connector 100"/>
            <p:cNvCxnSpPr>
              <a:stCxn id="100" idx="3"/>
            </p:cNvCxnSpPr>
            <p:nvPr/>
          </p:nvCxnSpPr>
          <p:spPr>
            <a:xfrm flipV="1">
              <a:off x="2030545" y="3176768"/>
              <a:ext cx="173159" cy="52213"/>
            </a:xfrm>
            <a:prstGeom prst="line">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02" name="Rectangle 7"/>
          <p:cNvSpPr>
            <a:spLocks noChangeArrowheads="1"/>
          </p:cNvSpPr>
          <p:nvPr/>
        </p:nvSpPr>
        <p:spPr bwMode="auto">
          <a:xfrm>
            <a:off x="2011218" y="3448872"/>
            <a:ext cx="14390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defRPr>
            </a:lvl1pPr>
            <a:lvl2pPr indent="-285750">
              <a:spcBef>
                <a:spcPct val="20000"/>
              </a:spcBef>
              <a:buFont typeface="Arial" charset="0"/>
              <a:buChar char="–"/>
              <a:defRPr sz="2800">
                <a:solidFill>
                  <a:schemeClr val="tx1"/>
                </a:solidFill>
                <a:latin typeface="Calibri" pitchFamily="34" charset="0"/>
              </a:defRPr>
            </a:lvl2pPr>
            <a:lvl3pPr indent="-228600">
              <a:spcBef>
                <a:spcPct val="20000"/>
              </a:spcBef>
              <a:buFont typeface="Arial" charset="0"/>
              <a:buChar char="•"/>
              <a:defRPr sz="2400">
                <a:solidFill>
                  <a:schemeClr val="tx1"/>
                </a:solidFill>
                <a:latin typeface="Calibri" pitchFamily="34" charset="0"/>
              </a:defRPr>
            </a:lvl3pPr>
            <a:lvl4pPr indent="-228600">
              <a:spcBef>
                <a:spcPct val="20000"/>
              </a:spcBef>
              <a:buFont typeface="Arial" charset="0"/>
              <a:buChar char="–"/>
              <a:defRPr sz="2000">
                <a:solidFill>
                  <a:schemeClr val="tx1"/>
                </a:solidFill>
                <a:latin typeface="Calibri" pitchFamily="34" charset="0"/>
              </a:defRPr>
            </a:lvl4pPr>
            <a:lvl5pPr indent="-228600">
              <a:spcBef>
                <a:spcPct val="20000"/>
              </a:spcBef>
              <a:buFont typeface="Arial" charset="0"/>
              <a:buChar char="»"/>
              <a:defRPr sz="2000">
                <a:solidFill>
                  <a:schemeClr val="tx1"/>
                </a:solidFill>
                <a:latin typeface="Calibri" pitchFamily="34" charset="0"/>
              </a:defRPr>
            </a:lvl5pPr>
            <a:lvl6pPr indent="-228600" fontAlgn="base">
              <a:spcBef>
                <a:spcPct val="20000"/>
              </a:spcBef>
              <a:spcAft>
                <a:spcPct val="0"/>
              </a:spcAft>
              <a:buFont typeface="Arial" charset="0"/>
              <a:buChar char="»"/>
              <a:defRPr sz="2000">
                <a:solidFill>
                  <a:schemeClr val="tx1"/>
                </a:solidFill>
                <a:latin typeface="Calibri" pitchFamily="34" charset="0"/>
              </a:defRPr>
            </a:lvl6pPr>
            <a:lvl7pPr indent="-228600" fontAlgn="base">
              <a:spcBef>
                <a:spcPct val="20000"/>
              </a:spcBef>
              <a:spcAft>
                <a:spcPct val="0"/>
              </a:spcAft>
              <a:buFont typeface="Arial" charset="0"/>
              <a:buChar char="»"/>
              <a:defRPr sz="2000">
                <a:solidFill>
                  <a:schemeClr val="tx1"/>
                </a:solidFill>
                <a:latin typeface="Calibri" pitchFamily="34" charset="0"/>
              </a:defRPr>
            </a:lvl7pPr>
            <a:lvl8pPr indent="-228600" fontAlgn="base">
              <a:spcBef>
                <a:spcPct val="20000"/>
              </a:spcBef>
              <a:spcAft>
                <a:spcPct val="0"/>
              </a:spcAft>
              <a:buFont typeface="Arial" charset="0"/>
              <a:buChar char="»"/>
              <a:defRPr sz="2000">
                <a:solidFill>
                  <a:schemeClr val="tx1"/>
                </a:solidFill>
                <a:latin typeface="Calibri" pitchFamily="34" charset="0"/>
              </a:defRPr>
            </a:lvl8pPr>
            <a:lvl9pPr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200" dirty="0">
                <a:solidFill>
                  <a:srgbClr val="373435"/>
                </a:solidFill>
                <a:latin typeface="Times New Roman" pitchFamily="18" charset="0"/>
              </a:rPr>
              <a:t>UCNA (2010) </a:t>
            </a:r>
            <a:r>
              <a:rPr lang="en-US" altLang="en-US" sz="1200" dirty="0" smtClean="0">
                <a:solidFill>
                  <a:srgbClr val="373435"/>
                </a:solidFill>
                <a:latin typeface="Times New Roman" pitchFamily="18" charset="0"/>
              </a:rPr>
              <a:t>(           </a:t>
            </a:r>
            <a:r>
              <a:rPr lang="en-US" altLang="en-US" sz="1200" dirty="0">
                <a:solidFill>
                  <a:srgbClr val="373435"/>
                </a:solidFill>
                <a:latin typeface="Times New Roman" pitchFamily="18" charset="0"/>
              </a:rPr>
              <a:t>)</a:t>
            </a:r>
            <a:endParaRPr lang="en-US" altLang="en-US" sz="1800" dirty="0">
              <a:latin typeface="Arial" charset="0"/>
            </a:endParaRPr>
          </a:p>
        </p:txBody>
      </p:sp>
      <p:sp>
        <p:nvSpPr>
          <p:cNvPr id="103" name="Rectangle 8"/>
          <p:cNvSpPr>
            <a:spLocks noChangeArrowheads="1"/>
          </p:cNvSpPr>
          <p:nvPr/>
        </p:nvSpPr>
        <p:spPr bwMode="auto">
          <a:xfrm>
            <a:off x="1834388" y="4558237"/>
            <a:ext cx="16366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defRPr>
            </a:lvl1pPr>
            <a:lvl2pPr indent="-285750">
              <a:spcBef>
                <a:spcPct val="20000"/>
              </a:spcBef>
              <a:buFont typeface="Arial" charset="0"/>
              <a:buChar char="–"/>
              <a:defRPr sz="2800">
                <a:solidFill>
                  <a:schemeClr val="tx1"/>
                </a:solidFill>
                <a:latin typeface="Calibri" pitchFamily="34" charset="0"/>
              </a:defRPr>
            </a:lvl2pPr>
            <a:lvl3pPr indent="-228600">
              <a:spcBef>
                <a:spcPct val="20000"/>
              </a:spcBef>
              <a:buFont typeface="Arial" charset="0"/>
              <a:buChar char="•"/>
              <a:defRPr sz="2400">
                <a:solidFill>
                  <a:schemeClr val="tx1"/>
                </a:solidFill>
                <a:latin typeface="Calibri" pitchFamily="34" charset="0"/>
              </a:defRPr>
            </a:lvl3pPr>
            <a:lvl4pPr indent="-228600">
              <a:spcBef>
                <a:spcPct val="20000"/>
              </a:spcBef>
              <a:buFont typeface="Arial" charset="0"/>
              <a:buChar char="–"/>
              <a:defRPr sz="2000">
                <a:solidFill>
                  <a:schemeClr val="tx1"/>
                </a:solidFill>
                <a:latin typeface="Calibri" pitchFamily="34" charset="0"/>
              </a:defRPr>
            </a:lvl4pPr>
            <a:lvl5pPr indent="-228600">
              <a:spcBef>
                <a:spcPct val="20000"/>
              </a:spcBef>
              <a:buFont typeface="Arial" charset="0"/>
              <a:buChar char="»"/>
              <a:defRPr sz="2000">
                <a:solidFill>
                  <a:schemeClr val="tx1"/>
                </a:solidFill>
                <a:latin typeface="Calibri" pitchFamily="34" charset="0"/>
              </a:defRPr>
            </a:lvl5pPr>
            <a:lvl6pPr indent="-228600" fontAlgn="base">
              <a:spcBef>
                <a:spcPct val="20000"/>
              </a:spcBef>
              <a:spcAft>
                <a:spcPct val="0"/>
              </a:spcAft>
              <a:buFont typeface="Arial" charset="0"/>
              <a:buChar char="»"/>
              <a:defRPr sz="2000">
                <a:solidFill>
                  <a:schemeClr val="tx1"/>
                </a:solidFill>
                <a:latin typeface="Calibri" pitchFamily="34" charset="0"/>
              </a:defRPr>
            </a:lvl6pPr>
            <a:lvl7pPr indent="-228600" fontAlgn="base">
              <a:spcBef>
                <a:spcPct val="20000"/>
              </a:spcBef>
              <a:spcAft>
                <a:spcPct val="0"/>
              </a:spcAft>
              <a:buFont typeface="Arial" charset="0"/>
              <a:buChar char="»"/>
              <a:defRPr sz="2000">
                <a:solidFill>
                  <a:schemeClr val="tx1"/>
                </a:solidFill>
                <a:latin typeface="Calibri" pitchFamily="34" charset="0"/>
              </a:defRPr>
            </a:lvl7pPr>
            <a:lvl8pPr indent="-228600" fontAlgn="base">
              <a:spcBef>
                <a:spcPct val="20000"/>
              </a:spcBef>
              <a:spcAft>
                <a:spcPct val="0"/>
              </a:spcAft>
              <a:buFont typeface="Arial" charset="0"/>
              <a:buChar char="»"/>
              <a:defRPr sz="2000">
                <a:solidFill>
                  <a:schemeClr val="tx1"/>
                </a:solidFill>
                <a:latin typeface="Calibri" pitchFamily="34" charset="0"/>
              </a:defRPr>
            </a:lvl8pPr>
            <a:lvl9pPr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200" dirty="0">
                <a:solidFill>
                  <a:srgbClr val="373435"/>
                </a:solidFill>
                <a:latin typeface="Times New Roman" pitchFamily="18" charset="0"/>
              </a:rPr>
              <a:t>PERKEO II (1997)  (       )</a:t>
            </a:r>
            <a:endParaRPr lang="en-US" altLang="en-US" sz="1800" dirty="0">
              <a:latin typeface="Arial" charset="0"/>
            </a:endParaRPr>
          </a:p>
        </p:txBody>
      </p:sp>
      <p:sp>
        <p:nvSpPr>
          <p:cNvPr id="104" name="Rectangle 44"/>
          <p:cNvSpPr>
            <a:spLocks noChangeArrowheads="1"/>
          </p:cNvSpPr>
          <p:nvPr/>
        </p:nvSpPr>
        <p:spPr bwMode="auto">
          <a:xfrm>
            <a:off x="4095175" y="5313358"/>
            <a:ext cx="9969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defRPr>
            </a:lvl1pPr>
            <a:lvl2pPr indent="-285750">
              <a:spcBef>
                <a:spcPct val="20000"/>
              </a:spcBef>
              <a:buFont typeface="Arial" charset="0"/>
              <a:buChar char="–"/>
              <a:defRPr sz="2800">
                <a:solidFill>
                  <a:schemeClr val="tx1"/>
                </a:solidFill>
                <a:latin typeface="Calibri" pitchFamily="34" charset="0"/>
              </a:defRPr>
            </a:lvl2pPr>
            <a:lvl3pPr indent="-228600">
              <a:spcBef>
                <a:spcPct val="20000"/>
              </a:spcBef>
              <a:buFont typeface="Arial" charset="0"/>
              <a:buChar char="•"/>
              <a:defRPr sz="2400">
                <a:solidFill>
                  <a:schemeClr val="tx1"/>
                </a:solidFill>
                <a:latin typeface="Calibri" pitchFamily="34" charset="0"/>
              </a:defRPr>
            </a:lvl3pPr>
            <a:lvl4pPr indent="-228600">
              <a:spcBef>
                <a:spcPct val="20000"/>
              </a:spcBef>
              <a:buFont typeface="Arial" charset="0"/>
              <a:buChar char="–"/>
              <a:defRPr sz="2000">
                <a:solidFill>
                  <a:schemeClr val="tx1"/>
                </a:solidFill>
                <a:latin typeface="Calibri" pitchFamily="34" charset="0"/>
              </a:defRPr>
            </a:lvl4pPr>
            <a:lvl5pPr indent="-228600">
              <a:spcBef>
                <a:spcPct val="20000"/>
              </a:spcBef>
              <a:buFont typeface="Arial" charset="0"/>
              <a:buChar char="»"/>
              <a:defRPr sz="2000">
                <a:solidFill>
                  <a:schemeClr val="tx1"/>
                </a:solidFill>
                <a:latin typeface="Calibri" pitchFamily="34" charset="0"/>
              </a:defRPr>
            </a:lvl5pPr>
            <a:lvl6pPr indent="-228600" fontAlgn="base">
              <a:spcBef>
                <a:spcPct val="20000"/>
              </a:spcBef>
              <a:spcAft>
                <a:spcPct val="0"/>
              </a:spcAft>
              <a:buFont typeface="Arial" charset="0"/>
              <a:buChar char="»"/>
              <a:defRPr sz="2000">
                <a:solidFill>
                  <a:schemeClr val="tx1"/>
                </a:solidFill>
                <a:latin typeface="Calibri" pitchFamily="34" charset="0"/>
              </a:defRPr>
            </a:lvl6pPr>
            <a:lvl7pPr indent="-228600" fontAlgn="base">
              <a:spcBef>
                <a:spcPct val="20000"/>
              </a:spcBef>
              <a:spcAft>
                <a:spcPct val="0"/>
              </a:spcAft>
              <a:buFont typeface="Arial" charset="0"/>
              <a:buChar char="»"/>
              <a:defRPr sz="2000">
                <a:solidFill>
                  <a:schemeClr val="tx1"/>
                </a:solidFill>
                <a:latin typeface="Calibri" pitchFamily="34" charset="0"/>
              </a:defRPr>
            </a:lvl7pPr>
            <a:lvl8pPr indent="-228600" fontAlgn="base">
              <a:spcBef>
                <a:spcPct val="20000"/>
              </a:spcBef>
              <a:spcAft>
                <a:spcPct val="0"/>
              </a:spcAft>
              <a:buFont typeface="Arial" charset="0"/>
              <a:buChar char="»"/>
              <a:defRPr sz="2000">
                <a:solidFill>
                  <a:schemeClr val="tx1"/>
                </a:solidFill>
                <a:latin typeface="Calibri" pitchFamily="34" charset="0"/>
              </a:defRPr>
            </a:lvl8pPr>
            <a:lvl9pPr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200" dirty="0" err="1">
                <a:solidFill>
                  <a:schemeClr val="accent6"/>
                </a:solidFill>
                <a:latin typeface="Times New Roman" pitchFamily="18" charset="0"/>
              </a:rPr>
              <a:t>Stratowa</a:t>
            </a:r>
            <a:r>
              <a:rPr lang="en-US" altLang="en-US" sz="1200" dirty="0">
                <a:solidFill>
                  <a:schemeClr val="accent6"/>
                </a:solidFill>
                <a:latin typeface="Times New Roman" pitchFamily="18" charset="0"/>
              </a:rPr>
              <a:t> (1978)</a:t>
            </a:r>
            <a:endParaRPr lang="en-US" altLang="en-US" sz="1800" dirty="0">
              <a:solidFill>
                <a:schemeClr val="accent6"/>
              </a:solidFill>
              <a:latin typeface="Arial" charset="0"/>
            </a:endParaRPr>
          </a:p>
        </p:txBody>
      </p:sp>
      <p:sp>
        <p:nvSpPr>
          <p:cNvPr id="105" name="Rectangle 45"/>
          <p:cNvSpPr>
            <a:spLocks noChangeArrowheads="1"/>
          </p:cNvSpPr>
          <p:nvPr/>
        </p:nvSpPr>
        <p:spPr bwMode="auto">
          <a:xfrm>
            <a:off x="4071150" y="5015427"/>
            <a:ext cx="118745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defRPr>
            </a:lvl1pPr>
            <a:lvl2pPr indent="-285750">
              <a:spcBef>
                <a:spcPct val="20000"/>
              </a:spcBef>
              <a:buFont typeface="Arial" charset="0"/>
              <a:buChar char="–"/>
              <a:defRPr sz="2800">
                <a:solidFill>
                  <a:schemeClr val="tx1"/>
                </a:solidFill>
                <a:latin typeface="Calibri" pitchFamily="34" charset="0"/>
              </a:defRPr>
            </a:lvl2pPr>
            <a:lvl3pPr indent="-228600">
              <a:spcBef>
                <a:spcPct val="20000"/>
              </a:spcBef>
              <a:buFont typeface="Arial" charset="0"/>
              <a:buChar char="•"/>
              <a:defRPr sz="2400">
                <a:solidFill>
                  <a:schemeClr val="tx1"/>
                </a:solidFill>
                <a:latin typeface="Calibri" pitchFamily="34" charset="0"/>
              </a:defRPr>
            </a:lvl3pPr>
            <a:lvl4pPr indent="-228600">
              <a:spcBef>
                <a:spcPct val="20000"/>
              </a:spcBef>
              <a:buFont typeface="Arial" charset="0"/>
              <a:buChar char="–"/>
              <a:defRPr sz="2000">
                <a:solidFill>
                  <a:schemeClr val="tx1"/>
                </a:solidFill>
                <a:latin typeface="Calibri" pitchFamily="34" charset="0"/>
              </a:defRPr>
            </a:lvl4pPr>
            <a:lvl5pPr indent="-228600">
              <a:spcBef>
                <a:spcPct val="20000"/>
              </a:spcBef>
              <a:buFont typeface="Arial" charset="0"/>
              <a:buChar char="»"/>
              <a:defRPr sz="2000">
                <a:solidFill>
                  <a:schemeClr val="tx1"/>
                </a:solidFill>
                <a:latin typeface="Calibri" pitchFamily="34" charset="0"/>
              </a:defRPr>
            </a:lvl5pPr>
            <a:lvl6pPr indent="-228600" fontAlgn="base">
              <a:spcBef>
                <a:spcPct val="20000"/>
              </a:spcBef>
              <a:spcAft>
                <a:spcPct val="0"/>
              </a:spcAft>
              <a:buFont typeface="Arial" charset="0"/>
              <a:buChar char="»"/>
              <a:defRPr sz="2000">
                <a:solidFill>
                  <a:schemeClr val="tx1"/>
                </a:solidFill>
                <a:latin typeface="Calibri" pitchFamily="34" charset="0"/>
              </a:defRPr>
            </a:lvl6pPr>
            <a:lvl7pPr indent="-228600" fontAlgn="base">
              <a:spcBef>
                <a:spcPct val="20000"/>
              </a:spcBef>
              <a:spcAft>
                <a:spcPct val="0"/>
              </a:spcAft>
              <a:buFont typeface="Arial" charset="0"/>
              <a:buChar char="»"/>
              <a:defRPr sz="2000">
                <a:solidFill>
                  <a:schemeClr val="tx1"/>
                </a:solidFill>
                <a:latin typeface="Calibri" pitchFamily="34" charset="0"/>
              </a:defRPr>
            </a:lvl7pPr>
            <a:lvl8pPr indent="-228600" fontAlgn="base">
              <a:spcBef>
                <a:spcPct val="20000"/>
              </a:spcBef>
              <a:spcAft>
                <a:spcPct val="0"/>
              </a:spcAft>
              <a:buFont typeface="Arial" charset="0"/>
              <a:buChar char="»"/>
              <a:defRPr sz="2000">
                <a:solidFill>
                  <a:schemeClr val="tx1"/>
                </a:solidFill>
                <a:latin typeface="Calibri" pitchFamily="34" charset="0"/>
              </a:defRPr>
            </a:lvl8pPr>
            <a:lvl9pPr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200" dirty="0">
                <a:solidFill>
                  <a:srgbClr val="373435"/>
                </a:solidFill>
                <a:latin typeface="Times New Roman" pitchFamily="18" charset="0"/>
              </a:rPr>
              <a:t>PERKEO I (1986)</a:t>
            </a:r>
            <a:endParaRPr lang="en-US" altLang="en-US" sz="1800" dirty="0">
              <a:latin typeface="Arial" charset="0"/>
            </a:endParaRPr>
          </a:p>
        </p:txBody>
      </p:sp>
      <p:sp>
        <p:nvSpPr>
          <p:cNvPr id="106" name="Rectangle 46"/>
          <p:cNvSpPr>
            <a:spLocks noChangeArrowheads="1"/>
          </p:cNvSpPr>
          <p:nvPr/>
        </p:nvSpPr>
        <p:spPr bwMode="auto">
          <a:xfrm>
            <a:off x="3865548" y="4782549"/>
            <a:ext cx="86042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defRPr>
            </a:lvl1pPr>
            <a:lvl2pPr indent="-285750">
              <a:spcBef>
                <a:spcPct val="20000"/>
              </a:spcBef>
              <a:buFont typeface="Arial" charset="0"/>
              <a:buChar char="–"/>
              <a:defRPr sz="2800">
                <a:solidFill>
                  <a:schemeClr val="tx1"/>
                </a:solidFill>
                <a:latin typeface="Calibri" pitchFamily="34" charset="0"/>
              </a:defRPr>
            </a:lvl2pPr>
            <a:lvl3pPr indent="-228600">
              <a:spcBef>
                <a:spcPct val="20000"/>
              </a:spcBef>
              <a:buFont typeface="Arial" charset="0"/>
              <a:buChar char="•"/>
              <a:defRPr sz="2400">
                <a:solidFill>
                  <a:schemeClr val="tx1"/>
                </a:solidFill>
                <a:latin typeface="Calibri" pitchFamily="34" charset="0"/>
              </a:defRPr>
            </a:lvl3pPr>
            <a:lvl4pPr indent="-228600">
              <a:spcBef>
                <a:spcPct val="20000"/>
              </a:spcBef>
              <a:buFont typeface="Arial" charset="0"/>
              <a:buChar char="–"/>
              <a:defRPr sz="2000">
                <a:solidFill>
                  <a:schemeClr val="tx1"/>
                </a:solidFill>
                <a:latin typeface="Calibri" pitchFamily="34" charset="0"/>
              </a:defRPr>
            </a:lvl4pPr>
            <a:lvl5pPr indent="-228600">
              <a:spcBef>
                <a:spcPct val="20000"/>
              </a:spcBef>
              <a:buFont typeface="Arial" charset="0"/>
              <a:buChar char="»"/>
              <a:defRPr sz="2000">
                <a:solidFill>
                  <a:schemeClr val="tx1"/>
                </a:solidFill>
                <a:latin typeface="Calibri" pitchFamily="34" charset="0"/>
              </a:defRPr>
            </a:lvl5pPr>
            <a:lvl6pPr indent="-228600" fontAlgn="base">
              <a:spcBef>
                <a:spcPct val="20000"/>
              </a:spcBef>
              <a:spcAft>
                <a:spcPct val="0"/>
              </a:spcAft>
              <a:buFont typeface="Arial" charset="0"/>
              <a:buChar char="»"/>
              <a:defRPr sz="2000">
                <a:solidFill>
                  <a:schemeClr val="tx1"/>
                </a:solidFill>
                <a:latin typeface="Calibri" pitchFamily="34" charset="0"/>
              </a:defRPr>
            </a:lvl6pPr>
            <a:lvl7pPr indent="-228600" fontAlgn="base">
              <a:spcBef>
                <a:spcPct val="20000"/>
              </a:spcBef>
              <a:spcAft>
                <a:spcPct val="0"/>
              </a:spcAft>
              <a:buFont typeface="Arial" charset="0"/>
              <a:buChar char="»"/>
              <a:defRPr sz="2000">
                <a:solidFill>
                  <a:schemeClr val="tx1"/>
                </a:solidFill>
                <a:latin typeface="Calibri" pitchFamily="34" charset="0"/>
              </a:defRPr>
            </a:lvl7pPr>
            <a:lvl8pPr indent="-228600" fontAlgn="base">
              <a:spcBef>
                <a:spcPct val="20000"/>
              </a:spcBef>
              <a:spcAft>
                <a:spcPct val="0"/>
              </a:spcAft>
              <a:buFont typeface="Arial" charset="0"/>
              <a:buChar char="»"/>
              <a:defRPr sz="2000">
                <a:solidFill>
                  <a:schemeClr val="tx1"/>
                </a:solidFill>
                <a:latin typeface="Calibri" pitchFamily="34" charset="0"/>
              </a:defRPr>
            </a:lvl8pPr>
            <a:lvl9pPr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200" dirty="0" err="1">
                <a:solidFill>
                  <a:srgbClr val="373435"/>
                </a:solidFill>
                <a:latin typeface="Times New Roman" pitchFamily="18" charset="0"/>
              </a:rPr>
              <a:t>Liaud</a:t>
            </a:r>
            <a:r>
              <a:rPr lang="en-US" altLang="en-US" sz="1200" dirty="0">
                <a:solidFill>
                  <a:srgbClr val="373435"/>
                </a:solidFill>
                <a:latin typeface="Times New Roman" pitchFamily="18" charset="0"/>
              </a:rPr>
              <a:t> (1997)</a:t>
            </a:r>
            <a:endParaRPr lang="en-US" altLang="en-US" sz="1800" dirty="0">
              <a:latin typeface="Arial" charset="0"/>
            </a:endParaRPr>
          </a:p>
        </p:txBody>
      </p:sp>
      <p:sp>
        <p:nvSpPr>
          <p:cNvPr id="107" name="Rectangle 47"/>
          <p:cNvSpPr>
            <a:spLocks noChangeArrowheads="1"/>
          </p:cNvSpPr>
          <p:nvPr/>
        </p:nvSpPr>
        <p:spPr bwMode="auto">
          <a:xfrm>
            <a:off x="3117107" y="3876820"/>
            <a:ext cx="15981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defRPr>
            </a:lvl1pPr>
            <a:lvl2pPr indent="-285750">
              <a:spcBef>
                <a:spcPct val="20000"/>
              </a:spcBef>
              <a:buFont typeface="Arial" charset="0"/>
              <a:buChar char="–"/>
              <a:defRPr sz="2800">
                <a:solidFill>
                  <a:schemeClr val="tx1"/>
                </a:solidFill>
                <a:latin typeface="Calibri" pitchFamily="34" charset="0"/>
              </a:defRPr>
            </a:lvl2pPr>
            <a:lvl3pPr indent="-228600">
              <a:spcBef>
                <a:spcPct val="20000"/>
              </a:spcBef>
              <a:buFont typeface="Arial" charset="0"/>
              <a:buChar char="•"/>
              <a:defRPr sz="2400">
                <a:solidFill>
                  <a:schemeClr val="tx1"/>
                </a:solidFill>
                <a:latin typeface="Calibri" pitchFamily="34" charset="0"/>
              </a:defRPr>
            </a:lvl3pPr>
            <a:lvl4pPr indent="-228600">
              <a:spcBef>
                <a:spcPct val="20000"/>
              </a:spcBef>
              <a:buFont typeface="Arial" charset="0"/>
              <a:buChar char="–"/>
              <a:defRPr sz="2000">
                <a:solidFill>
                  <a:schemeClr val="tx1"/>
                </a:solidFill>
                <a:latin typeface="Calibri" pitchFamily="34" charset="0"/>
              </a:defRPr>
            </a:lvl4pPr>
            <a:lvl5pPr indent="-228600">
              <a:spcBef>
                <a:spcPct val="20000"/>
              </a:spcBef>
              <a:buFont typeface="Arial" charset="0"/>
              <a:buChar char="»"/>
              <a:defRPr sz="2000">
                <a:solidFill>
                  <a:schemeClr val="tx1"/>
                </a:solidFill>
                <a:latin typeface="Calibri" pitchFamily="34" charset="0"/>
              </a:defRPr>
            </a:lvl5pPr>
            <a:lvl6pPr indent="-228600" fontAlgn="base">
              <a:spcBef>
                <a:spcPct val="20000"/>
              </a:spcBef>
              <a:spcAft>
                <a:spcPct val="0"/>
              </a:spcAft>
              <a:buFont typeface="Arial" charset="0"/>
              <a:buChar char="»"/>
              <a:defRPr sz="2000">
                <a:solidFill>
                  <a:schemeClr val="tx1"/>
                </a:solidFill>
                <a:latin typeface="Calibri" pitchFamily="34" charset="0"/>
              </a:defRPr>
            </a:lvl6pPr>
            <a:lvl7pPr indent="-228600" fontAlgn="base">
              <a:spcBef>
                <a:spcPct val="20000"/>
              </a:spcBef>
              <a:spcAft>
                <a:spcPct val="0"/>
              </a:spcAft>
              <a:buFont typeface="Arial" charset="0"/>
              <a:buChar char="»"/>
              <a:defRPr sz="2000">
                <a:solidFill>
                  <a:schemeClr val="tx1"/>
                </a:solidFill>
                <a:latin typeface="Calibri" pitchFamily="34" charset="0"/>
              </a:defRPr>
            </a:lvl7pPr>
            <a:lvl8pPr indent="-228600" fontAlgn="base">
              <a:spcBef>
                <a:spcPct val="20000"/>
              </a:spcBef>
              <a:spcAft>
                <a:spcPct val="0"/>
              </a:spcAft>
              <a:buFont typeface="Arial" charset="0"/>
              <a:buChar char="»"/>
              <a:defRPr sz="2000">
                <a:solidFill>
                  <a:schemeClr val="tx1"/>
                </a:solidFill>
                <a:latin typeface="Calibri" pitchFamily="34" charset="0"/>
              </a:defRPr>
            </a:lvl8pPr>
            <a:lvl9pPr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200" dirty="0">
                <a:solidFill>
                  <a:srgbClr val="373435"/>
                </a:solidFill>
                <a:latin typeface="Times New Roman" pitchFamily="18" charset="0"/>
              </a:rPr>
              <a:t>(     ) PERKEO II (2002) </a:t>
            </a:r>
            <a:endParaRPr lang="en-US" altLang="en-US" sz="1800" dirty="0">
              <a:latin typeface="Arial" charset="0"/>
            </a:endParaRPr>
          </a:p>
        </p:txBody>
      </p:sp>
      <p:sp>
        <p:nvSpPr>
          <p:cNvPr id="108" name="Rectangle 48"/>
          <p:cNvSpPr>
            <a:spLocks noChangeArrowheads="1"/>
          </p:cNvSpPr>
          <p:nvPr/>
        </p:nvSpPr>
        <p:spPr bwMode="auto">
          <a:xfrm>
            <a:off x="1836121" y="3001940"/>
            <a:ext cx="125675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defRPr>
            </a:lvl1pPr>
            <a:lvl2pPr indent="-285750">
              <a:spcBef>
                <a:spcPct val="20000"/>
              </a:spcBef>
              <a:buFont typeface="Arial" charset="0"/>
              <a:buChar char="–"/>
              <a:defRPr sz="2800">
                <a:solidFill>
                  <a:schemeClr val="tx1"/>
                </a:solidFill>
                <a:latin typeface="Calibri" pitchFamily="34" charset="0"/>
              </a:defRPr>
            </a:lvl2pPr>
            <a:lvl3pPr indent="-228600">
              <a:spcBef>
                <a:spcPct val="20000"/>
              </a:spcBef>
              <a:buFont typeface="Arial" charset="0"/>
              <a:buChar char="•"/>
              <a:defRPr sz="2400">
                <a:solidFill>
                  <a:schemeClr val="tx1"/>
                </a:solidFill>
                <a:latin typeface="Calibri" pitchFamily="34" charset="0"/>
              </a:defRPr>
            </a:lvl3pPr>
            <a:lvl4pPr indent="-228600">
              <a:spcBef>
                <a:spcPct val="20000"/>
              </a:spcBef>
              <a:buFont typeface="Arial" charset="0"/>
              <a:buChar char="–"/>
              <a:defRPr sz="2000">
                <a:solidFill>
                  <a:schemeClr val="tx1"/>
                </a:solidFill>
                <a:latin typeface="Calibri" pitchFamily="34" charset="0"/>
              </a:defRPr>
            </a:lvl4pPr>
            <a:lvl5pPr indent="-228600">
              <a:spcBef>
                <a:spcPct val="20000"/>
              </a:spcBef>
              <a:buFont typeface="Arial" charset="0"/>
              <a:buChar char="»"/>
              <a:defRPr sz="2000">
                <a:solidFill>
                  <a:schemeClr val="tx1"/>
                </a:solidFill>
                <a:latin typeface="Calibri" pitchFamily="34" charset="0"/>
              </a:defRPr>
            </a:lvl5pPr>
            <a:lvl6pPr indent="-228600" fontAlgn="base">
              <a:spcBef>
                <a:spcPct val="20000"/>
              </a:spcBef>
              <a:spcAft>
                <a:spcPct val="0"/>
              </a:spcAft>
              <a:buFont typeface="Arial" charset="0"/>
              <a:buChar char="»"/>
              <a:defRPr sz="2000">
                <a:solidFill>
                  <a:schemeClr val="tx1"/>
                </a:solidFill>
                <a:latin typeface="Calibri" pitchFamily="34" charset="0"/>
              </a:defRPr>
            </a:lvl6pPr>
            <a:lvl7pPr indent="-228600" fontAlgn="base">
              <a:spcBef>
                <a:spcPct val="20000"/>
              </a:spcBef>
              <a:spcAft>
                <a:spcPct val="0"/>
              </a:spcAft>
              <a:buFont typeface="Arial" charset="0"/>
              <a:buChar char="»"/>
              <a:defRPr sz="2000">
                <a:solidFill>
                  <a:schemeClr val="tx1"/>
                </a:solidFill>
                <a:latin typeface="Calibri" pitchFamily="34" charset="0"/>
              </a:defRPr>
            </a:lvl7pPr>
            <a:lvl8pPr indent="-228600" fontAlgn="base">
              <a:spcBef>
                <a:spcPct val="20000"/>
              </a:spcBef>
              <a:spcAft>
                <a:spcPct val="0"/>
              </a:spcAft>
              <a:buFont typeface="Arial" charset="0"/>
              <a:buChar char="»"/>
              <a:defRPr sz="2000">
                <a:solidFill>
                  <a:schemeClr val="tx1"/>
                </a:solidFill>
                <a:latin typeface="Calibri" pitchFamily="34" charset="0"/>
              </a:defRPr>
            </a:lvl8pPr>
            <a:lvl9pPr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200" b="1" dirty="0">
                <a:solidFill>
                  <a:srgbClr val="373435"/>
                </a:solidFill>
                <a:latin typeface="Times New Roman" pitchFamily="18" charset="0"/>
              </a:rPr>
              <a:t>PERKEO II (2013)</a:t>
            </a:r>
            <a:endParaRPr lang="en-US" altLang="en-US" sz="1800" b="1" dirty="0">
              <a:latin typeface="Arial" charset="0"/>
            </a:endParaRPr>
          </a:p>
        </p:txBody>
      </p:sp>
      <p:sp>
        <p:nvSpPr>
          <p:cNvPr id="109" name="Rectangle 49"/>
          <p:cNvSpPr>
            <a:spLocks noChangeArrowheads="1"/>
          </p:cNvSpPr>
          <p:nvPr/>
        </p:nvSpPr>
        <p:spPr bwMode="auto">
          <a:xfrm>
            <a:off x="2046931" y="3216480"/>
            <a:ext cx="136210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defRPr>
            </a:lvl1pPr>
            <a:lvl2pPr indent="-285750">
              <a:spcBef>
                <a:spcPct val="20000"/>
              </a:spcBef>
              <a:buFont typeface="Arial" charset="0"/>
              <a:buChar char="–"/>
              <a:defRPr sz="2800">
                <a:solidFill>
                  <a:schemeClr val="tx1"/>
                </a:solidFill>
                <a:latin typeface="Calibri" pitchFamily="34" charset="0"/>
              </a:defRPr>
            </a:lvl2pPr>
            <a:lvl3pPr indent="-228600">
              <a:spcBef>
                <a:spcPct val="20000"/>
              </a:spcBef>
              <a:buFont typeface="Arial" charset="0"/>
              <a:buChar char="•"/>
              <a:defRPr sz="2400">
                <a:solidFill>
                  <a:schemeClr val="tx1"/>
                </a:solidFill>
                <a:latin typeface="Calibri" pitchFamily="34" charset="0"/>
              </a:defRPr>
            </a:lvl3pPr>
            <a:lvl4pPr indent="-228600">
              <a:spcBef>
                <a:spcPct val="20000"/>
              </a:spcBef>
              <a:buFont typeface="Arial" charset="0"/>
              <a:buChar char="–"/>
              <a:defRPr sz="2000">
                <a:solidFill>
                  <a:schemeClr val="tx1"/>
                </a:solidFill>
                <a:latin typeface="Calibri" pitchFamily="34" charset="0"/>
              </a:defRPr>
            </a:lvl4pPr>
            <a:lvl5pPr indent="-228600">
              <a:spcBef>
                <a:spcPct val="20000"/>
              </a:spcBef>
              <a:buFont typeface="Arial" charset="0"/>
              <a:buChar char="»"/>
              <a:defRPr sz="2000">
                <a:solidFill>
                  <a:schemeClr val="tx1"/>
                </a:solidFill>
                <a:latin typeface="Calibri" pitchFamily="34" charset="0"/>
              </a:defRPr>
            </a:lvl5pPr>
            <a:lvl6pPr indent="-228600" fontAlgn="base">
              <a:spcBef>
                <a:spcPct val="20000"/>
              </a:spcBef>
              <a:spcAft>
                <a:spcPct val="0"/>
              </a:spcAft>
              <a:buFont typeface="Arial" charset="0"/>
              <a:buChar char="»"/>
              <a:defRPr sz="2000">
                <a:solidFill>
                  <a:schemeClr val="tx1"/>
                </a:solidFill>
                <a:latin typeface="Calibri" pitchFamily="34" charset="0"/>
              </a:defRPr>
            </a:lvl6pPr>
            <a:lvl7pPr indent="-228600" fontAlgn="base">
              <a:spcBef>
                <a:spcPct val="20000"/>
              </a:spcBef>
              <a:spcAft>
                <a:spcPct val="0"/>
              </a:spcAft>
              <a:buFont typeface="Arial" charset="0"/>
              <a:buChar char="»"/>
              <a:defRPr sz="2000">
                <a:solidFill>
                  <a:schemeClr val="tx1"/>
                </a:solidFill>
                <a:latin typeface="Calibri" pitchFamily="34" charset="0"/>
              </a:defRPr>
            </a:lvl7pPr>
            <a:lvl8pPr indent="-228600" fontAlgn="base">
              <a:spcBef>
                <a:spcPct val="20000"/>
              </a:spcBef>
              <a:spcAft>
                <a:spcPct val="0"/>
              </a:spcAft>
              <a:buFont typeface="Arial" charset="0"/>
              <a:buChar char="»"/>
              <a:defRPr sz="2000">
                <a:solidFill>
                  <a:schemeClr val="tx1"/>
                </a:solidFill>
                <a:latin typeface="Calibri" pitchFamily="34" charset="0"/>
              </a:defRPr>
            </a:lvl8pPr>
            <a:lvl9pPr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200" dirty="0">
                <a:solidFill>
                  <a:srgbClr val="373435"/>
                </a:solidFill>
                <a:latin typeface="Times New Roman" pitchFamily="18" charset="0"/>
              </a:rPr>
              <a:t>UCNA (2013) (         )</a:t>
            </a:r>
            <a:endParaRPr lang="en-US" altLang="en-US" sz="1800" dirty="0">
              <a:latin typeface="Arial" charset="0"/>
            </a:endParaRPr>
          </a:p>
        </p:txBody>
      </p:sp>
      <p:sp>
        <p:nvSpPr>
          <p:cNvPr id="110" name="Rectangle 50"/>
          <p:cNvSpPr>
            <a:spLocks noChangeArrowheads="1"/>
          </p:cNvSpPr>
          <p:nvPr/>
        </p:nvSpPr>
        <p:spPr bwMode="auto">
          <a:xfrm>
            <a:off x="3768944" y="4118235"/>
            <a:ext cx="103874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defRPr>
            </a:lvl1pPr>
            <a:lvl2pPr indent="-285750">
              <a:spcBef>
                <a:spcPct val="20000"/>
              </a:spcBef>
              <a:buFont typeface="Arial" charset="0"/>
              <a:buChar char="–"/>
              <a:defRPr sz="2800">
                <a:solidFill>
                  <a:schemeClr val="tx1"/>
                </a:solidFill>
                <a:latin typeface="Calibri" pitchFamily="34" charset="0"/>
              </a:defRPr>
            </a:lvl2pPr>
            <a:lvl3pPr indent="-228600">
              <a:spcBef>
                <a:spcPct val="20000"/>
              </a:spcBef>
              <a:buFont typeface="Arial" charset="0"/>
              <a:buChar char="•"/>
              <a:defRPr sz="2400">
                <a:solidFill>
                  <a:schemeClr val="tx1"/>
                </a:solidFill>
                <a:latin typeface="Calibri" pitchFamily="34" charset="0"/>
              </a:defRPr>
            </a:lvl3pPr>
            <a:lvl4pPr indent="-228600">
              <a:spcBef>
                <a:spcPct val="20000"/>
              </a:spcBef>
              <a:buFont typeface="Arial" charset="0"/>
              <a:buChar char="–"/>
              <a:defRPr sz="2000">
                <a:solidFill>
                  <a:schemeClr val="tx1"/>
                </a:solidFill>
                <a:latin typeface="Calibri" pitchFamily="34" charset="0"/>
              </a:defRPr>
            </a:lvl4pPr>
            <a:lvl5pPr indent="-228600">
              <a:spcBef>
                <a:spcPct val="20000"/>
              </a:spcBef>
              <a:buFont typeface="Arial" charset="0"/>
              <a:buChar char="»"/>
              <a:defRPr sz="2000">
                <a:solidFill>
                  <a:schemeClr val="tx1"/>
                </a:solidFill>
                <a:latin typeface="Calibri" pitchFamily="34" charset="0"/>
              </a:defRPr>
            </a:lvl5pPr>
            <a:lvl6pPr indent="-228600" fontAlgn="base">
              <a:spcBef>
                <a:spcPct val="20000"/>
              </a:spcBef>
              <a:spcAft>
                <a:spcPct val="0"/>
              </a:spcAft>
              <a:buFont typeface="Arial" charset="0"/>
              <a:buChar char="»"/>
              <a:defRPr sz="2000">
                <a:solidFill>
                  <a:schemeClr val="tx1"/>
                </a:solidFill>
                <a:latin typeface="Calibri" pitchFamily="34" charset="0"/>
              </a:defRPr>
            </a:lvl6pPr>
            <a:lvl7pPr indent="-228600" fontAlgn="base">
              <a:spcBef>
                <a:spcPct val="20000"/>
              </a:spcBef>
              <a:spcAft>
                <a:spcPct val="0"/>
              </a:spcAft>
              <a:buFont typeface="Arial" charset="0"/>
              <a:buChar char="»"/>
              <a:defRPr sz="2000">
                <a:solidFill>
                  <a:schemeClr val="tx1"/>
                </a:solidFill>
                <a:latin typeface="Calibri" pitchFamily="34" charset="0"/>
              </a:defRPr>
            </a:lvl7pPr>
            <a:lvl8pPr indent="-228600" fontAlgn="base">
              <a:spcBef>
                <a:spcPct val="20000"/>
              </a:spcBef>
              <a:spcAft>
                <a:spcPct val="0"/>
              </a:spcAft>
              <a:buFont typeface="Arial" charset="0"/>
              <a:buChar char="»"/>
              <a:defRPr sz="2000">
                <a:solidFill>
                  <a:schemeClr val="tx1"/>
                </a:solidFill>
                <a:latin typeface="Calibri" pitchFamily="34" charset="0"/>
              </a:defRPr>
            </a:lvl8pPr>
            <a:lvl9pPr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200" dirty="0" err="1">
                <a:solidFill>
                  <a:schemeClr val="accent1"/>
                </a:solidFill>
                <a:latin typeface="Times New Roman" pitchFamily="18" charset="0"/>
              </a:rPr>
              <a:t>Mostovoi</a:t>
            </a:r>
            <a:r>
              <a:rPr lang="en-US" altLang="en-US" sz="1200" dirty="0">
                <a:solidFill>
                  <a:schemeClr val="accent1"/>
                </a:solidFill>
                <a:latin typeface="Times New Roman" pitchFamily="18" charset="0"/>
              </a:rPr>
              <a:t> (2001)</a:t>
            </a:r>
            <a:endParaRPr lang="en-US" altLang="en-US" sz="1800" dirty="0">
              <a:solidFill>
                <a:schemeClr val="accent1"/>
              </a:solidFill>
              <a:latin typeface="Arial" charset="0"/>
            </a:endParaRPr>
          </a:p>
        </p:txBody>
      </p:sp>
      <p:sp>
        <p:nvSpPr>
          <p:cNvPr id="111" name="Rectangle 51"/>
          <p:cNvSpPr>
            <a:spLocks noChangeArrowheads="1"/>
          </p:cNvSpPr>
          <p:nvPr/>
        </p:nvSpPr>
        <p:spPr bwMode="auto">
          <a:xfrm>
            <a:off x="3683175" y="4446663"/>
            <a:ext cx="137795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defRPr>
            </a:lvl1pPr>
            <a:lvl2pPr indent="-285750">
              <a:spcBef>
                <a:spcPct val="20000"/>
              </a:spcBef>
              <a:buFont typeface="Arial" charset="0"/>
              <a:buChar char="–"/>
              <a:defRPr sz="2800">
                <a:solidFill>
                  <a:schemeClr val="tx1"/>
                </a:solidFill>
                <a:latin typeface="Calibri" pitchFamily="34" charset="0"/>
              </a:defRPr>
            </a:lvl2pPr>
            <a:lvl3pPr indent="-228600">
              <a:spcBef>
                <a:spcPct val="20000"/>
              </a:spcBef>
              <a:buFont typeface="Arial" charset="0"/>
              <a:buChar char="•"/>
              <a:defRPr sz="2400">
                <a:solidFill>
                  <a:schemeClr val="tx1"/>
                </a:solidFill>
                <a:latin typeface="Calibri" pitchFamily="34" charset="0"/>
              </a:defRPr>
            </a:lvl3pPr>
            <a:lvl4pPr indent="-228600">
              <a:spcBef>
                <a:spcPct val="20000"/>
              </a:spcBef>
              <a:buFont typeface="Arial" charset="0"/>
              <a:buChar char="–"/>
              <a:defRPr sz="2000">
                <a:solidFill>
                  <a:schemeClr val="tx1"/>
                </a:solidFill>
                <a:latin typeface="Calibri" pitchFamily="34" charset="0"/>
              </a:defRPr>
            </a:lvl4pPr>
            <a:lvl5pPr indent="-228600">
              <a:spcBef>
                <a:spcPct val="20000"/>
              </a:spcBef>
              <a:buFont typeface="Arial" charset="0"/>
              <a:buChar char="»"/>
              <a:defRPr sz="2000">
                <a:solidFill>
                  <a:schemeClr val="tx1"/>
                </a:solidFill>
                <a:latin typeface="Calibri" pitchFamily="34" charset="0"/>
              </a:defRPr>
            </a:lvl5pPr>
            <a:lvl6pPr indent="-228600" fontAlgn="base">
              <a:spcBef>
                <a:spcPct val="20000"/>
              </a:spcBef>
              <a:spcAft>
                <a:spcPct val="0"/>
              </a:spcAft>
              <a:buFont typeface="Arial" charset="0"/>
              <a:buChar char="»"/>
              <a:defRPr sz="2000">
                <a:solidFill>
                  <a:schemeClr val="tx1"/>
                </a:solidFill>
                <a:latin typeface="Calibri" pitchFamily="34" charset="0"/>
              </a:defRPr>
            </a:lvl6pPr>
            <a:lvl7pPr indent="-228600" fontAlgn="base">
              <a:spcBef>
                <a:spcPct val="20000"/>
              </a:spcBef>
              <a:spcAft>
                <a:spcPct val="0"/>
              </a:spcAft>
              <a:buFont typeface="Arial" charset="0"/>
              <a:buChar char="»"/>
              <a:defRPr sz="2000">
                <a:solidFill>
                  <a:schemeClr val="tx1"/>
                </a:solidFill>
                <a:latin typeface="Calibri" pitchFamily="34" charset="0"/>
              </a:defRPr>
            </a:lvl7pPr>
            <a:lvl8pPr indent="-228600" fontAlgn="base">
              <a:spcBef>
                <a:spcPct val="20000"/>
              </a:spcBef>
              <a:spcAft>
                <a:spcPct val="0"/>
              </a:spcAft>
              <a:buFont typeface="Arial" charset="0"/>
              <a:buChar char="»"/>
              <a:defRPr sz="2000">
                <a:solidFill>
                  <a:schemeClr val="tx1"/>
                </a:solidFill>
                <a:latin typeface="Calibri" pitchFamily="34" charset="0"/>
              </a:defRPr>
            </a:lvl8pPr>
            <a:lvl9pPr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200" dirty="0" err="1">
                <a:solidFill>
                  <a:srgbClr val="373435"/>
                </a:solidFill>
                <a:latin typeface="Times New Roman" pitchFamily="18" charset="0"/>
              </a:rPr>
              <a:t>Yerozolimskii</a:t>
            </a:r>
            <a:r>
              <a:rPr lang="en-US" altLang="en-US" sz="1200" dirty="0">
                <a:solidFill>
                  <a:srgbClr val="373435"/>
                </a:solidFill>
                <a:latin typeface="Times New Roman" pitchFamily="18" charset="0"/>
              </a:rPr>
              <a:t> (1997)</a:t>
            </a:r>
            <a:endParaRPr lang="en-US" altLang="en-US" sz="1800" dirty="0">
              <a:latin typeface="Arial" charset="0"/>
            </a:endParaRPr>
          </a:p>
        </p:txBody>
      </p:sp>
      <p:sp>
        <p:nvSpPr>
          <p:cNvPr id="112" name="Rectangle 52"/>
          <p:cNvSpPr>
            <a:spLocks noChangeArrowheads="1"/>
          </p:cNvSpPr>
          <p:nvPr/>
        </p:nvSpPr>
        <p:spPr bwMode="auto">
          <a:xfrm>
            <a:off x="1860119" y="3775668"/>
            <a:ext cx="82554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defRPr>
            </a:lvl1pPr>
            <a:lvl2pPr indent="-285750">
              <a:spcBef>
                <a:spcPct val="20000"/>
              </a:spcBef>
              <a:buFont typeface="Arial" charset="0"/>
              <a:buChar char="–"/>
              <a:defRPr sz="2800">
                <a:solidFill>
                  <a:schemeClr val="tx1"/>
                </a:solidFill>
                <a:latin typeface="Calibri" pitchFamily="34" charset="0"/>
              </a:defRPr>
            </a:lvl2pPr>
            <a:lvl3pPr indent="-228600">
              <a:spcBef>
                <a:spcPct val="20000"/>
              </a:spcBef>
              <a:buFont typeface="Arial" charset="0"/>
              <a:buChar char="•"/>
              <a:defRPr sz="2400">
                <a:solidFill>
                  <a:schemeClr val="tx1"/>
                </a:solidFill>
                <a:latin typeface="Calibri" pitchFamily="34" charset="0"/>
              </a:defRPr>
            </a:lvl3pPr>
            <a:lvl4pPr indent="-228600">
              <a:spcBef>
                <a:spcPct val="20000"/>
              </a:spcBef>
              <a:buFont typeface="Arial" charset="0"/>
              <a:buChar char="–"/>
              <a:defRPr sz="2000">
                <a:solidFill>
                  <a:schemeClr val="tx1"/>
                </a:solidFill>
                <a:latin typeface="Calibri" pitchFamily="34" charset="0"/>
              </a:defRPr>
            </a:lvl4pPr>
            <a:lvl5pPr indent="-228600">
              <a:spcBef>
                <a:spcPct val="20000"/>
              </a:spcBef>
              <a:buFont typeface="Arial" charset="0"/>
              <a:buChar char="»"/>
              <a:defRPr sz="2000">
                <a:solidFill>
                  <a:schemeClr val="tx1"/>
                </a:solidFill>
                <a:latin typeface="Calibri" pitchFamily="34" charset="0"/>
              </a:defRPr>
            </a:lvl5pPr>
            <a:lvl6pPr indent="-228600" fontAlgn="base">
              <a:spcBef>
                <a:spcPct val="20000"/>
              </a:spcBef>
              <a:spcAft>
                <a:spcPct val="0"/>
              </a:spcAft>
              <a:buFont typeface="Arial" charset="0"/>
              <a:buChar char="»"/>
              <a:defRPr sz="2000">
                <a:solidFill>
                  <a:schemeClr val="tx1"/>
                </a:solidFill>
                <a:latin typeface="Calibri" pitchFamily="34" charset="0"/>
              </a:defRPr>
            </a:lvl6pPr>
            <a:lvl7pPr indent="-228600" fontAlgn="base">
              <a:spcBef>
                <a:spcPct val="20000"/>
              </a:spcBef>
              <a:spcAft>
                <a:spcPct val="0"/>
              </a:spcAft>
              <a:buFont typeface="Arial" charset="0"/>
              <a:buChar char="»"/>
              <a:defRPr sz="2000">
                <a:solidFill>
                  <a:schemeClr val="tx1"/>
                </a:solidFill>
                <a:latin typeface="Calibri" pitchFamily="34" charset="0"/>
              </a:defRPr>
            </a:lvl7pPr>
            <a:lvl8pPr indent="-228600" fontAlgn="base">
              <a:spcBef>
                <a:spcPct val="20000"/>
              </a:spcBef>
              <a:spcAft>
                <a:spcPct val="0"/>
              </a:spcAft>
              <a:buFont typeface="Arial" charset="0"/>
              <a:buChar char="»"/>
              <a:defRPr sz="2000">
                <a:solidFill>
                  <a:schemeClr val="tx1"/>
                </a:solidFill>
                <a:latin typeface="Calibri" pitchFamily="34" charset="0"/>
              </a:defRPr>
            </a:lvl8pPr>
            <a:lvl9pPr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200" dirty="0">
                <a:solidFill>
                  <a:schemeClr val="accent6"/>
                </a:solidFill>
                <a:latin typeface="Times New Roman" pitchFamily="18" charset="0"/>
              </a:rPr>
              <a:t>Byrne (2002)</a:t>
            </a:r>
            <a:endParaRPr lang="en-US" altLang="en-US" sz="1800" dirty="0">
              <a:solidFill>
                <a:schemeClr val="accent6"/>
              </a:solidFill>
              <a:latin typeface="Arial" charset="0"/>
            </a:endParaRPr>
          </a:p>
        </p:txBody>
      </p:sp>
      <p:sp>
        <p:nvSpPr>
          <p:cNvPr id="113" name="Rectangle 52"/>
          <p:cNvSpPr>
            <a:spLocks noChangeArrowheads="1"/>
          </p:cNvSpPr>
          <p:nvPr/>
        </p:nvSpPr>
        <p:spPr bwMode="auto">
          <a:xfrm>
            <a:off x="3282150" y="2851753"/>
            <a:ext cx="94416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defRPr>
            </a:lvl1pPr>
            <a:lvl2pPr indent="-285750">
              <a:spcBef>
                <a:spcPct val="20000"/>
              </a:spcBef>
              <a:buFont typeface="Arial" charset="0"/>
              <a:buChar char="–"/>
              <a:defRPr sz="2800">
                <a:solidFill>
                  <a:schemeClr val="tx1"/>
                </a:solidFill>
                <a:latin typeface="Calibri" pitchFamily="34" charset="0"/>
              </a:defRPr>
            </a:lvl2pPr>
            <a:lvl3pPr indent="-228600">
              <a:spcBef>
                <a:spcPct val="20000"/>
              </a:spcBef>
              <a:buFont typeface="Arial" charset="0"/>
              <a:buChar char="•"/>
              <a:defRPr sz="2400">
                <a:solidFill>
                  <a:schemeClr val="tx1"/>
                </a:solidFill>
                <a:latin typeface="Calibri" pitchFamily="34" charset="0"/>
              </a:defRPr>
            </a:lvl3pPr>
            <a:lvl4pPr indent="-228600">
              <a:spcBef>
                <a:spcPct val="20000"/>
              </a:spcBef>
              <a:buFont typeface="Arial" charset="0"/>
              <a:buChar char="–"/>
              <a:defRPr sz="2000">
                <a:solidFill>
                  <a:schemeClr val="tx1"/>
                </a:solidFill>
                <a:latin typeface="Calibri" pitchFamily="34" charset="0"/>
              </a:defRPr>
            </a:lvl4pPr>
            <a:lvl5pPr indent="-228600">
              <a:spcBef>
                <a:spcPct val="20000"/>
              </a:spcBef>
              <a:buFont typeface="Arial" charset="0"/>
              <a:buChar char="»"/>
              <a:defRPr sz="2000">
                <a:solidFill>
                  <a:schemeClr val="tx1"/>
                </a:solidFill>
                <a:latin typeface="Calibri" pitchFamily="34" charset="0"/>
              </a:defRPr>
            </a:lvl5pPr>
            <a:lvl6pPr indent="-228600" fontAlgn="base">
              <a:spcBef>
                <a:spcPct val="20000"/>
              </a:spcBef>
              <a:spcAft>
                <a:spcPct val="0"/>
              </a:spcAft>
              <a:buFont typeface="Arial" charset="0"/>
              <a:buChar char="»"/>
              <a:defRPr sz="2000">
                <a:solidFill>
                  <a:schemeClr val="tx1"/>
                </a:solidFill>
                <a:latin typeface="Calibri" pitchFamily="34" charset="0"/>
              </a:defRPr>
            </a:lvl6pPr>
            <a:lvl7pPr indent="-228600" fontAlgn="base">
              <a:spcBef>
                <a:spcPct val="20000"/>
              </a:spcBef>
              <a:spcAft>
                <a:spcPct val="0"/>
              </a:spcAft>
              <a:buFont typeface="Arial" charset="0"/>
              <a:buChar char="»"/>
              <a:defRPr sz="2000">
                <a:solidFill>
                  <a:schemeClr val="tx1"/>
                </a:solidFill>
                <a:latin typeface="Calibri" pitchFamily="34" charset="0"/>
              </a:defRPr>
            </a:lvl7pPr>
            <a:lvl8pPr indent="-228600" fontAlgn="base">
              <a:spcBef>
                <a:spcPct val="20000"/>
              </a:spcBef>
              <a:spcAft>
                <a:spcPct val="0"/>
              </a:spcAft>
              <a:buFont typeface="Arial" charset="0"/>
              <a:buChar char="»"/>
              <a:defRPr sz="2000">
                <a:solidFill>
                  <a:schemeClr val="tx1"/>
                </a:solidFill>
                <a:latin typeface="Calibri" pitchFamily="34" charset="0"/>
              </a:defRPr>
            </a:lvl8pPr>
            <a:lvl9pPr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200" dirty="0" err="1">
                <a:solidFill>
                  <a:schemeClr val="accent6"/>
                </a:solidFill>
                <a:latin typeface="Times New Roman" pitchFamily="18" charset="0"/>
              </a:rPr>
              <a:t>aCORN</a:t>
            </a:r>
            <a:r>
              <a:rPr lang="en-US" altLang="en-US" sz="1200" dirty="0">
                <a:solidFill>
                  <a:schemeClr val="accent6"/>
                </a:solidFill>
                <a:latin typeface="Times New Roman" pitchFamily="18" charset="0"/>
              </a:rPr>
              <a:t> (2017)</a:t>
            </a:r>
            <a:endParaRPr lang="en-US" altLang="en-US" sz="1800" dirty="0">
              <a:solidFill>
                <a:schemeClr val="accent6"/>
              </a:solidFill>
              <a:latin typeface="Arial" charset="0"/>
            </a:endParaRPr>
          </a:p>
        </p:txBody>
      </p:sp>
      <p:sp>
        <p:nvSpPr>
          <p:cNvPr id="114" name="Rectangle 49"/>
          <p:cNvSpPr>
            <a:spLocks noChangeArrowheads="1"/>
          </p:cNvSpPr>
          <p:nvPr/>
        </p:nvSpPr>
        <p:spPr bwMode="auto">
          <a:xfrm>
            <a:off x="2117707" y="2532516"/>
            <a:ext cx="9212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defRPr>
            </a:lvl1pPr>
            <a:lvl2pPr indent="-285750">
              <a:spcBef>
                <a:spcPct val="20000"/>
              </a:spcBef>
              <a:buFont typeface="Arial" charset="0"/>
              <a:buChar char="–"/>
              <a:defRPr sz="2800">
                <a:solidFill>
                  <a:schemeClr val="tx1"/>
                </a:solidFill>
                <a:latin typeface="Calibri" pitchFamily="34" charset="0"/>
              </a:defRPr>
            </a:lvl2pPr>
            <a:lvl3pPr indent="-228600">
              <a:spcBef>
                <a:spcPct val="20000"/>
              </a:spcBef>
              <a:buFont typeface="Arial" charset="0"/>
              <a:buChar char="•"/>
              <a:defRPr sz="2400">
                <a:solidFill>
                  <a:schemeClr val="tx1"/>
                </a:solidFill>
                <a:latin typeface="Calibri" pitchFamily="34" charset="0"/>
              </a:defRPr>
            </a:lvl3pPr>
            <a:lvl4pPr indent="-228600">
              <a:spcBef>
                <a:spcPct val="20000"/>
              </a:spcBef>
              <a:buFont typeface="Arial" charset="0"/>
              <a:buChar char="–"/>
              <a:defRPr sz="2000">
                <a:solidFill>
                  <a:schemeClr val="tx1"/>
                </a:solidFill>
                <a:latin typeface="Calibri" pitchFamily="34" charset="0"/>
              </a:defRPr>
            </a:lvl4pPr>
            <a:lvl5pPr indent="-228600">
              <a:spcBef>
                <a:spcPct val="20000"/>
              </a:spcBef>
              <a:buFont typeface="Arial" charset="0"/>
              <a:buChar char="»"/>
              <a:defRPr sz="2000">
                <a:solidFill>
                  <a:schemeClr val="tx1"/>
                </a:solidFill>
                <a:latin typeface="Calibri" pitchFamily="34" charset="0"/>
              </a:defRPr>
            </a:lvl5pPr>
            <a:lvl6pPr indent="-228600" fontAlgn="base">
              <a:spcBef>
                <a:spcPct val="20000"/>
              </a:spcBef>
              <a:spcAft>
                <a:spcPct val="0"/>
              </a:spcAft>
              <a:buFont typeface="Arial" charset="0"/>
              <a:buChar char="»"/>
              <a:defRPr sz="2000">
                <a:solidFill>
                  <a:schemeClr val="tx1"/>
                </a:solidFill>
                <a:latin typeface="Calibri" pitchFamily="34" charset="0"/>
              </a:defRPr>
            </a:lvl6pPr>
            <a:lvl7pPr indent="-228600" fontAlgn="base">
              <a:spcBef>
                <a:spcPct val="20000"/>
              </a:spcBef>
              <a:spcAft>
                <a:spcPct val="0"/>
              </a:spcAft>
              <a:buFont typeface="Arial" charset="0"/>
              <a:buChar char="»"/>
              <a:defRPr sz="2000">
                <a:solidFill>
                  <a:schemeClr val="tx1"/>
                </a:solidFill>
                <a:latin typeface="Calibri" pitchFamily="34" charset="0"/>
              </a:defRPr>
            </a:lvl7pPr>
            <a:lvl8pPr indent="-228600" fontAlgn="base">
              <a:spcBef>
                <a:spcPct val="20000"/>
              </a:spcBef>
              <a:spcAft>
                <a:spcPct val="0"/>
              </a:spcAft>
              <a:buFont typeface="Arial" charset="0"/>
              <a:buChar char="»"/>
              <a:defRPr sz="2000">
                <a:solidFill>
                  <a:schemeClr val="tx1"/>
                </a:solidFill>
                <a:latin typeface="Calibri" pitchFamily="34" charset="0"/>
              </a:defRPr>
            </a:lvl8pPr>
            <a:lvl9pPr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200" b="1" dirty="0">
                <a:solidFill>
                  <a:srgbClr val="373435"/>
                </a:solidFill>
                <a:latin typeface="Times New Roman" pitchFamily="18" charset="0"/>
              </a:rPr>
              <a:t>UCNA (2018) </a:t>
            </a:r>
            <a:endParaRPr lang="en-US" altLang="en-US" sz="1800" b="1" dirty="0">
              <a:latin typeface="Arial" charset="0"/>
            </a:endParaRPr>
          </a:p>
        </p:txBody>
      </p:sp>
      <p:sp>
        <p:nvSpPr>
          <p:cNvPr id="115" name="Rectangle 48"/>
          <p:cNvSpPr>
            <a:spLocks noChangeArrowheads="1"/>
          </p:cNvSpPr>
          <p:nvPr/>
        </p:nvSpPr>
        <p:spPr bwMode="auto">
          <a:xfrm>
            <a:off x="1784013" y="2308315"/>
            <a:ext cx="13160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defRPr>
            </a:lvl1pPr>
            <a:lvl2pPr indent="-285750">
              <a:spcBef>
                <a:spcPct val="20000"/>
              </a:spcBef>
              <a:buFont typeface="Arial" charset="0"/>
              <a:buChar char="–"/>
              <a:defRPr sz="2800">
                <a:solidFill>
                  <a:schemeClr val="tx1"/>
                </a:solidFill>
                <a:latin typeface="Calibri" pitchFamily="34" charset="0"/>
              </a:defRPr>
            </a:lvl2pPr>
            <a:lvl3pPr indent="-228600">
              <a:spcBef>
                <a:spcPct val="20000"/>
              </a:spcBef>
              <a:buFont typeface="Arial" charset="0"/>
              <a:buChar char="•"/>
              <a:defRPr sz="2400">
                <a:solidFill>
                  <a:schemeClr val="tx1"/>
                </a:solidFill>
                <a:latin typeface="Calibri" pitchFamily="34" charset="0"/>
              </a:defRPr>
            </a:lvl3pPr>
            <a:lvl4pPr indent="-228600">
              <a:spcBef>
                <a:spcPct val="20000"/>
              </a:spcBef>
              <a:buFont typeface="Arial" charset="0"/>
              <a:buChar char="–"/>
              <a:defRPr sz="2000">
                <a:solidFill>
                  <a:schemeClr val="tx1"/>
                </a:solidFill>
                <a:latin typeface="Calibri" pitchFamily="34" charset="0"/>
              </a:defRPr>
            </a:lvl4pPr>
            <a:lvl5pPr indent="-228600">
              <a:spcBef>
                <a:spcPct val="20000"/>
              </a:spcBef>
              <a:buFont typeface="Arial" charset="0"/>
              <a:buChar char="»"/>
              <a:defRPr sz="2000">
                <a:solidFill>
                  <a:schemeClr val="tx1"/>
                </a:solidFill>
                <a:latin typeface="Calibri" pitchFamily="34" charset="0"/>
              </a:defRPr>
            </a:lvl5pPr>
            <a:lvl6pPr indent="-228600" fontAlgn="base">
              <a:spcBef>
                <a:spcPct val="20000"/>
              </a:spcBef>
              <a:spcAft>
                <a:spcPct val="0"/>
              </a:spcAft>
              <a:buFont typeface="Arial" charset="0"/>
              <a:buChar char="»"/>
              <a:defRPr sz="2000">
                <a:solidFill>
                  <a:schemeClr val="tx1"/>
                </a:solidFill>
                <a:latin typeface="Calibri" pitchFamily="34" charset="0"/>
              </a:defRPr>
            </a:lvl6pPr>
            <a:lvl7pPr indent="-228600" fontAlgn="base">
              <a:spcBef>
                <a:spcPct val="20000"/>
              </a:spcBef>
              <a:spcAft>
                <a:spcPct val="0"/>
              </a:spcAft>
              <a:buFont typeface="Arial" charset="0"/>
              <a:buChar char="»"/>
              <a:defRPr sz="2000">
                <a:solidFill>
                  <a:schemeClr val="tx1"/>
                </a:solidFill>
                <a:latin typeface="Calibri" pitchFamily="34" charset="0"/>
              </a:defRPr>
            </a:lvl7pPr>
            <a:lvl8pPr indent="-228600" fontAlgn="base">
              <a:spcBef>
                <a:spcPct val="20000"/>
              </a:spcBef>
              <a:spcAft>
                <a:spcPct val="0"/>
              </a:spcAft>
              <a:buFont typeface="Arial" charset="0"/>
              <a:buChar char="»"/>
              <a:defRPr sz="2000">
                <a:solidFill>
                  <a:schemeClr val="tx1"/>
                </a:solidFill>
                <a:latin typeface="Calibri" pitchFamily="34" charset="0"/>
              </a:defRPr>
            </a:lvl8pPr>
            <a:lvl9pPr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200" b="1" dirty="0">
                <a:solidFill>
                  <a:srgbClr val="373435"/>
                </a:solidFill>
                <a:latin typeface="Times New Roman" pitchFamily="18" charset="0"/>
              </a:rPr>
              <a:t>PERKEO </a:t>
            </a:r>
            <a:r>
              <a:rPr lang="en-US" altLang="en-US" sz="1200" b="1" dirty="0" smtClean="0">
                <a:solidFill>
                  <a:srgbClr val="373435"/>
                </a:solidFill>
                <a:latin typeface="Times New Roman" pitchFamily="18" charset="0"/>
              </a:rPr>
              <a:t>III </a:t>
            </a:r>
            <a:r>
              <a:rPr lang="en-US" altLang="en-US" sz="1200" b="1" dirty="0">
                <a:solidFill>
                  <a:srgbClr val="373435"/>
                </a:solidFill>
                <a:latin typeface="Times New Roman" pitchFamily="18" charset="0"/>
              </a:rPr>
              <a:t>(</a:t>
            </a:r>
            <a:r>
              <a:rPr lang="en-US" altLang="en-US" sz="1200" b="1" dirty="0" smtClean="0">
                <a:solidFill>
                  <a:srgbClr val="373435"/>
                </a:solidFill>
                <a:latin typeface="Times New Roman" pitchFamily="18" charset="0"/>
              </a:rPr>
              <a:t>2019)</a:t>
            </a:r>
            <a:endParaRPr lang="en-US" altLang="en-US" sz="1800" b="1" dirty="0">
              <a:latin typeface="Arial" charset="0"/>
            </a:endParaRPr>
          </a:p>
        </p:txBody>
      </p:sp>
      <p:grpSp>
        <p:nvGrpSpPr>
          <p:cNvPr id="116" name="Group 115"/>
          <p:cNvGrpSpPr/>
          <p:nvPr/>
        </p:nvGrpSpPr>
        <p:grpSpPr>
          <a:xfrm>
            <a:off x="2118172" y="2200645"/>
            <a:ext cx="2911953" cy="3360054"/>
            <a:chOff x="5477827" y="1617134"/>
            <a:chExt cx="2891886" cy="3133983"/>
          </a:xfrm>
        </p:grpSpPr>
        <p:sp>
          <p:nvSpPr>
            <p:cNvPr id="120" name="Freeform 60"/>
            <p:cNvSpPr>
              <a:spLocks/>
            </p:cNvSpPr>
            <p:nvPr/>
          </p:nvSpPr>
          <p:spPr bwMode="auto">
            <a:xfrm>
              <a:off x="5477827" y="1617134"/>
              <a:ext cx="2891886" cy="3133983"/>
            </a:xfrm>
            <a:custGeom>
              <a:avLst/>
              <a:gdLst>
                <a:gd name="T0" fmla="*/ 4 w 290"/>
                <a:gd name="T1" fmla="*/ 314 h 314"/>
                <a:gd name="T2" fmla="*/ 9 w 290"/>
                <a:gd name="T3" fmla="*/ 314 h 314"/>
                <a:gd name="T4" fmla="*/ 13 w 290"/>
                <a:gd name="T5" fmla="*/ 314 h 314"/>
                <a:gd name="T6" fmla="*/ 18 w 290"/>
                <a:gd name="T7" fmla="*/ 314 h 314"/>
                <a:gd name="T8" fmla="*/ 23 w 290"/>
                <a:gd name="T9" fmla="*/ 314 h 314"/>
                <a:gd name="T10" fmla="*/ 27 w 290"/>
                <a:gd name="T11" fmla="*/ 314 h 314"/>
                <a:gd name="T12" fmla="*/ 32 w 290"/>
                <a:gd name="T13" fmla="*/ 313 h 314"/>
                <a:gd name="T14" fmla="*/ 37 w 290"/>
                <a:gd name="T15" fmla="*/ 313 h 314"/>
                <a:gd name="T16" fmla="*/ 41 w 290"/>
                <a:gd name="T17" fmla="*/ 313 h 314"/>
                <a:gd name="T18" fmla="*/ 46 w 290"/>
                <a:gd name="T19" fmla="*/ 313 h 314"/>
                <a:gd name="T20" fmla="*/ 51 w 290"/>
                <a:gd name="T21" fmla="*/ 313 h 314"/>
                <a:gd name="T22" fmla="*/ 55 w 290"/>
                <a:gd name="T23" fmla="*/ 313 h 314"/>
                <a:gd name="T24" fmla="*/ 60 w 290"/>
                <a:gd name="T25" fmla="*/ 313 h 314"/>
                <a:gd name="T26" fmla="*/ 65 w 290"/>
                <a:gd name="T27" fmla="*/ 312 h 314"/>
                <a:gd name="T28" fmla="*/ 69 w 290"/>
                <a:gd name="T29" fmla="*/ 312 h 314"/>
                <a:gd name="T30" fmla="*/ 74 w 290"/>
                <a:gd name="T31" fmla="*/ 310 h 314"/>
                <a:gd name="T32" fmla="*/ 78 w 290"/>
                <a:gd name="T33" fmla="*/ 307 h 314"/>
                <a:gd name="T34" fmla="*/ 83 w 290"/>
                <a:gd name="T35" fmla="*/ 302 h 314"/>
                <a:gd name="T36" fmla="*/ 88 w 290"/>
                <a:gd name="T37" fmla="*/ 293 h 314"/>
                <a:gd name="T38" fmla="*/ 92 w 290"/>
                <a:gd name="T39" fmla="*/ 280 h 314"/>
                <a:gd name="T40" fmla="*/ 97 w 290"/>
                <a:gd name="T41" fmla="*/ 217 h 314"/>
                <a:gd name="T42" fmla="*/ 102 w 290"/>
                <a:gd name="T43" fmla="*/ 0 h 314"/>
                <a:gd name="T44" fmla="*/ 106 w 290"/>
                <a:gd name="T45" fmla="*/ 183 h 314"/>
                <a:gd name="T46" fmla="*/ 111 w 290"/>
                <a:gd name="T47" fmla="*/ 236 h 314"/>
                <a:gd name="T48" fmla="*/ 116 w 290"/>
                <a:gd name="T49" fmla="*/ 248 h 314"/>
                <a:gd name="T50" fmla="*/ 120 w 290"/>
                <a:gd name="T51" fmla="*/ 266 h 314"/>
                <a:gd name="T52" fmla="*/ 125 w 290"/>
                <a:gd name="T53" fmla="*/ 283 h 314"/>
                <a:gd name="T54" fmla="*/ 130 w 290"/>
                <a:gd name="T55" fmla="*/ 293 h 314"/>
                <a:gd name="T56" fmla="*/ 134 w 290"/>
                <a:gd name="T57" fmla="*/ 298 h 314"/>
                <a:gd name="T58" fmla="*/ 139 w 290"/>
                <a:gd name="T59" fmla="*/ 301 h 314"/>
                <a:gd name="T60" fmla="*/ 144 w 290"/>
                <a:gd name="T61" fmla="*/ 301 h 314"/>
                <a:gd name="T62" fmla="*/ 148 w 290"/>
                <a:gd name="T63" fmla="*/ 301 h 314"/>
                <a:gd name="T64" fmla="*/ 153 w 290"/>
                <a:gd name="T65" fmla="*/ 301 h 314"/>
                <a:gd name="T66" fmla="*/ 157 w 290"/>
                <a:gd name="T67" fmla="*/ 301 h 314"/>
                <a:gd name="T68" fmla="*/ 162 w 290"/>
                <a:gd name="T69" fmla="*/ 301 h 314"/>
                <a:gd name="T70" fmla="*/ 167 w 290"/>
                <a:gd name="T71" fmla="*/ 301 h 314"/>
                <a:gd name="T72" fmla="*/ 171 w 290"/>
                <a:gd name="T73" fmla="*/ 302 h 314"/>
                <a:gd name="T74" fmla="*/ 176 w 290"/>
                <a:gd name="T75" fmla="*/ 303 h 314"/>
                <a:gd name="T76" fmla="*/ 181 w 290"/>
                <a:gd name="T77" fmla="*/ 303 h 314"/>
                <a:gd name="T78" fmla="*/ 185 w 290"/>
                <a:gd name="T79" fmla="*/ 305 h 314"/>
                <a:gd name="T80" fmla="*/ 190 w 290"/>
                <a:gd name="T81" fmla="*/ 306 h 314"/>
                <a:gd name="T82" fmla="*/ 195 w 290"/>
                <a:gd name="T83" fmla="*/ 307 h 314"/>
                <a:gd name="T84" fmla="*/ 199 w 290"/>
                <a:gd name="T85" fmla="*/ 309 h 314"/>
                <a:gd name="T86" fmla="*/ 204 w 290"/>
                <a:gd name="T87" fmla="*/ 310 h 314"/>
                <a:gd name="T88" fmla="*/ 209 w 290"/>
                <a:gd name="T89" fmla="*/ 311 h 314"/>
                <a:gd name="T90" fmla="*/ 213 w 290"/>
                <a:gd name="T91" fmla="*/ 312 h 314"/>
                <a:gd name="T92" fmla="*/ 218 w 290"/>
                <a:gd name="T93" fmla="*/ 313 h 314"/>
                <a:gd name="T94" fmla="*/ 223 w 290"/>
                <a:gd name="T95" fmla="*/ 313 h 314"/>
                <a:gd name="T96" fmla="*/ 227 w 290"/>
                <a:gd name="T97" fmla="*/ 313 h 314"/>
                <a:gd name="T98" fmla="*/ 232 w 290"/>
                <a:gd name="T99" fmla="*/ 313 h 314"/>
                <a:gd name="T100" fmla="*/ 237 w 290"/>
                <a:gd name="T101" fmla="*/ 314 h 314"/>
                <a:gd name="T102" fmla="*/ 241 w 290"/>
                <a:gd name="T103" fmla="*/ 314 h 314"/>
                <a:gd name="T104" fmla="*/ 246 w 290"/>
                <a:gd name="T105" fmla="*/ 314 h 314"/>
                <a:gd name="T106" fmla="*/ 250 w 290"/>
                <a:gd name="T107" fmla="*/ 314 h 314"/>
                <a:gd name="T108" fmla="*/ 255 w 290"/>
                <a:gd name="T109" fmla="*/ 314 h 314"/>
                <a:gd name="T110" fmla="*/ 260 w 290"/>
                <a:gd name="T111" fmla="*/ 314 h 314"/>
                <a:gd name="T112" fmla="*/ 264 w 290"/>
                <a:gd name="T113" fmla="*/ 314 h 314"/>
                <a:gd name="T114" fmla="*/ 269 w 290"/>
                <a:gd name="T115" fmla="*/ 314 h 314"/>
                <a:gd name="T116" fmla="*/ 274 w 290"/>
                <a:gd name="T117" fmla="*/ 314 h 314"/>
                <a:gd name="T118" fmla="*/ 278 w 290"/>
                <a:gd name="T119" fmla="*/ 314 h 314"/>
                <a:gd name="T120" fmla="*/ 283 w 290"/>
                <a:gd name="T121" fmla="*/ 314 h 314"/>
                <a:gd name="T122" fmla="*/ 288 w 290"/>
                <a:gd name="T12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 h="314">
                  <a:moveTo>
                    <a:pt x="0" y="314"/>
                  </a:moveTo>
                  <a:lnTo>
                    <a:pt x="1" y="314"/>
                  </a:lnTo>
                  <a:lnTo>
                    <a:pt x="1" y="314"/>
                  </a:lnTo>
                  <a:lnTo>
                    <a:pt x="2" y="314"/>
                  </a:lnTo>
                  <a:lnTo>
                    <a:pt x="2" y="314"/>
                  </a:lnTo>
                  <a:lnTo>
                    <a:pt x="3" y="314"/>
                  </a:lnTo>
                  <a:lnTo>
                    <a:pt x="3" y="314"/>
                  </a:lnTo>
                  <a:lnTo>
                    <a:pt x="4" y="314"/>
                  </a:lnTo>
                  <a:lnTo>
                    <a:pt x="5" y="314"/>
                  </a:lnTo>
                  <a:lnTo>
                    <a:pt x="5" y="314"/>
                  </a:lnTo>
                  <a:lnTo>
                    <a:pt x="6" y="314"/>
                  </a:lnTo>
                  <a:lnTo>
                    <a:pt x="6" y="314"/>
                  </a:lnTo>
                  <a:lnTo>
                    <a:pt x="7" y="314"/>
                  </a:lnTo>
                  <a:lnTo>
                    <a:pt x="8" y="314"/>
                  </a:lnTo>
                  <a:lnTo>
                    <a:pt x="8" y="314"/>
                  </a:lnTo>
                  <a:lnTo>
                    <a:pt x="9" y="314"/>
                  </a:lnTo>
                  <a:lnTo>
                    <a:pt x="9" y="314"/>
                  </a:lnTo>
                  <a:lnTo>
                    <a:pt x="10" y="314"/>
                  </a:lnTo>
                  <a:lnTo>
                    <a:pt x="10" y="314"/>
                  </a:lnTo>
                  <a:lnTo>
                    <a:pt x="11" y="314"/>
                  </a:lnTo>
                  <a:lnTo>
                    <a:pt x="12" y="314"/>
                  </a:lnTo>
                  <a:lnTo>
                    <a:pt x="12" y="314"/>
                  </a:lnTo>
                  <a:lnTo>
                    <a:pt x="13" y="314"/>
                  </a:lnTo>
                  <a:lnTo>
                    <a:pt x="13" y="314"/>
                  </a:lnTo>
                  <a:lnTo>
                    <a:pt x="14" y="314"/>
                  </a:lnTo>
                  <a:lnTo>
                    <a:pt x="15" y="314"/>
                  </a:lnTo>
                  <a:lnTo>
                    <a:pt x="15" y="314"/>
                  </a:lnTo>
                  <a:lnTo>
                    <a:pt x="16" y="314"/>
                  </a:lnTo>
                  <a:lnTo>
                    <a:pt x="16" y="314"/>
                  </a:lnTo>
                  <a:lnTo>
                    <a:pt x="17" y="314"/>
                  </a:lnTo>
                  <a:lnTo>
                    <a:pt x="17" y="314"/>
                  </a:lnTo>
                  <a:lnTo>
                    <a:pt x="18" y="314"/>
                  </a:lnTo>
                  <a:lnTo>
                    <a:pt x="19" y="314"/>
                  </a:lnTo>
                  <a:lnTo>
                    <a:pt x="19" y="314"/>
                  </a:lnTo>
                  <a:lnTo>
                    <a:pt x="20" y="314"/>
                  </a:lnTo>
                  <a:lnTo>
                    <a:pt x="20" y="314"/>
                  </a:lnTo>
                  <a:lnTo>
                    <a:pt x="21" y="314"/>
                  </a:lnTo>
                  <a:lnTo>
                    <a:pt x="22" y="314"/>
                  </a:lnTo>
                  <a:lnTo>
                    <a:pt x="22" y="314"/>
                  </a:lnTo>
                  <a:lnTo>
                    <a:pt x="23" y="314"/>
                  </a:lnTo>
                  <a:lnTo>
                    <a:pt x="23" y="314"/>
                  </a:lnTo>
                  <a:lnTo>
                    <a:pt x="24" y="314"/>
                  </a:lnTo>
                  <a:lnTo>
                    <a:pt x="24" y="314"/>
                  </a:lnTo>
                  <a:lnTo>
                    <a:pt x="25" y="314"/>
                  </a:lnTo>
                  <a:lnTo>
                    <a:pt x="26" y="314"/>
                  </a:lnTo>
                  <a:lnTo>
                    <a:pt x="26" y="314"/>
                  </a:lnTo>
                  <a:lnTo>
                    <a:pt x="27" y="314"/>
                  </a:lnTo>
                  <a:lnTo>
                    <a:pt x="27" y="314"/>
                  </a:lnTo>
                  <a:lnTo>
                    <a:pt x="28" y="313"/>
                  </a:lnTo>
                  <a:lnTo>
                    <a:pt x="28" y="313"/>
                  </a:lnTo>
                  <a:lnTo>
                    <a:pt x="29" y="313"/>
                  </a:lnTo>
                  <a:lnTo>
                    <a:pt x="30" y="313"/>
                  </a:lnTo>
                  <a:lnTo>
                    <a:pt x="30" y="313"/>
                  </a:lnTo>
                  <a:lnTo>
                    <a:pt x="31" y="313"/>
                  </a:lnTo>
                  <a:lnTo>
                    <a:pt x="31" y="313"/>
                  </a:lnTo>
                  <a:lnTo>
                    <a:pt x="32" y="313"/>
                  </a:lnTo>
                  <a:lnTo>
                    <a:pt x="33" y="313"/>
                  </a:lnTo>
                  <a:lnTo>
                    <a:pt x="33" y="313"/>
                  </a:lnTo>
                  <a:lnTo>
                    <a:pt x="34" y="313"/>
                  </a:lnTo>
                  <a:lnTo>
                    <a:pt x="34" y="313"/>
                  </a:lnTo>
                  <a:lnTo>
                    <a:pt x="35" y="313"/>
                  </a:lnTo>
                  <a:lnTo>
                    <a:pt x="35" y="313"/>
                  </a:lnTo>
                  <a:lnTo>
                    <a:pt x="36" y="313"/>
                  </a:lnTo>
                  <a:lnTo>
                    <a:pt x="37" y="313"/>
                  </a:lnTo>
                  <a:lnTo>
                    <a:pt x="37" y="313"/>
                  </a:lnTo>
                  <a:lnTo>
                    <a:pt x="38" y="313"/>
                  </a:lnTo>
                  <a:lnTo>
                    <a:pt x="38" y="313"/>
                  </a:lnTo>
                  <a:lnTo>
                    <a:pt x="39" y="313"/>
                  </a:lnTo>
                  <a:lnTo>
                    <a:pt x="40" y="313"/>
                  </a:lnTo>
                  <a:lnTo>
                    <a:pt x="40" y="313"/>
                  </a:lnTo>
                  <a:lnTo>
                    <a:pt x="41" y="313"/>
                  </a:lnTo>
                  <a:lnTo>
                    <a:pt x="41" y="313"/>
                  </a:lnTo>
                  <a:lnTo>
                    <a:pt x="42" y="313"/>
                  </a:lnTo>
                  <a:lnTo>
                    <a:pt x="42" y="313"/>
                  </a:lnTo>
                  <a:lnTo>
                    <a:pt x="43" y="313"/>
                  </a:lnTo>
                  <a:lnTo>
                    <a:pt x="44" y="313"/>
                  </a:lnTo>
                  <a:lnTo>
                    <a:pt x="44" y="313"/>
                  </a:lnTo>
                  <a:lnTo>
                    <a:pt x="45" y="313"/>
                  </a:lnTo>
                  <a:lnTo>
                    <a:pt x="45" y="313"/>
                  </a:lnTo>
                  <a:lnTo>
                    <a:pt x="46" y="313"/>
                  </a:lnTo>
                  <a:lnTo>
                    <a:pt x="46" y="313"/>
                  </a:lnTo>
                  <a:lnTo>
                    <a:pt x="47" y="313"/>
                  </a:lnTo>
                  <a:lnTo>
                    <a:pt x="48" y="313"/>
                  </a:lnTo>
                  <a:lnTo>
                    <a:pt x="48" y="313"/>
                  </a:lnTo>
                  <a:lnTo>
                    <a:pt x="49" y="313"/>
                  </a:lnTo>
                  <a:lnTo>
                    <a:pt x="49" y="313"/>
                  </a:lnTo>
                  <a:lnTo>
                    <a:pt x="50" y="313"/>
                  </a:lnTo>
                  <a:lnTo>
                    <a:pt x="51" y="313"/>
                  </a:lnTo>
                  <a:lnTo>
                    <a:pt x="51" y="313"/>
                  </a:lnTo>
                  <a:lnTo>
                    <a:pt x="52" y="313"/>
                  </a:lnTo>
                  <a:lnTo>
                    <a:pt x="52" y="313"/>
                  </a:lnTo>
                  <a:lnTo>
                    <a:pt x="53" y="313"/>
                  </a:lnTo>
                  <a:lnTo>
                    <a:pt x="53" y="313"/>
                  </a:lnTo>
                  <a:lnTo>
                    <a:pt x="54" y="313"/>
                  </a:lnTo>
                  <a:lnTo>
                    <a:pt x="55" y="313"/>
                  </a:lnTo>
                  <a:lnTo>
                    <a:pt x="55" y="313"/>
                  </a:lnTo>
                  <a:lnTo>
                    <a:pt x="56" y="313"/>
                  </a:lnTo>
                  <a:lnTo>
                    <a:pt x="56" y="313"/>
                  </a:lnTo>
                  <a:lnTo>
                    <a:pt x="57" y="313"/>
                  </a:lnTo>
                  <a:lnTo>
                    <a:pt x="58" y="313"/>
                  </a:lnTo>
                  <a:lnTo>
                    <a:pt x="58" y="313"/>
                  </a:lnTo>
                  <a:lnTo>
                    <a:pt x="59" y="313"/>
                  </a:lnTo>
                  <a:lnTo>
                    <a:pt x="59" y="313"/>
                  </a:lnTo>
                  <a:lnTo>
                    <a:pt x="60" y="313"/>
                  </a:lnTo>
                  <a:lnTo>
                    <a:pt x="60" y="313"/>
                  </a:lnTo>
                  <a:lnTo>
                    <a:pt x="61" y="313"/>
                  </a:lnTo>
                  <a:lnTo>
                    <a:pt x="62" y="313"/>
                  </a:lnTo>
                  <a:lnTo>
                    <a:pt x="62" y="313"/>
                  </a:lnTo>
                  <a:lnTo>
                    <a:pt x="63" y="313"/>
                  </a:lnTo>
                  <a:lnTo>
                    <a:pt x="63" y="313"/>
                  </a:lnTo>
                  <a:lnTo>
                    <a:pt x="64" y="313"/>
                  </a:lnTo>
                  <a:lnTo>
                    <a:pt x="65" y="312"/>
                  </a:lnTo>
                  <a:lnTo>
                    <a:pt x="65" y="312"/>
                  </a:lnTo>
                  <a:lnTo>
                    <a:pt x="66" y="312"/>
                  </a:lnTo>
                  <a:lnTo>
                    <a:pt x="66" y="312"/>
                  </a:lnTo>
                  <a:lnTo>
                    <a:pt x="67" y="312"/>
                  </a:lnTo>
                  <a:lnTo>
                    <a:pt x="67" y="312"/>
                  </a:lnTo>
                  <a:lnTo>
                    <a:pt x="68" y="312"/>
                  </a:lnTo>
                  <a:lnTo>
                    <a:pt x="69" y="312"/>
                  </a:lnTo>
                  <a:lnTo>
                    <a:pt x="69" y="312"/>
                  </a:lnTo>
                  <a:lnTo>
                    <a:pt x="70" y="312"/>
                  </a:lnTo>
                  <a:lnTo>
                    <a:pt x="70" y="311"/>
                  </a:lnTo>
                  <a:lnTo>
                    <a:pt x="71" y="311"/>
                  </a:lnTo>
                  <a:lnTo>
                    <a:pt x="71" y="311"/>
                  </a:lnTo>
                  <a:lnTo>
                    <a:pt x="72" y="311"/>
                  </a:lnTo>
                  <a:lnTo>
                    <a:pt x="73" y="311"/>
                  </a:lnTo>
                  <a:lnTo>
                    <a:pt x="73" y="310"/>
                  </a:lnTo>
                  <a:lnTo>
                    <a:pt x="74" y="310"/>
                  </a:lnTo>
                  <a:lnTo>
                    <a:pt x="74" y="310"/>
                  </a:lnTo>
                  <a:lnTo>
                    <a:pt x="75" y="310"/>
                  </a:lnTo>
                  <a:lnTo>
                    <a:pt x="76" y="309"/>
                  </a:lnTo>
                  <a:lnTo>
                    <a:pt x="76" y="309"/>
                  </a:lnTo>
                  <a:lnTo>
                    <a:pt x="77" y="309"/>
                  </a:lnTo>
                  <a:lnTo>
                    <a:pt x="77" y="308"/>
                  </a:lnTo>
                  <a:lnTo>
                    <a:pt x="78" y="308"/>
                  </a:lnTo>
                  <a:lnTo>
                    <a:pt x="78" y="307"/>
                  </a:lnTo>
                  <a:lnTo>
                    <a:pt x="79" y="307"/>
                  </a:lnTo>
                  <a:lnTo>
                    <a:pt x="80" y="306"/>
                  </a:lnTo>
                  <a:lnTo>
                    <a:pt x="80" y="305"/>
                  </a:lnTo>
                  <a:lnTo>
                    <a:pt x="81" y="305"/>
                  </a:lnTo>
                  <a:lnTo>
                    <a:pt x="81" y="304"/>
                  </a:lnTo>
                  <a:lnTo>
                    <a:pt x="82" y="303"/>
                  </a:lnTo>
                  <a:lnTo>
                    <a:pt x="83" y="302"/>
                  </a:lnTo>
                  <a:lnTo>
                    <a:pt x="83" y="302"/>
                  </a:lnTo>
                  <a:lnTo>
                    <a:pt x="84" y="301"/>
                  </a:lnTo>
                  <a:lnTo>
                    <a:pt x="84" y="300"/>
                  </a:lnTo>
                  <a:lnTo>
                    <a:pt x="85" y="299"/>
                  </a:lnTo>
                  <a:lnTo>
                    <a:pt x="85" y="297"/>
                  </a:lnTo>
                  <a:lnTo>
                    <a:pt x="86" y="296"/>
                  </a:lnTo>
                  <a:lnTo>
                    <a:pt x="87" y="295"/>
                  </a:lnTo>
                  <a:lnTo>
                    <a:pt x="87" y="294"/>
                  </a:lnTo>
                  <a:lnTo>
                    <a:pt x="88" y="293"/>
                  </a:lnTo>
                  <a:lnTo>
                    <a:pt x="88" y="291"/>
                  </a:lnTo>
                  <a:lnTo>
                    <a:pt x="89" y="290"/>
                  </a:lnTo>
                  <a:lnTo>
                    <a:pt x="89" y="288"/>
                  </a:lnTo>
                  <a:lnTo>
                    <a:pt x="90" y="287"/>
                  </a:lnTo>
                  <a:lnTo>
                    <a:pt x="91" y="285"/>
                  </a:lnTo>
                  <a:lnTo>
                    <a:pt x="91" y="284"/>
                  </a:lnTo>
                  <a:lnTo>
                    <a:pt x="92" y="282"/>
                  </a:lnTo>
                  <a:lnTo>
                    <a:pt x="92" y="280"/>
                  </a:lnTo>
                  <a:lnTo>
                    <a:pt x="93" y="278"/>
                  </a:lnTo>
                  <a:lnTo>
                    <a:pt x="94" y="275"/>
                  </a:lnTo>
                  <a:lnTo>
                    <a:pt x="94" y="271"/>
                  </a:lnTo>
                  <a:lnTo>
                    <a:pt x="95" y="266"/>
                  </a:lnTo>
                  <a:lnTo>
                    <a:pt x="95" y="260"/>
                  </a:lnTo>
                  <a:lnTo>
                    <a:pt x="96" y="250"/>
                  </a:lnTo>
                  <a:lnTo>
                    <a:pt x="96" y="236"/>
                  </a:lnTo>
                  <a:lnTo>
                    <a:pt x="97" y="217"/>
                  </a:lnTo>
                  <a:lnTo>
                    <a:pt x="98" y="193"/>
                  </a:lnTo>
                  <a:lnTo>
                    <a:pt x="98" y="163"/>
                  </a:lnTo>
                  <a:lnTo>
                    <a:pt x="99" y="130"/>
                  </a:lnTo>
                  <a:lnTo>
                    <a:pt x="99" y="94"/>
                  </a:lnTo>
                  <a:lnTo>
                    <a:pt x="100" y="60"/>
                  </a:lnTo>
                  <a:lnTo>
                    <a:pt x="101" y="31"/>
                  </a:lnTo>
                  <a:lnTo>
                    <a:pt x="101" y="10"/>
                  </a:lnTo>
                  <a:lnTo>
                    <a:pt x="102" y="0"/>
                  </a:lnTo>
                  <a:lnTo>
                    <a:pt x="102" y="2"/>
                  </a:lnTo>
                  <a:lnTo>
                    <a:pt x="103" y="16"/>
                  </a:lnTo>
                  <a:lnTo>
                    <a:pt x="103" y="40"/>
                  </a:lnTo>
                  <a:lnTo>
                    <a:pt x="104" y="69"/>
                  </a:lnTo>
                  <a:lnTo>
                    <a:pt x="105" y="101"/>
                  </a:lnTo>
                  <a:lnTo>
                    <a:pt x="105" y="132"/>
                  </a:lnTo>
                  <a:lnTo>
                    <a:pt x="106" y="160"/>
                  </a:lnTo>
                  <a:lnTo>
                    <a:pt x="106" y="183"/>
                  </a:lnTo>
                  <a:lnTo>
                    <a:pt x="107" y="200"/>
                  </a:lnTo>
                  <a:lnTo>
                    <a:pt x="108" y="213"/>
                  </a:lnTo>
                  <a:lnTo>
                    <a:pt x="108" y="222"/>
                  </a:lnTo>
                  <a:lnTo>
                    <a:pt x="109" y="227"/>
                  </a:lnTo>
                  <a:lnTo>
                    <a:pt x="109" y="231"/>
                  </a:lnTo>
                  <a:lnTo>
                    <a:pt x="110" y="233"/>
                  </a:lnTo>
                  <a:lnTo>
                    <a:pt x="110" y="234"/>
                  </a:lnTo>
                  <a:lnTo>
                    <a:pt x="111" y="236"/>
                  </a:lnTo>
                  <a:lnTo>
                    <a:pt x="112" y="237"/>
                  </a:lnTo>
                  <a:lnTo>
                    <a:pt x="112" y="238"/>
                  </a:lnTo>
                  <a:lnTo>
                    <a:pt x="113" y="239"/>
                  </a:lnTo>
                  <a:lnTo>
                    <a:pt x="113" y="241"/>
                  </a:lnTo>
                  <a:lnTo>
                    <a:pt x="114" y="242"/>
                  </a:lnTo>
                  <a:lnTo>
                    <a:pt x="114" y="244"/>
                  </a:lnTo>
                  <a:lnTo>
                    <a:pt x="115" y="246"/>
                  </a:lnTo>
                  <a:lnTo>
                    <a:pt x="116" y="248"/>
                  </a:lnTo>
                  <a:lnTo>
                    <a:pt x="116" y="250"/>
                  </a:lnTo>
                  <a:lnTo>
                    <a:pt x="117" y="252"/>
                  </a:lnTo>
                  <a:lnTo>
                    <a:pt x="117" y="254"/>
                  </a:lnTo>
                  <a:lnTo>
                    <a:pt x="118" y="257"/>
                  </a:lnTo>
                  <a:lnTo>
                    <a:pt x="119" y="259"/>
                  </a:lnTo>
                  <a:lnTo>
                    <a:pt x="119" y="261"/>
                  </a:lnTo>
                  <a:lnTo>
                    <a:pt x="120" y="264"/>
                  </a:lnTo>
                  <a:lnTo>
                    <a:pt x="120" y="266"/>
                  </a:lnTo>
                  <a:lnTo>
                    <a:pt x="121" y="268"/>
                  </a:lnTo>
                  <a:lnTo>
                    <a:pt x="121" y="271"/>
                  </a:lnTo>
                  <a:lnTo>
                    <a:pt x="122" y="273"/>
                  </a:lnTo>
                  <a:lnTo>
                    <a:pt x="123" y="275"/>
                  </a:lnTo>
                  <a:lnTo>
                    <a:pt x="123" y="277"/>
                  </a:lnTo>
                  <a:lnTo>
                    <a:pt x="124" y="279"/>
                  </a:lnTo>
                  <a:lnTo>
                    <a:pt x="124" y="281"/>
                  </a:lnTo>
                  <a:lnTo>
                    <a:pt x="125" y="283"/>
                  </a:lnTo>
                  <a:lnTo>
                    <a:pt x="126" y="284"/>
                  </a:lnTo>
                  <a:lnTo>
                    <a:pt x="126" y="286"/>
                  </a:lnTo>
                  <a:lnTo>
                    <a:pt x="127" y="287"/>
                  </a:lnTo>
                  <a:lnTo>
                    <a:pt x="127" y="289"/>
                  </a:lnTo>
                  <a:lnTo>
                    <a:pt x="128" y="290"/>
                  </a:lnTo>
                  <a:lnTo>
                    <a:pt x="128" y="291"/>
                  </a:lnTo>
                  <a:lnTo>
                    <a:pt x="129" y="292"/>
                  </a:lnTo>
                  <a:lnTo>
                    <a:pt x="130" y="293"/>
                  </a:lnTo>
                  <a:lnTo>
                    <a:pt x="130" y="294"/>
                  </a:lnTo>
                  <a:lnTo>
                    <a:pt x="131" y="295"/>
                  </a:lnTo>
                  <a:lnTo>
                    <a:pt x="131" y="296"/>
                  </a:lnTo>
                  <a:lnTo>
                    <a:pt x="132" y="296"/>
                  </a:lnTo>
                  <a:lnTo>
                    <a:pt x="133" y="297"/>
                  </a:lnTo>
                  <a:lnTo>
                    <a:pt x="133" y="297"/>
                  </a:lnTo>
                  <a:lnTo>
                    <a:pt x="134" y="298"/>
                  </a:lnTo>
                  <a:lnTo>
                    <a:pt x="134" y="298"/>
                  </a:lnTo>
                  <a:lnTo>
                    <a:pt x="135" y="299"/>
                  </a:lnTo>
                  <a:lnTo>
                    <a:pt x="135" y="299"/>
                  </a:lnTo>
                  <a:lnTo>
                    <a:pt x="136" y="299"/>
                  </a:lnTo>
                  <a:lnTo>
                    <a:pt x="137" y="300"/>
                  </a:lnTo>
                  <a:lnTo>
                    <a:pt x="137" y="300"/>
                  </a:lnTo>
                  <a:lnTo>
                    <a:pt x="138" y="300"/>
                  </a:lnTo>
                  <a:lnTo>
                    <a:pt x="138" y="300"/>
                  </a:lnTo>
                  <a:lnTo>
                    <a:pt x="139" y="301"/>
                  </a:lnTo>
                  <a:lnTo>
                    <a:pt x="139" y="301"/>
                  </a:lnTo>
                  <a:lnTo>
                    <a:pt x="140" y="301"/>
                  </a:lnTo>
                  <a:lnTo>
                    <a:pt x="141" y="301"/>
                  </a:lnTo>
                  <a:lnTo>
                    <a:pt x="141" y="301"/>
                  </a:lnTo>
                  <a:lnTo>
                    <a:pt x="142" y="301"/>
                  </a:lnTo>
                  <a:lnTo>
                    <a:pt x="142" y="301"/>
                  </a:lnTo>
                  <a:lnTo>
                    <a:pt x="143" y="301"/>
                  </a:lnTo>
                  <a:lnTo>
                    <a:pt x="144" y="301"/>
                  </a:lnTo>
                  <a:lnTo>
                    <a:pt x="144" y="301"/>
                  </a:lnTo>
                  <a:lnTo>
                    <a:pt x="145" y="301"/>
                  </a:lnTo>
                  <a:lnTo>
                    <a:pt x="145" y="301"/>
                  </a:lnTo>
                  <a:lnTo>
                    <a:pt x="146" y="301"/>
                  </a:lnTo>
                  <a:lnTo>
                    <a:pt x="146" y="301"/>
                  </a:lnTo>
                  <a:lnTo>
                    <a:pt x="147" y="301"/>
                  </a:lnTo>
                  <a:lnTo>
                    <a:pt x="148" y="301"/>
                  </a:lnTo>
                  <a:lnTo>
                    <a:pt x="148" y="301"/>
                  </a:lnTo>
                  <a:lnTo>
                    <a:pt x="149" y="301"/>
                  </a:lnTo>
                  <a:lnTo>
                    <a:pt x="149" y="301"/>
                  </a:lnTo>
                  <a:lnTo>
                    <a:pt x="150" y="301"/>
                  </a:lnTo>
                  <a:lnTo>
                    <a:pt x="151" y="301"/>
                  </a:lnTo>
                  <a:lnTo>
                    <a:pt x="151" y="301"/>
                  </a:lnTo>
                  <a:lnTo>
                    <a:pt x="152" y="301"/>
                  </a:lnTo>
                  <a:lnTo>
                    <a:pt x="152" y="301"/>
                  </a:lnTo>
                  <a:lnTo>
                    <a:pt x="153" y="301"/>
                  </a:lnTo>
                  <a:lnTo>
                    <a:pt x="153" y="301"/>
                  </a:lnTo>
                  <a:lnTo>
                    <a:pt x="154" y="301"/>
                  </a:lnTo>
                  <a:lnTo>
                    <a:pt x="155" y="301"/>
                  </a:lnTo>
                  <a:lnTo>
                    <a:pt x="155" y="301"/>
                  </a:lnTo>
                  <a:lnTo>
                    <a:pt x="156" y="301"/>
                  </a:lnTo>
                  <a:lnTo>
                    <a:pt x="156" y="301"/>
                  </a:lnTo>
                  <a:lnTo>
                    <a:pt x="157" y="301"/>
                  </a:lnTo>
                  <a:lnTo>
                    <a:pt x="157" y="301"/>
                  </a:lnTo>
                  <a:lnTo>
                    <a:pt x="158" y="301"/>
                  </a:lnTo>
                  <a:lnTo>
                    <a:pt x="159" y="301"/>
                  </a:lnTo>
                  <a:lnTo>
                    <a:pt x="159" y="301"/>
                  </a:lnTo>
                  <a:lnTo>
                    <a:pt x="160" y="301"/>
                  </a:lnTo>
                  <a:lnTo>
                    <a:pt x="160" y="301"/>
                  </a:lnTo>
                  <a:lnTo>
                    <a:pt x="161" y="301"/>
                  </a:lnTo>
                  <a:lnTo>
                    <a:pt x="162" y="301"/>
                  </a:lnTo>
                  <a:lnTo>
                    <a:pt x="162" y="301"/>
                  </a:lnTo>
                  <a:lnTo>
                    <a:pt x="163" y="301"/>
                  </a:lnTo>
                  <a:lnTo>
                    <a:pt x="163" y="301"/>
                  </a:lnTo>
                  <a:lnTo>
                    <a:pt x="164" y="301"/>
                  </a:lnTo>
                  <a:lnTo>
                    <a:pt x="164" y="301"/>
                  </a:lnTo>
                  <a:lnTo>
                    <a:pt x="165" y="301"/>
                  </a:lnTo>
                  <a:lnTo>
                    <a:pt x="166" y="301"/>
                  </a:lnTo>
                  <a:lnTo>
                    <a:pt x="166" y="301"/>
                  </a:lnTo>
                  <a:lnTo>
                    <a:pt x="167" y="301"/>
                  </a:lnTo>
                  <a:lnTo>
                    <a:pt x="167" y="302"/>
                  </a:lnTo>
                  <a:lnTo>
                    <a:pt x="168" y="302"/>
                  </a:lnTo>
                  <a:lnTo>
                    <a:pt x="169" y="302"/>
                  </a:lnTo>
                  <a:lnTo>
                    <a:pt x="169" y="302"/>
                  </a:lnTo>
                  <a:lnTo>
                    <a:pt x="170" y="302"/>
                  </a:lnTo>
                  <a:lnTo>
                    <a:pt x="170" y="302"/>
                  </a:lnTo>
                  <a:lnTo>
                    <a:pt x="171" y="302"/>
                  </a:lnTo>
                  <a:lnTo>
                    <a:pt x="171" y="302"/>
                  </a:lnTo>
                  <a:lnTo>
                    <a:pt x="172" y="302"/>
                  </a:lnTo>
                  <a:lnTo>
                    <a:pt x="173" y="302"/>
                  </a:lnTo>
                  <a:lnTo>
                    <a:pt x="173" y="302"/>
                  </a:lnTo>
                  <a:lnTo>
                    <a:pt x="174" y="302"/>
                  </a:lnTo>
                  <a:lnTo>
                    <a:pt x="174" y="302"/>
                  </a:lnTo>
                  <a:lnTo>
                    <a:pt x="175" y="302"/>
                  </a:lnTo>
                  <a:lnTo>
                    <a:pt x="176" y="302"/>
                  </a:lnTo>
                  <a:lnTo>
                    <a:pt x="176" y="303"/>
                  </a:lnTo>
                  <a:lnTo>
                    <a:pt x="177" y="303"/>
                  </a:lnTo>
                  <a:lnTo>
                    <a:pt x="177" y="303"/>
                  </a:lnTo>
                  <a:lnTo>
                    <a:pt x="178" y="303"/>
                  </a:lnTo>
                  <a:lnTo>
                    <a:pt x="178" y="303"/>
                  </a:lnTo>
                  <a:lnTo>
                    <a:pt x="179" y="303"/>
                  </a:lnTo>
                  <a:lnTo>
                    <a:pt x="180" y="303"/>
                  </a:lnTo>
                  <a:lnTo>
                    <a:pt x="180" y="303"/>
                  </a:lnTo>
                  <a:lnTo>
                    <a:pt x="181" y="303"/>
                  </a:lnTo>
                  <a:lnTo>
                    <a:pt x="181" y="304"/>
                  </a:lnTo>
                  <a:lnTo>
                    <a:pt x="182" y="304"/>
                  </a:lnTo>
                  <a:lnTo>
                    <a:pt x="182" y="304"/>
                  </a:lnTo>
                  <a:lnTo>
                    <a:pt x="183" y="304"/>
                  </a:lnTo>
                  <a:lnTo>
                    <a:pt x="184" y="304"/>
                  </a:lnTo>
                  <a:lnTo>
                    <a:pt x="184" y="304"/>
                  </a:lnTo>
                  <a:lnTo>
                    <a:pt x="185" y="304"/>
                  </a:lnTo>
                  <a:lnTo>
                    <a:pt x="185" y="305"/>
                  </a:lnTo>
                  <a:lnTo>
                    <a:pt x="186" y="305"/>
                  </a:lnTo>
                  <a:lnTo>
                    <a:pt x="187" y="305"/>
                  </a:lnTo>
                  <a:lnTo>
                    <a:pt x="187" y="305"/>
                  </a:lnTo>
                  <a:lnTo>
                    <a:pt x="188" y="305"/>
                  </a:lnTo>
                  <a:lnTo>
                    <a:pt x="188" y="305"/>
                  </a:lnTo>
                  <a:lnTo>
                    <a:pt x="189" y="306"/>
                  </a:lnTo>
                  <a:lnTo>
                    <a:pt x="189" y="306"/>
                  </a:lnTo>
                  <a:lnTo>
                    <a:pt x="190" y="306"/>
                  </a:lnTo>
                  <a:lnTo>
                    <a:pt x="191" y="306"/>
                  </a:lnTo>
                  <a:lnTo>
                    <a:pt x="191" y="306"/>
                  </a:lnTo>
                  <a:lnTo>
                    <a:pt x="192" y="306"/>
                  </a:lnTo>
                  <a:lnTo>
                    <a:pt x="192" y="307"/>
                  </a:lnTo>
                  <a:lnTo>
                    <a:pt x="193" y="307"/>
                  </a:lnTo>
                  <a:lnTo>
                    <a:pt x="194" y="307"/>
                  </a:lnTo>
                  <a:lnTo>
                    <a:pt x="194" y="307"/>
                  </a:lnTo>
                  <a:lnTo>
                    <a:pt x="195" y="307"/>
                  </a:lnTo>
                  <a:lnTo>
                    <a:pt x="195" y="307"/>
                  </a:lnTo>
                  <a:lnTo>
                    <a:pt x="196" y="308"/>
                  </a:lnTo>
                  <a:lnTo>
                    <a:pt x="196" y="308"/>
                  </a:lnTo>
                  <a:lnTo>
                    <a:pt x="197" y="308"/>
                  </a:lnTo>
                  <a:lnTo>
                    <a:pt x="198" y="308"/>
                  </a:lnTo>
                  <a:lnTo>
                    <a:pt x="198" y="308"/>
                  </a:lnTo>
                  <a:lnTo>
                    <a:pt x="199" y="309"/>
                  </a:lnTo>
                  <a:lnTo>
                    <a:pt x="199" y="309"/>
                  </a:lnTo>
                  <a:lnTo>
                    <a:pt x="200" y="309"/>
                  </a:lnTo>
                  <a:lnTo>
                    <a:pt x="201" y="309"/>
                  </a:lnTo>
                  <a:lnTo>
                    <a:pt x="201" y="309"/>
                  </a:lnTo>
                  <a:lnTo>
                    <a:pt x="202" y="309"/>
                  </a:lnTo>
                  <a:lnTo>
                    <a:pt x="202" y="310"/>
                  </a:lnTo>
                  <a:lnTo>
                    <a:pt x="203" y="310"/>
                  </a:lnTo>
                  <a:lnTo>
                    <a:pt x="203" y="310"/>
                  </a:lnTo>
                  <a:lnTo>
                    <a:pt x="204" y="310"/>
                  </a:lnTo>
                  <a:lnTo>
                    <a:pt x="205" y="310"/>
                  </a:lnTo>
                  <a:lnTo>
                    <a:pt x="205" y="310"/>
                  </a:lnTo>
                  <a:lnTo>
                    <a:pt x="206" y="310"/>
                  </a:lnTo>
                  <a:lnTo>
                    <a:pt x="206" y="311"/>
                  </a:lnTo>
                  <a:lnTo>
                    <a:pt x="207" y="311"/>
                  </a:lnTo>
                  <a:lnTo>
                    <a:pt x="207" y="311"/>
                  </a:lnTo>
                  <a:lnTo>
                    <a:pt x="208" y="311"/>
                  </a:lnTo>
                  <a:lnTo>
                    <a:pt x="209" y="311"/>
                  </a:lnTo>
                  <a:lnTo>
                    <a:pt x="209" y="311"/>
                  </a:lnTo>
                  <a:lnTo>
                    <a:pt x="210" y="311"/>
                  </a:lnTo>
                  <a:lnTo>
                    <a:pt x="210" y="311"/>
                  </a:lnTo>
                  <a:lnTo>
                    <a:pt x="211" y="312"/>
                  </a:lnTo>
                  <a:lnTo>
                    <a:pt x="212" y="312"/>
                  </a:lnTo>
                  <a:lnTo>
                    <a:pt x="212" y="312"/>
                  </a:lnTo>
                  <a:lnTo>
                    <a:pt x="213" y="312"/>
                  </a:lnTo>
                  <a:lnTo>
                    <a:pt x="213" y="312"/>
                  </a:lnTo>
                  <a:lnTo>
                    <a:pt x="214" y="312"/>
                  </a:lnTo>
                  <a:lnTo>
                    <a:pt x="214" y="312"/>
                  </a:lnTo>
                  <a:lnTo>
                    <a:pt x="215" y="312"/>
                  </a:lnTo>
                  <a:lnTo>
                    <a:pt x="216" y="312"/>
                  </a:lnTo>
                  <a:lnTo>
                    <a:pt x="216" y="312"/>
                  </a:lnTo>
                  <a:lnTo>
                    <a:pt x="217" y="312"/>
                  </a:lnTo>
                  <a:lnTo>
                    <a:pt x="217" y="313"/>
                  </a:lnTo>
                  <a:lnTo>
                    <a:pt x="218" y="313"/>
                  </a:lnTo>
                  <a:lnTo>
                    <a:pt x="219" y="313"/>
                  </a:lnTo>
                  <a:lnTo>
                    <a:pt x="219" y="313"/>
                  </a:lnTo>
                  <a:lnTo>
                    <a:pt x="220" y="313"/>
                  </a:lnTo>
                  <a:lnTo>
                    <a:pt x="220" y="313"/>
                  </a:lnTo>
                  <a:lnTo>
                    <a:pt x="221" y="313"/>
                  </a:lnTo>
                  <a:lnTo>
                    <a:pt x="221" y="313"/>
                  </a:lnTo>
                  <a:lnTo>
                    <a:pt x="222" y="313"/>
                  </a:lnTo>
                  <a:lnTo>
                    <a:pt x="223" y="313"/>
                  </a:lnTo>
                  <a:lnTo>
                    <a:pt x="223" y="313"/>
                  </a:lnTo>
                  <a:lnTo>
                    <a:pt x="224" y="313"/>
                  </a:lnTo>
                  <a:lnTo>
                    <a:pt x="224" y="313"/>
                  </a:lnTo>
                  <a:lnTo>
                    <a:pt x="225" y="313"/>
                  </a:lnTo>
                  <a:lnTo>
                    <a:pt x="225" y="313"/>
                  </a:lnTo>
                  <a:lnTo>
                    <a:pt x="226" y="313"/>
                  </a:lnTo>
                  <a:lnTo>
                    <a:pt x="227" y="313"/>
                  </a:lnTo>
                  <a:lnTo>
                    <a:pt x="227" y="313"/>
                  </a:lnTo>
                  <a:lnTo>
                    <a:pt x="228" y="313"/>
                  </a:lnTo>
                  <a:lnTo>
                    <a:pt x="228" y="313"/>
                  </a:lnTo>
                  <a:lnTo>
                    <a:pt x="229" y="313"/>
                  </a:lnTo>
                  <a:lnTo>
                    <a:pt x="230" y="313"/>
                  </a:lnTo>
                  <a:lnTo>
                    <a:pt x="230" y="313"/>
                  </a:lnTo>
                  <a:lnTo>
                    <a:pt x="231" y="313"/>
                  </a:lnTo>
                  <a:lnTo>
                    <a:pt x="231" y="313"/>
                  </a:lnTo>
                  <a:lnTo>
                    <a:pt x="232" y="313"/>
                  </a:lnTo>
                  <a:lnTo>
                    <a:pt x="232" y="313"/>
                  </a:lnTo>
                  <a:lnTo>
                    <a:pt x="233" y="314"/>
                  </a:lnTo>
                  <a:lnTo>
                    <a:pt x="234" y="314"/>
                  </a:lnTo>
                  <a:lnTo>
                    <a:pt x="234" y="314"/>
                  </a:lnTo>
                  <a:lnTo>
                    <a:pt x="235" y="314"/>
                  </a:lnTo>
                  <a:lnTo>
                    <a:pt x="235" y="314"/>
                  </a:lnTo>
                  <a:lnTo>
                    <a:pt x="236" y="314"/>
                  </a:lnTo>
                  <a:lnTo>
                    <a:pt x="237" y="314"/>
                  </a:lnTo>
                  <a:lnTo>
                    <a:pt x="237" y="314"/>
                  </a:lnTo>
                  <a:lnTo>
                    <a:pt x="238" y="314"/>
                  </a:lnTo>
                  <a:lnTo>
                    <a:pt x="238" y="314"/>
                  </a:lnTo>
                  <a:lnTo>
                    <a:pt x="239" y="314"/>
                  </a:lnTo>
                  <a:lnTo>
                    <a:pt x="239" y="314"/>
                  </a:lnTo>
                  <a:lnTo>
                    <a:pt x="240" y="314"/>
                  </a:lnTo>
                  <a:lnTo>
                    <a:pt x="241" y="314"/>
                  </a:lnTo>
                  <a:lnTo>
                    <a:pt x="241" y="314"/>
                  </a:lnTo>
                  <a:lnTo>
                    <a:pt x="242" y="314"/>
                  </a:lnTo>
                  <a:lnTo>
                    <a:pt x="242" y="314"/>
                  </a:lnTo>
                  <a:lnTo>
                    <a:pt x="243" y="314"/>
                  </a:lnTo>
                  <a:lnTo>
                    <a:pt x="244" y="314"/>
                  </a:lnTo>
                  <a:lnTo>
                    <a:pt x="244" y="314"/>
                  </a:lnTo>
                  <a:lnTo>
                    <a:pt x="245" y="314"/>
                  </a:lnTo>
                  <a:lnTo>
                    <a:pt x="245" y="314"/>
                  </a:lnTo>
                  <a:lnTo>
                    <a:pt x="246" y="314"/>
                  </a:lnTo>
                  <a:lnTo>
                    <a:pt x="246" y="314"/>
                  </a:lnTo>
                  <a:lnTo>
                    <a:pt x="247" y="314"/>
                  </a:lnTo>
                  <a:lnTo>
                    <a:pt x="248" y="314"/>
                  </a:lnTo>
                  <a:lnTo>
                    <a:pt x="248" y="314"/>
                  </a:lnTo>
                  <a:lnTo>
                    <a:pt x="249" y="314"/>
                  </a:lnTo>
                  <a:lnTo>
                    <a:pt x="249" y="314"/>
                  </a:lnTo>
                  <a:lnTo>
                    <a:pt x="250" y="314"/>
                  </a:lnTo>
                  <a:lnTo>
                    <a:pt x="250" y="314"/>
                  </a:lnTo>
                  <a:lnTo>
                    <a:pt x="251" y="314"/>
                  </a:lnTo>
                  <a:lnTo>
                    <a:pt x="252" y="314"/>
                  </a:lnTo>
                  <a:lnTo>
                    <a:pt x="252" y="314"/>
                  </a:lnTo>
                  <a:lnTo>
                    <a:pt x="253" y="314"/>
                  </a:lnTo>
                  <a:lnTo>
                    <a:pt x="253" y="314"/>
                  </a:lnTo>
                  <a:lnTo>
                    <a:pt x="254" y="314"/>
                  </a:lnTo>
                  <a:lnTo>
                    <a:pt x="255" y="314"/>
                  </a:lnTo>
                  <a:lnTo>
                    <a:pt x="255" y="314"/>
                  </a:lnTo>
                  <a:lnTo>
                    <a:pt x="256" y="314"/>
                  </a:lnTo>
                  <a:lnTo>
                    <a:pt x="256" y="314"/>
                  </a:lnTo>
                  <a:lnTo>
                    <a:pt x="257" y="314"/>
                  </a:lnTo>
                  <a:lnTo>
                    <a:pt x="257" y="314"/>
                  </a:lnTo>
                  <a:lnTo>
                    <a:pt x="258" y="314"/>
                  </a:lnTo>
                  <a:lnTo>
                    <a:pt x="259" y="314"/>
                  </a:lnTo>
                  <a:lnTo>
                    <a:pt x="259" y="314"/>
                  </a:lnTo>
                  <a:lnTo>
                    <a:pt x="260" y="314"/>
                  </a:lnTo>
                  <a:lnTo>
                    <a:pt x="260" y="314"/>
                  </a:lnTo>
                  <a:lnTo>
                    <a:pt x="261" y="314"/>
                  </a:lnTo>
                  <a:lnTo>
                    <a:pt x="262" y="314"/>
                  </a:lnTo>
                  <a:lnTo>
                    <a:pt x="262" y="314"/>
                  </a:lnTo>
                  <a:lnTo>
                    <a:pt x="263" y="314"/>
                  </a:lnTo>
                  <a:lnTo>
                    <a:pt x="263" y="314"/>
                  </a:lnTo>
                  <a:lnTo>
                    <a:pt x="264" y="314"/>
                  </a:lnTo>
                  <a:lnTo>
                    <a:pt x="264" y="314"/>
                  </a:lnTo>
                  <a:lnTo>
                    <a:pt x="265" y="314"/>
                  </a:lnTo>
                  <a:lnTo>
                    <a:pt x="266" y="314"/>
                  </a:lnTo>
                  <a:lnTo>
                    <a:pt x="266" y="314"/>
                  </a:lnTo>
                  <a:lnTo>
                    <a:pt x="267" y="314"/>
                  </a:lnTo>
                  <a:lnTo>
                    <a:pt x="267" y="314"/>
                  </a:lnTo>
                  <a:lnTo>
                    <a:pt x="268" y="314"/>
                  </a:lnTo>
                  <a:lnTo>
                    <a:pt x="268" y="314"/>
                  </a:lnTo>
                  <a:lnTo>
                    <a:pt x="269" y="314"/>
                  </a:lnTo>
                  <a:lnTo>
                    <a:pt x="270" y="314"/>
                  </a:lnTo>
                  <a:lnTo>
                    <a:pt x="270" y="314"/>
                  </a:lnTo>
                  <a:lnTo>
                    <a:pt x="271" y="314"/>
                  </a:lnTo>
                  <a:lnTo>
                    <a:pt x="271" y="314"/>
                  </a:lnTo>
                  <a:lnTo>
                    <a:pt x="272" y="314"/>
                  </a:lnTo>
                  <a:lnTo>
                    <a:pt x="273" y="314"/>
                  </a:lnTo>
                  <a:lnTo>
                    <a:pt x="273" y="314"/>
                  </a:lnTo>
                  <a:lnTo>
                    <a:pt x="274" y="314"/>
                  </a:lnTo>
                  <a:lnTo>
                    <a:pt x="274" y="314"/>
                  </a:lnTo>
                  <a:lnTo>
                    <a:pt x="275" y="314"/>
                  </a:lnTo>
                  <a:lnTo>
                    <a:pt x="275" y="314"/>
                  </a:lnTo>
                  <a:lnTo>
                    <a:pt x="276" y="314"/>
                  </a:lnTo>
                  <a:lnTo>
                    <a:pt x="277" y="314"/>
                  </a:lnTo>
                  <a:lnTo>
                    <a:pt x="277" y="314"/>
                  </a:lnTo>
                  <a:lnTo>
                    <a:pt x="278" y="314"/>
                  </a:lnTo>
                  <a:lnTo>
                    <a:pt x="278" y="314"/>
                  </a:lnTo>
                  <a:lnTo>
                    <a:pt x="279" y="314"/>
                  </a:lnTo>
                  <a:lnTo>
                    <a:pt x="280" y="314"/>
                  </a:lnTo>
                  <a:lnTo>
                    <a:pt x="280" y="314"/>
                  </a:lnTo>
                  <a:lnTo>
                    <a:pt x="281" y="314"/>
                  </a:lnTo>
                  <a:lnTo>
                    <a:pt x="281" y="314"/>
                  </a:lnTo>
                  <a:lnTo>
                    <a:pt x="282" y="314"/>
                  </a:lnTo>
                  <a:lnTo>
                    <a:pt x="282" y="314"/>
                  </a:lnTo>
                  <a:lnTo>
                    <a:pt x="283" y="314"/>
                  </a:lnTo>
                  <a:lnTo>
                    <a:pt x="284" y="314"/>
                  </a:lnTo>
                  <a:lnTo>
                    <a:pt x="284" y="314"/>
                  </a:lnTo>
                  <a:lnTo>
                    <a:pt x="285" y="314"/>
                  </a:lnTo>
                  <a:lnTo>
                    <a:pt x="285" y="314"/>
                  </a:lnTo>
                  <a:lnTo>
                    <a:pt x="286" y="314"/>
                  </a:lnTo>
                  <a:lnTo>
                    <a:pt x="287" y="314"/>
                  </a:lnTo>
                  <a:lnTo>
                    <a:pt x="287" y="314"/>
                  </a:lnTo>
                  <a:lnTo>
                    <a:pt x="288" y="314"/>
                  </a:lnTo>
                  <a:lnTo>
                    <a:pt x="288" y="314"/>
                  </a:lnTo>
                  <a:lnTo>
                    <a:pt x="289" y="314"/>
                  </a:lnTo>
                  <a:lnTo>
                    <a:pt x="289" y="314"/>
                  </a:lnTo>
                  <a:lnTo>
                    <a:pt x="290" y="314"/>
                  </a:lnTo>
                </a:path>
              </a:pathLst>
            </a:custGeom>
            <a:noFill/>
            <a:ln w="9525">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 name="Line 66"/>
            <p:cNvSpPr>
              <a:spLocks noChangeShapeType="1"/>
            </p:cNvSpPr>
            <p:nvPr/>
          </p:nvSpPr>
          <p:spPr bwMode="auto">
            <a:xfrm>
              <a:off x="6515855" y="4540527"/>
              <a:ext cx="1593523" cy="0"/>
            </a:xfrm>
            <a:prstGeom prst="line">
              <a:avLst/>
            </a:prstGeom>
            <a:noFill/>
            <a:ln w="9525">
              <a:solidFill>
                <a:srgbClr val="8CBD6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Line 67"/>
            <p:cNvSpPr>
              <a:spLocks noChangeShapeType="1"/>
            </p:cNvSpPr>
            <p:nvPr/>
          </p:nvSpPr>
          <p:spPr bwMode="auto">
            <a:xfrm flipV="1">
              <a:off x="7301838" y="4510680"/>
              <a:ext cx="0" cy="49746"/>
            </a:xfrm>
            <a:prstGeom prst="line">
              <a:avLst/>
            </a:prstGeom>
            <a:noFill/>
            <a:ln w="9525">
              <a:solidFill>
                <a:srgbClr val="8CBD6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Line 68"/>
            <p:cNvSpPr>
              <a:spLocks noChangeShapeType="1"/>
            </p:cNvSpPr>
            <p:nvPr/>
          </p:nvSpPr>
          <p:spPr bwMode="auto">
            <a:xfrm>
              <a:off x="6933720" y="4331595"/>
              <a:ext cx="46761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 name="Line 69"/>
            <p:cNvSpPr>
              <a:spLocks noChangeShapeType="1"/>
            </p:cNvSpPr>
            <p:nvPr/>
          </p:nvSpPr>
          <p:spPr bwMode="auto">
            <a:xfrm flipV="1">
              <a:off x="7162550" y="4301747"/>
              <a:ext cx="0" cy="49746"/>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Line 70"/>
            <p:cNvSpPr>
              <a:spLocks noChangeShapeType="1"/>
            </p:cNvSpPr>
            <p:nvPr/>
          </p:nvSpPr>
          <p:spPr bwMode="auto">
            <a:xfrm>
              <a:off x="6794432" y="4121004"/>
              <a:ext cx="378068"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 name="Line 71"/>
            <p:cNvSpPr>
              <a:spLocks noChangeShapeType="1"/>
            </p:cNvSpPr>
            <p:nvPr/>
          </p:nvSpPr>
          <p:spPr bwMode="auto">
            <a:xfrm flipV="1">
              <a:off x="6973516" y="4091156"/>
              <a:ext cx="0" cy="49746"/>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 name="Line 72"/>
            <p:cNvSpPr>
              <a:spLocks noChangeShapeType="1"/>
            </p:cNvSpPr>
            <p:nvPr/>
          </p:nvSpPr>
          <p:spPr bwMode="auto">
            <a:xfrm>
              <a:off x="6474401" y="3912072"/>
              <a:ext cx="290184"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 name="Line 73"/>
            <p:cNvSpPr>
              <a:spLocks noChangeShapeType="1"/>
            </p:cNvSpPr>
            <p:nvPr/>
          </p:nvSpPr>
          <p:spPr bwMode="auto">
            <a:xfrm flipV="1">
              <a:off x="6615347" y="3882224"/>
              <a:ext cx="0" cy="49746"/>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Line 74"/>
            <p:cNvSpPr>
              <a:spLocks noChangeShapeType="1"/>
            </p:cNvSpPr>
            <p:nvPr/>
          </p:nvSpPr>
          <p:spPr bwMode="auto">
            <a:xfrm>
              <a:off x="7112804" y="3703140"/>
              <a:ext cx="359828"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 name="Line 75"/>
            <p:cNvSpPr>
              <a:spLocks noChangeShapeType="1"/>
            </p:cNvSpPr>
            <p:nvPr/>
          </p:nvSpPr>
          <p:spPr bwMode="auto">
            <a:xfrm flipV="1">
              <a:off x="7281940" y="3673292"/>
              <a:ext cx="0" cy="49746"/>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 name="Line 76"/>
            <p:cNvSpPr>
              <a:spLocks noChangeShapeType="1"/>
            </p:cNvSpPr>
            <p:nvPr/>
          </p:nvSpPr>
          <p:spPr bwMode="auto">
            <a:xfrm>
              <a:off x="6645194" y="3492550"/>
              <a:ext cx="437763" cy="0"/>
            </a:xfrm>
            <a:prstGeom prst="line">
              <a:avLst/>
            </a:prstGeom>
            <a:noFill/>
            <a:ln w="9525">
              <a:solidFill>
                <a:srgbClr val="5B9BD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 name="Line 77"/>
            <p:cNvSpPr>
              <a:spLocks noChangeShapeType="1"/>
            </p:cNvSpPr>
            <p:nvPr/>
          </p:nvSpPr>
          <p:spPr bwMode="auto">
            <a:xfrm flipV="1">
              <a:off x="6854126" y="3462702"/>
              <a:ext cx="0" cy="49746"/>
            </a:xfrm>
            <a:prstGeom prst="line">
              <a:avLst/>
            </a:prstGeom>
            <a:noFill/>
            <a:ln w="9525">
              <a:solidFill>
                <a:srgbClr val="5B9BD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 name="Line 78"/>
            <p:cNvSpPr>
              <a:spLocks noChangeShapeType="1"/>
            </p:cNvSpPr>
            <p:nvPr/>
          </p:nvSpPr>
          <p:spPr bwMode="auto">
            <a:xfrm>
              <a:off x="6525804" y="3283617"/>
              <a:ext cx="17908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 name="Line 79"/>
            <p:cNvSpPr>
              <a:spLocks noChangeShapeType="1"/>
            </p:cNvSpPr>
            <p:nvPr/>
          </p:nvSpPr>
          <p:spPr bwMode="auto">
            <a:xfrm flipV="1">
              <a:off x="6615347" y="3253770"/>
              <a:ext cx="0" cy="49746"/>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Line 80"/>
            <p:cNvSpPr>
              <a:spLocks noChangeShapeType="1"/>
            </p:cNvSpPr>
            <p:nvPr/>
          </p:nvSpPr>
          <p:spPr bwMode="auto">
            <a:xfrm>
              <a:off x="5867503" y="3084634"/>
              <a:ext cx="1734468" cy="0"/>
            </a:xfrm>
            <a:prstGeom prst="line">
              <a:avLst/>
            </a:prstGeom>
            <a:noFill/>
            <a:ln w="9525">
              <a:solidFill>
                <a:srgbClr val="8CBD6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 name="Line 81"/>
            <p:cNvSpPr>
              <a:spLocks noChangeShapeType="1"/>
            </p:cNvSpPr>
            <p:nvPr/>
          </p:nvSpPr>
          <p:spPr bwMode="auto">
            <a:xfrm flipV="1">
              <a:off x="6724787" y="3054787"/>
              <a:ext cx="0" cy="49746"/>
            </a:xfrm>
            <a:prstGeom prst="line">
              <a:avLst/>
            </a:prstGeom>
            <a:noFill/>
            <a:ln w="9525">
              <a:solidFill>
                <a:srgbClr val="8CBD6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 name="Line 82"/>
            <p:cNvSpPr>
              <a:spLocks noChangeShapeType="1"/>
            </p:cNvSpPr>
            <p:nvPr/>
          </p:nvSpPr>
          <p:spPr bwMode="auto">
            <a:xfrm>
              <a:off x="6305266" y="2874044"/>
              <a:ext cx="42947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 name="Line 83"/>
            <p:cNvSpPr>
              <a:spLocks noChangeShapeType="1"/>
            </p:cNvSpPr>
            <p:nvPr/>
          </p:nvSpPr>
          <p:spPr bwMode="auto">
            <a:xfrm flipV="1">
              <a:off x="6515855" y="2844196"/>
              <a:ext cx="0" cy="49746"/>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 name="Line 84"/>
            <p:cNvSpPr>
              <a:spLocks noChangeShapeType="1"/>
            </p:cNvSpPr>
            <p:nvPr/>
          </p:nvSpPr>
          <p:spPr bwMode="auto">
            <a:xfrm>
              <a:off x="6374910" y="2665111"/>
              <a:ext cx="290184"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 name="Line 85"/>
            <p:cNvSpPr>
              <a:spLocks noChangeShapeType="1"/>
            </p:cNvSpPr>
            <p:nvPr/>
          </p:nvSpPr>
          <p:spPr bwMode="auto">
            <a:xfrm flipV="1">
              <a:off x="6515855" y="2635264"/>
              <a:ext cx="0" cy="49746"/>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 name="Line 86"/>
            <p:cNvSpPr>
              <a:spLocks noChangeShapeType="1"/>
            </p:cNvSpPr>
            <p:nvPr/>
          </p:nvSpPr>
          <p:spPr bwMode="auto">
            <a:xfrm>
              <a:off x="6484350" y="2456179"/>
              <a:ext cx="170794"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 name="Line 87"/>
            <p:cNvSpPr>
              <a:spLocks noChangeShapeType="1"/>
            </p:cNvSpPr>
            <p:nvPr/>
          </p:nvSpPr>
          <p:spPr bwMode="auto">
            <a:xfrm flipV="1">
              <a:off x="6565601" y="2424674"/>
              <a:ext cx="0" cy="51404"/>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 name="Line 88"/>
            <p:cNvSpPr>
              <a:spLocks noChangeShapeType="1"/>
            </p:cNvSpPr>
            <p:nvPr/>
          </p:nvSpPr>
          <p:spPr bwMode="auto">
            <a:xfrm>
              <a:off x="5487777" y="2245589"/>
              <a:ext cx="1316604" cy="0"/>
            </a:xfrm>
            <a:prstGeom prst="line">
              <a:avLst/>
            </a:prstGeom>
            <a:noFill/>
            <a:ln w="9525">
              <a:solidFill>
                <a:srgbClr val="8CBD6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 name="Line 89"/>
            <p:cNvSpPr>
              <a:spLocks noChangeShapeType="1"/>
            </p:cNvSpPr>
            <p:nvPr/>
          </p:nvSpPr>
          <p:spPr bwMode="auto">
            <a:xfrm flipV="1">
              <a:off x="6136130" y="2215742"/>
              <a:ext cx="0" cy="49746"/>
            </a:xfrm>
            <a:prstGeom prst="line">
              <a:avLst/>
            </a:prstGeom>
            <a:noFill/>
            <a:ln w="9525">
              <a:solidFill>
                <a:srgbClr val="8CBD6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 name="Line 90"/>
            <p:cNvSpPr>
              <a:spLocks noChangeShapeType="1"/>
            </p:cNvSpPr>
            <p:nvPr/>
          </p:nvSpPr>
          <p:spPr bwMode="auto">
            <a:xfrm>
              <a:off x="6364960" y="2036657"/>
              <a:ext cx="19069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 name="Line 91"/>
            <p:cNvSpPr>
              <a:spLocks noChangeShapeType="1"/>
            </p:cNvSpPr>
            <p:nvPr/>
          </p:nvSpPr>
          <p:spPr bwMode="auto">
            <a:xfrm flipV="1">
              <a:off x="6454503" y="2006810"/>
              <a:ext cx="0" cy="49746"/>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Line 92"/>
            <p:cNvSpPr>
              <a:spLocks noChangeShapeType="1"/>
            </p:cNvSpPr>
            <p:nvPr/>
          </p:nvSpPr>
          <p:spPr bwMode="auto">
            <a:xfrm>
              <a:off x="6464452" y="1826066"/>
              <a:ext cx="61354"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Line 91"/>
            <p:cNvSpPr>
              <a:spLocks noChangeShapeType="1"/>
            </p:cNvSpPr>
            <p:nvPr/>
          </p:nvSpPr>
          <p:spPr bwMode="auto">
            <a:xfrm flipV="1">
              <a:off x="6496683" y="1797080"/>
              <a:ext cx="0" cy="49746"/>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mc:AlternateContent xmlns:mc="http://schemas.openxmlformats.org/markup-compatibility/2006" xmlns:a14="http://schemas.microsoft.com/office/drawing/2010/main">
        <mc:Choice Requires="a14">
          <p:sp>
            <p:nvSpPr>
              <p:cNvPr id="2" name="TextBox 1"/>
              <p:cNvSpPr txBox="1"/>
              <p:nvPr/>
            </p:nvSpPr>
            <p:spPr>
              <a:xfrm>
                <a:off x="428728" y="6235006"/>
                <a:ext cx="7563371" cy="646331"/>
              </a:xfrm>
              <a:prstGeom prst="rect">
                <a:avLst/>
              </a:prstGeom>
              <a:noFill/>
            </p:spPr>
            <p:txBody>
              <a:bodyPr wrap="square" rtlCol="0">
                <a:spAutoFit/>
              </a:bodyPr>
              <a:lstStyle/>
              <a:p>
                <a:r>
                  <a:rPr lang="en-US" dirty="0" smtClean="0"/>
                  <a:t>This experimental determination of </a:t>
                </a:r>
                <a14:m>
                  <m:oMath xmlns:m="http://schemas.openxmlformats.org/officeDocument/2006/math">
                    <m:r>
                      <a:rPr lang="en-US" b="0" i="1" smtClean="0">
                        <a:latin typeface="Cambria Math" panose="02040503050406030204" pitchFamily="18" charset="0"/>
                      </a:rPr>
                      <m:t>𝜆</m:t>
                    </m:r>
                  </m:oMath>
                </a14:m>
                <a:r>
                  <a:rPr lang="en-US" dirty="0" smtClean="0"/>
                  <a:t> is considerably more precise than from theory (lattice), so far.</a:t>
                </a:r>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428728" y="6235006"/>
                <a:ext cx="7563371" cy="646331"/>
              </a:xfrm>
              <a:prstGeom prst="rect">
                <a:avLst/>
              </a:prstGeom>
              <a:blipFill>
                <a:blip r:embed="rId17"/>
                <a:stretch>
                  <a:fillRect l="-645" t="-5660" b="-14151"/>
                </a:stretch>
              </a:blipFill>
            </p:spPr>
            <p:txBody>
              <a:bodyPr/>
              <a:lstStyle/>
              <a:p>
                <a:r>
                  <a:rPr lang="en-US">
                    <a:noFill/>
                  </a:rPr>
                  <a:t> </a:t>
                </a:r>
              </a:p>
            </p:txBody>
          </p:sp>
        </mc:Fallback>
      </mc:AlternateContent>
    </p:spTree>
    <p:extLst>
      <p:ext uri="{BB962C8B-B14F-4D97-AF65-F5344CB8AC3E}">
        <p14:creationId xmlns:p14="http://schemas.microsoft.com/office/powerpoint/2010/main" val="1146844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554" name="TextBox 6553"/>
              <p:cNvSpPr txBox="1"/>
              <p:nvPr/>
            </p:nvSpPr>
            <p:spPr>
              <a:xfrm>
                <a:off x="133148" y="5550074"/>
                <a:ext cx="8877704" cy="1203406"/>
              </a:xfrm>
              <a:prstGeom prst="rect">
                <a:avLst/>
              </a:prstGeom>
              <a:noFill/>
            </p:spPr>
            <p:txBody>
              <a:bodyPr wrap="square" rtlCol="0">
                <a:spAutoFit/>
              </a:bodyPr>
              <a:lstStyle/>
              <a:p>
                <a:r>
                  <a:rPr lang="en-US" dirty="0" smtClean="0"/>
                  <a:t>CKM </a:t>
                </a:r>
                <a:r>
                  <a:rPr lang="en-US" dirty="0" err="1" smtClean="0"/>
                  <a:t>Unitarity</a:t>
                </a:r>
                <a:r>
                  <a:rPr lang="en-US" dirty="0" smtClean="0"/>
                  <a:t> </a:t>
                </a:r>
                <a:r>
                  <a:rPr lang="en-US" dirty="0"/>
                  <a:t>seems to be violated by now </a:t>
                </a:r>
                <a:r>
                  <a:rPr lang="en-US" dirty="0" smtClean="0"/>
                  <a:t>3-4</a:t>
                </a:r>
                <a:r>
                  <a:rPr lang="el-GR" dirty="0" smtClean="0"/>
                  <a:t>σ</a:t>
                </a:r>
                <a:r>
                  <a:rPr lang="en-US" dirty="0" smtClean="0"/>
                  <a:t>! Neutrons </a:t>
                </a:r>
                <a:r>
                  <a:rPr lang="en-US" dirty="0"/>
                  <a:t>reach precision of </a:t>
                </a:r>
                <a14:m>
                  <m:oMath xmlns:m="http://schemas.openxmlformats.org/officeDocument/2006/math">
                    <m:r>
                      <m:rPr>
                        <m:sty m:val="p"/>
                      </m:rPr>
                      <a:rPr lang="en-US" b="0" i="0" smtClean="0">
                        <a:latin typeface="Cambria Math" panose="02040503050406030204" pitchFamily="18" charset="0"/>
                      </a:rPr>
                      <m:t>ft</m:t>
                    </m:r>
                    <m:r>
                      <a:rPr lang="en-US" b="0" i="0"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r>
                      <a:rPr lang="en-US" b="0" i="1" smtClean="0">
                        <a:latin typeface="Cambria Math" panose="02040503050406030204" pitchFamily="18" charset="0"/>
                      </a:rPr>
                      <m:t>)</m:t>
                    </m:r>
                  </m:oMath>
                </a14:m>
                <a:r>
                  <a:rPr lang="en-US" dirty="0"/>
                  <a:t> if</a:t>
                </a:r>
              </a:p>
              <a:p>
                <a:pPr algn="ctr"/>
                <a14:m>
                  <m:oMath xmlns:m="http://schemas.openxmlformats.org/officeDocument/2006/math">
                    <m:f>
                      <m:fPr>
                        <m:type m:val="lin"/>
                        <m:ctrlPr>
                          <a:rPr lang="en-US" b="0" i="1" smtClean="0">
                            <a:solidFill>
                              <a:srgbClr val="FF0000"/>
                            </a:solidFill>
                            <a:latin typeface="Cambria Math" panose="02040503050406030204" pitchFamily="18" charset="0"/>
                          </a:rPr>
                        </m:ctrlPr>
                      </m:fPr>
                      <m:num>
                        <m:r>
                          <m:rPr>
                            <m:sty m:val="p"/>
                          </m:rPr>
                          <a:rPr lang="en-US" b="0" i="0" smtClean="0">
                            <a:solidFill>
                              <a:srgbClr val="FF0000"/>
                            </a:solidFill>
                            <a:latin typeface="Cambria Math" panose="02040503050406030204" pitchFamily="18" charset="0"/>
                          </a:rPr>
                          <m:t>Δ</m:t>
                        </m:r>
                        <m:r>
                          <a:rPr lang="en-US" b="0" i="1" smtClean="0">
                            <a:solidFill>
                              <a:srgbClr val="FF0000"/>
                            </a:solidFill>
                            <a:latin typeface="Cambria Math" panose="02040503050406030204" pitchFamily="18" charset="0"/>
                          </a:rPr>
                          <m:t>𝜆</m:t>
                        </m:r>
                      </m:num>
                      <m:den>
                        <m:r>
                          <a:rPr lang="en-US" b="0" i="1" smtClean="0">
                            <a:solidFill>
                              <a:srgbClr val="FF0000"/>
                            </a:solidFill>
                            <a:latin typeface="Cambria Math" panose="02040503050406030204" pitchFamily="18" charset="0"/>
                          </a:rPr>
                          <m:t>𝜆</m:t>
                        </m:r>
                      </m:den>
                    </m:f>
                    <m:r>
                      <a:rPr lang="en-US" b="0" i="1" smtClean="0">
                        <a:solidFill>
                          <a:srgbClr val="FF0000"/>
                        </a:solidFill>
                        <a:latin typeface="Cambria Math" panose="02040503050406030204" pitchFamily="18" charset="0"/>
                      </a:rPr>
                      <m:t>∼</m:t>
                    </m:r>
                    <m:sSup>
                      <m:sSupPr>
                        <m:ctrlPr>
                          <a:rPr lang="en-US" b="0"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9⋅10</m:t>
                        </m:r>
                      </m:e>
                      <m:sup>
                        <m:r>
                          <a:rPr lang="en-US" b="0" i="1" smtClean="0">
                            <a:solidFill>
                              <a:srgbClr val="FF0000"/>
                            </a:solidFill>
                            <a:latin typeface="Cambria Math" panose="02040503050406030204" pitchFamily="18" charset="0"/>
                          </a:rPr>
                          <m:t>−5</m:t>
                        </m:r>
                      </m:sup>
                    </m:sSup>
                  </m:oMath>
                </a14:m>
                <a:r>
                  <a:rPr lang="en-US" dirty="0"/>
                  <a:t> or </a:t>
                </a:r>
                <a14:m>
                  <m:oMath xmlns:m="http://schemas.openxmlformats.org/officeDocument/2006/math">
                    <m:r>
                      <m:rPr>
                        <m:sty m:val="p"/>
                      </m:rPr>
                      <a:rPr lang="en-US" b="0" i="0" smtClean="0">
                        <a:solidFill>
                          <a:srgbClr val="FF0000"/>
                        </a:solidFill>
                        <a:latin typeface="Cambria Math" panose="02040503050406030204" pitchFamily="18" charset="0"/>
                      </a:rPr>
                      <m:t>Δ</m:t>
                    </m:r>
                    <m:r>
                      <a:rPr lang="en-US" b="0" i="1" smtClean="0">
                        <a:solidFill>
                          <a:srgbClr val="FF0000"/>
                        </a:solidFill>
                        <a:latin typeface="Cambria Math" panose="02040503050406030204" pitchFamily="18" charset="0"/>
                      </a:rPr>
                      <m:t>𝜆</m:t>
                    </m:r>
                    <m:r>
                      <a:rPr lang="en-US" b="0" i="1" smtClean="0">
                        <a:solidFill>
                          <a:srgbClr val="FF0000"/>
                        </a:solidFill>
                        <a:latin typeface="Cambria Math" panose="02040503050406030204" pitchFamily="18" charset="0"/>
                      </a:rPr>
                      <m:t>∼1.1⋅</m:t>
                    </m:r>
                    <m:sSup>
                      <m:sSupPr>
                        <m:ctrlPr>
                          <a:rPr lang="en-US" b="0"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10</m:t>
                        </m:r>
                      </m:e>
                      <m:sup>
                        <m:r>
                          <a:rPr lang="en-US" b="0" i="1" smtClean="0">
                            <a:solidFill>
                              <a:srgbClr val="FF0000"/>
                            </a:solidFill>
                            <a:latin typeface="Cambria Math" panose="02040503050406030204" pitchFamily="18" charset="0"/>
                          </a:rPr>
                          <m:t>−4</m:t>
                        </m:r>
                      </m:sup>
                    </m:sSup>
                  </m:oMath>
                </a14:m>
                <a:endParaRPr lang="en-US" dirty="0"/>
              </a:p>
              <a:p>
                <a:pPr algn="ctr"/>
                <a14:m>
                  <m:oMath xmlns:m="http://schemas.openxmlformats.org/officeDocument/2006/math">
                    <m:r>
                      <m:rPr>
                        <m:sty m:val="p"/>
                      </m:rPr>
                      <a:rPr lang="en-US" b="0" i="0" smtClean="0">
                        <a:solidFill>
                          <a:srgbClr val="FF0000"/>
                        </a:solidFill>
                        <a:latin typeface="Cambria Math" panose="02040503050406030204" pitchFamily="18" charset="0"/>
                      </a:rPr>
                      <m:t>Δ</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𝜏</m:t>
                        </m:r>
                      </m:e>
                      <m:sub>
                        <m:r>
                          <a:rPr lang="en-US" b="0" i="1" smtClean="0">
                            <a:solidFill>
                              <a:srgbClr val="FF0000"/>
                            </a:solidFill>
                            <a:latin typeface="Cambria Math" panose="02040503050406030204" pitchFamily="18" charset="0"/>
                          </a:rPr>
                          <m:t>𝑛</m:t>
                        </m:r>
                      </m:sub>
                    </m:sSub>
                    <m:r>
                      <a:rPr lang="en-US" b="0" i="1" smtClean="0">
                        <a:solidFill>
                          <a:srgbClr val="FF0000"/>
                        </a:solidFill>
                        <a:latin typeface="Cambria Math" panose="02040503050406030204" pitchFamily="18" charset="0"/>
                      </a:rPr>
                      <m:t>∼0.13</m:t>
                    </m:r>
                  </m:oMath>
                </a14:m>
                <a:r>
                  <a:rPr lang="en-US" dirty="0">
                    <a:solidFill>
                      <a:srgbClr val="FF0000"/>
                    </a:solidFill>
                  </a:rPr>
                  <a:t> s (NEW)</a:t>
                </a:r>
              </a:p>
              <a:p>
                <a:r>
                  <a:rPr lang="en-US" dirty="0"/>
                  <a:t>Seng-18 moved goal posts</a:t>
                </a:r>
                <a:r>
                  <a:rPr lang="en-US" dirty="0" smtClean="0"/>
                  <a:t>! Even </a:t>
                </a:r>
                <a14:m>
                  <m:oMath xmlns:m="http://schemas.openxmlformats.org/officeDocument/2006/math">
                    <m:f>
                      <m:fPr>
                        <m:type m:val="lin"/>
                        <m:ctrlPr>
                          <a:rPr lang="en-US" b="0" i="1" smtClean="0">
                            <a:latin typeface="Cambria Math" panose="02040503050406030204" pitchFamily="18" charset="0"/>
                          </a:rPr>
                        </m:ctrlPr>
                      </m:fPr>
                      <m:num>
                        <m:r>
                          <m:rPr>
                            <m:sty m:val="p"/>
                          </m:rPr>
                          <a:rPr lang="en-US" b="0" i="0" smtClean="0">
                            <a:latin typeface="Cambria Math" panose="02040503050406030204" pitchFamily="18" charset="0"/>
                          </a:rPr>
                          <m:t>Δ</m:t>
                        </m:r>
                        <m:r>
                          <a:rPr lang="en-US" b="0" i="1" smtClean="0">
                            <a:latin typeface="Cambria Math" panose="02040503050406030204" pitchFamily="18" charset="0"/>
                          </a:rPr>
                          <m:t>𝜆</m:t>
                        </m:r>
                      </m:num>
                      <m:den>
                        <m:r>
                          <a:rPr lang="en-US" b="0" i="1" smtClean="0">
                            <a:latin typeface="Cambria Math" panose="02040503050406030204" pitchFamily="18" charset="0"/>
                          </a:rPr>
                          <m:t>𝜆</m:t>
                        </m:r>
                      </m:den>
                    </m:f>
                    <m:r>
                      <a:rPr lang="en-US" b="0" i="1" smtClean="0">
                        <a:latin typeface="Cambria Math" panose="02040503050406030204" pitchFamily="18" charset="0"/>
                      </a:rPr>
                      <m:t>=3⋅</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−4</m:t>
                        </m:r>
                      </m:sup>
                    </m:sSup>
                  </m:oMath>
                </a14:m>
                <a:r>
                  <a:rPr lang="en-US" dirty="0" smtClean="0"/>
                  <a:t> (</a:t>
                </a:r>
                <a14:m>
                  <m:oMath xmlns:m="http://schemas.openxmlformats.org/officeDocument/2006/math">
                    <m:f>
                      <m:fPr>
                        <m:type m:val="lin"/>
                        <m:ctrlPr>
                          <a:rPr lang="en-US" i="1">
                            <a:latin typeface="Cambria Math" panose="02040503050406030204" pitchFamily="18" charset="0"/>
                          </a:rPr>
                        </m:ctrlPr>
                      </m:fPr>
                      <m:num>
                        <m:r>
                          <m:rPr>
                            <m:sty m:val="p"/>
                          </m:rPr>
                          <a:rPr lang="en-US">
                            <a:latin typeface="Cambria Math" panose="02040503050406030204" pitchFamily="18" charset="0"/>
                          </a:rPr>
                          <m:t>Δ</m:t>
                        </m:r>
                        <m:r>
                          <a:rPr lang="en-US" i="1">
                            <a:latin typeface="Cambria Math" panose="02040503050406030204" pitchFamily="18" charset="0"/>
                          </a:rPr>
                          <m:t>𝐴</m:t>
                        </m:r>
                      </m:num>
                      <m:den>
                        <m:r>
                          <a:rPr lang="en-US" i="1">
                            <a:latin typeface="Cambria Math" panose="02040503050406030204" pitchFamily="18" charset="0"/>
                          </a:rPr>
                          <m:t>𝐴</m:t>
                        </m:r>
                      </m:den>
                    </m:f>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−3</m:t>
                        </m:r>
                      </m:sup>
                    </m:sSup>
                  </m:oMath>
                </a14:m>
                <a:r>
                  <a:rPr lang="en-US" dirty="0" smtClean="0"/>
                  <a:t>) is significant.</a:t>
                </a:r>
                <a:endParaRPr lang="en-US" dirty="0"/>
              </a:p>
            </p:txBody>
          </p:sp>
        </mc:Choice>
        <mc:Fallback xmlns="">
          <p:sp>
            <p:nvSpPr>
              <p:cNvPr id="6554" name="TextBox 6553"/>
              <p:cNvSpPr txBox="1">
                <a:spLocks noRot="1" noChangeAspect="1" noMove="1" noResize="1" noEditPoints="1" noAdjustHandles="1" noChangeArrowheads="1" noChangeShapeType="1" noTextEdit="1"/>
              </p:cNvSpPr>
              <p:nvPr/>
            </p:nvSpPr>
            <p:spPr>
              <a:xfrm>
                <a:off x="133148" y="5550074"/>
                <a:ext cx="8877704" cy="1203406"/>
              </a:xfrm>
              <a:prstGeom prst="rect">
                <a:avLst/>
              </a:prstGeom>
              <a:blipFill>
                <a:blip r:embed="rId2"/>
                <a:stretch>
                  <a:fillRect l="-618" t="-12626" b="-53535"/>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1625073E-2255-4AF4-ADFE-06ECBD40AF84}" type="slidenum">
              <a:rPr lang="en-US" smtClean="0"/>
              <a:t>5</a:t>
            </a:fld>
            <a:endParaRPr lang="en-US" dirty="0"/>
          </a:p>
        </p:txBody>
      </p:sp>
      <p:sp>
        <p:nvSpPr>
          <p:cNvPr id="10543" name="Rectangle 13"/>
          <p:cNvSpPr>
            <a:spLocks noChangeArrowheads="1"/>
          </p:cNvSpPr>
          <p:nvPr/>
        </p:nvSpPr>
        <p:spPr bwMode="auto">
          <a:xfrm>
            <a:off x="2375100" y="1750331"/>
            <a:ext cx="162711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9A2521"/>
                </a:solidFill>
                <a:effectLst/>
                <a:latin typeface="Times New Roman" panose="02020603050405020304" pitchFamily="18" charset="0"/>
              </a:rPr>
              <a:t>PIBETA [Pocanic04+S18]</a:t>
            </a:r>
            <a:endParaRPr kumimoji="0" lang="en-US" altLang="en-US" sz="1200" b="0" i="0" u="none" strike="noStrike" cap="none" normalizeH="0" baseline="0" dirty="0" smtClean="0">
              <a:ln>
                <a:noFill/>
              </a:ln>
              <a:solidFill>
                <a:schemeClr val="tx1"/>
              </a:solidFill>
              <a:effectLst/>
            </a:endParaRPr>
          </a:p>
        </p:txBody>
      </p:sp>
      <p:sp>
        <p:nvSpPr>
          <p:cNvPr id="10554" name="Rectangle 24"/>
          <p:cNvSpPr>
            <a:spLocks noChangeArrowheads="1"/>
          </p:cNvSpPr>
          <p:nvPr/>
        </p:nvSpPr>
        <p:spPr bwMode="auto">
          <a:xfrm>
            <a:off x="4772722" y="2844245"/>
            <a:ext cx="91210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FF0000"/>
                </a:solidFill>
                <a:effectLst/>
                <a:latin typeface="Times New Roman" panose="02020603050405020304" pitchFamily="18" charset="0"/>
              </a:rPr>
              <a:t>CKM </a:t>
            </a:r>
            <a:r>
              <a:rPr kumimoji="0" lang="en-US" altLang="en-US" sz="1200" b="0" i="0" u="none" strike="noStrike" cap="none" normalizeH="0" baseline="0" dirty="0" err="1" smtClean="0">
                <a:ln>
                  <a:noFill/>
                </a:ln>
                <a:solidFill>
                  <a:srgbClr val="FF0000"/>
                </a:solidFill>
                <a:effectLst/>
                <a:latin typeface="Times New Roman" panose="02020603050405020304" pitchFamily="18" charset="0"/>
              </a:rPr>
              <a:t>unitarity</a:t>
            </a:r>
            <a:endParaRPr kumimoji="0" lang="en-US" altLang="en-US" sz="1200" b="0" i="0" u="none" strike="noStrike" cap="none" normalizeH="0" baseline="0" dirty="0" smtClean="0">
              <a:ln>
                <a:noFill/>
              </a:ln>
              <a:solidFill>
                <a:schemeClr val="tx1"/>
              </a:solidFill>
              <a:effectLst/>
            </a:endParaRPr>
          </a:p>
        </p:txBody>
      </p:sp>
      <p:sp>
        <p:nvSpPr>
          <p:cNvPr id="10557" name="Rectangle 27"/>
          <p:cNvSpPr>
            <a:spLocks noChangeArrowheads="1"/>
          </p:cNvSpPr>
          <p:nvPr/>
        </p:nvSpPr>
        <p:spPr bwMode="auto">
          <a:xfrm>
            <a:off x="4862762" y="3027686"/>
            <a:ext cx="75501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FF0000"/>
                </a:solidFill>
                <a:effectLst/>
                <a:latin typeface="Times New Roman" panose="02020603050405020304" pitchFamily="18" charset="0"/>
              </a:rPr>
              <a:t>[PDG 2019]</a:t>
            </a:r>
            <a:endParaRPr kumimoji="0" lang="en-US" altLang="en-US" sz="1200" b="0" i="0" u="none" strike="noStrike" cap="none" normalizeH="0" baseline="0" dirty="0" smtClean="0">
              <a:ln>
                <a:noFill/>
              </a:ln>
              <a:solidFill>
                <a:schemeClr val="tx1"/>
              </a:solidFill>
              <a:effectLst/>
            </a:endParaRPr>
          </a:p>
        </p:txBody>
      </p:sp>
      <p:sp>
        <p:nvSpPr>
          <p:cNvPr id="10563" name="Rectangle 33"/>
          <p:cNvSpPr>
            <a:spLocks noChangeArrowheads="1"/>
          </p:cNvSpPr>
          <p:nvPr/>
        </p:nvSpPr>
        <p:spPr bwMode="auto">
          <a:xfrm rot="18600000">
            <a:off x="2583819" y="4363084"/>
            <a:ext cx="6667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rgbClr val="840076"/>
                </a:solidFill>
                <a:effectLst/>
                <a:latin typeface="Times New Roman" panose="02020603050405020304" pitchFamily="18"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0566" name="Rectangle 36"/>
          <p:cNvSpPr>
            <a:spLocks noChangeArrowheads="1"/>
          </p:cNvSpPr>
          <p:nvPr/>
        </p:nvSpPr>
        <p:spPr bwMode="auto">
          <a:xfrm rot="18600000">
            <a:off x="2707611" y="4188072"/>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0570" name="Rectangle 40"/>
          <p:cNvSpPr>
            <a:spLocks noChangeArrowheads="1"/>
          </p:cNvSpPr>
          <p:nvPr/>
        </p:nvSpPr>
        <p:spPr bwMode="auto">
          <a:xfrm>
            <a:off x="2262786" y="2822287"/>
            <a:ext cx="3831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FF0000"/>
                </a:solidFill>
                <a:effectLst/>
                <a:latin typeface="Times New Roman" panose="02020603050405020304" pitchFamily="18" charset="0"/>
              </a:rPr>
              <a:t>PKO1</a:t>
            </a:r>
            <a:endParaRPr kumimoji="0" lang="en-US" altLang="en-US" sz="1200" b="0" i="0" u="none" strike="noStrike" cap="none" normalizeH="0" baseline="0" dirty="0" smtClean="0">
              <a:ln>
                <a:noFill/>
              </a:ln>
              <a:solidFill>
                <a:schemeClr val="tx1"/>
              </a:solidFill>
              <a:effectLst/>
            </a:endParaRPr>
          </a:p>
        </p:txBody>
      </p:sp>
      <p:sp>
        <p:nvSpPr>
          <p:cNvPr id="10571" name="Rectangle 41"/>
          <p:cNvSpPr>
            <a:spLocks noChangeArrowheads="1"/>
          </p:cNvSpPr>
          <p:nvPr/>
        </p:nvSpPr>
        <p:spPr bwMode="auto">
          <a:xfrm>
            <a:off x="3225907" y="2763897"/>
            <a:ext cx="58028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FF0000"/>
                </a:solidFill>
                <a:effectLst/>
                <a:latin typeface="Times New Roman" panose="02020603050405020304" pitchFamily="18" charset="0"/>
              </a:rPr>
              <a:t>DD-ME2</a:t>
            </a:r>
            <a:endParaRPr kumimoji="0" lang="en-US" altLang="en-US" sz="1200" b="0" i="0" u="none" strike="noStrike" cap="none" normalizeH="0" baseline="0" dirty="0" smtClean="0">
              <a:ln>
                <a:noFill/>
              </a:ln>
              <a:solidFill>
                <a:schemeClr val="tx1"/>
              </a:solidFill>
              <a:effectLst/>
            </a:endParaRPr>
          </a:p>
        </p:txBody>
      </p:sp>
      <p:sp>
        <p:nvSpPr>
          <p:cNvPr id="10574" name="Rectangle 44"/>
          <p:cNvSpPr>
            <a:spLocks noChangeArrowheads="1"/>
          </p:cNvSpPr>
          <p:nvPr/>
        </p:nvSpPr>
        <p:spPr bwMode="auto">
          <a:xfrm>
            <a:off x="2339343" y="3247586"/>
            <a:ext cx="9425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FF0000"/>
                </a:solidFill>
                <a:effectLst/>
                <a:latin typeface="Times New Roman" panose="02020603050405020304" pitchFamily="18" charset="0"/>
              </a:rPr>
              <a:t>[Liang09+S18]</a:t>
            </a:r>
            <a:endParaRPr kumimoji="0" lang="en-US" altLang="en-US" sz="1200" b="0" i="0" u="none" strike="noStrike" cap="none" normalizeH="0" baseline="0" dirty="0" smtClean="0">
              <a:ln>
                <a:noFill/>
              </a:ln>
              <a:solidFill>
                <a:schemeClr val="tx1"/>
              </a:solidFill>
              <a:effectLst/>
            </a:endParaRPr>
          </a:p>
        </p:txBody>
      </p:sp>
      <p:sp>
        <p:nvSpPr>
          <p:cNvPr id="10575" name="Rectangle 45"/>
          <p:cNvSpPr>
            <a:spLocks noChangeArrowheads="1"/>
          </p:cNvSpPr>
          <p:nvPr/>
        </p:nvSpPr>
        <p:spPr bwMode="auto">
          <a:xfrm>
            <a:off x="2475869" y="2939095"/>
            <a:ext cx="40075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268076"/>
                </a:solidFill>
                <a:effectLst/>
                <a:latin typeface="Times New Roman" panose="02020603050405020304" pitchFamily="18" charset="0"/>
              </a:rPr>
              <a:t>PC-F1</a:t>
            </a:r>
            <a:endParaRPr kumimoji="0" lang="en-US" altLang="en-US" sz="1200" b="0" i="0" u="none" strike="noStrike" cap="none" normalizeH="0" baseline="0" dirty="0" smtClean="0">
              <a:ln>
                <a:noFill/>
              </a:ln>
              <a:solidFill>
                <a:schemeClr val="tx1"/>
              </a:solidFill>
              <a:effectLst/>
            </a:endParaRPr>
          </a:p>
        </p:txBody>
      </p:sp>
      <p:sp>
        <p:nvSpPr>
          <p:cNvPr id="10576" name="Rectangle 46"/>
          <p:cNvSpPr>
            <a:spLocks noChangeArrowheads="1"/>
          </p:cNvSpPr>
          <p:nvPr/>
        </p:nvSpPr>
        <p:spPr bwMode="auto">
          <a:xfrm>
            <a:off x="2998064" y="2946671"/>
            <a:ext cx="51135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268076"/>
                </a:solidFill>
                <a:effectLst/>
                <a:latin typeface="Times New Roman" panose="02020603050405020304" pitchFamily="18" charset="0"/>
              </a:rPr>
              <a:t>PC-PK1</a:t>
            </a:r>
            <a:endParaRPr kumimoji="0" lang="en-US" altLang="en-US" sz="1200" b="0" i="0" u="none" strike="noStrike" cap="none" normalizeH="0" baseline="0" dirty="0" smtClean="0">
              <a:ln>
                <a:noFill/>
              </a:ln>
              <a:solidFill>
                <a:schemeClr val="tx1"/>
              </a:solidFill>
              <a:effectLst/>
            </a:endParaRPr>
          </a:p>
        </p:txBody>
      </p:sp>
      <p:sp>
        <p:nvSpPr>
          <p:cNvPr id="10579" name="Rectangle 49"/>
          <p:cNvSpPr>
            <a:spLocks noChangeArrowheads="1"/>
          </p:cNvSpPr>
          <p:nvPr/>
        </p:nvSpPr>
        <p:spPr bwMode="auto">
          <a:xfrm>
            <a:off x="2584481" y="3083126"/>
            <a:ext cx="7140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268076"/>
                </a:solidFill>
                <a:effectLst/>
                <a:latin typeface="Times New Roman" panose="02020603050405020304" pitchFamily="18" charset="0"/>
              </a:rPr>
              <a:t>[Li11+S18]</a:t>
            </a:r>
            <a:endParaRPr kumimoji="0" lang="en-US" altLang="en-US" sz="1200" b="0" i="0" u="none" strike="noStrike" cap="none" normalizeH="0" baseline="0" dirty="0" smtClean="0">
              <a:ln>
                <a:noFill/>
              </a:ln>
              <a:solidFill>
                <a:schemeClr val="tx1"/>
              </a:solidFill>
              <a:effectLst/>
            </a:endParaRPr>
          </a:p>
        </p:txBody>
      </p:sp>
      <p:sp>
        <p:nvSpPr>
          <p:cNvPr id="10582" name="Rectangle 52"/>
          <p:cNvSpPr>
            <a:spLocks noChangeArrowheads="1"/>
          </p:cNvSpPr>
          <p:nvPr/>
        </p:nvSpPr>
        <p:spPr bwMode="auto">
          <a:xfrm>
            <a:off x="2388436" y="2280900"/>
            <a:ext cx="86562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9A2521"/>
                </a:solidFill>
                <a:effectLst/>
                <a:latin typeface="Times New Roman" panose="02020603050405020304" pitchFamily="18" charset="0"/>
              </a:rPr>
              <a:t>Satula12+S18</a:t>
            </a:r>
            <a:endParaRPr kumimoji="0" lang="en-US" altLang="en-US" sz="3600" b="0" i="0" u="none" strike="noStrike" cap="none" normalizeH="0" baseline="0" dirty="0" smtClean="0">
              <a:ln>
                <a:noFill/>
              </a:ln>
              <a:solidFill>
                <a:schemeClr val="tx1"/>
              </a:solidFill>
              <a:effectLst/>
              <a:latin typeface="Arial" panose="020B0604020202020204" pitchFamily="34" charset="0"/>
            </a:endParaRPr>
          </a:p>
        </p:txBody>
      </p:sp>
      <p:sp>
        <p:nvSpPr>
          <p:cNvPr id="10614" name="Rectangle 84"/>
          <p:cNvSpPr>
            <a:spLocks noChangeArrowheads="1"/>
          </p:cNvSpPr>
          <p:nvPr/>
        </p:nvSpPr>
        <p:spPr bwMode="auto">
          <a:xfrm>
            <a:off x="2194881" y="1357945"/>
            <a:ext cx="3516313" cy="3636964"/>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15" name="Line 85"/>
          <p:cNvSpPr>
            <a:spLocks noChangeShapeType="1"/>
          </p:cNvSpPr>
          <p:nvPr/>
        </p:nvSpPr>
        <p:spPr bwMode="auto">
          <a:xfrm flipV="1">
            <a:off x="2194881" y="1357945"/>
            <a:ext cx="0" cy="3636964"/>
          </a:xfrm>
          <a:prstGeom prst="line">
            <a:avLst/>
          </a:prstGeom>
          <a:noFill/>
          <a:ln w="158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16" name="Line 86"/>
          <p:cNvSpPr>
            <a:spLocks noChangeShapeType="1"/>
          </p:cNvSpPr>
          <p:nvPr/>
        </p:nvSpPr>
        <p:spPr bwMode="auto">
          <a:xfrm flipH="1">
            <a:off x="2194881" y="4994909"/>
            <a:ext cx="63500" cy="0"/>
          </a:xfrm>
          <a:prstGeom prst="line">
            <a:avLst/>
          </a:prstGeom>
          <a:noFill/>
          <a:ln w="47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17" name="Line 87"/>
          <p:cNvSpPr>
            <a:spLocks noChangeShapeType="1"/>
          </p:cNvSpPr>
          <p:nvPr/>
        </p:nvSpPr>
        <p:spPr bwMode="auto">
          <a:xfrm flipH="1">
            <a:off x="2194881" y="4540884"/>
            <a:ext cx="31750" cy="0"/>
          </a:xfrm>
          <a:prstGeom prst="line">
            <a:avLst/>
          </a:prstGeom>
          <a:noFill/>
          <a:ln w="47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18" name="Line 88"/>
          <p:cNvSpPr>
            <a:spLocks noChangeShapeType="1"/>
          </p:cNvSpPr>
          <p:nvPr/>
        </p:nvSpPr>
        <p:spPr bwMode="auto">
          <a:xfrm flipH="1">
            <a:off x="2194881" y="4085271"/>
            <a:ext cx="63500" cy="0"/>
          </a:xfrm>
          <a:prstGeom prst="line">
            <a:avLst/>
          </a:prstGeom>
          <a:noFill/>
          <a:ln w="47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19" name="Line 89"/>
          <p:cNvSpPr>
            <a:spLocks noChangeShapeType="1"/>
          </p:cNvSpPr>
          <p:nvPr/>
        </p:nvSpPr>
        <p:spPr bwMode="auto">
          <a:xfrm flipH="1">
            <a:off x="2194881" y="3631246"/>
            <a:ext cx="31750" cy="0"/>
          </a:xfrm>
          <a:prstGeom prst="line">
            <a:avLst/>
          </a:prstGeom>
          <a:noFill/>
          <a:ln w="47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20" name="Line 90"/>
          <p:cNvSpPr>
            <a:spLocks noChangeShapeType="1"/>
          </p:cNvSpPr>
          <p:nvPr/>
        </p:nvSpPr>
        <p:spPr bwMode="auto">
          <a:xfrm flipH="1">
            <a:off x="2194881" y="3177220"/>
            <a:ext cx="63500" cy="0"/>
          </a:xfrm>
          <a:prstGeom prst="line">
            <a:avLst/>
          </a:prstGeom>
          <a:noFill/>
          <a:ln w="47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21" name="Line 91"/>
          <p:cNvSpPr>
            <a:spLocks noChangeShapeType="1"/>
          </p:cNvSpPr>
          <p:nvPr/>
        </p:nvSpPr>
        <p:spPr bwMode="auto">
          <a:xfrm flipH="1">
            <a:off x="2194881" y="2723195"/>
            <a:ext cx="31750" cy="0"/>
          </a:xfrm>
          <a:prstGeom prst="line">
            <a:avLst/>
          </a:prstGeom>
          <a:noFill/>
          <a:ln w="47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22" name="Line 92"/>
          <p:cNvSpPr>
            <a:spLocks noChangeShapeType="1"/>
          </p:cNvSpPr>
          <p:nvPr/>
        </p:nvSpPr>
        <p:spPr bwMode="auto">
          <a:xfrm flipH="1">
            <a:off x="2194881" y="2269170"/>
            <a:ext cx="63500" cy="0"/>
          </a:xfrm>
          <a:prstGeom prst="line">
            <a:avLst/>
          </a:prstGeom>
          <a:noFill/>
          <a:ln w="47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23" name="Line 93"/>
          <p:cNvSpPr>
            <a:spLocks noChangeShapeType="1"/>
          </p:cNvSpPr>
          <p:nvPr/>
        </p:nvSpPr>
        <p:spPr bwMode="auto">
          <a:xfrm flipH="1">
            <a:off x="2194881" y="1811970"/>
            <a:ext cx="31750" cy="0"/>
          </a:xfrm>
          <a:prstGeom prst="line">
            <a:avLst/>
          </a:prstGeom>
          <a:noFill/>
          <a:ln w="47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24" name="Line 94"/>
          <p:cNvSpPr>
            <a:spLocks noChangeShapeType="1"/>
          </p:cNvSpPr>
          <p:nvPr/>
        </p:nvSpPr>
        <p:spPr bwMode="auto">
          <a:xfrm flipH="1">
            <a:off x="2194881" y="1357945"/>
            <a:ext cx="63500" cy="0"/>
          </a:xfrm>
          <a:prstGeom prst="line">
            <a:avLst/>
          </a:prstGeom>
          <a:noFill/>
          <a:ln w="47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25" name="Line 95"/>
          <p:cNvSpPr>
            <a:spLocks noChangeShapeType="1"/>
          </p:cNvSpPr>
          <p:nvPr/>
        </p:nvSpPr>
        <p:spPr bwMode="auto">
          <a:xfrm flipH="1">
            <a:off x="2194881" y="4994909"/>
            <a:ext cx="63500" cy="0"/>
          </a:xfrm>
          <a:prstGeom prst="line">
            <a:avLst/>
          </a:prstGeom>
          <a:noFill/>
          <a:ln w="47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26" name="Line 96"/>
          <p:cNvSpPr>
            <a:spLocks noChangeShapeType="1"/>
          </p:cNvSpPr>
          <p:nvPr/>
        </p:nvSpPr>
        <p:spPr bwMode="auto">
          <a:xfrm flipH="1">
            <a:off x="2194881" y="1357945"/>
            <a:ext cx="63500" cy="0"/>
          </a:xfrm>
          <a:prstGeom prst="line">
            <a:avLst/>
          </a:prstGeom>
          <a:noFill/>
          <a:ln w="47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27" name="Rectangle 97"/>
          <p:cNvSpPr>
            <a:spLocks noChangeArrowheads="1"/>
          </p:cNvSpPr>
          <p:nvPr/>
        </p:nvSpPr>
        <p:spPr bwMode="auto">
          <a:xfrm>
            <a:off x="1866269" y="4894896"/>
            <a:ext cx="2698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New Roman" panose="02020603050405020304" pitchFamily="18" charset="0"/>
              </a:rPr>
              <a:t>0.96</a:t>
            </a:r>
            <a:endParaRPr kumimoji="0" lang="en-US" altLang="en-US" sz="1200" b="0" i="0" u="none" strike="noStrike" cap="none" normalizeH="0" baseline="0" smtClean="0">
              <a:ln>
                <a:noFill/>
              </a:ln>
              <a:solidFill>
                <a:schemeClr val="tx1"/>
              </a:solidFill>
              <a:effectLst/>
            </a:endParaRPr>
          </a:p>
        </p:txBody>
      </p:sp>
      <p:sp>
        <p:nvSpPr>
          <p:cNvPr id="10628" name="Rectangle 98"/>
          <p:cNvSpPr>
            <a:spLocks noChangeArrowheads="1"/>
          </p:cNvSpPr>
          <p:nvPr/>
        </p:nvSpPr>
        <p:spPr bwMode="auto">
          <a:xfrm>
            <a:off x="1813881" y="3986846"/>
            <a:ext cx="3460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New Roman" panose="02020603050405020304" pitchFamily="18" charset="0"/>
              </a:rPr>
              <a:t>0.965</a:t>
            </a:r>
            <a:endParaRPr kumimoji="0" lang="en-US" altLang="en-US" sz="1200" b="0" i="0" u="none" strike="noStrike" cap="none" normalizeH="0" baseline="0" smtClean="0">
              <a:ln>
                <a:noFill/>
              </a:ln>
              <a:solidFill>
                <a:schemeClr val="tx1"/>
              </a:solidFill>
              <a:effectLst/>
            </a:endParaRPr>
          </a:p>
        </p:txBody>
      </p:sp>
      <p:sp>
        <p:nvSpPr>
          <p:cNvPr id="10629" name="Rectangle 99"/>
          <p:cNvSpPr>
            <a:spLocks noChangeArrowheads="1"/>
          </p:cNvSpPr>
          <p:nvPr/>
        </p:nvSpPr>
        <p:spPr bwMode="auto">
          <a:xfrm>
            <a:off x="1866269" y="3078795"/>
            <a:ext cx="2698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Times New Roman" panose="02020603050405020304" pitchFamily="18" charset="0"/>
              </a:rPr>
              <a:t>0.97</a:t>
            </a:r>
            <a:endParaRPr kumimoji="0" lang="en-US" altLang="en-US" sz="1200" b="0" i="0" u="none" strike="noStrike" cap="none" normalizeH="0" baseline="0" dirty="0" smtClean="0">
              <a:ln>
                <a:noFill/>
              </a:ln>
              <a:solidFill>
                <a:schemeClr val="tx1"/>
              </a:solidFill>
              <a:effectLst/>
            </a:endParaRPr>
          </a:p>
        </p:txBody>
      </p:sp>
      <p:sp>
        <p:nvSpPr>
          <p:cNvPr id="10630" name="Rectangle 100"/>
          <p:cNvSpPr>
            <a:spLocks noChangeArrowheads="1"/>
          </p:cNvSpPr>
          <p:nvPr/>
        </p:nvSpPr>
        <p:spPr bwMode="auto">
          <a:xfrm>
            <a:off x="1813881" y="2170745"/>
            <a:ext cx="3460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New Roman" panose="02020603050405020304" pitchFamily="18" charset="0"/>
              </a:rPr>
              <a:t>0.975</a:t>
            </a:r>
            <a:endParaRPr kumimoji="0" lang="en-US" altLang="en-US" sz="1200" b="0" i="0" u="none" strike="noStrike" cap="none" normalizeH="0" baseline="0" smtClean="0">
              <a:ln>
                <a:noFill/>
              </a:ln>
              <a:solidFill>
                <a:schemeClr val="tx1"/>
              </a:solidFill>
              <a:effectLst/>
            </a:endParaRPr>
          </a:p>
        </p:txBody>
      </p:sp>
      <p:sp>
        <p:nvSpPr>
          <p:cNvPr id="10631" name="Rectangle 101"/>
          <p:cNvSpPr>
            <a:spLocks noChangeArrowheads="1"/>
          </p:cNvSpPr>
          <p:nvPr/>
        </p:nvSpPr>
        <p:spPr bwMode="auto">
          <a:xfrm>
            <a:off x="1866269" y="1264282"/>
            <a:ext cx="2698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Times New Roman" panose="02020603050405020304" pitchFamily="18" charset="0"/>
              </a:rPr>
              <a:t>0.98</a:t>
            </a:r>
            <a:endParaRPr kumimoji="0" lang="en-US" altLang="en-US" sz="1200" b="0" i="0" u="none" strike="noStrike" cap="none" normalizeH="0" baseline="0" dirty="0" smtClean="0">
              <a:ln>
                <a:noFill/>
              </a:ln>
              <a:solidFill>
                <a:schemeClr val="tx1"/>
              </a:solidFill>
              <a:effectLst/>
            </a:endParaRPr>
          </a:p>
        </p:txBody>
      </p:sp>
      <p:sp>
        <p:nvSpPr>
          <p:cNvPr id="10632" name="Line 102"/>
          <p:cNvSpPr>
            <a:spLocks noChangeShapeType="1"/>
          </p:cNvSpPr>
          <p:nvPr/>
        </p:nvSpPr>
        <p:spPr bwMode="auto">
          <a:xfrm>
            <a:off x="2194881" y="4994909"/>
            <a:ext cx="3516313" cy="0"/>
          </a:xfrm>
          <a:prstGeom prst="line">
            <a:avLst/>
          </a:prstGeom>
          <a:noFill/>
          <a:ln w="158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33" name="Line 103"/>
          <p:cNvSpPr>
            <a:spLocks noChangeShapeType="1"/>
          </p:cNvSpPr>
          <p:nvPr/>
        </p:nvSpPr>
        <p:spPr bwMode="auto">
          <a:xfrm>
            <a:off x="2698119" y="4932996"/>
            <a:ext cx="0" cy="61913"/>
          </a:xfrm>
          <a:prstGeom prst="line">
            <a:avLst/>
          </a:prstGeom>
          <a:noFill/>
          <a:ln w="47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34" name="Line 104"/>
          <p:cNvSpPr>
            <a:spLocks noChangeShapeType="1"/>
          </p:cNvSpPr>
          <p:nvPr/>
        </p:nvSpPr>
        <p:spPr bwMode="auto">
          <a:xfrm>
            <a:off x="2898144" y="4963159"/>
            <a:ext cx="0" cy="31750"/>
          </a:xfrm>
          <a:prstGeom prst="line">
            <a:avLst/>
          </a:prstGeom>
          <a:noFill/>
          <a:ln w="47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35" name="Line 105"/>
          <p:cNvSpPr>
            <a:spLocks noChangeShapeType="1"/>
          </p:cNvSpPr>
          <p:nvPr/>
        </p:nvSpPr>
        <p:spPr bwMode="auto">
          <a:xfrm>
            <a:off x="3099756" y="4963159"/>
            <a:ext cx="0" cy="31750"/>
          </a:xfrm>
          <a:prstGeom prst="line">
            <a:avLst/>
          </a:prstGeom>
          <a:noFill/>
          <a:ln w="47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36" name="Line 106"/>
          <p:cNvSpPr>
            <a:spLocks noChangeShapeType="1"/>
          </p:cNvSpPr>
          <p:nvPr/>
        </p:nvSpPr>
        <p:spPr bwMode="auto">
          <a:xfrm>
            <a:off x="3299781" y="4963159"/>
            <a:ext cx="0" cy="31750"/>
          </a:xfrm>
          <a:prstGeom prst="line">
            <a:avLst/>
          </a:prstGeom>
          <a:noFill/>
          <a:ln w="47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37" name="Line 107"/>
          <p:cNvSpPr>
            <a:spLocks noChangeShapeType="1"/>
          </p:cNvSpPr>
          <p:nvPr/>
        </p:nvSpPr>
        <p:spPr bwMode="auto">
          <a:xfrm>
            <a:off x="3501394" y="4963159"/>
            <a:ext cx="0" cy="31750"/>
          </a:xfrm>
          <a:prstGeom prst="line">
            <a:avLst/>
          </a:prstGeom>
          <a:noFill/>
          <a:ln w="47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38" name="Line 108"/>
          <p:cNvSpPr>
            <a:spLocks noChangeShapeType="1"/>
          </p:cNvSpPr>
          <p:nvPr/>
        </p:nvSpPr>
        <p:spPr bwMode="auto">
          <a:xfrm>
            <a:off x="3703006" y="4932996"/>
            <a:ext cx="0" cy="61913"/>
          </a:xfrm>
          <a:prstGeom prst="line">
            <a:avLst/>
          </a:prstGeom>
          <a:noFill/>
          <a:ln w="47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39" name="Line 109"/>
          <p:cNvSpPr>
            <a:spLocks noChangeShapeType="1"/>
          </p:cNvSpPr>
          <p:nvPr/>
        </p:nvSpPr>
        <p:spPr bwMode="auto">
          <a:xfrm>
            <a:off x="3903031" y="4963159"/>
            <a:ext cx="0" cy="31750"/>
          </a:xfrm>
          <a:prstGeom prst="line">
            <a:avLst/>
          </a:prstGeom>
          <a:noFill/>
          <a:ln w="47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40" name="Line 110"/>
          <p:cNvSpPr>
            <a:spLocks noChangeShapeType="1"/>
          </p:cNvSpPr>
          <p:nvPr/>
        </p:nvSpPr>
        <p:spPr bwMode="auto">
          <a:xfrm>
            <a:off x="4104644" y="4963159"/>
            <a:ext cx="0" cy="31750"/>
          </a:xfrm>
          <a:prstGeom prst="line">
            <a:avLst/>
          </a:prstGeom>
          <a:noFill/>
          <a:ln w="47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41" name="Line 111"/>
          <p:cNvSpPr>
            <a:spLocks noChangeShapeType="1"/>
          </p:cNvSpPr>
          <p:nvPr/>
        </p:nvSpPr>
        <p:spPr bwMode="auto">
          <a:xfrm>
            <a:off x="4304669" y="4963159"/>
            <a:ext cx="0" cy="31750"/>
          </a:xfrm>
          <a:prstGeom prst="line">
            <a:avLst/>
          </a:prstGeom>
          <a:noFill/>
          <a:ln w="47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42" name="Line 112"/>
          <p:cNvSpPr>
            <a:spLocks noChangeShapeType="1"/>
          </p:cNvSpPr>
          <p:nvPr/>
        </p:nvSpPr>
        <p:spPr bwMode="auto">
          <a:xfrm>
            <a:off x="4506281" y="4963159"/>
            <a:ext cx="0" cy="31750"/>
          </a:xfrm>
          <a:prstGeom prst="line">
            <a:avLst/>
          </a:prstGeom>
          <a:noFill/>
          <a:ln w="47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43" name="Line 113"/>
          <p:cNvSpPr>
            <a:spLocks noChangeShapeType="1"/>
          </p:cNvSpPr>
          <p:nvPr/>
        </p:nvSpPr>
        <p:spPr bwMode="auto">
          <a:xfrm>
            <a:off x="4706306" y="4932996"/>
            <a:ext cx="0" cy="61913"/>
          </a:xfrm>
          <a:prstGeom prst="line">
            <a:avLst/>
          </a:prstGeom>
          <a:noFill/>
          <a:ln w="47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44" name="Line 114"/>
          <p:cNvSpPr>
            <a:spLocks noChangeShapeType="1"/>
          </p:cNvSpPr>
          <p:nvPr/>
        </p:nvSpPr>
        <p:spPr bwMode="auto">
          <a:xfrm>
            <a:off x="4907919" y="4963159"/>
            <a:ext cx="0" cy="31750"/>
          </a:xfrm>
          <a:prstGeom prst="line">
            <a:avLst/>
          </a:prstGeom>
          <a:noFill/>
          <a:ln w="47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45" name="Line 115"/>
          <p:cNvSpPr>
            <a:spLocks noChangeShapeType="1"/>
          </p:cNvSpPr>
          <p:nvPr/>
        </p:nvSpPr>
        <p:spPr bwMode="auto">
          <a:xfrm>
            <a:off x="5107944" y="4963159"/>
            <a:ext cx="0" cy="31750"/>
          </a:xfrm>
          <a:prstGeom prst="line">
            <a:avLst/>
          </a:prstGeom>
          <a:noFill/>
          <a:ln w="47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46" name="Line 116"/>
          <p:cNvSpPr>
            <a:spLocks noChangeShapeType="1"/>
          </p:cNvSpPr>
          <p:nvPr/>
        </p:nvSpPr>
        <p:spPr bwMode="auto">
          <a:xfrm>
            <a:off x="5309556" y="4963159"/>
            <a:ext cx="0" cy="31750"/>
          </a:xfrm>
          <a:prstGeom prst="line">
            <a:avLst/>
          </a:prstGeom>
          <a:noFill/>
          <a:ln w="47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47" name="Line 117"/>
          <p:cNvSpPr>
            <a:spLocks noChangeShapeType="1"/>
          </p:cNvSpPr>
          <p:nvPr/>
        </p:nvSpPr>
        <p:spPr bwMode="auto">
          <a:xfrm>
            <a:off x="5507994" y="4963159"/>
            <a:ext cx="0" cy="31750"/>
          </a:xfrm>
          <a:prstGeom prst="line">
            <a:avLst/>
          </a:prstGeom>
          <a:noFill/>
          <a:ln w="47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48" name="Line 118"/>
          <p:cNvSpPr>
            <a:spLocks noChangeShapeType="1"/>
          </p:cNvSpPr>
          <p:nvPr/>
        </p:nvSpPr>
        <p:spPr bwMode="auto">
          <a:xfrm>
            <a:off x="5711194" y="4932996"/>
            <a:ext cx="0" cy="61913"/>
          </a:xfrm>
          <a:prstGeom prst="line">
            <a:avLst/>
          </a:prstGeom>
          <a:noFill/>
          <a:ln w="47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49" name="Line 119"/>
          <p:cNvSpPr>
            <a:spLocks noChangeShapeType="1"/>
          </p:cNvSpPr>
          <p:nvPr/>
        </p:nvSpPr>
        <p:spPr bwMode="auto">
          <a:xfrm>
            <a:off x="2698119" y="4932996"/>
            <a:ext cx="0" cy="61913"/>
          </a:xfrm>
          <a:prstGeom prst="line">
            <a:avLst/>
          </a:prstGeom>
          <a:noFill/>
          <a:ln w="47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50" name="Line 120"/>
          <p:cNvSpPr>
            <a:spLocks noChangeShapeType="1"/>
          </p:cNvSpPr>
          <p:nvPr/>
        </p:nvSpPr>
        <p:spPr bwMode="auto">
          <a:xfrm>
            <a:off x="2496506" y="4963159"/>
            <a:ext cx="0" cy="31750"/>
          </a:xfrm>
          <a:prstGeom prst="line">
            <a:avLst/>
          </a:prstGeom>
          <a:noFill/>
          <a:ln w="47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51" name="Line 121"/>
          <p:cNvSpPr>
            <a:spLocks noChangeShapeType="1"/>
          </p:cNvSpPr>
          <p:nvPr/>
        </p:nvSpPr>
        <p:spPr bwMode="auto">
          <a:xfrm>
            <a:off x="2296481" y="4963159"/>
            <a:ext cx="0" cy="31750"/>
          </a:xfrm>
          <a:prstGeom prst="line">
            <a:avLst/>
          </a:prstGeom>
          <a:noFill/>
          <a:ln w="47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52" name="Rectangle 122"/>
          <p:cNvSpPr>
            <a:spLocks noChangeArrowheads="1"/>
          </p:cNvSpPr>
          <p:nvPr/>
        </p:nvSpPr>
        <p:spPr bwMode="auto">
          <a:xfrm>
            <a:off x="2539369" y="5010784"/>
            <a:ext cx="3206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Times New Roman" panose="02020603050405020304" pitchFamily="18" charset="0"/>
              </a:rPr>
              <a:t>-1.29</a:t>
            </a:r>
            <a:endParaRPr kumimoji="0" lang="en-US" altLang="en-US" sz="1200" b="0" i="0" u="none" strike="noStrike" cap="none" normalizeH="0" baseline="0" dirty="0" smtClean="0">
              <a:ln>
                <a:noFill/>
              </a:ln>
              <a:solidFill>
                <a:schemeClr val="tx1"/>
              </a:solidFill>
              <a:effectLst/>
            </a:endParaRPr>
          </a:p>
        </p:txBody>
      </p:sp>
      <p:sp>
        <p:nvSpPr>
          <p:cNvPr id="10653" name="Rectangle 123"/>
          <p:cNvSpPr>
            <a:spLocks noChangeArrowheads="1"/>
          </p:cNvSpPr>
          <p:nvPr/>
        </p:nvSpPr>
        <p:spPr bwMode="auto">
          <a:xfrm>
            <a:off x="3544256" y="5010784"/>
            <a:ext cx="3206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New Roman" panose="02020603050405020304" pitchFamily="18" charset="0"/>
              </a:rPr>
              <a:t>-1.28</a:t>
            </a:r>
            <a:endParaRPr kumimoji="0" lang="en-US" altLang="en-US" sz="1200" b="0" i="0" u="none" strike="noStrike" cap="none" normalizeH="0" baseline="0" smtClean="0">
              <a:ln>
                <a:noFill/>
              </a:ln>
              <a:solidFill>
                <a:schemeClr val="tx1"/>
              </a:solidFill>
              <a:effectLst/>
            </a:endParaRPr>
          </a:p>
        </p:txBody>
      </p:sp>
      <p:sp>
        <p:nvSpPr>
          <p:cNvPr id="10654" name="Rectangle 124"/>
          <p:cNvSpPr>
            <a:spLocks noChangeArrowheads="1"/>
          </p:cNvSpPr>
          <p:nvPr/>
        </p:nvSpPr>
        <p:spPr bwMode="auto">
          <a:xfrm>
            <a:off x="4542794" y="5010784"/>
            <a:ext cx="3206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New Roman" panose="02020603050405020304" pitchFamily="18" charset="0"/>
              </a:rPr>
              <a:t>-1.27</a:t>
            </a:r>
            <a:endParaRPr kumimoji="0" lang="en-US" altLang="en-US" sz="1200" b="0" i="0" u="none" strike="noStrike" cap="none" normalizeH="0" baseline="0" smtClean="0">
              <a:ln>
                <a:noFill/>
              </a:ln>
              <a:solidFill>
                <a:schemeClr val="tx1"/>
              </a:solidFill>
              <a:effectLst/>
            </a:endParaRPr>
          </a:p>
        </p:txBody>
      </p:sp>
      <p:sp>
        <p:nvSpPr>
          <p:cNvPr id="10655" name="Rectangle 125"/>
          <p:cNvSpPr>
            <a:spLocks noChangeArrowheads="1"/>
          </p:cNvSpPr>
          <p:nvPr/>
        </p:nvSpPr>
        <p:spPr bwMode="auto">
          <a:xfrm>
            <a:off x="5549269" y="5010784"/>
            <a:ext cx="3206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New Roman" panose="02020603050405020304" pitchFamily="18" charset="0"/>
              </a:rPr>
              <a:t>-1.26</a:t>
            </a:r>
            <a:endParaRPr kumimoji="0" lang="en-US" altLang="en-US" sz="1200" b="0" i="0" u="none" strike="noStrike" cap="none" normalizeH="0" baseline="0" smtClean="0">
              <a:ln>
                <a:noFill/>
              </a:ln>
              <a:solidFill>
                <a:schemeClr val="tx1"/>
              </a:solidFill>
              <a:effectLst/>
            </a:endParaRPr>
          </a:p>
        </p:txBody>
      </p:sp>
      <p:sp>
        <p:nvSpPr>
          <p:cNvPr id="10656" name="Line 126"/>
          <p:cNvSpPr>
            <a:spLocks noChangeShapeType="1"/>
          </p:cNvSpPr>
          <p:nvPr/>
        </p:nvSpPr>
        <p:spPr bwMode="auto">
          <a:xfrm flipV="1">
            <a:off x="5711194" y="1357945"/>
            <a:ext cx="0" cy="3636964"/>
          </a:xfrm>
          <a:prstGeom prst="line">
            <a:avLst/>
          </a:prstGeom>
          <a:noFill/>
          <a:ln w="158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57" name="Line 127"/>
          <p:cNvSpPr>
            <a:spLocks noChangeShapeType="1"/>
          </p:cNvSpPr>
          <p:nvPr/>
        </p:nvSpPr>
        <p:spPr bwMode="auto">
          <a:xfrm>
            <a:off x="5647694" y="4994909"/>
            <a:ext cx="63500" cy="0"/>
          </a:xfrm>
          <a:prstGeom prst="line">
            <a:avLst/>
          </a:prstGeom>
          <a:noFill/>
          <a:ln w="47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58" name="Line 128"/>
          <p:cNvSpPr>
            <a:spLocks noChangeShapeType="1"/>
          </p:cNvSpPr>
          <p:nvPr/>
        </p:nvSpPr>
        <p:spPr bwMode="auto">
          <a:xfrm>
            <a:off x="5679444" y="4540884"/>
            <a:ext cx="31750" cy="0"/>
          </a:xfrm>
          <a:prstGeom prst="line">
            <a:avLst/>
          </a:prstGeom>
          <a:noFill/>
          <a:ln w="47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59" name="Line 129"/>
          <p:cNvSpPr>
            <a:spLocks noChangeShapeType="1"/>
          </p:cNvSpPr>
          <p:nvPr/>
        </p:nvSpPr>
        <p:spPr bwMode="auto">
          <a:xfrm>
            <a:off x="5647694" y="4085271"/>
            <a:ext cx="63500" cy="0"/>
          </a:xfrm>
          <a:prstGeom prst="line">
            <a:avLst/>
          </a:prstGeom>
          <a:noFill/>
          <a:ln w="47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60" name="Line 130"/>
          <p:cNvSpPr>
            <a:spLocks noChangeShapeType="1"/>
          </p:cNvSpPr>
          <p:nvPr/>
        </p:nvSpPr>
        <p:spPr bwMode="auto">
          <a:xfrm>
            <a:off x="5679444" y="3631246"/>
            <a:ext cx="31750" cy="0"/>
          </a:xfrm>
          <a:prstGeom prst="line">
            <a:avLst/>
          </a:prstGeom>
          <a:noFill/>
          <a:ln w="47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61" name="Line 131"/>
          <p:cNvSpPr>
            <a:spLocks noChangeShapeType="1"/>
          </p:cNvSpPr>
          <p:nvPr/>
        </p:nvSpPr>
        <p:spPr bwMode="auto">
          <a:xfrm>
            <a:off x="5647694" y="3177220"/>
            <a:ext cx="63500" cy="0"/>
          </a:xfrm>
          <a:prstGeom prst="line">
            <a:avLst/>
          </a:prstGeom>
          <a:noFill/>
          <a:ln w="47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62" name="Line 132"/>
          <p:cNvSpPr>
            <a:spLocks noChangeShapeType="1"/>
          </p:cNvSpPr>
          <p:nvPr/>
        </p:nvSpPr>
        <p:spPr bwMode="auto">
          <a:xfrm>
            <a:off x="5679444" y="2723195"/>
            <a:ext cx="31750" cy="0"/>
          </a:xfrm>
          <a:prstGeom prst="line">
            <a:avLst/>
          </a:prstGeom>
          <a:noFill/>
          <a:ln w="47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63" name="Line 133"/>
          <p:cNvSpPr>
            <a:spLocks noChangeShapeType="1"/>
          </p:cNvSpPr>
          <p:nvPr/>
        </p:nvSpPr>
        <p:spPr bwMode="auto">
          <a:xfrm>
            <a:off x="5647694" y="2269170"/>
            <a:ext cx="63500" cy="0"/>
          </a:xfrm>
          <a:prstGeom prst="line">
            <a:avLst/>
          </a:prstGeom>
          <a:noFill/>
          <a:ln w="47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64" name="Line 134"/>
          <p:cNvSpPr>
            <a:spLocks noChangeShapeType="1"/>
          </p:cNvSpPr>
          <p:nvPr/>
        </p:nvSpPr>
        <p:spPr bwMode="auto">
          <a:xfrm>
            <a:off x="5679444" y="1811970"/>
            <a:ext cx="31750" cy="0"/>
          </a:xfrm>
          <a:prstGeom prst="line">
            <a:avLst/>
          </a:prstGeom>
          <a:noFill/>
          <a:ln w="47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65" name="Line 135"/>
          <p:cNvSpPr>
            <a:spLocks noChangeShapeType="1"/>
          </p:cNvSpPr>
          <p:nvPr/>
        </p:nvSpPr>
        <p:spPr bwMode="auto">
          <a:xfrm>
            <a:off x="5647694" y="1357945"/>
            <a:ext cx="63500" cy="0"/>
          </a:xfrm>
          <a:prstGeom prst="line">
            <a:avLst/>
          </a:prstGeom>
          <a:noFill/>
          <a:ln w="47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66" name="Line 136"/>
          <p:cNvSpPr>
            <a:spLocks noChangeShapeType="1"/>
          </p:cNvSpPr>
          <p:nvPr/>
        </p:nvSpPr>
        <p:spPr bwMode="auto">
          <a:xfrm>
            <a:off x="5647694" y="4994909"/>
            <a:ext cx="63500" cy="0"/>
          </a:xfrm>
          <a:prstGeom prst="line">
            <a:avLst/>
          </a:prstGeom>
          <a:noFill/>
          <a:ln w="47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67" name="Line 137"/>
          <p:cNvSpPr>
            <a:spLocks noChangeShapeType="1"/>
          </p:cNvSpPr>
          <p:nvPr/>
        </p:nvSpPr>
        <p:spPr bwMode="auto">
          <a:xfrm>
            <a:off x="5647694" y="1357945"/>
            <a:ext cx="63500" cy="0"/>
          </a:xfrm>
          <a:prstGeom prst="line">
            <a:avLst/>
          </a:prstGeom>
          <a:noFill/>
          <a:ln w="47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68" name="Line 138"/>
          <p:cNvSpPr>
            <a:spLocks noChangeShapeType="1"/>
          </p:cNvSpPr>
          <p:nvPr/>
        </p:nvSpPr>
        <p:spPr bwMode="auto">
          <a:xfrm>
            <a:off x="2194881" y="1357945"/>
            <a:ext cx="3516313" cy="0"/>
          </a:xfrm>
          <a:prstGeom prst="line">
            <a:avLst/>
          </a:prstGeom>
          <a:noFill/>
          <a:ln w="158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69" name="Line 139"/>
          <p:cNvSpPr>
            <a:spLocks noChangeShapeType="1"/>
          </p:cNvSpPr>
          <p:nvPr/>
        </p:nvSpPr>
        <p:spPr bwMode="auto">
          <a:xfrm flipV="1">
            <a:off x="2698119" y="1357945"/>
            <a:ext cx="0" cy="61913"/>
          </a:xfrm>
          <a:prstGeom prst="line">
            <a:avLst/>
          </a:prstGeom>
          <a:noFill/>
          <a:ln w="47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70" name="Line 140"/>
          <p:cNvSpPr>
            <a:spLocks noChangeShapeType="1"/>
          </p:cNvSpPr>
          <p:nvPr/>
        </p:nvSpPr>
        <p:spPr bwMode="auto">
          <a:xfrm flipV="1">
            <a:off x="2898144" y="1357945"/>
            <a:ext cx="0" cy="31750"/>
          </a:xfrm>
          <a:prstGeom prst="line">
            <a:avLst/>
          </a:prstGeom>
          <a:noFill/>
          <a:ln w="47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71" name="Line 141"/>
          <p:cNvSpPr>
            <a:spLocks noChangeShapeType="1"/>
          </p:cNvSpPr>
          <p:nvPr/>
        </p:nvSpPr>
        <p:spPr bwMode="auto">
          <a:xfrm flipV="1">
            <a:off x="3099756" y="1357945"/>
            <a:ext cx="0" cy="31750"/>
          </a:xfrm>
          <a:prstGeom prst="line">
            <a:avLst/>
          </a:prstGeom>
          <a:noFill/>
          <a:ln w="47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72" name="Line 142"/>
          <p:cNvSpPr>
            <a:spLocks noChangeShapeType="1"/>
          </p:cNvSpPr>
          <p:nvPr/>
        </p:nvSpPr>
        <p:spPr bwMode="auto">
          <a:xfrm flipV="1">
            <a:off x="3299781" y="1357945"/>
            <a:ext cx="0" cy="31750"/>
          </a:xfrm>
          <a:prstGeom prst="line">
            <a:avLst/>
          </a:prstGeom>
          <a:noFill/>
          <a:ln w="47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73" name="Line 143"/>
          <p:cNvSpPr>
            <a:spLocks noChangeShapeType="1"/>
          </p:cNvSpPr>
          <p:nvPr/>
        </p:nvSpPr>
        <p:spPr bwMode="auto">
          <a:xfrm flipV="1">
            <a:off x="3501394" y="1357945"/>
            <a:ext cx="0" cy="31750"/>
          </a:xfrm>
          <a:prstGeom prst="line">
            <a:avLst/>
          </a:prstGeom>
          <a:noFill/>
          <a:ln w="47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74" name="Line 144"/>
          <p:cNvSpPr>
            <a:spLocks noChangeShapeType="1"/>
          </p:cNvSpPr>
          <p:nvPr/>
        </p:nvSpPr>
        <p:spPr bwMode="auto">
          <a:xfrm flipV="1">
            <a:off x="3703006" y="1357945"/>
            <a:ext cx="0" cy="61913"/>
          </a:xfrm>
          <a:prstGeom prst="line">
            <a:avLst/>
          </a:prstGeom>
          <a:noFill/>
          <a:ln w="47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75" name="Line 145"/>
          <p:cNvSpPr>
            <a:spLocks noChangeShapeType="1"/>
          </p:cNvSpPr>
          <p:nvPr/>
        </p:nvSpPr>
        <p:spPr bwMode="auto">
          <a:xfrm flipV="1">
            <a:off x="3903031" y="1357945"/>
            <a:ext cx="0" cy="31750"/>
          </a:xfrm>
          <a:prstGeom prst="line">
            <a:avLst/>
          </a:prstGeom>
          <a:noFill/>
          <a:ln w="47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76" name="Line 146"/>
          <p:cNvSpPr>
            <a:spLocks noChangeShapeType="1"/>
          </p:cNvSpPr>
          <p:nvPr/>
        </p:nvSpPr>
        <p:spPr bwMode="auto">
          <a:xfrm flipV="1">
            <a:off x="4104644" y="1357945"/>
            <a:ext cx="0" cy="31750"/>
          </a:xfrm>
          <a:prstGeom prst="line">
            <a:avLst/>
          </a:prstGeom>
          <a:noFill/>
          <a:ln w="47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77" name="Line 147"/>
          <p:cNvSpPr>
            <a:spLocks noChangeShapeType="1"/>
          </p:cNvSpPr>
          <p:nvPr/>
        </p:nvSpPr>
        <p:spPr bwMode="auto">
          <a:xfrm flipV="1">
            <a:off x="4304669" y="1357945"/>
            <a:ext cx="0" cy="31750"/>
          </a:xfrm>
          <a:prstGeom prst="line">
            <a:avLst/>
          </a:prstGeom>
          <a:noFill/>
          <a:ln w="47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78" name="Line 148"/>
          <p:cNvSpPr>
            <a:spLocks noChangeShapeType="1"/>
          </p:cNvSpPr>
          <p:nvPr/>
        </p:nvSpPr>
        <p:spPr bwMode="auto">
          <a:xfrm flipV="1">
            <a:off x="4506281" y="1357945"/>
            <a:ext cx="0" cy="31750"/>
          </a:xfrm>
          <a:prstGeom prst="line">
            <a:avLst/>
          </a:prstGeom>
          <a:noFill/>
          <a:ln w="47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79" name="Line 149"/>
          <p:cNvSpPr>
            <a:spLocks noChangeShapeType="1"/>
          </p:cNvSpPr>
          <p:nvPr/>
        </p:nvSpPr>
        <p:spPr bwMode="auto">
          <a:xfrm flipV="1">
            <a:off x="4706306" y="1357945"/>
            <a:ext cx="0" cy="61913"/>
          </a:xfrm>
          <a:prstGeom prst="line">
            <a:avLst/>
          </a:prstGeom>
          <a:noFill/>
          <a:ln w="47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80" name="Line 150"/>
          <p:cNvSpPr>
            <a:spLocks noChangeShapeType="1"/>
          </p:cNvSpPr>
          <p:nvPr/>
        </p:nvSpPr>
        <p:spPr bwMode="auto">
          <a:xfrm flipV="1">
            <a:off x="4907919" y="1357945"/>
            <a:ext cx="0" cy="31750"/>
          </a:xfrm>
          <a:prstGeom prst="line">
            <a:avLst/>
          </a:prstGeom>
          <a:noFill/>
          <a:ln w="47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81" name="Line 151"/>
          <p:cNvSpPr>
            <a:spLocks noChangeShapeType="1"/>
          </p:cNvSpPr>
          <p:nvPr/>
        </p:nvSpPr>
        <p:spPr bwMode="auto">
          <a:xfrm flipV="1">
            <a:off x="5107944" y="1357945"/>
            <a:ext cx="0" cy="31750"/>
          </a:xfrm>
          <a:prstGeom prst="line">
            <a:avLst/>
          </a:prstGeom>
          <a:noFill/>
          <a:ln w="47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82" name="Line 152"/>
          <p:cNvSpPr>
            <a:spLocks noChangeShapeType="1"/>
          </p:cNvSpPr>
          <p:nvPr/>
        </p:nvSpPr>
        <p:spPr bwMode="auto">
          <a:xfrm flipV="1">
            <a:off x="5309556" y="1357945"/>
            <a:ext cx="0" cy="31750"/>
          </a:xfrm>
          <a:prstGeom prst="line">
            <a:avLst/>
          </a:prstGeom>
          <a:noFill/>
          <a:ln w="47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83" name="Line 153"/>
          <p:cNvSpPr>
            <a:spLocks noChangeShapeType="1"/>
          </p:cNvSpPr>
          <p:nvPr/>
        </p:nvSpPr>
        <p:spPr bwMode="auto">
          <a:xfrm flipV="1">
            <a:off x="5507994" y="1357945"/>
            <a:ext cx="0" cy="31750"/>
          </a:xfrm>
          <a:prstGeom prst="line">
            <a:avLst/>
          </a:prstGeom>
          <a:noFill/>
          <a:ln w="47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84" name="Line 154"/>
          <p:cNvSpPr>
            <a:spLocks noChangeShapeType="1"/>
          </p:cNvSpPr>
          <p:nvPr/>
        </p:nvSpPr>
        <p:spPr bwMode="auto">
          <a:xfrm flipV="1">
            <a:off x="5711194" y="1357945"/>
            <a:ext cx="0" cy="61913"/>
          </a:xfrm>
          <a:prstGeom prst="line">
            <a:avLst/>
          </a:prstGeom>
          <a:noFill/>
          <a:ln w="47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85" name="Line 155"/>
          <p:cNvSpPr>
            <a:spLocks noChangeShapeType="1"/>
          </p:cNvSpPr>
          <p:nvPr/>
        </p:nvSpPr>
        <p:spPr bwMode="auto">
          <a:xfrm flipV="1">
            <a:off x="2698119" y="1357945"/>
            <a:ext cx="0" cy="61913"/>
          </a:xfrm>
          <a:prstGeom prst="line">
            <a:avLst/>
          </a:prstGeom>
          <a:noFill/>
          <a:ln w="47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86" name="Line 156"/>
          <p:cNvSpPr>
            <a:spLocks noChangeShapeType="1"/>
          </p:cNvSpPr>
          <p:nvPr/>
        </p:nvSpPr>
        <p:spPr bwMode="auto">
          <a:xfrm flipV="1">
            <a:off x="2496506" y="1357945"/>
            <a:ext cx="0" cy="31750"/>
          </a:xfrm>
          <a:prstGeom prst="line">
            <a:avLst/>
          </a:prstGeom>
          <a:noFill/>
          <a:ln w="47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87" name="Line 157"/>
          <p:cNvSpPr>
            <a:spLocks noChangeShapeType="1"/>
          </p:cNvSpPr>
          <p:nvPr/>
        </p:nvSpPr>
        <p:spPr bwMode="auto">
          <a:xfrm flipV="1">
            <a:off x="2296481" y="1357945"/>
            <a:ext cx="0" cy="31750"/>
          </a:xfrm>
          <a:prstGeom prst="line">
            <a:avLst/>
          </a:prstGeom>
          <a:noFill/>
          <a:ln w="47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88" name="Line 158"/>
          <p:cNvSpPr>
            <a:spLocks noChangeShapeType="1"/>
          </p:cNvSpPr>
          <p:nvPr/>
        </p:nvSpPr>
        <p:spPr bwMode="auto">
          <a:xfrm flipH="1">
            <a:off x="5488944" y="2835908"/>
            <a:ext cx="19050" cy="20638"/>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89" name="Line 159"/>
          <p:cNvSpPr>
            <a:spLocks noChangeShapeType="1"/>
          </p:cNvSpPr>
          <p:nvPr/>
        </p:nvSpPr>
        <p:spPr bwMode="auto">
          <a:xfrm flipH="1">
            <a:off x="5454019" y="2800983"/>
            <a:ext cx="53975" cy="55563"/>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90" name="Line 160"/>
          <p:cNvSpPr>
            <a:spLocks noChangeShapeType="1"/>
          </p:cNvSpPr>
          <p:nvPr/>
        </p:nvSpPr>
        <p:spPr bwMode="auto">
          <a:xfrm flipH="1">
            <a:off x="5419094" y="2767645"/>
            <a:ext cx="88900" cy="88900"/>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91" name="Line 161"/>
          <p:cNvSpPr>
            <a:spLocks noChangeShapeType="1"/>
          </p:cNvSpPr>
          <p:nvPr/>
        </p:nvSpPr>
        <p:spPr bwMode="auto">
          <a:xfrm flipH="1">
            <a:off x="5384169" y="2729545"/>
            <a:ext cx="123825" cy="127000"/>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92" name="Line 162"/>
          <p:cNvSpPr>
            <a:spLocks noChangeShapeType="1"/>
          </p:cNvSpPr>
          <p:nvPr/>
        </p:nvSpPr>
        <p:spPr bwMode="auto">
          <a:xfrm flipH="1">
            <a:off x="5347656" y="2696208"/>
            <a:ext cx="160338" cy="160338"/>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93" name="Line 163"/>
          <p:cNvSpPr>
            <a:spLocks noChangeShapeType="1"/>
          </p:cNvSpPr>
          <p:nvPr/>
        </p:nvSpPr>
        <p:spPr bwMode="auto">
          <a:xfrm flipH="1">
            <a:off x="5312731" y="2661283"/>
            <a:ext cx="195263" cy="195263"/>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94" name="Line 164"/>
          <p:cNvSpPr>
            <a:spLocks noChangeShapeType="1"/>
          </p:cNvSpPr>
          <p:nvPr/>
        </p:nvSpPr>
        <p:spPr bwMode="auto">
          <a:xfrm flipH="1">
            <a:off x="5277806" y="2626358"/>
            <a:ext cx="230188" cy="230188"/>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95" name="Line 165"/>
          <p:cNvSpPr>
            <a:spLocks noChangeShapeType="1"/>
          </p:cNvSpPr>
          <p:nvPr/>
        </p:nvSpPr>
        <p:spPr bwMode="auto">
          <a:xfrm flipH="1">
            <a:off x="5242881" y="2589845"/>
            <a:ext cx="265113" cy="266700"/>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96" name="Line 166"/>
          <p:cNvSpPr>
            <a:spLocks noChangeShapeType="1"/>
          </p:cNvSpPr>
          <p:nvPr/>
        </p:nvSpPr>
        <p:spPr bwMode="auto">
          <a:xfrm flipH="1">
            <a:off x="5206369" y="2554920"/>
            <a:ext cx="301625" cy="301625"/>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97" name="Line 167"/>
          <p:cNvSpPr>
            <a:spLocks noChangeShapeType="1"/>
          </p:cNvSpPr>
          <p:nvPr/>
        </p:nvSpPr>
        <p:spPr bwMode="auto">
          <a:xfrm flipH="1">
            <a:off x="5171444" y="2519995"/>
            <a:ext cx="336550" cy="336550"/>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98" name="Line 168"/>
          <p:cNvSpPr>
            <a:spLocks noChangeShapeType="1"/>
          </p:cNvSpPr>
          <p:nvPr/>
        </p:nvSpPr>
        <p:spPr bwMode="auto">
          <a:xfrm flipH="1">
            <a:off x="5136519" y="2485070"/>
            <a:ext cx="371475" cy="371475"/>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99" name="Line 169"/>
          <p:cNvSpPr>
            <a:spLocks noChangeShapeType="1"/>
          </p:cNvSpPr>
          <p:nvPr/>
        </p:nvSpPr>
        <p:spPr bwMode="auto">
          <a:xfrm flipH="1">
            <a:off x="5101594" y="2448558"/>
            <a:ext cx="406400" cy="407988"/>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00" name="Line 170"/>
          <p:cNvSpPr>
            <a:spLocks noChangeShapeType="1"/>
          </p:cNvSpPr>
          <p:nvPr/>
        </p:nvSpPr>
        <p:spPr bwMode="auto">
          <a:xfrm flipH="1">
            <a:off x="5065081" y="2413633"/>
            <a:ext cx="442913" cy="442913"/>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01" name="Line 171"/>
          <p:cNvSpPr>
            <a:spLocks noChangeShapeType="1"/>
          </p:cNvSpPr>
          <p:nvPr/>
        </p:nvSpPr>
        <p:spPr bwMode="auto">
          <a:xfrm flipH="1">
            <a:off x="5030156" y="2378708"/>
            <a:ext cx="477838" cy="477838"/>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02" name="Line 172"/>
          <p:cNvSpPr>
            <a:spLocks noChangeShapeType="1"/>
          </p:cNvSpPr>
          <p:nvPr/>
        </p:nvSpPr>
        <p:spPr bwMode="auto">
          <a:xfrm flipH="1">
            <a:off x="4995231" y="2343783"/>
            <a:ext cx="512763" cy="512763"/>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03" name="Line 173"/>
          <p:cNvSpPr>
            <a:spLocks noChangeShapeType="1"/>
          </p:cNvSpPr>
          <p:nvPr/>
        </p:nvSpPr>
        <p:spPr bwMode="auto">
          <a:xfrm flipH="1">
            <a:off x="4960306" y="2308858"/>
            <a:ext cx="547688" cy="547688"/>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04" name="Line 174"/>
          <p:cNvSpPr>
            <a:spLocks noChangeShapeType="1"/>
          </p:cNvSpPr>
          <p:nvPr/>
        </p:nvSpPr>
        <p:spPr bwMode="auto">
          <a:xfrm flipH="1">
            <a:off x="4923794" y="2272345"/>
            <a:ext cx="584200" cy="584200"/>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05" name="Line 175"/>
          <p:cNvSpPr>
            <a:spLocks noChangeShapeType="1"/>
          </p:cNvSpPr>
          <p:nvPr/>
        </p:nvSpPr>
        <p:spPr bwMode="auto">
          <a:xfrm flipH="1">
            <a:off x="4888869" y="2237420"/>
            <a:ext cx="619125" cy="619125"/>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06" name="Line 176"/>
          <p:cNvSpPr>
            <a:spLocks noChangeShapeType="1"/>
          </p:cNvSpPr>
          <p:nvPr/>
        </p:nvSpPr>
        <p:spPr bwMode="auto">
          <a:xfrm flipH="1">
            <a:off x="4853944" y="2202495"/>
            <a:ext cx="654050" cy="654050"/>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07" name="Line 177"/>
          <p:cNvSpPr>
            <a:spLocks noChangeShapeType="1"/>
          </p:cNvSpPr>
          <p:nvPr/>
        </p:nvSpPr>
        <p:spPr bwMode="auto">
          <a:xfrm flipH="1">
            <a:off x="4819019" y="2167570"/>
            <a:ext cx="688975" cy="688975"/>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08" name="Line 178"/>
          <p:cNvSpPr>
            <a:spLocks noChangeShapeType="1"/>
          </p:cNvSpPr>
          <p:nvPr/>
        </p:nvSpPr>
        <p:spPr bwMode="auto">
          <a:xfrm flipH="1">
            <a:off x="4782506" y="2131057"/>
            <a:ext cx="725488" cy="725488"/>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09" name="Line 179"/>
          <p:cNvSpPr>
            <a:spLocks noChangeShapeType="1"/>
          </p:cNvSpPr>
          <p:nvPr/>
        </p:nvSpPr>
        <p:spPr bwMode="auto">
          <a:xfrm flipH="1">
            <a:off x="4747581" y="2096132"/>
            <a:ext cx="760413" cy="760413"/>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10" name="Line 180"/>
          <p:cNvSpPr>
            <a:spLocks noChangeShapeType="1"/>
          </p:cNvSpPr>
          <p:nvPr/>
        </p:nvSpPr>
        <p:spPr bwMode="auto">
          <a:xfrm flipH="1">
            <a:off x="4712656" y="2061207"/>
            <a:ext cx="795338" cy="795338"/>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11" name="Line 181"/>
          <p:cNvSpPr>
            <a:spLocks noChangeShapeType="1"/>
          </p:cNvSpPr>
          <p:nvPr/>
        </p:nvSpPr>
        <p:spPr bwMode="auto">
          <a:xfrm flipH="1">
            <a:off x="4677731" y="2026282"/>
            <a:ext cx="830263" cy="830263"/>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12" name="Line 182"/>
          <p:cNvSpPr>
            <a:spLocks noChangeShapeType="1"/>
          </p:cNvSpPr>
          <p:nvPr/>
        </p:nvSpPr>
        <p:spPr bwMode="auto">
          <a:xfrm flipH="1">
            <a:off x="4641219" y="1989770"/>
            <a:ext cx="866775" cy="866775"/>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13" name="Line 183"/>
          <p:cNvSpPr>
            <a:spLocks noChangeShapeType="1"/>
          </p:cNvSpPr>
          <p:nvPr/>
        </p:nvSpPr>
        <p:spPr bwMode="auto">
          <a:xfrm flipH="1">
            <a:off x="4606294" y="1954845"/>
            <a:ext cx="901700" cy="901700"/>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14" name="Line 184"/>
          <p:cNvSpPr>
            <a:spLocks noChangeShapeType="1"/>
          </p:cNvSpPr>
          <p:nvPr/>
        </p:nvSpPr>
        <p:spPr bwMode="auto">
          <a:xfrm flipH="1">
            <a:off x="4571369" y="1948495"/>
            <a:ext cx="909638" cy="908050"/>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15" name="Line 185"/>
          <p:cNvSpPr>
            <a:spLocks noChangeShapeType="1"/>
          </p:cNvSpPr>
          <p:nvPr/>
        </p:nvSpPr>
        <p:spPr bwMode="auto">
          <a:xfrm flipH="1">
            <a:off x="4536444" y="1948495"/>
            <a:ext cx="909638" cy="908050"/>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16" name="Line 186"/>
          <p:cNvSpPr>
            <a:spLocks noChangeShapeType="1"/>
          </p:cNvSpPr>
          <p:nvPr/>
        </p:nvSpPr>
        <p:spPr bwMode="auto">
          <a:xfrm flipH="1">
            <a:off x="4499931" y="1948495"/>
            <a:ext cx="911225" cy="908050"/>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17" name="Line 187"/>
          <p:cNvSpPr>
            <a:spLocks noChangeShapeType="1"/>
          </p:cNvSpPr>
          <p:nvPr/>
        </p:nvSpPr>
        <p:spPr bwMode="auto">
          <a:xfrm flipH="1">
            <a:off x="4465006" y="1948495"/>
            <a:ext cx="909638" cy="908050"/>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18" name="Line 188"/>
          <p:cNvSpPr>
            <a:spLocks noChangeShapeType="1"/>
          </p:cNvSpPr>
          <p:nvPr/>
        </p:nvSpPr>
        <p:spPr bwMode="auto">
          <a:xfrm flipH="1">
            <a:off x="4430081" y="1948495"/>
            <a:ext cx="909638" cy="908050"/>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19" name="Line 189"/>
          <p:cNvSpPr>
            <a:spLocks noChangeShapeType="1"/>
          </p:cNvSpPr>
          <p:nvPr/>
        </p:nvSpPr>
        <p:spPr bwMode="auto">
          <a:xfrm flipH="1">
            <a:off x="4395156" y="1948495"/>
            <a:ext cx="909638" cy="908050"/>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20" name="Line 190"/>
          <p:cNvSpPr>
            <a:spLocks noChangeShapeType="1"/>
          </p:cNvSpPr>
          <p:nvPr/>
        </p:nvSpPr>
        <p:spPr bwMode="auto">
          <a:xfrm flipH="1">
            <a:off x="4358644" y="1948495"/>
            <a:ext cx="911225" cy="908050"/>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21" name="Line 191"/>
          <p:cNvSpPr>
            <a:spLocks noChangeShapeType="1"/>
          </p:cNvSpPr>
          <p:nvPr/>
        </p:nvSpPr>
        <p:spPr bwMode="auto">
          <a:xfrm flipH="1">
            <a:off x="4323719" y="1948495"/>
            <a:ext cx="909638" cy="908050"/>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22" name="Line 192"/>
          <p:cNvSpPr>
            <a:spLocks noChangeShapeType="1"/>
          </p:cNvSpPr>
          <p:nvPr/>
        </p:nvSpPr>
        <p:spPr bwMode="auto">
          <a:xfrm flipH="1">
            <a:off x="4288794" y="1948495"/>
            <a:ext cx="909638" cy="908050"/>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23" name="Line 193"/>
          <p:cNvSpPr>
            <a:spLocks noChangeShapeType="1"/>
          </p:cNvSpPr>
          <p:nvPr/>
        </p:nvSpPr>
        <p:spPr bwMode="auto">
          <a:xfrm flipH="1">
            <a:off x="4255456" y="1948495"/>
            <a:ext cx="908050" cy="908050"/>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24" name="Line 194"/>
          <p:cNvSpPr>
            <a:spLocks noChangeShapeType="1"/>
          </p:cNvSpPr>
          <p:nvPr/>
        </p:nvSpPr>
        <p:spPr bwMode="auto">
          <a:xfrm flipH="1">
            <a:off x="4217356" y="1948495"/>
            <a:ext cx="911225" cy="908050"/>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25" name="Line 195"/>
          <p:cNvSpPr>
            <a:spLocks noChangeShapeType="1"/>
          </p:cNvSpPr>
          <p:nvPr/>
        </p:nvSpPr>
        <p:spPr bwMode="auto">
          <a:xfrm flipH="1">
            <a:off x="4184019" y="1948495"/>
            <a:ext cx="908050" cy="908050"/>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26" name="Line 196"/>
          <p:cNvSpPr>
            <a:spLocks noChangeShapeType="1"/>
          </p:cNvSpPr>
          <p:nvPr/>
        </p:nvSpPr>
        <p:spPr bwMode="auto">
          <a:xfrm flipH="1">
            <a:off x="4149094" y="1948495"/>
            <a:ext cx="908050" cy="908050"/>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27" name="Line 197"/>
          <p:cNvSpPr>
            <a:spLocks noChangeShapeType="1"/>
          </p:cNvSpPr>
          <p:nvPr/>
        </p:nvSpPr>
        <p:spPr bwMode="auto">
          <a:xfrm flipH="1">
            <a:off x="4114169" y="1948495"/>
            <a:ext cx="908050" cy="908050"/>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28" name="Line 198"/>
          <p:cNvSpPr>
            <a:spLocks noChangeShapeType="1"/>
          </p:cNvSpPr>
          <p:nvPr/>
        </p:nvSpPr>
        <p:spPr bwMode="auto">
          <a:xfrm flipH="1">
            <a:off x="4076069" y="1948495"/>
            <a:ext cx="911225" cy="908050"/>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29" name="Line 199"/>
          <p:cNvSpPr>
            <a:spLocks noChangeShapeType="1"/>
          </p:cNvSpPr>
          <p:nvPr/>
        </p:nvSpPr>
        <p:spPr bwMode="auto">
          <a:xfrm flipH="1">
            <a:off x="4042731" y="1948495"/>
            <a:ext cx="908050" cy="908050"/>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30" name="Line 200"/>
          <p:cNvSpPr>
            <a:spLocks noChangeShapeType="1"/>
          </p:cNvSpPr>
          <p:nvPr/>
        </p:nvSpPr>
        <p:spPr bwMode="auto">
          <a:xfrm flipH="1">
            <a:off x="4007806" y="1948495"/>
            <a:ext cx="909638" cy="908050"/>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31" name="Line 201"/>
          <p:cNvSpPr>
            <a:spLocks noChangeShapeType="1"/>
          </p:cNvSpPr>
          <p:nvPr/>
        </p:nvSpPr>
        <p:spPr bwMode="auto">
          <a:xfrm flipH="1">
            <a:off x="3972881" y="1948495"/>
            <a:ext cx="909638" cy="908050"/>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32" name="Line 202"/>
          <p:cNvSpPr>
            <a:spLocks noChangeShapeType="1"/>
          </p:cNvSpPr>
          <p:nvPr/>
        </p:nvSpPr>
        <p:spPr bwMode="auto">
          <a:xfrm flipH="1">
            <a:off x="3937956" y="1948495"/>
            <a:ext cx="909638" cy="908050"/>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33" name="Line 203"/>
          <p:cNvSpPr>
            <a:spLocks noChangeShapeType="1"/>
          </p:cNvSpPr>
          <p:nvPr/>
        </p:nvSpPr>
        <p:spPr bwMode="auto">
          <a:xfrm flipH="1">
            <a:off x="3901444" y="1948495"/>
            <a:ext cx="908050" cy="908050"/>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34" name="Line 204"/>
          <p:cNvSpPr>
            <a:spLocks noChangeShapeType="1"/>
          </p:cNvSpPr>
          <p:nvPr/>
        </p:nvSpPr>
        <p:spPr bwMode="auto">
          <a:xfrm flipH="1">
            <a:off x="3866519" y="1948495"/>
            <a:ext cx="908050" cy="908050"/>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8" name="Group 406"/>
          <p:cNvGrpSpPr>
            <a:grpSpLocks/>
          </p:cNvGrpSpPr>
          <p:nvPr/>
        </p:nvGrpSpPr>
        <p:grpSpPr bwMode="auto">
          <a:xfrm>
            <a:off x="2496507" y="1948495"/>
            <a:ext cx="3011488" cy="908051"/>
            <a:chOff x="715" y="1293"/>
            <a:chExt cx="1897" cy="572"/>
          </a:xfrm>
        </p:grpSpPr>
        <p:sp>
          <p:nvSpPr>
            <p:cNvPr id="10335" name="Line 206"/>
            <p:cNvSpPr>
              <a:spLocks noChangeShapeType="1"/>
            </p:cNvSpPr>
            <p:nvPr/>
          </p:nvSpPr>
          <p:spPr bwMode="auto">
            <a:xfrm flipH="1">
              <a:off x="1556" y="1293"/>
              <a:ext cx="573" cy="5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36" name="Line 207"/>
            <p:cNvSpPr>
              <a:spLocks noChangeShapeType="1"/>
            </p:cNvSpPr>
            <p:nvPr/>
          </p:nvSpPr>
          <p:spPr bwMode="auto">
            <a:xfrm flipH="1">
              <a:off x="1534" y="1293"/>
              <a:ext cx="573" cy="5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37" name="Line 208"/>
            <p:cNvSpPr>
              <a:spLocks noChangeShapeType="1"/>
            </p:cNvSpPr>
            <p:nvPr/>
          </p:nvSpPr>
          <p:spPr bwMode="auto">
            <a:xfrm flipH="1">
              <a:off x="1511" y="1293"/>
              <a:ext cx="573" cy="5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38" name="Line 209"/>
            <p:cNvSpPr>
              <a:spLocks noChangeShapeType="1"/>
            </p:cNvSpPr>
            <p:nvPr/>
          </p:nvSpPr>
          <p:spPr bwMode="auto">
            <a:xfrm flipH="1">
              <a:off x="1489" y="1293"/>
              <a:ext cx="573" cy="5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39" name="Line 210"/>
            <p:cNvSpPr>
              <a:spLocks noChangeShapeType="1"/>
            </p:cNvSpPr>
            <p:nvPr/>
          </p:nvSpPr>
          <p:spPr bwMode="auto">
            <a:xfrm flipH="1">
              <a:off x="1467" y="1293"/>
              <a:ext cx="573" cy="5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40" name="Line 211"/>
            <p:cNvSpPr>
              <a:spLocks noChangeShapeType="1"/>
            </p:cNvSpPr>
            <p:nvPr/>
          </p:nvSpPr>
          <p:spPr bwMode="auto">
            <a:xfrm flipH="1">
              <a:off x="1445" y="1293"/>
              <a:ext cx="573" cy="5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41" name="Line 212"/>
            <p:cNvSpPr>
              <a:spLocks noChangeShapeType="1"/>
            </p:cNvSpPr>
            <p:nvPr/>
          </p:nvSpPr>
          <p:spPr bwMode="auto">
            <a:xfrm flipH="1">
              <a:off x="1422" y="1293"/>
              <a:ext cx="573" cy="5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42" name="Line 213"/>
            <p:cNvSpPr>
              <a:spLocks noChangeShapeType="1"/>
            </p:cNvSpPr>
            <p:nvPr/>
          </p:nvSpPr>
          <p:spPr bwMode="auto">
            <a:xfrm flipH="1">
              <a:off x="1400" y="1293"/>
              <a:ext cx="573" cy="5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43" name="Line 214"/>
            <p:cNvSpPr>
              <a:spLocks noChangeShapeType="1"/>
            </p:cNvSpPr>
            <p:nvPr/>
          </p:nvSpPr>
          <p:spPr bwMode="auto">
            <a:xfrm flipH="1">
              <a:off x="1378" y="1293"/>
              <a:ext cx="573" cy="5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44" name="Line 215"/>
            <p:cNvSpPr>
              <a:spLocks noChangeShapeType="1"/>
            </p:cNvSpPr>
            <p:nvPr/>
          </p:nvSpPr>
          <p:spPr bwMode="auto">
            <a:xfrm flipH="1">
              <a:off x="1356" y="1293"/>
              <a:ext cx="573" cy="5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45" name="Line 216"/>
            <p:cNvSpPr>
              <a:spLocks noChangeShapeType="1"/>
            </p:cNvSpPr>
            <p:nvPr/>
          </p:nvSpPr>
          <p:spPr bwMode="auto">
            <a:xfrm flipH="1">
              <a:off x="1333" y="1293"/>
              <a:ext cx="573" cy="5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46" name="Line 217"/>
            <p:cNvSpPr>
              <a:spLocks noChangeShapeType="1"/>
            </p:cNvSpPr>
            <p:nvPr/>
          </p:nvSpPr>
          <p:spPr bwMode="auto">
            <a:xfrm flipH="1">
              <a:off x="1311" y="1293"/>
              <a:ext cx="573" cy="5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47" name="Line 218"/>
            <p:cNvSpPr>
              <a:spLocks noChangeShapeType="1"/>
            </p:cNvSpPr>
            <p:nvPr/>
          </p:nvSpPr>
          <p:spPr bwMode="auto">
            <a:xfrm flipH="1">
              <a:off x="1289" y="1293"/>
              <a:ext cx="573" cy="5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48" name="Line 219"/>
            <p:cNvSpPr>
              <a:spLocks noChangeShapeType="1"/>
            </p:cNvSpPr>
            <p:nvPr/>
          </p:nvSpPr>
          <p:spPr bwMode="auto">
            <a:xfrm flipH="1">
              <a:off x="1267" y="1293"/>
              <a:ext cx="573" cy="5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49" name="Line 220"/>
            <p:cNvSpPr>
              <a:spLocks noChangeShapeType="1"/>
            </p:cNvSpPr>
            <p:nvPr/>
          </p:nvSpPr>
          <p:spPr bwMode="auto">
            <a:xfrm flipH="1">
              <a:off x="1244" y="1293"/>
              <a:ext cx="573" cy="5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50" name="Line 221"/>
            <p:cNvSpPr>
              <a:spLocks noChangeShapeType="1"/>
            </p:cNvSpPr>
            <p:nvPr/>
          </p:nvSpPr>
          <p:spPr bwMode="auto">
            <a:xfrm flipH="1">
              <a:off x="1222" y="1293"/>
              <a:ext cx="573" cy="5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51" name="Line 222"/>
            <p:cNvSpPr>
              <a:spLocks noChangeShapeType="1"/>
            </p:cNvSpPr>
            <p:nvPr/>
          </p:nvSpPr>
          <p:spPr bwMode="auto">
            <a:xfrm flipH="1">
              <a:off x="1200" y="1293"/>
              <a:ext cx="573" cy="5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52" name="Line 223"/>
            <p:cNvSpPr>
              <a:spLocks noChangeShapeType="1"/>
            </p:cNvSpPr>
            <p:nvPr/>
          </p:nvSpPr>
          <p:spPr bwMode="auto">
            <a:xfrm flipH="1">
              <a:off x="1178" y="1293"/>
              <a:ext cx="573" cy="5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53" name="Line 224"/>
            <p:cNvSpPr>
              <a:spLocks noChangeShapeType="1"/>
            </p:cNvSpPr>
            <p:nvPr/>
          </p:nvSpPr>
          <p:spPr bwMode="auto">
            <a:xfrm flipH="1">
              <a:off x="1155" y="1293"/>
              <a:ext cx="574" cy="5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54" name="Line 225"/>
            <p:cNvSpPr>
              <a:spLocks noChangeShapeType="1"/>
            </p:cNvSpPr>
            <p:nvPr/>
          </p:nvSpPr>
          <p:spPr bwMode="auto">
            <a:xfrm flipH="1">
              <a:off x="1133" y="1293"/>
              <a:ext cx="573" cy="5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55" name="Line 226"/>
            <p:cNvSpPr>
              <a:spLocks noChangeShapeType="1"/>
            </p:cNvSpPr>
            <p:nvPr/>
          </p:nvSpPr>
          <p:spPr bwMode="auto">
            <a:xfrm flipH="1">
              <a:off x="1111" y="1293"/>
              <a:ext cx="573" cy="5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56" name="Line 227"/>
            <p:cNvSpPr>
              <a:spLocks noChangeShapeType="1"/>
            </p:cNvSpPr>
            <p:nvPr/>
          </p:nvSpPr>
          <p:spPr bwMode="auto">
            <a:xfrm flipH="1">
              <a:off x="1089" y="1293"/>
              <a:ext cx="573" cy="5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57" name="Line 228"/>
            <p:cNvSpPr>
              <a:spLocks noChangeShapeType="1"/>
            </p:cNvSpPr>
            <p:nvPr/>
          </p:nvSpPr>
          <p:spPr bwMode="auto">
            <a:xfrm flipH="1">
              <a:off x="1066" y="1293"/>
              <a:ext cx="574" cy="5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58" name="Line 229"/>
            <p:cNvSpPr>
              <a:spLocks noChangeShapeType="1"/>
            </p:cNvSpPr>
            <p:nvPr/>
          </p:nvSpPr>
          <p:spPr bwMode="auto">
            <a:xfrm flipH="1">
              <a:off x="1044" y="1293"/>
              <a:ext cx="573" cy="5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59" name="Line 230"/>
            <p:cNvSpPr>
              <a:spLocks noChangeShapeType="1"/>
            </p:cNvSpPr>
            <p:nvPr/>
          </p:nvSpPr>
          <p:spPr bwMode="auto">
            <a:xfrm flipH="1">
              <a:off x="1022" y="1293"/>
              <a:ext cx="573" cy="5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60" name="Line 231"/>
            <p:cNvSpPr>
              <a:spLocks noChangeShapeType="1"/>
            </p:cNvSpPr>
            <p:nvPr/>
          </p:nvSpPr>
          <p:spPr bwMode="auto">
            <a:xfrm flipH="1">
              <a:off x="1000" y="1293"/>
              <a:ext cx="573" cy="5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61" name="Line 232"/>
            <p:cNvSpPr>
              <a:spLocks noChangeShapeType="1"/>
            </p:cNvSpPr>
            <p:nvPr/>
          </p:nvSpPr>
          <p:spPr bwMode="auto">
            <a:xfrm flipH="1">
              <a:off x="977" y="1293"/>
              <a:ext cx="574" cy="5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62" name="Line 233"/>
            <p:cNvSpPr>
              <a:spLocks noChangeShapeType="1"/>
            </p:cNvSpPr>
            <p:nvPr/>
          </p:nvSpPr>
          <p:spPr bwMode="auto">
            <a:xfrm flipH="1">
              <a:off x="955" y="1293"/>
              <a:ext cx="573" cy="5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63" name="Line 234"/>
            <p:cNvSpPr>
              <a:spLocks noChangeShapeType="1"/>
            </p:cNvSpPr>
            <p:nvPr/>
          </p:nvSpPr>
          <p:spPr bwMode="auto">
            <a:xfrm flipH="1">
              <a:off x="933" y="1293"/>
              <a:ext cx="573" cy="5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64" name="Line 235"/>
            <p:cNvSpPr>
              <a:spLocks noChangeShapeType="1"/>
            </p:cNvSpPr>
            <p:nvPr/>
          </p:nvSpPr>
          <p:spPr bwMode="auto">
            <a:xfrm flipH="1">
              <a:off x="911" y="1293"/>
              <a:ext cx="573" cy="5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65" name="Line 236"/>
            <p:cNvSpPr>
              <a:spLocks noChangeShapeType="1"/>
            </p:cNvSpPr>
            <p:nvPr/>
          </p:nvSpPr>
          <p:spPr bwMode="auto">
            <a:xfrm flipH="1">
              <a:off x="888" y="1293"/>
              <a:ext cx="574" cy="5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66" name="Line 237"/>
            <p:cNvSpPr>
              <a:spLocks noChangeShapeType="1"/>
            </p:cNvSpPr>
            <p:nvPr/>
          </p:nvSpPr>
          <p:spPr bwMode="auto">
            <a:xfrm flipH="1">
              <a:off x="866" y="1293"/>
              <a:ext cx="573" cy="5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67" name="Line 238"/>
            <p:cNvSpPr>
              <a:spLocks noChangeShapeType="1"/>
            </p:cNvSpPr>
            <p:nvPr/>
          </p:nvSpPr>
          <p:spPr bwMode="auto">
            <a:xfrm flipH="1">
              <a:off x="844" y="1293"/>
              <a:ext cx="573" cy="5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68" name="Line 239"/>
            <p:cNvSpPr>
              <a:spLocks noChangeShapeType="1"/>
            </p:cNvSpPr>
            <p:nvPr/>
          </p:nvSpPr>
          <p:spPr bwMode="auto">
            <a:xfrm flipH="1">
              <a:off x="822" y="1293"/>
              <a:ext cx="573" cy="5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69" name="Line 240"/>
            <p:cNvSpPr>
              <a:spLocks noChangeShapeType="1"/>
            </p:cNvSpPr>
            <p:nvPr/>
          </p:nvSpPr>
          <p:spPr bwMode="auto">
            <a:xfrm flipH="1">
              <a:off x="799" y="1293"/>
              <a:ext cx="574" cy="5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70" name="Line 241"/>
            <p:cNvSpPr>
              <a:spLocks noChangeShapeType="1"/>
            </p:cNvSpPr>
            <p:nvPr/>
          </p:nvSpPr>
          <p:spPr bwMode="auto">
            <a:xfrm flipH="1">
              <a:off x="777" y="1293"/>
              <a:ext cx="573" cy="5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71" name="Line 242"/>
            <p:cNvSpPr>
              <a:spLocks noChangeShapeType="1"/>
            </p:cNvSpPr>
            <p:nvPr/>
          </p:nvSpPr>
          <p:spPr bwMode="auto">
            <a:xfrm flipH="1">
              <a:off x="755" y="1293"/>
              <a:ext cx="573" cy="5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72" name="Line 243"/>
            <p:cNvSpPr>
              <a:spLocks noChangeShapeType="1"/>
            </p:cNvSpPr>
            <p:nvPr/>
          </p:nvSpPr>
          <p:spPr bwMode="auto">
            <a:xfrm flipH="1">
              <a:off x="733" y="1293"/>
              <a:ext cx="573" cy="5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73" name="Line 244"/>
            <p:cNvSpPr>
              <a:spLocks noChangeShapeType="1"/>
            </p:cNvSpPr>
            <p:nvPr/>
          </p:nvSpPr>
          <p:spPr bwMode="auto">
            <a:xfrm flipH="1">
              <a:off x="715" y="1293"/>
              <a:ext cx="569" cy="568"/>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74" name="Line 245"/>
            <p:cNvSpPr>
              <a:spLocks noChangeShapeType="1"/>
            </p:cNvSpPr>
            <p:nvPr/>
          </p:nvSpPr>
          <p:spPr bwMode="auto">
            <a:xfrm flipH="1">
              <a:off x="715" y="1293"/>
              <a:ext cx="546" cy="546"/>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75" name="Line 246"/>
            <p:cNvSpPr>
              <a:spLocks noChangeShapeType="1"/>
            </p:cNvSpPr>
            <p:nvPr/>
          </p:nvSpPr>
          <p:spPr bwMode="auto">
            <a:xfrm flipH="1">
              <a:off x="715" y="1293"/>
              <a:ext cx="524" cy="524"/>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76" name="Line 247"/>
            <p:cNvSpPr>
              <a:spLocks noChangeShapeType="1"/>
            </p:cNvSpPr>
            <p:nvPr/>
          </p:nvSpPr>
          <p:spPr bwMode="auto">
            <a:xfrm flipH="1">
              <a:off x="715" y="1293"/>
              <a:ext cx="502" cy="50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77" name="Line 248"/>
            <p:cNvSpPr>
              <a:spLocks noChangeShapeType="1"/>
            </p:cNvSpPr>
            <p:nvPr/>
          </p:nvSpPr>
          <p:spPr bwMode="auto">
            <a:xfrm flipH="1">
              <a:off x="715" y="1293"/>
              <a:ext cx="480" cy="479"/>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78" name="Line 249"/>
            <p:cNvSpPr>
              <a:spLocks noChangeShapeType="1"/>
            </p:cNvSpPr>
            <p:nvPr/>
          </p:nvSpPr>
          <p:spPr bwMode="auto">
            <a:xfrm flipH="1">
              <a:off x="715" y="1293"/>
              <a:ext cx="457" cy="457"/>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79" name="Line 250"/>
            <p:cNvSpPr>
              <a:spLocks noChangeShapeType="1"/>
            </p:cNvSpPr>
            <p:nvPr/>
          </p:nvSpPr>
          <p:spPr bwMode="auto">
            <a:xfrm flipH="1">
              <a:off x="715" y="1293"/>
              <a:ext cx="435" cy="435"/>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80" name="Line 251"/>
            <p:cNvSpPr>
              <a:spLocks noChangeShapeType="1"/>
            </p:cNvSpPr>
            <p:nvPr/>
          </p:nvSpPr>
          <p:spPr bwMode="auto">
            <a:xfrm flipH="1">
              <a:off x="715" y="1293"/>
              <a:ext cx="413" cy="41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81" name="Line 252"/>
            <p:cNvSpPr>
              <a:spLocks noChangeShapeType="1"/>
            </p:cNvSpPr>
            <p:nvPr/>
          </p:nvSpPr>
          <p:spPr bwMode="auto">
            <a:xfrm flipH="1">
              <a:off x="715" y="1293"/>
              <a:ext cx="392" cy="390"/>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82" name="Line 253"/>
            <p:cNvSpPr>
              <a:spLocks noChangeShapeType="1"/>
            </p:cNvSpPr>
            <p:nvPr/>
          </p:nvSpPr>
          <p:spPr bwMode="auto">
            <a:xfrm flipH="1">
              <a:off x="715" y="1293"/>
              <a:ext cx="368" cy="368"/>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83" name="Line 254"/>
            <p:cNvSpPr>
              <a:spLocks noChangeShapeType="1"/>
            </p:cNvSpPr>
            <p:nvPr/>
          </p:nvSpPr>
          <p:spPr bwMode="auto">
            <a:xfrm flipH="1">
              <a:off x="715" y="1293"/>
              <a:ext cx="346" cy="346"/>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84" name="Line 255"/>
            <p:cNvSpPr>
              <a:spLocks noChangeShapeType="1"/>
            </p:cNvSpPr>
            <p:nvPr/>
          </p:nvSpPr>
          <p:spPr bwMode="auto">
            <a:xfrm flipH="1">
              <a:off x="715" y="1293"/>
              <a:ext cx="324" cy="323"/>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85" name="Line 256"/>
            <p:cNvSpPr>
              <a:spLocks noChangeShapeType="1"/>
            </p:cNvSpPr>
            <p:nvPr/>
          </p:nvSpPr>
          <p:spPr bwMode="auto">
            <a:xfrm flipH="1">
              <a:off x="715" y="1293"/>
              <a:ext cx="303" cy="30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86" name="Line 257"/>
            <p:cNvSpPr>
              <a:spLocks noChangeShapeType="1"/>
            </p:cNvSpPr>
            <p:nvPr/>
          </p:nvSpPr>
          <p:spPr bwMode="auto">
            <a:xfrm flipH="1">
              <a:off x="715" y="1293"/>
              <a:ext cx="279" cy="279"/>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87" name="Line 258"/>
            <p:cNvSpPr>
              <a:spLocks noChangeShapeType="1"/>
            </p:cNvSpPr>
            <p:nvPr/>
          </p:nvSpPr>
          <p:spPr bwMode="auto">
            <a:xfrm flipH="1">
              <a:off x="715" y="1293"/>
              <a:ext cx="258" cy="257"/>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88" name="Line 259"/>
            <p:cNvSpPr>
              <a:spLocks noChangeShapeType="1"/>
            </p:cNvSpPr>
            <p:nvPr/>
          </p:nvSpPr>
          <p:spPr bwMode="auto">
            <a:xfrm flipH="1">
              <a:off x="715" y="1293"/>
              <a:ext cx="236" cy="234"/>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89" name="Line 260"/>
            <p:cNvSpPr>
              <a:spLocks noChangeShapeType="1"/>
            </p:cNvSpPr>
            <p:nvPr/>
          </p:nvSpPr>
          <p:spPr bwMode="auto">
            <a:xfrm flipH="1">
              <a:off x="715" y="1293"/>
              <a:ext cx="214" cy="21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90" name="Line 261"/>
            <p:cNvSpPr>
              <a:spLocks noChangeShapeType="1"/>
            </p:cNvSpPr>
            <p:nvPr/>
          </p:nvSpPr>
          <p:spPr bwMode="auto">
            <a:xfrm flipH="1">
              <a:off x="715" y="1293"/>
              <a:ext cx="190" cy="190"/>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91" name="Line 262"/>
            <p:cNvSpPr>
              <a:spLocks noChangeShapeType="1"/>
            </p:cNvSpPr>
            <p:nvPr/>
          </p:nvSpPr>
          <p:spPr bwMode="auto">
            <a:xfrm flipH="1">
              <a:off x="715" y="1293"/>
              <a:ext cx="168" cy="168"/>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92" name="Line 263"/>
            <p:cNvSpPr>
              <a:spLocks noChangeShapeType="1"/>
            </p:cNvSpPr>
            <p:nvPr/>
          </p:nvSpPr>
          <p:spPr bwMode="auto">
            <a:xfrm flipH="1">
              <a:off x="715" y="1293"/>
              <a:ext cx="147" cy="145"/>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93" name="Line 264"/>
            <p:cNvSpPr>
              <a:spLocks noChangeShapeType="1"/>
            </p:cNvSpPr>
            <p:nvPr/>
          </p:nvSpPr>
          <p:spPr bwMode="auto">
            <a:xfrm flipH="1">
              <a:off x="715" y="1293"/>
              <a:ext cx="125" cy="123"/>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94" name="Line 265"/>
            <p:cNvSpPr>
              <a:spLocks noChangeShapeType="1"/>
            </p:cNvSpPr>
            <p:nvPr/>
          </p:nvSpPr>
          <p:spPr bwMode="auto">
            <a:xfrm flipH="1">
              <a:off x="715" y="1293"/>
              <a:ext cx="102" cy="10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95" name="Line 266"/>
            <p:cNvSpPr>
              <a:spLocks noChangeShapeType="1"/>
            </p:cNvSpPr>
            <p:nvPr/>
          </p:nvSpPr>
          <p:spPr bwMode="auto">
            <a:xfrm flipH="1">
              <a:off x="715" y="1293"/>
              <a:ext cx="80" cy="79"/>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96" name="Line 267"/>
            <p:cNvSpPr>
              <a:spLocks noChangeShapeType="1"/>
            </p:cNvSpPr>
            <p:nvPr/>
          </p:nvSpPr>
          <p:spPr bwMode="auto">
            <a:xfrm flipH="1">
              <a:off x="715" y="1293"/>
              <a:ext cx="58" cy="56"/>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97" name="Line 268"/>
            <p:cNvSpPr>
              <a:spLocks noChangeShapeType="1"/>
            </p:cNvSpPr>
            <p:nvPr/>
          </p:nvSpPr>
          <p:spPr bwMode="auto">
            <a:xfrm flipH="1">
              <a:off x="715" y="1293"/>
              <a:ext cx="36" cy="34"/>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98" name="Line 269"/>
            <p:cNvSpPr>
              <a:spLocks noChangeShapeType="1"/>
            </p:cNvSpPr>
            <p:nvPr/>
          </p:nvSpPr>
          <p:spPr bwMode="auto">
            <a:xfrm flipH="1">
              <a:off x="715" y="1293"/>
              <a:ext cx="13" cy="1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99" name="Line 270"/>
            <p:cNvSpPr>
              <a:spLocks noChangeShapeType="1"/>
            </p:cNvSpPr>
            <p:nvPr/>
          </p:nvSpPr>
          <p:spPr bwMode="auto">
            <a:xfrm>
              <a:off x="2607" y="1293"/>
              <a:ext cx="5" cy="5"/>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00" name="Line 271"/>
            <p:cNvSpPr>
              <a:spLocks noChangeShapeType="1"/>
            </p:cNvSpPr>
            <p:nvPr/>
          </p:nvSpPr>
          <p:spPr bwMode="auto">
            <a:xfrm>
              <a:off x="2584" y="1293"/>
              <a:ext cx="28" cy="29"/>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01" name="Line 272"/>
            <p:cNvSpPr>
              <a:spLocks noChangeShapeType="1"/>
            </p:cNvSpPr>
            <p:nvPr/>
          </p:nvSpPr>
          <p:spPr bwMode="auto">
            <a:xfrm>
              <a:off x="2562" y="1293"/>
              <a:ext cx="50" cy="50"/>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02" name="Line 273"/>
            <p:cNvSpPr>
              <a:spLocks noChangeShapeType="1"/>
            </p:cNvSpPr>
            <p:nvPr/>
          </p:nvSpPr>
          <p:spPr bwMode="auto">
            <a:xfrm>
              <a:off x="2540" y="1293"/>
              <a:ext cx="72" cy="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03" name="Line 274"/>
            <p:cNvSpPr>
              <a:spLocks noChangeShapeType="1"/>
            </p:cNvSpPr>
            <p:nvPr/>
          </p:nvSpPr>
          <p:spPr bwMode="auto">
            <a:xfrm>
              <a:off x="2518" y="1293"/>
              <a:ext cx="94" cy="94"/>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04" name="Line 275"/>
            <p:cNvSpPr>
              <a:spLocks noChangeShapeType="1"/>
            </p:cNvSpPr>
            <p:nvPr/>
          </p:nvSpPr>
          <p:spPr bwMode="auto">
            <a:xfrm>
              <a:off x="2495" y="1293"/>
              <a:ext cx="117" cy="117"/>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05" name="Line 276"/>
            <p:cNvSpPr>
              <a:spLocks noChangeShapeType="1"/>
            </p:cNvSpPr>
            <p:nvPr/>
          </p:nvSpPr>
          <p:spPr bwMode="auto">
            <a:xfrm>
              <a:off x="2473" y="1293"/>
              <a:ext cx="139" cy="139"/>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06" name="Line 277"/>
            <p:cNvSpPr>
              <a:spLocks noChangeShapeType="1"/>
            </p:cNvSpPr>
            <p:nvPr/>
          </p:nvSpPr>
          <p:spPr bwMode="auto">
            <a:xfrm>
              <a:off x="2451" y="1293"/>
              <a:ext cx="161" cy="1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07" name="Line 278"/>
            <p:cNvSpPr>
              <a:spLocks noChangeShapeType="1"/>
            </p:cNvSpPr>
            <p:nvPr/>
          </p:nvSpPr>
          <p:spPr bwMode="auto">
            <a:xfrm>
              <a:off x="2429" y="1293"/>
              <a:ext cx="183" cy="183"/>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08" name="Line 279"/>
            <p:cNvSpPr>
              <a:spLocks noChangeShapeType="1"/>
            </p:cNvSpPr>
            <p:nvPr/>
          </p:nvSpPr>
          <p:spPr bwMode="auto">
            <a:xfrm>
              <a:off x="2406" y="1293"/>
              <a:ext cx="206" cy="206"/>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09" name="Line 280"/>
            <p:cNvSpPr>
              <a:spLocks noChangeShapeType="1"/>
            </p:cNvSpPr>
            <p:nvPr/>
          </p:nvSpPr>
          <p:spPr bwMode="auto">
            <a:xfrm>
              <a:off x="2384" y="1293"/>
              <a:ext cx="228" cy="228"/>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10" name="Line 281"/>
            <p:cNvSpPr>
              <a:spLocks noChangeShapeType="1"/>
            </p:cNvSpPr>
            <p:nvPr/>
          </p:nvSpPr>
          <p:spPr bwMode="auto">
            <a:xfrm>
              <a:off x="2362" y="1293"/>
              <a:ext cx="250" cy="250"/>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11" name="Line 282"/>
            <p:cNvSpPr>
              <a:spLocks noChangeShapeType="1"/>
            </p:cNvSpPr>
            <p:nvPr/>
          </p:nvSpPr>
          <p:spPr bwMode="auto">
            <a:xfrm>
              <a:off x="2340" y="1293"/>
              <a:ext cx="272" cy="2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12" name="Line 283"/>
            <p:cNvSpPr>
              <a:spLocks noChangeShapeType="1"/>
            </p:cNvSpPr>
            <p:nvPr/>
          </p:nvSpPr>
          <p:spPr bwMode="auto">
            <a:xfrm>
              <a:off x="2317" y="1293"/>
              <a:ext cx="295" cy="295"/>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13" name="Line 284"/>
            <p:cNvSpPr>
              <a:spLocks noChangeShapeType="1"/>
            </p:cNvSpPr>
            <p:nvPr/>
          </p:nvSpPr>
          <p:spPr bwMode="auto">
            <a:xfrm>
              <a:off x="2295" y="1293"/>
              <a:ext cx="317" cy="317"/>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14" name="Line 285"/>
            <p:cNvSpPr>
              <a:spLocks noChangeShapeType="1"/>
            </p:cNvSpPr>
            <p:nvPr/>
          </p:nvSpPr>
          <p:spPr bwMode="auto">
            <a:xfrm>
              <a:off x="2273" y="1293"/>
              <a:ext cx="339" cy="339"/>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15" name="Line 286"/>
            <p:cNvSpPr>
              <a:spLocks noChangeShapeType="1"/>
            </p:cNvSpPr>
            <p:nvPr/>
          </p:nvSpPr>
          <p:spPr bwMode="auto">
            <a:xfrm>
              <a:off x="2251" y="1293"/>
              <a:ext cx="361" cy="3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16" name="Line 287"/>
            <p:cNvSpPr>
              <a:spLocks noChangeShapeType="1"/>
            </p:cNvSpPr>
            <p:nvPr/>
          </p:nvSpPr>
          <p:spPr bwMode="auto">
            <a:xfrm>
              <a:off x="2228" y="1293"/>
              <a:ext cx="384" cy="384"/>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17" name="Line 288"/>
            <p:cNvSpPr>
              <a:spLocks noChangeShapeType="1"/>
            </p:cNvSpPr>
            <p:nvPr/>
          </p:nvSpPr>
          <p:spPr bwMode="auto">
            <a:xfrm>
              <a:off x="2206" y="1293"/>
              <a:ext cx="406" cy="406"/>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18" name="Line 289"/>
            <p:cNvSpPr>
              <a:spLocks noChangeShapeType="1"/>
            </p:cNvSpPr>
            <p:nvPr/>
          </p:nvSpPr>
          <p:spPr bwMode="auto">
            <a:xfrm>
              <a:off x="2184" y="1293"/>
              <a:ext cx="428" cy="428"/>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19" name="Line 290"/>
            <p:cNvSpPr>
              <a:spLocks noChangeShapeType="1"/>
            </p:cNvSpPr>
            <p:nvPr/>
          </p:nvSpPr>
          <p:spPr bwMode="auto">
            <a:xfrm>
              <a:off x="2162" y="1293"/>
              <a:ext cx="450" cy="450"/>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20" name="Line 291"/>
            <p:cNvSpPr>
              <a:spLocks noChangeShapeType="1"/>
            </p:cNvSpPr>
            <p:nvPr/>
          </p:nvSpPr>
          <p:spPr bwMode="auto">
            <a:xfrm>
              <a:off x="2139" y="1293"/>
              <a:ext cx="473" cy="473"/>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21" name="Line 292"/>
            <p:cNvSpPr>
              <a:spLocks noChangeShapeType="1"/>
            </p:cNvSpPr>
            <p:nvPr/>
          </p:nvSpPr>
          <p:spPr bwMode="auto">
            <a:xfrm>
              <a:off x="2117" y="1293"/>
              <a:ext cx="495" cy="495"/>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22" name="Line 293"/>
            <p:cNvSpPr>
              <a:spLocks noChangeShapeType="1"/>
            </p:cNvSpPr>
            <p:nvPr/>
          </p:nvSpPr>
          <p:spPr bwMode="auto">
            <a:xfrm>
              <a:off x="2095" y="1293"/>
              <a:ext cx="517" cy="517"/>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23" name="Line 294"/>
            <p:cNvSpPr>
              <a:spLocks noChangeShapeType="1"/>
            </p:cNvSpPr>
            <p:nvPr/>
          </p:nvSpPr>
          <p:spPr bwMode="auto">
            <a:xfrm>
              <a:off x="2073" y="1293"/>
              <a:ext cx="539" cy="539"/>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24" name="Line 295"/>
            <p:cNvSpPr>
              <a:spLocks noChangeShapeType="1"/>
            </p:cNvSpPr>
            <p:nvPr/>
          </p:nvSpPr>
          <p:spPr bwMode="auto">
            <a:xfrm>
              <a:off x="2050" y="1293"/>
              <a:ext cx="562" cy="56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25" name="Line 296"/>
            <p:cNvSpPr>
              <a:spLocks noChangeShapeType="1"/>
            </p:cNvSpPr>
            <p:nvPr/>
          </p:nvSpPr>
          <p:spPr bwMode="auto">
            <a:xfrm>
              <a:off x="2028" y="1293"/>
              <a:ext cx="573" cy="5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26" name="Line 297"/>
            <p:cNvSpPr>
              <a:spLocks noChangeShapeType="1"/>
            </p:cNvSpPr>
            <p:nvPr/>
          </p:nvSpPr>
          <p:spPr bwMode="auto">
            <a:xfrm>
              <a:off x="2006" y="1293"/>
              <a:ext cx="573" cy="5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27" name="Line 298"/>
            <p:cNvSpPr>
              <a:spLocks noChangeShapeType="1"/>
            </p:cNvSpPr>
            <p:nvPr/>
          </p:nvSpPr>
          <p:spPr bwMode="auto">
            <a:xfrm>
              <a:off x="1984" y="1293"/>
              <a:ext cx="573" cy="5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28" name="Line 299"/>
            <p:cNvSpPr>
              <a:spLocks noChangeShapeType="1"/>
            </p:cNvSpPr>
            <p:nvPr/>
          </p:nvSpPr>
          <p:spPr bwMode="auto">
            <a:xfrm>
              <a:off x="1961" y="1293"/>
              <a:ext cx="574" cy="5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29" name="Line 300"/>
            <p:cNvSpPr>
              <a:spLocks noChangeShapeType="1"/>
            </p:cNvSpPr>
            <p:nvPr/>
          </p:nvSpPr>
          <p:spPr bwMode="auto">
            <a:xfrm>
              <a:off x="1939" y="1293"/>
              <a:ext cx="573" cy="5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30" name="Line 301"/>
            <p:cNvSpPr>
              <a:spLocks noChangeShapeType="1"/>
            </p:cNvSpPr>
            <p:nvPr/>
          </p:nvSpPr>
          <p:spPr bwMode="auto">
            <a:xfrm>
              <a:off x="1917" y="1293"/>
              <a:ext cx="573" cy="5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31" name="Line 302"/>
            <p:cNvSpPr>
              <a:spLocks noChangeShapeType="1"/>
            </p:cNvSpPr>
            <p:nvPr/>
          </p:nvSpPr>
          <p:spPr bwMode="auto">
            <a:xfrm>
              <a:off x="1895" y="1293"/>
              <a:ext cx="573" cy="5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32" name="Line 303"/>
            <p:cNvSpPr>
              <a:spLocks noChangeShapeType="1"/>
            </p:cNvSpPr>
            <p:nvPr/>
          </p:nvSpPr>
          <p:spPr bwMode="auto">
            <a:xfrm>
              <a:off x="1872" y="1293"/>
              <a:ext cx="574" cy="5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33" name="Line 304"/>
            <p:cNvSpPr>
              <a:spLocks noChangeShapeType="1"/>
            </p:cNvSpPr>
            <p:nvPr/>
          </p:nvSpPr>
          <p:spPr bwMode="auto">
            <a:xfrm>
              <a:off x="1850" y="1293"/>
              <a:ext cx="573" cy="5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34" name="Line 305"/>
            <p:cNvSpPr>
              <a:spLocks noChangeShapeType="1"/>
            </p:cNvSpPr>
            <p:nvPr/>
          </p:nvSpPr>
          <p:spPr bwMode="auto">
            <a:xfrm>
              <a:off x="1828" y="1293"/>
              <a:ext cx="573" cy="5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35" name="Line 306"/>
            <p:cNvSpPr>
              <a:spLocks noChangeShapeType="1"/>
            </p:cNvSpPr>
            <p:nvPr/>
          </p:nvSpPr>
          <p:spPr bwMode="auto">
            <a:xfrm>
              <a:off x="1806" y="1293"/>
              <a:ext cx="573" cy="5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36" name="Line 307"/>
            <p:cNvSpPr>
              <a:spLocks noChangeShapeType="1"/>
            </p:cNvSpPr>
            <p:nvPr/>
          </p:nvSpPr>
          <p:spPr bwMode="auto">
            <a:xfrm>
              <a:off x="1783" y="1293"/>
              <a:ext cx="574" cy="5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37" name="Line 308"/>
            <p:cNvSpPr>
              <a:spLocks noChangeShapeType="1"/>
            </p:cNvSpPr>
            <p:nvPr/>
          </p:nvSpPr>
          <p:spPr bwMode="auto">
            <a:xfrm>
              <a:off x="1761" y="1293"/>
              <a:ext cx="573" cy="5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38" name="Line 309"/>
            <p:cNvSpPr>
              <a:spLocks noChangeShapeType="1"/>
            </p:cNvSpPr>
            <p:nvPr/>
          </p:nvSpPr>
          <p:spPr bwMode="auto">
            <a:xfrm>
              <a:off x="1739" y="1293"/>
              <a:ext cx="573" cy="5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39" name="Line 310"/>
            <p:cNvSpPr>
              <a:spLocks noChangeShapeType="1"/>
            </p:cNvSpPr>
            <p:nvPr/>
          </p:nvSpPr>
          <p:spPr bwMode="auto">
            <a:xfrm>
              <a:off x="1717" y="1293"/>
              <a:ext cx="573" cy="5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40" name="Line 311"/>
            <p:cNvSpPr>
              <a:spLocks noChangeShapeType="1"/>
            </p:cNvSpPr>
            <p:nvPr/>
          </p:nvSpPr>
          <p:spPr bwMode="auto">
            <a:xfrm>
              <a:off x="1696" y="1293"/>
              <a:ext cx="572" cy="5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41" name="Line 312"/>
            <p:cNvSpPr>
              <a:spLocks noChangeShapeType="1"/>
            </p:cNvSpPr>
            <p:nvPr/>
          </p:nvSpPr>
          <p:spPr bwMode="auto">
            <a:xfrm>
              <a:off x="1672" y="1293"/>
              <a:ext cx="573" cy="5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42" name="Line 313"/>
            <p:cNvSpPr>
              <a:spLocks noChangeShapeType="1"/>
            </p:cNvSpPr>
            <p:nvPr/>
          </p:nvSpPr>
          <p:spPr bwMode="auto">
            <a:xfrm>
              <a:off x="1650" y="1293"/>
              <a:ext cx="573" cy="5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43" name="Line 314"/>
            <p:cNvSpPr>
              <a:spLocks noChangeShapeType="1"/>
            </p:cNvSpPr>
            <p:nvPr/>
          </p:nvSpPr>
          <p:spPr bwMode="auto">
            <a:xfrm>
              <a:off x="1628" y="1293"/>
              <a:ext cx="573" cy="5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44" name="Line 315"/>
            <p:cNvSpPr>
              <a:spLocks noChangeShapeType="1"/>
            </p:cNvSpPr>
            <p:nvPr/>
          </p:nvSpPr>
          <p:spPr bwMode="auto">
            <a:xfrm>
              <a:off x="1606" y="1293"/>
              <a:ext cx="573" cy="5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45" name="Line 316"/>
            <p:cNvSpPr>
              <a:spLocks noChangeShapeType="1"/>
            </p:cNvSpPr>
            <p:nvPr/>
          </p:nvSpPr>
          <p:spPr bwMode="auto">
            <a:xfrm>
              <a:off x="1583" y="1293"/>
              <a:ext cx="573" cy="5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46" name="Line 317"/>
            <p:cNvSpPr>
              <a:spLocks noChangeShapeType="1"/>
            </p:cNvSpPr>
            <p:nvPr/>
          </p:nvSpPr>
          <p:spPr bwMode="auto">
            <a:xfrm>
              <a:off x="1562" y="1293"/>
              <a:ext cx="572" cy="5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47" name="Line 318"/>
            <p:cNvSpPr>
              <a:spLocks noChangeShapeType="1"/>
            </p:cNvSpPr>
            <p:nvPr/>
          </p:nvSpPr>
          <p:spPr bwMode="auto">
            <a:xfrm>
              <a:off x="1540" y="1293"/>
              <a:ext cx="572" cy="5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48" name="Line 319"/>
            <p:cNvSpPr>
              <a:spLocks noChangeShapeType="1"/>
            </p:cNvSpPr>
            <p:nvPr/>
          </p:nvSpPr>
          <p:spPr bwMode="auto">
            <a:xfrm>
              <a:off x="1518" y="1293"/>
              <a:ext cx="573" cy="5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49" name="Line 320"/>
            <p:cNvSpPr>
              <a:spLocks noChangeShapeType="1"/>
            </p:cNvSpPr>
            <p:nvPr/>
          </p:nvSpPr>
          <p:spPr bwMode="auto">
            <a:xfrm>
              <a:off x="1495" y="1293"/>
              <a:ext cx="572" cy="5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50" name="Line 321"/>
            <p:cNvSpPr>
              <a:spLocks noChangeShapeType="1"/>
            </p:cNvSpPr>
            <p:nvPr/>
          </p:nvSpPr>
          <p:spPr bwMode="auto">
            <a:xfrm>
              <a:off x="1473" y="1293"/>
              <a:ext cx="572" cy="5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51" name="Line 322"/>
            <p:cNvSpPr>
              <a:spLocks noChangeShapeType="1"/>
            </p:cNvSpPr>
            <p:nvPr/>
          </p:nvSpPr>
          <p:spPr bwMode="auto">
            <a:xfrm>
              <a:off x="1451" y="1293"/>
              <a:ext cx="572" cy="5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52" name="Line 323"/>
            <p:cNvSpPr>
              <a:spLocks noChangeShapeType="1"/>
            </p:cNvSpPr>
            <p:nvPr/>
          </p:nvSpPr>
          <p:spPr bwMode="auto">
            <a:xfrm>
              <a:off x="1429" y="1293"/>
              <a:ext cx="573" cy="5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53" name="Line 324"/>
            <p:cNvSpPr>
              <a:spLocks noChangeShapeType="1"/>
            </p:cNvSpPr>
            <p:nvPr/>
          </p:nvSpPr>
          <p:spPr bwMode="auto">
            <a:xfrm>
              <a:off x="1406" y="1293"/>
              <a:ext cx="572" cy="5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54" name="Line 325"/>
            <p:cNvSpPr>
              <a:spLocks noChangeShapeType="1"/>
            </p:cNvSpPr>
            <p:nvPr/>
          </p:nvSpPr>
          <p:spPr bwMode="auto">
            <a:xfrm>
              <a:off x="1384" y="1293"/>
              <a:ext cx="573" cy="5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55" name="Line 326"/>
            <p:cNvSpPr>
              <a:spLocks noChangeShapeType="1"/>
            </p:cNvSpPr>
            <p:nvPr/>
          </p:nvSpPr>
          <p:spPr bwMode="auto">
            <a:xfrm>
              <a:off x="1362" y="1293"/>
              <a:ext cx="573" cy="5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56" name="Line 327"/>
            <p:cNvSpPr>
              <a:spLocks noChangeShapeType="1"/>
            </p:cNvSpPr>
            <p:nvPr/>
          </p:nvSpPr>
          <p:spPr bwMode="auto">
            <a:xfrm>
              <a:off x="1340" y="1293"/>
              <a:ext cx="573" cy="5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57" name="Line 328"/>
            <p:cNvSpPr>
              <a:spLocks noChangeShapeType="1"/>
            </p:cNvSpPr>
            <p:nvPr/>
          </p:nvSpPr>
          <p:spPr bwMode="auto">
            <a:xfrm>
              <a:off x="1317" y="1293"/>
              <a:ext cx="572" cy="5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58" name="Line 329"/>
            <p:cNvSpPr>
              <a:spLocks noChangeShapeType="1"/>
            </p:cNvSpPr>
            <p:nvPr/>
          </p:nvSpPr>
          <p:spPr bwMode="auto">
            <a:xfrm>
              <a:off x="1295" y="1293"/>
              <a:ext cx="573" cy="5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59" name="Line 330"/>
            <p:cNvSpPr>
              <a:spLocks noChangeShapeType="1"/>
            </p:cNvSpPr>
            <p:nvPr/>
          </p:nvSpPr>
          <p:spPr bwMode="auto">
            <a:xfrm>
              <a:off x="1273" y="1293"/>
              <a:ext cx="573" cy="5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60" name="Line 331"/>
            <p:cNvSpPr>
              <a:spLocks noChangeShapeType="1"/>
            </p:cNvSpPr>
            <p:nvPr/>
          </p:nvSpPr>
          <p:spPr bwMode="auto">
            <a:xfrm>
              <a:off x="1251" y="1293"/>
              <a:ext cx="573" cy="5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61" name="Line 332"/>
            <p:cNvSpPr>
              <a:spLocks noChangeShapeType="1"/>
            </p:cNvSpPr>
            <p:nvPr/>
          </p:nvSpPr>
          <p:spPr bwMode="auto">
            <a:xfrm>
              <a:off x="1228" y="1293"/>
              <a:ext cx="574" cy="5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62" name="Line 333"/>
            <p:cNvSpPr>
              <a:spLocks noChangeShapeType="1"/>
            </p:cNvSpPr>
            <p:nvPr/>
          </p:nvSpPr>
          <p:spPr bwMode="auto">
            <a:xfrm>
              <a:off x="1206" y="1293"/>
              <a:ext cx="573" cy="5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63" name="Line 334"/>
            <p:cNvSpPr>
              <a:spLocks noChangeShapeType="1"/>
            </p:cNvSpPr>
            <p:nvPr/>
          </p:nvSpPr>
          <p:spPr bwMode="auto">
            <a:xfrm>
              <a:off x="1184" y="1293"/>
              <a:ext cx="573" cy="5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64" name="Line 335"/>
            <p:cNvSpPr>
              <a:spLocks noChangeShapeType="1"/>
            </p:cNvSpPr>
            <p:nvPr/>
          </p:nvSpPr>
          <p:spPr bwMode="auto">
            <a:xfrm>
              <a:off x="1162" y="1293"/>
              <a:ext cx="573" cy="5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65" name="Line 336"/>
            <p:cNvSpPr>
              <a:spLocks noChangeShapeType="1"/>
            </p:cNvSpPr>
            <p:nvPr/>
          </p:nvSpPr>
          <p:spPr bwMode="auto">
            <a:xfrm>
              <a:off x="1139" y="1293"/>
              <a:ext cx="574" cy="5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66" name="Line 337"/>
            <p:cNvSpPr>
              <a:spLocks noChangeShapeType="1"/>
            </p:cNvSpPr>
            <p:nvPr/>
          </p:nvSpPr>
          <p:spPr bwMode="auto">
            <a:xfrm>
              <a:off x="1117" y="1293"/>
              <a:ext cx="573" cy="5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67" name="Line 338"/>
            <p:cNvSpPr>
              <a:spLocks noChangeShapeType="1"/>
            </p:cNvSpPr>
            <p:nvPr/>
          </p:nvSpPr>
          <p:spPr bwMode="auto">
            <a:xfrm>
              <a:off x="1095" y="1293"/>
              <a:ext cx="573" cy="5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68" name="Line 339"/>
            <p:cNvSpPr>
              <a:spLocks noChangeShapeType="1"/>
            </p:cNvSpPr>
            <p:nvPr/>
          </p:nvSpPr>
          <p:spPr bwMode="auto">
            <a:xfrm>
              <a:off x="1073" y="1293"/>
              <a:ext cx="573" cy="5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69" name="Line 340"/>
            <p:cNvSpPr>
              <a:spLocks noChangeShapeType="1"/>
            </p:cNvSpPr>
            <p:nvPr/>
          </p:nvSpPr>
          <p:spPr bwMode="auto">
            <a:xfrm>
              <a:off x="1050" y="1293"/>
              <a:ext cx="574" cy="5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70" name="Line 341"/>
            <p:cNvSpPr>
              <a:spLocks noChangeShapeType="1"/>
            </p:cNvSpPr>
            <p:nvPr/>
          </p:nvSpPr>
          <p:spPr bwMode="auto">
            <a:xfrm>
              <a:off x="1028" y="1293"/>
              <a:ext cx="573" cy="5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71" name="Line 342"/>
            <p:cNvSpPr>
              <a:spLocks noChangeShapeType="1"/>
            </p:cNvSpPr>
            <p:nvPr/>
          </p:nvSpPr>
          <p:spPr bwMode="auto">
            <a:xfrm>
              <a:off x="1006" y="1293"/>
              <a:ext cx="573" cy="5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72" name="Line 343"/>
            <p:cNvSpPr>
              <a:spLocks noChangeShapeType="1"/>
            </p:cNvSpPr>
            <p:nvPr/>
          </p:nvSpPr>
          <p:spPr bwMode="auto">
            <a:xfrm>
              <a:off x="984" y="1293"/>
              <a:ext cx="573" cy="5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73" name="Line 344"/>
            <p:cNvSpPr>
              <a:spLocks noChangeShapeType="1"/>
            </p:cNvSpPr>
            <p:nvPr/>
          </p:nvSpPr>
          <p:spPr bwMode="auto">
            <a:xfrm>
              <a:off x="961" y="1293"/>
              <a:ext cx="574" cy="5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74" name="Line 345"/>
            <p:cNvSpPr>
              <a:spLocks noChangeShapeType="1"/>
            </p:cNvSpPr>
            <p:nvPr/>
          </p:nvSpPr>
          <p:spPr bwMode="auto">
            <a:xfrm>
              <a:off x="939" y="1293"/>
              <a:ext cx="573" cy="5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75" name="Line 346"/>
            <p:cNvSpPr>
              <a:spLocks noChangeShapeType="1"/>
            </p:cNvSpPr>
            <p:nvPr/>
          </p:nvSpPr>
          <p:spPr bwMode="auto">
            <a:xfrm>
              <a:off x="917" y="1293"/>
              <a:ext cx="573" cy="5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76" name="Line 347"/>
            <p:cNvSpPr>
              <a:spLocks noChangeShapeType="1"/>
            </p:cNvSpPr>
            <p:nvPr/>
          </p:nvSpPr>
          <p:spPr bwMode="auto">
            <a:xfrm>
              <a:off x="895" y="1293"/>
              <a:ext cx="573" cy="5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77" name="Line 348"/>
            <p:cNvSpPr>
              <a:spLocks noChangeShapeType="1"/>
            </p:cNvSpPr>
            <p:nvPr/>
          </p:nvSpPr>
          <p:spPr bwMode="auto">
            <a:xfrm>
              <a:off x="872" y="1293"/>
              <a:ext cx="574" cy="5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78" name="Line 349"/>
            <p:cNvSpPr>
              <a:spLocks noChangeShapeType="1"/>
            </p:cNvSpPr>
            <p:nvPr/>
          </p:nvSpPr>
          <p:spPr bwMode="auto">
            <a:xfrm>
              <a:off x="850" y="1293"/>
              <a:ext cx="573" cy="5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79" name="Line 350"/>
            <p:cNvSpPr>
              <a:spLocks noChangeShapeType="1"/>
            </p:cNvSpPr>
            <p:nvPr/>
          </p:nvSpPr>
          <p:spPr bwMode="auto">
            <a:xfrm>
              <a:off x="828" y="1293"/>
              <a:ext cx="573" cy="5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80" name="Line 351"/>
            <p:cNvSpPr>
              <a:spLocks noChangeShapeType="1"/>
            </p:cNvSpPr>
            <p:nvPr/>
          </p:nvSpPr>
          <p:spPr bwMode="auto">
            <a:xfrm>
              <a:off x="806" y="1293"/>
              <a:ext cx="573" cy="5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81" name="Line 352"/>
            <p:cNvSpPr>
              <a:spLocks noChangeShapeType="1"/>
            </p:cNvSpPr>
            <p:nvPr/>
          </p:nvSpPr>
          <p:spPr bwMode="auto">
            <a:xfrm>
              <a:off x="783" y="1293"/>
              <a:ext cx="574" cy="5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82" name="Line 353"/>
            <p:cNvSpPr>
              <a:spLocks noChangeShapeType="1"/>
            </p:cNvSpPr>
            <p:nvPr/>
          </p:nvSpPr>
          <p:spPr bwMode="auto">
            <a:xfrm>
              <a:off x="761" y="1293"/>
              <a:ext cx="573" cy="5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83" name="Line 354"/>
            <p:cNvSpPr>
              <a:spLocks noChangeShapeType="1"/>
            </p:cNvSpPr>
            <p:nvPr/>
          </p:nvSpPr>
          <p:spPr bwMode="auto">
            <a:xfrm>
              <a:off x="739" y="1293"/>
              <a:ext cx="573" cy="5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84" name="Line 355"/>
            <p:cNvSpPr>
              <a:spLocks noChangeShapeType="1"/>
            </p:cNvSpPr>
            <p:nvPr/>
          </p:nvSpPr>
          <p:spPr bwMode="auto">
            <a:xfrm>
              <a:off x="717" y="1293"/>
              <a:ext cx="573" cy="57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85" name="Line 356"/>
            <p:cNvSpPr>
              <a:spLocks noChangeShapeType="1"/>
            </p:cNvSpPr>
            <p:nvPr/>
          </p:nvSpPr>
          <p:spPr bwMode="auto">
            <a:xfrm>
              <a:off x="715" y="1313"/>
              <a:ext cx="553" cy="55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86" name="Line 357"/>
            <p:cNvSpPr>
              <a:spLocks noChangeShapeType="1"/>
            </p:cNvSpPr>
            <p:nvPr/>
          </p:nvSpPr>
          <p:spPr bwMode="auto">
            <a:xfrm>
              <a:off x="715" y="1335"/>
              <a:ext cx="530" cy="530"/>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87" name="Line 358"/>
            <p:cNvSpPr>
              <a:spLocks noChangeShapeType="1"/>
            </p:cNvSpPr>
            <p:nvPr/>
          </p:nvSpPr>
          <p:spPr bwMode="auto">
            <a:xfrm>
              <a:off x="715" y="1357"/>
              <a:ext cx="508" cy="508"/>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88" name="Line 359"/>
            <p:cNvSpPr>
              <a:spLocks noChangeShapeType="1"/>
            </p:cNvSpPr>
            <p:nvPr/>
          </p:nvSpPr>
          <p:spPr bwMode="auto">
            <a:xfrm>
              <a:off x="715" y="1380"/>
              <a:ext cx="486" cy="485"/>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89" name="Line 360"/>
            <p:cNvSpPr>
              <a:spLocks noChangeShapeType="1"/>
            </p:cNvSpPr>
            <p:nvPr/>
          </p:nvSpPr>
          <p:spPr bwMode="auto">
            <a:xfrm>
              <a:off x="715" y="1402"/>
              <a:ext cx="464" cy="463"/>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90" name="Line 361"/>
            <p:cNvSpPr>
              <a:spLocks noChangeShapeType="1"/>
            </p:cNvSpPr>
            <p:nvPr/>
          </p:nvSpPr>
          <p:spPr bwMode="auto">
            <a:xfrm>
              <a:off x="715" y="1424"/>
              <a:ext cx="441" cy="44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91" name="Line 362"/>
            <p:cNvSpPr>
              <a:spLocks noChangeShapeType="1"/>
            </p:cNvSpPr>
            <p:nvPr/>
          </p:nvSpPr>
          <p:spPr bwMode="auto">
            <a:xfrm>
              <a:off x="715" y="1446"/>
              <a:ext cx="419" cy="419"/>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92" name="Line 363"/>
            <p:cNvSpPr>
              <a:spLocks noChangeShapeType="1"/>
            </p:cNvSpPr>
            <p:nvPr/>
          </p:nvSpPr>
          <p:spPr bwMode="auto">
            <a:xfrm>
              <a:off x="715" y="1469"/>
              <a:ext cx="397" cy="396"/>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93" name="Line 364"/>
            <p:cNvSpPr>
              <a:spLocks noChangeShapeType="1"/>
            </p:cNvSpPr>
            <p:nvPr/>
          </p:nvSpPr>
          <p:spPr bwMode="auto">
            <a:xfrm>
              <a:off x="715" y="1491"/>
              <a:ext cx="375" cy="374"/>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94" name="Line 365"/>
            <p:cNvSpPr>
              <a:spLocks noChangeShapeType="1"/>
            </p:cNvSpPr>
            <p:nvPr/>
          </p:nvSpPr>
          <p:spPr bwMode="auto">
            <a:xfrm>
              <a:off x="715" y="1513"/>
              <a:ext cx="352" cy="35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95" name="Line 366"/>
            <p:cNvSpPr>
              <a:spLocks noChangeShapeType="1"/>
            </p:cNvSpPr>
            <p:nvPr/>
          </p:nvSpPr>
          <p:spPr bwMode="auto">
            <a:xfrm>
              <a:off x="715" y="1535"/>
              <a:ext cx="330" cy="330"/>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96" name="Line 367"/>
            <p:cNvSpPr>
              <a:spLocks noChangeShapeType="1"/>
            </p:cNvSpPr>
            <p:nvPr/>
          </p:nvSpPr>
          <p:spPr bwMode="auto">
            <a:xfrm>
              <a:off x="715" y="1557"/>
              <a:ext cx="308" cy="308"/>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97" name="Line 368"/>
            <p:cNvSpPr>
              <a:spLocks noChangeShapeType="1"/>
            </p:cNvSpPr>
            <p:nvPr/>
          </p:nvSpPr>
          <p:spPr bwMode="auto">
            <a:xfrm>
              <a:off x="715" y="1580"/>
              <a:ext cx="286" cy="285"/>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98" name="Line 369"/>
            <p:cNvSpPr>
              <a:spLocks noChangeShapeType="1"/>
            </p:cNvSpPr>
            <p:nvPr/>
          </p:nvSpPr>
          <p:spPr bwMode="auto">
            <a:xfrm>
              <a:off x="715" y="1602"/>
              <a:ext cx="263" cy="263"/>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99" name="Line 370"/>
            <p:cNvSpPr>
              <a:spLocks noChangeShapeType="1"/>
            </p:cNvSpPr>
            <p:nvPr/>
          </p:nvSpPr>
          <p:spPr bwMode="auto">
            <a:xfrm>
              <a:off x="715" y="1624"/>
              <a:ext cx="241" cy="24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00" name="Line 371"/>
            <p:cNvSpPr>
              <a:spLocks noChangeShapeType="1"/>
            </p:cNvSpPr>
            <p:nvPr/>
          </p:nvSpPr>
          <p:spPr bwMode="auto">
            <a:xfrm>
              <a:off x="715" y="1646"/>
              <a:ext cx="219" cy="219"/>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01" name="Line 372"/>
            <p:cNvSpPr>
              <a:spLocks noChangeShapeType="1"/>
            </p:cNvSpPr>
            <p:nvPr/>
          </p:nvSpPr>
          <p:spPr bwMode="auto">
            <a:xfrm>
              <a:off x="715" y="1669"/>
              <a:ext cx="197" cy="196"/>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02" name="Line 373"/>
            <p:cNvSpPr>
              <a:spLocks noChangeShapeType="1"/>
            </p:cNvSpPr>
            <p:nvPr/>
          </p:nvSpPr>
          <p:spPr bwMode="auto">
            <a:xfrm>
              <a:off x="715" y="1691"/>
              <a:ext cx="174" cy="174"/>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03" name="Line 374"/>
            <p:cNvSpPr>
              <a:spLocks noChangeShapeType="1"/>
            </p:cNvSpPr>
            <p:nvPr/>
          </p:nvSpPr>
          <p:spPr bwMode="auto">
            <a:xfrm>
              <a:off x="715" y="1713"/>
              <a:ext cx="152" cy="15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04" name="Line 375"/>
            <p:cNvSpPr>
              <a:spLocks noChangeShapeType="1"/>
            </p:cNvSpPr>
            <p:nvPr/>
          </p:nvSpPr>
          <p:spPr bwMode="auto">
            <a:xfrm>
              <a:off x="715" y="1735"/>
              <a:ext cx="130" cy="130"/>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05" name="Line 376"/>
            <p:cNvSpPr>
              <a:spLocks noChangeShapeType="1"/>
            </p:cNvSpPr>
            <p:nvPr/>
          </p:nvSpPr>
          <p:spPr bwMode="auto">
            <a:xfrm>
              <a:off x="715" y="1758"/>
              <a:ext cx="109" cy="107"/>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06" name="Line 377"/>
            <p:cNvSpPr>
              <a:spLocks noChangeShapeType="1"/>
            </p:cNvSpPr>
            <p:nvPr/>
          </p:nvSpPr>
          <p:spPr bwMode="auto">
            <a:xfrm>
              <a:off x="715" y="1780"/>
              <a:ext cx="85" cy="85"/>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07" name="Line 378"/>
            <p:cNvSpPr>
              <a:spLocks noChangeShapeType="1"/>
            </p:cNvSpPr>
            <p:nvPr/>
          </p:nvSpPr>
          <p:spPr bwMode="auto">
            <a:xfrm>
              <a:off x="715" y="1802"/>
              <a:ext cx="63" cy="63"/>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08" name="Line 379"/>
            <p:cNvSpPr>
              <a:spLocks noChangeShapeType="1"/>
            </p:cNvSpPr>
            <p:nvPr/>
          </p:nvSpPr>
          <p:spPr bwMode="auto">
            <a:xfrm>
              <a:off x="715" y="1823"/>
              <a:ext cx="41" cy="4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09" name="Line 380"/>
            <p:cNvSpPr>
              <a:spLocks noChangeShapeType="1"/>
            </p:cNvSpPr>
            <p:nvPr/>
          </p:nvSpPr>
          <p:spPr bwMode="auto">
            <a:xfrm>
              <a:off x="715" y="1847"/>
              <a:ext cx="20" cy="18"/>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10" name="Line 381"/>
            <p:cNvSpPr>
              <a:spLocks noChangeShapeType="1"/>
            </p:cNvSpPr>
            <p:nvPr/>
          </p:nvSpPr>
          <p:spPr bwMode="auto">
            <a:xfrm flipH="1">
              <a:off x="2541" y="1671"/>
              <a:ext cx="8" cy="8"/>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11" name="Line 382"/>
            <p:cNvSpPr>
              <a:spLocks noChangeShapeType="1"/>
            </p:cNvSpPr>
            <p:nvPr/>
          </p:nvSpPr>
          <p:spPr bwMode="auto">
            <a:xfrm flipH="1">
              <a:off x="2531" y="1661"/>
              <a:ext cx="18" cy="18"/>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12" name="Line 383"/>
            <p:cNvSpPr>
              <a:spLocks noChangeShapeType="1"/>
            </p:cNvSpPr>
            <p:nvPr/>
          </p:nvSpPr>
          <p:spPr bwMode="auto">
            <a:xfrm flipH="1">
              <a:off x="2519" y="1649"/>
              <a:ext cx="30" cy="30"/>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13" name="Line 384"/>
            <p:cNvSpPr>
              <a:spLocks noChangeShapeType="1"/>
            </p:cNvSpPr>
            <p:nvPr/>
          </p:nvSpPr>
          <p:spPr bwMode="auto">
            <a:xfrm flipH="1">
              <a:off x="2507" y="1638"/>
              <a:ext cx="42" cy="41"/>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14" name="Line 385"/>
            <p:cNvSpPr>
              <a:spLocks noChangeShapeType="1"/>
            </p:cNvSpPr>
            <p:nvPr/>
          </p:nvSpPr>
          <p:spPr bwMode="auto">
            <a:xfrm flipH="1">
              <a:off x="2497" y="1627"/>
              <a:ext cx="52" cy="5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15" name="Line 386"/>
            <p:cNvSpPr>
              <a:spLocks noChangeShapeType="1"/>
            </p:cNvSpPr>
            <p:nvPr/>
          </p:nvSpPr>
          <p:spPr bwMode="auto">
            <a:xfrm flipH="1">
              <a:off x="2485" y="1616"/>
              <a:ext cx="64" cy="63"/>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16" name="Line 387"/>
            <p:cNvSpPr>
              <a:spLocks noChangeShapeType="1"/>
            </p:cNvSpPr>
            <p:nvPr/>
          </p:nvSpPr>
          <p:spPr bwMode="auto">
            <a:xfrm flipH="1">
              <a:off x="2475"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17" name="Line 388"/>
            <p:cNvSpPr>
              <a:spLocks noChangeShapeType="1"/>
            </p:cNvSpPr>
            <p:nvPr/>
          </p:nvSpPr>
          <p:spPr bwMode="auto">
            <a:xfrm flipH="1">
              <a:off x="2463"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18" name="Line 389"/>
            <p:cNvSpPr>
              <a:spLocks noChangeShapeType="1"/>
            </p:cNvSpPr>
            <p:nvPr/>
          </p:nvSpPr>
          <p:spPr bwMode="auto">
            <a:xfrm flipH="1">
              <a:off x="2452"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19" name="Line 390"/>
            <p:cNvSpPr>
              <a:spLocks noChangeShapeType="1"/>
            </p:cNvSpPr>
            <p:nvPr/>
          </p:nvSpPr>
          <p:spPr bwMode="auto">
            <a:xfrm flipH="1">
              <a:off x="2442" y="1607"/>
              <a:ext cx="72"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20" name="Line 391"/>
            <p:cNvSpPr>
              <a:spLocks noChangeShapeType="1"/>
            </p:cNvSpPr>
            <p:nvPr/>
          </p:nvSpPr>
          <p:spPr bwMode="auto">
            <a:xfrm flipH="1">
              <a:off x="2430"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21" name="Line 392"/>
            <p:cNvSpPr>
              <a:spLocks noChangeShapeType="1"/>
            </p:cNvSpPr>
            <p:nvPr/>
          </p:nvSpPr>
          <p:spPr bwMode="auto">
            <a:xfrm flipH="1">
              <a:off x="2419"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22" name="Line 393"/>
            <p:cNvSpPr>
              <a:spLocks noChangeShapeType="1"/>
            </p:cNvSpPr>
            <p:nvPr/>
          </p:nvSpPr>
          <p:spPr bwMode="auto">
            <a:xfrm flipH="1">
              <a:off x="2408"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23" name="Line 394"/>
            <p:cNvSpPr>
              <a:spLocks noChangeShapeType="1"/>
            </p:cNvSpPr>
            <p:nvPr/>
          </p:nvSpPr>
          <p:spPr bwMode="auto">
            <a:xfrm flipH="1">
              <a:off x="2397"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24" name="Line 395"/>
            <p:cNvSpPr>
              <a:spLocks noChangeShapeType="1"/>
            </p:cNvSpPr>
            <p:nvPr/>
          </p:nvSpPr>
          <p:spPr bwMode="auto">
            <a:xfrm flipH="1">
              <a:off x="2386"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25" name="Line 396"/>
            <p:cNvSpPr>
              <a:spLocks noChangeShapeType="1"/>
            </p:cNvSpPr>
            <p:nvPr/>
          </p:nvSpPr>
          <p:spPr bwMode="auto">
            <a:xfrm flipH="1">
              <a:off x="2375"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26" name="Line 397"/>
            <p:cNvSpPr>
              <a:spLocks noChangeShapeType="1"/>
            </p:cNvSpPr>
            <p:nvPr/>
          </p:nvSpPr>
          <p:spPr bwMode="auto">
            <a:xfrm flipH="1">
              <a:off x="2363"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27" name="Line 398"/>
            <p:cNvSpPr>
              <a:spLocks noChangeShapeType="1"/>
            </p:cNvSpPr>
            <p:nvPr/>
          </p:nvSpPr>
          <p:spPr bwMode="auto">
            <a:xfrm flipH="1">
              <a:off x="2353" y="1607"/>
              <a:ext cx="72"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28" name="Line 399"/>
            <p:cNvSpPr>
              <a:spLocks noChangeShapeType="1"/>
            </p:cNvSpPr>
            <p:nvPr/>
          </p:nvSpPr>
          <p:spPr bwMode="auto">
            <a:xfrm flipH="1">
              <a:off x="2341"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29" name="Line 400"/>
            <p:cNvSpPr>
              <a:spLocks noChangeShapeType="1"/>
            </p:cNvSpPr>
            <p:nvPr/>
          </p:nvSpPr>
          <p:spPr bwMode="auto">
            <a:xfrm flipH="1">
              <a:off x="2331" y="1607"/>
              <a:ext cx="72"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30" name="Line 401"/>
            <p:cNvSpPr>
              <a:spLocks noChangeShapeType="1"/>
            </p:cNvSpPr>
            <p:nvPr/>
          </p:nvSpPr>
          <p:spPr bwMode="auto">
            <a:xfrm flipH="1">
              <a:off x="2319"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31" name="Line 402"/>
            <p:cNvSpPr>
              <a:spLocks noChangeShapeType="1"/>
            </p:cNvSpPr>
            <p:nvPr/>
          </p:nvSpPr>
          <p:spPr bwMode="auto">
            <a:xfrm flipH="1">
              <a:off x="2308"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32" name="Line 403"/>
            <p:cNvSpPr>
              <a:spLocks noChangeShapeType="1"/>
            </p:cNvSpPr>
            <p:nvPr/>
          </p:nvSpPr>
          <p:spPr bwMode="auto">
            <a:xfrm flipH="1">
              <a:off x="2297"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33" name="Line 404"/>
            <p:cNvSpPr>
              <a:spLocks noChangeShapeType="1"/>
            </p:cNvSpPr>
            <p:nvPr/>
          </p:nvSpPr>
          <p:spPr bwMode="auto">
            <a:xfrm flipH="1">
              <a:off x="2286"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34" name="Line 405"/>
            <p:cNvSpPr>
              <a:spLocks noChangeShapeType="1"/>
            </p:cNvSpPr>
            <p:nvPr/>
          </p:nvSpPr>
          <p:spPr bwMode="auto">
            <a:xfrm flipH="1">
              <a:off x="2274"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9" name="Group 607"/>
          <p:cNvGrpSpPr>
            <a:grpSpLocks/>
          </p:cNvGrpSpPr>
          <p:nvPr/>
        </p:nvGrpSpPr>
        <p:grpSpPr bwMode="auto">
          <a:xfrm>
            <a:off x="2296482" y="2446970"/>
            <a:ext cx="3111501" cy="114300"/>
            <a:chOff x="589" y="1607"/>
            <a:chExt cx="1960" cy="72"/>
          </a:xfrm>
        </p:grpSpPr>
        <p:sp>
          <p:nvSpPr>
            <p:cNvPr id="10135" name="Line 407"/>
            <p:cNvSpPr>
              <a:spLocks noChangeShapeType="1"/>
            </p:cNvSpPr>
            <p:nvPr/>
          </p:nvSpPr>
          <p:spPr bwMode="auto">
            <a:xfrm flipH="1">
              <a:off x="2264" y="1607"/>
              <a:ext cx="72"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36" name="Line 408"/>
            <p:cNvSpPr>
              <a:spLocks noChangeShapeType="1"/>
            </p:cNvSpPr>
            <p:nvPr/>
          </p:nvSpPr>
          <p:spPr bwMode="auto">
            <a:xfrm flipH="1">
              <a:off x="2252"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37" name="Line 409"/>
            <p:cNvSpPr>
              <a:spLocks noChangeShapeType="1"/>
            </p:cNvSpPr>
            <p:nvPr/>
          </p:nvSpPr>
          <p:spPr bwMode="auto">
            <a:xfrm flipH="1">
              <a:off x="2242"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38" name="Line 410"/>
            <p:cNvSpPr>
              <a:spLocks noChangeShapeType="1"/>
            </p:cNvSpPr>
            <p:nvPr/>
          </p:nvSpPr>
          <p:spPr bwMode="auto">
            <a:xfrm flipH="1">
              <a:off x="2230"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39" name="Line 411"/>
            <p:cNvSpPr>
              <a:spLocks noChangeShapeType="1"/>
            </p:cNvSpPr>
            <p:nvPr/>
          </p:nvSpPr>
          <p:spPr bwMode="auto">
            <a:xfrm flipH="1">
              <a:off x="2219"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40" name="Line 412"/>
            <p:cNvSpPr>
              <a:spLocks noChangeShapeType="1"/>
            </p:cNvSpPr>
            <p:nvPr/>
          </p:nvSpPr>
          <p:spPr bwMode="auto">
            <a:xfrm flipH="1">
              <a:off x="2208"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41" name="Line 413"/>
            <p:cNvSpPr>
              <a:spLocks noChangeShapeType="1"/>
            </p:cNvSpPr>
            <p:nvPr/>
          </p:nvSpPr>
          <p:spPr bwMode="auto">
            <a:xfrm flipH="1">
              <a:off x="2197"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42" name="Line 414"/>
            <p:cNvSpPr>
              <a:spLocks noChangeShapeType="1"/>
            </p:cNvSpPr>
            <p:nvPr/>
          </p:nvSpPr>
          <p:spPr bwMode="auto">
            <a:xfrm flipH="1">
              <a:off x="2185"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43" name="Line 415"/>
            <p:cNvSpPr>
              <a:spLocks noChangeShapeType="1"/>
            </p:cNvSpPr>
            <p:nvPr/>
          </p:nvSpPr>
          <p:spPr bwMode="auto">
            <a:xfrm flipH="1">
              <a:off x="2175"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44" name="Line 416"/>
            <p:cNvSpPr>
              <a:spLocks noChangeShapeType="1"/>
            </p:cNvSpPr>
            <p:nvPr/>
          </p:nvSpPr>
          <p:spPr bwMode="auto">
            <a:xfrm flipH="1">
              <a:off x="2163"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45" name="Line 417"/>
            <p:cNvSpPr>
              <a:spLocks noChangeShapeType="1"/>
            </p:cNvSpPr>
            <p:nvPr/>
          </p:nvSpPr>
          <p:spPr bwMode="auto">
            <a:xfrm flipH="1">
              <a:off x="2153"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46" name="Line 418"/>
            <p:cNvSpPr>
              <a:spLocks noChangeShapeType="1"/>
            </p:cNvSpPr>
            <p:nvPr/>
          </p:nvSpPr>
          <p:spPr bwMode="auto">
            <a:xfrm flipH="1">
              <a:off x="2141"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47" name="Line 419"/>
            <p:cNvSpPr>
              <a:spLocks noChangeShapeType="1"/>
            </p:cNvSpPr>
            <p:nvPr/>
          </p:nvSpPr>
          <p:spPr bwMode="auto">
            <a:xfrm flipH="1">
              <a:off x="2130"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48" name="Line 420"/>
            <p:cNvSpPr>
              <a:spLocks noChangeShapeType="1"/>
            </p:cNvSpPr>
            <p:nvPr/>
          </p:nvSpPr>
          <p:spPr bwMode="auto">
            <a:xfrm flipH="1">
              <a:off x="2119"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49" name="Line 421"/>
            <p:cNvSpPr>
              <a:spLocks noChangeShapeType="1"/>
            </p:cNvSpPr>
            <p:nvPr/>
          </p:nvSpPr>
          <p:spPr bwMode="auto">
            <a:xfrm flipH="1">
              <a:off x="2108"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50" name="Line 422"/>
            <p:cNvSpPr>
              <a:spLocks noChangeShapeType="1"/>
            </p:cNvSpPr>
            <p:nvPr/>
          </p:nvSpPr>
          <p:spPr bwMode="auto">
            <a:xfrm flipH="1">
              <a:off x="2096"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51" name="Line 423"/>
            <p:cNvSpPr>
              <a:spLocks noChangeShapeType="1"/>
            </p:cNvSpPr>
            <p:nvPr/>
          </p:nvSpPr>
          <p:spPr bwMode="auto">
            <a:xfrm flipH="1">
              <a:off x="2086"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52" name="Line 424"/>
            <p:cNvSpPr>
              <a:spLocks noChangeShapeType="1"/>
            </p:cNvSpPr>
            <p:nvPr/>
          </p:nvSpPr>
          <p:spPr bwMode="auto">
            <a:xfrm flipH="1">
              <a:off x="2074"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53" name="Line 425"/>
            <p:cNvSpPr>
              <a:spLocks noChangeShapeType="1"/>
            </p:cNvSpPr>
            <p:nvPr/>
          </p:nvSpPr>
          <p:spPr bwMode="auto">
            <a:xfrm flipH="1">
              <a:off x="2064"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54" name="Line 426"/>
            <p:cNvSpPr>
              <a:spLocks noChangeShapeType="1"/>
            </p:cNvSpPr>
            <p:nvPr/>
          </p:nvSpPr>
          <p:spPr bwMode="auto">
            <a:xfrm flipH="1">
              <a:off x="2052"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55" name="Line 427"/>
            <p:cNvSpPr>
              <a:spLocks noChangeShapeType="1"/>
            </p:cNvSpPr>
            <p:nvPr/>
          </p:nvSpPr>
          <p:spPr bwMode="auto">
            <a:xfrm flipH="1">
              <a:off x="2041"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56" name="Line 428"/>
            <p:cNvSpPr>
              <a:spLocks noChangeShapeType="1"/>
            </p:cNvSpPr>
            <p:nvPr/>
          </p:nvSpPr>
          <p:spPr bwMode="auto">
            <a:xfrm flipH="1">
              <a:off x="2030"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57" name="Line 429"/>
            <p:cNvSpPr>
              <a:spLocks noChangeShapeType="1"/>
            </p:cNvSpPr>
            <p:nvPr/>
          </p:nvSpPr>
          <p:spPr bwMode="auto">
            <a:xfrm flipH="1">
              <a:off x="2019"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58" name="Line 430"/>
            <p:cNvSpPr>
              <a:spLocks noChangeShapeType="1"/>
            </p:cNvSpPr>
            <p:nvPr/>
          </p:nvSpPr>
          <p:spPr bwMode="auto">
            <a:xfrm flipH="1">
              <a:off x="2007"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59" name="Line 431"/>
            <p:cNvSpPr>
              <a:spLocks noChangeShapeType="1"/>
            </p:cNvSpPr>
            <p:nvPr/>
          </p:nvSpPr>
          <p:spPr bwMode="auto">
            <a:xfrm flipH="1">
              <a:off x="1997"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60" name="Line 432"/>
            <p:cNvSpPr>
              <a:spLocks noChangeShapeType="1"/>
            </p:cNvSpPr>
            <p:nvPr/>
          </p:nvSpPr>
          <p:spPr bwMode="auto">
            <a:xfrm flipH="1">
              <a:off x="1985"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61" name="Line 433"/>
            <p:cNvSpPr>
              <a:spLocks noChangeShapeType="1"/>
            </p:cNvSpPr>
            <p:nvPr/>
          </p:nvSpPr>
          <p:spPr bwMode="auto">
            <a:xfrm flipH="1">
              <a:off x="1975"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62" name="Line 434"/>
            <p:cNvSpPr>
              <a:spLocks noChangeShapeType="1"/>
            </p:cNvSpPr>
            <p:nvPr/>
          </p:nvSpPr>
          <p:spPr bwMode="auto">
            <a:xfrm flipH="1">
              <a:off x="1963"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63" name="Line 435"/>
            <p:cNvSpPr>
              <a:spLocks noChangeShapeType="1"/>
            </p:cNvSpPr>
            <p:nvPr/>
          </p:nvSpPr>
          <p:spPr bwMode="auto">
            <a:xfrm flipH="1">
              <a:off x="1952"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64" name="Line 436"/>
            <p:cNvSpPr>
              <a:spLocks noChangeShapeType="1"/>
            </p:cNvSpPr>
            <p:nvPr/>
          </p:nvSpPr>
          <p:spPr bwMode="auto">
            <a:xfrm flipH="1">
              <a:off x="1941"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65" name="Line 437"/>
            <p:cNvSpPr>
              <a:spLocks noChangeShapeType="1"/>
            </p:cNvSpPr>
            <p:nvPr/>
          </p:nvSpPr>
          <p:spPr bwMode="auto">
            <a:xfrm flipH="1">
              <a:off x="1930"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66" name="Line 438"/>
            <p:cNvSpPr>
              <a:spLocks noChangeShapeType="1"/>
            </p:cNvSpPr>
            <p:nvPr/>
          </p:nvSpPr>
          <p:spPr bwMode="auto">
            <a:xfrm flipH="1">
              <a:off x="1918"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67" name="Line 439"/>
            <p:cNvSpPr>
              <a:spLocks noChangeShapeType="1"/>
            </p:cNvSpPr>
            <p:nvPr/>
          </p:nvSpPr>
          <p:spPr bwMode="auto">
            <a:xfrm flipH="1">
              <a:off x="1908"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68" name="Line 440"/>
            <p:cNvSpPr>
              <a:spLocks noChangeShapeType="1"/>
            </p:cNvSpPr>
            <p:nvPr/>
          </p:nvSpPr>
          <p:spPr bwMode="auto">
            <a:xfrm flipH="1">
              <a:off x="1896"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69" name="Line 441"/>
            <p:cNvSpPr>
              <a:spLocks noChangeShapeType="1"/>
            </p:cNvSpPr>
            <p:nvPr/>
          </p:nvSpPr>
          <p:spPr bwMode="auto">
            <a:xfrm flipH="1">
              <a:off x="1886"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70" name="Line 442"/>
            <p:cNvSpPr>
              <a:spLocks noChangeShapeType="1"/>
            </p:cNvSpPr>
            <p:nvPr/>
          </p:nvSpPr>
          <p:spPr bwMode="auto">
            <a:xfrm flipH="1">
              <a:off x="1875"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71" name="Line 443"/>
            <p:cNvSpPr>
              <a:spLocks noChangeShapeType="1"/>
            </p:cNvSpPr>
            <p:nvPr/>
          </p:nvSpPr>
          <p:spPr bwMode="auto">
            <a:xfrm flipH="1">
              <a:off x="1863"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72" name="Line 444"/>
            <p:cNvSpPr>
              <a:spLocks noChangeShapeType="1"/>
            </p:cNvSpPr>
            <p:nvPr/>
          </p:nvSpPr>
          <p:spPr bwMode="auto">
            <a:xfrm flipH="1">
              <a:off x="1853" y="1607"/>
              <a:ext cx="72"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73" name="Line 445"/>
            <p:cNvSpPr>
              <a:spLocks noChangeShapeType="1"/>
            </p:cNvSpPr>
            <p:nvPr/>
          </p:nvSpPr>
          <p:spPr bwMode="auto">
            <a:xfrm flipH="1">
              <a:off x="1841"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74" name="Line 446"/>
            <p:cNvSpPr>
              <a:spLocks noChangeShapeType="1"/>
            </p:cNvSpPr>
            <p:nvPr/>
          </p:nvSpPr>
          <p:spPr bwMode="auto">
            <a:xfrm flipH="1">
              <a:off x="1831" y="1607"/>
              <a:ext cx="72"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75" name="Line 447"/>
            <p:cNvSpPr>
              <a:spLocks noChangeShapeType="1"/>
            </p:cNvSpPr>
            <p:nvPr/>
          </p:nvSpPr>
          <p:spPr bwMode="auto">
            <a:xfrm flipH="1">
              <a:off x="1819"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76" name="Line 448"/>
            <p:cNvSpPr>
              <a:spLocks noChangeShapeType="1"/>
            </p:cNvSpPr>
            <p:nvPr/>
          </p:nvSpPr>
          <p:spPr bwMode="auto">
            <a:xfrm flipH="1">
              <a:off x="1808"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77" name="Line 449"/>
            <p:cNvSpPr>
              <a:spLocks noChangeShapeType="1"/>
            </p:cNvSpPr>
            <p:nvPr/>
          </p:nvSpPr>
          <p:spPr bwMode="auto">
            <a:xfrm flipH="1">
              <a:off x="1797"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78" name="Line 450"/>
            <p:cNvSpPr>
              <a:spLocks noChangeShapeType="1"/>
            </p:cNvSpPr>
            <p:nvPr/>
          </p:nvSpPr>
          <p:spPr bwMode="auto">
            <a:xfrm flipH="1">
              <a:off x="1786"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79" name="Line 451"/>
            <p:cNvSpPr>
              <a:spLocks noChangeShapeType="1"/>
            </p:cNvSpPr>
            <p:nvPr/>
          </p:nvSpPr>
          <p:spPr bwMode="auto">
            <a:xfrm flipH="1">
              <a:off x="1774"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80" name="Line 452"/>
            <p:cNvSpPr>
              <a:spLocks noChangeShapeType="1"/>
            </p:cNvSpPr>
            <p:nvPr/>
          </p:nvSpPr>
          <p:spPr bwMode="auto">
            <a:xfrm flipH="1">
              <a:off x="1764" y="1607"/>
              <a:ext cx="72"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81" name="Line 453"/>
            <p:cNvSpPr>
              <a:spLocks noChangeShapeType="1"/>
            </p:cNvSpPr>
            <p:nvPr/>
          </p:nvSpPr>
          <p:spPr bwMode="auto">
            <a:xfrm flipH="1">
              <a:off x="1752"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82" name="Line 454"/>
            <p:cNvSpPr>
              <a:spLocks noChangeShapeType="1"/>
            </p:cNvSpPr>
            <p:nvPr/>
          </p:nvSpPr>
          <p:spPr bwMode="auto">
            <a:xfrm flipH="1">
              <a:off x="1742" y="1607"/>
              <a:ext cx="72"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83" name="Line 455"/>
            <p:cNvSpPr>
              <a:spLocks noChangeShapeType="1"/>
            </p:cNvSpPr>
            <p:nvPr/>
          </p:nvSpPr>
          <p:spPr bwMode="auto">
            <a:xfrm flipH="1">
              <a:off x="1730"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84" name="Line 456"/>
            <p:cNvSpPr>
              <a:spLocks noChangeShapeType="1"/>
            </p:cNvSpPr>
            <p:nvPr/>
          </p:nvSpPr>
          <p:spPr bwMode="auto">
            <a:xfrm flipH="1">
              <a:off x="1719"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85" name="Line 457"/>
            <p:cNvSpPr>
              <a:spLocks noChangeShapeType="1"/>
            </p:cNvSpPr>
            <p:nvPr/>
          </p:nvSpPr>
          <p:spPr bwMode="auto">
            <a:xfrm flipH="1">
              <a:off x="1708"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86" name="Line 458"/>
            <p:cNvSpPr>
              <a:spLocks noChangeShapeType="1"/>
            </p:cNvSpPr>
            <p:nvPr/>
          </p:nvSpPr>
          <p:spPr bwMode="auto">
            <a:xfrm flipH="1">
              <a:off x="1697"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87" name="Line 459"/>
            <p:cNvSpPr>
              <a:spLocks noChangeShapeType="1"/>
            </p:cNvSpPr>
            <p:nvPr/>
          </p:nvSpPr>
          <p:spPr bwMode="auto">
            <a:xfrm flipH="1">
              <a:off x="1685"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88" name="Line 460"/>
            <p:cNvSpPr>
              <a:spLocks noChangeShapeType="1"/>
            </p:cNvSpPr>
            <p:nvPr/>
          </p:nvSpPr>
          <p:spPr bwMode="auto">
            <a:xfrm flipH="1">
              <a:off x="1675" y="1607"/>
              <a:ext cx="72"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89" name="Line 461"/>
            <p:cNvSpPr>
              <a:spLocks noChangeShapeType="1"/>
            </p:cNvSpPr>
            <p:nvPr/>
          </p:nvSpPr>
          <p:spPr bwMode="auto">
            <a:xfrm flipH="1">
              <a:off x="1663"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90" name="Line 462"/>
            <p:cNvSpPr>
              <a:spLocks noChangeShapeType="1"/>
            </p:cNvSpPr>
            <p:nvPr/>
          </p:nvSpPr>
          <p:spPr bwMode="auto">
            <a:xfrm flipH="1">
              <a:off x="1653"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91" name="Line 463"/>
            <p:cNvSpPr>
              <a:spLocks noChangeShapeType="1"/>
            </p:cNvSpPr>
            <p:nvPr/>
          </p:nvSpPr>
          <p:spPr bwMode="auto">
            <a:xfrm flipH="1">
              <a:off x="1641"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92" name="Line 464"/>
            <p:cNvSpPr>
              <a:spLocks noChangeShapeType="1"/>
            </p:cNvSpPr>
            <p:nvPr/>
          </p:nvSpPr>
          <p:spPr bwMode="auto">
            <a:xfrm flipH="1">
              <a:off x="1630"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93" name="Line 465"/>
            <p:cNvSpPr>
              <a:spLocks noChangeShapeType="1"/>
            </p:cNvSpPr>
            <p:nvPr/>
          </p:nvSpPr>
          <p:spPr bwMode="auto">
            <a:xfrm flipH="1">
              <a:off x="1619"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94" name="Line 466"/>
            <p:cNvSpPr>
              <a:spLocks noChangeShapeType="1"/>
            </p:cNvSpPr>
            <p:nvPr/>
          </p:nvSpPr>
          <p:spPr bwMode="auto">
            <a:xfrm flipH="1">
              <a:off x="1608"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95" name="Line 467"/>
            <p:cNvSpPr>
              <a:spLocks noChangeShapeType="1"/>
            </p:cNvSpPr>
            <p:nvPr/>
          </p:nvSpPr>
          <p:spPr bwMode="auto">
            <a:xfrm flipH="1">
              <a:off x="1596"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96" name="Line 468"/>
            <p:cNvSpPr>
              <a:spLocks noChangeShapeType="1"/>
            </p:cNvSpPr>
            <p:nvPr/>
          </p:nvSpPr>
          <p:spPr bwMode="auto">
            <a:xfrm flipH="1">
              <a:off x="1586" y="1607"/>
              <a:ext cx="72"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97" name="Line 469"/>
            <p:cNvSpPr>
              <a:spLocks noChangeShapeType="1"/>
            </p:cNvSpPr>
            <p:nvPr/>
          </p:nvSpPr>
          <p:spPr bwMode="auto">
            <a:xfrm flipH="1">
              <a:off x="1574"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98" name="Line 470"/>
            <p:cNvSpPr>
              <a:spLocks noChangeShapeType="1"/>
            </p:cNvSpPr>
            <p:nvPr/>
          </p:nvSpPr>
          <p:spPr bwMode="auto">
            <a:xfrm flipH="1">
              <a:off x="1564"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99" name="Line 471"/>
            <p:cNvSpPr>
              <a:spLocks noChangeShapeType="1"/>
            </p:cNvSpPr>
            <p:nvPr/>
          </p:nvSpPr>
          <p:spPr bwMode="auto">
            <a:xfrm flipH="1">
              <a:off x="1552"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00" name="Line 472"/>
            <p:cNvSpPr>
              <a:spLocks noChangeShapeType="1"/>
            </p:cNvSpPr>
            <p:nvPr/>
          </p:nvSpPr>
          <p:spPr bwMode="auto">
            <a:xfrm flipH="1">
              <a:off x="1541"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01" name="Line 473"/>
            <p:cNvSpPr>
              <a:spLocks noChangeShapeType="1"/>
            </p:cNvSpPr>
            <p:nvPr/>
          </p:nvSpPr>
          <p:spPr bwMode="auto">
            <a:xfrm flipH="1">
              <a:off x="1530"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02" name="Line 474"/>
            <p:cNvSpPr>
              <a:spLocks noChangeShapeType="1"/>
            </p:cNvSpPr>
            <p:nvPr/>
          </p:nvSpPr>
          <p:spPr bwMode="auto">
            <a:xfrm flipH="1">
              <a:off x="1519"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03" name="Line 475"/>
            <p:cNvSpPr>
              <a:spLocks noChangeShapeType="1"/>
            </p:cNvSpPr>
            <p:nvPr/>
          </p:nvSpPr>
          <p:spPr bwMode="auto">
            <a:xfrm flipH="1">
              <a:off x="1507"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04" name="Line 476"/>
            <p:cNvSpPr>
              <a:spLocks noChangeShapeType="1"/>
            </p:cNvSpPr>
            <p:nvPr/>
          </p:nvSpPr>
          <p:spPr bwMode="auto">
            <a:xfrm flipH="1">
              <a:off x="1497"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05" name="Line 477"/>
            <p:cNvSpPr>
              <a:spLocks noChangeShapeType="1"/>
            </p:cNvSpPr>
            <p:nvPr/>
          </p:nvSpPr>
          <p:spPr bwMode="auto">
            <a:xfrm flipH="1">
              <a:off x="1485"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06" name="Line 478"/>
            <p:cNvSpPr>
              <a:spLocks noChangeShapeType="1"/>
            </p:cNvSpPr>
            <p:nvPr/>
          </p:nvSpPr>
          <p:spPr bwMode="auto">
            <a:xfrm flipH="1">
              <a:off x="1475"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07" name="Line 479"/>
            <p:cNvSpPr>
              <a:spLocks noChangeShapeType="1"/>
            </p:cNvSpPr>
            <p:nvPr/>
          </p:nvSpPr>
          <p:spPr bwMode="auto">
            <a:xfrm flipH="1">
              <a:off x="1463"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08" name="Line 480"/>
            <p:cNvSpPr>
              <a:spLocks noChangeShapeType="1"/>
            </p:cNvSpPr>
            <p:nvPr/>
          </p:nvSpPr>
          <p:spPr bwMode="auto">
            <a:xfrm flipH="1">
              <a:off x="1452"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09" name="Line 481"/>
            <p:cNvSpPr>
              <a:spLocks noChangeShapeType="1"/>
            </p:cNvSpPr>
            <p:nvPr/>
          </p:nvSpPr>
          <p:spPr bwMode="auto">
            <a:xfrm flipH="1">
              <a:off x="1441"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10" name="Line 482"/>
            <p:cNvSpPr>
              <a:spLocks noChangeShapeType="1"/>
            </p:cNvSpPr>
            <p:nvPr/>
          </p:nvSpPr>
          <p:spPr bwMode="auto">
            <a:xfrm flipH="1">
              <a:off x="1430"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11" name="Line 483"/>
            <p:cNvSpPr>
              <a:spLocks noChangeShapeType="1"/>
            </p:cNvSpPr>
            <p:nvPr/>
          </p:nvSpPr>
          <p:spPr bwMode="auto">
            <a:xfrm flipH="1">
              <a:off x="1418"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12" name="Line 484"/>
            <p:cNvSpPr>
              <a:spLocks noChangeShapeType="1"/>
            </p:cNvSpPr>
            <p:nvPr/>
          </p:nvSpPr>
          <p:spPr bwMode="auto">
            <a:xfrm flipH="1">
              <a:off x="1408"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13" name="Line 485"/>
            <p:cNvSpPr>
              <a:spLocks noChangeShapeType="1"/>
            </p:cNvSpPr>
            <p:nvPr/>
          </p:nvSpPr>
          <p:spPr bwMode="auto">
            <a:xfrm flipH="1">
              <a:off x="1396"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14" name="Line 486"/>
            <p:cNvSpPr>
              <a:spLocks noChangeShapeType="1"/>
            </p:cNvSpPr>
            <p:nvPr/>
          </p:nvSpPr>
          <p:spPr bwMode="auto">
            <a:xfrm flipH="1">
              <a:off x="1386"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15" name="Line 487"/>
            <p:cNvSpPr>
              <a:spLocks noChangeShapeType="1"/>
            </p:cNvSpPr>
            <p:nvPr/>
          </p:nvSpPr>
          <p:spPr bwMode="auto">
            <a:xfrm flipH="1">
              <a:off x="1374"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16" name="Line 488"/>
            <p:cNvSpPr>
              <a:spLocks noChangeShapeType="1"/>
            </p:cNvSpPr>
            <p:nvPr/>
          </p:nvSpPr>
          <p:spPr bwMode="auto">
            <a:xfrm flipH="1">
              <a:off x="1363"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17" name="Line 489"/>
            <p:cNvSpPr>
              <a:spLocks noChangeShapeType="1"/>
            </p:cNvSpPr>
            <p:nvPr/>
          </p:nvSpPr>
          <p:spPr bwMode="auto">
            <a:xfrm flipH="1">
              <a:off x="1352"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18" name="Line 490"/>
            <p:cNvSpPr>
              <a:spLocks noChangeShapeType="1"/>
            </p:cNvSpPr>
            <p:nvPr/>
          </p:nvSpPr>
          <p:spPr bwMode="auto">
            <a:xfrm flipH="1">
              <a:off x="1341"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19" name="Line 491"/>
            <p:cNvSpPr>
              <a:spLocks noChangeShapeType="1"/>
            </p:cNvSpPr>
            <p:nvPr/>
          </p:nvSpPr>
          <p:spPr bwMode="auto">
            <a:xfrm flipH="1">
              <a:off x="1331" y="1607"/>
              <a:ext cx="72"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20" name="Line 492"/>
            <p:cNvSpPr>
              <a:spLocks noChangeShapeType="1"/>
            </p:cNvSpPr>
            <p:nvPr/>
          </p:nvSpPr>
          <p:spPr bwMode="auto">
            <a:xfrm flipH="1">
              <a:off x="1319"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21" name="Line 493"/>
            <p:cNvSpPr>
              <a:spLocks noChangeShapeType="1"/>
            </p:cNvSpPr>
            <p:nvPr/>
          </p:nvSpPr>
          <p:spPr bwMode="auto">
            <a:xfrm flipH="1">
              <a:off x="1307"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22" name="Line 494"/>
            <p:cNvSpPr>
              <a:spLocks noChangeShapeType="1"/>
            </p:cNvSpPr>
            <p:nvPr/>
          </p:nvSpPr>
          <p:spPr bwMode="auto">
            <a:xfrm flipH="1">
              <a:off x="1297"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23" name="Line 495"/>
            <p:cNvSpPr>
              <a:spLocks noChangeShapeType="1"/>
            </p:cNvSpPr>
            <p:nvPr/>
          </p:nvSpPr>
          <p:spPr bwMode="auto">
            <a:xfrm flipH="1">
              <a:off x="1286"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24" name="Line 496"/>
            <p:cNvSpPr>
              <a:spLocks noChangeShapeType="1"/>
            </p:cNvSpPr>
            <p:nvPr/>
          </p:nvSpPr>
          <p:spPr bwMode="auto">
            <a:xfrm flipH="1">
              <a:off x="1274"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25" name="Line 497"/>
            <p:cNvSpPr>
              <a:spLocks noChangeShapeType="1"/>
            </p:cNvSpPr>
            <p:nvPr/>
          </p:nvSpPr>
          <p:spPr bwMode="auto">
            <a:xfrm flipH="1">
              <a:off x="1264" y="1607"/>
              <a:ext cx="72"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26" name="Line 498"/>
            <p:cNvSpPr>
              <a:spLocks noChangeShapeType="1"/>
            </p:cNvSpPr>
            <p:nvPr/>
          </p:nvSpPr>
          <p:spPr bwMode="auto">
            <a:xfrm flipH="1">
              <a:off x="1252"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27" name="Line 499"/>
            <p:cNvSpPr>
              <a:spLocks noChangeShapeType="1"/>
            </p:cNvSpPr>
            <p:nvPr/>
          </p:nvSpPr>
          <p:spPr bwMode="auto">
            <a:xfrm flipH="1">
              <a:off x="1242" y="1607"/>
              <a:ext cx="72"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28" name="Line 500"/>
            <p:cNvSpPr>
              <a:spLocks noChangeShapeType="1"/>
            </p:cNvSpPr>
            <p:nvPr/>
          </p:nvSpPr>
          <p:spPr bwMode="auto">
            <a:xfrm flipH="1">
              <a:off x="1230"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29" name="Line 501"/>
            <p:cNvSpPr>
              <a:spLocks noChangeShapeType="1"/>
            </p:cNvSpPr>
            <p:nvPr/>
          </p:nvSpPr>
          <p:spPr bwMode="auto">
            <a:xfrm flipH="1">
              <a:off x="1218"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30" name="Line 502"/>
            <p:cNvSpPr>
              <a:spLocks noChangeShapeType="1"/>
            </p:cNvSpPr>
            <p:nvPr/>
          </p:nvSpPr>
          <p:spPr bwMode="auto">
            <a:xfrm flipH="1">
              <a:off x="1208"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31" name="Line 503"/>
            <p:cNvSpPr>
              <a:spLocks noChangeShapeType="1"/>
            </p:cNvSpPr>
            <p:nvPr/>
          </p:nvSpPr>
          <p:spPr bwMode="auto">
            <a:xfrm flipH="1">
              <a:off x="1197"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32" name="Line 504"/>
            <p:cNvSpPr>
              <a:spLocks noChangeShapeType="1"/>
            </p:cNvSpPr>
            <p:nvPr/>
          </p:nvSpPr>
          <p:spPr bwMode="auto">
            <a:xfrm flipH="1">
              <a:off x="1185"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33" name="Line 505"/>
            <p:cNvSpPr>
              <a:spLocks noChangeShapeType="1"/>
            </p:cNvSpPr>
            <p:nvPr/>
          </p:nvSpPr>
          <p:spPr bwMode="auto">
            <a:xfrm flipH="1">
              <a:off x="1175" y="1607"/>
              <a:ext cx="72"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34" name="Line 506"/>
            <p:cNvSpPr>
              <a:spLocks noChangeShapeType="1"/>
            </p:cNvSpPr>
            <p:nvPr/>
          </p:nvSpPr>
          <p:spPr bwMode="auto">
            <a:xfrm flipH="1">
              <a:off x="1163"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35" name="Line 507"/>
            <p:cNvSpPr>
              <a:spLocks noChangeShapeType="1"/>
            </p:cNvSpPr>
            <p:nvPr/>
          </p:nvSpPr>
          <p:spPr bwMode="auto">
            <a:xfrm flipH="1">
              <a:off x="1153" y="1607"/>
              <a:ext cx="72"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36" name="Line 508"/>
            <p:cNvSpPr>
              <a:spLocks noChangeShapeType="1"/>
            </p:cNvSpPr>
            <p:nvPr/>
          </p:nvSpPr>
          <p:spPr bwMode="auto">
            <a:xfrm flipH="1">
              <a:off x="1141"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37" name="Line 509"/>
            <p:cNvSpPr>
              <a:spLocks noChangeShapeType="1"/>
            </p:cNvSpPr>
            <p:nvPr/>
          </p:nvSpPr>
          <p:spPr bwMode="auto">
            <a:xfrm flipH="1">
              <a:off x="1130"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38" name="Line 510"/>
            <p:cNvSpPr>
              <a:spLocks noChangeShapeType="1"/>
            </p:cNvSpPr>
            <p:nvPr/>
          </p:nvSpPr>
          <p:spPr bwMode="auto">
            <a:xfrm flipH="1">
              <a:off x="1119"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39" name="Line 511"/>
            <p:cNvSpPr>
              <a:spLocks noChangeShapeType="1"/>
            </p:cNvSpPr>
            <p:nvPr/>
          </p:nvSpPr>
          <p:spPr bwMode="auto">
            <a:xfrm flipH="1">
              <a:off x="1108"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40" name="Line 512"/>
            <p:cNvSpPr>
              <a:spLocks noChangeShapeType="1"/>
            </p:cNvSpPr>
            <p:nvPr/>
          </p:nvSpPr>
          <p:spPr bwMode="auto">
            <a:xfrm flipH="1">
              <a:off x="1096"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41" name="Line 513"/>
            <p:cNvSpPr>
              <a:spLocks noChangeShapeType="1"/>
            </p:cNvSpPr>
            <p:nvPr/>
          </p:nvSpPr>
          <p:spPr bwMode="auto">
            <a:xfrm flipH="1">
              <a:off x="1086" y="1607"/>
              <a:ext cx="72"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42" name="Line 514"/>
            <p:cNvSpPr>
              <a:spLocks noChangeShapeType="1"/>
            </p:cNvSpPr>
            <p:nvPr/>
          </p:nvSpPr>
          <p:spPr bwMode="auto">
            <a:xfrm flipH="1">
              <a:off x="1074"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43" name="Line 515"/>
            <p:cNvSpPr>
              <a:spLocks noChangeShapeType="1"/>
            </p:cNvSpPr>
            <p:nvPr/>
          </p:nvSpPr>
          <p:spPr bwMode="auto">
            <a:xfrm flipH="1">
              <a:off x="1064" y="1607"/>
              <a:ext cx="72"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44" name="Line 516"/>
            <p:cNvSpPr>
              <a:spLocks noChangeShapeType="1"/>
            </p:cNvSpPr>
            <p:nvPr/>
          </p:nvSpPr>
          <p:spPr bwMode="auto">
            <a:xfrm flipH="1">
              <a:off x="1052"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45" name="Line 517"/>
            <p:cNvSpPr>
              <a:spLocks noChangeShapeType="1"/>
            </p:cNvSpPr>
            <p:nvPr/>
          </p:nvSpPr>
          <p:spPr bwMode="auto">
            <a:xfrm flipH="1">
              <a:off x="1041"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46" name="Line 518"/>
            <p:cNvSpPr>
              <a:spLocks noChangeShapeType="1"/>
            </p:cNvSpPr>
            <p:nvPr/>
          </p:nvSpPr>
          <p:spPr bwMode="auto">
            <a:xfrm flipH="1">
              <a:off x="1030"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47" name="Line 519"/>
            <p:cNvSpPr>
              <a:spLocks noChangeShapeType="1"/>
            </p:cNvSpPr>
            <p:nvPr/>
          </p:nvSpPr>
          <p:spPr bwMode="auto">
            <a:xfrm flipH="1">
              <a:off x="1019"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48" name="Line 520"/>
            <p:cNvSpPr>
              <a:spLocks noChangeShapeType="1"/>
            </p:cNvSpPr>
            <p:nvPr/>
          </p:nvSpPr>
          <p:spPr bwMode="auto">
            <a:xfrm flipH="1">
              <a:off x="1007"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49" name="Line 521"/>
            <p:cNvSpPr>
              <a:spLocks noChangeShapeType="1"/>
            </p:cNvSpPr>
            <p:nvPr/>
          </p:nvSpPr>
          <p:spPr bwMode="auto">
            <a:xfrm flipH="1">
              <a:off x="997" y="1607"/>
              <a:ext cx="72"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50" name="Line 522"/>
            <p:cNvSpPr>
              <a:spLocks noChangeShapeType="1"/>
            </p:cNvSpPr>
            <p:nvPr/>
          </p:nvSpPr>
          <p:spPr bwMode="auto">
            <a:xfrm flipH="1">
              <a:off x="985"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51" name="Line 523"/>
            <p:cNvSpPr>
              <a:spLocks noChangeShapeType="1"/>
            </p:cNvSpPr>
            <p:nvPr/>
          </p:nvSpPr>
          <p:spPr bwMode="auto">
            <a:xfrm flipH="1">
              <a:off x="975"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52" name="Line 524"/>
            <p:cNvSpPr>
              <a:spLocks noChangeShapeType="1"/>
            </p:cNvSpPr>
            <p:nvPr/>
          </p:nvSpPr>
          <p:spPr bwMode="auto">
            <a:xfrm flipH="1">
              <a:off x="963"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53" name="Line 525"/>
            <p:cNvSpPr>
              <a:spLocks noChangeShapeType="1"/>
            </p:cNvSpPr>
            <p:nvPr/>
          </p:nvSpPr>
          <p:spPr bwMode="auto">
            <a:xfrm flipH="1">
              <a:off x="952"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54" name="Line 526"/>
            <p:cNvSpPr>
              <a:spLocks noChangeShapeType="1"/>
            </p:cNvSpPr>
            <p:nvPr/>
          </p:nvSpPr>
          <p:spPr bwMode="auto">
            <a:xfrm flipH="1">
              <a:off x="941"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55" name="Line 527"/>
            <p:cNvSpPr>
              <a:spLocks noChangeShapeType="1"/>
            </p:cNvSpPr>
            <p:nvPr/>
          </p:nvSpPr>
          <p:spPr bwMode="auto">
            <a:xfrm flipH="1">
              <a:off x="930"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56" name="Line 528"/>
            <p:cNvSpPr>
              <a:spLocks noChangeShapeType="1"/>
            </p:cNvSpPr>
            <p:nvPr/>
          </p:nvSpPr>
          <p:spPr bwMode="auto">
            <a:xfrm flipH="1">
              <a:off x="918"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57" name="Line 529"/>
            <p:cNvSpPr>
              <a:spLocks noChangeShapeType="1"/>
            </p:cNvSpPr>
            <p:nvPr/>
          </p:nvSpPr>
          <p:spPr bwMode="auto">
            <a:xfrm flipH="1">
              <a:off x="908"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58" name="Line 530"/>
            <p:cNvSpPr>
              <a:spLocks noChangeShapeType="1"/>
            </p:cNvSpPr>
            <p:nvPr/>
          </p:nvSpPr>
          <p:spPr bwMode="auto">
            <a:xfrm flipH="1">
              <a:off x="896"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59" name="Line 531"/>
            <p:cNvSpPr>
              <a:spLocks noChangeShapeType="1"/>
            </p:cNvSpPr>
            <p:nvPr/>
          </p:nvSpPr>
          <p:spPr bwMode="auto">
            <a:xfrm flipH="1">
              <a:off x="886"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60" name="Line 532"/>
            <p:cNvSpPr>
              <a:spLocks noChangeShapeType="1"/>
            </p:cNvSpPr>
            <p:nvPr/>
          </p:nvSpPr>
          <p:spPr bwMode="auto">
            <a:xfrm flipH="1">
              <a:off x="874"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61" name="Line 533"/>
            <p:cNvSpPr>
              <a:spLocks noChangeShapeType="1"/>
            </p:cNvSpPr>
            <p:nvPr/>
          </p:nvSpPr>
          <p:spPr bwMode="auto">
            <a:xfrm flipH="1">
              <a:off x="863"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62" name="Line 534"/>
            <p:cNvSpPr>
              <a:spLocks noChangeShapeType="1"/>
            </p:cNvSpPr>
            <p:nvPr/>
          </p:nvSpPr>
          <p:spPr bwMode="auto">
            <a:xfrm flipH="1">
              <a:off x="852"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63" name="Line 535"/>
            <p:cNvSpPr>
              <a:spLocks noChangeShapeType="1"/>
            </p:cNvSpPr>
            <p:nvPr/>
          </p:nvSpPr>
          <p:spPr bwMode="auto">
            <a:xfrm flipH="1">
              <a:off x="841"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64" name="Line 536"/>
            <p:cNvSpPr>
              <a:spLocks noChangeShapeType="1"/>
            </p:cNvSpPr>
            <p:nvPr/>
          </p:nvSpPr>
          <p:spPr bwMode="auto">
            <a:xfrm flipH="1">
              <a:off x="830"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65" name="Line 537"/>
            <p:cNvSpPr>
              <a:spLocks noChangeShapeType="1"/>
            </p:cNvSpPr>
            <p:nvPr/>
          </p:nvSpPr>
          <p:spPr bwMode="auto">
            <a:xfrm flipH="1">
              <a:off x="819"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66" name="Line 538"/>
            <p:cNvSpPr>
              <a:spLocks noChangeShapeType="1"/>
            </p:cNvSpPr>
            <p:nvPr/>
          </p:nvSpPr>
          <p:spPr bwMode="auto">
            <a:xfrm flipH="1">
              <a:off x="807"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67" name="Line 539"/>
            <p:cNvSpPr>
              <a:spLocks noChangeShapeType="1"/>
            </p:cNvSpPr>
            <p:nvPr/>
          </p:nvSpPr>
          <p:spPr bwMode="auto">
            <a:xfrm flipH="1">
              <a:off x="797"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68" name="Line 540"/>
            <p:cNvSpPr>
              <a:spLocks noChangeShapeType="1"/>
            </p:cNvSpPr>
            <p:nvPr/>
          </p:nvSpPr>
          <p:spPr bwMode="auto">
            <a:xfrm flipH="1">
              <a:off x="785"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69" name="Line 541"/>
            <p:cNvSpPr>
              <a:spLocks noChangeShapeType="1"/>
            </p:cNvSpPr>
            <p:nvPr/>
          </p:nvSpPr>
          <p:spPr bwMode="auto">
            <a:xfrm flipH="1">
              <a:off x="774"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70" name="Line 542"/>
            <p:cNvSpPr>
              <a:spLocks noChangeShapeType="1"/>
            </p:cNvSpPr>
            <p:nvPr/>
          </p:nvSpPr>
          <p:spPr bwMode="auto">
            <a:xfrm flipH="1">
              <a:off x="763"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71" name="Line 543"/>
            <p:cNvSpPr>
              <a:spLocks noChangeShapeType="1"/>
            </p:cNvSpPr>
            <p:nvPr/>
          </p:nvSpPr>
          <p:spPr bwMode="auto">
            <a:xfrm flipH="1">
              <a:off x="752"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72" name="Line 544"/>
            <p:cNvSpPr>
              <a:spLocks noChangeShapeType="1"/>
            </p:cNvSpPr>
            <p:nvPr/>
          </p:nvSpPr>
          <p:spPr bwMode="auto">
            <a:xfrm flipH="1">
              <a:off x="742" y="1607"/>
              <a:ext cx="72"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73" name="Line 545"/>
            <p:cNvSpPr>
              <a:spLocks noChangeShapeType="1"/>
            </p:cNvSpPr>
            <p:nvPr/>
          </p:nvSpPr>
          <p:spPr bwMode="auto">
            <a:xfrm flipH="1">
              <a:off x="730"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74" name="Line 546"/>
            <p:cNvSpPr>
              <a:spLocks noChangeShapeType="1"/>
            </p:cNvSpPr>
            <p:nvPr/>
          </p:nvSpPr>
          <p:spPr bwMode="auto">
            <a:xfrm flipH="1">
              <a:off x="718"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75" name="Line 547"/>
            <p:cNvSpPr>
              <a:spLocks noChangeShapeType="1"/>
            </p:cNvSpPr>
            <p:nvPr/>
          </p:nvSpPr>
          <p:spPr bwMode="auto">
            <a:xfrm flipH="1">
              <a:off x="708"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76" name="Line 548"/>
            <p:cNvSpPr>
              <a:spLocks noChangeShapeType="1"/>
            </p:cNvSpPr>
            <p:nvPr/>
          </p:nvSpPr>
          <p:spPr bwMode="auto">
            <a:xfrm flipH="1">
              <a:off x="696"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77" name="Line 549"/>
            <p:cNvSpPr>
              <a:spLocks noChangeShapeType="1"/>
            </p:cNvSpPr>
            <p:nvPr/>
          </p:nvSpPr>
          <p:spPr bwMode="auto">
            <a:xfrm flipH="1">
              <a:off x="685"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78" name="Line 550"/>
            <p:cNvSpPr>
              <a:spLocks noChangeShapeType="1"/>
            </p:cNvSpPr>
            <p:nvPr/>
          </p:nvSpPr>
          <p:spPr bwMode="auto">
            <a:xfrm flipH="1">
              <a:off x="674"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79" name="Line 551"/>
            <p:cNvSpPr>
              <a:spLocks noChangeShapeType="1"/>
            </p:cNvSpPr>
            <p:nvPr/>
          </p:nvSpPr>
          <p:spPr bwMode="auto">
            <a:xfrm flipH="1">
              <a:off x="663"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80" name="Line 552"/>
            <p:cNvSpPr>
              <a:spLocks noChangeShapeType="1"/>
            </p:cNvSpPr>
            <p:nvPr/>
          </p:nvSpPr>
          <p:spPr bwMode="auto">
            <a:xfrm flipH="1">
              <a:off x="653" y="1607"/>
              <a:ext cx="72"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81" name="Line 553"/>
            <p:cNvSpPr>
              <a:spLocks noChangeShapeType="1"/>
            </p:cNvSpPr>
            <p:nvPr/>
          </p:nvSpPr>
          <p:spPr bwMode="auto">
            <a:xfrm flipH="1">
              <a:off x="641"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82" name="Line 554"/>
            <p:cNvSpPr>
              <a:spLocks noChangeShapeType="1"/>
            </p:cNvSpPr>
            <p:nvPr/>
          </p:nvSpPr>
          <p:spPr bwMode="auto">
            <a:xfrm flipH="1">
              <a:off x="629"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83" name="Line 555"/>
            <p:cNvSpPr>
              <a:spLocks noChangeShapeType="1"/>
            </p:cNvSpPr>
            <p:nvPr/>
          </p:nvSpPr>
          <p:spPr bwMode="auto">
            <a:xfrm flipH="1">
              <a:off x="619"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84" name="Line 556"/>
            <p:cNvSpPr>
              <a:spLocks noChangeShapeType="1"/>
            </p:cNvSpPr>
            <p:nvPr/>
          </p:nvSpPr>
          <p:spPr bwMode="auto">
            <a:xfrm flipH="1">
              <a:off x="608"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85" name="Line 557"/>
            <p:cNvSpPr>
              <a:spLocks noChangeShapeType="1"/>
            </p:cNvSpPr>
            <p:nvPr/>
          </p:nvSpPr>
          <p:spPr bwMode="auto">
            <a:xfrm flipH="1">
              <a:off x="596"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86" name="Line 558"/>
            <p:cNvSpPr>
              <a:spLocks noChangeShapeType="1"/>
            </p:cNvSpPr>
            <p:nvPr/>
          </p:nvSpPr>
          <p:spPr bwMode="auto">
            <a:xfrm flipH="1">
              <a:off x="589" y="1607"/>
              <a:ext cx="69" cy="69"/>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87" name="Line 559"/>
            <p:cNvSpPr>
              <a:spLocks noChangeShapeType="1"/>
            </p:cNvSpPr>
            <p:nvPr/>
          </p:nvSpPr>
          <p:spPr bwMode="auto">
            <a:xfrm flipH="1">
              <a:off x="589" y="1607"/>
              <a:ext cx="59" cy="58"/>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88" name="Line 560"/>
            <p:cNvSpPr>
              <a:spLocks noChangeShapeType="1"/>
            </p:cNvSpPr>
            <p:nvPr/>
          </p:nvSpPr>
          <p:spPr bwMode="auto">
            <a:xfrm flipH="1">
              <a:off x="589" y="1607"/>
              <a:ext cx="47" cy="47"/>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89" name="Line 561"/>
            <p:cNvSpPr>
              <a:spLocks noChangeShapeType="1"/>
            </p:cNvSpPr>
            <p:nvPr/>
          </p:nvSpPr>
          <p:spPr bwMode="auto">
            <a:xfrm flipH="1">
              <a:off x="589" y="1607"/>
              <a:ext cx="36" cy="35"/>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90" name="Line 562"/>
            <p:cNvSpPr>
              <a:spLocks noChangeShapeType="1"/>
            </p:cNvSpPr>
            <p:nvPr/>
          </p:nvSpPr>
          <p:spPr bwMode="auto">
            <a:xfrm flipH="1">
              <a:off x="589" y="1607"/>
              <a:ext cx="25" cy="25"/>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91" name="Line 563"/>
            <p:cNvSpPr>
              <a:spLocks noChangeShapeType="1"/>
            </p:cNvSpPr>
            <p:nvPr/>
          </p:nvSpPr>
          <p:spPr bwMode="auto">
            <a:xfrm flipH="1">
              <a:off x="589" y="1607"/>
              <a:ext cx="14" cy="13"/>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92" name="Line 564"/>
            <p:cNvSpPr>
              <a:spLocks noChangeShapeType="1"/>
            </p:cNvSpPr>
            <p:nvPr/>
          </p:nvSpPr>
          <p:spPr bwMode="auto">
            <a:xfrm flipH="1">
              <a:off x="589" y="1607"/>
              <a:ext cx="3" cy="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93" name="Line 565"/>
            <p:cNvSpPr>
              <a:spLocks noChangeShapeType="1"/>
            </p:cNvSpPr>
            <p:nvPr/>
          </p:nvSpPr>
          <p:spPr bwMode="auto">
            <a:xfrm>
              <a:off x="2542" y="1607"/>
              <a:ext cx="7" cy="6"/>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94" name="Line 566"/>
            <p:cNvSpPr>
              <a:spLocks noChangeShapeType="1"/>
            </p:cNvSpPr>
            <p:nvPr/>
          </p:nvSpPr>
          <p:spPr bwMode="auto">
            <a:xfrm>
              <a:off x="2532" y="1607"/>
              <a:ext cx="17" cy="17"/>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95" name="Line 567"/>
            <p:cNvSpPr>
              <a:spLocks noChangeShapeType="1"/>
            </p:cNvSpPr>
            <p:nvPr/>
          </p:nvSpPr>
          <p:spPr bwMode="auto">
            <a:xfrm>
              <a:off x="2520" y="1607"/>
              <a:ext cx="29" cy="28"/>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96" name="Line 568"/>
            <p:cNvSpPr>
              <a:spLocks noChangeShapeType="1"/>
            </p:cNvSpPr>
            <p:nvPr/>
          </p:nvSpPr>
          <p:spPr bwMode="auto">
            <a:xfrm>
              <a:off x="2509" y="1607"/>
              <a:ext cx="40" cy="40"/>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97" name="Line 569"/>
            <p:cNvSpPr>
              <a:spLocks noChangeShapeType="1"/>
            </p:cNvSpPr>
            <p:nvPr/>
          </p:nvSpPr>
          <p:spPr bwMode="auto">
            <a:xfrm>
              <a:off x="2498" y="1607"/>
              <a:ext cx="51" cy="50"/>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98" name="Line 570"/>
            <p:cNvSpPr>
              <a:spLocks noChangeShapeType="1"/>
            </p:cNvSpPr>
            <p:nvPr/>
          </p:nvSpPr>
          <p:spPr bwMode="auto">
            <a:xfrm>
              <a:off x="2487" y="1607"/>
              <a:ext cx="62" cy="6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99" name="Line 571"/>
            <p:cNvSpPr>
              <a:spLocks noChangeShapeType="1"/>
            </p:cNvSpPr>
            <p:nvPr/>
          </p:nvSpPr>
          <p:spPr bwMode="auto">
            <a:xfrm>
              <a:off x="2476"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00" name="Line 572"/>
            <p:cNvSpPr>
              <a:spLocks noChangeShapeType="1"/>
            </p:cNvSpPr>
            <p:nvPr/>
          </p:nvSpPr>
          <p:spPr bwMode="auto">
            <a:xfrm>
              <a:off x="2465" y="1607"/>
              <a:ext cx="72"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01" name="Line 573"/>
            <p:cNvSpPr>
              <a:spLocks noChangeShapeType="1"/>
            </p:cNvSpPr>
            <p:nvPr/>
          </p:nvSpPr>
          <p:spPr bwMode="auto">
            <a:xfrm>
              <a:off x="2453"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02" name="Line 574"/>
            <p:cNvSpPr>
              <a:spLocks noChangeShapeType="1"/>
            </p:cNvSpPr>
            <p:nvPr/>
          </p:nvSpPr>
          <p:spPr bwMode="auto">
            <a:xfrm>
              <a:off x="2443" y="1607"/>
              <a:ext cx="72"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03" name="Line 575"/>
            <p:cNvSpPr>
              <a:spLocks noChangeShapeType="1"/>
            </p:cNvSpPr>
            <p:nvPr/>
          </p:nvSpPr>
          <p:spPr bwMode="auto">
            <a:xfrm>
              <a:off x="2431"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04" name="Line 576"/>
            <p:cNvSpPr>
              <a:spLocks noChangeShapeType="1"/>
            </p:cNvSpPr>
            <p:nvPr/>
          </p:nvSpPr>
          <p:spPr bwMode="auto">
            <a:xfrm>
              <a:off x="2420"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05" name="Line 577"/>
            <p:cNvSpPr>
              <a:spLocks noChangeShapeType="1"/>
            </p:cNvSpPr>
            <p:nvPr/>
          </p:nvSpPr>
          <p:spPr bwMode="auto">
            <a:xfrm>
              <a:off x="2409"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06" name="Line 578"/>
            <p:cNvSpPr>
              <a:spLocks noChangeShapeType="1"/>
            </p:cNvSpPr>
            <p:nvPr/>
          </p:nvSpPr>
          <p:spPr bwMode="auto">
            <a:xfrm>
              <a:off x="2398"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07" name="Line 579"/>
            <p:cNvSpPr>
              <a:spLocks noChangeShapeType="1"/>
            </p:cNvSpPr>
            <p:nvPr/>
          </p:nvSpPr>
          <p:spPr bwMode="auto">
            <a:xfrm>
              <a:off x="2387"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08" name="Line 580"/>
            <p:cNvSpPr>
              <a:spLocks noChangeShapeType="1"/>
            </p:cNvSpPr>
            <p:nvPr/>
          </p:nvSpPr>
          <p:spPr bwMode="auto">
            <a:xfrm>
              <a:off x="2376"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09" name="Line 581"/>
            <p:cNvSpPr>
              <a:spLocks noChangeShapeType="1"/>
            </p:cNvSpPr>
            <p:nvPr/>
          </p:nvSpPr>
          <p:spPr bwMode="auto">
            <a:xfrm>
              <a:off x="2364"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10" name="Line 582"/>
            <p:cNvSpPr>
              <a:spLocks noChangeShapeType="1"/>
            </p:cNvSpPr>
            <p:nvPr/>
          </p:nvSpPr>
          <p:spPr bwMode="auto">
            <a:xfrm>
              <a:off x="2354"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11" name="Line 583"/>
            <p:cNvSpPr>
              <a:spLocks noChangeShapeType="1"/>
            </p:cNvSpPr>
            <p:nvPr/>
          </p:nvSpPr>
          <p:spPr bwMode="auto">
            <a:xfrm>
              <a:off x="2342"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12" name="Line 584"/>
            <p:cNvSpPr>
              <a:spLocks noChangeShapeType="1"/>
            </p:cNvSpPr>
            <p:nvPr/>
          </p:nvSpPr>
          <p:spPr bwMode="auto">
            <a:xfrm>
              <a:off x="2331"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13" name="Line 585"/>
            <p:cNvSpPr>
              <a:spLocks noChangeShapeType="1"/>
            </p:cNvSpPr>
            <p:nvPr/>
          </p:nvSpPr>
          <p:spPr bwMode="auto">
            <a:xfrm>
              <a:off x="2320"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14" name="Line 586"/>
            <p:cNvSpPr>
              <a:spLocks noChangeShapeType="1"/>
            </p:cNvSpPr>
            <p:nvPr/>
          </p:nvSpPr>
          <p:spPr bwMode="auto">
            <a:xfrm>
              <a:off x="2309"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15" name="Line 587"/>
            <p:cNvSpPr>
              <a:spLocks noChangeShapeType="1"/>
            </p:cNvSpPr>
            <p:nvPr/>
          </p:nvSpPr>
          <p:spPr bwMode="auto">
            <a:xfrm>
              <a:off x="2298"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16" name="Line 588"/>
            <p:cNvSpPr>
              <a:spLocks noChangeShapeType="1"/>
            </p:cNvSpPr>
            <p:nvPr/>
          </p:nvSpPr>
          <p:spPr bwMode="auto">
            <a:xfrm>
              <a:off x="2287"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17" name="Line 589"/>
            <p:cNvSpPr>
              <a:spLocks noChangeShapeType="1"/>
            </p:cNvSpPr>
            <p:nvPr/>
          </p:nvSpPr>
          <p:spPr bwMode="auto">
            <a:xfrm>
              <a:off x="2275"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18" name="Line 590"/>
            <p:cNvSpPr>
              <a:spLocks noChangeShapeType="1"/>
            </p:cNvSpPr>
            <p:nvPr/>
          </p:nvSpPr>
          <p:spPr bwMode="auto">
            <a:xfrm>
              <a:off x="2265"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19" name="Line 591"/>
            <p:cNvSpPr>
              <a:spLocks noChangeShapeType="1"/>
            </p:cNvSpPr>
            <p:nvPr/>
          </p:nvSpPr>
          <p:spPr bwMode="auto">
            <a:xfrm>
              <a:off x="2253"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20" name="Line 592"/>
            <p:cNvSpPr>
              <a:spLocks noChangeShapeType="1"/>
            </p:cNvSpPr>
            <p:nvPr/>
          </p:nvSpPr>
          <p:spPr bwMode="auto">
            <a:xfrm>
              <a:off x="2242"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21" name="Line 593"/>
            <p:cNvSpPr>
              <a:spLocks noChangeShapeType="1"/>
            </p:cNvSpPr>
            <p:nvPr/>
          </p:nvSpPr>
          <p:spPr bwMode="auto">
            <a:xfrm>
              <a:off x="2231"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22" name="Line 594"/>
            <p:cNvSpPr>
              <a:spLocks noChangeShapeType="1"/>
            </p:cNvSpPr>
            <p:nvPr/>
          </p:nvSpPr>
          <p:spPr bwMode="auto">
            <a:xfrm>
              <a:off x="2220"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23" name="Line 595"/>
            <p:cNvSpPr>
              <a:spLocks noChangeShapeType="1"/>
            </p:cNvSpPr>
            <p:nvPr/>
          </p:nvSpPr>
          <p:spPr bwMode="auto">
            <a:xfrm>
              <a:off x="2209"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24" name="Line 596"/>
            <p:cNvSpPr>
              <a:spLocks noChangeShapeType="1"/>
            </p:cNvSpPr>
            <p:nvPr/>
          </p:nvSpPr>
          <p:spPr bwMode="auto">
            <a:xfrm>
              <a:off x="2198"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25" name="Line 597"/>
            <p:cNvSpPr>
              <a:spLocks noChangeShapeType="1"/>
            </p:cNvSpPr>
            <p:nvPr/>
          </p:nvSpPr>
          <p:spPr bwMode="auto">
            <a:xfrm>
              <a:off x="2186"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26" name="Line 598"/>
            <p:cNvSpPr>
              <a:spLocks noChangeShapeType="1"/>
            </p:cNvSpPr>
            <p:nvPr/>
          </p:nvSpPr>
          <p:spPr bwMode="auto">
            <a:xfrm>
              <a:off x="2176"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27" name="Line 599"/>
            <p:cNvSpPr>
              <a:spLocks noChangeShapeType="1"/>
            </p:cNvSpPr>
            <p:nvPr/>
          </p:nvSpPr>
          <p:spPr bwMode="auto">
            <a:xfrm>
              <a:off x="2164"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28" name="Line 600"/>
            <p:cNvSpPr>
              <a:spLocks noChangeShapeType="1"/>
            </p:cNvSpPr>
            <p:nvPr/>
          </p:nvSpPr>
          <p:spPr bwMode="auto">
            <a:xfrm>
              <a:off x="2153"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29" name="Line 601"/>
            <p:cNvSpPr>
              <a:spLocks noChangeShapeType="1"/>
            </p:cNvSpPr>
            <p:nvPr/>
          </p:nvSpPr>
          <p:spPr bwMode="auto">
            <a:xfrm>
              <a:off x="2142"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30" name="Line 602"/>
            <p:cNvSpPr>
              <a:spLocks noChangeShapeType="1"/>
            </p:cNvSpPr>
            <p:nvPr/>
          </p:nvSpPr>
          <p:spPr bwMode="auto">
            <a:xfrm>
              <a:off x="2131"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31" name="Line 603"/>
            <p:cNvSpPr>
              <a:spLocks noChangeShapeType="1"/>
            </p:cNvSpPr>
            <p:nvPr/>
          </p:nvSpPr>
          <p:spPr bwMode="auto">
            <a:xfrm>
              <a:off x="2120"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32" name="Line 604"/>
            <p:cNvSpPr>
              <a:spLocks noChangeShapeType="1"/>
            </p:cNvSpPr>
            <p:nvPr/>
          </p:nvSpPr>
          <p:spPr bwMode="auto">
            <a:xfrm>
              <a:off x="2109"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33" name="Line 605"/>
            <p:cNvSpPr>
              <a:spLocks noChangeShapeType="1"/>
            </p:cNvSpPr>
            <p:nvPr/>
          </p:nvSpPr>
          <p:spPr bwMode="auto">
            <a:xfrm>
              <a:off x="2097"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34" name="Line 606"/>
            <p:cNvSpPr>
              <a:spLocks noChangeShapeType="1"/>
            </p:cNvSpPr>
            <p:nvPr/>
          </p:nvSpPr>
          <p:spPr bwMode="auto">
            <a:xfrm>
              <a:off x="2087"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 name="Group 808"/>
          <p:cNvGrpSpPr>
            <a:grpSpLocks/>
          </p:cNvGrpSpPr>
          <p:nvPr/>
        </p:nvGrpSpPr>
        <p:grpSpPr bwMode="auto">
          <a:xfrm>
            <a:off x="2296482" y="1667507"/>
            <a:ext cx="3362326" cy="893763"/>
            <a:chOff x="589" y="1116"/>
            <a:chExt cx="2118" cy="563"/>
          </a:xfrm>
        </p:grpSpPr>
        <p:sp>
          <p:nvSpPr>
            <p:cNvPr id="9935" name="Line 608"/>
            <p:cNvSpPr>
              <a:spLocks noChangeShapeType="1"/>
            </p:cNvSpPr>
            <p:nvPr/>
          </p:nvSpPr>
          <p:spPr bwMode="auto">
            <a:xfrm>
              <a:off x="2075"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36" name="Line 609"/>
            <p:cNvSpPr>
              <a:spLocks noChangeShapeType="1"/>
            </p:cNvSpPr>
            <p:nvPr/>
          </p:nvSpPr>
          <p:spPr bwMode="auto">
            <a:xfrm>
              <a:off x="2065"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37" name="Line 610"/>
            <p:cNvSpPr>
              <a:spLocks noChangeShapeType="1"/>
            </p:cNvSpPr>
            <p:nvPr/>
          </p:nvSpPr>
          <p:spPr bwMode="auto">
            <a:xfrm>
              <a:off x="2054" y="1607"/>
              <a:ext cx="72"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38" name="Line 611"/>
            <p:cNvSpPr>
              <a:spLocks noChangeShapeType="1"/>
            </p:cNvSpPr>
            <p:nvPr/>
          </p:nvSpPr>
          <p:spPr bwMode="auto">
            <a:xfrm>
              <a:off x="2042"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39" name="Line 612"/>
            <p:cNvSpPr>
              <a:spLocks noChangeShapeType="1"/>
            </p:cNvSpPr>
            <p:nvPr/>
          </p:nvSpPr>
          <p:spPr bwMode="auto">
            <a:xfrm>
              <a:off x="2032" y="1607"/>
              <a:ext cx="72"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40" name="Line 613"/>
            <p:cNvSpPr>
              <a:spLocks noChangeShapeType="1"/>
            </p:cNvSpPr>
            <p:nvPr/>
          </p:nvSpPr>
          <p:spPr bwMode="auto">
            <a:xfrm>
              <a:off x="2020"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41" name="Line 614"/>
            <p:cNvSpPr>
              <a:spLocks noChangeShapeType="1"/>
            </p:cNvSpPr>
            <p:nvPr/>
          </p:nvSpPr>
          <p:spPr bwMode="auto">
            <a:xfrm>
              <a:off x="2009"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42" name="Line 615"/>
            <p:cNvSpPr>
              <a:spLocks noChangeShapeType="1"/>
            </p:cNvSpPr>
            <p:nvPr/>
          </p:nvSpPr>
          <p:spPr bwMode="auto">
            <a:xfrm>
              <a:off x="1998"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43" name="Line 616"/>
            <p:cNvSpPr>
              <a:spLocks noChangeShapeType="1"/>
            </p:cNvSpPr>
            <p:nvPr/>
          </p:nvSpPr>
          <p:spPr bwMode="auto">
            <a:xfrm>
              <a:off x="1987"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44" name="Line 617"/>
            <p:cNvSpPr>
              <a:spLocks noChangeShapeType="1"/>
            </p:cNvSpPr>
            <p:nvPr/>
          </p:nvSpPr>
          <p:spPr bwMode="auto">
            <a:xfrm>
              <a:off x="1976"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45" name="Line 618"/>
            <p:cNvSpPr>
              <a:spLocks noChangeShapeType="1"/>
            </p:cNvSpPr>
            <p:nvPr/>
          </p:nvSpPr>
          <p:spPr bwMode="auto">
            <a:xfrm>
              <a:off x="1965" y="1607"/>
              <a:ext cx="72"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46" name="Line 619"/>
            <p:cNvSpPr>
              <a:spLocks noChangeShapeType="1"/>
            </p:cNvSpPr>
            <p:nvPr/>
          </p:nvSpPr>
          <p:spPr bwMode="auto">
            <a:xfrm>
              <a:off x="1953"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47" name="Line 620"/>
            <p:cNvSpPr>
              <a:spLocks noChangeShapeType="1"/>
            </p:cNvSpPr>
            <p:nvPr/>
          </p:nvSpPr>
          <p:spPr bwMode="auto">
            <a:xfrm>
              <a:off x="1943" y="1607"/>
              <a:ext cx="72"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48" name="Line 621"/>
            <p:cNvSpPr>
              <a:spLocks noChangeShapeType="1"/>
            </p:cNvSpPr>
            <p:nvPr/>
          </p:nvSpPr>
          <p:spPr bwMode="auto">
            <a:xfrm>
              <a:off x="1931"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49" name="Line 622"/>
            <p:cNvSpPr>
              <a:spLocks noChangeShapeType="1"/>
            </p:cNvSpPr>
            <p:nvPr/>
          </p:nvSpPr>
          <p:spPr bwMode="auto">
            <a:xfrm>
              <a:off x="1920"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50" name="Line 623"/>
            <p:cNvSpPr>
              <a:spLocks noChangeShapeType="1"/>
            </p:cNvSpPr>
            <p:nvPr/>
          </p:nvSpPr>
          <p:spPr bwMode="auto">
            <a:xfrm>
              <a:off x="1909"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51" name="Line 624"/>
            <p:cNvSpPr>
              <a:spLocks noChangeShapeType="1"/>
            </p:cNvSpPr>
            <p:nvPr/>
          </p:nvSpPr>
          <p:spPr bwMode="auto">
            <a:xfrm>
              <a:off x="1898"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52" name="Line 625"/>
            <p:cNvSpPr>
              <a:spLocks noChangeShapeType="1"/>
            </p:cNvSpPr>
            <p:nvPr/>
          </p:nvSpPr>
          <p:spPr bwMode="auto">
            <a:xfrm>
              <a:off x="1887"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53" name="Line 626"/>
            <p:cNvSpPr>
              <a:spLocks noChangeShapeType="1"/>
            </p:cNvSpPr>
            <p:nvPr/>
          </p:nvSpPr>
          <p:spPr bwMode="auto">
            <a:xfrm>
              <a:off x="1876" y="1607"/>
              <a:ext cx="72"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54" name="Line 627"/>
            <p:cNvSpPr>
              <a:spLocks noChangeShapeType="1"/>
            </p:cNvSpPr>
            <p:nvPr/>
          </p:nvSpPr>
          <p:spPr bwMode="auto">
            <a:xfrm>
              <a:off x="1864"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55" name="Line 628"/>
            <p:cNvSpPr>
              <a:spLocks noChangeShapeType="1"/>
            </p:cNvSpPr>
            <p:nvPr/>
          </p:nvSpPr>
          <p:spPr bwMode="auto">
            <a:xfrm>
              <a:off x="1854" y="1607"/>
              <a:ext cx="72"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56" name="Line 629"/>
            <p:cNvSpPr>
              <a:spLocks noChangeShapeType="1"/>
            </p:cNvSpPr>
            <p:nvPr/>
          </p:nvSpPr>
          <p:spPr bwMode="auto">
            <a:xfrm>
              <a:off x="1842"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57" name="Line 630"/>
            <p:cNvSpPr>
              <a:spLocks noChangeShapeType="1"/>
            </p:cNvSpPr>
            <p:nvPr/>
          </p:nvSpPr>
          <p:spPr bwMode="auto">
            <a:xfrm>
              <a:off x="1831"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58" name="Line 631"/>
            <p:cNvSpPr>
              <a:spLocks noChangeShapeType="1"/>
            </p:cNvSpPr>
            <p:nvPr/>
          </p:nvSpPr>
          <p:spPr bwMode="auto">
            <a:xfrm>
              <a:off x="1820"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59" name="Line 632"/>
            <p:cNvSpPr>
              <a:spLocks noChangeShapeType="1"/>
            </p:cNvSpPr>
            <p:nvPr/>
          </p:nvSpPr>
          <p:spPr bwMode="auto">
            <a:xfrm>
              <a:off x="1809"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60" name="Line 633"/>
            <p:cNvSpPr>
              <a:spLocks noChangeShapeType="1"/>
            </p:cNvSpPr>
            <p:nvPr/>
          </p:nvSpPr>
          <p:spPr bwMode="auto">
            <a:xfrm>
              <a:off x="1798"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61" name="Line 634"/>
            <p:cNvSpPr>
              <a:spLocks noChangeShapeType="1"/>
            </p:cNvSpPr>
            <p:nvPr/>
          </p:nvSpPr>
          <p:spPr bwMode="auto">
            <a:xfrm>
              <a:off x="1787" y="1607"/>
              <a:ext cx="72"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62" name="Line 635"/>
            <p:cNvSpPr>
              <a:spLocks noChangeShapeType="1"/>
            </p:cNvSpPr>
            <p:nvPr/>
          </p:nvSpPr>
          <p:spPr bwMode="auto">
            <a:xfrm>
              <a:off x="1775"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63" name="Line 636"/>
            <p:cNvSpPr>
              <a:spLocks noChangeShapeType="1"/>
            </p:cNvSpPr>
            <p:nvPr/>
          </p:nvSpPr>
          <p:spPr bwMode="auto">
            <a:xfrm>
              <a:off x="1765" y="1607"/>
              <a:ext cx="72"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64" name="Line 637"/>
            <p:cNvSpPr>
              <a:spLocks noChangeShapeType="1"/>
            </p:cNvSpPr>
            <p:nvPr/>
          </p:nvSpPr>
          <p:spPr bwMode="auto">
            <a:xfrm>
              <a:off x="1753"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65" name="Line 638"/>
            <p:cNvSpPr>
              <a:spLocks noChangeShapeType="1"/>
            </p:cNvSpPr>
            <p:nvPr/>
          </p:nvSpPr>
          <p:spPr bwMode="auto">
            <a:xfrm>
              <a:off x="1742"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66" name="Line 639"/>
            <p:cNvSpPr>
              <a:spLocks noChangeShapeType="1"/>
            </p:cNvSpPr>
            <p:nvPr/>
          </p:nvSpPr>
          <p:spPr bwMode="auto">
            <a:xfrm>
              <a:off x="1731"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67" name="Line 640"/>
            <p:cNvSpPr>
              <a:spLocks noChangeShapeType="1"/>
            </p:cNvSpPr>
            <p:nvPr/>
          </p:nvSpPr>
          <p:spPr bwMode="auto">
            <a:xfrm>
              <a:off x="1720"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68" name="Line 641"/>
            <p:cNvSpPr>
              <a:spLocks noChangeShapeType="1"/>
            </p:cNvSpPr>
            <p:nvPr/>
          </p:nvSpPr>
          <p:spPr bwMode="auto">
            <a:xfrm>
              <a:off x="1709"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69" name="Line 642"/>
            <p:cNvSpPr>
              <a:spLocks noChangeShapeType="1"/>
            </p:cNvSpPr>
            <p:nvPr/>
          </p:nvSpPr>
          <p:spPr bwMode="auto">
            <a:xfrm>
              <a:off x="1698"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70" name="Line 643"/>
            <p:cNvSpPr>
              <a:spLocks noChangeShapeType="1"/>
            </p:cNvSpPr>
            <p:nvPr/>
          </p:nvSpPr>
          <p:spPr bwMode="auto">
            <a:xfrm>
              <a:off x="1686"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71" name="Line 644"/>
            <p:cNvSpPr>
              <a:spLocks noChangeShapeType="1"/>
            </p:cNvSpPr>
            <p:nvPr/>
          </p:nvSpPr>
          <p:spPr bwMode="auto">
            <a:xfrm>
              <a:off x="1676"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72" name="Line 645"/>
            <p:cNvSpPr>
              <a:spLocks noChangeShapeType="1"/>
            </p:cNvSpPr>
            <p:nvPr/>
          </p:nvSpPr>
          <p:spPr bwMode="auto">
            <a:xfrm>
              <a:off x="1664"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73" name="Line 646"/>
            <p:cNvSpPr>
              <a:spLocks noChangeShapeType="1"/>
            </p:cNvSpPr>
            <p:nvPr/>
          </p:nvSpPr>
          <p:spPr bwMode="auto">
            <a:xfrm>
              <a:off x="1653"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74" name="Line 647"/>
            <p:cNvSpPr>
              <a:spLocks noChangeShapeType="1"/>
            </p:cNvSpPr>
            <p:nvPr/>
          </p:nvSpPr>
          <p:spPr bwMode="auto">
            <a:xfrm>
              <a:off x="1642"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75" name="Line 648"/>
            <p:cNvSpPr>
              <a:spLocks noChangeShapeType="1"/>
            </p:cNvSpPr>
            <p:nvPr/>
          </p:nvSpPr>
          <p:spPr bwMode="auto">
            <a:xfrm>
              <a:off x="1631"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76" name="Line 649"/>
            <p:cNvSpPr>
              <a:spLocks noChangeShapeType="1"/>
            </p:cNvSpPr>
            <p:nvPr/>
          </p:nvSpPr>
          <p:spPr bwMode="auto">
            <a:xfrm>
              <a:off x="1620"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77" name="Line 650"/>
            <p:cNvSpPr>
              <a:spLocks noChangeShapeType="1"/>
            </p:cNvSpPr>
            <p:nvPr/>
          </p:nvSpPr>
          <p:spPr bwMode="auto">
            <a:xfrm>
              <a:off x="1609"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78" name="Line 651"/>
            <p:cNvSpPr>
              <a:spLocks noChangeShapeType="1"/>
            </p:cNvSpPr>
            <p:nvPr/>
          </p:nvSpPr>
          <p:spPr bwMode="auto">
            <a:xfrm>
              <a:off x="1597"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79" name="Line 652"/>
            <p:cNvSpPr>
              <a:spLocks noChangeShapeType="1"/>
            </p:cNvSpPr>
            <p:nvPr/>
          </p:nvSpPr>
          <p:spPr bwMode="auto">
            <a:xfrm>
              <a:off x="1587"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80" name="Line 653"/>
            <p:cNvSpPr>
              <a:spLocks noChangeShapeType="1"/>
            </p:cNvSpPr>
            <p:nvPr/>
          </p:nvSpPr>
          <p:spPr bwMode="auto">
            <a:xfrm>
              <a:off x="1575"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81" name="Line 654"/>
            <p:cNvSpPr>
              <a:spLocks noChangeShapeType="1"/>
            </p:cNvSpPr>
            <p:nvPr/>
          </p:nvSpPr>
          <p:spPr bwMode="auto">
            <a:xfrm>
              <a:off x="1564"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82" name="Line 655"/>
            <p:cNvSpPr>
              <a:spLocks noChangeShapeType="1"/>
            </p:cNvSpPr>
            <p:nvPr/>
          </p:nvSpPr>
          <p:spPr bwMode="auto">
            <a:xfrm>
              <a:off x="1553"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83" name="Line 656"/>
            <p:cNvSpPr>
              <a:spLocks noChangeShapeType="1"/>
            </p:cNvSpPr>
            <p:nvPr/>
          </p:nvSpPr>
          <p:spPr bwMode="auto">
            <a:xfrm>
              <a:off x="1542"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84" name="Line 657"/>
            <p:cNvSpPr>
              <a:spLocks noChangeShapeType="1"/>
            </p:cNvSpPr>
            <p:nvPr/>
          </p:nvSpPr>
          <p:spPr bwMode="auto">
            <a:xfrm>
              <a:off x="1531"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85" name="Line 658"/>
            <p:cNvSpPr>
              <a:spLocks noChangeShapeType="1"/>
            </p:cNvSpPr>
            <p:nvPr/>
          </p:nvSpPr>
          <p:spPr bwMode="auto">
            <a:xfrm>
              <a:off x="1520"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86" name="Line 659"/>
            <p:cNvSpPr>
              <a:spLocks noChangeShapeType="1"/>
            </p:cNvSpPr>
            <p:nvPr/>
          </p:nvSpPr>
          <p:spPr bwMode="auto">
            <a:xfrm>
              <a:off x="1508"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87" name="Line 660"/>
            <p:cNvSpPr>
              <a:spLocks noChangeShapeType="1"/>
            </p:cNvSpPr>
            <p:nvPr/>
          </p:nvSpPr>
          <p:spPr bwMode="auto">
            <a:xfrm>
              <a:off x="1498"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88" name="Line 661"/>
            <p:cNvSpPr>
              <a:spLocks noChangeShapeType="1"/>
            </p:cNvSpPr>
            <p:nvPr/>
          </p:nvSpPr>
          <p:spPr bwMode="auto">
            <a:xfrm>
              <a:off x="1486"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89" name="Line 662"/>
            <p:cNvSpPr>
              <a:spLocks noChangeShapeType="1"/>
            </p:cNvSpPr>
            <p:nvPr/>
          </p:nvSpPr>
          <p:spPr bwMode="auto">
            <a:xfrm>
              <a:off x="1476"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90" name="Line 663"/>
            <p:cNvSpPr>
              <a:spLocks noChangeShapeType="1"/>
            </p:cNvSpPr>
            <p:nvPr/>
          </p:nvSpPr>
          <p:spPr bwMode="auto">
            <a:xfrm>
              <a:off x="1465" y="1607"/>
              <a:ext cx="72"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91" name="Line 664"/>
            <p:cNvSpPr>
              <a:spLocks noChangeShapeType="1"/>
            </p:cNvSpPr>
            <p:nvPr/>
          </p:nvSpPr>
          <p:spPr bwMode="auto">
            <a:xfrm>
              <a:off x="1453"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92" name="Line 665"/>
            <p:cNvSpPr>
              <a:spLocks noChangeShapeType="1"/>
            </p:cNvSpPr>
            <p:nvPr/>
          </p:nvSpPr>
          <p:spPr bwMode="auto">
            <a:xfrm>
              <a:off x="1443" y="1607"/>
              <a:ext cx="72"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93" name="Line 666"/>
            <p:cNvSpPr>
              <a:spLocks noChangeShapeType="1"/>
            </p:cNvSpPr>
            <p:nvPr/>
          </p:nvSpPr>
          <p:spPr bwMode="auto">
            <a:xfrm>
              <a:off x="1431"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94" name="Line 667"/>
            <p:cNvSpPr>
              <a:spLocks noChangeShapeType="1"/>
            </p:cNvSpPr>
            <p:nvPr/>
          </p:nvSpPr>
          <p:spPr bwMode="auto">
            <a:xfrm>
              <a:off x="1419"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95" name="Line 668"/>
            <p:cNvSpPr>
              <a:spLocks noChangeShapeType="1"/>
            </p:cNvSpPr>
            <p:nvPr/>
          </p:nvSpPr>
          <p:spPr bwMode="auto">
            <a:xfrm>
              <a:off x="1409"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96" name="Line 669"/>
            <p:cNvSpPr>
              <a:spLocks noChangeShapeType="1"/>
            </p:cNvSpPr>
            <p:nvPr/>
          </p:nvSpPr>
          <p:spPr bwMode="auto">
            <a:xfrm>
              <a:off x="1397"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97" name="Line 670"/>
            <p:cNvSpPr>
              <a:spLocks noChangeShapeType="1"/>
            </p:cNvSpPr>
            <p:nvPr/>
          </p:nvSpPr>
          <p:spPr bwMode="auto">
            <a:xfrm>
              <a:off x="1387"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98" name="Line 671"/>
            <p:cNvSpPr>
              <a:spLocks noChangeShapeType="1"/>
            </p:cNvSpPr>
            <p:nvPr/>
          </p:nvSpPr>
          <p:spPr bwMode="auto">
            <a:xfrm>
              <a:off x="1376" y="1607"/>
              <a:ext cx="72"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99" name="Line 672"/>
            <p:cNvSpPr>
              <a:spLocks noChangeShapeType="1"/>
            </p:cNvSpPr>
            <p:nvPr/>
          </p:nvSpPr>
          <p:spPr bwMode="auto">
            <a:xfrm>
              <a:off x="1364"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00" name="Line 673"/>
            <p:cNvSpPr>
              <a:spLocks noChangeShapeType="1"/>
            </p:cNvSpPr>
            <p:nvPr/>
          </p:nvSpPr>
          <p:spPr bwMode="auto">
            <a:xfrm>
              <a:off x="1354" y="1607"/>
              <a:ext cx="72"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01" name="Line 674"/>
            <p:cNvSpPr>
              <a:spLocks noChangeShapeType="1"/>
            </p:cNvSpPr>
            <p:nvPr/>
          </p:nvSpPr>
          <p:spPr bwMode="auto">
            <a:xfrm>
              <a:off x="1342"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02" name="Line 675"/>
            <p:cNvSpPr>
              <a:spLocks noChangeShapeType="1"/>
            </p:cNvSpPr>
            <p:nvPr/>
          </p:nvSpPr>
          <p:spPr bwMode="auto">
            <a:xfrm>
              <a:off x="1331"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03" name="Line 676"/>
            <p:cNvSpPr>
              <a:spLocks noChangeShapeType="1"/>
            </p:cNvSpPr>
            <p:nvPr/>
          </p:nvSpPr>
          <p:spPr bwMode="auto">
            <a:xfrm>
              <a:off x="1320"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04" name="Line 677"/>
            <p:cNvSpPr>
              <a:spLocks noChangeShapeType="1"/>
            </p:cNvSpPr>
            <p:nvPr/>
          </p:nvSpPr>
          <p:spPr bwMode="auto">
            <a:xfrm>
              <a:off x="1309"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05" name="Line 678"/>
            <p:cNvSpPr>
              <a:spLocks noChangeShapeType="1"/>
            </p:cNvSpPr>
            <p:nvPr/>
          </p:nvSpPr>
          <p:spPr bwMode="auto">
            <a:xfrm>
              <a:off x="1298"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06" name="Line 679"/>
            <p:cNvSpPr>
              <a:spLocks noChangeShapeType="1"/>
            </p:cNvSpPr>
            <p:nvPr/>
          </p:nvSpPr>
          <p:spPr bwMode="auto">
            <a:xfrm>
              <a:off x="1287" y="1607"/>
              <a:ext cx="72"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07" name="Line 680"/>
            <p:cNvSpPr>
              <a:spLocks noChangeShapeType="1"/>
            </p:cNvSpPr>
            <p:nvPr/>
          </p:nvSpPr>
          <p:spPr bwMode="auto">
            <a:xfrm>
              <a:off x="1275"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08" name="Line 681"/>
            <p:cNvSpPr>
              <a:spLocks noChangeShapeType="1"/>
            </p:cNvSpPr>
            <p:nvPr/>
          </p:nvSpPr>
          <p:spPr bwMode="auto">
            <a:xfrm>
              <a:off x="1265"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09" name="Line 682"/>
            <p:cNvSpPr>
              <a:spLocks noChangeShapeType="1"/>
            </p:cNvSpPr>
            <p:nvPr/>
          </p:nvSpPr>
          <p:spPr bwMode="auto">
            <a:xfrm>
              <a:off x="1253"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10" name="Line 683"/>
            <p:cNvSpPr>
              <a:spLocks noChangeShapeType="1"/>
            </p:cNvSpPr>
            <p:nvPr/>
          </p:nvSpPr>
          <p:spPr bwMode="auto">
            <a:xfrm>
              <a:off x="1242"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11" name="Line 684"/>
            <p:cNvSpPr>
              <a:spLocks noChangeShapeType="1"/>
            </p:cNvSpPr>
            <p:nvPr/>
          </p:nvSpPr>
          <p:spPr bwMode="auto">
            <a:xfrm>
              <a:off x="1231"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12" name="Line 685"/>
            <p:cNvSpPr>
              <a:spLocks noChangeShapeType="1"/>
            </p:cNvSpPr>
            <p:nvPr/>
          </p:nvSpPr>
          <p:spPr bwMode="auto">
            <a:xfrm>
              <a:off x="1220"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13" name="Line 686"/>
            <p:cNvSpPr>
              <a:spLocks noChangeShapeType="1"/>
            </p:cNvSpPr>
            <p:nvPr/>
          </p:nvSpPr>
          <p:spPr bwMode="auto">
            <a:xfrm>
              <a:off x="1209"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14" name="Line 687"/>
            <p:cNvSpPr>
              <a:spLocks noChangeShapeType="1"/>
            </p:cNvSpPr>
            <p:nvPr/>
          </p:nvSpPr>
          <p:spPr bwMode="auto">
            <a:xfrm>
              <a:off x="1198" y="1607"/>
              <a:ext cx="72"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15" name="Line 688"/>
            <p:cNvSpPr>
              <a:spLocks noChangeShapeType="1"/>
            </p:cNvSpPr>
            <p:nvPr/>
          </p:nvSpPr>
          <p:spPr bwMode="auto">
            <a:xfrm>
              <a:off x="1186"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16" name="Line 689"/>
            <p:cNvSpPr>
              <a:spLocks noChangeShapeType="1"/>
            </p:cNvSpPr>
            <p:nvPr/>
          </p:nvSpPr>
          <p:spPr bwMode="auto">
            <a:xfrm>
              <a:off x="1176" y="1607"/>
              <a:ext cx="72"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17" name="Line 690"/>
            <p:cNvSpPr>
              <a:spLocks noChangeShapeType="1"/>
            </p:cNvSpPr>
            <p:nvPr/>
          </p:nvSpPr>
          <p:spPr bwMode="auto">
            <a:xfrm>
              <a:off x="1164"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18" name="Line 691"/>
            <p:cNvSpPr>
              <a:spLocks noChangeShapeType="1"/>
            </p:cNvSpPr>
            <p:nvPr/>
          </p:nvSpPr>
          <p:spPr bwMode="auto">
            <a:xfrm>
              <a:off x="1153"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19" name="Line 692"/>
            <p:cNvSpPr>
              <a:spLocks noChangeShapeType="1"/>
            </p:cNvSpPr>
            <p:nvPr/>
          </p:nvSpPr>
          <p:spPr bwMode="auto">
            <a:xfrm>
              <a:off x="1142"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20" name="Line 693"/>
            <p:cNvSpPr>
              <a:spLocks noChangeShapeType="1"/>
            </p:cNvSpPr>
            <p:nvPr/>
          </p:nvSpPr>
          <p:spPr bwMode="auto">
            <a:xfrm>
              <a:off x="1131"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21" name="Line 694"/>
            <p:cNvSpPr>
              <a:spLocks noChangeShapeType="1"/>
            </p:cNvSpPr>
            <p:nvPr/>
          </p:nvSpPr>
          <p:spPr bwMode="auto">
            <a:xfrm>
              <a:off x="1120"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22" name="Line 695"/>
            <p:cNvSpPr>
              <a:spLocks noChangeShapeType="1"/>
            </p:cNvSpPr>
            <p:nvPr/>
          </p:nvSpPr>
          <p:spPr bwMode="auto">
            <a:xfrm>
              <a:off x="1109"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23" name="Line 696"/>
            <p:cNvSpPr>
              <a:spLocks noChangeShapeType="1"/>
            </p:cNvSpPr>
            <p:nvPr/>
          </p:nvSpPr>
          <p:spPr bwMode="auto">
            <a:xfrm>
              <a:off x="1097"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24" name="Line 697"/>
            <p:cNvSpPr>
              <a:spLocks noChangeShapeType="1"/>
            </p:cNvSpPr>
            <p:nvPr/>
          </p:nvSpPr>
          <p:spPr bwMode="auto">
            <a:xfrm>
              <a:off x="1087"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25" name="Line 698"/>
            <p:cNvSpPr>
              <a:spLocks noChangeShapeType="1"/>
            </p:cNvSpPr>
            <p:nvPr/>
          </p:nvSpPr>
          <p:spPr bwMode="auto">
            <a:xfrm>
              <a:off x="1075"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26" name="Line 699"/>
            <p:cNvSpPr>
              <a:spLocks noChangeShapeType="1"/>
            </p:cNvSpPr>
            <p:nvPr/>
          </p:nvSpPr>
          <p:spPr bwMode="auto">
            <a:xfrm>
              <a:off x="1064"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27" name="Line 700"/>
            <p:cNvSpPr>
              <a:spLocks noChangeShapeType="1"/>
            </p:cNvSpPr>
            <p:nvPr/>
          </p:nvSpPr>
          <p:spPr bwMode="auto">
            <a:xfrm>
              <a:off x="1053"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28" name="Line 701"/>
            <p:cNvSpPr>
              <a:spLocks noChangeShapeType="1"/>
            </p:cNvSpPr>
            <p:nvPr/>
          </p:nvSpPr>
          <p:spPr bwMode="auto">
            <a:xfrm>
              <a:off x="1042"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29" name="Line 702"/>
            <p:cNvSpPr>
              <a:spLocks noChangeShapeType="1"/>
            </p:cNvSpPr>
            <p:nvPr/>
          </p:nvSpPr>
          <p:spPr bwMode="auto">
            <a:xfrm>
              <a:off x="1031"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30" name="Line 703"/>
            <p:cNvSpPr>
              <a:spLocks noChangeShapeType="1"/>
            </p:cNvSpPr>
            <p:nvPr/>
          </p:nvSpPr>
          <p:spPr bwMode="auto">
            <a:xfrm>
              <a:off x="1020"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31" name="Line 704"/>
            <p:cNvSpPr>
              <a:spLocks noChangeShapeType="1"/>
            </p:cNvSpPr>
            <p:nvPr/>
          </p:nvSpPr>
          <p:spPr bwMode="auto">
            <a:xfrm>
              <a:off x="1008"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32" name="Line 705"/>
            <p:cNvSpPr>
              <a:spLocks noChangeShapeType="1"/>
            </p:cNvSpPr>
            <p:nvPr/>
          </p:nvSpPr>
          <p:spPr bwMode="auto">
            <a:xfrm>
              <a:off x="998"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33" name="Line 706"/>
            <p:cNvSpPr>
              <a:spLocks noChangeShapeType="1"/>
            </p:cNvSpPr>
            <p:nvPr/>
          </p:nvSpPr>
          <p:spPr bwMode="auto">
            <a:xfrm>
              <a:off x="986"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34" name="Line 707"/>
            <p:cNvSpPr>
              <a:spLocks noChangeShapeType="1"/>
            </p:cNvSpPr>
            <p:nvPr/>
          </p:nvSpPr>
          <p:spPr bwMode="auto">
            <a:xfrm>
              <a:off x="976"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35" name="Line 708"/>
            <p:cNvSpPr>
              <a:spLocks noChangeShapeType="1"/>
            </p:cNvSpPr>
            <p:nvPr/>
          </p:nvSpPr>
          <p:spPr bwMode="auto">
            <a:xfrm>
              <a:off x="964"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36" name="Line 709"/>
            <p:cNvSpPr>
              <a:spLocks noChangeShapeType="1"/>
            </p:cNvSpPr>
            <p:nvPr/>
          </p:nvSpPr>
          <p:spPr bwMode="auto">
            <a:xfrm>
              <a:off x="953"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37" name="Line 710"/>
            <p:cNvSpPr>
              <a:spLocks noChangeShapeType="1"/>
            </p:cNvSpPr>
            <p:nvPr/>
          </p:nvSpPr>
          <p:spPr bwMode="auto">
            <a:xfrm>
              <a:off x="942"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38" name="Line 711"/>
            <p:cNvSpPr>
              <a:spLocks noChangeShapeType="1"/>
            </p:cNvSpPr>
            <p:nvPr/>
          </p:nvSpPr>
          <p:spPr bwMode="auto">
            <a:xfrm>
              <a:off x="931"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39" name="Line 712"/>
            <p:cNvSpPr>
              <a:spLocks noChangeShapeType="1"/>
            </p:cNvSpPr>
            <p:nvPr/>
          </p:nvSpPr>
          <p:spPr bwMode="auto">
            <a:xfrm>
              <a:off x="919"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40" name="Line 713"/>
            <p:cNvSpPr>
              <a:spLocks noChangeShapeType="1"/>
            </p:cNvSpPr>
            <p:nvPr/>
          </p:nvSpPr>
          <p:spPr bwMode="auto">
            <a:xfrm>
              <a:off x="909"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41" name="Line 714"/>
            <p:cNvSpPr>
              <a:spLocks noChangeShapeType="1"/>
            </p:cNvSpPr>
            <p:nvPr/>
          </p:nvSpPr>
          <p:spPr bwMode="auto">
            <a:xfrm>
              <a:off x="897"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42" name="Line 715"/>
            <p:cNvSpPr>
              <a:spLocks noChangeShapeType="1"/>
            </p:cNvSpPr>
            <p:nvPr/>
          </p:nvSpPr>
          <p:spPr bwMode="auto">
            <a:xfrm>
              <a:off x="887"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43" name="Line 716"/>
            <p:cNvSpPr>
              <a:spLocks noChangeShapeType="1"/>
            </p:cNvSpPr>
            <p:nvPr/>
          </p:nvSpPr>
          <p:spPr bwMode="auto">
            <a:xfrm>
              <a:off x="875"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44" name="Line 717"/>
            <p:cNvSpPr>
              <a:spLocks noChangeShapeType="1"/>
            </p:cNvSpPr>
            <p:nvPr/>
          </p:nvSpPr>
          <p:spPr bwMode="auto">
            <a:xfrm>
              <a:off x="864"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45" name="Line 718"/>
            <p:cNvSpPr>
              <a:spLocks noChangeShapeType="1"/>
            </p:cNvSpPr>
            <p:nvPr/>
          </p:nvSpPr>
          <p:spPr bwMode="auto">
            <a:xfrm>
              <a:off x="853"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46" name="Line 719"/>
            <p:cNvSpPr>
              <a:spLocks noChangeShapeType="1"/>
            </p:cNvSpPr>
            <p:nvPr/>
          </p:nvSpPr>
          <p:spPr bwMode="auto">
            <a:xfrm>
              <a:off x="842"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47" name="Line 720"/>
            <p:cNvSpPr>
              <a:spLocks noChangeShapeType="1"/>
            </p:cNvSpPr>
            <p:nvPr/>
          </p:nvSpPr>
          <p:spPr bwMode="auto">
            <a:xfrm>
              <a:off x="830"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48" name="Line 721"/>
            <p:cNvSpPr>
              <a:spLocks noChangeShapeType="1"/>
            </p:cNvSpPr>
            <p:nvPr/>
          </p:nvSpPr>
          <p:spPr bwMode="auto">
            <a:xfrm>
              <a:off x="820"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49" name="Line 722"/>
            <p:cNvSpPr>
              <a:spLocks noChangeShapeType="1"/>
            </p:cNvSpPr>
            <p:nvPr/>
          </p:nvSpPr>
          <p:spPr bwMode="auto">
            <a:xfrm>
              <a:off x="808"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50" name="Line 723"/>
            <p:cNvSpPr>
              <a:spLocks noChangeShapeType="1"/>
            </p:cNvSpPr>
            <p:nvPr/>
          </p:nvSpPr>
          <p:spPr bwMode="auto">
            <a:xfrm>
              <a:off x="798"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51" name="Line 724"/>
            <p:cNvSpPr>
              <a:spLocks noChangeShapeType="1"/>
            </p:cNvSpPr>
            <p:nvPr/>
          </p:nvSpPr>
          <p:spPr bwMode="auto">
            <a:xfrm>
              <a:off x="787" y="1607"/>
              <a:ext cx="72"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52" name="Line 725"/>
            <p:cNvSpPr>
              <a:spLocks noChangeShapeType="1"/>
            </p:cNvSpPr>
            <p:nvPr/>
          </p:nvSpPr>
          <p:spPr bwMode="auto">
            <a:xfrm>
              <a:off x="775"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53" name="Line 726"/>
            <p:cNvSpPr>
              <a:spLocks noChangeShapeType="1"/>
            </p:cNvSpPr>
            <p:nvPr/>
          </p:nvSpPr>
          <p:spPr bwMode="auto">
            <a:xfrm>
              <a:off x="765" y="1607"/>
              <a:ext cx="72"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54" name="Line 727"/>
            <p:cNvSpPr>
              <a:spLocks noChangeShapeType="1"/>
            </p:cNvSpPr>
            <p:nvPr/>
          </p:nvSpPr>
          <p:spPr bwMode="auto">
            <a:xfrm>
              <a:off x="753"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55" name="Line 728"/>
            <p:cNvSpPr>
              <a:spLocks noChangeShapeType="1"/>
            </p:cNvSpPr>
            <p:nvPr/>
          </p:nvSpPr>
          <p:spPr bwMode="auto">
            <a:xfrm>
              <a:off x="742"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56" name="Line 729"/>
            <p:cNvSpPr>
              <a:spLocks noChangeShapeType="1"/>
            </p:cNvSpPr>
            <p:nvPr/>
          </p:nvSpPr>
          <p:spPr bwMode="auto">
            <a:xfrm>
              <a:off x="731"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57" name="Line 730"/>
            <p:cNvSpPr>
              <a:spLocks noChangeShapeType="1"/>
            </p:cNvSpPr>
            <p:nvPr/>
          </p:nvSpPr>
          <p:spPr bwMode="auto">
            <a:xfrm>
              <a:off x="720"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58" name="Line 731"/>
            <p:cNvSpPr>
              <a:spLocks noChangeShapeType="1"/>
            </p:cNvSpPr>
            <p:nvPr/>
          </p:nvSpPr>
          <p:spPr bwMode="auto">
            <a:xfrm>
              <a:off x="709"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59" name="Line 732"/>
            <p:cNvSpPr>
              <a:spLocks noChangeShapeType="1"/>
            </p:cNvSpPr>
            <p:nvPr/>
          </p:nvSpPr>
          <p:spPr bwMode="auto">
            <a:xfrm>
              <a:off x="698" y="1607"/>
              <a:ext cx="72"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60" name="Line 733"/>
            <p:cNvSpPr>
              <a:spLocks noChangeShapeType="1"/>
            </p:cNvSpPr>
            <p:nvPr/>
          </p:nvSpPr>
          <p:spPr bwMode="auto">
            <a:xfrm>
              <a:off x="686"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61" name="Line 734"/>
            <p:cNvSpPr>
              <a:spLocks noChangeShapeType="1"/>
            </p:cNvSpPr>
            <p:nvPr/>
          </p:nvSpPr>
          <p:spPr bwMode="auto">
            <a:xfrm>
              <a:off x="676" y="1607"/>
              <a:ext cx="72"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62" name="Line 735"/>
            <p:cNvSpPr>
              <a:spLocks noChangeShapeType="1"/>
            </p:cNvSpPr>
            <p:nvPr/>
          </p:nvSpPr>
          <p:spPr bwMode="auto">
            <a:xfrm>
              <a:off x="664"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63" name="Line 736"/>
            <p:cNvSpPr>
              <a:spLocks noChangeShapeType="1"/>
            </p:cNvSpPr>
            <p:nvPr/>
          </p:nvSpPr>
          <p:spPr bwMode="auto">
            <a:xfrm>
              <a:off x="653"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64" name="Line 737"/>
            <p:cNvSpPr>
              <a:spLocks noChangeShapeType="1"/>
            </p:cNvSpPr>
            <p:nvPr/>
          </p:nvSpPr>
          <p:spPr bwMode="auto">
            <a:xfrm>
              <a:off x="642"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65" name="Line 738"/>
            <p:cNvSpPr>
              <a:spLocks noChangeShapeType="1"/>
            </p:cNvSpPr>
            <p:nvPr/>
          </p:nvSpPr>
          <p:spPr bwMode="auto">
            <a:xfrm>
              <a:off x="631"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66" name="Line 739"/>
            <p:cNvSpPr>
              <a:spLocks noChangeShapeType="1"/>
            </p:cNvSpPr>
            <p:nvPr/>
          </p:nvSpPr>
          <p:spPr bwMode="auto">
            <a:xfrm>
              <a:off x="620" y="1607"/>
              <a:ext cx="73"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67" name="Line 740"/>
            <p:cNvSpPr>
              <a:spLocks noChangeShapeType="1"/>
            </p:cNvSpPr>
            <p:nvPr/>
          </p:nvSpPr>
          <p:spPr bwMode="auto">
            <a:xfrm>
              <a:off x="609" y="1607"/>
              <a:ext cx="72"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68" name="Line 741"/>
            <p:cNvSpPr>
              <a:spLocks noChangeShapeType="1"/>
            </p:cNvSpPr>
            <p:nvPr/>
          </p:nvSpPr>
          <p:spPr bwMode="auto">
            <a:xfrm>
              <a:off x="597" y="1607"/>
              <a:ext cx="74" cy="72"/>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69" name="Line 742"/>
            <p:cNvSpPr>
              <a:spLocks noChangeShapeType="1"/>
            </p:cNvSpPr>
            <p:nvPr/>
          </p:nvSpPr>
          <p:spPr bwMode="auto">
            <a:xfrm>
              <a:off x="589" y="1609"/>
              <a:ext cx="71" cy="70"/>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70" name="Line 743"/>
            <p:cNvSpPr>
              <a:spLocks noChangeShapeType="1"/>
            </p:cNvSpPr>
            <p:nvPr/>
          </p:nvSpPr>
          <p:spPr bwMode="auto">
            <a:xfrm>
              <a:off x="589" y="1620"/>
              <a:ext cx="60" cy="59"/>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71" name="Line 744"/>
            <p:cNvSpPr>
              <a:spLocks noChangeShapeType="1"/>
            </p:cNvSpPr>
            <p:nvPr/>
          </p:nvSpPr>
          <p:spPr bwMode="auto">
            <a:xfrm>
              <a:off x="589" y="1631"/>
              <a:ext cx="49" cy="48"/>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72" name="Line 745"/>
            <p:cNvSpPr>
              <a:spLocks noChangeShapeType="1"/>
            </p:cNvSpPr>
            <p:nvPr/>
          </p:nvSpPr>
          <p:spPr bwMode="auto">
            <a:xfrm>
              <a:off x="589" y="1642"/>
              <a:ext cx="37" cy="37"/>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73" name="Line 746"/>
            <p:cNvSpPr>
              <a:spLocks noChangeShapeType="1"/>
            </p:cNvSpPr>
            <p:nvPr/>
          </p:nvSpPr>
          <p:spPr bwMode="auto">
            <a:xfrm>
              <a:off x="589" y="1653"/>
              <a:ext cx="27" cy="26"/>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74" name="Line 747"/>
            <p:cNvSpPr>
              <a:spLocks noChangeShapeType="1"/>
            </p:cNvSpPr>
            <p:nvPr/>
          </p:nvSpPr>
          <p:spPr bwMode="auto">
            <a:xfrm>
              <a:off x="589" y="1664"/>
              <a:ext cx="15" cy="15"/>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75" name="Line 748"/>
            <p:cNvSpPr>
              <a:spLocks noChangeShapeType="1"/>
            </p:cNvSpPr>
            <p:nvPr/>
          </p:nvSpPr>
          <p:spPr bwMode="auto">
            <a:xfrm>
              <a:off x="589" y="1676"/>
              <a:ext cx="3" cy="3"/>
            </a:xfrm>
            <a:prstGeom prst="line">
              <a:avLst/>
            </a:prstGeom>
            <a:noFill/>
            <a:ln w="1588"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76" name="Rectangle 749"/>
            <p:cNvSpPr>
              <a:spLocks noChangeArrowheads="1"/>
            </p:cNvSpPr>
            <p:nvPr/>
          </p:nvSpPr>
          <p:spPr bwMode="auto">
            <a:xfrm>
              <a:off x="589" y="1607"/>
              <a:ext cx="1960" cy="72"/>
            </a:xfrm>
            <a:prstGeom prst="rect">
              <a:avLst/>
            </a:prstGeom>
            <a:noFill/>
            <a:ln w="4763" cap="flat">
              <a:solidFill>
                <a:srgbClr val="4400E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77" name="Line 750"/>
            <p:cNvSpPr>
              <a:spLocks noChangeShapeType="1"/>
            </p:cNvSpPr>
            <p:nvPr/>
          </p:nvSpPr>
          <p:spPr bwMode="auto">
            <a:xfrm>
              <a:off x="620" y="1116"/>
              <a:ext cx="0" cy="470"/>
            </a:xfrm>
            <a:prstGeom prst="line">
              <a:avLst/>
            </a:prstGeom>
            <a:noFill/>
            <a:ln w="4763"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78" name="Line 751"/>
            <p:cNvSpPr>
              <a:spLocks noChangeShapeType="1"/>
            </p:cNvSpPr>
            <p:nvPr/>
          </p:nvSpPr>
          <p:spPr bwMode="auto">
            <a:xfrm flipH="1">
              <a:off x="2704" y="1558"/>
              <a:ext cx="3" cy="4"/>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79" name="Line 752"/>
            <p:cNvSpPr>
              <a:spLocks noChangeShapeType="1"/>
            </p:cNvSpPr>
            <p:nvPr/>
          </p:nvSpPr>
          <p:spPr bwMode="auto">
            <a:xfrm flipH="1">
              <a:off x="2692" y="1547"/>
              <a:ext cx="15" cy="15"/>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80" name="Line 753"/>
            <p:cNvSpPr>
              <a:spLocks noChangeShapeType="1"/>
            </p:cNvSpPr>
            <p:nvPr/>
          </p:nvSpPr>
          <p:spPr bwMode="auto">
            <a:xfrm flipH="1">
              <a:off x="2682"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81" name="Line 754"/>
            <p:cNvSpPr>
              <a:spLocks noChangeShapeType="1"/>
            </p:cNvSpPr>
            <p:nvPr/>
          </p:nvSpPr>
          <p:spPr bwMode="auto">
            <a:xfrm flipH="1">
              <a:off x="2670" y="1536"/>
              <a:ext cx="26"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82" name="Line 755"/>
            <p:cNvSpPr>
              <a:spLocks noChangeShapeType="1"/>
            </p:cNvSpPr>
            <p:nvPr/>
          </p:nvSpPr>
          <p:spPr bwMode="auto">
            <a:xfrm flipH="1">
              <a:off x="2660" y="1536"/>
              <a:ext cx="24"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83" name="Line 756"/>
            <p:cNvSpPr>
              <a:spLocks noChangeShapeType="1"/>
            </p:cNvSpPr>
            <p:nvPr/>
          </p:nvSpPr>
          <p:spPr bwMode="auto">
            <a:xfrm flipH="1">
              <a:off x="2648" y="1536"/>
              <a:ext cx="26"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84" name="Line 757"/>
            <p:cNvSpPr>
              <a:spLocks noChangeShapeType="1"/>
            </p:cNvSpPr>
            <p:nvPr/>
          </p:nvSpPr>
          <p:spPr bwMode="auto">
            <a:xfrm flipH="1">
              <a:off x="2637"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85" name="Line 758"/>
            <p:cNvSpPr>
              <a:spLocks noChangeShapeType="1"/>
            </p:cNvSpPr>
            <p:nvPr/>
          </p:nvSpPr>
          <p:spPr bwMode="auto">
            <a:xfrm flipH="1">
              <a:off x="2626"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86" name="Line 759"/>
            <p:cNvSpPr>
              <a:spLocks noChangeShapeType="1"/>
            </p:cNvSpPr>
            <p:nvPr/>
          </p:nvSpPr>
          <p:spPr bwMode="auto">
            <a:xfrm flipH="1">
              <a:off x="2615"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87" name="Line 760"/>
            <p:cNvSpPr>
              <a:spLocks noChangeShapeType="1"/>
            </p:cNvSpPr>
            <p:nvPr/>
          </p:nvSpPr>
          <p:spPr bwMode="auto">
            <a:xfrm flipH="1">
              <a:off x="2603" y="1536"/>
              <a:ext cx="26"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88" name="Line 761"/>
            <p:cNvSpPr>
              <a:spLocks noChangeShapeType="1"/>
            </p:cNvSpPr>
            <p:nvPr/>
          </p:nvSpPr>
          <p:spPr bwMode="auto">
            <a:xfrm flipH="1">
              <a:off x="2593"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89" name="Line 762"/>
            <p:cNvSpPr>
              <a:spLocks noChangeShapeType="1"/>
            </p:cNvSpPr>
            <p:nvPr/>
          </p:nvSpPr>
          <p:spPr bwMode="auto">
            <a:xfrm flipH="1">
              <a:off x="2581" y="1536"/>
              <a:ext cx="26"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90" name="Line 763"/>
            <p:cNvSpPr>
              <a:spLocks noChangeShapeType="1"/>
            </p:cNvSpPr>
            <p:nvPr/>
          </p:nvSpPr>
          <p:spPr bwMode="auto">
            <a:xfrm flipH="1">
              <a:off x="2571" y="1536"/>
              <a:ext cx="24"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91" name="Line 764"/>
            <p:cNvSpPr>
              <a:spLocks noChangeShapeType="1"/>
            </p:cNvSpPr>
            <p:nvPr/>
          </p:nvSpPr>
          <p:spPr bwMode="auto">
            <a:xfrm flipH="1">
              <a:off x="2559" y="1536"/>
              <a:ext cx="26"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92" name="Line 765"/>
            <p:cNvSpPr>
              <a:spLocks noChangeShapeType="1"/>
            </p:cNvSpPr>
            <p:nvPr/>
          </p:nvSpPr>
          <p:spPr bwMode="auto">
            <a:xfrm flipH="1">
              <a:off x="2548"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93" name="Line 766"/>
            <p:cNvSpPr>
              <a:spLocks noChangeShapeType="1"/>
            </p:cNvSpPr>
            <p:nvPr/>
          </p:nvSpPr>
          <p:spPr bwMode="auto">
            <a:xfrm flipH="1">
              <a:off x="2537" y="1536"/>
              <a:ext cx="26"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94" name="Line 767"/>
            <p:cNvSpPr>
              <a:spLocks noChangeShapeType="1"/>
            </p:cNvSpPr>
            <p:nvPr/>
          </p:nvSpPr>
          <p:spPr bwMode="auto">
            <a:xfrm flipH="1">
              <a:off x="2526"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95" name="Line 768"/>
            <p:cNvSpPr>
              <a:spLocks noChangeShapeType="1"/>
            </p:cNvSpPr>
            <p:nvPr/>
          </p:nvSpPr>
          <p:spPr bwMode="auto">
            <a:xfrm flipH="1">
              <a:off x="2514" y="1536"/>
              <a:ext cx="26"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96" name="Line 769"/>
            <p:cNvSpPr>
              <a:spLocks noChangeShapeType="1"/>
            </p:cNvSpPr>
            <p:nvPr/>
          </p:nvSpPr>
          <p:spPr bwMode="auto">
            <a:xfrm flipH="1">
              <a:off x="2504"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97" name="Line 770"/>
            <p:cNvSpPr>
              <a:spLocks noChangeShapeType="1"/>
            </p:cNvSpPr>
            <p:nvPr/>
          </p:nvSpPr>
          <p:spPr bwMode="auto">
            <a:xfrm flipH="1">
              <a:off x="2492" y="1536"/>
              <a:ext cx="26"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98" name="Line 771"/>
            <p:cNvSpPr>
              <a:spLocks noChangeShapeType="1"/>
            </p:cNvSpPr>
            <p:nvPr/>
          </p:nvSpPr>
          <p:spPr bwMode="auto">
            <a:xfrm flipH="1">
              <a:off x="2482" y="1536"/>
              <a:ext cx="24"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99" name="Line 772"/>
            <p:cNvSpPr>
              <a:spLocks noChangeShapeType="1"/>
            </p:cNvSpPr>
            <p:nvPr/>
          </p:nvSpPr>
          <p:spPr bwMode="auto">
            <a:xfrm flipH="1">
              <a:off x="2470" y="1536"/>
              <a:ext cx="26"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00" name="Line 773"/>
            <p:cNvSpPr>
              <a:spLocks noChangeShapeType="1"/>
            </p:cNvSpPr>
            <p:nvPr/>
          </p:nvSpPr>
          <p:spPr bwMode="auto">
            <a:xfrm flipH="1">
              <a:off x="2459"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01" name="Line 774"/>
            <p:cNvSpPr>
              <a:spLocks noChangeShapeType="1"/>
            </p:cNvSpPr>
            <p:nvPr/>
          </p:nvSpPr>
          <p:spPr bwMode="auto">
            <a:xfrm flipH="1">
              <a:off x="2449"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02" name="Line 775"/>
            <p:cNvSpPr>
              <a:spLocks noChangeShapeType="1"/>
            </p:cNvSpPr>
            <p:nvPr/>
          </p:nvSpPr>
          <p:spPr bwMode="auto">
            <a:xfrm flipH="1">
              <a:off x="2437"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03" name="Line 776"/>
            <p:cNvSpPr>
              <a:spLocks noChangeShapeType="1"/>
            </p:cNvSpPr>
            <p:nvPr/>
          </p:nvSpPr>
          <p:spPr bwMode="auto">
            <a:xfrm flipH="1">
              <a:off x="2425" y="1536"/>
              <a:ext cx="26"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04" name="Line 777"/>
            <p:cNvSpPr>
              <a:spLocks noChangeShapeType="1"/>
            </p:cNvSpPr>
            <p:nvPr/>
          </p:nvSpPr>
          <p:spPr bwMode="auto">
            <a:xfrm flipH="1">
              <a:off x="2415"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05" name="Line 778"/>
            <p:cNvSpPr>
              <a:spLocks noChangeShapeType="1"/>
            </p:cNvSpPr>
            <p:nvPr/>
          </p:nvSpPr>
          <p:spPr bwMode="auto">
            <a:xfrm flipH="1">
              <a:off x="2403" y="1536"/>
              <a:ext cx="26"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06" name="Line 779"/>
            <p:cNvSpPr>
              <a:spLocks noChangeShapeType="1"/>
            </p:cNvSpPr>
            <p:nvPr/>
          </p:nvSpPr>
          <p:spPr bwMode="auto">
            <a:xfrm flipH="1">
              <a:off x="2393" y="1536"/>
              <a:ext cx="24"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07" name="Line 780"/>
            <p:cNvSpPr>
              <a:spLocks noChangeShapeType="1"/>
            </p:cNvSpPr>
            <p:nvPr/>
          </p:nvSpPr>
          <p:spPr bwMode="auto">
            <a:xfrm flipH="1">
              <a:off x="2381" y="1536"/>
              <a:ext cx="26"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08" name="Line 781"/>
            <p:cNvSpPr>
              <a:spLocks noChangeShapeType="1"/>
            </p:cNvSpPr>
            <p:nvPr/>
          </p:nvSpPr>
          <p:spPr bwMode="auto">
            <a:xfrm flipH="1">
              <a:off x="2370"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09" name="Line 782"/>
            <p:cNvSpPr>
              <a:spLocks noChangeShapeType="1"/>
            </p:cNvSpPr>
            <p:nvPr/>
          </p:nvSpPr>
          <p:spPr bwMode="auto">
            <a:xfrm flipH="1">
              <a:off x="2360"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10" name="Line 783"/>
            <p:cNvSpPr>
              <a:spLocks noChangeShapeType="1"/>
            </p:cNvSpPr>
            <p:nvPr/>
          </p:nvSpPr>
          <p:spPr bwMode="auto">
            <a:xfrm flipH="1">
              <a:off x="2348"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11" name="Line 784"/>
            <p:cNvSpPr>
              <a:spLocks noChangeShapeType="1"/>
            </p:cNvSpPr>
            <p:nvPr/>
          </p:nvSpPr>
          <p:spPr bwMode="auto">
            <a:xfrm flipH="1">
              <a:off x="2336" y="1536"/>
              <a:ext cx="26"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12" name="Line 785"/>
            <p:cNvSpPr>
              <a:spLocks noChangeShapeType="1"/>
            </p:cNvSpPr>
            <p:nvPr/>
          </p:nvSpPr>
          <p:spPr bwMode="auto">
            <a:xfrm flipH="1">
              <a:off x="2326"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13" name="Line 786"/>
            <p:cNvSpPr>
              <a:spLocks noChangeShapeType="1"/>
            </p:cNvSpPr>
            <p:nvPr/>
          </p:nvSpPr>
          <p:spPr bwMode="auto">
            <a:xfrm flipH="1">
              <a:off x="2315"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14" name="Line 787"/>
            <p:cNvSpPr>
              <a:spLocks noChangeShapeType="1"/>
            </p:cNvSpPr>
            <p:nvPr/>
          </p:nvSpPr>
          <p:spPr bwMode="auto">
            <a:xfrm flipH="1">
              <a:off x="2304" y="1536"/>
              <a:ext cx="24"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15" name="Line 788"/>
            <p:cNvSpPr>
              <a:spLocks noChangeShapeType="1"/>
            </p:cNvSpPr>
            <p:nvPr/>
          </p:nvSpPr>
          <p:spPr bwMode="auto">
            <a:xfrm flipH="1">
              <a:off x="2293"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16" name="Line 789"/>
            <p:cNvSpPr>
              <a:spLocks noChangeShapeType="1"/>
            </p:cNvSpPr>
            <p:nvPr/>
          </p:nvSpPr>
          <p:spPr bwMode="auto">
            <a:xfrm flipH="1">
              <a:off x="2281"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17" name="Line 790"/>
            <p:cNvSpPr>
              <a:spLocks noChangeShapeType="1"/>
            </p:cNvSpPr>
            <p:nvPr/>
          </p:nvSpPr>
          <p:spPr bwMode="auto">
            <a:xfrm flipH="1">
              <a:off x="2271"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18" name="Line 791"/>
            <p:cNvSpPr>
              <a:spLocks noChangeShapeType="1"/>
            </p:cNvSpPr>
            <p:nvPr/>
          </p:nvSpPr>
          <p:spPr bwMode="auto">
            <a:xfrm flipH="1">
              <a:off x="2259"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19" name="Line 792"/>
            <p:cNvSpPr>
              <a:spLocks noChangeShapeType="1"/>
            </p:cNvSpPr>
            <p:nvPr/>
          </p:nvSpPr>
          <p:spPr bwMode="auto">
            <a:xfrm flipH="1">
              <a:off x="2249" y="1536"/>
              <a:ext cx="24"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20" name="Line 793"/>
            <p:cNvSpPr>
              <a:spLocks noChangeShapeType="1"/>
            </p:cNvSpPr>
            <p:nvPr/>
          </p:nvSpPr>
          <p:spPr bwMode="auto">
            <a:xfrm flipH="1">
              <a:off x="2237" y="1536"/>
              <a:ext cx="26"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21" name="Line 794"/>
            <p:cNvSpPr>
              <a:spLocks noChangeShapeType="1"/>
            </p:cNvSpPr>
            <p:nvPr/>
          </p:nvSpPr>
          <p:spPr bwMode="auto">
            <a:xfrm flipH="1">
              <a:off x="2226"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22" name="Line 795"/>
            <p:cNvSpPr>
              <a:spLocks noChangeShapeType="1"/>
            </p:cNvSpPr>
            <p:nvPr/>
          </p:nvSpPr>
          <p:spPr bwMode="auto">
            <a:xfrm flipH="1">
              <a:off x="2215"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23" name="Line 796"/>
            <p:cNvSpPr>
              <a:spLocks noChangeShapeType="1"/>
            </p:cNvSpPr>
            <p:nvPr/>
          </p:nvSpPr>
          <p:spPr bwMode="auto">
            <a:xfrm flipH="1">
              <a:off x="2204"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24" name="Line 797"/>
            <p:cNvSpPr>
              <a:spLocks noChangeShapeType="1"/>
            </p:cNvSpPr>
            <p:nvPr/>
          </p:nvSpPr>
          <p:spPr bwMode="auto">
            <a:xfrm flipH="1">
              <a:off x="2192" y="1536"/>
              <a:ext cx="26"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25" name="Line 798"/>
            <p:cNvSpPr>
              <a:spLocks noChangeShapeType="1"/>
            </p:cNvSpPr>
            <p:nvPr/>
          </p:nvSpPr>
          <p:spPr bwMode="auto">
            <a:xfrm flipH="1">
              <a:off x="2182"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26" name="Line 799"/>
            <p:cNvSpPr>
              <a:spLocks noChangeShapeType="1"/>
            </p:cNvSpPr>
            <p:nvPr/>
          </p:nvSpPr>
          <p:spPr bwMode="auto">
            <a:xfrm flipH="1">
              <a:off x="2170" y="1536"/>
              <a:ext cx="26"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27" name="Line 800"/>
            <p:cNvSpPr>
              <a:spLocks noChangeShapeType="1"/>
            </p:cNvSpPr>
            <p:nvPr/>
          </p:nvSpPr>
          <p:spPr bwMode="auto">
            <a:xfrm flipH="1">
              <a:off x="2160" y="1536"/>
              <a:ext cx="24"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28" name="Line 801"/>
            <p:cNvSpPr>
              <a:spLocks noChangeShapeType="1"/>
            </p:cNvSpPr>
            <p:nvPr/>
          </p:nvSpPr>
          <p:spPr bwMode="auto">
            <a:xfrm flipH="1">
              <a:off x="2148" y="1536"/>
              <a:ext cx="26"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29" name="Line 802"/>
            <p:cNvSpPr>
              <a:spLocks noChangeShapeType="1"/>
            </p:cNvSpPr>
            <p:nvPr/>
          </p:nvSpPr>
          <p:spPr bwMode="auto">
            <a:xfrm flipH="1">
              <a:off x="2137"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30" name="Line 803"/>
            <p:cNvSpPr>
              <a:spLocks noChangeShapeType="1"/>
            </p:cNvSpPr>
            <p:nvPr/>
          </p:nvSpPr>
          <p:spPr bwMode="auto">
            <a:xfrm flipH="1">
              <a:off x="2126" y="1536"/>
              <a:ext cx="24"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31" name="Line 804"/>
            <p:cNvSpPr>
              <a:spLocks noChangeShapeType="1"/>
            </p:cNvSpPr>
            <p:nvPr/>
          </p:nvSpPr>
          <p:spPr bwMode="auto">
            <a:xfrm flipH="1">
              <a:off x="2115"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32" name="Line 805"/>
            <p:cNvSpPr>
              <a:spLocks noChangeShapeType="1"/>
            </p:cNvSpPr>
            <p:nvPr/>
          </p:nvSpPr>
          <p:spPr bwMode="auto">
            <a:xfrm flipH="1">
              <a:off x="2103" y="1536"/>
              <a:ext cx="26"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33" name="Line 806"/>
            <p:cNvSpPr>
              <a:spLocks noChangeShapeType="1"/>
            </p:cNvSpPr>
            <p:nvPr/>
          </p:nvSpPr>
          <p:spPr bwMode="auto">
            <a:xfrm flipH="1">
              <a:off x="2093"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34" name="Line 807"/>
            <p:cNvSpPr>
              <a:spLocks noChangeShapeType="1"/>
            </p:cNvSpPr>
            <p:nvPr/>
          </p:nvSpPr>
          <p:spPr bwMode="auto">
            <a:xfrm flipH="1">
              <a:off x="2081" y="1536"/>
              <a:ext cx="26"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09"/>
          <p:cNvGrpSpPr>
            <a:grpSpLocks/>
          </p:cNvGrpSpPr>
          <p:nvPr/>
        </p:nvGrpSpPr>
        <p:grpSpPr bwMode="auto">
          <a:xfrm>
            <a:off x="2296502" y="1467496"/>
            <a:ext cx="3362407" cy="3186145"/>
            <a:chOff x="589" y="990"/>
            <a:chExt cx="2118" cy="2007"/>
          </a:xfrm>
        </p:grpSpPr>
        <p:sp>
          <p:nvSpPr>
            <p:cNvPr id="9735" name="Line 809"/>
            <p:cNvSpPr>
              <a:spLocks noChangeShapeType="1"/>
            </p:cNvSpPr>
            <p:nvPr/>
          </p:nvSpPr>
          <p:spPr bwMode="auto">
            <a:xfrm flipH="1">
              <a:off x="2071" y="1536"/>
              <a:ext cx="24"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36" name="Line 810"/>
            <p:cNvSpPr>
              <a:spLocks noChangeShapeType="1"/>
            </p:cNvSpPr>
            <p:nvPr/>
          </p:nvSpPr>
          <p:spPr bwMode="auto">
            <a:xfrm flipH="1">
              <a:off x="2059" y="1536"/>
              <a:ext cx="26"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37" name="Line 811"/>
            <p:cNvSpPr>
              <a:spLocks noChangeShapeType="1"/>
            </p:cNvSpPr>
            <p:nvPr/>
          </p:nvSpPr>
          <p:spPr bwMode="auto">
            <a:xfrm flipH="1">
              <a:off x="2048"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38" name="Line 812"/>
            <p:cNvSpPr>
              <a:spLocks noChangeShapeType="1"/>
            </p:cNvSpPr>
            <p:nvPr/>
          </p:nvSpPr>
          <p:spPr bwMode="auto">
            <a:xfrm flipH="1">
              <a:off x="2037" y="1536"/>
              <a:ext cx="26"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39" name="Line 813"/>
            <p:cNvSpPr>
              <a:spLocks noChangeShapeType="1"/>
            </p:cNvSpPr>
            <p:nvPr/>
          </p:nvSpPr>
          <p:spPr bwMode="auto">
            <a:xfrm flipH="1">
              <a:off x="2026"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40" name="Line 814"/>
            <p:cNvSpPr>
              <a:spLocks noChangeShapeType="1"/>
            </p:cNvSpPr>
            <p:nvPr/>
          </p:nvSpPr>
          <p:spPr bwMode="auto">
            <a:xfrm flipH="1">
              <a:off x="2014" y="1536"/>
              <a:ext cx="26"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41" name="Line 815"/>
            <p:cNvSpPr>
              <a:spLocks noChangeShapeType="1"/>
            </p:cNvSpPr>
            <p:nvPr/>
          </p:nvSpPr>
          <p:spPr bwMode="auto">
            <a:xfrm flipH="1">
              <a:off x="2004"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42" name="Line 816"/>
            <p:cNvSpPr>
              <a:spLocks noChangeShapeType="1"/>
            </p:cNvSpPr>
            <p:nvPr/>
          </p:nvSpPr>
          <p:spPr bwMode="auto">
            <a:xfrm flipH="1">
              <a:off x="1992" y="1536"/>
              <a:ext cx="26"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43" name="Line 817"/>
            <p:cNvSpPr>
              <a:spLocks noChangeShapeType="1"/>
            </p:cNvSpPr>
            <p:nvPr/>
          </p:nvSpPr>
          <p:spPr bwMode="auto">
            <a:xfrm flipH="1">
              <a:off x="1982" y="1536"/>
              <a:ext cx="24"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44" name="Line 818"/>
            <p:cNvSpPr>
              <a:spLocks noChangeShapeType="1"/>
            </p:cNvSpPr>
            <p:nvPr/>
          </p:nvSpPr>
          <p:spPr bwMode="auto">
            <a:xfrm flipH="1">
              <a:off x="1970" y="1536"/>
              <a:ext cx="26"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45" name="Line 819"/>
            <p:cNvSpPr>
              <a:spLocks noChangeShapeType="1"/>
            </p:cNvSpPr>
            <p:nvPr/>
          </p:nvSpPr>
          <p:spPr bwMode="auto">
            <a:xfrm flipH="1">
              <a:off x="1959"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46" name="Line 820"/>
            <p:cNvSpPr>
              <a:spLocks noChangeShapeType="1"/>
            </p:cNvSpPr>
            <p:nvPr/>
          </p:nvSpPr>
          <p:spPr bwMode="auto">
            <a:xfrm flipH="1">
              <a:off x="1948" y="1536"/>
              <a:ext cx="26"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47" name="Line 821"/>
            <p:cNvSpPr>
              <a:spLocks noChangeShapeType="1"/>
            </p:cNvSpPr>
            <p:nvPr/>
          </p:nvSpPr>
          <p:spPr bwMode="auto">
            <a:xfrm flipH="1">
              <a:off x="1937"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48" name="Line 822"/>
            <p:cNvSpPr>
              <a:spLocks noChangeShapeType="1"/>
            </p:cNvSpPr>
            <p:nvPr/>
          </p:nvSpPr>
          <p:spPr bwMode="auto">
            <a:xfrm flipH="1">
              <a:off x="1925" y="1536"/>
              <a:ext cx="26"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49" name="Line 823"/>
            <p:cNvSpPr>
              <a:spLocks noChangeShapeType="1"/>
            </p:cNvSpPr>
            <p:nvPr/>
          </p:nvSpPr>
          <p:spPr bwMode="auto">
            <a:xfrm flipH="1">
              <a:off x="1915"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50" name="Line 824"/>
            <p:cNvSpPr>
              <a:spLocks noChangeShapeType="1"/>
            </p:cNvSpPr>
            <p:nvPr/>
          </p:nvSpPr>
          <p:spPr bwMode="auto">
            <a:xfrm flipH="1">
              <a:off x="1903" y="1536"/>
              <a:ext cx="26"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51" name="Line 825"/>
            <p:cNvSpPr>
              <a:spLocks noChangeShapeType="1"/>
            </p:cNvSpPr>
            <p:nvPr/>
          </p:nvSpPr>
          <p:spPr bwMode="auto">
            <a:xfrm flipH="1">
              <a:off x="1893" y="1536"/>
              <a:ext cx="24"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52" name="Line 826"/>
            <p:cNvSpPr>
              <a:spLocks noChangeShapeType="1"/>
            </p:cNvSpPr>
            <p:nvPr/>
          </p:nvSpPr>
          <p:spPr bwMode="auto">
            <a:xfrm flipH="1">
              <a:off x="1881" y="1536"/>
              <a:ext cx="26"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53" name="Line 827"/>
            <p:cNvSpPr>
              <a:spLocks noChangeShapeType="1"/>
            </p:cNvSpPr>
            <p:nvPr/>
          </p:nvSpPr>
          <p:spPr bwMode="auto">
            <a:xfrm flipH="1">
              <a:off x="1870"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54" name="Line 828"/>
            <p:cNvSpPr>
              <a:spLocks noChangeShapeType="1"/>
            </p:cNvSpPr>
            <p:nvPr/>
          </p:nvSpPr>
          <p:spPr bwMode="auto">
            <a:xfrm flipH="1">
              <a:off x="1859" y="1536"/>
              <a:ext cx="26"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55" name="Line 829"/>
            <p:cNvSpPr>
              <a:spLocks noChangeShapeType="1"/>
            </p:cNvSpPr>
            <p:nvPr/>
          </p:nvSpPr>
          <p:spPr bwMode="auto">
            <a:xfrm flipH="1">
              <a:off x="1848"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56" name="Line 830"/>
            <p:cNvSpPr>
              <a:spLocks noChangeShapeType="1"/>
            </p:cNvSpPr>
            <p:nvPr/>
          </p:nvSpPr>
          <p:spPr bwMode="auto">
            <a:xfrm flipH="1">
              <a:off x="1836" y="1536"/>
              <a:ext cx="26"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57" name="Line 831"/>
            <p:cNvSpPr>
              <a:spLocks noChangeShapeType="1"/>
            </p:cNvSpPr>
            <p:nvPr/>
          </p:nvSpPr>
          <p:spPr bwMode="auto">
            <a:xfrm flipH="1">
              <a:off x="1826"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58" name="Line 832"/>
            <p:cNvSpPr>
              <a:spLocks noChangeShapeType="1"/>
            </p:cNvSpPr>
            <p:nvPr/>
          </p:nvSpPr>
          <p:spPr bwMode="auto">
            <a:xfrm flipH="1">
              <a:off x="1814" y="1536"/>
              <a:ext cx="26"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59" name="Line 833"/>
            <p:cNvSpPr>
              <a:spLocks noChangeShapeType="1"/>
            </p:cNvSpPr>
            <p:nvPr/>
          </p:nvSpPr>
          <p:spPr bwMode="auto">
            <a:xfrm flipH="1">
              <a:off x="1804" y="1536"/>
              <a:ext cx="24"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60" name="Line 834"/>
            <p:cNvSpPr>
              <a:spLocks noChangeShapeType="1"/>
            </p:cNvSpPr>
            <p:nvPr/>
          </p:nvSpPr>
          <p:spPr bwMode="auto">
            <a:xfrm flipH="1">
              <a:off x="1792" y="1536"/>
              <a:ext cx="26"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61" name="Line 835"/>
            <p:cNvSpPr>
              <a:spLocks noChangeShapeType="1"/>
            </p:cNvSpPr>
            <p:nvPr/>
          </p:nvSpPr>
          <p:spPr bwMode="auto">
            <a:xfrm flipH="1">
              <a:off x="1781"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62" name="Line 836"/>
            <p:cNvSpPr>
              <a:spLocks noChangeShapeType="1"/>
            </p:cNvSpPr>
            <p:nvPr/>
          </p:nvSpPr>
          <p:spPr bwMode="auto">
            <a:xfrm flipH="1">
              <a:off x="1771"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63" name="Line 837"/>
            <p:cNvSpPr>
              <a:spLocks noChangeShapeType="1"/>
            </p:cNvSpPr>
            <p:nvPr/>
          </p:nvSpPr>
          <p:spPr bwMode="auto">
            <a:xfrm flipH="1">
              <a:off x="1759"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64" name="Line 838"/>
            <p:cNvSpPr>
              <a:spLocks noChangeShapeType="1"/>
            </p:cNvSpPr>
            <p:nvPr/>
          </p:nvSpPr>
          <p:spPr bwMode="auto">
            <a:xfrm flipH="1">
              <a:off x="1749" y="1536"/>
              <a:ext cx="24"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65" name="Line 839"/>
            <p:cNvSpPr>
              <a:spLocks noChangeShapeType="1"/>
            </p:cNvSpPr>
            <p:nvPr/>
          </p:nvSpPr>
          <p:spPr bwMode="auto">
            <a:xfrm flipH="1">
              <a:off x="1737"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66" name="Line 840"/>
            <p:cNvSpPr>
              <a:spLocks noChangeShapeType="1"/>
            </p:cNvSpPr>
            <p:nvPr/>
          </p:nvSpPr>
          <p:spPr bwMode="auto">
            <a:xfrm flipH="1">
              <a:off x="1726"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67" name="Line 841"/>
            <p:cNvSpPr>
              <a:spLocks noChangeShapeType="1"/>
            </p:cNvSpPr>
            <p:nvPr/>
          </p:nvSpPr>
          <p:spPr bwMode="auto">
            <a:xfrm flipH="1">
              <a:off x="1715" y="1536"/>
              <a:ext cx="24"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68" name="Line 842"/>
            <p:cNvSpPr>
              <a:spLocks noChangeShapeType="1"/>
            </p:cNvSpPr>
            <p:nvPr/>
          </p:nvSpPr>
          <p:spPr bwMode="auto">
            <a:xfrm flipH="1">
              <a:off x="1704"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69" name="Line 843"/>
            <p:cNvSpPr>
              <a:spLocks noChangeShapeType="1"/>
            </p:cNvSpPr>
            <p:nvPr/>
          </p:nvSpPr>
          <p:spPr bwMode="auto">
            <a:xfrm flipH="1">
              <a:off x="1692"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70" name="Line 844"/>
            <p:cNvSpPr>
              <a:spLocks noChangeShapeType="1"/>
            </p:cNvSpPr>
            <p:nvPr/>
          </p:nvSpPr>
          <p:spPr bwMode="auto">
            <a:xfrm flipH="1">
              <a:off x="1682"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71" name="Line 845"/>
            <p:cNvSpPr>
              <a:spLocks noChangeShapeType="1"/>
            </p:cNvSpPr>
            <p:nvPr/>
          </p:nvSpPr>
          <p:spPr bwMode="auto">
            <a:xfrm flipH="1">
              <a:off x="1670" y="1536"/>
              <a:ext cx="26"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72" name="Line 846"/>
            <p:cNvSpPr>
              <a:spLocks noChangeShapeType="1"/>
            </p:cNvSpPr>
            <p:nvPr/>
          </p:nvSpPr>
          <p:spPr bwMode="auto">
            <a:xfrm flipH="1">
              <a:off x="1660" y="1536"/>
              <a:ext cx="24"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73" name="Line 847"/>
            <p:cNvSpPr>
              <a:spLocks noChangeShapeType="1"/>
            </p:cNvSpPr>
            <p:nvPr/>
          </p:nvSpPr>
          <p:spPr bwMode="auto">
            <a:xfrm flipH="1">
              <a:off x="1648" y="1536"/>
              <a:ext cx="26"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74" name="Line 848"/>
            <p:cNvSpPr>
              <a:spLocks noChangeShapeType="1"/>
            </p:cNvSpPr>
            <p:nvPr/>
          </p:nvSpPr>
          <p:spPr bwMode="auto">
            <a:xfrm flipH="1">
              <a:off x="1637"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75" name="Line 849"/>
            <p:cNvSpPr>
              <a:spLocks noChangeShapeType="1"/>
            </p:cNvSpPr>
            <p:nvPr/>
          </p:nvSpPr>
          <p:spPr bwMode="auto">
            <a:xfrm flipH="1">
              <a:off x="1626" y="1536"/>
              <a:ext cx="24"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76" name="Line 850"/>
            <p:cNvSpPr>
              <a:spLocks noChangeShapeType="1"/>
            </p:cNvSpPr>
            <p:nvPr/>
          </p:nvSpPr>
          <p:spPr bwMode="auto">
            <a:xfrm flipH="1">
              <a:off x="1615"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77" name="Line 851"/>
            <p:cNvSpPr>
              <a:spLocks noChangeShapeType="1"/>
            </p:cNvSpPr>
            <p:nvPr/>
          </p:nvSpPr>
          <p:spPr bwMode="auto">
            <a:xfrm flipH="1">
              <a:off x="1603"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78" name="Line 852"/>
            <p:cNvSpPr>
              <a:spLocks noChangeShapeType="1"/>
            </p:cNvSpPr>
            <p:nvPr/>
          </p:nvSpPr>
          <p:spPr bwMode="auto">
            <a:xfrm flipH="1">
              <a:off x="1593"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79" name="Line 853"/>
            <p:cNvSpPr>
              <a:spLocks noChangeShapeType="1"/>
            </p:cNvSpPr>
            <p:nvPr/>
          </p:nvSpPr>
          <p:spPr bwMode="auto">
            <a:xfrm flipH="1">
              <a:off x="1581"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80" name="Line 854"/>
            <p:cNvSpPr>
              <a:spLocks noChangeShapeType="1"/>
            </p:cNvSpPr>
            <p:nvPr/>
          </p:nvSpPr>
          <p:spPr bwMode="auto">
            <a:xfrm flipH="1">
              <a:off x="1571" y="1536"/>
              <a:ext cx="24"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81" name="Line 855"/>
            <p:cNvSpPr>
              <a:spLocks noChangeShapeType="1"/>
            </p:cNvSpPr>
            <p:nvPr/>
          </p:nvSpPr>
          <p:spPr bwMode="auto">
            <a:xfrm flipH="1">
              <a:off x="1559" y="1536"/>
              <a:ext cx="26"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82" name="Line 856"/>
            <p:cNvSpPr>
              <a:spLocks noChangeShapeType="1"/>
            </p:cNvSpPr>
            <p:nvPr/>
          </p:nvSpPr>
          <p:spPr bwMode="auto">
            <a:xfrm flipH="1">
              <a:off x="1548"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83" name="Line 857"/>
            <p:cNvSpPr>
              <a:spLocks noChangeShapeType="1"/>
            </p:cNvSpPr>
            <p:nvPr/>
          </p:nvSpPr>
          <p:spPr bwMode="auto">
            <a:xfrm flipH="1">
              <a:off x="1537" y="1536"/>
              <a:ext cx="26"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84" name="Line 858"/>
            <p:cNvSpPr>
              <a:spLocks noChangeShapeType="1"/>
            </p:cNvSpPr>
            <p:nvPr/>
          </p:nvSpPr>
          <p:spPr bwMode="auto">
            <a:xfrm flipH="1">
              <a:off x="1526"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85" name="Line 859"/>
            <p:cNvSpPr>
              <a:spLocks noChangeShapeType="1"/>
            </p:cNvSpPr>
            <p:nvPr/>
          </p:nvSpPr>
          <p:spPr bwMode="auto">
            <a:xfrm flipH="1">
              <a:off x="1514" y="1536"/>
              <a:ext cx="26"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86" name="Line 860"/>
            <p:cNvSpPr>
              <a:spLocks noChangeShapeType="1"/>
            </p:cNvSpPr>
            <p:nvPr/>
          </p:nvSpPr>
          <p:spPr bwMode="auto">
            <a:xfrm flipH="1">
              <a:off x="1504"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87" name="Line 861"/>
            <p:cNvSpPr>
              <a:spLocks noChangeShapeType="1"/>
            </p:cNvSpPr>
            <p:nvPr/>
          </p:nvSpPr>
          <p:spPr bwMode="auto">
            <a:xfrm flipH="1">
              <a:off x="1492" y="1536"/>
              <a:ext cx="26"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88" name="Line 862"/>
            <p:cNvSpPr>
              <a:spLocks noChangeShapeType="1"/>
            </p:cNvSpPr>
            <p:nvPr/>
          </p:nvSpPr>
          <p:spPr bwMode="auto">
            <a:xfrm flipH="1">
              <a:off x="1482" y="1536"/>
              <a:ext cx="24"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89" name="Line 863"/>
            <p:cNvSpPr>
              <a:spLocks noChangeShapeType="1"/>
            </p:cNvSpPr>
            <p:nvPr/>
          </p:nvSpPr>
          <p:spPr bwMode="auto">
            <a:xfrm flipH="1">
              <a:off x="1475" y="1536"/>
              <a:ext cx="21" cy="22"/>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90" name="Line 864"/>
            <p:cNvSpPr>
              <a:spLocks noChangeShapeType="1"/>
            </p:cNvSpPr>
            <p:nvPr/>
          </p:nvSpPr>
          <p:spPr bwMode="auto">
            <a:xfrm flipH="1">
              <a:off x="1475" y="1536"/>
              <a:ext cx="9" cy="11"/>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91" name="Line 865"/>
            <p:cNvSpPr>
              <a:spLocks noChangeShapeType="1"/>
            </p:cNvSpPr>
            <p:nvPr/>
          </p:nvSpPr>
          <p:spPr bwMode="auto">
            <a:xfrm>
              <a:off x="2706" y="1536"/>
              <a:ext cx="1" cy="2"/>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92" name="Line 866"/>
            <p:cNvSpPr>
              <a:spLocks noChangeShapeType="1"/>
            </p:cNvSpPr>
            <p:nvPr/>
          </p:nvSpPr>
          <p:spPr bwMode="auto">
            <a:xfrm>
              <a:off x="2694" y="1536"/>
              <a:ext cx="13" cy="13"/>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93" name="Line 867"/>
            <p:cNvSpPr>
              <a:spLocks noChangeShapeType="1"/>
            </p:cNvSpPr>
            <p:nvPr/>
          </p:nvSpPr>
          <p:spPr bwMode="auto">
            <a:xfrm>
              <a:off x="2684" y="1536"/>
              <a:ext cx="23" cy="24"/>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94" name="Line 868"/>
            <p:cNvSpPr>
              <a:spLocks noChangeShapeType="1"/>
            </p:cNvSpPr>
            <p:nvPr/>
          </p:nvSpPr>
          <p:spPr bwMode="auto">
            <a:xfrm>
              <a:off x="2673"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95" name="Line 869"/>
            <p:cNvSpPr>
              <a:spLocks noChangeShapeType="1"/>
            </p:cNvSpPr>
            <p:nvPr/>
          </p:nvSpPr>
          <p:spPr bwMode="auto">
            <a:xfrm>
              <a:off x="2661"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96" name="Line 870"/>
            <p:cNvSpPr>
              <a:spLocks noChangeShapeType="1"/>
            </p:cNvSpPr>
            <p:nvPr/>
          </p:nvSpPr>
          <p:spPr bwMode="auto">
            <a:xfrm>
              <a:off x="2651"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97" name="Line 871"/>
            <p:cNvSpPr>
              <a:spLocks noChangeShapeType="1"/>
            </p:cNvSpPr>
            <p:nvPr/>
          </p:nvSpPr>
          <p:spPr bwMode="auto">
            <a:xfrm>
              <a:off x="2639"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98" name="Line 872"/>
            <p:cNvSpPr>
              <a:spLocks noChangeShapeType="1"/>
            </p:cNvSpPr>
            <p:nvPr/>
          </p:nvSpPr>
          <p:spPr bwMode="auto">
            <a:xfrm>
              <a:off x="2628"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99" name="Line 873"/>
            <p:cNvSpPr>
              <a:spLocks noChangeShapeType="1"/>
            </p:cNvSpPr>
            <p:nvPr/>
          </p:nvSpPr>
          <p:spPr bwMode="auto">
            <a:xfrm>
              <a:off x="2617" y="1536"/>
              <a:ext cx="26"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00" name="Line 874"/>
            <p:cNvSpPr>
              <a:spLocks noChangeShapeType="1"/>
            </p:cNvSpPr>
            <p:nvPr/>
          </p:nvSpPr>
          <p:spPr bwMode="auto">
            <a:xfrm>
              <a:off x="2606"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01" name="Line 875"/>
            <p:cNvSpPr>
              <a:spLocks noChangeShapeType="1"/>
            </p:cNvSpPr>
            <p:nvPr/>
          </p:nvSpPr>
          <p:spPr bwMode="auto">
            <a:xfrm>
              <a:off x="2595" y="1536"/>
              <a:ext cx="24"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02" name="Line 876"/>
            <p:cNvSpPr>
              <a:spLocks noChangeShapeType="1"/>
            </p:cNvSpPr>
            <p:nvPr/>
          </p:nvSpPr>
          <p:spPr bwMode="auto">
            <a:xfrm>
              <a:off x="2584"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03" name="Line 877"/>
            <p:cNvSpPr>
              <a:spLocks noChangeShapeType="1"/>
            </p:cNvSpPr>
            <p:nvPr/>
          </p:nvSpPr>
          <p:spPr bwMode="auto">
            <a:xfrm>
              <a:off x="2572" y="1536"/>
              <a:ext cx="26"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04" name="Line 878"/>
            <p:cNvSpPr>
              <a:spLocks noChangeShapeType="1"/>
            </p:cNvSpPr>
            <p:nvPr/>
          </p:nvSpPr>
          <p:spPr bwMode="auto">
            <a:xfrm>
              <a:off x="2562"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05" name="Line 879"/>
            <p:cNvSpPr>
              <a:spLocks noChangeShapeType="1"/>
            </p:cNvSpPr>
            <p:nvPr/>
          </p:nvSpPr>
          <p:spPr bwMode="auto">
            <a:xfrm>
              <a:off x="2550" y="1536"/>
              <a:ext cx="26"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06" name="Line 880"/>
            <p:cNvSpPr>
              <a:spLocks noChangeShapeType="1"/>
            </p:cNvSpPr>
            <p:nvPr/>
          </p:nvSpPr>
          <p:spPr bwMode="auto">
            <a:xfrm>
              <a:off x="2539"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07" name="Line 881"/>
            <p:cNvSpPr>
              <a:spLocks noChangeShapeType="1"/>
            </p:cNvSpPr>
            <p:nvPr/>
          </p:nvSpPr>
          <p:spPr bwMode="auto">
            <a:xfrm>
              <a:off x="2528" y="1536"/>
              <a:ext cx="26"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08" name="Line 882"/>
            <p:cNvSpPr>
              <a:spLocks noChangeShapeType="1"/>
            </p:cNvSpPr>
            <p:nvPr/>
          </p:nvSpPr>
          <p:spPr bwMode="auto">
            <a:xfrm>
              <a:off x="2517"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09" name="Line 883"/>
            <p:cNvSpPr>
              <a:spLocks noChangeShapeType="1"/>
            </p:cNvSpPr>
            <p:nvPr/>
          </p:nvSpPr>
          <p:spPr bwMode="auto">
            <a:xfrm>
              <a:off x="2506"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10" name="Line 884"/>
            <p:cNvSpPr>
              <a:spLocks noChangeShapeType="1"/>
            </p:cNvSpPr>
            <p:nvPr/>
          </p:nvSpPr>
          <p:spPr bwMode="auto">
            <a:xfrm>
              <a:off x="2495"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11" name="Line 885"/>
            <p:cNvSpPr>
              <a:spLocks noChangeShapeType="1"/>
            </p:cNvSpPr>
            <p:nvPr/>
          </p:nvSpPr>
          <p:spPr bwMode="auto">
            <a:xfrm>
              <a:off x="2483" y="1536"/>
              <a:ext cx="26"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12" name="Line 886"/>
            <p:cNvSpPr>
              <a:spLocks noChangeShapeType="1"/>
            </p:cNvSpPr>
            <p:nvPr/>
          </p:nvSpPr>
          <p:spPr bwMode="auto">
            <a:xfrm>
              <a:off x="2473"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13" name="Line 887"/>
            <p:cNvSpPr>
              <a:spLocks noChangeShapeType="1"/>
            </p:cNvSpPr>
            <p:nvPr/>
          </p:nvSpPr>
          <p:spPr bwMode="auto">
            <a:xfrm>
              <a:off x="2461" y="1536"/>
              <a:ext cx="26"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14" name="Line 888"/>
            <p:cNvSpPr>
              <a:spLocks noChangeShapeType="1"/>
            </p:cNvSpPr>
            <p:nvPr/>
          </p:nvSpPr>
          <p:spPr bwMode="auto">
            <a:xfrm>
              <a:off x="2450"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15" name="Line 889"/>
            <p:cNvSpPr>
              <a:spLocks noChangeShapeType="1"/>
            </p:cNvSpPr>
            <p:nvPr/>
          </p:nvSpPr>
          <p:spPr bwMode="auto">
            <a:xfrm>
              <a:off x="2439" y="1536"/>
              <a:ext cx="26"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16" name="Line 890"/>
            <p:cNvSpPr>
              <a:spLocks noChangeShapeType="1"/>
            </p:cNvSpPr>
            <p:nvPr/>
          </p:nvSpPr>
          <p:spPr bwMode="auto">
            <a:xfrm>
              <a:off x="2428"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17" name="Line 891"/>
            <p:cNvSpPr>
              <a:spLocks noChangeShapeType="1"/>
            </p:cNvSpPr>
            <p:nvPr/>
          </p:nvSpPr>
          <p:spPr bwMode="auto">
            <a:xfrm>
              <a:off x="2417"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18" name="Line 892"/>
            <p:cNvSpPr>
              <a:spLocks noChangeShapeType="1"/>
            </p:cNvSpPr>
            <p:nvPr/>
          </p:nvSpPr>
          <p:spPr bwMode="auto">
            <a:xfrm>
              <a:off x="2406"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19" name="Line 893"/>
            <p:cNvSpPr>
              <a:spLocks noChangeShapeType="1"/>
            </p:cNvSpPr>
            <p:nvPr/>
          </p:nvSpPr>
          <p:spPr bwMode="auto">
            <a:xfrm>
              <a:off x="2394" y="1536"/>
              <a:ext cx="26"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20" name="Line 894"/>
            <p:cNvSpPr>
              <a:spLocks noChangeShapeType="1"/>
            </p:cNvSpPr>
            <p:nvPr/>
          </p:nvSpPr>
          <p:spPr bwMode="auto">
            <a:xfrm>
              <a:off x="2384"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21" name="Line 895"/>
            <p:cNvSpPr>
              <a:spLocks noChangeShapeType="1"/>
            </p:cNvSpPr>
            <p:nvPr/>
          </p:nvSpPr>
          <p:spPr bwMode="auto">
            <a:xfrm>
              <a:off x="2372" y="1536"/>
              <a:ext cx="26"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22" name="Line 896"/>
            <p:cNvSpPr>
              <a:spLocks noChangeShapeType="1"/>
            </p:cNvSpPr>
            <p:nvPr/>
          </p:nvSpPr>
          <p:spPr bwMode="auto">
            <a:xfrm>
              <a:off x="2362" y="1536"/>
              <a:ext cx="24"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23" name="Line 897"/>
            <p:cNvSpPr>
              <a:spLocks noChangeShapeType="1"/>
            </p:cNvSpPr>
            <p:nvPr/>
          </p:nvSpPr>
          <p:spPr bwMode="auto">
            <a:xfrm>
              <a:off x="2350" y="1536"/>
              <a:ext cx="26"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24" name="Line 898"/>
            <p:cNvSpPr>
              <a:spLocks noChangeShapeType="1"/>
            </p:cNvSpPr>
            <p:nvPr/>
          </p:nvSpPr>
          <p:spPr bwMode="auto">
            <a:xfrm>
              <a:off x="2339"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25" name="Line 899"/>
            <p:cNvSpPr>
              <a:spLocks noChangeShapeType="1"/>
            </p:cNvSpPr>
            <p:nvPr/>
          </p:nvSpPr>
          <p:spPr bwMode="auto">
            <a:xfrm>
              <a:off x="2328"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26" name="Line 900"/>
            <p:cNvSpPr>
              <a:spLocks noChangeShapeType="1"/>
            </p:cNvSpPr>
            <p:nvPr/>
          </p:nvSpPr>
          <p:spPr bwMode="auto">
            <a:xfrm>
              <a:off x="2317"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27" name="Line 901"/>
            <p:cNvSpPr>
              <a:spLocks noChangeShapeType="1"/>
            </p:cNvSpPr>
            <p:nvPr/>
          </p:nvSpPr>
          <p:spPr bwMode="auto">
            <a:xfrm>
              <a:off x="2305" y="1536"/>
              <a:ext cx="26"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28" name="Line 902"/>
            <p:cNvSpPr>
              <a:spLocks noChangeShapeType="1"/>
            </p:cNvSpPr>
            <p:nvPr/>
          </p:nvSpPr>
          <p:spPr bwMode="auto">
            <a:xfrm>
              <a:off x="2295"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29" name="Line 903"/>
            <p:cNvSpPr>
              <a:spLocks noChangeShapeType="1"/>
            </p:cNvSpPr>
            <p:nvPr/>
          </p:nvSpPr>
          <p:spPr bwMode="auto">
            <a:xfrm>
              <a:off x="2283" y="1536"/>
              <a:ext cx="26"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30" name="Line 904"/>
            <p:cNvSpPr>
              <a:spLocks noChangeShapeType="1"/>
            </p:cNvSpPr>
            <p:nvPr/>
          </p:nvSpPr>
          <p:spPr bwMode="auto">
            <a:xfrm>
              <a:off x="2273" y="1536"/>
              <a:ext cx="24"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31" name="Line 905"/>
            <p:cNvSpPr>
              <a:spLocks noChangeShapeType="1"/>
            </p:cNvSpPr>
            <p:nvPr/>
          </p:nvSpPr>
          <p:spPr bwMode="auto">
            <a:xfrm>
              <a:off x="2261" y="1536"/>
              <a:ext cx="26"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32" name="Line 906"/>
            <p:cNvSpPr>
              <a:spLocks noChangeShapeType="1"/>
            </p:cNvSpPr>
            <p:nvPr/>
          </p:nvSpPr>
          <p:spPr bwMode="auto">
            <a:xfrm>
              <a:off x="2250"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33" name="Line 907"/>
            <p:cNvSpPr>
              <a:spLocks noChangeShapeType="1"/>
            </p:cNvSpPr>
            <p:nvPr/>
          </p:nvSpPr>
          <p:spPr bwMode="auto">
            <a:xfrm>
              <a:off x="2240" y="1536"/>
              <a:ext cx="24"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34" name="Line 908"/>
            <p:cNvSpPr>
              <a:spLocks noChangeShapeType="1"/>
            </p:cNvSpPr>
            <p:nvPr/>
          </p:nvSpPr>
          <p:spPr bwMode="auto">
            <a:xfrm>
              <a:off x="2228"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35" name="Line 909"/>
            <p:cNvSpPr>
              <a:spLocks noChangeShapeType="1"/>
            </p:cNvSpPr>
            <p:nvPr/>
          </p:nvSpPr>
          <p:spPr bwMode="auto">
            <a:xfrm>
              <a:off x="2216" y="1536"/>
              <a:ext cx="26"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36" name="Line 910"/>
            <p:cNvSpPr>
              <a:spLocks noChangeShapeType="1"/>
            </p:cNvSpPr>
            <p:nvPr/>
          </p:nvSpPr>
          <p:spPr bwMode="auto">
            <a:xfrm>
              <a:off x="2206"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37" name="Line 911"/>
            <p:cNvSpPr>
              <a:spLocks noChangeShapeType="1"/>
            </p:cNvSpPr>
            <p:nvPr/>
          </p:nvSpPr>
          <p:spPr bwMode="auto">
            <a:xfrm>
              <a:off x="2194" y="1536"/>
              <a:ext cx="26"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38" name="Line 912"/>
            <p:cNvSpPr>
              <a:spLocks noChangeShapeType="1"/>
            </p:cNvSpPr>
            <p:nvPr/>
          </p:nvSpPr>
          <p:spPr bwMode="auto">
            <a:xfrm>
              <a:off x="2184" y="1536"/>
              <a:ext cx="24"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39" name="Line 913"/>
            <p:cNvSpPr>
              <a:spLocks noChangeShapeType="1"/>
            </p:cNvSpPr>
            <p:nvPr/>
          </p:nvSpPr>
          <p:spPr bwMode="auto">
            <a:xfrm>
              <a:off x="2172" y="1536"/>
              <a:ext cx="26"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40" name="Line 914"/>
            <p:cNvSpPr>
              <a:spLocks noChangeShapeType="1"/>
            </p:cNvSpPr>
            <p:nvPr/>
          </p:nvSpPr>
          <p:spPr bwMode="auto">
            <a:xfrm>
              <a:off x="2161"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41" name="Line 915"/>
            <p:cNvSpPr>
              <a:spLocks noChangeShapeType="1"/>
            </p:cNvSpPr>
            <p:nvPr/>
          </p:nvSpPr>
          <p:spPr bwMode="auto">
            <a:xfrm>
              <a:off x="2150" y="1536"/>
              <a:ext cx="26"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42" name="Line 916"/>
            <p:cNvSpPr>
              <a:spLocks noChangeShapeType="1"/>
            </p:cNvSpPr>
            <p:nvPr/>
          </p:nvSpPr>
          <p:spPr bwMode="auto">
            <a:xfrm>
              <a:off x="2139"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43" name="Line 917"/>
            <p:cNvSpPr>
              <a:spLocks noChangeShapeType="1"/>
            </p:cNvSpPr>
            <p:nvPr/>
          </p:nvSpPr>
          <p:spPr bwMode="auto">
            <a:xfrm>
              <a:off x="2127" y="1536"/>
              <a:ext cx="26"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44" name="Line 918"/>
            <p:cNvSpPr>
              <a:spLocks noChangeShapeType="1"/>
            </p:cNvSpPr>
            <p:nvPr/>
          </p:nvSpPr>
          <p:spPr bwMode="auto">
            <a:xfrm>
              <a:off x="2117"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45" name="Line 919"/>
            <p:cNvSpPr>
              <a:spLocks noChangeShapeType="1"/>
            </p:cNvSpPr>
            <p:nvPr/>
          </p:nvSpPr>
          <p:spPr bwMode="auto">
            <a:xfrm>
              <a:off x="2105" y="1536"/>
              <a:ext cx="26"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46" name="Line 920"/>
            <p:cNvSpPr>
              <a:spLocks noChangeShapeType="1"/>
            </p:cNvSpPr>
            <p:nvPr/>
          </p:nvSpPr>
          <p:spPr bwMode="auto">
            <a:xfrm>
              <a:off x="2095" y="1536"/>
              <a:ext cx="24"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47" name="Line 921"/>
            <p:cNvSpPr>
              <a:spLocks noChangeShapeType="1"/>
            </p:cNvSpPr>
            <p:nvPr/>
          </p:nvSpPr>
          <p:spPr bwMode="auto">
            <a:xfrm>
              <a:off x="2084"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48" name="Line 922"/>
            <p:cNvSpPr>
              <a:spLocks noChangeShapeType="1"/>
            </p:cNvSpPr>
            <p:nvPr/>
          </p:nvSpPr>
          <p:spPr bwMode="auto">
            <a:xfrm>
              <a:off x="2072"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49" name="Line 923"/>
            <p:cNvSpPr>
              <a:spLocks noChangeShapeType="1"/>
            </p:cNvSpPr>
            <p:nvPr/>
          </p:nvSpPr>
          <p:spPr bwMode="auto">
            <a:xfrm>
              <a:off x="2062"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50" name="Line 924"/>
            <p:cNvSpPr>
              <a:spLocks noChangeShapeType="1"/>
            </p:cNvSpPr>
            <p:nvPr/>
          </p:nvSpPr>
          <p:spPr bwMode="auto">
            <a:xfrm>
              <a:off x="2050"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51" name="Line 925"/>
            <p:cNvSpPr>
              <a:spLocks noChangeShapeType="1"/>
            </p:cNvSpPr>
            <p:nvPr/>
          </p:nvSpPr>
          <p:spPr bwMode="auto">
            <a:xfrm>
              <a:off x="2039"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52" name="Line 926"/>
            <p:cNvSpPr>
              <a:spLocks noChangeShapeType="1"/>
            </p:cNvSpPr>
            <p:nvPr/>
          </p:nvSpPr>
          <p:spPr bwMode="auto">
            <a:xfrm>
              <a:off x="2028" y="1536"/>
              <a:ext cx="26"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53" name="Line 927"/>
            <p:cNvSpPr>
              <a:spLocks noChangeShapeType="1"/>
            </p:cNvSpPr>
            <p:nvPr/>
          </p:nvSpPr>
          <p:spPr bwMode="auto">
            <a:xfrm>
              <a:off x="2017"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54" name="Line 928"/>
            <p:cNvSpPr>
              <a:spLocks noChangeShapeType="1"/>
            </p:cNvSpPr>
            <p:nvPr/>
          </p:nvSpPr>
          <p:spPr bwMode="auto">
            <a:xfrm>
              <a:off x="2006" y="1536"/>
              <a:ext cx="24"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55" name="Line 929"/>
            <p:cNvSpPr>
              <a:spLocks noChangeShapeType="1"/>
            </p:cNvSpPr>
            <p:nvPr/>
          </p:nvSpPr>
          <p:spPr bwMode="auto">
            <a:xfrm>
              <a:off x="1995"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56" name="Line 930"/>
            <p:cNvSpPr>
              <a:spLocks noChangeShapeType="1"/>
            </p:cNvSpPr>
            <p:nvPr/>
          </p:nvSpPr>
          <p:spPr bwMode="auto">
            <a:xfrm>
              <a:off x="1983" y="1536"/>
              <a:ext cx="26"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57" name="Line 931"/>
            <p:cNvSpPr>
              <a:spLocks noChangeShapeType="1"/>
            </p:cNvSpPr>
            <p:nvPr/>
          </p:nvSpPr>
          <p:spPr bwMode="auto">
            <a:xfrm>
              <a:off x="1973"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58" name="Line 932"/>
            <p:cNvSpPr>
              <a:spLocks noChangeShapeType="1"/>
            </p:cNvSpPr>
            <p:nvPr/>
          </p:nvSpPr>
          <p:spPr bwMode="auto">
            <a:xfrm>
              <a:off x="1961" y="1536"/>
              <a:ext cx="26"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59" name="Line 933"/>
            <p:cNvSpPr>
              <a:spLocks noChangeShapeType="1"/>
            </p:cNvSpPr>
            <p:nvPr/>
          </p:nvSpPr>
          <p:spPr bwMode="auto">
            <a:xfrm>
              <a:off x="1950"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60" name="Line 934"/>
            <p:cNvSpPr>
              <a:spLocks noChangeShapeType="1"/>
            </p:cNvSpPr>
            <p:nvPr/>
          </p:nvSpPr>
          <p:spPr bwMode="auto">
            <a:xfrm>
              <a:off x="1939" y="1536"/>
              <a:ext cx="26"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61" name="Line 935"/>
            <p:cNvSpPr>
              <a:spLocks noChangeShapeType="1"/>
            </p:cNvSpPr>
            <p:nvPr/>
          </p:nvSpPr>
          <p:spPr bwMode="auto">
            <a:xfrm>
              <a:off x="1928"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62" name="Line 936"/>
            <p:cNvSpPr>
              <a:spLocks noChangeShapeType="1"/>
            </p:cNvSpPr>
            <p:nvPr/>
          </p:nvSpPr>
          <p:spPr bwMode="auto">
            <a:xfrm>
              <a:off x="1917" y="1536"/>
              <a:ext cx="24"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63" name="Line 937"/>
            <p:cNvSpPr>
              <a:spLocks noChangeShapeType="1"/>
            </p:cNvSpPr>
            <p:nvPr/>
          </p:nvSpPr>
          <p:spPr bwMode="auto">
            <a:xfrm>
              <a:off x="1906"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64" name="Line 938"/>
            <p:cNvSpPr>
              <a:spLocks noChangeShapeType="1"/>
            </p:cNvSpPr>
            <p:nvPr/>
          </p:nvSpPr>
          <p:spPr bwMode="auto">
            <a:xfrm>
              <a:off x="1894" y="1536"/>
              <a:ext cx="26"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65" name="Line 939"/>
            <p:cNvSpPr>
              <a:spLocks noChangeShapeType="1"/>
            </p:cNvSpPr>
            <p:nvPr/>
          </p:nvSpPr>
          <p:spPr bwMode="auto">
            <a:xfrm>
              <a:off x="1884"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66" name="Line 940"/>
            <p:cNvSpPr>
              <a:spLocks noChangeShapeType="1"/>
            </p:cNvSpPr>
            <p:nvPr/>
          </p:nvSpPr>
          <p:spPr bwMode="auto">
            <a:xfrm>
              <a:off x="1872" y="1536"/>
              <a:ext cx="26"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67" name="Line 941"/>
            <p:cNvSpPr>
              <a:spLocks noChangeShapeType="1"/>
            </p:cNvSpPr>
            <p:nvPr/>
          </p:nvSpPr>
          <p:spPr bwMode="auto">
            <a:xfrm>
              <a:off x="1862" y="1536"/>
              <a:ext cx="24"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68" name="Line 942"/>
            <p:cNvSpPr>
              <a:spLocks noChangeShapeType="1"/>
            </p:cNvSpPr>
            <p:nvPr/>
          </p:nvSpPr>
          <p:spPr bwMode="auto">
            <a:xfrm>
              <a:off x="1850" y="1536"/>
              <a:ext cx="26"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69" name="Line 943"/>
            <p:cNvSpPr>
              <a:spLocks noChangeShapeType="1"/>
            </p:cNvSpPr>
            <p:nvPr/>
          </p:nvSpPr>
          <p:spPr bwMode="auto">
            <a:xfrm>
              <a:off x="1839"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70" name="Line 944"/>
            <p:cNvSpPr>
              <a:spLocks noChangeShapeType="1"/>
            </p:cNvSpPr>
            <p:nvPr/>
          </p:nvSpPr>
          <p:spPr bwMode="auto">
            <a:xfrm>
              <a:off x="1828"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71" name="Line 945"/>
            <p:cNvSpPr>
              <a:spLocks noChangeShapeType="1"/>
            </p:cNvSpPr>
            <p:nvPr/>
          </p:nvSpPr>
          <p:spPr bwMode="auto">
            <a:xfrm>
              <a:off x="1817"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72" name="Line 946"/>
            <p:cNvSpPr>
              <a:spLocks noChangeShapeType="1"/>
            </p:cNvSpPr>
            <p:nvPr/>
          </p:nvSpPr>
          <p:spPr bwMode="auto">
            <a:xfrm>
              <a:off x="1805" y="1536"/>
              <a:ext cx="26"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73" name="Line 947"/>
            <p:cNvSpPr>
              <a:spLocks noChangeShapeType="1"/>
            </p:cNvSpPr>
            <p:nvPr/>
          </p:nvSpPr>
          <p:spPr bwMode="auto">
            <a:xfrm>
              <a:off x="1795"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74" name="Line 948"/>
            <p:cNvSpPr>
              <a:spLocks noChangeShapeType="1"/>
            </p:cNvSpPr>
            <p:nvPr/>
          </p:nvSpPr>
          <p:spPr bwMode="auto">
            <a:xfrm>
              <a:off x="1783" y="1536"/>
              <a:ext cx="26"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75" name="Line 949"/>
            <p:cNvSpPr>
              <a:spLocks noChangeShapeType="1"/>
            </p:cNvSpPr>
            <p:nvPr/>
          </p:nvSpPr>
          <p:spPr bwMode="auto">
            <a:xfrm>
              <a:off x="1773" y="1536"/>
              <a:ext cx="24"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76" name="Line 950"/>
            <p:cNvSpPr>
              <a:spLocks noChangeShapeType="1"/>
            </p:cNvSpPr>
            <p:nvPr/>
          </p:nvSpPr>
          <p:spPr bwMode="auto">
            <a:xfrm>
              <a:off x="1761" y="1536"/>
              <a:ext cx="26"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77" name="Line 951"/>
            <p:cNvSpPr>
              <a:spLocks noChangeShapeType="1"/>
            </p:cNvSpPr>
            <p:nvPr/>
          </p:nvSpPr>
          <p:spPr bwMode="auto">
            <a:xfrm>
              <a:off x="1750"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78" name="Line 952"/>
            <p:cNvSpPr>
              <a:spLocks noChangeShapeType="1"/>
            </p:cNvSpPr>
            <p:nvPr/>
          </p:nvSpPr>
          <p:spPr bwMode="auto">
            <a:xfrm>
              <a:off x="1739"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79" name="Line 953"/>
            <p:cNvSpPr>
              <a:spLocks noChangeShapeType="1"/>
            </p:cNvSpPr>
            <p:nvPr/>
          </p:nvSpPr>
          <p:spPr bwMode="auto">
            <a:xfrm>
              <a:off x="1728"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80" name="Line 954"/>
            <p:cNvSpPr>
              <a:spLocks noChangeShapeType="1"/>
            </p:cNvSpPr>
            <p:nvPr/>
          </p:nvSpPr>
          <p:spPr bwMode="auto">
            <a:xfrm>
              <a:off x="1716" y="1536"/>
              <a:ext cx="26"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81" name="Line 955"/>
            <p:cNvSpPr>
              <a:spLocks noChangeShapeType="1"/>
            </p:cNvSpPr>
            <p:nvPr/>
          </p:nvSpPr>
          <p:spPr bwMode="auto">
            <a:xfrm>
              <a:off x="1706"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82" name="Line 956"/>
            <p:cNvSpPr>
              <a:spLocks noChangeShapeType="1"/>
            </p:cNvSpPr>
            <p:nvPr/>
          </p:nvSpPr>
          <p:spPr bwMode="auto">
            <a:xfrm>
              <a:off x="1694" y="1536"/>
              <a:ext cx="26"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83" name="Line 957"/>
            <p:cNvSpPr>
              <a:spLocks noChangeShapeType="1"/>
            </p:cNvSpPr>
            <p:nvPr/>
          </p:nvSpPr>
          <p:spPr bwMode="auto">
            <a:xfrm>
              <a:off x="1684" y="1536"/>
              <a:ext cx="24"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84" name="Line 958"/>
            <p:cNvSpPr>
              <a:spLocks noChangeShapeType="1"/>
            </p:cNvSpPr>
            <p:nvPr/>
          </p:nvSpPr>
          <p:spPr bwMode="auto">
            <a:xfrm>
              <a:off x="1672" y="1536"/>
              <a:ext cx="26"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85" name="Line 959"/>
            <p:cNvSpPr>
              <a:spLocks noChangeShapeType="1"/>
            </p:cNvSpPr>
            <p:nvPr/>
          </p:nvSpPr>
          <p:spPr bwMode="auto">
            <a:xfrm>
              <a:off x="1661"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86" name="Line 960"/>
            <p:cNvSpPr>
              <a:spLocks noChangeShapeType="1"/>
            </p:cNvSpPr>
            <p:nvPr/>
          </p:nvSpPr>
          <p:spPr bwMode="auto">
            <a:xfrm>
              <a:off x="1650" y="1536"/>
              <a:ext cx="26"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87" name="Line 961"/>
            <p:cNvSpPr>
              <a:spLocks noChangeShapeType="1"/>
            </p:cNvSpPr>
            <p:nvPr/>
          </p:nvSpPr>
          <p:spPr bwMode="auto">
            <a:xfrm>
              <a:off x="1639"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88" name="Line 962"/>
            <p:cNvSpPr>
              <a:spLocks noChangeShapeType="1"/>
            </p:cNvSpPr>
            <p:nvPr/>
          </p:nvSpPr>
          <p:spPr bwMode="auto">
            <a:xfrm>
              <a:off x="1627" y="1536"/>
              <a:ext cx="26"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89" name="Line 963"/>
            <p:cNvSpPr>
              <a:spLocks noChangeShapeType="1"/>
            </p:cNvSpPr>
            <p:nvPr/>
          </p:nvSpPr>
          <p:spPr bwMode="auto">
            <a:xfrm>
              <a:off x="1617"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90" name="Line 964"/>
            <p:cNvSpPr>
              <a:spLocks noChangeShapeType="1"/>
            </p:cNvSpPr>
            <p:nvPr/>
          </p:nvSpPr>
          <p:spPr bwMode="auto">
            <a:xfrm>
              <a:off x="1605" y="1536"/>
              <a:ext cx="26"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91" name="Line 965"/>
            <p:cNvSpPr>
              <a:spLocks noChangeShapeType="1"/>
            </p:cNvSpPr>
            <p:nvPr/>
          </p:nvSpPr>
          <p:spPr bwMode="auto">
            <a:xfrm>
              <a:off x="1595" y="1536"/>
              <a:ext cx="24"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92" name="Line 966"/>
            <p:cNvSpPr>
              <a:spLocks noChangeShapeType="1"/>
            </p:cNvSpPr>
            <p:nvPr/>
          </p:nvSpPr>
          <p:spPr bwMode="auto">
            <a:xfrm>
              <a:off x="1583" y="1536"/>
              <a:ext cx="26"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93" name="Line 967"/>
            <p:cNvSpPr>
              <a:spLocks noChangeShapeType="1"/>
            </p:cNvSpPr>
            <p:nvPr/>
          </p:nvSpPr>
          <p:spPr bwMode="auto">
            <a:xfrm>
              <a:off x="1572"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94" name="Line 968"/>
            <p:cNvSpPr>
              <a:spLocks noChangeShapeType="1"/>
            </p:cNvSpPr>
            <p:nvPr/>
          </p:nvSpPr>
          <p:spPr bwMode="auto">
            <a:xfrm>
              <a:off x="1562"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95" name="Line 969"/>
            <p:cNvSpPr>
              <a:spLocks noChangeShapeType="1"/>
            </p:cNvSpPr>
            <p:nvPr/>
          </p:nvSpPr>
          <p:spPr bwMode="auto">
            <a:xfrm>
              <a:off x="1550"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96" name="Line 970"/>
            <p:cNvSpPr>
              <a:spLocks noChangeShapeType="1"/>
            </p:cNvSpPr>
            <p:nvPr/>
          </p:nvSpPr>
          <p:spPr bwMode="auto">
            <a:xfrm>
              <a:off x="1538" y="1536"/>
              <a:ext cx="26"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97" name="Line 971"/>
            <p:cNvSpPr>
              <a:spLocks noChangeShapeType="1"/>
            </p:cNvSpPr>
            <p:nvPr/>
          </p:nvSpPr>
          <p:spPr bwMode="auto">
            <a:xfrm>
              <a:off x="1528"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98" name="Line 972"/>
            <p:cNvSpPr>
              <a:spLocks noChangeShapeType="1"/>
            </p:cNvSpPr>
            <p:nvPr/>
          </p:nvSpPr>
          <p:spPr bwMode="auto">
            <a:xfrm>
              <a:off x="1517"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99" name="Line 973"/>
            <p:cNvSpPr>
              <a:spLocks noChangeShapeType="1"/>
            </p:cNvSpPr>
            <p:nvPr/>
          </p:nvSpPr>
          <p:spPr bwMode="auto">
            <a:xfrm>
              <a:off x="1506" y="1536"/>
              <a:ext cx="24"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00" name="Line 974"/>
            <p:cNvSpPr>
              <a:spLocks noChangeShapeType="1"/>
            </p:cNvSpPr>
            <p:nvPr/>
          </p:nvSpPr>
          <p:spPr bwMode="auto">
            <a:xfrm>
              <a:off x="1495"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01" name="Line 975"/>
            <p:cNvSpPr>
              <a:spLocks noChangeShapeType="1"/>
            </p:cNvSpPr>
            <p:nvPr/>
          </p:nvSpPr>
          <p:spPr bwMode="auto">
            <a:xfrm>
              <a:off x="1483" y="1536"/>
              <a:ext cx="25" cy="2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02" name="Line 976"/>
            <p:cNvSpPr>
              <a:spLocks noChangeShapeType="1"/>
            </p:cNvSpPr>
            <p:nvPr/>
          </p:nvSpPr>
          <p:spPr bwMode="auto">
            <a:xfrm>
              <a:off x="1475" y="1538"/>
              <a:ext cx="23" cy="24"/>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03" name="Line 977"/>
            <p:cNvSpPr>
              <a:spLocks noChangeShapeType="1"/>
            </p:cNvSpPr>
            <p:nvPr/>
          </p:nvSpPr>
          <p:spPr bwMode="auto">
            <a:xfrm>
              <a:off x="1475" y="1550"/>
              <a:ext cx="11" cy="12"/>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04" name="Line 978"/>
            <p:cNvSpPr>
              <a:spLocks noChangeShapeType="1"/>
            </p:cNvSpPr>
            <p:nvPr/>
          </p:nvSpPr>
          <p:spPr bwMode="auto">
            <a:xfrm>
              <a:off x="1475" y="1560"/>
              <a:ext cx="0" cy="2"/>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05" name="Rectangle 979"/>
            <p:cNvSpPr>
              <a:spLocks noChangeArrowheads="1"/>
            </p:cNvSpPr>
            <p:nvPr/>
          </p:nvSpPr>
          <p:spPr bwMode="auto">
            <a:xfrm>
              <a:off x="1475" y="1536"/>
              <a:ext cx="1232" cy="26"/>
            </a:xfrm>
            <a:prstGeom prst="rect">
              <a:avLst/>
            </a:prstGeom>
            <a:noFill/>
            <a:ln w="4763"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06" name="Line 980"/>
            <p:cNvSpPr>
              <a:spLocks noChangeShapeType="1"/>
            </p:cNvSpPr>
            <p:nvPr/>
          </p:nvSpPr>
          <p:spPr bwMode="auto">
            <a:xfrm>
              <a:off x="2689" y="1574"/>
              <a:ext cx="0" cy="298"/>
            </a:xfrm>
            <a:prstGeom prst="line">
              <a:avLst/>
            </a:prstGeom>
            <a:noFill/>
            <a:ln w="4763"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07" name="Line 981"/>
            <p:cNvSpPr>
              <a:spLocks noChangeShapeType="1"/>
            </p:cNvSpPr>
            <p:nvPr/>
          </p:nvSpPr>
          <p:spPr bwMode="auto">
            <a:xfrm flipH="1">
              <a:off x="589" y="2929"/>
              <a:ext cx="68" cy="68"/>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08" name="Line 982"/>
            <p:cNvSpPr>
              <a:spLocks noChangeShapeType="1"/>
            </p:cNvSpPr>
            <p:nvPr/>
          </p:nvSpPr>
          <p:spPr bwMode="auto">
            <a:xfrm flipH="1">
              <a:off x="589" y="2824"/>
              <a:ext cx="162" cy="16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09" name="Line 983"/>
            <p:cNvSpPr>
              <a:spLocks noChangeShapeType="1"/>
            </p:cNvSpPr>
            <p:nvPr/>
          </p:nvSpPr>
          <p:spPr bwMode="auto">
            <a:xfrm flipH="1">
              <a:off x="589" y="2720"/>
              <a:ext cx="255" cy="255"/>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10" name="Line 984"/>
            <p:cNvSpPr>
              <a:spLocks noChangeShapeType="1"/>
            </p:cNvSpPr>
            <p:nvPr/>
          </p:nvSpPr>
          <p:spPr bwMode="auto">
            <a:xfrm flipH="1">
              <a:off x="589" y="2615"/>
              <a:ext cx="349" cy="349"/>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11" name="Line 985"/>
            <p:cNvSpPr>
              <a:spLocks noChangeShapeType="1"/>
            </p:cNvSpPr>
            <p:nvPr/>
          </p:nvSpPr>
          <p:spPr bwMode="auto">
            <a:xfrm flipH="1">
              <a:off x="589" y="2511"/>
              <a:ext cx="442" cy="4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12" name="Line 986"/>
            <p:cNvSpPr>
              <a:spLocks noChangeShapeType="1"/>
            </p:cNvSpPr>
            <p:nvPr/>
          </p:nvSpPr>
          <p:spPr bwMode="auto">
            <a:xfrm flipH="1">
              <a:off x="589" y="2407"/>
              <a:ext cx="535" cy="535"/>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13" name="Line 987"/>
            <p:cNvSpPr>
              <a:spLocks noChangeShapeType="1"/>
            </p:cNvSpPr>
            <p:nvPr/>
          </p:nvSpPr>
          <p:spPr bwMode="auto">
            <a:xfrm flipH="1">
              <a:off x="589" y="2302"/>
              <a:ext cx="628" cy="628"/>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14" name="Line 988"/>
            <p:cNvSpPr>
              <a:spLocks noChangeShapeType="1"/>
            </p:cNvSpPr>
            <p:nvPr/>
          </p:nvSpPr>
          <p:spPr bwMode="auto">
            <a:xfrm flipH="1">
              <a:off x="640" y="2199"/>
              <a:ext cx="671" cy="670"/>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15" name="Line 989"/>
            <p:cNvSpPr>
              <a:spLocks noChangeShapeType="1"/>
            </p:cNvSpPr>
            <p:nvPr/>
          </p:nvSpPr>
          <p:spPr bwMode="auto">
            <a:xfrm flipH="1">
              <a:off x="737" y="2094"/>
              <a:ext cx="667" cy="667"/>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16" name="Line 990"/>
            <p:cNvSpPr>
              <a:spLocks noChangeShapeType="1"/>
            </p:cNvSpPr>
            <p:nvPr/>
          </p:nvSpPr>
          <p:spPr bwMode="auto">
            <a:xfrm flipH="1">
              <a:off x="835" y="1990"/>
              <a:ext cx="663" cy="661"/>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17" name="Line 991"/>
            <p:cNvSpPr>
              <a:spLocks noChangeShapeType="1"/>
            </p:cNvSpPr>
            <p:nvPr/>
          </p:nvSpPr>
          <p:spPr bwMode="auto">
            <a:xfrm flipH="1">
              <a:off x="933" y="1885"/>
              <a:ext cx="657" cy="658"/>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18" name="Line 992"/>
            <p:cNvSpPr>
              <a:spLocks noChangeShapeType="1"/>
            </p:cNvSpPr>
            <p:nvPr/>
          </p:nvSpPr>
          <p:spPr bwMode="auto">
            <a:xfrm flipH="1">
              <a:off x="1030" y="1781"/>
              <a:ext cx="654" cy="65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19" name="Line 993"/>
            <p:cNvSpPr>
              <a:spLocks noChangeShapeType="1"/>
            </p:cNvSpPr>
            <p:nvPr/>
          </p:nvSpPr>
          <p:spPr bwMode="auto">
            <a:xfrm flipH="1">
              <a:off x="1128" y="1677"/>
              <a:ext cx="650" cy="649"/>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20" name="Line 994"/>
            <p:cNvSpPr>
              <a:spLocks noChangeShapeType="1"/>
            </p:cNvSpPr>
            <p:nvPr/>
          </p:nvSpPr>
          <p:spPr bwMode="auto">
            <a:xfrm flipH="1">
              <a:off x="1227" y="1572"/>
              <a:ext cx="644" cy="64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21" name="Line 995"/>
            <p:cNvSpPr>
              <a:spLocks noChangeShapeType="1"/>
            </p:cNvSpPr>
            <p:nvPr/>
          </p:nvSpPr>
          <p:spPr bwMode="auto">
            <a:xfrm flipH="1">
              <a:off x="1324" y="1468"/>
              <a:ext cx="641" cy="639"/>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22" name="Line 996"/>
            <p:cNvSpPr>
              <a:spLocks noChangeShapeType="1"/>
            </p:cNvSpPr>
            <p:nvPr/>
          </p:nvSpPr>
          <p:spPr bwMode="auto">
            <a:xfrm flipH="1">
              <a:off x="1422" y="1363"/>
              <a:ext cx="636" cy="636"/>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23" name="Line 997"/>
            <p:cNvSpPr>
              <a:spLocks noChangeShapeType="1"/>
            </p:cNvSpPr>
            <p:nvPr/>
          </p:nvSpPr>
          <p:spPr bwMode="auto">
            <a:xfrm flipH="1">
              <a:off x="1520" y="1259"/>
              <a:ext cx="630" cy="630"/>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24" name="Line 998"/>
            <p:cNvSpPr>
              <a:spLocks noChangeShapeType="1"/>
            </p:cNvSpPr>
            <p:nvPr/>
          </p:nvSpPr>
          <p:spPr bwMode="auto">
            <a:xfrm flipH="1">
              <a:off x="1617" y="1154"/>
              <a:ext cx="627" cy="627"/>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25" name="Line 999"/>
            <p:cNvSpPr>
              <a:spLocks noChangeShapeType="1"/>
            </p:cNvSpPr>
            <p:nvPr/>
          </p:nvSpPr>
          <p:spPr bwMode="auto">
            <a:xfrm flipH="1">
              <a:off x="1715" y="1050"/>
              <a:ext cx="623" cy="62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26" name="Line 1000"/>
            <p:cNvSpPr>
              <a:spLocks noChangeShapeType="1"/>
            </p:cNvSpPr>
            <p:nvPr/>
          </p:nvSpPr>
          <p:spPr bwMode="auto">
            <a:xfrm flipH="1">
              <a:off x="1813" y="990"/>
              <a:ext cx="573" cy="57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27" name="Line 1001"/>
            <p:cNvSpPr>
              <a:spLocks noChangeShapeType="1"/>
            </p:cNvSpPr>
            <p:nvPr/>
          </p:nvSpPr>
          <p:spPr bwMode="auto">
            <a:xfrm flipH="1">
              <a:off x="1911" y="990"/>
              <a:ext cx="465" cy="46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28" name="Line 1002"/>
            <p:cNvSpPr>
              <a:spLocks noChangeShapeType="1"/>
            </p:cNvSpPr>
            <p:nvPr/>
          </p:nvSpPr>
          <p:spPr bwMode="auto">
            <a:xfrm flipH="1">
              <a:off x="2009" y="990"/>
              <a:ext cx="355" cy="356"/>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29" name="Line 1003"/>
            <p:cNvSpPr>
              <a:spLocks noChangeShapeType="1"/>
            </p:cNvSpPr>
            <p:nvPr/>
          </p:nvSpPr>
          <p:spPr bwMode="auto">
            <a:xfrm flipH="1">
              <a:off x="2107" y="990"/>
              <a:ext cx="247" cy="247"/>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30" name="Line 1004"/>
            <p:cNvSpPr>
              <a:spLocks noChangeShapeType="1"/>
            </p:cNvSpPr>
            <p:nvPr/>
          </p:nvSpPr>
          <p:spPr bwMode="auto">
            <a:xfrm flipH="1">
              <a:off x="2205" y="990"/>
              <a:ext cx="137" cy="138"/>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31" name="Line 1005"/>
            <p:cNvSpPr>
              <a:spLocks noChangeShapeType="1"/>
            </p:cNvSpPr>
            <p:nvPr/>
          </p:nvSpPr>
          <p:spPr bwMode="auto">
            <a:xfrm flipH="1">
              <a:off x="2302" y="990"/>
              <a:ext cx="29" cy="29"/>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32" name="Line 1006"/>
            <p:cNvSpPr>
              <a:spLocks noChangeShapeType="1"/>
            </p:cNvSpPr>
            <p:nvPr/>
          </p:nvSpPr>
          <p:spPr bwMode="auto">
            <a:xfrm>
              <a:off x="2381" y="990"/>
              <a:ext cx="5" cy="5"/>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33" name="Line 1007"/>
            <p:cNvSpPr>
              <a:spLocks noChangeShapeType="1"/>
            </p:cNvSpPr>
            <p:nvPr/>
          </p:nvSpPr>
          <p:spPr bwMode="auto">
            <a:xfrm>
              <a:off x="2370" y="990"/>
              <a:ext cx="11" cy="1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34" name="Line 1008"/>
            <p:cNvSpPr>
              <a:spLocks noChangeShapeType="1"/>
            </p:cNvSpPr>
            <p:nvPr/>
          </p:nvSpPr>
          <p:spPr bwMode="auto">
            <a:xfrm>
              <a:off x="2360" y="990"/>
              <a:ext cx="16" cy="18"/>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2" name="Group 1210"/>
          <p:cNvGrpSpPr>
            <a:grpSpLocks/>
          </p:cNvGrpSpPr>
          <p:nvPr/>
        </p:nvGrpSpPr>
        <p:grpSpPr bwMode="auto">
          <a:xfrm>
            <a:off x="3410907" y="1467482"/>
            <a:ext cx="1714500" cy="1889126"/>
            <a:chOff x="1291" y="990"/>
            <a:chExt cx="1080" cy="1190"/>
          </a:xfrm>
        </p:grpSpPr>
        <p:sp>
          <p:nvSpPr>
            <p:cNvPr id="9535" name="Line 1010"/>
            <p:cNvSpPr>
              <a:spLocks noChangeShapeType="1"/>
            </p:cNvSpPr>
            <p:nvPr/>
          </p:nvSpPr>
          <p:spPr bwMode="auto">
            <a:xfrm>
              <a:off x="2348" y="990"/>
              <a:ext cx="23" cy="2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36" name="Line 1011"/>
            <p:cNvSpPr>
              <a:spLocks noChangeShapeType="1"/>
            </p:cNvSpPr>
            <p:nvPr/>
          </p:nvSpPr>
          <p:spPr bwMode="auto">
            <a:xfrm>
              <a:off x="2336" y="990"/>
              <a:ext cx="29" cy="29"/>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37" name="Line 1012"/>
            <p:cNvSpPr>
              <a:spLocks noChangeShapeType="1"/>
            </p:cNvSpPr>
            <p:nvPr/>
          </p:nvSpPr>
          <p:spPr bwMode="auto">
            <a:xfrm>
              <a:off x="2327" y="992"/>
              <a:ext cx="34" cy="3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38" name="Line 1013"/>
            <p:cNvSpPr>
              <a:spLocks noChangeShapeType="1"/>
            </p:cNvSpPr>
            <p:nvPr/>
          </p:nvSpPr>
          <p:spPr bwMode="auto">
            <a:xfrm>
              <a:off x="2322" y="997"/>
              <a:ext cx="33" cy="3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39" name="Line 1014"/>
            <p:cNvSpPr>
              <a:spLocks noChangeShapeType="1"/>
            </p:cNvSpPr>
            <p:nvPr/>
          </p:nvSpPr>
          <p:spPr bwMode="auto">
            <a:xfrm>
              <a:off x="2317" y="1003"/>
              <a:ext cx="33" cy="3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40" name="Line 1015"/>
            <p:cNvSpPr>
              <a:spLocks noChangeShapeType="1"/>
            </p:cNvSpPr>
            <p:nvPr/>
          </p:nvSpPr>
          <p:spPr bwMode="auto">
            <a:xfrm>
              <a:off x="2311" y="1009"/>
              <a:ext cx="34" cy="3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41" name="Line 1016"/>
            <p:cNvSpPr>
              <a:spLocks noChangeShapeType="1"/>
            </p:cNvSpPr>
            <p:nvPr/>
          </p:nvSpPr>
          <p:spPr bwMode="auto">
            <a:xfrm>
              <a:off x="2306" y="1015"/>
              <a:ext cx="34" cy="3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42" name="Line 1017"/>
            <p:cNvSpPr>
              <a:spLocks noChangeShapeType="1"/>
            </p:cNvSpPr>
            <p:nvPr/>
          </p:nvSpPr>
          <p:spPr bwMode="auto">
            <a:xfrm>
              <a:off x="2301" y="1020"/>
              <a:ext cx="33" cy="3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43" name="Line 1018"/>
            <p:cNvSpPr>
              <a:spLocks noChangeShapeType="1"/>
            </p:cNvSpPr>
            <p:nvPr/>
          </p:nvSpPr>
          <p:spPr bwMode="auto">
            <a:xfrm>
              <a:off x="2296" y="1026"/>
              <a:ext cx="32" cy="3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44" name="Line 1019"/>
            <p:cNvSpPr>
              <a:spLocks noChangeShapeType="1"/>
            </p:cNvSpPr>
            <p:nvPr/>
          </p:nvSpPr>
          <p:spPr bwMode="auto">
            <a:xfrm>
              <a:off x="2290" y="1032"/>
              <a:ext cx="34" cy="3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45" name="Line 1020"/>
            <p:cNvSpPr>
              <a:spLocks noChangeShapeType="1"/>
            </p:cNvSpPr>
            <p:nvPr/>
          </p:nvSpPr>
          <p:spPr bwMode="auto">
            <a:xfrm>
              <a:off x="2284" y="1038"/>
              <a:ext cx="34" cy="3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46" name="Line 1021"/>
            <p:cNvSpPr>
              <a:spLocks noChangeShapeType="1"/>
            </p:cNvSpPr>
            <p:nvPr/>
          </p:nvSpPr>
          <p:spPr bwMode="auto">
            <a:xfrm>
              <a:off x="2280" y="1044"/>
              <a:ext cx="33" cy="3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47" name="Line 1022"/>
            <p:cNvSpPr>
              <a:spLocks noChangeShapeType="1"/>
            </p:cNvSpPr>
            <p:nvPr/>
          </p:nvSpPr>
          <p:spPr bwMode="auto">
            <a:xfrm>
              <a:off x="2274" y="1050"/>
              <a:ext cx="34" cy="3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48" name="Line 1023"/>
            <p:cNvSpPr>
              <a:spLocks noChangeShapeType="1"/>
            </p:cNvSpPr>
            <p:nvPr/>
          </p:nvSpPr>
          <p:spPr bwMode="auto">
            <a:xfrm>
              <a:off x="2270" y="1056"/>
              <a:ext cx="33" cy="3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49" name="Line 1024"/>
            <p:cNvSpPr>
              <a:spLocks noChangeShapeType="1"/>
            </p:cNvSpPr>
            <p:nvPr/>
          </p:nvSpPr>
          <p:spPr bwMode="auto">
            <a:xfrm>
              <a:off x="2264" y="1062"/>
              <a:ext cx="33" cy="3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50" name="Line 1025"/>
            <p:cNvSpPr>
              <a:spLocks noChangeShapeType="1"/>
            </p:cNvSpPr>
            <p:nvPr/>
          </p:nvSpPr>
          <p:spPr bwMode="auto">
            <a:xfrm>
              <a:off x="2259" y="1068"/>
              <a:ext cx="34" cy="3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51" name="Line 1026"/>
            <p:cNvSpPr>
              <a:spLocks noChangeShapeType="1"/>
            </p:cNvSpPr>
            <p:nvPr/>
          </p:nvSpPr>
          <p:spPr bwMode="auto">
            <a:xfrm>
              <a:off x="2253" y="1073"/>
              <a:ext cx="34" cy="3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52" name="Line 1027"/>
            <p:cNvSpPr>
              <a:spLocks noChangeShapeType="1"/>
            </p:cNvSpPr>
            <p:nvPr/>
          </p:nvSpPr>
          <p:spPr bwMode="auto">
            <a:xfrm>
              <a:off x="2249" y="1079"/>
              <a:ext cx="33" cy="3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53" name="Line 1028"/>
            <p:cNvSpPr>
              <a:spLocks noChangeShapeType="1"/>
            </p:cNvSpPr>
            <p:nvPr/>
          </p:nvSpPr>
          <p:spPr bwMode="auto">
            <a:xfrm>
              <a:off x="2243" y="1085"/>
              <a:ext cx="33" cy="3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54" name="Line 1029"/>
            <p:cNvSpPr>
              <a:spLocks noChangeShapeType="1"/>
            </p:cNvSpPr>
            <p:nvPr/>
          </p:nvSpPr>
          <p:spPr bwMode="auto">
            <a:xfrm>
              <a:off x="2237" y="1091"/>
              <a:ext cx="35" cy="3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55" name="Line 1030"/>
            <p:cNvSpPr>
              <a:spLocks noChangeShapeType="1"/>
            </p:cNvSpPr>
            <p:nvPr/>
          </p:nvSpPr>
          <p:spPr bwMode="auto">
            <a:xfrm>
              <a:off x="2233" y="1096"/>
              <a:ext cx="33" cy="3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56" name="Line 1031"/>
            <p:cNvSpPr>
              <a:spLocks noChangeShapeType="1"/>
            </p:cNvSpPr>
            <p:nvPr/>
          </p:nvSpPr>
          <p:spPr bwMode="auto">
            <a:xfrm>
              <a:off x="2227" y="1102"/>
              <a:ext cx="33" cy="3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57" name="Line 1032"/>
            <p:cNvSpPr>
              <a:spLocks noChangeShapeType="1"/>
            </p:cNvSpPr>
            <p:nvPr/>
          </p:nvSpPr>
          <p:spPr bwMode="auto">
            <a:xfrm>
              <a:off x="2222" y="1108"/>
              <a:ext cx="34" cy="3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58" name="Line 1033"/>
            <p:cNvSpPr>
              <a:spLocks noChangeShapeType="1"/>
            </p:cNvSpPr>
            <p:nvPr/>
          </p:nvSpPr>
          <p:spPr bwMode="auto">
            <a:xfrm>
              <a:off x="2216" y="1114"/>
              <a:ext cx="34" cy="3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59" name="Line 1034"/>
            <p:cNvSpPr>
              <a:spLocks noChangeShapeType="1"/>
            </p:cNvSpPr>
            <p:nvPr/>
          </p:nvSpPr>
          <p:spPr bwMode="auto">
            <a:xfrm>
              <a:off x="2212" y="1120"/>
              <a:ext cx="33" cy="3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60" name="Line 1035"/>
            <p:cNvSpPr>
              <a:spLocks noChangeShapeType="1"/>
            </p:cNvSpPr>
            <p:nvPr/>
          </p:nvSpPr>
          <p:spPr bwMode="auto">
            <a:xfrm>
              <a:off x="2206" y="1126"/>
              <a:ext cx="34" cy="3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61" name="Line 1036"/>
            <p:cNvSpPr>
              <a:spLocks noChangeShapeType="1"/>
            </p:cNvSpPr>
            <p:nvPr/>
          </p:nvSpPr>
          <p:spPr bwMode="auto">
            <a:xfrm>
              <a:off x="2201" y="1132"/>
              <a:ext cx="34" cy="3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62" name="Line 1037"/>
            <p:cNvSpPr>
              <a:spLocks noChangeShapeType="1"/>
            </p:cNvSpPr>
            <p:nvPr/>
          </p:nvSpPr>
          <p:spPr bwMode="auto">
            <a:xfrm>
              <a:off x="2196" y="1138"/>
              <a:ext cx="33" cy="3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63" name="Line 1038"/>
            <p:cNvSpPr>
              <a:spLocks noChangeShapeType="1"/>
            </p:cNvSpPr>
            <p:nvPr/>
          </p:nvSpPr>
          <p:spPr bwMode="auto">
            <a:xfrm>
              <a:off x="2190" y="1144"/>
              <a:ext cx="34" cy="3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64" name="Line 1039"/>
            <p:cNvSpPr>
              <a:spLocks noChangeShapeType="1"/>
            </p:cNvSpPr>
            <p:nvPr/>
          </p:nvSpPr>
          <p:spPr bwMode="auto">
            <a:xfrm>
              <a:off x="2185" y="1150"/>
              <a:ext cx="34" cy="3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65" name="Line 1040"/>
            <p:cNvSpPr>
              <a:spLocks noChangeShapeType="1"/>
            </p:cNvSpPr>
            <p:nvPr/>
          </p:nvSpPr>
          <p:spPr bwMode="auto">
            <a:xfrm>
              <a:off x="2179" y="1155"/>
              <a:ext cx="35" cy="3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66" name="Line 1041"/>
            <p:cNvSpPr>
              <a:spLocks noChangeShapeType="1"/>
            </p:cNvSpPr>
            <p:nvPr/>
          </p:nvSpPr>
          <p:spPr bwMode="auto">
            <a:xfrm>
              <a:off x="2175" y="1161"/>
              <a:ext cx="33" cy="3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67" name="Line 1042"/>
            <p:cNvSpPr>
              <a:spLocks noChangeShapeType="1"/>
            </p:cNvSpPr>
            <p:nvPr/>
          </p:nvSpPr>
          <p:spPr bwMode="auto">
            <a:xfrm>
              <a:off x="2169" y="1167"/>
              <a:ext cx="35" cy="3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68" name="Line 1043"/>
            <p:cNvSpPr>
              <a:spLocks noChangeShapeType="1"/>
            </p:cNvSpPr>
            <p:nvPr/>
          </p:nvSpPr>
          <p:spPr bwMode="auto">
            <a:xfrm>
              <a:off x="2164" y="1173"/>
              <a:ext cx="34" cy="3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69" name="Line 1044"/>
            <p:cNvSpPr>
              <a:spLocks noChangeShapeType="1"/>
            </p:cNvSpPr>
            <p:nvPr/>
          </p:nvSpPr>
          <p:spPr bwMode="auto">
            <a:xfrm>
              <a:off x="2159" y="1178"/>
              <a:ext cx="33" cy="3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70" name="Line 1045"/>
            <p:cNvSpPr>
              <a:spLocks noChangeShapeType="1"/>
            </p:cNvSpPr>
            <p:nvPr/>
          </p:nvSpPr>
          <p:spPr bwMode="auto">
            <a:xfrm>
              <a:off x="2154" y="1184"/>
              <a:ext cx="34" cy="35"/>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71" name="Line 1046"/>
            <p:cNvSpPr>
              <a:spLocks noChangeShapeType="1"/>
            </p:cNvSpPr>
            <p:nvPr/>
          </p:nvSpPr>
          <p:spPr bwMode="auto">
            <a:xfrm>
              <a:off x="2148" y="1190"/>
              <a:ext cx="34" cy="35"/>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72" name="Line 1047"/>
            <p:cNvSpPr>
              <a:spLocks noChangeShapeType="1"/>
            </p:cNvSpPr>
            <p:nvPr/>
          </p:nvSpPr>
          <p:spPr bwMode="auto">
            <a:xfrm>
              <a:off x="2142" y="1196"/>
              <a:ext cx="35" cy="3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73" name="Line 1048"/>
            <p:cNvSpPr>
              <a:spLocks noChangeShapeType="1"/>
            </p:cNvSpPr>
            <p:nvPr/>
          </p:nvSpPr>
          <p:spPr bwMode="auto">
            <a:xfrm>
              <a:off x="2138" y="1202"/>
              <a:ext cx="33" cy="3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74" name="Line 1049"/>
            <p:cNvSpPr>
              <a:spLocks noChangeShapeType="1"/>
            </p:cNvSpPr>
            <p:nvPr/>
          </p:nvSpPr>
          <p:spPr bwMode="auto">
            <a:xfrm>
              <a:off x="2132" y="1208"/>
              <a:ext cx="35" cy="3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75" name="Line 1050"/>
            <p:cNvSpPr>
              <a:spLocks noChangeShapeType="1"/>
            </p:cNvSpPr>
            <p:nvPr/>
          </p:nvSpPr>
          <p:spPr bwMode="auto">
            <a:xfrm>
              <a:off x="2127" y="1214"/>
              <a:ext cx="34" cy="3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76" name="Line 1051"/>
            <p:cNvSpPr>
              <a:spLocks noChangeShapeType="1"/>
            </p:cNvSpPr>
            <p:nvPr/>
          </p:nvSpPr>
          <p:spPr bwMode="auto">
            <a:xfrm>
              <a:off x="2122" y="1220"/>
              <a:ext cx="34" cy="3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77" name="Line 1052"/>
            <p:cNvSpPr>
              <a:spLocks noChangeShapeType="1"/>
            </p:cNvSpPr>
            <p:nvPr/>
          </p:nvSpPr>
          <p:spPr bwMode="auto">
            <a:xfrm>
              <a:off x="2117" y="1226"/>
              <a:ext cx="33" cy="3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78" name="Line 1053"/>
            <p:cNvSpPr>
              <a:spLocks noChangeShapeType="1"/>
            </p:cNvSpPr>
            <p:nvPr/>
          </p:nvSpPr>
          <p:spPr bwMode="auto">
            <a:xfrm>
              <a:off x="2111" y="1231"/>
              <a:ext cx="35" cy="3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79" name="Line 1054"/>
            <p:cNvSpPr>
              <a:spLocks noChangeShapeType="1"/>
            </p:cNvSpPr>
            <p:nvPr/>
          </p:nvSpPr>
          <p:spPr bwMode="auto">
            <a:xfrm>
              <a:off x="2107" y="1237"/>
              <a:ext cx="33" cy="3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80" name="Line 1055"/>
            <p:cNvSpPr>
              <a:spLocks noChangeShapeType="1"/>
            </p:cNvSpPr>
            <p:nvPr/>
          </p:nvSpPr>
          <p:spPr bwMode="auto">
            <a:xfrm>
              <a:off x="2101" y="1243"/>
              <a:ext cx="33" cy="3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81" name="Line 1056"/>
            <p:cNvSpPr>
              <a:spLocks noChangeShapeType="1"/>
            </p:cNvSpPr>
            <p:nvPr/>
          </p:nvSpPr>
          <p:spPr bwMode="auto">
            <a:xfrm>
              <a:off x="2096" y="1249"/>
              <a:ext cx="34" cy="3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82" name="Line 1057"/>
            <p:cNvSpPr>
              <a:spLocks noChangeShapeType="1"/>
            </p:cNvSpPr>
            <p:nvPr/>
          </p:nvSpPr>
          <p:spPr bwMode="auto">
            <a:xfrm>
              <a:off x="2091" y="1255"/>
              <a:ext cx="33" cy="3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83" name="Line 1058"/>
            <p:cNvSpPr>
              <a:spLocks noChangeShapeType="1"/>
            </p:cNvSpPr>
            <p:nvPr/>
          </p:nvSpPr>
          <p:spPr bwMode="auto">
            <a:xfrm>
              <a:off x="2085" y="1260"/>
              <a:ext cx="34" cy="35"/>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84" name="Line 1059"/>
            <p:cNvSpPr>
              <a:spLocks noChangeShapeType="1"/>
            </p:cNvSpPr>
            <p:nvPr/>
          </p:nvSpPr>
          <p:spPr bwMode="auto">
            <a:xfrm>
              <a:off x="2080" y="1266"/>
              <a:ext cx="34" cy="35"/>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85" name="Line 1060"/>
            <p:cNvSpPr>
              <a:spLocks noChangeShapeType="1"/>
            </p:cNvSpPr>
            <p:nvPr/>
          </p:nvSpPr>
          <p:spPr bwMode="auto">
            <a:xfrm>
              <a:off x="2074" y="1272"/>
              <a:ext cx="35" cy="3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86" name="Line 1061"/>
            <p:cNvSpPr>
              <a:spLocks noChangeShapeType="1"/>
            </p:cNvSpPr>
            <p:nvPr/>
          </p:nvSpPr>
          <p:spPr bwMode="auto">
            <a:xfrm>
              <a:off x="2070" y="1278"/>
              <a:ext cx="33" cy="3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87" name="Line 1062"/>
            <p:cNvSpPr>
              <a:spLocks noChangeShapeType="1"/>
            </p:cNvSpPr>
            <p:nvPr/>
          </p:nvSpPr>
          <p:spPr bwMode="auto">
            <a:xfrm>
              <a:off x="2064" y="1283"/>
              <a:ext cx="35" cy="35"/>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88" name="Line 1063"/>
            <p:cNvSpPr>
              <a:spLocks noChangeShapeType="1"/>
            </p:cNvSpPr>
            <p:nvPr/>
          </p:nvSpPr>
          <p:spPr bwMode="auto">
            <a:xfrm>
              <a:off x="2059" y="1289"/>
              <a:ext cx="34" cy="35"/>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89" name="Line 1064"/>
            <p:cNvSpPr>
              <a:spLocks noChangeShapeType="1"/>
            </p:cNvSpPr>
            <p:nvPr/>
          </p:nvSpPr>
          <p:spPr bwMode="auto">
            <a:xfrm>
              <a:off x="2054" y="1296"/>
              <a:ext cx="34" cy="3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90" name="Line 1065"/>
            <p:cNvSpPr>
              <a:spLocks noChangeShapeType="1"/>
            </p:cNvSpPr>
            <p:nvPr/>
          </p:nvSpPr>
          <p:spPr bwMode="auto">
            <a:xfrm>
              <a:off x="2049" y="1302"/>
              <a:ext cx="33" cy="3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91" name="Line 1066"/>
            <p:cNvSpPr>
              <a:spLocks noChangeShapeType="1"/>
            </p:cNvSpPr>
            <p:nvPr/>
          </p:nvSpPr>
          <p:spPr bwMode="auto">
            <a:xfrm>
              <a:off x="2043" y="1308"/>
              <a:ext cx="35" cy="3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92" name="Line 1067"/>
            <p:cNvSpPr>
              <a:spLocks noChangeShapeType="1"/>
            </p:cNvSpPr>
            <p:nvPr/>
          </p:nvSpPr>
          <p:spPr bwMode="auto">
            <a:xfrm>
              <a:off x="2037" y="1313"/>
              <a:ext cx="35" cy="3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93" name="Line 1068"/>
            <p:cNvSpPr>
              <a:spLocks noChangeShapeType="1"/>
            </p:cNvSpPr>
            <p:nvPr/>
          </p:nvSpPr>
          <p:spPr bwMode="auto">
            <a:xfrm>
              <a:off x="2033" y="1319"/>
              <a:ext cx="33" cy="3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94" name="Line 1069"/>
            <p:cNvSpPr>
              <a:spLocks noChangeShapeType="1"/>
            </p:cNvSpPr>
            <p:nvPr/>
          </p:nvSpPr>
          <p:spPr bwMode="auto">
            <a:xfrm>
              <a:off x="2027" y="1325"/>
              <a:ext cx="35" cy="3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95" name="Line 1070"/>
            <p:cNvSpPr>
              <a:spLocks noChangeShapeType="1"/>
            </p:cNvSpPr>
            <p:nvPr/>
          </p:nvSpPr>
          <p:spPr bwMode="auto">
            <a:xfrm>
              <a:off x="2022" y="1331"/>
              <a:ext cx="34" cy="3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96" name="Line 1071"/>
            <p:cNvSpPr>
              <a:spLocks noChangeShapeType="1"/>
            </p:cNvSpPr>
            <p:nvPr/>
          </p:nvSpPr>
          <p:spPr bwMode="auto">
            <a:xfrm>
              <a:off x="2017" y="1337"/>
              <a:ext cx="34" cy="3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97" name="Line 1072"/>
            <p:cNvSpPr>
              <a:spLocks noChangeShapeType="1"/>
            </p:cNvSpPr>
            <p:nvPr/>
          </p:nvSpPr>
          <p:spPr bwMode="auto">
            <a:xfrm>
              <a:off x="2012" y="1342"/>
              <a:ext cx="33" cy="35"/>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98" name="Line 1073"/>
            <p:cNvSpPr>
              <a:spLocks noChangeShapeType="1"/>
            </p:cNvSpPr>
            <p:nvPr/>
          </p:nvSpPr>
          <p:spPr bwMode="auto">
            <a:xfrm>
              <a:off x="2006" y="1348"/>
              <a:ext cx="35" cy="35"/>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99" name="Line 1074"/>
            <p:cNvSpPr>
              <a:spLocks noChangeShapeType="1"/>
            </p:cNvSpPr>
            <p:nvPr/>
          </p:nvSpPr>
          <p:spPr bwMode="auto">
            <a:xfrm>
              <a:off x="2002" y="1354"/>
              <a:ext cx="33" cy="3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00" name="Line 1075"/>
            <p:cNvSpPr>
              <a:spLocks noChangeShapeType="1"/>
            </p:cNvSpPr>
            <p:nvPr/>
          </p:nvSpPr>
          <p:spPr bwMode="auto">
            <a:xfrm>
              <a:off x="1996" y="1360"/>
              <a:ext cx="34" cy="3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01" name="Line 1076"/>
            <p:cNvSpPr>
              <a:spLocks noChangeShapeType="1"/>
            </p:cNvSpPr>
            <p:nvPr/>
          </p:nvSpPr>
          <p:spPr bwMode="auto">
            <a:xfrm>
              <a:off x="1990" y="1365"/>
              <a:ext cx="35" cy="35"/>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02" name="Line 1077"/>
            <p:cNvSpPr>
              <a:spLocks noChangeShapeType="1"/>
            </p:cNvSpPr>
            <p:nvPr/>
          </p:nvSpPr>
          <p:spPr bwMode="auto">
            <a:xfrm>
              <a:off x="1985" y="1371"/>
              <a:ext cx="35" cy="35"/>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03" name="Line 1078"/>
            <p:cNvSpPr>
              <a:spLocks noChangeShapeType="1"/>
            </p:cNvSpPr>
            <p:nvPr/>
          </p:nvSpPr>
          <p:spPr bwMode="auto">
            <a:xfrm>
              <a:off x="1980" y="1378"/>
              <a:ext cx="34" cy="3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04" name="Line 1079"/>
            <p:cNvSpPr>
              <a:spLocks noChangeShapeType="1"/>
            </p:cNvSpPr>
            <p:nvPr/>
          </p:nvSpPr>
          <p:spPr bwMode="auto">
            <a:xfrm>
              <a:off x="1975" y="1384"/>
              <a:ext cx="35" cy="3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05" name="Line 1080"/>
            <p:cNvSpPr>
              <a:spLocks noChangeShapeType="1"/>
            </p:cNvSpPr>
            <p:nvPr/>
          </p:nvSpPr>
          <p:spPr bwMode="auto">
            <a:xfrm>
              <a:off x="1969" y="1390"/>
              <a:ext cx="35" cy="3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06" name="Line 1081"/>
            <p:cNvSpPr>
              <a:spLocks noChangeShapeType="1"/>
            </p:cNvSpPr>
            <p:nvPr/>
          </p:nvSpPr>
          <p:spPr bwMode="auto">
            <a:xfrm>
              <a:off x="1965" y="1395"/>
              <a:ext cx="33" cy="3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07" name="Line 1082"/>
            <p:cNvSpPr>
              <a:spLocks noChangeShapeType="1"/>
            </p:cNvSpPr>
            <p:nvPr/>
          </p:nvSpPr>
          <p:spPr bwMode="auto">
            <a:xfrm>
              <a:off x="1959" y="1401"/>
              <a:ext cx="34" cy="35"/>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08" name="Line 1083"/>
            <p:cNvSpPr>
              <a:spLocks noChangeShapeType="1"/>
            </p:cNvSpPr>
            <p:nvPr/>
          </p:nvSpPr>
          <p:spPr bwMode="auto">
            <a:xfrm>
              <a:off x="1954" y="1407"/>
              <a:ext cx="34" cy="35"/>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09" name="Line 1084"/>
            <p:cNvSpPr>
              <a:spLocks noChangeShapeType="1"/>
            </p:cNvSpPr>
            <p:nvPr/>
          </p:nvSpPr>
          <p:spPr bwMode="auto">
            <a:xfrm>
              <a:off x="1948" y="1413"/>
              <a:ext cx="35" cy="3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10" name="Line 1085"/>
            <p:cNvSpPr>
              <a:spLocks noChangeShapeType="1"/>
            </p:cNvSpPr>
            <p:nvPr/>
          </p:nvSpPr>
          <p:spPr bwMode="auto">
            <a:xfrm>
              <a:off x="1943" y="1418"/>
              <a:ext cx="34" cy="35"/>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11" name="Line 1086"/>
            <p:cNvSpPr>
              <a:spLocks noChangeShapeType="1"/>
            </p:cNvSpPr>
            <p:nvPr/>
          </p:nvSpPr>
          <p:spPr bwMode="auto">
            <a:xfrm>
              <a:off x="1938" y="1424"/>
              <a:ext cx="35" cy="35"/>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12" name="Line 1087"/>
            <p:cNvSpPr>
              <a:spLocks noChangeShapeType="1"/>
            </p:cNvSpPr>
            <p:nvPr/>
          </p:nvSpPr>
          <p:spPr bwMode="auto">
            <a:xfrm>
              <a:off x="1932" y="1430"/>
              <a:ext cx="35" cy="35"/>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13" name="Line 1088"/>
            <p:cNvSpPr>
              <a:spLocks noChangeShapeType="1"/>
            </p:cNvSpPr>
            <p:nvPr/>
          </p:nvSpPr>
          <p:spPr bwMode="auto">
            <a:xfrm>
              <a:off x="1928" y="1436"/>
              <a:ext cx="34" cy="3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14" name="Line 1089"/>
            <p:cNvSpPr>
              <a:spLocks noChangeShapeType="1"/>
            </p:cNvSpPr>
            <p:nvPr/>
          </p:nvSpPr>
          <p:spPr bwMode="auto">
            <a:xfrm>
              <a:off x="1922" y="1442"/>
              <a:ext cx="35" cy="3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15" name="Line 1090"/>
            <p:cNvSpPr>
              <a:spLocks noChangeShapeType="1"/>
            </p:cNvSpPr>
            <p:nvPr/>
          </p:nvSpPr>
          <p:spPr bwMode="auto">
            <a:xfrm>
              <a:off x="1917" y="1447"/>
              <a:ext cx="35" cy="35"/>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16" name="Line 1091"/>
            <p:cNvSpPr>
              <a:spLocks noChangeShapeType="1"/>
            </p:cNvSpPr>
            <p:nvPr/>
          </p:nvSpPr>
          <p:spPr bwMode="auto">
            <a:xfrm>
              <a:off x="1911" y="1453"/>
              <a:ext cx="35" cy="35"/>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17" name="Line 1092"/>
            <p:cNvSpPr>
              <a:spLocks noChangeShapeType="1"/>
            </p:cNvSpPr>
            <p:nvPr/>
          </p:nvSpPr>
          <p:spPr bwMode="auto">
            <a:xfrm>
              <a:off x="1907" y="1460"/>
              <a:ext cx="33" cy="3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18" name="Line 1093"/>
            <p:cNvSpPr>
              <a:spLocks noChangeShapeType="1"/>
            </p:cNvSpPr>
            <p:nvPr/>
          </p:nvSpPr>
          <p:spPr bwMode="auto">
            <a:xfrm>
              <a:off x="1901" y="1466"/>
              <a:ext cx="35" cy="3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19" name="Line 1094"/>
            <p:cNvSpPr>
              <a:spLocks noChangeShapeType="1"/>
            </p:cNvSpPr>
            <p:nvPr/>
          </p:nvSpPr>
          <p:spPr bwMode="auto">
            <a:xfrm>
              <a:off x="1896" y="1471"/>
              <a:ext cx="34" cy="35"/>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20" name="Line 1095"/>
            <p:cNvSpPr>
              <a:spLocks noChangeShapeType="1"/>
            </p:cNvSpPr>
            <p:nvPr/>
          </p:nvSpPr>
          <p:spPr bwMode="auto">
            <a:xfrm>
              <a:off x="1891" y="1477"/>
              <a:ext cx="34" cy="35"/>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21" name="Line 1096"/>
            <p:cNvSpPr>
              <a:spLocks noChangeShapeType="1"/>
            </p:cNvSpPr>
            <p:nvPr/>
          </p:nvSpPr>
          <p:spPr bwMode="auto">
            <a:xfrm>
              <a:off x="1885" y="1483"/>
              <a:ext cx="35" cy="35"/>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22" name="Line 1097"/>
            <p:cNvSpPr>
              <a:spLocks noChangeShapeType="1"/>
            </p:cNvSpPr>
            <p:nvPr/>
          </p:nvSpPr>
          <p:spPr bwMode="auto">
            <a:xfrm>
              <a:off x="1880" y="1489"/>
              <a:ext cx="35" cy="3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23" name="Line 1098"/>
            <p:cNvSpPr>
              <a:spLocks noChangeShapeType="1"/>
            </p:cNvSpPr>
            <p:nvPr/>
          </p:nvSpPr>
          <p:spPr bwMode="auto">
            <a:xfrm>
              <a:off x="1875" y="1495"/>
              <a:ext cx="34" cy="3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24" name="Line 1099"/>
            <p:cNvSpPr>
              <a:spLocks noChangeShapeType="1"/>
            </p:cNvSpPr>
            <p:nvPr/>
          </p:nvSpPr>
          <p:spPr bwMode="auto">
            <a:xfrm>
              <a:off x="1870" y="1500"/>
              <a:ext cx="35" cy="35"/>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25" name="Line 1100"/>
            <p:cNvSpPr>
              <a:spLocks noChangeShapeType="1"/>
            </p:cNvSpPr>
            <p:nvPr/>
          </p:nvSpPr>
          <p:spPr bwMode="auto">
            <a:xfrm>
              <a:off x="1864" y="1506"/>
              <a:ext cx="35" cy="35"/>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26" name="Line 1101"/>
            <p:cNvSpPr>
              <a:spLocks noChangeShapeType="1"/>
            </p:cNvSpPr>
            <p:nvPr/>
          </p:nvSpPr>
          <p:spPr bwMode="auto">
            <a:xfrm>
              <a:off x="1859" y="1512"/>
              <a:ext cx="35" cy="35"/>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27" name="Line 1102"/>
            <p:cNvSpPr>
              <a:spLocks noChangeShapeType="1"/>
            </p:cNvSpPr>
            <p:nvPr/>
          </p:nvSpPr>
          <p:spPr bwMode="auto">
            <a:xfrm>
              <a:off x="1854" y="1518"/>
              <a:ext cx="34" cy="3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28" name="Line 1103"/>
            <p:cNvSpPr>
              <a:spLocks noChangeShapeType="1"/>
            </p:cNvSpPr>
            <p:nvPr/>
          </p:nvSpPr>
          <p:spPr bwMode="auto">
            <a:xfrm>
              <a:off x="1849" y="1523"/>
              <a:ext cx="35" cy="35"/>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29" name="Line 1104"/>
            <p:cNvSpPr>
              <a:spLocks noChangeShapeType="1"/>
            </p:cNvSpPr>
            <p:nvPr/>
          </p:nvSpPr>
          <p:spPr bwMode="auto">
            <a:xfrm>
              <a:off x="1843" y="1529"/>
              <a:ext cx="35" cy="35"/>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30" name="Line 1105"/>
            <p:cNvSpPr>
              <a:spLocks noChangeShapeType="1"/>
            </p:cNvSpPr>
            <p:nvPr/>
          </p:nvSpPr>
          <p:spPr bwMode="auto">
            <a:xfrm>
              <a:off x="1837" y="1535"/>
              <a:ext cx="35" cy="35"/>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31" name="Line 1106"/>
            <p:cNvSpPr>
              <a:spLocks noChangeShapeType="1"/>
            </p:cNvSpPr>
            <p:nvPr/>
          </p:nvSpPr>
          <p:spPr bwMode="auto">
            <a:xfrm>
              <a:off x="1833" y="1541"/>
              <a:ext cx="35" cy="36"/>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32" name="Line 1107"/>
            <p:cNvSpPr>
              <a:spLocks noChangeShapeType="1"/>
            </p:cNvSpPr>
            <p:nvPr/>
          </p:nvSpPr>
          <p:spPr bwMode="auto">
            <a:xfrm>
              <a:off x="1827" y="1548"/>
              <a:ext cx="35" cy="3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33" name="Line 1108"/>
            <p:cNvSpPr>
              <a:spLocks noChangeShapeType="1"/>
            </p:cNvSpPr>
            <p:nvPr/>
          </p:nvSpPr>
          <p:spPr bwMode="auto">
            <a:xfrm>
              <a:off x="1823" y="1554"/>
              <a:ext cx="34" cy="3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34" name="Line 1109"/>
            <p:cNvSpPr>
              <a:spLocks noChangeShapeType="1"/>
            </p:cNvSpPr>
            <p:nvPr/>
          </p:nvSpPr>
          <p:spPr bwMode="auto">
            <a:xfrm>
              <a:off x="1817" y="1559"/>
              <a:ext cx="34" cy="35"/>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35" name="Line 1110"/>
            <p:cNvSpPr>
              <a:spLocks noChangeShapeType="1"/>
            </p:cNvSpPr>
            <p:nvPr/>
          </p:nvSpPr>
          <p:spPr bwMode="auto">
            <a:xfrm>
              <a:off x="1812" y="1565"/>
              <a:ext cx="35" cy="35"/>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36" name="Line 1111"/>
            <p:cNvSpPr>
              <a:spLocks noChangeShapeType="1"/>
            </p:cNvSpPr>
            <p:nvPr/>
          </p:nvSpPr>
          <p:spPr bwMode="auto">
            <a:xfrm>
              <a:off x="1806" y="1571"/>
              <a:ext cx="35" cy="3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37" name="Line 1112"/>
            <p:cNvSpPr>
              <a:spLocks noChangeShapeType="1"/>
            </p:cNvSpPr>
            <p:nvPr/>
          </p:nvSpPr>
          <p:spPr bwMode="auto">
            <a:xfrm>
              <a:off x="1802" y="1577"/>
              <a:ext cx="34" cy="3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38" name="Line 1113"/>
            <p:cNvSpPr>
              <a:spLocks noChangeShapeType="1"/>
            </p:cNvSpPr>
            <p:nvPr/>
          </p:nvSpPr>
          <p:spPr bwMode="auto">
            <a:xfrm>
              <a:off x="1796" y="1582"/>
              <a:ext cx="35" cy="35"/>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39" name="Line 1114"/>
            <p:cNvSpPr>
              <a:spLocks noChangeShapeType="1"/>
            </p:cNvSpPr>
            <p:nvPr/>
          </p:nvSpPr>
          <p:spPr bwMode="auto">
            <a:xfrm>
              <a:off x="1790" y="1588"/>
              <a:ext cx="36" cy="35"/>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40" name="Line 1115"/>
            <p:cNvSpPr>
              <a:spLocks noChangeShapeType="1"/>
            </p:cNvSpPr>
            <p:nvPr/>
          </p:nvSpPr>
          <p:spPr bwMode="auto">
            <a:xfrm>
              <a:off x="1786" y="1594"/>
              <a:ext cx="34" cy="3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41" name="Line 1116"/>
            <p:cNvSpPr>
              <a:spLocks noChangeShapeType="1"/>
            </p:cNvSpPr>
            <p:nvPr/>
          </p:nvSpPr>
          <p:spPr bwMode="auto">
            <a:xfrm>
              <a:off x="1780" y="1600"/>
              <a:ext cx="34" cy="3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42" name="Line 1117"/>
            <p:cNvSpPr>
              <a:spLocks noChangeShapeType="1"/>
            </p:cNvSpPr>
            <p:nvPr/>
          </p:nvSpPr>
          <p:spPr bwMode="auto">
            <a:xfrm>
              <a:off x="1775" y="1605"/>
              <a:ext cx="35" cy="35"/>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43" name="Line 1118"/>
            <p:cNvSpPr>
              <a:spLocks noChangeShapeType="1"/>
            </p:cNvSpPr>
            <p:nvPr/>
          </p:nvSpPr>
          <p:spPr bwMode="auto">
            <a:xfrm>
              <a:off x="1769" y="1611"/>
              <a:ext cx="35" cy="35"/>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44" name="Line 1119"/>
            <p:cNvSpPr>
              <a:spLocks noChangeShapeType="1"/>
            </p:cNvSpPr>
            <p:nvPr/>
          </p:nvSpPr>
          <p:spPr bwMode="auto">
            <a:xfrm>
              <a:off x="1765" y="1617"/>
              <a:ext cx="34" cy="36"/>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45" name="Line 1120"/>
            <p:cNvSpPr>
              <a:spLocks noChangeShapeType="1"/>
            </p:cNvSpPr>
            <p:nvPr/>
          </p:nvSpPr>
          <p:spPr bwMode="auto">
            <a:xfrm>
              <a:off x="1759" y="1623"/>
              <a:ext cx="35" cy="35"/>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46" name="Line 1121"/>
            <p:cNvSpPr>
              <a:spLocks noChangeShapeType="1"/>
            </p:cNvSpPr>
            <p:nvPr/>
          </p:nvSpPr>
          <p:spPr bwMode="auto">
            <a:xfrm>
              <a:off x="1754" y="1630"/>
              <a:ext cx="35" cy="3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47" name="Line 1122"/>
            <p:cNvSpPr>
              <a:spLocks noChangeShapeType="1"/>
            </p:cNvSpPr>
            <p:nvPr/>
          </p:nvSpPr>
          <p:spPr bwMode="auto">
            <a:xfrm>
              <a:off x="1749" y="1635"/>
              <a:ext cx="34" cy="35"/>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48" name="Line 1123"/>
            <p:cNvSpPr>
              <a:spLocks noChangeShapeType="1"/>
            </p:cNvSpPr>
            <p:nvPr/>
          </p:nvSpPr>
          <p:spPr bwMode="auto">
            <a:xfrm>
              <a:off x="1743" y="1641"/>
              <a:ext cx="36" cy="35"/>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49" name="Line 1124"/>
            <p:cNvSpPr>
              <a:spLocks noChangeShapeType="1"/>
            </p:cNvSpPr>
            <p:nvPr/>
          </p:nvSpPr>
          <p:spPr bwMode="auto">
            <a:xfrm>
              <a:off x="1738" y="1647"/>
              <a:ext cx="35" cy="35"/>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50" name="Line 1125"/>
            <p:cNvSpPr>
              <a:spLocks noChangeShapeType="1"/>
            </p:cNvSpPr>
            <p:nvPr/>
          </p:nvSpPr>
          <p:spPr bwMode="auto">
            <a:xfrm>
              <a:off x="1732" y="1653"/>
              <a:ext cx="36" cy="3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51" name="Line 1126"/>
            <p:cNvSpPr>
              <a:spLocks noChangeShapeType="1"/>
            </p:cNvSpPr>
            <p:nvPr/>
          </p:nvSpPr>
          <p:spPr bwMode="auto">
            <a:xfrm>
              <a:off x="1728" y="1658"/>
              <a:ext cx="34" cy="35"/>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52" name="Line 1127"/>
            <p:cNvSpPr>
              <a:spLocks noChangeShapeType="1"/>
            </p:cNvSpPr>
            <p:nvPr/>
          </p:nvSpPr>
          <p:spPr bwMode="auto">
            <a:xfrm>
              <a:off x="1722" y="1664"/>
              <a:ext cx="36" cy="35"/>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53" name="Line 1128"/>
            <p:cNvSpPr>
              <a:spLocks noChangeShapeType="1"/>
            </p:cNvSpPr>
            <p:nvPr/>
          </p:nvSpPr>
          <p:spPr bwMode="auto">
            <a:xfrm>
              <a:off x="1717" y="1670"/>
              <a:ext cx="35" cy="35"/>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54" name="Line 1129"/>
            <p:cNvSpPr>
              <a:spLocks noChangeShapeType="1"/>
            </p:cNvSpPr>
            <p:nvPr/>
          </p:nvSpPr>
          <p:spPr bwMode="auto">
            <a:xfrm>
              <a:off x="1712" y="1676"/>
              <a:ext cx="34" cy="3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55" name="Line 1130"/>
            <p:cNvSpPr>
              <a:spLocks noChangeShapeType="1"/>
            </p:cNvSpPr>
            <p:nvPr/>
          </p:nvSpPr>
          <p:spPr bwMode="auto">
            <a:xfrm>
              <a:off x="1707" y="1682"/>
              <a:ext cx="35" cy="3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56" name="Line 1131"/>
            <p:cNvSpPr>
              <a:spLocks noChangeShapeType="1"/>
            </p:cNvSpPr>
            <p:nvPr/>
          </p:nvSpPr>
          <p:spPr bwMode="auto">
            <a:xfrm>
              <a:off x="1701" y="1687"/>
              <a:ext cx="35" cy="36"/>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57" name="Line 1132"/>
            <p:cNvSpPr>
              <a:spLocks noChangeShapeType="1"/>
            </p:cNvSpPr>
            <p:nvPr/>
          </p:nvSpPr>
          <p:spPr bwMode="auto">
            <a:xfrm>
              <a:off x="1697" y="1693"/>
              <a:ext cx="34" cy="36"/>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58" name="Line 1133"/>
            <p:cNvSpPr>
              <a:spLocks noChangeShapeType="1"/>
            </p:cNvSpPr>
            <p:nvPr/>
          </p:nvSpPr>
          <p:spPr bwMode="auto">
            <a:xfrm>
              <a:off x="1691" y="1699"/>
              <a:ext cx="35" cy="36"/>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59" name="Line 1134"/>
            <p:cNvSpPr>
              <a:spLocks noChangeShapeType="1"/>
            </p:cNvSpPr>
            <p:nvPr/>
          </p:nvSpPr>
          <p:spPr bwMode="auto">
            <a:xfrm>
              <a:off x="1685" y="1705"/>
              <a:ext cx="36" cy="35"/>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60" name="Line 1135"/>
            <p:cNvSpPr>
              <a:spLocks noChangeShapeType="1"/>
            </p:cNvSpPr>
            <p:nvPr/>
          </p:nvSpPr>
          <p:spPr bwMode="auto">
            <a:xfrm>
              <a:off x="1680" y="1712"/>
              <a:ext cx="35" cy="3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61" name="Line 1136"/>
            <p:cNvSpPr>
              <a:spLocks noChangeShapeType="1"/>
            </p:cNvSpPr>
            <p:nvPr/>
          </p:nvSpPr>
          <p:spPr bwMode="auto">
            <a:xfrm>
              <a:off x="1675" y="1717"/>
              <a:ext cx="35" cy="35"/>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62" name="Line 1137"/>
            <p:cNvSpPr>
              <a:spLocks noChangeShapeType="1"/>
            </p:cNvSpPr>
            <p:nvPr/>
          </p:nvSpPr>
          <p:spPr bwMode="auto">
            <a:xfrm>
              <a:off x="1670" y="1723"/>
              <a:ext cx="35" cy="35"/>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63" name="Line 1138"/>
            <p:cNvSpPr>
              <a:spLocks noChangeShapeType="1"/>
            </p:cNvSpPr>
            <p:nvPr/>
          </p:nvSpPr>
          <p:spPr bwMode="auto">
            <a:xfrm>
              <a:off x="1664" y="1729"/>
              <a:ext cx="36" cy="35"/>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64" name="Line 1139"/>
            <p:cNvSpPr>
              <a:spLocks noChangeShapeType="1"/>
            </p:cNvSpPr>
            <p:nvPr/>
          </p:nvSpPr>
          <p:spPr bwMode="auto">
            <a:xfrm>
              <a:off x="1660" y="1735"/>
              <a:ext cx="34" cy="3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65" name="Line 1140"/>
            <p:cNvSpPr>
              <a:spLocks noChangeShapeType="1"/>
            </p:cNvSpPr>
            <p:nvPr/>
          </p:nvSpPr>
          <p:spPr bwMode="auto">
            <a:xfrm>
              <a:off x="1654" y="1740"/>
              <a:ext cx="36" cy="35"/>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66" name="Line 1141"/>
            <p:cNvSpPr>
              <a:spLocks noChangeShapeType="1"/>
            </p:cNvSpPr>
            <p:nvPr/>
          </p:nvSpPr>
          <p:spPr bwMode="auto">
            <a:xfrm>
              <a:off x="1649" y="1746"/>
              <a:ext cx="35" cy="35"/>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67" name="Line 1142"/>
            <p:cNvSpPr>
              <a:spLocks noChangeShapeType="1"/>
            </p:cNvSpPr>
            <p:nvPr/>
          </p:nvSpPr>
          <p:spPr bwMode="auto">
            <a:xfrm>
              <a:off x="1644" y="1752"/>
              <a:ext cx="34" cy="35"/>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68" name="Line 1143"/>
            <p:cNvSpPr>
              <a:spLocks noChangeShapeType="1"/>
            </p:cNvSpPr>
            <p:nvPr/>
          </p:nvSpPr>
          <p:spPr bwMode="auto">
            <a:xfrm>
              <a:off x="1638" y="1758"/>
              <a:ext cx="36" cy="36"/>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69" name="Line 1144"/>
            <p:cNvSpPr>
              <a:spLocks noChangeShapeType="1"/>
            </p:cNvSpPr>
            <p:nvPr/>
          </p:nvSpPr>
          <p:spPr bwMode="auto">
            <a:xfrm>
              <a:off x="1633" y="1764"/>
              <a:ext cx="35" cy="35"/>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70" name="Line 1145"/>
            <p:cNvSpPr>
              <a:spLocks noChangeShapeType="1"/>
            </p:cNvSpPr>
            <p:nvPr/>
          </p:nvSpPr>
          <p:spPr bwMode="auto">
            <a:xfrm>
              <a:off x="1627" y="1769"/>
              <a:ext cx="36" cy="36"/>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71" name="Line 1146"/>
            <p:cNvSpPr>
              <a:spLocks noChangeShapeType="1"/>
            </p:cNvSpPr>
            <p:nvPr/>
          </p:nvSpPr>
          <p:spPr bwMode="auto">
            <a:xfrm>
              <a:off x="1623" y="1775"/>
              <a:ext cx="34" cy="36"/>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72" name="Line 1147"/>
            <p:cNvSpPr>
              <a:spLocks noChangeShapeType="1"/>
            </p:cNvSpPr>
            <p:nvPr/>
          </p:nvSpPr>
          <p:spPr bwMode="auto">
            <a:xfrm>
              <a:off x="1617" y="1781"/>
              <a:ext cx="36" cy="36"/>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73" name="Line 1148"/>
            <p:cNvSpPr>
              <a:spLocks noChangeShapeType="1"/>
            </p:cNvSpPr>
            <p:nvPr/>
          </p:nvSpPr>
          <p:spPr bwMode="auto">
            <a:xfrm>
              <a:off x="1612" y="1787"/>
              <a:ext cx="35" cy="35"/>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74" name="Line 1149"/>
            <p:cNvSpPr>
              <a:spLocks noChangeShapeType="1"/>
            </p:cNvSpPr>
            <p:nvPr/>
          </p:nvSpPr>
          <p:spPr bwMode="auto">
            <a:xfrm>
              <a:off x="1606" y="1792"/>
              <a:ext cx="36" cy="36"/>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75" name="Line 1150"/>
            <p:cNvSpPr>
              <a:spLocks noChangeShapeType="1"/>
            </p:cNvSpPr>
            <p:nvPr/>
          </p:nvSpPr>
          <p:spPr bwMode="auto">
            <a:xfrm>
              <a:off x="1602" y="1799"/>
              <a:ext cx="35" cy="35"/>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76" name="Line 1151"/>
            <p:cNvSpPr>
              <a:spLocks noChangeShapeType="1"/>
            </p:cNvSpPr>
            <p:nvPr/>
          </p:nvSpPr>
          <p:spPr bwMode="auto">
            <a:xfrm>
              <a:off x="1596" y="1805"/>
              <a:ext cx="36" cy="35"/>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77" name="Line 1152"/>
            <p:cNvSpPr>
              <a:spLocks noChangeShapeType="1"/>
            </p:cNvSpPr>
            <p:nvPr/>
          </p:nvSpPr>
          <p:spPr bwMode="auto">
            <a:xfrm>
              <a:off x="1590" y="1811"/>
              <a:ext cx="36" cy="3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78" name="Line 1153"/>
            <p:cNvSpPr>
              <a:spLocks noChangeShapeType="1"/>
            </p:cNvSpPr>
            <p:nvPr/>
          </p:nvSpPr>
          <p:spPr bwMode="auto">
            <a:xfrm>
              <a:off x="1586" y="1817"/>
              <a:ext cx="34" cy="3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79" name="Line 1154"/>
            <p:cNvSpPr>
              <a:spLocks noChangeShapeType="1"/>
            </p:cNvSpPr>
            <p:nvPr/>
          </p:nvSpPr>
          <p:spPr bwMode="auto">
            <a:xfrm>
              <a:off x="1580" y="1822"/>
              <a:ext cx="36" cy="35"/>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80" name="Line 1155"/>
            <p:cNvSpPr>
              <a:spLocks noChangeShapeType="1"/>
            </p:cNvSpPr>
            <p:nvPr/>
          </p:nvSpPr>
          <p:spPr bwMode="auto">
            <a:xfrm>
              <a:off x="1575" y="1828"/>
              <a:ext cx="35" cy="35"/>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81" name="Line 1156"/>
            <p:cNvSpPr>
              <a:spLocks noChangeShapeType="1"/>
            </p:cNvSpPr>
            <p:nvPr/>
          </p:nvSpPr>
          <p:spPr bwMode="auto">
            <a:xfrm>
              <a:off x="1570" y="1834"/>
              <a:ext cx="35" cy="36"/>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82" name="Line 1157"/>
            <p:cNvSpPr>
              <a:spLocks noChangeShapeType="1"/>
            </p:cNvSpPr>
            <p:nvPr/>
          </p:nvSpPr>
          <p:spPr bwMode="auto">
            <a:xfrm>
              <a:off x="1565" y="1840"/>
              <a:ext cx="35" cy="35"/>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83" name="Line 1158"/>
            <p:cNvSpPr>
              <a:spLocks noChangeShapeType="1"/>
            </p:cNvSpPr>
            <p:nvPr/>
          </p:nvSpPr>
          <p:spPr bwMode="auto">
            <a:xfrm>
              <a:off x="1559" y="1845"/>
              <a:ext cx="36" cy="36"/>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84" name="Line 1159"/>
            <p:cNvSpPr>
              <a:spLocks noChangeShapeType="1"/>
            </p:cNvSpPr>
            <p:nvPr/>
          </p:nvSpPr>
          <p:spPr bwMode="auto">
            <a:xfrm>
              <a:off x="1555" y="1851"/>
              <a:ext cx="34" cy="36"/>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85" name="Line 1160"/>
            <p:cNvSpPr>
              <a:spLocks noChangeShapeType="1"/>
            </p:cNvSpPr>
            <p:nvPr/>
          </p:nvSpPr>
          <p:spPr bwMode="auto">
            <a:xfrm>
              <a:off x="1549" y="1857"/>
              <a:ext cx="36" cy="36"/>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86" name="Line 1161"/>
            <p:cNvSpPr>
              <a:spLocks noChangeShapeType="1"/>
            </p:cNvSpPr>
            <p:nvPr/>
          </p:nvSpPr>
          <p:spPr bwMode="auto">
            <a:xfrm>
              <a:off x="1543" y="1863"/>
              <a:ext cx="36" cy="36"/>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87" name="Line 1162"/>
            <p:cNvSpPr>
              <a:spLocks noChangeShapeType="1"/>
            </p:cNvSpPr>
            <p:nvPr/>
          </p:nvSpPr>
          <p:spPr bwMode="auto">
            <a:xfrm>
              <a:off x="1538" y="1868"/>
              <a:ext cx="36" cy="36"/>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88" name="Line 1163"/>
            <p:cNvSpPr>
              <a:spLocks noChangeShapeType="1"/>
            </p:cNvSpPr>
            <p:nvPr/>
          </p:nvSpPr>
          <p:spPr bwMode="auto">
            <a:xfrm>
              <a:off x="1533" y="1874"/>
              <a:ext cx="35" cy="36"/>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89" name="Line 1164"/>
            <p:cNvSpPr>
              <a:spLocks noChangeShapeType="1"/>
            </p:cNvSpPr>
            <p:nvPr/>
          </p:nvSpPr>
          <p:spPr bwMode="auto">
            <a:xfrm>
              <a:off x="1528" y="1881"/>
              <a:ext cx="36" cy="35"/>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90" name="Line 1165"/>
            <p:cNvSpPr>
              <a:spLocks noChangeShapeType="1"/>
            </p:cNvSpPr>
            <p:nvPr/>
          </p:nvSpPr>
          <p:spPr bwMode="auto">
            <a:xfrm>
              <a:off x="1522" y="1887"/>
              <a:ext cx="36" cy="35"/>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91" name="Line 1166"/>
            <p:cNvSpPr>
              <a:spLocks noChangeShapeType="1"/>
            </p:cNvSpPr>
            <p:nvPr/>
          </p:nvSpPr>
          <p:spPr bwMode="auto">
            <a:xfrm>
              <a:off x="1518" y="1893"/>
              <a:ext cx="34" cy="3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92" name="Line 1167"/>
            <p:cNvSpPr>
              <a:spLocks noChangeShapeType="1"/>
            </p:cNvSpPr>
            <p:nvPr/>
          </p:nvSpPr>
          <p:spPr bwMode="auto">
            <a:xfrm>
              <a:off x="1512" y="1899"/>
              <a:ext cx="36" cy="3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93" name="Line 1168"/>
            <p:cNvSpPr>
              <a:spLocks noChangeShapeType="1"/>
            </p:cNvSpPr>
            <p:nvPr/>
          </p:nvSpPr>
          <p:spPr bwMode="auto">
            <a:xfrm>
              <a:off x="1507" y="1904"/>
              <a:ext cx="35" cy="36"/>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94" name="Line 1169"/>
            <p:cNvSpPr>
              <a:spLocks noChangeShapeType="1"/>
            </p:cNvSpPr>
            <p:nvPr/>
          </p:nvSpPr>
          <p:spPr bwMode="auto">
            <a:xfrm>
              <a:off x="1501" y="1910"/>
              <a:ext cx="36" cy="36"/>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95" name="Line 1170"/>
            <p:cNvSpPr>
              <a:spLocks noChangeShapeType="1"/>
            </p:cNvSpPr>
            <p:nvPr/>
          </p:nvSpPr>
          <p:spPr bwMode="auto">
            <a:xfrm>
              <a:off x="1497" y="1916"/>
              <a:ext cx="34" cy="36"/>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96" name="Line 1171"/>
            <p:cNvSpPr>
              <a:spLocks noChangeShapeType="1"/>
            </p:cNvSpPr>
            <p:nvPr/>
          </p:nvSpPr>
          <p:spPr bwMode="auto">
            <a:xfrm>
              <a:off x="1491" y="1922"/>
              <a:ext cx="36" cy="35"/>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97" name="Line 1172"/>
            <p:cNvSpPr>
              <a:spLocks noChangeShapeType="1"/>
            </p:cNvSpPr>
            <p:nvPr/>
          </p:nvSpPr>
          <p:spPr bwMode="auto">
            <a:xfrm>
              <a:off x="1485" y="1927"/>
              <a:ext cx="36" cy="36"/>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98" name="Line 1173"/>
            <p:cNvSpPr>
              <a:spLocks noChangeShapeType="1"/>
            </p:cNvSpPr>
            <p:nvPr/>
          </p:nvSpPr>
          <p:spPr bwMode="auto">
            <a:xfrm>
              <a:off x="1481" y="1933"/>
              <a:ext cx="36" cy="36"/>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99" name="Line 1174"/>
            <p:cNvSpPr>
              <a:spLocks noChangeShapeType="1"/>
            </p:cNvSpPr>
            <p:nvPr/>
          </p:nvSpPr>
          <p:spPr bwMode="auto">
            <a:xfrm>
              <a:off x="1475" y="1939"/>
              <a:ext cx="36" cy="36"/>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00" name="Line 1175"/>
            <p:cNvSpPr>
              <a:spLocks noChangeShapeType="1"/>
            </p:cNvSpPr>
            <p:nvPr/>
          </p:nvSpPr>
          <p:spPr bwMode="auto">
            <a:xfrm>
              <a:off x="1470" y="1945"/>
              <a:ext cx="36" cy="35"/>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01" name="Line 1176"/>
            <p:cNvSpPr>
              <a:spLocks noChangeShapeType="1"/>
            </p:cNvSpPr>
            <p:nvPr/>
          </p:nvSpPr>
          <p:spPr bwMode="auto">
            <a:xfrm>
              <a:off x="1465" y="1951"/>
              <a:ext cx="35" cy="35"/>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02" name="Line 1177"/>
            <p:cNvSpPr>
              <a:spLocks noChangeShapeType="1"/>
            </p:cNvSpPr>
            <p:nvPr/>
          </p:nvSpPr>
          <p:spPr bwMode="auto">
            <a:xfrm>
              <a:off x="1460" y="1956"/>
              <a:ext cx="36" cy="36"/>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03" name="Line 1178"/>
            <p:cNvSpPr>
              <a:spLocks noChangeShapeType="1"/>
            </p:cNvSpPr>
            <p:nvPr/>
          </p:nvSpPr>
          <p:spPr bwMode="auto">
            <a:xfrm>
              <a:off x="1454" y="1963"/>
              <a:ext cx="36" cy="35"/>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04" name="Line 1179"/>
            <p:cNvSpPr>
              <a:spLocks noChangeShapeType="1"/>
            </p:cNvSpPr>
            <p:nvPr/>
          </p:nvSpPr>
          <p:spPr bwMode="auto">
            <a:xfrm>
              <a:off x="1449" y="1969"/>
              <a:ext cx="35" cy="35"/>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05" name="Line 1180"/>
            <p:cNvSpPr>
              <a:spLocks noChangeShapeType="1"/>
            </p:cNvSpPr>
            <p:nvPr/>
          </p:nvSpPr>
          <p:spPr bwMode="auto">
            <a:xfrm>
              <a:off x="1444" y="1975"/>
              <a:ext cx="35" cy="35"/>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06" name="Line 1181"/>
            <p:cNvSpPr>
              <a:spLocks noChangeShapeType="1"/>
            </p:cNvSpPr>
            <p:nvPr/>
          </p:nvSpPr>
          <p:spPr bwMode="auto">
            <a:xfrm>
              <a:off x="1438" y="1980"/>
              <a:ext cx="36" cy="36"/>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07" name="Line 1182"/>
            <p:cNvSpPr>
              <a:spLocks noChangeShapeType="1"/>
            </p:cNvSpPr>
            <p:nvPr/>
          </p:nvSpPr>
          <p:spPr bwMode="auto">
            <a:xfrm>
              <a:off x="1433" y="1986"/>
              <a:ext cx="36" cy="36"/>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08" name="Line 1183"/>
            <p:cNvSpPr>
              <a:spLocks noChangeShapeType="1"/>
            </p:cNvSpPr>
            <p:nvPr/>
          </p:nvSpPr>
          <p:spPr bwMode="auto">
            <a:xfrm>
              <a:off x="1427" y="1992"/>
              <a:ext cx="36" cy="36"/>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09" name="Line 1184"/>
            <p:cNvSpPr>
              <a:spLocks noChangeShapeType="1"/>
            </p:cNvSpPr>
            <p:nvPr/>
          </p:nvSpPr>
          <p:spPr bwMode="auto">
            <a:xfrm>
              <a:off x="1423" y="1998"/>
              <a:ext cx="36" cy="36"/>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10" name="Line 1185"/>
            <p:cNvSpPr>
              <a:spLocks noChangeShapeType="1"/>
            </p:cNvSpPr>
            <p:nvPr/>
          </p:nvSpPr>
          <p:spPr bwMode="auto">
            <a:xfrm>
              <a:off x="1417" y="2004"/>
              <a:ext cx="36" cy="35"/>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11" name="Line 1186"/>
            <p:cNvSpPr>
              <a:spLocks noChangeShapeType="1"/>
            </p:cNvSpPr>
            <p:nvPr/>
          </p:nvSpPr>
          <p:spPr bwMode="auto">
            <a:xfrm>
              <a:off x="1413" y="2009"/>
              <a:ext cx="35" cy="36"/>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12" name="Line 1187"/>
            <p:cNvSpPr>
              <a:spLocks noChangeShapeType="1"/>
            </p:cNvSpPr>
            <p:nvPr/>
          </p:nvSpPr>
          <p:spPr bwMode="auto">
            <a:xfrm>
              <a:off x="1407" y="2015"/>
              <a:ext cx="36" cy="36"/>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13" name="Line 1188"/>
            <p:cNvSpPr>
              <a:spLocks noChangeShapeType="1"/>
            </p:cNvSpPr>
            <p:nvPr/>
          </p:nvSpPr>
          <p:spPr bwMode="auto">
            <a:xfrm>
              <a:off x="1402" y="2021"/>
              <a:ext cx="36" cy="36"/>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14" name="Line 1189"/>
            <p:cNvSpPr>
              <a:spLocks noChangeShapeType="1"/>
            </p:cNvSpPr>
            <p:nvPr/>
          </p:nvSpPr>
          <p:spPr bwMode="auto">
            <a:xfrm>
              <a:off x="1396" y="2027"/>
              <a:ext cx="36" cy="35"/>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15" name="Line 1190"/>
            <p:cNvSpPr>
              <a:spLocks noChangeShapeType="1"/>
            </p:cNvSpPr>
            <p:nvPr/>
          </p:nvSpPr>
          <p:spPr bwMode="auto">
            <a:xfrm>
              <a:off x="1391" y="2032"/>
              <a:ext cx="35" cy="36"/>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16" name="Line 1191"/>
            <p:cNvSpPr>
              <a:spLocks noChangeShapeType="1"/>
            </p:cNvSpPr>
            <p:nvPr/>
          </p:nvSpPr>
          <p:spPr bwMode="auto">
            <a:xfrm>
              <a:off x="1386" y="2038"/>
              <a:ext cx="36" cy="36"/>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17" name="Line 1192"/>
            <p:cNvSpPr>
              <a:spLocks noChangeShapeType="1"/>
            </p:cNvSpPr>
            <p:nvPr/>
          </p:nvSpPr>
          <p:spPr bwMode="auto">
            <a:xfrm>
              <a:off x="1380" y="2044"/>
              <a:ext cx="36" cy="37"/>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18" name="Line 1193"/>
            <p:cNvSpPr>
              <a:spLocks noChangeShapeType="1"/>
            </p:cNvSpPr>
            <p:nvPr/>
          </p:nvSpPr>
          <p:spPr bwMode="auto">
            <a:xfrm>
              <a:off x="1376" y="2051"/>
              <a:ext cx="35" cy="36"/>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19" name="Line 1194"/>
            <p:cNvSpPr>
              <a:spLocks noChangeShapeType="1"/>
            </p:cNvSpPr>
            <p:nvPr/>
          </p:nvSpPr>
          <p:spPr bwMode="auto">
            <a:xfrm>
              <a:off x="1370" y="2057"/>
              <a:ext cx="36" cy="35"/>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20" name="Line 1195"/>
            <p:cNvSpPr>
              <a:spLocks noChangeShapeType="1"/>
            </p:cNvSpPr>
            <p:nvPr/>
          </p:nvSpPr>
          <p:spPr bwMode="auto">
            <a:xfrm>
              <a:off x="1365" y="2062"/>
              <a:ext cx="36" cy="36"/>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21" name="Line 1196"/>
            <p:cNvSpPr>
              <a:spLocks noChangeShapeType="1"/>
            </p:cNvSpPr>
            <p:nvPr/>
          </p:nvSpPr>
          <p:spPr bwMode="auto">
            <a:xfrm>
              <a:off x="1359" y="2068"/>
              <a:ext cx="36" cy="36"/>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22" name="Line 1197"/>
            <p:cNvSpPr>
              <a:spLocks noChangeShapeType="1"/>
            </p:cNvSpPr>
            <p:nvPr/>
          </p:nvSpPr>
          <p:spPr bwMode="auto">
            <a:xfrm>
              <a:off x="1355" y="2074"/>
              <a:ext cx="36" cy="36"/>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23" name="Line 1198"/>
            <p:cNvSpPr>
              <a:spLocks noChangeShapeType="1"/>
            </p:cNvSpPr>
            <p:nvPr/>
          </p:nvSpPr>
          <p:spPr bwMode="auto">
            <a:xfrm>
              <a:off x="1349" y="2080"/>
              <a:ext cx="36" cy="36"/>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24" name="Line 1199"/>
            <p:cNvSpPr>
              <a:spLocks noChangeShapeType="1"/>
            </p:cNvSpPr>
            <p:nvPr/>
          </p:nvSpPr>
          <p:spPr bwMode="auto">
            <a:xfrm>
              <a:off x="1343" y="2085"/>
              <a:ext cx="37" cy="36"/>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25" name="Line 1200"/>
            <p:cNvSpPr>
              <a:spLocks noChangeShapeType="1"/>
            </p:cNvSpPr>
            <p:nvPr/>
          </p:nvSpPr>
          <p:spPr bwMode="auto">
            <a:xfrm>
              <a:off x="1339" y="2091"/>
              <a:ext cx="35" cy="36"/>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26" name="Line 1201"/>
            <p:cNvSpPr>
              <a:spLocks noChangeShapeType="1"/>
            </p:cNvSpPr>
            <p:nvPr/>
          </p:nvSpPr>
          <p:spPr bwMode="auto">
            <a:xfrm>
              <a:off x="1333" y="2097"/>
              <a:ext cx="37" cy="36"/>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27" name="Line 1202"/>
            <p:cNvSpPr>
              <a:spLocks noChangeShapeType="1"/>
            </p:cNvSpPr>
            <p:nvPr/>
          </p:nvSpPr>
          <p:spPr bwMode="auto">
            <a:xfrm>
              <a:off x="1328" y="2103"/>
              <a:ext cx="36" cy="36"/>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28" name="Line 1203"/>
            <p:cNvSpPr>
              <a:spLocks noChangeShapeType="1"/>
            </p:cNvSpPr>
            <p:nvPr/>
          </p:nvSpPr>
          <p:spPr bwMode="auto">
            <a:xfrm>
              <a:off x="1322" y="2109"/>
              <a:ext cx="36" cy="35"/>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29" name="Line 1204"/>
            <p:cNvSpPr>
              <a:spLocks noChangeShapeType="1"/>
            </p:cNvSpPr>
            <p:nvPr/>
          </p:nvSpPr>
          <p:spPr bwMode="auto">
            <a:xfrm>
              <a:off x="1318" y="2114"/>
              <a:ext cx="36" cy="36"/>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30" name="Line 1205"/>
            <p:cNvSpPr>
              <a:spLocks noChangeShapeType="1"/>
            </p:cNvSpPr>
            <p:nvPr/>
          </p:nvSpPr>
          <p:spPr bwMode="auto">
            <a:xfrm>
              <a:off x="1312" y="2120"/>
              <a:ext cx="36" cy="37"/>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31" name="Line 1206"/>
            <p:cNvSpPr>
              <a:spLocks noChangeShapeType="1"/>
            </p:cNvSpPr>
            <p:nvPr/>
          </p:nvSpPr>
          <p:spPr bwMode="auto">
            <a:xfrm>
              <a:off x="1307" y="2126"/>
              <a:ext cx="36" cy="37"/>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32" name="Line 1207"/>
            <p:cNvSpPr>
              <a:spLocks noChangeShapeType="1"/>
            </p:cNvSpPr>
            <p:nvPr/>
          </p:nvSpPr>
          <p:spPr bwMode="auto">
            <a:xfrm>
              <a:off x="1302" y="2133"/>
              <a:ext cx="36" cy="36"/>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33" name="Line 1208"/>
            <p:cNvSpPr>
              <a:spLocks noChangeShapeType="1"/>
            </p:cNvSpPr>
            <p:nvPr/>
          </p:nvSpPr>
          <p:spPr bwMode="auto">
            <a:xfrm>
              <a:off x="1297" y="2139"/>
              <a:ext cx="36" cy="35"/>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34" name="Line 1209"/>
            <p:cNvSpPr>
              <a:spLocks noChangeShapeType="1"/>
            </p:cNvSpPr>
            <p:nvPr/>
          </p:nvSpPr>
          <p:spPr bwMode="auto">
            <a:xfrm>
              <a:off x="1291" y="2144"/>
              <a:ext cx="36" cy="36"/>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3" name="Group 1411"/>
          <p:cNvGrpSpPr>
            <a:grpSpLocks/>
          </p:cNvGrpSpPr>
          <p:nvPr/>
        </p:nvGrpSpPr>
        <p:grpSpPr bwMode="auto">
          <a:xfrm>
            <a:off x="2296482" y="2729545"/>
            <a:ext cx="1163638" cy="1930401"/>
            <a:chOff x="589" y="1785"/>
            <a:chExt cx="733" cy="1216"/>
          </a:xfrm>
        </p:grpSpPr>
        <p:sp>
          <p:nvSpPr>
            <p:cNvPr id="9335" name="Line 1211"/>
            <p:cNvSpPr>
              <a:spLocks noChangeShapeType="1"/>
            </p:cNvSpPr>
            <p:nvPr/>
          </p:nvSpPr>
          <p:spPr bwMode="auto">
            <a:xfrm>
              <a:off x="1286" y="2150"/>
              <a:ext cx="36" cy="36"/>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36" name="Line 1212"/>
            <p:cNvSpPr>
              <a:spLocks noChangeShapeType="1"/>
            </p:cNvSpPr>
            <p:nvPr/>
          </p:nvSpPr>
          <p:spPr bwMode="auto">
            <a:xfrm>
              <a:off x="1281" y="2156"/>
              <a:ext cx="36" cy="36"/>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37" name="Line 1213"/>
            <p:cNvSpPr>
              <a:spLocks noChangeShapeType="1"/>
            </p:cNvSpPr>
            <p:nvPr/>
          </p:nvSpPr>
          <p:spPr bwMode="auto">
            <a:xfrm>
              <a:off x="1275" y="2162"/>
              <a:ext cx="37" cy="35"/>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38" name="Line 1214"/>
            <p:cNvSpPr>
              <a:spLocks noChangeShapeType="1"/>
            </p:cNvSpPr>
            <p:nvPr/>
          </p:nvSpPr>
          <p:spPr bwMode="auto">
            <a:xfrm>
              <a:off x="1270" y="2167"/>
              <a:ext cx="36" cy="36"/>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39" name="Line 1215"/>
            <p:cNvSpPr>
              <a:spLocks noChangeShapeType="1"/>
            </p:cNvSpPr>
            <p:nvPr/>
          </p:nvSpPr>
          <p:spPr bwMode="auto">
            <a:xfrm>
              <a:off x="1265" y="2173"/>
              <a:ext cx="35" cy="36"/>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40" name="Line 1216"/>
            <p:cNvSpPr>
              <a:spLocks noChangeShapeType="1"/>
            </p:cNvSpPr>
            <p:nvPr/>
          </p:nvSpPr>
          <p:spPr bwMode="auto">
            <a:xfrm>
              <a:off x="1260" y="2179"/>
              <a:ext cx="36" cy="36"/>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41" name="Line 1217"/>
            <p:cNvSpPr>
              <a:spLocks noChangeShapeType="1"/>
            </p:cNvSpPr>
            <p:nvPr/>
          </p:nvSpPr>
          <p:spPr bwMode="auto">
            <a:xfrm>
              <a:off x="1254" y="2185"/>
              <a:ext cx="36" cy="35"/>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42" name="Line 1218"/>
            <p:cNvSpPr>
              <a:spLocks noChangeShapeType="1"/>
            </p:cNvSpPr>
            <p:nvPr/>
          </p:nvSpPr>
          <p:spPr bwMode="auto">
            <a:xfrm>
              <a:off x="1250" y="2191"/>
              <a:ext cx="36" cy="36"/>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43" name="Line 1219"/>
            <p:cNvSpPr>
              <a:spLocks noChangeShapeType="1"/>
            </p:cNvSpPr>
            <p:nvPr/>
          </p:nvSpPr>
          <p:spPr bwMode="auto">
            <a:xfrm>
              <a:off x="1244" y="2196"/>
              <a:ext cx="36" cy="37"/>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44" name="Line 1220"/>
            <p:cNvSpPr>
              <a:spLocks noChangeShapeType="1"/>
            </p:cNvSpPr>
            <p:nvPr/>
          </p:nvSpPr>
          <p:spPr bwMode="auto">
            <a:xfrm>
              <a:off x="1238" y="2202"/>
              <a:ext cx="37" cy="37"/>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45" name="Line 1221"/>
            <p:cNvSpPr>
              <a:spLocks noChangeShapeType="1"/>
            </p:cNvSpPr>
            <p:nvPr/>
          </p:nvSpPr>
          <p:spPr bwMode="auto">
            <a:xfrm>
              <a:off x="1234" y="2208"/>
              <a:ext cx="35" cy="37"/>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46" name="Line 1222"/>
            <p:cNvSpPr>
              <a:spLocks noChangeShapeType="1"/>
            </p:cNvSpPr>
            <p:nvPr/>
          </p:nvSpPr>
          <p:spPr bwMode="auto">
            <a:xfrm>
              <a:off x="1228" y="2215"/>
              <a:ext cx="37" cy="36"/>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47" name="Line 1223"/>
            <p:cNvSpPr>
              <a:spLocks noChangeShapeType="1"/>
            </p:cNvSpPr>
            <p:nvPr/>
          </p:nvSpPr>
          <p:spPr bwMode="auto">
            <a:xfrm>
              <a:off x="1223" y="2220"/>
              <a:ext cx="36" cy="36"/>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48" name="Line 1224"/>
            <p:cNvSpPr>
              <a:spLocks noChangeShapeType="1"/>
            </p:cNvSpPr>
            <p:nvPr/>
          </p:nvSpPr>
          <p:spPr bwMode="auto">
            <a:xfrm>
              <a:off x="1217" y="2226"/>
              <a:ext cx="37" cy="36"/>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49" name="Line 1225"/>
            <p:cNvSpPr>
              <a:spLocks noChangeShapeType="1"/>
            </p:cNvSpPr>
            <p:nvPr/>
          </p:nvSpPr>
          <p:spPr bwMode="auto">
            <a:xfrm>
              <a:off x="1213" y="2232"/>
              <a:ext cx="35" cy="36"/>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50" name="Line 1226"/>
            <p:cNvSpPr>
              <a:spLocks noChangeShapeType="1"/>
            </p:cNvSpPr>
            <p:nvPr/>
          </p:nvSpPr>
          <p:spPr bwMode="auto">
            <a:xfrm>
              <a:off x="1207" y="2238"/>
              <a:ext cx="37" cy="36"/>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51" name="Line 1227"/>
            <p:cNvSpPr>
              <a:spLocks noChangeShapeType="1"/>
            </p:cNvSpPr>
            <p:nvPr/>
          </p:nvSpPr>
          <p:spPr bwMode="auto">
            <a:xfrm>
              <a:off x="1202" y="2244"/>
              <a:ext cx="36" cy="35"/>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52" name="Line 1228"/>
            <p:cNvSpPr>
              <a:spLocks noChangeShapeType="1"/>
            </p:cNvSpPr>
            <p:nvPr/>
          </p:nvSpPr>
          <p:spPr bwMode="auto">
            <a:xfrm>
              <a:off x="1197" y="2249"/>
              <a:ext cx="35" cy="36"/>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53" name="Line 1229"/>
            <p:cNvSpPr>
              <a:spLocks noChangeShapeType="1"/>
            </p:cNvSpPr>
            <p:nvPr/>
          </p:nvSpPr>
          <p:spPr bwMode="auto">
            <a:xfrm>
              <a:off x="1191" y="2255"/>
              <a:ext cx="37" cy="36"/>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54" name="Line 1230"/>
            <p:cNvSpPr>
              <a:spLocks noChangeShapeType="1"/>
            </p:cNvSpPr>
            <p:nvPr/>
          </p:nvSpPr>
          <p:spPr bwMode="auto">
            <a:xfrm>
              <a:off x="1186" y="2261"/>
              <a:ext cx="36" cy="37"/>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55" name="Line 1231"/>
            <p:cNvSpPr>
              <a:spLocks noChangeShapeType="1"/>
            </p:cNvSpPr>
            <p:nvPr/>
          </p:nvSpPr>
          <p:spPr bwMode="auto">
            <a:xfrm>
              <a:off x="1180" y="2267"/>
              <a:ext cx="37" cy="37"/>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56" name="Line 1232"/>
            <p:cNvSpPr>
              <a:spLocks noChangeShapeType="1"/>
            </p:cNvSpPr>
            <p:nvPr/>
          </p:nvSpPr>
          <p:spPr bwMode="auto">
            <a:xfrm>
              <a:off x="1176" y="2272"/>
              <a:ext cx="36" cy="37"/>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57" name="Line 1233"/>
            <p:cNvSpPr>
              <a:spLocks noChangeShapeType="1"/>
            </p:cNvSpPr>
            <p:nvPr/>
          </p:nvSpPr>
          <p:spPr bwMode="auto">
            <a:xfrm>
              <a:off x="1170" y="2278"/>
              <a:ext cx="37" cy="37"/>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58" name="Line 1234"/>
            <p:cNvSpPr>
              <a:spLocks noChangeShapeType="1"/>
            </p:cNvSpPr>
            <p:nvPr/>
          </p:nvSpPr>
          <p:spPr bwMode="auto">
            <a:xfrm>
              <a:off x="1165" y="2284"/>
              <a:ext cx="36" cy="37"/>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59" name="Line 1235"/>
            <p:cNvSpPr>
              <a:spLocks noChangeShapeType="1"/>
            </p:cNvSpPr>
            <p:nvPr/>
          </p:nvSpPr>
          <p:spPr bwMode="auto">
            <a:xfrm>
              <a:off x="1160" y="2290"/>
              <a:ext cx="37" cy="37"/>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60" name="Line 1236"/>
            <p:cNvSpPr>
              <a:spLocks noChangeShapeType="1"/>
            </p:cNvSpPr>
            <p:nvPr/>
          </p:nvSpPr>
          <p:spPr bwMode="auto">
            <a:xfrm>
              <a:off x="1155" y="2296"/>
              <a:ext cx="36" cy="36"/>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61" name="Line 1237"/>
            <p:cNvSpPr>
              <a:spLocks noChangeShapeType="1"/>
            </p:cNvSpPr>
            <p:nvPr/>
          </p:nvSpPr>
          <p:spPr bwMode="auto">
            <a:xfrm>
              <a:off x="1149" y="2302"/>
              <a:ext cx="37" cy="36"/>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62" name="Line 1238"/>
            <p:cNvSpPr>
              <a:spLocks noChangeShapeType="1"/>
            </p:cNvSpPr>
            <p:nvPr/>
          </p:nvSpPr>
          <p:spPr bwMode="auto">
            <a:xfrm>
              <a:off x="1145" y="2308"/>
              <a:ext cx="35" cy="36"/>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63" name="Line 1239"/>
            <p:cNvSpPr>
              <a:spLocks noChangeShapeType="1"/>
            </p:cNvSpPr>
            <p:nvPr/>
          </p:nvSpPr>
          <p:spPr bwMode="auto">
            <a:xfrm>
              <a:off x="1139" y="2314"/>
              <a:ext cx="37" cy="36"/>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64" name="Line 1240"/>
            <p:cNvSpPr>
              <a:spLocks noChangeShapeType="1"/>
            </p:cNvSpPr>
            <p:nvPr/>
          </p:nvSpPr>
          <p:spPr bwMode="auto">
            <a:xfrm>
              <a:off x="1133" y="2320"/>
              <a:ext cx="37" cy="36"/>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65" name="Line 1241"/>
            <p:cNvSpPr>
              <a:spLocks noChangeShapeType="1"/>
            </p:cNvSpPr>
            <p:nvPr/>
          </p:nvSpPr>
          <p:spPr bwMode="auto">
            <a:xfrm>
              <a:off x="1128" y="2326"/>
              <a:ext cx="36" cy="35"/>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66" name="Line 1242"/>
            <p:cNvSpPr>
              <a:spLocks noChangeShapeType="1"/>
            </p:cNvSpPr>
            <p:nvPr/>
          </p:nvSpPr>
          <p:spPr bwMode="auto">
            <a:xfrm>
              <a:off x="1123" y="2331"/>
              <a:ext cx="37" cy="37"/>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67" name="Line 1243"/>
            <p:cNvSpPr>
              <a:spLocks noChangeShapeType="1"/>
            </p:cNvSpPr>
            <p:nvPr/>
          </p:nvSpPr>
          <p:spPr bwMode="auto">
            <a:xfrm>
              <a:off x="1118" y="2337"/>
              <a:ext cx="36" cy="37"/>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68" name="Line 1244"/>
            <p:cNvSpPr>
              <a:spLocks noChangeShapeType="1"/>
            </p:cNvSpPr>
            <p:nvPr/>
          </p:nvSpPr>
          <p:spPr bwMode="auto">
            <a:xfrm>
              <a:off x="1112" y="2343"/>
              <a:ext cx="37" cy="37"/>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69" name="Line 1245"/>
            <p:cNvSpPr>
              <a:spLocks noChangeShapeType="1"/>
            </p:cNvSpPr>
            <p:nvPr/>
          </p:nvSpPr>
          <p:spPr bwMode="auto">
            <a:xfrm>
              <a:off x="1108" y="2349"/>
              <a:ext cx="35" cy="36"/>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70" name="Line 1246"/>
            <p:cNvSpPr>
              <a:spLocks noChangeShapeType="1"/>
            </p:cNvSpPr>
            <p:nvPr/>
          </p:nvSpPr>
          <p:spPr bwMode="auto">
            <a:xfrm>
              <a:off x="1102" y="2354"/>
              <a:ext cx="37" cy="37"/>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71" name="Line 1247"/>
            <p:cNvSpPr>
              <a:spLocks noChangeShapeType="1"/>
            </p:cNvSpPr>
            <p:nvPr/>
          </p:nvSpPr>
          <p:spPr bwMode="auto">
            <a:xfrm>
              <a:off x="1097" y="2360"/>
              <a:ext cx="36" cy="37"/>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72" name="Line 1248"/>
            <p:cNvSpPr>
              <a:spLocks noChangeShapeType="1"/>
            </p:cNvSpPr>
            <p:nvPr/>
          </p:nvSpPr>
          <p:spPr bwMode="auto">
            <a:xfrm>
              <a:off x="1091" y="2366"/>
              <a:ext cx="37" cy="37"/>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73" name="Line 1249"/>
            <p:cNvSpPr>
              <a:spLocks noChangeShapeType="1"/>
            </p:cNvSpPr>
            <p:nvPr/>
          </p:nvSpPr>
          <p:spPr bwMode="auto">
            <a:xfrm>
              <a:off x="1086" y="2372"/>
              <a:ext cx="37" cy="37"/>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74" name="Line 1250"/>
            <p:cNvSpPr>
              <a:spLocks noChangeShapeType="1"/>
            </p:cNvSpPr>
            <p:nvPr/>
          </p:nvSpPr>
          <p:spPr bwMode="auto">
            <a:xfrm>
              <a:off x="1081" y="2378"/>
              <a:ext cx="37" cy="36"/>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75" name="Line 1251"/>
            <p:cNvSpPr>
              <a:spLocks noChangeShapeType="1"/>
            </p:cNvSpPr>
            <p:nvPr/>
          </p:nvSpPr>
          <p:spPr bwMode="auto">
            <a:xfrm>
              <a:off x="1075" y="2384"/>
              <a:ext cx="37" cy="36"/>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76" name="Line 1252"/>
            <p:cNvSpPr>
              <a:spLocks noChangeShapeType="1"/>
            </p:cNvSpPr>
            <p:nvPr/>
          </p:nvSpPr>
          <p:spPr bwMode="auto">
            <a:xfrm>
              <a:off x="1071" y="2390"/>
              <a:ext cx="36" cy="36"/>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77" name="Line 1253"/>
            <p:cNvSpPr>
              <a:spLocks noChangeShapeType="1"/>
            </p:cNvSpPr>
            <p:nvPr/>
          </p:nvSpPr>
          <p:spPr bwMode="auto">
            <a:xfrm>
              <a:off x="1065" y="2396"/>
              <a:ext cx="37" cy="36"/>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78" name="Line 1254"/>
            <p:cNvSpPr>
              <a:spLocks noChangeShapeType="1"/>
            </p:cNvSpPr>
            <p:nvPr/>
          </p:nvSpPr>
          <p:spPr bwMode="auto">
            <a:xfrm>
              <a:off x="1060" y="2402"/>
              <a:ext cx="36" cy="35"/>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79" name="Line 1255"/>
            <p:cNvSpPr>
              <a:spLocks noChangeShapeType="1"/>
            </p:cNvSpPr>
            <p:nvPr/>
          </p:nvSpPr>
          <p:spPr bwMode="auto">
            <a:xfrm>
              <a:off x="1055" y="2407"/>
              <a:ext cx="36" cy="37"/>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80" name="Line 1256"/>
            <p:cNvSpPr>
              <a:spLocks noChangeShapeType="1"/>
            </p:cNvSpPr>
            <p:nvPr/>
          </p:nvSpPr>
          <p:spPr bwMode="auto">
            <a:xfrm>
              <a:off x="1050" y="2413"/>
              <a:ext cx="36" cy="37"/>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81" name="Line 1257"/>
            <p:cNvSpPr>
              <a:spLocks noChangeShapeType="1"/>
            </p:cNvSpPr>
            <p:nvPr/>
          </p:nvSpPr>
          <p:spPr bwMode="auto">
            <a:xfrm>
              <a:off x="1044" y="2419"/>
              <a:ext cx="37" cy="37"/>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82" name="Line 1258"/>
            <p:cNvSpPr>
              <a:spLocks noChangeShapeType="1"/>
            </p:cNvSpPr>
            <p:nvPr/>
          </p:nvSpPr>
          <p:spPr bwMode="auto">
            <a:xfrm>
              <a:off x="1038" y="2425"/>
              <a:ext cx="37" cy="37"/>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83" name="Line 1259"/>
            <p:cNvSpPr>
              <a:spLocks noChangeShapeType="1"/>
            </p:cNvSpPr>
            <p:nvPr/>
          </p:nvSpPr>
          <p:spPr bwMode="auto">
            <a:xfrm>
              <a:off x="1034" y="2430"/>
              <a:ext cx="37" cy="38"/>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84" name="Line 1260"/>
            <p:cNvSpPr>
              <a:spLocks noChangeShapeType="1"/>
            </p:cNvSpPr>
            <p:nvPr/>
          </p:nvSpPr>
          <p:spPr bwMode="auto">
            <a:xfrm>
              <a:off x="1028" y="2436"/>
              <a:ext cx="37" cy="37"/>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85" name="Line 1261"/>
            <p:cNvSpPr>
              <a:spLocks noChangeShapeType="1"/>
            </p:cNvSpPr>
            <p:nvPr/>
          </p:nvSpPr>
          <p:spPr bwMode="auto">
            <a:xfrm>
              <a:off x="1023" y="2442"/>
              <a:ext cx="37" cy="37"/>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86" name="Line 1262"/>
            <p:cNvSpPr>
              <a:spLocks noChangeShapeType="1"/>
            </p:cNvSpPr>
            <p:nvPr/>
          </p:nvSpPr>
          <p:spPr bwMode="auto">
            <a:xfrm>
              <a:off x="1018" y="2448"/>
              <a:ext cx="37" cy="37"/>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87" name="Line 1263"/>
            <p:cNvSpPr>
              <a:spLocks noChangeShapeType="1"/>
            </p:cNvSpPr>
            <p:nvPr/>
          </p:nvSpPr>
          <p:spPr bwMode="auto">
            <a:xfrm>
              <a:off x="1013" y="2454"/>
              <a:ext cx="37" cy="37"/>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88" name="Line 1264"/>
            <p:cNvSpPr>
              <a:spLocks noChangeShapeType="1"/>
            </p:cNvSpPr>
            <p:nvPr/>
          </p:nvSpPr>
          <p:spPr bwMode="auto">
            <a:xfrm>
              <a:off x="1007" y="2459"/>
              <a:ext cx="37" cy="37"/>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89" name="Line 1265"/>
            <p:cNvSpPr>
              <a:spLocks noChangeShapeType="1"/>
            </p:cNvSpPr>
            <p:nvPr/>
          </p:nvSpPr>
          <p:spPr bwMode="auto">
            <a:xfrm>
              <a:off x="1003" y="2466"/>
              <a:ext cx="35" cy="36"/>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90" name="Line 1266"/>
            <p:cNvSpPr>
              <a:spLocks noChangeShapeType="1"/>
            </p:cNvSpPr>
            <p:nvPr/>
          </p:nvSpPr>
          <p:spPr bwMode="auto">
            <a:xfrm>
              <a:off x="997" y="2472"/>
              <a:ext cx="37" cy="36"/>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91" name="Line 1267"/>
            <p:cNvSpPr>
              <a:spLocks noChangeShapeType="1"/>
            </p:cNvSpPr>
            <p:nvPr/>
          </p:nvSpPr>
          <p:spPr bwMode="auto">
            <a:xfrm>
              <a:off x="991" y="2478"/>
              <a:ext cx="37" cy="37"/>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92" name="Line 1268"/>
            <p:cNvSpPr>
              <a:spLocks noChangeShapeType="1"/>
            </p:cNvSpPr>
            <p:nvPr/>
          </p:nvSpPr>
          <p:spPr bwMode="auto">
            <a:xfrm>
              <a:off x="986" y="2484"/>
              <a:ext cx="37" cy="37"/>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93" name="Line 1269"/>
            <p:cNvSpPr>
              <a:spLocks noChangeShapeType="1"/>
            </p:cNvSpPr>
            <p:nvPr/>
          </p:nvSpPr>
          <p:spPr bwMode="auto">
            <a:xfrm>
              <a:off x="981" y="2489"/>
              <a:ext cx="37" cy="37"/>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94" name="Line 1270"/>
            <p:cNvSpPr>
              <a:spLocks noChangeShapeType="1"/>
            </p:cNvSpPr>
            <p:nvPr/>
          </p:nvSpPr>
          <p:spPr bwMode="auto">
            <a:xfrm>
              <a:off x="976" y="2495"/>
              <a:ext cx="37" cy="37"/>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95" name="Line 1271"/>
            <p:cNvSpPr>
              <a:spLocks noChangeShapeType="1"/>
            </p:cNvSpPr>
            <p:nvPr/>
          </p:nvSpPr>
          <p:spPr bwMode="auto">
            <a:xfrm>
              <a:off x="970" y="2501"/>
              <a:ext cx="37" cy="37"/>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96" name="Line 1272"/>
            <p:cNvSpPr>
              <a:spLocks noChangeShapeType="1"/>
            </p:cNvSpPr>
            <p:nvPr/>
          </p:nvSpPr>
          <p:spPr bwMode="auto">
            <a:xfrm>
              <a:off x="966" y="2507"/>
              <a:ext cx="37" cy="37"/>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97" name="Line 1273"/>
            <p:cNvSpPr>
              <a:spLocks noChangeShapeType="1"/>
            </p:cNvSpPr>
            <p:nvPr/>
          </p:nvSpPr>
          <p:spPr bwMode="auto">
            <a:xfrm>
              <a:off x="960" y="2513"/>
              <a:ext cx="37" cy="36"/>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98" name="Line 1274"/>
            <p:cNvSpPr>
              <a:spLocks noChangeShapeType="1"/>
            </p:cNvSpPr>
            <p:nvPr/>
          </p:nvSpPr>
          <p:spPr bwMode="auto">
            <a:xfrm>
              <a:off x="955" y="2518"/>
              <a:ext cx="37" cy="37"/>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99" name="Line 1275"/>
            <p:cNvSpPr>
              <a:spLocks noChangeShapeType="1"/>
            </p:cNvSpPr>
            <p:nvPr/>
          </p:nvSpPr>
          <p:spPr bwMode="auto">
            <a:xfrm>
              <a:off x="949" y="2524"/>
              <a:ext cx="37" cy="37"/>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00" name="Line 1276"/>
            <p:cNvSpPr>
              <a:spLocks noChangeShapeType="1"/>
            </p:cNvSpPr>
            <p:nvPr/>
          </p:nvSpPr>
          <p:spPr bwMode="auto">
            <a:xfrm>
              <a:off x="945" y="2530"/>
              <a:ext cx="36" cy="37"/>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01" name="Line 1277"/>
            <p:cNvSpPr>
              <a:spLocks noChangeShapeType="1"/>
            </p:cNvSpPr>
            <p:nvPr/>
          </p:nvSpPr>
          <p:spPr bwMode="auto">
            <a:xfrm>
              <a:off x="939" y="2536"/>
              <a:ext cx="37" cy="36"/>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02" name="Line 1278"/>
            <p:cNvSpPr>
              <a:spLocks noChangeShapeType="1"/>
            </p:cNvSpPr>
            <p:nvPr/>
          </p:nvSpPr>
          <p:spPr bwMode="auto">
            <a:xfrm>
              <a:off x="933" y="2541"/>
              <a:ext cx="37" cy="37"/>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03" name="Line 1279"/>
            <p:cNvSpPr>
              <a:spLocks noChangeShapeType="1"/>
            </p:cNvSpPr>
            <p:nvPr/>
          </p:nvSpPr>
          <p:spPr bwMode="auto">
            <a:xfrm>
              <a:off x="929" y="2547"/>
              <a:ext cx="37" cy="38"/>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04" name="Line 1280"/>
            <p:cNvSpPr>
              <a:spLocks noChangeShapeType="1"/>
            </p:cNvSpPr>
            <p:nvPr/>
          </p:nvSpPr>
          <p:spPr bwMode="auto">
            <a:xfrm>
              <a:off x="923" y="2554"/>
              <a:ext cx="37" cy="37"/>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05" name="Line 1281"/>
            <p:cNvSpPr>
              <a:spLocks noChangeShapeType="1"/>
            </p:cNvSpPr>
            <p:nvPr/>
          </p:nvSpPr>
          <p:spPr bwMode="auto">
            <a:xfrm>
              <a:off x="918" y="2560"/>
              <a:ext cx="37" cy="37"/>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06" name="Line 1282"/>
            <p:cNvSpPr>
              <a:spLocks noChangeShapeType="1"/>
            </p:cNvSpPr>
            <p:nvPr/>
          </p:nvSpPr>
          <p:spPr bwMode="auto">
            <a:xfrm>
              <a:off x="912" y="2566"/>
              <a:ext cx="37" cy="36"/>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07" name="Line 1283"/>
            <p:cNvSpPr>
              <a:spLocks noChangeShapeType="1"/>
            </p:cNvSpPr>
            <p:nvPr/>
          </p:nvSpPr>
          <p:spPr bwMode="auto">
            <a:xfrm>
              <a:off x="908" y="2571"/>
              <a:ext cx="37" cy="37"/>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08" name="Line 1284"/>
            <p:cNvSpPr>
              <a:spLocks noChangeShapeType="1"/>
            </p:cNvSpPr>
            <p:nvPr/>
          </p:nvSpPr>
          <p:spPr bwMode="auto">
            <a:xfrm>
              <a:off x="902" y="2577"/>
              <a:ext cx="37" cy="37"/>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09" name="Line 1285"/>
            <p:cNvSpPr>
              <a:spLocks noChangeShapeType="1"/>
            </p:cNvSpPr>
            <p:nvPr/>
          </p:nvSpPr>
          <p:spPr bwMode="auto">
            <a:xfrm>
              <a:off x="897" y="2583"/>
              <a:ext cx="37" cy="37"/>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10" name="Line 1286"/>
            <p:cNvSpPr>
              <a:spLocks noChangeShapeType="1"/>
            </p:cNvSpPr>
            <p:nvPr/>
          </p:nvSpPr>
          <p:spPr bwMode="auto">
            <a:xfrm>
              <a:off x="892" y="2589"/>
              <a:ext cx="37" cy="37"/>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11" name="Line 1287"/>
            <p:cNvSpPr>
              <a:spLocks noChangeShapeType="1"/>
            </p:cNvSpPr>
            <p:nvPr/>
          </p:nvSpPr>
          <p:spPr bwMode="auto">
            <a:xfrm>
              <a:off x="886" y="2594"/>
              <a:ext cx="38" cy="37"/>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12" name="Line 1288"/>
            <p:cNvSpPr>
              <a:spLocks noChangeShapeType="1"/>
            </p:cNvSpPr>
            <p:nvPr/>
          </p:nvSpPr>
          <p:spPr bwMode="auto">
            <a:xfrm>
              <a:off x="881" y="2600"/>
              <a:ext cx="37" cy="37"/>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13" name="Line 1289"/>
            <p:cNvSpPr>
              <a:spLocks noChangeShapeType="1"/>
            </p:cNvSpPr>
            <p:nvPr/>
          </p:nvSpPr>
          <p:spPr bwMode="auto">
            <a:xfrm>
              <a:off x="875" y="2606"/>
              <a:ext cx="37" cy="37"/>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14" name="Line 1290"/>
            <p:cNvSpPr>
              <a:spLocks noChangeShapeType="1"/>
            </p:cNvSpPr>
            <p:nvPr/>
          </p:nvSpPr>
          <p:spPr bwMode="auto">
            <a:xfrm>
              <a:off x="871" y="2612"/>
              <a:ext cx="37" cy="37"/>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15" name="Line 1291"/>
            <p:cNvSpPr>
              <a:spLocks noChangeShapeType="1"/>
            </p:cNvSpPr>
            <p:nvPr/>
          </p:nvSpPr>
          <p:spPr bwMode="auto">
            <a:xfrm>
              <a:off x="865" y="2617"/>
              <a:ext cx="37" cy="39"/>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16" name="Line 1292"/>
            <p:cNvSpPr>
              <a:spLocks noChangeShapeType="1"/>
            </p:cNvSpPr>
            <p:nvPr/>
          </p:nvSpPr>
          <p:spPr bwMode="auto">
            <a:xfrm>
              <a:off x="860" y="2623"/>
              <a:ext cx="37" cy="38"/>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17" name="Line 1293"/>
            <p:cNvSpPr>
              <a:spLocks noChangeShapeType="1"/>
            </p:cNvSpPr>
            <p:nvPr/>
          </p:nvSpPr>
          <p:spPr bwMode="auto">
            <a:xfrm>
              <a:off x="855" y="2629"/>
              <a:ext cx="37" cy="38"/>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18" name="Line 1294"/>
            <p:cNvSpPr>
              <a:spLocks noChangeShapeType="1"/>
            </p:cNvSpPr>
            <p:nvPr/>
          </p:nvSpPr>
          <p:spPr bwMode="auto">
            <a:xfrm>
              <a:off x="850" y="2636"/>
              <a:ext cx="37" cy="37"/>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19" name="Line 1295"/>
            <p:cNvSpPr>
              <a:spLocks noChangeShapeType="1"/>
            </p:cNvSpPr>
            <p:nvPr/>
          </p:nvSpPr>
          <p:spPr bwMode="auto">
            <a:xfrm>
              <a:off x="844" y="2642"/>
              <a:ext cx="37" cy="37"/>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20" name="Line 1296"/>
            <p:cNvSpPr>
              <a:spLocks noChangeShapeType="1"/>
            </p:cNvSpPr>
            <p:nvPr/>
          </p:nvSpPr>
          <p:spPr bwMode="auto">
            <a:xfrm>
              <a:off x="839" y="2647"/>
              <a:ext cx="38" cy="37"/>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21" name="Line 1297"/>
            <p:cNvSpPr>
              <a:spLocks noChangeShapeType="1"/>
            </p:cNvSpPr>
            <p:nvPr/>
          </p:nvSpPr>
          <p:spPr bwMode="auto">
            <a:xfrm>
              <a:off x="834" y="2653"/>
              <a:ext cx="37" cy="37"/>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22" name="Line 1298"/>
            <p:cNvSpPr>
              <a:spLocks noChangeShapeType="1"/>
            </p:cNvSpPr>
            <p:nvPr/>
          </p:nvSpPr>
          <p:spPr bwMode="auto">
            <a:xfrm>
              <a:off x="828" y="2659"/>
              <a:ext cx="38" cy="37"/>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23" name="Line 1299"/>
            <p:cNvSpPr>
              <a:spLocks noChangeShapeType="1"/>
            </p:cNvSpPr>
            <p:nvPr/>
          </p:nvSpPr>
          <p:spPr bwMode="auto">
            <a:xfrm>
              <a:off x="824" y="2665"/>
              <a:ext cx="36" cy="37"/>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24" name="Line 1300"/>
            <p:cNvSpPr>
              <a:spLocks noChangeShapeType="1"/>
            </p:cNvSpPr>
            <p:nvPr/>
          </p:nvSpPr>
          <p:spPr bwMode="auto">
            <a:xfrm>
              <a:off x="818" y="2671"/>
              <a:ext cx="38" cy="37"/>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25" name="Line 1301"/>
            <p:cNvSpPr>
              <a:spLocks noChangeShapeType="1"/>
            </p:cNvSpPr>
            <p:nvPr/>
          </p:nvSpPr>
          <p:spPr bwMode="auto">
            <a:xfrm>
              <a:off x="813" y="2676"/>
              <a:ext cx="37" cy="37"/>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26" name="Line 1302"/>
            <p:cNvSpPr>
              <a:spLocks noChangeShapeType="1"/>
            </p:cNvSpPr>
            <p:nvPr/>
          </p:nvSpPr>
          <p:spPr bwMode="auto">
            <a:xfrm>
              <a:off x="807" y="2682"/>
              <a:ext cx="37" cy="37"/>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27" name="Line 1303"/>
            <p:cNvSpPr>
              <a:spLocks noChangeShapeType="1"/>
            </p:cNvSpPr>
            <p:nvPr/>
          </p:nvSpPr>
          <p:spPr bwMode="auto">
            <a:xfrm>
              <a:off x="803" y="2688"/>
              <a:ext cx="37" cy="37"/>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28" name="Line 1304"/>
            <p:cNvSpPr>
              <a:spLocks noChangeShapeType="1"/>
            </p:cNvSpPr>
            <p:nvPr/>
          </p:nvSpPr>
          <p:spPr bwMode="auto">
            <a:xfrm>
              <a:off x="797" y="2694"/>
              <a:ext cx="37" cy="38"/>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29" name="Line 1305"/>
            <p:cNvSpPr>
              <a:spLocks noChangeShapeType="1"/>
            </p:cNvSpPr>
            <p:nvPr/>
          </p:nvSpPr>
          <p:spPr bwMode="auto">
            <a:xfrm>
              <a:off x="791" y="2699"/>
              <a:ext cx="38" cy="38"/>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30" name="Line 1306"/>
            <p:cNvSpPr>
              <a:spLocks noChangeShapeType="1"/>
            </p:cNvSpPr>
            <p:nvPr/>
          </p:nvSpPr>
          <p:spPr bwMode="auto">
            <a:xfrm>
              <a:off x="787" y="2705"/>
              <a:ext cx="37" cy="38"/>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31" name="Line 1307"/>
            <p:cNvSpPr>
              <a:spLocks noChangeShapeType="1"/>
            </p:cNvSpPr>
            <p:nvPr/>
          </p:nvSpPr>
          <p:spPr bwMode="auto">
            <a:xfrm>
              <a:off x="781" y="2711"/>
              <a:ext cx="38" cy="38"/>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32" name="Line 1308"/>
            <p:cNvSpPr>
              <a:spLocks noChangeShapeType="1"/>
            </p:cNvSpPr>
            <p:nvPr/>
          </p:nvSpPr>
          <p:spPr bwMode="auto">
            <a:xfrm>
              <a:off x="776" y="2718"/>
              <a:ext cx="37" cy="37"/>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33" name="Line 1309"/>
            <p:cNvSpPr>
              <a:spLocks noChangeShapeType="1"/>
            </p:cNvSpPr>
            <p:nvPr/>
          </p:nvSpPr>
          <p:spPr bwMode="auto">
            <a:xfrm>
              <a:off x="770" y="2724"/>
              <a:ext cx="38" cy="37"/>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34" name="Line 1310"/>
            <p:cNvSpPr>
              <a:spLocks noChangeShapeType="1"/>
            </p:cNvSpPr>
            <p:nvPr/>
          </p:nvSpPr>
          <p:spPr bwMode="auto">
            <a:xfrm>
              <a:off x="766" y="2729"/>
              <a:ext cx="37" cy="37"/>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35" name="Line 1311"/>
            <p:cNvSpPr>
              <a:spLocks noChangeShapeType="1"/>
            </p:cNvSpPr>
            <p:nvPr/>
          </p:nvSpPr>
          <p:spPr bwMode="auto">
            <a:xfrm>
              <a:off x="760" y="2735"/>
              <a:ext cx="38" cy="37"/>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36" name="Line 1312"/>
            <p:cNvSpPr>
              <a:spLocks noChangeShapeType="1"/>
            </p:cNvSpPr>
            <p:nvPr/>
          </p:nvSpPr>
          <p:spPr bwMode="auto">
            <a:xfrm>
              <a:off x="755" y="2741"/>
              <a:ext cx="37" cy="37"/>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37" name="Line 1313"/>
            <p:cNvSpPr>
              <a:spLocks noChangeShapeType="1"/>
            </p:cNvSpPr>
            <p:nvPr/>
          </p:nvSpPr>
          <p:spPr bwMode="auto">
            <a:xfrm>
              <a:off x="750" y="2747"/>
              <a:ext cx="37" cy="37"/>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38" name="Line 1314"/>
            <p:cNvSpPr>
              <a:spLocks noChangeShapeType="1"/>
            </p:cNvSpPr>
            <p:nvPr/>
          </p:nvSpPr>
          <p:spPr bwMode="auto">
            <a:xfrm>
              <a:off x="745" y="2753"/>
              <a:ext cx="37" cy="36"/>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39" name="Line 1315"/>
            <p:cNvSpPr>
              <a:spLocks noChangeShapeType="1"/>
            </p:cNvSpPr>
            <p:nvPr/>
          </p:nvSpPr>
          <p:spPr bwMode="auto">
            <a:xfrm>
              <a:off x="739" y="2758"/>
              <a:ext cx="37" cy="37"/>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40" name="Line 1316"/>
            <p:cNvSpPr>
              <a:spLocks noChangeShapeType="1"/>
            </p:cNvSpPr>
            <p:nvPr/>
          </p:nvSpPr>
          <p:spPr bwMode="auto">
            <a:xfrm>
              <a:off x="733" y="2764"/>
              <a:ext cx="39" cy="38"/>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41" name="Line 1317"/>
            <p:cNvSpPr>
              <a:spLocks noChangeShapeType="1"/>
            </p:cNvSpPr>
            <p:nvPr/>
          </p:nvSpPr>
          <p:spPr bwMode="auto">
            <a:xfrm>
              <a:off x="729" y="2770"/>
              <a:ext cx="37" cy="38"/>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42" name="Line 1318"/>
            <p:cNvSpPr>
              <a:spLocks noChangeShapeType="1"/>
            </p:cNvSpPr>
            <p:nvPr/>
          </p:nvSpPr>
          <p:spPr bwMode="auto">
            <a:xfrm>
              <a:off x="723" y="2776"/>
              <a:ext cx="38" cy="38"/>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43" name="Line 1319"/>
            <p:cNvSpPr>
              <a:spLocks noChangeShapeType="1"/>
            </p:cNvSpPr>
            <p:nvPr/>
          </p:nvSpPr>
          <p:spPr bwMode="auto">
            <a:xfrm>
              <a:off x="718" y="2781"/>
              <a:ext cx="37" cy="39"/>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44" name="Line 1320"/>
            <p:cNvSpPr>
              <a:spLocks noChangeShapeType="1"/>
            </p:cNvSpPr>
            <p:nvPr/>
          </p:nvSpPr>
          <p:spPr bwMode="auto">
            <a:xfrm>
              <a:off x="713" y="2787"/>
              <a:ext cx="38" cy="38"/>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45" name="Line 1321"/>
            <p:cNvSpPr>
              <a:spLocks noChangeShapeType="1"/>
            </p:cNvSpPr>
            <p:nvPr/>
          </p:nvSpPr>
          <p:spPr bwMode="auto">
            <a:xfrm>
              <a:off x="708" y="2793"/>
              <a:ext cx="37" cy="38"/>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46" name="Line 1322"/>
            <p:cNvSpPr>
              <a:spLocks noChangeShapeType="1"/>
            </p:cNvSpPr>
            <p:nvPr/>
          </p:nvSpPr>
          <p:spPr bwMode="auto">
            <a:xfrm>
              <a:off x="702" y="2799"/>
              <a:ext cx="38" cy="38"/>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47" name="Line 1323"/>
            <p:cNvSpPr>
              <a:spLocks noChangeShapeType="1"/>
            </p:cNvSpPr>
            <p:nvPr/>
          </p:nvSpPr>
          <p:spPr bwMode="auto">
            <a:xfrm>
              <a:off x="698" y="2806"/>
              <a:ext cx="37" cy="37"/>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48" name="Line 1324"/>
            <p:cNvSpPr>
              <a:spLocks noChangeShapeType="1"/>
            </p:cNvSpPr>
            <p:nvPr/>
          </p:nvSpPr>
          <p:spPr bwMode="auto">
            <a:xfrm>
              <a:off x="692" y="2811"/>
              <a:ext cx="38" cy="37"/>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49" name="Line 1325"/>
            <p:cNvSpPr>
              <a:spLocks noChangeShapeType="1"/>
            </p:cNvSpPr>
            <p:nvPr/>
          </p:nvSpPr>
          <p:spPr bwMode="auto">
            <a:xfrm>
              <a:off x="686" y="2817"/>
              <a:ext cx="38" cy="37"/>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50" name="Line 1326"/>
            <p:cNvSpPr>
              <a:spLocks noChangeShapeType="1"/>
            </p:cNvSpPr>
            <p:nvPr/>
          </p:nvSpPr>
          <p:spPr bwMode="auto">
            <a:xfrm>
              <a:off x="681" y="2823"/>
              <a:ext cx="37" cy="37"/>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51" name="Line 1327"/>
            <p:cNvSpPr>
              <a:spLocks noChangeShapeType="1"/>
            </p:cNvSpPr>
            <p:nvPr/>
          </p:nvSpPr>
          <p:spPr bwMode="auto">
            <a:xfrm>
              <a:off x="676" y="2829"/>
              <a:ext cx="38" cy="37"/>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52" name="Line 1328"/>
            <p:cNvSpPr>
              <a:spLocks noChangeShapeType="1"/>
            </p:cNvSpPr>
            <p:nvPr/>
          </p:nvSpPr>
          <p:spPr bwMode="auto">
            <a:xfrm>
              <a:off x="671" y="2834"/>
              <a:ext cx="37" cy="39"/>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53" name="Line 1329"/>
            <p:cNvSpPr>
              <a:spLocks noChangeShapeType="1"/>
            </p:cNvSpPr>
            <p:nvPr/>
          </p:nvSpPr>
          <p:spPr bwMode="auto">
            <a:xfrm>
              <a:off x="665" y="2840"/>
              <a:ext cx="38" cy="38"/>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54" name="Line 1330"/>
            <p:cNvSpPr>
              <a:spLocks noChangeShapeType="1"/>
            </p:cNvSpPr>
            <p:nvPr/>
          </p:nvSpPr>
          <p:spPr bwMode="auto">
            <a:xfrm>
              <a:off x="661" y="2846"/>
              <a:ext cx="37" cy="38"/>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55" name="Line 1331"/>
            <p:cNvSpPr>
              <a:spLocks noChangeShapeType="1"/>
            </p:cNvSpPr>
            <p:nvPr/>
          </p:nvSpPr>
          <p:spPr bwMode="auto">
            <a:xfrm>
              <a:off x="655" y="2852"/>
              <a:ext cx="38" cy="38"/>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56" name="Line 1332"/>
            <p:cNvSpPr>
              <a:spLocks noChangeShapeType="1"/>
            </p:cNvSpPr>
            <p:nvPr/>
          </p:nvSpPr>
          <p:spPr bwMode="auto">
            <a:xfrm>
              <a:off x="650" y="2858"/>
              <a:ext cx="37" cy="38"/>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57" name="Line 1333"/>
            <p:cNvSpPr>
              <a:spLocks noChangeShapeType="1"/>
            </p:cNvSpPr>
            <p:nvPr/>
          </p:nvSpPr>
          <p:spPr bwMode="auto">
            <a:xfrm>
              <a:off x="644" y="2863"/>
              <a:ext cx="39" cy="38"/>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58" name="Line 1334"/>
            <p:cNvSpPr>
              <a:spLocks noChangeShapeType="1"/>
            </p:cNvSpPr>
            <p:nvPr/>
          </p:nvSpPr>
          <p:spPr bwMode="auto">
            <a:xfrm>
              <a:off x="639" y="2869"/>
              <a:ext cx="38" cy="38"/>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59" name="Line 1335"/>
            <p:cNvSpPr>
              <a:spLocks noChangeShapeType="1"/>
            </p:cNvSpPr>
            <p:nvPr/>
          </p:nvSpPr>
          <p:spPr bwMode="auto">
            <a:xfrm>
              <a:off x="634" y="2875"/>
              <a:ext cx="38" cy="38"/>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60" name="Line 1336"/>
            <p:cNvSpPr>
              <a:spLocks noChangeShapeType="1"/>
            </p:cNvSpPr>
            <p:nvPr/>
          </p:nvSpPr>
          <p:spPr bwMode="auto">
            <a:xfrm>
              <a:off x="628" y="2881"/>
              <a:ext cx="38" cy="38"/>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61" name="Line 1337"/>
            <p:cNvSpPr>
              <a:spLocks noChangeShapeType="1"/>
            </p:cNvSpPr>
            <p:nvPr/>
          </p:nvSpPr>
          <p:spPr bwMode="auto">
            <a:xfrm>
              <a:off x="624" y="2888"/>
              <a:ext cx="38" cy="36"/>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62" name="Line 1338"/>
            <p:cNvSpPr>
              <a:spLocks noChangeShapeType="1"/>
            </p:cNvSpPr>
            <p:nvPr/>
          </p:nvSpPr>
          <p:spPr bwMode="auto">
            <a:xfrm>
              <a:off x="618" y="2893"/>
              <a:ext cx="38" cy="37"/>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63" name="Line 1339"/>
            <p:cNvSpPr>
              <a:spLocks noChangeShapeType="1"/>
            </p:cNvSpPr>
            <p:nvPr/>
          </p:nvSpPr>
          <p:spPr bwMode="auto">
            <a:xfrm>
              <a:off x="613" y="2899"/>
              <a:ext cx="37" cy="37"/>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64" name="Line 1340"/>
            <p:cNvSpPr>
              <a:spLocks noChangeShapeType="1"/>
            </p:cNvSpPr>
            <p:nvPr/>
          </p:nvSpPr>
          <p:spPr bwMode="auto">
            <a:xfrm>
              <a:off x="608" y="2905"/>
              <a:ext cx="38" cy="37"/>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65" name="Line 1341"/>
            <p:cNvSpPr>
              <a:spLocks noChangeShapeType="1"/>
            </p:cNvSpPr>
            <p:nvPr/>
          </p:nvSpPr>
          <p:spPr bwMode="auto">
            <a:xfrm>
              <a:off x="603" y="2911"/>
              <a:ext cx="37" cy="38"/>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66" name="Line 1342"/>
            <p:cNvSpPr>
              <a:spLocks noChangeShapeType="1"/>
            </p:cNvSpPr>
            <p:nvPr/>
          </p:nvSpPr>
          <p:spPr bwMode="auto">
            <a:xfrm>
              <a:off x="597" y="2916"/>
              <a:ext cx="38" cy="38"/>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67" name="Line 1343"/>
            <p:cNvSpPr>
              <a:spLocks noChangeShapeType="1"/>
            </p:cNvSpPr>
            <p:nvPr/>
          </p:nvSpPr>
          <p:spPr bwMode="auto">
            <a:xfrm>
              <a:off x="591" y="2922"/>
              <a:ext cx="38" cy="38"/>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68" name="Line 1344"/>
            <p:cNvSpPr>
              <a:spLocks noChangeShapeType="1"/>
            </p:cNvSpPr>
            <p:nvPr/>
          </p:nvSpPr>
          <p:spPr bwMode="auto">
            <a:xfrm>
              <a:off x="589" y="2930"/>
              <a:ext cx="36" cy="36"/>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69" name="Line 1345"/>
            <p:cNvSpPr>
              <a:spLocks noChangeShapeType="1"/>
            </p:cNvSpPr>
            <p:nvPr/>
          </p:nvSpPr>
          <p:spPr bwMode="auto">
            <a:xfrm>
              <a:off x="589" y="2942"/>
              <a:ext cx="30" cy="30"/>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70" name="Line 1346"/>
            <p:cNvSpPr>
              <a:spLocks noChangeShapeType="1"/>
            </p:cNvSpPr>
            <p:nvPr/>
          </p:nvSpPr>
          <p:spPr bwMode="auto">
            <a:xfrm>
              <a:off x="589" y="2952"/>
              <a:ext cx="25" cy="26"/>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71" name="Line 1347"/>
            <p:cNvSpPr>
              <a:spLocks noChangeShapeType="1"/>
            </p:cNvSpPr>
            <p:nvPr/>
          </p:nvSpPr>
          <p:spPr bwMode="auto">
            <a:xfrm>
              <a:off x="589" y="2964"/>
              <a:ext cx="20" cy="19"/>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72" name="Line 1348"/>
            <p:cNvSpPr>
              <a:spLocks noChangeShapeType="1"/>
            </p:cNvSpPr>
            <p:nvPr/>
          </p:nvSpPr>
          <p:spPr bwMode="auto">
            <a:xfrm>
              <a:off x="589" y="2974"/>
              <a:ext cx="15" cy="15"/>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73" name="Line 1349"/>
            <p:cNvSpPr>
              <a:spLocks noChangeShapeType="1"/>
            </p:cNvSpPr>
            <p:nvPr/>
          </p:nvSpPr>
          <p:spPr bwMode="auto">
            <a:xfrm>
              <a:off x="589" y="2986"/>
              <a:ext cx="9" cy="9"/>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74" name="Line 1350"/>
            <p:cNvSpPr>
              <a:spLocks noChangeShapeType="1"/>
            </p:cNvSpPr>
            <p:nvPr/>
          </p:nvSpPr>
          <p:spPr bwMode="auto">
            <a:xfrm>
              <a:off x="589" y="2997"/>
              <a:ext cx="3"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75" name="Line 1351"/>
            <p:cNvSpPr>
              <a:spLocks noChangeShapeType="1"/>
            </p:cNvSpPr>
            <p:nvPr/>
          </p:nvSpPr>
          <p:spPr bwMode="auto">
            <a:xfrm flipH="1">
              <a:off x="1084" y="1836"/>
              <a:ext cx="11" cy="11"/>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76" name="Line 1352"/>
            <p:cNvSpPr>
              <a:spLocks noChangeShapeType="1"/>
            </p:cNvSpPr>
            <p:nvPr/>
          </p:nvSpPr>
          <p:spPr bwMode="auto">
            <a:xfrm flipH="1">
              <a:off x="1074" y="1826"/>
              <a:ext cx="21" cy="21"/>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77" name="Line 1353"/>
            <p:cNvSpPr>
              <a:spLocks noChangeShapeType="1"/>
            </p:cNvSpPr>
            <p:nvPr/>
          </p:nvSpPr>
          <p:spPr bwMode="auto">
            <a:xfrm flipH="1">
              <a:off x="1063" y="1814"/>
              <a:ext cx="32" cy="33"/>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78" name="Line 1354"/>
            <p:cNvSpPr>
              <a:spLocks noChangeShapeType="1"/>
            </p:cNvSpPr>
            <p:nvPr/>
          </p:nvSpPr>
          <p:spPr bwMode="auto">
            <a:xfrm flipH="1">
              <a:off x="1051" y="1804"/>
              <a:ext cx="44" cy="43"/>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79" name="Line 1355"/>
            <p:cNvSpPr>
              <a:spLocks noChangeShapeType="1"/>
            </p:cNvSpPr>
            <p:nvPr/>
          </p:nvSpPr>
          <p:spPr bwMode="auto">
            <a:xfrm flipH="1">
              <a:off x="1041" y="1792"/>
              <a:ext cx="54" cy="55"/>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80" name="Line 1356"/>
            <p:cNvSpPr>
              <a:spLocks noChangeShapeType="1"/>
            </p:cNvSpPr>
            <p:nvPr/>
          </p:nvSpPr>
          <p:spPr bwMode="auto">
            <a:xfrm flipH="1">
              <a:off x="1029" y="1785"/>
              <a:ext cx="62" cy="62"/>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81" name="Line 1357"/>
            <p:cNvSpPr>
              <a:spLocks noChangeShapeType="1"/>
            </p:cNvSpPr>
            <p:nvPr/>
          </p:nvSpPr>
          <p:spPr bwMode="auto">
            <a:xfrm flipH="1">
              <a:off x="1019" y="1785"/>
              <a:ext cx="61" cy="62"/>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82" name="Line 1358"/>
            <p:cNvSpPr>
              <a:spLocks noChangeShapeType="1"/>
            </p:cNvSpPr>
            <p:nvPr/>
          </p:nvSpPr>
          <p:spPr bwMode="auto">
            <a:xfrm flipH="1">
              <a:off x="1007" y="1785"/>
              <a:ext cx="62" cy="62"/>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83" name="Line 1359"/>
            <p:cNvSpPr>
              <a:spLocks noChangeShapeType="1"/>
            </p:cNvSpPr>
            <p:nvPr/>
          </p:nvSpPr>
          <p:spPr bwMode="auto">
            <a:xfrm flipH="1">
              <a:off x="996" y="1785"/>
              <a:ext cx="62" cy="62"/>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84" name="Line 1360"/>
            <p:cNvSpPr>
              <a:spLocks noChangeShapeType="1"/>
            </p:cNvSpPr>
            <p:nvPr/>
          </p:nvSpPr>
          <p:spPr bwMode="auto">
            <a:xfrm flipH="1">
              <a:off x="985" y="1785"/>
              <a:ext cx="61" cy="62"/>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85" name="Line 1361"/>
            <p:cNvSpPr>
              <a:spLocks noChangeShapeType="1"/>
            </p:cNvSpPr>
            <p:nvPr/>
          </p:nvSpPr>
          <p:spPr bwMode="auto">
            <a:xfrm flipH="1">
              <a:off x="974" y="1785"/>
              <a:ext cx="62" cy="62"/>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86" name="Line 1362"/>
            <p:cNvSpPr>
              <a:spLocks noChangeShapeType="1"/>
            </p:cNvSpPr>
            <p:nvPr/>
          </p:nvSpPr>
          <p:spPr bwMode="auto">
            <a:xfrm flipH="1">
              <a:off x="962" y="1785"/>
              <a:ext cx="62" cy="62"/>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87" name="Line 1363"/>
            <p:cNvSpPr>
              <a:spLocks noChangeShapeType="1"/>
            </p:cNvSpPr>
            <p:nvPr/>
          </p:nvSpPr>
          <p:spPr bwMode="auto">
            <a:xfrm flipH="1">
              <a:off x="952" y="1785"/>
              <a:ext cx="61" cy="62"/>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88" name="Line 1364"/>
            <p:cNvSpPr>
              <a:spLocks noChangeShapeType="1"/>
            </p:cNvSpPr>
            <p:nvPr/>
          </p:nvSpPr>
          <p:spPr bwMode="auto">
            <a:xfrm flipH="1">
              <a:off x="940" y="1785"/>
              <a:ext cx="63" cy="62"/>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89" name="Line 1365"/>
            <p:cNvSpPr>
              <a:spLocks noChangeShapeType="1"/>
            </p:cNvSpPr>
            <p:nvPr/>
          </p:nvSpPr>
          <p:spPr bwMode="auto">
            <a:xfrm flipH="1">
              <a:off x="930" y="1785"/>
              <a:ext cx="61" cy="62"/>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90" name="Line 1366"/>
            <p:cNvSpPr>
              <a:spLocks noChangeShapeType="1"/>
            </p:cNvSpPr>
            <p:nvPr/>
          </p:nvSpPr>
          <p:spPr bwMode="auto">
            <a:xfrm flipH="1">
              <a:off x="918" y="1785"/>
              <a:ext cx="63" cy="62"/>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91" name="Line 1367"/>
            <p:cNvSpPr>
              <a:spLocks noChangeShapeType="1"/>
            </p:cNvSpPr>
            <p:nvPr/>
          </p:nvSpPr>
          <p:spPr bwMode="auto">
            <a:xfrm flipH="1">
              <a:off x="907" y="1785"/>
              <a:ext cx="62" cy="62"/>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92" name="Line 1368"/>
            <p:cNvSpPr>
              <a:spLocks noChangeShapeType="1"/>
            </p:cNvSpPr>
            <p:nvPr/>
          </p:nvSpPr>
          <p:spPr bwMode="auto">
            <a:xfrm flipH="1">
              <a:off x="896" y="1785"/>
              <a:ext cx="61" cy="62"/>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93" name="Line 1369"/>
            <p:cNvSpPr>
              <a:spLocks noChangeShapeType="1"/>
            </p:cNvSpPr>
            <p:nvPr/>
          </p:nvSpPr>
          <p:spPr bwMode="auto">
            <a:xfrm flipH="1">
              <a:off x="885" y="1785"/>
              <a:ext cx="62" cy="62"/>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94" name="Line 1370"/>
            <p:cNvSpPr>
              <a:spLocks noChangeShapeType="1"/>
            </p:cNvSpPr>
            <p:nvPr/>
          </p:nvSpPr>
          <p:spPr bwMode="auto">
            <a:xfrm flipH="1">
              <a:off x="873" y="1785"/>
              <a:ext cx="62" cy="62"/>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95" name="Line 1371"/>
            <p:cNvSpPr>
              <a:spLocks noChangeShapeType="1"/>
            </p:cNvSpPr>
            <p:nvPr/>
          </p:nvSpPr>
          <p:spPr bwMode="auto">
            <a:xfrm flipH="1">
              <a:off x="863" y="1785"/>
              <a:ext cx="61" cy="62"/>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96" name="Line 1372"/>
            <p:cNvSpPr>
              <a:spLocks noChangeShapeType="1"/>
            </p:cNvSpPr>
            <p:nvPr/>
          </p:nvSpPr>
          <p:spPr bwMode="auto">
            <a:xfrm flipH="1">
              <a:off x="851" y="1785"/>
              <a:ext cx="63" cy="62"/>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97" name="Line 1373"/>
            <p:cNvSpPr>
              <a:spLocks noChangeShapeType="1"/>
            </p:cNvSpPr>
            <p:nvPr/>
          </p:nvSpPr>
          <p:spPr bwMode="auto">
            <a:xfrm flipH="1">
              <a:off x="841" y="1785"/>
              <a:ext cx="61" cy="62"/>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98" name="Line 1374"/>
            <p:cNvSpPr>
              <a:spLocks noChangeShapeType="1"/>
            </p:cNvSpPr>
            <p:nvPr/>
          </p:nvSpPr>
          <p:spPr bwMode="auto">
            <a:xfrm flipH="1">
              <a:off x="829" y="1785"/>
              <a:ext cx="63" cy="62"/>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99" name="Line 1375"/>
            <p:cNvSpPr>
              <a:spLocks noChangeShapeType="1"/>
            </p:cNvSpPr>
            <p:nvPr/>
          </p:nvSpPr>
          <p:spPr bwMode="auto">
            <a:xfrm flipH="1">
              <a:off x="818" y="1785"/>
              <a:ext cx="62" cy="62"/>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00" name="Line 1376"/>
            <p:cNvSpPr>
              <a:spLocks noChangeShapeType="1"/>
            </p:cNvSpPr>
            <p:nvPr/>
          </p:nvSpPr>
          <p:spPr bwMode="auto">
            <a:xfrm flipH="1">
              <a:off x="807" y="1785"/>
              <a:ext cx="62" cy="62"/>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01" name="Line 1377"/>
            <p:cNvSpPr>
              <a:spLocks noChangeShapeType="1"/>
            </p:cNvSpPr>
            <p:nvPr/>
          </p:nvSpPr>
          <p:spPr bwMode="auto">
            <a:xfrm flipH="1">
              <a:off x="796" y="1785"/>
              <a:ext cx="62" cy="62"/>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02" name="Line 1378"/>
            <p:cNvSpPr>
              <a:spLocks noChangeShapeType="1"/>
            </p:cNvSpPr>
            <p:nvPr/>
          </p:nvSpPr>
          <p:spPr bwMode="auto">
            <a:xfrm flipH="1">
              <a:off x="784" y="1785"/>
              <a:ext cx="63" cy="62"/>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03" name="Line 1379"/>
            <p:cNvSpPr>
              <a:spLocks noChangeShapeType="1"/>
            </p:cNvSpPr>
            <p:nvPr/>
          </p:nvSpPr>
          <p:spPr bwMode="auto">
            <a:xfrm flipH="1">
              <a:off x="774" y="1785"/>
              <a:ext cx="61" cy="62"/>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04" name="Line 1380"/>
            <p:cNvSpPr>
              <a:spLocks noChangeShapeType="1"/>
            </p:cNvSpPr>
            <p:nvPr/>
          </p:nvSpPr>
          <p:spPr bwMode="auto">
            <a:xfrm flipH="1">
              <a:off x="762" y="1785"/>
              <a:ext cx="63" cy="62"/>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05" name="Line 1381"/>
            <p:cNvSpPr>
              <a:spLocks noChangeShapeType="1"/>
            </p:cNvSpPr>
            <p:nvPr/>
          </p:nvSpPr>
          <p:spPr bwMode="auto">
            <a:xfrm flipH="1">
              <a:off x="752" y="1785"/>
              <a:ext cx="61" cy="62"/>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06" name="Line 1382"/>
            <p:cNvSpPr>
              <a:spLocks noChangeShapeType="1"/>
            </p:cNvSpPr>
            <p:nvPr/>
          </p:nvSpPr>
          <p:spPr bwMode="auto">
            <a:xfrm flipH="1">
              <a:off x="740" y="1785"/>
              <a:ext cx="63" cy="62"/>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07" name="Line 1383"/>
            <p:cNvSpPr>
              <a:spLocks noChangeShapeType="1"/>
            </p:cNvSpPr>
            <p:nvPr/>
          </p:nvSpPr>
          <p:spPr bwMode="auto">
            <a:xfrm flipH="1">
              <a:off x="729" y="1785"/>
              <a:ext cx="62" cy="62"/>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08" name="Line 1384"/>
            <p:cNvSpPr>
              <a:spLocks noChangeShapeType="1"/>
            </p:cNvSpPr>
            <p:nvPr/>
          </p:nvSpPr>
          <p:spPr bwMode="auto">
            <a:xfrm flipH="1">
              <a:off x="718" y="1785"/>
              <a:ext cx="62" cy="62"/>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09" name="Line 1385"/>
            <p:cNvSpPr>
              <a:spLocks noChangeShapeType="1"/>
            </p:cNvSpPr>
            <p:nvPr/>
          </p:nvSpPr>
          <p:spPr bwMode="auto">
            <a:xfrm flipH="1">
              <a:off x="707" y="1785"/>
              <a:ext cx="62" cy="62"/>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10" name="Line 1386"/>
            <p:cNvSpPr>
              <a:spLocks noChangeShapeType="1"/>
            </p:cNvSpPr>
            <p:nvPr/>
          </p:nvSpPr>
          <p:spPr bwMode="auto">
            <a:xfrm flipH="1">
              <a:off x="695" y="1785"/>
              <a:ext cx="63" cy="62"/>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11" name="Line 1387"/>
            <p:cNvSpPr>
              <a:spLocks noChangeShapeType="1"/>
            </p:cNvSpPr>
            <p:nvPr/>
          </p:nvSpPr>
          <p:spPr bwMode="auto">
            <a:xfrm flipH="1">
              <a:off x="685" y="1785"/>
              <a:ext cx="61" cy="62"/>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12" name="Line 1388"/>
            <p:cNvSpPr>
              <a:spLocks noChangeShapeType="1"/>
            </p:cNvSpPr>
            <p:nvPr/>
          </p:nvSpPr>
          <p:spPr bwMode="auto">
            <a:xfrm flipH="1">
              <a:off x="673" y="1785"/>
              <a:ext cx="63" cy="62"/>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13" name="Line 1389"/>
            <p:cNvSpPr>
              <a:spLocks noChangeShapeType="1"/>
            </p:cNvSpPr>
            <p:nvPr/>
          </p:nvSpPr>
          <p:spPr bwMode="auto">
            <a:xfrm flipH="1">
              <a:off x="663" y="1785"/>
              <a:ext cx="61" cy="62"/>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14" name="Line 1390"/>
            <p:cNvSpPr>
              <a:spLocks noChangeShapeType="1"/>
            </p:cNvSpPr>
            <p:nvPr/>
          </p:nvSpPr>
          <p:spPr bwMode="auto">
            <a:xfrm flipH="1">
              <a:off x="651" y="1785"/>
              <a:ext cx="63" cy="62"/>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15" name="Line 1391"/>
            <p:cNvSpPr>
              <a:spLocks noChangeShapeType="1"/>
            </p:cNvSpPr>
            <p:nvPr/>
          </p:nvSpPr>
          <p:spPr bwMode="auto">
            <a:xfrm flipH="1">
              <a:off x="640" y="1785"/>
              <a:ext cx="62" cy="62"/>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16" name="Line 1392"/>
            <p:cNvSpPr>
              <a:spLocks noChangeShapeType="1"/>
            </p:cNvSpPr>
            <p:nvPr/>
          </p:nvSpPr>
          <p:spPr bwMode="auto">
            <a:xfrm flipH="1">
              <a:off x="629" y="1785"/>
              <a:ext cx="62" cy="62"/>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17" name="Line 1393"/>
            <p:cNvSpPr>
              <a:spLocks noChangeShapeType="1"/>
            </p:cNvSpPr>
            <p:nvPr/>
          </p:nvSpPr>
          <p:spPr bwMode="auto">
            <a:xfrm flipH="1">
              <a:off x="618" y="1785"/>
              <a:ext cx="62" cy="62"/>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18" name="Line 1394"/>
            <p:cNvSpPr>
              <a:spLocks noChangeShapeType="1"/>
            </p:cNvSpPr>
            <p:nvPr/>
          </p:nvSpPr>
          <p:spPr bwMode="auto">
            <a:xfrm flipH="1">
              <a:off x="608" y="1785"/>
              <a:ext cx="61" cy="62"/>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19" name="Line 1395"/>
            <p:cNvSpPr>
              <a:spLocks noChangeShapeType="1"/>
            </p:cNvSpPr>
            <p:nvPr/>
          </p:nvSpPr>
          <p:spPr bwMode="auto">
            <a:xfrm flipH="1">
              <a:off x="596" y="1785"/>
              <a:ext cx="61" cy="62"/>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20" name="Line 1396"/>
            <p:cNvSpPr>
              <a:spLocks noChangeShapeType="1"/>
            </p:cNvSpPr>
            <p:nvPr/>
          </p:nvSpPr>
          <p:spPr bwMode="auto">
            <a:xfrm flipH="1">
              <a:off x="589" y="1785"/>
              <a:ext cx="58" cy="58"/>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21" name="Line 1397"/>
            <p:cNvSpPr>
              <a:spLocks noChangeShapeType="1"/>
            </p:cNvSpPr>
            <p:nvPr/>
          </p:nvSpPr>
          <p:spPr bwMode="auto">
            <a:xfrm flipH="1">
              <a:off x="589" y="1785"/>
              <a:ext cx="46" cy="47"/>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22" name="Line 1398"/>
            <p:cNvSpPr>
              <a:spLocks noChangeShapeType="1"/>
            </p:cNvSpPr>
            <p:nvPr/>
          </p:nvSpPr>
          <p:spPr bwMode="auto">
            <a:xfrm flipH="1">
              <a:off x="589" y="1785"/>
              <a:ext cx="36" cy="35"/>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23" name="Line 1399"/>
            <p:cNvSpPr>
              <a:spLocks noChangeShapeType="1"/>
            </p:cNvSpPr>
            <p:nvPr/>
          </p:nvSpPr>
          <p:spPr bwMode="auto">
            <a:xfrm flipH="1">
              <a:off x="589" y="1785"/>
              <a:ext cx="24" cy="25"/>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24" name="Line 1400"/>
            <p:cNvSpPr>
              <a:spLocks noChangeShapeType="1"/>
            </p:cNvSpPr>
            <p:nvPr/>
          </p:nvSpPr>
          <p:spPr bwMode="auto">
            <a:xfrm flipH="1">
              <a:off x="589" y="1785"/>
              <a:ext cx="13" cy="13"/>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25" name="Line 1401"/>
            <p:cNvSpPr>
              <a:spLocks noChangeShapeType="1"/>
            </p:cNvSpPr>
            <p:nvPr/>
          </p:nvSpPr>
          <p:spPr bwMode="auto">
            <a:xfrm flipH="1">
              <a:off x="589" y="1785"/>
              <a:ext cx="2" cy="2"/>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26" name="Line 1402"/>
            <p:cNvSpPr>
              <a:spLocks noChangeShapeType="1"/>
            </p:cNvSpPr>
            <p:nvPr/>
          </p:nvSpPr>
          <p:spPr bwMode="auto">
            <a:xfrm>
              <a:off x="1088" y="1785"/>
              <a:ext cx="7" cy="7"/>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27" name="Line 1403"/>
            <p:cNvSpPr>
              <a:spLocks noChangeShapeType="1"/>
            </p:cNvSpPr>
            <p:nvPr/>
          </p:nvSpPr>
          <p:spPr bwMode="auto">
            <a:xfrm>
              <a:off x="1076" y="1785"/>
              <a:ext cx="19" cy="19"/>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28" name="Line 1404"/>
            <p:cNvSpPr>
              <a:spLocks noChangeShapeType="1"/>
            </p:cNvSpPr>
            <p:nvPr/>
          </p:nvSpPr>
          <p:spPr bwMode="auto">
            <a:xfrm>
              <a:off x="1065" y="1785"/>
              <a:ext cx="30" cy="29"/>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29" name="Line 1405"/>
            <p:cNvSpPr>
              <a:spLocks noChangeShapeType="1"/>
            </p:cNvSpPr>
            <p:nvPr/>
          </p:nvSpPr>
          <p:spPr bwMode="auto">
            <a:xfrm>
              <a:off x="1055" y="1785"/>
              <a:ext cx="40" cy="41"/>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30" name="Line 1406"/>
            <p:cNvSpPr>
              <a:spLocks noChangeShapeType="1"/>
            </p:cNvSpPr>
            <p:nvPr/>
          </p:nvSpPr>
          <p:spPr bwMode="auto">
            <a:xfrm>
              <a:off x="1043" y="1785"/>
              <a:ext cx="52" cy="51"/>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31" name="Line 1407"/>
            <p:cNvSpPr>
              <a:spLocks noChangeShapeType="1"/>
            </p:cNvSpPr>
            <p:nvPr/>
          </p:nvSpPr>
          <p:spPr bwMode="auto">
            <a:xfrm>
              <a:off x="1031" y="1785"/>
              <a:ext cx="63" cy="62"/>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32" name="Line 1408"/>
            <p:cNvSpPr>
              <a:spLocks noChangeShapeType="1"/>
            </p:cNvSpPr>
            <p:nvPr/>
          </p:nvSpPr>
          <p:spPr bwMode="auto">
            <a:xfrm>
              <a:off x="1021" y="1785"/>
              <a:ext cx="61" cy="62"/>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33" name="Line 1409"/>
            <p:cNvSpPr>
              <a:spLocks noChangeShapeType="1"/>
            </p:cNvSpPr>
            <p:nvPr/>
          </p:nvSpPr>
          <p:spPr bwMode="auto">
            <a:xfrm>
              <a:off x="1009" y="1785"/>
              <a:ext cx="63" cy="62"/>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34" name="Line 1410"/>
            <p:cNvSpPr>
              <a:spLocks noChangeShapeType="1"/>
            </p:cNvSpPr>
            <p:nvPr/>
          </p:nvSpPr>
          <p:spPr bwMode="auto">
            <a:xfrm>
              <a:off x="999" y="1785"/>
              <a:ext cx="61" cy="62"/>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4" name="Group 1612"/>
          <p:cNvGrpSpPr>
            <a:grpSpLocks/>
          </p:cNvGrpSpPr>
          <p:nvPr/>
        </p:nvGrpSpPr>
        <p:grpSpPr bwMode="auto">
          <a:xfrm>
            <a:off x="2296482" y="2662870"/>
            <a:ext cx="1103313" cy="165100"/>
            <a:chOff x="589" y="1743"/>
            <a:chExt cx="695" cy="104"/>
          </a:xfrm>
        </p:grpSpPr>
        <p:sp>
          <p:nvSpPr>
            <p:cNvPr id="9135" name="Line 1412"/>
            <p:cNvSpPr>
              <a:spLocks noChangeShapeType="1"/>
            </p:cNvSpPr>
            <p:nvPr/>
          </p:nvSpPr>
          <p:spPr bwMode="auto">
            <a:xfrm>
              <a:off x="987" y="1785"/>
              <a:ext cx="63" cy="62"/>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36" name="Line 1413"/>
            <p:cNvSpPr>
              <a:spLocks noChangeShapeType="1"/>
            </p:cNvSpPr>
            <p:nvPr/>
          </p:nvSpPr>
          <p:spPr bwMode="auto">
            <a:xfrm>
              <a:off x="976" y="1785"/>
              <a:ext cx="62" cy="62"/>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37" name="Line 1414"/>
            <p:cNvSpPr>
              <a:spLocks noChangeShapeType="1"/>
            </p:cNvSpPr>
            <p:nvPr/>
          </p:nvSpPr>
          <p:spPr bwMode="auto">
            <a:xfrm>
              <a:off x="966" y="1785"/>
              <a:ext cx="61" cy="62"/>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38" name="Line 1415"/>
            <p:cNvSpPr>
              <a:spLocks noChangeShapeType="1"/>
            </p:cNvSpPr>
            <p:nvPr/>
          </p:nvSpPr>
          <p:spPr bwMode="auto">
            <a:xfrm>
              <a:off x="954" y="1785"/>
              <a:ext cx="62" cy="62"/>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39" name="Line 1416"/>
            <p:cNvSpPr>
              <a:spLocks noChangeShapeType="1"/>
            </p:cNvSpPr>
            <p:nvPr/>
          </p:nvSpPr>
          <p:spPr bwMode="auto">
            <a:xfrm>
              <a:off x="942" y="1785"/>
              <a:ext cx="63" cy="62"/>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40" name="Line 1417"/>
            <p:cNvSpPr>
              <a:spLocks noChangeShapeType="1"/>
            </p:cNvSpPr>
            <p:nvPr/>
          </p:nvSpPr>
          <p:spPr bwMode="auto">
            <a:xfrm>
              <a:off x="932" y="1785"/>
              <a:ext cx="61" cy="62"/>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41" name="Line 1418"/>
            <p:cNvSpPr>
              <a:spLocks noChangeShapeType="1"/>
            </p:cNvSpPr>
            <p:nvPr/>
          </p:nvSpPr>
          <p:spPr bwMode="auto">
            <a:xfrm>
              <a:off x="921" y="1785"/>
              <a:ext cx="62" cy="62"/>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42" name="Line 1419"/>
            <p:cNvSpPr>
              <a:spLocks noChangeShapeType="1"/>
            </p:cNvSpPr>
            <p:nvPr/>
          </p:nvSpPr>
          <p:spPr bwMode="auto">
            <a:xfrm>
              <a:off x="910" y="1785"/>
              <a:ext cx="61" cy="62"/>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43" name="Line 1420"/>
            <p:cNvSpPr>
              <a:spLocks noChangeShapeType="1"/>
            </p:cNvSpPr>
            <p:nvPr/>
          </p:nvSpPr>
          <p:spPr bwMode="auto">
            <a:xfrm>
              <a:off x="899" y="1785"/>
              <a:ext cx="62" cy="62"/>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44" name="Line 1421"/>
            <p:cNvSpPr>
              <a:spLocks noChangeShapeType="1"/>
            </p:cNvSpPr>
            <p:nvPr/>
          </p:nvSpPr>
          <p:spPr bwMode="auto">
            <a:xfrm>
              <a:off x="887" y="1785"/>
              <a:ext cx="62" cy="62"/>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45" name="Line 1422"/>
            <p:cNvSpPr>
              <a:spLocks noChangeShapeType="1"/>
            </p:cNvSpPr>
            <p:nvPr/>
          </p:nvSpPr>
          <p:spPr bwMode="auto">
            <a:xfrm>
              <a:off x="877" y="1785"/>
              <a:ext cx="61" cy="62"/>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46" name="Line 1423"/>
            <p:cNvSpPr>
              <a:spLocks noChangeShapeType="1"/>
            </p:cNvSpPr>
            <p:nvPr/>
          </p:nvSpPr>
          <p:spPr bwMode="auto">
            <a:xfrm>
              <a:off x="865" y="1785"/>
              <a:ext cx="62" cy="62"/>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47" name="Line 1424"/>
            <p:cNvSpPr>
              <a:spLocks noChangeShapeType="1"/>
            </p:cNvSpPr>
            <p:nvPr/>
          </p:nvSpPr>
          <p:spPr bwMode="auto">
            <a:xfrm>
              <a:off x="855" y="1785"/>
              <a:ext cx="61" cy="62"/>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48" name="Line 1425"/>
            <p:cNvSpPr>
              <a:spLocks noChangeShapeType="1"/>
            </p:cNvSpPr>
            <p:nvPr/>
          </p:nvSpPr>
          <p:spPr bwMode="auto">
            <a:xfrm>
              <a:off x="843" y="1785"/>
              <a:ext cx="61" cy="62"/>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49" name="Line 1426"/>
            <p:cNvSpPr>
              <a:spLocks noChangeShapeType="1"/>
            </p:cNvSpPr>
            <p:nvPr/>
          </p:nvSpPr>
          <p:spPr bwMode="auto">
            <a:xfrm>
              <a:off x="832" y="1785"/>
              <a:ext cx="62" cy="62"/>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50" name="Line 1427"/>
            <p:cNvSpPr>
              <a:spLocks noChangeShapeType="1"/>
            </p:cNvSpPr>
            <p:nvPr/>
          </p:nvSpPr>
          <p:spPr bwMode="auto">
            <a:xfrm>
              <a:off x="821" y="1785"/>
              <a:ext cx="61" cy="62"/>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51" name="Line 1428"/>
            <p:cNvSpPr>
              <a:spLocks noChangeShapeType="1"/>
            </p:cNvSpPr>
            <p:nvPr/>
          </p:nvSpPr>
          <p:spPr bwMode="auto">
            <a:xfrm>
              <a:off x="810" y="1785"/>
              <a:ext cx="62" cy="62"/>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52" name="Line 1429"/>
            <p:cNvSpPr>
              <a:spLocks noChangeShapeType="1"/>
            </p:cNvSpPr>
            <p:nvPr/>
          </p:nvSpPr>
          <p:spPr bwMode="auto">
            <a:xfrm>
              <a:off x="798" y="1785"/>
              <a:ext cx="62" cy="62"/>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53" name="Line 1430"/>
            <p:cNvSpPr>
              <a:spLocks noChangeShapeType="1"/>
            </p:cNvSpPr>
            <p:nvPr/>
          </p:nvSpPr>
          <p:spPr bwMode="auto">
            <a:xfrm>
              <a:off x="788" y="1785"/>
              <a:ext cx="61" cy="62"/>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54" name="Line 1431"/>
            <p:cNvSpPr>
              <a:spLocks noChangeShapeType="1"/>
            </p:cNvSpPr>
            <p:nvPr/>
          </p:nvSpPr>
          <p:spPr bwMode="auto">
            <a:xfrm>
              <a:off x="776" y="1785"/>
              <a:ext cx="63" cy="62"/>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55" name="Line 1432"/>
            <p:cNvSpPr>
              <a:spLocks noChangeShapeType="1"/>
            </p:cNvSpPr>
            <p:nvPr/>
          </p:nvSpPr>
          <p:spPr bwMode="auto">
            <a:xfrm>
              <a:off x="766" y="1785"/>
              <a:ext cx="61" cy="62"/>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56" name="Line 1433"/>
            <p:cNvSpPr>
              <a:spLocks noChangeShapeType="1"/>
            </p:cNvSpPr>
            <p:nvPr/>
          </p:nvSpPr>
          <p:spPr bwMode="auto">
            <a:xfrm>
              <a:off x="754" y="1785"/>
              <a:ext cx="61" cy="62"/>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57" name="Line 1434"/>
            <p:cNvSpPr>
              <a:spLocks noChangeShapeType="1"/>
            </p:cNvSpPr>
            <p:nvPr/>
          </p:nvSpPr>
          <p:spPr bwMode="auto">
            <a:xfrm>
              <a:off x="743" y="1785"/>
              <a:ext cx="62" cy="62"/>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58" name="Line 1435"/>
            <p:cNvSpPr>
              <a:spLocks noChangeShapeType="1"/>
            </p:cNvSpPr>
            <p:nvPr/>
          </p:nvSpPr>
          <p:spPr bwMode="auto">
            <a:xfrm>
              <a:off x="732" y="1785"/>
              <a:ext cx="62" cy="62"/>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59" name="Line 1436"/>
            <p:cNvSpPr>
              <a:spLocks noChangeShapeType="1"/>
            </p:cNvSpPr>
            <p:nvPr/>
          </p:nvSpPr>
          <p:spPr bwMode="auto">
            <a:xfrm>
              <a:off x="721" y="1785"/>
              <a:ext cx="62" cy="62"/>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60" name="Line 1437"/>
            <p:cNvSpPr>
              <a:spLocks noChangeShapeType="1"/>
            </p:cNvSpPr>
            <p:nvPr/>
          </p:nvSpPr>
          <p:spPr bwMode="auto">
            <a:xfrm>
              <a:off x="709" y="1785"/>
              <a:ext cx="63" cy="62"/>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61" name="Line 1438"/>
            <p:cNvSpPr>
              <a:spLocks noChangeShapeType="1"/>
            </p:cNvSpPr>
            <p:nvPr/>
          </p:nvSpPr>
          <p:spPr bwMode="auto">
            <a:xfrm>
              <a:off x="699" y="1785"/>
              <a:ext cx="61" cy="62"/>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62" name="Line 1439"/>
            <p:cNvSpPr>
              <a:spLocks noChangeShapeType="1"/>
            </p:cNvSpPr>
            <p:nvPr/>
          </p:nvSpPr>
          <p:spPr bwMode="auto">
            <a:xfrm>
              <a:off x="687" y="1785"/>
              <a:ext cx="63" cy="62"/>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63" name="Line 1440"/>
            <p:cNvSpPr>
              <a:spLocks noChangeShapeType="1"/>
            </p:cNvSpPr>
            <p:nvPr/>
          </p:nvSpPr>
          <p:spPr bwMode="auto">
            <a:xfrm>
              <a:off x="677" y="1785"/>
              <a:ext cx="61" cy="62"/>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64" name="Line 1441"/>
            <p:cNvSpPr>
              <a:spLocks noChangeShapeType="1"/>
            </p:cNvSpPr>
            <p:nvPr/>
          </p:nvSpPr>
          <p:spPr bwMode="auto">
            <a:xfrm>
              <a:off x="665" y="1785"/>
              <a:ext cx="63" cy="62"/>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65" name="Line 1442"/>
            <p:cNvSpPr>
              <a:spLocks noChangeShapeType="1"/>
            </p:cNvSpPr>
            <p:nvPr/>
          </p:nvSpPr>
          <p:spPr bwMode="auto">
            <a:xfrm>
              <a:off x="654" y="1785"/>
              <a:ext cx="62" cy="62"/>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66" name="Line 1443"/>
            <p:cNvSpPr>
              <a:spLocks noChangeShapeType="1"/>
            </p:cNvSpPr>
            <p:nvPr/>
          </p:nvSpPr>
          <p:spPr bwMode="auto">
            <a:xfrm>
              <a:off x="643" y="1785"/>
              <a:ext cx="61" cy="62"/>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67" name="Line 1444"/>
            <p:cNvSpPr>
              <a:spLocks noChangeShapeType="1"/>
            </p:cNvSpPr>
            <p:nvPr/>
          </p:nvSpPr>
          <p:spPr bwMode="auto">
            <a:xfrm>
              <a:off x="632" y="1785"/>
              <a:ext cx="62" cy="62"/>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68" name="Line 1445"/>
            <p:cNvSpPr>
              <a:spLocks noChangeShapeType="1"/>
            </p:cNvSpPr>
            <p:nvPr/>
          </p:nvSpPr>
          <p:spPr bwMode="auto">
            <a:xfrm>
              <a:off x="620" y="1785"/>
              <a:ext cx="63" cy="62"/>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69" name="Line 1446"/>
            <p:cNvSpPr>
              <a:spLocks noChangeShapeType="1"/>
            </p:cNvSpPr>
            <p:nvPr/>
          </p:nvSpPr>
          <p:spPr bwMode="auto">
            <a:xfrm>
              <a:off x="610" y="1785"/>
              <a:ext cx="61" cy="62"/>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70" name="Line 1447"/>
            <p:cNvSpPr>
              <a:spLocks noChangeShapeType="1"/>
            </p:cNvSpPr>
            <p:nvPr/>
          </p:nvSpPr>
          <p:spPr bwMode="auto">
            <a:xfrm>
              <a:off x="598" y="1785"/>
              <a:ext cx="63" cy="62"/>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71" name="Line 1448"/>
            <p:cNvSpPr>
              <a:spLocks noChangeShapeType="1"/>
            </p:cNvSpPr>
            <p:nvPr/>
          </p:nvSpPr>
          <p:spPr bwMode="auto">
            <a:xfrm>
              <a:off x="589" y="1787"/>
              <a:ext cx="60" cy="60"/>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72" name="Line 1449"/>
            <p:cNvSpPr>
              <a:spLocks noChangeShapeType="1"/>
            </p:cNvSpPr>
            <p:nvPr/>
          </p:nvSpPr>
          <p:spPr bwMode="auto">
            <a:xfrm>
              <a:off x="589" y="1798"/>
              <a:ext cx="50" cy="49"/>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73" name="Line 1450"/>
            <p:cNvSpPr>
              <a:spLocks noChangeShapeType="1"/>
            </p:cNvSpPr>
            <p:nvPr/>
          </p:nvSpPr>
          <p:spPr bwMode="auto">
            <a:xfrm>
              <a:off x="589" y="1809"/>
              <a:ext cx="38" cy="38"/>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74" name="Line 1451"/>
            <p:cNvSpPr>
              <a:spLocks noChangeShapeType="1"/>
            </p:cNvSpPr>
            <p:nvPr/>
          </p:nvSpPr>
          <p:spPr bwMode="auto">
            <a:xfrm>
              <a:off x="589" y="1820"/>
              <a:ext cx="27" cy="27"/>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75" name="Line 1452"/>
            <p:cNvSpPr>
              <a:spLocks noChangeShapeType="1"/>
            </p:cNvSpPr>
            <p:nvPr/>
          </p:nvSpPr>
          <p:spPr bwMode="auto">
            <a:xfrm>
              <a:off x="589" y="1830"/>
              <a:ext cx="16" cy="17"/>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76" name="Line 1453"/>
            <p:cNvSpPr>
              <a:spLocks noChangeShapeType="1"/>
            </p:cNvSpPr>
            <p:nvPr/>
          </p:nvSpPr>
          <p:spPr bwMode="auto">
            <a:xfrm>
              <a:off x="589" y="1842"/>
              <a:ext cx="5" cy="5"/>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77" name="Rectangle 1454"/>
            <p:cNvSpPr>
              <a:spLocks noChangeArrowheads="1"/>
            </p:cNvSpPr>
            <p:nvPr/>
          </p:nvSpPr>
          <p:spPr bwMode="auto">
            <a:xfrm>
              <a:off x="589" y="1785"/>
              <a:ext cx="506" cy="62"/>
            </a:xfrm>
            <a:prstGeom prst="rect">
              <a:avLst/>
            </a:prstGeom>
            <a:noFill/>
            <a:ln w="3175"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78" name="Line 1455"/>
            <p:cNvSpPr>
              <a:spLocks noChangeShapeType="1"/>
            </p:cNvSpPr>
            <p:nvPr/>
          </p:nvSpPr>
          <p:spPr bwMode="auto">
            <a:xfrm flipH="1">
              <a:off x="1274" y="1791"/>
              <a:ext cx="10" cy="11"/>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79" name="Line 1456"/>
            <p:cNvSpPr>
              <a:spLocks noChangeShapeType="1"/>
            </p:cNvSpPr>
            <p:nvPr/>
          </p:nvSpPr>
          <p:spPr bwMode="auto">
            <a:xfrm flipH="1">
              <a:off x="1262" y="1781"/>
              <a:ext cx="22" cy="21"/>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80" name="Line 1457"/>
            <p:cNvSpPr>
              <a:spLocks noChangeShapeType="1"/>
            </p:cNvSpPr>
            <p:nvPr/>
          </p:nvSpPr>
          <p:spPr bwMode="auto">
            <a:xfrm flipH="1">
              <a:off x="1252" y="1769"/>
              <a:ext cx="32" cy="33"/>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81" name="Line 1458"/>
            <p:cNvSpPr>
              <a:spLocks noChangeShapeType="1"/>
            </p:cNvSpPr>
            <p:nvPr/>
          </p:nvSpPr>
          <p:spPr bwMode="auto">
            <a:xfrm flipH="1">
              <a:off x="1240" y="1758"/>
              <a:ext cx="44" cy="44"/>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82" name="Line 1459"/>
            <p:cNvSpPr>
              <a:spLocks noChangeShapeType="1"/>
            </p:cNvSpPr>
            <p:nvPr/>
          </p:nvSpPr>
          <p:spPr bwMode="auto">
            <a:xfrm flipH="1">
              <a:off x="1230" y="1747"/>
              <a:ext cx="54" cy="55"/>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83" name="Line 1460"/>
            <p:cNvSpPr>
              <a:spLocks noChangeShapeType="1"/>
            </p:cNvSpPr>
            <p:nvPr/>
          </p:nvSpPr>
          <p:spPr bwMode="auto">
            <a:xfrm flipH="1">
              <a:off x="1218" y="1743"/>
              <a:ext cx="61" cy="59"/>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84" name="Line 1461"/>
            <p:cNvSpPr>
              <a:spLocks noChangeShapeType="1"/>
            </p:cNvSpPr>
            <p:nvPr/>
          </p:nvSpPr>
          <p:spPr bwMode="auto">
            <a:xfrm flipH="1">
              <a:off x="1207" y="1743"/>
              <a:ext cx="60" cy="59"/>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85" name="Line 1462"/>
            <p:cNvSpPr>
              <a:spLocks noChangeShapeType="1"/>
            </p:cNvSpPr>
            <p:nvPr/>
          </p:nvSpPr>
          <p:spPr bwMode="auto">
            <a:xfrm flipH="1">
              <a:off x="1197" y="1743"/>
              <a:ext cx="58" cy="59"/>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86" name="Line 1463"/>
            <p:cNvSpPr>
              <a:spLocks noChangeShapeType="1"/>
            </p:cNvSpPr>
            <p:nvPr/>
          </p:nvSpPr>
          <p:spPr bwMode="auto">
            <a:xfrm flipH="1">
              <a:off x="1185" y="1743"/>
              <a:ext cx="60" cy="59"/>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87" name="Line 1464"/>
            <p:cNvSpPr>
              <a:spLocks noChangeShapeType="1"/>
            </p:cNvSpPr>
            <p:nvPr/>
          </p:nvSpPr>
          <p:spPr bwMode="auto">
            <a:xfrm flipH="1">
              <a:off x="1173" y="1743"/>
              <a:ext cx="61" cy="59"/>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88" name="Line 1465"/>
            <p:cNvSpPr>
              <a:spLocks noChangeShapeType="1"/>
            </p:cNvSpPr>
            <p:nvPr/>
          </p:nvSpPr>
          <p:spPr bwMode="auto">
            <a:xfrm flipH="1">
              <a:off x="1163" y="1743"/>
              <a:ext cx="59" cy="59"/>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89" name="Line 1466"/>
            <p:cNvSpPr>
              <a:spLocks noChangeShapeType="1"/>
            </p:cNvSpPr>
            <p:nvPr/>
          </p:nvSpPr>
          <p:spPr bwMode="auto">
            <a:xfrm flipH="1">
              <a:off x="1152" y="1743"/>
              <a:ext cx="60" cy="59"/>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90" name="Line 1467"/>
            <p:cNvSpPr>
              <a:spLocks noChangeShapeType="1"/>
            </p:cNvSpPr>
            <p:nvPr/>
          </p:nvSpPr>
          <p:spPr bwMode="auto">
            <a:xfrm flipH="1">
              <a:off x="1141" y="1743"/>
              <a:ext cx="59" cy="59"/>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91" name="Line 1468"/>
            <p:cNvSpPr>
              <a:spLocks noChangeShapeType="1"/>
            </p:cNvSpPr>
            <p:nvPr/>
          </p:nvSpPr>
          <p:spPr bwMode="auto">
            <a:xfrm flipH="1">
              <a:off x="1130" y="1743"/>
              <a:ext cx="60" cy="59"/>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92" name="Line 1469"/>
            <p:cNvSpPr>
              <a:spLocks noChangeShapeType="1"/>
            </p:cNvSpPr>
            <p:nvPr/>
          </p:nvSpPr>
          <p:spPr bwMode="auto">
            <a:xfrm flipH="1">
              <a:off x="1118" y="1743"/>
              <a:ext cx="60" cy="59"/>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93" name="Line 1470"/>
            <p:cNvSpPr>
              <a:spLocks noChangeShapeType="1"/>
            </p:cNvSpPr>
            <p:nvPr/>
          </p:nvSpPr>
          <p:spPr bwMode="auto">
            <a:xfrm flipH="1">
              <a:off x="1108" y="1743"/>
              <a:ext cx="58" cy="59"/>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94" name="Line 1471"/>
            <p:cNvSpPr>
              <a:spLocks noChangeShapeType="1"/>
            </p:cNvSpPr>
            <p:nvPr/>
          </p:nvSpPr>
          <p:spPr bwMode="auto">
            <a:xfrm flipH="1">
              <a:off x="1096" y="1743"/>
              <a:ext cx="60" cy="59"/>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95" name="Line 1472"/>
            <p:cNvSpPr>
              <a:spLocks noChangeShapeType="1"/>
            </p:cNvSpPr>
            <p:nvPr/>
          </p:nvSpPr>
          <p:spPr bwMode="auto">
            <a:xfrm flipH="1">
              <a:off x="1084" y="1743"/>
              <a:ext cx="61" cy="59"/>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96" name="Line 1473"/>
            <p:cNvSpPr>
              <a:spLocks noChangeShapeType="1"/>
            </p:cNvSpPr>
            <p:nvPr/>
          </p:nvSpPr>
          <p:spPr bwMode="auto">
            <a:xfrm flipH="1">
              <a:off x="1074" y="1743"/>
              <a:ext cx="59" cy="59"/>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97" name="Line 1474"/>
            <p:cNvSpPr>
              <a:spLocks noChangeShapeType="1"/>
            </p:cNvSpPr>
            <p:nvPr/>
          </p:nvSpPr>
          <p:spPr bwMode="auto">
            <a:xfrm flipH="1">
              <a:off x="1063" y="1743"/>
              <a:ext cx="60" cy="59"/>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98" name="Line 1475"/>
            <p:cNvSpPr>
              <a:spLocks noChangeShapeType="1"/>
            </p:cNvSpPr>
            <p:nvPr/>
          </p:nvSpPr>
          <p:spPr bwMode="auto">
            <a:xfrm flipH="1">
              <a:off x="1052" y="1743"/>
              <a:ext cx="59" cy="59"/>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99" name="Line 1476"/>
            <p:cNvSpPr>
              <a:spLocks noChangeShapeType="1"/>
            </p:cNvSpPr>
            <p:nvPr/>
          </p:nvSpPr>
          <p:spPr bwMode="auto">
            <a:xfrm flipH="1">
              <a:off x="1041" y="1743"/>
              <a:ext cx="60" cy="59"/>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00" name="Line 1477"/>
            <p:cNvSpPr>
              <a:spLocks noChangeShapeType="1"/>
            </p:cNvSpPr>
            <p:nvPr/>
          </p:nvSpPr>
          <p:spPr bwMode="auto">
            <a:xfrm flipH="1">
              <a:off x="1029" y="1743"/>
              <a:ext cx="60" cy="59"/>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01" name="Line 1478"/>
            <p:cNvSpPr>
              <a:spLocks noChangeShapeType="1"/>
            </p:cNvSpPr>
            <p:nvPr/>
          </p:nvSpPr>
          <p:spPr bwMode="auto">
            <a:xfrm flipH="1">
              <a:off x="1019" y="1743"/>
              <a:ext cx="59" cy="59"/>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02" name="Line 1479"/>
            <p:cNvSpPr>
              <a:spLocks noChangeShapeType="1"/>
            </p:cNvSpPr>
            <p:nvPr/>
          </p:nvSpPr>
          <p:spPr bwMode="auto">
            <a:xfrm flipH="1">
              <a:off x="1007" y="1743"/>
              <a:ext cx="60" cy="59"/>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03" name="Line 1480"/>
            <p:cNvSpPr>
              <a:spLocks noChangeShapeType="1"/>
            </p:cNvSpPr>
            <p:nvPr/>
          </p:nvSpPr>
          <p:spPr bwMode="auto">
            <a:xfrm flipH="1">
              <a:off x="997" y="1743"/>
              <a:ext cx="59" cy="59"/>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04" name="Line 1481"/>
            <p:cNvSpPr>
              <a:spLocks noChangeShapeType="1"/>
            </p:cNvSpPr>
            <p:nvPr/>
          </p:nvSpPr>
          <p:spPr bwMode="auto">
            <a:xfrm flipH="1">
              <a:off x="985" y="1743"/>
              <a:ext cx="59" cy="59"/>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05" name="Line 1482"/>
            <p:cNvSpPr>
              <a:spLocks noChangeShapeType="1"/>
            </p:cNvSpPr>
            <p:nvPr/>
          </p:nvSpPr>
          <p:spPr bwMode="auto">
            <a:xfrm flipH="1">
              <a:off x="974" y="1743"/>
              <a:ext cx="60" cy="59"/>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06" name="Line 1483"/>
            <p:cNvSpPr>
              <a:spLocks noChangeShapeType="1"/>
            </p:cNvSpPr>
            <p:nvPr/>
          </p:nvSpPr>
          <p:spPr bwMode="auto">
            <a:xfrm flipH="1">
              <a:off x="963" y="1743"/>
              <a:ext cx="59" cy="59"/>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07" name="Line 1484"/>
            <p:cNvSpPr>
              <a:spLocks noChangeShapeType="1"/>
            </p:cNvSpPr>
            <p:nvPr/>
          </p:nvSpPr>
          <p:spPr bwMode="auto">
            <a:xfrm flipH="1">
              <a:off x="952" y="1743"/>
              <a:ext cx="60" cy="59"/>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08" name="Line 1485"/>
            <p:cNvSpPr>
              <a:spLocks noChangeShapeType="1"/>
            </p:cNvSpPr>
            <p:nvPr/>
          </p:nvSpPr>
          <p:spPr bwMode="auto">
            <a:xfrm flipH="1">
              <a:off x="940" y="1743"/>
              <a:ext cx="60" cy="59"/>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09" name="Line 1486"/>
            <p:cNvSpPr>
              <a:spLocks noChangeShapeType="1"/>
            </p:cNvSpPr>
            <p:nvPr/>
          </p:nvSpPr>
          <p:spPr bwMode="auto">
            <a:xfrm flipH="1">
              <a:off x="930" y="1743"/>
              <a:ext cx="59" cy="59"/>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10" name="Line 1487"/>
            <p:cNvSpPr>
              <a:spLocks noChangeShapeType="1"/>
            </p:cNvSpPr>
            <p:nvPr/>
          </p:nvSpPr>
          <p:spPr bwMode="auto">
            <a:xfrm flipH="1">
              <a:off x="918" y="1743"/>
              <a:ext cx="60" cy="59"/>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11" name="Line 1488"/>
            <p:cNvSpPr>
              <a:spLocks noChangeShapeType="1"/>
            </p:cNvSpPr>
            <p:nvPr/>
          </p:nvSpPr>
          <p:spPr bwMode="auto">
            <a:xfrm flipH="1">
              <a:off x="908" y="1743"/>
              <a:ext cx="59" cy="59"/>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12" name="Line 1489"/>
            <p:cNvSpPr>
              <a:spLocks noChangeShapeType="1"/>
            </p:cNvSpPr>
            <p:nvPr/>
          </p:nvSpPr>
          <p:spPr bwMode="auto">
            <a:xfrm flipH="1">
              <a:off x="896" y="1743"/>
              <a:ext cx="60" cy="59"/>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13" name="Line 1490"/>
            <p:cNvSpPr>
              <a:spLocks noChangeShapeType="1"/>
            </p:cNvSpPr>
            <p:nvPr/>
          </p:nvSpPr>
          <p:spPr bwMode="auto">
            <a:xfrm flipH="1">
              <a:off x="885" y="1743"/>
              <a:ext cx="60" cy="59"/>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14" name="Line 1491"/>
            <p:cNvSpPr>
              <a:spLocks noChangeShapeType="1"/>
            </p:cNvSpPr>
            <p:nvPr/>
          </p:nvSpPr>
          <p:spPr bwMode="auto">
            <a:xfrm flipH="1">
              <a:off x="874" y="1743"/>
              <a:ext cx="59" cy="59"/>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15" name="Line 1492"/>
            <p:cNvSpPr>
              <a:spLocks noChangeShapeType="1"/>
            </p:cNvSpPr>
            <p:nvPr/>
          </p:nvSpPr>
          <p:spPr bwMode="auto">
            <a:xfrm flipH="1">
              <a:off x="863" y="1743"/>
              <a:ext cx="60" cy="59"/>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16" name="Line 1493"/>
            <p:cNvSpPr>
              <a:spLocks noChangeShapeType="1"/>
            </p:cNvSpPr>
            <p:nvPr/>
          </p:nvSpPr>
          <p:spPr bwMode="auto">
            <a:xfrm flipH="1">
              <a:off x="851" y="1743"/>
              <a:ext cx="60" cy="59"/>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17" name="Line 1494"/>
            <p:cNvSpPr>
              <a:spLocks noChangeShapeType="1"/>
            </p:cNvSpPr>
            <p:nvPr/>
          </p:nvSpPr>
          <p:spPr bwMode="auto">
            <a:xfrm flipH="1">
              <a:off x="841" y="1743"/>
              <a:ext cx="59" cy="59"/>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18" name="Line 1495"/>
            <p:cNvSpPr>
              <a:spLocks noChangeShapeType="1"/>
            </p:cNvSpPr>
            <p:nvPr/>
          </p:nvSpPr>
          <p:spPr bwMode="auto">
            <a:xfrm flipH="1">
              <a:off x="829" y="1743"/>
              <a:ext cx="60" cy="59"/>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19" name="Line 1496"/>
            <p:cNvSpPr>
              <a:spLocks noChangeShapeType="1"/>
            </p:cNvSpPr>
            <p:nvPr/>
          </p:nvSpPr>
          <p:spPr bwMode="auto">
            <a:xfrm flipH="1">
              <a:off x="819" y="1743"/>
              <a:ext cx="59" cy="59"/>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20" name="Line 1497"/>
            <p:cNvSpPr>
              <a:spLocks noChangeShapeType="1"/>
            </p:cNvSpPr>
            <p:nvPr/>
          </p:nvSpPr>
          <p:spPr bwMode="auto">
            <a:xfrm flipH="1">
              <a:off x="807" y="1743"/>
              <a:ext cx="60" cy="59"/>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21" name="Line 1498"/>
            <p:cNvSpPr>
              <a:spLocks noChangeShapeType="1"/>
            </p:cNvSpPr>
            <p:nvPr/>
          </p:nvSpPr>
          <p:spPr bwMode="auto">
            <a:xfrm flipH="1">
              <a:off x="796" y="1743"/>
              <a:ext cx="60" cy="59"/>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22" name="Line 1499"/>
            <p:cNvSpPr>
              <a:spLocks noChangeShapeType="1"/>
            </p:cNvSpPr>
            <p:nvPr/>
          </p:nvSpPr>
          <p:spPr bwMode="auto">
            <a:xfrm flipH="1">
              <a:off x="785" y="1743"/>
              <a:ext cx="59" cy="59"/>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23" name="Line 1500"/>
            <p:cNvSpPr>
              <a:spLocks noChangeShapeType="1"/>
            </p:cNvSpPr>
            <p:nvPr/>
          </p:nvSpPr>
          <p:spPr bwMode="auto">
            <a:xfrm flipH="1">
              <a:off x="774" y="1743"/>
              <a:ext cx="60" cy="59"/>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24" name="Line 1501"/>
            <p:cNvSpPr>
              <a:spLocks noChangeShapeType="1"/>
            </p:cNvSpPr>
            <p:nvPr/>
          </p:nvSpPr>
          <p:spPr bwMode="auto">
            <a:xfrm flipH="1">
              <a:off x="762" y="1743"/>
              <a:ext cx="60" cy="59"/>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25" name="Line 1502"/>
            <p:cNvSpPr>
              <a:spLocks noChangeShapeType="1"/>
            </p:cNvSpPr>
            <p:nvPr/>
          </p:nvSpPr>
          <p:spPr bwMode="auto">
            <a:xfrm flipH="1">
              <a:off x="752" y="1743"/>
              <a:ext cx="59" cy="59"/>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26" name="Line 1503"/>
            <p:cNvSpPr>
              <a:spLocks noChangeShapeType="1"/>
            </p:cNvSpPr>
            <p:nvPr/>
          </p:nvSpPr>
          <p:spPr bwMode="auto">
            <a:xfrm flipH="1">
              <a:off x="740" y="1743"/>
              <a:ext cx="60" cy="59"/>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27" name="Line 1504"/>
            <p:cNvSpPr>
              <a:spLocks noChangeShapeType="1"/>
            </p:cNvSpPr>
            <p:nvPr/>
          </p:nvSpPr>
          <p:spPr bwMode="auto">
            <a:xfrm flipH="1">
              <a:off x="730" y="1743"/>
              <a:ext cx="59" cy="59"/>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28" name="Line 1505"/>
            <p:cNvSpPr>
              <a:spLocks noChangeShapeType="1"/>
            </p:cNvSpPr>
            <p:nvPr/>
          </p:nvSpPr>
          <p:spPr bwMode="auto">
            <a:xfrm flipH="1">
              <a:off x="718" y="1743"/>
              <a:ext cx="60" cy="59"/>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29" name="Line 1506"/>
            <p:cNvSpPr>
              <a:spLocks noChangeShapeType="1"/>
            </p:cNvSpPr>
            <p:nvPr/>
          </p:nvSpPr>
          <p:spPr bwMode="auto">
            <a:xfrm flipH="1">
              <a:off x="715" y="1743"/>
              <a:ext cx="52" cy="51"/>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30" name="Line 1507"/>
            <p:cNvSpPr>
              <a:spLocks noChangeShapeType="1"/>
            </p:cNvSpPr>
            <p:nvPr/>
          </p:nvSpPr>
          <p:spPr bwMode="auto">
            <a:xfrm flipH="1">
              <a:off x="715" y="1743"/>
              <a:ext cx="40" cy="40"/>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31" name="Line 1508"/>
            <p:cNvSpPr>
              <a:spLocks noChangeShapeType="1"/>
            </p:cNvSpPr>
            <p:nvPr/>
          </p:nvSpPr>
          <p:spPr bwMode="auto">
            <a:xfrm flipH="1">
              <a:off x="715" y="1743"/>
              <a:ext cx="30" cy="29"/>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32" name="Line 1509"/>
            <p:cNvSpPr>
              <a:spLocks noChangeShapeType="1"/>
            </p:cNvSpPr>
            <p:nvPr/>
          </p:nvSpPr>
          <p:spPr bwMode="auto">
            <a:xfrm flipH="1">
              <a:off x="715" y="1743"/>
              <a:ext cx="18" cy="17"/>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33" name="Line 1510"/>
            <p:cNvSpPr>
              <a:spLocks noChangeShapeType="1"/>
            </p:cNvSpPr>
            <p:nvPr/>
          </p:nvSpPr>
          <p:spPr bwMode="auto">
            <a:xfrm flipH="1">
              <a:off x="715" y="1743"/>
              <a:ext cx="7" cy="7"/>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34" name="Line 1511"/>
            <p:cNvSpPr>
              <a:spLocks noChangeShapeType="1"/>
            </p:cNvSpPr>
            <p:nvPr/>
          </p:nvSpPr>
          <p:spPr bwMode="auto">
            <a:xfrm>
              <a:off x="1279" y="1743"/>
              <a:ext cx="5" cy="5"/>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35" name="Line 1512"/>
            <p:cNvSpPr>
              <a:spLocks noChangeShapeType="1"/>
            </p:cNvSpPr>
            <p:nvPr/>
          </p:nvSpPr>
          <p:spPr bwMode="auto">
            <a:xfrm>
              <a:off x="1267" y="1743"/>
              <a:ext cx="17" cy="17"/>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36" name="Line 1513"/>
            <p:cNvSpPr>
              <a:spLocks noChangeShapeType="1"/>
            </p:cNvSpPr>
            <p:nvPr/>
          </p:nvSpPr>
          <p:spPr bwMode="auto">
            <a:xfrm>
              <a:off x="1257" y="1743"/>
              <a:ext cx="27" cy="27"/>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37" name="Line 1514"/>
            <p:cNvSpPr>
              <a:spLocks noChangeShapeType="1"/>
            </p:cNvSpPr>
            <p:nvPr/>
          </p:nvSpPr>
          <p:spPr bwMode="auto">
            <a:xfrm>
              <a:off x="1245" y="1743"/>
              <a:ext cx="39" cy="39"/>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38" name="Line 1515"/>
            <p:cNvSpPr>
              <a:spLocks noChangeShapeType="1"/>
            </p:cNvSpPr>
            <p:nvPr/>
          </p:nvSpPr>
          <p:spPr bwMode="auto">
            <a:xfrm>
              <a:off x="1234" y="1743"/>
              <a:ext cx="50" cy="51"/>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39" name="Line 1516"/>
            <p:cNvSpPr>
              <a:spLocks noChangeShapeType="1"/>
            </p:cNvSpPr>
            <p:nvPr/>
          </p:nvSpPr>
          <p:spPr bwMode="auto">
            <a:xfrm>
              <a:off x="1223" y="1743"/>
              <a:ext cx="59" cy="59"/>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40" name="Line 1517"/>
            <p:cNvSpPr>
              <a:spLocks noChangeShapeType="1"/>
            </p:cNvSpPr>
            <p:nvPr/>
          </p:nvSpPr>
          <p:spPr bwMode="auto">
            <a:xfrm>
              <a:off x="1212" y="1743"/>
              <a:ext cx="60" cy="59"/>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41" name="Line 1518"/>
            <p:cNvSpPr>
              <a:spLocks noChangeShapeType="1"/>
            </p:cNvSpPr>
            <p:nvPr/>
          </p:nvSpPr>
          <p:spPr bwMode="auto">
            <a:xfrm>
              <a:off x="1201" y="1743"/>
              <a:ext cx="59" cy="59"/>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42" name="Line 1519"/>
            <p:cNvSpPr>
              <a:spLocks noChangeShapeType="1"/>
            </p:cNvSpPr>
            <p:nvPr/>
          </p:nvSpPr>
          <p:spPr bwMode="auto">
            <a:xfrm>
              <a:off x="1190" y="1743"/>
              <a:ext cx="60" cy="59"/>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43" name="Line 1520"/>
            <p:cNvSpPr>
              <a:spLocks noChangeShapeType="1"/>
            </p:cNvSpPr>
            <p:nvPr/>
          </p:nvSpPr>
          <p:spPr bwMode="auto">
            <a:xfrm>
              <a:off x="1178" y="1743"/>
              <a:ext cx="60" cy="59"/>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44" name="Line 1521"/>
            <p:cNvSpPr>
              <a:spLocks noChangeShapeType="1"/>
            </p:cNvSpPr>
            <p:nvPr/>
          </p:nvSpPr>
          <p:spPr bwMode="auto">
            <a:xfrm>
              <a:off x="1168" y="1743"/>
              <a:ext cx="59" cy="59"/>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45" name="Line 1522"/>
            <p:cNvSpPr>
              <a:spLocks noChangeShapeType="1"/>
            </p:cNvSpPr>
            <p:nvPr/>
          </p:nvSpPr>
          <p:spPr bwMode="auto">
            <a:xfrm>
              <a:off x="1156" y="1743"/>
              <a:ext cx="60" cy="59"/>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46" name="Line 1523"/>
            <p:cNvSpPr>
              <a:spLocks noChangeShapeType="1"/>
            </p:cNvSpPr>
            <p:nvPr/>
          </p:nvSpPr>
          <p:spPr bwMode="auto">
            <a:xfrm>
              <a:off x="1145" y="1743"/>
              <a:ext cx="60" cy="59"/>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47" name="Line 1524"/>
            <p:cNvSpPr>
              <a:spLocks noChangeShapeType="1"/>
            </p:cNvSpPr>
            <p:nvPr/>
          </p:nvSpPr>
          <p:spPr bwMode="auto">
            <a:xfrm>
              <a:off x="1134" y="1743"/>
              <a:ext cx="59" cy="59"/>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48" name="Line 1525"/>
            <p:cNvSpPr>
              <a:spLocks noChangeShapeType="1"/>
            </p:cNvSpPr>
            <p:nvPr/>
          </p:nvSpPr>
          <p:spPr bwMode="auto">
            <a:xfrm>
              <a:off x="1123" y="1743"/>
              <a:ext cx="60" cy="59"/>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49" name="Line 1526"/>
            <p:cNvSpPr>
              <a:spLocks noChangeShapeType="1"/>
            </p:cNvSpPr>
            <p:nvPr/>
          </p:nvSpPr>
          <p:spPr bwMode="auto">
            <a:xfrm>
              <a:off x="1112" y="1743"/>
              <a:ext cx="59" cy="59"/>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50" name="Line 1527"/>
            <p:cNvSpPr>
              <a:spLocks noChangeShapeType="1"/>
            </p:cNvSpPr>
            <p:nvPr/>
          </p:nvSpPr>
          <p:spPr bwMode="auto">
            <a:xfrm>
              <a:off x="1101" y="1743"/>
              <a:ext cx="60" cy="59"/>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51" name="Line 1528"/>
            <p:cNvSpPr>
              <a:spLocks noChangeShapeType="1"/>
            </p:cNvSpPr>
            <p:nvPr/>
          </p:nvSpPr>
          <p:spPr bwMode="auto">
            <a:xfrm>
              <a:off x="1089" y="1743"/>
              <a:ext cx="60" cy="59"/>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52" name="Line 1529"/>
            <p:cNvSpPr>
              <a:spLocks noChangeShapeType="1"/>
            </p:cNvSpPr>
            <p:nvPr/>
          </p:nvSpPr>
          <p:spPr bwMode="auto">
            <a:xfrm>
              <a:off x="1079" y="1743"/>
              <a:ext cx="59" cy="59"/>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53" name="Line 1530"/>
            <p:cNvSpPr>
              <a:spLocks noChangeShapeType="1"/>
            </p:cNvSpPr>
            <p:nvPr/>
          </p:nvSpPr>
          <p:spPr bwMode="auto">
            <a:xfrm>
              <a:off x="1067" y="1743"/>
              <a:ext cx="60" cy="59"/>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54" name="Line 1531"/>
            <p:cNvSpPr>
              <a:spLocks noChangeShapeType="1"/>
            </p:cNvSpPr>
            <p:nvPr/>
          </p:nvSpPr>
          <p:spPr bwMode="auto">
            <a:xfrm>
              <a:off x="1056" y="1743"/>
              <a:ext cx="60" cy="59"/>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55" name="Line 1532"/>
            <p:cNvSpPr>
              <a:spLocks noChangeShapeType="1"/>
            </p:cNvSpPr>
            <p:nvPr/>
          </p:nvSpPr>
          <p:spPr bwMode="auto">
            <a:xfrm>
              <a:off x="1045" y="1743"/>
              <a:ext cx="59" cy="59"/>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56" name="Line 1533"/>
            <p:cNvSpPr>
              <a:spLocks noChangeShapeType="1"/>
            </p:cNvSpPr>
            <p:nvPr/>
          </p:nvSpPr>
          <p:spPr bwMode="auto">
            <a:xfrm>
              <a:off x="1034" y="1743"/>
              <a:ext cx="60" cy="59"/>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57" name="Line 1534"/>
            <p:cNvSpPr>
              <a:spLocks noChangeShapeType="1"/>
            </p:cNvSpPr>
            <p:nvPr/>
          </p:nvSpPr>
          <p:spPr bwMode="auto">
            <a:xfrm>
              <a:off x="1023" y="1743"/>
              <a:ext cx="59" cy="59"/>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58" name="Line 1535"/>
            <p:cNvSpPr>
              <a:spLocks noChangeShapeType="1"/>
            </p:cNvSpPr>
            <p:nvPr/>
          </p:nvSpPr>
          <p:spPr bwMode="auto">
            <a:xfrm>
              <a:off x="1012" y="1743"/>
              <a:ext cx="60" cy="59"/>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59" name="Line 1536"/>
            <p:cNvSpPr>
              <a:spLocks noChangeShapeType="1"/>
            </p:cNvSpPr>
            <p:nvPr/>
          </p:nvSpPr>
          <p:spPr bwMode="auto">
            <a:xfrm>
              <a:off x="1000" y="1743"/>
              <a:ext cx="60" cy="59"/>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60" name="Line 1537"/>
            <p:cNvSpPr>
              <a:spLocks noChangeShapeType="1"/>
            </p:cNvSpPr>
            <p:nvPr/>
          </p:nvSpPr>
          <p:spPr bwMode="auto">
            <a:xfrm>
              <a:off x="990" y="1743"/>
              <a:ext cx="59" cy="59"/>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61" name="Line 1538"/>
            <p:cNvSpPr>
              <a:spLocks noChangeShapeType="1"/>
            </p:cNvSpPr>
            <p:nvPr/>
          </p:nvSpPr>
          <p:spPr bwMode="auto">
            <a:xfrm>
              <a:off x="978" y="1743"/>
              <a:ext cx="60" cy="59"/>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62" name="Line 1539"/>
            <p:cNvSpPr>
              <a:spLocks noChangeShapeType="1"/>
            </p:cNvSpPr>
            <p:nvPr/>
          </p:nvSpPr>
          <p:spPr bwMode="auto">
            <a:xfrm>
              <a:off x="968" y="1743"/>
              <a:ext cx="59" cy="59"/>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63" name="Line 1540"/>
            <p:cNvSpPr>
              <a:spLocks noChangeShapeType="1"/>
            </p:cNvSpPr>
            <p:nvPr/>
          </p:nvSpPr>
          <p:spPr bwMode="auto">
            <a:xfrm>
              <a:off x="956" y="1743"/>
              <a:ext cx="59" cy="59"/>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64" name="Line 1541"/>
            <p:cNvSpPr>
              <a:spLocks noChangeShapeType="1"/>
            </p:cNvSpPr>
            <p:nvPr/>
          </p:nvSpPr>
          <p:spPr bwMode="auto">
            <a:xfrm>
              <a:off x="945" y="1743"/>
              <a:ext cx="60" cy="59"/>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65" name="Line 1542"/>
            <p:cNvSpPr>
              <a:spLocks noChangeShapeType="1"/>
            </p:cNvSpPr>
            <p:nvPr/>
          </p:nvSpPr>
          <p:spPr bwMode="auto">
            <a:xfrm>
              <a:off x="934" y="1743"/>
              <a:ext cx="59" cy="59"/>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66" name="Line 1543"/>
            <p:cNvSpPr>
              <a:spLocks noChangeShapeType="1"/>
            </p:cNvSpPr>
            <p:nvPr/>
          </p:nvSpPr>
          <p:spPr bwMode="auto">
            <a:xfrm>
              <a:off x="923" y="1743"/>
              <a:ext cx="60" cy="59"/>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67" name="Line 1544"/>
            <p:cNvSpPr>
              <a:spLocks noChangeShapeType="1"/>
            </p:cNvSpPr>
            <p:nvPr/>
          </p:nvSpPr>
          <p:spPr bwMode="auto">
            <a:xfrm>
              <a:off x="911" y="1743"/>
              <a:ext cx="60" cy="59"/>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68" name="Line 1545"/>
            <p:cNvSpPr>
              <a:spLocks noChangeShapeType="1"/>
            </p:cNvSpPr>
            <p:nvPr/>
          </p:nvSpPr>
          <p:spPr bwMode="auto">
            <a:xfrm>
              <a:off x="901" y="1743"/>
              <a:ext cx="59" cy="59"/>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69" name="Line 1546"/>
            <p:cNvSpPr>
              <a:spLocks noChangeShapeType="1"/>
            </p:cNvSpPr>
            <p:nvPr/>
          </p:nvSpPr>
          <p:spPr bwMode="auto">
            <a:xfrm>
              <a:off x="889" y="1743"/>
              <a:ext cx="60" cy="59"/>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70" name="Line 1547"/>
            <p:cNvSpPr>
              <a:spLocks noChangeShapeType="1"/>
            </p:cNvSpPr>
            <p:nvPr/>
          </p:nvSpPr>
          <p:spPr bwMode="auto">
            <a:xfrm>
              <a:off x="879" y="1743"/>
              <a:ext cx="59" cy="59"/>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71" name="Line 1548"/>
            <p:cNvSpPr>
              <a:spLocks noChangeShapeType="1"/>
            </p:cNvSpPr>
            <p:nvPr/>
          </p:nvSpPr>
          <p:spPr bwMode="auto">
            <a:xfrm>
              <a:off x="867" y="1743"/>
              <a:ext cx="60" cy="59"/>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72" name="Line 1549"/>
            <p:cNvSpPr>
              <a:spLocks noChangeShapeType="1"/>
            </p:cNvSpPr>
            <p:nvPr/>
          </p:nvSpPr>
          <p:spPr bwMode="auto">
            <a:xfrm>
              <a:off x="856" y="1743"/>
              <a:ext cx="60" cy="59"/>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73" name="Line 1550"/>
            <p:cNvSpPr>
              <a:spLocks noChangeShapeType="1"/>
            </p:cNvSpPr>
            <p:nvPr/>
          </p:nvSpPr>
          <p:spPr bwMode="auto">
            <a:xfrm>
              <a:off x="845" y="1743"/>
              <a:ext cx="59" cy="59"/>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74" name="Line 1551"/>
            <p:cNvSpPr>
              <a:spLocks noChangeShapeType="1"/>
            </p:cNvSpPr>
            <p:nvPr/>
          </p:nvSpPr>
          <p:spPr bwMode="auto">
            <a:xfrm>
              <a:off x="834" y="1743"/>
              <a:ext cx="60" cy="59"/>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75" name="Line 1552"/>
            <p:cNvSpPr>
              <a:spLocks noChangeShapeType="1"/>
            </p:cNvSpPr>
            <p:nvPr/>
          </p:nvSpPr>
          <p:spPr bwMode="auto">
            <a:xfrm>
              <a:off x="822" y="1743"/>
              <a:ext cx="60" cy="59"/>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76" name="Line 1553"/>
            <p:cNvSpPr>
              <a:spLocks noChangeShapeType="1"/>
            </p:cNvSpPr>
            <p:nvPr/>
          </p:nvSpPr>
          <p:spPr bwMode="auto">
            <a:xfrm>
              <a:off x="812" y="1743"/>
              <a:ext cx="59" cy="59"/>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77" name="Line 1554"/>
            <p:cNvSpPr>
              <a:spLocks noChangeShapeType="1"/>
            </p:cNvSpPr>
            <p:nvPr/>
          </p:nvSpPr>
          <p:spPr bwMode="auto">
            <a:xfrm>
              <a:off x="800" y="1743"/>
              <a:ext cx="60" cy="59"/>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78" name="Line 1555"/>
            <p:cNvSpPr>
              <a:spLocks noChangeShapeType="1"/>
            </p:cNvSpPr>
            <p:nvPr/>
          </p:nvSpPr>
          <p:spPr bwMode="auto">
            <a:xfrm>
              <a:off x="790" y="1743"/>
              <a:ext cx="59" cy="59"/>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79" name="Line 1556"/>
            <p:cNvSpPr>
              <a:spLocks noChangeShapeType="1"/>
            </p:cNvSpPr>
            <p:nvPr/>
          </p:nvSpPr>
          <p:spPr bwMode="auto">
            <a:xfrm>
              <a:off x="778" y="1743"/>
              <a:ext cx="61" cy="59"/>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80" name="Line 1557"/>
            <p:cNvSpPr>
              <a:spLocks noChangeShapeType="1"/>
            </p:cNvSpPr>
            <p:nvPr/>
          </p:nvSpPr>
          <p:spPr bwMode="auto">
            <a:xfrm>
              <a:off x="767" y="1743"/>
              <a:ext cx="60" cy="59"/>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81" name="Line 1558"/>
            <p:cNvSpPr>
              <a:spLocks noChangeShapeType="1"/>
            </p:cNvSpPr>
            <p:nvPr/>
          </p:nvSpPr>
          <p:spPr bwMode="auto">
            <a:xfrm>
              <a:off x="756" y="1743"/>
              <a:ext cx="59" cy="59"/>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82" name="Line 1559"/>
            <p:cNvSpPr>
              <a:spLocks noChangeShapeType="1"/>
            </p:cNvSpPr>
            <p:nvPr/>
          </p:nvSpPr>
          <p:spPr bwMode="auto">
            <a:xfrm>
              <a:off x="745" y="1743"/>
              <a:ext cx="60" cy="59"/>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83" name="Line 1560"/>
            <p:cNvSpPr>
              <a:spLocks noChangeShapeType="1"/>
            </p:cNvSpPr>
            <p:nvPr/>
          </p:nvSpPr>
          <p:spPr bwMode="auto">
            <a:xfrm>
              <a:off x="733" y="1743"/>
              <a:ext cx="61" cy="59"/>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84" name="Line 1561"/>
            <p:cNvSpPr>
              <a:spLocks noChangeShapeType="1"/>
            </p:cNvSpPr>
            <p:nvPr/>
          </p:nvSpPr>
          <p:spPr bwMode="auto">
            <a:xfrm>
              <a:off x="723" y="1743"/>
              <a:ext cx="59" cy="59"/>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85" name="Line 1562"/>
            <p:cNvSpPr>
              <a:spLocks noChangeShapeType="1"/>
            </p:cNvSpPr>
            <p:nvPr/>
          </p:nvSpPr>
          <p:spPr bwMode="auto">
            <a:xfrm>
              <a:off x="715" y="1746"/>
              <a:ext cx="57" cy="56"/>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86" name="Line 1563"/>
            <p:cNvSpPr>
              <a:spLocks noChangeShapeType="1"/>
            </p:cNvSpPr>
            <p:nvPr/>
          </p:nvSpPr>
          <p:spPr bwMode="auto">
            <a:xfrm>
              <a:off x="715" y="1758"/>
              <a:ext cx="45" cy="44"/>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87" name="Line 1564"/>
            <p:cNvSpPr>
              <a:spLocks noChangeShapeType="1"/>
            </p:cNvSpPr>
            <p:nvPr/>
          </p:nvSpPr>
          <p:spPr bwMode="auto">
            <a:xfrm>
              <a:off x="715" y="1768"/>
              <a:ext cx="35" cy="34"/>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88" name="Line 1565"/>
            <p:cNvSpPr>
              <a:spLocks noChangeShapeType="1"/>
            </p:cNvSpPr>
            <p:nvPr/>
          </p:nvSpPr>
          <p:spPr bwMode="auto">
            <a:xfrm>
              <a:off x="715" y="1780"/>
              <a:ext cx="23" cy="22"/>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89" name="Line 1566"/>
            <p:cNvSpPr>
              <a:spLocks noChangeShapeType="1"/>
            </p:cNvSpPr>
            <p:nvPr/>
          </p:nvSpPr>
          <p:spPr bwMode="auto">
            <a:xfrm>
              <a:off x="715" y="1791"/>
              <a:ext cx="11" cy="11"/>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90" name="Line 1567"/>
            <p:cNvSpPr>
              <a:spLocks noChangeShapeType="1"/>
            </p:cNvSpPr>
            <p:nvPr/>
          </p:nvSpPr>
          <p:spPr bwMode="auto">
            <a:xfrm>
              <a:off x="715" y="1802"/>
              <a:ext cx="1" cy="0"/>
            </a:xfrm>
            <a:prstGeom prst="line">
              <a:avLst/>
            </a:prstGeom>
            <a:noFill/>
            <a:ln w="1588"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91" name="Rectangle 1568"/>
            <p:cNvSpPr>
              <a:spLocks noChangeArrowheads="1"/>
            </p:cNvSpPr>
            <p:nvPr/>
          </p:nvSpPr>
          <p:spPr bwMode="auto">
            <a:xfrm>
              <a:off x="715" y="1743"/>
              <a:ext cx="569" cy="59"/>
            </a:xfrm>
            <a:prstGeom prst="rect">
              <a:avLst/>
            </a:prstGeom>
            <a:noFill/>
            <a:ln w="4763"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92" name="Line 1569"/>
            <p:cNvSpPr>
              <a:spLocks noChangeShapeType="1"/>
            </p:cNvSpPr>
            <p:nvPr/>
          </p:nvSpPr>
          <p:spPr bwMode="auto">
            <a:xfrm flipH="1">
              <a:off x="1056" y="1813"/>
              <a:ext cx="8" cy="7"/>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93" name="Line 1570"/>
            <p:cNvSpPr>
              <a:spLocks noChangeShapeType="1"/>
            </p:cNvSpPr>
            <p:nvPr/>
          </p:nvSpPr>
          <p:spPr bwMode="auto">
            <a:xfrm flipH="1">
              <a:off x="1044" y="1802"/>
              <a:ext cx="20" cy="18"/>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94" name="Line 1571"/>
            <p:cNvSpPr>
              <a:spLocks noChangeShapeType="1"/>
            </p:cNvSpPr>
            <p:nvPr/>
          </p:nvSpPr>
          <p:spPr bwMode="auto">
            <a:xfrm flipH="1">
              <a:off x="1034" y="1790"/>
              <a:ext cx="30" cy="30"/>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95" name="Line 1572"/>
            <p:cNvSpPr>
              <a:spLocks noChangeShapeType="1"/>
            </p:cNvSpPr>
            <p:nvPr/>
          </p:nvSpPr>
          <p:spPr bwMode="auto">
            <a:xfrm flipH="1">
              <a:off x="1022" y="1780"/>
              <a:ext cx="42" cy="40"/>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96" name="Line 1573"/>
            <p:cNvSpPr>
              <a:spLocks noChangeShapeType="1"/>
            </p:cNvSpPr>
            <p:nvPr/>
          </p:nvSpPr>
          <p:spPr bwMode="auto">
            <a:xfrm flipH="1">
              <a:off x="1012" y="1773"/>
              <a:ext cx="47" cy="47"/>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97" name="Line 1574"/>
            <p:cNvSpPr>
              <a:spLocks noChangeShapeType="1"/>
            </p:cNvSpPr>
            <p:nvPr/>
          </p:nvSpPr>
          <p:spPr bwMode="auto">
            <a:xfrm flipH="1">
              <a:off x="1000" y="1773"/>
              <a:ext cx="49" cy="47"/>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98" name="Line 1575"/>
            <p:cNvSpPr>
              <a:spLocks noChangeShapeType="1"/>
            </p:cNvSpPr>
            <p:nvPr/>
          </p:nvSpPr>
          <p:spPr bwMode="auto">
            <a:xfrm flipH="1">
              <a:off x="989" y="1773"/>
              <a:ext cx="48" cy="47"/>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99" name="Line 1576"/>
            <p:cNvSpPr>
              <a:spLocks noChangeShapeType="1"/>
            </p:cNvSpPr>
            <p:nvPr/>
          </p:nvSpPr>
          <p:spPr bwMode="auto">
            <a:xfrm flipH="1">
              <a:off x="978" y="1773"/>
              <a:ext cx="48" cy="47"/>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00" name="Line 1577"/>
            <p:cNvSpPr>
              <a:spLocks noChangeShapeType="1"/>
            </p:cNvSpPr>
            <p:nvPr/>
          </p:nvSpPr>
          <p:spPr bwMode="auto">
            <a:xfrm flipH="1">
              <a:off x="967" y="1773"/>
              <a:ext cx="48" cy="47"/>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01" name="Line 1578"/>
            <p:cNvSpPr>
              <a:spLocks noChangeShapeType="1"/>
            </p:cNvSpPr>
            <p:nvPr/>
          </p:nvSpPr>
          <p:spPr bwMode="auto">
            <a:xfrm flipH="1">
              <a:off x="955" y="1773"/>
              <a:ext cx="49" cy="47"/>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02" name="Line 1579"/>
            <p:cNvSpPr>
              <a:spLocks noChangeShapeType="1"/>
            </p:cNvSpPr>
            <p:nvPr/>
          </p:nvSpPr>
          <p:spPr bwMode="auto">
            <a:xfrm flipH="1">
              <a:off x="945" y="1773"/>
              <a:ext cx="47" cy="47"/>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03" name="Line 1580"/>
            <p:cNvSpPr>
              <a:spLocks noChangeShapeType="1"/>
            </p:cNvSpPr>
            <p:nvPr/>
          </p:nvSpPr>
          <p:spPr bwMode="auto">
            <a:xfrm flipH="1">
              <a:off x="933" y="1773"/>
              <a:ext cx="49" cy="47"/>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04" name="Line 1581"/>
            <p:cNvSpPr>
              <a:spLocks noChangeShapeType="1"/>
            </p:cNvSpPr>
            <p:nvPr/>
          </p:nvSpPr>
          <p:spPr bwMode="auto">
            <a:xfrm flipH="1">
              <a:off x="923" y="1773"/>
              <a:ext cx="47" cy="47"/>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05" name="Line 1582"/>
            <p:cNvSpPr>
              <a:spLocks noChangeShapeType="1"/>
            </p:cNvSpPr>
            <p:nvPr/>
          </p:nvSpPr>
          <p:spPr bwMode="auto">
            <a:xfrm flipH="1">
              <a:off x="911" y="1773"/>
              <a:ext cx="49" cy="47"/>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06" name="Line 1583"/>
            <p:cNvSpPr>
              <a:spLocks noChangeShapeType="1"/>
            </p:cNvSpPr>
            <p:nvPr/>
          </p:nvSpPr>
          <p:spPr bwMode="auto">
            <a:xfrm flipH="1">
              <a:off x="900" y="1773"/>
              <a:ext cx="48" cy="47"/>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07" name="Line 1584"/>
            <p:cNvSpPr>
              <a:spLocks noChangeShapeType="1"/>
            </p:cNvSpPr>
            <p:nvPr/>
          </p:nvSpPr>
          <p:spPr bwMode="auto">
            <a:xfrm flipH="1">
              <a:off x="889" y="1773"/>
              <a:ext cx="48" cy="47"/>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08" name="Line 1585"/>
            <p:cNvSpPr>
              <a:spLocks noChangeShapeType="1"/>
            </p:cNvSpPr>
            <p:nvPr/>
          </p:nvSpPr>
          <p:spPr bwMode="auto">
            <a:xfrm flipH="1">
              <a:off x="878" y="1773"/>
              <a:ext cx="48" cy="47"/>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09" name="Line 1586"/>
            <p:cNvSpPr>
              <a:spLocks noChangeShapeType="1"/>
            </p:cNvSpPr>
            <p:nvPr/>
          </p:nvSpPr>
          <p:spPr bwMode="auto">
            <a:xfrm flipH="1">
              <a:off x="866" y="1773"/>
              <a:ext cx="49" cy="47"/>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10" name="Line 1587"/>
            <p:cNvSpPr>
              <a:spLocks noChangeShapeType="1"/>
            </p:cNvSpPr>
            <p:nvPr/>
          </p:nvSpPr>
          <p:spPr bwMode="auto">
            <a:xfrm flipH="1">
              <a:off x="856" y="1773"/>
              <a:ext cx="47" cy="47"/>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11" name="Line 1588"/>
            <p:cNvSpPr>
              <a:spLocks noChangeShapeType="1"/>
            </p:cNvSpPr>
            <p:nvPr/>
          </p:nvSpPr>
          <p:spPr bwMode="auto">
            <a:xfrm flipH="1">
              <a:off x="844" y="1773"/>
              <a:ext cx="49" cy="47"/>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12" name="Line 1589"/>
            <p:cNvSpPr>
              <a:spLocks noChangeShapeType="1"/>
            </p:cNvSpPr>
            <p:nvPr/>
          </p:nvSpPr>
          <p:spPr bwMode="auto">
            <a:xfrm flipH="1">
              <a:off x="834" y="1773"/>
              <a:ext cx="47" cy="47"/>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13" name="Line 1590"/>
            <p:cNvSpPr>
              <a:spLocks noChangeShapeType="1"/>
            </p:cNvSpPr>
            <p:nvPr/>
          </p:nvSpPr>
          <p:spPr bwMode="auto">
            <a:xfrm flipH="1">
              <a:off x="822" y="1773"/>
              <a:ext cx="49" cy="47"/>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14" name="Line 1591"/>
            <p:cNvSpPr>
              <a:spLocks noChangeShapeType="1"/>
            </p:cNvSpPr>
            <p:nvPr/>
          </p:nvSpPr>
          <p:spPr bwMode="auto">
            <a:xfrm flipH="1">
              <a:off x="811" y="1773"/>
              <a:ext cx="48" cy="47"/>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15" name="Line 1592"/>
            <p:cNvSpPr>
              <a:spLocks noChangeShapeType="1"/>
            </p:cNvSpPr>
            <p:nvPr/>
          </p:nvSpPr>
          <p:spPr bwMode="auto">
            <a:xfrm flipH="1">
              <a:off x="800" y="1773"/>
              <a:ext cx="48" cy="47"/>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16" name="Line 1593"/>
            <p:cNvSpPr>
              <a:spLocks noChangeShapeType="1"/>
            </p:cNvSpPr>
            <p:nvPr/>
          </p:nvSpPr>
          <p:spPr bwMode="auto">
            <a:xfrm flipH="1">
              <a:off x="789" y="1773"/>
              <a:ext cx="48" cy="47"/>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17" name="Line 1594"/>
            <p:cNvSpPr>
              <a:spLocks noChangeShapeType="1"/>
            </p:cNvSpPr>
            <p:nvPr/>
          </p:nvSpPr>
          <p:spPr bwMode="auto">
            <a:xfrm flipH="1">
              <a:off x="777" y="1773"/>
              <a:ext cx="49" cy="47"/>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18" name="Line 1595"/>
            <p:cNvSpPr>
              <a:spLocks noChangeShapeType="1"/>
            </p:cNvSpPr>
            <p:nvPr/>
          </p:nvSpPr>
          <p:spPr bwMode="auto">
            <a:xfrm flipH="1">
              <a:off x="767" y="1773"/>
              <a:ext cx="47" cy="47"/>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19" name="Line 1596"/>
            <p:cNvSpPr>
              <a:spLocks noChangeShapeType="1"/>
            </p:cNvSpPr>
            <p:nvPr/>
          </p:nvSpPr>
          <p:spPr bwMode="auto">
            <a:xfrm flipH="1">
              <a:off x="755" y="1773"/>
              <a:ext cx="49" cy="47"/>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20" name="Line 1597"/>
            <p:cNvSpPr>
              <a:spLocks noChangeShapeType="1"/>
            </p:cNvSpPr>
            <p:nvPr/>
          </p:nvSpPr>
          <p:spPr bwMode="auto">
            <a:xfrm flipH="1">
              <a:off x="745" y="1773"/>
              <a:ext cx="47" cy="47"/>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21" name="Line 1598"/>
            <p:cNvSpPr>
              <a:spLocks noChangeShapeType="1"/>
            </p:cNvSpPr>
            <p:nvPr/>
          </p:nvSpPr>
          <p:spPr bwMode="auto">
            <a:xfrm flipH="1">
              <a:off x="733" y="1773"/>
              <a:ext cx="49" cy="47"/>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22" name="Line 1599"/>
            <p:cNvSpPr>
              <a:spLocks noChangeShapeType="1"/>
            </p:cNvSpPr>
            <p:nvPr/>
          </p:nvSpPr>
          <p:spPr bwMode="auto">
            <a:xfrm flipH="1">
              <a:off x="722" y="1773"/>
              <a:ext cx="48" cy="47"/>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23" name="Line 1600"/>
            <p:cNvSpPr>
              <a:spLocks noChangeShapeType="1"/>
            </p:cNvSpPr>
            <p:nvPr/>
          </p:nvSpPr>
          <p:spPr bwMode="auto">
            <a:xfrm flipH="1">
              <a:off x="711" y="1773"/>
              <a:ext cx="48" cy="47"/>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24" name="Line 1601"/>
            <p:cNvSpPr>
              <a:spLocks noChangeShapeType="1"/>
            </p:cNvSpPr>
            <p:nvPr/>
          </p:nvSpPr>
          <p:spPr bwMode="auto">
            <a:xfrm flipH="1">
              <a:off x="700" y="1773"/>
              <a:ext cx="48" cy="47"/>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25" name="Line 1602"/>
            <p:cNvSpPr>
              <a:spLocks noChangeShapeType="1"/>
            </p:cNvSpPr>
            <p:nvPr/>
          </p:nvSpPr>
          <p:spPr bwMode="auto">
            <a:xfrm flipH="1">
              <a:off x="688" y="1773"/>
              <a:ext cx="49" cy="47"/>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26" name="Line 1603"/>
            <p:cNvSpPr>
              <a:spLocks noChangeShapeType="1"/>
            </p:cNvSpPr>
            <p:nvPr/>
          </p:nvSpPr>
          <p:spPr bwMode="auto">
            <a:xfrm flipH="1">
              <a:off x="678" y="1773"/>
              <a:ext cx="48" cy="47"/>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27" name="Line 1604"/>
            <p:cNvSpPr>
              <a:spLocks noChangeShapeType="1"/>
            </p:cNvSpPr>
            <p:nvPr/>
          </p:nvSpPr>
          <p:spPr bwMode="auto">
            <a:xfrm flipH="1">
              <a:off x="666" y="1773"/>
              <a:ext cx="49" cy="47"/>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28" name="Line 1605"/>
            <p:cNvSpPr>
              <a:spLocks noChangeShapeType="1"/>
            </p:cNvSpPr>
            <p:nvPr/>
          </p:nvSpPr>
          <p:spPr bwMode="auto">
            <a:xfrm flipH="1">
              <a:off x="656" y="1773"/>
              <a:ext cx="47" cy="47"/>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29" name="Line 1606"/>
            <p:cNvSpPr>
              <a:spLocks noChangeShapeType="1"/>
            </p:cNvSpPr>
            <p:nvPr/>
          </p:nvSpPr>
          <p:spPr bwMode="auto">
            <a:xfrm flipH="1">
              <a:off x="644" y="1773"/>
              <a:ext cx="49" cy="47"/>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30" name="Line 1607"/>
            <p:cNvSpPr>
              <a:spLocks noChangeShapeType="1"/>
            </p:cNvSpPr>
            <p:nvPr/>
          </p:nvSpPr>
          <p:spPr bwMode="auto">
            <a:xfrm flipH="1">
              <a:off x="633" y="1773"/>
              <a:ext cx="48" cy="47"/>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31" name="Line 1608"/>
            <p:cNvSpPr>
              <a:spLocks noChangeShapeType="1"/>
            </p:cNvSpPr>
            <p:nvPr/>
          </p:nvSpPr>
          <p:spPr bwMode="auto">
            <a:xfrm flipH="1">
              <a:off x="622" y="1773"/>
              <a:ext cx="48" cy="47"/>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32" name="Line 1609"/>
            <p:cNvSpPr>
              <a:spLocks noChangeShapeType="1"/>
            </p:cNvSpPr>
            <p:nvPr/>
          </p:nvSpPr>
          <p:spPr bwMode="auto">
            <a:xfrm flipH="1">
              <a:off x="611" y="1773"/>
              <a:ext cx="49" cy="47"/>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33" name="Line 1610"/>
            <p:cNvSpPr>
              <a:spLocks noChangeShapeType="1"/>
            </p:cNvSpPr>
            <p:nvPr/>
          </p:nvSpPr>
          <p:spPr bwMode="auto">
            <a:xfrm flipH="1">
              <a:off x="599" y="1773"/>
              <a:ext cx="49" cy="47"/>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34" name="Line 1611"/>
            <p:cNvSpPr>
              <a:spLocks noChangeShapeType="1"/>
            </p:cNvSpPr>
            <p:nvPr/>
          </p:nvSpPr>
          <p:spPr bwMode="auto">
            <a:xfrm flipH="1">
              <a:off x="589" y="1773"/>
              <a:ext cx="49" cy="47"/>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5" name="Group 1813"/>
          <p:cNvGrpSpPr>
            <a:grpSpLocks/>
          </p:cNvGrpSpPr>
          <p:nvPr/>
        </p:nvGrpSpPr>
        <p:grpSpPr bwMode="auto">
          <a:xfrm>
            <a:off x="2296482" y="2505708"/>
            <a:ext cx="1103313" cy="303213"/>
            <a:chOff x="589" y="1644"/>
            <a:chExt cx="695" cy="191"/>
          </a:xfrm>
        </p:grpSpPr>
        <p:sp>
          <p:nvSpPr>
            <p:cNvPr id="8935" name="Line 1613"/>
            <p:cNvSpPr>
              <a:spLocks noChangeShapeType="1"/>
            </p:cNvSpPr>
            <p:nvPr/>
          </p:nvSpPr>
          <p:spPr bwMode="auto">
            <a:xfrm flipH="1">
              <a:off x="589" y="1773"/>
              <a:ext cx="37" cy="37"/>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36" name="Line 1614"/>
            <p:cNvSpPr>
              <a:spLocks noChangeShapeType="1"/>
            </p:cNvSpPr>
            <p:nvPr/>
          </p:nvSpPr>
          <p:spPr bwMode="auto">
            <a:xfrm flipH="1">
              <a:off x="589" y="1773"/>
              <a:ext cx="25" cy="2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37" name="Line 1615"/>
            <p:cNvSpPr>
              <a:spLocks noChangeShapeType="1"/>
            </p:cNvSpPr>
            <p:nvPr/>
          </p:nvSpPr>
          <p:spPr bwMode="auto">
            <a:xfrm flipH="1">
              <a:off x="589" y="1773"/>
              <a:ext cx="15" cy="1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38" name="Line 1616"/>
            <p:cNvSpPr>
              <a:spLocks noChangeShapeType="1"/>
            </p:cNvSpPr>
            <p:nvPr/>
          </p:nvSpPr>
          <p:spPr bwMode="auto">
            <a:xfrm flipH="1">
              <a:off x="589" y="1773"/>
              <a:ext cx="3" cy="3"/>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39" name="Line 1617"/>
            <p:cNvSpPr>
              <a:spLocks noChangeShapeType="1"/>
            </p:cNvSpPr>
            <p:nvPr/>
          </p:nvSpPr>
          <p:spPr bwMode="auto">
            <a:xfrm>
              <a:off x="1052" y="1773"/>
              <a:ext cx="12" cy="10"/>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40" name="Line 1618"/>
            <p:cNvSpPr>
              <a:spLocks noChangeShapeType="1"/>
            </p:cNvSpPr>
            <p:nvPr/>
          </p:nvSpPr>
          <p:spPr bwMode="auto">
            <a:xfrm>
              <a:off x="1042" y="1773"/>
              <a:ext cx="22" cy="2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41" name="Line 1619"/>
            <p:cNvSpPr>
              <a:spLocks noChangeShapeType="1"/>
            </p:cNvSpPr>
            <p:nvPr/>
          </p:nvSpPr>
          <p:spPr bwMode="auto">
            <a:xfrm>
              <a:off x="1030" y="1773"/>
              <a:ext cx="34" cy="32"/>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42" name="Line 1620"/>
            <p:cNvSpPr>
              <a:spLocks noChangeShapeType="1"/>
            </p:cNvSpPr>
            <p:nvPr/>
          </p:nvSpPr>
          <p:spPr bwMode="auto">
            <a:xfrm>
              <a:off x="1020" y="1773"/>
              <a:ext cx="44" cy="4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43" name="Line 1621"/>
            <p:cNvSpPr>
              <a:spLocks noChangeShapeType="1"/>
            </p:cNvSpPr>
            <p:nvPr/>
          </p:nvSpPr>
          <p:spPr bwMode="auto">
            <a:xfrm>
              <a:off x="1008" y="1773"/>
              <a:ext cx="49" cy="47"/>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44" name="Line 1622"/>
            <p:cNvSpPr>
              <a:spLocks noChangeShapeType="1"/>
            </p:cNvSpPr>
            <p:nvPr/>
          </p:nvSpPr>
          <p:spPr bwMode="auto">
            <a:xfrm>
              <a:off x="997" y="1773"/>
              <a:ext cx="48" cy="47"/>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45" name="Line 1623"/>
            <p:cNvSpPr>
              <a:spLocks noChangeShapeType="1"/>
            </p:cNvSpPr>
            <p:nvPr/>
          </p:nvSpPr>
          <p:spPr bwMode="auto">
            <a:xfrm>
              <a:off x="986" y="1773"/>
              <a:ext cx="48" cy="47"/>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46" name="Line 1624"/>
            <p:cNvSpPr>
              <a:spLocks noChangeShapeType="1"/>
            </p:cNvSpPr>
            <p:nvPr/>
          </p:nvSpPr>
          <p:spPr bwMode="auto">
            <a:xfrm>
              <a:off x="975" y="1773"/>
              <a:ext cx="48" cy="47"/>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47" name="Line 1625"/>
            <p:cNvSpPr>
              <a:spLocks noChangeShapeType="1"/>
            </p:cNvSpPr>
            <p:nvPr/>
          </p:nvSpPr>
          <p:spPr bwMode="auto">
            <a:xfrm>
              <a:off x="963" y="1773"/>
              <a:ext cx="49" cy="47"/>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48" name="Line 1626"/>
            <p:cNvSpPr>
              <a:spLocks noChangeShapeType="1"/>
            </p:cNvSpPr>
            <p:nvPr/>
          </p:nvSpPr>
          <p:spPr bwMode="auto">
            <a:xfrm>
              <a:off x="953" y="1773"/>
              <a:ext cx="47" cy="47"/>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49" name="Line 1627"/>
            <p:cNvSpPr>
              <a:spLocks noChangeShapeType="1"/>
            </p:cNvSpPr>
            <p:nvPr/>
          </p:nvSpPr>
          <p:spPr bwMode="auto">
            <a:xfrm>
              <a:off x="941" y="1773"/>
              <a:ext cx="49" cy="47"/>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50" name="Line 1628"/>
            <p:cNvSpPr>
              <a:spLocks noChangeShapeType="1"/>
            </p:cNvSpPr>
            <p:nvPr/>
          </p:nvSpPr>
          <p:spPr bwMode="auto">
            <a:xfrm>
              <a:off x="931" y="1773"/>
              <a:ext cx="47" cy="47"/>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51" name="Line 1629"/>
            <p:cNvSpPr>
              <a:spLocks noChangeShapeType="1"/>
            </p:cNvSpPr>
            <p:nvPr/>
          </p:nvSpPr>
          <p:spPr bwMode="auto">
            <a:xfrm>
              <a:off x="919" y="1773"/>
              <a:ext cx="49" cy="47"/>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52" name="Line 1630"/>
            <p:cNvSpPr>
              <a:spLocks noChangeShapeType="1"/>
            </p:cNvSpPr>
            <p:nvPr/>
          </p:nvSpPr>
          <p:spPr bwMode="auto">
            <a:xfrm>
              <a:off x="908" y="1773"/>
              <a:ext cx="48" cy="47"/>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53" name="Line 1631"/>
            <p:cNvSpPr>
              <a:spLocks noChangeShapeType="1"/>
            </p:cNvSpPr>
            <p:nvPr/>
          </p:nvSpPr>
          <p:spPr bwMode="auto">
            <a:xfrm>
              <a:off x="897" y="1773"/>
              <a:ext cx="48" cy="47"/>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54" name="Line 1632"/>
            <p:cNvSpPr>
              <a:spLocks noChangeShapeType="1"/>
            </p:cNvSpPr>
            <p:nvPr/>
          </p:nvSpPr>
          <p:spPr bwMode="auto">
            <a:xfrm>
              <a:off x="886" y="1773"/>
              <a:ext cx="48" cy="47"/>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55" name="Line 1633"/>
            <p:cNvSpPr>
              <a:spLocks noChangeShapeType="1"/>
            </p:cNvSpPr>
            <p:nvPr/>
          </p:nvSpPr>
          <p:spPr bwMode="auto">
            <a:xfrm>
              <a:off x="874" y="1773"/>
              <a:ext cx="49" cy="47"/>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56" name="Line 1634"/>
            <p:cNvSpPr>
              <a:spLocks noChangeShapeType="1"/>
            </p:cNvSpPr>
            <p:nvPr/>
          </p:nvSpPr>
          <p:spPr bwMode="auto">
            <a:xfrm>
              <a:off x="864" y="1773"/>
              <a:ext cx="48" cy="47"/>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57" name="Line 1635"/>
            <p:cNvSpPr>
              <a:spLocks noChangeShapeType="1"/>
            </p:cNvSpPr>
            <p:nvPr/>
          </p:nvSpPr>
          <p:spPr bwMode="auto">
            <a:xfrm>
              <a:off x="852" y="1773"/>
              <a:ext cx="49" cy="47"/>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58" name="Line 1636"/>
            <p:cNvSpPr>
              <a:spLocks noChangeShapeType="1"/>
            </p:cNvSpPr>
            <p:nvPr/>
          </p:nvSpPr>
          <p:spPr bwMode="auto">
            <a:xfrm>
              <a:off x="842" y="1773"/>
              <a:ext cx="47" cy="47"/>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59" name="Line 1637"/>
            <p:cNvSpPr>
              <a:spLocks noChangeShapeType="1"/>
            </p:cNvSpPr>
            <p:nvPr/>
          </p:nvSpPr>
          <p:spPr bwMode="auto">
            <a:xfrm>
              <a:off x="830" y="1773"/>
              <a:ext cx="49" cy="47"/>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60" name="Line 1638"/>
            <p:cNvSpPr>
              <a:spLocks noChangeShapeType="1"/>
            </p:cNvSpPr>
            <p:nvPr/>
          </p:nvSpPr>
          <p:spPr bwMode="auto">
            <a:xfrm>
              <a:off x="819" y="1773"/>
              <a:ext cx="48" cy="47"/>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61" name="Line 1639"/>
            <p:cNvSpPr>
              <a:spLocks noChangeShapeType="1"/>
            </p:cNvSpPr>
            <p:nvPr/>
          </p:nvSpPr>
          <p:spPr bwMode="auto">
            <a:xfrm>
              <a:off x="808" y="1773"/>
              <a:ext cx="48" cy="47"/>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62" name="Line 1640"/>
            <p:cNvSpPr>
              <a:spLocks noChangeShapeType="1"/>
            </p:cNvSpPr>
            <p:nvPr/>
          </p:nvSpPr>
          <p:spPr bwMode="auto">
            <a:xfrm>
              <a:off x="797" y="1773"/>
              <a:ext cx="48" cy="47"/>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63" name="Line 1641"/>
            <p:cNvSpPr>
              <a:spLocks noChangeShapeType="1"/>
            </p:cNvSpPr>
            <p:nvPr/>
          </p:nvSpPr>
          <p:spPr bwMode="auto">
            <a:xfrm>
              <a:off x="785" y="1773"/>
              <a:ext cx="49" cy="47"/>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64" name="Line 1642"/>
            <p:cNvSpPr>
              <a:spLocks noChangeShapeType="1"/>
            </p:cNvSpPr>
            <p:nvPr/>
          </p:nvSpPr>
          <p:spPr bwMode="auto">
            <a:xfrm>
              <a:off x="775" y="1773"/>
              <a:ext cx="49" cy="47"/>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65" name="Line 1643"/>
            <p:cNvSpPr>
              <a:spLocks noChangeShapeType="1"/>
            </p:cNvSpPr>
            <p:nvPr/>
          </p:nvSpPr>
          <p:spPr bwMode="auto">
            <a:xfrm>
              <a:off x="763" y="1773"/>
              <a:ext cx="49" cy="47"/>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66" name="Line 1644"/>
            <p:cNvSpPr>
              <a:spLocks noChangeShapeType="1"/>
            </p:cNvSpPr>
            <p:nvPr/>
          </p:nvSpPr>
          <p:spPr bwMode="auto">
            <a:xfrm>
              <a:off x="753" y="1773"/>
              <a:ext cx="47" cy="47"/>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67" name="Line 1645"/>
            <p:cNvSpPr>
              <a:spLocks noChangeShapeType="1"/>
            </p:cNvSpPr>
            <p:nvPr/>
          </p:nvSpPr>
          <p:spPr bwMode="auto">
            <a:xfrm>
              <a:off x="742" y="1773"/>
              <a:ext cx="48" cy="47"/>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68" name="Line 1646"/>
            <p:cNvSpPr>
              <a:spLocks noChangeShapeType="1"/>
            </p:cNvSpPr>
            <p:nvPr/>
          </p:nvSpPr>
          <p:spPr bwMode="auto">
            <a:xfrm>
              <a:off x="730" y="1773"/>
              <a:ext cx="48" cy="47"/>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69" name="Line 1647"/>
            <p:cNvSpPr>
              <a:spLocks noChangeShapeType="1"/>
            </p:cNvSpPr>
            <p:nvPr/>
          </p:nvSpPr>
          <p:spPr bwMode="auto">
            <a:xfrm>
              <a:off x="720" y="1773"/>
              <a:ext cx="47" cy="47"/>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70" name="Line 1648"/>
            <p:cNvSpPr>
              <a:spLocks noChangeShapeType="1"/>
            </p:cNvSpPr>
            <p:nvPr/>
          </p:nvSpPr>
          <p:spPr bwMode="auto">
            <a:xfrm>
              <a:off x="708" y="1773"/>
              <a:ext cx="48" cy="47"/>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71" name="Line 1649"/>
            <p:cNvSpPr>
              <a:spLocks noChangeShapeType="1"/>
            </p:cNvSpPr>
            <p:nvPr/>
          </p:nvSpPr>
          <p:spPr bwMode="auto">
            <a:xfrm>
              <a:off x="698" y="1773"/>
              <a:ext cx="47" cy="47"/>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72" name="Line 1650"/>
            <p:cNvSpPr>
              <a:spLocks noChangeShapeType="1"/>
            </p:cNvSpPr>
            <p:nvPr/>
          </p:nvSpPr>
          <p:spPr bwMode="auto">
            <a:xfrm>
              <a:off x="686" y="1773"/>
              <a:ext cx="49" cy="47"/>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73" name="Line 1651"/>
            <p:cNvSpPr>
              <a:spLocks noChangeShapeType="1"/>
            </p:cNvSpPr>
            <p:nvPr/>
          </p:nvSpPr>
          <p:spPr bwMode="auto">
            <a:xfrm>
              <a:off x="674" y="1773"/>
              <a:ext cx="49" cy="47"/>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74" name="Line 1652"/>
            <p:cNvSpPr>
              <a:spLocks noChangeShapeType="1"/>
            </p:cNvSpPr>
            <p:nvPr/>
          </p:nvSpPr>
          <p:spPr bwMode="auto">
            <a:xfrm>
              <a:off x="664" y="1773"/>
              <a:ext cx="47" cy="47"/>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75" name="Line 1653"/>
            <p:cNvSpPr>
              <a:spLocks noChangeShapeType="1"/>
            </p:cNvSpPr>
            <p:nvPr/>
          </p:nvSpPr>
          <p:spPr bwMode="auto">
            <a:xfrm>
              <a:off x="653" y="1773"/>
              <a:ext cx="48" cy="47"/>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76" name="Line 1654"/>
            <p:cNvSpPr>
              <a:spLocks noChangeShapeType="1"/>
            </p:cNvSpPr>
            <p:nvPr/>
          </p:nvSpPr>
          <p:spPr bwMode="auto">
            <a:xfrm>
              <a:off x="641" y="1773"/>
              <a:ext cx="49" cy="47"/>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77" name="Line 1655"/>
            <p:cNvSpPr>
              <a:spLocks noChangeShapeType="1"/>
            </p:cNvSpPr>
            <p:nvPr/>
          </p:nvSpPr>
          <p:spPr bwMode="auto">
            <a:xfrm>
              <a:off x="631" y="1773"/>
              <a:ext cx="47" cy="47"/>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78" name="Line 1656"/>
            <p:cNvSpPr>
              <a:spLocks noChangeShapeType="1"/>
            </p:cNvSpPr>
            <p:nvPr/>
          </p:nvSpPr>
          <p:spPr bwMode="auto">
            <a:xfrm>
              <a:off x="619" y="1773"/>
              <a:ext cx="49" cy="47"/>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79" name="Line 1657"/>
            <p:cNvSpPr>
              <a:spLocks noChangeShapeType="1"/>
            </p:cNvSpPr>
            <p:nvPr/>
          </p:nvSpPr>
          <p:spPr bwMode="auto">
            <a:xfrm>
              <a:off x="609" y="1773"/>
              <a:ext cx="47" cy="47"/>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80" name="Line 1658"/>
            <p:cNvSpPr>
              <a:spLocks noChangeShapeType="1"/>
            </p:cNvSpPr>
            <p:nvPr/>
          </p:nvSpPr>
          <p:spPr bwMode="auto">
            <a:xfrm>
              <a:off x="597" y="1773"/>
              <a:ext cx="49" cy="47"/>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81" name="Line 1659"/>
            <p:cNvSpPr>
              <a:spLocks noChangeShapeType="1"/>
            </p:cNvSpPr>
            <p:nvPr/>
          </p:nvSpPr>
          <p:spPr bwMode="auto">
            <a:xfrm>
              <a:off x="589" y="1775"/>
              <a:ext cx="45" cy="4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82" name="Line 1660"/>
            <p:cNvSpPr>
              <a:spLocks noChangeShapeType="1"/>
            </p:cNvSpPr>
            <p:nvPr/>
          </p:nvSpPr>
          <p:spPr bwMode="auto">
            <a:xfrm>
              <a:off x="589" y="1787"/>
              <a:ext cx="33" cy="33"/>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83" name="Line 1661"/>
            <p:cNvSpPr>
              <a:spLocks noChangeShapeType="1"/>
            </p:cNvSpPr>
            <p:nvPr/>
          </p:nvSpPr>
          <p:spPr bwMode="auto">
            <a:xfrm>
              <a:off x="589" y="1798"/>
              <a:ext cx="23" cy="22"/>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84" name="Line 1662"/>
            <p:cNvSpPr>
              <a:spLocks noChangeShapeType="1"/>
            </p:cNvSpPr>
            <p:nvPr/>
          </p:nvSpPr>
          <p:spPr bwMode="auto">
            <a:xfrm>
              <a:off x="589" y="1809"/>
              <a:ext cx="12" cy="1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85" name="Rectangle 1663"/>
            <p:cNvSpPr>
              <a:spLocks noChangeArrowheads="1"/>
            </p:cNvSpPr>
            <p:nvPr/>
          </p:nvSpPr>
          <p:spPr bwMode="auto">
            <a:xfrm>
              <a:off x="589" y="1773"/>
              <a:ext cx="475" cy="47"/>
            </a:xfrm>
            <a:prstGeom prst="rect">
              <a:avLst/>
            </a:prstGeom>
            <a:noFill/>
            <a:ln w="4763" cap="flat">
              <a:solidFill>
                <a:srgbClr val="26807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86" name="Line 1664"/>
            <p:cNvSpPr>
              <a:spLocks noChangeShapeType="1"/>
            </p:cNvSpPr>
            <p:nvPr/>
          </p:nvSpPr>
          <p:spPr bwMode="auto">
            <a:xfrm flipH="1">
              <a:off x="1185" y="1830"/>
              <a:ext cx="5" cy="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87" name="Line 1665"/>
            <p:cNvSpPr>
              <a:spLocks noChangeShapeType="1"/>
            </p:cNvSpPr>
            <p:nvPr/>
          </p:nvSpPr>
          <p:spPr bwMode="auto">
            <a:xfrm flipH="1">
              <a:off x="1175" y="1820"/>
              <a:ext cx="15" cy="1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88" name="Line 1666"/>
            <p:cNvSpPr>
              <a:spLocks noChangeShapeType="1"/>
            </p:cNvSpPr>
            <p:nvPr/>
          </p:nvSpPr>
          <p:spPr bwMode="auto">
            <a:xfrm flipH="1">
              <a:off x="1163" y="1809"/>
              <a:ext cx="27" cy="26"/>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89" name="Line 1667"/>
            <p:cNvSpPr>
              <a:spLocks noChangeShapeType="1"/>
            </p:cNvSpPr>
            <p:nvPr/>
          </p:nvSpPr>
          <p:spPr bwMode="auto">
            <a:xfrm flipH="1">
              <a:off x="1152" y="1797"/>
              <a:ext cx="38" cy="38"/>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90" name="Line 1668"/>
            <p:cNvSpPr>
              <a:spLocks noChangeShapeType="1"/>
            </p:cNvSpPr>
            <p:nvPr/>
          </p:nvSpPr>
          <p:spPr bwMode="auto">
            <a:xfrm flipH="1">
              <a:off x="1141" y="1787"/>
              <a:ext cx="49" cy="48"/>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91" name="Line 1669"/>
            <p:cNvSpPr>
              <a:spLocks noChangeShapeType="1"/>
            </p:cNvSpPr>
            <p:nvPr/>
          </p:nvSpPr>
          <p:spPr bwMode="auto">
            <a:xfrm flipH="1">
              <a:off x="1130" y="1785"/>
              <a:ext cx="50" cy="50"/>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92" name="Line 1670"/>
            <p:cNvSpPr>
              <a:spLocks noChangeShapeType="1"/>
            </p:cNvSpPr>
            <p:nvPr/>
          </p:nvSpPr>
          <p:spPr bwMode="auto">
            <a:xfrm flipH="1">
              <a:off x="1118" y="1785"/>
              <a:ext cx="51" cy="50"/>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93" name="Line 1671"/>
            <p:cNvSpPr>
              <a:spLocks noChangeShapeType="1"/>
            </p:cNvSpPr>
            <p:nvPr/>
          </p:nvSpPr>
          <p:spPr bwMode="auto">
            <a:xfrm flipH="1">
              <a:off x="1108" y="1785"/>
              <a:ext cx="49" cy="50"/>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94" name="Line 1672"/>
            <p:cNvSpPr>
              <a:spLocks noChangeShapeType="1"/>
            </p:cNvSpPr>
            <p:nvPr/>
          </p:nvSpPr>
          <p:spPr bwMode="auto">
            <a:xfrm flipH="1">
              <a:off x="1096" y="1785"/>
              <a:ext cx="51" cy="50"/>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95" name="Line 1673"/>
            <p:cNvSpPr>
              <a:spLocks noChangeShapeType="1"/>
            </p:cNvSpPr>
            <p:nvPr/>
          </p:nvSpPr>
          <p:spPr bwMode="auto">
            <a:xfrm flipH="1">
              <a:off x="1086" y="1785"/>
              <a:ext cx="49" cy="50"/>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96" name="Line 1674"/>
            <p:cNvSpPr>
              <a:spLocks noChangeShapeType="1"/>
            </p:cNvSpPr>
            <p:nvPr/>
          </p:nvSpPr>
          <p:spPr bwMode="auto">
            <a:xfrm flipH="1">
              <a:off x="1074" y="1785"/>
              <a:ext cx="51" cy="50"/>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97" name="Line 1675"/>
            <p:cNvSpPr>
              <a:spLocks noChangeShapeType="1"/>
            </p:cNvSpPr>
            <p:nvPr/>
          </p:nvSpPr>
          <p:spPr bwMode="auto">
            <a:xfrm flipH="1">
              <a:off x="1063" y="1785"/>
              <a:ext cx="50" cy="50"/>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98" name="Line 1676"/>
            <p:cNvSpPr>
              <a:spLocks noChangeShapeType="1"/>
            </p:cNvSpPr>
            <p:nvPr/>
          </p:nvSpPr>
          <p:spPr bwMode="auto">
            <a:xfrm flipH="1">
              <a:off x="1052" y="1785"/>
              <a:ext cx="50" cy="50"/>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99" name="Line 1677"/>
            <p:cNvSpPr>
              <a:spLocks noChangeShapeType="1"/>
            </p:cNvSpPr>
            <p:nvPr/>
          </p:nvSpPr>
          <p:spPr bwMode="auto">
            <a:xfrm flipH="1">
              <a:off x="1041" y="1785"/>
              <a:ext cx="50" cy="50"/>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00" name="Line 1678"/>
            <p:cNvSpPr>
              <a:spLocks noChangeShapeType="1"/>
            </p:cNvSpPr>
            <p:nvPr/>
          </p:nvSpPr>
          <p:spPr bwMode="auto">
            <a:xfrm flipH="1">
              <a:off x="1029" y="1785"/>
              <a:ext cx="51" cy="50"/>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01" name="Line 1679"/>
            <p:cNvSpPr>
              <a:spLocks noChangeShapeType="1"/>
            </p:cNvSpPr>
            <p:nvPr/>
          </p:nvSpPr>
          <p:spPr bwMode="auto">
            <a:xfrm flipH="1">
              <a:off x="1019" y="1785"/>
              <a:ext cx="50" cy="50"/>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02" name="Line 1680"/>
            <p:cNvSpPr>
              <a:spLocks noChangeShapeType="1"/>
            </p:cNvSpPr>
            <p:nvPr/>
          </p:nvSpPr>
          <p:spPr bwMode="auto">
            <a:xfrm flipH="1">
              <a:off x="1007" y="1785"/>
              <a:ext cx="51" cy="50"/>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03" name="Line 1681"/>
            <p:cNvSpPr>
              <a:spLocks noChangeShapeType="1"/>
            </p:cNvSpPr>
            <p:nvPr/>
          </p:nvSpPr>
          <p:spPr bwMode="auto">
            <a:xfrm flipH="1">
              <a:off x="997" y="1785"/>
              <a:ext cx="49" cy="50"/>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04" name="Line 1682"/>
            <p:cNvSpPr>
              <a:spLocks noChangeShapeType="1"/>
            </p:cNvSpPr>
            <p:nvPr/>
          </p:nvSpPr>
          <p:spPr bwMode="auto">
            <a:xfrm flipH="1">
              <a:off x="985" y="1785"/>
              <a:ext cx="51" cy="50"/>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05" name="Line 1683"/>
            <p:cNvSpPr>
              <a:spLocks noChangeShapeType="1"/>
            </p:cNvSpPr>
            <p:nvPr/>
          </p:nvSpPr>
          <p:spPr bwMode="auto">
            <a:xfrm flipH="1">
              <a:off x="974" y="1785"/>
              <a:ext cx="50" cy="50"/>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06" name="Line 1684"/>
            <p:cNvSpPr>
              <a:spLocks noChangeShapeType="1"/>
            </p:cNvSpPr>
            <p:nvPr/>
          </p:nvSpPr>
          <p:spPr bwMode="auto">
            <a:xfrm flipH="1">
              <a:off x="963" y="1785"/>
              <a:ext cx="50" cy="50"/>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07" name="Line 1685"/>
            <p:cNvSpPr>
              <a:spLocks noChangeShapeType="1"/>
            </p:cNvSpPr>
            <p:nvPr/>
          </p:nvSpPr>
          <p:spPr bwMode="auto">
            <a:xfrm flipH="1">
              <a:off x="952" y="1785"/>
              <a:ext cx="51" cy="50"/>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08" name="Line 1686"/>
            <p:cNvSpPr>
              <a:spLocks noChangeShapeType="1"/>
            </p:cNvSpPr>
            <p:nvPr/>
          </p:nvSpPr>
          <p:spPr bwMode="auto">
            <a:xfrm flipH="1">
              <a:off x="940" y="1785"/>
              <a:ext cx="51" cy="50"/>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09" name="Line 1687"/>
            <p:cNvSpPr>
              <a:spLocks noChangeShapeType="1"/>
            </p:cNvSpPr>
            <p:nvPr/>
          </p:nvSpPr>
          <p:spPr bwMode="auto">
            <a:xfrm flipH="1">
              <a:off x="930" y="1785"/>
              <a:ext cx="51" cy="50"/>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10" name="Line 1688"/>
            <p:cNvSpPr>
              <a:spLocks noChangeShapeType="1"/>
            </p:cNvSpPr>
            <p:nvPr/>
          </p:nvSpPr>
          <p:spPr bwMode="auto">
            <a:xfrm flipH="1">
              <a:off x="918" y="1785"/>
              <a:ext cx="51" cy="50"/>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11" name="Line 1689"/>
            <p:cNvSpPr>
              <a:spLocks noChangeShapeType="1"/>
            </p:cNvSpPr>
            <p:nvPr/>
          </p:nvSpPr>
          <p:spPr bwMode="auto">
            <a:xfrm flipH="1">
              <a:off x="908" y="1785"/>
              <a:ext cx="49" cy="50"/>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12" name="Line 1690"/>
            <p:cNvSpPr>
              <a:spLocks noChangeShapeType="1"/>
            </p:cNvSpPr>
            <p:nvPr/>
          </p:nvSpPr>
          <p:spPr bwMode="auto">
            <a:xfrm flipH="1">
              <a:off x="896" y="1785"/>
              <a:ext cx="51" cy="50"/>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13" name="Line 1691"/>
            <p:cNvSpPr>
              <a:spLocks noChangeShapeType="1"/>
            </p:cNvSpPr>
            <p:nvPr/>
          </p:nvSpPr>
          <p:spPr bwMode="auto">
            <a:xfrm flipH="1">
              <a:off x="885" y="1785"/>
              <a:ext cx="50" cy="50"/>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14" name="Line 1692"/>
            <p:cNvSpPr>
              <a:spLocks noChangeShapeType="1"/>
            </p:cNvSpPr>
            <p:nvPr/>
          </p:nvSpPr>
          <p:spPr bwMode="auto">
            <a:xfrm flipH="1">
              <a:off x="874" y="1785"/>
              <a:ext cx="50" cy="50"/>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15" name="Line 1693"/>
            <p:cNvSpPr>
              <a:spLocks noChangeShapeType="1"/>
            </p:cNvSpPr>
            <p:nvPr/>
          </p:nvSpPr>
          <p:spPr bwMode="auto">
            <a:xfrm flipH="1">
              <a:off x="863" y="1785"/>
              <a:ext cx="51" cy="50"/>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16" name="Line 1694"/>
            <p:cNvSpPr>
              <a:spLocks noChangeShapeType="1"/>
            </p:cNvSpPr>
            <p:nvPr/>
          </p:nvSpPr>
          <p:spPr bwMode="auto">
            <a:xfrm flipH="1">
              <a:off x="852" y="1785"/>
              <a:ext cx="50" cy="50"/>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17" name="Line 1695"/>
            <p:cNvSpPr>
              <a:spLocks noChangeShapeType="1"/>
            </p:cNvSpPr>
            <p:nvPr/>
          </p:nvSpPr>
          <p:spPr bwMode="auto">
            <a:xfrm flipH="1">
              <a:off x="841" y="1785"/>
              <a:ext cx="51" cy="50"/>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18" name="Line 1696"/>
            <p:cNvSpPr>
              <a:spLocks noChangeShapeType="1"/>
            </p:cNvSpPr>
            <p:nvPr/>
          </p:nvSpPr>
          <p:spPr bwMode="auto">
            <a:xfrm flipH="1">
              <a:off x="829" y="1785"/>
              <a:ext cx="51" cy="50"/>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19" name="Line 1697"/>
            <p:cNvSpPr>
              <a:spLocks noChangeShapeType="1"/>
            </p:cNvSpPr>
            <p:nvPr/>
          </p:nvSpPr>
          <p:spPr bwMode="auto">
            <a:xfrm flipH="1">
              <a:off x="819" y="1785"/>
              <a:ext cx="50" cy="50"/>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20" name="Line 1698"/>
            <p:cNvSpPr>
              <a:spLocks noChangeShapeType="1"/>
            </p:cNvSpPr>
            <p:nvPr/>
          </p:nvSpPr>
          <p:spPr bwMode="auto">
            <a:xfrm flipH="1">
              <a:off x="807" y="1785"/>
              <a:ext cx="51" cy="50"/>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21" name="Line 1699"/>
            <p:cNvSpPr>
              <a:spLocks noChangeShapeType="1"/>
            </p:cNvSpPr>
            <p:nvPr/>
          </p:nvSpPr>
          <p:spPr bwMode="auto">
            <a:xfrm flipH="1">
              <a:off x="796" y="1785"/>
              <a:ext cx="51" cy="50"/>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22" name="Line 1700"/>
            <p:cNvSpPr>
              <a:spLocks noChangeShapeType="1"/>
            </p:cNvSpPr>
            <p:nvPr/>
          </p:nvSpPr>
          <p:spPr bwMode="auto">
            <a:xfrm flipH="1">
              <a:off x="785" y="1785"/>
              <a:ext cx="50" cy="50"/>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23" name="Line 1701"/>
            <p:cNvSpPr>
              <a:spLocks noChangeShapeType="1"/>
            </p:cNvSpPr>
            <p:nvPr/>
          </p:nvSpPr>
          <p:spPr bwMode="auto">
            <a:xfrm flipH="1">
              <a:off x="774" y="1785"/>
              <a:ext cx="51" cy="50"/>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24" name="Line 1702"/>
            <p:cNvSpPr>
              <a:spLocks noChangeShapeType="1"/>
            </p:cNvSpPr>
            <p:nvPr/>
          </p:nvSpPr>
          <p:spPr bwMode="auto">
            <a:xfrm flipH="1">
              <a:off x="763" y="1785"/>
              <a:ext cx="50" cy="50"/>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25" name="Line 1703"/>
            <p:cNvSpPr>
              <a:spLocks noChangeShapeType="1"/>
            </p:cNvSpPr>
            <p:nvPr/>
          </p:nvSpPr>
          <p:spPr bwMode="auto">
            <a:xfrm flipH="1">
              <a:off x="752" y="1785"/>
              <a:ext cx="51" cy="50"/>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26" name="Line 1704"/>
            <p:cNvSpPr>
              <a:spLocks noChangeShapeType="1"/>
            </p:cNvSpPr>
            <p:nvPr/>
          </p:nvSpPr>
          <p:spPr bwMode="auto">
            <a:xfrm flipH="1">
              <a:off x="740" y="1785"/>
              <a:ext cx="51" cy="50"/>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27" name="Line 1705"/>
            <p:cNvSpPr>
              <a:spLocks noChangeShapeType="1"/>
            </p:cNvSpPr>
            <p:nvPr/>
          </p:nvSpPr>
          <p:spPr bwMode="auto">
            <a:xfrm flipH="1">
              <a:off x="730" y="1785"/>
              <a:ext cx="50" cy="50"/>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28" name="Line 1706"/>
            <p:cNvSpPr>
              <a:spLocks noChangeShapeType="1"/>
            </p:cNvSpPr>
            <p:nvPr/>
          </p:nvSpPr>
          <p:spPr bwMode="auto">
            <a:xfrm flipH="1">
              <a:off x="718" y="1785"/>
              <a:ext cx="51" cy="50"/>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29" name="Line 1707"/>
            <p:cNvSpPr>
              <a:spLocks noChangeShapeType="1"/>
            </p:cNvSpPr>
            <p:nvPr/>
          </p:nvSpPr>
          <p:spPr bwMode="auto">
            <a:xfrm flipH="1">
              <a:off x="707" y="1785"/>
              <a:ext cx="51" cy="50"/>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30" name="Line 1708"/>
            <p:cNvSpPr>
              <a:spLocks noChangeShapeType="1"/>
            </p:cNvSpPr>
            <p:nvPr/>
          </p:nvSpPr>
          <p:spPr bwMode="auto">
            <a:xfrm flipH="1">
              <a:off x="696" y="1785"/>
              <a:ext cx="50" cy="50"/>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31" name="Line 1709"/>
            <p:cNvSpPr>
              <a:spLocks noChangeShapeType="1"/>
            </p:cNvSpPr>
            <p:nvPr/>
          </p:nvSpPr>
          <p:spPr bwMode="auto">
            <a:xfrm flipH="1">
              <a:off x="685" y="1785"/>
              <a:ext cx="51" cy="50"/>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32" name="Line 1710"/>
            <p:cNvSpPr>
              <a:spLocks noChangeShapeType="1"/>
            </p:cNvSpPr>
            <p:nvPr/>
          </p:nvSpPr>
          <p:spPr bwMode="auto">
            <a:xfrm flipH="1">
              <a:off x="674" y="1785"/>
              <a:ext cx="50" cy="50"/>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33" name="Line 1711"/>
            <p:cNvSpPr>
              <a:spLocks noChangeShapeType="1"/>
            </p:cNvSpPr>
            <p:nvPr/>
          </p:nvSpPr>
          <p:spPr bwMode="auto">
            <a:xfrm flipH="1">
              <a:off x="663" y="1785"/>
              <a:ext cx="51" cy="50"/>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34" name="Line 1712"/>
            <p:cNvSpPr>
              <a:spLocks noChangeShapeType="1"/>
            </p:cNvSpPr>
            <p:nvPr/>
          </p:nvSpPr>
          <p:spPr bwMode="auto">
            <a:xfrm flipH="1">
              <a:off x="653" y="1785"/>
              <a:ext cx="49" cy="50"/>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35" name="Line 1713"/>
            <p:cNvSpPr>
              <a:spLocks noChangeShapeType="1"/>
            </p:cNvSpPr>
            <p:nvPr/>
          </p:nvSpPr>
          <p:spPr bwMode="auto">
            <a:xfrm flipH="1">
              <a:off x="653" y="1785"/>
              <a:ext cx="38" cy="38"/>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36" name="Line 1714"/>
            <p:cNvSpPr>
              <a:spLocks noChangeShapeType="1"/>
            </p:cNvSpPr>
            <p:nvPr/>
          </p:nvSpPr>
          <p:spPr bwMode="auto">
            <a:xfrm flipH="1">
              <a:off x="653" y="1785"/>
              <a:ext cx="27" cy="28"/>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37" name="Line 1715"/>
            <p:cNvSpPr>
              <a:spLocks noChangeShapeType="1"/>
            </p:cNvSpPr>
            <p:nvPr/>
          </p:nvSpPr>
          <p:spPr bwMode="auto">
            <a:xfrm flipH="1">
              <a:off x="653" y="1785"/>
              <a:ext cx="16" cy="17"/>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38" name="Line 1716"/>
            <p:cNvSpPr>
              <a:spLocks noChangeShapeType="1"/>
            </p:cNvSpPr>
            <p:nvPr/>
          </p:nvSpPr>
          <p:spPr bwMode="auto">
            <a:xfrm flipH="1">
              <a:off x="653" y="1785"/>
              <a:ext cx="4" cy="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39" name="Line 1717"/>
            <p:cNvSpPr>
              <a:spLocks noChangeShapeType="1"/>
            </p:cNvSpPr>
            <p:nvPr/>
          </p:nvSpPr>
          <p:spPr bwMode="auto">
            <a:xfrm>
              <a:off x="1187" y="1785"/>
              <a:ext cx="3" cy="2"/>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40" name="Line 1718"/>
            <p:cNvSpPr>
              <a:spLocks noChangeShapeType="1"/>
            </p:cNvSpPr>
            <p:nvPr/>
          </p:nvSpPr>
          <p:spPr bwMode="auto">
            <a:xfrm>
              <a:off x="1177" y="1785"/>
              <a:ext cx="13" cy="13"/>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41" name="Line 1719"/>
            <p:cNvSpPr>
              <a:spLocks noChangeShapeType="1"/>
            </p:cNvSpPr>
            <p:nvPr/>
          </p:nvSpPr>
          <p:spPr bwMode="auto">
            <a:xfrm>
              <a:off x="1165" y="1785"/>
              <a:ext cx="25" cy="2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42" name="Line 1720"/>
            <p:cNvSpPr>
              <a:spLocks noChangeShapeType="1"/>
            </p:cNvSpPr>
            <p:nvPr/>
          </p:nvSpPr>
          <p:spPr bwMode="auto">
            <a:xfrm>
              <a:off x="1154" y="1785"/>
              <a:ext cx="36"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43" name="Line 1721"/>
            <p:cNvSpPr>
              <a:spLocks noChangeShapeType="1"/>
            </p:cNvSpPr>
            <p:nvPr/>
          </p:nvSpPr>
          <p:spPr bwMode="auto">
            <a:xfrm>
              <a:off x="1143" y="1785"/>
              <a:ext cx="47" cy="47"/>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44" name="Line 1722"/>
            <p:cNvSpPr>
              <a:spLocks noChangeShapeType="1"/>
            </p:cNvSpPr>
            <p:nvPr/>
          </p:nvSpPr>
          <p:spPr bwMode="auto">
            <a:xfrm>
              <a:off x="1132" y="1785"/>
              <a:ext cx="51" cy="50"/>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45" name="Line 1723"/>
            <p:cNvSpPr>
              <a:spLocks noChangeShapeType="1"/>
            </p:cNvSpPr>
            <p:nvPr/>
          </p:nvSpPr>
          <p:spPr bwMode="auto">
            <a:xfrm>
              <a:off x="1120" y="1785"/>
              <a:ext cx="51" cy="50"/>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46" name="Line 1724"/>
            <p:cNvSpPr>
              <a:spLocks noChangeShapeType="1"/>
            </p:cNvSpPr>
            <p:nvPr/>
          </p:nvSpPr>
          <p:spPr bwMode="auto">
            <a:xfrm>
              <a:off x="1110" y="1785"/>
              <a:ext cx="50" cy="50"/>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47" name="Line 1725"/>
            <p:cNvSpPr>
              <a:spLocks noChangeShapeType="1"/>
            </p:cNvSpPr>
            <p:nvPr/>
          </p:nvSpPr>
          <p:spPr bwMode="auto">
            <a:xfrm>
              <a:off x="1098" y="1785"/>
              <a:ext cx="51" cy="50"/>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48" name="Line 1726"/>
            <p:cNvSpPr>
              <a:spLocks noChangeShapeType="1"/>
            </p:cNvSpPr>
            <p:nvPr/>
          </p:nvSpPr>
          <p:spPr bwMode="auto">
            <a:xfrm>
              <a:off x="1088" y="1785"/>
              <a:ext cx="50" cy="50"/>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49" name="Line 1727"/>
            <p:cNvSpPr>
              <a:spLocks noChangeShapeType="1"/>
            </p:cNvSpPr>
            <p:nvPr/>
          </p:nvSpPr>
          <p:spPr bwMode="auto">
            <a:xfrm>
              <a:off x="1076" y="1785"/>
              <a:ext cx="51" cy="50"/>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50" name="Line 1728"/>
            <p:cNvSpPr>
              <a:spLocks noChangeShapeType="1"/>
            </p:cNvSpPr>
            <p:nvPr/>
          </p:nvSpPr>
          <p:spPr bwMode="auto">
            <a:xfrm>
              <a:off x="1065" y="1785"/>
              <a:ext cx="51" cy="50"/>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51" name="Line 1729"/>
            <p:cNvSpPr>
              <a:spLocks noChangeShapeType="1"/>
            </p:cNvSpPr>
            <p:nvPr/>
          </p:nvSpPr>
          <p:spPr bwMode="auto">
            <a:xfrm>
              <a:off x="1055" y="1785"/>
              <a:ext cx="49" cy="50"/>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52" name="Line 1730"/>
            <p:cNvSpPr>
              <a:spLocks noChangeShapeType="1"/>
            </p:cNvSpPr>
            <p:nvPr/>
          </p:nvSpPr>
          <p:spPr bwMode="auto">
            <a:xfrm>
              <a:off x="1043" y="1785"/>
              <a:ext cx="51" cy="50"/>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53" name="Line 1731"/>
            <p:cNvSpPr>
              <a:spLocks noChangeShapeType="1"/>
            </p:cNvSpPr>
            <p:nvPr/>
          </p:nvSpPr>
          <p:spPr bwMode="auto">
            <a:xfrm>
              <a:off x="1031" y="1785"/>
              <a:ext cx="51" cy="50"/>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54" name="Line 1732"/>
            <p:cNvSpPr>
              <a:spLocks noChangeShapeType="1"/>
            </p:cNvSpPr>
            <p:nvPr/>
          </p:nvSpPr>
          <p:spPr bwMode="auto">
            <a:xfrm>
              <a:off x="1021" y="1785"/>
              <a:ext cx="51" cy="50"/>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55" name="Line 1733"/>
            <p:cNvSpPr>
              <a:spLocks noChangeShapeType="1"/>
            </p:cNvSpPr>
            <p:nvPr/>
          </p:nvSpPr>
          <p:spPr bwMode="auto">
            <a:xfrm>
              <a:off x="1009" y="1785"/>
              <a:ext cx="51" cy="50"/>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56" name="Line 1734"/>
            <p:cNvSpPr>
              <a:spLocks noChangeShapeType="1"/>
            </p:cNvSpPr>
            <p:nvPr/>
          </p:nvSpPr>
          <p:spPr bwMode="auto">
            <a:xfrm>
              <a:off x="999" y="1785"/>
              <a:ext cx="50" cy="50"/>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57" name="Line 1735"/>
            <p:cNvSpPr>
              <a:spLocks noChangeShapeType="1"/>
            </p:cNvSpPr>
            <p:nvPr/>
          </p:nvSpPr>
          <p:spPr bwMode="auto">
            <a:xfrm>
              <a:off x="987" y="1785"/>
              <a:ext cx="51" cy="50"/>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58" name="Line 1736"/>
            <p:cNvSpPr>
              <a:spLocks noChangeShapeType="1"/>
            </p:cNvSpPr>
            <p:nvPr/>
          </p:nvSpPr>
          <p:spPr bwMode="auto">
            <a:xfrm>
              <a:off x="976" y="1785"/>
              <a:ext cx="51" cy="50"/>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59" name="Line 1737"/>
            <p:cNvSpPr>
              <a:spLocks noChangeShapeType="1"/>
            </p:cNvSpPr>
            <p:nvPr/>
          </p:nvSpPr>
          <p:spPr bwMode="auto">
            <a:xfrm>
              <a:off x="966" y="1785"/>
              <a:ext cx="49" cy="50"/>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60" name="Line 1738"/>
            <p:cNvSpPr>
              <a:spLocks noChangeShapeType="1"/>
            </p:cNvSpPr>
            <p:nvPr/>
          </p:nvSpPr>
          <p:spPr bwMode="auto">
            <a:xfrm>
              <a:off x="954" y="1785"/>
              <a:ext cx="51" cy="50"/>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61" name="Line 1739"/>
            <p:cNvSpPr>
              <a:spLocks noChangeShapeType="1"/>
            </p:cNvSpPr>
            <p:nvPr/>
          </p:nvSpPr>
          <p:spPr bwMode="auto">
            <a:xfrm>
              <a:off x="942" y="1785"/>
              <a:ext cx="51" cy="50"/>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62" name="Line 1740"/>
            <p:cNvSpPr>
              <a:spLocks noChangeShapeType="1"/>
            </p:cNvSpPr>
            <p:nvPr/>
          </p:nvSpPr>
          <p:spPr bwMode="auto">
            <a:xfrm>
              <a:off x="932" y="1785"/>
              <a:ext cx="51" cy="50"/>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63" name="Line 1741"/>
            <p:cNvSpPr>
              <a:spLocks noChangeShapeType="1"/>
            </p:cNvSpPr>
            <p:nvPr/>
          </p:nvSpPr>
          <p:spPr bwMode="auto">
            <a:xfrm>
              <a:off x="921" y="1785"/>
              <a:ext cx="50" cy="50"/>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64" name="Line 1742"/>
            <p:cNvSpPr>
              <a:spLocks noChangeShapeType="1"/>
            </p:cNvSpPr>
            <p:nvPr/>
          </p:nvSpPr>
          <p:spPr bwMode="auto">
            <a:xfrm>
              <a:off x="910" y="1785"/>
              <a:ext cx="50" cy="50"/>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65" name="Line 1743"/>
            <p:cNvSpPr>
              <a:spLocks noChangeShapeType="1"/>
            </p:cNvSpPr>
            <p:nvPr/>
          </p:nvSpPr>
          <p:spPr bwMode="auto">
            <a:xfrm>
              <a:off x="899" y="1785"/>
              <a:ext cx="50" cy="50"/>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66" name="Line 1744"/>
            <p:cNvSpPr>
              <a:spLocks noChangeShapeType="1"/>
            </p:cNvSpPr>
            <p:nvPr/>
          </p:nvSpPr>
          <p:spPr bwMode="auto">
            <a:xfrm>
              <a:off x="887" y="1785"/>
              <a:ext cx="51" cy="50"/>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67" name="Line 1745"/>
            <p:cNvSpPr>
              <a:spLocks noChangeShapeType="1"/>
            </p:cNvSpPr>
            <p:nvPr/>
          </p:nvSpPr>
          <p:spPr bwMode="auto">
            <a:xfrm>
              <a:off x="877" y="1785"/>
              <a:ext cx="49" cy="50"/>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68" name="Line 1746"/>
            <p:cNvSpPr>
              <a:spLocks noChangeShapeType="1"/>
            </p:cNvSpPr>
            <p:nvPr/>
          </p:nvSpPr>
          <p:spPr bwMode="auto">
            <a:xfrm>
              <a:off x="865" y="1785"/>
              <a:ext cx="51" cy="50"/>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69" name="Line 1747"/>
            <p:cNvSpPr>
              <a:spLocks noChangeShapeType="1"/>
            </p:cNvSpPr>
            <p:nvPr/>
          </p:nvSpPr>
          <p:spPr bwMode="auto">
            <a:xfrm>
              <a:off x="855" y="1785"/>
              <a:ext cx="49" cy="50"/>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70" name="Line 1748"/>
            <p:cNvSpPr>
              <a:spLocks noChangeShapeType="1"/>
            </p:cNvSpPr>
            <p:nvPr/>
          </p:nvSpPr>
          <p:spPr bwMode="auto">
            <a:xfrm>
              <a:off x="843" y="1785"/>
              <a:ext cx="51" cy="50"/>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71" name="Line 1749"/>
            <p:cNvSpPr>
              <a:spLocks noChangeShapeType="1"/>
            </p:cNvSpPr>
            <p:nvPr/>
          </p:nvSpPr>
          <p:spPr bwMode="auto">
            <a:xfrm>
              <a:off x="832" y="1785"/>
              <a:ext cx="50" cy="50"/>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72" name="Line 1750"/>
            <p:cNvSpPr>
              <a:spLocks noChangeShapeType="1"/>
            </p:cNvSpPr>
            <p:nvPr/>
          </p:nvSpPr>
          <p:spPr bwMode="auto">
            <a:xfrm>
              <a:off x="821" y="1785"/>
              <a:ext cx="50" cy="50"/>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73" name="Line 1751"/>
            <p:cNvSpPr>
              <a:spLocks noChangeShapeType="1"/>
            </p:cNvSpPr>
            <p:nvPr/>
          </p:nvSpPr>
          <p:spPr bwMode="auto">
            <a:xfrm>
              <a:off x="810" y="1785"/>
              <a:ext cx="50" cy="50"/>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74" name="Line 1752"/>
            <p:cNvSpPr>
              <a:spLocks noChangeShapeType="1"/>
            </p:cNvSpPr>
            <p:nvPr/>
          </p:nvSpPr>
          <p:spPr bwMode="auto">
            <a:xfrm>
              <a:off x="798" y="1785"/>
              <a:ext cx="51" cy="50"/>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75" name="Line 1753"/>
            <p:cNvSpPr>
              <a:spLocks noChangeShapeType="1"/>
            </p:cNvSpPr>
            <p:nvPr/>
          </p:nvSpPr>
          <p:spPr bwMode="auto">
            <a:xfrm>
              <a:off x="788" y="1785"/>
              <a:ext cx="49" cy="50"/>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76" name="Line 1754"/>
            <p:cNvSpPr>
              <a:spLocks noChangeShapeType="1"/>
            </p:cNvSpPr>
            <p:nvPr/>
          </p:nvSpPr>
          <p:spPr bwMode="auto">
            <a:xfrm>
              <a:off x="776" y="1785"/>
              <a:ext cx="51" cy="50"/>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77" name="Line 1755"/>
            <p:cNvSpPr>
              <a:spLocks noChangeShapeType="1"/>
            </p:cNvSpPr>
            <p:nvPr/>
          </p:nvSpPr>
          <p:spPr bwMode="auto">
            <a:xfrm>
              <a:off x="766" y="1785"/>
              <a:ext cx="49" cy="50"/>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78" name="Line 1756"/>
            <p:cNvSpPr>
              <a:spLocks noChangeShapeType="1"/>
            </p:cNvSpPr>
            <p:nvPr/>
          </p:nvSpPr>
          <p:spPr bwMode="auto">
            <a:xfrm>
              <a:off x="754" y="1785"/>
              <a:ext cx="51" cy="50"/>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79" name="Line 1757"/>
            <p:cNvSpPr>
              <a:spLocks noChangeShapeType="1"/>
            </p:cNvSpPr>
            <p:nvPr/>
          </p:nvSpPr>
          <p:spPr bwMode="auto">
            <a:xfrm>
              <a:off x="743" y="1785"/>
              <a:ext cx="51" cy="50"/>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80" name="Line 1758"/>
            <p:cNvSpPr>
              <a:spLocks noChangeShapeType="1"/>
            </p:cNvSpPr>
            <p:nvPr/>
          </p:nvSpPr>
          <p:spPr bwMode="auto">
            <a:xfrm>
              <a:off x="732" y="1785"/>
              <a:ext cx="50" cy="50"/>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81" name="Line 1759"/>
            <p:cNvSpPr>
              <a:spLocks noChangeShapeType="1"/>
            </p:cNvSpPr>
            <p:nvPr/>
          </p:nvSpPr>
          <p:spPr bwMode="auto">
            <a:xfrm>
              <a:off x="721" y="1785"/>
              <a:ext cx="51" cy="50"/>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82" name="Line 1760"/>
            <p:cNvSpPr>
              <a:spLocks noChangeShapeType="1"/>
            </p:cNvSpPr>
            <p:nvPr/>
          </p:nvSpPr>
          <p:spPr bwMode="auto">
            <a:xfrm>
              <a:off x="709" y="1785"/>
              <a:ext cx="51" cy="50"/>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83" name="Line 1761"/>
            <p:cNvSpPr>
              <a:spLocks noChangeShapeType="1"/>
            </p:cNvSpPr>
            <p:nvPr/>
          </p:nvSpPr>
          <p:spPr bwMode="auto">
            <a:xfrm>
              <a:off x="699" y="1785"/>
              <a:ext cx="49" cy="50"/>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84" name="Line 1762"/>
            <p:cNvSpPr>
              <a:spLocks noChangeShapeType="1"/>
            </p:cNvSpPr>
            <p:nvPr/>
          </p:nvSpPr>
          <p:spPr bwMode="auto">
            <a:xfrm>
              <a:off x="687" y="1785"/>
              <a:ext cx="51" cy="50"/>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85" name="Line 1763"/>
            <p:cNvSpPr>
              <a:spLocks noChangeShapeType="1"/>
            </p:cNvSpPr>
            <p:nvPr/>
          </p:nvSpPr>
          <p:spPr bwMode="auto">
            <a:xfrm>
              <a:off x="677" y="1785"/>
              <a:ext cx="49" cy="50"/>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86" name="Line 1764"/>
            <p:cNvSpPr>
              <a:spLocks noChangeShapeType="1"/>
            </p:cNvSpPr>
            <p:nvPr/>
          </p:nvSpPr>
          <p:spPr bwMode="auto">
            <a:xfrm>
              <a:off x="665" y="1785"/>
              <a:ext cx="51" cy="50"/>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87" name="Line 1765"/>
            <p:cNvSpPr>
              <a:spLocks noChangeShapeType="1"/>
            </p:cNvSpPr>
            <p:nvPr/>
          </p:nvSpPr>
          <p:spPr bwMode="auto">
            <a:xfrm>
              <a:off x="654" y="1785"/>
              <a:ext cx="50" cy="50"/>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88" name="Line 1766"/>
            <p:cNvSpPr>
              <a:spLocks noChangeShapeType="1"/>
            </p:cNvSpPr>
            <p:nvPr/>
          </p:nvSpPr>
          <p:spPr bwMode="auto">
            <a:xfrm>
              <a:off x="653" y="1795"/>
              <a:ext cx="40" cy="40"/>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89" name="Line 1767"/>
            <p:cNvSpPr>
              <a:spLocks noChangeShapeType="1"/>
            </p:cNvSpPr>
            <p:nvPr/>
          </p:nvSpPr>
          <p:spPr bwMode="auto">
            <a:xfrm>
              <a:off x="653" y="1805"/>
              <a:ext cx="30" cy="30"/>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90" name="Line 1768"/>
            <p:cNvSpPr>
              <a:spLocks noChangeShapeType="1"/>
            </p:cNvSpPr>
            <p:nvPr/>
          </p:nvSpPr>
          <p:spPr bwMode="auto">
            <a:xfrm>
              <a:off x="653" y="1817"/>
              <a:ext cx="18" cy="18"/>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91" name="Line 1769"/>
            <p:cNvSpPr>
              <a:spLocks noChangeShapeType="1"/>
            </p:cNvSpPr>
            <p:nvPr/>
          </p:nvSpPr>
          <p:spPr bwMode="auto">
            <a:xfrm>
              <a:off x="653" y="1827"/>
              <a:ext cx="7" cy="8"/>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92" name="Rectangle 1770"/>
            <p:cNvSpPr>
              <a:spLocks noChangeArrowheads="1"/>
            </p:cNvSpPr>
            <p:nvPr/>
          </p:nvSpPr>
          <p:spPr bwMode="auto">
            <a:xfrm>
              <a:off x="653" y="1785"/>
              <a:ext cx="537" cy="50"/>
            </a:xfrm>
            <a:prstGeom prst="rect">
              <a:avLst/>
            </a:prstGeom>
            <a:noFill/>
            <a:ln w="4763" cap="flat">
              <a:solidFill>
                <a:srgbClr val="26807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93" name="Line 1771"/>
            <p:cNvSpPr>
              <a:spLocks noChangeShapeType="1"/>
            </p:cNvSpPr>
            <p:nvPr/>
          </p:nvSpPr>
          <p:spPr bwMode="auto">
            <a:xfrm flipH="1">
              <a:off x="1282" y="1702"/>
              <a:ext cx="2" cy="3"/>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94" name="Line 1772"/>
            <p:cNvSpPr>
              <a:spLocks noChangeShapeType="1"/>
            </p:cNvSpPr>
            <p:nvPr/>
          </p:nvSpPr>
          <p:spPr bwMode="auto">
            <a:xfrm flipH="1">
              <a:off x="1272" y="1692"/>
              <a:ext cx="12" cy="13"/>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95" name="Line 1773"/>
            <p:cNvSpPr>
              <a:spLocks noChangeShapeType="1"/>
            </p:cNvSpPr>
            <p:nvPr/>
          </p:nvSpPr>
          <p:spPr bwMode="auto">
            <a:xfrm flipH="1">
              <a:off x="1260" y="1680"/>
              <a:ext cx="24" cy="25"/>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96" name="Line 1774"/>
            <p:cNvSpPr>
              <a:spLocks noChangeShapeType="1"/>
            </p:cNvSpPr>
            <p:nvPr/>
          </p:nvSpPr>
          <p:spPr bwMode="auto">
            <a:xfrm flipH="1">
              <a:off x="1250" y="1669"/>
              <a:ext cx="34" cy="36"/>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97" name="Line 1775"/>
            <p:cNvSpPr>
              <a:spLocks noChangeShapeType="1"/>
            </p:cNvSpPr>
            <p:nvPr/>
          </p:nvSpPr>
          <p:spPr bwMode="auto">
            <a:xfrm flipH="1">
              <a:off x="1238" y="1658"/>
              <a:ext cx="46" cy="47"/>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98" name="Line 1776"/>
            <p:cNvSpPr>
              <a:spLocks noChangeShapeType="1"/>
            </p:cNvSpPr>
            <p:nvPr/>
          </p:nvSpPr>
          <p:spPr bwMode="auto">
            <a:xfrm flipH="1">
              <a:off x="1227" y="1647"/>
              <a:ext cx="57" cy="58"/>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99" name="Line 1777"/>
            <p:cNvSpPr>
              <a:spLocks noChangeShapeType="1"/>
            </p:cNvSpPr>
            <p:nvPr/>
          </p:nvSpPr>
          <p:spPr bwMode="auto">
            <a:xfrm flipH="1">
              <a:off x="1216" y="1644"/>
              <a:ext cx="61"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00" name="Line 1778"/>
            <p:cNvSpPr>
              <a:spLocks noChangeShapeType="1"/>
            </p:cNvSpPr>
            <p:nvPr/>
          </p:nvSpPr>
          <p:spPr bwMode="auto">
            <a:xfrm flipH="1">
              <a:off x="1205" y="1644"/>
              <a:ext cx="62"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01" name="Line 1779"/>
            <p:cNvSpPr>
              <a:spLocks noChangeShapeType="1"/>
            </p:cNvSpPr>
            <p:nvPr/>
          </p:nvSpPr>
          <p:spPr bwMode="auto">
            <a:xfrm flipH="1">
              <a:off x="1193" y="1644"/>
              <a:ext cx="62"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02" name="Line 1780"/>
            <p:cNvSpPr>
              <a:spLocks noChangeShapeType="1"/>
            </p:cNvSpPr>
            <p:nvPr/>
          </p:nvSpPr>
          <p:spPr bwMode="auto">
            <a:xfrm flipH="1">
              <a:off x="1183" y="1644"/>
              <a:ext cx="61"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03" name="Line 1781"/>
            <p:cNvSpPr>
              <a:spLocks noChangeShapeType="1"/>
            </p:cNvSpPr>
            <p:nvPr/>
          </p:nvSpPr>
          <p:spPr bwMode="auto">
            <a:xfrm flipH="1">
              <a:off x="1171" y="1644"/>
              <a:ext cx="63"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04" name="Line 1782"/>
            <p:cNvSpPr>
              <a:spLocks noChangeShapeType="1"/>
            </p:cNvSpPr>
            <p:nvPr/>
          </p:nvSpPr>
          <p:spPr bwMode="auto">
            <a:xfrm flipH="1">
              <a:off x="1161" y="1644"/>
              <a:ext cx="61"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05" name="Line 1783"/>
            <p:cNvSpPr>
              <a:spLocks noChangeShapeType="1"/>
            </p:cNvSpPr>
            <p:nvPr/>
          </p:nvSpPr>
          <p:spPr bwMode="auto">
            <a:xfrm flipH="1">
              <a:off x="1149" y="1644"/>
              <a:ext cx="63"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06" name="Line 1784"/>
            <p:cNvSpPr>
              <a:spLocks noChangeShapeType="1"/>
            </p:cNvSpPr>
            <p:nvPr/>
          </p:nvSpPr>
          <p:spPr bwMode="auto">
            <a:xfrm flipH="1">
              <a:off x="1138" y="1644"/>
              <a:ext cx="62"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07" name="Line 1785"/>
            <p:cNvSpPr>
              <a:spLocks noChangeShapeType="1"/>
            </p:cNvSpPr>
            <p:nvPr/>
          </p:nvSpPr>
          <p:spPr bwMode="auto">
            <a:xfrm flipH="1">
              <a:off x="1127" y="1644"/>
              <a:ext cx="61"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08" name="Line 1786"/>
            <p:cNvSpPr>
              <a:spLocks noChangeShapeType="1"/>
            </p:cNvSpPr>
            <p:nvPr/>
          </p:nvSpPr>
          <p:spPr bwMode="auto">
            <a:xfrm flipH="1">
              <a:off x="1116" y="1644"/>
              <a:ext cx="62"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09" name="Line 1787"/>
            <p:cNvSpPr>
              <a:spLocks noChangeShapeType="1"/>
            </p:cNvSpPr>
            <p:nvPr/>
          </p:nvSpPr>
          <p:spPr bwMode="auto">
            <a:xfrm flipH="1">
              <a:off x="1104" y="1644"/>
              <a:ext cx="62"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10" name="Line 1788"/>
            <p:cNvSpPr>
              <a:spLocks noChangeShapeType="1"/>
            </p:cNvSpPr>
            <p:nvPr/>
          </p:nvSpPr>
          <p:spPr bwMode="auto">
            <a:xfrm flipH="1">
              <a:off x="1094" y="1644"/>
              <a:ext cx="61"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11" name="Line 1789"/>
            <p:cNvSpPr>
              <a:spLocks noChangeShapeType="1"/>
            </p:cNvSpPr>
            <p:nvPr/>
          </p:nvSpPr>
          <p:spPr bwMode="auto">
            <a:xfrm flipH="1">
              <a:off x="1082" y="1644"/>
              <a:ext cx="63"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12" name="Line 1790"/>
            <p:cNvSpPr>
              <a:spLocks noChangeShapeType="1"/>
            </p:cNvSpPr>
            <p:nvPr/>
          </p:nvSpPr>
          <p:spPr bwMode="auto">
            <a:xfrm flipH="1">
              <a:off x="1072" y="1644"/>
              <a:ext cx="61"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13" name="Line 1791"/>
            <p:cNvSpPr>
              <a:spLocks noChangeShapeType="1"/>
            </p:cNvSpPr>
            <p:nvPr/>
          </p:nvSpPr>
          <p:spPr bwMode="auto">
            <a:xfrm flipH="1">
              <a:off x="1060" y="1644"/>
              <a:ext cx="63"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14" name="Line 1792"/>
            <p:cNvSpPr>
              <a:spLocks noChangeShapeType="1"/>
            </p:cNvSpPr>
            <p:nvPr/>
          </p:nvSpPr>
          <p:spPr bwMode="auto">
            <a:xfrm flipH="1">
              <a:off x="1049" y="1644"/>
              <a:ext cx="62"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15" name="Line 1793"/>
            <p:cNvSpPr>
              <a:spLocks noChangeShapeType="1"/>
            </p:cNvSpPr>
            <p:nvPr/>
          </p:nvSpPr>
          <p:spPr bwMode="auto">
            <a:xfrm flipH="1">
              <a:off x="1038" y="1644"/>
              <a:ext cx="62"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16" name="Line 1794"/>
            <p:cNvSpPr>
              <a:spLocks noChangeShapeType="1"/>
            </p:cNvSpPr>
            <p:nvPr/>
          </p:nvSpPr>
          <p:spPr bwMode="auto">
            <a:xfrm flipH="1">
              <a:off x="1027" y="1644"/>
              <a:ext cx="62"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17" name="Line 1795"/>
            <p:cNvSpPr>
              <a:spLocks noChangeShapeType="1"/>
            </p:cNvSpPr>
            <p:nvPr/>
          </p:nvSpPr>
          <p:spPr bwMode="auto">
            <a:xfrm flipH="1">
              <a:off x="1015" y="1644"/>
              <a:ext cx="63"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18" name="Line 1796"/>
            <p:cNvSpPr>
              <a:spLocks noChangeShapeType="1"/>
            </p:cNvSpPr>
            <p:nvPr/>
          </p:nvSpPr>
          <p:spPr bwMode="auto">
            <a:xfrm flipH="1">
              <a:off x="1005" y="1644"/>
              <a:ext cx="61"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19" name="Line 1797"/>
            <p:cNvSpPr>
              <a:spLocks noChangeShapeType="1"/>
            </p:cNvSpPr>
            <p:nvPr/>
          </p:nvSpPr>
          <p:spPr bwMode="auto">
            <a:xfrm flipH="1">
              <a:off x="993" y="1644"/>
              <a:ext cx="63"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20" name="Line 1798"/>
            <p:cNvSpPr>
              <a:spLocks noChangeShapeType="1"/>
            </p:cNvSpPr>
            <p:nvPr/>
          </p:nvSpPr>
          <p:spPr bwMode="auto">
            <a:xfrm flipH="1">
              <a:off x="983" y="1644"/>
              <a:ext cx="61"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21" name="Line 1799"/>
            <p:cNvSpPr>
              <a:spLocks noChangeShapeType="1"/>
            </p:cNvSpPr>
            <p:nvPr/>
          </p:nvSpPr>
          <p:spPr bwMode="auto">
            <a:xfrm flipH="1">
              <a:off x="971" y="1644"/>
              <a:ext cx="63"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22" name="Line 1800"/>
            <p:cNvSpPr>
              <a:spLocks noChangeShapeType="1"/>
            </p:cNvSpPr>
            <p:nvPr/>
          </p:nvSpPr>
          <p:spPr bwMode="auto">
            <a:xfrm flipH="1">
              <a:off x="960" y="1644"/>
              <a:ext cx="62"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23" name="Line 1801"/>
            <p:cNvSpPr>
              <a:spLocks noChangeShapeType="1"/>
            </p:cNvSpPr>
            <p:nvPr/>
          </p:nvSpPr>
          <p:spPr bwMode="auto">
            <a:xfrm flipH="1">
              <a:off x="949" y="1644"/>
              <a:ext cx="62"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24" name="Line 1802"/>
            <p:cNvSpPr>
              <a:spLocks noChangeShapeType="1"/>
            </p:cNvSpPr>
            <p:nvPr/>
          </p:nvSpPr>
          <p:spPr bwMode="auto">
            <a:xfrm flipH="1">
              <a:off x="938" y="1644"/>
              <a:ext cx="62"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25" name="Line 1803"/>
            <p:cNvSpPr>
              <a:spLocks noChangeShapeType="1"/>
            </p:cNvSpPr>
            <p:nvPr/>
          </p:nvSpPr>
          <p:spPr bwMode="auto">
            <a:xfrm flipH="1">
              <a:off x="927" y="1644"/>
              <a:ext cx="62"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26" name="Line 1804"/>
            <p:cNvSpPr>
              <a:spLocks noChangeShapeType="1"/>
            </p:cNvSpPr>
            <p:nvPr/>
          </p:nvSpPr>
          <p:spPr bwMode="auto">
            <a:xfrm flipH="1">
              <a:off x="916" y="1644"/>
              <a:ext cx="61"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27" name="Line 1805"/>
            <p:cNvSpPr>
              <a:spLocks noChangeShapeType="1"/>
            </p:cNvSpPr>
            <p:nvPr/>
          </p:nvSpPr>
          <p:spPr bwMode="auto">
            <a:xfrm flipH="1">
              <a:off x="904" y="1644"/>
              <a:ext cx="63"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28" name="Line 1806"/>
            <p:cNvSpPr>
              <a:spLocks noChangeShapeType="1"/>
            </p:cNvSpPr>
            <p:nvPr/>
          </p:nvSpPr>
          <p:spPr bwMode="auto">
            <a:xfrm flipH="1">
              <a:off x="894" y="1644"/>
              <a:ext cx="61"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29" name="Line 1807"/>
            <p:cNvSpPr>
              <a:spLocks noChangeShapeType="1"/>
            </p:cNvSpPr>
            <p:nvPr/>
          </p:nvSpPr>
          <p:spPr bwMode="auto">
            <a:xfrm flipH="1">
              <a:off x="882" y="1644"/>
              <a:ext cx="63"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30" name="Line 1808"/>
            <p:cNvSpPr>
              <a:spLocks noChangeShapeType="1"/>
            </p:cNvSpPr>
            <p:nvPr/>
          </p:nvSpPr>
          <p:spPr bwMode="auto">
            <a:xfrm flipH="1">
              <a:off x="871" y="1644"/>
              <a:ext cx="62"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31" name="Line 1809"/>
            <p:cNvSpPr>
              <a:spLocks noChangeShapeType="1"/>
            </p:cNvSpPr>
            <p:nvPr/>
          </p:nvSpPr>
          <p:spPr bwMode="auto">
            <a:xfrm flipH="1">
              <a:off x="860" y="1644"/>
              <a:ext cx="62"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32" name="Line 1810"/>
            <p:cNvSpPr>
              <a:spLocks noChangeShapeType="1"/>
            </p:cNvSpPr>
            <p:nvPr/>
          </p:nvSpPr>
          <p:spPr bwMode="auto">
            <a:xfrm flipH="1">
              <a:off x="849" y="1644"/>
              <a:ext cx="62"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33" name="Line 1811"/>
            <p:cNvSpPr>
              <a:spLocks noChangeShapeType="1"/>
            </p:cNvSpPr>
            <p:nvPr/>
          </p:nvSpPr>
          <p:spPr bwMode="auto">
            <a:xfrm flipH="1">
              <a:off x="839" y="1644"/>
              <a:ext cx="61"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34" name="Line 1812"/>
            <p:cNvSpPr>
              <a:spLocks noChangeShapeType="1"/>
            </p:cNvSpPr>
            <p:nvPr/>
          </p:nvSpPr>
          <p:spPr bwMode="auto">
            <a:xfrm flipH="1">
              <a:off x="827" y="1644"/>
              <a:ext cx="61"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6" name="Group 2014"/>
          <p:cNvGrpSpPr>
            <a:grpSpLocks/>
          </p:cNvGrpSpPr>
          <p:nvPr/>
        </p:nvGrpSpPr>
        <p:grpSpPr bwMode="auto">
          <a:xfrm>
            <a:off x="2398082" y="2505708"/>
            <a:ext cx="1984375" cy="2489202"/>
            <a:chOff x="653" y="1644"/>
            <a:chExt cx="1250" cy="1568"/>
          </a:xfrm>
        </p:grpSpPr>
        <p:sp>
          <p:nvSpPr>
            <p:cNvPr id="8735" name="Line 1814"/>
            <p:cNvSpPr>
              <a:spLocks noChangeShapeType="1"/>
            </p:cNvSpPr>
            <p:nvPr/>
          </p:nvSpPr>
          <p:spPr bwMode="auto">
            <a:xfrm flipH="1">
              <a:off x="815" y="1644"/>
              <a:ext cx="63"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36" name="Line 1815"/>
            <p:cNvSpPr>
              <a:spLocks noChangeShapeType="1"/>
            </p:cNvSpPr>
            <p:nvPr/>
          </p:nvSpPr>
          <p:spPr bwMode="auto">
            <a:xfrm flipH="1">
              <a:off x="805" y="1644"/>
              <a:ext cx="61"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37" name="Line 1816"/>
            <p:cNvSpPr>
              <a:spLocks noChangeShapeType="1"/>
            </p:cNvSpPr>
            <p:nvPr/>
          </p:nvSpPr>
          <p:spPr bwMode="auto">
            <a:xfrm flipH="1">
              <a:off x="794" y="1644"/>
              <a:ext cx="62"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38" name="Line 1817"/>
            <p:cNvSpPr>
              <a:spLocks noChangeShapeType="1"/>
            </p:cNvSpPr>
            <p:nvPr/>
          </p:nvSpPr>
          <p:spPr bwMode="auto">
            <a:xfrm flipH="1">
              <a:off x="782" y="1644"/>
              <a:ext cx="62"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39" name="Line 1818"/>
            <p:cNvSpPr>
              <a:spLocks noChangeShapeType="1"/>
            </p:cNvSpPr>
            <p:nvPr/>
          </p:nvSpPr>
          <p:spPr bwMode="auto">
            <a:xfrm flipH="1">
              <a:off x="772" y="1644"/>
              <a:ext cx="61"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40" name="Line 1819"/>
            <p:cNvSpPr>
              <a:spLocks noChangeShapeType="1"/>
            </p:cNvSpPr>
            <p:nvPr/>
          </p:nvSpPr>
          <p:spPr bwMode="auto">
            <a:xfrm flipH="1">
              <a:off x="760" y="1644"/>
              <a:ext cx="62"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41" name="Line 1820"/>
            <p:cNvSpPr>
              <a:spLocks noChangeShapeType="1"/>
            </p:cNvSpPr>
            <p:nvPr/>
          </p:nvSpPr>
          <p:spPr bwMode="auto">
            <a:xfrm flipH="1">
              <a:off x="750" y="1644"/>
              <a:ext cx="61"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42" name="Line 1821"/>
            <p:cNvSpPr>
              <a:spLocks noChangeShapeType="1"/>
            </p:cNvSpPr>
            <p:nvPr/>
          </p:nvSpPr>
          <p:spPr bwMode="auto">
            <a:xfrm flipH="1">
              <a:off x="738" y="1644"/>
              <a:ext cx="62"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43" name="Line 1822"/>
            <p:cNvSpPr>
              <a:spLocks noChangeShapeType="1"/>
            </p:cNvSpPr>
            <p:nvPr/>
          </p:nvSpPr>
          <p:spPr bwMode="auto">
            <a:xfrm flipH="1">
              <a:off x="726" y="1644"/>
              <a:ext cx="63"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44" name="Line 1823"/>
            <p:cNvSpPr>
              <a:spLocks noChangeShapeType="1"/>
            </p:cNvSpPr>
            <p:nvPr/>
          </p:nvSpPr>
          <p:spPr bwMode="auto">
            <a:xfrm flipH="1">
              <a:off x="716" y="1644"/>
              <a:ext cx="61"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45" name="Line 1824"/>
            <p:cNvSpPr>
              <a:spLocks noChangeShapeType="1"/>
            </p:cNvSpPr>
            <p:nvPr/>
          </p:nvSpPr>
          <p:spPr bwMode="auto">
            <a:xfrm flipH="1">
              <a:off x="704" y="1644"/>
              <a:ext cx="63"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46" name="Line 1825"/>
            <p:cNvSpPr>
              <a:spLocks noChangeShapeType="1"/>
            </p:cNvSpPr>
            <p:nvPr/>
          </p:nvSpPr>
          <p:spPr bwMode="auto">
            <a:xfrm flipH="1">
              <a:off x="693" y="1644"/>
              <a:ext cx="62"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47" name="Line 1826"/>
            <p:cNvSpPr>
              <a:spLocks noChangeShapeType="1"/>
            </p:cNvSpPr>
            <p:nvPr/>
          </p:nvSpPr>
          <p:spPr bwMode="auto">
            <a:xfrm flipH="1">
              <a:off x="683" y="1644"/>
              <a:ext cx="61"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48" name="Line 1827"/>
            <p:cNvSpPr>
              <a:spLocks noChangeShapeType="1"/>
            </p:cNvSpPr>
            <p:nvPr/>
          </p:nvSpPr>
          <p:spPr bwMode="auto">
            <a:xfrm flipH="1">
              <a:off x="671" y="1644"/>
              <a:ext cx="62"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49" name="Line 1828"/>
            <p:cNvSpPr>
              <a:spLocks noChangeShapeType="1"/>
            </p:cNvSpPr>
            <p:nvPr/>
          </p:nvSpPr>
          <p:spPr bwMode="auto">
            <a:xfrm flipH="1">
              <a:off x="661" y="1644"/>
              <a:ext cx="61"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50" name="Line 1829"/>
            <p:cNvSpPr>
              <a:spLocks noChangeShapeType="1"/>
            </p:cNvSpPr>
            <p:nvPr/>
          </p:nvSpPr>
          <p:spPr bwMode="auto">
            <a:xfrm flipH="1">
              <a:off x="653" y="1644"/>
              <a:ext cx="58" cy="57"/>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51" name="Line 1830"/>
            <p:cNvSpPr>
              <a:spLocks noChangeShapeType="1"/>
            </p:cNvSpPr>
            <p:nvPr/>
          </p:nvSpPr>
          <p:spPr bwMode="auto">
            <a:xfrm flipH="1">
              <a:off x="653" y="1644"/>
              <a:ext cx="47" cy="47"/>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52" name="Line 1831"/>
            <p:cNvSpPr>
              <a:spLocks noChangeShapeType="1"/>
            </p:cNvSpPr>
            <p:nvPr/>
          </p:nvSpPr>
          <p:spPr bwMode="auto">
            <a:xfrm flipH="1">
              <a:off x="653" y="1644"/>
              <a:ext cx="35" cy="35"/>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53" name="Line 1832"/>
            <p:cNvSpPr>
              <a:spLocks noChangeShapeType="1"/>
            </p:cNvSpPr>
            <p:nvPr/>
          </p:nvSpPr>
          <p:spPr bwMode="auto">
            <a:xfrm flipH="1">
              <a:off x="653" y="1644"/>
              <a:ext cx="25" cy="25"/>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54" name="Line 1833"/>
            <p:cNvSpPr>
              <a:spLocks noChangeShapeType="1"/>
            </p:cNvSpPr>
            <p:nvPr/>
          </p:nvSpPr>
          <p:spPr bwMode="auto">
            <a:xfrm flipH="1">
              <a:off x="653" y="1644"/>
              <a:ext cx="13" cy="13"/>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55" name="Line 1834"/>
            <p:cNvSpPr>
              <a:spLocks noChangeShapeType="1"/>
            </p:cNvSpPr>
            <p:nvPr/>
          </p:nvSpPr>
          <p:spPr bwMode="auto">
            <a:xfrm flipH="1">
              <a:off x="653" y="1644"/>
              <a:ext cx="2" cy="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56" name="Line 1835"/>
            <p:cNvSpPr>
              <a:spLocks noChangeShapeType="1"/>
            </p:cNvSpPr>
            <p:nvPr/>
          </p:nvSpPr>
          <p:spPr bwMode="auto">
            <a:xfrm>
              <a:off x="1279" y="1644"/>
              <a:ext cx="5" cy="5"/>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57" name="Line 1836"/>
            <p:cNvSpPr>
              <a:spLocks noChangeShapeType="1"/>
            </p:cNvSpPr>
            <p:nvPr/>
          </p:nvSpPr>
          <p:spPr bwMode="auto">
            <a:xfrm>
              <a:off x="1268" y="1644"/>
              <a:ext cx="16" cy="16"/>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58" name="Line 1837"/>
            <p:cNvSpPr>
              <a:spLocks noChangeShapeType="1"/>
            </p:cNvSpPr>
            <p:nvPr/>
          </p:nvSpPr>
          <p:spPr bwMode="auto">
            <a:xfrm>
              <a:off x="1257" y="1644"/>
              <a:ext cx="27" cy="27"/>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59" name="Line 1838"/>
            <p:cNvSpPr>
              <a:spLocks noChangeShapeType="1"/>
            </p:cNvSpPr>
            <p:nvPr/>
          </p:nvSpPr>
          <p:spPr bwMode="auto">
            <a:xfrm>
              <a:off x="1245" y="1644"/>
              <a:ext cx="39" cy="38"/>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60" name="Line 1839"/>
            <p:cNvSpPr>
              <a:spLocks noChangeShapeType="1"/>
            </p:cNvSpPr>
            <p:nvPr/>
          </p:nvSpPr>
          <p:spPr bwMode="auto">
            <a:xfrm>
              <a:off x="1235" y="1644"/>
              <a:ext cx="49" cy="49"/>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61" name="Line 1840"/>
            <p:cNvSpPr>
              <a:spLocks noChangeShapeType="1"/>
            </p:cNvSpPr>
            <p:nvPr/>
          </p:nvSpPr>
          <p:spPr bwMode="auto">
            <a:xfrm>
              <a:off x="1223" y="1644"/>
              <a:ext cx="61"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62" name="Line 1841"/>
            <p:cNvSpPr>
              <a:spLocks noChangeShapeType="1"/>
            </p:cNvSpPr>
            <p:nvPr/>
          </p:nvSpPr>
          <p:spPr bwMode="auto">
            <a:xfrm>
              <a:off x="1212" y="1644"/>
              <a:ext cx="62"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63" name="Line 1842"/>
            <p:cNvSpPr>
              <a:spLocks noChangeShapeType="1"/>
            </p:cNvSpPr>
            <p:nvPr/>
          </p:nvSpPr>
          <p:spPr bwMode="auto">
            <a:xfrm>
              <a:off x="1201" y="1644"/>
              <a:ext cx="61"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64" name="Line 1843"/>
            <p:cNvSpPr>
              <a:spLocks noChangeShapeType="1"/>
            </p:cNvSpPr>
            <p:nvPr/>
          </p:nvSpPr>
          <p:spPr bwMode="auto">
            <a:xfrm>
              <a:off x="1190" y="1644"/>
              <a:ext cx="62"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65" name="Line 1844"/>
            <p:cNvSpPr>
              <a:spLocks noChangeShapeType="1"/>
            </p:cNvSpPr>
            <p:nvPr/>
          </p:nvSpPr>
          <p:spPr bwMode="auto">
            <a:xfrm>
              <a:off x="1179" y="1644"/>
              <a:ext cx="61"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66" name="Line 1845"/>
            <p:cNvSpPr>
              <a:spLocks noChangeShapeType="1"/>
            </p:cNvSpPr>
            <p:nvPr/>
          </p:nvSpPr>
          <p:spPr bwMode="auto">
            <a:xfrm>
              <a:off x="1168" y="1644"/>
              <a:ext cx="62"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67" name="Line 1846"/>
            <p:cNvSpPr>
              <a:spLocks noChangeShapeType="1"/>
            </p:cNvSpPr>
            <p:nvPr/>
          </p:nvSpPr>
          <p:spPr bwMode="auto">
            <a:xfrm>
              <a:off x="1156" y="1644"/>
              <a:ext cx="62"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68" name="Line 1847"/>
            <p:cNvSpPr>
              <a:spLocks noChangeShapeType="1"/>
            </p:cNvSpPr>
            <p:nvPr/>
          </p:nvSpPr>
          <p:spPr bwMode="auto">
            <a:xfrm>
              <a:off x="1146" y="1644"/>
              <a:ext cx="61"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69" name="Line 1848"/>
            <p:cNvSpPr>
              <a:spLocks noChangeShapeType="1"/>
            </p:cNvSpPr>
            <p:nvPr/>
          </p:nvSpPr>
          <p:spPr bwMode="auto">
            <a:xfrm>
              <a:off x="1134" y="1644"/>
              <a:ext cx="63"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70" name="Line 1849"/>
            <p:cNvSpPr>
              <a:spLocks noChangeShapeType="1"/>
            </p:cNvSpPr>
            <p:nvPr/>
          </p:nvSpPr>
          <p:spPr bwMode="auto">
            <a:xfrm>
              <a:off x="1123" y="1644"/>
              <a:ext cx="62"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71" name="Line 1850"/>
            <p:cNvSpPr>
              <a:spLocks noChangeShapeType="1"/>
            </p:cNvSpPr>
            <p:nvPr/>
          </p:nvSpPr>
          <p:spPr bwMode="auto">
            <a:xfrm>
              <a:off x="1112" y="1644"/>
              <a:ext cx="61"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72" name="Line 1851"/>
            <p:cNvSpPr>
              <a:spLocks noChangeShapeType="1"/>
            </p:cNvSpPr>
            <p:nvPr/>
          </p:nvSpPr>
          <p:spPr bwMode="auto">
            <a:xfrm>
              <a:off x="1101" y="1644"/>
              <a:ext cx="62"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73" name="Line 1852"/>
            <p:cNvSpPr>
              <a:spLocks noChangeShapeType="1"/>
            </p:cNvSpPr>
            <p:nvPr/>
          </p:nvSpPr>
          <p:spPr bwMode="auto">
            <a:xfrm>
              <a:off x="1090" y="1644"/>
              <a:ext cx="62"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74" name="Line 1853"/>
            <p:cNvSpPr>
              <a:spLocks noChangeShapeType="1"/>
            </p:cNvSpPr>
            <p:nvPr/>
          </p:nvSpPr>
          <p:spPr bwMode="auto">
            <a:xfrm>
              <a:off x="1079" y="1644"/>
              <a:ext cx="62"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75" name="Line 1854"/>
            <p:cNvSpPr>
              <a:spLocks noChangeShapeType="1"/>
            </p:cNvSpPr>
            <p:nvPr/>
          </p:nvSpPr>
          <p:spPr bwMode="auto">
            <a:xfrm>
              <a:off x="1067" y="1644"/>
              <a:ext cx="63"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76" name="Line 1855"/>
            <p:cNvSpPr>
              <a:spLocks noChangeShapeType="1"/>
            </p:cNvSpPr>
            <p:nvPr/>
          </p:nvSpPr>
          <p:spPr bwMode="auto">
            <a:xfrm>
              <a:off x="1057" y="1644"/>
              <a:ext cx="61"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77" name="Line 1856"/>
            <p:cNvSpPr>
              <a:spLocks noChangeShapeType="1"/>
            </p:cNvSpPr>
            <p:nvPr/>
          </p:nvSpPr>
          <p:spPr bwMode="auto">
            <a:xfrm>
              <a:off x="1045" y="1644"/>
              <a:ext cx="63"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78" name="Line 1857"/>
            <p:cNvSpPr>
              <a:spLocks noChangeShapeType="1"/>
            </p:cNvSpPr>
            <p:nvPr/>
          </p:nvSpPr>
          <p:spPr bwMode="auto">
            <a:xfrm>
              <a:off x="1035" y="1644"/>
              <a:ext cx="61"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79" name="Line 1858"/>
            <p:cNvSpPr>
              <a:spLocks noChangeShapeType="1"/>
            </p:cNvSpPr>
            <p:nvPr/>
          </p:nvSpPr>
          <p:spPr bwMode="auto">
            <a:xfrm>
              <a:off x="1023" y="1644"/>
              <a:ext cx="61"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80" name="Line 1859"/>
            <p:cNvSpPr>
              <a:spLocks noChangeShapeType="1"/>
            </p:cNvSpPr>
            <p:nvPr/>
          </p:nvSpPr>
          <p:spPr bwMode="auto">
            <a:xfrm>
              <a:off x="1012" y="1644"/>
              <a:ext cx="62"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81" name="Line 1860"/>
            <p:cNvSpPr>
              <a:spLocks noChangeShapeType="1"/>
            </p:cNvSpPr>
            <p:nvPr/>
          </p:nvSpPr>
          <p:spPr bwMode="auto">
            <a:xfrm>
              <a:off x="1001" y="1644"/>
              <a:ext cx="62"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82" name="Line 1861"/>
            <p:cNvSpPr>
              <a:spLocks noChangeShapeType="1"/>
            </p:cNvSpPr>
            <p:nvPr/>
          </p:nvSpPr>
          <p:spPr bwMode="auto">
            <a:xfrm>
              <a:off x="990" y="1644"/>
              <a:ext cx="62"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83" name="Line 1862"/>
            <p:cNvSpPr>
              <a:spLocks noChangeShapeType="1"/>
            </p:cNvSpPr>
            <p:nvPr/>
          </p:nvSpPr>
          <p:spPr bwMode="auto">
            <a:xfrm>
              <a:off x="978" y="1644"/>
              <a:ext cx="63"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84" name="Line 1863"/>
            <p:cNvSpPr>
              <a:spLocks noChangeShapeType="1"/>
            </p:cNvSpPr>
            <p:nvPr/>
          </p:nvSpPr>
          <p:spPr bwMode="auto">
            <a:xfrm>
              <a:off x="968" y="1644"/>
              <a:ext cx="61"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85" name="Line 1864"/>
            <p:cNvSpPr>
              <a:spLocks noChangeShapeType="1"/>
            </p:cNvSpPr>
            <p:nvPr/>
          </p:nvSpPr>
          <p:spPr bwMode="auto">
            <a:xfrm>
              <a:off x="956" y="1644"/>
              <a:ext cx="63"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86" name="Line 1865"/>
            <p:cNvSpPr>
              <a:spLocks noChangeShapeType="1"/>
            </p:cNvSpPr>
            <p:nvPr/>
          </p:nvSpPr>
          <p:spPr bwMode="auto">
            <a:xfrm>
              <a:off x="946" y="1644"/>
              <a:ext cx="61"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87" name="Line 1866"/>
            <p:cNvSpPr>
              <a:spLocks noChangeShapeType="1"/>
            </p:cNvSpPr>
            <p:nvPr/>
          </p:nvSpPr>
          <p:spPr bwMode="auto">
            <a:xfrm>
              <a:off x="934" y="1644"/>
              <a:ext cx="62"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88" name="Line 1867"/>
            <p:cNvSpPr>
              <a:spLocks noChangeShapeType="1"/>
            </p:cNvSpPr>
            <p:nvPr/>
          </p:nvSpPr>
          <p:spPr bwMode="auto">
            <a:xfrm>
              <a:off x="923" y="1644"/>
              <a:ext cx="62"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89" name="Line 1868"/>
            <p:cNvSpPr>
              <a:spLocks noChangeShapeType="1"/>
            </p:cNvSpPr>
            <p:nvPr/>
          </p:nvSpPr>
          <p:spPr bwMode="auto">
            <a:xfrm>
              <a:off x="912" y="1644"/>
              <a:ext cx="62"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90" name="Line 1869"/>
            <p:cNvSpPr>
              <a:spLocks noChangeShapeType="1"/>
            </p:cNvSpPr>
            <p:nvPr/>
          </p:nvSpPr>
          <p:spPr bwMode="auto">
            <a:xfrm>
              <a:off x="901" y="1644"/>
              <a:ext cx="62"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91" name="Line 1870"/>
            <p:cNvSpPr>
              <a:spLocks noChangeShapeType="1"/>
            </p:cNvSpPr>
            <p:nvPr/>
          </p:nvSpPr>
          <p:spPr bwMode="auto">
            <a:xfrm>
              <a:off x="889" y="1644"/>
              <a:ext cx="63"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92" name="Line 1871"/>
            <p:cNvSpPr>
              <a:spLocks noChangeShapeType="1"/>
            </p:cNvSpPr>
            <p:nvPr/>
          </p:nvSpPr>
          <p:spPr bwMode="auto">
            <a:xfrm>
              <a:off x="879" y="1644"/>
              <a:ext cx="61"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93" name="Line 1872"/>
            <p:cNvSpPr>
              <a:spLocks noChangeShapeType="1"/>
            </p:cNvSpPr>
            <p:nvPr/>
          </p:nvSpPr>
          <p:spPr bwMode="auto">
            <a:xfrm>
              <a:off x="867" y="1644"/>
              <a:ext cx="63"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94" name="Line 1873"/>
            <p:cNvSpPr>
              <a:spLocks noChangeShapeType="1"/>
            </p:cNvSpPr>
            <p:nvPr/>
          </p:nvSpPr>
          <p:spPr bwMode="auto">
            <a:xfrm>
              <a:off x="857" y="1644"/>
              <a:ext cx="61"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95" name="Line 1874"/>
            <p:cNvSpPr>
              <a:spLocks noChangeShapeType="1"/>
            </p:cNvSpPr>
            <p:nvPr/>
          </p:nvSpPr>
          <p:spPr bwMode="auto">
            <a:xfrm>
              <a:off x="845" y="1644"/>
              <a:ext cx="63"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96" name="Line 1875"/>
            <p:cNvSpPr>
              <a:spLocks noChangeShapeType="1"/>
            </p:cNvSpPr>
            <p:nvPr/>
          </p:nvSpPr>
          <p:spPr bwMode="auto">
            <a:xfrm>
              <a:off x="834" y="1644"/>
              <a:ext cx="62"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97" name="Line 1876"/>
            <p:cNvSpPr>
              <a:spLocks noChangeShapeType="1"/>
            </p:cNvSpPr>
            <p:nvPr/>
          </p:nvSpPr>
          <p:spPr bwMode="auto">
            <a:xfrm>
              <a:off x="824" y="1644"/>
              <a:ext cx="61"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98" name="Line 1877"/>
            <p:cNvSpPr>
              <a:spLocks noChangeShapeType="1"/>
            </p:cNvSpPr>
            <p:nvPr/>
          </p:nvSpPr>
          <p:spPr bwMode="auto">
            <a:xfrm>
              <a:off x="812" y="1644"/>
              <a:ext cx="62"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99" name="Line 1878"/>
            <p:cNvSpPr>
              <a:spLocks noChangeShapeType="1"/>
            </p:cNvSpPr>
            <p:nvPr/>
          </p:nvSpPr>
          <p:spPr bwMode="auto">
            <a:xfrm>
              <a:off x="800" y="1644"/>
              <a:ext cx="63"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00" name="Line 1879"/>
            <p:cNvSpPr>
              <a:spLocks noChangeShapeType="1"/>
            </p:cNvSpPr>
            <p:nvPr/>
          </p:nvSpPr>
          <p:spPr bwMode="auto">
            <a:xfrm>
              <a:off x="790" y="1644"/>
              <a:ext cx="61"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01" name="Line 1880"/>
            <p:cNvSpPr>
              <a:spLocks noChangeShapeType="1"/>
            </p:cNvSpPr>
            <p:nvPr/>
          </p:nvSpPr>
          <p:spPr bwMode="auto">
            <a:xfrm>
              <a:off x="778" y="1644"/>
              <a:ext cx="63"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02" name="Line 1881"/>
            <p:cNvSpPr>
              <a:spLocks noChangeShapeType="1"/>
            </p:cNvSpPr>
            <p:nvPr/>
          </p:nvSpPr>
          <p:spPr bwMode="auto">
            <a:xfrm>
              <a:off x="768" y="1644"/>
              <a:ext cx="61"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03" name="Line 1882"/>
            <p:cNvSpPr>
              <a:spLocks noChangeShapeType="1"/>
            </p:cNvSpPr>
            <p:nvPr/>
          </p:nvSpPr>
          <p:spPr bwMode="auto">
            <a:xfrm>
              <a:off x="756" y="1644"/>
              <a:ext cx="63"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04" name="Line 1883"/>
            <p:cNvSpPr>
              <a:spLocks noChangeShapeType="1"/>
            </p:cNvSpPr>
            <p:nvPr/>
          </p:nvSpPr>
          <p:spPr bwMode="auto">
            <a:xfrm>
              <a:off x="745" y="1644"/>
              <a:ext cx="62"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05" name="Line 1884"/>
            <p:cNvSpPr>
              <a:spLocks noChangeShapeType="1"/>
            </p:cNvSpPr>
            <p:nvPr/>
          </p:nvSpPr>
          <p:spPr bwMode="auto">
            <a:xfrm>
              <a:off x="735" y="1644"/>
              <a:ext cx="61"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06" name="Line 1885"/>
            <p:cNvSpPr>
              <a:spLocks noChangeShapeType="1"/>
            </p:cNvSpPr>
            <p:nvPr/>
          </p:nvSpPr>
          <p:spPr bwMode="auto">
            <a:xfrm>
              <a:off x="723" y="1644"/>
              <a:ext cx="62"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07" name="Line 1886"/>
            <p:cNvSpPr>
              <a:spLocks noChangeShapeType="1"/>
            </p:cNvSpPr>
            <p:nvPr/>
          </p:nvSpPr>
          <p:spPr bwMode="auto">
            <a:xfrm>
              <a:off x="711" y="1644"/>
              <a:ext cx="63"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08" name="Line 1887"/>
            <p:cNvSpPr>
              <a:spLocks noChangeShapeType="1"/>
            </p:cNvSpPr>
            <p:nvPr/>
          </p:nvSpPr>
          <p:spPr bwMode="auto">
            <a:xfrm>
              <a:off x="701" y="1644"/>
              <a:ext cx="61"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09" name="Line 1888"/>
            <p:cNvSpPr>
              <a:spLocks noChangeShapeType="1"/>
            </p:cNvSpPr>
            <p:nvPr/>
          </p:nvSpPr>
          <p:spPr bwMode="auto">
            <a:xfrm>
              <a:off x="690" y="1644"/>
              <a:ext cx="62"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10" name="Line 1889"/>
            <p:cNvSpPr>
              <a:spLocks noChangeShapeType="1"/>
            </p:cNvSpPr>
            <p:nvPr/>
          </p:nvSpPr>
          <p:spPr bwMode="auto">
            <a:xfrm>
              <a:off x="679" y="1644"/>
              <a:ext cx="61"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11" name="Line 1890"/>
            <p:cNvSpPr>
              <a:spLocks noChangeShapeType="1"/>
            </p:cNvSpPr>
            <p:nvPr/>
          </p:nvSpPr>
          <p:spPr bwMode="auto">
            <a:xfrm>
              <a:off x="668" y="1644"/>
              <a:ext cx="62"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12" name="Line 1891"/>
            <p:cNvSpPr>
              <a:spLocks noChangeShapeType="1"/>
            </p:cNvSpPr>
            <p:nvPr/>
          </p:nvSpPr>
          <p:spPr bwMode="auto">
            <a:xfrm>
              <a:off x="656" y="1644"/>
              <a:ext cx="62" cy="6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13" name="Line 1892"/>
            <p:cNvSpPr>
              <a:spLocks noChangeShapeType="1"/>
            </p:cNvSpPr>
            <p:nvPr/>
          </p:nvSpPr>
          <p:spPr bwMode="auto">
            <a:xfrm>
              <a:off x="653" y="1649"/>
              <a:ext cx="54" cy="56"/>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14" name="Line 1893"/>
            <p:cNvSpPr>
              <a:spLocks noChangeShapeType="1"/>
            </p:cNvSpPr>
            <p:nvPr/>
          </p:nvSpPr>
          <p:spPr bwMode="auto">
            <a:xfrm>
              <a:off x="653" y="1661"/>
              <a:ext cx="43" cy="44"/>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15" name="Line 1894"/>
            <p:cNvSpPr>
              <a:spLocks noChangeShapeType="1"/>
            </p:cNvSpPr>
            <p:nvPr/>
          </p:nvSpPr>
          <p:spPr bwMode="auto">
            <a:xfrm>
              <a:off x="653" y="1672"/>
              <a:ext cx="32" cy="33"/>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16" name="Line 1895"/>
            <p:cNvSpPr>
              <a:spLocks noChangeShapeType="1"/>
            </p:cNvSpPr>
            <p:nvPr/>
          </p:nvSpPr>
          <p:spPr bwMode="auto">
            <a:xfrm>
              <a:off x="653" y="1683"/>
              <a:ext cx="20" cy="22"/>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17" name="Line 1896"/>
            <p:cNvSpPr>
              <a:spLocks noChangeShapeType="1"/>
            </p:cNvSpPr>
            <p:nvPr/>
          </p:nvSpPr>
          <p:spPr bwMode="auto">
            <a:xfrm>
              <a:off x="653" y="1694"/>
              <a:ext cx="10" cy="11"/>
            </a:xfrm>
            <a:prstGeom prst="line">
              <a:avLst/>
            </a:prstGeom>
            <a:noFill/>
            <a:ln w="1588" cap="flat">
              <a:solidFill>
                <a:srgbClr val="9A252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18" name="Rectangle 1897"/>
            <p:cNvSpPr>
              <a:spLocks noChangeArrowheads="1"/>
            </p:cNvSpPr>
            <p:nvPr/>
          </p:nvSpPr>
          <p:spPr bwMode="auto">
            <a:xfrm>
              <a:off x="653" y="1644"/>
              <a:ext cx="631" cy="61"/>
            </a:xfrm>
            <a:prstGeom prst="rect">
              <a:avLst/>
            </a:prstGeom>
            <a:noFill/>
            <a:ln w="4763" cap="flat">
              <a:solidFill>
                <a:srgbClr val="9A252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19" name="Line 1898"/>
            <p:cNvSpPr>
              <a:spLocks noChangeShapeType="1"/>
            </p:cNvSpPr>
            <p:nvPr/>
          </p:nvSpPr>
          <p:spPr bwMode="auto">
            <a:xfrm flipH="1">
              <a:off x="1896" y="3206"/>
              <a:ext cx="7" cy="6"/>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20" name="Line 1899"/>
            <p:cNvSpPr>
              <a:spLocks noChangeShapeType="1"/>
            </p:cNvSpPr>
            <p:nvPr/>
          </p:nvSpPr>
          <p:spPr bwMode="auto">
            <a:xfrm flipH="1">
              <a:off x="1886" y="3195"/>
              <a:ext cx="17" cy="17"/>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21" name="Line 1900"/>
            <p:cNvSpPr>
              <a:spLocks noChangeShapeType="1"/>
            </p:cNvSpPr>
            <p:nvPr/>
          </p:nvSpPr>
          <p:spPr bwMode="auto">
            <a:xfrm flipH="1">
              <a:off x="1875" y="3184"/>
              <a:ext cx="28" cy="28"/>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22" name="Line 1901"/>
            <p:cNvSpPr>
              <a:spLocks noChangeShapeType="1"/>
            </p:cNvSpPr>
            <p:nvPr/>
          </p:nvSpPr>
          <p:spPr bwMode="auto">
            <a:xfrm flipH="1">
              <a:off x="1864" y="3173"/>
              <a:ext cx="39" cy="39"/>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23" name="Line 1902"/>
            <p:cNvSpPr>
              <a:spLocks noChangeShapeType="1"/>
            </p:cNvSpPr>
            <p:nvPr/>
          </p:nvSpPr>
          <p:spPr bwMode="auto">
            <a:xfrm flipH="1">
              <a:off x="1853" y="3161"/>
              <a:ext cx="50" cy="51"/>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24" name="Line 1903"/>
            <p:cNvSpPr>
              <a:spLocks noChangeShapeType="1"/>
            </p:cNvSpPr>
            <p:nvPr/>
          </p:nvSpPr>
          <p:spPr bwMode="auto">
            <a:xfrm flipH="1">
              <a:off x="1841" y="3151"/>
              <a:ext cx="62" cy="61"/>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25" name="Line 1904"/>
            <p:cNvSpPr>
              <a:spLocks noChangeShapeType="1"/>
            </p:cNvSpPr>
            <p:nvPr/>
          </p:nvSpPr>
          <p:spPr bwMode="auto">
            <a:xfrm flipH="1">
              <a:off x="1831" y="3139"/>
              <a:ext cx="72" cy="7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26" name="Line 1905"/>
            <p:cNvSpPr>
              <a:spLocks noChangeShapeType="1"/>
            </p:cNvSpPr>
            <p:nvPr/>
          </p:nvSpPr>
          <p:spPr bwMode="auto">
            <a:xfrm flipH="1">
              <a:off x="1819" y="3128"/>
              <a:ext cx="84" cy="8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27" name="Line 1906"/>
            <p:cNvSpPr>
              <a:spLocks noChangeShapeType="1"/>
            </p:cNvSpPr>
            <p:nvPr/>
          </p:nvSpPr>
          <p:spPr bwMode="auto">
            <a:xfrm flipH="1">
              <a:off x="1809" y="3117"/>
              <a:ext cx="94" cy="95"/>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28" name="Line 1907"/>
            <p:cNvSpPr>
              <a:spLocks noChangeShapeType="1"/>
            </p:cNvSpPr>
            <p:nvPr/>
          </p:nvSpPr>
          <p:spPr bwMode="auto">
            <a:xfrm flipH="1">
              <a:off x="1797" y="3106"/>
              <a:ext cx="106" cy="106"/>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29" name="Line 1908"/>
            <p:cNvSpPr>
              <a:spLocks noChangeShapeType="1"/>
            </p:cNvSpPr>
            <p:nvPr/>
          </p:nvSpPr>
          <p:spPr bwMode="auto">
            <a:xfrm flipH="1">
              <a:off x="1786" y="3095"/>
              <a:ext cx="117" cy="117"/>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30" name="Line 1909"/>
            <p:cNvSpPr>
              <a:spLocks noChangeShapeType="1"/>
            </p:cNvSpPr>
            <p:nvPr/>
          </p:nvSpPr>
          <p:spPr bwMode="auto">
            <a:xfrm flipH="1">
              <a:off x="1775" y="3084"/>
              <a:ext cx="128" cy="128"/>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31" name="Line 1910"/>
            <p:cNvSpPr>
              <a:spLocks noChangeShapeType="1"/>
            </p:cNvSpPr>
            <p:nvPr/>
          </p:nvSpPr>
          <p:spPr bwMode="auto">
            <a:xfrm flipH="1">
              <a:off x="1764" y="3072"/>
              <a:ext cx="139" cy="140"/>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32" name="Line 1911"/>
            <p:cNvSpPr>
              <a:spLocks noChangeShapeType="1"/>
            </p:cNvSpPr>
            <p:nvPr/>
          </p:nvSpPr>
          <p:spPr bwMode="auto">
            <a:xfrm flipH="1">
              <a:off x="1760" y="3062"/>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33" name="Line 1912"/>
            <p:cNvSpPr>
              <a:spLocks noChangeShapeType="1"/>
            </p:cNvSpPr>
            <p:nvPr/>
          </p:nvSpPr>
          <p:spPr bwMode="auto">
            <a:xfrm flipH="1">
              <a:off x="1760" y="3050"/>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34" name="Line 1913"/>
            <p:cNvSpPr>
              <a:spLocks noChangeShapeType="1"/>
            </p:cNvSpPr>
            <p:nvPr/>
          </p:nvSpPr>
          <p:spPr bwMode="auto">
            <a:xfrm flipH="1">
              <a:off x="1760" y="3039"/>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35" name="Line 1914"/>
            <p:cNvSpPr>
              <a:spLocks noChangeShapeType="1"/>
            </p:cNvSpPr>
            <p:nvPr/>
          </p:nvSpPr>
          <p:spPr bwMode="auto">
            <a:xfrm flipH="1">
              <a:off x="1760" y="3028"/>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36" name="Line 1915"/>
            <p:cNvSpPr>
              <a:spLocks noChangeShapeType="1"/>
            </p:cNvSpPr>
            <p:nvPr/>
          </p:nvSpPr>
          <p:spPr bwMode="auto">
            <a:xfrm flipH="1">
              <a:off x="1760" y="3017"/>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37" name="Line 1916"/>
            <p:cNvSpPr>
              <a:spLocks noChangeShapeType="1"/>
            </p:cNvSpPr>
            <p:nvPr/>
          </p:nvSpPr>
          <p:spPr bwMode="auto">
            <a:xfrm flipH="1">
              <a:off x="1760" y="3006"/>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38" name="Line 1917"/>
            <p:cNvSpPr>
              <a:spLocks noChangeShapeType="1"/>
            </p:cNvSpPr>
            <p:nvPr/>
          </p:nvSpPr>
          <p:spPr bwMode="auto">
            <a:xfrm flipH="1">
              <a:off x="1760" y="2995"/>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39" name="Line 1918"/>
            <p:cNvSpPr>
              <a:spLocks noChangeShapeType="1"/>
            </p:cNvSpPr>
            <p:nvPr/>
          </p:nvSpPr>
          <p:spPr bwMode="auto">
            <a:xfrm flipH="1">
              <a:off x="1760" y="2983"/>
              <a:ext cx="143" cy="14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40" name="Line 1919"/>
            <p:cNvSpPr>
              <a:spLocks noChangeShapeType="1"/>
            </p:cNvSpPr>
            <p:nvPr/>
          </p:nvSpPr>
          <p:spPr bwMode="auto">
            <a:xfrm flipH="1">
              <a:off x="1760" y="2973"/>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41" name="Line 1920"/>
            <p:cNvSpPr>
              <a:spLocks noChangeShapeType="1"/>
            </p:cNvSpPr>
            <p:nvPr/>
          </p:nvSpPr>
          <p:spPr bwMode="auto">
            <a:xfrm flipH="1">
              <a:off x="1760" y="2961"/>
              <a:ext cx="143" cy="14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42" name="Line 1921"/>
            <p:cNvSpPr>
              <a:spLocks noChangeShapeType="1"/>
            </p:cNvSpPr>
            <p:nvPr/>
          </p:nvSpPr>
          <p:spPr bwMode="auto">
            <a:xfrm flipH="1">
              <a:off x="1760" y="2950"/>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43" name="Line 1922"/>
            <p:cNvSpPr>
              <a:spLocks noChangeShapeType="1"/>
            </p:cNvSpPr>
            <p:nvPr/>
          </p:nvSpPr>
          <p:spPr bwMode="auto">
            <a:xfrm flipH="1">
              <a:off x="1760" y="2940"/>
              <a:ext cx="143" cy="141"/>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44" name="Line 1923"/>
            <p:cNvSpPr>
              <a:spLocks noChangeShapeType="1"/>
            </p:cNvSpPr>
            <p:nvPr/>
          </p:nvSpPr>
          <p:spPr bwMode="auto">
            <a:xfrm flipH="1">
              <a:off x="1760" y="2928"/>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45" name="Line 1924"/>
            <p:cNvSpPr>
              <a:spLocks noChangeShapeType="1"/>
            </p:cNvSpPr>
            <p:nvPr/>
          </p:nvSpPr>
          <p:spPr bwMode="auto">
            <a:xfrm flipH="1">
              <a:off x="1760" y="2918"/>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46" name="Line 1925"/>
            <p:cNvSpPr>
              <a:spLocks noChangeShapeType="1"/>
            </p:cNvSpPr>
            <p:nvPr/>
          </p:nvSpPr>
          <p:spPr bwMode="auto">
            <a:xfrm flipH="1">
              <a:off x="1760" y="2906"/>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47" name="Line 1926"/>
            <p:cNvSpPr>
              <a:spLocks noChangeShapeType="1"/>
            </p:cNvSpPr>
            <p:nvPr/>
          </p:nvSpPr>
          <p:spPr bwMode="auto">
            <a:xfrm flipH="1">
              <a:off x="1760" y="2895"/>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48" name="Line 1927"/>
            <p:cNvSpPr>
              <a:spLocks noChangeShapeType="1"/>
            </p:cNvSpPr>
            <p:nvPr/>
          </p:nvSpPr>
          <p:spPr bwMode="auto">
            <a:xfrm flipH="1">
              <a:off x="1760" y="2884"/>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49" name="Line 1928"/>
            <p:cNvSpPr>
              <a:spLocks noChangeShapeType="1"/>
            </p:cNvSpPr>
            <p:nvPr/>
          </p:nvSpPr>
          <p:spPr bwMode="auto">
            <a:xfrm flipH="1">
              <a:off x="1760" y="2873"/>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50" name="Line 1929"/>
            <p:cNvSpPr>
              <a:spLocks noChangeShapeType="1"/>
            </p:cNvSpPr>
            <p:nvPr/>
          </p:nvSpPr>
          <p:spPr bwMode="auto">
            <a:xfrm flipH="1">
              <a:off x="1760" y="2862"/>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51" name="Line 1930"/>
            <p:cNvSpPr>
              <a:spLocks noChangeShapeType="1"/>
            </p:cNvSpPr>
            <p:nvPr/>
          </p:nvSpPr>
          <p:spPr bwMode="auto">
            <a:xfrm flipH="1">
              <a:off x="1760" y="2851"/>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52" name="Line 1931"/>
            <p:cNvSpPr>
              <a:spLocks noChangeShapeType="1"/>
            </p:cNvSpPr>
            <p:nvPr/>
          </p:nvSpPr>
          <p:spPr bwMode="auto">
            <a:xfrm flipH="1">
              <a:off x="1760" y="2839"/>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53" name="Line 1932"/>
            <p:cNvSpPr>
              <a:spLocks noChangeShapeType="1"/>
            </p:cNvSpPr>
            <p:nvPr/>
          </p:nvSpPr>
          <p:spPr bwMode="auto">
            <a:xfrm flipH="1">
              <a:off x="1760" y="2829"/>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54" name="Line 1933"/>
            <p:cNvSpPr>
              <a:spLocks noChangeShapeType="1"/>
            </p:cNvSpPr>
            <p:nvPr/>
          </p:nvSpPr>
          <p:spPr bwMode="auto">
            <a:xfrm flipH="1">
              <a:off x="1760" y="2817"/>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55" name="Line 1934"/>
            <p:cNvSpPr>
              <a:spLocks noChangeShapeType="1"/>
            </p:cNvSpPr>
            <p:nvPr/>
          </p:nvSpPr>
          <p:spPr bwMode="auto">
            <a:xfrm flipH="1">
              <a:off x="1760" y="2806"/>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56" name="Line 1935"/>
            <p:cNvSpPr>
              <a:spLocks noChangeShapeType="1"/>
            </p:cNvSpPr>
            <p:nvPr/>
          </p:nvSpPr>
          <p:spPr bwMode="auto">
            <a:xfrm flipH="1">
              <a:off x="1760" y="2795"/>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57" name="Line 1936"/>
            <p:cNvSpPr>
              <a:spLocks noChangeShapeType="1"/>
            </p:cNvSpPr>
            <p:nvPr/>
          </p:nvSpPr>
          <p:spPr bwMode="auto">
            <a:xfrm flipH="1">
              <a:off x="1760" y="2784"/>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58" name="Line 1937"/>
            <p:cNvSpPr>
              <a:spLocks noChangeShapeType="1"/>
            </p:cNvSpPr>
            <p:nvPr/>
          </p:nvSpPr>
          <p:spPr bwMode="auto">
            <a:xfrm flipH="1">
              <a:off x="1760" y="2773"/>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59" name="Line 1938"/>
            <p:cNvSpPr>
              <a:spLocks noChangeShapeType="1"/>
            </p:cNvSpPr>
            <p:nvPr/>
          </p:nvSpPr>
          <p:spPr bwMode="auto">
            <a:xfrm flipH="1">
              <a:off x="1760" y="2762"/>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60" name="Line 1939"/>
            <p:cNvSpPr>
              <a:spLocks noChangeShapeType="1"/>
            </p:cNvSpPr>
            <p:nvPr/>
          </p:nvSpPr>
          <p:spPr bwMode="auto">
            <a:xfrm flipH="1">
              <a:off x="1760" y="2750"/>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61" name="Line 1940"/>
            <p:cNvSpPr>
              <a:spLocks noChangeShapeType="1"/>
            </p:cNvSpPr>
            <p:nvPr/>
          </p:nvSpPr>
          <p:spPr bwMode="auto">
            <a:xfrm flipH="1">
              <a:off x="1760" y="2740"/>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62" name="Line 1941"/>
            <p:cNvSpPr>
              <a:spLocks noChangeShapeType="1"/>
            </p:cNvSpPr>
            <p:nvPr/>
          </p:nvSpPr>
          <p:spPr bwMode="auto">
            <a:xfrm flipH="1">
              <a:off x="1760" y="2728"/>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63" name="Line 1942"/>
            <p:cNvSpPr>
              <a:spLocks noChangeShapeType="1"/>
            </p:cNvSpPr>
            <p:nvPr/>
          </p:nvSpPr>
          <p:spPr bwMode="auto">
            <a:xfrm flipH="1">
              <a:off x="1760" y="2717"/>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64" name="Line 1943"/>
            <p:cNvSpPr>
              <a:spLocks noChangeShapeType="1"/>
            </p:cNvSpPr>
            <p:nvPr/>
          </p:nvSpPr>
          <p:spPr bwMode="auto">
            <a:xfrm flipH="1">
              <a:off x="1760" y="2706"/>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65" name="Line 1944"/>
            <p:cNvSpPr>
              <a:spLocks noChangeShapeType="1"/>
            </p:cNvSpPr>
            <p:nvPr/>
          </p:nvSpPr>
          <p:spPr bwMode="auto">
            <a:xfrm flipH="1">
              <a:off x="1760" y="2695"/>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66" name="Line 1945"/>
            <p:cNvSpPr>
              <a:spLocks noChangeShapeType="1"/>
            </p:cNvSpPr>
            <p:nvPr/>
          </p:nvSpPr>
          <p:spPr bwMode="auto">
            <a:xfrm flipH="1">
              <a:off x="1760" y="2684"/>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67" name="Line 1946"/>
            <p:cNvSpPr>
              <a:spLocks noChangeShapeType="1"/>
            </p:cNvSpPr>
            <p:nvPr/>
          </p:nvSpPr>
          <p:spPr bwMode="auto">
            <a:xfrm flipH="1">
              <a:off x="1760" y="2673"/>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68" name="Line 1947"/>
            <p:cNvSpPr>
              <a:spLocks noChangeShapeType="1"/>
            </p:cNvSpPr>
            <p:nvPr/>
          </p:nvSpPr>
          <p:spPr bwMode="auto">
            <a:xfrm flipH="1">
              <a:off x="1760" y="2661"/>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69" name="Line 1948"/>
            <p:cNvSpPr>
              <a:spLocks noChangeShapeType="1"/>
            </p:cNvSpPr>
            <p:nvPr/>
          </p:nvSpPr>
          <p:spPr bwMode="auto">
            <a:xfrm flipH="1">
              <a:off x="1760" y="2651"/>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70" name="Line 1949"/>
            <p:cNvSpPr>
              <a:spLocks noChangeShapeType="1"/>
            </p:cNvSpPr>
            <p:nvPr/>
          </p:nvSpPr>
          <p:spPr bwMode="auto">
            <a:xfrm flipH="1">
              <a:off x="1760" y="2639"/>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71" name="Line 1950"/>
            <p:cNvSpPr>
              <a:spLocks noChangeShapeType="1"/>
            </p:cNvSpPr>
            <p:nvPr/>
          </p:nvSpPr>
          <p:spPr bwMode="auto">
            <a:xfrm flipH="1">
              <a:off x="1760" y="2628"/>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72" name="Line 1951"/>
            <p:cNvSpPr>
              <a:spLocks noChangeShapeType="1"/>
            </p:cNvSpPr>
            <p:nvPr/>
          </p:nvSpPr>
          <p:spPr bwMode="auto">
            <a:xfrm flipH="1">
              <a:off x="1760" y="2617"/>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73" name="Line 1952"/>
            <p:cNvSpPr>
              <a:spLocks noChangeShapeType="1"/>
            </p:cNvSpPr>
            <p:nvPr/>
          </p:nvSpPr>
          <p:spPr bwMode="auto">
            <a:xfrm flipH="1">
              <a:off x="1760" y="2606"/>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74" name="Line 1953"/>
            <p:cNvSpPr>
              <a:spLocks noChangeShapeType="1"/>
            </p:cNvSpPr>
            <p:nvPr/>
          </p:nvSpPr>
          <p:spPr bwMode="auto">
            <a:xfrm flipH="1">
              <a:off x="1760" y="2596"/>
              <a:ext cx="143" cy="141"/>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75" name="Line 1954"/>
            <p:cNvSpPr>
              <a:spLocks noChangeShapeType="1"/>
            </p:cNvSpPr>
            <p:nvPr/>
          </p:nvSpPr>
          <p:spPr bwMode="auto">
            <a:xfrm flipH="1">
              <a:off x="1760" y="2584"/>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76" name="Line 1955"/>
            <p:cNvSpPr>
              <a:spLocks noChangeShapeType="1"/>
            </p:cNvSpPr>
            <p:nvPr/>
          </p:nvSpPr>
          <p:spPr bwMode="auto">
            <a:xfrm flipH="1">
              <a:off x="1760" y="2572"/>
              <a:ext cx="143" cy="14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77" name="Line 1956"/>
            <p:cNvSpPr>
              <a:spLocks noChangeShapeType="1"/>
            </p:cNvSpPr>
            <p:nvPr/>
          </p:nvSpPr>
          <p:spPr bwMode="auto">
            <a:xfrm flipH="1">
              <a:off x="1760" y="2562"/>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78" name="Line 1957"/>
            <p:cNvSpPr>
              <a:spLocks noChangeShapeType="1"/>
            </p:cNvSpPr>
            <p:nvPr/>
          </p:nvSpPr>
          <p:spPr bwMode="auto">
            <a:xfrm flipH="1">
              <a:off x="1760" y="2551"/>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79" name="Line 1958"/>
            <p:cNvSpPr>
              <a:spLocks noChangeShapeType="1"/>
            </p:cNvSpPr>
            <p:nvPr/>
          </p:nvSpPr>
          <p:spPr bwMode="auto">
            <a:xfrm flipH="1">
              <a:off x="1760" y="2539"/>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80" name="Line 1959"/>
            <p:cNvSpPr>
              <a:spLocks noChangeShapeType="1"/>
            </p:cNvSpPr>
            <p:nvPr/>
          </p:nvSpPr>
          <p:spPr bwMode="auto">
            <a:xfrm flipH="1">
              <a:off x="1760" y="2529"/>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81" name="Line 1960"/>
            <p:cNvSpPr>
              <a:spLocks noChangeShapeType="1"/>
            </p:cNvSpPr>
            <p:nvPr/>
          </p:nvSpPr>
          <p:spPr bwMode="auto">
            <a:xfrm flipH="1">
              <a:off x="1760" y="2517"/>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82" name="Line 1961"/>
            <p:cNvSpPr>
              <a:spLocks noChangeShapeType="1"/>
            </p:cNvSpPr>
            <p:nvPr/>
          </p:nvSpPr>
          <p:spPr bwMode="auto">
            <a:xfrm flipH="1">
              <a:off x="1760" y="2507"/>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83" name="Line 1962"/>
            <p:cNvSpPr>
              <a:spLocks noChangeShapeType="1"/>
            </p:cNvSpPr>
            <p:nvPr/>
          </p:nvSpPr>
          <p:spPr bwMode="auto">
            <a:xfrm flipH="1">
              <a:off x="1760" y="2495"/>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84" name="Line 1963"/>
            <p:cNvSpPr>
              <a:spLocks noChangeShapeType="1"/>
            </p:cNvSpPr>
            <p:nvPr/>
          </p:nvSpPr>
          <p:spPr bwMode="auto">
            <a:xfrm flipH="1">
              <a:off x="1760" y="2484"/>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85" name="Line 1964"/>
            <p:cNvSpPr>
              <a:spLocks noChangeShapeType="1"/>
            </p:cNvSpPr>
            <p:nvPr/>
          </p:nvSpPr>
          <p:spPr bwMode="auto">
            <a:xfrm flipH="1">
              <a:off x="1760" y="2473"/>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86" name="Line 1965"/>
            <p:cNvSpPr>
              <a:spLocks noChangeShapeType="1"/>
            </p:cNvSpPr>
            <p:nvPr/>
          </p:nvSpPr>
          <p:spPr bwMode="auto">
            <a:xfrm flipH="1">
              <a:off x="1760" y="2462"/>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87" name="Line 1966"/>
            <p:cNvSpPr>
              <a:spLocks noChangeShapeType="1"/>
            </p:cNvSpPr>
            <p:nvPr/>
          </p:nvSpPr>
          <p:spPr bwMode="auto">
            <a:xfrm flipH="1">
              <a:off x="1760" y="2450"/>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88" name="Line 1967"/>
            <p:cNvSpPr>
              <a:spLocks noChangeShapeType="1"/>
            </p:cNvSpPr>
            <p:nvPr/>
          </p:nvSpPr>
          <p:spPr bwMode="auto">
            <a:xfrm flipH="1">
              <a:off x="1760" y="2440"/>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89" name="Line 1968"/>
            <p:cNvSpPr>
              <a:spLocks noChangeShapeType="1"/>
            </p:cNvSpPr>
            <p:nvPr/>
          </p:nvSpPr>
          <p:spPr bwMode="auto">
            <a:xfrm flipH="1">
              <a:off x="1760" y="2428"/>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90" name="Line 1969"/>
            <p:cNvSpPr>
              <a:spLocks noChangeShapeType="1"/>
            </p:cNvSpPr>
            <p:nvPr/>
          </p:nvSpPr>
          <p:spPr bwMode="auto">
            <a:xfrm flipH="1">
              <a:off x="1760" y="2418"/>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91" name="Line 1970"/>
            <p:cNvSpPr>
              <a:spLocks noChangeShapeType="1"/>
            </p:cNvSpPr>
            <p:nvPr/>
          </p:nvSpPr>
          <p:spPr bwMode="auto">
            <a:xfrm flipH="1">
              <a:off x="1760" y="2406"/>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92" name="Line 1971"/>
            <p:cNvSpPr>
              <a:spLocks noChangeShapeType="1"/>
            </p:cNvSpPr>
            <p:nvPr/>
          </p:nvSpPr>
          <p:spPr bwMode="auto">
            <a:xfrm flipH="1">
              <a:off x="1760" y="2395"/>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93" name="Line 1972"/>
            <p:cNvSpPr>
              <a:spLocks noChangeShapeType="1"/>
            </p:cNvSpPr>
            <p:nvPr/>
          </p:nvSpPr>
          <p:spPr bwMode="auto">
            <a:xfrm flipH="1">
              <a:off x="1760" y="2384"/>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94" name="Line 1973"/>
            <p:cNvSpPr>
              <a:spLocks noChangeShapeType="1"/>
            </p:cNvSpPr>
            <p:nvPr/>
          </p:nvSpPr>
          <p:spPr bwMode="auto">
            <a:xfrm flipH="1">
              <a:off x="1760" y="2373"/>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95" name="Line 1974"/>
            <p:cNvSpPr>
              <a:spLocks noChangeShapeType="1"/>
            </p:cNvSpPr>
            <p:nvPr/>
          </p:nvSpPr>
          <p:spPr bwMode="auto">
            <a:xfrm flipH="1">
              <a:off x="1760" y="2362"/>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96" name="Line 1975"/>
            <p:cNvSpPr>
              <a:spLocks noChangeShapeType="1"/>
            </p:cNvSpPr>
            <p:nvPr/>
          </p:nvSpPr>
          <p:spPr bwMode="auto">
            <a:xfrm flipH="1">
              <a:off x="1760" y="2351"/>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97" name="Line 1976"/>
            <p:cNvSpPr>
              <a:spLocks noChangeShapeType="1"/>
            </p:cNvSpPr>
            <p:nvPr/>
          </p:nvSpPr>
          <p:spPr bwMode="auto">
            <a:xfrm flipH="1">
              <a:off x="1760" y="2339"/>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98" name="Line 1977"/>
            <p:cNvSpPr>
              <a:spLocks noChangeShapeType="1"/>
            </p:cNvSpPr>
            <p:nvPr/>
          </p:nvSpPr>
          <p:spPr bwMode="auto">
            <a:xfrm flipH="1">
              <a:off x="1760" y="2329"/>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99" name="Line 1978"/>
            <p:cNvSpPr>
              <a:spLocks noChangeShapeType="1"/>
            </p:cNvSpPr>
            <p:nvPr/>
          </p:nvSpPr>
          <p:spPr bwMode="auto">
            <a:xfrm flipH="1">
              <a:off x="1760" y="2317"/>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00" name="Line 1979"/>
            <p:cNvSpPr>
              <a:spLocks noChangeShapeType="1"/>
            </p:cNvSpPr>
            <p:nvPr/>
          </p:nvSpPr>
          <p:spPr bwMode="auto">
            <a:xfrm flipH="1">
              <a:off x="1760" y="2306"/>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01" name="Line 1980"/>
            <p:cNvSpPr>
              <a:spLocks noChangeShapeType="1"/>
            </p:cNvSpPr>
            <p:nvPr/>
          </p:nvSpPr>
          <p:spPr bwMode="auto">
            <a:xfrm flipH="1">
              <a:off x="1760" y="2296"/>
              <a:ext cx="143" cy="141"/>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02" name="Line 1981"/>
            <p:cNvSpPr>
              <a:spLocks noChangeShapeType="1"/>
            </p:cNvSpPr>
            <p:nvPr/>
          </p:nvSpPr>
          <p:spPr bwMode="auto">
            <a:xfrm flipH="1">
              <a:off x="1760" y="2284"/>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03" name="Line 1982"/>
            <p:cNvSpPr>
              <a:spLocks noChangeShapeType="1"/>
            </p:cNvSpPr>
            <p:nvPr/>
          </p:nvSpPr>
          <p:spPr bwMode="auto">
            <a:xfrm flipH="1">
              <a:off x="1760" y="2274"/>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04" name="Line 1983"/>
            <p:cNvSpPr>
              <a:spLocks noChangeShapeType="1"/>
            </p:cNvSpPr>
            <p:nvPr/>
          </p:nvSpPr>
          <p:spPr bwMode="auto">
            <a:xfrm flipH="1">
              <a:off x="1760" y="2262"/>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05" name="Line 1984"/>
            <p:cNvSpPr>
              <a:spLocks noChangeShapeType="1"/>
            </p:cNvSpPr>
            <p:nvPr/>
          </p:nvSpPr>
          <p:spPr bwMode="auto">
            <a:xfrm flipH="1">
              <a:off x="1760" y="2251"/>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06" name="Line 1985"/>
            <p:cNvSpPr>
              <a:spLocks noChangeShapeType="1"/>
            </p:cNvSpPr>
            <p:nvPr/>
          </p:nvSpPr>
          <p:spPr bwMode="auto">
            <a:xfrm flipH="1">
              <a:off x="1760" y="2240"/>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07" name="Line 1986"/>
            <p:cNvSpPr>
              <a:spLocks noChangeShapeType="1"/>
            </p:cNvSpPr>
            <p:nvPr/>
          </p:nvSpPr>
          <p:spPr bwMode="auto">
            <a:xfrm flipH="1">
              <a:off x="1760" y="2229"/>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08" name="Line 1987"/>
            <p:cNvSpPr>
              <a:spLocks noChangeShapeType="1"/>
            </p:cNvSpPr>
            <p:nvPr/>
          </p:nvSpPr>
          <p:spPr bwMode="auto">
            <a:xfrm flipH="1">
              <a:off x="1760" y="2217"/>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09" name="Line 1988"/>
            <p:cNvSpPr>
              <a:spLocks noChangeShapeType="1"/>
            </p:cNvSpPr>
            <p:nvPr/>
          </p:nvSpPr>
          <p:spPr bwMode="auto">
            <a:xfrm flipH="1">
              <a:off x="1760" y="2207"/>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10" name="Line 1989"/>
            <p:cNvSpPr>
              <a:spLocks noChangeShapeType="1"/>
            </p:cNvSpPr>
            <p:nvPr/>
          </p:nvSpPr>
          <p:spPr bwMode="auto">
            <a:xfrm flipH="1">
              <a:off x="1760" y="2195"/>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11" name="Line 1990"/>
            <p:cNvSpPr>
              <a:spLocks noChangeShapeType="1"/>
            </p:cNvSpPr>
            <p:nvPr/>
          </p:nvSpPr>
          <p:spPr bwMode="auto">
            <a:xfrm flipH="1">
              <a:off x="1760" y="2185"/>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12" name="Line 1991"/>
            <p:cNvSpPr>
              <a:spLocks noChangeShapeType="1"/>
            </p:cNvSpPr>
            <p:nvPr/>
          </p:nvSpPr>
          <p:spPr bwMode="auto">
            <a:xfrm flipH="1">
              <a:off x="1760" y="2173"/>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13" name="Line 1992"/>
            <p:cNvSpPr>
              <a:spLocks noChangeShapeType="1"/>
            </p:cNvSpPr>
            <p:nvPr/>
          </p:nvSpPr>
          <p:spPr bwMode="auto">
            <a:xfrm flipH="1">
              <a:off x="1760" y="2162"/>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14" name="Line 1993"/>
            <p:cNvSpPr>
              <a:spLocks noChangeShapeType="1"/>
            </p:cNvSpPr>
            <p:nvPr/>
          </p:nvSpPr>
          <p:spPr bwMode="auto">
            <a:xfrm flipH="1">
              <a:off x="1760" y="2151"/>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15" name="Line 1994"/>
            <p:cNvSpPr>
              <a:spLocks noChangeShapeType="1"/>
            </p:cNvSpPr>
            <p:nvPr/>
          </p:nvSpPr>
          <p:spPr bwMode="auto">
            <a:xfrm flipH="1">
              <a:off x="1760" y="2140"/>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16" name="Line 1995"/>
            <p:cNvSpPr>
              <a:spLocks noChangeShapeType="1"/>
            </p:cNvSpPr>
            <p:nvPr/>
          </p:nvSpPr>
          <p:spPr bwMode="auto">
            <a:xfrm flipH="1">
              <a:off x="1760" y="2128"/>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17" name="Line 1996"/>
            <p:cNvSpPr>
              <a:spLocks noChangeShapeType="1"/>
            </p:cNvSpPr>
            <p:nvPr/>
          </p:nvSpPr>
          <p:spPr bwMode="auto">
            <a:xfrm flipH="1">
              <a:off x="1760" y="2118"/>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18" name="Line 1997"/>
            <p:cNvSpPr>
              <a:spLocks noChangeShapeType="1"/>
            </p:cNvSpPr>
            <p:nvPr/>
          </p:nvSpPr>
          <p:spPr bwMode="auto">
            <a:xfrm flipH="1">
              <a:off x="1760" y="2106"/>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19" name="Line 1998"/>
            <p:cNvSpPr>
              <a:spLocks noChangeShapeType="1"/>
            </p:cNvSpPr>
            <p:nvPr/>
          </p:nvSpPr>
          <p:spPr bwMode="auto">
            <a:xfrm flipH="1">
              <a:off x="1760" y="2096"/>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20" name="Line 1999"/>
            <p:cNvSpPr>
              <a:spLocks noChangeShapeType="1"/>
            </p:cNvSpPr>
            <p:nvPr/>
          </p:nvSpPr>
          <p:spPr bwMode="auto">
            <a:xfrm flipH="1">
              <a:off x="1760" y="2084"/>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21" name="Line 2000"/>
            <p:cNvSpPr>
              <a:spLocks noChangeShapeType="1"/>
            </p:cNvSpPr>
            <p:nvPr/>
          </p:nvSpPr>
          <p:spPr bwMode="auto">
            <a:xfrm flipH="1">
              <a:off x="1760" y="2073"/>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22" name="Line 2001"/>
            <p:cNvSpPr>
              <a:spLocks noChangeShapeType="1"/>
            </p:cNvSpPr>
            <p:nvPr/>
          </p:nvSpPr>
          <p:spPr bwMode="auto">
            <a:xfrm flipH="1">
              <a:off x="1760" y="2062"/>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23" name="Line 2002"/>
            <p:cNvSpPr>
              <a:spLocks noChangeShapeType="1"/>
            </p:cNvSpPr>
            <p:nvPr/>
          </p:nvSpPr>
          <p:spPr bwMode="auto">
            <a:xfrm flipH="1">
              <a:off x="1760" y="2051"/>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24" name="Line 2003"/>
            <p:cNvSpPr>
              <a:spLocks noChangeShapeType="1"/>
            </p:cNvSpPr>
            <p:nvPr/>
          </p:nvSpPr>
          <p:spPr bwMode="auto">
            <a:xfrm flipH="1">
              <a:off x="1760" y="2039"/>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25" name="Line 2004"/>
            <p:cNvSpPr>
              <a:spLocks noChangeShapeType="1"/>
            </p:cNvSpPr>
            <p:nvPr/>
          </p:nvSpPr>
          <p:spPr bwMode="auto">
            <a:xfrm flipH="1">
              <a:off x="1760" y="2029"/>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26" name="Line 2005"/>
            <p:cNvSpPr>
              <a:spLocks noChangeShapeType="1"/>
            </p:cNvSpPr>
            <p:nvPr/>
          </p:nvSpPr>
          <p:spPr bwMode="auto">
            <a:xfrm flipH="1">
              <a:off x="1760" y="2017"/>
              <a:ext cx="143" cy="14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27" name="Line 2006"/>
            <p:cNvSpPr>
              <a:spLocks noChangeShapeType="1"/>
            </p:cNvSpPr>
            <p:nvPr/>
          </p:nvSpPr>
          <p:spPr bwMode="auto">
            <a:xfrm flipH="1">
              <a:off x="1760" y="2007"/>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28" name="Line 2007"/>
            <p:cNvSpPr>
              <a:spLocks noChangeShapeType="1"/>
            </p:cNvSpPr>
            <p:nvPr/>
          </p:nvSpPr>
          <p:spPr bwMode="auto">
            <a:xfrm flipH="1">
              <a:off x="1760" y="1995"/>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29" name="Line 2008"/>
            <p:cNvSpPr>
              <a:spLocks noChangeShapeType="1"/>
            </p:cNvSpPr>
            <p:nvPr/>
          </p:nvSpPr>
          <p:spPr bwMode="auto">
            <a:xfrm flipH="1">
              <a:off x="1760" y="1984"/>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30" name="Line 2009"/>
            <p:cNvSpPr>
              <a:spLocks noChangeShapeType="1"/>
            </p:cNvSpPr>
            <p:nvPr/>
          </p:nvSpPr>
          <p:spPr bwMode="auto">
            <a:xfrm flipH="1">
              <a:off x="1760" y="1974"/>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31" name="Line 2010"/>
            <p:cNvSpPr>
              <a:spLocks noChangeShapeType="1"/>
            </p:cNvSpPr>
            <p:nvPr/>
          </p:nvSpPr>
          <p:spPr bwMode="auto">
            <a:xfrm flipH="1">
              <a:off x="1760" y="1962"/>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32" name="Line 2011"/>
            <p:cNvSpPr>
              <a:spLocks noChangeShapeType="1"/>
            </p:cNvSpPr>
            <p:nvPr/>
          </p:nvSpPr>
          <p:spPr bwMode="auto">
            <a:xfrm flipH="1">
              <a:off x="1760" y="1951"/>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33" name="Line 2012"/>
            <p:cNvSpPr>
              <a:spLocks noChangeShapeType="1"/>
            </p:cNvSpPr>
            <p:nvPr/>
          </p:nvSpPr>
          <p:spPr bwMode="auto">
            <a:xfrm flipH="1">
              <a:off x="1760" y="1940"/>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34" name="Line 2013"/>
            <p:cNvSpPr>
              <a:spLocks noChangeShapeType="1"/>
            </p:cNvSpPr>
            <p:nvPr/>
          </p:nvSpPr>
          <p:spPr bwMode="auto">
            <a:xfrm flipH="1">
              <a:off x="1760" y="1929"/>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7" name="Group 2215"/>
          <p:cNvGrpSpPr>
            <a:grpSpLocks/>
          </p:cNvGrpSpPr>
          <p:nvPr/>
        </p:nvGrpSpPr>
        <p:grpSpPr bwMode="auto">
          <a:xfrm>
            <a:off x="4155445" y="1450020"/>
            <a:ext cx="227013" cy="1797051"/>
            <a:chOff x="1760" y="979"/>
            <a:chExt cx="143" cy="1132"/>
          </a:xfrm>
        </p:grpSpPr>
        <p:sp>
          <p:nvSpPr>
            <p:cNvPr id="8535" name="Line 2015"/>
            <p:cNvSpPr>
              <a:spLocks noChangeShapeType="1"/>
            </p:cNvSpPr>
            <p:nvPr/>
          </p:nvSpPr>
          <p:spPr bwMode="auto">
            <a:xfrm flipH="1">
              <a:off x="1760" y="1918"/>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36" name="Line 2016"/>
            <p:cNvSpPr>
              <a:spLocks noChangeShapeType="1"/>
            </p:cNvSpPr>
            <p:nvPr/>
          </p:nvSpPr>
          <p:spPr bwMode="auto">
            <a:xfrm flipH="1">
              <a:off x="1760" y="1907"/>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37" name="Line 2017"/>
            <p:cNvSpPr>
              <a:spLocks noChangeShapeType="1"/>
            </p:cNvSpPr>
            <p:nvPr/>
          </p:nvSpPr>
          <p:spPr bwMode="auto">
            <a:xfrm flipH="1">
              <a:off x="1760" y="1895"/>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38" name="Line 2018"/>
            <p:cNvSpPr>
              <a:spLocks noChangeShapeType="1"/>
            </p:cNvSpPr>
            <p:nvPr/>
          </p:nvSpPr>
          <p:spPr bwMode="auto">
            <a:xfrm flipH="1">
              <a:off x="1760" y="1885"/>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39" name="Line 2019"/>
            <p:cNvSpPr>
              <a:spLocks noChangeShapeType="1"/>
            </p:cNvSpPr>
            <p:nvPr/>
          </p:nvSpPr>
          <p:spPr bwMode="auto">
            <a:xfrm flipH="1">
              <a:off x="1760" y="1873"/>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40" name="Line 2020"/>
            <p:cNvSpPr>
              <a:spLocks noChangeShapeType="1"/>
            </p:cNvSpPr>
            <p:nvPr/>
          </p:nvSpPr>
          <p:spPr bwMode="auto">
            <a:xfrm flipH="1">
              <a:off x="1760" y="1863"/>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41" name="Line 2021"/>
            <p:cNvSpPr>
              <a:spLocks noChangeShapeType="1"/>
            </p:cNvSpPr>
            <p:nvPr/>
          </p:nvSpPr>
          <p:spPr bwMode="auto">
            <a:xfrm flipH="1">
              <a:off x="1760" y="1851"/>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42" name="Line 2022"/>
            <p:cNvSpPr>
              <a:spLocks noChangeShapeType="1"/>
            </p:cNvSpPr>
            <p:nvPr/>
          </p:nvSpPr>
          <p:spPr bwMode="auto">
            <a:xfrm flipH="1">
              <a:off x="1760" y="1840"/>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43" name="Line 2023"/>
            <p:cNvSpPr>
              <a:spLocks noChangeShapeType="1"/>
            </p:cNvSpPr>
            <p:nvPr/>
          </p:nvSpPr>
          <p:spPr bwMode="auto">
            <a:xfrm flipH="1">
              <a:off x="1760" y="1829"/>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44" name="Line 2024"/>
            <p:cNvSpPr>
              <a:spLocks noChangeShapeType="1"/>
            </p:cNvSpPr>
            <p:nvPr/>
          </p:nvSpPr>
          <p:spPr bwMode="auto">
            <a:xfrm flipH="1">
              <a:off x="1760" y="1818"/>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45" name="Line 2025"/>
            <p:cNvSpPr>
              <a:spLocks noChangeShapeType="1"/>
            </p:cNvSpPr>
            <p:nvPr/>
          </p:nvSpPr>
          <p:spPr bwMode="auto">
            <a:xfrm flipH="1">
              <a:off x="1760" y="1806"/>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46" name="Line 2026"/>
            <p:cNvSpPr>
              <a:spLocks noChangeShapeType="1"/>
            </p:cNvSpPr>
            <p:nvPr/>
          </p:nvSpPr>
          <p:spPr bwMode="auto">
            <a:xfrm flipH="1">
              <a:off x="1760" y="1796"/>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47" name="Line 2027"/>
            <p:cNvSpPr>
              <a:spLocks noChangeShapeType="1"/>
            </p:cNvSpPr>
            <p:nvPr/>
          </p:nvSpPr>
          <p:spPr bwMode="auto">
            <a:xfrm flipH="1">
              <a:off x="1760" y="1784"/>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48" name="Line 2028"/>
            <p:cNvSpPr>
              <a:spLocks noChangeShapeType="1"/>
            </p:cNvSpPr>
            <p:nvPr/>
          </p:nvSpPr>
          <p:spPr bwMode="auto">
            <a:xfrm flipH="1">
              <a:off x="1760" y="1774"/>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49" name="Line 2029"/>
            <p:cNvSpPr>
              <a:spLocks noChangeShapeType="1"/>
            </p:cNvSpPr>
            <p:nvPr/>
          </p:nvSpPr>
          <p:spPr bwMode="auto">
            <a:xfrm flipH="1">
              <a:off x="1760" y="1762"/>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50" name="Line 2030"/>
            <p:cNvSpPr>
              <a:spLocks noChangeShapeType="1"/>
            </p:cNvSpPr>
            <p:nvPr/>
          </p:nvSpPr>
          <p:spPr bwMode="auto">
            <a:xfrm flipH="1">
              <a:off x="1760" y="1751"/>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51" name="Line 2031"/>
            <p:cNvSpPr>
              <a:spLocks noChangeShapeType="1"/>
            </p:cNvSpPr>
            <p:nvPr/>
          </p:nvSpPr>
          <p:spPr bwMode="auto">
            <a:xfrm flipH="1">
              <a:off x="1760" y="1740"/>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52" name="Line 2032"/>
            <p:cNvSpPr>
              <a:spLocks noChangeShapeType="1"/>
            </p:cNvSpPr>
            <p:nvPr/>
          </p:nvSpPr>
          <p:spPr bwMode="auto">
            <a:xfrm flipH="1">
              <a:off x="1760" y="1729"/>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53" name="Line 2033"/>
            <p:cNvSpPr>
              <a:spLocks noChangeShapeType="1"/>
            </p:cNvSpPr>
            <p:nvPr/>
          </p:nvSpPr>
          <p:spPr bwMode="auto">
            <a:xfrm flipH="1">
              <a:off x="1760" y="1717"/>
              <a:ext cx="143" cy="14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54" name="Line 2034"/>
            <p:cNvSpPr>
              <a:spLocks noChangeShapeType="1"/>
            </p:cNvSpPr>
            <p:nvPr/>
          </p:nvSpPr>
          <p:spPr bwMode="auto">
            <a:xfrm flipH="1">
              <a:off x="1760" y="1707"/>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55" name="Line 2035"/>
            <p:cNvSpPr>
              <a:spLocks noChangeShapeType="1"/>
            </p:cNvSpPr>
            <p:nvPr/>
          </p:nvSpPr>
          <p:spPr bwMode="auto">
            <a:xfrm flipH="1">
              <a:off x="1760" y="1695"/>
              <a:ext cx="143" cy="14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56" name="Line 2036"/>
            <p:cNvSpPr>
              <a:spLocks noChangeShapeType="1"/>
            </p:cNvSpPr>
            <p:nvPr/>
          </p:nvSpPr>
          <p:spPr bwMode="auto">
            <a:xfrm flipH="1">
              <a:off x="1760" y="1685"/>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57" name="Line 2037"/>
            <p:cNvSpPr>
              <a:spLocks noChangeShapeType="1"/>
            </p:cNvSpPr>
            <p:nvPr/>
          </p:nvSpPr>
          <p:spPr bwMode="auto">
            <a:xfrm flipH="1">
              <a:off x="1760" y="1674"/>
              <a:ext cx="143" cy="141"/>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58" name="Line 2038"/>
            <p:cNvSpPr>
              <a:spLocks noChangeShapeType="1"/>
            </p:cNvSpPr>
            <p:nvPr/>
          </p:nvSpPr>
          <p:spPr bwMode="auto">
            <a:xfrm flipH="1">
              <a:off x="1760" y="1662"/>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59" name="Line 2039"/>
            <p:cNvSpPr>
              <a:spLocks noChangeShapeType="1"/>
            </p:cNvSpPr>
            <p:nvPr/>
          </p:nvSpPr>
          <p:spPr bwMode="auto">
            <a:xfrm flipH="1">
              <a:off x="1760" y="1652"/>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60" name="Line 2040"/>
            <p:cNvSpPr>
              <a:spLocks noChangeShapeType="1"/>
            </p:cNvSpPr>
            <p:nvPr/>
          </p:nvSpPr>
          <p:spPr bwMode="auto">
            <a:xfrm flipH="1">
              <a:off x="1760" y="1640"/>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61" name="Line 2041"/>
            <p:cNvSpPr>
              <a:spLocks noChangeShapeType="1"/>
            </p:cNvSpPr>
            <p:nvPr/>
          </p:nvSpPr>
          <p:spPr bwMode="auto">
            <a:xfrm flipH="1">
              <a:off x="1760" y="1628"/>
              <a:ext cx="143" cy="14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62" name="Line 2042"/>
            <p:cNvSpPr>
              <a:spLocks noChangeShapeType="1"/>
            </p:cNvSpPr>
            <p:nvPr/>
          </p:nvSpPr>
          <p:spPr bwMode="auto">
            <a:xfrm flipH="1">
              <a:off x="1760" y="1618"/>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63" name="Line 2043"/>
            <p:cNvSpPr>
              <a:spLocks noChangeShapeType="1"/>
            </p:cNvSpPr>
            <p:nvPr/>
          </p:nvSpPr>
          <p:spPr bwMode="auto">
            <a:xfrm flipH="1">
              <a:off x="1760" y="1607"/>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64" name="Line 2044"/>
            <p:cNvSpPr>
              <a:spLocks noChangeShapeType="1"/>
            </p:cNvSpPr>
            <p:nvPr/>
          </p:nvSpPr>
          <p:spPr bwMode="auto">
            <a:xfrm flipH="1">
              <a:off x="1760" y="1596"/>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65" name="Line 2045"/>
            <p:cNvSpPr>
              <a:spLocks noChangeShapeType="1"/>
            </p:cNvSpPr>
            <p:nvPr/>
          </p:nvSpPr>
          <p:spPr bwMode="auto">
            <a:xfrm flipH="1">
              <a:off x="1760" y="1585"/>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66" name="Line 2046"/>
            <p:cNvSpPr>
              <a:spLocks noChangeShapeType="1"/>
            </p:cNvSpPr>
            <p:nvPr/>
          </p:nvSpPr>
          <p:spPr bwMode="auto">
            <a:xfrm flipH="1">
              <a:off x="1760" y="1573"/>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67" name="Line 2047"/>
            <p:cNvSpPr>
              <a:spLocks noChangeShapeType="1"/>
            </p:cNvSpPr>
            <p:nvPr/>
          </p:nvSpPr>
          <p:spPr bwMode="auto">
            <a:xfrm flipH="1">
              <a:off x="1760" y="1563"/>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68" name="Line 2048"/>
            <p:cNvSpPr>
              <a:spLocks noChangeShapeType="1"/>
            </p:cNvSpPr>
            <p:nvPr/>
          </p:nvSpPr>
          <p:spPr bwMode="auto">
            <a:xfrm flipH="1">
              <a:off x="1760" y="1551"/>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69" name="Line 2049"/>
            <p:cNvSpPr>
              <a:spLocks noChangeShapeType="1"/>
            </p:cNvSpPr>
            <p:nvPr/>
          </p:nvSpPr>
          <p:spPr bwMode="auto">
            <a:xfrm flipH="1">
              <a:off x="1760" y="1540"/>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70" name="Line 2050"/>
            <p:cNvSpPr>
              <a:spLocks noChangeShapeType="1"/>
            </p:cNvSpPr>
            <p:nvPr/>
          </p:nvSpPr>
          <p:spPr bwMode="auto">
            <a:xfrm flipH="1">
              <a:off x="1760" y="1529"/>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71" name="Line 2051"/>
            <p:cNvSpPr>
              <a:spLocks noChangeShapeType="1"/>
            </p:cNvSpPr>
            <p:nvPr/>
          </p:nvSpPr>
          <p:spPr bwMode="auto">
            <a:xfrm flipH="1">
              <a:off x="1760" y="1518"/>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72" name="Line 2052"/>
            <p:cNvSpPr>
              <a:spLocks noChangeShapeType="1"/>
            </p:cNvSpPr>
            <p:nvPr/>
          </p:nvSpPr>
          <p:spPr bwMode="auto">
            <a:xfrm flipH="1">
              <a:off x="1760" y="1507"/>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73" name="Line 2053"/>
            <p:cNvSpPr>
              <a:spLocks noChangeShapeType="1"/>
            </p:cNvSpPr>
            <p:nvPr/>
          </p:nvSpPr>
          <p:spPr bwMode="auto">
            <a:xfrm flipH="1">
              <a:off x="1760" y="1496"/>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74" name="Line 2054"/>
            <p:cNvSpPr>
              <a:spLocks noChangeShapeType="1"/>
            </p:cNvSpPr>
            <p:nvPr/>
          </p:nvSpPr>
          <p:spPr bwMode="auto">
            <a:xfrm flipH="1">
              <a:off x="1760" y="1484"/>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75" name="Line 2055"/>
            <p:cNvSpPr>
              <a:spLocks noChangeShapeType="1"/>
            </p:cNvSpPr>
            <p:nvPr/>
          </p:nvSpPr>
          <p:spPr bwMode="auto">
            <a:xfrm flipH="1">
              <a:off x="1760" y="1474"/>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76" name="Line 2056"/>
            <p:cNvSpPr>
              <a:spLocks noChangeShapeType="1"/>
            </p:cNvSpPr>
            <p:nvPr/>
          </p:nvSpPr>
          <p:spPr bwMode="auto">
            <a:xfrm flipH="1">
              <a:off x="1760" y="1462"/>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77" name="Line 2057"/>
            <p:cNvSpPr>
              <a:spLocks noChangeShapeType="1"/>
            </p:cNvSpPr>
            <p:nvPr/>
          </p:nvSpPr>
          <p:spPr bwMode="auto">
            <a:xfrm flipH="1">
              <a:off x="1760" y="1451"/>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78" name="Line 2058"/>
            <p:cNvSpPr>
              <a:spLocks noChangeShapeType="1"/>
            </p:cNvSpPr>
            <p:nvPr/>
          </p:nvSpPr>
          <p:spPr bwMode="auto">
            <a:xfrm flipH="1">
              <a:off x="1760" y="1440"/>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79" name="Line 2059"/>
            <p:cNvSpPr>
              <a:spLocks noChangeShapeType="1"/>
            </p:cNvSpPr>
            <p:nvPr/>
          </p:nvSpPr>
          <p:spPr bwMode="auto">
            <a:xfrm flipH="1">
              <a:off x="1760" y="1429"/>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80" name="Line 2060"/>
            <p:cNvSpPr>
              <a:spLocks noChangeShapeType="1"/>
            </p:cNvSpPr>
            <p:nvPr/>
          </p:nvSpPr>
          <p:spPr bwMode="auto">
            <a:xfrm flipH="1">
              <a:off x="1760" y="1418"/>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81" name="Line 2061"/>
            <p:cNvSpPr>
              <a:spLocks noChangeShapeType="1"/>
            </p:cNvSpPr>
            <p:nvPr/>
          </p:nvSpPr>
          <p:spPr bwMode="auto">
            <a:xfrm flipH="1">
              <a:off x="1760" y="1407"/>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82" name="Line 2062"/>
            <p:cNvSpPr>
              <a:spLocks noChangeShapeType="1"/>
            </p:cNvSpPr>
            <p:nvPr/>
          </p:nvSpPr>
          <p:spPr bwMode="auto">
            <a:xfrm flipH="1">
              <a:off x="1760" y="1395"/>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83" name="Line 2063"/>
            <p:cNvSpPr>
              <a:spLocks noChangeShapeType="1"/>
            </p:cNvSpPr>
            <p:nvPr/>
          </p:nvSpPr>
          <p:spPr bwMode="auto">
            <a:xfrm flipH="1">
              <a:off x="1760" y="1385"/>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84" name="Line 2064"/>
            <p:cNvSpPr>
              <a:spLocks noChangeShapeType="1"/>
            </p:cNvSpPr>
            <p:nvPr/>
          </p:nvSpPr>
          <p:spPr bwMode="auto">
            <a:xfrm flipH="1">
              <a:off x="1760" y="1373"/>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85" name="Line 2065"/>
            <p:cNvSpPr>
              <a:spLocks noChangeShapeType="1"/>
            </p:cNvSpPr>
            <p:nvPr/>
          </p:nvSpPr>
          <p:spPr bwMode="auto">
            <a:xfrm flipH="1">
              <a:off x="1760" y="1363"/>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86" name="Line 2066"/>
            <p:cNvSpPr>
              <a:spLocks noChangeShapeType="1"/>
            </p:cNvSpPr>
            <p:nvPr/>
          </p:nvSpPr>
          <p:spPr bwMode="auto">
            <a:xfrm flipH="1">
              <a:off x="1760" y="1351"/>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87" name="Line 2067"/>
            <p:cNvSpPr>
              <a:spLocks noChangeShapeType="1"/>
            </p:cNvSpPr>
            <p:nvPr/>
          </p:nvSpPr>
          <p:spPr bwMode="auto">
            <a:xfrm flipH="1">
              <a:off x="1760" y="1340"/>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88" name="Line 2068"/>
            <p:cNvSpPr>
              <a:spLocks noChangeShapeType="1"/>
            </p:cNvSpPr>
            <p:nvPr/>
          </p:nvSpPr>
          <p:spPr bwMode="auto">
            <a:xfrm flipH="1">
              <a:off x="1760" y="1330"/>
              <a:ext cx="143" cy="141"/>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89" name="Line 2069"/>
            <p:cNvSpPr>
              <a:spLocks noChangeShapeType="1"/>
            </p:cNvSpPr>
            <p:nvPr/>
          </p:nvSpPr>
          <p:spPr bwMode="auto">
            <a:xfrm flipH="1">
              <a:off x="1760" y="1318"/>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90" name="Line 2070"/>
            <p:cNvSpPr>
              <a:spLocks noChangeShapeType="1"/>
            </p:cNvSpPr>
            <p:nvPr/>
          </p:nvSpPr>
          <p:spPr bwMode="auto">
            <a:xfrm flipH="1">
              <a:off x="1760" y="1306"/>
              <a:ext cx="143" cy="14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91" name="Line 2071"/>
            <p:cNvSpPr>
              <a:spLocks noChangeShapeType="1"/>
            </p:cNvSpPr>
            <p:nvPr/>
          </p:nvSpPr>
          <p:spPr bwMode="auto">
            <a:xfrm flipH="1">
              <a:off x="1760" y="1296"/>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92" name="Line 2072"/>
            <p:cNvSpPr>
              <a:spLocks noChangeShapeType="1"/>
            </p:cNvSpPr>
            <p:nvPr/>
          </p:nvSpPr>
          <p:spPr bwMode="auto">
            <a:xfrm flipH="1">
              <a:off x="1760" y="1285"/>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93" name="Line 2073"/>
            <p:cNvSpPr>
              <a:spLocks noChangeShapeType="1"/>
            </p:cNvSpPr>
            <p:nvPr/>
          </p:nvSpPr>
          <p:spPr bwMode="auto">
            <a:xfrm flipH="1">
              <a:off x="1760" y="1274"/>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94" name="Line 2074"/>
            <p:cNvSpPr>
              <a:spLocks noChangeShapeType="1"/>
            </p:cNvSpPr>
            <p:nvPr/>
          </p:nvSpPr>
          <p:spPr bwMode="auto">
            <a:xfrm flipH="1">
              <a:off x="1760" y="1263"/>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95" name="Line 2075"/>
            <p:cNvSpPr>
              <a:spLocks noChangeShapeType="1"/>
            </p:cNvSpPr>
            <p:nvPr/>
          </p:nvSpPr>
          <p:spPr bwMode="auto">
            <a:xfrm flipH="1">
              <a:off x="1760" y="1251"/>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96" name="Line 2076"/>
            <p:cNvSpPr>
              <a:spLocks noChangeShapeType="1"/>
            </p:cNvSpPr>
            <p:nvPr/>
          </p:nvSpPr>
          <p:spPr bwMode="auto">
            <a:xfrm flipH="1">
              <a:off x="1760" y="1241"/>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97" name="Line 2077"/>
            <p:cNvSpPr>
              <a:spLocks noChangeShapeType="1"/>
            </p:cNvSpPr>
            <p:nvPr/>
          </p:nvSpPr>
          <p:spPr bwMode="auto">
            <a:xfrm flipH="1">
              <a:off x="1760" y="1229"/>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98" name="Line 2078"/>
            <p:cNvSpPr>
              <a:spLocks noChangeShapeType="1"/>
            </p:cNvSpPr>
            <p:nvPr/>
          </p:nvSpPr>
          <p:spPr bwMode="auto">
            <a:xfrm flipH="1">
              <a:off x="1760" y="1218"/>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99" name="Line 2079"/>
            <p:cNvSpPr>
              <a:spLocks noChangeShapeType="1"/>
            </p:cNvSpPr>
            <p:nvPr/>
          </p:nvSpPr>
          <p:spPr bwMode="auto">
            <a:xfrm flipH="1">
              <a:off x="1760" y="1207"/>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00" name="Line 2080"/>
            <p:cNvSpPr>
              <a:spLocks noChangeShapeType="1"/>
            </p:cNvSpPr>
            <p:nvPr/>
          </p:nvSpPr>
          <p:spPr bwMode="auto">
            <a:xfrm flipH="1">
              <a:off x="1760" y="1196"/>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01" name="Line 2081"/>
            <p:cNvSpPr>
              <a:spLocks noChangeShapeType="1"/>
            </p:cNvSpPr>
            <p:nvPr/>
          </p:nvSpPr>
          <p:spPr bwMode="auto">
            <a:xfrm flipH="1">
              <a:off x="1760" y="1185"/>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02" name="Line 2082"/>
            <p:cNvSpPr>
              <a:spLocks noChangeShapeType="1"/>
            </p:cNvSpPr>
            <p:nvPr/>
          </p:nvSpPr>
          <p:spPr bwMode="auto">
            <a:xfrm flipH="1">
              <a:off x="1760" y="1174"/>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03" name="Line 2083"/>
            <p:cNvSpPr>
              <a:spLocks noChangeShapeType="1"/>
            </p:cNvSpPr>
            <p:nvPr/>
          </p:nvSpPr>
          <p:spPr bwMode="auto">
            <a:xfrm flipH="1">
              <a:off x="1760" y="1162"/>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04" name="Line 2084"/>
            <p:cNvSpPr>
              <a:spLocks noChangeShapeType="1"/>
            </p:cNvSpPr>
            <p:nvPr/>
          </p:nvSpPr>
          <p:spPr bwMode="auto">
            <a:xfrm flipH="1">
              <a:off x="1760" y="1152"/>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05" name="Line 2085"/>
            <p:cNvSpPr>
              <a:spLocks noChangeShapeType="1"/>
            </p:cNvSpPr>
            <p:nvPr/>
          </p:nvSpPr>
          <p:spPr bwMode="auto">
            <a:xfrm flipH="1">
              <a:off x="1760" y="1140"/>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06" name="Line 2086"/>
            <p:cNvSpPr>
              <a:spLocks noChangeShapeType="1"/>
            </p:cNvSpPr>
            <p:nvPr/>
          </p:nvSpPr>
          <p:spPr bwMode="auto">
            <a:xfrm flipH="1">
              <a:off x="1760" y="1129"/>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07" name="Line 2087"/>
            <p:cNvSpPr>
              <a:spLocks noChangeShapeType="1"/>
            </p:cNvSpPr>
            <p:nvPr/>
          </p:nvSpPr>
          <p:spPr bwMode="auto">
            <a:xfrm flipH="1">
              <a:off x="1760" y="1118"/>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08" name="Line 2088"/>
            <p:cNvSpPr>
              <a:spLocks noChangeShapeType="1"/>
            </p:cNvSpPr>
            <p:nvPr/>
          </p:nvSpPr>
          <p:spPr bwMode="auto">
            <a:xfrm flipH="1">
              <a:off x="1760" y="1107"/>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09" name="Line 2089"/>
            <p:cNvSpPr>
              <a:spLocks noChangeShapeType="1"/>
            </p:cNvSpPr>
            <p:nvPr/>
          </p:nvSpPr>
          <p:spPr bwMode="auto">
            <a:xfrm flipH="1">
              <a:off x="1760" y="1096"/>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10" name="Line 2090"/>
            <p:cNvSpPr>
              <a:spLocks noChangeShapeType="1"/>
            </p:cNvSpPr>
            <p:nvPr/>
          </p:nvSpPr>
          <p:spPr bwMode="auto">
            <a:xfrm flipH="1">
              <a:off x="1760" y="1085"/>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11" name="Line 2091"/>
            <p:cNvSpPr>
              <a:spLocks noChangeShapeType="1"/>
            </p:cNvSpPr>
            <p:nvPr/>
          </p:nvSpPr>
          <p:spPr bwMode="auto">
            <a:xfrm flipH="1">
              <a:off x="1760" y="1073"/>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12" name="Line 2092"/>
            <p:cNvSpPr>
              <a:spLocks noChangeShapeType="1"/>
            </p:cNvSpPr>
            <p:nvPr/>
          </p:nvSpPr>
          <p:spPr bwMode="auto">
            <a:xfrm flipH="1">
              <a:off x="1760" y="1063"/>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13" name="Line 2093"/>
            <p:cNvSpPr>
              <a:spLocks noChangeShapeType="1"/>
            </p:cNvSpPr>
            <p:nvPr/>
          </p:nvSpPr>
          <p:spPr bwMode="auto">
            <a:xfrm flipH="1">
              <a:off x="1760" y="1051"/>
              <a:ext cx="143" cy="14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14" name="Line 2094"/>
            <p:cNvSpPr>
              <a:spLocks noChangeShapeType="1"/>
            </p:cNvSpPr>
            <p:nvPr/>
          </p:nvSpPr>
          <p:spPr bwMode="auto">
            <a:xfrm flipH="1">
              <a:off x="1760" y="1040"/>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15" name="Line 2095"/>
            <p:cNvSpPr>
              <a:spLocks noChangeShapeType="1"/>
            </p:cNvSpPr>
            <p:nvPr/>
          </p:nvSpPr>
          <p:spPr bwMode="auto">
            <a:xfrm flipH="1">
              <a:off x="1760" y="1030"/>
              <a:ext cx="143" cy="141"/>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16" name="Line 2096"/>
            <p:cNvSpPr>
              <a:spLocks noChangeShapeType="1"/>
            </p:cNvSpPr>
            <p:nvPr/>
          </p:nvSpPr>
          <p:spPr bwMode="auto">
            <a:xfrm flipH="1">
              <a:off x="1760" y="1018"/>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17" name="Line 2097"/>
            <p:cNvSpPr>
              <a:spLocks noChangeShapeType="1"/>
            </p:cNvSpPr>
            <p:nvPr/>
          </p:nvSpPr>
          <p:spPr bwMode="auto">
            <a:xfrm flipH="1">
              <a:off x="1760" y="1008"/>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18" name="Line 2098"/>
            <p:cNvSpPr>
              <a:spLocks noChangeShapeType="1"/>
            </p:cNvSpPr>
            <p:nvPr/>
          </p:nvSpPr>
          <p:spPr bwMode="auto">
            <a:xfrm flipH="1">
              <a:off x="1760" y="996"/>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19" name="Line 2099"/>
            <p:cNvSpPr>
              <a:spLocks noChangeShapeType="1"/>
            </p:cNvSpPr>
            <p:nvPr/>
          </p:nvSpPr>
          <p:spPr bwMode="auto">
            <a:xfrm flipH="1">
              <a:off x="1760" y="985"/>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20" name="Line 2100"/>
            <p:cNvSpPr>
              <a:spLocks noChangeShapeType="1"/>
            </p:cNvSpPr>
            <p:nvPr/>
          </p:nvSpPr>
          <p:spPr bwMode="auto">
            <a:xfrm flipH="1">
              <a:off x="1760" y="979"/>
              <a:ext cx="138" cy="137"/>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21" name="Line 2101"/>
            <p:cNvSpPr>
              <a:spLocks noChangeShapeType="1"/>
            </p:cNvSpPr>
            <p:nvPr/>
          </p:nvSpPr>
          <p:spPr bwMode="auto">
            <a:xfrm flipH="1">
              <a:off x="1760" y="979"/>
              <a:ext cx="127" cy="127"/>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22" name="Line 2102"/>
            <p:cNvSpPr>
              <a:spLocks noChangeShapeType="1"/>
            </p:cNvSpPr>
            <p:nvPr/>
          </p:nvSpPr>
          <p:spPr bwMode="auto">
            <a:xfrm flipH="1">
              <a:off x="1760" y="979"/>
              <a:ext cx="116" cy="115"/>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23" name="Line 2103"/>
            <p:cNvSpPr>
              <a:spLocks noChangeShapeType="1"/>
            </p:cNvSpPr>
            <p:nvPr/>
          </p:nvSpPr>
          <p:spPr bwMode="auto">
            <a:xfrm flipH="1">
              <a:off x="1760" y="979"/>
              <a:ext cx="104" cy="10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24" name="Line 2104"/>
            <p:cNvSpPr>
              <a:spLocks noChangeShapeType="1"/>
            </p:cNvSpPr>
            <p:nvPr/>
          </p:nvSpPr>
          <p:spPr bwMode="auto">
            <a:xfrm flipH="1">
              <a:off x="1760" y="979"/>
              <a:ext cx="94" cy="9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25" name="Line 2105"/>
            <p:cNvSpPr>
              <a:spLocks noChangeShapeType="1"/>
            </p:cNvSpPr>
            <p:nvPr/>
          </p:nvSpPr>
          <p:spPr bwMode="auto">
            <a:xfrm flipH="1">
              <a:off x="1760" y="979"/>
              <a:ext cx="82" cy="8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26" name="Line 2106"/>
            <p:cNvSpPr>
              <a:spLocks noChangeShapeType="1"/>
            </p:cNvSpPr>
            <p:nvPr/>
          </p:nvSpPr>
          <p:spPr bwMode="auto">
            <a:xfrm flipH="1">
              <a:off x="1760" y="979"/>
              <a:ext cx="72" cy="70"/>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27" name="Line 2107"/>
            <p:cNvSpPr>
              <a:spLocks noChangeShapeType="1"/>
            </p:cNvSpPr>
            <p:nvPr/>
          </p:nvSpPr>
          <p:spPr bwMode="auto">
            <a:xfrm flipH="1">
              <a:off x="1760" y="979"/>
              <a:ext cx="60" cy="60"/>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28" name="Line 2108"/>
            <p:cNvSpPr>
              <a:spLocks noChangeShapeType="1"/>
            </p:cNvSpPr>
            <p:nvPr/>
          </p:nvSpPr>
          <p:spPr bwMode="auto">
            <a:xfrm flipH="1">
              <a:off x="1760" y="979"/>
              <a:ext cx="49" cy="48"/>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29" name="Line 2109"/>
            <p:cNvSpPr>
              <a:spLocks noChangeShapeType="1"/>
            </p:cNvSpPr>
            <p:nvPr/>
          </p:nvSpPr>
          <p:spPr bwMode="auto">
            <a:xfrm flipH="1">
              <a:off x="1760" y="979"/>
              <a:ext cx="38" cy="38"/>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30" name="Line 2110"/>
            <p:cNvSpPr>
              <a:spLocks noChangeShapeType="1"/>
            </p:cNvSpPr>
            <p:nvPr/>
          </p:nvSpPr>
          <p:spPr bwMode="auto">
            <a:xfrm flipH="1">
              <a:off x="1760" y="979"/>
              <a:ext cx="27" cy="26"/>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31" name="Line 2111"/>
            <p:cNvSpPr>
              <a:spLocks noChangeShapeType="1"/>
            </p:cNvSpPr>
            <p:nvPr/>
          </p:nvSpPr>
          <p:spPr bwMode="auto">
            <a:xfrm flipH="1">
              <a:off x="1760" y="979"/>
              <a:ext cx="15" cy="15"/>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32" name="Line 2112"/>
            <p:cNvSpPr>
              <a:spLocks noChangeShapeType="1"/>
            </p:cNvSpPr>
            <p:nvPr/>
          </p:nvSpPr>
          <p:spPr bwMode="auto">
            <a:xfrm flipH="1">
              <a:off x="1760" y="979"/>
              <a:ext cx="5"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33" name="Line 2113"/>
            <p:cNvSpPr>
              <a:spLocks noChangeShapeType="1"/>
            </p:cNvSpPr>
            <p:nvPr/>
          </p:nvSpPr>
          <p:spPr bwMode="auto">
            <a:xfrm>
              <a:off x="1892" y="979"/>
              <a:ext cx="11" cy="10"/>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34" name="Line 2114"/>
            <p:cNvSpPr>
              <a:spLocks noChangeShapeType="1"/>
            </p:cNvSpPr>
            <p:nvPr/>
          </p:nvSpPr>
          <p:spPr bwMode="auto">
            <a:xfrm>
              <a:off x="1881" y="979"/>
              <a:ext cx="22" cy="2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35" name="Line 2115"/>
            <p:cNvSpPr>
              <a:spLocks noChangeShapeType="1"/>
            </p:cNvSpPr>
            <p:nvPr/>
          </p:nvSpPr>
          <p:spPr bwMode="auto">
            <a:xfrm>
              <a:off x="1870" y="979"/>
              <a:ext cx="33" cy="3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36" name="Line 2116"/>
            <p:cNvSpPr>
              <a:spLocks noChangeShapeType="1"/>
            </p:cNvSpPr>
            <p:nvPr/>
          </p:nvSpPr>
          <p:spPr bwMode="auto">
            <a:xfrm>
              <a:off x="1858" y="979"/>
              <a:ext cx="45" cy="4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37" name="Line 2117"/>
            <p:cNvSpPr>
              <a:spLocks noChangeShapeType="1"/>
            </p:cNvSpPr>
            <p:nvPr/>
          </p:nvSpPr>
          <p:spPr bwMode="auto">
            <a:xfrm>
              <a:off x="1848" y="979"/>
              <a:ext cx="55" cy="55"/>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38" name="Line 2118"/>
            <p:cNvSpPr>
              <a:spLocks noChangeShapeType="1"/>
            </p:cNvSpPr>
            <p:nvPr/>
          </p:nvSpPr>
          <p:spPr bwMode="auto">
            <a:xfrm>
              <a:off x="1836" y="979"/>
              <a:ext cx="67" cy="65"/>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39" name="Line 2119"/>
            <p:cNvSpPr>
              <a:spLocks noChangeShapeType="1"/>
            </p:cNvSpPr>
            <p:nvPr/>
          </p:nvSpPr>
          <p:spPr bwMode="auto">
            <a:xfrm>
              <a:off x="1826" y="979"/>
              <a:ext cx="77" cy="77"/>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40" name="Line 2120"/>
            <p:cNvSpPr>
              <a:spLocks noChangeShapeType="1"/>
            </p:cNvSpPr>
            <p:nvPr/>
          </p:nvSpPr>
          <p:spPr bwMode="auto">
            <a:xfrm>
              <a:off x="1814" y="979"/>
              <a:ext cx="89" cy="89"/>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41" name="Line 2121"/>
            <p:cNvSpPr>
              <a:spLocks noChangeShapeType="1"/>
            </p:cNvSpPr>
            <p:nvPr/>
          </p:nvSpPr>
          <p:spPr bwMode="auto">
            <a:xfrm>
              <a:off x="1803" y="979"/>
              <a:ext cx="100" cy="99"/>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42" name="Line 2122"/>
            <p:cNvSpPr>
              <a:spLocks noChangeShapeType="1"/>
            </p:cNvSpPr>
            <p:nvPr/>
          </p:nvSpPr>
          <p:spPr bwMode="auto">
            <a:xfrm>
              <a:off x="1792" y="979"/>
              <a:ext cx="111" cy="111"/>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43" name="Line 2123"/>
            <p:cNvSpPr>
              <a:spLocks noChangeShapeType="1"/>
            </p:cNvSpPr>
            <p:nvPr/>
          </p:nvSpPr>
          <p:spPr bwMode="auto">
            <a:xfrm>
              <a:off x="1781" y="979"/>
              <a:ext cx="122" cy="12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44" name="Line 2124"/>
            <p:cNvSpPr>
              <a:spLocks noChangeShapeType="1"/>
            </p:cNvSpPr>
            <p:nvPr/>
          </p:nvSpPr>
          <p:spPr bwMode="auto">
            <a:xfrm>
              <a:off x="1769" y="979"/>
              <a:ext cx="134" cy="13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45" name="Line 2125"/>
            <p:cNvSpPr>
              <a:spLocks noChangeShapeType="1"/>
            </p:cNvSpPr>
            <p:nvPr/>
          </p:nvSpPr>
          <p:spPr bwMode="auto">
            <a:xfrm>
              <a:off x="1760" y="980"/>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46" name="Line 2126"/>
            <p:cNvSpPr>
              <a:spLocks noChangeShapeType="1"/>
            </p:cNvSpPr>
            <p:nvPr/>
          </p:nvSpPr>
          <p:spPr bwMode="auto">
            <a:xfrm>
              <a:off x="1760" y="992"/>
              <a:ext cx="143" cy="141"/>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47" name="Line 2127"/>
            <p:cNvSpPr>
              <a:spLocks noChangeShapeType="1"/>
            </p:cNvSpPr>
            <p:nvPr/>
          </p:nvSpPr>
          <p:spPr bwMode="auto">
            <a:xfrm>
              <a:off x="1760" y="1003"/>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48" name="Line 2128"/>
            <p:cNvSpPr>
              <a:spLocks noChangeShapeType="1"/>
            </p:cNvSpPr>
            <p:nvPr/>
          </p:nvSpPr>
          <p:spPr bwMode="auto">
            <a:xfrm>
              <a:off x="1760" y="1013"/>
              <a:ext cx="143" cy="14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49" name="Line 2129"/>
            <p:cNvSpPr>
              <a:spLocks noChangeShapeType="1"/>
            </p:cNvSpPr>
            <p:nvPr/>
          </p:nvSpPr>
          <p:spPr bwMode="auto">
            <a:xfrm>
              <a:off x="1760" y="1025"/>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50" name="Line 2130"/>
            <p:cNvSpPr>
              <a:spLocks noChangeShapeType="1"/>
            </p:cNvSpPr>
            <p:nvPr/>
          </p:nvSpPr>
          <p:spPr bwMode="auto">
            <a:xfrm>
              <a:off x="1760" y="1035"/>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51" name="Line 2131"/>
            <p:cNvSpPr>
              <a:spLocks noChangeShapeType="1"/>
            </p:cNvSpPr>
            <p:nvPr/>
          </p:nvSpPr>
          <p:spPr bwMode="auto">
            <a:xfrm>
              <a:off x="1760" y="1047"/>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52" name="Line 2132"/>
            <p:cNvSpPr>
              <a:spLocks noChangeShapeType="1"/>
            </p:cNvSpPr>
            <p:nvPr/>
          </p:nvSpPr>
          <p:spPr bwMode="auto">
            <a:xfrm>
              <a:off x="1760" y="1058"/>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53" name="Line 2133"/>
            <p:cNvSpPr>
              <a:spLocks noChangeShapeType="1"/>
            </p:cNvSpPr>
            <p:nvPr/>
          </p:nvSpPr>
          <p:spPr bwMode="auto">
            <a:xfrm>
              <a:off x="1760" y="1069"/>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54" name="Line 2134"/>
            <p:cNvSpPr>
              <a:spLocks noChangeShapeType="1"/>
            </p:cNvSpPr>
            <p:nvPr/>
          </p:nvSpPr>
          <p:spPr bwMode="auto">
            <a:xfrm>
              <a:off x="1760" y="1080"/>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55" name="Line 2135"/>
            <p:cNvSpPr>
              <a:spLocks noChangeShapeType="1"/>
            </p:cNvSpPr>
            <p:nvPr/>
          </p:nvSpPr>
          <p:spPr bwMode="auto">
            <a:xfrm>
              <a:off x="1760" y="1092"/>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56" name="Line 2136"/>
            <p:cNvSpPr>
              <a:spLocks noChangeShapeType="1"/>
            </p:cNvSpPr>
            <p:nvPr/>
          </p:nvSpPr>
          <p:spPr bwMode="auto">
            <a:xfrm>
              <a:off x="1760" y="1102"/>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57" name="Line 2137"/>
            <p:cNvSpPr>
              <a:spLocks noChangeShapeType="1"/>
            </p:cNvSpPr>
            <p:nvPr/>
          </p:nvSpPr>
          <p:spPr bwMode="auto">
            <a:xfrm>
              <a:off x="1760" y="1114"/>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58" name="Line 2138"/>
            <p:cNvSpPr>
              <a:spLocks noChangeShapeType="1"/>
            </p:cNvSpPr>
            <p:nvPr/>
          </p:nvSpPr>
          <p:spPr bwMode="auto">
            <a:xfrm>
              <a:off x="1760" y="1124"/>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59" name="Line 2139"/>
            <p:cNvSpPr>
              <a:spLocks noChangeShapeType="1"/>
            </p:cNvSpPr>
            <p:nvPr/>
          </p:nvSpPr>
          <p:spPr bwMode="auto">
            <a:xfrm>
              <a:off x="1760" y="1136"/>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60" name="Line 2140"/>
            <p:cNvSpPr>
              <a:spLocks noChangeShapeType="1"/>
            </p:cNvSpPr>
            <p:nvPr/>
          </p:nvSpPr>
          <p:spPr bwMode="auto">
            <a:xfrm>
              <a:off x="1760" y="1147"/>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61" name="Line 2141"/>
            <p:cNvSpPr>
              <a:spLocks noChangeShapeType="1"/>
            </p:cNvSpPr>
            <p:nvPr/>
          </p:nvSpPr>
          <p:spPr bwMode="auto">
            <a:xfrm>
              <a:off x="1760" y="1158"/>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62" name="Line 2142"/>
            <p:cNvSpPr>
              <a:spLocks noChangeShapeType="1"/>
            </p:cNvSpPr>
            <p:nvPr/>
          </p:nvSpPr>
          <p:spPr bwMode="auto">
            <a:xfrm>
              <a:off x="1760" y="1169"/>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63" name="Line 2143"/>
            <p:cNvSpPr>
              <a:spLocks noChangeShapeType="1"/>
            </p:cNvSpPr>
            <p:nvPr/>
          </p:nvSpPr>
          <p:spPr bwMode="auto">
            <a:xfrm>
              <a:off x="1760" y="1181"/>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64" name="Line 2144"/>
            <p:cNvSpPr>
              <a:spLocks noChangeShapeType="1"/>
            </p:cNvSpPr>
            <p:nvPr/>
          </p:nvSpPr>
          <p:spPr bwMode="auto">
            <a:xfrm>
              <a:off x="1760" y="1191"/>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65" name="Line 2145"/>
            <p:cNvSpPr>
              <a:spLocks noChangeShapeType="1"/>
            </p:cNvSpPr>
            <p:nvPr/>
          </p:nvSpPr>
          <p:spPr bwMode="auto">
            <a:xfrm>
              <a:off x="1760" y="1203"/>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66" name="Line 2146"/>
            <p:cNvSpPr>
              <a:spLocks noChangeShapeType="1"/>
            </p:cNvSpPr>
            <p:nvPr/>
          </p:nvSpPr>
          <p:spPr bwMode="auto">
            <a:xfrm>
              <a:off x="1760" y="1213"/>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67" name="Line 2147"/>
            <p:cNvSpPr>
              <a:spLocks noChangeShapeType="1"/>
            </p:cNvSpPr>
            <p:nvPr/>
          </p:nvSpPr>
          <p:spPr bwMode="auto">
            <a:xfrm>
              <a:off x="1760" y="1225"/>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68" name="Line 2148"/>
            <p:cNvSpPr>
              <a:spLocks noChangeShapeType="1"/>
            </p:cNvSpPr>
            <p:nvPr/>
          </p:nvSpPr>
          <p:spPr bwMode="auto">
            <a:xfrm>
              <a:off x="1760" y="1236"/>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69" name="Line 2149"/>
            <p:cNvSpPr>
              <a:spLocks noChangeShapeType="1"/>
            </p:cNvSpPr>
            <p:nvPr/>
          </p:nvSpPr>
          <p:spPr bwMode="auto">
            <a:xfrm>
              <a:off x="1760" y="1247"/>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70" name="Line 2150"/>
            <p:cNvSpPr>
              <a:spLocks noChangeShapeType="1"/>
            </p:cNvSpPr>
            <p:nvPr/>
          </p:nvSpPr>
          <p:spPr bwMode="auto">
            <a:xfrm>
              <a:off x="1760" y="1258"/>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71" name="Line 2151"/>
            <p:cNvSpPr>
              <a:spLocks noChangeShapeType="1"/>
            </p:cNvSpPr>
            <p:nvPr/>
          </p:nvSpPr>
          <p:spPr bwMode="auto">
            <a:xfrm>
              <a:off x="1760" y="1270"/>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72" name="Line 2152"/>
            <p:cNvSpPr>
              <a:spLocks noChangeShapeType="1"/>
            </p:cNvSpPr>
            <p:nvPr/>
          </p:nvSpPr>
          <p:spPr bwMode="auto">
            <a:xfrm>
              <a:off x="1760" y="1280"/>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73" name="Line 2153"/>
            <p:cNvSpPr>
              <a:spLocks noChangeShapeType="1"/>
            </p:cNvSpPr>
            <p:nvPr/>
          </p:nvSpPr>
          <p:spPr bwMode="auto">
            <a:xfrm>
              <a:off x="1760" y="1292"/>
              <a:ext cx="143" cy="141"/>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74" name="Line 2154"/>
            <p:cNvSpPr>
              <a:spLocks noChangeShapeType="1"/>
            </p:cNvSpPr>
            <p:nvPr/>
          </p:nvSpPr>
          <p:spPr bwMode="auto">
            <a:xfrm>
              <a:off x="1760" y="1302"/>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75" name="Line 2155"/>
            <p:cNvSpPr>
              <a:spLocks noChangeShapeType="1"/>
            </p:cNvSpPr>
            <p:nvPr/>
          </p:nvSpPr>
          <p:spPr bwMode="auto">
            <a:xfrm>
              <a:off x="1760" y="1313"/>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76" name="Line 2156"/>
            <p:cNvSpPr>
              <a:spLocks noChangeShapeType="1"/>
            </p:cNvSpPr>
            <p:nvPr/>
          </p:nvSpPr>
          <p:spPr bwMode="auto">
            <a:xfrm>
              <a:off x="1760" y="1325"/>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77" name="Line 2157"/>
            <p:cNvSpPr>
              <a:spLocks noChangeShapeType="1"/>
            </p:cNvSpPr>
            <p:nvPr/>
          </p:nvSpPr>
          <p:spPr bwMode="auto">
            <a:xfrm>
              <a:off x="1760" y="1335"/>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78" name="Line 2158"/>
            <p:cNvSpPr>
              <a:spLocks noChangeShapeType="1"/>
            </p:cNvSpPr>
            <p:nvPr/>
          </p:nvSpPr>
          <p:spPr bwMode="auto">
            <a:xfrm>
              <a:off x="1760" y="1347"/>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79" name="Line 2159"/>
            <p:cNvSpPr>
              <a:spLocks noChangeShapeType="1"/>
            </p:cNvSpPr>
            <p:nvPr/>
          </p:nvSpPr>
          <p:spPr bwMode="auto">
            <a:xfrm>
              <a:off x="1760" y="1358"/>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80" name="Line 2160"/>
            <p:cNvSpPr>
              <a:spLocks noChangeShapeType="1"/>
            </p:cNvSpPr>
            <p:nvPr/>
          </p:nvSpPr>
          <p:spPr bwMode="auto">
            <a:xfrm>
              <a:off x="1760" y="1369"/>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81" name="Line 2161"/>
            <p:cNvSpPr>
              <a:spLocks noChangeShapeType="1"/>
            </p:cNvSpPr>
            <p:nvPr/>
          </p:nvSpPr>
          <p:spPr bwMode="auto">
            <a:xfrm>
              <a:off x="1760" y="1380"/>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82" name="Line 2162"/>
            <p:cNvSpPr>
              <a:spLocks noChangeShapeType="1"/>
            </p:cNvSpPr>
            <p:nvPr/>
          </p:nvSpPr>
          <p:spPr bwMode="auto">
            <a:xfrm>
              <a:off x="1760" y="1391"/>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83" name="Line 2163"/>
            <p:cNvSpPr>
              <a:spLocks noChangeShapeType="1"/>
            </p:cNvSpPr>
            <p:nvPr/>
          </p:nvSpPr>
          <p:spPr bwMode="auto">
            <a:xfrm>
              <a:off x="1760" y="1402"/>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84" name="Line 2164"/>
            <p:cNvSpPr>
              <a:spLocks noChangeShapeType="1"/>
            </p:cNvSpPr>
            <p:nvPr/>
          </p:nvSpPr>
          <p:spPr bwMode="auto">
            <a:xfrm>
              <a:off x="1760" y="1414"/>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85" name="Line 2165"/>
            <p:cNvSpPr>
              <a:spLocks noChangeShapeType="1"/>
            </p:cNvSpPr>
            <p:nvPr/>
          </p:nvSpPr>
          <p:spPr bwMode="auto">
            <a:xfrm>
              <a:off x="1760" y="1424"/>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86" name="Line 2166"/>
            <p:cNvSpPr>
              <a:spLocks noChangeShapeType="1"/>
            </p:cNvSpPr>
            <p:nvPr/>
          </p:nvSpPr>
          <p:spPr bwMode="auto">
            <a:xfrm>
              <a:off x="1760" y="1436"/>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87" name="Line 2167"/>
            <p:cNvSpPr>
              <a:spLocks noChangeShapeType="1"/>
            </p:cNvSpPr>
            <p:nvPr/>
          </p:nvSpPr>
          <p:spPr bwMode="auto">
            <a:xfrm>
              <a:off x="1760" y="1447"/>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88" name="Line 2168"/>
            <p:cNvSpPr>
              <a:spLocks noChangeShapeType="1"/>
            </p:cNvSpPr>
            <p:nvPr/>
          </p:nvSpPr>
          <p:spPr bwMode="auto">
            <a:xfrm>
              <a:off x="1760" y="1458"/>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89" name="Line 2169"/>
            <p:cNvSpPr>
              <a:spLocks noChangeShapeType="1"/>
            </p:cNvSpPr>
            <p:nvPr/>
          </p:nvSpPr>
          <p:spPr bwMode="auto">
            <a:xfrm>
              <a:off x="1760" y="1469"/>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90" name="Line 2170"/>
            <p:cNvSpPr>
              <a:spLocks noChangeShapeType="1"/>
            </p:cNvSpPr>
            <p:nvPr/>
          </p:nvSpPr>
          <p:spPr bwMode="auto">
            <a:xfrm>
              <a:off x="1760" y="1480"/>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91" name="Line 2171"/>
            <p:cNvSpPr>
              <a:spLocks noChangeShapeType="1"/>
            </p:cNvSpPr>
            <p:nvPr/>
          </p:nvSpPr>
          <p:spPr bwMode="auto">
            <a:xfrm>
              <a:off x="1760" y="1491"/>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92" name="Line 2172"/>
            <p:cNvSpPr>
              <a:spLocks noChangeShapeType="1"/>
            </p:cNvSpPr>
            <p:nvPr/>
          </p:nvSpPr>
          <p:spPr bwMode="auto">
            <a:xfrm>
              <a:off x="1760" y="1503"/>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93" name="Line 2173"/>
            <p:cNvSpPr>
              <a:spLocks noChangeShapeType="1"/>
            </p:cNvSpPr>
            <p:nvPr/>
          </p:nvSpPr>
          <p:spPr bwMode="auto">
            <a:xfrm>
              <a:off x="1760" y="1513"/>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94" name="Line 2174"/>
            <p:cNvSpPr>
              <a:spLocks noChangeShapeType="1"/>
            </p:cNvSpPr>
            <p:nvPr/>
          </p:nvSpPr>
          <p:spPr bwMode="auto">
            <a:xfrm>
              <a:off x="1760" y="1525"/>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95" name="Line 2175"/>
            <p:cNvSpPr>
              <a:spLocks noChangeShapeType="1"/>
            </p:cNvSpPr>
            <p:nvPr/>
          </p:nvSpPr>
          <p:spPr bwMode="auto">
            <a:xfrm>
              <a:off x="1760" y="1535"/>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96" name="Line 2176"/>
            <p:cNvSpPr>
              <a:spLocks noChangeShapeType="1"/>
            </p:cNvSpPr>
            <p:nvPr/>
          </p:nvSpPr>
          <p:spPr bwMode="auto">
            <a:xfrm>
              <a:off x="1760" y="1547"/>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97" name="Line 2177"/>
            <p:cNvSpPr>
              <a:spLocks noChangeShapeType="1"/>
            </p:cNvSpPr>
            <p:nvPr/>
          </p:nvSpPr>
          <p:spPr bwMode="auto">
            <a:xfrm>
              <a:off x="1760" y="1558"/>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98" name="Line 2178"/>
            <p:cNvSpPr>
              <a:spLocks noChangeShapeType="1"/>
            </p:cNvSpPr>
            <p:nvPr/>
          </p:nvSpPr>
          <p:spPr bwMode="auto">
            <a:xfrm>
              <a:off x="1760" y="1568"/>
              <a:ext cx="143" cy="14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99" name="Line 2179"/>
            <p:cNvSpPr>
              <a:spLocks noChangeShapeType="1"/>
            </p:cNvSpPr>
            <p:nvPr/>
          </p:nvSpPr>
          <p:spPr bwMode="auto">
            <a:xfrm>
              <a:off x="1760" y="1580"/>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00" name="Line 2180"/>
            <p:cNvSpPr>
              <a:spLocks noChangeShapeType="1"/>
            </p:cNvSpPr>
            <p:nvPr/>
          </p:nvSpPr>
          <p:spPr bwMode="auto">
            <a:xfrm>
              <a:off x="1760" y="1592"/>
              <a:ext cx="143" cy="141"/>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01" name="Line 2181"/>
            <p:cNvSpPr>
              <a:spLocks noChangeShapeType="1"/>
            </p:cNvSpPr>
            <p:nvPr/>
          </p:nvSpPr>
          <p:spPr bwMode="auto">
            <a:xfrm>
              <a:off x="1760" y="1602"/>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02" name="Line 2182"/>
            <p:cNvSpPr>
              <a:spLocks noChangeShapeType="1"/>
            </p:cNvSpPr>
            <p:nvPr/>
          </p:nvSpPr>
          <p:spPr bwMode="auto">
            <a:xfrm>
              <a:off x="1760" y="1613"/>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03" name="Line 2183"/>
            <p:cNvSpPr>
              <a:spLocks noChangeShapeType="1"/>
            </p:cNvSpPr>
            <p:nvPr/>
          </p:nvSpPr>
          <p:spPr bwMode="auto">
            <a:xfrm>
              <a:off x="1760" y="1624"/>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04" name="Line 2184"/>
            <p:cNvSpPr>
              <a:spLocks noChangeShapeType="1"/>
            </p:cNvSpPr>
            <p:nvPr/>
          </p:nvSpPr>
          <p:spPr bwMode="auto">
            <a:xfrm>
              <a:off x="1760" y="1635"/>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05" name="Line 2185"/>
            <p:cNvSpPr>
              <a:spLocks noChangeShapeType="1"/>
            </p:cNvSpPr>
            <p:nvPr/>
          </p:nvSpPr>
          <p:spPr bwMode="auto">
            <a:xfrm>
              <a:off x="1760" y="1647"/>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06" name="Line 2186"/>
            <p:cNvSpPr>
              <a:spLocks noChangeShapeType="1"/>
            </p:cNvSpPr>
            <p:nvPr/>
          </p:nvSpPr>
          <p:spPr bwMode="auto">
            <a:xfrm>
              <a:off x="1760" y="1657"/>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07" name="Line 2187"/>
            <p:cNvSpPr>
              <a:spLocks noChangeShapeType="1"/>
            </p:cNvSpPr>
            <p:nvPr/>
          </p:nvSpPr>
          <p:spPr bwMode="auto">
            <a:xfrm>
              <a:off x="1760" y="1669"/>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08" name="Line 2188"/>
            <p:cNvSpPr>
              <a:spLocks noChangeShapeType="1"/>
            </p:cNvSpPr>
            <p:nvPr/>
          </p:nvSpPr>
          <p:spPr bwMode="auto">
            <a:xfrm>
              <a:off x="1760" y="1680"/>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09" name="Line 2189"/>
            <p:cNvSpPr>
              <a:spLocks noChangeShapeType="1"/>
            </p:cNvSpPr>
            <p:nvPr/>
          </p:nvSpPr>
          <p:spPr bwMode="auto">
            <a:xfrm>
              <a:off x="1760" y="1691"/>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10" name="Line 2190"/>
            <p:cNvSpPr>
              <a:spLocks noChangeShapeType="1"/>
            </p:cNvSpPr>
            <p:nvPr/>
          </p:nvSpPr>
          <p:spPr bwMode="auto">
            <a:xfrm>
              <a:off x="1760" y="1702"/>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11" name="Line 2191"/>
            <p:cNvSpPr>
              <a:spLocks noChangeShapeType="1"/>
            </p:cNvSpPr>
            <p:nvPr/>
          </p:nvSpPr>
          <p:spPr bwMode="auto">
            <a:xfrm>
              <a:off x="1760" y="1713"/>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12" name="Line 2192"/>
            <p:cNvSpPr>
              <a:spLocks noChangeShapeType="1"/>
            </p:cNvSpPr>
            <p:nvPr/>
          </p:nvSpPr>
          <p:spPr bwMode="auto">
            <a:xfrm>
              <a:off x="1760" y="1724"/>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13" name="Line 2193"/>
            <p:cNvSpPr>
              <a:spLocks noChangeShapeType="1"/>
            </p:cNvSpPr>
            <p:nvPr/>
          </p:nvSpPr>
          <p:spPr bwMode="auto">
            <a:xfrm>
              <a:off x="1760" y="1736"/>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14" name="Line 2194"/>
            <p:cNvSpPr>
              <a:spLocks noChangeShapeType="1"/>
            </p:cNvSpPr>
            <p:nvPr/>
          </p:nvSpPr>
          <p:spPr bwMode="auto">
            <a:xfrm>
              <a:off x="1760" y="1746"/>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15" name="Line 2195"/>
            <p:cNvSpPr>
              <a:spLocks noChangeShapeType="1"/>
            </p:cNvSpPr>
            <p:nvPr/>
          </p:nvSpPr>
          <p:spPr bwMode="auto">
            <a:xfrm>
              <a:off x="1760" y="1758"/>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16" name="Line 2196"/>
            <p:cNvSpPr>
              <a:spLocks noChangeShapeType="1"/>
            </p:cNvSpPr>
            <p:nvPr/>
          </p:nvSpPr>
          <p:spPr bwMode="auto">
            <a:xfrm>
              <a:off x="1760" y="1769"/>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17" name="Line 2197"/>
            <p:cNvSpPr>
              <a:spLocks noChangeShapeType="1"/>
            </p:cNvSpPr>
            <p:nvPr/>
          </p:nvSpPr>
          <p:spPr bwMode="auto">
            <a:xfrm>
              <a:off x="1760" y="1780"/>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18" name="Line 2198"/>
            <p:cNvSpPr>
              <a:spLocks noChangeShapeType="1"/>
            </p:cNvSpPr>
            <p:nvPr/>
          </p:nvSpPr>
          <p:spPr bwMode="auto">
            <a:xfrm>
              <a:off x="1760" y="1791"/>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19" name="Line 2199"/>
            <p:cNvSpPr>
              <a:spLocks noChangeShapeType="1"/>
            </p:cNvSpPr>
            <p:nvPr/>
          </p:nvSpPr>
          <p:spPr bwMode="auto">
            <a:xfrm>
              <a:off x="1760" y="1802"/>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20" name="Line 2200"/>
            <p:cNvSpPr>
              <a:spLocks noChangeShapeType="1"/>
            </p:cNvSpPr>
            <p:nvPr/>
          </p:nvSpPr>
          <p:spPr bwMode="auto">
            <a:xfrm>
              <a:off x="1760" y="1813"/>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21" name="Line 2201"/>
            <p:cNvSpPr>
              <a:spLocks noChangeShapeType="1"/>
            </p:cNvSpPr>
            <p:nvPr/>
          </p:nvSpPr>
          <p:spPr bwMode="auto">
            <a:xfrm>
              <a:off x="1760" y="1825"/>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22" name="Line 2202"/>
            <p:cNvSpPr>
              <a:spLocks noChangeShapeType="1"/>
            </p:cNvSpPr>
            <p:nvPr/>
          </p:nvSpPr>
          <p:spPr bwMode="auto">
            <a:xfrm>
              <a:off x="1760" y="1835"/>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23" name="Line 2203"/>
            <p:cNvSpPr>
              <a:spLocks noChangeShapeType="1"/>
            </p:cNvSpPr>
            <p:nvPr/>
          </p:nvSpPr>
          <p:spPr bwMode="auto">
            <a:xfrm>
              <a:off x="1760" y="1847"/>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24" name="Line 2204"/>
            <p:cNvSpPr>
              <a:spLocks noChangeShapeType="1"/>
            </p:cNvSpPr>
            <p:nvPr/>
          </p:nvSpPr>
          <p:spPr bwMode="auto">
            <a:xfrm>
              <a:off x="1760" y="1858"/>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25" name="Line 2205"/>
            <p:cNvSpPr>
              <a:spLocks noChangeShapeType="1"/>
            </p:cNvSpPr>
            <p:nvPr/>
          </p:nvSpPr>
          <p:spPr bwMode="auto">
            <a:xfrm>
              <a:off x="1760" y="1868"/>
              <a:ext cx="143" cy="14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26" name="Line 2206"/>
            <p:cNvSpPr>
              <a:spLocks noChangeShapeType="1"/>
            </p:cNvSpPr>
            <p:nvPr/>
          </p:nvSpPr>
          <p:spPr bwMode="auto">
            <a:xfrm>
              <a:off x="1760" y="1880"/>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27" name="Line 2207"/>
            <p:cNvSpPr>
              <a:spLocks noChangeShapeType="1"/>
            </p:cNvSpPr>
            <p:nvPr/>
          </p:nvSpPr>
          <p:spPr bwMode="auto">
            <a:xfrm>
              <a:off x="1760" y="1890"/>
              <a:ext cx="143" cy="14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28" name="Line 2208"/>
            <p:cNvSpPr>
              <a:spLocks noChangeShapeType="1"/>
            </p:cNvSpPr>
            <p:nvPr/>
          </p:nvSpPr>
          <p:spPr bwMode="auto">
            <a:xfrm>
              <a:off x="1760" y="1902"/>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29" name="Line 2209"/>
            <p:cNvSpPr>
              <a:spLocks noChangeShapeType="1"/>
            </p:cNvSpPr>
            <p:nvPr/>
          </p:nvSpPr>
          <p:spPr bwMode="auto">
            <a:xfrm>
              <a:off x="1760" y="1913"/>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30" name="Line 2210"/>
            <p:cNvSpPr>
              <a:spLocks noChangeShapeType="1"/>
            </p:cNvSpPr>
            <p:nvPr/>
          </p:nvSpPr>
          <p:spPr bwMode="auto">
            <a:xfrm>
              <a:off x="1760" y="1924"/>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31" name="Line 2211"/>
            <p:cNvSpPr>
              <a:spLocks noChangeShapeType="1"/>
            </p:cNvSpPr>
            <p:nvPr/>
          </p:nvSpPr>
          <p:spPr bwMode="auto">
            <a:xfrm>
              <a:off x="1760" y="1935"/>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32" name="Line 2212"/>
            <p:cNvSpPr>
              <a:spLocks noChangeShapeType="1"/>
            </p:cNvSpPr>
            <p:nvPr/>
          </p:nvSpPr>
          <p:spPr bwMode="auto">
            <a:xfrm>
              <a:off x="1760" y="1947"/>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33" name="Line 2213"/>
            <p:cNvSpPr>
              <a:spLocks noChangeShapeType="1"/>
            </p:cNvSpPr>
            <p:nvPr/>
          </p:nvSpPr>
          <p:spPr bwMode="auto">
            <a:xfrm>
              <a:off x="1760" y="1957"/>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34" name="Line 2214"/>
            <p:cNvSpPr>
              <a:spLocks noChangeShapeType="1"/>
            </p:cNvSpPr>
            <p:nvPr/>
          </p:nvSpPr>
          <p:spPr bwMode="auto">
            <a:xfrm>
              <a:off x="1760" y="1969"/>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8" name="Group 2416"/>
          <p:cNvGrpSpPr>
            <a:grpSpLocks/>
          </p:cNvGrpSpPr>
          <p:nvPr/>
        </p:nvGrpSpPr>
        <p:grpSpPr bwMode="auto">
          <a:xfrm>
            <a:off x="4155445" y="1448432"/>
            <a:ext cx="452438" cy="3546477"/>
            <a:chOff x="1760" y="978"/>
            <a:chExt cx="285" cy="2234"/>
          </a:xfrm>
        </p:grpSpPr>
        <p:sp>
          <p:nvSpPr>
            <p:cNvPr id="8335" name="Line 2216"/>
            <p:cNvSpPr>
              <a:spLocks noChangeShapeType="1"/>
            </p:cNvSpPr>
            <p:nvPr/>
          </p:nvSpPr>
          <p:spPr bwMode="auto">
            <a:xfrm>
              <a:off x="1760" y="1979"/>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36" name="Line 2217"/>
            <p:cNvSpPr>
              <a:spLocks noChangeShapeType="1"/>
            </p:cNvSpPr>
            <p:nvPr/>
          </p:nvSpPr>
          <p:spPr bwMode="auto">
            <a:xfrm>
              <a:off x="1760" y="1991"/>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37" name="Line 2218"/>
            <p:cNvSpPr>
              <a:spLocks noChangeShapeType="1"/>
            </p:cNvSpPr>
            <p:nvPr/>
          </p:nvSpPr>
          <p:spPr bwMode="auto">
            <a:xfrm>
              <a:off x="1760" y="2002"/>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38" name="Line 2219"/>
            <p:cNvSpPr>
              <a:spLocks noChangeShapeType="1"/>
            </p:cNvSpPr>
            <p:nvPr/>
          </p:nvSpPr>
          <p:spPr bwMode="auto">
            <a:xfrm>
              <a:off x="1760" y="2013"/>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39" name="Line 2220"/>
            <p:cNvSpPr>
              <a:spLocks noChangeShapeType="1"/>
            </p:cNvSpPr>
            <p:nvPr/>
          </p:nvSpPr>
          <p:spPr bwMode="auto">
            <a:xfrm>
              <a:off x="1760" y="2024"/>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40" name="Line 2221"/>
            <p:cNvSpPr>
              <a:spLocks noChangeShapeType="1"/>
            </p:cNvSpPr>
            <p:nvPr/>
          </p:nvSpPr>
          <p:spPr bwMode="auto">
            <a:xfrm>
              <a:off x="1760" y="2035"/>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41" name="Line 2222"/>
            <p:cNvSpPr>
              <a:spLocks noChangeShapeType="1"/>
            </p:cNvSpPr>
            <p:nvPr/>
          </p:nvSpPr>
          <p:spPr bwMode="auto">
            <a:xfrm>
              <a:off x="1760" y="2046"/>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42" name="Line 2223"/>
            <p:cNvSpPr>
              <a:spLocks noChangeShapeType="1"/>
            </p:cNvSpPr>
            <p:nvPr/>
          </p:nvSpPr>
          <p:spPr bwMode="auto">
            <a:xfrm>
              <a:off x="1760" y="2058"/>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43" name="Line 2224"/>
            <p:cNvSpPr>
              <a:spLocks noChangeShapeType="1"/>
            </p:cNvSpPr>
            <p:nvPr/>
          </p:nvSpPr>
          <p:spPr bwMode="auto">
            <a:xfrm>
              <a:off x="1760" y="2068"/>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44" name="Line 2225"/>
            <p:cNvSpPr>
              <a:spLocks noChangeShapeType="1"/>
            </p:cNvSpPr>
            <p:nvPr/>
          </p:nvSpPr>
          <p:spPr bwMode="auto">
            <a:xfrm>
              <a:off x="1760" y="2080"/>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45" name="Line 2226"/>
            <p:cNvSpPr>
              <a:spLocks noChangeShapeType="1"/>
            </p:cNvSpPr>
            <p:nvPr/>
          </p:nvSpPr>
          <p:spPr bwMode="auto">
            <a:xfrm>
              <a:off x="1760" y="2091"/>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46" name="Line 2227"/>
            <p:cNvSpPr>
              <a:spLocks noChangeShapeType="1"/>
            </p:cNvSpPr>
            <p:nvPr/>
          </p:nvSpPr>
          <p:spPr bwMode="auto">
            <a:xfrm>
              <a:off x="1760" y="2102"/>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47" name="Line 2228"/>
            <p:cNvSpPr>
              <a:spLocks noChangeShapeType="1"/>
            </p:cNvSpPr>
            <p:nvPr/>
          </p:nvSpPr>
          <p:spPr bwMode="auto">
            <a:xfrm>
              <a:off x="1760" y="2113"/>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48" name="Line 2229"/>
            <p:cNvSpPr>
              <a:spLocks noChangeShapeType="1"/>
            </p:cNvSpPr>
            <p:nvPr/>
          </p:nvSpPr>
          <p:spPr bwMode="auto">
            <a:xfrm>
              <a:off x="1760" y="2124"/>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49" name="Line 2230"/>
            <p:cNvSpPr>
              <a:spLocks noChangeShapeType="1"/>
            </p:cNvSpPr>
            <p:nvPr/>
          </p:nvSpPr>
          <p:spPr bwMode="auto">
            <a:xfrm>
              <a:off x="1760" y="2135"/>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50" name="Line 2231"/>
            <p:cNvSpPr>
              <a:spLocks noChangeShapeType="1"/>
            </p:cNvSpPr>
            <p:nvPr/>
          </p:nvSpPr>
          <p:spPr bwMode="auto">
            <a:xfrm>
              <a:off x="1760" y="2147"/>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51" name="Line 2232"/>
            <p:cNvSpPr>
              <a:spLocks noChangeShapeType="1"/>
            </p:cNvSpPr>
            <p:nvPr/>
          </p:nvSpPr>
          <p:spPr bwMode="auto">
            <a:xfrm>
              <a:off x="1760" y="2157"/>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52" name="Line 2233"/>
            <p:cNvSpPr>
              <a:spLocks noChangeShapeType="1"/>
            </p:cNvSpPr>
            <p:nvPr/>
          </p:nvSpPr>
          <p:spPr bwMode="auto">
            <a:xfrm>
              <a:off x="1760" y="2169"/>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53" name="Line 2234"/>
            <p:cNvSpPr>
              <a:spLocks noChangeShapeType="1"/>
            </p:cNvSpPr>
            <p:nvPr/>
          </p:nvSpPr>
          <p:spPr bwMode="auto">
            <a:xfrm>
              <a:off x="1760" y="2180"/>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54" name="Line 2235"/>
            <p:cNvSpPr>
              <a:spLocks noChangeShapeType="1"/>
            </p:cNvSpPr>
            <p:nvPr/>
          </p:nvSpPr>
          <p:spPr bwMode="auto">
            <a:xfrm>
              <a:off x="1760" y="2191"/>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55" name="Line 2236"/>
            <p:cNvSpPr>
              <a:spLocks noChangeShapeType="1"/>
            </p:cNvSpPr>
            <p:nvPr/>
          </p:nvSpPr>
          <p:spPr bwMode="auto">
            <a:xfrm>
              <a:off x="1760" y="2202"/>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56" name="Line 2237"/>
            <p:cNvSpPr>
              <a:spLocks noChangeShapeType="1"/>
            </p:cNvSpPr>
            <p:nvPr/>
          </p:nvSpPr>
          <p:spPr bwMode="auto">
            <a:xfrm>
              <a:off x="1760" y="2212"/>
              <a:ext cx="143" cy="14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57" name="Line 2238"/>
            <p:cNvSpPr>
              <a:spLocks noChangeShapeType="1"/>
            </p:cNvSpPr>
            <p:nvPr/>
          </p:nvSpPr>
          <p:spPr bwMode="auto">
            <a:xfrm>
              <a:off x="1760" y="2224"/>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58" name="Line 2239"/>
            <p:cNvSpPr>
              <a:spLocks noChangeShapeType="1"/>
            </p:cNvSpPr>
            <p:nvPr/>
          </p:nvSpPr>
          <p:spPr bwMode="auto">
            <a:xfrm>
              <a:off x="1760" y="2236"/>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59" name="Line 2240"/>
            <p:cNvSpPr>
              <a:spLocks noChangeShapeType="1"/>
            </p:cNvSpPr>
            <p:nvPr/>
          </p:nvSpPr>
          <p:spPr bwMode="auto">
            <a:xfrm>
              <a:off x="1760" y="2246"/>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60" name="Line 2241"/>
            <p:cNvSpPr>
              <a:spLocks noChangeShapeType="1"/>
            </p:cNvSpPr>
            <p:nvPr/>
          </p:nvSpPr>
          <p:spPr bwMode="auto">
            <a:xfrm>
              <a:off x="1760" y="2257"/>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61" name="Line 2242"/>
            <p:cNvSpPr>
              <a:spLocks noChangeShapeType="1"/>
            </p:cNvSpPr>
            <p:nvPr/>
          </p:nvSpPr>
          <p:spPr bwMode="auto">
            <a:xfrm>
              <a:off x="1760" y="2269"/>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62" name="Line 2243"/>
            <p:cNvSpPr>
              <a:spLocks noChangeShapeType="1"/>
            </p:cNvSpPr>
            <p:nvPr/>
          </p:nvSpPr>
          <p:spPr bwMode="auto">
            <a:xfrm>
              <a:off x="1760" y="2279"/>
              <a:ext cx="143" cy="14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63" name="Line 2244"/>
            <p:cNvSpPr>
              <a:spLocks noChangeShapeType="1"/>
            </p:cNvSpPr>
            <p:nvPr/>
          </p:nvSpPr>
          <p:spPr bwMode="auto">
            <a:xfrm>
              <a:off x="1760" y="2291"/>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64" name="Line 2245"/>
            <p:cNvSpPr>
              <a:spLocks noChangeShapeType="1"/>
            </p:cNvSpPr>
            <p:nvPr/>
          </p:nvSpPr>
          <p:spPr bwMode="auto">
            <a:xfrm>
              <a:off x="1760" y="2301"/>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65" name="Line 2246"/>
            <p:cNvSpPr>
              <a:spLocks noChangeShapeType="1"/>
            </p:cNvSpPr>
            <p:nvPr/>
          </p:nvSpPr>
          <p:spPr bwMode="auto">
            <a:xfrm>
              <a:off x="1760" y="2313"/>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66" name="Line 2247"/>
            <p:cNvSpPr>
              <a:spLocks noChangeShapeType="1"/>
            </p:cNvSpPr>
            <p:nvPr/>
          </p:nvSpPr>
          <p:spPr bwMode="auto">
            <a:xfrm>
              <a:off x="1760" y="2324"/>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67" name="Line 2248"/>
            <p:cNvSpPr>
              <a:spLocks noChangeShapeType="1"/>
            </p:cNvSpPr>
            <p:nvPr/>
          </p:nvSpPr>
          <p:spPr bwMode="auto">
            <a:xfrm>
              <a:off x="1760" y="2335"/>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68" name="Line 2249"/>
            <p:cNvSpPr>
              <a:spLocks noChangeShapeType="1"/>
            </p:cNvSpPr>
            <p:nvPr/>
          </p:nvSpPr>
          <p:spPr bwMode="auto">
            <a:xfrm>
              <a:off x="1760" y="2346"/>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69" name="Line 2250"/>
            <p:cNvSpPr>
              <a:spLocks noChangeShapeType="1"/>
            </p:cNvSpPr>
            <p:nvPr/>
          </p:nvSpPr>
          <p:spPr bwMode="auto">
            <a:xfrm>
              <a:off x="1760" y="2358"/>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70" name="Line 2251"/>
            <p:cNvSpPr>
              <a:spLocks noChangeShapeType="1"/>
            </p:cNvSpPr>
            <p:nvPr/>
          </p:nvSpPr>
          <p:spPr bwMode="auto">
            <a:xfrm>
              <a:off x="1760" y="2368"/>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71" name="Line 2252"/>
            <p:cNvSpPr>
              <a:spLocks noChangeShapeType="1"/>
            </p:cNvSpPr>
            <p:nvPr/>
          </p:nvSpPr>
          <p:spPr bwMode="auto">
            <a:xfrm>
              <a:off x="1760" y="2380"/>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72" name="Line 2253"/>
            <p:cNvSpPr>
              <a:spLocks noChangeShapeType="1"/>
            </p:cNvSpPr>
            <p:nvPr/>
          </p:nvSpPr>
          <p:spPr bwMode="auto">
            <a:xfrm>
              <a:off x="1760" y="2390"/>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73" name="Line 2254"/>
            <p:cNvSpPr>
              <a:spLocks noChangeShapeType="1"/>
            </p:cNvSpPr>
            <p:nvPr/>
          </p:nvSpPr>
          <p:spPr bwMode="auto">
            <a:xfrm>
              <a:off x="1760" y="2402"/>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74" name="Line 2255"/>
            <p:cNvSpPr>
              <a:spLocks noChangeShapeType="1"/>
            </p:cNvSpPr>
            <p:nvPr/>
          </p:nvSpPr>
          <p:spPr bwMode="auto">
            <a:xfrm>
              <a:off x="1760" y="2413"/>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75" name="Line 2256"/>
            <p:cNvSpPr>
              <a:spLocks noChangeShapeType="1"/>
            </p:cNvSpPr>
            <p:nvPr/>
          </p:nvSpPr>
          <p:spPr bwMode="auto">
            <a:xfrm>
              <a:off x="1760" y="2424"/>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76" name="Line 2257"/>
            <p:cNvSpPr>
              <a:spLocks noChangeShapeType="1"/>
            </p:cNvSpPr>
            <p:nvPr/>
          </p:nvSpPr>
          <p:spPr bwMode="auto">
            <a:xfrm>
              <a:off x="1760" y="2435"/>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77" name="Line 2258"/>
            <p:cNvSpPr>
              <a:spLocks noChangeShapeType="1"/>
            </p:cNvSpPr>
            <p:nvPr/>
          </p:nvSpPr>
          <p:spPr bwMode="auto">
            <a:xfrm>
              <a:off x="1760" y="2447"/>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78" name="Line 2259"/>
            <p:cNvSpPr>
              <a:spLocks noChangeShapeType="1"/>
            </p:cNvSpPr>
            <p:nvPr/>
          </p:nvSpPr>
          <p:spPr bwMode="auto">
            <a:xfrm>
              <a:off x="1760" y="2457"/>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79" name="Line 2260"/>
            <p:cNvSpPr>
              <a:spLocks noChangeShapeType="1"/>
            </p:cNvSpPr>
            <p:nvPr/>
          </p:nvSpPr>
          <p:spPr bwMode="auto">
            <a:xfrm>
              <a:off x="1760" y="2469"/>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80" name="Line 2261"/>
            <p:cNvSpPr>
              <a:spLocks noChangeShapeType="1"/>
            </p:cNvSpPr>
            <p:nvPr/>
          </p:nvSpPr>
          <p:spPr bwMode="auto">
            <a:xfrm>
              <a:off x="1760" y="2479"/>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81" name="Line 2262"/>
            <p:cNvSpPr>
              <a:spLocks noChangeShapeType="1"/>
            </p:cNvSpPr>
            <p:nvPr/>
          </p:nvSpPr>
          <p:spPr bwMode="auto">
            <a:xfrm>
              <a:off x="1760" y="2491"/>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82" name="Line 2263"/>
            <p:cNvSpPr>
              <a:spLocks noChangeShapeType="1"/>
            </p:cNvSpPr>
            <p:nvPr/>
          </p:nvSpPr>
          <p:spPr bwMode="auto">
            <a:xfrm>
              <a:off x="1760" y="2502"/>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83" name="Line 2264"/>
            <p:cNvSpPr>
              <a:spLocks noChangeShapeType="1"/>
            </p:cNvSpPr>
            <p:nvPr/>
          </p:nvSpPr>
          <p:spPr bwMode="auto">
            <a:xfrm>
              <a:off x="1760" y="2513"/>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84" name="Line 2265"/>
            <p:cNvSpPr>
              <a:spLocks noChangeShapeType="1"/>
            </p:cNvSpPr>
            <p:nvPr/>
          </p:nvSpPr>
          <p:spPr bwMode="auto">
            <a:xfrm>
              <a:off x="1760" y="2524"/>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85" name="Line 2266"/>
            <p:cNvSpPr>
              <a:spLocks noChangeShapeType="1"/>
            </p:cNvSpPr>
            <p:nvPr/>
          </p:nvSpPr>
          <p:spPr bwMode="auto">
            <a:xfrm>
              <a:off x="1760" y="2536"/>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86" name="Line 2267"/>
            <p:cNvSpPr>
              <a:spLocks noChangeShapeType="1"/>
            </p:cNvSpPr>
            <p:nvPr/>
          </p:nvSpPr>
          <p:spPr bwMode="auto">
            <a:xfrm>
              <a:off x="1760" y="2546"/>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87" name="Line 2268"/>
            <p:cNvSpPr>
              <a:spLocks noChangeShapeType="1"/>
            </p:cNvSpPr>
            <p:nvPr/>
          </p:nvSpPr>
          <p:spPr bwMode="auto">
            <a:xfrm>
              <a:off x="1760" y="2558"/>
              <a:ext cx="143" cy="141"/>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88" name="Line 2269"/>
            <p:cNvSpPr>
              <a:spLocks noChangeShapeType="1"/>
            </p:cNvSpPr>
            <p:nvPr/>
          </p:nvSpPr>
          <p:spPr bwMode="auto">
            <a:xfrm>
              <a:off x="1760" y="2568"/>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89" name="Line 2270"/>
            <p:cNvSpPr>
              <a:spLocks noChangeShapeType="1"/>
            </p:cNvSpPr>
            <p:nvPr/>
          </p:nvSpPr>
          <p:spPr bwMode="auto">
            <a:xfrm>
              <a:off x="1760" y="2579"/>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90" name="Line 2271"/>
            <p:cNvSpPr>
              <a:spLocks noChangeShapeType="1"/>
            </p:cNvSpPr>
            <p:nvPr/>
          </p:nvSpPr>
          <p:spPr bwMode="auto">
            <a:xfrm>
              <a:off x="1760" y="2591"/>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91" name="Line 2272"/>
            <p:cNvSpPr>
              <a:spLocks noChangeShapeType="1"/>
            </p:cNvSpPr>
            <p:nvPr/>
          </p:nvSpPr>
          <p:spPr bwMode="auto">
            <a:xfrm>
              <a:off x="1760" y="2601"/>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92" name="Line 2273"/>
            <p:cNvSpPr>
              <a:spLocks noChangeShapeType="1"/>
            </p:cNvSpPr>
            <p:nvPr/>
          </p:nvSpPr>
          <p:spPr bwMode="auto">
            <a:xfrm>
              <a:off x="1760" y="2613"/>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93" name="Line 2274"/>
            <p:cNvSpPr>
              <a:spLocks noChangeShapeType="1"/>
            </p:cNvSpPr>
            <p:nvPr/>
          </p:nvSpPr>
          <p:spPr bwMode="auto">
            <a:xfrm>
              <a:off x="1760" y="2623"/>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94" name="Line 2275"/>
            <p:cNvSpPr>
              <a:spLocks noChangeShapeType="1"/>
            </p:cNvSpPr>
            <p:nvPr/>
          </p:nvSpPr>
          <p:spPr bwMode="auto">
            <a:xfrm>
              <a:off x="1760" y="2635"/>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95" name="Line 2276"/>
            <p:cNvSpPr>
              <a:spLocks noChangeShapeType="1"/>
            </p:cNvSpPr>
            <p:nvPr/>
          </p:nvSpPr>
          <p:spPr bwMode="auto">
            <a:xfrm>
              <a:off x="1760" y="2646"/>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96" name="Line 2277"/>
            <p:cNvSpPr>
              <a:spLocks noChangeShapeType="1"/>
            </p:cNvSpPr>
            <p:nvPr/>
          </p:nvSpPr>
          <p:spPr bwMode="auto">
            <a:xfrm>
              <a:off x="1760" y="2657"/>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97" name="Line 2278"/>
            <p:cNvSpPr>
              <a:spLocks noChangeShapeType="1"/>
            </p:cNvSpPr>
            <p:nvPr/>
          </p:nvSpPr>
          <p:spPr bwMode="auto">
            <a:xfrm>
              <a:off x="1760" y="2668"/>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98" name="Line 2279"/>
            <p:cNvSpPr>
              <a:spLocks noChangeShapeType="1"/>
            </p:cNvSpPr>
            <p:nvPr/>
          </p:nvSpPr>
          <p:spPr bwMode="auto">
            <a:xfrm>
              <a:off x="1760" y="2680"/>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99" name="Line 2280"/>
            <p:cNvSpPr>
              <a:spLocks noChangeShapeType="1"/>
            </p:cNvSpPr>
            <p:nvPr/>
          </p:nvSpPr>
          <p:spPr bwMode="auto">
            <a:xfrm>
              <a:off x="1760" y="2690"/>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00" name="Line 2281"/>
            <p:cNvSpPr>
              <a:spLocks noChangeShapeType="1"/>
            </p:cNvSpPr>
            <p:nvPr/>
          </p:nvSpPr>
          <p:spPr bwMode="auto">
            <a:xfrm>
              <a:off x="1760" y="2702"/>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01" name="Line 2282"/>
            <p:cNvSpPr>
              <a:spLocks noChangeShapeType="1"/>
            </p:cNvSpPr>
            <p:nvPr/>
          </p:nvSpPr>
          <p:spPr bwMode="auto">
            <a:xfrm>
              <a:off x="1760" y="2712"/>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02" name="Line 2283"/>
            <p:cNvSpPr>
              <a:spLocks noChangeShapeType="1"/>
            </p:cNvSpPr>
            <p:nvPr/>
          </p:nvSpPr>
          <p:spPr bwMode="auto">
            <a:xfrm>
              <a:off x="1760" y="2724"/>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03" name="Line 2284"/>
            <p:cNvSpPr>
              <a:spLocks noChangeShapeType="1"/>
            </p:cNvSpPr>
            <p:nvPr/>
          </p:nvSpPr>
          <p:spPr bwMode="auto">
            <a:xfrm>
              <a:off x="1760" y="2735"/>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04" name="Line 2285"/>
            <p:cNvSpPr>
              <a:spLocks noChangeShapeType="1"/>
            </p:cNvSpPr>
            <p:nvPr/>
          </p:nvSpPr>
          <p:spPr bwMode="auto">
            <a:xfrm>
              <a:off x="1760" y="2746"/>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05" name="Line 2286"/>
            <p:cNvSpPr>
              <a:spLocks noChangeShapeType="1"/>
            </p:cNvSpPr>
            <p:nvPr/>
          </p:nvSpPr>
          <p:spPr bwMode="auto">
            <a:xfrm>
              <a:off x="1760" y="2757"/>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06" name="Line 2287"/>
            <p:cNvSpPr>
              <a:spLocks noChangeShapeType="1"/>
            </p:cNvSpPr>
            <p:nvPr/>
          </p:nvSpPr>
          <p:spPr bwMode="auto">
            <a:xfrm>
              <a:off x="1760" y="2769"/>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07" name="Line 2288"/>
            <p:cNvSpPr>
              <a:spLocks noChangeShapeType="1"/>
            </p:cNvSpPr>
            <p:nvPr/>
          </p:nvSpPr>
          <p:spPr bwMode="auto">
            <a:xfrm>
              <a:off x="1760" y="2779"/>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08" name="Line 2289"/>
            <p:cNvSpPr>
              <a:spLocks noChangeShapeType="1"/>
            </p:cNvSpPr>
            <p:nvPr/>
          </p:nvSpPr>
          <p:spPr bwMode="auto">
            <a:xfrm>
              <a:off x="1760" y="2791"/>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09" name="Line 2290"/>
            <p:cNvSpPr>
              <a:spLocks noChangeShapeType="1"/>
            </p:cNvSpPr>
            <p:nvPr/>
          </p:nvSpPr>
          <p:spPr bwMode="auto">
            <a:xfrm>
              <a:off x="1760" y="2801"/>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10" name="Line 2291"/>
            <p:cNvSpPr>
              <a:spLocks noChangeShapeType="1"/>
            </p:cNvSpPr>
            <p:nvPr/>
          </p:nvSpPr>
          <p:spPr bwMode="auto">
            <a:xfrm>
              <a:off x="1760" y="2813"/>
              <a:ext cx="143" cy="141"/>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11" name="Line 2292"/>
            <p:cNvSpPr>
              <a:spLocks noChangeShapeType="1"/>
            </p:cNvSpPr>
            <p:nvPr/>
          </p:nvSpPr>
          <p:spPr bwMode="auto">
            <a:xfrm>
              <a:off x="1760" y="2824"/>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12" name="Line 2293"/>
            <p:cNvSpPr>
              <a:spLocks noChangeShapeType="1"/>
            </p:cNvSpPr>
            <p:nvPr/>
          </p:nvSpPr>
          <p:spPr bwMode="auto">
            <a:xfrm>
              <a:off x="1760" y="2834"/>
              <a:ext cx="143" cy="14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13" name="Line 2294"/>
            <p:cNvSpPr>
              <a:spLocks noChangeShapeType="1"/>
            </p:cNvSpPr>
            <p:nvPr/>
          </p:nvSpPr>
          <p:spPr bwMode="auto">
            <a:xfrm>
              <a:off x="1760" y="2846"/>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14" name="Line 2295"/>
            <p:cNvSpPr>
              <a:spLocks noChangeShapeType="1"/>
            </p:cNvSpPr>
            <p:nvPr/>
          </p:nvSpPr>
          <p:spPr bwMode="auto">
            <a:xfrm>
              <a:off x="1760" y="2858"/>
              <a:ext cx="143" cy="141"/>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15" name="Line 2296"/>
            <p:cNvSpPr>
              <a:spLocks noChangeShapeType="1"/>
            </p:cNvSpPr>
            <p:nvPr/>
          </p:nvSpPr>
          <p:spPr bwMode="auto">
            <a:xfrm>
              <a:off x="1760" y="2868"/>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16" name="Line 2297"/>
            <p:cNvSpPr>
              <a:spLocks noChangeShapeType="1"/>
            </p:cNvSpPr>
            <p:nvPr/>
          </p:nvSpPr>
          <p:spPr bwMode="auto">
            <a:xfrm>
              <a:off x="1760" y="2879"/>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17" name="Line 2298"/>
            <p:cNvSpPr>
              <a:spLocks noChangeShapeType="1"/>
            </p:cNvSpPr>
            <p:nvPr/>
          </p:nvSpPr>
          <p:spPr bwMode="auto">
            <a:xfrm>
              <a:off x="1760" y="2890"/>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18" name="Line 2299"/>
            <p:cNvSpPr>
              <a:spLocks noChangeShapeType="1"/>
            </p:cNvSpPr>
            <p:nvPr/>
          </p:nvSpPr>
          <p:spPr bwMode="auto">
            <a:xfrm>
              <a:off x="1760" y="2901"/>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19" name="Line 2300"/>
            <p:cNvSpPr>
              <a:spLocks noChangeShapeType="1"/>
            </p:cNvSpPr>
            <p:nvPr/>
          </p:nvSpPr>
          <p:spPr bwMode="auto">
            <a:xfrm>
              <a:off x="1760" y="2913"/>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20" name="Line 2301"/>
            <p:cNvSpPr>
              <a:spLocks noChangeShapeType="1"/>
            </p:cNvSpPr>
            <p:nvPr/>
          </p:nvSpPr>
          <p:spPr bwMode="auto">
            <a:xfrm>
              <a:off x="1760" y="2923"/>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21" name="Line 2302"/>
            <p:cNvSpPr>
              <a:spLocks noChangeShapeType="1"/>
            </p:cNvSpPr>
            <p:nvPr/>
          </p:nvSpPr>
          <p:spPr bwMode="auto">
            <a:xfrm>
              <a:off x="1760" y="2935"/>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22" name="Line 2303"/>
            <p:cNvSpPr>
              <a:spLocks noChangeShapeType="1"/>
            </p:cNvSpPr>
            <p:nvPr/>
          </p:nvSpPr>
          <p:spPr bwMode="auto">
            <a:xfrm>
              <a:off x="1760" y="2946"/>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23" name="Line 2304"/>
            <p:cNvSpPr>
              <a:spLocks noChangeShapeType="1"/>
            </p:cNvSpPr>
            <p:nvPr/>
          </p:nvSpPr>
          <p:spPr bwMode="auto">
            <a:xfrm>
              <a:off x="1760" y="2957"/>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24" name="Line 2305"/>
            <p:cNvSpPr>
              <a:spLocks noChangeShapeType="1"/>
            </p:cNvSpPr>
            <p:nvPr/>
          </p:nvSpPr>
          <p:spPr bwMode="auto">
            <a:xfrm>
              <a:off x="1760" y="2968"/>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25" name="Line 2306"/>
            <p:cNvSpPr>
              <a:spLocks noChangeShapeType="1"/>
            </p:cNvSpPr>
            <p:nvPr/>
          </p:nvSpPr>
          <p:spPr bwMode="auto">
            <a:xfrm>
              <a:off x="1760" y="2979"/>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26" name="Line 2307"/>
            <p:cNvSpPr>
              <a:spLocks noChangeShapeType="1"/>
            </p:cNvSpPr>
            <p:nvPr/>
          </p:nvSpPr>
          <p:spPr bwMode="auto">
            <a:xfrm>
              <a:off x="1760" y="2990"/>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27" name="Line 2308"/>
            <p:cNvSpPr>
              <a:spLocks noChangeShapeType="1"/>
            </p:cNvSpPr>
            <p:nvPr/>
          </p:nvSpPr>
          <p:spPr bwMode="auto">
            <a:xfrm>
              <a:off x="1760" y="3002"/>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28" name="Line 2309"/>
            <p:cNvSpPr>
              <a:spLocks noChangeShapeType="1"/>
            </p:cNvSpPr>
            <p:nvPr/>
          </p:nvSpPr>
          <p:spPr bwMode="auto">
            <a:xfrm>
              <a:off x="1760" y="3012"/>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29" name="Line 2310"/>
            <p:cNvSpPr>
              <a:spLocks noChangeShapeType="1"/>
            </p:cNvSpPr>
            <p:nvPr/>
          </p:nvSpPr>
          <p:spPr bwMode="auto">
            <a:xfrm>
              <a:off x="1760" y="3024"/>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30" name="Line 2311"/>
            <p:cNvSpPr>
              <a:spLocks noChangeShapeType="1"/>
            </p:cNvSpPr>
            <p:nvPr/>
          </p:nvSpPr>
          <p:spPr bwMode="auto">
            <a:xfrm>
              <a:off x="1760" y="3035"/>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31" name="Line 2312"/>
            <p:cNvSpPr>
              <a:spLocks noChangeShapeType="1"/>
            </p:cNvSpPr>
            <p:nvPr/>
          </p:nvSpPr>
          <p:spPr bwMode="auto">
            <a:xfrm>
              <a:off x="1760" y="3046"/>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32" name="Line 2313"/>
            <p:cNvSpPr>
              <a:spLocks noChangeShapeType="1"/>
            </p:cNvSpPr>
            <p:nvPr/>
          </p:nvSpPr>
          <p:spPr bwMode="auto">
            <a:xfrm>
              <a:off x="1760" y="3057"/>
              <a:ext cx="143"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33" name="Line 2314"/>
            <p:cNvSpPr>
              <a:spLocks noChangeShapeType="1"/>
            </p:cNvSpPr>
            <p:nvPr/>
          </p:nvSpPr>
          <p:spPr bwMode="auto">
            <a:xfrm>
              <a:off x="1760" y="3068"/>
              <a:ext cx="143"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34" name="Line 2315"/>
            <p:cNvSpPr>
              <a:spLocks noChangeShapeType="1"/>
            </p:cNvSpPr>
            <p:nvPr/>
          </p:nvSpPr>
          <p:spPr bwMode="auto">
            <a:xfrm>
              <a:off x="1760" y="3079"/>
              <a:ext cx="133" cy="13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35" name="Line 2316"/>
            <p:cNvSpPr>
              <a:spLocks noChangeShapeType="1"/>
            </p:cNvSpPr>
            <p:nvPr/>
          </p:nvSpPr>
          <p:spPr bwMode="auto">
            <a:xfrm>
              <a:off x="1760" y="3091"/>
              <a:ext cx="121" cy="121"/>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36" name="Line 2317"/>
            <p:cNvSpPr>
              <a:spLocks noChangeShapeType="1"/>
            </p:cNvSpPr>
            <p:nvPr/>
          </p:nvSpPr>
          <p:spPr bwMode="auto">
            <a:xfrm>
              <a:off x="1760" y="3101"/>
              <a:ext cx="111" cy="111"/>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37" name="Line 2318"/>
            <p:cNvSpPr>
              <a:spLocks noChangeShapeType="1"/>
            </p:cNvSpPr>
            <p:nvPr/>
          </p:nvSpPr>
          <p:spPr bwMode="auto">
            <a:xfrm>
              <a:off x="1760" y="3113"/>
              <a:ext cx="99" cy="99"/>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38" name="Line 2319"/>
            <p:cNvSpPr>
              <a:spLocks noChangeShapeType="1"/>
            </p:cNvSpPr>
            <p:nvPr/>
          </p:nvSpPr>
          <p:spPr bwMode="auto">
            <a:xfrm>
              <a:off x="1760" y="3123"/>
              <a:ext cx="89" cy="89"/>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39" name="Line 2320"/>
            <p:cNvSpPr>
              <a:spLocks noChangeShapeType="1"/>
            </p:cNvSpPr>
            <p:nvPr/>
          </p:nvSpPr>
          <p:spPr bwMode="auto">
            <a:xfrm>
              <a:off x="1760" y="3134"/>
              <a:ext cx="77" cy="78"/>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40" name="Line 2321"/>
            <p:cNvSpPr>
              <a:spLocks noChangeShapeType="1"/>
            </p:cNvSpPr>
            <p:nvPr/>
          </p:nvSpPr>
          <p:spPr bwMode="auto">
            <a:xfrm>
              <a:off x="1760" y="3146"/>
              <a:ext cx="66" cy="66"/>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41" name="Line 2322"/>
            <p:cNvSpPr>
              <a:spLocks noChangeShapeType="1"/>
            </p:cNvSpPr>
            <p:nvPr/>
          </p:nvSpPr>
          <p:spPr bwMode="auto">
            <a:xfrm>
              <a:off x="1760" y="3156"/>
              <a:ext cx="56" cy="56"/>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42" name="Line 2323"/>
            <p:cNvSpPr>
              <a:spLocks noChangeShapeType="1"/>
            </p:cNvSpPr>
            <p:nvPr/>
          </p:nvSpPr>
          <p:spPr bwMode="auto">
            <a:xfrm>
              <a:off x="1760" y="3168"/>
              <a:ext cx="44" cy="4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43" name="Line 2324"/>
            <p:cNvSpPr>
              <a:spLocks noChangeShapeType="1"/>
            </p:cNvSpPr>
            <p:nvPr/>
          </p:nvSpPr>
          <p:spPr bwMode="auto">
            <a:xfrm>
              <a:off x="1760" y="3180"/>
              <a:ext cx="32" cy="3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44" name="Line 2325"/>
            <p:cNvSpPr>
              <a:spLocks noChangeShapeType="1"/>
            </p:cNvSpPr>
            <p:nvPr/>
          </p:nvSpPr>
          <p:spPr bwMode="auto">
            <a:xfrm>
              <a:off x="1760" y="3190"/>
              <a:ext cx="22" cy="2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45" name="Line 2326"/>
            <p:cNvSpPr>
              <a:spLocks noChangeShapeType="1"/>
            </p:cNvSpPr>
            <p:nvPr/>
          </p:nvSpPr>
          <p:spPr bwMode="auto">
            <a:xfrm>
              <a:off x="1760" y="3201"/>
              <a:ext cx="11" cy="11"/>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46" name="Rectangle 2327"/>
            <p:cNvSpPr>
              <a:spLocks noChangeArrowheads="1"/>
            </p:cNvSpPr>
            <p:nvPr/>
          </p:nvSpPr>
          <p:spPr bwMode="auto">
            <a:xfrm>
              <a:off x="1760" y="978"/>
              <a:ext cx="5" cy="1"/>
            </a:xfrm>
            <a:prstGeom prst="rect">
              <a:avLst/>
            </a:prstGeom>
            <a:solidFill>
              <a:srgbClr val="84007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47" name="Rectangle 2328"/>
            <p:cNvSpPr>
              <a:spLocks noChangeArrowheads="1"/>
            </p:cNvSpPr>
            <p:nvPr/>
          </p:nvSpPr>
          <p:spPr bwMode="auto">
            <a:xfrm>
              <a:off x="1773" y="978"/>
              <a:ext cx="5" cy="1"/>
            </a:xfrm>
            <a:prstGeom prst="rect">
              <a:avLst/>
            </a:prstGeom>
            <a:solidFill>
              <a:srgbClr val="84007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48" name="Rectangle 2329"/>
            <p:cNvSpPr>
              <a:spLocks noChangeArrowheads="1"/>
            </p:cNvSpPr>
            <p:nvPr/>
          </p:nvSpPr>
          <p:spPr bwMode="auto">
            <a:xfrm>
              <a:off x="1787" y="978"/>
              <a:ext cx="4" cy="1"/>
            </a:xfrm>
            <a:prstGeom prst="rect">
              <a:avLst/>
            </a:prstGeom>
            <a:solidFill>
              <a:srgbClr val="84007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49" name="Rectangle 2330"/>
            <p:cNvSpPr>
              <a:spLocks noChangeArrowheads="1"/>
            </p:cNvSpPr>
            <p:nvPr/>
          </p:nvSpPr>
          <p:spPr bwMode="auto">
            <a:xfrm>
              <a:off x="1800" y="978"/>
              <a:ext cx="4" cy="1"/>
            </a:xfrm>
            <a:prstGeom prst="rect">
              <a:avLst/>
            </a:prstGeom>
            <a:solidFill>
              <a:srgbClr val="84007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50" name="Rectangle 2331"/>
            <p:cNvSpPr>
              <a:spLocks noChangeArrowheads="1"/>
            </p:cNvSpPr>
            <p:nvPr/>
          </p:nvSpPr>
          <p:spPr bwMode="auto">
            <a:xfrm>
              <a:off x="1813" y="978"/>
              <a:ext cx="5" cy="1"/>
            </a:xfrm>
            <a:prstGeom prst="rect">
              <a:avLst/>
            </a:prstGeom>
            <a:solidFill>
              <a:srgbClr val="84007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51" name="Rectangle 2332"/>
            <p:cNvSpPr>
              <a:spLocks noChangeArrowheads="1"/>
            </p:cNvSpPr>
            <p:nvPr/>
          </p:nvSpPr>
          <p:spPr bwMode="auto">
            <a:xfrm>
              <a:off x="1827" y="978"/>
              <a:ext cx="4" cy="1"/>
            </a:xfrm>
            <a:prstGeom prst="rect">
              <a:avLst/>
            </a:prstGeom>
            <a:solidFill>
              <a:srgbClr val="84007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52" name="Rectangle 2333"/>
            <p:cNvSpPr>
              <a:spLocks noChangeArrowheads="1"/>
            </p:cNvSpPr>
            <p:nvPr/>
          </p:nvSpPr>
          <p:spPr bwMode="auto">
            <a:xfrm>
              <a:off x="1840" y="978"/>
              <a:ext cx="4" cy="1"/>
            </a:xfrm>
            <a:prstGeom prst="rect">
              <a:avLst/>
            </a:prstGeom>
            <a:solidFill>
              <a:srgbClr val="84007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53" name="Rectangle 2334"/>
            <p:cNvSpPr>
              <a:spLocks noChangeArrowheads="1"/>
            </p:cNvSpPr>
            <p:nvPr/>
          </p:nvSpPr>
          <p:spPr bwMode="auto">
            <a:xfrm>
              <a:off x="1853" y="978"/>
              <a:ext cx="5" cy="1"/>
            </a:xfrm>
            <a:prstGeom prst="rect">
              <a:avLst/>
            </a:prstGeom>
            <a:solidFill>
              <a:srgbClr val="84007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54" name="Rectangle 2335"/>
            <p:cNvSpPr>
              <a:spLocks noChangeArrowheads="1"/>
            </p:cNvSpPr>
            <p:nvPr/>
          </p:nvSpPr>
          <p:spPr bwMode="auto">
            <a:xfrm>
              <a:off x="1867" y="978"/>
              <a:ext cx="4" cy="1"/>
            </a:xfrm>
            <a:prstGeom prst="rect">
              <a:avLst/>
            </a:prstGeom>
            <a:solidFill>
              <a:srgbClr val="84007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55" name="Rectangle 2336"/>
            <p:cNvSpPr>
              <a:spLocks noChangeArrowheads="1"/>
            </p:cNvSpPr>
            <p:nvPr/>
          </p:nvSpPr>
          <p:spPr bwMode="auto">
            <a:xfrm>
              <a:off x="1880" y="978"/>
              <a:ext cx="4" cy="1"/>
            </a:xfrm>
            <a:prstGeom prst="rect">
              <a:avLst/>
            </a:prstGeom>
            <a:solidFill>
              <a:srgbClr val="84007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56" name="Rectangle 2337"/>
            <p:cNvSpPr>
              <a:spLocks noChangeArrowheads="1"/>
            </p:cNvSpPr>
            <p:nvPr/>
          </p:nvSpPr>
          <p:spPr bwMode="auto">
            <a:xfrm>
              <a:off x="1893" y="978"/>
              <a:ext cx="5" cy="1"/>
            </a:xfrm>
            <a:prstGeom prst="rect">
              <a:avLst/>
            </a:prstGeom>
            <a:solidFill>
              <a:srgbClr val="84007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57" name="Line 2338"/>
            <p:cNvSpPr>
              <a:spLocks noChangeShapeType="1"/>
            </p:cNvSpPr>
            <p:nvPr/>
          </p:nvSpPr>
          <p:spPr bwMode="auto">
            <a:xfrm flipH="1">
              <a:off x="2042" y="3207"/>
              <a:ext cx="3" cy="5"/>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58" name="Line 2339"/>
            <p:cNvSpPr>
              <a:spLocks noChangeShapeType="1"/>
            </p:cNvSpPr>
            <p:nvPr/>
          </p:nvSpPr>
          <p:spPr bwMode="auto">
            <a:xfrm flipH="1">
              <a:off x="2030" y="3197"/>
              <a:ext cx="15" cy="15"/>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59" name="Line 2340"/>
            <p:cNvSpPr>
              <a:spLocks noChangeShapeType="1"/>
            </p:cNvSpPr>
            <p:nvPr/>
          </p:nvSpPr>
          <p:spPr bwMode="auto">
            <a:xfrm flipH="1">
              <a:off x="2019" y="3185"/>
              <a:ext cx="26" cy="27"/>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60" name="Line 2341"/>
            <p:cNvSpPr>
              <a:spLocks noChangeShapeType="1"/>
            </p:cNvSpPr>
            <p:nvPr/>
          </p:nvSpPr>
          <p:spPr bwMode="auto">
            <a:xfrm flipH="1">
              <a:off x="2009" y="3175"/>
              <a:ext cx="36" cy="37"/>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61" name="Line 2342"/>
            <p:cNvSpPr>
              <a:spLocks noChangeShapeType="1"/>
            </p:cNvSpPr>
            <p:nvPr/>
          </p:nvSpPr>
          <p:spPr bwMode="auto">
            <a:xfrm flipH="1">
              <a:off x="1997" y="3163"/>
              <a:ext cx="48" cy="49"/>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62" name="Line 2343"/>
            <p:cNvSpPr>
              <a:spLocks noChangeShapeType="1"/>
            </p:cNvSpPr>
            <p:nvPr/>
          </p:nvSpPr>
          <p:spPr bwMode="auto">
            <a:xfrm flipH="1">
              <a:off x="1985" y="3152"/>
              <a:ext cx="60" cy="60"/>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63" name="Line 2344"/>
            <p:cNvSpPr>
              <a:spLocks noChangeShapeType="1"/>
            </p:cNvSpPr>
            <p:nvPr/>
          </p:nvSpPr>
          <p:spPr bwMode="auto">
            <a:xfrm flipH="1">
              <a:off x="1975" y="3141"/>
              <a:ext cx="70" cy="71"/>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64" name="Line 2345"/>
            <p:cNvSpPr>
              <a:spLocks noChangeShapeType="1"/>
            </p:cNvSpPr>
            <p:nvPr/>
          </p:nvSpPr>
          <p:spPr bwMode="auto">
            <a:xfrm flipH="1">
              <a:off x="1963" y="3130"/>
              <a:ext cx="82" cy="8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65" name="Line 2346"/>
            <p:cNvSpPr>
              <a:spLocks noChangeShapeType="1"/>
            </p:cNvSpPr>
            <p:nvPr/>
          </p:nvSpPr>
          <p:spPr bwMode="auto">
            <a:xfrm flipH="1">
              <a:off x="1953" y="3120"/>
              <a:ext cx="92" cy="9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66" name="Line 2347"/>
            <p:cNvSpPr>
              <a:spLocks noChangeShapeType="1"/>
            </p:cNvSpPr>
            <p:nvPr/>
          </p:nvSpPr>
          <p:spPr bwMode="auto">
            <a:xfrm flipH="1">
              <a:off x="1941" y="3108"/>
              <a:ext cx="104" cy="10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67" name="Line 2348"/>
            <p:cNvSpPr>
              <a:spLocks noChangeShapeType="1"/>
            </p:cNvSpPr>
            <p:nvPr/>
          </p:nvSpPr>
          <p:spPr bwMode="auto">
            <a:xfrm flipH="1">
              <a:off x="1930" y="3096"/>
              <a:ext cx="115" cy="116"/>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68" name="Line 2349"/>
            <p:cNvSpPr>
              <a:spLocks noChangeShapeType="1"/>
            </p:cNvSpPr>
            <p:nvPr/>
          </p:nvSpPr>
          <p:spPr bwMode="auto">
            <a:xfrm flipH="1">
              <a:off x="1920" y="3086"/>
              <a:ext cx="125" cy="126"/>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69" name="Line 2350"/>
            <p:cNvSpPr>
              <a:spLocks noChangeShapeType="1"/>
            </p:cNvSpPr>
            <p:nvPr/>
          </p:nvSpPr>
          <p:spPr bwMode="auto">
            <a:xfrm flipH="1">
              <a:off x="1908" y="3075"/>
              <a:ext cx="137" cy="137"/>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70" name="Line 2351"/>
            <p:cNvSpPr>
              <a:spLocks noChangeShapeType="1"/>
            </p:cNvSpPr>
            <p:nvPr/>
          </p:nvSpPr>
          <p:spPr bwMode="auto">
            <a:xfrm flipH="1">
              <a:off x="1903" y="3063"/>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71" name="Line 2352"/>
            <p:cNvSpPr>
              <a:spLocks noChangeShapeType="1"/>
            </p:cNvSpPr>
            <p:nvPr/>
          </p:nvSpPr>
          <p:spPr bwMode="auto">
            <a:xfrm flipH="1">
              <a:off x="1903" y="3053"/>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72" name="Line 2353"/>
            <p:cNvSpPr>
              <a:spLocks noChangeShapeType="1"/>
            </p:cNvSpPr>
            <p:nvPr/>
          </p:nvSpPr>
          <p:spPr bwMode="auto">
            <a:xfrm flipH="1">
              <a:off x="1903" y="3041"/>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73" name="Line 2354"/>
            <p:cNvSpPr>
              <a:spLocks noChangeShapeType="1"/>
            </p:cNvSpPr>
            <p:nvPr/>
          </p:nvSpPr>
          <p:spPr bwMode="auto">
            <a:xfrm flipH="1">
              <a:off x="1903" y="3031"/>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74" name="Line 2355"/>
            <p:cNvSpPr>
              <a:spLocks noChangeShapeType="1"/>
            </p:cNvSpPr>
            <p:nvPr/>
          </p:nvSpPr>
          <p:spPr bwMode="auto">
            <a:xfrm flipH="1">
              <a:off x="1903" y="3019"/>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75" name="Line 2356"/>
            <p:cNvSpPr>
              <a:spLocks noChangeShapeType="1"/>
            </p:cNvSpPr>
            <p:nvPr/>
          </p:nvSpPr>
          <p:spPr bwMode="auto">
            <a:xfrm flipH="1">
              <a:off x="1903" y="3008"/>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76" name="Line 2357"/>
            <p:cNvSpPr>
              <a:spLocks noChangeShapeType="1"/>
            </p:cNvSpPr>
            <p:nvPr/>
          </p:nvSpPr>
          <p:spPr bwMode="auto">
            <a:xfrm flipH="1">
              <a:off x="1903" y="2997"/>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77" name="Line 2358"/>
            <p:cNvSpPr>
              <a:spLocks noChangeShapeType="1"/>
            </p:cNvSpPr>
            <p:nvPr/>
          </p:nvSpPr>
          <p:spPr bwMode="auto">
            <a:xfrm flipH="1">
              <a:off x="1903" y="2986"/>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78" name="Line 2359"/>
            <p:cNvSpPr>
              <a:spLocks noChangeShapeType="1"/>
            </p:cNvSpPr>
            <p:nvPr/>
          </p:nvSpPr>
          <p:spPr bwMode="auto">
            <a:xfrm flipH="1">
              <a:off x="1903" y="2974"/>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79" name="Line 2360"/>
            <p:cNvSpPr>
              <a:spLocks noChangeShapeType="1"/>
            </p:cNvSpPr>
            <p:nvPr/>
          </p:nvSpPr>
          <p:spPr bwMode="auto">
            <a:xfrm flipH="1">
              <a:off x="1903" y="2964"/>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80" name="Line 2361"/>
            <p:cNvSpPr>
              <a:spLocks noChangeShapeType="1"/>
            </p:cNvSpPr>
            <p:nvPr/>
          </p:nvSpPr>
          <p:spPr bwMode="auto">
            <a:xfrm flipH="1">
              <a:off x="1903" y="2952"/>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81" name="Line 2362"/>
            <p:cNvSpPr>
              <a:spLocks noChangeShapeType="1"/>
            </p:cNvSpPr>
            <p:nvPr/>
          </p:nvSpPr>
          <p:spPr bwMode="auto">
            <a:xfrm flipH="1">
              <a:off x="1903" y="2942"/>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82" name="Line 2363"/>
            <p:cNvSpPr>
              <a:spLocks noChangeShapeType="1"/>
            </p:cNvSpPr>
            <p:nvPr/>
          </p:nvSpPr>
          <p:spPr bwMode="auto">
            <a:xfrm flipH="1">
              <a:off x="1903" y="2930"/>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83" name="Line 2364"/>
            <p:cNvSpPr>
              <a:spLocks noChangeShapeType="1"/>
            </p:cNvSpPr>
            <p:nvPr/>
          </p:nvSpPr>
          <p:spPr bwMode="auto">
            <a:xfrm flipH="1">
              <a:off x="1903" y="2919"/>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84" name="Line 2365"/>
            <p:cNvSpPr>
              <a:spLocks noChangeShapeType="1"/>
            </p:cNvSpPr>
            <p:nvPr/>
          </p:nvSpPr>
          <p:spPr bwMode="auto">
            <a:xfrm flipH="1">
              <a:off x="1903" y="2908"/>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85" name="Line 2366"/>
            <p:cNvSpPr>
              <a:spLocks noChangeShapeType="1"/>
            </p:cNvSpPr>
            <p:nvPr/>
          </p:nvSpPr>
          <p:spPr bwMode="auto">
            <a:xfrm flipH="1">
              <a:off x="1903" y="2897"/>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86" name="Line 2367"/>
            <p:cNvSpPr>
              <a:spLocks noChangeShapeType="1"/>
            </p:cNvSpPr>
            <p:nvPr/>
          </p:nvSpPr>
          <p:spPr bwMode="auto">
            <a:xfrm flipH="1">
              <a:off x="1903" y="2885"/>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87" name="Line 2368"/>
            <p:cNvSpPr>
              <a:spLocks noChangeShapeType="1"/>
            </p:cNvSpPr>
            <p:nvPr/>
          </p:nvSpPr>
          <p:spPr bwMode="auto">
            <a:xfrm flipH="1">
              <a:off x="1903" y="2875"/>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88" name="Line 2369"/>
            <p:cNvSpPr>
              <a:spLocks noChangeShapeType="1"/>
            </p:cNvSpPr>
            <p:nvPr/>
          </p:nvSpPr>
          <p:spPr bwMode="auto">
            <a:xfrm flipH="1">
              <a:off x="1903" y="2863"/>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89" name="Line 2370"/>
            <p:cNvSpPr>
              <a:spLocks noChangeShapeType="1"/>
            </p:cNvSpPr>
            <p:nvPr/>
          </p:nvSpPr>
          <p:spPr bwMode="auto">
            <a:xfrm flipH="1">
              <a:off x="1903" y="2853"/>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90" name="Line 2371"/>
            <p:cNvSpPr>
              <a:spLocks noChangeShapeType="1"/>
            </p:cNvSpPr>
            <p:nvPr/>
          </p:nvSpPr>
          <p:spPr bwMode="auto">
            <a:xfrm flipH="1">
              <a:off x="1903" y="2841"/>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91" name="Line 2372"/>
            <p:cNvSpPr>
              <a:spLocks noChangeShapeType="1"/>
            </p:cNvSpPr>
            <p:nvPr/>
          </p:nvSpPr>
          <p:spPr bwMode="auto">
            <a:xfrm flipH="1">
              <a:off x="1903" y="2830"/>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92" name="Line 2373"/>
            <p:cNvSpPr>
              <a:spLocks noChangeShapeType="1"/>
            </p:cNvSpPr>
            <p:nvPr/>
          </p:nvSpPr>
          <p:spPr bwMode="auto">
            <a:xfrm flipH="1">
              <a:off x="1903" y="2820"/>
              <a:ext cx="142" cy="141"/>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93" name="Line 2374"/>
            <p:cNvSpPr>
              <a:spLocks noChangeShapeType="1"/>
            </p:cNvSpPr>
            <p:nvPr/>
          </p:nvSpPr>
          <p:spPr bwMode="auto">
            <a:xfrm flipH="1">
              <a:off x="1903" y="2808"/>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94" name="Line 2375"/>
            <p:cNvSpPr>
              <a:spLocks noChangeShapeType="1"/>
            </p:cNvSpPr>
            <p:nvPr/>
          </p:nvSpPr>
          <p:spPr bwMode="auto">
            <a:xfrm flipH="1">
              <a:off x="1903" y="2796"/>
              <a:ext cx="142" cy="14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95" name="Line 2376"/>
            <p:cNvSpPr>
              <a:spLocks noChangeShapeType="1"/>
            </p:cNvSpPr>
            <p:nvPr/>
          </p:nvSpPr>
          <p:spPr bwMode="auto">
            <a:xfrm flipH="1">
              <a:off x="1903" y="2786"/>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96" name="Line 2377"/>
            <p:cNvSpPr>
              <a:spLocks noChangeShapeType="1"/>
            </p:cNvSpPr>
            <p:nvPr/>
          </p:nvSpPr>
          <p:spPr bwMode="auto">
            <a:xfrm flipH="1">
              <a:off x="1903" y="2775"/>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97" name="Line 2378"/>
            <p:cNvSpPr>
              <a:spLocks noChangeShapeType="1"/>
            </p:cNvSpPr>
            <p:nvPr/>
          </p:nvSpPr>
          <p:spPr bwMode="auto">
            <a:xfrm flipH="1">
              <a:off x="1903" y="2764"/>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98" name="Line 2379"/>
            <p:cNvSpPr>
              <a:spLocks noChangeShapeType="1"/>
            </p:cNvSpPr>
            <p:nvPr/>
          </p:nvSpPr>
          <p:spPr bwMode="auto">
            <a:xfrm flipH="1">
              <a:off x="1903" y="2753"/>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99" name="Line 2380"/>
            <p:cNvSpPr>
              <a:spLocks noChangeShapeType="1"/>
            </p:cNvSpPr>
            <p:nvPr/>
          </p:nvSpPr>
          <p:spPr bwMode="auto">
            <a:xfrm flipH="1">
              <a:off x="1903" y="2741"/>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00" name="Line 2381"/>
            <p:cNvSpPr>
              <a:spLocks noChangeShapeType="1"/>
            </p:cNvSpPr>
            <p:nvPr/>
          </p:nvSpPr>
          <p:spPr bwMode="auto">
            <a:xfrm flipH="1">
              <a:off x="1903" y="2731"/>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01" name="Line 2382"/>
            <p:cNvSpPr>
              <a:spLocks noChangeShapeType="1"/>
            </p:cNvSpPr>
            <p:nvPr/>
          </p:nvSpPr>
          <p:spPr bwMode="auto">
            <a:xfrm flipH="1">
              <a:off x="1903" y="2719"/>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02" name="Line 2383"/>
            <p:cNvSpPr>
              <a:spLocks noChangeShapeType="1"/>
            </p:cNvSpPr>
            <p:nvPr/>
          </p:nvSpPr>
          <p:spPr bwMode="auto">
            <a:xfrm flipH="1">
              <a:off x="1903" y="2708"/>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03" name="Line 2384"/>
            <p:cNvSpPr>
              <a:spLocks noChangeShapeType="1"/>
            </p:cNvSpPr>
            <p:nvPr/>
          </p:nvSpPr>
          <p:spPr bwMode="auto">
            <a:xfrm flipH="1">
              <a:off x="1903" y="2697"/>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04" name="Line 2385"/>
            <p:cNvSpPr>
              <a:spLocks noChangeShapeType="1"/>
            </p:cNvSpPr>
            <p:nvPr/>
          </p:nvSpPr>
          <p:spPr bwMode="auto">
            <a:xfrm flipH="1">
              <a:off x="1903" y="2686"/>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05" name="Line 2386"/>
            <p:cNvSpPr>
              <a:spLocks noChangeShapeType="1"/>
            </p:cNvSpPr>
            <p:nvPr/>
          </p:nvSpPr>
          <p:spPr bwMode="auto">
            <a:xfrm flipH="1">
              <a:off x="1903" y="2675"/>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06" name="Line 2387"/>
            <p:cNvSpPr>
              <a:spLocks noChangeShapeType="1"/>
            </p:cNvSpPr>
            <p:nvPr/>
          </p:nvSpPr>
          <p:spPr bwMode="auto">
            <a:xfrm flipH="1">
              <a:off x="1903" y="2664"/>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07" name="Line 2388"/>
            <p:cNvSpPr>
              <a:spLocks noChangeShapeType="1"/>
            </p:cNvSpPr>
            <p:nvPr/>
          </p:nvSpPr>
          <p:spPr bwMode="auto">
            <a:xfrm flipH="1">
              <a:off x="1903" y="2652"/>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08" name="Line 2389"/>
            <p:cNvSpPr>
              <a:spLocks noChangeShapeType="1"/>
            </p:cNvSpPr>
            <p:nvPr/>
          </p:nvSpPr>
          <p:spPr bwMode="auto">
            <a:xfrm flipH="1">
              <a:off x="1903" y="2642"/>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09" name="Line 2390"/>
            <p:cNvSpPr>
              <a:spLocks noChangeShapeType="1"/>
            </p:cNvSpPr>
            <p:nvPr/>
          </p:nvSpPr>
          <p:spPr bwMode="auto">
            <a:xfrm flipH="1">
              <a:off x="1903" y="2630"/>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10" name="Line 2391"/>
            <p:cNvSpPr>
              <a:spLocks noChangeShapeType="1"/>
            </p:cNvSpPr>
            <p:nvPr/>
          </p:nvSpPr>
          <p:spPr bwMode="auto">
            <a:xfrm flipH="1">
              <a:off x="1903" y="2620"/>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11" name="Line 2392"/>
            <p:cNvSpPr>
              <a:spLocks noChangeShapeType="1"/>
            </p:cNvSpPr>
            <p:nvPr/>
          </p:nvSpPr>
          <p:spPr bwMode="auto">
            <a:xfrm flipH="1">
              <a:off x="1903" y="2608"/>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12" name="Line 2393"/>
            <p:cNvSpPr>
              <a:spLocks noChangeShapeType="1"/>
            </p:cNvSpPr>
            <p:nvPr/>
          </p:nvSpPr>
          <p:spPr bwMode="auto">
            <a:xfrm flipH="1">
              <a:off x="1903" y="2597"/>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13" name="Line 2394"/>
            <p:cNvSpPr>
              <a:spLocks noChangeShapeType="1"/>
            </p:cNvSpPr>
            <p:nvPr/>
          </p:nvSpPr>
          <p:spPr bwMode="auto">
            <a:xfrm flipH="1">
              <a:off x="1903" y="2586"/>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14" name="Line 2395"/>
            <p:cNvSpPr>
              <a:spLocks noChangeShapeType="1"/>
            </p:cNvSpPr>
            <p:nvPr/>
          </p:nvSpPr>
          <p:spPr bwMode="auto">
            <a:xfrm flipH="1">
              <a:off x="1903" y="2575"/>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15" name="Line 2396"/>
            <p:cNvSpPr>
              <a:spLocks noChangeShapeType="1"/>
            </p:cNvSpPr>
            <p:nvPr/>
          </p:nvSpPr>
          <p:spPr bwMode="auto">
            <a:xfrm flipH="1">
              <a:off x="1903" y="2563"/>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16" name="Line 2397"/>
            <p:cNvSpPr>
              <a:spLocks noChangeShapeType="1"/>
            </p:cNvSpPr>
            <p:nvPr/>
          </p:nvSpPr>
          <p:spPr bwMode="auto">
            <a:xfrm flipH="1">
              <a:off x="1903" y="2553"/>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17" name="Line 2398"/>
            <p:cNvSpPr>
              <a:spLocks noChangeShapeType="1"/>
            </p:cNvSpPr>
            <p:nvPr/>
          </p:nvSpPr>
          <p:spPr bwMode="auto">
            <a:xfrm flipH="1">
              <a:off x="1903" y="2541"/>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18" name="Line 2399"/>
            <p:cNvSpPr>
              <a:spLocks noChangeShapeType="1"/>
            </p:cNvSpPr>
            <p:nvPr/>
          </p:nvSpPr>
          <p:spPr bwMode="auto">
            <a:xfrm flipH="1">
              <a:off x="1903" y="2531"/>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19" name="Line 2400"/>
            <p:cNvSpPr>
              <a:spLocks noChangeShapeType="1"/>
            </p:cNvSpPr>
            <p:nvPr/>
          </p:nvSpPr>
          <p:spPr bwMode="auto">
            <a:xfrm flipH="1">
              <a:off x="1903" y="2519"/>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20" name="Line 2401"/>
            <p:cNvSpPr>
              <a:spLocks noChangeShapeType="1"/>
            </p:cNvSpPr>
            <p:nvPr/>
          </p:nvSpPr>
          <p:spPr bwMode="auto">
            <a:xfrm flipH="1">
              <a:off x="1903" y="2508"/>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21" name="Line 2402"/>
            <p:cNvSpPr>
              <a:spLocks noChangeShapeType="1"/>
            </p:cNvSpPr>
            <p:nvPr/>
          </p:nvSpPr>
          <p:spPr bwMode="auto">
            <a:xfrm flipH="1">
              <a:off x="1903" y="2497"/>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22" name="Line 2403"/>
            <p:cNvSpPr>
              <a:spLocks noChangeShapeType="1"/>
            </p:cNvSpPr>
            <p:nvPr/>
          </p:nvSpPr>
          <p:spPr bwMode="auto">
            <a:xfrm flipH="1">
              <a:off x="1903" y="2486"/>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23" name="Line 2404"/>
            <p:cNvSpPr>
              <a:spLocks noChangeShapeType="1"/>
            </p:cNvSpPr>
            <p:nvPr/>
          </p:nvSpPr>
          <p:spPr bwMode="auto">
            <a:xfrm flipH="1">
              <a:off x="1903" y="2474"/>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24" name="Line 2405"/>
            <p:cNvSpPr>
              <a:spLocks noChangeShapeType="1"/>
            </p:cNvSpPr>
            <p:nvPr/>
          </p:nvSpPr>
          <p:spPr bwMode="auto">
            <a:xfrm flipH="1">
              <a:off x="1903" y="2464"/>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25" name="Line 2406"/>
            <p:cNvSpPr>
              <a:spLocks noChangeShapeType="1"/>
            </p:cNvSpPr>
            <p:nvPr/>
          </p:nvSpPr>
          <p:spPr bwMode="auto">
            <a:xfrm flipH="1">
              <a:off x="1903" y="2452"/>
              <a:ext cx="142" cy="14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26" name="Line 2407"/>
            <p:cNvSpPr>
              <a:spLocks noChangeShapeType="1"/>
            </p:cNvSpPr>
            <p:nvPr/>
          </p:nvSpPr>
          <p:spPr bwMode="auto">
            <a:xfrm flipH="1">
              <a:off x="1903" y="2442"/>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27" name="Line 2408"/>
            <p:cNvSpPr>
              <a:spLocks noChangeShapeType="1"/>
            </p:cNvSpPr>
            <p:nvPr/>
          </p:nvSpPr>
          <p:spPr bwMode="auto">
            <a:xfrm flipH="1">
              <a:off x="1903" y="2430"/>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28" name="Line 2409"/>
            <p:cNvSpPr>
              <a:spLocks noChangeShapeType="1"/>
            </p:cNvSpPr>
            <p:nvPr/>
          </p:nvSpPr>
          <p:spPr bwMode="auto">
            <a:xfrm flipH="1">
              <a:off x="1903" y="2419"/>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29" name="Line 2410"/>
            <p:cNvSpPr>
              <a:spLocks noChangeShapeType="1"/>
            </p:cNvSpPr>
            <p:nvPr/>
          </p:nvSpPr>
          <p:spPr bwMode="auto">
            <a:xfrm flipH="1">
              <a:off x="1903" y="2409"/>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30" name="Line 2411"/>
            <p:cNvSpPr>
              <a:spLocks noChangeShapeType="1"/>
            </p:cNvSpPr>
            <p:nvPr/>
          </p:nvSpPr>
          <p:spPr bwMode="auto">
            <a:xfrm flipH="1">
              <a:off x="1903" y="2397"/>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31" name="Line 2412"/>
            <p:cNvSpPr>
              <a:spLocks noChangeShapeType="1"/>
            </p:cNvSpPr>
            <p:nvPr/>
          </p:nvSpPr>
          <p:spPr bwMode="auto">
            <a:xfrm flipH="1">
              <a:off x="1903" y="2385"/>
              <a:ext cx="142" cy="14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32" name="Line 2413"/>
            <p:cNvSpPr>
              <a:spLocks noChangeShapeType="1"/>
            </p:cNvSpPr>
            <p:nvPr/>
          </p:nvSpPr>
          <p:spPr bwMode="auto">
            <a:xfrm flipH="1">
              <a:off x="1903" y="2375"/>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33" name="Line 2414"/>
            <p:cNvSpPr>
              <a:spLocks noChangeShapeType="1"/>
            </p:cNvSpPr>
            <p:nvPr/>
          </p:nvSpPr>
          <p:spPr bwMode="auto">
            <a:xfrm flipH="1">
              <a:off x="1903" y="2364"/>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34" name="Line 2415"/>
            <p:cNvSpPr>
              <a:spLocks noChangeShapeType="1"/>
            </p:cNvSpPr>
            <p:nvPr/>
          </p:nvSpPr>
          <p:spPr bwMode="auto">
            <a:xfrm flipH="1">
              <a:off x="1903" y="2353"/>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9" name="Group 2617"/>
          <p:cNvGrpSpPr>
            <a:grpSpLocks/>
          </p:cNvGrpSpPr>
          <p:nvPr/>
        </p:nvGrpSpPr>
        <p:grpSpPr bwMode="auto">
          <a:xfrm>
            <a:off x="4382457" y="1450020"/>
            <a:ext cx="225425" cy="2389189"/>
            <a:chOff x="1903" y="979"/>
            <a:chExt cx="142" cy="1505"/>
          </a:xfrm>
        </p:grpSpPr>
        <p:sp>
          <p:nvSpPr>
            <p:cNvPr id="8135" name="Line 2417"/>
            <p:cNvSpPr>
              <a:spLocks noChangeShapeType="1"/>
            </p:cNvSpPr>
            <p:nvPr/>
          </p:nvSpPr>
          <p:spPr bwMode="auto">
            <a:xfrm flipH="1">
              <a:off x="1903" y="2342"/>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36" name="Line 2418"/>
            <p:cNvSpPr>
              <a:spLocks noChangeShapeType="1"/>
            </p:cNvSpPr>
            <p:nvPr/>
          </p:nvSpPr>
          <p:spPr bwMode="auto">
            <a:xfrm flipH="1">
              <a:off x="1903" y="2330"/>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37" name="Line 2419"/>
            <p:cNvSpPr>
              <a:spLocks noChangeShapeType="1"/>
            </p:cNvSpPr>
            <p:nvPr/>
          </p:nvSpPr>
          <p:spPr bwMode="auto">
            <a:xfrm flipH="1">
              <a:off x="1903" y="2320"/>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38" name="Line 2420"/>
            <p:cNvSpPr>
              <a:spLocks noChangeShapeType="1"/>
            </p:cNvSpPr>
            <p:nvPr/>
          </p:nvSpPr>
          <p:spPr bwMode="auto">
            <a:xfrm flipH="1">
              <a:off x="1903" y="2308"/>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39" name="Line 2421"/>
            <p:cNvSpPr>
              <a:spLocks noChangeShapeType="1"/>
            </p:cNvSpPr>
            <p:nvPr/>
          </p:nvSpPr>
          <p:spPr bwMode="auto">
            <a:xfrm flipH="1">
              <a:off x="1903" y="2297"/>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40" name="Line 2422"/>
            <p:cNvSpPr>
              <a:spLocks noChangeShapeType="1"/>
            </p:cNvSpPr>
            <p:nvPr/>
          </p:nvSpPr>
          <p:spPr bwMode="auto">
            <a:xfrm flipH="1">
              <a:off x="1903" y="2286"/>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41" name="Line 2423"/>
            <p:cNvSpPr>
              <a:spLocks noChangeShapeType="1"/>
            </p:cNvSpPr>
            <p:nvPr/>
          </p:nvSpPr>
          <p:spPr bwMode="auto">
            <a:xfrm flipH="1">
              <a:off x="1903" y="2275"/>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42" name="Line 2424"/>
            <p:cNvSpPr>
              <a:spLocks noChangeShapeType="1"/>
            </p:cNvSpPr>
            <p:nvPr/>
          </p:nvSpPr>
          <p:spPr bwMode="auto">
            <a:xfrm flipH="1">
              <a:off x="1903" y="2264"/>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43" name="Line 2425"/>
            <p:cNvSpPr>
              <a:spLocks noChangeShapeType="1"/>
            </p:cNvSpPr>
            <p:nvPr/>
          </p:nvSpPr>
          <p:spPr bwMode="auto">
            <a:xfrm flipH="1">
              <a:off x="1903" y="2253"/>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44" name="Line 2426"/>
            <p:cNvSpPr>
              <a:spLocks noChangeShapeType="1"/>
            </p:cNvSpPr>
            <p:nvPr/>
          </p:nvSpPr>
          <p:spPr bwMode="auto">
            <a:xfrm flipH="1">
              <a:off x="1903" y="2241"/>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45" name="Line 2427"/>
            <p:cNvSpPr>
              <a:spLocks noChangeShapeType="1"/>
            </p:cNvSpPr>
            <p:nvPr/>
          </p:nvSpPr>
          <p:spPr bwMode="auto">
            <a:xfrm flipH="1">
              <a:off x="1903" y="2231"/>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46" name="Line 2428"/>
            <p:cNvSpPr>
              <a:spLocks noChangeShapeType="1"/>
            </p:cNvSpPr>
            <p:nvPr/>
          </p:nvSpPr>
          <p:spPr bwMode="auto">
            <a:xfrm flipH="1">
              <a:off x="1903" y="2219"/>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47" name="Line 2429"/>
            <p:cNvSpPr>
              <a:spLocks noChangeShapeType="1"/>
            </p:cNvSpPr>
            <p:nvPr/>
          </p:nvSpPr>
          <p:spPr bwMode="auto">
            <a:xfrm flipH="1">
              <a:off x="1903" y="2208"/>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48" name="Line 2430"/>
            <p:cNvSpPr>
              <a:spLocks noChangeShapeType="1"/>
            </p:cNvSpPr>
            <p:nvPr/>
          </p:nvSpPr>
          <p:spPr bwMode="auto">
            <a:xfrm flipH="1">
              <a:off x="1903" y="2197"/>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49" name="Line 2431"/>
            <p:cNvSpPr>
              <a:spLocks noChangeShapeType="1"/>
            </p:cNvSpPr>
            <p:nvPr/>
          </p:nvSpPr>
          <p:spPr bwMode="auto">
            <a:xfrm flipH="1">
              <a:off x="1903" y="2186"/>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50" name="Line 2432"/>
            <p:cNvSpPr>
              <a:spLocks noChangeShapeType="1"/>
            </p:cNvSpPr>
            <p:nvPr/>
          </p:nvSpPr>
          <p:spPr bwMode="auto">
            <a:xfrm flipH="1">
              <a:off x="1903" y="2175"/>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51" name="Line 2433"/>
            <p:cNvSpPr>
              <a:spLocks noChangeShapeType="1"/>
            </p:cNvSpPr>
            <p:nvPr/>
          </p:nvSpPr>
          <p:spPr bwMode="auto">
            <a:xfrm flipH="1">
              <a:off x="1903" y="2164"/>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52" name="Line 2434"/>
            <p:cNvSpPr>
              <a:spLocks noChangeShapeType="1"/>
            </p:cNvSpPr>
            <p:nvPr/>
          </p:nvSpPr>
          <p:spPr bwMode="auto">
            <a:xfrm flipH="1">
              <a:off x="1903" y="2152"/>
              <a:ext cx="142" cy="14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53" name="Line 2435"/>
            <p:cNvSpPr>
              <a:spLocks noChangeShapeType="1"/>
            </p:cNvSpPr>
            <p:nvPr/>
          </p:nvSpPr>
          <p:spPr bwMode="auto">
            <a:xfrm flipH="1">
              <a:off x="1903" y="2142"/>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54" name="Line 2436"/>
            <p:cNvSpPr>
              <a:spLocks noChangeShapeType="1"/>
            </p:cNvSpPr>
            <p:nvPr/>
          </p:nvSpPr>
          <p:spPr bwMode="auto">
            <a:xfrm flipH="1">
              <a:off x="1903" y="2130"/>
              <a:ext cx="142" cy="14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55" name="Line 2437"/>
            <p:cNvSpPr>
              <a:spLocks noChangeShapeType="1"/>
            </p:cNvSpPr>
            <p:nvPr/>
          </p:nvSpPr>
          <p:spPr bwMode="auto">
            <a:xfrm flipH="1">
              <a:off x="1903" y="2119"/>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56" name="Line 2438"/>
            <p:cNvSpPr>
              <a:spLocks noChangeShapeType="1"/>
            </p:cNvSpPr>
            <p:nvPr/>
          </p:nvSpPr>
          <p:spPr bwMode="auto">
            <a:xfrm flipH="1">
              <a:off x="1903" y="2109"/>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57" name="Line 2439"/>
            <p:cNvSpPr>
              <a:spLocks noChangeShapeType="1"/>
            </p:cNvSpPr>
            <p:nvPr/>
          </p:nvSpPr>
          <p:spPr bwMode="auto">
            <a:xfrm flipH="1">
              <a:off x="1903" y="2097"/>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58" name="Line 2440"/>
            <p:cNvSpPr>
              <a:spLocks noChangeShapeType="1"/>
            </p:cNvSpPr>
            <p:nvPr/>
          </p:nvSpPr>
          <p:spPr bwMode="auto">
            <a:xfrm flipH="1">
              <a:off x="1903" y="2087"/>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59" name="Line 2441"/>
            <p:cNvSpPr>
              <a:spLocks noChangeShapeType="1"/>
            </p:cNvSpPr>
            <p:nvPr/>
          </p:nvSpPr>
          <p:spPr bwMode="auto">
            <a:xfrm flipH="1">
              <a:off x="1903" y="2075"/>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60" name="Line 2442"/>
            <p:cNvSpPr>
              <a:spLocks noChangeShapeType="1"/>
            </p:cNvSpPr>
            <p:nvPr/>
          </p:nvSpPr>
          <p:spPr bwMode="auto">
            <a:xfrm flipH="1">
              <a:off x="1903" y="2064"/>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61" name="Line 2443"/>
            <p:cNvSpPr>
              <a:spLocks noChangeShapeType="1"/>
            </p:cNvSpPr>
            <p:nvPr/>
          </p:nvSpPr>
          <p:spPr bwMode="auto">
            <a:xfrm flipH="1">
              <a:off x="1903" y="2053"/>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62" name="Line 2444"/>
            <p:cNvSpPr>
              <a:spLocks noChangeShapeType="1"/>
            </p:cNvSpPr>
            <p:nvPr/>
          </p:nvSpPr>
          <p:spPr bwMode="auto">
            <a:xfrm flipH="1">
              <a:off x="1903" y="2042"/>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63" name="Line 2445"/>
            <p:cNvSpPr>
              <a:spLocks noChangeShapeType="1"/>
            </p:cNvSpPr>
            <p:nvPr/>
          </p:nvSpPr>
          <p:spPr bwMode="auto">
            <a:xfrm flipH="1">
              <a:off x="1903" y="2031"/>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64" name="Line 2446"/>
            <p:cNvSpPr>
              <a:spLocks noChangeShapeType="1"/>
            </p:cNvSpPr>
            <p:nvPr/>
          </p:nvSpPr>
          <p:spPr bwMode="auto">
            <a:xfrm flipH="1">
              <a:off x="1903" y="2020"/>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65" name="Line 2447"/>
            <p:cNvSpPr>
              <a:spLocks noChangeShapeType="1"/>
            </p:cNvSpPr>
            <p:nvPr/>
          </p:nvSpPr>
          <p:spPr bwMode="auto">
            <a:xfrm flipH="1">
              <a:off x="1903" y="2008"/>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66" name="Line 2448"/>
            <p:cNvSpPr>
              <a:spLocks noChangeShapeType="1"/>
            </p:cNvSpPr>
            <p:nvPr/>
          </p:nvSpPr>
          <p:spPr bwMode="auto">
            <a:xfrm flipH="1">
              <a:off x="1903" y="1998"/>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67" name="Line 2449"/>
            <p:cNvSpPr>
              <a:spLocks noChangeShapeType="1"/>
            </p:cNvSpPr>
            <p:nvPr/>
          </p:nvSpPr>
          <p:spPr bwMode="auto">
            <a:xfrm flipH="1">
              <a:off x="1903" y="1986"/>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68" name="Line 2450"/>
            <p:cNvSpPr>
              <a:spLocks noChangeShapeType="1"/>
            </p:cNvSpPr>
            <p:nvPr/>
          </p:nvSpPr>
          <p:spPr bwMode="auto">
            <a:xfrm flipH="1">
              <a:off x="1903" y="1975"/>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69" name="Line 2451"/>
            <p:cNvSpPr>
              <a:spLocks noChangeShapeType="1"/>
            </p:cNvSpPr>
            <p:nvPr/>
          </p:nvSpPr>
          <p:spPr bwMode="auto">
            <a:xfrm flipH="1">
              <a:off x="1903" y="1964"/>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70" name="Line 2452"/>
            <p:cNvSpPr>
              <a:spLocks noChangeShapeType="1"/>
            </p:cNvSpPr>
            <p:nvPr/>
          </p:nvSpPr>
          <p:spPr bwMode="auto">
            <a:xfrm flipH="1">
              <a:off x="1903" y="1953"/>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71" name="Line 2453"/>
            <p:cNvSpPr>
              <a:spLocks noChangeShapeType="1"/>
            </p:cNvSpPr>
            <p:nvPr/>
          </p:nvSpPr>
          <p:spPr bwMode="auto">
            <a:xfrm flipH="1">
              <a:off x="1903" y="1942"/>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72" name="Line 2454"/>
            <p:cNvSpPr>
              <a:spLocks noChangeShapeType="1"/>
            </p:cNvSpPr>
            <p:nvPr/>
          </p:nvSpPr>
          <p:spPr bwMode="auto">
            <a:xfrm flipH="1">
              <a:off x="1903" y="1931"/>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73" name="Line 2455"/>
            <p:cNvSpPr>
              <a:spLocks noChangeShapeType="1"/>
            </p:cNvSpPr>
            <p:nvPr/>
          </p:nvSpPr>
          <p:spPr bwMode="auto">
            <a:xfrm flipH="1">
              <a:off x="1903" y="1919"/>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74" name="Line 2456"/>
            <p:cNvSpPr>
              <a:spLocks noChangeShapeType="1"/>
            </p:cNvSpPr>
            <p:nvPr/>
          </p:nvSpPr>
          <p:spPr bwMode="auto">
            <a:xfrm flipH="1">
              <a:off x="1903" y="1909"/>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75" name="Line 2457"/>
            <p:cNvSpPr>
              <a:spLocks noChangeShapeType="1"/>
            </p:cNvSpPr>
            <p:nvPr/>
          </p:nvSpPr>
          <p:spPr bwMode="auto">
            <a:xfrm flipH="1">
              <a:off x="1903" y="1897"/>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76" name="Line 2458"/>
            <p:cNvSpPr>
              <a:spLocks noChangeShapeType="1"/>
            </p:cNvSpPr>
            <p:nvPr/>
          </p:nvSpPr>
          <p:spPr bwMode="auto">
            <a:xfrm flipH="1">
              <a:off x="1903" y="1886"/>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77" name="Line 2459"/>
            <p:cNvSpPr>
              <a:spLocks noChangeShapeType="1"/>
            </p:cNvSpPr>
            <p:nvPr/>
          </p:nvSpPr>
          <p:spPr bwMode="auto">
            <a:xfrm flipH="1">
              <a:off x="1903" y="1875"/>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78" name="Line 2460"/>
            <p:cNvSpPr>
              <a:spLocks noChangeShapeType="1"/>
            </p:cNvSpPr>
            <p:nvPr/>
          </p:nvSpPr>
          <p:spPr bwMode="auto">
            <a:xfrm flipH="1">
              <a:off x="1903" y="1864"/>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79" name="Line 2461"/>
            <p:cNvSpPr>
              <a:spLocks noChangeShapeType="1"/>
            </p:cNvSpPr>
            <p:nvPr/>
          </p:nvSpPr>
          <p:spPr bwMode="auto">
            <a:xfrm flipH="1">
              <a:off x="1903" y="1854"/>
              <a:ext cx="142" cy="141"/>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80" name="Line 2462"/>
            <p:cNvSpPr>
              <a:spLocks noChangeShapeType="1"/>
            </p:cNvSpPr>
            <p:nvPr/>
          </p:nvSpPr>
          <p:spPr bwMode="auto">
            <a:xfrm flipH="1">
              <a:off x="1903" y="1842"/>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81" name="Line 2463"/>
            <p:cNvSpPr>
              <a:spLocks noChangeShapeType="1"/>
            </p:cNvSpPr>
            <p:nvPr/>
          </p:nvSpPr>
          <p:spPr bwMode="auto">
            <a:xfrm flipH="1">
              <a:off x="1903" y="1830"/>
              <a:ext cx="142" cy="14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82" name="Line 2464"/>
            <p:cNvSpPr>
              <a:spLocks noChangeShapeType="1"/>
            </p:cNvSpPr>
            <p:nvPr/>
          </p:nvSpPr>
          <p:spPr bwMode="auto">
            <a:xfrm flipH="1">
              <a:off x="1903" y="1820"/>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83" name="Line 2465"/>
            <p:cNvSpPr>
              <a:spLocks noChangeShapeType="1"/>
            </p:cNvSpPr>
            <p:nvPr/>
          </p:nvSpPr>
          <p:spPr bwMode="auto">
            <a:xfrm flipH="1">
              <a:off x="1903" y="1809"/>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84" name="Line 2466"/>
            <p:cNvSpPr>
              <a:spLocks noChangeShapeType="1"/>
            </p:cNvSpPr>
            <p:nvPr/>
          </p:nvSpPr>
          <p:spPr bwMode="auto">
            <a:xfrm flipH="1">
              <a:off x="1903" y="1797"/>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85" name="Line 2467"/>
            <p:cNvSpPr>
              <a:spLocks noChangeShapeType="1"/>
            </p:cNvSpPr>
            <p:nvPr/>
          </p:nvSpPr>
          <p:spPr bwMode="auto">
            <a:xfrm flipH="1">
              <a:off x="1903" y="1787"/>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86" name="Line 2468"/>
            <p:cNvSpPr>
              <a:spLocks noChangeShapeType="1"/>
            </p:cNvSpPr>
            <p:nvPr/>
          </p:nvSpPr>
          <p:spPr bwMode="auto">
            <a:xfrm flipH="1">
              <a:off x="1903" y="1775"/>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87" name="Line 2469"/>
            <p:cNvSpPr>
              <a:spLocks noChangeShapeType="1"/>
            </p:cNvSpPr>
            <p:nvPr/>
          </p:nvSpPr>
          <p:spPr bwMode="auto">
            <a:xfrm flipH="1">
              <a:off x="1903" y="1765"/>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88" name="Line 2470"/>
            <p:cNvSpPr>
              <a:spLocks noChangeShapeType="1"/>
            </p:cNvSpPr>
            <p:nvPr/>
          </p:nvSpPr>
          <p:spPr bwMode="auto">
            <a:xfrm flipH="1">
              <a:off x="1903" y="1753"/>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89" name="Line 2471"/>
            <p:cNvSpPr>
              <a:spLocks noChangeShapeType="1"/>
            </p:cNvSpPr>
            <p:nvPr/>
          </p:nvSpPr>
          <p:spPr bwMode="auto">
            <a:xfrm flipH="1">
              <a:off x="1903" y="1742"/>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90" name="Line 2472"/>
            <p:cNvSpPr>
              <a:spLocks noChangeShapeType="1"/>
            </p:cNvSpPr>
            <p:nvPr/>
          </p:nvSpPr>
          <p:spPr bwMode="auto">
            <a:xfrm flipH="1">
              <a:off x="1903" y="1731"/>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91" name="Line 2473"/>
            <p:cNvSpPr>
              <a:spLocks noChangeShapeType="1"/>
            </p:cNvSpPr>
            <p:nvPr/>
          </p:nvSpPr>
          <p:spPr bwMode="auto">
            <a:xfrm flipH="1">
              <a:off x="1903" y="1720"/>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92" name="Line 2474"/>
            <p:cNvSpPr>
              <a:spLocks noChangeShapeType="1"/>
            </p:cNvSpPr>
            <p:nvPr/>
          </p:nvSpPr>
          <p:spPr bwMode="auto">
            <a:xfrm flipH="1">
              <a:off x="1903" y="1708"/>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93" name="Line 2475"/>
            <p:cNvSpPr>
              <a:spLocks noChangeShapeType="1"/>
            </p:cNvSpPr>
            <p:nvPr/>
          </p:nvSpPr>
          <p:spPr bwMode="auto">
            <a:xfrm flipH="1">
              <a:off x="1903" y="1698"/>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94" name="Line 2476"/>
            <p:cNvSpPr>
              <a:spLocks noChangeShapeType="1"/>
            </p:cNvSpPr>
            <p:nvPr/>
          </p:nvSpPr>
          <p:spPr bwMode="auto">
            <a:xfrm flipH="1">
              <a:off x="1903" y="1686"/>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95" name="Line 2477"/>
            <p:cNvSpPr>
              <a:spLocks noChangeShapeType="1"/>
            </p:cNvSpPr>
            <p:nvPr/>
          </p:nvSpPr>
          <p:spPr bwMode="auto">
            <a:xfrm flipH="1">
              <a:off x="1903" y="1676"/>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96" name="Line 2478"/>
            <p:cNvSpPr>
              <a:spLocks noChangeShapeType="1"/>
            </p:cNvSpPr>
            <p:nvPr/>
          </p:nvSpPr>
          <p:spPr bwMode="auto">
            <a:xfrm flipH="1">
              <a:off x="1903" y="1664"/>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97" name="Line 2479"/>
            <p:cNvSpPr>
              <a:spLocks noChangeShapeType="1"/>
            </p:cNvSpPr>
            <p:nvPr/>
          </p:nvSpPr>
          <p:spPr bwMode="auto">
            <a:xfrm flipH="1">
              <a:off x="1903" y="1653"/>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98" name="Line 2480"/>
            <p:cNvSpPr>
              <a:spLocks noChangeShapeType="1"/>
            </p:cNvSpPr>
            <p:nvPr/>
          </p:nvSpPr>
          <p:spPr bwMode="auto">
            <a:xfrm flipH="1">
              <a:off x="1903" y="1642"/>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99" name="Line 2481"/>
            <p:cNvSpPr>
              <a:spLocks noChangeShapeType="1"/>
            </p:cNvSpPr>
            <p:nvPr/>
          </p:nvSpPr>
          <p:spPr bwMode="auto">
            <a:xfrm flipH="1">
              <a:off x="1903" y="1631"/>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00" name="Line 2482"/>
            <p:cNvSpPr>
              <a:spLocks noChangeShapeType="1"/>
            </p:cNvSpPr>
            <p:nvPr/>
          </p:nvSpPr>
          <p:spPr bwMode="auto">
            <a:xfrm flipH="1">
              <a:off x="1903" y="1619"/>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01" name="Line 2483"/>
            <p:cNvSpPr>
              <a:spLocks noChangeShapeType="1"/>
            </p:cNvSpPr>
            <p:nvPr/>
          </p:nvSpPr>
          <p:spPr bwMode="auto">
            <a:xfrm flipH="1">
              <a:off x="1903" y="1609"/>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02" name="Line 2484"/>
            <p:cNvSpPr>
              <a:spLocks noChangeShapeType="1"/>
            </p:cNvSpPr>
            <p:nvPr/>
          </p:nvSpPr>
          <p:spPr bwMode="auto">
            <a:xfrm flipH="1">
              <a:off x="1903" y="1597"/>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03" name="Line 2485"/>
            <p:cNvSpPr>
              <a:spLocks noChangeShapeType="1"/>
            </p:cNvSpPr>
            <p:nvPr/>
          </p:nvSpPr>
          <p:spPr bwMode="auto">
            <a:xfrm flipH="1">
              <a:off x="1903" y="1587"/>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04" name="Line 2486"/>
            <p:cNvSpPr>
              <a:spLocks noChangeShapeType="1"/>
            </p:cNvSpPr>
            <p:nvPr/>
          </p:nvSpPr>
          <p:spPr bwMode="auto">
            <a:xfrm flipH="1">
              <a:off x="1903" y="1575"/>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05" name="Line 2487"/>
            <p:cNvSpPr>
              <a:spLocks noChangeShapeType="1"/>
            </p:cNvSpPr>
            <p:nvPr/>
          </p:nvSpPr>
          <p:spPr bwMode="auto">
            <a:xfrm flipH="1">
              <a:off x="1903" y="1564"/>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06" name="Line 2488"/>
            <p:cNvSpPr>
              <a:spLocks noChangeShapeType="1"/>
            </p:cNvSpPr>
            <p:nvPr/>
          </p:nvSpPr>
          <p:spPr bwMode="auto">
            <a:xfrm flipH="1">
              <a:off x="1903" y="1554"/>
              <a:ext cx="142" cy="141"/>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07" name="Line 2489"/>
            <p:cNvSpPr>
              <a:spLocks noChangeShapeType="1"/>
            </p:cNvSpPr>
            <p:nvPr/>
          </p:nvSpPr>
          <p:spPr bwMode="auto">
            <a:xfrm flipH="1">
              <a:off x="1903" y="1542"/>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08" name="Line 2490"/>
            <p:cNvSpPr>
              <a:spLocks noChangeShapeType="1"/>
            </p:cNvSpPr>
            <p:nvPr/>
          </p:nvSpPr>
          <p:spPr bwMode="auto">
            <a:xfrm flipH="1">
              <a:off x="1903" y="1532"/>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09" name="Line 2491"/>
            <p:cNvSpPr>
              <a:spLocks noChangeShapeType="1"/>
            </p:cNvSpPr>
            <p:nvPr/>
          </p:nvSpPr>
          <p:spPr bwMode="auto">
            <a:xfrm flipH="1">
              <a:off x="1903" y="1520"/>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10" name="Line 2492"/>
            <p:cNvSpPr>
              <a:spLocks noChangeShapeType="1"/>
            </p:cNvSpPr>
            <p:nvPr/>
          </p:nvSpPr>
          <p:spPr bwMode="auto">
            <a:xfrm flipH="1">
              <a:off x="1903" y="1509"/>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11" name="Line 2493"/>
            <p:cNvSpPr>
              <a:spLocks noChangeShapeType="1"/>
            </p:cNvSpPr>
            <p:nvPr/>
          </p:nvSpPr>
          <p:spPr bwMode="auto">
            <a:xfrm flipH="1">
              <a:off x="1903" y="1498"/>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12" name="Line 2494"/>
            <p:cNvSpPr>
              <a:spLocks noChangeShapeType="1"/>
            </p:cNvSpPr>
            <p:nvPr/>
          </p:nvSpPr>
          <p:spPr bwMode="auto">
            <a:xfrm flipH="1">
              <a:off x="1903" y="1487"/>
              <a:ext cx="142" cy="141"/>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13" name="Line 2495"/>
            <p:cNvSpPr>
              <a:spLocks noChangeShapeType="1"/>
            </p:cNvSpPr>
            <p:nvPr/>
          </p:nvSpPr>
          <p:spPr bwMode="auto">
            <a:xfrm flipH="1">
              <a:off x="1903" y="1475"/>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14" name="Line 2496"/>
            <p:cNvSpPr>
              <a:spLocks noChangeShapeType="1"/>
            </p:cNvSpPr>
            <p:nvPr/>
          </p:nvSpPr>
          <p:spPr bwMode="auto">
            <a:xfrm flipH="1">
              <a:off x="1903" y="1465"/>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15" name="Line 2497"/>
            <p:cNvSpPr>
              <a:spLocks noChangeShapeType="1"/>
            </p:cNvSpPr>
            <p:nvPr/>
          </p:nvSpPr>
          <p:spPr bwMode="auto">
            <a:xfrm flipH="1">
              <a:off x="1903" y="1453"/>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16" name="Line 2498"/>
            <p:cNvSpPr>
              <a:spLocks noChangeShapeType="1"/>
            </p:cNvSpPr>
            <p:nvPr/>
          </p:nvSpPr>
          <p:spPr bwMode="auto">
            <a:xfrm flipH="1">
              <a:off x="1903" y="1443"/>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17" name="Line 2499"/>
            <p:cNvSpPr>
              <a:spLocks noChangeShapeType="1"/>
            </p:cNvSpPr>
            <p:nvPr/>
          </p:nvSpPr>
          <p:spPr bwMode="auto">
            <a:xfrm flipH="1">
              <a:off x="1903" y="1431"/>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18" name="Line 2500"/>
            <p:cNvSpPr>
              <a:spLocks noChangeShapeType="1"/>
            </p:cNvSpPr>
            <p:nvPr/>
          </p:nvSpPr>
          <p:spPr bwMode="auto">
            <a:xfrm flipH="1">
              <a:off x="1903" y="1420"/>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19" name="Line 2501"/>
            <p:cNvSpPr>
              <a:spLocks noChangeShapeType="1"/>
            </p:cNvSpPr>
            <p:nvPr/>
          </p:nvSpPr>
          <p:spPr bwMode="auto">
            <a:xfrm flipH="1">
              <a:off x="1903" y="1409"/>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20" name="Line 2502"/>
            <p:cNvSpPr>
              <a:spLocks noChangeShapeType="1"/>
            </p:cNvSpPr>
            <p:nvPr/>
          </p:nvSpPr>
          <p:spPr bwMode="auto">
            <a:xfrm flipH="1">
              <a:off x="1903" y="1398"/>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21" name="Line 2503"/>
            <p:cNvSpPr>
              <a:spLocks noChangeShapeType="1"/>
            </p:cNvSpPr>
            <p:nvPr/>
          </p:nvSpPr>
          <p:spPr bwMode="auto">
            <a:xfrm flipH="1">
              <a:off x="1903" y="1386"/>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22" name="Line 2504"/>
            <p:cNvSpPr>
              <a:spLocks noChangeShapeType="1"/>
            </p:cNvSpPr>
            <p:nvPr/>
          </p:nvSpPr>
          <p:spPr bwMode="auto">
            <a:xfrm flipH="1">
              <a:off x="1903" y="1376"/>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23" name="Line 2505"/>
            <p:cNvSpPr>
              <a:spLocks noChangeShapeType="1"/>
            </p:cNvSpPr>
            <p:nvPr/>
          </p:nvSpPr>
          <p:spPr bwMode="auto">
            <a:xfrm flipH="1">
              <a:off x="1903" y="1364"/>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24" name="Line 2506"/>
            <p:cNvSpPr>
              <a:spLocks noChangeShapeType="1"/>
            </p:cNvSpPr>
            <p:nvPr/>
          </p:nvSpPr>
          <p:spPr bwMode="auto">
            <a:xfrm flipH="1">
              <a:off x="1903" y="1354"/>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25" name="Line 2507"/>
            <p:cNvSpPr>
              <a:spLocks noChangeShapeType="1"/>
            </p:cNvSpPr>
            <p:nvPr/>
          </p:nvSpPr>
          <p:spPr bwMode="auto">
            <a:xfrm flipH="1">
              <a:off x="1903" y="1342"/>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26" name="Line 2508"/>
            <p:cNvSpPr>
              <a:spLocks noChangeShapeType="1"/>
            </p:cNvSpPr>
            <p:nvPr/>
          </p:nvSpPr>
          <p:spPr bwMode="auto">
            <a:xfrm flipH="1">
              <a:off x="1903" y="1331"/>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27" name="Line 2509"/>
            <p:cNvSpPr>
              <a:spLocks noChangeShapeType="1"/>
            </p:cNvSpPr>
            <p:nvPr/>
          </p:nvSpPr>
          <p:spPr bwMode="auto">
            <a:xfrm flipH="1">
              <a:off x="1903" y="1320"/>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28" name="Line 2510"/>
            <p:cNvSpPr>
              <a:spLocks noChangeShapeType="1"/>
            </p:cNvSpPr>
            <p:nvPr/>
          </p:nvSpPr>
          <p:spPr bwMode="auto">
            <a:xfrm flipH="1">
              <a:off x="1903" y="1309"/>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29" name="Line 2511"/>
            <p:cNvSpPr>
              <a:spLocks noChangeShapeType="1"/>
            </p:cNvSpPr>
            <p:nvPr/>
          </p:nvSpPr>
          <p:spPr bwMode="auto">
            <a:xfrm flipH="1">
              <a:off x="1903" y="1297"/>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30" name="Line 2512"/>
            <p:cNvSpPr>
              <a:spLocks noChangeShapeType="1"/>
            </p:cNvSpPr>
            <p:nvPr/>
          </p:nvSpPr>
          <p:spPr bwMode="auto">
            <a:xfrm flipH="1">
              <a:off x="1903" y="1287"/>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31" name="Line 2513"/>
            <p:cNvSpPr>
              <a:spLocks noChangeShapeType="1"/>
            </p:cNvSpPr>
            <p:nvPr/>
          </p:nvSpPr>
          <p:spPr bwMode="auto">
            <a:xfrm flipH="1">
              <a:off x="1903" y="1275"/>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32" name="Line 2514"/>
            <p:cNvSpPr>
              <a:spLocks noChangeShapeType="1"/>
            </p:cNvSpPr>
            <p:nvPr/>
          </p:nvSpPr>
          <p:spPr bwMode="auto">
            <a:xfrm flipH="1">
              <a:off x="1903" y="1265"/>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33" name="Line 2515"/>
            <p:cNvSpPr>
              <a:spLocks noChangeShapeType="1"/>
            </p:cNvSpPr>
            <p:nvPr/>
          </p:nvSpPr>
          <p:spPr bwMode="auto">
            <a:xfrm flipH="1">
              <a:off x="1903" y="1253"/>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34" name="Line 2516"/>
            <p:cNvSpPr>
              <a:spLocks noChangeShapeType="1"/>
            </p:cNvSpPr>
            <p:nvPr/>
          </p:nvSpPr>
          <p:spPr bwMode="auto">
            <a:xfrm flipH="1">
              <a:off x="1903" y="1242"/>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35" name="Line 2517"/>
            <p:cNvSpPr>
              <a:spLocks noChangeShapeType="1"/>
            </p:cNvSpPr>
            <p:nvPr/>
          </p:nvSpPr>
          <p:spPr bwMode="auto">
            <a:xfrm flipH="1">
              <a:off x="1903" y="1231"/>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36" name="Line 2518"/>
            <p:cNvSpPr>
              <a:spLocks noChangeShapeType="1"/>
            </p:cNvSpPr>
            <p:nvPr/>
          </p:nvSpPr>
          <p:spPr bwMode="auto">
            <a:xfrm flipH="1">
              <a:off x="1903" y="1220"/>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37" name="Line 2519"/>
            <p:cNvSpPr>
              <a:spLocks noChangeShapeType="1"/>
            </p:cNvSpPr>
            <p:nvPr/>
          </p:nvSpPr>
          <p:spPr bwMode="auto">
            <a:xfrm flipH="1">
              <a:off x="1903" y="1208"/>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38" name="Line 2520"/>
            <p:cNvSpPr>
              <a:spLocks noChangeShapeType="1"/>
            </p:cNvSpPr>
            <p:nvPr/>
          </p:nvSpPr>
          <p:spPr bwMode="auto">
            <a:xfrm flipH="1">
              <a:off x="1903" y="1198"/>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39" name="Line 2521"/>
            <p:cNvSpPr>
              <a:spLocks noChangeShapeType="1"/>
            </p:cNvSpPr>
            <p:nvPr/>
          </p:nvSpPr>
          <p:spPr bwMode="auto">
            <a:xfrm flipH="1">
              <a:off x="1903" y="1186"/>
              <a:ext cx="142" cy="14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40" name="Line 2522"/>
            <p:cNvSpPr>
              <a:spLocks noChangeShapeType="1"/>
            </p:cNvSpPr>
            <p:nvPr/>
          </p:nvSpPr>
          <p:spPr bwMode="auto">
            <a:xfrm flipH="1">
              <a:off x="1903" y="1176"/>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41" name="Line 2523"/>
            <p:cNvSpPr>
              <a:spLocks noChangeShapeType="1"/>
            </p:cNvSpPr>
            <p:nvPr/>
          </p:nvSpPr>
          <p:spPr bwMode="auto">
            <a:xfrm flipH="1">
              <a:off x="1903" y="1164"/>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42" name="Line 2524"/>
            <p:cNvSpPr>
              <a:spLocks noChangeShapeType="1"/>
            </p:cNvSpPr>
            <p:nvPr/>
          </p:nvSpPr>
          <p:spPr bwMode="auto">
            <a:xfrm flipH="1">
              <a:off x="1903" y="1153"/>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43" name="Line 2525"/>
            <p:cNvSpPr>
              <a:spLocks noChangeShapeType="1"/>
            </p:cNvSpPr>
            <p:nvPr/>
          </p:nvSpPr>
          <p:spPr bwMode="auto">
            <a:xfrm flipH="1">
              <a:off x="1903" y="1143"/>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44" name="Line 2526"/>
            <p:cNvSpPr>
              <a:spLocks noChangeShapeType="1"/>
            </p:cNvSpPr>
            <p:nvPr/>
          </p:nvSpPr>
          <p:spPr bwMode="auto">
            <a:xfrm flipH="1">
              <a:off x="1903" y="1131"/>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45" name="Line 2527"/>
            <p:cNvSpPr>
              <a:spLocks noChangeShapeType="1"/>
            </p:cNvSpPr>
            <p:nvPr/>
          </p:nvSpPr>
          <p:spPr bwMode="auto">
            <a:xfrm flipH="1">
              <a:off x="1903" y="1120"/>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46" name="Line 2528"/>
            <p:cNvSpPr>
              <a:spLocks noChangeShapeType="1"/>
            </p:cNvSpPr>
            <p:nvPr/>
          </p:nvSpPr>
          <p:spPr bwMode="auto">
            <a:xfrm flipH="1">
              <a:off x="1903" y="1109"/>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47" name="Line 2529"/>
            <p:cNvSpPr>
              <a:spLocks noChangeShapeType="1"/>
            </p:cNvSpPr>
            <p:nvPr/>
          </p:nvSpPr>
          <p:spPr bwMode="auto">
            <a:xfrm flipH="1">
              <a:off x="1903" y="1098"/>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48" name="Line 2530"/>
            <p:cNvSpPr>
              <a:spLocks noChangeShapeType="1"/>
            </p:cNvSpPr>
            <p:nvPr/>
          </p:nvSpPr>
          <p:spPr bwMode="auto">
            <a:xfrm flipH="1">
              <a:off x="1903" y="1087"/>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49" name="Line 2531"/>
            <p:cNvSpPr>
              <a:spLocks noChangeShapeType="1"/>
            </p:cNvSpPr>
            <p:nvPr/>
          </p:nvSpPr>
          <p:spPr bwMode="auto">
            <a:xfrm flipH="1">
              <a:off x="1903" y="1076"/>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50" name="Line 2532"/>
            <p:cNvSpPr>
              <a:spLocks noChangeShapeType="1"/>
            </p:cNvSpPr>
            <p:nvPr/>
          </p:nvSpPr>
          <p:spPr bwMode="auto">
            <a:xfrm flipH="1">
              <a:off x="1903" y="1064"/>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51" name="Line 2533"/>
            <p:cNvSpPr>
              <a:spLocks noChangeShapeType="1"/>
            </p:cNvSpPr>
            <p:nvPr/>
          </p:nvSpPr>
          <p:spPr bwMode="auto">
            <a:xfrm flipH="1">
              <a:off x="1903" y="1054"/>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52" name="Line 2534"/>
            <p:cNvSpPr>
              <a:spLocks noChangeShapeType="1"/>
            </p:cNvSpPr>
            <p:nvPr/>
          </p:nvSpPr>
          <p:spPr bwMode="auto">
            <a:xfrm flipH="1">
              <a:off x="1903" y="1042"/>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53" name="Line 2535"/>
            <p:cNvSpPr>
              <a:spLocks noChangeShapeType="1"/>
            </p:cNvSpPr>
            <p:nvPr/>
          </p:nvSpPr>
          <p:spPr bwMode="auto">
            <a:xfrm flipH="1">
              <a:off x="1903" y="1032"/>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54" name="Line 2536"/>
            <p:cNvSpPr>
              <a:spLocks noChangeShapeType="1"/>
            </p:cNvSpPr>
            <p:nvPr/>
          </p:nvSpPr>
          <p:spPr bwMode="auto">
            <a:xfrm flipH="1">
              <a:off x="1903" y="1020"/>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55" name="Line 2537"/>
            <p:cNvSpPr>
              <a:spLocks noChangeShapeType="1"/>
            </p:cNvSpPr>
            <p:nvPr/>
          </p:nvSpPr>
          <p:spPr bwMode="auto">
            <a:xfrm flipH="1">
              <a:off x="1903" y="1009"/>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56" name="Line 2538"/>
            <p:cNvSpPr>
              <a:spLocks noChangeShapeType="1"/>
            </p:cNvSpPr>
            <p:nvPr/>
          </p:nvSpPr>
          <p:spPr bwMode="auto">
            <a:xfrm flipH="1">
              <a:off x="1903" y="998"/>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57" name="Line 2539"/>
            <p:cNvSpPr>
              <a:spLocks noChangeShapeType="1"/>
            </p:cNvSpPr>
            <p:nvPr/>
          </p:nvSpPr>
          <p:spPr bwMode="auto">
            <a:xfrm flipH="1">
              <a:off x="1903" y="987"/>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58" name="Line 2540"/>
            <p:cNvSpPr>
              <a:spLocks noChangeShapeType="1"/>
            </p:cNvSpPr>
            <p:nvPr/>
          </p:nvSpPr>
          <p:spPr bwMode="auto">
            <a:xfrm flipH="1">
              <a:off x="1903" y="979"/>
              <a:ext cx="139" cy="139"/>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59" name="Line 2541"/>
            <p:cNvSpPr>
              <a:spLocks noChangeShapeType="1"/>
            </p:cNvSpPr>
            <p:nvPr/>
          </p:nvSpPr>
          <p:spPr bwMode="auto">
            <a:xfrm flipH="1">
              <a:off x="1903" y="979"/>
              <a:ext cx="129" cy="128"/>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60" name="Line 2542"/>
            <p:cNvSpPr>
              <a:spLocks noChangeShapeType="1"/>
            </p:cNvSpPr>
            <p:nvPr/>
          </p:nvSpPr>
          <p:spPr bwMode="auto">
            <a:xfrm flipH="1">
              <a:off x="1903" y="979"/>
              <a:ext cx="117" cy="117"/>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61" name="Line 2543"/>
            <p:cNvSpPr>
              <a:spLocks noChangeShapeType="1"/>
            </p:cNvSpPr>
            <p:nvPr/>
          </p:nvSpPr>
          <p:spPr bwMode="auto">
            <a:xfrm flipH="1">
              <a:off x="1903" y="979"/>
              <a:ext cx="107" cy="106"/>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62" name="Line 2544"/>
            <p:cNvSpPr>
              <a:spLocks noChangeShapeType="1"/>
            </p:cNvSpPr>
            <p:nvPr/>
          </p:nvSpPr>
          <p:spPr bwMode="auto">
            <a:xfrm flipH="1">
              <a:off x="1903" y="979"/>
              <a:ext cx="95" cy="9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63" name="Line 2545"/>
            <p:cNvSpPr>
              <a:spLocks noChangeShapeType="1"/>
            </p:cNvSpPr>
            <p:nvPr/>
          </p:nvSpPr>
          <p:spPr bwMode="auto">
            <a:xfrm flipH="1">
              <a:off x="1903" y="979"/>
              <a:ext cx="84" cy="8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64" name="Line 2546"/>
            <p:cNvSpPr>
              <a:spLocks noChangeShapeType="1"/>
            </p:cNvSpPr>
            <p:nvPr/>
          </p:nvSpPr>
          <p:spPr bwMode="auto">
            <a:xfrm flipH="1">
              <a:off x="1903" y="979"/>
              <a:ext cx="73" cy="7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65" name="Line 2547"/>
            <p:cNvSpPr>
              <a:spLocks noChangeShapeType="1"/>
            </p:cNvSpPr>
            <p:nvPr/>
          </p:nvSpPr>
          <p:spPr bwMode="auto">
            <a:xfrm flipH="1">
              <a:off x="1903" y="979"/>
              <a:ext cx="62" cy="61"/>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66" name="Line 2548"/>
            <p:cNvSpPr>
              <a:spLocks noChangeShapeType="1"/>
            </p:cNvSpPr>
            <p:nvPr/>
          </p:nvSpPr>
          <p:spPr bwMode="auto">
            <a:xfrm flipH="1">
              <a:off x="1903" y="979"/>
              <a:ext cx="50" cy="51"/>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67" name="Line 2549"/>
            <p:cNvSpPr>
              <a:spLocks noChangeShapeType="1"/>
            </p:cNvSpPr>
            <p:nvPr/>
          </p:nvSpPr>
          <p:spPr bwMode="auto">
            <a:xfrm flipH="1">
              <a:off x="1903" y="979"/>
              <a:ext cx="40" cy="39"/>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68" name="Line 2550"/>
            <p:cNvSpPr>
              <a:spLocks noChangeShapeType="1"/>
            </p:cNvSpPr>
            <p:nvPr/>
          </p:nvSpPr>
          <p:spPr bwMode="auto">
            <a:xfrm flipH="1">
              <a:off x="1903" y="979"/>
              <a:ext cx="28" cy="29"/>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69" name="Line 2551"/>
            <p:cNvSpPr>
              <a:spLocks noChangeShapeType="1"/>
            </p:cNvSpPr>
            <p:nvPr/>
          </p:nvSpPr>
          <p:spPr bwMode="auto">
            <a:xfrm flipH="1">
              <a:off x="1903" y="979"/>
              <a:ext cx="18" cy="17"/>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70" name="Line 2552"/>
            <p:cNvSpPr>
              <a:spLocks noChangeShapeType="1"/>
            </p:cNvSpPr>
            <p:nvPr/>
          </p:nvSpPr>
          <p:spPr bwMode="auto">
            <a:xfrm flipH="1">
              <a:off x="1903" y="979"/>
              <a:ext cx="6" cy="6"/>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71" name="Line 2553"/>
            <p:cNvSpPr>
              <a:spLocks noChangeShapeType="1"/>
            </p:cNvSpPr>
            <p:nvPr/>
          </p:nvSpPr>
          <p:spPr bwMode="auto">
            <a:xfrm>
              <a:off x="2036" y="979"/>
              <a:ext cx="9" cy="9"/>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72" name="Line 2554"/>
            <p:cNvSpPr>
              <a:spLocks noChangeShapeType="1"/>
            </p:cNvSpPr>
            <p:nvPr/>
          </p:nvSpPr>
          <p:spPr bwMode="auto">
            <a:xfrm>
              <a:off x="2026" y="979"/>
              <a:ext cx="19" cy="19"/>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73" name="Line 2555"/>
            <p:cNvSpPr>
              <a:spLocks noChangeShapeType="1"/>
            </p:cNvSpPr>
            <p:nvPr/>
          </p:nvSpPr>
          <p:spPr bwMode="auto">
            <a:xfrm>
              <a:off x="2014" y="979"/>
              <a:ext cx="31" cy="31"/>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74" name="Line 2556"/>
            <p:cNvSpPr>
              <a:spLocks noChangeShapeType="1"/>
            </p:cNvSpPr>
            <p:nvPr/>
          </p:nvSpPr>
          <p:spPr bwMode="auto">
            <a:xfrm>
              <a:off x="2003" y="979"/>
              <a:ext cx="42" cy="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75" name="Line 2557"/>
            <p:cNvSpPr>
              <a:spLocks noChangeShapeType="1"/>
            </p:cNvSpPr>
            <p:nvPr/>
          </p:nvSpPr>
          <p:spPr bwMode="auto">
            <a:xfrm>
              <a:off x="1992" y="979"/>
              <a:ext cx="53" cy="5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76" name="Line 2558"/>
            <p:cNvSpPr>
              <a:spLocks noChangeShapeType="1"/>
            </p:cNvSpPr>
            <p:nvPr/>
          </p:nvSpPr>
          <p:spPr bwMode="auto">
            <a:xfrm>
              <a:off x="1981" y="979"/>
              <a:ext cx="64" cy="6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77" name="Line 2559"/>
            <p:cNvSpPr>
              <a:spLocks noChangeShapeType="1"/>
            </p:cNvSpPr>
            <p:nvPr/>
          </p:nvSpPr>
          <p:spPr bwMode="auto">
            <a:xfrm>
              <a:off x="1970" y="979"/>
              <a:ext cx="75" cy="75"/>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78" name="Line 2560"/>
            <p:cNvSpPr>
              <a:spLocks noChangeShapeType="1"/>
            </p:cNvSpPr>
            <p:nvPr/>
          </p:nvSpPr>
          <p:spPr bwMode="auto">
            <a:xfrm>
              <a:off x="1959" y="979"/>
              <a:ext cx="86" cy="86"/>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79" name="Line 2561"/>
            <p:cNvSpPr>
              <a:spLocks noChangeShapeType="1"/>
            </p:cNvSpPr>
            <p:nvPr/>
          </p:nvSpPr>
          <p:spPr bwMode="auto">
            <a:xfrm>
              <a:off x="1947" y="979"/>
              <a:ext cx="98" cy="98"/>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80" name="Line 2562"/>
            <p:cNvSpPr>
              <a:spLocks noChangeShapeType="1"/>
            </p:cNvSpPr>
            <p:nvPr/>
          </p:nvSpPr>
          <p:spPr bwMode="auto">
            <a:xfrm>
              <a:off x="1937" y="979"/>
              <a:ext cx="108" cy="108"/>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81" name="Line 2563"/>
            <p:cNvSpPr>
              <a:spLocks noChangeShapeType="1"/>
            </p:cNvSpPr>
            <p:nvPr/>
          </p:nvSpPr>
          <p:spPr bwMode="auto">
            <a:xfrm>
              <a:off x="1925" y="979"/>
              <a:ext cx="120" cy="120"/>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82" name="Line 2564"/>
            <p:cNvSpPr>
              <a:spLocks noChangeShapeType="1"/>
            </p:cNvSpPr>
            <p:nvPr/>
          </p:nvSpPr>
          <p:spPr bwMode="auto">
            <a:xfrm>
              <a:off x="1915" y="979"/>
              <a:ext cx="130" cy="131"/>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83" name="Line 2565"/>
            <p:cNvSpPr>
              <a:spLocks noChangeShapeType="1"/>
            </p:cNvSpPr>
            <p:nvPr/>
          </p:nvSpPr>
          <p:spPr bwMode="auto">
            <a:xfrm>
              <a:off x="1903" y="979"/>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84" name="Line 2566"/>
            <p:cNvSpPr>
              <a:spLocks noChangeShapeType="1"/>
            </p:cNvSpPr>
            <p:nvPr/>
          </p:nvSpPr>
          <p:spPr bwMode="auto">
            <a:xfrm>
              <a:off x="1903" y="989"/>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85" name="Line 2567"/>
            <p:cNvSpPr>
              <a:spLocks noChangeShapeType="1"/>
            </p:cNvSpPr>
            <p:nvPr/>
          </p:nvSpPr>
          <p:spPr bwMode="auto">
            <a:xfrm>
              <a:off x="1903" y="1001"/>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86" name="Line 2568"/>
            <p:cNvSpPr>
              <a:spLocks noChangeShapeType="1"/>
            </p:cNvSpPr>
            <p:nvPr/>
          </p:nvSpPr>
          <p:spPr bwMode="auto">
            <a:xfrm>
              <a:off x="1903" y="1012"/>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87" name="Line 2569"/>
            <p:cNvSpPr>
              <a:spLocks noChangeShapeType="1"/>
            </p:cNvSpPr>
            <p:nvPr/>
          </p:nvSpPr>
          <p:spPr bwMode="auto">
            <a:xfrm>
              <a:off x="1903" y="1023"/>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88" name="Line 2570"/>
            <p:cNvSpPr>
              <a:spLocks noChangeShapeType="1"/>
            </p:cNvSpPr>
            <p:nvPr/>
          </p:nvSpPr>
          <p:spPr bwMode="auto">
            <a:xfrm>
              <a:off x="1903" y="1034"/>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89" name="Line 2571"/>
            <p:cNvSpPr>
              <a:spLocks noChangeShapeType="1"/>
            </p:cNvSpPr>
            <p:nvPr/>
          </p:nvSpPr>
          <p:spPr bwMode="auto">
            <a:xfrm>
              <a:off x="1903" y="1044"/>
              <a:ext cx="142" cy="14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90" name="Line 2572"/>
            <p:cNvSpPr>
              <a:spLocks noChangeShapeType="1"/>
            </p:cNvSpPr>
            <p:nvPr/>
          </p:nvSpPr>
          <p:spPr bwMode="auto">
            <a:xfrm>
              <a:off x="1903" y="1056"/>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91" name="Line 2573"/>
            <p:cNvSpPr>
              <a:spLocks noChangeShapeType="1"/>
            </p:cNvSpPr>
            <p:nvPr/>
          </p:nvSpPr>
          <p:spPr bwMode="auto">
            <a:xfrm>
              <a:off x="1903" y="1068"/>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92" name="Line 2574"/>
            <p:cNvSpPr>
              <a:spLocks noChangeShapeType="1"/>
            </p:cNvSpPr>
            <p:nvPr/>
          </p:nvSpPr>
          <p:spPr bwMode="auto">
            <a:xfrm>
              <a:off x="1903" y="1078"/>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93" name="Line 2575"/>
            <p:cNvSpPr>
              <a:spLocks noChangeShapeType="1"/>
            </p:cNvSpPr>
            <p:nvPr/>
          </p:nvSpPr>
          <p:spPr bwMode="auto">
            <a:xfrm>
              <a:off x="1903" y="1090"/>
              <a:ext cx="142" cy="141"/>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94" name="Line 2576"/>
            <p:cNvSpPr>
              <a:spLocks noChangeShapeType="1"/>
            </p:cNvSpPr>
            <p:nvPr/>
          </p:nvSpPr>
          <p:spPr bwMode="auto">
            <a:xfrm>
              <a:off x="1903" y="1101"/>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95" name="Line 2577"/>
            <p:cNvSpPr>
              <a:spLocks noChangeShapeType="1"/>
            </p:cNvSpPr>
            <p:nvPr/>
          </p:nvSpPr>
          <p:spPr bwMode="auto">
            <a:xfrm>
              <a:off x="1903" y="1111"/>
              <a:ext cx="142" cy="14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96" name="Line 2578"/>
            <p:cNvSpPr>
              <a:spLocks noChangeShapeType="1"/>
            </p:cNvSpPr>
            <p:nvPr/>
          </p:nvSpPr>
          <p:spPr bwMode="auto">
            <a:xfrm>
              <a:off x="1903" y="1123"/>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97" name="Line 2579"/>
            <p:cNvSpPr>
              <a:spLocks noChangeShapeType="1"/>
            </p:cNvSpPr>
            <p:nvPr/>
          </p:nvSpPr>
          <p:spPr bwMode="auto">
            <a:xfrm>
              <a:off x="1903" y="1133"/>
              <a:ext cx="142" cy="14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98" name="Line 2580"/>
            <p:cNvSpPr>
              <a:spLocks noChangeShapeType="1"/>
            </p:cNvSpPr>
            <p:nvPr/>
          </p:nvSpPr>
          <p:spPr bwMode="auto">
            <a:xfrm>
              <a:off x="1903" y="1145"/>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99" name="Line 2581"/>
            <p:cNvSpPr>
              <a:spLocks noChangeShapeType="1"/>
            </p:cNvSpPr>
            <p:nvPr/>
          </p:nvSpPr>
          <p:spPr bwMode="auto">
            <a:xfrm>
              <a:off x="1903" y="1157"/>
              <a:ext cx="142" cy="141"/>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00" name="Line 2582"/>
            <p:cNvSpPr>
              <a:spLocks noChangeShapeType="1"/>
            </p:cNvSpPr>
            <p:nvPr/>
          </p:nvSpPr>
          <p:spPr bwMode="auto">
            <a:xfrm>
              <a:off x="1903" y="1167"/>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01" name="Line 2583"/>
            <p:cNvSpPr>
              <a:spLocks noChangeShapeType="1"/>
            </p:cNvSpPr>
            <p:nvPr/>
          </p:nvSpPr>
          <p:spPr bwMode="auto">
            <a:xfrm>
              <a:off x="1903" y="1178"/>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02" name="Line 2584"/>
            <p:cNvSpPr>
              <a:spLocks noChangeShapeType="1"/>
            </p:cNvSpPr>
            <p:nvPr/>
          </p:nvSpPr>
          <p:spPr bwMode="auto">
            <a:xfrm>
              <a:off x="1903" y="1190"/>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03" name="Line 2585"/>
            <p:cNvSpPr>
              <a:spLocks noChangeShapeType="1"/>
            </p:cNvSpPr>
            <p:nvPr/>
          </p:nvSpPr>
          <p:spPr bwMode="auto">
            <a:xfrm>
              <a:off x="1903" y="1200"/>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04" name="Line 2586"/>
            <p:cNvSpPr>
              <a:spLocks noChangeShapeType="1"/>
            </p:cNvSpPr>
            <p:nvPr/>
          </p:nvSpPr>
          <p:spPr bwMode="auto">
            <a:xfrm>
              <a:off x="1903" y="1212"/>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05" name="Line 2587"/>
            <p:cNvSpPr>
              <a:spLocks noChangeShapeType="1"/>
            </p:cNvSpPr>
            <p:nvPr/>
          </p:nvSpPr>
          <p:spPr bwMode="auto">
            <a:xfrm>
              <a:off x="1903" y="1222"/>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06" name="Line 2588"/>
            <p:cNvSpPr>
              <a:spLocks noChangeShapeType="1"/>
            </p:cNvSpPr>
            <p:nvPr/>
          </p:nvSpPr>
          <p:spPr bwMode="auto">
            <a:xfrm>
              <a:off x="1903" y="1234"/>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07" name="Line 2589"/>
            <p:cNvSpPr>
              <a:spLocks noChangeShapeType="1"/>
            </p:cNvSpPr>
            <p:nvPr/>
          </p:nvSpPr>
          <p:spPr bwMode="auto">
            <a:xfrm>
              <a:off x="1903" y="1245"/>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08" name="Line 2590"/>
            <p:cNvSpPr>
              <a:spLocks noChangeShapeType="1"/>
            </p:cNvSpPr>
            <p:nvPr/>
          </p:nvSpPr>
          <p:spPr bwMode="auto">
            <a:xfrm>
              <a:off x="1903" y="1256"/>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09" name="Line 2591"/>
            <p:cNvSpPr>
              <a:spLocks noChangeShapeType="1"/>
            </p:cNvSpPr>
            <p:nvPr/>
          </p:nvSpPr>
          <p:spPr bwMode="auto">
            <a:xfrm>
              <a:off x="1903" y="1267"/>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10" name="Line 2592"/>
            <p:cNvSpPr>
              <a:spLocks noChangeShapeType="1"/>
            </p:cNvSpPr>
            <p:nvPr/>
          </p:nvSpPr>
          <p:spPr bwMode="auto">
            <a:xfrm>
              <a:off x="1903" y="1279"/>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11" name="Line 2593"/>
            <p:cNvSpPr>
              <a:spLocks noChangeShapeType="1"/>
            </p:cNvSpPr>
            <p:nvPr/>
          </p:nvSpPr>
          <p:spPr bwMode="auto">
            <a:xfrm>
              <a:off x="1903" y="1289"/>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12" name="Line 2594"/>
            <p:cNvSpPr>
              <a:spLocks noChangeShapeType="1"/>
            </p:cNvSpPr>
            <p:nvPr/>
          </p:nvSpPr>
          <p:spPr bwMode="auto">
            <a:xfrm>
              <a:off x="1903" y="1301"/>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13" name="Line 2595"/>
            <p:cNvSpPr>
              <a:spLocks noChangeShapeType="1"/>
            </p:cNvSpPr>
            <p:nvPr/>
          </p:nvSpPr>
          <p:spPr bwMode="auto">
            <a:xfrm>
              <a:off x="1903" y="1311"/>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14" name="Line 2596"/>
            <p:cNvSpPr>
              <a:spLocks noChangeShapeType="1"/>
            </p:cNvSpPr>
            <p:nvPr/>
          </p:nvSpPr>
          <p:spPr bwMode="auto">
            <a:xfrm>
              <a:off x="1903" y="1323"/>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15" name="Line 2597"/>
            <p:cNvSpPr>
              <a:spLocks noChangeShapeType="1"/>
            </p:cNvSpPr>
            <p:nvPr/>
          </p:nvSpPr>
          <p:spPr bwMode="auto">
            <a:xfrm>
              <a:off x="1903" y="1334"/>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16" name="Line 2598"/>
            <p:cNvSpPr>
              <a:spLocks noChangeShapeType="1"/>
            </p:cNvSpPr>
            <p:nvPr/>
          </p:nvSpPr>
          <p:spPr bwMode="auto">
            <a:xfrm>
              <a:off x="1903" y="1345"/>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17" name="Line 2599"/>
            <p:cNvSpPr>
              <a:spLocks noChangeShapeType="1"/>
            </p:cNvSpPr>
            <p:nvPr/>
          </p:nvSpPr>
          <p:spPr bwMode="auto">
            <a:xfrm>
              <a:off x="1903" y="1356"/>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18" name="Line 2600"/>
            <p:cNvSpPr>
              <a:spLocks noChangeShapeType="1"/>
            </p:cNvSpPr>
            <p:nvPr/>
          </p:nvSpPr>
          <p:spPr bwMode="auto">
            <a:xfrm>
              <a:off x="1903" y="1367"/>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19" name="Line 2601"/>
            <p:cNvSpPr>
              <a:spLocks noChangeShapeType="1"/>
            </p:cNvSpPr>
            <p:nvPr/>
          </p:nvSpPr>
          <p:spPr bwMode="auto">
            <a:xfrm>
              <a:off x="1903" y="1378"/>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20" name="Line 2602"/>
            <p:cNvSpPr>
              <a:spLocks noChangeShapeType="1"/>
            </p:cNvSpPr>
            <p:nvPr/>
          </p:nvSpPr>
          <p:spPr bwMode="auto">
            <a:xfrm>
              <a:off x="1903" y="1390"/>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21" name="Line 2603"/>
            <p:cNvSpPr>
              <a:spLocks noChangeShapeType="1"/>
            </p:cNvSpPr>
            <p:nvPr/>
          </p:nvSpPr>
          <p:spPr bwMode="auto">
            <a:xfrm>
              <a:off x="1903" y="1400"/>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22" name="Line 2604"/>
            <p:cNvSpPr>
              <a:spLocks noChangeShapeType="1"/>
            </p:cNvSpPr>
            <p:nvPr/>
          </p:nvSpPr>
          <p:spPr bwMode="auto">
            <a:xfrm>
              <a:off x="1903" y="1412"/>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23" name="Line 2605"/>
            <p:cNvSpPr>
              <a:spLocks noChangeShapeType="1"/>
            </p:cNvSpPr>
            <p:nvPr/>
          </p:nvSpPr>
          <p:spPr bwMode="auto">
            <a:xfrm>
              <a:off x="1903" y="1423"/>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24" name="Line 2606"/>
            <p:cNvSpPr>
              <a:spLocks noChangeShapeType="1"/>
            </p:cNvSpPr>
            <p:nvPr/>
          </p:nvSpPr>
          <p:spPr bwMode="auto">
            <a:xfrm>
              <a:off x="1903" y="1433"/>
              <a:ext cx="142" cy="14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25" name="Line 2607"/>
            <p:cNvSpPr>
              <a:spLocks noChangeShapeType="1"/>
            </p:cNvSpPr>
            <p:nvPr/>
          </p:nvSpPr>
          <p:spPr bwMode="auto">
            <a:xfrm>
              <a:off x="1903" y="1445"/>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26" name="Line 2608"/>
            <p:cNvSpPr>
              <a:spLocks noChangeShapeType="1"/>
            </p:cNvSpPr>
            <p:nvPr/>
          </p:nvSpPr>
          <p:spPr bwMode="auto">
            <a:xfrm>
              <a:off x="1903" y="1455"/>
              <a:ext cx="142" cy="14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27" name="Line 2609"/>
            <p:cNvSpPr>
              <a:spLocks noChangeShapeType="1"/>
            </p:cNvSpPr>
            <p:nvPr/>
          </p:nvSpPr>
          <p:spPr bwMode="auto">
            <a:xfrm>
              <a:off x="1903" y="1467"/>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28" name="Line 2610"/>
            <p:cNvSpPr>
              <a:spLocks noChangeShapeType="1"/>
            </p:cNvSpPr>
            <p:nvPr/>
          </p:nvSpPr>
          <p:spPr bwMode="auto">
            <a:xfrm>
              <a:off x="1903" y="1478"/>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29" name="Line 2611"/>
            <p:cNvSpPr>
              <a:spLocks noChangeShapeType="1"/>
            </p:cNvSpPr>
            <p:nvPr/>
          </p:nvSpPr>
          <p:spPr bwMode="auto">
            <a:xfrm>
              <a:off x="1903" y="1489"/>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30" name="Line 2612"/>
            <p:cNvSpPr>
              <a:spLocks noChangeShapeType="1"/>
            </p:cNvSpPr>
            <p:nvPr/>
          </p:nvSpPr>
          <p:spPr bwMode="auto">
            <a:xfrm>
              <a:off x="1903" y="1500"/>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31" name="Line 2613"/>
            <p:cNvSpPr>
              <a:spLocks noChangeShapeType="1"/>
            </p:cNvSpPr>
            <p:nvPr/>
          </p:nvSpPr>
          <p:spPr bwMode="auto">
            <a:xfrm>
              <a:off x="1903" y="1512"/>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32" name="Line 2614"/>
            <p:cNvSpPr>
              <a:spLocks noChangeShapeType="1"/>
            </p:cNvSpPr>
            <p:nvPr/>
          </p:nvSpPr>
          <p:spPr bwMode="auto">
            <a:xfrm>
              <a:off x="1903" y="1522"/>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33" name="Line 2615"/>
            <p:cNvSpPr>
              <a:spLocks noChangeShapeType="1"/>
            </p:cNvSpPr>
            <p:nvPr/>
          </p:nvSpPr>
          <p:spPr bwMode="auto">
            <a:xfrm>
              <a:off x="1903" y="1534"/>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34" name="Line 2616"/>
            <p:cNvSpPr>
              <a:spLocks noChangeShapeType="1"/>
            </p:cNvSpPr>
            <p:nvPr/>
          </p:nvSpPr>
          <p:spPr bwMode="auto">
            <a:xfrm>
              <a:off x="1903" y="1544"/>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0" name="Group 2818"/>
          <p:cNvGrpSpPr>
            <a:grpSpLocks/>
          </p:cNvGrpSpPr>
          <p:nvPr/>
        </p:nvGrpSpPr>
        <p:grpSpPr bwMode="auto">
          <a:xfrm>
            <a:off x="4382457" y="1448432"/>
            <a:ext cx="231775" cy="3546477"/>
            <a:chOff x="1903" y="978"/>
            <a:chExt cx="146" cy="2234"/>
          </a:xfrm>
        </p:grpSpPr>
        <p:sp>
          <p:nvSpPr>
            <p:cNvPr id="7935" name="Line 2618"/>
            <p:cNvSpPr>
              <a:spLocks noChangeShapeType="1"/>
            </p:cNvSpPr>
            <p:nvPr/>
          </p:nvSpPr>
          <p:spPr bwMode="auto">
            <a:xfrm>
              <a:off x="1903" y="1556"/>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36" name="Line 2619"/>
            <p:cNvSpPr>
              <a:spLocks noChangeShapeType="1"/>
            </p:cNvSpPr>
            <p:nvPr/>
          </p:nvSpPr>
          <p:spPr bwMode="auto">
            <a:xfrm>
              <a:off x="1903" y="1567"/>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37" name="Line 2620"/>
            <p:cNvSpPr>
              <a:spLocks noChangeShapeType="1"/>
            </p:cNvSpPr>
            <p:nvPr/>
          </p:nvSpPr>
          <p:spPr bwMode="auto">
            <a:xfrm>
              <a:off x="1903" y="1578"/>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38" name="Line 2621"/>
            <p:cNvSpPr>
              <a:spLocks noChangeShapeType="1"/>
            </p:cNvSpPr>
            <p:nvPr/>
          </p:nvSpPr>
          <p:spPr bwMode="auto">
            <a:xfrm>
              <a:off x="1903" y="1589"/>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39" name="Line 2622"/>
            <p:cNvSpPr>
              <a:spLocks noChangeShapeType="1"/>
            </p:cNvSpPr>
            <p:nvPr/>
          </p:nvSpPr>
          <p:spPr bwMode="auto">
            <a:xfrm>
              <a:off x="1903" y="1601"/>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40" name="Line 2623"/>
            <p:cNvSpPr>
              <a:spLocks noChangeShapeType="1"/>
            </p:cNvSpPr>
            <p:nvPr/>
          </p:nvSpPr>
          <p:spPr bwMode="auto">
            <a:xfrm>
              <a:off x="1903" y="1611"/>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41" name="Line 2624"/>
            <p:cNvSpPr>
              <a:spLocks noChangeShapeType="1"/>
            </p:cNvSpPr>
            <p:nvPr/>
          </p:nvSpPr>
          <p:spPr bwMode="auto">
            <a:xfrm>
              <a:off x="1903" y="1623"/>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42" name="Line 2625"/>
            <p:cNvSpPr>
              <a:spLocks noChangeShapeType="1"/>
            </p:cNvSpPr>
            <p:nvPr/>
          </p:nvSpPr>
          <p:spPr bwMode="auto">
            <a:xfrm>
              <a:off x="1903" y="1633"/>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43" name="Line 2626"/>
            <p:cNvSpPr>
              <a:spLocks noChangeShapeType="1"/>
            </p:cNvSpPr>
            <p:nvPr/>
          </p:nvSpPr>
          <p:spPr bwMode="auto">
            <a:xfrm>
              <a:off x="1903" y="1645"/>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44" name="Line 2627"/>
            <p:cNvSpPr>
              <a:spLocks noChangeShapeType="1"/>
            </p:cNvSpPr>
            <p:nvPr/>
          </p:nvSpPr>
          <p:spPr bwMode="auto">
            <a:xfrm>
              <a:off x="1903" y="1656"/>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45" name="Line 2628"/>
            <p:cNvSpPr>
              <a:spLocks noChangeShapeType="1"/>
            </p:cNvSpPr>
            <p:nvPr/>
          </p:nvSpPr>
          <p:spPr bwMode="auto">
            <a:xfrm>
              <a:off x="1903" y="1667"/>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46" name="Line 2629"/>
            <p:cNvSpPr>
              <a:spLocks noChangeShapeType="1"/>
            </p:cNvSpPr>
            <p:nvPr/>
          </p:nvSpPr>
          <p:spPr bwMode="auto">
            <a:xfrm>
              <a:off x="1903" y="1678"/>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47" name="Line 2630"/>
            <p:cNvSpPr>
              <a:spLocks noChangeShapeType="1"/>
            </p:cNvSpPr>
            <p:nvPr/>
          </p:nvSpPr>
          <p:spPr bwMode="auto">
            <a:xfrm>
              <a:off x="1903" y="1690"/>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48" name="Line 2631"/>
            <p:cNvSpPr>
              <a:spLocks noChangeShapeType="1"/>
            </p:cNvSpPr>
            <p:nvPr/>
          </p:nvSpPr>
          <p:spPr bwMode="auto">
            <a:xfrm>
              <a:off x="1903" y="1700"/>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49" name="Line 2632"/>
            <p:cNvSpPr>
              <a:spLocks noChangeShapeType="1"/>
            </p:cNvSpPr>
            <p:nvPr/>
          </p:nvSpPr>
          <p:spPr bwMode="auto">
            <a:xfrm>
              <a:off x="1903" y="1712"/>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50" name="Line 2633"/>
            <p:cNvSpPr>
              <a:spLocks noChangeShapeType="1"/>
            </p:cNvSpPr>
            <p:nvPr/>
          </p:nvSpPr>
          <p:spPr bwMode="auto">
            <a:xfrm>
              <a:off x="1903" y="1722"/>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51" name="Line 2634"/>
            <p:cNvSpPr>
              <a:spLocks noChangeShapeType="1"/>
            </p:cNvSpPr>
            <p:nvPr/>
          </p:nvSpPr>
          <p:spPr bwMode="auto">
            <a:xfrm>
              <a:off x="1903" y="1733"/>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52" name="Line 2635"/>
            <p:cNvSpPr>
              <a:spLocks noChangeShapeType="1"/>
            </p:cNvSpPr>
            <p:nvPr/>
          </p:nvSpPr>
          <p:spPr bwMode="auto">
            <a:xfrm>
              <a:off x="1903" y="1745"/>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53" name="Line 2636"/>
            <p:cNvSpPr>
              <a:spLocks noChangeShapeType="1"/>
            </p:cNvSpPr>
            <p:nvPr/>
          </p:nvSpPr>
          <p:spPr bwMode="auto">
            <a:xfrm>
              <a:off x="1903" y="1755"/>
              <a:ext cx="142" cy="14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54" name="Line 2637"/>
            <p:cNvSpPr>
              <a:spLocks noChangeShapeType="1"/>
            </p:cNvSpPr>
            <p:nvPr/>
          </p:nvSpPr>
          <p:spPr bwMode="auto">
            <a:xfrm>
              <a:off x="1903" y="1767"/>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55" name="Line 2638"/>
            <p:cNvSpPr>
              <a:spLocks noChangeShapeType="1"/>
            </p:cNvSpPr>
            <p:nvPr/>
          </p:nvSpPr>
          <p:spPr bwMode="auto">
            <a:xfrm>
              <a:off x="1903" y="1778"/>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56" name="Line 2639"/>
            <p:cNvSpPr>
              <a:spLocks noChangeShapeType="1"/>
            </p:cNvSpPr>
            <p:nvPr/>
          </p:nvSpPr>
          <p:spPr bwMode="auto">
            <a:xfrm>
              <a:off x="1903" y="1789"/>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57" name="Line 2640"/>
            <p:cNvSpPr>
              <a:spLocks noChangeShapeType="1"/>
            </p:cNvSpPr>
            <p:nvPr/>
          </p:nvSpPr>
          <p:spPr bwMode="auto">
            <a:xfrm>
              <a:off x="1903" y="1800"/>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58" name="Line 2641"/>
            <p:cNvSpPr>
              <a:spLocks noChangeShapeType="1"/>
            </p:cNvSpPr>
            <p:nvPr/>
          </p:nvSpPr>
          <p:spPr bwMode="auto">
            <a:xfrm>
              <a:off x="1903" y="1811"/>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59" name="Line 2642"/>
            <p:cNvSpPr>
              <a:spLocks noChangeShapeType="1"/>
            </p:cNvSpPr>
            <p:nvPr/>
          </p:nvSpPr>
          <p:spPr bwMode="auto">
            <a:xfrm>
              <a:off x="1903" y="1822"/>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60" name="Line 2643"/>
            <p:cNvSpPr>
              <a:spLocks noChangeShapeType="1"/>
            </p:cNvSpPr>
            <p:nvPr/>
          </p:nvSpPr>
          <p:spPr bwMode="auto">
            <a:xfrm>
              <a:off x="1903" y="1834"/>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61" name="Line 2644"/>
            <p:cNvSpPr>
              <a:spLocks noChangeShapeType="1"/>
            </p:cNvSpPr>
            <p:nvPr/>
          </p:nvSpPr>
          <p:spPr bwMode="auto">
            <a:xfrm>
              <a:off x="1903" y="1844"/>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62" name="Line 2645"/>
            <p:cNvSpPr>
              <a:spLocks noChangeShapeType="1"/>
            </p:cNvSpPr>
            <p:nvPr/>
          </p:nvSpPr>
          <p:spPr bwMode="auto">
            <a:xfrm>
              <a:off x="1903" y="1856"/>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63" name="Line 2646"/>
            <p:cNvSpPr>
              <a:spLocks noChangeShapeType="1"/>
            </p:cNvSpPr>
            <p:nvPr/>
          </p:nvSpPr>
          <p:spPr bwMode="auto">
            <a:xfrm>
              <a:off x="1903" y="1866"/>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64" name="Line 2647"/>
            <p:cNvSpPr>
              <a:spLocks noChangeShapeType="1"/>
            </p:cNvSpPr>
            <p:nvPr/>
          </p:nvSpPr>
          <p:spPr bwMode="auto">
            <a:xfrm>
              <a:off x="1903" y="1878"/>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65" name="Line 2648"/>
            <p:cNvSpPr>
              <a:spLocks noChangeShapeType="1"/>
            </p:cNvSpPr>
            <p:nvPr/>
          </p:nvSpPr>
          <p:spPr bwMode="auto">
            <a:xfrm>
              <a:off x="1903" y="1889"/>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66" name="Line 2649"/>
            <p:cNvSpPr>
              <a:spLocks noChangeShapeType="1"/>
            </p:cNvSpPr>
            <p:nvPr/>
          </p:nvSpPr>
          <p:spPr bwMode="auto">
            <a:xfrm>
              <a:off x="1903" y="1900"/>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67" name="Line 2650"/>
            <p:cNvSpPr>
              <a:spLocks noChangeShapeType="1"/>
            </p:cNvSpPr>
            <p:nvPr/>
          </p:nvSpPr>
          <p:spPr bwMode="auto">
            <a:xfrm>
              <a:off x="1903" y="1911"/>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68" name="Line 2651"/>
            <p:cNvSpPr>
              <a:spLocks noChangeShapeType="1"/>
            </p:cNvSpPr>
            <p:nvPr/>
          </p:nvSpPr>
          <p:spPr bwMode="auto">
            <a:xfrm>
              <a:off x="1903" y="1923"/>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69" name="Line 2652"/>
            <p:cNvSpPr>
              <a:spLocks noChangeShapeType="1"/>
            </p:cNvSpPr>
            <p:nvPr/>
          </p:nvSpPr>
          <p:spPr bwMode="auto">
            <a:xfrm>
              <a:off x="1903" y="1933"/>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70" name="Line 2653"/>
            <p:cNvSpPr>
              <a:spLocks noChangeShapeType="1"/>
            </p:cNvSpPr>
            <p:nvPr/>
          </p:nvSpPr>
          <p:spPr bwMode="auto">
            <a:xfrm>
              <a:off x="1903" y="1945"/>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71" name="Line 2654"/>
            <p:cNvSpPr>
              <a:spLocks noChangeShapeType="1"/>
            </p:cNvSpPr>
            <p:nvPr/>
          </p:nvSpPr>
          <p:spPr bwMode="auto">
            <a:xfrm>
              <a:off x="1903" y="1955"/>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72" name="Line 2655"/>
            <p:cNvSpPr>
              <a:spLocks noChangeShapeType="1"/>
            </p:cNvSpPr>
            <p:nvPr/>
          </p:nvSpPr>
          <p:spPr bwMode="auto">
            <a:xfrm>
              <a:off x="1903" y="1967"/>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73" name="Line 2656"/>
            <p:cNvSpPr>
              <a:spLocks noChangeShapeType="1"/>
            </p:cNvSpPr>
            <p:nvPr/>
          </p:nvSpPr>
          <p:spPr bwMode="auto">
            <a:xfrm>
              <a:off x="1903" y="1978"/>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74" name="Line 2657"/>
            <p:cNvSpPr>
              <a:spLocks noChangeShapeType="1"/>
            </p:cNvSpPr>
            <p:nvPr/>
          </p:nvSpPr>
          <p:spPr bwMode="auto">
            <a:xfrm>
              <a:off x="1903" y="1989"/>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75" name="Line 2658"/>
            <p:cNvSpPr>
              <a:spLocks noChangeShapeType="1"/>
            </p:cNvSpPr>
            <p:nvPr/>
          </p:nvSpPr>
          <p:spPr bwMode="auto">
            <a:xfrm>
              <a:off x="1903" y="2000"/>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76" name="Line 2659"/>
            <p:cNvSpPr>
              <a:spLocks noChangeShapeType="1"/>
            </p:cNvSpPr>
            <p:nvPr/>
          </p:nvSpPr>
          <p:spPr bwMode="auto">
            <a:xfrm>
              <a:off x="1903" y="2012"/>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77" name="Line 2660"/>
            <p:cNvSpPr>
              <a:spLocks noChangeShapeType="1"/>
            </p:cNvSpPr>
            <p:nvPr/>
          </p:nvSpPr>
          <p:spPr bwMode="auto">
            <a:xfrm>
              <a:off x="1903" y="2022"/>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78" name="Line 2661"/>
            <p:cNvSpPr>
              <a:spLocks noChangeShapeType="1"/>
            </p:cNvSpPr>
            <p:nvPr/>
          </p:nvSpPr>
          <p:spPr bwMode="auto">
            <a:xfrm>
              <a:off x="1903" y="2034"/>
              <a:ext cx="142" cy="141"/>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79" name="Line 2662"/>
            <p:cNvSpPr>
              <a:spLocks noChangeShapeType="1"/>
            </p:cNvSpPr>
            <p:nvPr/>
          </p:nvSpPr>
          <p:spPr bwMode="auto">
            <a:xfrm>
              <a:off x="1903" y="2044"/>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80" name="Line 2663"/>
            <p:cNvSpPr>
              <a:spLocks noChangeShapeType="1"/>
            </p:cNvSpPr>
            <p:nvPr/>
          </p:nvSpPr>
          <p:spPr bwMode="auto">
            <a:xfrm>
              <a:off x="1903" y="2055"/>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81" name="Line 2664"/>
            <p:cNvSpPr>
              <a:spLocks noChangeShapeType="1"/>
            </p:cNvSpPr>
            <p:nvPr/>
          </p:nvSpPr>
          <p:spPr bwMode="auto">
            <a:xfrm>
              <a:off x="1903" y="2067"/>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82" name="Line 2665"/>
            <p:cNvSpPr>
              <a:spLocks noChangeShapeType="1"/>
            </p:cNvSpPr>
            <p:nvPr/>
          </p:nvSpPr>
          <p:spPr bwMode="auto">
            <a:xfrm>
              <a:off x="1903" y="2077"/>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83" name="Line 2666"/>
            <p:cNvSpPr>
              <a:spLocks noChangeShapeType="1"/>
            </p:cNvSpPr>
            <p:nvPr/>
          </p:nvSpPr>
          <p:spPr bwMode="auto">
            <a:xfrm>
              <a:off x="1903" y="2089"/>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84" name="Line 2667"/>
            <p:cNvSpPr>
              <a:spLocks noChangeShapeType="1"/>
            </p:cNvSpPr>
            <p:nvPr/>
          </p:nvSpPr>
          <p:spPr bwMode="auto">
            <a:xfrm>
              <a:off x="1903" y="2100"/>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85" name="Line 2668"/>
            <p:cNvSpPr>
              <a:spLocks noChangeShapeType="1"/>
            </p:cNvSpPr>
            <p:nvPr/>
          </p:nvSpPr>
          <p:spPr bwMode="auto">
            <a:xfrm>
              <a:off x="1903" y="2111"/>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86" name="Line 2669"/>
            <p:cNvSpPr>
              <a:spLocks noChangeShapeType="1"/>
            </p:cNvSpPr>
            <p:nvPr/>
          </p:nvSpPr>
          <p:spPr bwMode="auto">
            <a:xfrm>
              <a:off x="1903" y="2122"/>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87" name="Line 2670"/>
            <p:cNvSpPr>
              <a:spLocks noChangeShapeType="1"/>
            </p:cNvSpPr>
            <p:nvPr/>
          </p:nvSpPr>
          <p:spPr bwMode="auto">
            <a:xfrm>
              <a:off x="1903" y="2133"/>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88" name="Line 2671"/>
            <p:cNvSpPr>
              <a:spLocks noChangeShapeType="1"/>
            </p:cNvSpPr>
            <p:nvPr/>
          </p:nvSpPr>
          <p:spPr bwMode="auto">
            <a:xfrm>
              <a:off x="1903" y="2144"/>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89" name="Line 2672"/>
            <p:cNvSpPr>
              <a:spLocks noChangeShapeType="1"/>
            </p:cNvSpPr>
            <p:nvPr/>
          </p:nvSpPr>
          <p:spPr bwMode="auto">
            <a:xfrm>
              <a:off x="1903" y="2156"/>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90" name="Line 2673"/>
            <p:cNvSpPr>
              <a:spLocks noChangeShapeType="1"/>
            </p:cNvSpPr>
            <p:nvPr/>
          </p:nvSpPr>
          <p:spPr bwMode="auto">
            <a:xfrm>
              <a:off x="1903" y="2166"/>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91" name="Line 2674"/>
            <p:cNvSpPr>
              <a:spLocks noChangeShapeType="1"/>
            </p:cNvSpPr>
            <p:nvPr/>
          </p:nvSpPr>
          <p:spPr bwMode="auto">
            <a:xfrm>
              <a:off x="1903" y="2178"/>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92" name="Line 2675"/>
            <p:cNvSpPr>
              <a:spLocks noChangeShapeType="1"/>
            </p:cNvSpPr>
            <p:nvPr/>
          </p:nvSpPr>
          <p:spPr bwMode="auto">
            <a:xfrm>
              <a:off x="1903" y="2189"/>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93" name="Line 2676"/>
            <p:cNvSpPr>
              <a:spLocks noChangeShapeType="1"/>
            </p:cNvSpPr>
            <p:nvPr/>
          </p:nvSpPr>
          <p:spPr bwMode="auto">
            <a:xfrm>
              <a:off x="1903" y="2200"/>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94" name="Line 2677"/>
            <p:cNvSpPr>
              <a:spLocks noChangeShapeType="1"/>
            </p:cNvSpPr>
            <p:nvPr/>
          </p:nvSpPr>
          <p:spPr bwMode="auto">
            <a:xfrm>
              <a:off x="1903" y="2211"/>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95" name="Line 2678"/>
            <p:cNvSpPr>
              <a:spLocks noChangeShapeType="1"/>
            </p:cNvSpPr>
            <p:nvPr/>
          </p:nvSpPr>
          <p:spPr bwMode="auto">
            <a:xfrm>
              <a:off x="1903" y="2222"/>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96" name="Line 2679"/>
            <p:cNvSpPr>
              <a:spLocks noChangeShapeType="1"/>
            </p:cNvSpPr>
            <p:nvPr/>
          </p:nvSpPr>
          <p:spPr bwMode="auto">
            <a:xfrm>
              <a:off x="1903" y="2233"/>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97" name="Line 2680"/>
            <p:cNvSpPr>
              <a:spLocks noChangeShapeType="1"/>
            </p:cNvSpPr>
            <p:nvPr/>
          </p:nvSpPr>
          <p:spPr bwMode="auto">
            <a:xfrm>
              <a:off x="1903" y="2245"/>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98" name="Line 2681"/>
            <p:cNvSpPr>
              <a:spLocks noChangeShapeType="1"/>
            </p:cNvSpPr>
            <p:nvPr/>
          </p:nvSpPr>
          <p:spPr bwMode="auto">
            <a:xfrm>
              <a:off x="1903" y="2255"/>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99" name="Line 2682"/>
            <p:cNvSpPr>
              <a:spLocks noChangeShapeType="1"/>
            </p:cNvSpPr>
            <p:nvPr/>
          </p:nvSpPr>
          <p:spPr bwMode="auto">
            <a:xfrm>
              <a:off x="1903" y="2267"/>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00" name="Line 2683"/>
            <p:cNvSpPr>
              <a:spLocks noChangeShapeType="1"/>
            </p:cNvSpPr>
            <p:nvPr/>
          </p:nvSpPr>
          <p:spPr bwMode="auto">
            <a:xfrm>
              <a:off x="1903" y="2278"/>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01" name="Line 2684"/>
            <p:cNvSpPr>
              <a:spLocks noChangeShapeType="1"/>
            </p:cNvSpPr>
            <p:nvPr/>
          </p:nvSpPr>
          <p:spPr bwMode="auto">
            <a:xfrm>
              <a:off x="1903" y="2289"/>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02" name="Line 2685"/>
            <p:cNvSpPr>
              <a:spLocks noChangeShapeType="1"/>
            </p:cNvSpPr>
            <p:nvPr/>
          </p:nvSpPr>
          <p:spPr bwMode="auto">
            <a:xfrm>
              <a:off x="1903" y="2300"/>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03" name="Line 2686"/>
            <p:cNvSpPr>
              <a:spLocks noChangeShapeType="1"/>
            </p:cNvSpPr>
            <p:nvPr/>
          </p:nvSpPr>
          <p:spPr bwMode="auto">
            <a:xfrm>
              <a:off x="1903" y="2311"/>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04" name="Line 2687"/>
            <p:cNvSpPr>
              <a:spLocks noChangeShapeType="1"/>
            </p:cNvSpPr>
            <p:nvPr/>
          </p:nvSpPr>
          <p:spPr bwMode="auto">
            <a:xfrm>
              <a:off x="1903" y="2322"/>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05" name="Line 2688"/>
            <p:cNvSpPr>
              <a:spLocks noChangeShapeType="1"/>
            </p:cNvSpPr>
            <p:nvPr/>
          </p:nvSpPr>
          <p:spPr bwMode="auto">
            <a:xfrm>
              <a:off x="1903" y="2334"/>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06" name="Line 2689"/>
            <p:cNvSpPr>
              <a:spLocks noChangeShapeType="1"/>
            </p:cNvSpPr>
            <p:nvPr/>
          </p:nvSpPr>
          <p:spPr bwMode="auto">
            <a:xfrm>
              <a:off x="1903" y="2344"/>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07" name="Line 2690"/>
            <p:cNvSpPr>
              <a:spLocks noChangeShapeType="1"/>
            </p:cNvSpPr>
            <p:nvPr/>
          </p:nvSpPr>
          <p:spPr bwMode="auto">
            <a:xfrm>
              <a:off x="1903" y="2356"/>
              <a:ext cx="142" cy="141"/>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08" name="Line 2691"/>
            <p:cNvSpPr>
              <a:spLocks noChangeShapeType="1"/>
            </p:cNvSpPr>
            <p:nvPr/>
          </p:nvSpPr>
          <p:spPr bwMode="auto">
            <a:xfrm>
              <a:off x="1903" y="2366"/>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09" name="Line 2692"/>
            <p:cNvSpPr>
              <a:spLocks noChangeShapeType="1"/>
            </p:cNvSpPr>
            <p:nvPr/>
          </p:nvSpPr>
          <p:spPr bwMode="auto">
            <a:xfrm>
              <a:off x="1903" y="2378"/>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10" name="Line 2693"/>
            <p:cNvSpPr>
              <a:spLocks noChangeShapeType="1"/>
            </p:cNvSpPr>
            <p:nvPr/>
          </p:nvSpPr>
          <p:spPr bwMode="auto">
            <a:xfrm>
              <a:off x="1903" y="2389"/>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11" name="Line 2694"/>
            <p:cNvSpPr>
              <a:spLocks noChangeShapeType="1"/>
            </p:cNvSpPr>
            <p:nvPr/>
          </p:nvSpPr>
          <p:spPr bwMode="auto">
            <a:xfrm>
              <a:off x="1903" y="2399"/>
              <a:ext cx="142" cy="14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12" name="Line 2695"/>
            <p:cNvSpPr>
              <a:spLocks noChangeShapeType="1"/>
            </p:cNvSpPr>
            <p:nvPr/>
          </p:nvSpPr>
          <p:spPr bwMode="auto">
            <a:xfrm>
              <a:off x="1903" y="2411"/>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13" name="Line 2696"/>
            <p:cNvSpPr>
              <a:spLocks noChangeShapeType="1"/>
            </p:cNvSpPr>
            <p:nvPr/>
          </p:nvSpPr>
          <p:spPr bwMode="auto">
            <a:xfrm>
              <a:off x="1903" y="2423"/>
              <a:ext cx="142" cy="141"/>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14" name="Line 2697"/>
            <p:cNvSpPr>
              <a:spLocks noChangeShapeType="1"/>
            </p:cNvSpPr>
            <p:nvPr/>
          </p:nvSpPr>
          <p:spPr bwMode="auto">
            <a:xfrm>
              <a:off x="1903" y="2433"/>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15" name="Line 2698"/>
            <p:cNvSpPr>
              <a:spLocks noChangeShapeType="1"/>
            </p:cNvSpPr>
            <p:nvPr/>
          </p:nvSpPr>
          <p:spPr bwMode="auto">
            <a:xfrm>
              <a:off x="1903" y="2444"/>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16" name="Line 2699"/>
            <p:cNvSpPr>
              <a:spLocks noChangeShapeType="1"/>
            </p:cNvSpPr>
            <p:nvPr/>
          </p:nvSpPr>
          <p:spPr bwMode="auto">
            <a:xfrm>
              <a:off x="1903" y="2455"/>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17" name="Line 2700"/>
            <p:cNvSpPr>
              <a:spLocks noChangeShapeType="1"/>
            </p:cNvSpPr>
            <p:nvPr/>
          </p:nvSpPr>
          <p:spPr bwMode="auto">
            <a:xfrm>
              <a:off x="1903" y="2466"/>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18" name="Line 2701"/>
            <p:cNvSpPr>
              <a:spLocks noChangeShapeType="1"/>
            </p:cNvSpPr>
            <p:nvPr/>
          </p:nvSpPr>
          <p:spPr bwMode="auto">
            <a:xfrm>
              <a:off x="1903" y="2478"/>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19" name="Line 2702"/>
            <p:cNvSpPr>
              <a:spLocks noChangeShapeType="1"/>
            </p:cNvSpPr>
            <p:nvPr/>
          </p:nvSpPr>
          <p:spPr bwMode="auto">
            <a:xfrm>
              <a:off x="1903" y="2488"/>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20" name="Line 2703"/>
            <p:cNvSpPr>
              <a:spLocks noChangeShapeType="1"/>
            </p:cNvSpPr>
            <p:nvPr/>
          </p:nvSpPr>
          <p:spPr bwMode="auto">
            <a:xfrm>
              <a:off x="1903" y="2500"/>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21" name="Line 2704"/>
            <p:cNvSpPr>
              <a:spLocks noChangeShapeType="1"/>
            </p:cNvSpPr>
            <p:nvPr/>
          </p:nvSpPr>
          <p:spPr bwMode="auto">
            <a:xfrm>
              <a:off x="1903" y="2511"/>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22" name="Line 2705"/>
            <p:cNvSpPr>
              <a:spLocks noChangeShapeType="1"/>
            </p:cNvSpPr>
            <p:nvPr/>
          </p:nvSpPr>
          <p:spPr bwMode="auto">
            <a:xfrm>
              <a:off x="1903" y="2522"/>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23" name="Line 2706"/>
            <p:cNvSpPr>
              <a:spLocks noChangeShapeType="1"/>
            </p:cNvSpPr>
            <p:nvPr/>
          </p:nvSpPr>
          <p:spPr bwMode="auto">
            <a:xfrm>
              <a:off x="1903" y="2533"/>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24" name="Line 2707"/>
            <p:cNvSpPr>
              <a:spLocks noChangeShapeType="1"/>
            </p:cNvSpPr>
            <p:nvPr/>
          </p:nvSpPr>
          <p:spPr bwMode="auto">
            <a:xfrm>
              <a:off x="1903" y="2544"/>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25" name="Line 2708"/>
            <p:cNvSpPr>
              <a:spLocks noChangeShapeType="1"/>
            </p:cNvSpPr>
            <p:nvPr/>
          </p:nvSpPr>
          <p:spPr bwMode="auto">
            <a:xfrm>
              <a:off x="1903" y="2555"/>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26" name="Line 2709"/>
            <p:cNvSpPr>
              <a:spLocks noChangeShapeType="1"/>
            </p:cNvSpPr>
            <p:nvPr/>
          </p:nvSpPr>
          <p:spPr bwMode="auto">
            <a:xfrm>
              <a:off x="1903" y="2567"/>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27" name="Line 2710"/>
            <p:cNvSpPr>
              <a:spLocks noChangeShapeType="1"/>
            </p:cNvSpPr>
            <p:nvPr/>
          </p:nvSpPr>
          <p:spPr bwMode="auto">
            <a:xfrm>
              <a:off x="1903" y="2577"/>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28" name="Line 2711"/>
            <p:cNvSpPr>
              <a:spLocks noChangeShapeType="1"/>
            </p:cNvSpPr>
            <p:nvPr/>
          </p:nvSpPr>
          <p:spPr bwMode="auto">
            <a:xfrm>
              <a:off x="1903" y="2589"/>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29" name="Line 2712"/>
            <p:cNvSpPr>
              <a:spLocks noChangeShapeType="1"/>
            </p:cNvSpPr>
            <p:nvPr/>
          </p:nvSpPr>
          <p:spPr bwMode="auto">
            <a:xfrm>
              <a:off x="1903" y="2600"/>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30" name="Line 2713"/>
            <p:cNvSpPr>
              <a:spLocks noChangeShapeType="1"/>
            </p:cNvSpPr>
            <p:nvPr/>
          </p:nvSpPr>
          <p:spPr bwMode="auto">
            <a:xfrm>
              <a:off x="1903" y="2611"/>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31" name="Line 2714"/>
            <p:cNvSpPr>
              <a:spLocks noChangeShapeType="1"/>
            </p:cNvSpPr>
            <p:nvPr/>
          </p:nvSpPr>
          <p:spPr bwMode="auto">
            <a:xfrm>
              <a:off x="1903" y="2622"/>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32" name="Line 2715"/>
            <p:cNvSpPr>
              <a:spLocks noChangeShapeType="1"/>
            </p:cNvSpPr>
            <p:nvPr/>
          </p:nvSpPr>
          <p:spPr bwMode="auto">
            <a:xfrm>
              <a:off x="1903" y="2633"/>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33" name="Line 2716"/>
            <p:cNvSpPr>
              <a:spLocks noChangeShapeType="1"/>
            </p:cNvSpPr>
            <p:nvPr/>
          </p:nvSpPr>
          <p:spPr bwMode="auto">
            <a:xfrm>
              <a:off x="1903" y="2644"/>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34" name="Line 2717"/>
            <p:cNvSpPr>
              <a:spLocks noChangeShapeType="1"/>
            </p:cNvSpPr>
            <p:nvPr/>
          </p:nvSpPr>
          <p:spPr bwMode="auto">
            <a:xfrm>
              <a:off x="1903" y="2656"/>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35" name="Line 2718"/>
            <p:cNvSpPr>
              <a:spLocks noChangeShapeType="1"/>
            </p:cNvSpPr>
            <p:nvPr/>
          </p:nvSpPr>
          <p:spPr bwMode="auto">
            <a:xfrm>
              <a:off x="1903" y="2666"/>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36" name="Line 2719"/>
            <p:cNvSpPr>
              <a:spLocks noChangeShapeType="1"/>
            </p:cNvSpPr>
            <p:nvPr/>
          </p:nvSpPr>
          <p:spPr bwMode="auto">
            <a:xfrm>
              <a:off x="1903" y="2678"/>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37" name="Line 2720"/>
            <p:cNvSpPr>
              <a:spLocks noChangeShapeType="1"/>
            </p:cNvSpPr>
            <p:nvPr/>
          </p:nvSpPr>
          <p:spPr bwMode="auto">
            <a:xfrm>
              <a:off x="1903" y="2689"/>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38" name="Line 2721"/>
            <p:cNvSpPr>
              <a:spLocks noChangeShapeType="1"/>
            </p:cNvSpPr>
            <p:nvPr/>
          </p:nvSpPr>
          <p:spPr bwMode="auto">
            <a:xfrm>
              <a:off x="1903" y="2699"/>
              <a:ext cx="142" cy="14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39" name="Line 2722"/>
            <p:cNvSpPr>
              <a:spLocks noChangeShapeType="1"/>
            </p:cNvSpPr>
            <p:nvPr/>
          </p:nvSpPr>
          <p:spPr bwMode="auto">
            <a:xfrm>
              <a:off x="1903" y="2711"/>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40" name="Line 2723"/>
            <p:cNvSpPr>
              <a:spLocks noChangeShapeType="1"/>
            </p:cNvSpPr>
            <p:nvPr/>
          </p:nvSpPr>
          <p:spPr bwMode="auto">
            <a:xfrm>
              <a:off x="1903" y="2721"/>
              <a:ext cx="142" cy="14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41" name="Line 2724"/>
            <p:cNvSpPr>
              <a:spLocks noChangeShapeType="1"/>
            </p:cNvSpPr>
            <p:nvPr/>
          </p:nvSpPr>
          <p:spPr bwMode="auto">
            <a:xfrm>
              <a:off x="1903" y="2733"/>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42" name="Line 2725"/>
            <p:cNvSpPr>
              <a:spLocks noChangeShapeType="1"/>
            </p:cNvSpPr>
            <p:nvPr/>
          </p:nvSpPr>
          <p:spPr bwMode="auto">
            <a:xfrm>
              <a:off x="1903" y="2744"/>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43" name="Line 2726"/>
            <p:cNvSpPr>
              <a:spLocks noChangeShapeType="1"/>
            </p:cNvSpPr>
            <p:nvPr/>
          </p:nvSpPr>
          <p:spPr bwMode="auto">
            <a:xfrm>
              <a:off x="1903" y="2755"/>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44" name="Line 2727"/>
            <p:cNvSpPr>
              <a:spLocks noChangeShapeType="1"/>
            </p:cNvSpPr>
            <p:nvPr/>
          </p:nvSpPr>
          <p:spPr bwMode="auto">
            <a:xfrm>
              <a:off x="1903" y="2766"/>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45" name="Line 2728"/>
            <p:cNvSpPr>
              <a:spLocks noChangeShapeType="1"/>
            </p:cNvSpPr>
            <p:nvPr/>
          </p:nvSpPr>
          <p:spPr bwMode="auto">
            <a:xfrm>
              <a:off x="1903" y="2778"/>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46" name="Line 2729"/>
            <p:cNvSpPr>
              <a:spLocks noChangeShapeType="1"/>
            </p:cNvSpPr>
            <p:nvPr/>
          </p:nvSpPr>
          <p:spPr bwMode="auto">
            <a:xfrm>
              <a:off x="1903" y="2788"/>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47" name="Line 2730"/>
            <p:cNvSpPr>
              <a:spLocks noChangeShapeType="1"/>
            </p:cNvSpPr>
            <p:nvPr/>
          </p:nvSpPr>
          <p:spPr bwMode="auto">
            <a:xfrm>
              <a:off x="1903" y="2800"/>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48" name="Line 2731"/>
            <p:cNvSpPr>
              <a:spLocks noChangeShapeType="1"/>
            </p:cNvSpPr>
            <p:nvPr/>
          </p:nvSpPr>
          <p:spPr bwMode="auto">
            <a:xfrm>
              <a:off x="1903" y="2810"/>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49" name="Line 2732"/>
            <p:cNvSpPr>
              <a:spLocks noChangeShapeType="1"/>
            </p:cNvSpPr>
            <p:nvPr/>
          </p:nvSpPr>
          <p:spPr bwMode="auto">
            <a:xfrm>
              <a:off x="1903" y="2822"/>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50" name="Line 2733"/>
            <p:cNvSpPr>
              <a:spLocks noChangeShapeType="1"/>
            </p:cNvSpPr>
            <p:nvPr/>
          </p:nvSpPr>
          <p:spPr bwMode="auto">
            <a:xfrm>
              <a:off x="1903" y="2833"/>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51" name="Line 2734"/>
            <p:cNvSpPr>
              <a:spLocks noChangeShapeType="1"/>
            </p:cNvSpPr>
            <p:nvPr/>
          </p:nvSpPr>
          <p:spPr bwMode="auto">
            <a:xfrm>
              <a:off x="1903" y="2844"/>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52" name="Line 2735"/>
            <p:cNvSpPr>
              <a:spLocks noChangeShapeType="1"/>
            </p:cNvSpPr>
            <p:nvPr/>
          </p:nvSpPr>
          <p:spPr bwMode="auto">
            <a:xfrm>
              <a:off x="1903" y="2855"/>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53" name="Line 2736"/>
            <p:cNvSpPr>
              <a:spLocks noChangeShapeType="1"/>
            </p:cNvSpPr>
            <p:nvPr/>
          </p:nvSpPr>
          <p:spPr bwMode="auto">
            <a:xfrm>
              <a:off x="1903" y="2867"/>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54" name="Line 2737"/>
            <p:cNvSpPr>
              <a:spLocks noChangeShapeType="1"/>
            </p:cNvSpPr>
            <p:nvPr/>
          </p:nvSpPr>
          <p:spPr bwMode="auto">
            <a:xfrm>
              <a:off x="1903" y="2877"/>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55" name="Line 2738"/>
            <p:cNvSpPr>
              <a:spLocks noChangeShapeType="1"/>
            </p:cNvSpPr>
            <p:nvPr/>
          </p:nvSpPr>
          <p:spPr bwMode="auto">
            <a:xfrm>
              <a:off x="1903" y="2889"/>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56" name="Line 2739"/>
            <p:cNvSpPr>
              <a:spLocks noChangeShapeType="1"/>
            </p:cNvSpPr>
            <p:nvPr/>
          </p:nvSpPr>
          <p:spPr bwMode="auto">
            <a:xfrm>
              <a:off x="1903" y="2899"/>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57" name="Line 2740"/>
            <p:cNvSpPr>
              <a:spLocks noChangeShapeType="1"/>
            </p:cNvSpPr>
            <p:nvPr/>
          </p:nvSpPr>
          <p:spPr bwMode="auto">
            <a:xfrm>
              <a:off x="1903" y="2911"/>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58" name="Line 2741"/>
            <p:cNvSpPr>
              <a:spLocks noChangeShapeType="1"/>
            </p:cNvSpPr>
            <p:nvPr/>
          </p:nvSpPr>
          <p:spPr bwMode="auto">
            <a:xfrm>
              <a:off x="1903" y="2922"/>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59" name="Line 2742"/>
            <p:cNvSpPr>
              <a:spLocks noChangeShapeType="1"/>
            </p:cNvSpPr>
            <p:nvPr/>
          </p:nvSpPr>
          <p:spPr bwMode="auto">
            <a:xfrm>
              <a:off x="1903" y="2933"/>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60" name="Line 2743"/>
            <p:cNvSpPr>
              <a:spLocks noChangeShapeType="1"/>
            </p:cNvSpPr>
            <p:nvPr/>
          </p:nvSpPr>
          <p:spPr bwMode="auto">
            <a:xfrm>
              <a:off x="1903" y="2944"/>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61" name="Line 2744"/>
            <p:cNvSpPr>
              <a:spLocks noChangeShapeType="1"/>
            </p:cNvSpPr>
            <p:nvPr/>
          </p:nvSpPr>
          <p:spPr bwMode="auto">
            <a:xfrm>
              <a:off x="1903" y="2954"/>
              <a:ext cx="142" cy="14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62" name="Line 2745"/>
            <p:cNvSpPr>
              <a:spLocks noChangeShapeType="1"/>
            </p:cNvSpPr>
            <p:nvPr/>
          </p:nvSpPr>
          <p:spPr bwMode="auto">
            <a:xfrm>
              <a:off x="1903" y="2966"/>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63" name="Line 2746"/>
            <p:cNvSpPr>
              <a:spLocks noChangeShapeType="1"/>
            </p:cNvSpPr>
            <p:nvPr/>
          </p:nvSpPr>
          <p:spPr bwMode="auto">
            <a:xfrm>
              <a:off x="1903" y="2978"/>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64" name="Line 2747"/>
            <p:cNvSpPr>
              <a:spLocks noChangeShapeType="1"/>
            </p:cNvSpPr>
            <p:nvPr/>
          </p:nvSpPr>
          <p:spPr bwMode="auto">
            <a:xfrm>
              <a:off x="1903" y="2988"/>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65" name="Line 2748"/>
            <p:cNvSpPr>
              <a:spLocks noChangeShapeType="1"/>
            </p:cNvSpPr>
            <p:nvPr/>
          </p:nvSpPr>
          <p:spPr bwMode="auto">
            <a:xfrm>
              <a:off x="1903" y="2999"/>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66" name="Line 2749"/>
            <p:cNvSpPr>
              <a:spLocks noChangeShapeType="1"/>
            </p:cNvSpPr>
            <p:nvPr/>
          </p:nvSpPr>
          <p:spPr bwMode="auto">
            <a:xfrm>
              <a:off x="1903" y="3011"/>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67" name="Line 2750"/>
            <p:cNvSpPr>
              <a:spLocks noChangeShapeType="1"/>
            </p:cNvSpPr>
            <p:nvPr/>
          </p:nvSpPr>
          <p:spPr bwMode="auto">
            <a:xfrm>
              <a:off x="1903" y="3021"/>
              <a:ext cx="142" cy="14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68" name="Line 2751"/>
            <p:cNvSpPr>
              <a:spLocks noChangeShapeType="1"/>
            </p:cNvSpPr>
            <p:nvPr/>
          </p:nvSpPr>
          <p:spPr bwMode="auto">
            <a:xfrm>
              <a:off x="1903" y="3033"/>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69" name="Line 2752"/>
            <p:cNvSpPr>
              <a:spLocks noChangeShapeType="1"/>
            </p:cNvSpPr>
            <p:nvPr/>
          </p:nvSpPr>
          <p:spPr bwMode="auto">
            <a:xfrm>
              <a:off x="1903" y="3043"/>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70" name="Line 2753"/>
            <p:cNvSpPr>
              <a:spLocks noChangeShapeType="1"/>
            </p:cNvSpPr>
            <p:nvPr/>
          </p:nvSpPr>
          <p:spPr bwMode="auto">
            <a:xfrm>
              <a:off x="1903" y="3055"/>
              <a:ext cx="142" cy="14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71" name="Line 2754"/>
            <p:cNvSpPr>
              <a:spLocks noChangeShapeType="1"/>
            </p:cNvSpPr>
            <p:nvPr/>
          </p:nvSpPr>
          <p:spPr bwMode="auto">
            <a:xfrm>
              <a:off x="1903" y="3066"/>
              <a:ext cx="142" cy="14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72" name="Line 2755"/>
            <p:cNvSpPr>
              <a:spLocks noChangeShapeType="1"/>
            </p:cNvSpPr>
            <p:nvPr/>
          </p:nvSpPr>
          <p:spPr bwMode="auto">
            <a:xfrm>
              <a:off x="1903" y="3077"/>
              <a:ext cx="134" cy="135"/>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73" name="Line 2756"/>
            <p:cNvSpPr>
              <a:spLocks noChangeShapeType="1"/>
            </p:cNvSpPr>
            <p:nvPr/>
          </p:nvSpPr>
          <p:spPr bwMode="auto">
            <a:xfrm>
              <a:off x="1903" y="3088"/>
              <a:ext cx="124" cy="12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74" name="Line 2757"/>
            <p:cNvSpPr>
              <a:spLocks noChangeShapeType="1"/>
            </p:cNvSpPr>
            <p:nvPr/>
          </p:nvSpPr>
          <p:spPr bwMode="auto">
            <a:xfrm>
              <a:off x="1903" y="3100"/>
              <a:ext cx="112" cy="11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75" name="Line 2758"/>
            <p:cNvSpPr>
              <a:spLocks noChangeShapeType="1"/>
            </p:cNvSpPr>
            <p:nvPr/>
          </p:nvSpPr>
          <p:spPr bwMode="auto">
            <a:xfrm>
              <a:off x="1903" y="3110"/>
              <a:ext cx="101" cy="10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76" name="Line 2759"/>
            <p:cNvSpPr>
              <a:spLocks noChangeShapeType="1"/>
            </p:cNvSpPr>
            <p:nvPr/>
          </p:nvSpPr>
          <p:spPr bwMode="auto">
            <a:xfrm>
              <a:off x="1903" y="3122"/>
              <a:ext cx="90" cy="90"/>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77" name="Line 2760"/>
            <p:cNvSpPr>
              <a:spLocks noChangeShapeType="1"/>
            </p:cNvSpPr>
            <p:nvPr/>
          </p:nvSpPr>
          <p:spPr bwMode="auto">
            <a:xfrm>
              <a:off x="1903" y="3132"/>
              <a:ext cx="79" cy="80"/>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78" name="Line 2761"/>
            <p:cNvSpPr>
              <a:spLocks noChangeShapeType="1"/>
            </p:cNvSpPr>
            <p:nvPr/>
          </p:nvSpPr>
          <p:spPr bwMode="auto">
            <a:xfrm>
              <a:off x="1903" y="3144"/>
              <a:ext cx="67" cy="68"/>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79" name="Line 2762"/>
            <p:cNvSpPr>
              <a:spLocks noChangeShapeType="1"/>
            </p:cNvSpPr>
            <p:nvPr/>
          </p:nvSpPr>
          <p:spPr bwMode="auto">
            <a:xfrm>
              <a:off x="1903" y="3155"/>
              <a:ext cx="57" cy="57"/>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80" name="Line 2763"/>
            <p:cNvSpPr>
              <a:spLocks noChangeShapeType="1"/>
            </p:cNvSpPr>
            <p:nvPr/>
          </p:nvSpPr>
          <p:spPr bwMode="auto">
            <a:xfrm>
              <a:off x="1903" y="3166"/>
              <a:ext cx="45" cy="46"/>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81" name="Line 2764"/>
            <p:cNvSpPr>
              <a:spLocks noChangeShapeType="1"/>
            </p:cNvSpPr>
            <p:nvPr/>
          </p:nvSpPr>
          <p:spPr bwMode="auto">
            <a:xfrm>
              <a:off x="1903" y="3177"/>
              <a:ext cx="35" cy="35"/>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82" name="Line 2765"/>
            <p:cNvSpPr>
              <a:spLocks noChangeShapeType="1"/>
            </p:cNvSpPr>
            <p:nvPr/>
          </p:nvSpPr>
          <p:spPr bwMode="auto">
            <a:xfrm>
              <a:off x="1903" y="3189"/>
              <a:ext cx="23" cy="2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83" name="Line 2766"/>
            <p:cNvSpPr>
              <a:spLocks noChangeShapeType="1"/>
            </p:cNvSpPr>
            <p:nvPr/>
          </p:nvSpPr>
          <p:spPr bwMode="auto">
            <a:xfrm>
              <a:off x="1903" y="3199"/>
              <a:ext cx="12" cy="1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84" name="Line 2767"/>
            <p:cNvSpPr>
              <a:spLocks noChangeShapeType="1"/>
            </p:cNvSpPr>
            <p:nvPr/>
          </p:nvSpPr>
          <p:spPr bwMode="auto">
            <a:xfrm>
              <a:off x="1903" y="3211"/>
              <a:ext cx="2" cy="1"/>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85" name="Rectangle 2768"/>
            <p:cNvSpPr>
              <a:spLocks noChangeArrowheads="1"/>
            </p:cNvSpPr>
            <p:nvPr/>
          </p:nvSpPr>
          <p:spPr bwMode="auto">
            <a:xfrm>
              <a:off x="1903" y="978"/>
              <a:ext cx="5" cy="1"/>
            </a:xfrm>
            <a:prstGeom prst="rect">
              <a:avLst/>
            </a:prstGeom>
            <a:solidFill>
              <a:srgbClr val="84007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86" name="Rectangle 2769"/>
            <p:cNvSpPr>
              <a:spLocks noChangeArrowheads="1"/>
            </p:cNvSpPr>
            <p:nvPr/>
          </p:nvSpPr>
          <p:spPr bwMode="auto">
            <a:xfrm>
              <a:off x="1917" y="978"/>
              <a:ext cx="4" cy="1"/>
            </a:xfrm>
            <a:prstGeom prst="rect">
              <a:avLst/>
            </a:prstGeom>
            <a:solidFill>
              <a:srgbClr val="84007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87" name="Rectangle 2770"/>
            <p:cNvSpPr>
              <a:spLocks noChangeArrowheads="1"/>
            </p:cNvSpPr>
            <p:nvPr/>
          </p:nvSpPr>
          <p:spPr bwMode="auto">
            <a:xfrm>
              <a:off x="1930" y="978"/>
              <a:ext cx="4" cy="1"/>
            </a:xfrm>
            <a:prstGeom prst="rect">
              <a:avLst/>
            </a:prstGeom>
            <a:solidFill>
              <a:srgbClr val="84007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88" name="Rectangle 2771"/>
            <p:cNvSpPr>
              <a:spLocks noChangeArrowheads="1"/>
            </p:cNvSpPr>
            <p:nvPr/>
          </p:nvSpPr>
          <p:spPr bwMode="auto">
            <a:xfrm>
              <a:off x="1943" y="978"/>
              <a:ext cx="5" cy="1"/>
            </a:xfrm>
            <a:prstGeom prst="rect">
              <a:avLst/>
            </a:prstGeom>
            <a:solidFill>
              <a:srgbClr val="84007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89" name="Rectangle 2772"/>
            <p:cNvSpPr>
              <a:spLocks noChangeArrowheads="1"/>
            </p:cNvSpPr>
            <p:nvPr/>
          </p:nvSpPr>
          <p:spPr bwMode="auto">
            <a:xfrm>
              <a:off x="1957" y="978"/>
              <a:ext cx="4" cy="1"/>
            </a:xfrm>
            <a:prstGeom prst="rect">
              <a:avLst/>
            </a:prstGeom>
            <a:solidFill>
              <a:srgbClr val="84007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90" name="Rectangle 2773"/>
            <p:cNvSpPr>
              <a:spLocks noChangeArrowheads="1"/>
            </p:cNvSpPr>
            <p:nvPr/>
          </p:nvSpPr>
          <p:spPr bwMode="auto">
            <a:xfrm>
              <a:off x="1970" y="978"/>
              <a:ext cx="4" cy="1"/>
            </a:xfrm>
            <a:prstGeom prst="rect">
              <a:avLst/>
            </a:prstGeom>
            <a:solidFill>
              <a:srgbClr val="84007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91" name="Rectangle 2774"/>
            <p:cNvSpPr>
              <a:spLocks noChangeArrowheads="1"/>
            </p:cNvSpPr>
            <p:nvPr/>
          </p:nvSpPr>
          <p:spPr bwMode="auto">
            <a:xfrm>
              <a:off x="1983" y="978"/>
              <a:ext cx="5" cy="1"/>
            </a:xfrm>
            <a:prstGeom prst="rect">
              <a:avLst/>
            </a:prstGeom>
            <a:solidFill>
              <a:srgbClr val="84007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92" name="Rectangle 2775"/>
            <p:cNvSpPr>
              <a:spLocks noChangeArrowheads="1"/>
            </p:cNvSpPr>
            <p:nvPr/>
          </p:nvSpPr>
          <p:spPr bwMode="auto">
            <a:xfrm>
              <a:off x="1997" y="978"/>
              <a:ext cx="4" cy="1"/>
            </a:xfrm>
            <a:prstGeom prst="rect">
              <a:avLst/>
            </a:prstGeom>
            <a:solidFill>
              <a:srgbClr val="84007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93" name="Rectangle 2776"/>
            <p:cNvSpPr>
              <a:spLocks noChangeArrowheads="1"/>
            </p:cNvSpPr>
            <p:nvPr/>
          </p:nvSpPr>
          <p:spPr bwMode="auto">
            <a:xfrm>
              <a:off x="2010" y="978"/>
              <a:ext cx="4" cy="1"/>
            </a:xfrm>
            <a:prstGeom prst="rect">
              <a:avLst/>
            </a:prstGeom>
            <a:solidFill>
              <a:srgbClr val="84007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94" name="Rectangle 2777"/>
            <p:cNvSpPr>
              <a:spLocks noChangeArrowheads="1"/>
            </p:cNvSpPr>
            <p:nvPr/>
          </p:nvSpPr>
          <p:spPr bwMode="auto">
            <a:xfrm>
              <a:off x="2023" y="978"/>
              <a:ext cx="5" cy="1"/>
            </a:xfrm>
            <a:prstGeom prst="rect">
              <a:avLst/>
            </a:prstGeom>
            <a:solidFill>
              <a:srgbClr val="84007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95" name="Rectangle 2778"/>
            <p:cNvSpPr>
              <a:spLocks noChangeArrowheads="1"/>
            </p:cNvSpPr>
            <p:nvPr/>
          </p:nvSpPr>
          <p:spPr bwMode="auto">
            <a:xfrm>
              <a:off x="2036" y="978"/>
              <a:ext cx="5" cy="1"/>
            </a:xfrm>
            <a:prstGeom prst="rect">
              <a:avLst/>
            </a:prstGeom>
            <a:solidFill>
              <a:srgbClr val="84007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96" name="Line 2779"/>
            <p:cNvSpPr>
              <a:spLocks noChangeShapeType="1"/>
            </p:cNvSpPr>
            <p:nvPr/>
          </p:nvSpPr>
          <p:spPr bwMode="auto">
            <a:xfrm flipH="1">
              <a:off x="2045" y="3205"/>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97" name="Line 2780"/>
            <p:cNvSpPr>
              <a:spLocks noChangeShapeType="1"/>
            </p:cNvSpPr>
            <p:nvPr/>
          </p:nvSpPr>
          <p:spPr bwMode="auto">
            <a:xfrm flipH="1">
              <a:off x="2045" y="3193"/>
              <a:ext cx="4"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98" name="Line 2781"/>
            <p:cNvSpPr>
              <a:spLocks noChangeShapeType="1"/>
            </p:cNvSpPr>
            <p:nvPr/>
          </p:nvSpPr>
          <p:spPr bwMode="auto">
            <a:xfrm flipH="1">
              <a:off x="2045" y="3183"/>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99" name="Line 2782"/>
            <p:cNvSpPr>
              <a:spLocks noChangeShapeType="1"/>
            </p:cNvSpPr>
            <p:nvPr/>
          </p:nvSpPr>
          <p:spPr bwMode="auto">
            <a:xfrm flipH="1">
              <a:off x="2045" y="3171"/>
              <a:ext cx="4"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00" name="Line 2783"/>
            <p:cNvSpPr>
              <a:spLocks noChangeShapeType="1"/>
            </p:cNvSpPr>
            <p:nvPr/>
          </p:nvSpPr>
          <p:spPr bwMode="auto">
            <a:xfrm flipH="1">
              <a:off x="2045" y="3160"/>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01" name="Line 2784"/>
            <p:cNvSpPr>
              <a:spLocks noChangeShapeType="1"/>
            </p:cNvSpPr>
            <p:nvPr/>
          </p:nvSpPr>
          <p:spPr bwMode="auto">
            <a:xfrm flipH="1">
              <a:off x="2045" y="3150"/>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02" name="Line 2785"/>
            <p:cNvSpPr>
              <a:spLocks noChangeShapeType="1"/>
            </p:cNvSpPr>
            <p:nvPr/>
          </p:nvSpPr>
          <p:spPr bwMode="auto">
            <a:xfrm flipH="1">
              <a:off x="2045" y="3138"/>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03" name="Line 2786"/>
            <p:cNvSpPr>
              <a:spLocks noChangeShapeType="1"/>
            </p:cNvSpPr>
            <p:nvPr/>
          </p:nvSpPr>
          <p:spPr bwMode="auto">
            <a:xfrm flipH="1">
              <a:off x="2045" y="3128"/>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04" name="Line 2787"/>
            <p:cNvSpPr>
              <a:spLocks noChangeShapeType="1"/>
            </p:cNvSpPr>
            <p:nvPr/>
          </p:nvSpPr>
          <p:spPr bwMode="auto">
            <a:xfrm flipH="1">
              <a:off x="2045" y="3116"/>
              <a:ext cx="4"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05" name="Line 2788"/>
            <p:cNvSpPr>
              <a:spLocks noChangeShapeType="1"/>
            </p:cNvSpPr>
            <p:nvPr/>
          </p:nvSpPr>
          <p:spPr bwMode="auto">
            <a:xfrm flipH="1">
              <a:off x="2045" y="3105"/>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06" name="Line 2789"/>
            <p:cNvSpPr>
              <a:spLocks noChangeShapeType="1"/>
            </p:cNvSpPr>
            <p:nvPr/>
          </p:nvSpPr>
          <p:spPr bwMode="auto">
            <a:xfrm flipH="1">
              <a:off x="2045" y="3094"/>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07" name="Line 2790"/>
            <p:cNvSpPr>
              <a:spLocks noChangeShapeType="1"/>
            </p:cNvSpPr>
            <p:nvPr/>
          </p:nvSpPr>
          <p:spPr bwMode="auto">
            <a:xfrm flipH="1">
              <a:off x="2045" y="3083"/>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08" name="Line 2791"/>
            <p:cNvSpPr>
              <a:spLocks noChangeShapeType="1"/>
            </p:cNvSpPr>
            <p:nvPr/>
          </p:nvSpPr>
          <p:spPr bwMode="auto">
            <a:xfrm flipH="1">
              <a:off x="2045" y="3071"/>
              <a:ext cx="4"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09" name="Line 2792"/>
            <p:cNvSpPr>
              <a:spLocks noChangeShapeType="1"/>
            </p:cNvSpPr>
            <p:nvPr/>
          </p:nvSpPr>
          <p:spPr bwMode="auto">
            <a:xfrm flipH="1">
              <a:off x="2045" y="3061"/>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10" name="Line 2793"/>
            <p:cNvSpPr>
              <a:spLocks noChangeShapeType="1"/>
            </p:cNvSpPr>
            <p:nvPr/>
          </p:nvSpPr>
          <p:spPr bwMode="auto">
            <a:xfrm flipH="1">
              <a:off x="2045" y="3049"/>
              <a:ext cx="4"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11" name="Line 2794"/>
            <p:cNvSpPr>
              <a:spLocks noChangeShapeType="1"/>
            </p:cNvSpPr>
            <p:nvPr/>
          </p:nvSpPr>
          <p:spPr bwMode="auto">
            <a:xfrm flipH="1">
              <a:off x="2045" y="3039"/>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12" name="Line 2795"/>
            <p:cNvSpPr>
              <a:spLocks noChangeShapeType="1"/>
            </p:cNvSpPr>
            <p:nvPr/>
          </p:nvSpPr>
          <p:spPr bwMode="auto">
            <a:xfrm flipH="1">
              <a:off x="2045" y="3027"/>
              <a:ext cx="4"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13" name="Line 2796"/>
            <p:cNvSpPr>
              <a:spLocks noChangeShapeType="1"/>
            </p:cNvSpPr>
            <p:nvPr/>
          </p:nvSpPr>
          <p:spPr bwMode="auto">
            <a:xfrm flipH="1">
              <a:off x="2045" y="3016"/>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14" name="Line 2797"/>
            <p:cNvSpPr>
              <a:spLocks noChangeShapeType="1"/>
            </p:cNvSpPr>
            <p:nvPr/>
          </p:nvSpPr>
          <p:spPr bwMode="auto">
            <a:xfrm flipH="1">
              <a:off x="2045" y="3005"/>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15" name="Line 2798"/>
            <p:cNvSpPr>
              <a:spLocks noChangeShapeType="1"/>
            </p:cNvSpPr>
            <p:nvPr/>
          </p:nvSpPr>
          <p:spPr bwMode="auto">
            <a:xfrm flipH="1">
              <a:off x="2045" y="2994"/>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16" name="Line 2799"/>
            <p:cNvSpPr>
              <a:spLocks noChangeShapeType="1"/>
            </p:cNvSpPr>
            <p:nvPr/>
          </p:nvSpPr>
          <p:spPr bwMode="auto">
            <a:xfrm flipH="1">
              <a:off x="2045" y="2983"/>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17" name="Line 2800"/>
            <p:cNvSpPr>
              <a:spLocks noChangeShapeType="1"/>
            </p:cNvSpPr>
            <p:nvPr/>
          </p:nvSpPr>
          <p:spPr bwMode="auto">
            <a:xfrm flipH="1">
              <a:off x="2045" y="2972"/>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18" name="Line 2801"/>
            <p:cNvSpPr>
              <a:spLocks noChangeShapeType="1"/>
            </p:cNvSpPr>
            <p:nvPr/>
          </p:nvSpPr>
          <p:spPr bwMode="auto">
            <a:xfrm flipH="1">
              <a:off x="2045" y="2960"/>
              <a:ext cx="4"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19" name="Line 2802"/>
            <p:cNvSpPr>
              <a:spLocks noChangeShapeType="1"/>
            </p:cNvSpPr>
            <p:nvPr/>
          </p:nvSpPr>
          <p:spPr bwMode="auto">
            <a:xfrm flipH="1">
              <a:off x="2045" y="2950"/>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20" name="Line 2803"/>
            <p:cNvSpPr>
              <a:spLocks noChangeShapeType="1"/>
            </p:cNvSpPr>
            <p:nvPr/>
          </p:nvSpPr>
          <p:spPr bwMode="auto">
            <a:xfrm flipH="1">
              <a:off x="2045" y="2938"/>
              <a:ext cx="4"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21" name="Line 2804"/>
            <p:cNvSpPr>
              <a:spLocks noChangeShapeType="1"/>
            </p:cNvSpPr>
            <p:nvPr/>
          </p:nvSpPr>
          <p:spPr bwMode="auto">
            <a:xfrm flipH="1">
              <a:off x="2045" y="2927"/>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22" name="Line 2805"/>
            <p:cNvSpPr>
              <a:spLocks noChangeShapeType="1"/>
            </p:cNvSpPr>
            <p:nvPr/>
          </p:nvSpPr>
          <p:spPr bwMode="auto">
            <a:xfrm flipH="1">
              <a:off x="2045" y="2916"/>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23" name="Line 2806"/>
            <p:cNvSpPr>
              <a:spLocks noChangeShapeType="1"/>
            </p:cNvSpPr>
            <p:nvPr/>
          </p:nvSpPr>
          <p:spPr bwMode="auto">
            <a:xfrm flipH="1">
              <a:off x="2045" y="2905"/>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24" name="Line 2807"/>
            <p:cNvSpPr>
              <a:spLocks noChangeShapeType="1"/>
            </p:cNvSpPr>
            <p:nvPr/>
          </p:nvSpPr>
          <p:spPr bwMode="auto">
            <a:xfrm flipH="1">
              <a:off x="2045" y="2895"/>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25" name="Line 2808"/>
            <p:cNvSpPr>
              <a:spLocks noChangeShapeType="1"/>
            </p:cNvSpPr>
            <p:nvPr/>
          </p:nvSpPr>
          <p:spPr bwMode="auto">
            <a:xfrm flipH="1">
              <a:off x="2045" y="2883"/>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26" name="Line 2809"/>
            <p:cNvSpPr>
              <a:spLocks noChangeShapeType="1"/>
            </p:cNvSpPr>
            <p:nvPr/>
          </p:nvSpPr>
          <p:spPr bwMode="auto">
            <a:xfrm flipH="1">
              <a:off x="2045" y="2871"/>
              <a:ext cx="4"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27" name="Line 2810"/>
            <p:cNvSpPr>
              <a:spLocks noChangeShapeType="1"/>
            </p:cNvSpPr>
            <p:nvPr/>
          </p:nvSpPr>
          <p:spPr bwMode="auto">
            <a:xfrm flipH="1">
              <a:off x="2045" y="2861"/>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28" name="Line 2811"/>
            <p:cNvSpPr>
              <a:spLocks noChangeShapeType="1"/>
            </p:cNvSpPr>
            <p:nvPr/>
          </p:nvSpPr>
          <p:spPr bwMode="auto">
            <a:xfrm flipH="1">
              <a:off x="2045" y="2849"/>
              <a:ext cx="4"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29" name="Line 2812"/>
            <p:cNvSpPr>
              <a:spLocks noChangeShapeType="1"/>
            </p:cNvSpPr>
            <p:nvPr/>
          </p:nvSpPr>
          <p:spPr bwMode="auto">
            <a:xfrm flipH="1">
              <a:off x="2045" y="2838"/>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30" name="Line 2813"/>
            <p:cNvSpPr>
              <a:spLocks noChangeShapeType="1"/>
            </p:cNvSpPr>
            <p:nvPr/>
          </p:nvSpPr>
          <p:spPr bwMode="auto">
            <a:xfrm flipH="1">
              <a:off x="2045" y="2828"/>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31" name="Line 2814"/>
            <p:cNvSpPr>
              <a:spLocks noChangeShapeType="1"/>
            </p:cNvSpPr>
            <p:nvPr/>
          </p:nvSpPr>
          <p:spPr bwMode="auto">
            <a:xfrm flipH="1">
              <a:off x="2045" y="2816"/>
              <a:ext cx="4"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32" name="Line 2815"/>
            <p:cNvSpPr>
              <a:spLocks noChangeShapeType="1"/>
            </p:cNvSpPr>
            <p:nvPr/>
          </p:nvSpPr>
          <p:spPr bwMode="auto">
            <a:xfrm flipH="1">
              <a:off x="2045" y="2806"/>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33" name="Line 2816"/>
            <p:cNvSpPr>
              <a:spLocks noChangeShapeType="1"/>
            </p:cNvSpPr>
            <p:nvPr/>
          </p:nvSpPr>
          <p:spPr bwMode="auto">
            <a:xfrm flipH="1">
              <a:off x="2045" y="2794"/>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34" name="Line 2817"/>
            <p:cNvSpPr>
              <a:spLocks noChangeShapeType="1"/>
            </p:cNvSpPr>
            <p:nvPr/>
          </p:nvSpPr>
          <p:spPr bwMode="auto">
            <a:xfrm flipH="1">
              <a:off x="2045" y="2782"/>
              <a:ext cx="4"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1" name="Group 3019"/>
          <p:cNvGrpSpPr>
            <a:grpSpLocks/>
          </p:cNvGrpSpPr>
          <p:nvPr/>
        </p:nvGrpSpPr>
        <p:grpSpPr bwMode="auto">
          <a:xfrm>
            <a:off x="4607882" y="1450020"/>
            <a:ext cx="6350" cy="2851152"/>
            <a:chOff x="2045" y="979"/>
            <a:chExt cx="4" cy="1796"/>
          </a:xfrm>
        </p:grpSpPr>
        <p:sp>
          <p:nvSpPr>
            <p:cNvPr id="7735" name="Line 2819"/>
            <p:cNvSpPr>
              <a:spLocks noChangeShapeType="1"/>
            </p:cNvSpPr>
            <p:nvPr/>
          </p:nvSpPr>
          <p:spPr bwMode="auto">
            <a:xfrm flipH="1">
              <a:off x="2045" y="2772"/>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36" name="Line 2820"/>
            <p:cNvSpPr>
              <a:spLocks noChangeShapeType="1"/>
            </p:cNvSpPr>
            <p:nvPr/>
          </p:nvSpPr>
          <p:spPr bwMode="auto">
            <a:xfrm flipH="1">
              <a:off x="2045" y="2761"/>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37" name="Line 2821"/>
            <p:cNvSpPr>
              <a:spLocks noChangeShapeType="1"/>
            </p:cNvSpPr>
            <p:nvPr/>
          </p:nvSpPr>
          <p:spPr bwMode="auto">
            <a:xfrm flipH="1">
              <a:off x="2045" y="2749"/>
              <a:ext cx="4"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38" name="Line 2822"/>
            <p:cNvSpPr>
              <a:spLocks noChangeShapeType="1"/>
            </p:cNvSpPr>
            <p:nvPr/>
          </p:nvSpPr>
          <p:spPr bwMode="auto">
            <a:xfrm flipH="1">
              <a:off x="2045" y="2739"/>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39" name="Line 2823"/>
            <p:cNvSpPr>
              <a:spLocks noChangeShapeType="1"/>
            </p:cNvSpPr>
            <p:nvPr/>
          </p:nvSpPr>
          <p:spPr bwMode="auto">
            <a:xfrm flipH="1">
              <a:off x="2045" y="2727"/>
              <a:ext cx="4"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40" name="Line 2824"/>
            <p:cNvSpPr>
              <a:spLocks noChangeShapeType="1"/>
            </p:cNvSpPr>
            <p:nvPr/>
          </p:nvSpPr>
          <p:spPr bwMode="auto">
            <a:xfrm flipH="1">
              <a:off x="2045" y="2717"/>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41" name="Line 2825"/>
            <p:cNvSpPr>
              <a:spLocks noChangeShapeType="1"/>
            </p:cNvSpPr>
            <p:nvPr/>
          </p:nvSpPr>
          <p:spPr bwMode="auto">
            <a:xfrm flipH="1">
              <a:off x="2045" y="2705"/>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42" name="Line 2826"/>
            <p:cNvSpPr>
              <a:spLocks noChangeShapeType="1"/>
            </p:cNvSpPr>
            <p:nvPr/>
          </p:nvSpPr>
          <p:spPr bwMode="auto">
            <a:xfrm flipH="1">
              <a:off x="2045" y="2694"/>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43" name="Line 2827"/>
            <p:cNvSpPr>
              <a:spLocks noChangeShapeType="1"/>
            </p:cNvSpPr>
            <p:nvPr/>
          </p:nvSpPr>
          <p:spPr bwMode="auto">
            <a:xfrm flipH="1">
              <a:off x="2045" y="2683"/>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44" name="Line 2828"/>
            <p:cNvSpPr>
              <a:spLocks noChangeShapeType="1"/>
            </p:cNvSpPr>
            <p:nvPr/>
          </p:nvSpPr>
          <p:spPr bwMode="auto">
            <a:xfrm flipH="1">
              <a:off x="2045" y="2672"/>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45" name="Line 2829"/>
            <p:cNvSpPr>
              <a:spLocks noChangeShapeType="1"/>
            </p:cNvSpPr>
            <p:nvPr/>
          </p:nvSpPr>
          <p:spPr bwMode="auto">
            <a:xfrm flipH="1">
              <a:off x="2045" y="2660"/>
              <a:ext cx="4"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46" name="Line 2830"/>
            <p:cNvSpPr>
              <a:spLocks noChangeShapeType="1"/>
            </p:cNvSpPr>
            <p:nvPr/>
          </p:nvSpPr>
          <p:spPr bwMode="auto">
            <a:xfrm flipH="1">
              <a:off x="2045" y="2650"/>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47" name="Line 2831"/>
            <p:cNvSpPr>
              <a:spLocks noChangeShapeType="1"/>
            </p:cNvSpPr>
            <p:nvPr/>
          </p:nvSpPr>
          <p:spPr bwMode="auto">
            <a:xfrm flipH="1">
              <a:off x="2045" y="2638"/>
              <a:ext cx="4"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48" name="Line 2832"/>
            <p:cNvSpPr>
              <a:spLocks noChangeShapeType="1"/>
            </p:cNvSpPr>
            <p:nvPr/>
          </p:nvSpPr>
          <p:spPr bwMode="auto">
            <a:xfrm flipH="1">
              <a:off x="2045" y="2628"/>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49" name="Line 2833"/>
            <p:cNvSpPr>
              <a:spLocks noChangeShapeType="1"/>
            </p:cNvSpPr>
            <p:nvPr/>
          </p:nvSpPr>
          <p:spPr bwMode="auto">
            <a:xfrm flipH="1">
              <a:off x="2045" y="2616"/>
              <a:ext cx="4"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50" name="Line 2834"/>
            <p:cNvSpPr>
              <a:spLocks noChangeShapeType="1"/>
            </p:cNvSpPr>
            <p:nvPr/>
          </p:nvSpPr>
          <p:spPr bwMode="auto">
            <a:xfrm flipH="1">
              <a:off x="2045" y="2605"/>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51" name="Line 2835"/>
            <p:cNvSpPr>
              <a:spLocks noChangeShapeType="1"/>
            </p:cNvSpPr>
            <p:nvPr/>
          </p:nvSpPr>
          <p:spPr bwMode="auto">
            <a:xfrm flipH="1">
              <a:off x="2045" y="2594"/>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52" name="Line 2836"/>
            <p:cNvSpPr>
              <a:spLocks noChangeShapeType="1"/>
            </p:cNvSpPr>
            <p:nvPr/>
          </p:nvSpPr>
          <p:spPr bwMode="auto">
            <a:xfrm flipH="1">
              <a:off x="2045" y="2583"/>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53" name="Line 2837"/>
            <p:cNvSpPr>
              <a:spLocks noChangeShapeType="1"/>
            </p:cNvSpPr>
            <p:nvPr/>
          </p:nvSpPr>
          <p:spPr bwMode="auto">
            <a:xfrm flipH="1">
              <a:off x="2045" y="2571"/>
              <a:ext cx="4"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54" name="Line 2838"/>
            <p:cNvSpPr>
              <a:spLocks noChangeShapeType="1"/>
            </p:cNvSpPr>
            <p:nvPr/>
          </p:nvSpPr>
          <p:spPr bwMode="auto">
            <a:xfrm flipH="1">
              <a:off x="2045" y="2561"/>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55" name="Line 2839"/>
            <p:cNvSpPr>
              <a:spLocks noChangeShapeType="1"/>
            </p:cNvSpPr>
            <p:nvPr/>
          </p:nvSpPr>
          <p:spPr bwMode="auto">
            <a:xfrm flipH="1">
              <a:off x="2045" y="2549"/>
              <a:ext cx="4"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56" name="Line 2840"/>
            <p:cNvSpPr>
              <a:spLocks noChangeShapeType="1"/>
            </p:cNvSpPr>
            <p:nvPr/>
          </p:nvSpPr>
          <p:spPr bwMode="auto">
            <a:xfrm flipH="1">
              <a:off x="2045" y="2539"/>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57" name="Line 2841"/>
            <p:cNvSpPr>
              <a:spLocks noChangeShapeType="1"/>
            </p:cNvSpPr>
            <p:nvPr/>
          </p:nvSpPr>
          <p:spPr bwMode="auto">
            <a:xfrm flipH="1">
              <a:off x="2045" y="2527"/>
              <a:ext cx="4"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58" name="Line 2842"/>
            <p:cNvSpPr>
              <a:spLocks noChangeShapeType="1"/>
            </p:cNvSpPr>
            <p:nvPr/>
          </p:nvSpPr>
          <p:spPr bwMode="auto">
            <a:xfrm flipH="1">
              <a:off x="2045" y="2516"/>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59" name="Line 2843"/>
            <p:cNvSpPr>
              <a:spLocks noChangeShapeType="1"/>
            </p:cNvSpPr>
            <p:nvPr/>
          </p:nvSpPr>
          <p:spPr bwMode="auto">
            <a:xfrm flipH="1">
              <a:off x="2045" y="2506"/>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60" name="Line 2844"/>
            <p:cNvSpPr>
              <a:spLocks noChangeShapeType="1"/>
            </p:cNvSpPr>
            <p:nvPr/>
          </p:nvSpPr>
          <p:spPr bwMode="auto">
            <a:xfrm flipH="1">
              <a:off x="2045" y="2494"/>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61" name="Line 2845"/>
            <p:cNvSpPr>
              <a:spLocks noChangeShapeType="1"/>
            </p:cNvSpPr>
            <p:nvPr/>
          </p:nvSpPr>
          <p:spPr bwMode="auto">
            <a:xfrm flipH="1">
              <a:off x="2045" y="2484"/>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62" name="Line 2846"/>
            <p:cNvSpPr>
              <a:spLocks noChangeShapeType="1"/>
            </p:cNvSpPr>
            <p:nvPr/>
          </p:nvSpPr>
          <p:spPr bwMode="auto">
            <a:xfrm flipH="1">
              <a:off x="2045" y="2472"/>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63" name="Line 2847"/>
            <p:cNvSpPr>
              <a:spLocks noChangeShapeType="1"/>
            </p:cNvSpPr>
            <p:nvPr/>
          </p:nvSpPr>
          <p:spPr bwMode="auto">
            <a:xfrm flipH="1">
              <a:off x="2045" y="2461"/>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64" name="Line 2848"/>
            <p:cNvSpPr>
              <a:spLocks noChangeShapeType="1"/>
            </p:cNvSpPr>
            <p:nvPr/>
          </p:nvSpPr>
          <p:spPr bwMode="auto">
            <a:xfrm flipH="1">
              <a:off x="2045" y="2450"/>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65" name="Line 2849"/>
            <p:cNvSpPr>
              <a:spLocks noChangeShapeType="1"/>
            </p:cNvSpPr>
            <p:nvPr/>
          </p:nvSpPr>
          <p:spPr bwMode="auto">
            <a:xfrm flipH="1">
              <a:off x="2045" y="2439"/>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66" name="Line 2850"/>
            <p:cNvSpPr>
              <a:spLocks noChangeShapeType="1"/>
            </p:cNvSpPr>
            <p:nvPr/>
          </p:nvSpPr>
          <p:spPr bwMode="auto">
            <a:xfrm flipH="1">
              <a:off x="2045" y="2427"/>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67" name="Line 2851"/>
            <p:cNvSpPr>
              <a:spLocks noChangeShapeType="1"/>
            </p:cNvSpPr>
            <p:nvPr/>
          </p:nvSpPr>
          <p:spPr bwMode="auto">
            <a:xfrm flipH="1">
              <a:off x="2045" y="2417"/>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68" name="Line 2852"/>
            <p:cNvSpPr>
              <a:spLocks noChangeShapeType="1"/>
            </p:cNvSpPr>
            <p:nvPr/>
          </p:nvSpPr>
          <p:spPr bwMode="auto">
            <a:xfrm flipH="1">
              <a:off x="2045" y="2405"/>
              <a:ext cx="4"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69" name="Line 2853"/>
            <p:cNvSpPr>
              <a:spLocks noChangeShapeType="1"/>
            </p:cNvSpPr>
            <p:nvPr/>
          </p:nvSpPr>
          <p:spPr bwMode="auto">
            <a:xfrm flipH="1">
              <a:off x="2045" y="2395"/>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70" name="Line 2854"/>
            <p:cNvSpPr>
              <a:spLocks noChangeShapeType="1"/>
            </p:cNvSpPr>
            <p:nvPr/>
          </p:nvSpPr>
          <p:spPr bwMode="auto">
            <a:xfrm flipH="1">
              <a:off x="2045" y="2383"/>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71" name="Line 2855"/>
            <p:cNvSpPr>
              <a:spLocks noChangeShapeType="1"/>
            </p:cNvSpPr>
            <p:nvPr/>
          </p:nvSpPr>
          <p:spPr bwMode="auto">
            <a:xfrm flipH="1">
              <a:off x="2045" y="2372"/>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72" name="Line 2856"/>
            <p:cNvSpPr>
              <a:spLocks noChangeShapeType="1"/>
            </p:cNvSpPr>
            <p:nvPr/>
          </p:nvSpPr>
          <p:spPr bwMode="auto">
            <a:xfrm flipH="1">
              <a:off x="2045" y="2361"/>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73" name="Line 2857"/>
            <p:cNvSpPr>
              <a:spLocks noChangeShapeType="1"/>
            </p:cNvSpPr>
            <p:nvPr/>
          </p:nvSpPr>
          <p:spPr bwMode="auto">
            <a:xfrm flipH="1">
              <a:off x="2045" y="2350"/>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74" name="Line 2858"/>
            <p:cNvSpPr>
              <a:spLocks noChangeShapeType="1"/>
            </p:cNvSpPr>
            <p:nvPr/>
          </p:nvSpPr>
          <p:spPr bwMode="auto">
            <a:xfrm flipH="1">
              <a:off x="2045" y="2338"/>
              <a:ext cx="4"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75" name="Line 2859"/>
            <p:cNvSpPr>
              <a:spLocks noChangeShapeType="1"/>
            </p:cNvSpPr>
            <p:nvPr/>
          </p:nvSpPr>
          <p:spPr bwMode="auto">
            <a:xfrm flipH="1">
              <a:off x="2045" y="2328"/>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76" name="Line 2860"/>
            <p:cNvSpPr>
              <a:spLocks noChangeShapeType="1"/>
            </p:cNvSpPr>
            <p:nvPr/>
          </p:nvSpPr>
          <p:spPr bwMode="auto">
            <a:xfrm flipH="1">
              <a:off x="2045" y="2316"/>
              <a:ext cx="4"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77" name="Line 2861"/>
            <p:cNvSpPr>
              <a:spLocks noChangeShapeType="1"/>
            </p:cNvSpPr>
            <p:nvPr/>
          </p:nvSpPr>
          <p:spPr bwMode="auto">
            <a:xfrm flipH="1">
              <a:off x="2045" y="2306"/>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78" name="Line 2862"/>
            <p:cNvSpPr>
              <a:spLocks noChangeShapeType="1"/>
            </p:cNvSpPr>
            <p:nvPr/>
          </p:nvSpPr>
          <p:spPr bwMode="auto">
            <a:xfrm flipH="1">
              <a:off x="2045" y="2294"/>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79" name="Line 2863"/>
            <p:cNvSpPr>
              <a:spLocks noChangeShapeType="1"/>
            </p:cNvSpPr>
            <p:nvPr/>
          </p:nvSpPr>
          <p:spPr bwMode="auto">
            <a:xfrm flipH="1">
              <a:off x="2045" y="2283"/>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80" name="Line 2864"/>
            <p:cNvSpPr>
              <a:spLocks noChangeShapeType="1"/>
            </p:cNvSpPr>
            <p:nvPr/>
          </p:nvSpPr>
          <p:spPr bwMode="auto">
            <a:xfrm flipH="1">
              <a:off x="2045" y="2272"/>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81" name="Line 2865"/>
            <p:cNvSpPr>
              <a:spLocks noChangeShapeType="1"/>
            </p:cNvSpPr>
            <p:nvPr/>
          </p:nvSpPr>
          <p:spPr bwMode="auto">
            <a:xfrm flipH="1">
              <a:off x="2045" y="2261"/>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82" name="Line 2866"/>
            <p:cNvSpPr>
              <a:spLocks noChangeShapeType="1"/>
            </p:cNvSpPr>
            <p:nvPr/>
          </p:nvSpPr>
          <p:spPr bwMode="auto">
            <a:xfrm flipH="1">
              <a:off x="2045" y="2249"/>
              <a:ext cx="4"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83" name="Line 2867"/>
            <p:cNvSpPr>
              <a:spLocks noChangeShapeType="1"/>
            </p:cNvSpPr>
            <p:nvPr/>
          </p:nvSpPr>
          <p:spPr bwMode="auto">
            <a:xfrm flipH="1">
              <a:off x="2045" y="2239"/>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84" name="Line 2868"/>
            <p:cNvSpPr>
              <a:spLocks noChangeShapeType="1"/>
            </p:cNvSpPr>
            <p:nvPr/>
          </p:nvSpPr>
          <p:spPr bwMode="auto">
            <a:xfrm flipH="1">
              <a:off x="2045" y="2227"/>
              <a:ext cx="4"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85" name="Line 2869"/>
            <p:cNvSpPr>
              <a:spLocks noChangeShapeType="1"/>
            </p:cNvSpPr>
            <p:nvPr/>
          </p:nvSpPr>
          <p:spPr bwMode="auto">
            <a:xfrm flipH="1">
              <a:off x="2045" y="2217"/>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86" name="Line 2870"/>
            <p:cNvSpPr>
              <a:spLocks noChangeShapeType="1"/>
            </p:cNvSpPr>
            <p:nvPr/>
          </p:nvSpPr>
          <p:spPr bwMode="auto">
            <a:xfrm flipH="1">
              <a:off x="2045" y="2206"/>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87" name="Line 2871"/>
            <p:cNvSpPr>
              <a:spLocks noChangeShapeType="1"/>
            </p:cNvSpPr>
            <p:nvPr/>
          </p:nvSpPr>
          <p:spPr bwMode="auto">
            <a:xfrm flipH="1">
              <a:off x="2045" y="2194"/>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88" name="Line 2872"/>
            <p:cNvSpPr>
              <a:spLocks noChangeShapeType="1"/>
            </p:cNvSpPr>
            <p:nvPr/>
          </p:nvSpPr>
          <p:spPr bwMode="auto">
            <a:xfrm flipH="1">
              <a:off x="2045" y="2184"/>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89" name="Line 2873"/>
            <p:cNvSpPr>
              <a:spLocks noChangeShapeType="1"/>
            </p:cNvSpPr>
            <p:nvPr/>
          </p:nvSpPr>
          <p:spPr bwMode="auto">
            <a:xfrm flipH="1">
              <a:off x="2045" y="2172"/>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90" name="Line 2874"/>
            <p:cNvSpPr>
              <a:spLocks noChangeShapeType="1"/>
            </p:cNvSpPr>
            <p:nvPr/>
          </p:nvSpPr>
          <p:spPr bwMode="auto">
            <a:xfrm flipH="1">
              <a:off x="2045" y="2161"/>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91" name="Line 2875"/>
            <p:cNvSpPr>
              <a:spLocks noChangeShapeType="1"/>
            </p:cNvSpPr>
            <p:nvPr/>
          </p:nvSpPr>
          <p:spPr bwMode="auto">
            <a:xfrm flipH="1">
              <a:off x="2045" y="2150"/>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92" name="Line 2876"/>
            <p:cNvSpPr>
              <a:spLocks noChangeShapeType="1"/>
            </p:cNvSpPr>
            <p:nvPr/>
          </p:nvSpPr>
          <p:spPr bwMode="auto">
            <a:xfrm flipH="1">
              <a:off x="2045" y="2139"/>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93" name="Line 2877"/>
            <p:cNvSpPr>
              <a:spLocks noChangeShapeType="1"/>
            </p:cNvSpPr>
            <p:nvPr/>
          </p:nvSpPr>
          <p:spPr bwMode="auto">
            <a:xfrm flipH="1">
              <a:off x="2045" y="2128"/>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94" name="Line 2878"/>
            <p:cNvSpPr>
              <a:spLocks noChangeShapeType="1"/>
            </p:cNvSpPr>
            <p:nvPr/>
          </p:nvSpPr>
          <p:spPr bwMode="auto">
            <a:xfrm flipH="1">
              <a:off x="2045" y="2117"/>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95" name="Line 2879"/>
            <p:cNvSpPr>
              <a:spLocks noChangeShapeType="1"/>
            </p:cNvSpPr>
            <p:nvPr/>
          </p:nvSpPr>
          <p:spPr bwMode="auto">
            <a:xfrm flipH="1">
              <a:off x="2045" y="2105"/>
              <a:ext cx="4"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96" name="Line 2880"/>
            <p:cNvSpPr>
              <a:spLocks noChangeShapeType="1"/>
            </p:cNvSpPr>
            <p:nvPr/>
          </p:nvSpPr>
          <p:spPr bwMode="auto">
            <a:xfrm flipH="1">
              <a:off x="2045" y="2095"/>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97" name="Line 2881"/>
            <p:cNvSpPr>
              <a:spLocks noChangeShapeType="1"/>
            </p:cNvSpPr>
            <p:nvPr/>
          </p:nvSpPr>
          <p:spPr bwMode="auto">
            <a:xfrm flipH="1">
              <a:off x="2045" y="2083"/>
              <a:ext cx="4"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98" name="Line 2882"/>
            <p:cNvSpPr>
              <a:spLocks noChangeShapeType="1"/>
            </p:cNvSpPr>
            <p:nvPr/>
          </p:nvSpPr>
          <p:spPr bwMode="auto">
            <a:xfrm flipH="1">
              <a:off x="2045" y="2072"/>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99" name="Line 2883"/>
            <p:cNvSpPr>
              <a:spLocks noChangeShapeType="1"/>
            </p:cNvSpPr>
            <p:nvPr/>
          </p:nvSpPr>
          <p:spPr bwMode="auto">
            <a:xfrm flipH="1">
              <a:off x="2045" y="2061"/>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00" name="Line 2884"/>
            <p:cNvSpPr>
              <a:spLocks noChangeShapeType="1"/>
            </p:cNvSpPr>
            <p:nvPr/>
          </p:nvSpPr>
          <p:spPr bwMode="auto">
            <a:xfrm flipH="1">
              <a:off x="2045" y="2050"/>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01" name="Line 2885"/>
            <p:cNvSpPr>
              <a:spLocks noChangeShapeType="1"/>
            </p:cNvSpPr>
            <p:nvPr/>
          </p:nvSpPr>
          <p:spPr bwMode="auto">
            <a:xfrm flipH="1">
              <a:off x="2045" y="2039"/>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02" name="Line 2886"/>
            <p:cNvSpPr>
              <a:spLocks noChangeShapeType="1"/>
            </p:cNvSpPr>
            <p:nvPr/>
          </p:nvSpPr>
          <p:spPr bwMode="auto">
            <a:xfrm flipH="1">
              <a:off x="2045" y="2028"/>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03" name="Line 2887"/>
            <p:cNvSpPr>
              <a:spLocks noChangeShapeType="1"/>
            </p:cNvSpPr>
            <p:nvPr/>
          </p:nvSpPr>
          <p:spPr bwMode="auto">
            <a:xfrm flipH="1">
              <a:off x="2045" y="2016"/>
              <a:ext cx="4"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04" name="Line 2888"/>
            <p:cNvSpPr>
              <a:spLocks noChangeShapeType="1"/>
            </p:cNvSpPr>
            <p:nvPr/>
          </p:nvSpPr>
          <p:spPr bwMode="auto">
            <a:xfrm flipH="1">
              <a:off x="2045" y="2006"/>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05" name="Line 2889"/>
            <p:cNvSpPr>
              <a:spLocks noChangeShapeType="1"/>
            </p:cNvSpPr>
            <p:nvPr/>
          </p:nvSpPr>
          <p:spPr bwMode="auto">
            <a:xfrm flipH="1">
              <a:off x="2045" y="1994"/>
              <a:ext cx="4"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06" name="Line 2890"/>
            <p:cNvSpPr>
              <a:spLocks noChangeShapeType="1"/>
            </p:cNvSpPr>
            <p:nvPr/>
          </p:nvSpPr>
          <p:spPr bwMode="auto">
            <a:xfrm flipH="1">
              <a:off x="2045" y="1984"/>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07" name="Line 2891"/>
            <p:cNvSpPr>
              <a:spLocks noChangeShapeType="1"/>
            </p:cNvSpPr>
            <p:nvPr/>
          </p:nvSpPr>
          <p:spPr bwMode="auto">
            <a:xfrm flipH="1">
              <a:off x="2045" y="1972"/>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08" name="Line 2892"/>
            <p:cNvSpPr>
              <a:spLocks noChangeShapeType="1"/>
            </p:cNvSpPr>
            <p:nvPr/>
          </p:nvSpPr>
          <p:spPr bwMode="auto">
            <a:xfrm flipH="1">
              <a:off x="2045" y="1961"/>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09" name="Line 2893"/>
            <p:cNvSpPr>
              <a:spLocks noChangeShapeType="1"/>
            </p:cNvSpPr>
            <p:nvPr/>
          </p:nvSpPr>
          <p:spPr bwMode="auto">
            <a:xfrm flipH="1">
              <a:off x="2045" y="1951"/>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10" name="Line 2894"/>
            <p:cNvSpPr>
              <a:spLocks noChangeShapeType="1"/>
            </p:cNvSpPr>
            <p:nvPr/>
          </p:nvSpPr>
          <p:spPr bwMode="auto">
            <a:xfrm flipH="1">
              <a:off x="2045" y="1939"/>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11" name="Line 2895"/>
            <p:cNvSpPr>
              <a:spLocks noChangeShapeType="1"/>
            </p:cNvSpPr>
            <p:nvPr/>
          </p:nvSpPr>
          <p:spPr bwMode="auto">
            <a:xfrm flipH="1">
              <a:off x="2045" y="1927"/>
              <a:ext cx="4"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12" name="Line 2896"/>
            <p:cNvSpPr>
              <a:spLocks noChangeShapeType="1"/>
            </p:cNvSpPr>
            <p:nvPr/>
          </p:nvSpPr>
          <p:spPr bwMode="auto">
            <a:xfrm flipH="1">
              <a:off x="2045" y="1917"/>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13" name="Line 2897"/>
            <p:cNvSpPr>
              <a:spLocks noChangeShapeType="1"/>
            </p:cNvSpPr>
            <p:nvPr/>
          </p:nvSpPr>
          <p:spPr bwMode="auto">
            <a:xfrm flipH="1">
              <a:off x="2045" y="1906"/>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14" name="Line 2898"/>
            <p:cNvSpPr>
              <a:spLocks noChangeShapeType="1"/>
            </p:cNvSpPr>
            <p:nvPr/>
          </p:nvSpPr>
          <p:spPr bwMode="auto">
            <a:xfrm flipH="1">
              <a:off x="2045" y="1895"/>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15" name="Line 2899"/>
            <p:cNvSpPr>
              <a:spLocks noChangeShapeType="1"/>
            </p:cNvSpPr>
            <p:nvPr/>
          </p:nvSpPr>
          <p:spPr bwMode="auto">
            <a:xfrm flipH="1">
              <a:off x="2045" y="1884"/>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16" name="Line 2900"/>
            <p:cNvSpPr>
              <a:spLocks noChangeShapeType="1"/>
            </p:cNvSpPr>
            <p:nvPr/>
          </p:nvSpPr>
          <p:spPr bwMode="auto">
            <a:xfrm flipH="1">
              <a:off x="2045" y="1872"/>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17" name="Line 2901"/>
            <p:cNvSpPr>
              <a:spLocks noChangeShapeType="1"/>
            </p:cNvSpPr>
            <p:nvPr/>
          </p:nvSpPr>
          <p:spPr bwMode="auto">
            <a:xfrm flipH="1">
              <a:off x="2045" y="1862"/>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18" name="Line 2902"/>
            <p:cNvSpPr>
              <a:spLocks noChangeShapeType="1"/>
            </p:cNvSpPr>
            <p:nvPr/>
          </p:nvSpPr>
          <p:spPr bwMode="auto">
            <a:xfrm flipH="1">
              <a:off x="2045" y="1850"/>
              <a:ext cx="4"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19" name="Line 2903"/>
            <p:cNvSpPr>
              <a:spLocks noChangeShapeType="1"/>
            </p:cNvSpPr>
            <p:nvPr/>
          </p:nvSpPr>
          <p:spPr bwMode="auto">
            <a:xfrm flipH="1">
              <a:off x="2045" y="1839"/>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20" name="Line 2904"/>
            <p:cNvSpPr>
              <a:spLocks noChangeShapeType="1"/>
            </p:cNvSpPr>
            <p:nvPr/>
          </p:nvSpPr>
          <p:spPr bwMode="auto">
            <a:xfrm flipH="1">
              <a:off x="2045" y="1828"/>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21" name="Line 2905"/>
            <p:cNvSpPr>
              <a:spLocks noChangeShapeType="1"/>
            </p:cNvSpPr>
            <p:nvPr/>
          </p:nvSpPr>
          <p:spPr bwMode="auto">
            <a:xfrm flipH="1">
              <a:off x="2045" y="1817"/>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22" name="Line 2906"/>
            <p:cNvSpPr>
              <a:spLocks noChangeShapeType="1"/>
            </p:cNvSpPr>
            <p:nvPr/>
          </p:nvSpPr>
          <p:spPr bwMode="auto">
            <a:xfrm flipH="1">
              <a:off x="2045" y="1806"/>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23" name="Line 2907"/>
            <p:cNvSpPr>
              <a:spLocks noChangeShapeType="1"/>
            </p:cNvSpPr>
            <p:nvPr/>
          </p:nvSpPr>
          <p:spPr bwMode="auto">
            <a:xfrm flipH="1">
              <a:off x="2045" y="1795"/>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24" name="Line 2908"/>
            <p:cNvSpPr>
              <a:spLocks noChangeShapeType="1"/>
            </p:cNvSpPr>
            <p:nvPr/>
          </p:nvSpPr>
          <p:spPr bwMode="auto">
            <a:xfrm flipH="1">
              <a:off x="2045" y="1783"/>
              <a:ext cx="4"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25" name="Line 2909"/>
            <p:cNvSpPr>
              <a:spLocks noChangeShapeType="1"/>
            </p:cNvSpPr>
            <p:nvPr/>
          </p:nvSpPr>
          <p:spPr bwMode="auto">
            <a:xfrm flipH="1">
              <a:off x="2045" y="1773"/>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26" name="Line 2910"/>
            <p:cNvSpPr>
              <a:spLocks noChangeShapeType="1"/>
            </p:cNvSpPr>
            <p:nvPr/>
          </p:nvSpPr>
          <p:spPr bwMode="auto">
            <a:xfrm flipH="1">
              <a:off x="2045" y="1761"/>
              <a:ext cx="4"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27" name="Line 2911"/>
            <p:cNvSpPr>
              <a:spLocks noChangeShapeType="1"/>
            </p:cNvSpPr>
            <p:nvPr/>
          </p:nvSpPr>
          <p:spPr bwMode="auto">
            <a:xfrm flipH="1">
              <a:off x="2045" y="1750"/>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28" name="Line 2912"/>
            <p:cNvSpPr>
              <a:spLocks noChangeShapeType="1"/>
            </p:cNvSpPr>
            <p:nvPr/>
          </p:nvSpPr>
          <p:spPr bwMode="auto">
            <a:xfrm flipH="1">
              <a:off x="2045" y="1739"/>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29" name="Line 2913"/>
            <p:cNvSpPr>
              <a:spLocks noChangeShapeType="1"/>
            </p:cNvSpPr>
            <p:nvPr/>
          </p:nvSpPr>
          <p:spPr bwMode="auto">
            <a:xfrm flipH="1">
              <a:off x="2045" y="1728"/>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30" name="Line 2914"/>
            <p:cNvSpPr>
              <a:spLocks noChangeShapeType="1"/>
            </p:cNvSpPr>
            <p:nvPr/>
          </p:nvSpPr>
          <p:spPr bwMode="auto">
            <a:xfrm flipH="1">
              <a:off x="2045" y="1717"/>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31" name="Line 2915"/>
            <p:cNvSpPr>
              <a:spLocks noChangeShapeType="1"/>
            </p:cNvSpPr>
            <p:nvPr/>
          </p:nvSpPr>
          <p:spPr bwMode="auto">
            <a:xfrm flipH="1">
              <a:off x="2045" y="1706"/>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32" name="Line 2916"/>
            <p:cNvSpPr>
              <a:spLocks noChangeShapeType="1"/>
            </p:cNvSpPr>
            <p:nvPr/>
          </p:nvSpPr>
          <p:spPr bwMode="auto">
            <a:xfrm flipH="1">
              <a:off x="2045" y="1694"/>
              <a:ext cx="4"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33" name="Line 2917"/>
            <p:cNvSpPr>
              <a:spLocks noChangeShapeType="1"/>
            </p:cNvSpPr>
            <p:nvPr/>
          </p:nvSpPr>
          <p:spPr bwMode="auto">
            <a:xfrm flipH="1">
              <a:off x="2045" y="1684"/>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34" name="Line 2918"/>
            <p:cNvSpPr>
              <a:spLocks noChangeShapeType="1"/>
            </p:cNvSpPr>
            <p:nvPr/>
          </p:nvSpPr>
          <p:spPr bwMode="auto">
            <a:xfrm flipH="1">
              <a:off x="2045" y="1672"/>
              <a:ext cx="4"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35" name="Line 2919"/>
            <p:cNvSpPr>
              <a:spLocks noChangeShapeType="1"/>
            </p:cNvSpPr>
            <p:nvPr/>
          </p:nvSpPr>
          <p:spPr bwMode="auto">
            <a:xfrm flipH="1">
              <a:off x="2045" y="1661"/>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36" name="Line 2920"/>
            <p:cNvSpPr>
              <a:spLocks noChangeShapeType="1"/>
            </p:cNvSpPr>
            <p:nvPr/>
          </p:nvSpPr>
          <p:spPr bwMode="auto">
            <a:xfrm flipH="1">
              <a:off x="2045" y="1650"/>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37" name="Line 2921"/>
            <p:cNvSpPr>
              <a:spLocks noChangeShapeType="1"/>
            </p:cNvSpPr>
            <p:nvPr/>
          </p:nvSpPr>
          <p:spPr bwMode="auto">
            <a:xfrm flipH="1">
              <a:off x="2045" y="1639"/>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38" name="Line 2922"/>
            <p:cNvSpPr>
              <a:spLocks noChangeShapeType="1"/>
            </p:cNvSpPr>
            <p:nvPr/>
          </p:nvSpPr>
          <p:spPr bwMode="auto">
            <a:xfrm flipH="1">
              <a:off x="2045" y="1628"/>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39" name="Line 2923"/>
            <p:cNvSpPr>
              <a:spLocks noChangeShapeType="1"/>
            </p:cNvSpPr>
            <p:nvPr/>
          </p:nvSpPr>
          <p:spPr bwMode="auto">
            <a:xfrm flipH="1">
              <a:off x="2045" y="1617"/>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40" name="Line 2924"/>
            <p:cNvSpPr>
              <a:spLocks noChangeShapeType="1"/>
            </p:cNvSpPr>
            <p:nvPr/>
          </p:nvSpPr>
          <p:spPr bwMode="auto">
            <a:xfrm flipH="1">
              <a:off x="2045" y="1605"/>
              <a:ext cx="4"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41" name="Line 2925"/>
            <p:cNvSpPr>
              <a:spLocks noChangeShapeType="1"/>
            </p:cNvSpPr>
            <p:nvPr/>
          </p:nvSpPr>
          <p:spPr bwMode="auto">
            <a:xfrm flipH="1">
              <a:off x="2045" y="1595"/>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42" name="Line 2926"/>
            <p:cNvSpPr>
              <a:spLocks noChangeShapeType="1"/>
            </p:cNvSpPr>
            <p:nvPr/>
          </p:nvSpPr>
          <p:spPr bwMode="auto">
            <a:xfrm flipH="1">
              <a:off x="2045" y="1583"/>
              <a:ext cx="4"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43" name="Line 2927"/>
            <p:cNvSpPr>
              <a:spLocks noChangeShapeType="1"/>
            </p:cNvSpPr>
            <p:nvPr/>
          </p:nvSpPr>
          <p:spPr bwMode="auto">
            <a:xfrm flipH="1">
              <a:off x="2045" y="1572"/>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44" name="Line 2928"/>
            <p:cNvSpPr>
              <a:spLocks noChangeShapeType="1"/>
            </p:cNvSpPr>
            <p:nvPr/>
          </p:nvSpPr>
          <p:spPr bwMode="auto">
            <a:xfrm flipH="1">
              <a:off x="2045" y="1562"/>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45" name="Line 2929"/>
            <p:cNvSpPr>
              <a:spLocks noChangeShapeType="1"/>
            </p:cNvSpPr>
            <p:nvPr/>
          </p:nvSpPr>
          <p:spPr bwMode="auto">
            <a:xfrm flipH="1">
              <a:off x="2045" y="1550"/>
              <a:ext cx="4"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46" name="Line 2930"/>
            <p:cNvSpPr>
              <a:spLocks noChangeShapeType="1"/>
            </p:cNvSpPr>
            <p:nvPr/>
          </p:nvSpPr>
          <p:spPr bwMode="auto">
            <a:xfrm flipH="1">
              <a:off x="2045" y="1540"/>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47" name="Line 2931"/>
            <p:cNvSpPr>
              <a:spLocks noChangeShapeType="1"/>
            </p:cNvSpPr>
            <p:nvPr/>
          </p:nvSpPr>
          <p:spPr bwMode="auto">
            <a:xfrm flipH="1">
              <a:off x="2045" y="1528"/>
              <a:ext cx="4"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48" name="Line 2932"/>
            <p:cNvSpPr>
              <a:spLocks noChangeShapeType="1"/>
            </p:cNvSpPr>
            <p:nvPr/>
          </p:nvSpPr>
          <p:spPr bwMode="auto">
            <a:xfrm flipH="1">
              <a:off x="2045" y="1516"/>
              <a:ext cx="4"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49" name="Line 2933"/>
            <p:cNvSpPr>
              <a:spLocks noChangeShapeType="1"/>
            </p:cNvSpPr>
            <p:nvPr/>
          </p:nvSpPr>
          <p:spPr bwMode="auto">
            <a:xfrm flipH="1">
              <a:off x="2045" y="1506"/>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50" name="Line 2934"/>
            <p:cNvSpPr>
              <a:spLocks noChangeShapeType="1"/>
            </p:cNvSpPr>
            <p:nvPr/>
          </p:nvSpPr>
          <p:spPr bwMode="auto">
            <a:xfrm flipH="1">
              <a:off x="2045" y="1495"/>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51" name="Line 2935"/>
            <p:cNvSpPr>
              <a:spLocks noChangeShapeType="1"/>
            </p:cNvSpPr>
            <p:nvPr/>
          </p:nvSpPr>
          <p:spPr bwMode="auto">
            <a:xfrm flipH="1">
              <a:off x="2045" y="1484"/>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52" name="Line 2936"/>
            <p:cNvSpPr>
              <a:spLocks noChangeShapeType="1"/>
            </p:cNvSpPr>
            <p:nvPr/>
          </p:nvSpPr>
          <p:spPr bwMode="auto">
            <a:xfrm flipH="1">
              <a:off x="2045" y="1473"/>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53" name="Line 2937"/>
            <p:cNvSpPr>
              <a:spLocks noChangeShapeType="1"/>
            </p:cNvSpPr>
            <p:nvPr/>
          </p:nvSpPr>
          <p:spPr bwMode="auto">
            <a:xfrm flipH="1">
              <a:off x="2045" y="1461"/>
              <a:ext cx="4"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54" name="Line 2938"/>
            <p:cNvSpPr>
              <a:spLocks noChangeShapeType="1"/>
            </p:cNvSpPr>
            <p:nvPr/>
          </p:nvSpPr>
          <p:spPr bwMode="auto">
            <a:xfrm flipH="1">
              <a:off x="2045" y="1451"/>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55" name="Line 2939"/>
            <p:cNvSpPr>
              <a:spLocks noChangeShapeType="1"/>
            </p:cNvSpPr>
            <p:nvPr/>
          </p:nvSpPr>
          <p:spPr bwMode="auto">
            <a:xfrm flipH="1">
              <a:off x="2045" y="1439"/>
              <a:ext cx="4"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56" name="Line 2940"/>
            <p:cNvSpPr>
              <a:spLocks noChangeShapeType="1"/>
            </p:cNvSpPr>
            <p:nvPr/>
          </p:nvSpPr>
          <p:spPr bwMode="auto">
            <a:xfrm flipH="1">
              <a:off x="2045" y="1428"/>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57" name="Line 2941"/>
            <p:cNvSpPr>
              <a:spLocks noChangeShapeType="1"/>
            </p:cNvSpPr>
            <p:nvPr/>
          </p:nvSpPr>
          <p:spPr bwMode="auto">
            <a:xfrm flipH="1">
              <a:off x="2045" y="1417"/>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58" name="Line 2942"/>
            <p:cNvSpPr>
              <a:spLocks noChangeShapeType="1"/>
            </p:cNvSpPr>
            <p:nvPr/>
          </p:nvSpPr>
          <p:spPr bwMode="auto">
            <a:xfrm flipH="1">
              <a:off x="2045" y="1406"/>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59" name="Line 2943"/>
            <p:cNvSpPr>
              <a:spLocks noChangeShapeType="1"/>
            </p:cNvSpPr>
            <p:nvPr/>
          </p:nvSpPr>
          <p:spPr bwMode="auto">
            <a:xfrm flipH="1">
              <a:off x="2045" y="1395"/>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60" name="Line 2944"/>
            <p:cNvSpPr>
              <a:spLocks noChangeShapeType="1"/>
            </p:cNvSpPr>
            <p:nvPr/>
          </p:nvSpPr>
          <p:spPr bwMode="auto">
            <a:xfrm flipH="1">
              <a:off x="2045" y="1384"/>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61" name="Line 2945"/>
            <p:cNvSpPr>
              <a:spLocks noChangeShapeType="1"/>
            </p:cNvSpPr>
            <p:nvPr/>
          </p:nvSpPr>
          <p:spPr bwMode="auto">
            <a:xfrm flipH="1">
              <a:off x="2045" y="1372"/>
              <a:ext cx="4"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62" name="Line 2946"/>
            <p:cNvSpPr>
              <a:spLocks noChangeShapeType="1"/>
            </p:cNvSpPr>
            <p:nvPr/>
          </p:nvSpPr>
          <p:spPr bwMode="auto">
            <a:xfrm flipH="1">
              <a:off x="2045" y="1362"/>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63" name="Line 2947"/>
            <p:cNvSpPr>
              <a:spLocks noChangeShapeType="1"/>
            </p:cNvSpPr>
            <p:nvPr/>
          </p:nvSpPr>
          <p:spPr bwMode="auto">
            <a:xfrm flipH="1">
              <a:off x="2045" y="1350"/>
              <a:ext cx="4"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64" name="Line 2948"/>
            <p:cNvSpPr>
              <a:spLocks noChangeShapeType="1"/>
            </p:cNvSpPr>
            <p:nvPr/>
          </p:nvSpPr>
          <p:spPr bwMode="auto">
            <a:xfrm flipH="1">
              <a:off x="2045" y="1339"/>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65" name="Line 2949"/>
            <p:cNvSpPr>
              <a:spLocks noChangeShapeType="1"/>
            </p:cNvSpPr>
            <p:nvPr/>
          </p:nvSpPr>
          <p:spPr bwMode="auto">
            <a:xfrm flipH="1">
              <a:off x="2045" y="1328"/>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66" name="Line 2950"/>
            <p:cNvSpPr>
              <a:spLocks noChangeShapeType="1"/>
            </p:cNvSpPr>
            <p:nvPr/>
          </p:nvSpPr>
          <p:spPr bwMode="auto">
            <a:xfrm flipH="1">
              <a:off x="2045" y="1317"/>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67" name="Line 2951"/>
            <p:cNvSpPr>
              <a:spLocks noChangeShapeType="1"/>
            </p:cNvSpPr>
            <p:nvPr/>
          </p:nvSpPr>
          <p:spPr bwMode="auto">
            <a:xfrm flipH="1">
              <a:off x="2045" y="1306"/>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68" name="Line 2952"/>
            <p:cNvSpPr>
              <a:spLocks noChangeShapeType="1"/>
            </p:cNvSpPr>
            <p:nvPr/>
          </p:nvSpPr>
          <p:spPr bwMode="auto">
            <a:xfrm flipH="1">
              <a:off x="2045" y="1295"/>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69" name="Line 2953"/>
            <p:cNvSpPr>
              <a:spLocks noChangeShapeType="1"/>
            </p:cNvSpPr>
            <p:nvPr/>
          </p:nvSpPr>
          <p:spPr bwMode="auto">
            <a:xfrm flipH="1">
              <a:off x="2045" y="1283"/>
              <a:ext cx="4"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70" name="Line 2954"/>
            <p:cNvSpPr>
              <a:spLocks noChangeShapeType="1"/>
            </p:cNvSpPr>
            <p:nvPr/>
          </p:nvSpPr>
          <p:spPr bwMode="auto">
            <a:xfrm flipH="1">
              <a:off x="2045" y="1273"/>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71" name="Line 2955"/>
            <p:cNvSpPr>
              <a:spLocks noChangeShapeType="1"/>
            </p:cNvSpPr>
            <p:nvPr/>
          </p:nvSpPr>
          <p:spPr bwMode="auto">
            <a:xfrm flipH="1">
              <a:off x="2045" y="1261"/>
              <a:ext cx="4"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72" name="Line 2956"/>
            <p:cNvSpPr>
              <a:spLocks noChangeShapeType="1"/>
            </p:cNvSpPr>
            <p:nvPr/>
          </p:nvSpPr>
          <p:spPr bwMode="auto">
            <a:xfrm flipH="1">
              <a:off x="2045" y="1250"/>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73" name="Line 2957"/>
            <p:cNvSpPr>
              <a:spLocks noChangeShapeType="1"/>
            </p:cNvSpPr>
            <p:nvPr/>
          </p:nvSpPr>
          <p:spPr bwMode="auto">
            <a:xfrm flipH="1">
              <a:off x="2045" y="1240"/>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74" name="Line 2958"/>
            <p:cNvSpPr>
              <a:spLocks noChangeShapeType="1"/>
            </p:cNvSpPr>
            <p:nvPr/>
          </p:nvSpPr>
          <p:spPr bwMode="auto">
            <a:xfrm flipH="1">
              <a:off x="2045" y="1228"/>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75" name="Line 2959"/>
            <p:cNvSpPr>
              <a:spLocks noChangeShapeType="1"/>
            </p:cNvSpPr>
            <p:nvPr/>
          </p:nvSpPr>
          <p:spPr bwMode="auto">
            <a:xfrm flipH="1">
              <a:off x="2045" y="1218"/>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76" name="Line 2960"/>
            <p:cNvSpPr>
              <a:spLocks noChangeShapeType="1"/>
            </p:cNvSpPr>
            <p:nvPr/>
          </p:nvSpPr>
          <p:spPr bwMode="auto">
            <a:xfrm flipH="1">
              <a:off x="2045" y="1206"/>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77" name="Line 2961"/>
            <p:cNvSpPr>
              <a:spLocks noChangeShapeType="1"/>
            </p:cNvSpPr>
            <p:nvPr/>
          </p:nvSpPr>
          <p:spPr bwMode="auto">
            <a:xfrm flipH="1">
              <a:off x="2045" y="1195"/>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78" name="Line 2962"/>
            <p:cNvSpPr>
              <a:spLocks noChangeShapeType="1"/>
            </p:cNvSpPr>
            <p:nvPr/>
          </p:nvSpPr>
          <p:spPr bwMode="auto">
            <a:xfrm flipH="1">
              <a:off x="2045" y="1184"/>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79" name="Line 2963"/>
            <p:cNvSpPr>
              <a:spLocks noChangeShapeType="1"/>
            </p:cNvSpPr>
            <p:nvPr/>
          </p:nvSpPr>
          <p:spPr bwMode="auto">
            <a:xfrm flipH="1">
              <a:off x="2045" y="1173"/>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80" name="Line 2964"/>
            <p:cNvSpPr>
              <a:spLocks noChangeShapeType="1"/>
            </p:cNvSpPr>
            <p:nvPr/>
          </p:nvSpPr>
          <p:spPr bwMode="auto">
            <a:xfrm flipH="1">
              <a:off x="2045" y="1161"/>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81" name="Line 2965"/>
            <p:cNvSpPr>
              <a:spLocks noChangeShapeType="1"/>
            </p:cNvSpPr>
            <p:nvPr/>
          </p:nvSpPr>
          <p:spPr bwMode="auto">
            <a:xfrm flipH="1">
              <a:off x="2045" y="1151"/>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82" name="Line 2966"/>
            <p:cNvSpPr>
              <a:spLocks noChangeShapeType="1"/>
            </p:cNvSpPr>
            <p:nvPr/>
          </p:nvSpPr>
          <p:spPr bwMode="auto">
            <a:xfrm flipH="1">
              <a:off x="2045" y="1139"/>
              <a:ext cx="4"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83" name="Line 2967"/>
            <p:cNvSpPr>
              <a:spLocks noChangeShapeType="1"/>
            </p:cNvSpPr>
            <p:nvPr/>
          </p:nvSpPr>
          <p:spPr bwMode="auto">
            <a:xfrm flipH="1">
              <a:off x="2045" y="1129"/>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84" name="Line 2968"/>
            <p:cNvSpPr>
              <a:spLocks noChangeShapeType="1"/>
            </p:cNvSpPr>
            <p:nvPr/>
          </p:nvSpPr>
          <p:spPr bwMode="auto">
            <a:xfrm flipH="1">
              <a:off x="2045" y="1117"/>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85" name="Line 2969"/>
            <p:cNvSpPr>
              <a:spLocks noChangeShapeType="1"/>
            </p:cNvSpPr>
            <p:nvPr/>
          </p:nvSpPr>
          <p:spPr bwMode="auto">
            <a:xfrm flipH="1">
              <a:off x="2045" y="1106"/>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86" name="Line 2970"/>
            <p:cNvSpPr>
              <a:spLocks noChangeShapeType="1"/>
            </p:cNvSpPr>
            <p:nvPr/>
          </p:nvSpPr>
          <p:spPr bwMode="auto">
            <a:xfrm flipH="1">
              <a:off x="2045" y="1095"/>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87" name="Line 2971"/>
            <p:cNvSpPr>
              <a:spLocks noChangeShapeType="1"/>
            </p:cNvSpPr>
            <p:nvPr/>
          </p:nvSpPr>
          <p:spPr bwMode="auto">
            <a:xfrm flipH="1">
              <a:off x="2045" y="1084"/>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88" name="Line 2972"/>
            <p:cNvSpPr>
              <a:spLocks noChangeShapeType="1"/>
            </p:cNvSpPr>
            <p:nvPr/>
          </p:nvSpPr>
          <p:spPr bwMode="auto">
            <a:xfrm flipH="1">
              <a:off x="2045" y="1072"/>
              <a:ext cx="4"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89" name="Line 2973"/>
            <p:cNvSpPr>
              <a:spLocks noChangeShapeType="1"/>
            </p:cNvSpPr>
            <p:nvPr/>
          </p:nvSpPr>
          <p:spPr bwMode="auto">
            <a:xfrm flipH="1">
              <a:off x="2045" y="1062"/>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90" name="Line 2974"/>
            <p:cNvSpPr>
              <a:spLocks noChangeShapeType="1"/>
            </p:cNvSpPr>
            <p:nvPr/>
          </p:nvSpPr>
          <p:spPr bwMode="auto">
            <a:xfrm flipH="1">
              <a:off x="2045" y="1050"/>
              <a:ext cx="4"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91" name="Line 2975"/>
            <p:cNvSpPr>
              <a:spLocks noChangeShapeType="1"/>
            </p:cNvSpPr>
            <p:nvPr/>
          </p:nvSpPr>
          <p:spPr bwMode="auto">
            <a:xfrm flipH="1">
              <a:off x="2045" y="1040"/>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92" name="Line 2976"/>
            <p:cNvSpPr>
              <a:spLocks noChangeShapeType="1"/>
            </p:cNvSpPr>
            <p:nvPr/>
          </p:nvSpPr>
          <p:spPr bwMode="auto">
            <a:xfrm flipH="1">
              <a:off x="2045" y="1028"/>
              <a:ext cx="4"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93" name="Line 2977"/>
            <p:cNvSpPr>
              <a:spLocks noChangeShapeType="1"/>
            </p:cNvSpPr>
            <p:nvPr/>
          </p:nvSpPr>
          <p:spPr bwMode="auto">
            <a:xfrm flipH="1">
              <a:off x="2045" y="1017"/>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94" name="Line 2978"/>
            <p:cNvSpPr>
              <a:spLocks noChangeShapeType="1"/>
            </p:cNvSpPr>
            <p:nvPr/>
          </p:nvSpPr>
          <p:spPr bwMode="auto">
            <a:xfrm flipH="1">
              <a:off x="2045" y="1006"/>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95" name="Line 2979"/>
            <p:cNvSpPr>
              <a:spLocks noChangeShapeType="1"/>
            </p:cNvSpPr>
            <p:nvPr/>
          </p:nvSpPr>
          <p:spPr bwMode="auto">
            <a:xfrm flipH="1">
              <a:off x="2045" y="995"/>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96" name="Line 2980"/>
            <p:cNvSpPr>
              <a:spLocks noChangeShapeType="1"/>
            </p:cNvSpPr>
            <p:nvPr/>
          </p:nvSpPr>
          <p:spPr bwMode="auto">
            <a:xfrm flipH="1">
              <a:off x="2045" y="985"/>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97" name="Line 2981"/>
            <p:cNvSpPr>
              <a:spLocks noChangeShapeType="1"/>
            </p:cNvSpPr>
            <p:nvPr/>
          </p:nvSpPr>
          <p:spPr bwMode="auto">
            <a:xfrm>
              <a:off x="2048" y="979"/>
              <a:ext cx="1" cy="1"/>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98" name="Line 2982"/>
            <p:cNvSpPr>
              <a:spLocks noChangeShapeType="1"/>
            </p:cNvSpPr>
            <p:nvPr/>
          </p:nvSpPr>
          <p:spPr bwMode="auto">
            <a:xfrm>
              <a:off x="2045" y="988"/>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99" name="Line 2983"/>
            <p:cNvSpPr>
              <a:spLocks noChangeShapeType="1"/>
            </p:cNvSpPr>
            <p:nvPr/>
          </p:nvSpPr>
          <p:spPr bwMode="auto">
            <a:xfrm>
              <a:off x="2045" y="998"/>
              <a:ext cx="4"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00" name="Line 2984"/>
            <p:cNvSpPr>
              <a:spLocks noChangeShapeType="1"/>
            </p:cNvSpPr>
            <p:nvPr/>
          </p:nvSpPr>
          <p:spPr bwMode="auto">
            <a:xfrm>
              <a:off x="2045" y="1010"/>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01" name="Line 2985"/>
            <p:cNvSpPr>
              <a:spLocks noChangeShapeType="1"/>
            </p:cNvSpPr>
            <p:nvPr/>
          </p:nvSpPr>
          <p:spPr bwMode="auto">
            <a:xfrm>
              <a:off x="2045" y="1021"/>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02" name="Line 2986"/>
            <p:cNvSpPr>
              <a:spLocks noChangeShapeType="1"/>
            </p:cNvSpPr>
            <p:nvPr/>
          </p:nvSpPr>
          <p:spPr bwMode="auto">
            <a:xfrm>
              <a:off x="2045" y="1032"/>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03" name="Line 2987"/>
            <p:cNvSpPr>
              <a:spLocks noChangeShapeType="1"/>
            </p:cNvSpPr>
            <p:nvPr/>
          </p:nvSpPr>
          <p:spPr bwMode="auto">
            <a:xfrm>
              <a:off x="2045" y="1043"/>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04" name="Line 2988"/>
            <p:cNvSpPr>
              <a:spLocks noChangeShapeType="1"/>
            </p:cNvSpPr>
            <p:nvPr/>
          </p:nvSpPr>
          <p:spPr bwMode="auto">
            <a:xfrm>
              <a:off x="2045" y="1054"/>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05" name="Line 2989"/>
            <p:cNvSpPr>
              <a:spLocks noChangeShapeType="1"/>
            </p:cNvSpPr>
            <p:nvPr/>
          </p:nvSpPr>
          <p:spPr bwMode="auto">
            <a:xfrm>
              <a:off x="2045" y="1065"/>
              <a:ext cx="4"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06" name="Line 2990"/>
            <p:cNvSpPr>
              <a:spLocks noChangeShapeType="1"/>
            </p:cNvSpPr>
            <p:nvPr/>
          </p:nvSpPr>
          <p:spPr bwMode="auto">
            <a:xfrm>
              <a:off x="2045" y="1077"/>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07" name="Line 2991"/>
            <p:cNvSpPr>
              <a:spLocks noChangeShapeType="1"/>
            </p:cNvSpPr>
            <p:nvPr/>
          </p:nvSpPr>
          <p:spPr bwMode="auto">
            <a:xfrm>
              <a:off x="2045" y="1087"/>
              <a:ext cx="4"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08" name="Line 2992"/>
            <p:cNvSpPr>
              <a:spLocks noChangeShapeType="1"/>
            </p:cNvSpPr>
            <p:nvPr/>
          </p:nvSpPr>
          <p:spPr bwMode="auto">
            <a:xfrm>
              <a:off x="2045" y="1099"/>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09" name="Line 2993"/>
            <p:cNvSpPr>
              <a:spLocks noChangeShapeType="1"/>
            </p:cNvSpPr>
            <p:nvPr/>
          </p:nvSpPr>
          <p:spPr bwMode="auto">
            <a:xfrm>
              <a:off x="2045" y="1110"/>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10" name="Line 2994"/>
            <p:cNvSpPr>
              <a:spLocks noChangeShapeType="1"/>
            </p:cNvSpPr>
            <p:nvPr/>
          </p:nvSpPr>
          <p:spPr bwMode="auto">
            <a:xfrm>
              <a:off x="2045" y="1121"/>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11" name="Line 2995"/>
            <p:cNvSpPr>
              <a:spLocks noChangeShapeType="1"/>
            </p:cNvSpPr>
            <p:nvPr/>
          </p:nvSpPr>
          <p:spPr bwMode="auto">
            <a:xfrm>
              <a:off x="2045" y="1132"/>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12" name="Line 2996"/>
            <p:cNvSpPr>
              <a:spLocks noChangeShapeType="1"/>
            </p:cNvSpPr>
            <p:nvPr/>
          </p:nvSpPr>
          <p:spPr bwMode="auto">
            <a:xfrm>
              <a:off x="2045" y="1143"/>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13" name="Line 2997"/>
            <p:cNvSpPr>
              <a:spLocks noChangeShapeType="1"/>
            </p:cNvSpPr>
            <p:nvPr/>
          </p:nvSpPr>
          <p:spPr bwMode="auto">
            <a:xfrm>
              <a:off x="2045" y="1154"/>
              <a:ext cx="4"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14" name="Line 2998"/>
            <p:cNvSpPr>
              <a:spLocks noChangeShapeType="1"/>
            </p:cNvSpPr>
            <p:nvPr/>
          </p:nvSpPr>
          <p:spPr bwMode="auto">
            <a:xfrm>
              <a:off x="2045" y="1166"/>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15" name="Line 2999"/>
            <p:cNvSpPr>
              <a:spLocks noChangeShapeType="1"/>
            </p:cNvSpPr>
            <p:nvPr/>
          </p:nvSpPr>
          <p:spPr bwMode="auto">
            <a:xfrm>
              <a:off x="2045" y="1176"/>
              <a:ext cx="4"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16" name="Line 3000"/>
            <p:cNvSpPr>
              <a:spLocks noChangeShapeType="1"/>
            </p:cNvSpPr>
            <p:nvPr/>
          </p:nvSpPr>
          <p:spPr bwMode="auto">
            <a:xfrm>
              <a:off x="2045" y="1188"/>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17" name="Line 3001"/>
            <p:cNvSpPr>
              <a:spLocks noChangeShapeType="1"/>
            </p:cNvSpPr>
            <p:nvPr/>
          </p:nvSpPr>
          <p:spPr bwMode="auto">
            <a:xfrm>
              <a:off x="2045" y="1198"/>
              <a:ext cx="4"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18" name="Line 3002"/>
            <p:cNvSpPr>
              <a:spLocks noChangeShapeType="1"/>
            </p:cNvSpPr>
            <p:nvPr/>
          </p:nvSpPr>
          <p:spPr bwMode="auto">
            <a:xfrm>
              <a:off x="2045" y="1210"/>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19" name="Line 3003"/>
            <p:cNvSpPr>
              <a:spLocks noChangeShapeType="1"/>
            </p:cNvSpPr>
            <p:nvPr/>
          </p:nvSpPr>
          <p:spPr bwMode="auto">
            <a:xfrm>
              <a:off x="2045" y="1221"/>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20" name="Line 3004"/>
            <p:cNvSpPr>
              <a:spLocks noChangeShapeType="1"/>
            </p:cNvSpPr>
            <p:nvPr/>
          </p:nvSpPr>
          <p:spPr bwMode="auto">
            <a:xfrm>
              <a:off x="2045" y="1231"/>
              <a:ext cx="4"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21" name="Line 3005"/>
            <p:cNvSpPr>
              <a:spLocks noChangeShapeType="1"/>
            </p:cNvSpPr>
            <p:nvPr/>
          </p:nvSpPr>
          <p:spPr bwMode="auto">
            <a:xfrm>
              <a:off x="2045" y="1243"/>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22" name="Line 3006"/>
            <p:cNvSpPr>
              <a:spLocks noChangeShapeType="1"/>
            </p:cNvSpPr>
            <p:nvPr/>
          </p:nvSpPr>
          <p:spPr bwMode="auto">
            <a:xfrm>
              <a:off x="2045" y="1255"/>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23" name="Line 3007"/>
            <p:cNvSpPr>
              <a:spLocks noChangeShapeType="1"/>
            </p:cNvSpPr>
            <p:nvPr/>
          </p:nvSpPr>
          <p:spPr bwMode="auto">
            <a:xfrm>
              <a:off x="2045" y="1265"/>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24" name="Line 3008"/>
            <p:cNvSpPr>
              <a:spLocks noChangeShapeType="1"/>
            </p:cNvSpPr>
            <p:nvPr/>
          </p:nvSpPr>
          <p:spPr bwMode="auto">
            <a:xfrm>
              <a:off x="2045" y="1277"/>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25" name="Line 3009"/>
            <p:cNvSpPr>
              <a:spLocks noChangeShapeType="1"/>
            </p:cNvSpPr>
            <p:nvPr/>
          </p:nvSpPr>
          <p:spPr bwMode="auto">
            <a:xfrm>
              <a:off x="2045" y="1287"/>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26" name="Line 3010"/>
            <p:cNvSpPr>
              <a:spLocks noChangeShapeType="1"/>
            </p:cNvSpPr>
            <p:nvPr/>
          </p:nvSpPr>
          <p:spPr bwMode="auto">
            <a:xfrm>
              <a:off x="2045" y="1298"/>
              <a:ext cx="4"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27" name="Line 3011"/>
            <p:cNvSpPr>
              <a:spLocks noChangeShapeType="1"/>
            </p:cNvSpPr>
            <p:nvPr/>
          </p:nvSpPr>
          <p:spPr bwMode="auto">
            <a:xfrm>
              <a:off x="2045" y="1310"/>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28" name="Line 3012"/>
            <p:cNvSpPr>
              <a:spLocks noChangeShapeType="1"/>
            </p:cNvSpPr>
            <p:nvPr/>
          </p:nvSpPr>
          <p:spPr bwMode="auto">
            <a:xfrm>
              <a:off x="2045" y="1320"/>
              <a:ext cx="4"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29" name="Line 3013"/>
            <p:cNvSpPr>
              <a:spLocks noChangeShapeType="1"/>
            </p:cNvSpPr>
            <p:nvPr/>
          </p:nvSpPr>
          <p:spPr bwMode="auto">
            <a:xfrm>
              <a:off x="2045" y="1332"/>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30" name="Line 3014"/>
            <p:cNvSpPr>
              <a:spLocks noChangeShapeType="1"/>
            </p:cNvSpPr>
            <p:nvPr/>
          </p:nvSpPr>
          <p:spPr bwMode="auto">
            <a:xfrm>
              <a:off x="2045" y="1343"/>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31" name="Line 3015"/>
            <p:cNvSpPr>
              <a:spLocks noChangeShapeType="1"/>
            </p:cNvSpPr>
            <p:nvPr/>
          </p:nvSpPr>
          <p:spPr bwMode="auto">
            <a:xfrm>
              <a:off x="2045" y="1354"/>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32" name="Line 3016"/>
            <p:cNvSpPr>
              <a:spLocks noChangeShapeType="1"/>
            </p:cNvSpPr>
            <p:nvPr/>
          </p:nvSpPr>
          <p:spPr bwMode="auto">
            <a:xfrm>
              <a:off x="2045" y="1365"/>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33" name="Line 3017"/>
            <p:cNvSpPr>
              <a:spLocks noChangeShapeType="1"/>
            </p:cNvSpPr>
            <p:nvPr/>
          </p:nvSpPr>
          <p:spPr bwMode="auto">
            <a:xfrm>
              <a:off x="2045" y="1376"/>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34" name="Line 3018"/>
            <p:cNvSpPr>
              <a:spLocks noChangeShapeType="1"/>
            </p:cNvSpPr>
            <p:nvPr/>
          </p:nvSpPr>
          <p:spPr bwMode="auto">
            <a:xfrm>
              <a:off x="2045" y="1387"/>
              <a:ext cx="4"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2" name="Group 3220"/>
          <p:cNvGrpSpPr>
            <a:grpSpLocks/>
          </p:cNvGrpSpPr>
          <p:nvPr/>
        </p:nvGrpSpPr>
        <p:grpSpPr bwMode="auto">
          <a:xfrm>
            <a:off x="4007807" y="1448432"/>
            <a:ext cx="606425" cy="3546477"/>
            <a:chOff x="1667" y="978"/>
            <a:chExt cx="382" cy="2234"/>
          </a:xfrm>
        </p:grpSpPr>
        <p:sp>
          <p:nvSpPr>
            <p:cNvPr id="7535" name="Line 3020"/>
            <p:cNvSpPr>
              <a:spLocks noChangeShapeType="1"/>
            </p:cNvSpPr>
            <p:nvPr/>
          </p:nvSpPr>
          <p:spPr bwMode="auto">
            <a:xfrm>
              <a:off x="2045" y="1399"/>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36" name="Line 3021"/>
            <p:cNvSpPr>
              <a:spLocks noChangeShapeType="1"/>
            </p:cNvSpPr>
            <p:nvPr/>
          </p:nvSpPr>
          <p:spPr bwMode="auto">
            <a:xfrm>
              <a:off x="2045" y="1409"/>
              <a:ext cx="4"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37" name="Line 3022"/>
            <p:cNvSpPr>
              <a:spLocks noChangeShapeType="1"/>
            </p:cNvSpPr>
            <p:nvPr/>
          </p:nvSpPr>
          <p:spPr bwMode="auto">
            <a:xfrm>
              <a:off x="2045" y="1421"/>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38" name="Line 3023"/>
            <p:cNvSpPr>
              <a:spLocks noChangeShapeType="1"/>
            </p:cNvSpPr>
            <p:nvPr/>
          </p:nvSpPr>
          <p:spPr bwMode="auto">
            <a:xfrm>
              <a:off x="2045" y="1432"/>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39" name="Line 3024"/>
            <p:cNvSpPr>
              <a:spLocks noChangeShapeType="1"/>
            </p:cNvSpPr>
            <p:nvPr/>
          </p:nvSpPr>
          <p:spPr bwMode="auto">
            <a:xfrm>
              <a:off x="2045" y="1443"/>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40" name="Line 3025"/>
            <p:cNvSpPr>
              <a:spLocks noChangeShapeType="1"/>
            </p:cNvSpPr>
            <p:nvPr/>
          </p:nvSpPr>
          <p:spPr bwMode="auto">
            <a:xfrm>
              <a:off x="2045" y="1454"/>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41" name="Line 3026"/>
            <p:cNvSpPr>
              <a:spLocks noChangeShapeType="1"/>
            </p:cNvSpPr>
            <p:nvPr/>
          </p:nvSpPr>
          <p:spPr bwMode="auto">
            <a:xfrm>
              <a:off x="2045" y="1465"/>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42" name="Line 3027"/>
            <p:cNvSpPr>
              <a:spLocks noChangeShapeType="1"/>
            </p:cNvSpPr>
            <p:nvPr/>
          </p:nvSpPr>
          <p:spPr bwMode="auto">
            <a:xfrm>
              <a:off x="2045" y="1476"/>
              <a:ext cx="4"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43" name="Line 3028"/>
            <p:cNvSpPr>
              <a:spLocks noChangeShapeType="1"/>
            </p:cNvSpPr>
            <p:nvPr/>
          </p:nvSpPr>
          <p:spPr bwMode="auto">
            <a:xfrm>
              <a:off x="2045" y="1488"/>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44" name="Line 3029"/>
            <p:cNvSpPr>
              <a:spLocks noChangeShapeType="1"/>
            </p:cNvSpPr>
            <p:nvPr/>
          </p:nvSpPr>
          <p:spPr bwMode="auto">
            <a:xfrm>
              <a:off x="2045" y="1498"/>
              <a:ext cx="4"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45" name="Line 3030"/>
            <p:cNvSpPr>
              <a:spLocks noChangeShapeType="1"/>
            </p:cNvSpPr>
            <p:nvPr/>
          </p:nvSpPr>
          <p:spPr bwMode="auto">
            <a:xfrm>
              <a:off x="2045" y="1510"/>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46" name="Line 3031"/>
            <p:cNvSpPr>
              <a:spLocks noChangeShapeType="1"/>
            </p:cNvSpPr>
            <p:nvPr/>
          </p:nvSpPr>
          <p:spPr bwMode="auto">
            <a:xfrm>
              <a:off x="2045" y="1521"/>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47" name="Line 3032"/>
            <p:cNvSpPr>
              <a:spLocks noChangeShapeType="1"/>
            </p:cNvSpPr>
            <p:nvPr/>
          </p:nvSpPr>
          <p:spPr bwMode="auto">
            <a:xfrm>
              <a:off x="2045" y="1532"/>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48" name="Line 3033"/>
            <p:cNvSpPr>
              <a:spLocks noChangeShapeType="1"/>
            </p:cNvSpPr>
            <p:nvPr/>
          </p:nvSpPr>
          <p:spPr bwMode="auto">
            <a:xfrm>
              <a:off x="2045" y="1543"/>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49" name="Line 3034"/>
            <p:cNvSpPr>
              <a:spLocks noChangeShapeType="1"/>
            </p:cNvSpPr>
            <p:nvPr/>
          </p:nvSpPr>
          <p:spPr bwMode="auto">
            <a:xfrm>
              <a:off x="2045" y="1554"/>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50" name="Line 3035"/>
            <p:cNvSpPr>
              <a:spLocks noChangeShapeType="1"/>
            </p:cNvSpPr>
            <p:nvPr/>
          </p:nvSpPr>
          <p:spPr bwMode="auto">
            <a:xfrm>
              <a:off x="2045" y="1565"/>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51" name="Line 3036"/>
            <p:cNvSpPr>
              <a:spLocks noChangeShapeType="1"/>
            </p:cNvSpPr>
            <p:nvPr/>
          </p:nvSpPr>
          <p:spPr bwMode="auto">
            <a:xfrm>
              <a:off x="2045" y="1577"/>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52" name="Line 3037"/>
            <p:cNvSpPr>
              <a:spLocks noChangeShapeType="1"/>
            </p:cNvSpPr>
            <p:nvPr/>
          </p:nvSpPr>
          <p:spPr bwMode="auto">
            <a:xfrm>
              <a:off x="2045" y="1587"/>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53" name="Line 3038"/>
            <p:cNvSpPr>
              <a:spLocks noChangeShapeType="1"/>
            </p:cNvSpPr>
            <p:nvPr/>
          </p:nvSpPr>
          <p:spPr bwMode="auto">
            <a:xfrm>
              <a:off x="2045" y="1599"/>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54" name="Line 3039"/>
            <p:cNvSpPr>
              <a:spLocks noChangeShapeType="1"/>
            </p:cNvSpPr>
            <p:nvPr/>
          </p:nvSpPr>
          <p:spPr bwMode="auto">
            <a:xfrm>
              <a:off x="2045" y="1610"/>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55" name="Line 3040"/>
            <p:cNvSpPr>
              <a:spLocks noChangeShapeType="1"/>
            </p:cNvSpPr>
            <p:nvPr/>
          </p:nvSpPr>
          <p:spPr bwMode="auto">
            <a:xfrm>
              <a:off x="2045" y="1620"/>
              <a:ext cx="4"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56" name="Line 3041"/>
            <p:cNvSpPr>
              <a:spLocks noChangeShapeType="1"/>
            </p:cNvSpPr>
            <p:nvPr/>
          </p:nvSpPr>
          <p:spPr bwMode="auto">
            <a:xfrm>
              <a:off x="2045" y="1632"/>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57" name="Line 3042"/>
            <p:cNvSpPr>
              <a:spLocks noChangeShapeType="1"/>
            </p:cNvSpPr>
            <p:nvPr/>
          </p:nvSpPr>
          <p:spPr bwMode="auto">
            <a:xfrm>
              <a:off x="2045" y="1642"/>
              <a:ext cx="4"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58" name="Line 3043"/>
            <p:cNvSpPr>
              <a:spLocks noChangeShapeType="1"/>
            </p:cNvSpPr>
            <p:nvPr/>
          </p:nvSpPr>
          <p:spPr bwMode="auto">
            <a:xfrm>
              <a:off x="2045" y="1654"/>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59" name="Line 3044"/>
            <p:cNvSpPr>
              <a:spLocks noChangeShapeType="1"/>
            </p:cNvSpPr>
            <p:nvPr/>
          </p:nvSpPr>
          <p:spPr bwMode="auto">
            <a:xfrm>
              <a:off x="2045" y="1665"/>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60" name="Line 3045"/>
            <p:cNvSpPr>
              <a:spLocks noChangeShapeType="1"/>
            </p:cNvSpPr>
            <p:nvPr/>
          </p:nvSpPr>
          <p:spPr bwMode="auto">
            <a:xfrm>
              <a:off x="2045" y="1676"/>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61" name="Line 3046"/>
            <p:cNvSpPr>
              <a:spLocks noChangeShapeType="1"/>
            </p:cNvSpPr>
            <p:nvPr/>
          </p:nvSpPr>
          <p:spPr bwMode="auto">
            <a:xfrm>
              <a:off x="2045" y="1687"/>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62" name="Line 3047"/>
            <p:cNvSpPr>
              <a:spLocks noChangeShapeType="1"/>
            </p:cNvSpPr>
            <p:nvPr/>
          </p:nvSpPr>
          <p:spPr bwMode="auto">
            <a:xfrm>
              <a:off x="2045" y="1698"/>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63" name="Line 3048"/>
            <p:cNvSpPr>
              <a:spLocks noChangeShapeType="1"/>
            </p:cNvSpPr>
            <p:nvPr/>
          </p:nvSpPr>
          <p:spPr bwMode="auto">
            <a:xfrm>
              <a:off x="2045" y="1709"/>
              <a:ext cx="4"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64" name="Line 3049"/>
            <p:cNvSpPr>
              <a:spLocks noChangeShapeType="1"/>
            </p:cNvSpPr>
            <p:nvPr/>
          </p:nvSpPr>
          <p:spPr bwMode="auto">
            <a:xfrm>
              <a:off x="2045" y="1721"/>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65" name="Line 3050"/>
            <p:cNvSpPr>
              <a:spLocks noChangeShapeType="1"/>
            </p:cNvSpPr>
            <p:nvPr/>
          </p:nvSpPr>
          <p:spPr bwMode="auto">
            <a:xfrm>
              <a:off x="2045" y="1731"/>
              <a:ext cx="4"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66" name="Line 3051"/>
            <p:cNvSpPr>
              <a:spLocks noChangeShapeType="1"/>
            </p:cNvSpPr>
            <p:nvPr/>
          </p:nvSpPr>
          <p:spPr bwMode="auto">
            <a:xfrm>
              <a:off x="2045" y="1743"/>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67" name="Line 3052"/>
            <p:cNvSpPr>
              <a:spLocks noChangeShapeType="1"/>
            </p:cNvSpPr>
            <p:nvPr/>
          </p:nvSpPr>
          <p:spPr bwMode="auto">
            <a:xfrm>
              <a:off x="2045" y="1754"/>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68" name="Line 3053"/>
            <p:cNvSpPr>
              <a:spLocks noChangeShapeType="1"/>
            </p:cNvSpPr>
            <p:nvPr/>
          </p:nvSpPr>
          <p:spPr bwMode="auto">
            <a:xfrm>
              <a:off x="2045" y="1765"/>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69" name="Line 3054"/>
            <p:cNvSpPr>
              <a:spLocks noChangeShapeType="1"/>
            </p:cNvSpPr>
            <p:nvPr/>
          </p:nvSpPr>
          <p:spPr bwMode="auto">
            <a:xfrm>
              <a:off x="2045" y="1776"/>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70" name="Line 3055"/>
            <p:cNvSpPr>
              <a:spLocks noChangeShapeType="1"/>
            </p:cNvSpPr>
            <p:nvPr/>
          </p:nvSpPr>
          <p:spPr bwMode="auto">
            <a:xfrm>
              <a:off x="2045" y="1787"/>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71" name="Line 3056"/>
            <p:cNvSpPr>
              <a:spLocks noChangeShapeType="1"/>
            </p:cNvSpPr>
            <p:nvPr/>
          </p:nvSpPr>
          <p:spPr bwMode="auto">
            <a:xfrm>
              <a:off x="2045" y="1798"/>
              <a:ext cx="4"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72" name="Line 3057"/>
            <p:cNvSpPr>
              <a:spLocks noChangeShapeType="1"/>
            </p:cNvSpPr>
            <p:nvPr/>
          </p:nvSpPr>
          <p:spPr bwMode="auto">
            <a:xfrm>
              <a:off x="2045" y="1810"/>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73" name="Line 3058"/>
            <p:cNvSpPr>
              <a:spLocks noChangeShapeType="1"/>
            </p:cNvSpPr>
            <p:nvPr/>
          </p:nvSpPr>
          <p:spPr bwMode="auto">
            <a:xfrm>
              <a:off x="2045" y="1820"/>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74" name="Line 3059"/>
            <p:cNvSpPr>
              <a:spLocks noChangeShapeType="1"/>
            </p:cNvSpPr>
            <p:nvPr/>
          </p:nvSpPr>
          <p:spPr bwMode="auto">
            <a:xfrm>
              <a:off x="2045" y="1832"/>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75" name="Line 3060"/>
            <p:cNvSpPr>
              <a:spLocks noChangeShapeType="1"/>
            </p:cNvSpPr>
            <p:nvPr/>
          </p:nvSpPr>
          <p:spPr bwMode="auto">
            <a:xfrm>
              <a:off x="2045" y="1843"/>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76" name="Line 3061"/>
            <p:cNvSpPr>
              <a:spLocks noChangeShapeType="1"/>
            </p:cNvSpPr>
            <p:nvPr/>
          </p:nvSpPr>
          <p:spPr bwMode="auto">
            <a:xfrm>
              <a:off x="2045" y="1854"/>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77" name="Line 3062"/>
            <p:cNvSpPr>
              <a:spLocks noChangeShapeType="1"/>
            </p:cNvSpPr>
            <p:nvPr/>
          </p:nvSpPr>
          <p:spPr bwMode="auto">
            <a:xfrm>
              <a:off x="2045" y="1865"/>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78" name="Line 3063"/>
            <p:cNvSpPr>
              <a:spLocks noChangeShapeType="1"/>
            </p:cNvSpPr>
            <p:nvPr/>
          </p:nvSpPr>
          <p:spPr bwMode="auto">
            <a:xfrm>
              <a:off x="2045" y="1875"/>
              <a:ext cx="4"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79" name="Line 3064"/>
            <p:cNvSpPr>
              <a:spLocks noChangeShapeType="1"/>
            </p:cNvSpPr>
            <p:nvPr/>
          </p:nvSpPr>
          <p:spPr bwMode="auto">
            <a:xfrm>
              <a:off x="2045" y="1887"/>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80" name="Line 3065"/>
            <p:cNvSpPr>
              <a:spLocks noChangeShapeType="1"/>
            </p:cNvSpPr>
            <p:nvPr/>
          </p:nvSpPr>
          <p:spPr bwMode="auto">
            <a:xfrm>
              <a:off x="2045" y="1899"/>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81" name="Line 3066"/>
            <p:cNvSpPr>
              <a:spLocks noChangeShapeType="1"/>
            </p:cNvSpPr>
            <p:nvPr/>
          </p:nvSpPr>
          <p:spPr bwMode="auto">
            <a:xfrm>
              <a:off x="2045" y="1909"/>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82" name="Line 3067"/>
            <p:cNvSpPr>
              <a:spLocks noChangeShapeType="1"/>
            </p:cNvSpPr>
            <p:nvPr/>
          </p:nvSpPr>
          <p:spPr bwMode="auto">
            <a:xfrm>
              <a:off x="2045" y="1920"/>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83" name="Line 3068"/>
            <p:cNvSpPr>
              <a:spLocks noChangeShapeType="1"/>
            </p:cNvSpPr>
            <p:nvPr/>
          </p:nvSpPr>
          <p:spPr bwMode="auto">
            <a:xfrm>
              <a:off x="2045" y="1932"/>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84" name="Line 3069"/>
            <p:cNvSpPr>
              <a:spLocks noChangeShapeType="1"/>
            </p:cNvSpPr>
            <p:nvPr/>
          </p:nvSpPr>
          <p:spPr bwMode="auto">
            <a:xfrm>
              <a:off x="2045" y="1942"/>
              <a:ext cx="4"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85" name="Line 3070"/>
            <p:cNvSpPr>
              <a:spLocks noChangeShapeType="1"/>
            </p:cNvSpPr>
            <p:nvPr/>
          </p:nvSpPr>
          <p:spPr bwMode="auto">
            <a:xfrm>
              <a:off x="2045" y="1954"/>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86" name="Line 3071"/>
            <p:cNvSpPr>
              <a:spLocks noChangeShapeType="1"/>
            </p:cNvSpPr>
            <p:nvPr/>
          </p:nvSpPr>
          <p:spPr bwMode="auto">
            <a:xfrm>
              <a:off x="2045" y="1964"/>
              <a:ext cx="4"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87" name="Line 3072"/>
            <p:cNvSpPr>
              <a:spLocks noChangeShapeType="1"/>
            </p:cNvSpPr>
            <p:nvPr/>
          </p:nvSpPr>
          <p:spPr bwMode="auto">
            <a:xfrm>
              <a:off x="2045" y="1976"/>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88" name="Line 3073"/>
            <p:cNvSpPr>
              <a:spLocks noChangeShapeType="1"/>
            </p:cNvSpPr>
            <p:nvPr/>
          </p:nvSpPr>
          <p:spPr bwMode="auto">
            <a:xfrm>
              <a:off x="2045" y="1987"/>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89" name="Line 3074"/>
            <p:cNvSpPr>
              <a:spLocks noChangeShapeType="1"/>
            </p:cNvSpPr>
            <p:nvPr/>
          </p:nvSpPr>
          <p:spPr bwMode="auto">
            <a:xfrm>
              <a:off x="2045" y="1998"/>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90" name="Line 3075"/>
            <p:cNvSpPr>
              <a:spLocks noChangeShapeType="1"/>
            </p:cNvSpPr>
            <p:nvPr/>
          </p:nvSpPr>
          <p:spPr bwMode="auto">
            <a:xfrm>
              <a:off x="2045" y="2009"/>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91" name="Line 3076"/>
            <p:cNvSpPr>
              <a:spLocks noChangeShapeType="1"/>
            </p:cNvSpPr>
            <p:nvPr/>
          </p:nvSpPr>
          <p:spPr bwMode="auto">
            <a:xfrm>
              <a:off x="2045" y="2021"/>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92" name="Line 3077"/>
            <p:cNvSpPr>
              <a:spLocks noChangeShapeType="1"/>
            </p:cNvSpPr>
            <p:nvPr/>
          </p:nvSpPr>
          <p:spPr bwMode="auto">
            <a:xfrm>
              <a:off x="2045" y="2031"/>
              <a:ext cx="4"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93" name="Line 3078"/>
            <p:cNvSpPr>
              <a:spLocks noChangeShapeType="1"/>
            </p:cNvSpPr>
            <p:nvPr/>
          </p:nvSpPr>
          <p:spPr bwMode="auto">
            <a:xfrm>
              <a:off x="2045" y="2043"/>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94" name="Line 3079"/>
            <p:cNvSpPr>
              <a:spLocks noChangeShapeType="1"/>
            </p:cNvSpPr>
            <p:nvPr/>
          </p:nvSpPr>
          <p:spPr bwMode="auto">
            <a:xfrm>
              <a:off x="2045" y="2053"/>
              <a:ext cx="4"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95" name="Line 3080"/>
            <p:cNvSpPr>
              <a:spLocks noChangeShapeType="1"/>
            </p:cNvSpPr>
            <p:nvPr/>
          </p:nvSpPr>
          <p:spPr bwMode="auto">
            <a:xfrm>
              <a:off x="2045" y="2065"/>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96" name="Line 3081"/>
            <p:cNvSpPr>
              <a:spLocks noChangeShapeType="1"/>
            </p:cNvSpPr>
            <p:nvPr/>
          </p:nvSpPr>
          <p:spPr bwMode="auto">
            <a:xfrm>
              <a:off x="2045" y="2076"/>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97" name="Line 3082"/>
            <p:cNvSpPr>
              <a:spLocks noChangeShapeType="1"/>
            </p:cNvSpPr>
            <p:nvPr/>
          </p:nvSpPr>
          <p:spPr bwMode="auto">
            <a:xfrm>
              <a:off x="2045" y="2087"/>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98" name="Line 3083"/>
            <p:cNvSpPr>
              <a:spLocks noChangeShapeType="1"/>
            </p:cNvSpPr>
            <p:nvPr/>
          </p:nvSpPr>
          <p:spPr bwMode="auto">
            <a:xfrm>
              <a:off x="2045" y="2098"/>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99" name="Line 3084"/>
            <p:cNvSpPr>
              <a:spLocks noChangeShapeType="1"/>
            </p:cNvSpPr>
            <p:nvPr/>
          </p:nvSpPr>
          <p:spPr bwMode="auto">
            <a:xfrm>
              <a:off x="2045" y="2110"/>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00" name="Line 3085"/>
            <p:cNvSpPr>
              <a:spLocks noChangeShapeType="1"/>
            </p:cNvSpPr>
            <p:nvPr/>
          </p:nvSpPr>
          <p:spPr bwMode="auto">
            <a:xfrm>
              <a:off x="2045" y="2120"/>
              <a:ext cx="4"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01" name="Line 3086"/>
            <p:cNvSpPr>
              <a:spLocks noChangeShapeType="1"/>
            </p:cNvSpPr>
            <p:nvPr/>
          </p:nvSpPr>
          <p:spPr bwMode="auto">
            <a:xfrm>
              <a:off x="2045" y="2132"/>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02" name="Line 3087"/>
            <p:cNvSpPr>
              <a:spLocks noChangeShapeType="1"/>
            </p:cNvSpPr>
            <p:nvPr/>
          </p:nvSpPr>
          <p:spPr bwMode="auto">
            <a:xfrm>
              <a:off x="2045" y="2142"/>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03" name="Line 3088"/>
            <p:cNvSpPr>
              <a:spLocks noChangeShapeType="1"/>
            </p:cNvSpPr>
            <p:nvPr/>
          </p:nvSpPr>
          <p:spPr bwMode="auto">
            <a:xfrm>
              <a:off x="2045" y="2154"/>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04" name="Line 3089"/>
            <p:cNvSpPr>
              <a:spLocks noChangeShapeType="1"/>
            </p:cNvSpPr>
            <p:nvPr/>
          </p:nvSpPr>
          <p:spPr bwMode="auto">
            <a:xfrm>
              <a:off x="2045" y="2165"/>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05" name="Line 3090"/>
            <p:cNvSpPr>
              <a:spLocks noChangeShapeType="1"/>
            </p:cNvSpPr>
            <p:nvPr/>
          </p:nvSpPr>
          <p:spPr bwMode="auto">
            <a:xfrm>
              <a:off x="2045" y="2175"/>
              <a:ext cx="4"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06" name="Line 3091"/>
            <p:cNvSpPr>
              <a:spLocks noChangeShapeType="1"/>
            </p:cNvSpPr>
            <p:nvPr/>
          </p:nvSpPr>
          <p:spPr bwMode="auto">
            <a:xfrm>
              <a:off x="2045" y="2187"/>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07" name="Line 3092"/>
            <p:cNvSpPr>
              <a:spLocks noChangeShapeType="1"/>
            </p:cNvSpPr>
            <p:nvPr/>
          </p:nvSpPr>
          <p:spPr bwMode="auto">
            <a:xfrm>
              <a:off x="2045" y="2197"/>
              <a:ext cx="4"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08" name="Line 3093"/>
            <p:cNvSpPr>
              <a:spLocks noChangeShapeType="1"/>
            </p:cNvSpPr>
            <p:nvPr/>
          </p:nvSpPr>
          <p:spPr bwMode="auto">
            <a:xfrm>
              <a:off x="2045" y="2209"/>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09" name="Line 3094"/>
            <p:cNvSpPr>
              <a:spLocks noChangeShapeType="1"/>
            </p:cNvSpPr>
            <p:nvPr/>
          </p:nvSpPr>
          <p:spPr bwMode="auto">
            <a:xfrm>
              <a:off x="2045" y="2220"/>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10" name="Line 3095"/>
            <p:cNvSpPr>
              <a:spLocks noChangeShapeType="1"/>
            </p:cNvSpPr>
            <p:nvPr/>
          </p:nvSpPr>
          <p:spPr bwMode="auto">
            <a:xfrm>
              <a:off x="2045" y="2231"/>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11" name="Line 3096"/>
            <p:cNvSpPr>
              <a:spLocks noChangeShapeType="1"/>
            </p:cNvSpPr>
            <p:nvPr/>
          </p:nvSpPr>
          <p:spPr bwMode="auto">
            <a:xfrm>
              <a:off x="2045" y="2242"/>
              <a:ext cx="4"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12" name="Line 3097"/>
            <p:cNvSpPr>
              <a:spLocks noChangeShapeType="1"/>
            </p:cNvSpPr>
            <p:nvPr/>
          </p:nvSpPr>
          <p:spPr bwMode="auto">
            <a:xfrm>
              <a:off x="2045" y="2254"/>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13" name="Line 3098"/>
            <p:cNvSpPr>
              <a:spLocks noChangeShapeType="1"/>
            </p:cNvSpPr>
            <p:nvPr/>
          </p:nvSpPr>
          <p:spPr bwMode="auto">
            <a:xfrm>
              <a:off x="2045" y="2264"/>
              <a:ext cx="4"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14" name="Line 3099"/>
            <p:cNvSpPr>
              <a:spLocks noChangeShapeType="1"/>
            </p:cNvSpPr>
            <p:nvPr/>
          </p:nvSpPr>
          <p:spPr bwMode="auto">
            <a:xfrm>
              <a:off x="2045" y="2276"/>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15" name="Line 3100"/>
            <p:cNvSpPr>
              <a:spLocks noChangeShapeType="1"/>
            </p:cNvSpPr>
            <p:nvPr/>
          </p:nvSpPr>
          <p:spPr bwMode="auto">
            <a:xfrm>
              <a:off x="2045" y="2286"/>
              <a:ext cx="4"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16" name="Line 3101"/>
            <p:cNvSpPr>
              <a:spLocks noChangeShapeType="1"/>
            </p:cNvSpPr>
            <p:nvPr/>
          </p:nvSpPr>
          <p:spPr bwMode="auto">
            <a:xfrm>
              <a:off x="2045" y="2298"/>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17" name="Line 3102"/>
            <p:cNvSpPr>
              <a:spLocks noChangeShapeType="1"/>
            </p:cNvSpPr>
            <p:nvPr/>
          </p:nvSpPr>
          <p:spPr bwMode="auto">
            <a:xfrm>
              <a:off x="2045" y="2309"/>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18" name="Line 3103"/>
            <p:cNvSpPr>
              <a:spLocks noChangeShapeType="1"/>
            </p:cNvSpPr>
            <p:nvPr/>
          </p:nvSpPr>
          <p:spPr bwMode="auto">
            <a:xfrm>
              <a:off x="2045" y="2320"/>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19" name="Line 3104"/>
            <p:cNvSpPr>
              <a:spLocks noChangeShapeType="1"/>
            </p:cNvSpPr>
            <p:nvPr/>
          </p:nvSpPr>
          <p:spPr bwMode="auto">
            <a:xfrm>
              <a:off x="2045" y="2331"/>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20" name="Line 3105"/>
            <p:cNvSpPr>
              <a:spLocks noChangeShapeType="1"/>
            </p:cNvSpPr>
            <p:nvPr/>
          </p:nvSpPr>
          <p:spPr bwMode="auto">
            <a:xfrm>
              <a:off x="2045" y="2343"/>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21" name="Line 3106"/>
            <p:cNvSpPr>
              <a:spLocks noChangeShapeType="1"/>
            </p:cNvSpPr>
            <p:nvPr/>
          </p:nvSpPr>
          <p:spPr bwMode="auto">
            <a:xfrm>
              <a:off x="2045" y="2353"/>
              <a:ext cx="4"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22" name="Line 3107"/>
            <p:cNvSpPr>
              <a:spLocks noChangeShapeType="1"/>
            </p:cNvSpPr>
            <p:nvPr/>
          </p:nvSpPr>
          <p:spPr bwMode="auto">
            <a:xfrm>
              <a:off x="2045" y="2365"/>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23" name="Line 3108"/>
            <p:cNvSpPr>
              <a:spLocks noChangeShapeType="1"/>
            </p:cNvSpPr>
            <p:nvPr/>
          </p:nvSpPr>
          <p:spPr bwMode="auto">
            <a:xfrm>
              <a:off x="2045" y="2375"/>
              <a:ext cx="4"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24" name="Line 3109"/>
            <p:cNvSpPr>
              <a:spLocks noChangeShapeType="1"/>
            </p:cNvSpPr>
            <p:nvPr/>
          </p:nvSpPr>
          <p:spPr bwMode="auto">
            <a:xfrm>
              <a:off x="2045" y="2387"/>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25" name="Line 3110"/>
            <p:cNvSpPr>
              <a:spLocks noChangeShapeType="1"/>
            </p:cNvSpPr>
            <p:nvPr/>
          </p:nvSpPr>
          <p:spPr bwMode="auto">
            <a:xfrm>
              <a:off x="2045" y="2398"/>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26" name="Line 3111"/>
            <p:cNvSpPr>
              <a:spLocks noChangeShapeType="1"/>
            </p:cNvSpPr>
            <p:nvPr/>
          </p:nvSpPr>
          <p:spPr bwMode="auto">
            <a:xfrm>
              <a:off x="2045" y="2409"/>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27" name="Line 3112"/>
            <p:cNvSpPr>
              <a:spLocks noChangeShapeType="1"/>
            </p:cNvSpPr>
            <p:nvPr/>
          </p:nvSpPr>
          <p:spPr bwMode="auto">
            <a:xfrm>
              <a:off x="2045" y="2420"/>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28" name="Line 3113"/>
            <p:cNvSpPr>
              <a:spLocks noChangeShapeType="1"/>
            </p:cNvSpPr>
            <p:nvPr/>
          </p:nvSpPr>
          <p:spPr bwMode="auto">
            <a:xfrm>
              <a:off x="2045" y="2432"/>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29" name="Line 3114"/>
            <p:cNvSpPr>
              <a:spLocks noChangeShapeType="1"/>
            </p:cNvSpPr>
            <p:nvPr/>
          </p:nvSpPr>
          <p:spPr bwMode="auto">
            <a:xfrm>
              <a:off x="2045" y="2442"/>
              <a:ext cx="4"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30" name="Line 3115"/>
            <p:cNvSpPr>
              <a:spLocks noChangeShapeType="1"/>
            </p:cNvSpPr>
            <p:nvPr/>
          </p:nvSpPr>
          <p:spPr bwMode="auto">
            <a:xfrm>
              <a:off x="2045" y="2454"/>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31" name="Line 3116"/>
            <p:cNvSpPr>
              <a:spLocks noChangeShapeType="1"/>
            </p:cNvSpPr>
            <p:nvPr/>
          </p:nvSpPr>
          <p:spPr bwMode="auto">
            <a:xfrm>
              <a:off x="2045" y="2464"/>
              <a:ext cx="4"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32" name="Line 3117"/>
            <p:cNvSpPr>
              <a:spLocks noChangeShapeType="1"/>
            </p:cNvSpPr>
            <p:nvPr/>
          </p:nvSpPr>
          <p:spPr bwMode="auto">
            <a:xfrm>
              <a:off x="2045" y="2476"/>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33" name="Line 3118"/>
            <p:cNvSpPr>
              <a:spLocks noChangeShapeType="1"/>
            </p:cNvSpPr>
            <p:nvPr/>
          </p:nvSpPr>
          <p:spPr bwMode="auto">
            <a:xfrm>
              <a:off x="2045" y="2487"/>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34" name="Line 3119"/>
            <p:cNvSpPr>
              <a:spLocks noChangeShapeType="1"/>
            </p:cNvSpPr>
            <p:nvPr/>
          </p:nvSpPr>
          <p:spPr bwMode="auto">
            <a:xfrm>
              <a:off x="2045" y="2497"/>
              <a:ext cx="4"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35" name="Line 3120"/>
            <p:cNvSpPr>
              <a:spLocks noChangeShapeType="1"/>
            </p:cNvSpPr>
            <p:nvPr/>
          </p:nvSpPr>
          <p:spPr bwMode="auto">
            <a:xfrm>
              <a:off x="2045" y="2509"/>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36" name="Line 3121"/>
            <p:cNvSpPr>
              <a:spLocks noChangeShapeType="1"/>
            </p:cNvSpPr>
            <p:nvPr/>
          </p:nvSpPr>
          <p:spPr bwMode="auto">
            <a:xfrm>
              <a:off x="2045" y="2521"/>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37" name="Line 3122"/>
            <p:cNvSpPr>
              <a:spLocks noChangeShapeType="1"/>
            </p:cNvSpPr>
            <p:nvPr/>
          </p:nvSpPr>
          <p:spPr bwMode="auto">
            <a:xfrm>
              <a:off x="2045" y="2531"/>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38" name="Line 3123"/>
            <p:cNvSpPr>
              <a:spLocks noChangeShapeType="1"/>
            </p:cNvSpPr>
            <p:nvPr/>
          </p:nvSpPr>
          <p:spPr bwMode="auto">
            <a:xfrm>
              <a:off x="2045" y="2543"/>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39" name="Line 3124"/>
            <p:cNvSpPr>
              <a:spLocks noChangeShapeType="1"/>
            </p:cNvSpPr>
            <p:nvPr/>
          </p:nvSpPr>
          <p:spPr bwMode="auto">
            <a:xfrm>
              <a:off x="2045" y="2553"/>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40" name="Line 3125"/>
            <p:cNvSpPr>
              <a:spLocks noChangeShapeType="1"/>
            </p:cNvSpPr>
            <p:nvPr/>
          </p:nvSpPr>
          <p:spPr bwMode="auto">
            <a:xfrm>
              <a:off x="2045" y="2564"/>
              <a:ext cx="4"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41" name="Line 3126"/>
            <p:cNvSpPr>
              <a:spLocks noChangeShapeType="1"/>
            </p:cNvSpPr>
            <p:nvPr/>
          </p:nvSpPr>
          <p:spPr bwMode="auto">
            <a:xfrm>
              <a:off x="2045" y="2576"/>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42" name="Line 3127"/>
            <p:cNvSpPr>
              <a:spLocks noChangeShapeType="1"/>
            </p:cNvSpPr>
            <p:nvPr/>
          </p:nvSpPr>
          <p:spPr bwMode="auto">
            <a:xfrm>
              <a:off x="2045" y="2586"/>
              <a:ext cx="4"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43" name="Line 3128"/>
            <p:cNvSpPr>
              <a:spLocks noChangeShapeType="1"/>
            </p:cNvSpPr>
            <p:nvPr/>
          </p:nvSpPr>
          <p:spPr bwMode="auto">
            <a:xfrm>
              <a:off x="2045" y="2598"/>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44" name="Line 3129"/>
            <p:cNvSpPr>
              <a:spLocks noChangeShapeType="1"/>
            </p:cNvSpPr>
            <p:nvPr/>
          </p:nvSpPr>
          <p:spPr bwMode="auto">
            <a:xfrm>
              <a:off x="2045" y="2609"/>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45" name="Line 3130"/>
            <p:cNvSpPr>
              <a:spLocks noChangeShapeType="1"/>
            </p:cNvSpPr>
            <p:nvPr/>
          </p:nvSpPr>
          <p:spPr bwMode="auto">
            <a:xfrm>
              <a:off x="2045" y="2620"/>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46" name="Line 3131"/>
            <p:cNvSpPr>
              <a:spLocks noChangeShapeType="1"/>
            </p:cNvSpPr>
            <p:nvPr/>
          </p:nvSpPr>
          <p:spPr bwMode="auto">
            <a:xfrm>
              <a:off x="2045" y="2631"/>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47" name="Line 3132"/>
            <p:cNvSpPr>
              <a:spLocks noChangeShapeType="1"/>
            </p:cNvSpPr>
            <p:nvPr/>
          </p:nvSpPr>
          <p:spPr bwMode="auto">
            <a:xfrm>
              <a:off x="2045" y="2642"/>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48" name="Line 3133"/>
            <p:cNvSpPr>
              <a:spLocks noChangeShapeType="1"/>
            </p:cNvSpPr>
            <p:nvPr/>
          </p:nvSpPr>
          <p:spPr bwMode="auto">
            <a:xfrm>
              <a:off x="2045" y="2653"/>
              <a:ext cx="4"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49" name="Line 3134"/>
            <p:cNvSpPr>
              <a:spLocks noChangeShapeType="1"/>
            </p:cNvSpPr>
            <p:nvPr/>
          </p:nvSpPr>
          <p:spPr bwMode="auto">
            <a:xfrm>
              <a:off x="2045" y="2665"/>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50" name="Line 3135"/>
            <p:cNvSpPr>
              <a:spLocks noChangeShapeType="1"/>
            </p:cNvSpPr>
            <p:nvPr/>
          </p:nvSpPr>
          <p:spPr bwMode="auto">
            <a:xfrm>
              <a:off x="2045" y="2675"/>
              <a:ext cx="4"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51" name="Line 3136"/>
            <p:cNvSpPr>
              <a:spLocks noChangeShapeType="1"/>
            </p:cNvSpPr>
            <p:nvPr/>
          </p:nvSpPr>
          <p:spPr bwMode="auto">
            <a:xfrm>
              <a:off x="2045" y="2687"/>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52" name="Line 3137"/>
            <p:cNvSpPr>
              <a:spLocks noChangeShapeType="1"/>
            </p:cNvSpPr>
            <p:nvPr/>
          </p:nvSpPr>
          <p:spPr bwMode="auto">
            <a:xfrm>
              <a:off x="2045" y="2698"/>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53" name="Line 3138"/>
            <p:cNvSpPr>
              <a:spLocks noChangeShapeType="1"/>
            </p:cNvSpPr>
            <p:nvPr/>
          </p:nvSpPr>
          <p:spPr bwMode="auto">
            <a:xfrm>
              <a:off x="2045" y="2709"/>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54" name="Line 3139"/>
            <p:cNvSpPr>
              <a:spLocks noChangeShapeType="1"/>
            </p:cNvSpPr>
            <p:nvPr/>
          </p:nvSpPr>
          <p:spPr bwMode="auto">
            <a:xfrm>
              <a:off x="2045" y="2720"/>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55" name="Line 3140"/>
            <p:cNvSpPr>
              <a:spLocks noChangeShapeType="1"/>
            </p:cNvSpPr>
            <p:nvPr/>
          </p:nvSpPr>
          <p:spPr bwMode="auto">
            <a:xfrm>
              <a:off x="2045" y="2731"/>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56" name="Line 3141"/>
            <p:cNvSpPr>
              <a:spLocks noChangeShapeType="1"/>
            </p:cNvSpPr>
            <p:nvPr/>
          </p:nvSpPr>
          <p:spPr bwMode="auto">
            <a:xfrm>
              <a:off x="2045" y="2742"/>
              <a:ext cx="4"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57" name="Line 3142"/>
            <p:cNvSpPr>
              <a:spLocks noChangeShapeType="1"/>
            </p:cNvSpPr>
            <p:nvPr/>
          </p:nvSpPr>
          <p:spPr bwMode="auto">
            <a:xfrm>
              <a:off x="2045" y="2754"/>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58" name="Line 3143"/>
            <p:cNvSpPr>
              <a:spLocks noChangeShapeType="1"/>
            </p:cNvSpPr>
            <p:nvPr/>
          </p:nvSpPr>
          <p:spPr bwMode="auto">
            <a:xfrm>
              <a:off x="2045" y="2764"/>
              <a:ext cx="4"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59" name="Line 3144"/>
            <p:cNvSpPr>
              <a:spLocks noChangeShapeType="1"/>
            </p:cNvSpPr>
            <p:nvPr/>
          </p:nvSpPr>
          <p:spPr bwMode="auto">
            <a:xfrm>
              <a:off x="2045" y="2776"/>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60" name="Line 3145"/>
            <p:cNvSpPr>
              <a:spLocks noChangeShapeType="1"/>
            </p:cNvSpPr>
            <p:nvPr/>
          </p:nvSpPr>
          <p:spPr bwMode="auto">
            <a:xfrm>
              <a:off x="2045" y="2786"/>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61" name="Line 3146"/>
            <p:cNvSpPr>
              <a:spLocks noChangeShapeType="1"/>
            </p:cNvSpPr>
            <p:nvPr/>
          </p:nvSpPr>
          <p:spPr bwMode="auto">
            <a:xfrm>
              <a:off x="2045" y="2798"/>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62" name="Line 3147"/>
            <p:cNvSpPr>
              <a:spLocks noChangeShapeType="1"/>
            </p:cNvSpPr>
            <p:nvPr/>
          </p:nvSpPr>
          <p:spPr bwMode="auto">
            <a:xfrm>
              <a:off x="2045" y="2809"/>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63" name="Line 3148"/>
            <p:cNvSpPr>
              <a:spLocks noChangeShapeType="1"/>
            </p:cNvSpPr>
            <p:nvPr/>
          </p:nvSpPr>
          <p:spPr bwMode="auto">
            <a:xfrm>
              <a:off x="2045" y="2820"/>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64" name="Line 3149"/>
            <p:cNvSpPr>
              <a:spLocks noChangeShapeType="1"/>
            </p:cNvSpPr>
            <p:nvPr/>
          </p:nvSpPr>
          <p:spPr bwMode="auto">
            <a:xfrm>
              <a:off x="2045" y="2831"/>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65" name="Line 3150"/>
            <p:cNvSpPr>
              <a:spLocks noChangeShapeType="1"/>
            </p:cNvSpPr>
            <p:nvPr/>
          </p:nvSpPr>
          <p:spPr bwMode="auto">
            <a:xfrm>
              <a:off x="2045" y="2843"/>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66" name="Line 3151"/>
            <p:cNvSpPr>
              <a:spLocks noChangeShapeType="1"/>
            </p:cNvSpPr>
            <p:nvPr/>
          </p:nvSpPr>
          <p:spPr bwMode="auto">
            <a:xfrm>
              <a:off x="2045" y="2853"/>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67" name="Line 3152"/>
            <p:cNvSpPr>
              <a:spLocks noChangeShapeType="1"/>
            </p:cNvSpPr>
            <p:nvPr/>
          </p:nvSpPr>
          <p:spPr bwMode="auto">
            <a:xfrm>
              <a:off x="2045" y="2865"/>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68" name="Line 3153"/>
            <p:cNvSpPr>
              <a:spLocks noChangeShapeType="1"/>
            </p:cNvSpPr>
            <p:nvPr/>
          </p:nvSpPr>
          <p:spPr bwMode="auto">
            <a:xfrm>
              <a:off x="2045" y="2875"/>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69" name="Line 3154"/>
            <p:cNvSpPr>
              <a:spLocks noChangeShapeType="1"/>
            </p:cNvSpPr>
            <p:nvPr/>
          </p:nvSpPr>
          <p:spPr bwMode="auto">
            <a:xfrm>
              <a:off x="2045" y="2886"/>
              <a:ext cx="4"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70" name="Line 3155"/>
            <p:cNvSpPr>
              <a:spLocks noChangeShapeType="1"/>
            </p:cNvSpPr>
            <p:nvPr/>
          </p:nvSpPr>
          <p:spPr bwMode="auto">
            <a:xfrm>
              <a:off x="2045" y="2898"/>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71" name="Line 3156"/>
            <p:cNvSpPr>
              <a:spLocks noChangeShapeType="1"/>
            </p:cNvSpPr>
            <p:nvPr/>
          </p:nvSpPr>
          <p:spPr bwMode="auto">
            <a:xfrm>
              <a:off x="2045" y="2908"/>
              <a:ext cx="4"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72" name="Line 3157"/>
            <p:cNvSpPr>
              <a:spLocks noChangeShapeType="1"/>
            </p:cNvSpPr>
            <p:nvPr/>
          </p:nvSpPr>
          <p:spPr bwMode="auto">
            <a:xfrm>
              <a:off x="2045" y="2920"/>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73" name="Line 3158"/>
            <p:cNvSpPr>
              <a:spLocks noChangeShapeType="1"/>
            </p:cNvSpPr>
            <p:nvPr/>
          </p:nvSpPr>
          <p:spPr bwMode="auto">
            <a:xfrm>
              <a:off x="2045" y="2931"/>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74" name="Line 3159"/>
            <p:cNvSpPr>
              <a:spLocks noChangeShapeType="1"/>
            </p:cNvSpPr>
            <p:nvPr/>
          </p:nvSpPr>
          <p:spPr bwMode="auto">
            <a:xfrm>
              <a:off x="2045" y="2942"/>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75" name="Line 3160"/>
            <p:cNvSpPr>
              <a:spLocks noChangeShapeType="1"/>
            </p:cNvSpPr>
            <p:nvPr/>
          </p:nvSpPr>
          <p:spPr bwMode="auto">
            <a:xfrm>
              <a:off x="2045" y="2953"/>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76" name="Line 3161"/>
            <p:cNvSpPr>
              <a:spLocks noChangeShapeType="1"/>
            </p:cNvSpPr>
            <p:nvPr/>
          </p:nvSpPr>
          <p:spPr bwMode="auto">
            <a:xfrm>
              <a:off x="2045" y="2964"/>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77" name="Line 3162"/>
            <p:cNvSpPr>
              <a:spLocks noChangeShapeType="1"/>
            </p:cNvSpPr>
            <p:nvPr/>
          </p:nvSpPr>
          <p:spPr bwMode="auto">
            <a:xfrm>
              <a:off x="2045" y="2975"/>
              <a:ext cx="4"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78" name="Line 3163"/>
            <p:cNvSpPr>
              <a:spLocks noChangeShapeType="1"/>
            </p:cNvSpPr>
            <p:nvPr/>
          </p:nvSpPr>
          <p:spPr bwMode="auto">
            <a:xfrm>
              <a:off x="2045" y="2987"/>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79" name="Line 3164"/>
            <p:cNvSpPr>
              <a:spLocks noChangeShapeType="1"/>
            </p:cNvSpPr>
            <p:nvPr/>
          </p:nvSpPr>
          <p:spPr bwMode="auto">
            <a:xfrm>
              <a:off x="2045" y="2997"/>
              <a:ext cx="4"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80" name="Line 3165"/>
            <p:cNvSpPr>
              <a:spLocks noChangeShapeType="1"/>
            </p:cNvSpPr>
            <p:nvPr/>
          </p:nvSpPr>
          <p:spPr bwMode="auto">
            <a:xfrm>
              <a:off x="2045" y="3009"/>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81" name="Line 3166"/>
            <p:cNvSpPr>
              <a:spLocks noChangeShapeType="1"/>
            </p:cNvSpPr>
            <p:nvPr/>
          </p:nvSpPr>
          <p:spPr bwMode="auto">
            <a:xfrm>
              <a:off x="2045" y="3020"/>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82" name="Line 3167"/>
            <p:cNvSpPr>
              <a:spLocks noChangeShapeType="1"/>
            </p:cNvSpPr>
            <p:nvPr/>
          </p:nvSpPr>
          <p:spPr bwMode="auto">
            <a:xfrm>
              <a:off x="2045" y="3031"/>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83" name="Line 3168"/>
            <p:cNvSpPr>
              <a:spLocks noChangeShapeType="1"/>
            </p:cNvSpPr>
            <p:nvPr/>
          </p:nvSpPr>
          <p:spPr bwMode="auto">
            <a:xfrm>
              <a:off x="2045" y="3042"/>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84" name="Line 3169"/>
            <p:cNvSpPr>
              <a:spLocks noChangeShapeType="1"/>
            </p:cNvSpPr>
            <p:nvPr/>
          </p:nvSpPr>
          <p:spPr bwMode="auto">
            <a:xfrm>
              <a:off x="2045" y="3053"/>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85" name="Line 3170"/>
            <p:cNvSpPr>
              <a:spLocks noChangeShapeType="1"/>
            </p:cNvSpPr>
            <p:nvPr/>
          </p:nvSpPr>
          <p:spPr bwMode="auto">
            <a:xfrm>
              <a:off x="2045" y="3064"/>
              <a:ext cx="4"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86" name="Line 3171"/>
            <p:cNvSpPr>
              <a:spLocks noChangeShapeType="1"/>
            </p:cNvSpPr>
            <p:nvPr/>
          </p:nvSpPr>
          <p:spPr bwMode="auto">
            <a:xfrm>
              <a:off x="2045" y="3076"/>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87" name="Line 3172"/>
            <p:cNvSpPr>
              <a:spLocks noChangeShapeType="1"/>
            </p:cNvSpPr>
            <p:nvPr/>
          </p:nvSpPr>
          <p:spPr bwMode="auto">
            <a:xfrm>
              <a:off x="2045" y="3086"/>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88" name="Line 3173"/>
            <p:cNvSpPr>
              <a:spLocks noChangeShapeType="1"/>
            </p:cNvSpPr>
            <p:nvPr/>
          </p:nvSpPr>
          <p:spPr bwMode="auto">
            <a:xfrm>
              <a:off x="2045" y="3098"/>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89" name="Line 3174"/>
            <p:cNvSpPr>
              <a:spLocks noChangeShapeType="1"/>
            </p:cNvSpPr>
            <p:nvPr/>
          </p:nvSpPr>
          <p:spPr bwMode="auto">
            <a:xfrm>
              <a:off x="2045" y="3109"/>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90" name="Line 3175"/>
            <p:cNvSpPr>
              <a:spLocks noChangeShapeType="1"/>
            </p:cNvSpPr>
            <p:nvPr/>
          </p:nvSpPr>
          <p:spPr bwMode="auto">
            <a:xfrm>
              <a:off x="2045" y="3120"/>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91" name="Line 3176"/>
            <p:cNvSpPr>
              <a:spLocks noChangeShapeType="1"/>
            </p:cNvSpPr>
            <p:nvPr/>
          </p:nvSpPr>
          <p:spPr bwMode="auto">
            <a:xfrm>
              <a:off x="2045" y="3131"/>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92" name="Line 3177"/>
            <p:cNvSpPr>
              <a:spLocks noChangeShapeType="1"/>
            </p:cNvSpPr>
            <p:nvPr/>
          </p:nvSpPr>
          <p:spPr bwMode="auto">
            <a:xfrm>
              <a:off x="2045" y="3141"/>
              <a:ext cx="4"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93" name="Line 3178"/>
            <p:cNvSpPr>
              <a:spLocks noChangeShapeType="1"/>
            </p:cNvSpPr>
            <p:nvPr/>
          </p:nvSpPr>
          <p:spPr bwMode="auto">
            <a:xfrm>
              <a:off x="2045" y="3153"/>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94" name="Line 3179"/>
            <p:cNvSpPr>
              <a:spLocks noChangeShapeType="1"/>
            </p:cNvSpPr>
            <p:nvPr/>
          </p:nvSpPr>
          <p:spPr bwMode="auto">
            <a:xfrm>
              <a:off x="2045" y="3165"/>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95" name="Line 3180"/>
            <p:cNvSpPr>
              <a:spLocks noChangeShapeType="1"/>
            </p:cNvSpPr>
            <p:nvPr/>
          </p:nvSpPr>
          <p:spPr bwMode="auto">
            <a:xfrm>
              <a:off x="2045" y="3175"/>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96" name="Line 3181"/>
            <p:cNvSpPr>
              <a:spLocks noChangeShapeType="1"/>
            </p:cNvSpPr>
            <p:nvPr/>
          </p:nvSpPr>
          <p:spPr bwMode="auto">
            <a:xfrm>
              <a:off x="2045" y="3186"/>
              <a:ext cx="4" cy="3"/>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97" name="Line 3182"/>
            <p:cNvSpPr>
              <a:spLocks noChangeShapeType="1"/>
            </p:cNvSpPr>
            <p:nvPr/>
          </p:nvSpPr>
          <p:spPr bwMode="auto">
            <a:xfrm>
              <a:off x="2045" y="3198"/>
              <a:ext cx="4" cy="2"/>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98" name="Line 3183"/>
            <p:cNvSpPr>
              <a:spLocks noChangeShapeType="1"/>
            </p:cNvSpPr>
            <p:nvPr/>
          </p:nvSpPr>
          <p:spPr bwMode="auto">
            <a:xfrm>
              <a:off x="2045" y="3208"/>
              <a:ext cx="4" cy="4"/>
            </a:xfrm>
            <a:prstGeom prst="line">
              <a:avLst/>
            </a:prstGeom>
            <a:noFill/>
            <a:ln w="1588" cap="flat">
              <a:solidFill>
                <a:srgbClr val="840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99" name="Rectangle 3184"/>
            <p:cNvSpPr>
              <a:spLocks noChangeArrowheads="1"/>
            </p:cNvSpPr>
            <p:nvPr/>
          </p:nvSpPr>
          <p:spPr bwMode="auto">
            <a:xfrm>
              <a:off x="2045" y="978"/>
              <a:ext cx="4" cy="1"/>
            </a:xfrm>
            <a:prstGeom prst="rect">
              <a:avLst/>
            </a:prstGeom>
            <a:solidFill>
              <a:srgbClr val="84007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00" name="Line 3185"/>
            <p:cNvSpPr>
              <a:spLocks noChangeShapeType="1"/>
            </p:cNvSpPr>
            <p:nvPr/>
          </p:nvSpPr>
          <p:spPr bwMode="auto">
            <a:xfrm flipH="1">
              <a:off x="1697" y="3207"/>
              <a:ext cx="4" cy="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01" name="Line 3186"/>
            <p:cNvSpPr>
              <a:spLocks noChangeShapeType="1"/>
            </p:cNvSpPr>
            <p:nvPr/>
          </p:nvSpPr>
          <p:spPr bwMode="auto">
            <a:xfrm flipH="1">
              <a:off x="1686" y="3197"/>
              <a:ext cx="15" cy="1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02" name="Line 3187"/>
            <p:cNvSpPr>
              <a:spLocks noChangeShapeType="1"/>
            </p:cNvSpPr>
            <p:nvPr/>
          </p:nvSpPr>
          <p:spPr bwMode="auto">
            <a:xfrm flipH="1">
              <a:off x="1675" y="3185"/>
              <a:ext cx="26" cy="27"/>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03" name="Line 3188"/>
            <p:cNvSpPr>
              <a:spLocks noChangeShapeType="1"/>
            </p:cNvSpPr>
            <p:nvPr/>
          </p:nvSpPr>
          <p:spPr bwMode="auto">
            <a:xfrm flipH="1">
              <a:off x="1667" y="3175"/>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04" name="Line 3189"/>
            <p:cNvSpPr>
              <a:spLocks noChangeShapeType="1"/>
            </p:cNvSpPr>
            <p:nvPr/>
          </p:nvSpPr>
          <p:spPr bwMode="auto">
            <a:xfrm flipH="1">
              <a:off x="1667" y="3163"/>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05" name="Line 3190"/>
            <p:cNvSpPr>
              <a:spLocks noChangeShapeType="1"/>
            </p:cNvSpPr>
            <p:nvPr/>
          </p:nvSpPr>
          <p:spPr bwMode="auto">
            <a:xfrm flipH="1">
              <a:off x="1667" y="3152"/>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06" name="Line 3191"/>
            <p:cNvSpPr>
              <a:spLocks noChangeShapeType="1"/>
            </p:cNvSpPr>
            <p:nvPr/>
          </p:nvSpPr>
          <p:spPr bwMode="auto">
            <a:xfrm flipH="1">
              <a:off x="1667" y="3141"/>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07" name="Line 3192"/>
            <p:cNvSpPr>
              <a:spLocks noChangeShapeType="1"/>
            </p:cNvSpPr>
            <p:nvPr/>
          </p:nvSpPr>
          <p:spPr bwMode="auto">
            <a:xfrm flipH="1">
              <a:off x="1667" y="3130"/>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08" name="Line 3193"/>
            <p:cNvSpPr>
              <a:spLocks noChangeShapeType="1"/>
            </p:cNvSpPr>
            <p:nvPr/>
          </p:nvSpPr>
          <p:spPr bwMode="auto">
            <a:xfrm flipH="1">
              <a:off x="1667" y="3118"/>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09" name="Line 3194"/>
            <p:cNvSpPr>
              <a:spLocks noChangeShapeType="1"/>
            </p:cNvSpPr>
            <p:nvPr/>
          </p:nvSpPr>
          <p:spPr bwMode="auto">
            <a:xfrm flipH="1">
              <a:off x="1667" y="3108"/>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10" name="Line 3195"/>
            <p:cNvSpPr>
              <a:spLocks noChangeShapeType="1"/>
            </p:cNvSpPr>
            <p:nvPr/>
          </p:nvSpPr>
          <p:spPr bwMode="auto">
            <a:xfrm flipH="1">
              <a:off x="1667" y="3096"/>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11" name="Line 3196"/>
            <p:cNvSpPr>
              <a:spLocks noChangeShapeType="1"/>
            </p:cNvSpPr>
            <p:nvPr/>
          </p:nvSpPr>
          <p:spPr bwMode="auto">
            <a:xfrm flipH="1">
              <a:off x="1667" y="3086"/>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12" name="Line 3197"/>
            <p:cNvSpPr>
              <a:spLocks noChangeShapeType="1"/>
            </p:cNvSpPr>
            <p:nvPr/>
          </p:nvSpPr>
          <p:spPr bwMode="auto">
            <a:xfrm flipH="1">
              <a:off x="1667" y="3075"/>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13" name="Line 3198"/>
            <p:cNvSpPr>
              <a:spLocks noChangeShapeType="1"/>
            </p:cNvSpPr>
            <p:nvPr/>
          </p:nvSpPr>
          <p:spPr bwMode="auto">
            <a:xfrm flipH="1">
              <a:off x="1667" y="3063"/>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14" name="Line 3199"/>
            <p:cNvSpPr>
              <a:spLocks noChangeShapeType="1"/>
            </p:cNvSpPr>
            <p:nvPr/>
          </p:nvSpPr>
          <p:spPr bwMode="auto">
            <a:xfrm flipH="1">
              <a:off x="1667" y="3053"/>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15" name="Line 3200"/>
            <p:cNvSpPr>
              <a:spLocks noChangeShapeType="1"/>
            </p:cNvSpPr>
            <p:nvPr/>
          </p:nvSpPr>
          <p:spPr bwMode="auto">
            <a:xfrm flipH="1">
              <a:off x="1667" y="3041"/>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16" name="Line 3201"/>
            <p:cNvSpPr>
              <a:spLocks noChangeShapeType="1"/>
            </p:cNvSpPr>
            <p:nvPr/>
          </p:nvSpPr>
          <p:spPr bwMode="auto">
            <a:xfrm flipH="1">
              <a:off x="1667" y="3030"/>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17" name="Line 3202"/>
            <p:cNvSpPr>
              <a:spLocks noChangeShapeType="1"/>
            </p:cNvSpPr>
            <p:nvPr/>
          </p:nvSpPr>
          <p:spPr bwMode="auto">
            <a:xfrm flipH="1">
              <a:off x="1667" y="3019"/>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18" name="Line 3203"/>
            <p:cNvSpPr>
              <a:spLocks noChangeShapeType="1"/>
            </p:cNvSpPr>
            <p:nvPr/>
          </p:nvSpPr>
          <p:spPr bwMode="auto">
            <a:xfrm flipH="1">
              <a:off x="1667" y="3008"/>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19" name="Line 3204"/>
            <p:cNvSpPr>
              <a:spLocks noChangeShapeType="1"/>
            </p:cNvSpPr>
            <p:nvPr/>
          </p:nvSpPr>
          <p:spPr bwMode="auto">
            <a:xfrm flipH="1">
              <a:off x="1667" y="2997"/>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20" name="Line 3205"/>
            <p:cNvSpPr>
              <a:spLocks noChangeShapeType="1"/>
            </p:cNvSpPr>
            <p:nvPr/>
          </p:nvSpPr>
          <p:spPr bwMode="auto">
            <a:xfrm flipH="1">
              <a:off x="1667" y="2986"/>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21" name="Line 3206"/>
            <p:cNvSpPr>
              <a:spLocks noChangeShapeType="1"/>
            </p:cNvSpPr>
            <p:nvPr/>
          </p:nvSpPr>
          <p:spPr bwMode="auto">
            <a:xfrm flipH="1">
              <a:off x="1667" y="2974"/>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22" name="Line 3207"/>
            <p:cNvSpPr>
              <a:spLocks noChangeShapeType="1"/>
            </p:cNvSpPr>
            <p:nvPr/>
          </p:nvSpPr>
          <p:spPr bwMode="auto">
            <a:xfrm flipH="1">
              <a:off x="1667" y="2964"/>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23" name="Line 3208"/>
            <p:cNvSpPr>
              <a:spLocks noChangeShapeType="1"/>
            </p:cNvSpPr>
            <p:nvPr/>
          </p:nvSpPr>
          <p:spPr bwMode="auto">
            <a:xfrm flipH="1">
              <a:off x="1667" y="2952"/>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24" name="Line 3209"/>
            <p:cNvSpPr>
              <a:spLocks noChangeShapeType="1"/>
            </p:cNvSpPr>
            <p:nvPr/>
          </p:nvSpPr>
          <p:spPr bwMode="auto">
            <a:xfrm flipH="1">
              <a:off x="1667" y="2941"/>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25" name="Line 3210"/>
            <p:cNvSpPr>
              <a:spLocks noChangeShapeType="1"/>
            </p:cNvSpPr>
            <p:nvPr/>
          </p:nvSpPr>
          <p:spPr bwMode="auto">
            <a:xfrm flipH="1">
              <a:off x="1667" y="2930"/>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26" name="Line 3211"/>
            <p:cNvSpPr>
              <a:spLocks noChangeShapeType="1"/>
            </p:cNvSpPr>
            <p:nvPr/>
          </p:nvSpPr>
          <p:spPr bwMode="auto">
            <a:xfrm flipH="1">
              <a:off x="1667" y="2919"/>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27" name="Line 3212"/>
            <p:cNvSpPr>
              <a:spLocks noChangeShapeType="1"/>
            </p:cNvSpPr>
            <p:nvPr/>
          </p:nvSpPr>
          <p:spPr bwMode="auto">
            <a:xfrm flipH="1">
              <a:off x="1667" y="2908"/>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28" name="Line 3213"/>
            <p:cNvSpPr>
              <a:spLocks noChangeShapeType="1"/>
            </p:cNvSpPr>
            <p:nvPr/>
          </p:nvSpPr>
          <p:spPr bwMode="auto">
            <a:xfrm flipH="1">
              <a:off x="1667" y="2897"/>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29" name="Line 3214"/>
            <p:cNvSpPr>
              <a:spLocks noChangeShapeType="1"/>
            </p:cNvSpPr>
            <p:nvPr/>
          </p:nvSpPr>
          <p:spPr bwMode="auto">
            <a:xfrm flipH="1">
              <a:off x="1667" y="2885"/>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30" name="Line 3215"/>
            <p:cNvSpPr>
              <a:spLocks noChangeShapeType="1"/>
            </p:cNvSpPr>
            <p:nvPr/>
          </p:nvSpPr>
          <p:spPr bwMode="auto">
            <a:xfrm flipH="1">
              <a:off x="1667" y="2875"/>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31" name="Line 3216"/>
            <p:cNvSpPr>
              <a:spLocks noChangeShapeType="1"/>
            </p:cNvSpPr>
            <p:nvPr/>
          </p:nvSpPr>
          <p:spPr bwMode="auto">
            <a:xfrm flipH="1">
              <a:off x="1667" y="2863"/>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32" name="Line 3217"/>
            <p:cNvSpPr>
              <a:spLocks noChangeShapeType="1"/>
            </p:cNvSpPr>
            <p:nvPr/>
          </p:nvSpPr>
          <p:spPr bwMode="auto">
            <a:xfrm flipH="1">
              <a:off x="1667" y="2853"/>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33" name="Line 3218"/>
            <p:cNvSpPr>
              <a:spLocks noChangeShapeType="1"/>
            </p:cNvSpPr>
            <p:nvPr/>
          </p:nvSpPr>
          <p:spPr bwMode="auto">
            <a:xfrm flipH="1">
              <a:off x="1667" y="2841"/>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34" name="Line 3219"/>
            <p:cNvSpPr>
              <a:spLocks noChangeShapeType="1"/>
            </p:cNvSpPr>
            <p:nvPr/>
          </p:nvSpPr>
          <p:spPr bwMode="auto">
            <a:xfrm flipH="1">
              <a:off x="1667" y="2830"/>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3" name="Group 3421"/>
          <p:cNvGrpSpPr>
            <a:grpSpLocks/>
          </p:cNvGrpSpPr>
          <p:nvPr/>
        </p:nvGrpSpPr>
        <p:grpSpPr bwMode="auto">
          <a:xfrm>
            <a:off x="4007807" y="1542095"/>
            <a:ext cx="53975" cy="2884489"/>
            <a:chOff x="1667" y="1037"/>
            <a:chExt cx="34" cy="1817"/>
          </a:xfrm>
        </p:grpSpPr>
        <p:sp>
          <p:nvSpPr>
            <p:cNvPr id="7335" name="Line 3221"/>
            <p:cNvSpPr>
              <a:spLocks noChangeShapeType="1"/>
            </p:cNvSpPr>
            <p:nvPr/>
          </p:nvSpPr>
          <p:spPr bwMode="auto">
            <a:xfrm flipH="1">
              <a:off x="1667" y="2820"/>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36" name="Line 3222"/>
            <p:cNvSpPr>
              <a:spLocks noChangeShapeType="1"/>
            </p:cNvSpPr>
            <p:nvPr/>
          </p:nvSpPr>
          <p:spPr bwMode="auto">
            <a:xfrm flipH="1">
              <a:off x="1667" y="2808"/>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37" name="Line 3223"/>
            <p:cNvSpPr>
              <a:spLocks noChangeShapeType="1"/>
            </p:cNvSpPr>
            <p:nvPr/>
          </p:nvSpPr>
          <p:spPr bwMode="auto">
            <a:xfrm flipH="1">
              <a:off x="1667" y="2796"/>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38" name="Line 3224"/>
            <p:cNvSpPr>
              <a:spLocks noChangeShapeType="1"/>
            </p:cNvSpPr>
            <p:nvPr/>
          </p:nvSpPr>
          <p:spPr bwMode="auto">
            <a:xfrm flipH="1">
              <a:off x="1667" y="2786"/>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39" name="Line 3225"/>
            <p:cNvSpPr>
              <a:spLocks noChangeShapeType="1"/>
            </p:cNvSpPr>
            <p:nvPr/>
          </p:nvSpPr>
          <p:spPr bwMode="auto">
            <a:xfrm flipH="1">
              <a:off x="1667" y="2775"/>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40" name="Line 3226"/>
            <p:cNvSpPr>
              <a:spLocks noChangeShapeType="1"/>
            </p:cNvSpPr>
            <p:nvPr/>
          </p:nvSpPr>
          <p:spPr bwMode="auto">
            <a:xfrm flipH="1">
              <a:off x="1667" y="2764"/>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41" name="Line 3227"/>
            <p:cNvSpPr>
              <a:spLocks noChangeShapeType="1"/>
            </p:cNvSpPr>
            <p:nvPr/>
          </p:nvSpPr>
          <p:spPr bwMode="auto">
            <a:xfrm flipH="1">
              <a:off x="1667" y="2753"/>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42" name="Line 3228"/>
            <p:cNvSpPr>
              <a:spLocks noChangeShapeType="1"/>
            </p:cNvSpPr>
            <p:nvPr/>
          </p:nvSpPr>
          <p:spPr bwMode="auto">
            <a:xfrm flipH="1">
              <a:off x="1667" y="2741"/>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43" name="Line 3229"/>
            <p:cNvSpPr>
              <a:spLocks noChangeShapeType="1"/>
            </p:cNvSpPr>
            <p:nvPr/>
          </p:nvSpPr>
          <p:spPr bwMode="auto">
            <a:xfrm flipH="1">
              <a:off x="1667" y="2731"/>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44" name="Line 3230"/>
            <p:cNvSpPr>
              <a:spLocks noChangeShapeType="1"/>
            </p:cNvSpPr>
            <p:nvPr/>
          </p:nvSpPr>
          <p:spPr bwMode="auto">
            <a:xfrm flipH="1">
              <a:off x="1667" y="2719"/>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45" name="Line 3231"/>
            <p:cNvSpPr>
              <a:spLocks noChangeShapeType="1"/>
            </p:cNvSpPr>
            <p:nvPr/>
          </p:nvSpPr>
          <p:spPr bwMode="auto">
            <a:xfrm flipH="1">
              <a:off x="1667" y="2708"/>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46" name="Line 3232"/>
            <p:cNvSpPr>
              <a:spLocks noChangeShapeType="1"/>
            </p:cNvSpPr>
            <p:nvPr/>
          </p:nvSpPr>
          <p:spPr bwMode="auto">
            <a:xfrm flipH="1">
              <a:off x="1667" y="2697"/>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47" name="Line 3233"/>
            <p:cNvSpPr>
              <a:spLocks noChangeShapeType="1"/>
            </p:cNvSpPr>
            <p:nvPr/>
          </p:nvSpPr>
          <p:spPr bwMode="auto">
            <a:xfrm flipH="1">
              <a:off x="1667" y="2686"/>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48" name="Line 3234"/>
            <p:cNvSpPr>
              <a:spLocks noChangeShapeType="1"/>
            </p:cNvSpPr>
            <p:nvPr/>
          </p:nvSpPr>
          <p:spPr bwMode="auto">
            <a:xfrm flipH="1">
              <a:off x="1667" y="2675"/>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49" name="Line 3235"/>
            <p:cNvSpPr>
              <a:spLocks noChangeShapeType="1"/>
            </p:cNvSpPr>
            <p:nvPr/>
          </p:nvSpPr>
          <p:spPr bwMode="auto">
            <a:xfrm flipH="1">
              <a:off x="1667" y="2664"/>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50" name="Line 3236"/>
            <p:cNvSpPr>
              <a:spLocks noChangeShapeType="1"/>
            </p:cNvSpPr>
            <p:nvPr/>
          </p:nvSpPr>
          <p:spPr bwMode="auto">
            <a:xfrm flipH="1">
              <a:off x="1667" y="2652"/>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51" name="Line 3237"/>
            <p:cNvSpPr>
              <a:spLocks noChangeShapeType="1"/>
            </p:cNvSpPr>
            <p:nvPr/>
          </p:nvSpPr>
          <p:spPr bwMode="auto">
            <a:xfrm flipH="1">
              <a:off x="1667" y="2642"/>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52" name="Line 3238"/>
            <p:cNvSpPr>
              <a:spLocks noChangeShapeType="1"/>
            </p:cNvSpPr>
            <p:nvPr/>
          </p:nvSpPr>
          <p:spPr bwMode="auto">
            <a:xfrm flipH="1">
              <a:off x="1667" y="2630"/>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53" name="Line 3239"/>
            <p:cNvSpPr>
              <a:spLocks noChangeShapeType="1"/>
            </p:cNvSpPr>
            <p:nvPr/>
          </p:nvSpPr>
          <p:spPr bwMode="auto">
            <a:xfrm flipH="1">
              <a:off x="1667" y="2619"/>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54" name="Line 3240"/>
            <p:cNvSpPr>
              <a:spLocks noChangeShapeType="1"/>
            </p:cNvSpPr>
            <p:nvPr/>
          </p:nvSpPr>
          <p:spPr bwMode="auto">
            <a:xfrm flipH="1">
              <a:off x="1667" y="2608"/>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55" name="Line 3241"/>
            <p:cNvSpPr>
              <a:spLocks noChangeShapeType="1"/>
            </p:cNvSpPr>
            <p:nvPr/>
          </p:nvSpPr>
          <p:spPr bwMode="auto">
            <a:xfrm flipH="1">
              <a:off x="1667" y="2597"/>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56" name="Line 3242"/>
            <p:cNvSpPr>
              <a:spLocks noChangeShapeType="1"/>
            </p:cNvSpPr>
            <p:nvPr/>
          </p:nvSpPr>
          <p:spPr bwMode="auto">
            <a:xfrm flipH="1">
              <a:off x="1667" y="2586"/>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57" name="Line 3243"/>
            <p:cNvSpPr>
              <a:spLocks noChangeShapeType="1"/>
            </p:cNvSpPr>
            <p:nvPr/>
          </p:nvSpPr>
          <p:spPr bwMode="auto">
            <a:xfrm flipH="1">
              <a:off x="1667" y="2575"/>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58" name="Line 3244"/>
            <p:cNvSpPr>
              <a:spLocks noChangeShapeType="1"/>
            </p:cNvSpPr>
            <p:nvPr/>
          </p:nvSpPr>
          <p:spPr bwMode="auto">
            <a:xfrm flipH="1">
              <a:off x="1667" y="2563"/>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59" name="Line 3245"/>
            <p:cNvSpPr>
              <a:spLocks noChangeShapeType="1"/>
            </p:cNvSpPr>
            <p:nvPr/>
          </p:nvSpPr>
          <p:spPr bwMode="auto">
            <a:xfrm flipH="1">
              <a:off x="1667" y="2553"/>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60" name="Line 3246"/>
            <p:cNvSpPr>
              <a:spLocks noChangeShapeType="1"/>
            </p:cNvSpPr>
            <p:nvPr/>
          </p:nvSpPr>
          <p:spPr bwMode="auto">
            <a:xfrm flipH="1">
              <a:off x="1667" y="2541"/>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61" name="Line 3247"/>
            <p:cNvSpPr>
              <a:spLocks noChangeShapeType="1"/>
            </p:cNvSpPr>
            <p:nvPr/>
          </p:nvSpPr>
          <p:spPr bwMode="auto">
            <a:xfrm flipH="1">
              <a:off x="1667" y="2530"/>
              <a:ext cx="34" cy="36"/>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62" name="Line 3248"/>
            <p:cNvSpPr>
              <a:spLocks noChangeShapeType="1"/>
            </p:cNvSpPr>
            <p:nvPr/>
          </p:nvSpPr>
          <p:spPr bwMode="auto">
            <a:xfrm flipH="1">
              <a:off x="1667" y="2519"/>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63" name="Line 3249"/>
            <p:cNvSpPr>
              <a:spLocks noChangeShapeType="1"/>
            </p:cNvSpPr>
            <p:nvPr/>
          </p:nvSpPr>
          <p:spPr bwMode="auto">
            <a:xfrm flipH="1">
              <a:off x="1667" y="2508"/>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64" name="Line 3250"/>
            <p:cNvSpPr>
              <a:spLocks noChangeShapeType="1"/>
            </p:cNvSpPr>
            <p:nvPr/>
          </p:nvSpPr>
          <p:spPr bwMode="auto">
            <a:xfrm flipH="1">
              <a:off x="1667" y="2497"/>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65" name="Line 3251"/>
            <p:cNvSpPr>
              <a:spLocks noChangeShapeType="1"/>
            </p:cNvSpPr>
            <p:nvPr/>
          </p:nvSpPr>
          <p:spPr bwMode="auto">
            <a:xfrm flipH="1">
              <a:off x="1667" y="2486"/>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66" name="Line 3252"/>
            <p:cNvSpPr>
              <a:spLocks noChangeShapeType="1"/>
            </p:cNvSpPr>
            <p:nvPr/>
          </p:nvSpPr>
          <p:spPr bwMode="auto">
            <a:xfrm flipH="1">
              <a:off x="1667" y="2474"/>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67" name="Line 3253"/>
            <p:cNvSpPr>
              <a:spLocks noChangeShapeType="1"/>
            </p:cNvSpPr>
            <p:nvPr/>
          </p:nvSpPr>
          <p:spPr bwMode="auto">
            <a:xfrm flipH="1">
              <a:off x="1667" y="2464"/>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68" name="Line 3254"/>
            <p:cNvSpPr>
              <a:spLocks noChangeShapeType="1"/>
            </p:cNvSpPr>
            <p:nvPr/>
          </p:nvSpPr>
          <p:spPr bwMode="auto">
            <a:xfrm flipH="1">
              <a:off x="1667" y="2452"/>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69" name="Line 3255"/>
            <p:cNvSpPr>
              <a:spLocks noChangeShapeType="1"/>
            </p:cNvSpPr>
            <p:nvPr/>
          </p:nvSpPr>
          <p:spPr bwMode="auto">
            <a:xfrm flipH="1">
              <a:off x="1667" y="2441"/>
              <a:ext cx="34" cy="36"/>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70" name="Line 3256"/>
            <p:cNvSpPr>
              <a:spLocks noChangeShapeType="1"/>
            </p:cNvSpPr>
            <p:nvPr/>
          </p:nvSpPr>
          <p:spPr bwMode="auto">
            <a:xfrm flipH="1">
              <a:off x="1667" y="2430"/>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71" name="Line 3257"/>
            <p:cNvSpPr>
              <a:spLocks noChangeShapeType="1"/>
            </p:cNvSpPr>
            <p:nvPr/>
          </p:nvSpPr>
          <p:spPr bwMode="auto">
            <a:xfrm flipH="1">
              <a:off x="1667" y="2419"/>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72" name="Line 3258"/>
            <p:cNvSpPr>
              <a:spLocks noChangeShapeType="1"/>
            </p:cNvSpPr>
            <p:nvPr/>
          </p:nvSpPr>
          <p:spPr bwMode="auto">
            <a:xfrm flipH="1">
              <a:off x="1667" y="2409"/>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73" name="Line 3259"/>
            <p:cNvSpPr>
              <a:spLocks noChangeShapeType="1"/>
            </p:cNvSpPr>
            <p:nvPr/>
          </p:nvSpPr>
          <p:spPr bwMode="auto">
            <a:xfrm flipH="1">
              <a:off x="1667" y="2397"/>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74" name="Line 3260"/>
            <p:cNvSpPr>
              <a:spLocks noChangeShapeType="1"/>
            </p:cNvSpPr>
            <p:nvPr/>
          </p:nvSpPr>
          <p:spPr bwMode="auto">
            <a:xfrm flipH="1">
              <a:off x="1667" y="2385"/>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75" name="Line 3261"/>
            <p:cNvSpPr>
              <a:spLocks noChangeShapeType="1"/>
            </p:cNvSpPr>
            <p:nvPr/>
          </p:nvSpPr>
          <p:spPr bwMode="auto">
            <a:xfrm flipH="1">
              <a:off x="1667" y="2375"/>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76" name="Line 3262"/>
            <p:cNvSpPr>
              <a:spLocks noChangeShapeType="1"/>
            </p:cNvSpPr>
            <p:nvPr/>
          </p:nvSpPr>
          <p:spPr bwMode="auto">
            <a:xfrm flipH="1">
              <a:off x="1667" y="2364"/>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77" name="Line 3263"/>
            <p:cNvSpPr>
              <a:spLocks noChangeShapeType="1"/>
            </p:cNvSpPr>
            <p:nvPr/>
          </p:nvSpPr>
          <p:spPr bwMode="auto">
            <a:xfrm flipH="1">
              <a:off x="1667" y="2353"/>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78" name="Line 3264"/>
            <p:cNvSpPr>
              <a:spLocks noChangeShapeType="1"/>
            </p:cNvSpPr>
            <p:nvPr/>
          </p:nvSpPr>
          <p:spPr bwMode="auto">
            <a:xfrm flipH="1">
              <a:off x="1667" y="2342"/>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79" name="Line 3265"/>
            <p:cNvSpPr>
              <a:spLocks noChangeShapeType="1"/>
            </p:cNvSpPr>
            <p:nvPr/>
          </p:nvSpPr>
          <p:spPr bwMode="auto">
            <a:xfrm flipH="1">
              <a:off x="1667" y="2330"/>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80" name="Line 3266"/>
            <p:cNvSpPr>
              <a:spLocks noChangeShapeType="1"/>
            </p:cNvSpPr>
            <p:nvPr/>
          </p:nvSpPr>
          <p:spPr bwMode="auto">
            <a:xfrm flipH="1">
              <a:off x="1667" y="2320"/>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81" name="Line 3267"/>
            <p:cNvSpPr>
              <a:spLocks noChangeShapeType="1"/>
            </p:cNvSpPr>
            <p:nvPr/>
          </p:nvSpPr>
          <p:spPr bwMode="auto">
            <a:xfrm flipH="1">
              <a:off x="1667" y="2308"/>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82" name="Line 3268"/>
            <p:cNvSpPr>
              <a:spLocks noChangeShapeType="1"/>
            </p:cNvSpPr>
            <p:nvPr/>
          </p:nvSpPr>
          <p:spPr bwMode="auto">
            <a:xfrm flipH="1">
              <a:off x="1667" y="2297"/>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83" name="Line 3269"/>
            <p:cNvSpPr>
              <a:spLocks noChangeShapeType="1"/>
            </p:cNvSpPr>
            <p:nvPr/>
          </p:nvSpPr>
          <p:spPr bwMode="auto">
            <a:xfrm flipH="1">
              <a:off x="1667" y="2286"/>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84" name="Line 3270"/>
            <p:cNvSpPr>
              <a:spLocks noChangeShapeType="1"/>
            </p:cNvSpPr>
            <p:nvPr/>
          </p:nvSpPr>
          <p:spPr bwMode="auto">
            <a:xfrm flipH="1">
              <a:off x="1667" y="2275"/>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85" name="Line 3271"/>
            <p:cNvSpPr>
              <a:spLocks noChangeShapeType="1"/>
            </p:cNvSpPr>
            <p:nvPr/>
          </p:nvSpPr>
          <p:spPr bwMode="auto">
            <a:xfrm flipH="1">
              <a:off x="1667" y="2264"/>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86" name="Line 3272"/>
            <p:cNvSpPr>
              <a:spLocks noChangeShapeType="1"/>
            </p:cNvSpPr>
            <p:nvPr/>
          </p:nvSpPr>
          <p:spPr bwMode="auto">
            <a:xfrm flipH="1">
              <a:off x="1667" y="2253"/>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87" name="Line 3273"/>
            <p:cNvSpPr>
              <a:spLocks noChangeShapeType="1"/>
            </p:cNvSpPr>
            <p:nvPr/>
          </p:nvSpPr>
          <p:spPr bwMode="auto">
            <a:xfrm flipH="1">
              <a:off x="1667" y="2241"/>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88" name="Line 3274"/>
            <p:cNvSpPr>
              <a:spLocks noChangeShapeType="1"/>
            </p:cNvSpPr>
            <p:nvPr/>
          </p:nvSpPr>
          <p:spPr bwMode="auto">
            <a:xfrm flipH="1">
              <a:off x="1667" y="2231"/>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89" name="Line 3275"/>
            <p:cNvSpPr>
              <a:spLocks noChangeShapeType="1"/>
            </p:cNvSpPr>
            <p:nvPr/>
          </p:nvSpPr>
          <p:spPr bwMode="auto">
            <a:xfrm flipH="1">
              <a:off x="1667" y="2219"/>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90" name="Line 3276"/>
            <p:cNvSpPr>
              <a:spLocks noChangeShapeType="1"/>
            </p:cNvSpPr>
            <p:nvPr/>
          </p:nvSpPr>
          <p:spPr bwMode="auto">
            <a:xfrm flipH="1">
              <a:off x="1667" y="2208"/>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91" name="Line 3277"/>
            <p:cNvSpPr>
              <a:spLocks noChangeShapeType="1"/>
            </p:cNvSpPr>
            <p:nvPr/>
          </p:nvSpPr>
          <p:spPr bwMode="auto">
            <a:xfrm flipH="1">
              <a:off x="1667" y="2197"/>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92" name="Line 3278"/>
            <p:cNvSpPr>
              <a:spLocks noChangeShapeType="1"/>
            </p:cNvSpPr>
            <p:nvPr/>
          </p:nvSpPr>
          <p:spPr bwMode="auto">
            <a:xfrm flipH="1">
              <a:off x="1667" y="2186"/>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93" name="Line 3279"/>
            <p:cNvSpPr>
              <a:spLocks noChangeShapeType="1"/>
            </p:cNvSpPr>
            <p:nvPr/>
          </p:nvSpPr>
          <p:spPr bwMode="auto">
            <a:xfrm flipH="1">
              <a:off x="1667" y="2175"/>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94" name="Line 3280"/>
            <p:cNvSpPr>
              <a:spLocks noChangeShapeType="1"/>
            </p:cNvSpPr>
            <p:nvPr/>
          </p:nvSpPr>
          <p:spPr bwMode="auto">
            <a:xfrm flipH="1">
              <a:off x="1667" y="2164"/>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95" name="Line 3281"/>
            <p:cNvSpPr>
              <a:spLocks noChangeShapeType="1"/>
            </p:cNvSpPr>
            <p:nvPr/>
          </p:nvSpPr>
          <p:spPr bwMode="auto">
            <a:xfrm flipH="1">
              <a:off x="1667" y="2152"/>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96" name="Line 3282"/>
            <p:cNvSpPr>
              <a:spLocks noChangeShapeType="1"/>
            </p:cNvSpPr>
            <p:nvPr/>
          </p:nvSpPr>
          <p:spPr bwMode="auto">
            <a:xfrm flipH="1">
              <a:off x="1667" y="2142"/>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97" name="Line 3283"/>
            <p:cNvSpPr>
              <a:spLocks noChangeShapeType="1"/>
            </p:cNvSpPr>
            <p:nvPr/>
          </p:nvSpPr>
          <p:spPr bwMode="auto">
            <a:xfrm flipH="1">
              <a:off x="1667" y="2130"/>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98" name="Line 3284"/>
            <p:cNvSpPr>
              <a:spLocks noChangeShapeType="1"/>
            </p:cNvSpPr>
            <p:nvPr/>
          </p:nvSpPr>
          <p:spPr bwMode="auto">
            <a:xfrm flipH="1">
              <a:off x="1667" y="2119"/>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99" name="Line 3285"/>
            <p:cNvSpPr>
              <a:spLocks noChangeShapeType="1"/>
            </p:cNvSpPr>
            <p:nvPr/>
          </p:nvSpPr>
          <p:spPr bwMode="auto">
            <a:xfrm flipH="1">
              <a:off x="1667" y="2109"/>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00" name="Line 3286"/>
            <p:cNvSpPr>
              <a:spLocks noChangeShapeType="1"/>
            </p:cNvSpPr>
            <p:nvPr/>
          </p:nvSpPr>
          <p:spPr bwMode="auto">
            <a:xfrm flipH="1">
              <a:off x="1667" y="2097"/>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01" name="Line 3287"/>
            <p:cNvSpPr>
              <a:spLocks noChangeShapeType="1"/>
            </p:cNvSpPr>
            <p:nvPr/>
          </p:nvSpPr>
          <p:spPr bwMode="auto">
            <a:xfrm flipH="1">
              <a:off x="1667" y="2087"/>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02" name="Line 3288"/>
            <p:cNvSpPr>
              <a:spLocks noChangeShapeType="1"/>
            </p:cNvSpPr>
            <p:nvPr/>
          </p:nvSpPr>
          <p:spPr bwMode="auto">
            <a:xfrm flipH="1">
              <a:off x="1667" y="2075"/>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03" name="Line 3289"/>
            <p:cNvSpPr>
              <a:spLocks noChangeShapeType="1"/>
            </p:cNvSpPr>
            <p:nvPr/>
          </p:nvSpPr>
          <p:spPr bwMode="auto">
            <a:xfrm flipH="1">
              <a:off x="1667" y="2064"/>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04" name="Line 3290"/>
            <p:cNvSpPr>
              <a:spLocks noChangeShapeType="1"/>
            </p:cNvSpPr>
            <p:nvPr/>
          </p:nvSpPr>
          <p:spPr bwMode="auto">
            <a:xfrm flipH="1">
              <a:off x="1667" y="2053"/>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05" name="Line 3291"/>
            <p:cNvSpPr>
              <a:spLocks noChangeShapeType="1"/>
            </p:cNvSpPr>
            <p:nvPr/>
          </p:nvSpPr>
          <p:spPr bwMode="auto">
            <a:xfrm flipH="1">
              <a:off x="1667" y="2042"/>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06" name="Line 3292"/>
            <p:cNvSpPr>
              <a:spLocks noChangeShapeType="1"/>
            </p:cNvSpPr>
            <p:nvPr/>
          </p:nvSpPr>
          <p:spPr bwMode="auto">
            <a:xfrm flipH="1">
              <a:off x="1667" y="2030"/>
              <a:ext cx="34" cy="36"/>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07" name="Line 3293"/>
            <p:cNvSpPr>
              <a:spLocks noChangeShapeType="1"/>
            </p:cNvSpPr>
            <p:nvPr/>
          </p:nvSpPr>
          <p:spPr bwMode="auto">
            <a:xfrm flipH="1">
              <a:off x="1667" y="2020"/>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08" name="Line 3294"/>
            <p:cNvSpPr>
              <a:spLocks noChangeShapeType="1"/>
            </p:cNvSpPr>
            <p:nvPr/>
          </p:nvSpPr>
          <p:spPr bwMode="auto">
            <a:xfrm flipH="1">
              <a:off x="1667" y="2008"/>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09" name="Line 3295"/>
            <p:cNvSpPr>
              <a:spLocks noChangeShapeType="1"/>
            </p:cNvSpPr>
            <p:nvPr/>
          </p:nvSpPr>
          <p:spPr bwMode="auto">
            <a:xfrm flipH="1">
              <a:off x="1667" y="1998"/>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10" name="Line 3296"/>
            <p:cNvSpPr>
              <a:spLocks noChangeShapeType="1"/>
            </p:cNvSpPr>
            <p:nvPr/>
          </p:nvSpPr>
          <p:spPr bwMode="auto">
            <a:xfrm flipH="1">
              <a:off x="1667" y="1986"/>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11" name="Line 3297"/>
            <p:cNvSpPr>
              <a:spLocks noChangeShapeType="1"/>
            </p:cNvSpPr>
            <p:nvPr/>
          </p:nvSpPr>
          <p:spPr bwMode="auto">
            <a:xfrm flipH="1">
              <a:off x="1667" y="1975"/>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12" name="Line 3298"/>
            <p:cNvSpPr>
              <a:spLocks noChangeShapeType="1"/>
            </p:cNvSpPr>
            <p:nvPr/>
          </p:nvSpPr>
          <p:spPr bwMode="auto">
            <a:xfrm flipH="1">
              <a:off x="1667" y="1964"/>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13" name="Line 3299"/>
            <p:cNvSpPr>
              <a:spLocks noChangeShapeType="1"/>
            </p:cNvSpPr>
            <p:nvPr/>
          </p:nvSpPr>
          <p:spPr bwMode="auto">
            <a:xfrm flipH="1">
              <a:off x="1667" y="1953"/>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14" name="Line 3300"/>
            <p:cNvSpPr>
              <a:spLocks noChangeShapeType="1"/>
            </p:cNvSpPr>
            <p:nvPr/>
          </p:nvSpPr>
          <p:spPr bwMode="auto">
            <a:xfrm flipH="1">
              <a:off x="1667" y="1941"/>
              <a:ext cx="34" cy="36"/>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15" name="Line 3301"/>
            <p:cNvSpPr>
              <a:spLocks noChangeShapeType="1"/>
            </p:cNvSpPr>
            <p:nvPr/>
          </p:nvSpPr>
          <p:spPr bwMode="auto">
            <a:xfrm flipH="1">
              <a:off x="1667" y="1931"/>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16" name="Line 3302"/>
            <p:cNvSpPr>
              <a:spLocks noChangeShapeType="1"/>
            </p:cNvSpPr>
            <p:nvPr/>
          </p:nvSpPr>
          <p:spPr bwMode="auto">
            <a:xfrm flipH="1">
              <a:off x="1667" y="1919"/>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17" name="Line 3303"/>
            <p:cNvSpPr>
              <a:spLocks noChangeShapeType="1"/>
            </p:cNvSpPr>
            <p:nvPr/>
          </p:nvSpPr>
          <p:spPr bwMode="auto">
            <a:xfrm flipH="1">
              <a:off x="1667" y="1909"/>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18" name="Line 3304"/>
            <p:cNvSpPr>
              <a:spLocks noChangeShapeType="1"/>
            </p:cNvSpPr>
            <p:nvPr/>
          </p:nvSpPr>
          <p:spPr bwMode="auto">
            <a:xfrm flipH="1">
              <a:off x="1667" y="1897"/>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19" name="Line 3305"/>
            <p:cNvSpPr>
              <a:spLocks noChangeShapeType="1"/>
            </p:cNvSpPr>
            <p:nvPr/>
          </p:nvSpPr>
          <p:spPr bwMode="auto">
            <a:xfrm flipH="1">
              <a:off x="1667" y="1886"/>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20" name="Line 3306"/>
            <p:cNvSpPr>
              <a:spLocks noChangeShapeType="1"/>
            </p:cNvSpPr>
            <p:nvPr/>
          </p:nvSpPr>
          <p:spPr bwMode="auto">
            <a:xfrm flipH="1">
              <a:off x="1667" y="1875"/>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21" name="Line 3307"/>
            <p:cNvSpPr>
              <a:spLocks noChangeShapeType="1"/>
            </p:cNvSpPr>
            <p:nvPr/>
          </p:nvSpPr>
          <p:spPr bwMode="auto">
            <a:xfrm flipH="1">
              <a:off x="1667" y="1864"/>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22" name="Line 3308"/>
            <p:cNvSpPr>
              <a:spLocks noChangeShapeType="1"/>
            </p:cNvSpPr>
            <p:nvPr/>
          </p:nvSpPr>
          <p:spPr bwMode="auto">
            <a:xfrm flipH="1">
              <a:off x="1667" y="1852"/>
              <a:ext cx="34" cy="36"/>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23" name="Line 3309"/>
            <p:cNvSpPr>
              <a:spLocks noChangeShapeType="1"/>
            </p:cNvSpPr>
            <p:nvPr/>
          </p:nvSpPr>
          <p:spPr bwMode="auto">
            <a:xfrm flipH="1">
              <a:off x="1667" y="1842"/>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24" name="Line 3310"/>
            <p:cNvSpPr>
              <a:spLocks noChangeShapeType="1"/>
            </p:cNvSpPr>
            <p:nvPr/>
          </p:nvSpPr>
          <p:spPr bwMode="auto">
            <a:xfrm flipH="1">
              <a:off x="1667" y="1830"/>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25" name="Line 3311"/>
            <p:cNvSpPr>
              <a:spLocks noChangeShapeType="1"/>
            </p:cNvSpPr>
            <p:nvPr/>
          </p:nvSpPr>
          <p:spPr bwMode="auto">
            <a:xfrm flipH="1">
              <a:off x="1667" y="1820"/>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26" name="Line 3312"/>
            <p:cNvSpPr>
              <a:spLocks noChangeShapeType="1"/>
            </p:cNvSpPr>
            <p:nvPr/>
          </p:nvSpPr>
          <p:spPr bwMode="auto">
            <a:xfrm flipH="1">
              <a:off x="1667" y="1809"/>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27" name="Line 3313"/>
            <p:cNvSpPr>
              <a:spLocks noChangeShapeType="1"/>
            </p:cNvSpPr>
            <p:nvPr/>
          </p:nvSpPr>
          <p:spPr bwMode="auto">
            <a:xfrm flipH="1">
              <a:off x="1667" y="1797"/>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28" name="Line 3314"/>
            <p:cNvSpPr>
              <a:spLocks noChangeShapeType="1"/>
            </p:cNvSpPr>
            <p:nvPr/>
          </p:nvSpPr>
          <p:spPr bwMode="auto">
            <a:xfrm flipH="1">
              <a:off x="1667" y="1787"/>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29" name="Line 3315"/>
            <p:cNvSpPr>
              <a:spLocks noChangeShapeType="1"/>
            </p:cNvSpPr>
            <p:nvPr/>
          </p:nvSpPr>
          <p:spPr bwMode="auto">
            <a:xfrm flipH="1">
              <a:off x="1667" y="1775"/>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30" name="Line 3316"/>
            <p:cNvSpPr>
              <a:spLocks noChangeShapeType="1"/>
            </p:cNvSpPr>
            <p:nvPr/>
          </p:nvSpPr>
          <p:spPr bwMode="auto">
            <a:xfrm flipH="1">
              <a:off x="1667" y="1765"/>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31" name="Line 3317"/>
            <p:cNvSpPr>
              <a:spLocks noChangeShapeType="1"/>
            </p:cNvSpPr>
            <p:nvPr/>
          </p:nvSpPr>
          <p:spPr bwMode="auto">
            <a:xfrm flipH="1">
              <a:off x="1667" y="1753"/>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32" name="Line 3318"/>
            <p:cNvSpPr>
              <a:spLocks noChangeShapeType="1"/>
            </p:cNvSpPr>
            <p:nvPr/>
          </p:nvSpPr>
          <p:spPr bwMode="auto">
            <a:xfrm flipH="1">
              <a:off x="1667" y="1742"/>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33" name="Line 3319"/>
            <p:cNvSpPr>
              <a:spLocks noChangeShapeType="1"/>
            </p:cNvSpPr>
            <p:nvPr/>
          </p:nvSpPr>
          <p:spPr bwMode="auto">
            <a:xfrm flipH="1">
              <a:off x="1667" y="1731"/>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34" name="Line 3320"/>
            <p:cNvSpPr>
              <a:spLocks noChangeShapeType="1"/>
            </p:cNvSpPr>
            <p:nvPr/>
          </p:nvSpPr>
          <p:spPr bwMode="auto">
            <a:xfrm flipH="1">
              <a:off x="1667" y="1720"/>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35" name="Line 3321"/>
            <p:cNvSpPr>
              <a:spLocks noChangeShapeType="1"/>
            </p:cNvSpPr>
            <p:nvPr/>
          </p:nvSpPr>
          <p:spPr bwMode="auto">
            <a:xfrm flipH="1">
              <a:off x="1667" y="1708"/>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36" name="Line 3322"/>
            <p:cNvSpPr>
              <a:spLocks noChangeShapeType="1"/>
            </p:cNvSpPr>
            <p:nvPr/>
          </p:nvSpPr>
          <p:spPr bwMode="auto">
            <a:xfrm flipH="1">
              <a:off x="1667" y="1698"/>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37" name="Line 3323"/>
            <p:cNvSpPr>
              <a:spLocks noChangeShapeType="1"/>
            </p:cNvSpPr>
            <p:nvPr/>
          </p:nvSpPr>
          <p:spPr bwMode="auto">
            <a:xfrm flipH="1">
              <a:off x="1667" y="1686"/>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38" name="Line 3324"/>
            <p:cNvSpPr>
              <a:spLocks noChangeShapeType="1"/>
            </p:cNvSpPr>
            <p:nvPr/>
          </p:nvSpPr>
          <p:spPr bwMode="auto">
            <a:xfrm flipH="1">
              <a:off x="1667" y="1676"/>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39" name="Line 3325"/>
            <p:cNvSpPr>
              <a:spLocks noChangeShapeType="1"/>
            </p:cNvSpPr>
            <p:nvPr/>
          </p:nvSpPr>
          <p:spPr bwMode="auto">
            <a:xfrm flipH="1">
              <a:off x="1667" y="1664"/>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40" name="Line 3326"/>
            <p:cNvSpPr>
              <a:spLocks noChangeShapeType="1"/>
            </p:cNvSpPr>
            <p:nvPr/>
          </p:nvSpPr>
          <p:spPr bwMode="auto">
            <a:xfrm flipH="1">
              <a:off x="1667" y="1653"/>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41" name="Line 3327"/>
            <p:cNvSpPr>
              <a:spLocks noChangeShapeType="1"/>
            </p:cNvSpPr>
            <p:nvPr/>
          </p:nvSpPr>
          <p:spPr bwMode="auto">
            <a:xfrm flipH="1">
              <a:off x="1667" y="1642"/>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42" name="Line 3328"/>
            <p:cNvSpPr>
              <a:spLocks noChangeShapeType="1"/>
            </p:cNvSpPr>
            <p:nvPr/>
          </p:nvSpPr>
          <p:spPr bwMode="auto">
            <a:xfrm flipH="1">
              <a:off x="1667" y="1631"/>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43" name="Line 3329"/>
            <p:cNvSpPr>
              <a:spLocks noChangeShapeType="1"/>
            </p:cNvSpPr>
            <p:nvPr/>
          </p:nvSpPr>
          <p:spPr bwMode="auto">
            <a:xfrm flipH="1">
              <a:off x="1667" y="1619"/>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44" name="Line 3330"/>
            <p:cNvSpPr>
              <a:spLocks noChangeShapeType="1"/>
            </p:cNvSpPr>
            <p:nvPr/>
          </p:nvSpPr>
          <p:spPr bwMode="auto">
            <a:xfrm flipH="1">
              <a:off x="1667" y="1609"/>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45" name="Line 3331"/>
            <p:cNvSpPr>
              <a:spLocks noChangeShapeType="1"/>
            </p:cNvSpPr>
            <p:nvPr/>
          </p:nvSpPr>
          <p:spPr bwMode="auto">
            <a:xfrm flipH="1">
              <a:off x="1667" y="1597"/>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46" name="Line 3332"/>
            <p:cNvSpPr>
              <a:spLocks noChangeShapeType="1"/>
            </p:cNvSpPr>
            <p:nvPr/>
          </p:nvSpPr>
          <p:spPr bwMode="auto">
            <a:xfrm flipH="1">
              <a:off x="1667" y="1587"/>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47" name="Line 3333"/>
            <p:cNvSpPr>
              <a:spLocks noChangeShapeType="1"/>
            </p:cNvSpPr>
            <p:nvPr/>
          </p:nvSpPr>
          <p:spPr bwMode="auto">
            <a:xfrm flipH="1">
              <a:off x="1667" y="1575"/>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48" name="Line 3334"/>
            <p:cNvSpPr>
              <a:spLocks noChangeShapeType="1"/>
            </p:cNvSpPr>
            <p:nvPr/>
          </p:nvSpPr>
          <p:spPr bwMode="auto">
            <a:xfrm flipH="1">
              <a:off x="1667" y="1564"/>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49" name="Line 3335"/>
            <p:cNvSpPr>
              <a:spLocks noChangeShapeType="1"/>
            </p:cNvSpPr>
            <p:nvPr/>
          </p:nvSpPr>
          <p:spPr bwMode="auto">
            <a:xfrm flipH="1">
              <a:off x="1667" y="1554"/>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50" name="Line 3336"/>
            <p:cNvSpPr>
              <a:spLocks noChangeShapeType="1"/>
            </p:cNvSpPr>
            <p:nvPr/>
          </p:nvSpPr>
          <p:spPr bwMode="auto">
            <a:xfrm flipH="1">
              <a:off x="1667" y="1542"/>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51" name="Line 3337"/>
            <p:cNvSpPr>
              <a:spLocks noChangeShapeType="1"/>
            </p:cNvSpPr>
            <p:nvPr/>
          </p:nvSpPr>
          <p:spPr bwMode="auto">
            <a:xfrm flipH="1">
              <a:off x="1667" y="1530"/>
              <a:ext cx="34" cy="36"/>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52" name="Line 3338"/>
            <p:cNvSpPr>
              <a:spLocks noChangeShapeType="1"/>
            </p:cNvSpPr>
            <p:nvPr/>
          </p:nvSpPr>
          <p:spPr bwMode="auto">
            <a:xfrm flipH="1">
              <a:off x="1667" y="1520"/>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53" name="Line 3339"/>
            <p:cNvSpPr>
              <a:spLocks noChangeShapeType="1"/>
            </p:cNvSpPr>
            <p:nvPr/>
          </p:nvSpPr>
          <p:spPr bwMode="auto">
            <a:xfrm flipH="1">
              <a:off x="1667" y="1509"/>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54" name="Line 3340"/>
            <p:cNvSpPr>
              <a:spLocks noChangeShapeType="1"/>
            </p:cNvSpPr>
            <p:nvPr/>
          </p:nvSpPr>
          <p:spPr bwMode="auto">
            <a:xfrm flipH="1">
              <a:off x="1667" y="1498"/>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55" name="Line 3341"/>
            <p:cNvSpPr>
              <a:spLocks noChangeShapeType="1"/>
            </p:cNvSpPr>
            <p:nvPr/>
          </p:nvSpPr>
          <p:spPr bwMode="auto">
            <a:xfrm flipH="1">
              <a:off x="1667" y="1487"/>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56" name="Line 3342"/>
            <p:cNvSpPr>
              <a:spLocks noChangeShapeType="1"/>
            </p:cNvSpPr>
            <p:nvPr/>
          </p:nvSpPr>
          <p:spPr bwMode="auto">
            <a:xfrm flipH="1">
              <a:off x="1667" y="1475"/>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57" name="Line 3343"/>
            <p:cNvSpPr>
              <a:spLocks noChangeShapeType="1"/>
            </p:cNvSpPr>
            <p:nvPr/>
          </p:nvSpPr>
          <p:spPr bwMode="auto">
            <a:xfrm flipH="1">
              <a:off x="1667" y="1465"/>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58" name="Line 3344"/>
            <p:cNvSpPr>
              <a:spLocks noChangeShapeType="1"/>
            </p:cNvSpPr>
            <p:nvPr/>
          </p:nvSpPr>
          <p:spPr bwMode="auto">
            <a:xfrm flipH="1">
              <a:off x="1667" y="1453"/>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59" name="Line 3345"/>
            <p:cNvSpPr>
              <a:spLocks noChangeShapeType="1"/>
            </p:cNvSpPr>
            <p:nvPr/>
          </p:nvSpPr>
          <p:spPr bwMode="auto">
            <a:xfrm flipH="1">
              <a:off x="1667" y="1442"/>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60" name="Line 3346"/>
            <p:cNvSpPr>
              <a:spLocks noChangeShapeType="1"/>
            </p:cNvSpPr>
            <p:nvPr/>
          </p:nvSpPr>
          <p:spPr bwMode="auto">
            <a:xfrm flipH="1">
              <a:off x="1667" y="1431"/>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61" name="Line 3347"/>
            <p:cNvSpPr>
              <a:spLocks noChangeShapeType="1"/>
            </p:cNvSpPr>
            <p:nvPr/>
          </p:nvSpPr>
          <p:spPr bwMode="auto">
            <a:xfrm flipH="1">
              <a:off x="1667" y="1420"/>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62" name="Line 3348"/>
            <p:cNvSpPr>
              <a:spLocks noChangeShapeType="1"/>
            </p:cNvSpPr>
            <p:nvPr/>
          </p:nvSpPr>
          <p:spPr bwMode="auto">
            <a:xfrm flipH="1">
              <a:off x="1667" y="1409"/>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63" name="Line 3349"/>
            <p:cNvSpPr>
              <a:spLocks noChangeShapeType="1"/>
            </p:cNvSpPr>
            <p:nvPr/>
          </p:nvSpPr>
          <p:spPr bwMode="auto">
            <a:xfrm flipH="1">
              <a:off x="1667" y="1398"/>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64" name="Line 3350"/>
            <p:cNvSpPr>
              <a:spLocks noChangeShapeType="1"/>
            </p:cNvSpPr>
            <p:nvPr/>
          </p:nvSpPr>
          <p:spPr bwMode="auto">
            <a:xfrm flipH="1">
              <a:off x="1667" y="1386"/>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65" name="Line 3351"/>
            <p:cNvSpPr>
              <a:spLocks noChangeShapeType="1"/>
            </p:cNvSpPr>
            <p:nvPr/>
          </p:nvSpPr>
          <p:spPr bwMode="auto">
            <a:xfrm flipH="1">
              <a:off x="1667" y="1376"/>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66" name="Line 3352"/>
            <p:cNvSpPr>
              <a:spLocks noChangeShapeType="1"/>
            </p:cNvSpPr>
            <p:nvPr/>
          </p:nvSpPr>
          <p:spPr bwMode="auto">
            <a:xfrm flipH="1">
              <a:off x="1667" y="1364"/>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67" name="Line 3353"/>
            <p:cNvSpPr>
              <a:spLocks noChangeShapeType="1"/>
            </p:cNvSpPr>
            <p:nvPr/>
          </p:nvSpPr>
          <p:spPr bwMode="auto">
            <a:xfrm flipH="1">
              <a:off x="1667" y="1353"/>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68" name="Line 3354"/>
            <p:cNvSpPr>
              <a:spLocks noChangeShapeType="1"/>
            </p:cNvSpPr>
            <p:nvPr/>
          </p:nvSpPr>
          <p:spPr bwMode="auto">
            <a:xfrm flipH="1">
              <a:off x="1667" y="1342"/>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69" name="Line 3355"/>
            <p:cNvSpPr>
              <a:spLocks noChangeShapeType="1"/>
            </p:cNvSpPr>
            <p:nvPr/>
          </p:nvSpPr>
          <p:spPr bwMode="auto">
            <a:xfrm flipH="1">
              <a:off x="1667" y="1331"/>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70" name="Line 3356"/>
            <p:cNvSpPr>
              <a:spLocks noChangeShapeType="1"/>
            </p:cNvSpPr>
            <p:nvPr/>
          </p:nvSpPr>
          <p:spPr bwMode="auto">
            <a:xfrm flipH="1">
              <a:off x="1667" y="1320"/>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71" name="Line 3357"/>
            <p:cNvSpPr>
              <a:spLocks noChangeShapeType="1"/>
            </p:cNvSpPr>
            <p:nvPr/>
          </p:nvSpPr>
          <p:spPr bwMode="auto">
            <a:xfrm flipH="1">
              <a:off x="1667" y="1309"/>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72" name="Line 3358"/>
            <p:cNvSpPr>
              <a:spLocks noChangeShapeType="1"/>
            </p:cNvSpPr>
            <p:nvPr/>
          </p:nvSpPr>
          <p:spPr bwMode="auto">
            <a:xfrm flipH="1">
              <a:off x="1667" y="1297"/>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73" name="Line 3359"/>
            <p:cNvSpPr>
              <a:spLocks noChangeShapeType="1"/>
            </p:cNvSpPr>
            <p:nvPr/>
          </p:nvSpPr>
          <p:spPr bwMode="auto">
            <a:xfrm flipH="1">
              <a:off x="1667" y="1287"/>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74" name="Line 3360"/>
            <p:cNvSpPr>
              <a:spLocks noChangeShapeType="1"/>
            </p:cNvSpPr>
            <p:nvPr/>
          </p:nvSpPr>
          <p:spPr bwMode="auto">
            <a:xfrm flipH="1">
              <a:off x="1667" y="1275"/>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75" name="Line 3361"/>
            <p:cNvSpPr>
              <a:spLocks noChangeShapeType="1"/>
            </p:cNvSpPr>
            <p:nvPr/>
          </p:nvSpPr>
          <p:spPr bwMode="auto">
            <a:xfrm flipH="1">
              <a:off x="1667" y="1265"/>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76" name="Line 3362"/>
            <p:cNvSpPr>
              <a:spLocks noChangeShapeType="1"/>
            </p:cNvSpPr>
            <p:nvPr/>
          </p:nvSpPr>
          <p:spPr bwMode="auto">
            <a:xfrm flipH="1">
              <a:off x="1667" y="1253"/>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77" name="Line 3363"/>
            <p:cNvSpPr>
              <a:spLocks noChangeShapeType="1"/>
            </p:cNvSpPr>
            <p:nvPr/>
          </p:nvSpPr>
          <p:spPr bwMode="auto">
            <a:xfrm flipH="1">
              <a:off x="1667" y="1242"/>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78" name="Line 3364"/>
            <p:cNvSpPr>
              <a:spLocks noChangeShapeType="1"/>
            </p:cNvSpPr>
            <p:nvPr/>
          </p:nvSpPr>
          <p:spPr bwMode="auto">
            <a:xfrm flipH="1">
              <a:off x="1667" y="1231"/>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79" name="Line 3365"/>
            <p:cNvSpPr>
              <a:spLocks noChangeShapeType="1"/>
            </p:cNvSpPr>
            <p:nvPr/>
          </p:nvSpPr>
          <p:spPr bwMode="auto">
            <a:xfrm flipH="1">
              <a:off x="1667" y="1220"/>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80" name="Line 3366"/>
            <p:cNvSpPr>
              <a:spLocks noChangeShapeType="1"/>
            </p:cNvSpPr>
            <p:nvPr/>
          </p:nvSpPr>
          <p:spPr bwMode="auto">
            <a:xfrm flipH="1">
              <a:off x="1667" y="1208"/>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81" name="Line 3367"/>
            <p:cNvSpPr>
              <a:spLocks noChangeShapeType="1"/>
            </p:cNvSpPr>
            <p:nvPr/>
          </p:nvSpPr>
          <p:spPr bwMode="auto">
            <a:xfrm flipH="1">
              <a:off x="1667" y="1198"/>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82" name="Line 3368"/>
            <p:cNvSpPr>
              <a:spLocks noChangeShapeType="1"/>
            </p:cNvSpPr>
            <p:nvPr/>
          </p:nvSpPr>
          <p:spPr bwMode="auto">
            <a:xfrm flipH="1">
              <a:off x="1667" y="1186"/>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83" name="Line 3369"/>
            <p:cNvSpPr>
              <a:spLocks noChangeShapeType="1"/>
            </p:cNvSpPr>
            <p:nvPr/>
          </p:nvSpPr>
          <p:spPr bwMode="auto">
            <a:xfrm flipH="1">
              <a:off x="1667" y="1176"/>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84" name="Line 3370"/>
            <p:cNvSpPr>
              <a:spLocks noChangeShapeType="1"/>
            </p:cNvSpPr>
            <p:nvPr/>
          </p:nvSpPr>
          <p:spPr bwMode="auto">
            <a:xfrm flipH="1">
              <a:off x="1667" y="1164"/>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85" name="Line 3371"/>
            <p:cNvSpPr>
              <a:spLocks noChangeShapeType="1"/>
            </p:cNvSpPr>
            <p:nvPr/>
          </p:nvSpPr>
          <p:spPr bwMode="auto">
            <a:xfrm flipH="1">
              <a:off x="1667" y="1153"/>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86" name="Line 3372"/>
            <p:cNvSpPr>
              <a:spLocks noChangeShapeType="1"/>
            </p:cNvSpPr>
            <p:nvPr/>
          </p:nvSpPr>
          <p:spPr bwMode="auto">
            <a:xfrm flipH="1">
              <a:off x="1667" y="1143"/>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87" name="Line 3373"/>
            <p:cNvSpPr>
              <a:spLocks noChangeShapeType="1"/>
            </p:cNvSpPr>
            <p:nvPr/>
          </p:nvSpPr>
          <p:spPr bwMode="auto">
            <a:xfrm flipH="1">
              <a:off x="1667" y="1131"/>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88" name="Line 3374"/>
            <p:cNvSpPr>
              <a:spLocks noChangeShapeType="1"/>
            </p:cNvSpPr>
            <p:nvPr/>
          </p:nvSpPr>
          <p:spPr bwMode="auto">
            <a:xfrm flipH="1">
              <a:off x="1667" y="1120"/>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89" name="Line 3375"/>
            <p:cNvSpPr>
              <a:spLocks noChangeShapeType="1"/>
            </p:cNvSpPr>
            <p:nvPr/>
          </p:nvSpPr>
          <p:spPr bwMode="auto">
            <a:xfrm flipH="1">
              <a:off x="1667" y="1109"/>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90" name="Line 3376"/>
            <p:cNvSpPr>
              <a:spLocks noChangeShapeType="1"/>
            </p:cNvSpPr>
            <p:nvPr/>
          </p:nvSpPr>
          <p:spPr bwMode="auto">
            <a:xfrm flipH="1">
              <a:off x="1667" y="1098"/>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91" name="Line 3377"/>
            <p:cNvSpPr>
              <a:spLocks noChangeShapeType="1"/>
            </p:cNvSpPr>
            <p:nvPr/>
          </p:nvSpPr>
          <p:spPr bwMode="auto">
            <a:xfrm flipH="1">
              <a:off x="1667" y="1087"/>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92" name="Line 3378"/>
            <p:cNvSpPr>
              <a:spLocks noChangeShapeType="1"/>
            </p:cNvSpPr>
            <p:nvPr/>
          </p:nvSpPr>
          <p:spPr bwMode="auto">
            <a:xfrm flipH="1">
              <a:off x="1667" y="1076"/>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93" name="Line 3379"/>
            <p:cNvSpPr>
              <a:spLocks noChangeShapeType="1"/>
            </p:cNvSpPr>
            <p:nvPr/>
          </p:nvSpPr>
          <p:spPr bwMode="auto">
            <a:xfrm flipH="1">
              <a:off x="1667" y="1064"/>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94" name="Line 3380"/>
            <p:cNvSpPr>
              <a:spLocks noChangeShapeType="1"/>
            </p:cNvSpPr>
            <p:nvPr/>
          </p:nvSpPr>
          <p:spPr bwMode="auto">
            <a:xfrm flipH="1">
              <a:off x="1667" y="1054"/>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95" name="Line 3381"/>
            <p:cNvSpPr>
              <a:spLocks noChangeShapeType="1"/>
            </p:cNvSpPr>
            <p:nvPr/>
          </p:nvSpPr>
          <p:spPr bwMode="auto">
            <a:xfrm flipH="1">
              <a:off x="1667" y="1042"/>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96" name="Line 3382"/>
            <p:cNvSpPr>
              <a:spLocks noChangeShapeType="1"/>
            </p:cNvSpPr>
            <p:nvPr/>
          </p:nvSpPr>
          <p:spPr bwMode="auto">
            <a:xfrm flipH="1">
              <a:off x="1667" y="1037"/>
              <a:ext cx="30" cy="29"/>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97" name="Line 3383"/>
            <p:cNvSpPr>
              <a:spLocks noChangeShapeType="1"/>
            </p:cNvSpPr>
            <p:nvPr/>
          </p:nvSpPr>
          <p:spPr bwMode="auto">
            <a:xfrm flipH="1">
              <a:off x="1667" y="1037"/>
              <a:ext cx="18" cy="18"/>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98" name="Line 3384"/>
            <p:cNvSpPr>
              <a:spLocks noChangeShapeType="1"/>
            </p:cNvSpPr>
            <p:nvPr/>
          </p:nvSpPr>
          <p:spPr bwMode="auto">
            <a:xfrm flipH="1">
              <a:off x="1667" y="1037"/>
              <a:ext cx="7" cy="6"/>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99" name="Line 3385"/>
            <p:cNvSpPr>
              <a:spLocks noChangeShapeType="1"/>
            </p:cNvSpPr>
            <p:nvPr/>
          </p:nvSpPr>
          <p:spPr bwMode="auto">
            <a:xfrm>
              <a:off x="1694" y="1037"/>
              <a:ext cx="7" cy="6"/>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00" name="Line 3386"/>
            <p:cNvSpPr>
              <a:spLocks noChangeShapeType="1"/>
            </p:cNvSpPr>
            <p:nvPr/>
          </p:nvSpPr>
          <p:spPr bwMode="auto">
            <a:xfrm>
              <a:off x="1683" y="1037"/>
              <a:ext cx="18" cy="17"/>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01" name="Line 3387"/>
            <p:cNvSpPr>
              <a:spLocks noChangeShapeType="1"/>
            </p:cNvSpPr>
            <p:nvPr/>
          </p:nvSpPr>
          <p:spPr bwMode="auto">
            <a:xfrm>
              <a:off x="1671" y="1037"/>
              <a:ext cx="30" cy="28"/>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02" name="Line 3388"/>
            <p:cNvSpPr>
              <a:spLocks noChangeShapeType="1"/>
            </p:cNvSpPr>
            <p:nvPr/>
          </p:nvSpPr>
          <p:spPr bwMode="auto">
            <a:xfrm>
              <a:off x="1667" y="1042"/>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03" name="Line 3389"/>
            <p:cNvSpPr>
              <a:spLocks noChangeShapeType="1"/>
            </p:cNvSpPr>
            <p:nvPr/>
          </p:nvSpPr>
          <p:spPr bwMode="auto">
            <a:xfrm>
              <a:off x="1667" y="1053"/>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04" name="Line 3390"/>
            <p:cNvSpPr>
              <a:spLocks noChangeShapeType="1"/>
            </p:cNvSpPr>
            <p:nvPr/>
          </p:nvSpPr>
          <p:spPr bwMode="auto">
            <a:xfrm>
              <a:off x="1667" y="1064"/>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05" name="Line 3391"/>
            <p:cNvSpPr>
              <a:spLocks noChangeShapeType="1"/>
            </p:cNvSpPr>
            <p:nvPr/>
          </p:nvSpPr>
          <p:spPr bwMode="auto">
            <a:xfrm>
              <a:off x="1667" y="1076"/>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06" name="Line 3392"/>
            <p:cNvSpPr>
              <a:spLocks noChangeShapeType="1"/>
            </p:cNvSpPr>
            <p:nvPr/>
          </p:nvSpPr>
          <p:spPr bwMode="auto">
            <a:xfrm>
              <a:off x="1667" y="1086"/>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07" name="Line 3393"/>
            <p:cNvSpPr>
              <a:spLocks noChangeShapeType="1"/>
            </p:cNvSpPr>
            <p:nvPr/>
          </p:nvSpPr>
          <p:spPr bwMode="auto">
            <a:xfrm>
              <a:off x="1667" y="1098"/>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08" name="Line 3394"/>
            <p:cNvSpPr>
              <a:spLocks noChangeShapeType="1"/>
            </p:cNvSpPr>
            <p:nvPr/>
          </p:nvSpPr>
          <p:spPr bwMode="auto">
            <a:xfrm>
              <a:off x="1667" y="1108"/>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09" name="Line 3395"/>
            <p:cNvSpPr>
              <a:spLocks noChangeShapeType="1"/>
            </p:cNvSpPr>
            <p:nvPr/>
          </p:nvSpPr>
          <p:spPr bwMode="auto">
            <a:xfrm>
              <a:off x="1667" y="1120"/>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10" name="Line 3396"/>
            <p:cNvSpPr>
              <a:spLocks noChangeShapeType="1"/>
            </p:cNvSpPr>
            <p:nvPr/>
          </p:nvSpPr>
          <p:spPr bwMode="auto">
            <a:xfrm>
              <a:off x="1667" y="1131"/>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11" name="Line 3397"/>
            <p:cNvSpPr>
              <a:spLocks noChangeShapeType="1"/>
            </p:cNvSpPr>
            <p:nvPr/>
          </p:nvSpPr>
          <p:spPr bwMode="auto">
            <a:xfrm>
              <a:off x="1667" y="1141"/>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12" name="Line 3398"/>
            <p:cNvSpPr>
              <a:spLocks noChangeShapeType="1"/>
            </p:cNvSpPr>
            <p:nvPr/>
          </p:nvSpPr>
          <p:spPr bwMode="auto">
            <a:xfrm>
              <a:off x="1667" y="1153"/>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13" name="Line 3399"/>
            <p:cNvSpPr>
              <a:spLocks noChangeShapeType="1"/>
            </p:cNvSpPr>
            <p:nvPr/>
          </p:nvSpPr>
          <p:spPr bwMode="auto">
            <a:xfrm>
              <a:off x="1667" y="1163"/>
              <a:ext cx="34" cy="36"/>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14" name="Line 3400"/>
            <p:cNvSpPr>
              <a:spLocks noChangeShapeType="1"/>
            </p:cNvSpPr>
            <p:nvPr/>
          </p:nvSpPr>
          <p:spPr bwMode="auto">
            <a:xfrm>
              <a:off x="1667" y="1175"/>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15" name="Line 3401"/>
            <p:cNvSpPr>
              <a:spLocks noChangeShapeType="1"/>
            </p:cNvSpPr>
            <p:nvPr/>
          </p:nvSpPr>
          <p:spPr bwMode="auto">
            <a:xfrm>
              <a:off x="1667" y="1186"/>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16" name="Line 3402"/>
            <p:cNvSpPr>
              <a:spLocks noChangeShapeType="1"/>
            </p:cNvSpPr>
            <p:nvPr/>
          </p:nvSpPr>
          <p:spPr bwMode="auto">
            <a:xfrm>
              <a:off x="1667" y="1197"/>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17" name="Line 3403"/>
            <p:cNvSpPr>
              <a:spLocks noChangeShapeType="1"/>
            </p:cNvSpPr>
            <p:nvPr/>
          </p:nvSpPr>
          <p:spPr bwMode="auto">
            <a:xfrm>
              <a:off x="1667" y="1208"/>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18" name="Line 3404"/>
            <p:cNvSpPr>
              <a:spLocks noChangeShapeType="1"/>
            </p:cNvSpPr>
            <p:nvPr/>
          </p:nvSpPr>
          <p:spPr bwMode="auto">
            <a:xfrm>
              <a:off x="1667" y="1220"/>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19" name="Line 3405"/>
            <p:cNvSpPr>
              <a:spLocks noChangeShapeType="1"/>
            </p:cNvSpPr>
            <p:nvPr/>
          </p:nvSpPr>
          <p:spPr bwMode="auto">
            <a:xfrm>
              <a:off x="1667" y="1230"/>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20" name="Line 3406"/>
            <p:cNvSpPr>
              <a:spLocks noChangeShapeType="1"/>
            </p:cNvSpPr>
            <p:nvPr/>
          </p:nvSpPr>
          <p:spPr bwMode="auto">
            <a:xfrm>
              <a:off x="1667" y="1242"/>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21" name="Line 3407"/>
            <p:cNvSpPr>
              <a:spLocks noChangeShapeType="1"/>
            </p:cNvSpPr>
            <p:nvPr/>
          </p:nvSpPr>
          <p:spPr bwMode="auto">
            <a:xfrm>
              <a:off x="1667" y="1252"/>
              <a:ext cx="34" cy="36"/>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22" name="Line 3408"/>
            <p:cNvSpPr>
              <a:spLocks noChangeShapeType="1"/>
            </p:cNvSpPr>
            <p:nvPr/>
          </p:nvSpPr>
          <p:spPr bwMode="auto">
            <a:xfrm>
              <a:off x="1667" y="1264"/>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23" name="Line 3409"/>
            <p:cNvSpPr>
              <a:spLocks noChangeShapeType="1"/>
            </p:cNvSpPr>
            <p:nvPr/>
          </p:nvSpPr>
          <p:spPr bwMode="auto">
            <a:xfrm>
              <a:off x="1667" y="1275"/>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24" name="Line 3410"/>
            <p:cNvSpPr>
              <a:spLocks noChangeShapeType="1"/>
            </p:cNvSpPr>
            <p:nvPr/>
          </p:nvSpPr>
          <p:spPr bwMode="auto">
            <a:xfrm>
              <a:off x="1667" y="1286"/>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25" name="Line 3411"/>
            <p:cNvSpPr>
              <a:spLocks noChangeShapeType="1"/>
            </p:cNvSpPr>
            <p:nvPr/>
          </p:nvSpPr>
          <p:spPr bwMode="auto">
            <a:xfrm>
              <a:off x="1667" y="1297"/>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26" name="Line 3412"/>
            <p:cNvSpPr>
              <a:spLocks noChangeShapeType="1"/>
            </p:cNvSpPr>
            <p:nvPr/>
          </p:nvSpPr>
          <p:spPr bwMode="auto">
            <a:xfrm>
              <a:off x="1667" y="1309"/>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27" name="Line 3413"/>
            <p:cNvSpPr>
              <a:spLocks noChangeShapeType="1"/>
            </p:cNvSpPr>
            <p:nvPr/>
          </p:nvSpPr>
          <p:spPr bwMode="auto">
            <a:xfrm>
              <a:off x="1667" y="1319"/>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28" name="Line 3414"/>
            <p:cNvSpPr>
              <a:spLocks noChangeShapeType="1"/>
            </p:cNvSpPr>
            <p:nvPr/>
          </p:nvSpPr>
          <p:spPr bwMode="auto">
            <a:xfrm>
              <a:off x="1667" y="1331"/>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29" name="Line 3415"/>
            <p:cNvSpPr>
              <a:spLocks noChangeShapeType="1"/>
            </p:cNvSpPr>
            <p:nvPr/>
          </p:nvSpPr>
          <p:spPr bwMode="auto">
            <a:xfrm>
              <a:off x="1667" y="1341"/>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30" name="Line 3416"/>
            <p:cNvSpPr>
              <a:spLocks noChangeShapeType="1"/>
            </p:cNvSpPr>
            <p:nvPr/>
          </p:nvSpPr>
          <p:spPr bwMode="auto">
            <a:xfrm>
              <a:off x="1667" y="1353"/>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31" name="Line 3417"/>
            <p:cNvSpPr>
              <a:spLocks noChangeShapeType="1"/>
            </p:cNvSpPr>
            <p:nvPr/>
          </p:nvSpPr>
          <p:spPr bwMode="auto">
            <a:xfrm>
              <a:off x="1667" y="1364"/>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32" name="Line 3418"/>
            <p:cNvSpPr>
              <a:spLocks noChangeShapeType="1"/>
            </p:cNvSpPr>
            <p:nvPr/>
          </p:nvSpPr>
          <p:spPr bwMode="auto">
            <a:xfrm>
              <a:off x="1667" y="1375"/>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33" name="Line 3419"/>
            <p:cNvSpPr>
              <a:spLocks noChangeShapeType="1"/>
            </p:cNvSpPr>
            <p:nvPr/>
          </p:nvSpPr>
          <p:spPr bwMode="auto">
            <a:xfrm>
              <a:off x="1667" y="1386"/>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34" name="Line 3420"/>
            <p:cNvSpPr>
              <a:spLocks noChangeShapeType="1"/>
            </p:cNvSpPr>
            <p:nvPr/>
          </p:nvSpPr>
          <p:spPr bwMode="auto">
            <a:xfrm>
              <a:off x="1667" y="1398"/>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4" name="Group 3622"/>
          <p:cNvGrpSpPr>
            <a:grpSpLocks/>
          </p:cNvGrpSpPr>
          <p:nvPr/>
        </p:nvGrpSpPr>
        <p:grpSpPr bwMode="auto">
          <a:xfrm>
            <a:off x="4007807" y="1540507"/>
            <a:ext cx="109538" cy="3454402"/>
            <a:chOff x="1667" y="1036"/>
            <a:chExt cx="69" cy="2176"/>
          </a:xfrm>
        </p:grpSpPr>
        <p:sp>
          <p:nvSpPr>
            <p:cNvPr id="7135" name="Line 3422"/>
            <p:cNvSpPr>
              <a:spLocks noChangeShapeType="1"/>
            </p:cNvSpPr>
            <p:nvPr/>
          </p:nvSpPr>
          <p:spPr bwMode="auto">
            <a:xfrm>
              <a:off x="1667" y="1408"/>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36" name="Line 3423"/>
            <p:cNvSpPr>
              <a:spLocks noChangeShapeType="1"/>
            </p:cNvSpPr>
            <p:nvPr/>
          </p:nvSpPr>
          <p:spPr bwMode="auto">
            <a:xfrm>
              <a:off x="1667" y="1420"/>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37" name="Line 3424"/>
            <p:cNvSpPr>
              <a:spLocks noChangeShapeType="1"/>
            </p:cNvSpPr>
            <p:nvPr/>
          </p:nvSpPr>
          <p:spPr bwMode="auto">
            <a:xfrm>
              <a:off x="1667" y="1430"/>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38" name="Line 3425"/>
            <p:cNvSpPr>
              <a:spLocks noChangeShapeType="1"/>
            </p:cNvSpPr>
            <p:nvPr/>
          </p:nvSpPr>
          <p:spPr bwMode="auto">
            <a:xfrm>
              <a:off x="1667" y="1442"/>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39" name="Line 3426"/>
            <p:cNvSpPr>
              <a:spLocks noChangeShapeType="1"/>
            </p:cNvSpPr>
            <p:nvPr/>
          </p:nvSpPr>
          <p:spPr bwMode="auto">
            <a:xfrm>
              <a:off x="1667" y="1453"/>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40" name="Line 3427"/>
            <p:cNvSpPr>
              <a:spLocks noChangeShapeType="1"/>
            </p:cNvSpPr>
            <p:nvPr/>
          </p:nvSpPr>
          <p:spPr bwMode="auto">
            <a:xfrm>
              <a:off x="1667" y="1463"/>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41" name="Line 3428"/>
            <p:cNvSpPr>
              <a:spLocks noChangeShapeType="1"/>
            </p:cNvSpPr>
            <p:nvPr/>
          </p:nvSpPr>
          <p:spPr bwMode="auto">
            <a:xfrm>
              <a:off x="1667" y="1475"/>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42" name="Line 3429"/>
            <p:cNvSpPr>
              <a:spLocks noChangeShapeType="1"/>
            </p:cNvSpPr>
            <p:nvPr/>
          </p:nvSpPr>
          <p:spPr bwMode="auto">
            <a:xfrm>
              <a:off x="1667" y="1487"/>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43" name="Line 3430"/>
            <p:cNvSpPr>
              <a:spLocks noChangeShapeType="1"/>
            </p:cNvSpPr>
            <p:nvPr/>
          </p:nvSpPr>
          <p:spPr bwMode="auto">
            <a:xfrm>
              <a:off x="1667" y="1497"/>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44" name="Line 3431"/>
            <p:cNvSpPr>
              <a:spLocks noChangeShapeType="1"/>
            </p:cNvSpPr>
            <p:nvPr/>
          </p:nvSpPr>
          <p:spPr bwMode="auto">
            <a:xfrm>
              <a:off x="1667" y="1509"/>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45" name="Line 3432"/>
            <p:cNvSpPr>
              <a:spLocks noChangeShapeType="1"/>
            </p:cNvSpPr>
            <p:nvPr/>
          </p:nvSpPr>
          <p:spPr bwMode="auto">
            <a:xfrm>
              <a:off x="1667" y="1519"/>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46" name="Line 3433"/>
            <p:cNvSpPr>
              <a:spLocks noChangeShapeType="1"/>
            </p:cNvSpPr>
            <p:nvPr/>
          </p:nvSpPr>
          <p:spPr bwMode="auto">
            <a:xfrm>
              <a:off x="1667" y="1530"/>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47" name="Line 3434"/>
            <p:cNvSpPr>
              <a:spLocks noChangeShapeType="1"/>
            </p:cNvSpPr>
            <p:nvPr/>
          </p:nvSpPr>
          <p:spPr bwMode="auto">
            <a:xfrm>
              <a:off x="1667" y="1542"/>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48" name="Line 3435"/>
            <p:cNvSpPr>
              <a:spLocks noChangeShapeType="1"/>
            </p:cNvSpPr>
            <p:nvPr/>
          </p:nvSpPr>
          <p:spPr bwMode="auto">
            <a:xfrm>
              <a:off x="1667" y="1552"/>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49" name="Line 3436"/>
            <p:cNvSpPr>
              <a:spLocks noChangeShapeType="1"/>
            </p:cNvSpPr>
            <p:nvPr/>
          </p:nvSpPr>
          <p:spPr bwMode="auto">
            <a:xfrm>
              <a:off x="1667" y="1564"/>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50" name="Line 3437"/>
            <p:cNvSpPr>
              <a:spLocks noChangeShapeType="1"/>
            </p:cNvSpPr>
            <p:nvPr/>
          </p:nvSpPr>
          <p:spPr bwMode="auto">
            <a:xfrm>
              <a:off x="1667" y="1575"/>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51" name="Line 3438"/>
            <p:cNvSpPr>
              <a:spLocks noChangeShapeType="1"/>
            </p:cNvSpPr>
            <p:nvPr/>
          </p:nvSpPr>
          <p:spPr bwMode="auto">
            <a:xfrm>
              <a:off x="1667" y="1586"/>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52" name="Line 3439"/>
            <p:cNvSpPr>
              <a:spLocks noChangeShapeType="1"/>
            </p:cNvSpPr>
            <p:nvPr/>
          </p:nvSpPr>
          <p:spPr bwMode="auto">
            <a:xfrm>
              <a:off x="1667" y="1597"/>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53" name="Line 3440"/>
            <p:cNvSpPr>
              <a:spLocks noChangeShapeType="1"/>
            </p:cNvSpPr>
            <p:nvPr/>
          </p:nvSpPr>
          <p:spPr bwMode="auto">
            <a:xfrm>
              <a:off x="1667" y="1608"/>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54" name="Line 3441"/>
            <p:cNvSpPr>
              <a:spLocks noChangeShapeType="1"/>
            </p:cNvSpPr>
            <p:nvPr/>
          </p:nvSpPr>
          <p:spPr bwMode="auto">
            <a:xfrm>
              <a:off x="1667" y="1619"/>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55" name="Line 3442"/>
            <p:cNvSpPr>
              <a:spLocks noChangeShapeType="1"/>
            </p:cNvSpPr>
            <p:nvPr/>
          </p:nvSpPr>
          <p:spPr bwMode="auto">
            <a:xfrm>
              <a:off x="1667" y="1631"/>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56" name="Line 3443"/>
            <p:cNvSpPr>
              <a:spLocks noChangeShapeType="1"/>
            </p:cNvSpPr>
            <p:nvPr/>
          </p:nvSpPr>
          <p:spPr bwMode="auto">
            <a:xfrm>
              <a:off x="1667" y="1641"/>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57" name="Line 3444"/>
            <p:cNvSpPr>
              <a:spLocks noChangeShapeType="1"/>
            </p:cNvSpPr>
            <p:nvPr/>
          </p:nvSpPr>
          <p:spPr bwMode="auto">
            <a:xfrm>
              <a:off x="1667" y="1653"/>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58" name="Line 3445"/>
            <p:cNvSpPr>
              <a:spLocks noChangeShapeType="1"/>
            </p:cNvSpPr>
            <p:nvPr/>
          </p:nvSpPr>
          <p:spPr bwMode="auto">
            <a:xfrm>
              <a:off x="1667" y="1663"/>
              <a:ext cx="34" cy="36"/>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59" name="Line 3446"/>
            <p:cNvSpPr>
              <a:spLocks noChangeShapeType="1"/>
            </p:cNvSpPr>
            <p:nvPr/>
          </p:nvSpPr>
          <p:spPr bwMode="auto">
            <a:xfrm>
              <a:off x="1667" y="1675"/>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60" name="Line 3447"/>
            <p:cNvSpPr>
              <a:spLocks noChangeShapeType="1"/>
            </p:cNvSpPr>
            <p:nvPr/>
          </p:nvSpPr>
          <p:spPr bwMode="auto">
            <a:xfrm>
              <a:off x="1667" y="1686"/>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61" name="Line 3448"/>
            <p:cNvSpPr>
              <a:spLocks noChangeShapeType="1"/>
            </p:cNvSpPr>
            <p:nvPr/>
          </p:nvSpPr>
          <p:spPr bwMode="auto">
            <a:xfrm>
              <a:off x="1667" y="1697"/>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62" name="Line 3449"/>
            <p:cNvSpPr>
              <a:spLocks noChangeShapeType="1"/>
            </p:cNvSpPr>
            <p:nvPr/>
          </p:nvSpPr>
          <p:spPr bwMode="auto">
            <a:xfrm>
              <a:off x="1667" y="1708"/>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63" name="Line 3450"/>
            <p:cNvSpPr>
              <a:spLocks noChangeShapeType="1"/>
            </p:cNvSpPr>
            <p:nvPr/>
          </p:nvSpPr>
          <p:spPr bwMode="auto">
            <a:xfrm>
              <a:off x="1667" y="1720"/>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64" name="Line 3451"/>
            <p:cNvSpPr>
              <a:spLocks noChangeShapeType="1"/>
            </p:cNvSpPr>
            <p:nvPr/>
          </p:nvSpPr>
          <p:spPr bwMode="auto">
            <a:xfrm>
              <a:off x="1667" y="1730"/>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65" name="Line 3452"/>
            <p:cNvSpPr>
              <a:spLocks noChangeShapeType="1"/>
            </p:cNvSpPr>
            <p:nvPr/>
          </p:nvSpPr>
          <p:spPr bwMode="auto">
            <a:xfrm>
              <a:off x="1667" y="1742"/>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66" name="Line 3453"/>
            <p:cNvSpPr>
              <a:spLocks noChangeShapeType="1"/>
            </p:cNvSpPr>
            <p:nvPr/>
          </p:nvSpPr>
          <p:spPr bwMode="auto">
            <a:xfrm>
              <a:off x="1667" y="1752"/>
              <a:ext cx="34" cy="36"/>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67" name="Line 3454"/>
            <p:cNvSpPr>
              <a:spLocks noChangeShapeType="1"/>
            </p:cNvSpPr>
            <p:nvPr/>
          </p:nvSpPr>
          <p:spPr bwMode="auto">
            <a:xfrm>
              <a:off x="1667" y="1764"/>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68" name="Line 3455"/>
            <p:cNvSpPr>
              <a:spLocks noChangeShapeType="1"/>
            </p:cNvSpPr>
            <p:nvPr/>
          </p:nvSpPr>
          <p:spPr bwMode="auto">
            <a:xfrm>
              <a:off x="1667" y="1775"/>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69" name="Line 3456"/>
            <p:cNvSpPr>
              <a:spLocks noChangeShapeType="1"/>
            </p:cNvSpPr>
            <p:nvPr/>
          </p:nvSpPr>
          <p:spPr bwMode="auto">
            <a:xfrm>
              <a:off x="1667" y="1785"/>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70" name="Line 3457"/>
            <p:cNvSpPr>
              <a:spLocks noChangeShapeType="1"/>
            </p:cNvSpPr>
            <p:nvPr/>
          </p:nvSpPr>
          <p:spPr bwMode="auto">
            <a:xfrm>
              <a:off x="1667" y="1797"/>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71" name="Line 3458"/>
            <p:cNvSpPr>
              <a:spLocks noChangeShapeType="1"/>
            </p:cNvSpPr>
            <p:nvPr/>
          </p:nvSpPr>
          <p:spPr bwMode="auto">
            <a:xfrm>
              <a:off x="1667" y="1809"/>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72" name="Line 3459"/>
            <p:cNvSpPr>
              <a:spLocks noChangeShapeType="1"/>
            </p:cNvSpPr>
            <p:nvPr/>
          </p:nvSpPr>
          <p:spPr bwMode="auto">
            <a:xfrm>
              <a:off x="1667" y="1819"/>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73" name="Line 3460"/>
            <p:cNvSpPr>
              <a:spLocks noChangeShapeType="1"/>
            </p:cNvSpPr>
            <p:nvPr/>
          </p:nvSpPr>
          <p:spPr bwMode="auto">
            <a:xfrm>
              <a:off x="1667" y="1830"/>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74" name="Line 3461"/>
            <p:cNvSpPr>
              <a:spLocks noChangeShapeType="1"/>
            </p:cNvSpPr>
            <p:nvPr/>
          </p:nvSpPr>
          <p:spPr bwMode="auto">
            <a:xfrm>
              <a:off x="1667" y="1841"/>
              <a:ext cx="34" cy="36"/>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75" name="Line 3462"/>
            <p:cNvSpPr>
              <a:spLocks noChangeShapeType="1"/>
            </p:cNvSpPr>
            <p:nvPr/>
          </p:nvSpPr>
          <p:spPr bwMode="auto">
            <a:xfrm>
              <a:off x="1667" y="1852"/>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76" name="Line 3463"/>
            <p:cNvSpPr>
              <a:spLocks noChangeShapeType="1"/>
            </p:cNvSpPr>
            <p:nvPr/>
          </p:nvSpPr>
          <p:spPr bwMode="auto">
            <a:xfrm>
              <a:off x="1667" y="1864"/>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77" name="Line 3464"/>
            <p:cNvSpPr>
              <a:spLocks noChangeShapeType="1"/>
            </p:cNvSpPr>
            <p:nvPr/>
          </p:nvSpPr>
          <p:spPr bwMode="auto">
            <a:xfrm>
              <a:off x="1667" y="1874"/>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78" name="Line 3465"/>
            <p:cNvSpPr>
              <a:spLocks noChangeShapeType="1"/>
            </p:cNvSpPr>
            <p:nvPr/>
          </p:nvSpPr>
          <p:spPr bwMode="auto">
            <a:xfrm>
              <a:off x="1667" y="1886"/>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79" name="Line 3466"/>
            <p:cNvSpPr>
              <a:spLocks noChangeShapeType="1"/>
            </p:cNvSpPr>
            <p:nvPr/>
          </p:nvSpPr>
          <p:spPr bwMode="auto">
            <a:xfrm>
              <a:off x="1667" y="1897"/>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80" name="Line 3467"/>
            <p:cNvSpPr>
              <a:spLocks noChangeShapeType="1"/>
            </p:cNvSpPr>
            <p:nvPr/>
          </p:nvSpPr>
          <p:spPr bwMode="auto">
            <a:xfrm>
              <a:off x="1667" y="1908"/>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81" name="Line 3468"/>
            <p:cNvSpPr>
              <a:spLocks noChangeShapeType="1"/>
            </p:cNvSpPr>
            <p:nvPr/>
          </p:nvSpPr>
          <p:spPr bwMode="auto">
            <a:xfrm>
              <a:off x="1667" y="1919"/>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82" name="Line 3469"/>
            <p:cNvSpPr>
              <a:spLocks noChangeShapeType="1"/>
            </p:cNvSpPr>
            <p:nvPr/>
          </p:nvSpPr>
          <p:spPr bwMode="auto">
            <a:xfrm>
              <a:off x="1667" y="1930"/>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83" name="Line 3470"/>
            <p:cNvSpPr>
              <a:spLocks noChangeShapeType="1"/>
            </p:cNvSpPr>
            <p:nvPr/>
          </p:nvSpPr>
          <p:spPr bwMode="auto">
            <a:xfrm>
              <a:off x="1667" y="1941"/>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84" name="Line 3471"/>
            <p:cNvSpPr>
              <a:spLocks noChangeShapeType="1"/>
            </p:cNvSpPr>
            <p:nvPr/>
          </p:nvSpPr>
          <p:spPr bwMode="auto">
            <a:xfrm>
              <a:off x="1667" y="1953"/>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85" name="Line 3472"/>
            <p:cNvSpPr>
              <a:spLocks noChangeShapeType="1"/>
            </p:cNvSpPr>
            <p:nvPr/>
          </p:nvSpPr>
          <p:spPr bwMode="auto">
            <a:xfrm>
              <a:off x="1667" y="1963"/>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86" name="Line 3473"/>
            <p:cNvSpPr>
              <a:spLocks noChangeShapeType="1"/>
            </p:cNvSpPr>
            <p:nvPr/>
          </p:nvSpPr>
          <p:spPr bwMode="auto">
            <a:xfrm>
              <a:off x="1667" y="1975"/>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87" name="Line 3474"/>
            <p:cNvSpPr>
              <a:spLocks noChangeShapeType="1"/>
            </p:cNvSpPr>
            <p:nvPr/>
          </p:nvSpPr>
          <p:spPr bwMode="auto">
            <a:xfrm>
              <a:off x="1667" y="1986"/>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88" name="Line 3475"/>
            <p:cNvSpPr>
              <a:spLocks noChangeShapeType="1"/>
            </p:cNvSpPr>
            <p:nvPr/>
          </p:nvSpPr>
          <p:spPr bwMode="auto">
            <a:xfrm>
              <a:off x="1667" y="1997"/>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89" name="Line 3476"/>
            <p:cNvSpPr>
              <a:spLocks noChangeShapeType="1"/>
            </p:cNvSpPr>
            <p:nvPr/>
          </p:nvSpPr>
          <p:spPr bwMode="auto">
            <a:xfrm>
              <a:off x="1667" y="2008"/>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90" name="Line 3477"/>
            <p:cNvSpPr>
              <a:spLocks noChangeShapeType="1"/>
            </p:cNvSpPr>
            <p:nvPr/>
          </p:nvSpPr>
          <p:spPr bwMode="auto">
            <a:xfrm>
              <a:off x="1667" y="2019"/>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91" name="Line 3478"/>
            <p:cNvSpPr>
              <a:spLocks noChangeShapeType="1"/>
            </p:cNvSpPr>
            <p:nvPr/>
          </p:nvSpPr>
          <p:spPr bwMode="auto">
            <a:xfrm>
              <a:off x="1667" y="2030"/>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92" name="Line 3479"/>
            <p:cNvSpPr>
              <a:spLocks noChangeShapeType="1"/>
            </p:cNvSpPr>
            <p:nvPr/>
          </p:nvSpPr>
          <p:spPr bwMode="auto">
            <a:xfrm>
              <a:off x="1667" y="2042"/>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93" name="Line 3480"/>
            <p:cNvSpPr>
              <a:spLocks noChangeShapeType="1"/>
            </p:cNvSpPr>
            <p:nvPr/>
          </p:nvSpPr>
          <p:spPr bwMode="auto">
            <a:xfrm>
              <a:off x="1667" y="2052"/>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94" name="Line 3481"/>
            <p:cNvSpPr>
              <a:spLocks noChangeShapeType="1"/>
            </p:cNvSpPr>
            <p:nvPr/>
          </p:nvSpPr>
          <p:spPr bwMode="auto">
            <a:xfrm>
              <a:off x="1667" y="2064"/>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95" name="Line 3482"/>
            <p:cNvSpPr>
              <a:spLocks noChangeShapeType="1"/>
            </p:cNvSpPr>
            <p:nvPr/>
          </p:nvSpPr>
          <p:spPr bwMode="auto">
            <a:xfrm>
              <a:off x="1667" y="2075"/>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96" name="Line 3483"/>
            <p:cNvSpPr>
              <a:spLocks noChangeShapeType="1"/>
            </p:cNvSpPr>
            <p:nvPr/>
          </p:nvSpPr>
          <p:spPr bwMode="auto">
            <a:xfrm>
              <a:off x="1667" y="2085"/>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97" name="Line 3484"/>
            <p:cNvSpPr>
              <a:spLocks noChangeShapeType="1"/>
            </p:cNvSpPr>
            <p:nvPr/>
          </p:nvSpPr>
          <p:spPr bwMode="auto">
            <a:xfrm>
              <a:off x="1667" y="2097"/>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98" name="Line 3485"/>
            <p:cNvSpPr>
              <a:spLocks noChangeShapeType="1"/>
            </p:cNvSpPr>
            <p:nvPr/>
          </p:nvSpPr>
          <p:spPr bwMode="auto">
            <a:xfrm>
              <a:off x="1667" y="2107"/>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99" name="Line 3486"/>
            <p:cNvSpPr>
              <a:spLocks noChangeShapeType="1"/>
            </p:cNvSpPr>
            <p:nvPr/>
          </p:nvSpPr>
          <p:spPr bwMode="auto">
            <a:xfrm>
              <a:off x="1667" y="2119"/>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00" name="Line 3487"/>
            <p:cNvSpPr>
              <a:spLocks noChangeShapeType="1"/>
            </p:cNvSpPr>
            <p:nvPr/>
          </p:nvSpPr>
          <p:spPr bwMode="auto">
            <a:xfrm>
              <a:off x="1667" y="2130"/>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01" name="Line 3488"/>
            <p:cNvSpPr>
              <a:spLocks noChangeShapeType="1"/>
            </p:cNvSpPr>
            <p:nvPr/>
          </p:nvSpPr>
          <p:spPr bwMode="auto">
            <a:xfrm>
              <a:off x="1667" y="2141"/>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02" name="Line 3489"/>
            <p:cNvSpPr>
              <a:spLocks noChangeShapeType="1"/>
            </p:cNvSpPr>
            <p:nvPr/>
          </p:nvSpPr>
          <p:spPr bwMode="auto">
            <a:xfrm>
              <a:off x="1667" y="2152"/>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03" name="Line 3490"/>
            <p:cNvSpPr>
              <a:spLocks noChangeShapeType="1"/>
            </p:cNvSpPr>
            <p:nvPr/>
          </p:nvSpPr>
          <p:spPr bwMode="auto">
            <a:xfrm>
              <a:off x="1667" y="2164"/>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04" name="Line 3491"/>
            <p:cNvSpPr>
              <a:spLocks noChangeShapeType="1"/>
            </p:cNvSpPr>
            <p:nvPr/>
          </p:nvSpPr>
          <p:spPr bwMode="auto">
            <a:xfrm>
              <a:off x="1667" y="2174"/>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05" name="Line 3492"/>
            <p:cNvSpPr>
              <a:spLocks noChangeShapeType="1"/>
            </p:cNvSpPr>
            <p:nvPr/>
          </p:nvSpPr>
          <p:spPr bwMode="auto">
            <a:xfrm>
              <a:off x="1667" y="2186"/>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06" name="Line 3493"/>
            <p:cNvSpPr>
              <a:spLocks noChangeShapeType="1"/>
            </p:cNvSpPr>
            <p:nvPr/>
          </p:nvSpPr>
          <p:spPr bwMode="auto">
            <a:xfrm>
              <a:off x="1667" y="2196"/>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07" name="Line 3494"/>
            <p:cNvSpPr>
              <a:spLocks noChangeShapeType="1"/>
            </p:cNvSpPr>
            <p:nvPr/>
          </p:nvSpPr>
          <p:spPr bwMode="auto">
            <a:xfrm>
              <a:off x="1667" y="2208"/>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08" name="Line 3495"/>
            <p:cNvSpPr>
              <a:spLocks noChangeShapeType="1"/>
            </p:cNvSpPr>
            <p:nvPr/>
          </p:nvSpPr>
          <p:spPr bwMode="auto">
            <a:xfrm>
              <a:off x="1667" y="2219"/>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09" name="Line 3496"/>
            <p:cNvSpPr>
              <a:spLocks noChangeShapeType="1"/>
            </p:cNvSpPr>
            <p:nvPr/>
          </p:nvSpPr>
          <p:spPr bwMode="auto">
            <a:xfrm>
              <a:off x="1667" y="2230"/>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10" name="Line 3497"/>
            <p:cNvSpPr>
              <a:spLocks noChangeShapeType="1"/>
            </p:cNvSpPr>
            <p:nvPr/>
          </p:nvSpPr>
          <p:spPr bwMode="auto">
            <a:xfrm>
              <a:off x="1667" y="2241"/>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11" name="Line 3498"/>
            <p:cNvSpPr>
              <a:spLocks noChangeShapeType="1"/>
            </p:cNvSpPr>
            <p:nvPr/>
          </p:nvSpPr>
          <p:spPr bwMode="auto">
            <a:xfrm>
              <a:off x="1667" y="2252"/>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12" name="Line 3499"/>
            <p:cNvSpPr>
              <a:spLocks noChangeShapeType="1"/>
            </p:cNvSpPr>
            <p:nvPr/>
          </p:nvSpPr>
          <p:spPr bwMode="auto">
            <a:xfrm>
              <a:off x="1667" y="2263"/>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13" name="Line 3500"/>
            <p:cNvSpPr>
              <a:spLocks noChangeShapeType="1"/>
            </p:cNvSpPr>
            <p:nvPr/>
          </p:nvSpPr>
          <p:spPr bwMode="auto">
            <a:xfrm>
              <a:off x="1667" y="2275"/>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14" name="Line 3501"/>
            <p:cNvSpPr>
              <a:spLocks noChangeShapeType="1"/>
            </p:cNvSpPr>
            <p:nvPr/>
          </p:nvSpPr>
          <p:spPr bwMode="auto">
            <a:xfrm>
              <a:off x="1667" y="2285"/>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15" name="Line 3502"/>
            <p:cNvSpPr>
              <a:spLocks noChangeShapeType="1"/>
            </p:cNvSpPr>
            <p:nvPr/>
          </p:nvSpPr>
          <p:spPr bwMode="auto">
            <a:xfrm>
              <a:off x="1667" y="2297"/>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16" name="Line 3503"/>
            <p:cNvSpPr>
              <a:spLocks noChangeShapeType="1"/>
            </p:cNvSpPr>
            <p:nvPr/>
          </p:nvSpPr>
          <p:spPr bwMode="auto">
            <a:xfrm>
              <a:off x="1667" y="2308"/>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17" name="Line 3504"/>
            <p:cNvSpPr>
              <a:spLocks noChangeShapeType="1"/>
            </p:cNvSpPr>
            <p:nvPr/>
          </p:nvSpPr>
          <p:spPr bwMode="auto">
            <a:xfrm>
              <a:off x="1667" y="2319"/>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18" name="Line 3505"/>
            <p:cNvSpPr>
              <a:spLocks noChangeShapeType="1"/>
            </p:cNvSpPr>
            <p:nvPr/>
          </p:nvSpPr>
          <p:spPr bwMode="auto">
            <a:xfrm>
              <a:off x="1667" y="2330"/>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19" name="Line 3506"/>
            <p:cNvSpPr>
              <a:spLocks noChangeShapeType="1"/>
            </p:cNvSpPr>
            <p:nvPr/>
          </p:nvSpPr>
          <p:spPr bwMode="auto">
            <a:xfrm>
              <a:off x="1667" y="2340"/>
              <a:ext cx="34" cy="36"/>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20" name="Line 3507"/>
            <p:cNvSpPr>
              <a:spLocks noChangeShapeType="1"/>
            </p:cNvSpPr>
            <p:nvPr/>
          </p:nvSpPr>
          <p:spPr bwMode="auto">
            <a:xfrm>
              <a:off x="1667" y="2352"/>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21" name="Line 3508"/>
            <p:cNvSpPr>
              <a:spLocks noChangeShapeType="1"/>
            </p:cNvSpPr>
            <p:nvPr/>
          </p:nvSpPr>
          <p:spPr bwMode="auto">
            <a:xfrm>
              <a:off x="1667" y="2364"/>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22" name="Line 3509"/>
            <p:cNvSpPr>
              <a:spLocks noChangeShapeType="1"/>
            </p:cNvSpPr>
            <p:nvPr/>
          </p:nvSpPr>
          <p:spPr bwMode="auto">
            <a:xfrm>
              <a:off x="1667" y="2374"/>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23" name="Line 3510"/>
            <p:cNvSpPr>
              <a:spLocks noChangeShapeType="1"/>
            </p:cNvSpPr>
            <p:nvPr/>
          </p:nvSpPr>
          <p:spPr bwMode="auto">
            <a:xfrm>
              <a:off x="1667" y="2385"/>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24" name="Line 3511"/>
            <p:cNvSpPr>
              <a:spLocks noChangeShapeType="1"/>
            </p:cNvSpPr>
            <p:nvPr/>
          </p:nvSpPr>
          <p:spPr bwMode="auto">
            <a:xfrm>
              <a:off x="1667" y="2397"/>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25" name="Line 3512"/>
            <p:cNvSpPr>
              <a:spLocks noChangeShapeType="1"/>
            </p:cNvSpPr>
            <p:nvPr/>
          </p:nvSpPr>
          <p:spPr bwMode="auto">
            <a:xfrm>
              <a:off x="1667" y="2407"/>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26" name="Line 3513"/>
            <p:cNvSpPr>
              <a:spLocks noChangeShapeType="1"/>
            </p:cNvSpPr>
            <p:nvPr/>
          </p:nvSpPr>
          <p:spPr bwMode="auto">
            <a:xfrm>
              <a:off x="1667" y="2419"/>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27" name="Line 3514"/>
            <p:cNvSpPr>
              <a:spLocks noChangeShapeType="1"/>
            </p:cNvSpPr>
            <p:nvPr/>
          </p:nvSpPr>
          <p:spPr bwMode="auto">
            <a:xfrm>
              <a:off x="1667" y="2429"/>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28" name="Line 3515"/>
            <p:cNvSpPr>
              <a:spLocks noChangeShapeType="1"/>
            </p:cNvSpPr>
            <p:nvPr/>
          </p:nvSpPr>
          <p:spPr bwMode="auto">
            <a:xfrm>
              <a:off x="1667" y="2441"/>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29" name="Line 3516"/>
            <p:cNvSpPr>
              <a:spLocks noChangeShapeType="1"/>
            </p:cNvSpPr>
            <p:nvPr/>
          </p:nvSpPr>
          <p:spPr bwMode="auto">
            <a:xfrm>
              <a:off x="1667" y="2452"/>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30" name="Line 3517"/>
            <p:cNvSpPr>
              <a:spLocks noChangeShapeType="1"/>
            </p:cNvSpPr>
            <p:nvPr/>
          </p:nvSpPr>
          <p:spPr bwMode="auto">
            <a:xfrm>
              <a:off x="1667" y="2463"/>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31" name="Line 3518"/>
            <p:cNvSpPr>
              <a:spLocks noChangeShapeType="1"/>
            </p:cNvSpPr>
            <p:nvPr/>
          </p:nvSpPr>
          <p:spPr bwMode="auto">
            <a:xfrm>
              <a:off x="1667" y="2474"/>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32" name="Line 3519"/>
            <p:cNvSpPr>
              <a:spLocks noChangeShapeType="1"/>
            </p:cNvSpPr>
            <p:nvPr/>
          </p:nvSpPr>
          <p:spPr bwMode="auto">
            <a:xfrm>
              <a:off x="1667" y="2486"/>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33" name="Line 3520"/>
            <p:cNvSpPr>
              <a:spLocks noChangeShapeType="1"/>
            </p:cNvSpPr>
            <p:nvPr/>
          </p:nvSpPr>
          <p:spPr bwMode="auto">
            <a:xfrm>
              <a:off x="1667" y="2496"/>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34" name="Line 3521"/>
            <p:cNvSpPr>
              <a:spLocks noChangeShapeType="1"/>
            </p:cNvSpPr>
            <p:nvPr/>
          </p:nvSpPr>
          <p:spPr bwMode="auto">
            <a:xfrm>
              <a:off x="1667" y="2508"/>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35" name="Line 3522"/>
            <p:cNvSpPr>
              <a:spLocks noChangeShapeType="1"/>
            </p:cNvSpPr>
            <p:nvPr/>
          </p:nvSpPr>
          <p:spPr bwMode="auto">
            <a:xfrm>
              <a:off x="1667" y="2518"/>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36" name="Line 3523"/>
            <p:cNvSpPr>
              <a:spLocks noChangeShapeType="1"/>
            </p:cNvSpPr>
            <p:nvPr/>
          </p:nvSpPr>
          <p:spPr bwMode="auto">
            <a:xfrm>
              <a:off x="1667" y="2530"/>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37" name="Line 3524"/>
            <p:cNvSpPr>
              <a:spLocks noChangeShapeType="1"/>
            </p:cNvSpPr>
            <p:nvPr/>
          </p:nvSpPr>
          <p:spPr bwMode="auto">
            <a:xfrm>
              <a:off x="1667" y="2541"/>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38" name="Line 3525"/>
            <p:cNvSpPr>
              <a:spLocks noChangeShapeType="1"/>
            </p:cNvSpPr>
            <p:nvPr/>
          </p:nvSpPr>
          <p:spPr bwMode="auto">
            <a:xfrm>
              <a:off x="1667" y="2552"/>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39" name="Line 3526"/>
            <p:cNvSpPr>
              <a:spLocks noChangeShapeType="1"/>
            </p:cNvSpPr>
            <p:nvPr/>
          </p:nvSpPr>
          <p:spPr bwMode="auto">
            <a:xfrm>
              <a:off x="1667" y="2563"/>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40" name="Line 3527"/>
            <p:cNvSpPr>
              <a:spLocks noChangeShapeType="1"/>
            </p:cNvSpPr>
            <p:nvPr/>
          </p:nvSpPr>
          <p:spPr bwMode="auto">
            <a:xfrm>
              <a:off x="1667" y="2575"/>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41" name="Line 3528"/>
            <p:cNvSpPr>
              <a:spLocks noChangeShapeType="1"/>
            </p:cNvSpPr>
            <p:nvPr/>
          </p:nvSpPr>
          <p:spPr bwMode="auto">
            <a:xfrm>
              <a:off x="1667" y="2585"/>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42" name="Line 3529"/>
            <p:cNvSpPr>
              <a:spLocks noChangeShapeType="1"/>
            </p:cNvSpPr>
            <p:nvPr/>
          </p:nvSpPr>
          <p:spPr bwMode="auto">
            <a:xfrm>
              <a:off x="1667" y="2597"/>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43" name="Line 3530"/>
            <p:cNvSpPr>
              <a:spLocks noChangeShapeType="1"/>
            </p:cNvSpPr>
            <p:nvPr/>
          </p:nvSpPr>
          <p:spPr bwMode="auto">
            <a:xfrm>
              <a:off x="1667" y="2607"/>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44" name="Line 3531"/>
            <p:cNvSpPr>
              <a:spLocks noChangeShapeType="1"/>
            </p:cNvSpPr>
            <p:nvPr/>
          </p:nvSpPr>
          <p:spPr bwMode="auto">
            <a:xfrm>
              <a:off x="1667" y="2619"/>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45" name="Line 3532"/>
            <p:cNvSpPr>
              <a:spLocks noChangeShapeType="1"/>
            </p:cNvSpPr>
            <p:nvPr/>
          </p:nvSpPr>
          <p:spPr bwMode="auto">
            <a:xfrm>
              <a:off x="1667" y="2630"/>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46" name="Line 3533"/>
            <p:cNvSpPr>
              <a:spLocks noChangeShapeType="1"/>
            </p:cNvSpPr>
            <p:nvPr/>
          </p:nvSpPr>
          <p:spPr bwMode="auto">
            <a:xfrm>
              <a:off x="1667" y="2641"/>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47" name="Line 3534"/>
            <p:cNvSpPr>
              <a:spLocks noChangeShapeType="1"/>
            </p:cNvSpPr>
            <p:nvPr/>
          </p:nvSpPr>
          <p:spPr bwMode="auto">
            <a:xfrm>
              <a:off x="1667" y="2652"/>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48" name="Line 3535"/>
            <p:cNvSpPr>
              <a:spLocks noChangeShapeType="1"/>
            </p:cNvSpPr>
            <p:nvPr/>
          </p:nvSpPr>
          <p:spPr bwMode="auto">
            <a:xfrm>
              <a:off x="1667" y="2664"/>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49" name="Line 3536"/>
            <p:cNvSpPr>
              <a:spLocks noChangeShapeType="1"/>
            </p:cNvSpPr>
            <p:nvPr/>
          </p:nvSpPr>
          <p:spPr bwMode="auto">
            <a:xfrm>
              <a:off x="1667" y="2674"/>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50" name="Line 3537"/>
            <p:cNvSpPr>
              <a:spLocks noChangeShapeType="1"/>
            </p:cNvSpPr>
            <p:nvPr/>
          </p:nvSpPr>
          <p:spPr bwMode="auto">
            <a:xfrm>
              <a:off x="1667" y="2686"/>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51" name="Line 3538"/>
            <p:cNvSpPr>
              <a:spLocks noChangeShapeType="1"/>
            </p:cNvSpPr>
            <p:nvPr/>
          </p:nvSpPr>
          <p:spPr bwMode="auto">
            <a:xfrm>
              <a:off x="1667" y="2696"/>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52" name="Line 3539"/>
            <p:cNvSpPr>
              <a:spLocks noChangeShapeType="1"/>
            </p:cNvSpPr>
            <p:nvPr/>
          </p:nvSpPr>
          <p:spPr bwMode="auto">
            <a:xfrm>
              <a:off x="1667" y="2708"/>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53" name="Line 3540"/>
            <p:cNvSpPr>
              <a:spLocks noChangeShapeType="1"/>
            </p:cNvSpPr>
            <p:nvPr/>
          </p:nvSpPr>
          <p:spPr bwMode="auto">
            <a:xfrm>
              <a:off x="1667" y="2719"/>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54" name="Line 3541"/>
            <p:cNvSpPr>
              <a:spLocks noChangeShapeType="1"/>
            </p:cNvSpPr>
            <p:nvPr/>
          </p:nvSpPr>
          <p:spPr bwMode="auto">
            <a:xfrm>
              <a:off x="1667" y="2729"/>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55" name="Line 3542"/>
            <p:cNvSpPr>
              <a:spLocks noChangeShapeType="1"/>
            </p:cNvSpPr>
            <p:nvPr/>
          </p:nvSpPr>
          <p:spPr bwMode="auto">
            <a:xfrm>
              <a:off x="1667" y="2741"/>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56" name="Line 3543"/>
            <p:cNvSpPr>
              <a:spLocks noChangeShapeType="1"/>
            </p:cNvSpPr>
            <p:nvPr/>
          </p:nvSpPr>
          <p:spPr bwMode="auto">
            <a:xfrm>
              <a:off x="1667" y="2751"/>
              <a:ext cx="34" cy="36"/>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57" name="Line 3544"/>
            <p:cNvSpPr>
              <a:spLocks noChangeShapeType="1"/>
            </p:cNvSpPr>
            <p:nvPr/>
          </p:nvSpPr>
          <p:spPr bwMode="auto">
            <a:xfrm>
              <a:off x="1667" y="2763"/>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58" name="Line 3545"/>
            <p:cNvSpPr>
              <a:spLocks noChangeShapeType="1"/>
            </p:cNvSpPr>
            <p:nvPr/>
          </p:nvSpPr>
          <p:spPr bwMode="auto">
            <a:xfrm>
              <a:off x="1667" y="2775"/>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59" name="Line 3546"/>
            <p:cNvSpPr>
              <a:spLocks noChangeShapeType="1"/>
            </p:cNvSpPr>
            <p:nvPr/>
          </p:nvSpPr>
          <p:spPr bwMode="auto">
            <a:xfrm>
              <a:off x="1667" y="2785"/>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60" name="Line 3547"/>
            <p:cNvSpPr>
              <a:spLocks noChangeShapeType="1"/>
            </p:cNvSpPr>
            <p:nvPr/>
          </p:nvSpPr>
          <p:spPr bwMode="auto">
            <a:xfrm>
              <a:off x="1667" y="2796"/>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61" name="Line 3548"/>
            <p:cNvSpPr>
              <a:spLocks noChangeShapeType="1"/>
            </p:cNvSpPr>
            <p:nvPr/>
          </p:nvSpPr>
          <p:spPr bwMode="auto">
            <a:xfrm>
              <a:off x="1667" y="2808"/>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62" name="Line 3549"/>
            <p:cNvSpPr>
              <a:spLocks noChangeShapeType="1"/>
            </p:cNvSpPr>
            <p:nvPr/>
          </p:nvSpPr>
          <p:spPr bwMode="auto">
            <a:xfrm>
              <a:off x="1667" y="2818"/>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63" name="Line 3550"/>
            <p:cNvSpPr>
              <a:spLocks noChangeShapeType="1"/>
            </p:cNvSpPr>
            <p:nvPr/>
          </p:nvSpPr>
          <p:spPr bwMode="auto">
            <a:xfrm>
              <a:off x="1667" y="2830"/>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64" name="Line 3551"/>
            <p:cNvSpPr>
              <a:spLocks noChangeShapeType="1"/>
            </p:cNvSpPr>
            <p:nvPr/>
          </p:nvSpPr>
          <p:spPr bwMode="auto">
            <a:xfrm>
              <a:off x="1667" y="2840"/>
              <a:ext cx="34" cy="36"/>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65" name="Line 3552"/>
            <p:cNvSpPr>
              <a:spLocks noChangeShapeType="1"/>
            </p:cNvSpPr>
            <p:nvPr/>
          </p:nvSpPr>
          <p:spPr bwMode="auto">
            <a:xfrm>
              <a:off x="1667" y="2852"/>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66" name="Line 3553"/>
            <p:cNvSpPr>
              <a:spLocks noChangeShapeType="1"/>
            </p:cNvSpPr>
            <p:nvPr/>
          </p:nvSpPr>
          <p:spPr bwMode="auto">
            <a:xfrm>
              <a:off x="1667" y="2863"/>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67" name="Line 3554"/>
            <p:cNvSpPr>
              <a:spLocks noChangeShapeType="1"/>
            </p:cNvSpPr>
            <p:nvPr/>
          </p:nvSpPr>
          <p:spPr bwMode="auto">
            <a:xfrm>
              <a:off x="1667" y="2874"/>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68" name="Line 3555"/>
            <p:cNvSpPr>
              <a:spLocks noChangeShapeType="1"/>
            </p:cNvSpPr>
            <p:nvPr/>
          </p:nvSpPr>
          <p:spPr bwMode="auto">
            <a:xfrm>
              <a:off x="1667" y="2885"/>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69" name="Line 3556"/>
            <p:cNvSpPr>
              <a:spLocks noChangeShapeType="1"/>
            </p:cNvSpPr>
            <p:nvPr/>
          </p:nvSpPr>
          <p:spPr bwMode="auto">
            <a:xfrm>
              <a:off x="1667" y="2897"/>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70" name="Line 3557"/>
            <p:cNvSpPr>
              <a:spLocks noChangeShapeType="1"/>
            </p:cNvSpPr>
            <p:nvPr/>
          </p:nvSpPr>
          <p:spPr bwMode="auto">
            <a:xfrm>
              <a:off x="1667" y="2907"/>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71" name="Line 3558"/>
            <p:cNvSpPr>
              <a:spLocks noChangeShapeType="1"/>
            </p:cNvSpPr>
            <p:nvPr/>
          </p:nvSpPr>
          <p:spPr bwMode="auto">
            <a:xfrm>
              <a:off x="1667" y="2919"/>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72" name="Line 3559"/>
            <p:cNvSpPr>
              <a:spLocks noChangeShapeType="1"/>
            </p:cNvSpPr>
            <p:nvPr/>
          </p:nvSpPr>
          <p:spPr bwMode="auto">
            <a:xfrm>
              <a:off x="1667" y="2929"/>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73" name="Line 3560"/>
            <p:cNvSpPr>
              <a:spLocks noChangeShapeType="1"/>
            </p:cNvSpPr>
            <p:nvPr/>
          </p:nvSpPr>
          <p:spPr bwMode="auto">
            <a:xfrm>
              <a:off x="1667" y="2941"/>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74" name="Line 3561"/>
            <p:cNvSpPr>
              <a:spLocks noChangeShapeType="1"/>
            </p:cNvSpPr>
            <p:nvPr/>
          </p:nvSpPr>
          <p:spPr bwMode="auto">
            <a:xfrm>
              <a:off x="1667" y="2952"/>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75" name="Line 3562"/>
            <p:cNvSpPr>
              <a:spLocks noChangeShapeType="1"/>
            </p:cNvSpPr>
            <p:nvPr/>
          </p:nvSpPr>
          <p:spPr bwMode="auto">
            <a:xfrm>
              <a:off x="1667" y="2963"/>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76" name="Line 3563"/>
            <p:cNvSpPr>
              <a:spLocks noChangeShapeType="1"/>
            </p:cNvSpPr>
            <p:nvPr/>
          </p:nvSpPr>
          <p:spPr bwMode="auto">
            <a:xfrm>
              <a:off x="1667" y="2974"/>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77" name="Line 3564"/>
            <p:cNvSpPr>
              <a:spLocks noChangeShapeType="1"/>
            </p:cNvSpPr>
            <p:nvPr/>
          </p:nvSpPr>
          <p:spPr bwMode="auto">
            <a:xfrm>
              <a:off x="1667" y="2986"/>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78" name="Line 3565"/>
            <p:cNvSpPr>
              <a:spLocks noChangeShapeType="1"/>
            </p:cNvSpPr>
            <p:nvPr/>
          </p:nvSpPr>
          <p:spPr bwMode="auto">
            <a:xfrm>
              <a:off x="1667" y="2996"/>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79" name="Line 3566"/>
            <p:cNvSpPr>
              <a:spLocks noChangeShapeType="1"/>
            </p:cNvSpPr>
            <p:nvPr/>
          </p:nvSpPr>
          <p:spPr bwMode="auto">
            <a:xfrm>
              <a:off x="1667" y="3008"/>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80" name="Line 3567"/>
            <p:cNvSpPr>
              <a:spLocks noChangeShapeType="1"/>
            </p:cNvSpPr>
            <p:nvPr/>
          </p:nvSpPr>
          <p:spPr bwMode="auto">
            <a:xfrm>
              <a:off x="1667" y="3018"/>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81" name="Line 3568"/>
            <p:cNvSpPr>
              <a:spLocks noChangeShapeType="1"/>
            </p:cNvSpPr>
            <p:nvPr/>
          </p:nvSpPr>
          <p:spPr bwMode="auto">
            <a:xfrm>
              <a:off x="1667" y="3030"/>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82" name="Line 3569"/>
            <p:cNvSpPr>
              <a:spLocks noChangeShapeType="1"/>
            </p:cNvSpPr>
            <p:nvPr/>
          </p:nvSpPr>
          <p:spPr bwMode="auto">
            <a:xfrm>
              <a:off x="1667" y="3041"/>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83" name="Line 3570"/>
            <p:cNvSpPr>
              <a:spLocks noChangeShapeType="1"/>
            </p:cNvSpPr>
            <p:nvPr/>
          </p:nvSpPr>
          <p:spPr bwMode="auto">
            <a:xfrm>
              <a:off x="1667" y="3051"/>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84" name="Line 3571"/>
            <p:cNvSpPr>
              <a:spLocks noChangeShapeType="1"/>
            </p:cNvSpPr>
            <p:nvPr/>
          </p:nvSpPr>
          <p:spPr bwMode="auto">
            <a:xfrm>
              <a:off x="1667" y="3063"/>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85" name="Line 3572"/>
            <p:cNvSpPr>
              <a:spLocks noChangeShapeType="1"/>
            </p:cNvSpPr>
            <p:nvPr/>
          </p:nvSpPr>
          <p:spPr bwMode="auto">
            <a:xfrm>
              <a:off x="1667" y="3075"/>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86" name="Line 3573"/>
            <p:cNvSpPr>
              <a:spLocks noChangeShapeType="1"/>
            </p:cNvSpPr>
            <p:nvPr/>
          </p:nvSpPr>
          <p:spPr bwMode="auto">
            <a:xfrm>
              <a:off x="1667" y="3085"/>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87" name="Line 3574"/>
            <p:cNvSpPr>
              <a:spLocks noChangeShapeType="1"/>
            </p:cNvSpPr>
            <p:nvPr/>
          </p:nvSpPr>
          <p:spPr bwMode="auto">
            <a:xfrm>
              <a:off x="1667" y="3096"/>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88" name="Line 3575"/>
            <p:cNvSpPr>
              <a:spLocks noChangeShapeType="1"/>
            </p:cNvSpPr>
            <p:nvPr/>
          </p:nvSpPr>
          <p:spPr bwMode="auto">
            <a:xfrm>
              <a:off x="1667" y="3107"/>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89" name="Line 3576"/>
            <p:cNvSpPr>
              <a:spLocks noChangeShapeType="1"/>
            </p:cNvSpPr>
            <p:nvPr/>
          </p:nvSpPr>
          <p:spPr bwMode="auto">
            <a:xfrm>
              <a:off x="1667" y="3118"/>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90" name="Line 3577"/>
            <p:cNvSpPr>
              <a:spLocks noChangeShapeType="1"/>
            </p:cNvSpPr>
            <p:nvPr/>
          </p:nvSpPr>
          <p:spPr bwMode="auto">
            <a:xfrm>
              <a:off x="1667" y="3130"/>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91" name="Line 3578"/>
            <p:cNvSpPr>
              <a:spLocks noChangeShapeType="1"/>
            </p:cNvSpPr>
            <p:nvPr/>
          </p:nvSpPr>
          <p:spPr bwMode="auto">
            <a:xfrm>
              <a:off x="1667" y="3140"/>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92" name="Line 3579"/>
            <p:cNvSpPr>
              <a:spLocks noChangeShapeType="1"/>
            </p:cNvSpPr>
            <p:nvPr/>
          </p:nvSpPr>
          <p:spPr bwMode="auto">
            <a:xfrm>
              <a:off x="1667" y="3152"/>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93" name="Line 3580"/>
            <p:cNvSpPr>
              <a:spLocks noChangeShapeType="1"/>
            </p:cNvSpPr>
            <p:nvPr/>
          </p:nvSpPr>
          <p:spPr bwMode="auto">
            <a:xfrm>
              <a:off x="1667" y="3163"/>
              <a:ext cx="34"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94" name="Line 3581"/>
            <p:cNvSpPr>
              <a:spLocks noChangeShapeType="1"/>
            </p:cNvSpPr>
            <p:nvPr/>
          </p:nvSpPr>
          <p:spPr bwMode="auto">
            <a:xfrm>
              <a:off x="1667" y="3174"/>
              <a:ext cx="34"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95" name="Line 3582"/>
            <p:cNvSpPr>
              <a:spLocks noChangeShapeType="1"/>
            </p:cNvSpPr>
            <p:nvPr/>
          </p:nvSpPr>
          <p:spPr bwMode="auto">
            <a:xfrm>
              <a:off x="1667" y="3185"/>
              <a:ext cx="26" cy="27"/>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96" name="Line 3583"/>
            <p:cNvSpPr>
              <a:spLocks noChangeShapeType="1"/>
            </p:cNvSpPr>
            <p:nvPr/>
          </p:nvSpPr>
          <p:spPr bwMode="auto">
            <a:xfrm>
              <a:off x="1667" y="3196"/>
              <a:ext cx="15" cy="16"/>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97" name="Line 3584"/>
            <p:cNvSpPr>
              <a:spLocks noChangeShapeType="1"/>
            </p:cNvSpPr>
            <p:nvPr/>
          </p:nvSpPr>
          <p:spPr bwMode="auto">
            <a:xfrm>
              <a:off x="1667" y="3207"/>
              <a:ext cx="4" cy="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98" name="Rectangle 3585"/>
            <p:cNvSpPr>
              <a:spLocks noChangeArrowheads="1"/>
            </p:cNvSpPr>
            <p:nvPr/>
          </p:nvSpPr>
          <p:spPr bwMode="auto">
            <a:xfrm>
              <a:off x="1667" y="1036"/>
              <a:ext cx="4" cy="1"/>
            </a:xfrm>
            <a:prstGeom prst="rect">
              <a:avLst/>
            </a:prstGeom>
            <a:solidFill>
              <a:srgbClr val="26807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99" name="Rectangle 3586"/>
            <p:cNvSpPr>
              <a:spLocks noChangeArrowheads="1"/>
            </p:cNvSpPr>
            <p:nvPr/>
          </p:nvSpPr>
          <p:spPr bwMode="auto">
            <a:xfrm>
              <a:off x="1680" y="1036"/>
              <a:ext cx="4" cy="1"/>
            </a:xfrm>
            <a:prstGeom prst="rect">
              <a:avLst/>
            </a:prstGeom>
            <a:solidFill>
              <a:srgbClr val="26807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00" name="Rectangle 3587"/>
            <p:cNvSpPr>
              <a:spLocks noChangeArrowheads="1"/>
            </p:cNvSpPr>
            <p:nvPr/>
          </p:nvSpPr>
          <p:spPr bwMode="auto">
            <a:xfrm>
              <a:off x="1693" y="1036"/>
              <a:ext cx="5" cy="1"/>
            </a:xfrm>
            <a:prstGeom prst="rect">
              <a:avLst/>
            </a:prstGeom>
            <a:solidFill>
              <a:srgbClr val="26807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01" name="Line 3588"/>
            <p:cNvSpPr>
              <a:spLocks noChangeShapeType="1"/>
            </p:cNvSpPr>
            <p:nvPr/>
          </p:nvSpPr>
          <p:spPr bwMode="auto">
            <a:xfrm flipH="1">
              <a:off x="1730" y="3206"/>
              <a:ext cx="6" cy="6"/>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02" name="Line 3589"/>
            <p:cNvSpPr>
              <a:spLocks noChangeShapeType="1"/>
            </p:cNvSpPr>
            <p:nvPr/>
          </p:nvSpPr>
          <p:spPr bwMode="auto">
            <a:xfrm flipH="1">
              <a:off x="1720" y="3196"/>
              <a:ext cx="16" cy="16"/>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03" name="Line 3590"/>
            <p:cNvSpPr>
              <a:spLocks noChangeShapeType="1"/>
            </p:cNvSpPr>
            <p:nvPr/>
          </p:nvSpPr>
          <p:spPr bwMode="auto">
            <a:xfrm flipH="1">
              <a:off x="1708" y="3184"/>
              <a:ext cx="28" cy="28"/>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04" name="Line 3591"/>
            <p:cNvSpPr>
              <a:spLocks noChangeShapeType="1"/>
            </p:cNvSpPr>
            <p:nvPr/>
          </p:nvSpPr>
          <p:spPr bwMode="auto">
            <a:xfrm flipH="1">
              <a:off x="1701" y="3173"/>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05" name="Line 3592"/>
            <p:cNvSpPr>
              <a:spLocks noChangeShapeType="1"/>
            </p:cNvSpPr>
            <p:nvPr/>
          </p:nvSpPr>
          <p:spPr bwMode="auto">
            <a:xfrm flipH="1">
              <a:off x="1701" y="3162"/>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06" name="Line 3593"/>
            <p:cNvSpPr>
              <a:spLocks noChangeShapeType="1"/>
            </p:cNvSpPr>
            <p:nvPr/>
          </p:nvSpPr>
          <p:spPr bwMode="auto">
            <a:xfrm flipH="1">
              <a:off x="1701" y="3151"/>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07" name="Line 3594"/>
            <p:cNvSpPr>
              <a:spLocks noChangeShapeType="1"/>
            </p:cNvSpPr>
            <p:nvPr/>
          </p:nvSpPr>
          <p:spPr bwMode="auto">
            <a:xfrm flipH="1">
              <a:off x="1701" y="3140"/>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08" name="Line 3595"/>
            <p:cNvSpPr>
              <a:spLocks noChangeShapeType="1"/>
            </p:cNvSpPr>
            <p:nvPr/>
          </p:nvSpPr>
          <p:spPr bwMode="auto">
            <a:xfrm flipH="1">
              <a:off x="1701" y="3129"/>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09" name="Line 3596"/>
            <p:cNvSpPr>
              <a:spLocks noChangeShapeType="1"/>
            </p:cNvSpPr>
            <p:nvPr/>
          </p:nvSpPr>
          <p:spPr bwMode="auto">
            <a:xfrm flipH="1">
              <a:off x="1701" y="3117"/>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10" name="Line 3597"/>
            <p:cNvSpPr>
              <a:spLocks noChangeShapeType="1"/>
            </p:cNvSpPr>
            <p:nvPr/>
          </p:nvSpPr>
          <p:spPr bwMode="auto">
            <a:xfrm flipH="1">
              <a:off x="1701" y="3107"/>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11" name="Line 3598"/>
            <p:cNvSpPr>
              <a:spLocks noChangeShapeType="1"/>
            </p:cNvSpPr>
            <p:nvPr/>
          </p:nvSpPr>
          <p:spPr bwMode="auto">
            <a:xfrm flipH="1">
              <a:off x="1701" y="3095"/>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12" name="Line 3599"/>
            <p:cNvSpPr>
              <a:spLocks noChangeShapeType="1"/>
            </p:cNvSpPr>
            <p:nvPr/>
          </p:nvSpPr>
          <p:spPr bwMode="auto">
            <a:xfrm flipH="1">
              <a:off x="1701" y="3084"/>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13" name="Line 3600"/>
            <p:cNvSpPr>
              <a:spLocks noChangeShapeType="1"/>
            </p:cNvSpPr>
            <p:nvPr/>
          </p:nvSpPr>
          <p:spPr bwMode="auto">
            <a:xfrm flipH="1">
              <a:off x="1701" y="3073"/>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14" name="Line 3601"/>
            <p:cNvSpPr>
              <a:spLocks noChangeShapeType="1"/>
            </p:cNvSpPr>
            <p:nvPr/>
          </p:nvSpPr>
          <p:spPr bwMode="auto">
            <a:xfrm flipH="1">
              <a:off x="1701" y="3062"/>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15" name="Line 3602"/>
            <p:cNvSpPr>
              <a:spLocks noChangeShapeType="1"/>
            </p:cNvSpPr>
            <p:nvPr/>
          </p:nvSpPr>
          <p:spPr bwMode="auto">
            <a:xfrm flipH="1">
              <a:off x="1701" y="3051"/>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16" name="Line 3603"/>
            <p:cNvSpPr>
              <a:spLocks noChangeShapeType="1"/>
            </p:cNvSpPr>
            <p:nvPr/>
          </p:nvSpPr>
          <p:spPr bwMode="auto">
            <a:xfrm flipH="1">
              <a:off x="1701" y="3040"/>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17" name="Line 3604"/>
            <p:cNvSpPr>
              <a:spLocks noChangeShapeType="1"/>
            </p:cNvSpPr>
            <p:nvPr/>
          </p:nvSpPr>
          <p:spPr bwMode="auto">
            <a:xfrm flipH="1">
              <a:off x="1701" y="3028"/>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18" name="Line 3605"/>
            <p:cNvSpPr>
              <a:spLocks noChangeShapeType="1"/>
            </p:cNvSpPr>
            <p:nvPr/>
          </p:nvSpPr>
          <p:spPr bwMode="auto">
            <a:xfrm flipH="1">
              <a:off x="1701" y="3018"/>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19" name="Line 3606"/>
            <p:cNvSpPr>
              <a:spLocks noChangeShapeType="1"/>
            </p:cNvSpPr>
            <p:nvPr/>
          </p:nvSpPr>
          <p:spPr bwMode="auto">
            <a:xfrm flipH="1">
              <a:off x="1701" y="3006"/>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20" name="Line 3607"/>
            <p:cNvSpPr>
              <a:spLocks noChangeShapeType="1"/>
            </p:cNvSpPr>
            <p:nvPr/>
          </p:nvSpPr>
          <p:spPr bwMode="auto">
            <a:xfrm flipH="1">
              <a:off x="1701" y="2995"/>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21" name="Line 3608"/>
            <p:cNvSpPr>
              <a:spLocks noChangeShapeType="1"/>
            </p:cNvSpPr>
            <p:nvPr/>
          </p:nvSpPr>
          <p:spPr bwMode="auto">
            <a:xfrm flipH="1">
              <a:off x="1701" y="2985"/>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22" name="Line 3609"/>
            <p:cNvSpPr>
              <a:spLocks noChangeShapeType="1"/>
            </p:cNvSpPr>
            <p:nvPr/>
          </p:nvSpPr>
          <p:spPr bwMode="auto">
            <a:xfrm flipH="1">
              <a:off x="1701" y="2973"/>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23" name="Line 3610"/>
            <p:cNvSpPr>
              <a:spLocks noChangeShapeType="1"/>
            </p:cNvSpPr>
            <p:nvPr/>
          </p:nvSpPr>
          <p:spPr bwMode="auto">
            <a:xfrm flipH="1">
              <a:off x="1701" y="2963"/>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24" name="Line 3611"/>
            <p:cNvSpPr>
              <a:spLocks noChangeShapeType="1"/>
            </p:cNvSpPr>
            <p:nvPr/>
          </p:nvSpPr>
          <p:spPr bwMode="auto">
            <a:xfrm flipH="1">
              <a:off x="1701" y="2951"/>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25" name="Line 3612"/>
            <p:cNvSpPr>
              <a:spLocks noChangeShapeType="1"/>
            </p:cNvSpPr>
            <p:nvPr/>
          </p:nvSpPr>
          <p:spPr bwMode="auto">
            <a:xfrm flipH="1">
              <a:off x="1701" y="2940"/>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26" name="Line 3613"/>
            <p:cNvSpPr>
              <a:spLocks noChangeShapeType="1"/>
            </p:cNvSpPr>
            <p:nvPr/>
          </p:nvSpPr>
          <p:spPr bwMode="auto">
            <a:xfrm flipH="1">
              <a:off x="1701" y="2929"/>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27" name="Line 3614"/>
            <p:cNvSpPr>
              <a:spLocks noChangeShapeType="1"/>
            </p:cNvSpPr>
            <p:nvPr/>
          </p:nvSpPr>
          <p:spPr bwMode="auto">
            <a:xfrm flipH="1">
              <a:off x="1701" y="2918"/>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28" name="Line 3615"/>
            <p:cNvSpPr>
              <a:spLocks noChangeShapeType="1"/>
            </p:cNvSpPr>
            <p:nvPr/>
          </p:nvSpPr>
          <p:spPr bwMode="auto">
            <a:xfrm flipH="1">
              <a:off x="1701" y="2906"/>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29" name="Line 3616"/>
            <p:cNvSpPr>
              <a:spLocks noChangeShapeType="1"/>
            </p:cNvSpPr>
            <p:nvPr/>
          </p:nvSpPr>
          <p:spPr bwMode="auto">
            <a:xfrm flipH="1">
              <a:off x="1701" y="2896"/>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30" name="Line 3617"/>
            <p:cNvSpPr>
              <a:spLocks noChangeShapeType="1"/>
            </p:cNvSpPr>
            <p:nvPr/>
          </p:nvSpPr>
          <p:spPr bwMode="auto">
            <a:xfrm flipH="1">
              <a:off x="1701" y="2884"/>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31" name="Line 3618"/>
            <p:cNvSpPr>
              <a:spLocks noChangeShapeType="1"/>
            </p:cNvSpPr>
            <p:nvPr/>
          </p:nvSpPr>
          <p:spPr bwMode="auto">
            <a:xfrm flipH="1">
              <a:off x="1701" y="2874"/>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32" name="Line 3619"/>
            <p:cNvSpPr>
              <a:spLocks noChangeShapeType="1"/>
            </p:cNvSpPr>
            <p:nvPr/>
          </p:nvSpPr>
          <p:spPr bwMode="auto">
            <a:xfrm flipH="1">
              <a:off x="1701" y="2862"/>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33" name="Line 3620"/>
            <p:cNvSpPr>
              <a:spLocks noChangeShapeType="1"/>
            </p:cNvSpPr>
            <p:nvPr/>
          </p:nvSpPr>
          <p:spPr bwMode="auto">
            <a:xfrm flipH="1">
              <a:off x="1701" y="2851"/>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34" name="Line 3621"/>
            <p:cNvSpPr>
              <a:spLocks noChangeShapeType="1"/>
            </p:cNvSpPr>
            <p:nvPr/>
          </p:nvSpPr>
          <p:spPr bwMode="auto">
            <a:xfrm flipH="1">
              <a:off x="1701" y="2840"/>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5" name="Group 3823"/>
          <p:cNvGrpSpPr>
            <a:grpSpLocks/>
          </p:cNvGrpSpPr>
          <p:nvPr/>
        </p:nvGrpSpPr>
        <p:grpSpPr bwMode="auto">
          <a:xfrm>
            <a:off x="4061782" y="1542095"/>
            <a:ext cx="55563" cy="2898777"/>
            <a:chOff x="1701" y="1037"/>
            <a:chExt cx="35" cy="1826"/>
          </a:xfrm>
        </p:grpSpPr>
        <p:sp>
          <p:nvSpPr>
            <p:cNvPr id="6935" name="Line 3623"/>
            <p:cNvSpPr>
              <a:spLocks noChangeShapeType="1"/>
            </p:cNvSpPr>
            <p:nvPr/>
          </p:nvSpPr>
          <p:spPr bwMode="auto">
            <a:xfrm flipH="1">
              <a:off x="1701" y="2829"/>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36" name="Line 3624"/>
            <p:cNvSpPr>
              <a:spLocks noChangeShapeType="1"/>
            </p:cNvSpPr>
            <p:nvPr/>
          </p:nvSpPr>
          <p:spPr bwMode="auto">
            <a:xfrm flipH="1">
              <a:off x="1701" y="2817"/>
              <a:ext cx="35" cy="36"/>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37" name="Line 3625"/>
            <p:cNvSpPr>
              <a:spLocks noChangeShapeType="1"/>
            </p:cNvSpPr>
            <p:nvPr/>
          </p:nvSpPr>
          <p:spPr bwMode="auto">
            <a:xfrm flipH="1">
              <a:off x="1701" y="2807"/>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38" name="Line 3626"/>
            <p:cNvSpPr>
              <a:spLocks noChangeShapeType="1"/>
            </p:cNvSpPr>
            <p:nvPr/>
          </p:nvSpPr>
          <p:spPr bwMode="auto">
            <a:xfrm flipH="1">
              <a:off x="1701" y="2795"/>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39" name="Line 3627"/>
            <p:cNvSpPr>
              <a:spLocks noChangeShapeType="1"/>
            </p:cNvSpPr>
            <p:nvPr/>
          </p:nvSpPr>
          <p:spPr bwMode="auto">
            <a:xfrm flipH="1">
              <a:off x="1701" y="2785"/>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40" name="Line 3628"/>
            <p:cNvSpPr>
              <a:spLocks noChangeShapeType="1"/>
            </p:cNvSpPr>
            <p:nvPr/>
          </p:nvSpPr>
          <p:spPr bwMode="auto">
            <a:xfrm flipH="1">
              <a:off x="1701" y="2773"/>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41" name="Line 3629"/>
            <p:cNvSpPr>
              <a:spLocks noChangeShapeType="1"/>
            </p:cNvSpPr>
            <p:nvPr/>
          </p:nvSpPr>
          <p:spPr bwMode="auto">
            <a:xfrm flipH="1">
              <a:off x="1701" y="2762"/>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42" name="Line 3630"/>
            <p:cNvSpPr>
              <a:spLocks noChangeShapeType="1"/>
            </p:cNvSpPr>
            <p:nvPr/>
          </p:nvSpPr>
          <p:spPr bwMode="auto">
            <a:xfrm flipH="1">
              <a:off x="1701" y="2751"/>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43" name="Line 3631"/>
            <p:cNvSpPr>
              <a:spLocks noChangeShapeType="1"/>
            </p:cNvSpPr>
            <p:nvPr/>
          </p:nvSpPr>
          <p:spPr bwMode="auto">
            <a:xfrm flipH="1">
              <a:off x="1701" y="2740"/>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44" name="Line 3632"/>
            <p:cNvSpPr>
              <a:spLocks noChangeShapeType="1"/>
            </p:cNvSpPr>
            <p:nvPr/>
          </p:nvSpPr>
          <p:spPr bwMode="auto">
            <a:xfrm flipH="1">
              <a:off x="1701" y="2728"/>
              <a:ext cx="35" cy="36"/>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45" name="Line 3633"/>
            <p:cNvSpPr>
              <a:spLocks noChangeShapeType="1"/>
            </p:cNvSpPr>
            <p:nvPr/>
          </p:nvSpPr>
          <p:spPr bwMode="auto">
            <a:xfrm flipH="1">
              <a:off x="1701" y="2718"/>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46" name="Line 3634"/>
            <p:cNvSpPr>
              <a:spLocks noChangeShapeType="1"/>
            </p:cNvSpPr>
            <p:nvPr/>
          </p:nvSpPr>
          <p:spPr bwMode="auto">
            <a:xfrm flipH="1">
              <a:off x="1701" y="2706"/>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47" name="Line 3635"/>
            <p:cNvSpPr>
              <a:spLocks noChangeShapeType="1"/>
            </p:cNvSpPr>
            <p:nvPr/>
          </p:nvSpPr>
          <p:spPr bwMode="auto">
            <a:xfrm flipH="1">
              <a:off x="1701" y="2696"/>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48" name="Line 3636"/>
            <p:cNvSpPr>
              <a:spLocks noChangeShapeType="1"/>
            </p:cNvSpPr>
            <p:nvPr/>
          </p:nvSpPr>
          <p:spPr bwMode="auto">
            <a:xfrm flipH="1">
              <a:off x="1701" y="2684"/>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49" name="Line 3637"/>
            <p:cNvSpPr>
              <a:spLocks noChangeShapeType="1"/>
            </p:cNvSpPr>
            <p:nvPr/>
          </p:nvSpPr>
          <p:spPr bwMode="auto">
            <a:xfrm flipH="1">
              <a:off x="1701" y="2673"/>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50" name="Line 3638"/>
            <p:cNvSpPr>
              <a:spLocks noChangeShapeType="1"/>
            </p:cNvSpPr>
            <p:nvPr/>
          </p:nvSpPr>
          <p:spPr bwMode="auto">
            <a:xfrm flipH="1">
              <a:off x="1701" y="2663"/>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51" name="Line 3639"/>
            <p:cNvSpPr>
              <a:spLocks noChangeShapeType="1"/>
            </p:cNvSpPr>
            <p:nvPr/>
          </p:nvSpPr>
          <p:spPr bwMode="auto">
            <a:xfrm flipH="1">
              <a:off x="1701" y="2651"/>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52" name="Line 3640"/>
            <p:cNvSpPr>
              <a:spLocks noChangeShapeType="1"/>
            </p:cNvSpPr>
            <p:nvPr/>
          </p:nvSpPr>
          <p:spPr bwMode="auto">
            <a:xfrm flipH="1">
              <a:off x="1701" y="2641"/>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53" name="Line 3641"/>
            <p:cNvSpPr>
              <a:spLocks noChangeShapeType="1"/>
            </p:cNvSpPr>
            <p:nvPr/>
          </p:nvSpPr>
          <p:spPr bwMode="auto">
            <a:xfrm flipH="1">
              <a:off x="1701" y="2629"/>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54" name="Line 3642"/>
            <p:cNvSpPr>
              <a:spLocks noChangeShapeType="1"/>
            </p:cNvSpPr>
            <p:nvPr/>
          </p:nvSpPr>
          <p:spPr bwMode="auto">
            <a:xfrm flipH="1">
              <a:off x="1701" y="2617"/>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55" name="Line 3643"/>
            <p:cNvSpPr>
              <a:spLocks noChangeShapeType="1"/>
            </p:cNvSpPr>
            <p:nvPr/>
          </p:nvSpPr>
          <p:spPr bwMode="auto">
            <a:xfrm flipH="1">
              <a:off x="1701" y="2607"/>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56" name="Line 3644"/>
            <p:cNvSpPr>
              <a:spLocks noChangeShapeType="1"/>
            </p:cNvSpPr>
            <p:nvPr/>
          </p:nvSpPr>
          <p:spPr bwMode="auto">
            <a:xfrm flipH="1">
              <a:off x="1701" y="2596"/>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57" name="Line 3645"/>
            <p:cNvSpPr>
              <a:spLocks noChangeShapeType="1"/>
            </p:cNvSpPr>
            <p:nvPr/>
          </p:nvSpPr>
          <p:spPr bwMode="auto">
            <a:xfrm flipH="1">
              <a:off x="1701" y="2584"/>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58" name="Line 3646"/>
            <p:cNvSpPr>
              <a:spLocks noChangeShapeType="1"/>
            </p:cNvSpPr>
            <p:nvPr/>
          </p:nvSpPr>
          <p:spPr bwMode="auto">
            <a:xfrm flipH="1">
              <a:off x="1701" y="2574"/>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59" name="Line 3647"/>
            <p:cNvSpPr>
              <a:spLocks noChangeShapeType="1"/>
            </p:cNvSpPr>
            <p:nvPr/>
          </p:nvSpPr>
          <p:spPr bwMode="auto">
            <a:xfrm flipH="1">
              <a:off x="1701" y="2562"/>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60" name="Line 3648"/>
            <p:cNvSpPr>
              <a:spLocks noChangeShapeType="1"/>
            </p:cNvSpPr>
            <p:nvPr/>
          </p:nvSpPr>
          <p:spPr bwMode="auto">
            <a:xfrm flipH="1">
              <a:off x="1701" y="2552"/>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61" name="Line 3649"/>
            <p:cNvSpPr>
              <a:spLocks noChangeShapeType="1"/>
            </p:cNvSpPr>
            <p:nvPr/>
          </p:nvSpPr>
          <p:spPr bwMode="auto">
            <a:xfrm flipH="1">
              <a:off x="1701" y="2540"/>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62" name="Line 3650"/>
            <p:cNvSpPr>
              <a:spLocks noChangeShapeType="1"/>
            </p:cNvSpPr>
            <p:nvPr/>
          </p:nvSpPr>
          <p:spPr bwMode="auto">
            <a:xfrm flipH="1">
              <a:off x="1701" y="2529"/>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63" name="Line 3651"/>
            <p:cNvSpPr>
              <a:spLocks noChangeShapeType="1"/>
            </p:cNvSpPr>
            <p:nvPr/>
          </p:nvSpPr>
          <p:spPr bwMode="auto">
            <a:xfrm flipH="1">
              <a:off x="1701" y="2518"/>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64" name="Line 3652"/>
            <p:cNvSpPr>
              <a:spLocks noChangeShapeType="1"/>
            </p:cNvSpPr>
            <p:nvPr/>
          </p:nvSpPr>
          <p:spPr bwMode="auto">
            <a:xfrm flipH="1">
              <a:off x="1701" y="2507"/>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65" name="Line 3653"/>
            <p:cNvSpPr>
              <a:spLocks noChangeShapeType="1"/>
            </p:cNvSpPr>
            <p:nvPr/>
          </p:nvSpPr>
          <p:spPr bwMode="auto">
            <a:xfrm flipH="1">
              <a:off x="1701" y="2495"/>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66" name="Line 3654"/>
            <p:cNvSpPr>
              <a:spLocks noChangeShapeType="1"/>
            </p:cNvSpPr>
            <p:nvPr/>
          </p:nvSpPr>
          <p:spPr bwMode="auto">
            <a:xfrm flipH="1">
              <a:off x="1701" y="2485"/>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67" name="Line 3655"/>
            <p:cNvSpPr>
              <a:spLocks noChangeShapeType="1"/>
            </p:cNvSpPr>
            <p:nvPr/>
          </p:nvSpPr>
          <p:spPr bwMode="auto">
            <a:xfrm flipH="1">
              <a:off x="1701" y="2473"/>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68" name="Line 3656"/>
            <p:cNvSpPr>
              <a:spLocks noChangeShapeType="1"/>
            </p:cNvSpPr>
            <p:nvPr/>
          </p:nvSpPr>
          <p:spPr bwMode="auto">
            <a:xfrm flipH="1">
              <a:off x="1701" y="2463"/>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69" name="Line 3657"/>
            <p:cNvSpPr>
              <a:spLocks noChangeShapeType="1"/>
            </p:cNvSpPr>
            <p:nvPr/>
          </p:nvSpPr>
          <p:spPr bwMode="auto">
            <a:xfrm flipH="1">
              <a:off x="1701" y="2451"/>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70" name="Line 3658"/>
            <p:cNvSpPr>
              <a:spLocks noChangeShapeType="1"/>
            </p:cNvSpPr>
            <p:nvPr/>
          </p:nvSpPr>
          <p:spPr bwMode="auto">
            <a:xfrm flipH="1">
              <a:off x="1701" y="2440"/>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71" name="Line 3659"/>
            <p:cNvSpPr>
              <a:spLocks noChangeShapeType="1"/>
            </p:cNvSpPr>
            <p:nvPr/>
          </p:nvSpPr>
          <p:spPr bwMode="auto">
            <a:xfrm flipH="1">
              <a:off x="1701" y="2429"/>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72" name="Line 3660"/>
            <p:cNvSpPr>
              <a:spLocks noChangeShapeType="1"/>
            </p:cNvSpPr>
            <p:nvPr/>
          </p:nvSpPr>
          <p:spPr bwMode="auto">
            <a:xfrm flipH="1">
              <a:off x="1701" y="2418"/>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73" name="Line 3661"/>
            <p:cNvSpPr>
              <a:spLocks noChangeShapeType="1"/>
            </p:cNvSpPr>
            <p:nvPr/>
          </p:nvSpPr>
          <p:spPr bwMode="auto">
            <a:xfrm flipH="1">
              <a:off x="1701" y="2406"/>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74" name="Line 3662"/>
            <p:cNvSpPr>
              <a:spLocks noChangeShapeType="1"/>
            </p:cNvSpPr>
            <p:nvPr/>
          </p:nvSpPr>
          <p:spPr bwMode="auto">
            <a:xfrm flipH="1">
              <a:off x="1701" y="2396"/>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75" name="Line 3663"/>
            <p:cNvSpPr>
              <a:spLocks noChangeShapeType="1"/>
            </p:cNvSpPr>
            <p:nvPr/>
          </p:nvSpPr>
          <p:spPr bwMode="auto">
            <a:xfrm flipH="1">
              <a:off x="1701" y="2384"/>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76" name="Line 3664"/>
            <p:cNvSpPr>
              <a:spLocks noChangeShapeType="1"/>
            </p:cNvSpPr>
            <p:nvPr/>
          </p:nvSpPr>
          <p:spPr bwMode="auto">
            <a:xfrm flipH="1">
              <a:off x="1701" y="2374"/>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77" name="Line 3665"/>
            <p:cNvSpPr>
              <a:spLocks noChangeShapeType="1"/>
            </p:cNvSpPr>
            <p:nvPr/>
          </p:nvSpPr>
          <p:spPr bwMode="auto">
            <a:xfrm flipH="1">
              <a:off x="1701" y="2362"/>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78" name="Line 3666"/>
            <p:cNvSpPr>
              <a:spLocks noChangeShapeType="1"/>
            </p:cNvSpPr>
            <p:nvPr/>
          </p:nvSpPr>
          <p:spPr bwMode="auto">
            <a:xfrm flipH="1">
              <a:off x="1701" y="2351"/>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79" name="Line 3667"/>
            <p:cNvSpPr>
              <a:spLocks noChangeShapeType="1"/>
            </p:cNvSpPr>
            <p:nvPr/>
          </p:nvSpPr>
          <p:spPr bwMode="auto">
            <a:xfrm flipH="1">
              <a:off x="1701" y="2340"/>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80" name="Line 3668"/>
            <p:cNvSpPr>
              <a:spLocks noChangeShapeType="1"/>
            </p:cNvSpPr>
            <p:nvPr/>
          </p:nvSpPr>
          <p:spPr bwMode="auto">
            <a:xfrm flipH="1">
              <a:off x="1701" y="2329"/>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81" name="Line 3669"/>
            <p:cNvSpPr>
              <a:spLocks noChangeShapeType="1"/>
            </p:cNvSpPr>
            <p:nvPr/>
          </p:nvSpPr>
          <p:spPr bwMode="auto">
            <a:xfrm flipH="1">
              <a:off x="1701" y="2317"/>
              <a:ext cx="35" cy="36"/>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82" name="Line 3670"/>
            <p:cNvSpPr>
              <a:spLocks noChangeShapeType="1"/>
            </p:cNvSpPr>
            <p:nvPr/>
          </p:nvSpPr>
          <p:spPr bwMode="auto">
            <a:xfrm flipH="1">
              <a:off x="1701" y="2307"/>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83" name="Line 3671"/>
            <p:cNvSpPr>
              <a:spLocks noChangeShapeType="1"/>
            </p:cNvSpPr>
            <p:nvPr/>
          </p:nvSpPr>
          <p:spPr bwMode="auto">
            <a:xfrm flipH="1">
              <a:off x="1701" y="2296"/>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84" name="Line 3672"/>
            <p:cNvSpPr>
              <a:spLocks noChangeShapeType="1"/>
            </p:cNvSpPr>
            <p:nvPr/>
          </p:nvSpPr>
          <p:spPr bwMode="auto">
            <a:xfrm flipH="1">
              <a:off x="1701" y="2285"/>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85" name="Line 3673"/>
            <p:cNvSpPr>
              <a:spLocks noChangeShapeType="1"/>
            </p:cNvSpPr>
            <p:nvPr/>
          </p:nvSpPr>
          <p:spPr bwMode="auto">
            <a:xfrm flipH="1">
              <a:off x="1701" y="2274"/>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86" name="Line 3674"/>
            <p:cNvSpPr>
              <a:spLocks noChangeShapeType="1"/>
            </p:cNvSpPr>
            <p:nvPr/>
          </p:nvSpPr>
          <p:spPr bwMode="auto">
            <a:xfrm flipH="1">
              <a:off x="1701" y="2262"/>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87" name="Line 3675"/>
            <p:cNvSpPr>
              <a:spLocks noChangeShapeType="1"/>
            </p:cNvSpPr>
            <p:nvPr/>
          </p:nvSpPr>
          <p:spPr bwMode="auto">
            <a:xfrm flipH="1">
              <a:off x="1701" y="2252"/>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88" name="Line 3676"/>
            <p:cNvSpPr>
              <a:spLocks noChangeShapeType="1"/>
            </p:cNvSpPr>
            <p:nvPr/>
          </p:nvSpPr>
          <p:spPr bwMode="auto">
            <a:xfrm flipH="1">
              <a:off x="1701" y="2240"/>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89" name="Line 3677"/>
            <p:cNvSpPr>
              <a:spLocks noChangeShapeType="1"/>
            </p:cNvSpPr>
            <p:nvPr/>
          </p:nvSpPr>
          <p:spPr bwMode="auto">
            <a:xfrm flipH="1">
              <a:off x="1701" y="2229"/>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90" name="Line 3678"/>
            <p:cNvSpPr>
              <a:spLocks noChangeShapeType="1"/>
            </p:cNvSpPr>
            <p:nvPr/>
          </p:nvSpPr>
          <p:spPr bwMode="auto">
            <a:xfrm flipH="1">
              <a:off x="1701" y="2218"/>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91" name="Line 3679"/>
            <p:cNvSpPr>
              <a:spLocks noChangeShapeType="1"/>
            </p:cNvSpPr>
            <p:nvPr/>
          </p:nvSpPr>
          <p:spPr bwMode="auto">
            <a:xfrm flipH="1">
              <a:off x="1701" y="2207"/>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92" name="Line 3680"/>
            <p:cNvSpPr>
              <a:spLocks noChangeShapeType="1"/>
            </p:cNvSpPr>
            <p:nvPr/>
          </p:nvSpPr>
          <p:spPr bwMode="auto">
            <a:xfrm flipH="1">
              <a:off x="1701" y="2196"/>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93" name="Line 3681"/>
            <p:cNvSpPr>
              <a:spLocks noChangeShapeType="1"/>
            </p:cNvSpPr>
            <p:nvPr/>
          </p:nvSpPr>
          <p:spPr bwMode="auto">
            <a:xfrm flipH="1">
              <a:off x="1701" y="2185"/>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94" name="Line 3682"/>
            <p:cNvSpPr>
              <a:spLocks noChangeShapeType="1"/>
            </p:cNvSpPr>
            <p:nvPr/>
          </p:nvSpPr>
          <p:spPr bwMode="auto">
            <a:xfrm flipH="1">
              <a:off x="1701" y="2173"/>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95" name="Line 3683"/>
            <p:cNvSpPr>
              <a:spLocks noChangeShapeType="1"/>
            </p:cNvSpPr>
            <p:nvPr/>
          </p:nvSpPr>
          <p:spPr bwMode="auto">
            <a:xfrm flipH="1">
              <a:off x="1701" y="2163"/>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96" name="Line 3684"/>
            <p:cNvSpPr>
              <a:spLocks noChangeShapeType="1"/>
            </p:cNvSpPr>
            <p:nvPr/>
          </p:nvSpPr>
          <p:spPr bwMode="auto">
            <a:xfrm flipH="1">
              <a:off x="1701" y="2151"/>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97" name="Line 3685"/>
            <p:cNvSpPr>
              <a:spLocks noChangeShapeType="1"/>
            </p:cNvSpPr>
            <p:nvPr/>
          </p:nvSpPr>
          <p:spPr bwMode="auto">
            <a:xfrm flipH="1">
              <a:off x="1701" y="2141"/>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98" name="Line 3686"/>
            <p:cNvSpPr>
              <a:spLocks noChangeShapeType="1"/>
            </p:cNvSpPr>
            <p:nvPr/>
          </p:nvSpPr>
          <p:spPr bwMode="auto">
            <a:xfrm flipH="1">
              <a:off x="1701" y="2129"/>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99" name="Line 3687"/>
            <p:cNvSpPr>
              <a:spLocks noChangeShapeType="1"/>
            </p:cNvSpPr>
            <p:nvPr/>
          </p:nvSpPr>
          <p:spPr bwMode="auto">
            <a:xfrm flipH="1">
              <a:off x="1701" y="2118"/>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00" name="Line 3688"/>
            <p:cNvSpPr>
              <a:spLocks noChangeShapeType="1"/>
            </p:cNvSpPr>
            <p:nvPr/>
          </p:nvSpPr>
          <p:spPr bwMode="auto">
            <a:xfrm flipH="1">
              <a:off x="1701" y="2107"/>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01" name="Line 3689"/>
            <p:cNvSpPr>
              <a:spLocks noChangeShapeType="1"/>
            </p:cNvSpPr>
            <p:nvPr/>
          </p:nvSpPr>
          <p:spPr bwMode="auto">
            <a:xfrm flipH="1">
              <a:off x="1701" y="2096"/>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02" name="Line 3690"/>
            <p:cNvSpPr>
              <a:spLocks noChangeShapeType="1"/>
            </p:cNvSpPr>
            <p:nvPr/>
          </p:nvSpPr>
          <p:spPr bwMode="auto">
            <a:xfrm flipH="1">
              <a:off x="1701" y="2084"/>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03" name="Line 3691"/>
            <p:cNvSpPr>
              <a:spLocks noChangeShapeType="1"/>
            </p:cNvSpPr>
            <p:nvPr/>
          </p:nvSpPr>
          <p:spPr bwMode="auto">
            <a:xfrm flipH="1">
              <a:off x="1701" y="2074"/>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04" name="Line 3692"/>
            <p:cNvSpPr>
              <a:spLocks noChangeShapeType="1"/>
            </p:cNvSpPr>
            <p:nvPr/>
          </p:nvSpPr>
          <p:spPr bwMode="auto">
            <a:xfrm flipH="1">
              <a:off x="1701" y="2062"/>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05" name="Line 3693"/>
            <p:cNvSpPr>
              <a:spLocks noChangeShapeType="1"/>
            </p:cNvSpPr>
            <p:nvPr/>
          </p:nvSpPr>
          <p:spPr bwMode="auto">
            <a:xfrm flipH="1">
              <a:off x="1701" y="2052"/>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06" name="Line 3694"/>
            <p:cNvSpPr>
              <a:spLocks noChangeShapeType="1"/>
            </p:cNvSpPr>
            <p:nvPr/>
          </p:nvSpPr>
          <p:spPr bwMode="auto">
            <a:xfrm flipH="1">
              <a:off x="1701" y="2040"/>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07" name="Line 3695"/>
            <p:cNvSpPr>
              <a:spLocks noChangeShapeType="1"/>
            </p:cNvSpPr>
            <p:nvPr/>
          </p:nvSpPr>
          <p:spPr bwMode="auto">
            <a:xfrm flipH="1">
              <a:off x="1701" y="2029"/>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08" name="Line 3696"/>
            <p:cNvSpPr>
              <a:spLocks noChangeShapeType="1"/>
            </p:cNvSpPr>
            <p:nvPr/>
          </p:nvSpPr>
          <p:spPr bwMode="auto">
            <a:xfrm flipH="1">
              <a:off x="1701" y="2019"/>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09" name="Line 3697"/>
            <p:cNvSpPr>
              <a:spLocks noChangeShapeType="1"/>
            </p:cNvSpPr>
            <p:nvPr/>
          </p:nvSpPr>
          <p:spPr bwMode="auto">
            <a:xfrm flipH="1">
              <a:off x="1701" y="2007"/>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10" name="Line 3698"/>
            <p:cNvSpPr>
              <a:spLocks noChangeShapeType="1"/>
            </p:cNvSpPr>
            <p:nvPr/>
          </p:nvSpPr>
          <p:spPr bwMode="auto">
            <a:xfrm flipH="1">
              <a:off x="1701" y="1995"/>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11" name="Line 3699"/>
            <p:cNvSpPr>
              <a:spLocks noChangeShapeType="1"/>
            </p:cNvSpPr>
            <p:nvPr/>
          </p:nvSpPr>
          <p:spPr bwMode="auto">
            <a:xfrm flipH="1">
              <a:off x="1701" y="1985"/>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12" name="Line 3700"/>
            <p:cNvSpPr>
              <a:spLocks noChangeShapeType="1"/>
            </p:cNvSpPr>
            <p:nvPr/>
          </p:nvSpPr>
          <p:spPr bwMode="auto">
            <a:xfrm flipH="1">
              <a:off x="1701" y="1974"/>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13" name="Line 3701"/>
            <p:cNvSpPr>
              <a:spLocks noChangeShapeType="1"/>
            </p:cNvSpPr>
            <p:nvPr/>
          </p:nvSpPr>
          <p:spPr bwMode="auto">
            <a:xfrm flipH="1">
              <a:off x="1701" y="1963"/>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14" name="Line 3702"/>
            <p:cNvSpPr>
              <a:spLocks noChangeShapeType="1"/>
            </p:cNvSpPr>
            <p:nvPr/>
          </p:nvSpPr>
          <p:spPr bwMode="auto">
            <a:xfrm flipH="1">
              <a:off x="1701" y="1952"/>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15" name="Line 3703"/>
            <p:cNvSpPr>
              <a:spLocks noChangeShapeType="1"/>
            </p:cNvSpPr>
            <p:nvPr/>
          </p:nvSpPr>
          <p:spPr bwMode="auto">
            <a:xfrm flipH="1">
              <a:off x="1701" y="1940"/>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16" name="Line 3704"/>
            <p:cNvSpPr>
              <a:spLocks noChangeShapeType="1"/>
            </p:cNvSpPr>
            <p:nvPr/>
          </p:nvSpPr>
          <p:spPr bwMode="auto">
            <a:xfrm flipH="1">
              <a:off x="1701" y="1930"/>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17" name="Line 3705"/>
            <p:cNvSpPr>
              <a:spLocks noChangeShapeType="1"/>
            </p:cNvSpPr>
            <p:nvPr/>
          </p:nvSpPr>
          <p:spPr bwMode="auto">
            <a:xfrm flipH="1">
              <a:off x="1701" y="1918"/>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18" name="Line 3706"/>
            <p:cNvSpPr>
              <a:spLocks noChangeShapeType="1"/>
            </p:cNvSpPr>
            <p:nvPr/>
          </p:nvSpPr>
          <p:spPr bwMode="auto">
            <a:xfrm flipH="1">
              <a:off x="1701" y="1907"/>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19" name="Line 3707"/>
            <p:cNvSpPr>
              <a:spLocks noChangeShapeType="1"/>
            </p:cNvSpPr>
            <p:nvPr/>
          </p:nvSpPr>
          <p:spPr bwMode="auto">
            <a:xfrm flipH="1">
              <a:off x="1701" y="1896"/>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20" name="Line 3708"/>
            <p:cNvSpPr>
              <a:spLocks noChangeShapeType="1"/>
            </p:cNvSpPr>
            <p:nvPr/>
          </p:nvSpPr>
          <p:spPr bwMode="auto">
            <a:xfrm flipH="1">
              <a:off x="1701" y="1885"/>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21" name="Line 3709"/>
            <p:cNvSpPr>
              <a:spLocks noChangeShapeType="1"/>
            </p:cNvSpPr>
            <p:nvPr/>
          </p:nvSpPr>
          <p:spPr bwMode="auto">
            <a:xfrm flipH="1">
              <a:off x="1701" y="1874"/>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22" name="Line 3710"/>
            <p:cNvSpPr>
              <a:spLocks noChangeShapeType="1"/>
            </p:cNvSpPr>
            <p:nvPr/>
          </p:nvSpPr>
          <p:spPr bwMode="auto">
            <a:xfrm flipH="1">
              <a:off x="1701" y="1863"/>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23" name="Line 3711"/>
            <p:cNvSpPr>
              <a:spLocks noChangeShapeType="1"/>
            </p:cNvSpPr>
            <p:nvPr/>
          </p:nvSpPr>
          <p:spPr bwMode="auto">
            <a:xfrm flipH="1">
              <a:off x="1701" y="1851"/>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24" name="Line 3712"/>
            <p:cNvSpPr>
              <a:spLocks noChangeShapeType="1"/>
            </p:cNvSpPr>
            <p:nvPr/>
          </p:nvSpPr>
          <p:spPr bwMode="auto">
            <a:xfrm flipH="1">
              <a:off x="1701" y="1841"/>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25" name="Line 3713"/>
            <p:cNvSpPr>
              <a:spLocks noChangeShapeType="1"/>
            </p:cNvSpPr>
            <p:nvPr/>
          </p:nvSpPr>
          <p:spPr bwMode="auto">
            <a:xfrm flipH="1">
              <a:off x="1701" y="1829"/>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26" name="Line 3714"/>
            <p:cNvSpPr>
              <a:spLocks noChangeShapeType="1"/>
            </p:cNvSpPr>
            <p:nvPr/>
          </p:nvSpPr>
          <p:spPr bwMode="auto">
            <a:xfrm flipH="1">
              <a:off x="1701" y="1818"/>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27" name="Line 3715"/>
            <p:cNvSpPr>
              <a:spLocks noChangeShapeType="1"/>
            </p:cNvSpPr>
            <p:nvPr/>
          </p:nvSpPr>
          <p:spPr bwMode="auto">
            <a:xfrm flipH="1">
              <a:off x="1701" y="1807"/>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28" name="Line 3716"/>
            <p:cNvSpPr>
              <a:spLocks noChangeShapeType="1"/>
            </p:cNvSpPr>
            <p:nvPr/>
          </p:nvSpPr>
          <p:spPr bwMode="auto">
            <a:xfrm flipH="1">
              <a:off x="1701" y="1796"/>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29" name="Line 3717"/>
            <p:cNvSpPr>
              <a:spLocks noChangeShapeType="1"/>
            </p:cNvSpPr>
            <p:nvPr/>
          </p:nvSpPr>
          <p:spPr bwMode="auto">
            <a:xfrm flipH="1">
              <a:off x="1701" y="1785"/>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30" name="Line 3718"/>
            <p:cNvSpPr>
              <a:spLocks noChangeShapeType="1"/>
            </p:cNvSpPr>
            <p:nvPr/>
          </p:nvSpPr>
          <p:spPr bwMode="auto">
            <a:xfrm flipH="1">
              <a:off x="1701" y="1774"/>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31" name="Line 3719"/>
            <p:cNvSpPr>
              <a:spLocks noChangeShapeType="1"/>
            </p:cNvSpPr>
            <p:nvPr/>
          </p:nvSpPr>
          <p:spPr bwMode="auto">
            <a:xfrm flipH="1">
              <a:off x="1701" y="1762"/>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32" name="Line 3720"/>
            <p:cNvSpPr>
              <a:spLocks noChangeShapeType="1"/>
            </p:cNvSpPr>
            <p:nvPr/>
          </p:nvSpPr>
          <p:spPr bwMode="auto">
            <a:xfrm flipH="1">
              <a:off x="1701" y="1752"/>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33" name="Line 3721"/>
            <p:cNvSpPr>
              <a:spLocks noChangeShapeType="1"/>
            </p:cNvSpPr>
            <p:nvPr/>
          </p:nvSpPr>
          <p:spPr bwMode="auto">
            <a:xfrm flipH="1">
              <a:off x="1701" y="1740"/>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34" name="Line 3722"/>
            <p:cNvSpPr>
              <a:spLocks noChangeShapeType="1"/>
            </p:cNvSpPr>
            <p:nvPr/>
          </p:nvSpPr>
          <p:spPr bwMode="auto">
            <a:xfrm flipH="1">
              <a:off x="1701" y="1729"/>
              <a:ext cx="35" cy="36"/>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35" name="Line 3723"/>
            <p:cNvSpPr>
              <a:spLocks noChangeShapeType="1"/>
            </p:cNvSpPr>
            <p:nvPr/>
          </p:nvSpPr>
          <p:spPr bwMode="auto">
            <a:xfrm flipH="1">
              <a:off x="1701" y="1719"/>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36" name="Line 3724"/>
            <p:cNvSpPr>
              <a:spLocks noChangeShapeType="1"/>
            </p:cNvSpPr>
            <p:nvPr/>
          </p:nvSpPr>
          <p:spPr bwMode="auto">
            <a:xfrm flipH="1">
              <a:off x="1701" y="1707"/>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37" name="Line 3725"/>
            <p:cNvSpPr>
              <a:spLocks noChangeShapeType="1"/>
            </p:cNvSpPr>
            <p:nvPr/>
          </p:nvSpPr>
          <p:spPr bwMode="auto">
            <a:xfrm flipH="1">
              <a:off x="1701" y="1697"/>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38" name="Line 3726"/>
            <p:cNvSpPr>
              <a:spLocks noChangeShapeType="1"/>
            </p:cNvSpPr>
            <p:nvPr/>
          </p:nvSpPr>
          <p:spPr bwMode="auto">
            <a:xfrm flipH="1">
              <a:off x="1701" y="1685"/>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39" name="Line 3727"/>
            <p:cNvSpPr>
              <a:spLocks noChangeShapeType="1"/>
            </p:cNvSpPr>
            <p:nvPr/>
          </p:nvSpPr>
          <p:spPr bwMode="auto">
            <a:xfrm flipH="1">
              <a:off x="1701" y="1674"/>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40" name="Line 3728"/>
            <p:cNvSpPr>
              <a:spLocks noChangeShapeType="1"/>
            </p:cNvSpPr>
            <p:nvPr/>
          </p:nvSpPr>
          <p:spPr bwMode="auto">
            <a:xfrm flipH="1">
              <a:off x="1701" y="1663"/>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41" name="Line 3729"/>
            <p:cNvSpPr>
              <a:spLocks noChangeShapeType="1"/>
            </p:cNvSpPr>
            <p:nvPr/>
          </p:nvSpPr>
          <p:spPr bwMode="auto">
            <a:xfrm flipH="1">
              <a:off x="1701" y="1652"/>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42" name="Line 3730"/>
            <p:cNvSpPr>
              <a:spLocks noChangeShapeType="1"/>
            </p:cNvSpPr>
            <p:nvPr/>
          </p:nvSpPr>
          <p:spPr bwMode="auto">
            <a:xfrm flipH="1">
              <a:off x="1701" y="1640"/>
              <a:ext cx="35" cy="36"/>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43" name="Line 3731"/>
            <p:cNvSpPr>
              <a:spLocks noChangeShapeType="1"/>
            </p:cNvSpPr>
            <p:nvPr/>
          </p:nvSpPr>
          <p:spPr bwMode="auto">
            <a:xfrm flipH="1">
              <a:off x="1701" y="1630"/>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44" name="Line 3732"/>
            <p:cNvSpPr>
              <a:spLocks noChangeShapeType="1"/>
            </p:cNvSpPr>
            <p:nvPr/>
          </p:nvSpPr>
          <p:spPr bwMode="auto">
            <a:xfrm flipH="1">
              <a:off x="1701" y="1618"/>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45" name="Line 3733"/>
            <p:cNvSpPr>
              <a:spLocks noChangeShapeType="1"/>
            </p:cNvSpPr>
            <p:nvPr/>
          </p:nvSpPr>
          <p:spPr bwMode="auto">
            <a:xfrm flipH="1">
              <a:off x="1701" y="1608"/>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46" name="Line 3734"/>
            <p:cNvSpPr>
              <a:spLocks noChangeShapeType="1"/>
            </p:cNvSpPr>
            <p:nvPr/>
          </p:nvSpPr>
          <p:spPr bwMode="auto">
            <a:xfrm flipH="1">
              <a:off x="1701" y="1596"/>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47" name="Line 3735"/>
            <p:cNvSpPr>
              <a:spLocks noChangeShapeType="1"/>
            </p:cNvSpPr>
            <p:nvPr/>
          </p:nvSpPr>
          <p:spPr bwMode="auto">
            <a:xfrm flipH="1">
              <a:off x="1701" y="1585"/>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48" name="Line 3736"/>
            <p:cNvSpPr>
              <a:spLocks noChangeShapeType="1"/>
            </p:cNvSpPr>
            <p:nvPr/>
          </p:nvSpPr>
          <p:spPr bwMode="auto">
            <a:xfrm flipH="1">
              <a:off x="1701" y="1574"/>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49" name="Line 3737"/>
            <p:cNvSpPr>
              <a:spLocks noChangeShapeType="1"/>
            </p:cNvSpPr>
            <p:nvPr/>
          </p:nvSpPr>
          <p:spPr bwMode="auto">
            <a:xfrm flipH="1">
              <a:off x="1701" y="1563"/>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50" name="Line 3738"/>
            <p:cNvSpPr>
              <a:spLocks noChangeShapeType="1"/>
            </p:cNvSpPr>
            <p:nvPr/>
          </p:nvSpPr>
          <p:spPr bwMode="auto">
            <a:xfrm flipH="1">
              <a:off x="1701" y="1552"/>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51" name="Line 3739"/>
            <p:cNvSpPr>
              <a:spLocks noChangeShapeType="1"/>
            </p:cNvSpPr>
            <p:nvPr/>
          </p:nvSpPr>
          <p:spPr bwMode="auto">
            <a:xfrm flipH="1">
              <a:off x="1701" y="1541"/>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52" name="Line 3740"/>
            <p:cNvSpPr>
              <a:spLocks noChangeShapeType="1"/>
            </p:cNvSpPr>
            <p:nvPr/>
          </p:nvSpPr>
          <p:spPr bwMode="auto">
            <a:xfrm flipH="1">
              <a:off x="1701" y="1529"/>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53" name="Line 3741"/>
            <p:cNvSpPr>
              <a:spLocks noChangeShapeType="1"/>
            </p:cNvSpPr>
            <p:nvPr/>
          </p:nvSpPr>
          <p:spPr bwMode="auto">
            <a:xfrm flipH="1">
              <a:off x="1701" y="1519"/>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54" name="Line 3742"/>
            <p:cNvSpPr>
              <a:spLocks noChangeShapeType="1"/>
            </p:cNvSpPr>
            <p:nvPr/>
          </p:nvSpPr>
          <p:spPr bwMode="auto">
            <a:xfrm flipH="1">
              <a:off x="1701" y="1507"/>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55" name="Line 3743"/>
            <p:cNvSpPr>
              <a:spLocks noChangeShapeType="1"/>
            </p:cNvSpPr>
            <p:nvPr/>
          </p:nvSpPr>
          <p:spPr bwMode="auto">
            <a:xfrm flipH="1">
              <a:off x="1701" y="1496"/>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56" name="Line 3744"/>
            <p:cNvSpPr>
              <a:spLocks noChangeShapeType="1"/>
            </p:cNvSpPr>
            <p:nvPr/>
          </p:nvSpPr>
          <p:spPr bwMode="auto">
            <a:xfrm flipH="1">
              <a:off x="1701" y="1485"/>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57" name="Line 3745"/>
            <p:cNvSpPr>
              <a:spLocks noChangeShapeType="1"/>
            </p:cNvSpPr>
            <p:nvPr/>
          </p:nvSpPr>
          <p:spPr bwMode="auto">
            <a:xfrm flipH="1">
              <a:off x="1701" y="1474"/>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58" name="Line 3746"/>
            <p:cNvSpPr>
              <a:spLocks noChangeShapeType="1"/>
            </p:cNvSpPr>
            <p:nvPr/>
          </p:nvSpPr>
          <p:spPr bwMode="auto">
            <a:xfrm flipH="1">
              <a:off x="1701" y="1463"/>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59" name="Line 3747"/>
            <p:cNvSpPr>
              <a:spLocks noChangeShapeType="1"/>
            </p:cNvSpPr>
            <p:nvPr/>
          </p:nvSpPr>
          <p:spPr bwMode="auto">
            <a:xfrm flipH="1">
              <a:off x="1701" y="1452"/>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60" name="Line 3748"/>
            <p:cNvSpPr>
              <a:spLocks noChangeShapeType="1"/>
            </p:cNvSpPr>
            <p:nvPr/>
          </p:nvSpPr>
          <p:spPr bwMode="auto">
            <a:xfrm flipH="1">
              <a:off x="1701" y="1440"/>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61" name="Line 3749"/>
            <p:cNvSpPr>
              <a:spLocks noChangeShapeType="1"/>
            </p:cNvSpPr>
            <p:nvPr/>
          </p:nvSpPr>
          <p:spPr bwMode="auto">
            <a:xfrm flipH="1">
              <a:off x="1701" y="1430"/>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62" name="Line 3750"/>
            <p:cNvSpPr>
              <a:spLocks noChangeShapeType="1"/>
            </p:cNvSpPr>
            <p:nvPr/>
          </p:nvSpPr>
          <p:spPr bwMode="auto">
            <a:xfrm flipH="1">
              <a:off x="1701" y="1418"/>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63" name="Line 3751"/>
            <p:cNvSpPr>
              <a:spLocks noChangeShapeType="1"/>
            </p:cNvSpPr>
            <p:nvPr/>
          </p:nvSpPr>
          <p:spPr bwMode="auto">
            <a:xfrm flipH="1">
              <a:off x="1701" y="1407"/>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64" name="Line 3752"/>
            <p:cNvSpPr>
              <a:spLocks noChangeShapeType="1"/>
            </p:cNvSpPr>
            <p:nvPr/>
          </p:nvSpPr>
          <p:spPr bwMode="auto">
            <a:xfrm flipH="1">
              <a:off x="1701" y="1396"/>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65" name="Line 3753"/>
            <p:cNvSpPr>
              <a:spLocks noChangeShapeType="1"/>
            </p:cNvSpPr>
            <p:nvPr/>
          </p:nvSpPr>
          <p:spPr bwMode="auto">
            <a:xfrm flipH="1">
              <a:off x="1701" y="1385"/>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66" name="Line 3754"/>
            <p:cNvSpPr>
              <a:spLocks noChangeShapeType="1"/>
            </p:cNvSpPr>
            <p:nvPr/>
          </p:nvSpPr>
          <p:spPr bwMode="auto">
            <a:xfrm flipH="1">
              <a:off x="1701" y="1375"/>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67" name="Line 3755"/>
            <p:cNvSpPr>
              <a:spLocks noChangeShapeType="1"/>
            </p:cNvSpPr>
            <p:nvPr/>
          </p:nvSpPr>
          <p:spPr bwMode="auto">
            <a:xfrm flipH="1">
              <a:off x="1701" y="1363"/>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68" name="Line 3756"/>
            <p:cNvSpPr>
              <a:spLocks noChangeShapeType="1"/>
            </p:cNvSpPr>
            <p:nvPr/>
          </p:nvSpPr>
          <p:spPr bwMode="auto">
            <a:xfrm flipH="1">
              <a:off x="1701" y="1351"/>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69" name="Line 3757"/>
            <p:cNvSpPr>
              <a:spLocks noChangeShapeType="1"/>
            </p:cNvSpPr>
            <p:nvPr/>
          </p:nvSpPr>
          <p:spPr bwMode="auto">
            <a:xfrm flipH="1">
              <a:off x="1701" y="1341"/>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70" name="Line 3758"/>
            <p:cNvSpPr>
              <a:spLocks noChangeShapeType="1"/>
            </p:cNvSpPr>
            <p:nvPr/>
          </p:nvSpPr>
          <p:spPr bwMode="auto">
            <a:xfrm flipH="1">
              <a:off x="1701" y="1330"/>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71" name="Line 3759"/>
            <p:cNvSpPr>
              <a:spLocks noChangeShapeType="1"/>
            </p:cNvSpPr>
            <p:nvPr/>
          </p:nvSpPr>
          <p:spPr bwMode="auto">
            <a:xfrm flipH="1">
              <a:off x="1701" y="1318"/>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72" name="Line 3760"/>
            <p:cNvSpPr>
              <a:spLocks noChangeShapeType="1"/>
            </p:cNvSpPr>
            <p:nvPr/>
          </p:nvSpPr>
          <p:spPr bwMode="auto">
            <a:xfrm flipH="1">
              <a:off x="1701" y="1308"/>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73" name="Line 3761"/>
            <p:cNvSpPr>
              <a:spLocks noChangeShapeType="1"/>
            </p:cNvSpPr>
            <p:nvPr/>
          </p:nvSpPr>
          <p:spPr bwMode="auto">
            <a:xfrm flipH="1">
              <a:off x="1701" y="1296"/>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74" name="Line 3762"/>
            <p:cNvSpPr>
              <a:spLocks noChangeShapeType="1"/>
            </p:cNvSpPr>
            <p:nvPr/>
          </p:nvSpPr>
          <p:spPr bwMode="auto">
            <a:xfrm flipH="1">
              <a:off x="1701" y="1286"/>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75" name="Line 3763"/>
            <p:cNvSpPr>
              <a:spLocks noChangeShapeType="1"/>
            </p:cNvSpPr>
            <p:nvPr/>
          </p:nvSpPr>
          <p:spPr bwMode="auto">
            <a:xfrm flipH="1">
              <a:off x="1701" y="1274"/>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76" name="Line 3764"/>
            <p:cNvSpPr>
              <a:spLocks noChangeShapeType="1"/>
            </p:cNvSpPr>
            <p:nvPr/>
          </p:nvSpPr>
          <p:spPr bwMode="auto">
            <a:xfrm flipH="1">
              <a:off x="1701" y="1263"/>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77" name="Line 3765"/>
            <p:cNvSpPr>
              <a:spLocks noChangeShapeType="1"/>
            </p:cNvSpPr>
            <p:nvPr/>
          </p:nvSpPr>
          <p:spPr bwMode="auto">
            <a:xfrm flipH="1">
              <a:off x="1701" y="1252"/>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78" name="Line 3766"/>
            <p:cNvSpPr>
              <a:spLocks noChangeShapeType="1"/>
            </p:cNvSpPr>
            <p:nvPr/>
          </p:nvSpPr>
          <p:spPr bwMode="auto">
            <a:xfrm flipH="1">
              <a:off x="1701" y="1241"/>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79" name="Line 3767"/>
            <p:cNvSpPr>
              <a:spLocks noChangeShapeType="1"/>
            </p:cNvSpPr>
            <p:nvPr/>
          </p:nvSpPr>
          <p:spPr bwMode="auto">
            <a:xfrm flipH="1">
              <a:off x="1701" y="1229"/>
              <a:ext cx="35" cy="36"/>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80" name="Line 3768"/>
            <p:cNvSpPr>
              <a:spLocks noChangeShapeType="1"/>
            </p:cNvSpPr>
            <p:nvPr/>
          </p:nvSpPr>
          <p:spPr bwMode="auto">
            <a:xfrm flipH="1">
              <a:off x="1701" y="1219"/>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81" name="Line 3769"/>
            <p:cNvSpPr>
              <a:spLocks noChangeShapeType="1"/>
            </p:cNvSpPr>
            <p:nvPr/>
          </p:nvSpPr>
          <p:spPr bwMode="auto">
            <a:xfrm flipH="1">
              <a:off x="1701" y="1207"/>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82" name="Line 3770"/>
            <p:cNvSpPr>
              <a:spLocks noChangeShapeType="1"/>
            </p:cNvSpPr>
            <p:nvPr/>
          </p:nvSpPr>
          <p:spPr bwMode="auto">
            <a:xfrm flipH="1">
              <a:off x="1701" y="1197"/>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83" name="Line 3771"/>
            <p:cNvSpPr>
              <a:spLocks noChangeShapeType="1"/>
            </p:cNvSpPr>
            <p:nvPr/>
          </p:nvSpPr>
          <p:spPr bwMode="auto">
            <a:xfrm flipH="1">
              <a:off x="1701" y="1185"/>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84" name="Line 3772"/>
            <p:cNvSpPr>
              <a:spLocks noChangeShapeType="1"/>
            </p:cNvSpPr>
            <p:nvPr/>
          </p:nvSpPr>
          <p:spPr bwMode="auto">
            <a:xfrm flipH="1">
              <a:off x="1701" y="1174"/>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85" name="Line 3773"/>
            <p:cNvSpPr>
              <a:spLocks noChangeShapeType="1"/>
            </p:cNvSpPr>
            <p:nvPr/>
          </p:nvSpPr>
          <p:spPr bwMode="auto">
            <a:xfrm flipH="1">
              <a:off x="1701" y="1163"/>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86" name="Line 3774"/>
            <p:cNvSpPr>
              <a:spLocks noChangeShapeType="1"/>
            </p:cNvSpPr>
            <p:nvPr/>
          </p:nvSpPr>
          <p:spPr bwMode="auto">
            <a:xfrm flipH="1">
              <a:off x="1701" y="1152"/>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87" name="Line 3775"/>
            <p:cNvSpPr>
              <a:spLocks noChangeShapeType="1"/>
            </p:cNvSpPr>
            <p:nvPr/>
          </p:nvSpPr>
          <p:spPr bwMode="auto">
            <a:xfrm flipH="1">
              <a:off x="1701" y="1140"/>
              <a:ext cx="35" cy="36"/>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88" name="Line 3776"/>
            <p:cNvSpPr>
              <a:spLocks noChangeShapeType="1"/>
            </p:cNvSpPr>
            <p:nvPr/>
          </p:nvSpPr>
          <p:spPr bwMode="auto">
            <a:xfrm flipH="1">
              <a:off x="1701" y="1130"/>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89" name="Line 3777"/>
            <p:cNvSpPr>
              <a:spLocks noChangeShapeType="1"/>
            </p:cNvSpPr>
            <p:nvPr/>
          </p:nvSpPr>
          <p:spPr bwMode="auto">
            <a:xfrm flipH="1">
              <a:off x="1701" y="1118"/>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90" name="Line 3778"/>
            <p:cNvSpPr>
              <a:spLocks noChangeShapeType="1"/>
            </p:cNvSpPr>
            <p:nvPr/>
          </p:nvSpPr>
          <p:spPr bwMode="auto">
            <a:xfrm flipH="1">
              <a:off x="1701" y="1108"/>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91" name="Line 3779"/>
            <p:cNvSpPr>
              <a:spLocks noChangeShapeType="1"/>
            </p:cNvSpPr>
            <p:nvPr/>
          </p:nvSpPr>
          <p:spPr bwMode="auto">
            <a:xfrm flipH="1">
              <a:off x="1701" y="1096"/>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92" name="Line 3780"/>
            <p:cNvSpPr>
              <a:spLocks noChangeShapeType="1"/>
            </p:cNvSpPr>
            <p:nvPr/>
          </p:nvSpPr>
          <p:spPr bwMode="auto">
            <a:xfrm flipH="1">
              <a:off x="1701" y="1085"/>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93" name="Line 3781"/>
            <p:cNvSpPr>
              <a:spLocks noChangeShapeType="1"/>
            </p:cNvSpPr>
            <p:nvPr/>
          </p:nvSpPr>
          <p:spPr bwMode="auto">
            <a:xfrm flipH="1">
              <a:off x="1701" y="1075"/>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94" name="Line 3782"/>
            <p:cNvSpPr>
              <a:spLocks noChangeShapeType="1"/>
            </p:cNvSpPr>
            <p:nvPr/>
          </p:nvSpPr>
          <p:spPr bwMode="auto">
            <a:xfrm flipH="1">
              <a:off x="1701" y="1063"/>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95" name="Line 3783"/>
            <p:cNvSpPr>
              <a:spLocks noChangeShapeType="1"/>
            </p:cNvSpPr>
            <p:nvPr/>
          </p:nvSpPr>
          <p:spPr bwMode="auto">
            <a:xfrm flipH="1">
              <a:off x="1701" y="1053"/>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96" name="Line 3784"/>
            <p:cNvSpPr>
              <a:spLocks noChangeShapeType="1"/>
            </p:cNvSpPr>
            <p:nvPr/>
          </p:nvSpPr>
          <p:spPr bwMode="auto">
            <a:xfrm flipH="1">
              <a:off x="1701" y="1041"/>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97" name="Line 3785"/>
            <p:cNvSpPr>
              <a:spLocks noChangeShapeType="1"/>
            </p:cNvSpPr>
            <p:nvPr/>
          </p:nvSpPr>
          <p:spPr bwMode="auto">
            <a:xfrm flipH="1">
              <a:off x="1701" y="1037"/>
              <a:ext cx="28" cy="27"/>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98" name="Line 3786"/>
            <p:cNvSpPr>
              <a:spLocks noChangeShapeType="1"/>
            </p:cNvSpPr>
            <p:nvPr/>
          </p:nvSpPr>
          <p:spPr bwMode="auto">
            <a:xfrm flipH="1">
              <a:off x="1701" y="1037"/>
              <a:ext cx="18" cy="17"/>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99" name="Line 3787"/>
            <p:cNvSpPr>
              <a:spLocks noChangeShapeType="1"/>
            </p:cNvSpPr>
            <p:nvPr/>
          </p:nvSpPr>
          <p:spPr bwMode="auto">
            <a:xfrm flipH="1">
              <a:off x="1701" y="1037"/>
              <a:ext cx="6" cy="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00" name="Line 3788"/>
            <p:cNvSpPr>
              <a:spLocks noChangeShapeType="1"/>
            </p:cNvSpPr>
            <p:nvPr/>
          </p:nvSpPr>
          <p:spPr bwMode="auto">
            <a:xfrm>
              <a:off x="1727" y="1037"/>
              <a:ext cx="9" cy="7"/>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01" name="Line 3789"/>
            <p:cNvSpPr>
              <a:spLocks noChangeShapeType="1"/>
            </p:cNvSpPr>
            <p:nvPr/>
          </p:nvSpPr>
          <p:spPr bwMode="auto">
            <a:xfrm>
              <a:off x="1716" y="1037"/>
              <a:ext cx="20" cy="19"/>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02" name="Line 3790"/>
            <p:cNvSpPr>
              <a:spLocks noChangeShapeType="1"/>
            </p:cNvSpPr>
            <p:nvPr/>
          </p:nvSpPr>
          <p:spPr bwMode="auto">
            <a:xfrm>
              <a:off x="1705" y="1037"/>
              <a:ext cx="31" cy="29"/>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03" name="Line 3791"/>
            <p:cNvSpPr>
              <a:spLocks noChangeShapeType="1"/>
            </p:cNvSpPr>
            <p:nvPr/>
          </p:nvSpPr>
          <p:spPr bwMode="auto">
            <a:xfrm>
              <a:off x="1701" y="1043"/>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04" name="Line 3792"/>
            <p:cNvSpPr>
              <a:spLocks noChangeShapeType="1"/>
            </p:cNvSpPr>
            <p:nvPr/>
          </p:nvSpPr>
          <p:spPr bwMode="auto">
            <a:xfrm>
              <a:off x="1701" y="1054"/>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05" name="Line 3793"/>
            <p:cNvSpPr>
              <a:spLocks noChangeShapeType="1"/>
            </p:cNvSpPr>
            <p:nvPr/>
          </p:nvSpPr>
          <p:spPr bwMode="auto">
            <a:xfrm>
              <a:off x="1701" y="1065"/>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06" name="Line 3794"/>
            <p:cNvSpPr>
              <a:spLocks noChangeShapeType="1"/>
            </p:cNvSpPr>
            <p:nvPr/>
          </p:nvSpPr>
          <p:spPr bwMode="auto">
            <a:xfrm>
              <a:off x="1701" y="1077"/>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07" name="Line 3795"/>
            <p:cNvSpPr>
              <a:spLocks noChangeShapeType="1"/>
            </p:cNvSpPr>
            <p:nvPr/>
          </p:nvSpPr>
          <p:spPr bwMode="auto">
            <a:xfrm>
              <a:off x="1701" y="1087"/>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08" name="Line 3796"/>
            <p:cNvSpPr>
              <a:spLocks noChangeShapeType="1"/>
            </p:cNvSpPr>
            <p:nvPr/>
          </p:nvSpPr>
          <p:spPr bwMode="auto">
            <a:xfrm>
              <a:off x="1701" y="1099"/>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09" name="Line 3797"/>
            <p:cNvSpPr>
              <a:spLocks noChangeShapeType="1"/>
            </p:cNvSpPr>
            <p:nvPr/>
          </p:nvSpPr>
          <p:spPr bwMode="auto">
            <a:xfrm>
              <a:off x="1701" y="1110"/>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10" name="Line 3798"/>
            <p:cNvSpPr>
              <a:spLocks noChangeShapeType="1"/>
            </p:cNvSpPr>
            <p:nvPr/>
          </p:nvSpPr>
          <p:spPr bwMode="auto">
            <a:xfrm>
              <a:off x="1701" y="1121"/>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11" name="Line 3799"/>
            <p:cNvSpPr>
              <a:spLocks noChangeShapeType="1"/>
            </p:cNvSpPr>
            <p:nvPr/>
          </p:nvSpPr>
          <p:spPr bwMode="auto">
            <a:xfrm>
              <a:off x="1701" y="1132"/>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12" name="Line 3800"/>
            <p:cNvSpPr>
              <a:spLocks noChangeShapeType="1"/>
            </p:cNvSpPr>
            <p:nvPr/>
          </p:nvSpPr>
          <p:spPr bwMode="auto">
            <a:xfrm>
              <a:off x="1701" y="1143"/>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13" name="Line 3801"/>
            <p:cNvSpPr>
              <a:spLocks noChangeShapeType="1"/>
            </p:cNvSpPr>
            <p:nvPr/>
          </p:nvSpPr>
          <p:spPr bwMode="auto">
            <a:xfrm>
              <a:off x="1701" y="1154"/>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14" name="Line 3802"/>
            <p:cNvSpPr>
              <a:spLocks noChangeShapeType="1"/>
            </p:cNvSpPr>
            <p:nvPr/>
          </p:nvSpPr>
          <p:spPr bwMode="auto">
            <a:xfrm>
              <a:off x="1701" y="1166"/>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15" name="Line 3803"/>
            <p:cNvSpPr>
              <a:spLocks noChangeShapeType="1"/>
            </p:cNvSpPr>
            <p:nvPr/>
          </p:nvSpPr>
          <p:spPr bwMode="auto">
            <a:xfrm>
              <a:off x="1701" y="1176"/>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16" name="Line 3804"/>
            <p:cNvSpPr>
              <a:spLocks noChangeShapeType="1"/>
            </p:cNvSpPr>
            <p:nvPr/>
          </p:nvSpPr>
          <p:spPr bwMode="auto">
            <a:xfrm>
              <a:off x="1701" y="1188"/>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17" name="Line 3805"/>
            <p:cNvSpPr>
              <a:spLocks noChangeShapeType="1"/>
            </p:cNvSpPr>
            <p:nvPr/>
          </p:nvSpPr>
          <p:spPr bwMode="auto">
            <a:xfrm>
              <a:off x="1701" y="1199"/>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18" name="Line 3806"/>
            <p:cNvSpPr>
              <a:spLocks noChangeShapeType="1"/>
            </p:cNvSpPr>
            <p:nvPr/>
          </p:nvSpPr>
          <p:spPr bwMode="auto">
            <a:xfrm>
              <a:off x="1701" y="1210"/>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19" name="Line 3807"/>
            <p:cNvSpPr>
              <a:spLocks noChangeShapeType="1"/>
            </p:cNvSpPr>
            <p:nvPr/>
          </p:nvSpPr>
          <p:spPr bwMode="auto">
            <a:xfrm>
              <a:off x="1701" y="1221"/>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20" name="Line 3808"/>
            <p:cNvSpPr>
              <a:spLocks noChangeShapeType="1"/>
            </p:cNvSpPr>
            <p:nvPr/>
          </p:nvSpPr>
          <p:spPr bwMode="auto">
            <a:xfrm>
              <a:off x="1701" y="1231"/>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21" name="Line 3809"/>
            <p:cNvSpPr>
              <a:spLocks noChangeShapeType="1"/>
            </p:cNvSpPr>
            <p:nvPr/>
          </p:nvSpPr>
          <p:spPr bwMode="auto">
            <a:xfrm>
              <a:off x="1701" y="1243"/>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22" name="Line 3810"/>
            <p:cNvSpPr>
              <a:spLocks noChangeShapeType="1"/>
            </p:cNvSpPr>
            <p:nvPr/>
          </p:nvSpPr>
          <p:spPr bwMode="auto">
            <a:xfrm>
              <a:off x="1701" y="1255"/>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23" name="Line 3811"/>
            <p:cNvSpPr>
              <a:spLocks noChangeShapeType="1"/>
            </p:cNvSpPr>
            <p:nvPr/>
          </p:nvSpPr>
          <p:spPr bwMode="auto">
            <a:xfrm>
              <a:off x="1701" y="1265"/>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24" name="Line 3812"/>
            <p:cNvSpPr>
              <a:spLocks noChangeShapeType="1"/>
            </p:cNvSpPr>
            <p:nvPr/>
          </p:nvSpPr>
          <p:spPr bwMode="auto">
            <a:xfrm>
              <a:off x="1701" y="1277"/>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25" name="Line 3813"/>
            <p:cNvSpPr>
              <a:spLocks noChangeShapeType="1"/>
            </p:cNvSpPr>
            <p:nvPr/>
          </p:nvSpPr>
          <p:spPr bwMode="auto">
            <a:xfrm>
              <a:off x="1701" y="1288"/>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26" name="Line 3814"/>
            <p:cNvSpPr>
              <a:spLocks noChangeShapeType="1"/>
            </p:cNvSpPr>
            <p:nvPr/>
          </p:nvSpPr>
          <p:spPr bwMode="auto">
            <a:xfrm>
              <a:off x="1701" y="1298"/>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27" name="Line 3815"/>
            <p:cNvSpPr>
              <a:spLocks noChangeShapeType="1"/>
            </p:cNvSpPr>
            <p:nvPr/>
          </p:nvSpPr>
          <p:spPr bwMode="auto">
            <a:xfrm>
              <a:off x="1701" y="1310"/>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28" name="Line 3816"/>
            <p:cNvSpPr>
              <a:spLocks noChangeShapeType="1"/>
            </p:cNvSpPr>
            <p:nvPr/>
          </p:nvSpPr>
          <p:spPr bwMode="auto">
            <a:xfrm>
              <a:off x="1701" y="1320"/>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29" name="Line 3817"/>
            <p:cNvSpPr>
              <a:spLocks noChangeShapeType="1"/>
            </p:cNvSpPr>
            <p:nvPr/>
          </p:nvSpPr>
          <p:spPr bwMode="auto">
            <a:xfrm>
              <a:off x="1701" y="1332"/>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30" name="Line 3818"/>
            <p:cNvSpPr>
              <a:spLocks noChangeShapeType="1"/>
            </p:cNvSpPr>
            <p:nvPr/>
          </p:nvSpPr>
          <p:spPr bwMode="auto">
            <a:xfrm>
              <a:off x="1701" y="1343"/>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31" name="Line 3819"/>
            <p:cNvSpPr>
              <a:spLocks noChangeShapeType="1"/>
            </p:cNvSpPr>
            <p:nvPr/>
          </p:nvSpPr>
          <p:spPr bwMode="auto">
            <a:xfrm>
              <a:off x="1701" y="1354"/>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32" name="Line 3820"/>
            <p:cNvSpPr>
              <a:spLocks noChangeShapeType="1"/>
            </p:cNvSpPr>
            <p:nvPr/>
          </p:nvSpPr>
          <p:spPr bwMode="auto">
            <a:xfrm>
              <a:off x="1701" y="1365"/>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33" name="Line 3821"/>
            <p:cNvSpPr>
              <a:spLocks noChangeShapeType="1"/>
            </p:cNvSpPr>
            <p:nvPr/>
          </p:nvSpPr>
          <p:spPr bwMode="auto">
            <a:xfrm>
              <a:off x="1701" y="1376"/>
              <a:ext cx="35" cy="36"/>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34" name="Line 3822"/>
            <p:cNvSpPr>
              <a:spLocks noChangeShapeType="1"/>
            </p:cNvSpPr>
            <p:nvPr/>
          </p:nvSpPr>
          <p:spPr bwMode="auto">
            <a:xfrm>
              <a:off x="1701" y="1387"/>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6" name="Group 4024"/>
          <p:cNvGrpSpPr>
            <a:grpSpLocks/>
          </p:cNvGrpSpPr>
          <p:nvPr/>
        </p:nvGrpSpPr>
        <p:grpSpPr bwMode="auto">
          <a:xfrm>
            <a:off x="4061782" y="1540507"/>
            <a:ext cx="55563" cy="3454402"/>
            <a:chOff x="1701" y="1036"/>
            <a:chExt cx="35" cy="2176"/>
          </a:xfrm>
        </p:grpSpPr>
        <p:sp>
          <p:nvSpPr>
            <p:cNvPr id="6735" name="Line 3824"/>
            <p:cNvSpPr>
              <a:spLocks noChangeShapeType="1"/>
            </p:cNvSpPr>
            <p:nvPr/>
          </p:nvSpPr>
          <p:spPr bwMode="auto">
            <a:xfrm>
              <a:off x="1701" y="1399"/>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36" name="Line 3825"/>
            <p:cNvSpPr>
              <a:spLocks noChangeShapeType="1"/>
            </p:cNvSpPr>
            <p:nvPr/>
          </p:nvSpPr>
          <p:spPr bwMode="auto">
            <a:xfrm>
              <a:off x="1701" y="1409"/>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37" name="Line 3826"/>
            <p:cNvSpPr>
              <a:spLocks noChangeShapeType="1"/>
            </p:cNvSpPr>
            <p:nvPr/>
          </p:nvSpPr>
          <p:spPr bwMode="auto">
            <a:xfrm>
              <a:off x="1701" y="1421"/>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38" name="Line 3827"/>
            <p:cNvSpPr>
              <a:spLocks noChangeShapeType="1"/>
            </p:cNvSpPr>
            <p:nvPr/>
          </p:nvSpPr>
          <p:spPr bwMode="auto">
            <a:xfrm>
              <a:off x="1701" y="1432"/>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39" name="Line 3828"/>
            <p:cNvSpPr>
              <a:spLocks noChangeShapeType="1"/>
            </p:cNvSpPr>
            <p:nvPr/>
          </p:nvSpPr>
          <p:spPr bwMode="auto">
            <a:xfrm>
              <a:off x="1701" y="1443"/>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40" name="Line 3829"/>
            <p:cNvSpPr>
              <a:spLocks noChangeShapeType="1"/>
            </p:cNvSpPr>
            <p:nvPr/>
          </p:nvSpPr>
          <p:spPr bwMode="auto">
            <a:xfrm>
              <a:off x="1701" y="1454"/>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41" name="Line 3830"/>
            <p:cNvSpPr>
              <a:spLocks noChangeShapeType="1"/>
            </p:cNvSpPr>
            <p:nvPr/>
          </p:nvSpPr>
          <p:spPr bwMode="auto">
            <a:xfrm>
              <a:off x="1701" y="1465"/>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42" name="Line 3831"/>
            <p:cNvSpPr>
              <a:spLocks noChangeShapeType="1"/>
            </p:cNvSpPr>
            <p:nvPr/>
          </p:nvSpPr>
          <p:spPr bwMode="auto">
            <a:xfrm>
              <a:off x="1701" y="1476"/>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43" name="Line 3832"/>
            <p:cNvSpPr>
              <a:spLocks noChangeShapeType="1"/>
            </p:cNvSpPr>
            <p:nvPr/>
          </p:nvSpPr>
          <p:spPr bwMode="auto">
            <a:xfrm>
              <a:off x="1701" y="1488"/>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44" name="Line 3833"/>
            <p:cNvSpPr>
              <a:spLocks noChangeShapeType="1"/>
            </p:cNvSpPr>
            <p:nvPr/>
          </p:nvSpPr>
          <p:spPr bwMode="auto">
            <a:xfrm>
              <a:off x="1701" y="1498"/>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45" name="Line 3834"/>
            <p:cNvSpPr>
              <a:spLocks noChangeShapeType="1"/>
            </p:cNvSpPr>
            <p:nvPr/>
          </p:nvSpPr>
          <p:spPr bwMode="auto">
            <a:xfrm>
              <a:off x="1701" y="1510"/>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46" name="Line 3835"/>
            <p:cNvSpPr>
              <a:spLocks noChangeShapeType="1"/>
            </p:cNvSpPr>
            <p:nvPr/>
          </p:nvSpPr>
          <p:spPr bwMode="auto">
            <a:xfrm>
              <a:off x="1701" y="1521"/>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47" name="Line 3836"/>
            <p:cNvSpPr>
              <a:spLocks noChangeShapeType="1"/>
            </p:cNvSpPr>
            <p:nvPr/>
          </p:nvSpPr>
          <p:spPr bwMode="auto">
            <a:xfrm>
              <a:off x="1701" y="1532"/>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48" name="Line 3837"/>
            <p:cNvSpPr>
              <a:spLocks noChangeShapeType="1"/>
            </p:cNvSpPr>
            <p:nvPr/>
          </p:nvSpPr>
          <p:spPr bwMode="auto">
            <a:xfrm>
              <a:off x="1701" y="1543"/>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49" name="Line 3838"/>
            <p:cNvSpPr>
              <a:spLocks noChangeShapeType="1"/>
            </p:cNvSpPr>
            <p:nvPr/>
          </p:nvSpPr>
          <p:spPr bwMode="auto">
            <a:xfrm>
              <a:off x="1701" y="1554"/>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50" name="Line 3839"/>
            <p:cNvSpPr>
              <a:spLocks noChangeShapeType="1"/>
            </p:cNvSpPr>
            <p:nvPr/>
          </p:nvSpPr>
          <p:spPr bwMode="auto">
            <a:xfrm>
              <a:off x="1701" y="1565"/>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51" name="Line 3840"/>
            <p:cNvSpPr>
              <a:spLocks noChangeShapeType="1"/>
            </p:cNvSpPr>
            <p:nvPr/>
          </p:nvSpPr>
          <p:spPr bwMode="auto">
            <a:xfrm>
              <a:off x="1701" y="1577"/>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52" name="Line 3841"/>
            <p:cNvSpPr>
              <a:spLocks noChangeShapeType="1"/>
            </p:cNvSpPr>
            <p:nvPr/>
          </p:nvSpPr>
          <p:spPr bwMode="auto">
            <a:xfrm>
              <a:off x="1701" y="1587"/>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53" name="Line 3842"/>
            <p:cNvSpPr>
              <a:spLocks noChangeShapeType="1"/>
            </p:cNvSpPr>
            <p:nvPr/>
          </p:nvSpPr>
          <p:spPr bwMode="auto">
            <a:xfrm>
              <a:off x="1701" y="1599"/>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54" name="Line 3843"/>
            <p:cNvSpPr>
              <a:spLocks noChangeShapeType="1"/>
            </p:cNvSpPr>
            <p:nvPr/>
          </p:nvSpPr>
          <p:spPr bwMode="auto">
            <a:xfrm>
              <a:off x="1701" y="1610"/>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55" name="Line 3844"/>
            <p:cNvSpPr>
              <a:spLocks noChangeShapeType="1"/>
            </p:cNvSpPr>
            <p:nvPr/>
          </p:nvSpPr>
          <p:spPr bwMode="auto">
            <a:xfrm>
              <a:off x="1701" y="1620"/>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56" name="Line 3845"/>
            <p:cNvSpPr>
              <a:spLocks noChangeShapeType="1"/>
            </p:cNvSpPr>
            <p:nvPr/>
          </p:nvSpPr>
          <p:spPr bwMode="auto">
            <a:xfrm>
              <a:off x="1701" y="1632"/>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57" name="Line 3846"/>
            <p:cNvSpPr>
              <a:spLocks noChangeShapeType="1"/>
            </p:cNvSpPr>
            <p:nvPr/>
          </p:nvSpPr>
          <p:spPr bwMode="auto">
            <a:xfrm>
              <a:off x="1701" y="1642"/>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58" name="Line 3847"/>
            <p:cNvSpPr>
              <a:spLocks noChangeShapeType="1"/>
            </p:cNvSpPr>
            <p:nvPr/>
          </p:nvSpPr>
          <p:spPr bwMode="auto">
            <a:xfrm>
              <a:off x="1701" y="1654"/>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59" name="Line 3848"/>
            <p:cNvSpPr>
              <a:spLocks noChangeShapeType="1"/>
            </p:cNvSpPr>
            <p:nvPr/>
          </p:nvSpPr>
          <p:spPr bwMode="auto">
            <a:xfrm>
              <a:off x="1701" y="1665"/>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60" name="Line 3849"/>
            <p:cNvSpPr>
              <a:spLocks noChangeShapeType="1"/>
            </p:cNvSpPr>
            <p:nvPr/>
          </p:nvSpPr>
          <p:spPr bwMode="auto">
            <a:xfrm>
              <a:off x="1701" y="1676"/>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61" name="Line 3850"/>
            <p:cNvSpPr>
              <a:spLocks noChangeShapeType="1"/>
            </p:cNvSpPr>
            <p:nvPr/>
          </p:nvSpPr>
          <p:spPr bwMode="auto">
            <a:xfrm>
              <a:off x="1701" y="1687"/>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62" name="Line 3851"/>
            <p:cNvSpPr>
              <a:spLocks noChangeShapeType="1"/>
            </p:cNvSpPr>
            <p:nvPr/>
          </p:nvSpPr>
          <p:spPr bwMode="auto">
            <a:xfrm>
              <a:off x="1701" y="1699"/>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63" name="Line 3852"/>
            <p:cNvSpPr>
              <a:spLocks noChangeShapeType="1"/>
            </p:cNvSpPr>
            <p:nvPr/>
          </p:nvSpPr>
          <p:spPr bwMode="auto">
            <a:xfrm>
              <a:off x="1701" y="1709"/>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64" name="Line 3853"/>
            <p:cNvSpPr>
              <a:spLocks noChangeShapeType="1"/>
            </p:cNvSpPr>
            <p:nvPr/>
          </p:nvSpPr>
          <p:spPr bwMode="auto">
            <a:xfrm>
              <a:off x="1701" y="1721"/>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65" name="Line 3854"/>
            <p:cNvSpPr>
              <a:spLocks noChangeShapeType="1"/>
            </p:cNvSpPr>
            <p:nvPr/>
          </p:nvSpPr>
          <p:spPr bwMode="auto">
            <a:xfrm>
              <a:off x="1701" y="1731"/>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66" name="Line 3855"/>
            <p:cNvSpPr>
              <a:spLocks noChangeShapeType="1"/>
            </p:cNvSpPr>
            <p:nvPr/>
          </p:nvSpPr>
          <p:spPr bwMode="auto">
            <a:xfrm>
              <a:off x="1701" y="1743"/>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67" name="Line 3856"/>
            <p:cNvSpPr>
              <a:spLocks noChangeShapeType="1"/>
            </p:cNvSpPr>
            <p:nvPr/>
          </p:nvSpPr>
          <p:spPr bwMode="auto">
            <a:xfrm>
              <a:off x="1701" y="1754"/>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68" name="Line 3857"/>
            <p:cNvSpPr>
              <a:spLocks noChangeShapeType="1"/>
            </p:cNvSpPr>
            <p:nvPr/>
          </p:nvSpPr>
          <p:spPr bwMode="auto">
            <a:xfrm>
              <a:off x="1701" y="1765"/>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69" name="Line 3858"/>
            <p:cNvSpPr>
              <a:spLocks noChangeShapeType="1"/>
            </p:cNvSpPr>
            <p:nvPr/>
          </p:nvSpPr>
          <p:spPr bwMode="auto">
            <a:xfrm>
              <a:off x="1701" y="1776"/>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70" name="Line 3859"/>
            <p:cNvSpPr>
              <a:spLocks noChangeShapeType="1"/>
            </p:cNvSpPr>
            <p:nvPr/>
          </p:nvSpPr>
          <p:spPr bwMode="auto">
            <a:xfrm>
              <a:off x="1701" y="1788"/>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71" name="Line 3860"/>
            <p:cNvSpPr>
              <a:spLocks noChangeShapeType="1"/>
            </p:cNvSpPr>
            <p:nvPr/>
          </p:nvSpPr>
          <p:spPr bwMode="auto">
            <a:xfrm>
              <a:off x="1701" y="1798"/>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72" name="Line 3861"/>
            <p:cNvSpPr>
              <a:spLocks noChangeShapeType="1"/>
            </p:cNvSpPr>
            <p:nvPr/>
          </p:nvSpPr>
          <p:spPr bwMode="auto">
            <a:xfrm>
              <a:off x="1701" y="1810"/>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73" name="Line 3862"/>
            <p:cNvSpPr>
              <a:spLocks noChangeShapeType="1"/>
            </p:cNvSpPr>
            <p:nvPr/>
          </p:nvSpPr>
          <p:spPr bwMode="auto">
            <a:xfrm>
              <a:off x="1701" y="1820"/>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74" name="Line 3863"/>
            <p:cNvSpPr>
              <a:spLocks noChangeShapeType="1"/>
            </p:cNvSpPr>
            <p:nvPr/>
          </p:nvSpPr>
          <p:spPr bwMode="auto">
            <a:xfrm>
              <a:off x="1701" y="1832"/>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75" name="Line 3864"/>
            <p:cNvSpPr>
              <a:spLocks noChangeShapeType="1"/>
            </p:cNvSpPr>
            <p:nvPr/>
          </p:nvSpPr>
          <p:spPr bwMode="auto">
            <a:xfrm>
              <a:off x="1701" y="1843"/>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76" name="Line 3865"/>
            <p:cNvSpPr>
              <a:spLocks noChangeShapeType="1"/>
            </p:cNvSpPr>
            <p:nvPr/>
          </p:nvSpPr>
          <p:spPr bwMode="auto">
            <a:xfrm>
              <a:off x="1701" y="1854"/>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77" name="Line 3866"/>
            <p:cNvSpPr>
              <a:spLocks noChangeShapeType="1"/>
            </p:cNvSpPr>
            <p:nvPr/>
          </p:nvSpPr>
          <p:spPr bwMode="auto">
            <a:xfrm>
              <a:off x="1701" y="1865"/>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78" name="Line 3867"/>
            <p:cNvSpPr>
              <a:spLocks noChangeShapeType="1"/>
            </p:cNvSpPr>
            <p:nvPr/>
          </p:nvSpPr>
          <p:spPr bwMode="auto">
            <a:xfrm>
              <a:off x="1701" y="1877"/>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79" name="Line 3868"/>
            <p:cNvSpPr>
              <a:spLocks noChangeShapeType="1"/>
            </p:cNvSpPr>
            <p:nvPr/>
          </p:nvSpPr>
          <p:spPr bwMode="auto">
            <a:xfrm>
              <a:off x="1701" y="1887"/>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80" name="Line 3869"/>
            <p:cNvSpPr>
              <a:spLocks noChangeShapeType="1"/>
            </p:cNvSpPr>
            <p:nvPr/>
          </p:nvSpPr>
          <p:spPr bwMode="auto">
            <a:xfrm>
              <a:off x="1701" y="1899"/>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81" name="Line 3870"/>
            <p:cNvSpPr>
              <a:spLocks noChangeShapeType="1"/>
            </p:cNvSpPr>
            <p:nvPr/>
          </p:nvSpPr>
          <p:spPr bwMode="auto">
            <a:xfrm>
              <a:off x="1701" y="1909"/>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82" name="Line 3871"/>
            <p:cNvSpPr>
              <a:spLocks noChangeShapeType="1"/>
            </p:cNvSpPr>
            <p:nvPr/>
          </p:nvSpPr>
          <p:spPr bwMode="auto">
            <a:xfrm>
              <a:off x="1701" y="1920"/>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83" name="Line 3872"/>
            <p:cNvSpPr>
              <a:spLocks noChangeShapeType="1"/>
            </p:cNvSpPr>
            <p:nvPr/>
          </p:nvSpPr>
          <p:spPr bwMode="auto">
            <a:xfrm>
              <a:off x="1701" y="1932"/>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84" name="Line 3873"/>
            <p:cNvSpPr>
              <a:spLocks noChangeShapeType="1"/>
            </p:cNvSpPr>
            <p:nvPr/>
          </p:nvSpPr>
          <p:spPr bwMode="auto">
            <a:xfrm>
              <a:off x="1701" y="1942"/>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85" name="Line 3874"/>
            <p:cNvSpPr>
              <a:spLocks noChangeShapeType="1"/>
            </p:cNvSpPr>
            <p:nvPr/>
          </p:nvSpPr>
          <p:spPr bwMode="auto">
            <a:xfrm>
              <a:off x="1701" y="1954"/>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86" name="Line 3875"/>
            <p:cNvSpPr>
              <a:spLocks noChangeShapeType="1"/>
            </p:cNvSpPr>
            <p:nvPr/>
          </p:nvSpPr>
          <p:spPr bwMode="auto">
            <a:xfrm>
              <a:off x="1701" y="1964"/>
              <a:ext cx="35" cy="36"/>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87" name="Line 3876"/>
            <p:cNvSpPr>
              <a:spLocks noChangeShapeType="1"/>
            </p:cNvSpPr>
            <p:nvPr/>
          </p:nvSpPr>
          <p:spPr bwMode="auto">
            <a:xfrm>
              <a:off x="1701" y="1976"/>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88" name="Line 3877"/>
            <p:cNvSpPr>
              <a:spLocks noChangeShapeType="1"/>
            </p:cNvSpPr>
            <p:nvPr/>
          </p:nvSpPr>
          <p:spPr bwMode="auto">
            <a:xfrm>
              <a:off x="1701" y="1987"/>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89" name="Line 3878"/>
            <p:cNvSpPr>
              <a:spLocks noChangeShapeType="1"/>
            </p:cNvSpPr>
            <p:nvPr/>
          </p:nvSpPr>
          <p:spPr bwMode="auto">
            <a:xfrm>
              <a:off x="1701" y="1998"/>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90" name="Line 3879"/>
            <p:cNvSpPr>
              <a:spLocks noChangeShapeType="1"/>
            </p:cNvSpPr>
            <p:nvPr/>
          </p:nvSpPr>
          <p:spPr bwMode="auto">
            <a:xfrm>
              <a:off x="1701" y="2009"/>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91" name="Line 3880"/>
            <p:cNvSpPr>
              <a:spLocks noChangeShapeType="1"/>
            </p:cNvSpPr>
            <p:nvPr/>
          </p:nvSpPr>
          <p:spPr bwMode="auto">
            <a:xfrm>
              <a:off x="1701" y="2021"/>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92" name="Line 3881"/>
            <p:cNvSpPr>
              <a:spLocks noChangeShapeType="1"/>
            </p:cNvSpPr>
            <p:nvPr/>
          </p:nvSpPr>
          <p:spPr bwMode="auto">
            <a:xfrm>
              <a:off x="1701" y="2031"/>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93" name="Line 3882"/>
            <p:cNvSpPr>
              <a:spLocks noChangeShapeType="1"/>
            </p:cNvSpPr>
            <p:nvPr/>
          </p:nvSpPr>
          <p:spPr bwMode="auto">
            <a:xfrm>
              <a:off x="1701" y="2043"/>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94" name="Line 3883"/>
            <p:cNvSpPr>
              <a:spLocks noChangeShapeType="1"/>
            </p:cNvSpPr>
            <p:nvPr/>
          </p:nvSpPr>
          <p:spPr bwMode="auto">
            <a:xfrm>
              <a:off x="1701" y="2053"/>
              <a:ext cx="35" cy="36"/>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95" name="Line 3884"/>
            <p:cNvSpPr>
              <a:spLocks noChangeShapeType="1"/>
            </p:cNvSpPr>
            <p:nvPr/>
          </p:nvSpPr>
          <p:spPr bwMode="auto">
            <a:xfrm>
              <a:off x="1701" y="2065"/>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96" name="Line 3885"/>
            <p:cNvSpPr>
              <a:spLocks noChangeShapeType="1"/>
            </p:cNvSpPr>
            <p:nvPr/>
          </p:nvSpPr>
          <p:spPr bwMode="auto">
            <a:xfrm>
              <a:off x="1701" y="2076"/>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97" name="Line 3886"/>
            <p:cNvSpPr>
              <a:spLocks noChangeShapeType="1"/>
            </p:cNvSpPr>
            <p:nvPr/>
          </p:nvSpPr>
          <p:spPr bwMode="auto">
            <a:xfrm>
              <a:off x="1701" y="2087"/>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98" name="Line 3887"/>
            <p:cNvSpPr>
              <a:spLocks noChangeShapeType="1"/>
            </p:cNvSpPr>
            <p:nvPr/>
          </p:nvSpPr>
          <p:spPr bwMode="auto">
            <a:xfrm>
              <a:off x="1701" y="2098"/>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99" name="Line 3888"/>
            <p:cNvSpPr>
              <a:spLocks noChangeShapeType="1"/>
            </p:cNvSpPr>
            <p:nvPr/>
          </p:nvSpPr>
          <p:spPr bwMode="auto">
            <a:xfrm>
              <a:off x="1701" y="2110"/>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00" name="Line 3889"/>
            <p:cNvSpPr>
              <a:spLocks noChangeShapeType="1"/>
            </p:cNvSpPr>
            <p:nvPr/>
          </p:nvSpPr>
          <p:spPr bwMode="auto">
            <a:xfrm>
              <a:off x="1701" y="2120"/>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01" name="Line 3890"/>
            <p:cNvSpPr>
              <a:spLocks noChangeShapeType="1"/>
            </p:cNvSpPr>
            <p:nvPr/>
          </p:nvSpPr>
          <p:spPr bwMode="auto">
            <a:xfrm>
              <a:off x="1701" y="2132"/>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02" name="Line 3891"/>
            <p:cNvSpPr>
              <a:spLocks noChangeShapeType="1"/>
            </p:cNvSpPr>
            <p:nvPr/>
          </p:nvSpPr>
          <p:spPr bwMode="auto">
            <a:xfrm>
              <a:off x="1701" y="2142"/>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03" name="Line 3892"/>
            <p:cNvSpPr>
              <a:spLocks noChangeShapeType="1"/>
            </p:cNvSpPr>
            <p:nvPr/>
          </p:nvSpPr>
          <p:spPr bwMode="auto">
            <a:xfrm>
              <a:off x="1701" y="2154"/>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04" name="Line 3893"/>
            <p:cNvSpPr>
              <a:spLocks noChangeShapeType="1"/>
            </p:cNvSpPr>
            <p:nvPr/>
          </p:nvSpPr>
          <p:spPr bwMode="auto">
            <a:xfrm>
              <a:off x="1701" y="2165"/>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05" name="Line 3894"/>
            <p:cNvSpPr>
              <a:spLocks noChangeShapeType="1"/>
            </p:cNvSpPr>
            <p:nvPr/>
          </p:nvSpPr>
          <p:spPr bwMode="auto">
            <a:xfrm>
              <a:off x="1701" y="2175"/>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06" name="Line 3895"/>
            <p:cNvSpPr>
              <a:spLocks noChangeShapeType="1"/>
            </p:cNvSpPr>
            <p:nvPr/>
          </p:nvSpPr>
          <p:spPr bwMode="auto">
            <a:xfrm>
              <a:off x="1701" y="2187"/>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07" name="Line 3896"/>
            <p:cNvSpPr>
              <a:spLocks noChangeShapeType="1"/>
            </p:cNvSpPr>
            <p:nvPr/>
          </p:nvSpPr>
          <p:spPr bwMode="auto">
            <a:xfrm>
              <a:off x="1701" y="2199"/>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08" name="Line 3897"/>
            <p:cNvSpPr>
              <a:spLocks noChangeShapeType="1"/>
            </p:cNvSpPr>
            <p:nvPr/>
          </p:nvSpPr>
          <p:spPr bwMode="auto">
            <a:xfrm>
              <a:off x="1701" y="2209"/>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09" name="Line 3898"/>
            <p:cNvSpPr>
              <a:spLocks noChangeShapeType="1"/>
            </p:cNvSpPr>
            <p:nvPr/>
          </p:nvSpPr>
          <p:spPr bwMode="auto">
            <a:xfrm>
              <a:off x="1701" y="2220"/>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10" name="Line 3899"/>
            <p:cNvSpPr>
              <a:spLocks noChangeShapeType="1"/>
            </p:cNvSpPr>
            <p:nvPr/>
          </p:nvSpPr>
          <p:spPr bwMode="auto">
            <a:xfrm>
              <a:off x="1701" y="2231"/>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11" name="Line 3900"/>
            <p:cNvSpPr>
              <a:spLocks noChangeShapeType="1"/>
            </p:cNvSpPr>
            <p:nvPr/>
          </p:nvSpPr>
          <p:spPr bwMode="auto">
            <a:xfrm>
              <a:off x="1701" y="2242"/>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12" name="Line 3901"/>
            <p:cNvSpPr>
              <a:spLocks noChangeShapeType="1"/>
            </p:cNvSpPr>
            <p:nvPr/>
          </p:nvSpPr>
          <p:spPr bwMode="auto">
            <a:xfrm>
              <a:off x="1701" y="2254"/>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13" name="Line 3902"/>
            <p:cNvSpPr>
              <a:spLocks noChangeShapeType="1"/>
            </p:cNvSpPr>
            <p:nvPr/>
          </p:nvSpPr>
          <p:spPr bwMode="auto">
            <a:xfrm>
              <a:off x="1701" y="2264"/>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14" name="Line 3903"/>
            <p:cNvSpPr>
              <a:spLocks noChangeShapeType="1"/>
            </p:cNvSpPr>
            <p:nvPr/>
          </p:nvSpPr>
          <p:spPr bwMode="auto">
            <a:xfrm>
              <a:off x="1701" y="2276"/>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15" name="Line 3904"/>
            <p:cNvSpPr>
              <a:spLocks noChangeShapeType="1"/>
            </p:cNvSpPr>
            <p:nvPr/>
          </p:nvSpPr>
          <p:spPr bwMode="auto">
            <a:xfrm>
              <a:off x="1701" y="2287"/>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16" name="Line 3905"/>
            <p:cNvSpPr>
              <a:spLocks noChangeShapeType="1"/>
            </p:cNvSpPr>
            <p:nvPr/>
          </p:nvSpPr>
          <p:spPr bwMode="auto">
            <a:xfrm>
              <a:off x="1701" y="2298"/>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17" name="Line 3906"/>
            <p:cNvSpPr>
              <a:spLocks noChangeShapeType="1"/>
            </p:cNvSpPr>
            <p:nvPr/>
          </p:nvSpPr>
          <p:spPr bwMode="auto">
            <a:xfrm>
              <a:off x="1701" y="2309"/>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18" name="Line 3907"/>
            <p:cNvSpPr>
              <a:spLocks noChangeShapeType="1"/>
            </p:cNvSpPr>
            <p:nvPr/>
          </p:nvSpPr>
          <p:spPr bwMode="auto">
            <a:xfrm>
              <a:off x="1701" y="2320"/>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19" name="Line 3908"/>
            <p:cNvSpPr>
              <a:spLocks noChangeShapeType="1"/>
            </p:cNvSpPr>
            <p:nvPr/>
          </p:nvSpPr>
          <p:spPr bwMode="auto">
            <a:xfrm>
              <a:off x="1701" y="2331"/>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20" name="Line 3909"/>
            <p:cNvSpPr>
              <a:spLocks noChangeShapeType="1"/>
            </p:cNvSpPr>
            <p:nvPr/>
          </p:nvSpPr>
          <p:spPr bwMode="auto">
            <a:xfrm>
              <a:off x="1701" y="2343"/>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21" name="Line 3910"/>
            <p:cNvSpPr>
              <a:spLocks noChangeShapeType="1"/>
            </p:cNvSpPr>
            <p:nvPr/>
          </p:nvSpPr>
          <p:spPr bwMode="auto">
            <a:xfrm>
              <a:off x="1701" y="2353"/>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22" name="Line 3911"/>
            <p:cNvSpPr>
              <a:spLocks noChangeShapeType="1"/>
            </p:cNvSpPr>
            <p:nvPr/>
          </p:nvSpPr>
          <p:spPr bwMode="auto">
            <a:xfrm>
              <a:off x="1701" y="2365"/>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23" name="Line 3912"/>
            <p:cNvSpPr>
              <a:spLocks noChangeShapeType="1"/>
            </p:cNvSpPr>
            <p:nvPr/>
          </p:nvSpPr>
          <p:spPr bwMode="auto">
            <a:xfrm>
              <a:off x="1701" y="2376"/>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24" name="Line 3913"/>
            <p:cNvSpPr>
              <a:spLocks noChangeShapeType="1"/>
            </p:cNvSpPr>
            <p:nvPr/>
          </p:nvSpPr>
          <p:spPr bwMode="auto">
            <a:xfrm>
              <a:off x="1701" y="2387"/>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25" name="Line 3914"/>
            <p:cNvSpPr>
              <a:spLocks noChangeShapeType="1"/>
            </p:cNvSpPr>
            <p:nvPr/>
          </p:nvSpPr>
          <p:spPr bwMode="auto">
            <a:xfrm>
              <a:off x="1701" y="2398"/>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26" name="Line 3915"/>
            <p:cNvSpPr>
              <a:spLocks noChangeShapeType="1"/>
            </p:cNvSpPr>
            <p:nvPr/>
          </p:nvSpPr>
          <p:spPr bwMode="auto">
            <a:xfrm>
              <a:off x="1701" y="2409"/>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27" name="Line 3916"/>
            <p:cNvSpPr>
              <a:spLocks noChangeShapeType="1"/>
            </p:cNvSpPr>
            <p:nvPr/>
          </p:nvSpPr>
          <p:spPr bwMode="auto">
            <a:xfrm>
              <a:off x="1701" y="2420"/>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28" name="Line 3917"/>
            <p:cNvSpPr>
              <a:spLocks noChangeShapeType="1"/>
            </p:cNvSpPr>
            <p:nvPr/>
          </p:nvSpPr>
          <p:spPr bwMode="auto">
            <a:xfrm>
              <a:off x="1701" y="2432"/>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29" name="Line 3918"/>
            <p:cNvSpPr>
              <a:spLocks noChangeShapeType="1"/>
            </p:cNvSpPr>
            <p:nvPr/>
          </p:nvSpPr>
          <p:spPr bwMode="auto">
            <a:xfrm>
              <a:off x="1701" y="2442"/>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30" name="Line 3919"/>
            <p:cNvSpPr>
              <a:spLocks noChangeShapeType="1"/>
            </p:cNvSpPr>
            <p:nvPr/>
          </p:nvSpPr>
          <p:spPr bwMode="auto">
            <a:xfrm>
              <a:off x="1701" y="2454"/>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31" name="Line 3920"/>
            <p:cNvSpPr>
              <a:spLocks noChangeShapeType="1"/>
            </p:cNvSpPr>
            <p:nvPr/>
          </p:nvSpPr>
          <p:spPr bwMode="auto">
            <a:xfrm>
              <a:off x="1701" y="2464"/>
              <a:ext cx="35" cy="36"/>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32" name="Line 3921"/>
            <p:cNvSpPr>
              <a:spLocks noChangeShapeType="1"/>
            </p:cNvSpPr>
            <p:nvPr/>
          </p:nvSpPr>
          <p:spPr bwMode="auto">
            <a:xfrm>
              <a:off x="1701" y="2476"/>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33" name="Line 3922"/>
            <p:cNvSpPr>
              <a:spLocks noChangeShapeType="1"/>
            </p:cNvSpPr>
            <p:nvPr/>
          </p:nvSpPr>
          <p:spPr bwMode="auto">
            <a:xfrm>
              <a:off x="1701" y="2487"/>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34" name="Line 3923"/>
            <p:cNvSpPr>
              <a:spLocks noChangeShapeType="1"/>
            </p:cNvSpPr>
            <p:nvPr/>
          </p:nvSpPr>
          <p:spPr bwMode="auto">
            <a:xfrm>
              <a:off x="1701" y="2497"/>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35" name="Line 3924"/>
            <p:cNvSpPr>
              <a:spLocks noChangeShapeType="1"/>
            </p:cNvSpPr>
            <p:nvPr/>
          </p:nvSpPr>
          <p:spPr bwMode="auto">
            <a:xfrm>
              <a:off x="1701" y="2509"/>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36" name="Line 3925"/>
            <p:cNvSpPr>
              <a:spLocks noChangeShapeType="1"/>
            </p:cNvSpPr>
            <p:nvPr/>
          </p:nvSpPr>
          <p:spPr bwMode="auto">
            <a:xfrm>
              <a:off x="1701" y="2521"/>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37" name="Line 3926"/>
            <p:cNvSpPr>
              <a:spLocks noChangeShapeType="1"/>
            </p:cNvSpPr>
            <p:nvPr/>
          </p:nvSpPr>
          <p:spPr bwMode="auto">
            <a:xfrm>
              <a:off x="1701" y="2531"/>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38" name="Line 3927"/>
            <p:cNvSpPr>
              <a:spLocks noChangeShapeType="1"/>
            </p:cNvSpPr>
            <p:nvPr/>
          </p:nvSpPr>
          <p:spPr bwMode="auto">
            <a:xfrm>
              <a:off x="1701" y="2543"/>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39" name="Line 3928"/>
            <p:cNvSpPr>
              <a:spLocks noChangeShapeType="1"/>
            </p:cNvSpPr>
            <p:nvPr/>
          </p:nvSpPr>
          <p:spPr bwMode="auto">
            <a:xfrm>
              <a:off x="1701" y="2553"/>
              <a:ext cx="35" cy="36"/>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40" name="Line 3929"/>
            <p:cNvSpPr>
              <a:spLocks noChangeShapeType="1"/>
            </p:cNvSpPr>
            <p:nvPr/>
          </p:nvSpPr>
          <p:spPr bwMode="auto">
            <a:xfrm>
              <a:off x="1701" y="2564"/>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41" name="Line 3930"/>
            <p:cNvSpPr>
              <a:spLocks noChangeShapeType="1"/>
            </p:cNvSpPr>
            <p:nvPr/>
          </p:nvSpPr>
          <p:spPr bwMode="auto">
            <a:xfrm>
              <a:off x="1701" y="2576"/>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42" name="Line 3931"/>
            <p:cNvSpPr>
              <a:spLocks noChangeShapeType="1"/>
            </p:cNvSpPr>
            <p:nvPr/>
          </p:nvSpPr>
          <p:spPr bwMode="auto">
            <a:xfrm>
              <a:off x="1701" y="2586"/>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43" name="Line 3932"/>
            <p:cNvSpPr>
              <a:spLocks noChangeShapeType="1"/>
            </p:cNvSpPr>
            <p:nvPr/>
          </p:nvSpPr>
          <p:spPr bwMode="auto">
            <a:xfrm>
              <a:off x="1701" y="2598"/>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44" name="Line 3933"/>
            <p:cNvSpPr>
              <a:spLocks noChangeShapeType="1"/>
            </p:cNvSpPr>
            <p:nvPr/>
          </p:nvSpPr>
          <p:spPr bwMode="auto">
            <a:xfrm>
              <a:off x="1701" y="2609"/>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45" name="Line 3934"/>
            <p:cNvSpPr>
              <a:spLocks noChangeShapeType="1"/>
            </p:cNvSpPr>
            <p:nvPr/>
          </p:nvSpPr>
          <p:spPr bwMode="auto">
            <a:xfrm>
              <a:off x="1701" y="2620"/>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46" name="Line 3935"/>
            <p:cNvSpPr>
              <a:spLocks noChangeShapeType="1"/>
            </p:cNvSpPr>
            <p:nvPr/>
          </p:nvSpPr>
          <p:spPr bwMode="auto">
            <a:xfrm>
              <a:off x="1701" y="2631"/>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47" name="Line 3936"/>
            <p:cNvSpPr>
              <a:spLocks noChangeShapeType="1"/>
            </p:cNvSpPr>
            <p:nvPr/>
          </p:nvSpPr>
          <p:spPr bwMode="auto">
            <a:xfrm>
              <a:off x="1701" y="2642"/>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48" name="Line 3937"/>
            <p:cNvSpPr>
              <a:spLocks noChangeShapeType="1"/>
            </p:cNvSpPr>
            <p:nvPr/>
          </p:nvSpPr>
          <p:spPr bwMode="auto">
            <a:xfrm>
              <a:off x="1701" y="2653"/>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49" name="Line 3938"/>
            <p:cNvSpPr>
              <a:spLocks noChangeShapeType="1"/>
            </p:cNvSpPr>
            <p:nvPr/>
          </p:nvSpPr>
          <p:spPr bwMode="auto">
            <a:xfrm>
              <a:off x="1701" y="2665"/>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50" name="Line 3939"/>
            <p:cNvSpPr>
              <a:spLocks noChangeShapeType="1"/>
            </p:cNvSpPr>
            <p:nvPr/>
          </p:nvSpPr>
          <p:spPr bwMode="auto">
            <a:xfrm>
              <a:off x="1701" y="2675"/>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51" name="Line 3940"/>
            <p:cNvSpPr>
              <a:spLocks noChangeShapeType="1"/>
            </p:cNvSpPr>
            <p:nvPr/>
          </p:nvSpPr>
          <p:spPr bwMode="auto">
            <a:xfrm>
              <a:off x="1701" y="2687"/>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52" name="Line 3941"/>
            <p:cNvSpPr>
              <a:spLocks noChangeShapeType="1"/>
            </p:cNvSpPr>
            <p:nvPr/>
          </p:nvSpPr>
          <p:spPr bwMode="auto">
            <a:xfrm>
              <a:off x="1701" y="2698"/>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53" name="Line 3942"/>
            <p:cNvSpPr>
              <a:spLocks noChangeShapeType="1"/>
            </p:cNvSpPr>
            <p:nvPr/>
          </p:nvSpPr>
          <p:spPr bwMode="auto">
            <a:xfrm>
              <a:off x="1701" y="2709"/>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54" name="Line 3943"/>
            <p:cNvSpPr>
              <a:spLocks noChangeShapeType="1"/>
            </p:cNvSpPr>
            <p:nvPr/>
          </p:nvSpPr>
          <p:spPr bwMode="auto">
            <a:xfrm>
              <a:off x="1701" y="2720"/>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55" name="Line 3944"/>
            <p:cNvSpPr>
              <a:spLocks noChangeShapeType="1"/>
            </p:cNvSpPr>
            <p:nvPr/>
          </p:nvSpPr>
          <p:spPr bwMode="auto">
            <a:xfrm>
              <a:off x="1701" y="2731"/>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56" name="Line 3945"/>
            <p:cNvSpPr>
              <a:spLocks noChangeShapeType="1"/>
            </p:cNvSpPr>
            <p:nvPr/>
          </p:nvSpPr>
          <p:spPr bwMode="auto">
            <a:xfrm>
              <a:off x="1701" y="2742"/>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57" name="Line 3946"/>
            <p:cNvSpPr>
              <a:spLocks noChangeShapeType="1"/>
            </p:cNvSpPr>
            <p:nvPr/>
          </p:nvSpPr>
          <p:spPr bwMode="auto">
            <a:xfrm>
              <a:off x="1701" y="2754"/>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58" name="Line 3947"/>
            <p:cNvSpPr>
              <a:spLocks noChangeShapeType="1"/>
            </p:cNvSpPr>
            <p:nvPr/>
          </p:nvSpPr>
          <p:spPr bwMode="auto">
            <a:xfrm>
              <a:off x="1701" y="2764"/>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59" name="Line 3948"/>
            <p:cNvSpPr>
              <a:spLocks noChangeShapeType="1"/>
            </p:cNvSpPr>
            <p:nvPr/>
          </p:nvSpPr>
          <p:spPr bwMode="auto">
            <a:xfrm>
              <a:off x="1701" y="2776"/>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60" name="Line 3949"/>
            <p:cNvSpPr>
              <a:spLocks noChangeShapeType="1"/>
            </p:cNvSpPr>
            <p:nvPr/>
          </p:nvSpPr>
          <p:spPr bwMode="auto">
            <a:xfrm>
              <a:off x="1701" y="2787"/>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61" name="Line 3950"/>
            <p:cNvSpPr>
              <a:spLocks noChangeShapeType="1"/>
            </p:cNvSpPr>
            <p:nvPr/>
          </p:nvSpPr>
          <p:spPr bwMode="auto">
            <a:xfrm>
              <a:off x="1701" y="2798"/>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62" name="Line 3951"/>
            <p:cNvSpPr>
              <a:spLocks noChangeShapeType="1"/>
            </p:cNvSpPr>
            <p:nvPr/>
          </p:nvSpPr>
          <p:spPr bwMode="auto">
            <a:xfrm>
              <a:off x="1701" y="2809"/>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63" name="Line 3952"/>
            <p:cNvSpPr>
              <a:spLocks noChangeShapeType="1"/>
            </p:cNvSpPr>
            <p:nvPr/>
          </p:nvSpPr>
          <p:spPr bwMode="auto">
            <a:xfrm>
              <a:off x="1701" y="2820"/>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64" name="Line 3953"/>
            <p:cNvSpPr>
              <a:spLocks noChangeShapeType="1"/>
            </p:cNvSpPr>
            <p:nvPr/>
          </p:nvSpPr>
          <p:spPr bwMode="auto">
            <a:xfrm>
              <a:off x="1701" y="2831"/>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65" name="Line 3954"/>
            <p:cNvSpPr>
              <a:spLocks noChangeShapeType="1"/>
            </p:cNvSpPr>
            <p:nvPr/>
          </p:nvSpPr>
          <p:spPr bwMode="auto">
            <a:xfrm>
              <a:off x="1701" y="2843"/>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66" name="Line 3955"/>
            <p:cNvSpPr>
              <a:spLocks noChangeShapeType="1"/>
            </p:cNvSpPr>
            <p:nvPr/>
          </p:nvSpPr>
          <p:spPr bwMode="auto">
            <a:xfrm>
              <a:off x="1701" y="2853"/>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67" name="Line 3956"/>
            <p:cNvSpPr>
              <a:spLocks noChangeShapeType="1"/>
            </p:cNvSpPr>
            <p:nvPr/>
          </p:nvSpPr>
          <p:spPr bwMode="auto">
            <a:xfrm>
              <a:off x="1701" y="2865"/>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68" name="Line 3957"/>
            <p:cNvSpPr>
              <a:spLocks noChangeShapeType="1"/>
            </p:cNvSpPr>
            <p:nvPr/>
          </p:nvSpPr>
          <p:spPr bwMode="auto">
            <a:xfrm>
              <a:off x="1701" y="2876"/>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69" name="Line 3958"/>
            <p:cNvSpPr>
              <a:spLocks noChangeShapeType="1"/>
            </p:cNvSpPr>
            <p:nvPr/>
          </p:nvSpPr>
          <p:spPr bwMode="auto">
            <a:xfrm>
              <a:off x="1701" y="2886"/>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70" name="Line 3959"/>
            <p:cNvSpPr>
              <a:spLocks noChangeShapeType="1"/>
            </p:cNvSpPr>
            <p:nvPr/>
          </p:nvSpPr>
          <p:spPr bwMode="auto">
            <a:xfrm>
              <a:off x="1701" y="2898"/>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71" name="Line 3960"/>
            <p:cNvSpPr>
              <a:spLocks noChangeShapeType="1"/>
            </p:cNvSpPr>
            <p:nvPr/>
          </p:nvSpPr>
          <p:spPr bwMode="auto">
            <a:xfrm>
              <a:off x="1701" y="2908"/>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72" name="Line 3961"/>
            <p:cNvSpPr>
              <a:spLocks noChangeShapeType="1"/>
            </p:cNvSpPr>
            <p:nvPr/>
          </p:nvSpPr>
          <p:spPr bwMode="auto">
            <a:xfrm>
              <a:off x="1701" y="2920"/>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73" name="Line 3962"/>
            <p:cNvSpPr>
              <a:spLocks noChangeShapeType="1"/>
            </p:cNvSpPr>
            <p:nvPr/>
          </p:nvSpPr>
          <p:spPr bwMode="auto">
            <a:xfrm>
              <a:off x="1701" y="2931"/>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74" name="Line 3963"/>
            <p:cNvSpPr>
              <a:spLocks noChangeShapeType="1"/>
            </p:cNvSpPr>
            <p:nvPr/>
          </p:nvSpPr>
          <p:spPr bwMode="auto">
            <a:xfrm>
              <a:off x="1701" y="2942"/>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75" name="Line 3964"/>
            <p:cNvSpPr>
              <a:spLocks noChangeShapeType="1"/>
            </p:cNvSpPr>
            <p:nvPr/>
          </p:nvSpPr>
          <p:spPr bwMode="auto">
            <a:xfrm>
              <a:off x="1701" y="2953"/>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76" name="Line 3965"/>
            <p:cNvSpPr>
              <a:spLocks noChangeShapeType="1"/>
            </p:cNvSpPr>
            <p:nvPr/>
          </p:nvSpPr>
          <p:spPr bwMode="auto">
            <a:xfrm>
              <a:off x="1701" y="2964"/>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77" name="Line 3966"/>
            <p:cNvSpPr>
              <a:spLocks noChangeShapeType="1"/>
            </p:cNvSpPr>
            <p:nvPr/>
          </p:nvSpPr>
          <p:spPr bwMode="auto">
            <a:xfrm>
              <a:off x="1701" y="2975"/>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78" name="Line 3967"/>
            <p:cNvSpPr>
              <a:spLocks noChangeShapeType="1"/>
            </p:cNvSpPr>
            <p:nvPr/>
          </p:nvSpPr>
          <p:spPr bwMode="auto">
            <a:xfrm>
              <a:off x="1701" y="2987"/>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79" name="Line 3968"/>
            <p:cNvSpPr>
              <a:spLocks noChangeShapeType="1"/>
            </p:cNvSpPr>
            <p:nvPr/>
          </p:nvSpPr>
          <p:spPr bwMode="auto">
            <a:xfrm>
              <a:off x="1701" y="2997"/>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80" name="Line 3969"/>
            <p:cNvSpPr>
              <a:spLocks noChangeShapeType="1"/>
            </p:cNvSpPr>
            <p:nvPr/>
          </p:nvSpPr>
          <p:spPr bwMode="auto">
            <a:xfrm>
              <a:off x="1701" y="3009"/>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81" name="Line 3970"/>
            <p:cNvSpPr>
              <a:spLocks noChangeShapeType="1"/>
            </p:cNvSpPr>
            <p:nvPr/>
          </p:nvSpPr>
          <p:spPr bwMode="auto">
            <a:xfrm>
              <a:off x="1701" y="3020"/>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82" name="Line 3971"/>
            <p:cNvSpPr>
              <a:spLocks noChangeShapeType="1"/>
            </p:cNvSpPr>
            <p:nvPr/>
          </p:nvSpPr>
          <p:spPr bwMode="auto">
            <a:xfrm>
              <a:off x="1701" y="3031"/>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83" name="Line 3972"/>
            <p:cNvSpPr>
              <a:spLocks noChangeShapeType="1"/>
            </p:cNvSpPr>
            <p:nvPr/>
          </p:nvSpPr>
          <p:spPr bwMode="auto">
            <a:xfrm>
              <a:off x="1701" y="3042"/>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84" name="Line 3973"/>
            <p:cNvSpPr>
              <a:spLocks noChangeShapeType="1"/>
            </p:cNvSpPr>
            <p:nvPr/>
          </p:nvSpPr>
          <p:spPr bwMode="auto">
            <a:xfrm>
              <a:off x="1701" y="3053"/>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85" name="Line 3974"/>
            <p:cNvSpPr>
              <a:spLocks noChangeShapeType="1"/>
            </p:cNvSpPr>
            <p:nvPr/>
          </p:nvSpPr>
          <p:spPr bwMode="auto">
            <a:xfrm>
              <a:off x="1701" y="3064"/>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86" name="Line 3975"/>
            <p:cNvSpPr>
              <a:spLocks noChangeShapeType="1"/>
            </p:cNvSpPr>
            <p:nvPr/>
          </p:nvSpPr>
          <p:spPr bwMode="auto">
            <a:xfrm>
              <a:off x="1701" y="3076"/>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87" name="Line 3976"/>
            <p:cNvSpPr>
              <a:spLocks noChangeShapeType="1"/>
            </p:cNvSpPr>
            <p:nvPr/>
          </p:nvSpPr>
          <p:spPr bwMode="auto">
            <a:xfrm>
              <a:off x="1701" y="3086"/>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88" name="Line 3977"/>
            <p:cNvSpPr>
              <a:spLocks noChangeShapeType="1"/>
            </p:cNvSpPr>
            <p:nvPr/>
          </p:nvSpPr>
          <p:spPr bwMode="auto">
            <a:xfrm>
              <a:off x="1701" y="3098"/>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89" name="Line 3978"/>
            <p:cNvSpPr>
              <a:spLocks noChangeShapeType="1"/>
            </p:cNvSpPr>
            <p:nvPr/>
          </p:nvSpPr>
          <p:spPr bwMode="auto">
            <a:xfrm>
              <a:off x="1701" y="3109"/>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90" name="Line 3979"/>
            <p:cNvSpPr>
              <a:spLocks noChangeShapeType="1"/>
            </p:cNvSpPr>
            <p:nvPr/>
          </p:nvSpPr>
          <p:spPr bwMode="auto">
            <a:xfrm>
              <a:off x="1701" y="3120"/>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91" name="Line 3980"/>
            <p:cNvSpPr>
              <a:spLocks noChangeShapeType="1"/>
            </p:cNvSpPr>
            <p:nvPr/>
          </p:nvSpPr>
          <p:spPr bwMode="auto">
            <a:xfrm>
              <a:off x="1701" y="3131"/>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92" name="Line 3981"/>
            <p:cNvSpPr>
              <a:spLocks noChangeShapeType="1"/>
            </p:cNvSpPr>
            <p:nvPr/>
          </p:nvSpPr>
          <p:spPr bwMode="auto">
            <a:xfrm>
              <a:off x="1701" y="3141"/>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93" name="Line 3982"/>
            <p:cNvSpPr>
              <a:spLocks noChangeShapeType="1"/>
            </p:cNvSpPr>
            <p:nvPr/>
          </p:nvSpPr>
          <p:spPr bwMode="auto">
            <a:xfrm>
              <a:off x="1701" y="3153"/>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94" name="Line 3983"/>
            <p:cNvSpPr>
              <a:spLocks noChangeShapeType="1"/>
            </p:cNvSpPr>
            <p:nvPr/>
          </p:nvSpPr>
          <p:spPr bwMode="auto">
            <a:xfrm>
              <a:off x="1701" y="3165"/>
              <a:ext cx="35" cy="3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95" name="Line 3984"/>
            <p:cNvSpPr>
              <a:spLocks noChangeShapeType="1"/>
            </p:cNvSpPr>
            <p:nvPr/>
          </p:nvSpPr>
          <p:spPr bwMode="auto">
            <a:xfrm>
              <a:off x="1701" y="3175"/>
              <a:ext cx="35" cy="35"/>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96" name="Line 3985"/>
            <p:cNvSpPr>
              <a:spLocks noChangeShapeType="1"/>
            </p:cNvSpPr>
            <p:nvPr/>
          </p:nvSpPr>
          <p:spPr bwMode="auto">
            <a:xfrm>
              <a:off x="1701" y="3186"/>
              <a:ext cx="26" cy="26"/>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97" name="Line 3986"/>
            <p:cNvSpPr>
              <a:spLocks noChangeShapeType="1"/>
            </p:cNvSpPr>
            <p:nvPr/>
          </p:nvSpPr>
          <p:spPr bwMode="auto">
            <a:xfrm>
              <a:off x="1701" y="3198"/>
              <a:ext cx="14" cy="1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98" name="Line 3987"/>
            <p:cNvSpPr>
              <a:spLocks noChangeShapeType="1"/>
            </p:cNvSpPr>
            <p:nvPr/>
          </p:nvSpPr>
          <p:spPr bwMode="auto">
            <a:xfrm>
              <a:off x="1701" y="3208"/>
              <a:ext cx="3" cy="4"/>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99" name="Rectangle 3988"/>
            <p:cNvSpPr>
              <a:spLocks noChangeArrowheads="1"/>
            </p:cNvSpPr>
            <p:nvPr/>
          </p:nvSpPr>
          <p:spPr bwMode="auto">
            <a:xfrm>
              <a:off x="1701" y="1036"/>
              <a:ext cx="5" cy="1"/>
            </a:xfrm>
            <a:prstGeom prst="rect">
              <a:avLst/>
            </a:prstGeom>
            <a:solidFill>
              <a:srgbClr val="26807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00" name="Rectangle 3989"/>
            <p:cNvSpPr>
              <a:spLocks noChangeArrowheads="1"/>
            </p:cNvSpPr>
            <p:nvPr/>
          </p:nvSpPr>
          <p:spPr bwMode="auto">
            <a:xfrm>
              <a:off x="1715" y="1036"/>
              <a:ext cx="4" cy="1"/>
            </a:xfrm>
            <a:prstGeom prst="rect">
              <a:avLst/>
            </a:prstGeom>
            <a:solidFill>
              <a:srgbClr val="26807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01" name="Rectangle 3990"/>
            <p:cNvSpPr>
              <a:spLocks noChangeArrowheads="1"/>
            </p:cNvSpPr>
            <p:nvPr/>
          </p:nvSpPr>
          <p:spPr bwMode="auto">
            <a:xfrm>
              <a:off x="1728" y="1036"/>
              <a:ext cx="4" cy="1"/>
            </a:xfrm>
            <a:prstGeom prst="rect">
              <a:avLst/>
            </a:prstGeom>
            <a:solidFill>
              <a:srgbClr val="26807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02" name="Line 3991"/>
            <p:cNvSpPr>
              <a:spLocks noChangeShapeType="1"/>
            </p:cNvSpPr>
            <p:nvPr/>
          </p:nvSpPr>
          <p:spPr bwMode="auto">
            <a:xfrm>
              <a:off x="1736" y="3195"/>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03" name="Line 3992"/>
            <p:cNvSpPr>
              <a:spLocks noChangeShapeType="1"/>
            </p:cNvSpPr>
            <p:nvPr/>
          </p:nvSpPr>
          <p:spPr bwMode="auto">
            <a:xfrm>
              <a:off x="1736" y="3183"/>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04" name="Line 3993"/>
            <p:cNvSpPr>
              <a:spLocks noChangeShapeType="1"/>
            </p:cNvSpPr>
            <p:nvPr/>
          </p:nvSpPr>
          <p:spPr bwMode="auto">
            <a:xfrm>
              <a:off x="1736" y="3161"/>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05" name="Line 3994"/>
            <p:cNvSpPr>
              <a:spLocks noChangeShapeType="1"/>
            </p:cNvSpPr>
            <p:nvPr/>
          </p:nvSpPr>
          <p:spPr bwMode="auto">
            <a:xfrm>
              <a:off x="1736" y="3139"/>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06" name="Line 3995"/>
            <p:cNvSpPr>
              <a:spLocks noChangeShapeType="1"/>
            </p:cNvSpPr>
            <p:nvPr/>
          </p:nvSpPr>
          <p:spPr bwMode="auto">
            <a:xfrm>
              <a:off x="1736" y="3128"/>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07" name="Line 3996"/>
            <p:cNvSpPr>
              <a:spLocks noChangeShapeType="1"/>
            </p:cNvSpPr>
            <p:nvPr/>
          </p:nvSpPr>
          <p:spPr bwMode="auto">
            <a:xfrm>
              <a:off x="1736" y="3106"/>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08" name="Line 3997"/>
            <p:cNvSpPr>
              <a:spLocks noChangeShapeType="1"/>
            </p:cNvSpPr>
            <p:nvPr/>
          </p:nvSpPr>
          <p:spPr bwMode="auto">
            <a:xfrm>
              <a:off x="1736" y="3094"/>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09" name="Line 3998"/>
            <p:cNvSpPr>
              <a:spLocks noChangeShapeType="1"/>
            </p:cNvSpPr>
            <p:nvPr/>
          </p:nvSpPr>
          <p:spPr bwMode="auto">
            <a:xfrm>
              <a:off x="1736" y="3072"/>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10" name="Line 3999"/>
            <p:cNvSpPr>
              <a:spLocks noChangeShapeType="1"/>
            </p:cNvSpPr>
            <p:nvPr/>
          </p:nvSpPr>
          <p:spPr bwMode="auto">
            <a:xfrm>
              <a:off x="1736" y="3050"/>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11" name="Line 4000"/>
            <p:cNvSpPr>
              <a:spLocks noChangeShapeType="1"/>
            </p:cNvSpPr>
            <p:nvPr/>
          </p:nvSpPr>
          <p:spPr bwMode="auto">
            <a:xfrm>
              <a:off x="1736" y="3039"/>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12" name="Line 4001"/>
            <p:cNvSpPr>
              <a:spLocks noChangeShapeType="1"/>
            </p:cNvSpPr>
            <p:nvPr/>
          </p:nvSpPr>
          <p:spPr bwMode="auto">
            <a:xfrm>
              <a:off x="1736" y="3017"/>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13" name="Line 4002"/>
            <p:cNvSpPr>
              <a:spLocks noChangeShapeType="1"/>
            </p:cNvSpPr>
            <p:nvPr/>
          </p:nvSpPr>
          <p:spPr bwMode="auto">
            <a:xfrm>
              <a:off x="1736" y="3005"/>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14" name="Line 4003"/>
            <p:cNvSpPr>
              <a:spLocks noChangeShapeType="1"/>
            </p:cNvSpPr>
            <p:nvPr/>
          </p:nvSpPr>
          <p:spPr bwMode="auto">
            <a:xfrm>
              <a:off x="1736" y="2983"/>
              <a:ext cx="0" cy="2"/>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15" name="Line 4004"/>
            <p:cNvSpPr>
              <a:spLocks noChangeShapeType="1"/>
            </p:cNvSpPr>
            <p:nvPr/>
          </p:nvSpPr>
          <p:spPr bwMode="auto">
            <a:xfrm>
              <a:off x="1736" y="2961"/>
              <a:ext cx="0" cy="2"/>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16" name="Line 4005"/>
            <p:cNvSpPr>
              <a:spLocks noChangeShapeType="1"/>
            </p:cNvSpPr>
            <p:nvPr/>
          </p:nvSpPr>
          <p:spPr bwMode="auto">
            <a:xfrm>
              <a:off x="1736" y="2950"/>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17" name="Line 4006"/>
            <p:cNvSpPr>
              <a:spLocks noChangeShapeType="1"/>
            </p:cNvSpPr>
            <p:nvPr/>
          </p:nvSpPr>
          <p:spPr bwMode="auto">
            <a:xfrm>
              <a:off x="1736" y="2928"/>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18" name="Line 4007"/>
            <p:cNvSpPr>
              <a:spLocks noChangeShapeType="1"/>
            </p:cNvSpPr>
            <p:nvPr/>
          </p:nvSpPr>
          <p:spPr bwMode="auto">
            <a:xfrm>
              <a:off x="1736" y="2916"/>
              <a:ext cx="0" cy="2"/>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19" name="Line 4008"/>
            <p:cNvSpPr>
              <a:spLocks noChangeShapeType="1"/>
            </p:cNvSpPr>
            <p:nvPr/>
          </p:nvSpPr>
          <p:spPr bwMode="auto">
            <a:xfrm>
              <a:off x="1736" y="2895"/>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20" name="Line 4009"/>
            <p:cNvSpPr>
              <a:spLocks noChangeShapeType="1"/>
            </p:cNvSpPr>
            <p:nvPr/>
          </p:nvSpPr>
          <p:spPr bwMode="auto">
            <a:xfrm>
              <a:off x="1736" y="2873"/>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21" name="Line 4010"/>
            <p:cNvSpPr>
              <a:spLocks noChangeShapeType="1"/>
            </p:cNvSpPr>
            <p:nvPr/>
          </p:nvSpPr>
          <p:spPr bwMode="auto">
            <a:xfrm>
              <a:off x="1736" y="2861"/>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22" name="Line 4011"/>
            <p:cNvSpPr>
              <a:spLocks noChangeShapeType="1"/>
            </p:cNvSpPr>
            <p:nvPr/>
          </p:nvSpPr>
          <p:spPr bwMode="auto">
            <a:xfrm>
              <a:off x="1736" y="2839"/>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23" name="Line 4012"/>
            <p:cNvSpPr>
              <a:spLocks noChangeShapeType="1"/>
            </p:cNvSpPr>
            <p:nvPr/>
          </p:nvSpPr>
          <p:spPr bwMode="auto">
            <a:xfrm>
              <a:off x="1736" y="2828"/>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24" name="Line 4013"/>
            <p:cNvSpPr>
              <a:spLocks noChangeShapeType="1"/>
            </p:cNvSpPr>
            <p:nvPr/>
          </p:nvSpPr>
          <p:spPr bwMode="auto">
            <a:xfrm>
              <a:off x="1736" y="2806"/>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25" name="Line 4014"/>
            <p:cNvSpPr>
              <a:spLocks noChangeShapeType="1"/>
            </p:cNvSpPr>
            <p:nvPr/>
          </p:nvSpPr>
          <p:spPr bwMode="auto">
            <a:xfrm>
              <a:off x="1736" y="2784"/>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26" name="Line 4015"/>
            <p:cNvSpPr>
              <a:spLocks noChangeShapeType="1"/>
            </p:cNvSpPr>
            <p:nvPr/>
          </p:nvSpPr>
          <p:spPr bwMode="auto">
            <a:xfrm>
              <a:off x="1736" y="2772"/>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27" name="Line 4016"/>
            <p:cNvSpPr>
              <a:spLocks noChangeShapeType="1"/>
            </p:cNvSpPr>
            <p:nvPr/>
          </p:nvSpPr>
          <p:spPr bwMode="auto">
            <a:xfrm>
              <a:off x="1736" y="2750"/>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28" name="Line 4017"/>
            <p:cNvSpPr>
              <a:spLocks noChangeShapeType="1"/>
            </p:cNvSpPr>
            <p:nvPr/>
          </p:nvSpPr>
          <p:spPr bwMode="auto">
            <a:xfrm>
              <a:off x="1736" y="2739"/>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29" name="Line 4018"/>
            <p:cNvSpPr>
              <a:spLocks noChangeShapeType="1"/>
            </p:cNvSpPr>
            <p:nvPr/>
          </p:nvSpPr>
          <p:spPr bwMode="auto">
            <a:xfrm>
              <a:off x="1736" y="2717"/>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30" name="Line 4019"/>
            <p:cNvSpPr>
              <a:spLocks noChangeShapeType="1"/>
            </p:cNvSpPr>
            <p:nvPr/>
          </p:nvSpPr>
          <p:spPr bwMode="auto">
            <a:xfrm>
              <a:off x="1736" y="2695"/>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31" name="Line 4020"/>
            <p:cNvSpPr>
              <a:spLocks noChangeShapeType="1"/>
            </p:cNvSpPr>
            <p:nvPr/>
          </p:nvSpPr>
          <p:spPr bwMode="auto">
            <a:xfrm>
              <a:off x="1736" y="2683"/>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32" name="Line 4021"/>
            <p:cNvSpPr>
              <a:spLocks noChangeShapeType="1"/>
            </p:cNvSpPr>
            <p:nvPr/>
          </p:nvSpPr>
          <p:spPr bwMode="auto">
            <a:xfrm>
              <a:off x="1736" y="2661"/>
              <a:ext cx="0" cy="2"/>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33" name="Line 4022"/>
            <p:cNvSpPr>
              <a:spLocks noChangeShapeType="1"/>
            </p:cNvSpPr>
            <p:nvPr/>
          </p:nvSpPr>
          <p:spPr bwMode="auto">
            <a:xfrm>
              <a:off x="1736" y="2639"/>
              <a:ext cx="0" cy="2"/>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34" name="Line 4023"/>
            <p:cNvSpPr>
              <a:spLocks noChangeShapeType="1"/>
            </p:cNvSpPr>
            <p:nvPr/>
          </p:nvSpPr>
          <p:spPr bwMode="auto">
            <a:xfrm>
              <a:off x="1736" y="2628"/>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7" name="Group 4225"/>
          <p:cNvGrpSpPr>
            <a:grpSpLocks/>
          </p:cNvGrpSpPr>
          <p:nvPr/>
        </p:nvGrpSpPr>
        <p:grpSpPr bwMode="auto">
          <a:xfrm>
            <a:off x="4117345" y="1546857"/>
            <a:ext cx="0" cy="3235327"/>
            <a:chOff x="1736" y="1040"/>
            <a:chExt cx="0" cy="2038"/>
          </a:xfrm>
        </p:grpSpPr>
        <p:sp>
          <p:nvSpPr>
            <p:cNvPr id="6531" name="Line 4025"/>
            <p:cNvSpPr>
              <a:spLocks noChangeShapeType="1"/>
            </p:cNvSpPr>
            <p:nvPr/>
          </p:nvSpPr>
          <p:spPr bwMode="auto">
            <a:xfrm>
              <a:off x="1736" y="2606"/>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32" name="Line 4026"/>
            <p:cNvSpPr>
              <a:spLocks noChangeShapeType="1"/>
            </p:cNvSpPr>
            <p:nvPr/>
          </p:nvSpPr>
          <p:spPr bwMode="auto">
            <a:xfrm>
              <a:off x="1736" y="2594"/>
              <a:ext cx="0" cy="2"/>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33" name="Line 4027"/>
            <p:cNvSpPr>
              <a:spLocks noChangeShapeType="1"/>
            </p:cNvSpPr>
            <p:nvPr/>
          </p:nvSpPr>
          <p:spPr bwMode="auto">
            <a:xfrm>
              <a:off x="1736" y="2572"/>
              <a:ext cx="0" cy="2"/>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34" name="Line 4028"/>
            <p:cNvSpPr>
              <a:spLocks noChangeShapeType="1"/>
            </p:cNvSpPr>
            <p:nvPr/>
          </p:nvSpPr>
          <p:spPr bwMode="auto">
            <a:xfrm>
              <a:off x="1736" y="2551"/>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35" name="Line 4029"/>
            <p:cNvSpPr>
              <a:spLocks noChangeShapeType="1"/>
            </p:cNvSpPr>
            <p:nvPr/>
          </p:nvSpPr>
          <p:spPr bwMode="auto">
            <a:xfrm>
              <a:off x="1736" y="2539"/>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36" name="Line 4030"/>
            <p:cNvSpPr>
              <a:spLocks noChangeShapeType="1"/>
            </p:cNvSpPr>
            <p:nvPr/>
          </p:nvSpPr>
          <p:spPr bwMode="auto">
            <a:xfrm>
              <a:off x="1736" y="2517"/>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37" name="Line 4031"/>
            <p:cNvSpPr>
              <a:spLocks noChangeShapeType="1"/>
            </p:cNvSpPr>
            <p:nvPr/>
          </p:nvSpPr>
          <p:spPr bwMode="auto">
            <a:xfrm>
              <a:off x="1736" y="2506"/>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38" name="Line 4032"/>
            <p:cNvSpPr>
              <a:spLocks noChangeShapeType="1"/>
            </p:cNvSpPr>
            <p:nvPr/>
          </p:nvSpPr>
          <p:spPr bwMode="auto">
            <a:xfrm>
              <a:off x="1736" y="2484"/>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39" name="Line 4033"/>
            <p:cNvSpPr>
              <a:spLocks noChangeShapeType="1"/>
            </p:cNvSpPr>
            <p:nvPr/>
          </p:nvSpPr>
          <p:spPr bwMode="auto">
            <a:xfrm>
              <a:off x="1736" y="2462"/>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40" name="Line 4034"/>
            <p:cNvSpPr>
              <a:spLocks noChangeShapeType="1"/>
            </p:cNvSpPr>
            <p:nvPr/>
          </p:nvSpPr>
          <p:spPr bwMode="auto">
            <a:xfrm>
              <a:off x="1736" y="2450"/>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41" name="Line 4035"/>
            <p:cNvSpPr>
              <a:spLocks noChangeShapeType="1"/>
            </p:cNvSpPr>
            <p:nvPr/>
          </p:nvSpPr>
          <p:spPr bwMode="auto">
            <a:xfrm>
              <a:off x="1736" y="2428"/>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42" name="Line 4036"/>
            <p:cNvSpPr>
              <a:spLocks noChangeShapeType="1"/>
            </p:cNvSpPr>
            <p:nvPr/>
          </p:nvSpPr>
          <p:spPr bwMode="auto">
            <a:xfrm>
              <a:off x="1736" y="2417"/>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43" name="Line 4037"/>
            <p:cNvSpPr>
              <a:spLocks noChangeShapeType="1"/>
            </p:cNvSpPr>
            <p:nvPr/>
          </p:nvSpPr>
          <p:spPr bwMode="auto">
            <a:xfrm>
              <a:off x="1736" y="2395"/>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44" name="Line 4038"/>
            <p:cNvSpPr>
              <a:spLocks noChangeShapeType="1"/>
            </p:cNvSpPr>
            <p:nvPr/>
          </p:nvSpPr>
          <p:spPr bwMode="auto">
            <a:xfrm>
              <a:off x="1736" y="2373"/>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45" name="Line 4039"/>
            <p:cNvSpPr>
              <a:spLocks noChangeShapeType="1"/>
            </p:cNvSpPr>
            <p:nvPr/>
          </p:nvSpPr>
          <p:spPr bwMode="auto">
            <a:xfrm>
              <a:off x="1736" y="2361"/>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46" name="Line 4040"/>
            <p:cNvSpPr>
              <a:spLocks noChangeShapeType="1"/>
            </p:cNvSpPr>
            <p:nvPr/>
          </p:nvSpPr>
          <p:spPr bwMode="auto">
            <a:xfrm>
              <a:off x="1736" y="2339"/>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47" name="Line 4041"/>
            <p:cNvSpPr>
              <a:spLocks noChangeShapeType="1"/>
            </p:cNvSpPr>
            <p:nvPr/>
          </p:nvSpPr>
          <p:spPr bwMode="auto">
            <a:xfrm>
              <a:off x="1736" y="2328"/>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48" name="Line 4042"/>
            <p:cNvSpPr>
              <a:spLocks noChangeShapeType="1"/>
            </p:cNvSpPr>
            <p:nvPr/>
          </p:nvSpPr>
          <p:spPr bwMode="auto">
            <a:xfrm>
              <a:off x="1736" y="2306"/>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49" name="Line 4043"/>
            <p:cNvSpPr>
              <a:spLocks noChangeShapeType="1"/>
            </p:cNvSpPr>
            <p:nvPr/>
          </p:nvSpPr>
          <p:spPr bwMode="auto">
            <a:xfrm>
              <a:off x="1736" y="2284"/>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50" name="Line 4044"/>
            <p:cNvSpPr>
              <a:spLocks noChangeShapeType="1"/>
            </p:cNvSpPr>
            <p:nvPr/>
          </p:nvSpPr>
          <p:spPr bwMode="auto">
            <a:xfrm>
              <a:off x="1736" y="2272"/>
              <a:ext cx="0" cy="2"/>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51" name="Line 4045"/>
            <p:cNvSpPr>
              <a:spLocks noChangeShapeType="1"/>
            </p:cNvSpPr>
            <p:nvPr/>
          </p:nvSpPr>
          <p:spPr bwMode="auto">
            <a:xfrm>
              <a:off x="1736" y="2251"/>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52" name="Line 4046"/>
            <p:cNvSpPr>
              <a:spLocks noChangeShapeType="1"/>
            </p:cNvSpPr>
            <p:nvPr/>
          </p:nvSpPr>
          <p:spPr bwMode="auto">
            <a:xfrm>
              <a:off x="1736" y="2239"/>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53" name="Line 4047"/>
            <p:cNvSpPr>
              <a:spLocks noChangeShapeType="1"/>
            </p:cNvSpPr>
            <p:nvPr/>
          </p:nvSpPr>
          <p:spPr bwMode="auto">
            <a:xfrm>
              <a:off x="1736" y="2217"/>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55" name="Line 4048"/>
            <p:cNvSpPr>
              <a:spLocks noChangeShapeType="1"/>
            </p:cNvSpPr>
            <p:nvPr/>
          </p:nvSpPr>
          <p:spPr bwMode="auto">
            <a:xfrm>
              <a:off x="1736" y="2195"/>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56" name="Line 4049"/>
            <p:cNvSpPr>
              <a:spLocks noChangeShapeType="1"/>
            </p:cNvSpPr>
            <p:nvPr/>
          </p:nvSpPr>
          <p:spPr bwMode="auto">
            <a:xfrm>
              <a:off x="1736" y="2184"/>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57" name="Line 4050"/>
            <p:cNvSpPr>
              <a:spLocks noChangeShapeType="1"/>
            </p:cNvSpPr>
            <p:nvPr/>
          </p:nvSpPr>
          <p:spPr bwMode="auto">
            <a:xfrm>
              <a:off x="1736" y="2162"/>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58" name="Line 4051"/>
            <p:cNvSpPr>
              <a:spLocks noChangeShapeType="1"/>
            </p:cNvSpPr>
            <p:nvPr/>
          </p:nvSpPr>
          <p:spPr bwMode="auto">
            <a:xfrm>
              <a:off x="1736" y="2140"/>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59" name="Line 4052"/>
            <p:cNvSpPr>
              <a:spLocks noChangeShapeType="1"/>
            </p:cNvSpPr>
            <p:nvPr/>
          </p:nvSpPr>
          <p:spPr bwMode="auto">
            <a:xfrm>
              <a:off x="1736" y="2128"/>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92" name="Line 4053"/>
            <p:cNvSpPr>
              <a:spLocks noChangeShapeType="1"/>
            </p:cNvSpPr>
            <p:nvPr/>
          </p:nvSpPr>
          <p:spPr bwMode="auto">
            <a:xfrm>
              <a:off x="1736" y="2106"/>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93" name="Line 4054"/>
            <p:cNvSpPr>
              <a:spLocks noChangeShapeType="1"/>
            </p:cNvSpPr>
            <p:nvPr/>
          </p:nvSpPr>
          <p:spPr bwMode="auto">
            <a:xfrm>
              <a:off x="1736" y="2095"/>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94" name="Line 4055"/>
            <p:cNvSpPr>
              <a:spLocks noChangeShapeType="1"/>
            </p:cNvSpPr>
            <p:nvPr/>
          </p:nvSpPr>
          <p:spPr bwMode="auto">
            <a:xfrm>
              <a:off x="1736" y="2073"/>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95" name="Line 4056"/>
            <p:cNvSpPr>
              <a:spLocks noChangeShapeType="1"/>
            </p:cNvSpPr>
            <p:nvPr/>
          </p:nvSpPr>
          <p:spPr bwMode="auto">
            <a:xfrm>
              <a:off x="1736" y="2051"/>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96" name="Line 4057"/>
            <p:cNvSpPr>
              <a:spLocks noChangeShapeType="1"/>
            </p:cNvSpPr>
            <p:nvPr/>
          </p:nvSpPr>
          <p:spPr bwMode="auto">
            <a:xfrm>
              <a:off x="1736" y="2039"/>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97" name="Line 4058"/>
            <p:cNvSpPr>
              <a:spLocks noChangeShapeType="1"/>
            </p:cNvSpPr>
            <p:nvPr/>
          </p:nvSpPr>
          <p:spPr bwMode="auto">
            <a:xfrm>
              <a:off x="1736" y="2017"/>
              <a:ext cx="0" cy="2"/>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98" name="Line 4059"/>
            <p:cNvSpPr>
              <a:spLocks noChangeShapeType="1"/>
            </p:cNvSpPr>
            <p:nvPr/>
          </p:nvSpPr>
          <p:spPr bwMode="auto">
            <a:xfrm>
              <a:off x="1736" y="2006"/>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99" name="Line 4060"/>
            <p:cNvSpPr>
              <a:spLocks noChangeShapeType="1"/>
            </p:cNvSpPr>
            <p:nvPr/>
          </p:nvSpPr>
          <p:spPr bwMode="auto">
            <a:xfrm>
              <a:off x="1736" y="1984"/>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02" name="Line 4061"/>
            <p:cNvSpPr>
              <a:spLocks noChangeShapeType="1"/>
            </p:cNvSpPr>
            <p:nvPr/>
          </p:nvSpPr>
          <p:spPr bwMode="auto">
            <a:xfrm>
              <a:off x="1736" y="1962"/>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03" name="Line 4062"/>
            <p:cNvSpPr>
              <a:spLocks noChangeShapeType="1"/>
            </p:cNvSpPr>
            <p:nvPr/>
          </p:nvSpPr>
          <p:spPr bwMode="auto">
            <a:xfrm>
              <a:off x="1736" y="1951"/>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04" name="Line 4063"/>
            <p:cNvSpPr>
              <a:spLocks noChangeShapeType="1"/>
            </p:cNvSpPr>
            <p:nvPr/>
          </p:nvSpPr>
          <p:spPr bwMode="auto">
            <a:xfrm>
              <a:off x="1736" y="1929"/>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05" name="Line 4064"/>
            <p:cNvSpPr>
              <a:spLocks noChangeShapeType="1"/>
            </p:cNvSpPr>
            <p:nvPr/>
          </p:nvSpPr>
          <p:spPr bwMode="auto">
            <a:xfrm>
              <a:off x="1736" y="1917"/>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06" name="Line 4065"/>
            <p:cNvSpPr>
              <a:spLocks noChangeShapeType="1"/>
            </p:cNvSpPr>
            <p:nvPr/>
          </p:nvSpPr>
          <p:spPr bwMode="auto">
            <a:xfrm>
              <a:off x="1736" y="1895"/>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07" name="Line 4066"/>
            <p:cNvSpPr>
              <a:spLocks noChangeShapeType="1"/>
            </p:cNvSpPr>
            <p:nvPr/>
          </p:nvSpPr>
          <p:spPr bwMode="auto">
            <a:xfrm>
              <a:off x="1736" y="1873"/>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08" name="Line 4067"/>
            <p:cNvSpPr>
              <a:spLocks noChangeShapeType="1"/>
            </p:cNvSpPr>
            <p:nvPr/>
          </p:nvSpPr>
          <p:spPr bwMode="auto">
            <a:xfrm>
              <a:off x="1736" y="1862"/>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09" name="Line 4068"/>
            <p:cNvSpPr>
              <a:spLocks noChangeShapeType="1"/>
            </p:cNvSpPr>
            <p:nvPr/>
          </p:nvSpPr>
          <p:spPr bwMode="auto">
            <a:xfrm>
              <a:off x="1736" y="1840"/>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10" name="Line 4069"/>
            <p:cNvSpPr>
              <a:spLocks noChangeShapeType="1"/>
            </p:cNvSpPr>
            <p:nvPr/>
          </p:nvSpPr>
          <p:spPr bwMode="auto">
            <a:xfrm>
              <a:off x="1736" y="1828"/>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11" name="Line 4070"/>
            <p:cNvSpPr>
              <a:spLocks noChangeShapeType="1"/>
            </p:cNvSpPr>
            <p:nvPr/>
          </p:nvSpPr>
          <p:spPr bwMode="auto">
            <a:xfrm>
              <a:off x="1736" y="1806"/>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12" name="Line 4071"/>
            <p:cNvSpPr>
              <a:spLocks noChangeShapeType="1"/>
            </p:cNvSpPr>
            <p:nvPr/>
          </p:nvSpPr>
          <p:spPr bwMode="auto">
            <a:xfrm>
              <a:off x="1736" y="1784"/>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13" name="Line 4072"/>
            <p:cNvSpPr>
              <a:spLocks noChangeShapeType="1"/>
            </p:cNvSpPr>
            <p:nvPr/>
          </p:nvSpPr>
          <p:spPr bwMode="auto">
            <a:xfrm>
              <a:off x="1736" y="1773"/>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14" name="Line 4073"/>
            <p:cNvSpPr>
              <a:spLocks noChangeShapeType="1"/>
            </p:cNvSpPr>
            <p:nvPr/>
          </p:nvSpPr>
          <p:spPr bwMode="auto">
            <a:xfrm>
              <a:off x="1736" y="1751"/>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15" name="Line 4074"/>
            <p:cNvSpPr>
              <a:spLocks noChangeShapeType="1"/>
            </p:cNvSpPr>
            <p:nvPr/>
          </p:nvSpPr>
          <p:spPr bwMode="auto">
            <a:xfrm>
              <a:off x="1736" y="1739"/>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16" name="Line 4075"/>
            <p:cNvSpPr>
              <a:spLocks noChangeShapeType="1"/>
            </p:cNvSpPr>
            <p:nvPr/>
          </p:nvSpPr>
          <p:spPr bwMode="auto">
            <a:xfrm>
              <a:off x="1736" y="1717"/>
              <a:ext cx="0" cy="2"/>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17" name="Line 4076"/>
            <p:cNvSpPr>
              <a:spLocks noChangeShapeType="1"/>
            </p:cNvSpPr>
            <p:nvPr/>
          </p:nvSpPr>
          <p:spPr bwMode="auto">
            <a:xfrm>
              <a:off x="1736" y="1695"/>
              <a:ext cx="0" cy="2"/>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18" name="Line 4077"/>
            <p:cNvSpPr>
              <a:spLocks noChangeShapeType="1"/>
            </p:cNvSpPr>
            <p:nvPr/>
          </p:nvSpPr>
          <p:spPr bwMode="auto">
            <a:xfrm>
              <a:off x="1736" y="1684"/>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19" name="Line 4078"/>
            <p:cNvSpPr>
              <a:spLocks noChangeShapeType="1"/>
            </p:cNvSpPr>
            <p:nvPr/>
          </p:nvSpPr>
          <p:spPr bwMode="auto">
            <a:xfrm>
              <a:off x="1736" y="1662"/>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20" name="Line 4079"/>
            <p:cNvSpPr>
              <a:spLocks noChangeShapeType="1"/>
            </p:cNvSpPr>
            <p:nvPr/>
          </p:nvSpPr>
          <p:spPr bwMode="auto">
            <a:xfrm>
              <a:off x="1736" y="1628"/>
              <a:ext cx="0" cy="2"/>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21" name="Line 4080"/>
            <p:cNvSpPr>
              <a:spLocks noChangeShapeType="1"/>
            </p:cNvSpPr>
            <p:nvPr/>
          </p:nvSpPr>
          <p:spPr bwMode="auto">
            <a:xfrm>
              <a:off x="1736" y="1607"/>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22" name="Line 4081"/>
            <p:cNvSpPr>
              <a:spLocks noChangeShapeType="1"/>
            </p:cNvSpPr>
            <p:nvPr/>
          </p:nvSpPr>
          <p:spPr bwMode="auto">
            <a:xfrm>
              <a:off x="1736" y="1595"/>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23" name="Line 4082"/>
            <p:cNvSpPr>
              <a:spLocks noChangeShapeType="1"/>
            </p:cNvSpPr>
            <p:nvPr/>
          </p:nvSpPr>
          <p:spPr bwMode="auto">
            <a:xfrm>
              <a:off x="1736" y="1573"/>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6" name="Line 4083"/>
            <p:cNvSpPr>
              <a:spLocks noChangeShapeType="1"/>
            </p:cNvSpPr>
            <p:nvPr/>
          </p:nvSpPr>
          <p:spPr bwMode="auto">
            <a:xfrm>
              <a:off x="1736" y="1551"/>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7" name="Line 4084"/>
            <p:cNvSpPr>
              <a:spLocks noChangeShapeType="1"/>
            </p:cNvSpPr>
            <p:nvPr/>
          </p:nvSpPr>
          <p:spPr bwMode="auto">
            <a:xfrm>
              <a:off x="1736" y="1540"/>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8" name="Line 4085"/>
            <p:cNvSpPr>
              <a:spLocks noChangeShapeType="1"/>
            </p:cNvSpPr>
            <p:nvPr/>
          </p:nvSpPr>
          <p:spPr bwMode="auto">
            <a:xfrm>
              <a:off x="1736" y="1518"/>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9" name="Line 4086"/>
            <p:cNvSpPr>
              <a:spLocks noChangeShapeType="1"/>
            </p:cNvSpPr>
            <p:nvPr/>
          </p:nvSpPr>
          <p:spPr bwMode="auto">
            <a:xfrm>
              <a:off x="1736" y="1506"/>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0" name="Line 4087"/>
            <p:cNvSpPr>
              <a:spLocks noChangeShapeType="1"/>
            </p:cNvSpPr>
            <p:nvPr/>
          </p:nvSpPr>
          <p:spPr bwMode="auto">
            <a:xfrm>
              <a:off x="1736" y="1484"/>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1" name="Line 4088"/>
            <p:cNvSpPr>
              <a:spLocks noChangeShapeType="1"/>
            </p:cNvSpPr>
            <p:nvPr/>
          </p:nvSpPr>
          <p:spPr bwMode="auto">
            <a:xfrm>
              <a:off x="1736" y="1462"/>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2" name="Line 4089"/>
            <p:cNvSpPr>
              <a:spLocks noChangeShapeType="1"/>
            </p:cNvSpPr>
            <p:nvPr/>
          </p:nvSpPr>
          <p:spPr bwMode="auto">
            <a:xfrm>
              <a:off x="1736" y="1451"/>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3" name="Line 4090"/>
            <p:cNvSpPr>
              <a:spLocks noChangeShapeType="1"/>
            </p:cNvSpPr>
            <p:nvPr/>
          </p:nvSpPr>
          <p:spPr bwMode="auto">
            <a:xfrm>
              <a:off x="1736" y="1429"/>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4" name="Line 4091"/>
            <p:cNvSpPr>
              <a:spLocks noChangeShapeType="1"/>
            </p:cNvSpPr>
            <p:nvPr/>
          </p:nvSpPr>
          <p:spPr bwMode="auto">
            <a:xfrm>
              <a:off x="1736" y="1417"/>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5" name="Line 4092"/>
            <p:cNvSpPr>
              <a:spLocks noChangeShapeType="1"/>
            </p:cNvSpPr>
            <p:nvPr/>
          </p:nvSpPr>
          <p:spPr bwMode="auto">
            <a:xfrm>
              <a:off x="1736" y="1395"/>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6" name="Line 4093"/>
            <p:cNvSpPr>
              <a:spLocks noChangeShapeType="1"/>
            </p:cNvSpPr>
            <p:nvPr/>
          </p:nvSpPr>
          <p:spPr bwMode="auto">
            <a:xfrm>
              <a:off x="1736" y="1373"/>
              <a:ext cx="0" cy="2"/>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8" name="Line 4094"/>
            <p:cNvSpPr>
              <a:spLocks noChangeShapeType="1"/>
            </p:cNvSpPr>
            <p:nvPr/>
          </p:nvSpPr>
          <p:spPr bwMode="auto">
            <a:xfrm>
              <a:off x="1736" y="1362"/>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9" name="Line 4095"/>
            <p:cNvSpPr>
              <a:spLocks noChangeShapeType="1"/>
            </p:cNvSpPr>
            <p:nvPr/>
          </p:nvSpPr>
          <p:spPr bwMode="auto">
            <a:xfrm>
              <a:off x="1736" y="1340"/>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0" name="Line 4096"/>
            <p:cNvSpPr>
              <a:spLocks noChangeShapeType="1"/>
            </p:cNvSpPr>
            <p:nvPr/>
          </p:nvSpPr>
          <p:spPr bwMode="auto">
            <a:xfrm>
              <a:off x="1736" y="1328"/>
              <a:ext cx="0" cy="2"/>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1" name="Line 4097"/>
            <p:cNvSpPr>
              <a:spLocks noChangeShapeType="1"/>
            </p:cNvSpPr>
            <p:nvPr/>
          </p:nvSpPr>
          <p:spPr bwMode="auto">
            <a:xfrm>
              <a:off x="1736" y="1306"/>
              <a:ext cx="0" cy="2"/>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2" name="Line 4098"/>
            <p:cNvSpPr>
              <a:spLocks noChangeShapeType="1"/>
            </p:cNvSpPr>
            <p:nvPr/>
          </p:nvSpPr>
          <p:spPr bwMode="auto">
            <a:xfrm>
              <a:off x="1736" y="1285"/>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3" name="Line 4099"/>
            <p:cNvSpPr>
              <a:spLocks noChangeShapeType="1"/>
            </p:cNvSpPr>
            <p:nvPr/>
          </p:nvSpPr>
          <p:spPr bwMode="auto">
            <a:xfrm>
              <a:off x="1736" y="1273"/>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4" name="Line 4100"/>
            <p:cNvSpPr>
              <a:spLocks noChangeShapeType="1"/>
            </p:cNvSpPr>
            <p:nvPr/>
          </p:nvSpPr>
          <p:spPr bwMode="auto">
            <a:xfrm>
              <a:off x="1736" y="1251"/>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5" name="Line 4101"/>
            <p:cNvSpPr>
              <a:spLocks noChangeShapeType="1"/>
            </p:cNvSpPr>
            <p:nvPr/>
          </p:nvSpPr>
          <p:spPr bwMode="auto">
            <a:xfrm>
              <a:off x="1736" y="1240"/>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6" name="Line 4102"/>
            <p:cNvSpPr>
              <a:spLocks noChangeShapeType="1"/>
            </p:cNvSpPr>
            <p:nvPr/>
          </p:nvSpPr>
          <p:spPr bwMode="auto">
            <a:xfrm>
              <a:off x="1736" y="1218"/>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7" name="Line 4103"/>
            <p:cNvSpPr>
              <a:spLocks noChangeShapeType="1"/>
            </p:cNvSpPr>
            <p:nvPr/>
          </p:nvSpPr>
          <p:spPr bwMode="auto">
            <a:xfrm>
              <a:off x="1736" y="1196"/>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8" name="Line 4104"/>
            <p:cNvSpPr>
              <a:spLocks noChangeShapeType="1"/>
            </p:cNvSpPr>
            <p:nvPr/>
          </p:nvSpPr>
          <p:spPr bwMode="auto">
            <a:xfrm>
              <a:off x="1736" y="1184"/>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9" name="Line 4105"/>
            <p:cNvSpPr>
              <a:spLocks noChangeShapeType="1"/>
            </p:cNvSpPr>
            <p:nvPr/>
          </p:nvSpPr>
          <p:spPr bwMode="auto">
            <a:xfrm>
              <a:off x="1736" y="1162"/>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0" name="Line 4106"/>
            <p:cNvSpPr>
              <a:spLocks noChangeShapeType="1"/>
            </p:cNvSpPr>
            <p:nvPr/>
          </p:nvSpPr>
          <p:spPr bwMode="auto">
            <a:xfrm>
              <a:off x="1736" y="1129"/>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1" name="Line 4107"/>
            <p:cNvSpPr>
              <a:spLocks noChangeShapeType="1"/>
            </p:cNvSpPr>
            <p:nvPr/>
          </p:nvSpPr>
          <p:spPr bwMode="auto">
            <a:xfrm>
              <a:off x="1736" y="1107"/>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2" name="Line 4108"/>
            <p:cNvSpPr>
              <a:spLocks noChangeShapeType="1"/>
            </p:cNvSpPr>
            <p:nvPr/>
          </p:nvSpPr>
          <p:spPr bwMode="auto">
            <a:xfrm>
              <a:off x="1736" y="1095"/>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3" name="Line 4109"/>
            <p:cNvSpPr>
              <a:spLocks noChangeShapeType="1"/>
            </p:cNvSpPr>
            <p:nvPr/>
          </p:nvSpPr>
          <p:spPr bwMode="auto">
            <a:xfrm>
              <a:off x="1736" y="1073"/>
              <a:ext cx="0" cy="2"/>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4" name="Line 4110"/>
            <p:cNvSpPr>
              <a:spLocks noChangeShapeType="1"/>
            </p:cNvSpPr>
            <p:nvPr/>
          </p:nvSpPr>
          <p:spPr bwMode="auto">
            <a:xfrm>
              <a:off x="1736" y="1051"/>
              <a:ext cx="0" cy="2"/>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5" name="Line 4111"/>
            <p:cNvSpPr>
              <a:spLocks noChangeShapeType="1"/>
            </p:cNvSpPr>
            <p:nvPr/>
          </p:nvSpPr>
          <p:spPr bwMode="auto">
            <a:xfrm>
              <a:off x="1736" y="1040"/>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6" name="Line 4112"/>
            <p:cNvSpPr>
              <a:spLocks noChangeShapeType="1"/>
            </p:cNvSpPr>
            <p:nvPr/>
          </p:nvSpPr>
          <p:spPr bwMode="auto">
            <a:xfrm>
              <a:off x="1736" y="1044"/>
              <a:ext cx="0" cy="2"/>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7" name="Line 4113"/>
            <p:cNvSpPr>
              <a:spLocks noChangeShapeType="1"/>
            </p:cNvSpPr>
            <p:nvPr/>
          </p:nvSpPr>
          <p:spPr bwMode="auto">
            <a:xfrm>
              <a:off x="1736" y="1066"/>
              <a:ext cx="0" cy="2"/>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24" name="Line 4114"/>
            <p:cNvSpPr>
              <a:spLocks noChangeShapeType="1"/>
            </p:cNvSpPr>
            <p:nvPr/>
          </p:nvSpPr>
          <p:spPr bwMode="auto">
            <a:xfrm>
              <a:off x="1736" y="1088"/>
              <a:ext cx="0" cy="2"/>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25" name="Line 4115"/>
            <p:cNvSpPr>
              <a:spLocks noChangeShapeType="1"/>
            </p:cNvSpPr>
            <p:nvPr/>
          </p:nvSpPr>
          <p:spPr bwMode="auto">
            <a:xfrm>
              <a:off x="1736" y="1100"/>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26" name="Line 4116"/>
            <p:cNvSpPr>
              <a:spLocks noChangeShapeType="1"/>
            </p:cNvSpPr>
            <p:nvPr/>
          </p:nvSpPr>
          <p:spPr bwMode="auto">
            <a:xfrm>
              <a:off x="1736" y="1122"/>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27" name="Line 4117"/>
            <p:cNvSpPr>
              <a:spLocks noChangeShapeType="1"/>
            </p:cNvSpPr>
            <p:nvPr/>
          </p:nvSpPr>
          <p:spPr bwMode="auto">
            <a:xfrm>
              <a:off x="1736" y="1133"/>
              <a:ext cx="0" cy="2"/>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28" name="Line 4118"/>
            <p:cNvSpPr>
              <a:spLocks noChangeShapeType="1"/>
            </p:cNvSpPr>
            <p:nvPr/>
          </p:nvSpPr>
          <p:spPr bwMode="auto">
            <a:xfrm>
              <a:off x="1736" y="1155"/>
              <a:ext cx="0" cy="2"/>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29" name="Line 4119"/>
            <p:cNvSpPr>
              <a:spLocks noChangeShapeType="1"/>
            </p:cNvSpPr>
            <p:nvPr/>
          </p:nvSpPr>
          <p:spPr bwMode="auto">
            <a:xfrm>
              <a:off x="1736" y="1177"/>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30" name="Line 4120"/>
            <p:cNvSpPr>
              <a:spLocks noChangeShapeType="1"/>
            </p:cNvSpPr>
            <p:nvPr/>
          </p:nvSpPr>
          <p:spPr bwMode="auto">
            <a:xfrm>
              <a:off x="1736" y="1189"/>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31" name="Line 4121"/>
            <p:cNvSpPr>
              <a:spLocks noChangeShapeType="1"/>
            </p:cNvSpPr>
            <p:nvPr/>
          </p:nvSpPr>
          <p:spPr bwMode="auto">
            <a:xfrm>
              <a:off x="1736" y="1211"/>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32" name="Line 4122"/>
            <p:cNvSpPr>
              <a:spLocks noChangeShapeType="1"/>
            </p:cNvSpPr>
            <p:nvPr/>
          </p:nvSpPr>
          <p:spPr bwMode="auto">
            <a:xfrm>
              <a:off x="1736" y="1222"/>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33" name="Line 4123"/>
            <p:cNvSpPr>
              <a:spLocks noChangeShapeType="1"/>
            </p:cNvSpPr>
            <p:nvPr/>
          </p:nvSpPr>
          <p:spPr bwMode="auto">
            <a:xfrm>
              <a:off x="1736" y="1244"/>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34" name="Line 4124"/>
            <p:cNvSpPr>
              <a:spLocks noChangeShapeType="1"/>
            </p:cNvSpPr>
            <p:nvPr/>
          </p:nvSpPr>
          <p:spPr bwMode="auto">
            <a:xfrm>
              <a:off x="1736" y="1266"/>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35" name="Line 4125"/>
            <p:cNvSpPr>
              <a:spLocks noChangeShapeType="1"/>
            </p:cNvSpPr>
            <p:nvPr/>
          </p:nvSpPr>
          <p:spPr bwMode="auto">
            <a:xfrm>
              <a:off x="1736" y="1278"/>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36" name="Line 4126"/>
            <p:cNvSpPr>
              <a:spLocks noChangeShapeType="1"/>
            </p:cNvSpPr>
            <p:nvPr/>
          </p:nvSpPr>
          <p:spPr bwMode="auto">
            <a:xfrm>
              <a:off x="1736" y="1300"/>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37" name="Line 4127"/>
            <p:cNvSpPr>
              <a:spLocks noChangeShapeType="1"/>
            </p:cNvSpPr>
            <p:nvPr/>
          </p:nvSpPr>
          <p:spPr bwMode="auto">
            <a:xfrm>
              <a:off x="1736" y="1311"/>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38" name="Line 4128"/>
            <p:cNvSpPr>
              <a:spLocks noChangeShapeType="1"/>
            </p:cNvSpPr>
            <p:nvPr/>
          </p:nvSpPr>
          <p:spPr bwMode="auto">
            <a:xfrm>
              <a:off x="1736" y="1333"/>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39" name="Line 4129"/>
            <p:cNvSpPr>
              <a:spLocks noChangeShapeType="1"/>
            </p:cNvSpPr>
            <p:nvPr/>
          </p:nvSpPr>
          <p:spPr bwMode="auto">
            <a:xfrm>
              <a:off x="1736" y="1355"/>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40" name="Line 4130"/>
            <p:cNvSpPr>
              <a:spLocks noChangeShapeType="1"/>
            </p:cNvSpPr>
            <p:nvPr/>
          </p:nvSpPr>
          <p:spPr bwMode="auto">
            <a:xfrm>
              <a:off x="1736" y="1367"/>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41" name="Line 4131"/>
            <p:cNvSpPr>
              <a:spLocks noChangeShapeType="1"/>
            </p:cNvSpPr>
            <p:nvPr/>
          </p:nvSpPr>
          <p:spPr bwMode="auto">
            <a:xfrm>
              <a:off x="1736" y="1388"/>
              <a:ext cx="0" cy="2"/>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42" name="Line 4132"/>
            <p:cNvSpPr>
              <a:spLocks noChangeShapeType="1"/>
            </p:cNvSpPr>
            <p:nvPr/>
          </p:nvSpPr>
          <p:spPr bwMode="auto">
            <a:xfrm>
              <a:off x="1736" y="1400"/>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43" name="Line 4133"/>
            <p:cNvSpPr>
              <a:spLocks noChangeShapeType="1"/>
            </p:cNvSpPr>
            <p:nvPr/>
          </p:nvSpPr>
          <p:spPr bwMode="auto">
            <a:xfrm>
              <a:off x="1736" y="1422"/>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44" name="Line 4134"/>
            <p:cNvSpPr>
              <a:spLocks noChangeShapeType="1"/>
            </p:cNvSpPr>
            <p:nvPr/>
          </p:nvSpPr>
          <p:spPr bwMode="auto">
            <a:xfrm>
              <a:off x="1736" y="1444"/>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45" name="Line 4135"/>
            <p:cNvSpPr>
              <a:spLocks noChangeShapeType="1"/>
            </p:cNvSpPr>
            <p:nvPr/>
          </p:nvSpPr>
          <p:spPr bwMode="auto">
            <a:xfrm>
              <a:off x="1736" y="1455"/>
              <a:ext cx="0" cy="2"/>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46" name="Line 4136"/>
            <p:cNvSpPr>
              <a:spLocks noChangeShapeType="1"/>
            </p:cNvSpPr>
            <p:nvPr/>
          </p:nvSpPr>
          <p:spPr bwMode="auto">
            <a:xfrm>
              <a:off x="1736" y="1477"/>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47" name="Line 4137"/>
            <p:cNvSpPr>
              <a:spLocks noChangeShapeType="1"/>
            </p:cNvSpPr>
            <p:nvPr/>
          </p:nvSpPr>
          <p:spPr bwMode="auto">
            <a:xfrm>
              <a:off x="1736" y="1489"/>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48" name="Line 4138"/>
            <p:cNvSpPr>
              <a:spLocks noChangeShapeType="1"/>
            </p:cNvSpPr>
            <p:nvPr/>
          </p:nvSpPr>
          <p:spPr bwMode="auto">
            <a:xfrm>
              <a:off x="1736" y="1511"/>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49" name="Line 4139"/>
            <p:cNvSpPr>
              <a:spLocks noChangeShapeType="1"/>
            </p:cNvSpPr>
            <p:nvPr/>
          </p:nvSpPr>
          <p:spPr bwMode="auto">
            <a:xfrm>
              <a:off x="1736" y="1533"/>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50" name="Line 4140"/>
            <p:cNvSpPr>
              <a:spLocks noChangeShapeType="1"/>
            </p:cNvSpPr>
            <p:nvPr/>
          </p:nvSpPr>
          <p:spPr bwMode="auto">
            <a:xfrm>
              <a:off x="1736" y="1544"/>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51" name="Line 4141"/>
            <p:cNvSpPr>
              <a:spLocks noChangeShapeType="1"/>
            </p:cNvSpPr>
            <p:nvPr/>
          </p:nvSpPr>
          <p:spPr bwMode="auto">
            <a:xfrm>
              <a:off x="1736" y="1566"/>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52" name="Line 4142"/>
            <p:cNvSpPr>
              <a:spLocks noChangeShapeType="1"/>
            </p:cNvSpPr>
            <p:nvPr/>
          </p:nvSpPr>
          <p:spPr bwMode="auto">
            <a:xfrm>
              <a:off x="1736" y="1600"/>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53" name="Line 4143"/>
            <p:cNvSpPr>
              <a:spLocks noChangeShapeType="1"/>
            </p:cNvSpPr>
            <p:nvPr/>
          </p:nvSpPr>
          <p:spPr bwMode="auto">
            <a:xfrm>
              <a:off x="1736" y="1622"/>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54" name="Line 4144"/>
            <p:cNvSpPr>
              <a:spLocks noChangeShapeType="1"/>
            </p:cNvSpPr>
            <p:nvPr/>
          </p:nvSpPr>
          <p:spPr bwMode="auto">
            <a:xfrm>
              <a:off x="1736" y="1633"/>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55" name="Line 4145"/>
            <p:cNvSpPr>
              <a:spLocks noChangeShapeType="1"/>
            </p:cNvSpPr>
            <p:nvPr/>
          </p:nvSpPr>
          <p:spPr bwMode="auto">
            <a:xfrm>
              <a:off x="1736" y="1655"/>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56" name="Line 4146"/>
            <p:cNvSpPr>
              <a:spLocks noChangeShapeType="1"/>
            </p:cNvSpPr>
            <p:nvPr/>
          </p:nvSpPr>
          <p:spPr bwMode="auto">
            <a:xfrm>
              <a:off x="1736" y="1677"/>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57" name="Line 4147"/>
            <p:cNvSpPr>
              <a:spLocks noChangeShapeType="1"/>
            </p:cNvSpPr>
            <p:nvPr/>
          </p:nvSpPr>
          <p:spPr bwMode="auto">
            <a:xfrm>
              <a:off x="1736" y="1688"/>
              <a:ext cx="0" cy="2"/>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58" name="Line 4148"/>
            <p:cNvSpPr>
              <a:spLocks noChangeShapeType="1"/>
            </p:cNvSpPr>
            <p:nvPr/>
          </p:nvSpPr>
          <p:spPr bwMode="auto">
            <a:xfrm>
              <a:off x="1736" y="1710"/>
              <a:ext cx="0" cy="2"/>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59" name="Line 4149"/>
            <p:cNvSpPr>
              <a:spLocks noChangeShapeType="1"/>
            </p:cNvSpPr>
            <p:nvPr/>
          </p:nvSpPr>
          <p:spPr bwMode="auto">
            <a:xfrm>
              <a:off x="1736" y="1722"/>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60" name="Line 4150"/>
            <p:cNvSpPr>
              <a:spLocks noChangeShapeType="1"/>
            </p:cNvSpPr>
            <p:nvPr/>
          </p:nvSpPr>
          <p:spPr bwMode="auto">
            <a:xfrm>
              <a:off x="1736" y="1744"/>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61" name="Line 4151"/>
            <p:cNvSpPr>
              <a:spLocks noChangeShapeType="1"/>
            </p:cNvSpPr>
            <p:nvPr/>
          </p:nvSpPr>
          <p:spPr bwMode="auto">
            <a:xfrm>
              <a:off x="1736" y="1766"/>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62" name="Line 4152"/>
            <p:cNvSpPr>
              <a:spLocks noChangeShapeType="1"/>
            </p:cNvSpPr>
            <p:nvPr/>
          </p:nvSpPr>
          <p:spPr bwMode="auto">
            <a:xfrm>
              <a:off x="1736" y="1777"/>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63" name="Line 4153"/>
            <p:cNvSpPr>
              <a:spLocks noChangeShapeType="1"/>
            </p:cNvSpPr>
            <p:nvPr/>
          </p:nvSpPr>
          <p:spPr bwMode="auto">
            <a:xfrm>
              <a:off x="1736" y="1799"/>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64" name="Line 4154"/>
            <p:cNvSpPr>
              <a:spLocks noChangeShapeType="1"/>
            </p:cNvSpPr>
            <p:nvPr/>
          </p:nvSpPr>
          <p:spPr bwMode="auto">
            <a:xfrm>
              <a:off x="1736" y="1811"/>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65" name="Line 4155"/>
            <p:cNvSpPr>
              <a:spLocks noChangeShapeType="1"/>
            </p:cNvSpPr>
            <p:nvPr/>
          </p:nvSpPr>
          <p:spPr bwMode="auto">
            <a:xfrm>
              <a:off x="1736" y="1833"/>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66" name="Line 4156"/>
            <p:cNvSpPr>
              <a:spLocks noChangeShapeType="1"/>
            </p:cNvSpPr>
            <p:nvPr/>
          </p:nvSpPr>
          <p:spPr bwMode="auto">
            <a:xfrm>
              <a:off x="1736" y="1855"/>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67" name="Line 4157"/>
            <p:cNvSpPr>
              <a:spLocks noChangeShapeType="1"/>
            </p:cNvSpPr>
            <p:nvPr/>
          </p:nvSpPr>
          <p:spPr bwMode="auto">
            <a:xfrm>
              <a:off x="1736" y="1866"/>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68" name="Line 4158"/>
            <p:cNvSpPr>
              <a:spLocks noChangeShapeType="1"/>
            </p:cNvSpPr>
            <p:nvPr/>
          </p:nvSpPr>
          <p:spPr bwMode="auto">
            <a:xfrm>
              <a:off x="1736" y="1888"/>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69" name="Line 4159"/>
            <p:cNvSpPr>
              <a:spLocks noChangeShapeType="1"/>
            </p:cNvSpPr>
            <p:nvPr/>
          </p:nvSpPr>
          <p:spPr bwMode="auto">
            <a:xfrm>
              <a:off x="1736" y="1900"/>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70" name="Line 4160"/>
            <p:cNvSpPr>
              <a:spLocks noChangeShapeType="1"/>
            </p:cNvSpPr>
            <p:nvPr/>
          </p:nvSpPr>
          <p:spPr bwMode="auto">
            <a:xfrm>
              <a:off x="1736" y="1922"/>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71" name="Line 4161"/>
            <p:cNvSpPr>
              <a:spLocks noChangeShapeType="1"/>
            </p:cNvSpPr>
            <p:nvPr/>
          </p:nvSpPr>
          <p:spPr bwMode="auto">
            <a:xfrm>
              <a:off x="1736" y="1944"/>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72" name="Line 4162"/>
            <p:cNvSpPr>
              <a:spLocks noChangeShapeType="1"/>
            </p:cNvSpPr>
            <p:nvPr/>
          </p:nvSpPr>
          <p:spPr bwMode="auto">
            <a:xfrm>
              <a:off x="1736" y="1955"/>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73" name="Line 4163"/>
            <p:cNvSpPr>
              <a:spLocks noChangeShapeType="1"/>
            </p:cNvSpPr>
            <p:nvPr/>
          </p:nvSpPr>
          <p:spPr bwMode="auto">
            <a:xfrm>
              <a:off x="1736" y="1977"/>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74" name="Line 4164"/>
            <p:cNvSpPr>
              <a:spLocks noChangeShapeType="1"/>
            </p:cNvSpPr>
            <p:nvPr/>
          </p:nvSpPr>
          <p:spPr bwMode="auto">
            <a:xfrm>
              <a:off x="1736" y="1989"/>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75" name="Line 4165"/>
            <p:cNvSpPr>
              <a:spLocks noChangeShapeType="1"/>
            </p:cNvSpPr>
            <p:nvPr/>
          </p:nvSpPr>
          <p:spPr bwMode="auto">
            <a:xfrm>
              <a:off x="1736" y="2010"/>
              <a:ext cx="0" cy="2"/>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76" name="Line 4166"/>
            <p:cNvSpPr>
              <a:spLocks noChangeShapeType="1"/>
            </p:cNvSpPr>
            <p:nvPr/>
          </p:nvSpPr>
          <p:spPr bwMode="auto">
            <a:xfrm>
              <a:off x="1736" y="2032"/>
              <a:ext cx="0" cy="2"/>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77" name="Line 4167"/>
            <p:cNvSpPr>
              <a:spLocks noChangeShapeType="1"/>
            </p:cNvSpPr>
            <p:nvPr/>
          </p:nvSpPr>
          <p:spPr bwMode="auto">
            <a:xfrm>
              <a:off x="1736" y="2044"/>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78" name="Line 4168"/>
            <p:cNvSpPr>
              <a:spLocks noChangeShapeType="1"/>
            </p:cNvSpPr>
            <p:nvPr/>
          </p:nvSpPr>
          <p:spPr bwMode="auto">
            <a:xfrm>
              <a:off x="1736" y="2066"/>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79" name="Line 4169"/>
            <p:cNvSpPr>
              <a:spLocks noChangeShapeType="1"/>
            </p:cNvSpPr>
            <p:nvPr/>
          </p:nvSpPr>
          <p:spPr bwMode="auto">
            <a:xfrm>
              <a:off x="1736" y="2099"/>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80" name="Line 4170"/>
            <p:cNvSpPr>
              <a:spLocks noChangeShapeType="1"/>
            </p:cNvSpPr>
            <p:nvPr/>
          </p:nvSpPr>
          <p:spPr bwMode="auto">
            <a:xfrm>
              <a:off x="1736" y="2121"/>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81" name="Line 4171"/>
            <p:cNvSpPr>
              <a:spLocks noChangeShapeType="1"/>
            </p:cNvSpPr>
            <p:nvPr/>
          </p:nvSpPr>
          <p:spPr bwMode="auto">
            <a:xfrm>
              <a:off x="1736" y="2133"/>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82" name="Line 4172"/>
            <p:cNvSpPr>
              <a:spLocks noChangeShapeType="1"/>
            </p:cNvSpPr>
            <p:nvPr/>
          </p:nvSpPr>
          <p:spPr bwMode="auto">
            <a:xfrm>
              <a:off x="1736" y="2155"/>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83" name="Line 4173"/>
            <p:cNvSpPr>
              <a:spLocks noChangeShapeType="1"/>
            </p:cNvSpPr>
            <p:nvPr/>
          </p:nvSpPr>
          <p:spPr bwMode="auto">
            <a:xfrm>
              <a:off x="1736" y="2177"/>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84" name="Line 4174"/>
            <p:cNvSpPr>
              <a:spLocks noChangeShapeType="1"/>
            </p:cNvSpPr>
            <p:nvPr/>
          </p:nvSpPr>
          <p:spPr bwMode="auto">
            <a:xfrm>
              <a:off x="1736" y="2188"/>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85" name="Line 4175"/>
            <p:cNvSpPr>
              <a:spLocks noChangeShapeType="1"/>
            </p:cNvSpPr>
            <p:nvPr/>
          </p:nvSpPr>
          <p:spPr bwMode="auto">
            <a:xfrm>
              <a:off x="1736" y="2210"/>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86" name="Line 4176"/>
            <p:cNvSpPr>
              <a:spLocks noChangeShapeType="1"/>
            </p:cNvSpPr>
            <p:nvPr/>
          </p:nvSpPr>
          <p:spPr bwMode="auto">
            <a:xfrm>
              <a:off x="1736" y="2222"/>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87" name="Line 4177"/>
            <p:cNvSpPr>
              <a:spLocks noChangeShapeType="1"/>
            </p:cNvSpPr>
            <p:nvPr/>
          </p:nvSpPr>
          <p:spPr bwMode="auto">
            <a:xfrm>
              <a:off x="1736" y="2244"/>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88" name="Line 4178"/>
            <p:cNvSpPr>
              <a:spLocks noChangeShapeType="1"/>
            </p:cNvSpPr>
            <p:nvPr/>
          </p:nvSpPr>
          <p:spPr bwMode="auto">
            <a:xfrm>
              <a:off x="1736" y="2265"/>
              <a:ext cx="0" cy="2"/>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89" name="Line 4179"/>
            <p:cNvSpPr>
              <a:spLocks noChangeShapeType="1"/>
            </p:cNvSpPr>
            <p:nvPr/>
          </p:nvSpPr>
          <p:spPr bwMode="auto">
            <a:xfrm>
              <a:off x="1736" y="2277"/>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90" name="Line 4180"/>
            <p:cNvSpPr>
              <a:spLocks noChangeShapeType="1"/>
            </p:cNvSpPr>
            <p:nvPr/>
          </p:nvSpPr>
          <p:spPr bwMode="auto">
            <a:xfrm>
              <a:off x="1736" y="2299"/>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91" name="Line 4181"/>
            <p:cNvSpPr>
              <a:spLocks noChangeShapeType="1"/>
            </p:cNvSpPr>
            <p:nvPr/>
          </p:nvSpPr>
          <p:spPr bwMode="auto">
            <a:xfrm>
              <a:off x="1736" y="2311"/>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92" name="Line 4182"/>
            <p:cNvSpPr>
              <a:spLocks noChangeShapeType="1"/>
            </p:cNvSpPr>
            <p:nvPr/>
          </p:nvSpPr>
          <p:spPr bwMode="auto">
            <a:xfrm>
              <a:off x="1736" y="2332"/>
              <a:ext cx="0" cy="2"/>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93" name="Line 4183"/>
            <p:cNvSpPr>
              <a:spLocks noChangeShapeType="1"/>
            </p:cNvSpPr>
            <p:nvPr/>
          </p:nvSpPr>
          <p:spPr bwMode="auto">
            <a:xfrm>
              <a:off x="1736" y="2354"/>
              <a:ext cx="0" cy="2"/>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94" name="Line 4184"/>
            <p:cNvSpPr>
              <a:spLocks noChangeShapeType="1"/>
            </p:cNvSpPr>
            <p:nvPr/>
          </p:nvSpPr>
          <p:spPr bwMode="auto">
            <a:xfrm>
              <a:off x="1736" y="2366"/>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95" name="Line 4185"/>
            <p:cNvSpPr>
              <a:spLocks noChangeShapeType="1"/>
            </p:cNvSpPr>
            <p:nvPr/>
          </p:nvSpPr>
          <p:spPr bwMode="auto">
            <a:xfrm>
              <a:off x="1736" y="2388"/>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96" name="Line 4186"/>
            <p:cNvSpPr>
              <a:spLocks noChangeShapeType="1"/>
            </p:cNvSpPr>
            <p:nvPr/>
          </p:nvSpPr>
          <p:spPr bwMode="auto">
            <a:xfrm>
              <a:off x="1736" y="2399"/>
              <a:ext cx="0" cy="2"/>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97" name="Line 4187"/>
            <p:cNvSpPr>
              <a:spLocks noChangeShapeType="1"/>
            </p:cNvSpPr>
            <p:nvPr/>
          </p:nvSpPr>
          <p:spPr bwMode="auto">
            <a:xfrm>
              <a:off x="1736" y="2421"/>
              <a:ext cx="0" cy="2"/>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98" name="Line 4188"/>
            <p:cNvSpPr>
              <a:spLocks noChangeShapeType="1"/>
            </p:cNvSpPr>
            <p:nvPr/>
          </p:nvSpPr>
          <p:spPr bwMode="auto">
            <a:xfrm>
              <a:off x="1736" y="2443"/>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99" name="Line 4189"/>
            <p:cNvSpPr>
              <a:spLocks noChangeShapeType="1"/>
            </p:cNvSpPr>
            <p:nvPr/>
          </p:nvSpPr>
          <p:spPr bwMode="auto">
            <a:xfrm>
              <a:off x="1736" y="2455"/>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00" name="Line 4190"/>
            <p:cNvSpPr>
              <a:spLocks noChangeShapeType="1"/>
            </p:cNvSpPr>
            <p:nvPr/>
          </p:nvSpPr>
          <p:spPr bwMode="auto">
            <a:xfrm>
              <a:off x="1736" y="2477"/>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01" name="Line 4191"/>
            <p:cNvSpPr>
              <a:spLocks noChangeShapeType="1"/>
            </p:cNvSpPr>
            <p:nvPr/>
          </p:nvSpPr>
          <p:spPr bwMode="auto">
            <a:xfrm>
              <a:off x="1736" y="2488"/>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02" name="Line 4192"/>
            <p:cNvSpPr>
              <a:spLocks noChangeShapeType="1"/>
            </p:cNvSpPr>
            <p:nvPr/>
          </p:nvSpPr>
          <p:spPr bwMode="auto">
            <a:xfrm>
              <a:off x="1736" y="2510"/>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03" name="Line 4193"/>
            <p:cNvSpPr>
              <a:spLocks noChangeShapeType="1"/>
            </p:cNvSpPr>
            <p:nvPr/>
          </p:nvSpPr>
          <p:spPr bwMode="auto">
            <a:xfrm>
              <a:off x="1736" y="2532"/>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04" name="Line 4194"/>
            <p:cNvSpPr>
              <a:spLocks noChangeShapeType="1"/>
            </p:cNvSpPr>
            <p:nvPr/>
          </p:nvSpPr>
          <p:spPr bwMode="auto">
            <a:xfrm>
              <a:off x="1736" y="2544"/>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05" name="Line 4195"/>
            <p:cNvSpPr>
              <a:spLocks noChangeShapeType="1"/>
            </p:cNvSpPr>
            <p:nvPr/>
          </p:nvSpPr>
          <p:spPr bwMode="auto">
            <a:xfrm>
              <a:off x="1736" y="2566"/>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06" name="Line 4196"/>
            <p:cNvSpPr>
              <a:spLocks noChangeShapeType="1"/>
            </p:cNvSpPr>
            <p:nvPr/>
          </p:nvSpPr>
          <p:spPr bwMode="auto">
            <a:xfrm>
              <a:off x="1736" y="2577"/>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07" name="Line 4197"/>
            <p:cNvSpPr>
              <a:spLocks noChangeShapeType="1"/>
            </p:cNvSpPr>
            <p:nvPr/>
          </p:nvSpPr>
          <p:spPr bwMode="auto">
            <a:xfrm>
              <a:off x="1736" y="2599"/>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08" name="Line 4198"/>
            <p:cNvSpPr>
              <a:spLocks noChangeShapeType="1"/>
            </p:cNvSpPr>
            <p:nvPr/>
          </p:nvSpPr>
          <p:spPr bwMode="auto">
            <a:xfrm>
              <a:off x="1736" y="2621"/>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09" name="Line 4199"/>
            <p:cNvSpPr>
              <a:spLocks noChangeShapeType="1"/>
            </p:cNvSpPr>
            <p:nvPr/>
          </p:nvSpPr>
          <p:spPr bwMode="auto">
            <a:xfrm>
              <a:off x="1736" y="2633"/>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10" name="Line 4200"/>
            <p:cNvSpPr>
              <a:spLocks noChangeShapeType="1"/>
            </p:cNvSpPr>
            <p:nvPr/>
          </p:nvSpPr>
          <p:spPr bwMode="auto">
            <a:xfrm>
              <a:off x="1736" y="2654"/>
              <a:ext cx="0" cy="2"/>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11" name="Line 4201"/>
            <p:cNvSpPr>
              <a:spLocks noChangeShapeType="1"/>
            </p:cNvSpPr>
            <p:nvPr/>
          </p:nvSpPr>
          <p:spPr bwMode="auto">
            <a:xfrm>
              <a:off x="1736" y="2676"/>
              <a:ext cx="0" cy="2"/>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12" name="Line 4202"/>
            <p:cNvSpPr>
              <a:spLocks noChangeShapeType="1"/>
            </p:cNvSpPr>
            <p:nvPr/>
          </p:nvSpPr>
          <p:spPr bwMode="auto">
            <a:xfrm>
              <a:off x="1736" y="2688"/>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13" name="Line 4203"/>
            <p:cNvSpPr>
              <a:spLocks noChangeShapeType="1"/>
            </p:cNvSpPr>
            <p:nvPr/>
          </p:nvSpPr>
          <p:spPr bwMode="auto">
            <a:xfrm>
              <a:off x="1736" y="2710"/>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14" name="Line 4204"/>
            <p:cNvSpPr>
              <a:spLocks noChangeShapeType="1"/>
            </p:cNvSpPr>
            <p:nvPr/>
          </p:nvSpPr>
          <p:spPr bwMode="auto">
            <a:xfrm>
              <a:off x="1736" y="2721"/>
              <a:ext cx="0" cy="2"/>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15" name="Line 4205"/>
            <p:cNvSpPr>
              <a:spLocks noChangeShapeType="1"/>
            </p:cNvSpPr>
            <p:nvPr/>
          </p:nvSpPr>
          <p:spPr bwMode="auto">
            <a:xfrm>
              <a:off x="1736" y="2743"/>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16" name="Line 4206"/>
            <p:cNvSpPr>
              <a:spLocks noChangeShapeType="1"/>
            </p:cNvSpPr>
            <p:nvPr/>
          </p:nvSpPr>
          <p:spPr bwMode="auto">
            <a:xfrm>
              <a:off x="1736" y="2765"/>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17" name="Line 4207"/>
            <p:cNvSpPr>
              <a:spLocks noChangeShapeType="1"/>
            </p:cNvSpPr>
            <p:nvPr/>
          </p:nvSpPr>
          <p:spPr bwMode="auto">
            <a:xfrm>
              <a:off x="1736" y="2777"/>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18" name="Line 4208"/>
            <p:cNvSpPr>
              <a:spLocks noChangeShapeType="1"/>
            </p:cNvSpPr>
            <p:nvPr/>
          </p:nvSpPr>
          <p:spPr bwMode="auto">
            <a:xfrm>
              <a:off x="1736" y="2799"/>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19" name="Line 4209"/>
            <p:cNvSpPr>
              <a:spLocks noChangeShapeType="1"/>
            </p:cNvSpPr>
            <p:nvPr/>
          </p:nvSpPr>
          <p:spPr bwMode="auto">
            <a:xfrm>
              <a:off x="1736" y="2810"/>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20" name="Line 4210"/>
            <p:cNvSpPr>
              <a:spLocks noChangeShapeType="1"/>
            </p:cNvSpPr>
            <p:nvPr/>
          </p:nvSpPr>
          <p:spPr bwMode="auto">
            <a:xfrm>
              <a:off x="1736" y="2832"/>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21" name="Line 4211"/>
            <p:cNvSpPr>
              <a:spLocks noChangeShapeType="1"/>
            </p:cNvSpPr>
            <p:nvPr/>
          </p:nvSpPr>
          <p:spPr bwMode="auto">
            <a:xfrm>
              <a:off x="1736" y="2854"/>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22" name="Line 4212"/>
            <p:cNvSpPr>
              <a:spLocks noChangeShapeType="1"/>
            </p:cNvSpPr>
            <p:nvPr/>
          </p:nvSpPr>
          <p:spPr bwMode="auto">
            <a:xfrm>
              <a:off x="1736" y="2866"/>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23" name="Line 4213"/>
            <p:cNvSpPr>
              <a:spLocks noChangeShapeType="1"/>
            </p:cNvSpPr>
            <p:nvPr/>
          </p:nvSpPr>
          <p:spPr bwMode="auto">
            <a:xfrm>
              <a:off x="1736" y="2888"/>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24" name="Line 4214"/>
            <p:cNvSpPr>
              <a:spLocks noChangeShapeType="1"/>
            </p:cNvSpPr>
            <p:nvPr/>
          </p:nvSpPr>
          <p:spPr bwMode="auto">
            <a:xfrm>
              <a:off x="1736" y="2899"/>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25" name="Line 4215"/>
            <p:cNvSpPr>
              <a:spLocks noChangeShapeType="1"/>
            </p:cNvSpPr>
            <p:nvPr/>
          </p:nvSpPr>
          <p:spPr bwMode="auto">
            <a:xfrm>
              <a:off x="1736" y="2921"/>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26" name="Line 4216"/>
            <p:cNvSpPr>
              <a:spLocks noChangeShapeType="1"/>
            </p:cNvSpPr>
            <p:nvPr/>
          </p:nvSpPr>
          <p:spPr bwMode="auto">
            <a:xfrm>
              <a:off x="1736" y="2943"/>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27" name="Line 4217"/>
            <p:cNvSpPr>
              <a:spLocks noChangeShapeType="1"/>
            </p:cNvSpPr>
            <p:nvPr/>
          </p:nvSpPr>
          <p:spPr bwMode="auto">
            <a:xfrm>
              <a:off x="1736" y="2954"/>
              <a:ext cx="0" cy="2"/>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28" name="Line 4218"/>
            <p:cNvSpPr>
              <a:spLocks noChangeShapeType="1"/>
            </p:cNvSpPr>
            <p:nvPr/>
          </p:nvSpPr>
          <p:spPr bwMode="auto">
            <a:xfrm>
              <a:off x="1736" y="2976"/>
              <a:ext cx="0" cy="2"/>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29" name="Line 4219"/>
            <p:cNvSpPr>
              <a:spLocks noChangeShapeType="1"/>
            </p:cNvSpPr>
            <p:nvPr/>
          </p:nvSpPr>
          <p:spPr bwMode="auto">
            <a:xfrm>
              <a:off x="1736" y="2988"/>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30" name="Line 4220"/>
            <p:cNvSpPr>
              <a:spLocks noChangeShapeType="1"/>
            </p:cNvSpPr>
            <p:nvPr/>
          </p:nvSpPr>
          <p:spPr bwMode="auto">
            <a:xfrm>
              <a:off x="1736" y="3010"/>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31" name="Line 4221"/>
            <p:cNvSpPr>
              <a:spLocks noChangeShapeType="1"/>
            </p:cNvSpPr>
            <p:nvPr/>
          </p:nvSpPr>
          <p:spPr bwMode="auto">
            <a:xfrm>
              <a:off x="1736" y="3032"/>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32" name="Line 4222"/>
            <p:cNvSpPr>
              <a:spLocks noChangeShapeType="1"/>
            </p:cNvSpPr>
            <p:nvPr/>
          </p:nvSpPr>
          <p:spPr bwMode="auto">
            <a:xfrm>
              <a:off x="1736" y="3043"/>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33" name="Line 4223"/>
            <p:cNvSpPr>
              <a:spLocks noChangeShapeType="1"/>
            </p:cNvSpPr>
            <p:nvPr/>
          </p:nvSpPr>
          <p:spPr bwMode="auto">
            <a:xfrm>
              <a:off x="1736" y="3065"/>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34" name="Line 4224"/>
            <p:cNvSpPr>
              <a:spLocks noChangeShapeType="1"/>
            </p:cNvSpPr>
            <p:nvPr/>
          </p:nvSpPr>
          <p:spPr bwMode="auto">
            <a:xfrm>
              <a:off x="1736" y="3077"/>
              <a:ext cx="0" cy="1"/>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8" name="Line 4226"/>
          <p:cNvSpPr>
            <a:spLocks noChangeShapeType="1"/>
          </p:cNvSpPr>
          <p:nvPr/>
        </p:nvSpPr>
        <p:spPr bwMode="auto">
          <a:xfrm>
            <a:off x="4117345" y="4815522"/>
            <a:ext cx="0" cy="1588"/>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4227"/>
          <p:cNvSpPr>
            <a:spLocks noChangeShapeType="1"/>
          </p:cNvSpPr>
          <p:nvPr/>
        </p:nvSpPr>
        <p:spPr bwMode="auto">
          <a:xfrm>
            <a:off x="4117345" y="4850447"/>
            <a:ext cx="0" cy="1588"/>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4228"/>
          <p:cNvSpPr>
            <a:spLocks noChangeShapeType="1"/>
          </p:cNvSpPr>
          <p:nvPr/>
        </p:nvSpPr>
        <p:spPr bwMode="auto">
          <a:xfrm>
            <a:off x="4117345" y="4867909"/>
            <a:ext cx="0" cy="1588"/>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4229"/>
          <p:cNvSpPr>
            <a:spLocks noChangeShapeType="1"/>
          </p:cNvSpPr>
          <p:nvPr/>
        </p:nvSpPr>
        <p:spPr bwMode="auto">
          <a:xfrm>
            <a:off x="4117345" y="4902834"/>
            <a:ext cx="0" cy="1588"/>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28" name="Line 4230"/>
          <p:cNvSpPr>
            <a:spLocks noChangeShapeType="1"/>
          </p:cNvSpPr>
          <p:nvPr/>
        </p:nvSpPr>
        <p:spPr bwMode="auto">
          <a:xfrm>
            <a:off x="4117345" y="4937759"/>
            <a:ext cx="0" cy="1588"/>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29" name="Line 4231"/>
          <p:cNvSpPr>
            <a:spLocks noChangeShapeType="1"/>
          </p:cNvSpPr>
          <p:nvPr/>
        </p:nvSpPr>
        <p:spPr bwMode="auto">
          <a:xfrm>
            <a:off x="4117345" y="4956809"/>
            <a:ext cx="0" cy="1588"/>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30" name="Line 4232"/>
          <p:cNvSpPr>
            <a:spLocks noChangeShapeType="1"/>
          </p:cNvSpPr>
          <p:nvPr/>
        </p:nvSpPr>
        <p:spPr bwMode="auto">
          <a:xfrm>
            <a:off x="4117345" y="4991734"/>
            <a:ext cx="0" cy="1588"/>
          </a:xfrm>
          <a:prstGeom prst="line">
            <a:avLst/>
          </a:prstGeom>
          <a:noFill/>
          <a:ln w="1588" cap="flat">
            <a:solidFill>
              <a:srgbClr val="26807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mc:AlternateContent xmlns:mc="http://schemas.openxmlformats.org/markup-compatibility/2006" xmlns:a14="http://schemas.microsoft.com/office/drawing/2010/main">
        <mc:Choice Requires="a14">
          <p:sp>
            <p:nvSpPr>
              <p:cNvPr id="4239" name="Rectangle 66"/>
              <p:cNvSpPr>
                <a:spLocks noChangeArrowheads="1"/>
              </p:cNvSpPr>
              <p:nvPr/>
            </p:nvSpPr>
            <p:spPr bwMode="auto">
              <a:xfrm>
                <a:off x="3653436" y="5174131"/>
                <a:ext cx="927818" cy="2154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defRPr>
                </a:lvl1pPr>
                <a:lvl2pPr indent="-285750">
                  <a:spcBef>
                    <a:spcPct val="20000"/>
                  </a:spcBef>
                  <a:buFont typeface="Arial" charset="0"/>
                  <a:buChar char="–"/>
                  <a:defRPr sz="2800">
                    <a:solidFill>
                      <a:schemeClr val="tx1"/>
                    </a:solidFill>
                    <a:latin typeface="Calibri" pitchFamily="34" charset="0"/>
                  </a:defRPr>
                </a:lvl2pPr>
                <a:lvl3pPr indent="-228600">
                  <a:spcBef>
                    <a:spcPct val="20000"/>
                  </a:spcBef>
                  <a:buFont typeface="Arial" charset="0"/>
                  <a:buChar char="•"/>
                  <a:defRPr sz="2400">
                    <a:solidFill>
                      <a:schemeClr val="tx1"/>
                    </a:solidFill>
                    <a:latin typeface="Calibri" pitchFamily="34" charset="0"/>
                  </a:defRPr>
                </a:lvl3pPr>
                <a:lvl4pPr indent="-228600">
                  <a:spcBef>
                    <a:spcPct val="20000"/>
                  </a:spcBef>
                  <a:buFont typeface="Arial" charset="0"/>
                  <a:buChar char="–"/>
                  <a:defRPr sz="2000">
                    <a:solidFill>
                      <a:schemeClr val="tx1"/>
                    </a:solidFill>
                    <a:latin typeface="Calibri" pitchFamily="34" charset="0"/>
                  </a:defRPr>
                </a:lvl4pPr>
                <a:lvl5pPr indent="-228600">
                  <a:spcBef>
                    <a:spcPct val="20000"/>
                  </a:spcBef>
                  <a:buFont typeface="Arial" charset="0"/>
                  <a:buChar char="»"/>
                  <a:defRPr sz="2000">
                    <a:solidFill>
                      <a:schemeClr val="tx1"/>
                    </a:solidFill>
                    <a:latin typeface="Calibri" pitchFamily="34" charset="0"/>
                  </a:defRPr>
                </a:lvl5pPr>
                <a:lvl6pPr indent="-228600" fontAlgn="base">
                  <a:spcBef>
                    <a:spcPct val="20000"/>
                  </a:spcBef>
                  <a:spcAft>
                    <a:spcPct val="0"/>
                  </a:spcAft>
                  <a:buFont typeface="Arial" charset="0"/>
                  <a:buChar char="»"/>
                  <a:defRPr sz="2000">
                    <a:solidFill>
                      <a:schemeClr val="tx1"/>
                    </a:solidFill>
                    <a:latin typeface="Calibri" pitchFamily="34" charset="0"/>
                  </a:defRPr>
                </a:lvl6pPr>
                <a:lvl7pPr indent="-228600" fontAlgn="base">
                  <a:spcBef>
                    <a:spcPct val="20000"/>
                  </a:spcBef>
                  <a:spcAft>
                    <a:spcPct val="0"/>
                  </a:spcAft>
                  <a:buFont typeface="Arial" charset="0"/>
                  <a:buChar char="»"/>
                  <a:defRPr sz="2000">
                    <a:solidFill>
                      <a:schemeClr val="tx1"/>
                    </a:solidFill>
                    <a:latin typeface="Calibri" pitchFamily="34" charset="0"/>
                  </a:defRPr>
                </a:lvl7pPr>
                <a:lvl8pPr indent="-228600" fontAlgn="base">
                  <a:spcBef>
                    <a:spcPct val="20000"/>
                  </a:spcBef>
                  <a:spcAft>
                    <a:spcPct val="0"/>
                  </a:spcAft>
                  <a:buFont typeface="Arial" charset="0"/>
                  <a:buChar char="»"/>
                  <a:defRPr sz="2000">
                    <a:solidFill>
                      <a:schemeClr val="tx1"/>
                    </a:solidFill>
                    <a:latin typeface="Calibri" pitchFamily="34" charset="0"/>
                  </a:defRPr>
                </a:lvl8pPr>
                <a:lvl9pPr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14:m>
                  <m:oMathPara xmlns:m="http://schemas.openxmlformats.org/officeDocument/2006/math">
                    <m:oMathParaPr>
                      <m:jc m:val="centerGroup"/>
                    </m:oMathParaPr>
                    <m:oMath xmlns:m="http://schemas.openxmlformats.org/officeDocument/2006/math">
                      <m:r>
                        <a:rPr lang="el-GR" altLang="en-US" sz="1400" i="1" dirty="0" smtClean="0">
                          <a:solidFill>
                            <a:srgbClr val="373435"/>
                          </a:solidFill>
                          <a:latin typeface="Cambria Math"/>
                        </a:rPr>
                        <m:t>𝜆</m:t>
                      </m:r>
                      <m:r>
                        <a:rPr lang="en-US" altLang="en-US" sz="1400" i="1" dirty="0">
                          <a:solidFill>
                            <a:srgbClr val="373435"/>
                          </a:solidFill>
                          <a:latin typeface="Cambria Math"/>
                        </a:rPr>
                        <m:t> = </m:t>
                      </m:r>
                      <m:r>
                        <a:rPr lang="en-US" altLang="en-US" sz="1400" i="1" dirty="0" err="1">
                          <a:solidFill>
                            <a:srgbClr val="373435"/>
                          </a:solidFill>
                          <a:latin typeface="Cambria Math"/>
                        </a:rPr>
                        <m:t>𝑔</m:t>
                      </m:r>
                      <m:r>
                        <a:rPr lang="en-US" altLang="en-US" sz="1400" i="1" baseline="-25000" dirty="0" err="1">
                          <a:solidFill>
                            <a:srgbClr val="373435"/>
                          </a:solidFill>
                          <a:latin typeface="Cambria Math"/>
                        </a:rPr>
                        <m:t>𝐴</m:t>
                      </m:r>
                      <m:r>
                        <a:rPr lang="en-US" altLang="en-US" sz="1400" i="1" dirty="0">
                          <a:solidFill>
                            <a:srgbClr val="373435"/>
                          </a:solidFill>
                          <a:latin typeface="Cambria Math"/>
                        </a:rPr>
                        <m:t>/</m:t>
                      </m:r>
                      <m:r>
                        <a:rPr lang="en-US" altLang="en-US" sz="1400" i="1" dirty="0" err="1">
                          <a:solidFill>
                            <a:srgbClr val="373435"/>
                          </a:solidFill>
                          <a:latin typeface="Cambria Math"/>
                        </a:rPr>
                        <m:t>𝑔</m:t>
                      </m:r>
                      <m:r>
                        <a:rPr lang="en-US" altLang="en-US" sz="1400" i="1" baseline="-25000" dirty="0" err="1">
                          <a:solidFill>
                            <a:srgbClr val="373435"/>
                          </a:solidFill>
                          <a:latin typeface="Cambria Math"/>
                        </a:rPr>
                        <m:t>𝑉</m:t>
                      </m:r>
                    </m:oMath>
                  </m:oMathPara>
                </a14:m>
                <a:endParaRPr lang="en-US" altLang="en-US" sz="1800" dirty="0">
                  <a:latin typeface="Arial" charset="0"/>
                </a:endParaRPr>
              </a:p>
            </p:txBody>
          </p:sp>
        </mc:Choice>
        <mc:Fallback xmlns="">
          <p:sp>
            <p:nvSpPr>
              <p:cNvPr id="4239" name="Rectangle 66"/>
              <p:cNvSpPr>
                <a:spLocks noRot="1" noChangeAspect="1" noMove="1" noResize="1" noEditPoints="1" noAdjustHandles="1" noChangeArrowheads="1" noChangeShapeType="1" noTextEdit="1"/>
              </p:cNvSpPr>
              <p:nvPr/>
            </p:nvSpPr>
            <p:spPr bwMode="auto">
              <a:xfrm>
                <a:off x="3653436" y="5174131"/>
                <a:ext cx="927818" cy="215444"/>
              </a:xfrm>
              <a:prstGeom prst="rect">
                <a:avLst/>
              </a:prstGeom>
              <a:blipFill>
                <a:blip r:embed="rId3"/>
                <a:stretch>
                  <a:fillRect l="-3268" b="-3428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735" name="TextBox 10734"/>
              <p:cNvSpPr txBox="1"/>
              <p:nvPr/>
            </p:nvSpPr>
            <p:spPr>
              <a:xfrm rot="16200000">
                <a:off x="1408490" y="2965511"/>
                <a:ext cx="49302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𝑉</m:t>
                          </m:r>
                        </m:e>
                        <m:sub>
                          <m:r>
                            <a:rPr lang="en-US" sz="1400" b="0" i="1" smtClean="0">
                              <a:latin typeface="Cambria Math" panose="02040503050406030204" pitchFamily="18" charset="0"/>
                            </a:rPr>
                            <m:t>𝑢𝑑</m:t>
                          </m:r>
                        </m:sub>
                      </m:sSub>
                    </m:oMath>
                  </m:oMathPara>
                </a14:m>
                <a:endParaRPr lang="en-US" sz="1400" dirty="0"/>
              </a:p>
            </p:txBody>
          </p:sp>
        </mc:Choice>
        <mc:Fallback xmlns="">
          <p:sp>
            <p:nvSpPr>
              <p:cNvPr id="10735" name="TextBox 10734"/>
              <p:cNvSpPr txBox="1">
                <a:spLocks noRot="1" noChangeAspect="1" noMove="1" noResize="1" noEditPoints="1" noAdjustHandles="1" noChangeArrowheads="1" noChangeShapeType="1" noTextEdit="1"/>
              </p:cNvSpPr>
              <p:nvPr/>
            </p:nvSpPr>
            <p:spPr>
              <a:xfrm rot="16200000">
                <a:off x="1408490" y="2965511"/>
                <a:ext cx="493020" cy="30777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736" name="TextBox 10735"/>
              <p:cNvSpPr txBox="1"/>
              <p:nvPr/>
            </p:nvSpPr>
            <p:spPr>
              <a:xfrm rot="16200000">
                <a:off x="4229125" y="4181302"/>
                <a:ext cx="1035730" cy="276999"/>
              </a:xfrm>
              <a:prstGeom prst="rect">
                <a:avLst/>
              </a:prstGeom>
              <a:noFill/>
            </p:spPr>
            <p:txBody>
              <a:bodyPr wrap="square" rtlCol="0">
                <a:spAutoFit/>
              </a:bodyPr>
              <a:lstStyle/>
              <a:p>
                <a14:m>
                  <m:oMath xmlns:m="http://schemas.openxmlformats.org/officeDocument/2006/math">
                    <m:r>
                      <a:rPr lang="en-US" sz="1200" b="0" i="1" smtClean="0">
                        <a:solidFill>
                          <a:srgbClr val="860478"/>
                        </a:solidFill>
                        <a:latin typeface="Cambria Math" panose="02040503050406030204" pitchFamily="18" charset="0"/>
                        <a:cs typeface="Times New Roman" panose="02020603050405020304" pitchFamily="18" charset="0"/>
                      </a:rPr>
                      <m:t>𝜆</m:t>
                    </m:r>
                  </m:oMath>
                </a14:m>
                <a:r>
                  <a:rPr lang="en-US" sz="1200" dirty="0" smtClean="0">
                    <a:solidFill>
                      <a:srgbClr val="860478"/>
                    </a:solidFill>
                    <a:latin typeface="Times New Roman" panose="02020603050405020304" pitchFamily="18" charset="0"/>
                    <a:cs typeface="Times New Roman" panose="02020603050405020304" pitchFamily="18" charset="0"/>
                  </a:rPr>
                  <a:t> [PDG2019] </a:t>
                </a:r>
                <a:endParaRPr lang="en-US" sz="1200" dirty="0">
                  <a:solidFill>
                    <a:srgbClr val="860478"/>
                  </a:solidFill>
                  <a:latin typeface="Times New Roman" panose="02020603050405020304" pitchFamily="18" charset="0"/>
                  <a:cs typeface="Times New Roman" panose="02020603050405020304" pitchFamily="18" charset="0"/>
                </a:endParaRPr>
              </a:p>
            </p:txBody>
          </p:sp>
        </mc:Choice>
        <mc:Fallback xmlns="">
          <p:sp>
            <p:nvSpPr>
              <p:cNvPr id="10736" name="TextBox 10735"/>
              <p:cNvSpPr txBox="1">
                <a:spLocks noRot="1" noChangeAspect="1" noMove="1" noResize="1" noEditPoints="1" noAdjustHandles="1" noChangeArrowheads="1" noChangeShapeType="1" noTextEdit="1"/>
              </p:cNvSpPr>
              <p:nvPr/>
            </p:nvSpPr>
            <p:spPr>
              <a:xfrm rot="16200000">
                <a:off x="4229125" y="4181302"/>
                <a:ext cx="1035730" cy="276999"/>
              </a:xfrm>
              <a:prstGeom prst="rect">
                <a:avLst/>
              </a:prstGeom>
              <a:blipFill>
                <a:blip r:embed="rId5"/>
                <a:stretch>
                  <a:fillRect l="-2222" t="-1765" r="-1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42" name="TextBox 4241"/>
              <p:cNvSpPr txBox="1"/>
              <p:nvPr/>
            </p:nvSpPr>
            <p:spPr>
              <a:xfrm rot="16200000">
                <a:off x="3295359" y="3771195"/>
                <a:ext cx="1188131" cy="276999"/>
              </a:xfrm>
              <a:prstGeom prst="rect">
                <a:avLst/>
              </a:prstGeom>
              <a:noFill/>
            </p:spPr>
            <p:txBody>
              <a:bodyPr wrap="square" rtlCol="0">
                <a:spAutoFit/>
              </a:bodyPr>
              <a:lstStyle/>
              <a:p>
                <a14:m>
                  <m:oMath xmlns:m="http://schemas.openxmlformats.org/officeDocument/2006/math">
                    <m:r>
                      <a:rPr lang="en-US" sz="1200" b="0" i="1" smtClean="0">
                        <a:solidFill>
                          <a:srgbClr val="519991"/>
                        </a:solidFill>
                        <a:latin typeface="Cambria Math" panose="02040503050406030204" pitchFamily="18" charset="0"/>
                        <a:cs typeface="Times New Roman" panose="02020603050405020304" pitchFamily="18" charset="0"/>
                      </a:rPr>
                      <m:t>𝜆</m:t>
                    </m:r>
                  </m:oMath>
                </a14:m>
                <a:r>
                  <a:rPr lang="en-US" sz="1200" dirty="0" smtClean="0">
                    <a:solidFill>
                      <a:srgbClr val="519991"/>
                    </a:solidFill>
                    <a:latin typeface="Times New Roman" panose="02020603050405020304" pitchFamily="18" charset="0"/>
                    <a:cs typeface="Times New Roman" panose="02020603050405020304" pitchFamily="18" charset="0"/>
                  </a:rPr>
                  <a:t> [PERKEO III] </a:t>
                </a:r>
                <a:endParaRPr lang="en-US" sz="1200" dirty="0">
                  <a:solidFill>
                    <a:srgbClr val="519991"/>
                  </a:solidFill>
                  <a:latin typeface="Times New Roman" panose="02020603050405020304" pitchFamily="18" charset="0"/>
                  <a:cs typeface="Times New Roman" panose="02020603050405020304" pitchFamily="18" charset="0"/>
                </a:endParaRPr>
              </a:p>
            </p:txBody>
          </p:sp>
        </mc:Choice>
        <mc:Fallback xmlns="">
          <p:sp>
            <p:nvSpPr>
              <p:cNvPr id="4242" name="TextBox 4241"/>
              <p:cNvSpPr txBox="1">
                <a:spLocks noRot="1" noChangeAspect="1" noMove="1" noResize="1" noEditPoints="1" noAdjustHandles="1" noChangeArrowheads="1" noChangeShapeType="1" noTextEdit="1"/>
              </p:cNvSpPr>
              <p:nvPr/>
            </p:nvSpPr>
            <p:spPr>
              <a:xfrm rot="16200000">
                <a:off x="3295359" y="3771195"/>
                <a:ext cx="1188131" cy="276999"/>
              </a:xfrm>
              <a:prstGeom prst="rect">
                <a:avLst/>
              </a:prstGeom>
              <a:blipFill>
                <a:blip r:embed="rId6"/>
                <a:stretch>
                  <a:fillRect t="-3590" r="-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43" name="TextBox 4242"/>
              <p:cNvSpPr txBox="1"/>
              <p:nvPr/>
            </p:nvSpPr>
            <p:spPr>
              <a:xfrm rot="18660683">
                <a:off x="2278175" y="4049793"/>
                <a:ext cx="1215554" cy="276999"/>
              </a:xfrm>
              <a:prstGeom prst="rect">
                <a:avLst/>
              </a:prstGeom>
              <a:noFill/>
            </p:spPr>
            <p:txBody>
              <a:bodyPr wrap="square" rtlCol="0">
                <a:spAutoFit/>
              </a:bodyPr>
              <a:lstStyle/>
              <a:p>
                <a14:m>
                  <m:oMath xmlns:m="http://schemas.openxmlformats.org/officeDocument/2006/math">
                    <m:sSub>
                      <m:sSubPr>
                        <m:ctrlPr>
                          <a:rPr lang="en-US" sz="1200" b="0" i="1" smtClean="0">
                            <a:solidFill>
                              <a:srgbClr val="860478"/>
                            </a:solidFill>
                            <a:latin typeface="Cambria Math" panose="02040503050406030204" pitchFamily="18" charset="0"/>
                            <a:cs typeface="Times New Roman" panose="02020603050405020304" pitchFamily="18" charset="0"/>
                          </a:rPr>
                        </m:ctrlPr>
                      </m:sSubPr>
                      <m:e>
                        <m:r>
                          <a:rPr lang="en-US" sz="1200" b="0" i="1" smtClean="0">
                            <a:solidFill>
                              <a:srgbClr val="860478"/>
                            </a:solidFill>
                            <a:latin typeface="Cambria Math" panose="02040503050406030204" pitchFamily="18" charset="0"/>
                            <a:cs typeface="Times New Roman" panose="02020603050405020304" pitchFamily="18" charset="0"/>
                          </a:rPr>
                          <m:t>𝜏</m:t>
                        </m:r>
                      </m:e>
                      <m:sub>
                        <m:r>
                          <a:rPr lang="en-US" sz="1200" b="0" i="1" smtClean="0">
                            <a:solidFill>
                              <a:srgbClr val="860478"/>
                            </a:solidFill>
                            <a:latin typeface="Cambria Math" panose="02040503050406030204" pitchFamily="18" charset="0"/>
                            <a:cs typeface="Times New Roman" panose="02020603050405020304" pitchFamily="18" charset="0"/>
                          </a:rPr>
                          <m:t>𝑛</m:t>
                        </m:r>
                      </m:sub>
                    </m:sSub>
                  </m:oMath>
                </a14:m>
                <a:r>
                  <a:rPr lang="en-US" sz="1200" dirty="0" smtClean="0">
                    <a:solidFill>
                      <a:srgbClr val="860478"/>
                    </a:solidFill>
                    <a:latin typeface="Times New Roman" panose="02020603050405020304" pitchFamily="18" charset="0"/>
                    <a:cs typeface="Times New Roman" panose="02020603050405020304" pitchFamily="18" charset="0"/>
                  </a:rPr>
                  <a:t> [PDG2019] </a:t>
                </a:r>
                <a:endParaRPr lang="en-US" sz="1200" dirty="0">
                  <a:solidFill>
                    <a:srgbClr val="860478"/>
                  </a:solidFill>
                  <a:latin typeface="Times New Roman" panose="02020603050405020304" pitchFamily="18" charset="0"/>
                  <a:cs typeface="Times New Roman" panose="02020603050405020304" pitchFamily="18" charset="0"/>
                </a:endParaRPr>
              </a:p>
            </p:txBody>
          </p:sp>
        </mc:Choice>
        <mc:Fallback xmlns="">
          <p:sp>
            <p:nvSpPr>
              <p:cNvPr id="4243" name="TextBox 4242"/>
              <p:cNvSpPr txBox="1">
                <a:spLocks noRot="1" noChangeAspect="1" noMove="1" noResize="1" noEditPoints="1" noAdjustHandles="1" noChangeArrowheads="1" noChangeShapeType="1" noTextEdit="1"/>
              </p:cNvSpPr>
              <p:nvPr/>
            </p:nvSpPr>
            <p:spPr>
              <a:xfrm rot="18660683">
                <a:off x="2278175" y="4049793"/>
                <a:ext cx="1215554" cy="276999"/>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737" name="TextBox 10736"/>
              <p:cNvSpPr txBox="1"/>
              <p:nvPr/>
            </p:nvSpPr>
            <p:spPr>
              <a:xfrm>
                <a:off x="2189823" y="1400652"/>
                <a:ext cx="1573508" cy="276999"/>
              </a:xfrm>
              <a:prstGeom prst="rect">
                <a:avLst/>
              </a:prstGeom>
              <a:noFill/>
            </p:spPr>
            <p:txBody>
              <a:bodyPr wrap="none" rtlCol="0">
                <a:spAutoFit/>
              </a:bodyPr>
              <a:lstStyle/>
              <a:p>
                <a14:m>
                  <m:oMath xmlns:m="http://schemas.openxmlformats.org/officeDocument/2006/math">
                    <m:r>
                      <a:rPr lang="en-US" sz="1200" b="0" i="1" smtClean="0">
                        <a:solidFill>
                          <a:srgbClr val="4400EE"/>
                        </a:solidFill>
                        <a:latin typeface="Cambria Math" panose="02040503050406030204" pitchFamily="18" charset="0"/>
                        <a:cs typeface="Times New Roman" panose="02020603050405020304" pitchFamily="18" charset="0"/>
                      </a:rPr>
                      <m:t>𝑓𝑡</m:t>
                    </m:r>
                    <m:d>
                      <m:dPr>
                        <m:ctrlPr>
                          <a:rPr lang="en-US" sz="1200" b="0" i="1" smtClean="0">
                            <a:solidFill>
                              <a:srgbClr val="4400EE"/>
                            </a:solidFill>
                            <a:latin typeface="Cambria Math" panose="02040503050406030204" pitchFamily="18" charset="0"/>
                            <a:cs typeface="Times New Roman" panose="02020603050405020304" pitchFamily="18" charset="0"/>
                          </a:rPr>
                        </m:ctrlPr>
                      </m:dPr>
                      <m:e>
                        <m:sSup>
                          <m:sSupPr>
                            <m:ctrlPr>
                              <a:rPr lang="en-US" sz="1200" b="0" i="1" smtClean="0">
                                <a:solidFill>
                                  <a:srgbClr val="4400EE"/>
                                </a:solidFill>
                                <a:latin typeface="Cambria Math" panose="02040503050406030204" pitchFamily="18" charset="0"/>
                                <a:cs typeface="Times New Roman" panose="02020603050405020304" pitchFamily="18" charset="0"/>
                              </a:rPr>
                            </m:ctrlPr>
                          </m:sSupPr>
                          <m:e>
                            <m:r>
                              <a:rPr lang="en-US" sz="1200" b="0" i="1" smtClean="0">
                                <a:solidFill>
                                  <a:srgbClr val="4400EE"/>
                                </a:solidFill>
                                <a:latin typeface="Cambria Math" panose="02040503050406030204" pitchFamily="18" charset="0"/>
                                <a:cs typeface="Times New Roman" panose="02020603050405020304" pitchFamily="18" charset="0"/>
                              </a:rPr>
                              <m:t>0</m:t>
                            </m:r>
                          </m:e>
                          <m:sup>
                            <m:r>
                              <a:rPr lang="en-US" sz="1200" b="0" i="1" smtClean="0">
                                <a:solidFill>
                                  <a:srgbClr val="4400EE"/>
                                </a:solidFill>
                                <a:latin typeface="Cambria Math" panose="02040503050406030204" pitchFamily="18" charset="0"/>
                                <a:cs typeface="Times New Roman" panose="02020603050405020304" pitchFamily="18" charset="0"/>
                              </a:rPr>
                              <m:t>+</m:t>
                            </m:r>
                          </m:sup>
                        </m:sSup>
                        <m:r>
                          <a:rPr lang="en-US" sz="1200" b="0" i="1" smtClean="0">
                            <a:solidFill>
                              <a:srgbClr val="4400EE"/>
                            </a:solidFill>
                            <a:latin typeface="Cambria Math" panose="02040503050406030204" pitchFamily="18" charset="0"/>
                            <a:cs typeface="Times New Roman" panose="02020603050405020304" pitchFamily="18" charset="0"/>
                          </a:rPr>
                          <m:t>→</m:t>
                        </m:r>
                        <m:sSup>
                          <m:sSupPr>
                            <m:ctrlPr>
                              <a:rPr lang="en-US" sz="1200" b="0" i="1" smtClean="0">
                                <a:solidFill>
                                  <a:srgbClr val="4400EE"/>
                                </a:solidFill>
                                <a:latin typeface="Cambria Math" panose="02040503050406030204" pitchFamily="18" charset="0"/>
                                <a:cs typeface="Times New Roman" panose="02020603050405020304" pitchFamily="18" charset="0"/>
                              </a:rPr>
                            </m:ctrlPr>
                          </m:sSupPr>
                          <m:e>
                            <m:r>
                              <a:rPr lang="en-US" sz="1200" b="0" i="1" smtClean="0">
                                <a:solidFill>
                                  <a:srgbClr val="4400EE"/>
                                </a:solidFill>
                                <a:latin typeface="Cambria Math" panose="02040503050406030204" pitchFamily="18" charset="0"/>
                                <a:cs typeface="Times New Roman" panose="02020603050405020304" pitchFamily="18" charset="0"/>
                              </a:rPr>
                              <m:t>0</m:t>
                            </m:r>
                          </m:e>
                          <m:sup>
                            <m:r>
                              <a:rPr lang="en-US" sz="1200" b="0" i="1" smtClean="0">
                                <a:solidFill>
                                  <a:srgbClr val="4400EE"/>
                                </a:solidFill>
                                <a:latin typeface="Cambria Math" panose="02040503050406030204" pitchFamily="18" charset="0"/>
                                <a:cs typeface="Times New Roman" panose="02020603050405020304" pitchFamily="18" charset="0"/>
                              </a:rPr>
                              <m:t>+</m:t>
                            </m:r>
                          </m:sup>
                        </m:sSup>
                      </m:e>
                    </m:d>
                  </m:oMath>
                </a14:m>
                <a:r>
                  <a:rPr lang="en-US" sz="1200" dirty="0" smtClean="0">
                    <a:solidFill>
                      <a:srgbClr val="4400EE"/>
                    </a:solidFill>
                    <a:latin typeface="Times New Roman" panose="02020603050405020304" pitchFamily="18" charset="0"/>
                    <a:cs typeface="Times New Roman" panose="02020603050405020304" pitchFamily="18" charset="0"/>
                  </a:rPr>
                  <a:t> Seng-18</a:t>
                </a:r>
                <a:endParaRPr lang="en-US" sz="1200" dirty="0">
                  <a:solidFill>
                    <a:srgbClr val="4400EE"/>
                  </a:solidFill>
                  <a:latin typeface="Times New Roman" panose="02020603050405020304" pitchFamily="18" charset="0"/>
                  <a:cs typeface="Times New Roman" panose="02020603050405020304" pitchFamily="18" charset="0"/>
                </a:endParaRPr>
              </a:p>
            </p:txBody>
          </p:sp>
        </mc:Choice>
        <mc:Fallback xmlns="">
          <p:sp>
            <p:nvSpPr>
              <p:cNvPr id="10737" name="TextBox 10736"/>
              <p:cNvSpPr txBox="1">
                <a:spLocks noRot="1" noChangeAspect="1" noMove="1" noResize="1" noEditPoints="1" noAdjustHandles="1" noChangeArrowheads="1" noChangeShapeType="1" noTextEdit="1"/>
              </p:cNvSpPr>
              <p:nvPr/>
            </p:nvSpPr>
            <p:spPr>
              <a:xfrm>
                <a:off x="2189823" y="1400652"/>
                <a:ext cx="1573508" cy="276999"/>
              </a:xfrm>
              <a:prstGeom prst="rect">
                <a:avLst/>
              </a:prstGeom>
              <a:blipFill>
                <a:blip r:embed="rId8"/>
                <a:stretch>
                  <a:fillRect t="-2222" b="-17778"/>
                </a:stretch>
              </a:blipFill>
            </p:spPr>
            <p:txBody>
              <a:bodyPr/>
              <a:lstStyle/>
              <a:p>
                <a:r>
                  <a:rPr lang="en-US">
                    <a:noFill/>
                  </a:rPr>
                  <a:t> </a:t>
                </a:r>
              </a:p>
            </p:txBody>
          </p:sp>
        </mc:Fallback>
      </mc:AlternateContent>
      <p:sp>
        <p:nvSpPr>
          <p:cNvPr id="4245" name="Rectangle 378"/>
          <p:cNvSpPr>
            <a:spLocks noChangeArrowheads="1"/>
          </p:cNvSpPr>
          <p:nvPr/>
        </p:nvSpPr>
        <p:spPr bwMode="auto">
          <a:xfrm>
            <a:off x="0" y="0"/>
            <a:ext cx="9144000" cy="792163"/>
          </a:xfrm>
          <a:prstGeom prst="rect">
            <a:avLst/>
          </a:prstGeom>
          <a:solidFill>
            <a:srgbClr val="FFCC00"/>
          </a:solidFill>
          <a:ln w="38100">
            <a:noFill/>
            <a:miter lim="800000"/>
            <a:headEnd/>
            <a:tailEnd/>
          </a:ln>
        </p:spPr>
        <p:txBody>
          <a:bodyPr anchor="ctr"/>
          <a:lstStyle/>
          <a:p>
            <a:pPr algn="ctr"/>
            <a:r>
              <a:rPr lang="en-US" sz="2800" dirty="0">
                <a:solidFill>
                  <a:srgbClr val="000000"/>
                </a:solidFill>
                <a:latin typeface="Times New Roman" pitchFamily="18" charset="0"/>
                <a:cs typeface="Times New Roman" pitchFamily="18" charset="0"/>
              </a:rPr>
              <a:t>Motivation </a:t>
            </a:r>
            <a:r>
              <a:rPr lang="en-US" sz="2800" dirty="0" smtClean="0">
                <a:solidFill>
                  <a:srgbClr val="000000"/>
                </a:solidFill>
                <a:latin typeface="Times New Roman" pitchFamily="18" charset="0"/>
                <a:cs typeface="Times New Roman" pitchFamily="18" charset="0"/>
              </a:rPr>
              <a:t>(2): CKM </a:t>
            </a:r>
            <a:r>
              <a:rPr lang="en-US" sz="2800" dirty="0" err="1" smtClean="0">
                <a:solidFill>
                  <a:srgbClr val="000000"/>
                </a:solidFill>
                <a:latin typeface="Times New Roman" pitchFamily="18" charset="0"/>
                <a:cs typeface="Times New Roman" pitchFamily="18" charset="0"/>
              </a:rPr>
              <a:t>Unitarity</a:t>
            </a:r>
            <a:endParaRPr lang="en-US" sz="2800" dirty="0">
              <a:solidFill>
                <a:srgbClr val="000000"/>
              </a:solidFill>
              <a:latin typeface="Times New Roman" pitchFamily="18" charset="0"/>
              <a:cs typeface="Times New Roman" pitchFamily="18" charset="0"/>
            </a:endParaRPr>
          </a:p>
        </p:txBody>
      </p:sp>
      <p:sp>
        <p:nvSpPr>
          <p:cNvPr id="2" name="TextBox 1"/>
          <p:cNvSpPr txBox="1"/>
          <p:nvPr/>
        </p:nvSpPr>
        <p:spPr>
          <a:xfrm>
            <a:off x="6312205" y="4570467"/>
            <a:ext cx="2246128" cy="707886"/>
          </a:xfrm>
          <a:prstGeom prst="rect">
            <a:avLst/>
          </a:prstGeom>
          <a:noFill/>
        </p:spPr>
        <p:txBody>
          <a:bodyPr wrap="none" rtlCol="0">
            <a:spAutoFit/>
          </a:bodyPr>
          <a:lstStyle/>
          <a:p>
            <a:r>
              <a:rPr lang="en-US" sz="1000" dirty="0" smtClean="0"/>
              <a:t>Seng-18 incorporates:</a:t>
            </a:r>
          </a:p>
          <a:p>
            <a:r>
              <a:rPr lang="en-US" sz="1000" dirty="0" smtClean="0"/>
              <a:t>C-Y Seng et al., PRL 121, 241804 (2018)</a:t>
            </a:r>
          </a:p>
          <a:p>
            <a:r>
              <a:rPr lang="en-US" sz="1000" dirty="0" smtClean="0"/>
              <a:t>C-Y </a:t>
            </a:r>
            <a:r>
              <a:rPr lang="en-US" sz="1000" dirty="0"/>
              <a:t>Seng et </a:t>
            </a:r>
            <a:r>
              <a:rPr lang="en-US" sz="1000" dirty="0" smtClean="0"/>
              <a:t>al., PRD 100, 013001 (2019)</a:t>
            </a:r>
          </a:p>
          <a:p>
            <a:r>
              <a:rPr lang="en-US" sz="1000" dirty="0" smtClean="0"/>
              <a:t>M. </a:t>
            </a:r>
            <a:r>
              <a:rPr lang="en-US" sz="1000" dirty="0" err="1" smtClean="0"/>
              <a:t>Gorchtein</a:t>
            </a:r>
            <a:r>
              <a:rPr lang="en-US" sz="1000" dirty="0"/>
              <a:t>, arXiv:1812.04229</a:t>
            </a:r>
          </a:p>
        </p:txBody>
      </p:sp>
    </p:spTree>
    <p:extLst>
      <p:ext uri="{BB962C8B-B14F-4D97-AF65-F5344CB8AC3E}">
        <p14:creationId xmlns:p14="http://schemas.microsoft.com/office/powerpoint/2010/main" val="16455639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1431" y="1586136"/>
            <a:ext cx="5336519" cy="2487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57"/>
          <p:cNvSpPr>
            <a:spLocks noChangeArrowheads="1"/>
          </p:cNvSpPr>
          <p:nvPr/>
        </p:nvSpPr>
        <p:spPr bwMode="auto">
          <a:xfrm>
            <a:off x="0" y="23813"/>
            <a:ext cx="9144000" cy="792162"/>
          </a:xfrm>
          <a:prstGeom prst="rect">
            <a:avLst/>
          </a:prstGeom>
          <a:solidFill>
            <a:srgbClr val="FFCC00"/>
          </a:solidFill>
          <a:ln w="38100">
            <a:noFill/>
            <a:miter lim="800000"/>
            <a:headEnd/>
            <a:tailEnd/>
          </a:ln>
        </p:spPr>
        <p:txBody>
          <a:bodyPr rIns="91440" anchor="ctr"/>
          <a:lstStyle/>
          <a:p>
            <a:pPr algn="ctr"/>
            <a:r>
              <a:rPr lang="en-US" sz="2800" b="1" dirty="0" smtClean="0">
                <a:latin typeface="Times New Roman" pitchFamily="18" charset="0"/>
                <a:cs typeface="Times New Roman" pitchFamily="18" charset="0"/>
              </a:rPr>
              <a:t>Motivation (3): Search for effective scalar (S) and tensor (T) interaction</a:t>
            </a:r>
            <a:endParaRPr lang="en-US" sz="2800" b="1"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5" name="TextBox 4"/>
              <p:cNvSpPr txBox="1"/>
              <p:nvPr/>
            </p:nvSpPr>
            <p:spPr>
              <a:xfrm>
                <a:off x="83570" y="847525"/>
                <a:ext cx="9060430" cy="847476"/>
              </a:xfrm>
              <a:prstGeom prst="rect">
                <a:avLst/>
              </a:prstGeom>
              <a:noFill/>
            </p:spPr>
            <p:txBody>
              <a:bodyPr wrap="square" rtlCol="0">
                <a:spAutoFit/>
              </a:bodyPr>
              <a:lstStyle/>
              <a:p>
                <a:r>
                  <a:rPr lang="en-US" dirty="0" smtClean="0"/>
                  <a:t>Low-Energy search for scalar current: Determine Fierz term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𝑏</m:t>
                        </m:r>
                      </m:e>
                      <m:sub>
                        <m:r>
                          <a:rPr lang="en-US" b="0" i="1" smtClean="0">
                            <a:latin typeface="Cambria Math"/>
                          </a:rPr>
                          <m:t>𝐹</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𝐶</m:t>
                        </m:r>
                      </m:e>
                      <m:sub>
                        <m:r>
                          <a:rPr lang="en-US" b="0" i="1" smtClean="0">
                            <a:latin typeface="Cambria Math"/>
                          </a:rPr>
                          <m:t>𝑆</m:t>
                        </m:r>
                      </m:sub>
                    </m:sSub>
                    <m:r>
                      <a:rPr lang="en-US" b="0" i="1" smtClean="0">
                        <a:latin typeface="Cambria Math"/>
                      </a:rPr>
                      <m:t>+</m:t>
                    </m:r>
                    <m:sSubSup>
                      <m:sSubSupPr>
                        <m:ctrlPr>
                          <a:rPr lang="en-US" b="0" i="1" smtClean="0">
                            <a:latin typeface="Cambria Math" panose="02040503050406030204" pitchFamily="18" charset="0"/>
                          </a:rPr>
                        </m:ctrlPr>
                      </m:sSubSupPr>
                      <m:e>
                        <m:r>
                          <a:rPr lang="en-US" b="0" i="1" smtClean="0">
                            <a:latin typeface="Cambria Math"/>
                          </a:rPr>
                          <m:t>𝐶</m:t>
                        </m:r>
                      </m:e>
                      <m:sub>
                        <m:r>
                          <a:rPr lang="en-US" b="0" i="1" smtClean="0">
                            <a:latin typeface="Cambria Math"/>
                          </a:rPr>
                          <m:t>𝑆</m:t>
                        </m:r>
                      </m:sub>
                      <m:sup>
                        <m:r>
                          <a:rPr lang="en-US" b="0" i="1" smtClean="0">
                            <a:latin typeface="Cambria Math"/>
                          </a:rPr>
                          <m:t>′</m:t>
                        </m:r>
                      </m:sup>
                    </m:sSubSup>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𝐶</m:t>
                        </m:r>
                      </m:e>
                      <m:sub>
                        <m:r>
                          <a:rPr lang="en-US" b="0" i="1" smtClean="0">
                            <a:latin typeface="Cambria Math"/>
                          </a:rPr>
                          <m:t>𝑉</m:t>
                        </m:r>
                      </m:sub>
                    </m:sSub>
                  </m:oMath>
                </a14:m>
                <a:r>
                  <a:rPr lang="en-US" dirty="0" smtClean="0"/>
                  <a:t> in superallowed Fermi decays: J. Hardy, I. Towner find </a:t>
                </a:r>
                <a14:m>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𝐶</m:t>
                            </m:r>
                          </m:e>
                          <m:sub>
                            <m:r>
                              <a:rPr lang="en-US" i="1">
                                <a:latin typeface="Cambria Math"/>
                              </a:rPr>
                              <m:t>𝑆</m:t>
                            </m:r>
                          </m:sub>
                        </m:sSub>
                        <m:r>
                          <a:rPr lang="en-US" i="1">
                            <a:latin typeface="Cambria Math"/>
                          </a:rPr>
                          <m:t>+</m:t>
                        </m:r>
                        <m:sSubSup>
                          <m:sSubSupPr>
                            <m:ctrlPr>
                              <a:rPr lang="en-US" i="1">
                                <a:latin typeface="Cambria Math" panose="02040503050406030204" pitchFamily="18" charset="0"/>
                              </a:rPr>
                            </m:ctrlPr>
                          </m:sSubSupPr>
                          <m:e>
                            <m:r>
                              <a:rPr lang="en-US" i="1">
                                <a:latin typeface="Cambria Math"/>
                              </a:rPr>
                              <m:t>𝐶</m:t>
                            </m:r>
                          </m:e>
                          <m:sub>
                            <m:r>
                              <a:rPr lang="en-US" i="1">
                                <a:latin typeface="Cambria Math"/>
                              </a:rPr>
                              <m:t>𝑆</m:t>
                            </m:r>
                          </m:sub>
                          <m:sup>
                            <m:r>
                              <a:rPr lang="en-US" i="1">
                                <a:latin typeface="Cambria Math"/>
                              </a:rPr>
                              <m:t>′</m:t>
                            </m:r>
                          </m:sup>
                        </m:sSubSup>
                      </m:num>
                      <m:den>
                        <m:r>
                          <a:rPr lang="en-US" b="0" i="1" smtClean="0">
                            <a:latin typeface="Cambria Math"/>
                          </a:rPr>
                          <m:t>2</m:t>
                        </m:r>
                        <m:sSub>
                          <m:sSubPr>
                            <m:ctrlPr>
                              <a:rPr lang="en-US" i="1">
                                <a:latin typeface="Cambria Math" panose="02040503050406030204" pitchFamily="18" charset="0"/>
                              </a:rPr>
                            </m:ctrlPr>
                          </m:sSubPr>
                          <m:e>
                            <m:r>
                              <a:rPr lang="en-US" i="1">
                                <a:latin typeface="Cambria Math"/>
                              </a:rPr>
                              <m:t>𝐶</m:t>
                            </m:r>
                          </m:e>
                          <m:sub>
                            <m:r>
                              <a:rPr lang="en-US" i="1">
                                <a:latin typeface="Cambria Math"/>
                              </a:rPr>
                              <m:t>𝑉</m:t>
                            </m:r>
                          </m:sub>
                        </m:sSub>
                      </m:den>
                    </m:f>
                    <m:r>
                      <a:rPr lang="en-US" i="1">
                        <a:latin typeface="Cambria Math"/>
                      </a:rPr>
                      <m:t>=</m:t>
                    </m:r>
                    <m:r>
                      <a:rPr lang="en-US" b="0" i="0" smtClean="0">
                        <a:latin typeface="Cambria Math"/>
                      </a:rPr>
                      <m:t>0.0014</m:t>
                    </m:r>
                    <m:d>
                      <m:dPr>
                        <m:ctrlPr>
                          <a:rPr lang="en-US" b="0" i="1" smtClean="0">
                            <a:latin typeface="Cambria Math" panose="02040503050406030204" pitchFamily="18" charset="0"/>
                          </a:rPr>
                        </m:ctrlPr>
                      </m:dPr>
                      <m:e>
                        <m:r>
                          <a:rPr lang="en-US" b="0" i="0" smtClean="0">
                            <a:latin typeface="Cambria Math"/>
                          </a:rPr>
                          <m:t>21</m:t>
                        </m:r>
                      </m:e>
                    </m:d>
                  </m:oMath>
                </a14:m>
                <a:r>
                  <a:rPr lang="en-US" dirty="0" smtClean="0"/>
                  <a:t> (90% CL)</a:t>
                </a:r>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83570" y="847525"/>
                <a:ext cx="9060430" cy="847476"/>
              </a:xfrm>
              <a:prstGeom prst="rect">
                <a:avLst/>
              </a:prstGeom>
              <a:blipFill>
                <a:blip r:embed="rId3"/>
                <a:stretch>
                  <a:fillRect l="-606" t="-3597"/>
                </a:stretch>
              </a:blipFill>
            </p:spPr>
            <p:txBody>
              <a:bodyPr/>
              <a:lstStyle/>
              <a:p>
                <a:r>
                  <a:rPr lang="en-US">
                    <a:noFill/>
                  </a:rPr>
                  <a:t> </a:t>
                </a:r>
              </a:p>
            </p:txBody>
          </p:sp>
        </mc:Fallback>
      </mc:AlternateContent>
      <p:sp>
        <p:nvSpPr>
          <p:cNvPr id="7" name="TextBox 6"/>
          <p:cNvSpPr txBox="1"/>
          <p:nvPr/>
        </p:nvSpPr>
        <p:spPr>
          <a:xfrm>
            <a:off x="5762062" y="3796218"/>
            <a:ext cx="3229538" cy="276999"/>
          </a:xfrm>
          <a:prstGeom prst="rect">
            <a:avLst/>
          </a:prstGeom>
          <a:noFill/>
        </p:spPr>
        <p:txBody>
          <a:bodyPr wrap="none" rtlCol="0">
            <a:spAutoFit/>
          </a:bodyPr>
          <a:lstStyle/>
          <a:p>
            <a:r>
              <a:rPr lang="en-US" sz="1200" dirty="0" smtClean="0">
                <a:latin typeface="Calibri" panose="020F0502020204030204" pitchFamily="34" charset="0"/>
              </a:rPr>
              <a:t>(from J. Hardy, I. Towner</a:t>
            </a:r>
            <a:r>
              <a:rPr lang="en-US" sz="1200" dirty="0">
                <a:latin typeface="Calibri" panose="020F0502020204030204" pitchFamily="34" charset="0"/>
              </a:rPr>
              <a:t>, PRC 91, 025501 (2015</a:t>
            </a:r>
            <a:r>
              <a:rPr lang="en-US" sz="1200" dirty="0" smtClean="0">
                <a:latin typeface="Calibri" panose="020F0502020204030204" pitchFamily="34" charset="0"/>
              </a:rPr>
              <a:t>))</a:t>
            </a:r>
            <a:endParaRPr lang="en-US" sz="1200"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8" name="TextBox 7"/>
              <p:cNvSpPr txBox="1"/>
              <p:nvPr/>
            </p:nvSpPr>
            <p:spPr>
              <a:xfrm>
                <a:off x="115668" y="4288771"/>
                <a:ext cx="8846244" cy="2569229"/>
              </a:xfrm>
              <a:prstGeom prst="rect">
                <a:avLst/>
              </a:prstGeom>
              <a:noFill/>
            </p:spPr>
            <p:txBody>
              <a:bodyPr wrap="square" rtlCol="0">
                <a:spAutoFit/>
              </a:bodyPr>
              <a:lstStyle/>
              <a:p>
                <a:r>
                  <a:rPr lang="en-US" dirty="0" smtClean="0"/>
                  <a:t>Using this, and combination of </a:t>
                </a:r>
                <a14:m>
                  <m:oMath xmlns:m="http://schemas.openxmlformats.org/officeDocument/2006/math">
                    <m:r>
                      <a:rPr lang="en-US" i="1">
                        <a:latin typeface="Cambria Math"/>
                        <a:ea typeface="Cambria Math"/>
                      </a:rPr>
                      <m:t>ℱ</m:t>
                    </m:r>
                    <m:sSup>
                      <m:sSupPr>
                        <m:ctrlPr>
                          <a:rPr lang="en-US" i="1">
                            <a:latin typeface="Cambria Math" panose="02040503050406030204" pitchFamily="18" charset="0"/>
                            <a:ea typeface="Cambria Math"/>
                          </a:rPr>
                        </m:ctrlPr>
                      </m:sSupPr>
                      <m:e>
                        <m:r>
                          <a:rPr lang="en-US" i="1">
                            <a:latin typeface="Cambria Math"/>
                          </a:rPr>
                          <m:t>𝑡</m:t>
                        </m:r>
                      </m:e>
                      <m:sup>
                        <m:r>
                          <a:rPr lang="en-US" i="1">
                            <a:latin typeface="Cambria Math"/>
                          </a:rPr>
                          <m:t>−1</m:t>
                        </m:r>
                      </m:sup>
                    </m:sSup>
                    <m:r>
                      <a:rPr lang="en-US" i="1">
                        <a:latin typeface="Cambria Math"/>
                      </a:rPr>
                      <m:t>∝</m:t>
                    </m:r>
                    <m:d>
                      <m:dPr>
                        <m:ctrlPr>
                          <a:rPr lang="en-US" i="1">
                            <a:latin typeface="Cambria Math" panose="02040503050406030204" pitchFamily="18" charset="0"/>
                          </a:rPr>
                        </m:ctrlPr>
                      </m:dPr>
                      <m:e>
                        <m:r>
                          <a:rPr lang="en-US" i="1">
                            <a:latin typeface="Cambria Math"/>
                          </a:rPr>
                          <m:t>1+</m:t>
                        </m:r>
                        <m:sSub>
                          <m:sSubPr>
                            <m:ctrlPr>
                              <a:rPr lang="en-US" i="1">
                                <a:latin typeface="Cambria Math" panose="02040503050406030204" pitchFamily="18" charset="0"/>
                              </a:rPr>
                            </m:ctrlPr>
                          </m:sSubPr>
                          <m:e>
                            <m:r>
                              <a:rPr lang="en-US" i="1">
                                <a:latin typeface="Cambria Math"/>
                              </a:rPr>
                              <m:t>𝑏</m:t>
                            </m:r>
                          </m:e>
                          <m:sub>
                            <m:r>
                              <a:rPr lang="en-US" i="1">
                                <a:latin typeface="Cambria Math"/>
                              </a:rPr>
                              <m:t>𝐹</m:t>
                            </m:r>
                          </m:sub>
                        </m:sSub>
                        <m:f>
                          <m:fPr>
                            <m:ctrlPr>
                              <a:rPr lang="en-US" i="1">
                                <a:latin typeface="Cambria Math" panose="02040503050406030204" pitchFamily="18" charset="0"/>
                              </a:rPr>
                            </m:ctrlPr>
                          </m:fPr>
                          <m:num>
                            <m:r>
                              <a:rPr lang="en-US" i="1">
                                <a:latin typeface="Cambria Math"/>
                              </a:rPr>
                              <m:t>𝛾</m:t>
                            </m:r>
                            <m:sSub>
                              <m:sSubPr>
                                <m:ctrlPr>
                                  <a:rPr lang="en-US" i="1">
                                    <a:latin typeface="Cambria Math" panose="02040503050406030204" pitchFamily="18" charset="0"/>
                                  </a:rPr>
                                </m:ctrlPr>
                              </m:sSubPr>
                              <m:e>
                                <m:r>
                                  <a:rPr lang="en-US" i="1">
                                    <a:latin typeface="Cambria Math"/>
                                  </a:rPr>
                                  <m:t>𝑚</m:t>
                                </m:r>
                              </m:e>
                              <m:sub>
                                <m:r>
                                  <a:rPr lang="en-US" i="1">
                                    <a:latin typeface="Cambria Math"/>
                                  </a:rPr>
                                  <m:t>𝑒</m:t>
                                </m:r>
                              </m:sub>
                            </m:sSub>
                          </m:num>
                          <m:den>
                            <m:r>
                              <a:rPr lang="en-US" i="1">
                                <a:latin typeface="Cambria Math"/>
                              </a:rPr>
                              <m:t>𝐸</m:t>
                            </m:r>
                          </m:den>
                        </m:f>
                      </m:e>
                    </m:d>
                  </m:oMath>
                </a14:m>
                <a:r>
                  <a:rPr lang="en-US" dirty="0" smtClean="0"/>
                  <a:t>, </a:t>
                </a:r>
                <a14:m>
                  <m:oMath xmlns:m="http://schemas.openxmlformats.org/officeDocument/2006/math">
                    <m:r>
                      <a:rPr lang="en-US" b="0" i="0" smtClean="0">
                        <a:latin typeface="Cambria Math" panose="02040503050406030204" pitchFamily="18" charset="0"/>
                      </a:rPr>
                      <m:t> </m:t>
                    </m:r>
                    <m:sSubSup>
                      <m:sSubSupPr>
                        <m:ctrlPr>
                          <a:rPr lang="en-US" i="1">
                            <a:latin typeface="Cambria Math" panose="02040503050406030204" pitchFamily="18" charset="0"/>
                          </a:rPr>
                        </m:ctrlPr>
                      </m:sSubSupPr>
                      <m:e>
                        <m:r>
                          <a:rPr lang="en-US" i="1">
                            <a:latin typeface="Cambria Math"/>
                          </a:rPr>
                          <m:t>𝜏</m:t>
                        </m:r>
                      </m:e>
                      <m:sub>
                        <m:r>
                          <a:rPr lang="en-US" i="1">
                            <a:latin typeface="Cambria Math"/>
                          </a:rPr>
                          <m:t>𝑛</m:t>
                        </m:r>
                      </m:sub>
                      <m:sup>
                        <m:r>
                          <a:rPr lang="en-US" i="1">
                            <a:latin typeface="Cambria Math"/>
                          </a:rPr>
                          <m:t>−1</m:t>
                        </m:r>
                      </m:sup>
                    </m:sSubSup>
                    <m:r>
                      <a:rPr lang="en-US" i="1">
                        <a:latin typeface="Cambria Math"/>
                      </a:rPr>
                      <m:t>∝(1+3</m:t>
                    </m:r>
                    <m:sSup>
                      <m:sSupPr>
                        <m:ctrlPr>
                          <a:rPr lang="en-US" i="1">
                            <a:latin typeface="Cambria Math" panose="02040503050406030204" pitchFamily="18" charset="0"/>
                          </a:rPr>
                        </m:ctrlPr>
                      </m:sSupPr>
                      <m:e>
                        <m:r>
                          <a:rPr lang="en-US" i="1">
                            <a:latin typeface="Cambria Math"/>
                          </a:rPr>
                          <m:t>𝜆</m:t>
                        </m:r>
                      </m:e>
                      <m:sup>
                        <m:r>
                          <a:rPr lang="en-US" i="1">
                            <a:latin typeface="Cambria Math"/>
                          </a:rPr>
                          <m:t>2</m:t>
                        </m:r>
                      </m:sup>
                    </m:sSup>
                    <m:r>
                      <a:rPr lang="en-US" i="1">
                        <a:latin typeface="Cambria Math"/>
                      </a:rPr>
                      <m:t>)</m:t>
                    </m:r>
                    <m:d>
                      <m:dPr>
                        <m:ctrlPr>
                          <a:rPr lang="en-US" i="1">
                            <a:latin typeface="Cambria Math" panose="02040503050406030204" pitchFamily="18" charset="0"/>
                          </a:rPr>
                        </m:ctrlPr>
                      </m:dPr>
                      <m:e>
                        <m:r>
                          <a:rPr lang="en-US" i="1">
                            <a:latin typeface="Cambria Math"/>
                          </a:rPr>
                          <m:t>1+</m:t>
                        </m:r>
                        <m:sSub>
                          <m:sSubPr>
                            <m:ctrlPr>
                              <a:rPr lang="en-US" i="1">
                                <a:latin typeface="Cambria Math" panose="02040503050406030204" pitchFamily="18" charset="0"/>
                              </a:rPr>
                            </m:ctrlPr>
                          </m:sSubPr>
                          <m:e>
                            <m:r>
                              <a:rPr lang="en-US" i="1">
                                <a:latin typeface="Cambria Math"/>
                              </a:rPr>
                              <m:t>𝑏</m:t>
                            </m:r>
                          </m:e>
                          <m:sub>
                            <m:r>
                              <a:rPr lang="en-US" i="1">
                                <a:latin typeface="Cambria Math"/>
                              </a:rPr>
                              <m:t>𝑛</m:t>
                            </m:r>
                          </m:sub>
                        </m:sSub>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𝑚</m:t>
                                    </m:r>
                                  </m:e>
                                  <m:sub>
                                    <m:r>
                                      <a:rPr lang="en-US" i="1">
                                        <a:latin typeface="Cambria Math"/>
                                      </a:rPr>
                                      <m:t>𝑒</m:t>
                                    </m:r>
                                  </m:sub>
                                </m:sSub>
                              </m:num>
                              <m:den>
                                <m:r>
                                  <a:rPr lang="en-US" i="1">
                                    <a:latin typeface="Cambria Math"/>
                                  </a:rPr>
                                  <m:t>𝐸</m:t>
                                </m:r>
                              </m:den>
                            </m:f>
                          </m:e>
                        </m:d>
                      </m:e>
                    </m:d>
                  </m:oMath>
                </a14:m>
                <a:r>
                  <a:rPr lang="en-US" dirty="0"/>
                  <a:t> with </a:t>
                </a:r>
                <a14:m>
                  <m:oMath xmlns:m="http://schemas.openxmlformats.org/officeDocument/2006/math">
                    <m:sSub>
                      <m:sSubPr>
                        <m:ctrlPr>
                          <a:rPr lang="en-US" i="1">
                            <a:latin typeface="Cambria Math" panose="02040503050406030204" pitchFamily="18" charset="0"/>
                          </a:rPr>
                        </m:ctrlPr>
                      </m:sSubPr>
                      <m:e>
                        <m:r>
                          <a:rPr lang="en-US" i="1">
                            <a:latin typeface="Cambria Math"/>
                          </a:rPr>
                          <m:t>𝑏</m:t>
                        </m:r>
                      </m:e>
                      <m:sub>
                        <m:r>
                          <a:rPr lang="en-US" i="1">
                            <a:latin typeface="Cambria Math"/>
                          </a:rPr>
                          <m:t>𝑛</m:t>
                        </m:r>
                      </m:sub>
                    </m:sSub>
                    <m:r>
                      <a:rPr lang="en-US" i="1">
                        <a:latin typeface="Cambria Math"/>
                      </a:rPr>
                      <m:t>∝</m:t>
                    </m:r>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𝐶</m:t>
                                </m:r>
                              </m:e>
                              <m:sub>
                                <m:r>
                                  <a:rPr lang="en-US" i="1">
                                    <a:latin typeface="Cambria Math"/>
                                  </a:rPr>
                                  <m:t>𝑆</m:t>
                                </m:r>
                              </m:sub>
                            </m:sSub>
                            <m:r>
                              <a:rPr lang="en-US" i="1">
                                <a:latin typeface="Cambria Math"/>
                              </a:rPr>
                              <m:t>+</m:t>
                            </m:r>
                            <m:sSubSup>
                              <m:sSubSupPr>
                                <m:ctrlPr>
                                  <a:rPr lang="en-US" i="1">
                                    <a:latin typeface="Cambria Math" panose="02040503050406030204" pitchFamily="18" charset="0"/>
                                  </a:rPr>
                                </m:ctrlPr>
                              </m:sSubSupPr>
                              <m:e>
                                <m:r>
                                  <a:rPr lang="en-US" i="1">
                                    <a:latin typeface="Cambria Math"/>
                                  </a:rPr>
                                  <m:t>𝐶</m:t>
                                </m:r>
                              </m:e>
                              <m:sub>
                                <m:r>
                                  <a:rPr lang="en-US" i="1">
                                    <a:latin typeface="Cambria Math"/>
                                  </a:rPr>
                                  <m:t>𝑆</m:t>
                                </m:r>
                              </m:sub>
                              <m:sup>
                                <m:r>
                                  <a:rPr lang="en-US" i="1">
                                    <a:latin typeface="Cambria Math"/>
                                  </a:rPr>
                                  <m:t>′</m:t>
                                </m:r>
                              </m:sup>
                            </m:sSubSup>
                          </m:num>
                          <m:den>
                            <m:sSub>
                              <m:sSubPr>
                                <m:ctrlPr>
                                  <a:rPr lang="en-US" i="1">
                                    <a:latin typeface="Cambria Math" panose="02040503050406030204" pitchFamily="18" charset="0"/>
                                  </a:rPr>
                                </m:ctrlPr>
                              </m:sSubPr>
                              <m:e>
                                <m:r>
                                  <a:rPr lang="en-US" i="1">
                                    <a:latin typeface="Cambria Math"/>
                                  </a:rPr>
                                  <m:t>𝐶</m:t>
                                </m:r>
                              </m:e>
                              <m:sub>
                                <m:r>
                                  <a:rPr lang="en-US" i="1">
                                    <a:latin typeface="Cambria Math"/>
                                  </a:rPr>
                                  <m:t>𝑉</m:t>
                                </m:r>
                              </m:sub>
                            </m:sSub>
                          </m:den>
                        </m:f>
                        <m:r>
                          <a:rPr lang="en-US" i="1">
                            <a:latin typeface="Cambria Math"/>
                          </a:rPr>
                          <m:t>+3</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𝐶</m:t>
                                </m:r>
                              </m:e>
                              <m:sub>
                                <m:r>
                                  <a:rPr lang="en-US" i="1">
                                    <a:latin typeface="Cambria Math"/>
                                  </a:rPr>
                                  <m:t>𝑇</m:t>
                                </m:r>
                              </m:sub>
                            </m:sSub>
                            <m:r>
                              <a:rPr lang="en-US" i="1">
                                <a:latin typeface="Cambria Math"/>
                              </a:rPr>
                              <m:t>+</m:t>
                            </m:r>
                            <m:sSubSup>
                              <m:sSubSupPr>
                                <m:ctrlPr>
                                  <a:rPr lang="en-US" i="1">
                                    <a:latin typeface="Cambria Math" panose="02040503050406030204" pitchFamily="18" charset="0"/>
                                  </a:rPr>
                                </m:ctrlPr>
                              </m:sSubSupPr>
                              <m:e>
                                <m:r>
                                  <a:rPr lang="en-US" i="1">
                                    <a:latin typeface="Cambria Math"/>
                                  </a:rPr>
                                  <m:t>𝐶</m:t>
                                </m:r>
                              </m:e>
                              <m:sub>
                                <m:r>
                                  <a:rPr lang="en-US" i="1">
                                    <a:latin typeface="Cambria Math"/>
                                  </a:rPr>
                                  <m:t>𝑇</m:t>
                                </m:r>
                              </m:sub>
                              <m:sup>
                                <m:r>
                                  <a:rPr lang="en-US" i="1">
                                    <a:latin typeface="Cambria Math"/>
                                  </a:rPr>
                                  <m:t>′</m:t>
                                </m:r>
                              </m:sup>
                            </m:sSubSup>
                          </m:num>
                          <m:den>
                            <m:sSub>
                              <m:sSubPr>
                                <m:ctrlPr>
                                  <a:rPr lang="en-US" i="1">
                                    <a:latin typeface="Cambria Math" panose="02040503050406030204" pitchFamily="18" charset="0"/>
                                  </a:rPr>
                                </m:ctrlPr>
                              </m:sSubPr>
                              <m:e>
                                <m:r>
                                  <a:rPr lang="en-US" i="1">
                                    <a:latin typeface="Cambria Math"/>
                                  </a:rPr>
                                  <m:t>𝐶</m:t>
                                </m:r>
                              </m:e>
                              <m:sub>
                                <m:r>
                                  <a:rPr lang="en-US" i="1">
                                    <a:latin typeface="Cambria Math"/>
                                  </a:rPr>
                                  <m:t>𝐴</m:t>
                                </m:r>
                              </m:sub>
                            </m:sSub>
                          </m:den>
                        </m:f>
                      </m:e>
                    </m:d>
                  </m:oMath>
                </a14:m>
                <a:r>
                  <a:rPr lang="en-US" dirty="0"/>
                  <a:t> (neutron beta decay is mixed),</a:t>
                </a:r>
                <a:r>
                  <a:rPr lang="en-US" dirty="0" smtClean="0"/>
                  <a:t> </a:t>
                </a:r>
                <a14:m>
                  <m:oMath xmlns:m="http://schemas.openxmlformats.org/officeDocument/2006/math">
                    <m:r>
                      <a:rPr lang="en-US" b="0" i="0" dirty="0" smtClean="0">
                        <a:latin typeface="Cambria Math" panose="02040503050406030204" pitchFamily="18" charset="0"/>
                      </a:rPr>
                      <m:t> </m:t>
                    </m:r>
                    <m:r>
                      <a:rPr lang="en-US" i="1" dirty="0">
                        <a:latin typeface="Cambria Math"/>
                      </a:rPr>
                      <m:t>𝐴</m:t>
                    </m:r>
                    <m:r>
                      <a:rPr lang="en-US" i="1" dirty="0">
                        <a:latin typeface="Cambria Math"/>
                      </a:rPr>
                      <m:t>=</m:t>
                    </m:r>
                    <m:sSub>
                      <m:sSubPr>
                        <m:ctrlPr>
                          <a:rPr lang="en-US" i="1" dirty="0">
                            <a:latin typeface="Cambria Math" panose="02040503050406030204" pitchFamily="18" charset="0"/>
                          </a:rPr>
                        </m:ctrlPr>
                      </m:sSubPr>
                      <m:e>
                        <m:r>
                          <a:rPr lang="en-US" i="1" dirty="0">
                            <a:latin typeface="Cambria Math"/>
                          </a:rPr>
                          <m:t>𝐴</m:t>
                        </m:r>
                      </m:e>
                      <m:sub>
                        <m:r>
                          <a:rPr lang="en-US" i="1" dirty="0">
                            <a:latin typeface="Cambria Math"/>
                          </a:rPr>
                          <m:t>0</m:t>
                        </m:r>
                      </m:sub>
                    </m:sSub>
                    <m:r>
                      <a:rPr lang="en-US" i="1" dirty="0">
                        <a:latin typeface="Cambria Math"/>
                      </a:rPr>
                      <m:t>/</m:t>
                    </m:r>
                    <m:d>
                      <m:dPr>
                        <m:ctrlPr>
                          <a:rPr lang="en-US" i="1">
                            <a:latin typeface="Cambria Math" panose="02040503050406030204" pitchFamily="18" charset="0"/>
                          </a:rPr>
                        </m:ctrlPr>
                      </m:dPr>
                      <m:e>
                        <m:r>
                          <a:rPr lang="en-US" i="1">
                            <a:latin typeface="Cambria Math"/>
                          </a:rPr>
                          <m:t>1+</m:t>
                        </m:r>
                        <m:sSub>
                          <m:sSubPr>
                            <m:ctrlPr>
                              <a:rPr lang="en-US" i="1">
                                <a:latin typeface="Cambria Math" panose="02040503050406030204" pitchFamily="18" charset="0"/>
                              </a:rPr>
                            </m:ctrlPr>
                          </m:sSubPr>
                          <m:e>
                            <m:r>
                              <a:rPr lang="en-US" i="1">
                                <a:latin typeface="Cambria Math"/>
                              </a:rPr>
                              <m:t>𝑏</m:t>
                            </m:r>
                          </m:e>
                          <m:sub>
                            <m:r>
                              <a:rPr lang="en-US" i="1">
                                <a:latin typeface="Cambria Math"/>
                              </a:rPr>
                              <m:t>𝑛</m:t>
                            </m:r>
                          </m:sub>
                        </m:sSub>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𝑚</m:t>
                                    </m:r>
                                  </m:e>
                                  <m:sub>
                                    <m:r>
                                      <a:rPr lang="en-US" i="1">
                                        <a:latin typeface="Cambria Math"/>
                                      </a:rPr>
                                      <m:t>𝑒</m:t>
                                    </m:r>
                                  </m:sub>
                                </m:sSub>
                              </m:num>
                              <m:den>
                                <m:r>
                                  <a:rPr lang="en-US" i="1">
                                    <a:latin typeface="Cambria Math"/>
                                  </a:rPr>
                                  <m:t>𝐸</m:t>
                                </m:r>
                              </m:den>
                            </m:f>
                          </m:e>
                        </m:d>
                      </m:e>
                    </m:d>
                  </m:oMath>
                </a14:m>
                <a:r>
                  <a:rPr lang="en-US" dirty="0"/>
                  <a:t>  (for </a:t>
                </a:r>
                <a14:m>
                  <m:oMath xmlns:m="http://schemas.openxmlformats.org/officeDocument/2006/math">
                    <m:r>
                      <a:rPr lang="en-US" i="1" dirty="0">
                        <a:latin typeface="Cambria Math"/>
                      </a:rPr>
                      <m:t>𝜆</m:t>
                    </m:r>
                  </m:oMath>
                </a14:m>
                <a:r>
                  <a:rPr lang="en-US" dirty="0" smtClean="0"/>
                  <a:t>):</a:t>
                </a:r>
              </a:p>
              <a:p>
                <a:pPr lvl="1"/>
                <a:r>
                  <a:rPr lang="en-US" dirty="0" smtClean="0"/>
                  <a:t>R.W. Pattie, A.R. Young et al. get </a:t>
                </a:r>
                <a14:m>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𝐶</m:t>
                            </m:r>
                          </m:e>
                          <m:sub>
                            <m:r>
                              <a:rPr lang="en-US" i="1">
                                <a:latin typeface="Cambria Math"/>
                              </a:rPr>
                              <m:t>𝑇</m:t>
                            </m:r>
                          </m:sub>
                        </m:sSub>
                        <m:r>
                          <a:rPr lang="en-US" i="1">
                            <a:latin typeface="Cambria Math"/>
                          </a:rPr>
                          <m:t>+</m:t>
                        </m:r>
                        <m:sSubSup>
                          <m:sSubSupPr>
                            <m:ctrlPr>
                              <a:rPr lang="en-US" i="1">
                                <a:latin typeface="Cambria Math" panose="02040503050406030204" pitchFamily="18" charset="0"/>
                              </a:rPr>
                            </m:ctrlPr>
                          </m:sSubSupPr>
                          <m:e>
                            <m:r>
                              <a:rPr lang="en-US" i="1">
                                <a:latin typeface="Cambria Math"/>
                              </a:rPr>
                              <m:t>𝐶</m:t>
                            </m:r>
                          </m:e>
                          <m:sub>
                            <m:r>
                              <a:rPr lang="en-US" i="1">
                                <a:latin typeface="Cambria Math"/>
                              </a:rPr>
                              <m:t>𝑇</m:t>
                            </m:r>
                          </m:sub>
                          <m:sup>
                            <m:r>
                              <a:rPr lang="en-US" i="1">
                                <a:latin typeface="Cambria Math"/>
                              </a:rPr>
                              <m:t>′</m:t>
                            </m:r>
                          </m:sup>
                        </m:sSubSup>
                      </m:num>
                      <m:den>
                        <m:r>
                          <a:rPr lang="en-US" b="0" i="1" smtClean="0">
                            <a:latin typeface="Cambria Math"/>
                          </a:rPr>
                          <m:t>2</m:t>
                        </m:r>
                        <m:sSub>
                          <m:sSubPr>
                            <m:ctrlPr>
                              <a:rPr lang="en-US" i="1">
                                <a:latin typeface="Cambria Math" panose="02040503050406030204" pitchFamily="18" charset="0"/>
                              </a:rPr>
                            </m:ctrlPr>
                          </m:sSubPr>
                          <m:e>
                            <m:r>
                              <a:rPr lang="en-US" i="1">
                                <a:latin typeface="Cambria Math"/>
                              </a:rPr>
                              <m:t>𝐶</m:t>
                            </m:r>
                          </m:e>
                          <m:sub>
                            <m:r>
                              <a:rPr lang="en-US" i="1">
                                <a:latin typeface="Cambria Math"/>
                              </a:rPr>
                              <m:t>𝐴</m:t>
                            </m:r>
                          </m:sub>
                        </m:sSub>
                      </m:den>
                    </m:f>
                    <m:r>
                      <a:rPr lang="en-US" b="0" i="1" smtClean="0">
                        <a:latin typeface="Cambria Math"/>
                      </a:rPr>
                      <m:t>=−0.0007(27)</m:t>
                    </m:r>
                  </m:oMath>
                </a14:m>
                <a:r>
                  <a:rPr lang="en-US" dirty="0" smtClean="0"/>
                  <a:t> (90% CL)</a:t>
                </a:r>
              </a:p>
              <a:p>
                <a:pPr lvl="1"/>
                <a:r>
                  <a:rPr lang="en-US" dirty="0"/>
                  <a:t>	</a:t>
                </a:r>
                <a:r>
                  <a:rPr lang="en-US" dirty="0" smtClean="0"/>
                  <a:t>						       </a:t>
                </a:r>
                <a:r>
                  <a:rPr lang="en-US" sz="1200" dirty="0" smtClean="0"/>
                  <a:t>from R.W. Pattie Jr., </a:t>
                </a:r>
                <a:r>
                  <a:rPr lang="en-US" sz="1200" dirty="0"/>
                  <a:t>PRC </a:t>
                </a:r>
                <a:r>
                  <a:rPr lang="en-US" sz="1200" dirty="0" smtClean="0"/>
                  <a:t>88, 048501 </a:t>
                </a:r>
                <a:r>
                  <a:rPr lang="en-US" sz="1200" dirty="0"/>
                  <a:t>(2013) &amp; PRC 92, 069902(E) (2015) </a:t>
                </a:r>
                <a:endParaRPr lang="en-US" dirty="0" smtClean="0"/>
              </a:p>
              <a:p>
                <a:pPr lvl="1"/>
                <a:r>
                  <a:rPr lang="en-US" dirty="0" smtClean="0"/>
                  <a:t>SB 2019 update, using same data set and </a:t>
                </a:r>
                <a14:m>
                  <m:oMath xmlns:m="http://schemas.openxmlformats.org/officeDocument/2006/math">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Χ</m:t>
                        </m:r>
                      </m:e>
                      <m:sup>
                        <m:r>
                          <a:rPr lang="en-US" b="0" i="1" smtClean="0">
                            <a:latin typeface="Cambria Math" panose="02040503050406030204" pitchFamily="18" charset="0"/>
                          </a:rPr>
                          <m:t>2</m:t>
                        </m:r>
                      </m:sup>
                    </m:sSup>
                  </m:oMath>
                </a14:m>
                <a:r>
                  <a:rPr lang="en-US" dirty="0" smtClean="0"/>
                  <a:t> fit :</a:t>
                </a:r>
                <a14:m>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𝐶</m:t>
                            </m:r>
                          </m:e>
                          <m:sub>
                            <m:r>
                              <a:rPr lang="en-US" i="1">
                                <a:latin typeface="Cambria Math"/>
                              </a:rPr>
                              <m:t>𝑇</m:t>
                            </m:r>
                          </m:sub>
                        </m:sSub>
                        <m:r>
                          <a:rPr lang="en-US" i="1">
                            <a:latin typeface="Cambria Math"/>
                          </a:rPr>
                          <m:t>+</m:t>
                        </m:r>
                        <m:sSubSup>
                          <m:sSubSupPr>
                            <m:ctrlPr>
                              <a:rPr lang="en-US" i="1">
                                <a:latin typeface="Cambria Math" panose="02040503050406030204" pitchFamily="18" charset="0"/>
                              </a:rPr>
                            </m:ctrlPr>
                          </m:sSubSupPr>
                          <m:e>
                            <m:r>
                              <a:rPr lang="en-US" i="1">
                                <a:latin typeface="Cambria Math"/>
                              </a:rPr>
                              <m:t>𝐶</m:t>
                            </m:r>
                          </m:e>
                          <m:sub>
                            <m:r>
                              <a:rPr lang="en-US" i="1">
                                <a:latin typeface="Cambria Math"/>
                              </a:rPr>
                              <m:t>𝑇</m:t>
                            </m:r>
                          </m:sub>
                          <m:sup>
                            <m:r>
                              <a:rPr lang="en-US" i="1">
                                <a:latin typeface="Cambria Math"/>
                              </a:rPr>
                              <m:t>′</m:t>
                            </m:r>
                          </m:sup>
                        </m:sSubSup>
                      </m:num>
                      <m:den>
                        <m:r>
                          <a:rPr lang="en-US" i="1">
                            <a:latin typeface="Cambria Math"/>
                          </a:rPr>
                          <m:t>2</m:t>
                        </m:r>
                        <m:sSub>
                          <m:sSubPr>
                            <m:ctrlPr>
                              <a:rPr lang="en-US" i="1">
                                <a:latin typeface="Cambria Math" panose="02040503050406030204" pitchFamily="18" charset="0"/>
                              </a:rPr>
                            </m:ctrlPr>
                          </m:sSubPr>
                          <m:e>
                            <m:r>
                              <a:rPr lang="en-US" i="1">
                                <a:latin typeface="Cambria Math"/>
                              </a:rPr>
                              <m:t>𝐶</m:t>
                            </m:r>
                          </m:e>
                          <m:sub>
                            <m:r>
                              <a:rPr lang="en-US" i="1">
                                <a:latin typeface="Cambria Math"/>
                              </a:rPr>
                              <m:t>𝐴</m:t>
                            </m:r>
                          </m:sub>
                        </m:sSub>
                      </m:den>
                    </m:f>
                    <m:r>
                      <a:rPr lang="en-US" i="1">
                        <a:latin typeface="Cambria Math"/>
                      </a:rPr>
                      <m:t>=−0.00</m:t>
                    </m:r>
                    <m:r>
                      <a:rPr lang="en-US" i="1">
                        <a:latin typeface="Cambria Math" panose="02040503050406030204" pitchFamily="18" charset="0"/>
                      </a:rPr>
                      <m:t>18</m:t>
                    </m:r>
                    <m:d>
                      <m:dPr>
                        <m:ctrlPr>
                          <a:rPr lang="en-US" i="1">
                            <a:latin typeface="Cambria Math" panose="02040503050406030204" pitchFamily="18" charset="0"/>
                          </a:rPr>
                        </m:ctrlPr>
                      </m:dPr>
                      <m:e>
                        <m:r>
                          <a:rPr lang="en-US" i="1">
                            <a:latin typeface="Cambria Math" panose="02040503050406030204" pitchFamily="18" charset="0"/>
                          </a:rPr>
                          <m:t>1</m:t>
                        </m:r>
                        <m:r>
                          <a:rPr lang="en-US" b="0" i="1" smtClean="0">
                            <a:latin typeface="Cambria Math" panose="02040503050406030204" pitchFamily="18" charset="0"/>
                          </a:rPr>
                          <m:t>7</m:t>
                        </m:r>
                      </m:e>
                    </m:d>
                  </m:oMath>
                </a14:m>
                <a:r>
                  <a:rPr lang="en-US" dirty="0" smtClean="0"/>
                  <a:t> (90% CL)</a:t>
                </a:r>
              </a:p>
              <a:p>
                <a:pPr lvl="1" algn="r"/>
                <a:r>
                  <a:rPr lang="en-US" dirty="0" smtClean="0"/>
                  <a:t>                  </a:t>
                </a:r>
                <a:r>
                  <a:rPr lang="en-US" sz="1200" dirty="0" smtClean="0"/>
                  <a:t>after G. Konrad,  ArXiV:1007:3027                      </a:t>
                </a:r>
              </a:p>
            </p:txBody>
          </p:sp>
        </mc:Choice>
        <mc:Fallback xmlns="">
          <p:sp>
            <p:nvSpPr>
              <p:cNvPr id="8" name="TextBox 7"/>
              <p:cNvSpPr txBox="1">
                <a:spLocks noRot="1" noChangeAspect="1" noMove="1" noResize="1" noEditPoints="1" noAdjustHandles="1" noChangeArrowheads="1" noChangeShapeType="1" noTextEdit="1"/>
              </p:cNvSpPr>
              <p:nvPr/>
            </p:nvSpPr>
            <p:spPr>
              <a:xfrm>
                <a:off x="115668" y="4288771"/>
                <a:ext cx="8846244" cy="2569229"/>
              </a:xfrm>
              <a:prstGeom prst="rect">
                <a:avLst/>
              </a:prstGeom>
              <a:blipFill>
                <a:blip r:embed="rId4"/>
                <a:stretch>
                  <a:fillRect l="-620" r="-8546" b="-238"/>
                </a:stretch>
              </a:blipFill>
            </p:spPr>
            <p:txBody>
              <a:bodyPr/>
              <a:lstStyle/>
              <a:p>
                <a:r>
                  <a:rPr lang="en-US">
                    <a:noFill/>
                  </a:rPr>
                  <a:t> </a:t>
                </a:r>
              </a:p>
            </p:txBody>
          </p:sp>
        </mc:Fallback>
      </mc:AlternateContent>
      <p:sp>
        <p:nvSpPr>
          <p:cNvPr id="11" name="Slide Number Placeholder 1"/>
          <p:cNvSpPr>
            <a:spLocks noGrp="1"/>
          </p:cNvSpPr>
          <p:nvPr>
            <p:ph type="sldNum" sz="quarter" idx="12"/>
          </p:nvPr>
        </p:nvSpPr>
        <p:spPr>
          <a:xfrm>
            <a:off x="6457950" y="6356351"/>
            <a:ext cx="2057400" cy="365125"/>
          </a:xfrm>
        </p:spPr>
        <p:txBody>
          <a:bodyPr/>
          <a:lstStyle/>
          <a:p>
            <a:pPr>
              <a:defRPr/>
            </a:pPr>
            <a:fld id="{23159BE1-2820-4DE1-B9DF-A1B2855812A6}" type="slidenum">
              <a:rPr lang="en-US" smtClean="0"/>
              <a:pPr>
                <a:defRPr/>
              </a:pPr>
              <a:t>6</a:t>
            </a:fld>
            <a:endParaRPr lang="en-US" dirty="0"/>
          </a:p>
        </p:txBody>
      </p:sp>
    </p:spTree>
    <p:extLst>
      <p:ext uri="{BB962C8B-B14F-4D97-AF65-F5344CB8AC3E}">
        <p14:creationId xmlns:p14="http://schemas.microsoft.com/office/powerpoint/2010/main" val="1996935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168D57D-14F2-46AA-9C6D-C307C795B8A4}" type="slidenum">
              <a:rPr lang="en-US" smtClean="0"/>
              <a:t>7</a:t>
            </a:fld>
            <a:endParaRPr lang="en-US"/>
          </a:p>
        </p:txBody>
      </p:sp>
      <p:pic>
        <p:nvPicPr>
          <p:cNvPr id="3" name="Picture 2"/>
          <p:cNvPicPr>
            <a:picLocks noChangeAspect="1"/>
          </p:cNvPicPr>
          <p:nvPr/>
        </p:nvPicPr>
        <p:blipFill>
          <a:blip r:embed="rId2"/>
          <a:stretch>
            <a:fillRect/>
          </a:stretch>
        </p:blipFill>
        <p:spPr>
          <a:xfrm>
            <a:off x="1190967" y="458802"/>
            <a:ext cx="4181133" cy="4455306"/>
          </a:xfrm>
          <a:prstGeom prst="rect">
            <a:avLst/>
          </a:prstGeom>
        </p:spPr>
      </p:pic>
      <p:sp>
        <p:nvSpPr>
          <p:cNvPr id="4" name="Rectangle 3"/>
          <p:cNvSpPr/>
          <p:nvPr/>
        </p:nvSpPr>
        <p:spPr>
          <a:xfrm>
            <a:off x="2634567" y="408792"/>
            <a:ext cx="1927654" cy="5776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p:cNvSpPr txBox="1"/>
              <p:nvPr/>
            </p:nvSpPr>
            <p:spPr>
              <a:xfrm>
                <a:off x="287209" y="5550069"/>
                <a:ext cx="8351710" cy="1121397"/>
              </a:xfrm>
              <a:prstGeom prst="rect">
                <a:avLst/>
              </a:prstGeom>
              <a:noFill/>
            </p:spPr>
            <p:txBody>
              <a:bodyPr wrap="square" rtlCol="0">
                <a:spAutoFit/>
              </a:bodyPr>
              <a:lstStyle/>
              <a:p>
                <a:r>
                  <a:rPr lang="en-US" dirty="0" smtClean="0"/>
                  <a:t>Alternatively, if we added a new measurement of the beta asymmetry </a:t>
                </a:r>
                <a14:m>
                  <m:oMath xmlns:m="http://schemas.openxmlformats.org/officeDocument/2006/math">
                    <m:r>
                      <a:rPr lang="en-US" b="0" i="1" smtClean="0">
                        <a:latin typeface="Cambria Math" panose="02040503050406030204" pitchFamily="18" charset="0"/>
                      </a:rPr>
                      <m:t>𝐴</m:t>
                    </m:r>
                  </m:oMath>
                </a14:m>
                <a:r>
                  <a:rPr lang="en-US" dirty="0" smtClean="0"/>
                  <a:t> with </a:t>
                </a:r>
                <a14:m>
                  <m:oMath xmlns:m="http://schemas.openxmlformats.org/officeDocument/2006/math">
                    <m:f>
                      <m:fPr>
                        <m:type m:val="lin"/>
                        <m:ctrlPr>
                          <a:rPr lang="en-US" b="0" i="1" smtClean="0">
                            <a:solidFill>
                              <a:srgbClr val="FF0000"/>
                            </a:solidFill>
                            <a:latin typeface="Cambria Math" panose="02040503050406030204" pitchFamily="18" charset="0"/>
                          </a:rPr>
                        </m:ctrlPr>
                      </m:fPr>
                      <m:num>
                        <m:r>
                          <m:rPr>
                            <m:sty m:val="p"/>
                          </m:rPr>
                          <a:rPr lang="en-US" b="0" i="0" smtClean="0">
                            <a:solidFill>
                              <a:srgbClr val="FF0000"/>
                            </a:solidFill>
                            <a:latin typeface="Cambria Math" panose="02040503050406030204" pitchFamily="18" charset="0"/>
                          </a:rPr>
                          <m:t>Δ</m:t>
                        </m:r>
                        <m:r>
                          <a:rPr lang="en-US" b="0" i="1" smtClean="0">
                            <a:solidFill>
                              <a:srgbClr val="FF0000"/>
                            </a:solidFill>
                            <a:latin typeface="Cambria Math" panose="02040503050406030204" pitchFamily="18" charset="0"/>
                          </a:rPr>
                          <m:t>𝐴</m:t>
                        </m:r>
                      </m:num>
                      <m:den>
                        <m:r>
                          <a:rPr lang="en-US" b="0" i="1" smtClean="0">
                            <a:solidFill>
                              <a:srgbClr val="FF0000"/>
                            </a:solidFill>
                            <a:latin typeface="Cambria Math" panose="02040503050406030204" pitchFamily="18" charset="0"/>
                          </a:rPr>
                          <m:t>𝐴</m:t>
                        </m:r>
                      </m:den>
                    </m:f>
                    <m:r>
                      <a:rPr lang="en-US" b="0" i="1" smtClean="0">
                        <a:solidFill>
                          <a:srgbClr val="FF0000"/>
                        </a:solidFill>
                        <a:latin typeface="Cambria Math" panose="02040503050406030204" pitchFamily="18" charset="0"/>
                      </a:rPr>
                      <m:t>=5⋅</m:t>
                    </m:r>
                    <m:sSup>
                      <m:sSupPr>
                        <m:ctrlPr>
                          <a:rPr lang="en-US" b="0"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10</m:t>
                        </m:r>
                      </m:e>
                      <m:sup>
                        <m:r>
                          <a:rPr lang="en-US" b="0" i="1" smtClean="0">
                            <a:solidFill>
                              <a:srgbClr val="FF0000"/>
                            </a:solidFill>
                            <a:latin typeface="Cambria Math" panose="02040503050406030204" pitchFamily="18" charset="0"/>
                          </a:rPr>
                          <m:t>−4</m:t>
                        </m:r>
                      </m:sup>
                    </m:sSup>
                  </m:oMath>
                </a14:m>
                <a:r>
                  <a:rPr lang="en-US" dirty="0" smtClean="0"/>
                  <a:t> and </a:t>
                </a:r>
                <a14:m>
                  <m:oMath xmlns:m="http://schemas.openxmlformats.org/officeDocument/2006/math">
                    <m:sSub>
                      <m:sSubPr>
                        <m:ctrlPr>
                          <a:rPr lang="en-US" b="0" i="1" smtClean="0">
                            <a:solidFill>
                              <a:srgbClr val="FF0000"/>
                            </a:solidFill>
                            <a:latin typeface="Cambria Math" panose="02040503050406030204" pitchFamily="18" charset="0"/>
                          </a:rPr>
                        </m:ctrlPr>
                      </m:sSubPr>
                      <m:e>
                        <m:r>
                          <m:rPr>
                            <m:sty m:val="p"/>
                          </m:rPr>
                          <a:rPr lang="en-US" b="0" i="0" smtClean="0">
                            <a:solidFill>
                              <a:srgbClr val="FF0000"/>
                            </a:solidFill>
                            <a:latin typeface="Cambria Math" panose="02040503050406030204" pitchFamily="18" charset="0"/>
                          </a:rPr>
                          <m:t>Δ</m:t>
                        </m:r>
                        <m:r>
                          <a:rPr lang="en-US" b="0" i="1" smtClean="0">
                            <a:solidFill>
                              <a:srgbClr val="FF0000"/>
                            </a:solidFill>
                            <a:latin typeface="Cambria Math" panose="02040503050406030204" pitchFamily="18" charset="0"/>
                          </a:rPr>
                          <m:t>𝜏</m:t>
                        </m:r>
                      </m:e>
                      <m:sub>
                        <m:r>
                          <a:rPr lang="en-US" b="0" i="1" smtClean="0">
                            <a:solidFill>
                              <a:srgbClr val="FF0000"/>
                            </a:solidFill>
                            <a:latin typeface="Cambria Math" panose="02040503050406030204" pitchFamily="18" charset="0"/>
                          </a:rPr>
                          <m:t>𝑛</m:t>
                        </m:r>
                      </m:sub>
                    </m:sSub>
                    <m:r>
                      <a:rPr lang="en-US" b="0" i="1" smtClean="0">
                        <a:solidFill>
                          <a:srgbClr val="FF0000"/>
                        </a:solidFill>
                        <a:latin typeface="Cambria Math" panose="02040503050406030204" pitchFamily="18" charset="0"/>
                      </a:rPr>
                      <m:t>=0.13 </m:t>
                    </m:r>
                    <m:r>
                      <a:rPr lang="en-US" b="0" i="1" smtClean="0">
                        <a:solidFill>
                          <a:srgbClr val="FF0000"/>
                        </a:solidFill>
                        <a:latin typeface="Cambria Math" panose="02040503050406030204" pitchFamily="18" charset="0"/>
                      </a:rPr>
                      <m:t>𝑠</m:t>
                    </m:r>
                  </m:oMath>
                </a14:m>
                <a:r>
                  <a:rPr lang="en-US" dirty="0" smtClean="0">
                    <a:solidFill>
                      <a:srgbClr val="FF0000"/>
                    </a:solidFill>
                  </a:rPr>
                  <a:t> </a:t>
                </a:r>
                <a:r>
                  <a:rPr lang="en-US" dirty="0" smtClean="0"/>
                  <a:t>to the neutron and nuclear decay data set in the previous slide, we obtain  </a:t>
                </a:r>
                <a14:m>
                  <m:oMath xmlns:m="http://schemas.openxmlformats.org/officeDocument/2006/math">
                    <m:r>
                      <m:rPr>
                        <m:sty m:val="p"/>
                      </m:rPr>
                      <a:rPr lang="en-US" b="0" i="0" smtClean="0">
                        <a:latin typeface="Cambria Math" panose="02040503050406030204" pitchFamily="18" charset="0"/>
                      </a:rPr>
                      <m:t>Δ</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𝐶</m:t>
                            </m:r>
                          </m:e>
                          <m:sub>
                            <m:r>
                              <a:rPr lang="en-US" i="1">
                                <a:latin typeface="Cambria Math"/>
                              </a:rPr>
                              <m:t>𝑇</m:t>
                            </m:r>
                          </m:sub>
                        </m:sSub>
                        <m:r>
                          <a:rPr lang="en-US" i="1">
                            <a:latin typeface="Cambria Math"/>
                          </a:rPr>
                          <m:t>+</m:t>
                        </m:r>
                        <m:sSubSup>
                          <m:sSubSupPr>
                            <m:ctrlPr>
                              <a:rPr lang="en-US" i="1">
                                <a:latin typeface="Cambria Math" panose="02040503050406030204" pitchFamily="18" charset="0"/>
                              </a:rPr>
                            </m:ctrlPr>
                          </m:sSubSupPr>
                          <m:e>
                            <m:r>
                              <a:rPr lang="en-US" i="1">
                                <a:latin typeface="Cambria Math"/>
                              </a:rPr>
                              <m:t>𝐶</m:t>
                            </m:r>
                          </m:e>
                          <m:sub>
                            <m:r>
                              <a:rPr lang="en-US" i="1">
                                <a:latin typeface="Cambria Math"/>
                              </a:rPr>
                              <m:t>𝑇</m:t>
                            </m:r>
                          </m:sub>
                          <m:sup>
                            <m:r>
                              <a:rPr lang="en-US" i="1">
                                <a:latin typeface="Cambria Math"/>
                              </a:rPr>
                              <m:t>′</m:t>
                            </m:r>
                          </m:sup>
                        </m:sSubSup>
                      </m:num>
                      <m:den>
                        <m:r>
                          <a:rPr lang="en-US" i="1">
                            <a:latin typeface="Cambria Math"/>
                          </a:rPr>
                          <m:t>2</m:t>
                        </m:r>
                        <m:sSub>
                          <m:sSubPr>
                            <m:ctrlPr>
                              <a:rPr lang="en-US" i="1">
                                <a:latin typeface="Cambria Math" panose="02040503050406030204" pitchFamily="18" charset="0"/>
                              </a:rPr>
                            </m:ctrlPr>
                          </m:sSubPr>
                          <m:e>
                            <m:r>
                              <a:rPr lang="en-US" i="1">
                                <a:latin typeface="Cambria Math"/>
                              </a:rPr>
                              <m:t>𝐶</m:t>
                            </m:r>
                          </m:e>
                          <m:sub>
                            <m:r>
                              <a:rPr lang="en-US" i="1">
                                <a:latin typeface="Cambria Math"/>
                              </a:rPr>
                              <m:t>𝐴</m:t>
                            </m:r>
                          </m:sub>
                        </m:sSub>
                      </m:den>
                    </m:f>
                    <m:r>
                      <a:rPr lang="en-US" i="1">
                        <a:latin typeface="Cambria Math"/>
                      </a:rPr>
                      <m:t>=</m:t>
                    </m:r>
                    <m:r>
                      <a:rPr lang="en-US" b="0" i="1" smtClean="0">
                        <a:latin typeface="Cambria Math" panose="02040503050406030204" pitchFamily="18" charset="0"/>
                      </a:rPr>
                      <m:t>1.2⋅</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−3</m:t>
                        </m:r>
                      </m:sup>
                    </m:sSup>
                  </m:oMath>
                </a14:m>
                <a:r>
                  <a:rPr lang="en-US" dirty="0"/>
                  <a:t> (90% CL</a:t>
                </a:r>
                <a:r>
                  <a:rPr lang="en-US" dirty="0" smtClean="0"/>
                  <a:t>), which translates to </a:t>
                </a:r>
                <a14:m>
                  <m:oMath xmlns:m="http://schemas.openxmlformats.org/officeDocument/2006/math">
                    <m:r>
                      <m:rPr>
                        <m:sty m:val="p"/>
                      </m:rPr>
                      <a:rPr lang="en-US" b="0" i="0" smtClean="0">
                        <a:latin typeface="Cambria Math" panose="02040503050406030204" pitchFamily="18" charset="0"/>
                      </a:rPr>
                      <m:t>Δ</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𝜖</m:t>
                        </m:r>
                      </m:e>
                      <m:sub>
                        <m:r>
                          <a:rPr lang="en-US" b="0" i="1" smtClean="0">
                            <a:latin typeface="Cambria Math" panose="02040503050406030204" pitchFamily="18" charset="0"/>
                          </a:rPr>
                          <m:t>𝑇</m:t>
                        </m:r>
                      </m:sub>
                    </m:sSub>
                    <m:r>
                      <a:rPr lang="en-US" b="0" i="1" smtClean="0">
                        <a:latin typeface="Cambria Math" panose="02040503050406030204" pitchFamily="18" charset="0"/>
                      </a:rPr>
                      <m:t>=3⋅</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−4</m:t>
                        </m:r>
                      </m:sup>
                    </m:sSup>
                  </m:oMath>
                </a14:m>
                <a:r>
                  <a:rPr lang="en-US" dirty="0" smtClean="0"/>
                  <a:t> </a:t>
                </a:r>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287209" y="5550069"/>
                <a:ext cx="8351710" cy="1121397"/>
              </a:xfrm>
              <a:prstGeom prst="rect">
                <a:avLst/>
              </a:prstGeom>
              <a:blipFill>
                <a:blip r:embed="rId3"/>
                <a:stretch>
                  <a:fillRect l="-584" t="-38587" r="-1022"/>
                </a:stretch>
              </a:blipFill>
            </p:spPr>
            <p:txBody>
              <a:bodyPr/>
              <a:lstStyle/>
              <a:p>
                <a:r>
                  <a:rPr lang="en-US">
                    <a:noFill/>
                  </a:rPr>
                  <a:t> </a:t>
                </a:r>
              </a:p>
            </p:txBody>
          </p:sp>
        </mc:Fallback>
      </mc:AlternateContent>
      <p:sp>
        <p:nvSpPr>
          <p:cNvPr id="6" name="Rectangle 57"/>
          <p:cNvSpPr>
            <a:spLocks noChangeArrowheads="1"/>
          </p:cNvSpPr>
          <p:nvPr/>
        </p:nvSpPr>
        <p:spPr bwMode="auto">
          <a:xfrm>
            <a:off x="0" y="23813"/>
            <a:ext cx="9144000" cy="792162"/>
          </a:xfrm>
          <a:prstGeom prst="rect">
            <a:avLst/>
          </a:prstGeom>
          <a:solidFill>
            <a:srgbClr val="FFCC00"/>
          </a:solidFill>
          <a:ln w="38100">
            <a:noFill/>
            <a:miter lim="800000"/>
            <a:headEnd/>
            <a:tailEnd/>
          </a:ln>
        </p:spPr>
        <p:txBody>
          <a:bodyPr rIns="91440" anchor="ctr"/>
          <a:lstStyle/>
          <a:p>
            <a:pPr algn="ctr"/>
            <a:r>
              <a:rPr lang="en-US" sz="2800" b="1" dirty="0" smtClean="0">
                <a:latin typeface="Times New Roman" pitchFamily="18" charset="0"/>
                <a:cs typeface="Times New Roman" pitchFamily="18" charset="0"/>
              </a:rPr>
              <a:t>Future search for effective scalar (S) and tensor (T) interaction</a:t>
            </a:r>
            <a:endParaRPr lang="en-US" sz="2800" b="1" dirty="0">
              <a:latin typeface="Times New Roman" pitchFamily="18" charset="0"/>
              <a:cs typeface="Times New Roman" pitchFamily="18" charset="0"/>
            </a:endParaRPr>
          </a:p>
        </p:txBody>
      </p:sp>
      <p:sp>
        <p:nvSpPr>
          <p:cNvPr id="7" name="TextBox 6"/>
          <p:cNvSpPr txBox="1"/>
          <p:nvPr/>
        </p:nvSpPr>
        <p:spPr>
          <a:xfrm>
            <a:off x="3997109" y="4667887"/>
            <a:ext cx="3911648" cy="246221"/>
          </a:xfrm>
          <a:prstGeom prst="rect">
            <a:avLst/>
          </a:prstGeom>
          <a:noFill/>
        </p:spPr>
        <p:txBody>
          <a:bodyPr wrap="none" rtlCol="0">
            <a:spAutoFit/>
          </a:bodyPr>
          <a:lstStyle/>
          <a:p>
            <a:r>
              <a:rPr lang="en-US" sz="1000" dirty="0" smtClean="0"/>
              <a:t>Fig. from V. </a:t>
            </a:r>
            <a:r>
              <a:rPr lang="en-US" sz="1000" dirty="0" err="1" smtClean="0"/>
              <a:t>Cirigliano</a:t>
            </a:r>
            <a:r>
              <a:rPr lang="en-US" sz="1000" dirty="0" smtClean="0"/>
              <a:t>, M. Gonzales Alonso, after PPNP 104, 165 </a:t>
            </a:r>
            <a:r>
              <a:rPr lang="en-US" sz="1000" dirty="0"/>
              <a:t> (2019</a:t>
            </a:r>
            <a:r>
              <a:rPr lang="en-US" sz="1000" dirty="0" smtClean="0"/>
              <a:t>)</a:t>
            </a:r>
            <a:endParaRPr lang="en-US" sz="1000" dirty="0"/>
          </a:p>
        </p:txBody>
      </p:sp>
      <mc:AlternateContent xmlns:mc="http://schemas.openxmlformats.org/markup-compatibility/2006" xmlns:a14="http://schemas.microsoft.com/office/drawing/2010/main">
        <mc:Choice Requires="a14">
          <p:sp>
            <p:nvSpPr>
              <p:cNvPr id="8" name="TextBox 7"/>
              <p:cNvSpPr txBox="1"/>
              <p:nvPr/>
            </p:nvSpPr>
            <p:spPr>
              <a:xfrm>
                <a:off x="5679995" y="3269618"/>
                <a:ext cx="2585842" cy="923330"/>
              </a:xfrm>
              <a:prstGeom prst="rect">
                <a:avLst/>
              </a:prstGeom>
              <a:noFill/>
            </p:spPr>
            <p:txBody>
              <a:bodyPr wrap="square" rtlCol="0">
                <a:spAutoFit/>
              </a:bodyPr>
              <a:lstStyle/>
              <a:p>
                <a:r>
                  <a:rPr lang="en-US" dirty="0" smtClean="0"/>
                  <a:t>LHC limit from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𝑋</m:t>
                    </m:r>
                  </m:oMath>
                </a14:m>
                <a:r>
                  <a:rPr lang="en-US" dirty="0" smtClean="0"/>
                  <a:t>,</a:t>
                </a:r>
              </a:p>
              <a:p>
                <a:r>
                  <a:rPr lang="en-US" dirty="0" smtClean="0"/>
                  <a:t>Assumed validity of EFT</a:t>
                </a:r>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5679995" y="3269618"/>
                <a:ext cx="2585842" cy="923330"/>
              </a:xfrm>
              <a:prstGeom prst="rect">
                <a:avLst/>
              </a:prstGeom>
              <a:blipFill>
                <a:blip r:embed="rId4"/>
                <a:stretch>
                  <a:fillRect l="-2123" t="-3289" b="-9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5679995" y="1747401"/>
                <a:ext cx="3464005" cy="830997"/>
              </a:xfrm>
              <a:prstGeom prst="rect">
                <a:avLst/>
              </a:prstGeom>
            </p:spPr>
            <p:txBody>
              <a:bodyPr wrap="square">
                <a:spAutoFit/>
              </a:bodyPr>
              <a:lstStyle/>
              <a:p>
                <a:pPr lvl="0"/>
                <a:r>
                  <a:rPr lang="en-US" dirty="0" smtClean="0">
                    <a:solidFill>
                      <a:prstClr val="black"/>
                    </a:solidFill>
                  </a:rPr>
                  <a:t>Similar limits on </a:t>
                </a:r>
                <a14:m>
                  <m:oMath xmlns:m="http://schemas.openxmlformats.org/officeDocument/2006/math">
                    <m:sSub>
                      <m:sSubPr>
                        <m:ctrlPr>
                          <a:rPr lang="en-US" b="0" i="1" smtClean="0">
                            <a:solidFill>
                              <a:prstClr val="black"/>
                            </a:solidFill>
                            <a:latin typeface="Cambria Math" panose="02040503050406030204" pitchFamily="18" charset="0"/>
                          </a:rPr>
                        </m:ctrlPr>
                      </m:sSubPr>
                      <m:e>
                        <m:r>
                          <a:rPr lang="en-US" b="0" i="1" smtClean="0">
                            <a:solidFill>
                              <a:prstClr val="black"/>
                            </a:solidFill>
                            <a:latin typeface="Cambria Math" panose="02040503050406030204" pitchFamily="18" charset="0"/>
                          </a:rPr>
                          <m:t>𝜖</m:t>
                        </m:r>
                      </m:e>
                      <m:sub>
                        <m:r>
                          <a:rPr lang="en-US" b="0" i="1" smtClean="0">
                            <a:solidFill>
                              <a:prstClr val="black"/>
                            </a:solidFill>
                            <a:latin typeface="Cambria Math" panose="02040503050406030204" pitchFamily="18" charset="0"/>
                          </a:rPr>
                          <m:t>𝑇</m:t>
                        </m:r>
                      </m:sub>
                    </m:sSub>
                  </m:oMath>
                </a14:m>
                <a:r>
                  <a:rPr lang="en-US" dirty="0" smtClean="0">
                    <a:solidFill>
                      <a:prstClr val="black"/>
                    </a:solidFill>
                  </a:rPr>
                  <a:t> are obtained from radiative pion beta decay</a:t>
                </a:r>
              </a:p>
              <a:p>
                <a:pPr lvl="0"/>
                <a:r>
                  <a:rPr lang="en-US" sz="1200" dirty="0" smtClean="0">
                    <a:solidFill>
                      <a:prstClr val="black"/>
                    </a:solidFill>
                  </a:rPr>
                  <a:t>M. Bychkov et </a:t>
                </a:r>
                <a:r>
                  <a:rPr lang="en-US" sz="1200" dirty="0">
                    <a:solidFill>
                      <a:prstClr val="black"/>
                    </a:solidFill>
                  </a:rPr>
                  <a:t>al., PRL </a:t>
                </a:r>
                <a:r>
                  <a:rPr lang="en-US" sz="1200" dirty="0" smtClean="0">
                    <a:solidFill>
                      <a:prstClr val="black"/>
                    </a:solidFill>
                  </a:rPr>
                  <a:t>103, 051802 (2009)</a:t>
                </a:r>
                <a:endParaRPr lang="en-US" sz="1200" dirty="0">
                  <a:solidFill>
                    <a:prstClr val="black"/>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5679995" y="1747401"/>
                <a:ext cx="3464005" cy="830997"/>
              </a:xfrm>
              <a:prstGeom prst="rect">
                <a:avLst/>
              </a:prstGeom>
              <a:blipFill>
                <a:blip r:embed="rId5"/>
                <a:stretch>
                  <a:fillRect l="-1585" t="-4412" b="-51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287209" y="4874539"/>
                <a:ext cx="8672984" cy="646331"/>
              </a:xfrm>
              <a:prstGeom prst="rect">
                <a:avLst/>
              </a:prstGeom>
            </p:spPr>
            <p:txBody>
              <a:bodyPr wrap="square">
                <a:spAutoFit/>
              </a:bodyPr>
              <a:lstStyle/>
              <a:p>
                <a:r>
                  <a:rPr lang="en-US" dirty="0" smtClean="0">
                    <a:latin typeface="Times New Roman" pitchFamily="18" charset="0"/>
                    <a:cs typeface="Times New Roman" pitchFamily="18" charset="0"/>
                  </a:rPr>
                  <a:t>Search for BSM physics, may show as S,T interactions (fermions with “wrong” helicity) at low energies. Competitive if</a:t>
                </a:r>
                <a14:m>
                  <m:oMath xmlns:m="http://schemas.openxmlformats.org/officeDocument/2006/math">
                    <m:r>
                      <a:rPr lang="en-US" b="0" i="0" smtClean="0">
                        <a:solidFill>
                          <a:srgbClr val="FF0000"/>
                        </a:solidFill>
                        <a:latin typeface="Cambria Math" panose="02040503050406030204" pitchFamily="18" charset="0"/>
                      </a:rPr>
                      <m:t> </m:t>
                    </m:r>
                    <m:r>
                      <m:rPr>
                        <m:sty m:val="p"/>
                      </m:rPr>
                      <a:rPr lang="en-US" b="0" i="0" smtClean="0">
                        <a:solidFill>
                          <a:srgbClr val="FF0000"/>
                        </a:solidFill>
                        <a:latin typeface="Cambria Math" panose="02040503050406030204" pitchFamily="18" charset="0"/>
                      </a:rPr>
                      <m:t>Δ</m:t>
                    </m:r>
                    <m:r>
                      <a:rPr lang="en-US" b="0" i="1" smtClean="0">
                        <a:solidFill>
                          <a:srgbClr val="FF0000"/>
                        </a:solidFill>
                        <a:latin typeface="Cambria Math" panose="02040503050406030204" pitchFamily="18" charset="0"/>
                      </a:rPr>
                      <m:t>𝑏</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𝑛</m:t>
                        </m:r>
                      </m:e>
                    </m:d>
                    <m:r>
                      <a:rPr lang="en-US" b="0" i="1" smtClean="0">
                        <a:solidFill>
                          <a:srgbClr val="FF0000"/>
                        </a:solidFill>
                        <a:latin typeface="Cambria Math" panose="02040503050406030204" pitchFamily="18" charset="0"/>
                      </a:rPr>
                      <m:t>∼</m:t>
                    </m:r>
                    <m:sSup>
                      <m:sSupPr>
                        <m:ctrlPr>
                          <a:rPr lang="en-US" b="0"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10</m:t>
                        </m:r>
                      </m:e>
                      <m:sup>
                        <m:r>
                          <a:rPr lang="en-US" b="0" i="1" smtClean="0">
                            <a:solidFill>
                              <a:srgbClr val="FF0000"/>
                            </a:solidFill>
                            <a:latin typeface="Cambria Math" panose="02040503050406030204" pitchFamily="18" charset="0"/>
                          </a:rPr>
                          <m:t>−3</m:t>
                        </m:r>
                      </m:sup>
                    </m:sSup>
                  </m:oMath>
                </a14:m>
                <a:r>
                  <a:rPr lang="en-US" dirty="0"/>
                  <a:t> or </a:t>
                </a:r>
                <a14:m>
                  <m:oMath xmlns:m="http://schemas.openxmlformats.org/officeDocument/2006/math">
                    <m:r>
                      <m:rPr>
                        <m:sty m:val="p"/>
                      </m:rPr>
                      <a:rPr lang="en-US" smtClean="0">
                        <a:solidFill>
                          <a:srgbClr val="FF0000"/>
                        </a:solidFill>
                        <a:latin typeface="Cambria Math" panose="02040503050406030204" pitchFamily="18" charset="0"/>
                      </a:rPr>
                      <m:t>Δ</m:t>
                    </m:r>
                    <m:sSub>
                      <m:sSubPr>
                        <m:ctrlPr>
                          <a:rPr lang="en-US" b="0" i="1" smtClean="0">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𝑏</m:t>
                        </m:r>
                      </m:e>
                      <m:sub>
                        <m:r>
                          <a:rPr lang="en-US" b="0" i="1" smtClean="0">
                            <a:solidFill>
                              <a:srgbClr val="FF0000"/>
                            </a:solidFill>
                            <a:latin typeface="Cambria Math" panose="02040503050406030204" pitchFamily="18" charset="0"/>
                          </a:rPr>
                          <m:t>𝜈</m:t>
                        </m:r>
                      </m:sub>
                    </m:sSub>
                    <m:d>
                      <m:dPr>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𝑛</m:t>
                        </m:r>
                      </m:e>
                    </m:d>
                    <m:r>
                      <a:rPr lang="en-US" b="0" i="1" smtClean="0">
                        <a:solidFill>
                          <a:srgbClr val="FF0000"/>
                        </a:solidFill>
                        <a:latin typeface="Cambria Math" panose="02040503050406030204" pitchFamily="18" charset="0"/>
                      </a:rPr>
                      <m:t>∼</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10</m:t>
                        </m:r>
                      </m:e>
                      <m:sup>
                        <m:r>
                          <a:rPr lang="en-US" i="1">
                            <a:solidFill>
                              <a:srgbClr val="FF0000"/>
                            </a:solidFill>
                            <a:latin typeface="Cambria Math" panose="02040503050406030204" pitchFamily="18" charset="0"/>
                          </a:rPr>
                          <m:t>−3</m:t>
                        </m:r>
                      </m:sup>
                    </m:sSup>
                  </m:oMath>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287209" y="4874539"/>
                <a:ext cx="8672984" cy="646331"/>
              </a:xfrm>
              <a:prstGeom prst="rect">
                <a:avLst/>
              </a:prstGeom>
              <a:blipFill>
                <a:blip r:embed="rId6"/>
                <a:stretch>
                  <a:fillRect l="-562" t="-5660" b="-14151"/>
                </a:stretch>
              </a:blipFill>
            </p:spPr>
            <p:txBody>
              <a:bodyPr/>
              <a:lstStyle/>
              <a:p>
                <a:r>
                  <a:rPr lang="en-US">
                    <a:noFill/>
                  </a:rPr>
                  <a:t> </a:t>
                </a:r>
              </a:p>
            </p:txBody>
          </p:sp>
        </mc:Fallback>
      </mc:AlternateContent>
    </p:spTree>
    <p:extLst>
      <p:ext uri="{BB962C8B-B14F-4D97-AF65-F5344CB8AC3E}">
        <p14:creationId xmlns:p14="http://schemas.microsoft.com/office/powerpoint/2010/main" val="21871040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2" name="Group 771"/>
          <p:cNvGrpSpPr>
            <a:grpSpLocks/>
          </p:cNvGrpSpPr>
          <p:nvPr/>
        </p:nvGrpSpPr>
        <p:grpSpPr bwMode="auto">
          <a:xfrm>
            <a:off x="679192" y="2722615"/>
            <a:ext cx="6859587" cy="4057650"/>
            <a:chOff x="608013" y="2686050"/>
            <a:chExt cx="6859587" cy="4057650"/>
          </a:xfrm>
        </p:grpSpPr>
        <p:sp>
          <p:nvSpPr>
            <p:cNvPr id="207922" name="Rectangle 7"/>
            <p:cNvSpPr>
              <a:spLocks noChangeArrowheads="1"/>
            </p:cNvSpPr>
            <p:nvPr/>
          </p:nvSpPr>
          <p:spPr bwMode="auto">
            <a:xfrm>
              <a:off x="4171950" y="6451600"/>
              <a:ext cx="957263" cy="292100"/>
            </a:xfrm>
            <a:prstGeom prst="rect">
              <a:avLst/>
            </a:prstGeom>
            <a:noFill/>
            <a:ln w="9525">
              <a:noFill/>
              <a:miter lim="800000"/>
              <a:headEnd/>
              <a:tailEnd/>
            </a:ln>
          </p:spPr>
          <p:txBody>
            <a:bodyPr wrap="none" lIns="0" tIns="0" rIns="0" bIns="0">
              <a:spAutoFit/>
            </a:bodyPr>
            <a:lstStyle/>
            <a:p>
              <a:r>
                <a:rPr lang="en-US" sz="1900" dirty="0">
                  <a:solidFill>
                    <a:srgbClr val="000000"/>
                  </a:solidFill>
                  <a:latin typeface="Times New Roman" pitchFamily="18" charset="0"/>
                  <a:cs typeface="Times New Roman" pitchFamily="18" charset="0"/>
                </a:rPr>
                <a:t> </a:t>
              </a:r>
              <a:r>
                <a:rPr lang="en-US" i="1" dirty="0" err="1">
                  <a:solidFill>
                    <a:srgbClr val="000000"/>
                  </a:solidFill>
                  <a:latin typeface="Times New Roman" pitchFamily="18" charset="0"/>
                  <a:cs typeface="Times New Roman" pitchFamily="18" charset="0"/>
                </a:rPr>
                <a:t>E</a:t>
              </a:r>
              <a:r>
                <a:rPr lang="en-US" baseline="-25000" dirty="0" err="1">
                  <a:solidFill>
                    <a:srgbClr val="000000"/>
                  </a:solidFill>
                  <a:latin typeface="Times New Roman" pitchFamily="18" charset="0"/>
                  <a:cs typeface="Times New Roman" pitchFamily="18" charset="0"/>
                </a:rPr>
                <a:t>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MeV</a:t>
              </a:r>
              <a:r>
                <a:rPr lang="en-US" dirty="0">
                  <a:solidFill>
                    <a:srgbClr val="000000"/>
                  </a:solidFill>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207923" name="Rectangle 13"/>
            <p:cNvSpPr>
              <a:spLocks noChangeArrowheads="1"/>
            </p:cNvSpPr>
            <p:nvPr/>
          </p:nvSpPr>
          <p:spPr bwMode="auto">
            <a:xfrm rot="-5400000">
              <a:off x="109537" y="4476751"/>
              <a:ext cx="1274763" cy="277812"/>
            </a:xfrm>
            <a:prstGeom prst="rect">
              <a:avLst/>
            </a:prstGeom>
            <a:noFill/>
            <a:ln w="9525">
              <a:noFill/>
              <a:miter lim="800000"/>
              <a:headEnd/>
              <a:tailEnd/>
            </a:ln>
          </p:spPr>
          <p:txBody>
            <a:bodyPr wrap="none" lIns="0" tIns="0" rIns="0" bIns="0">
              <a:spAutoFit/>
            </a:bodyPr>
            <a:lstStyle/>
            <a:p>
              <a:r>
                <a:rPr lang="en-US" i="1">
                  <a:solidFill>
                    <a:srgbClr val="000000"/>
                  </a:solidFill>
                  <a:latin typeface="Times New Roman" pitchFamily="18" charset="0"/>
                  <a:cs typeface="Times New Roman" pitchFamily="18" charset="0"/>
                </a:rPr>
                <a:t>p</a:t>
              </a:r>
              <a:r>
                <a:rPr lang="en-US" baseline="-25000">
                  <a:solidFill>
                    <a:srgbClr val="000000"/>
                  </a:solidFill>
                  <a:latin typeface="Times New Roman" pitchFamily="18" charset="0"/>
                  <a:cs typeface="Times New Roman" pitchFamily="18" charset="0"/>
                </a:rPr>
                <a:t>p</a:t>
              </a:r>
              <a:r>
                <a:rPr lang="en-US" baseline="30000">
                  <a:solidFill>
                    <a:srgbClr val="000000"/>
                  </a:solidFill>
                  <a:latin typeface="Times New Roman" pitchFamily="18" charset="0"/>
                  <a:cs typeface="Times New Roman" pitchFamily="18" charset="0"/>
                </a:rPr>
                <a:t>2</a:t>
              </a:r>
              <a:r>
                <a:rPr lang="en-US">
                  <a:solidFill>
                    <a:srgbClr val="000000"/>
                  </a:solidFill>
                  <a:latin typeface="Times New Roman" pitchFamily="18" charset="0"/>
                  <a:cs typeface="Times New Roman" pitchFamily="18" charset="0"/>
                </a:rPr>
                <a:t> [MeV</a:t>
              </a:r>
              <a:r>
                <a:rPr lang="en-US" baseline="30000">
                  <a:solidFill>
                    <a:srgbClr val="000000"/>
                  </a:solidFill>
                  <a:latin typeface="Times New Roman" pitchFamily="18" charset="0"/>
                  <a:cs typeface="Times New Roman" pitchFamily="18" charset="0"/>
                </a:rPr>
                <a:t>2</a:t>
              </a:r>
              <a:r>
                <a:rPr lang="en-US">
                  <a:solidFill>
                    <a:srgbClr val="000000"/>
                  </a:solidFill>
                  <a:latin typeface="Times New Roman" pitchFamily="18" charset="0"/>
                  <a:cs typeface="Times New Roman" pitchFamily="18" charset="0"/>
                </a:rPr>
                <a:t>/c</a:t>
              </a:r>
              <a:r>
                <a:rPr lang="en-US" baseline="30000">
                  <a:solidFill>
                    <a:srgbClr val="000000"/>
                  </a:solidFill>
                  <a:latin typeface="Times New Roman" pitchFamily="18" charset="0"/>
                  <a:cs typeface="Times New Roman" pitchFamily="18" charset="0"/>
                </a:rPr>
                <a:t>2</a:t>
              </a:r>
              <a:r>
                <a:rPr lang="en-US">
                  <a:solidFill>
                    <a:srgbClr val="000000"/>
                  </a:solidFill>
                  <a:latin typeface="Times New Roman" pitchFamily="18" charset="0"/>
                  <a:cs typeface="Times New Roman" pitchFamily="18" charset="0"/>
                </a:rPr>
                <a:t>]</a:t>
              </a:r>
              <a:endParaRPr lang="en-US">
                <a:latin typeface="Times New Roman" pitchFamily="18" charset="0"/>
                <a:cs typeface="Times New Roman" pitchFamily="18" charset="0"/>
              </a:endParaRPr>
            </a:p>
          </p:txBody>
        </p:sp>
        <p:sp>
          <p:nvSpPr>
            <p:cNvPr id="207924" name="Rectangle 24"/>
            <p:cNvSpPr>
              <a:spLocks noChangeArrowheads="1"/>
            </p:cNvSpPr>
            <p:nvPr/>
          </p:nvSpPr>
          <p:spPr bwMode="auto">
            <a:xfrm>
              <a:off x="1565275" y="3524250"/>
              <a:ext cx="1035050" cy="27622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pitchFamily="18" charset="0"/>
                  <a:cs typeface="Times New Roman" pitchFamily="18" charset="0"/>
                </a:rPr>
                <a:t>cos </a:t>
              </a:r>
              <a:r>
                <a:rPr lang="el-GR" i="1">
                  <a:solidFill>
                    <a:srgbClr val="000000"/>
                  </a:solidFill>
                  <a:latin typeface="Times New Roman" pitchFamily="18" charset="0"/>
                  <a:cs typeface="Times New Roman" pitchFamily="18" charset="0"/>
                </a:rPr>
                <a:t>θ</a:t>
              </a:r>
              <a:r>
                <a:rPr lang="en-US" i="1" baseline="-25000">
                  <a:solidFill>
                    <a:srgbClr val="000000"/>
                  </a:solidFill>
                  <a:latin typeface="Times New Roman" pitchFamily="18" charset="0"/>
                  <a:cs typeface="Times New Roman" pitchFamily="18" charset="0"/>
                </a:rPr>
                <a:t>e</a:t>
              </a:r>
              <a:r>
                <a:rPr lang="el-GR" i="1" baseline="-25000">
                  <a:solidFill>
                    <a:srgbClr val="000000"/>
                  </a:solidFill>
                  <a:latin typeface="Times New Roman" pitchFamily="18" charset="0"/>
                  <a:cs typeface="Times New Roman" pitchFamily="18" charset="0"/>
                </a:rPr>
                <a:t>ν</a:t>
              </a:r>
              <a:r>
                <a:rPr lang="en-US">
                  <a:solidFill>
                    <a:srgbClr val="000000"/>
                  </a:solidFill>
                  <a:latin typeface="Times New Roman" pitchFamily="18" charset="0"/>
                  <a:cs typeface="Times New Roman" pitchFamily="18" charset="0"/>
                </a:rPr>
                <a:t> = 1 </a:t>
              </a:r>
              <a:endParaRPr lang="en-US">
                <a:latin typeface="Times New Roman" pitchFamily="18" charset="0"/>
                <a:cs typeface="Times New Roman" pitchFamily="18" charset="0"/>
              </a:endParaRPr>
            </a:p>
          </p:txBody>
        </p:sp>
        <p:sp>
          <p:nvSpPr>
            <p:cNvPr id="207925" name="Rectangle 34"/>
            <p:cNvSpPr>
              <a:spLocks noChangeArrowheads="1"/>
            </p:cNvSpPr>
            <p:nvPr/>
          </p:nvSpPr>
          <p:spPr bwMode="auto">
            <a:xfrm>
              <a:off x="1514475" y="2724150"/>
              <a:ext cx="2962275" cy="276225"/>
            </a:xfrm>
            <a:prstGeom prst="rect">
              <a:avLst/>
            </a:prstGeom>
            <a:noFill/>
            <a:ln w="9525">
              <a:noFill/>
              <a:miter lim="800000"/>
              <a:headEnd/>
              <a:tailEnd/>
            </a:ln>
          </p:spPr>
          <p:txBody>
            <a:bodyPr wrap="none" lIns="0" tIns="0" rIns="0" bIns="0">
              <a:spAutoFit/>
            </a:bodyPr>
            <a:lstStyle/>
            <a:p>
              <a:r>
                <a:rPr lang="en-US" dirty="0">
                  <a:solidFill>
                    <a:srgbClr val="000000"/>
                  </a:solidFill>
                  <a:latin typeface="Times New Roman" pitchFamily="18" charset="0"/>
                  <a:cs typeface="Times New Roman" pitchFamily="18" charset="0"/>
                </a:rPr>
                <a:t>Proton phase space (</a:t>
              </a:r>
              <a:r>
                <a:rPr lang="en-US" dirty="0" err="1">
                  <a:solidFill>
                    <a:srgbClr val="000000"/>
                  </a:solidFill>
                  <a:latin typeface="Times New Roman" pitchFamily="18" charset="0"/>
                  <a:cs typeface="Times New Roman" pitchFamily="18" charset="0"/>
                </a:rPr>
                <a:t>Dalitz</a:t>
              </a:r>
              <a:r>
                <a:rPr lang="en-US" dirty="0">
                  <a:solidFill>
                    <a:srgbClr val="000000"/>
                  </a:solidFill>
                  <a:latin typeface="Times New Roman" pitchFamily="18" charset="0"/>
                  <a:cs typeface="Times New Roman" pitchFamily="18" charset="0"/>
                </a:rPr>
                <a:t> plot)</a:t>
              </a:r>
              <a:endParaRPr lang="en-US" dirty="0">
                <a:latin typeface="Times New Roman" pitchFamily="18" charset="0"/>
                <a:cs typeface="Times New Roman" pitchFamily="18" charset="0"/>
              </a:endParaRPr>
            </a:p>
          </p:txBody>
        </p:sp>
        <p:sp>
          <p:nvSpPr>
            <p:cNvPr id="207926" name="Rectangle 42"/>
            <p:cNvSpPr>
              <a:spLocks noChangeArrowheads="1"/>
            </p:cNvSpPr>
            <p:nvPr/>
          </p:nvSpPr>
          <p:spPr bwMode="auto">
            <a:xfrm>
              <a:off x="5240338" y="2724150"/>
              <a:ext cx="2097087" cy="27622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pitchFamily="18" charset="0"/>
                  <a:cs typeface="Times New Roman" pitchFamily="18" charset="0"/>
                </a:rPr>
                <a:t>Probability (arb. units)</a:t>
              </a:r>
              <a:endParaRPr lang="en-US">
                <a:latin typeface="Times New Roman" pitchFamily="18" charset="0"/>
                <a:cs typeface="Times New Roman" pitchFamily="18" charset="0"/>
              </a:endParaRPr>
            </a:p>
          </p:txBody>
        </p:sp>
        <p:sp>
          <p:nvSpPr>
            <p:cNvPr id="207927" name="Rectangle 43"/>
            <p:cNvSpPr>
              <a:spLocks noChangeArrowheads="1"/>
            </p:cNvSpPr>
            <p:nvPr/>
          </p:nvSpPr>
          <p:spPr bwMode="auto">
            <a:xfrm>
              <a:off x="1377950" y="2686050"/>
              <a:ext cx="6088063" cy="3530600"/>
            </a:xfrm>
            <a:prstGeom prst="rect">
              <a:avLst/>
            </a:prstGeom>
            <a:noFill/>
            <a:ln w="2">
              <a:solidFill>
                <a:srgbClr val="000000"/>
              </a:solidFill>
              <a:miter lim="800000"/>
              <a:headEnd/>
              <a:tailEnd/>
            </a:ln>
          </p:spPr>
          <p:txBody>
            <a:bodyPr/>
            <a:lstStyle/>
            <a:p>
              <a:endParaRPr lang="en-US">
                <a:latin typeface="Times New Roman" pitchFamily="18" charset="0"/>
                <a:cs typeface="Times New Roman" pitchFamily="18" charset="0"/>
              </a:endParaRPr>
            </a:p>
          </p:txBody>
        </p:sp>
        <p:sp>
          <p:nvSpPr>
            <p:cNvPr id="207928" name="Line 44"/>
            <p:cNvSpPr>
              <a:spLocks noChangeShapeType="1"/>
            </p:cNvSpPr>
            <p:nvPr/>
          </p:nvSpPr>
          <p:spPr bwMode="auto">
            <a:xfrm flipV="1">
              <a:off x="1377950" y="2686050"/>
              <a:ext cx="1588" cy="3530600"/>
            </a:xfrm>
            <a:prstGeom prst="line">
              <a:avLst/>
            </a:prstGeom>
            <a:noFill/>
            <a:ln w="2">
              <a:solidFill>
                <a:srgbClr val="000000"/>
              </a:solidFill>
              <a:round/>
              <a:headEnd/>
              <a:tailEnd/>
            </a:ln>
          </p:spPr>
          <p:txBody>
            <a:bodyPr/>
            <a:lstStyle/>
            <a:p>
              <a:endParaRPr lang="en-US"/>
            </a:p>
          </p:txBody>
        </p:sp>
        <p:sp>
          <p:nvSpPr>
            <p:cNvPr id="207929" name="Line 45"/>
            <p:cNvSpPr>
              <a:spLocks noChangeShapeType="1"/>
            </p:cNvSpPr>
            <p:nvPr/>
          </p:nvSpPr>
          <p:spPr bwMode="auto">
            <a:xfrm flipH="1">
              <a:off x="1377950" y="6108700"/>
              <a:ext cx="107950" cy="1588"/>
            </a:xfrm>
            <a:prstGeom prst="line">
              <a:avLst/>
            </a:prstGeom>
            <a:noFill/>
            <a:ln w="2">
              <a:solidFill>
                <a:srgbClr val="000000"/>
              </a:solidFill>
              <a:round/>
              <a:headEnd/>
              <a:tailEnd/>
            </a:ln>
          </p:spPr>
          <p:txBody>
            <a:bodyPr/>
            <a:lstStyle/>
            <a:p>
              <a:endParaRPr lang="en-US"/>
            </a:p>
          </p:txBody>
        </p:sp>
        <p:sp>
          <p:nvSpPr>
            <p:cNvPr id="207930" name="Line 46"/>
            <p:cNvSpPr>
              <a:spLocks noChangeShapeType="1"/>
            </p:cNvSpPr>
            <p:nvPr/>
          </p:nvSpPr>
          <p:spPr bwMode="auto">
            <a:xfrm flipH="1">
              <a:off x="1377950" y="5842000"/>
              <a:ext cx="53975" cy="1588"/>
            </a:xfrm>
            <a:prstGeom prst="line">
              <a:avLst/>
            </a:prstGeom>
            <a:noFill/>
            <a:ln w="2">
              <a:solidFill>
                <a:srgbClr val="000000"/>
              </a:solidFill>
              <a:round/>
              <a:headEnd/>
              <a:tailEnd/>
            </a:ln>
          </p:spPr>
          <p:txBody>
            <a:bodyPr/>
            <a:lstStyle/>
            <a:p>
              <a:endParaRPr lang="en-US"/>
            </a:p>
          </p:txBody>
        </p:sp>
        <p:sp>
          <p:nvSpPr>
            <p:cNvPr id="207931" name="Line 47"/>
            <p:cNvSpPr>
              <a:spLocks noChangeShapeType="1"/>
            </p:cNvSpPr>
            <p:nvPr/>
          </p:nvSpPr>
          <p:spPr bwMode="auto">
            <a:xfrm flipH="1">
              <a:off x="1377950" y="5575300"/>
              <a:ext cx="107950" cy="1588"/>
            </a:xfrm>
            <a:prstGeom prst="line">
              <a:avLst/>
            </a:prstGeom>
            <a:noFill/>
            <a:ln w="2">
              <a:solidFill>
                <a:srgbClr val="000000"/>
              </a:solidFill>
              <a:round/>
              <a:headEnd/>
              <a:tailEnd/>
            </a:ln>
          </p:spPr>
          <p:txBody>
            <a:bodyPr/>
            <a:lstStyle/>
            <a:p>
              <a:endParaRPr lang="en-US"/>
            </a:p>
          </p:txBody>
        </p:sp>
        <p:sp>
          <p:nvSpPr>
            <p:cNvPr id="207932" name="Line 48"/>
            <p:cNvSpPr>
              <a:spLocks noChangeShapeType="1"/>
            </p:cNvSpPr>
            <p:nvPr/>
          </p:nvSpPr>
          <p:spPr bwMode="auto">
            <a:xfrm flipH="1">
              <a:off x="1377950" y="5308600"/>
              <a:ext cx="53975" cy="1588"/>
            </a:xfrm>
            <a:prstGeom prst="line">
              <a:avLst/>
            </a:prstGeom>
            <a:noFill/>
            <a:ln w="2">
              <a:solidFill>
                <a:srgbClr val="000000"/>
              </a:solidFill>
              <a:round/>
              <a:headEnd/>
              <a:tailEnd/>
            </a:ln>
          </p:spPr>
          <p:txBody>
            <a:bodyPr/>
            <a:lstStyle/>
            <a:p>
              <a:endParaRPr lang="en-US"/>
            </a:p>
          </p:txBody>
        </p:sp>
        <p:sp>
          <p:nvSpPr>
            <p:cNvPr id="207933" name="Line 49"/>
            <p:cNvSpPr>
              <a:spLocks noChangeShapeType="1"/>
            </p:cNvSpPr>
            <p:nvPr/>
          </p:nvSpPr>
          <p:spPr bwMode="auto">
            <a:xfrm flipH="1">
              <a:off x="1377950" y="5041900"/>
              <a:ext cx="107950" cy="1588"/>
            </a:xfrm>
            <a:prstGeom prst="line">
              <a:avLst/>
            </a:prstGeom>
            <a:noFill/>
            <a:ln w="2">
              <a:solidFill>
                <a:srgbClr val="000000"/>
              </a:solidFill>
              <a:round/>
              <a:headEnd/>
              <a:tailEnd/>
            </a:ln>
          </p:spPr>
          <p:txBody>
            <a:bodyPr/>
            <a:lstStyle/>
            <a:p>
              <a:endParaRPr lang="en-US"/>
            </a:p>
          </p:txBody>
        </p:sp>
        <p:sp>
          <p:nvSpPr>
            <p:cNvPr id="207934" name="Line 50"/>
            <p:cNvSpPr>
              <a:spLocks noChangeShapeType="1"/>
            </p:cNvSpPr>
            <p:nvPr/>
          </p:nvSpPr>
          <p:spPr bwMode="auto">
            <a:xfrm flipH="1">
              <a:off x="1377950" y="4772025"/>
              <a:ext cx="53975" cy="1588"/>
            </a:xfrm>
            <a:prstGeom prst="line">
              <a:avLst/>
            </a:prstGeom>
            <a:noFill/>
            <a:ln w="2">
              <a:solidFill>
                <a:srgbClr val="000000"/>
              </a:solidFill>
              <a:round/>
              <a:headEnd/>
              <a:tailEnd/>
            </a:ln>
          </p:spPr>
          <p:txBody>
            <a:bodyPr/>
            <a:lstStyle/>
            <a:p>
              <a:endParaRPr lang="en-US"/>
            </a:p>
          </p:txBody>
        </p:sp>
        <p:sp>
          <p:nvSpPr>
            <p:cNvPr id="207935" name="Line 51"/>
            <p:cNvSpPr>
              <a:spLocks noChangeShapeType="1"/>
            </p:cNvSpPr>
            <p:nvPr/>
          </p:nvSpPr>
          <p:spPr bwMode="auto">
            <a:xfrm flipH="1">
              <a:off x="1377950" y="4505325"/>
              <a:ext cx="107950" cy="1588"/>
            </a:xfrm>
            <a:prstGeom prst="line">
              <a:avLst/>
            </a:prstGeom>
            <a:noFill/>
            <a:ln w="2">
              <a:solidFill>
                <a:srgbClr val="000000"/>
              </a:solidFill>
              <a:round/>
              <a:headEnd/>
              <a:tailEnd/>
            </a:ln>
          </p:spPr>
          <p:txBody>
            <a:bodyPr/>
            <a:lstStyle/>
            <a:p>
              <a:endParaRPr lang="en-US"/>
            </a:p>
          </p:txBody>
        </p:sp>
        <p:sp>
          <p:nvSpPr>
            <p:cNvPr id="207936" name="Line 52"/>
            <p:cNvSpPr>
              <a:spLocks noChangeShapeType="1"/>
            </p:cNvSpPr>
            <p:nvPr/>
          </p:nvSpPr>
          <p:spPr bwMode="auto">
            <a:xfrm flipH="1">
              <a:off x="1377950" y="4238625"/>
              <a:ext cx="53975" cy="1588"/>
            </a:xfrm>
            <a:prstGeom prst="line">
              <a:avLst/>
            </a:prstGeom>
            <a:noFill/>
            <a:ln w="2">
              <a:solidFill>
                <a:srgbClr val="000000"/>
              </a:solidFill>
              <a:round/>
              <a:headEnd/>
              <a:tailEnd/>
            </a:ln>
          </p:spPr>
          <p:txBody>
            <a:bodyPr/>
            <a:lstStyle/>
            <a:p>
              <a:endParaRPr lang="en-US"/>
            </a:p>
          </p:txBody>
        </p:sp>
        <p:sp>
          <p:nvSpPr>
            <p:cNvPr id="207937" name="Line 53"/>
            <p:cNvSpPr>
              <a:spLocks noChangeShapeType="1"/>
            </p:cNvSpPr>
            <p:nvPr/>
          </p:nvSpPr>
          <p:spPr bwMode="auto">
            <a:xfrm flipH="1">
              <a:off x="1377950" y="3971925"/>
              <a:ext cx="107950" cy="1588"/>
            </a:xfrm>
            <a:prstGeom prst="line">
              <a:avLst/>
            </a:prstGeom>
            <a:noFill/>
            <a:ln w="2">
              <a:solidFill>
                <a:srgbClr val="000000"/>
              </a:solidFill>
              <a:round/>
              <a:headEnd/>
              <a:tailEnd/>
            </a:ln>
          </p:spPr>
          <p:txBody>
            <a:bodyPr/>
            <a:lstStyle/>
            <a:p>
              <a:endParaRPr lang="en-US"/>
            </a:p>
          </p:txBody>
        </p:sp>
        <p:sp>
          <p:nvSpPr>
            <p:cNvPr id="207938" name="Line 54"/>
            <p:cNvSpPr>
              <a:spLocks noChangeShapeType="1"/>
            </p:cNvSpPr>
            <p:nvPr/>
          </p:nvSpPr>
          <p:spPr bwMode="auto">
            <a:xfrm flipH="1">
              <a:off x="1377950" y="3702050"/>
              <a:ext cx="53975" cy="1588"/>
            </a:xfrm>
            <a:prstGeom prst="line">
              <a:avLst/>
            </a:prstGeom>
            <a:noFill/>
            <a:ln w="2">
              <a:solidFill>
                <a:srgbClr val="000000"/>
              </a:solidFill>
              <a:round/>
              <a:headEnd/>
              <a:tailEnd/>
            </a:ln>
          </p:spPr>
          <p:txBody>
            <a:bodyPr/>
            <a:lstStyle/>
            <a:p>
              <a:endParaRPr lang="en-US"/>
            </a:p>
          </p:txBody>
        </p:sp>
        <p:sp>
          <p:nvSpPr>
            <p:cNvPr id="207939" name="Line 55"/>
            <p:cNvSpPr>
              <a:spLocks noChangeShapeType="1"/>
            </p:cNvSpPr>
            <p:nvPr/>
          </p:nvSpPr>
          <p:spPr bwMode="auto">
            <a:xfrm flipH="1">
              <a:off x="1377950" y="3435350"/>
              <a:ext cx="107950" cy="1588"/>
            </a:xfrm>
            <a:prstGeom prst="line">
              <a:avLst/>
            </a:prstGeom>
            <a:noFill/>
            <a:ln w="2">
              <a:solidFill>
                <a:srgbClr val="000000"/>
              </a:solidFill>
              <a:round/>
              <a:headEnd/>
              <a:tailEnd/>
            </a:ln>
          </p:spPr>
          <p:txBody>
            <a:bodyPr/>
            <a:lstStyle/>
            <a:p>
              <a:endParaRPr lang="en-US"/>
            </a:p>
          </p:txBody>
        </p:sp>
        <p:sp>
          <p:nvSpPr>
            <p:cNvPr id="207940" name="Line 56"/>
            <p:cNvSpPr>
              <a:spLocks noChangeShapeType="1"/>
            </p:cNvSpPr>
            <p:nvPr/>
          </p:nvSpPr>
          <p:spPr bwMode="auto">
            <a:xfrm flipH="1">
              <a:off x="1377950" y="3168650"/>
              <a:ext cx="53975" cy="1588"/>
            </a:xfrm>
            <a:prstGeom prst="line">
              <a:avLst/>
            </a:prstGeom>
            <a:noFill/>
            <a:ln w="2">
              <a:solidFill>
                <a:srgbClr val="000000"/>
              </a:solidFill>
              <a:round/>
              <a:headEnd/>
              <a:tailEnd/>
            </a:ln>
          </p:spPr>
          <p:txBody>
            <a:bodyPr/>
            <a:lstStyle/>
            <a:p>
              <a:endParaRPr lang="en-US"/>
            </a:p>
          </p:txBody>
        </p:sp>
        <p:sp>
          <p:nvSpPr>
            <p:cNvPr id="207941" name="Line 57"/>
            <p:cNvSpPr>
              <a:spLocks noChangeShapeType="1"/>
            </p:cNvSpPr>
            <p:nvPr/>
          </p:nvSpPr>
          <p:spPr bwMode="auto">
            <a:xfrm flipH="1">
              <a:off x="1377950" y="2901950"/>
              <a:ext cx="107950" cy="1588"/>
            </a:xfrm>
            <a:prstGeom prst="line">
              <a:avLst/>
            </a:prstGeom>
            <a:noFill/>
            <a:ln w="2">
              <a:solidFill>
                <a:srgbClr val="000000"/>
              </a:solidFill>
              <a:round/>
              <a:headEnd/>
              <a:tailEnd/>
            </a:ln>
          </p:spPr>
          <p:txBody>
            <a:bodyPr/>
            <a:lstStyle/>
            <a:p>
              <a:endParaRPr lang="en-US"/>
            </a:p>
          </p:txBody>
        </p:sp>
        <p:sp>
          <p:nvSpPr>
            <p:cNvPr id="207942" name="Line 58"/>
            <p:cNvSpPr>
              <a:spLocks noChangeShapeType="1"/>
            </p:cNvSpPr>
            <p:nvPr/>
          </p:nvSpPr>
          <p:spPr bwMode="auto">
            <a:xfrm flipH="1">
              <a:off x="1377950" y="6108700"/>
              <a:ext cx="107950" cy="1588"/>
            </a:xfrm>
            <a:prstGeom prst="line">
              <a:avLst/>
            </a:prstGeom>
            <a:noFill/>
            <a:ln w="2">
              <a:solidFill>
                <a:srgbClr val="000000"/>
              </a:solidFill>
              <a:round/>
              <a:headEnd/>
              <a:tailEnd/>
            </a:ln>
          </p:spPr>
          <p:txBody>
            <a:bodyPr/>
            <a:lstStyle/>
            <a:p>
              <a:endParaRPr lang="en-US"/>
            </a:p>
          </p:txBody>
        </p:sp>
        <p:sp>
          <p:nvSpPr>
            <p:cNvPr id="207943" name="Line 59"/>
            <p:cNvSpPr>
              <a:spLocks noChangeShapeType="1"/>
            </p:cNvSpPr>
            <p:nvPr/>
          </p:nvSpPr>
          <p:spPr bwMode="auto">
            <a:xfrm flipH="1">
              <a:off x="1377950" y="2901950"/>
              <a:ext cx="107950" cy="1588"/>
            </a:xfrm>
            <a:prstGeom prst="line">
              <a:avLst/>
            </a:prstGeom>
            <a:noFill/>
            <a:ln w="2">
              <a:solidFill>
                <a:srgbClr val="000000"/>
              </a:solidFill>
              <a:round/>
              <a:headEnd/>
              <a:tailEnd/>
            </a:ln>
          </p:spPr>
          <p:txBody>
            <a:bodyPr/>
            <a:lstStyle/>
            <a:p>
              <a:endParaRPr lang="en-US"/>
            </a:p>
          </p:txBody>
        </p:sp>
        <p:sp>
          <p:nvSpPr>
            <p:cNvPr id="207944" name="Rectangle 60"/>
            <p:cNvSpPr>
              <a:spLocks noChangeArrowheads="1"/>
            </p:cNvSpPr>
            <p:nvPr/>
          </p:nvSpPr>
          <p:spPr bwMode="auto">
            <a:xfrm>
              <a:off x="1230313" y="5988050"/>
              <a:ext cx="115887" cy="27622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pitchFamily="18" charset="0"/>
                  <a:cs typeface="Times New Roman" pitchFamily="18" charset="0"/>
                </a:rPr>
                <a:t>0</a:t>
              </a:r>
              <a:endParaRPr lang="en-US">
                <a:latin typeface="Times New Roman" pitchFamily="18" charset="0"/>
                <a:cs typeface="Times New Roman" pitchFamily="18" charset="0"/>
              </a:endParaRPr>
            </a:p>
          </p:txBody>
        </p:sp>
        <p:sp>
          <p:nvSpPr>
            <p:cNvPr id="207945" name="Rectangle 61"/>
            <p:cNvSpPr>
              <a:spLocks noChangeArrowheads="1"/>
            </p:cNvSpPr>
            <p:nvPr/>
          </p:nvSpPr>
          <p:spPr bwMode="auto">
            <a:xfrm>
              <a:off x="960438" y="5454650"/>
              <a:ext cx="403225" cy="27622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pitchFamily="18" charset="0"/>
                  <a:cs typeface="Times New Roman" pitchFamily="18" charset="0"/>
                </a:rPr>
                <a:t>0.25</a:t>
              </a:r>
              <a:endParaRPr lang="en-US">
                <a:latin typeface="Times New Roman" pitchFamily="18" charset="0"/>
                <a:cs typeface="Times New Roman" pitchFamily="18" charset="0"/>
              </a:endParaRPr>
            </a:p>
          </p:txBody>
        </p:sp>
        <p:sp>
          <p:nvSpPr>
            <p:cNvPr id="207946" name="Rectangle 62"/>
            <p:cNvSpPr>
              <a:spLocks noChangeArrowheads="1"/>
            </p:cNvSpPr>
            <p:nvPr/>
          </p:nvSpPr>
          <p:spPr bwMode="auto">
            <a:xfrm>
              <a:off x="1068388" y="4918075"/>
              <a:ext cx="288925" cy="27622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pitchFamily="18" charset="0"/>
                  <a:cs typeface="Times New Roman" pitchFamily="18" charset="0"/>
                </a:rPr>
                <a:t>0.5</a:t>
              </a:r>
              <a:endParaRPr lang="en-US">
                <a:latin typeface="Times New Roman" pitchFamily="18" charset="0"/>
                <a:cs typeface="Times New Roman" pitchFamily="18" charset="0"/>
              </a:endParaRPr>
            </a:p>
          </p:txBody>
        </p:sp>
        <p:sp>
          <p:nvSpPr>
            <p:cNvPr id="207947" name="Rectangle 63"/>
            <p:cNvSpPr>
              <a:spLocks noChangeArrowheads="1"/>
            </p:cNvSpPr>
            <p:nvPr/>
          </p:nvSpPr>
          <p:spPr bwMode="auto">
            <a:xfrm>
              <a:off x="960438" y="4384675"/>
              <a:ext cx="403225" cy="27622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pitchFamily="18" charset="0"/>
                  <a:cs typeface="Times New Roman" pitchFamily="18" charset="0"/>
                </a:rPr>
                <a:t>0.75</a:t>
              </a:r>
              <a:endParaRPr lang="en-US">
                <a:latin typeface="Times New Roman" pitchFamily="18" charset="0"/>
                <a:cs typeface="Times New Roman" pitchFamily="18" charset="0"/>
              </a:endParaRPr>
            </a:p>
          </p:txBody>
        </p:sp>
        <p:sp>
          <p:nvSpPr>
            <p:cNvPr id="207948" name="Rectangle 64"/>
            <p:cNvSpPr>
              <a:spLocks noChangeArrowheads="1"/>
            </p:cNvSpPr>
            <p:nvPr/>
          </p:nvSpPr>
          <p:spPr bwMode="auto">
            <a:xfrm>
              <a:off x="1230313" y="3848100"/>
              <a:ext cx="115887" cy="27622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pitchFamily="18" charset="0"/>
                  <a:cs typeface="Times New Roman" pitchFamily="18" charset="0"/>
                </a:rPr>
                <a:t>1</a:t>
              </a:r>
              <a:endParaRPr lang="en-US">
                <a:latin typeface="Times New Roman" pitchFamily="18" charset="0"/>
                <a:cs typeface="Times New Roman" pitchFamily="18" charset="0"/>
              </a:endParaRPr>
            </a:p>
          </p:txBody>
        </p:sp>
        <p:sp>
          <p:nvSpPr>
            <p:cNvPr id="207949" name="Rectangle 65"/>
            <p:cNvSpPr>
              <a:spLocks noChangeArrowheads="1"/>
            </p:cNvSpPr>
            <p:nvPr/>
          </p:nvSpPr>
          <p:spPr bwMode="auto">
            <a:xfrm>
              <a:off x="960438" y="3314700"/>
              <a:ext cx="403225" cy="27622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pitchFamily="18" charset="0"/>
                  <a:cs typeface="Times New Roman" pitchFamily="18" charset="0"/>
                </a:rPr>
                <a:t>1.25</a:t>
              </a:r>
              <a:endParaRPr lang="en-US">
                <a:latin typeface="Times New Roman" pitchFamily="18" charset="0"/>
                <a:cs typeface="Times New Roman" pitchFamily="18" charset="0"/>
              </a:endParaRPr>
            </a:p>
          </p:txBody>
        </p:sp>
        <p:sp>
          <p:nvSpPr>
            <p:cNvPr id="207950" name="Rectangle 66"/>
            <p:cNvSpPr>
              <a:spLocks noChangeArrowheads="1"/>
            </p:cNvSpPr>
            <p:nvPr/>
          </p:nvSpPr>
          <p:spPr bwMode="auto">
            <a:xfrm>
              <a:off x="1068388" y="2778125"/>
              <a:ext cx="288925" cy="27622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pitchFamily="18" charset="0"/>
                  <a:cs typeface="Times New Roman" pitchFamily="18" charset="0"/>
                </a:rPr>
                <a:t>1.5</a:t>
              </a:r>
              <a:endParaRPr lang="en-US">
                <a:latin typeface="Times New Roman" pitchFamily="18" charset="0"/>
                <a:cs typeface="Times New Roman" pitchFamily="18" charset="0"/>
              </a:endParaRPr>
            </a:p>
          </p:txBody>
        </p:sp>
        <p:sp>
          <p:nvSpPr>
            <p:cNvPr id="207951" name="Line 67"/>
            <p:cNvSpPr>
              <a:spLocks noChangeShapeType="1"/>
            </p:cNvSpPr>
            <p:nvPr/>
          </p:nvSpPr>
          <p:spPr bwMode="auto">
            <a:xfrm>
              <a:off x="1377950" y="6216650"/>
              <a:ext cx="6088063" cy="1588"/>
            </a:xfrm>
            <a:prstGeom prst="line">
              <a:avLst/>
            </a:prstGeom>
            <a:noFill/>
            <a:ln w="2">
              <a:solidFill>
                <a:srgbClr val="000000"/>
              </a:solidFill>
              <a:round/>
              <a:headEnd/>
              <a:tailEnd/>
            </a:ln>
          </p:spPr>
          <p:txBody>
            <a:bodyPr/>
            <a:lstStyle/>
            <a:p>
              <a:endParaRPr lang="en-US"/>
            </a:p>
          </p:txBody>
        </p:sp>
        <p:sp>
          <p:nvSpPr>
            <p:cNvPr id="207952" name="Line 68"/>
            <p:cNvSpPr>
              <a:spLocks noChangeShapeType="1"/>
            </p:cNvSpPr>
            <p:nvPr/>
          </p:nvSpPr>
          <p:spPr bwMode="auto">
            <a:xfrm>
              <a:off x="1562100" y="6108700"/>
              <a:ext cx="1588" cy="107950"/>
            </a:xfrm>
            <a:prstGeom prst="line">
              <a:avLst/>
            </a:prstGeom>
            <a:noFill/>
            <a:ln w="2">
              <a:solidFill>
                <a:srgbClr val="000000"/>
              </a:solidFill>
              <a:round/>
              <a:headEnd/>
              <a:tailEnd/>
            </a:ln>
          </p:spPr>
          <p:txBody>
            <a:bodyPr/>
            <a:lstStyle/>
            <a:p>
              <a:endParaRPr lang="en-US"/>
            </a:p>
          </p:txBody>
        </p:sp>
        <p:sp>
          <p:nvSpPr>
            <p:cNvPr id="207953" name="Line 69"/>
            <p:cNvSpPr>
              <a:spLocks noChangeShapeType="1"/>
            </p:cNvSpPr>
            <p:nvPr/>
          </p:nvSpPr>
          <p:spPr bwMode="auto">
            <a:xfrm>
              <a:off x="1787525" y="6162675"/>
              <a:ext cx="1588" cy="53975"/>
            </a:xfrm>
            <a:prstGeom prst="line">
              <a:avLst/>
            </a:prstGeom>
            <a:noFill/>
            <a:ln w="2">
              <a:solidFill>
                <a:srgbClr val="000000"/>
              </a:solidFill>
              <a:round/>
              <a:headEnd/>
              <a:tailEnd/>
            </a:ln>
          </p:spPr>
          <p:txBody>
            <a:bodyPr/>
            <a:lstStyle/>
            <a:p>
              <a:endParaRPr lang="en-US"/>
            </a:p>
          </p:txBody>
        </p:sp>
        <p:sp>
          <p:nvSpPr>
            <p:cNvPr id="207954" name="Line 70"/>
            <p:cNvSpPr>
              <a:spLocks noChangeShapeType="1"/>
            </p:cNvSpPr>
            <p:nvPr/>
          </p:nvSpPr>
          <p:spPr bwMode="auto">
            <a:xfrm>
              <a:off x="2016125" y="6162675"/>
              <a:ext cx="1588" cy="53975"/>
            </a:xfrm>
            <a:prstGeom prst="line">
              <a:avLst/>
            </a:prstGeom>
            <a:noFill/>
            <a:ln w="2">
              <a:solidFill>
                <a:srgbClr val="000000"/>
              </a:solidFill>
              <a:round/>
              <a:headEnd/>
              <a:tailEnd/>
            </a:ln>
          </p:spPr>
          <p:txBody>
            <a:bodyPr/>
            <a:lstStyle/>
            <a:p>
              <a:endParaRPr lang="en-US"/>
            </a:p>
          </p:txBody>
        </p:sp>
        <p:sp>
          <p:nvSpPr>
            <p:cNvPr id="207955" name="Line 71"/>
            <p:cNvSpPr>
              <a:spLocks noChangeShapeType="1"/>
            </p:cNvSpPr>
            <p:nvPr/>
          </p:nvSpPr>
          <p:spPr bwMode="auto">
            <a:xfrm>
              <a:off x="2241550" y="6162675"/>
              <a:ext cx="1588" cy="53975"/>
            </a:xfrm>
            <a:prstGeom prst="line">
              <a:avLst/>
            </a:prstGeom>
            <a:noFill/>
            <a:ln w="2">
              <a:solidFill>
                <a:srgbClr val="000000"/>
              </a:solidFill>
              <a:round/>
              <a:headEnd/>
              <a:tailEnd/>
            </a:ln>
          </p:spPr>
          <p:txBody>
            <a:bodyPr/>
            <a:lstStyle/>
            <a:p>
              <a:endParaRPr lang="en-US"/>
            </a:p>
          </p:txBody>
        </p:sp>
        <p:sp>
          <p:nvSpPr>
            <p:cNvPr id="207956" name="Line 72"/>
            <p:cNvSpPr>
              <a:spLocks noChangeShapeType="1"/>
            </p:cNvSpPr>
            <p:nvPr/>
          </p:nvSpPr>
          <p:spPr bwMode="auto">
            <a:xfrm>
              <a:off x="2470150" y="6108700"/>
              <a:ext cx="1588" cy="107950"/>
            </a:xfrm>
            <a:prstGeom prst="line">
              <a:avLst/>
            </a:prstGeom>
            <a:noFill/>
            <a:ln w="2">
              <a:solidFill>
                <a:srgbClr val="000000"/>
              </a:solidFill>
              <a:round/>
              <a:headEnd/>
              <a:tailEnd/>
            </a:ln>
          </p:spPr>
          <p:txBody>
            <a:bodyPr/>
            <a:lstStyle/>
            <a:p>
              <a:endParaRPr lang="en-US"/>
            </a:p>
          </p:txBody>
        </p:sp>
        <p:sp>
          <p:nvSpPr>
            <p:cNvPr id="207957" name="Line 73"/>
            <p:cNvSpPr>
              <a:spLocks noChangeShapeType="1"/>
            </p:cNvSpPr>
            <p:nvPr/>
          </p:nvSpPr>
          <p:spPr bwMode="auto">
            <a:xfrm>
              <a:off x="2695575" y="6162675"/>
              <a:ext cx="1588" cy="53975"/>
            </a:xfrm>
            <a:prstGeom prst="line">
              <a:avLst/>
            </a:prstGeom>
            <a:noFill/>
            <a:ln w="2">
              <a:solidFill>
                <a:srgbClr val="000000"/>
              </a:solidFill>
              <a:round/>
              <a:headEnd/>
              <a:tailEnd/>
            </a:ln>
          </p:spPr>
          <p:txBody>
            <a:bodyPr/>
            <a:lstStyle/>
            <a:p>
              <a:endParaRPr lang="en-US"/>
            </a:p>
          </p:txBody>
        </p:sp>
        <p:sp>
          <p:nvSpPr>
            <p:cNvPr id="207958" name="Line 74"/>
            <p:cNvSpPr>
              <a:spLocks noChangeShapeType="1"/>
            </p:cNvSpPr>
            <p:nvPr/>
          </p:nvSpPr>
          <p:spPr bwMode="auto">
            <a:xfrm>
              <a:off x="2924175" y="6162675"/>
              <a:ext cx="1588" cy="53975"/>
            </a:xfrm>
            <a:prstGeom prst="line">
              <a:avLst/>
            </a:prstGeom>
            <a:noFill/>
            <a:ln w="2">
              <a:solidFill>
                <a:srgbClr val="000000"/>
              </a:solidFill>
              <a:round/>
              <a:headEnd/>
              <a:tailEnd/>
            </a:ln>
          </p:spPr>
          <p:txBody>
            <a:bodyPr/>
            <a:lstStyle/>
            <a:p>
              <a:endParaRPr lang="en-US"/>
            </a:p>
          </p:txBody>
        </p:sp>
        <p:sp>
          <p:nvSpPr>
            <p:cNvPr id="207959" name="Line 75"/>
            <p:cNvSpPr>
              <a:spLocks noChangeShapeType="1"/>
            </p:cNvSpPr>
            <p:nvPr/>
          </p:nvSpPr>
          <p:spPr bwMode="auto">
            <a:xfrm>
              <a:off x="3149600" y="6162675"/>
              <a:ext cx="1588" cy="53975"/>
            </a:xfrm>
            <a:prstGeom prst="line">
              <a:avLst/>
            </a:prstGeom>
            <a:noFill/>
            <a:ln w="2">
              <a:solidFill>
                <a:srgbClr val="000000"/>
              </a:solidFill>
              <a:round/>
              <a:headEnd/>
              <a:tailEnd/>
            </a:ln>
          </p:spPr>
          <p:txBody>
            <a:bodyPr/>
            <a:lstStyle/>
            <a:p>
              <a:endParaRPr lang="en-US"/>
            </a:p>
          </p:txBody>
        </p:sp>
        <p:sp>
          <p:nvSpPr>
            <p:cNvPr id="207960" name="Line 76"/>
            <p:cNvSpPr>
              <a:spLocks noChangeShapeType="1"/>
            </p:cNvSpPr>
            <p:nvPr/>
          </p:nvSpPr>
          <p:spPr bwMode="auto">
            <a:xfrm>
              <a:off x="3376613" y="6108700"/>
              <a:ext cx="1587" cy="107950"/>
            </a:xfrm>
            <a:prstGeom prst="line">
              <a:avLst/>
            </a:prstGeom>
            <a:noFill/>
            <a:ln w="2">
              <a:solidFill>
                <a:srgbClr val="000000"/>
              </a:solidFill>
              <a:round/>
              <a:headEnd/>
              <a:tailEnd/>
            </a:ln>
          </p:spPr>
          <p:txBody>
            <a:bodyPr/>
            <a:lstStyle/>
            <a:p>
              <a:endParaRPr lang="en-US"/>
            </a:p>
          </p:txBody>
        </p:sp>
        <p:sp>
          <p:nvSpPr>
            <p:cNvPr id="207961" name="Line 77"/>
            <p:cNvSpPr>
              <a:spLocks noChangeShapeType="1"/>
            </p:cNvSpPr>
            <p:nvPr/>
          </p:nvSpPr>
          <p:spPr bwMode="auto">
            <a:xfrm>
              <a:off x="3602038" y="6162675"/>
              <a:ext cx="1587" cy="53975"/>
            </a:xfrm>
            <a:prstGeom prst="line">
              <a:avLst/>
            </a:prstGeom>
            <a:noFill/>
            <a:ln w="2">
              <a:solidFill>
                <a:srgbClr val="000000"/>
              </a:solidFill>
              <a:round/>
              <a:headEnd/>
              <a:tailEnd/>
            </a:ln>
          </p:spPr>
          <p:txBody>
            <a:bodyPr/>
            <a:lstStyle/>
            <a:p>
              <a:endParaRPr lang="en-US"/>
            </a:p>
          </p:txBody>
        </p:sp>
        <p:sp>
          <p:nvSpPr>
            <p:cNvPr id="207962" name="Line 78"/>
            <p:cNvSpPr>
              <a:spLocks noChangeShapeType="1"/>
            </p:cNvSpPr>
            <p:nvPr/>
          </p:nvSpPr>
          <p:spPr bwMode="auto">
            <a:xfrm>
              <a:off x="3830638" y="6162675"/>
              <a:ext cx="1587" cy="53975"/>
            </a:xfrm>
            <a:prstGeom prst="line">
              <a:avLst/>
            </a:prstGeom>
            <a:noFill/>
            <a:ln w="2">
              <a:solidFill>
                <a:srgbClr val="000000"/>
              </a:solidFill>
              <a:round/>
              <a:headEnd/>
              <a:tailEnd/>
            </a:ln>
          </p:spPr>
          <p:txBody>
            <a:bodyPr/>
            <a:lstStyle/>
            <a:p>
              <a:endParaRPr lang="en-US"/>
            </a:p>
          </p:txBody>
        </p:sp>
        <p:sp>
          <p:nvSpPr>
            <p:cNvPr id="207963" name="Line 79"/>
            <p:cNvSpPr>
              <a:spLocks noChangeShapeType="1"/>
            </p:cNvSpPr>
            <p:nvPr/>
          </p:nvSpPr>
          <p:spPr bwMode="auto">
            <a:xfrm>
              <a:off x="4060825" y="6162675"/>
              <a:ext cx="1588" cy="53975"/>
            </a:xfrm>
            <a:prstGeom prst="line">
              <a:avLst/>
            </a:prstGeom>
            <a:noFill/>
            <a:ln w="2">
              <a:solidFill>
                <a:srgbClr val="000000"/>
              </a:solidFill>
              <a:round/>
              <a:headEnd/>
              <a:tailEnd/>
            </a:ln>
          </p:spPr>
          <p:txBody>
            <a:bodyPr/>
            <a:lstStyle/>
            <a:p>
              <a:endParaRPr lang="en-US"/>
            </a:p>
          </p:txBody>
        </p:sp>
        <p:sp>
          <p:nvSpPr>
            <p:cNvPr id="207964" name="Line 80"/>
            <p:cNvSpPr>
              <a:spLocks noChangeShapeType="1"/>
            </p:cNvSpPr>
            <p:nvPr/>
          </p:nvSpPr>
          <p:spPr bwMode="auto">
            <a:xfrm>
              <a:off x="4284663" y="6108700"/>
              <a:ext cx="1587" cy="107950"/>
            </a:xfrm>
            <a:prstGeom prst="line">
              <a:avLst/>
            </a:prstGeom>
            <a:noFill/>
            <a:ln w="2">
              <a:solidFill>
                <a:srgbClr val="000000"/>
              </a:solidFill>
              <a:round/>
              <a:headEnd/>
              <a:tailEnd/>
            </a:ln>
          </p:spPr>
          <p:txBody>
            <a:bodyPr/>
            <a:lstStyle/>
            <a:p>
              <a:endParaRPr lang="en-US"/>
            </a:p>
          </p:txBody>
        </p:sp>
        <p:sp>
          <p:nvSpPr>
            <p:cNvPr id="207965" name="Line 81"/>
            <p:cNvSpPr>
              <a:spLocks noChangeShapeType="1"/>
            </p:cNvSpPr>
            <p:nvPr/>
          </p:nvSpPr>
          <p:spPr bwMode="auto">
            <a:xfrm>
              <a:off x="4513263" y="6162675"/>
              <a:ext cx="1587" cy="53975"/>
            </a:xfrm>
            <a:prstGeom prst="line">
              <a:avLst/>
            </a:prstGeom>
            <a:noFill/>
            <a:ln w="2">
              <a:solidFill>
                <a:srgbClr val="000000"/>
              </a:solidFill>
              <a:round/>
              <a:headEnd/>
              <a:tailEnd/>
            </a:ln>
          </p:spPr>
          <p:txBody>
            <a:bodyPr/>
            <a:lstStyle/>
            <a:p>
              <a:endParaRPr lang="en-US"/>
            </a:p>
          </p:txBody>
        </p:sp>
        <p:sp>
          <p:nvSpPr>
            <p:cNvPr id="207966" name="Line 82"/>
            <p:cNvSpPr>
              <a:spLocks noChangeShapeType="1"/>
            </p:cNvSpPr>
            <p:nvPr/>
          </p:nvSpPr>
          <p:spPr bwMode="auto">
            <a:xfrm>
              <a:off x="4738688" y="6162675"/>
              <a:ext cx="1587" cy="53975"/>
            </a:xfrm>
            <a:prstGeom prst="line">
              <a:avLst/>
            </a:prstGeom>
            <a:noFill/>
            <a:ln w="2">
              <a:solidFill>
                <a:srgbClr val="000000"/>
              </a:solidFill>
              <a:round/>
              <a:headEnd/>
              <a:tailEnd/>
            </a:ln>
          </p:spPr>
          <p:txBody>
            <a:bodyPr/>
            <a:lstStyle/>
            <a:p>
              <a:endParaRPr lang="en-US"/>
            </a:p>
          </p:txBody>
        </p:sp>
        <p:sp>
          <p:nvSpPr>
            <p:cNvPr id="207967" name="Line 83"/>
            <p:cNvSpPr>
              <a:spLocks noChangeShapeType="1"/>
            </p:cNvSpPr>
            <p:nvPr/>
          </p:nvSpPr>
          <p:spPr bwMode="auto">
            <a:xfrm>
              <a:off x="4967288" y="6162675"/>
              <a:ext cx="1587" cy="53975"/>
            </a:xfrm>
            <a:prstGeom prst="line">
              <a:avLst/>
            </a:prstGeom>
            <a:noFill/>
            <a:ln w="2">
              <a:solidFill>
                <a:srgbClr val="000000"/>
              </a:solidFill>
              <a:round/>
              <a:headEnd/>
              <a:tailEnd/>
            </a:ln>
          </p:spPr>
          <p:txBody>
            <a:bodyPr/>
            <a:lstStyle/>
            <a:p>
              <a:endParaRPr lang="en-US"/>
            </a:p>
          </p:txBody>
        </p:sp>
        <p:sp>
          <p:nvSpPr>
            <p:cNvPr id="207968" name="Line 84"/>
            <p:cNvSpPr>
              <a:spLocks noChangeShapeType="1"/>
            </p:cNvSpPr>
            <p:nvPr/>
          </p:nvSpPr>
          <p:spPr bwMode="auto">
            <a:xfrm>
              <a:off x="5192713" y="6108700"/>
              <a:ext cx="1587" cy="107950"/>
            </a:xfrm>
            <a:prstGeom prst="line">
              <a:avLst/>
            </a:prstGeom>
            <a:noFill/>
            <a:ln w="2">
              <a:solidFill>
                <a:srgbClr val="000000"/>
              </a:solidFill>
              <a:round/>
              <a:headEnd/>
              <a:tailEnd/>
            </a:ln>
          </p:spPr>
          <p:txBody>
            <a:bodyPr/>
            <a:lstStyle/>
            <a:p>
              <a:endParaRPr lang="en-US"/>
            </a:p>
          </p:txBody>
        </p:sp>
        <p:sp>
          <p:nvSpPr>
            <p:cNvPr id="207969" name="Line 85"/>
            <p:cNvSpPr>
              <a:spLocks noChangeShapeType="1"/>
            </p:cNvSpPr>
            <p:nvPr/>
          </p:nvSpPr>
          <p:spPr bwMode="auto">
            <a:xfrm>
              <a:off x="5421313" y="6162675"/>
              <a:ext cx="1587" cy="53975"/>
            </a:xfrm>
            <a:prstGeom prst="line">
              <a:avLst/>
            </a:prstGeom>
            <a:noFill/>
            <a:ln w="2">
              <a:solidFill>
                <a:srgbClr val="000000"/>
              </a:solidFill>
              <a:round/>
              <a:headEnd/>
              <a:tailEnd/>
            </a:ln>
          </p:spPr>
          <p:txBody>
            <a:bodyPr/>
            <a:lstStyle/>
            <a:p>
              <a:endParaRPr lang="en-US"/>
            </a:p>
          </p:txBody>
        </p:sp>
        <p:sp>
          <p:nvSpPr>
            <p:cNvPr id="207970" name="Line 86"/>
            <p:cNvSpPr>
              <a:spLocks noChangeShapeType="1"/>
            </p:cNvSpPr>
            <p:nvPr/>
          </p:nvSpPr>
          <p:spPr bwMode="auto">
            <a:xfrm>
              <a:off x="5646738" y="6162675"/>
              <a:ext cx="1587" cy="53975"/>
            </a:xfrm>
            <a:prstGeom prst="line">
              <a:avLst/>
            </a:prstGeom>
            <a:noFill/>
            <a:ln w="2">
              <a:solidFill>
                <a:srgbClr val="000000"/>
              </a:solidFill>
              <a:round/>
              <a:headEnd/>
              <a:tailEnd/>
            </a:ln>
          </p:spPr>
          <p:txBody>
            <a:bodyPr/>
            <a:lstStyle/>
            <a:p>
              <a:endParaRPr lang="en-US"/>
            </a:p>
          </p:txBody>
        </p:sp>
        <p:sp>
          <p:nvSpPr>
            <p:cNvPr id="207971" name="Line 87"/>
            <p:cNvSpPr>
              <a:spLocks noChangeShapeType="1"/>
            </p:cNvSpPr>
            <p:nvPr/>
          </p:nvSpPr>
          <p:spPr bwMode="auto">
            <a:xfrm>
              <a:off x="5875338" y="6162675"/>
              <a:ext cx="1587" cy="53975"/>
            </a:xfrm>
            <a:prstGeom prst="line">
              <a:avLst/>
            </a:prstGeom>
            <a:noFill/>
            <a:ln w="2">
              <a:solidFill>
                <a:srgbClr val="000000"/>
              </a:solidFill>
              <a:round/>
              <a:headEnd/>
              <a:tailEnd/>
            </a:ln>
          </p:spPr>
          <p:txBody>
            <a:bodyPr/>
            <a:lstStyle/>
            <a:p>
              <a:endParaRPr lang="en-US"/>
            </a:p>
          </p:txBody>
        </p:sp>
        <p:sp>
          <p:nvSpPr>
            <p:cNvPr id="207972" name="Line 88"/>
            <p:cNvSpPr>
              <a:spLocks noChangeShapeType="1"/>
            </p:cNvSpPr>
            <p:nvPr/>
          </p:nvSpPr>
          <p:spPr bwMode="auto">
            <a:xfrm>
              <a:off x="6100763" y="6108700"/>
              <a:ext cx="1587" cy="107950"/>
            </a:xfrm>
            <a:prstGeom prst="line">
              <a:avLst/>
            </a:prstGeom>
            <a:noFill/>
            <a:ln w="2">
              <a:solidFill>
                <a:srgbClr val="000000"/>
              </a:solidFill>
              <a:round/>
              <a:headEnd/>
              <a:tailEnd/>
            </a:ln>
          </p:spPr>
          <p:txBody>
            <a:bodyPr/>
            <a:lstStyle/>
            <a:p>
              <a:endParaRPr lang="en-US"/>
            </a:p>
          </p:txBody>
        </p:sp>
        <p:sp>
          <p:nvSpPr>
            <p:cNvPr id="207973" name="Line 89"/>
            <p:cNvSpPr>
              <a:spLocks noChangeShapeType="1"/>
            </p:cNvSpPr>
            <p:nvPr/>
          </p:nvSpPr>
          <p:spPr bwMode="auto">
            <a:xfrm>
              <a:off x="6329363" y="6162675"/>
              <a:ext cx="1587" cy="53975"/>
            </a:xfrm>
            <a:prstGeom prst="line">
              <a:avLst/>
            </a:prstGeom>
            <a:noFill/>
            <a:ln w="2">
              <a:solidFill>
                <a:srgbClr val="000000"/>
              </a:solidFill>
              <a:round/>
              <a:headEnd/>
              <a:tailEnd/>
            </a:ln>
          </p:spPr>
          <p:txBody>
            <a:bodyPr/>
            <a:lstStyle/>
            <a:p>
              <a:endParaRPr lang="en-US"/>
            </a:p>
          </p:txBody>
        </p:sp>
        <p:sp>
          <p:nvSpPr>
            <p:cNvPr id="207974" name="Line 90"/>
            <p:cNvSpPr>
              <a:spLocks noChangeShapeType="1"/>
            </p:cNvSpPr>
            <p:nvPr/>
          </p:nvSpPr>
          <p:spPr bwMode="auto">
            <a:xfrm>
              <a:off x="6554788" y="6162675"/>
              <a:ext cx="1587" cy="53975"/>
            </a:xfrm>
            <a:prstGeom prst="line">
              <a:avLst/>
            </a:prstGeom>
            <a:noFill/>
            <a:ln w="2">
              <a:solidFill>
                <a:srgbClr val="000000"/>
              </a:solidFill>
              <a:round/>
              <a:headEnd/>
              <a:tailEnd/>
            </a:ln>
          </p:spPr>
          <p:txBody>
            <a:bodyPr/>
            <a:lstStyle/>
            <a:p>
              <a:endParaRPr lang="en-US"/>
            </a:p>
          </p:txBody>
        </p:sp>
        <p:sp>
          <p:nvSpPr>
            <p:cNvPr id="207975" name="Line 91"/>
            <p:cNvSpPr>
              <a:spLocks noChangeShapeType="1"/>
            </p:cNvSpPr>
            <p:nvPr/>
          </p:nvSpPr>
          <p:spPr bwMode="auto">
            <a:xfrm>
              <a:off x="6783388" y="6162675"/>
              <a:ext cx="1587" cy="53975"/>
            </a:xfrm>
            <a:prstGeom prst="line">
              <a:avLst/>
            </a:prstGeom>
            <a:noFill/>
            <a:ln w="2">
              <a:solidFill>
                <a:srgbClr val="000000"/>
              </a:solidFill>
              <a:round/>
              <a:headEnd/>
              <a:tailEnd/>
            </a:ln>
          </p:spPr>
          <p:txBody>
            <a:bodyPr/>
            <a:lstStyle/>
            <a:p>
              <a:endParaRPr lang="en-US"/>
            </a:p>
          </p:txBody>
        </p:sp>
        <p:sp>
          <p:nvSpPr>
            <p:cNvPr id="207976" name="Line 92"/>
            <p:cNvSpPr>
              <a:spLocks noChangeShapeType="1"/>
            </p:cNvSpPr>
            <p:nvPr/>
          </p:nvSpPr>
          <p:spPr bwMode="auto">
            <a:xfrm>
              <a:off x="7011988" y="6108700"/>
              <a:ext cx="1587" cy="107950"/>
            </a:xfrm>
            <a:prstGeom prst="line">
              <a:avLst/>
            </a:prstGeom>
            <a:noFill/>
            <a:ln w="2">
              <a:solidFill>
                <a:srgbClr val="000000"/>
              </a:solidFill>
              <a:round/>
              <a:headEnd/>
              <a:tailEnd/>
            </a:ln>
          </p:spPr>
          <p:txBody>
            <a:bodyPr/>
            <a:lstStyle/>
            <a:p>
              <a:endParaRPr lang="en-US"/>
            </a:p>
          </p:txBody>
        </p:sp>
        <p:sp>
          <p:nvSpPr>
            <p:cNvPr id="207977" name="Line 93"/>
            <p:cNvSpPr>
              <a:spLocks noChangeShapeType="1"/>
            </p:cNvSpPr>
            <p:nvPr/>
          </p:nvSpPr>
          <p:spPr bwMode="auto">
            <a:xfrm>
              <a:off x="1562100" y="6108700"/>
              <a:ext cx="1588" cy="107950"/>
            </a:xfrm>
            <a:prstGeom prst="line">
              <a:avLst/>
            </a:prstGeom>
            <a:noFill/>
            <a:ln w="2">
              <a:solidFill>
                <a:srgbClr val="000000"/>
              </a:solidFill>
              <a:round/>
              <a:headEnd/>
              <a:tailEnd/>
            </a:ln>
          </p:spPr>
          <p:txBody>
            <a:bodyPr/>
            <a:lstStyle/>
            <a:p>
              <a:endParaRPr lang="en-US"/>
            </a:p>
          </p:txBody>
        </p:sp>
        <p:sp>
          <p:nvSpPr>
            <p:cNvPr id="207978" name="Line 94"/>
            <p:cNvSpPr>
              <a:spLocks noChangeShapeType="1"/>
            </p:cNvSpPr>
            <p:nvPr/>
          </p:nvSpPr>
          <p:spPr bwMode="auto">
            <a:xfrm>
              <a:off x="7011988" y="6108700"/>
              <a:ext cx="1587" cy="107950"/>
            </a:xfrm>
            <a:prstGeom prst="line">
              <a:avLst/>
            </a:prstGeom>
            <a:noFill/>
            <a:ln w="2">
              <a:solidFill>
                <a:srgbClr val="000000"/>
              </a:solidFill>
              <a:round/>
              <a:headEnd/>
              <a:tailEnd/>
            </a:ln>
          </p:spPr>
          <p:txBody>
            <a:bodyPr/>
            <a:lstStyle/>
            <a:p>
              <a:endParaRPr lang="en-US"/>
            </a:p>
          </p:txBody>
        </p:sp>
        <p:sp>
          <p:nvSpPr>
            <p:cNvPr id="207979" name="Line 95"/>
            <p:cNvSpPr>
              <a:spLocks noChangeShapeType="1"/>
            </p:cNvSpPr>
            <p:nvPr/>
          </p:nvSpPr>
          <p:spPr bwMode="auto">
            <a:xfrm>
              <a:off x="7237413" y="6162675"/>
              <a:ext cx="1587" cy="53975"/>
            </a:xfrm>
            <a:prstGeom prst="line">
              <a:avLst/>
            </a:prstGeom>
            <a:noFill/>
            <a:ln w="2">
              <a:solidFill>
                <a:srgbClr val="000000"/>
              </a:solidFill>
              <a:round/>
              <a:headEnd/>
              <a:tailEnd/>
            </a:ln>
          </p:spPr>
          <p:txBody>
            <a:bodyPr/>
            <a:lstStyle/>
            <a:p>
              <a:endParaRPr lang="en-US"/>
            </a:p>
          </p:txBody>
        </p:sp>
        <p:sp>
          <p:nvSpPr>
            <p:cNvPr id="207980" name="Line 96"/>
            <p:cNvSpPr>
              <a:spLocks noChangeShapeType="1"/>
            </p:cNvSpPr>
            <p:nvPr/>
          </p:nvSpPr>
          <p:spPr bwMode="auto">
            <a:xfrm>
              <a:off x="7466013" y="6162675"/>
              <a:ext cx="1587" cy="53975"/>
            </a:xfrm>
            <a:prstGeom prst="line">
              <a:avLst/>
            </a:prstGeom>
            <a:noFill/>
            <a:ln w="2">
              <a:solidFill>
                <a:srgbClr val="000000"/>
              </a:solidFill>
              <a:round/>
              <a:headEnd/>
              <a:tailEnd/>
            </a:ln>
          </p:spPr>
          <p:txBody>
            <a:bodyPr/>
            <a:lstStyle/>
            <a:p>
              <a:endParaRPr lang="en-US"/>
            </a:p>
          </p:txBody>
        </p:sp>
        <p:sp>
          <p:nvSpPr>
            <p:cNvPr id="207981" name="Freeform 98"/>
            <p:cNvSpPr>
              <a:spLocks noEditPoints="1"/>
            </p:cNvSpPr>
            <p:nvPr/>
          </p:nvSpPr>
          <p:spPr bwMode="auto">
            <a:xfrm>
              <a:off x="1555750" y="3086100"/>
              <a:ext cx="3554413" cy="1714500"/>
            </a:xfrm>
            <a:custGeom>
              <a:avLst/>
              <a:gdLst>
                <a:gd name="T0" fmla="*/ 2147483647 w 8958"/>
                <a:gd name="T1" fmla="*/ 2147483647 h 4319"/>
                <a:gd name="T2" fmla="*/ 2147483647 w 8958"/>
                <a:gd name="T3" fmla="*/ 2147483647 h 4319"/>
                <a:gd name="T4" fmla="*/ 2147483647 w 8958"/>
                <a:gd name="T5" fmla="*/ 2147483647 h 4319"/>
                <a:gd name="T6" fmla="*/ 2147483647 w 8958"/>
                <a:gd name="T7" fmla="*/ 2147483647 h 4319"/>
                <a:gd name="T8" fmla="*/ 2147483647 w 8958"/>
                <a:gd name="T9" fmla="*/ 2147483647 h 4319"/>
                <a:gd name="T10" fmla="*/ 2147483647 w 8958"/>
                <a:gd name="T11" fmla="*/ 2147483647 h 4319"/>
                <a:gd name="T12" fmla="*/ 2147483647 w 8958"/>
                <a:gd name="T13" fmla="*/ 2147483647 h 4319"/>
                <a:gd name="T14" fmla="*/ 2147483647 w 8958"/>
                <a:gd name="T15" fmla="*/ 2147483647 h 4319"/>
                <a:gd name="T16" fmla="*/ 2147483647 w 8958"/>
                <a:gd name="T17" fmla="*/ 2147483647 h 4319"/>
                <a:gd name="T18" fmla="*/ 2147483647 w 8958"/>
                <a:gd name="T19" fmla="*/ 2147483647 h 4319"/>
                <a:gd name="T20" fmla="*/ 2147483647 w 8958"/>
                <a:gd name="T21" fmla="*/ 2147483647 h 4319"/>
                <a:gd name="T22" fmla="*/ 2147483647 w 8958"/>
                <a:gd name="T23" fmla="*/ 2147483647 h 4319"/>
                <a:gd name="T24" fmla="*/ 2147483647 w 8958"/>
                <a:gd name="T25" fmla="*/ 2147483647 h 4319"/>
                <a:gd name="T26" fmla="*/ 2147483647 w 8958"/>
                <a:gd name="T27" fmla="*/ 2147483647 h 4319"/>
                <a:gd name="T28" fmla="*/ 2147483647 w 8958"/>
                <a:gd name="T29" fmla="*/ 2147483647 h 4319"/>
                <a:gd name="T30" fmla="*/ 2147483647 w 8958"/>
                <a:gd name="T31" fmla="*/ 2147483647 h 4319"/>
                <a:gd name="T32" fmla="*/ 2147483647 w 8958"/>
                <a:gd name="T33" fmla="*/ 2147483647 h 4319"/>
                <a:gd name="T34" fmla="*/ 2147483647 w 8958"/>
                <a:gd name="T35" fmla="*/ 2147483647 h 4319"/>
                <a:gd name="T36" fmla="*/ 2147483647 w 8958"/>
                <a:gd name="T37" fmla="*/ 2147483647 h 4319"/>
                <a:gd name="T38" fmla="*/ 2147483647 w 8958"/>
                <a:gd name="T39" fmla="*/ 2147483647 h 4319"/>
                <a:gd name="T40" fmla="*/ 2147483647 w 8958"/>
                <a:gd name="T41" fmla="*/ 2147483647 h 4319"/>
                <a:gd name="T42" fmla="*/ 2147483647 w 8958"/>
                <a:gd name="T43" fmla="*/ 2147483647 h 4319"/>
                <a:gd name="T44" fmla="*/ 2147483647 w 8958"/>
                <a:gd name="T45" fmla="*/ 2147483647 h 4319"/>
                <a:gd name="T46" fmla="*/ 2147483647 w 8958"/>
                <a:gd name="T47" fmla="*/ 2147483647 h 4319"/>
                <a:gd name="T48" fmla="*/ 2147483647 w 8958"/>
                <a:gd name="T49" fmla="*/ 2147483647 h 4319"/>
                <a:gd name="T50" fmla="*/ 2147483647 w 8958"/>
                <a:gd name="T51" fmla="*/ 2147483647 h 4319"/>
                <a:gd name="T52" fmla="*/ 2147483647 w 8958"/>
                <a:gd name="T53" fmla="*/ 2147483647 h 4319"/>
                <a:gd name="T54" fmla="*/ 2147483647 w 8958"/>
                <a:gd name="T55" fmla="*/ 2147483647 h 4319"/>
                <a:gd name="T56" fmla="*/ 2147483647 w 8958"/>
                <a:gd name="T57" fmla="*/ 2147483647 h 4319"/>
                <a:gd name="T58" fmla="*/ 2147483647 w 8958"/>
                <a:gd name="T59" fmla="*/ 2147483647 h 4319"/>
                <a:gd name="T60" fmla="*/ 2147483647 w 8958"/>
                <a:gd name="T61" fmla="*/ 2147483647 h 4319"/>
                <a:gd name="T62" fmla="*/ 2147483647 w 8958"/>
                <a:gd name="T63" fmla="*/ 2147483647 h 4319"/>
                <a:gd name="T64" fmla="*/ 2147483647 w 8958"/>
                <a:gd name="T65" fmla="*/ 2147483647 h 4319"/>
                <a:gd name="T66" fmla="*/ 2147483647 w 8958"/>
                <a:gd name="T67" fmla="*/ 2147483647 h 4319"/>
                <a:gd name="T68" fmla="*/ 2147483647 w 8958"/>
                <a:gd name="T69" fmla="*/ 2147483647 h 4319"/>
                <a:gd name="T70" fmla="*/ 2147483647 w 8958"/>
                <a:gd name="T71" fmla="*/ 2147483647 h 4319"/>
                <a:gd name="T72" fmla="*/ 2147483647 w 8958"/>
                <a:gd name="T73" fmla="*/ 2147483647 h 4319"/>
                <a:gd name="T74" fmla="*/ 2147483647 w 8958"/>
                <a:gd name="T75" fmla="*/ 2147483647 h 4319"/>
                <a:gd name="T76" fmla="*/ 2147483647 w 8958"/>
                <a:gd name="T77" fmla="*/ 2147483647 h 4319"/>
                <a:gd name="T78" fmla="*/ 2147483647 w 8958"/>
                <a:gd name="T79" fmla="*/ 2147483647 h 4319"/>
                <a:gd name="T80" fmla="*/ 2147483647 w 8958"/>
                <a:gd name="T81" fmla="*/ 2147483647 h 4319"/>
                <a:gd name="T82" fmla="*/ 2147483647 w 8958"/>
                <a:gd name="T83" fmla="*/ 2147483647 h 4319"/>
                <a:gd name="T84" fmla="*/ 2147483647 w 8958"/>
                <a:gd name="T85" fmla="*/ 2147483647 h 4319"/>
                <a:gd name="T86" fmla="*/ 2147483647 w 8958"/>
                <a:gd name="T87" fmla="*/ 2147483647 h 4319"/>
                <a:gd name="T88" fmla="*/ 2147483647 w 8958"/>
                <a:gd name="T89" fmla="*/ 2147483647 h 4319"/>
                <a:gd name="T90" fmla="*/ 2147483647 w 8958"/>
                <a:gd name="T91" fmla="*/ 2147483647 h 4319"/>
                <a:gd name="T92" fmla="*/ 2147483647 w 8958"/>
                <a:gd name="T93" fmla="*/ 2147483647 h 4319"/>
                <a:gd name="T94" fmla="*/ 2147483647 w 8958"/>
                <a:gd name="T95" fmla="*/ 2147483647 h 4319"/>
                <a:gd name="T96" fmla="*/ 2147483647 w 8958"/>
                <a:gd name="T97" fmla="*/ 2147483647 h 4319"/>
                <a:gd name="T98" fmla="*/ 2147483647 w 8958"/>
                <a:gd name="T99" fmla="*/ 2147483647 h 4319"/>
                <a:gd name="T100" fmla="*/ 2147483647 w 8958"/>
                <a:gd name="T101" fmla="*/ 2147483647 h 4319"/>
                <a:gd name="T102" fmla="*/ 2147483647 w 8958"/>
                <a:gd name="T103" fmla="*/ 2147483647 h 4319"/>
                <a:gd name="T104" fmla="*/ 2147483647 w 8958"/>
                <a:gd name="T105" fmla="*/ 2147483647 h 4319"/>
                <a:gd name="T106" fmla="*/ 2147483647 w 8958"/>
                <a:gd name="T107" fmla="*/ 2147483647 h 4319"/>
                <a:gd name="T108" fmla="*/ 2147483647 w 8958"/>
                <a:gd name="T109" fmla="*/ 2147483647 h 4319"/>
                <a:gd name="T110" fmla="*/ 2147483647 w 8958"/>
                <a:gd name="T111" fmla="*/ 2147483647 h 4319"/>
                <a:gd name="T112" fmla="*/ 2147483647 w 8958"/>
                <a:gd name="T113" fmla="*/ 2147483647 h 4319"/>
                <a:gd name="T114" fmla="*/ 2147483647 w 8958"/>
                <a:gd name="T115" fmla="*/ 2147483647 h 4319"/>
                <a:gd name="T116" fmla="*/ 2147483647 w 8958"/>
                <a:gd name="T117" fmla="*/ 2147483647 h 4319"/>
                <a:gd name="T118" fmla="*/ 2147483647 w 8958"/>
                <a:gd name="T119" fmla="*/ 2147483647 h 4319"/>
                <a:gd name="T120" fmla="*/ 2147483647 w 8958"/>
                <a:gd name="T121" fmla="*/ 2147483647 h 4319"/>
                <a:gd name="T122" fmla="*/ 2147483647 w 8958"/>
                <a:gd name="T123" fmla="*/ 2147483647 h 4319"/>
                <a:gd name="T124" fmla="*/ 2147483647 w 8958"/>
                <a:gd name="T125" fmla="*/ 2147483647 h 431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958"/>
                <a:gd name="T190" fmla="*/ 0 h 4319"/>
                <a:gd name="T191" fmla="*/ 8958 w 8958"/>
                <a:gd name="T192" fmla="*/ 4319 h 431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958" h="4319">
                  <a:moveTo>
                    <a:pt x="0" y="4318"/>
                  </a:moveTo>
                  <a:lnTo>
                    <a:pt x="8" y="4055"/>
                  </a:lnTo>
                  <a:lnTo>
                    <a:pt x="40" y="4056"/>
                  </a:lnTo>
                  <a:lnTo>
                    <a:pt x="32" y="4319"/>
                  </a:lnTo>
                  <a:lnTo>
                    <a:pt x="0" y="4318"/>
                  </a:lnTo>
                  <a:close/>
                  <a:moveTo>
                    <a:pt x="8" y="4055"/>
                  </a:moveTo>
                  <a:lnTo>
                    <a:pt x="8" y="4053"/>
                  </a:lnTo>
                  <a:lnTo>
                    <a:pt x="24" y="4055"/>
                  </a:lnTo>
                  <a:lnTo>
                    <a:pt x="8" y="4055"/>
                  </a:lnTo>
                  <a:close/>
                  <a:moveTo>
                    <a:pt x="8" y="4053"/>
                  </a:moveTo>
                  <a:lnTo>
                    <a:pt x="16" y="3950"/>
                  </a:lnTo>
                  <a:lnTo>
                    <a:pt x="48" y="3952"/>
                  </a:lnTo>
                  <a:lnTo>
                    <a:pt x="40" y="4056"/>
                  </a:lnTo>
                  <a:lnTo>
                    <a:pt x="8" y="4053"/>
                  </a:lnTo>
                  <a:close/>
                  <a:moveTo>
                    <a:pt x="16" y="3950"/>
                  </a:moveTo>
                  <a:lnTo>
                    <a:pt x="17" y="3949"/>
                  </a:lnTo>
                  <a:lnTo>
                    <a:pt x="32" y="3951"/>
                  </a:lnTo>
                  <a:lnTo>
                    <a:pt x="16" y="3950"/>
                  </a:lnTo>
                  <a:close/>
                  <a:moveTo>
                    <a:pt x="17" y="3949"/>
                  </a:moveTo>
                  <a:lnTo>
                    <a:pt x="33" y="3860"/>
                  </a:lnTo>
                  <a:lnTo>
                    <a:pt x="64" y="3866"/>
                  </a:lnTo>
                  <a:lnTo>
                    <a:pt x="48" y="3954"/>
                  </a:lnTo>
                  <a:lnTo>
                    <a:pt x="17" y="3949"/>
                  </a:lnTo>
                  <a:close/>
                  <a:moveTo>
                    <a:pt x="64" y="3865"/>
                  </a:moveTo>
                  <a:lnTo>
                    <a:pt x="64" y="3866"/>
                  </a:lnTo>
                  <a:lnTo>
                    <a:pt x="48" y="3862"/>
                  </a:lnTo>
                  <a:lnTo>
                    <a:pt x="64" y="3865"/>
                  </a:lnTo>
                  <a:close/>
                  <a:moveTo>
                    <a:pt x="32" y="3861"/>
                  </a:moveTo>
                  <a:lnTo>
                    <a:pt x="40" y="3797"/>
                  </a:lnTo>
                  <a:lnTo>
                    <a:pt x="72" y="3801"/>
                  </a:lnTo>
                  <a:lnTo>
                    <a:pt x="64" y="3865"/>
                  </a:lnTo>
                  <a:lnTo>
                    <a:pt x="32" y="3861"/>
                  </a:lnTo>
                  <a:close/>
                  <a:moveTo>
                    <a:pt x="40" y="3797"/>
                  </a:moveTo>
                  <a:lnTo>
                    <a:pt x="40" y="3795"/>
                  </a:lnTo>
                  <a:lnTo>
                    <a:pt x="56" y="3798"/>
                  </a:lnTo>
                  <a:lnTo>
                    <a:pt x="40" y="3797"/>
                  </a:lnTo>
                  <a:close/>
                  <a:moveTo>
                    <a:pt x="40" y="3795"/>
                  </a:moveTo>
                  <a:lnTo>
                    <a:pt x="56" y="3731"/>
                  </a:lnTo>
                  <a:lnTo>
                    <a:pt x="87" y="3739"/>
                  </a:lnTo>
                  <a:lnTo>
                    <a:pt x="71" y="3803"/>
                  </a:lnTo>
                  <a:lnTo>
                    <a:pt x="40" y="3795"/>
                  </a:lnTo>
                  <a:close/>
                  <a:moveTo>
                    <a:pt x="88" y="3737"/>
                  </a:moveTo>
                  <a:lnTo>
                    <a:pt x="87" y="3739"/>
                  </a:lnTo>
                  <a:lnTo>
                    <a:pt x="72" y="3734"/>
                  </a:lnTo>
                  <a:lnTo>
                    <a:pt x="88" y="3737"/>
                  </a:lnTo>
                  <a:close/>
                  <a:moveTo>
                    <a:pt x="56" y="3733"/>
                  </a:moveTo>
                  <a:lnTo>
                    <a:pt x="64" y="3676"/>
                  </a:lnTo>
                  <a:lnTo>
                    <a:pt x="96" y="3681"/>
                  </a:lnTo>
                  <a:lnTo>
                    <a:pt x="88" y="3737"/>
                  </a:lnTo>
                  <a:lnTo>
                    <a:pt x="56" y="3733"/>
                  </a:lnTo>
                  <a:close/>
                  <a:moveTo>
                    <a:pt x="64" y="3676"/>
                  </a:moveTo>
                  <a:lnTo>
                    <a:pt x="65" y="3674"/>
                  </a:lnTo>
                  <a:lnTo>
                    <a:pt x="80" y="3679"/>
                  </a:lnTo>
                  <a:lnTo>
                    <a:pt x="64" y="3676"/>
                  </a:lnTo>
                  <a:close/>
                  <a:moveTo>
                    <a:pt x="65" y="3674"/>
                  </a:moveTo>
                  <a:lnTo>
                    <a:pt x="81" y="3626"/>
                  </a:lnTo>
                  <a:lnTo>
                    <a:pt x="112" y="3636"/>
                  </a:lnTo>
                  <a:lnTo>
                    <a:pt x="96" y="3684"/>
                  </a:lnTo>
                  <a:lnTo>
                    <a:pt x="65" y="3674"/>
                  </a:lnTo>
                  <a:close/>
                  <a:moveTo>
                    <a:pt x="112" y="3635"/>
                  </a:moveTo>
                  <a:lnTo>
                    <a:pt x="112" y="3636"/>
                  </a:lnTo>
                  <a:lnTo>
                    <a:pt x="96" y="3631"/>
                  </a:lnTo>
                  <a:lnTo>
                    <a:pt x="112" y="3635"/>
                  </a:lnTo>
                  <a:close/>
                  <a:moveTo>
                    <a:pt x="81" y="3627"/>
                  </a:moveTo>
                  <a:lnTo>
                    <a:pt x="88" y="3588"/>
                  </a:lnTo>
                  <a:lnTo>
                    <a:pt x="120" y="3594"/>
                  </a:lnTo>
                  <a:lnTo>
                    <a:pt x="112" y="3635"/>
                  </a:lnTo>
                  <a:lnTo>
                    <a:pt x="81" y="3627"/>
                  </a:lnTo>
                  <a:close/>
                  <a:moveTo>
                    <a:pt x="120" y="3594"/>
                  </a:moveTo>
                  <a:lnTo>
                    <a:pt x="120" y="3594"/>
                  </a:lnTo>
                  <a:lnTo>
                    <a:pt x="104" y="3591"/>
                  </a:lnTo>
                  <a:lnTo>
                    <a:pt x="120" y="3594"/>
                  </a:lnTo>
                  <a:close/>
                  <a:moveTo>
                    <a:pt x="88" y="3588"/>
                  </a:moveTo>
                  <a:lnTo>
                    <a:pt x="96" y="3540"/>
                  </a:lnTo>
                  <a:lnTo>
                    <a:pt x="128" y="3546"/>
                  </a:lnTo>
                  <a:lnTo>
                    <a:pt x="120" y="3594"/>
                  </a:lnTo>
                  <a:lnTo>
                    <a:pt x="88" y="3588"/>
                  </a:lnTo>
                  <a:close/>
                  <a:moveTo>
                    <a:pt x="96" y="3540"/>
                  </a:moveTo>
                  <a:lnTo>
                    <a:pt x="97" y="3538"/>
                  </a:lnTo>
                  <a:lnTo>
                    <a:pt x="97" y="3537"/>
                  </a:lnTo>
                  <a:lnTo>
                    <a:pt x="112" y="3543"/>
                  </a:lnTo>
                  <a:lnTo>
                    <a:pt x="96" y="3540"/>
                  </a:lnTo>
                  <a:close/>
                  <a:moveTo>
                    <a:pt x="97" y="3537"/>
                  </a:moveTo>
                  <a:lnTo>
                    <a:pt x="113" y="3497"/>
                  </a:lnTo>
                  <a:lnTo>
                    <a:pt x="143" y="3509"/>
                  </a:lnTo>
                  <a:lnTo>
                    <a:pt x="127" y="3548"/>
                  </a:lnTo>
                  <a:lnTo>
                    <a:pt x="97" y="3537"/>
                  </a:lnTo>
                  <a:close/>
                  <a:moveTo>
                    <a:pt x="144" y="3506"/>
                  </a:moveTo>
                  <a:lnTo>
                    <a:pt x="143" y="3509"/>
                  </a:lnTo>
                  <a:lnTo>
                    <a:pt x="128" y="3503"/>
                  </a:lnTo>
                  <a:lnTo>
                    <a:pt x="144" y="3506"/>
                  </a:lnTo>
                  <a:close/>
                  <a:moveTo>
                    <a:pt x="113" y="3500"/>
                  </a:moveTo>
                  <a:lnTo>
                    <a:pt x="120" y="3460"/>
                  </a:lnTo>
                  <a:lnTo>
                    <a:pt x="152" y="3466"/>
                  </a:lnTo>
                  <a:lnTo>
                    <a:pt x="144" y="3506"/>
                  </a:lnTo>
                  <a:lnTo>
                    <a:pt x="113" y="3500"/>
                  </a:lnTo>
                  <a:close/>
                  <a:moveTo>
                    <a:pt x="120" y="3460"/>
                  </a:moveTo>
                  <a:lnTo>
                    <a:pt x="120" y="3458"/>
                  </a:lnTo>
                  <a:lnTo>
                    <a:pt x="122" y="3456"/>
                  </a:lnTo>
                  <a:lnTo>
                    <a:pt x="136" y="3463"/>
                  </a:lnTo>
                  <a:lnTo>
                    <a:pt x="120" y="3460"/>
                  </a:lnTo>
                  <a:close/>
                  <a:moveTo>
                    <a:pt x="122" y="3456"/>
                  </a:moveTo>
                  <a:lnTo>
                    <a:pt x="138" y="3424"/>
                  </a:lnTo>
                  <a:lnTo>
                    <a:pt x="166" y="3437"/>
                  </a:lnTo>
                  <a:lnTo>
                    <a:pt x="150" y="3470"/>
                  </a:lnTo>
                  <a:lnTo>
                    <a:pt x="122" y="3456"/>
                  </a:lnTo>
                  <a:close/>
                  <a:moveTo>
                    <a:pt x="167" y="3435"/>
                  </a:moveTo>
                  <a:lnTo>
                    <a:pt x="167" y="3436"/>
                  </a:lnTo>
                  <a:lnTo>
                    <a:pt x="166" y="3437"/>
                  </a:lnTo>
                  <a:lnTo>
                    <a:pt x="152" y="3431"/>
                  </a:lnTo>
                  <a:lnTo>
                    <a:pt x="167" y="3435"/>
                  </a:lnTo>
                  <a:close/>
                  <a:moveTo>
                    <a:pt x="136" y="3428"/>
                  </a:moveTo>
                  <a:lnTo>
                    <a:pt x="145" y="3396"/>
                  </a:lnTo>
                  <a:lnTo>
                    <a:pt x="176" y="3403"/>
                  </a:lnTo>
                  <a:lnTo>
                    <a:pt x="167" y="3435"/>
                  </a:lnTo>
                  <a:lnTo>
                    <a:pt x="136" y="3428"/>
                  </a:lnTo>
                  <a:close/>
                  <a:moveTo>
                    <a:pt x="145" y="3396"/>
                  </a:moveTo>
                  <a:lnTo>
                    <a:pt x="145" y="3393"/>
                  </a:lnTo>
                  <a:lnTo>
                    <a:pt x="146" y="3392"/>
                  </a:lnTo>
                  <a:lnTo>
                    <a:pt x="160" y="3399"/>
                  </a:lnTo>
                  <a:lnTo>
                    <a:pt x="145" y="3396"/>
                  </a:lnTo>
                  <a:close/>
                  <a:moveTo>
                    <a:pt x="146" y="3392"/>
                  </a:moveTo>
                  <a:lnTo>
                    <a:pt x="162" y="3360"/>
                  </a:lnTo>
                  <a:lnTo>
                    <a:pt x="191" y="3373"/>
                  </a:lnTo>
                  <a:lnTo>
                    <a:pt x="175" y="3405"/>
                  </a:lnTo>
                  <a:lnTo>
                    <a:pt x="146" y="3392"/>
                  </a:lnTo>
                  <a:close/>
                  <a:moveTo>
                    <a:pt x="192" y="3371"/>
                  </a:moveTo>
                  <a:lnTo>
                    <a:pt x="192" y="3372"/>
                  </a:lnTo>
                  <a:lnTo>
                    <a:pt x="191" y="3373"/>
                  </a:lnTo>
                  <a:lnTo>
                    <a:pt x="176" y="3367"/>
                  </a:lnTo>
                  <a:lnTo>
                    <a:pt x="192" y="3371"/>
                  </a:lnTo>
                  <a:close/>
                  <a:moveTo>
                    <a:pt x="161" y="3364"/>
                  </a:moveTo>
                  <a:lnTo>
                    <a:pt x="168" y="3332"/>
                  </a:lnTo>
                  <a:lnTo>
                    <a:pt x="199" y="3339"/>
                  </a:lnTo>
                  <a:lnTo>
                    <a:pt x="192" y="3371"/>
                  </a:lnTo>
                  <a:lnTo>
                    <a:pt x="161" y="3364"/>
                  </a:lnTo>
                  <a:close/>
                  <a:moveTo>
                    <a:pt x="168" y="3332"/>
                  </a:moveTo>
                  <a:lnTo>
                    <a:pt x="177" y="3300"/>
                  </a:lnTo>
                  <a:lnTo>
                    <a:pt x="208" y="3307"/>
                  </a:lnTo>
                  <a:lnTo>
                    <a:pt x="199" y="3339"/>
                  </a:lnTo>
                  <a:lnTo>
                    <a:pt x="168" y="3332"/>
                  </a:lnTo>
                  <a:close/>
                  <a:moveTo>
                    <a:pt x="177" y="3300"/>
                  </a:moveTo>
                  <a:lnTo>
                    <a:pt x="177" y="3297"/>
                  </a:lnTo>
                  <a:lnTo>
                    <a:pt x="178" y="3296"/>
                  </a:lnTo>
                  <a:lnTo>
                    <a:pt x="192" y="3303"/>
                  </a:lnTo>
                  <a:lnTo>
                    <a:pt x="177" y="3300"/>
                  </a:lnTo>
                  <a:close/>
                  <a:moveTo>
                    <a:pt x="178" y="3296"/>
                  </a:moveTo>
                  <a:lnTo>
                    <a:pt x="194" y="3264"/>
                  </a:lnTo>
                  <a:lnTo>
                    <a:pt x="223" y="3279"/>
                  </a:lnTo>
                  <a:lnTo>
                    <a:pt x="207" y="3311"/>
                  </a:lnTo>
                  <a:lnTo>
                    <a:pt x="178" y="3296"/>
                  </a:lnTo>
                  <a:close/>
                  <a:moveTo>
                    <a:pt x="224" y="3276"/>
                  </a:moveTo>
                  <a:lnTo>
                    <a:pt x="223" y="3279"/>
                  </a:lnTo>
                  <a:lnTo>
                    <a:pt x="208" y="3271"/>
                  </a:lnTo>
                  <a:lnTo>
                    <a:pt x="224" y="3276"/>
                  </a:lnTo>
                  <a:close/>
                  <a:moveTo>
                    <a:pt x="193" y="3266"/>
                  </a:moveTo>
                  <a:lnTo>
                    <a:pt x="200" y="3242"/>
                  </a:lnTo>
                  <a:lnTo>
                    <a:pt x="231" y="3251"/>
                  </a:lnTo>
                  <a:lnTo>
                    <a:pt x="224" y="3276"/>
                  </a:lnTo>
                  <a:lnTo>
                    <a:pt x="193" y="3266"/>
                  </a:lnTo>
                  <a:close/>
                  <a:moveTo>
                    <a:pt x="200" y="3242"/>
                  </a:moveTo>
                  <a:lnTo>
                    <a:pt x="202" y="3239"/>
                  </a:lnTo>
                  <a:lnTo>
                    <a:pt x="216" y="3247"/>
                  </a:lnTo>
                  <a:lnTo>
                    <a:pt x="200" y="3242"/>
                  </a:lnTo>
                  <a:close/>
                  <a:moveTo>
                    <a:pt x="202" y="3239"/>
                  </a:moveTo>
                  <a:lnTo>
                    <a:pt x="218" y="3208"/>
                  </a:lnTo>
                  <a:lnTo>
                    <a:pt x="246" y="3222"/>
                  </a:lnTo>
                  <a:lnTo>
                    <a:pt x="230" y="3254"/>
                  </a:lnTo>
                  <a:lnTo>
                    <a:pt x="202" y="3239"/>
                  </a:lnTo>
                  <a:close/>
                  <a:moveTo>
                    <a:pt x="247" y="3219"/>
                  </a:moveTo>
                  <a:lnTo>
                    <a:pt x="246" y="3222"/>
                  </a:lnTo>
                  <a:lnTo>
                    <a:pt x="232" y="3215"/>
                  </a:lnTo>
                  <a:lnTo>
                    <a:pt x="247" y="3219"/>
                  </a:lnTo>
                  <a:close/>
                  <a:moveTo>
                    <a:pt x="216" y="3210"/>
                  </a:moveTo>
                  <a:lnTo>
                    <a:pt x="225" y="3186"/>
                  </a:lnTo>
                  <a:lnTo>
                    <a:pt x="255" y="3196"/>
                  </a:lnTo>
                  <a:lnTo>
                    <a:pt x="247" y="3219"/>
                  </a:lnTo>
                  <a:lnTo>
                    <a:pt x="216" y="3210"/>
                  </a:lnTo>
                  <a:close/>
                  <a:moveTo>
                    <a:pt x="225" y="3186"/>
                  </a:moveTo>
                  <a:lnTo>
                    <a:pt x="226" y="3184"/>
                  </a:lnTo>
                  <a:lnTo>
                    <a:pt x="226" y="3182"/>
                  </a:lnTo>
                  <a:lnTo>
                    <a:pt x="240" y="3191"/>
                  </a:lnTo>
                  <a:lnTo>
                    <a:pt x="225" y="3186"/>
                  </a:lnTo>
                  <a:close/>
                  <a:moveTo>
                    <a:pt x="226" y="3182"/>
                  </a:moveTo>
                  <a:lnTo>
                    <a:pt x="242" y="3158"/>
                  </a:lnTo>
                  <a:lnTo>
                    <a:pt x="269" y="3175"/>
                  </a:lnTo>
                  <a:lnTo>
                    <a:pt x="253" y="3200"/>
                  </a:lnTo>
                  <a:lnTo>
                    <a:pt x="226" y="3182"/>
                  </a:lnTo>
                  <a:close/>
                  <a:moveTo>
                    <a:pt x="271" y="3171"/>
                  </a:moveTo>
                  <a:lnTo>
                    <a:pt x="271" y="3174"/>
                  </a:lnTo>
                  <a:lnTo>
                    <a:pt x="269" y="3175"/>
                  </a:lnTo>
                  <a:lnTo>
                    <a:pt x="256" y="3166"/>
                  </a:lnTo>
                  <a:lnTo>
                    <a:pt x="271" y="3171"/>
                  </a:lnTo>
                  <a:close/>
                  <a:moveTo>
                    <a:pt x="241" y="3162"/>
                  </a:moveTo>
                  <a:lnTo>
                    <a:pt x="248" y="3138"/>
                  </a:lnTo>
                  <a:lnTo>
                    <a:pt x="279" y="3148"/>
                  </a:lnTo>
                  <a:lnTo>
                    <a:pt x="271" y="3171"/>
                  </a:lnTo>
                  <a:lnTo>
                    <a:pt x="241" y="3162"/>
                  </a:lnTo>
                  <a:close/>
                  <a:moveTo>
                    <a:pt x="279" y="3147"/>
                  </a:moveTo>
                  <a:lnTo>
                    <a:pt x="279" y="3148"/>
                  </a:lnTo>
                  <a:lnTo>
                    <a:pt x="264" y="3143"/>
                  </a:lnTo>
                  <a:lnTo>
                    <a:pt x="279" y="3147"/>
                  </a:lnTo>
                  <a:close/>
                  <a:moveTo>
                    <a:pt x="248" y="3139"/>
                  </a:moveTo>
                  <a:lnTo>
                    <a:pt x="257" y="3107"/>
                  </a:lnTo>
                  <a:lnTo>
                    <a:pt x="288" y="3115"/>
                  </a:lnTo>
                  <a:lnTo>
                    <a:pt x="279" y="3147"/>
                  </a:lnTo>
                  <a:lnTo>
                    <a:pt x="248" y="3139"/>
                  </a:lnTo>
                  <a:close/>
                  <a:moveTo>
                    <a:pt x="257" y="3107"/>
                  </a:moveTo>
                  <a:lnTo>
                    <a:pt x="257" y="3105"/>
                  </a:lnTo>
                  <a:lnTo>
                    <a:pt x="258" y="3102"/>
                  </a:lnTo>
                  <a:lnTo>
                    <a:pt x="272" y="3111"/>
                  </a:lnTo>
                  <a:lnTo>
                    <a:pt x="257" y="3107"/>
                  </a:lnTo>
                  <a:close/>
                  <a:moveTo>
                    <a:pt x="258" y="3102"/>
                  </a:moveTo>
                  <a:lnTo>
                    <a:pt x="274" y="3078"/>
                  </a:lnTo>
                  <a:lnTo>
                    <a:pt x="301" y="3096"/>
                  </a:lnTo>
                  <a:lnTo>
                    <a:pt x="285" y="3120"/>
                  </a:lnTo>
                  <a:lnTo>
                    <a:pt x="258" y="3102"/>
                  </a:lnTo>
                  <a:close/>
                  <a:moveTo>
                    <a:pt x="303" y="3094"/>
                  </a:moveTo>
                  <a:lnTo>
                    <a:pt x="301" y="3096"/>
                  </a:lnTo>
                  <a:lnTo>
                    <a:pt x="288" y="3086"/>
                  </a:lnTo>
                  <a:lnTo>
                    <a:pt x="303" y="3094"/>
                  </a:lnTo>
                  <a:close/>
                  <a:moveTo>
                    <a:pt x="274" y="3080"/>
                  </a:moveTo>
                  <a:lnTo>
                    <a:pt x="282" y="3064"/>
                  </a:lnTo>
                  <a:lnTo>
                    <a:pt x="310" y="3078"/>
                  </a:lnTo>
                  <a:lnTo>
                    <a:pt x="303" y="3094"/>
                  </a:lnTo>
                  <a:lnTo>
                    <a:pt x="274" y="3080"/>
                  </a:lnTo>
                  <a:close/>
                  <a:moveTo>
                    <a:pt x="282" y="3064"/>
                  </a:moveTo>
                  <a:lnTo>
                    <a:pt x="283" y="3062"/>
                  </a:lnTo>
                  <a:lnTo>
                    <a:pt x="297" y="3070"/>
                  </a:lnTo>
                  <a:lnTo>
                    <a:pt x="282" y="3064"/>
                  </a:lnTo>
                  <a:close/>
                  <a:moveTo>
                    <a:pt x="283" y="3062"/>
                  </a:moveTo>
                  <a:lnTo>
                    <a:pt x="299" y="3038"/>
                  </a:lnTo>
                  <a:lnTo>
                    <a:pt x="325" y="3056"/>
                  </a:lnTo>
                  <a:lnTo>
                    <a:pt x="309" y="3080"/>
                  </a:lnTo>
                  <a:lnTo>
                    <a:pt x="283" y="3062"/>
                  </a:lnTo>
                  <a:close/>
                  <a:moveTo>
                    <a:pt x="327" y="3052"/>
                  </a:moveTo>
                  <a:lnTo>
                    <a:pt x="326" y="3054"/>
                  </a:lnTo>
                  <a:lnTo>
                    <a:pt x="325" y="3056"/>
                  </a:lnTo>
                  <a:lnTo>
                    <a:pt x="313" y="3047"/>
                  </a:lnTo>
                  <a:lnTo>
                    <a:pt x="327" y="3052"/>
                  </a:lnTo>
                  <a:close/>
                  <a:moveTo>
                    <a:pt x="297" y="3042"/>
                  </a:moveTo>
                  <a:lnTo>
                    <a:pt x="305" y="3017"/>
                  </a:lnTo>
                  <a:lnTo>
                    <a:pt x="335" y="3027"/>
                  </a:lnTo>
                  <a:lnTo>
                    <a:pt x="327" y="3052"/>
                  </a:lnTo>
                  <a:lnTo>
                    <a:pt x="297" y="3042"/>
                  </a:lnTo>
                  <a:close/>
                  <a:moveTo>
                    <a:pt x="305" y="3017"/>
                  </a:moveTo>
                  <a:lnTo>
                    <a:pt x="305" y="3016"/>
                  </a:lnTo>
                  <a:lnTo>
                    <a:pt x="306" y="3014"/>
                  </a:lnTo>
                  <a:lnTo>
                    <a:pt x="320" y="3022"/>
                  </a:lnTo>
                  <a:lnTo>
                    <a:pt x="305" y="3017"/>
                  </a:lnTo>
                  <a:close/>
                  <a:moveTo>
                    <a:pt x="306" y="3014"/>
                  </a:moveTo>
                  <a:lnTo>
                    <a:pt x="322" y="2990"/>
                  </a:lnTo>
                  <a:lnTo>
                    <a:pt x="349" y="3008"/>
                  </a:lnTo>
                  <a:lnTo>
                    <a:pt x="333" y="3032"/>
                  </a:lnTo>
                  <a:lnTo>
                    <a:pt x="306" y="3014"/>
                  </a:lnTo>
                  <a:close/>
                  <a:moveTo>
                    <a:pt x="351" y="3006"/>
                  </a:moveTo>
                  <a:lnTo>
                    <a:pt x="349" y="3008"/>
                  </a:lnTo>
                  <a:lnTo>
                    <a:pt x="336" y="2999"/>
                  </a:lnTo>
                  <a:lnTo>
                    <a:pt x="351" y="3006"/>
                  </a:lnTo>
                  <a:close/>
                  <a:moveTo>
                    <a:pt x="322" y="2992"/>
                  </a:moveTo>
                  <a:lnTo>
                    <a:pt x="330" y="2976"/>
                  </a:lnTo>
                  <a:lnTo>
                    <a:pt x="358" y="2990"/>
                  </a:lnTo>
                  <a:lnTo>
                    <a:pt x="351" y="3006"/>
                  </a:lnTo>
                  <a:lnTo>
                    <a:pt x="322" y="2992"/>
                  </a:lnTo>
                  <a:close/>
                  <a:moveTo>
                    <a:pt x="359" y="2988"/>
                  </a:moveTo>
                  <a:lnTo>
                    <a:pt x="358" y="2990"/>
                  </a:lnTo>
                  <a:lnTo>
                    <a:pt x="345" y="2983"/>
                  </a:lnTo>
                  <a:lnTo>
                    <a:pt x="359" y="2988"/>
                  </a:lnTo>
                  <a:close/>
                  <a:moveTo>
                    <a:pt x="329" y="2978"/>
                  </a:moveTo>
                  <a:lnTo>
                    <a:pt x="337" y="2953"/>
                  </a:lnTo>
                  <a:lnTo>
                    <a:pt x="367" y="2964"/>
                  </a:lnTo>
                  <a:lnTo>
                    <a:pt x="359" y="2988"/>
                  </a:lnTo>
                  <a:lnTo>
                    <a:pt x="329" y="2978"/>
                  </a:lnTo>
                  <a:close/>
                  <a:moveTo>
                    <a:pt x="337" y="2953"/>
                  </a:moveTo>
                  <a:lnTo>
                    <a:pt x="338" y="2950"/>
                  </a:lnTo>
                  <a:lnTo>
                    <a:pt x="341" y="2947"/>
                  </a:lnTo>
                  <a:lnTo>
                    <a:pt x="352" y="2958"/>
                  </a:lnTo>
                  <a:lnTo>
                    <a:pt x="337" y="2953"/>
                  </a:lnTo>
                  <a:close/>
                  <a:moveTo>
                    <a:pt x="341" y="2947"/>
                  </a:moveTo>
                  <a:lnTo>
                    <a:pt x="357" y="2931"/>
                  </a:lnTo>
                  <a:lnTo>
                    <a:pt x="379" y="2955"/>
                  </a:lnTo>
                  <a:lnTo>
                    <a:pt x="363" y="2971"/>
                  </a:lnTo>
                  <a:lnTo>
                    <a:pt x="341" y="2947"/>
                  </a:lnTo>
                  <a:close/>
                  <a:moveTo>
                    <a:pt x="383" y="2948"/>
                  </a:moveTo>
                  <a:lnTo>
                    <a:pt x="381" y="2952"/>
                  </a:lnTo>
                  <a:lnTo>
                    <a:pt x="379" y="2955"/>
                  </a:lnTo>
                  <a:lnTo>
                    <a:pt x="368" y="2942"/>
                  </a:lnTo>
                  <a:lnTo>
                    <a:pt x="383" y="2948"/>
                  </a:lnTo>
                  <a:close/>
                  <a:moveTo>
                    <a:pt x="353" y="2937"/>
                  </a:moveTo>
                  <a:lnTo>
                    <a:pt x="361" y="2914"/>
                  </a:lnTo>
                  <a:lnTo>
                    <a:pt x="391" y="2924"/>
                  </a:lnTo>
                  <a:lnTo>
                    <a:pt x="383" y="2948"/>
                  </a:lnTo>
                  <a:lnTo>
                    <a:pt x="353" y="2937"/>
                  </a:lnTo>
                  <a:close/>
                  <a:moveTo>
                    <a:pt x="361" y="2914"/>
                  </a:moveTo>
                  <a:lnTo>
                    <a:pt x="362" y="2910"/>
                  </a:lnTo>
                  <a:lnTo>
                    <a:pt x="364" y="2908"/>
                  </a:lnTo>
                  <a:lnTo>
                    <a:pt x="377" y="2919"/>
                  </a:lnTo>
                  <a:lnTo>
                    <a:pt x="361" y="2914"/>
                  </a:lnTo>
                  <a:close/>
                  <a:moveTo>
                    <a:pt x="364" y="2908"/>
                  </a:moveTo>
                  <a:lnTo>
                    <a:pt x="380" y="2892"/>
                  </a:lnTo>
                  <a:lnTo>
                    <a:pt x="404" y="2914"/>
                  </a:lnTo>
                  <a:lnTo>
                    <a:pt x="388" y="2930"/>
                  </a:lnTo>
                  <a:lnTo>
                    <a:pt x="364" y="2908"/>
                  </a:lnTo>
                  <a:close/>
                  <a:moveTo>
                    <a:pt x="407" y="2908"/>
                  </a:moveTo>
                  <a:lnTo>
                    <a:pt x="406" y="2912"/>
                  </a:lnTo>
                  <a:lnTo>
                    <a:pt x="404" y="2914"/>
                  </a:lnTo>
                  <a:lnTo>
                    <a:pt x="393" y="2903"/>
                  </a:lnTo>
                  <a:lnTo>
                    <a:pt x="407" y="2908"/>
                  </a:lnTo>
                  <a:close/>
                  <a:moveTo>
                    <a:pt x="377" y="2898"/>
                  </a:moveTo>
                  <a:lnTo>
                    <a:pt x="385" y="2873"/>
                  </a:lnTo>
                  <a:lnTo>
                    <a:pt x="415" y="2884"/>
                  </a:lnTo>
                  <a:lnTo>
                    <a:pt x="407" y="2908"/>
                  </a:lnTo>
                  <a:lnTo>
                    <a:pt x="377" y="2898"/>
                  </a:lnTo>
                  <a:close/>
                  <a:moveTo>
                    <a:pt x="385" y="2873"/>
                  </a:moveTo>
                  <a:lnTo>
                    <a:pt x="386" y="2871"/>
                  </a:lnTo>
                  <a:lnTo>
                    <a:pt x="389" y="2867"/>
                  </a:lnTo>
                  <a:lnTo>
                    <a:pt x="400" y="2879"/>
                  </a:lnTo>
                  <a:lnTo>
                    <a:pt x="385" y="2873"/>
                  </a:lnTo>
                  <a:close/>
                  <a:moveTo>
                    <a:pt x="389" y="2867"/>
                  </a:moveTo>
                  <a:lnTo>
                    <a:pt x="405" y="2851"/>
                  </a:lnTo>
                  <a:lnTo>
                    <a:pt x="427" y="2875"/>
                  </a:lnTo>
                  <a:lnTo>
                    <a:pt x="411" y="2891"/>
                  </a:lnTo>
                  <a:lnTo>
                    <a:pt x="389" y="2867"/>
                  </a:lnTo>
                  <a:close/>
                  <a:moveTo>
                    <a:pt x="431" y="2870"/>
                  </a:moveTo>
                  <a:lnTo>
                    <a:pt x="430" y="2872"/>
                  </a:lnTo>
                  <a:lnTo>
                    <a:pt x="427" y="2875"/>
                  </a:lnTo>
                  <a:lnTo>
                    <a:pt x="416" y="2863"/>
                  </a:lnTo>
                  <a:lnTo>
                    <a:pt x="431" y="2870"/>
                  </a:lnTo>
                  <a:close/>
                  <a:moveTo>
                    <a:pt x="402" y="2856"/>
                  </a:moveTo>
                  <a:lnTo>
                    <a:pt x="410" y="2840"/>
                  </a:lnTo>
                  <a:lnTo>
                    <a:pt x="438" y="2854"/>
                  </a:lnTo>
                  <a:lnTo>
                    <a:pt x="431" y="2870"/>
                  </a:lnTo>
                  <a:lnTo>
                    <a:pt x="402" y="2856"/>
                  </a:lnTo>
                  <a:close/>
                  <a:moveTo>
                    <a:pt x="439" y="2852"/>
                  </a:moveTo>
                  <a:lnTo>
                    <a:pt x="438" y="2854"/>
                  </a:lnTo>
                  <a:lnTo>
                    <a:pt x="425" y="2847"/>
                  </a:lnTo>
                  <a:lnTo>
                    <a:pt x="439" y="2852"/>
                  </a:lnTo>
                  <a:close/>
                  <a:moveTo>
                    <a:pt x="409" y="2843"/>
                  </a:moveTo>
                  <a:lnTo>
                    <a:pt x="417" y="2818"/>
                  </a:lnTo>
                  <a:lnTo>
                    <a:pt x="447" y="2828"/>
                  </a:lnTo>
                  <a:lnTo>
                    <a:pt x="439" y="2852"/>
                  </a:lnTo>
                  <a:lnTo>
                    <a:pt x="409" y="2843"/>
                  </a:lnTo>
                  <a:close/>
                  <a:moveTo>
                    <a:pt x="417" y="2818"/>
                  </a:moveTo>
                  <a:lnTo>
                    <a:pt x="418" y="2814"/>
                  </a:lnTo>
                  <a:lnTo>
                    <a:pt x="421" y="2812"/>
                  </a:lnTo>
                  <a:lnTo>
                    <a:pt x="432" y="2823"/>
                  </a:lnTo>
                  <a:lnTo>
                    <a:pt x="417" y="2818"/>
                  </a:lnTo>
                  <a:close/>
                  <a:moveTo>
                    <a:pt x="421" y="2812"/>
                  </a:moveTo>
                  <a:lnTo>
                    <a:pt x="437" y="2796"/>
                  </a:lnTo>
                  <a:lnTo>
                    <a:pt x="459" y="2818"/>
                  </a:lnTo>
                  <a:lnTo>
                    <a:pt x="443" y="2834"/>
                  </a:lnTo>
                  <a:lnTo>
                    <a:pt x="421" y="2812"/>
                  </a:lnTo>
                  <a:close/>
                  <a:moveTo>
                    <a:pt x="463" y="2814"/>
                  </a:moveTo>
                  <a:lnTo>
                    <a:pt x="462" y="2817"/>
                  </a:lnTo>
                  <a:lnTo>
                    <a:pt x="459" y="2818"/>
                  </a:lnTo>
                  <a:lnTo>
                    <a:pt x="448" y="2807"/>
                  </a:lnTo>
                  <a:lnTo>
                    <a:pt x="463" y="2814"/>
                  </a:lnTo>
                  <a:close/>
                  <a:moveTo>
                    <a:pt x="433" y="2799"/>
                  </a:moveTo>
                  <a:lnTo>
                    <a:pt x="442" y="2783"/>
                  </a:lnTo>
                  <a:lnTo>
                    <a:pt x="470" y="2798"/>
                  </a:lnTo>
                  <a:lnTo>
                    <a:pt x="463" y="2814"/>
                  </a:lnTo>
                  <a:lnTo>
                    <a:pt x="433" y="2799"/>
                  </a:lnTo>
                  <a:close/>
                  <a:moveTo>
                    <a:pt x="442" y="2783"/>
                  </a:moveTo>
                  <a:lnTo>
                    <a:pt x="443" y="2781"/>
                  </a:lnTo>
                  <a:lnTo>
                    <a:pt x="444" y="2780"/>
                  </a:lnTo>
                  <a:lnTo>
                    <a:pt x="457" y="2791"/>
                  </a:lnTo>
                  <a:lnTo>
                    <a:pt x="442" y="2783"/>
                  </a:lnTo>
                  <a:close/>
                  <a:moveTo>
                    <a:pt x="444" y="2780"/>
                  </a:moveTo>
                  <a:lnTo>
                    <a:pt x="460" y="2764"/>
                  </a:lnTo>
                  <a:lnTo>
                    <a:pt x="484" y="2786"/>
                  </a:lnTo>
                  <a:lnTo>
                    <a:pt x="468" y="2802"/>
                  </a:lnTo>
                  <a:lnTo>
                    <a:pt x="444" y="2780"/>
                  </a:lnTo>
                  <a:close/>
                  <a:moveTo>
                    <a:pt x="486" y="2782"/>
                  </a:moveTo>
                  <a:lnTo>
                    <a:pt x="485" y="2785"/>
                  </a:lnTo>
                  <a:lnTo>
                    <a:pt x="484" y="2786"/>
                  </a:lnTo>
                  <a:lnTo>
                    <a:pt x="473" y="2775"/>
                  </a:lnTo>
                  <a:lnTo>
                    <a:pt x="486" y="2782"/>
                  </a:lnTo>
                  <a:close/>
                  <a:moveTo>
                    <a:pt x="458" y="2767"/>
                  </a:moveTo>
                  <a:lnTo>
                    <a:pt x="465" y="2751"/>
                  </a:lnTo>
                  <a:lnTo>
                    <a:pt x="495" y="2766"/>
                  </a:lnTo>
                  <a:lnTo>
                    <a:pt x="486" y="2782"/>
                  </a:lnTo>
                  <a:lnTo>
                    <a:pt x="458" y="2767"/>
                  </a:lnTo>
                  <a:close/>
                  <a:moveTo>
                    <a:pt x="465" y="2751"/>
                  </a:moveTo>
                  <a:lnTo>
                    <a:pt x="466" y="2750"/>
                  </a:lnTo>
                  <a:lnTo>
                    <a:pt x="480" y="2759"/>
                  </a:lnTo>
                  <a:lnTo>
                    <a:pt x="465" y="2751"/>
                  </a:lnTo>
                  <a:close/>
                  <a:moveTo>
                    <a:pt x="466" y="2750"/>
                  </a:moveTo>
                  <a:lnTo>
                    <a:pt x="482" y="2726"/>
                  </a:lnTo>
                  <a:lnTo>
                    <a:pt x="510" y="2744"/>
                  </a:lnTo>
                  <a:lnTo>
                    <a:pt x="494" y="2767"/>
                  </a:lnTo>
                  <a:lnTo>
                    <a:pt x="466" y="2750"/>
                  </a:lnTo>
                  <a:close/>
                  <a:moveTo>
                    <a:pt x="511" y="2742"/>
                  </a:moveTo>
                  <a:lnTo>
                    <a:pt x="510" y="2744"/>
                  </a:lnTo>
                  <a:lnTo>
                    <a:pt x="496" y="2735"/>
                  </a:lnTo>
                  <a:lnTo>
                    <a:pt x="511" y="2742"/>
                  </a:lnTo>
                  <a:close/>
                  <a:moveTo>
                    <a:pt x="481" y="2728"/>
                  </a:moveTo>
                  <a:lnTo>
                    <a:pt x="490" y="2712"/>
                  </a:lnTo>
                  <a:lnTo>
                    <a:pt x="518" y="2726"/>
                  </a:lnTo>
                  <a:lnTo>
                    <a:pt x="511" y="2742"/>
                  </a:lnTo>
                  <a:lnTo>
                    <a:pt x="481" y="2728"/>
                  </a:lnTo>
                  <a:close/>
                  <a:moveTo>
                    <a:pt x="490" y="2712"/>
                  </a:moveTo>
                  <a:lnTo>
                    <a:pt x="497" y="2696"/>
                  </a:lnTo>
                  <a:lnTo>
                    <a:pt x="527" y="2709"/>
                  </a:lnTo>
                  <a:lnTo>
                    <a:pt x="518" y="2726"/>
                  </a:lnTo>
                  <a:lnTo>
                    <a:pt x="490" y="2712"/>
                  </a:lnTo>
                  <a:close/>
                  <a:moveTo>
                    <a:pt x="497" y="2696"/>
                  </a:moveTo>
                  <a:lnTo>
                    <a:pt x="498" y="2693"/>
                  </a:lnTo>
                  <a:lnTo>
                    <a:pt x="501" y="2691"/>
                  </a:lnTo>
                  <a:lnTo>
                    <a:pt x="512" y="2703"/>
                  </a:lnTo>
                  <a:lnTo>
                    <a:pt x="497" y="2696"/>
                  </a:lnTo>
                  <a:close/>
                  <a:moveTo>
                    <a:pt x="501" y="2691"/>
                  </a:moveTo>
                  <a:lnTo>
                    <a:pt x="517" y="2675"/>
                  </a:lnTo>
                  <a:lnTo>
                    <a:pt x="539" y="2698"/>
                  </a:lnTo>
                  <a:lnTo>
                    <a:pt x="523" y="2714"/>
                  </a:lnTo>
                  <a:lnTo>
                    <a:pt x="501" y="2691"/>
                  </a:lnTo>
                  <a:close/>
                  <a:moveTo>
                    <a:pt x="543" y="2693"/>
                  </a:moveTo>
                  <a:lnTo>
                    <a:pt x="542" y="2696"/>
                  </a:lnTo>
                  <a:lnTo>
                    <a:pt x="539" y="2698"/>
                  </a:lnTo>
                  <a:lnTo>
                    <a:pt x="528" y="2687"/>
                  </a:lnTo>
                  <a:lnTo>
                    <a:pt x="543" y="2693"/>
                  </a:lnTo>
                  <a:close/>
                  <a:moveTo>
                    <a:pt x="513" y="2680"/>
                  </a:moveTo>
                  <a:lnTo>
                    <a:pt x="522" y="2664"/>
                  </a:lnTo>
                  <a:lnTo>
                    <a:pt x="550" y="2677"/>
                  </a:lnTo>
                  <a:lnTo>
                    <a:pt x="543" y="2693"/>
                  </a:lnTo>
                  <a:lnTo>
                    <a:pt x="513" y="2680"/>
                  </a:lnTo>
                  <a:close/>
                  <a:moveTo>
                    <a:pt x="522" y="2664"/>
                  </a:moveTo>
                  <a:lnTo>
                    <a:pt x="524" y="2659"/>
                  </a:lnTo>
                  <a:lnTo>
                    <a:pt x="529" y="2657"/>
                  </a:lnTo>
                  <a:lnTo>
                    <a:pt x="537" y="2671"/>
                  </a:lnTo>
                  <a:lnTo>
                    <a:pt x="522" y="2664"/>
                  </a:lnTo>
                  <a:close/>
                  <a:moveTo>
                    <a:pt x="529" y="2657"/>
                  </a:moveTo>
                  <a:lnTo>
                    <a:pt x="545" y="2649"/>
                  </a:lnTo>
                  <a:lnTo>
                    <a:pt x="559" y="2677"/>
                  </a:lnTo>
                  <a:lnTo>
                    <a:pt x="543" y="2685"/>
                  </a:lnTo>
                  <a:lnTo>
                    <a:pt x="529" y="2657"/>
                  </a:lnTo>
                  <a:close/>
                  <a:moveTo>
                    <a:pt x="566" y="2670"/>
                  </a:moveTo>
                  <a:lnTo>
                    <a:pt x="564" y="2675"/>
                  </a:lnTo>
                  <a:lnTo>
                    <a:pt x="559" y="2677"/>
                  </a:lnTo>
                  <a:lnTo>
                    <a:pt x="551" y="2663"/>
                  </a:lnTo>
                  <a:lnTo>
                    <a:pt x="566" y="2670"/>
                  </a:lnTo>
                  <a:close/>
                  <a:moveTo>
                    <a:pt x="538" y="2655"/>
                  </a:moveTo>
                  <a:lnTo>
                    <a:pt x="545" y="2639"/>
                  </a:lnTo>
                  <a:lnTo>
                    <a:pt x="575" y="2654"/>
                  </a:lnTo>
                  <a:lnTo>
                    <a:pt x="566" y="2670"/>
                  </a:lnTo>
                  <a:lnTo>
                    <a:pt x="538" y="2655"/>
                  </a:lnTo>
                  <a:close/>
                  <a:moveTo>
                    <a:pt x="545" y="2639"/>
                  </a:moveTo>
                  <a:lnTo>
                    <a:pt x="546" y="2637"/>
                  </a:lnTo>
                  <a:lnTo>
                    <a:pt x="549" y="2636"/>
                  </a:lnTo>
                  <a:lnTo>
                    <a:pt x="560" y="2647"/>
                  </a:lnTo>
                  <a:lnTo>
                    <a:pt x="545" y="2639"/>
                  </a:lnTo>
                  <a:close/>
                  <a:moveTo>
                    <a:pt x="549" y="2636"/>
                  </a:moveTo>
                  <a:lnTo>
                    <a:pt x="565" y="2620"/>
                  </a:lnTo>
                  <a:lnTo>
                    <a:pt x="587" y="2642"/>
                  </a:lnTo>
                  <a:lnTo>
                    <a:pt x="571" y="2658"/>
                  </a:lnTo>
                  <a:lnTo>
                    <a:pt x="549" y="2636"/>
                  </a:lnTo>
                  <a:close/>
                  <a:moveTo>
                    <a:pt x="591" y="2638"/>
                  </a:moveTo>
                  <a:lnTo>
                    <a:pt x="590" y="2641"/>
                  </a:lnTo>
                  <a:lnTo>
                    <a:pt x="587" y="2642"/>
                  </a:lnTo>
                  <a:lnTo>
                    <a:pt x="576" y="2631"/>
                  </a:lnTo>
                  <a:lnTo>
                    <a:pt x="591" y="2638"/>
                  </a:lnTo>
                  <a:close/>
                  <a:moveTo>
                    <a:pt x="561" y="2623"/>
                  </a:moveTo>
                  <a:lnTo>
                    <a:pt x="570" y="2607"/>
                  </a:lnTo>
                  <a:lnTo>
                    <a:pt x="598" y="2622"/>
                  </a:lnTo>
                  <a:lnTo>
                    <a:pt x="591" y="2638"/>
                  </a:lnTo>
                  <a:lnTo>
                    <a:pt x="561" y="2623"/>
                  </a:lnTo>
                  <a:close/>
                  <a:moveTo>
                    <a:pt x="570" y="2607"/>
                  </a:moveTo>
                  <a:lnTo>
                    <a:pt x="571" y="2605"/>
                  </a:lnTo>
                  <a:lnTo>
                    <a:pt x="572" y="2604"/>
                  </a:lnTo>
                  <a:lnTo>
                    <a:pt x="583" y="2615"/>
                  </a:lnTo>
                  <a:lnTo>
                    <a:pt x="570" y="2607"/>
                  </a:lnTo>
                  <a:close/>
                  <a:moveTo>
                    <a:pt x="572" y="2604"/>
                  </a:moveTo>
                  <a:lnTo>
                    <a:pt x="588" y="2588"/>
                  </a:lnTo>
                  <a:lnTo>
                    <a:pt x="612" y="2610"/>
                  </a:lnTo>
                  <a:lnTo>
                    <a:pt x="596" y="2626"/>
                  </a:lnTo>
                  <a:lnTo>
                    <a:pt x="572" y="2604"/>
                  </a:lnTo>
                  <a:close/>
                  <a:moveTo>
                    <a:pt x="614" y="2606"/>
                  </a:moveTo>
                  <a:lnTo>
                    <a:pt x="613" y="2608"/>
                  </a:lnTo>
                  <a:lnTo>
                    <a:pt x="612" y="2610"/>
                  </a:lnTo>
                  <a:lnTo>
                    <a:pt x="599" y="2599"/>
                  </a:lnTo>
                  <a:lnTo>
                    <a:pt x="614" y="2606"/>
                  </a:lnTo>
                  <a:close/>
                  <a:moveTo>
                    <a:pt x="586" y="2591"/>
                  </a:moveTo>
                  <a:lnTo>
                    <a:pt x="593" y="2575"/>
                  </a:lnTo>
                  <a:lnTo>
                    <a:pt x="623" y="2590"/>
                  </a:lnTo>
                  <a:lnTo>
                    <a:pt x="614" y="2606"/>
                  </a:lnTo>
                  <a:lnTo>
                    <a:pt x="586" y="2591"/>
                  </a:lnTo>
                  <a:close/>
                  <a:moveTo>
                    <a:pt x="593" y="2575"/>
                  </a:moveTo>
                  <a:lnTo>
                    <a:pt x="602" y="2559"/>
                  </a:lnTo>
                  <a:lnTo>
                    <a:pt x="630" y="2574"/>
                  </a:lnTo>
                  <a:lnTo>
                    <a:pt x="623" y="2590"/>
                  </a:lnTo>
                  <a:lnTo>
                    <a:pt x="593" y="2575"/>
                  </a:lnTo>
                  <a:close/>
                  <a:moveTo>
                    <a:pt x="602" y="2559"/>
                  </a:moveTo>
                  <a:lnTo>
                    <a:pt x="604" y="2556"/>
                  </a:lnTo>
                  <a:lnTo>
                    <a:pt x="609" y="2553"/>
                  </a:lnTo>
                  <a:lnTo>
                    <a:pt x="615" y="2567"/>
                  </a:lnTo>
                  <a:lnTo>
                    <a:pt x="602" y="2559"/>
                  </a:lnTo>
                  <a:close/>
                  <a:moveTo>
                    <a:pt x="609" y="2553"/>
                  </a:moveTo>
                  <a:lnTo>
                    <a:pt x="625" y="2544"/>
                  </a:lnTo>
                  <a:lnTo>
                    <a:pt x="639" y="2573"/>
                  </a:lnTo>
                  <a:lnTo>
                    <a:pt x="623" y="2581"/>
                  </a:lnTo>
                  <a:lnTo>
                    <a:pt x="609" y="2553"/>
                  </a:lnTo>
                  <a:close/>
                  <a:moveTo>
                    <a:pt x="646" y="2567"/>
                  </a:moveTo>
                  <a:lnTo>
                    <a:pt x="644" y="2570"/>
                  </a:lnTo>
                  <a:lnTo>
                    <a:pt x="639" y="2573"/>
                  </a:lnTo>
                  <a:lnTo>
                    <a:pt x="631" y="2559"/>
                  </a:lnTo>
                  <a:lnTo>
                    <a:pt x="646" y="2567"/>
                  </a:lnTo>
                  <a:close/>
                  <a:moveTo>
                    <a:pt x="618" y="2552"/>
                  </a:moveTo>
                  <a:lnTo>
                    <a:pt x="625" y="2536"/>
                  </a:lnTo>
                  <a:lnTo>
                    <a:pt x="655" y="2551"/>
                  </a:lnTo>
                  <a:lnTo>
                    <a:pt x="646" y="2567"/>
                  </a:lnTo>
                  <a:lnTo>
                    <a:pt x="618" y="2552"/>
                  </a:lnTo>
                  <a:close/>
                  <a:moveTo>
                    <a:pt x="625" y="2536"/>
                  </a:moveTo>
                  <a:lnTo>
                    <a:pt x="627" y="2533"/>
                  </a:lnTo>
                  <a:lnTo>
                    <a:pt x="629" y="2532"/>
                  </a:lnTo>
                  <a:lnTo>
                    <a:pt x="640" y="2543"/>
                  </a:lnTo>
                  <a:lnTo>
                    <a:pt x="625" y="2536"/>
                  </a:lnTo>
                  <a:close/>
                  <a:moveTo>
                    <a:pt x="629" y="2532"/>
                  </a:moveTo>
                  <a:lnTo>
                    <a:pt x="645" y="2516"/>
                  </a:lnTo>
                  <a:lnTo>
                    <a:pt x="667" y="2538"/>
                  </a:lnTo>
                  <a:lnTo>
                    <a:pt x="651" y="2554"/>
                  </a:lnTo>
                  <a:lnTo>
                    <a:pt x="629" y="2532"/>
                  </a:lnTo>
                  <a:close/>
                  <a:moveTo>
                    <a:pt x="670" y="2535"/>
                  </a:moveTo>
                  <a:lnTo>
                    <a:pt x="668" y="2537"/>
                  </a:lnTo>
                  <a:lnTo>
                    <a:pt x="667" y="2538"/>
                  </a:lnTo>
                  <a:lnTo>
                    <a:pt x="656" y="2527"/>
                  </a:lnTo>
                  <a:lnTo>
                    <a:pt x="670" y="2535"/>
                  </a:lnTo>
                  <a:close/>
                  <a:moveTo>
                    <a:pt x="641" y="2520"/>
                  </a:moveTo>
                  <a:lnTo>
                    <a:pt x="650" y="2504"/>
                  </a:lnTo>
                  <a:lnTo>
                    <a:pt x="678" y="2519"/>
                  </a:lnTo>
                  <a:lnTo>
                    <a:pt x="670" y="2535"/>
                  </a:lnTo>
                  <a:lnTo>
                    <a:pt x="641" y="2520"/>
                  </a:lnTo>
                  <a:close/>
                  <a:moveTo>
                    <a:pt x="650" y="2504"/>
                  </a:moveTo>
                  <a:lnTo>
                    <a:pt x="652" y="2499"/>
                  </a:lnTo>
                  <a:lnTo>
                    <a:pt x="657" y="2496"/>
                  </a:lnTo>
                  <a:lnTo>
                    <a:pt x="663" y="2511"/>
                  </a:lnTo>
                  <a:lnTo>
                    <a:pt x="650" y="2504"/>
                  </a:lnTo>
                  <a:close/>
                  <a:moveTo>
                    <a:pt x="657" y="2496"/>
                  </a:moveTo>
                  <a:lnTo>
                    <a:pt x="673" y="2489"/>
                  </a:lnTo>
                  <a:lnTo>
                    <a:pt x="687" y="2517"/>
                  </a:lnTo>
                  <a:lnTo>
                    <a:pt x="671" y="2525"/>
                  </a:lnTo>
                  <a:lnTo>
                    <a:pt x="657" y="2496"/>
                  </a:lnTo>
                  <a:close/>
                  <a:moveTo>
                    <a:pt x="694" y="2510"/>
                  </a:moveTo>
                  <a:lnTo>
                    <a:pt x="692" y="2515"/>
                  </a:lnTo>
                  <a:lnTo>
                    <a:pt x="687" y="2517"/>
                  </a:lnTo>
                  <a:lnTo>
                    <a:pt x="680" y="2503"/>
                  </a:lnTo>
                  <a:lnTo>
                    <a:pt x="694" y="2510"/>
                  </a:lnTo>
                  <a:close/>
                  <a:moveTo>
                    <a:pt x="666" y="2496"/>
                  </a:moveTo>
                  <a:lnTo>
                    <a:pt x="673" y="2480"/>
                  </a:lnTo>
                  <a:lnTo>
                    <a:pt x="703" y="2494"/>
                  </a:lnTo>
                  <a:lnTo>
                    <a:pt x="694" y="2510"/>
                  </a:lnTo>
                  <a:lnTo>
                    <a:pt x="666" y="2496"/>
                  </a:lnTo>
                  <a:close/>
                  <a:moveTo>
                    <a:pt x="673" y="2480"/>
                  </a:moveTo>
                  <a:lnTo>
                    <a:pt x="673" y="2480"/>
                  </a:lnTo>
                  <a:lnTo>
                    <a:pt x="688" y="2487"/>
                  </a:lnTo>
                  <a:lnTo>
                    <a:pt x="673" y="2480"/>
                  </a:lnTo>
                  <a:close/>
                  <a:moveTo>
                    <a:pt x="673" y="2480"/>
                  </a:moveTo>
                  <a:lnTo>
                    <a:pt x="682" y="2464"/>
                  </a:lnTo>
                  <a:lnTo>
                    <a:pt x="710" y="2478"/>
                  </a:lnTo>
                  <a:lnTo>
                    <a:pt x="702" y="2494"/>
                  </a:lnTo>
                  <a:lnTo>
                    <a:pt x="673" y="2480"/>
                  </a:lnTo>
                  <a:close/>
                  <a:moveTo>
                    <a:pt x="682" y="2464"/>
                  </a:moveTo>
                  <a:lnTo>
                    <a:pt x="684" y="2459"/>
                  </a:lnTo>
                  <a:lnTo>
                    <a:pt x="689" y="2457"/>
                  </a:lnTo>
                  <a:lnTo>
                    <a:pt x="696" y="2471"/>
                  </a:lnTo>
                  <a:lnTo>
                    <a:pt x="682" y="2464"/>
                  </a:lnTo>
                  <a:close/>
                  <a:moveTo>
                    <a:pt x="689" y="2457"/>
                  </a:moveTo>
                  <a:lnTo>
                    <a:pt x="705" y="2448"/>
                  </a:lnTo>
                  <a:lnTo>
                    <a:pt x="719" y="2477"/>
                  </a:lnTo>
                  <a:lnTo>
                    <a:pt x="703" y="2485"/>
                  </a:lnTo>
                  <a:lnTo>
                    <a:pt x="689" y="2457"/>
                  </a:lnTo>
                  <a:close/>
                  <a:moveTo>
                    <a:pt x="726" y="2471"/>
                  </a:moveTo>
                  <a:lnTo>
                    <a:pt x="724" y="2474"/>
                  </a:lnTo>
                  <a:lnTo>
                    <a:pt x="719" y="2477"/>
                  </a:lnTo>
                  <a:lnTo>
                    <a:pt x="712" y="2463"/>
                  </a:lnTo>
                  <a:lnTo>
                    <a:pt x="726" y="2471"/>
                  </a:lnTo>
                  <a:close/>
                  <a:moveTo>
                    <a:pt x="698" y="2456"/>
                  </a:moveTo>
                  <a:lnTo>
                    <a:pt x="705" y="2440"/>
                  </a:lnTo>
                  <a:lnTo>
                    <a:pt x="734" y="2455"/>
                  </a:lnTo>
                  <a:lnTo>
                    <a:pt x="726" y="2471"/>
                  </a:lnTo>
                  <a:lnTo>
                    <a:pt x="698" y="2456"/>
                  </a:lnTo>
                  <a:close/>
                  <a:moveTo>
                    <a:pt x="705" y="2440"/>
                  </a:moveTo>
                  <a:lnTo>
                    <a:pt x="708" y="2435"/>
                  </a:lnTo>
                  <a:lnTo>
                    <a:pt x="713" y="2432"/>
                  </a:lnTo>
                  <a:lnTo>
                    <a:pt x="720" y="2447"/>
                  </a:lnTo>
                  <a:lnTo>
                    <a:pt x="705" y="2440"/>
                  </a:lnTo>
                  <a:close/>
                  <a:moveTo>
                    <a:pt x="713" y="2432"/>
                  </a:moveTo>
                  <a:lnTo>
                    <a:pt x="729" y="2425"/>
                  </a:lnTo>
                  <a:lnTo>
                    <a:pt x="744" y="2453"/>
                  </a:lnTo>
                  <a:lnTo>
                    <a:pt x="728" y="2461"/>
                  </a:lnTo>
                  <a:lnTo>
                    <a:pt x="713" y="2432"/>
                  </a:lnTo>
                  <a:close/>
                  <a:moveTo>
                    <a:pt x="750" y="2446"/>
                  </a:moveTo>
                  <a:lnTo>
                    <a:pt x="747" y="2451"/>
                  </a:lnTo>
                  <a:lnTo>
                    <a:pt x="744" y="2453"/>
                  </a:lnTo>
                  <a:lnTo>
                    <a:pt x="736" y="2438"/>
                  </a:lnTo>
                  <a:lnTo>
                    <a:pt x="750" y="2446"/>
                  </a:lnTo>
                  <a:close/>
                  <a:moveTo>
                    <a:pt x="721" y="2432"/>
                  </a:moveTo>
                  <a:lnTo>
                    <a:pt x="730" y="2416"/>
                  </a:lnTo>
                  <a:lnTo>
                    <a:pt x="758" y="2430"/>
                  </a:lnTo>
                  <a:lnTo>
                    <a:pt x="750" y="2446"/>
                  </a:lnTo>
                  <a:lnTo>
                    <a:pt x="721" y="2432"/>
                  </a:lnTo>
                  <a:close/>
                  <a:moveTo>
                    <a:pt x="730" y="2416"/>
                  </a:moveTo>
                  <a:lnTo>
                    <a:pt x="732" y="2411"/>
                  </a:lnTo>
                  <a:lnTo>
                    <a:pt x="737" y="2409"/>
                  </a:lnTo>
                  <a:lnTo>
                    <a:pt x="744" y="2422"/>
                  </a:lnTo>
                  <a:lnTo>
                    <a:pt x="730" y="2416"/>
                  </a:lnTo>
                  <a:close/>
                  <a:moveTo>
                    <a:pt x="737" y="2409"/>
                  </a:moveTo>
                  <a:lnTo>
                    <a:pt x="753" y="2400"/>
                  </a:lnTo>
                  <a:lnTo>
                    <a:pt x="767" y="2429"/>
                  </a:lnTo>
                  <a:lnTo>
                    <a:pt x="751" y="2437"/>
                  </a:lnTo>
                  <a:lnTo>
                    <a:pt x="737" y="2409"/>
                  </a:lnTo>
                  <a:close/>
                  <a:moveTo>
                    <a:pt x="774" y="2422"/>
                  </a:moveTo>
                  <a:lnTo>
                    <a:pt x="772" y="2427"/>
                  </a:lnTo>
                  <a:lnTo>
                    <a:pt x="767" y="2429"/>
                  </a:lnTo>
                  <a:lnTo>
                    <a:pt x="760" y="2415"/>
                  </a:lnTo>
                  <a:lnTo>
                    <a:pt x="774" y="2422"/>
                  </a:lnTo>
                  <a:close/>
                  <a:moveTo>
                    <a:pt x="746" y="2408"/>
                  </a:moveTo>
                  <a:lnTo>
                    <a:pt x="753" y="2392"/>
                  </a:lnTo>
                  <a:lnTo>
                    <a:pt x="782" y="2406"/>
                  </a:lnTo>
                  <a:lnTo>
                    <a:pt x="774" y="2422"/>
                  </a:lnTo>
                  <a:lnTo>
                    <a:pt x="746" y="2408"/>
                  </a:lnTo>
                  <a:close/>
                  <a:moveTo>
                    <a:pt x="753" y="2392"/>
                  </a:moveTo>
                  <a:lnTo>
                    <a:pt x="762" y="2376"/>
                  </a:lnTo>
                  <a:lnTo>
                    <a:pt x="790" y="2390"/>
                  </a:lnTo>
                  <a:lnTo>
                    <a:pt x="782" y="2406"/>
                  </a:lnTo>
                  <a:lnTo>
                    <a:pt x="753" y="2392"/>
                  </a:lnTo>
                  <a:close/>
                  <a:moveTo>
                    <a:pt x="762" y="2376"/>
                  </a:moveTo>
                  <a:lnTo>
                    <a:pt x="764" y="2371"/>
                  </a:lnTo>
                  <a:lnTo>
                    <a:pt x="769" y="2368"/>
                  </a:lnTo>
                  <a:lnTo>
                    <a:pt x="776" y="2383"/>
                  </a:lnTo>
                  <a:lnTo>
                    <a:pt x="762" y="2376"/>
                  </a:lnTo>
                  <a:close/>
                  <a:moveTo>
                    <a:pt x="769" y="2368"/>
                  </a:moveTo>
                  <a:lnTo>
                    <a:pt x="785" y="2361"/>
                  </a:lnTo>
                  <a:lnTo>
                    <a:pt x="799" y="2389"/>
                  </a:lnTo>
                  <a:lnTo>
                    <a:pt x="783" y="2397"/>
                  </a:lnTo>
                  <a:lnTo>
                    <a:pt x="769" y="2368"/>
                  </a:lnTo>
                  <a:close/>
                  <a:moveTo>
                    <a:pt x="806" y="2382"/>
                  </a:moveTo>
                  <a:lnTo>
                    <a:pt x="804" y="2387"/>
                  </a:lnTo>
                  <a:lnTo>
                    <a:pt x="799" y="2389"/>
                  </a:lnTo>
                  <a:lnTo>
                    <a:pt x="792" y="2374"/>
                  </a:lnTo>
                  <a:lnTo>
                    <a:pt x="806" y="2382"/>
                  </a:lnTo>
                  <a:close/>
                  <a:moveTo>
                    <a:pt x="778" y="2368"/>
                  </a:moveTo>
                  <a:lnTo>
                    <a:pt x="785" y="2352"/>
                  </a:lnTo>
                  <a:lnTo>
                    <a:pt x="814" y="2366"/>
                  </a:lnTo>
                  <a:lnTo>
                    <a:pt x="806" y="2382"/>
                  </a:lnTo>
                  <a:lnTo>
                    <a:pt x="778" y="2368"/>
                  </a:lnTo>
                  <a:close/>
                  <a:moveTo>
                    <a:pt x="785" y="2352"/>
                  </a:moveTo>
                  <a:lnTo>
                    <a:pt x="788" y="2347"/>
                  </a:lnTo>
                  <a:lnTo>
                    <a:pt x="793" y="2345"/>
                  </a:lnTo>
                  <a:lnTo>
                    <a:pt x="800" y="2358"/>
                  </a:lnTo>
                  <a:lnTo>
                    <a:pt x="785" y="2352"/>
                  </a:lnTo>
                  <a:close/>
                  <a:moveTo>
                    <a:pt x="793" y="2345"/>
                  </a:moveTo>
                  <a:lnTo>
                    <a:pt x="809" y="2336"/>
                  </a:lnTo>
                  <a:lnTo>
                    <a:pt x="824" y="2365"/>
                  </a:lnTo>
                  <a:lnTo>
                    <a:pt x="808" y="2373"/>
                  </a:lnTo>
                  <a:lnTo>
                    <a:pt x="793" y="2345"/>
                  </a:lnTo>
                  <a:close/>
                  <a:moveTo>
                    <a:pt x="827" y="2362"/>
                  </a:moveTo>
                  <a:lnTo>
                    <a:pt x="826" y="2363"/>
                  </a:lnTo>
                  <a:lnTo>
                    <a:pt x="824" y="2365"/>
                  </a:lnTo>
                  <a:lnTo>
                    <a:pt x="816" y="2351"/>
                  </a:lnTo>
                  <a:lnTo>
                    <a:pt x="827" y="2362"/>
                  </a:lnTo>
                  <a:close/>
                  <a:moveTo>
                    <a:pt x="805" y="2340"/>
                  </a:moveTo>
                  <a:lnTo>
                    <a:pt x="813" y="2331"/>
                  </a:lnTo>
                  <a:lnTo>
                    <a:pt x="835" y="2355"/>
                  </a:lnTo>
                  <a:lnTo>
                    <a:pt x="827" y="2362"/>
                  </a:lnTo>
                  <a:lnTo>
                    <a:pt x="805" y="2340"/>
                  </a:lnTo>
                  <a:close/>
                  <a:moveTo>
                    <a:pt x="835" y="2355"/>
                  </a:moveTo>
                  <a:lnTo>
                    <a:pt x="835" y="2355"/>
                  </a:lnTo>
                  <a:lnTo>
                    <a:pt x="824" y="2342"/>
                  </a:lnTo>
                  <a:lnTo>
                    <a:pt x="835" y="2355"/>
                  </a:lnTo>
                  <a:close/>
                  <a:moveTo>
                    <a:pt x="813" y="2331"/>
                  </a:moveTo>
                  <a:lnTo>
                    <a:pt x="829" y="2315"/>
                  </a:lnTo>
                  <a:lnTo>
                    <a:pt x="851" y="2339"/>
                  </a:lnTo>
                  <a:lnTo>
                    <a:pt x="835" y="2355"/>
                  </a:lnTo>
                  <a:lnTo>
                    <a:pt x="813" y="2331"/>
                  </a:lnTo>
                  <a:close/>
                  <a:moveTo>
                    <a:pt x="829" y="2315"/>
                  </a:moveTo>
                  <a:lnTo>
                    <a:pt x="829" y="2315"/>
                  </a:lnTo>
                  <a:lnTo>
                    <a:pt x="840" y="2326"/>
                  </a:lnTo>
                  <a:lnTo>
                    <a:pt x="829" y="2315"/>
                  </a:lnTo>
                  <a:close/>
                  <a:moveTo>
                    <a:pt x="829" y="2315"/>
                  </a:moveTo>
                  <a:lnTo>
                    <a:pt x="837" y="2308"/>
                  </a:lnTo>
                  <a:lnTo>
                    <a:pt x="859" y="2330"/>
                  </a:lnTo>
                  <a:lnTo>
                    <a:pt x="851" y="2339"/>
                  </a:lnTo>
                  <a:lnTo>
                    <a:pt x="829" y="2315"/>
                  </a:lnTo>
                  <a:close/>
                  <a:moveTo>
                    <a:pt x="862" y="2326"/>
                  </a:moveTo>
                  <a:lnTo>
                    <a:pt x="861" y="2329"/>
                  </a:lnTo>
                  <a:lnTo>
                    <a:pt x="859" y="2330"/>
                  </a:lnTo>
                  <a:lnTo>
                    <a:pt x="848" y="2319"/>
                  </a:lnTo>
                  <a:lnTo>
                    <a:pt x="862" y="2326"/>
                  </a:lnTo>
                  <a:close/>
                  <a:moveTo>
                    <a:pt x="833" y="2312"/>
                  </a:moveTo>
                  <a:lnTo>
                    <a:pt x="842" y="2296"/>
                  </a:lnTo>
                  <a:lnTo>
                    <a:pt x="870" y="2310"/>
                  </a:lnTo>
                  <a:lnTo>
                    <a:pt x="862" y="2326"/>
                  </a:lnTo>
                  <a:lnTo>
                    <a:pt x="833" y="2312"/>
                  </a:lnTo>
                  <a:close/>
                  <a:moveTo>
                    <a:pt x="842" y="2296"/>
                  </a:moveTo>
                  <a:lnTo>
                    <a:pt x="845" y="2291"/>
                  </a:lnTo>
                  <a:lnTo>
                    <a:pt x="848" y="2288"/>
                  </a:lnTo>
                  <a:lnTo>
                    <a:pt x="856" y="2303"/>
                  </a:lnTo>
                  <a:lnTo>
                    <a:pt x="842" y="2296"/>
                  </a:lnTo>
                  <a:close/>
                  <a:moveTo>
                    <a:pt x="848" y="2288"/>
                  </a:moveTo>
                  <a:lnTo>
                    <a:pt x="864" y="2281"/>
                  </a:lnTo>
                  <a:lnTo>
                    <a:pt x="879" y="2309"/>
                  </a:lnTo>
                  <a:lnTo>
                    <a:pt x="863" y="2318"/>
                  </a:lnTo>
                  <a:lnTo>
                    <a:pt x="848" y="2288"/>
                  </a:lnTo>
                  <a:close/>
                  <a:moveTo>
                    <a:pt x="886" y="2302"/>
                  </a:moveTo>
                  <a:lnTo>
                    <a:pt x="884" y="2307"/>
                  </a:lnTo>
                  <a:lnTo>
                    <a:pt x="879" y="2309"/>
                  </a:lnTo>
                  <a:lnTo>
                    <a:pt x="872" y="2294"/>
                  </a:lnTo>
                  <a:lnTo>
                    <a:pt x="886" y="2302"/>
                  </a:lnTo>
                  <a:close/>
                  <a:moveTo>
                    <a:pt x="858" y="2288"/>
                  </a:moveTo>
                  <a:lnTo>
                    <a:pt x="865" y="2272"/>
                  </a:lnTo>
                  <a:lnTo>
                    <a:pt x="894" y="2286"/>
                  </a:lnTo>
                  <a:lnTo>
                    <a:pt x="886" y="2302"/>
                  </a:lnTo>
                  <a:lnTo>
                    <a:pt x="858" y="2288"/>
                  </a:lnTo>
                  <a:close/>
                  <a:moveTo>
                    <a:pt x="865" y="2272"/>
                  </a:moveTo>
                  <a:lnTo>
                    <a:pt x="868" y="2267"/>
                  </a:lnTo>
                  <a:lnTo>
                    <a:pt x="873" y="2265"/>
                  </a:lnTo>
                  <a:lnTo>
                    <a:pt x="880" y="2278"/>
                  </a:lnTo>
                  <a:lnTo>
                    <a:pt x="865" y="2272"/>
                  </a:lnTo>
                  <a:close/>
                  <a:moveTo>
                    <a:pt x="873" y="2265"/>
                  </a:moveTo>
                  <a:lnTo>
                    <a:pt x="889" y="2256"/>
                  </a:lnTo>
                  <a:lnTo>
                    <a:pt x="904" y="2286"/>
                  </a:lnTo>
                  <a:lnTo>
                    <a:pt x="888" y="2293"/>
                  </a:lnTo>
                  <a:lnTo>
                    <a:pt x="873" y="2265"/>
                  </a:lnTo>
                  <a:close/>
                  <a:moveTo>
                    <a:pt x="907" y="2282"/>
                  </a:moveTo>
                  <a:lnTo>
                    <a:pt x="906" y="2285"/>
                  </a:lnTo>
                  <a:lnTo>
                    <a:pt x="904" y="2286"/>
                  </a:lnTo>
                  <a:lnTo>
                    <a:pt x="896" y="2271"/>
                  </a:lnTo>
                  <a:lnTo>
                    <a:pt x="907" y="2282"/>
                  </a:lnTo>
                  <a:close/>
                  <a:moveTo>
                    <a:pt x="885" y="2260"/>
                  </a:moveTo>
                  <a:lnTo>
                    <a:pt x="893" y="2251"/>
                  </a:lnTo>
                  <a:lnTo>
                    <a:pt x="915" y="2275"/>
                  </a:lnTo>
                  <a:lnTo>
                    <a:pt x="907" y="2282"/>
                  </a:lnTo>
                  <a:lnTo>
                    <a:pt x="885" y="2260"/>
                  </a:lnTo>
                  <a:close/>
                  <a:moveTo>
                    <a:pt x="893" y="2251"/>
                  </a:moveTo>
                  <a:lnTo>
                    <a:pt x="909" y="2235"/>
                  </a:lnTo>
                  <a:lnTo>
                    <a:pt x="931" y="2259"/>
                  </a:lnTo>
                  <a:lnTo>
                    <a:pt x="915" y="2275"/>
                  </a:lnTo>
                  <a:lnTo>
                    <a:pt x="893" y="2251"/>
                  </a:lnTo>
                  <a:close/>
                  <a:moveTo>
                    <a:pt x="909" y="2235"/>
                  </a:moveTo>
                  <a:lnTo>
                    <a:pt x="917" y="2228"/>
                  </a:lnTo>
                  <a:lnTo>
                    <a:pt x="939" y="2250"/>
                  </a:lnTo>
                  <a:lnTo>
                    <a:pt x="931" y="2259"/>
                  </a:lnTo>
                  <a:lnTo>
                    <a:pt x="909" y="2235"/>
                  </a:lnTo>
                  <a:close/>
                  <a:moveTo>
                    <a:pt x="917" y="2228"/>
                  </a:moveTo>
                  <a:lnTo>
                    <a:pt x="925" y="2219"/>
                  </a:lnTo>
                  <a:lnTo>
                    <a:pt x="947" y="2243"/>
                  </a:lnTo>
                  <a:lnTo>
                    <a:pt x="939" y="2250"/>
                  </a:lnTo>
                  <a:lnTo>
                    <a:pt x="917" y="2228"/>
                  </a:lnTo>
                  <a:close/>
                  <a:moveTo>
                    <a:pt x="925" y="2219"/>
                  </a:moveTo>
                  <a:lnTo>
                    <a:pt x="941" y="2203"/>
                  </a:lnTo>
                  <a:lnTo>
                    <a:pt x="963" y="2227"/>
                  </a:lnTo>
                  <a:lnTo>
                    <a:pt x="947" y="2243"/>
                  </a:lnTo>
                  <a:lnTo>
                    <a:pt x="925" y="2219"/>
                  </a:lnTo>
                  <a:close/>
                  <a:moveTo>
                    <a:pt x="941" y="2203"/>
                  </a:moveTo>
                  <a:lnTo>
                    <a:pt x="949" y="2196"/>
                  </a:lnTo>
                  <a:lnTo>
                    <a:pt x="971" y="2218"/>
                  </a:lnTo>
                  <a:lnTo>
                    <a:pt x="963" y="2227"/>
                  </a:lnTo>
                  <a:lnTo>
                    <a:pt x="941" y="2203"/>
                  </a:lnTo>
                  <a:close/>
                  <a:moveTo>
                    <a:pt x="949" y="2196"/>
                  </a:moveTo>
                  <a:lnTo>
                    <a:pt x="950" y="2193"/>
                  </a:lnTo>
                  <a:lnTo>
                    <a:pt x="953" y="2192"/>
                  </a:lnTo>
                  <a:lnTo>
                    <a:pt x="960" y="2207"/>
                  </a:lnTo>
                  <a:lnTo>
                    <a:pt x="949" y="2196"/>
                  </a:lnTo>
                  <a:close/>
                  <a:moveTo>
                    <a:pt x="953" y="2192"/>
                  </a:moveTo>
                  <a:lnTo>
                    <a:pt x="969" y="2185"/>
                  </a:lnTo>
                  <a:lnTo>
                    <a:pt x="982" y="2213"/>
                  </a:lnTo>
                  <a:lnTo>
                    <a:pt x="968" y="2222"/>
                  </a:lnTo>
                  <a:lnTo>
                    <a:pt x="953" y="2192"/>
                  </a:lnTo>
                  <a:close/>
                  <a:moveTo>
                    <a:pt x="987" y="2211"/>
                  </a:moveTo>
                  <a:lnTo>
                    <a:pt x="986" y="2212"/>
                  </a:lnTo>
                  <a:lnTo>
                    <a:pt x="982" y="2213"/>
                  </a:lnTo>
                  <a:lnTo>
                    <a:pt x="976" y="2200"/>
                  </a:lnTo>
                  <a:lnTo>
                    <a:pt x="987" y="2211"/>
                  </a:lnTo>
                  <a:close/>
                  <a:moveTo>
                    <a:pt x="965" y="2187"/>
                  </a:moveTo>
                  <a:lnTo>
                    <a:pt x="973" y="2180"/>
                  </a:lnTo>
                  <a:lnTo>
                    <a:pt x="995" y="2202"/>
                  </a:lnTo>
                  <a:lnTo>
                    <a:pt x="987" y="2211"/>
                  </a:lnTo>
                  <a:lnTo>
                    <a:pt x="965" y="2187"/>
                  </a:lnTo>
                  <a:close/>
                  <a:moveTo>
                    <a:pt x="973" y="2180"/>
                  </a:moveTo>
                  <a:lnTo>
                    <a:pt x="989" y="2164"/>
                  </a:lnTo>
                  <a:lnTo>
                    <a:pt x="1011" y="2186"/>
                  </a:lnTo>
                  <a:lnTo>
                    <a:pt x="995" y="2202"/>
                  </a:lnTo>
                  <a:lnTo>
                    <a:pt x="973" y="2180"/>
                  </a:lnTo>
                  <a:close/>
                  <a:moveTo>
                    <a:pt x="989" y="2164"/>
                  </a:moveTo>
                  <a:lnTo>
                    <a:pt x="996" y="2155"/>
                  </a:lnTo>
                  <a:lnTo>
                    <a:pt x="1019" y="2179"/>
                  </a:lnTo>
                  <a:lnTo>
                    <a:pt x="1011" y="2186"/>
                  </a:lnTo>
                  <a:lnTo>
                    <a:pt x="989" y="2164"/>
                  </a:lnTo>
                  <a:close/>
                  <a:moveTo>
                    <a:pt x="996" y="2155"/>
                  </a:moveTo>
                  <a:lnTo>
                    <a:pt x="1005" y="2148"/>
                  </a:lnTo>
                  <a:lnTo>
                    <a:pt x="1027" y="2170"/>
                  </a:lnTo>
                  <a:lnTo>
                    <a:pt x="1019" y="2179"/>
                  </a:lnTo>
                  <a:lnTo>
                    <a:pt x="996" y="2155"/>
                  </a:lnTo>
                  <a:close/>
                  <a:moveTo>
                    <a:pt x="1005" y="2148"/>
                  </a:moveTo>
                  <a:lnTo>
                    <a:pt x="1006" y="2145"/>
                  </a:lnTo>
                  <a:lnTo>
                    <a:pt x="1008" y="2144"/>
                  </a:lnTo>
                  <a:lnTo>
                    <a:pt x="1016" y="2159"/>
                  </a:lnTo>
                  <a:lnTo>
                    <a:pt x="1005" y="2148"/>
                  </a:lnTo>
                  <a:close/>
                  <a:moveTo>
                    <a:pt x="1008" y="2144"/>
                  </a:moveTo>
                  <a:lnTo>
                    <a:pt x="1024" y="2137"/>
                  </a:lnTo>
                  <a:lnTo>
                    <a:pt x="1039" y="2165"/>
                  </a:lnTo>
                  <a:lnTo>
                    <a:pt x="1023" y="2174"/>
                  </a:lnTo>
                  <a:lnTo>
                    <a:pt x="1008" y="2144"/>
                  </a:lnTo>
                  <a:close/>
                  <a:moveTo>
                    <a:pt x="1046" y="2158"/>
                  </a:moveTo>
                  <a:lnTo>
                    <a:pt x="1044" y="2163"/>
                  </a:lnTo>
                  <a:lnTo>
                    <a:pt x="1039" y="2165"/>
                  </a:lnTo>
                  <a:lnTo>
                    <a:pt x="1032" y="2151"/>
                  </a:lnTo>
                  <a:lnTo>
                    <a:pt x="1046" y="2158"/>
                  </a:lnTo>
                  <a:close/>
                  <a:moveTo>
                    <a:pt x="1018" y="2144"/>
                  </a:moveTo>
                  <a:lnTo>
                    <a:pt x="1026" y="2128"/>
                  </a:lnTo>
                  <a:lnTo>
                    <a:pt x="1054" y="2142"/>
                  </a:lnTo>
                  <a:lnTo>
                    <a:pt x="1046" y="2158"/>
                  </a:lnTo>
                  <a:lnTo>
                    <a:pt x="1018" y="2144"/>
                  </a:lnTo>
                  <a:close/>
                  <a:moveTo>
                    <a:pt x="1026" y="2128"/>
                  </a:moveTo>
                  <a:lnTo>
                    <a:pt x="1028" y="2123"/>
                  </a:lnTo>
                  <a:lnTo>
                    <a:pt x="1033" y="2121"/>
                  </a:lnTo>
                  <a:lnTo>
                    <a:pt x="1040" y="2135"/>
                  </a:lnTo>
                  <a:lnTo>
                    <a:pt x="1026" y="2128"/>
                  </a:lnTo>
                  <a:close/>
                  <a:moveTo>
                    <a:pt x="1033" y="2121"/>
                  </a:moveTo>
                  <a:lnTo>
                    <a:pt x="1049" y="2112"/>
                  </a:lnTo>
                  <a:lnTo>
                    <a:pt x="1062" y="2142"/>
                  </a:lnTo>
                  <a:lnTo>
                    <a:pt x="1046" y="2149"/>
                  </a:lnTo>
                  <a:lnTo>
                    <a:pt x="1033" y="2121"/>
                  </a:lnTo>
                  <a:close/>
                  <a:moveTo>
                    <a:pt x="1067" y="2138"/>
                  </a:moveTo>
                  <a:lnTo>
                    <a:pt x="1065" y="2140"/>
                  </a:lnTo>
                  <a:lnTo>
                    <a:pt x="1062" y="2142"/>
                  </a:lnTo>
                  <a:lnTo>
                    <a:pt x="1056" y="2127"/>
                  </a:lnTo>
                  <a:lnTo>
                    <a:pt x="1067" y="2138"/>
                  </a:lnTo>
                  <a:close/>
                  <a:moveTo>
                    <a:pt x="1044" y="2116"/>
                  </a:moveTo>
                  <a:lnTo>
                    <a:pt x="1053" y="2107"/>
                  </a:lnTo>
                  <a:lnTo>
                    <a:pt x="1075" y="2131"/>
                  </a:lnTo>
                  <a:lnTo>
                    <a:pt x="1067" y="2138"/>
                  </a:lnTo>
                  <a:lnTo>
                    <a:pt x="1044" y="2116"/>
                  </a:lnTo>
                  <a:close/>
                  <a:moveTo>
                    <a:pt x="1053" y="2107"/>
                  </a:moveTo>
                  <a:lnTo>
                    <a:pt x="1054" y="2106"/>
                  </a:lnTo>
                  <a:lnTo>
                    <a:pt x="1056" y="2105"/>
                  </a:lnTo>
                  <a:lnTo>
                    <a:pt x="1064" y="2119"/>
                  </a:lnTo>
                  <a:lnTo>
                    <a:pt x="1053" y="2107"/>
                  </a:lnTo>
                  <a:close/>
                  <a:moveTo>
                    <a:pt x="1056" y="2105"/>
                  </a:moveTo>
                  <a:lnTo>
                    <a:pt x="1072" y="2097"/>
                  </a:lnTo>
                  <a:lnTo>
                    <a:pt x="1087" y="2126"/>
                  </a:lnTo>
                  <a:lnTo>
                    <a:pt x="1071" y="2133"/>
                  </a:lnTo>
                  <a:lnTo>
                    <a:pt x="1056" y="2105"/>
                  </a:lnTo>
                  <a:close/>
                  <a:moveTo>
                    <a:pt x="1095" y="2118"/>
                  </a:moveTo>
                  <a:lnTo>
                    <a:pt x="1092" y="2123"/>
                  </a:lnTo>
                  <a:lnTo>
                    <a:pt x="1087" y="2126"/>
                  </a:lnTo>
                  <a:lnTo>
                    <a:pt x="1080" y="2111"/>
                  </a:lnTo>
                  <a:lnTo>
                    <a:pt x="1095" y="2118"/>
                  </a:lnTo>
                  <a:close/>
                  <a:moveTo>
                    <a:pt x="1066" y="2103"/>
                  </a:moveTo>
                  <a:lnTo>
                    <a:pt x="1074" y="2087"/>
                  </a:lnTo>
                  <a:lnTo>
                    <a:pt x="1102" y="2102"/>
                  </a:lnTo>
                  <a:lnTo>
                    <a:pt x="1095" y="2118"/>
                  </a:lnTo>
                  <a:lnTo>
                    <a:pt x="1066" y="2103"/>
                  </a:lnTo>
                  <a:close/>
                  <a:moveTo>
                    <a:pt x="1074" y="2087"/>
                  </a:moveTo>
                  <a:lnTo>
                    <a:pt x="1075" y="2085"/>
                  </a:lnTo>
                  <a:lnTo>
                    <a:pt x="1076" y="2084"/>
                  </a:lnTo>
                  <a:lnTo>
                    <a:pt x="1088" y="2095"/>
                  </a:lnTo>
                  <a:lnTo>
                    <a:pt x="1074" y="2087"/>
                  </a:lnTo>
                  <a:close/>
                  <a:moveTo>
                    <a:pt x="1076" y="2084"/>
                  </a:moveTo>
                  <a:lnTo>
                    <a:pt x="1085" y="2075"/>
                  </a:lnTo>
                  <a:lnTo>
                    <a:pt x="1107" y="2099"/>
                  </a:lnTo>
                  <a:lnTo>
                    <a:pt x="1099" y="2106"/>
                  </a:lnTo>
                  <a:lnTo>
                    <a:pt x="1076" y="2084"/>
                  </a:lnTo>
                  <a:close/>
                  <a:moveTo>
                    <a:pt x="1085" y="2075"/>
                  </a:moveTo>
                  <a:lnTo>
                    <a:pt x="1086" y="2074"/>
                  </a:lnTo>
                  <a:lnTo>
                    <a:pt x="1088" y="2073"/>
                  </a:lnTo>
                  <a:lnTo>
                    <a:pt x="1096" y="2087"/>
                  </a:lnTo>
                  <a:lnTo>
                    <a:pt x="1085" y="2075"/>
                  </a:lnTo>
                  <a:close/>
                  <a:moveTo>
                    <a:pt x="1088" y="2073"/>
                  </a:moveTo>
                  <a:lnTo>
                    <a:pt x="1104" y="2065"/>
                  </a:lnTo>
                  <a:lnTo>
                    <a:pt x="1119" y="2094"/>
                  </a:lnTo>
                  <a:lnTo>
                    <a:pt x="1103" y="2101"/>
                  </a:lnTo>
                  <a:lnTo>
                    <a:pt x="1088" y="2073"/>
                  </a:lnTo>
                  <a:close/>
                  <a:moveTo>
                    <a:pt x="1123" y="2090"/>
                  </a:moveTo>
                  <a:lnTo>
                    <a:pt x="1122" y="2092"/>
                  </a:lnTo>
                  <a:lnTo>
                    <a:pt x="1119" y="2094"/>
                  </a:lnTo>
                  <a:lnTo>
                    <a:pt x="1112" y="2079"/>
                  </a:lnTo>
                  <a:lnTo>
                    <a:pt x="1123" y="2090"/>
                  </a:lnTo>
                  <a:close/>
                  <a:moveTo>
                    <a:pt x="1101" y="2068"/>
                  </a:moveTo>
                  <a:lnTo>
                    <a:pt x="1108" y="2059"/>
                  </a:lnTo>
                  <a:lnTo>
                    <a:pt x="1131" y="2083"/>
                  </a:lnTo>
                  <a:lnTo>
                    <a:pt x="1123" y="2090"/>
                  </a:lnTo>
                  <a:lnTo>
                    <a:pt x="1101" y="2068"/>
                  </a:lnTo>
                  <a:close/>
                  <a:moveTo>
                    <a:pt x="1108" y="2059"/>
                  </a:moveTo>
                  <a:lnTo>
                    <a:pt x="1111" y="2058"/>
                  </a:lnTo>
                  <a:lnTo>
                    <a:pt x="1113" y="2057"/>
                  </a:lnTo>
                  <a:lnTo>
                    <a:pt x="1120" y="2071"/>
                  </a:lnTo>
                  <a:lnTo>
                    <a:pt x="1108" y="2059"/>
                  </a:lnTo>
                  <a:close/>
                  <a:moveTo>
                    <a:pt x="1113" y="2057"/>
                  </a:moveTo>
                  <a:lnTo>
                    <a:pt x="1129" y="2049"/>
                  </a:lnTo>
                  <a:lnTo>
                    <a:pt x="1143" y="2078"/>
                  </a:lnTo>
                  <a:lnTo>
                    <a:pt x="1127" y="2085"/>
                  </a:lnTo>
                  <a:lnTo>
                    <a:pt x="1113" y="2057"/>
                  </a:lnTo>
                  <a:close/>
                  <a:moveTo>
                    <a:pt x="1147" y="2074"/>
                  </a:moveTo>
                  <a:lnTo>
                    <a:pt x="1145" y="2076"/>
                  </a:lnTo>
                  <a:lnTo>
                    <a:pt x="1143" y="2078"/>
                  </a:lnTo>
                  <a:lnTo>
                    <a:pt x="1136" y="2063"/>
                  </a:lnTo>
                  <a:lnTo>
                    <a:pt x="1147" y="2074"/>
                  </a:lnTo>
                  <a:close/>
                  <a:moveTo>
                    <a:pt x="1124" y="2052"/>
                  </a:moveTo>
                  <a:lnTo>
                    <a:pt x="1133" y="2043"/>
                  </a:lnTo>
                  <a:lnTo>
                    <a:pt x="1155" y="2066"/>
                  </a:lnTo>
                  <a:lnTo>
                    <a:pt x="1147" y="2074"/>
                  </a:lnTo>
                  <a:lnTo>
                    <a:pt x="1124" y="2052"/>
                  </a:lnTo>
                  <a:close/>
                  <a:moveTo>
                    <a:pt x="1133" y="2043"/>
                  </a:moveTo>
                  <a:lnTo>
                    <a:pt x="1134" y="2042"/>
                  </a:lnTo>
                  <a:lnTo>
                    <a:pt x="1136" y="2041"/>
                  </a:lnTo>
                  <a:lnTo>
                    <a:pt x="1144" y="2055"/>
                  </a:lnTo>
                  <a:lnTo>
                    <a:pt x="1133" y="2043"/>
                  </a:lnTo>
                  <a:close/>
                  <a:moveTo>
                    <a:pt x="1136" y="2041"/>
                  </a:moveTo>
                  <a:lnTo>
                    <a:pt x="1152" y="2033"/>
                  </a:lnTo>
                  <a:lnTo>
                    <a:pt x="1167" y="2062"/>
                  </a:lnTo>
                  <a:lnTo>
                    <a:pt x="1151" y="2069"/>
                  </a:lnTo>
                  <a:lnTo>
                    <a:pt x="1136" y="2041"/>
                  </a:lnTo>
                  <a:close/>
                  <a:moveTo>
                    <a:pt x="1175" y="2054"/>
                  </a:moveTo>
                  <a:lnTo>
                    <a:pt x="1172" y="2059"/>
                  </a:lnTo>
                  <a:lnTo>
                    <a:pt x="1167" y="2062"/>
                  </a:lnTo>
                  <a:lnTo>
                    <a:pt x="1160" y="2047"/>
                  </a:lnTo>
                  <a:lnTo>
                    <a:pt x="1175" y="2054"/>
                  </a:lnTo>
                  <a:close/>
                  <a:moveTo>
                    <a:pt x="1146" y="2039"/>
                  </a:moveTo>
                  <a:lnTo>
                    <a:pt x="1154" y="2023"/>
                  </a:lnTo>
                  <a:lnTo>
                    <a:pt x="1182" y="2038"/>
                  </a:lnTo>
                  <a:lnTo>
                    <a:pt x="1175" y="2054"/>
                  </a:lnTo>
                  <a:lnTo>
                    <a:pt x="1146" y="2039"/>
                  </a:lnTo>
                  <a:close/>
                  <a:moveTo>
                    <a:pt x="1154" y="2023"/>
                  </a:moveTo>
                  <a:lnTo>
                    <a:pt x="1155" y="2021"/>
                  </a:lnTo>
                  <a:lnTo>
                    <a:pt x="1156" y="2020"/>
                  </a:lnTo>
                  <a:lnTo>
                    <a:pt x="1168" y="2031"/>
                  </a:lnTo>
                  <a:lnTo>
                    <a:pt x="1154" y="2023"/>
                  </a:lnTo>
                  <a:close/>
                  <a:moveTo>
                    <a:pt x="1156" y="2020"/>
                  </a:moveTo>
                  <a:lnTo>
                    <a:pt x="1165" y="2011"/>
                  </a:lnTo>
                  <a:lnTo>
                    <a:pt x="1187" y="2034"/>
                  </a:lnTo>
                  <a:lnTo>
                    <a:pt x="1179" y="2042"/>
                  </a:lnTo>
                  <a:lnTo>
                    <a:pt x="1156" y="2020"/>
                  </a:lnTo>
                  <a:close/>
                  <a:moveTo>
                    <a:pt x="1165" y="2011"/>
                  </a:moveTo>
                  <a:lnTo>
                    <a:pt x="1166" y="2010"/>
                  </a:lnTo>
                  <a:lnTo>
                    <a:pt x="1168" y="2009"/>
                  </a:lnTo>
                  <a:lnTo>
                    <a:pt x="1176" y="2023"/>
                  </a:lnTo>
                  <a:lnTo>
                    <a:pt x="1165" y="2011"/>
                  </a:lnTo>
                  <a:close/>
                  <a:moveTo>
                    <a:pt x="1168" y="2009"/>
                  </a:moveTo>
                  <a:lnTo>
                    <a:pt x="1184" y="2001"/>
                  </a:lnTo>
                  <a:lnTo>
                    <a:pt x="1199" y="2030"/>
                  </a:lnTo>
                  <a:lnTo>
                    <a:pt x="1183" y="2037"/>
                  </a:lnTo>
                  <a:lnTo>
                    <a:pt x="1168" y="2009"/>
                  </a:lnTo>
                  <a:close/>
                  <a:moveTo>
                    <a:pt x="1203" y="2026"/>
                  </a:moveTo>
                  <a:lnTo>
                    <a:pt x="1202" y="2028"/>
                  </a:lnTo>
                  <a:lnTo>
                    <a:pt x="1199" y="2030"/>
                  </a:lnTo>
                  <a:lnTo>
                    <a:pt x="1192" y="2015"/>
                  </a:lnTo>
                  <a:lnTo>
                    <a:pt x="1203" y="2026"/>
                  </a:lnTo>
                  <a:close/>
                  <a:moveTo>
                    <a:pt x="1181" y="2004"/>
                  </a:moveTo>
                  <a:lnTo>
                    <a:pt x="1188" y="1995"/>
                  </a:lnTo>
                  <a:lnTo>
                    <a:pt x="1212" y="2018"/>
                  </a:lnTo>
                  <a:lnTo>
                    <a:pt x="1203" y="2026"/>
                  </a:lnTo>
                  <a:lnTo>
                    <a:pt x="1181" y="2004"/>
                  </a:lnTo>
                  <a:close/>
                  <a:moveTo>
                    <a:pt x="1188" y="1995"/>
                  </a:moveTo>
                  <a:lnTo>
                    <a:pt x="1191" y="1994"/>
                  </a:lnTo>
                  <a:lnTo>
                    <a:pt x="1193" y="1993"/>
                  </a:lnTo>
                  <a:lnTo>
                    <a:pt x="1200" y="2007"/>
                  </a:lnTo>
                  <a:lnTo>
                    <a:pt x="1188" y="1995"/>
                  </a:lnTo>
                  <a:close/>
                  <a:moveTo>
                    <a:pt x="1193" y="1993"/>
                  </a:moveTo>
                  <a:lnTo>
                    <a:pt x="1209" y="1985"/>
                  </a:lnTo>
                  <a:lnTo>
                    <a:pt x="1223" y="2014"/>
                  </a:lnTo>
                  <a:lnTo>
                    <a:pt x="1207" y="2021"/>
                  </a:lnTo>
                  <a:lnTo>
                    <a:pt x="1193" y="1993"/>
                  </a:lnTo>
                  <a:close/>
                  <a:moveTo>
                    <a:pt x="1228" y="2010"/>
                  </a:moveTo>
                  <a:lnTo>
                    <a:pt x="1225" y="2012"/>
                  </a:lnTo>
                  <a:lnTo>
                    <a:pt x="1223" y="2014"/>
                  </a:lnTo>
                  <a:lnTo>
                    <a:pt x="1216" y="1999"/>
                  </a:lnTo>
                  <a:lnTo>
                    <a:pt x="1228" y="2010"/>
                  </a:lnTo>
                  <a:close/>
                  <a:moveTo>
                    <a:pt x="1204" y="1988"/>
                  </a:moveTo>
                  <a:lnTo>
                    <a:pt x="1213" y="1979"/>
                  </a:lnTo>
                  <a:lnTo>
                    <a:pt x="1235" y="2002"/>
                  </a:lnTo>
                  <a:lnTo>
                    <a:pt x="1228" y="2010"/>
                  </a:lnTo>
                  <a:lnTo>
                    <a:pt x="1204" y="1988"/>
                  </a:lnTo>
                  <a:close/>
                  <a:moveTo>
                    <a:pt x="1213" y="1979"/>
                  </a:moveTo>
                  <a:lnTo>
                    <a:pt x="1214" y="1978"/>
                  </a:lnTo>
                  <a:lnTo>
                    <a:pt x="1216" y="1977"/>
                  </a:lnTo>
                  <a:lnTo>
                    <a:pt x="1224" y="1991"/>
                  </a:lnTo>
                  <a:lnTo>
                    <a:pt x="1213" y="1979"/>
                  </a:lnTo>
                  <a:close/>
                  <a:moveTo>
                    <a:pt x="1216" y="1977"/>
                  </a:moveTo>
                  <a:lnTo>
                    <a:pt x="1232" y="1969"/>
                  </a:lnTo>
                  <a:lnTo>
                    <a:pt x="1247" y="1998"/>
                  </a:lnTo>
                  <a:lnTo>
                    <a:pt x="1231" y="2005"/>
                  </a:lnTo>
                  <a:lnTo>
                    <a:pt x="1216" y="1977"/>
                  </a:lnTo>
                  <a:close/>
                  <a:moveTo>
                    <a:pt x="1251" y="1994"/>
                  </a:moveTo>
                  <a:lnTo>
                    <a:pt x="1250" y="1996"/>
                  </a:lnTo>
                  <a:lnTo>
                    <a:pt x="1247" y="1998"/>
                  </a:lnTo>
                  <a:lnTo>
                    <a:pt x="1240" y="1983"/>
                  </a:lnTo>
                  <a:lnTo>
                    <a:pt x="1251" y="1994"/>
                  </a:lnTo>
                  <a:close/>
                  <a:moveTo>
                    <a:pt x="1229" y="1972"/>
                  </a:moveTo>
                  <a:lnTo>
                    <a:pt x="1236" y="1963"/>
                  </a:lnTo>
                  <a:lnTo>
                    <a:pt x="1260" y="1986"/>
                  </a:lnTo>
                  <a:lnTo>
                    <a:pt x="1251" y="1994"/>
                  </a:lnTo>
                  <a:lnTo>
                    <a:pt x="1229" y="1972"/>
                  </a:lnTo>
                  <a:close/>
                  <a:moveTo>
                    <a:pt x="1236" y="1963"/>
                  </a:moveTo>
                  <a:lnTo>
                    <a:pt x="1245" y="1956"/>
                  </a:lnTo>
                  <a:lnTo>
                    <a:pt x="1267" y="1978"/>
                  </a:lnTo>
                  <a:lnTo>
                    <a:pt x="1260" y="1986"/>
                  </a:lnTo>
                  <a:lnTo>
                    <a:pt x="1236" y="1963"/>
                  </a:lnTo>
                  <a:close/>
                  <a:moveTo>
                    <a:pt x="1245" y="1956"/>
                  </a:moveTo>
                  <a:lnTo>
                    <a:pt x="1246" y="1954"/>
                  </a:lnTo>
                  <a:lnTo>
                    <a:pt x="1248" y="1953"/>
                  </a:lnTo>
                  <a:lnTo>
                    <a:pt x="1256" y="1967"/>
                  </a:lnTo>
                  <a:lnTo>
                    <a:pt x="1245" y="1956"/>
                  </a:lnTo>
                  <a:close/>
                  <a:moveTo>
                    <a:pt x="1248" y="1953"/>
                  </a:moveTo>
                  <a:lnTo>
                    <a:pt x="1264" y="1945"/>
                  </a:lnTo>
                  <a:lnTo>
                    <a:pt x="1279" y="1973"/>
                  </a:lnTo>
                  <a:lnTo>
                    <a:pt x="1263" y="1981"/>
                  </a:lnTo>
                  <a:lnTo>
                    <a:pt x="1248" y="1953"/>
                  </a:lnTo>
                  <a:close/>
                  <a:moveTo>
                    <a:pt x="1283" y="1970"/>
                  </a:moveTo>
                  <a:lnTo>
                    <a:pt x="1282" y="1972"/>
                  </a:lnTo>
                  <a:lnTo>
                    <a:pt x="1279" y="1973"/>
                  </a:lnTo>
                  <a:lnTo>
                    <a:pt x="1272" y="1959"/>
                  </a:lnTo>
                  <a:lnTo>
                    <a:pt x="1283" y="1970"/>
                  </a:lnTo>
                  <a:close/>
                  <a:moveTo>
                    <a:pt x="1261" y="1948"/>
                  </a:moveTo>
                  <a:lnTo>
                    <a:pt x="1268" y="1940"/>
                  </a:lnTo>
                  <a:lnTo>
                    <a:pt x="1292" y="1962"/>
                  </a:lnTo>
                  <a:lnTo>
                    <a:pt x="1283" y="1970"/>
                  </a:lnTo>
                  <a:lnTo>
                    <a:pt x="1261" y="1948"/>
                  </a:lnTo>
                  <a:close/>
                  <a:moveTo>
                    <a:pt x="1268" y="1940"/>
                  </a:moveTo>
                  <a:lnTo>
                    <a:pt x="1271" y="1938"/>
                  </a:lnTo>
                  <a:lnTo>
                    <a:pt x="1273" y="1937"/>
                  </a:lnTo>
                  <a:lnTo>
                    <a:pt x="1279" y="1951"/>
                  </a:lnTo>
                  <a:lnTo>
                    <a:pt x="1268" y="1940"/>
                  </a:lnTo>
                  <a:close/>
                  <a:moveTo>
                    <a:pt x="1273" y="1937"/>
                  </a:moveTo>
                  <a:lnTo>
                    <a:pt x="1289" y="1929"/>
                  </a:lnTo>
                  <a:lnTo>
                    <a:pt x="1303" y="1957"/>
                  </a:lnTo>
                  <a:lnTo>
                    <a:pt x="1287" y="1965"/>
                  </a:lnTo>
                  <a:lnTo>
                    <a:pt x="1273" y="1937"/>
                  </a:lnTo>
                  <a:close/>
                  <a:moveTo>
                    <a:pt x="1308" y="1954"/>
                  </a:moveTo>
                  <a:lnTo>
                    <a:pt x="1305" y="1956"/>
                  </a:lnTo>
                  <a:lnTo>
                    <a:pt x="1303" y="1957"/>
                  </a:lnTo>
                  <a:lnTo>
                    <a:pt x="1295" y="1943"/>
                  </a:lnTo>
                  <a:lnTo>
                    <a:pt x="1308" y="1954"/>
                  </a:lnTo>
                  <a:close/>
                  <a:moveTo>
                    <a:pt x="1284" y="1932"/>
                  </a:moveTo>
                  <a:lnTo>
                    <a:pt x="1293" y="1924"/>
                  </a:lnTo>
                  <a:lnTo>
                    <a:pt x="1315" y="1946"/>
                  </a:lnTo>
                  <a:lnTo>
                    <a:pt x="1308" y="1954"/>
                  </a:lnTo>
                  <a:lnTo>
                    <a:pt x="1284" y="1932"/>
                  </a:lnTo>
                  <a:close/>
                  <a:moveTo>
                    <a:pt x="1293" y="1924"/>
                  </a:moveTo>
                  <a:lnTo>
                    <a:pt x="1294" y="1922"/>
                  </a:lnTo>
                  <a:lnTo>
                    <a:pt x="1296" y="1921"/>
                  </a:lnTo>
                  <a:lnTo>
                    <a:pt x="1304" y="1935"/>
                  </a:lnTo>
                  <a:lnTo>
                    <a:pt x="1293" y="1924"/>
                  </a:lnTo>
                  <a:close/>
                  <a:moveTo>
                    <a:pt x="1296" y="1921"/>
                  </a:moveTo>
                  <a:lnTo>
                    <a:pt x="1312" y="1913"/>
                  </a:lnTo>
                  <a:lnTo>
                    <a:pt x="1327" y="1941"/>
                  </a:lnTo>
                  <a:lnTo>
                    <a:pt x="1311" y="1949"/>
                  </a:lnTo>
                  <a:lnTo>
                    <a:pt x="1296" y="1921"/>
                  </a:lnTo>
                  <a:close/>
                  <a:moveTo>
                    <a:pt x="1335" y="1933"/>
                  </a:moveTo>
                  <a:lnTo>
                    <a:pt x="1332" y="1938"/>
                  </a:lnTo>
                  <a:lnTo>
                    <a:pt x="1327" y="1941"/>
                  </a:lnTo>
                  <a:lnTo>
                    <a:pt x="1320" y="1927"/>
                  </a:lnTo>
                  <a:lnTo>
                    <a:pt x="1335" y="1933"/>
                  </a:lnTo>
                  <a:close/>
                  <a:moveTo>
                    <a:pt x="1305" y="1920"/>
                  </a:moveTo>
                  <a:lnTo>
                    <a:pt x="1314" y="1904"/>
                  </a:lnTo>
                  <a:lnTo>
                    <a:pt x="1342" y="1919"/>
                  </a:lnTo>
                  <a:lnTo>
                    <a:pt x="1335" y="1933"/>
                  </a:lnTo>
                  <a:lnTo>
                    <a:pt x="1305" y="1920"/>
                  </a:lnTo>
                  <a:close/>
                  <a:moveTo>
                    <a:pt x="1314" y="1904"/>
                  </a:moveTo>
                  <a:lnTo>
                    <a:pt x="1316" y="1899"/>
                  </a:lnTo>
                  <a:lnTo>
                    <a:pt x="1321" y="1897"/>
                  </a:lnTo>
                  <a:lnTo>
                    <a:pt x="1327" y="1911"/>
                  </a:lnTo>
                  <a:lnTo>
                    <a:pt x="1314" y="1904"/>
                  </a:lnTo>
                  <a:close/>
                  <a:moveTo>
                    <a:pt x="1321" y="1897"/>
                  </a:moveTo>
                  <a:lnTo>
                    <a:pt x="1337" y="1889"/>
                  </a:lnTo>
                  <a:lnTo>
                    <a:pt x="1351" y="1917"/>
                  </a:lnTo>
                  <a:lnTo>
                    <a:pt x="1335" y="1925"/>
                  </a:lnTo>
                  <a:lnTo>
                    <a:pt x="1321" y="1897"/>
                  </a:lnTo>
                  <a:close/>
                  <a:moveTo>
                    <a:pt x="1356" y="1914"/>
                  </a:moveTo>
                  <a:lnTo>
                    <a:pt x="1353" y="1916"/>
                  </a:lnTo>
                  <a:lnTo>
                    <a:pt x="1351" y="1917"/>
                  </a:lnTo>
                  <a:lnTo>
                    <a:pt x="1343" y="1903"/>
                  </a:lnTo>
                  <a:lnTo>
                    <a:pt x="1356" y="1914"/>
                  </a:lnTo>
                  <a:close/>
                  <a:moveTo>
                    <a:pt x="1332" y="1892"/>
                  </a:moveTo>
                  <a:lnTo>
                    <a:pt x="1341" y="1884"/>
                  </a:lnTo>
                  <a:lnTo>
                    <a:pt x="1363" y="1906"/>
                  </a:lnTo>
                  <a:lnTo>
                    <a:pt x="1356" y="1914"/>
                  </a:lnTo>
                  <a:lnTo>
                    <a:pt x="1332" y="1892"/>
                  </a:lnTo>
                  <a:close/>
                  <a:moveTo>
                    <a:pt x="1341" y="1884"/>
                  </a:moveTo>
                  <a:lnTo>
                    <a:pt x="1348" y="1876"/>
                  </a:lnTo>
                  <a:lnTo>
                    <a:pt x="1372" y="1898"/>
                  </a:lnTo>
                  <a:lnTo>
                    <a:pt x="1363" y="1906"/>
                  </a:lnTo>
                  <a:lnTo>
                    <a:pt x="1341" y="1884"/>
                  </a:lnTo>
                  <a:close/>
                  <a:moveTo>
                    <a:pt x="1348" y="1876"/>
                  </a:moveTo>
                  <a:lnTo>
                    <a:pt x="1351" y="1874"/>
                  </a:lnTo>
                  <a:lnTo>
                    <a:pt x="1353" y="1873"/>
                  </a:lnTo>
                  <a:lnTo>
                    <a:pt x="1359" y="1887"/>
                  </a:lnTo>
                  <a:lnTo>
                    <a:pt x="1348" y="1876"/>
                  </a:lnTo>
                  <a:close/>
                  <a:moveTo>
                    <a:pt x="1353" y="1873"/>
                  </a:moveTo>
                  <a:lnTo>
                    <a:pt x="1369" y="1864"/>
                  </a:lnTo>
                  <a:lnTo>
                    <a:pt x="1383" y="1893"/>
                  </a:lnTo>
                  <a:lnTo>
                    <a:pt x="1367" y="1901"/>
                  </a:lnTo>
                  <a:lnTo>
                    <a:pt x="1353" y="1873"/>
                  </a:lnTo>
                  <a:close/>
                  <a:moveTo>
                    <a:pt x="1369" y="1864"/>
                  </a:moveTo>
                  <a:lnTo>
                    <a:pt x="1372" y="1863"/>
                  </a:lnTo>
                  <a:lnTo>
                    <a:pt x="1375" y="1863"/>
                  </a:lnTo>
                  <a:lnTo>
                    <a:pt x="1375" y="1879"/>
                  </a:lnTo>
                  <a:lnTo>
                    <a:pt x="1369" y="1864"/>
                  </a:lnTo>
                  <a:close/>
                  <a:moveTo>
                    <a:pt x="1375" y="1863"/>
                  </a:moveTo>
                  <a:lnTo>
                    <a:pt x="1384" y="1863"/>
                  </a:lnTo>
                  <a:lnTo>
                    <a:pt x="1384" y="1895"/>
                  </a:lnTo>
                  <a:lnTo>
                    <a:pt x="1375" y="1895"/>
                  </a:lnTo>
                  <a:lnTo>
                    <a:pt x="1375" y="1863"/>
                  </a:lnTo>
                  <a:close/>
                  <a:moveTo>
                    <a:pt x="1391" y="1893"/>
                  </a:moveTo>
                  <a:lnTo>
                    <a:pt x="1388" y="1895"/>
                  </a:lnTo>
                  <a:lnTo>
                    <a:pt x="1384" y="1895"/>
                  </a:lnTo>
                  <a:lnTo>
                    <a:pt x="1384" y="1879"/>
                  </a:lnTo>
                  <a:lnTo>
                    <a:pt x="1391" y="1893"/>
                  </a:lnTo>
                  <a:close/>
                  <a:moveTo>
                    <a:pt x="1377" y="1864"/>
                  </a:moveTo>
                  <a:lnTo>
                    <a:pt x="1393" y="1857"/>
                  </a:lnTo>
                  <a:lnTo>
                    <a:pt x="1407" y="1885"/>
                  </a:lnTo>
                  <a:lnTo>
                    <a:pt x="1391" y="1893"/>
                  </a:lnTo>
                  <a:lnTo>
                    <a:pt x="1377" y="1864"/>
                  </a:lnTo>
                  <a:close/>
                  <a:moveTo>
                    <a:pt x="1411" y="1882"/>
                  </a:moveTo>
                  <a:lnTo>
                    <a:pt x="1410" y="1884"/>
                  </a:lnTo>
                  <a:lnTo>
                    <a:pt x="1407" y="1885"/>
                  </a:lnTo>
                  <a:lnTo>
                    <a:pt x="1400" y="1871"/>
                  </a:lnTo>
                  <a:lnTo>
                    <a:pt x="1411" y="1882"/>
                  </a:lnTo>
                  <a:close/>
                  <a:moveTo>
                    <a:pt x="1389" y="1860"/>
                  </a:moveTo>
                  <a:lnTo>
                    <a:pt x="1396" y="1852"/>
                  </a:lnTo>
                  <a:lnTo>
                    <a:pt x="1420" y="1874"/>
                  </a:lnTo>
                  <a:lnTo>
                    <a:pt x="1411" y="1882"/>
                  </a:lnTo>
                  <a:lnTo>
                    <a:pt x="1389" y="1860"/>
                  </a:lnTo>
                  <a:close/>
                  <a:moveTo>
                    <a:pt x="1396" y="1852"/>
                  </a:moveTo>
                  <a:lnTo>
                    <a:pt x="1399" y="1850"/>
                  </a:lnTo>
                  <a:lnTo>
                    <a:pt x="1401" y="1848"/>
                  </a:lnTo>
                  <a:lnTo>
                    <a:pt x="1407" y="1863"/>
                  </a:lnTo>
                  <a:lnTo>
                    <a:pt x="1396" y="1852"/>
                  </a:lnTo>
                  <a:close/>
                  <a:moveTo>
                    <a:pt x="1401" y="1848"/>
                  </a:moveTo>
                  <a:lnTo>
                    <a:pt x="1417" y="1841"/>
                  </a:lnTo>
                  <a:lnTo>
                    <a:pt x="1431" y="1869"/>
                  </a:lnTo>
                  <a:lnTo>
                    <a:pt x="1415" y="1877"/>
                  </a:lnTo>
                  <a:lnTo>
                    <a:pt x="1401" y="1848"/>
                  </a:lnTo>
                  <a:close/>
                  <a:moveTo>
                    <a:pt x="1436" y="1866"/>
                  </a:moveTo>
                  <a:lnTo>
                    <a:pt x="1433" y="1868"/>
                  </a:lnTo>
                  <a:lnTo>
                    <a:pt x="1431" y="1869"/>
                  </a:lnTo>
                  <a:lnTo>
                    <a:pt x="1423" y="1855"/>
                  </a:lnTo>
                  <a:lnTo>
                    <a:pt x="1436" y="1866"/>
                  </a:lnTo>
                  <a:close/>
                  <a:moveTo>
                    <a:pt x="1412" y="1844"/>
                  </a:moveTo>
                  <a:lnTo>
                    <a:pt x="1421" y="1836"/>
                  </a:lnTo>
                  <a:lnTo>
                    <a:pt x="1443" y="1858"/>
                  </a:lnTo>
                  <a:lnTo>
                    <a:pt x="1436" y="1866"/>
                  </a:lnTo>
                  <a:lnTo>
                    <a:pt x="1412" y="1844"/>
                  </a:lnTo>
                  <a:close/>
                  <a:moveTo>
                    <a:pt x="1421" y="1836"/>
                  </a:moveTo>
                  <a:lnTo>
                    <a:pt x="1428" y="1828"/>
                  </a:lnTo>
                  <a:lnTo>
                    <a:pt x="1452" y="1850"/>
                  </a:lnTo>
                  <a:lnTo>
                    <a:pt x="1443" y="1858"/>
                  </a:lnTo>
                  <a:lnTo>
                    <a:pt x="1421" y="1836"/>
                  </a:lnTo>
                  <a:close/>
                  <a:moveTo>
                    <a:pt x="1428" y="1828"/>
                  </a:moveTo>
                  <a:lnTo>
                    <a:pt x="1431" y="1826"/>
                  </a:lnTo>
                  <a:lnTo>
                    <a:pt x="1433" y="1825"/>
                  </a:lnTo>
                  <a:lnTo>
                    <a:pt x="1439" y="1839"/>
                  </a:lnTo>
                  <a:lnTo>
                    <a:pt x="1428" y="1828"/>
                  </a:lnTo>
                  <a:close/>
                  <a:moveTo>
                    <a:pt x="1433" y="1825"/>
                  </a:moveTo>
                  <a:lnTo>
                    <a:pt x="1449" y="1816"/>
                  </a:lnTo>
                  <a:lnTo>
                    <a:pt x="1463" y="1845"/>
                  </a:lnTo>
                  <a:lnTo>
                    <a:pt x="1447" y="1853"/>
                  </a:lnTo>
                  <a:lnTo>
                    <a:pt x="1433" y="1825"/>
                  </a:lnTo>
                  <a:close/>
                  <a:moveTo>
                    <a:pt x="1468" y="1842"/>
                  </a:moveTo>
                  <a:lnTo>
                    <a:pt x="1465" y="1844"/>
                  </a:lnTo>
                  <a:lnTo>
                    <a:pt x="1463" y="1845"/>
                  </a:lnTo>
                  <a:lnTo>
                    <a:pt x="1455" y="1831"/>
                  </a:lnTo>
                  <a:lnTo>
                    <a:pt x="1468" y="1842"/>
                  </a:lnTo>
                  <a:close/>
                  <a:moveTo>
                    <a:pt x="1444" y="1820"/>
                  </a:moveTo>
                  <a:lnTo>
                    <a:pt x="1453" y="1812"/>
                  </a:lnTo>
                  <a:lnTo>
                    <a:pt x="1475" y="1834"/>
                  </a:lnTo>
                  <a:lnTo>
                    <a:pt x="1468" y="1842"/>
                  </a:lnTo>
                  <a:lnTo>
                    <a:pt x="1444" y="1820"/>
                  </a:lnTo>
                  <a:close/>
                  <a:moveTo>
                    <a:pt x="1453" y="1812"/>
                  </a:moveTo>
                  <a:lnTo>
                    <a:pt x="1454" y="1810"/>
                  </a:lnTo>
                  <a:lnTo>
                    <a:pt x="1457" y="1809"/>
                  </a:lnTo>
                  <a:lnTo>
                    <a:pt x="1464" y="1823"/>
                  </a:lnTo>
                  <a:lnTo>
                    <a:pt x="1453" y="1812"/>
                  </a:lnTo>
                  <a:close/>
                  <a:moveTo>
                    <a:pt x="1457" y="1809"/>
                  </a:moveTo>
                  <a:lnTo>
                    <a:pt x="1473" y="1800"/>
                  </a:lnTo>
                  <a:lnTo>
                    <a:pt x="1487" y="1829"/>
                  </a:lnTo>
                  <a:lnTo>
                    <a:pt x="1471" y="1837"/>
                  </a:lnTo>
                  <a:lnTo>
                    <a:pt x="1457" y="1809"/>
                  </a:lnTo>
                  <a:close/>
                  <a:moveTo>
                    <a:pt x="1491" y="1826"/>
                  </a:moveTo>
                  <a:lnTo>
                    <a:pt x="1490" y="1828"/>
                  </a:lnTo>
                  <a:lnTo>
                    <a:pt x="1487" y="1829"/>
                  </a:lnTo>
                  <a:lnTo>
                    <a:pt x="1480" y="1815"/>
                  </a:lnTo>
                  <a:lnTo>
                    <a:pt x="1491" y="1826"/>
                  </a:lnTo>
                  <a:close/>
                  <a:moveTo>
                    <a:pt x="1469" y="1804"/>
                  </a:moveTo>
                  <a:lnTo>
                    <a:pt x="1476" y="1795"/>
                  </a:lnTo>
                  <a:lnTo>
                    <a:pt x="1500" y="1818"/>
                  </a:lnTo>
                  <a:lnTo>
                    <a:pt x="1491" y="1826"/>
                  </a:lnTo>
                  <a:lnTo>
                    <a:pt x="1469" y="1804"/>
                  </a:lnTo>
                  <a:close/>
                  <a:moveTo>
                    <a:pt x="1476" y="1795"/>
                  </a:moveTo>
                  <a:lnTo>
                    <a:pt x="1479" y="1794"/>
                  </a:lnTo>
                  <a:lnTo>
                    <a:pt x="1481" y="1793"/>
                  </a:lnTo>
                  <a:lnTo>
                    <a:pt x="1487" y="1807"/>
                  </a:lnTo>
                  <a:lnTo>
                    <a:pt x="1476" y="1795"/>
                  </a:lnTo>
                  <a:close/>
                  <a:moveTo>
                    <a:pt x="1481" y="1793"/>
                  </a:moveTo>
                  <a:lnTo>
                    <a:pt x="1497" y="1784"/>
                  </a:lnTo>
                  <a:lnTo>
                    <a:pt x="1511" y="1813"/>
                  </a:lnTo>
                  <a:lnTo>
                    <a:pt x="1495" y="1821"/>
                  </a:lnTo>
                  <a:lnTo>
                    <a:pt x="1481" y="1793"/>
                  </a:lnTo>
                  <a:close/>
                  <a:moveTo>
                    <a:pt x="1516" y="1810"/>
                  </a:moveTo>
                  <a:lnTo>
                    <a:pt x="1513" y="1812"/>
                  </a:lnTo>
                  <a:lnTo>
                    <a:pt x="1511" y="1813"/>
                  </a:lnTo>
                  <a:lnTo>
                    <a:pt x="1503" y="1799"/>
                  </a:lnTo>
                  <a:lnTo>
                    <a:pt x="1516" y="1810"/>
                  </a:lnTo>
                  <a:close/>
                  <a:moveTo>
                    <a:pt x="1492" y="1788"/>
                  </a:moveTo>
                  <a:lnTo>
                    <a:pt x="1501" y="1779"/>
                  </a:lnTo>
                  <a:lnTo>
                    <a:pt x="1523" y="1802"/>
                  </a:lnTo>
                  <a:lnTo>
                    <a:pt x="1516" y="1810"/>
                  </a:lnTo>
                  <a:lnTo>
                    <a:pt x="1492" y="1788"/>
                  </a:lnTo>
                  <a:close/>
                  <a:moveTo>
                    <a:pt x="1501" y="1779"/>
                  </a:moveTo>
                  <a:lnTo>
                    <a:pt x="1508" y="1772"/>
                  </a:lnTo>
                  <a:lnTo>
                    <a:pt x="1532" y="1794"/>
                  </a:lnTo>
                  <a:lnTo>
                    <a:pt x="1523" y="1802"/>
                  </a:lnTo>
                  <a:lnTo>
                    <a:pt x="1501" y="1779"/>
                  </a:lnTo>
                  <a:close/>
                  <a:moveTo>
                    <a:pt x="1508" y="1772"/>
                  </a:moveTo>
                  <a:lnTo>
                    <a:pt x="1511" y="1770"/>
                  </a:lnTo>
                  <a:lnTo>
                    <a:pt x="1513" y="1768"/>
                  </a:lnTo>
                  <a:lnTo>
                    <a:pt x="1519" y="1783"/>
                  </a:lnTo>
                  <a:lnTo>
                    <a:pt x="1508" y="1772"/>
                  </a:lnTo>
                  <a:close/>
                  <a:moveTo>
                    <a:pt x="1513" y="1768"/>
                  </a:moveTo>
                  <a:lnTo>
                    <a:pt x="1529" y="1761"/>
                  </a:lnTo>
                  <a:lnTo>
                    <a:pt x="1543" y="1789"/>
                  </a:lnTo>
                  <a:lnTo>
                    <a:pt x="1527" y="1797"/>
                  </a:lnTo>
                  <a:lnTo>
                    <a:pt x="1513" y="1768"/>
                  </a:lnTo>
                  <a:close/>
                  <a:moveTo>
                    <a:pt x="1548" y="1786"/>
                  </a:moveTo>
                  <a:lnTo>
                    <a:pt x="1545" y="1788"/>
                  </a:lnTo>
                  <a:lnTo>
                    <a:pt x="1543" y="1789"/>
                  </a:lnTo>
                  <a:lnTo>
                    <a:pt x="1535" y="1775"/>
                  </a:lnTo>
                  <a:lnTo>
                    <a:pt x="1548" y="1786"/>
                  </a:lnTo>
                  <a:close/>
                  <a:moveTo>
                    <a:pt x="1524" y="1763"/>
                  </a:moveTo>
                  <a:lnTo>
                    <a:pt x="1533" y="1756"/>
                  </a:lnTo>
                  <a:lnTo>
                    <a:pt x="1555" y="1778"/>
                  </a:lnTo>
                  <a:lnTo>
                    <a:pt x="1548" y="1786"/>
                  </a:lnTo>
                  <a:lnTo>
                    <a:pt x="1524" y="1763"/>
                  </a:lnTo>
                  <a:close/>
                  <a:moveTo>
                    <a:pt x="1533" y="1756"/>
                  </a:moveTo>
                  <a:lnTo>
                    <a:pt x="1534" y="1754"/>
                  </a:lnTo>
                  <a:lnTo>
                    <a:pt x="1537" y="1752"/>
                  </a:lnTo>
                  <a:lnTo>
                    <a:pt x="1544" y="1767"/>
                  </a:lnTo>
                  <a:lnTo>
                    <a:pt x="1533" y="1756"/>
                  </a:lnTo>
                  <a:close/>
                  <a:moveTo>
                    <a:pt x="1537" y="1752"/>
                  </a:moveTo>
                  <a:lnTo>
                    <a:pt x="1553" y="1745"/>
                  </a:lnTo>
                  <a:lnTo>
                    <a:pt x="1567" y="1773"/>
                  </a:lnTo>
                  <a:lnTo>
                    <a:pt x="1551" y="1781"/>
                  </a:lnTo>
                  <a:lnTo>
                    <a:pt x="1537" y="1752"/>
                  </a:lnTo>
                  <a:close/>
                  <a:moveTo>
                    <a:pt x="1553" y="1745"/>
                  </a:moveTo>
                  <a:lnTo>
                    <a:pt x="1556" y="1743"/>
                  </a:lnTo>
                  <a:lnTo>
                    <a:pt x="1560" y="1743"/>
                  </a:lnTo>
                  <a:lnTo>
                    <a:pt x="1560" y="1759"/>
                  </a:lnTo>
                  <a:lnTo>
                    <a:pt x="1553" y="1745"/>
                  </a:lnTo>
                  <a:close/>
                  <a:moveTo>
                    <a:pt x="1560" y="1743"/>
                  </a:moveTo>
                  <a:lnTo>
                    <a:pt x="1567" y="1743"/>
                  </a:lnTo>
                  <a:lnTo>
                    <a:pt x="1567" y="1775"/>
                  </a:lnTo>
                  <a:lnTo>
                    <a:pt x="1560" y="1775"/>
                  </a:lnTo>
                  <a:lnTo>
                    <a:pt x="1560" y="1743"/>
                  </a:lnTo>
                  <a:close/>
                  <a:moveTo>
                    <a:pt x="1575" y="1773"/>
                  </a:moveTo>
                  <a:lnTo>
                    <a:pt x="1571" y="1775"/>
                  </a:lnTo>
                  <a:lnTo>
                    <a:pt x="1567" y="1775"/>
                  </a:lnTo>
                  <a:lnTo>
                    <a:pt x="1567" y="1759"/>
                  </a:lnTo>
                  <a:lnTo>
                    <a:pt x="1575" y="1773"/>
                  </a:lnTo>
                  <a:close/>
                  <a:moveTo>
                    <a:pt x="1561" y="1745"/>
                  </a:moveTo>
                  <a:lnTo>
                    <a:pt x="1577" y="1736"/>
                  </a:lnTo>
                  <a:lnTo>
                    <a:pt x="1591" y="1765"/>
                  </a:lnTo>
                  <a:lnTo>
                    <a:pt x="1575" y="1773"/>
                  </a:lnTo>
                  <a:lnTo>
                    <a:pt x="1561" y="1745"/>
                  </a:lnTo>
                  <a:close/>
                  <a:moveTo>
                    <a:pt x="1595" y="1762"/>
                  </a:moveTo>
                  <a:lnTo>
                    <a:pt x="1593" y="1763"/>
                  </a:lnTo>
                  <a:lnTo>
                    <a:pt x="1591" y="1765"/>
                  </a:lnTo>
                  <a:lnTo>
                    <a:pt x="1583" y="1751"/>
                  </a:lnTo>
                  <a:lnTo>
                    <a:pt x="1595" y="1762"/>
                  </a:lnTo>
                  <a:close/>
                  <a:moveTo>
                    <a:pt x="1572" y="1740"/>
                  </a:moveTo>
                  <a:lnTo>
                    <a:pt x="1581" y="1731"/>
                  </a:lnTo>
                  <a:lnTo>
                    <a:pt x="1603" y="1755"/>
                  </a:lnTo>
                  <a:lnTo>
                    <a:pt x="1595" y="1762"/>
                  </a:lnTo>
                  <a:lnTo>
                    <a:pt x="1572" y="1740"/>
                  </a:lnTo>
                  <a:close/>
                  <a:moveTo>
                    <a:pt x="1581" y="1731"/>
                  </a:moveTo>
                  <a:lnTo>
                    <a:pt x="1588" y="1724"/>
                  </a:lnTo>
                  <a:lnTo>
                    <a:pt x="1611" y="1746"/>
                  </a:lnTo>
                  <a:lnTo>
                    <a:pt x="1603" y="1755"/>
                  </a:lnTo>
                  <a:lnTo>
                    <a:pt x="1581" y="1731"/>
                  </a:lnTo>
                  <a:close/>
                  <a:moveTo>
                    <a:pt x="1588" y="1724"/>
                  </a:moveTo>
                  <a:lnTo>
                    <a:pt x="1590" y="1722"/>
                  </a:lnTo>
                  <a:lnTo>
                    <a:pt x="1592" y="1720"/>
                  </a:lnTo>
                  <a:lnTo>
                    <a:pt x="1599" y="1735"/>
                  </a:lnTo>
                  <a:lnTo>
                    <a:pt x="1588" y="1724"/>
                  </a:lnTo>
                  <a:close/>
                  <a:moveTo>
                    <a:pt x="1592" y="1720"/>
                  </a:moveTo>
                  <a:lnTo>
                    <a:pt x="1608" y="1713"/>
                  </a:lnTo>
                  <a:lnTo>
                    <a:pt x="1623" y="1741"/>
                  </a:lnTo>
                  <a:lnTo>
                    <a:pt x="1607" y="1749"/>
                  </a:lnTo>
                  <a:lnTo>
                    <a:pt x="1592" y="1720"/>
                  </a:lnTo>
                  <a:close/>
                  <a:moveTo>
                    <a:pt x="1627" y="1739"/>
                  </a:moveTo>
                  <a:lnTo>
                    <a:pt x="1625" y="1740"/>
                  </a:lnTo>
                  <a:lnTo>
                    <a:pt x="1623" y="1741"/>
                  </a:lnTo>
                  <a:lnTo>
                    <a:pt x="1615" y="1727"/>
                  </a:lnTo>
                  <a:lnTo>
                    <a:pt x="1627" y="1739"/>
                  </a:lnTo>
                  <a:close/>
                  <a:moveTo>
                    <a:pt x="1604" y="1715"/>
                  </a:moveTo>
                  <a:lnTo>
                    <a:pt x="1613" y="1708"/>
                  </a:lnTo>
                  <a:lnTo>
                    <a:pt x="1635" y="1730"/>
                  </a:lnTo>
                  <a:lnTo>
                    <a:pt x="1627" y="1739"/>
                  </a:lnTo>
                  <a:lnTo>
                    <a:pt x="1604" y="1715"/>
                  </a:lnTo>
                  <a:close/>
                  <a:moveTo>
                    <a:pt x="1613" y="1708"/>
                  </a:moveTo>
                  <a:lnTo>
                    <a:pt x="1614" y="1706"/>
                  </a:lnTo>
                  <a:lnTo>
                    <a:pt x="1617" y="1704"/>
                  </a:lnTo>
                  <a:lnTo>
                    <a:pt x="1624" y="1719"/>
                  </a:lnTo>
                  <a:lnTo>
                    <a:pt x="1613" y="1708"/>
                  </a:lnTo>
                  <a:close/>
                  <a:moveTo>
                    <a:pt x="1617" y="1704"/>
                  </a:moveTo>
                  <a:lnTo>
                    <a:pt x="1633" y="1697"/>
                  </a:lnTo>
                  <a:lnTo>
                    <a:pt x="1647" y="1725"/>
                  </a:lnTo>
                  <a:lnTo>
                    <a:pt x="1631" y="1733"/>
                  </a:lnTo>
                  <a:lnTo>
                    <a:pt x="1617" y="1704"/>
                  </a:lnTo>
                  <a:close/>
                  <a:moveTo>
                    <a:pt x="1633" y="1697"/>
                  </a:moveTo>
                  <a:lnTo>
                    <a:pt x="1636" y="1694"/>
                  </a:lnTo>
                  <a:lnTo>
                    <a:pt x="1640" y="1694"/>
                  </a:lnTo>
                  <a:lnTo>
                    <a:pt x="1640" y="1711"/>
                  </a:lnTo>
                  <a:lnTo>
                    <a:pt x="1633" y="1697"/>
                  </a:lnTo>
                  <a:close/>
                  <a:moveTo>
                    <a:pt x="1640" y="1694"/>
                  </a:moveTo>
                  <a:lnTo>
                    <a:pt x="1647" y="1694"/>
                  </a:lnTo>
                  <a:lnTo>
                    <a:pt x="1647" y="1727"/>
                  </a:lnTo>
                  <a:lnTo>
                    <a:pt x="1640" y="1727"/>
                  </a:lnTo>
                  <a:lnTo>
                    <a:pt x="1640" y="1694"/>
                  </a:lnTo>
                  <a:close/>
                  <a:moveTo>
                    <a:pt x="1655" y="1725"/>
                  </a:moveTo>
                  <a:lnTo>
                    <a:pt x="1651" y="1727"/>
                  </a:lnTo>
                  <a:lnTo>
                    <a:pt x="1647" y="1727"/>
                  </a:lnTo>
                  <a:lnTo>
                    <a:pt x="1647" y="1711"/>
                  </a:lnTo>
                  <a:lnTo>
                    <a:pt x="1655" y="1725"/>
                  </a:lnTo>
                  <a:close/>
                  <a:moveTo>
                    <a:pt x="1640" y="1697"/>
                  </a:moveTo>
                  <a:lnTo>
                    <a:pt x="1656" y="1688"/>
                  </a:lnTo>
                  <a:lnTo>
                    <a:pt x="1671" y="1717"/>
                  </a:lnTo>
                  <a:lnTo>
                    <a:pt x="1655" y="1725"/>
                  </a:lnTo>
                  <a:lnTo>
                    <a:pt x="1640" y="1697"/>
                  </a:lnTo>
                  <a:close/>
                  <a:moveTo>
                    <a:pt x="1675" y="1714"/>
                  </a:moveTo>
                  <a:lnTo>
                    <a:pt x="1673" y="1715"/>
                  </a:lnTo>
                  <a:lnTo>
                    <a:pt x="1671" y="1717"/>
                  </a:lnTo>
                  <a:lnTo>
                    <a:pt x="1663" y="1703"/>
                  </a:lnTo>
                  <a:lnTo>
                    <a:pt x="1675" y="1714"/>
                  </a:lnTo>
                  <a:close/>
                  <a:moveTo>
                    <a:pt x="1652" y="1692"/>
                  </a:moveTo>
                  <a:lnTo>
                    <a:pt x="1661" y="1683"/>
                  </a:lnTo>
                  <a:lnTo>
                    <a:pt x="1683" y="1707"/>
                  </a:lnTo>
                  <a:lnTo>
                    <a:pt x="1675" y="1714"/>
                  </a:lnTo>
                  <a:lnTo>
                    <a:pt x="1652" y="1692"/>
                  </a:lnTo>
                  <a:close/>
                  <a:moveTo>
                    <a:pt x="1661" y="1683"/>
                  </a:moveTo>
                  <a:lnTo>
                    <a:pt x="1668" y="1676"/>
                  </a:lnTo>
                  <a:lnTo>
                    <a:pt x="1691" y="1698"/>
                  </a:lnTo>
                  <a:lnTo>
                    <a:pt x="1683" y="1707"/>
                  </a:lnTo>
                  <a:lnTo>
                    <a:pt x="1661" y="1683"/>
                  </a:lnTo>
                  <a:close/>
                  <a:moveTo>
                    <a:pt x="1668" y="1676"/>
                  </a:moveTo>
                  <a:lnTo>
                    <a:pt x="1670" y="1674"/>
                  </a:lnTo>
                  <a:lnTo>
                    <a:pt x="1672" y="1672"/>
                  </a:lnTo>
                  <a:lnTo>
                    <a:pt x="1679" y="1687"/>
                  </a:lnTo>
                  <a:lnTo>
                    <a:pt x="1668" y="1676"/>
                  </a:lnTo>
                  <a:close/>
                  <a:moveTo>
                    <a:pt x="1672" y="1672"/>
                  </a:moveTo>
                  <a:lnTo>
                    <a:pt x="1688" y="1665"/>
                  </a:lnTo>
                  <a:lnTo>
                    <a:pt x="1703" y="1693"/>
                  </a:lnTo>
                  <a:lnTo>
                    <a:pt x="1687" y="1701"/>
                  </a:lnTo>
                  <a:lnTo>
                    <a:pt x="1672" y="1672"/>
                  </a:lnTo>
                  <a:close/>
                  <a:moveTo>
                    <a:pt x="1707" y="1691"/>
                  </a:moveTo>
                  <a:lnTo>
                    <a:pt x="1705" y="1692"/>
                  </a:lnTo>
                  <a:lnTo>
                    <a:pt x="1703" y="1693"/>
                  </a:lnTo>
                  <a:lnTo>
                    <a:pt x="1695" y="1678"/>
                  </a:lnTo>
                  <a:lnTo>
                    <a:pt x="1707" y="1691"/>
                  </a:lnTo>
                  <a:close/>
                  <a:moveTo>
                    <a:pt x="1684" y="1667"/>
                  </a:moveTo>
                  <a:lnTo>
                    <a:pt x="1693" y="1660"/>
                  </a:lnTo>
                  <a:lnTo>
                    <a:pt x="1715" y="1682"/>
                  </a:lnTo>
                  <a:lnTo>
                    <a:pt x="1707" y="1691"/>
                  </a:lnTo>
                  <a:lnTo>
                    <a:pt x="1684" y="1667"/>
                  </a:lnTo>
                  <a:close/>
                  <a:moveTo>
                    <a:pt x="1693" y="1660"/>
                  </a:moveTo>
                  <a:lnTo>
                    <a:pt x="1697" y="1655"/>
                  </a:lnTo>
                  <a:lnTo>
                    <a:pt x="1704" y="1655"/>
                  </a:lnTo>
                  <a:lnTo>
                    <a:pt x="1704" y="1671"/>
                  </a:lnTo>
                  <a:lnTo>
                    <a:pt x="1693" y="1660"/>
                  </a:lnTo>
                  <a:close/>
                  <a:moveTo>
                    <a:pt x="1704" y="1655"/>
                  </a:moveTo>
                  <a:lnTo>
                    <a:pt x="1720" y="1655"/>
                  </a:lnTo>
                  <a:lnTo>
                    <a:pt x="1720" y="1687"/>
                  </a:lnTo>
                  <a:lnTo>
                    <a:pt x="1704" y="1687"/>
                  </a:lnTo>
                  <a:lnTo>
                    <a:pt x="1704" y="1655"/>
                  </a:lnTo>
                  <a:close/>
                  <a:moveTo>
                    <a:pt x="1731" y="1682"/>
                  </a:moveTo>
                  <a:lnTo>
                    <a:pt x="1726" y="1687"/>
                  </a:lnTo>
                  <a:lnTo>
                    <a:pt x="1720" y="1687"/>
                  </a:lnTo>
                  <a:lnTo>
                    <a:pt x="1720" y="1671"/>
                  </a:lnTo>
                  <a:lnTo>
                    <a:pt x="1731" y="1682"/>
                  </a:lnTo>
                  <a:close/>
                  <a:moveTo>
                    <a:pt x="1709" y="1660"/>
                  </a:moveTo>
                  <a:lnTo>
                    <a:pt x="1716" y="1651"/>
                  </a:lnTo>
                  <a:lnTo>
                    <a:pt x="1739" y="1675"/>
                  </a:lnTo>
                  <a:lnTo>
                    <a:pt x="1731" y="1682"/>
                  </a:lnTo>
                  <a:lnTo>
                    <a:pt x="1709" y="1660"/>
                  </a:lnTo>
                  <a:close/>
                  <a:moveTo>
                    <a:pt x="1716" y="1651"/>
                  </a:moveTo>
                  <a:lnTo>
                    <a:pt x="1718" y="1650"/>
                  </a:lnTo>
                  <a:lnTo>
                    <a:pt x="1720" y="1649"/>
                  </a:lnTo>
                  <a:lnTo>
                    <a:pt x="1728" y="1662"/>
                  </a:lnTo>
                  <a:lnTo>
                    <a:pt x="1716" y="1651"/>
                  </a:lnTo>
                  <a:close/>
                  <a:moveTo>
                    <a:pt x="1720" y="1649"/>
                  </a:moveTo>
                  <a:lnTo>
                    <a:pt x="1736" y="1640"/>
                  </a:lnTo>
                  <a:lnTo>
                    <a:pt x="1751" y="1669"/>
                  </a:lnTo>
                  <a:lnTo>
                    <a:pt x="1735" y="1677"/>
                  </a:lnTo>
                  <a:lnTo>
                    <a:pt x="1720" y="1649"/>
                  </a:lnTo>
                  <a:close/>
                  <a:moveTo>
                    <a:pt x="1755" y="1666"/>
                  </a:moveTo>
                  <a:lnTo>
                    <a:pt x="1753" y="1667"/>
                  </a:lnTo>
                  <a:lnTo>
                    <a:pt x="1751" y="1669"/>
                  </a:lnTo>
                  <a:lnTo>
                    <a:pt x="1744" y="1655"/>
                  </a:lnTo>
                  <a:lnTo>
                    <a:pt x="1755" y="1666"/>
                  </a:lnTo>
                  <a:close/>
                  <a:moveTo>
                    <a:pt x="1732" y="1644"/>
                  </a:moveTo>
                  <a:lnTo>
                    <a:pt x="1741" y="1635"/>
                  </a:lnTo>
                  <a:lnTo>
                    <a:pt x="1763" y="1659"/>
                  </a:lnTo>
                  <a:lnTo>
                    <a:pt x="1755" y="1666"/>
                  </a:lnTo>
                  <a:lnTo>
                    <a:pt x="1732" y="1644"/>
                  </a:lnTo>
                  <a:close/>
                  <a:moveTo>
                    <a:pt x="1741" y="1635"/>
                  </a:moveTo>
                  <a:lnTo>
                    <a:pt x="1748" y="1628"/>
                  </a:lnTo>
                  <a:lnTo>
                    <a:pt x="1771" y="1650"/>
                  </a:lnTo>
                  <a:lnTo>
                    <a:pt x="1763" y="1659"/>
                  </a:lnTo>
                  <a:lnTo>
                    <a:pt x="1741" y="1635"/>
                  </a:lnTo>
                  <a:close/>
                  <a:moveTo>
                    <a:pt x="1748" y="1628"/>
                  </a:moveTo>
                  <a:lnTo>
                    <a:pt x="1750" y="1626"/>
                  </a:lnTo>
                  <a:lnTo>
                    <a:pt x="1752" y="1624"/>
                  </a:lnTo>
                  <a:lnTo>
                    <a:pt x="1760" y="1639"/>
                  </a:lnTo>
                  <a:lnTo>
                    <a:pt x="1748" y="1628"/>
                  </a:lnTo>
                  <a:close/>
                  <a:moveTo>
                    <a:pt x="1752" y="1624"/>
                  </a:moveTo>
                  <a:lnTo>
                    <a:pt x="1768" y="1617"/>
                  </a:lnTo>
                  <a:lnTo>
                    <a:pt x="1783" y="1645"/>
                  </a:lnTo>
                  <a:lnTo>
                    <a:pt x="1767" y="1653"/>
                  </a:lnTo>
                  <a:lnTo>
                    <a:pt x="1752" y="1624"/>
                  </a:lnTo>
                  <a:close/>
                  <a:moveTo>
                    <a:pt x="1768" y="1617"/>
                  </a:moveTo>
                  <a:lnTo>
                    <a:pt x="1772" y="1614"/>
                  </a:lnTo>
                  <a:lnTo>
                    <a:pt x="1776" y="1614"/>
                  </a:lnTo>
                  <a:lnTo>
                    <a:pt x="1776" y="1630"/>
                  </a:lnTo>
                  <a:lnTo>
                    <a:pt x="1768" y="1617"/>
                  </a:lnTo>
                  <a:close/>
                  <a:moveTo>
                    <a:pt x="1776" y="1614"/>
                  </a:moveTo>
                  <a:lnTo>
                    <a:pt x="1784" y="1614"/>
                  </a:lnTo>
                  <a:lnTo>
                    <a:pt x="1784" y="1646"/>
                  </a:lnTo>
                  <a:lnTo>
                    <a:pt x="1776" y="1646"/>
                  </a:lnTo>
                  <a:lnTo>
                    <a:pt x="1776" y="1614"/>
                  </a:lnTo>
                  <a:close/>
                  <a:moveTo>
                    <a:pt x="1790" y="1645"/>
                  </a:moveTo>
                  <a:lnTo>
                    <a:pt x="1788" y="1646"/>
                  </a:lnTo>
                  <a:lnTo>
                    <a:pt x="1784" y="1646"/>
                  </a:lnTo>
                  <a:lnTo>
                    <a:pt x="1784" y="1630"/>
                  </a:lnTo>
                  <a:lnTo>
                    <a:pt x="1790" y="1645"/>
                  </a:lnTo>
                  <a:close/>
                  <a:moveTo>
                    <a:pt x="1777" y="1617"/>
                  </a:moveTo>
                  <a:lnTo>
                    <a:pt x="1793" y="1608"/>
                  </a:lnTo>
                  <a:lnTo>
                    <a:pt x="1806" y="1637"/>
                  </a:lnTo>
                  <a:lnTo>
                    <a:pt x="1790" y="1645"/>
                  </a:lnTo>
                  <a:lnTo>
                    <a:pt x="1777" y="1617"/>
                  </a:lnTo>
                  <a:close/>
                  <a:moveTo>
                    <a:pt x="1811" y="1634"/>
                  </a:moveTo>
                  <a:lnTo>
                    <a:pt x="1809" y="1635"/>
                  </a:lnTo>
                  <a:lnTo>
                    <a:pt x="1806" y="1637"/>
                  </a:lnTo>
                  <a:lnTo>
                    <a:pt x="1800" y="1623"/>
                  </a:lnTo>
                  <a:lnTo>
                    <a:pt x="1811" y="1634"/>
                  </a:lnTo>
                  <a:close/>
                  <a:moveTo>
                    <a:pt x="1788" y="1612"/>
                  </a:moveTo>
                  <a:lnTo>
                    <a:pt x="1796" y="1603"/>
                  </a:lnTo>
                  <a:lnTo>
                    <a:pt x="1819" y="1627"/>
                  </a:lnTo>
                  <a:lnTo>
                    <a:pt x="1811" y="1634"/>
                  </a:lnTo>
                  <a:lnTo>
                    <a:pt x="1788" y="1612"/>
                  </a:lnTo>
                  <a:close/>
                  <a:moveTo>
                    <a:pt x="1796" y="1603"/>
                  </a:moveTo>
                  <a:lnTo>
                    <a:pt x="1798" y="1602"/>
                  </a:lnTo>
                  <a:lnTo>
                    <a:pt x="1800" y="1601"/>
                  </a:lnTo>
                  <a:lnTo>
                    <a:pt x="1808" y="1614"/>
                  </a:lnTo>
                  <a:lnTo>
                    <a:pt x="1796" y="1603"/>
                  </a:lnTo>
                  <a:close/>
                  <a:moveTo>
                    <a:pt x="1800" y="1601"/>
                  </a:moveTo>
                  <a:lnTo>
                    <a:pt x="1816" y="1592"/>
                  </a:lnTo>
                  <a:lnTo>
                    <a:pt x="1831" y="1621"/>
                  </a:lnTo>
                  <a:lnTo>
                    <a:pt x="1815" y="1629"/>
                  </a:lnTo>
                  <a:lnTo>
                    <a:pt x="1800" y="1601"/>
                  </a:lnTo>
                  <a:close/>
                  <a:moveTo>
                    <a:pt x="1816" y="1592"/>
                  </a:moveTo>
                  <a:lnTo>
                    <a:pt x="1820" y="1591"/>
                  </a:lnTo>
                  <a:lnTo>
                    <a:pt x="1824" y="1591"/>
                  </a:lnTo>
                  <a:lnTo>
                    <a:pt x="1824" y="1607"/>
                  </a:lnTo>
                  <a:lnTo>
                    <a:pt x="1816" y="1592"/>
                  </a:lnTo>
                  <a:close/>
                  <a:moveTo>
                    <a:pt x="1824" y="1591"/>
                  </a:moveTo>
                  <a:lnTo>
                    <a:pt x="1832" y="1591"/>
                  </a:lnTo>
                  <a:lnTo>
                    <a:pt x="1832" y="1623"/>
                  </a:lnTo>
                  <a:lnTo>
                    <a:pt x="1824" y="1623"/>
                  </a:lnTo>
                  <a:lnTo>
                    <a:pt x="1824" y="1591"/>
                  </a:lnTo>
                  <a:close/>
                  <a:moveTo>
                    <a:pt x="1843" y="1618"/>
                  </a:moveTo>
                  <a:lnTo>
                    <a:pt x="1838" y="1623"/>
                  </a:lnTo>
                  <a:lnTo>
                    <a:pt x="1832" y="1623"/>
                  </a:lnTo>
                  <a:lnTo>
                    <a:pt x="1832" y="1607"/>
                  </a:lnTo>
                  <a:lnTo>
                    <a:pt x="1843" y="1618"/>
                  </a:lnTo>
                  <a:close/>
                  <a:moveTo>
                    <a:pt x="1820" y="1596"/>
                  </a:moveTo>
                  <a:lnTo>
                    <a:pt x="1828" y="1587"/>
                  </a:lnTo>
                  <a:lnTo>
                    <a:pt x="1851" y="1611"/>
                  </a:lnTo>
                  <a:lnTo>
                    <a:pt x="1843" y="1618"/>
                  </a:lnTo>
                  <a:lnTo>
                    <a:pt x="1820" y="1596"/>
                  </a:lnTo>
                  <a:close/>
                  <a:moveTo>
                    <a:pt x="1828" y="1587"/>
                  </a:moveTo>
                  <a:lnTo>
                    <a:pt x="1830" y="1586"/>
                  </a:lnTo>
                  <a:lnTo>
                    <a:pt x="1832" y="1585"/>
                  </a:lnTo>
                  <a:lnTo>
                    <a:pt x="1840" y="1598"/>
                  </a:lnTo>
                  <a:lnTo>
                    <a:pt x="1828" y="1587"/>
                  </a:lnTo>
                  <a:close/>
                  <a:moveTo>
                    <a:pt x="1832" y="1585"/>
                  </a:moveTo>
                  <a:lnTo>
                    <a:pt x="1848" y="1576"/>
                  </a:lnTo>
                  <a:lnTo>
                    <a:pt x="1863" y="1606"/>
                  </a:lnTo>
                  <a:lnTo>
                    <a:pt x="1847" y="1613"/>
                  </a:lnTo>
                  <a:lnTo>
                    <a:pt x="1832" y="1585"/>
                  </a:lnTo>
                  <a:close/>
                  <a:moveTo>
                    <a:pt x="1867" y="1602"/>
                  </a:moveTo>
                  <a:lnTo>
                    <a:pt x="1865" y="1603"/>
                  </a:lnTo>
                  <a:lnTo>
                    <a:pt x="1863" y="1606"/>
                  </a:lnTo>
                  <a:lnTo>
                    <a:pt x="1856" y="1591"/>
                  </a:lnTo>
                  <a:lnTo>
                    <a:pt x="1867" y="1602"/>
                  </a:lnTo>
                  <a:close/>
                  <a:moveTo>
                    <a:pt x="1845" y="1580"/>
                  </a:moveTo>
                  <a:lnTo>
                    <a:pt x="1852" y="1571"/>
                  </a:lnTo>
                  <a:lnTo>
                    <a:pt x="1875" y="1595"/>
                  </a:lnTo>
                  <a:lnTo>
                    <a:pt x="1867" y="1602"/>
                  </a:lnTo>
                  <a:lnTo>
                    <a:pt x="1845" y="1580"/>
                  </a:lnTo>
                  <a:close/>
                  <a:moveTo>
                    <a:pt x="1852" y="1571"/>
                  </a:moveTo>
                  <a:lnTo>
                    <a:pt x="1854" y="1570"/>
                  </a:lnTo>
                  <a:lnTo>
                    <a:pt x="1857" y="1569"/>
                  </a:lnTo>
                  <a:lnTo>
                    <a:pt x="1864" y="1582"/>
                  </a:lnTo>
                  <a:lnTo>
                    <a:pt x="1852" y="1571"/>
                  </a:lnTo>
                  <a:close/>
                  <a:moveTo>
                    <a:pt x="1857" y="1569"/>
                  </a:moveTo>
                  <a:lnTo>
                    <a:pt x="1873" y="1560"/>
                  </a:lnTo>
                  <a:lnTo>
                    <a:pt x="1886" y="1590"/>
                  </a:lnTo>
                  <a:lnTo>
                    <a:pt x="1870" y="1597"/>
                  </a:lnTo>
                  <a:lnTo>
                    <a:pt x="1857" y="1569"/>
                  </a:lnTo>
                  <a:close/>
                  <a:moveTo>
                    <a:pt x="1873" y="1560"/>
                  </a:moveTo>
                  <a:lnTo>
                    <a:pt x="1877" y="1559"/>
                  </a:lnTo>
                  <a:lnTo>
                    <a:pt x="1880" y="1559"/>
                  </a:lnTo>
                  <a:lnTo>
                    <a:pt x="1880" y="1575"/>
                  </a:lnTo>
                  <a:lnTo>
                    <a:pt x="1873" y="1560"/>
                  </a:lnTo>
                  <a:close/>
                  <a:moveTo>
                    <a:pt x="1880" y="1559"/>
                  </a:moveTo>
                  <a:lnTo>
                    <a:pt x="1888" y="1559"/>
                  </a:lnTo>
                  <a:lnTo>
                    <a:pt x="1888" y="1591"/>
                  </a:lnTo>
                  <a:lnTo>
                    <a:pt x="1880" y="1591"/>
                  </a:lnTo>
                  <a:lnTo>
                    <a:pt x="1880" y="1559"/>
                  </a:lnTo>
                  <a:close/>
                  <a:moveTo>
                    <a:pt x="1895" y="1590"/>
                  </a:moveTo>
                  <a:lnTo>
                    <a:pt x="1891" y="1591"/>
                  </a:lnTo>
                  <a:lnTo>
                    <a:pt x="1888" y="1591"/>
                  </a:lnTo>
                  <a:lnTo>
                    <a:pt x="1888" y="1575"/>
                  </a:lnTo>
                  <a:lnTo>
                    <a:pt x="1895" y="1590"/>
                  </a:lnTo>
                  <a:close/>
                  <a:moveTo>
                    <a:pt x="1880" y="1560"/>
                  </a:moveTo>
                  <a:lnTo>
                    <a:pt x="1896" y="1553"/>
                  </a:lnTo>
                  <a:lnTo>
                    <a:pt x="1911" y="1581"/>
                  </a:lnTo>
                  <a:lnTo>
                    <a:pt x="1895" y="1590"/>
                  </a:lnTo>
                  <a:lnTo>
                    <a:pt x="1880" y="1560"/>
                  </a:lnTo>
                  <a:close/>
                  <a:moveTo>
                    <a:pt x="1915" y="1579"/>
                  </a:moveTo>
                  <a:lnTo>
                    <a:pt x="1913" y="1580"/>
                  </a:lnTo>
                  <a:lnTo>
                    <a:pt x="1911" y="1581"/>
                  </a:lnTo>
                  <a:lnTo>
                    <a:pt x="1904" y="1566"/>
                  </a:lnTo>
                  <a:lnTo>
                    <a:pt x="1915" y="1579"/>
                  </a:lnTo>
                  <a:close/>
                  <a:moveTo>
                    <a:pt x="1893" y="1555"/>
                  </a:moveTo>
                  <a:lnTo>
                    <a:pt x="1900" y="1548"/>
                  </a:lnTo>
                  <a:lnTo>
                    <a:pt x="1923" y="1570"/>
                  </a:lnTo>
                  <a:lnTo>
                    <a:pt x="1915" y="1579"/>
                  </a:lnTo>
                  <a:lnTo>
                    <a:pt x="1893" y="1555"/>
                  </a:lnTo>
                  <a:close/>
                  <a:moveTo>
                    <a:pt x="1900" y="1548"/>
                  </a:moveTo>
                  <a:lnTo>
                    <a:pt x="1909" y="1539"/>
                  </a:lnTo>
                  <a:lnTo>
                    <a:pt x="1931" y="1563"/>
                  </a:lnTo>
                  <a:lnTo>
                    <a:pt x="1923" y="1570"/>
                  </a:lnTo>
                  <a:lnTo>
                    <a:pt x="1900" y="1548"/>
                  </a:lnTo>
                  <a:close/>
                  <a:moveTo>
                    <a:pt x="1909" y="1539"/>
                  </a:moveTo>
                  <a:lnTo>
                    <a:pt x="1913" y="1534"/>
                  </a:lnTo>
                  <a:lnTo>
                    <a:pt x="1920" y="1534"/>
                  </a:lnTo>
                  <a:lnTo>
                    <a:pt x="1920" y="1550"/>
                  </a:lnTo>
                  <a:lnTo>
                    <a:pt x="1909" y="1539"/>
                  </a:lnTo>
                  <a:close/>
                  <a:moveTo>
                    <a:pt x="1920" y="1534"/>
                  </a:moveTo>
                  <a:lnTo>
                    <a:pt x="1936" y="1534"/>
                  </a:lnTo>
                  <a:lnTo>
                    <a:pt x="1936" y="1566"/>
                  </a:lnTo>
                  <a:lnTo>
                    <a:pt x="1920" y="1566"/>
                  </a:lnTo>
                  <a:lnTo>
                    <a:pt x="1920" y="1534"/>
                  </a:lnTo>
                  <a:close/>
                  <a:moveTo>
                    <a:pt x="1947" y="1563"/>
                  </a:moveTo>
                  <a:lnTo>
                    <a:pt x="1942" y="1566"/>
                  </a:lnTo>
                  <a:lnTo>
                    <a:pt x="1936" y="1566"/>
                  </a:lnTo>
                  <a:lnTo>
                    <a:pt x="1936" y="1550"/>
                  </a:lnTo>
                  <a:lnTo>
                    <a:pt x="1947" y="1563"/>
                  </a:lnTo>
                  <a:close/>
                  <a:moveTo>
                    <a:pt x="1925" y="1539"/>
                  </a:moveTo>
                  <a:lnTo>
                    <a:pt x="1932" y="1532"/>
                  </a:lnTo>
                  <a:lnTo>
                    <a:pt x="1955" y="1554"/>
                  </a:lnTo>
                  <a:lnTo>
                    <a:pt x="1947" y="1563"/>
                  </a:lnTo>
                  <a:lnTo>
                    <a:pt x="1925" y="1539"/>
                  </a:lnTo>
                  <a:close/>
                  <a:moveTo>
                    <a:pt x="1932" y="1532"/>
                  </a:moveTo>
                  <a:lnTo>
                    <a:pt x="1934" y="1529"/>
                  </a:lnTo>
                  <a:lnTo>
                    <a:pt x="1937" y="1528"/>
                  </a:lnTo>
                  <a:lnTo>
                    <a:pt x="1944" y="1543"/>
                  </a:lnTo>
                  <a:lnTo>
                    <a:pt x="1932" y="1532"/>
                  </a:lnTo>
                  <a:close/>
                  <a:moveTo>
                    <a:pt x="1937" y="1528"/>
                  </a:moveTo>
                  <a:lnTo>
                    <a:pt x="1953" y="1521"/>
                  </a:lnTo>
                  <a:lnTo>
                    <a:pt x="1966" y="1549"/>
                  </a:lnTo>
                  <a:lnTo>
                    <a:pt x="1950" y="1558"/>
                  </a:lnTo>
                  <a:lnTo>
                    <a:pt x="1937" y="1528"/>
                  </a:lnTo>
                  <a:close/>
                  <a:moveTo>
                    <a:pt x="1971" y="1547"/>
                  </a:moveTo>
                  <a:lnTo>
                    <a:pt x="1969" y="1548"/>
                  </a:lnTo>
                  <a:lnTo>
                    <a:pt x="1966" y="1549"/>
                  </a:lnTo>
                  <a:lnTo>
                    <a:pt x="1960" y="1534"/>
                  </a:lnTo>
                  <a:lnTo>
                    <a:pt x="1971" y="1547"/>
                  </a:lnTo>
                  <a:close/>
                  <a:moveTo>
                    <a:pt x="1948" y="1523"/>
                  </a:moveTo>
                  <a:lnTo>
                    <a:pt x="1957" y="1516"/>
                  </a:lnTo>
                  <a:lnTo>
                    <a:pt x="1979" y="1538"/>
                  </a:lnTo>
                  <a:lnTo>
                    <a:pt x="1971" y="1547"/>
                  </a:lnTo>
                  <a:lnTo>
                    <a:pt x="1948" y="1523"/>
                  </a:lnTo>
                  <a:close/>
                  <a:moveTo>
                    <a:pt x="1957" y="1516"/>
                  </a:moveTo>
                  <a:lnTo>
                    <a:pt x="1961" y="1511"/>
                  </a:lnTo>
                  <a:lnTo>
                    <a:pt x="1968" y="1511"/>
                  </a:lnTo>
                  <a:lnTo>
                    <a:pt x="1968" y="1527"/>
                  </a:lnTo>
                  <a:lnTo>
                    <a:pt x="1957" y="1516"/>
                  </a:lnTo>
                  <a:close/>
                  <a:moveTo>
                    <a:pt x="1968" y="1511"/>
                  </a:moveTo>
                  <a:lnTo>
                    <a:pt x="1984" y="1511"/>
                  </a:lnTo>
                  <a:lnTo>
                    <a:pt x="1984" y="1543"/>
                  </a:lnTo>
                  <a:lnTo>
                    <a:pt x="1968" y="1543"/>
                  </a:lnTo>
                  <a:lnTo>
                    <a:pt x="1968" y="1511"/>
                  </a:lnTo>
                  <a:close/>
                  <a:moveTo>
                    <a:pt x="1995" y="1538"/>
                  </a:moveTo>
                  <a:lnTo>
                    <a:pt x="1990" y="1543"/>
                  </a:lnTo>
                  <a:lnTo>
                    <a:pt x="1984" y="1543"/>
                  </a:lnTo>
                  <a:lnTo>
                    <a:pt x="1984" y="1527"/>
                  </a:lnTo>
                  <a:lnTo>
                    <a:pt x="1995" y="1538"/>
                  </a:lnTo>
                  <a:close/>
                  <a:moveTo>
                    <a:pt x="1973" y="1516"/>
                  </a:moveTo>
                  <a:lnTo>
                    <a:pt x="1980" y="1507"/>
                  </a:lnTo>
                  <a:lnTo>
                    <a:pt x="2003" y="1531"/>
                  </a:lnTo>
                  <a:lnTo>
                    <a:pt x="1995" y="1538"/>
                  </a:lnTo>
                  <a:lnTo>
                    <a:pt x="1973" y="1516"/>
                  </a:lnTo>
                  <a:close/>
                  <a:moveTo>
                    <a:pt x="1980" y="1507"/>
                  </a:moveTo>
                  <a:lnTo>
                    <a:pt x="1989" y="1500"/>
                  </a:lnTo>
                  <a:lnTo>
                    <a:pt x="2011" y="1522"/>
                  </a:lnTo>
                  <a:lnTo>
                    <a:pt x="2003" y="1531"/>
                  </a:lnTo>
                  <a:lnTo>
                    <a:pt x="1980" y="1507"/>
                  </a:lnTo>
                  <a:close/>
                  <a:moveTo>
                    <a:pt x="1989" y="1500"/>
                  </a:moveTo>
                  <a:lnTo>
                    <a:pt x="1994" y="1495"/>
                  </a:lnTo>
                  <a:lnTo>
                    <a:pt x="2000" y="1495"/>
                  </a:lnTo>
                  <a:lnTo>
                    <a:pt x="2000" y="1511"/>
                  </a:lnTo>
                  <a:lnTo>
                    <a:pt x="1989" y="1500"/>
                  </a:lnTo>
                  <a:close/>
                  <a:moveTo>
                    <a:pt x="2000" y="1495"/>
                  </a:moveTo>
                  <a:lnTo>
                    <a:pt x="2016" y="1495"/>
                  </a:lnTo>
                  <a:lnTo>
                    <a:pt x="2016" y="1527"/>
                  </a:lnTo>
                  <a:lnTo>
                    <a:pt x="2000" y="1527"/>
                  </a:lnTo>
                  <a:lnTo>
                    <a:pt x="2000" y="1495"/>
                  </a:lnTo>
                  <a:close/>
                  <a:moveTo>
                    <a:pt x="2027" y="1522"/>
                  </a:moveTo>
                  <a:lnTo>
                    <a:pt x="2022" y="1527"/>
                  </a:lnTo>
                  <a:lnTo>
                    <a:pt x="2016" y="1527"/>
                  </a:lnTo>
                  <a:lnTo>
                    <a:pt x="2016" y="1511"/>
                  </a:lnTo>
                  <a:lnTo>
                    <a:pt x="2027" y="1522"/>
                  </a:lnTo>
                  <a:close/>
                  <a:moveTo>
                    <a:pt x="2005" y="1500"/>
                  </a:moveTo>
                  <a:lnTo>
                    <a:pt x="2012" y="1491"/>
                  </a:lnTo>
                  <a:lnTo>
                    <a:pt x="2035" y="1515"/>
                  </a:lnTo>
                  <a:lnTo>
                    <a:pt x="2027" y="1522"/>
                  </a:lnTo>
                  <a:lnTo>
                    <a:pt x="2005" y="1500"/>
                  </a:lnTo>
                  <a:close/>
                  <a:moveTo>
                    <a:pt x="2012" y="1491"/>
                  </a:moveTo>
                  <a:lnTo>
                    <a:pt x="2014" y="1490"/>
                  </a:lnTo>
                  <a:lnTo>
                    <a:pt x="2017" y="1489"/>
                  </a:lnTo>
                  <a:lnTo>
                    <a:pt x="2023" y="1502"/>
                  </a:lnTo>
                  <a:lnTo>
                    <a:pt x="2012" y="1491"/>
                  </a:lnTo>
                  <a:close/>
                  <a:moveTo>
                    <a:pt x="2017" y="1489"/>
                  </a:moveTo>
                  <a:lnTo>
                    <a:pt x="2033" y="1480"/>
                  </a:lnTo>
                  <a:lnTo>
                    <a:pt x="2046" y="1510"/>
                  </a:lnTo>
                  <a:lnTo>
                    <a:pt x="2030" y="1517"/>
                  </a:lnTo>
                  <a:lnTo>
                    <a:pt x="2017" y="1489"/>
                  </a:lnTo>
                  <a:close/>
                  <a:moveTo>
                    <a:pt x="2051" y="1506"/>
                  </a:moveTo>
                  <a:lnTo>
                    <a:pt x="2049" y="1508"/>
                  </a:lnTo>
                  <a:lnTo>
                    <a:pt x="2046" y="1510"/>
                  </a:lnTo>
                  <a:lnTo>
                    <a:pt x="2039" y="1495"/>
                  </a:lnTo>
                  <a:lnTo>
                    <a:pt x="2051" y="1506"/>
                  </a:lnTo>
                  <a:close/>
                  <a:moveTo>
                    <a:pt x="2028" y="1484"/>
                  </a:moveTo>
                  <a:lnTo>
                    <a:pt x="2037" y="1475"/>
                  </a:lnTo>
                  <a:lnTo>
                    <a:pt x="2059" y="1499"/>
                  </a:lnTo>
                  <a:lnTo>
                    <a:pt x="2051" y="1506"/>
                  </a:lnTo>
                  <a:lnTo>
                    <a:pt x="2028" y="1484"/>
                  </a:lnTo>
                  <a:close/>
                  <a:moveTo>
                    <a:pt x="2037" y="1475"/>
                  </a:moveTo>
                  <a:lnTo>
                    <a:pt x="2042" y="1472"/>
                  </a:lnTo>
                  <a:lnTo>
                    <a:pt x="2048" y="1472"/>
                  </a:lnTo>
                  <a:lnTo>
                    <a:pt x="2048" y="1488"/>
                  </a:lnTo>
                  <a:lnTo>
                    <a:pt x="2037" y="1475"/>
                  </a:lnTo>
                  <a:close/>
                  <a:moveTo>
                    <a:pt x="2048" y="1472"/>
                  </a:moveTo>
                  <a:lnTo>
                    <a:pt x="2064" y="1472"/>
                  </a:lnTo>
                  <a:lnTo>
                    <a:pt x="2064" y="1502"/>
                  </a:lnTo>
                  <a:lnTo>
                    <a:pt x="2048" y="1502"/>
                  </a:lnTo>
                  <a:lnTo>
                    <a:pt x="2048" y="1472"/>
                  </a:lnTo>
                  <a:close/>
                  <a:moveTo>
                    <a:pt x="2075" y="1499"/>
                  </a:moveTo>
                  <a:lnTo>
                    <a:pt x="2070" y="1502"/>
                  </a:lnTo>
                  <a:lnTo>
                    <a:pt x="2064" y="1502"/>
                  </a:lnTo>
                  <a:lnTo>
                    <a:pt x="2064" y="1488"/>
                  </a:lnTo>
                  <a:lnTo>
                    <a:pt x="2075" y="1499"/>
                  </a:lnTo>
                  <a:close/>
                  <a:moveTo>
                    <a:pt x="2053" y="1475"/>
                  </a:moveTo>
                  <a:lnTo>
                    <a:pt x="2060" y="1468"/>
                  </a:lnTo>
                  <a:lnTo>
                    <a:pt x="2083" y="1490"/>
                  </a:lnTo>
                  <a:lnTo>
                    <a:pt x="2075" y="1499"/>
                  </a:lnTo>
                  <a:lnTo>
                    <a:pt x="2053" y="1475"/>
                  </a:lnTo>
                  <a:close/>
                  <a:moveTo>
                    <a:pt x="2060" y="1468"/>
                  </a:moveTo>
                  <a:lnTo>
                    <a:pt x="2062" y="1465"/>
                  </a:lnTo>
                  <a:lnTo>
                    <a:pt x="2065" y="1464"/>
                  </a:lnTo>
                  <a:lnTo>
                    <a:pt x="2071" y="1479"/>
                  </a:lnTo>
                  <a:lnTo>
                    <a:pt x="2060" y="1468"/>
                  </a:lnTo>
                  <a:close/>
                  <a:moveTo>
                    <a:pt x="2065" y="1464"/>
                  </a:moveTo>
                  <a:lnTo>
                    <a:pt x="2081" y="1457"/>
                  </a:lnTo>
                  <a:lnTo>
                    <a:pt x="2094" y="1485"/>
                  </a:lnTo>
                  <a:lnTo>
                    <a:pt x="2078" y="1494"/>
                  </a:lnTo>
                  <a:lnTo>
                    <a:pt x="2065" y="1464"/>
                  </a:lnTo>
                  <a:close/>
                  <a:moveTo>
                    <a:pt x="2081" y="1457"/>
                  </a:moveTo>
                  <a:lnTo>
                    <a:pt x="2085" y="1456"/>
                  </a:lnTo>
                  <a:lnTo>
                    <a:pt x="2087" y="1456"/>
                  </a:lnTo>
                  <a:lnTo>
                    <a:pt x="2087" y="1472"/>
                  </a:lnTo>
                  <a:lnTo>
                    <a:pt x="2081" y="1457"/>
                  </a:lnTo>
                  <a:close/>
                  <a:moveTo>
                    <a:pt x="2087" y="1456"/>
                  </a:moveTo>
                  <a:lnTo>
                    <a:pt x="2096" y="1456"/>
                  </a:lnTo>
                  <a:lnTo>
                    <a:pt x="2096" y="1488"/>
                  </a:lnTo>
                  <a:lnTo>
                    <a:pt x="2087" y="1488"/>
                  </a:lnTo>
                  <a:lnTo>
                    <a:pt x="2087" y="1456"/>
                  </a:lnTo>
                  <a:close/>
                  <a:moveTo>
                    <a:pt x="2107" y="1483"/>
                  </a:moveTo>
                  <a:lnTo>
                    <a:pt x="2102" y="1488"/>
                  </a:lnTo>
                  <a:lnTo>
                    <a:pt x="2096" y="1488"/>
                  </a:lnTo>
                  <a:lnTo>
                    <a:pt x="2096" y="1472"/>
                  </a:lnTo>
                  <a:lnTo>
                    <a:pt x="2107" y="1483"/>
                  </a:lnTo>
                  <a:close/>
                  <a:moveTo>
                    <a:pt x="2085" y="1459"/>
                  </a:moveTo>
                  <a:lnTo>
                    <a:pt x="2092" y="1452"/>
                  </a:lnTo>
                  <a:lnTo>
                    <a:pt x="2115" y="1474"/>
                  </a:lnTo>
                  <a:lnTo>
                    <a:pt x="2107" y="1483"/>
                  </a:lnTo>
                  <a:lnTo>
                    <a:pt x="2085" y="1459"/>
                  </a:lnTo>
                  <a:close/>
                  <a:moveTo>
                    <a:pt x="2092" y="1452"/>
                  </a:moveTo>
                  <a:lnTo>
                    <a:pt x="2094" y="1449"/>
                  </a:lnTo>
                  <a:lnTo>
                    <a:pt x="2097" y="1448"/>
                  </a:lnTo>
                  <a:lnTo>
                    <a:pt x="2103" y="1463"/>
                  </a:lnTo>
                  <a:lnTo>
                    <a:pt x="2092" y="1452"/>
                  </a:lnTo>
                  <a:close/>
                  <a:moveTo>
                    <a:pt x="2097" y="1448"/>
                  </a:moveTo>
                  <a:lnTo>
                    <a:pt x="2113" y="1441"/>
                  </a:lnTo>
                  <a:lnTo>
                    <a:pt x="2127" y="1469"/>
                  </a:lnTo>
                  <a:lnTo>
                    <a:pt x="2111" y="1478"/>
                  </a:lnTo>
                  <a:lnTo>
                    <a:pt x="2097" y="1448"/>
                  </a:lnTo>
                  <a:close/>
                  <a:moveTo>
                    <a:pt x="2113" y="1441"/>
                  </a:moveTo>
                  <a:lnTo>
                    <a:pt x="2117" y="1440"/>
                  </a:lnTo>
                  <a:lnTo>
                    <a:pt x="2119" y="1440"/>
                  </a:lnTo>
                  <a:lnTo>
                    <a:pt x="2119" y="1456"/>
                  </a:lnTo>
                  <a:lnTo>
                    <a:pt x="2113" y="1441"/>
                  </a:lnTo>
                  <a:close/>
                  <a:moveTo>
                    <a:pt x="2119" y="1440"/>
                  </a:moveTo>
                  <a:lnTo>
                    <a:pt x="2128" y="1440"/>
                  </a:lnTo>
                  <a:lnTo>
                    <a:pt x="2128" y="1472"/>
                  </a:lnTo>
                  <a:lnTo>
                    <a:pt x="2119" y="1472"/>
                  </a:lnTo>
                  <a:lnTo>
                    <a:pt x="2119" y="1440"/>
                  </a:lnTo>
                  <a:close/>
                  <a:moveTo>
                    <a:pt x="2135" y="1469"/>
                  </a:moveTo>
                  <a:lnTo>
                    <a:pt x="2131" y="1472"/>
                  </a:lnTo>
                  <a:lnTo>
                    <a:pt x="2128" y="1472"/>
                  </a:lnTo>
                  <a:lnTo>
                    <a:pt x="2128" y="1456"/>
                  </a:lnTo>
                  <a:lnTo>
                    <a:pt x="2135" y="1469"/>
                  </a:lnTo>
                  <a:close/>
                  <a:moveTo>
                    <a:pt x="2120" y="1441"/>
                  </a:moveTo>
                  <a:lnTo>
                    <a:pt x="2136" y="1432"/>
                  </a:lnTo>
                  <a:lnTo>
                    <a:pt x="2151" y="1462"/>
                  </a:lnTo>
                  <a:lnTo>
                    <a:pt x="2135" y="1469"/>
                  </a:lnTo>
                  <a:lnTo>
                    <a:pt x="2120" y="1441"/>
                  </a:lnTo>
                  <a:close/>
                  <a:moveTo>
                    <a:pt x="2155" y="1458"/>
                  </a:moveTo>
                  <a:lnTo>
                    <a:pt x="2154" y="1460"/>
                  </a:lnTo>
                  <a:lnTo>
                    <a:pt x="2151" y="1462"/>
                  </a:lnTo>
                  <a:lnTo>
                    <a:pt x="2144" y="1447"/>
                  </a:lnTo>
                  <a:lnTo>
                    <a:pt x="2155" y="1458"/>
                  </a:lnTo>
                  <a:close/>
                  <a:moveTo>
                    <a:pt x="2133" y="1436"/>
                  </a:moveTo>
                  <a:lnTo>
                    <a:pt x="2140" y="1427"/>
                  </a:lnTo>
                  <a:lnTo>
                    <a:pt x="2163" y="1451"/>
                  </a:lnTo>
                  <a:lnTo>
                    <a:pt x="2155" y="1458"/>
                  </a:lnTo>
                  <a:lnTo>
                    <a:pt x="2133" y="1436"/>
                  </a:lnTo>
                  <a:close/>
                  <a:moveTo>
                    <a:pt x="2140" y="1427"/>
                  </a:moveTo>
                  <a:lnTo>
                    <a:pt x="2145" y="1423"/>
                  </a:lnTo>
                  <a:lnTo>
                    <a:pt x="2151" y="1423"/>
                  </a:lnTo>
                  <a:lnTo>
                    <a:pt x="2151" y="1440"/>
                  </a:lnTo>
                  <a:lnTo>
                    <a:pt x="2140" y="1427"/>
                  </a:lnTo>
                  <a:close/>
                  <a:moveTo>
                    <a:pt x="2151" y="1423"/>
                  </a:moveTo>
                  <a:lnTo>
                    <a:pt x="2167" y="1423"/>
                  </a:lnTo>
                  <a:lnTo>
                    <a:pt x="2167" y="1456"/>
                  </a:lnTo>
                  <a:lnTo>
                    <a:pt x="2151" y="1456"/>
                  </a:lnTo>
                  <a:lnTo>
                    <a:pt x="2151" y="1423"/>
                  </a:lnTo>
                  <a:close/>
                  <a:moveTo>
                    <a:pt x="2179" y="1451"/>
                  </a:moveTo>
                  <a:lnTo>
                    <a:pt x="2175" y="1456"/>
                  </a:lnTo>
                  <a:lnTo>
                    <a:pt x="2167" y="1456"/>
                  </a:lnTo>
                  <a:lnTo>
                    <a:pt x="2167" y="1440"/>
                  </a:lnTo>
                  <a:lnTo>
                    <a:pt x="2179" y="1451"/>
                  </a:lnTo>
                  <a:close/>
                  <a:moveTo>
                    <a:pt x="2156" y="1427"/>
                  </a:moveTo>
                  <a:lnTo>
                    <a:pt x="2165" y="1420"/>
                  </a:lnTo>
                  <a:lnTo>
                    <a:pt x="2187" y="1442"/>
                  </a:lnTo>
                  <a:lnTo>
                    <a:pt x="2179" y="1451"/>
                  </a:lnTo>
                  <a:lnTo>
                    <a:pt x="2156" y="1427"/>
                  </a:lnTo>
                  <a:close/>
                  <a:moveTo>
                    <a:pt x="2187" y="1442"/>
                  </a:moveTo>
                  <a:lnTo>
                    <a:pt x="2187" y="1442"/>
                  </a:lnTo>
                  <a:lnTo>
                    <a:pt x="2176" y="1431"/>
                  </a:lnTo>
                  <a:lnTo>
                    <a:pt x="2187" y="1442"/>
                  </a:lnTo>
                  <a:close/>
                  <a:moveTo>
                    <a:pt x="2165" y="1420"/>
                  </a:moveTo>
                  <a:lnTo>
                    <a:pt x="2172" y="1411"/>
                  </a:lnTo>
                  <a:lnTo>
                    <a:pt x="2195" y="1435"/>
                  </a:lnTo>
                  <a:lnTo>
                    <a:pt x="2187" y="1442"/>
                  </a:lnTo>
                  <a:lnTo>
                    <a:pt x="2165" y="1420"/>
                  </a:lnTo>
                  <a:close/>
                  <a:moveTo>
                    <a:pt x="2172" y="1411"/>
                  </a:moveTo>
                  <a:lnTo>
                    <a:pt x="2177" y="1407"/>
                  </a:lnTo>
                  <a:lnTo>
                    <a:pt x="2183" y="1407"/>
                  </a:lnTo>
                  <a:lnTo>
                    <a:pt x="2183" y="1423"/>
                  </a:lnTo>
                  <a:lnTo>
                    <a:pt x="2172" y="1411"/>
                  </a:lnTo>
                  <a:close/>
                  <a:moveTo>
                    <a:pt x="2183" y="1407"/>
                  </a:moveTo>
                  <a:lnTo>
                    <a:pt x="2199" y="1407"/>
                  </a:lnTo>
                  <a:lnTo>
                    <a:pt x="2199" y="1440"/>
                  </a:lnTo>
                  <a:lnTo>
                    <a:pt x="2183" y="1440"/>
                  </a:lnTo>
                  <a:lnTo>
                    <a:pt x="2183" y="1407"/>
                  </a:lnTo>
                  <a:close/>
                  <a:moveTo>
                    <a:pt x="2211" y="1435"/>
                  </a:moveTo>
                  <a:lnTo>
                    <a:pt x="2207" y="1440"/>
                  </a:lnTo>
                  <a:lnTo>
                    <a:pt x="2199" y="1440"/>
                  </a:lnTo>
                  <a:lnTo>
                    <a:pt x="2199" y="1423"/>
                  </a:lnTo>
                  <a:lnTo>
                    <a:pt x="2211" y="1435"/>
                  </a:lnTo>
                  <a:close/>
                  <a:moveTo>
                    <a:pt x="2188" y="1411"/>
                  </a:moveTo>
                  <a:lnTo>
                    <a:pt x="2197" y="1404"/>
                  </a:lnTo>
                  <a:lnTo>
                    <a:pt x="2219" y="1426"/>
                  </a:lnTo>
                  <a:lnTo>
                    <a:pt x="2211" y="1435"/>
                  </a:lnTo>
                  <a:lnTo>
                    <a:pt x="2188" y="1411"/>
                  </a:lnTo>
                  <a:close/>
                  <a:moveTo>
                    <a:pt x="2197" y="1404"/>
                  </a:moveTo>
                  <a:lnTo>
                    <a:pt x="2198" y="1403"/>
                  </a:lnTo>
                  <a:lnTo>
                    <a:pt x="2200" y="1400"/>
                  </a:lnTo>
                  <a:lnTo>
                    <a:pt x="2208" y="1415"/>
                  </a:lnTo>
                  <a:lnTo>
                    <a:pt x="2197" y="1404"/>
                  </a:lnTo>
                  <a:close/>
                  <a:moveTo>
                    <a:pt x="2200" y="1400"/>
                  </a:moveTo>
                  <a:lnTo>
                    <a:pt x="2216" y="1393"/>
                  </a:lnTo>
                  <a:lnTo>
                    <a:pt x="2231" y="1421"/>
                  </a:lnTo>
                  <a:lnTo>
                    <a:pt x="2215" y="1430"/>
                  </a:lnTo>
                  <a:lnTo>
                    <a:pt x="2200" y="1400"/>
                  </a:lnTo>
                  <a:close/>
                  <a:moveTo>
                    <a:pt x="2216" y="1393"/>
                  </a:moveTo>
                  <a:lnTo>
                    <a:pt x="2220" y="1391"/>
                  </a:lnTo>
                  <a:lnTo>
                    <a:pt x="2224" y="1391"/>
                  </a:lnTo>
                  <a:lnTo>
                    <a:pt x="2224" y="1407"/>
                  </a:lnTo>
                  <a:lnTo>
                    <a:pt x="2216" y="1393"/>
                  </a:lnTo>
                  <a:close/>
                  <a:moveTo>
                    <a:pt x="2224" y="1391"/>
                  </a:moveTo>
                  <a:lnTo>
                    <a:pt x="2231" y="1391"/>
                  </a:lnTo>
                  <a:lnTo>
                    <a:pt x="2231" y="1423"/>
                  </a:lnTo>
                  <a:lnTo>
                    <a:pt x="2224" y="1423"/>
                  </a:lnTo>
                  <a:lnTo>
                    <a:pt x="2224" y="1391"/>
                  </a:lnTo>
                  <a:close/>
                  <a:moveTo>
                    <a:pt x="2239" y="1421"/>
                  </a:moveTo>
                  <a:lnTo>
                    <a:pt x="2235" y="1423"/>
                  </a:lnTo>
                  <a:lnTo>
                    <a:pt x="2231" y="1423"/>
                  </a:lnTo>
                  <a:lnTo>
                    <a:pt x="2231" y="1407"/>
                  </a:lnTo>
                  <a:lnTo>
                    <a:pt x="2239" y="1421"/>
                  </a:lnTo>
                  <a:close/>
                  <a:moveTo>
                    <a:pt x="2225" y="1393"/>
                  </a:moveTo>
                  <a:lnTo>
                    <a:pt x="2241" y="1385"/>
                  </a:lnTo>
                  <a:lnTo>
                    <a:pt x="2255" y="1414"/>
                  </a:lnTo>
                  <a:lnTo>
                    <a:pt x="2239" y="1421"/>
                  </a:lnTo>
                  <a:lnTo>
                    <a:pt x="2225" y="1393"/>
                  </a:lnTo>
                  <a:close/>
                  <a:moveTo>
                    <a:pt x="2260" y="1410"/>
                  </a:moveTo>
                  <a:lnTo>
                    <a:pt x="2257" y="1412"/>
                  </a:lnTo>
                  <a:lnTo>
                    <a:pt x="2255" y="1414"/>
                  </a:lnTo>
                  <a:lnTo>
                    <a:pt x="2247" y="1399"/>
                  </a:lnTo>
                  <a:lnTo>
                    <a:pt x="2260" y="1410"/>
                  </a:lnTo>
                  <a:close/>
                  <a:moveTo>
                    <a:pt x="2236" y="1388"/>
                  </a:moveTo>
                  <a:lnTo>
                    <a:pt x="2245" y="1379"/>
                  </a:lnTo>
                  <a:lnTo>
                    <a:pt x="2267" y="1403"/>
                  </a:lnTo>
                  <a:lnTo>
                    <a:pt x="2260" y="1410"/>
                  </a:lnTo>
                  <a:lnTo>
                    <a:pt x="2236" y="1388"/>
                  </a:lnTo>
                  <a:close/>
                  <a:moveTo>
                    <a:pt x="2245" y="1379"/>
                  </a:moveTo>
                  <a:lnTo>
                    <a:pt x="2248" y="1375"/>
                  </a:lnTo>
                  <a:lnTo>
                    <a:pt x="2256" y="1375"/>
                  </a:lnTo>
                  <a:lnTo>
                    <a:pt x="2256" y="1391"/>
                  </a:lnTo>
                  <a:lnTo>
                    <a:pt x="2245" y="1379"/>
                  </a:lnTo>
                  <a:close/>
                  <a:moveTo>
                    <a:pt x="2256" y="1375"/>
                  </a:moveTo>
                  <a:lnTo>
                    <a:pt x="2263" y="1375"/>
                  </a:lnTo>
                  <a:lnTo>
                    <a:pt x="2263" y="1407"/>
                  </a:lnTo>
                  <a:lnTo>
                    <a:pt x="2256" y="1407"/>
                  </a:lnTo>
                  <a:lnTo>
                    <a:pt x="2256" y="1375"/>
                  </a:lnTo>
                  <a:close/>
                  <a:moveTo>
                    <a:pt x="2271" y="1405"/>
                  </a:moveTo>
                  <a:lnTo>
                    <a:pt x="2267" y="1407"/>
                  </a:lnTo>
                  <a:lnTo>
                    <a:pt x="2263" y="1407"/>
                  </a:lnTo>
                  <a:lnTo>
                    <a:pt x="2263" y="1391"/>
                  </a:lnTo>
                  <a:lnTo>
                    <a:pt x="2271" y="1405"/>
                  </a:lnTo>
                  <a:close/>
                  <a:moveTo>
                    <a:pt x="2257" y="1377"/>
                  </a:moveTo>
                  <a:lnTo>
                    <a:pt x="2273" y="1369"/>
                  </a:lnTo>
                  <a:lnTo>
                    <a:pt x="2287" y="1398"/>
                  </a:lnTo>
                  <a:lnTo>
                    <a:pt x="2271" y="1405"/>
                  </a:lnTo>
                  <a:lnTo>
                    <a:pt x="2257" y="1377"/>
                  </a:lnTo>
                  <a:close/>
                  <a:moveTo>
                    <a:pt x="2292" y="1394"/>
                  </a:moveTo>
                  <a:lnTo>
                    <a:pt x="2289" y="1396"/>
                  </a:lnTo>
                  <a:lnTo>
                    <a:pt x="2287" y="1398"/>
                  </a:lnTo>
                  <a:lnTo>
                    <a:pt x="2279" y="1383"/>
                  </a:lnTo>
                  <a:lnTo>
                    <a:pt x="2292" y="1394"/>
                  </a:lnTo>
                  <a:close/>
                  <a:moveTo>
                    <a:pt x="2268" y="1372"/>
                  </a:moveTo>
                  <a:lnTo>
                    <a:pt x="2277" y="1363"/>
                  </a:lnTo>
                  <a:lnTo>
                    <a:pt x="2299" y="1387"/>
                  </a:lnTo>
                  <a:lnTo>
                    <a:pt x="2292" y="1394"/>
                  </a:lnTo>
                  <a:lnTo>
                    <a:pt x="2268" y="1372"/>
                  </a:lnTo>
                  <a:close/>
                  <a:moveTo>
                    <a:pt x="2277" y="1363"/>
                  </a:moveTo>
                  <a:lnTo>
                    <a:pt x="2280" y="1359"/>
                  </a:lnTo>
                  <a:lnTo>
                    <a:pt x="2288" y="1359"/>
                  </a:lnTo>
                  <a:lnTo>
                    <a:pt x="2288" y="1375"/>
                  </a:lnTo>
                  <a:lnTo>
                    <a:pt x="2277" y="1363"/>
                  </a:lnTo>
                  <a:close/>
                  <a:moveTo>
                    <a:pt x="2288" y="1359"/>
                  </a:moveTo>
                  <a:lnTo>
                    <a:pt x="2304" y="1359"/>
                  </a:lnTo>
                  <a:lnTo>
                    <a:pt x="2304" y="1391"/>
                  </a:lnTo>
                  <a:lnTo>
                    <a:pt x="2288" y="1391"/>
                  </a:lnTo>
                  <a:lnTo>
                    <a:pt x="2288" y="1359"/>
                  </a:lnTo>
                  <a:close/>
                  <a:moveTo>
                    <a:pt x="2315" y="1387"/>
                  </a:moveTo>
                  <a:lnTo>
                    <a:pt x="2310" y="1391"/>
                  </a:lnTo>
                  <a:lnTo>
                    <a:pt x="2304" y="1391"/>
                  </a:lnTo>
                  <a:lnTo>
                    <a:pt x="2304" y="1375"/>
                  </a:lnTo>
                  <a:lnTo>
                    <a:pt x="2315" y="1387"/>
                  </a:lnTo>
                  <a:close/>
                  <a:moveTo>
                    <a:pt x="2293" y="1363"/>
                  </a:moveTo>
                  <a:lnTo>
                    <a:pt x="2300" y="1356"/>
                  </a:lnTo>
                  <a:lnTo>
                    <a:pt x="2322" y="1378"/>
                  </a:lnTo>
                  <a:lnTo>
                    <a:pt x="2315" y="1387"/>
                  </a:lnTo>
                  <a:lnTo>
                    <a:pt x="2293" y="1363"/>
                  </a:lnTo>
                  <a:close/>
                  <a:moveTo>
                    <a:pt x="2300" y="1356"/>
                  </a:moveTo>
                  <a:lnTo>
                    <a:pt x="2303" y="1355"/>
                  </a:lnTo>
                  <a:lnTo>
                    <a:pt x="2305" y="1353"/>
                  </a:lnTo>
                  <a:lnTo>
                    <a:pt x="2311" y="1367"/>
                  </a:lnTo>
                  <a:lnTo>
                    <a:pt x="2300" y="1356"/>
                  </a:lnTo>
                  <a:close/>
                  <a:moveTo>
                    <a:pt x="2305" y="1353"/>
                  </a:moveTo>
                  <a:lnTo>
                    <a:pt x="2321" y="1345"/>
                  </a:lnTo>
                  <a:lnTo>
                    <a:pt x="2335" y="1373"/>
                  </a:lnTo>
                  <a:lnTo>
                    <a:pt x="2319" y="1382"/>
                  </a:lnTo>
                  <a:lnTo>
                    <a:pt x="2305" y="1353"/>
                  </a:lnTo>
                  <a:close/>
                  <a:moveTo>
                    <a:pt x="2321" y="1345"/>
                  </a:moveTo>
                  <a:lnTo>
                    <a:pt x="2324" y="1343"/>
                  </a:lnTo>
                  <a:lnTo>
                    <a:pt x="2327" y="1343"/>
                  </a:lnTo>
                  <a:lnTo>
                    <a:pt x="2327" y="1359"/>
                  </a:lnTo>
                  <a:lnTo>
                    <a:pt x="2321" y="1345"/>
                  </a:lnTo>
                  <a:close/>
                  <a:moveTo>
                    <a:pt x="2327" y="1343"/>
                  </a:moveTo>
                  <a:lnTo>
                    <a:pt x="2336" y="1343"/>
                  </a:lnTo>
                  <a:lnTo>
                    <a:pt x="2336" y="1375"/>
                  </a:lnTo>
                  <a:lnTo>
                    <a:pt x="2327" y="1375"/>
                  </a:lnTo>
                  <a:lnTo>
                    <a:pt x="2327" y="1343"/>
                  </a:lnTo>
                  <a:close/>
                  <a:moveTo>
                    <a:pt x="2347" y="1371"/>
                  </a:moveTo>
                  <a:lnTo>
                    <a:pt x="2342" y="1375"/>
                  </a:lnTo>
                  <a:lnTo>
                    <a:pt x="2336" y="1375"/>
                  </a:lnTo>
                  <a:lnTo>
                    <a:pt x="2336" y="1359"/>
                  </a:lnTo>
                  <a:lnTo>
                    <a:pt x="2347" y="1371"/>
                  </a:lnTo>
                  <a:close/>
                  <a:moveTo>
                    <a:pt x="2325" y="1347"/>
                  </a:moveTo>
                  <a:lnTo>
                    <a:pt x="2332" y="1340"/>
                  </a:lnTo>
                  <a:lnTo>
                    <a:pt x="2354" y="1362"/>
                  </a:lnTo>
                  <a:lnTo>
                    <a:pt x="2347" y="1371"/>
                  </a:lnTo>
                  <a:lnTo>
                    <a:pt x="2325" y="1347"/>
                  </a:lnTo>
                  <a:close/>
                  <a:moveTo>
                    <a:pt x="2332" y="1340"/>
                  </a:moveTo>
                  <a:lnTo>
                    <a:pt x="2337" y="1335"/>
                  </a:lnTo>
                  <a:lnTo>
                    <a:pt x="2343" y="1335"/>
                  </a:lnTo>
                  <a:lnTo>
                    <a:pt x="2343" y="1351"/>
                  </a:lnTo>
                  <a:lnTo>
                    <a:pt x="2332" y="1340"/>
                  </a:lnTo>
                  <a:close/>
                  <a:moveTo>
                    <a:pt x="2343" y="1335"/>
                  </a:moveTo>
                  <a:lnTo>
                    <a:pt x="2359" y="1335"/>
                  </a:lnTo>
                  <a:lnTo>
                    <a:pt x="2359" y="1367"/>
                  </a:lnTo>
                  <a:lnTo>
                    <a:pt x="2343" y="1367"/>
                  </a:lnTo>
                  <a:lnTo>
                    <a:pt x="2343" y="1335"/>
                  </a:lnTo>
                  <a:close/>
                  <a:moveTo>
                    <a:pt x="2370" y="1362"/>
                  </a:moveTo>
                  <a:lnTo>
                    <a:pt x="2367" y="1367"/>
                  </a:lnTo>
                  <a:lnTo>
                    <a:pt x="2359" y="1367"/>
                  </a:lnTo>
                  <a:lnTo>
                    <a:pt x="2359" y="1351"/>
                  </a:lnTo>
                  <a:lnTo>
                    <a:pt x="2370" y="1362"/>
                  </a:lnTo>
                  <a:close/>
                  <a:moveTo>
                    <a:pt x="2348" y="1340"/>
                  </a:moveTo>
                  <a:lnTo>
                    <a:pt x="2357" y="1331"/>
                  </a:lnTo>
                  <a:lnTo>
                    <a:pt x="2379" y="1355"/>
                  </a:lnTo>
                  <a:lnTo>
                    <a:pt x="2370" y="1362"/>
                  </a:lnTo>
                  <a:lnTo>
                    <a:pt x="2348" y="1340"/>
                  </a:lnTo>
                  <a:close/>
                  <a:moveTo>
                    <a:pt x="2357" y="1331"/>
                  </a:moveTo>
                  <a:lnTo>
                    <a:pt x="2358" y="1330"/>
                  </a:lnTo>
                  <a:lnTo>
                    <a:pt x="2360" y="1329"/>
                  </a:lnTo>
                  <a:lnTo>
                    <a:pt x="2368" y="1343"/>
                  </a:lnTo>
                  <a:lnTo>
                    <a:pt x="2357" y="1331"/>
                  </a:lnTo>
                  <a:close/>
                  <a:moveTo>
                    <a:pt x="2360" y="1329"/>
                  </a:moveTo>
                  <a:lnTo>
                    <a:pt x="2377" y="1321"/>
                  </a:lnTo>
                  <a:lnTo>
                    <a:pt x="2391" y="1350"/>
                  </a:lnTo>
                  <a:lnTo>
                    <a:pt x="2375" y="1357"/>
                  </a:lnTo>
                  <a:lnTo>
                    <a:pt x="2360" y="1329"/>
                  </a:lnTo>
                  <a:close/>
                  <a:moveTo>
                    <a:pt x="2377" y="1321"/>
                  </a:moveTo>
                  <a:lnTo>
                    <a:pt x="2380" y="1319"/>
                  </a:lnTo>
                  <a:lnTo>
                    <a:pt x="2384" y="1319"/>
                  </a:lnTo>
                  <a:lnTo>
                    <a:pt x="2384" y="1335"/>
                  </a:lnTo>
                  <a:lnTo>
                    <a:pt x="2377" y="1321"/>
                  </a:lnTo>
                  <a:close/>
                  <a:moveTo>
                    <a:pt x="2384" y="1319"/>
                  </a:moveTo>
                  <a:lnTo>
                    <a:pt x="2391" y="1319"/>
                  </a:lnTo>
                  <a:lnTo>
                    <a:pt x="2391" y="1351"/>
                  </a:lnTo>
                  <a:lnTo>
                    <a:pt x="2384" y="1351"/>
                  </a:lnTo>
                  <a:lnTo>
                    <a:pt x="2384" y="1319"/>
                  </a:lnTo>
                  <a:close/>
                  <a:moveTo>
                    <a:pt x="2399" y="1350"/>
                  </a:moveTo>
                  <a:lnTo>
                    <a:pt x="2395" y="1351"/>
                  </a:lnTo>
                  <a:lnTo>
                    <a:pt x="2391" y="1351"/>
                  </a:lnTo>
                  <a:lnTo>
                    <a:pt x="2391" y="1335"/>
                  </a:lnTo>
                  <a:lnTo>
                    <a:pt x="2399" y="1350"/>
                  </a:lnTo>
                  <a:close/>
                  <a:moveTo>
                    <a:pt x="2384" y="1321"/>
                  </a:moveTo>
                  <a:lnTo>
                    <a:pt x="2400" y="1313"/>
                  </a:lnTo>
                  <a:lnTo>
                    <a:pt x="2415" y="1341"/>
                  </a:lnTo>
                  <a:lnTo>
                    <a:pt x="2399" y="1350"/>
                  </a:lnTo>
                  <a:lnTo>
                    <a:pt x="2384" y="1321"/>
                  </a:lnTo>
                  <a:close/>
                  <a:moveTo>
                    <a:pt x="2400" y="1313"/>
                  </a:moveTo>
                  <a:lnTo>
                    <a:pt x="2404" y="1311"/>
                  </a:lnTo>
                  <a:lnTo>
                    <a:pt x="2407" y="1311"/>
                  </a:lnTo>
                  <a:lnTo>
                    <a:pt x="2407" y="1327"/>
                  </a:lnTo>
                  <a:lnTo>
                    <a:pt x="2400" y="1313"/>
                  </a:lnTo>
                  <a:close/>
                  <a:moveTo>
                    <a:pt x="2407" y="1311"/>
                  </a:moveTo>
                  <a:lnTo>
                    <a:pt x="2416" y="1311"/>
                  </a:lnTo>
                  <a:lnTo>
                    <a:pt x="2416" y="1343"/>
                  </a:lnTo>
                  <a:lnTo>
                    <a:pt x="2407" y="1343"/>
                  </a:lnTo>
                  <a:lnTo>
                    <a:pt x="2407" y="1311"/>
                  </a:lnTo>
                  <a:close/>
                  <a:moveTo>
                    <a:pt x="2427" y="1338"/>
                  </a:moveTo>
                  <a:lnTo>
                    <a:pt x="2422" y="1343"/>
                  </a:lnTo>
                  <a:lnTo>
                    <a:pt x="2416" y="1343"/>
                  </a:lnTo>
                  <a:lnTo>
                    <a:pt x="2416" y="1327"/>
                  </a:lnTo>
                  <a:lnTo>
                    <a:pt x="2427" y="1338"/>
                  </a:lnTo>
                  <a:close/>
                  <a:moveTo>
                    <a:pt x="2405" y="1315"/>
                  </a:moveTo>
                  <a:lnTo>
                    <a:pt x="2412" y="1308"/>
                  </a:lnTo>
                  <a:lnTo>
                    <a:pt x="2434" y="1330"/>
                  </a:lnTo>
                  <a:lnTo>
                    <a:pt x="2427" y="1338"/>
                  </a:lnTo>
                  <a:lnTo>
                    <a:pt x="2405" y="1315"/>
                  </a:lnTo>
                  <a:close/>
                  <a:moveTo>
                    <a:pt x="2412" y="1308"/>
                  </a:moveTo>
                  <a:lnTo>
                    <a:pt x="2415" y="1306"/>
                  </a:lnTo>
                  <a:lnTo>
                    <a:pt x="2416" y="1305"/>
                  </a:lnTo>
                  <a:lnTo>
                    <a:pt x="2423" y="1319"/>
                  </a:lnTo>
                  <a:lnTo>
                    <a:pt x="2412" y="1308"/>
                  </a:lnTo>
                  <a:close/>
                  <a:moveTo>
                    <a:pt x="2416" y="1305"/>
                  </a:moveTo>
                  <a:lnTo>
                    <a:pt x="2432" y="1297"/>
                  </a:lnTo>
                  <a:lnTo>
                    <a:pt x="2447" y="1325"/>
                  </a:lnTo>
                  <a:lnTo>
                    <a:pt x="2431" y="1334"/>
                  </a:lnTo>
                  <a:lnTo>
                    <a:pt x="2416" y="1305"/>
                  </a:lnTo>
                  <a:close/>
                  <a:moveTo>
                    <a:pt x="2432" y="1297"/>
                  </a:moveTo>
                  <a:lnTo>
                    <a:pt x="2436" y="1295"/>
                  </a:lnTo>
                  <a:lnTo>
                    <a:pt x="2439" y="1295"/>
                  </a:lnTo>
                  <a:lnTo>
                    <a:pt x="2439" y="1311"/>
                  </a:lnTo>
                  <a:lnTo>
                    <a:pt x="2432" y="1297"/>
                  </a:lnTo>
                  <a:close/>
                  <a:moveTo>
                    <a:pt x="2439" y="1295"/>
                  </a:moveTo>
                  <a:lnTo>
                    <a:pt x="2448" y="1295"/>
                  </a:lnTo>
                  <a:lnTo>
                    <a:pt x="2448" y="1327"/>
                  </a:lnTo>
                  <a:lnTo>
                    <a:pt x="2439" y="1327"/>
                  </a:lnTo>
                  <a:lnTo>
                    <a:pt x="2439" y="1295"/>
                  </a:lnTo>
                  <a:close/>
                  <a:moveTo>
                    <a:pt x="2455" y="1325"/>
                  </a:moveTo>
                  <a:lnTo>
                    <a:pt x="2452" y="1327"/>
                  </a:lnTo>
                  <a:lnTo>
                    <a:pt x="2448" y="1327"/>
                  </a:lnTo>
                  <a:lnTo>
                    <a:pt x="2448" y="1311"/>
                  </a:lnTo>
                  <a:lnTo>
                    <a:pt x="2455" y="1325"/>
                  </a:lnTo>
                  <a:close/>
                  <a:moveTo>
                    <a:pt x="2441" y="1297"/>
                  </a:moveTo>
                  <a:lnTo>
                    <a:pt x="2457" y="1289"/>
                  </a:lnTo>
                  <a:lnTo>
                    <a:pt x="2470" y="1318"/>
                  </a:lnTo>
                  <a:lnTo>
                    <a:pt x="2455" y="1325"/>
                  </a:lnTo>
                  <a:lnTo>
                    <a:pt x="2441" y="1297"/>
                  </a:lnTo>
                  <a:close/>
                  <a:moveTo>
                    <a:pt x="2457" y="1289"/>
                  </a:moveTo>
                  <a:lnTo>
                    <a:pt x="2460" y="1287"/>
                  </a:lnTo>
                  <a:lnTo>
                    <a:pt x="2464" y="1287"/>
                  </a:lnTo>
                  <a:lnTo>
                    <a:pt x="2464" y="1303"/>
                  </a:lnTo>
                  <a:lnTo>
                    <a:pt x="2457" y="1289"/>
                  </a:lnTo>
                  <a:close/>
                  <a:moveTo>
                    <a:pt x="2464" y="1287"/>
                  </a:moveTo>
                  <a:lnTo>
                    <a:pt x="2471" y="1287"/>
                  </a:lnTo>
                  <a:lnTo>
                    <a:pt x="2471" y="1319"/>
                  </a:lnTo>
                  <a:lnTo>
                    <a:pt x="2464" y="1319"/>
                  </a:lnTo>
                  <a:lnTo>
                    <a:pt x="2464" y="1287"/>
                  </a:lnTo>
                  <a:close/>
                  <a:moveTo>
                    <a:pt x="2479" y="1318"/>
                  </a:moveTo>
                  <a:lnTo>
                    <a:pt x="2475" y="1319"/>
                  </a:lnTo>
                  <a:lnTo>
                    <a:pt x="2471" y="1319"/>
                  </a:lnTo>
                  <a:lnTo>
                    <a:pt x="2471" y="1303"/>
                  </a:lnTo>
                  <a:lnTo>
                    <a:pt x="2479" y="1318"/>
                  </a:lnTo>
                  <a:close/>
                  <a:moveTo>
                    <a:pt x="2464" y="1289"/>
                  </a:moveTo>
                  <a:lnTo>
                    <a:pt x="2480" y="1281"/>
                  </a:lnTo>
                  <a:lnTo>
                    <a:pt x="2495" y="1309"/>
                  </a:lnTo>
                  <a:lnTo>
                    <a:pt x="2479" y="1318"/>
                  </a:lnTo>
                  <a:lnTo>
                    <a:pt x="2464" y="1289"/>
                  </a:lnTo>
                  <a:close/>
                  <a:moveTo>
                    <a:pt x="2498" y="1306"/>
                  </a:moveTo>
                  <a:lnTo>
                    <a:pt x="2497" y="1308"/>
                  </a:lnTo>
                  <a:lnTo>
                    <a:pt x="2495" y="1309"/>
                  </a:lnTo>
                  <a:lnTo>
                    <a:pt x="2487" y="1295"/>
                  </a:lnTo>
                  <a:lnTo>
                    <a:pt x="2498" y="1306"/>
                  </a:lnTo>
                  <a:close/>
                  <a:moveTo>
                    <a:pt x="2476" y="1283"/>
                  </a:moveTo>
                  <a:lnTo>
                    <a:pt x="2485" y="1276"/>
                  </a:lnTo>
                  <a:lnTo>
                    <a:pt x="2507" y="1298"/>
                  </a:lnTo>
                  <a:lnTo>
                    <a:pt x="2498" y="1306"/>
                  </a:lnTo>
                  <a:lnTo>
                    <a:pt x="2476" y="1283"/>
                  </a:lnTo>
                  <a:close/>
                  <a:moveTo>
                    <a:pt x="2485" y="1276"/>
                  </a:moveTo>
                  <a:lnTo>
                    <a:pt x="2489" y="1271"/>
                  </a:lnTo>
                  <a:lnTo>
                    <a:pt x="2496" y="1271"/>
                  </a:lnTo>
                  <a:lnTo>
                    <a:pt x="2496" y="1287"/>
                  </a:lnTo>
                  <a:lnTo>
                    <a:pt x="2485" y="1276"/>
                  </a:lnTo>
                  <a:close/>
                  <a:moveTo>
                    <a:pt x="2496" y="1271"/>
                  </a:moveTo>
                  <a:lnTo>
                    <a:pt x="2503" y="1271"/>
                  </a:lnTo>
                  <a:lnTo>
                    <a:pt x="2503" y="1303"/>
                  </a:lnTo>
                  <a:lnTo>
                    <a:pt x="2496" y="1303"/>
                  </a:lnTo>
                  <a:lnTo>
                    <a:pt x="2496" y="1271"/>
                  </a:lnTo>
                  <a:close/>
                  <a:moveTo>
                    <a:pt x="2511" y="1302"/>
                  </a:moveTo>
                  <a:lnTo>
                    <a:pt x="2507" y="1303"/>
                  </a:lnTo>
                  <a:lnTo>
                    <a:pt x="2503" y="1303"/>
                  </a:lnTo>
                  <a:lnTo>
                    <a:pt x="2503" y="1287"/>
                  </a:lnTo>
                  <a:lnTo>
                    <a:pt x="2511" y="1302"/>
                  </a:lnTo>
                  <a:close/>
                  <a:moveTo>
                    <a:pt x="2496" y="1273"/>
                  </a:moveTo>
                  <a:lnTo>
                    <a:pt x="2512" y="1265"/>
                  </a:lnTo>
                  <a:lnTo>
                    <a:pt x="2527" y="1293"/>
                  </a:lnTo>
                  <a:lnTo>
                    <a:pt x="2511" y="1302"/>
                  </a:lnTo>
                  <a:lnTo>
                    <a:pt x="2496" y="1273"/>
                  </a:lnTo>
                  <a:close/>
                  <a:moveTo>
                    <a:pt x="2512" y="1265"/>
                  </a:moveTo>
                  <a:lnTo>
                    <a:pt x="2516" y="1263"/>
                  </a:lnTo>
                  <a:lnTo>
                    <a:pt x="2519" y="1263"/>
                  </a:lnTo>
                  <a:lnTo>
                    <a:pt x="2519" y="1279"/>
                  </a:lnTo>
                  <a:lnTo>
                    <a:pt x="2512" y="1265"/>
                  </a:lnTo>
                  <a:close/>
                  <a:moveTo>
                    <a:pt x="2519" y="1263"/>
                  </a:moveTo>
                  <a:lnTo>
                    <a:pt x="2528" y="1263"/>
                  </a:lnTo>
                  <a:lnTo>
                    <a:pt x="2528" y="1295"/>
                  </a:lnTo>
                  <a:lnTo>
                    <a:pt x="2519" y="1295"/>
                  </a:lnTo>
                  <a:lnTo>
                    <a:pt x="2519" y="1263"/>
                  </a:lnTo>
                  <a:close/>
                  <a:moveTo>
                    <a:pt x="2534" y="1293"/>
                  </a:moveTo>
                  <a:lnTo>
                    <a:pt x="2532" y="1295"/>
                  </a:lnTo>
                  <a:lnTo>
                    <a:pt x="2528" y="1295"/>
                  </a:lnTo>
                  <a:lnTo>
                    <a:pt x="2528" y="1279"/>
                  </a:lnTo>
                  <a:lnTo>
                    <a:pt x="2534" y="1293"/>
                  </a:lnTo>
                  <a:close/>
                  <a:moveTo>
                    <a:pt x="2521" y="1265"/>
                  </a:moveTo>
                  <a:lnTo>
                    <a:pt x="2537" y="1257"/>
                  </a:lnTo>
                  <a:lnTo>
                    <a:pt x="2550" y="1286"/>
                  </a:lnTo>
                  <a:lnTo>
                    <a:pt x="2534" y="1293"/>
                  </a:lnTo>
                  <a:lnTo>
                    <a:pt x="2521" y="1265"/>
                  </a:lnTo>
                  <a:close/>
                  <a:moveTo>
                    <a:pt x="2555" y="1282"/>
                  </a:moveTo>
                  <a:lnTo>
                    <a:pt x="2553" y="1284"/>
                  </a:lnTo>
                  <a:lnTo>
                    <a:pt x="2550" y="1286"/>
                  </a:lnTo>
                  <a:lnTo>
                    <a:pt x="2544" y="1271"/>
                  </a:lnTo>
                  <a:lnTo>
                    <a:pt x="2555" y="1282"/>
                  </a:lnTo>
                  <a:close/>
                  <a:moveTo>
                    <a:pt x="2532" y="1260"/>
                  </a:moveTo>
                  <a:lnTo>
                    <a:pt x="2540" y="1251"/>
                  </a:lnTo>
                  <a:lnTo>
                    <a:pt x="2562" y="1274"/>
                  </a:lnTo>
                  <a:lnTo>
                    <a:pt x="2555" y="1282"/>
                  </a:lnTo>
                  <a:lnTo>
                    <a:pt x="2532" y="1260"/>
                  </a:lnTo>
                  <a:close/>
                  <a:moveTo>
                    <a:pt x="2540" y="1251"/>
                  </a:moveTo>
                  <a:lnTo>
                    <a:pt x="2545" y="1247"/>
                  </a:lnTo>
                  <a:lnTo>
                    <a:pt x="2551" y="1247"/>
                  </a:lnTo>
                  <a:lnTo>
                    <a:pt x="2551" y="1263"/>
                  </a:lnTo>
                  <a:lnTo>
                    <a:pt x="2540" y="1251"/>
                  </a:lnTo>
                  <a:close/>
                  <a:moveTo>
                    <a:pt x="2551" y="1247"/>
                  </a:moveTo>
                  <a:lnTo>
                    <a:pt x="2567" y="1247"/>
                  </a:lnTo>
                  <a:lnTo>
                    <a:pt x="2567" y="1279"/>
                  </a:lnTo>
                  <a:lnTo>
                    <a:pt x="2551" y="1279"/>
                  </a:lnTo>
                  <a:lnTo>
                    <a:pt x="2551" y="1247"/>
                  </a:lnTo>
                  <a:close/>
                  <a:moveTo>
                    <a:pt x="2578" y="1274"/>
                  </a:moveTo>
                  <a:lnTo>
                    <a:pt x="2575" y="1279"/>
                  </a:lnTo>
                  <a:lnTo>
                    <a:pt x="2567" y="1279"/>
                  </a:lnTo>
                  <a:lnTo>
                    <a:pt x="2567" y="1263"/>
                  </a:lnTo>
                  <a:lnTo>
                    <a:pt x="2578" y="1274"/>
                  </a:lnTo>
                  <a:close/>
                  <a:moveTo>
                    <a:pt x="2556" y="1251"/>
                  </a:moveTo>
                  <a:lnTo>
                    <a:pt x="2564" y="1244"/>
                  </a:lnTo>
                  <a:lnTo>
                    <a:pt x="2587" y="1266"/>
                  </a:lnTo>
                  <a:lnTo>
                    <a:pt x="2578" y="1274"/>
                  </a:lnTo>
                  <a:lnTo>
                    <a:pt x="2556" y="1251"/>
                  </a:lnTo>
                  <a:close/>
                  <a:moveTo>
                    <a:pt x="2564" y="1244"/>
                  </a:moveTo>
                  <a:lnTo>
                    <a:pt x="2569" y="1239"/>
                  </a:lnTo>
                  <a:lnTo>
                    <a:pt x="2576" y="1239"/>
                  </a:lnTo>
                  <a:lnTo>
                    <a:pt x="2576" y="1255"/>
                  </a:lnTo>
                  <a:lnTo>
                    <a:pt x="2564" y="1244"/>
                  </a:lnTo>
                  <a:close/>
                  <a:moveTo>
                    <a:pt x="2576" y="1239"/>
                  </a:moveTo>
                  <a:lnTo>
                    <a:pt x="2583" y="1239"/>
                  </a:lnTo>
                  <a:lnTo>
                    <a:pt x="2583" y="1271"/>
                  </a:lnTo>
                  <a:lnTo>
                    <a:pt x="2576" y="1271"/>
                  </a:lnTo>
                  <a:lnTo>
                    <a:pt x="2576" y="1239"/>
                  </a:lnTo>
                  <a:close/>
                  <a:moveTo>
                    <a:pt x="2591" y="1270"/>
                  </a:moveTo>
                  <a:lnTo>
                    <a:pt x="2587" y="1271"/>
                  </a:lnTo>
                  <a:lnTo>
                    <a:pt x="2583" y="1271"/>
                  </a:lnTo>
                  <a:lnTo>
                    <a:pt x="2583" y="1255"/>
                  </a:lnTo>
                  <a:lnTo>
                    <a:pt x="2591" y="1270"/>
                  </a:lnTo>
                  <a:close/>
                  <a:moveTo>
                    <a:pt x="2576" y="1241"/>
                  </a:moveTo>
                  <a:lnTo>
                    <a:pt x="2592" y="1233"/>
                  </a:lnTo>
                  <a:lnTo>
                    <a:pt x="2607" y="1261"/>
                  </a:lnTo>
                  <a:lnTo>
                    <a:pt x="2591" y="1270"/>
                  </a:lnTo>
                  <a:lnTo>
                    <a:pt x="2576" y="1241"/>
                  </a:lnTo>
                  <a:close/>
                  <a:moveTo>
                    <a:pt x="2592" y="1233"/>
                  </a:moveTo>
                  <a:lnTo>
                    <a:pt x="2596" y="1231"/>
                  </a:lnTo>
                  <a:lnTo>
                    <a:pt x="2599" y="1231"/>
                  </a:lnTo>
                  <a:lnTo>
                    <a:pt x="2599" y="1247"/>
                  </a:lnTo>
                  <a:lnTo>
                    <a:pt x="2592" y="1233"/>
                  </a:lnTo>
                  <a:close/>
                  <a:moveTo>
                    <a:pt x="2599" y="1231"/>
                  </a:moveTo>
                  <a:lnTo>
                    <a:pt x="2608" y="1231"/>
                  </a:lnTo>
                  <a:lnTo>
                    <a:pt x="2608" y="1263"/>
                  </a:lnTo>
                  <a:lnTo>
                    <a:pt x="2599" y="1263"/>
                  </a:lnTo>
                  <a:lnTo>
                    <a:pt x="2599" y="1231"/>
                  </a:lnTo>
                  <a:close/>
                  <a:moveTo>
                    <a:pt x="2614" y="1261"/>
                  </a:moveTo>
                  <a:lnTo>
                    <a:pt x="2612" y="1263"/>
                  </a:lnTo>
                  <a:lnTo>
                    <a:pt x="2608" y="1263"/>
                  </a:lnTo>
                  <a:lnTo>
                    <a:pt x="2608" y="1247"/>
                  </a:lnTo>
                  <a:lnTo>
                    <a:pt x="2614" y="1261"/>
                  </a:lnTo>
                  <a:close/>
                  <a:moveTo>
                    <a:pt x="2601" y="1233"/>
                  </a:moveTo>
                  <a:lnTo>
                    <a:pt x="2617" y="1225"/>
                  </a:lnTo>
                  <a:lnTo>
                    <a:pt x="2630" y="1254"/>
                  </a:lnTo>
                  <a:lnTo>
                    <a:pt x="2614" y="1261"/>
                  </a:lnTo>
                  <a:lnTo>
                    <a:pt x="2601" y="1233"/>
                  </a:lnTo>
                  <a:close/>
                  <a:moveTo>
                    <a:pt x="2635" y="1250"/>
                  </a:moveTo>
                  <a:lnTo>
                    <a:pt x="2633" y="1252"/>
                  </a:lnTo>
                  <a:lnTo>
                    <a:pt x="2630" y="1254"/>
                  </a:lnTo>
                  <a:lnTo>
                    <a:pt x="2624" y="1239"/>
                  </a:lnTo>
                  <a:lnTo>
                    <a:pt x="2635" y="1250"/>
                  </a:lnTo>
                  <a:close/>
                  <a:moveTo>
                    <a:pt x="2612" y="1228"/>
                  </a:moveTo>
                  <a:lnTo>
                    <a:pt x="2620" y="1220"/>
                  </a:lnTo>
                  <a:lnTo>
                    <a:pt x="2643" y="1242"/>
                  </a:lnTo>
                  <a:lnTo>
                    <a:pt x="2635" y="1250"/>
                  </a:lnTo>
                  <a:lnTo>
                    <a:pt x="2612" y="1228"/>
                  </a:lnTo>
                  <a:close/>
                  <a:moveTo>
                    <a:pt x="2620" y="1220"/>
                  </a:moveTo>
                  <a:lnTo>
                    <a:pt x="2625" y="1215"/>
                  </a:lnTo>
                  <a:lnTo>
                    <a:pt x="2631" y="1215"/>
                  </a:lnTo>
                  <a:lnTo>
                    <a:pt x="2631" y="1231"/>
                  </a:lnTo>
                  <a:lnTo>
                    <a:pt x="2620" y="1220"/>
                  </a:lnTo>
                  <a:close/>
                  <a:moveTo>
                    <a:pt x="2631" y="1215"/>
                  </a:moveTo>
                  <a:lnTo>
                    <a:pt x="2647" y="1215"/>
                  </a:lnTo>
                  <a:lnTo>
                    <a:pt x="2647" y="1247"/>
                  </a:lnTo>
                  <a:lnTo>
                    <a:pt x="2631" y="1247"/>
                  </a:lnTo>
                  <a:lnTo>
                    <a:pt x="2631" y="1215"/>
                  </a:lnTo>
                  <a:close/>
                  <a:moveTo>
                    <a:pt x="2659" y="1242"/>
                  </a:moveTo>
                  <a:lnTo>
                    <a:pt x="2654" y="1247"/>
                  </a:lnTo>
                  <a:lnTo>
                    <a:pt x="2647" y="1247"/>
                  </a:lnTo>
                  <a:lnTo>
                    <a:pt x="2647" y="1231"/>
                  </a:lnTo>
                  <a:lnTo>
                    <a:pt x="2659" y="1242"/>
                  </a:lnTo>
                  <a:close/>
                  <a:moveTo>
                    <a:pt x="2636" y="1220"/>
                  </a:moveTo>
                  <a:lnTo>
                    <a:pt x="2644" y="1212"/>
                  </a:lnTo>
                  <a:lnTo>
                    <a:pt x="2667" y="1234"/>
                  </a:lnTo>
                  <a:lnTo>
                    <a:pt x="2659" y="1242"/>
                  </a:lnTo>
                  <a:lnTo>
                    <a:pt x="2636" y="1220"/>
                  </a:lnTo>
                  <a:close/>
                  <a:moveTo>
                    <a:pt x="2644" y="1212"/>
                  </a:moveTo>
                  <a:lnTo>
                    <a:pt x="2649" y="1207"/>
                  </a:lnTo>
                  <a:lnTo>
                    <a:pt x="2656" y="1207"/>
                  </a:lnTo>
                  <a:lnTo>
                    <a:pt x="2656" y="1223"/>
                  </a:lnTo>
                  <a:lnTo>
                    <a:pt x="2644" y="1212"/>
                  </a:lnTo>
                  <a:close/>
                  <a:moveTo>
                    <a:pt x="2656" y="1207"/>
                  </a:moveTo>
                  <a:lnTo>
                    <a:pt x="2663" y="1207"/>
                  </a:lnTo>
                  <a:lnTo>
                    <a:pt x="2663" y="1239"/>
                  </a:lnTo>
                  <a:lnTo>
                    <a:pt x="2656" y="1239"/>
                  </a:lnTo>
                  <a:lnTo>
                    <a:pt x="2656" y="1207"/>
                  </a:lnTo>
                  <a:close/>
                  <a:moveTo>
                    <a:pt x="2671" y="1237"/>
                  </a:moveTo>
                  <a:lnTo>
                    <a:pt x="2667" y="1239"/>
                  </a:lnTo>
                  <a:lnTo>
                    <a:pt x="2663" y="1239"/>
                  </a:lnTo>
                  <a:lnTo>
                    <a:pt x="2663" y="1223"/>
                  </a:lnTo>
                  <a:lnTo>
                    <a:pt x="2671" y="1237"/>
                  </a:lnTo>
                  <a:close/>
                  <a:moveTo>
                    <a:pt x="2656" y="1209"/>
                  </a:moveTo>
                  <a:lnTo>
                    <a:pt x="2672" y="1201"/>
                  </a:lnTo>
                  <a:lnTo>
                    <a:pt x="2687" y="1229"/>
                  </a:lnTo>
                  <a:lnTo>
                    <a:pt x="2671" y="1237"/>
                  </a:lnTo>
                  <a:lnTo>
                    <a:pt x="2656" y="1209"/>
                  </a:lnTo>
                  <a:close/>
                  <a:moveTo>
                    <a:pt x="2672" y="1201"/>
                  </a:moveTo>
                  <a:lnTo>
                    <a:pt x="2676" y="1199"/>
                  </a:lnTo>
                  <a:lnTo>
                    <a:pt x="2679" y="1199"/>
                  </a:lnTo>
                  <a:lnTo>
                    <a:pt x="2679" y="1215"/>
                  </a:lnTo>
                  <a:lnTo>
                    <a:pt x="2672" y="1201"/>
                  </a:lnTo>
                  <a:close/>
                  <a:moveTo>
                    <a:pt x="2679" y="1199"/>
                  </a:moveTo>
                  <a:lnTo>
                    <a:pt x="2688" y="1199"/>
                  </a:lnTo>
                  <a:lnTo>
                    <a:pt x="2688" y="1231"/>
                  </a:lnTo>
                  <a:lnTo>
                    <a:pt x="2679" y="1231"/>
                  </a:lnTo>
                  <a:lnTo>
                    <a:pt x="2679" y="1199"/>
                  </a:lnTo>
                  <a:close/>
                  <a:moveTo>
                    <a:pt x="2694" y="1229"/>
                  </a:moveTo>
                  <a:lnTo>
                    <a:pt x="2692" y="1231"/>
                  </a:lnTo>
                  <a:lnTo>
                    <a:pt x="2688" y="1231"/>
                  </a:lnTo>
                  <a:lnTo>
                    <a:pt x="2688" y="1215"/>
                  </a:lnTo>
                  <a:lnTo>
                    <a:pt x="2694" y="1229"/>
                  </a:lnTo>
                  <a:close/>
                  <a:moveTo>
                    <a:pt x="2681" y="1201"/>
                  </a:moveTo>
                  <a:lnTo>
                    <a:pt x="2697" y="1193"/>
                  </a:lnTo>
                  <a:lnTo>
                    <a:pt x="2710" y="1221"/>
                  </a:lnTo>
                  <a:lnTo>
                    <a:pt x="2694" y="1229"/>
                  </a:lnTo>
                  <a:lnTo>
                    <a:pt x="2681" y="1201"/>
                  </a:lnTo>
                  <a:close/>
                  <a:moveTo>
                    <a:pt x="2697" y="1193"/>
                  </a:moveTo>
                  <a:lnTo>
                    <a:pt x="2700" y="1191"/>
                  </a:lnTo>
                  <a:lnTo>
                    <a:pt x="2704" y="1191"/>
                  </a:lnTo>
                  <a:lnTo>
                    <a:pt x="2704" y="1207"/>
                  </a:lnTo>
                  <a:lnTo>
                    <a:pt x="2697" y="1193"/>
                  </a:lnTo>
                  <a:close/>
                  <a:moveTo>
                    <a:pt x="2704" y="1191"/>
                  </a:moveTo>
                  <a:lnTo>
                    <a:pt x="2711" y="1191"/>
                  </a:lnTo>
                  <a:lnTo>
                    <a:pt x="2711" y="1223"/>
                  </a:lnTo>
                  <a:lnTo>
                    <a:pt x="2704" y="1223"/>
                  </a:lnTo>
                  <a:lnTo>
                    <a:pt x="2704" y="1191"/>
                  </a:lnTo>
                  <a:close/>
                  <a:moveTo>
                    <a:pt x="2719" y="1221"/>
                  </a:moveTo>
                  <a:lnTo>
                    <a:pt x="2715" y="1223"/>
                  </a:lnTo>
                  <a:lnTo>
                    <a:pt x="2711" y="1223"/>
                  </a:lnTo>
                  <a:lnTo>
                    <a:pt x="2711" y="1207"/>
                  </a:lnTo>
                  <a:lnTo>
                    <a:pt x="2719" y="1221"/>
                  </a:lnTo>
                  <a:close/>
                  <a:moveTo>
                    <a:pt x="2704" y="1193"/>
                  </a:moveTo>
                  <a:lnTo>
                    <a:pt x="2720" y="1185"/>
                  </a:lnTo>
                  <a:lnTo>
                    <a:pt x="2735" y="1213"/>
                  </a:lnTo>
                  <a:lnTo>
                    <a:pt x="2719" y="1221"/>
                  </a:lnTo>
                  <a:lnTo>
                    <a:pt x="2704" y="1193"/>
                  </a:lnTo>
                  <a:close/>
                  <a:moveTo>
                    <a:pt x="2739" y="1210"/>
                  </a:moveTo>
                  <a:lnTo>
                    <a:pt x="2737" y="1212"/>
                  </a:lnTo>
                  <a:lnTo>
                    <a:pt x="2735" y="1213"/>
                  </a:lnTo>
                  <a:lnTo>
                    <a:pt x="2727" y="1199"/>
                  </a:lnTo>
                  <a:lnTo>
                    <a:pt x="2739" y="1210"/>
                  </a:lnTo>
                  <a:close/>
                  <a:moveTo>
                    <a:pt x="2716" y="1188"/>
                  </a:moveTo>
                  <a:lnTo>
                    <a:pt x="2724" y="1180"/>
                  </a:lnTo>
                  <a:lnTo>
                    <a:pt x="2747" y="1202"/>
                  </a:lnTo>
                  <a:lnTo>
                    <a:pt x="2739" y="1210"/>
                  </a:lnTo>
                  <a:lnTo>
                    <a:pt x="2716" y="1188"/>
                  </a:lnTo>
                  <a:close/>
                  <a:moveTo>
                    <a:pt x="2724" y="1180"/>
                  </a:moveTo>
                  <a:lnTo>
                    <a:pt x="2729" y="1175"/>
                  </a:lnTo>
                  <a:lnTo>
                    <a:pt x="2736" y="1175"/>
                  </a:lnTo>
                  <a:lnTo>
                    <a:pt x="2736" y="1191"/>
                  </a:lnTo>
                  <a:lnTo>
                    <a:pt x="2724" y="1180"/>
                  </a:lnTo>
                  <a:close/>
                  <a:moveTo>
                    <a:pt x="2736" y="1175"/>
                  </a:moveTo>
                  <a:lnTo>
                    <a:pt x="2752" y="1175"/>
                  </a:lnTo>
                  <a:lnTo>
                    <a:pt x="2752" y="1207"/>
                  </a:lnTo>
                  <a:lnTo>
                    <a:pt x="2736" y="1207"/>
                  </a:lnTo>
                  <a:lnTo>
                    <a:pt x="2736" y="1175"/>
                  </a:lnTo>
                  <a:close/>
                  <a:moveTo>
                    <a:pt x="2763" y="1202"/>
                  </a:moveTo>
                  <a:lnTo>
                    <a:pt x="2758" y="1207"/>
                  </a:lnTo>
                  <a:lnTo>
                    <a:pt x="2752" y="1207"/>
                  </a:lnTo>
                  <a:lnTo>
                    <a:pt x="2752" y="1191"/>
                  </a:lnTo>
                  <a:lnTo>
                    <a:pt x="2763" y="1202"/>
                  </a:lnTo>
                  <a:close/>
                  <a:moveTo>
                    <a:pt x="2740" y="1180"/>
                  </a:moveTo>
                  <a:lnTo>
                    <a:pt x="2748" y="1172"/>
                  </a:lnTo>
                  <a:lnTo>
                    <a:pt x="2771" y="1194"/>
                  </a:lnTo>
                  <a:lnTo>
                    <a:pt x="2763" y="1202"/>
                  </a:lnTo>
                  <a:lnTo>
                    <a:pt x="2740" y="1180"/>
                  </a:lnTo>
                  <a:close/>
                  <a:moveTo>
                    <a:pt x="2748" y="1172"/>
                  </a:moveTo>
                  <a:lnTo>
                    <a:pt x="2753" y="1167"/>
                  </a:lnTo>
                  <a:lnTo>
                    <a:pt x="2760" y="1167"/>
                  </a:lnTo>
                  <a:lnTo>
                    <a:pt x="2760" y="1183"/>
                  </a:lnTo>
                  <a:lnTo>
                    <a:pt x="2748" y="1172"/>
                  </a:lnTo>
                  <a:close/>
                  <a:moveTo>
                    <a:pt x="2760" y="1167"/>
                  </a:moveTo>
                  <a:lnTo>
                    <a:pt x="2768" y="1167"/>
                  </a:lnTo>
                  <a:lnTo>
                    <a:pt x="2768" y="1199"/>
                  </a:lnTo>
                  <a:lnTo>
                    <a:pt x="2760" y="1199"/>
                  </a:lnTo>
                  <a:lnTo>
                    <a:pt x="2760" y="1167"/>
                  </a:lnTo>
                  <a:close/>
                  <a:moveTo>
                    <a:pt x="2774" y="1197"/>
                  </a:moveTo>
                  <a:lnTo>
                    <a:pt x="2771" y="1199"/>
                  </a:lnTo>
                  <a:lnTo>
                    <a:pt x="2768" y="1199"/>
                  </a:lnTo>
                  <a:lnTo>
                    <a:pt x="2768" y="1183"/>
                  </a:lnTo>
                  <a:lnTo>
                    <a:pt x="2774" y="1197"/>
                  </a:lnTo>
                  <a:close/>
                  <a:moveTo>
                    <a:pt x="2761" y="1169"/>
                  </a:moveTo>
                  <a:lnTo>
                    <a:pt x="2777" y="1161"/>
                  </a:lnTo>
                  <a:lnTo>
                    <a:pt x="2790" y="1189"/>
                  </a:lnTo>
                  <a:lnTo>
                    <a:pt x="2774" y="1197"/>
                  </a:lnTo>
                  <a:lnTo>
                    <a:pt x="2761" y="1169"/>
                  </a:lnTo>
                  <a:close/>
                  <a:moveTo>
                    <a:pt x="2777" y="1161"/>
                  </a:moveTo>
                  <a:lnTo>
                    <a:pt x="2780" y="1159"/>
                  </a:lnTo>
                  <a:lnTo>
                    <a:pt x="2783" y="1159"/>
                  </a:lnTo>
                  <a:lnTo>
                    <a:pt x="2783" y="1175"/>
                  </a:lnTo>
                  <a:lnTo>
                    <a:pt x="2777" y="1161"/>
                  </a:lnTo>
                  <a:close/>
                  <a:moveTo>
                    <a:pt x="2783" y="1159"/>
                  </a:moveTo>
                  <a:lnTo>
                    <a:pt x="2792" y="1159"/>
                  </a:lnTo>
                  <a:lnTo>
                    <a:pt x="2792" y="1191"/>
                  </a:lnTo>
                  <a:lnTo>
                    <a:pt x="2783" y="1191"/>
                  </a:lnTo>
                  <a:lnTo>
                    <a:pt x="2783" y="1159"/>
                  </a:lnTo>
                  <a:close/>
                  <a:moveTo>
                    <a:pt x="2799" y="1189"/>
                  </a:moveTo>
                  <a:lnTo>
                    <a:pt x="2795" y="1191"/>
                  </a:lnTo>
                  <a:lnTo>
                    <a:pt x="2792" y="1191"/>
                  </a:lnTo>
                  <a:lnTo>
                    <a:pt x="2792" y="1175"/>
                  </a:lnTo>
                  <a:lnTo>
                    <a:pt x="2799" y="1189"/>
                  </a:lnTo>
                  <a:close/>
                  <a:moveTo>
                    <a:pt x="2784" y="1161"/>
                  </a:moveTo>
                  <a:lnTo>
                    <a:pt x="2800" y="1152"/>
                  </a:lnTo>
                  <a:lnTo>
                    <a:pt x="2815" y="1181"/>
                  </a:lnTo>
                  <a:lnTo>
                    <a:pt x="2799" y="1189"/>
                  </a:lnTo>
                  <a:lnTo>
                    <a:pt x="2784" y="1161"/>
                  </a:lnTo>
                  <a:close/>
                  <a:moveTo>
                    <a:pt x="2800" y="1152"/>
                  </a:moveTo>
                  <a:lnTo>
                    <a:pt x="2804" y="1151"/>
                  </a:lnTo>
                  <a:lnTo>
                    <a:pt x="2808" y="1151"/>
                  </a:lnTo>
                  <a:lnTo>
                    <a:pt x="2808" y="1167"/>
                  </a:lnTo>
                  <a:lnTo>
                    <a:pt x="2800" y="1152"/>
                  </a:lnTo>
                  <a:close/>
                  <a:moveTo>
                    <a:pt x="2808" y="1151"/>
                  </a:moveTo>
                  <a:lnTo>
                    <a:pt x="2815" y="1151"/>
                  </a:lnTo>
                  <a:lnTo>
                    <a:pt x="2815" y="1183"/>
                  </a:lnTo>
                  <a:lnTo>
                    <a:pt x="2808" y="1183"/>
                  </a:lnTo>
                  <a:lnTo>
                    <a:pt x="2808" y="1151"/>
                  </a:lnTo>
                  <a:close/>
                  <a:moveTo>
                    <a:pt x="2822" y="1181"/>
                  </a:moveTo>
                  <a:lnTo>
                    <a:pt x="2819" y="1183"/>
                  </a:lnTo>
                  <a:lnTo>
                    <a:pt x="2815" y="1183"/>
                  </a:lnTo>
                  <a:lnTo>
                    <a:pt x="2815" y="1167"/>
                  </a:lnTo>
                  <a:lnTo>
                    <a:pt x="2822" y="1181"/>
                  </a:lnTo>
                  <a:close/>
                  <a:moveTo>
                    <a:pt x="2809" y="1152"/>
                  </a:moveTo>
                  <a:lnTo>
                    <a:pt x="2825" y="1145"/>
                  </a:lnTo>
                  <a:lnTo>
                    <a:pt x="2838" y="1173"/>
                  </a:lnTo>
                  <a:lnTo>
                    <a:pt x="2822" y="1181"/>
                  </a:lnTo>
                  <a:lnTo>
                    <a:pt x="2809" y="1152"/>
                  </a:lnTo>
                  <a:close/>
                  <a:moveTo>
                    <a:pt x="2825" y="1145"/>
                  </a:moveTo>
                  <a:lnTo>
                    <a:pt x="2828" y="1143"/>
                  </a:lnTo>
                  <a:lnTo>
                    <a:pt x="2831" y="1143"/>
                  </a:lnTo>
                  <a:lnTo>
                    <a:pt x="2831" y="1159"/>
                  </a:lnTo>
                  <a:lnTo>
                    <a:pt x="2825" y="1145"/>
                  </a:lnTo>
                  <a:close/>
                  <a:moveTo>
                    <a:pt x="2831" y="1143"/>
                  </a:moveTo>
                  <a:lnTo>
                    <a:pt x="2840" y="1143"/>
                  </a:lnTo>
                  <a:lnTo>
                    <a:pt x="2840" y="1175"/>
                  </a:lnTo>
                  <a:lnTo>
                    <a:pt x="2831" y="1175"/>
                  </a:lnTo>
                  <a:lnTo>
                    <a:pt x="2831" y="1143"/>
                  </a:lnTo>
                  <a:close/>
                  <a:moveTo>
                    <a:pt x="2851" y="1170"/>
                  </a:moveTo>
                  <a:lnTo>
                    <a:pt x="2846" y="1175"/>
                  </a:lnTo>
                  <a:lnTo>
                    <a:pt x="2840" y="1175"/>
                  </a:lnTo>
                  <a:lnTo>
                    <a:pt x="2840" y="1159"/>
                  </a:lnTo>
                  <a:lnTo>
                    <a:pt x="2851" y="1170"/>
                  </a:lnTo>
                  <a:close/>
                  <a:moveTo>
                    <a:pt x="2828" y="1148"/>
                  </a:moveTo>
                  <a:lnTo>
                    <a:pt x="2836" y="1140"/>
                  </a:lnTo>
                  <a:lnTo>
                    <a:pt x="2859" y="1162"/>
                  </a:lnTo>
                  <a:lnTo>
                    <a:pt x="2851" y="1170"/>
                  </a:lnTo>
                  <a:lnTo>
                    <a:pt x="2828" y="1148"/>
                  </a:lnTo>
                  <a:close/>
                  <a:moveTo>
                    <a:pt x="2836" y="1140"/>
                  </a:moveTo>
                  <a:lnTo>
                    <a:pt x="2841" y="1135"/>
                  </a:lnTo>
                  <a:lnTo>
                    <a:pt x="2847" y="1135"/>
                  </a:lnTo>
                  <a:lnTo>
                    <a:pt x="2847" y="1151"/>
                  </a:lnTo>
                  <a:lnTo>
                    <a:pt x="2836" y="1140"/>
                  </a:lnTo>
                  <a:close/>
                  <a:moveTo>
                    <a:pt x="2847" y="1135"/>
                  </a:moveTo>
                  <a:lnTo>
                    <a:pt x="2863" y="1135"/>
                  </a:lnTo>
                  <a:lnTo>
                    <a:pt x="2863" y="1167"/>
                  </a:lnTo>
                  <a:lnTo>
                    <a:pt x="2847" y="1167"/>
                  </a:lnTo>
                  <a:lnTo>
                    <a:pt x="2847" y="1135"/>
                  </a:lnTo>
                  <a:close/>
                  <a:moveTo>
                    <a:pt x="2875" y="1162"/>
                  </a:moveTo>
                  <a:lnTo>
                    <a:pt x="2870" y="1167"/>
                  </a:lnTo>
                  <a:lnTo>
                    <a:pt x="2863" y="1167"/>
                  </a:lnTo>
                  <a:lnTo>
                    <a:pt x="2863" y="1151"/>
                  </a:lnTo>
                  <a:lnTo>
                    <a:pt x="2875" y="1162"/>
                  </a:lnTo>
                  <a:close/>
                  <a:moveTo>
                    <a:pt x="2852" y="1140"/>
                  </a:moveTo>
                  <a:lnTo>
                    <a:pt x="2860" y="1132"/>
                  </a:lnTo>
                  <a:lnTo>
                    <a:pt x="2883" y="1154"/>
                  </a:lnTo>
                  <a:lnTo>
                    <a:pt x="2875" y="1162"/>
                  </a:lnTo>
                  <a:lnTo>
                    <a:pt x="2852" y="1140"/>
                  </a:lnTo>
                  <a:close/>
                  <a:moveTo>
                    <a:pt x="2860" y="1132"/>
                  </a:moveTo>
                  <a:lnTo>
                    <a:pt x="2865" y="1127"/>
                  </a:lnTo>
                  <a:lnTo>
                    <a:pt x="2872" y="1127"/>
                  </a:lnTo>
                  <a:lnTo>
                    <a:pt x="2872" y="1143"/>
                  </a:lnTo>
                  <a:lnTo>
                    <a:pt x="2860" y="1132"/>
                  </a:lnTo>
                  <a:close/>
                  <a:moveTo>
                    <a:pt x="2872" y="1127"/>
                  </a:moveTo>
                  <a:lnTo>
                    <a:pt x="2888" y="1127"/>
                  </a:lnTo>
                  <a:lnTo>
                    <a:pt x="2888" y="1159"/>
                  </a:lnTo>
                  <a:lnTo>
                    <a:pt x="2872" y="1159"/>
                  </a:lnTo>
                  <a:lnTo>
                    <a:pt x="2872" y="1127"/>
                  </a:lnTo>
                  <a:close/>
                  <a:moveTo>
                    <a:pt x="2899" y="1154"/>
                  </a:moveTo>
                  <a:lnTo>
                    <a:pt x="2894" y="1159"/>
                  </a:lnTo>
                  <a:lnTo>
                    <a:pt x="2888" y="1159"/>
                  </a:lnTo>
                  <a:lnTo>
                    <a:pt x="2888" y="1143"/>
                  </a:lnTo>
                  <a:lnTo>
                    <a:pt x="2899" y="1154"/>
                  </a:lnTo>
                  <a:close/>
                  <a:moveTo>
                    <a:pt x="2876" y="1132"/>
                  </a:moveTo>
                  <a:lnTo>
                    <a:pt x="2884" y="1124"/>
                  </a:lnTo>
                  <a:lnTo>
                    <a:pt x="2907" y="1146"/>
                  </a:lnTo>
                  <a:lnTo>
                    <a:pt x="2899" y="1154"/>
                  </a:lnTo>
                  <a:lnTo>
                    <a:pt x="2876" y="1132"/>
                  </a:lnTo>
                  <a:close/>
                  <a:moveTo>
                    <a:pt x="2884" y="1124"/>
                  </a:moveTo>
                  <a:lnTo>
                    <a:pt x="2889" y="1119"/>
                  </a:lnTo>
                  <a:lnTo>
                    <a:pt x="2895" y="1119"/>
                  </a:lnTo>
                  <a:lnTo>
                    <a:pt x="2895" y="1135"/>
                  </a:lnTo>
                  <a:lnTo>
                    <a:pt x="2884" y="1124"/>
                  </a:lnTo>
                  <a:close/>
                  <a:moveTo>
                    <a:pt x="2895" y="1119"/>
                  </a:moveTo>
                  <a:lnTo>
                    <a:pt x="2911" y="1119"/>
                  </a:lnTo>
                  <a:lnTo>
                    <a:pt x="2911" y="1151"/>
                  </a:lnTo>
                  <a:lnTo>
                    <a:pt x="2895" y="1151"/>
                  </a:lnTo>
                  <a:lnTo>
                    <a:pt x="2895" y="1119"/>
                  </a:lnTo>
                  <a:close/>
                  <a:moveTo>
                    <a:pt x="2923" y="1146"/>
                  </a:moveTo>
                  <a:lnTo>
                    <a:pt x="2918" y="1151"/>
                  </a:lnTo>
                  <a:lnTo>
                    <a:pt x="2911" y="1151"/>
                  </a:lnTo>
                  <a:lnTo>
                    <a:pt x="2911" y="1135"/>
                  </a:lnTo>
                  <a:lnTo>
                    <a:pt x="2923" y="1146"/>
                  </a:lnTo>
                  <a:close/>
                  <a:moveTo>
                    <a:pt x="2900" y="1124"/>
                  </a:moveTo>
                  <a:lnTo>
                    <a:pt x="2909" y="1116"/>
                  </a:lnTo>
                  <a:lnTo>
                    <a:pt x="2931" y="1138"/>
                  </a:lnTo>
                  <a:lnTo>
                    <a:pt x="2923" y="1146"/>
                  </a:lnTo>
                  <a:lnTo>
                    <a:pt x="2900" y="1124"/>
                  </a:lnTo>
                  <a:close/>
                  <a:moveTo>
                    <a:pt x="2909" y="1116"/>
                  </a:moveTo>
                  <a:lnTo>
                    <a:pt x="2913" y="1111"/>
                  </a:lnTo>
                  <a:lnTo>
                    <a:pt x="2920" y="1111"/>
                  </a:lnTo>
                  <a:lnTo>
                    <a:pt x="2920" y="1127"/>
                  </a:lnTo>
                  <a:lnTo>
                    <a:pt x="2909" y="1116"/>
                  </a:lnTo>
                  <a:close/>
                  <a:moveTo>
                    <a:pt x="2920" y="1111"/>
                  </a:moveTo>
                  <a:lnTo>
                    <a:pt x="2927" y="1111"/>
                  </a:lnTo>
                  <a:lnTo>
                    <a:pt x="2927" y="1143"/>
                  </a:lnTo>
                  <a:lnTo>
                    <a:pt x="2920" y="1143"/>
                  </a:lnTo>
                  <a:lnTo>
                    <a:pt x="2920" y="1111"/>
                  </a:lnTo>
                  <a:close/>
                  <a:moveTo>
                    <a:pt x="2934" y="1141"/>
                  </a:moveTo>
                  <a:lnTo>
                    <a:pt x="2931" y="1143"/>
                  </a:lnTo>
                  <a:lnTo>
                    <a:pt x="2927" y="1143"/>
                  </a:lnTo>
                  <a:lnTo>
                    <a:pt x="2927" y="1127"/>
                  </a:lnTo>
                  <a:lnTo>
                    <a:pt x="2934" y="1141"/>
                  </a:lnTo>
                  <a:close/>
                  <a:moveTo>
                    <a:pt x="2921" y="1113"/>
                  </a:moveTo>
                  <a:lnTo>
                    <a:pt x="2937" y="1104"/>
                  </a:lnTo>
                  <a:lnTo>
                    <a:pt x="2950" y="1133"/>
                  </a:lnTo>
                  <a:lnTo>
                    <a:pt x="2934" y="1141"/>
                  </a:lnTo>
                  <a:lnTo>
                    <a:pt x="2921" y="1113"/>
                  </a:lnTo>
                  <a:close/>
                  <a:moveTo>
                    <a:pt x="2937" y="1104"/>
                  </a:moveTo>
                  <a:lnTo>
                    <a:pt x="2939" y="1103"/>
                  </a:lnTo>
                  <a:lnTo>
                    <a:pt x="2943" y="1103"/>
                  </a:lnTo>
                  <a:lnTo>
                    <a:pt x="2943" y="1119"/>
                  </a:lnTo>
                  <a:lnTo>
                    <a:pt x="2937" y="1104"/>
                  </a:lnTo>
                  <a:close/>
                  <a:moveTo>
                    <a:pt x="2943" y="1103"/>
                  </a:moveTo>
                  <a:lnTo>
                    <a:pt x="2952" y="1103"/>
                  </a:lnTo>
                  <a:lnTo>
                    <a:pt x="2952" y="1135"/>
                  </a:lnTo>
                  <a:lnTo>
                    <a:pt x="2943" y="1135"/>
                  </a:lnTo>
                  <a:lnTo>
                    <a:pt x="2943" y="1103"/>
                  </a:lnTo>
                  <a:close/>
                  <a:moveTo>
                    <a:pt x="2959" y="1133"/>
                  </a:moveTo>
                  <a:lnTo>
                    <a:pt x="2955" y="1135"/>
                  </a:lnTo>
                  <a:lnTo>
                    <a:pt x="2952" y="1135"/>
                  </a:lnTo>
                  <a:lnTo>
                    <a:pt x="2952" y="1119"/>
                  </a:lnTo>
                  <a:lnTo>
                    <a:pt x="2959" y="1133"/>
                  </a:lnTo>
                  <a:close/>
                  <a:moveTo>
                    <a:pt x="2944" y="1104"/>
                  </a:moveTo>
                  <a:lnTo>
                    <a:pt x="2960" y="1097"/>
                  </a:lnTo>
                  <a:lnTo>
                    <a:pt x="2975" y="1125"/>
                  </a:lnTo>
                  <a:lnTo>
                    <a:pt x="2959" y="1133"/>
                  </a:lnTo>
                  <a:lnTo>
                    <a:pt x="2944" y="1104"/>
                  </a:lnTo>
                  <a:close/>
                  <a:moveTo>
                    <a:pt x="2960" y="1097"/>
                  </a:moveTo>
                  <a:lnTo>
                    <a:pt x="2964" y="1095"/>
                  </a:lnTo>
                  <a:lnTo>
                    <a:pt x="2968" y="1095"/>
                  </a:lnTo>
                  <a:lnTo>
                    <a:pt x="2968" y="1111"/>
                  </a:lnTo>
                  <a:lnTo>
                    <a:pt x="2960" y="1097"/>
                  </a:lnTo>
                  <a:close/>
                  <a:moveTo>
                    <a:pt x="2968" y="1095"/>
                  </a:moveTo>
                  <a:lnTo>
                    <a:pt x="2975" y="1095"/>
                  </a:lnTo>
                  <a:lnTo>
                    <a:pt x="2975" y="1127"/>
                  </a:lnTo>
                  <a:lnTo>
                    <a:pt x="2968" y="1127"/>
                  </a:lnTo>
                  <a:lnTo>
                    <a:pt x="2968" y="1095"/>
                  </a:lnTo>
                  <a:close/>
                  <a:moveTo>
                    <a:pt x="2982" y="1125"/>
                  </a:moveTo>
                  <a:lnTo>
                    <a:pt x="2979" y="1127"/>
                  </a:lnTo>
                  <a:lnTo>
                    <a:pt x="2975" y="1127"/>
                  </a:lnTo>
                  <a:lnTo>
                    <a:pt x="2975" y="1111"/>
                  </a:lnTo>
                  <a:lnTo>
                    <a:pt x="2982" y="1125"/>
                  </a:lnTo>
                  <a:close/>
                  <a:moveTo>
                    <a:pt x="2969" y="1097"/>
                  </a:moveTo>
                  <a:lnTo>
                    <a:pt x="2985" y="1088"/>
                  </a:lnTo>
                  <a:lnTo>
                    <a:pt x="2998" y="1117"/>
                  </a:lnTo>
                  <a:lnTo>
                    <a:pt x="2982" y="1125"/>
                  </a:lnTo>
                  <a:lnTo>
                    <a:pt x="2969" y="1097"/>
                  </a:lnTo>
                  <a:close/>
                  <a:moveTo>
                    <a:pt x="2985" y="1088"/>
                  </a:moveTo>
                  <a:lnTo>
                    <a:pt x="2987" y="1087"/>
                  </a:lnTo>
                  <a:lnTo>
                    <a:pt x="2991" y="1087"/>
                  </a:lnTo>
                  <a:lnTo>
                    <a:pt x="2991" y="1103"/>
                  </a:lnTo>
                  <a:lnTo>
                    <a:pt x="2985" y="1088"/>
                  </a:lnTo>
                  <a:close/>
                  <a:moveTo>
                    <a:pt x="2991" y="1087"/>
                  </a:moveTo>
                  <a:lnTo>
                    <a:pt x="3000" y="1087"/>
                  </a:lnTo>
                  <a:lnTo>
                    <a:pt x="3000" y="1119"/>
                  </a:lnTo>
                  <a:lnTo>
                    <a:pt x="2991" y="1119"/>
                  </a:lnTo>
                  <a:lnTo>
                    <a:pt x="2991" y="1087"/>
                  </a:lnTo>
                  <a:close/>
                  <a:moveTo>
                    <a:pt x="3011" y="1114"/>
                  </a:moveTo>
                  <a:lnTo>
                    <a:pt x="3006" y="1119"/>
                  </a:lnTo>
                  <a:lnTo>
                    <a:pt x="3000" y="1119"/>
                  </a:lnTo>
                  <a:lnTo>
                    <a:pt x="3000" y="1103"/>
                  </a:lnTo>
                  <a:lnTo>
                    <a:pt x="3011" y="1114"/>
                  </a:lnTo>
                  <a:close/>
                  <a:moveTo>
                    <a:pt x="2989" y="1092"/>
                  </a:moveTo>
                  <a:lnTo>
                    <a:pt x="2996" y="1084"/>
                  </a:lnTo>
                  <a:lnTo>
                    <a:pt x="3019" y="1106"/>
                  </a:lnTo>
                  <a:lnTo>
                    <a:pt x="3011" y="1114"/>
                  </a:lnTo>
                  <a:lnTo>
                    <a:pt x="2989" y="1092"/>
                  </a:lnTo>
                  <a:close/>
                  <a:moveTo>
                    <a:pt x="2996" y="1084"/>
                  </a:moveTo>
                  <a:lnTo>
                    <a:pt x="3001" y="1079"/>
                  </a:lnTo>
                  <a:lnTo>
                    <a:pt x="3007" y="1079"/>
                  </a:lnTo>
                  <a:lnTo>
                    <a:pt x="3007" y="1095"/>
                  </a:lnTo>
                  <a:lnTo>
                    <a:pt x="2996" y="1084"/>
                  </a:lnTo>
                  <a:close/>
                  <a:moveTo>
                    <a:pt x="3007" y="1079"/>
                  </a:moveTo>
                  <a:lnTo>
                    <a:pt x="3023" y="1079"/>
                  </a:lnTo>
                  <a:lnTo>
                    <a:pt x="3023" y="1111"/>
                  </a:lnTo>
                  <a:lnTo>
                    <a:pt x="3007" y="1111"/>
                  </a:lnTo>
                  <a:lnTo>
                    <a:pt x="3007" y="1079"/>
                  </a:lnTo>
                  <a:close/>
                  <a:moveTo>
                    <a:pt x="3035" y="1106"/>
                  </a:moveTo>
                  <a:lnTo>
                    <a:pt x="3030" y="1111"/>
                  </a:lnTo>
                  <a:lnTo>
                    <a:pt x="3023" y="1111"/>
                  </a:lnTo>
                  <a:lnTo>
                    <a:pt x="3023" y="1095"/>
                  </a:lnTo>
                  <a:lnTo>
                    <a:pt x="3035" y="1106"/>
                  </a:lnTo>
                  <a:close/>
                  <a:moveTo>
                    <a:pt x="3012" y="1084"/>
                  </a:moveTo>
                  <a:lnTo>
                    <a:pt x="3021" y="1076"/>
                  </a:lnTo>
                  <a:lnTo>
                    <a:pt x="3043" y="1098"/>
                  </a:lnTo>
                  <a:lnTo>
                    <a:pt x="3035" y="1106"/>
                  </a:lnTo>
                  <a:lnTo>
                    <a:pt x="3012" y="1084"/>
                  </a:lnTo>
                  <a:close/>
                  <a:moveTo>
                    <a:pt x="3021" y="1076"/>
                  </a:moveTo>
                  <a:lnTo>
                    <a:pt x="3024" y="1071"/>
                  </a:lnTo>
                  <a:lnTo>
                    <a:pt x="3032" y="1071"/>
                  </a:lnTo>
                  <a:lnTo>
                    <a:pt x="3032" y="1087"/>
                  </a:lnTo>
                  <a:lnTo>
                    <a:pt x="3021" y="1076"/>
                  </a:lnTo>
                  <a:close/>
                  <a:moveTo>
                    <a:pt x="3032" y="1071"/>
                  </a:moveTo>
                  <a:lnTo>
                    <a:pt x="3048" y="1071"/>
                  </a:lnTo>
                  <a:lnTo>
                    <a:pt x="3048" y="1103"/>
                  </a:lnTo>
                  <a:lnTo>
                    <a:pt x="3032" y="1103"/>
                  </a:lnTo>
                  <a:lnTo>
                    <a:pt x="3032" y="1071"/>
                  </a:lnTo>
                  <a:close/>
                  <a:moveTo>
                    <a:pt x="3059" y="1098"/>
                  </a:moveTo>
                  <a:lnTo>
                    <a:pt x="3054" y="1103"/>
                  </a:lnTo>
                  <a:lnTo>
                    <a:pt x="3048" y="1103"/>
                  </a:lnTo>
                  <a:lnTo>
                    <a:pt x="3048" y="1087"/>
                  </a:lnTo>
                  <a:lnTo>
                    <a:pt x="3059" y="1098"/>
                  </a:lnTo>
                  <a:close/>
                  <a:moveTo>
                    <a:pt x="3037" y="1076"/>
                  </a:moveTo>
                  <a:lnTo>
                    <a:pt x="3044" y="1068"/>
                  </a:lnTo>
                  <a:lnTo>
                    <a:pt x="3066" y="1090"/>
                  </a:lnTo>
                  <a:lnTo>
                    <a:pt x="3059" y="1098"/>
                  </a:lnTo>
                  <a:lnTo>
                    <a:pt x="3037" y="1076"/>
                  </a:lnTo>
                  <a:close/>
                  <a:moveTo>
                    <a:pt x="3044" y="1068"/>
                  </a:moveTo>
                  <a:lnTo>
                    <a:pt x="3049" y="1063"/>
                  </a:lnTo>
                  <a:lnTo>
                    <a:pt x="3055" y="1063"/>
                  </a:lnTo>
                  <a:lnTo>
                    <a:pt x="3055" y="1079"/>
                  </a:lnTo>
                  <a:lnTo>
                    <a:pt x="3044" y="1068"/>
                  </a:lnTo>
                  <a:close/>
                  <a:moveTo>
                    <a:pt x="3055" y="1063"/>
                  </a:moveTo>
                  <a:lnTo>
                    <a:pt x="3071" y="1063"/>
                  </a:lnTo>
                  <a:lnTo>
                    <a:pt x="3071" y="1095"/>
                  </a:lnTo>
                  <a:lnTo>
                    <a:pt x="3055" y="1095"/>
                  </a:lnTo>
                  <a:lnTo>
                    <a:pt x="3055" y="1063"/>
                  </a:lnTo>
                  <a:close/>
                  <a:moveTo>
                    <a:pt x="3082" y="1090"/>
                  </a:moveTo>
                  <a:lnTo>
                    <a:pt x="3078" y="1095"/>
                  </a:lnTo>
                  <a:lnTo>
                    <a:pt x="3071" y="1095"/>
                  </a:lnTo>
                  <a:lnTo>
                    <a:pt x="3071" y="1079"/>
                  </a:lnTo>
                  <a:lnTo>
                    <a:pt x="3082" y="1090"/>
                  </a:lnTo>
                  <a:close/>
                  <a:moveTo>
                    <a:pt x="3060" y="1068"/>
                  </a:moveTo>
                  <a:lnTo>
                    <a:pt x="3069" y="1060"/>
                  </a:lnTo>
                  <a:lnTo>
                    <a:pt x="3091" y="1082"/>
                  </a:lnTo>
                  <a:lnTo>
                    <a:pt x="3082" y="1090"/>
                  </a:lnTo>
                  <a:lnTo>
                    <a:pt x="3060" y="1068"/>
                  </a:lnTo>
                  <a:close/>
                  <a:moveTo>
                    <a:pt x="3069" y="1060"/>
                  </a:moveTo>
                  <a:lnTo>
                    <a:pt x="3072" y="1055"/>
                  </a:lnTo>
                  <a:lnTo>
                    <a:pt x="3080" y="1055"/>
                  </a:lnTo>
                  <a:lnTo>
                    <a:pt x="3080" y="1071"/>
                  </a:lnTo>
                  <a:lnTo>
                    <a:pt x="3069" y="1060"/>
                  </a:lnTo>
                  <a:close/>
                  <a:moveTo>
                    <a:pt x="3080" y="1055"/>
                  </a:moveTo>
                  <a:lnTo>
                    <a:pt x="3087" y="1055"/>
                  </a:lnTo>
                  <a:lnTo>
                    <a:pt x="3087" y="1087"/>
                  </a:lnTo>
                  <a:lnTo>
                    <a:pt x="3080" y="1087"/>
                  </a:lnTo>
                  <a:lnTo>
                    <a:pt x="3080" y="1055"/>
                  </a:lnTo>
                  <a:close/>
                  <a:moveTo>
                    <a:pt x="3094" y="1085"/>
                  </a:moveTo>
                  <a:lnTo>
                    <a:pt x="3091" y="1087"/>
                  </a:lnTo>
                  <a:lnTo>
                    <a:pt x="3087" y="1087"/>
                  </a:lnTo>
                  <a:lnTo>
                    <a:pt x="3087" y="1071"/>
                  </a:lnTo>
                  <a:lnTo>
                    <a:pt x="3094" y="1085"/>
                  </a:lnTo>
                  <a:close/>
                  <a:moveTo>
                    <a:pt x="3080" y="1056"/>
                  </a:moveTo>
                  <a:lnTo>
                    <a:pt x="3096" y="1049"/>
                  </a:lnTo>
                  <a:lnTo>
                    <a:pt x="3110" y="1077"/>
                  </a:lnTo>
                  <a:lnTo>
                    <a:pt x="3094" y="1085"/>
                  </a:lnTo>
                  <a:lnTo>
                    <a:pt x="3080" y="1056"/>
                  </a:lnTo>
                  <a:close/>
                  <a:moveTo>
                    <a:pt x="3096" y="1049"/>
                  </a:moveTo>
                  <a:lnTo>
                    <a:pt x="3099" y="1047"/>
                  </a:lnTo>
                  <a:lnTo>
                    <a:pt x="3103" y="1047"/>
                  </a:lnTo>
                  <a:lnTo>
                    <a:pt x="3103" y="1063"/>
                  </a:lnTo>
                  <a:lnTo>
                    <a:pt x="3096" y="1049"/>
                  </a:lnTo>
                  <a:close/>
                  <a:moveTo>
                    <a:pt x="3103" y="1047"/>
                  </a:moveTo>
                  <a:lnTo>
                    <a:pt x="3112" y="1047"/>
                  </a:lnTo>
                  <a:lnTo>
                    <a:pt x="3112" y="1079"/>
                  </a:lnTo>
                  <a:lnTo>
                    <a:pt x="3103" y="1079"/>
                  </a:lnTo>
                  <a:lnTo>
                    <a:pt x="3103" y="1047"/>
                  </a:lnTo>
                  <a:close/>
                  <a:moveTo>
                    <a:pt x="3119" y="1077"/>
                  </a:moveTo>
                  <a:lnTo>
                    <a:pt x="3115" y="1079"/>
                  </a:lnTo>
                  <a:lnTo>
                    <a:pt x="3112" y="1079"/>
                  </a:lnTo>
                  <a:lnTo>
                    <a:pt x="3112" y="1063"/>
                  </a:lnTo>
                  <a:lnTo>
                    <a:pt x="3119" y="1077"/>
                  </a:lnTo>
                  <a:close/>
                  <a:moveTo>
                    <a:pt x="3104" y="1049"/>
                  </a:moveTo>
                  <a:lnTo>
                    <a:pt x="3120" y="1040"/>
                  </a:lnTo>
                  <a:lnTo>
                    <a:pt x="3135" y="1069"/>
                  </a:lnTo>
                  <a:lnTo>
                    <a:pt x="3119" y="1077"/>
                  </a:lnTo>
                  <a:lnTo>
                    <a:pt x="3104" y="1049"/>
                  </a:lnTo>
                  <a:close/>
                  <a:moveTo>
                    <a:pt x="3120" y="1040"/>
                  </a:moveTo>
                  <a:lnTo>
                    <a:pt x="3124" y="1039"/>
                  </a:lnTo>
                  <a:lnTo>
                    <a:pt x="3128" y="1039"/>
                  </a:lnTo>
                  <a:lnTo>
                    <a:pt x="3128" y="1055"/>
                  </a:lnTo>
                  <a:lnTo>
                    <a:pt x="3120" y="1040"/>
                  </a:lnTo>
                  <a:close/>
                  <a:moveTo>
                    <a:pt x="3128" y="1039"/>
                  </a:moveTo>
                  <a:lnTo>
                    <a:pt x="3135" y="1039"/>
                  </a:lnTo>
                  <a:lnTo>
                    <a:pt x="3135" y="1071"/>
                  </a:lnTo>
                  <a:lnTo>
                    <a:pt x="3128" y="1071"/>
                  </a:lnTo>
                  <a:lnTo>
                    <a:pt x="3128" y="1039"/>
                  </a:lnTo>
                  <a:close/>
                  <a:moveTo>
                    <a:pt x="3143" y="1069"/>
                  </a:moveTo>
                  <a:lnTo>
                    <a:pt x="3139" y="1071"/>
                  </a:lnTo>
                  <a:lnTo>
                    <a:pt x="3135" y="1071"/>
                  </a:lnTo>
                  <a:lnTo>
                    <a:pt x="3135" y="1055"/>
                  </a:lnTo>
                  <a:lnTo>
                    <a:pt x="3143" y="1069"/>
                  </a:lnTo>
                  <a:close/>
                  <a:moveTo>
                    <a:pt x="3128" y="1040"/>
                  </a:moveTo>
                  <a:lnTo>
                    <a:pt x="3144" y="1033"/>
                  </a:lnTo>
                  <a:lnTo>
                    <a:pt x="3159" y="1061"/>
                  </a:lnTo>
                  <a:lnTo>
                    <a:pt x="3143" y="1069"/>
                  </a:lnTo>
                  <a:lnTo>
                    <a:pt x="3128" y="1040"/>
                  </a:lnTo>
                  <a:close/>
                  <a:moveTo>
                    <a:pt x="3144" y="1033"/>
                  </a:moveTo>
                  <a:lnTo>
                    <a:pt x="3147" y="1031"/>
                  </a:lnTo>
                  <a:lnTo>
                    <a:pt x="3151" y="1031"/>
                  </a:lnTo>
                  <a:lnTo>
                    <a:pt x="3151" y="1047"/>
                  </a:lnTo>
                  <a:lnTo>
                    <a:pt x="3144" y="1033"/>
                  </a:lnTo>
                  <a:close/>
                  <a:moveTo>
                    <a:pt x="3151" y="1031"/>
                  </a:moveTo>
                  <a:lnTo>
                    <a:pt x="3160" y="1031"/>
                  </a:lnTo>
                  <a:lnTo>
                    <a:pt x="3160" y="1063"/>
                  </a:lnTo>
                  <a:lnTo>
                    <a:pt x="3151" y="1063"/>
                  </a:lnTo>
                  <a:lnTo>
                    <a:pt x="3151" y="1031"/>
                  </a:lnTo>
                  <a:close/>
                  <a:moveTo>
                    <a:pt x="3171" y="1058"/>
                  </a:moveTo>
                  <a:lnTo>
                    <a:pt x="3166" y="1063"/>
                  </a:lnTo>
                  <a:lnTo>
                    <a:pt x="3160" y="1063"/>
                  </a:lnTo>
                  <a:lnTo>
                    <a:pt x="3160" y="1047"/>
                  </a:lnTo>
                  <a:lnTo>
                    <a:pt x="3171" y="1058"/>
                  </a:lnTo>
                  <a:close/>
                  <a:moveTo>
                    <a:pt x="3149" y="1035"/>
                  </a:moveTo>
                  <a:lnTo>
                    <a:pt x="3156" y="1028"/>
                  </a:lnTo>
                  <a:lnTo>
                    <a:pt x="3178" y="1050"/>
                  </a:lnTo>
                  <a:lnTo>
                    <a:pt x="3171" y="1058"/>
                  </a:lnTo>
                  <a:lnTo>
                    <a:pt x="3149" y="1035"/>
                  </a:lnTo>
                  <a:close/>
                  <a:moveTo>
                    <a:pt x="3156" y="1028"/>
                  </a:moveTo>
                  <a:lnTo>
                    <a:pt x="3161" y="1023"/>
                  </a:lnTo>
                  <a:lnTo>
                    <a:pt x="3167" y="1023"/>
                  </a:lnTo>
                  <a:lnTo>
                    <a:pt x="3167" y="1039"/>
                  </a:lnTo>
                  <a:lnTo>
                    <a:pt x="3156" y="1028"/>
                  </a:lnTo>
                  <a:close/>
                  <a:moveTo>
                    <a:pt x="3167" y="1023"/>
                  </a:moveTo>
                  <a:lnTo>
                    <a:pt x="3183" y="1023"/>
                  </a:lnTo>
                  <a:lnTo>
                    <a:pt x="3183" y="1055"/>
                  </a:lnTo>
                  <a:lnTo>
                    <a:pt x="3167" y="1055"/>
                  </a:lnTo>
                  <a:lnTo>
                    <a:pt x="3167" y="1023"/>
                  </a:lnTo>
                  <a:close/>
                  <a:moveTo>
                    <a:pt x="3194" y="1050"/>
                  </a:moveTo>
                  <a:lnTo>
                    <a:pt x="3191" y="1055"/>
                  </a:lnTo>
                  <a:lnTo>
                    <a:pt x="3183" y="1055"/>
                  </a:lnTo>
                  <a:lnTo>
                    <a:pt x="3183" y="1039"/>
                  </a:lnTo>
                  <a:lnTo>
                    <a:pt x="3194" y="1050"/>
                  </a:lnTo>
                  <a:close/>
                  <a:moveTo>
                    <a:pt x="3172" y="1028"/>
                  </a:moveTo>
                  <a:lnTo>
                    <a:pt x="3181" y="1019"/>
                  </a:lnTo>
                  <a:lnTo>
                    <a:pt x="3203" y="1043"/>
                  </a:lnTo>
                  <a:lnTo>
                    <a:pt x="3194" y="1050"/>
                  </a:lnTo>
                  <a:lnTo>
                    <a:pt x="3172" y="1028"/>
                  </a:lnTo>
                  <a:close/>
                  <a:moveTo>
                    <a:pt x="3181" y="1019"/>
                  </a:moveTo>
                  <a:lnTo>
                    <a:pt x="3184" y="1015"/>
                  </a:lnTo>
                  <a:lnTo>
                    <a:pt x="3192" y="1015"/>
                  </a:lnTo>
                  <a:lnTo>
                    <a:pt x="3192" y="1031"/>
                  </a:lnTo>
                  <a:lnTo>
                    <a:pt x="3181" y="1019"/>
                  </a:lnTo>
                  <a:close/>
                  <a:moveTo>
                    <a:pt x="3192" y="1015"/>
                  </a:moveTo>
                  <a:lnTo>
                    <a:pt x="3208" y="1015"/>
                  </a:lnTo>
                  <a:lnTo>
                    <a:pt x="3208" y="1047"/>
                  </a:lnTo>
                  <a:lnTo>
                    <a:pt x="3192" y="1047"/>
                  </a:lnTo>
                  <a:lnTo>
                    <a:pt x="3192" y="1015"/>
                  </a:lnTo>
                  <a:close/>
                  <a:moveTo>
                    <a:pt x="3219" y="1043"/>
                  </a:moveTo>
                  <a:lnTo>
                    <a:pt x="3214" y="1047"/>
                  </a:lnTo>
                  <a:lnTo>
                    <a:pt x="3208" y="1047"/>
                  </a:lnTo>
                  <a:lnTo>
                    <a:pt x="3208" y="1031"/>
                  </a:lnTo>
                  <a:lnTo>
                    <a:pt x="3219" y="1043"/>
                  </a:lnTo>
                  <a:close/>
                  <a:moveTo>
                    <a:pt x="3197" y="1019"/>
                  </a:moveTo>
                  <a:lnTo>
                    <a:pt x="3204" y="1012"/>
                  </a:lnTo>
                  <a:lnTo>
                    <a:pt x="3226" y="1034"/>
                  </a:lnTo>
                  <a:lnTo>
                    <a:pt x="3219" y="1043"/>
                  </a:lnTo>
                  <a:lnTo>
                    <a:pt x="3197" y="1019"/>
                  </a:lnTo>
                  <a:close/>
                  <a:moveTo>
                    <a:pt x="3204" y="1012"/>
                  </a:moveTo>
                  <a:lnTo>
                    <a:pt x="3209" y="1007"/>
                  </a:lnTo>
                  <a:lnTo>
                    <a:pt x="3215" y="1007"/>
                  </a:lnTo>
                  <a:lnTo>
                    <a:pt x="3215" y="1023"/>
                  </a:lnTo>
                  <a:lnTo>
                    <a:pt x="3204" y="1012"/>
                  </a:lnTo>
                  <a:close/>
                  <a:moveTo>
                    <a:pt x="3215" y="1007"/>
                  </a:moveTo>
                  <a:lnTo>
                    <a:pt x="3240" y="1007"/>
                  </a:lnTo>
                  <a:lnTo>
                    <a:pt x="3240" y="1039"/>
                  </a:lnTo>
                  <a:lnTo>
                    <a:pt x="3215" y="1039"/>
                  </a:lnTo>
                  <a:lnTo>
                    <a:pt x="3215" y="1007"/>
                  </a:lnTo>
                  <a:close/>
                  <a:moveTo>
                    <a:pt x="3251" y="1034"/>
                  </a:moveTo>
                  <a:lnTo>
                    <a:pt x="3246" y="1039"/>
                  </a:lnTo>
                  <a:lnTo>
                    <a:pt x="3240" y="1039"/>
                  </a:lnTo>
                  <a:lnTo>
                    <a:pt x="3240" y="1023"/>
                  </a:lnTo>
                  <a:lnTo>
                    <a:pt x="3251" y="1034"/>
                  </a:lnTo>
                  <a:close/>
                  <a:moveTo>
                    <a:pt x="3229" y="1012"/>
                  </a:moveTo>
                  <a:lnTo>
                    <a:pt x="3236" y="1003"/>
                  </a:lnTo>
                  <a:lnTo>
                    <a:pt x="3258" y="1027"/>
                  </a:lnTo>
                  <a:lnTo>
                    <a:pt x="3251" y="1034"/>
                  </a:lnTo>
                  <a:lnTo>
                    <a:pt x="3229" y="1012"/>
                  </a:lnTo>
                  <a:close/>
                  <a:moveTo>
                    <a:pt x="3236" y="1003"/>
                  </a:moveTo>
                  <a:lnTo>
                    <a:pt x="3241" y="999"/>
                  </a:lnTo>
                  <a:lnTo>
                    <a:pt x="3247" y="999"/>
                  </a:lnTo>
                  <a:lnTo>
                    <a:pt x="3247" y="1015"/>
                  </a:lnTo>
                  <a:lnTo>
                    <a:pt x="3236" y="1003"/>
                  </a:lnTo>
                  <a:close/>
                  <a:moveTo>
                    <a:pt x="3247" y="999"/>
                  </a:moveTo>
                  <a:lnTo>
                    <a:pt x="3263" y="999"/>
                  </a:lnTo>
                  <a:lnTo>
                    <a:pt x="3263" y="1031"/>
                  </a:lnTo>
                  <a:lnTo>
                    <a:pt x="3247" y="1031"/>
                  </a:lnTo>
                  <a:lnTo>
                    <a:pt x="3247" y="999"/>
                  </a:lnTo>
                  <a:close/>
                  <a:moveTo>
                    <a:pt x="3274" y="1027"/>
                  </a:moveTo>
                  <a:lnTo>
                    <a:pt x="3271" y="1031"/>
                  </a:lnTo>
                  <a:lnTo>
                    <a:pt x="3263" y="1031"/>
                  </a:lnTo>
                  <a:lnTo>
                    <a:pt x="3263" y="1015"/>
                  </a:lnTo>
                  <a:lnTo>
                    <a:pt x="3274" y="1027"/>
                  </a:lnTo>
                  <a:close/>
                  <a:moveTo>
                    <a:pt x="3252" y="1003"/>
                  </a:moveTo>
                  <a:lnTo>
                    <a:pt x="3259" y="996"/>
                  </a:lnTo>
                  <a:lnTo>
                    <a:pt x="3283" y="1018"/>
                  </a:lnTo>
                  <a:lnTo>
                    <a:pt x="3274" y="1027"/>
                  </a:lnTo>
                  <a:lnTo>
                    <a:pt x="3252" y="1003"/>
                  </a:lnTo>
                  <a:close/>
                  <a:moveTo>
                    <a:pt x="3259" y="996"/>
                  </a:moveTo>
                  <a:lnTo>
                    <a:pt x="3264" y="991"/>
                  </a:lnTo>
                  <a:lnTo>
                    <a:pt x="3272" y="991"/>
                  </a:lnTo>
                  <a:lnTo>
                    <a:pt x="3272" y="1007"/>
                  </a:lnTo>
                  <a:lnTo>
                    <a:pt x="3259" y="996"/>
                  </a:lnTo>
                  <a:close/>
                  <a:moveTo>
                    <a:pt x="3272" y="991"/>
                  </a:moveTo>
                  <a:lnTo>
                    <a:pt x="3288" y="991"/>
                  </a:lnTo>
                  <a:lnTo>
                    <a:pt x="3288" y="1023"/>
                  </a:lnTo>
                  <a:lnTo>
                    <a:pt x="3272" y="1023"/>
                  </a:lnTo>
                  <a:lnTo>
                    <a:pt x="3272" y="991"/>
                  </a:lnTo>
                  <a:close/>
                  <a:moveTo>
                    <a:pt x="3299" y="1018"/>
                  </a:moveTo>
                  <a:lnTo>
                    <a:pt x="3294" y="1023"/>
                  </a:lnTo>
                  <a:lnTo>
                    <a:pt x="3288" y="1023"/>
                  </a:lnTo>
                  <a:lnTo>
                    <a:pt x="3288" y="1007"/>
                  </a:lnTo>
                  <a:lnTo>
                    <a:pt x="3299" y="1018"/>
                  </a:lnTo>
                  <a:close/>
                  <a:moveTo>
                    <a:pt x="3277" y="996"/>
                  </a:moveTo>
                  <a:lnTo>
                    <a:pt x="3284" y="987"/>
                  </a:lnTo>
                  <a:lnTo>
                    <a:pt x="3306" y="1011"/>
                  </a:lnTo>
                  <a:lnTo>
                    <a:pt x="3299" y="1018"/>
                  </a:lnTo>
                  <a:lnTo>
                    <a:pt x="3277" y="996"/>
                  </a:lnTo>
                  <a:close/>
                  <a:moveTo>
                    <a:pt x="3284" y="987"/>
                  </a:moveTo>
                  <a:lnTo>
                    <a:pt x="3289" y="983"/>
                  </a:lnTo>
                  <a:lnTo>
                    <a:pt x="3295" y="983"/>
                  </a:lnTo>
                  <a:lnTo>
                    <a:pt x="3295" y="999"/>
                  </a:lnTo>
                  <a:lnTo>
                    <a:pt x="3284" y="987"/>
                  </a:lnTo>
                  <a:close/>
                  <a:moveTo>
                    <a:pt x="3295" y="983"/>
                  </a:moveTo>
                  <a:lnTo>
                    <a:pt x="3311" y="983"/>
                  </a:lnTo>
                  <a:lnTo>
                    <a:pt x="3311" y="1015"/>
                  </a:lnTo>
                  <a:lnTo>
                    <a:pt x="3295" y="1015"/>
                  </a:lnTo>
                  <a:lnTo>
                    <a:pt x="3295" y="983"/>
                  </a:lnTo>
                  <a:close/>
                  <a:moveTo>
                    <a:pt x="3322" y="1011"/>
                  </a:moveTo>
                  <a:lnTo>
                    <a:pt x="3319" y="1015"/>
                  </a:lnTo>
                  <a:lnTo>
                    <a:pt x="3311" y="1015"/>
                  </a:lnTo>
                  <a:lnTo>
                    <a:pt x="3311" y="999"/>
                  </a:lnTo>
                  <a:lnTo>
                    <a:pt x="3322" y="1011"/>
                  </a:lnTo>
                  <a:close/>
                  <a:moveTo>
                    <a:pt x="3300" y="987"/>
                  </a:moveTo>
                  <a:lnTo>
                    <a:pt x="3308" y="980"/>
                  </a:lnTo>
                  <a:lnTo>
                    <a:pt x="3331" y="1002"/>
                  </a:lnTo>
                  <a:lnTo>
                    <a:pt x="3322" y="1011"/>
                  </a:lnTo>
                  <a:lnTo>
                    <a:pt x="3300" y="987"/>
                  </a:lnTo>
                  <a:close/>
                  <a:moveTo>
                    <a:pt x="3308" y="980"/>
                  </a:moveTo>
                  <a:lnTo>
                    <a:pt x="3312" y="975"/>
                  </a:lnTo>
                  <a:lnTo>
                    <a:pt x="3320" y="975"/>
                  </a:lnTo>
                  <a:lnTo>
                    <a:pt x="3320" y="991"/>
                  </a:lnTo>
                  <a:lnTo>
                    <a:pt x="3308" y="980"/>
                  </a:lnTo>
                  <a:close/>
                  <a:moveTo>
                    <a:pt x="3320" y="975"/>
                  </a:moveTo>
                  <a:lnTo>
                    <a:pt x="3327" y="975"/>
                  </a:lnTo>
                  <a:lnTo>
                    <a:pt x="3327" y="1007"/>
                  </a:lnTo>
                  <a:lnTo>
                    <a:pt x="3320" y="1007"/>
                  </a:lnTo>
                  <a:lnTo>
                    <a:pt x="3320" y="975"/>
                  </a:lnTo>
                  <a:close/>
                  <a:moveTo>
                    <a:pt x="3335" y="1005"/>
                  </a:moveTo>
                  <a:lnTo>
                    <a:pt x="3331" y="1007"/>
                  </a:lnTo>
                  <a:lnTo>
                    <a:pt x="3327" y="1007"/>
                  </a:lnTo>
                  <a:lnTo>
                    <a:pt x="3327" y="991"/>
                  </a:lnTo>
                  <a:lnTo>
                    <a:pt x="3335" y="1005"/>
                  </a:lnTo>
                  <a:close/>
                  <a:moveTo>
                    <a:pt x="3320" y="976"/>
                  </a:moveTo>
                  <a:lnTo>
                    <a:pt x="3336" y="969"/>
                  </a:lnTo>
                  <a:lnTo>
                    <a:pt x="3351" y="997"/>
                  </a:lnTo>
                  <a:lnTo>
                    <a:pt x="3335" y="1005"/>
                  </a:lnTo>
                  <a:lnTo>
                    <a:pt x="3320" y="976"/>
                  </a:lnTo>
                  <a:close/>
                  <a:moveTo>
                    <a:pt x="3336" y="969"/>
                  </a:moveTo>
                  <a:lnTo>
                    <a:pt x="3340" y="966"/>
                  </a:lnTo>
                  <a:lnTo>
                    <a:pt x="3343" y="966"/>
                  </a:lnTo>
                  <a:lnTo>
                    <a:pt x="3343" y="983"/>
                  </a:lnTo>
                  <a:lnTo>
                    <a:pt x="3336" y="969"/>
                  </a:lnTo>
                  <a:close/>
                  <a:moveTo>
                    <a:pt x="3343" y="966"/>
                  </a:moveTo>
                  <a:lnTo>
                    <a:pt x="3368" y="966"/>
                  </a:lnTo>
                  <a:lnTo>
                    <a:pt x="3368" y="999"/>
                  </a:lnTo>
                  <a:lnTo>
                    <a:pt x="3343" y="999"/>
                  </a:lnTo>
                  <a:lnTo>
                    <a:pt x="3343" y="966"/>
                  </a:lnTo>
                  <a:close/>
                  <a:moveTo>
                    <a:pt x="3379" y="995"/>
                  </a:moveTo>
                  <a:lnTo>
                    <a:pt x="3374" y="999"/>
                  </a:lnTo>
                  <a:lnTo>
                    <a:pt x="3368" y="999"/>
                  </a:lnTo>
                  <a:lnTo>
                    <a:pt x="3368" y="983"/>
                  </a:lnTo>
                  <a:lnTo>
                    <a:pt x="3379" y="995"/>
                  </a:lnTo>
                  <a:close/>
                  <a:moveTo>
                    <a:pt x="3356" y="971"/>
                  </a:moveTo>
                  <a:lnTo>
                    <a:pt x="3364" y="964"/>
                  </a:lnTo>
                  <a:lnTo>
                    <a:pt x="3386" y="986"/>
                  </a:lnTo>
                  <a:lnTo>
                    <a:pt x="3379" y="995"/>
                  </a:lnTo>
                  <a:lnTo>
                    <a:pt x="3356" y="971"/>
                  </a:lnTo>
                  <a:close/>
                  <a:moveTo>
                    <a:pt x="3364" y="964"/>
                  </a:moveTo>
                  <a:lnTo>
                    <a:pt x="3369" y="959"/>
                  </a:lnTo>
                  <a:lnTo>
                    <a:pt x="3375" y="959"/>
                  </a:lnTo>
                  <a:lnTo>
                    <a:pt x="3375" y="975"/>
                  </a:lnTo>
                  <a:lnTo>
                    <a:pt x="3364" y="964"/>
                  </a:lnTo>
                  <a:close/>
                  <a:moveTo>
                    <a:pt x="3375" y="959"/>
                  </a:moveTo>
                  <a:lnTo>
                    <a:pt x="3391" y="959"/>
                  </a:lnTo>
                  <a:lnTo>
                    <a:pt x="3391" y="991"/>
                  </a:lnTo>
                  <a:lnTo>
                    <a:pt x="3375" y="991"/>
                  </a:lnTo>
                  <a:lnTo>
                    <a:pt x="3375" y="959"/>
                  </a:lnTo>
                  <a:close/>
                  <a:moveTo>
                    <a:pt x="3402" y="986"/>
                  </a:moveTo>
                  <a:lnTo>
                    <a:pt x="3397" y="991"/>
                  </a:lnTo>
                  <a:lnTo>
                    <a:pt x="3391" y="991"/>
                  </a:lnTo>
                  <a:lnTo>
                    <a:pt x="3391" y="975"/>
                  </a:lnTo>
                  <a:lnTo>
                    <a:pt x="3402" y="986"/>
                  </a:lnTo>
                  <a:close/>
                  <a:moveTo>
                    <a:pt x="3380" y="964"/>
                  </a:moveTo>
                  <a:lnTo>
                    <a:pt x="3388" y="955"/>
                  </a:lnTo>
                  <a:lnTo>
                    <a:pt x="3411" y="979"/>
                  </a:lnTo>
                  <a:lnTo>
                    <a:pt x="3402" y="986"/>
                  </a:lnTo>
                  <a:lnTo>
                    <a:pt x="3380" y="964"/>
                  </a:lnTo>
                  <a:close/>
                  <a:moveTo>
                    <a:pt x="3388" y="955"/>
                  </a:moveTo>
                  <a:lnTo>
                    <a:pt x="3392" y="950"/>
                  </a:lnTo>
                  <a:lnTo>
                    <a:pt x="3400" y="950"/>
                  </a:lnTo>
                  <a:lnTo>
                    <a:pt x="3400" y="966"/>
                  </a:lnTo>
                  <a:lnTo>
                    <a:pt x="3388" y="955"/>
                  </a:lnTo>
                  <a:close/>
                  <a:moveTo>
                    <a:pt x="3400" y="950"/>
                  </a:moveTo>
                  <a:lnTo>
                    <a:pt x="3407" y="950"/>
                  </a:lnTo>
                  <a:lnTo>
                    <a:pt x="3407" y="983"/>
                  </a:lnTo>
                  <a:lnTo>
                    <a:pt x="3400" y="983"/>
                  </a:lnTo>
                  <a:lnTo>
                    <a:pt x="3400" y="950"/>
                  </a:lnTo>
                  <a:close/>
                  <a:moveTo>
                    <a:pt x="3415" y="981"/>
                  </a:moveTo>
                  <a:lnTo>
                    <a:pt x="3411" y="983"/>
                  </a:lnTo>
                  <a:lnTo>
                    <a:pt x="3407" y="983"/>
                  </a:lnTo>
                  <a:lnTo>
                    <a:pt x="3407" y="966"/>
                  </a:lnTo>
                  <a:lnTo>
                    <a:pt x="3415" y="981"/>
                  </a:lnTo>
                  <a:close/>
                  <a:moveTo>
                    <a:pt x="3400" y="953"/>
                  </a:moveTo>
                  <a:lnTo>
                    <a:pt x="3416" y="944"/>
                  </a:lnTo>
                  <a:lnTo>
                    <a:pt x="3431" y="973"/>
                  </a:lnTo>
                  <a:lnTo>
                    <a:pt x="3415" y="981"/>
                  </a:lnTo>
                  <a:lnTo>
                    <a:pt x="3400" y="953"/>
                  </a:lnTo>
                  <a:close/>
                  <a:moveTo>
                    <a:pt x="3416" y="944"/>
                  </a:moveTo>
                  <a:lnTo>
                    <a:pt x="3420" y="943"/>
                  </a:lnTo>
                  <a:lnTo>
                    <a:pt x="3423" y="943"/>
                  </a:lnTo>
                  <a:lnTo>
                    <a:pt x="3423" y="959"/>
                  </a:lnTo>
                  <a:lnTo>
                    <a:pt x="3416" y="944"/>
                  </a:lnTo>
                  <a:close/>
                  <a:moveTo>
                    <a:pt x="3423" y="943"/>
                  </a:moveTo>
                  <a:lnTo>
                    <a:pt x="3448" y="943"/>
                  </a:lnTo>
                  <a:lnTo>
                    <a:pt x="3448" y="975"/>
                  </a:lnTo>
                  <a:lnTo>
                    <a:pt x="3423" y="975"/>
                  </a:lnTo>
                  <a:lnTo>
                    <a:pt x="3423" y="943"/>
                  </a:lnTo>
                  <a:close/>
                  <a:moveTo>
                    <a:pt x="3459" y="970"/>
                  </a:moveTo>
                  <a:lnTo>
                    <a:pt x="3454" y="975"/>
                  </a:lnTo>
                  <a:lnTo>
                    <a:pt x="3448" y="975"/>
                  </a:lnTo>
                  <a:lnTo>
                    <a:pt x="3448" y="959"/>
                  </a:lnTo>
                  <a:lnTo>
                    <a:pt x="3459" y="970"/>
                  </a:lnTo>
                  <a:close/>
                  <a:moveTo>
                    <a:pt x="3436" y="948"/>
                  </a:moveTo>
                  <a:lnTo>
                    <a:pt x="3444" y="939"/>
                  </a:lnTo>
                  <a:lnTo>
                    <a:pt x="3466" y="963"/>
                  </a:lnTo>
                  <a:lnTo>
                    <a:pt x="3459" y="970"/>
                  </a:lnTo>
                  <a:lnTo>
                    <a:pt x="3436" y="948"/>
                  </a:lnTo>
                  <a:close/>
                  <a:moveTo>
                    <a:pt x="3444" y="939"/>
                  </a:moveTo>
                  <a:lnTo>
                    <a:pt x="3449" y="934"/>
                  </a:lnTo>
                  <a:lnTo>
                    <a:pt x="3455" y="934"/>
                  </a:lnTo>
                  <a:lnTo>
                    <a:pt x="3455" y="950"/>
                  </a:lnTo>
                  <a:lnTo>
                    <a:pt x="3444" y="939"/>
                  </a:lnTo>
                  <a:close/>
                  <a:moveTo>
                    <a:pt x="3455" y="934"/>
                  </a:moveTo>
                  <a:lnTo>
                    <a:pt x="3471" y="934"/>
                  </a:lnTo>
                  <a:lnTo>
                    <a:pt x="3471" y="966"/>
                  </a:lnTo>
                  <a:lnTo>
                    <a:pt x="3455" y="966"/>
                  </a:lnTo>
                  <a:lnTo>
                    <a:pt x="3455" y="934"/>
                  </a:lnTo>
                  <a:close/>
                  <a:moveTo>
                    <a:pt x="3482" y="963"/>
                  </a:moveTo>
                  <a:lnTo>
                    <a:pt x="3477" y="966"/>
                  </a:lnTo>
                  <a:lnTo>
                    <a:pt x="3471" y="966"/>
                  </a:lnTo>
                  <a:lnTo>
                    <a:pt x="3471" y="950"/>
                  </a:lnTo>
                  <a:lnTo>
                    <a:pt x="3482" y="963"/>
                  </a:lnTo>
                  <a:close/>
                  <a:moveTo>
                    <a:pt x="3460" y="939"/>
                  </a:moveTo>
                  <a:lnTo>
                    <a:pt x="3468" y="932"/>
                  </a:lnTo>
                  <a:lnTo>
                    <a:pt x="3491" y="954"/>
                  </a:lnTo>
                  <a:lnTo>
                    <a:pt x="3482" y="963"/>
                  </a:lnTo>
                  <a:lnTo>
                    <a:pt x="3460" y="939"/>
                  </a:lnTo>
                  <a:close/>
                  <a:moveTo>
                    <a:pt x="3468" y="932"/>
                  </a:moveTo>
                  <a:lnTo>
                    <a:pt x="3473" y="927"/>
                  </a:lnTo>
                  <a:lnTo>
                    <a:pt x="3480" y="927"/>
                  </a:lnTo>
                  <a:lnTo>
                    <a:pt x="3480" y="943"/>
                  </a:lnTo>
                  <a:lnTo>
                    <a:pt x="3468" y="932"/>
                  </a:lnTo>
                  <a:close/>
                  <a:moveTo>
                    <a:pt x="3480" y="927"/>
                  </a:moveTo>
                  <a:lnTo>
                    <a:pt x="3496" y="927"/>
                  </a:lnTo>
                  <a:lnTo>
                    <a:pt x="3496" y="959"/>
                  </a:lnTo>
                  <a:lnTo>
                    <a:pt x="3480" y="959"/>
                  </a:lnTo>
                  <a:lnTo>
                    <a:pt x="3480" y="927"/>
                  </a:lnTo>
                  <a:close/>
                  <a:moveTo>
                    <a:pt x="3507" y="954"/>
                  </a:moveTo>
                  <a:lnTo>
                    <a:pt x="3502" y="959"/>
                  </a:lnTo>
                  <a:lnTo>
                    <a:pt x="3496" y="959"/>
                  </a:lnTo>
                  <a:lnTo>
                    <a:pt x="3496" y="943"/>
                  </a:lnTo>
                  <a:lnTo>
                    <a:pt x="3507" y="954"/>
                  </a:lnTo>
                  <a:close/>
                  <a:moveTo>
                    <a:pt x="3484" y="932"/>
                  </a:moveTo>
                  <a:lnTo>
                    <a:pt x="3492" y="923"/>
                  </a:lnTo>
                  <a:lnTo>
                    <a:pt x="3514" y="947"/>
                  </a:lnTo>
                  <a:lnTo>
                    <a:pt x="3507" y="954"/>
                  </a:lnTo>
                  <a:lnTo>
                    <a:pt x="3484" y="932"/>
                  </a:lnTo>
                  <a:close/>
                  <a:moveTo>
                    <a:pt x="3492" y="923"/>
                  </a:moveTo>
                  <a:lnTo>
                    <a:pt x="3497" y="918"/>
                  </a:lnTo>
                  <a:lnTo>
                    <a:pt x="3503" y="918"/>
                  </a:lnTo>
                  <a:lnTo>
                    <a:pt x="3503" y="934"/>
                  </a:lnTo>
                  <a:lnTo>
                    <a:pt x="3492" y="923"/>
                  </a:lnTo>
                  <a:close/>
                  <a:moveTo>
                    <a:pt x="3503" y="918"/>
                  </a:moveTo>
                  <a:lnTo>
                    <a:pt x="3527" y="918"/>
                  </a:lnTo>
                  <a:lnTo>
                    <a:pt x="3527" y="950"/>
                  </a:lnTo>
                  <a:lnTo>
                    <a:pt x="3503" y="950"/>
                  </a:lnTo>
                  <a:lnTo>
                    <a:pt x="3503" y="918"/>
                  </a:lnTo>
                  <a:close/>
                  <a:moveTo>
                    <a:pt x="3539" y="947"/>
                  </a:moveTo>
                  <a:lnTo>
                    <a:pt x="3534" y="950"/>
                  </a:lnTo>
                  <a:lnTo>
                    <a:pt x="3527" y="950"/>
                  </a:lnTo>
                  <a:lnTo>
                    <a:pt x="3527" y="934"/>
                  </a:lnTo>
                  <a:lnTo>
                    <a:pt x="3539" y="947"/>
                  </a:lnTo>
                  <a:close/>
                  <a:moveTo>
                    <a:pt x="3516" y="923"/>
                  </a:moveTo>
                  <a:lnTo>
                    <a:pt x="3524" y="916"/>
                  </a:lnTo>
                  <a:lnTo>
                    <a:pt x="3546" y="938"/>
                  </a:lnTo>
                  <a:lnTo>
                    <a:pt x="3539" y="947"/>
                  </a:lnTo>
                  <a:lnTo>
                    <a:pt x="3516" y="923"/>
                  </a:lnTo>
                  <a:close/>
                  <a:moveTo>
                    <a:pt x="3524" y="916"/>
                  </a:moveTo>
                  <a:lnTo>
                    <a:pt x="3529" y="911"/>
                  </a:lnTo>
                  <a:lnTo>
                    <a:pt x="3535" y="911"/>
                  </a:lnTo>
                  <a:lnTo>
                    <a:pt x="3535" y="927"/>
                  </a:lnTo>
                  <a:lnTo>
                    <a:pt x="3524" y="916"/>
                  </a:lnTo>
                  <a:close/>
                  <a:moveTo>
                    <a:pt x="3535" y="911"/>
                  </a:moveTo>
                  <a:lnTo>
                    <a:pt x="3551" y="911"/>
                  </a:lnTo>
                  <a:lnTo>
                    <a:pt x="3551" y="943"/>
                  </a:lnTo>
                  <a:lnTo>
                    <a:pt x="3535" y="943"/>
                  </a:lnTo>
                  <a:lnTo>
                    <a:pt x="3535" y="911"/>
                  </a:lnTo>
                  <a:close/>
                  <a:moveTo>
                    <a:pt x="3562" y="938"/>
                  </a:moveTo>
                  <a:lnTo>
                    <a:pt x="3558" y="943"/>
                  </a:lnTo>
                  <a:lnTo>
                    <a:pt x="3551" y="943"/>
                  </a:lnTo>
                  <a:lnTo>
                    <a:pt x="3551" y="927"/>
                  </a:lnTo>
                  <a:lnTo>
                    <a:pt x="3562" y="938"/>
                  </a:lnTo>
                  <a:close/>
                  <a:moveTo>
                    <a:pt x="3540" y="916"/>
                  </a:moveTo>
                  <a:lnTo>
                    <a:pt x="3548" y="907"/>
                  </a:lnTo>
                  <a:lnTo>
                    <a:pt x="3571" y="931"/>
                  </a:lnTo>
                  <a:lnTo>
                    <a:pt x="3562" y="938"/>
                  </a:lnTo>
                  <a:lnTo>
                    <a:pt x="3540" y="916"/>
                  </a:lnTo>
                  <a:close/>
                  <a:moveTo>
                    <a:pt x="3548" y="907"/>
                  </a:moveTo>
                  <a:lnTo>
                    <a:pt x="3553" y="902"/>
                  </a:lnTo>
                  <a:lnTo>
                    <a:pt x="3559" y="902"/>
                  </a:lnTo>
                  <a:lnTo>
                    <a:pt x="3559" y="918"/>
                  </a:lnTo>
                  <a:lnTo>
                    <a:pt x="3548" y="907"/>
                  </a:lnTo>
                  <a:close/>
                  <a:moveTo>
                    <a:pt x="3559" y="902"/>
                  </a:moveTo>
                  <a:lnTo>
                    <a:pt x="3575" y="902"/>
                  </a:lnTo>
                  <a:lnTo>
                    <a:pt x="3575" y="934"/>
                  </a:lnTo>
                  <a:lnTo>
                    <a:pt x="3559" y="934"/>
                  </a:lnTo>
                  <a:lnTo>
                    <a:pt x="3559" y="902"/>
                  </a:lnTo>
                  <a:close/>
                  <a:moveTo>
                    <a:pt x="3587" y="931"/>
                  </a:moveTo>
                  <a:lnTo>
                    <a:pt x="3582" y="934"/>
                  </a:lnTo>
                  <a:lnTo>
                    <a:pt x="3575" y="934"/>
                  </a:lnTo>
                  <a:lnTo>
                    <a:pt x="3575" y="918"/>
                  </a:lnTo>
                  <a:lnTo>
                    <a:pt x="3587" y="931"/>
                  </a:lnTo>
                  <a:close/>
                  <a:moveTo>
                    <a:pt x="3564" y="907"/>
                  </a:moveTo>
                  <a:lnTo>
                    <a:pt x="3572" y="900"/>
                  </a:lnTo>
                  <a:lnTo>
                    <a:pt x="3594" y="922"/>
                  </a:lnTo>
                  <a:lnTo>
                    <a:pt x="3587" y="931"/>
                  </a:lnTo>
                  <a:lnTo>
                    <a:pt x="3564" y="907"/>
                  </a:lnTo>
                  <a:close/>
                  <a:moveTo>
                    <a:pt x="3572" y="900"/>
                  </a:moveTo>
                  <a:lnTo>
                    <a:pt x="3577" y="895"/>
                  </a:lnTo>
                  <a:lnTo>
                    <a:pt x="3583" y="895"/>
                  </a:lnTo>
                  <a:lnTo>
                    <a:pt x="3583" y="911"/>
                  </a:lnTo>
                  <a:lnTo>
                    <a:pt x="3572" y="900"/>
                  </a:lnTo>
                  <a:close/>
                  <a:moveTo>
                    <a:pt x="3583" y="895"/>
                  </a:moveTo>
                  <a:lnTo>
                    <a:pt x="3607" y="895"/>
                  </a:lnTo>
                  <a:lnTo>
                    <a:pt x="3607" y="927"/>
                  </a:lnTo>
                  <a:lnTo>
                    <a:pt x="3583" y="927"/>
                  </a:lnTo>
                  <a:lnTo>
                    <a:pt x="3583" y="895"/>
                  </a:lnTo>
                  <a:close/>
                  <a:moveTo>
                    <a:pt x="3619" y="922"/>
                  </a:moveTo>
                  <a:lnTo>
                    <a:pt x="3614" y="927"/>
                  </a:lnTo>
                  <a:lnTo>
                    <a:pt x="3607" y="927"/>
                  </a:lnTo>
                  <a:lnTo>
                    <a:pt x="3607" y="911"/>
                  </a:lnTo>
                  <a:lnTo>
                    <a:pt x="3619" y="922"/>
                  </a:lnTo>
                  <a:close/>
                  <a:moveTo>
                    <a:pt x="3596" y="900"/>
                  </a:moveTo>
                  <a:lnTo>
                    <a:pt x="3604" y="891"/>
                  </a:lnTo>
                  <a:lnTo>
                    <a:pt x="3626" y="915"/>
                  </a:lnTo>
                  <a:lnTo>
                    <a:pt x="3619" y="922"/>
                  </a:lnTo>
                  <a:lnTo>
                    <a:pt x="3596" y="900"/>
                  </a:lnTo>
                  <a:close/>
                  <a:moveTo>
                    <a:pt x="3604" y="891"/>
                  </a:moveTo>
                  <a:lnTo>
                    <a:pt x="3609" y="886"/>
                  </a:lnTo>
                  <a:lnTo>
                    <a:pt x="3615" y="886"/>
                  </a:lnTo>
                  <a:lnTo>
                    <a:pt x="3615" y="902"/>
                  </a:lnTo>
                  <a:lnTo>
                    <a:pt x="3604" y="891"/>
                  </a:lnTo>
                  <a:close/>
                  <a:moveTo>
                    <a:pt x="3615" y="886"/>
                  </a:moveTo>
                  <a:lnTo>
                    <a:pt x="3631" y="886"/>
                  </a:lnTo>
                  <a:lnTo>
                    <a:pt x="3631" y="918"/>
                  </a:lnTo>
                  <a:lnTo>
                    <a:pt x="3615" y="918"/>
                  </a:lnTo>
                  <a:lnTo>
                    <a:pt x="3615" y="886"/>
                  </a:lnTo>
                  <a:close/>
                  <a:moveTo>
                    <a:pt x="3642" y="915"/>
                  </a:moveTo>
                  <a:lnTo>
                    <a:pt x="3638" y="918"/>
                  </a:lnTo>
                  <a:lnTo>
                    <a:pt x="3631" y="918"/>
                  </a:lnTo>
                  <a:lnTo>
                    <a:pt x="3631" y="902"/>
                  </a:lnTo>
                  <a:lnTo>
                    <a:pt x="3642" y="915"/>
                  </a:lnTo>
                  <a:close/>
                  <a:moveTo>
                    <a:pt x="3620" y="891"/>
                  </a:moveTo>
                  <a:lnTo>
                    <a:pt x="3628" y="884"/>
                  </a:lnTo>
                  <a:lnTo>
                    <a:pt x="3651" y="906"/>
                  </a:lnTo>
                  <a:lnTo>
                    <a:pt x="3642" y="915"/>
                  </a:lnTo>
                  <a:lnTo>
                    <a:pt x="3620" y="891"/>
                  </a:lnTo>
                  <a:close/>
                  <a:moveTo>
                    <a:pt x="3628" y="884"/>
                  </a:moveTo>
                  <a:lnTo>
                    <a:pt x="3633" y="879"/>
                  </a:lnTo>
                  <a:lnTo>
                    <a:pt x="3639" y="879"/>
                  </a:lnTo>
                  <a:lnTo>
                    <a:pt x="3639" y="895"/>
                  </a:lnTo>
                  <a:lnTo>
                    <a:pt x="3628" y="884"/>
                  </a:lnTo>
                  <a:close/>
                  <a:moveTo>
                    <a:pt x="3639" y="879"/>
                  </a:moveTo>
                  <a:lnTo>
                    <a:pt x="3663" y="879"/>
                  </a:lnTo>
                  <a:lnTo>
                    <a:pt x="3663" y="911"/>
                  </a:lnTo>
                  <a:lnTo>
                    <a:pt x="3639" y="911"/>
                  </a:lnTo>
                  <a:lnTo>
                    <a:pt x="3639" y="879"/>
                  </a:lnTo>
                  <a:close/>
                  <a:moveTo>
                    <a:pt x="3675" y="906"/>
                  </a:moveTo>
                  <a:lnTo>
                    <a:pt x="3670" y="911"/>
                  </a:lnTo>
                  <a:lnTo>
                    <a:pt x="3663" y="911"/>
                  </a:lnTo>
                  <a:lnTo>
                    <a:pt x="3663" y="895"/>
                  </a:lnTo>
                  <a:lnTo>
                    <a:pt x="3675" y="906"/>
                  </a:lnTo>
                  <a:close/>
                  <a:moveTo>
                    <a:pt x="3652" y="884"/>
                  </a:moveTo>
                  <a:lnTo>
                    <a:pt x="3660" y="875"/>
                  </a:lnTo>
                  <a:lnTo>
                    <a:pt x="3683" y="899"/>
                  </a:lnTo>
                  <a:lnTo>
                    <a:pt x="3675" y="906"/>
                  </a:lnTo>
                  <a:lnTo>
                    <a:pt x="3652" y="884"/>
                  </a:lnTo>
                  <a:close/>
                  <a:moveTo>
                    <a:pt x="3660" y="875"/>
                  </a:moveTo>
                  <a:lnTo>
                    <a:pt x="3665" y="870"/>
                  </a:lnTo>
                  <a:lnTo>
                    <a:pt x="3671" y="870"/>
                  </a:lnTo>
                  <a:lnTo>
                    <a:pt x="3671" y="886"/>
                  </a:lnTo>
                  <a:lnTo>
                    <a:pt x="3660" y="875"/>
                  </a:lnTo>
                  <a:close/>
                  <a:moveTo>
                    <a:pt x="3671" y="870"/>
                  </a:moveTo>
                  <a:lnTo>
                    <a:pt x="3687" y="870"/>
                  </a:lnTo>
                  <a:lnTo>
                    <a:pt x="3687" y="902"/>
                  </a:lnTo>
                  <a:lnTo>
                    <a:pt x="3671" y="902"/>
                  </a:lnTo>
                  <a:lnTo>
                    <a:pt x="3671" y="870"/>
                  </a:lnTo>
                  <a:close/>
                  <a:moveTo>
                    <a:pt x="3699" y="899"/>
                  </a:moveTo>
                  <a:lnTo>
                    <a:pt x="3694" y="902"/>
                  </a:lnTo>
                  <a:lnTo>
                    <a:pt x="3687" y="902"/>
                  </a:lnTo>
                  <a:lnTo>
                    <a:pt x="3687" y="886"/>
                  </a:lnTo>
                  <a:lnTo>
                    <a:pt x="3699" y="899"/>
                  </a:lnTo>
                  <a:close/>
                  <a:moveTo>
                    <a:pt x="3676" y="875"/>
                  </a:moveTo>
                  <a:lnTo>
                    <a:pt x="3684" y="868"/>
                  </a:lnTo>
                  <a:lnTo>
                    <a:pt x="3707" y="890"/>
                  </a:lnTo>
                  <a:lnTo>
                    <a:pt x="3699" y="899"/>
                  </a:lnTo>
                  <a:lnTo>
                    <a:pt x="3676" y="875"/>
                  </a:lnTo>
                  <a:close/>
                  <a:moveTo>
                    <a:pt x="3684" y="868"/>
                  </a:moveTo>
                  <a:lnTo>
                    <a:pt x="3689" y="863"/>
                  </a:lnTo>
                  <a:lnTo>
                    <a:pt x="3695" y="863"/>
                  </a:lnTo>
                  <a:lnTo>
                    <a:pt x="3695" y="879"/>
                  </a:lnTo>
                  <a:lnTo>
                    <a:pt x="3684" y="868"/>
                  </a:lnTo>
                  <a:close/>
                  <a:moveTo>
                    <a:pt x="3695" y="863"/>
                  </a:moveTo>
                  <a:lnTo>
                    <a:pt x="3719" y="863"/>
                  </a:lnTo>
                  <a:lnTo>
                    <a:pt x="3719" y="895"/>
                  </a:lnTo>
                  <a:lnTo>
                    <a:pt x="3695" y="895"/>
                  </a:lnTo>
                  <a:lnTo>
                    <a:pt x="3695" y="863"/>
                  </a:lnTo>
                  <a:close/>
                  <a:moveTo>
                    <a:pt x="3726" y="894"/>
                  </a:moveTo>
                  <a:lnTo>
                    <a:pt x="3723" y="895"/>
                  </a:lnTo>
                  <a:lnTo>
                    <a:pt x="3719" y="895"/>
                  </a:lnTo>
                  <a:lnTo>
                    <a:pt x="3719" y="879"/>
                  </a:lnTo>
                  <a:lnTo>
                    <a:pt x="3726" y="894"/>
                  </a:lnTo>
                  <a:close/>
                  <a:moveTo>
                    <a:pt x="3713" y="864"/>
                  </a:moveTo>
                  <a:lnTo>
                    <a:pt x="3729" y="857"/>
                  </a:lnTo>
                  <a:lnTo>
                    <a:pt x="3742" y="885"/>
                  </a:lnTo>
                  <a:lnTo>
                    <a:pt x="3726" y="894"/>
                  </a:lnTo>
                  <a:lnTo>
                    <a:pt x="3713" y="864"/>
                  </a:lnTo>
                  <a:close/>
                  <a:moveTo>
                    <a:pt x="3729" y="857"/>
                  </a:moveTo>
                  <a:lnTo>
                    <a:pt x="3731" y="854"/>
                  </a:lnTo>
                  <a:lnTo>
                    <a:pt x="3735" y="854"/>
                  </a:lnTo>
                  <a:lnTo>
                    <a:pt x="3735" y="870"/>
                  </a:lnTo>
                  <a:lnTo>
                    <a:pt x="3729" y="857"/>
                  </a:lnTo>
                  <a:close/>
                  <a:moveTo>
                    <a:pt x="3735" y="854"/>
                  </a:moveTo>
                  <a:lnTo>
                    <a:pt x="3743" y="854"/>
                  </a:lnTo>
                  <a:lnTo>
                    <a:pt x="3743" y="886"/>
                  </a:lnTo>
                  <a:lnTo>
                    <a:pt x="3735" y="886"/>
                  </a:lnTo>
                  <a:lnTo>
                    <a:pt x="3735" y="854"/>
                  </a:lnTo>
                  <a:close/>
                  <a:moveTo>
                    <a:pt x="3755" y="883"/>
                  </a:moveTo>
                  <a:lnTo>
                    <a:pt x="3750" y="886"/>
                  </a:lnTo>
                  <a:lnTo>
                    <a:pt x="3743" y="886"/>
                  </a:lnTo>
                  <a:lnTo>
                    <a:pt x="3743" y="870"/>
                  </a:lnTo>
                  <a:lnTo>
                    <a:pt x="3755" y="883"/>
                  </a:lnTo>
                  <a:close/>
                  <a:moveTo>
                    <a:pt x="3732" y="859"/>
                  </a:moveTo>
                  <a:lnTo>
                    <a:pt x="3740" y="852"/>
                  </a:lnTo>
                  <a:lnTo>
                    <a:pt x="3763" y="874"/>
                  </a:lnTo>
                  <a:lnTo>
                    <a:pt x="3755" y="883"/>
                  </a:lnTo>
                  <a:lnTo>
                    <a:pt x="3732" y="859"/>
                  </a:lnTo>
                  <a:close/>
                  <a:moveTo>
                    <a:pt x="3740" y="852"/>
                  </a:moveTo>
                  <a:lnTo>
                    <a:pt x="3745" y="847"/>
                  </a:lnTo>
                  <a:lnTo>
                    <a:pt x="3751" y="847"/>
                  </a:lnTo>
                  <a:lnTo>
                    <a:pt x="3751" y="863"/>
                  </a:lnTo>
                  <a:lnTo>
                    <a:pt x="3740" y="852"/>
                  </a:lnTo>
                  <a:close/>
                  <a:moveTo>
                    <a:pt x="3751" y="847"/>
                  </a:moveTo>
                  <a:lnTo>
                    <a:pt x="3775" y="847"/>
                  </a:lnTo>
                  <a:lnTo>
                    <a:pt x="3775" y="879"/>
                  </a:lnTo>
                  <a:lnTo>
                    <a:pt x="3751" y="879"/>
                  </a:lnTo>
                  <a:lnTo>
                    <a:pt x="3751" y="847"/>
                  </a:lnTo>
                  <a:close/>
                  <a:moveTo>
                    <a:pt x="3783" y="878"/>
                  </a:moveTo>
                  <a:lnTo>
                    <a:pt x="3779" y="879"/>
                  </a:lnTo>
                  <a:lnTo>
                    <a:pt x="3775" y="879"/>
                  </a:lnTo>
                  <a:lnTo>
                    <a:pt x="3775" y="863"/>
                  </a:lnTo>
                  <a:lnTo>
                    <a:pt x="3783" y="878"/>
                  </a:lnTo>
                  <a:close/>
                  <a:moveTo>
                    <a:pt x="3768" y="848"/>
                  </a:moveTo>
                  <a:lnTo>
                    <a:pt x="3784" y="841"/>
                  </a:lnTo>
                  <a:lnTo>
                    <a:pt x="3799" y="869"/>
                  </a:lnTo>
                  <a:lnTo>
                    <a:pt x="3783" y="878"/>
                  </a:lnTo>
                  <a:lnTo>
                    <a:pt x="3768" y="848"/>
                  </a:lnTo>
                  <a:close/>
                  <a:moveTo>
                    <a:pt x="3784" y="841"/>
                  </a:moveTo>
                  <a:lnTo>
                    <a:pt x="3788" y="838"/>
                  </a:lnTo>
                  <a:lnTo>
                    <a:pt x="3792" y="838"/>
                  </a:lnTo>
                  <a:lnTo>
                    <a:pt x="3792" y="854"/>
                  </a:lnTo>
                  <a:lnTo>
                    <a:pt x="3784" y="841"/>
                  </a:lnTo>
                  <a:close/>
                  <a:moveTo>
                    <a:pt x="3792" y="838"/>
                  </a:moveTo>
                  <a:lnTo>
                    <a:pt x="3799" y="838"/>
                  </a:lnTo>
                  <a:lnTo>
                    <a:pt x="3799" y="870"/>
                  </a:lnTo>
                  <a:lnTo>
                    <a:pt x="3792" y="870"/>
                  </a:lnTo>
                  <a:lnTo>
                    <a:pt x="3792" y="838"/>
                  </a:lnTo>
                  <a:close/>
                  <a:moveTo>
                    <a:pt x="3806" y="869"/>
                  </a:moveTo>
                  <a:lnTo>
                    <a:pt x="3803" y="870"/>
                  </a:lnTo>
                  <a:lnTo>
                    <a:pt x="3799" y="870"/>
                  </a:lnTo>
                  <a:lnTo>
                    <a:pt x="3799" y="854"/>
                  </a:lnTo>
                  <a:lnTo>
                    <a:pt x="3806" y="869"/>
                  </a:lnTo>
                  <a:close/>
                  <a:moveTo>
                    <a:pt x="3793" y="841"/>
                  </a:moveTo>
                  <a:lnTo>
                    <a:pt x="3809" y="832"/>
                  </a:lnTo>
                  <a:lnTo>
                    <a:pt x="3822" y="862"/>
                  </a:lnTo>
                  <a:lnTo>
                    <a:pt x="3806" y="869"/>
                  </a:lnTo>
                  <a:lnTo>
                    <a:pt x="3793" y="841"/>
                  </a:lnTo>
                  <a:close/>
                  <a:moveTo>
                    <a:pt x="3809" y="832"/>
                  </a:moveTo>
                  <a:lnTo>
                    <a:pt x="3811" y="831"/>
                  </a:lnTo>
                  <a:lnTo>
                    <a:pt x="3815" y="831"/>
                  </a:lnTo>
                  <a:lnTo>
                    <a:pt x="3815" y="847"/>
                  </a:lnTo>
                  <a:lnTo>
                    <a:pt x="3809" y="832"/>
                  </a:lnTo>
                  <a:close/>
                  <a:moveTo>
                    <a:pt x="3815" y="831"/>
                  </a:moveTo>
                  <a:lnTo>
                    <a:pt x="3831" y="831"/>
                  </a:lnTo>
                  <a:lnTo>
                    <a:pt x="3831" y="863"/>
                  </a:lnTo>
                  <a:lnTo>
                    <a:pt x="3815" y="863"/>
                  </a:lnTo>
                  <a:lnTo>
                    <a:pt x="3815" y="831"/>
                  </a:lnTo>
                  <a:close/>
                  <a:moveTo>
                    <a:pt x="3838" y="862"/>
                  </a:moveTo>
                  <a:lnTo>
                    <a:pt x="3835" y="863"/>
                  </a:lnTo>
                  <a:lnTo>
                    <a:pt x="3831" y="863"/>
                  </a:lnTo>
                  <a:lnTo>
                    <a:pt x="3831" y="847"/>
                  </a:lnTo>
                  <a:lnTo>
                    <a:pt x="3838" y="862"/>
                  </a:lnTo>
                  <a:close/>
                  <a:moveTo>
                    <a:pt x="3825" y="832"/>
                  </a:moveTo>
                  <a:lnTo>
                    <a:pt x="3840" y="825"/>
                  </a:lnTo>
                  <a:lnTo>
                    <a:pt x="3854" y="853"/>
                  </a:lnTo>
                  <a:lnTo>
                    <a:pt x="3838" y="862"/>
                  </a:lnTo>
                  <a:lnTo>
                    <a:pt x="3825" y="832"/>
                  </a:lnTo>
                  <a:close/>
                  <a:moveTo>
                    <a:pt x="3840" y="825"/>
                  </a:moveTo>
                  <a:lnTo>
                    <a:pt x="3843" y="822"/>
                  </a:lnTo>
                  <a:lnTo>
                    <a:pt x="3847" y="822"/>
                  </a:lnTo>
                  <a:lnTo>
                    <a:pt x="3847" y="838"/>
                  </a:lnTo>
                  <a:lnTo>
                    <a:pt x="3840" y="825"/>
                  </a:lnTo>
                  <a:close/>
                  <a:moveTo>
                    <a:pt x="3847" y="822"/>
                  </a:moveTo>
                  <a:lnTo>
                    <a:pt x="3872" y="822"/>
                  </a:lnTo>
                  <a:lnTo>
                    <a:pt x="3872" y="854"/>
                  </a:lnTo>
                  <a:lnTo>
                    <a:pt x="3847" y="854"/>
                  </a:lnTo>
                  <a:lnTo>
                    <a:pt x="3847" y="822"/>
                  </a:lnTo>
                  <a:close/>
                  <a:moveTo>
                    <a:pt x="3883" y="851"/>
                  </a:moveTo>
                  <a:lnTo>
                    <a:pt x="3878" y="854"/>
                  </a:lnTo>
                  <a:lnTo>
                    <a:pt x="3872" y="854"/>
                  </a:lnTo>
                  <a:lnTo>
                    <a:pt x="3872" y="838"/>
                  </a:lnTo>
                  <a:lnTo>
                    <a:pt x="3883" y="851"/>
                  </a:lnTo>
                  <a:close/>
                  <a:moveTo>
                    <a:pt x="3860" y="827"/>
                  </a:moveTo>
                  <a:lnTo>
                    <a:pt x="3868" y="820"/>
                  </a:lnTo>
                  <a:lnTo>
                    <a:pt x="3890" y="842"/>
                  </a:lnTo>
                  <a:lnTo>
                    <a:pt x="3883" y="851"/>
                  </a:lnTo>
                  <a:lnTo>
                    <a:pt x="3860" y="827"/>
                  </a:lnTo>
                  <a:close/>
                  <a:moveTo>
                    <a:pt x="3868" y="820"/>
                  </a:moveTo>
                  <a:lnTo>
                    <a:pt x="3873" y="815"/>
                  </a:lnTo>
                  <a:lnTo>
                    <a:pt x="3879" y="815"/>
                  </a:lnTo>
                  <a:lnTo>
                    <a:pt x="3879" y="831"/>
                  </a:lnTo>
                  <a:lnTo>
                    <a:pt x="3868" y="820"/>
                  </a:lnTo>
                  <a:close/>
                  <a:moveTo>
                    <a:pt x="3879" y="815"/>
                  </a:moveTo>
                  <a:lnTo>
                    <a:pt x="3895" y="815"/>
                  </a:lnTo>
                  <a:lnTo>
                    <a:pt x="3895" y="847"/>
                  </a:lnTo>
                  <a:lnTo>
                    <a:pt x="3879" y="847"/>
                  </a:lnTo>
                  <a:lnTo>
                    <a:pt x="3879" y="815"/>
                  </a:lnTo>
                  <a:close/>
                  <a:moveTo>
                    <a:pt x="3906" y="842"/>
                  </a:moveTo>
                  <a:lnTo>
                    <a:pt x="3902" y="847"/>
                  </a:lnTo>
                  <a:lnTo>
                    <a:pt x="3895" y="847"/>
                  </a:lnTo>
                  <a:lnTo>
                    <a:pt x="3895" y="831"/>
                  </a:lnTo>
                  <a:lnTo>
                    <a:pt x="3906" y="842"/>
                  </a:lnTo>
                  <a:close/>
                  <a:moveTo>
                    <a:pt x="3884" y="820"/>
                  </a:moveTo>
                  <a:lnTo>
                    <a:pt x="3892" y="811"/>
                  </a:lnTo>
                  <a:lnTo>
                    <a:pt x="3915" y="835"/>
                  </a:lnTo>
                  <a:lnTo>
                    <a:pt x="3906" y="842"/>
                  </a:lnTo>
                  <a:lnTo>
                    <a:pt x="3884" y="820"/>
                  </a:lnTo>
                  <a:close/>
                  <a:moveTo>
                    <a:pt x="3892" y="811"/>
                  </a:moveTo>
                  <a:lnTo>
                    <a:pt x="3896" y="806"/>
                  </a:lnTo>
                  <a:lnTo>
                    <a:pt x="3904" y="806"/>
                  </a:lnTo>
                  <a:lnTo>
                    <a:pt x="3904" y="822"/>
                  </a:lnTo>
                  <a:lnTo>
                    <a:pt x="3892" y="811"/>
                  </a:lnTo>
                  <a:close/>
                  <a:moveTo>
                    <a:pt x="3904" y="806"/>
                  </a:moveTo>
                  <a:lnTo>
                    <a:pt x="3927" y="806"/>
                  </a:lnTo>
                  <a:lnTo>
                    <a:pt x="3927" y="838"/>
                  </a:lnTo>
                  <a:lnTo>
                    <a:pt x="3904" y="838"/>
                  </a:lnTo>
                  <a:lnTo>
                    <a:pt x="3904" y="806"/>
                  </a:lnTo>
                  <a:close/>
                  <a:moveTo>
                    <a:pt x="3938" y="835"/>
                  </a:moveTo>
                  <a:lnTo>
                    <a:pt x="3934" y="838"/>
                  </a:lnTo>
                  <a:lnTo>
                    <a:pt x="3927" y="838"/>
                  </a:lnTo>
                  <a:lnTo>
                    <a:pt x="3927" y="822"/>
                  </a:lnTo>
                  <a:lnTo>
                    <a:pt x="3938" y="835"/>
                  </a:lnTo>
                  <a:close/>
                  <a:moveTo>
                    <a:pt x="3916" y="811"/>
                  </a:moveTo>
                  <a:lnTo>
                    <a:pt x="3925" y="804"/>
                  </a:lnTo>
                  <a:lnTo>
                    <a:pt x="3947" y="826"/>
                  </a:lnTo>
                  <a:lnTo>
                    <a:pt x="3938" y="835"/>
                  </a:lnTo>
                  <a:lnTo>
                    <a:pt x="3916" y="811"/>
                  </a:lnTo>
                  <a:close/>
                  <a:moveTo>
                    <a:pt x="3925" y="804"/>
                  </a:moveTo>
                  <a:lnTo>
                    <a:pt x="3928" y="799"/>
                  </a:lnTo>
                  <a:lnTo>
                    <a:pt x="3936" y="799"/>
                  </a:lnTo>
                  <a:lnTo>
                    <a:pt x="3936" y="815"/>
                  </a:lnTo>
                  <a:lnTo>
                    <a:pt x="3925" y="804"/>
                  </a:lnTo>
                  <a:close/>
                  <a:moveTo>
                    <a:pt x="3936" y="799"/>
                  </a:moveTo>
                  <a:lnTo>
                    <a:pt x="3952" y="799"/>
                  </a:lnTo>
                  <a:lnTo>
                    <a:pt x="3952" y="831"/>
                  </a:lnTo>
                  <a:lnTo>
                    <a:pt x="3936" y="831"/>
                  </a:lnTo>
                  <a:lnTo>
                    <a:pt x="3936" y="799"/>
                  </a:lnTo>
                  <a:close/>
                  <a:moveTo>
                    <a:pt x="3963" y="826"/>
                  </a:moveTo>
                  <a:lnTo>
                    <a:pt x="3958" y="831"/>
                  </a:lnTo>
                  <a:lnTo>
                    <a:pt x="3952" y="831"/>
                  </a:lnTo>
                  <a:lnTo>
                    <a:pt x="3952" y="815"/>
                  </a:lnTo>
                  <a:lnTo>
                    <a:pt x="3963" y="826"/>
                  </a:lnTo>
                  <a:close/>
                  <a:moveTo>
                    <a:pt x="3941" y="804"/>
                  </a:moveTo>
                  <a:lnTo>
                    <a:pt x="3948" y="795"/>
                  </a:lnTo>
                  <a:lnTo>
                    <a:pt x="3970" y="819"/>
                  </a:lnTo>
                  <a:lnTo>
                    <a:pt x="3963" y="826"/>
                  </a:lnTo>
                  <a:lnTo>
                    <a:pt x="3941" y="804"/>
                  </a:lnTo>
                  <a:close/>
                  <a:moveTo>
                    <a:pt x="3948" y="795"/>
                  </a:moveTo>
                  <a:lnTo>
                    <a:pt x="3953" y="790"/>
                  </a:lnTo>
                  <a:lnTo>
                    <a:pt x="3959" y="790"/>
                  </a:lnTo>
                  <a:lnTo>
                    <a:pt x="3959" y="806"/>
                  </a:lnTo>
                  <a:lnTo>
                    <a:pt x="3948" y="795"/>
                  </a:lnTo>
                  <a:close/>
                  <a:moveTo>
                    <a:pt x="3959" y="790"/>
                  </a:moveTo>
                  <a:lnTo>
                    <a:pt x="3984" y="790"/>
                  </a:lnTo>
                  <a:lnTo>
                    <a:pt x="3984" y="822"/>
                  </a:lnTo>
                  <a:lnTo>
                    <a:pt x="3959" y="822"/>
                  </a:lnTo>
                  <a:lnTo>
                    <a:pt x="3959" y="790"/>
                  </a:lnTo>
                  <a:close/>
                  <a:moveTo>
                    <a:pt x="3995" y="819"/>
                  </a:moveTo>
                  <a:lnTo>
                    <a:pt x="3990" y="822"/>
                  </a:lnTo>
                  <a:lnTo>
                    <a:pt x="3984" y="822"/>
                  </a:lnTo>
                  <a:lnTo>
                    <a:pt x="3984" y="806"/>
                  </a:lnTo>
                  <a:lnTo>
                    <a:pt x="3995" y="819"/>
                  </a:lnTo>
                  <a:close/>
                  <a:moveTo>
                    <a:pt x="3973" y="795"/>
                  </a:moveTo>
                  <a:lnTo>
                    <a:pt x="3980" y="788"/>
                  </a:lnTo>
                  <a:lnTo>
                    <a:pt x="4002" y="810"/>
                  </a:lnTo>
                  <a:lnTo>
                    <a:pt x="3995" y="819"/>
                  </a:lnTo>
                  <a:lnTo>
                    <a:pt x="3973" y="795"/>
                  </a:lnTo>
                  <a:close/>
                  <a:moveTo>
                    <a:pt x="3980" y="788"/>
                  </a:moveTo>
                  <a:lnTo>
                    <a:pt x="3985" y="783"/>
                  </a:lnTo>
                  <a:lnTo>
                    <a:pt x="3991" y="783"/>
                  </a:lnTo>
                  <a:lnTo>
                    <a:pt x="3991" y="799"/>
                  </a:lnTo>
                  <a:lnTo>
                    <a:pt x="3980" y="788"/>
                  </a:lnTo>
                  <a:close/>
                  <a:moveTo>
                    <a:pt x="3991" y="783"/>
                  </a:moveTo>
                  <a:lnTo>
                    <a:pt x="4016" y="783"/>
                  </a:lnTo>
                  <a:lnTo>
                    <a:pt x="4016" y="815"/>
                  </a:lnTo>
                  <a:lnTo>
                    <a:pt x="3991" y="815"/>
                  </a:lnTo>
                  <a:lnTo>
                    <a:pt x="3991" y="783"/>
                  </a:lnTo>
                  <a:close/>
                  <a:moveTo>
                    <a:pt x="4022" y="814"/>
                  </a:moveTo>
                  <a:lnTo>
                    <a:pt x="4019" y="815"/>
                  </a:lnTo>
                  <a:lnTo>
                    <a:pt x="4016" y="815"/>
                  </a:lnTo>
                  <a:lnTo>
                    <a:pt x="4016" y="799"/>
                  </a:lnTo>
                  <a:lnTo>
                    <a:pt x="4022" y="814"/>
                  </a:lnTo>
                  <a:close/>
                  <a:moveTo>
                    <a:pt x="4008" y="784"/>
                  </a:moveTo>
                  <a:lnTo>
                    <a:pt x="4024" y="777"/>
                  </a:lnTo>
                  <a:lnTo>
                    <a:pt x="4038" y="805"/>
                  </a:lnTo>
                  <a:lnTo>
                    <a:pt x="4022" y="814"/>
                  </a:lnTo>
                  <a:lnTo>
                    <a:pt x="4008" y="784"/>
                  </a:lnTo>
                  <a:close/>
                  <a:moveTo>
                    <a:pt x="4024" y="777"/>
                  </a:moveTo>
                  <a:lnTo>
                    <a:pt x="4028" y="776"/>
                  </a:lnTo>
                  <a:lnTo>
                    <a:pt x="4032" y="776"/>
                  </a:lnTo>
                  <a:lnTo>
                    <a:pt x="4032" y="790"/>
                  </a:lnTo>
                  <a:lnTo>
                    <a:pt x="4024" y="777"/>
                  </a:lnTo>
                  <a:close/>
                  <a:moveTo>
                    <a:pt x="4032" y="776"/>
                  </a:moveTo>
                  <a:lnTo>
                    <a:pt x="4055" y="776"/>
                  </a:lnTo>
                  <a:lnTo>
                    <a:pt x="4055" y="806"/>
                  </a:lnTo>
                  <a:lnTo>
                    <a:pt x="4032" y="806"/>
                  </a:lnTo>
                  <a:lnTo>
                    <a:pt x="4032" y="776"/>
                  </a:lnTo>
                  <a:close/>
                  <a:moveTo>
                    <a:pt x="4066" y="803"/>
                  </a:moveTo>
                  <a:lnTo>
                    <a:pt x="4062" y="806"/>
                  </a:lnTo>
                  <a:lnTo>
                    <a:pt x="4055" y="806"/>
                  </a:lnTo>
                  <a:lnTo>
                    <a:pt x="4055" y="790"/>
                  </a:lnTo>
                  <a:lnTo>
                    <a:pt x="4066" y="803"/>
                  </a:lnTo>
                  <a:close/>
                  <a:moveTo>
                    <a:pt x="4044" y="779"/>
                  </a:moveTo>
                  <a:lnTo>
                    <a:pt x="4051" y="772"/>
                  </a:lnTo>
                  <a:lnTo>
                    <a:pt x="4075" y="794"/>
                  </a:lnTo>
                  <a:lnTo>
                    <a:pt x="4066" y="803"/>
                  </a:lnTo>
                  <a:lnTo>
                    <a:pt x="4044" y="779"/>
                  </a:lnTo>
                  <a:close/>
                  <a:moveTo>
                    <a:pt x="4051" y="772"/>
                  </a:moveTo>
                  <a:lnTo>
                    <a:pt x="4056" y="767"/>
                  </a:lnTo>
                  <a:lnTo>
                    <a:pt x="4064" y="767"/>
                  </a:lnTo>
                  <a:lnTo>
                    <a:pt x="4064" y="783"/>
                  </a:lnTo>
                  <a:lnTo>
                    <a:pt x="4051" y="772"/>
                  </a:lnTo>
                  <a:close/>
                  <a:moveTo>
                    <a:pt x="4064" y="767"/>
                  </a:moveTo>
                  <a:lnTo>
                    <a:pt x="4071" y="767"/>
                  </a:lnTo>
                  <a:lnTo>
                    <a:pt x="4071" y="799"/>
                  </a:lnTo>
                  <a:lnTo>
                    <a:pt x="4064" y="799"/>
                  </a:lnTo>
                  <a:lnTo>
                    <a:pt x="4064" y="767"/>
                  </a:lnTo>
                  <a:close/>
                  <a:moveTo>
                    <a:pt x="4078" y="798"/>
                  </a:moveTo>
                  <a:lnTo>
                    <a:pt x="4075" y="799"/>
                  </a:lnTo>
                  <a:lnTo>
                    <a:pt x="4071" y="799"/>
                  </a:lnTo>
                  <a:lnTo>
                    <a:pt x="4071" y="783"/>
                  </a:lnTo>
                  <a:lnTo>
                    <a:pt x="4078" y="798"/>
                  </a:lnTo>
                  <a:close/>
                  <a:moveTo>
                    <a:pt x="4064" y="768"/>
                  </a:moveTo>
                  <a:lnTo>
                    <a:pt x="4080" y="761"/>
                  </a:lnTo>
                  <a:lnTo>
                    <a:pt x="4094" y="789"/>
                  </a:lnTo>
                  <a:lnTo>
                    <a:pt x="4078" y="798"/>
                  </a:lnTo>
                  <a:lnTo>
                    <a:pt x="4064" y="768"/>
                  </a:lnTo>
                  <a:close/>
                  <a:moveTo>
                    <a:pt x="4080" y="761"/>
                  </a:moveTo>
                  <a:lnTo>
                    <a:pt x="4083" y="760"/>
                  </a:lnTo>
                  <a:lnTo>
                    <a:pt x="4087" y="760"/>
                  </a:lnTo>
                  <a:lnTo>
                    <a:pt x="4087" y="776"/>
                  </a:lnTo>
                  <a:lnTo>
                    <a:pt x="4080" y="761"/>
                  </a:lnTo>
                  <a:close/>
                  <a:moveTo>
                    <a:pt x="4087" y="760"/>
                  </a:moveTo>
                  <a:lnTo>
                    <a:pt x="4112" y="760"/>
                  </a:lnTo>
                  <a:lnTo>
                    <a:pt x="4112" y="790"/>
                  </a:lnTo>
                  <a:lnTo>
                    <a:pt x="4087" y="790"/>
                  </a:lnTo>
                  <a:lnTo>
                    <a:pt x="4087" y="760"/>
                  </a:lnTo>
                  <a:close/>
                  <a:moveTo>
                    <a:pt x="4123" y="787"/>
                  </a:moveTo>
                  <a:lnTo>
                    <a:pt x="4118" y="790"/>
                  </a:lnTo>
                  <a:lnTo>
                    <a:pt x="4112" y="790"/>
                  </a:lnTo>
                  <a:lnTo>
                    <a:pt x="4112" y="776"/>
                  </a:lnTo>
                  <a:lnTo>
                    <a:pt x="4123" y="787"/>
                  </a:lnTo>
                  <a:close/>
                  <a:moveTo>
                    <a:pt x="4099" y="763"/>
                  </a:moveTo>
                  <a:lnTo>
                    <a:pt x="4108" y="756"/>
                  </a:lnTo>
                  <a:lnTo>
                    <a:pt x="4130" y="778"/>
                  </a:lnTo>
                  <a:lnTo>
                    <a:pt x="4123" y="787"/>
                  </a:lnTo>
                  <a:lnTo>
                    <a:pt x="4099" y="763"/>
                  </a:lnTo>
                  <a:close/>
                  <a:moveTo>
                    <a:pt x="4108" y="756"/>
                  </a:moveTo>
                  <a:lnTo>
                    <a:pt x="4113" y="751"/>
                  </a:lnTo>
                  <a:lnTo>
                    <a:pt x="4119" y="751"/>
                  </a:lnTo>
                  <a:lnTo>
                    <a:pt x="4119" y="767"/>
                  </a:lnTo>
                  <a:lnTo>
                    <a:pt x="4108" y="756"/>
                  </a:lnTo>
                  <a:close/>
                  <a:moveTo>
                    <a:pt x="4119" y="751"/>
                  </a:moveTo>
                  <a:lnTo>
                    <a:pt x="4144" y="751"/>
                  </a:lnTo>
                  <a:lnTo>
                    <a:pt x="4144" y="783"/>
                  </a:lnTo>
                  <a:lnTo>
                    <a:pt x="4119" y="783"/>
                  </a:lnTo>
                  <a:lnTo>
                    <a:pt x="4119" y="751"/>
                  </a:lnTo>
                  <a:close/>
                  <a:moveTo>
                    <a:pt x="4150" y="782"/>
                  </a:moveTo>
                  <a:lnTo>
                    <a:pt x="4147" y="783"/>
                  </a:lnTo>
                  <a:lnTo>
                    <a:pt x="4144" y="783"/>
                  </a:lnTo>
                  <a:lnTo>
                    <a:pt x="4144" y="767"/>
                  </a:lnTo>
                  <a:lnTo>
                    <a:pt x="4150" y="782"/>
                  </a:lnTo>
                  <a:close/>
                  <a:moveTo>
                    <a:pt x="4136" y="752"/>
                  </a:moveTo>
                  <a:lnTo>
                    <a:pt x="4152" y="745"/>
                  </a:lnTo>
                  <a:lnTo>
                    <a:pt x="4166" y="773"/>
                  </a:lnTo>
                  <a:lnTo>
                    <a:pt x="4150" y="782"/>
                  </a:lnTo>
                  <a:lnTo>
                    <a:pt x="4136" y="752"/>
                  </a:lnTo>
                  <a:close/>
                  <a:moveTo>
                    <a:pt x="4152" y="745"/>
                  </a:moveTo>
                  <a:lnTo>
                    <a:pt x="4156" y="744"/>
                  </a:lnTo>
                  <a:lnTo>
                    <a:pt x="4160" y="744"/>
                  </a:lnTo>
                  <a:lnTo>
                    <a:pt x="4160" y="760"/>
                  </a:lnTo>
                  <a:lnTo>
                    <a:pt x="4152" y="745"/>
                  </a:lnTo>
                  <a:close/>
                  <a:moveTo>
                    <a:pt x="4160" y="744"/>
                  </a:moveTo>
                  <a:lnTo>
                    <a:pt x="4176" y="744"/>
                  </a:lnTo>
                  <a:lnTo>
                    <a:pt x="4176" y="776"/>
                  </a:lnTo>
                  <a:lnTo>
                    <a:pt x="4160" y="776"/>
                  </a:lnTo>
                  <a:lnTo>
                    <a:pt x="4160" y="744"/>
                  </a:lnTo>
                  <a:close/>
                  <a:moveTo>
                    <a:pt x="4182" y="773"/>
                  </a:moveTo>
                  <a:lnTo>
                    <a:pt x="4178" y="776"/>
                  </a:lnTo>
                  <a:lnTo>
                    <a:pt x="4176" y="776"/>
                  </a:lnTo>
                  <a:lnTo>
                    <a:pt x="4176" y="760"/>
                  </a:lnTo>
                  <a:lnTo>
                    <a:pt x="4182" y="773"/>
                  </a:lnTo>
                  <a:close/>
                  <a:moveTo>
                    <a:pt x="4168" y="745"/>
                  </a:moveTo>
                  <a:lnTo>
                    <a:pt x="4184" y="736"/>
                  </a:lnTo>
                  <a:lnTo>
                    <a:pt x="4198" y="766"/>
                  </a:lnTo>
                  <a:lnTo>
                    <a:pt x="4182" y="773"/>
                  </a:lnTo>
                  <a:lnTo>
                    <a:pt x="4168" y="745"/>
                  </a:lnTo>
                  <a:close/>
                  <a:moveTo>
                    <a:pt x="4184" y="736"/>
                  </a:moveTo>
                  <a:lnTo>
                    <a:pt x="4188" y="735"/>
                  </a:lnTo>
                  <a:lnTo>
                    <a:pt x="4192" y="735"/>
                  </a:lnTo>
                  <a:lnTo>
                    <a:pt x="4192" y="751"/>
                  </a:lnTo>
                  <a:lnTo>
                    <a:pt x="4184" y="736"/>
                  </a:lnTo>
                  <a:close/>
                  <a:moveTo>
                    <a:pt x="4192" y="735"/>
                  </a:moveTo>
                  <a:lnTo>
                    <a:pt x="4215" y="735"/>
                  </a:lnTo>
                  <a:lnTo>
                    <a:pt x="4215" y="767"/>
                  </a:lnTo>
                  <a:lnTo>
                    <a:pt x="4192" y="767"/>
                  </a:lnTo>
                  <a:lnTo>
                    <a:pt x="4192" y="735"/>
                  </a:lnTo>
                  <a:close/>
                  <a:moveTo>
                    <a:pt x="4226" y="762"/>
                  </a:moveTo>
                  <a:lnTo>
                    <a:pt x="4221" y="767"/>
                  </a:lnTo>
                  <a:lnTo>
                    <a:pt x="4215" y="767"/>
                  </a:lnTo>
                  <a:lnTo>
                    <a:pt x="4215" y="751"/>
                  </a:lnTo>
                  <a:lnTo>
                    <a:pt x="4226" y="762"/>
                  </a:lnTo>
                  <a:close/>
                  <a:moveTo>
                    <a:pt x="4204" y="740"/>
                  </a:moveTo>
                  <a:lnTo>
                    <a:pt x="4211" y="731"/>
                  </a:lnTo>
                  <a:lnTo>
                    <a:pt x="4235" y="755"/>
                  </a:lnTo>
                  <a:lnTo>
                    <a:pt x="4226" y="762"/>
                  </a:lnTo>
                  <a:lnTo>
                    <a:pt x="4204" y="740"/>
                  </a:lnTo>
                  <a:close/>
                  <a:moveTo>
                    <a:pt x="4211" y="731"/>
                  </a:moveTo>
                  <a:lnTo>
                    <a:pt x="4216" y="728"/>
                  </a:lnTo>
                  <a:lnTo>
                    <a:pt x="4224" y="728"/>
                  </a:lnTo>
                  <a:lnTo>
                    <a:pt x="4224" y="744"/>
                  </a:lnTo>
                  <a:lnTo>
                    <a:pt x="4211" y="731"/>
                  </a:lnTo>
                  <a:close/>
                  <a:moveTo>
                    <a:pt x="4224" y="728"/>
                  </a:moveTo>
                  <a:lnTo>
                    <a:pt x="4247" y="728"/>
                  </a:lnTo>
                  <a:lnTo>
                    <a:pt x="4247" y="760"/>
                  </a:lnTo>
                  <a:lnTo>
                    <a:pt x="4224" y="760"/>
                  </a:lnTo>
                  <a:lnTo>
                    <a:pt x="4224" y="728"/>
                  </a:lnTo>
                  <a:close/>
                  <a:moveTo>
                    <a:pt x="4258" y="755"/>
                  </a:moveTo>
                  <a:lnTo>
                    <a:pt x="4253" y="760"/>
                  </a:lnTo>
                  <a:lnTo>
                    <a:pt x="4247" y="760"/>
                  </a:lnTo>
                  <a:lnTo>
                    <a:pt x="4247" y="744"/>
                  </a:lnTo>
                  <a:lnTo>
                    <a:pt x="4258" y="755"/>
                  </a:lnTo>
                  <a:close/>
                  <a:moveTo>
                    <a:pt x="4236" y="731"/>
                  </a:moveTo>
                  <a:lnTo>
                    <a:pt x="4243" y="724"/>
                  </a:lnTo>
                  <a:lnTo>
                    <a:pt x="4267" y="746"/>
                  </a:lnTo>
                  <a:lnTo>
                    <a:pt x="4258" y="755"/>
                  </a:lnTo>
                  <a:lnTo>
                    <a:pt x="4236" y="731"/>
                  </a:lnTo>
                  <a:close/>
                  <a:moveTo>
                    <a:pt x="4243" y="724"/>
                  </a:moveTo>
                  <a:lnTo>
                    <a:pt x="4248" y="719"/>
                  </a:lnTo>
                  <a:lnTo>
                    <a:pt x="4256" y="719"/>
                  </a:lnTo>
                  <a:lnTo>
                    <a:pt x="4256" y="735"/>
                  </a:lnTo>
                  <a:lnTo>
                    <a:pt x="4243" y="724"/>
                  </a:lnTo>
                  <a:close/>
                  <a:moveTo>
                    <a:pt x="4256" y="719"/>
                  </a:moveTo>
                  <a:lnTo>
                    <a:pt x="4271" y="719"/>
                  </a:lnTo>
                  <a:lnTo>
                    <a:pt x="4271" y="751"/>
                  </a:lnTo>
                  <a:lnTo>
                    <a:pt x="4256" y="751"/>
                  </a:lnTo>
                  <a:lnTo>
                    <a:pt x="4256" y="719"/>
                  </a:lnTo>
                  <a:close/>
                  <a:moveTo>
                    <a:pt x="4283" y="746"/>
                  </a:moveTo>
                  <a:lnTo>
                    <a:pt x="4278" y="751"/>
                  </a:lnTo>
                  <a:lnTo>
                    <a:pt x="4271" y="751"/>
                  </a:lnTo>
                  <a:lnTo>
                    <a:pt x="4271" y="735"/>
                  </a:lnTo>
                  <a:lnTo>
                    <a:pt x="4283" y="746"/>
                  </a:lnTo>
                  <a:close/>
                  <a:moveTo>
                    <a:pt x="4259" y="724"/>
                  </a:moveTo>
                  <a:lnTo>
                    <a:pt x="4268" y="715"/>
                  </a:lnTo>
                  <a:lnTo>
                    <a:pt x="4290" y="739"/>
                  </a:lnTo>
                  <a:lnTo>
                    <a:pt x="4283" y="746"/>
                  </a:lnTo>
                  <a:lnTo>
                    <a:pt x="4259" y="724"/>
                  </a:lnTo>
                  <a:close/>
                  <a:moveTo>
                    <a:pt x="4268" y="715"/>
                  </a:moveTo>
                  <a:lnTo>
                    <a:pt x="4273" y="712"/>
                  </a:lnTo>
                  <a:lnTo>
                    <a:pt x="4279" y="712"/>
                  </a:lnTo>
                  <a:lnTo>
                    <a:pt x="4279" y="728"/>
                  </a:lnTo>
                  <a:lnTo>
                    <a:pt x="4268" y="715"/>
                  </a:lnTo>
                  <a:close/>
                  <a:moveTo>
                    <a:pt x="4279" y="712"/>
                  </a:moveTo>
                  <a:lnTo>
                    <a:pt x="4303" y="712"/>
                  </a:lnTo>
                  <a:lnTo>
                    <a:pt x="4303" y="744"/>
                  </a:lnTo>
                  <a:lnTo>
                    <a:pt x="4279" y="744"/>
                  </a:lnTo>
                  <a:lnTo>
                    <a:pt x="4279" y="712"/>
                  </a:lnTo>
                  <a:close/>
                  <a:moveTo>
                    <a:pt x="4310" y="741"/>
                  </a:moveTo>
                  <a:lnTo>
                    <a:pt x="4306" y="744"/>
                  </a:lnTo>
                  <a:lnTo>
                    <a:pt x="4303" y="744"/>
                  </a:lnTo>
                  <a:lnTo>
                    <a:pt x="4303" y="728"/>
                  </a:lnTo>
                  <a:lnTo>
                    <a:pt x="4310" y="741"/>
                  </a:lnTo>
                  <a:close/>
                  <a:moveTo>
                    <a:pt x="4296" y="713"/>
                  </a:moveTo>
                  <a:lnTo>
                    <a:pt x="4312" y="704"/>
                  </a:lnTo>
                  <a:lnTo>
                    <a:pt x="4326" y="734"/>
                  </a:lnTo>
                  <a:lnTo>
                    <a:pt x="4310" y="741"/>
                  </a:lnTo>
                  <a:lnTo>
                    <a:pt x="4296" y="713"/>
                  </a:lnTo>
                  <a:close/>
                  <a:moveTo>
                    <a:pt x="4312" y="704"/>
                  </a:moveTo>
                  <a:lnTo>
                    <a:pt x="4316" y="703"/>
                  </a:lnTo>
                  <a:lnTo>
                    <a:pt x="4319" y="703"/>
                  </a:lnTo>
                  <a:lnTo>
                    <a:pt x="4319" y="719"/>
                  </a:lnTo>
                  <a:lnTo>
                    <a:pt x="4312" y="704"/>
                  </a:lnTo>
                  <a:close/>
                  <a:moveTo>
                    <a:pt x="4319" y="703"/>
                  </a:moveTo>
                  <a:lnTo>
                    <a:pt x="4335" y="703"/>
                  </a:lnTo>
                  <a:lnTo>
                    <a:pt x="4335" y="735"/>
                  </a:lnTo>
                  <a:lnTo>
                    <a:pt x="4319" y="735"/>
                  </a:lnTo>
                  <a:lnTo>
                    <a:pt x="4319" y="703"/>
                  </a:lnTo>
                  <a:close/>
                  <a:moveTo>
                    <a:pt x="4342" y="734"/>
                  </a:moveTo>
                  <a:lnTo>
                    <a:pt x="4338" y="735"/>
                  </a:lnTo>
                  <a:lnTo>
                    <a:pt x="4335" y="735"/>
                  </a:lnTo>
                  <a:lnTo>
                    <a:pt x="4335" y="719"/>
                  </a:lnTo>
                  <a:lnTo>
                    <a:pt x="4342" y="734"/>
                  </a:lnTo>
                  <a:close/>
                  <a:moveTo>
                    <a:pt x="4328" y="704"/>
                  </a:moveTo>
                  <a:lnTo>
                    <a:pt x="4344" y="697"/>
                  </a:lnTo>
                  <a:lnTo>
                    <a:pt x="4358" y="725"/>
                  </a:lnTo>
                  <a:lnTo>
                    <a:pt x="4342" y="734"/>
                  </a:lnTo>
                  <a:lnTo>
                    <a:pt x="4328" y="704"/>
                  </a:lnTo>
                  <a:close/>
                  <a:moveTo>
                    <a:pt x="4344" y="697"/>
                  </a:moveTo>
                  <a:lnTo>
                    <a:pt x="4347" y="696"/>
                  </a:lnTo>
                  <a:lnTo>
                    <a:pt x="4351" y="696"/>
                  </a:lnTo>
                  <a:lnTo>
                    <a:pt x="4351" y="712"/>
                  </a:lnTo>
                  <a:lnTo>
                    <a:pt x="4344" y="697"/>
                  </a:lnTo>
                  <a:close/>
                  <a:moveTo>
                    <a:pt x="4351" y="696"/>
                  </a:moveTo>
                  <a:lnTo>
                    <a:pt x="4375" y="696"/>
                  </a:lnTo>
                  <a:lnTo>
                    <a:pt x="4375" y="728"/>
                  </a:lnTo>
                  <a:lnTo>
                    <a:pt x="4351" y="728"/>
                  </a:lnTo>
                  <a:lnTo>
                    <a:pt x="4351" y="696"/>
                  </a:lnTo>
                  <a:close/>
                  <a:moveTo>
                    <a:pt x="4386" y="723"/>
                  </a:moveTo>
                  <a:lnTo>
                    <a:pt x="4381" y="728"/>
                  </a:lnTo>
                  <a:lnTo>
                    <a:pt x="4375" y="728"/>
                  </a:lnTo>
                  <a:lnTo>
                    <a:pt x="4375" y="712"/>
                  </a:lnTo>
                  <a:lnTo>
                    <a:pt x="4386" y="723"/>
                  </a:lnTo>
                  <a:close/>
                  <a:moveTo>
                    <a:pt x="4364" y="699"/>
                  </a:moveTo>
                  <a:lnTo>
                    <a:pt x="4372" y="692"/>
                  </a:lnTo>
                  <a:lnTo>
                    <a:pt x="4395" y="714"/>
                  </a:lnTo>
                  <a:lnTo>
                    <a:pt x="4386" y="723"/>
                  </a:lnTo>
                  <a:lnTo>
                    <a:pt x="4364" y="699"/>
                  </a:lnTo>
                  <a:close/>
                  <a:moveTo>
                    <a:pt x="4372" y="692"/>
                  </a:moveTo>
                  <a:lnTo>
                    <a:pt x="4376" y="687"/>
                  </a:lnTo>
                  <a:lnTo>
                    <a:pt x="4383" y="687"/>
                  </a:lnTo>
                  <a:lnTo>
                    <a:pt x="4383" y="703"/>
                  </a:lnTo>
                  <a:lnTo>
                    <a:pt x="4372" y="692"/>
                  </a:lnTo>
                  <a:close/>
                  <a:moveTo>
                    <a:pt x="4383" y="687"/>
                  </a:moveTo>
                  <a:lnTo>
                    <a:pt x="4407" y="687"/>
                  </a:lnTo>
                  <a:lnTo>
                    <a:pt x="4407" y="719"/>
                  </a:lnTo>
                  <a:lnTo>
                    <a:pt x="4383" y="719"/>
                  </a:lnTo>
                  <a:lnTo>
                    <a:pt x="4383" y="687"/>
                  </a:lnTo>
                  <a:close/>
                  <a:moveTo>
                    <a:pt x="4418" y="714"/>
                  </a:moveTo>
                  <a:lnTo>
                    <a:pt x="4413" y="719"/>
                  </a:lnTo>
                  <a:lnTo>
                    <a:pt x="4407" y="719"/>
                  </a:lnTo>
                  <a:lnTo>
                    <a:pt x="4407" y="703"/>
                  </a:lnTo>
                  <a:lnTo>
                    <a:pt x="4418" y="714"/>
                  </a:lnTo>
                  <a:close/>
                  <a:moveTo>
                    <a:pt x="4396" y="692"/>
                  </a:moveTo>
                  <a:lnTo>
                    <a:pt x="4404" y="683"/>
                  </a:lnTo>
                  <a:lnTo>
                    <a:pt x="4427" y="707"/>
                  </a:lnTo>
                  <a:lnTo>
                    <a:pt x="4418" y="714"/>
                  </a:lnTo>
                  <a:lnTo>
                    <a:pt x="4396" y="692"/>
                  </a:lnTo>
                  <a:close/>
                  <a:moveTo>
                    <a:pt x="4404" y="683"/>
                  </a:moveTo>
                  <a:lnTo>
                    <a:pt x="4408" y="679"/>
                  </a:lnTo>
                  <a:lnTo>
                    <a:pt x="4415" y="679"/>
                  </a:lnTo>
                  <a:lnTo>
                    <a:pt x="4415" y="696"/>
                  </a:lnTo>
                  <a:lnTo>
                    <a:pt x="4404" y="683"/>
                  </a:lnTo>
                  <a:close/>
                  <a:moveTo>
                    <a:pt x="4415" y="679"/>
                  </a:moveTo>
                  <a:lnTo>
                    <a:pt x="4439" y="679"/>
                  </a:lnTo>
                  <a:lnTo>
                    <a:pt x="4439" y="712"/>
                  </a:lnTo>
                  <a:lnTo>
                    <a:pt x="4415" y="712"/>
                  </a:lnTo>
                  <a:lnTo>
                    <a:pt x="4415" y="679"/>
                  </a:lnTo>
                  <a:close/>
                  <a:moveTo>
                    <a:pt x="4447" y="709"/>
                  </a:moveTo>
                  <a:lnTo>
                    <a:pt x="4443" y="712"/>
                  </a:lnTo>
                  <a:lnTo>
                    <a:pt x="4439" y="712"/>
                  </a:lnTo>
                  <a:lnTo>
                    <a:pt x="4439" y="696"/>
                  </a:lnTo>
                  <a:lnTo>
                    <a:pt x="4447" y="709"/>
                  </a:lnTo>
                  <a:close/>
                  <a:moveTo>
                    <a:pt x="4432" y="681"/>
                  </a:moveTo>
                  <a:lnTo>
                    <a:pt x="4448" y="673"/>
                  </a:lnTo>
                  <a:lnTo>
                    <a:pt x="4463" y="702"/>
                  </a:lnTo>
                  <a:lnTo>
                    <a:pt x="4447" y="709"/>
                  </a:lnTo>
                  <a:lnTo>
                    <a:pt x="4432" y="681"/>
                  </a:lnTo>
                  <a:close/>
                  <a:moveTo>
                    <a:pt x="4448" y="673"/>
                  </a:moveTo>
                  <a:lnTo>
                    <a:pt x="4452" y="671"/>
                  </a:lnTo>
                  <a:lnTo>
                    <a:pt x="4455" y="671"/>
                  </a:lnTo>
                  <a:lnTo>
                    <a:pt x="4455" y="687"/>
                  </a:lnTo>
                  <a:lnTo>
                    <a:pt x="4448" y="673"/>
                  </a:lnTo>
                  <a:close/>
                  <a:moveTo>
                    <a:pt x="4455" y="671"/>
                  </a:moveTo>
                  <a:lnTo>
                    <a:pt x="4479" y="671"/>
                  </a:lnTo>
                  <a:lnTo>
                    <a:pt x="4479" y="703"/>
                  </a:lnTo>
                  <a:lnTo>
                    <a:pt x="4455" y="703"/>
                  </a:lnTo>
                  <a:lnTo>
                    <a:pt x="4455" y="671"/>
                  </a:lnTo>
                  <a:close/>
                  <a:moveTo>
                    <a:pt x="4491" y="698"/>
                  </a:moveTo>
                  <a:lnTo>
                    <a:pt x="4486" y="703"/>
                  </a:lnTo>
                  <a:lnTo>
                    <a:pt x="4479" y="703"/>
                  </a:lnTo>
                  <a:lnTo>
                    <a:pt x="4479" y="687"/>
                  </a:lnTo>
                  <a:lnTo>
                    <a:pt x="4491" y="698"/>
                  </a:lnTo>
                  <a:close/>
                  <a:moveTo>
                    <a:pt x="4468" y="676"/>
                  </a:moveTo>
                  <a:lnTo>
                    <a:pt x="4476" y="667"/>
                  </a:lnTo>
                  <a:lnTo>
                    <a:pt x="4498" y="691"/>
                  </a:lnTo>
                  <a:lnTo>
                    <a:pt x="4491" y="698"/>
                  </a:lnTo>
                  <a:lnTo>
                    <a:pt x="4468" y="676"/>
                  </a:lnTo>
                  <a:close/>
                  <a:moveTo>
                    <a:pt x="4476" y="667"/>
                  </a:moveTo>
                  <a:lnTo>
                    <a:pt x="4480" y="663"/>
                  </a:lnTo>
                  <a:lnTo>
                    <a:pt x="4487" y="663"/>
                  </a:lnTo>
                  <a:lnTo>
                    <a:pt x="4487" y="679"/>
                  </a:lnTo>
                  <a:lnTo>
                    <a:pt x="4476" y="667"/>
                  </a:lnTo>
                  <a:close/>
                  <a:moveTo>
                    <a:pt x="4487" y="663"/>
                  </a:moveTo>
                  <a:lnTo>
                    <a:pt x="4511" y="663"/>
                  </a:lnTo>
                  <a:lnTo>
                    <a:pt x="4511" y="696"/>
                  </a:lnTo>
                  <a:lnTo>
                    <a:pt x="4487" y="696"/>
                  </a:lnTo>
                  <a:lnTo>
                    <a:pt x="4487" y="663"/>
                  </a:lnTo>
                  <a:close/>
                  <a:moveTo>
                    <a:pt x="4523" y="691"/>
                  </a:moveTo>
                  <a:lnTo>
                    <a:pt x="4518" y="696"/>
                  </a:lnTo>
                  <a:lnTo>
                    <a:pt x="4511" y="696"/>
                  </a:lnTo>
                  <a:lnTo>
                    <a:pt x="4511" y="679"/>
                  </a:lnTo>
                  <a:lnTo>
                    <a:pt x="4523" y="691"/>
                  </a:lnTo>
                  <a:close/>
                  <a:moveTo>
                    <a:pt x="4500" y="667"/>
                  </a:moveTo>
                  <a:lnTo>
                    <a:pt x="4508" y="660"/>
                  </a:lnTo>
                  <a:lnTo>
                    <a:pt x="4530" y="682"/>
                  </a:lnTo>
                  <a:lnTo>
                    <a:pt x="4523" y="691"/>
                  </a:lnTo>
                  <a:lnTo>
                    <a:pt x="4500" y="667"/>
                  </a:lnTo>
                  <a:close/>
                  <a:moveTo>
                    <a:pt x="4508" y="660"/>
                  </a:moveTo>
                  <a:lnTo>
                    <a:pt x="4512" y="655"/>
                  </a:lnTo>
                  <a:lnTo>
                    <a:pt x="4519" y="655"/>
                  </a:lnTo>
                  <a:lnTo>
                    <a:pt x="4519" y="671"/>
                  </a:lnTo>
                  <a:lnTo>
                    <a:pt x="4508" y="660"/>
                  </a:lnTo>
                  <a:close/>
                  <a:moveTo>
                    <a:pt x="4519" y="655"/>
                  </a:moveTo>
                  <a:lnTo>
                    <a:pt x="4559" y="655"/>
                  </a:lnTo>
                  <a:lnTo>
                    <a:pt x="4559" y="687"/>
                  </a:lnTo>
                  <a:lnTo>
                    <a:pt x="4519" y="687"/>
                  </a:lnTo>
                  <a:lnTo>
                    <a:pt x="4519" y="655"/>
                  </a:lnTo>
                  <a:close/>
                  <a:moveTo>
                    <a:pt x="4570" y="682"/>
                  </a:moveTo>
                  <a:lnTo>
                    <a:pt x="4566" y="687"/>
                  </a:lnTo>
                  <a:lnTo>
                    <a:pt x="4559" y="687"/>
                  </a:lnTo>
                  <a:lnTo>
                    <a:pt x="4559" y="671"/>
                  </a:lnTo>
                  <a:lnTo>
                    <a:pt x="4570" y="682"/>
                  </a:lnTo>
                  <a:close/>
                  <a:moveTo>
                    <a:pt x="4548" y="660"/>
                  </a:moveTo>
                  <a:lnTo>
                    <a:pt x="4556" y="651"/>
                  </a:lnTo>
                  <a:lnTo>
                    <a:pt x="4578" y="675"/>
                  </a:lnTo>
                  <a:lnTo>
                    <a:pt x="4570" y="682"/>
                  </a:lnTo>
                  <a:lnTo>
                    <a:pt x="4548" y="660"/>
                  </a:lnTo>
                  <a:close/>
                  <a:moveTo>
                    <a:pt x="4556" y="651"/>
                  </a:moveTo>
                  <a:lnTo>
                    <a:pt x="4560" y="647"/>
                  </a:lnTo>
                  <a:lnTo>
                    <a:pt x="4567" y="647"/>
                  </a:lnTo>
                  <a:lnTo>
                    <a:pt x="4567" y="663"/>
                  </a:lnTo>
                  <a:lnTo>
                    <a:pt x="4556" y="651"/>
                  </a:lnTo>
                  <a:close/>
                  <a:moveTo>
                    <a:pt x="4567" y="647"/>
                  </a:moveTo>
                  <a:lnTo>
                    <a:pt x="4591" y="647"/>
                  </a:lnTo>
                  <a:lnTo>
                    <a:pt x="4591" y="679"/>
                  </a:lnTo>
                  <a:lnTo>
                    <a:pt x="4567" y="679"/>
                  </a:lnTo>
                  <a:lnTo>
                    <a:pt x="4567" y="647"/>
                  </a:lnTo>
                  <a:close/>
                  <a:moveTo>
                    <a:pt x="4602" y="675"/>
                  </a:moveTo>
                  <a:lnTo>
                    <a:pt x="4598" y="679"/>
                  </a:lnTo>
                  <a:lnTo>
                    <a:pt x="4591" y="679"/>
                  </a:lnTo>
                  <a:lnTo>
                    <a:pt x="4591" y="663"/>
                  </a:lnTo>
                  <a:lnTo>
                    <a:pt x="4602" y="675"/>
                  </a:lnTo>
                  <a:close/>
                  <a:moveTo>
                    <a:pt x="4580" y="651"/>
                  </a:moveTo>
                  <a:lnTo>
                    <a:pt x="4588" y="644"/>
                  </a:lnTo>
                  <a:lnTo>
                    <a:pt x="4610" y="666"/>
                  </a:lnTo>
                  <a:lnTo>
                    <a:pt x="4602" y="675"/>
                  </a:lnTo>
                  <a:lnTo>
                    <a:pt x="4580" y="651"/>
                  </a:lnTo>
                  <a:close/>
                  <a:moveTo>
                    <a:pt x="4588" y="644"/>
                  </a:moveTo>
                  <a:lnTo>
                    <a:pt x="4592" y="639"/>
                  </a:lnTo>
                  <a:lnTo>
                    <a:pt x="4599" y="639"/>
                  </a:lnTo>
                  <a:lnTo>
                    <a:pt x="4599" y="655"/>
                  </a:lnTo>
                  <a:lnTo>
                    <a:pt x="4588" y="644"/>
                  </a:lnTo>
                  <a:close/>
                  <a:moveTo>
                    <a:pt x="4599" y="639"/>
                  </a:moveTo>
                  <a:lnTo>
                    <a:pt x="4623" y="639"/>
                  </a:lnTo>
                  <a:lnTo>
                    <a:pt x="4623" y="671"/>
                  </a:lnTo>
                  <a:lnTo>
                    <a:pt x="4599" y="671"/>
                  </a:lnTo>
                  <a:lnTo>
                    <a:pt x="4599" y="639"/>
                  </a:lnTo>
                  <a:close/>
                  <a:moveTo>
                    <a:pt x="4630" y="670"/>
                  </a:moveTo>
                  <a:lnTo>
                    <a:pt x="4626" y="671"/>
                  </a:lnTo>
                  <a:lnTo>
                    <a:pt x="4623" y="671"/>
                  </a:lnTo>
                  <a:lnTo>
                    <a:pt x="4623" y="655"/>
                  </a:lnTo>
                  <a:lnTo>
                    <a:pt x="4630" y="670"/>
                  </a:lnTo>
                  <a:close/>
                  <a:moveTo>
                    <a:pt x="4615" y="641"/>
                  </a:moveTo>
                  <a:lnTo>
                    <a:pt x="4631" y="633"/>
                  </a:lnTo>
                  <a:lnTo>
                    <a:pt x="4646" y="661"/>
                  </a:lnTo>
                  <a:lnTo>
                    <a:pt x="4630" y="670"/>
                  </a:lnTo>
                  <a:lnTo>
                    <a:pt x="4615" y="641"/>
                  </a:lnTo>
                  <a:close/>
                  <a:moveTo>
                    <a:pt x="4631" y="633"/>
                  </a:moveTo>
                  <a:lnTo>
                    <a:pt x="4635" y="631"/>
                  </a:lnTo>
                  <a:lnTo>
                    <a:pt x="4639" y="631"/>
                  </a:lnTo>
                  <a:lnTo>
                    <a:pt x="4639" y="647"/>
                  </a:lnTo>
                  <a:lnTo>
                    <a:pt x="4631" y="633"/>
                  </a:lnTo>
                  <a:close/>
                  <a:moveTo>
                    <a:pt x="4639" y="631"/>
                  </a:moveTo>
                  <a:lnTo>
                    <a:pt x="4655" y="631"/>
                  </a:lnTo>
                  <a:lnTo>
                    <a:pt x="4655" y="663"/>
                  </a:lnTo>
                  <a:lnTo>
                    <a:pt x="4639" y="663"/>
                  </a:lnTo>
                  <a:lnTo>
                    <a:pt x="4639" y="631"/>
                  </a:lnTo>
                  <a:close/>
                  <a:moveTo>
                    <a:pt x="4662" y="661"/>
                  </a:moveTo>
                  <a:lnTo>
                    <a:pt x="4658" y="663"/>
                  </a:lnTo>
                  <a:lnTo>
                    <a:pt x="4655" y="663"/>
                  </a:lnTo>
                  <a:lnTo>
                    <a:pt x="4655" y="647"/>
                  </a:lnTo>
                  <a:lnTo>
                    <a:pt x="4662" y="661"/>
                  </a:lnTo>
                  <a:close/>
                  <a:moveTo>
                    <a:pt x="4647" y="633"/>
                  </a:moveTo>
                  <a:lnTo>
                    <a:pt x="4663" y="625"/>
                  </a:lnTo>
                  <a:lnTo>
                    <a:pt x="4678" y="654"/>
                  </a:lnTo>
                  <a:lnTo>
                    <a:pt x="4662" y="661"/>
                  </a:lnTo>
                  <a:lnTo>
                    <a:pt x="4647" y="633"/>
                  </a:lnTo>
                  <a:close/>
                  <a:moveTo>
                    <a:pt x="4663" y="625"/>
                  </a:moveTo>
                  <a:lnTo>
                    <a:pt x="4667" y="623"/>
                  </a:lnTo>
                  <a:lnTo>
                    <a:pt x="4671" y="623"/>
                  </a:lnTo>
                  <a:lnTo>
                    <a:pt x="4671" y="639"/>
                  </a:lnTo>
                  <a:lnTo>
                    <a:pt x="4663" y="625"/>
                  </a:lnTo>
                  <a:close/>
                  <a:moveTo>
                    <a:pt x="4671" y="623"/>
                  </a:moveTo>
                  <a:lnTo>
                    <a:pt x="4695" y="623"/>
                  </a:lnTo>
                  <a:lnTo>
                    <a:pt x="4695" y="655"/>
                  </a:lnTo>
                  <a:lnTo>
                    <a:pt x="4671" y="655"/>
                  </a:lnTo>
                  <a:lnTo>
                    <a:pt x="4671" y="623"/>
                  </a:lnTo>
                  <a:close/>
                  <a:moveTo>
                    <a:pt x="4707" y="650"/>
                  </a:moveTo>
                  <a:lnTo>
                    <a:pt x="4702" y="655"/>
                  </a:lnTo>
                  <a:lnTo>
                    <a:pt x="4695" y="655"/>
                  </a:lnTo>
                  <a:lnTo>
                    <a:pt x="4695" y="639"/>
                  </a:lnTo>
                  <a:lnTo>
                    <a:pt x="4707" y="650"/>
                  </a:lnTo>
                  <a:close/>
                  <a:moveTo>
                    <a:pt x="4684" y="628"/>
                  </a:moveTo>
                  <a:lnTo>
                    <a:pt x="4692" y="619"/>
                  </a:lnTo>
                  <a:lnTo>
                    <a:pt x="4714" y="643"/>
                  </a:lnTo>
                  <a:lnTo>
                    <a:pt x="4707" y="650"/>
                  </a:lnTo>
                  <a:lnTo>
                    <a:pt x="4684" y="628"/>
                  </a:lnTo>
                  <a:close/>
                  <a:moveTo>
                    <a:pt x="4692" y="619"/>
                  </a:moveTo>
                  <a:lnTo>
                    <a:pt x="4697" y="615"/>
                  </a:lnTo>
                  <a:lnTo>
                    <a:pt x="4703" y="615"/>
                  </a:lnTo>
                  <a:lnTo>
                    <a:pt x="4703" y="631"/>
                  </a:lnTo>
                  <a:lnTo>
                    <a:pt x="4692" y="619"/>
                  </a:lnTo>
                  <a:close/>
                  <a:moveTo>
                    <a:pt x="4703" y="615"/>
                  </a:moveTo>
                  <a:lnTo>
                    <a:pt x="4727" y="615"/>
                  </a:lnTo>
                  <a:lnTo>
                    <a:pt x="4727" y="647"/>
                  </a:lnTo>
                  <a:lnTo>
                    <a:pt x="4703" y="647"/>
                  </a:lnTo>
                  <a:lnTo>
                    <a:pt x="4703" y="615"/>
                  </a:lnTo>
                  <a:close/>
                  <a:moveTo>
                    <a:pt x="4739" y="643"/>
                  </a:moveTo>
                  <a:lnTo>
                    <a:pt x="4734" y="647"/>
                  </a:lnTo>
                  <a:lnTo>
                    <a:pt x="4727" y="647"/>
                  </a:lnTo>
                  <a:lnTo>
                    <a:pt x="4727" y="631"/>
                  </a:lnTo>
                  <a:lnTo>
                    <a:pt x="4739" y="643"/>
                  </a:lnTo>
                  <a:close/>
                  <a:moveTo>
                    <a:pt x="4715" y="619"/>
                  </a:moveTo>
                  <a:lnTo>
                    <a:pt x="4724" y="612"/>
                  </a:lnTo>
                  <a:lnTo>
                    <a:pt x="4746" y="634"/>
                  </a:lnTo>
                  <a:lnTo>
                    <a:pt x="4739" y="643"/>
                  </a:lnTo>
                  <a:lnTo>
                    <a:pt x="4715" y="619"/>
                  </a:lnTo>
                  <a:close/>
                  <a:moveTo>
                    <a:pt x="4724" y="612"/>
                  </a:moveTo>
                  <a:lnTo>
                    <a:pt x="4729" y="607"/>
                  </a:lnTo>
                  <a:lnTo>
                    <a:pt x="4735" y="607"/>
                  </a:lnTo>
                  <a:lnTo>
                    <a:pt x="4735" y="623"/>
                  </a:lnTo>
                  <a:lnTo>
                    <a:pt x="4724" y="612"/>
                  </a:lnTo>
                  <a:close/>
                  <a:moveTo>
                    <a:pt x="4735" y="607"/>
                  </a:moveTo>
                  <a:lnTo>
                    <a:pt x="4775" y="607"/>
                  </a:lnTo>
                  <a:lnTo>
                    <a:pt x="4775" y="639"/>
                  </a:lnTo>
                  <a:lnTo>
                    <a:pt x="4735" y="639"/>
                  </a:lnTo>
                  <a:lnTo>
                    <a:pt x="4735" y="607"/>
                  </a:lnTo>
                  <a:close/>
                  <a:moveTo>
                    <a:pt x="4787" y="634"/>
                  </a:moveTo>
                  <a:lnTo>
                    <a:pt x="4782" y="639"/>
                  </a:lnTo>
                  <a:lnTo>
                    <a:pt x="4775" y="639"/>
                  </a:lnTo>
                  <a:lnTo>
                    <a:pt x="4775" y="623"/>
                  </a:lnTo>
                  <a:lnTo>
                    <a:pt x="4787" y="634"/>
                  </a:lnTo>
                  <a:close/>
                  <a:moveTo>
                    <a:pt x="4763" y="612"/>
                  </a:moveTo>
                  <a:lnTo>
                    <a:pt x="4772" y="603"/>
                  </a:lnTo>
                  <a:lnTo>
                    <a:pt x="4794" y="627"/>
                  </a:lnTo>
                  <a:lnTo>
                    <a:pt x="4787" y="634"/>
                  </a:lnTo>
                  <a:lnTo>
                    <a:pt x="4763" y="612"/>
                  </a:lnTo>
                  <a:close/>
                  <a:moveTo>
                    <a:pt x="4772" y="603"/>
                  </a:moveTo>
                  <a:lnTo>
                    <a:pt x="4777" y="599"/>
                  </a:lnTo>
                  <a:lnTo>
                    <a:pt x="4783" y="599"/>
                  </a:lnTo>
                  <a:lnTo>
                    <a:pt x="4783" y="615"/>
                  </a:lnTo>
                  <a:lnTo>
                    <a:pt x="4772" y="603"/>
                  </a:lnTo>
                  <a:close/>
                  <a:moveTo>
                    <a:pt x="4783" y="599"/>
                  </a:moveTo>
                  <a:lnTo>
                    <a:pt x="4807" y="599"/>
                  </a:lnTo>
                  <a:lnTo>
                    <a:pt x="4807" y="631"/>
                  </a:lnTo>
                  <a:lnTo>
                    <a:pt x="4783" y="631"/>
                  </a:lnTo>
                  <a:lnTo>
                    <a:pt x="4783" y="599"/>
                  </a:lnTo>
                  <a:close/>
                  <a:moveTo>
                    <a:pt x="4819" y="627"/>
                  </a:moveTo>
                  <a:lnTo>
                    <a:pt x="4814" y="631"/>
                  </a:lnTo>
                  <a:lnTo>
                    <a:pt x="4807" y="631"/>
                  </a:lnTo>
                  <a:lnTo>
                    <a:pt x="4807" y="615"/>
                  </a:lnTo>
                  <a:lnTo>
                    <a:pt x="4819" y="627"/>
                  </a:lnTo>
                  <a:close/>
                  <a:moveTo>
                    <a:pt x="4795" y="603"/>
                  </a:moveTo>
                  <a:lnTo>
                    <a:pt x="4804" y="596"/>
                  </a:lnTo>
                  <a:lnTo>
                    <a:pt x="4826" y="618"/>
                  </a:lnTo>
                  <a:lnTo>
                    <a:pt x="4819" y="627"/>
                  </a:lnTo>
                  <a:lnTo>
                    <a:pt x="4795" y="603"/>
                  </a:lnTo>
                  <a:close/>
                  <a:moveTo>
                    <a:pt x="4804" y="596"/>
                  </a:moveTo>
                  <a:lnTo>
                    <a:pt x="4809" y="591"/>
                  </a:lnTo>
                  <a:lnTo>
                    <a:pt x="4815" y="591"/>
                  </a:lnTo>
                  <a:lnTo>
                    <a:pt x="4815" y="607"/>
                  </a:lnTo>
                  <a:lnTo>
                    <a:pt x="4804" y="596"/>
                  </a:lnTo>
                  <a:close/>
                  <a:moveTo>
                    <a:pt x="4815" y="591"/>
                  </a:moveTo>
                  <a:lnTo>
                    <a:pt x="4840" y="591"/>
                  </a:lnTo>
                  <a:lnTo>
                    <a:pt x="4840" y="623"/>
                  </a:lnTo>
                  <a:lnTo>
                    <a:pt x="4815" y="623"/>
                  </a:lnTo>
                  <a:lnTo>
                    <a:pt x="4815" y="591"/>
                  </a:lnTo>
                  <a:close/>
                  <a:moveTo>
                    <a:pt x="4846" y="622"/>
                  </a:moveTo>
                  <a:lnTo>
                    <a:pt x="4843" y="623"/>
                  </a:lnTo>
                  <a:lnTo>
                    <a:pt x="4840" y="623"/>
                  </a:lnTo>
                  <a:lnTo>
                    <a:pt x="4840" y="607"/>
                  </a:lnTo>
                  <a:lnTo>
                    <a:pt x="4846" y="622"/>
                  </a:lnTo>
                  <a:close/>
                  <a:moveTo>
                    <a:pt x="4832" y="593"/>
                  </a:moveTo>
                  <a:lnTo>
                    <a:pt x="4848" y="585"/>
                  </a:lnTo>
                  <a:lnTo>
                    <a:pt x="4862" y="613"/>
                  </a:lnTo>
                  <a:lnTo>
                    <a:pt x="4846" y="622"/>
                  </a:lnTo>
                  <a:lnTo>
                    <a:pt x="4832" y="593"/>
                  </a:lnTo>
                  <a:close/>
                  <a:moveTo>
                    <a:pt x="4848" y="585"/>
                  </a:moveTo>
                  <a:lnTo>
                    <a:pt x="4852" y="583"/>
                  </a:lnTo>
                  <a:lnTo>
                    <a:pt x="4856" y="583"/>
                  </a:lnTo>
                  <a:lnTo>
                    <a:pt x="4856" y="599"/>
                  </a:lnTo>
                  <a:lnTo>
                    <a:pt x="4848" y="585"/>
                  </a:lnTo>
                  <a:close/>
                  <a:moveTo>
                    <a:pt x="4856" y="583"/>
                  </a:moveTo>
                  <a:lnTo>
                    <a:pt x="4888" y="583"/>
                  </a:lnTo>
                  <a:lnTo>
                    <a:pt x="4888" y="615"/>
                  </a:lnTo>
                  <a:lnTo>
                    <a:pt x="4856" y="615"/>
                  </a:lnTo>
                  <a:lnTo>
                    <a:pt x="4856" y="583"/>
                  </a:lnTo>
                  <a:close/>
                  <a:moveTo>
                    <a:pt x="4894" y="613"/>
                  </a:moveTo>
                  <a:lnTo>
                    <a:pt x="4891" y="615"/>
                  </a:lnTo>
                  <a:lnTo>
                    <a:pt x="4888" y="615"/>
                  </a:lnTo>
                  <a:lnTo>
                    <a:pt x="4888" y="599"/>
                  </a:lnTo>
                  <a:lnTo>
                    <a:pt x="4894" y="613"/>
                  </a:lnTo>
                  <a:close/>
                  <a:moveTo>
                    <a:pt x="4880" y="585"/>
                  </a:moveTo>
                  <a:lnTo>
                    <a:pt x="4896" y="577"/>
                  </a:lnTo>
                  <a:lnTo>
                    <a:pt x="4910" y="606"/>
                  </a:lnTo>
                  <a:lnTo>
                    <a:pt x="4894" y="613"/>
                  </a:lnTo>
                  <a:lnTo>
                    <a:pt x="4880" y="585"/>
                  </a:lnTo>
                  <a:close/>
                  <a:moveTo>
                    <a:pt x="4896" y="577"/>
                  </a:moveTo>
                  <a:lnTo>
                    <a:pt x="4900" y="575"/>
                  </a:lnTo>
                  <a:lnTo>
                    <a:pt x="4904" y="575"/>
                  </a:lnTo>
                  <a:lnTo>
                    <a:pt x="4904" y="591"/>
                  </a:lnTo>
                  <a:lnTo>
                    <a:pt x="4896" y="577"/>
                  </a:lnTo>
                  <a:close/>
                  <a:moveTo>
                    <a:pt x="4904" y="575"/>
                  </a:moveTo>
                  <a:lnTo>
                    <a:pt x="4920" y="575"/>
                  </a:lnTo>
                  <a:lnTo>
                    <a:pt x="4920" y="607"/>
                  </a:lnTo>
                  <a:lnTo>
                    <a:pt x="4904" y="607"/>
                  </a:lnTo>
                  <a:lnTo>
                    <a:pt x="4904" y="575"/>
                  </a:lnTo>
                  <a:close/>
                  <a:moveTo>
                    <a:pt x="4926" y="606"/>
                  </a:moveTo>
                  <a:lnTo>
                    <a:pt x="4923" y="607"/>
                  </a:lnTo>
                  <a:lnTo>
                    <a:pt x="4920" y="607"/>
                  </a:lnTo>
                  <a:lnTo>
                    <a:pt x="4920" y="591"/>
                  </a:lnTo>
                  <a:lnTo>
                    <a:pt x="4926" y="606"/>
                  </a:lnTo>
                  <a:close/>
                  <a:moveTo>
                    <a:pt x="4912" y="577"/>
                  </a:moveTo>
                  <a:lnTo>
                    <a:pt x="4928" y="569"/>
                  </a:lnTo>
                  <a:lnTo>
                    <a:pt x="4942" y="597"/>
                  </a:lnTo>
                  <a:lnTo>
                    <a:pt x="4926" y="606"/>
                  </a:lnTo>
                  <a:lnTo>
                    <a:pt x="4912" y="577"/>
                  </a:lnTo>
                  <a:close/>
                  <a:moveTo>
                    <a:pt x="4928" y="569"/>
                  </a:moveTo>
                  <a:lnTo>
                    <a:pt x="4932" y="567"/>
                  </a:lnTo>
                  <a:lnTo>
                    <a:pt x="4936" y="567"/>
                  </a:lnTo>
                  <a:lnTo>
                    <a:pt x="4936" y="583"/>
                  </a:lnTo>
                  <a:lnTo>
                    <a:pt x="4928" y="569"/>
                  </a:lnTo>
                  <a:close/>
                  <a:moveTo>
                    <a:pt x="4936" y="567"/>
                  </a:moveTo>
                  <a:lnTo>
                    <a:pt x="4959" y="567"/>
                  </a:lnTo>
                  <a:lnTo>
                    <a:pt x="4959" y="599"/>
                  </a:lnTo>
                  <a:lnTo>
                    <a:pt x="4936" y="599"/>
                  </a:lnTo>
                  <a:lnTo>
                    <a:pt x="4936" y="567"/>
                  </a:lnTo>
                  <a:close/>
                  <a:moveTo>
                    <a:pt x="4970" y="594"/>
                  </a:moveTo>
                  <a:lnTo>
                    <a:pt x="4965" y="599"/>
                  </a:lnTo>
                  <a:lnTo>
                    <a:pt x="4959" y="599"/>
                  </a:lnTo>
                  <a:lnTo>
                    <a:pt x="4959" y="583"/>
                  </a:lnTo>
                  <a:lnTo>
                    <a:pt x="4970" y="594"/>
                  </a:lnTo>
                  <a:close/>
                  <a:moveTo>
                    <a:pt x="4948" y="571"/>
                  </a:moveTo>
                  <a:lnTo>
                    <a:pt x="4955" y="564"/>
                  </a:lnTo>
                  <a:lnTo>
                    <a:pt x="4979" y="586"/>
                  </a:lnTo>
                  <a:lnTo>
                    <a:pt x="4970" y="594"/>
                  </a:lnTo>
                  <a:lnTo>
                    <a:pt x="4948" y="571"/>
                  </a:lnTo>
                  <a:close/>
                  <a:moveTo>
                    <a:pt x="4955" y="564"/>
                  </a:moveTo>
                  <a:lnTo>
                    <a:pt x="4960" y="559"/>
                  </a:lnTo>
                  <a:lnTo>
                    <a:pt x="4968" y="559"/>
                  </a:lnTo>
                  <a:lnTo>
                    <a:pt x="4968" y="575"/>
                  </a:lnTo>
                  <a:lnTo>
                    <a:pt x="4955" y="564"/>
                  </a:lnTo>
                  <a:close/>
                  <a:moveTo>
                    <a:pt x="4968" y="559"/>
                  </a:moveTo>
                  <a:lnTo>
                    <a:pt x="5000" y="559"/>
                  </a:lnTo>
                  <a:lnTo>
                    <a:pt x="5000" y="591"/>
                  </a:lnTo>
                  <a:lnTo>
                    <a:pt x="4968" y="591"/>
                  </a:lnTo>
                  <a:lnTo>
                    <a:pt x="4968" y="559"/>
                  </a:lnTo>
                  <a:close/>
                  <a:moveTo>
                    <a:pt x="5006" y="590"/>
                  </a:moveTo>
                  <a:lnTo>
                    <a:pt x="5002" y="591"/>
                  </a:lnTo>
                  <a:lnTo>
                    <a:pt x="5000" y="591"/>
                  </a:lnTo>
                  <a:lnTo>
                    <a:pt x="5000" y="575"/>
                  </a:lnTo>
                  <a:lnTo>
                    <a:pt x="5006" y="590"/>
                  </a:lnTo>
                  <a:close/>
                  <a:moveTo>
                    <a:pt x="4992" y="561"/>
                  </a:moveTo>
                  <a:lnTo>
                    <a:pt x="5008" y="553"/>
                  </a:lnTo>
                  <a:lnTo>
                    <a:pt x="5022" y="581"/>
                  </a:lnTo>
                  <a:lnTo>
                    <a:pt x="5006" y="590"/>
                  </a:lnTo>
                  <a:lnTo>
                    <a:pt x="4992" y="561"/>
                  </a:lnTo>
                  <a:close/>
                  <a:moveTo>
                    <a:pt x="5008" y="553"/>
                  </a:moveTo>
                  <a:lnTo>
                    <a:pt x="5012" y="551"/>
                  </a:lnTo>
                  <a:lnTo>
                    <a:pt x="5014" y="551"/>
                  </a:lnTo>
                  <a:lnTo>
                    <a:pt x="5014" y="567"/>
                  </a:lnTo>
                  <a:lnTo>
                    <a:pt x="5008" y="553"/>
                  </a:lnTo>
                  <a:close/>
                  <a:moveTo>
                    <a:pt x="5014" y="551"/>
                  </a:moveTo>
                  <a:lnTo>
                    <a:pt x="5039" y="551"/>
                  </a:lnTo>
                  <a:lnTo>
                    <a:pt x="5039" y="583"/>
                  </a:lnTo>
                  <a:lnTo>
                    <a:pt x="5014" y="583"/>
                  </a:lnTo>
                  <a:lnTo>
                    <a:pt x="5014" y="551"/>
                  </a:lnTo>
                  <a:close/>
                  <a:moveTo>
                    <a:pt x="5050" y="578"/>
                  </a:moveTo>
                  <a:lnTo>
                    <a:pt x="5045" y="583"/>
                  </a:lnTo>
                  <a:lnTo>
                    <a:pt x="5039" y="583"/>
                  </a:lnTo>
                  <a:lnTo>
                    <a:pt x="5039" y="567"/>
                  </a:lnTo>
                  <a:lnTo>
                    <a:pt x="5050" y="578"/>
                  </a:lnTo>
                  <a:close/>
                  <a:moveTo>
                    <a:pt x="5028" y="555"/>
                  </a:moveTo>
                  <a:lnTo>
                    <a:pt x="5035" y="548"/>
                  </a:lnTo>
                  <a:lnTo>
                    <a:pt x="5059" y="570"/>
                  </a:lnTo>
                  <a:lnTo>
                    <a:pt x="5050" y="578"/>
                  </a:lnTo>
                  <a:lnTo>
                    <a:pt x="5028" y="555"/>
                  </a:lnTo>
                  <a:close/>
                  <a:moveTo>
                    <a:pt x="5035" y="548"/>
                  </a:moveTo>
                  <a:lnTo>
                    <a:pt x="5040" y="543"/>
                  </a:lnTo>
                  <a:lnTo>
                    <a:pt x="5046" y="543"/>
                  </a:lnTo>
                  <a:lnTo>
                    <a:pt x="5046" y="559"/>
                  </a:lnTo>
                  <a:lnTo>
                    <a:pt x="5035" y="548"/>
                  </a:lnTo>
                  <a:close/>
                  <a:moveTo>
                    <a:pt x="5046" y="543"/>
                  </a:moveTo>
                  <a:lnTo>
                    <a:pt x="5078" y="543"/>
                  </a:lnTo>
                  <a:lnTo>
                    <a:pt x="5078" y="575"/>
                  </a:lnTo>
                  <a:lnTo>
                    <a:pt x="5046" y="575"/>
                  </a:lnTo>
                  <a:lnTo>
                    <a:pt x="5046" y="543"/>
                  </a:lnTo>
                  <a:close/>
                  <a:moveTo>
                    <a:pt x="5086" y="574"/>
                  </a:moveTo>
                  <a:lnTo>
                    <a:pt x="5082" y="575"/>
                  </a:lnTo>
                  <a:lnTo>
                    <a:pt x="5078" y="575"/>
                  </a:lnTo>
                  <a:lnTo>
                    <a:pt x="5078" y="559"/>
                  </a:lnTo>
                  <a:lnTo>
                    <a:pt x="5086" y="574"/>
                  </a:lnTo>
                  <a:close/>
                  <a:moveTo>
                    <a:pt x="5072" y="545"/>
                  </a:moveTo>
                  <a:lnTo>
                    <a:pt x="5088" y="537"/>
                  </a:lnTo>
                  <a:lnTo>
                    <a:pt x="5102" y="565"/>
                  </a:lnTo>
                  <a:lnTo>
                    <a:pt x="5086" y="574"/>
                  </a:lnTo>
                  <a:lnTo>
                    <a:pt x="5072" y="545"/>
                  </a:lnTo>
                  <a:close/>
                  <a:moveTo>
                    <a:pt x="5088" y="537"/>
                  </a:moveTo>
                  <a:lnTo>
                    <a:pt x="5091" y="535"/>
                  </a:lnTo>
                  <a:lnTo>
                    <a:pt x="5094" y="535"/>
                  </a:lnTo>
                  <a:lnTo>
                    <a:pt x="5094" y="551"/>
                  </a:lnTo>
                  <a:lnTo>
                    <a:pt x="5088" y="537"/>
                  </a:lnTo>
                  <a:close/>
                  <a:moveTo>
                    <a:pt x="5094" y="535"/>
                  </a:moveTo>
                  <a:lnTo>
                    <a:pt x="5119" y="535"/>
                  </a:lnTo>
                  <a:lnTo>
                    <a:pt x="5119" y="567"/>
                  </a:lnTo>
                  <a:lnTo>
                    <a:pt x="5094" y="567"/>
                  </a:lnTo>
                  <a:lnTo>
                    <a:pt x="5094" y="535"/>
                  </a:lnTo>
                  <a:close/>
                  <a:moveTo>
                    <a:pt x="5130" y="562"/>
                  </a:moveTo>
                  <a:lnTo>
                    <a:pt x="5125" y="567"/>
                  </a:lnTo>
                  <a:lnTo>
                    <a:pt x="5119" y="567"/>
                  </a:lnTo>
                  <a:lnTo>
                    <a:pt x="5119" y="551"/>
                  </a:lnTo>
                  <a:lnTo>
                    <a:pt x="5130" y="562"/>
                  </a:lnTo>
                  <a:close/>
                  <a:moveTo>
                    <a:pt x="5108" y="539"/>
                  </a:moveTo>
                  <a:lnTo>
                    <a:pt x="5115" y="532"/>
                  </a:lnTo>
                  <a:lnTo>
                    <a:pt x="5139" y="554"/>
                  </a:lnTo>
                  <a:lnTo>
                    <a:pt x="5130" y="562"/>
                  </a:lnTo>
                  <a:lnTo>
                    <a:pt x="5108" y="539"/>
                  </a:lnTo>
                  <a:close/>
                  <a:moveTo>
                    <a:pt x="5115" y="532"/>
                  </a:moveTo>
                  <a:lnTo>
                    <a:pt x="5120" y="527"/>
                  </a:lnTo>
                  <a:lnTo>
                    <a:pt x="5126" y="527"/>
                  </a:lnTo>
                  <a:lnTo>
                    <a:pt x="5126" y="543"/>
                  </a:lnTo>
                  <a:lnTo>
                    <a:pt x="5115" y="532"/>
                  </a:lnTo>
                  <a:close/>
                  <a:moveTo>
                    <a:pt x="5126" y="527"/>
                  </a:moveTo>
                  <a:lnTo>
                    <a:pt x="5158" y="527"/>
                  </a:lnTo>
                  <a:lnTo>
                    <a:pt x="5158" y="559"/>
                  </a:lnTo>
                  <a:lnTo>
                    <a:pt x="5126" y="559"/>
                  </a:lnTo>
                  <a:lnTo>
                    <a:pt x="5126" y="527"/>
                  </a:lnTo>
                  <a:close/>
                  <a:moveTo>
                    <a:pt x="5166" y="558"/>
                  </a:moveTo>
                  <a:lnTo>
                    <a:pt x="5162" y="559"/>
                  </a:lnTo>
                  <a:lnTo>
                    <a:pt x="5158" y="559"/>
                  </a:lnTo>
                  <a:lnTo>
                    <a:pt x="5158" y="543"/>
                  </a:lnTo>
                  <a:lnTo>
                    <a:pt x="5166" y="558"/>
                  </a:lnTo>
                  <a:close/>
                  <a:moveTo>
                    <a:pt x="5152" y="529"/>
                  </a:moveTo>
                  <a:lnTo>
                    <a:pt x="5168" y="521"/>
                  </a:lnTo>
                  <a:lnTo>
                    <a:pt x="5182" y="549"/>
                  </a:lnTo>
                  <a:lnTo>
                    <a:pt x="5166" y="558"/>
                  </a:lnTo>
                  <a:lnTo>
                    <a:pt x="5152" y="529"/>
                  </a:lnTo>
                  <a:close/>
                  <a:moveTo>
                    <a:pt x="5168" y="521"/>
                  </a:moveTo>
                  <a:lnTo>
                    <a:pt x="5171" y="519"/>
                  </a:lnTo>
                  <a:lnTo>
                    <a:pt x="5174" y="519"/>
                  </a:lnTo>
                  <a:lnTo>
                    <a:pt x="5174" y="535"/>
                  </a:lnTo>
                  <a:lnTo>
                    <a:pt x="5168" y="521"/>
                  </a:lnTo>
                  <a:close/>
                  <a:moveTo>
                    <a:pt x="5174" y="519"/>
                  </a:moveTo>
                  <a:lnTo>
                    <a:pt x="5206" y="519"/>
                  </a:lnTo>
                  <a:lnTo>
                    <a:pt x="5206" y="551"/>
                  </a:lnTo>
                  <a:lnTo>
                    <a:pt x="5174" y="551"/>
                  </a:lnTo>
                  <a:lnTo>
                    <a:pt x="5174" y="519"/>
                  </a:lnTo>
                  <a:close/>
                  <a:moveTo>
                    <a:pt x="5214" y="549"/>
                  </a:moveTo>
                  <a:lnTo>
                    <a:pt x="5210" y="551"/>
                  </a:lnTo>
                  <a:lnTo>
                    <a:pt x="5206" y="551"/>
                  </a:lnTo>
                  <a:lnTo>
                    <a:pt x="5206" y="535"/>
                  </a:lnTo>
                  <a:lnTo>
                    <a:pt x="5214" y="549"/>
                  </a:lnTo>
                  <a:close/>
                  <a:moveTo>
                    <a:pt x="5200" y="521"/>
                  </a:moveTo>
                  <a:lnTo>
                    <a:pt x="5216" y="513"/>
                  </a:lnTo>
                  <a:lnTo>
                    <a:pt x="5230" y="542"/>
                  </a:lnTo>
                  <a:lnTo>
                    <a:pt x="5214" y="549"/>
                  </a:lnTo>
                  <a:lnTo>
                    <a:pt x="5200" y="521"/>
                  </a:lnTo>
                  <a:close/>
                  <a:moveTo>
                    <a:pt x="5216" y="513"/>
                  </a:moveTo>
                  <a:lnTo>
                    <a:pt x="5219" y="511"/>
                  </a:lnTo>
                  <a:lnTo>
                    <a:pt x="5223" y="511"/>
                  </a:lnTo>
                  <a:lnTo>
                    <a:pt x="5223" y="527"/>
                  </a:lnTo>
                  <a:lnTo>
                    <a:pt x="5216" y="513"/>
                  </a:lnTo>
                  <a:close/>
                  <a:moveTo>
                    <a:pt x="5223" y="511"/>
                  </a:moveTo>
                  <a:lnTo>
                    <a:pt x="5239" y="511"/>
                  </a:lnTo>
                  <a:lnTo>
                    <a:pt x="5239" y="543"/>
                  </a:lnTo>
                  <a:lnTo>
                    <a:pt x="5223" y="543"/>
                  </a:lnTo>
                  <a:lnTo>
                    <a:pt x="5223" y="511"/>
                  </a:lnTo>
                  <a:close/>
                  <a:moveTo>
                    <a:pt x="5246" y="542"/>
                  </a:moveTo>
                  <a:lnTo>
                    <a:pt x="5242" y="543"/>
                  </a:lnTo>
                  <a:lnTo>
                    <a:pt x="5239" y="543"/>
                  </a:lnTo>
                  <a:lnTo>
                    <a:pt x="5239" y="527"/>
                  </a:lnTo>
                  <a:lnTo>
                    <a:pt x="5246" y="542"/>
                  </a:lnTo>
                  <a:close/>
                  <a:moveTo>
                    <a:pt x="5232" y="513"/>
                  </a:moveTo>
                  <a:lnTo>
                    <a:pt x="5248" y="505"/>
                  </a:lnTo>
                  <a:lnTo>
                    <a:pt x="5262" y="533"/>
                  </a:lnTo>
                  <a:lnTo>
                    <a:pt x="5246" y="542"/>
                  </a:lnTo>
                  <a:lnTo>
                    <a:pt x="5232" y="513"/>
                  </a:lnTo>
                  <a:close/>
                  <a:moveTo>
                    <a:pt x="5248" y="505"/>
                  </a:moveTo>
                  <a:lnTo>
                    <a:pt x="5251" y="503"/>
                  </a:lnTo>
                  <a:lnTo>
                    <a:pt x="5255" y="503"/>
                  </a:lnTo>
                  <a:lnTo>
                    <a:pt x="5255" y="519"/>
                  </a:lnTo>
                  <a:lnTo>
                    <a:pt x="5248" y="505"/>
                  </a:lnTo>
                  <a:close/>
                  <a:moveTo>
                    <a:pt x="5255" y="503"/>
                  </a:moveTo>
                  <a:lnTo>
                    <a:pt x="5287" y="503"/>
                  </a:lnTo>
                  <a:lnTo>
                    <a:pt x="5287" y="535"/>
                  </a:lnTo>
                  <a:lnTo>
                    <a:pt x="5255" y="535"/>
                  </a:lnTo>
                  <a:lnTo>
                    <a:pt x="5255" y="503"/>
                  </a:lnTo>
                  <a:close/>
                  <a:moveTo>
                    <a:pt x="5294" y="533"/>
                  </a:moveTo>
                  <a:lnTo>
                    <a:pt x="5290" y="535"/>
                  </a:lnTo>
                  <a:lnTo>
                    <a:pt x="5287" y="535"/>
                  </a:lnTo>
                  <a:lnTo>
                    <a:pt x="5287" y="519"/>
                  </a:lnTo>
                  <a:lnTo>
                    <a:pt x="5294" y="533"/>
                  </a:lnTo>
                  <a:close/>
                  <a:moveTo>
                    <a:pt x="5280" y="505"/>
                  </a:moveTo>
                  <a:lnTo>
                    <a:pt x="5296" y="497"/>
                  </a:lnTo>
                  <a:lnTo>
                    <a:pt x="5310" y="526"/>
                  </a:lnTo>
                  <a:lnTo>
                    <a:pt x="5294" y="533"/>
                  </a:lnTo>
                  <a:lnTo>
                    <a:pt x="5280" y="505"/>
                  </a:lnTo>
                  <a:close/>
                  <a:moveTo>
                    <a:pt x="5296" y="497"/>
                  </a:moveTo>
                  <a:lnTo>
                    <a:pt x="5299" y="495"/>
                  </a:lnTo>
                  <a:lnTo>
                    <a:pt x="5303" y="495"/>
                  </a:lnTo>
                  <a:lnTo>
                    <a:pt x="5303" y="511"/>
                  </a:lnTo>
                  <a:lnTo>
                    <a:pt x="5296" y="497"/>
                  </a:lnTo>
                  <a:close/>
                  <a:moveTo>
                    <a:pt x="5303" y="495"/>
                  </a:moveTo>
                  <a:lnTo>
                    <a:pt x="5335" y="495"/>
                  </a:lnTo>
                  <a:lnTo>
                    <a:pt x="5335" y="527"/>
                  </a:lnTo>
                  <a:lnTo>
                    <a:pt x="5303" y="527"/>
                  </a:lnTo>
                  <a:lnTo>
                    <a:pt x="5303" y="495"/>
                  </a:lnTo>
                  <a:close/>
                  <a:moveTo>
                    <a:pt x="5346" y="522"/>
                  </a:moveTo>
                  <a:lnTo>
                    <a:pt x="5342" y="527"/>
                  </a:lnTo>
                  <a:lnTo>
                    <a:pt x="5335" y="527"/>
                  </a:lnTo>
                  <a:lnTo>
                    <a:pt x="5335" y="511"/>
                  </a:lnTo>
                  <a:lnTo>
                    <a:pt x="5346" y="522"/>
                  </a:lnTo>
                  <a:close/>
                  <a:moveTo>
                    <a:pt x="5323" y="500"/>
                  </a:moveTo>
                  <a:lnTo>
                    <a:pt x="5332" y="492"/>
                  </a:lnTo>
                  <a:lnTo>
                    <a:pt x="5354" y="514"/>
                  </a:lnTo>
                  <a:lnTo>
                    <a:pt x="5346" y="522"/>
                  </a:lnTo>
                  <a:lnTo>
                    <a:pt x="5323" y="500"/>
                  </a:lnTo>
                  <a:close/>
                  <a:moveTo>
                    <a:pt x="5332" y="492"/>
                  </a:moveTo>
                  <a:lnTo>
                    <a:pt x="5336" y="487"/>
                  </a:lnTo>
                  <a:lnTo>
                    <a:pt x="5343" y="487"/>
                  </a:lnTo>
                  <a:lnTo>
                    <a:pt x="5343" y="503"/>
                  </a:lnTo>
                  <a:lnTo>
                    <a:pt x="5332" y="492"/>
                  </a:lnTo>
                  <a:close/>
                  <a:moveTo>
                    <a:pt x="5343" y="487"/>
                  </a:moveTo>
                  <a:lnTo>
                    <a:pt x="5367" y="487"/>
                  </a:lnTo>
                  <a:lnTo>
                    <a:pt x="5367" y="519"/>
                  </a:lnTo>
                  <a:lnTo>
                    <a:pt x="5343" y="519"/>
                  </a:lnTo>
                  <a:lnTo>
                    <a:pt x="5343" y="487"/>
                  </a:lnTo>
                  <a:close/>
                  <a:moveTo>
                    <a:pt x="5374" y="517"/>
                  </a:moveTo>
                  <a:lnTo>
                    <a:pt x="5370" y="519"/>
                  </a:lnTo>
                  <a:lnTo>
                    <a:pt x="5367" y="519"/>
                  </a:lnTo>
                  <a:lnTo>
                    <a:pt x="5367" y="503"/>
                  </a:lnTo>
                  <a:lnTo>
                    <a:pt x="5374" y="517"/>
                  </a:lnTo>
                  <a:close/>
                  <a:moveTo>
                    <a:pt x="5359" y="489"/>
                  </a:moveTo>
                  <a:lnTo>
                    <a:pt x="5375" y="481"/>
                  </a:lnTo>
                  <a:lnTo>
                    <a:pt x="5390" y="509"/>
                  </a:lnTo>
                  <a:lnTo>
                    <a:pt x="5374" y="517"/>
                  </a:lnTo>
                  <a:lnTo>
                    <a:pt x="5359" y="489"/>
                  </a:lnTo>
                  <a:close/>
                  <a:moveTo>
                    <a:pt x="5375" y="481"/>
                  </a:moveTo>
                  <a:lnTo>
                    <a:pt x="5379" y="479"/>
                  </a:lnTo>
                  <a:lnTo>
                    <a:pt x="5383" y="479"/>
                  </a:lnTo>
                  <a:lnTo>
                    <a:pt x="5383" y="495"/>
                  </a:lnTo>
                  <a:lnTo>
                    <a:pt x="5375" y="481"/>
                  </a:lnTo>
                  <a:close/>
                  <a:moveTo>
                    <a:pt x="5383" y="479"/>
                  </a:moveTo>
                  <a:lnTo>
                    <a:pt x="5415" y="479"/>
                  </a:lnTo>
                  <a:lnTo>
                    <a:pt x="5415" y="511"/>
                  </a:lnTo>
                  <a:lnTo>
                    <a:pt x="5383" y="511"/>
                  </a:lnTo>
                  <a:lnTo>
                    <a:pt x="5383" y="479"/>
                  </a:lnTo>
                  <a:close/>
                  <a:moveTo>
                    <a:pt x="5426" y="506"/>
                  </a:moveTo>
                  <a:lnTo>
                    <a:pt x="5422" y="511"/>
                  </a:lnTo>
                  <a:lnTo>
                    <a:pt x="5415" y="511"/>
                  </a:lnTo>
                  <a:lnTo>
                    <a:pt x="5415" y="495"/>
                  </a:lnTo>
                  <a:lnTo>
                    <a:pt x="5426" y="506"/>
                  </a:lnTo>
                  <a:close/>
                  <a:moveTo>
                    <a:pt x="5404" y="484"/>
                  </a:moveTo>
                  <a:lnTo>
                    <a:pt x="5412" y="476"/>
                  </a:lnTo>
                  <a:lnTo>
                    <a:pt x="5434" y="498"/>
                  </a:lnTo>
                  <a:lnTo>
                    <a:pt x="5426" y="506"/>
                  </a:lnTo>
                  <a:lnTo>
                    <a:pt x="5404" y="484"/>
                  </a:lnTo>
                  <a:close/>
                  <a:moveTo>
                    <a:pt x="5412" y="476"/>
                  </a:moveTo>
                  <a:lnTo>
                    <a:pt x="5416" y="471"/>
                  </a:lnTo>
                  <a:lnTo>
                    <a:pt x="5423" y="471"/>
                  </a:lnTo>
                  <a:lnTo>
                    <a:pt x="5423" y="487"/>
                  </a:lnTo>
                  <a:lnTo>
                    <a:pt x="5412" y="476"/>
                  </a:lnTo>
                  <a:close/>
                  <a:moveTo>
                    <a:pt x="5423" y="471"/>
                  </a:moveTo>
                  <a:lnTo>
                    <a:pt x="5463" y="471"/>
                  </a:lnTo>
                  <a:lnTo>
                    <a:pt x="5463" y="503"/>
                  </a:lnTo>
                  <a:lnTo>
                    <a:pt x="5423" y="503"/>
                  </a:lnTo>
                  <a:lnTo>
                    <a:pt x="5423" y="471"/>
                  </a:lnTo>
                  <a:close/>
                  <a:moveTo>
                    <a:pt x="5474" y="498"/>
                  </a:moveTo>
                  <a:lnTo>
                    <a:pt x="5470" y="503"/>
                  </a:lnTo>
                  <a:lnTo>
                    <a:pt x="5463" y="503"/>
                  </a:lnTo>
                  <a:lnTo>
                    <a:pt x="5463" y="487"/>
                  </a:lnTo>
                  <a:lnTo>
                    <a:pt x="5474" y="498"/>
                  </a:lnTo>
                  <a:close/>
                  <a:moveTo>
                    <a:pt x="5452" y="476"/>
                  </a:moveTo>
                  <a:lnTo>
                    <a:pt x="5459" y="468"/>
                  </a:lnTo>
                  <a:lnTo>
                    <a:pt x="5482" y="490"/>
                  </a:lnTo>
                  <a:lnTo>
                    <a:pt x="5474" y="498"/>
                  </a:lnTo>
                  <a:lnTo>
                    <a:pt x="5452" y="476"/>
                  </a:lnTo>
                  <a:close/>
                  <a:moveTo>
                    <a:pt x="5459" y="468"/>
                  </a:moveTo>
                  <a:lnTo>
                    <a:pt x="5464" y="463"/>
                  </a:lnTo>
                  <a:lnTo>
                    <a:pt x="5471" y="463"/>
                  </a:lnTo>
                  <a:lnTo>
                    <a:pt x="5471" y="479"/>
                  </a:lnTo>
                  <a:lnTo>
                    <a:pt x="5459" y="468"/>
                  </a:lnTo>
                  <a:close/>
                  <a:moveTo>
                    <a:pt x="5471" y="463"/>
                  </a:moveTo>
                  <a:lnTo>
                    <a:pt x="5503" y="463"/>
                  </a:lnTo>
                  <a:lnTo>
                    <a:pt x="5503" y="495"/>
                  </a:lnTo>
                  <a:lnTo>
                    <a:pt x="5471" y="495"/>
                  </a:lnTo>
                  <a:lnTo>
                    <a:pt x="5471" y="463"/>
                  </a:lnTo>
                  <a:close/>
                  <a:moveTo>
                    <a:pt x="5509" y="493"/>
                  </a:moveTo>
                  <a:lnTo>
                    <a:pt x="5507" y="495"/>
                  </a:lnTo>
                  <a:lnTo>
                    <a:pt x="5503" y="495"/>
                  </a:lnTo>
                  <a:lnTo>
                    <a:pt x="5503" y="479"/>
                  </a:lnTo>
                  <a:lnTo>
                    <a:pt x="5509" y="493"/>
                  </a:lnTo>
                  <a:close/>
                  <a:moveTo>
                    <a:pt x="5496" y="465"/>
                  </a:moveTo>
                  <a:lnTo>
                    <a:pt x="5512" y="457"/>
                  </a:lnTo>
                  <a:lnTo>
                    <a:pt x="5525" y="485"/>
                  </a:lnTo>
                  <a:lnTo>
                    <a:pt x="5509" y="493"/>
                  </a:lnTo>
                  <a:lnTo>
                    <a:pt x="5496" y="465"/>
                  </a:lnTo>
                  <a:close/>
                  <a:moveTo>
                    <a:pt x="5512" y="457"/>
                  </a:moveTo>
                  <a:lnTo>
                    <a:pt x="5516" y="455"/>
                  </a:lnTo>
                  <a:lnTo>
                    <a:pt x="5519" y="455"/>
                  </a:lnTo>
                  <a:lnTo>
                    <a:pt x="5519" y="471"/>
                  </a:lnTo>
                  <a:lnTo>
                    <a:pt x="5512" y="457"/>
                  </a:lnTo>
                  <a:close/>
                  <a:moveTo>
                    <a:pt x="5519" y="455"/>
                  </a:moveTo>
                  <a:lnTo>
                    <a:pt x="5551" y="455"/>
                  </a:lnTo>
                  <a:lnTo>
                    <a:pt x="5551" y="487"/>
                  </a:lnTo>
                  <a:lnTo>
                    <a:pt x="5519" y="487"/>
                  </a:lnTo>
                  <a:lnTo>
                    <a:pt x="5519" y="455"/>
                  </a:lnTo>
                  <a:close/>
                  <a:moveTo>
                    <a:pt x="5557" y="485"/>
                  </a:moveTo>
                  <a:lnTo>
                    <a:pt x="5555" y="487"/>
                  </a:lnTo>
                  <a:lnTo>
                    <a:pt x="5551" y="487"/>
                  </a:lnTo>
                  <a:lnTo>
                    <a:pt x="5551" y="471"/>
                  </a:lnTo>
                  <a:lnTo>
                    <a:pt x="5557" y="485"/>
                  </a:lnTo>
                  <a:close/>
                  <a:moveTo>
                    <a:pt x="5544" y="457"/>
                  </a:moveTo>
                  <a:lnTo>
                    <a:pt x="5560" y="449"/>
                  </a:lnTo>
                  <a:lnTo>
                    <a:pt x="5573" y="477"/>
                  </a:lnTo>
                  <a:lnTo>
                    <a:pt x="5557" y="485"/>
                  </a:lnTo>
                  <a:lnTo>
                    <a:pt x="5544" y="457"/>
                  </a:lnTo>
                  <a:close/>
                  <a:moveTo>
                    <a:pt x="5560" y="449"/>
                  </a:moveTo>
                  <a:lnTo>
                    <a:pt x="5564" y="447"/>
                  </a:lnTo>
                  <a:lnTo>
                    <a:pt x="5567" y="447"/>
                  </a:lnTo>
                  <a:lnTo>
                    <a:pt x="5567" y="463"/>
                  </a:lnTo>
                  <a:lnTo>
                    <a:pt x="5560" y="449"/>
                  </a:lnTo>
                  <a:close/>
                  <a:moveTo>
                    <a:pt x="5567" y="447"/>
                  </a:moveTo>
                  <a:lnTo>
                    <a:pt x="5599" y="447"/>
                  </a:lnTo>
                  <a:lnTo>
                    <a:pt x="5599" y="479"/>
                  </a:lnTo>
                  <a:lnTo>
                    <a:pt x="5567" y="479"/>
                  </a:lnTo>
                  <a:lnTo>
                    <a:pt x="5567" y="447"/>
                  </a:lnTo>
                  <a:close/>
                  <a:moveTo>
                    <a:pt x="5610" y="474"/>
                  </a:moveTo>
                  <a:lnTo>
                    <a:pt x="5606" y="479"/>
                  </a:lnTo>
                  <a:lnTo>
                    <a:pt x="5599" y="479"/>
                  </a:lnTo>
                  <a:lnTo>
                    <a:pt x="5599" y="463"/>
                  </a:lnTo>
                  <a:lnTo>
                    <a:pt x="5610" y="474"/>
                  </a:lnTo>
                  <a:close/>
                  <a:moveTo>
                    <a:pt x="5587" y="452"/>
                  </a:moveTo>
                  <a:lnTo>
                    <a:pt x="5596" y="444"/>
                  </a:lnTo>
                  <a:lnTo>
                    <a:pt x="5618" y="466"/>
                  </a:lnTo>
                  <a:lnTo>
                    <a:pt x="5610" y="474"/>
                  </a:lnTo>
                  <a:lnTo>
                    <a:pt x="5587" y="452"/>
                  </a:lnTo>
                  <a:close/>
                  <a:moveTo>
                    <a:pt x="5596" y="444"/>
                  </a:moveTo>
                  <a:lnTo>
                    <a:pt x="5601" y="439"/>
                  </a:lnTo>
                  <a:lnTo>
                    <a:pt x="5607" y="439"/>
                  </a:lnTo>
                  <a:lnTo>
                    <a:pt x="5607" y="455"/>
                  </a:lnTo>
                  <a:lnTo>
                    <a:pt x="5596" y="444"/>
                  </a:lnTo>
                  <a:close/>
                  <a:moveTo>
                    <a:pt x="5607" y="439"/>
                  </a:moveTo>
                  <a:lnTo>
                    <a:pt x="5647" y="439"/>
                  </a:lnTo>
                  <a:lnTo>
                    <a:pt x="5647" y="471"/>
                  </a:lnTo>
                  <a:lnTo>
                    <a:pt x="5607" y="471"/>
                  </a:lnTo>
                  <a:lnTo>
                    <a:pt x="5607" y="439"/>
                  </a:lnTo>
                  <a:close/>
                  <a:moveTo>
                    <a:pt x="5658" y="466"/>
                  </a:moveTo>
                  <a:lnTo>
                    <a:pt x="5654" y="471"/>
                  </a:lnTo>
                  <a:lnTo>
                    <a:pt x="5647" y="471"/>
                  </a:lnTo>
                  <a:lnTo>
                    <a:pt x="5647" y="455"/>
                  </a:lnTo>
                  <a:lnTo>
                    <a:pt x="5658" y="466"/>
                  </a:lnTo>
                  <a:close/>
                  <a:moveTo>
                    <a:pt x="5635" y="444"/>
                  </a:moveTo>
                  <a:lnTo>
                    <a:pt x="5644" y="436"/>
                  </a:lnTo>
                  <a:lnTo>
                    <a:pt x="5666" y="458"/>
                  </a:lnTo>
                  <a:lnTo>
                    <a:pt x="5658" y="466"/>
                  </a:lnTo>
                  <a:lnTo>
                    <a:pt x="5635" y="444"/>
                  </a:lnTo>
                  <a:close/>
                  <a:moveTo>
                    <a:pt x="5644" y="436"/>
                  </a:moveTo>
                  <a:lnTo>
                    <a:pt x="5649" y="431"/>
                  </a:lnTo>
                  <a:lnTo>
                    <a:pt x="5655" y="431"/>
                  </a:lnTo>
                  <a:lnTo>
                    <a:pt x="5655" y="447"/>
                  </a:lnTo>
                  <a:lnTo>
                    <a:pt x="5644" y="436"/>
                  </a:lnTo>
                  <a:close/>
                  <a:moveTo>
                    <a:pt x="5655" y="431"/>
                  </a:moveTo>
                  <a:lnTo>
                    <a:pt x="5687" y="431"/>
                  </a:lnTo>
                  <a:lnTo>
                    <a:pt x="5687" y="463"/>
                  </a:lnTo>
                  <a:lnTo>
                    <a:pt x="5655" y="463"/>
                  </a:lnTo>
                  <a:lnTo>
                    <a:pt x="5655" y="431"/>
                  </a:lnTo>
                  <a:close/>
                  <a:moveTo>
                    <a:pt x="5694" y="461"/>
                  </a:moveTo>
                  <a:lnTo>
                    <a:pt x="5690" y="463"/>
                  </a:lnTo>
                  <a:lnTo>
                    <a:pt x="5687" y="463"/>
                  </a:lnTo>
                  <a:lnTo>
                    <a:pt x="5687" y="447"/>
                  </a:lnTo>
                  <a:lnTo>
                    <a:pt x="5694" y="461"/>
                  </a:lnTo>
                  <a:close/>
                  <a:moveTo>
                    <a:pt x="5679" y="433"/>
                  </a:moveTo>
                  <a:lnTo>
                    <a:pt x="5695" y="425"/>
                  </a:lnTo>
                  <a:lnTo>
                    <a:pt x="5710" y="453"/>
                  </a:lnTo>
                  <a:lnTo>
                    <a:pt x="5694" y="461"/>
                  </a:lnTo>
                  <a:lnTo>
                    <a:pt x="5679" y="433"/>
                  </a:lnTo>
                  <a:close/>
                  <a:moveTo>
                    <a:pt x="5695" y="425"/>
                  </a:moveTo>
                  <a:lnTo>
                    <a:pt x="5699" y="423"/>
                  </a:lnTo>
                  <a:lnTo>
                    <a:pt x="5703" y="423"/>
                  </a:lnTo>
                  <a:lnTo>
                    <a:pt x="5703" y="439"/>
                  </a:lnTo>
                  <a:lnTo>
                    <a:pt x="5695" y="425"/>
                  </a:lnTo>
                  <a:close/>
                  <a:moveTo>
                    <a:pt x="5703" y="423"/>
                  </a:moveTo>
                  <a:lnTo>
                    <a:pt x="5735" y="423"/>
                  </a:lnTo>
                  <a:lnTo>
                    <a:pt x="5735" y="455"/>
                  </a:lnTo>
                  <a:lnTo>
                    <a:pt x="5703" y="455"/>
                  </a:lnTo>
                  <a:lnTo>
                    <a:pt x="5703" y="423"/>
                  </a:lnTo>
                  <a:close/>
                  <a:moveTo>
                    <a:pt x="5746" y="450"/>
                  </a:moveTo>
                  <a:lnTo>
                    <a:pt x="5741" y="455"/>
                  </a:lnTo>
                  <a:lnTo>
                    <a:pt x="5735" y="455"/>
                  </a:lnTo>
                  <a:lnTo>
                    <a:pt x="5735" y="439"/>
                  </a:lnTo>
                  <a:lnTo>
                    <a:pt x="5746" y="450"/>
                  </a:lnTo>
                  <a:close/>
                  <a:moveTo>
                    <a:pt x="5724" y="428"/>
                  </a:moveTo>
                  <a:lnTo>
                    <a:pt x="5731" y="420"/>
                  </a:lnTo>
                  <a:lnTo>
                    <a:pt x="5755" y="442"/>
                  </a:lnTo>
                  <a:lnTo>
                    <a:pt x="5746" y="450"/>
                  </a:lnTo>
                  <a:lnTo>
                    <a:pt x="5724" y="428"/>
                  </a:lnTo>
                  <a:close/>
                  <a:moveTo>
                    <a:pt x="5731" y="420"/>
                  </a:moveTo>
                  <a:lnTo>
                    <a:pt x="5736" y="415"/>
                  </a:lnTo>
                  <a:lnTo>
                    <a:pt x="5742" y="415"/>
                  </a:lnTo>
                  <a:lnTo>
                    <a:pt x="5742" y="431"/>
                  </a:lnTo>
                  <a:lnTo>
                    <a:pt x="5731" y="420"/>
                  </a:lnTo>
                  <a:close/>
                  <a:moveTo>
                    <a:pt x="5742" y="415"/>
                  </a:moveTo>
                  <a:lnTo>
                    <a:pt x="5783" y="415"/>
                  </a:lnTo>
                  <a:lnTo>
                    <a:pt x="5783" y="447"/>
                  </a:lnTo>
                  <a:lnTo>
                    <a:pt x="5742" y="447"/>
                  </a:lnTo>
                  <a:lnTo>
                    <a:pt x="5742" y="415"/>
                  </a:lnTo>
                  <a:close/>
                  <a:moveTo>
                    <a:pt x="5794" y="442"/>
                  </a:moveTo>
                  <a:lnTo>
                    <a:pt x="5789" y="447"/>
                  </a:lnTo>
                  <a:lnTo>
                    <a:pt x="5783" y="447"/>
                  </a:lnTo>
                  <a:lnTo>
                    <a:pt x="5783" y="431"/>
                  </a:lnTo>
                  <a:lnTo>
                    <a:pt x="5794" y="442"/>
                  </a:lnTo>
                  <a:close/>
                  <a:moveTo>
                    <a:pt x="5772" y="420"/>
                  </a:moveTo>
                  <a:lnTo>
                    <a:pt x="5779" y="412"/>
                  </a:lnTo>
                  <a:lnTo>
                    <a:pt x="5803" y="434"/>
                  </a:lnTo>
                  <a:lnTo>
                    <a:pt x="5794" y="442"/>
                  </a:lnTo>
                  <a:lnTo>
                    <a:pt x="5772" y="420"/>
                  </a:lnTo>
                  <a:close/>
                  <a:moveTo>
                    <a:pt x="5779" y="412"/>
                  </a:moveTo>
                  <a:lnTo>
                    <a:pt x="5784" y="407"/>
                  </a:lnTo>
                  <a:lnTo>
                    <a:pt x="5790" y="407"/>
                  </a:lnTo>
                  <a:lnTo>
                    <a:pt x="5790" y="423"/>
                  </a:lnTo>
                  <a:lnTo>
                    <a:pt x="5779" y="412"/>
                  </a:lnTo>
                  <a:close/>
                  <a:moveTo>
                    <a:pt x="5790" y="407"/>
                  </a:moveTo>
                  <a:lnTo>
                    <a:pt x="5822" y="407"/>
                  </a:lnTo>
                  <a:lnTo>
                    <a:pt x="5822" y="439"/>
                  </a:lnTo>
                  <a:lnTo>
                    <a:pt x="5790" y="439"/>
                  </a:lnTo>
                  <a:lnTo>
                    <a:pt x="5790" y="407"/>
                  </a:lnTo>
                  <a:close/>
                  <a:moveTo>
                    <a:pt x="5830" y="437"/>
                  </a:moveTo>
                  <a:lnTo>
                    <a:pt x="5826" y="439"/>
                  </a:lnTo>
                  <a:lnTo>
                    <a:pt x="5822" y="439"/>
                  </a:lnTo>
                  <a:lnTo>
                    <a:pt x="5822" y="423"/>
                  </a:lnTo>
                  <a:lnTo>
                    <a:pt x="5830" y="437"/>
                  </a:lnTo>
                  <a:close/>
                  <a:moveTo>
                    <a:pt x="5816" y="408"/>
                  </a:moveTo>
                  <a:lnTo>
                    <a:pt x="5832" y="401"/>
                  </a:lnTo>
                  <a:lnTo>
                    <a:pt x="5846" y="429"/>
                  </a:lnTo>
                  <a:lnTo>
                    <a:pt x="5830" y="437"/>
                  </a:lnTo>
                  <a:lnTo>
                    <a:pt x="5816" y="408"/>
                  </a:lnTo>
                  <a:close/>
                  <a:moveTo>
                    <a:pt x="5832" y="401"/>
                  </a:moveTo>
                  <a:lnTo>
                    <a:pt x="5835" y="399"/>
                  </a:lnTo>
                  <a:lnTo>
                    <a:pt x="5838" y="399"/>
                  </a:lnTo>
                  <a:lnTo>
                    <a:pt x="5838" y="415"/>
                  </a:lnTo>
                  <a:lnTo>
                    <a:pt x="5832" y="401"/>
                  </a:lnTo>
                  <a:close/>
                  <a:moveTo>
                    <a:pt x="5838" y="399"/>
                  </a:moveTo>
                  <a:lnTo>
                    <a:pt x="5870" y="399"/>
                  </a:lnTo>
                  <a:lnTo>
                    <a:pt x="5870" y="431"/>
                  </a:lnTo>
                  <a:lnTo>
                    <a:pt x="5838" y="431"/>
                  </a:lnTo>
                  <a:lnTo>
                    <a:pt x="5838" y="399"/>
                  </a:lnTo>
                  <a:close/>
                  <a:moveTo>
                    <a:pt x="5878" y="429"/>
                  </a:moveTo>
                  <a:lnTo>
                    <a:pt x="5874" y="431"/>
                  </a:lnTo>
                  <a:lnTo>
                    <a:pt x="5870" y="431"/>
                  </a:lnTo>
                  <a:lnTo>
                    <a:pt x="5870" y="415"/>
                  </a:lnTo>
                  <a:lnTo>
                    <a:pt x="5878" y="429"/>
                  </a:lnTo>
                  <a:close/>
                  <a:moveTo>
                    <a:pt x="5864" y="401"/>
                  </a:moveTo>
                  <a:lnTo>
                    <a:pt x="5880" y="392"/>
                  </a:lnTo>
                  <a:lnTo>
                    <a:pt x="5894" y="421"/>
                  </a:lnTo>
                  <a:lnTo>
                    <a:pt x="5878" y="429"/>
                  </a:lnTo>
                  <a:lnTo>
                    <a:pt x="5864" y="401"/>
                  </a:lnTo>
                  <a:close/>
                  <a:moveTo>
                    <a:pt x="5880" y="392"/>
                  </a:moveTo>
                  <a:lnTo>
                    <a:pt x="5883" y="391"/>
                  </a:lnTo>
                  <a:lnTo>
                    <a:pt x="5886" y="391"/>
                  </a:lnTo>
                  <a:lnTo>
                    <a:pt x="5886" y="407"/>
                  </a:lnTo>
                  <a:lnTo>
                    <a:pt x="5880" y="392"/>
                  </a:lnTo>
                  <a:close/>
                  <a:moveTo>
                    <a:pt x="5886" y="391"/>
                  </a:moveTo>
                  <a:lnTo>
                    <a:pt x="5918" y="391"/>
                  </a:lnTo>
                  <a:lnTo>
                    <a:pt x="5918" y="423"/>
                  </a:lnTo>
                  <a:lnTo>
                    <a:pt x="5886" y="423"/>
                  </a:lnTo>
                  <a:lnTo>
                    <a:pt x="5886" y="391"/>
                  </a:lnTo>
                  <a:close/>
                  <a:moveTo>
                    <a:pt x="5931" y="418"/>
                  </a:moveTo>
                  <a:lnTo>
                    <a:pt x="5926" y="423"/>
                  </a:lnTo>
                  <a:lnTo>
                    <a:pt x="5918" y="423"/>
                  </a:lnTo>
                  <a:lnTo>
                    <a:pt x="5918" y="407"/>
                  </a:lnTo>
                  <a:lnTo>
                    <a:pt x="5931" y="418"/>
                  </a:lnTo>
                  <a:close/>
                  <a:moveTo>
                    <a:pt x="5907" y="396"/>
                  </a:moveTo>
                  <a:lnTo>
                    <a:pt x="5916" y="388"/>
                  </a:lnTo>
                  <a:lnTo>
                    <a:pt x="5938" y="410"/>
                  </a:lnTo>
                  <a:lnTo>
                    <a:pt x="5931" y="418"/>
                  </a:lnTo>
                  <a:lnTo>
                    <a:pt x="5907" y="396"/>
                  </a:lnTo>
                  <a:close/>
                  <a:moveTo>
                    <a:pt x="5916" y="388"/>
                  </a:moveTo>
                  <a:lnTo>
                    <a:pt x="5921" y="383"/>
                  </a:lnTo>
                  <a:lnTo>
                    <a:pt x="5927" y="383"/>
                  </a:lnTo>
                  <a:lnTo>
                    <a:pt x="5927" y="399"/>
                  </a:lnTo>
                  <a:lnTo>
                    <a:pt x="5916" y="388"/>
                  </a:lnTo>
                  <a:close/>
                  <a:moveTo>
                    <a:pt x="5927" y="383"/>
                  </a:moveTo>
                  <a:lnTo>
                    <a:pt x="5966" y="383"/>
                  </a:lnTo>
                  <a:lnTo>
                    <a:pt x="5966" y="415"/>
                  </a:lnTo>
                  <a:lnTo>
                    <a:pt x="5927" y="415"/>
                  </a:lnTo>
                  <a:lnTo>
                    <a:pt x="5927" y="383"/>
                  </a:lnTo>
                  <a:close/>
                  <a:moveTo>
                    <a:pt x="5979" y="410"/>
                  </a:moveTo>
                  <a:lnTo>
                    <a:pt x="5974" y="415"/>
                  </a:lnTo>
                  <a:lnTo>
                    <a:pt x="5966" y="415"/>
                  </a:lnTo>
                  <a:lnTo>
                    <a:pt x="5966" y="399"/>
                  </a:lnTo>
                  <a:lnTo>
                    <a:pt x="5979" y="410"/>
                  </a:lnTo>
                  <a:close/>
                  <a:moveTo>
                    <a:pt x="5955" y="388"/>
                  </a:moveTo>
                  <a:lnTo>
                    <a:pt x="5964" y="380"/>
                  </a:lnTo>
                  <a:lnTo>
                    <a:pt x="5986" y="402"/>
                  </a:lnTo>
                  <a:lnTo>
                    <a:pt x="5979" y="410"/>
                  </a:lnTo>
                  <a:lnTo>
                    <a:pt x="5955" y="388"/>
                  </a:lnTo>
                  <a:close/>
                  <a:moveTo>
                    <a:pt x="5964" y="380"/>
                  </a:moveTo>
                  <a:lnTo>
                    <a:pt x="5968" y="375"/>
                  </a:lnTo>
                  <a:lnTo>
                    <a:pt x="5975" y="375"/>
                  </a:lnTo>
                  <a:lnTo>
                    <a:pt x="5975" y="391"/>
                  </a:lnTo>
                  <a:lnTo>
                    <a:pt x="5964" y="380"/>
                  </a:lnTo>
                  <a:close/>
                  <a:moveTo>
                    <a:pt x="5975" y="375"/>
                  </a:moveTo>
                  <a:lnTo>
                    <a:pt x="6023" y="375"/>
                  </a:lnTo>
                  <a:lnTo>
                    <a:pt x="6023" y="407"/>
                  </a:lnTo>
                  <a:lnTo>
                    <a:pt x="5975" y="407"/>
                  </a:lnTo>
                  <a:lnTo>
                    <a:pt x="5975" y="375"/>
                  </a:lnTo>
                  <a:close/>
                  <a:moveTo>
                    <a:pt x="6034" y="402"/>
                  </a:moveTo>
                  <a:lnTo>
                    <a:pt x="6029" y="407"/>
                  </a:lnTo>
                  <a:lnTo>
                    <a:pt x="6023" y="407"/>
                  </a:lnTo>
                  <a:lnTo>
                    <a:pt x="6023" y="391"/>
                  </a:lnTo>
                  <a:lnTo>
                    <a:pt x="6034" y="402"/>
                  </a:lnTo>
                  <a:close/>
                  <a:moveTo>
                    <a:pt x="6012" y="380"/>
                  </a:moveTo>
                  <a:lnTo>
                    <a:pt x="6019" y="372"/>
                  </a:lnTo>
                  <a:lnTo>
                    <a:pt x="6041" y="394"/>
                  </a:lnTo>
                  <a:lnTo>
                    <a:pt x="6034" y="402"/>
                  </a:lnTo>
                  <a:lnTo>
                    <a:pt x="6012" y="380"/>
                  </a:lnTo>
                  <a:close/>
                  <a:moveTo>
                    <a:pt x="6019" y="372"/>
                  </a:moveTo>
                  <a:lnTo>
                    <a:pt x="6024" y="367"/>
                  </a:lnTo>
                  <a:lnTo>
                    <a:pt x="6030" y="367"/>
                  </a:lnTo>
                  <a:lnTo>
                    <a:pt x="6030" y="383"/>
                  </a:lnTo>
                  <a:lnTo>
                    <a:pt x="6019" y="372"/>
                  </a:lnTo>
                  <a:close/>
                  <a:moveTo>
                    <a:pt x="6030" y="367"/>
                  </a:moveTo>
                  <a:lnTo>
                    <a:pt x="6062" y="367"/>
                  </a:lnTo>
                  <a:lnTo>
                    <a:pt x="6062" y="399"/>
                  </a:lnTo>
                  <a:lnTo>
                    <a:pt x="6030" y="399"/>
                  </a:lnTo>
                  <a:lnTo>
                    <a:pt x="6030" y="367"/>
                  </a:lnTo>
                  <a:close/>
                  <a:moveTo>
                    <a:pt x="6070" y="397"/>
                  </a:moveTo>
                  <a:lnTo>
                    <a:pt x="6066" y="399"/>
                  </a:lnTo>
                  <a:lnTo>
                    <a:pt x="6062" y="399"/>
                  </a:lnTo>
                  <a:lnTo>
                    <a:pt x="6062" y="383"/>
                  </a:lnTo>
                  <a:lnTo>
                    <a:pt x="6070" y="397"/>
                  </a:lnTo>
                  <a:close/>
                  <a:moveTo>
                    <a:pt x="6055" y="369"/>
                  </a:moveTo>
                  <a:lnTo>
                    <a:pt x="6071" y="360"/>
                  </a:lnTo>
                  <a:lnTo>
                    <a:pt x="6086" y="389"/>
                  </a:lnTo>
                  <a:lnTo>
                    <a:pt x="6070" y="397"/>
                  </a:lnTo>
                  <a:lnTo>
                    <a:pt x="6055" y="369"/>
                  </a:lnTo>
                  <a:close/>
                  <a:moveTo>
                    <a:pt x="6071" y="360"/>
                  </a:moveTo>
                  <a:lnTo>
                    <a:pt x="6075" y="359"/>
                  </a:lnTo>
                  <a:lnTo>
                    <a:pt x="6078" y="359"/>
                  </a:lnTo>
                  <a:lnTo>
                    <a:pt x="6078" y="375"/>
                  </a:lnTo>
                  <a:lnTo>
                    <a:pt x="6071" y="360"/>
                  </a:lnTo>
                  <a:close/>
                  <a:moveTo>
                    <a:pt x="6078" y="359"/>
                  </a:moveTo>
                  <a:lnTo>
                    <a:pt x="6110" y="359"/>
                  </a:lnTo>
                  <a:lnTo>
                    <a:pt x="6110" y="391"/>
                  </a:lnTo>
                  <a:lnTo>
                    <a:pt x="6078" y="391"/>
                  </a:lnTo>
                  <a:lnTo>
                    <a:pt x="6078" y="359"/>
                  </a:lnTo>
                  <a:close/>
                  <a:moveTo>
                    <a:pt x="6118" y="389"/>
                  </a:moveTo>
                  <a:lnTo>
                    <a:pt x="6114" y="391"/>
                  </a:lnTo>
                  <a:lnTo>
                    <a:pt x="6110" y="391"/>
                  </a:lnTo>
                  <a:lnTo>
                    <a:pt x="6110" y="375"/>
                  </a:lnTo>
                  <a:lnTo>
                    <a:pt x="6118" y="389"/>
                  </a:lnTo>
                  <a:close/>
                  <a:moveTo>
                    <a:pt x="6103" y="360"/>
                  </a:moveTo>
                  <a:lnTo>
                    <a:pt x="6119" y="353"/>
                  </a:lnTo>
                  <a:lnTo>
                    <a:pt x="6134" y="381"/>
                  </a:lnTo>
                  <a:lnTo>
                    <a:pt x="6118" y="389"/>
                  </a:lnTo>
                  <a:lnTo>
                    <a:pt x="6103" y="360"/>
                  </a:lnTo>
                  <a:close/>
                  <a:moveTo>
                    <a:pt x="6119" y="353"/>
                  </a:moveTo>
                  <a:lnTo>
                    <a:pt x="6123" y="351"/>
                  </a:lnTo>
                  <a:lnTo>
                    <a:pt x="6126" y="351"/>
                  </a:lnTo>
                  <a:lnTo>
                    <a:pt x="6126" y="367"/>
                  </a:lnTo>
                  <a:lnTo>
                    <a:pt x="6119" y="353"/>
                  </a:lnTo>
                  <a:close/>
                  <a:moveTo>
                    <a:pt x="6126" y="351"/>
                  </a:moveTo>
                  <a:lnTo>
                    <a:pt x="6167" y="351"/>
                  </a:lnTo>
                  <a:lnTo>
                    <a:pt x="6167" y="383"/>
                  </a:lnTo>
                  <a:lnTo>
                    <a:pt x="6126" y="383"/>
                  </a:lnTo>
                  <a:lnTo>
                    <a:pt x="6126" y="351"/>
                  </a:lnTo>
                  <a:close/>
                  <a:moveTo>
                    <a:pt x="6174" y="381"/>
                  </a:moveTo>
                  <a:lnTo>
                    <a:pt x="6171" y="383"/>
                  </a:lnTo>
                  <a:lnTo>
                    <a:pt x="6167" y="383"/>
                  </a:lnTo>
                  <a:lnTo>
                    <a:pt x="6167" y="367"/>
                  </a:lnTo>
                  <a:lnTo>
                    <a:pt x="6174" y="381"/>
                  </a:lnTo>
                  <a:close/>
                  <a:moveTo>
                    <a:pt x="6160" y="353"/>
                  </a:moveTo>
                  <a:lnTo>
                    <a:pt x="6176" y="344"/>
                  </a:lnTo>
                  <a:lnTo>
                    <a:pt x="6189" y="373"/>
                  </a:lnTo>
                  <a:lnTo>
                    <a:pt x="6174" y="381"/>
                  </a:lnTo>
                  <a:lnTo>
                    <a:pt x="6160" y="353"/>
                  </a:lnTo>
                  <a:close/>
                  <a:moveTo>
                    <a:pt x="6176" y="344"/>
                  </a:moveTo>
                  <a:lnTo>
                    <a:pt x="6179" y="343"/>
                  </a:lnTo>
                  <a:lnTo>
                    <a:pt x="6183" y="343"/>
                  </a:lnTo>
                  <a:lnTo>
                    <a:pt x="6183" y="359"/>
                  </a:lnTo>
                  <a:lnTo>
                    <a:pt x="6176" y="344"/>
                  </a:lnTo>
                  <a:close/>
                  <a:moveTo>
                    <a:pt x="6183" y="343"/>
                  </a:moveTo>
                  <a:lnTo>
                    <a:pt x="6215" y="343"/>
                  </a:lnTo>
                  <a:lnTo>
                    <a:pt x="6215" y="375"/>
                  </a:lnTo>
                  <a:lnTo>
                    <a:pt x="6183" y="375"/>
                  </a:lnTo>
                  <a:lnTo>
                    <a:pt x="6183" y="343"/>
                  </a:lnTo>
                  <a:close/>
                  <a:moveTo>
                    <a:pt x="6226" y="370"/>
                  </a:moveTo>
                  <a:lnTo>
                    <a:pt x="6221" y="375"/>
                  </a:lnTo>
                  <a:lnTo>
                    <a:pt x="6215" y="375"/>
                  </a:lnTo>
                  <a:lnTo>
                    <a:pt x="6215" y="359"/>
                  </a:lnTo>
                  <a:lnTo>
                    <a:pt x="6226" y="370"/>
                  </a:lnTo>
                  <a:close/>
                  <a:moveTo>
                    <a:pt x="6204" y="348"/>
                  </a:moveTo>
                  <a:lnTo>
                    <a:pt x="6211" y="340"/>
                  </a:lnTo>
                  <a:lnTo>
                    <a:pt x="6234" y="362"/>
                  </a:lnTo>
                  <a:lnTo>
                    <a:pt x="6226" y="370"/>
                  </a:lnTo>
                  <a:lnTo>
                    <a:pt x="6204" y="348"/>
                  </a:lnTo>
                  <a:close/>
                  <a:moveTo>
                    <a:pt x="6211" y="340"/>
                  </a:moveTo>
                  <a:lnTo>
                    <a:pt x="6216" y="335"/>
                  </a:lnTo>
                  <a:lnTo>
                    <a:pt x="6222" y="335"/>
                  </a:lnTo>
                  <a:lnTo>
                    <a:pt x="6222" y="351"/>
                  </a:lnTo>
                  <a:lnTo>
                    <a:pt x="6211" y="340"/>
                  </a:lnTo>
                  <a:close/>
                  <a:moveTo>
                    <a:pt x="6222" y="335"/>
                  </a:moveTo>
                  <a:lnTo>
                    <a:pt x="6263" y="335"/>
                  </a:lnTo>
                  <a:lnTo>
                    <a:pt x="6263" y="367"/>
                  </a:lnTo>
                  <a:lnTo>
                    <a:pt x="6222" y="367"/>
                  </a:lnTo>
                  <a:lnTo>
                    <a:pt x="6222" y="335"/>
                  </a:lnTo>
                  <a:close/>
                  <a:moveTo>
                    <a:pt x="6274" y="362"/>
                  </a:moveTo>
                  <a:lnTo>
                    <a:pt x="6269" y="367"/>
                  </a:lnTo>
                  <a:lnTo>
                    <a:pt x="6263" y="367"/>
                  </a:lnTo>
                  <a:lnTo>
                    <a:pt x="6263" y="351"/>
                  </a:lnTo>
                  <a:lnTo>
                    <a:pt x="6274" y="362"/>
                  </a:lnTo>
                  <a:close/>
                  <a:moveTo>
                    <a:pt x="6251" y="340"/>
                  </a:moveTo>
                  <a:lnTo>
                    <a:pt x="6259" y="332"/>
                  </a:lnTo>
                  <a:lnTo>
                    <a:pt x="6282" y="354"/>
                  </a:lnTo>
                  <a:lnTo>
                    <a:pt x="6274" y="362"/>
                  </a:lnTo>
                  <a:lnTo>
                    <a:pt x="6251" y="340"/>
                  </a:lnTo>
                  <a:close/>
                  <a:moveTo>
                    <a:pt x="6259" y="332"/>
                  </a:moveTo>
                  <a:lnTo>
                    <a:pt x="6264" y="327"/>
                  </a:lnTo>
                  <a:lnTo>
                    <a:pt x="6271" y="327"/>
                  </a:lnTo>
                  <a:lnTo>
                    <a:pt x="6271" y="343"/>
                  </a:lnTo>
                  <a:lnTo>
                    <a:pt x="6259" y="332"/>
                  </a:lnTo>
                  <a:close/>
                  <a:moveTo>
                    <a:pt x="6271" y="327"/>
                  </a:moveTo>
                  <a:lnTo>
                    <a:pt x="6319" y="327"/>
                  </a:lnTo>
                  <a:lnTo>
                    <a:pt x="6319" y="359"/>
                  </a:lnTo>
                  <a:lnTo>
                    <a:pt x="6271" y="359"/>
                  </a:lnTo>
                  <a:lnTo>
                    <a:pt x="6271" y="327"/>
                  </a:lnTo>
                  <a:close/>
                  <a:moveTo>
                    <a:pt x="6330" y="354"/>
                  </a:moveTo>
                  <a:lnTo>
                    <a:pt x="6325" y="359"/>
                  </a:lnTo>
                  <a:lnTo>
                    <a:pt x="6319" y="359"/>
                  </a:lnTo>
                  <a:lnTo>
                    <a:pt x="6319" y="343"/>
                  </a:lnTo>
                  <a:lnTo>
                    <a:pt x="6330" y="354"/>
                  </a:lnTo>
                  <a:close/>
                  <a:moveTo>
                    <a:pt x="6307" y="332"/>
                  </a:moveTo>
                  <a:lnTo>
                    <a:pt x="6315" y="323"/>
                  </a:lnTo>
                  <a:lnTo>
                    <a:pt x="6338" y="346"/>
                  </a:lnTo>
                  <a:lnTo>
                    <a:pt x="6330" y="354"/>
                  </a:lnTo>
                  <a:lnTo>
                    <a:pt x="6307" y="332"/>
                  </a:lnTo>
                  <a:close/>
                  <a:moveTo>
                    <a:pt x="6315" y="323"/>
                  </a:moveTo>
                  <a:lnTo>
                    <a:pt x="6320" y="319"/>
                  </a:lnTo>
                  <a:lnTo>
                    <a:pt x="6327" y="319"/>
                  </a:lnTo>
                  <a:lnTo>
                    <a:pt x="6327" y="335"/>
                  </a:lnTo>
                  <a:lnTo>
                    <a:pt x="6315" y="323"/>
                  </a:lnTo>
                  <a:close/>
                  <a:moveTo>
                    <a:pt x="6327" y="319"/>
                  </a:moveTo>
                  <a:lnTo>
                    <a:pt x="6375" y="319"/>
                  </a:lnTo>
                  <a:lnTo>
                    <a:pt x="6375" y="351"/>
                  </a:lnTo>
                  <a:lnTo>
                    <a:pt x="6327" y="351"/>
                  </a:lnTo>
                  <a:lnTo>
                    <a:pt x="6327" y="319"/>
                  </a:lnTo>
                  <a:close/>
                  <a:moveTo>
                    <a:pt x="6381" y="349"/>
                  </a:moveTo>
                  <a:lnTo>
                    <a:pt x="6379" y="351"/>
                  </a:lnTo>
                  <a:lnTo>
                    <a:pt x="6375" y="351"/>
                  </a:lnTo>
                  <a:lnTo>
                    <a:pt x="6375" y="335"/>
                  </a:lnTo>
                  <a:lnTo>
                    <a:pt x="6381" y="349"/>
                  </a:lnTo>
                  <a:close/>
                  <a:moveTo>
                    <a:pt x="6368" y="321"/>
                  </a:moveTo>
                  <a:lnTo>
                    <a:pt x="6384" y="312"/>
                  </a:lnTo>
                  <a:lnTo>
                    <a:pt x="6397" y="341"/>
                  </a:lnTo>
                  <a:lnTo>
                    <a:pt x="6381" y="349"/>
                  </a:lnTo>
                  <a:lnTo>
                    <a:pt x="6368" y="321"/>
                  </a:lnTo>
                  <a:close/>
                  <a:moveTo>
                    <a:pt x="6384" y="312"/>
                  </a:moveTo>
                  <a:lnTo>
                    <a:pt x="6388" y="311"/>
                  </a:lnTo>
                  <a:lnTo>
                    <a:pt x="6391" y="311"/>
                  </a:lnTo>
                  <a:lnTo>
                    <a:pt x="6391" y="327"/>
                  </a:lnTo>
                  <a:lnTo>
                    <a:pt x="6384" y="312"/>
                  </a:lnTo>
                  <a:close/>
                  <a:moveTo>
                    <a:pt x="6391" y="311"/>
                  </a:moveTo>
                  <a:lnTo>
                    <a:pt x="6423" y="311"/>
                  </a:lnTo>
                  <a:lnTo>
                    <a:pt x="6423" y="343"/>
                  </a:lnTo>
                  <a:lnTo>
                    <a:pt x="6391" y="343"/>
                  </a:lnTo>
                  <a:lnTo>
                    <a:pt x="6391" y="311"/>
                  </a:lnTo>
                  <a:close/>
                  <a:moveTo>
                    <a:pt x="6434" y="338"/>
                  </a:moveTo>
                  <a:lnTo>
                    <a:pt x="6429" y="343"/>
                  </a:lnTo>
                  <a:lnTo>
                    <a:pt x="6423" y="343"/>
                  </a:lnTo>
                  <a:lnTo>
                    <a:pt x="6423" y="327"/>
                  </a:lnTo>
                  <a:lnTo>
                    <a:pt x="6434" y="338"/>
                  </a:lnTo>
                  <a:close/>
                  <a:moveTo>
                    <a:pt x="6411" y="316"/>
                  </a:moveTo>
                  <a:lnTo>
                    <a:pt x="6420" y="307"/>
                  </a:lnTo>
                  <a:lnTo>
                    <a:pt x="6442" y="331"/>
                  </a:lnTo>
                  <a:lnTo>
                    <a:pt x="6434" y="338"/>
                  </a:lnTo>
                  <a:lnTo>
                    <a:pt x="6411" y="316"/>
                  </a:lnTo>
                  <a:close/>
                  <a:moveTo>
                    <a:pt x="6420" y="307"/>
                  </a:moveTo>
                  <a:lnTo>
                    <a:pt x="6424" y="303"/>
                  </a:lnTo>
                  <a:lnTo>
                    <a:pt x="6431" y="303"/>
                  </a:lnTo>
                  <a:lnTo>
                    <a:pt x="6431" y="319"/>
                  </a:lnTo>
                  <a:lnTo>
                    <a:pt x="6420" y="307"/>
                  </a:lnTo>
                  <a:close/>
                  <a:moveTo>
                    <a:pt x="6431" y="303"/>
                  </a:moveTo>
                  <a:lnTo>
                    <a:pt x="6479" y="303"/>
                  </a:lnTo>
                  <a:lnTo>
                    <a:pt x="6479" y="335"/>
                  </a:lnTo>
                  <a:lnTo>
                    <a:pt x="6431" y="335"/>
                  </a:lnTo>
                  <a:lnTo>
                    <a:pt x="6431" y="303"/>
                  </a:lnTo>
                  <a:close/>
                  <a:moveTo>
                    <a:pt x="6490" y="331"/>
                  </a:moveTo>
                  <a:lnTo>
                    <a:pt x="6485" y="335"/>
                  </a:lnTo>
                  <a:lnTo>
                    <a:pt x="6479" y="335"/>
                  </a:lnTo>
                  <a:lnTo>
                    <a:pt x="6479" y="319"/>
                  </a:lnTo>
                  <a:lnTo>
                    <a:pt x="6490" y="331"/>
                  </a:lnTo>
                  <a:close/>
                  <a:moveTo>
                    <a:pt x="6468" y="307"/>
                  </a:moveTo>
                  <a:lnTo>
                    <a:pt x="6475" y="300"/>
                  </a:lnTo>
                  <a:lnTo>
                    <a:pt x="6498" y="322"/>
                  </a:lnTo>
                  <a:lnTo>
                    <a:pt x="6490" y="331"/>
                  </a:lnTo>
                  <a:lnTo>
                    <a:pt x="6468" y="307"/>
                  </a:lnTo>
                  <a:close/>
                  <a:moveTo>
                    <a:pt x="6475" y="300"/>
                  </a:moveTo>
                  <a:lnTo>
                    <a:pt x="6480" y="295"/>
                  </a:lnTo>
                  <a:lnTo>
                    <a:pt x="6487" y="295"/>
                  </a:lnTo>
                  <a:lnTo>
                    <a:pt x="6487" y="311"/>
                  </a:lnTo>
                  <a:lnTo>
                    <a:pt x="6475" y="300"/>
                  </a:lnTo>
                  <a:close/>
                  <a:moveTo>
                    <a:pt x="6487" y="295"/>
                  </a:moveTo>
                  <a:lnTo>
                    <a:pt x="6534" y="295"/>
                  </a:lnTo>
                  <a:lnTo>
                    <a:pt x="6534" y="327"/>
                  </a:lnTo>
                  <a:lnTo>
                    <a:pt x="6487" y="327"/>
                  </a:lnTo>
                  <a:lnTo>
                    <a:pt x="6487" y="295"/>
                  </a:lnTo>
                  <a:close/>
                  <a:moveTo>
                    <a:pt x="6541" y="325"/>
                  </a:moveTo>
                  <a:lnTo>
                    <a:pt x="6538" y="327"/>
                  </a:lnTo>
                  <a:lnTo>
                    <a:pt x="6534" y="327"/>
                  </a:lnTo>
                  <a:lnTo>
                    <a:pt x="6534" y="311"/>
                  </a:lnTo>
                  <a:lnTo>
                    <a:pt x="6541" y="325"/>
                  </a:lnTo>
                  <a:close/>
                  <a:moveTo>
                    <a:pt x="6528" y="296"/>
                  </a:moveTo>
                  <a:lnTo>
                    <a:pt x="6544" y="289"/>
                  </a:lnTo>
                  <a:lnTo>
                    <a:pt x="6557" y="317"/>
                  </a:lnTo>
                  <a:lnTo>
                    <a:pt x="6541" y="325"/>
                  </a:lnTo>
                  <a:lnTo>
                    <a:pt x="6528" y="296"/>
                  </a:lnTo>
                  <a:close/>
                  <a:moveTo>
                    <a:pt x="6544" y="289"/>
                  </a:moveTo>
                  <a:lnTo>
                    <a:pt x="6548" y="287"/>
                  </a:lnTo>
                  <a:lnTo>
                    <a:pt x="6550" y="287"/>
                  </a:lnTo>
                  <a:lnTo>
                    <a:pt x="6550" y="303"/>
                  </a:lnTo>
                  <a:lnTo>
                    <a:pt x="6544" y="289"/>
                  </a:lnTo>
                  <a:close/>
                  <a:moveTo>
                    <a:pt x="6550" y="287"/>
                  </a:moveTo>
                  <a:lnTo>
                    <a:pt x="6582" y="287"/>
                  </a:lnTo>
                  <a:lnTo>
                    <a:pt x="6582" y="319"/>
                  </a:lnTo>
                  <a:lnTo>
                    <a:pt x="6550" y="319"/>
                  </a:lnTo>
                  <a:lnTo>
                    <a:pt x="6550" y="287"/>
                  </a:lnTo>
                  <a:close/>
                  <a:moveTo>
                    <a:pt x="6594" y="315"/>
                  </a:moveTo>
                  <a:lnTo>
                    <a:pt x="6589" y="319"/>
                  </a:lnTo>
                  <a:lnTo>
                    <a:pt x="6582" y="319"/>
                  </a:lnTo>
                  <a:lnTo>
                    <a:pt x="6582" y="303"/>
                  </a:lnTo>
                  <a:lnTo>
                    <a:pt x="6594" y="315"/>
                  </a:lnTo>
                  <a:close/>
                  <a:moveTo>
                    <a:pt x="6571" y="291"/>
                  </a:moveTo>
                  <a:lnTo>
                    <a:pt x="6580" y="284"/>
                  </a:lnTo>
                  <a:lnTo>
                    <a:pt x="6602" y="306"/>
                  </a:lnTo>
                  <a:lnTo>
                    <a:pt x="6594" y="315"/>
                  </a:lnTo>
                  <a:lnTo>
                    <a:pt x="6571" y="291"/>
                  </a:lnTo>
                  <a:close/>
                  <a:moveTo>
                    <a:pt x="6580" y="284"/>
                  </a:moveTo>
                  <a:lnTo>
                    <a:pt x="6585" y="279"/>
                  </a:lnTo>
                  <a:lnTo>
                    <a:pt x="6591" y="279"/>
                  </a:lnTo>
                  <a:lnTo>
                    <a:pt x="6591" y="295"/>
                  </a:lnTo>
                  <a:lnTo>
                    <a:pt x="6580" y="284"/>
                  </a:lnTo>
                  <a:close/>
                  <a:moveTo>
                    <a:pt x="6591" y="279"/>
                  </a:moveTo>
                  <a:lnTo>
                    <a:pt x="6639" y="279"/>
                  </a:lnTo>
                  <a:lnTo>
                    <a:pt x="6639" y="311"/>
                  </a:lnTo>
                  <a:lnTo>
                    <a:pt x="6591" y="311"/>
                  </a:lnTo>
                  <a:lnTo>
                    <a:pt x="6591" y="279"/>
                  </a:lnTo>
                  <a:close/>
                  <a:moveTo>
                    <a:pt x="6650" y="306"/>
                  </a:moveTo>
                  <a:lnTo>
                    <a:pt x="6645" y="311"/>
                  </a:lnTo>
                  <a:lnTo>
                    <a:pt x="6639" y="311"/>
                  </a:lnTo>
                  <a:lnTo>
                    <a:pt x="6639" y="295"/>
                  </a:lnTo>
                  <a:lnTo>
                    <a:pt x="6650" y="306"/>
                  </a:lnTo>
                  <a:close/>
                  <a:moveTo>
                    <a:pt x="6628" y="284"/>
                  </a:moveTo>
                  <a:lnTo>
                    <a:pt x="6635" y="275"/>
                  </a:lnTo>
                  <a:lnTo>
                    <a:pt x="6658" y="299"/>
                  </a:lnTo>
                  <a:lnTo>
                    <a:pt x="6650" y="306"/>
                  </a:lnTo>
                  <a:lnTo>
                    <a:pt x="6628" y="284"/>
                  </a:lnTo>
                  <a:close/>
                  <a:moveTo>
                    <a:pt x="6635" y="275"/>
                  </a:moveTo>
                  <a:lnTo>
                    <a:pt x="6640" y="271"/>
                  </a:lnTo>
                  <a:lnTo>
                    <a:pt x="6646" y="271"/>
                  </a:lnTo>
                  <a:lnTo>
                    <a:pt x="6646" y="287"/>
                  </a:lnTo>
                  <a:lnTo>
                    <a:pt x="6635" y="275"/>
                  </a:lnTo>
                  <a:close/>
                  <a:moveTo>
                    <a:pt x="6646" y="271"/>
                  </a:moveTo>
                  <a:lnTo>
                    <a:pt x="6694" y="271"/>
                  </a:lnTo>
                  <a:lnTo>
                    <a:pt x="6694" y="303"/>
                  </a:lnTo>
                  <a:lnTo>
                    <a:pt x="6646" y="303"/>
                  </a:lnTo>
                  <a:lnTo>
                    <a:pt x="6646" y="271"/>
                  </a:lnTo>
                  <a:close/>
                  <a:moveTo>
                    <a:pt x="6702" y="301"/>
                  </a:moveTo>
                  <a:lnTo>
                    <a:pt x="6698" y="303"/>
                  </a:lnTo>
                  <a:lnTo>
                    <a:pt x="6694" y="303"/>
                  </a:lnTo>
                  <a:lnTo>
                    <a:pt x="6694" y="287"/>
                  </a:lnTo>
                  <a:lnTo>
                    <a:pt x="6702" y="301"/>
                  </a:lnTo>
                  <a:close/>
                  <a:moveTo>
                    <a:pt x="6688" y="273"/>
                  </a:moveTo>
                  <a:lnTo>
                    <a:pt x="6704" y="264"/>
                  </a:lnTo>
                  <a:lnTo>
                    <a:pt x="6718" y="293"/>
                  </a:lnTo>
                  <a:lnTo>
                    <a:pt x="6702" y="301"/>
                  </a:lnTo>
                  <a:lnTo>
                    <a:pt x="6688" y="273"/>
                  </a:lnTo>
                  <a:close/>
                  <a:moveTo>
                    <a:pt x="6704" y="264"/>
                  </a:moveTo>
                  <a:lnTo>
                    <a:pt x="6706" y="263"/>
                  </a:lnTo>
                  <a:lnTo>
                    <a:pt x="6710" y="263"/>
                  </a:lnTo>
                  <a:lnTo>
                    <a:pt x="6710" y="279"/>
                  </a:lnTo>
                  <a:lnTo>
                    <a:pt x="6704" y="264"/>
                  </a:lnTo>
                  <a:close/>
                  <a:moveTo>
                    <a:pt x="6710" y="263"/>
                  </a:moveTo>
                  <a:lnTo>
                    <a:pt x="6751" y="263"/>
                  </a:lnTo>
                  <a:lnTo>
                    <a:pt x="6751" y="295"/>
                  </a:lnTo>
                  <a:lnTo>
                    <a:pt x="6710" y="295"/>
                  </a:lnTo>
                  <a:lnTo>
                    <a:pt x="6710" y="263"/>
                  </a:lnTo>
                  <a:close/>
                  <a:moveTo>
                    <a:pt x="6758" y="293"/>
                  </a:moveTo>
                  <a:lnTo>
                    <a:pt x="6754" y="295"/>
                  </a:lnTo>
                  <a:lnTo>
                    <a:pt x="6751" y="295"/>
                  </a:lnTo>
                  <a:lnTo>
                    <a:pt x="6751" y="279"/>
                  </a:lnTo>
                  <a:lnTo>
                    <a:pt x="6758" y="293"/>
                  </a:lnTo>
                  <a:close/>
                  <a:moveTo>
                    <a:pt x="6743" y="264"/>
                  </a:moveTo>
                  <a:lnTo>
                    <a:pt x="6759" y="257"/>
                  </a:lnTo>
                  <a:lnTo>
                    <a:pt x="6774" y="285"/>
                  </a:lnTo>
                  <a:lnTo>
                    <a:pt x="6758" y="293"/>
                  </a:lnTo>
                  <a:lnTo>
                    <a:pt x="6743" y="264"/>
                  </a:lnTo>
                  <a:close/>
                  <a:moveTo>
                    <a:pt x="6759" y="257"/>
                  </a:moveTo>
                  <a:lnTo>
                    <a:pt x="6763" y="255"/>
                  </a:lnTo>
                  <a:lnTo>
                    <a:pt x="6767" y="255"/>
                  </a:lnTo>
                  <a:lnTo>
                    <a:pt x="6767" y="271"/>
                  </a:lnTo>
                  <a:lnTo>
                    <a:pt x="6759" y="257"/>
                  </a:lnTo>
                  <a:close/>
                  <a:moveTo>
                    <a:pt x="6767" y="255"/>
                  </a:moveTo>
                  <a:lnTo>
                    <a:pt x="6806" y="255"/>
                  </a:lnTo>
                  <a:lnTo>
                    <a:pt x="6806" y="287"/>
                  </a:lnTo>
                  <a:lnTo>
                    <a:pt x="6767" y="287"/>
                  </a:lnTo>
                  <a:lnTo>
                    <a:pt x="6767" y="255"/>
                  </a:lnTo>
                  <a:close/>
                  <a:moveTo>
                    <a:pt x="6814" y="285"/>
                  </a:moveTo>
                  <a:lnTo>
                    <a:pt x="6810" y="287"/>
                  </a:lnTo>
                  <a:lnTo>
                    <a:pt x="6806" y="287"/>
                  </a:lnTo>
                  <a:lnTo>
                    <a:pt x="6806" y="271"/>
                  </a:lnTo>
                  <a:lnTo>
                    <a:pt x="6814" y="285"/>
                  </a:lnTo>
                  <a:close/>
                  <a:moveTo>
                    <a:pt x="6799" y="257"/>
                  </a:moveTo>
                  <a:lnTo>
                    <a:pt x="6815" y="248"/>
                  </a:lnTo>
                  <a:lnTo>
                    <a:pt x="6830" y="277"/>
                  </a:lnTo>
                  <a:lnTo>
                    <a:pt x="6814" y="285"/>
                  </a:lnTo>
                  <a:lnTo>
                    <a:pt x="6799" y="257"/>
                  </a:lnTo>
                  <a:close/>
                  <a:moveTo>
                    <a:pt x="6815" y="248"/>
                  </a:moveTo>
                  <a:lnTo>
                    <a:pt x="6819" y="247"/>
                  </a:lnTo>
                  <a:lnTo>
                    <a:pt x="6822" y="247"/>
                  </a:lnTo>
                  <a:lnTo>
                    <a:pt x="6822" y="263"/>
                  </a:lnTo>
                  <a:lnTo>
                    <a:pt x="6815" y="248"/>
                  </a:lnTo>
                  <a:close/>
                  <a:moveTo>
                    <a:pt x="6822" y="247"/>
                  </a:moveTo>
                  <a:lnTo>
                    <a:pt x="6870" y="247"/>
                  </a:lnTo>
                  <a:lnTo>
                    <a:pt x="6870" y="279"/>
                  </a:lnTo>
                  <a:lnTo>
                    <a:pt x="6822" y="279"/>
                  </a:lnTo>
                  <a:lnTo>
                    <a:pt x="6822" y="247"/>
                  </a:lnTo>
                  <a:close/>
                  <a:moveTo>
                    <a:pt x="6881" y="274"/>
                  </a:moveTo>
                  <a:lnTo>
                    <a:pt x="6878" y="279"/>
                  </a:lnTo>
                  <a:lnTo>
                    <a:pt x="6870" y="279"/>
                  </a:lnTo>
                  <a:lnTo>
                    <a:pt x="6870" y="263"/>
                  </a:lnTo>
                  <a:lnTo>
                    <a:pt x="6881" y="274"/>
                  </a:lnTo>
                  <a:close/>
                  <a:moveTo>
                    <a:pt x="6859" y="252"/>
                  </a:moveTo>
                  <a:lnTo>
                    <a:pt x="6868" y="243"/>
                  </a:lnTo>
                  <a:lnTo>
                    <a:pt x="6890" y="267"/>
                  </a:lnTo>
                  <a:lnTo>
                    <a:pt x="6881" y="274"/>
                  </a:lnTo>
                  <a:lnTo>
                    <a:pt x="6859" y="252"/>
                  </a:lnTo>
                  <a:close/>
                  <a:moveTo>
                    <a:pt x="6868" y="243"/>
                  </a:moveTo>
                  <a:lnTo>
                    <a:pt x="6871" y="239"/>
                  </a:lnTo>
                  <a:lnTo>
                    <a:pt x="6879" y="239"/>
                  </a:lnTo>
                  <a:lnTo>
                    <a:pt x="6879" y="255"/>
                  </a:lnTo>
                  <a:lnTo>
                    <a:pt x="6868" y="243"/>
                  </a:lnTo>
                  <a:close/>
                  <a:moveTo>
                    <a:pt x="6879" y="239"/>
                  </a:moveTo>
                  <a:lnTo>
                    <a:pt x="6927" y="239"/>
                  </a:lnTo>
                  <a:lnTo>
                    <a:pt x="6927" y="271"/>
                  </a:lnTo>
                  <a:lnTo>
                    <a:pt x="6879" y="271"/>
                  </a:lnTo>
                  <a:lnTo>
                    <a:pt x="6879" y="239"/>
                  </a:lnTo>
                  <a:close/>
                  <a:moveTo>
                    <a:pt x="6938" y="267"/>
                  </a:moveTo>
                  <a:lnTo>
                    <a:pt x="6933" y="271"/>
                  </a:lnTo>
                  <a:lnTo>
                    <a:pt x="6927" y="271"/>
                  </a:lnTo>
                  <a:lnTo>
                    <a:pt x="6927" y="255"/>
                  </a:lnTo>
                  <a:lnTo>
                    <a:pt x="6938" y="267"/>
                  </a:lnTo>
                  <a:close/>
                  <a:moveTo>
                    <a:pt x="6916" y="243"/>
                  </a:moveTo>
                  <a:lnTo>
                    <a:pt x="6923" y="236"/>
                  </a:lnTo>
                  <a:lnTo>
                    <a:pt x="6945" y="258"/>
                  </a:lnTo>
                  <a:lnTo>
                    <a:pt x="6938" y="267"/>
                  </a:lnTo>
                  <a:lnTo>
                    <a:pt x="6916" y="243"/>
                  </a:lnTo>
                  <a:close/>
                  <a:moveTo>
                    <a:pt x="6923" y="236"/>
                  </a:moveTo>
                  <a:lnTo>
                    <a:pt x="6928" y="231"/>
                  </a:lnTo>
                  <a:lnTo>
                    <a:pt x="6934" y="231"/>
                  </a:lnTo>
                  <a:lnTo>
                    <a:pt x="6934" y="247"/>
                  </a:lnTo>
                  <a:lnTo>
                    <a:pt x="6923" y="236"/>
                  </a:lnTo>
                  <a:close/>
                  <a:moveTo>
                    <a:pt x="6934" y="231"/>
                  </a:moveTo>
                  <a:lnTo>
                    <a:pt x="6982" y="231"/>
                  </a:lnTo>
                  <a:lnTo>
                    <a:pt x="6982" y="263"/>
                  </a:lnTo>
                  <a:lnTo>
                    <a:pt x="6934" y="263"/>
                  </a:lnTo>
                  <a:lnTo>
                    <a:pt x="6934" y="231"/>
                  </a:lnTo>
                  <a:close/>
                  <a:moveTo>
                    <a:pt x="6993" y="258"/>
                  </a:moveTo>
                  <a:lnTo>
                    <a:pt x="6990" y="263"/>
                  </a:lnTo>
                  <a:lnTo>
                    <a:pt x="6982" y="263"/>
                  </a:lnTo>
                  <a:lnTo>
                    <a:pt x="6982" y="247"/>
                  </a:lnTo>
                  <a:lnTo>
                    <a:pt x="6993" y="258"/>
                  </a:lnTo>
                  <a:close/>
                  <a:moveTo>
                    <a:pt x="6971" y="236"/>
                  </a:moveTo>
                  <a:lnTo>
                    <a:pt x="6979" y="227"/>
                  </a:lnTo>
                  <a:lnTo>
                    <a:pt x="7002" y="251"/>
                  </a:lnTo>
                  <a:lnTo>
                    <a:pt x="6993" y="258"/>
                  </a:lnTo>
                  <a:lnTo>
                    <a:pt x="6971" y="236"/>
                  </a:lnTo>
                  <a:close/>
                  <a:moveTo>
                    <a:pt x="6979" y="227"/>
                  </a:moveTo>
                  <a:lnTo>
                    <a:pt x="6984" y="222"/>
                  </a:lnTo>
                  <a:lnTo>
                    <a:pt x="6991" y="222"/>
                  </a:lnTo>
                  <a:lnTo>
                    <a:pt x="6991" y="239"/>
                  </a:lnTo>
                  <a:lnTo>
                    <a:pt x="6979" y="227"/>
                  </a:lnTo>
                  <a:close/>
                  <a:moveTo>
                    <a:pt x="6991" y="222"/>
                  </a:moveTo>
                  <a:lnTo>
                    <a:pt x="7039" y="222"/>
                  </a:lnTo>
                  <a:lnTo>
                    <a:pt x="7039" y="255"/>
                  </a:lnTo>
                  <a:lnTo>
                    <a:pt x="6991" y="255"/>
                  </a:lnTo>
                  <a:lnTo>
                    <a:pt x="6991" y="222"/>
                  </a:lnTo>
                  <a:close/>
                  <a:moveTo>
                    <a:pt x="7045" y="253"/>
                  </a:moveTo>
                  <a:lnTo>
                    <a:pt x="7043" y="255"/>
                  </a:lnTo>
                  <a:lnTo>
                    <a:pt x="7039" y="255"/>
                  </a:lnTo>
                  <a:lnTo>
                    <a:pt x="7039" y="239"/>
                  </a:lnTo>
                  <a:lnTo>
                    <a:pt x="7045" y="253"/>
                  </a:lnTo>
                  <a:close/>
                  <a:moveTo>
                    <a:pt x="7032" y="225"/>
                  </a:moveTo>
                  <a:lnTo>
                    <a:pt x="7048" y="216"/>
                  </a:lnTo>
                  <a:lnTo>
                    <a:pt x="7061" y="245"/>
                  </a:lnTo>
                  <a:lnTo>
                    <a:pt x="7045" y="253"/>
                  </a:lnTo>
                  <a:lnTo>
                    <a:pt x="7032" y="225"/>
                  </a:lnTo>
                  <a:close/>
                  <a:moveTo>
                    <a:pt x="7048" y="216"/>
                  </a:moveTo>
                  <a:lnTo>
                    <a:pt x="7051" y="215"/>
                  </a:lnTo>
                  <a:lnTo>
                    <a:pt x="7055" y="215"/>
                  </a:lnTo>
                  <a:lnTo>
                    <a:pt x="7055" y="231"/>
                  </a:lnTo>
                  <a:lnTo>
                    <a:pt x="7048" y="216"/>
                  </a:lnTo>
                  <a:close/>
                  <a:moveTo>
                    <a:pt x="7055" y="215"/>
                  </a:moveTo>
                  <a:lnTo>
                    <a:pt x="7094" y="215"/>
                  </a:lnTo>
                  <a:lnTo>
                    <a:pt x="7094" y="247"/>
                  </a:lnTo>
                  <a:lnTo>
                    <a:pt x="7055" y="247"/>
                  </a:lnTo>
                  <a:lnTo>
                    <a:pt x="7055" y="215"/>
                  </a:lnTo>
                  <a:close/>
                  <a:moveTo>
                    <a:pt x="7102" y="245"/>
                  </a:moveTo>
                  <a:lnTo>
                    <a:pt x="7098" y="247"/>
                  </a:lnTo>
                  <a:lnTo>
                    <a:pt x="7094" y="247"/>
                  </a:lnTo>
                  <a:lnTo>
                    <a:pt x="7094" y="231"/>
                  </a:lnTo>
                  <a:lnTo>
                    <a:pt x="7102" y="245"/>
                  </a:lnTo>
                  <a:close/>
                  <a:moveTo>
                    <a:pt x="7087" y="216"/>
                  </a:moveTo>
                  <a:lnTo>
                    <a:pt x="7103" y="209"/>
                  </a:lnTo>
                  <a:lnTo>
                    <a:pt x="7118" y="237"/>
                  </a:lnTo>
                  <a:lnTo>
                    <a:pt x="7102" y="245"/>
                  </a:lnTo>
                  <a:lnTo>
                    <a:pt x="7087" y="216"/>
                  </a:lnTo>
                  <a:close/>
                  <a:moveTo>
                    <a:pt x="7103" y="209"/>
                  </a:moveTo>
                  <a:lnTo>
                    <a:pt x="7107" y="206"/>
                  </a:lnTo>
                  <a:lnTo>
                    <a:pt x="7110" y="206"/>
                  </a:lnTo>
                  <a:lnTo>
                    <a:pt x="7110" y="222"/>
                  </a:lnTo>
                  <a:lnTo>
                    <a:pt x="7103" y="209"/>
                  </a:lnTo>
                  <a:close/>
                  <a:moveTo>
                    <a:pt x="7110" y="206"/>
                  </a:moveTo>
                  <a:lnTo>
                    <a:pt x="7167" y="206"/>
                  </a:lnTo>
                  <a:lnTo>
                    <a:pt x="7167" y="239"/>
                  </a:lnTo>
                  <a:lnTo>
                    <a:pt x="7110" y="239"/>
                  </a:lnTo>
                  <a:lnTo>
                    <a:pt x="7110" y="206"/>
                  </a:lnTo>
                  <a:close/>
                  <a:moveTo>
                    <a:pt x="7178" y="235"/>
                  </a:moveTo>
                  <a:lnTo>
                    <a:pt x="7173" y="239"/>
                  </a:lnTo>
                  <a:lnTo>
                    <a:pt x="7167" y="239"/>
                  </a:lnTo>
                  <a:lnTo>
                    <a:pt x="7167" y="222"/>
                  </a:lnTo>
                  <a:lnTo>
                    <a:pt x="7178" y="235"/>
                  </a:lnTo>
                  <a:close/>
                  <a:moveTo>
                    <a:pt x="7155" y="211"/>
                  </a:moveTo>
                  <a:lnTo>
                    <a:pt x="7163" y="204"/>
                  </a:lnTo>
                  <a:lnTo>
                    <a:pt x="7186" y="226"/>
                  </a:lnTo>
                  <a:lnTo>
                    <a:pt x="7178" y="235"/>
                  </a:lnTo>
                  <a:lnTo>
                    <a:pt x="7155" y="211"/>
                  </a:lnTo>
                  <a:close/>
                  <a:moveTo>
                    <a:pt x="7163" y="204"/>
                  </a:moveTo>
                  <a:lnTo>
                    <a:pt x="7168" y="199"/>
                  </a:lnTo>
                  <a:lnTo>
                    <a:pt x="7174" y="199"/>
                  </a:lnTo>
                  <a:lnTo>
                    <a:pt x="7174" y="215"/>
                  </a:lnTo>
                  <a:lnTo>
                    <a:pt x="7163" y="204"/>
                  </a:lnTo>
                  <a:close/>
                  <a:moveTo>
                    <a:pt x="7174" y="199"/>
                  </a:moveTo>
                  <a:lnTo>
                    <a:pt x="7222" y="199"/>
                  </a:lnTo>
                  <a:lnTo>
                    <a:pt x="7222" y="231"/>
                  </a:lnTo>
                  <a:lnTo>
                    <a:pt x="7174" y="231"/>
                  </a:lnTo>
                  <a:lnTo>
                    <a:pt x="7174" y="199"/>
                  </a:lnTo>
                  <a:close/>
                  <a:moveTo>
                    <a:pt x="7234" y="226"/>
                  </a:moveTo>
                  <a:lnTo>
                    <a:pt x="7229" y="231"/>
                  </a:lnTo>
                  <a:lnTo>
                    <a:pt x="7222" y="231"/>
                  </a:lnTo>
                  <a:lnTo>
                    <a:pt x="7222" y="215"/>
                  </a:lnTo>
                  <a:lnTo>
                    <a:pt x="7234" y="226"/>
                  </a:lnTo>
                  <a:close/>
                  <a:moveTo>
                    <a:pt x="7211" y="204"/>
                  </a:moveTo>
                  <a:lnTo>
                    <a:pt x="7219" y="195"/>
                  </a:lnTo>
                  <a:lnTo>
                    <a:pt x="7242" y="219"/>
                  </a:lnTo>
                  <a:lnTo>
                    <a:pt x="7234" y="226"/>
                  </a:lnTo>
                  <a:lnTo>
                    <a:pt x="7211" y="204"/>
                  </a:lnTo>
                  <a:close/>
                  <a:moveTo>
                    <a:pt x="7219" y="195"/>
                  </a:moveTo>
                  <a:lnTo>
                    <a:pt x="7224" y="190"/>
                  </a:lnTo>
                  <a:lnTo>
                    <a:pt x="7231" y="190"/>
                  </a:lnTo>
                  <a:lnTo>
                    <a:pt x="7231" y="206"/>
                  </a:lnTo>
                  <a:lnTo>
                    <a:pt x="7219" y="195"/>
                  </a:lnTo>
                  <a:close/>
                  <a:moveTo>
                    <a:pt x="7231" y="190"/>
                  </a:moveTo>
                  <a:lnTo>
                    <a:pt x="7278" y="190"/>
                  </a:lnTo>
                  <a:lnTo>
                    <a:pt x="7278" y="222"/>
                  </a:lnTo>
                  <a:lnTo>
                    <a:pt x="7231" y="222"/>
                  </a:lnTo>
                  <a:lnTo>
                    <a:pt x="7231" y="190"/>
                  </a:lnTo>
                  <a:close/>
                  <a:moveTo>
                    <a:pt x="7285" y="221"/>
                  </a:moveTo>
                  <a:lnTo>
                    <a:pt x="7282" y="222"/>
                  </a:lnTo>
                  <a:lnTo>
                    <a:pt x="7278" y="222"/>
                  </a:lnTo>
                  <a:lnTo>
                    <a:pt x="7278" y="206"/>
                  </a:lnTo>
                  <a:lnTo>
                    <a:pt x="7285" y="221"/>
                  </a:lnTo>
                  <a:close/>
                  <a:moveTo>
                    <a:pt x="7272" y="193"/>
                  </a:moveTo>
                  <a:lnTo>
                    <a:pt x="7288" y="184"/>
                  </a:lnTo>
                  <a:lnTo>
                    <a:pt x="7301" y="213"/>
                  </a:lnTo>
                  <a:lnTo>
                    <a:pt x="7285" y="221"/>
                  </a:lnTo>
                  <a:lnTo>
                    <a:pt x="7272" y="193"/>
                  </a:lnTo>
                  <a:close/>
                  <a:moveTo>
                    <a:pt x="7288" y="184"/>
                  </a:moveTo>
                  <a:lnTo>
                    <a:pt x="7290" y="183"/>
                  </a:lnTo>
                  <a:lnTo>
                    <a:pt x="7294" y="183"/>
                  </a:lnTo>
                  <a:lnTo>
                    <a:pt x="7294" y="199"/>
                  </a:lnTo>
                  <a:lnTo>
                    <a:pt x="7288" y="184"/>
                  </a:lnTo>
                  <a:close/>
                  <a:moveTo>
                    <a:pt x="7294" y="183"/>
                  </a:moveTo>
                  <a:lnTo>
                    <a:pt x="7351" y="183"/>
                  </a:lnTo>
                  <a:lnTo>
                    <a:pt x="7351" y="215"/>
                  </a:lnTo>
                  <a:lnTo>
                    <a:pt x="7294" y="215"/>
                  </a:lnTo>
                  <a:lnTo>
                    <a:pt x="7294" y="183"/>
                  </a:lnTo>
                  <a:close/>
                  <a:moveTo>
                    <a:pt x="7362" y="210"/>
                  </a:moveTo>
                  <a:lnTo>
                    <a:pt x="7357" y="215"/>
                  </a:lnTo>
                  <a:lnTo>
                    <a:pt x="7351" y="215"/>
                  </a:lnTo>
                  <a:lnTo>
                    <a:pt x="7351" y="199"/>
                  </a:lnTo>
                  <a:lnTo>
                    <a:pt x="7362" y="210"/>
                  </a:lnTo>
                  <a:close/>
                  <a:moveTo>
                    <a:pt x="7339" y="188"/>
                  </a:moveTo>
                  <a:lnTo>
                    <a:pt x="7347" y="179"/>
                  </a:lnTo>
                  <a:lnTo>
                    <a:pt x="7370" y="203"/>
                  </a:lnTo>
                  <a:lnTo>
                    <a:pt x="7362" y="210"/>
                  </a:lnTo>
                  <a:lnTo>
                    <a:pt x="7339" y="188"/>
                  </a:lnTo>
                  <a:close/>
                  <a:moveTo>
                    <a:pt x="7347" y="179"/>
                  </a:moveTo>
                  <a:lnTo>
                    <a:pt x="7352" y="174"/>
                  </a:lnTo>
                  <a:lnTo>
                    <a:pt x="7358" y="174"/>
                  </a:lnTo>
                  <a:lnTo>
                    <a:pt x="7358" y="190"/>
                  </a:lnTo>
                  <a:lnTo>
                    <a:pt x="7347" y="179"/>
                  </a:lnTo>
                  <a:close/>
                  <a:moveTo>
                    <a:pt x="7358" y="174"/>
                  </a:moveTo>
                  <a:lnTo>
                    <a:pt x="7406" y="174"/>
                  </a:lnTo>
                  <a:lnTo>
                    <a:pt x="7406" y="206"/>
                  </a:lnTo>
                  <a:lnTo>
                    <a:pt x="7358" y="206"/>
                  </a:lnTo>
                  <a:lnTo>
                    <a:pt x="7358" y="174"/>
                  </a:lnTo>
                  <a:close/>
                  <a:moveTo>
                    <a:pt x="7418" y="203"/>
                  </a:moveTo>
                  <a:lnTo>
                    <a:pt x="7413" y="206"/>
                  </a:lnTo>
                  <a:lnTo>
                    <a:pt x="7406" y="206"/>
                  </a:lnTo>
                  <a:lnTo>
                    <a:pt x="7406" y="190"/>
                  </a:lnTo>
                  <a:lnTo>
                    <a:pt x="7418" y="203"/>
                  </a:lnTo>
                  <a:close/>
                  <a:moveTo>
                    <a:pt x="7395" y="179"/>
                  </a:moveTo>
                  <a:lnTo>
                    <a:pt x="7403" y="172"/>
                  </a:lnTo>
                  <a:lnTo>
                    <a:pt x="7426" y="194"/>
                  </a:lnTo>
                  <a:lnTo>
                    <a:pt x="7418" y="203"/>
                  </a:lnTo>
                  <a:lnTo>
                    <a:pt x="7395" y="179"/>
                  </a:lnTo>
                  <a:close/>
                  <a:moveTo>
                    <a:pt x="7403" y="172"/>
                  </a:moveTo>
                  <a:lnTo>
                    <a:pt x="7407" y="167"/>
                  </a:lnTo>
                  <a:lnTo>
                    <a:pt x="7415" y="167"/>
                  </a:lnTo>
                  <a:lnTo>
                    <a:pt x="7415" y="183"/>
                  </a:lnTo>
                  <a:lnTo>
                    <a:pt x="7403" y="172"/>
                  </a:lnTo>
                  <a:close/>
                  <a:moveTo>
                    <a:pt x="7415" y="167"/>
                  </a:moveTo>
                  <a:lnTo>
                    <a:pt x="7470" y="167"/>
                  </a:lnTo>
                  <a:lnTo>
                    <a:pt x="7470" y="199"/>
                  </a:lnTo>
                  <a:lnTo>
                    <a:pt x="7415" y="199"/>
                  </a:lnTo>
                  <a:lnTo>
                    <a:pt x="7415" y="167"/>
                  </a:lnTo>
                  <a:close/>
                  <a:moveTo>
                    <a:pt x="7477" y="197"/>
                  </a:moveTo>
                  <a:lnTo>
                    <a:pt x="7474" y="199"/>
                  </a:lnTo>
                  <a:lnTo>
                    <a:pt x="7470" y="199"/>
                  </a:lnTo>
                  <a:lnTo>
                    <a:pt x="7470" y="183"/>
                  </a:lnTo>
                  <a:lnTo>
                    <a:pt x="7477" y="197"/>
                  </a:lnTo>
                  <a:close/>
                  <a:moveTo>
                    <a:pt x="7464" y="168"/>
                  </a:moveTo>
                  <a:lnTo>
                    <a:pt x="7480" y="161"/>
                  </a:lnTo>
                  <a:lnTo>
                    <a:pt x="7493" y="189"/>
                  </a:lnTo>
                  <a:lnTo>
                    <a:pt x="7477" y="197"/>
                  </a:lnTo>
                  <a:lnTo>
                    <a:pt x="7464" y="168"/>
                  </a:lnTo>
                  <a:close/>
                  <a:moveTo>
                    <a:pt x="7480" y="161"/>
                  </a:moveTo>
                  <a:lnTo>
                    <a:pt x="7482" y="158"/>
                  </a:lnTo>
                  <a:lnTo>
                    <a:pt x="7486" y="158"/>
                  </a:lnTo>
                  <a:lnTo>
                    <a:pt x="7486" y="174"/>
                  </a:lnTo>
                  <a:lnTo>
                    <a:pt x="7480" y="161"/>
                  </a:lnTo>
                  <a:close/>
                  <a:moveTo>
                    <a:pt x="7486" y="158"/>
                  </a:moveTo>
                  <a:lnTo>
                    <a:pt x="7534" y="158"/>
                  </a:lnTo>
                  <a:lnTo>
                    <a:pt x="7534" y="190"/>
                  </a:lnTo>
                  <a:lnTo>
                    <a:pt x="7486" y="190"/>
                  </a:lnTo>
                  <a:lnTo>
                    <a:pt x="7486" y="158"/>
                  </a:lnTo>
                  <a:close/>
                  <a:moveTo>
                    <a:pt x="7545" y="187"/>
                  </a:moveTo>
                  <a:lnTo>
                    <a:pt x="7541" y="190"/>
                  </a:lnTo>
                  <a:lnTo>
                    <a:pt x="7534" y="190"/>
                  </a:lnTo>
                  <a:lnTo>
                    <a:pt x="7534" y="174"/>
                  </a:lnTo>
                  <a:lnTo>
                    <a:pt x="7545" y="187"/>
                  </a:lnTo>
                  <a:close/>
                  <a:moveTo>
                    <a:pt x="7523" y="163"/>
                  </a:moveTo>
                  <a:lnTo>
                    <a:pt x="7532" y="156"/>
                  </a:lnTo>
                  <a:lnTo>
                    <a:pt x="7554" y="178"/>
                  </a:lnTo>
                  <a:lnTo>
                    <a:pt x="7545" y="187"/>
                  </a:lnTo>
                  <a:lnTo>
                    <a:pt x="7523" y="163"/>
                  </a:lnTo>
                  <a:close/>
                  <a:moveTo>
                    <a:pt x="7532" y="156"/>
                  </a:moveTo>
                  <a:lnTo>
                    <a:pt x="7535" y="151"/>
                  </a:lnTo>
                  <a:lnTo>
                    <a:pt x="7543" y="151"/>
                  </a:lnTo>
                  <a:lnTo>
                    <a:pt x="7543" y="167"/>
                  </a:lnTo>
                  <a:lnTo>
                    <a:pt x="7532" y="156"/>
                  </a:lnTo>
                  <a:close/>
                  <a:moveTo>
                    <a:pt x="7543" y="151"/>
                  </a:moveTo>
                  <a:lnTo>
                    <a:pt x="7598" y="151"/>
                  </a:lnTo>
                  <a:lnTo>
                    <a:pt x="7598" y="183"/>
                  </a:lnTo>
                  <a:lnTo>
                    <a:pt x="7543" y="183"/>
                  </a:lnTo>
                  <a:lnTo>
                    <a:pt x="7543" y="151"/>
                  </a:lnTo>
                  <a:close/>
                  <a:moveTo>
                    <a:pt x="7605" y="181"/>
                  </a:moveTo>
                  <a:lnTo>
                    <a:pt x="7602" y="183"/>
                  </a:lnTo>
                  <a:lnTo>
                    <a:pt x="7598" y="183"/>
                  </a:lnTo>
                  <a:lnTo>
                    <a:pt x="7598" y="167"/>
                  </a:lnTo>
                  <a:lnTo>
                    <a:pt x="7605" y="181"/>
                  </a:lnTo>
                  <a:close/>
                  <a:moveTo>
                    <a:pt x="7591" y="152"/>
                  </a:moveTo>
                  <a:lnTo>
                    <a:pt x="7607" y="145"/>
                  </a:lnTo>
                  <a:lnTo>
                    <a:pt x="7621" y="173"/>
                  </a:lnTo>
                  <a:lnTo>
                    <a:pt x="7605" y="181"/>
                  </a:lnTo>
                  <a:lnTo>
                    <a:pt x="7591" y="152"/>
                  </a:lnTo>
                  <a:close/>
                  <a:moveTo>
                    <a:pt x="7607" y="145"/>
                  </a:moveTo>
                  <a:lnTo>
                    <a:pt x="7610" y="142"/>
                  </a:lnTo>
                  <a:lnTo>
                    <a:pt x="7614" y="142"/>
                  </a:lnTo>
                  <a:lnTo>
                    <a:pt x="7614" y="158"/>
                  </a:lnTo>
                  <a:lnTo>
                    <a:pt x="7607" y="145"/>
                  </a:lnTo>
                  <a:close/>
                  <a:moveTo>
                    <a:pt x="7614" y="142"/>
                  </a:moveTo>
                  <a:lnTo>
                    <a:pt x="7671" y="142"/>
                  </a:lnTo>
                  <a:lnTo>
                    <a:pt x="7671" y="174"/>
                  </a:lnTo>
                  <a:lnTo>
                    <a:pt x="7614" y="174"/>
                  </a:lnTo>
                  <a:lnTo>
                    <a:pt x="7614" y="142"/>
                  </a:lnTo>
                  <a:close/>
                  <a:moveTo>
                    <a:pt x="7682" y="171"/>
                  </a:moveTo>
                  <a:lnTo>
                    <a:pt x="7677" y="174"/>
                  </a:lnTo>
                  <a:lnTo>
                    <a:pt x="7671" y="174"/>
                  </a:lnTo>
                  <a:lnTo>
                    <a:pt x="7671" y="158"/>
                  </a:lnTo>
                  <a:lnTo>
                    <a:pt x="7682" y="171"/>
                  </a:lnTo>
                  <a:close/>
                  <a:moveTo>
                    <a:pt x="7660" y="147"/>
                  </a:moveTo>
                  <a:lnTo>
                    <a:pt x="7667" y="140"/>
                  </a:lnTo>
                  <a:lnTo>
                    <a:pt x="7689" y="162"/>
                  </a:lnTo>
                  <a:lnTo>
                    <a:pt x="7682" y="171"/>
                  </a:lnTo>
                  <a:lnTo>
                    <a:pt x="7660" y="147"/>
                  </a:lnTo>
                  <a:close/>
                  <a:moveTo>
                    <a:pt x="7667" y="140"/>
                  </a:moveTo>
                  <a:lnTo>
                    <a:pt x="7672" y="135"/>
                  </a:lnTo>
                  <a:lnTo>
                    <a:pt x="7678" y="135"/>
                  </a:lnTo>
                  <a:lnTo>
                    <a:pt x="7678" y="151"/>
                  </a:lnTo>
                  <a:lnTo>
                    <a:pt x="7667" y="140"/>
                  </a:lnTo>
                  <a:close/>
                  <a:moveTo>
                    <a:pt x="7678" y="135"/>
                  </a:moveTo>
                  <a:lnTo>
                    <a:pt x="7735" y="135"/>
                  </a:lnTo>
                  <a:lnTo>
                    <a:pt x="7735" y="167"/>
                  </a:lnTo>
                  <a:lnTo>
                    <a:pt x="7678" y="167"/>
                  </a:lnTo>
                  <a:lnTo>
                    <a:pt x="7678" y="135"/>
                  </a:lnTo>
                  <a:close/>
                  <a:moveTo>
                    <a:pt x="7741" y="166"/>
                  </a:moveTo>
                  <a:lnTo>
                    <a:pt x="7738" y="167"/>
                  </a:lnTo>
                  <a:lnTo>
                    <a:pt x="7735" y="167"/>
                  </a:lnTo>
                  <a:lnTo>
                    <a:pt x="7735" y="151"/>
                  </a:lnTo>
                  <a:lnTo>
                    <a:pt x="7741" y="166"/>
                  </a:lnTo>
                  <a:close/>
                  <a:moveTo>
                    <a:pt x="7727" y="136"/>
                  </a:moveTo>
                  <a:lnTo>
                    <a:pt x="7743" y="129"/>
                  </a:lnTo>
                  <a:lnTo>
                    <a:pt x="7757" y="157"/>
                  </a:lnTo>
                  <a:lnTo>
                    <a:pt x="7741" y="166"/>
                  </a:lnTo>
                  <a:lnTo>
                    <a:pt x="7727" y="136"/>
                  </a:lnTo>
                  <a:close/>
                  <a:moveTo>
                    <a:pt x="7743" y="129"/>
                  </a:moveTo>
                  <a:lnTo>
                    <a:pt x="7747" y="126"/>
                  </a:lnTo>
                  <a:lnTo>
                    <a:pt x="7751" y="126"/>
                  </a:lnTo>
                  <a:lnTo>
                    <a:pt x="7751" y="142"/>
                  </a:lnTo>
                  <a:lnTo>
                    <a:pt x="7743" y="129"/>
                  </a:lnTo>
                  <a:close/>
                  <a:moveTo>
                    <a:pt x="7751" y="126"/>
                  </a:moveTo>
                  <a:lnTo>
                    <a:pt x="7799" y="126"/>
                  </a:lnTo>
                  <a:lnTo>
                    <a:pt x="7799" y="158"/>
                  </a:lnTo>
                  <a:lnTo>
                    <a:pt x="7751" y="158"/>
                  </a:lnTo>
                  <a:lnTo>
                    <a:pt x="7751" y="126"/>
                  </a:lnTo>
                  <a:close/>
                  <a:moveTo>
                    <a:pt x="7810" y="155"/>
                  </a:moveTo>
                  <a:lnTo>
                    <a:pt x="7805" y="158"/>
                  </a:lnTo>
                  <a:lnTo>
                    <a:pt x="7799" y="158"/>
                  </a:lnTo>
                  <a:lnTo>
                    <a:pt x="7799" y="142"/>
                  </a:lnTo>
                  <a:lnTo>
                    <a:pt x="7810" y="155"/>
                  </a:lnTo>
                  <a:close/>
                  <a:moveTo>
                    <a:pt x="7786" y="131"/>
                  </a:moveTo>
                  <a:lnTo>
                    <a:pt x="7795" y="124"/>
                  </a:lnTo>
                  <a:lnTo>
                    <a:pt x="7817" y="146"/>
                  </a:lnTo>
                  <a:lnTo>
                    <a:pt x="7810" y="155"/>
                  </a:lnTo>
                  <a:lnTo>
                    <a:pt x="7786" y="131"/>
                  </a:lnTo>
                  <a:close/>
                  <a:moveTo>
                    <a:pt x="7795" y="124"/>
                  </a:moveTo>
                  <a:lnTo>
                    <a:pt x="7800" y="119"/>
                  </a:lnTo>
                  <a:lnTo>
                    <a:pt x="7806" y="119"/>
                  </a:lnTo>
                  <a:lnTo>
                    <a:pt x="7806" y="135"/>
                  </a:lnTo>
                  <a:lnTo>
                    <a:pt x="7795" y="124"/>
                  </a:lnTo>
                  <a:close/>
                  <a:moveTo>
                    <a:pt x="7806" y="119"/>
                  </a:moveTo>
                  <a:lnTo>
                    <a:pt x="7863" y="119"/>
                  </a:lnTo>
                  <a:lnTo>
                    <a:pt x="7863" y="151"/>
                  </a:lnTo>
                  <a:lnTo>
                    <a:pt x="7806" y="151"/>
                  </a:lnTo>
                  <a:lnTo>
                    <a:pt x="7806" y="119"/>
                  </a:lnTo>
                  <a:close/>
                  <a:moveTo>
                    <a:pt x="7869" y="150"/>
                  </a:moveTo>
                  <a:lnTo>
                    <a:pt x="7867" y="151"/>
                  </a:lnTo>
                  <a:lnTo>
                    <a:pt x="7863" y="151"/>
                  </a:lnTo>
                  <a:lnTo>
                    <a:pt x="7863" y="135"/>
                  </a:lnTo>
                  <a:lnTo>
                    <a:pt x="7869" y="150"/>
                  </a:lnTo>
                  <a:close/>
                  <a:moveTo>
                    <a:pt x="7855" y="120"/>
                  </a:moveTo>
                  <a:lnTo>
                    <a:pt x="7871" y="113"/>
                  </a:lnTo>
                  <a:lnTo>
                    <a:pt x="7885" y="141"/>
                  </a:lnTo>
                  <a:lnTo>
                    <a:pt x="7869" y="150"/>
                  </a:lnTo>
                  <a:lnTo>
                    <a:pt x="7855" y="120"/>
                  </a:lnTo>
                  <a:close/>
                  <a:moveTo>
                    <a:pt x="7871" y="113"/>
                  </a:moveTo>
                  <a:lnTo>
                    <a:pt x="7875" y="112"/>
                  </a:lnTo>
                  <a:lnTo>
                    <a:pt x="7879" y="112"/>
                  </a:lnTo>
                  <a:lnTo>
                    <a:pt x="7879" y="126"/>
                  </a:lnTo>
                  <a:lnTo>
                    <a:pt x="7871" y="113"/>
                  </a:lnTo>
                  <a:close/>
                  <a:moveTo>
                    <a:pt x="7879" y="112"/>
                  </a:moveTo>
                  <a:lnTo>
                    <a:pt x="7934" y="112"/>
                  </a:lnTo>
                  <a:lnTo>
                    <a:pt x="7934" y="142"/>
                  </a:lnTo>
                  <a:lnTo>
                    <a:pt x="7879" y="142"/>
                  </a:lnTo>
                  <a:lnTo>
                    <a:pt x="7879" y="112"/>
                  </a:lnTo>
                  <a:close/>
                  <a:moveTo>
                    <a:pt x="7945" y="139"/>
                  </a:moveTo>
                  <a:lnTo>
                    <a:pt x="7940" y="142"/>
                  </a:lnTo>
                  <a:lnTo>
                    <a:pt x="7934" y="142"/>
                  </a:lnTo>
                  <a:lnTo>
                    <a:pt x="7934" y="126"/>
                  </a:lnTo>
                  <a:lnTo>
                    <a:pt x="7945" y="139"/>
                  </a:lnTo>
                  <a:close/>
                  <a:moveTo>
                    <a:pt x="7923" y="115"/>
                  </a:moveTo>
                  <a:lnTo>
                    <a:pt x="7931" y="108"/>
                  </a:lnTo>
                  <a:lnTo>
                    <a:pt x="7954" y="130"/>
                  </a:lnTo>
                  <a:lnTo>
                    <a:pt x="7945" y="139"/>
                  </a:lnTo>
                  <a:lnTo>
                    <a:pt x="7923" y="115"/>
                  </a:lnTo>
                  <a:close/>
                  <a:moveTo>
                    <a:pt x="7931" y="108"/>
                  </a:moveTo>
                  <a:lnTo>
                    <a:pt x="7935" y="103"/>
                  </a:lnTo>
                  <a:lnTo>
                    <a:pt x="7943" y="103"/>
                  </a:lnTo>
                  <a:lnTo>
                    <a:pt x="7943" y="119"/>
                  </a:lnTo>
                  <a:lnTo>
                    <a:pt x="7931" y="108"/>
                  </a:lnTo>
                  <a:close/>
                  <a:moveTo>
                    <a:pt x="7943" y="103"/>
                  </a:moveTo>
                  <a:lnTo>
                    <a:pt x="7998" y="103"/>
                  </a:lnTo>
                  <a:lnTo>
                    <a:pt x="7998" y="135"/>
                  </a:lnTo>
                  <a:lnTo>
                    <a:pt x="7943" y="135"/>
                  </a:lnTo>
                  <a:lnTo>
                    <a:pt x="7943" y="103"/>
                  </a:lnTo>
                  <a:close/>
                  <a:moveTo>
                    <a:pt x="8006" y="134"/>
                  </a:moveTo>
                  <a:lnTo>
                    <a:pt x="8002" y="135"/>
                  </a:lnTo>
                  <a:lnTo>
                    <a:pt x="7998" y="135"/>
                  </a:lnTo>
                  <a:lnTo>
                    <a:pt x="7998" y="119"/>
                  </a:lnTo>
                  <a:lnTo>
                    <a:pt x="8006" y="134"/>
                  </a:lnTo>
                  <a:close/>
                  <a:moveTo>
                    <a:pt x="7991" y="104"/>
                  </a:moveTo>
                  <a:lnTo>
                    <a:pt x="8007" y="97"/>
                  </a:lnTo>
                  <a:lnTo>
                    <a:pt x="8022" y="125"/>
                  </a:lnTo>
                  <a:lnTo>
                    <a:pt x="8006" y="134"/>
                  </a:lnTo>
                  <a:lnTo>
                    <a:pt x="7991" y="104"/>
                  </a:lnTo>
                  <a:close/>
                  <a:moveTo>
                    <a:pt x="8007" y="97"/>
                  </a:moveTo>
                  <a:lnTo>
                    <a:pt x="8011" y="96"/>
                  </a:lnTo>
                  <a:lnTo>
                    <a:pt x="8014" y="96"/>
                  </a:lnTo>
                  <a:lnTo>
                    <a:pt x="8014" y="110"/>
                  </a:lnTo>
                  <a:lnTo>
                    <a:pt x="8007" y="97"/>
                  </a:lnTo>
                  <a:close/>
                  <a:moveTo>
                    <a:pt x="8014" y="96"/>
                  </a:moveTo>
                  <a:lnTo>
                    <a:pt x="8070" y="96"/>
                  </a:lnTo>
                  <a:lnTo>
                    <a:pt x="8070" y="126"/>
                  </a:lnTo>
                  <a:lnTo>
                    <a:pt x="8014" y="126"/>
                  </a:lnTo>
                  <a:lnTo>
                    <a:pt x="8014" y="96"/>
                  </a:lnTo>
                  <a:close/>
                  <a:moveTo>
                    <a:pt x="8082" y="123"/>
                  </a:moveTo>
                  <a:lnTo>
                    <a:pt x="8077" y="126"/>
                  </a:lnTo>
                  <a:lnTo>
                    <a:pt x="8070" y="126"/>
                  </a:lnTo>
                  <a:lnTo>
                    <a:pt x="8070" y="110"/>
                  </a:lnTo>
                  <a:lnTo>
                    <a:pt x="8082" y="123"/>
                  </a:lnTo>
                  <a:close/>
                  <a:moveTo>
                    <a:pt x="8059" y="99"/>
                  </a:moveTo>
                  <a:lnTo>
                    <a:pt x="8067" y="92"/>
                  </a:lnTo>
                  <a:lnTo>
                    <a:pt x="8089" y="114"/>
                  </a:lnTo>
                  <a:lnTo>
                    <a:pt x="8082" y="123"/>
                  </a:lnTo>
                  <a:lnTo>
                    <a:pt x="8059" y="99"/>
                  </a:lnTo>
                  <a:close/>
                  <a:moveTo>
                    <a:pt x="8067" y="92"/>
                  </a:moveTo>
                  <a:lnTo>
                    <a:pt x="8072" y="87"/>
                  </a:lnTo>
                  <a:lnTo>
                    <a:pt x="8078" y="87"/>
                  </a:lnTo>
                  <a:lnTo>
                    <a:pt x="8078" y="103"/>
                  </a:lnTo>
                  <a:lnTo>
                    <a:pt x="8067" y="92"/>
                  </a:lnTo>
                  <a:close/>
                  <a:moveTo>
                    <a:pt x="8078" y="87"/>
                  </a:moveTo>
                  <a:lnTo>
                    <a:pt x="8150" y="87"/>
                  </a:lnTo>
                  <a:lnTo>
                    <a:pt x="8150" y="119"/>
                  </a:lnTo>
                  <a:lnTo>
                    <a:pt x="8078" y="119"/>
                  </a:lnTo>
                  <a:lnTo>
                    <a:pt x="8078" y="87"/>
                  </a:lnTo>
                  <a:close/>
                  <a:moveTo>
                    <a:pt x="8162" y="114"/>
                  </a:moveTo>
                  <a:lnTo>
                    <a:pt x="8157" y="119"/>
                  </a:lnTo>
                  <a:lnTo>
                    <a:pt x="8150" y="119"/>
                  </a:lnTo>
                  <a:lnTo>
                    <a:pt x="8150" y="103"/>
                  </a:lnTo>
                  <a:lnTo>
                    <a:pt x="8162" y="114"/>
                  </a:lnTo>
                  <a:close/>
                  <a:moveTo>
                    <a:pt x="8139" y="92"/>
                  </a:moveTo>
                  <a:lnTo>
                    <a:pt x="8147" y="83"/>
                  </a:lnTo>
                  <a:lnTo>
                    <a:pt x="8169" y="107"/>
                  </a:lnTo>
                  <a:lnTo>
                    <a:pt x="8162" y="114"/>
                  </a:lnTo>
                  <a:lnTo>
                    <a:pt x="8139" y="92"/>
                  </a:lnTo>
                  <a:close/>
                  <a:moveTo>
                    <a:pt x="8147" y="83"/>
                  </a:moveTo>
                  <a:lnTo>
                    <a:pt x="8151" y="80"/>
                  </a:lnTo>
                  <a:lnTo>
                    <a:pt x="8158" y="80"/>
                  </a:lnTo>
                  <a:lnTo>
                    <a:pt x="8158" y="94"/>
                  </a:lnTo>
                  <a:lnTo>
                    <a:pt x="8147" y="83"/>
                  </a:lnTo>
                  <a:close/>
                  <a:moveTo>
                    <a:pt x="8158" y="80"/>
                  </a:moveTo>
                  <a:lnTo>
                    <a:pt x="8214" y="80"/>
                  </a:lnTo>
                  <a:lnTo>
                    <a:pt x="8214" y="110"/>
                  </a:lnTo>
                  <a:lnTo>
                    <a:pt x="8158" y="110"/>
                  </a:lnTo>
                  <a:lnTo>
                    <a:pt x="8158" y="80"/>
                  </a:lnTo>
                  <a:close/>
                  <a:moveTo>
                    <a:pt x="8221" y="109"/>
                  </a:moveTo>
                  <a:lnTo>
                    <a:pt x="8218" y="110"/>
                  </a:lnTo>
                  <a:lnTo>
                    <a:pt x="8214" y="110"/>
                  </a:lnTo>
                  <a:lnTo>
                    <a:pt x="8214" y="94"/>
                  </a:lnTo>
                  <a:lnTo>
                    <a:pt x="8221" y="109"/>
                  </a:lnTo>
                  <a:close/>
                  <a:moveTo>
                    <a:pt x="8208" y="81"/>
                  </a:moveTo>
                  <a:lnTo>
                    <a:pt x="8224" y="72"/>
                  </a:lnTo>
                  <a:lnTo>
                    <a:pt x="8237" y="102"/>
                  </a:lnTo>
                  <a:lnTo>
                    <a:pt x="8221" y="109"/>
                  </a:lnTo>
                  <a:lnTo>
                    <a:pt x="8208" y="81"/>
                  </a:lnTo>
                  <a:close/>
                  <a:moveTo>
                    <a:pt x="8224" y="72"/>
                  </a:moveTo>
                  <a:lnTo>
                    <a:pt x="8226" y="71"/>
                  </a:lnTo>
                  <a:lnTo>
                    <a:pt x="8230" y="71"/>
                  </a:lnTo>
                  <a:lnTo>
                    <a:pt x="8230" y="87"/>
                  </a:lnTo>
                  <a:lnTo>
                    <a:pt x="8224" y="72"/>
                  </a:lnTo>
                  <a:close/>
                  <a:moveTo>
                    <a:pt x="8230" y="71"/>
                  </a:moveTo>
                  <a:lnTo>
                    <a:pt x="8286" y="71"/>
                  </a:lnTo>
                  <a:lnTo>
                    <a:pt x="8286" y="103"/>
                  </a:lnTo>
                  <a:lnTo>
                    <a:pt x="8230" y="103"/>
                  </a:lnTo>
                  <a:lnTo>
                    <a:pt x="8230" y="71"/>
                  </a:lnTo>
                  <a:close/>
                  <a:moveTo>
                    <a:pt x="8298" y="98"/>
                  </a:moveTo>
                  <a:lnTo>
                    <a:pt x="8293" y="103"/>
                  </a:lnTo>
                  <a:lnTo>
                    <a:pt x="8286" y="103"/>
                  </a:lnTo>
                  <a:lnTo>
                    <a:pt x="8286" y="87"/>
                  </a:lnTo>
                  <a:lnTo>
                    <a:pt x="8298" y="98"/>
                  </a:lnTo>
                  <a:close/>
                  <a:moveTo>
                    <a:pt x="8275" y="76"/>
                  </a:moveTo>
                  <a:lnTo>
                    <a:pt x="8283" y="67"/>
                  </a:lnTo>
                  <a:lnTo>
                    <a:pt x="8305" y="91"/>
                  </a:lnTo>
                  <a:lnTo>
                    <a:pt x="8298" y="98"/>
                  </a:lnTo>
                  <a:lnTo>
                    <a:pt x="8275" y="76"/>
                  </a:lnTo>
                  <a:close/>
                  <a:moveTo>
                    <a:pt x="8283" y="67"/>
                  </a:moveTo>
                  <a:lnTo>
                    <a:pt x="8288" y="64"/>
                  </a:lnTo>
                  <a:lnTo>
                    <a:pt x="8294" y="64"/>
                  </a:lnTo>
                  <a:lnTo>
                    <a:pt x="8294" y="78"/>
                  </a:lnTo>
                  <a:lnTo>
                    <a:pt x="8283" y="67"/>
                  </a:lnTo>
                  <a:close/>
                  <a:moveTo>
                    <a:pt x="8294" y="64"/>
                  </a:moveTo>
                  <a:lnTo>
                    <a:pt x="8367" y="64"/>
                  </a:lnTo>
                  <a:lnTo>
                    <a:pt x="8367" y="94"/>
                  </a:lnTo>
                  <a:lnTo>
                    <a:pt x="8294" y="94"/>
                  </a:lnTo>
                  <a:lnTo>
                    <a:pt x="8294" y="64"/>
                  </a:lnTo>
                  <a:close/>
                  <a:moveTo>
                    <a:pt x="8374" y="93"/>
                  </a:moveTo>
                  <a:lnTo>
                    <a:pt x="8370" y="94"/>
                  </a:lnTo>
                  <a:lnTo>
                    <a:pt x="8367" y="94"/>
                  </a:lnTo>
                  <a:lnTo>
                    <a:pt x="8367" y="78"/>
                  </a:lnTo>
                  <a:lnTo>
                    <a:pt x="8374" y="93"/>
                  </a:lnTo>
                  <a:close/>
                  <a:moveTo>
                    <a:pt x="8359" y="65"/>
                  </a:moveTo>
                  <a:lnTo>
                    <a:pt x="8375" y="56"/>
                  </a:lnTo>
                  <a:lnTo>
                    <a:pt x="8390" y="86"/>
                  </a:lnTo>
                  <a:lnTo>
                    <a:pt x="8374" y="93"/>
                  </a:lnTo>
                  <a:lnTo>
                    <a:pt x="8359" y="65"/>
                  </a:lnTo>
                  <a:close/>
                  <a:moveTo>
                    <a:pt x="8375" y="56"/>
                  </a:moveTo>
                  <a:lnTo>
                    <a:pt x="8379" y="55"/>
                  </a:lnTo>
                  <a:lnTo>
                    <a:pt x="8383" y="55"/>
                  </a:lnTo>
                  <a:lnTo>
                    <a:pt x="8383" y="71"/>
                  </a:lnTo>
                  <a:lnTo>
                    <a:pt x="8375" y="56"/>
                  </a:lnTo>
                  <a:close/>
                  <a:moveTo>
                    <a:pt x="8383" y="55"/>
                  </a:moveTo>
                  <a:lnTo>
                    <a:pt x="8438" y="55"/>
                  </a:lnTo>
                  <a:lnTo>
                    <a:pt x="8438" y="87"/>
                  </a:lnTo>
                  <a:lnTo>
                    <a:pt x="8383" y="87"/>
                  </a:lnTo>
                  <a:lnTo>
                    <a:pt x="8383" y="55"/>
                  </a:lnTo>
                  <a:close/>
                  <a:moveTo>
                    <a:pt x="8449" y="82"/>
                  </a:moveTo>
                  <a:lnTo>
                    <a:pt x="8445" y="87"/>
                  </a:lnTo>
                  <a:lnTo>
                    <a:pt x="8438" y="87"/>
                  </a:lnTo>
                  <a:lnTo>
                    <a:pt x="8438" y="71"/>
                  </a:lnTo>
                  <a:lnTo>
                    <a:pt x="8449" y="82"/>
                  </a:lnTo>
                  <a:close/>
                  <a:moveTo>
                    <a:pt x="8427" y="60"/>
                  </a:moveTo>
                  <a:lnTo>
                    <a:pt x="8435" y="51"/>
                  </a:lnTo>
                  <a:lnTo>
                    <a:pt x="8458" y="75"/>
                  </a:lnTo>
                  <a:lnTo>
                    <a:pt x="8449" y="82"/>
                  </a:lnTo>
                  <a:lnTo>
                    <a:pt x="8427" y="60"/>
                  </a:lnTo>
                  <a:close/>
                  <a:moveTo>
                    <a:pt x="8435" y="51"/>
                  </a:moveTo>
                  <a:lnTo>
                    <a:pt x="8439" y="48"/>
                  </a:lnTo>
                  <a:lnTo>
                    <a:pt x="8447" y="48"/>
                  </a:lnTo>
                  <a:lnTo>
                    <a:pt x="8447" y="64"/>
                  </a:lnTo>
                  <a:lnTo>
                    <a:pt x="8435" y="51"/>
                  </a:lnTo>
                  <a:close/>
                  <a:moveTo>
                    <a:pt x="8447" y="48"/>
                  </a:moveTo>
                  <a:lnTo>
                    <a:pt x="8518" y="48"/>
                  </a:lnTo>
                  <a:lnTo>
                    <a:pt x="8518" y="78"/>
                  </a:lnTo>
                  <a:lnTo>
                    <a:pt x="8447" y="78"/>
                  </a:lnTo>
                  <a:lnTo>
                    <a:pt x="8447" y="48"/>
                  </a:lnTo>
                  <a:close/>
                  <a:moveTo>
                    <a:pt x="8529" y="75"/>
                  </a:moveTo>
                  <a:lnTo>
                    <a:pt x="8525" y="78"/>
                  </a:lnTo>
                  <a:lnTo>
                    <a:pt x="8518" y="78"/>
                  </a:lnTo>
                  <a:lnTo>
                    <a:pt x="8518" y="64"/>
                  </a:lnTo>
                  <a:lnTo>
                    <a:pt x="8529" y="75"/>
                  </a:lnTo>
                  <a:close/>
                  <a:moveTo>
                    <a:pt x="8507" y="51"/>
                  </a:moveTo>
                  <a:lnTo>
                    <a:pt x="8514" y="44"/>
                  </a:lnTo>
                  <a:lnTo>
                    <a:pt x="8538" y="66"/>
                  </a:lnTo>
                  <a:lnTo>
                    <a:pt x="8529" y="75"/>
                  </a:lnTo>
                  <a:lnTo>
                    <a:pt x="8507" y="51"/>
                  </a:lnTo>
                  <a:close/>
                  <a:moveTo>
                    <a:pt x="8514" y="44"/>
                  </a:moveTo>
                  <a:lnTo>
                    <a:pt x="8519" y="39"/>
                  </a:lnTo>
                  <a:lnTo>
                    <a:pt x="8527" y="39"/>
                  </a:lnTo>
                  <a:lnTo>
                    <a:pt x="8527" y="55"/>
                  </a:lnTo>
                  <a:lnTo>
                    <a:pt x="8514" y="44"/>
                  </a:lnTo>
                  <a:close/>
                  <a:moveTo>
                    <a:pt x="8527" y="39"/>
                  </a:moveTo>
                  <a:lnTo>
                    <a:pt x="8582" y="39"/>
                  </a:lnTo>
                  <a:lnTo>
                    <a:pt x="8582" y="71"/>
                  </a:lnTo>
                  <a:lnTo>
                    <a:pt x="8527" y="71"/>
                  </a:lnTo>
                  <a:lnTo>
                    <a:pt x="8527" y="39"/>
                  </a:lnTo>
                  <a:close/>
                  <a:moveTo>
                    <a:pt x="8589" y="70"/>
                  </a:moveTo>
                  <a:lnTo>
                    <a:pt x="8586" y="71"/>
                  </a:lnTo>
                  <a:lnTo>
                    <a:pt x="8582" y="71"/>
                  </a:lnTo>
                  <a:lnTo>
                    <a:pt x="8582" y="55"/>
                  </a:lnTo>
                  <a:lnTo>
                    <a:pt x="8589" y="70"/>
                  </a:lnTo>
                  <a:close/>
                  <a:moveTo>
                    <a:pt x="8575" y="40"/>
                  </a:moveTo>
                  <a:lnTo>
                    <a:pt x="8591" y="33"/>
                  </a:lnTo>
                  <a:lnTo>
                    <a:pt x="8605" y="61"/>
                  </a:lnTo>
                  <a:lnTo>
                    <a:pt x="8589" y="70"/>
                  </a:lnTo>
                  <a:lnTo>
                    <a:pt x="8575" y="40"/>
                  </a:lnTo>
                  <a:close/>
                  <a:moveTo>
                    <a:pt x="8591" y="33"/>
                  </a:moveTo>
                  <a:lnTo>
                    <a:pt x="8594" y="32"/>
                  </a:lnTo>
                  <a:lnTo>
                    <a:pt x="8598" y="32"/>
                  </a:lnTo>
                  <a:lnTo>
                    <a:pt x="8598" y="48"/>
                  </a:lnTo>
                  <a:lnTo>
                    <a:pt x="8591" y="33"/>
                  </a:lnTo>
                  <a:close/>
                  <a:moveTo>
                    <a:pt x="8598" y="32"/>
                  </a:moveTo>
                  <a:lnTo>
                    <a:pt x="8662" y="32"/>
                  </a:lnTo>
                  <a:lnTo>
                    <a:pt x="8662" y="62"/>
                  </a:lnTo>
                  <a:lnTo>
                    <a:pt x="8598" y="62"/>
                  </a:lnTo>
                  <a:lnTo>
                    <a:pt x="8598" y="32"/>
                  </a:lnTo>
                  <a:close/>
                  <a:moveTo>
                    <a:pt x="8669" y="61"/>
                  </a:moveTo>
                  <a:lnTo>
                    <a:pt x="8666" y="62"/>
                  </a:lnTo>
                  <a:lnTo>
                    <a:pt x="8662" y="62"/>
                  </a:lnTo>
                  <a:lnTo>
                    <a:pt x="8662" y="48"/>
                  </a:lnTo>
                  <a:lnTo>
                    <a:pt x="8669" y="61"/>
                  </a:lnTo>
                  <a:close/>
                  <a:moveTo>
                    <a:pt x="8655" y="33"/>
                  </a:moveTo>
                  <a:lnTo>
                    <a:pt x="8671" y="24"/>
                  </a:lnTo>
                  <a:lnTo>
                    <a:pt x="8685" y="54"/>
                  </a:lnTo>
                  <a:lnTo>
                    <a:pt x="8669" y="61"/>
                  </a:lnTo>
                  <a:lnTo>
                    <a:pt x="8655" y="33"/>
                  </a:lnTo>
                  <a:close/>
                  <a:moveTo>
                    <a:pt x="8671" y="24"/>
                  </a:moveTo>
                  <a:lnTo>
                    <a:pt x="8674" y="23"/>
                  </a:lnTo>
                  <a:lnTo>
                    <a:pt x="8678" y="23"/>
                  </a:lnTo>
                  <a:lnTo>
                    <a:pt x="8678" y="39"/>
                  </a:lnTo>
                  <a:lnTo>
                    <a:pt x="8671" y="24"/>
                  </a:lnTo>
                  <a:close/>
                  <a:moveTo>
                    <a:pt x="8678" y="23"/>
                  </a:moveTo>
                  <a:lnTo>
                    <a:pt x="8742" y="23"/>
                  </a:lnTo>
                  <a:lnTo>
                    <a:pt x="8742" y="55"/>
                  </a:lnTo>
                  <a:lnTo>
                    <a:pt x="8678" y="55"/>
                  </a:lnTo>
                  <a:lnTo>
                    <a:pt x="8678" y="23"/>
                  </a:lnTo>
                  <a:close/>
                  <a:moveTo>
                    <a:pt x="8750" y="54"/>
                  </a:moveTo>
                  <a:lnTo>
                    <a:pt x="8746" y="55"/>
                  </a:lnTo>
                  <a:lnTo>
                    <a:pt x="8742" y="55"/>
                  </a:lnTo>
                  <a:lnTo>
                    <a:pt x="8742" y="39"/>
                  </a:lnTo>
                  <a:lnTo>
                    <a:pt x="8750" y="54"/>
                  </a:lnTo>
                  <a:close/>
                  <a:moveTo>
                    <a:pt x="8735" y="24"/>
                  </a:moveTo>
                  <a:lnTo>
                    <a:pt x="8751" y="17"/>
                  </a:lnTo>
                  <a:lnTo>
                    <a:pt x="8766" y="45"/>
                  </a:lnTo>
                  <a:lnTo>
                    <a:pt x="8750" y="54"/>
                  </a:lnTo>
                  <a:lnTo>
                    <a:pt x="8735" y="24"/>
                  </a:lnTo>
                  <a:close/>
                  <a:moveTo>
                    <a:pt x="8751" y="17"/>
                  </a:moveTo>
                  <a:lnTo>
                    <a:pt x="8754" y="16"/>
                  </a:lnTo>
                  <a:lnTo>
                    <a:pt x="8758" y="16"/>
                  </a:lnTo>
                  <a:lnTo>
                    <a:pt x="8758" y="32"/>
                  </a:lnTo>
                  <a:lnTo>
                    <a:pt x="8751" y="17"/>
                  </a:lnTo>
                  <a:close/>
                  <a:moveTo>
                    <a:pt x="8758" y="16"/>
                  </a:moveTo>
                  <a:lnTo>
                    <a:pt x="8822" y="16"/>
                  </a:lnTo>
                  <a:lnTo>
                    <a:pt x="8822" y="48"/>
                  </a:lnTo>
                  <a:lnTo>
                    <a:pt x="8758" y="48"/>
                  </a:lnTo>
                  <a:lnTo>
                    <a:pt x="8758" y="16"/>
                  </a:lnTo>
                  <a:close/>
                  <a:moveTo>
                    <a:pt x="8830" y="45"/>
                  </a:moveTo>
                  <a:lnTo>
                    <a:pt x="8826" y="48"/>
                  </a:lnTo>
                  <a:lnTo>
                    <a:pt x="8822" y="48"/>
                  </a:lnTo>
                  <a:lnTo>
                    <a:pt x="8822" y="32"/>
                  </a:lnTo>
                  <a:lnTo>
                    <a:pt x="8830" y="45"/>
                  </a:lnTo>
                  <a:close/>
                  <a:moveTo>
                    <a:pt x="8815" y="17"/>
                  </a:moveTo>
                  <a:lnTo>
                    <a:pt x="8831" y="8"/>
                  </a:lnTo>
                  <a:lnTo>
                    <a:pt x="8846" y="38"/>
                  </a:lnTo>
                  <a:lnTo>
                    <a:pt x="8830" y="45"/>
                  </a:lnTo>
                  <a:lnTo>
                    <a:pt x="8815" y="17"/>
                  </a:lnTo>
                  <a:close/>
                  <a:moveTo>
                    <a:pt x="8831" y="8"/>
                  </a:moveTo>
                  <a:lnTo>
                    <a:pt x="8834" y="7"/>
                  </a:lnTo>
                  <a:lnTo>
                    <a:pt x="8838" y="7"/>
                  </a:lnTo>
                  <a:lnTo>
                    <a:pt x="8838" y="23"/>
                  </a:lnTo>
                  <a:lnTo>
                    <a:pt x="8831" y="8"/>
                  </a:lnTo>
                  <a:close/>
                  <a:moveTo>
                    <a:pt x="8838" y="7"/>
                  </a:moveTo>
                  <a:lnTo>
                    <a:pt x="8902" y="7"/>
                  </a:lnTo>
                  <a:lnTo>
                    <a:pt x="8902" y="39"/>
                  </a:lnTo>
                  <a:lnTo>
                    <a:pt x="8838" y="39"/>
                  </a:lnTo>
                  <a:lnTo>
                    <a:pt x="8838" y="7"/>
                  </a:lnTo>
                  <a:close/>
                  <a:moveTo>
                    <a:pt x="8910" y="38"/>
                  </a:moveTo>
                  <a:lnTo>
                    <a:pt x="8906" y="39"/>
                  </a:lnTo>
                  <a:lnTo>
                    <a:pt x="8902" y="39"/>
                  </a:lnTo>
                  <a:lnTo>
                    <a:pt x="8902" y="23"/>
                  </a:lnTo>
                  <a:lnTo>
                    <a:pt x="8910" y="38"/>
                  </a:lnTo>
                  <a:close/>
                  <a:moveTo>
                    <a:pt x="8895" y="8"/>
                  </a:moveTo>
                  <a:lnTo>
                    <a:pt x="8911" y="1"/>
                  </a:lnTo>
                  <a:lnTo>
                    <a:pt x="8926" y="29"/>
                  </a:lnTo>
                  <a:lnTo>
                    <a:pt x="8910" y="38"/>
                  </a:lnTo>
                  <a:lnTo>
                    <a:pt x="8895" y="8"/>
                  </a:lnTo>
                  <a:close/>
                  <a:moveTo>
                    <a:pt x="8911" y="1"/>
                  </a:moveTo>
                  <a:lnTo>
                    <a:pt x="8915" y="0"/>
                  </a:lnTo>
                  <a:lnTo>
                    <a:pt x="8918" y="0"/>
                  </a:lnTo>
                  <a:lnTo>
                    <a:pt x="8918" y="16"/>
                  </a:lnTo>
                  <a:lnTo>
                    <a:pt x="8911" y="1"/>
                  </a:lnTo>
                  <a:close/>
                  <a:moveTo>
                    <a:pt x="8918" y="0"/>
                  </a:moveTo>
                  <a:lnTo>
                    <a:pt x="8958" y="0"/>
                  </a:lnTo>
                  <a:lnTo>
                    <a:pt x="8958" y="32"/>
                  </a:lnTo>
                  <a:lnTo>
                    <a:pt x="8918" y="32"/>
                  </a:lnTo>
                  <a:lnTo>
                    <a:pt x="8918" y="0"/>
                  </a:lnTo>
                  <a:close/>
                </a:path>
              </a:pathLst>
            </a:custGeom>
            <a:solidFill>
              <a:srgbClr val="000000"/>
            </a:solidFill>
            <a:ln w="9525">
              <a:noFill/>
              <a:round/>
              <a:headEnd/>
              <a:tailEnd/>
            </a:ln>
          </p:spPr>
          <p:txBody>
            <a:bodyPr/>
            <a:lstStyle/>
            <a:p>
              <a:endParaRPr lang="en-US"/>
            </a:p>
          </p:txBody>
        </p:sp>
        <p:sp>
          <p:nvSpPr>
            <p:cNvPr id="207982" name="Freeform 99"/>
            <p:cNvSpPr>
              <a:spLocks noEditPoints="1"/>
            </p:cNvSpPr>
            <p:nvPr/>
          </p:nvSpPr>
          <p:spPr bwMode="auto">
            <a:xfrm>
              <a:off x="1555750" y="3090863"/>
              <a:ext cx="3560763" cy="3024187"/>
            </a:xfrm>
            <a:custGeom>
              <a:avLst/>
              <a:gdLst>
                <a:gd name="T0" fmla="*/ 2147483647 w 8974"/>
                <a:gd name="T1" fmla="*/ 2147483647 h 7622"/>
                <a:gd name="T2" fmla="*/ 2147483647 w 8974"/>
                <a:gd name="T3" fmla="*/ 2147483647 h 7622"/>
                <a:gd name="T4" fmla="*/ 2147483647 w 8974"/>
                <a:gd name="T5" fmla="*/ 2147483647 h 7622"/>
                <a:gd name="T6" fmla="*/ 2147483647 w 8974"/>
                <a:gd name="T7" fmla="*/ 2147483647 h 7622"/>
                <a:gd name="T8" fmla="*/ 2147483647 w 8974"/>
                <a:gd name="T9" fmla="*/ 2147483647 h 7622"/>
                <a:gd name="T10" fmla="*/ 2147483647 w 8974"/>
                <a:gd name="T11" fmla="*/ 2147483647 h 7622"/>
                <a:gd name="T12" fmla="*/ 2147483647 w 8974"/>
                <a:gd name="T13" fmla="*/ 2147483647 h 7622"/>
                <a:gd name="T14" fmla="*/ 2147483647 w 8974"/>
                <a:gd name="T15" fmla="*/ 2147483647 h 7622"/>
                <a:gd name="T16" fmla="*/ 2147483647 w 8974"/>
                <a:gd name="T17" fmla="*/ 2147483647 h 7622"/>
                <a:gd name="T18" fmla="*/ 2147483647 w 8974"/>
                <a:gd name="T19" fmla="*/ 2147483647 h 7622"/>
                <a:gd name="T20" fmla="*/ 2147483647 w 8974"/>
                <a:gd name="T21" fmla="*/ 2147483647 h 7622"/>
                <a:gd name="T22" fmla="*/ 2147483647 w 8974"/>
                <a:gd name="T23" fmla="*/ 2147483647 h 7622"/>
                <a:gd name="T24" fmla="*/ 2147483647 w 8974"/>
                <a:gd name="T25" fmla="*/ 2147483647 h 7622"/>
                <a:gd name="T26" fmla="*/ 2147483647 w 8974"/>
                <a:gd name="T27" fmla="*/ 2147483647 h 7622"/>
                <a:gd name="T28" fmla="*/ 2147483647 w 8974"/>
                <a:gd name="T29" fmla="*/ 2147483647 h 7622"/>
                <a:gd name="T30" fmla="*/ 2147483647 w 8974"/>
                <a:gd name="T31" fmla="*/ 2147483647 h 7622"/>
                <a:gd name="T32" fmla="*/ 2147483647 w 8974"/>
                <a:gd name="T33" fmla="*/ 2147483647 h 7622"/>
                <a:gd name="T34" fmla="*/ 2147483647 w 8974"/>
                <a:gd name="T35" fmla="*/ 2147483647 h 7622"/>
                <a:gd name="T36" fmla="*/ 2147483647 w 8974"/>
                <a:gd name="T37" fmla="*/ 2147483647 h 7622"/>
                <a:gd name="T38" fmla="*/ 2147483647 w 8974"/>
                <a:gd name="T39" fmla="*/ 2147483647 h 7622"/>
                <a:gd name="T40" fmla="*/ 2147483647 w 8974"/>
                <a:gd name="T41" fmla="*/ 2147483647 h 7622"/>
                <a:gd name="T42" fmla="*/ 2147483647 w 8974"/>
                <a:gd name="T43" fmla="*/ 2147483647 h 7622"/>
                <a:gd name="T44" fmla="*/ 2147483647 w 8974"/>
                <a:gd name="T45" fmla="*/ 2147483647 h 7622"/>
                <a:gd name="T46" fmla="*/ 2147483647 w 8974"/>
                <a:gd name="T47" fmla="*/ 2147483647 h 7622"/>
                <a:gd name="T48" fmla="*/ 2147483647 w 8974"/>
                <a:gd name="T49" fmla="*/ 2147483647 h 7622"/>
                <a:gd name="T50" fmla="*/ 2147483647 w 8974"/>
                <a:gd name="T51" fmla="*/ 2147483647 h 7622"/>
                <a:gd name="T52" fmla="*/ 2147483647 w 8974"/>
                <a:gd name="T53" fmla="*/ 2147483647 h 7622"/>
                <a:gd name="T54" fmla="*/ 2147483647 w 8974"/>
                <a:gd name="T55" fmla="*/ 2147483647 h 7622"/>
                <a:gd name="T56" fmla="*/ 2147483647 w 8974"/>
                <a:gd name="T57" fmla="*/ 2147483647 h 7622"/>
                <a:gd name="T58" fmla="*/ 2147483647 w 8974"/>
                <a:gd name="T59" fmla="*/ 2147483647 h 7622"/>
                <a:gd name="T60" fmla="*/ 2147483647 w 8974"/>
                <a:gd name="T61" fmla="*/ 2147483647 h 7622"/>
                <a:gd name="T62" fmla="*/ 2147483647 w 8974"/>
                <a:gd name="T63" fmla="*/ 2147483647 h 7622"/>
                <a:gd name="T64" fmla="*/ 2147483647 w 8974"/>
                <a:gd name="T65" fmla="*/ 2147483647 h 7622"/>
                <a:gd name="T66" fmla="*/ 2147483647 w 8974"/>
                <a:gd name="T67" fmla="*/ 2147483647 h 7622"/>
                <a:gd name="T68" fmla="*/ 2147483647 w 8974"/>
                <a:gd name="T69" fmla="*/ 2147483647 h 7622"/>
                <a:gd name="T70" fmla="*/ 2147483647 w 8974"/>
                <a:gd name="T71" fmla="*/ 2147483647 h 7622"/>
                <a:gd name="T72" fmla="*/ 2147483647 w 8974"/>
                <a:gd name="T73" fmla="*/ 2147483647 h 7622"/>
                <a:gd name="T74" fmla="*/ 2147483647 w 8974"/>
                <a:gd name="T75" fmla="*/ 2147483647 h 7622"/>
                <a:gd name="T76" fmla="*/ 2147483647 w 8974"/>
                <a:gd name="T77" fmla="*/ 2147483647 h 7622"/>
                <a:gd name="T78" fmla="*/ 2147483647 w 8974"/>
                <a:gd name="T79" fmla="*/ 2147483647 h 7622"/>
                <a:gd name="T80" fmla="*/ 2147483647 w 8974"/>
                <a:gd name="T81" fmla="*/ 2147483647 h 7622"/>
                <a:gd name="T82" fmla="*/ 2147483647 w 8974"/>
                <a:gd name="T83" fmla="*/ 2147483647 h 7622"/>
                <a:gd name="T84" fmla="*/ 2147483647 w 8974"/>
                <a:gd name="T85" fmla="*/ 2147483647 h 7622"/>
                <a:gd name="T86" fmla="*/ 2147483647 w 8974"/>
                <a:gd name="T87" fmla="*/ 2147483647 h 7622"/>
                <a:gd name="T88" fmla="*/ 2147483647 w 8974"/>
                <a:gd name="T89" fmla="*/ 2147483647 h 7622"/>
                <a:gd name="T90" fmla="*/ 2147483647 w 8974"/>
                <a:gd name="T91" fmla="*/ 2147483647 h 7622"/>
                <a:gd name="T92" fmla="*/ 2147483647 w 8974"/>
                <a:gd name="T93" fmla="*/ 2147483647 h 7622"/>
                <a:gd name="T94" fmla="*/ 2147483647 w 8974"/>
                <a:gd name="T95" fmla="*/ 2147483647 h 7622"/>
                <a:gd name="T96" fmla="*/ 2147483647 w 8974"/>
                <a:gd name="T97" fmla="*/ 2147483647 h 7622"/>
                <a:gd name="T98" fmla="*/ 2147483647 w 8974"/>
                <a:gd name="T99" fmla="*/ 2147483647 h 7622"/>
                <a:gd name="T100" fmla="*/ 2147483647 w 8974"/>
                <a:gd name="T101" fmla="*/ 2147483647 h 7622"/>
                <a:gd name="T102" fmla="*/ 2147483647 w 8974"/>
                <a:gd name="T103" fmla="*/ 2147483647 h 7622"/>
                <a:gd name="T104" fmla="*/ 2147483647 w 8974"/>
                <a:gd name="T105" fmla="*/ 2147483647 h 7622"/>
                <a:gd name="T106" fmla="*/ 2147483647 w 8974"/>
                <a:gd name="T107" fmla="*/ 2147483647 h 7622"/>
                <a:gd name="T108" fmla="*/ 2147483647 w 8974"/>
                <a:gd name="T109" fmla="*/ 2147483647 h 7622"/>
                <a:gd name="T110" fmla="*/ 2147483647 w 8974"/>
                <a:gd name="T111" fmla="*/ 2147483647 h 7622"/>
                <a:gd name="T112" fmla="*/ 2147483647 w 8974"/>
                <a:gd name="T113" fmla="*/ 2147483647 h 7622"/>
                <a:gd name="T114" fmla="*/ 2147483647 w 8974"/>
                <a:gd name="T115" fmla="*/ 2147483647 h 7622"/>
                <a:gd name="T116" fmla="*/ 2147483647 w 8974"/>
                <a:gd name="T117" fmla="*/ 2147483647 h 7622"/>
                <a:gd name="T118" fmla="*/ 2147483647 w 8974"/>
                <a:gd name="T119" fmla="*/ 2147483647 h 7622"/>
                <a:gd name="T120" fmla="*/ 2147483647 w 8974"/>
                <a:gd name="T121" fmla="*/ 2147483647 h 7622"/>
                <a:gd name="T122" fmla="*/ 2147483647 w 8974"/>
                <a:gd name="T123" fmla="*/ 2147483647 h 7622"/>
                <a:gd name="T124" fmla="*/ 2147483647 w 8974"/>
                <a:gd name="T125" fmla="*/ 2147483647 h 76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974"/>
                <a:gd name="T190" fmla="*/ 0 h 7622"/>
                <a:gd name="T191" fmla="*/ 8974 w 8974"/>
                <a:gd name="T192" fmla="*/ 7622 h 762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974" h="7622">
                  <a:moveTo>
                    <a:pt x="32" y="4309"/>
                  </a:moveTo>
                  <a:lnTo>
                    <a:pt x="40" y="4581"/>
                  </a:lnTo>
                  <a:lnTo>
                    <a:pt x="8" y="4583"/>
                  </a:lnTo>
                  <a:lnTo>
                    <a:pt x="0" y="4310"/>
                  </a:lnTo>
                  <a:lnTo>
                    <a:pt x="32" y="4309"/>
                  </a:lnTo>
                  <a:close/>
                  <a:moveTo>
                    <a:pt x="8" y="4583"/>
                  </a:moveTo>
                  <a:lnTo>
                    <a:pt x="8" y="4583"/>
                  </a:lnTo>
                  <a:lnTo>
                    <a:pt x="24" y="4581"/>
                  </a:lnTo>
                  <a:lnTo>
                    <a:pt x="8" y="4583"/>
                  </a:lnTo>
                  <a:close/>
                  <a:moveTo>
                    <a:pt x="40" y="4580"/>
                  </a:moveTo>
                  <a:lnTo>
                    <a:pt x="48" y="4701"/>
                  </a:lnTo>
                  <a:lnTo>
                    <a:pt x="16" y="4703"/>
                  </a:lnTo>
                  <a:lnTo>
                    <a:pt x="8" y="4583"/>
                  </a:lnTo>
                  <a:lnTo>
                    <a:pt x="40" y="4580"/>
                  </a:lnTo>
                  <a:close/>
                  <a:moveTo>
                    <a:pt x="17" y="4705"/>
                  </a:moveTo>
                  <a:lnTo>
                    <a:pt x="16" y="4703"/>
                  </a:lnTo>
                  <a:lnTo>
                    <a:pt x="32" y="4702"/>
                  </a:lnTo>
                  <a:lnTo>
                    <a:pt x="17" y="4705"/>
                  </a:lnTo>
                  <a:close/>
                  <a:moveTo>
                    <a:pt x="48" y="4698"/>
                  </a:moveTo>
                  <a:lnTo>
                    <a:pt x="64" y="4787"/>
                  </a:lnTo>
                  <a:lnTo>
                    <a:pt x="33" y="4792"/>
                  </a:lnTo>
                  <a:lnTo>
                    <a:pt x="17" y="4705"/>
                  </a:lnTo>
                  <a:lnTo>
                    <a:pt x="48" y="4698"/>
                  </a:lnTo>
                  <a:close/>
                  <a:moveTo>
                    <a:pt x="64" y="4787"/>
                  </a:moveTo>
                  <a:lnTo>
                    <a:pt x="64" y="4788"/>
                  </a:lnTo>
                  <a:lnTo>
                    <a:pt x="48" y="4790"/>
                  </a:lnTo>
                  <a:lnTo>
                    <a:pt x="64" y="4787"/>
                  </a:lnTo>
                  <a:close/>
                  <a:moveTo>
                    <a:pt x="64" y="4788"/>
                  </a:moveTo>
                  <a:lnTo>
                    <a:pt x="72" y="4860"/>
                  </a:lnTo>
                  <a:lnTo>
                    <a:pt x="40" y="4864"/>
                  </a:lnTo>
                  <a:lnTo>
                    <a:pt x="32" y="4792"/>
                  </a:lnTo>
                  <a:lnTo>
                    <a:pt x="64" y="4788"/>
                  </a:lnTo>
                  <a:close/>
                  <a:moveTo>
                    <a:pt x="40" y="4866"/>
                  </a:moveTo>
                  <a:lnTo>
                    <a:pt x="40" y="4864"/>
                  </a:lnTo>
                  <a:lnTo>
                    <a:pt x="56" y="4862"/>
                  </a:lnTo>
                  <a:lnTo>
                    <a:pt x="40" y="4866"/>
                  </a:lnTo>
                  <a:close/>
                  <a:moveTo>
                    <a:pt x="71" y="4859"/>
                  </a:moveTo>
                  <a:lnTo>
                    <a:pt x="87" y="4921"/>
                  </a:lnTo>
                  <a:lnTo>
                    <a:pt x="56" y="4930"/>
                  </a:lnTo>
                  <a:lnTo>
                    <a:pt x="40" y="4866"/>
                  </a:lnTo>
                  <a:lnTo>
                    <a:pt x="71" y="4859"/>
                  </a:lnTo>
                  <a:close/>
                  <a:moveTo>
                    <a:pt x="87" y="4921"/>
                  </a:moveTo>
                  <a:lnTo>
                    <a:pt x="88" y="4924"/>
                  </a:lnTo>
                  <a:lnTo>
                    <a:pt x="72" y="4926"/>
                  </a:lnTo>
                  <a:lnTo>
                    <a:pt x="87" y="4921"/>
                  </a:lnTo>
                  <a:close/>
                  <a:moveTo>
                    <a:pt x="88" y="4924"/>
                  </a:moveTo>
                  <a:lnTo>
                    <a:pt x="96" y="4988"/>
                  </a:lnTo>
                  <a:lnTo>
                    <a:pt x="64" y="4992"/>
                  </a:lnTo>
                  <a:lnTo>
                    <a:pt x="56" y="4928"/>
                  </a:lnTo>
                  <a:lnTo>
                    <a:pt x="88" y="4924"/>
                  </a:lnTo>
                  <a:close/>
                  <a:moveTo>
                    <a:pt x="65" y="4995"/>
                  </a:moveTo>
                  <a:lnTo>
                    <a:pt x="64" y="4992"/>
                  </a:lnTo>
                  <a:lnTo>
                    <a:pt x="80" y="4990"/>
                  </a:lnTo>
                  <a:lnTo>
                    <a:pt x="65" y="4995"/>
                  </a:lnTo>
                  <a:close/>
                  <a:moveTo>
                    <a:pt x="96" y="4985"/>
                  </a:moveTo>
                  <a:lnTo>
                    <a:pt x="112" y="5032"/>
                  </a:lnTo>
                  <a:lnTo>
                    <a:pt x="81" y="5043"/>
                  </a:lnTo>
                  <a:lnTo>
                    <a:pt x="65" y="4995"/>
                  </a:lnTo>
                  <a:lnTo>
                    <a:pt x="96" y="4985"/>
                  </a:lnTo>
                  <a:close/>
                  <a:moveTo>
                    <a:pt x="112" y="5032"/>
                  </a:moveTo>
                  <a:lnTo>
                    <a:pt x="112" y="5036"/>
                  </a:lnTo>
                  <a:lnTo>
                    <a:pt x="96" y="5038"/>
                  </a:lnTo>
                  <a:lnTo>
                    <a:pt x="112" y="5032"/>
                  </a:lnTo>
                  <a:close/>
                  <a:moveTo>
                    <a:pt x="112" y="5036"/>
                  </a:moveTo>
                  <a:lnTo>
                    <a:pt x="120" y="5091"/>
                  </a:lnTo>
                  <a:lnTo>
                    <a:pt x="88" y="5096"/>
                  </a:lnTo>
                  <a:lnTo>
                    <a:pt x="80" y="5040"/>
                  </a:lnTo>
                  <a:lnTo>
                    <a:pt x="112" y="5036"/>
                  </a:lnTo>
                  <a:close/>
                  <a:moveTo>
                    <a:pt x="88" y="5096"/>
                  </a:moveTo>
                  <a:lnTo>
                    <a:pt x="88" y="5096"/>
                  </a:lnTo>
                  <a:lnTo>
                    <a:pt x="104" y="5094"/>
                  </a:lnTo>
                  <a:lnTo>
                    <a:pt x="88" y="5096"/>
                  </a:lnTo>
                  <a:close/>
                  <a:moveTo>
                    <a:pt x="120" y="5091"/>
                  </a:moveTo>
                  <a:lnTo>
                    <a:pt x="128" y="5139"/>
                  </a:lnTo>
                  <a:lnTo>
                    <a:pt x="96" y="5144"/>
                  </a:lnTo>
                  <a:lnTo>
                    <a:pt x="88" y="5096"/>
                  </a:lnTo>
                  <a:lnTo>
                    <a:pt x="120" y="5091"/>
                  </a:lnTo>
                  <a:close/>
                  <a:moveTo>
                    <a:pt x="97" y="5147"/>
                  </a:moveTo>
                  <a:lnTo>
                    <a:pt x="96" y="5144"/>
                  </a:lnTo>
                  <a:lnTo>
                    <a:pt x="112" y="5142"/>
                  </a:lnTo>
                  <a:lnTo>
                    <a:pt x="97" y="5147"/>
                  </a:lnTo>
                  <a:close/>
                  <a:moveTo>
                    <a:pt x="128" y="5137"/>
                  </a:moveTo>
                  <a:lnTo>
                    <a:pt x="144" y="5185"/>
                  </a:lnTo>
                  <a:lnTo>
                    <a:pt x="113" y="5195"/>
                  </a:lnTo>
                  <a:lnTo>
                    <a:pt x="97" y="5147"/>
                  </a:lnTo>
                  <a:lnTo>
                    <a:pt x="128" y="5137"/>
                  </a:lnTo>
                  <a:close/>
                  <a:moveTo>
                    <a:pt x="144" y="5185"/>
                  </a:moveTo>
                  <a:lnTo>
                    <a:pt x="144" y="5186"/>
                  </a:lnTo>
                  <a:lnTo>
                    <a:pt x="128" y="5190"/>
                  </a:lnTo>
                  <a:lnTo>
                    <a:pt x="144" y="5185"/>
                  </a:lnTo>
                  <a:close/>
                  <a:moveTo>
                    <a:pt x="144" y="5186"/>
                  </a:moveTo>
                  <a:lnTo>
                    <a:pt x="152" y="5227"/>
                  </a:lnTo>
                  <a:lnTo>
                    <a:pt x="120" y="5233"/>
                  </a:lnTo>
                  <a:lnTo>
                    <a:pt x="113" y="5192"/>
                  </a:lnTo>
                  <a:lnTo>
                    <a:pt x="144" y="5186"/>
                  </a:lnTo>
                  <a:close/>
                  <a:moveTo>
                    <a:pt x="122" y="5236"/>
                  </a:moveTo>
                  <a:lnTo>
                    <a:pt x="120" y="5233"/>
                  </a:lnTo>
                  <a:lnTo>
                    <a:pt x="136" y="5229"/>
                  </a:lnTo>
                  <a:lnTo>
                    <a:pt x="122" y="5236"/>
                  </a:lnTo>
                  <a:close/>
                  <a:moveTo>
                    <a:pt x="151" y="5224"/>
                  </a:moveTo>
                  <a:lnTo>
                    <a:pt x="167" y="5264"/>
                  </a:lnTo>
                  <a:lnTo>
                    <a:pt x="138" y="5276"/>
                  </a:lnTo>
                  <a:lnTo>
                    <a:pt x="122" y="5236"/>
                  </a:lnTo>
                  <a:lnTo>
                    <a:pt x="151" y="5224"/>
                  </a:lnTo>
                  <a:close/>
                  <a:moveTo>
                    <a:pt x="167" y="5264"/>
                  </a:moveTo>
                  <a:lnTo>
                    <a:pt x="167" y="5266"/>
                  </a:lnTo>
                  <a:lnTo>
                    <a:pt x="152" y="5270"/>
                  </a:lnTo>
                  <a:lnTo>
                    <a:pt x="167" y="5264"/>
                  </a:lnTo>
                  <a:close/>
                  <a:moveTo>
                    <a:pt x="167" y="5266"/>
                  </a:moveTo>
                  <a:lnTo>
                    <a:pt x="176" y="5307"/>
                  </a:lnTo>
                  <a:lnTo>
                    <a:pt x="145" y="5313"/>
                  </a:lnTo>
                  <a:lnTo>
                    <a:pt x="136" y="5272"/>
                  </a:lnTo>
                  <a:lnTo>
                    <a:pt x="167" y="5266"/>
                  </a:lnTo>
                  <a:close/>
                  <a:moveTo>
                    <a:pt x="145" y="5316"/>
                  </a:moveTo>
                  <a:lnTo>
                    <a:pt x="145" y="5313"/>
                  </a:lnTo>
                  <a:lnTo>
                    <a:pt x="160" y="5309"/>
                  </a:lnTo>
                  <a:lnTo>
                    <a:pt x="145" y="5316"/>
                  </a:lnTo>
                  <a:close/>
                  <a:moveTo>
                    <a:pt x="175" y="5305"/>
                  </a:moveTo>
                  <a:lnTo>
                    <a:pt x="191" y="5344"/>
                  </a:lnTo>
                  <a:lnTo>
                    <a:pt x="161" y="5356"/>
                  </a:lnTo>
                  <a:lnTo>
                    <a:pt x="145" y="5316"/>
                  </a:lnTo>
                  <a:lnTo>
                    <a:pt x="175" y="5305"/>
                  </a:lnTo>
                  <a:close/>
                  <a:moveTo>
                    <a:pt x="191" y="5344"/>
                  </a:moveTo>
                  <a:lnTo>
                    <a:pt x="192" y="5346"/>
                  </a:lnTo>
                  <a:lnTo>
                    <a:pt x="176" y="5350"/>
                  </a:lnTo>
                  <a:lnTo>
                    <a:pt x="191" y="5344"/>
                  </a:lnTo>
                  <a:close/>
                  <a:moveTo>
                    <a:pt x="192" y="5346"/>
                  </a:moveTo>
                  <a:lnTo>
                    <a:pt x="199" y="5378"/>
                  </a:lnTo>
                  <a:lnTo>
                    <a:pt x="168" y="5386"/>
                  </a:lnTo>
                  <a:lnTo>
                    <a:pt x="161" y="5354"/>
                  </a:lnTo>
                  <a:lnTo>
                    <a:pt x="192" y="5346"/>
                  </a:lnTo>
                  <a:close/>
                  <a:moveTo>
                    <a:pt x="199" y="5378"/>
                  </a:moveTo>
                  <a:lnTo>
                    <a:pt x="199" y="5378"/>
                  </a:lnTo>
                  <a:lnTo>
                    <a:pt x="184" y="5382"/>
                  </a:lnTo>
                  <a:lnTo>
                    <a:pt x="199" y="5378"/>
                  </a:lnTo>
                  <a:close/>
                  <a:moveTo>
                    <a:pt x="199" y="5378"/>
                  </a:moveTo>
                  <a:lnTo>
                    <a:pt x="208" y="5419"/>
                  </a:lnTo>
                  <a:lnTo>
                    <a:pt x="176" y="5425"/>
                  </a:lnTo>
                  <a:lnTo>
                    <a:pt x="168" y="5385"/>
                  </a:lnTo>
                  <a:lnTo>
                    <a:pt x="199" y="5378"/>
                  </a:lnTo>
                  <a:close/>
                  <a:moveTo>
                    <a:pt x="178" y="5429"/>
                  </a:moveTo>
                  <a:lnTo>
                    <a:pt x="177" y="5426"/>
                  </a:lnTo>
                  <a:lnTo>
                    <a:pt x="176" y="5425"/>
                  </a:lnTo>
                  <a:lnTo>
                    <a:pt x="192" y="5422"/>
                  </a:lnTo>
                  <a:lnTo>
                    <a:pt x="178" y="5429"/>
                  </a:lnTo>
                  <a:close/>
                  <a:moveTo>
                    <a:pt x="207" y="5414"/>
                  </a:moveTo>
                  <a:lnTo>
                    <a:pt x="223" y="5446"/>
                  </a:lnTo>
                  <a:lnTo>
                    <a:pt x="194" y="5461"/>
                  </a:lnTo>
                  <a:lnTo>
                    <a:pt x="178" y="5429"/>
                  </a:lnTo>
                  <a:lnTo>
                    <a:pt x="207" y="5414"/>
                  </a:lnTo>
                  <a:close/>
                  <a:moveTo>
                    <a:pt x="223" y="5446"/>
                  </a:moveTo>
                  <a:lnTo>
                    <a:pt x="224" y="5449"/>
                  </a:lnTo>
                  <a:lnTo>
                    <a:pt x="224" y="5450"/>
                  </a:lnTo>
                  <a:lnTo>
                    <a:pt x="208" y="5454"/>
                  </a:lnTo>
                  <a:lnTo>
                    <a:pt x="223" y="5446"/>
                  </a:lnTo>
                  <a:close/>
                  <a:moveTo>
                    <a:pt x="224" y="5450"/>
                  </a:moveTo>
                  <a:lnTo>
                    <a:pt x="231" y="5482"/>
                  </a:lnTo>
                  <a:lnTo>
                    <a:pt x="200" y="5489"/>
                  </a:lnTo>
                  <a:lnTo>
                    <a:pt x="193" y="5457"/>
                  </a:lnTo>
                  <a:lnTo>
                    <a:pt x="224" y="5450"/>
                  </a:lnTo>
                  <a:close/>
                  <a:moveTo>
                    <a:pt x="202" y="5493"/>
                  </a:moveTo>
                  <a:lnTo>
                    <a:pt x="200" y="5492"/>
                  </a:lnTo>
                  <a:lnTo>
                    <a:pt x="200" y="5489"/>
                  </a:lnTo>
                  <a:lnTo>
                    <a:pt x="216" y="5486"/>
                  </a:lnTo>
                  <a:lnTo>
                    <a:pt x="202" y="5493"/>
                  </a:lnTo>
                  <a:close/>
                  <a:moveTo>
                    <a:pt x="230" y="5478"/>
                  </a:moveTo>
                  <a:lnTo>
                    <a:pt x="246" y="5510"/>
                  </a:lnTo>
                  <a:lnTo>
                    <a:pt x="218" y="5525"/>
                  </a:lnTo>
                  <a:lnTo>
                    <a:pt x="202" y="5493"/>
                  </a:lnTo>
                  <a:lnTo>
                    <a:pt x="230" y="5478"/>
                  </a:lnTo>
                  <a:close/>
                  <a:moveTo>
                    <a:pt x="246" y="5510"/>
                  </a:moveTo>
                  <a:lnTo>
                    <a:pt x="247" y="5513"/>
                  </a:lnTo>
                  <a:lnTo>
                    <a:pt x="247" y="5514"/>
                  </a:lnTo>
                  <a:lnTo>
                    <a:pt x="232" y="5518"/>
                  </a:lnTo>
                  <a:lnTo>
                    <a:pt x="246" y="5510"/>
                  </a:lnTo>
                  <a:close/>
                  <a:moveTo>
                    <a:pt x="247" y="5514"/>
                  </a:moveTo>
                  <a:lnTo>
                    <a:pt x="256" y="5546"/>
                  </a:lnTo>
                  <a:lnTo>
                    <a:pt x="225" y="5553"/>
                  </a:lnTo>
                  <a:lnTo>
                    <a:pt x="216" y="5521"/>
                  </a:lnTo>
                  <a:lnTo>
                    <a:pt x="247" y="5514"/>
                  </a:lnTo>
                  <a:close/>
                  <a:moveTo>
                    <a:pt x="226" y="5557"/>
                  </a:moveTo>
                  <a:lnTo>
                    <a:pt x="225" y="5556"/>
                  </a:lnTo>
                  <a:lnTo>
                    <a:pt x="225" y="5553"/>
                  </a:lnTo>
                  <a:lnTo>
                    <a:pt x="240" y="5550"/>
                  </a:lnTo>
                  <a:lnTo>
                    <a:pt x="226" y="5557"/>
                  </a:lnTo>
                  <a:close/>
                  <a:moveTo>
                    <a:pt x="255" y="5542"/>
                  </a:moveTo>
                  <a:lnTo>
                    <a:pt x="271" y="5574"/>
                  </a:lnTo>
                  <a:lnTo>
                    <a:pt x="242" y="5589"/>
                  </a:lnTo>
                  <a:lnTo>
                    <a:pt x="226" y="5557"/>
                  </a:lnTo>
                  <a:lnTo>
                    <a:pt x="255" y="5542"/>
                  </a:lnTo>
                  <a:close/>
                  <a:moveTo>
                    <a:pt x="271" y="5574"/>
                  </a:moveTo>
                  <a:lnTo>
                    <a:pt x="271" y="5577"/>
                  </a:lnTo>
                  <a:lnTo>
                    <a:pt x="272" y="5578"/>
                  </a:lnTo>
                  <a:lnTo>
                    <a:pt x="256" y="5582"/>
                  </a:lnTo>
                  <a:lnTo>
                    <a:pt x="271" y="5574"/>
                  </a:lnTo>
                  <a:close/>
                  <a:moveTo>
                    <a:pt x="272" y="5578"/>
                  </a:moveTo>
                  <a:lnTo>
                    <a:pt x="279" y="5610"/>
                  </a:lnTo>
                  <a:lnTo>
                    <a:pt x="248" y="5617"/>
                  </a:lnTo>
                  <a:lnTo>
                    <a:pt x="241" y="5585"/>
                  </a:lnTo>
                  <a:lnTo>
                    <a:pt x="272" y="5578"/>
                  </a:lnTo>
                  <a:close/>
                  <a:moveTo>
                    <a:pt x="279" y="5610"/>
                  </a:moveTo>
                  <a:lnTo>
                    <a:pt x="288" y="5642"/>
                  </a:lnTo>
                  <a:lnTo>
                    <a:pt x="257" y="5649"/>
                  </a:lnTo>
                  <a:lnTo>
                    <a:pt x="248" y="5617"/>
                  </a:lnTo>
                  <a:lnTo>
                    <a:pt x="279" y="5610"/>
                  </a:lnTo>
                  <a:close/>
                  <a:moveTo>
                    <a:pt x="258" y="5654"/>
                  </a:moveTo>
                  <a:lnTo>
                    <a:pt x="257" y="5652"/>
                  </a:lnTo>
                  <a:lnTo>
                    <a:pt x="257" y="5649"/>
                  </a:lnTo>
                  <a:lnTo>
                    <a:pt x="272" y="5646"/>
                  </a:lnTo>
                  <a:lnTo>
                    <a:pt x="258" y="5654"/>
                  </a:lnTo>
                  <a:close/>
                  <a:moveTo>
                    <a:pt x="285" y="5637"/>
                  </a:moveTo>
                  <a:lnTo>
                    <a:pt x="301" y="5660"/>
                  </a:lnTo>
                  <a:lnTo>
                    <a:pt x="274" y="5679"/>
                  </a:lnTo>
                  <a:lnTo>
                    <a:pt x="258" y="5654"/>
                  </a:lnTo>
                  <a:lnTo>
                    <a:pt x="285" y="5637"/>
                  </a:lnTo>
                  <a:close/>
                  <a:moveTo>
                    <a:pt x="301" y="5660"/>
                  </a:moveTo>
                  <a:lnTo>
                    <a:pt x="303" y="5663"/>
                  </a:lnTo>
                  <a:lnTo>
                    <a:pt x="304" y="5665"/>
                  </a:lnTo>
                  <a:lnTo>
                    <a:pt x="288" y="5670"/>
                  </a:lnTo>
                  <a:lnTo>
                    <a:pt x="301" y="5660"/>
                  </a:lnTo>
                  <a:close/>
                  <a:moveTo>
                    <a:pt x="304" y="5665"/>
                  </a:moveTo>
                  <a:lnTo>
                    <a:pt x="311" y="5697"/>
                  </a:lnTo>
                  <a:lnTo>
                    <a:pt x="280" y="5706"/>
                  </a:lnTo>
                  <a:lnTo>
                    <a:pt x="273" y="5674"/>
                  </a:lnTo>
                  <a:lnTo>
                    <a:pt x="304" y="5665"/>
                  </a:lnTo>
                  <a:close/>
                  <a:moveTo>
                    <a:pt x="283" y="5711"/>
                  </a:moveTo>
                  <a:lnTo>
                    <a:pt x="282" y="5709"/>
                  </a:lnTo>
                  <a:lnTo>
                    <a:pt x="280" y="5706"/>
                  </a:lnTo>
                  <a:lnTo>
                    <a:pt x="297" y="5702"/>
                  </a:lnTo>
                  <a:lnTo>
                    <a:pt x="283" y="5711"/>
                  </a:lnTo>
                  <a:close/>
                  <a:moveTo>
                    <a:pt x="309" y="5693"/>
                  </a:moveTo>
                  <a:lnTo>
                    <a:pt x="325" y="5717"/>
                  </a:lnTo>
                  <a:lnTo>
                    <a:pt x="299" y="5734"/>
                  </a:lnTo>
                  <a:lnTo>
                    <a:pt x="283" y="5711"/>
                  </a:lnTo>
                  <a:lnTo>
                    <a:pt x="309" y="5693"/>
                  </a:lnTo>
                  <a:close/>
                  <a:moveTo>
                    <a:pt x="325" y="5717"/>
                  </a:moveTo>
                  <a:lnTo>
                    <a:pt x="326" y="5718"/>
                  </a:lnTo>
                  <a:lnTo>
                    <a:pt x="327" y="5721"/>
                  </a:lnTo>
                  <a:lnTo>
                    <a:pt x="313" y="5726"/>
                  </a:lnTo>
                  <a:lnTo>
                    <a:pt x="325" y="5717"/>
                  </a:lnTo>
                  <a:close/>
                  <a:moveTo>
                    <a:pt x="327" y="5721"/>
                  </a:moveTo>
                  <a:lnTo>
                    <a:pt x="335" y="5744"/>
                  </a:lnTo>
                  <a:lnTo>
                    <a:pt x="305" y="5755"/>
                  </a:lnTo>
                  <a:lnTo>
                    <a:pt x="297" y="5731"/>
                  </a:lnTo>
                  <a:lnTo>
                    <a:pt x="327" y="5721"/>
                  </a:lnTo>
                  <a:close/>
                  <a:moveTo>
                    <a:pt x="306" y="5757"/>
                  </a:moveTo>
                  <a:lnTo>
                    <a:pt x="305" y="5755"/>
                  </a:lnTo>
                  <a:lnTo>
                    <a:pt x="320" y="5750"/>
                  </a:lnTo>
                  <a:lnTo>
                    <a:pt x="306" y="5757"/>
                  </a:lnTo>
                  <a:close/>
                  <a:moveTo>
                    <a:pt x="335" y="5743"/>
                  </a:moveTo>
                  <a:lnTo>
                    <a:pt x="351" y="5775"/>
                  </a:lnTo>
                  <a:lnTo>
                    <a:pt x="322" y="5789"/>
                  </a:lnTo>
                  <a:lnTo>
                    <a:pt x="306" y="5757"/>
                  </a:lnTo>
                  <a:lnTo>
                    <a:pt x="335" y="5743"/>
                  </a:lnTo>
                  <a:close/>
                  <a:moveTo>
                    <a:pt x="351" y="5775"/>
                  </a:moveTo>
                  <a:lnTo>
                    <a:pt x="351" y="5776"/>
                  </a:lnTo>
                  <a:lnTo>
                    <a:pt x="336" y="5782"/>
                  </a:lnTo>
                  <a:lnTo>
                    <a:pt x="351" y="5775"/>
                  </a:lnTo>
                  <a:close/>
                  <a:moveTo>
                    <a:pt x="351" y="5776"/>
                  </a:moveTo>
                  <a:lnTo>
                    <a:pt x="359" y="5801"/>
                  </a:lnTo>
                  <a:lnTo>
                    <a:pt x="329" y="5811"/>
                  </a:lnTo>
                  <a:lnTo>
                    <a:pt x="321" y="5787"/>
                  </a:lnTo>
                  <a:lnTo>
                    <a:pt x="351" y="5776"/>
                  </a:lnTo>
                  <a:close/>
                  <a:moveTo>
                    <a:pt x="359" y="5801"/>
                  </a:moveTo>
                  <a:lnTo>
                    <a:pt x="367" y="5824"/>
                  </a:lnTo>
                  <a:lnTo>
                    <a:pt x="337" y="5835"/>
                  </a:lnTo>
                  <a:lnTo>
                    <a:pt x="329" y="5811"/>
                  </a:lnTo>
                  <a:lnTo>
                    <a:pt x="359" y="5801"/>
                  </a:lnTo>
                  <a:close/>
                  <a:moveTo>
                    <a:pt x="338" y="5839"/>
                  </a:moveTo>
                  <a:lnTo>
                    <a:pt x="337" y="5837"/>
                  </a:lnTo>
                  <a:lnTo>
                    <a:pt x="337" y="5835"/>
                  </a:lnTo>
                  <a:lnTo>
                    <a:pt x="352" y="5829"/>
                  </a:lnTo>
                  <a:lnTo>
                    <a:pt x="338" y="5839"/>
                  </a:lnTo>
                  <a:close/>
                  <a:moveTo>
                    <a:pt x="365" y="5821"/>
                  </a:moveTo>
                  <a:lnTo>
                    <a:pt x="381" y="5845"/>
                  </a:lnTo>
                  <a:lnTo>
                    <a:pt x="354" y="5863"/>
                  </a:lnTo>
                  <a:lnTo>
                    <a:pt x="338" y="5839"/>
                  </a:lnTo>
                  <a:lnTo>
                    <a:pt x="365" y="5821"/>
                  </a:lnTo>
                  <a:close/>
                  <a:moveTo>
                    <a:pt x="381" y="5845"/>
                  </a:moveTo>
                  <a:lnTo>
                    <a:pt x="383" y="5846"/>
                  </a:lnTo>
                  <a:lnTo>
                    <a:pt x="383" y="5849"/>
                  </a:lnTo>
                  <a:lnTo>
                    <a:pt x="368" y="5854"/>
                  </a:lnTo>
                  <a:lnTo>
                    <a:pt x="381" y="5845"/>
                  </a:lnTo>
                  <a:close/>
                  <a:moveTo>
                    <a:pt x="383" y="5849"/>
                  </a:moveTo>
                  <a:lnTo>
                    <a:pt x="391" y="5872"/>
                  </a:lnTo>
                  <a:lnTo>
                    <a:pt x="361" y="5883"/>
                  </a:lnTo>
                  <a:lnTo>
                    <a:pt x="353" y="5859"/>
                  </a:lnTo>
                  <a:lnTo>
                    <a:pt x="383" y="5849"/>
                  </a:lnTo>
                  <a:close/>
                  <a:moveTo>
                    <a:pt x="363" y="5887"/>
                  </a:moveTo>
                  <a:lnTo>
                    <a:pt x="362" y="5885"/>
                  </a:lnTo>
                  <a:lnTo>
                    <a:pt x="361" y="5883"/>
                  </a:lnTo>
                  <a:lnTo>
                    <a:pt x="377" y="5877"/>
                  </a:lnTo>
                  <a:lnTo>
                    <a:pt x="363" y="5887"/>
                  </a:lnTo>
                  <a:close/>
                  <a:moveTo>
                    <a:pt x="389" y="5869"/>
                  </a:moveTo>
                  <a:lnTo>
                    <a:pt x="405" y="5893"/>
                  </a:lnTo>
                  <a:lnTo>
                    <a:pt x="379" y="5911"/>
                  </a:lnTo>
                  <a:lnTo>
                    <a:pt x="363" y="5887"/>
                  </a:lnTo>
                  <a:lnTo>
                    <a:pt x="389" y="5869"/>
                  </a:lnTo>
                  <a:close/>
                  <a:moveTo>
                    <a:pt x="405" y="5893"/>
                  </a:moveTo>
                  <a:lnTo>
                    <a:pt x="406" y="5895"/>
                  </a:lnTo>
                  <a:lnTo>
                    <a:pt x="407" y="5897"/>
                  </a:lnTo>
                  <a:lnTo>
                    <a:pt x="393" y="5902"/>
                  </a:lnTo>
                  <a:lnTo>
                    <a:pt x="405" y="5893"/>
                  </a:lnTo>
                  <a:close/>
                  <a:moveTo>
                    <a:pt x="407" y="5897"/>
                  </a:moveTo>
                  <a:lnTo>
                    <a:pt x="415" y="5920"/>
                  </a:lnTo>
                  <a:lnTo>
                    <a:pt x="385" y="5930"/>
                  </a:lnTo>
                  <a:lnTo>
                    <a:pt x="377" y="5907"/>
                  </a:lnTo>
                  <a:lnTo>
                    <a:pt x="407" y="5897"/>
                  </a:lnTo>
                  <a:close/>
                  <a:moveTo>
                    <a:pt x="386" y="5935"/>
                  </a:moveTo>
                  <a:lnTo>
                    <a:pt x="385" y="5933"/>
                  </a:lnTo>
                  <a:lnTo>
                    <a:pt x="385" y="5930"/>
                  </a:lnTo>
                  <a:lnTo>
                    <a:pt x="400" y="5925"/>
                  </a:lnTo>
                  <a:lnTo>
                    <a:pt x="386" y="5935"/>
                  </a:lnTo>
                  <a:close/>
                  <a:moveTo>
                    <a:pt x="413" y="5917"/>
                  </a:moveTo>
                  <a:lnTo>
                    <a:pt x="430" y="5941"/>
                  </a:lnTo>
                  <a:lnTo>
                    <a:pt x="402" y="5959"/>
                  </a:lnTo>
                  <a:lnTo>
                    <a:pt x="386" y="5935"/>
                  </a:lnTo>
                  <a:lnTo>
                    <a:pt x="413" y="5917"/>
                  </a:lnTo>
                  <a:close/>
                  <a:moveTo>
                    <a:pt x="430" y="5941"/>
                  </a:moveTo>
                  <a:lnTo>
                    <a:pt x="431" y="5943"/>
                  </a:lnTo>
                  <a:lnTo>
                    <a:pt x="431" y="5945"/>
                  </a:lnTo>
                  <a:lnTo>
                    <a:pt x="416" y="5950"/>
                  </a:lnTo>
                  <a:lnTo>
                    <a:pt x="430" y="5941"/>
                  </a:lnTo>
                  <a:close/>
                  <a:moveTo>
                    <a:pt x="431" y="5945"/>
                  </a:moveTo>
                  <a:lnTo>
                    <a:pt x="439" y="5968"/>
                  </a:lnTo>
                  <a:lnTo>
                    <a:pt x="409" y="5978"/>
                  </a:lnTo>
                  <a:lnTo>
                    <a:pt x="401" y="5955"/>
                  </a:lnTo>
                  <a:lnTo>
                    <a:pt x="431" y="5945"/>
                  </a:lnTo>
                  <a:close/>
                  <a:moveTo>
                    <a:pt x="439" y="5968"/>
                  </a:moveTo>
                  <a:lnTo>
                    <a:pt x="447" y="5993"/>
                  </a:lnTo>
                  <a:lnTo>
                    <a:pt x="417" y="6003"/>
                  </a:lnTo>
                  <a:lnTo>
                    <a:pt x="409" y="5978"/>
                  </a:lnTo>
                  <a:lnTo>
                    <a:pt x="439" y="5968"/>
                  </a:lnTo>
                  <a:close/>
                  <a:moveTo>
                    <a:pt x="418" y="6007"/>
                  </a:moveTo>
                  <a:lnTo>
                    <a:pt x="417" y="6005"/>
                  </a:lnTo>
                  <a:lnTo>
                    <a:pt x="417" y="6003"/>
                  </a:lnTo>
                  <a:lnTo>
                    <a:pt x="432" y="5998"/>
                  </a:lnTo>
                  <a:lnTo>
                    <a:pt x="418" y="6007"/>
                  </a:lnTo>
                  <a:close/>
                  <a:moveTo>
                    <a:pt x="446" y="5989"/>
                  </a:moveTo>
                  <a:lnTo>
                    <a:pt x="462" y="6013"/>
                  </a:lnTo>
                  <a:lnTo>
                    <a:pt x="434" y="6031"/>
                  </a:lnTo>
                  <a:lnTo>
                    <a:pt x="418" y="6007"/>
                  </a:lnTo>
                  <a:lnTo>
                    <a:pt x="446" y="5989"/>
                  </a:lnTo>
                  <a:close/>
                  <a:moveTo>
                    <a:pt x="462" y="6013"/>
                  </a:moveTo>
                  <a:lnTo>
                    <a:pt x="463" y="6015"/>
                  </a:lnTo>
                  <a:lnTo>
                    <a:pt x="448" y="6021"/>
                  </a:lnTo>
                  <a:lnTo>
                    <a:pt x="462" y="6013"/>
                  </a:lnTo>
                  <a:close/>
                  <a:moveTo>
                    <a:pt x="463" y="6015"/>
                  </a:moveTo>
                  <a:lnTo>
                    <a:pt x="470" y="6031"/>
                  </a:lnTo>
                  <a:lnTo>
                    <a:pt x="442" y="6045"/>
                  </a:lnTo>
                  <a:lnTo>
                    <a:pt x="433" y="6029"/>
                  </a:lnTo>
                  <a:lnTo>
                    <a:pt x="463" y="6015"/>
                  </a:lnTo>
                  <a:close/>
                  <a:moveTo>
                    <a:pt x="443" y="6047"/>
                  </a:moveTo>
                  <a:lnTo>
                    <a:pt x="442" y="6045"/>
                  </a:lnTo>
                  <a:lnTo>
                    <a:pt x="457" y="6037"/>
                  </a:lnTo>
                  <a:lnTo>
                    <a:pt x="443" y="6047"/>
                  </a:lnTo>
                  <a:close/>
                  <a:moveTo>
                    <a:pt x="469" y="6029"/>
                  </a:moveTo>
                  <a:lnTo>
                    <a:pt x="485" y="6053"/>
                  </a:lnTo>
                  <a:lnTo>
                    <a:pt x="459" y="6071"/>
                  </a:lnTo>
                  <a:lnTo>
                    <a:pt x="443" y="6047"/>
                  </a:lnTo>
                  <a:lnTo>
                    <a:pt x="469" y="6029"/>
                  </a:lnTo>
                  <a:close/>
                  <a:moveTo>
                    <a:pt x="485" y="6053"/>
                  </a:moveTo>
                  <a:lnTo>
                    <a:pt x="486" y="6055"/>
                  </a:lnTo>
                  <a:lnTo>
                    <a:pt x="487" y="6057"/>
                  </a:lnTo>
                  <a:lnTo>
                    <a:pt x="473" y="6062"/>
                  </a:lnTo>
                  <a:lnTo>
                    <a:pt x="485" y="6053"/>
                  </a:lnTo>
                  <a:close/>
                  <a:moveTo>
                    <a:pt x="487" y="6057"/>
                  </a:moveTo>
                  <a:lnTo>
                    <a:pt x="495" y="6081"/>
                  </a:lnTo>
                  <a:lnTo>
                    <a:pt x="465" y="6090"/>
                  </a:lnTo>
                  <a:lnTo>
                    <a:pt x="457" y="6067"/>
                  </a:lnTo>
                  <a:lnTo>
                    <a:pt x="487" y="6057"/>
                  </a:lnTo>
                  <a:close/>
                  <a:moveTo>
                    <a:pt x="469" y="6097"/>
                  </a:moveTo>
                  <a:lnTo>
                    <a:pt x="466" y="6094"/>
                  </a:lnTo>
                  <a:lnTo>
                    <a:pt x="465" y="6090"/>
                  </a:lnTo>
                  <a:lnTo>
                    <a:pt x="480" y="6085"/>
                  </a:lnTo>
                  <a:lnTo>
                    <a:pt x="469" y="6097"/>
                  </a:lnTo>
                  <a:close/>
                  <a:moveTo>
                    <a:pt x="491" y="6074"/>
                  </a:moveTo>
                  <a:lnTo>
                    <a:pt x="507" y="6090"/>
                  </a:lnTo>
                  <a:lnTo>
                    <a:pt x="485" y="6113"/>
                  </a:lnTo>
                  <a:lnTo>
                    <a:pt x="469" y="6097"/>
                  </a:lnTo>
                  <a:lnTo>
                    <a:pt x="491" y="6074"/>
                  </a:lnTo>
                  <a:close/>
                  <a:moveTo>
                    <a:pt x="507" y="6090"/>
                  </a:moveTo>
                  <a:lnTo>
                    <a:pt x="510" y="6093"/>
                  </a:lnTo>
                  <a:lnTo>
                    <a:pt x="511" y="6097"/>
                  </a:lnTo>
                  <a:lnTo>
                    <a:pt x="496" y="6101"/>
                  </a:lnTo>
                  <a:lnTo>
                    <a:pt x="507" y="6090"/>
                  </a:lnTo>
                  <a:close/>
                  <a:moveTo>
                    <a:pt x="511" y="6097"/>
                  </a:moveTo>
                  <a:lnTo>
                    <a:pt x="519" y="6121"/>
                  </a:lnTo>
                  <a:lnTo>
                    <a:pt x="489" y="6131"/>
                  </a:lnTo>
                  <a:lnTo>
                    <a:pt x="481" y="6106"/>
                  </a:lnTo>
                  <a:lnTo>
                    <a:pt x="511" y="6097"/>
                  </a:lnTo>
                  <a:close/>
                  <a:moveTo>
                    <a:pt x="490" y="6134"/>
                  </a:moveTo>
                  <a:lnTo>
                    <a:pt x="489" y="6131"/>
                  </a:lnTo>
                  <a:lnTo>
                    <a:pt x="505" y="6126"/>
                  </a:lnTo>
                  <a:lnTo>
                    <a:pt x="490" y="6134"/>
                  </a:lnTo>
                  <a:close/>
                  <a:moveTo>
                    <a:pt x="518" y="6119"/>
                  </a:moveTo>
                  <a:lnTo>
                    <a:pt x="527" y="6135"/>
                  </a:lnTo>
                  <a:lnTo>
                    <a:pt x="497" y="6150"/>
                  </a:lnTo>
                  <a:lnTo>
                    <a:pt x="490" y="6134"/>
                  </a:lnTo>
                  <a:lnTo>
                    <a:pt x="518" y="6119"/>
                  </a:lnTo>
                  <a:close/>
                  <a:moveTo>
                    <a:pt x="498" y="6151"/>
                  </a:moveTo>
                  <a:lnTo>
                    <a:pt x="497" y="6150"/>
                  </a:lnTo>
                  <a:lnTo>
                    <a:pt x="512" y="6142"/>
                  </a:lnTo>
                  <a:lnTo>
                    <a:pt x="498" y="6151"/>
                  </a:lnTo>
                  <a:close/>
                  <a:moveTo>
                    <a:pt x="526" y="6134"/>
                  </a:moveTo>
                  <a:lnTo>
                    <a:pt x="542" y="6157"/>
                  </a:lnTo>
                  <a:lnTo>
                    <a:pt x="514" y="6174"/>
                  </a:lnTo>
                  <a:lnTo>
                    <a:pt x="498" y="6151"/>
                  </a:lnTo>
                  <a:lnTo>
                    <a:pt x="526" y="6134"/>
                  </a:lnTo>
                  <a:close/>
                  <a:moveTo>
                    <a:pt x="542" y="6157"/>
                  </a:moveTo>
                  <a:lnTo>
                    <a:pt x="543" y="6158"/>
                  </a:lnTo>
                  <a:lnTo>
                    <a:pt x="528" y="6166"/>
                  </a:lnTo>
                  <a:lnTo>
                    <a:pt x="542" y="6157"/>
                  </a:lnTo>
                  <a:close/>
                  <a:moveTo>
                    <a:pt x="543" y="6158"/>
                  </a:moveTo>
                  <a:lnTo>
                    <a:pt x="550" y="6174"/>
                  </a:lnTo>
                  <a:lnTo>
                    <a:pt x="522" y="6189"/>
                  </a:lnTo>
                  <a:lnTo>
                    <a:pt x="513" y="6173"/>
                  </a:lnTo>
                  <a:lnTo>
                    <a:pt x="543" y="6158"/>
                  </a:lnTo>
                  <a:close/>
                  <a:moveTo>
                    <a:pt x="523" y="6190"/>
                  </a:moveTo>
                  <a:lnTo>
                    <a:pt x="522" y="6189"/>
                  </a:lnTo>
                  <a:lnTo>
                    <a:pt x="537" y="6182"/>
                  </a:lnTo>
                  <a:lnTo>
                    <a:pt x="523" y="6190"/>
                  </a:lnTo>
                  <a:close/>
                  <a:moveTo>
                    <a:pt x="549" y="6173"/>
                  </a:moveTo>
                  <a:lnTo>
                    <a:pt x="565" y="6198"/>
                  </a:lnTo>
                  <a:lnTo>
                    <a:pt x="539" y="6215"/>
                  </a:lnTo>
                  <a:lnTo>
                    <a:pt x="523" y="6190"/>
                  </a:lnTo>
                  <a:lnTo>
                    <a:pt x="549" y="6173"/>
                  </a:lnTo>
                  <a:close/>
                  <a:moveTo>
                    <a:pt x="565" y="6198"/>
                  </a:moveTo>
                  <a:lnTo>
                    <a:pt x="566" y="6199"/>
                  </a:lnTo>
                  <a:lnTo>
                    <a:pt x="551" y="6206"/>
                  </a:lnTo>
                  <a:lnTo>
                    <a:pt x="565" y="6198"/>
                  </a:lnTo>
                  <a:close/>
                  <a:moveTo>
                    <a:pt x="566" y="6199"/>
                  </a:moveTo>
                  <a:lnTo>
                    <a:pt x="575" y="6215"/>
                  </a:lnTo>
                  <a:lnTo>
                    <a:pt x="545" y="6228"/>
                  </a:lnTo>
                  <a:lnTo>
                    <a:pt x="538" y="6214"/>
                  </a:lnTo>
                  <a:lnTo>
                    <a:pt x="566" y="6199"/>
                  </a:lnTo>
                  <a:close/>
                  <a:moveTo>
                    <a:pt x="549" y="6233"/>
                  </a:moveTo>
                  <a:lnTo>
                    <a:pt x="546" y="6232"/>
                  </a:lnTo>
                  <a:lnTo>
                    <a:pt x="545" y="6228"/>
                  </a:lnTo>
                  <a:lnTo>
                    <a:pt x="560" y="6222"/>
                  </a:lnTo>
                  <a:lnTo>
                    <a:pt x="549" y="6233"/>
                  </a:lnTo>
                  <a:close/>
                  <a:moveTo>
                    <a:pt x="571" y="6211"/>
                  </a:moveTo>
                  <a:lnTo>
                    <a:pt x="587" y="6227"/>
                  </a:lnTo>
                  <a:lnTo>
                    <a:pt x="565" y="6249"/>
                  </a:lnTo>
                  <a:lnTo>
                    <a:pt x="549" y="6233"/>
                  </a:lnTo>
                  <a:lnTo>
                    <a:pt x="571" y="6211"/>
                  </a:lnTo>
                  <a:close/>
                  <a:moveTo>
                    <a:pt x="587" y="6227"/>
                  </a:moveTo>
                  <a:lnTo>
                    <a:pt x="590" y="6230"/>
                  </a:lnTo>
                  <a:lnTo>
                    <a:pt x="591" y="6233"/>
                  </a:lnTo>
                  <a:lnTo>
                    <a:pt x="576" y="6238"/>
                  </a:lnTo>
                  <a:lnTo>
                    <a:pt x="587" y="6227"/>
                  </a:lnTo>
                  <a:close/>
                  <a:moveTo>
                    <a:pt x="591" y="6233"/>
                  </a:moveTo>
                  <a:lnTo>
                    <a:pt x="599" y="6257"/>
                  </a:lnTo>
                  <a:lnTo>
                    <a:pt x="569" y="6267"/>
                  </a:lnTo>
                  <a:lnTo>
                    <a:pt x="561" y="6243"/>
                  </a:lnTo>
                  <a:lnTo>
                    <a:pt x="591" y="6233"/>
                  </a:lnTo>
                  <a:close/>
                  <a:moveTo>
                    <a:pt x="572" y="6273"/>
                  </a:moveTo>
                  <a:lnTo>
                    <a:pt x="570" y="6270"/>
                  </a:lnTo>
                  <a:lnTo>
                    <a:pt x="569" y="6267"/>
                  </a:lnTo>
                  <a:lnTo>
                    <a:pt x="583" y="6262"/>
                  </a:lnTo>
                  <a:lnTo>
                    <a:pt x="572" y="6273"/>
                  </a:lnTo>
                  <a:close/>
                  <a:moveTo>
                    <a:pt x="596" y="6251"/>
                  </a:moveTo>
                  <a:lnTo>
                    <a:pt x="612" y="6267"/>
                  </a:lnTo>
                  <a:lnTo>
                    <a:pt x="588" y="6289"/>
                  </a:lnTo>
                  <a:lnTo>
                    <a:pt x="572" y="6273"/>
                  </a:lnTo>
                  <a:lnTo>
                    <a:pt x="596" y="6251"/>
                  </a:lnTo>
                  <a:close/>
                  <a:moveTo>
                    <a:pt x="612" y="6267"/>
                  </a:moveTo>
                  <a:lnTo>
                    <a:pt x="613" y="6268"/>
                  </a:lnTo>
                  <a:lnTo>
                    <a:pt x="614" y="6270"/>
                  </a:lnTo>
                  <a:lnTo>
                    <a:pt x="599" y="6278"/>
                  </a:lnTo>
                  <a:lnTo>
                    <a:pt x="612" y="6267"/>
                  </a:lnTo>
                  <a:close/>
                  <a:moveTo>
                    <a:pt x="614" y="6270"/>
                  </a:moveTo>
                  <a:lnTo>
                    <a:pt x="623" y="6286"/>
                  </a:lnTo>
                  <a:lnTo>
                    <a:pt x="593" y="6301"/>
                  </a:lnTo>
                  <a:lnTo>
                    <a:pt x="586" y="6285"/>
                  </a:lnTo>
                  <a:lnTo>
                    <a:pt x="614" y="6270"/>
                  </a:lnTo>
                  <a:close/>
                  <a:moveTo>
                    <a:pt x="623" y="6286"/>
                  </a:moveTo>
                  <a:lnTo>
                    <a:pt x="630" y="6302"/>
                  </a:lnTo>
                  <a:lnTo>
                    <a:pt x="602" y="6317"/>
                  </a:lnTo>
                  <a:lnTo>
                    <a:pt x="593" y="6301"/>
                  </a:lnTo>
                  <a:lnTo>
                    <a:pt x="623" y="6286"/>
                  </a:lnTo>
                  <a:close/>
                  <a:moveTo>
                    <a:pt x="603" y="6318"/>
                  </a:moveTo>
                  <a:lnTo>
                    <a:pt x="602" y="6317"/>
                  </a:lnTo>
                  <a:lnTo>
                    <a:pt x="615" y="6310"/>
                  </a:lnTo>
                  <a:lnTo>
                    <a:pt x="603" y="6318"/>
                  </a:lnTo>
                  <a:close/>
                  <a:moveTo>
                    <a:pt x="629" y="6301"/>
                  </a:moveTo>
                  <a:lnTo>
                    <a:pt x="645" y="6324"/>
                  </a:lnTo>
                  <a:lnTo>
                    <a:pt x="619" y="6343"/>
                  </a:lnTo>
                  <a:lnTo>
                    <a:pt x="603" y="6318"/>
                  </a:lnTo>
                  <a:lnTo>
                    <a:pt x="629" y="6301"/>
                  </a:lnTo>
                  <a:close/>
                  <a:moveTo>
                    <a:pt x="645" y="6324"/>
                  </a:moveTo>
                  <a:lnTo>
                    <a:pt x="646" y="6327"/>
                  </a:lnTo>
                  <a:lnTo>
                    <a:pt x="631" y="6334"/>
                  </a:lnTo>
                  <a:lnTo>
                    <a:pt x="645" y="6324"/>
                  </a:lnTo>
                  <a:close/>
                  <a:moveTo>
                    <a:pt x="646" y="6327"/>
                  </a:moveTo>
                  <a:lnTo>
                    <a:pt x="655" y="6343"/>
                  </a:lnTo>
                  <a:lnTo>
                    <a:pt x="625" y="6356"/>
                  </a:lnTo>
                  <a:lnTo>
                    <a:pt x="618" y="6340"/>
                  </a:lnTo>
                  <a:lnTo>
                    <a:pt x="646" y="6327"/>
                  </a:lnTo>
                  <a:close/>
                  <a:moveTo>
                    <a:pt x="629" y="6361"/>
                  </a:moveTo>
                  <a:lnTo>
                    <a:pt x="627" y="6359"/>
                  </a:lnTo>
                  <a:lnTo>
                    <a:pt x="625" y="6356"/>
                  </a:lnTo>
                  <a:lnTo>
                    <a:pt x="640" y="6350"/>
                  </a:lnTo>
                  <a:lnTo>
                    <a:pt x="629" y="6361"/>
                  </a:lnTo>
                  <a:close/>
                  <a:moveTo>
                    <a:pt x="651" y="6338"/>
                  </a:moveTo>
                  <a:lnTo>
                    <a:pt x="667" y="6354"/>
                  </a:lnTo>
                  <a:lnTo>
                    <a:pt x="645" y="6377"/>
                  </a:lnTo>
                  <a:lnTo>
                    <a:pt x="629" y="6361"/>
                  </a:lnTo>
                  <a:lnTo>
                    <a:pt x="651" y="6338"/>
                  </a:lnTo>
                  <a:close/>
                  <a:moveTo>
                    <a:pt x="667" y="6354"/>
                  </a:moveTo>
                  <a:lnTo>
                    <a:pt x="668" y="6356"/>
                  </a:lnTo>
                  <a:lnTo>
                    <a:pt x="670" y="6359"/>
                  </a:lnTo>
                  <a:lnTo>
                    <a:pt x="656" y="6366"/>
                  </a:lnTo>
                  <a:lnTo>
                    <a:pt x="667" y="6354"/>
                  </a:lnTo>
                  <a:close/>
                  <a:moveTo>
                    <a:pt x="670" y="6359"/>
                  </a:moveTo>
                  <a:lnTo>
                    <a:pt x="678" y="6375"/>
                  </a:lnTo>
                  <a:lnTo>
                    <a:pt x="650" y="6388"/>
                  </a:lnTo>
                  <a:lnTo>
                    <a:pt x="641" y="6372"/>
                  </a:lnTo>
                  <a:lnTo>
                    <a:pt x="670" y="6359"/>
                  </a:lnTo>
                  <a:close/>
                  <a:moveTo>
                    <a:pt x="652" y="6393"/>
                  </a:moveTo>
                  <a:lnTo>
                    <a:pt x="651" y="6391"/>
                  </a:lnTo>
                  <a:lnTo>
                    <a:pt x="650" y="6388"/>
                  </a:lnTo>
                  <a:lnTo>
                    <a:pt x="663" y="6382"/>
                  </a:lnTo>
                  <a:lnTo>
                    <a:pt x="652" y="6393"/>
                  </a:lnTo>
                  <a:close/>
                  <a:moveTo>
                    <a:pt x="676" y="6370"/>
                  </a:moveTo>
                  <a:lnTo>
                    <a:pt x="692" y="6386"/>
                  </a:lnTo>
                  <a:lnTo>
                    <a:pt x="668" y="6409"/>
                  </a:lnTo>
                  <a:lnTo>
                    <a:pt x="652" y="6393"/>
                  </a:lnTo>
                  <a:lnTo>
                    <a:pt x="676" y="6370"/>
                  </a:lnTo>
                  <a:close/>
                  <a:moveTo>
                    <a:pt x="692" y="6386"/>
                  </a:moveTo>
                  <a:lnTo>
                    <a:pt x="693" y="6388"/>
                  </a:lnTo>
                  <a:lnTo>
                    <a:pt x="694" y="6391"/>
                  </a:lnTo>
                  <a:lnTo>
                    <a:pt x="680" y="6398"/>
                  </a:lnTo>
                  <a:lnTo>
                    <a:pt x="692" y="6386"/>
                  </a:lnTo>
                  <a:close/>
                  <a:moveTo>
                    <a:pt x="694" y="6391"/>
                  </a:moveTo>
                  <a:lnTo>
                    <a:pt x="703" y="6407"/>
                  </a:lnTo>
                  <a:lnTo>
                    <a:pt x="673" y="6421"/>
                  </a:lnTo>
                  <a:lnTo>
                    <a:pt x="666" y="6404"/>
                  </a:lnTo>
                  <a:lnTo>
                    <a:pt x="694" y="6391"/>
                  </a:lnTo>
                  <a:close/>
                  <a:moveTo>
                    <a:pt x="673" y="6421"/>
                  </a:moveTo>
                  <a:lnTo>
                    <a:pt x="673" y="6421"/>
                  </a:lnTo>
                  <a:lnTo>
                    <a:pt x="688" y="6414"/>
                  </a:lnTo>
                  <a:lnTo>
                    <a:pt x="673" y="6421"/>
                  </a:lnTo>
                  <a:close/>
                  <a:moveTo>
                    <a:pt x="702" y="6407"/>
                  </a:moveTo>
                  <a:lnTo>
                    <a:pt x="710" y="6423"/>
                  </a:lnTo>
                  <a:lnTo>
                    <a:pt x="682" y="6437"/>
                  </a:lnTo>
                  <a:lnTo>
                    <a:pt x="673" y="6421"/>
                  </a:lnTo>
                  <a:lnTo>
                    <a:pt x="702" y="6407"/>
                  </a:lnTo>
                  <a:close/>
                  <a:moveTo>
                    <a:pt x="684" y="6441"/>
                  </a:moveTo>
                  <a:lnTo>
                    <a:pt x="683" y="6439"/>
                  </a:lnTo>
                  <a:lnTo>
                    <a:pt x="682" y="6437"/>
                  </a:lnTo>
                  <a:lnTo>
                    <a:pt x="696" y="6430"/>
                  </a:lnTo>
                  <a:lnTo>
                    <a:pt x="684" y="6441"/>
                  </a:lnTo>
                  <a:close/>
                  <a:moveTo>
                    <a:pt x="708" y="6418"/>
                  </a:moveTo>
                  <a:lnTo>
                    <a:pt x="724" y="6434"/>
                  </a:lnTo>
                  <a:lnTo>
                    <a:pt x="700" y="6457"/>
                  </a:lnTo>
                  <a:lnTo>
                    <a:pt x="684" y="6441"/>
                  </a:lnTo>
                  <a:lnTo>
                    <a:pt x="708" y="6418"/>
                  </a:lnTo>
                  <a:close/>
                  <a:moveTo>
                    <a:pt x="724" y="6434"/>
                  </a:moveTo>
                  <a:lnTo>
                    <a:pt x="725" y="6437"/>
                  </a:lnTo>
                  <a:lnTo>
                    <a:pt x="726" y="6439"/>
                  </a:lnTo>
                  <a:lnTo>
                    <a:pt x="712" y="6446"/>
                  </a:lnTo>
                  <a:lnTo>
                    <a:pt x="724" y="6434"/>
                  </a:lnTo>
                  <a:close/>
                  <a:moveTo>
                    <a:pt x="726" y="6439"/>
                  </a:moveTo>
                  <a:lnTo>
                    <a:pt x="734" y="6455"/>
                  </a:lnTo>
                  <a:lnTo>
                    <a:pt x="705" y="6469"/>
                  </a:lnTo>
                  <a:lnTo>
                    <a:pt x="698" y="6453"/>
                  </a:lnTo>
                  <a:lnTo>
                    <a:pt x="726" y="6439"/>
                  </a:lnTo>
                  <a:close/>
                  <a:moveTo>
                    <a:pt x="709" y="6473"/>
                  </a:moveTo>
                  <a:lnTo>
                    <a:pt x="707" y="6471"/>
                  </a:lnTo>
                  <a:lnTo>
                    <a:pt x="705" y="6469"/>
                  </a:lnTo>
                  <a:lnTo>
                    <a:pt x="720" y="6462"/>
                  </a:lnTo>
                  <a:lnTo>
                    <a:pt x="709" y="6473"/>
                  </a:lnTo>
                  <a:close/>
                  <a:moveTo>
                    <a:pt x="731" y="6450"/>
                  </a:moveTo>
                  <a:lnTo>
                    <a:pt x="747" y="6466"/>
                  </a:lnTo>
                  <a:lnTo>
                    <a:pt x="725" y="6489"/>
                  </a:lnTo>
                  <a:lnTo>
                    <a:pt x="709" y="6473"/>
                  </a:lnTo>
                  <a:lnTo>
                    <a:pt x="731" y="6450"/>
                  </a:lnTo>
                  <a:close/>
                  <a:moveTo>
                    <a:pt x="747" y="6466"/>
                  </a:moveTo>
                  <a:lnTo>
                    <a:pt x="748" y="6469"/>
                  </a:lnTo>
                  <a:lnTo>
                    <a:pt x="750" y="6471"/>
                  </a:lnTo>
                  <a:lnTo>
                    <a:pt x="736" y="6478"/>
                  </a:lnTo>
                  <a:lnTo>
                    <a:pt x="747" y="6466"/>
                  </a:lnTo>
                  <a:close/>
                  <a:moveTo>
                    <a:pt x="750" y="6471"/>
                  </a:moveTo>
                  <a:lnTo>
                    <a:pt x="758" y="6487"/>
                  </a:lnTo>
                  <a:lnTo>
                    <a:pt x="730" y="6501"/>
                  </a:lnTo>
                  <a:lnTo>
                    <a:pt x="721" y="6485"/>
                  </a:lnTo>
                  <a:lnTo>
                    <a:pt x="750" y="6471"/>
                  </a:lnTo>
                  <a:close/>
                  <a:moveTo>
                    <a:pt x="732" y="6506"/>
                  </a:moveTo>
                  <a:lnTo>
                    <a:pt x="731" y="6503"/>
                  </a:lnTo>
                  <a:lnTo>
                    <a:pt x="730" y="6501"/>
                  </a:lnTo>
                  <a:lnTo>
                    <a:pt x="744" y="6494"/>
                  </a:lnTo>
                  <a:lnTo>
                    <a:pt x="732" y="6506"/>
                  </a:lnTo>
                  <a:close/>
                  <a:moveTo>
                    <a:pt x="756" y="6482"/>
                  </a:moveTo>
                  <a:lnTo>
                    <a:pt x="772" y="6498"/>
                  </a:lnTo>
                  <a:lnTo>
                    <a:pt x="748" y="6522"/>
                  </a:lnTo>
                  <a:lnTo>
                    <a:pt x="732" y="6506"/>
                  </a:lnTo>
                  <a:lnTo>
                    <a:pt x="756" y="6482"/>
                  </a:lnTo>
                  <a:close/>
                  <a:moveTo>
                    <a:pt x="772" y="6498"/>
                  </a:moveTo>
                  <a:lnTo>
                    <a:pt x="773" y="6501"/>
                  </a:lnTo>
                  <a:lnTo>
                    <a:pt x="774" y="6503"/>
                  </a:lnTo>
                  <a:lnTo>
                    <a:pt x="760" y="6510"/>
                  </a:lnTo>
                  <a:lnTo>
                    <a:pt x="772" y="6498"/>
                  </a:lnTo>
                  <a:close/>
                  <a:moveTo>
                    <a:pt x="774" y="6503"/>
                  </a:moveTo>
                  <a:lnTo>
                    <a:pt x="782" y="6519"/>
                  </a:lnTo>
                  <a:lnTo>
                    <a:pt x="753" y="6533"/>
                  </a:lnTo>
                  <a:lnTo>
                    <a:pt x="746" y="6517"/>
                  </a:lnTo>
                  <a:lnTo>
                    <a:pt x="774" y="6503"/>
                  </a:lnTo>
                  <a:close/>
                  <a:moveTo>
                    <a:pt x="782" y="6519"/>
                  </a:moveTo>
                  <a:lnTo>
                    <a:pt x="790" y="6535"/>
                  </a:lnTo>
                  <a:lnTo>
                    <a:pt x="762" y="6549"/>
                  </a:lnTo>
                  <a:lnTo>
                    <a:pt x="753" y="6533"/>
                  </a:lnTo>
                  <a:lnTo>
                    <a:pt x="782" y="6519"/>
                  </a:lnTo>
                  <a:close/>
                  <a:moveTo>
                    <a:pt x="764" y="6554"/>
                  </a:moveTo>
                  <a:lnTo>
                    <a:pt x="763" y="6551"/>
                  </a:lnTo>
                  <a:lnTo>
                    <a:pt x="762" y="6549"/>
                  </a:lnTo>
                  <a:lnTo>
                    <a:pt x="776" y="6541"/>
                  </a:lnTo>
                  <a:lnTo>
                    <a:pt x="764" y="6554"/>
                  </a:lnTo>
                  <a:close/>
                  <a:moveTo>
                    <a:pt x="788" y="6530"/>
                  </a:moveTo>
                  <a:lnTo>
                    <a:pt x="804" y="6546"/>
                  </a:lnTo>
                  <a:lnTo>
                    <a:pt x="780" y="6570"/>
                  </a:lnTo>
                  <a:lnTo>
                    <a:pt x="764" y="6554"/>
                  </a:lnTo>
                  <a:lnTo>
                    <a:pt x="788" y="6530"/>
                  </a:lnTo>
                  <a:close/>
                  <a:moveTo>
                    <a:pt x="804" y="6546"/>
                  </a:moveTo>
                  <a:lnTo>
                    <a:pt x="805" y="6549"/>
                  </a:lnTo>
                  <a:lnTo>
                    <a:pt x="806" y="6551"/>
                  </a:lnTo>
                  <a:lnTo>
                    <a:pt x="792" y="6557"/>
                  </a:lnTo>
                  <a:lnTo>
                    <a:pt x="804" y="6546"/>
                  </a:lnTo>
                  <a:close/>
                  <a:moveTo>
                    <a:pt x="806" y="6551"/>
                  </a:moveTo>
                  <a:lnTo>
                    <a:pt x="814" y="6567"/>
                  </a:lnTo>
                  <a:lnTo>
                    <a:pt x="785" y="6581"/>
                  </a:lnTo>
                  <a:lnTo>
                    <a:pt x="778" y="6565"/>
                  </a:lnTo>
                  <a:lnTo>
                    <a:pt x="806" y="6551"/>
                  </a:lnTo>
                  <a:close/>
                  <a:moveTo>
                    <a:pt x="789" y="6586"/>
                  </a:moveTo>
                  <a:lnTo>
                    <a:pt x="787" y="6583"/>
                  </a:lnTo>
                  <a:lnTo>
                    <a:pt x="785" y="6581"/>
                  </a:lnTo>
                  <a:lnTo>
                    <a:pt x="800" y="6573"/>
                  </a:lnTo>
                  <a:lnTo>
                    <a:pt x="789" y="6586"/>
                  </a:lnTo>
                  <a:close/>
                  <a:moveTo>
                    <a:pt x="811" y="6562"/>
                  </a:moveTo>
                  <a:lnTo>
                    <a:pt x="827" y="6578"/>
                  </a:lnTo>
                  <a:lnTo>
                    <a:pt x="805" y="6602"/>
                  </a:lnTo>
                  <a:lnTo>
                    <a:pt x="789" y="6586"/>
                  </a:lnTo>
                  <a:lnTo>
                    <a:pt x="811" y="6562"/>
                  </a:lnTo>
                  <a:close/>
                  <a:moveTo>
                    <a:pt x="827" y="6578"/>
                  </a:moveTo>
                  <a:lnTo>
                    <a:pt x="835" y="6587"/>
                  </a:lnTo>
                  <a:lnTo>
                    <a:pt x="813" y="6609"/>
                  </a:lnTo>
                  <a:lnTo>
                    <a:pt x="805" y="6602"/>
                  </a:lnTo>
                  <a:lnTo>
                    <a:pt x="827" y="6578"/>
                  </a:lnTo>
                  <a:close/>
                  <a:moveTo>
                    <a:pt x="835" y="6587"/>
                  </a:moveTo>
                  <a:lnTo>
                    <a:pt x="851" y="6603"/>
                  </a:lnTo>
                  <a:lnTo>
                    <a:pt x="829" y="6625"/>
                  </a:lnTo>
                  <a:lnTo>
                    <a:pt x="813" y="6609"/>
                  </a:lnTo>
                  <a:lnTo>
                    <a:pt x="835" y="6587"/>
                  </a:lnTo>
                  <a:close/>
                  <a:moveTo>
                    <a:pt x="851" y="6603"/>
                  </a:moveTo>
                  <a:lnTo>
                    <a:pt x="853" y="6604"/>
                  </a:lnTo>
                  <a:lnTo>
                    <a:pt x="854" y="6607"/>
                  </a:lnTo>
                  <a:lnTo>
                    <a:pt x="840" y="6614"/>
                  </a:lnTo>
                  <a:lnTo>
                    <a:pt x="851" y="6603"/>
                  </a:lnTo>
                  <a:close/>
                  <a:moveTo>
                    <a:pt x="854" y="6607"/>
                  </a:moveTo>
                  <a:lnTo>
                    <a:pt x="862" y="6623"/>
                  </a:lnTo>
                  <a:lnTo>
                    <a:pt x="833" y="6637"/>
                  </a:lnTo>
                  <a:lnTo>
                    <a:pt x="826" y="6621"/>
                  </a:lnTo>
                  <a:lnTo>
                    <a:pt x="854" y="6607"/>
                  </a:lnTo>
                  <a:close/>
                  <a:moveTo>
                    <a:pt x="862" y="6623"/>
                  </a:moveTo>
                  <a:lnTo>
                    <a:pt x="870" y="6639"/>
                  </a:lnTo>
                  <a:lnTo>
                    <a:pt x="842" y="6653"/>
                  </a:lnTo>
                  <a:lnTo>
                    <a:pt x="833" y="6637"/>
                  </a:lnTo>
                  <a:lnTo>
                    <a:pt x="862" y="6623"/>
                  </a:lnTo>
                  <a:close/>
                  <a:moveTo>
                    <a:pt x="848" y="6659"/>
                  </a:moveTo>
                  <a:lnTo>
                    <a:pt x="845" y="6658"/>
                  </a:lnTo>
                  <a:lnTo>
                    <a:pt x="842" y="6653"/>
                  </a:lnTo>
                  <a:lnTo>
                    <a:pt x="856" y="6646"/>
                  </a:lnTo>
                  <a:lnTo>
                    <a:pt x="848" y="6659"/>
                  </a:lnTo>
                  <a:close/>
                  <a:moveTo>
                    <a:pt x="863" y="6631"/>
                  </a:moveTo>
                  <a:lnTo>
                    <a:pt x="879" y="6640"/>
                  </a:lnTo>
                  <a:lnTo>
                    <a:pt x="864" y="6668"/>
                  </a:lnTo>
                  <a:lnTo>
                    <a:pt x="848" y="6659"/>
                  </a:lnTo>
                  <a:lnTo>
                    <a:pt x="863" y="6631"/>
                  </a:lnTo>
                  <a:close/>
                  <a:moveTo>
                    <a:pt x="879" y="6640"/>
                  </a:moveTo>
                  <a:lnTo>
                    <a:pt x="884" y="6642"/>
                  </a:lnTo>
                  <a:lnTo>
                    <a:pt x="886" y="6647"/>
                  </a:lnTo>
                  <a:lnTo>
                    <a:pt x="872" y="6653"/>
                  </a:lnTo>
                  <a:lnTo>
                    <a:pt x="879" y="6640"/>
                  </a:lnTo>
                  <a:close/>
                  <a:moveTo>
                    <a:pt x="886" y="6647"/>
                  </a:moveTo>
                  <a:lnTo>
                    <a:pt x="894" y="6663"/>
                  </a:lnTo>
                  <a:lnTo>
                    <a:pt x="865" y="6677"/>
                  </a:lnTo>
                  <a:lnTo>
                    <a:pt x="858" y="6661"/>
                  </a:lnTo>
                  <a:lnTo>
                    <a:pt x="886" y="6647"/>
                  </a:lnTo>
                  <a:close/>
                  <a:moveTo>
                    <a:pt x="869" y="6682"/>
                  </a:moveTo>
                  <a:lnTo>
                    <a:pt x="867" y="6679"/>
                  </a:lnTo>
                  <a:lnTo>
                    <a:pt x="865" y="6677"/>
                  </a:lnTo>
                  <a:lnTo>
                    <a:pt x="880" y="6669"/>
                  </a:lnTo>
                  <a:lnTo>
                    <a:pt x="869" y="6682"/>
                  </a:lnTo>
                  <a:close/>
                  <a:moveTo>
                    <a:pt x="891" y="6658"/>
                  </a:moveTo>
                  <a:lnTo>
                    <a:pt x="907" y="6674"/>
                  </a:lnTo>
                  <a:lnTo>
                    <a:pt x="885" y="6698"/>
                  </a:lnTo>
                  <a:lnTo>
                    <a:pt x="869" y="6682"/>
                  </a:lnTo>
                  <a:lnTo>
                    <a:pt x="891" y="6658"/>
                  </a:lnTo>
                  <a:close/>
                  <a:moveTo>
                    <a:pt x="907" y="6674"/>
                  </a:moveTo>
                  <a:lnTo>
                    <a:pt x="909" y="6677"/>
                  </a:lnTo>
                  <a:lnTo>
                    <a:pt x="910" y="6679"/>
                  </a:lnTo>
                  <a:lnTo>
                    <a:pt x="896" y="6685"/>
                  </a:lnTo>
                  <a:lnTo>
                    <a:pt x="907" y="6674"/>
                  </a:lnTo>
                  <a:close/>
                  <a:moveTo>
                    <a:pt x="910" y="6679"/>
                  </a:moveTo>
                  <a:lnTo>
                    <a:pt x="918" y="6695"/>
                  </a:lnTo>
                  <a:lnTo>
                    <a:pt x="890" y="6709"/>
                  </a:lnTo>
                  <a:lnTo>
                    <a:pt x="881" y="6693"/>
                  </a:lnTo>
                  <a:lnTo>
                    <a:pt x="910" y="6679"/>
                  </a:lnTo>
                  <a:close/>
                  <a:moveTo>
                    <a:pt x="896" y="6716"/>
                  </a:moveTo>
                  <a:lnTo>
                    <a:pt x="893" y="6714"/>
                  </a:lnTo>
                  <a:lnTo>
                    <a:pt x="890" y="6709"/>
                  </a:lnTo>
                  <a:lnTo>
                    <a:pt x="904" y="6701"/>
                  </a:lnTo>
                  <a:lnTo>
                    <a:pt x="896" y="6716"/>
                  </a:lnTo>
                  <a:close/>
                  <a:moveTo>
                    <a:pt x="911" y="6688"/>
                  </a:moveTo>
                  <a:lnTo>
                    <a:pt x="927" y="6695"/>
                  </a:lnTo>
                  <a:lnTo>
                    <a:pt x="912" y="6724"/>
                  </a:lnTo>
                  <a:lnTo>
                    <a:pt x="896" y="6716"/>
                  </a:lnTo>
                  <a:lnTo>
                    <a:pt x="911" y="6688"/>
                  </a:lnTo>
                  <a:close/>
                  <a:moveTo>
                    <a:pt x="927" y="6695"/>
                  </a:moveTo>
                  <a:lnTo>
                    <a:pt x="932" y="6698"/>
                  </a:lnTo>
                  <a:lnTo>
                    <a:pt x="934" y="6703"/>
                  </a:lnTo>
                  <a:lnTo>
                    <a:pt x="920" y="6710"/>
                  </a:lnTo>
                  <a:lnTo>
                    <a:pt x="927" y="6695"/>
                  </a:lnTo>
                  <a:close/>
                  <a:moveTo>
                    <a:pt x="934" y="6703"/>
                  </a:moveTo>
                  <a:lnTo>
                    <a:pt x="942" y="6719"/>
                  </a:lnTo>
                  <a:lnTo>
                    <a:pt x="913" y="6733"/>
                  </a:lnTo>
                  <a:lnTo>
                    <a:pt x="906" y="6717"/>
                  </a:lnTo>
                  <a:lnTo>
                    <a:pt x="934" y="6703"/>
                  </a:lnTo>
                  <a:close/>
                  <a:moveTo>
                    <a:pt x="917" y="6737"/>
                  </a:moveTo>
                  <a:lnTo>
                    <a:pt x="915" y="6736"/>
                  </a:lnTo>
                  <a:lnTo>
                    <a:pt x="913" y="6733"/>
                  </a:lnTo>
                  <a:lnTo>
                    <a:pt x="928" y="6726"/>
                  </a:lnTo>
                  <a:lnTo>
                    <a:pt x="917" y="6737"/>
                  </a:lnTo>
                  <a:close/>
                  <a:moveTo>
                    <a:pt x="939" y="6715"/>
                  </a:moveTo>
                  <a:lnTo>
                    <a:pt x="947" y="6722"/>
                  </a:lnTo>
                  <a:lnTo>
                    <a:pt x="925" y="6746"/>
                  </a:lnTo>
                  <a:lnTo>
                    <a:pt x="917" y="6737"/>
                  </a:lnTo>
                  <a:lnTo>
                    <a:pt x="939" y="6715"/>
                  </a:lnTo>
                  <a:close/>
                  <a:moveTo>
                    <a:pt x="947" y="6722"/>
                  </a:moveTo>
                  <a:lnTo>
                    <a:pt x="963" y="6738"/>
                  </a:lnTo>
                  <a:lnTo>
                    <a:pt x="941" y="6762"/>
                  </a:lnTo>
                  <a:lnTo>
                    <a:pt x="925" y="6746"/>
                  </a:lnTo>
                  <a:lnTo>
                    <a:pt x="947" y="6722"/>
                  </a:lnTo>
                  <a:close/>
                  <a:moveTo>
                    <a:pt x="963" y="6738"/>
                  </a:moveTo>
                  <a:lnTo>
                    <a:pt x="965" y="6741"/>
                  </a:lnTo>
                  <a:lnTo>
                    <a:pt x="966" y="6743"/>
                  </a:lnTo>
                  <a:lnTo>
                    <a:pt x="952" y="6749"/>
                  </a:lnTo>
                  <a:lnTo>
                    <a:pt x="963" y="6738"/>
                  </a:lnTo>
                  <a:close/>
                  <a:moveTo>
                    <a:pt x="966" y="6743"/>
                  </a:moveTo>
                  <a:lnTo>
                    <a:pt x="974" y="6759"/>
                  </a:lnTo>
                  <a:lnTo>
                    <a:pt x="946" y="6773"/>
                  </a:lnTo>
                  <a:lnTo>
                    <a:pt x="938" y="6757"/>
                  </a:lnTo>
                  <a:lnTo>
                    <a:pt x="966" y="6743"/>
                  </a:lnTo>
                  <a:close/>
                  <a:moveTo>
                    <a:pt x="953" y="6780"/>
                  </a:moveTo>
                  <a:lnTo>
                    <a:pt x="948" y="6778"/>
                  </a:lnTo>
                  <a:lnTo>
                    <a:pt x="946" y="6773"/>
                  </a:lnTo>
                  <a:lnTo>
                    <a:pt x="960" y="6765"/>
                  </a:lnTo>
                  <a:lnTo>
                    <a:pt x="953" y="6780"/>
                  </a:lnTo>
                  <a:close/>
                  <a:moveTo>
                    <a:pt x="968" y="6752"/>
                  </a:moveTo>
                  <a:lnTo>
                    <a:pt x="982" y="6759"/>
                  </a:lnTo>
                  <a:lnTo>
                    <a:pt x="969" y="6788"/>
                  </a:lnTo>
                  <a:lnTo>
                    <a:pt x="953" y="6780"/>
                  </a:lnTo>
                  <a:lnTo>
                    <a:pt x="968" y="6752"/>
                  </a:lnTo>
                  <a:close/>
                  <a:moveTo>
                    <a:pt x="982" y="6759"/>
                  </a:moveTo>
                  <a:lnTo>
                    <a:pt x="987" y="6762"/>
                  </a:lnTo>
                  <a:lnTo>
                    <a:pt x="990" y="6767"/>
                  </a:lnTo>
                  <a:lnTo>
                    <a:pt x="976" y="6774"/>
                  </a:lnTo>
                  <a:lnTo>
                    <a:pt x="982" y="6759"/>
                  </a:lnTo>
                  <a:close/>
                  <a:moveTo>
                    <a:pt x="990" y="6767"/>
                  </a:moveTo>
                  <a:lnTo>
                    <a:pt x="998" y="6783"/>
                  </a:lnTo>
                  <a:lnTo>
                    <a:pt x="970" y="6797"/>
                  </a:lnTo>
                  <a:lnTo>
                    <a:pt x="962" y="6781"/>
                  </a:lnTo>
                  <a:lnTo>
                    <a:pt x="990" y="6767"/>
                  </a:lnTo>
                  <a:close/>
                  <a:moveTo>
                    <a:pt x="976" y="6804"/>
                  </a:moveTo>
                  <a:lnTo>
                    <a:pt x="973" y="6801"/>
                  </a:lnTo>
                  <a:lnTo>
                    <a:pt x="970" y="6797"/>
                  </a:lnTo>
                  <a:lnTo>
                    <a:pt x="984" y="6790"/>
                  </a:lnTo>
                  <a:lnTo>
                    <a:pt x="976" y="6804"/>
                  </a:lnTo>
                  <a:close/>
                  <a:moveTo>
                    <a:pt x="991" y="6775"/>
                  </a:moveTo>
                  <a:lnTo>
                    <a:pt x="1007" y="6784"/>
                  </a:lnTo>
                  <a:lnTo>
                    <a:pt x="992" y="6812"/>
                  </a:lnTo>
                  <a:lnTo>
                    <a:pt x="976" y="6804"/>
                  </a:lnTo>
                  <a:lnTo>
                    <a:pt x="991" y="6775"/>
                  </a:lnTo>
                  <a:close/>
                  <a:moveTo>
                    <a:pt x="1007" y="6784"/>
                  </a:moveTo>
                  <a:lnTo>
                    <a:pt x="1012" y="6786"/>
                  </a:lnTo>
                  <a:lnTo>
                    <a:pt x="1014" y="6791"/>
                  </a:lnTo>
                  <a:lnTo>
                    <a:pt x="1000" y="6797"/>
                  </a:lnTo>
                  <a:lnTo>
                    <a:pt x="1007" y="6784"/>
                  </a:lnTo>
                  <a:close/>
                  <a:moveTo>
                    <a:pt x="1014" y="6791"/>
                  </a:moveTo>
                  <a:lnTo>
                    <a:pt x="1022" y="6807"/>
                  </a:lnTo>
                  <a:lnTo>
                    <a:pt x="994" y="6821"/>
                  </a:lnTo>
                  <a:lnTo>
                    <a:pt x="986" y="6805"/>
                  </a:lnTo>
                  <a:lnTo>
                    <a:pt x="1014" y="6791"/>
                  </a:lnTo>
                  <a:close/>
                  <a:moveTo>
                    <a:pt x="996" y="6825"/>
                  </a:moveTo>
                  <a:lnTo>
                    <a:pt x="995" y="6823"/>
                  </a:lnTo>
                  <a:lnTo>
                    <a:pt x="994" y="6821"/>
                  </a:lnTo>
                  <a:lnTo>
                    <a:pt x="1008" y="6813"/>
                  </a:lnTo>
                  <a:lnTo>
                    <a:pt x="996" y="6825"/>
                  </a:lnTo>
                  <a:close/>
                  <a:moveTo>
                    <a:pt x="1019" y="6802"/>
                  </a:moveTo>
                  <a:lnTo>
                    <a:pt x="1027" y="6811"/>
                  </a:lnTo>
                  <a:lnTo>
                    <a:pt x="1005" y="6833"/>
                  </a:lnTo>
                  <a:lnTo>
                    <a:pt x="996" y="6825"/>
                  </a:lnTo>
                  <a:lnTo>
                    <a:pt x="1019" y="6802"/>
                  </a:lnTo>
                  <a:close/>
                  <a:moveTo>
                    <a:pt x="1027" y="6811"/>
                  </a:moveTo>
                  <a:lnTo>
                    <a:pt x="1043" y="6827"/>
                  </a:lnTo>
                  <a:lnTo>
                    <a:pt x="1021" y="6849"/>
                  </a:lnTo>
                  <a:lnTo>
                    <a:pt x="1005" y="6833"/>
                  </a:lnTo>
                  <a:lnTo>
                    <a:pt x="1027" y="6811"/>
                  </a:lnTo>
                  <a:close/>
                  <a:moveTo>
                    <a:pt x="1043" y="6827"/>
                  </a:moveTo>
                  <a:lnTo>
                    <a:pt x="1051" y="6834"/>
                  </a:lnTo>
                  <a:lnTo>
                    <a:pt x="1028" y="6857"/>
                  </a:lnTo>
                  <a:lnTo>
                    <a:pt x="1021" y="6849"/>
                  </a:lnTo>
                  <a:lnTo>
                    <a:pt x="1043" y="6827"/>
                  </a:lnTo>
                  <a:close/>
                  <a:moveTo>
                    <a:pt x="1051" y="6834"/>
                  </a:moveTo>
                  <a:lnTo>
                    <a:pt x="1067" y="6850"/>
                  </a:lnTo>
                  <a:lnTo>
                    <a:pt x="1044" y="6873"/>
                  </a:lnTo>
                  <a:lnTo>
                    <a:pt x="1028" y="6857"/>
                  </a:lnTo>
                  <a:lnTo>
                    <a:pt x="1051" y="6834"/>
                  </a:lnTo>
                  <a:close/>
                  <a:moveTo>
                    <a:pt x="1067" y="6850"/>
                  </a:moveTo>
                  <a:lnTo>
                    <a:pt x="1075" y="6859"/>
                  </a:lnTo>
                  <a:lnTo>
                    <a:pt x="1053" y="6881"/>
                  </a:lnTo>
                  <a:lnTo>
                    <a:pt x="1044" y="6873"/>
                  </a:lnTo>
                  <a:lnTo>
                    <a:pt x="1067" y="6850"/>
                  </a:lnTo>
                  <a:close/>
                  <a:moveTo>
                    <a:pt x="1075" y="6859"/>
                  </a:moveTo>
                  <a:lnTo>
                    <a:pt x="1091" y="6875"/>
                  </a:lnTo>
                  <a:lnTo>
                    <a:pt x="1069" y="6897"/>
                  </a:lnTo>
                  <a:lnTo>
                    <a:pt x="1053" y="6881"/>
                  </a:lnTo>
                  <a:lnTo>
                    <a:pt x="1075" y="6859"/>
                  </a:lnTo>
                  <a:close/>
                  <a:moveTo>
                    <a:pt x="1091" y="6875"/>
                  </a:moveTo>
                  <a:lnTo>
                    <a:pt x="1099" y="6882"/>
                  </a:lnTo>
                  <a:lnTo>
                    <a:pt x="1076" y="6905"/>
                  </a:lnTo>
                  <a:lnTo>
                    <a:pt x="1069" y="6897"/>
                  </a:lnTo>
                  <a:lnTo>
                    <a:pt x="1091" y="6875"/>
                  </a:lnTo>
                  <a:close/>
                  <a:moveTo>
                    <a:pt x="1077" y="6905"/>
                  </a:moveTo>
                  <a:lnTo>
                    <a:pt x="1076" y="6905"/>
                  </a:lnTo>
                  <a:lnTo>
                    <a:pt x="1088" y="6894"/>
                  </a:lnTo>
                  <a:lnTo>
                    <a:pt x="1077" y="6905"/>
                  </a:lnTo>
                  <a:close/>
                  <a:moveTo>
                    <a:pt x="1099" y="6882"/>
                  </a:moveTo>
                  <a:lnTo>
                    <a:pt x="1107" y="6891"/>
                  </a:lnTo>
                  <a:lnTo>
                    <a:pt x="1085" y="6913"/>
                  </a:lnTo>
                  <a:lnTo>
                    <a:pt x="1077" y="6905"/>
                  </a:lnTo>
                  <a:lnTo>
                    <a:pt x="1099" y="6882"/>
                  </a:lnTo>
                  <a:close/>
                  <a:moveTo>
                    <a:pt x="1107" y="6891"/>
                  </a:moveTo>
                  <a:lnTo>
                    <a:pt x="1107" y="6891"/>
                  </a:lnTo>
                  <a:lnTo>
                    <a:pt x="1096" y="6902"/>
                  </a:lnTo>
                  <a:lnTo>
                    <a:pt x="1107" y="6891"/>
                  </a:lnTo>
                  <a:close/>
                  <a:moveTo>
                    <a:pt x="1107" y="6891"/>
                  </a:moveTo>
                  <a:lnTo>
                    <a:pt x="1123" y="6907"/>
                  </a:lnTo>
                  <a:lnTo>
                    <a:pt x="1101" y="6929"/>
                  </a:lnTo>
                  <a:lnTo>
                    <a:pt x="1085" y="6913"/>
                  </a:lnTo>
                  <a:lnTo>
                    <a:pt x="1107" y="6891"/>
                  </a:lnTo>
                  <a:close/>
                  <a:moveTo>
                    <a:pt x="1123" y="6907"/>
                  </a:moveTo>
                  <a:lnTo>
                    <a:pt x="1123" y="6907"/>
                  </a:lnTo>
                  <a:lnTo>
                    <a:pt x="1112" y="6918"/>
                  </a:lnTo>
                  <a:lnTo>
                    <a:pt x="1123" y="6907"/>
                  </a:lnTo>
                  <a:close/>
                  <a:moveTo>
                    <a:pt x="1123" y="6907"/>
                  </a:moveTo>
                  <a:lnTo>
                    <a:pt x="1131" y="6914"/>
                  </a:lnTo>
                  <a:lnTo>
                    <a:pt x="1108" y="6937"/>
                  </a:lnTo>
                  <a:lnTo>
                    <a:pt x="1101" y="6929"/>
                  </a:lnTo>
                  <a:lnTo>
                    <a:pt x="1123" y="6907"/>
                  </a:lnTo>
                  <a:close/>
                  <a:moveTo>
                    <a:pt x="1108" y="6937"/>
                  </a:moveTo>
                  <a:lnTo>
                    <a:pt x="1108" y="6937"/>
                  </a:lnTo>
                  <a:lnTo>
                    <a:pt x="1120" y="6926"/>
                  </a:lnTo>
                  <a:lnTo>
                    <a:pt x="1108" y="6937"/>
                  </a:lnTo>
                  <a:close/>
                  <a:moveTo>
                    <a:pt x="1131" y="6914"/>
                  </a:moveTo>
                  <a:lnTo>
                    <a:pt x="1147" y="6930"/>
                  </a:lnTo>
                  <a:lnTo>
                    <a:pt x="1124" y="6953"/>
                  </a:lnTo>
                  <a:lnTo>
                    <a:pt x="1108" y="6937"/>
                  </a:lnTo>
                  <a:lnTo>
                    <a:pt x="1131" y="6914"/>
                  </a:lnTo>
                  <a:close/>
                  <a:moveTo>
                    <a:pt x="1147" y="6930"/>
                  </a:moveTo>
                  <a:lnTo>
                    <a:pt x="1155" y="6939"/>
                  </a:lnTo>
                  <a:lnTo>
                    <a:pt x="1133" y="6961"/>
                  </a:lnTo>
                  <a:lnTo>
                    <a:pt x="1124" y="6953"/>
                  </a:lnTo>
                  <a:lnTo>
                    <a:pt x="1147" y="6930"/>
                  </a:lnTo>
                  <a:close/>
                  <a:moveTo>
                    <a:pt x="1136" y="6964"/>
                  </a:moveTo>
                  <a:lnTo>
                    <a:pt x="1134" y="6963"/>
                  </a:lnTo>
                  <a:lnTo>
                    <a:pt x="1133" y="6961"/>
                  </a:lnTo>
                  <a:lnTo>
                    <a:pt x="1144" y="6950"/>
                  </a:lnTo>
                  <a:lnTo>
                    <a:pt x="1136" y="6964"/>
                  </a:lnTo>
                  <a:close/>
                  <a:moveTo>
                    <a:pt x="1151" y="6935"/>
                  </a:moveTo>
                  <a:lnTo>
                    <a:pt x="1167" y="6944"/>
                  </a:lnTo>
                  <a:lnTo>
                    <a:pt x="1152" y="6972"/>
                  </a:lnTo>
                  <a:lnTo>
                    <a:pt x="1136" y="6964"/>
                  </a:lnTo>
                  <a:lnTo>
                    <a:pt x="1151" y="6935"/>
                  </a:lnTo>
                  <a:close/>
                  <a:moveTo>
                    <a:pt x="1167" y="6944"/>
                  </a:moveTo>
                  <a:lnTo>
                    <a:pt x="1172" y="6946"/>
                  </a:lnTo>
                  <a:lnTo>
                    <a:pt x="1175" y="6950"/>
                  </a:lnTo>
                  <a:lnTo>
                    <a:pt x="1160" y="6958"/>
                  </a:lnTo>
                  <a:lnTo>
                    <a:pt x="1167" y="6944"/>
                  </a:lnTo>
                  <a:close/>
                  <a:moveTo>
                    <a:pt x="1175" y="6950"/>
                  </a:moveTo>
                  <a:lnTo>
                    <a:pt x="1182" y="6966"/>
                  </a:lnTo>
                  <a:lnTo>
                    <a:pt x="1154" y="6981"/>
                  </a:lnTo>
                  <a:lnTo>
                    <a:pt x="1146" y="6965"/>
                  </a:lnTo>
                  <a:lnTo>
                    <a:pt x="1175" y="6950"/>
                  </a:lnTo>
                  <a:close/>
                  <a:moveTo>
                    <a:pt x="1156" y="6985"/>
                  </a:moveTo>
                  <a:lnTo>
                    <a:pt x="1155" y="6983"/>
                  </a:lnTo>
                  <a:lnTo>
                    <a:pt x="1154" y="6981"/>
                  </a:lnTo>
                  <a:lnTo>
                    <a:pt x="1168" y="6974"/>
                  </a:lnTo>
                  <a:lnTo>
                    <a:pt x="1156" y="6985"/>
                  </a:lnTo>
                  <a:close/>
                  <a:moveTo>
                    <a:pt x="1179" y="6963"/>
                  </a:moveTo>
                  <a:lnTo>
                    <a:pt x="1187" y="6970"/>
                  </a:lnTo>
                  <a:lnTo>
                    <a:pt x="1165" y="6993"/>
                  </a:lnTo>
                  <a:lnTo>
                    <a:pt x="1156" y="6985"/>
                  </a:lnTo>
                  <a:lnTo>
                    <a:pt x="1179" y="6963"/>
                  </a:lnTo>
                  <a:close/>
                  <a:moveTo>
                    <a:pt x="1168" y="6996"/>
                  </a:moveTo>
                  <a:lnTo>
                    <a:pt x="1166" y="6995"/>
                  </a:lnTo>
                  <a:lnTo>
                    <a:pt x="1165" y="6993"/>
                  </a:lnTo>
                  <a:lnTo>
                    <a:pt x="1176" y="6982"/>
                  </a:lnTo>
                  <a:lnTo>
                    <a:pt x="1168" y="6996"/>
                  </a:lnTo>
                  <a:close/>
                  <a:moveTo>
                    <a:pt x="1183" y="6967"/>
                  </a:moveTo>
                  <a:lnTo>
                    <a:pt x="1199" y="6976"/>
                  </a:lnTo>
                  <a:lnTo>
                    <a:pt x="1184" y="7004"/>
                  </a:lnTo>
                  <a:lnTo>
                    <a:pt x="1168" y="6996"/>
                  </a:lnTo>
                  <a:lnTo>
                    <a:pt x="1183" y="6967"/>
                  </a:lnTo>
                  <a:close/>
                  <a:moveTo>
                    <a:pt x="1199" y="6976"/>
                  </a:moveTo>
                  <a:lnTo>
                    <a:pt x="1202" y="6977"/>
                  </a:lnTo>
                  <a:lnTo>
                    <a:pt x="1203" y="6979"/>
                  </a:lnTo>
                  <a:lnTo>
                    <a:pt x="1192" y="6990"/>
                  </a:lnTo>
                  <a:lnTo>
                    <a:pt x="1199" y="6976"/>
                  </a:lnTo>
                  <a:close/>
                  <a:moveTo>
                    <a:pt x="1203" y="6979"/>
                  </a:moveTo>
                  <a:lnTo>
                    <a:pt x="1212" y="6986"/>
                  </a:lnTo>
                  <a:lnTo>
                    <a:pt x="1188" y="7009"/>
                  </a:lnTo>
                  <a:lnTo>
                    <a:pt x="1181" y="7001"/>
                  </a:lnTo>
                  <a:lnTo>
                    <a:pt x="1203" y="6979"/>
                  </a:lnTo>
                  <a:close/>
                  <a:moveTo>
                    <a:pt x="1212" y="6986"/>
                  </a:moveTo>
                  <a:lnTo>
                    <a:pt x="1228" y="7002"/>
                  </a:lnTo>
                  <a:lnTo>
                    <a:pt x="1204" y="7025"/>
                  </a:lnTo>
                  <a:lnTo>
                    <a:pt x="1188" y="7009"/>
                  </a:lnTo>
                  <a:lnTo>
                    <a:pt x="1212" y="6986"/>
                  </a:lnTo>
                  <a:close/>
                  <a:moveTo>
                    <a:pt x="1228" y="7002"/>
                  </a:moveTo>
                  <a:lnTo>
                    <a:pt x="1235" y="7011"/>
                  </a:lnTo>
                  <a:lnTo>
                    <a:pt x="1213" y="7033"/>
                  </a:lnTo>
                  <a:lnTo>
                    <a:pt x="1204" y="7025"/>
                  </a:lnTo>
                  <a:lnTo>
                    <a:pt x="1228" y="7002"/>
                  </a:lnTo>
                  <a:close/>
                  <a:moveTo>
                    <a:pt x="1216" y="7036"/>
                  </a:moveTo>
                  <a:lnTo>
                    <a:pt x="1214" y="7035"/>
                  </a:lnTo>
                  <a:lnTo>
                    <a:pt x="1213" y="7033"/>
                  </a:lnTo>
                  <a:lnTo>
                    <a:pt x="1224" y="7022"/>
                  </a:lnTo>
                  <a:lnTo>
                    <a:pt x="1216" y="7036"/>
                  </a:lnTo>
                  <a:close/>
                  <a:moveTo>
                    <a:pt x="1231" y="7008"/>
                  </a:moveTo>
                  <a:lnTo>
                    <a:pt x="1247" y="7015"/>
                  </a:lnTo>
                  <a:lnTo>
                    <a:pt x="1232" y="7044"/>
                  </a:lnTo>
                  <a:lnTo>
                    <a:pt x="1216" y="7036"/>
                  </a:lnTo>
                  <a:lnTo>
                    <a:pt x="1231" y="7008"/>
                  </a:lnTo>
                  <a:close/>
                  <a:moveTo>
                    <a:pt x="1247" y="7015"/>
                  </a:moveTo>
                  <a:lnTo>
                    <a:pt x="1250" y="7017"/>
                  </a:lnTo>
                  <a:lnTo>
                    <a:pt x="1251" y="7018"/>
                  </a:lnTo>
                  <a:lnTo>
                    <a:pt x="1240" y="7030"/>
                  </a:lnTo>
                  <a:lnTo>
                    <a:pt x="1247" y="7015"/>
                  </a:lnTo>
                  <a:close/>
                  <a:moveTo>
                    <a:pt x="1251" y="7018"/>
                  </a:moveTo>
                  <a:lnTo>
                    <a:pt x="1260" y="7027"/>
                  </a:lnTo>
                  <a:lnTo>
                    <a:pt x="1236" y="7049"/>
                  </a:lnTo>
                  <a:lnTo>
                    <a:pt x="1229" y="7041"/>
                  </a:lnTo>
                  <a:lnTo>
                    <a:pt x="1251" y="7018"/>
                  </a:lnTo>
                  <a:close/>
                  <a:moveTo>
                    <a:pt x="1260" y="7027"/>
                  </a:moveTo>
                  <a:lnTo>
                    <a:pt x="1261" y="7028"/>
                  </a:lnTo>
                  <a:lnTo>
                    <a:pt x="1262" y="7030"/>
                  </a:lnTo>
                  <a:lnTo>
                    <a:pt x="1248" y="7038"/>
                  </a:lnTo>
                  <a:lnTo>
                    <a:pt x="1260" y="7027"/>
                  </a:lnTo>
                  <a:close/>
                  <a:moveTo>
                    <a:pt x="1262" y="7030"/>
                  </a:moveTo>
                  <a:lnTo>
                    <a:pt x="1271" y="7046"/>
                  </a:lnTo>
                  <a:lnTo>
                    <a:pt x="1241" y="7061"/>
                  </a:lnTo>
                  <a:lnTo>
                    <a:pt x="1234" y="7045"/>
                  </a:lnTo>
                  <a:lnTo>
                    <a:pt x="1262" y="7030"/>
                  </a:lnTo>
                  <a:close/>
                  <a:moveTo>
                    <a:pt x="1248" y="7068"/>
                  </a:moveTo>
                  <a:lnTo>
                    <a:pt x="1244" y="7066"/>
                  </a:lnTo>
                  <a:lnTo>
                    <a:pt x="1241" y="7061"/>
                  </a:lnTo>
                  <a:lnTo>
                    <a:pt x="1256" y="7054"/>
                  </a:lnTo>
                  <a:lnTo>
                    <a:pt x="1248" y="7068"/>
                  </a:lnTo>
                  <a:close/>
                  <a:moveTo>
                    <a:pt x="1263" y="7040"/>
                  </a:moveTo>
                  <a:lnTo>
                    <a:pt x="1279" y="7047"/>
                  </a:lnTo>
                  <a:lnTo>
                    <a:pt x="1264" y="7076"/>
                  </a:lnTo>
                  <a:lnTo>
                    <a:pt x="1248" y="7068"/>
                  </a:lnTo>
                  <a:lnTo>
                    <a:pt x="1263" y="7040"/>
                  </a:lnTo>
                  <a:close/>
                  <a:moveTo>
                    <a:pt x="1279" y="7047"/>
                  </a:moveTo>
                  <a:lnTo>
                    <a:pt x="1282" y="7049"/>
                  </a:lnTo>
                  <a:lnTo>
                    <a:pt x="1283" y="7050"/>
                  </a:lnTo>
                  <a:lnTo>
                    <a:pt x="1272" y="7062"/>
                  </a:lnTo>
                  <a:lnTo>
                    <a:pt x="1279" y="7047"/>
                  </a:lnTo>
                  <a:close/>
                  <a:moveTo>
                    <a:pt x="1283" y="7050"/>
                  </a:moveTo>
                  <a:lnTo>
                    <a:pt x="1292" y="7059"/>
                  </a:lnTo>
                  <a:lnTo>
                    <a:pt x="1268" y="7081"/>
                  </a:lnTo>
                  <a:lnTo>
                    <a:pt x="1261" y="7073"/>
                  </a:lnTo>
                  <a:lnTo>
                    <a:pt x="1283" y="7050"/>
                  </a:lnTo>
                  <a:close/>
                  <a:moveTo>
                    <a:pt x="1273" y="7084"/>
                  </a:moveTo>
                  <a:lnTo>
                    <a:pt x="1271" y="7083"/>
                  </a:lnTo>
                  <a:lnTo>
                    <a:pt x="1268" y="7081"/>
                  </a:lnTo>
                  <a:lnTo>
                    <a:pt x="1279" y="7070"/>
                  </a:lnTo>
                  <a:lnTo>
                    <a:pt x="1273" y="7084"/>
                  </a:lnTo>
                  <a:close/>
                  <a:moveTo>
                    <a:pt x="1287" y="7056"/>
                  </a:moveTo>
                  <a:lnTo>
                    <a:pt x="1303" y="7064"/>
                  </a:lnTo>
                  <a:lnTo>
                    <a:pt x="1289" y="7092"/>
                  </a:lnTo>
                  <a:lnTo>
                    <a:pt x="1273" y="7084"/>
                  </a:lnTo>
                  <a:lnTo>
                    <a:pt x="1287" y="7056"/>
                  </a:lnTo>
                  <a:close/>
                  <a:moveTo>
                    <a:pt x="1303" y="7064"/>
                  </a:moveTo>
                  <a:lnTo>
                    <a:pt x="1305" y="7065"/>
                  </a:lnTo>
                  <a:lnTo>
                    <a:pt x="1308" y="7066"/>
                  </a:lnTo>
                  <a:lnTo>
                    <a:pt x="1295" y="7078"/>
                  </a:lnTo>
                  <a:lnTo>
                    <a:pt x="1303" y="7064"/>
                  </a:lnTo>
                  <a:close/>
                  <a:moveTo>
                    <a:pt x="1308" y="7066"/>
                  </a:moveTo>
                  <a:lnTo>
                    <a:pt x="1315" y="7075"/>
                  </a:lnTo>
                  <a:lnTo>
                    <a:pt x="1293" y="7097"/>
                  </a:lnTo>
                  <a:lnTo>
                    <a:pt x="1284" y="7089"/>
                  </a:lnTo>
                  <a:lnTo>
                    <a:pt x="1308" y="7066"/>
                  </a:lnTo>
                  <a:close/>
                  <a:moveTo>
                    <a:pt x="1296" y="7100"/>
                  </a:moveTo>
                  <a:lnTo>
                    <a:pt x="1294" y="7099"/>
                  </a:lnTo>
                  <a:lnTo>
                    <a:pt x="1293" y="7097"/>
                  </a:lnTo>
                  <a:lnTo>
                    <a:pt x="1304" y="7086"/>
                  </a:lnTo>
                  <a:lnTo>
                    <a:pt x="1296" y="7100"/>
                  </a:lnTo>
                  <a:close/>
                  <a:moveTo>
                    <a:pt x="1311" y="7072"/>
                  </a:moveTo>
                  <a:lnTo>
                    <a:pt x="1327" y="7080"/>
                  </a:lnTo>
                  <a:lnTo>
                    <a:pt x="1312" y="7108"/>
                  </a:lnTo>
                  <a:lnTo>
                    <a:pt x="1296" y="7100"/>
                  </a:lnTo>
                  <a:lnTo>
                    <a:pt x="1311" y="7072"/>
                  </a:lnTo>
                  <a:close/>
                  <a:moveTo>
                    <a:pt x="1327" y="7080"/>
                  </a:moveTo>
                  <a:lnTo>
                    <a:pt x="1332" y="7082"/>
                  </a:lnTo>
                  <a:lnTo>
                    <a:pt x="1335" y="7087"/>
                  </a:lnTo>
                  <a:lnTo>
                    <a:pt x="1320" y="7094"/>
                  </a:lnTo>
                  <a:lnTo>
                    <a:pt x="1327" y="7080"/>
                  </a:lnTo>
                  <a:close/>
                  <a:moveTo>
                    <a:pt x="1335" y="7087"/>
                  </a:moveTo>
                  <a:lnTo>
                    <a:pt x="1342" y="7103"/>
                  </a:lnTo>
                  <a:lnTo>
                    <a:pt x="1314" y="7116"/>
                  </a:lnTo>
                  <a:lnTo>
                    <a:pt x="1305" y="7100"/>
                  </a:lnTo>
                  <a:lnTo>
                    <a:pt x="1335" y="7087"/>
                  </a:lnTo>
                  <a:close/>
                  <a:moveTo>
                    <a:pt x="1321" y="7124"/>
                  </a:moveTo>
                  <a:lnTo>
                    <a:pt x="1316" y="7121"/>
                  </a:lnTo>
                  <a:lnTo>
                    <a:pt x="1314" y="7116"/>
                  </a:lnTo>
                  <a:lnTo>
                    <a:pt x="1327" y="7110"/>
                  </a:lnTo>
                  <a:lnTo>
                    <a:pt x="1321" y="7124"/>
                  </a:lnTo>
                  <a:close/>
                  <a:moveTo>
                    <a:pt x="1335" y="7096"/>
                  </a:moveTo>
                  <a:lnTo>
                    <a:pt x="1351" y="7104"/>
                  </a:lnTo>
                  <a:lnTo>
                    <a:pt x="1337" y="7132"/>
                  </a:lnTo>
                  <a:lnTo>
                    <a:pt x="1321" y="7124"/>
                  </a:lnTo>
                  <a:lnTo>
                    <a:pt x="1335" y="7096"/>
                  </a:lnTo>
                  <a:close/>
                  <a:moveTo>
                    <a:pt x="1351" y="7104"/>
                  </a:moveTo>
                  <a:lnTo>
                    <a:pt x="1353" y="7105"/>
                  </a:lnTo>
                  <a:lnTo>
                    <a:pt x="1356" y="7107"/>
                  </a:lnTo>
                  <a:lnTo>
                    <a:pt x="1343" y="7118"/>
                  </a:lnTo>
                  <a:lnTo>
                    <a:pt x="1351" y="7104"/>
                  </a:lnTo>
                  <a:close/>
                  <a:moveTo>
                    <a:pt x="1356" y="7107"/>
                  </a:moveTo>
                  <a:lnTo>
                    <a:pt x="1363" y="7114"/>
                  </a:lnTo>
                  <a:lnTo>
                    <a:pt x="1341" y="7137"/>
                  </a:lnTo>
                  <a:lnTo>
                    <a:pt x="1332" y="7129"/>
                  </a:lnTo>
                  <a:lnTo>
                    <a:pt x="1356" y="7107"/>
                  </a:lnTo>
                  <a:close/>
                  <a:moveTo>
                    <a:pt x="1363" y="7114"/>
                  </a:moveTo>
                  <a:lnTo>
                    <a:pt x="1372" y="7123"/>
                  </a:lnTo>
                  <a:lnTo>
                    <a:pt x="1348" y="7145"/>
                  </a:lnTo>
                  <a:lnTo>
                    <a:pt x="1341" y="7137"/>
                  </a:lnTo>
                  <a:lnTo>
                    <a:pt x="1363" y="7114"/>
                  </a:lnTo>
                  <a:close/>
                  <a:moveTo>
                    <a:pt x="1353" y="7149"/>
                  </a:moveTo>
                  <a:lnTo>
                    <a:pt x="1351" y="7147"/>
                  </a:lnTo>
                  <a:lnTo>
                    <a:pt x="1348" y="7145"/>
                  </a:lnTo>
                  <a:lnTo>
                    <a:pt x="1359" y="7134"/>
                  </a:lnTo>
                  <a:lnTo>
                    <a:pt x="1353" y="7149"/>
                  </a:lnTo>
                  <a:close/>
                  <a:moveTo>
                    <a:pt x="1367" y="7120"/>
                  </a:moveTo>
                  <a:lnTo>
                    <a:pt x="1383" y="7128"/>
                  </a:lnTo>
                  <a:lnTo>
                    <a:pt x="1369" y="7156"/>
                  </a:lnTo>
                  <a:lnTo>
                    <a:pt x="1353" y="7149"/>
                  </a:lnTo>
                  <a:lnTo>
                    <a:pt x="1367" y="7120"/>
                  </a:lnTo>
                  <a:close/>
                  <a:moveTo>
                    <a:pt x="1383" y="7128"/>
                  </a:moveTo>
                  <a:lnTo>
                    <a:pt x="1385" y="7129"/>
                  </a:lnTo>
                  <a:lnTo>
                    <a:pt x="1388" y="7130"/>
                  </a:lnTo>
                  <a:lnTo>
                    <a:pt x="1375" y="7142"/>
                  </a:lnTo>
                  <a:lnTo>
                    <a:pt x="1383" y="7128"/>
                  </a:lnTo>
                  <a:close/>
                  <a:moveTo>
                    <a:pt x="1388" y="7130"/>
                  </a:moveTo>
                  <a:lnTo>
                    <a:pt x="1395" y="7139"/>
                  </a:lnTo>
                  <a:lnTo>
                    <a:pt x="1373" y="7161"/>
                  </a:lnTo>
                  <a:lnTo>
                    <a:pt x="1364" y="7153"/>
                  </a:lnTo>
                  <a:lnTo>
                    <a:pt x="1388" y="7130"/>
                  </a:lnTo>
                  <a:close/>
                  <a:moveTo>
                    <a:pt x="1377" y="7165"/>
                  </a:moveTo>
                  <a:lnTo>
                    <a:pt x="1374" y="7163"/>
                  </a:lnTo>
                  <a:lnTo>
                    <a:pt x="1373" y="7161"/>
                  </a:lnTo>
                  <a:lnTo>
                    <a:pt x="1384" y="7150"/>
                  </a:lnTo>
                  <a:lnTo>
                    <a:pt x="1377" y="7165"/>
                  </a:lnTo>
                  <a:close/>
                  <a:moveTo>
                    <a:pt x="1391" y="7135"/>
                  </a:moveTo>
                  <a:lnTo>
                    <a:pt x="1407" y="7144"/>
                  </a:lnTo>
                  <a:lnTo>
                    <a:pt x="1393" y="7172"/>
                  </a:lnTo>
                  <a:lnTo>
                    <a:pt x="1377" y="7165"/>
                  </a:lnTo>
                  <a:lnTo>
                    <a:pt x="1391" y="7135"/>
                  </a:lnTo>
                  <a:close/>
                  <a:moveTo>
                    <a:pt x="1407" y="7144"/>
                  </a:moveTo>
                  <a:lnTo>
                    <a:pt x="1410" y="7145"/>
                  </a:lnTo>
                  <a:lnTo>
                    <a:pt x="1411" y="7146"/>
                  </a:lnTo>
                  <a:lnTo>
                    <a:pt x="1400" y="7158"/>
                  </a:lnTo>
                  <a:lnTo>
                    <a:pt x="1407" y="7144"/>
                  </a:lnTo>
                  <a:close/>
                  <a:moveTo>
                    <a:pt x="1411" y="7146"/>
                  </a:moveTo>
                  <a:lnTo>
                    <a:pt x="1420" y="7155"/>
                  </a:lnTo>
                  <a:lnTo>
                    <a:pt x="1396" y="7177"/>
                  </a:lnTo>
                  <a:lnTo>
                    <a:pt x="1389" y="7169"/>
                  </a:lnTo>
                  <a:lnTo>
                    <a:pt x="1411" y="7146"/>
                  </a:lnTo>
                  <a:close/>
                  <a:moveTo>
                    <a:pt x="1401" y="7181"/>
                  </a:moveTo>
                  <a:lnTo>
                    <a:pt x="1399" y="7179"/>
                  </a:lnTo>
                  <a:lnTo>
                    <a:pt x="1396" y="7177"/>
                  </a:lnTo>
                  <a:lnTo>
                    <a:pt x="1407" y="7166"/>
                  </a:lnTo>
                  <a:lnTo>
                    <a:pt x="1401" y="7181"/>
                  </a:lnTo>
                  <a:close/>
                  <a:moveTo>
                    <a:pt x="1415" y="7151"/>
                  </a:moveTo>
                  <a:lnTo>
                    <a:pt x="1431" y="7160"/>
                  </a:lnTo>
                  <a:lnTo>
                    <a:pt x="1417" y="7188"/>
                  </a:lnTo>
                  <a:lnTo>
                    <a:pt x="1401" y="7181"/>
                  </a:lnTo>
                  <a:lnTo>
                    <a:pt x="1415" y="7151"/>
                  </a:lnTo>
                  <a:close/>
                  <a:moveTo>
                    <a:pt x="1431" y="7160"/>
                  </a:moveTo>
                  <a:lnTo>
                    <a:pt x="1433" y="7161"/>
                  </a:lnTo>
                  <a:lnTo>
                    <a:pt x="1436" y="7162"/>
                  </a:lnTo>
                  <a:lnTo>
                    <a:pt x="1423" y="7174"/>
                  </a:lnTo>
                  <a:lnTo>
                    <a:pt x="1431" y="7160"/>
                  </a:lnTo>
                  <a:close/>
                  <a:moveTo>
                    <a:pt x="1436" y="7162"/>
                  </a:moveTo>
                  <a:lnTo>
                    <a:pt x="1443" y="7171"/>
                  </a:lnTo>
                  <a:lnTo>
                    <a:pt x="1421" y="7193"/>
                  </a:lnTo>
                  <a:lnTo>
                    <a:pt x="1412" y="7185"/>
                  </a:lnTo>
                  <a:lnTo>
                    <a:pt x="1436" y="7162"/>
                  </a:lnTo>
                  <a:close/>
                  <a:moveTo>
                    <a:pt x="1443" y="7171"/>
                  </a:moveTo>
                  <a:lnTo>
                    <a:pt x="1452" y="7178"/>
                  </a:lnTo>
                  <a:lnTo>
                    <a:pt x="1428" y="7201"/>
                  </a:lnTo>
                  <a:lnTo>
                    <a:pt x="1421" y="7193"/>
                  </a:lnTo>
                  <a:lnTo>
                    <a:pt x="1443" y="7171"/>
                  </a:lnTo>
                  <a:close/>
                  <a:moveTo>
                    <a:pt x="1433" y="7204"/>
                  </a:moveTo>
                  <a:lnTo>
                    <a:pt x="1431" y="7203"/>
                  </a:lnTo>
                  <a:lnTo>
                    <a:pt x="1428" y="7201"/>
                  </a:lnTo>
                  <a:lnTo>
                    <a:pt x="1439" y="7190"/>
                  </a:lnTo>
                  <a:lnTo>
                    <a:pt x="1433" y="7204"/>
                  </a:lnTo>
                  <a:close/>
                  <a:moveTo>
                    <a:pt x="1447" y="7176"/>
                  </a:moveTo>
                  <a:lnTo>
                    <a:pt x="1463" y="7183"/>
                  </a:lnTo>
                  <a:lnTo>
                    <a:pt x="1449" y="7213"/>
                  </a:lnTo>
                  <a:lnTo>
                    <a:pt x="1433" y="7204"/>
                  </a:lnTo>
                  <a:lnTo>
                    <a:pt x="1447" y="7176"/>
                  </a:lnTo>
                  <a:close/>
                  <a:moveTo>
                    <a:pt x="1463" y="7183"/>
                  </a:moveTo>
                  <a:lnTo>
                    <a:pt x="1465" y="7184"/>
                  </a:lnTo>
                  <a:lnTo>
                    <a:pt x="1468" y="7187"/>
                  </a:lnTo>
                  <a:lnTo>
                    <a:pt x="1455" y="7198"/>
                  </a:lnTo>
                  <a:lnTo>
                    <a:pt x="1463" y="7183"/>
                  </a:lnTo>
                  <a:close/>
                  <a:moveTo>
                    <a:pt x="1468" y="7187"/>
                  </a:moveTo>
                  <a:lnTo>
                    <a:pt x="1475" y="7194"/>
                  </a:lnTo>
                  <a:lnTo>
                    <a:pt x="1453" y="7217"/>
                  </a:lnTo>
                  <a:lnTo>
                    <a:pt x="1444" y="7209"/>
                  </a:lnTo>
                  <a:lnTo>
                    <a:pt x="1468" y="7187"/>
                  </a:lnTo>
                  <a:close/>
                  <a:moveTo>
                    <a:pt x="1457" y="7220"/>
                  </a:moveTo>
                  <a:lnTo>
                    <a:pt x="1454" y="7219"/>
                  </a:lnTo>
                  <a:lnTo>
                    <a:pt x="1453" y="7217"/>
                  </a:lnTo>
                  <a:lnTo>
                    <a:pt x="1464" y="7206"/>
                  </a:lnTo>
                  <a:lnTo>
                    <a:pt x="1457" y="7220"/>
                  </a:lnTo>
                  <a:close/>
                  <a:moveTo>
                    <a:pt x="1471" y="7192"/>
                  </a:moveTo>
                  <a:lnTo>
                    <a:pt x="1487" y="7199"/>
                  </a:lnTo>
                  <a:lnTo>
                    <a:pt x="1473" y="7229"/>
                  </a:lnTo>
                  <a:lnTo>
                    <a:pt x="1457" y="7220"/>
                  </a:lnTo>
                  <a:lnTo>
                    <a:pt x="1471" y="7192"/>
                  </a:lnTo>
                  <a:close/>
                  <a:moveTo>
                    <a:pt x="1487" y="7199"/>
                  </a:moveTo>
                  <a:lnTo>
                    <a:pt x="1490" y="7200"/>
                  </a:lnTo>
                  <a:lnTo>
                    <a:pt x="1491" y="7203"/>
                  </a:lnTo>
                  <a:lnTo>
                    <a:pt x="1480" y="7214"/>
                  </a:lnTo>
                  <a:lnTo>
                    <a:pt x="1487" y="7199"/>
                  </a:lnTo>
                  <a:close/>
                  <a:moveTo>
                    <a:pt x="1491" y="7203"/>
                  </a:moveTo>
                  <a:lnTo>
                    <a:pt x="1500" y="7210"/>
                  </a:lnTo>
                  <a:lnTo>
                    <a:pt x="1476" y="7233"/>
                  </a:lnTo>
                  <a:lnTo>
                    <a:pt x="1469" y="7225"/>
                  </a:lnTo>
                  <a:lnTo>
                    <a:pt x="1491" y="7203"/>
                  </a:lnTo>
                  <a:close/>
                  <a:moveTo>
                    <a:pt x="1481" y="7236"/>
                  </a:moveTo>
                  <a:lnTo>
                    <a:pt x="1479" y="7235"/>
                  </a:lnTo>
                  <a:lnTo>
                    <a:pt x="1476" y="7233"/>
                  </a:lnTo>
                  <a:lnTo>
                    <a:pt x="1487" y="7222"/>
                  </a:lnTo>
                  <a:lnTo>
                    <a:pt x="1481" y="7236"/>
                  </a:lnTo>
                  <a:close/>
                  <a:moveTo>
                    <a:pt x="1495" y="7208"/>
                  </a:moveTo>
                  <a:lnTo>
                    <a:pt x="1511" y="7215"/>
                  </a:lnTo>
                  <a:lnTo>
                    <a:pt x="1497" y="7245"/>
                  </a:lnTo>
                  <a:lnTo>
                    <a:pt x="1481" y="7236"/>
                  </a:lnTo>
                  <a:lnTo>
                    <a:pt x="1495" y="7208"/>
                  </a:lnTo>
                  <a:close/>
                  <a:moveTo>
                    <a:pt x="1511" y="7215"/>
                  </a:moveTo>
                  <a:lnTo>
                    <a:pt x="1513" y="7216"/>
                  </a:lnTo>
                  <a:lnTo>
                    <a:pt x="1516" y="7219"/>
                  </a:lnTo>
                  <a:lnTo>
                    <a:pt x="1503" y="7230"/>
                  </a:lnTo>
                  <a:lnTo>
                    <a:pt x="1511" y="7215"/>
                  </a:lnTo>
                  <a:close/>
                  <a:moveTo>
                    <a:pt x="1516" y="7219"/>
                  </a:moveTo>
                  <a:lnTo>
                    <a:pt x="1523" y="7226"/>
                  </a:lnTo>
                  <a:lnTo>
                    <a:pt x="1501" y="7250"/>
                  </a:lnTo>
                  <a:lnTo>
                    <a:pt x="1492" y="7241"/>
                  </a:lnTo>
                  <a:lnTo>
                    <a:pt x="1516" y="7219"/>
                  </a:lnTo>
                  <a:close/>
                  <a:moveTo>
                    <a:pt x="1523" y="7226"/>
                  </a:moveTo>
                  <a:lnTo>
                    <a:pt x="1532" y="7235"/>
                  </a:lnTo>
                  <a:lnTo>
                    <a:pt x="1508" y="7257"/>
                  </a:lnTo>
                  <a:lnTo>
                    <a:pt x="1501" y="7250"/>
                  </a:lnTo>
                  <a:lnTo>
                    <a:pt x="1523" y="7226"/>
                  </a:lnTo>
                  <a:close/>
                  <a:moveTo>
                    <a:pt x="1513" y="7261"/>
                  </a:moveTo>
                  <a:lnTo>
                    <a:pt x="1511" y="7259"/>
                  </a:lnTo>
                  <a:lnTo>
                    <a:pt x="1508" y="7257"/>
                  </a:lnTo>
                  <a:lnTo>
                    <a:pt x="1519" y="7246"/>
                  </a:lnTo>
                  <a:lnTo>
                    <a:pt x="1513" y="7261"/>
                  </a:lnTo>
                  <a:close/>
                  <a:moveTo>
                    <a:pt x="1527" y="7231"/>
                  </a:moveTo>
                  <a:lnTo>
                    <a:pt x="1543" y="7240"/>
                  </a:lnTo>
                  <a:lnTo>
                    <a:pt x="1529" y="7268"/>
                  </a:lnTo>
                  <a:lnTo>
                    <a:pt x="1513" y="7261"/>
                  </a:lnTo>
                  <a:lnTo>
                    <a:pt x="1527" y="7231"/>
                  </a:lnTo>
                  <a:close/>
                  <a:moveTo>
                    <a:pt x="1543" y="7240"/>
                  </a:moveTo>
                  <a:lnTo>
                    <a:pt x="1545" y="7241"/>
                  </a:lnTo>
                  <a:lnTo>
                    <a:pt x="1548" y="7242"/>
                  </a:lnTo>
                  <a:lnTo>
                    <a:pt x="1535" y="7253"/>
                  </a:lnTo>
                  <a:lnTo>
                    <a:pt x="1543" y="7240"/>
                  </a:lnTo>
                  <a:close/>
                  <a:moveTo>
                    <a:pt x="1548" y="7242"/>
                  </a:moveTo>
                  <a:lnTo>
                    <a:pt x="1555" y="7251"/>
                  </a:lnTo>
                  <a:lnTo>
                    <a:pt x="1533" y="7273"/>
                  </a:lnTo>
                  <a:lnTo>
                    <a:pt x="1524" y="7266"/>
                  </a:lnTo>
                  <a:lnTo>
                    <a:pt x="1548" y="7242"/>
                  </a:lnTo>
                  <a:close/>
                  <a:moveTo>
                    <a:pt x="1537" y="7277"/>
                  </a:moveTo>
                  <a:lnTo>
                    <a:pt x="1534" y="7275"/>
                  </a:lnTo>
                  <a:lnTo>
                    <a:pt x="1533" y="7273"/>
                  </a:lnTo>
                  <a:lnTo>
                    <a:pt x="1544" y="7262"/>
                  </a:lnTo>
                  <a:lnTo>
                    <a:pt x="1537" y="7277"/>
                  </a:lnTo>
                  <a:close/>
                  <a:moveTo>
                    <a:pt x="1551" y="7247"/>
                  </a:moveTo>
                  <a:lnTo>
                    <a:pt x="1567" y="7256"/>
                  </a:lnTo>
                  <a:lnTo>
                    <a:pt x="1553" y="7284"/>
                  </a:lnTo>
                  <a:lnTo>
                    <a:pt x="1537" y="7277"/>
                  </a:lnTo>
                  <a:lnTo>
                    <a:pt x="1551" y="7247"/>
                  </a:lnTo>
                  <a:close/>
                  <a:moveTo>
                    <a:pt x="1567" y="7256"/>
                  </a:moveTo>
                  <a:lnTo>
                    <a:pt x="1570" y="7257"/>
                  </a:lnTo>
                  <a:lnTo>
                    <a:pt x="1571" y="7258"/>
                  </a:lnTo>
                  <a:lnTo>
                    <a:pt x="1560" y="7269"/>
                  </a:lnTo>
                  <a:lnTo>
                    <a:pt x="1567" y="7256"/>
                  </a:lnTo>
                  <a:close/>
                  <a:moveTo>
                    <a:pt x="1571" y="7258"/>
                  </a:moveTo>
                  <a:lnTo>
                    <a:pt x="1578" y="7267"/>
                  </a:lnTo>
                  <a:lnTo>
                    <a:pt x="1556" y="7289"/>
                  </a:lnTo>
                  <a:lnTo>
                    <a:pt x="1549" y="7282"/>
                  </a:lnTo>
                  <a:lnTo>
                    <a:pt x="1571" y="7258"/>
                  </a:lnTo>
                  <a:close/>
                  <a:moveTo>
                    <a:pt x="1567" y="7294"/>
                  </a:moveTo>
                  <a:lnTo>
                    <a:pt x="1561" y="7294"/>
                  </a:lnTo>
                  <a:lnTo>
                    <a:pt x="1556" y="7289"/>
                  </a:lnTo>
                  <a:lnTo>
                    <a:pt x="1567" y="7278"/>
                  </a:lnTo>
                  <a:lnTo>
                    <a:pt x="1567" y="7294"/>
                  </a:lnTo>
                  <a:close/>
                  <a:moveTo>
                    <a:pt x="1567" y="7262"/>
                  </a:moveTo>
                  <a:lnTo>
                    <a:pt x="1583" y="7262"/>
                  </a:lnTo>
                  <a:lnTo>
                    <a:pt x="1583" y="7294"/>
                  </a:lnTo>
                  <a:lnTo>
                    <a:pt x="1567" y="7294"/>
                  </a:lnTo>
                  <a:lnTo>
                    <a:pt x="1567" y="7262"/>
                  </a:lnTo>
                  <a:close/>
                  <a:moveTo>
                    <a:pt x="1583" y="7262"/>
                  </a:moveTo>
                  <a:lnTo>
                    <a:pt x="1591" y="7262"/>
                  </a:lnTo>
                  <a:lnTo>
                    <a:pt x="1595" y="7267"/>
                  </a:lnTo>
                  <a:lnTo>
                    <a:pt x="1583" y="7278"/>
                  </a:lnTo>
                  <a:lnTo>
                    <a:pt x="1583" y="7262"/>
                  </a:lnTo>
                  <a:close/>
                  <a:moveTo>
                    <a:pt x="1595" y="7267"/>
                  </a:moveTo>
                  <a:lnTo>
                    <a:pt x="1603" y="7274"/>
                  </a:lnTo>
                  <a:lnTo>
                    <a:pt x="1581" y="7298"/>
                  </a:lnTo>
                  <a:lnTo>
                    <a:pt x="1572" y="7289"/>
                  </a:lnTo>
                  <a:lnTo>
                    <a:pt x="1595" y="7267"/>
                  </a:lnTo>
                  <a:close/>
                  <a:moveTo>
                    <a:pt x="1603" y="7274"/>
                  </a:moveTo>
                  <a:lnTo>
                    <a:pt x="1611" y="7283"/>
                  </a:lnTo>
                  <a:lnTo>
                    <a:pt x="1588" y="7305"/>
                  </a:lnTo>
                  <a:lnTo>
                    <a:pt x="1581" y="7298"/>
                  </a:lnTo>
                  <a:lnTo>
                    <a:pt x="1603" y="7274"/>
                  </a:lnTo>
                  <a:close/>
                  <a:moveTo>
                    <a:pt x="1592" y="7309"/>
                  </a:moveTo>
                  <a:lnTo>
                    <a:pt x="1590" y="7307"/>
                  </a:lnTo>
                  <a:lnTo>
                    <a:pt x="1588" y="7305"/>
                  </a:lnTo>
                  <a:lnTo>
                    <a:pt x="1599" y="7294"/>
                  </a:lnTo>
                  <a:lnTo>
                    <a:pt x="1592" y="7309"/>
                  </a:lnTo>
                  <a:close/>
                  <a:moveTo>
                    <a:pt x="1607" y="7279"/>
                  </a:moveTo>
                  <a:lnTo>
                    <a:pt x="1623" y="7288"/>
                  </a:lnTo>
                  <a:lnTo>
                    <a:pt x="1608" y="7316"/>
                  </a:lnTo>
                  <a:lnTo>
                    <a:pt x="1592" y="7309"/>
                  </a:lnTo>
                  <a:lnTo>
                    <a:pt x="1607" y="7279"/>
                  </a:lnTo>
                  <a:close/>
                  <a:moveTo>
                    <a:pt x="1623" y="7288"/>
                  </a:moveTo>
                  <a:lnTo>
                    <a:pt x="1625" y="7289"/>
                  </a:lnTo>
                  <a:lnTo>
                    <a:pt x="1627" y="7290"/>
                  </a:lnTo>
                  <a:lnTo>
                    <a:pt x="1615" y="7301"/>
                  </a:lnTo>
                  <a:lnTo>
                    <a:pt x="1623" y="7288"/>
                  </a:lnTo>
                  <a:close/>
                  <a:moveTo>
                    <a:pt x="1627" y="7290"/>
                  </a:moveTo>
                  <a:lnTo>
                    <a:pt x="1635" y="7299"/>
                  </a:lnTo>
                  <a:lnTo>
                    <a:pt x="1613" y="7321"/>
                  </a:lnTo>
                  <a:lnTo>
                    <a:pt x="1604" y="7314"/>
                  </a:lnTo>
                  <a:lnTo>
                    <a:pt x="1627" y="7290"/>
                  </a:lnTo>
                  <a:close/>
                  <a:moveTo>
                    <a:pt x="1617" y="7325"/>
                  </a:moveTo>
                  <a:lnTo>
                    <a:pt x="1614" y="7323"/>
                  </a:lnTo>
                  <a:lnTo>
                    <a:pt x="1613" y="7321"/>
                  </a:lnTo>
                  <a:lnTo>
                    <a:pt x="1624" y="7310"/>
                  </a:lnTo>
                  <a:lnTo>
                    <a:pt x="1617" y="7325"/>
                  </a:lnTo>
                  <a:close/>
                  <a:moveTo>
                    <a:pt x="1631" y="7295"/>
                  </a:moveTo>
                  <a:lnTo>
                    <a:pt x="1647" y="7304"/>
                  </a:lnTo>
                  <a:lnTo>
                    <a:pt x="1633" y="7332"/>
                  </a:lnTo>
                  <a:lnTo>
                    <a:pt x="1617" y="7325"/>
                  </a:lnTo>
                  <a:lnTo>
                    <a:pt x="1631" y="7295"/>
                  </a:lnTo>
                  <a:close/>
                  <a:moveTo>
                    <a:pt x="1647" y="7304"/>
                  </a:moveTo>
                  <a:lnTo>
                    <a:pt x="1650" y="7305"/>
                  </a:lnTo>
                  <a:lnTo>
                    <a:pt x="1651" y="7306"/>
                  </a:lnTo>
                  <a:lnTo>
                    <a:pt x="1640" y="7317"/>
                  </a:lnTo>
                  <a:lnTo>
                    <a:pt x="1647" y="7304"/>
                  </a:lnTo>
                  <a:close/>
                  <a:moveTo>
                    <a:pt x="1651" y="7306"/>
                  </a:moveTo>
                  <a:lnTo>
                    <a:pt x="1659" y="7315"/>
                  </a:lnTo>
                  <a:lnTo>
                    <a:pt x="1636" y="7337"/>
                  </a:lnTo>
                  <a:lnTo>
                    <a:pt x="1629" y="7330"/>
                  </a:lnTo>
                  <a:lnTo>
                    <a:pt x="1651" y="7306"/>
                  </a:lnTo>
                  <a:close/>
                  <a:moveTo>
                    <a:pt x="1647" y="7342"/>
                  </a:moveTo>
                  <a:lnTo>
                    <a:pt x="1641" y="7342"/>
                  </a:lnTo>
                  <a:lnTo>
                    <a:pt x="1636" y="7337"/>
                  </a:lnTo>
                  <a:lnTo>
                    <a:pt x="1647" y="7326"/>
                  </a:lnTo>
                  <a:lnTo>
                    <a:pt x="1647" y="7342"/>
                  </a:lnTo>
                  <a:close/>
                  <a:moveTo>
                    <a:pt x="1647" y="7310"/>
                  </a:moveTo>
                  <a:lnTo>
                    <a:pt x="1663" y="7310"/>
                  </a:lnTo>
                  <a:lnTo>
                    <a:pt x="1663" y="7342"/>
                  </a:lnTo>
                  <a:lnTo>
                    <a:pt x="1647" y="7342"/>
                  </a:lnTo>
                  <a:lnTo>
                    <a:pt x="1647" y="7310"/>
                  </a:lnTo>
                  <a:close/>
                  <a:moveTo>
                    <a:pt x="1663" y="7310"/>
                  </a:moveTo>
                  <a:lnTo>
                    <a:pt x="1671" y="7310"/>
                  </a:lnTo>
                  <a:lnTo>
                    <a:pt x="1675" y="7315"/>
                  </a:lnTo>
                  <a:lnTo>
                    <a:pt x="1663" y="7326"/>
                  </a:lnTo>
                  <a:lnTo>
                    <a:pt x="1663" y="7310"/>
                  </a:lnTo>
                  <a:close/>
                  <a:moveTo>
                    <a:pt x="1675" y="7315"/>
                  </a:moveTo>
                  <a:lnTo>
                    <a:pt x="1683" y="7322"/>
                  </a:lnTo>
                  <a:lnTo>
                    <a:pt x="1661" y="7346"/>
                  </a:lnTo>
                  <a:lnTo>
                    <a:pt x="1652" y="7337"/>
                  </a:lnTo>
                  <a:lnTo>
                    <a:pt x="1675" y="7315"/>
                  </a:lnTo>
                  <a:close/>
                  <a:moveTo>
                    <a:pt x="1661" y="7346"/>
                  </a:moveTo>
                  <a:lnTo>
                    <a:pt x="1661" y="7346"/>
                  </a:lnTo>
                  <a:lnTo>
                    <a:pt x="1672" y="7333"/>
                  </a:lnTo>
                  <a:lnTo>
                    <a:pt x="1661" y="7346"/>
                  </a:lnTo>
                  <a:close/>
                  <a:moveTo>
                    <a:pt x="1683" y="7322"/>
                  </a:moveTo>
                  <a:lnTo>
                    <a:pt x="1691" y="7331"/>
                  </a:lnTo>
                  <a:lnTo>
                    <a:pt x="1668" y="7353"/>
                  </a:lnTo>
                  <a:lnTo>
                    <a:pt x="1661" y="7346"/>
                  </a:lnTo>
                  <a:lnTo>
                    <a:pt x="1683" y="7322"/>
                  </a:lnTo>
                  <a:close/>
                  <a:moveTo>
                    <a:pt x="1672" y="7355"/>
                  </a:moveTo>
                  <a:lnTo>
                    <a:pt x="1671" y="7355"/>
                  </a:lnTo>
                  <a:lnTo>
                    <a:pt x="1668" y="7353"/>
                  </a:lnTo>
                  <a:lnTo>
                    <a:pt x="1679" y="7342"/>
                  </a:lnTo>
                  <a:lnTo>
                    <a:pt x="1672" y="7355"/>
                  </a:lnTo>
                  <a:close/>
                  <a:moveTo>
                    <a:pt x="1687" y="7327"/>
                  </a:moveTo>
                  <a:lnTo>
                    <a:pt x="1703" y="7336"/>
                  </a:lnTo>
                  <a:lnTo>
                    <a:pt x="1688" y="7364"/>
                  </a:lnTo>
                  <a:lnTo>
                    <a:pt x="1672" y="7355"/>
                  </a:lnTo>
                  <a:lnTo>
                    <a:pt x="1687" y="7327"/>
                  </a:lnTo>
                  <a:close/>
                  <a:moveTo>
                    <a:pt x="1695" y="7365"/>
                  </a:moveTo>
                  <a:lnTo>
                    <a:pt x="1692" y="7365"/>
                  </a:lnTo>
                  <a:lnTo>
                    <a:pt x="1688" y="7364"/>
                  </a:lnTo>
                  <a:lnTo>
                    <a:pt x="1695" y="7349"/>
                  </a:lnTo>
                  <a:lnTo>
                    <a:pt x="1695" y="7365"/>
                  </a:lnTo>
                  <a:close/>
                  <a:moveTo>
                    <a:pt x="1695" y="7333"/>
                  </a:moveTo>
                  <a:lnTo>
                    <a:pt x="1704" y="7333"/>
                  </a:lnTo>
                  <a:lnTo>
                    <a:pt x="1704" y="7365"/>
                  </a:lnTo>
                  <a:lnTo>
                    <a:pt x="1695" y="7365"/>
                  </a:lnTo>
                  <a:lnTo>
                    <a:pt x="1695" y="7333"/>
                  </a:lnTo>
                  <a:close/>
                  <a:moveTo>
                    <a:pt x="1704" y="7333"/>
                  </a:moveTo>
                  <a:lnTo>
                    <a:pt x="1708" y="7333"/>
                  </a:lnTo>
                  <a:lnTo>
                    <a:pt x="1711" y="7336"/>
                  </a:lnTo>
                  <a:lnTo>
                    <a:pt x="1704" y="7349"/>
                  </a:lnTo>
                  <a:lnTo>
                    <a:pt x="1704" y="7333"/>
                  </a:lnTo>
                  <a:close/>
                  <a:moveTo>
                    <a:pt x="1711" y="7336"/>
                  </a:moveTo>
                  <a:lnTo>
                    <a:pt x="1726" y="7343"/>
                  </a:lnTo>
                  <a:lnTo>
                    <a:pt x="1713" y="7371"/>
                  </a:lnTo>
                  <a:lnTo>
                    <a:pt x="1697" y="7364"/>
                  </a:lnTo>
                  <a:lnTo>
                    <a:pt x="1711" y="7336"/>
                  </a:lnTo>
                  <a:close/>
                  <a:moveTo>
                    <a:pt x="1726" y="7343"/>
                  </a:moveTo>
                  <a:lnTo>
                    <a:pt x="1730" y="7344"/>
                  </a:lnTo>
                  <a:lnTo>
                    <a:pt x="1731" y="7347"/>
                  </a:lnTo>
                  <a:lnTo>
                    <a:pt x="1720" y="7358"/>
                  </a:lnTo>
                  <a:lnTo>
                    <a:pt x="1726" y="7343"/>
                  </a:lnTo>
                  <a:close/>
                  <a:moveTo>
                    <a:pt x="1731" y="7347"/>
                  </a:moveTo>
                  <a:lnTo>
                    <a:pt x="1739" y="7354"/>
                  </a:lnTo>
                  <a:lnTo>
                    <a:pt x="1716" y="7378"/>
                  </a:lnTo>
                  <a:lnTo>
                    <a:pt x="1709" y="7369"/>
                  </a:lnTo>
                  <a:lnTo>
                    <a:pt x="1731" y="7347"/>
                  </a:lnTo>
                  <a:close/>
                  <a:moveTo>
                    <a:pt x="1720" y="7380"/>
                  </a:moveTo>
                  <a:lnTo>
                    <a:pt x="1718" y="7379"/>
                  </a:lnTo>
                  <a:lnTo>
                    <a:pt x="1716" y="7378"/>
                  </a:lnTo>
                  <a:lnTo>
                    <a:pt x="1728" y="7365"/>
                  </a:lnTo>
                  <a:lnTo>
                    <a:pt x="1720" y="7380"/>
                  </a:lnTo>
                  <a:close/>
                  <a:moveTo>
                    <a:pt x="1735" y="7352"/>
                  </a:moveTo>
                  <a:lnTo>
                    <a:pt x="1751" y="7359"/>
                  </a:lnTo>
                  <a:lnTo>
                    <a:pt x="1736" y="7387"/>
                  </a:lnTo>
                  <a:lnTo>
                    <a:pt x="1720" y="7380"/>
                  </a:lnTo>
                  <a:lnTo>
                    <a:pt x="1735" y="7352"/>
                  </a:lnTo>
                  <a:close/>
                  <a:moveTo>
                    <a:pt x="1744" y="7390"/>
                  </a:moveTo>
                  <a:lnTo>
                    <a:pt x="1740" y="7390"/>
                  </a:lnTo>
                  <a:lnTo>
                    <a:pt x="1736" y="7387"/>
                  </a:lnTo>
                  <a:lnTo>
                    <a:pt x="1744" y="7374"/>
                  </a:lnTo>
                  <a:lnTo>
                    <a:pt x="1744" y="7390"/>
                  </a:lnTo>
                  <a:close/>
                  <a:moveTo>
                    <a:pt x="1744" y="7358"/>
                  </a:moveTo>
                  <a:lnTo>
                    <a:pt x="1752" y="7358"/>
                  </a:lnTo>
                  <a:lnTo>
                    <a:pt x="1752" y="7390"/>
                  </a:lnTo>
                  <a:lnTo>
                    <a:pt x="1744" y="7390"/>
                  </a:lnTo>
                  <a:lnTo>
                    <a:pt x="1744" y="7358"/>
                  </a:lnTo>
                  <a:close/>
                  <a:moveTo>
                    <a:pt x="1752" y="7358"/>
                  </a:moveTo>
                  <a:lnTo>
                    <a:pt x="1758" y="7358"/>
                  </a:lnTo>
                  <a:lnTo>
                    <a:pt x="1763" y="7363"/>
                  </a:lnTo>
                  <a:lnTo>
                    <a:pt x="1752" y="7374"/>
                  </a:lnTo>
                  <a:lnTo>
                    <a:pt x="1752" y="7358"/>
                  </a:lnTo>
                  <a:close/>
                  <a:moveTo>
                    <a:pt x="1763" y="7363"/>
                  </a:moveTo>
                  <a:lnTo>
                    <a:pt x="1771" y="7370"/>
                  </a:lnTo>
                  <a:lnTo>
                    <a:pt x="1748" y="7394"/>
                  </a:lnTo>
                  <a:lnTo>
                    <a:pt x="1741" y="7385"/>
                  </a:lnTo>
                  <a:lnTo>
                    <a:pt x="1763" y="7363"/>
                  </a:lnTo>
                  <a:close/>
                  <a:moveTo>
                    <a:pt x="1752" y="7396"/>
                  </a:moveTo>
                  <a:lnTo>
                    <a:pt x="1750" y="7395"/>
                  </a:lnTo>
                  <a:lnTo>
                    <a:pt x="1748" y="7394"/>
                  </a:lnTo>
                  <a:lnTo>
                    <a:pt x="1760" y="7381"/>
                  </a:lnTo>
                  <a:lnTo>
                    <a:pt x="1752" y="7396"/>
                  </a:lnTo>
                  <a:close/>
                  <a:moveTo>
                    <a:pt x="1767" y="7368"/>
                  </a:moveTo>
                  <a:lnTo>
                    <a:pt x="1783" y="7375"/>
                  </a:lnTo>
                  <a:lnTo>
                    <a:pt x="1768" y="7403"/>
                  </a:lnTo>
                  <a:lnTo>
                    <a:pt x="1752" y="7396"/>
                  </a:lnTo>
                  <a:lnTo>
                    <a:pt x="1767" y="7368"/>
                  </a:lnTo>
                  <a:close/>
                  <a:moveTo>
                    <a:pt x="1783" y="7375"/>
                  </a:moveTo>
                  <a:lnTo>
                    <a:pt x="1785" y="7376"/>
                  </a:lnTo>
                  <a:lnTo>
                    <a:pt x="1787" y="7379"/>
                  </a:lnTo>
                  <a:lnTo>
                    <a:pt x="1776" y="7390"/>
                  </a:lnTo>
                  <a:lnTo>
                    <a:pt x="1783" y="7375"/>
                  </a:lnTo>
                  <a:close/>
                  <a:moveTo>
                    <a:pt x="1787" y="7379"/>
                  </a:moveTo>
                  <a:lnTo>
                    <a:pt x="1795" y="7386"/>
                  </a:lnTo>
                  <a:lnTo>
                    <a:pt x="1772" y="7410"/>
                  </a:lnTo>
                  <a:lnTo>
                    <a:pt x="1764" y="7401"/>
                  </a:lnTo>
                  <a:lnTo>
                    <a:pt x="1787" y="7379"/>
                  </a:lnTo>
                  <a:close/>
                  <a:moveTo>
                    <a:pt x="1784" y="7413"/>
                  </a:moveTo>
                  <a:lnTo>
                    <a:pt x="1777" y="7413"/>
                  </a:lnTo>
                  <a:lnTo>
                    <a:pt x="1772" y="7410"/>
                  </a:lnTo>
                  <a:lnTo>
                    <a:pt x="1784" y="7397"/>
                  </a:lnTo>
                  <a:lnTo>
                    <a:pt x="1784" y="7413"/>
                  </a:lnTo>
                  <a:close/>
                  <a:moveTo>
                    <a:pt x="1784" y="7381"/>
                  </a:moveTo>
                  <a:lnTo>
                    <a:pt x="1800" y="7381"/>
                  </a:lnTo>
                  <a:lnTo>
                    <a:pt x="1800" y="7413"/>
                  </a:lnTo>
                  <a:lnTo>
                    <a:pt x="1784" y="7413"/>
                  </a:lnTo>
                  <a:lnTo>
                    <a:pt x="1784" y="7381"/>
                  </a:lnTo>
                  <a:close/>
                  <a:moveTo>
                    <a:pt x="1800" y="7381"/>
                  </a:moveTo>
                  <a:lnTo>
                    <a:pt x="1806" y="7381"/>
                  </a:lnTo>
                  <a:lnTo>
                    <a:pt x="1811" y="7386"/>
                  </a:lnTo>
                  <a:lnTo>
                    <a:pt x="1800" y="7397"/>
                  </a:lnTo>
                  <a:lnTo>
                    <a:pt x="1800" y="7381"/>
                  </a:lnTo>
                  <a:close/>
                  <a:moveTo>
                    <a:pt x="1811" y="7386"/>
                  </a:moveTo>
                  <a:lnTo>
                    <a:pt x="1819" y="7395"/>
                  </a:lnTo>
                  <a:lnTo>
                    <a:pt x="1796" y="7417"/>
                  </a:lnTo>
                  <a:lnTo>
                    <a:pt x="1788" y="7410"/>
                  </a:lnTo>
                  <a:lnTo>
                    <a:pt x="1811" y="7386"/>
                  </a:lnTo>
                  <a:close/>
                  <a:moveTo>
                    <a:pt x="1800" y="7419"/>
                  </a:moveTo>
                  <a:lnTo>
                    <a:pt x="1798" y="7418"/>
                  </a:lnTo>
                  <a:lnTo>
                    <a:pt x="1796" y="7417"/>
                  </a:lnTo>
                  <a:lnTo>
                    <a:pt x="1808" y="7406"/>
                  </a:lnTo>
                  <a:lnTo>
                    <a:pt x="1800" y="7419"/>
                  </a:lnTo>
                  <a:close/>
                  <a:moveTo>
                    <a:pt x="1815" y="7391"/>
                  </a:moveTo>
                  <a:lnTo>
                    <a:pt x="1831" y="7400"/>
                  </a:lnTo>
                  <a:lnTo>
                    <a:pt x="1816" y="7428"/>
                  </a:lnTo>
                  <a:lnTo>
                    <a:pt x="1800" y="7419"/>
                  </a:lnTo>
                  <a:lnTo>
                    <a:pt x="1815" y="7391"/>
                  </a:lnTo>
                  <a:close/>
                  <a:moveTo>
                    <a:pt x="1824" y="7429"/>
                  </a:moveTo>
                  <a:lnTo>
                    <a:pt x="1820" y="7429"/>
                  </a:lnTo>
                  <a:lnTo>
                    <a:pt x="1816" y="7428"/>
                  </a:lnTo>
                  <a:lnTo>
                    <a:pt x="1824" y="7413"/>
                  </a:lnTo>
                  <a:lnTo>
                    <a:pt x="1824" y="7429"/>
                  </a:lnTo>
                  <a:close/>
                  <a:moveTo>
                    <a:pt x="1824" y="7397"/>
                  </a:moveTo>
                  <a:lnTo>
                    <a:pt x="1832" y="7397"/>
                  </a:lnTo>
                  <a:lnTo>
                    <a:pt x="1832" y="7429"/>
                  </a:lnTo>
                  <a:lnTo>
                    <a:pt x="1824" y="7429"/>
                  </a:lnTo>
                  <a:lnTo>
                    <a:pt x="1824" y="7397"/>
                  </a:lnTo>
                  <a:close/>
                  <a:moveTo>
                    <a:pt x="1832" y="7397"/>
                  </a:moveTo>
                  <a:lnTo>
                    <a:pt x="1838" y="7397"/>
                  </a:lnTo>
                  <a:lnTo>
                    <a:pt x="1843" y="7402"/>
                  </a:lnTo>
                  <a:lnTo>
                    <a:pt x="1832" y="7413"/>
                  </a:lnTo>
                  <a:lnTo>
                    <a:pt x="1832" y="7397"/>
                  </a:lnTo>
                  <a:close/>
                  <a:moveTo>
                    <a:pt x="1843" y="7402"/>
                  </a:moveTo>
                  <a:lnTo>
                    <a:pt x="1851" y="7411"/>
                  </a:lnTo>
                  <a:lnTo>
                    <a:pt x="1828" y="7433"/>
                  </a:lnTo>
                  <a:lnTo>
                    <a:pt x="1820" y="7426"/>
                  </a:lnTo>
                  <a:lnTo>
                    <a:pt x="1843" y="7402"/>
                  </a:lnTo>
                  <a:close/>
                  <a:moveTo>
                    <a:pt x="1840" y="7438"/>
                  </a:moveTo>
                  <a:lnTo>
                    <a:pt x="1833" y="7438"/>
                  </a:lnTo>
                  <a:lnTo>
                    <a:pt x="1828" y="7433"/>
                  </a:lnTo>
                  <a:lnTo>
                    <a:pt x="1840" y="7422"/>
                  </a:lnTo>
                  <a:lnTo>
                    <a:pt x="1840" y="7438"/>
                  </a:lnTo>
                  <a:close/>
                  <a:moveTo>
                    <a:pt x="1840" y="7406"/>
                  </a:moveTo>
                  <a:lnTo>
                    <a:pt x="1856" y="7406"/>
                  </a:lnTo>
                  <a:lnTo>
                    <a:pt x="1856" y="7438"/>
                  </a:lnTo>
                  <a:lnTo>
                    <a:pt x="1840" y="7438"/>
                  </a:lnTo>
                  <a:lnTo>
                    <a:pt x="1840" y="7406"/>
                  </a:lnTo>
                  <a:close/>
                  <a:moveTo>
                    <a:pt x="1856" y="7406"/>
                  </a:moveTo>
                  <a:lnTo>
                    <a:pt x="1862" y="7406"/>
                  </a:lnTo>
                  <a:lnTo>
                    <a:pt x="1867" y="7411"/>
                  </a:lnTo>
                  <a:lnTo>
                    <a:pt x="1856" y="7422"/>
                  </a:lnTo>
                  <a:lnTo>
                    <a:pt x="1856" y="7406"/>
                  </a:lnTo>
                  <a:close/>
                  <a:moveTo>
                    <a:pt x="1867" y="7411"/>
                  </a:moveTo>
                  <a:lnTo>
                    <a:pt x="1875" y="7418"/>
                  </a:lnTo>
                  <a:lnTo>
                    <a:pt x="1852" y="7442"/>
                  </a:lnTo>
                  <a:lnTo>
                    <a:pt x="1845" y="7433"/>
                  </a:lnTo>
                  <a:lnTo>
                    <a:pt x="1867" y="7411"/>
                  </a:lnTo>
                  <a:close/>
                  <a:moveTo>
                    <a:pt x="1857" y="7444"/>
                  </a:moveTo>
                  <a:lnTo>
                    <a:pt x="1854" y="7443"/>
                  </a:lnTo>
                  <a:lnTo>
                    <a:pt x="1852" y="7442"/>
                  </a:lnTo>
                  <a:lnTo>
                    <a:pt x="1864" y="7429"/>
                  </a:lnTo>
                  <a:lnTo>
                    <a:pt x="1857" y="7444"/>
                  </a:lnTo>
                  <a:close/>
                  <a:moveTo>
                    <a:pt x="1870" y="7416"/>
                  </a:moveTo>
                  <a:lnTo>
                    <a:pt x="1886" y="7423"/>
                  </a:lnTo>
                  <a:lnTo>
                    <a:pt x="1873" y="7452"/>
                  </a:lnTo>
                  <a:lnTo>
                    <a:pt x="1857" y="7444"/>
                  </a:lnTo>
                  <a:lnTo>
                    <a:pt x="1870" y="7416"/>
                  </a:lnTo>
                  <a:close/>
                  <a:moveTo>
                    <a:pt x="1880" y="7454"/>
                  </a:moveTo>
                  <a:lnTo>
                    <a:pt x="1877" y="7454"/>
                  </a:lnTo>
                  <a:lnTo>
                    <a:pt x="1873" y="7452"/>
                  </a:lnTo>
                  <a:lnTo>
                    <a:pt x="1880" y="7438"/>
                  </a:lnTo>
                  <a:lnTo>
                    <a:pt x="1880" y="7454"/>
                  </a:lnTo>
                  <a:close/>
                  <a:moveTo>
                    <a:pt x="1880" y="7422"/>
                  </a:moveTo>
                  <a:lnTo>
                    <a:pt x="1888" y="7422"/>
                  </a:lnTo>
                  <a:lnTo>
                    <a:pt x="1888" y="7454"/>
                  </a:lnTo>
                  <a:lnTo>
                    <a:pt x="1880" y="7454"/>
                  </a:lnTo>
                  <a:lnTo>
                    <a:pt x="1880" y="7422"/>
                  </a:lnTo>
                  <a:close/>
                  <a:moveTo>
                    <a:pt x="1888" y="7422"/>
                  </a:moveTo>
                  <a:lnTo>
                    <a:pt x="1891" y="7422"/>
                  </a:lnTo>
                  <a:lnTo>
                    <a:pt x="1895" y="7423"/>
                  </a:lnTo>
                  <a:lnTo>
                    <a:pt x="1888" y="7438"/>
                  </a:lnTo>
                  <a:lnTo>
                    <a:pt x="1888" y="7422"/>
                  </a:lnTo>
                  <a:close/>
                  <a:moveTo>
                    <a:pt x="1895" y="7423"/>
                  </a:moveTo>
                  <a:lnTo>
                    <a:pt x="1911" y="7432"/>
                  </a:lnTo>
                  <a:lnTo>
                    <a:pt x="1896" y="7460"/>
                  </a:lnTo>
                  <a:lnTo>
                    <a:pt x="1880" y="7452"/>
                  </a:lnTo>
                  <a:lnTo>
                    <a:pt x="1895" y="7423"/>
                  </a:lnTo>
                  <a:close/>
                  <a:moveTo>
                    <a:pt x="1911" y="7432"/>
                  </a:moveTo>
                  <a:lnTo>
                    <a:pt x="1913" y="7433"/>
                  </a:lnTo>
                  <a:lnTo>
                    <a:pt x="1915" y="7434"/>
                  </a:lnTo>
                  <a:lnTo>
                    <a:pt x="1904" y="7445"/>
                  </a:lnTo>
                  <a:lnTo>
                    <a:pt x="1911" y="7432"/>
                  </a:lnTo>
                  <a:close/>
                  <a:moveTo>
                    <a:pt x="1915" y="7434"/>
                  </a:moveTo>
                  <a:lnTo>
                    <a:pt x="1923" y="7443"/>
                  </a:lnTo>
                  <a:lnTo>
                    <a:pt x="1900" y="7465"/>
                  </a:lnTo>
                  <a:lnTo>
                    <a:pt x="1893" y="7458"/>
                  </a:lnTo>
                  <a:lnTo>
                    <a:pt x="1915" y="7434"/>
                  </a:lnTo>
                  <a:close/>
                  <a:moveTo>
                    <a:pt x="1912" y="7470"/>
                  </a:moveTo>
                  <a:lnTo>
                    <a:pt x="1905" y="7470"/>
                  </a:lnTo>
                  <a:lnTo>
                    <a:pt x="1900" y="7465"/>
                  </a:lnTo>
                  <a:lnTo>
                    <a:pt x="1912" y="7454"/>
                  </a:lnTo>
                  <a:lnTo>
                    <a:pt x="1912" y="7470"/>
                  </a:lnTo>
                  <a:close/>
                  <a:moveTo>
                    <a:pt x="1912" y="7438"/>
                  </a:moveTo>
                  <a:lnTo>
                    <a:pt x="1920" y="7438"/>
                  </a:lnTo>
                  <a:lnTo>
                    <a:pt x="1920" y="7470"/>
                  </a:lnTo>
                  <a:lnTo>
                    <a:pt x="1912" y="7470"/>
                  </a:lnTo>
                  <a:lnTo>
                    <a:pt x="1912" y="7438"/>
                  </a:lnTo>
                  <a:close/>
                  <a:moveTo>
                    <a:pt x="1920" y="7438"/>
                  </a:moveTo>
                  <a:lnTo>
                    <a:pt x="1923" y="7438"/>
                  </a:lnTo>
                  <a:lnTo>
                    <a:pt x="1927" y="7439"/>
                  </a:lnTo>
                  <a:lnTo>
                    <a:pt x="1920" y="7454"/>
                  </a:lnTo>
                  <a:lnTo>
                    <a:pt x="1920" y="7438"/>
                  </a:lnTo>
                  <a:close/>
                  <a:moveTo>
                    <a:pt x="1927" y="7439"/>
                  </a:moveTo>
                  <a:lnTo>
                    <a:pt x="1943" y="7448"/>
                  </a:lnTo>
                  <a:lnTo>
                    <a:pt x="1928" y="7476"/>
                  </a:lnTo>
                  <a:lnTo>
                    <a:pt x="1912" y="7468"/>
                  </a:lnTo>
                  <a:lnTo>
                    <a:pt x="1927" y="7439"/>
                  </a:lnTo>
                  <a:close/>
                  <a:moveTo>
                    <a:pt x="1936" y="7477"/>
                  </a:moveTo>
                  <a:lnTo>
                    <a:pt x="1932" y="7477"/>
                  </a:lnTo>
                  <a:lnTo>
                    <a:pt x="1928" y="7476"/>
                  </a:lnTo>
                  <a:lnTo>
                    <a:pt x="1936" y="7461"/>
                  </a:lnTo>
                  <a:lnTo>
                    <a:pt x="1936" y="7477"/>
                  </a:lnTo>
                  <a:close/>
                  <a:moveTo>
                    <a:pt x="1936" y="7445"/>
                  </a:moveTo>
                  <a:lnTo>
                    <a:pt x="1944" y="7445"/>
                  </a:lnTo>
                  <a:lnTo>
                    <a:pt x="1944" y="7477"/>
                  </a:lnTo>
                  <a:lnTo>
                    <a:pt x="1936" y="7477"/>
                  </a:lnTo>
                  <a:lnTo>
                    <a:pt x="1936" y="7445"/>
                  </a:lnTo>
                  <a:close/>
                  <a:moveTo>
                    <a:pt x="1944" y="7445"/>
                  </a:moveTo>
                  <a:lnTo>
                    <a:pt x="1948" y="7445"/>
                  </a:lnTo>
                  <a:lnTo>
                    <a:pt x="1950" y="7448"/>
                  </a:lnTo>
                  <a:lnTo>
                    <a:pt x="1944" y="7461"/>
                  </a:lnTo>
                  <a:lnTo>
                    <a:pt x="1944" y="7445"/>
                  </a:lnTo>
                  <a:close/>
                  <a:moveTo>
                    <a:pt x="1950" y="7448"/>
                  </a:moveTo>
                  <a:lnTo>
                    <a:pt x="1966" y="7455"/>
                  </a:lnTo>
                  <a:lnTo>
                    <a:pt x="1953" y="7484"/>
                  </a:lnTo>
                  <a:lnTo>
                    <a:pt x="1937" y="7476"/>
                  </a:lnTo>
                  <a:lnTo>
                    <a:pt x="1950" y="7448"/>
                  </a:lnTo>
                  <a:close/>
                  <a:moveTo>
                    <a:pt x="1960" y="7486"/>
                  </a:moveTo>
                  <a:lnTo>
                    <a:pt x="1957" y="7486"/>
                  </a:lnTo>
                  <a:lnTo>
                    <a:pt x="1953" y="7484"/>
                  </a:lnTo>
                  <a:lnTo>
                    <a:pt x="1960" y="7470"/>
                  </a:lnTo>
                  <a:lnTo>
                    <a:pt x="1960" y="7486"/>
                  </a:lnTo>
                  <a:close/>
                  <a:moveTo>
                    <a:pt x="1960" y="7454"/>
                  </a:moveTo>
                  <a:lnTo>
                    <a:pt x="1968" y="7454"/>
                  </a:lnTo>
                  <a:lnTo>
                    <a:pt x="1968" y="7486"/>
                  </a:lnTo>
                  <a:lnTo>
                    <a:pt x="1960" y="7486"/>
                  </a:lnTo>
                  <a:lnTo>
                    <a:pt x="1960" y="7454"/>
                  </a:lnTo>
                  <a:close/>
                  <a:moveTo>
                    <a:pt x="1968" y="7454"/>
                  </a:moveTo>
                  <a:lnTo>
                    <a:pt x="1971" y="7454"/>
                  </a:lnTo>
                  <a:lnTo>
                    <a:pt x="1975" y="7455"/>
                  </a:lnTo>
                  <a:lnTo>
                    <a:pt x="1968" y="7470"/>
                  </a:lnTo>
                  <a:lnTo>
                    <a:pt x="1968" y="7454"/>
                  </a:lnTo>
                  <a:close/>
                  <a:moveTo>
                    <a:pt x="1975" y="7455"/>
                  </a:moveTo>
                  <a:lnTo>
                    <a:pt x="1991" y="7464"/>
                  </a:lnTo>
                  <a:lnTo>
                    <a:pt x="1976" y="7492"/>
                  </a:lnTo>
                  <a:lnTo>
                    <a:pt x="1960" y="7484"/>
                  </a:lnTo>
                  <a:lnTo>
                    <a:pt x="1975" y="7455"/>
                  </a:lnTo>
                  <a:close/>
                  <a:moveTo>
                    <a:pt x="1984" y="7493"/>
                  </a:moveTo>
                  <a:lnTo>
                    <a:pt x="1980" y="7493"/>
                  </a:lnTo>
                  <a:lnTo>
                    <a:pt x="1976" y="7492"/>
                  </a:lnTo>
                  <a:lnTo>
                    <a:pt x="1984" y="7477"/>
                  </a:lnTo>
                  <a:lnTo>
                    <a:pt x="1984" y="7493"/>
                  </a:lnTo>
                  <a:close/>
                  <a:moveTo>
                    <a:pt x="1984" y="7461"/>
                  </a:moveTo>
                  <a:lnTo>
                    <a:pt x="1992" y="7461"/>
                  </a:lnTo>
                  <a:lnTo>
                    <a:pt x="1992" y="7493"/>
                  </a:lnTo>
                  <a:lnTo>
                    <a:pt x="1984" y="7493"/>
                  </a:lnTo>
                  <a:lnTo>
                    <a:pt x="1984" y="7461"/>
                  </a:lnTo>
                  <a:close/>
                  <a:moveTo>
                    <a:pt x="1992" y="7461"/>
                  </a:moveTo>
                  <a:lnTo>
                    <a:pt x="1998" y="7461"/>
                  </a:lnTo>
                  <a:lnTo>
                    <a:pt x="2003" y="7466"/>
                  </a:lnTo>
                  <a:lnTo>
                    <a:pt x="1992" y="7477"/>
                  </a:lnTo>
                  <a:lnTo>
                    <a:pt x="1992" y="7461"/>
                  </a:lnTo>
                  <a:close/>
                  <a:moveTo>
                    <a:pt x="2003" y="7466"/>
                  </a:moveTo>
                  <a:lnTo>
                    <a:pt x="2011" y="7475"/>
                  </a:lnTo>
                  <a:lnTo>
                    <a:pt x="1989" y="7497"/>
                  </a:lnTo>
                  <a:lnTo>
                    <a:pt x="1980" y="7490"/>
                  </a:lnTo>
                  <a:lnTo>
                    <a:pt x="2003" y="7466"/>
                  </a:lnTo>
                  <a:close/>
                  <a:moveTo>
                    <a:pt x="2000" y="7502"/>
                  </a:moveTo>
                  <a:lnTo>
                    <a:pt x="1994" y="7502"/>
                  </a:lnTo>
                  <a:lnTo>
                    <a:pt x="1989" y="7497"/>
                  </a:lnTo>
                  <a:lnTo>
                    <a:pt x="2000" y="7486"/>
                  </a:lnTo>
                  <a:lnTo>
                    <a:pt x="2000" y="7502"/>
                  </a:lnTo>
                  <a:close/>
                  <a:moveTo>
                    <a:pt x="2000" y="7470"/>
                  </a:moveTo>
                  <a:lnTo>
                    <a:pt x="2016" y="7470"/>
                  </a:lnTo>
                  <a:lnTo>
                    <a:pt x="2016" y="7502"/>
                  </a:lnTo>
                  <a:lnTo>
                    <a:pt x="2000" y="7502"/>
                  </a:lnTo>
                  <a:lnTo>
                    <a:pt x="2000" y="7470"/>
                  </a:lnTo>
                  <a:close/>
                  <a:moveTo>
                    <a:pt x="2016" y="7470"/>
                  </a:moveTo>
                  <a:lnTo>
                    <a:pt x="2022" y="7470"/>
                  </a:lnTo>
                  <a:lnTo>
                    <a:pt x="2027" y="7475"/>
                  </a:lnTo>
                  <a:lnTo>
                    <a:pt x="2016" y="7486"/>
                  </a:lnTo>
                  <a:lnTo>
                    <a:pt x="2016" y="7470"/>
                  </a:lnTo>
                  <a:close/>
                  <a:moveTo>
                    <a:pt x="2027" y="7475"/>
                  </a:moveTo>
                  <a:lnTo>
                    <a:pt x="2035" y="7482"/>
                  </a:lnTo>
                  <a:lnTo>
                    <a:pt x="2012" y="7504"/>
                  </a:lnTo>
                  <a:lnTo>
                    <a:pt x="2005" y="7497"/>
                  </a:lnTo>
                  <a:lnTo>
                    <a:pt x="2027" y="7475"/>
                  </a:lnTo>
                  <a:close/>
                  <a:moveTo>
                    <a:pt x="2023" y="7509"/>
                  </a:moveTo>
                  <a:lnTo>
                    <a:pt x="2017" y="7509"/>
                  </a:lnTo>
                  <a:lnTo>
                    <a:pt x="2012" y="7504"/>
                  </a:lnTo>
                  <a:lnTo>
                    <a:pt x="2023" y="7493"/>
                  </a:lnTo>
                  <a:lnTo>
                    <a:pt x="2023" y="7509"/>
                  </a:lnTo>
                  <a:close/>
                  <a:moveTo>
                    <a:pt x="2023" y="7477"/>
                  </a:moveTo>
                  <a:lnTo>
                    <a:pt x="2039" y="7477"/>
                  </a:lnTo>
                  <a:lnTo>
                    <a:pt x="2039" y="7509"/>
                  </a:lnTo>
                  <a:lnTo>
                    <a:pt x="2023" y="7509"/>
                  </a:lnTo>
                  <a:lnTo>
                    <a:pt x="2023" y="7477"/>
                  </a:lnTo>
                  <a:close/>
                  <a:moveTo>
                    <a:pt x="2039" y="7477"/>
                  </a:moveTo>
                  <a:lnTo>
                    <a:pt x="2046" y="7477"/>
                  </a:lnTo>
                  <a:lnTo>
                    <a:pt x="2051" y="7482"/>
                  </a:lnTo>
                  <a:lnTo>
                    <a:pt x="2039" y="7493"/>
                  </a:lnTo>
                  <a:lnTo>
                    <a:pt x="2039" y="7477"/>
                  </a:lnTo>
                  <a:close/>
                  <a:moveTo>
                    <a:pt x="2051" y="7482"/>
                  </a:moveTo>
                  <a:lnTo>
                    <a:pt x="2059" y="7491"/>
                  </a:lnTo>
                  <a:lnTo>
                    <a:pt x="2037" y="7513"/>
                  </a:lnTo>
                  <a:lnTo>
                    <a:pt x="2028" y="7504"/>
                  </a:lnTo>
                  <a:lnTo>
                    <a:pt x="2051" y="7482"/>
                  </a:lnTo>
                  <a:close/>
                  <a:moveTo>
                    <a:pt x="2048" y="7518"/>
                  </a:moveTo>
                  <a:lnTo>
                    <a:pt x="2042" y="7518"/>
                  </a:lnTo>
                  <a:lnTo>
                    <a:pt x="2037" y="7513"/>
                  </a:lnTo>
                  <a:lnTo>
                    <a:pt x="2048" y="7502"/>
                  </a:lnTo>
                  <a:lnTo>
                    <a:pt x="2048" y="7518"/>
                  </a:lnTo>
                  <a:close/>
                  <a:moveTo>
                    <a:pt x="2048" y="7486"/>
                  </a:moveTo>
                  <a:lnTo>
                    <a:pt x="2064" y="7486"/>
                  </a:lnTo>
                  <a:lnTo>
                    <a:pt x="2064" y="7518"/>
                  </a:lnTo>
                  <a:lnTo>
                    <a:pt x="2048" y="7518"/>
                  </a:lnTo>
                  <a:lnTo>
                    <a:pt x="2048" y="7486"/>
                  </a:lnTo>
                  <a:close/>
                  <a:moveTo>
                    <a:pt x="2064" y="7486"/>
                  </a:moveTo>
                  <a:lnTo>
                    <a:pt x="2070" y="7486"/>
                  </a:lnTo>
                  <a:lnTo>
                    <a:pt x="2075" y="7491"/>
                  </a:lnTo>
                  <a:lnTo>
                    <a:pt x="2064" y="7502"/>
                  </a:lnTo>
                  <a:lnTo>
                    <a:pt x="2064" y="7486"/>
                  </a:lnTo>
                  <a:close/>
                  <a:moveTo>
                    <a:pt x="2075" y="7491"/>
                  </a:moveTo>
                  <a:lnTo>
                    <a:pt x="2083" y="7498"/>
                  </a:lnTo>
                  <a:lnTo>
                    <a:pt x="2060" y="7521"/>
                  </a:lnTo>
                  <a:lnTo>
                    <a:pt x="2053" y="7513"/>
                  </a:lnTo>
                  <a:lnTo>
                    <a:pt x="2075" y="7491"/>
                  </a:lnTo>
                  <a:close/>
                  <a:moveTo>
                    <a:pt x="2071" y="7525"/>
                  </a:moveTo>
                  <a:lnTo>
                    <a:pt x="2065" y="7525"/>
                  </a:lnTo>
                  <a:lnTo>
                    <a:pt x="2060" y="7521"/>
                  </a:lnTo>
                  <a:lnTo>
                    <a:pt x="2071" y="7509"/>
                  </a:lnTo>
                  <a:lnTo>
                    <a:pt x="2071" y="7525"/>
                  </a:lnTo>
                  <a:close/>
                  <a:moveTo>
                    <a:pt x="2071" y="7493"/>
                  </a:moveTo>
                  <a:lnTo>
                    <a:pt x="2087" y="7493"/>
                  </a:lnTo>
                  <a:lnTo>
                    <a:pt x="2087" y="7525"/>
                  </a:lnTo>
                  <a:lnTo>
                    <a:pt x="2071" y="7525"/>
                  </a:lnTo>
                  <a:lnTo>
                    <a:pt x="2071" y="7493"/>
                  </a:lnTo>
                  <a:close/>
                  <a:moveTo>
                    <a:pt x="2087" y="7493"/>
                  </a:moveTo>
                  <a:lnTo>
                    <a:pt x="2094" y="7493"/>
                  </a:lnTo>
                  <a:lnTo>
                    <a:pt x="2099" y="7498"/>
                  </a:lnTo>
                  <a:lnTo>
                    <a:pt x="2087" y="7509"/>
                  </a:lnTo>
                  <a:lnTo>
                    <a:pt x="2087" y="7493"/>
                  </a:lnTo>
                  <a:close/>
                  <a:moveTo>
                    <a:pt x="2099" y="7498"/>
                  </a:moveTo>
                  <a:lnTo>
                    <a:pt x="2107" y="7507"/>
                  </a:lnTo>
                  <a:lnTo>
                    <a:pt x="2085" y="7529"/>
                  </a:lnTo>
                  <a:lnTo>
                    <a:pt x="2076" y="7521"/>
                  </a:lnTo>
                  <a:lnTo>
                    <a:pt x="2099" y="7498"/>
                  </a:lnTo>
                  <a:close/>
                  <a:moveTo>
                    <a:pt x="2096" y="7534"/>
                  </a:moveTo>
                  <a:lnTo>
                    <a:pt x="2090" y="7534"/>
                  </a:lnTo>
                  <a:lnTo>
                    <a:pt x="2085" y="7529"/>
                  </a:lnTo>
                  <a:lnTo>
                    <a:pt x="2096" y="7518"/>
                  </a:lnTo>
                  <a:lnTo>
                    <a:pt x="2096" y="7534"/>
                  </a:lnTo>
                  <a:close/>
                  <a:moveTo>
                    <a:pt x="2096" y="7502"/>
                  </a:moveTo>
                  <a:lnTo>
                    <a:pt x="2103" y="7502"/>
                  </a:lnTo>
                  <a:lnTo>
                    <a:pt x="2103" y="7534"/>
                  </a:lnTo>
                  <a:lnTo>
                    <a:pt x="2096" y="7534"/>
                  </a:lnTo>
                  <a:lnTo>
                    <a:pt x="2096" y="7502"/>
                  </a:lnTo>
                  <a:close/>
                  <a:moveTo>
                    <a:pt x="2103" y="7502"/>
                  </a:moveTo>
                  <a:lnTo>
                    <a:pt x="2107" y="7502"/>
                  </a:lnTo>
                  <a:lnTo>
                    <a:pt x="2111" y="7503"/>
                  </a:lnTo>
                  <a:lnTo>
                    <a:pt x="2103" y="7518"/>
                  </a:lnTo>
                  <a:lnTo>
                    <a:pt x="2103" y="7502"/>
                  </a:lnTo>
                  <a:close/>
                  <a:moveTo>
                    <a:pt x="2111" y="7503"/>
                  </a:moveTo>
                  <a:lnTo>
                    <a:pt x="2127" y="7512"/>
                  </a:lnTo>
                  <a:lnTo>
                    <a:pt x="2113" y="7540"/>
                  </a:lnTo>
                  <a:lnTo>
                    <a:pt x="2097" y="7532"/>
                  </a:lnTo>
                  <a:lnTo>
                    <a:pt x="2111" y="7503"/>
                  </a:lnTo>
                  <a:close/>
                  <a:moveTo>
                    <a:pt x="2119" y="7541"/>
                  </a:moveTo>
                  <a:lnTo>
                    <a:pt x="2115" y="7541"/>
                  </a:lnTo>
                  <a:lnTo>
                    <a:pt x="2113" y="7540"/>
                  </a:lnTo>
                  <a:lnTo>
                    <a:pt x="2119" y="7525"/>
                  </a:lnTo>
                  <a:lnTo>
                    <a:pt x="2119" y="7541"/>
                  </a:lnTo>
                  <a:close/>
                  <a:moveTo>
                    <a:pt x="2119" y="7509"/>
                  </a:moveTo>
                  <a:lnTo>
                    <a:pt x="2144" y="7509"/>
                  </a:lnTo>
                  <a:lnTo>
                    <a:pt x="2144" y="7541"/>
                  </a:lnTo>
                  <a:lnTo>
                    <a:pt x="2119" y="7541"/>
                  </a:lnTo>
                  <a:lnTo>
                    <a:pt x="2119" y="7509"/>
                  </a:lnTo>
                  <a:close/>
                  <a:moveTo>
                    <a:pt x="2144" y="7509"/>
                  </a:moveTo>
                  <a:lnTo>
                    <a:pt x="2150" y="7509"/>
                  </a:lnTo>
                  <a:lnTo>
                    <a:pt x="2155" y="7514"/>
                  </a:lnTo>
                  <a:lnTo>
                    <a:pt x="2144" y="7525"/>
                  </a:lnTo>
                  <a:lnTo>
                    <a:pt x="2144" y="7509"/>
                  </a:lnTo>
                  <a:close/>
                  <a:moveTo>
                    <a:pt x="2155" y="7514"/>
                  </a:moveTo>
                  <a:lnTo>
                    <a:pt x="2163" y="7523"/>
                  </a:lnTo>
                  <a:lnTo>
                    <a:pt x="2140" y="7545"/>
                  </a:lnTo>
                  <a:lnTo>
                    <a:pt x="2133" y="7537"/>
                  </a:lnTo>
                  <a:lnTo>
                    <a:pt x="2155" y="7514"/>
                  </a:lnTo>
                  <a:close/>
                  <a:moveTo>
                    <a:pt x="2151" y="7550"/>
                  </a:moveTo>
                  <a:lnTo>
                    <a:pt x="2145" y="7550"/>
                  </a:lnTo>
                  <a:lnTo>
                    <a:pt x="2140" y="7545"/>
                  </a:lnTo>
                  <a:lnTo>
                    <a:pt x="2151" y="7534"/>
                  </a:lnTo>
                  <a:lnTo>
                    <a:pt x="2151" y="7550"/>
                  </a:lnTo>
                  <a:close/>
                  <a:moveTo>
                    <a:pt x="2151" y="7518"/>
                  </a:moveTo>
                  <a:lnTo>
                    <a:pt x="2167" y="7518"/>
                  </a:lnTo>
                  <a:lnTo>
                    <a:pt x="2167" y="7550"/>
                  </a:lnTo>
                  <a:lnTo>
                    <a:pt x="2151" y="7550"/>
                  </a:lnTo>
                  <a:lnTo>
                    <a:pt x="2151" y="7518"/>
                  </a:lnTo>
                  <a:close/>
                  <a:moveTo>
                    <a:pt x="2167" y="7518"/>
                  </a:moveTo>
                  <a:lnTo>
                    <a:pt x="2175" y="7518"/>
                  </a:lnTo>
                  <a:lnTo>
                    <a:pt x="2179" y="7523"/>
                  </a:lnTo>
                  <a:lnTo>
                    <a:pt x="2167" y="7534"/>
                  </a:lnTo>
                  <a:lnTo>
                    <a:pt x="2167" y="7518"/>
                  </a:lnTo>
                  <a:close/>
                  <a:moveTo>
                    <a:pt x="2179" y="7523"/>
                  </a:moveTo>
                  <a:lnTo>
                    <a:pt x="2187" y="7530"/>
                  </a:lnTo>
                  <a:lnTo>
                    <a:pt x="2165" y="7553"/>
                  </a:lnTo>
                  <a:lnTo>
                    <a:pt x="2156" y="7545"/>
                  </a:lnTo>
                  <a:lnTo>
                    <a:pt x="2179" y="7523"/>
                  </a:lnTo>
                  <a:close/>
                  <a:moveTo>
                    <a:pt x="2176" y="7557"/>
                  </a:moveTo>
                  <a:lnTo>
                    <a:pt x="2170" y="7557"/>
                  </a:lnTo>
                  <a:lnTo>
                    <a:pt x="2165" y="7553"/>
                  </a:lnTo>
                  <a:lnTo>
                    <a:pt x="2176" y="7541"/>
                  </a:lnTo>
                  <a:lnTo>
                    <a:pt x="2176" y="7557"/>
                  </a:lnTo>
                  <a:close/>
                  <a:moveTo>
                    <a:pt x="2176" y="7525"/>
                  </a:moveTo>
                  <a:lnTo>
                    <a:pt x="2199" y="7525"/>
                  </a:lnTo>
                  <a:lnTo>
                    <a:pt x="2199" y="7557"/>
                  </a:lnTo>
                  <a:lnTo>
                    <a:pt x="2176" y="7557"/>
                  </a:lnTo>
                  <a:lnTo>
                    <a:pt x="2176" y="7525"/>
                  </a:lnTo>
                  <a:close/>
                  <a:moveTo>
                    <a:pt x="2199" y="7525"/>
                  </a:moveTo>
                  <a:lnTo>
                    <a:pt x="2207" y="7525"/>
                  </a:lnTo>
                  <a:lnTo>
                    <a:pt x="2211" y="7530"/>
                  </a:lnTo>
                  <a:lnTo>
                    <a:pt x="2199" y="7541"/>
                  </a:lnTo>
                  <a:lnTo>
                    <a:pt x="2199" y="7525"/>
                  </a:lnTo>
                  <a:close/>
                  <a:moveTo>
                    <a:pt x="2211" y="7530"/>
                  </a:moveTo>
                  <a:lnTo>
                    <a:pt x="2219" y="7539"/>
                  </a:lnTo>
                  <a:lnTo>
                    <a:pt x="2197" y="7561"/>
                  </a:lnTo>
                  <a:lnTo>
                    <a:pt x="2188" y="7553"/>
                  </a:lnTo>
                  <a:lnTo>
                    <a:pt x="2211" y="7530"/>
                  </a:lnTo>
                  <a:close/>
                  <a:moveTo>
                    <a:pt x="2208" y="7566"/>
                  </a:moveTo>
                  <a:lnTo>
                    <a:pt x="2202" y="7566"/>
                  </a:lnTo>
                  <a:lnTo>
                    <a:pt x="2197" y="7561"/>
                  </a:lnTo>
                  <a:lnTo>
                    <a:pt x="2208" y="7550"/>
                  </a:lnTo>
                  <a:lnTo>
                    <a:pt x="2208" y="7566"/>
                  </a:lnTo>
                  <a:close/>
                  <a:moveTo>
                    <a:pt x="2208" y="7534"/>
                  </a:moveTo>
                  <a:lnTo>
                    <a:pt x="2231" y="7534"/>
                  </a:lnTo>
                  <a:lnTo>
                    <a:pt x="2231" y="7566"/>
                  </a:lnTo>
                  <a:lnTo>
                    <a:pt x="2208" y="7566"/>
                  </a:lnTo>
                  <a:lnTo>
                    <a:pt x="2208" y="7534"/>
                  </a:lnTo>
                  <a:close/>
                  <a:moveTo>
                    <a:pt x="2231" y="7534"/>
                  </a:moveTo>
                  <a:lnTo>
                    <a:pt x="2235" y="7534"/>
                  </a:lnTo>
                  <a:lnTo>
                    <a:pt x="2239" y="7535"/>
                  </a:lnTo>
                  <a:lnTo>
                    <a:pt x="2231" y="7550"/>
                  </a:lnTo>
                  <a:lnTo>
                    <a:pt x="2231" y="7534"/>
                  </a:lnTo>
                  <a:close/>
                  <a:moveTo>
                    <a:pt x="2239" y="7535"/>
                  </a:moveTo>
                  <a:lnTo>
                    <a:pt x="2255" y="7544"/>
                  </a:lnTo>
                  <a:lnTo>
                    <a:pt x="2241" y="7572"/>
                  </a:lnTo>
                  <a:lnTo>
                    <a:pt x="2225" y="7564"/>
                  </a:lnTo>
                  <a:lnTo>
                    <a:pt x="2239" y="7535"/>
                  </a:lnTo>
                  <a:close/>
                  <a:moveTo>
                    <a:pt x="2247" y="7573"/>
                  </a:moveTo>
                  <a:lnTo>
                    <a:pt x="2244" y="7573"/>
                  </a:lnTo>
                  <a:lnTo>
                    <a:pt x="2241" y="7572"/>
                  </a:lnTo>
                  <a:lnTo>
                    <a:pt x="2247" y="7557"/>
                  </a:lnTo>
                  <a:lnTo>
                    <a:pt x="2247" y="7573"/>
                  </a:lnTo>
                  <a:close/>
                  <a:moveTo>
                    <a:pt x="2247" y="7541"/>
                  </a:moveTo>
                  <a:lnTo>
                    <a:pt x="2263" y="7541"/>
                  </a:lnTo>
                  <a:lnTo>
                    <a:pt x="2263" y="7573"/>
                  </a:lnTo>
                  <a:lnTo>
                    <a:pt x="2247" y="7573"/>
                  </a:lnTo>
                  <a:lnTo>
                    <a:pt x="2247" y="7541"/>
                  </a:lnTo>
                  <a:close/>
                  <a:moveTo>
                    <a:pt x="2263" y="7541"/>
                  </a:moveTo>
                  <a:lnTo>
                    <a:pt x="2267" y="7541"/>
                  </a:lnTo>
                  <a:lnTo>
                    <a:pt x="2271" y="7544"/>
                  </a:lnTo>
                  <a:lnTo>
                    <a:pt x="2263" y="7557"/>
                  </a:lnTo>
                  <a:lnTo>
                    <a:pt x="2263" y="7541"/>
                  </a:lnTo>
                  <a:close/>
                  <a:moveTo>
                    <a:pt x="2271" y="7544"/>
                  </a:moveTo>
                  <a:lnTo>
                    <a:pt x="2287" y="7551"/>
                  </a:lnTo>
                  <a:lnTo>
                    <a:pt x="2273" y="7580"/>
                  </a:lnTo>
                  <a:lnTo>
                    <a:pt x="2257" y="7572"/>
                  </a:lnTo>
                  <a:lnTo>
                    <a:pt x="2271" y="7544"/>
                  </a:lnTo>
                  <a:close/>
                  <a:moveTo>
                    <a:pt x="2279" y="7582"/>
                  </a:moveTo>
                  <a:lnTo>
                    <a:pt x="2276" y="7582"/>
                  </a:lnTo>
                  <a:lnTo>
                    <a:pt x="2273" y="7580"/>
                  </a:lnTo>
                  <a:lnTo>
                    <a:pt x="2279" y="7566"/>
                  </a:lnTo>
                  <a:lnTo>
                    <a:pt x="2279" y="7582"/>
                  </a:lnTo>
                  <a:close/>
                  <a:moveTo>
                    <a:pt x="2279" y="7550"/>
                  </a:moveTo>
                  <a:lnTo>
                    <a:pt x="2304" y="7550"/>
                  </a:lnTo>
                  <a:lnTo>
                    <a:pt x="2304" y="7582"/>
                  </a:lnTo>
                  <a:lnTo>
                    <a:pt x="2279" y="7582"/>
                  </a:lnTo>
                  <a:lnTo>
                    <a:pt x="2279" y="7550"/>
                  </a:lnTo>
                  <a:close/>
                  <a:moveTo>
                    <a:pt x="2304" y="7550"/>
                  </a:moveTo>
                  <a:lnTo>
                    <a:pt x="2310" y="7550"/>
                  </a:lnTo>
                  <a:lnTo>
                    <a:pt x="2315" y="7555"/>
                  </a:lnTo>
                  <a:lnTo>
                    <a:pt x="2304" y="7566"/>
                  </a:lnTo>
                  <a:lnTo>
                    <a:pt x="2304" y="7550"/>
                  </a:lnTo>
                  <a:close/>
                  <a:moveTo>
                    <a:pt x="2315" y="7555"/>
                  </a:moveTo>
                  <a:lnTo>
                    <a:pt x="2322" y="7562"/>
                  </a:lnTo>
                  <a:lnTo>
                    <a:pt x="2300" y="7585"/>
                  </a:lnTo>
                  <a:lnTo>
                    <a:pt x="2293" y="7577"/>
                  </a:lnTo>
                  <a:lnTo>
                    <a:pt x="2315" y="7555"/>
                  </a:lnTo>
                  <a:close/>
                  <a:moveTo>
                    <a:pt x="2311" y="7589"/>
                  </a:moveTo>
                  <a:lnTo>
                    <a:pt x="2305" y="7589"/>
                  </a:lnTo>
                  <a:lnTo>
                    <a:pt x="2300" y="7585"/>
                  </a:lnTo>
                  <a:lnTo>
                    <a:pt x="2311" y="7573"/>
                  </a:lnTo>
                  <a:lnTo>
                    <a:pt x="2311" y="7589"/>
                  </a:lnTo>
                  <a:close/>
                  <a:moveTo>
                    <a:pt x="2311" y="7557"/>
                  </a:moveTo>
                  <a:lnTo>
                    <a:pt x="2343" y="7557"/>
                  </a:lnTo>
                  <a:lnTo>
                    <a:pt x="2343" y="7589"/>
                  </a:lnTo>
                  <a:lnTo>
                    <a:pt x="2311" y="7589"/>
                  </a:lnTo>
                  <a:lnTo>
                    <a:pt x="2311" y="7557"/>
                  </a:lnTo>
                  <a:close/>
                  <a:moveTo>
                    <a:pt x="2343" y="7557"/>
                  </a:moveTo>
                  <a:lnTo>
                    <a:pt x="2347" y="7557"/>
                  </a:lnTo>
                  <a:lnTo>
                    <a:pt x="2351" y="7560"/>
                  </a:lnTo>
                  <a:lnTo>
                    <a:pt x="2343" y="7573"/>
                  </a:lnTo>
                  <a:lnTo>
                    <a:pt x="2343" y="7557"/>
                  </a:lnTo>
                  <a:close/>
                  <a:moveTo>
                    <a:pt x="2351" y="7560"/>
                  </a:moveTo>
                  <a:lnTo>
                    <a:pt x="2367" y="7567"/>
                  </a:lnTo>
                  <a:lnTo>
                    <a:pt x="2352" y="7596"/>
                  </a:lnTo>
                  <a:lnTo>
                    <a:pt x="2336" y="7588"/>
                  </a:lnTo>
                  <a:lnTo>
                    <a:pt x="2351" y="7560"/>
                  </a:lnTo>
                  <a:close/>
                  <a:moveTo>
                    <a:pt x="2359" y="7598"/>
                  </a:moveTo>
                  <a:lnTo>
                    <a:pt x="2356" y="7598"/>
                  </a:lnTo>
                  <a:lnTo>
                    <a:pt x="2352" y="7596"/>
                  </a:lnTo>
                  <a:lnTo>
                    <a:pt x="2359" y="7582"/>
                  </a:lnTo>
                  <a:lnTo>
                    <a:pt x="2359" y="7598"/>
                  </a:lnTo>
                  <a:close/>
                  <a:moveTo>
                    <a:pt x="2359" y="7566"/>
                  </a:moveTo>
                  <a:lnTo>
                    <a:pt x="2391" y="7566"/>
                  </a:lnTo>
                  <a:lnTo>
                    <a:pt x="2391" y="7598"/>
                  </a:lnTo>
                  <a:lnTo>
                    <a:pt x="2359" y="7598"/>
                  </a:lnTo>
                  <a:lnTo>
                    <a:pt x="2359" y="7566"/>
                  </a:lnTo>
                  <a:close/>
                  <a:moveTo>
                    <a:pt x="2391" y="7566"/>
                  </a:moveTo>
                  <a:lnTo>
                    <a:pt x="2395" y="7566"/>
                  </a:lnTo>
                  <a:lnTo>
                    <a:pt x="2399" y="7567"/>
                  </a:lnTo>
                  <a:lnTo>
                    <a:pt x="2391" y="7582"/>
                  </a:lnTo>
                  <a:lnTo>
                    <a:pt x="2391" y="7566"/>
                  </a:lnTo>
                  <a:close/>
                  <a:moveTo>
                    <a:pt x="2399" y="7567"/>
                  </a:moveTo>
                  <a:lnTo>
                    <a:pt x="2415" y="7576"/>
                  </a:lnTo>
                  <a:lnTo>
                    <a:pt x="2400" y="7604"/>
                  </a:lnTo>
                  <a:lnTo>
                    <a:pt x="2384" y="7596"/>
                  </a:lnTo>
                  <a:lnTo>
                    <a:pt x="2399" y="7567"/>
                  </a:lnTo>
                  <a:close/>
                  <a:moveTo>
                    <a:pt x="2407" y="7605"/>
                  </a:moveTo>
                  <a:lnTo>
                    <a:pt x="2404" y="7605"/>
                  </a:lnTo>
                  <a:lnTo>
                    <a:pt x="2400" y="7604"/>
                  </a:lnTo>
                  <a:lnTo>
                    <a:pt x="2407" y="7589"/>
                  </a:lnTo>
                  <a:lnTo>
                    <a:pt x="2407" y="7605"/>
                  </a:lnTo>
                  <a:close/>
                  <a:moveTo>
                    <a:pt x="2407" y="7573"/>
                  </a:moveTo>
                  <a:lnTo>
                    <a:pt x="2464" y="7573"/>
                  </a:lnTo>
                  <a:lnTo>
                    <a:pt x="2464" y="7605"/>
                  </a:lnTo>
                  <a:lnTo>
                    <a:pt x="2407" y="7605"/>
                  </a:lnTo>
                  <a:lnTo>
                    <a:pt x="2407" y="7573"/>
                  </a:lnTo>
                  <a:close/>
                  <a:moveTo>
                    <a:pt x="2464" y="7573"/>
                  </a:moveTo>
                  <a:lnTo>
                    <a:pt x="2470" y="7573"/>
                  </a:lnTo>
                  <a:lnTo>
                    <a:pt x="2475" y="7578"/>
                  </a:lnTo>
                  <a:lnTo>
                    <a:pt x="2464" y="7589"/>
                  </a:lnTo>
                  <a:lnTo>
                    <a:pt x="2464" y="7573"/>
                  </a:lnTo>
                  <a:close/>
                  <a:moveTo>
                    <a:pt x="2475" y="7578"/>
                  </a:moveTo>
                  <a:lnTo>
                    <a:pt x="2482" y="7587"/>
                  </a:lnTo>
                  <a:lnTo>
                    <a:pt x="2460" y="7609"/>
                  </a:lnTo>
                  <a:lnTo>
                    <a:pt x="2453" y="7601"/>
                  </a:lnTo>
                  <a:lnTo>
                    <a:pt x="2475" y="7578"/>
                  </a:lnTo>
                  <a:close/>
                  <a:moveTo>
                    <a:pt x="2471" y="7614"/>
                  </a:moveTo>
                  <a:lnTo>
                    <a:pt x="2465" y="7614"/>
                  </a:lnTo>
                  <a:lnTo>
                    <a:pt x="2460" y="7609"/>
                  </a:lnTo>
                  <a:lnTo>
                    <a:pt x="2471" y="7598"/>
                  </a:lnTo>
                  <a:lnTo>
                    <a:pt x="2471" y="7614"/>
                  </a:lnTo>
                  <a:close/>
                  <a:moveTo>
                    <a:pt x="2471" y="7582"/>
                  </a:moveTo>
                  <a:lnTo>
                    <a:pt x="2528" y="7582"/>
                  </a:lnTo>
                  <a:lnTo>
                    <a:pt x="2528" y="7614"/>
                  </a:lnTo>
                  <a:lnTo>
                    <a:pt x="2471" y="7614"/>
                  </a:lnTo>
                  <a:lnTo>
                    <a:pt x="2471" y="7582"/>
                  </a:lnTo>
                  <a:close/>
                  <a:moveTo>
                    <a:pt x="2528" y="7582"/>
                  </a:moveTo>
                  <a:lnTo>
                    <a:pt x="2532" y="7582"/>
                  </a:lnTo>
                  <a:lnTo>
                    <a:pt x="2534" y="7583"/>
                  </a:lnTo>
                  <a:lnTo>
                    <a:pt x="2528" y="7598"/>
                  </a:lnTo>
                  <a:lnTo>
                    <a:pt x="2528" y="7582"/>
                  </a:lnTo>
                  <a:close/>
                  <a:moveTo>
                    <a:pt x="2534" y="7583"/>
                  </a:moveTo>
                  <a:lnTo>
                    <a:pt x="2550" y="7592"/>
                  </a:lnTo>
                  <a:lnTo>
                    <a:pt x="2537" y="7620"/>
                  </a:lnTo>
                  <a:lnTo>
                    <a:pt x="2521" y="7612"/>
                  </a:lnTo>
                  <a:lnTo>
                    <a:pt x="2534" y="7583"/>
                  </a:lnTo>
                  <a:close/>
                  <a:moveTo>
                    <a:pt x="2544" y="7622"/>
                  </a:moveTo>
                  <a:lnTo>
                    <a:pt x="2540" y="7622"/>
                  </a:lnTo>
                  <a:lnTo>
                    <a:pt x="2537" y="7620"/>
                  </a:lnTo>
                  <a:lnTo>
                    <a:pt x="2544" y="7605"/>
                  </a:lnTo>
                  <a:lnTo>
                    <a:pt x="2544" y="7622"/>
                  </a:lnTo>
                  <a:close/>
                  <a:moveTo>
                    <a:pt x="2544" y="7589"/>
                  </a:moveTo>
                  <a:lnTo>
                    <a:pt x="2895" y="7589"/>
                  </a:lnTo>
                  <a:lnTo>
                    <a:pt x="2895" y="7622"/>
                  </a:lnTo>
                  <a:lnTo>
                    <a:pt x="2544" y="7622"/>
                  </a:lnTo>
                  <a:lnTo>
                    <a:pt x="2544" y="7589"/>
                  </a:lnTo>
                  <a:close/>
                  <a:moveTo>
                    <a:pt x="2902" y="7620"/>
                  </a:moveTo>
                  <a:lnTo>
                    <a:pt x="2899" y="7622"/>
                  </a:lnTo>
                  <a:lnTo>
                    <a:pt x="2895" y="7622"/>
                  </a:lnTo>
                  <a:lnTo>
                    <a:pt x="2895" y="7605"/>
                  </a:lnTo>
                  <a:lnTo>
                    <a:pt x="2902" y="7620"/>
                  </a:lnTo>
                  <a:close/>
                  <a:moveTo>
                    <a:pt x="2889" y="7592"/>
                  </a:moveTo>
                  <a:lnTo>
                    <a:pt x="2905" y="7583"/>
                  </a:lnTo>
                  <a:lnTo>
                    <a:pt x="2918" y="7612"/>
                  </a:lnTo>
                  <a:lnTo>
                    <a:pt x="2902" y="7620"/>
                  </a:lnTo>
                  <a:lnTo>
                    <a:pt x="2889" y="7592"/>
                  </a:lnTo>
                  <a:close/>
                  <a:moveTo>
                    <a:pt x="2905" y="7583"/>
                  </a:moveTo>
                  <a:lnTo>
                    <a:pt x="2907" y="7582"/>
                  </a:lnTo>
                  <a:lnTo>
                    <a:pt x="2911" y="7582"/>
                  </a:lnTo>
                  <a:lnTo>
                    <a:pt x="2911" y="7598"/>
                  </a:lnTo>
                  <a:lnTo>
                    <a:pt x="2905" y="7583"/>
                  </a:lnTo>
                  <a:close/>
                  <a:moveTo>
                    <a:pt x="2911" y="7582"/>
                  </a:moveTo>
                  <a:lnTo>
                    <a:pt x="2975" y="7582"/>
                  </a:lnTo>
                  <a:lnTo>
                    <a:pt x="2975" y="7614"/>
                  </a:lnTo>
                  <a:lnTo>
                    <a:pt x="2911" y="7614"/>
                  </a:lnTo>
                  <a:lnTo>
                    <a:pt x="2911" y="7582"/>
                  </a:lnTo>
                  <a:close/>
                  <a:moveTo>
                    <a:pt x="2982" y="7612"/>
                  </a:moveTo>
                  <a:lnTo>
                    <a:pt x="2979" y="7614"/>
                  </a:lnTo>
                  <a:lnTo>
                    <a:pt x="2975" y="7614"/>
                  </a:lnTo>
                  <a:lnTo>
                    <a:pt x="2975" y="7598"/>
                  </a:lnTo>
                  <a:lnTo>
                    <a:pt x="2982" y="7612"/>
                  </a:lnTo>
                  <a:close/>
                  <a:moveTo>
                    <a:pt x="2969" y="7583"/>
                  </a:moveTo>
                  <a:lnTo>
                    <a:pt x="2985" y="7576"/>
                  </a:lnTo>
                  <a:lnTo>
                    <a:pt x="2998" y="7604"/>
                  </a:lnTo>
                  <a:lnTo>
                    <a:pt x="2982" y="7612"/>
                  </a:lnTo>
                  <a:lnTo>
                    <a:pt x="2969" y="7583"/>
                  </a:lnTo>
                  <a:close/>
                  <a:moveTo>
                    <a:pt x="2985" y="7576"/>
                  </a:moveTo>
                  <a:lnTo>
                    <a:pt x="2987" y="7573"/>
                  </a:lnTo>
                  <a:lnTo>
                    <a:pt x="2991" y="7573"/>
                  </a:lnTo>
                  <a:lnTo>
                    <a:pt x="2991" y="7589"/>
                  </a:lnTo>
                  <a:lnTo>
                    <a:pt x="2985" y="7576"/>
                  </a:lnTo>
                  <a:close/>
                  <a:moveTo>
                    <a:pt x="2991" y="7573"/>
                  </a:moveTo>
                  <a:lnTo>
                    <a:pt x="3032" y="7573"/>
                  </a:lnTo>
                  <a:lnTo>
                    <a:pt x="3032" y="7605"/>
                  </a:lnTo>
                  <a:lnTo>
                    <a:pt x="2991" y="7605"/>
                  </a:lnTo>
                  <a:lnTo>
                    <a:pt x="2991" y="7573"/>
                  </a:lnTo>
                  <a:close/>
                  <a:moveTo>
                    <a:pt x="3039" y="7604"/>
                  </a:moveTo>
                  <a:lnTo>
                    <a:pt x="3035" y="7605"/>
                  </a:lnTo>
                  <a:lnTo>
                    <a:pt x="3032" y="7605"/>
                  </a:lnTo>
                  <a:lnTo>
                    <a:pt x="3032" y="7589"/>
                  </a:lnTo>
                  <a:lnTo>
                    <a:pt x="3039" y="7604"/>
                  </a:lnTo>
                  <a:close/>
                  <a:moveTo>
                    <a:pt x="3024" y="7576"/>
                  </a:moveTo>
                  <a:lnTo>
                    <a:pt x="3040" y="7567"/>
                  </a:lnTo>
                  <a:lnTo>
                    <a:pt x="3055" y="7596"/>
                  </a:lnTo>
                  <a:lnTo>
                    <a:pt x="3039" y="7604"/>
                  </a:lnTo>
                  <a:lnTo>
                    <a:pt x="3024" y="7576"/>
                  </a:lnTo>
                  <a:close/>
                  <a:moveTo>
                    <a:pt x="3040" y="7567"/>
                  </a:moveTo>
                  <a:lnTo>
                    <a:pt x="3044" y="7566"/>
                  </a:lnTo>
                  <a:lnTo>
                    <a:pt x="3048" y="7566"/>
                  </a:lnTo>
                  <a:lnTo>
                    <a:pt x="3048" y="7582"/>
                  </a:lnTo>
                  <a:lnTo>
                    <a:pt x="3040" y="7567"/>
                  </a:lnTo>
                  <a:close/>
                  <a:moveTo>
                    <a:pt x="3048" y="7566"/>
                  </a:moveTo>
                  <a:lnTo>
                    <a:pt x="3087" y="7566"/>
                  </a:lnTo>
                  <a:lnTo>
                    <a:pt x="3087" y="7598"/>
                  </a:lnTo>
                  <a:lnTo>
                    <a:pt x="3048" y="7598"/>
                  </a:lnTo>
                  <a:lnTo>
                    <a:pt x="3048" y="7566"/>
                  </a:lnTo>
                  <a:close/>
                  <a:moveTo>
                    <a:pt x="3094" y="7596"/>
                  </a:moveTo>
                  <a:lnTo>
                    <a:pt x="3091" y="7598"/>
                  </a:lnTo>
                  <a:lnTo>
                    <a:pt x="3087" y="7598"/>
                  </a:lnTo>
                  <a:lnTo>
                    <a:pt x="3087" y="7582"/>
                  </a:lnTo>
                  <a:lnTo>
                    <a:pt x="3094" y="7596"/>
                  </a:lnTo>
                  <a:close/>
                  <a:moveTo>
                    <a:pt x="3080" y="7567"/>
                  </a:moveTo>
                  <a:lnTo>
                    <a:pt x="3096" y="7560"/>
                  </a:lnTo>
                  <a:lnTo>
                    <a:pt x="3110" y="7588"/>
                  </a:lnTo>
                  <a:lnTo>
                    <a:pt x="3094" y="7596"/>
                  </a:lnTo>
                  <a:lnTo>
                    <a:pt x="3080" y="7567"/>
                  </a:lnTo>
                  <a:close/>
                  <a:moveTo>
                    <a:pt x="3096" y="7560"/>
                  </a:moveTo>
                  <a:lnTo>
                    <a:pt x="3099" y="7557"/>
                  </a:lnTo>
                  <a:lnTo>
                    <a:pt x="3103" y="7557"/>
                  </a:lnTo>
                  <a:lnTo>
                    <a:pt x="3103" y="7573"/>
                  </a:lnTo>
                  <a:lnTo>
                    <a:pt x="3096" y="7560"/>
                  </a:lnTo>
                  <a:close/>
                  <a:moveTo>
                    <a:pt x="3103" y="7557"/>
                  </a:moveTo>
                  <a:lnTo>
                    <a:pt x="3128" y="7557"/>
                  </a:lnTo>
                  <a:lnTo>
                    <a:pt x="3128" y="7589"/>
                  </a:lnTo>
                  <a:lnTo>
                    <a:pt x="3103" y="7589"/>
                  </a:lnTo>
                  <a:lnTo>
                    <a:pt x="3103" y="7557"/>
                  </a:lnTo>
                  <a:close/>
                  <a:moveTo>
                    <a:pt x="3139" y="7585"/>
                  </a:moveTo>
                  <a:lnTo>
                    <a:pt x="3134" y="7589"/>
                  </a:lnTo>
                  <a:lnTo>
                    <a:pt x="3128" y="7589"/>
                  </a:lnTo>
                  <a:lnTo>
                    <a:pt x="3128" y="7573"/>
                  </a:lnTo>
                  <a:lnTo>
                    <a:pt x="3139" y="7585"/>
                  </a:lnTo>
                  <a:close/>
                  <a:moveTo>
                    <a:pt x="3117" y="7562"/>
                  </a:moveTo>
                  <a:lnTo>
                    <a:pt x="3124" y="7555"/>
                  </a:lnTo>
                  <a:lnTo>
                    <a:pt x="3146" y="7577"/>
                  </a:lnTo>
                  <a:lnTo>
                    <a:pt x="3139" y="7585"/>
                  </a:lnTo>
                  <a:lnTo>
                    <a:pt x="3117" y="7562"/>
                  </a:lnTo>
                  <a:close/>
                  <a:moveTo>
                    <a:pt x="3124" y="7555"/>
                  </a:moveTo>
                  <a:lnTo>
                    <a:pt x="3129" y="7550"/>
                  </a:lnTo>
                  <a:lnTo>
                    <a:pt x="3135" y="7550"/>
                  </a:lnTo>
                  <a:lnTo>
                    <a:pt x="3135" y="7566"/>
                  </a:lnTo>
                  <a:lnTo>
                    <a:pt x="3124" y="7555"/>
                  </a:lnTo>
                  <a:close/>
                  <a:moveTo>
                    <a:pt x="3135" y="7550"/>
                  </a:moveTo>
                  <a:lnTo>
                    <a:pt x="3167" y="7550"/>
                  </a:lnTo>
                  <a:lnTo>
                    <a:pt x="3167" y="7582"/>
                  </a:lnTo>
                  <a:lnTo>
                    <a:pt x="3135" y="7582"/>
                  </a:lnTo>
                  <a:lnTo>
                    <a:pt x="3135" y="7550"/>
                  </a:lnTo>
                  <a:close/>
                  <a:moveTo>
                    <a:pt x="3175" y="7580"/>
                  </a:moveTo>
                  <a:lnTo>
                    <a:pt x="3171" y="7582"/>
                  </a:lnTo>
                  <a:lnTo>
                    <a:pt x="3167" y="7582"/>
                  </a:lnTo>
                  <a:lnTo>
                    <a:pt x="3167" y="7566"/>
                  </a:lnTo>
                  <a:lnTo>
                    <a:pt x="3175" y="7580"/>
                  </a:lnTo>
                  <a:close/>
                  <a:moveTo>
                    <a:pt x="3160" y="7551"/>
                  </a:moveTo>
                  <a:lnTo>
                    <a:pt x="3176" y="7544"/>
                  </a:lnTo>
                  <a:lnTo>
                    <a:pt x="3191" y="7572"/>
                  </a:lnTo>
                  <a:lnTo>
                    <a:pt x="3175" y="7580"/>
                  </a:lnTo>
                  <a:lnTo>
                    <a:pt x="3160" y="7551"/>
                  </a:lnTo>
                  <a:close/>
                  <a:moveTo>
                    <a:pt x="3176" y="7544"/>
                  </a:moveTo>
                  <a:lnTo>
                    <a:pt x="3179" y="7541"/>
                  </a:lnTo>
                  <a:lnTo>
                    <a:pt x="3183" y="7541"/>
                  </a:lnTo>
                  <a:lnTo>
                    <a:pt x="3183" y="7557"/>
                  </a:lnTo>
                  <a:lnTo>
                    <a:pt x="3176" y="7544"/>
                  </a:lnTo>
                  <a:close/>
                  <a:moveTo>
                    <a:pt x="3183" y="7541"/>
                  </a:moveTo>
                  <a:lnTo>
                    <a:pt x="3208" y="7541"/>
                  </a:lnTo>
                  <a:lnTo>
                    <a:pt x="3208" y="7573"/>
                  </a:lnTo>
                  <a:lnTo>
                    <a:pt x="3183" y="7573"/>
                  </a:lnTo>
                  <a:lnTo>
                    <a:pt x="3183" y="7541"/>
                  </a:lnTo>
                  <a:close/>
                  <a:moveTo>
                    <a:pt x="3219" y="7569"/>
                  </a:moveTo>
                  <a:lnTo>
                    <a:pt x="3214" y="7573"/>
                  </a:lnTo>
                  <a:lnTo>
                    <a:pt x="3208" y="7573"/>
                  </a:lnTo>
                  <a:lnTo>
                    <a:pt x="3208" y="7557"/>
                  </a:lnTo>
                  <a:lnTo>
                    <a:pt x="3219" y="7569"/>
                  </a:lnTo>
                  <a:close/>
                  <a:moveTo>
                    <a:pt x="3197" y="7546"/>
                  </a:moveTo>
                  <a:lnTo>
                    <a:pt x="3204" y="7539"/>
                  </a:lnTo>
                  <a:lnTo>
                    <a:pt x="3226" y="7561"/>
                  </a:lnTo>
                  <a:lnTo>
                    <a:pt x="3219" y="7569"/>
                  </a:lnTo>
                  <a:lnTo>
                    <a:pt x="3197" y="7546"/>
                  </a:lnTo>
                  <a:close/>
                  <a:moveTo>
                    <a:pt x="3204" y="7539"/>
                  </a:moveTo>
                  <a:lnTo>
                    <a:pt x="3209" y="7534"/>
                  </a:lnTo>
                  <a:lnTo>
                    <a:pt x="3215" y="7534"/>
                  </a:lnTo>
                  <a:lnTo>
                    <a:pt x="3215" y="7550"/>
                  </a:lnTo>
                  <a:lnTo>
                    <a:pt x="3204" y="7539"/>
                  </a:lnTo>
                  <a:close/>
                  <a:moveTo>
                    <a:pt x="3215" y="7534"/>
                  </a:moveTo>
                  <a:lnTo>
                    <a:pt x="3240" y="7534"/>
                  </a:lnTo>
                  <a:lnTo>
                    <a:pt x="3240" y="7566"/>
                  </a:lnTo>
                  <a:lnTo>
                    <a:pt x="3215" y="7566"/>
                  </a:lnTo>
                  <a:lnTo>
                    <a:pt x="3215" y="7534"/>
                  </a:lnTo>
                  <a:close/>
                  <a:moveTo>
                    <a:pt x="3251" y="7561"/>
                  </a:moveTo>
                  <a:lnTo>
                    <a:pt x="3246" y="7566"/>
                  </a:lnTo>
                  <a:lnTo>
                    <a:pt x="3240" y="7566"/>
                  </a:lnTo>
                  <a:lnTo>
                    <a:pt x="3240" y="7550"/>
                  </a:lnTo>
                  <a:lnTo>
                    <a:pt x="3251" y="7561"/>
                  </a:lnTo>
                  <a:close/>
                  <a:moveTo>
                    <a:pt x="3229" y="7539"/>
                  </a:moveTo>
                  <a:lnTo>
                    <a:pt x="3236" y="7530"/>
                  </a:lnTo>
                  <a:lnTo>
                    <a:pt x="3258" y="7553"/>
                  </a:lnTo>
                  <a:lnTo>
                    <a:pt x="3251" y="7561"/>
                  </a:lnTo>
                  <a:lnTo>
                    <a:pt x="3229" y="7539"/>
                  </a:lnTo>
                  <a:close/>
                  <a:moveTo>
                    <a:pt x="3236" y="7530"/>
                  </a:moveTo>
                  <a:lnTo>
                    <a:pt x="3241" y="7525"/>
                  </a:lnTo>
                  <a:lnTo>
                    <a:pt x="3247" y="7525"/>
                  </a:lnTo>
                  <a:lnTo>
                    <a:pt x="3247" y="7541"/>
                  </a:lnTo>
                  <a:lnTo>
                    <a:pt x="3236" y="7530"/>
                  </a:lnTo>
                  <a:close/>
                  <a:moveTo>
                    <a:pt x="3247" y="7525"/>
                  </a:moveTo>
                  <a:lnTo>
                    <a:pt x="3272" y="7525"/>
                  </a:lnTo>
                  <a:lnTo>
                    <a:pt x="3272" y="7557"/>
                  </a:lnTo>
                  <a:lnTo>
                    <a:pt x="3247" y="7557"/>
                  </a:lnTo>
                  <a:lnTo>
                    <a:pt x="3247" y="7525"/>
                  </a:lnTo>
                  <a:close/>
                  <a:moveTo>
                    <a:pt x="3278" y="7556"/>
                  </a:moveTo>
                  <a:lnTo>
                    <a:pt x="3276" y="7557"/>
                  </a:lnTo>
                  <a:lnTo>
                    <a:pt x="3272" y="7557"/>
                  </a:lnTo>
                  <a:lnTo>
                    <a:pt x="3272" y="7541"/>
                  </a:lnTo>
                  <a:lnTo>
                    <a:pt x="3278" y="7556"/>
                  </a:lnTo>
                  <a:close/>
                  <a:moveTo>
                    <a:pt x="3264" y="7528"/>
                  </a:moveTo>
                  <a:lnTo>
                    <a:pt x="3280" y="7519"/>
                  </a:lnTo>
                  <a:lnTo>
                    <a:pt x="3294" y="7548"/>
                  </a:lnTo>
                  <a:lnTo>
                    <a:pt x="3278" y="7556"/>
                  </a:lnTo>
                  <a:lnTo>
                    <a:pt x="3264" y="7528"/>
                  </a:lnTo>
                  <a:close/>
                  <a:moveTo>
                    <a:pt x="3280" y="7519"/>
                  </a:moveTo>
                  <a:lnTo>
                    <a:pt x="3284" y="7518"/>
                  </a:lnTo>
                  <a:lnTo>
                    <a:pt x="3288" y="7518"/>
                  </a:lnTo>
                  <a:lnTo>
                    <a:pt x="3288" y="7534"/>
                  </a:lnTo>
                  <a:lnTo>
                    <a:pt x="3280" y="7519"/>
                  </a:lnTo>
                  <a:close/>
                  <a:moveTo>
                    <a:pt x="3288" y="7518"/>
                  </a:moveTo>
                  <a:lnTo>
                    <a:pt x="3311" y="7518"/>
                  </a:lnTo>
                  <a:lnTo>
                    <a:pt x="3311" y="7550"/>
                  </a:lnTo>
                  <a:lnTo>
                    <a:pt x="3288" y="7550"/>
                  </a:lnTo>
                  <a:lnTo>
                    <a:pt x="3288" y="7518"/>
                  </a:lnTo>
                  <a:close/>
                  <a:moveTo>
                    <a:pt x="3322" y="7545"/>
                  </a:moveTo>
                  <a:lnTo>
                    <a:pt x="3319" y="7550"/>
                  </a:lnTo>
                  <a:lnTo>
                    <a:pt x="3311" y="7550"/>
                  </a:lnTo>
                  <a:lnTo>
                    <a:pt x="3311" y="7534"/>
                  </a:lnTo>
                  <a:lnTo>
                    <a:pt x="3322" y="7545"/>
                  </a:lnTo>
                  <a:close/>
                  <a:moveTo>
                    <a:pt x="3300" y="7523"/>
                  </a:moveTo>
                  <a:lnTo>
                    <a:pt x="3308" y="7514"/>
                  </a:lnTo>
                  <a:lnTo>
                    <a:pt x="3331" y="7537"/>
                  </a:lnTo>
                  <a:lnTo>
                    <a:pt x="3322" y="7545"/>
                  </a:lnTo>
                  <a:lnTo>
                    <a:pt x="3300" y="7523"/>
                  </a:lnTo>
                  <a:close/>
                  <a:moveTo>
                    <a:pt x="3308" y="7514"/>
                  </a:moveTo>
                  <a:lnTo>
                    <a:pt x="3312" y="7509"/>
                  </a:lnTo>
                  <a:lnTo>
                    <a:pt x="3320" y="7509"/>
                  </a:lnTo>
                  <a:lnTo>
                    <a:pt x="3320" y="7525"/>
                  </a:lnTo>
                  <a:lnTo>
                    <a:pt x="3308" y="7514"/>
                  </a:lnTo>
                  <a:close/>
                  <a:moveTo>
                    <a:pt x="3320" y="7509"/>
                  </a:moveTo>
                  <a:lnTo>
                    <a:pt x="3343" y="7509"/>
                  </a:lnTo>
                  <a:lnTo>
                    <a:pt x="3343" y="7541"/>
                  </a:lnTo>
                  <a:lnTo>
                    <a:pt x="3320" y="7541"/>
                  </a:lnTo>
                  <a:lnTo>
                    <a:pt x="3320" y="7509"/>
                  </a:lnTo>
                  <a:close/>
                  <a:moveTo>
                    <a:pt x="3354" y="7537"/>
                  </a:moveTo>
                  <a:lnTo>
                    <a:pt x="3349" y="7541"/>
                  </a:lnTo>
                  <a:lnTo>
                    <a:pt x="3343" y="7541"/>
                  </a:lnTo>
                  <a:lnTo>
                    <a:pt x="3343" y="7525"/>
                  </a:lnTo>
                  <a:lnTo>
                    <a:pt x="3354" y="7537"/>
                  </a:lnTo>
                  <a:close/>
                  <a:moveTo>
                    <a:pt x="3332" y="7514"/>
                  </a:moveTo>
                  <a:lnTo>
                    <a:pt x="3340" y="7507"/>
                  </a:lnTo>
                  <a:lnTo>
                    <a:pt x="3363" y="7529"/>
                  </a:lnTo>
                  <a:lnTo>
                    <a:pt x="3354" y="7537"/>
                  </a:lnTo>
                  <a:lnTo>
                    <a:pt x="3332" y="7514"/>
                  </a:lnTo>
                  <a:close/>
                  <a:moveTo>
                    <a:pt x="3340" y="7507"/>
                  </a:moveTo>
                  <a:lnTo>
                    <a:pt x="3344" y="7502"/>
                  </a:lnTo>
                  <a:lnTo>
                    <a:pt x="3352" y="7502"/>
                  </a:lnTo>
                  <a:lnTo>
                    <a:pt x="3352" y="7518"/>
                  </a:lnTo>
                  <a:lnTo>
                    <a:pt x="3340" y="7507"/>
                  </a:lnTo>
                  <a:close/>
                  <a:moveTo>
                    <a:pt x="3352" y="7502"/>
                  </a:moveTo>
                  <a:lnTo>
                    <a:pt x="3368" y="7502"/>
                  </a:lnTo>
                  <a:lnTo>
                    <a:pt x="3368" y="7534"/>
                  </a:lnTo>
                  <a:lnTo>
                    <a:pt x="3352" y="7534"/>
                  </a:lnTo>
                  <a:lnTo>
                    <a:pt x="3352" y="7502"/>
                  </a:lnTo>
                  <a:close/>
                  <a:moveTo>
                    <a:pt x="3379" y="7529"/>
                  </a:moveTo>
                  <a:lnTo>
                    <a:pt x="3374" y="7534"/>
                  </a:lnTo>
                  <a:lnTo>
                    <a:pt x="3368" y="7534"/>
                  </a:lnTo>
                  <a:lnTo>
                    <a:pt x="3368" y="7518"/>
                  </a:lnTo>
                  <a:lnTo>
                    <a:pt x="3379" y="7529"/>
                  </a:lnTo>
                  <a:close/>
                  <a:moveTo>
                    <a:pt x="3356" y="7507"/>
                  </a:moveTo>
                  <a:lnTo>
                    <a:pt x="3364" y="7498"/>
                  </a:lnTo>
                  <a:lnTo>
                    <a:pt x="3386" y="7521"/>
                  </a:lnTo>
                  <a:lnTo>
                    <a:pt x="3379" y="7529"/>
                  </a:lnTo>
                  <a:lnTo>
                    <a:pt x="3356" y="7507"/>
                  </a:lnTo>
                  <a:close/>
                  <a:moveTo>
                    <a:pt x="3364" y="7498"/>
                  </a:moveTo>
                  <a:lnTo>
                    <a:pt x="3369" y="7493"/>
                  </a:lnTo>
                  <a:lnTo>
                    <a:pt x="3375" y="7493"/>
                  </a:lnTo>
                  <a:lnTo>
                    <a:pt x="3375" y="7509"/>
                  </a:lnTo>
                  <a:lnTo>
                    <a:pt x="3364" y="7498"/>
                  </a:lnTo>
                  <a:close/>
                  <a:moveTo>
                    <a:pt x="3375" y="7493"/>
                  </a:moveTo>
                  <a:lnTo>
                    <a:pt x="3391" y="7493"/>
                  </a:lnTo>
                  <a:lnTo>
                    <a:pt x="3391" y="7525"/>
                  </a:lnTo>
                  <a:lnTo>
                    <a:pt x="3375" y="7525"/>
                  </a:lnTo>
                  <a:lnTo>
                    <a:pt x="3375" y="7493"/>
                  </a:lnTo>
                  <a:close/>
                  <a:moveTo>
                    <a:pt x="3402" y="7521"/>
                  </a:moveTo>
                  <a:lnTo>
                    <a:pt x="3397" y="7525"/>
                  </a:lnTo>
                  <a:lnTo>
                    <a:pt x="3391" y="7525"/>
                  </a:lnTo>
                  <a:lnTo>
                    <a:pt x="3391" y="7509"/>
                  </a:lnTo>
                  <a:lnTo>
                    <a:pt x="3402" y="7521"/>
                  </a:lnTo>
                  <a:close/>
                  <a:moveTo>
                    <a:pt x="3380" y="7498"/>
                  </a:moveTo>
                  <a:lnTo>
                    <a:pt x="3388" y="7491"/>
                  </a:lnTo>
                  <a:lnTo>
                    <a:pt x="3411" y="7513"/>
                  </a:lnTo>
                  <a:lnTo>
                    <a:pt x="3402" y="7521"/>
                  </a:lnTo>
                  <a:lnTo>
                    <a:pt x="3380" y="7498"/>
                  </a:lnTo>
                  <a:close/>
                  <a:moveTo>
                    <a:pt x="3388" y="7491"/>
                  </a:moveTo>
                  <a:lnTo>
                    <a:pt x="3392" y="7486"/>
                  </a:lnTo>
                  <a:lnTo>
                    <a:pt x="3400" y="7486"/>
                  </a:lnTo>
                  <a:lnTo>
                    <a:pt x="3400" y="7502"/>
                  </a:lnTo>
                  <a:lnTo>
                    <a:pt x="3388" y="7491"/>
                  </a:lnTo>
                  <a:close/>
                  <a:moveTo>
                    <a:pt x="3400" y="7486"/>
                  </a:moveTo>
                  <a:lnTo>
                    <a:pt x="3423" y="7486"/>
                  </a:lnTo>
                  <a:lnTo>
                    <a:pt x="3423" y="7518"/>
                  </a:lnTo>
                  <a:lnTo>
                    <a:pt x="3400" y="7518"/>
                  </a:lnTo>
                  <a:lnTo>
                    <a:pt x="3400" y="7486"/>
                  </a:lnTo>
                  <a:close/>
                  <a:moveTo>
                    <a:pt x="3434" y="7513"/>
                  </a:moveTo>
                  <a:lnTo>
                    <a:pt x="3429" y="7518"/>
                  </a:lnTo>
                  <a:lnTo>
                    <a:pt x="3423" y="7518"/>
                  </a:lnTo>
                  <a:lnTo>
                    <a:pt x="3423" y="7502"/>
                  </a:lnTo>
                  <a:lnTo>
                    <a:pt x="3434" y="7513"/>
                  </a:lnTo>
                  <a:close/>
                  <a:moveTo>
                    <a:pt x="3412" y="7491"/>
                  </a:moveTo>
                  <a:lnTo>
                    <a:pt x="3420" y="7482"/>
                  </a:lnTo>
                  <a:lnTo>
                    <a:pt x="3443" y="7504"/>
                  </a:lnTo>
                  <a:lnTo>
                    <a:pt x="3434" y="7513"/>
                  </a:lnTo>
                  <a:lnTo>
                    <a:pt x="3412" y="7491"/>
                  </a:lnTo>
                  <a:close/>
                  <a:moveTo>
                    <a:pt x="3420" y="7482"/>
                  </a:moveTo>
                  <a:lnTo>
                    <a:pt x="3425" y="7477"/>
                  </a:lnTo>
                  <a:lnTo>
                    <a:pt x="3432" y="7477"/>
                  </a:lnTo>
                  <a:lnTo>
                    <a:pt x="3432" y="7493"/>
                  </a:lnTo>
                  <a:lnTo>
                    <a:pt x="3420" y="7482"/>
                  </a:lnTo>
                  <a:close/>
                  <a:moveTo>
                    <a:pt x="3432" y="7477"/>
                  </a:moveTo>
                  <a:lnTo>
                    <a:pt x="3448" y="7477"/>
                  </a:lnTo>
                  <a:lnTo>
                    <a:pt x="3448" y="7509"/>
                  </a:lnTo>
                  <a:lnTo>
                    <a:pt x="3432" y="7509"/>
                  </a:lnTo>
                  <a:lnTo>
                    <a:pt x="3432" y="7477"/>
                  </a:lnTo>
                  <a:close/>
                  <a:moveTo>
                    <a:pt x="3459" y="7504"/>
                  </a:moveTo>
                  <a:lnTo>
                    <a:pt x="3454" y="7509"/>
                  </a:lnTo>
                  <a:lnTo>
                    <a:pt x="3448" y="7509"/>
                  </a:lnTo>
                  <a:lnTo>
                    <a:pt x="3448" y="7493"/>
                  </a:lnTo>
                  <a:lnTo>
                    <a:pt x="3459" y="7504"/>
                  </a:lnTo>
                  <a:close/>
                  <a:moveTo>
                    <a:pt x="3436" y="7482"/>
                  </a:moveTo>
                  <a:lnTo>
                    <a:pt x="3444" y="7475"/>
                  </a:lnTo>
                  <a:lnTo>
                    <a:pt x="3466" y="7497"/>
                  </a:lnTo>
                  <a:lnTo>
                    <a:pt x="3459" y="7504"/>
                  </a:lnTo>
                  <a:lnTo>
                    <a:pt x="3436" y="7482"/>
                  </a:lnTo>
                  <a:close/>
                  <a:moveTo>
                    <a:pt x="3444" y="7475"/>
                  </a:moveTo>
                  <a:lnTo>
                    <a:pt x="3449" y="7470"/>
                  </a:lnTo>
                  <a:lnTo>
                    <a:pt x="3455" y="7470"/>
                  </a:lnTo>
                  <a:lnTo>
                    <a:pt x="3455" y="7486"/>
                  </a:lnTo>
                  <a:lnTo>
                    <a:pt x="3444" y="7475"/>
                  </a:lnTo>
                  <a:close/>
                  <a:moveTo>
                    <a:pt x="3455" y="7470"/>
                  </a:moveTo>
                  <a:lnTo>
                    <a:pt x="3471" y="7470"/>
                  </a:lnTo>
                  <a:lnTo>
                    <a:pt x="3471" y="7502"/>
                  </a:lnTo>
                  <a:lnTo>
                    <a:pt x="3455" y="7502"/>
                  </a:lnTo>
                  <a:lnTo>
                    <a:pt x="3455" y="7470"/>
                  </a:lnTo>
                  <a:close/>
                  <a:moveTo>
                    <a:pt x="3482" y="7497"/>
                  </a:moveTo>
                  <a:lnTo>
                    <a:pt x="3477" y="7502"/>
                  </a:lnTo>
                  <a:lnTo>
                    <a:pt x="3471" y="7502"/>
                  </a:lnTo>
                  <a:lnTo>
                    <a:pt x="3471" y="7486"/>
                  </a:lnTo>
                  <a:lnTo>
                    <a:pt x="3482" y="7497"/>
                  </a:lnTo>
                  <a:close/>
                  <a:moveTo>
                    <a:pt x="3460" y="7475"/>
                  </a:moveTo>
                  <a:lnTo>
                    <a:pt x="3468" y="7466"/>
                  </a:lnTo>
                  <a:lnTo>
                    <a:pt x="3491" y="7490"/>
                  </a:lnTo>
                  <a:lnTo>
                    <a:pt x="3482" y="7497"/>
                  </a:lnTo>
                  <a:lnTo>
                    <a:pt x="3460" y="7475"/>
                  </a:lnTo>
                  <a:close/>
                  <a:moveTo>
                    <a:pt x="3468" y="7466"/>
                  </a:moveTo>
                  <a:lnTo>
                    <a:pt x="3473" y="7461"/>
                  </a:lnTo>
                  <a:lnTo>
                    <a:pt x="3480" y="7461"/>
                  </a:lnTo>
                  <a:lnTo>
                    <a:pt x="3480" y="7477"/>
                  </a:lnTo>
                  <a:lnTo>
                    <a:pt x="3468" y="7466"/>
                  </a:lnTo>
                  <a:close/>
                  <a:moveTo>
                    <a:pt x="3480" y="7461"/>
                  </a:moveTo>
                  <a:lnTo>
                    <a:pt x="3496" y="7461"/>
                  </a:lnTo>
                  <a:lnTo>
                    <a:pt x="3496" y="7493"/>
                  </a:lnTo>
                  <a:lnTo>
                    <a:pt x="3480" y="7493"/>
                  </a:lnTo>
                  <a:lnTo>
                    <a:pt x="3480" y="7461"/>
                  </a:lnTo>
                  <a:close/>
                  <a:moveTo>
                    <a:pt x="3507" y="7490"/>
                  </a:moveTo>
                  <a:lnTo>
                    <a:pt x="3502" y="7493"/>
                  </a:lnTo>
                  <a:lnTo>
                    <a:pt x="3496" y="7493"/>
                  </a:lnTo>
                  <a:lnTo>
                    <a:pt x="3496" y="7477"/>
                  </a:lnTo>
                  <a:lnTo>
                    <a:pt x="3507" y="7490"/>
                  </a:lnTo>
                  <a:close/>
                  <a:moveTo>
                    <a:pt x="3484" y="7466"/>
                  </a:moveTo>
                  <a:lnTo>
                    <a:pt x="3492" y="7459"/>
                  </a:lnTo>
                  <a:lnTo>
                    <a:pt x="3514" y="7481"/>
                  </a:lnTo>
                  <a:lnTo>
                    <a:pt x="3507" y="7490"/>
                  </a:lnTo>
                  <a:lnTo>
                    <a:pt x="3484" y="7466"/>
                  </a:lnTo>
                  <a:close/>
                  <a:moveTo>
                    <a:pt x="3492" y="7459"/>
                  </a:moveTo>
                  <a:lnTo>
                    <a:pt x="3497" y="7454"/>
                  </a:lnTo>
                  <a:lnTo>
                    <a:pt x="3503" y="7454"/>
                  </a:lnTo>
                  <a:lnTo>
                    <a:pt x="3503" y="7470"/>
                  </a:lnTo>
                  <a:lnTo>
                    <a:pt x="3492" y="7459"/>
                  </a:lnTo>
                  <a:close/>
                  <a:moveTo>
                    <a:pt x="3503" y="7454"/>
                  </a:moveTo>
                  <a:lnTo>
                    <a:pt x="3512" y="7454"/>
                  </a:lnTo>
                  <a:lnTo>
                    <a:pt x="3512" y="7486"/>
                  </a:lnTo>
                  <a:lnTo>
                    <a:pt x="3503" y="7486"/>
                  </a:lnTo>
                  <a:lnTo>
                    <a:pt x="3503" y="7454"/>
                  </a:lnTo>
                  <a:close/>
                  <a:moveTo>
                    <a:pt x="3518" y="7484"/>
                  </a:moveTo>
                  <a:lnTo>
                    <a:pt x="3514" y="7486"/>
                  </a:lnTo>
                  <a:lnTo>
                    <a:pt x="3512" y="7486"/>
                  </a:lnTo>
                  <a:lnTo>
                    <a:pt x="3512" y="7470"/>
                  </a:lnTo>
                  <a:lnTo>
                    <a:pt x="3518" y="7484"/>
                  </a:lnTo>
                  <a:close/>
                  <a:moveTo>
                    <a:pt x="3505" y="7455"/>
                  </a:moveTo>
                  <a:lnTo>
                    <a:pt x="3521" y="7448"/>
                  </a:lnTo>
                  <a:lnTo>
                    <a:pt x="3534" y="7476"/>
                  </a:lnTo>
                  <a:lnTo>
                    <a:pt x="3518" y="7484"/>
                  </a:lnTo>
                  <a:lnTo>
                    <a:pt x="3505" y="7455"/>
                  </a:lnTo>
                  <a:close/>
                  <a:moveTo>
                    <a:pt x="3521" y="7448"/>
                  </a:moveTo>
                  <a:lnTo>
                    <a:pt x="3524" y="7445"/>
                  </a:lnTo>
                  <a:lnTo>
                    <a:pt x="3527" y="7445"/>
                  </a:lnTo>
                  <a:lnTo>
                    <a:pt x="3527" y="7461"/>
                  </a:lnTo>
                  <a:lnTo>
                    <a:pt x="3521" y="7448"/>
                  </a:lnTo>
                  <a:close/>
                  <a:moveTo>
                    <a:pt x="3527" y="7445"/>
                  </a:moveTo>
                  <a:lnTo>
                    <a:pt x="3535" y="7445"/>
                  </a:lnTo>
                  <a:lnTo>
                    <a:pt x="3535" y="7477"/>
                  </a:lnTo>
                  <a:lnTo>
                    <a:pt x="3527" y="7477"/>
                  </a:lnTo>
                  <a:lnTo>
                    <a:pt x="3527" y="7445"/>
                  </a:lnTo>
                  <a:close/>
                  <a:moveTo>
                    <a:pt x="3543" y="7476"/>
                  </a:moveTo>
                  <a:lnTo>
                    <a:pt x="3539" y="7477"/>
                  </a:lnTo>
                  <a:lnTo>
                    <a:pt x="3535" y="7477"/>
                  </a:lnTo>
                  <a:lnTo>
                    <a:pt x="3535" y="7461"/>
                  </a:lnTo>
                  <a:lnTo>
                    <a:pt x="3543" y="7476"/>
                  </a:lnTo>
                  <a:close/>
                  <a:moveTo>
                    <a:pt x="3528" y="7448"/>
                  </a:moveTo>
                  <a:lnTo>
                    <a:pt x="3544" y="7439"/>
                  </a:lnTo>
                  <a:lnTo>
                    <a:pt x="3559" y="7468"/>
                  </a:lnTo>
                  <a:lnTo>
                    <a:pt x="3543" y="7476"/>
                  </a:lnTo>
                  <a:lnTo>
                    <a:pt x="3528" y="7448"/>
                  </a:lnTo>
                  <a:close/>
                  <a:moveTo>
                    <a:pt x="3544" y="7439"/>
                  </a:moveTo>
                  <a:lnTo>
                    <a:pt x="3548" y="7438"/>
                  </a:lnTo>
                  <a:lnTo>
                    <a:pt x="3551" y="7438"/>
                  </a:lnTo>
                  <a:lnTo>
                    <a:pt x="3551" y="7454"/>
                  </a:lnTo>
                  <a:lnTo>
                    <a:pt x="3544" y="7439"/>
                  </a:lnTo>
                  <a:close/>
                  <a:moveTo>
                    <a:pt x="3551" y="7438"/>
                  </a:moveTo>
                  <a:lnTo>
                    <a:pt x="3559" y="7438"/>
                  </a:lnTo>
                  <a:lnTo>
                    <a:pt x="3559" y="7470"/>
                  </a:lnTo>
                  <a:lnTo>
                    <a:pt x="3551" y="7470"/>
                  </a:lnTo>
                  <a:lnTo>
                    <a:pt x="3551" y="7438"/>
                  </a:lnTo>
                  <a:close/>
                  <a:moveTo>
                    <a:pt x="3566" y="7468"/>
                  </a:moveTo>
                  <a:lnTo>
                    <a:pt x="3562" y="7470"/>
                  </a:lnTo>
                  <a:lnTo>
                    <a:pt x="3559" y="7470"/>
                  </a:lnTo>
                  <a:lnTo>
                    <a:pt x="3559" y="7454"/>
                  </a:lnTo>
                  <a:lnTo>
                    <a:pt x="3566" y="7468"/>
                  </a:lnTo>
                  <a:close/>
                  <a:moveTo>
                    <a:pt x="3553" y="7439"/>
                  </a:moveTo>
                  <a:lnTo>
                    <a:pt x="3569" y="7432"/>
                  </a:lnTo>
                  <a:lnTo>
                    <a:pt x="3582" y="7460"/>
                  </a:lnTo>
                  <a:lnTo>
                    <a:pt x="3566" y="7468"/>
                  </a:lnTo>
                  <a:lnTo>
                    <a:pt x="3553" y="7439"/>
                  </a:lnTo>
                  <a:close/>
                  <a:moveTo>
                    <a:pt x="3569" y="7432"/>
                  </a:moveTo>
                  <a:lnTo>
                    <a:pt x="3572" y="7429"/>
                  </a:lnTo>
                  <a:lnTo>
                    <a:pt x="3575" y="7429"/>
                  </a:lnTo>
                  <a:lnTo>
                    <a:pt x="3575" y="7445"/>
                  </a:lnTo>
                  <a:lnTo>
                    <a:pt x="3569" y="7432"/>
                  </a:lnTo>
                  <a:close/>
                  <a:moveTo>
                    <a:pt x="3575" y="7429"/>
                  </a:moveTo>
                  <a:lnTo>
                    <a:pt x="3583" y="7429"/>
                  </a:lnTo>
                  <a:lnTo>
                    <a:pt x="3583" y="7461"/>
                  </a:lnTo>
                  <a:lnTo>
                    <a:pt x="3575" y="7461"/>
                  </a:lnTo>
                  <a:lnTo>
                    <a:pt x="3575" y="7429"/>
                  </a:lnTo>
                  <a:close/>
                  <a:moveTo>
                    <a:pt x="3594" y="7458"/>
                  </a:moveTo>
                  <a:lnTo>
                    <a:pt x="3590" y="7461"/>
                  </a:lnTo>
                  <a:lnTo>
                    <a:pt x="3583" y="7461"/>
                  </a:lnTo>
                  <a:lnTo>
                    <a:pt x="3583" y="7445"/>
                  </a:lnTo>
                  <a:lnTo>
                    <a:pt x="3594" y="7458"/>
                  </a:lnTo>
                  <a:close/>
                  <a:moveTo>
                    <a:pt x="3572" y="7434"/>
                  </a:moveTo>
                  <a:lnTo>
                    <a:pt x="3580" y="7427"/>
                  </a:lnTo>
                  <a:lnTo>
                    <a:pt x="3603" y="7449"/>
                  </a:lnTo>
                  <a:lnTo>
                    <a:pt x="3594" y="7458"/>
                  </a:lnTo>
                  <a:lnTo>
                    <a:pt x="3572" y="7434"/>
                  </a:lnTo>
                  <a:close/>
                  <a:moveTo>
                    <a:pt x="3580" y="7427"/>
                  </a:moveTo>
                  <a:lnTo>
                    <a:pt x="3585" y="7422"/>
                  </a:lnTo>
                  <a:lnTo>
                    <a:pt x="3591" y="7422"/>
                  </a:lnTo>
                  <a:lnTo>
                    <a:pt x="3591" y="7438"/>
                  </a:lnTo>
                  <a:lnTo>
                    <a:pt x="3580" y="7427"/>
                  </a:lnTo>
                  <a:close/>
                  <a:moveTo>
                    <a:pt x="3591" y="7422"/>
                  </a:moveTo>
                  <a:lnTo>
                    <a:pt x="3607" y="7422"/>
                  </a:lnTo>
                  <a:lnTo>
                    <a:pt x="3607" y="7454"/>
                  </a:lnTo>
                  <a:lnTo>
                    <a:pt x="3591" y="7454"/>
                  </a:lnTo>
                  <a:lnTo>
                    <a:pt x="3591" y="7422"/>
                  </a:lnTo>
                  <a:close/>
                  <a:moveTo>
                    <a:pt x="3619" y="7449"/>
                  </a:moveTo>
                  <a:lnTo>
                    <a:pt x="3614" y="7454"/>
                  </a:lnTo>
                  <a:lnTo>
                    <a:pt x="3607" y="7454"/>
                  </a:lnTo>
                  <a:lnTo>
                    <a:pt x="3607" y="7438"/>
                  </a:lnTo>
                  <a:lnTo>
                    <a:pt x="3619" y="7449"/>
                  </a:lnTo>
                  <a:close/>
                  <a:moveTo>
                    <a:pt x="3596" y="7427"/>
                  </a:moveTo>
                  <a:lnTo>
                    <a:pt x="3604" y="7418"/>
                  </a:lnTo>
                  <a:lnTo>
                    <a:pt x="3626" y="7442"/>
                  </a:lnTo>
                  <a:lnTo>
                    <a:pt x="3619" y="7449"/>
                  </a:lnTo>
                  <a:lnTo>
                    <a:pt x="3596" y="7427"/>
                  </a:lnTo>
                  <a:close/>
                  <a:moveTo>
                    <a:pt x="3604" y="7418"/>
                  </a:moveTo>
                  <a:lnTo>
                    <a:pt x="3609" y="7413"/>
                  </a:lnTo>
                  <a:lnTo>
                    <a:pt x="3615" y="7413"/>
                  </a:lnTo>
                  <a:lnTo>
                    <a:pt x="3615" y="7429"/>
                  </a:lnTo>
                  <a:lnTo>
                    <a:pt x="3604" y="7418"/>
                  </a:lnTo>
                  <a:close/>
                  <a:moveTo>
                    <a:pt x="3615" y="7413"/>
                  </a:moveTo>
                  <a:lnTo>
                    <a:pt x="3631" y="7413"/>
                  </a:lnTo>
                  <a:lnTo>
                    <a:pt x="3631" y="7445"/>
                  </a:lnTo>
                  <a:lnTo>
                    <a:pt x="3615" y="7445"/>
                  </a:lnTo>
                  <a:lnTo>
                    <a:pt x="3615" y="7413"/>
                  </a:lnTo>
                  <a:close/>
                  <a:moveTo>
                    <a:pt x="3642" y="7442"/>
                  </a:moveTo>
                  <a:lnTo>
                    <a:pt x="3638" y="7445"/>
                  </a:lnTo>
                  <a:lnTo>
                    <a:pt x="3631" y="7445"/>
                  </a:lnTo>
                  <a:lnTo>
                    <a:pt x="3631" y="7429"/>
                  </a:lnTo>
                  <a:lnTo>
                    <a:pt x="3642" y="7442"/>
                  </a:lnTo>
                  <a:close/>
                  <a:moveTo>
                    <a:pt x="3620" y="7418"/>
                  </a:moveTo>
                  <a:lnTo>
                    <a:pt x="3628" y="7411"/>
                  </a:lnTo>
                  <a:lnTo>
                    <a:pt x="3651" y="7433"/>
                  </a:lnTo>
                  <a:lnTo>
                    <a:pt x="3642" y="7442"/>
                  </a:lnTo>
                  <a:lnTo>
                    <a:pt x="3620" y="7418"/>
                  </a:lnTo>
                  <a:close/>
                  <a:moveTo>
                    <a:pt x="3628" y="7411"/>
                  </a:moveTo>
                  <a:lnTo>
                    <a:pt x="3630" y="7408"/>
                  </a:lnTo>
                  <a:lnTo>
                    <a:pt x="3633" y="7407"/>
                  </a:lnTo>
                  <a:lnTo>
                    <a:pt x="3639" y="7422"/>
                  </a:lnTo>
                  <a:lnTo>
                    <a:pt x="3628" y="7411"/>
                  </a:lnTo>
                  <a:close/>
                  <a:moveTo>
                    <a:pt x="3633" y="7407"/>
                  </a:moveTo>
                  <a:lnTo>
                    <a:pt x="3649" y="7400"/>
                  </a:lnTo>
                  <a:lnTo>
                    <a:pt x="3662" y="7428"/>
                  </a:lnTo>
                  <a:lnTo>
                    <a:pt x="3646" y="7436"/>
                  </a:lnTo>
                  <a:lnTo>
                    <a:pt x="3633" y="7407"/>
                  </a:lnTo>
                  <a:close/>
                  <a:moveTo>
                    <a:pt x="3649" y="7400"/>
                  </a:moveTo>
                  <a:lnTo>
                    <a:pt x="3651" y="7397"/>
                  </a:lnTo>
                  <a:lnTo>
                    <a:pt x="3655" y="7397"/>
                  </a:lnTo>
                  <a:lnTo>
                    <a:pt x="3655" y="7413"/>
                  </a:lnTo>
                  <a:lnTo>
                    <a:pt x="3649" y="7400"/>
                  </a:lnTo>
                  <a:close/>
                  <a:moveTo>
                    <a:pt x="3655" y="7397"/>
                  </a:moveTo>
                  <a:lnTo>
                    <a:pt x="3663" y="7397"/>
                  </a:lnTo>
                  <a:lnTo>
                    <a:pt x="3663" y="7429"/>
                  </a:lnTo>
                  <a:lnTo>
                    <a:pt x="3655" y="7429"/>
                  </a:lnTo>
                  <a:lnTo>
                    <a:pt x="3655" y="7397"/>
                  </a:lnTo>
                  <a:close/>
                  <a:moveTo>
                    <a:pt x="3675" y="7426"/>
                  </a:moveTo>
                  <a:lnTo>
                    <a:pt x="3670" y="7429"/>
                  </a:lnTo>
                  <a:lnTo>
                    <a:pt x="3663" y="7429"/>
                  </a:lnTo>
                  <a:lnTo>
                    <a:pt x="3663" y="7413"/>
                  </a:lnTo>
                  <a:lnTo>
                    <a:pt x="3675" y="7426"/>
                  </a:lnTo>
                  <a:close/>
                  <a:moveTo>
                    <a:pt x="3652" y="7402"/>
                  </a:moveTo>
                  <a:lnTo>
                    <a:pt x="3660" y="7395"/>
                  </a:lnTo>
                  <a:lnTo>
                    <a:pt x="3683" y="7417"/>
                  </a:lnTo>
                  <a:lnTo>
                    <a:pt x="3675" y="7426"/>
                  </a:lnTo>
                  <a:lnTo>
                    <a:pt x="3652" y="7402"/>
                  </a:lnTo>
                  <a:close/>
                  <a:moveTo>
                    <a:pt x="3660" y="7395"/>
                  </a:moveTo>
                  <a:lnTo>
                    <a:pt x="3665" y="7390"/>
                  </a:lnTo>
                  <a:lnTo>
                    <a:pt x="3671" y="7390"/>
                  </a:lnTo>
                  <a:lnTo>
                    <a:pt x="3671" y="7406"/>
                  </a:lnTo>
                  <a:lnTo>
                    <a:pt x="3660" y="7395"/>
                  </a:lnTo>
                  <a:close/>
                  <a:moveTo>
                    <a:pt x="3671" y="7390"/>
                  </a:moveTo>
                  <a:lnTo>
                    <a:pt x="3687" y="7390"/>
                  </a:lnTo>
                  <a:lnTo>
                    <a:pt x="3687" y="7422"/>
                  </a:lnTo>
                  <a:lnTo>
                    <a:pt x="3671" y="7422"/>
                  </a:lnTo>
                  <a:lnTo>
                    <a:pt x="3671" y="7390"/>
                  </a:lnTo>
                  <a:close/>
                  <a:moveTo>
                    <a:pt x="3699" y="7417"/>
                  </a:moveTo>
                  <a:lnTo>
                    <a:pt x="3694" y="7422"/>
                  </a:lnTo>
                  <a:lnTo>
                    <a:pt x="3687" y="7422"/>
                  </a:lnTo>
                  <a:lnTo>
                    <a:pt x="3687" y="7406"/>
                  </a:lnTo>
                  <a:lnTo>
                    <a:pt x="3699" y="7417"/>
                  </a:lnTo>
                  <a:close/>
                  <a:moveTo>
                    <a:pt x="3676" y="7395"/>
                  </a:moveTo>
                  <a:lnTo>
                    <a:pt x="3684" y="7386"/>
                  </a:lnTo>
                  <a:lnTo>
                    <a:pt x="3707" y="7410"/>
                  </a:lnTo>
                  <a:lnTo>
                    <a:pt x="3699" y="7417"/>
                  </a:lnTo>
                  <a:lnTo>
                    <a:pt x="3676" y="7395"/>
                  </a:lnTo>
                  <a:close/>
                  <a:moveTo>
                    <a:pt x="3684" y="7386"/>
                  </a:moveTo>
                  <a:lnTo>
                    <a:pt x="3686" y="7385"/>
                  </a:lnTo>
                  <a:lnTo>
                    <a:pt x="3688" y="7384"/>
                  </a:lnTo>
                  <a:lnTo>
                    <a:pt x="3695" y="7397"/>
                  </a:lnTo>
                  <a:lnTo>
                    <a:pt x="3684" y="7386"/>
                  </a:lnTo>
                  <a:close/>
                  <a:moveTo>
                    <a:pt x="3688" y="7384"/>
                  </a:moveTo>
                  <a:lnTo>
                    <a:pt x="3704" y="7375"/>
                  </a:lnTo>
                  <a:lnTo>
                    <a:pt x="3719" y="7403"/>
                  </a:lnTo>
                  <a:lnTo>
                    <a:pt x="3703" y="7412"/>
                  </a:lnTo>
                  <a:lnTo>
                    <a:pt x="3688" y="7384"/>
                  </a:lnTo>
                  <a:close/>
                  <a:moveTo>
                    <a:pt x="3704" y="7375"/>
                  </a:moveTo>
                  <a:lnTo>
                    <a:pt x="3708" y="7374"/>
                  </a:lnTo>
                  <a:lnTo>
                    <a:pt x="3711" y="7374"/>
                  </a:lnTo>
                  <a:lnTo>
                    <a:pt x="3711" y="7390"/>
                  </a:lnTo>
                  <a:lnTo>
                    <a:pt x="3704" y="7375"/>
                  </a:lnTo>
                  <a:close/>
                  <a:moveTo>
                    <a:pt x="3711" y="7374"/>
                  </a:moveTo>
                  <a:lnTo>
                    <a:pt x="3719" y="7374"/>
                  </a:lnTo>
                  <a:lnTo>
                    <a:pt x="3719" y="7406"/>
                  </a:lnTo>
                  <a:lnTo>
                    <a:pt x="3711" y="7406"/>
                  </a:lnTo>
                  <a:lnTo>
                    <a:pt x="3711" y="7374"/>
                  </a:lnTo>
                  <a:close/>
                  <a:moveTo>
                    <a:pt x="3726" y="7403"/>
                  </a:moveTo>
                  <a:lnTo>
                    <a:pt x="3723" y="7406"/>
                  </a:lnTo>
                  <a:lnTo>
                    <a:pt x="3719" y="7406"/>
                  </a:lnTo>
                  <a:lnTo>
                    <a:pt x="3719" y="7390"/>
                  </a:lnTo>
                  <a:lnTo>
                    <a:pt x="3726" y="7403"/>
                  </a:lnTo>
                  <a:close/>
                  <a:moveTo>
                    <a:pt x="3713" y="7375"/>
                  </a:moveTo>
                  <a:lnTo>
                    <a:pt x="3729" y="7368"/>
                  </a:lnTo>
                  <a:lnTo>
                    <a:pt x="3742" y="7396"/>
                  </a:lnTo>
                  <a:lnTo>
                    <a:pt x="3726" y="7403"/>
                  </a:lnTo>
                  <a:lnTo>
                    <a:pt x="3713" y="7375"/>
                  </a:lnTo>
                  <a:close/>
                  <a:moveTo>
                    <a:pt x="3729" y="7368"/>
                  </a:moveTo>
                  <a:lnTo>
                    <a:pt x="3731" y="7365"/>
                  </a:lnTo>
                  <a:lnTo>
                    <a:pt x="3735" y="7365"/>
                  </a:lnTo>
                  <a:lnTo>
                    <a:pt x="3735" y="7381"/>
                  </a:lnTo>
                  <a:lnTo>
                    <a:pt x="3729" y="7368"/>
                  </a:lnTo>
                  <a:close/>
                  <a:moveTo>
                    <a:pt x="3735" y="7365"/>
                  </a:moveTo>
                  <a:lnTo>
                    <a:pt x="3743" y="7365"/>
                  </a:lnTo>
                  <a:lnTo>
                    <a:pt x="3743" y="7397"/>
                  </a:lnTo>
                  <a:lnTo>
                    <a:pt x="3735" y="7397"/>
                  </a:lnTo>
                  <a:lnTo>
                    <a:pt x="3735" y="7365"/>
                  </a:lnTo>
                  <a:close/>
                  <a:moveTo>
                    <a:pt x="3755" y="7394"/>
                  </a:moveTo>
                  <a:lnTo>
                    <a:pt x="3750" y="7397"/>
                  </a:lnTo>
                  <a:lnTo>
                    <a:pt x="3743" y="7397"/>
                  </a:lnTo>
                  <a:lnTo>
                    <a:pt x="3743" y="7381"/>
                  </a:lnTo>
                  <a:lnTo>
                    <a:pt x="3755" y="7394"/>
                  </a:lnTo>
                  <a:close/>
                  <a:moveTo>
                    <a:pt x="3732" y="7370"/>
                  </a:moveTo>
                  <a:lnTo>
                    <a:pt x="3740" y="7363"/>
                  </a:lnTo>
                  <a:lnTo>
                    <a:pt x="3763" y="7385"/>
                  </a:lnTo>
                  <a:lnTo>
                    <a:pt x="3755" y="7394"/>
                  </a:lnTo>
                  <a:lnTo>
                    <a:pt x="3732" y="7370"/>
                  </a:lnTo>
                  <a:close/>
                  <a:moveTo>
                    <a:pt x="3740" y="7363"/>
                  </a:moveTo>
                  <a:lnTo>
                    <a:pt x="3742" y="7360"/>
                  </a:lnTo>
                  <a:lnTo>
                    <a:pt x="3745" y="7359"/>
                  </a:lnTo>
                  <a:lnTo>
                    <a:pt x="3751" y="7374"/>
                  </a:lnTo>
                  <a:lnTo>
                    <a:pt x="3740" y="7363"/>
                  </a:lnTo>
                  <a:close/>
                  <a:moveTo>
                    <a:pt x="3745" y="7359"/>
                  </a:moveTo>
                  <a:lnTo>
                    <a:pt x="3761" y="7352"/>
                  </a:lnTo>
                  <a:lnTo>
                    <a:pt x="3774" y="7380"/>
                  </a:lnTo>
                  <a:lnTo>
                    <a:pt x="3758" y="7387"/>
                  </a:lnTo>
                  <a:lnTo>
                    <a:pt x="3745" y="7359"/>
                  </a:lnTo>
                  <a:close/>
                  <a:moveTo>
                    <a:pt x="3761" y="7352"/>
                  </a:moveTo>
                  <a:lnTo>
                    <a:pt x="3763" y="7349"/>
                  </a:lnTo>
                  <a:lnTo>
                    <a:pt x="3767" y="7349"/>
                  </a:lnTo>
                  <a:lnTo>
                    <a:pt x="3767" y="7365"/>
                  </a:lnTo>
                  <a:lnTo>
                    <a:pt x="3761" y="7352"/>
                  </a:lnTo>
                  <a:close/>
                  <a:moveTo>
                    <a:pt x="3767" y="7349"/>
                  </a:moveTo>
                  <a:lnTo>
                    <a:pt x="3775" y="7349"/>
                  </a:lnTo>
                  <a:lnTo>
                    <a:pt x="3775" y="7381"/>
                  </a:lnTo>
                  <a:lnTo>
                    <a:pt x="3767" y="7381"/>
                  </a:lnTo>
                  <a:lnTo>
                    <a:pt x="3767" y="7349"/>
                  </a:lnTo>
                  <a:close/>
                  <a:moveTo>
                    <a:pt x="3783" y="7380"/>
                  </a:moveTo>
                  <a:lnTo>
                    <a:pt x="3779" y="7381"/>
                  </a:lnTo>
                  <a:lnTo>
                    <a:pt x="3775" y="7381"/>
                  </a:lnTo>
                  <a:lnTo>
                    <a:pt x="3775" y="7365"/>
                  </a:lnTo>
                  <a:lnTo>
                    <a:pt x="3783" y="7380"/>
                  </a:lnTo>
                  <a:close/>
                  <a:moveTo>
                    <a:pt x="3768" y="7352"/>
                  </a:moveTo>
                  <a:lnTo>
                    <a:pt x="3784" y="7343"/>
                  </a:lnTo>
                  <a:lnTo>
                    <a:pt x="3799" y="7371"/>
                  </a:lnTo>
                  <a:lnTo>
                    <a:pt x="3783" y="7380"/>
                  </a:lnTo>
                  <a:lnTo>
                    <a:pt x="3768" y="7352"/>
                  </a:lnTo>
                  <a:close/>
                  <a:moveTo>
                    <a:pt x="3803" y="7369"/>
                  </a:moveTo>
                  <a:lnTo>
                    <a:pt x="3801" y="7370"/>
                  </a:lnTo>
                  <a:lnTo>
                    <a:pt x="3799" y="7371"/>
                  </a:lnTo>
                  <a:lnTo>
                    <a:pt x="3792" y="7358"/>
                  </a:lnTo>
                  <a:lnTo>
                    <a:pt x="3803" y="7369"/>
                  </a:lnTo>
                  <a:close/>
                  <a:moveTo>
                    <a:pt x="3780" y="7347"/>
                  </a:moveTo>
                  <a:lnTo>
                    <a:pt x="3788" y="7338"/>
                  </a:lnTo>
                  <a:lnTo>
                    <a:pt x="3810" y="7362"/>
                  </a:lnTo>
                  <a:lnTo>
                    <a:pt x="3803" y="7369"/>
                  </a:lnTo>
                  <a:lnTo>
                    <a:pt x="3780" y="7347"/>
                  </a:lnTo>
                  <a:close/>
                  <a:moveTo>
                    <a:pt x="3788" y="7338"/>
                  </a:moveTo>
                  <a:lnTo>
                    <a:pt x="3793" y="7333"/>
                  </a:lnTo>
                  <a:lnTo>
                    <a:pt x="3799" y="7333"/>
                  </a:lnTo>
                  <a:lnTo>
                    <a:pt x="3799" y="7349"/>
                  </a:lnTo>
                  <a:lnTo>
                    <a:pt x="3788" y="7338"/>
                  </a:lnTo>
                  <a:close/>
                  <a:moveTo>
                    <a:pt x="3799" y="7333"/>
                  </a:moveTo>
                  <a:lnTo>
                    <a:pt x="3815" y="7333"/>
                  </a:lnTo>
                  <a:lnTo>
                    <a:pt x="3815" y="7365"/>
                  </a:lnTo>
                  <a:lnTo>
                    <a:pt x="3799" y="7365"/>
                  </a:lnTo>
                  <a:lnTo>
                    <a:pt x="3799" y="7333"/>
                  </a:lnTo>
                  <a:close/>
                  <a:moveTo>
                    <a:pt x="3826" y="7362"/>
                  </a:moveTo>
                  <a:lnTo>
                    <a:pt x="3822" y="7365"/>
                  </a:lnTo>
                  <a:lnTo>
                    <a:pt x="3815" y="7365"/>
                  </a:lnTo>
                  <a:lnTo>
                    <a:pt x="3815" y="7349"/>
                  </a:lnTo>
                  <a:lnTo>
                    <a:pt x="3826" y="7362"/>
                  </a:lnTo>
                  <a:close/>
                  <a:moveTo>
                    <a:pt x="3804" y="7338"/>
                  </a:moveTo>
                  <a:lnTo>
                    <a:pt x="3812" y="7331"/>
                  </a:lnTo>
                  <a:lnTo>
                    <a:pt x="3835" y="7353"/>
                  </a:lnTo>
                  <a:lnTo>
                    <a:pt x="3826" y="7362"/>
                  </a:lnTo>
                  <a:lnTo>
                    <a:pt x="3804" y="7338"/>
                  </a:lnTo>
                  <a:close/>
                  <a:moveTo>
                    <a:pt x="3812" y="7331"/>
                  </a:moveTo>
                  <a:lnTo>
                    <a:pt x="3812" y="7331"/>
                  </a:lnTo>
                  <a:lnTo>
                    <a:pt x="3824" y="7342"/>
                  </a:lnTo>
                  <a:lnTo>
                    <a:pt x="3812" y="7331"/>
                  </a:lnTo>
                  <a:close/>
                  <a:moveTo>
                    <a:pt x="3812" y="7331"/>
                  </a:moveTo>
                  <a:lnTo>
                    <a:pt x="3820" y="7322"/>
                  </a:lnTo>
                  <a:lnTo>
                    <a:pt x="3842" y="7346"/>
                  </a:lnTo>
                  <a:lnTo>
                    <a:pt x="3835" y="7353"/>
                  </a:lnTo>
                  <a:lnTo>
                    <a:pt x="3812" y="7331"/>
                  </a:lnTo>
                  <a:close/>
                  <a:moveTo>
                    <a:pt x="3820" y="7322"/>
                  </a:moveTo>
                  <a:lnTo>
                    <a:pt x="3825" y="7317"/>
                  </a:lnTo>
                  <a:lnTo>
                    <a:pt x="3831" y="7317"/>
                  </a:lnTo>
                  <a:lnTo>
                    <a:pt x="3831" y="7333"/>
                  </a:lnTo>
                  <a:lnTo>
                    <a:pt x="3820" y="7322"/>
                  </a:lnTo>
                  <a:close/>
                  <a:moveTo>
                    <a:pt x="3831" y="7317"/>
                  </a:moveTo>
                  <a:lnTo>
                    <a:pt x="3847" y="7317"/>
                  </a:lnTo>
                  <a:lnTo>
                    <a:pt x="3847" y="7349"/>
                  </a:lnTo>
                  <a:lnTo>
                    <a:pt x="3831" y="7349"/>
                  </a:lnTo>
                  <a:lnTo>
                    <a:pt x="3831" y="7317"/>
                  </a:lnTo>
                  <a:close/>
                  <a:moveTo>
                    <a:pt x="3858" y="7346"/>
                  </a:moveTo>
                  <a:lnTo>
                    <a:pt x="3854" y="7349"/>
                  </a:lnTo>
                  <a:lnTo>
                    <a:pt x="3847" y="7349"/>
                  </a:lnTo>
                  <a:lnTo>
                    <a:pt x="3847" y="7333"/>
                  </a:lnTo>
                  <a:lnTo>
                    <a:pt x="3858" y="7346"/>
                  </a:lnTo>
                  <a:close/>
                  <a:moveTo>
                    <a:pt x="3836" y="7322"/>
                  </a:moveTo>
                  <a:lnTo>
                    <a:pt x="3844" y="7315"/>
                  </a:lnTo>
                  <a:lnTo>
                    <a:pt x="3867" y="7337"/>
                  </a:lnTo>
                  <a:lnTo>
                    <a:pt x="3858" y="7346"/>
                  </a:lnTo>
                  <a:lnTo>
                    <a:pt x="3836" y="7322"/>
                  </a:lnTo>
                  <a:close/>
                  <a:moveTo>
                    <a:pt x="3844" y="7315"/>
                  </a:moveTo>
                  <a:lnTo>
                    <a:pt x="3846" y="7312"/>
                  </a:lnTo>
                  <a:lnTo>
                    <a:pt x="3848" y="7311"/>
                  </a:lnTo>
                  <a:lnTo>
                    <a:pt x="3856" y="7326"/>
                  </a:lnTo>
                  <a:lnTo>
                    <a:pt x="3844" y="7315"/>
                  </a:lnTo>
                  <a:close/>
                  <a:moveTo>
                    <a:pt x="3848" y="7311"/>
                  </a:moveTo>
                  <a:lnTo>
                    <a:pt x="3864" y="7304"/>
                  </a:lnTo>
                  <a:lnTo>
                    <a:pt x="3879" y="7332"/>
                  </a:lnTo>
                  <a:lnTo>
                    <a:pt x="3863" y="7341"/>
                  </a:lnTo>
                  <a:lnTo>
                    <a:pt x="3848" y="7311"/>
                  </a:lnTo>
                  <a:close/>
                  <a:moveTo>
                    <a:pt x="3864" y="7304"/>
                  </a:moveTo>
                  <a:lnTo>
                    <a:pt x="3868" y="7301"/>
                  </a:lnTo>
                  <a:lnTo>
                    <a:pt x="3872" y="7301"/>
                  </a:lnTo>
                  <a:lnTo>
                    <a:pt x="3872" y="7317"/>
                  </a:lnTo>
                  <a:lnTo>
                    <a:pt x="3864" y="7304"/>
                  </a:lnTo>
                  <a:close/>
                  <a:moveTo>
                    <a:pt x="3872" y="7301"/>
                  </a:moveTo>
                  <a:lnTo>
                    <a:pt x="3879" y="7301"/>
                  </a:lnTo>
                  <a:lnTo>
                    <a:pt x="3879" y="7333"/>
                  </a:lnTo>
                  <a:lnTo>
                    <a:pt x="3872" y="7333"/>
                  </a:lnTo>
                  <a:lnTo>
                    <a:pt x="3872" y="7301"/>
                  </a:lnTo>
                  <a:close/>
                  <a:moveTo>
                    <a:pt x="3886" y="7332"/>
                  </a:moveTo>
                  <a:lnTo>
                    <a:pt x="3883" y="7333"/>
                  </a:lnTo>
                  <a:lnTo>
                    <a:pt x="3879" y="7333"/>
                  </a:lnTo>
                  <a:lnTo>
                    <a:pt x="3879" y="7317"/>
                  </a:lnTo>
                  <a:lnTo>
                    <a:pt x="3886" y="7332"/>
                  </a:lnTo>
                  <a:close/>
                  <a:moveTo>
                    <a:pt x="3872" y="7304"/>
                  </a:moveTo>
                  <a:lnTo>
                    <a:pt x="3888" y="7295"/>
                  </a:lnTo>
                  <a:lnTo>
                    <a:pt x="3902" y="7325"/>
                  </a:lnTo>
                  <a:lnTo>
                    <a:pt x="3886" y="7332"/>
                  </a:lnTo>
                  <a:lnTo>
                    <a:pt x="3872" y="7304"/>
                  </a:lnTo>
                  <a:close/>
                  <a:moveTo>
                    <a:pt x="3906" y="7321"/>
                  </a:moveTo>
                  <a:lnTo>
                    <a:pt x="3905" y="7323"/>
                  </a:lnTo>
                  <a:lnTo>
                    <a:pt x="3902" y="7325"/>
                  </a:lnTo>
                  <a:lnTo>
                    <a:pt x="3895" y="7310"/>
                  </a:lnTo>
                  <a:lnTo>
                    <a:pt x="3906" y="7321"/>
                  </a:lnTo>
                  <a:close/>
                  <a:moveTo>
                    <a:pt x="3884" y="7299"/>
                  </a:moveTo>
                  <a:lnTo>
                    <a:pt x="3892" y="7290"/>
                  </a:lnTo>
                  <a:lnTo>
                    <a:pt x="3915" y="7314"/>
                  </a:lnTo>
                  <a:lnTo>
                    <a:pt x="3906" y="7321"/>
                  </a:lnTo>
                  <a:lnTo>
                    <a:pt x="3884" y="7299"/>
                  </a:lnTo>
                  <a:close/>
                  <a:moveTo>
                    <a:pt x="3892" y="7290"/>
                  </a:moveTo>
                  <a:lnTo>
                    <a:pt x="3900" y="7283"/>
                  </a:lnTo>
                  <a:lnTo>
                    <a:pt x="3922" y="7305"/>
                  </a:lnTo>
                  <a:lnTo>
                    <a:pt x="3915" y="7314"/>
                  </a:lnTo>
                  <a:lnTo>
                    <a:pt x="3892" y="7290"/>
                  </a:lnTo>
                  <a:close/>
                  <a:moveTo>
                    <a:pt x="3900" y="7283"/>
                  </a:moveTo>
                  <a:lnTo>
                    <a:pt x="3905" y="7278"/>
                  </a:lnTo>
                  <a:lnTo>
                    <a:pt x="3911" y="7278"/>
                  </a:lnTo>
                  <a:lnTo>
                    <a:pt x="3911" y="7294"/>
                  </a:lnTo>
                  <a:lnTo>
                    <a:pt x="3900" y="7283"/>
                  </a:lnTo>
                  <a:close/>
                  <a:moveTo>
                    <a:pt x="3911" y="7278"/>
                  </a:moveTo>
                  <a:lnTo>
                    <a:pt x="3927" y="7278"/>
                  </a:lnTo>
                  <a:lnTo>
                    <a:pt x="3927" y="7310"/>
                  </a:lnTo>
                  <a:lnTo>
                    <a:pt x="3911" y="7310"/>
                  </a:lnTo>
                  <a:lnTo>
                    <a:pt x="3911" y="7278"/>
                  </a:lnTo>
                  <a:close/>
                  <a:moveTo>
                    <a:pt x="3938" y="7305"/>
                  </a:moveTo>
                  <a:lnTo>
                    <a:pt x="3934" y="7310"/>
                  </a:lnTo>
                  <a:lnTo>
                    <a:pt x="3927" y="7310"/>
                  </a:lnTo>
                  <a:lnTo>
                    <a:pt x="3927" y="7294"/>
                  </a:lnTo>
                  <a:lnTo>
                    <a:pt x="3938" y="7305"/>
                  </a:lnTo>
                  <a:close/>
                  <a:moveTo>
                    <a:pt x="3916" y="7283"/>
                  </a:moveTo>
                  <a:lnTo>
                    <a:pt x="3925" y="7274"/>
                  </a:lnTo>
                  <a:lnTo>
                    <a:pt x="3947" y="7298"/>
                  </a:lnTo>
                  <a:lnTo>
                    <a:pt x="3938" y="7305"/>
                  </a:lnTo>
                  <a:lnTo>
                    <a:pt x="3916" y="7283"/>
                  </a:lnTo>
                  <a:close/>
                  <a:moveTo>
                    <a:pt x="3925" y="7274"/>
                  </a:moveTo>
                  <a:lnTo>
                    <a:pt x="3926" y="7273"/>
                  </a:lnTo>
                  <a:lnTo>
                    <a:pt x="3928" y="7272"/>
                  </a:lnTo>
                  <a:lnTo>
                    <a:pt x="3936" y="7285"/>
                  </a:lnTo>
                  <a:lnTo>
                    <a:pt x="3925" y="7274"/>
                  </a:lnTo>
                  <a:close/>
                  <a:moveTo>
                    <a:pt x="3928" y="7272"/>
                  </a:moveTo>
                  <a:lnTo>
                    <a:pt x="3944" y="7263"/>
                  </a:lnTo>
                  <a:lnTo>
                    <a:pt x="3958" y="7293"/>
                  </a:lnTo>
                  <a:lnTo>
                    <a:pt x="3943" y="7300"/>
                  </a:lnTo>
                  <a:lnTo>
                    <a:pt x="3928" y="7272"/>
                  </a:lnTo>
                  <a:close/>
                  <a:moveTo>
                    <a:pt x="3963" y="7289"/>
                  </a:moveTo>
                  <a:lnTo>
                    <a:pt x="3961" y="7291"/>
                  </a:lnTo>
                  <a:lnTo>
                    <a:pt x="3958" y="7293"/>
                  </a:lnTo>
                  <a:lnTo>
                    <a:pt x="3952" y="7278"/>
                  </a:lnTo>
                  <a:lnTo>
                    <a:pt x="3963" y="7289"/>
                  </a:lnTo>
                  <a:close/>
                  <a:moveTo>
                    <a:pt x="3941" y="7267"/>
                  </a:moveTo>
                  <a:lnTo>
                    <a:pt x="3948" y="7258"/>
                  </a:lnTo>
                  <a:lnTo>
                    <a:pt x="3970" y="7282"/>
                  </a:lnTo>
                  <a:lnTo>
                    <a:pt x="3963" y="7289"/>
                  </a:lnTo>
                  <a:lnTo>
                    <a:pt x="3941" y="7267"/>
                  </a:lnTo>
                  <a:close/>
                  <a:moveTo>
                    <a:pt x="3948" y="7258"/>
                  </a:moveTo>
                  <a:lnTo>
                    <a:pt x="3953" y="7253"/>
                  </a:lnTo>
                  <a:lnTo>
                    <a:pt x="3959" y="7253"/>
                  </a:lnTo>
                  <a:lnTo>
                    <a:pt x="3959" y="7269"/>
                  </a:lnTo>
                  <a:lnTo>
                    <a:pt x="3948" y="7258"/>
                  </a:lnTo>
                  <a:close/>
                  <a:moveTo>
                    <a:pt x="3959" y="7253"/>
                  </a:moveTo>
                  <a:lnTo>
                    <a:pt x="3975" y="7253"/>
                  </a:lnTo>
                  <a:lnTo>
                    <a:pt x="3975" y="7285"/>
                  </a:lnTo>
                  <a:lnTo>
                    <a:pt x="3959" y="7285"/>
                  </a:lnTo>
                  <a:lnTo>
                    <a:pt x="3959" y="7253"/>
                  </a:lnTo>
                  <a:close/>
                  <a:moveTo>
                    <a:pt x="3986" y="7282"/>
                  </a:moveTo>
                  <a:lnTo>
                    <a:pt x="3982" y="7285"/>
                  </a:lnTo>
                  <a:lnTo>
                    <a:pt x="3975" y="7285"/>
                  </a:lnTo>
                  <a:lnTo>
                    <a:pt x="3975" y="7269"/>
                  </a:lnTo>
                  <a:lnTo>
                    <a:pt x="3986" y="7282"/>
                  </a:lnTo>
                  <a:close/>
                  <a:moveTo>
                    <a:pt x="3964" y="7258"/>
                  </a:moveTo>
                  <a:lnTo>
                    <a:pt x="3973" y="7251"/>
                  </a:lnTo>
                  <a:lnTo>
                    <a:pt x="3995" y="7273"/>
                  </a:lnTo>
                  <a:lnTo>
                    <a:pt x="3986" y="7282"/>
                  </a:lnTo>
                  <a:lnTo>
                    <a:pt x="3964" y="7258"/>
                  </a:lnTo>
                  <a:close/>
                  <a:moveTo>
                    <a:pt x="3973" y="7251"/>
                  </a:moveTo>
                  <a:lnTo>
                    <a:pt x="3980" y="7242"/>
                  </a:lnTo>
                  <a:lnTo>
                    <a:pt x="4002" y="7266"/>
                  </a:lnTo>
                  <a:lnTo>
                    <a:pt x="3995" y="7273"/>
                  </a:lnTo>
                  <a:lnTo>
                    <a:pt x="3973" y="7251"/>
                  </a:lnTo>
                  <a:close/>
                  <a:moveTo>
                    <a:pt x="3980" y="7242"/>
                  </a:moveTo>
                  <a:lnTo>
                    <a:pt x="3981" y="7241"/>
                  </a:lnTo>
                  <a:lnTo>
                    <a:pt x="3984" y="7240"/>
                  </a:lnTo>
                  <a:lnTo>
                    <a:pt x="3991" y="7253"/>
                  </a:lnTo>
                  <a:lnTo>
                    <a:pt x="3980" y="7242"/>
                  </a:lnTo>
                  <a:close/>
                  <a:moveTo>
                    <a:pt x="3984" y="7240"/>
                  </a:moveTo>
                  <a:lnTo>
                    <a:pt x="4000" y="7231"/>
                  </a:lnTo>
                  <a:lnTo>
                    <a:pt x="4014" y="7261"/>
                  </a:lnTo>
                  <a:lnTo>
                    <a:pt x="3998" y="7268"/>
                  </a:lnTo>
                  <a:lnTo>
                    <a:pt x="3984" y="7240"/>
                  </a:lnTo>
                  <a:close/>
                  <a:moveTo>
                    <a:pt x="4000" y="7231"/>
                  </a:moveTo>
                  <a:lnTo>
                    <a:pt x="4003" y="7230"/>
                  </a:lnTo>
                  <a:lnTo>
                    <a:pt x="4007" y="7230"/>
                  </a:lnTo>
                  <a:lnTo>
                    <a:pt x="4007" y="7246"/>
                  </a:lnTo>
                  <a:lnTo>
                    <a:pt x="4000" y="7231"/>
                  </a:lnTo>
                  <a:close/>
                  <a:moveTo>
                    <a:pt x="4007" y="7230"/>
                  </a:moveTo>
                  <a:lnTo>
                    <a:pt x="4016" y="7230"/>
                  </a:lnTo>
                  <a:lnTo>
                    <a:pt x="4016" y="7262"/>
                  </a:lnTo>
                  <a:lnTo>
                    <a:pt x="4007" y="7262"/>
                  </a:lnTo>
                  <a:lnTo>
                    <a:pt x="4007" y="7230"/>
                  </a:lnTo>
                  <a:close/>
                  <a:moveTo>
                    <a:pt x="4022" y="7261"/>
                  </a:moveTo>
                  <a:lnTo>
                    <a:pt x="4019" y="7262"/>
                  </a:lnTo>
                  <a:lnTo>
                    <a:pt x="4016" y="7262"/>
                  </a:lnTo>
                  <a:lnTo>
                    <a:pt x="4016" y="7246"/>
                  </a:lnTo>
                  <a:lnTo>
                    <a:pt x="4022" y="7261"/>
                  </a:lnTo>
                  <a:close/>
                  <a:moveTo>
                    <a:pt x="4008" y="7231"/>
                  </a:moveTo>
                  <a:lnTo>
                    <a:pt x="4024" y="7224"/>
                  </a:lnTo>
                  <a:lnTo>
                    <a:pt x="4038" y="7252"/>
                  </a:lnTo>
                  <a:lnTo>
                    <a:pt x="4022" y="7261"/>
                  </a:lnTo>
                  <a:lnTo>
                    <a:pt x="4008" y="7231"/>
                  </a:lnTo>
                  <a:close/>
                  <a:moveTo>
                    <a:pt x="4043" y="7250"/>
                  </a:moveTo>
                  <a:lnTo>
                    <a:pt x="4040" y="7251"/>
                  </a:lnTo>
                  <a:lnTo>
                    <a:pt x="4038" y="7252"/>
                  </a:lnTo>
                  <a:lnTo>
                    <a:pt x="4032" y="7237"/>
                  </a:lnTo>
                  <a:lnTo>
                    <a:pt x="4043" y="7250"/>
                  </a:lnTo>
                  <a:close/>
                  <a:moveTo>
                    <a:pt x="4019" y="7226"/>
                  </a:moveTo>
                  <a:lnTo>
                    <a:pt x="4028" y="7219"/>
                  </a:lnTo>
                  <a:lnTo>
                    <a:pt x="4050" y="7241"/>
                  </a:lnTo>
                  <a:lnTo>
                    <a:pt x="4043" y="7250"/>
                  </a:lnTo>
                  <a:lnTo>
                    <a:pt x="4019" y="7226"/>
                  </a:lnTo>
                  <a:close/>
                  <a:moveTo>
                    <a:pt x="4028" y="7219"/>
                  </a:moveTo>
                  <a:lnTo>
                    <a:pt x="4029" y="7216"/>
                  </a:lnTo>
                  <a:lnTo>
                    <a:pt x="4032" y="7215"/>
                  </a:lnTo>
                  <a:lnTo>
                    <a:pt x="4039" y="7230"/>
                  </a:lnTo>
                  <a:lnTo>
                    <a:pt x="4028" y="7219"/>
                  </a:lnTo>
                  <a:close/>
                  <a:moveTo>
                    <a:pt x="4032" y="7215"/>
                  </a:moveTo>
                  <a:lnTo>
                    <a:pt x="4048" y="7208"/>
                  </a:lnTo>
                  <a:lnTo>
                    <a:pt x="4062" y="7236"/>
                  </a:lnTo>
                  <a:lnTo>
                    <a:pt x="4046" y="7245"/>
                  </a:lnTo>
                  <a:lnTo>
                    <a:pt x="4032" y="7215"/>
                  </a:lnTo>
                  <a:close/>
                  <a:moveTo>
                    <a:pt x="4066" y="7233"/>
                  </a:moveTo>
                  <a:lnTo>
                    <a:pt x="4065" y="7235"/>
                  </a:lnTo>
                  <a:lnTo>
                    <a:pt x="4062" y="7236"/>
                  </a:lnTo>
                  <a:lnTo>
                    <a:pt x="4055" y="7222"/>
                  </a:lnTo>
                  <a:lnTo>
                    <a:pt x="4066" y="7233"/>
                  </a:lnTo>
                  <a:close/>
                  <a:moveTo>
                    <a:pt x="4044" y="7210"/>
                  </a:moveTo>
                  <a:lnTo>
                    <a:pt x="4051" y="7203"/>
                  </a:lnTo>
                  <a:lnTo>
                    <a:pt x="4075" y="7225"/>
                  </a:lnTo>
                  <a:lnTo>
                    <a:pt x="4066" y="7233"/>
                  </a:lnTo>
                  <a:lnTo>
                    <a:pt x="4044" y="7210"/>
                  </a:lnTo>
                  <a:close/>
                  <a:moveTo>
                    <a:pt x="4051" y="7203"/>
                  </a:moveTo>
                  <a:lnTo>
                    <a:pt x="4056" y="7198"/>
                  </a:lnTo>
                  <a:lnTo>
                    <a:pt x="4064" y="7198"/>
                  </a:lnTo>
                  <a:lnTo>
                    <a:pt x="4064" y="7214"/>
                  </a:lnTo>
                  <a:lnTo>
                    <a:pt x="4051" y="7203"/>
                  </a:lnTo>
                  <a:close/>
                  <a:moveTo>
                    <a:pt x="4064" y="7198"/>
                  </a:moveTo>
                  <a:lnTo>
                    <a:pt x="4071" y="7198"/>
                  </a:lnTo>
                  <a:lnTo>
                    <a:pt x="4071" y="7230"/>
                  </a:lnTo>
                  <a:lnTo>
                    <a:pt x="4064" y="7230"/>
                  </a:lnTo>
                  <a:lnTo>
                    <a:pt x="4064" y="7198"/>
                  </a:lnTo>
                  <a:close/>
                  <a:moveTo>
                    <a:pt x="4078" y="7229"/>
                  </a:moveTo>
                  <a:lnTo>
                    <a:pt x="4075" y="7230"/>
                  </a:lnTo>
                  <a:lnTo>
                    <a:pt x="4071" y="7230"/>
                  </a:lnTo>
                  <a:lnTo>
                    <a:pt x="4071" y="7214"/>
                  </a:lnTo>
                  <a:lnTo>
                    <a:pt x="4078" y="7229"/>
                  </a:lnTo>
                  <a:close/>
                  <a:moveTo>
                    <a:pt x="4064" y="7199"/>
                  </a:moveTo>
                  <a:lnTo>
                    <a:pt x="4080" y="7192"/>
                  </a:lnTo>
                  <a:lnTo>
                    <a:pt x="4094" y="7220"/>
                  </a:lnTo>
                  <a:lnTo>
                    <a:pt x="4078" y="7229"/>
                  </a:lnTo>
                  <a:lnTo>
                    <a:pt x="4064" y="7199"/>
                  </a:lnTo>
                  <a:close/>
                  <a:moveTo>
                    <a:pt x="4098" y="7217"/>
                  </a:moveTo>
                  <a:lnTo>
                    <a:pt x="4097" y="7219"/>
                  </a:lnTo>
                  <a:lnTo>
                    <a:pt x="4094" y="7220"/>
                  </a:lnTo>
                  <a:lnTo>
                    <a:pt x="4087" y="7206"/>
                  </a:lnTo>
                  <a:lnTo>
                    <a:pt x="4098" y="7217"/>
                  </a:lnTo>
                  <a:close/>
                  <a:moveTo>
                    <a:pt x="4076" y="7194"/>
                  </a:moveTo>
                  <a:lnTo>
                    <a:pt x="4083" y="7187"/>
                  </a:lnTo>
                  <a:lnTo>
                    <a:pt x="4107" y="7209"/>
                  </a:lnTo>
                  <a:lnTo>
                    <a:pt x="4098" y="7217"/>
                  </a:lnTo>
                  <a:lnTo>
                    <a:pt x="4076" y="7194"/>
                  </a:lnTo>
                  <a:close/>
                  <a:moveTo>
                    <a:pt x="4083" y="7187"/>
                  </a:moveTo>
                  <a:lnTo>
                    <a:pt x="4086" y="7184"/>
                  </a:lnTo>
                  <a:lnTo>
                    <a:pt x="4088" y="7183"/>
                  </a:lnTo>
                  <a:lnTo>
                    <a:pt x="4096" y="7198"/>
                  </a:lnTo>
                  <a:lnTo>
                    <a:pt x="4083" y="7187"/>
                  </a:lnTo>
                  <a:close/>
                  <a:moveTo>
                    <a:pt x="4088" y="7183"/>
                  </a:moveTo>
                  <a:lnTo>
                    <a:pt x="4104" y="7176"/>
                  </a:lnTo>
                  <a:lnTo>
                    <a:pt x="4118" y="7204"/>
                  </a:lnTo>
                  <a:lnTo>
                    <a:pt x="4102" y="7213"/>
                  </a:lnTo>
                  <a:lnTo>
                    <a:pt x="4088" y="7183"/>
                  </a:lnTo>
                  <a:close/>
                  <a:moveTo>
                    <a:pt x="4123" y="7201"/>
                  </a:moveTo>
                  <a:lnTo>
                    <a:pt x="4120" y="7203"/>
                  </a:lnTo>
                  <a:lnTo>
                    <a:pt x="4118" y="7204"/>
                  </a:lnTo>
                  <a:lnTo>
                    <a:pt x="4112" y="7190"/>
                  </a:lnTo>
                  <a:lnTo>
                    <a:pt x="4123" y="7201"/>
                  </a:lnTo>
                  <a:close/>
                  <a:moveTo>
                    <a:pt x="4099" y="7178"/>
                  </a:moveTo>
                  <a:lnTo>
                    <a:pt x="4108" y="7171"/>
                  </a:lnTo>
                  <a:lnTo>
                    <a:pt x="4130" y="7193"/>
                  </a:lnTo>
                  <a:lnTo>
                    <a:pt x="4123" y="7201"/>
                  </a:lnTo>
                  <a:lnTo>
                    <a:pt x="4099" y="7178"/>
                  </a:lnTo>
                  <a:close/>
                  <a:moveTo>
                    <a:pt x="4108" y="7171"/>
                  </a:moveTo>
                  <a:lnTo>
                    <a:pt x="4109" y="7168"/>
                  </a:lnTo>
                  <a:lnTo>
                    <a:pt x="4112" y="7167"/>
                  </a:lnTo>
                  <a:lnTo>
                    <a:pt x="4119" y="7182"/>
                  </a:lnTo>
                  <a:lnTo>
                    <a:pt x="4108" y="7171"/>
                  </a:lnTo>
                  <a:close/>
                  <a:moveTo>
                    <a:pt x="4112" y="7167"/>
                  </a:moveTo>
                  <a:lnTo>
                    <a:pt x="4128" y="7160"/>
                  </a:lnTo>
                  <a:lnTo>
                    <a:pt x="4142" y="7188"/>
                  </a:lnTo>
                  <a:lnTo>
                    <a:pt x="4126" y="7197"/>
                  </a:lnTo>
                  <a:lnTo>
                    <a:pt x="4112" y="7167"/>
                  </a:lnTo>
                  <a:close/>
                  <a:moveTo>
                    <a:pt x="4146" y="7185"/>
                  </a:moveTo>
                  <a:lnTo>
                    <a:pt x="4145" y="7187"/>
                  </a:lnTo>
                  <a:lnTo>
                    <a:pt x="4142" y="7188"/>
                  </a:lnTo>
                  <a:lnTo>
                    <a:pt x="4135" y="7174"/>
                  </a:lnTo>
                  <a:lnTo>
                    <a:pt x="4146" y="7185"/>
                  </a:lnTo>
                  <a:close/>
                  <a:moveTo>
                    <a:pt x="4124" y="7162"/>
                  </a:moveTo>
                  <a:lnTo>
                    <a:pt x="4131" y="7155"/>
                  </a:lnTo>
                  <a:lnTo>
                    <a:pt x="4155" y="7177"/>
                  </a:lnTo>
                  <a:lnTo>
                    <a:pt x="4146" y="7185"/>
                  </a:lnTo>
                  <a:lnTo>
                    <a:pt x="4124" y="7162"/>
                  </a:lnTo>
                  <a:close/>
                  <a:moveTo>
                    <a:pt x="4131" y="7155"/>
                  </a:moveTo>
                  <a:lnTo>
                    <a:pt x="4136" y="7150"/>
                  </a:lnTo>
                  <a:lnTo>
                    <a:pt x="4144" y="7150"/>
                  </a:lnTo>
                  <a:lnTo>
                    <a:pt x="4144" y="7166"/>
                  </a:lnTo>
                  <a:lnTo>
                    <a:pt x="4131" y="7155"/>
                  </a:lnTo>
                  <a:close/>
                  <a:moveTo>
                    <a:pt x="4144" y="7150"/>
                  </a:moveTo>
                  <a:lnTo>
                    <a:pt x="4160" y="7150"/>
                  </a:lnTo>
                  <a:lnTo>
                    <a:pt x="4160" y="7182"/>
                  </a:lnTo>
                  <a:lnTo>
                    <a:pt x="4144" y="7182"/>
                  </a:lnTo>
                  <a:lnTo>
                    <a:pt x="4144" y="7150"/>
                  </a:lnTo>
                  <a:close/>
                  <a:moveTo>
                    <a:pt x="4171" y="7177"/>
                  </a:moveTo>
                  <a:lnTo>
                    <a:pt x="4166" y="7182"/>
                  </a:lnTo>
                  <a:lnTo>
                    <a:pt x="4160" y="7182"/>
                  </a:lnTo>
                  <a:lnTo>
                    <a:pt x="4160" y="7166"/>
                  </a:lnTo>
                  <a:lnTo>
                    <a:pt x="4171" y="7177"/>
                  </a:lnTo>
                  <a:close/>
                  <a:moveTo>
                    <a:pt x="4147" y="7155"/>
                  </a:moveTo>
                  <a:lnTo>
                    <a:pt x="4156" y="7146"/>
                  </a:lnTo>
                  <a:lnTo>
                    <a:pt x="4178" y="7169"/>
                  </a:lnTo>
                  <a:lnTo>
                    <a:pt x="4171" y="7177"/>
                  </a:lnTo>
                  <a:lnTo>
                    <a:pt x="4147" y="7155"/>
                  </a:lnTo>
                  <a:close/>
                  <a:moveTo>
                    <a:pt x="4156" y="7146"/>
                  </a:moveTo>
                  <a:lnTo>
                    <a:pt x="4163" y="7139"/>
                  </a:lnTo>
                  <a:lnTo>
                    <a:pt x="4187" y="7161"/>
                  </a:lnTo>
                  <a:lnTo>
                    <a:pt x="4178" y="7169"/>
                  </a:lnTo>
                  <a:lnTo>
                    <a:pt x="4156" y="7146"/>
                  </a:lnTo>
                  <a:close/>
                  <a:moveTo>
                    <a:pt x="4163" y="7139"/>
                  </a:moveTo>
                  <a:lnTo>
                    <a:pt x="4166" y="7136"/>
                  </a:lnTo>
                  <a:lnTo>
                    <a:pt x="4168" y="7135"/>
                  </a:lnTo>
                  <a:lnTo>
                    <a:pt x="4176" y="7150"/>
                  </a:lnTo>
                  <a:lnTo>
                    <a:pt x="4163" y="7139"/>
                  </a:lnTo>
                  <a:close/>
                  <a:moveTo>
                    <a:pt x="4168" y="7135"/>
                  </a:moveTo>
                  <a:lnTo>
                    <a:pt x="4184" y="7128"/>
                  </a:lnTo>
                  <a:lnTo>
                    <a:pt x="4198" y="7156"/>
                  </a:lnTo>
                  <a:lnTo>
                    <a:pt x="4182" y="7165"/>
                  </a:lnTo>
                  <a:lnTo>
                    <a:pt x="4168" y="7135"/>
                  </a:lnTo>
                  <a:close/>
                  <a:moveTo>
                    <a:pt x="4203" y="7153"/>
                  </a:moveTo>
                  <a:lnTo>
                    <a:pt x="4200" y="7155"/>
                  </a:lnTo>
                  <a:lnTo>
                    <a:pt x="4198" y="7156"/>
                  </a:lnTo>
                  <a:lnTo>
                    <a:pt x="4192" y="7142"/>
                  </a:lnTo>
                  <a:lnTo>
                    <a:pt x="4203" y="7153"/>
                  </a:lnTo>
                  <a:close/>
                  <a:moveTo>
                    <a:pt x="4179" y="7130"/>
                  </a:moveTo>
                  <a:lnTo>
                    <a:pt x="4188" y="7123"/>
                  </a:lnTo>
                  <a:lnTo>
                    <a:pt x="4210" y="7145"/>
                  </a:lnTo>
                  <a:lnTo>
                    <a:pt x="4203" y="7153"/>
                  </a:lnTo>
                  <a:lnTo>
                    <a:pt x="4179" y="7130"/>
                  </a:lnTo>
                  <a:close/>
                  <a:moveTo>
                    <a:pt x="4188" y="7123"/>
                  </a:moveTo>
                  <a:lnTo>
                    <a:pt x="4189" y="7121"/>
                  </a:lnTo>
                  <a:lnTo>
                    <a:pt x="4192" y="7120"/>
                  </a:lnTo>
                  <a:lnTo>
                    <a:pt x="4199" y="7134"/>
                  </a:lnTo>
                  <a:lnTo>
                    <a:pt x="4188" y="7123"/>
                  </a:lnTo>
                  <a:close/>
                  <a:moveTo>
                    <a:pt x="4192" y="7120"/>
                  </a:moveTo>
                  <a:lnTo>
                    <a:pt x="4208" y="7112"/>
                  </a:lnTo>
                  <a:lnTo>
                    <a:pt x="4223" y="7140"/>
                  </a:lnTo>
                  <a:lnTo>
                    <a:pt x="4207" y="7149"/>
                  </a:lnTo>
                  <a:lnTo>
                    <a:pt x="4192" y="7120"/>
                  </a:lnTo>
                  <a:close/>
                  <a:moveTo>
                    <a:pt x="4226" y="7137"/>
                  </a:moveTo>
                  <a:lnTo>
                    <a:pt x="4225" y="7139"/>
                  </a:lnTo>
                  <a:lnTo>
                    <a:pt x="4223" y="7140"/>
                  </a:lnTo>
                  <a:lnTo>
                    <a:pt x="4215" y="7126"/>
                  </a:lnTo>
                  <a:lnTo>
                    <a:pt x="4226" y="7137"/>
                  </a:lnTo>
                  <a:close/>
                  <a:moveTo>
                    <a:pt x="4204" y="7114"/>
                  </a:moveTo>
                  <a:lnTo>
                    <a:pt x="4211" y="7107"/>
                  </a:lnTo>
                  <a:lnTo>
                    <a:pt x="4235" y="7129"/>
                  </a:lnTo>
                  <a:lnTo>
                    <a:pt x="4226" y="7137"/>
                  </a:lnTo>
                  <a:lnTo>
                    <a:pt x="4204" y="7114"/>
                  </a:lnTo>
                  <a:close/>
                  <a:moveTo>
                    <a:pt x="4211" y="7107"/>
                  </a:moveTo>
                  <a:lnTo>
                    <a:pt x="4214" y="7105"/>
                  </a:lnTo>
                  <a:lnTo>
                    <a:pt x="4216" y="7104"/>
                  </a:lnTo>
                  <a:lnTo>
                    <a:pt x="4224" y="7118"/>
                  </a:lnTo>
                  <a:lnTo>
                    <a:pt x="4211" y="7107"/>
                  </a:lnTo>
                  <a:close/>
                  <a:moveTo>
                    <a:pt x="4216" y="7104"/>
                  </a:moveTo>
                  <a:lnTo>
                    <a:pt x="4232" y="7096"/>
                  </a:lnTo>
                  <a:lnTo>
                    <a:pt x="4246" y="7124"/>
                  </a:lnTo>
                  <a:lnTo>
                    <a:pt x="4230" y="7132"/>
                  </a:lnTo>
                  <a:lnTo>
                    <a:pt x="4216" y="7104"/>
                  </a:lnTo>
                  <a:close/>
                  <a:moveTo>
                    <a:pt x="4251" y="7121"/>
                  </a:moveTo>
                  <a:lnTo>
                    <a:pt x="4248" y="7123"/>
                  </a:lnTo>
                  <a:lnTo>
                    <a:pt x="4246" y="7124"/>
                  </a:lnTo>
                  <a:lnTo>
                    <a:pt x="4240" y="7110"/>
                  </a:lnTo>
                  <a:lnTo>
                    <a:pt x="4251" y="7121"/>
                  </a:lnTo>
                  <a:close/>
                  <a:moveTo>
                    <a:pt x="4227" y="7098"/>
                  </a:moveTo>
                  <a:lnTo>
                    <a:pt x="4236" y="7091"/>
                  </a:lnTo>
                  <a:lnTo>
                    <a:pt x="4258" y="7113"/>
                  </a:lnTo>
                  <a:lnTo>
                    <a:pt x="4251" y="7121"/>
                  </a:lnTo>
                  <a:lnTo>
                    <a:pt x="4227" y="7098"/>
                  </a:lnTo>
                  <a:close/>
                  <a:moveTo>
                    <a:pt x="4236" y="7091"/>
                  </a:moveTo>
                  <a:lnTo>
                    <a:pt x="4241" y="7086"/>
                  </a:lnTo>
                  <a:lnTo>
                    <a:pt x="4247" y="7086"/>
                  </a:lnTo>
                  <a:lnTo>
                    <a:pt x="4247" y="7102"/>
                  </a:lnTo>
                  <a:lnTo>
                    <a:pt x="4236" y="7091"/>
                  </a:lnTo>
                  <a:close/>
                  <a:moveTo>
                    <a:pt x="4247" y="7086"/>
                  </a:moveTo>
                  <a:lnTo>
                    <a:pt x="4256" y="7086"/>
                  </a:lnTo>
                  <a:lnTo>
                    <a:pt x="4256" y="7118"/>
                  </a:lnTo>
                  <a:lnTo>
                    <a:pt x="4247" y="7118"/>
                  </a:lnTo>
                  <a:lnTo>
                    <a:pt x="4247" y="7086"/>
                  </a:lnTo>
                  <a:close/>
                  <a:moveTo>
                    <a:pt x="4262" y="7116"/>
                  </a:moveTo>
                  <a:lnTo>
                    <a:pt x="4258" y="7118"/>
                  </a:lnTo>
                  <a:lnTo>
                    <a:pt x="4256" y="7118"/>
                  </a:lnTo>
                  <a:lnTo>
                    <a:pt x="4256" y="7102"/>
                  </a:lnTo>
                  <a:lnTo>
                    <a:pt x="4262" y="7116"/>
                  </a:lnTo>
                  <a:close/>
                  <a:moveTo>
                    <a:pt x="4248" y="7088"/>
                  </a:moveTo>
                  <a:lnTo>
                    <a:pt x="4264" y="7080"/>
                  </a:lnTo>
                  <a:lnTo>
                    <a:pt x="4278" y="7108"/>
                  </a:lnTo>
                  <a:lnTo>
                    <a:pt x="4262" y="7116"/>
                  </a:lnTo>
                  <a:lnTo>
                    <a:pt x="4248" y="7088"/>
                  </a:lnTo>
                  <a:close/>
                  <a:moveTo>
                    <a:pt x="4283" y="7105"/>
                  </a:moveTo>
                  <a:lnTo>
                    <a:pt x="4280" y="7107"/>
                  </a:lnTo>
                  <a:lnTo>
                    <a:pt x="4278" y="7108"/>
                  </a:lnTo>
                  <a:lnTo>
                    <a:pt x="4271" y="7094"/>
                  </a:lnTo>
                  <a:lnTo>
                    <a:pt x="4283" y="7105"/>
                  </a:lnTo>
                  <a:close/>
                  <a:moveTo>
                    <a:pt x="4259" y="7082"/>
                  </a:moveTo>
                  <a:lnTo>
                    <a:pt x="4268" y="7075"/>
                  </a:lnTo>
                  <a:lnTo>
                    <a:pt x="4290" y="7097"/>
                  </a:lnTo>
                  <a:lnTo>
                    <a:pt x="4283" y="7105"/>
                  </a:lnTo>
                  <a:lnTo>
                    <a:pt x="4259" y="7082"/>
                  </a:lnTo>
                  <a:close/>
                  <a:moveTo>
                    <a:pt x="4268" y="7075"/>
                  </a:moveTo>
                  <a:lnTo>
                    <a:pt x="4269" y="7073"/>
                  </a:lnTo>
                  <a:lnTo>
                    <a:pt x="4272" y="7072"/>
                  </a:lnTo>
                  <a:lnTo>
                    <a:pt x="4279" y="7086"/>
                  </a:lnTo>
                  <a:lnTo>
                    <a:pt x="4268" y="7075"/>
                  </a:lnTo>
                  <a:close/>
                  <a:moveTo>
                    <a:pt x="4272" y="7072"/>
                  </a:moveTo>
                  <a:lnTo>
                    <a:pt x="4288" y="7064"/>
                  </a:lnTo>
                  <a:lnTo>
                    <a:pt x="4303" y="7092"/>
                  </a:lnTo>
                  <a:lnTo>
                    <a:pt x="4287" y="7100"/>
                  </a:lnTo>
                  <a:lnTo>
                    <a:pt x="4272" y="7072"/>
                  </a:lnTo>
                  <a:close/>
                  <a:moveTo>
                    <a:pt x="4306" y="7089"/>
                  </a:moveTo>
                  <a:lnTo>
                    <a:pt x="4305" y="7091"/>
                  </a:lnTo>
                  <a:lnTo>
                    <a:pt x="4303" y="7092"/>
                  </a:lnTo>
                  <a:lnTo>
                    <a:pt x="4295" y="7078"/>
                  </a:lnTo>
                  <a:lnTo>
                    <a:pt x="4306" y="7089"/>
                  </a:lnTo>
                  <a:close/>
                  <a:moveTo>
                    <a:pt x="4284" y="7066"/>
                  </a:moveTo>
                  <a:lnTo>
                    <a:pt x="4291" y="7059"/>
                  </a:lnTo>
                  <a:lnTo>
                    <a:pt x="4315" y="7081"/>
                  </a:lnTo>
                  <a:lnTo>
                    <a:pt x="4306" y="7089"/>
                  </a:lnTo>
                  <a:lnTo>
                    <a:pt x="4284" y="7066"/>
                  </a:lnTo>
                  <a:close/>
                  <a:moveTo>
                    <a:pt x="4291" y="7059"/>
                  </a:moveTo>
                  <a:lnTo>
                    <a:pt x="4294" y="7057"/>
                  </a:lnTo>
                  <a:lnTo>
                    <a:pt x="4296" y="7056"/>
                  </a:lnTo>
                  <a:lnTo>
                    <a:pt x="4303" y="7070"/>
                  </a:lnTo>
                  <a:lnTo>
                    <a:pt x="4291" y="7059"/>
                  </a:lnTo>
                  <a:close/>
                  <a:moveTo>
                    <a:pt x="4296" y="7056"/>
                  </a:moveTo>
                  <a:lnTo>
                    <a:pt x="4312" y="7047"/>
                  </a:lnTo>
                  <a:lnTo>
                    <a:pt x="4326" y="7076"/>
                  </a:lnTo>
                  <a:lnTo>
                    <a:pt x="4310" y="7084"/>
                  </a:lnTo>
                  <a:lnTo>
                    <a:pt x="4296" y="7056"/>
                  </a:lnTo>
                  <a:close/>
                  <a:moveTo>
                    <a:pt x="4331" y="7073"/>
                  </a:moveTo>
                  <a:lnTo>
                    <a:pt x="4328" y="7075"/>
                  </a:lnTo>
                  <a:lnTo>
                    <a:pt x="4326" y="7076"/>
                  </a:lnTo>
                  <a:lnTo>
                    <a:pt x="4319" y="7062"/>
                  </a:lnTo>
                  <a:lnTo>
                    <a:pt x="4331" y="7073"/>
                  </a:lnTo>
                  <a:close/>
                  <a:moveTo>
                    <a:pt x="4308" y="7050"/>
                  </a:moveTo>
                  <a:lnTo>
                    <a:pt x="4316" y="7043"/>
                  </a:lnTo>
                  <a:lnTo>
                    <a:pt x="4338" y="7065"/>
                  </a:lnTo>
                  <a:lnTo>
                    <a:pt x="4331" y="7073"/>
                  </a:lnTo>
                  <a:lnTo>
                    <a:pt x="4308" y="7050"/>
                  </a:lnTo>
                  <a:close/>
                  <a:moveTo>
                    <a:pt x="4316" y="7043"/>
                  </a:moveTo>
                  <a:lnTo>
                    <a:pt x="4316" y="7043"/>
                  </a:lnTo>
                  <a:lnTo>
                    <a:pt x="4327" y="7054"/>
                  </a:lnTo>
                  <a:lnTo>
                    <a:pt x="4316" y="7043"/>
                  </a:lnTo>
                  <a:close/>
                  <a:moveTo>
                    <a:pt x="4316" y="7043"/>
                  </a:moveTo>
                  <a:lnTo>
                    <a:pt x="4324" y="7034"/>
                  </a:lnTo>
                  <a:lnTo>
                    <a:pt x="4347" y="7057"/>
                  </a:lnTo>
                  <a:lnTo>
                    <a:pt x="4338" y="7065"/>
                  </a:lnTo>
                  <a:lnTo>
                    <a:pt x="4316" y="7043"/>
                  </a:lnTo>
                  <a:close/>
                  <a:moveTo>
                    <a:pt x="4324" y="7034"/>
                  </a:moveTo>
                  <a:lnTo>
                    <a:pt x="4326" y="7033"/>
                  </a:lnTo>
                  <a:lnTo>
                    <a:pt x="4328" y="7031"/>
                  </a:lnTo>
                  <a:lnTo>
                    <a:pt x="4335" y="7046"/>
                  </a:lnTo>
                  <a:lnTo>
                    <a:pt x="4324" y="7034"/>
                  </a:lnTo>
                  <a:close/>
                  <a:moveTo>
                    <a:pt x="4328" y="7031"/>
                  </a:moveTo>
                  <a:lnTo>
                    <a:pt x="4344" y="7024"/>
                  </a:lnTo>
                  <a:lnTo>
                    <a:pt x="4358" y="7052"/>
                  </a:lnTo>
                  <a:lnTo>
                    <a:pt x="4342" y="7060"/>
                  </a:lnTo>
                  <a:lnTo>
                    <a:pt x="4328" y="7031"/>
                  </a:lnTo>
                  <a:close/>
                  <a:moveTo>
                    <a:pt x="4363" y="7049"/>
                  </a:moveTo>
                  <a:lnTo>
                    <a:pt x="4360" y="7051"/>
                  </a:lnTo>
                  <a:lnTo>
                    <a:pt x="4358" y="7052"/>
                  </a:lnTo>
                  <a:lnTo>
                    <a:pt x="4351" y="7038"/>
                  </a:lnTo>
                  <a:lnTo>
                    <a:pt x="4363" y="7049"/>
                  </a:lnTo>
                  <a:close/>
                  <a:moveTo>
                    <a:pt x="4340" y="7027"/>
                  </a:moveTo>
                  <a:lnTo>
                    <a:pt x="4348" y="7018"/>
                  </a:lnTo>
                  <a:lnTo>
                    <a:pt x="4370" y="7041"/>
                  </a:lnTo>
                  <a:lnTo>
                    <a:pt x="4363" y="7049"/>
                  </a:lnTo>
                  <a:lnTo>
                    <a:pt x="4340" y="7027"/>
                  </a:lnTo>
                  <a:close/>
                  <a:moveTo>
                    <a:pt x="4348" y="7018"/>
                  </a:moveTo>
                  <a:lnTo>
                    <a:pt x="4349" y="7017"/>
                  </a:lnTo>
                  <a:lnTo>
                    <a:pt x="4352" y="7015"/>
                  </a:lnTo>
                  <a:lnTo>
                    <a:pt x="4359" y="7030"/>
                  </a:lnTo>
                  <a:lnTo>
                    <a:pt x="4348" y="7018"/>
                  </a:lnTo>
                  <a:close/>
                  <a:moveTo>
                    <a:pt x="4352" y="7015"/>
                  </a:moveTo>
                  <a:lnTo>
                    <a:pt x="4368" y="7008"/>
                  </a:lnTo>
                  <a:lnTo>
                    <a:pt x="4383" y="7036"/>
                  </a:lnTo>
                  <a:lnTo>
                    <a:pt x="4367" y="7044"/>
                  </a:lnTo>
                  <a:lnTo>
                    <a:pt x="4352" y="7015"/>
                  </a:lnTo>
                  <a:close/>
                  <a:moveTo>
                    <a:pt x="4386" y="7033"/>
                  </a:moveTo>
                  <a:lnTo>
                    <a:pt x="4385" y="7035"/>
                  </a:lnTo>
                  <a:lnTo>
                    <a:pt x="4383" y="7036"/>
                  </a:lnTo>
                  <a:lnTo>
                    <a:pt x="4375" y="7022"/>
                  </a:lnTo>
                  <a:lnTo>
                    <a:pt x="4386" y="7033"/>
                  </a:lnTo>
                  <a:close/>
                  <a:moveTo>
                    <a:pt x="4364" y="7011"/>
                  </a:moveTo>
                  <a:lnTo>
                    <a:pt x="4372" y="7002"/>
                  </a:lnTo>
                  <a:lnTo>
                    <a:pt x="4395" y="7025"/>
                  </a:lnTo>
                  <a:lnTo>
                    <a:pt x="4386" y="7033"/>
                  </a:lnTo>
                  <a:lnTo>
                    <a:pt x="4364" y="7011"/>
                  </a:lnTo>
                  <a:close/>
                  <a:moveTo>
                    <a:pt x="4372" y="7002"/>
                  </a:moveTo>
                  <a:lnTo>
                    <a:pt x="4374" y="7001"/>
                  </a:lnTo>
                  <a:lnTo>
                    <a:pt x="4376" y="6999"/>
                  </a:lnTo>
                  <a:lnTo>
                    <a:pt x="4383" y="7014"/>
                  </a:lnTo>
                  <a:lnTo>
                    <a:pt x="4372" y="7002"/>
                  </a:lnTo>
                  <a:close/>
                  <a:moveTo>
                    <a:pt x="4376" y="6999"/>
                  </a:moveTo>
                  <a:lnTo>
                    <a:pt x="4392" y="6992"/>
                  </a:lnTo>
                  <a:lnTo>
                    <a:pt x="4406" y="7020"/>
                  </a:lnTo>
                  <a:lnTo>
                    <a:pt x="4390" y="7028"/>
                  </a:lnTo>
                  <a:lnTo>
                    <a:pt x="4376" y="6999"/>
                  </a:lnTo>
                  <a:close/>
                  <a:moveTo>
                    <a:pt x="4411" y="7017"/>
                  </a:moveTo>
                  <a:lnTo>
                    <a:pt x="4408" y="7019"/>
                  </a:lnTo>
                  <a:lnTo>
                    <a:pt x="4406" y="7020"/>
                  </a:lnTo>
                  <a:lnTo>
                    <a:pt x="4399" y="7006"/>
                  </a:lnTo>
                  <a:lnTo>
                    <a:pt x="4411" y="7017"/>
                  </a:lnTo>
                  <a:close/>
                  <a:moveTo>
                    <a:pt x="4388" y="6995"/>
                  </a:moveTo>
                  <a:lnTo>
                    <a:pt x="4396" y="6986"/>
                  </a:lnTo>
                  <a:lnTo>
                    <a:pt x="4418" y="7009"/>
                  </a:lnTo>
                  <a:lnTo>
                    <a:pt x="4411" y="7017"/>
                  </a:lnTo>
                  <a:lnTo>
                    <a:pt x="4388" y="6995"/>
                  </a:lnTo>
                  <a:close/>
                  <a:moveTo>
                    <a:pt x="4396" y="6986"/>
                  </a:moveTo>
                  <a:lnTo>
                    <a:pt x="4404" y="6979"/>
                  </a:lnTo>
                  <a:lnTo>
                    <a:pt x="4427" y="7001"/>
                  </a:lnTo>
                  <a:lnTo>
                    <a:pt x="4418" y="7009"/>
                  </a:lnTo>
                  <a:lnTo>
                    <a:pt x="4396" y="6986"/>
                  </a:lnTo>
                  <a:close/>
                  <a:moveTo>
                    <a:pt x="4404" y="6979"/>
                  </a:moveTo>
                  <a:lnTo>
                    <a:pt x="4406" y="6977"/>
                  </a:lnTo>
                  <a:lnTo>
                    <a:pt x="4408" y="6976"/>
                  </a:lnTo>
                  <a:lnTo>
                    <a:pt x="4415" y="6990"/>
                  </a:lnTo>
                  <a:lnTo>
                    <a:pt x="4404" y="6979"/>
                  </a:lnTo>
                  <a:close/>
                  <a:moveTo>
                    <a:pt x="4408" y="6976"/>
                  </a:moveTo>
                  <a:lnTo>
                    <a:pt x="4424" y="6967"/>
                  </a:lnTo>
                  <a:lnTo>
                    <a:pt x="4438" y="6996"/>
                  </a:lnTo>
                  <a:lnTo>
                    <a:pt x="4422" y="7004"/>
                  </a:lnTo>
                  <a:lnTo>
                    <a:pt x="4408" y="6976"/>
                  </a:lnTo>
                  <a:close/>
                  <a:moveTo>
                    <a:pt x="4443" y="6993"/>
                  </a:moveTo>
                  <a:lnTo>
                    <a:pt x="4441" y="6995"/>
                  </a:lnTo>
                  <a:lnTo>
                    <a:pt x="4438" y="6996"/>
                  </a:lnTo>
                  <a:lnTo>
                    <a:pt x="4431" y="6982"/>
                  </a:lnTo>
                  <a:lnTo>
                    <a:pt x="4443" y="6993"/>
                  </a:lnTo>
                  <a:close/>
                  <a:moveTo>
                    <a:pt x="4420" y="6971"/>
                  </a:moveTo>
                  <a:lnTo>
                    <a:pt x="4428" y="6963"/>
                  </a:lnTo>
                  <a:lnTo>
                    <a:pt x="4450" y="6985"/>
                  </a:lnTo>
                  <a:lnTo>
                    <a:pt x="4443" y="6993"/>
                  </a:lnTo>
                  <a:lnTo>
                    <a:pt x="4420" y="6971"/>
                  </a:lnTo>
                  <a:close/>
                  <a:moveTo>
                    <a:pt x="4428" y="6963"/>
                  </a:moveTo>
                  <a:lnTo>
                    <a:pt x="4429" y="6961"/>
                  </a:lnTo>
                  <a:lnTo>
                    <a:pt x="4432" y="6960"/>
                  </a:lnTo>
                  <a:lnTo>
                    <a:pt x="4439" y="6974"/>
                  </a:lnTo>
                  <a:lnTo>
                    <a:pt x="4428" y="6963"/>
                  </a:lnTo>
                  <a:close/>
                  <a:moveTo>
                    <a:pt x="4432" y="6960"/>
                  </a:moveTo>
                  <a:lnTo>
                    <a:pt x="4448" y="6951"/>
                  </a:lnTo>
                  <a:lnTo>
                    <a:pt x="4463" y="6980"/>
                  </a:lnTo>
                  <a:lnTo>
                    <a:pt x="4447" y="6988"/>
                  </a:lnTo>
                  <a:lnTo>
                    <a:pt x="4432" y="6960"/>
                  </a:lnTo>
                  <a:close/>
                  <a:moveTo>
                    <a:pt x="4466" y="6977"/>
                  </a:moveTo>
                  <a:lnTo>
                    <a:pt x="4465" y="6979"/>
                  </a:lnTo>
                  <a:lnTo>
                    <a:pt x="4463" y="6980"/>
                  </a:lnTo>
                  <a:lnTo>
                    <a:pt x="4455" y="6966"/>
                  </a:lnTo>
                  <a:lnTo>
                    <a:pt x="4466" y="6977"/>
                  </a:lnTo>
                  <a:close/>
                  <a:moveTo>
                    <a:pt x="4444" y="6955"/>
                  </a:moveTo>
                  <a:lnTo>
                    <a:pt x="4452" y="6946"/>
                  </a:lnTo>
                  <a:lnTo>
                    <a:pt x="4475" y="6969"/>
                  </a:lnTo>
                  <a:lnTo>
                    <a:pt x="4466" y="6977"/>
                  </a:lnTo>
                  <a:lnTo>
                    <a:pt x="4444" y="6955"/>
                  </a:lnTo>
                  <a:close/>
                  <a:moveTo>
                    <a:pt x="4452" y="6946"/>
                  </a:moveTo>
                  <a:lnTo>
                    <a:pt x="4454" y="6945"/>
                  </a:lnTo>
                  <a:lnTo>
                    <a:pt x="4457" y="6944"/>
                  </a:lnTo>
                  <a:lnTo>
                    <a:pt x="4463" y="6958"/>
                  </a:lnTo>
                  <a:lnTo>
                    <a:pt x="4452" y="6946"/>
                  </a:lnTo>
                  <a:close/>
                  <a:moveTo>
                    <a:pt x="4457" y="6944"/>
                  </a:moveTo>
                  <a:lnTo>
                    <a:pt x="4473" y="6935"/>
                  </a:lnTo>
                  <a:lnTo>
                    <a:pt x="4486" y="6964"/>
                  </a:lnTo>
                  <a:lnTo>
                    <a:pt x="4470" y="6972"/>
                  </a:lnTo>
                  <a:lnTo>
                    <a:pt x="4457" y="6944"/>
                  </a:lnTo>
                  <a:close/>
                  <a:moveTo>
                    <a:pt x="4491" y="6961"/>
                  </a:moveTo>
                  <a:lnTo>
                    <a:pt x="4489" y="6963"/>
                  </a:lnTo>
                  <a:lnTo>
                    <a:pt x="4486" y="6964"/>
                  </a:lnTo>
                  <a:lnTo>
                    <a:pt x="4479" y="6950"/>
                  </a:lnTo>
                  <a:lnTo>
                    <a:pt x="4491" y="6961"/>
                  </a:lnTo>
                  <a:close/>
                  <a:moveTo>
                    <a:pt x="4468" y="6939"/>
                  </a:moveTo>
                  <a:lnTo>
                    <a:pt x="4476" y="6930"/>
                  </a:lnTo>
                  <a:lnTo>
                    <a:pt x="4498" y="6953"/>
                  </a:lnTo>
                  <a:lnTo>
                    <a:pt x="4491" y="6961"/>
                  </a:lnTo>
                  <a:lnTo>
                    <a:pt x="4468" y="6939"/>
                  </a:lnTo>
                  <a:close/>
                  <a:moveTo>
                    <a:pt x="4476" y="6930"/>
                  </a:moveTo>
                  <a:lnTo>
                    <a:pt x="4484" y="6923"/>
                  </a:lnTo>
                  <a:lnTo>
                    <a:pt x="4507" y="6945"/>
                  </a:lnTo>
                  <a:lnTo>
                    <a:pt x="4498" y="6953"/>
                  </a:lnTo>
                  <a:lnTo>
                    <a:pt x="4476" y="6930"/>
                  </a:lnTo>
                  <a:close/>
                  <a:moveTo>
                    <a:pt x="4484" y="6923"/>
                  </a:moveTo>
                  <a:lnTo>
                    <a:pt x="4486" y="6921"/>
                  </a:lnTo>
                  <a:lnTo>
                    <a:pt x="4489" y="6919"/>
                  </a:lnTo>
                  <a:lnTo>
                    <a:pt x="4495" y="6934"/>
                  </a:lnTo>
                  <a:lnTo>
                    <a:pt x="4484" y="6923"/>
                  </a:lnTo>
                  <a:close/>
                  <a:moveTo>
                    <a:pt x="4489" y="6919"/>
                  </a:moveTo>
                  <a:lnTo>
                    <a:pt x="4505" y="6912"/>
                  </a:lnTo>
                  <a:lnTo>
                    <a:pt x="4518" y="6940"/>
                  </a:lnTo>
                  <a:lnTo>
                    <a:pt x="4502" y="6948"/>
                  </a:lnTo>
                  <a:lnTo>
                    <a:pt x="4489" y="6919"/>
                  </a:lnTo>
                  <a:close/>
                  <a:moveTo>
                    <a:pt x="4523" y="6937"/>
                  </a:moveTo>
                  <a:lnTo>
                    <a:pt x="4521" y="6939"/>
                  </a:lnTo>
                  <a:lnTo>
                    <a:pt x="4518" y="6940"/>
                  </a:lnTo>
                  <a:lnTo>
                    <a:pt x="4511" y="6926"/>
                  </a:lnTo>
                  <a:lnTo>
                    <a:pt x="4523" y="6937"/>
                  </a:lnTo>
                  <a:close/>
                  <a:moveTo>
                    <a:pt x="4500" y="6914"/>
                  </a:moveTo>
                  <a:lnTo>
                    <a:pt x="4508" y="6907"/>
                  </a:lnTo>
                  <a:lnTo>
                    <a:pt x="4530" y="6929"/>
                  </a:lnTo>
                  <a:lnTo>
                    <a:pt x="4523" y="6937"/>
                  </a:lnTo>
                  <a:lnTo>
                    <a:pt x="4500" y="6914"/>
                  </a:lnTo>
                  <a:close/>
                  <a:moveTo>
                    <a:pt x="4508" y="6907"/>
                  </a:moveTo>
                  <a:lnTo>
                    <a:pt x="4509" y="6905"/>
                  </a:lnTo>
                  <a:lnTo>
                    <a:pt x="4512" y="6903"/>
                  </a:lnTo>
                  <a:lnTo>
                    <a:pt x="4519" y="6918"/>
                  </a:lnTo>
                  <a:lnTo>
                    <a:pt x="4508" y="6907"/>
                  </a:lnTo>
                  <a:close/>
                  <a:moveTo>
                    <a:pt x="4512" y="6903"/>
                  </a:moveTo>
                  <a:lnTo>
                    <a:pt x="4528" y="6896"/>
                  </a:lnTo>
                  <a:lnTo>
                    <a:pt x="4543" y="6924"/>
                  </a:lnTo>
                  <a:lnTo>
                    <a:pt x="4527" y="6932"/>
                  </a:lnTo>
                  <a:lnTo>
                    <a:pt x="4512" y="6903"/>
                  </a:lnTo>
                  <a:close/>
                  <a:moveTo>
                    <a:pt x="4549" y="6917"/>
                  </a:moveTo>
                  <a:lnTo>
                    <a:pt x="4546" y="6922"/>
                  </a:lnTo>
                  <a:lnTo>
                    <a:pt x="4543" y="6924"/>
                  </a:lnTo>
                  <a:lnTo>
                    <a:pt x="4535" y="6910"/>
                  </a:lnTo>
                  <a:lnTo>
                    <a:pt x="4549" y="6917"/>
                  </a:lnTo>
                  <a:close/>
                  <a:moveTo>
                    <a:pt x="4521" y="6902"/>
                  </a:moveTo>
                  <a:lnTo>
                    <a:pt x="4529" y="6886"/>
                  </a:lnTo>
                  <a:lnTo>
                    <a:pt x="4557" y="6901"/>
                  </a:lnTo>
                  <a:lnTo>
                    <a:pt x="4549" y="6917"/>
                  </a:lnTo>
                  <a:lnTo>
                    <a:pt x="4521" y="6902"/>
                  </a:lnTo>
                  <a:close/>
                  <a:moveTo>
                    <a:pt x="4529" y="6886"/>
                  </a:moveTo>
                  <a:lnTo>
                    <a:pt x="4532" y="6882"/>
                  </a:lnTo>
                  <a:lnTo>
                    <a:pt x="4537" y="6880"/>
                  </a:lnTo>
                  <a:lnTo>
                    <a:pt x="4543" y="6894"/>
                  </a:lnTo>
                  <a:lnTo>
                    <a:pt x="4529" y="6886"/>
                  </a:lnTo>
                  <a:close/>
                  <a:moveTo>
                    <a:pt x="4537" y="6880"/>
                  </a:moveTo>
                  <a:lnTo>
                    <a:pt x="4553" y="6871"/>
                  </a:lnTo>
                  <a:lnTo>
                    <a:pt x="4566" y="6900"/>
                  </a:lnTo>
                  <a:lnTo>
                    <a:pt x="4550" y="6908"/>
                  </a:lnTo>
                  <a:lnTo>
                    <a:pt x="4537" y="6880"/>
                  </a:lnTo>
                  <a:close/>
                  <a:moveTo>
                    <a:pt x="4570" y="6897"/>
                  </a:moveTo>
                  <a:lnTo>
                    <a:pt x="4569" y="6898"/>
                  </a:lnTo>
                  <a:lnTo>
                    <a:pt x="4566" y="6900"/>
                  </a:lnTo>
                  <a:lnTo>
                    <a:pt x="4559" y="6886"/>
                  </a:lnTo>
                  <a:lnTo>
                    <a:pt x="4570" y="6897"/>
                  </a:lnTo>
                  <a:close/>
                  <a:moveTo>
                    <a:pt x="4548" y="6875"/>
                  </a:moveTo>
                  <a:lnTo>
                    <a:pt x="4556" y="6866"/>
                  </a:lnTo>
                  <a:lnTo>
                    <a:pt x="4578" y="6889"/>
                  </a:lnTo>
                  <a:lnTo>
                    <a:pt x="4570" y="6897"/>
                  </a:lnTo>
                  <a:lnTo>
                    <a:pt x="4548" y="6875"/>
                  </a:lnTo>
                  <a:close/>
                  <a:moveTo>
                    <a:pt x="4556" y="6866"/>
                  </a:moveTo>
                  <a:lnTo>
                    <a:pt x="4564" y="6859"/>
                  </a:lnTo>
                  <a:lnTo>
                    <a:pt x="4586" y="6881"/>
                  </a:lnTo>
                  <a:lnTo>
                    <a:pt x="4578" y="6889"/>
                  </a:lnTo>
                  <a:lnTo>
                    <a:pt x="4556" y="6866"/>
                  </a:lnTo>
                  <a:close/>
                  <a:moveTo>
                    <a:pt x="4564" y="6859"/>
                  </a:moveTo>
                  <a:lnTo>
                    <a:pt x="4565" y="6857"/>
                  </a:lnTo>
                  <a:lnTo>
                    <a:pt x="4569" y="6855"/>
                  </a:lnTo>
                  <a:lnTo>
                    <a:pt x="4575" y="6870"/>
                  </a:lnTo>
                  <a:lnTo>
                    <a:pt x="4564" y="6859"/>
                  </a:lnTo>
                  <a:close/>
                  <a:moveTo>
                    <a:pt x="4569" y="6855"/>
                  </a:moveTo>
                  <a:lnTo>
                    <a:pt x="4583" y="6848"/>
                  </a:lnTo>
                  <a:lnTo>
                    <a:pt x="4598" y="6876"/>
                  </a:lnTo>
                  <a:lnTo>
                    <a:pt x="4582" y="6884"/>
                  </a:lnTo>
                  <a:lnTo>
                    <a:pt x="4569" y="6855"/>
                  </a:lnTo>
                  <a:close/>
                  <a:moveTo>
                    <a:pt x="4602" y="6873"/>
                  </a:moveTo>
                  <a:lnTo>
                    <a:pt x="4601" y="6875"/>
                  </a:lnTo>
                  <a:lnTo>
                    <a:pt x="4598" y="6876"/>
                  </a:lnTo>
                  <a:lnTo>
                    <a:pt x="4591" y="6861"/>
                  </a:lnTo>
                  <a:lnTo>
                    <a:pt x="4602" y="6873"/>
                  </a:lnTo>
                  <a:close/>
                  <a:moveTo>
                    <a:pt x="4580" y="6850"/>
                  </a:moveTo>
                  <a:lnTo>
                    <a:pt x="4588" y="6843"/>
                  </a:lnTo>
                  <a:lnTo>
                    <a:pt x="4610" y="6865"/>
                  </a:lnTo>
                  <a:lnTo>
                    <a:pt x="4602" y="6873"/>
                  </a:lnTo>
                  <a:lnTo>
                    <a:pt x="4580" y="6850"/>
                  </a:lnTo>
                  <a:close/>
                  <a:moveTo>
                    <a:pt x="4588" y="6843"/>
                  </a:moveTo>
                  <a:lnTo>
                    <a:pt x="4590" y="6841"/>
                  </a:lnTo>
                  <a:lnTo>
                    <a:pt x="4592" y="6839"/>
                  </a:lnTo>
                  <a:lnTo>
                    <a:pt x="4599" y="6854"/>
                  </a:lnTo>
                  <a:lnTo>
                    <a:pt x="4588" y="6843"/>
                  </a:lnTo>
                  <a:close/>
                  <a:moveTo>
                    <a:pt x="4592" y="6839"/>
                  </a:moveTo>
                  <a:lnTo>
                    <a:pt x="4608" y="6832"/>
                  </a:lnTo>
                  <a:lnTo>
                    <a:pt x="4623" y="6860"/>
                  </a:lnTo>
                  <a:lnTo>
                    <a:pt x="4607" y="6868"/>
                  </a:lnTo>
                  <a:lnTo>
                    <a:pt x="4592" y="6839"/>
                  </a:lnTo>
                  <a:close/>
                  <a:moveTo>
                    <a:pt x="4626" y="6857"/>
                  </a:moveTo>
                  <a:lnTo>
                    <a:pt x="4625" y="6859"/>
                  </a:lnTo>
                  <a:lnTo>
                    <a:pt x="4623" y="6860"/>
                  </a:lnTo>
                  <a:lnTo>
                    <a:pt x="4615" y="6845"/>
                  </a:lnTo>
                  <a:lnTo>
                    <a:pt x="4626" y="6857"/>
                  </a:lnTo>
                  <a:close/>
                  <a:moveTo>
                    <a:pt x="4604" y="6834"/>
                  </a:moveTo>
                  <a:lnTo>
                    <a:pt x="4612" y="6827"/>
                  </a:lnTo>
                  <a:lnTo>
                    <a:pt x="4634" y="6849"/>
                  </a:lnTo>
                  <a:lnTo>
                    <a:pt x="4626" y="6857"/>
                  </a:lnTo>
                  <a:lnTo>
                    <a:pt x="4604" y="6834"/>
                  </a:lnTo>
                  <a:close/>
                  <a:moveTo>
                    <a:pt x="4612" y="6827"/>
                  </a:moveTo>
                  <a:lnTo>
                    <a:pt x="4613" y="6825"/>
                  </a:lnTo>
                  <a:lnTo>
                    <a:pt x="4615" y="6823"/>
                  </a:lnTo>
                  <a:lnTo>
                    <a:pt x="4623" y="6838"/>
                  </a:lnTo>
                  <a:lnTo>
                    <a:pt x="4612" y="6827"/>
                  </a:lnTo>
                  <a:close/>
                  <a:moveTo>
                    <a:pt x="4615" y="6823"/>
                  </a:moveTo>
                  <a:lnTo>
                    <a:pt x="4631" y="6816"/>
                  </a:lnTo>
                  <a:lnTo>
                    <a:pt x="4646" y="6844"/>
                  </a:lnTo>
                  <a:lnTo>
                    <a:pt x="4630" y="6852"/>
                  </a:lnTo>
                  <a:lnTo>
                    <a:pt x="4615" y="6823"/>
                  </a:lnTo>
                  <a:close/>
                  <a:moveTo>
                    <a:pt x="4654" y="6837"/>
                  </a:moveTo>
                  <a:lnTo>
                    <a:pt x="4651" y="6842"/>
                  </a:lnTo>
                  <a:lnTo>
                    <a:pt x="4646" y="6844"/>
                  </a:lnTo>
                  <a:lnTo>
                    <a:pt x="4639" y="6829"/>
                  </a:lnTo>
                  <a:lnTo>
                    <a:pt x="4654" y="6837"/>
                  </a:lnTo>
                  <a:close/>
                  <a:moveTo>
                    <a:pt x="4625" y="6822"/>
                  </a:moveTo>
                  <a:lnTo>
                    <a:pt x="4633" y="6807"/>
                  </a:lnTo>
                  <a:lnTo>
                    <a:pt x="4661" y="6821"/>
                  </a:lnTo>
                  <a:lnTo>
                    <a:pt x="4654" y="6837"/>
                  </a:lnTo>
                  <a:lnTo>
                    <a:pt x="4625" y="6822"/>
                  </a:lnTo>
                  <a:close/>
                  <a:moveTo>
                    <a:pt x="4633" y="6807"/>
                  </a:moveTo>
                  <a:lnTo>
                    <a:pt x="4634" y="6804"/>
                  </a:lnTo>
                  <a:lnTo>
                    <a:pt x="4636" y="6802"/>
                  </a:lnTo>
                  <a:lnTo>
                    <a:pt x="4647" y="6813"/>
                  </a:lnTo>
                  <a:lnTo>
                    <a:pt x="4633" y="6807"/>
                  </a:lnTo>
                  <a:close/>
                  <a:moveTo>
                    <a:pt x="4636" y="6802"/>
                  </a:moveTo>
                  <a:lnTo>
                    <a:pt x="4644" y="6795"/>
                  </a:lnTo>
                  <a:lnTo>
                    <a:pt x="4666" y="6817"/>
                  </a:lnTo>
                  <a:lnTo>
                    <a:pt x="4658" y="6825"/>
                  </a:lnTo>
                  <a:lnTo>
                    <a:pt x="4636" y="6802"/>
                  </a:lnTo>
                  <a:close/>
                  <a:moveTo>
                    <a:pt x="4644" y="6795"/>
                  </a:moveTo>
                  <a:lnTo>
                    <a:pt x="4645" y="6793"/>
                  </a:lnTo>
                  <a:lnTo>
                    <a:pt x="4647" y="6791"/>
                  </a:lnTo>
                  <a:lnTo>
                    <a:pt x="4655" y="6806"/>
                  </a:lnTo>
                  <a:lnTo>
                    <a:pt x="4644" y="6795"/>
                  </a:lnTo>
                  <a:close/>
                  <a:moveTo>
                    <a:pt x="4647" y="6791"/>
                  </a:moveTo>
                  <a:lnTo>
                    <a:pt x="4663" y="6784"/>
                  </a:lnTo>
                  <a:lnTo>
                    <a:pt x="4678" y="6812"/>
                  </a:lnTo>
                  <a:lnTo>
                    <a:pt x="4662" y="6820"/>
                  </a:lnTo>
                  <a:lnTo>
                    <a:pt x="4647" y="6791"/>
                  </a:lnTo>
                  <a:close/>
                  <a:moveTo>
                    <a:pt x="4682" y="6809"/>
                  </a:moveTo>
                  <a:lnTo>
                    <a:pt x="4681" y="6811"/>
                  </a:lnTo>
                  <a:lnTo>
                    <a:pt x="4678" y="6812"/>
                  </a:lnTo>
                  <a:lnTo>
                    <a:pt x="4671" y="6797"/>
                  </a:lnTo>
                  <a:lnTo>
                    <a:pt x="4682" y="6809"/>
                  </a:lnTo>
                  <a:close/>
                  <a:moveTo>
                    <a:pt x="4660" y="6786"/>
                  </a:moveTo>
                  <a:lnTo>
                    <a:pt x="4668" y="6779"/>
                  </a:lnTo>
                  <a:lnTo>
                    <a:pt x="4690" y="6801"/>
                  </a:lnTo>
                  <a:lnTo>
                    <a:pt x="4682" y="6809"/>
                  </a:lnTo>
                  <a:lnTo>
                    <a:pt x="4660" y="6786"/>
                  </a:lnTo>
                  <a:close/>
                  <a:moveTo>
                    <a:pt x="4668" y="6779"/>
                  </a:moveTo>
                  <a:lnTo>
                    <a:pt x="4670" y="6777"/>
                  </a:lnTo>
                  <a:lnTo>
                    <a:pt x="4672" y="6775"/>
                  </a:lnTo>
                  <a:lnTo>
                    <a:pt x="4679" y="6790"/>
                  </a:lnTo>
                  <a:lnTo>
                    <a:pt x="4668" y="6779"/>
                  </a:lnTo>
                  <a:close/>
                  <a:moveTo>
                    <a:pt x="4672" y="6775"/>
                  </a:moveTo>
                  <a:lnTo>
                    <a:pt x="4688" y="6768"/>
                  </a:lnTo>
                  <a:lnTo>
                    <a:pt x="4702" y="6796"/>
                  </a:lnTo>
                  <a:lnTo>
                    <a:pt x="4687" y="6804"/>
                  </a:lnTo>
                  <a:lnTo>
                    <a:pt x="4672" y="6775"/>
                  </a:lnTo>
                  <a:close/>
                  <a:moveTo>
                    <a:pt x="4707" y="6793"/>
                  </a:moveTo>
                  <a:lnTo>
                    <a:pt x="4705" y="6795"/>
                  </a:lnTo>
                  <a:lnTo>
                    <a:pt x="4702" y="6796"/>
                  </a:lnTo>
                  <a:lnTo>
                    <a:pt x="4695" y="6781"/>
                  </a:lnTo>
                  <a:lnTo>
                    <a:pt x="4707" y="6793"/>
                  </a:lnTo>
                  <a:close/>
                  <a:moveTo>
                    <a:pt x="4684" y="6770"/>
                  </a:moveTo>
                  <a:lnTo>
                    <a:pt x="4692" y="6763"/>
                  </a:lnTo>
                  <a:lnTo>
                    <a:pt x="4714" y="6785"/>
                  </a:lnTo>
                  <a:lnTo>
                    <a:pt x="4707" y="6793"/>
                  </a:lnTo>
                  <a:lnTo>
                    <a:pt x="4684" y="6770"/>
                  </a:lnTo>
                  <a:close/>
                  <a:moveTo>
                    <a:pt x="4692" y="6763"/>
                  </a:moveTo>
                  <a:lnTo>
                    <a:pt x="4693" y="6760"/>
                  </a:lnTo>
                  <a:lnTo>
                    <a:pt x="4695" y="6759"/>
                  </a:lnTo>
                  <a:lnTo>
                    <a:pt x="4703" y="6774"/>
                  </a:lnTo>
                  <a:lnTo>
                    <a:pt x="4692" y="6763"/>
                  </a:lnTo>
                  <a:close/>
                  <a:moveTo>
                    <a:pt x="4695" y="6759"/>
                  </a:moveTo>
                  <a:lnTo>
                    <a:pt x="4711" y="6752"/>
                  </a:lnTo>
                  <a:lnTo>
                    <a:pt x="4726" y="6780"/>
                  </a:lnTo>
                  <a:lnTo>
                    <a:pt x="4710" y="6788"/>
                  </a:lnTo>
                  <a:lnTo>
                    <a:pt x="4695" y="6759"/>
                  </a:lnTo>
                  <a:close/>
                  <a:moveTo>
                    <a:pt x="4734" y="6773"/>
                  </a:moveTo>
                  <a:lnTo>
                    <a:pt x="4731" y="6778"/>
                  </a:lnTo>
                  <a:lnTo>
                    <a:pt x="4726" y="6780"/>
                  </a:lnTo>
                  <a:lnTo>
                    <a:pt x="4719" y="6765"/>
                  </a:lnTo>
                  <a:lnTo>
                    <a:pt x="4734" y="6773"/>
                  </a:lnTo>
                  <a:close/>
                  <a:moveTo>
                    <a:pt x="4705" y="6759"/>
                  </a:moveTo>
                  <a:lnTo>
                    <a:pt x="4713" y="6743"/>
                  </a:lnTo>
                  <a:lnTo>
                    <a:pt x="4741" y="6757"/>
                  </a:lnTo>
                  <a:lnTo>
                    <a:pt x="4734" y="6773"/>
                  </a:lnTo>
                  <a:lnTo>
                    <a:pt x="4705" y="6759"/>
                  </a:lnTo>
                  <a:close/>
                  <a:moveTo>
                    <a:pt x="4713" y="6743"/>
                  </a:moveTo>
                  <a:lnTo>
                    <a:pt x="4714" y="6741"/>
                  </a:lnTo>
                  <a:lnTo>
                    <a:pt x="4715" y="6738"/>
                  </a:lnTo>
                  <a:lnTo>
                    <a:pt x="4727" y="6749"/>
                  </a:lnTo>
                  <a:lnTo>
                    <a:pt x="4713" y="6743"/>
                  </a:lnTo>
                  <a:close/>
                  <a:moveTo>
                    <a:pt x="4715" y="6738"/>
                  </a:moveTo>
                  <a:lnTo>
                    <a:pt x="4724" y="6731"/>
                  </a:lnTo>
                  <a:lnTo>
                    <a:pt x="4746" y="6753"/>
                  </a:lnTo>
                  <a:lnTo>
                    <a:pt x="4739" y="6762"/>
                  </a:lnTo>
                  <a:lnTo>
                    <a:pt x="4715" y="6738"/>
                  </a:lnTo>
                  <a:close/>
                  <a:moveTo>
                    <a:pt x="4724" y="6731"/>
                  </a:moveTo>
                  <a:lnTo>
                    <a:pt x="4725" y="6728"/>
                  </a:lnTo>
                  <a:lnTo>
                    <a:pt x="4727" y="6727"/>
                  </a:lnTo>
                  <a:lnTo>
                    <a:pt x="4735" y="6742"/>
                  </a:lnTo>
                  <a:lnTo>
                    <a:pt x="4724" y="6731"/>
                  </a:lnTo>
                  <a:close/>
                  <a:moveTo>
                    <a:pt x="4727" y="6727"/>
                  </a:moveTo>
                  <a:lnTo>
                    <a:pt x="4743" y="6720"/>
                  </a:lnTo>
                  <a:lnTo>
                    <a:pt x="4758" y="6748"/>
                  </a:lnTo>
                  <a:lnTo>
                    <a:pt x="4742" y="6756"/>
                  </a:lnTo>
                  <a:lnTo>
                    <a:pt x="4727" y="6727"/>
                  </a:lnTo>
                  <a:close/>
                  <a:moveTo>
                    <a:pt x="4762" y="6746"/>
                  </a:moveTo>
                  <a:lnTo>
                    <a:pt x="4761" y="6747"/>
                  </a:lnTo>
                  <a:lnTo>
                    <a:pt x="4758" y="6748"/>
                  </a:lnTo>
                  <a:lnTo>
                    <a:pt x="4751" y="6733"/>
                  </a:lnTo>
                  <a:lnTo>
                    <a:pt x="4762" y="6746"/>
                  </a:lnTo>
                  <a:close/>
                  <a:moveTo>
                    <a:pt x="4740" y="6722"/>
                  </a:moveTo>
                  <a:lnTo>
                    <a:pt x="4747" y="6715"/>
                  </a:lnTo>
                  <a:lnTo>
                    <a:pt x="4771" y="6737"/>
                  </a:lnTo>
                  <a:lnTo>
                    <a:pt x="4762" y="6746"/>
                  </a:lnTo>
                  <a:lnTo>
                    <a:pt x="4740" y="6722"/>
                  </a:lnTo>
                  <a:close/>
                  <a:moveTo>
                    <a:pt x="4747" y="6715"/>
                  </a:moveTo>
                  <a:lnTo>
                    <a:pt x="4750" y="6712"/>
                  </a:lnTo>
                  <a:lnTo>
                    <a:pt x="4752" y="6711"/>
                  </a:lnTo>
                  <a:lnTo>
                    <a:pt x="4759" y="6726"/>
                  </a:lnTo>
                  <a:lnTo>
                    <a:pt x="4747" y="6715"/>
                  </a:lnTo>
                  <a:close/>
                  <a:moveTo>
                    <a:pt x="4752" y="6711"/>
                  </a:moveTo>
                  <a:lnTo>
                    <a:pt x="4768" y="6704"/>
                  </a:lnTo>
                  <a:lnTo>
                    <a:pt x="4782" y="6732"/>
                  </a:lnTo>
                  <a:lnTo>
                    <a:pt x="4766" y="6740"/>
                  </a:lnTo>
                  <a:lnTo>
                    <a:pt x="4752" y="6711"/>
                  </a:lnTo>
                  <a:close/>
                  <a:moveTo>
                    <a:pt x="4789" y="6725"/>
                  </a:moveTo>
                  <a:lnTo>
                    <a:pt x="4787" y="6730"/>
                  </a:lnTo>
                  <a:lnTo>
                    <a:pt x="4782" y="6732"/>
                  </a:lnTo>
                  <a:lnTo>
                    <a:pt x="4775" y="6717"/>
                  </a:lnTo>
                  <a:lnTo>
                    <a:pt x="4789" y="6725"/>
                  </a:lnTo>
                  <a:close/>
                  <a:moveTo>
                    <a:pt x="4761" y="6711"/>
                  </a:moveTo>
                  <a:lnTo>
                    <a:pt x="4769" y="6695"/>
                  </a:lnTo>
                  <a:lnTo>
                    <a:pt x="4798" y="6709"/>
                  </a:lnTo>
                  <a:lnTo>
                    <a:pt x="4789" y="6725"/>
                  </a:lnTo>
                  <a:lnTo>
                    <a:pt x="4761" y="6711"/>
                  </a:lnTo>
                  <a:close/>
                  <a:moveTo>
                    <a:pt x="4769" y="6695"/>
                  </a:moveTo>
                  <a:lnTo>
                    <a:pt x="4772" y="6690"/>
                  </a:lnTo>
                  <a:lnTo>
                    <a:pt x="4775" y="6688"/>
                  </a:lnTo>
                  <a:lnTo>
                    <a:pt x="4783" y="6701"/>
                  </a:lnTo>
                  <a:lnTo>
                    <a:pt x="4769" y="6695"/>
                  </a:lnTo>
                  <a:close/>
                  <a:moveTo>
                    <a:pt x="4775" y="6688"/>
                  </a:moveTo>
                  <a:lnTo>
                    <a:pt x="4791" y="6679"/>
                  </a:lnTo>
                  <a:lnTo>
                    <a:pt x="4806" y="6708"/>
                  </a:lnTo>
                  <a:lnTo>
                    <a:pt x="4790" y="6716"/>
                  </a:lnTo>
                  <a:lnTo>
                    <a:pt x="4775" y="6688"/>
                  </a:lnTo>
                  <a:close/>
                  <a:moveTo>
                    <a:pt x="4810" y="6705"/>
                  </a:moveTo>
                  <a:lnTo>
                    <a:pt x="4809" y="6706"/>
                  </a:lnTo>
                  <a:lnTo>
                    <a:pt x="4806" y="6708"/>
                  </a:lnTo>
                  <a:lnTo>
                    <a:pt x="4799" y="6694"/>
                  </a:lnTo>
                  <a:lnTo>
                    <a:pt x="4810" y="6705"/>
                  </a:lnTo>
                  <a:close/>
                  <a:moveTo>
                    <a:pt x="4788" y="6683"/>
                  </a:moveTo>
                  <a:lnTo>
                    <a:pt x="4795" y="6674"/>
                  </a:lnTo>
                  <a:lnTo>
                    <a:pt x="4819" y="6698"/>
                  </a:lnTo>
                  <a:lnTo>
                    <a:pt x="4810" y="6705"/>
                  </a:lnTo>
                  <a:lnTo>
                    <a:pt x="4788" y="6683"/>
                  </a:lnTo>
                  <a:close/>
                  <a:moveTo>
                    <a:pt x="4795" y="6674"/>
                  </a:moveTo>
                  <a:lnTo>
                    <a:pt x="4804" y="6667"/>
                  </a:lnTo>
                  <a:lnTo>
                    <a:pt x="4826" y="6689"/>
                  </a:lnTo>
                  <a:lnTo>
                    <a:pt x="4819" y="6698"/>
                  </a:lnTo>
                  <a:lnTo>
                    <a:pt x="4795" y="6674"/>
                  </a:lnTo>
                  <a:close/>
                  <a:moveTo>
                    <a:pt x="4804" y="6667"/>
                  </a:moveTo>
                  <a:lnTo>
                    <a:pt x="4820" y="6651"/>
                  </a:lnTo>
                  <a:lnTo>
                    <a:pt x="4842" y="6673"/>
                  </a:lnTo>
                  <a:lnTo>
                    <a:pt x="4826" y="6689"/>
                  </a:lnTo>
                  <a:lnTo>
                    <a:pt x="4804" y="6667"/>
                  </a:lnTo>
                  <a:close/>
                  <a:moveTo>
                    <a:pt x="4820" y="6651"/>
                  </a:moveTo>
                  <a:lnTo>
                    <a:pt x="4827" y="6642"/>
                  </a:lnTo>
                  <a:lnTo>
                    <a:pt x="4851" y="6666"/>
                  </a:lnTo>
                  <a:lnTo>
                    <a:pt x="4842" y="6673"/>
                  </a:lnTo>
                  <a:lnTo>
                    <a:pt x="4820" y="6651"/>
                  </a:lnTo>
                  <a:close/>
                  <a:moveTo>
                    <a:pt x="4827" y="6642"/>
                  </a:moveTo>
                  <a:lnTo>
                    <a:pt x="4830" y="6641"/>
                  </a:lnTo>
                  <a:lnTo>
                    <a:pt x="4832" y="6640"/>
                  </a:lnTo>
                  <a:lnTo>
                    <a:pt x="4840" y="6653"/>
                  </a:lnTo>
                  <a:lnTo>
                    <a:pt x="4827" y="6642"/>
                  </a:lnTo>
                  <a:close/>
                  <a:moveTo>
                    <a:pt x="4832" y="6640"/>
                  </a:moveTo>
                  <a:lnTo>
                    <a:pt x="4848" y="6631"/>
                  </a:lnTo>
                  <a:lnTo>
                    <a:pt x="4862" y="6659"/>
                  </a:lnTo>
                  <a:lnTo>
                    <a:pt x="4846" y="6668"/>
                  </a:lnTo>
                  <a:lnTo>
                    <a:pt x="4832" y="6640"/>
                  </a:lnTo>
                  <a:close/>
                  <a:moveTo>
                    <a:pt x="4867" y="6657"/>
                  </a:moveTo>
                  <a:lnTo>
                    <a:pt x="4864" y="6658"/>
                  </a:lnTo>
                  <a:lnTo>
                    <a:pt x="4862" y="6659"/>
                  </a:lnTo>
                  <a:lnTo>
                    <a:pt x="4856" y="6646"/>
                  </a:lnTo>
                  <a:lnTo>
                    <a:pt x="4867" y="6657"/>
                  </a:lnTo>
                  <a:close/>
                  <a:moveTo>
                    <a:pt x="4843" y="6635"/>
                  </a:moveTo>
                  <a:lnTo>
                    <a:pt x="4852" y="6626"/>
                  </a:lnTo>
                  <a:lnTo>
                    <a:pt x="4874" y="6650"/>
                  </a:lnTo>
                  <a:lnTo>
                    <a:pt x="4867" y="6657"/>
                  </a:lnTo>
                  <a:lnTo>
                    <a:pt x="4843" y="6635"/>
                  </a:lnTo>
                  <a:close/>
                  <a:moveTo>
                    <a:pt x="4874" y="6650"/>
                  </a:moveTo>
                  <a:lnTo>
                    <a:pt x="4874" y="6650"/>
                  </a:lnTo>
                  <a:lnTo>
                    <a:pt x="4863" y="6637"/>
                  </a:lnTo>
                  <a:lnTo>
                    <a:pt x="4874" y="6650"/>
                  </a:lnTo>
                  <a:close/>
                  <a:moveTo>
                    <a:pt x="4852" y="6626"/>
                  </a:moveTo>
                  <a:lnTo>
                    <a:pt x="4868" y="6610"/>
                  </a:lnTo>
                  <a:lnTo>
                    <a:pt x="4890" y="6634"/>
                  </a:lnTo>
                  <a:lnTo>
                    <a:pt x="4874" y="6650"/>
                  </a:lnTo>
                  <a:lnTo>
                    <a:pt x="4852" y="6626"/>
                  </a:lnTo>
                  <a:close/>
                  <a:moveTo>
                    <a:pt x="4868" y="6610"/>
                  </a:moveTo>
                  <a:lnTo>
                    <a:pt x="4868" y="6610"/>
                  </a:lnTo>
                  <a:lnTo>
                    <a:pt x="4879" y="6621"/>
                  </a:lnTo>
                  <a:lnTo>
                    <a:pt x="4868" y="6610"/>
                  </a:lnTo>
                  <a:close/>
                  <a:moveTo>
                    <a:pt x="4868" y="6610"/>
                  </a:moveTo>
                  <a:lnTo>
                    <a:pt x="4875" y="6603"/>
                  </a:lnTo>
                  <a:lnTo>
                    <a:pt x="4899" y="6625"/>
                  </a:lnTo>
                  <a:lnTo>
                    <a:pt x="4890" y="6634"/>
                  </a:lnTo>
                  <a:lnTo>
                    <a:pt x="4868" y="6610"/>
                  </a:lnTo>
                  <a:close/>
                  <a:moveTo>
                    <a:pt x="4875" y="6603"/>
                  </a:moveTo>
                  <a:lnTo>
                    <a:pt x="4878" y="6600"/>
                  </a:lnTo>
                  <a:lnTo>
                    <a:pt x="4880" y="6599"/>
                  </a:lnTo>
                  <a:lnTo>
                    <a:pt x="4888" y="6614"/>
                  </a:lnTo>
                  <a:lnTo>
                    <a:pt x="4875" y="6603"/>
                  </a:lnTo>
                  <a:close/>
                  <a:moveTo>
                    <a:pt x="4880" y="6599"/>
                  </a:moveTo>
                  <a:lnTo>
                    <a:pt x="4896" y="6592"/>
                  </a:lnTo>
                  <a:lnTo>
                    <a:pt x="4910" y="6620"/>
                  </a:lnTo>
                  <a:lnTo>
                    <a:pt x="4894" y="6629"/>
                  </a:lnTo>
                  <a:lnTo>
                    <a:pt x="4880" y="6599"/>
                  </a:lnTo>
                  <a:close/>
                  <a:moveTo>
                    <a:pt x="4915" y="6618"/>
                  </a:moveTo>
                  <a:lnTo>
                    <a:pt x="4912" y="6619"/>
                  </a:lnTo>
                  <a:lnTo>
                    <a:pt x="4910" y="6620"/>
                  </a:lnTo>
                  <a:lnTo>
                    <a:pt x="4904" y="6605"/>
                  </a:lnTo>
                  <a:lnTo>
                    <a:pt x="4915" y="6618"/>
                  </a:lnTo>
                  <a:close/>
                  <a:moveTo>
                    <a:pt x="4891" y="6594"/>
                  </a:moveTo>
                  <a:lnTo>
                    <a:pt x="4900" y="6587"/>
                  </a:lnTo>
                  <a:lnTo>
                    <a:pt x="4922" y="6609"/>
                  </a:lnTo>
                  <a:lnTo>
                    <a:pt x="4915" y="6618"/>
                  </a:lnTo>
                  <a:lnTo>
                    <a:pt x="4891" y="6594"/>
                  </a:lnTo>
                  <a:close/>
                  <a:moveTo>
                    <a:pt x="4926" y="6605"/>
                  </a:moveTo>
                  <a:lnTo>
                    <a:pt x="4924" y="6608"/>
                  </a:lnTo>
                  <a:lnTo>
                    <a:pt x="4922" y="6609"/>
                  </a:lnTo>
                  <a:lnTo>
                    <a:pt x="4911" y="6598"/>
                  </a:lnTo>
                  <a:lnTo>
                    <a:pt x="4926" y="6605"/>
                  </a:lnTo>
                  <a:close/>
                  <a:moveTo>
                    <a:pt x="4896" y="6590"/>
                  </a:moveTo>
                  <a:lnTo>
                    <a:pt x="4905" y="6574"/>
                  </a:lnTo>
                  <a:lnTo>
                    <a:pt x="4933" y="6589"/>
                  </a:lnTo>
                  <a:lnTo>
                    <a:pt x="4926" y="6605"/>
                  </a:lnTo>
                  <a:lnTo>
                    <a:pt x="4896" y="6590"/>
                  </a:lnTo>
                  <a:close/>
                  <a:moveTo>
                    <a:pt x="4905" y="6574"/>
                  </a:moveTo>
                  <a:lnTo>
                    <a:pt x="4907" y="6570"/>
                  </a:lnTo>
                  <a:lnTo>
                    <a:pt x="4912" y="6567"/>
                  </a:lnTo>
                  <a:lnTo>
                    <a:pt x="4920" y="6582"/>
                  </a:lnTo>
                  <a:lnTo>
                    <a:pt x="4905" y="6574"/>
                  </a:lnTo>
                  <a:close/>
                  <a:moveTo>
                    <a:pt x="4912" y="6567"/>
                  </a:moveTo>
                  <a:lnTo>
                    <a:pt x="4928" y="6560"/>
                  </a:lnTo>
                  <a:lnTo>
                    <a:pt x="4942" y="6588"/>
                  </a:lnTo>
                  <a:lnTo>
                    <a:pt x="4926" y="6597"/>
                  </a:lnTo>
                  <a:lnTo>
                    <a:pt x="4912" y="6567"/>
                  </a:lnTo>
                  <a:close/>
                  <a:moveTo>
                    <a:pt x="4947" y="6586"/>
                  </a:moveTo>
                  <a:lnTo>
                    <a:pt x="4944" y="6587"/>
                  </a:lnTo>
                  <a:lnTo>
                    <a:pt x="4942" y="6588"/>
                  </a:lnTo>
                  <a:lnTo>
                    <a:pt x="4936" y="6573"/>
                  </a:lnTo>
                  <a:lnTo>
                    <a:pt x="4947" y="6586"/>
                  </a:lnTo>
                  <a:close/>
                  <a:moveTo>
                    <a:pt x="4923" y="6562"/>
                  </a:moveTo>
                  <a:lnTo>
                    <a:pt x="4932" y="6555"/>
                  </a:lnTo>
                  <a:lnTo>
                    <a:pt x="4954" y="6577"/>
                  </a:lnTo>
                  <a:lnTo>
                    <a:pt x="4947" y="6586"/>
                  </a:lnTo>
                  <a:lnTo>
                    <a:pt x="4923" y="6562"/>
                  </a:lnTo>
                  <a:close/>
                  <a:moveTo>
                    <a:pt x="4932" y="6555"/>
                  </a:moveTo>
                  <a:lnTo>
                    <a:pt x="4948" y="6539"/>
                  </a:lnTo>
                  <a:lnTo>
                    <a:pt x="4970" y="6561"/>
                  </a:lnTo>
                  <a:lnTo>
                    <a:pt x="4954" y="6577"/>
                  </a:lnTo>
                  <a:lnTo>
                    <a:pt x="4932" y="6555"/>
                  </a:lnTo>
                  <a:close/>
                  <a:moveTo>
                    <a:pt x="4948" y="6539"/>
                  </a:moveTo>
                  <a:lnTo>
                    <a:pt x="4955" y="6530"/>
                  </a:lnTo>
                  <a:lnTo>
                    <a:pt x="4979" y="6554"/>
                  </a:lnTo>
                  <a:lnTo>
                    <a:pt x="4970" y="6561"/>
                  </a:lnTo>
                  <a:lnTo>
                    <a:pt x="4948" y="6539"/>
                  </a:lnTo>
                  <a:close/>
                  <a:moveTo>
                    <a:pt x="4955" y="6530"/>
                  </a:moveTo>
                  <a:lnTo>
                    <a:pt x="4958" y="6529"/>
                  </a:lnTo>
                  <a:lnTo>
                    <a:pt x="4960" y="6528"/>
                  </a:lnTo>
                  <a:lnTo>
                    <a:pt x="4968" y="6541"/>
                  </a:lnTo>
                  <a:lnTo>
                    <a:pt x="4955" y="6530"/>
                  </a:lnTo>
                  <a:close/>
                  <a:moveTo>
                    <a:pt x="4960" y="6528"/>
                  </a:moveTo>
                  <a:lnTo>
                    <a:pt x="4976" y="6519"/>
                  </a:lnTo>
                  <a:lnTo>
                    <a:pt x="4990" y="6549"/>
                  </a:lnTo>
                  <a:lnTo>
                    <a:pt x="4974" y="6556"/>
                  </a:lnTo>
                  <a:lnTo>
                    <a:pt x="4960" y="6528"/>
                  </a:lnTo>
                  <a:close/>
                  <a:moveTo>
                    <a:pt x="4995" y="6545"/>
                  </a:moveTo>
                  <a:lnTo>
                    <a:pt x="4992" y="6547"/>
                  </a:lnTo>
                  <a:lnTo>
                    <a:pt x="4990" y="6549"/>
                  </a:lnTo>
                  <a:lnTo>
                    <a:pt x="4984" y="6534"/>
                  </a:lnTo>
                  <a:lnTo>
                    <a:pt x="4995" y="6545"/>
                  </a:lnTo>
                  <a:close/>
                  <a:moveTo>
                    <a:pt x="4971" y="6523"/>
                  </a:moveTo>
                  <a:lnTo>
                    <a:pt x="4980" y="6514"/>
                  </a:lnTo>
                  <a:lnTo>
                    <a:pt x="5002" y="6538"/>
                  </a:lnTo>
                  <a:lnTo>
                    <a:pt x="4995" y="6545"/>
                  </a:lnTo>
                  <a:lnTo>
                    <a:pt x="4971" y="6523"/>
                  </a:lnTo>
                  <a:close/>
                  <a:moveTo>
                    <a:pt x="5006" y="6533"/>
                  </a:moveTo>
                  <a:lnTo>
                    <a:pt x="5005" y="6535"/>
                  </a:lnTo>
                  <a:lnTo>
                    <a:pt x="5002" y="6538"/>
                  </a:lnTo>
                  <a:lnTo>
                    <a:pt x="4991" y="6525"/>
                  </a:lnTo>
                  <a:lnTo>
                    <a:pt x="5006" y="6533"/>
                  </a:lnTo>
                  <a:close/>
                  <a:moveTo>
                    <a:pt x="4976" y="6519"/>
                  </a:moveTo>
                  <a:lnTo>
                    <a:pt x="4985" y="6503"/>
                  </a:lnTo>
                  <a:lnTo>
                    <a:pt x="5013" y="6517"/>
                  </a:lnTo>
                  <a:lnTo>
                    <a:pt x="5006" y="6533"/>
                  </a:lnTo>
                  <a:lnTo>
                    <a:pt x="4976" y="6519"/>
                  </a:lnTo>
                  <a:close/>
                  <a:moveTo>
                    <a:pt x="4985" y="6503"/>
                  </a:moveTo>
                  <a:lnTo>
                    <a:pt x="4987" y="6498"/>
                  </a:lnTo>
                  <a:lnTo>
                    <a:pt x="4992" y="6496"/>
                  </a:lnTo>
                  <a:lnTo>
                    <a:pt x="5000" y="6510"/>
                  </a:lnTo>
                  <a:lnTo>
                    <a:pt x="4985" y="6503"/>
                  </a:lnTo>
                  <a:close/>
                  <a:moveTo>
                    <a:pt x="4992" y="6496"/>
                  </a:moveTo>
                  <a:lnTo>
                    <a:pt x="5008" y="6487"/>
                  </a:lnTo>
                  <a:lnTo>
                    <a:pt x="5022" y="6517"/>
                  </a:lnTo>
                  <a:lnTo>
                    <a:pt x="5006" y="6524"/>
                  </a:lnTo>
                  <a:lnTo>
                    <a:pt x="4992" y="6496"/>
                  </a:lnTo>
                  <a:close/>
                  <a:moveTo>
                    <a:pt x="5027" y="6513"/>
                  </a:moveTo>
                  <a:lnTo>
                    <a:pt x="5024" y="6515"/>
                  </a:lnTo>
                  <a:lnTo>
                    <a:pt x="5022" y="6517"/>
                  </a:lnTo>
                  <a:lnTo>
                    <a:pt x="5014" y="6502"/>
                  </a:lnTo>
                  <a:lnTo>
                    <a:pt x="5027" y="6513"/>
                  </a:lnTo>
                  <a:close/>
                  <a:moveTo>
                    <a:pt x="5003" y="6491"/>
                  </a:moveTo>
                  <a:lnTo>
                    <a:pt x="5012" y="6482"/>
                  </a:lnTo>
                  <a:lnTo>
                    <a:pt x="5034" y="6506"/>
                  </a:lnTo>
                  <a:lnTo>
                    <a:pt x="5027" y="6513"/>
                  </a:lnTo>
                  <a:lnTo>
                    <a:pt x="5003" y="6491"/>
                  </a:lnTo>
                  <a:close/>
                  <a:moveTo>
                    <a:pt x="5012" y="6482"/>
                  </a:moveTo>
                  <a:lnTo>
                    <a:pt x="5028" y="6466"/>
                  </a:lnTo>
                  <a:lnTo>
                    <a:pt x="5050" y="6489"/>
                  </a:lnTo>
                  <a:lnTo>
                    <a:pt x="5034" y="6506"/>
                  </a:lnTo>
                  <a:lnTo>
                    <a:pt x="5012" y="6482"/>
                  </a:lnTo>
                  <a:close/>
                  <a:moveTo>
                    <a:pt x="5028" y="6466"/>
                  </a:moveTo>
                  <a:lnTo>
                    <a:pt x="5035" y="6459"/>
                  </a:lnTo>
                  <a:lnTo>
                    <a:pt x="5059" y="6481"/>
                  </a:lnTo>
                  <a:lnTo>
                    <a:pt x="5050" y="6489"/>
                  </a:lnTo>
                  <a:lnTo>
                    <a:pt x="5028" y="6466"/>
                  </a:lnTo>
                  <a:close/>
                  <a:moveTo>
                    <a:pt x="5035" y="6459"/>
                  </a:moveTo>
                  <a:lnTo>
                    <a:pt x="5035" y="6459"/>
                  </a:lnTo>
                  <a:lnTo>
                    <a:pt x="5046" y="6470"/>
                  </a:lnTo>
                  <a:lnTo>
                    <a:pt x="5035" y="6459"/>
                  </a:lnTo>
                  <a:close/>
                  <a:moveTo>
                    <a:pt x="5035" y="6459"/>
                  </a:moveTo>
                  <a:lnTo>
                    <a:pt x="5051" y="6443"/>
                  </a:lnTo>
                  <a:lnTo>
                    <a:pt x="5075" y="6465"/>
                  </a:lnTo>
                  <a:lnTo>
                    <a:pt x="5059" y="6481"/>
                  </a:lnTo>
                  <a:lnTo>
                    <a:pt x="5035" y="6459"/>
                  </a:lnTo>
                  <a:close/>
                  <a:moveTo>
                    <a:pt x="5075" y="6465"/>
                  </a:moveTo>
                  <a:lnTo>
                    <a:pt x="5075" y="6465"/>
                  </a:lnTo>
                  <a:lnTo>
                    <a:pt x="5062" y="6454"/>
                  </a:lnTo>
                  <a:lnTo>
                    <a:pt x="5075" y="6465"/>
                  </a:lnTo>
                  <a:close/>
                  <a:moveTo>
                    <a:pt x="5051" y="6443"/>
                  </a:moveTo>
                  <a:lnTo>
                    <a:pt x="5060" y="6434"/>
                  </a:lnTo>
                  <a:lnTo>
                    <a:pt x="5082" y="6457"/>
                  </a:lnTo>
                  <a:lnTo>
                    <a:pt x="5075" y="6465"/>
                  </a:lnTo>
                  <a:lnTo>
                    <a:pt x="5051" y="6443"/>
                  </a:lnTo>
                  <a:close/>
                  <a:moveTo>
                    <a:pt x="5060" y="6434"/>
                  </a:moveTo>
                  <a:lnTo>
                    <a:pt x="5067" y="6427"/>
                  </a:lnTo>
                  <a:lnTo>
                    <a:pt x="5091" y="6449"/>
                  </a:lnTo>
                  <a:lnTo>
                    <a:pt x="5082" y="6457"/>
                  </a:lnTo>
                  <a:lnTo>
                    <a:pt x="5060" y="6434"/>
                  </a:lnTo>
                  <a:close/>
                  <a:moveTo>
                    <a:pt x="5067" y="6427"/>
                  </a:moveTo>
                  <a:lnTo>
                    <a:pt x="5083" y="6411"/>
                  </a:lnTo>
                  <a:lnTo>
                    <a:pt x="5107" y="6433"/>
                  </a:lnTo>
                  <a:lnTo>
                    <a:pt x="5091" y="6449"/>
                  </a:lnTo>
                  <a:lnTo>
                    <a:pt x="5067" y="6427"/>
                  </a:lnTo>
                  <a:close/>
                  <a:moveTo>
                    <a:pt x="5083" y="6411"/>
                  </a:moveTo>
                  <a:lnTo>
                    <a:pt x="5092" y="6402"/>
                  </a:lnTo>
                  <a:lnTo>
                    <a:pt x="5114" y="6425"/>
                  </a:lnTo>
                  <a:lnTo>
                    <a:pt x="5107" y="6433"/>
                  </a:lnTo>
                  <a:lnTo>
                    <a:pt x="5083" y="6411"/>
                  </a:lnTo>
                  <a:close/>
                  <a:moveTo>
                    <a:pt x="5092" y="6402"/>
                  </a:moveTo>
                  <a:lnTo>
                    <a:pt x="5093" y="6401"/>
                  </a:lnTo>
                  <a:lnTo>
                    <a:pt x="5096" y="6400"/>
                  </a:lnTo>
                  <a:lnTo>
                    <a:pt x="5103" y="6414"/>
                  </a:lnTo>
                  <a:lnTo>
                    <a:pt x="5092" y="6402"/>
                  </a:lnTo>
                  <a:close/>
                  <a:moveTo>
                    <a:pt x="5096" y="6400"/>
                  </a:moveTo>
                  <a:lnTo>
                    <a:pt x="5112" y="6392"/>
                  </a:lnTo>
                  <a:lnTo>
                    <a:pt x="5126" y="6421"/>
                  </a:lnTo>
                  <a:lnTo>
                    <a:pt x="5110" y="6428"/>
                  </a:lnTo>
                  <a:lnTo>
                    <a:pt x="5096" y="6400"/>
                  </a:lnTo>
                  <a:close/>
                  <a:moveTo>
                    <a:pt x="5133" y="6413"/>
                  </a:moveTo>
                  <a:lnTo>
                    <a:pt x="5131" y="6418"/>
                  </a:lnTo>
                  <a:lnTo>
                    <a:pt x="5126" y="6421"/>
                  </a:lnTo>
                  <a:lnTo>
                    <a:pt x="5119" y="6406"/>
                  </a:lnTo>
                  <a:lnTo>
                    <a:pt x="5133" y="6413"/>
                  </a:lnTo>
                  <a:close/>
                  <a:moveTo>
                    <a:pt x="5104" y="6398"/>
                  </a:moveTo>
                  <a:lnTo>
                    <a:pt x="5113" y="6382"/>
                  </a:lnTo>
                  <a:lnTo>
                    <a:pt x="5141" y="6397"/>
                  </a:lnTo>
                  <a:lnTo>
                    <a:pt x="5133" y="6413"/>
                  </a:lnTo>
                  <a:lnTo>
                    <a:pt x="5104" y="6398"/>
                  </a:lnTo>
                  <a:close/>
                  <a:moveTo>
                    <a:pt x="5113" y="6382"/>
                  </a:moveTo>
                  <a:lnTo>
                    <a:pt x="5115" y="6377"/>
                  </a:lnTo>
                  <a:lnTo>
                    <a:pt x="5120" y="6376"/>
                  </a:lnTo>
                  <a:lnTo>
                    <a:pt x="5126" y="6390"/>
                  </a:lnTo>
                  <a:lnTo>
                    <a:pt x="5113" y="6382"/>
                  </a:lnTo>
                  <a:close/>
                  <a:moveTo>
                    <a:pt x="5120" y="6376"/>
                  </a:moveTo>
                  <a:lnTo>
                    <a:pt x="5136" y="6368"/>
                  </a:lnTo>
                  <a:lnTo>
                    <a:pt x="5150" y="6396"/>
                  </a:lnTo>
                  <a:lnTo>
                    <a:pt x="5134" y="6404"/>
                  </a:lnTo>
                  <a:lnTo>
                    <a:pt x="5120" y="6376"/>
                  </a:lnTo>
                  <a:close/>
                  <a:moveTo>
                    <a:pt x="5157" y="6388"/>
                  </a:moveTo>
                  <a:lnTo>
                    <a:pt x="5155" y="6393"/>
                  </a:lnTo>
                  <a:lnTo>
                    <a:pt x="5150" y="6396"/>
                  </a:lnTo>
                  <a:lnTo>
                    <a:pt x="5142" y="6382"/>
                  </a:lnTo>
                  <a:lnTo>
                    <a:pt x="5157" y="6388"/>
                  </a:lnTo>
                  <a:close/>
                  <a:moveTo>
                    <a:pt x="5129" y="6375"/>
                  </a:moveTo>
                  <a:lnTo>
                    <a:pt x="5136" y="6359"/>
                  </a:lnTo>
                  <a:lnTo>
                    <a:pt x="5165" y="6372"/>
                  </a:lnTo>
                  <a:lnTo>
                    <a:pt x="5157" y="6388"/>
                  </a:lnTo>
                  <a:lnTo>
                    <a:pt x="5129" y="6375"/>
                  </a:lnTo>
                  <a:close/>
                  <a:moveTo>
                    <a:pt x="5136" y="6359"/>
                  </a:moveTo>
                  <a:lnTo>
                    <a:pt x="5138" y="6356"/>
                  </a:lnTo>
                  <a:lnTo>
                    <a:pt x="5140" y="6354"/>
                  </a:lnTo>
                  <a:lnTo>
                    <a:pt x="5151" y="6366"/>
                  </a:lnTo>
                  <a:lnTo>
                    <a:pt x="5136" y="6359"/>
                  </a:lnTo>
                  <a:close/>
                  <a:moveTo>
                    <a:pt x="5140" y="6354"/>
                  </a:moveTo>
                  <a:lnTo>
                    <a:pt x="5147" y="6347"/>
                  </a:lnTo>
                  <a:lnTo>
                    <a:pt x="5171" y="6369"/>
                  </a:lnTo>
                  <a:lnTo>
                    <a:pt x="5162" y="6377"/>
                  </a:lnTo>
                  <a:lnTo>
                    <a:pt x="5140" y="6354"/>
                  </a:lnTo>
                  <a:close/>
                  <a:moveTo>
                    <a:pt x="5147" y="6347"/>
                  </a:moveTo>
                  <a:lnTo>
                    <a:pt x="5150" y="6344"/>
                  </a:lnTo>
                  <a:lnTo>
                    <a:pt x="5152" y="6344"/>
                  </a:lnTo>
                  <a:lnTo>
                    <a:pt x="5158" y="6358"/>
                  </a:lnTo>
                  <a:lnTo>
                    <a:pt x="5147" y="6347"/>
                  </a:lnTo>
                  <a:close/>
                  <a:moveTo>
                    <a:pt x="5152" y="6344"/>
                  </a:moveTo>
                  <a:lnTo>
                    <a:pt x="5168" y="6336"/>
                  </a:lnTo>
                  <a:lnTo>
                    <a:pt x="5182" y="6364"/>
                  </a:lnTo>
                  <a:lnTo>
                    <a:pt x="5166" y="6372"/>
                  </a:lnTo>
                  <a:lnTo>
                    <a:pt x="5152" y="6344"/>
                  </a:lnTo>
                  <a:close/>
                  <a:moveTo>
                    <a:pt x="5189" y="6356"/>
                  </a:moveTo>
                  <a:lnTo>
                    <a:pt x="5187" y="6361"/>
                  </a:lnTo>
                  <a:lnTo>
                    <a:pt x="5182" y="6364"/>
                  </a:lnTo>
                  <a:lnTo>
                    <a:pt x="5174" y="6350"/>
                  </a:lnTo>
                  <a:lnTo>
                    <a:pt x="5189" y="6356"/>
                  </a:lnTo>
                  <a:close/>
                  <a:moveTo>
                    <a:pt x="5161" y="6343"/>
                  </a:moveTo>
                  <a:lnTo>
                    <a:pt x="5168" y="6327"/>
                  </a:lnTo>
                  <a:lnTo>
                    <a:pt x="5197" y="6340"/>
                  </a:lnTo>
                  <a:lnTo>
                    <a:pt x="5189" y="6356"/>
                  </a:lnTo>
                  <a:lnTo>
                    <a:pt x="5161" y="6343"/>
                  </a:lnTo>
                  <a:close/>
                  <a:moveTo>
                    <a:pt x="5168" y="6327"/>
                  </a:moveTo>
                  <a:lnTo>
                    <a:pt x="5171" y="6322"/>
                  </a:lnTo>
                  <a:lnTo>
                    <a:pt x="5176" y="6320"/>
                  </a:lnTo>
                  <a:lnTo>
                    <a:pt x="5183" y="6334"/>
                  </a:lnTo>
                  <a:lnTo>
                    <a:pt x="5168" y="6327"/>
                  </a:lnTo>
                  <a:close/>
                  <a:moveTo>
                    <a:pt x="5176" y="6320"/>
                  </a:moveTo>
                  <a:lnTo>
                    <a:pt x="5192" y="6312"/>
                  </a:lnTo>
                  <a:lnTo>
                    <a:pt x="5206" y="6340"/>
                  </a:lnTo>
                  <a:lnTo>
                    <a:pt x="5190" y="6348"/>
                  </a:lnTo>
                  <a:lnTo>
                    <a:pt x="5176" y="6320"/>
                  </a:lnTo>
                  <a:close/>
                  <a:moveTo>
                    <a:pt x="5213" y="6333"/>
                  </a:moveTo>
                  <a:lnTo>
                    <a:pt x="5211" y="6338"/>
                  </a:lnTo>
                  <a:lnTo>
                    <a:pt x="5206" y="6340"/>
                  </a:lnTo>
                  <a:lnTo>
                    <a:pt x="5199" y="6326"/>
                  </a:lnTo>
                  <a:lnTo>
                    <a:pt x="5213" y="6333"/>
                  </a:lnTo>
                  <a:close/>
                  <a:moveTo>
                    <a:pt x="5184" y="6318"/>
                  </a:moveTo>
                  <a:lnTo>
                    <a:pt x="5193" y="6302"/>
                  </a:lnTo>
                  <a:lnTo>
                    <a:pt x="5221" y="6317"/>
                  </a:lnTo>
                  <a:lnTo>
                    <a:pt x="5213" y="6333"/>
                  </a:lnTo>
                  <a:lnTo>
                    <a:pt x="5184" y="6318"/>
                  </a:lnTo>
                  <a:close/>
                  <a:moveTo>
                    <a:pt x="5193" y="6302"/>
                  </a:moveTo>
                  <a:lnTo>
                    <a:pt x="5195" y="6297"/>
                  </a:lnTo>
                  <a:lnTo>
                    <a:pt x="5200" y="6296"/>
                  </a:lnTo>
                  <a:lnTo>
                    <a:pt x="5206" y="6310"/>
                  </a:lnTo>
                  <a:lnTo>
                    <a:pt x="5193" y="6302"/>
                  </a:lnTo>
                  <a:close/>
                  <a:moveTo>
                    <a:pt x="5200" y="6296"/>
                  </a:moveTo>
                  <a:lnTo>
                    <a:pt x="5216" y="6287"/>
                  </a:lnTo>
                  <a:lnTo>
                    <a:pt x="5230" y="6316"/>
                  </a:lnTo>
                  <a:lnTo>
                    <a:pt x="5214" y="6324"/>
                  </a:lnTo>
                  <a:lnTo>
                    <a:pt x="5200" y="6296"/>
                  </a:lnTo>
                  <a:close/>
                  <a:moveTo>
                    <a:pt x="5237" y="6308"/>
                  </a:moveTo>
                  <a:lnTo>
                    <a:pt x="5235" y="6313"/>
                  </a:lnTo>
                  <a:lnTo>
                    <a:pt x="5230" y="6316"/>
                  </a:lnTo>
                  <a:lnTo>
                    <a:pt x="5223" y="6302"/>
                  </a:lnTo>
                  <a:lnTo>
                    <a:pt x="5237" y="6308"/>
                  </a:lnTo>
                  <a:close/>
                  <a:moveTo>
                    <a:pt x="5209" y="6295"/>
                  </a:moveTo>
                  <a:lnTo>
                    <a:pt x="5216" y="6279"/>
                  </a:lnTo>
                  <a:lnTo>
                    <a:pt x="5245" y="6292"/>
                  </a:lnTo>
                  <a:lnTo>
                    <a:pt x="5237" y="6308"/>
                  </a:lnTo>
                  <a:lnTo>
                    <a:pt x="5209" y="6295"/>
                  </a:lnTo>
                  <a:close/>
                  <a:moveTo>
                    <a:pt x="5216" y="6279"/>
                  </a:moveTo>
                  <a:lnTo>
                    <a:pt x="5218" y="6276"/>
                  </a:lnTo>
                  <a:lnTo>
                    <a:pt x="5220" y="6274"/>
                  </a:lnTo>
                  <a:lnTo>
                    <a:pt x="5231" y="6286"/>
                  </a:lnTo>
                  <a:lnTo>
                    <a:pt x="5216" y="6279"/>
                  </a:lnTo>
                  <a:close/>
                  <a:moveTo>
                    <a:pt x="5220" y="6274"/>
                  </a:moveTo>
                  <a:lnTo>
                    <a:pt x="5227" y="6267"/>
                  </a:lnTo>
                  <a:lnTo>
                    <a:pt x="5251" y="6289"/>
                  </a:lnTo>
                  <a:lnTo>
                    <a:pt x="5242" y="6297"/>
                  </a:lnTo>
                  <a:lnTo>
                    <a:pt x="5220" y="6274"/>
                  </a:lnTo>
                  <a:close/>
                  <a:moveTo>
                    <a:pt x="5227" y="6267"/>
                  </a:moveTo>
                  <a:lnTo>
                    <a:pt x="5243" y="6251"/>
                  </a:lnTo>
                  <a:lnTo>
                    <a:pt x="5267" y="6273"/>
                  </a:lnTo>
                  <a:lnTo>
                    <a:pt x="5251" y="6289"/>
                  </a:lnTo>
                  <a:lnTo>
                    <a:pt x="5227" y="6267"/>
                  </a:lnTo>
                  <a:close/>
                  <a:moveTo>
                    <a:pt x="5243" y="6251"/>
                  </a:moveTo>
                  <a:lnTo>
                    <a:pt x="5252" y="6242"/>
                  </a:lnTo>
                  <a:lnTo>
                    <a:pt x="5274" y="6265"/>
                  </a:lnTo>
                  <a:lnTo>
                    <a:pt x="5267" y="6273"/>
                  </a:lnTo>
                  <a:lnTo>
                    <a:pt x="5243" y="6251"/>
                  </a:lnTo>
                  <a:close/>
                  <a:moveTo>
                    <a:pt x="5252" y="6242"/>
                  </a:moveTo>
                  <a:lnTo>
                    <a:pt x="5268" y="6227"/>
                  </a:lnTo>
                  <a:lnTo>
                    <a:pt x="5290" y="6249"/>
                  </a:lnTo>
                  <a:lnTo>
                    <a:pt x="5274" y="6265"/>
                  </a:lnTo>
                  <a:lnTo>
                    <a:pt x="5252" y="6242"/>
                  </a:lnTo>
                  <a:close/>
                  <a:moveTo>
                    <a:pt x="5268" y="6227"/>
                  </a:moveTo>
                  <a:lnTo>
                    <a:pt x="5275" y="6218"/>
                  </a:lnTo>
                  <a:lnTo>
                    <a:pt x="5298" y="6241"/>
                  </a:lnTo>
                  <a:lnTo>
                    <a:pt x="5290" y="6249"/>
                  </a:lnTo>
                  <a:lnTo>
                    <a:pt x="5268" y="6227"/>
                  </a:lnTo>
                  <a:close/>
                  <a:moveTo>
                    <a:pt x="5275" y="6218"/>
                  </a:moveTo>
                  <a:lnTo>
                    <a:pt x="5278" y="6217"/>
                  </a:lnTo>
                  <a:lnTo>
                    <a:pt x="5280" y="6216"/>
                  </a:lnTo>
                  <a:lnTo>
                    <a:pt x="5287" y="6230"/>
                  </a:lnTo>
                  <a:lnTo>
                    <a:pt x="5275" y="6218"/>
                  </a:lnTo>
                  <a:close/>
                  <a:moveTo>
                    <a:pt x="5280" y="6216"/>
                  </a:moveTo>
                  <a:lnTo>
                    <a:pt x="5296" y="6207"/>
                  </a:lnTo>
                  <a:lnTo>
                    <a:pt x="5310" y="6236"/>
                  </a:lnTo>
                  <a:lnTo>
                    <a:pt x="5294" y="6244"/>
                  </a:lnTo>
                  <a:lnTo>
                    <a:pt x="5280" y="6216"/>
                  </a:lnTo>
                  <a:close/>
                  <a:moveTo>
                    <a:pt x="5317" y="6228"/>
                  </a:moveTo>
                  <a:lnTo>
                    <a:pt x="5315" y="6233"/>
                  </a:lnTo>
                  <a:lnTo>
                    <a:pt x="5310" y="6236"/>
                  </a:lnTo>
                  <a:lnTo>
                    <a:pt x="5303" y="6222"/>
                  </a:lnTo>
                  <a:lnTo>
                    <a:pt x="5317" y="6228"/>
                  </a:lnTo>
                  <a:close/>
                  <a:moveTo>
                    <a:pt x="5289" y="6215"/>
                  </a:moveTo>
                  <a:lnTo>
                    <a:pt x="5296" y="6199"/>
                  </a:lnTo>
                  <a:lnTo>
                    <a:pt x="5325" y="6214"/>
                  </a:lnTo>
                  <a:lnTo>
                    <a:pt x="5317" y="6228"/>
                  </a:lnTo>
                  <a:lnTo>
                    <a:pt x="5289" y="6215"/>
                  </a:lnTo>
                  <a:close/>
                  <a:moveTo>
                    <a:pt x="5296" y="6199"/>
                  </a:moveTo>
                  <a:lnTo>
                    <a:pt x="5298" y="6196"/>
                  </a:lnTo>
                  <a:lnTo>
                    <a:pt x="5300" y="6195"/>
                  </a:lnTo>
                  <a:lnTo>
                    <a:pt x="5311" y="6206"/>
                  </a:lnTo>
                  <a:lnTo>
                    <a:pt x="5296" y="6199"/>
                  </a:lnTo>
                  <a:close/>
                  <a:moveTo>
                    <a:pt x="5300" y="6195"/>
                  </a:moveTo>
                  <a:lnTo>
                    <a:pt x="5307" y="6186"/>
                  </a:lnTo>
                  <a:lnTo>
                    <a:pt x="5330" y="6209"/>
                  </a:lnTo>
                  <a:lnTo>
                    <a:pt x="5322" y="6217"/>
                  </a:lnTo>
                  <a:lnTo>
                    <a:pt x="5300" y="6195"/>
                  </a:lnTo>
                  <a:close/>
                  <a:moveTo>
                    <a:pt x="5307" y="6186"/>
                  </a:moveTo>
                  <a:lnTo>
                    <a:pt x="5323" y="6170"/>
                  </a:lnTo>
                  <a:lnTo>
                    <a:pt x="5346" y="6193"/>
                  </a:lnTo>
                  <a:lnTo>
                    <a:pt x="5330" y="6209"/>
                  </a:lnTo>
                  <a:lnTo>
                    <a:pt x="5307" y="6186"/>
                  </a:lnTo>
                  <a:close/>
                  <a:moveTo>
                    <a:pt x="5323" y="6170"/>
                  </a:moveTo>
                  <a:lnTo>
                    <a:pt x="5323" y="6170"/>
                  </a:lnTo>
                  <a:lnTo>
                    <a:pt x="5335" y="6182"/>
                  </a:lnTo>
                  <a:lnTo>
                    <a:pt x="5323" y="6170"/>
                  </a:lnTo>
                  <a:close/>
                  <a:moveTo>
                    <a:pt x="5323" y="6170"/>
                  </a:moveTo>
                  <a:lnTo>
                    <a:pt x="5332" y="6163"/>
                  </a:lnTo>
                  <a:lnTo>
                    <a:pt x="5354" y="6185"/>
                  </a:lnTo>
                  <a:lnTo>
                    <a:pt x="5346" y="6193"/>
                  </a:lnTo>
                  <a:lnTo>
                    <a:pt x="5323" y="6170"/>
                  </a:lnTo>
                  <a:close/>
                  <a:moveTo>
                    <a:pt x="5354" y="6185"/>
                  </a:moveTo>
                  <a:lnTo>
                    <a:pt x="5354" y="6185"/>
                  </a:lnTo>
                  <a:lnTo>
                    <a:pt x="5343" y="6174"/>
                  </a:lnTo>
                  <a:lnTo>
                    <a:pt x="5354" y="6185"/>
                  </a:lnTo>
                  <a:close/>
                  <a:moveTo>
                    <a:pt x="5332" y="6163"/>
                  </a:moveTo>
                  <a:lnTo>
                    <a:pt x="5348" y="6147"/>
                  </a:lnTo>
                  <a:lnTo>
                    <a:pt x="5370" y="6169"/>
                  </a:lnTo>
                  <a:lnTo>
                    <a:pt x="5354" y="6185"/>
                  </a:lnTo>
                  <a:lnTo>
                    <a:pt x="5332" y="6163"/>
                  </a:lnTo>
                  <a:close/>
                  <a:moveTo>
                    <a:pt x="5373" y="6166"/>
                  </a:moveTo>
                  <a:lnTo>
                    <a:pt x="5372" y="6168"/>
                  </a:lnTo>
                  <a:lnTo>
                    <a:pt x="5370" y="6169"/>
                  </a:lnTo>
                  <a:lnTo>
                    <a:pt x="5359" y="6158"/>
                  </a:lnTo>
                  <a:lnTo>
                    <a:pt x="5373" y="6166"/>
                  </a:lnTo>
                  <a:close/>
                  <a:moveTo>
                    <a:pt x="5344" y="6151"/>
                  </a:moveTo>
                  <a:lnTo>
                    <a:pt x="5353" y="6135"/>
                  </a:lnTo>
                  <a:lnTo>
                    <a:pt x="5381" y="6150"/>
                  </a:lnTo>
                  <a:lnTo>
                    <a:pt x="5373" y="6166"/>
                  </a:lnTo>
                  <a:lnTo>
                    <a:pt x="5344" y="6151"/>
                  </a:lnTo>
                  <a:close/>
                  <a:moveTo>
                    <a:pt x="5353" y="6135"/>
                  </a:moveTo>
                  <a:lnTo>
                    <a:pt x="5356" y="6130"/>
                  </a:lnTo>
                  <a:lnTo>
                    <a:pt x="5359" y="6127"/>
                  </a:lnTo>
                  <a:lnTo>
                    <a:pt x="5367" y="6142"/>
                  </a:lnTo>
                  <a:lnTo>
                    <a:pt x="5353" y="6135"/>
                  </a:lnTo>
                  <a:close/>
                  <a:moveTo>
                    <a:pt x="5359" y="6127"/>
                  </a:moveTo>
                  <a:lnTo>
                    <a:pt x="5375" y="6120"/>
                  </a:lnTo>
                  <a:lnTo>
                    <a:pt x="5390" y="6148"/>
                  </a:lnTo>
                  <a:lnTo>
                    <a:pt x="5374" y="6156"/>
                  </a:lnTo>
                  <a:lnTo>
                    <a:pt x="5359" y="6127"/>
                  </a:lnTo>
                  <a:close/>
                  <a:moveTo>
                    <a:pt x="5397" y="6141"/>
                  </a:moveTo>
                  <a:lnTo>
                    <a:pt x="5395" y="6146"/>
                  </a:lnTo>
                  <a:lnTo>
                    <a:pt x="5390" y="6148"/>
                  </a:lnTo>
                  <a:lnTo>
                    <a:pt x="5383" y="6134"/>
                  </a:lnTo>
                  <a:lnTo>
                    <a:pt x="5397" y="6141"/>
                  </a:lnTo>
                  <a:close/>
                  <a:moveTo>
                    <a:pt x="5369" y="6126"/>
                  </a:moveTo>
                  <a:lnTo>
                    <a:pt x="5376" y="6110"/>
                  </a:lnTo>
                  <a:lnTo>
                    <a:pt x="5405" y="6125"/>
                  </a:lnTo>
                  <a:lnTo>
                    <a:pt x="5397" y="6141"/>
                  </a:lnTo>
                  <a:lnTo>
                    <a:pt x="5369" y="6126"/>
                  </a:lnTo>
                  <a:close/>
                  <a:moveTo>
                    <a:pt x="5376" y="6110"/>
                  </a:moveTo>
                  <a:lnTo>
                    <a:pt x="5378" y="6108"/>
                  </a:lnTo>
                  <a:lnTo>
                    <a:pt x="5380" y="6106"/>
                  </a:lnTo>
                  <a:lnTo>
                    <a:pt x="5391" y="6117"/>
                  </a:lnTo>
                  <a:lnTo>
                    <a:pt x="5376" y="6110"/>
                  </a:lnTo>
                  <a:close/>
                  <a:moveTo>
                    <a:pt x="5380" y="6106"/>
                  </a:moveTo>
                  <a:lnTo>
                    <a:pt x="5388" y="6099"/>
                  </a:lnTo>
                  <a:lnTo>
                    <a:pt x="5410" y="6121"/>
                  </a:lnTo>
                  <a:lnTo>
                    <a:pt x="5402" y="6129"/>
                  </a:lnTo>
                  <a:lnTo>
                    <a:pt x="5380" y="6106"/>
                  </a:lnTo>
                  <a:close/>
                  <a:moveTo>
                    <a:pt x="5388" y="6099"/>
                  </a:moveTo>
                  <a:lnTo>
                    <a:pt x="5404" y="6083"/>
                  </a:lnTo>
                  <a:lnTo>
                    <a:pt x="5426" y="6105"/>
                  </a:lnTo>
                  <a:lnTo>
                    <a:pt x="5410" y="6121"/>
                  </a:lnTo>
                  <a:lnTo>
                    <a:pt x="5388" y="6099"/>
                  </a:lnTo>
                  <a:close/>
                  <a:moveTo>
                    <a:pt x="5404" y="6083"/>
                  </a:moveTo>
                  <a:lnTo>
                    <a:pt x="5412" y="6074"/>
                  </a:lnTo>
                  <a:lnTo>
                    <a:pt x="5434" y="6097"/>
                  </a:lnTo>
                  <a:lnTo>
                    <a:pt x="5426" y="6105"/>
                  </a:lnTo>
                  <a:lnTo>
                    <a:pt x="5404" y="6083"/>
                  </a:lnTo>
                  <a:close/>
                  <a:moveTo>
                    <a:pt x="5412" y="6074"/>
                  </a:moveTo>
                  <a:lnTo>
                    <a:pt x="5428" y="6058"/>
                  </a:lnTo>
                  <a:lnTo>
                    <a:pt x="5450" y="6081"/>
                  </a:lnTo>
                  <a:lnTo>
                    <a:pt x="5434" y="6097"/>
                  </a:lnTo>
                  <a:lnTo>
                    <a:pt x="5412" y="6074"/>
                  </a:lnTo>
                  <a:close/>
                  <a:moveTo>
                    <a:pt x="5450" y="6081"/>
                  </a:moveTo>
                  <a:lnTo>
                    <a:pt x="5450" y="6081"/>
                  </a:lnTo>
                  <a:lnTo>
                    <a:pt x="5439" y="6069"/>
                  </a:lnTo>
                  <a:lnTo>
                    <a:pt x="5450" y="6081"/>
                  </a:lnTo>
                  <a:close/>
                  <a:moveTo>
                    <a:pt x="5428" y="6058"/>
                  </a:moveTo>
                  <a:lnTo>
                    <a:pt x="5436" y="6051"/>
                  </a:lnTo>
                  <a:lnTo>
                    <a:pt x="5458" y="6073"/>
                  </a:lnTo>
                  <a:lnTo>
                    <a:pt x="5450" y="6081"/>
                  </a:lnTo>
                  <a:lnTo>
                    <a:pt x="5428" y="6058"/>
                  </a:lnTo>
                  <a:close/>
                  <a:moveTo>
                    <a:pt x="5436" y="6051"/>
                  </a:moveTo>
                  <a:lnTo>
                    <a:pt x="5436" y="6051"/>
                  </a:lnTo>
                  <a:lnTo>
                    <a:pt x="5447" y="6062"/>
                  </a:lnTo>
                  <a:lnTo>
                    <a:pt x="5436" y="6051"/>
                  </a:lnTo>
                  <a:close/>
                  <a:moveTo>
                    <a:pt x="5436" y="6051"/>
                  </a:moveTo>
                  <a:lnTo>
                    <a:pt x="5452" y="6035"/>
                  </a:lnTo>
                  <a:lnTo>
                    <a:pt x="5474" y="6057"/>
                  </a:lnTo>
                  <a:lnTo>
                    <a:pt x="5458" y="6073"/>
                  </a:lnTo>
                  <a:lnTo>
                    <a:pt x="5436" y="6051"/>
                  </a:lnTo>
                  <a:close/>
                  <a:moveTo>
                    <a:pt x="5452" y="6035"/>
                  </a:moveTo>
                  <a:lnTo>
                    <a:pt x="5459" y="6026"/>
                  </a:lnTo>
                  <a:lnTo>
                    <a:pt x="5482" y="6050"/>
                  </a:lnTo>
                  <a:lnTo>
                    <a:pt x="5474" y="6057"/>
                  </a:lnTo>
                  <a:lnTo>
                    <a:pt x="5452" y="6035"/>
                  </a:lnTo>
                  <a:close/>
                  <a:moveTo>
                    <a:pt x="5485" y="6045"/>
                  </a:moveTo>
                  <a:lnTo>
                    <a:pt x="5484" y="6047"/>
                  </a:lnTo>
                  <a:lnTo>
                    <a:pt x="5482" y="6050"/>
                  </a:lnTo>
                  <a:lnTo>
                    <a:pt x="5471" y="6037"/>
                  </a:lnTo>
                  <a:lnTo>
                    <a:pt x="5485" y="6045"/>
                  </a:lnTo>
                  <a:close/>
                  <a:moveTo>
                    <a:pt x="5456" y="6031"/>
                  </a:moveTo>
                  <a:lnTo>
                    <a:pt x="5465" y="6015"/>
                  </a:lnTo>
                  <a:lnTo>
                    <a:pt x="5493" y="6029"/>
                  </a:lnTo>
                  <a:lnTo>
                    <a:pt x="5485" y="6045"/>
                  </a:lnTo>
                  <a:lnTo>
                    <a:pt x="5456" y="6031"/>
                  </a:lnTo>
                  <a:close/>
                  <a:moveTo>
                    <a:pt x="5465" y="6015"/>
                  </a:moveTo>
                  <a:lnTo>
                    <a:pt x="5466" y="6013"/>
                  </a:lnTo>
                  <a:lnTo>
                    <a:pt x="5468" y="6010"/>
                  </a:lnTo>
                  <a:lnTo>
                    <a:pt x="5479" y="6021"/>
                  </a:lnTo>
                  <a:lnTo>
                    <a:pt x="5465" y="6015"/>
                  </a:lnTo>
                  <a:close/>
                  <a:moveTo>
                    <a:pt x="5468" y="6010"/>
                  </a:moveTo>
                  <a:lnTo>
                    <a:pt x="5484" y="5994"/>
                  </a:lnTo>
                  <a:lnTo>
                    <a:pt x="5506" y="6018"/>
                  </a:lnTo>
                  <a:lnTo>
                    <a:pt x="5490" y="6034"/>
                  </a:lnTo>
                  <a:lnTo>
                    <a:pt x="5468" y="6010"/>
                  </a:lnTo>
                  <a:close/>
                  <a:moveTo>
                    <a:pt x="5484" y="5994"/>
                  </a:moveTo>
                  <a:lnTo>
                    <a:pt x="5491" y="5987"/>
                  </a:lnTo>
                  <a:lnTo>
                    <a:pt x="5514" y="6009"/>
                  </a:lnTo>
                  <a:lnTo>
                    <a:pt x="5506" y="6018"/>
                  </a:lnTo>
                  <a:lnTo>
                    <a:pt x="5484" y="5994"/>
                  </a:lnTo>
                  <a:close/>
                  <a:moveTo>
                    <a:pt x="5491" y="5987"/>
                  </a:moveTo>
                  <a:lnTo>
                    <a:pt x="5507" y="5971"/>
                  </a:lnTo>
                  <a:lnTo>
                    <a:pt x="5530" y="5993"/>
                  </a:lnTo>
                  <a:lnTo>
                    <a:pt x="5514" y="6009"/>
                  </a:lnTo>
                  <a:lnTo>
                    <a:pt x="5491" y="5987"/>
                  </a:lnTo>
                  <a:close/>
                  <a:moveTo>
                    <a:pt x="5507" y="5971"/>
                  </a:moveTo>
                  <a:lnTo>
                    <a:pt x="5516" y="5962"/>
                  </a:lnTo>
                  <a:lnTo>
                    <a:pt x="5538" y="5986"/>
                  </a:lnTo>
                  <a:lnTo>
                    <a:pt x="5530" y="5993"/>
                  </a:lnTo>
                  <a:lnTo>
                    <a:pt x="5507" y="5971"/>
                  </a:lnTo>
                  <a:close/>
                  <a:moveTo>
                    <a:pt x="5516" y="5962"/>
                  </a:moveTo>
                  <a:lnTo>
                    <a:pt x="5532" y="5946"/>
                  </a:lnTo>
                  <a:lnTo>
                    <a:pt x="5554" y="5970"/>
                  </a:lnTo>
                  <a:lnTo>
                    <a:pt x="5538" y="5986"/>
                  </a:lnTo>
                  <a:lnTo>
                    <a:pt x="5516" y="5962"/>
                  </a:lnTo>
                  <a:close/>
                  <a:moveTo>
                    <a:pt x="5557" y="5965"/>
                  </a:moveTo>
                  <a:lnTo>
                    <a:pt x="5556" y="5967"/>
                  </a:lnTo>
                  <a:lnTo>
                    <a:pt x="5554" y="5970"/>
                  </a:lnTo>
                  <a:lnTo>
                    <a:pt x="5543" y="5957"/>
                  </a:lnTo>
                  <a:lnTo>
                    <a:pt x="5557" y="5965"/>
                  </a:lnTo>
                  <a:close/>
                  <a:moveTo>
                    <a:pt x="5529" y="5951"/>
                  </a:moveTo>
                  <a:lnTo>
                    <a:pt x="5537" y="5935"/>
                  </a:lnTo>
                  <a:lnTo>
                    <a:pt x="5565" y="5949"/>
                  </a:lnTo>
                  <a:lnTo>
                    <a:pt x="5557" y="5965"/>
                  </a:lnTo>
                  <a:lnTo>
                    <a:pt x="5529" y="5951"/>
                  </a:lnTo>
                  <a:close/>
                  <a:moveTo>
                    <a:pt x="5537" y="5935"/>
                  </a:moveTo>
                  <a:lnTo>
                    <a:pt x="5539" y="5930"/>
                  </a:lnTo>
                  <a:lnTo>
                    <a:pt x="5544" y="5928"/>
                  </a:lnTo>
                  <a:lnTo>
                    <a:pt x="5551" y="5941"/>
                  </a:lnTo>
                  <a:lnTo>
                    <a:pt x="5537" y="5935"/>
                  </a:lnTo>
                  <a:close/>
                  <a:moveTo>
                    <a:pt x="5544" y="5928"/>
                  </a:moveTo>
                  <a:lnTo>
                    <a:pt x="5560" y="5919"/>
                  </a:lnTo>
                  <a:lnTo>
                    <a:pt x="5573" y="5948"/>
                  </a:lnTo>
                  <a:lnTo>
                    <a:pt x="5557" y="5956"/>
                  </a:lnTo>
                  <a:lnTo>
                    <a:pt x="5544" y="5928"/>
                  </a:lnTo>
                  <a:close/>
                  <a:moveTo>
                    <a:pt x="5581" y="5941"/>
                  </a:moveTo>
                  <a:lnTo>
                    <a:pt x="5578" y="5946"/>
                  </a:lnTo>
                  <a:lnTo>
                    <a:pt x="5573" y="5948"/>
                  </a:lnTo>
                  <a:lnTo>
                    <a:pt x="5567" y="5934"/>
                  </a:lnTo>
                  <a:lnTo>
                    <a:pt x="5581" y="5941"/>
                  </a:lnTo>
                  <a:close/>
                  <a:moveTo>
                    <a:pt x="5553" y="5927"/>
                  </a:moveTo>
                  <a:lnTo>
                    <a:pt x="5561" y="5911"/>
                  </a:lnTo>
                  <a:lnTo>
                    <a:pt x="5589" y="5925"/>
                  </a:lnTo>
                  <a:lnTo>
                    <a:pt x="5581" y="5941"/>
                  </a:lnTo>
                  <a:lnTo>
                    <a:pt x="5553" y="5927"/>
                  </a:lnTo>
                  <a:close/>
                  <a:moveTo>
                    <a:pt x="5561" y="5911"/>
                  </a:moveTo>
                  <a:lnTo>
                    <a:pt x="5569" y="5895"/>
                  </a:lnTo>
                  <a:lnTo>
                    <a:pt x="5597" y="5909"/>
                  </a:lnTo>
                  <a:lnTo>
                    <a:pt x="5589" y="5925"/>
                  </a:lnTo>
                  <a:lnTo>
                    <a:pt x="5561" y="5911"/>
                  </a:lnTo>
                  <a:close/>
                  <a:moveTo>
                    <a:pt x="5569" y="5895"/>
                  </a:moveTo>
                  <a:lnTo>
                    <a:pt x="5571" y="5890"/>
                  </a:lnTo>
                  <a:lnTo>
                    <a:pt x="5576" y="5887"/>
                  </a:lnTo>
                  <a:lnTo>
                    <a:pt x="5583" y="5902"/>
                  </a:lnTo>
                  <a:lnTo>
                    <a:pt x="5569" y="5895"/>
                  </a:lnTo>
                  <a:close/>
                  <a:moveTo>
                    <a:pt x="5576" y="5887"/>
                  </a:moveTo>
                  <a:lnTo>
                    <a:pt x="5592" y="5880"/>
                  </a:lnTo>
                  <a:lnTo>
                    <a:pt x="5606" y="5908"/>
                  </a:lnTo>
                  <a:lnTo>
                    <a:pt x="5589" y="5915"/>
                  </a:lnTo>
                  <a:lnTo>
                    <a:pt x="5576" y="5887"/>
                  </a:lnTo>
                  <a:close/>
                  <a:moveTo>
                    <a:pt x="5613" y="5901"/>
                  </a:moveTo>
                  <a:lnTo>
                    <a:pt x="5610" y="5906"/>
                  </a:lnTo>
                  <a:lnTo>
                    <a:pt x="5606" y="5908"/>
                  </a:lnTo>
                  <a:lnTo>
                    <a:pt x="5599" y="5893"/>
                  </a:lnTo>
                  <a:lnTo>
                    <a:pt x="5613" y="5901"/>
                  </a:lnTo>
                  <a:close/>
                  <a:moveTo>
                    <a:pt x="5585" y="5887"/>
                  </a:moveTo>
                  <a:lnTo>
                    <a:pt x="5593" y="5871"/>
                  </a:lnTo>
                  <a:lnTo>
                    <a:pt x="5622" y="5885"/>
                  </a:lnTo>
                  <a:lnTo>
                    <a:pt x="5613" y="5901"/>
                  </a:lnTo>
                  <a:lnTo>
                    <a:pt x="5585" y="5887"/>
                  </a:lnTo>
                  <a:close/>
                  <a:moveTo>
                    <a:pt x="5593" y="5871"/>
                  </a:moveTo>
                  <a:lnTo>
                    <a:pt x="5594" y="5869"/>
                  </a:lnTo>
                  <a:lnTo>
                    <a:pt x="5596" y="5866"/>
                  </a:lnTo>
                  <a:lnTo>
                    <a:pt x="5607" y="5877"/>
                  </a:lnTo>
                  <a:lnTo>
                    <a:pt x="5593" y="5871"/>
                  </a:lnTo>
                  <a:close/>
                  <a:moveTo>
                    <a:pt x="5596" y="5866"/>
                  </a:moveTo>
                  <a:lnTo>
                    <a:pt x="5612" y="5850"/>
                  </a:lnTo>
                  <a:lnTo>
                    <a:pt x="5634" y="5874"/>
                  </a:lnTo>
                  <a:lnTo>
                    <a:pt x="5618" y="5890"/>
                  </a:lnTo>
                  <a:lnTo>
                    <a:pt x="5596" y="5866"/>
                  </a:lnTo>
                  <a:close/>
                  <a:moveTo>
                    <a:pt x="5612" y="5850"/>
                  </a:moveTo>
                  <a:lnTo>
                    <a:pt x="5619" y="5843"/>
                  </a:lnTo>
                  <a:lnTo>
                    <a:pt x="5642" y="5865"/>
                  </a:lnTo>
                  <a:lnTo>
                    <a:pt x="5634" y="5874"/>
                  </a:lnTo>
                  <a:lnTo>
                    <a:pt x="5612" y="5850"/>
                  </a:lnTo>
                  <a:close/>
                  <a:moveTo>
                    <a:pt x="5619" y="5843"/>
                  </a:moveTo>
                  <a:lnTo>
                    <a:pt x="5635" y="5827"/>
                  </a:lnTo>
                  <a:lnTo>
                    <a:pt x="5658" y="5849"/>
                  </a:lnTo>
                  <a:lnTo>
                    <a:pt x="5642" y="5865"/>
                  </a:lnTo>
                  <a:lnTo>
                    <a:pt x="5619" y="5843"/>
                  </a:lnTo>
                  <a:close/>
                  <a:moveTo>
                    <a:pt x="5661" y="5845"/>
                  </a:moveTo>
                  <a:lnTo>
                    <a:pt x="5660" y="5848"/>
                  </a:lnTo>
                  <a:lnTo>
                    <a:pt x="5658" y="5849"/>
                  </a:lnTo>
                  <a:lnTo>
                    <a:pt x="5647" y="5838"/>
                  </a:lnTo>
                  <a:lnTo>
                    <a:pt x="5661" y="5845"/>
                  </a:lnTo>
                  <a:close/>
                  <a:moveTo>
                    <a:pt x="5633" y="5830"/>
                  </a:moveTo>
                  <a:lnTo>
                    <a:pt x="5640" y="5814"/>
                  </a:lnTo>
                  <a:lnTo>
                    <a:pt x="5670" y="5829"/>
                  </a:lnTo>
                  <a:lnTo>
                    <a:pt x="5661" y="5845"/>
                  </a:lnTo>
                  <a:lnTo>
                    <a:pt x="5633" y="5830"/>
                  </a:lnTo>
                  <a:close/>
                  <a:moveTo>
                    <a:pt x="5640" y="5814"/>
                  </a:moveTo>
                  <a:lnTo>
                    <a:pt x="5642" y="5812"/>
                  </a:lnTo>
                  <a:lnTo>
                    <a:pt x="5644" y="5811"/>
                  </a:lnTo>
                  <a:lnTo>
                    <a:pt x="5655" y="5822"/>
                  </a:lnTo>
                  <a:lnTo>
                    <a:pt x="5640" y="5814"/>
                  </a:lnTo>
                  <a:close/>
                  <a:moveTo>
                    <a:pt x="5644" y="5811"/>
                  </a:moveTo>
                  <a:lnTo>
                    <a:pt x="5651" y="5802"/>
                  </a:lnTo>
                  <a:lnTo>
                    <a:pt x="5674" y="5826"/>
                  </a:lnTo>
                  <a:lnTo>
                    <a:pt x="5666" y="5833"/>
                  </a:lnTo>
                  <a:lnTo>
                    <a:pt x="5644" y="5811"/>
                  </a:lnTo>
                  <a:close/>
                  <a:moveTo>
                    <a:pt x="5651" y="5802"/>
                  </a:moveTo>
                  <a:lnTo>
                    <a:pt x="5667" y="5786"/>
                  </a:lnTo>
                  <a:lnTo>
                    <a:pt x="5690" y="5810"/>
                  </a:lnTo>
                  <a:lnTo>
                    <a:pt x="5674" y="5826"/>
                  </a:lnTo>
                  <a:lnTo>
                    <a:pt x="5651" y="5802"/>
                  </a:lnTo>
                  <a:close/>
                  <a:moveTo>
                    <a:pt x="5693" y="5805"/>
                  </a:moveTo>
                  <a:lnTo>
                    <a:pt x="5692" y="5807"/>
                  </a:lnTo>
                  <a:lnTo>
                    <a:pt x="5690" y="5810"/>
                  </a:lnTo>
                  <a:lnTo>
                    <a:pt x="5679" y="5797"/>
                  </a:lnTo>
                  <a:lnTo>
                    <a:pt x="5693" y="5805"/>
                  </a:lnTo>
                  <a:close/>
                  <a:moveTo>
                    <a:pt x="5665" y="5791"/>
                  </a:moveTo>
                  <a:lnTo>
                    <a:pt x="5672" y="5775"/>
                  </a:lnTo>
                  <a:lnTo>
                    <a:pt x="5702" y="5789"/>
                  </a:lnTo>
                  <a:lnTo>
                    <a:pt x="5693" y="5805"/>
                  </a:lnTo>
                  <a:lnTo>
                    <a:pt x="5665" y="5791"/>
                  </a:lnTo>
                  <a:close/>
                  <a:moveTo>
                    <a:pt x="5672" y="5775"/>
                  </a:moveTo>
                  <a:lnTo>
                    <a:pt x="5674" y="5770"/>
                  </a:lnTo>
                  <a:lnTo>
                    <a:pt x="5679" y="5768"/>
                  </a:lnTo>
                  <a:lnTo>
                    <a:pt x="5687" y="5782"/>
                  </a:lnTo>
                  <a:lnTo>
                    <a:pt x="5672" y="5775"/>
                  </a:lnTo>
                  <a:close/>
                  <a:moveTo>
                    <a:pt x="5679" y="5768"/>
                  </a:moveTo>
                  <a:lnTo>
                    <a:pt x="5695" y="5759"/>
                  </a:lnTo>
                  <a:lnTo>
                    <a:pt x="5710" y="5789"/>
                  </a:lnTo>
                  <a:lnTo>
                    <a:pt x="5694" y="5796"/>
                  </a:lnTo>
                  <a:lnTo>
                    <a:pt x="5679" y="5768"/>
                  </a:lnTo>
                  <a:close/>
                  <a:moveTo>
                    <a:pt x="5718" y="5781"/>
                  </a:moveTo>
                  <a:lnTo>
                    <a:pt x="5715" y="5786"/>
                  </a:lnTo>
                  <a:lnTo>
                    <a:pt x="5710" y="5789"/>
                  </a:lnTo>
                  <a:lnTo>
                    <a:pt x="5703" y="5774"/>
                  </a:lnTo>
                  <a:lnTo>
                    <a:pt x="5718" y="5781"/>
                  </a:lnTo>
                  <a:close/>
                  <a:moveTo>
                    <a:pt x="5688" y="5766"/>
                  </a:moveTo>
                  <a:lnTo>
                    <a:pt x="5697" y="5750"/>
                  </a:lnTo>
                  <a:lnTo>
                    <a:pt x="5725" y="5765"/>
                  </a:lnTo>
                  <a:lnTo>
                    <a:pt x="5718" y="5781"/>
                  </a:lnTo>
                  <a:lnTo>
                    <a:pt x="5688" y="5766"/>
                  </a:lnTo>
                  <a:close/>
                  <a:moveTo>
                    <a:pt x="5697" y="5750"/>
                  </a:moveTo>
                  <a:lnTo>
                    <a:pt x="5698" y="5748"/>
                  </a:lnTo>
                  <a:lnTo>
                    <a:pt x="5699" y="5747"/>
                  </a:lnTo>
                  <a:lnTo>
                    <a:pt x="5711" y="5758"/>
                  </a:lnTo>
                  <a:lnTo>
                    <a:pt x="5697" y="5750"/>
                  </a:lnTo>
                  <a:close/>
                  <a:moveTo>
                    <a:pt x="5699" y="5747"/>
                  </a:moveTo>
                  <a:lnTo>
                    <a:pt x="5715" y="5731"/>
                  </a:lnTo>
                  <a:lnTo>
                    <a:pt x="5739" y="5753"/>
                  </a:lnTo>
                  <a:lnTo>
                    <a:pt x="5722" y="5769"/>
                  </a:lnTo>
                  <a:lnTo>
                    <a:pt x="5699" y="5747"/>
                  </a:lnTo>
                  <a:close/>
                  <a:moveTo>
                    <a:pt x="5739" y="5753"/>
                  </a:moveTo>
                  <a:lnTo>
                    <a:pt x="5739" y="5753"/>
                  </a:lnTo>
                  <a:lnTo>
                    <a:pt x="5727" y="5742"/>
                  </a:lnTo>
                  <a:lnTo>
                    <a:pt x="5739" y="5753"/>
                  </a:lnTo>
                  <a:close/>
                  <a:moveTo>
                    <a:pt x="5715" y="5731"/>
                  </a:moveTo>
                  <a:lnTo>
                    <a:pt x="5724" y="5722"/>
                  </a:lnTo>
                  <a:lnTo>
                    <a:pt x="5746" y="5745"/>
                  </a:lnTo>
                  <a:lnTo>
                    <a:pt x="5739" y="5753"/>
                  </a:lnTo>
                  <a:lnTo>
                    <a:pt x="5715" y="5731"/>
                  </a:lnTo>
                  <a:close/>
                  <a:moveTo>
                    <a:pt x="5750" y="5741"/>
                  </a:moveTo>
                  <a:lnTo>
                    <a:pt x="5748" y="5743"/>
                  </a:lnTo>
                  <a:lnTo>
                    <a:pt x="5746" y="5745"/>
                  </a:lnTo>
                  <a:lnTo>
                    <a:pt x="5735" y="5734"/>
                  </a:lnTo>
                  <a:lnTo>
                    <a:pt x="5750" y="5741"/>
                  </a:lnTo>
                  <a:close/>
                  <a:moveTo>
                    <a:pt x="5720" y="5727"/>
                  </a:moveTo>
                  <a:lnTo>
                    <a:pt x="5729" y="5711"/>
                  </a:lnTo>
                  <a:lnTo>
                    <a:pt x="5757" y="5725"/>
                  </a:lnTo>
                  <a:lnTo>
                    <a:pt x="5750" y="5741"/>
                  </a:lnTo>
                  <a:lnTo>
                    <a:pt x="5720" y="5727"/>
                  </a:lnTo>
                  <a:close/>
                  <a:moveTo>
                    <a:pt x="5729" y="5711"/>
                  </a:moveTo>
                  <a:lnTo>
                    <a:pt x="5730" y="5709"/>
                  </a:lnTo>
                  <a:lnTo>
                    <a:pt x="5731" y="5706"/>
                  </a:lnTo>
                  <a:lnTo>
                    <a:pt x="5742" y="5718"/>
                  </a:lnTo>
                  <a:lnTo>
                    <a:pt x="5729" y="5711"/>
                  </a:lnTo>
                  <a:close/>
                  <a:moveTo>
                    <a:pt x="5731" y="5706"/>
                  </a:moveTo>
                  <a:lnTo>
                    <a:pt x="5747" y="5690"/>
                  </a:lnTo>
                  <a:lnTo>
                    <a:pt x="5771" y="5713"/>
                  </a:lnTo>
                  <a:lnTo>
                    <a:pt x="5755" y="5729"/>
                  </a:lnTo>
                  <a:lnTo>
                    <a:pt x="5731" y="5706"/>
                  </a:lnTo>
                  <a:close/>
                  <a:moveTo>
                    <a:pt x="5773" y="5709"/>
                  </a:moveTo>
                  <a:lnTo>
                    <a:pt x="5772" y="5711"/>
                  </a:lnTo>
                  <a:lnTo>
                    <a:pt x="5771" y="5713"/>
                  </a:lnTo>
                  <a:lnTo>
                    <a:pt x="5758" y="5702"/>
                  </a:lnTo>
                  <a:lnTo>
                    <a:pt x="5773" y="5709"/>
                  </a:lnTo>
                  <a:close/>
                  <a:moveTo>
                    <a:pt x="5745" y="5695"/>
                  </a:moveTo>
                  <a:lnTo>
                    <a:pt x="5752" y="5679"/>
                  </a:lnTo>
                  <a:lnTo>
                    <a:pt x="5782" y="5693"/>
                  </a:lnTo>
                  <a:lnTo>
                    <a:pt x="5773" y="5709"/>
                  </a:lnTo>
                  <a:lnTo>
                    <a:pt x="5745" y="5695"/>
                  </a:lnTo>
                  <a:close/>
                  <a:moveTo>
                    <a:pt x="5752" y="5679"/>
                  </a:moveTo>
                  <a:lnTo>
                    <a:pt x="5755" y="5674"/>
                  </a:lnTo>
                  <a:lnTo>
                    <a:pt x="5759" y="5672"/>
                  </a:lnTo>
                  <a:lnTo>
                    <a:pt x="5767" y="5686"/>
                  </a:lnTo>
                  <a:lnTo>
                    <a:pt x="5752" y="5679"/>
                  </a:lnTo>
                  <a:close/>
                  <a:moveTo>
                    <a:pt x="5759" y="5672"/>
                  </a:moveTo>
                  <a:lnTo>
                    <a:pt x="5775" y="5664"/>
                  </a:lnTo>
                  <a:lnTo>
                    <a:pt x="5790" y="5693"/>
                  </a:lnTo>
                  <a:lnTo>
                    <a:pt x="5774" y="5700"/>
                  </a:lnTo>
                  <a:lnTo>
                    <a:pt x="5759" y="5672"/>
                  </a:lnTo>
                  <a:close/>
                  <a:moveTo>
                    <a:pt x="5798" y="5685"/>
                  </a:moveTo>
                  <a:lnTo>
                    <a:pt x="5795" y="5690"/>
                  </a:lnTo>
                  <a:lnTo>
                    <a:pt x="5790" y="5693"/>
                  </a:lnTo>
                  <a:lnTo>
                    <a:pt x="5783" y="5678"/>
                  </a:lnTo>
                  <a:lnTo>
                    <a:pt x="5798" y="5685"/>
                  </a:lnTo>
                  <a:close/>
                  <a:moveTo>
                    <a:pt x="5768" y="5670"/>
                  </a:moveTo>
                  <a:lnTo>
                    <a:pt x="5777" y="5654"/>
                  </a:lnTo>
                  <a:lnTo>
                    <a:pt x="5805" y="5669"/>
                  </a:lnTo>
                  <a:lnTo>
                    <a:pt x="5798" y="5685"/>
                  </a:lnTo>
                  <a:lnTo>
                    <a:pt x="5768" y="5670"/>
                  </a:lnTo>
                  <a:close/>
                  <a:moveTo>
                    <a:pt x="5777" y="5654"/>
                  </a:moveTo>
                  <a:lnTo>
                    <a:pt x="5778" y="5652"/>
                  </a:lnTo>
                  <a:lnTo>
                    <a:pt x="5779" y="5651"/>
                  </a:lnTo>
                  <a:lnTo>
                    <a:pt x="5790" y="5662"/>
                  </a:lnTo>
                  <a:lnTo>
                    <a:pt x="5777" y="5654"/>
                  </a:lnTo>
                  <a:close/>
                  <a:moveTo>
                    <a:pt x="5779" y="5651"/>
                  </a:moveTo>
                  <a:lnTo>
                    <a:pt x="5795" y="5635"/>
                  </a:lnTo>
                  <a:lnTo>
                    <a:pt x="5819" y="5657"/>
                  </a:lnTo>
                  <a:lnTo>
                    <a:pt x="5803" y="5673"/>
                  </a:lnTo>
                  <a:lnTo>
                    <a:pt x="5779" y="5651"/>
                  </a:lnTo>
                  <a:close/>
                  <a:moveTo>
                    <a:pt x="5821" y="5653"/>
                  </a:moveTo>
                  <a:lnTo>
                    <a:pt x="5820" y="5656"/>
                  </a:lnTo>
                  <a:lnTo>
                    <a:pt x="5819" y="5657"/>
                  </a:lnTo>
                  <a:lnTo>
                    <a:pt x="5806" y="5646"/>
                  </a:lnTo>
                  <a:lnTo>
                    <a:pt x="5821" y="5653"/>
                  </a:lnTo>
                  <a:close/>
                  <a:moveTo>
                    <a:pt x="5793" y="5638"/>
                  </a:moveTo>
                  <a:lnTo>
                    <a:pt x="5800" y="5622"/>
                  </a:lnTo>
                  <a:lnTo>
                    <a:pt x="5830" y="5637"/>
                  </a:lnTo>
                  <a:lnTo>
                    <a:pt x="5821" y="5653"/>
                  </a:lnTo>
                  <a:lnTo>
                    <a:pt x="5793" y="5638"/>
                  </a:lnTo>
                  <a:close/>
                  <a:moveTo>
                    <a:pt x="5800" y="5622"/>
                  </a:moveTo>
                  <a:lnTo>
                    <a:pt x="5801" y="5620"/>
                  </a:lnTo>
                  <a:lnTo>
                    <a:pt x="5804" y="5619"/>
                  </a:lnTo>
                  <a:lnTo>
                    <a:pt x="5815" y="5630"/>
                  </a:lnTo>
                  <a:lnTo>
                    <a:pt x="5800" y="5622"/>
                  </a:lnTo>
                  <a:close/>
                  <a:moveTo>
                    <a:pt x="5804" y="5619"/>
                  </a:moveTo>
                  <a:lnTo>
                    <a:pt x="5811" y="5610"/>
                  </a:lnTo>
                  <a:lnTo>
                    <a:pt x="5835" y="5633"/>
                  </a:lnTo>
                  <a:lnTo>
                    <a:pt x="5826" y="5641"/>
                  </a:lnTo>
                  <a:lnTo>
                    <a:pt x="5804" y="5619"/>
                  </a:lnTo>
                  <a:close/>
                  <a:moveTo>
                    <a:pt x="5811" y="5610"/>
                  </a:moveTo>
                  <a:lnTo>
                    <a:pt x="5827" y="5594"/>
                  </a:lnTo>
                  <a:lnTo>
                    <a:pt x="5851" y="5617"/>
                  </a:lnTo>
                  <a:lnTo>
                    <a:pt x="5835" y="5633"/>
                  </a:lnTo>
                  <a:lnTo>
                    <a:pt x="5811" y="5610"/>
                  </a:lnTo>
                  <a:close/>
                  <a:moveTo>
                    <a:pt x="5853" y="5612"/>
                  </a:moveTo>
                  <a:lnTo>
                    <a:pt x="5852" y="5615"/>
                  </a:lnTo>
                  <a:lnTo>
                    <a:pt x="5851" y="5617"/>
                  </a:lnTo>
                  <a:lnTo>
                    <a:pt x="5838" y="5606"/>
                  </a:lnTo>
                  <a:lnTo>
                    <a:pt x="5853" y="5612"/>
                  </a:lnTo>
                  <a:close/>
                  <a:moveTo>
                    <a:pt x="5825" y="5599"/>
                  </a:moveTo>
                  <a:lnTo>
                    <a:pt x="5832" y="5583"/>
                  </a:lnTo>
                  <a:lnTo>
                    <a:pt x="5862" y="5596"/>
                  </a:lnTo>
                  <a:lnTo>
                    <a:pt x="5853" y="5612"/>
                  </a:lnTo>
                  <a:lnTo>
                    <a:pt x="5825" y="5599"/>
                  </a:lnTo>
                  <a:close/>
                  <a:moveTo>
                    <a:pt x="5832" y="5583"/>
                  </a:moveTo>
                  <a:lnTo>
                    <a:pt x="5833" y="5580"/>
                  </a:lnTo>
                  <a:lnTo>
                    <a:pt x="5836" y="5578"/>
                  </a:lnTo>
                  <a:lnTo>
                    <a:pt x="5847" y="5590"/>
                  </a:lnTo>
                  <a:lnTo>
                    <a:pt x="5832" y="5583"/>
                  </a:lnTo>
                  <a:close/>
                  <a:moveTo>
                    <a:pt x="5836" y="5578"/>
                  </a:moveTo>
                  <a:lnTo>
                    <a:pt x="5852" y="5562"/>
                  </a:lnTo>
                  <a:lnTo>
                    <a:pt x="5874" y="5585"/>
                  </a:lnTo>
                  <a:lnTo>
                    <a:pt x="5858" y="5601"/>
                  </a:lnTo>
                  <a:lnTo>
                    <a:pt x="5836" y="5578"/>
                  </a:lnTo>
                  <a:close/>
                  <a:moveTo>
                    <a:pt x="5852" y="5562"/>
                  </a:moveTo>
                  <a:lnTo>
                    <a:pt x="5859" y="5555"/>
                  </a:lnTo>
                  <a:lnTo>
                    <a:pt x="5883" y="5577"/>
                  </a:lnTo>
                  <a:lnTo>
                    <a:pt x="5874" y="5585"/>
                  </a:lnTo>
                  <a:lnTo>
                    <a:pt x="5852" y="5562"/>
                  </a:lnTo>
                  <a:close/>
                  <a:moveTo>
                    <a:pt x="5883" y="5577"/>
                  </a:moveTo>
                  <a:lnTo>
                    <a:pt x="5883" y="5577"/>
                  </a:lnTo>
                  <a:lnTo>
                    <a:pt x="5870" y="5566"/>
                  </a:lnTo>
                  <a:lnTo>
                    <a:pt x="5883" y="5577"/>
                  </a:lnTo>
                  <a:close/>
                  <a:moveTo>
                    <a:pt x="5859" y="5555"/>
                  </a:moveTo>
                  <a:lnTo>
                    <a:pt x="5875" y="5539"/>
                  </a:lnTo>
                  <a:lnTo>
                    <a:pt x="5899" y="5561"/>
                  </a:lnTo>
                  <a:lnTo>
                    <a:pt x="5883" y="5577"/>
                  </a:lnTo>
                  <a:lnTo>
                    <a:pt x="5859" y="5555"/>
                  </a:lnTo>
                  <a:close/>
                  <a:moveTo>
                    <a:pt x="5901" y="5557"/>
                  </a:moveTo>
                  <a:lnTo>
                    <a:pt x="5900" y="5559"/>
                  </a:lnTo>
                  <a:lnTo>
                    <a:pt x="5899" y="5561"/>
                  </a:lnTo>
                  <a:lnTo>
                    <a:pt x="5886" y="5550"/>
                  </a:lnTo>
                  <a:lnTo>
                    <a:pt x="5901" y="5557"/>
                  </a:lnTo>
                  <a:close/>
                  <a:moveTo>
                    <a:pt x="5873" y="5542"/>
                  </a:moveTo>
                  <a:lnTo>
                    <a:pt x="5880" y="5526"/>
                  </a:lnTo>
                  <a:lnTo>
                    <a:pt x="5908" y="5541"/>
                  </a:lnTo>
                  <a:lnTo>
                    <a:pt x="5901" y="5557"/>
                  </a:lnTo>
                  <a:lnTo>
                    <a:pt x="5873" y="5542"/>
                  </a:lnTo>
                  <a:close/>
                  <a:moveTo>
                    <a:pt x="5880" y="5526"/>
                  </a:moveTo>
                  <a:lnTo>
                    <a:pt x="5889" y="5510"/>
                  </a:lnTo>
                  <a:lnTo>
                    <a:pt x="5917" y="5525"/>
                  </a:lnTo>
                  <a:lnTo>
                    <a:pt x="5908" y="5541"/>
                  </a:lnTo>
                  <a:lnTo>
                    <a:pt x="5880" y="5526"/>
                  </a:lnTo>
                  <a:close/>
                  <a:moveTo>
                    <a:pt x="5889" y="5510"/>
                  </a:moveTo>
                  <a:lnTo>
                    <a:pt x="5890" y="5508"/>
                  </a:lnTo>
                  <a:lnTo>
                    <a:pt x="5891" y="5507"/>
                  </a:lnTo>
                  <a:lnTo>
                    <a:pt x="5902" y="5518"/>
                  </a:lnTo>
                  <a:lnTo>
                    <a:pt x="5889" y="5510"/>
                  </a:lnTo>
                  <a:close/>
                  <a:moveTo>
                    <a:pt x="5891" y="5507"/>
                  </a:moveTo>
                  <a:lnTo>
                    <a:pt x="5907" y="5491"/>
                  </a:lnTo>
                  <a:lnTo>
                    <a:pt x="5931" y="5513"/>
                  </a:lnTo>
                  <a:lnTo>
                    <a:pt x="5915" y="5529"/>
                  </a:lnTo>
                  <a:lnTo>
                    <a:pt x="5891" y="5507"/>
                  </a:lnTo>
                  <a:close/>
                  <a:moveTo>
                    <a:pt x="5907" y="5491"/>
                  </a:moveTo>
                  <a:lnTo>
                    <a:pt x="5916" y="5483"/>
                  </a:lnTo>
                  <a:lnTo>
                    <a:pt x="5938" y="5505"/>
                  </a:lnTo>
                  <a:lnTo>
                    <a:pt x="5931" y="5513"/>
                  </a:lnTo>
                  <a:lnTo>
                    <a:pt x="5907" y="5491"/>
                  </a:lnTo>
                  <a:close/>
                  <a:moveTo>
                    <a:pt x="5916" y="5483"/>
                  </a:moveTo>
                  <a:lnTo>
                    <a:pt x="5932" y="5467"/>
                  </a:lnTo>
                  <a:lnTo>
                    <a:pt x="5954" y="5489"/>
                  </a:lnTo>
                  <a:lnTo>
                    <a:pt x="5938" y="5505"/>
                  </a:lnTo>
                  <a:lnTo>
                    <a:pt x="5916" y="5483"/>
                  </a:lnTo>
                  <a:close/>
                  <a:moveTo>
                    <a:pt x="5956" y="5486"/>
                  </a:moveTo>
                  <a:lnTo>
                    <a:pt x="5955" y="5488"/>
                  </a:lnTo>
                  <a:lnTo>
                    <a:pt x="5954" y="5489"/>
                  </a:lnTo>
                  <a:lnTo>
                    <a:pt x="5943" y="5478"/>
                  </a:lnTo>
                  <a:lnTo>
                    <a:pt x="5956" y="5486"/>
                  </a:lnTo>
                  <a:close/>
                  <a:moveTo>
                    <a:pt x="5928" y="5471"/>
                  </a:moveTo>
                  <a:lnTo>
                    <a:pt x="5937" y="5455"/>
                  </a:lnTo>
                  <a:lnTo>
                    <a:pt x="5965" y="5470"/>
                  </a:lnTo>
                  <a:lnTo>
                    <a:pt x="5956" y="5486"/>
                  </a:lnTo>
                  <a:lnTo>
                    <a:pt x="5928" y="5471"/>
                  </a:lnTo>
                  <a:close/>
                  <a:moveTo>
                    <a:pt x="5937" y="5455"/>
                  </a:moveTo>
                  <a:lnTo>
                    <a:pt x="5938" y="5452"/>
                  </a:lnTo>
                  <a:lnTo>
                    <a:pt x="5939" y="5451"/>
                  </a:lnTo>
                  <a:lnTo>
                    <a:pt x="5950" y="5462"/>
                  </a:lnTo>
                  <a:lnTo>
                    <a:pt x="5937" y="5455"/>
                  </a:lnTo>
                  <a:close/>
                  <a:moveTo>
                    <a:pt x="5939" y="5451"/>
                  </a:moveTo>
                  <a:lnTo>
                    <a:pt x="5955" y="5435"/>
                  </a:lnTo>
                  <a:lnTo>
                    <a:pt x="5977" y="5457"/>
                  </a:lnTo>
                  <a:lnTo>
                    <a:pt x="5961" y="5473"/>
                  </a:lnTo>
                  <a:lnTo>
                    <a:pt x="5939" y="5451"/>
                  </a:lnTo>
                  <a:close/>
                  <a:moveTo>
                    <a:pt x="5981" y="5454"/>
                  </a:moveTo>
                  <a:lnTo>
                    <a:pt x="5980" y="5455"/>
                  </a:lnTo>
                  <a:lnTo>
                    <a:pt x="5977" y="5457"/>
                  </a:lnTo>
                  <a:lnTo>
                    <a:pt x="5966" y="5446"/>
                  </a:lnTo>
                  <a:lnTo>
                    <a:pt x="5981" y="5454"/>
                  </a:lnTo>
                  <a:close/>
                  <a:moveTo>
                    <a:pt x="5953" y="5439"/>
                  </a:moveTo>
                  <a:lnTo>
                    <a:pt x="5960" y="5423"/>
                  </a:lnTo>
                  <a:lnTo>
                    <a:pt x="5988" y="5438"/>
                  </a:lnTo>
                  <a:lnTo>
                    <a:pt x="5981" y="5454"/>
                  </a:lnTo>
                  <a:lnTo>
                    <a:pt x="5953" y="5439"/>
                  </a:lnTo>
                  <a:close/>
                  <a:moveTo>
                    <a:pt x="5960" y="5423"/>
                  </a:moveTo>
                  <a:lnTo>
                    <a:pt x="5969" y="5407"/>
                  </a:lnTo>
                  <a:lnTo>
                    <a:pt x="5997" y="5422"/>
                  </a:lnTo>
                  <a:lnTo>
                    <a:pt x="5988" y="5438"/>
                  </a:lnTo>
                  <a:lnTo>
                    <a:pt x="5960" y="5423"/>
                  </a:lnTo>
                  <a:close/>
                  <a:moveTo>
                    <a:pt x="5969" y="5407"/>
                  </a:moveTo>
                  <a:lnTo>
                    <a:pt x="5971" y="5402"/>
                  </a:lnTo>
                  <a:lnTo>
                    <a:pt x="5976" y="5399"/>
                  </a:lnTo>
                  <a:lnTo>
                    <a:pt x="5982" y="5414"/>
                  </a:lnTo>
                  <a:lnTo>
                    <a:pt x="5969" y="5407"/>
                  </a:lnTo>
                  <a:close/>
                  <a:moveTo>
                    <a:pt x="5976" y="5399"/>
                  </a:moveTo>
                  <a:lnTo>
                    <a:pt x="5992" y="5392"/>
                  </a:lnTo>
                  <a:lnTo>
                    <a:pt x="6006" y="5420"/>
                  </a:lnTo>
                  <a:lnTo>
                    <a:pt x="5990" y="5428"/>
                  </a:lnTo>
                  <a:lnTo>
                    <a:pt x="5976" y="5399"/>
                  </a:lnTo>
                  <a:close/>
                  <a:moveTo>
                    <a:pt x="6013" y="5413"/>
                  </a:moveTo>
                  <a:lnTo>
                    <a:pt x="6011" y="5418"/>
                  </a:lnTo>
                  <a:lnTo>
                    <a:pt x="6006" y="5420"/>
                  </a:lnTo>
                  <a:lnTo>
                    <a:pt x="5998" y="5406"/>
                  </a:lnTo>
                  <a:lnTo>
                    <a:pt x="6013" y="5413"/>
                  </a:lnTo>
                  <a:close/>
                  <a:moveTo>
                    <a:pt x="5985" y="5398"/>
                  </a:moveTo>
                  <a:lnTo>
                    <a:pt x="5992" y="5382"/>
                  </a:lnTo>
                  <a:lnTo>
                    <a:pt x="6021" y="5397"/>
                  </a:lnTo>
                  <a:lnTo>
                    <a:pt x="6013" y="5413"/>
                  </a:lnTo>
                  <a:lnTo>
                    <a:pt x="5985" y="5398"/>
                  </a:lnTo>
                  <a:close/>
                  <a:moveTo>
                    <a:pt x="5992" y="5382"/>
                  </a:moveTo>
                  <a:lnTo>
                    <a:pt x="5993" y="5381"/>
                  </a:lnTo>
                  <a:lnTo>
                    <a:pt x="5996" y="5378"/>
                  </a:lnTo>
                  <a:lnTo>
                    <a:pt x="6007" y="5389"/>
                  </a:lnTo>
                  <a:lnTo>
                    <a:pt x="5992" y="5382"/>
                  </a:lnTo>
                  <a:close/>
                  <a:moveTo>
                    <a:pt x="5996" y="5378"/>
                  </a:moveTo>
                  <a:lnTo>
                    <a:pt x="6012" y="5362"/>
                  </a:lnTo>
                  <a:lnTo>
                    <a:pt x="6034" y="5385"/>
                  </a:lnTo>
                  <a:lnTo>
                    <a:pt x="6018" y="5401"/>
                  </a:lnTo>
                  <a:lnTo>
                    <a:pt x="5996" y="5378"/>
                  </a:lnTo>
                  <a:close/>
                  <a:moveTo>
                    <a:pt x="6037" y="5381"/>
                  </a:moveTo>
                  <a:lnTo>
                    <a:pt x="6035" y="5383"/>
                  </a:lnTo>
                  <a:lnTo>
                    <a:pt x="6034" y="5385"/>
                  </a:lnTo>
                  <a:lnTo>
                    <a:pt x="6023" y="5373"/>
                  </a:lnTo>
                  <a:lnTo>
                    <a:pt x="6037" y="5381"/>
                  </a:lnTo>
                  <a:close/>
                  <a:moveTo>
                    <a:pt x="6008" y="5367"/>
                  </a:moveTo>
                  <a:lnTo>
                    <a:pt x="6017" y="5351"/>
                  </a:lnTo>
                  <a:lnTo>
                    <a:pt x="6045" y="5365"/>
                  </a:lnTo>
                  <a:lnTo>
                    <a:pt x="6037" y="5381"/>
                  </a:lnTo>
                  <a:lnTo>
                    <a:pt x="6008" y="5367"/>
                  </a:lnTo>
                  <a:close/>
                  <a:moveTo>
                    <a:pt x="6017" y="5351"/>
                  </a:moveTo>
                  <a:lnTo>
                    <a:pt x="6018" y="5348"/>
                  </a:lnTo>
                  <a:lnTo>
                    <a:pt x="6019" y="5346"/>
                  </a:lnTo>
                  <a:lnTo>
                    <a:pt x="6030" y="5357"/>
                  </a:lnTo>
                  <a:lnTo>
                    <a:pt x="6017" y="5351"/>
                  </a:lnTo>
                  <a:close/>
                  <a:moveTo>
                    <a:pt x="6019" y="5346"/>
                  </a:moveTo>
                  <a:lnTo>
                    <a:pt x="6035" y="5330"/>
                  </a:lnTo>
                  <a:lnTo>
                    <a:pt x="6057" y="5353"/>
                  </a:lnTo>
                  <a:lnTo>
                    <a:pt x="6041" y="5369"/>
                  </a:lnTo>
                  <a:lnTo>
                    <a:pt x="6019" y="5346"/>
                  </a:lnTo>
                  <a:close/>
                  <a:moveTo>
                    <a:pt x="6061" y="5349"/>
                  </a:moveTo>
                  <a:lnTo>
                    <a:pt x="6060" y="5351"/>
                  </a:lnTo>
                  <a:lnTo>
                    <a:pt x="6057" y="5353"/>
                  </a:lnTo>
                  <a:lnTo>
                    <a:pt x="6046" y="5341"/>
                  </a:lnTo>
                  <a:lnTo>
                    <a:pt x="6061" y="5349"/>
                  </a:lnTo>
                  <a:close/>
                  <a:moveTo>
                    <a:pt x="6033" y="5335"/>
                  </a:moveTo>
                  <a:lnTo>
                    <a:pt x="6040" y="5319"/>
                  </a:lnTo>
                  <a:lnTo>
                    <a:pt x="6069" y="5333"/>
                  </a:lnTo>
                  <a:lnTo>
                    <a:pt x="6061" y="5349"/>
                  </a:lnTo>
                  <a:lnTo>
                    <a:pt x="6033" y="5335"/>
                  </a:lnTo>
                  <a:close/>
                  <a:moveTo>
                    <a:pt x="6040" y="5319"/>
                  </a:moveTo>
                  <a:lnTo>
                    <a:pt x="6049" y="5303"/>
                  </a:lnTo>
                  <a:lnTo>
                    <a:pt x="6077" y="5317"/>
                  </a:lnTo>
                  <a:lnTo>
                    <a:pt x="6069" y="5333"/>
                  </a:lnTo>
                  <a:lnTo>
                    <a:pt x="6040" y="5319"/>
                  </a:lnTo>
                  <a:close/>
                  <a:moveTo>
                    <a:pt x="6049" y="5303"/>
                  </a:moveTo>
                  <a:lnTo>
                    <a:pt x="6050" y="5301"/>
                  </a:lnTo>
                  <a:lnTo>
                    <a:pt x="6051" y="5298"/>
                  </a:lnTo>
                  <a:lnTo>
                    <a:pt x="6062" y="5309"/>
                  </a:lnTo>
                  <a:lnTo>
                    <a:pt x="6049" y="5303"/>
                  </a:lnTo>
                  <a:close/>
                  <a:moveTo>
                    <a:pt x="6051" y="5298"/>
                  </a:moveTo>
                  <a:lnTo>
                    <a:pt x="6067" y="5282"/>
                  </a:lnTo>
                  <a:lnTo>
                    <a:pt x="6089" y="5306"/>
                  </a:lnTo>
                  <a:lnTo>
                    <a:pt x="6073" y="5322"/>
                  </a:lnTo>
                  <a:lnTo>
                    <a:pt x="6051" y="5298"/>
                  </a:lnTo>
                  <a:close/>
                  <a:moveTo>
                    <a:pt x="6093" y="5301"/>
                  </a:moveTo>
                  <a:lnTo>
                    <a:pt x="6092" y="5303"/>
                  </a:lnTo>
                  <a:lnTo>
                    <a:pt x="6089" y="5306"/>
                  </a:lnTo>
                  <a:lnTo>
                    <a:pt x="6078" y="5293"/>
                  </a:lnTo>
                  <a:lnTo>
                    <a:pt x="6093" y="5301"/>
                  </a:lnTo>
                  <a:close/>
                  <a:moveTo>
                    <a:pt x="6065" y="5287"/>
                  </a:moveTo>
                  <a:lnTo>
                    <a:pt x="6072" y="5271"/>
                  </a:lnTo>
                  <a:lnTo>
                    <a:pt x="6101" y="5285"/>
                  </a:lnTo>
                  <a:lnTo>
                    <a:pt x="6093" y="5301"/>
                  </a:lnTo>
                  <a:lnTo>
                    <a:pt x="6065" y="5287"/>
                  </a:lnTo>
                  <a:close/>
                  <a:moveTo>
                    <a:pt x="6072" y="5271"/>
                  </a:moveTo>
                  <a:lnTo>
                    <a:pt x="6075" y="5266"/>
                  </a:lnTo>
                  <a:lnTo>
                    <a:pt x="6080" y="5264"/>
                  </a:lnTo>
                  <a:lnTo>
                    <a:pt x="6087" y="5277"/>
                  </a:lnTo>
                  <a:lnTo>
                    <a:pt x="6072" y="5271"/>
                  </a:lnTo>
                  <a:close/>
                  <a:moveTo>
                    <a:pt x="6080" y="5264"/>
                  </a:moveTo>
                  <a:lnTo>
                    <a:pt x="6096" y="5255"/>
                  </a:lnTo>
                  <a:lnTo>
                    <a:pt x="6110" y="5284"/>
                  </a:lnTo>
                  <a:lnTo>
                    <a:pt x="6094" y="5292"/>
                  </a:lnTo>
                  <a:lnTo>
                    <a:pt x="6080" y="5264"/>
                  </a:lnTo>
                  <a:close/>
                  <a:moveTo>
                    <a:pt x="6117" y="5277"/>
                  </a:moveTo>
                  <a:lnTo>
                    <a:pt x="6114" y="5282"/>
                  </a:lnTo>
                  <a:lnTo>
                    <a:pt x="6110" y="5284"/>
                  </a:lnTo>
                  <a:lnTo>
                    <a:pt x="6103" y="5270"/>
                  </a:lnTo>
                  <a:lnTo>
                    <a:pt x="6117" y="5277"/>
                  </a:lnTo>
                  <a:close/>
                  <a:moveTo>
                    <a:pt x="6088" y="5263"/>
                  </a:moveTo>
                  <a:lnTo>
                    <a:pt x="6097" y="5247"/>
                  </a:lnTo>
                  <a:lnTo>
                    <a:pt x="6125" y="5261"/>
                  </a:lnTo>
                  <a:lnTo>
                    <a:pt x="6117" y="5277"/>
                  </a:lnTo>
                  <a:lnTo>
                    <a:pt x="6088" y="5263"/>
                  </a:lnTo>
                  <a:close/>
                  <a:moveTo>
                    <a:pt x="6097" y="5247"/>
                  </a:moveTo>
                  <a:lnTo>
                    <a:pt x="6098" y="5244"/>
                  </a:lnTo>
                  <a:lnTo>
                    <a:pt x="6099" y="5243"/>
                  </a:lnTo>
                  <a:lnTo>
                    <a:pt x="6110" y="5254"/>
                  </a:lnTo>
                  <a:lnTo>
                    <a:pt x="6097" y="5247"/>
                  </a:lnTo>
                  <a:close/>
                  <a:moveTo>
                    <a:pt x="6099" y="5243"/>
                  </a:moveTo>
                  <a:lnTo>
                    <a:pt x="6115" y="5227"/>
                  </a:lnTo>
                  <a:lnTo>
                    <a:pt x="6138" y="5249"/>
                  </a:lnTo>
                  <a:lnTo>
                    <a:pt x="6122" y="5265"/>
                  </a:lnTo>
                  <a:lnTo>
                    <a:pt x="6099" y="5243"/>
                  </a:lnTo>
                  <a:close/>
                  <a:moveTo>
                    <a:pt x="6141" y="5245"/>
                  </a:moveTo>
                  <a:lnTo>
                    <a:pt x="6140" y="5248"/>
                  </a:lnTo>
                  <a:lnTo>
                    <a:pt x="6138" y="5249"/>
                  </a:lnTo>
                  <a:lnTo>
                    <a:pt x="6126" y="5238"/>
                  </a:lnTo>
                  <a:lnTo>
                    <a:pt x="6141" y="5245"/>
                  </a:lnTo>
                  <a:close/>
                  <a:moveTo>
                    <a:pt x="6113" y="5231"/>
                  </a:moveTo>
                  <a:lnTo>
                    <a:pt x="6120" y="5215"/>
                  </a:lnTo>
                  <a:lnTo>
                    <a:pt x="6149" y="5229"/>
                  </a:lnTo>
                  <a:lnTo>
                    <a:pt x="6141" y="5245"/>
                  </a:lnTo>
                  <a:lnTo>
                    <a:pt x="6113" y="5231"/>
                  </a:lnTo>
                  <a:close/>
                  <a:moveTo>
                    <a:pt x="6120" y="5215"/>
                  </a:moveTo>
                  <a:lnTo>
                    <a:pt x="6129" y="5199"/>
                  </a:lnTo>
                  <a:lnTo>
                    <a:pt x="6157" y="5213"/>
                  </a:lnTo>
                  <a:lnTo>
                    <a:pt x="6149" y="5229"/>
                  </a:lnTo>
                  <a:lnTo>
                    <a:pt x="6120" y="5215"/>
                  </a:lnTo>
                  <a:close/>
                  <a:moveTo>
                    <a:pt x="6129" y="5199"/>
                  </a:moveTo>
                  <a:lnTo>
                    <a:pt x="6130" y="5196"/>
                  </a:lnTo>
                  <a:lnTo>
                    <a:pt x="6131" y="5195"/>
                  </a:lnTo>
                  <a:lnTo>
                    <a:pt x="6142" y="5206"/>
                  </a:lnTo>
                  <a:lnTo>
                    <a:pt x="6129" y="5199"/>
                  </a:lnTo>
                  <a:close/>
                  <a:moveTo>
                    <a:pt x="6131" y="5195"/>
                  </a:moveTo>
                  <a:lnTo>
                    <a:pt x="6147" y="5179"/>
                  </a:lnTo>
                  <a:lnTo>
                    <a:pt x="6170" y="5201"/>
                  </a:lnTo>
                  <a:lnTo>
                    <a:pt x="6154" y="5217"/>
                  </a:lnTo>
                  <a:lnTo>
                    <a:pt x="6131" y="5195"/>
                  </a:lnTo>
                  <a:close/>
                  <a:moveTo>
                    <a:pt x="6173" y="5197"/>
                  </a:moveTo>
                  <a:lnTo>
                    <a:pt x="6172" y="5200"/>
                  </a:lnTo>
                  <a:lnTo>
                    <a:pt x="6170" y="5201"/>
                  </a:lnTo>
                  <a:lnTo>
                    <a:pt x="6158" y="5190"/>
                  </a:lnTo>
                  <a:lnTo>
                    <a:pt x="6173" y="5197"/>
                  </a:lnTo>
                  <a:close/>
                  <a:moveTo>
                    <a:pt x="6145" y="5183"/>
                  </a:moveTo>
                  <a:lnTo>
                    <a:pt x="6152" y="5167"/>
                  </a:lnTo>
                  <a:lnTo>
                    <a:pt x="6181" y="5181"/>
                  </a:lnTo>
                  <a:lnTo>
                    <a:pt x="6173" y="5197"/>
                  </a:lnTo>
                  <a:lnTo>
                    <a:pt x="6145" y="5183"/>
                  </a:lnTo>
                  <a:close/>
                  <a:moveTo>
                    <a:pt x="6152" y="5167"/>
                  </a:moveTo>
                  <a:lnTo>
                    <a:pt x="6154" y="5164"/>
                  </a:lnTo>
                  <a:lnTo>
                    <a:pt x="6156" y="5163"/>
                  </a:lnTo>
                  <a:lnTo>
                    <a:pt x="6167" y="5174"/>
                  </a:lnTo>
                  <a:lnTo>
                    <a:pt x="6152" y="5167"/>
                  </a:lnTo>
                  <a:close/>
                  <a:moveTo>
                    <a:pt x="6156" y="5163"/>
                  </a:moveTo>
                  <a:lnTo>
                    <a:pt x="6172" y="5147"/>
                  </a:lnTo>
                  <a:lnTo>
                    <a:pt x="6194" y="5169"/>
                  </a:lnTo>
                  <a:lnTo>
                    <a:pt x="6178" y="5185"/>
                  </a:lnTo>
                  <a:lnTo>
                    <a:pt x="6156" y="5163"/>
                  </a:lnTo>
                  <a:close/>
                  <a:moveTo>
                    <a:pt x="6197" y="5165"/>
                  </a:moveTo>
                  <a:lnTo>
                    <a:pt x="6195" y="5168"/>
                  </a:lnTo>
                  <a:lnTo>
                    <a:pt x="6194" y="5169"/>
                  </a:lnTo>
                  <a:lnTo>
                    <a:pt x="6183" y="5158"/>
                  </a:lnTo>
                  <a:lnTo>
                    <a:pt x="6197" y="5165"/>
                  </a:lnTo>
                  <a:close/>
                  <a:moveTo>
                    <a:pt x="6168" y="5151"/>
                  </a:moveTo>
                  <a:lnTo>
                    <a:pt x="6177" y="5135"/>
                  </a:lnTo>
                  <a:lnTo>
                    <a:pt x="6205" y="5149"/>
                  </a:lnTo>
                  <a:lnTo>
                    <a:pt x="6197" y="5165"/>
                  </a:lnTo>
                  <a:lnTo>
                    <a:pt x="6168" y="5151"/>
                  </a:lnTo>
                  <a:close/>
                  <a:moveTo>
                    <a:pt x="6177" y="5135"/>
                  </a:moveTo>
                  <a:lnTo>
                    <a:pt x="6178" y="5132"/>
                  </a:lnTo>
                  <a:lnTo>
                    <a:pt x="6179" y="5131"/>
                  </a:lnTo>
                  <a:lnTo>
                    <a:pt x="6190" y="5142"/>
                  </a:lnTo>
                  <a:lnTo>
                    <a:pt x="6177" y="5135"/>
                  </a:lnTo>
                  <a:close/>
                  <a:moveTo>
                    <a:pt x="6179" y="5131"/>
                  </a:moveTo>
                  <a:lnTo>
                    <a:pt x="6195" y="5115"/>
                  </a:lnTo>
                  <a:lnTo>
                    <a:pt x="6218" y="5137"/>
                  </a:lnTo>
                  <a:lnTo>
                    <a:pt x="6202" y="5153"/>
                  </a:lnTo>
                  <a:lnTo>
                    <a:pt x="6179" y="5131"/>
                  </a:lnTo>
                  <a:close/>
                  <a:moveTo>
                    <a:pt x="6221" y="5133"/>
                  </a:moveTo>
                  <a:lnTo>
                    <a:pt x="6220" y="5136"/>
                  </a:lnTo>
                  <a:lnTo>
                    <a:pt x="6218" y="5137"/>
                  </a:lnTo>
                  <a:lnTo>
                    <a:pt x="6206" y="5126"/>
                  </a:lnTo>
                  <a:lnTo>
                    <a:pt x="6221" y="5133"/>
                  </a:lnTo>
                  <a:close/>
                  <a:moveTo>
                    <a:pt x="6193" y="5119"/>
                  </a:moveTo>
                  <a:lnTo>
                    <a:pt x="6200" y="5102"/>
                  </a:lnTo>
                  <a:lnTo>
                    <a:pt x="6229" y="5117"/>
                  </a:lnTo>
                  <a:lnTo>
                    <a:pt x="6221" y="5133"/>
                  </a:lnTo>
                  <a:lnTo>
                    <a:pt x="6193" y="5119"/>
                  </a:lnTo>
                  <a:close/>
                  <a:moveTo>
                    <a:pt x="6200" y="5102"/>
                  </a:moveTo>
                  <a:lnTo>
                    <a:pt x="6209" y="5086"/>
                  </a:lnTo>
                  <a:lnTo>
                    <a:pt x="6237" y="5101"/>
                  </a:lnTo>
                  <a:lnTo>
                    <a:pt x="6229" y="5117"/>
                  </a:lnTo>
                  <a:lnTo>
                    <a:pt x="6200" y="5102"/>
                  </a:lnTo>
                  <a:close/>
                  <a:moveTo>
                    <a:pt x="6209" y="5086"/>
                  </a:moveTo>
                  <a:lnTo>
                    <a:pt x="6210" y="5084"/>
                  </a:lnTo>
                  <a:lnTo>
                    <a:pt x="6211" y="5083"/>
                  </a:lnTo>
                  <a:lnTo>
                    <a:pt x="6222" y="5094"/>
                  </a:lnTo>
                  <a:lnTo>
                    <a:pt x="6209" y="5086"/>
                  </a:lnTo>
                  <a:close/>
                  <a:moveTo>
                    <a:pt x="6211" y="5083"/>
                  </a:moveTo>
                  <a:lnTo>
                    <a:pt x="6227" y="5067"/>
                  </a:lnTo>
                  <a:lnTo>
                    <a:pt x="6250" y="5089"/>
                  </a:lnTo>
                  <a:lnTo>
                    <a:pt x="6234" y="5105"/>
                  </a:lnTo>
                  <a:lnTo>
                    <a:pt x="6211" y="5083"/>
                  </a:lnTo>
                  <a:close/>
                  <a:moveTo>
                    <a:pt x="6253" y="5085"/>
                  </a:moveTo>
                  <a:lnTo>
                    <a:pt x="6252" y="5088"/>
                  </a:lnTo>
                  <a:lnTo>
                    <a:pt x="6250" y="5089"/>
                  </a:lnTo>
                  <a:lnTo>
                    <a:pt x="6238" y="5078"/>
                  </a:lnTo>
                  <a:lnTo>
                    <a:pt x="6253" y="5085"/>
                  </a:lnTo>
                  <a:close/>
                  <a:moveTo>
                    <a:pt x="6225" y="5070"/>
                  </a:moveTo>
                  <a:lnTo>
                    <a:pt x="6232" y="5054"/>
                  </a:lnTo>
                  <a:lnTo>
                    <a:pt x="6261" y="5069"/>
                  </a:lnTo>
                  <a:lnTo>
                    <a:pt x="6253" y="5085"/>
                  </a:lnTo>
                  <a:lnTo>
                    <a:pt x="6225" y="5070"/>
                  </a:lnTo>
                  <a:close/>
                  <a:moveTo>
                    <a:pt x="6232" y="5054"/>
                  </a:moveTo>
                  <a:lnTo>
                    <a:pt x="6234" y="5052"/>
                  </a:lnTo>
                  <a:lnTo>
                    <a:pt x="6235" y="5051"/>
                  </a:lnTo>
                  <a:lnTo>
                    <a:pt x="6247" y="5062"/>
                  </a:lnTo>
                  <a:lnTo>
                    <a:pt x="6232" y="5054"/>
                  </a:lnTo>
                  <a:close/>
                  <a:moveTo>
                    <a:pt x="6235" y="5051"/>
                  </a:moveTo>
                  <a:lnTo>
                    <a:pt x="6251" y="5035"/>
                  </a:lnTo>
                  <a:lnTo>
                    <a:pt x="6274" y="5057"/>
                  </a:lnTo>
                  <a:lnTo>
                    <a:pt x="6258" y="5073"/>
                  </a:lnTo>
                  <a:lnTo>
                    <a:pt x="6235" y="5051"/>
                  </a:lnTo>
                  <a:close/>
                  <a:moveTo>
                    <a:pt x="6277" y="5053"/>
                  </a:moveTo>
                  <a:lnTo>
                    <a:pt x="6275" y="5056"/>
                  </a:lnTo>
                  <a:lnTo>
                    <a:pt x="6274" y="5057"/>
                  </a:lnTo>
                  <a:lnTo>
                    <a:pt x="6263" y="5046"/>
                  </a:lnTo>
                  <a:lnTo>
                    <a:pt x="6277" y="5053"/>
                  </a:lnTo>
                  <a:close/>
                  <a:moveTo>
                    <a:pt x="6248" y="5038"/>
                  </a:moveTo>
                  <a:lnTo>
                    <a:pt x="6257" y="5022"/>
                  </a:lnTo>
                  <a:lnTo>
                    <a:pt x="6285" y="5037"/>
                  </a:lnTo>
                  <a:lnTo>
                    <a:pt x="6277" y="5053"/>
                  </a:lnTo>
                  <a:lnTo>
                    <a:pt x="6248" y="5038"/>
                  </a:lnTo>
                  <a:close/>
                  <a:moveTo>
                    <a:pt x="6257" y="5022"/>
                  </a:moveTo>
                  <a:lnTo>
                    <a:pt x="6258" y="5020"/>
                  </a:lnTo>
                  <a:lnTo>
                    <a:pt x="6259" y="5019"/>
                  </a:lnTo>
                  <a:lnTo>
                    <a:pt x="6271" y="5030"/>
                  </a:lnTo>
                  <a:lnTo>
                    <a:pt x="6257" y="5022"/>
                  </a:lnTo>
                  <a:close/>
                  <a:moveTo>
                    <a:pt x="6259" y="5019"/>
                  </a:moveTo>
                  <a:lnTo>
                    <a:pt x="6275" y="5003"/>
                  </a:lnTo>
                  <a:lnTo>
                    <a:pt x="6298" y="5025"/>
                  </a:lnTo>
                  <a:lnTo>
                    <a:pt x="6282" y="5041"/>
                  </a:lnTo>
                  <a:lnTo>
                    <a:pt x="6259" y="5019"/>
                  </a:lnTo>
                  <a:close/>
                  <a:moveTo>
                    <a:pt x="6301" y="5021"/>
                  </a:moveTo>
                  <a:lnTo>
                    <a:pt x="6300" y="5024"/>
                  </a:lnTo>
                  <a:lnTo>
                    <a:pt x="6298" y="5025"/>
                  </a:lnTo>
                  <a:lnTo>
                    <a:pt x="6287" y="5014"/>
                  </a:lnTo>
                  <a:lnTo>
                    <a:pt x="6301" y="5021"/>
                  </a:lnTo>
                  <a:close/>
                  <a:moveTo>
                    <a:pt x="6273" y="5006"/>
                  </a:moveTo>
                  <a:lnTo>
                    <a:pt x="6280" y="4990"/>
                  </a:lnTo>
                  <a:lnTo>
                    <a:pt x="6309" y="5005"/>
                  </a:lnTo>
                  <a:lnTo>
                    <a:pt x="6301" y="5021"/>
                  </a:lnTo>
                  <a:lnTo>
                    <a:pt x="6273" y="5006"/>
                  </a:lnTo>
                  <a:close/>
                  <a:moveTo>
                    <a:pt x="6280" y="4990"/>
                  </a:moveTo>
                  <a:lnTo>
                    <a:pt x="6282" y="4988"/>
                  </a:lnTo>
                  <a:lnTo>
                    <a:pt x="6283" y="4987"/>
                  </a:lnTo>
                  <a:lnTo>
                    <a:pt x="6295" y="4998"/>
                  </a:lnTo>
                  <a:lnTo>
                    <a:pt x="6280" y="4990"/>
                  </a:lnTo>
                  <a:close/>
                  <a:moveTo>
                    <a:pt x="6283" y="4987"/>
                  </a:moveTo>
                  <a:lnTo>
                    <a:pt x="6299" y="4971"/>
                  </a:lnTo>
                  <a:lnTo>
                    <a:pt x="6322" y="4993"/>
                  </a:lnTo>
                  <a:lnTo>
                    <a:pt x="6306" y="5009"/>
                  </a:lnTo>
                  <a:lnTo>
                    <a:pt x="6283" y="4987"/>
                  </a:lnTo>
                  <a:close/>
                  <a:moveTo>
                    <a:pt x="6325" y="4989"/>
                  </a:moveTo>
                  <a:lnTo>
                    <a:pt x="6323" y="4992"/>
                  </a:lnTo>
                  <a:lnTo>
                    <a:pt x="6322" y="4993"/>
                  </a:lnTo>
                  <a:lnTo>
                    <a:pt x="6311" y="4982"/>
                  </a:lnTo>
                  <a:lnTo>
                    <a:pt x="6325" y="4989"/>
                  </a:lnTo>
                  <a:close/>
                  <a:moveTo>
                    <a:pt x="6296" y="4974"/>
                  </a:moveTo>
                  <a:lnTo>
                    <a:pt x="6305" y="4958"/>
                  </a:lnTo>
                  <a:lnTo>
                    <a:pt x="6333" y="4973"/>
                  </a:lnTo>
                  <a:lnTo>
                    <a:pt x="6325" y="4989"/>
                  </a:lnTo>
                  <a:lnTo>
                    <a:pt x="6296" y="4974"/>
                  </a:lnTo>
                  <a:close/>
                  <a:moveTo>
                    <a:pt x="6305" y="4958"/>
                  </a:moveTo>
                  <a:lnTo>
                    <a:pt x="6312" y="4942"/>
                  </a:lnTo>
                  <a:lnTo>
                    <a:pt x="6341" y="4957"/>
                  </a:lnTo>
                  <a:lnTo>
                    <a:pt x="6333" y="4973"/>
                  </a:lnTo>
                  <a:lnTo>
                    <a:pt x="6305" y="4958"/>
                  </a:lnTo>
                  <a:close/>
                  <a:moveTo>
                    <a:pt x="6312" y="4942"/>
                  </a:moveTo>
                  <a:lnTo>
                    <a:pt x="6314" y="4940"/>
                  </a:lnTo>
                  <a:lnTo>
                    <a:pt x="6315" y="4939"/>
                  </a:lnTo>
                  <a:lnTo>
                    <a:pt x="6327" y="4950"/>
                  </a:lnTo>
                  <a:lnTo>
                    <a:pt x="6312" y="4942"/>
                  </a:lnTo>
                  <a:close/>
                  <a:moveTo>
                    <a:pt x="6315" y="4939"/>
                  </a:moveTo>
                  <a:lnTo>
                    <a:pt x="6331" y="4923"/>
                  </a:lnTo>
                  <a:lnTo>
                    <a:pt x="6354" y="4945"/>
                  </a:lnTo>
                  <a:lnTo>
                    <a:pt x="6338" y="4961"/>
                  </a:lnTo>
                  <a:lnTo>
                    <a:pt x="6315" y="4939"/>
                  </a:lnTo>
                  <a:close/>
                  <a:moveTo>
                    <a:pt x="6357" y="4941"/>
                  </a:moveTo>
                  <a:lnTo>
                    <a:pt x="6355" y="4944"/>
                  </a:lnTo>
                  <a:lnTo>
                    <a:pt x="6354" y="4945"/>
                  </a:lnTo>
                  <a:lnTo>
                    <a:pt x="6343" y="4934"/>
                  </a:lnTo>
                  <a:lnTo>
                    <a:pt x="6357" y="4941"/>
                  </a:lnTo>
                  <a:close/>
                  <a:moveTo>
                    <a:pt x="6328" y="4926"/>
                  </a:moveTo>
                  <a:lnTo>
                    <a:pt x="6337" y="4910"/>
                  </a:lnTo>
                  <a:lnTo>
                    <a:pt x="6365" y="4925"/>
                  </a:lnTo>
                  <a:lnTo>
                    <a:pt x="6357" y="4941"/>
                  </a:lnTo>
                  <a:lnTo>
                    <a:pt x="6328" y="4926"/>
                  </a:lnTo>
                  <a:close/>
                  <a:moveTo>
                    <a:pt x="6337" y="4910"/>
                  </a:moveTo>
                  <a:lnTo>
                    <a:pt x="6338" y="4908"/>
                  </a:lnTo>
                  <a:lnTo>
                    <a:pt x="6339" y="4907"/>
                  </a:lnTo>
                  <a:lnTo>
                    <a:pt x="6351" y="4918"/>
                  </a:lnTo>
                  <a:lnTo>
                    <a:pt x="6337" y="4910"/>
                  </a:lnTo>
                  <a:close/>
                  <a:moveTo>
                    <a:pt x="6339" y="4907"/>
                  </a:moveTo>
                  <a:lnTo>
                    <a:pt x="6355" y="4891"/>
                  </a:lnTo>
                  <a:lnTo>
                    <a:pt x="6378" y="4913"/>
                  </a:lnTo>
                  <a:lnTo>
                    <a:pt x="6362" y="4929"/>
                  </a:lnTo>
                  <a:lnTo>
                    <a:pt x="6339" y="4907"/>
                  </a:lnTo>
                  <a:close/>
                  <a:moveTo>
                    <a:pt x="6381" y="4909"/>
                  </a:moveTo>
                  <a:lnTo>
                    <a:pt x="6380" y="4912"/>
                  </a:lnTo>
                  <a:lnTo>
                    <a:pt x="6378" y="4913"/>
                  </a:lnTo>
                  <a:lnTo>
                    <a:pt x="6367" y="4902"/>
                  </a:lnTo>
                  <a:lnTo>
                    <a:pt x="6381" y="4909"/>
                  </a:lnTo>
                  <a:close/>
                  <a:moveTo>
                    <a:pt x="6353" y="4894"/>
                  </a:moveTo>
                  <a:lnTo>
                    <a:pt x="6360" y="4878"/>
                  </a:lnTo>
                  <a:lnTo>
                    <a:pt x="6389" y="4893"/>
                  </a:lnTo>
                  <a:lnTo>
                    <a:pt x="6381" y="4909"/>
                  </a:lnTo>
                  <a:lnTo>
                    <a:pt x="6353" y="4894"/>
                  </a:lnTo>
                  <a:close/>
                  <a:moveTo>
                    <a:pt x="6360" y="4878"/>
                  </a:moveTo>
                  <a:lnTo>
                    <a:pt x="6362" y="4876"/>
                  </a:lnTo>
                  <a:lnTo>
                    <a:pt x="6363" y="4875"/>
                  </a:lnTo>
                  <a:lnTo>
                    <a:pt x="6375" y="4886"/>
                  </a:lnTo>
                  <a:lnTo>
                    <a:pt x="6360" y="4878"/>
                  </a:lnTo>
                  <a:close/>
                  <a:moveTo>
                    <a:pt x="6363" y="4875"/>
                  </a:moveTo>
                  <a:lnTo>
                    <a:pt x="6379" y="4859"/>
                  </a:lnTo>
                  <a:lnTo>
                    <a:pt x="6402" y="4881"/>
                  </a:lnTo>
                  <a:lnTo>
                    <a:pt x="6386" y="4897"/>
                  </a:lnTo>
                  <a:lnTo>
                    <a:pt x="6363" y="4875"/>
                  </a:lnTo>
                  <a:close/>
                  <a:moveTo>
                    <a:pt x="6405" y="4877"/>
                  </a:moveTo>
                  <a:lnTo>
                    <a:pt x="6404" y="4880"/>
                  </a:lnTo>
                  <a:lnTo>
                    <a:pt x="6402" y="4881"/>
                  </a:lnTo>
                  <a:lnTo>
                    <a:pt x="6391" y="4870"/>
                  </a:lnTo>
                  <a:lnTo>
                    <a:pt x="6405" y="4877"/>
                  </a:lnTo>
                  <a:close/>
                  <a:moveTo>
                    <a:pt x="6376" y="4862"/>
                  </a:moveTo>
                  <a:lnTo>
                    <a:pt x="6384" y="4846"/>
                  </a:lnTo>
                  <a:lnTo>
                    <a:pt x="6413" y="4861"/>
                  </a:lnTo>
                  <a:lnTo>
                    <a:pt x="6405" y="4877"/>
                  </a:lnTo>
                  <a:lnTo>
                    <a:pt x="6376" y="4862"/>
                  </a:lnTo>
                  <a:close/>
                  <a:moveTo>
                    <a:pt x="6384" y="4846"/>
                  </a:moveTo>
                  <a:lnTo>
                    <a:pt x="6392" y="4830"/>
                  </a:lnTo>
                  <a:lnTo>
                    <a:pt x="6421" y="4845"/>
                  </a:lnTo>
                  <a:lnTo>
                    <a:pt x="6413" y="4861"/>
                  </a:lnTo>
                  <a:lnTo>
                    <a:pt x="6384" y="4846"/>
                  </a:lnTo>
                  <a:close/>
                  <a:moveTo>
                    <a:pt x="6392" y="4830"/>
                  </a:moveTo>
                  <a:lnTo>
                    <a:pt x="6394" y="4828"/>
                  </a:lnTo>
                  <a:lnTo>
                    <a:pt x="6395" y="4827"/>
                  </a:lnTo>
                  <a:lnTo>
                    <a:pt x="6407" y="4838"/>
                  </a:lnTo>
                  <a:lnTo>
                    <a:pt x="6392" y="4830"/>
                  </a:lnTo>
                  <a:close/>
                  <a:moveTo>
                    <a:pt x="6395" y="4827"/>
                  </a:moveTo>
                  <a:lnTo>
                    <a:pt x="6411" y="4811"/>
                  </a:lnTo>
                  <a:lnTo>
                    <a:pt x="6434" y="4833"/>
                  </a:lnTo>
                  <a:lnTo>
                    <a:pt x="6418" y="4849"/>
                  </a:lnTo>
                  <a:lnTo>
                    <a:pt x="6395" y="4827"/>
                  </a:lnTo>
                  <a:close/>
                  <a:moveTo>
                    <a:pt x="6437" y="4829"/>
                  </a:moveTo>
                  <a:lnTo>
                    <a:pt x="6436" y="4831"/>
                  </a:lnTo>
                  <a:lnTo>
                    <a:pt x="6434" y="4833"/>
                  </a:lnTo>
                  <a:lnTo>
                    <a:pt x="6423" y="4822"/>
                  </a:lnTo>
                  <a:lnTo>
                    <a:pt x="6437" y="4829"/>
                  </a:lnTo>
                  <a:close/>
                  <a:moveTo>
                    <a:pt x="6408" y="4814"/>
                  </a:moveTo>
                  <a:lnTo>
                    <a:pt x="6416" y="4798"/>
                  </a:lnTo>
                  <a:lnTo>
                    <a:pt x="6445" y="4813"/>
                  </a:lnTo>
                  <a:lnTo>
                    <a:pt x="6437" y="4829"/>
                  </a:lnTo>
                  <a:lnTo>
                    <a:pt x="6408" y="4814"/>
                  </a:lnTo>
                  <a:close/>
                  <a:moveTo>
                    <a:pt x="6416" y="4798"/>
                  </a:moveTo>
                  <a:lnTo>
                    <a:pt x="6417" y="4796"/>
                  </a:lnTo>
                  <a:lnTo>
                    <a:pt x="6420" y="4795"/>
                  </a:lnTo>
                  <a:lnTo>
                    <a:pt x="6431" y="4806"/>
                  </a:lnTo>
                  <a:lnTo>
                    <a:pt x="6416" y="4798"/>
                  </a:lnTo>
                  <a:close/>
                  <a:moveTo>
                    <a:pt x="6420" y="4795"/>
                  </a:moveTo>
                  <a:lnTo>
                    <a:pt x="6436" y="4779"/>
                  </a:lnTo>
                  <a:lnTo>
                    <a:pt x="6458" y="4801"/>
                  </a:lnTo>
                  <a:lnTo>
                    <a:pt x="6442" y="4817"/>
                  </a:lnTo>
                  <a:lnTo>
                    <a:pt x="6420" y="4795"/>
                  </a:lnTo>
                  <a:close/>
                  <a:moveTo>
                    <a:pt x="6461" y="4797"/>
                  </a:moveTo>
                  <a:lnTo>
                    <a:pt x="6460" y="4799"/>
                  </a:lnTo>
                  <a:lnTo>
                    <a:pt x="6458" y="4801"/>
                  </a:lnTo>
                  <a:lnTo>
                    <a:pt x="6447" y="4790"/>
                  </a:lnTo>
                  <a:lnTo>
                    <a:pt x="6461" y="4797"/>
                  </a:lnTo>
                  <a:close/>
                  <a:moveTo>
                    <a:pt x="6432" y="4782"/>
                  </a:moveTo>
                  <a:lnTo>
                    <a:pt x="6440" y="4766"/>
                  </a:lnTo>
                  <a:lnTo>
                    <a:pt x="6469" y="4781"/>
                  </a:lnTo>
                  <a:lnTo>
                    <a:pt x="6461" y="4797"/>
                  </a:lnTo>
                  <a:lnTo>
                    <a:pt x="6432" y="4782"/>
                  </a:lnTo>
                  <a:close/>
                  <a:moveTo>
                    <a:pt x="6440" y="4766"/>
                  </a:moveTo>
                  <a:lnTo>
                    <a:pt x="6442" y="4765"/>
                  </a:lnTo>
                  <a:lnTo>
                    <a:pt x="6443" y="4763"/>
                  </a:lnTo>
                  <a:lnTo>
                    <a:pt x="6455" y="4774"/>
                  </a:lnTo>
                  <a:lnTo>
                    <a:pt x="6440" y="4766"/>
                  </a:lnTo>
                  <a:close/>
                  <a:moveTo>
                    <a:pt x="6443" y="4763"/>
                  </a:moveTo>
                  <a:lnTo>
                    <a:pt x="6459" y="4747"/>
                  </a:lnTo>
                  <a:lnTo>
                    <a:pt x="6482" y="4769"/>
                  </a:lnTo>
                  <a:lnTo>
                    <a:pt x="6466" y="4785"/>
                  </a:lnTo>
                  <a:lnTo>
                    <a:pt x="6443" y="4763"/>
                  </a:lnTo>
                  <a:close/>
                  <a:moveTo>
                    <a:pt x="6486" y="4763"/>
                  </a:moveTo>
                  <a:lnTo>
                    <a:pt x="6485" y="4766"/>
                  </a:lnTo>
                  <a:lnTo>
                    <a:pt x="6482" y="4769"/>
                  </a:lnTo>
                  <a:lnTo>
                    <a:pt x="6471" y="4758"/>
                  </a:lnTo>
                  <a:lnTo>
                    <a:pt x="6486" y="4763"/>
                  </a:lnTo>
                  <a:close/>
                  <a:moveTo>
                    <a:pt x="6455" y="4753"/>
                  </a:moveTo>
                  <a:lnTo>
                    <a:pt x="6464" y="4729"/>
                  </a:lnTo>
                  <a:lnTo>
                    <a:pt x="6493" y="4739"/>
                  </a:lnTo>
                  <a:lnTo>
                    <a:pt x="6486" y="4763"/>
                  </a:lnTo>
                  <a:lnTo>
                    <a:pt x="6455" y="4753"/>
                  </a:lnTo>
                  <a:close/>
                  <a:moveTo>
                    <a:pt x="6464" y="4729"/>
                  </a:moveTo>
                  <a:lnTo>
                    <a:pt x="6464" y="4727"/>
                  </a:lnTo>
                  <a:lnTo>
                    <a:pt x="6479" y="4734"/>
                  </a:lnTo>
                  <a:lnTo>
                    <a:pt x="6464" y="4729"/>
                  </a:lnTo>
                  <a:close/>
                  <a:moveTo>
                    <a:pt x="6464" y="4727"/>
                  </a:moveTo>
                  <a:lnTo>
                    <a:pt x="6472" y="4711"/>
                  </a:lnTo>
                  <a:lnTo>
                    <a:pt x="6501" y="4726"/>
                  </a:lnTo>
                  <a:lnTo>
                    <a:pt x="6493" y="4742"/>
                  </a:lnTo>
                  <a:lnTo>
                    <a:pt x="6464" y="4727"/>
                  </a:lnTo>
                  <a:close/>
                  <a:moveTo>
                    <a:pt x="6472" y="4711"/>
                  </a:moveTo>
                  <a:lnTo>
                    <a:pt x="6474" y="4708"/>
                  </a:lnTo>
                  <a:lnTo>
                    <a:pt x="6475" y="4707"/>
                  </a:lnTo>
                  <a:lnTo>
                    <a:pt x="6487" y="4718"/>
                  </a:lnTo>
                  <a:lnTo>
                    <a:pt x="6472" y="4711"/>
                  </a:lnTo>
                  <a:close/>
                  <a:moveTo>
                    <a:pt x="6475" y="4707"/>
                  </a:moveTo>
                  <a:lnTo>
                    <a:pt x="6491" y="4691"/>
                  </a:lnTo>
                  <a:lnTo>
                    <a:pt x="6514" y="4713"/>
                  </a:lnTo>
                  <a:lnTo>
                    <a:pt x="6498" y="4729"/>
                  </a:lnTo>
                  <a:lnTo>
                    <a:pt x="6475" y="4707"/>
                  </a:lnTo>
                  <a:close/>
                  <a:moveTo>
                    <a:pt x="6517" y="4710"/>
                  </a:moveTo>
                  <a:lnTo>
                    <a:pt x="6516" y="4712"/>
                  </a:lnTo>
                  <a:lnTo>
                    <a:pt x="6514" y="4713"/>
                  </a:lnTo>
                  <a:lnTo>
                    <a:pt x="6502" y="4702"/>
                  </a:lnTo>
                  <a:lnTo>
                    <a:pt x="6517" y="4710"/>
                  </a:lnTo>
                  <a:close/>
                  <a:moveTo>
                    <a:pt x="6488" y="4695"/>
                  </a:moveTo>
                  <a:lnTo>
                    <a:pt x="6496" y="4679"/>
                  </a:lnTo>
                  <a:lnTo>
                    <a:pt x="6525" y="4694"/>
                  </a:lnTo>
                  <a:lnTo>
                    <a:pt x="6517" y="4710"/>
                  </a:lnTo>
                  <a:lnTo>
                    <a:pt x="6488" y="4695"/>
                  </a:lnTo>
                  <a:close/>
                  <a:moveTo>
                    <a:pt x="6496" y="4679"/>
                  </a:moveTo>
                  <a:lnTo>
                    <a:pt x="6497" y="4676"/>
                  </a:lnTo>
                  <a:lnTo>
                    <a:pt x="6500" y="4675"/>
                  </a:lnTo>
                  <a:lnTo>
                    <a:pt x="6511" y="4686"/>
                  </a:lnTo>
                  <a:lnTo>
                    <a:pt x="6496" y="4679"/>
                  </a:lnTo>
                  <a:close/>
                  <a:moveTo>
                    <a:pt x="6500" y="4675"/>
                  </a:moveTo>
                  <a:lnTo>
                    <a:pt x="6516" y="4659"/>
                  </a:lnTo>
                  <a:lnTo>
                    <a:pt x="6538" y="4681"/>
                  </a:lnTo>
                  <a:lnTo>
                    <a:pt x="6522" y="4697"/>
                  </a:lnTo>
                  <a:lnTo>
                    <a:pt x="6500" y="4675"/>
                  </a:lnTo>
                  <a:close/>
                  <a:moveTo>
                    <a:pt x="6541" y="4678"/>
                  </a:moveTo>
                  <a:lnTo>
                    <a:pt x="6540" y="4680"/>
                  </a:lnTo>
                  <a:lnTo>
                    <a:pt x="6538" y="4681"/>
                  </a:lnTo>
                  <a:lnTo>
                    <a:pt x="6527" y="4670"/>
                  </a:lnTo>
                  <a:lnTo>
                    <a:pt x="6541" y="4678"/>
                  </a:lnTo>
                  <a:close/>
                  <a:moveTo>
                    <a:pt x="6512" y="4663"/>
                  </a:moveTo>
                  <a:lnTo>
                    <a:pt x="6521" y="4647"/>
                  </a:lnTo>
                  <a:lnTo>
                    <a:pt x="6549" y="4662"/>
                  </a:lnTo>
                  <a:lnTo>
                    <a:pt x="6541" y="4678"/>
                  </a:lnTo>
                  <a:lnTo>
                    <a:pt x="6512" y="4663"/>
                  </a:lnTo>
                  <a:close/>
                  <a:moveTo>
                    <a:pt x="6521" y="4647"/>
                  </a:moveTo>
                  <a:lnTo>
                    <a:pt x="6522" y="4644"/>
                  </a:lnTo>
                  <a:lnTo>
                    <a:pt x="6523" y="4643"/>
                  </a:lnTo>
                  <a:lnTo>
                    <a:pt x="6534" y="4654"/>
                  </a:lnTo>
                  <a:lnTo>
                    <a:pt x="6521" y="4647"/>
                  </a:lnTo>
                  <a:close/>
                  <a:moveTo>
                    <a:pt x="6523" y="4643"/>
                  </a:moveTo>
                  <a:lnTo>
                    <a:pt x="6539" y="4627"/>
                  </a:lnTo>
                  <a:lnTo>
                    <a:pt x="6562" y="4649"/>
                  </a:lnTo>
                  <a:lnTo>
                    <a:pt x="6546" y="4665"/>
                  </a:lnTo>
                  <a:lnTo>
                    <a:pt x="6523" y="4643"/>
                  </a:lnTo>
                  <a:close/>
                  <a:moveTo>
                    <a:pt x="6565" y="4645"/>
                  </a:moveTo>
                  <a:lnTo>
                    <a:pt x="6564" y="4648"/>
                  </a:lnTo>
                  <a:lnTo>
                    <a:pt x="6562" y="4649"/>
                  </a:lnTo>
                  <a:lnTo>
                    <a:pt x="6550" y="4638"/>
                  </a:lnTo>
                  <a:lnTo>
                    <a:pt x="6565" y="4645"/>
                  </a:lnTo>
                  <a:close/>
                  <a:moveTo>
                    <a:pt x="6537" y="4631"/>
                  </a:moveTo>
                  <a:lnTo>
                    <a:pt x="6544" y="4615"/>
                  </a:lnTo>
                  <a:lnTo>
                    <a:pt x="6573" y="4629"/>
                  </a:lnTo>
                  <a:lnTo>
                    <a:pt x="6565" y="4645"/>
                  </a:lnTo>
                  <a:lnTo>
                    <a:pt x="6537" y="4631"/>
                  </a:lnTo>
                  <a:close/>
                  <a:moveTo>
                    <a:pt x="6573" y="4627"/>
                  </a:moveTo>
                  <a:lnTo>
                    <a:pt x="6573" y="4629"/>
                  </a:lnTo>
                  <a:lnTo>
                    <a:pt x="6559" y="4622"/>
                  </a:lnTo>
                  <a:lnTo>
                    <a:pt x="6573" y="4627"/>
                  </a:lnTo>
                  <a:close/>
                  <a:moveTo>
                    <a:pt x="6544" y="4617"/>
                  </a:moveTo>
                  <a:lnTo>
                    <a:pt x="6551" y="4593"/>
                  </a:lnTo>
                  <a:lnTo>
                    <a:pt x="6582" y="4602"/>
                  </a:lnTo>
                  <a:lnTo>
                    <a:pt x="6573" y="4627"/>
                  </a:lnTo>
                  <a:lnTo>
                    <a:pt x="6544" y="4617"/>
                  </a:lnTo>
                  <a:close/>
                  <a:moveTo>
                    <a:pt x="6551" y="4593"/>
                  </a:moveTo>
                  <a:lnTo>
                    <a:pt x="6553" y="4589"/>
                  </a:lnTo>
                  <a:lnTo>
                    <a:pt x="6555" y="4586"/>
                  </a:lnTo>
                  <a:lnTo>
                    <a:pt x="6566" y="4597"/>
                  </a:lnTo>
                  <a:lnTo>
                    <a:pt x="6551" y="4593"/>
                  </a:lnTo>
                  <a:close/>
                  <a:moveTo>
                    <a:pt x="6555" y="4586"/>
                  </a:moveTo>
                  <a:lnTo>
                    <a:pt x="6571" y="4570"/>
                  </a:lnTo>
                  <a:lnTo>
                    <a:pt x="6594" y="4594"/>
                  </a:lnTo>
                  <a:lnTo>
                    <a:pt x="6578" y="4610"/>
                  </a:lnTo>
                  <a:lnTo>
                    <a:pt x="6555" y="4586"/>
                  </a:lnTo>
                  <a:close/>
                  <a:moveTo>
                    <a:pt x="6597" y="4589"/>
                  </a:moveTo>
                  <a:lnTo>
                    <a:pt x="6596" y="4591"/>
                  </a:lnTo>
                  <a:lnTo>
                    <a:pt x="6594" y="4594"/>
                  </a:lnTo>
                  <a:lnTo>
                    <a:pt x="6582" y="4581"/>
                  </a:lnTo>
                  <a:lnTo>
                    <a:pt x="6597" y="4589"/>
                  </a:lnTo>
                  <a:close/>
                  <a:moveTo>
                    <a:pt x="6569" y="4575"/>
                  </a:moveTo>
                  <a:lnTo>
                    <a:pt x="6576" y="4559"/>
                  </a:lnTo>
                  <a:lnTo>
                    <a:pt x="6605" y="4573"/>
                  </a:lnTo>
                  <a:lnTo>
                    <a:pt x="6597" y="4589"/>
                  </a:lnTo>
                  <a:lnTo>
                    <a:pt x="6569" y="4575"/>
                  </a:lnTo>
                  <a:close/>
                  <a:moveTo>
                    <a:pt x="6576" y="4559"/>
                  </a:moveTo>
                  <a:lnTo>
                    <a:pt x="6577" y="4557"/>
                  </a:lnTo>
                  <a:lnTo>
                    <a:pt x="6580" y="4554"/>
                  </a:lnTo>
                  <a:lnTo>
                    <a:pt x="6591" y="4565"/>
                  </a:lnTo>
                  <a:lnTo>
                    <a:pt x="6576" y="4559"/>
                  </a:lnTo>
                  <a:close/>
                  <a:moveTo>
                    <a:pt x="6580" y="4554"/>
                  </a:moveTo>
                  <a:lnTo>
                    <a:pt x="6596" y="4538"/>
                  </a:lnTo>
                  <a:lnTo>
                    <a:pt x="6618" y="4562"/>
                  </a:lnTo>
                  <a:lnTo>
                    <a:pt x="6602" y="4577"/>
                  </a:lnTo>
                  <a:lnTo>
                    <a:pt x="6580" y="4554"/>
                  </a:lnTo>
                  <a:close/>
                  <a:moveTo>
                    <a:pt x="6620" y="4557"/>
                  </a:moveTo>
                  <a:lnTo>
                    <a:pt x="6620" y="4559"/>
                  </a:lnTo>
                  <a:lnTo>
                    <a:pt x="6618" y="4562"/>
                  </a:lnTo>
                  <a:lnTo>
                    <a:pt x="6607" y="4549"/>
                  </a:lnTo>
                  <a:lnTo>
                    <a:pt x="6620" y="4557"/>
                  </a:lnTo>
                  <a:close/>
                  <a:moveTo>
                    <a:pt x="6592" y="4543"/>
                  </a:moveTo>
                  <a:lnTo>
                    <a:pt x="6601" y="4527"/>
                  </a:lnTo>
                  <a:lnTo>
                    <a:pt x="6629" y="4541"/>
                  </a:lnTo>
                  <a:lnTo>
                    <a:pt x="6620" y="4557"/>
                  </a:lnTo>
                  <a:lnTo>
                    <a:pt x="6592" y="4543"/>
                  </a:lnTo>
                  <a:close/>
                  <a:moveTo>
                    <a:pt x="6601" y="4527"/>
                  </a:moveTo>
                  <a:lnTo>
                    <a:pt x="6602" y="4525"/>
                  </a:lnTo>
                  <a:lnTo>
                    <a:pt x="6603" y="4522"/>
                  </a:lnTo>
                  <a:lnTo>
                    <a:pt x="6614" y="4533"/>
                  </a:lnTo>
                  <a:lnTo>
                    <a:pt x="6601" y="4527"/>
                  </a:lnTo>
                  <a:close/>
                  <a:moveTo>
                    <a:pt x="6603" y="4522"/>
                  </a:moveTo>
                  <a:lnTo>
                    <a:pt x="6619" y="4506"/>
                  </a:lnTo>
                  <a:lnTo>
                    <a:pt x="6642" y="4530"/>
                  </a:lnTo>
                  <a:lnTo>
                    <a:pt x="6626" y="4546"/>
                  </a:lnTo>
                  <a:lnTo>
                    <a:pt x="6603" y="4522"/>
                  </a:lnTo>
                  <a:close/>
                  <a:moveTo>
                    <a:pt x="6646" y="4522"/>
                  </a:moveTo>
                  <a:lnTo>
                    <a:pt x="6645" y="4526"/>
                  </a:lnTo>
                  <a:lnTo>
                    <a:pt x="6642" y="4530"/>
                  </a:lnTo>
                  <a:lnTo>
                    <a:pt x="6630" y="4517"/>
                  </a:lnTo>
                  <a:lnTo>
                    <a:pt x="6646" y="4522"/>
                  </a:lnTo>
                  <a:close/>
                  <a:moveTo>
                    <a:pt x="6615" y="4512"/>
                  </a:moveTo>
                  <a:lnTo>
                    <a:pt x="6624" y="4489"/>
                  </a:lnTo>
                  <a:lnTo>
                    <a:pt x="6654" y="4499"/>
                  </a:lnTo>
                  <a:lnTo>
                    <a:pt x="6646" y="4522"/>
                  </a:lnTo>
                  <a:lnTo>
                    <a:pt x="6615" y="4512"/>
                  </a:lnTo>
                  <a:close/>
                  <a:moveTo>
                    <a:pt x="6624" y="4489"/>
                  </a:moveTo>
                  <a:lnTo>
                    <a:pt x="6624" y="4487"/>
                  </a:lnTo>
                  <a:lnTo>
                    <a:pt x="6639" y="4494"/>
                  </a:lnTo>
                  <a:lnTo>
                    <a:pt x="6624" y="4489"/>
                  </a:lnTo>
                  <a:close/>
                  <a:moveTo>
                    <a:pt x="6624" y="4487"/>
                  </a:moveTo>
                  <a:lnTo>
                    <a:pt x="6633" y="4471"/>
                  </a:lnTo>
                  <a:lnTo>
                    <a:pt x="6661" y="4485"/>
                  </a:lnTo>
                  <a:lnTo>
                    <a:pt x="6652" y="4501"/>
                  </a:lnTo>
                  <a:lnTo>
                    <a:pt x="6624" y="4487"/>
                  </a:lnTo>
                  <a:close/>
                  <a:moveTo>
                    <a:pt x="6633" y="4471"/>
                  </a:moveTo>
                  <a:lnTo>
                    <a:pt x="6634" y="4468"/>
                  </a:lnTo>
                  <a:lnTo>
                    <a:pt x="6635" y="4467"/>
                  </a:lnTo>
                  <a:lnTo>
                    <a:pt x="6646" y="4478"/>
                  </a:lnTo>
                  <a:lnTo>
                    <a:pt x="6633" y="4471"/>
                  </a:lnTo>
                  <a:close/>
                  <a:moveTo>
                    <a:pt x="6635" y="4467"/>
                  </a:moveTo>
                  <a:lnTo>
                    <a:pt x="6651" y="4451"/>
                  </a:lnTo>
                  <a:lnTo>
                    <a:pt x="6674" y="4473"/>
                  </a:lnTo>
                  <a:lnTo>
                    <a:pt x="6658" y="4489"/>
                  </a:lnTo>
                  <a:lnTo>
                    <a:pt x="6635" y="4467"/>
                  </a:lnTo>
                  <a:close/>
                  <a:moveTo>
                    <a:pt x="6677" y="4469"/>
                  </a:moveTo>
                  <a:lnTo>
                    <a:pt x="6676" y="4472"/>
                  </a:lnTo>
                  <a:lnTo>
                    <a:pt x="6674" y="4473"/>
                  </a:lnTo>
                  <a:lnTo>
                    <a:pt x="6662" y="4462"/>
                  </a:lnTo>
                  <a:lnTo>
                    <a:pt x="6677" y="4469"/>
                  </a:lnTo>
                  <a:close/>
                  <a:moveTo>
                    <a:pt x="6649" y="4455"/>
                  </a:moveTo>
                  <a:lnTo>
                    <a:pt x="6656" y="4439"/>
                  </a:lnTo>
                  <a:lnTo>
                    <a:pt x="6684" y="4453"/>
                  </a:lnTo>
                  <a:lnTo>
                    <a:pt x="6677" y="4469"/>
                  </a:lnTo>
                  <a:lnTo>
                    <a:pt x="6649" y="4455"/>
                  </a:lnTo>
                  <a:close/>
                  <a:moveTo>
                    <a:pt x="6656" y="4439"/>
                  </a:moveTo>
                  <a:lnTo>
                    <a:pt x="6657" y="4436"/>
                  </a:lnTo>
                  <a:lnTo>
                    <a:pt x="6660" y="4435"/>
                  </a:lnTo>
                  <a:lnTo>
                    <a:pt x="6671" y="4446"/>
                  </a:lnTo>
                  <a:lnTo>
                    <a:pt x="6656" y="4439"/>
                  </a:lnTo>
                  <a:close/>
                  <a:moveTo>
                    <a:pt x="6660" y="4435"/>
                  </a:moveTo>
                  <a:lnTo>
                    <a:pt x="6676" y="4419"/>
                  </a:lnTo>
                  <a:lnTo>
                    <a:pt x="6698" y="4441"/>
                  </a:lnTo>
                  <a:lnTo>
                    <a:pt x="6682" y="4457"/>
                  </a:lnTo>
                  <a:lnTo>
                    <a:pt x="6660" y="4435"/>
                  </a:lnTo>
                  <a:close/>
                  <a:moveTo>
                    <a:pt x="6702" y="4435"/>
                  </a:moveTo>
                  <a:lnTo>
                    <a:pt x="6700" y="4439"/>
                  </a:lnTo>
                  <a:lnTo>
                    <a:pt x="6698" y="4441"/>
                  </a:lnTo>
                  <a:lnTo>
                    <a:pt x="6687" y="4430"/>
                  </a:lnTo>
                  <a:lnTo>
                    <a:pt x="6702" y="4435"/>
                  </a:lnTo>
                  <a:close/>
                  <a:moveTo>
                    <a:pt x="6672" y="4425"/>
                  </a:moveTo>
                  <a:lnTo>
                    <a:pt x="6679" y="4400"/>
                  </a:lnTo>
                  <a:lnTo>
                    <a:pt x="6710" y="4411"/>
                  </a:lnTo>
                  <a:lnTo>
                    <a:pt x="6702" y="4435"/>
                  </a:lnTo>
                  <a:lnTo>
                    <a:pt x="6672" y="4425"/>
                  </a:lnTo>
                  <a:close/>
                  <a:moveTo>
                    <a:pt x="6679" y="4400"/>
                  </a:moveTo>
                  <a:lnTo>
                    <a:pt x="6681" y="4397"/>
                  </a:lnTo>
                  <a:lnTo>
                    <a:pt x="6683" y="4394"/>
                  </a:lnTo>
                  <a:lnTo>
                    <a:pt x="6694" y="4405"/>
                  </a:lnTo>
                  <a:lnTo>
                    <a:pt x="6679" y="4400"/>
                  </a:lnTo>
                  <a:close/>
                  <a:moveTo>
                    <a:pt x="6683" y="4394"/>
                  </a:moveTo>
                  <a:lnTo>
                    <a:pt x="6699" y="4378"/>
                  </a:lnTo>
                  <a:lnTo>
                    <a:pt x="6722" y="4402"/>
                  </a:lnTo>
                  <a:lnTo>
                    <a:pt x="6706" y="4418"/>
                  </a:lnTo>
                  <a:lnTo>
                    <a:pt x="6683" y="4394"/>
                  </a:lnTo>
                  <a:close/>
                  <a:moveTo>
                    <a:pt x="6725" y="4397"/>
                  </a:moveTo>
                  <a:lnTo>
                    <a:pt x="6724" y="4399"/>
                  </a:lnTo>
                  <a:lnTo>
                    <a:pt x="6722" y="4402"/>
                  </a:lnTo>
                  <a:lnTo>
                    <a:pt x="6710" y="4389"/>
                  </a:lnTo>
                  <a:lnTo>
                    <a:pt x="6725" y="4397"/>
                  </a:lnTo>
                  <a:close/>
                  <a:moveTo>
                    <a:pt x="6697" y="4383"/>
                  </a:moveTo>
                  <a:lnTo>
                    <a:pt x="6704" y="4367"/>
                  </a:lnTo>
                  <a:lnTo>
                    <a:pt x="6732" y="4381"/>
                  </a:lnTo>
                  <a:lnTo>
                    <a:pt x="6725" y="4397"/>
                  </a:lnTo>
                  <a:lnTo>
                    <a:pt x="6697" y="4383"/>
                  </a:lnTo>
                  <a:close/>
                  <a:moveTo>
                    <a:pt x="6704" y="4367"/>
                  </a:moveTo>
                  <a:lnTo>
                    <a:pt x="6713" y="4351"/>
                  </a:lnTo>
                  <a:lnTo>
                    <a:pt x="6741" y="4365"/>
                  </a:lnTo>
                  <a:lnTo>
                    <a:pt x="6732" y="4381"/>
                  </a:lnTo>
                  <a:lnTo>
                    <a:pt x="6704" y="4367"/>
                  </a:lnTo>
                  <a:close/>
                  <a:moveTo>
                    <a:pt x="6713" y="4351"/>
                  </a:moveTo>
                  <a:lnTo>
                    <a:pt x="6714" y="4349"/>
                  </a:lnTo>
                  <a:lnTo>
                    <a:pt x="6715" y="4346"/>
                  </a:lnTo>
                  <a:lnTo>
                    <a:pt x="6726" y="4358"/>
                  </a:lnTo>
                  <a:lnTo>
                    <a:pt x="6713" y="4351"/>
                  </a:lnTo>
                  <a:close/>
                  <a:moveTo>
                    <a:pt x="6715" y="4346"/>
                  </a:moveTo>
                  <a:lnTo>
                    <a:pt x="6731" y="4330"/>
                  </a:lnTo>
                  <a:lnTo>
                    <a:pt x="6754" y="4354"/>
                  </a:lnTo>
                  <a:lnTo>
                    <a:pt x="6738" y="4370"/>
                  </a:lnTo>
                  <a:lnTo>
                    <a:pt x="6715" y="4346"/>
                  </a:lnTo>
                  <a:close/>
                  <a:moveTo>
                    <a:pt x="6758" y="4347"/>
                  </a:moveTo>
                  <a:lnTo>
                    <a:pt x="6757" y="4351"/>
                  </a:lnTo>
                  <a:lnTo>
                    <a:pt x="6754" y="4354"/>
                  </a:lnTo>
                  <a:lnTo>
                    <a:pt x="6742" y="4342"/>
                  </a:lnTo>
                  <a:lnTo>
                    <a:pt x="6758" y="4347"/>
                  </a:lnTo>
                  <a:close/>
                  <a:moveTo>
                    <a:pt x="6727" y="4336"/>
                  </a:moveTo>
                  <a:lnTo>
                    <a:pt x="6736" y="4313"/>
                  </a:lnTo>
                  <a:lnTo>
                    <a:pt x="6766" y="4323"/>
                  </a:lnTo>
                  <a:lnTo>
                    <a:pt x="6758" y="4347"/>
                  </a:lnTo>
                  <a:lnTo>
                    <a:pt x="6727" y="4336"/>
                  </a:lnTo>
                  <a:close/>
                  <a:moveTo>
                    <a:pt x="6736" y="4313"/>
                  </a:moveTo>
                  <a:lnTo>
                    <a:pt x="6737" y="4309"/>
                  </a:lnTo>
                  <a:lnTo>
                    <a:pt x="6740" y="4307"/>
                  </a:lnTo>
                  <a:lnTo>
                    <a:pt x="6751" y="4318"/>
                  </a:lnTo>
                  <a:lnTo>
                    <a:pt x="6736" y="4313"/>
                  </a:lnTo>
                  <a:close/>
                  <a:moveTo>
                    <a:pt x="6740" y="4307"/>
                  </a:moveTo>
                  <a:lnTo>
                    <a:pt x="6756" y="4291"/>
                  </a:lnTo>
                  <a:lnTo>
                    <a:pt x="6778" y="4313"/>
                  </a:lnTo>
                  <a:lnTo>
                    <a:pt x="6762" y="4329"/>
                  </a:lnTo>
                  <a:lnTo>
                    <a:pt x="6740" y="4307"/>
                  </a:lnTo>
                  <a:close/>
                  <a:moveTo>
                    <a:pt x="6780" y="4309"/>
                  </a:moveTo>
                  <a:lnTo>
                    <a:pt x="6779" y="4312"/>
                  </a:lnTo>
                  <a:lnTo>
                    <a:pt x="6778" y="4313"/>
                  </a:lnTo>
                  <a:lnTo>
                    <a:pt x="6767" y="4302"/>
                  </a:lnTo>
                  <a:lnTo>
                    <a:pt x="6780" y="4309"/>
                  </a:lnTo>
                  <a:close/>
                  <a:moveTo>
                    <a:pt x="6752" y="4294"/>
                  </a:moveTo>
                  <a:lnTo>
                    <a:pt x="6761" y="4278"/>
                  </a:lnTo>
                  <a:lnTo>
                    <a:pt x="6789" y="4293"/>
                  </a:lnTo>
                  <a:lnTo>
                    <a:pt x="6780" y="4309"/>
                  </a:lnTo>
                  <a:lnTo>
                    <a:pt x="6752" y="4294"/>
                  </a:lnTo>
                  <a:close/>
                  <a:moveTo>
                    <a:pt x="6761" y="4278"/>
                  </a:moveTo>
                  <a:lnTo>
                    <a:pt x="6762" y="4276"/>
                  </a:lnTo>
                  <a:lnTo>
                    <a:pt x="6763" y="4275"/>
                  </a:lnTo>
                  <a:lnTo>
                    <a:pt x="6774" y="4286"/>
                  </a:lnTo>
                  <a:lnTo>
                    <a:pt x="6761" y="4278"/>
                  </a:lnTo>
                  <a:close/>
                  <a:moveTo>
                    <a:pt x="6763" y="4275"/>
                  </a:moveTo>
                  <a:lnTo>
                    <a:pt x="6779" y="4259"/>
                  </a:lnTo>
                  <a:lnTo>
                    <a:pt x="6801" y="4281"/>
                  </a:lnTo>
                  <a:lnTo>
                    <a:pt x="6785" y="4297"/>
                  </a:lnTo>
                  <a:lnTo>
                    <a:pt x="6763" y="4275"/>
                  </a:lnTo>
                  <a:close/>
                  <a:moveTo>
                    <a:pt x="6806" y="4275"/>
                  </a:moveTo>
                  <a:lnTo>
                    <a:pt x="6805" y="4278"/>
                  </a:lnTo>
                  <a:lnTo>
                    <a:pt x="6801" y="4281"/>
                  </a:lnTo>
                  <a:lnTo>
                    <a:pt x="6790" y="4270"/>
                  </a:lnTo>
                  <a:lnTo>
                    <a:pt x="6806" y="4275"/>
                  </a:lnTo>
                  <a:close/>
                  <a:moveTo>
                    <a:pt x="6775" y="4265"/>
                  </a:moveTo>
                  <a:lnTo>
                    <a:pt x="6784" y="4241"/>
                  </a:lnTo>
                  <a:lnTo>
                    <a:pt x="6814" y="4251"/>
                  </a:lnTo>
                  <a:lnTo>
                    <a:pt x="6806" y="4275"/>
                  </a:lnTo>
                  <a:lnTo>
                    <a:pt x="6775" y="4265"/>
                  </a:lnTo>
                  <a:close/>
                  <a:moveTo>
                    <a:pt x="6784" y="4241"/>
                  </a:moveTo>
                  <a:lnTo>
                    <a:pt x="6784" y="4239"/>
                  </a:lnTo>
                  <a:lnTo>
                    <a:pt x="6799" y="4246"/>
                  </a:lnTo>
                  <a:lnTo>
                    <a:pt x="6784" y="4241"/>
                  </a:lnTo>
                  <a:close/>
                  <a:moveTo>
                    <a:pt x="6784" y="4239"/>
                  </a:moveTo>
                  <a:lnTo>
                    <a:pt x="6793" y="4223"/>
                  </a:lnTo>
                  <a:lnTo>
                    <a:pt x="6821" y="4237"/>
                  </a:lnTo>
                  <a:lnTo>
                    <a:pt x="6812" y="4253"/>
                  </a:lnTo>
                  <a:lnTo>
                    <a:pt x="6784" y="4239"/>
                  </a:lnTo>
                  <a:close/>
                  <a:moveTo>
                    <a:pt x="6793" y="4223"/>
                  </a:moveTo>
                  <a:lnTo>
                    <a:pt x="6794" y="4221"/>
                  </a:lnTo>
                  <a:lnTo>
                    <a:pt x="6795" y="4218"/>
                  </a:lnTo>
                  <a:lnTo>
                    <a:pt x="6806" y="4230"/>
                  </a:lnTo>
                  <a:lnTo>
                    <a:pt x="6793" y="4223"/>
                  </a:lnTo>
                  <a:close/>
                  <a:moveTo>
                    <a:pt x="6795" y="4218"/>
                  </a:moveTo>
                  <a:lnTo>
                    <a:pt x="6811" y="4202"/>
                  </a:lnTo>
                  <a:lnTo>
                    <a:pt x="6833" y="4225"/>
                  </a:lnTo>
                  <a:lnTo>
                    <a:pt x="6817" y="4241"/>
                  </a:lnTo>
                  <a:lnTo>
                    <a:pt x="6795" y="4218"/>
                  </a:lnTo>
                  <a:close/>
                  <a:moveTo>
                    <a:pt x="6838" y="4219"/>
                  </a:moveTo>
                  <a:lnTo>
                    <a:pt x="6837" y="4223"/>
                  </a:lnTo>
                  <a:lnTo>
                    <a:pt x="6833" y="4225"/>
                  </a:lnTo>
                  <a:lnTo>
                    <a:pt x="6822" y="4214"/>
                  </a:lnTo>
                  <a:lnTo>
                    <a:pt x="6838" y="4219"/>
                  </a:lnTo>
                  <a:close/>
                  <a:moveTo>
                    <a:pt x="6807" y="4209"/>
                  </a:moveTo>
                  <a:lnTo>
                    <a:pt x="6815" y="4185"/>
                  </a:lnTo>
                  <a:lnTo>
                    <a:pt x="6846" y="4195"/>
                  </a:lnTo>
                  <a:lnTo>
                    <a:pt x="6838" y="4219"/>
                  </a:lnTo>
                  <a:lnTo>
                    <a:pt x="6807" y="4209"/>
                  </a:lnTo>
                  <a:close/>
                  <a:moveTo>
                    <a:pt x="6815" y="4185"/>
                  </a:moveTo>
                  <a:lnTo>
                    <a:pt x="6816" y="4181"/>
                  </a:lnTo>
                  <a:lnTo>
                    <a:pt x="6820" y="4179"/>
                  </a:lnTo>
                  <a:lnTo>
                    <a:pt x="6831" y="4190"/>
                  </a:lnTo>
                  <a:lnTo>
                    <a:pt x="6815" y="4185"/>
                  </a:lnTo>
                  <a:close/>
                  <a:moveTo>
                    <a:pt x="6820" y="4179"/>
                  </a:moveTo>
                  <a:lnTo>
                    <a:pt x="6836" y="4163"/>
                  </a:lnTo>
                  <a:lnTo>
                    <a:pt x="6858" y="4185"/>
                  </a:lnTo>
                  <a:lnTo>
                    <a:pt x="6842" y="4201"/>
                  </a:lnTo>
                  <a:lnTo>
                    <a:pt x="6820" y="4179"/>
                  </a:lnTo>
                  <a:close/>
                  <a:moveTo>
                    <a:pt x="6860" y="4181"/>
                  </a:moveTo>
                  <a:lnTo>
                    <a:pt x="6859" y="4184"/>
                  </a:lnTo>
                  <a:lnTo>
                    <a:pt x="6858" y="4185"/>
                  </a:lnTo>
                  <a:lnTo>
                    <a:pt x="6847" y="4174"/>
                  </a:lnTo>
                  <a:lnTo>
                    <a:pt x="6860" y="4181"/>
                  </a:lnTo>
                  <a:close/>
                  <a:moveTo>
                    <a:pt x="6832" y="4166"/>
                  </a:moveTo>
                  <a:lnTo>
                    <a:pt x="6841" y="4150"/>
                  </a:lnTo>
                  <a:lnTo>
                    <a:pt x="6869" y="4165"/>
                  </a:lnTo>
                  <a:lnTo>
                    <a:pt x="6860" y="4181"/>
                  </a:lnTo>
                  <a:lnTo>
                    <a:pt x="6832" y="4166"/>
                  </a:lnTo>
                  <a:close/>
                  <a:moveTo>
                    <a:pt x="6841" y="4150"/>
                  </a:moveTo>
                  <a:lnTo>
                    <a:pt x="6842" y="4148"/>
                  </a:lnTo>
                  <a:lnTo>
                    <a:pt x="6843" y="4147"/>
                  </a:lnTo>
                  <a:lnTo>
                    <a:pt x="6854" y="4158"/>
                  </a:lnTo>
                  <a:lnTo>
                    <a:pt x="6841" y="4150"/>
                  </a:lnTo>
                  <a:close/>
                  <a:moveTo>
                    <a:pt x="6843" y="4147"/>
                  </a:moveTo>
                  <a:lnTo>
                    <a:pt x="6859" y="4131"/>
                  </a:lnTo>
                  <a:lnTo>
                    <a:pt x="6881" y="4153"/>
                  </a:lnTo>
                  <a:lnTo>
                    <a:pt x="6865" y="4169"/>
                  </a:lnTo>
                  <a:lnTo>
                    <a:pt x="6843" y="4147"/>
                  </a:lnTo>
                  <a:close/>
                  <a:moveTo>
                    <a:pt x="6886" y="4147"/>
                  </a:moveTo>
                  <a:lnTo>
                    <a:pt x="6885" y="4150"/>
                  </a:lnTo>
                  <a:lnTo>
                    <a:pt x="6881" y="4153"/>
                  </a:lnTo>
                  <a:lnTo>
                    <a:pt x="6870" y="4142"/>
                  </a:lnTo>
                  <a:lnTo>
                    <a:pt x="6886" y="4147"/>
                  </a:lnTo>
                  <a:close/>
                  <a:moveTo>
                    <a:pt x="6855" y="4137"/>
                  </a:moveTo>
                  <a:lnTo>
                    <a:pt x="6863" y="4113"/>
                  </a:lnTo>
                  <a:lnTo>
                    <a:pt x="6894" y="4123"/>
                  </a:lnTo>
                  <a:lnTo>
                    <a:pt x="6886" y="4147"/>
                  </a:lnTo>
                  <a:lnTo>
                    <a:pt x="6855" y="4137"/>
                  </a:lnTo>
                  <a:close/>
                  <a:moveTo>
                    <a:pt x="6863" y="4113"/>
                  </a:moveTo>
                  <a:lnTo>
                    <a:pt x="6864" y="4111"/>
                  </a:lnTo>
                  <a:lnTo>
                    <a:pt x="6879" y="4118"/>
                  </a:lnTo>
                  <a:lnTo>
                    <a:pt x="6863" y="4113"/>
                  </a:lnTo>
                  <a:close/>
                  <a:moveTo>
                    <a:pt x="6864" y="4111"/>
                  </a:moveTo>
                  <a:lnTo>
                    <a:pt x="6873" y="4095"/>
                  </a:lnTo>
                  <a:lnTo>
                    <a:pt x="6901" y="4108"/>
                  </a:lnTo>
                  <a:lnTo>
                    <a:pt x="6892" y="4124"/>
                  </a:lnTo>
                  <a:lnTo>
                    <a:pt x="6864" y="4111"/>
                  </a:lnTo>
                  <a:close/>
                  <a:moveTo>
                    <a:pt x="6873" y="4095"/>
                  </a:moveTo>
                  <a:lnTo>
                    <a:pt x="6874" y="4092"/>
                  </a:lnTo>
                  <a:lnTo>
                    <a:pt x="6875" y="4091"/>
                  </a:lnTo>
                  <a:lnTo>
                    <a:pt x="6886" y="4102"/>
                  </a:lnTo>
                  <a:lnTo>
                    <a:pt x="6873" y="4095"/>
                  </a:lnTo>
                  <a:close/>
                  <a:moveTo>
                    <a:pt x="6875" y="4091"/>
                  </a:moveTo>
                  <a:lnTo>
                    <a:pt x="6891" y="4075"/>
                  </a:lnTo>
                  <a:lnTo>
                    <a:pt x="6913" y="4097"/>
                  </a:lnTo>
                  <a:lnTo>
                    <a:pt x="6897" y="4113"/>
                  </a:lnTo>
                  <a:lnTo>
                    <a:pt x="6875" y="4091"/>
                  </a:lnTo>
                  <a:close/>
                  <a:moveTo>
                    <a:pt x="6918" y="4091"/>
                  </a:moveTo>
                  <a:lnTo>
                    <a:pt x="6916" y="4095"/>
                  </a:lnTo>
                  <a:lnTo>
                    <a:pt x="6913" y="4097"/>
                  </a:lnTo>
                  <a:lnTo>
                    <a:pt x="6902" y="4086"/>
                  </a:lnTo>
                  <a:lnTo>
                    <a:pt x="6918" y="4091"/>
                  </a:lnTo>
                  <a:close/>
                  <a:moveTo>
                    <a:pt x="6887" y="4081"/>
                  </a:moveTo>
                  <a:lnTo>
                    <a:pt x="6895" y="4057"/>
                  </a:lnTo>
                  <a:lnTo>
                    <a:pt x="6926" y="4067"/>
                  </a:lnTo>
                  <a:lnTo>
                    <a:pt x="6918" y="4091"/>
                  </a:lnTo>
                  <a:lnTo>
                    <a:pt x="6887" y="4081"/>
                  </a:lnTo>
                  <a:close/>
                  <a:moveTo>
                    <a:pt x="6895" y="4057"/>
                  </a:moveTo>
                  <a:lnTo>
                    <a:pt x="6896" y="4053"/>
                  </a:lnTo>
                  <a:lnTo>
                    <a:pt x="6900" y="4051"/>
                  </a:lnTo>
                  <a:lnTo>
                    <a:pt x="6911" y="4062"/>
                  </a:lnTo>
                  <a:lnTo>
                    <a:pt x="6895" y="4057"/>
                  </a:lnTo>
                  <a:close/>
                  <a:moveTo>
                    <a:pt x="6900" y="4051"/>
                  </a:moveTo>
                  <a:lnTo>
                    <a:pt x="6916" y="4035"/>
                  </a:lnTo>
                  <a:lnTo>
                    <a:pt x="6938" y="4057"/>
                  </a:lnTo>
                  <a:lnTo>
                    <a:pt x="6922" y="4073"/>
                  </a:lnTo>
                  <a:lnTo>
                    <a:pt x="6900" y="4051"/>
                  </a:lnTo>
                  <a:close/>
                  <a:moveTo>
                    <a:pt x="6940" y="4053"/>
                  </a:moveTo>
                  <a:lnTo>
                    <a:pt x="6939" y="4055"/>
                  </a:lnTo>
                  <a:lnTo>
                    <a:pt x="6938" y="4057"/>
                  </a:lnTo>
                  <a:lnTo>
                    <a:pt x="6927" y="4046"/>
                  </a:lnTo>
                  <a:lnTo>
                    <a:pt x="6940" y="4053"/>
                  </a:lnTo>
                  <a:close/>
                  <a:moveTo>
                    <a:pt x="6912" y="4038"/>
                  </a:moveTo>
                  <a:lnTo>
                    <a:pt x="6921" y="4022"/>
                  </a:lnTo>
                  <a:lnTo>
                    <a:pt x="6949" y="4037"/>
                  </a:lnTo>
                  <a:lnTo>
                    <a:pt x="6940" y="4053"/>
                  </a:lnTo>
                  <a:lnTo>
                    <a:pt x="6912" y="4038"/>
                  </a:lnTo>
                  <a:close/>
                  <a:moveTo>
                    <a:pt x="6921" y="4022"/>
                  </a:moveTo>
                  <a:lnTo>
                    <a:pt x="6921" y="4021"/>
                  </a:lnTo>
                  <a:lnTo>
                    <a:pt x="6934" y="4030"/>
                  </a:lnTo>
                  <a:lnTo>
                    <a:pt x="6921" y="4022"/>
                  </a:lnTo>
                  <a:close/>
                  <a:moveTo>
                    <a:pt x="6921" y="4021"/>
                  </a:moveTo>
                  <a:lnTo>
                    <a:pt x="6937" y="3998"/>
                  </a:lnTo>
                  <a:lnTo>
                    <a:pt x="6964" y="4015"/>
                  </a:lnTo>
                  <a:lnTo>
                    <a:pt x="6948" y="4038"/>
                  </a:lnTo>
                  <a:lnTo>
                    <a:pt x="6921" y="4021"/>
                  </a:lnTo>
                  <a:close/>
                  <a:moveTo>
                    <a:pt x="6965" y="4014"/>
                  </a:moveTo>
                  <a:lnTo>
                    <a:pt x="6964" y="4015"/>
                  </a:lnTo>
                  <a:lnTo>
                    <a:pt x="6950" y="4006"/>
                  </a:lnTo>
                  <a:lnTo>
                    <a:pt x="6965" y="4014"/>
                  </a:lnTo>
                  <a:close/>
                  <a:moveTo>
                    <a:pt x="6937" y="3999"/>
                  </a:moveTo>
                  <a:lnTo>
                    <a:pt x="6944" y="3983"/>
                  </a:lnTo>
                  <a:lnTo>
                    <a:pt x="6972" y="3998"/>
                  </a:lnTo>
                  <a:lnTo>
                    <a:pt x="6965" y="4014"/>
                  </a:lnTo>
                  <a:lnTo>
                    <a:pt x="6937" y="3999"/>
                  </a:lnTo>
                  <a:close/>
                  <a:moveTo>
                    <a:pt x="6944" y="3983"/>
                  </a:moveTo>
                  <a:lnTo>
                    <a:pt x="6945" y="3980"/>
                  </a:lnTo>
                  <a:lnTo>
                    <a:pt x="6948" y="3979"/>
                  </a:lnTo>
                  <a:lnTo>
                    <a:pt x="6959" y="3990"/>
                  </a:lnTo>
                  <a:lnTo>
                    <a:pt x="6944" y="3983"/>
                  </a:lnTo>
                  <a:close/>
                  <a:moveTo>
                    <a:pt x="6948" y="3979"/>
                  </a:moveTo>
                  <a:lnTo>
                    <a:pt x="6963" y="3963"/>
                  </a:lnTo>
                  <a:lnTo>
                    <a:pt x="6986" y="3985"/>
                  </a:lnTo>
                  <a:lnTo>
                    <a:pt x="6970" y="4001"/>
                  </a:lnTo>
                  <a:lnTo>
                    <a:pt x="6948" y="3979"/>
                  </a:lnTo>
                  <a:close/>
                  <a:moveTo>
                    <a:pt x="6990" y="3979"/>
                  </a:moveTo>
                  <a:lnTo>
                    <a:pt x="6988" y="3983"/>
                  </a:lnTo>
                  <a:lnTo>
                    <a:pt x="6986" y="3985"/>
                  </a:lnTo>
                  <a:lnTo>
                    <a:pt x="6975" y="3974"/>
                  </a:lnTo>
                  <a:lnTo>
                    <a:pt x="6990" y="3979"/>
                  </a:lnTo>
                  <a:close/>
                  <a:moveTo>
                    <a:pt x="6959" y="3969"/>
                  </a:moveTo>
                  <a:lnTo>
                    <a:pt x="6968" y="3945"/>
                  </a:lnTo>
                  <a:lnTo>
                    <a:pt x="6997" y="3954"/>
                  </a:lnTo>
                  <a:lnTo>
                    <a:pt x="6990" y="3979"/>
                  </a:lnTo>
                  <a:lnTo>
                    <a:pt x="6959" y="3969"/>
                  </a:lnTo>
                  <a:close/>
                  <a:moveTo>
                    <a:pt x="6968" y="3945"/>
                  </a:moveTo>
                  <a:lnTo>
                    <a:pt x="6969" y="3943"/>
                  </a:lnTo>
                  <a:lnTo>
                    <a:pt x="6982" y="3950"/>
                  </a:lnTo>
                  <a:lnTo>
                    <a:pt x="6968" y="3945"/>
                  </a:lnTo>
                  <a:close/>
                  <a:moveTo>
                    <a:pt x="6969" y="3943"/>
                  </a:moveTo>
                  <a:lnTo>
                    <a:pt x="6976" y="3927"/>
                  </a:lnTo>
                  <a:lnTo>
                    <a:pt x="7004" y="3941"/>
                  </a:lnTo>
                  <a:lnTo>
                    <a:pt x="6997" y="3957"/>
                  </a:lnTo>
                  <a:lnTo>
                    <a:pt x="6969" y="3943"/>
                  </a:lnTo>
                  <a:close/>
                  <a:moveTo>
                    <a:pt x="6976" y="3927"/>
                  </a:moveTo>
                  <a:lnTo>
                    <a:pt x="6977" y="3924"/>
                  </a:lnTo>
                  <a:lnTo>
                    <a:pt x="6979" y="3922"/>
                  </a:lnTo>
                  <a:lnTo>
                    <a:pt x="6991" y="3934"/>
                  </a:lnTo>
                  <a:lnTo>
                    <a:pt x="6976" y="3927"/>
                  </a:lnTo>
                  <a:close/>
                  <a:moveTo>
                    <a:pt x="6979" y="3922"/>
                  </a:moveTo>
                  <a:lnTo>
                    <a:pt x="6995" y="3906"/>
                  </a:lnTo>
                  <a:lnTo>
                    <a:pt x="7018" y="3929"/>
                  </a:lnTo>
                  <a:lnTo>
                    <a:pt x="7002" y="3945"/>
                  </a:lnTo>
                  <a:lnTo>
                    <a:pt x="6979" y="3922"/>
                  </a:lnTo>
                  <a:close/>
                  <a:moveTo>
                    <a:pt x="7022" y="3922"/>
                  </a:moveTo>
                  <a:lnTo>
                    <a:pt x="7020" y="3926"/>
                  </a:lnTo>
                  <a:lnTo>
                    <a:pt x="7018" y="3929"/>
                  </a:lnTo>
                  <a:lnTo>
                    <a:pt x="7007" y="3918"/>
                  </a:lnTo>
                  <a:lnTo>
                    <a:pt x="7022" y="3922"/>
                  </a:lnTo>
                  <a:close/>
                  <a:moveTo>
                    <a:pt x="6991" y="3913"/>
                  </a:moveTo>
                  <a:lnTo>
                    <a:pt x="7000" y="3889"/>
                  </a:lnTo>
                  <a:lnTo>
                    <a:pt x="7029" y="3899"/>
                  </a:lnTo>
                  <a:lnTo>
                    <a:pt x="7022" y="3922"/>
                  </a:lnTo>
                  <a:lnTo>
                    <a:pt x="6991" y="3913"/>
                  </a:lnTo>
                  <a:close/>
                  <a:moveTo>
                    <a:pt x="7000" y="3889"/>
                  </a:moveTo>
                  <a:lnTo>
                    <a:pt x="7001" y="3885"/>
                  </a:lnTo>
                  <a:lnTo>
                    <a:pt x="7003" y="3883"/>
                  </a:lnTo>
                  <a:lnTo>
                    <a:pt x="7014" y="3894"/>
                  </a:lnTo>
                  <a:lnTo>
                    <a:pt x="7000" y="3889"/>
                  </a:lnTo>
                  <a:close/>
                  <a:moveTo>
                    <a:pt x="7003" y="3883"/>
                  </a:moveTo>
                  <a:lnTo>
                    <a:pt x="7019" y="3867"/>
                  </a:lnTo>
                  <a:lnTo>
                    <a:pt x="7041" y="3889"/>
                  </a:lnTo>
                  <a:lnTo>
                    <a:pt x="7025" y="3905"/>
                  </a:lnTo>
                  <a:lnTo>
                    <a:pt x="7003" y="3883"/>
                  </a:lnTo>
                  <a:close/>
                  <a:moveTo>
                    <a:pt x="7045" y="3883"/>
                  </a:moveTo>
                  <a:lnTo>
                    <a:pt x="7044" y="3887"/>
                  </a:lnTo>
                  <a:lnTo>
                    <a:pt x="7041" y="3889"/>
                  </a:lnTo>
                  <a:lnTo>
                    <a:pt x="7030" y="3878"/>
                  </a:lnTo>
                  <a:lnTo>
                    <a:pt x="7045" y="3883"/>
                  </a:lnTo>
                  <a:close/>
                  <a:moveTo>
                    <a:pt x="7016" y="3873"/>
                  </a:moveTo>
                  <a:lnTo>
                    <a:pt x="7023" y="3849"/>
                  </a:lnTo>
                  <a:lnTo>
                    <a:pt x="7054" y="3858"/>
                  </a:lnTo>
                  <a:lnTo>
                    <a:pt x="7045" y="3883"/>
                  </a:lnTo>
                  <a:lnTo>
                    <a:pt x="7016" y="3873"/>
                  </a:lnTo>
                  <a:close/>
                  <a:moveTo>
                    <a:pt x="7023" y="3849"/>
                  </a:moveTo>
                  <a:lnTo>
                    <a:pt x="7024" y="3845"/>
                  </a:lnTo>
                  <a:lnTo>
                    <a:pt x="7027" y="3842"/>
                  </a:lnTo>
                  <a:lnTo>
                    <a:pt x="7039" y="3853"/>
                  </a:lnTo>
                  <a:lnTo>
                    <a:pt x="7023" y="3849"/>
                  </a:lnTo>
                  <a:close/>
                  <a:moveTo>
                    <a:pt x="7027" y="3842"/>
                  </a:moveTo>
                  <a:lnTo>
                    <a:pt x="7043" y="3826"/>
                  </a:lnTo>
                  <a:lnTo>
                    <a:pt x="7066" y="3850"/>
                  </a:lnTo>
                  <a:lnTo>
                    <a:pt x="7050" y="3866"/>
                  </a:lnTo>
                  <a:lnTo>
                    <a:pt x="7027" y="3842"/>
                  </a:lnTo>
                  <a:close/>
                  <a:moveTo>
                    <a:pt x="7069" y="3845"/>
                  </a:moveTo>
                  <a:lnTo>
                    <a:pt x="7067" y="3847"/>
                  </a:lnTo>
                  <a:lnTo>
                    <a:pt x="7066" y="3850"/>
                  </a:lnTo>
                  <a:lnTo>
                    <a:pt x="7055" y="3837"/>
                  </a:lnTo>
                  <a:lnTo>
                    <a:pt x="7069" y="3845"/>
                  </a:lnTo>
                  <a:close/>
                  <a:moveTo>
                    <a:pt x="7040" y="3831"/>
                  </a:moveTo>
                  <a:lnTo>
                    <a:pt x="7049" y="3815"/>
                  </a:lnTo>
                  <a:lnTo>
                    <a:pt x="7077" y="3829"/>
                  </a:lnTo>
                  <a:lnTo>
                    <a:pt x="7069" y="3845"/>
                  </a:lnTo>
                  <a:lnTo>
                    <a:pt x="7040" y="3831"/>
                  </a:lnTo>
                  <a:close/>
                  <a:moveTo>
                    <a:pt x="7077" y="3826"/>
                  </a:moveTo>
                  <a:lnTo>
                    <a:pt x="7077" y="3829"/>
                  </a:lnTo>
                  <a:lnTo>
                    <a:pt x="7062" y="3821"/>
                  </a:lnTo>
                  <a:lnTo>
                    <a:pt x="7077" y="3826"/>
                  </a:lnTo>
                  <a:close/>
                  <a:moveTo>
                    <a:pt x="7048" y="3816"/>
                  </a:moveTo>
                  <a:lnTo>
                    <a:pt x="7055" y="3793"/>
                  </a:lnTo>
                  <a:lnTo>
                    <a:pt x="7086" y="3803"/>
                  </a:lnTo>
                  <a:lnTo>
                    <a:pt x="7077" y="3826"/>
                  </a:lnTo>
                  <a:lnTo>
                    <a:pt x="7048" y="3816"/>
                  </a:lnTo>
                  <a:close/>
                  <a:moveTo>
                    <a:pt x="7055" y="3793"/>
                  </a:moveTo>
                  <a:lnTo>
                    <a:pt x="7056" y="3789"/>
                  </a:lnTo>
                  <a:lnTo>
                    <a:pt x="7059" y="3787"/>
                  </a:lnTo>
                  <a:lnTo>
                    <a:pt x="7071" y="3798"/>
                  </a:lnTo>
                  <a:lnTo>
                    <a:pt x="7055" y="3793"/>
                  </a:lnTo>
                  <a:close/>
                  <a:moveTo>
                    <a:pt x="7059" y="3787"/>
                  </a:moveTo>
                  <a:lnTo>
                    <a:pt x="7075" y="3771"/>
                  </a:lnTo>
                  <a:lnTo>
                    <a:pt x="7098" y="3793"/>
                  </a:lnTo>
                  <a:lnTo>
                    <a:pt x="7082" y="3809"/>
                  </a:lnTo>
                  <a:lnTo>
                    <a:pt x="7059" y="3787"/>
                  </a:lnTo>
                  <a:close/>
                  <a:moveTo>
                    <a:pt x="7102" y="3787"/>
                  </a:moveTo>
                  <a:lnTo>
                    <a:pt x="7101" y="3791"/>
                  </a:lnTo>
                  <a:lnTo>
                    <a:pt x="7098" y="3793"/>
                  </a:lnTo>
                  <a:lnTo>
                    <a:pt x="7087" y="3782"/>
                  </a:lnTo>
                  <a:lnTo>
                    <a:pt x="7102" y="3787"/>
                  </a:lnTo>
                  <a:close/>
                  <a:moveTo>
                    <a:pt x="7071" y="3777"/>
                  </a:moveTo>
                  <a:lnTo>
                    <a:pt x="7080" y="3752"/>
                  </a:lnTo>
                  <a:lnTo>
                    <a:pt x="7109" y="3762"/>
                  </a:lnTo>
                  <a:lnTo>
                    <a:pt x="7102" y="3787"/>
                  </a:lnTo>
                  <a:lnTo>
                    <a:pt x="7071" y="3777"/>
                  </a:lnTo>
                  <a:close/>
                  <a:moveTo>
                    <a:pt x="7080" y="3752"/>
                  </a:moveTo>
                  <a:lnTo>
                    <a:pt x="7081" y="3749"/>
                  </a:lnTo>
                  <a:lnTo>
                    <a:pt x="7083" y="3746"/>
                  </a:lnTo>
                  <a:lnTo>
                    <a:pt x="7094" y="3757"/>
                  </a:lnTo>
                  <a:lnTo>
                    <a:pt x="7080" y="3752"/>
                  </a:lnTo>
                  <a:close/>
                  <a:moveTo>
                    <a:pt x="7083" y="3746"/>
                  </a:moveTo>
                  <a:lnTo>
                    <a:pt x="7099" y="3730"/>
                  </a:lnTo>
                  <a:lnTo>
                    <a:pt x="7121" y="3754"/>
                  </a:lnTo>
                  <a:lnTo>
                    <a:pt x="7105" y="3770"/>
                  </a:lnTo>
                  <a:lnTo>
                    <a:pt x="7083" y="3746"/>
                  </a:lnTo>
                  <a:close/>
                  <a:moveTo>
                    <a:pt x="7125" y="3749"/>
                  </a:moveTo>
                  <a:lnTo>
                    <a:pt x="7124" y="3751"/>
                  </a:lnTo>
                  <a:lnTo>
                    <a:pt x="7121" y="3754"/>
                  </a:lnTo>
                  <a:lnTo>
                    <a:pt x="7110" y="3741"/>
                  </a:lnTo>
                  <a:lnTo>
                    <a:pt x="7125" y="3749"/>
                  </a:lnTo>
                  <a:close/>
                  <a:moveTo>
                    <a:pt x="7097" y="3735"/>
                  </a:moveTo>
                  <a:lnTo>
                    <a:pt x="7104" y="3719"/>
                  </a:lnTo>
                  <a:lnTo>
                    <a:pt x="7133" y="3733"/>
                  </a:lnTo>
                  <a:lnTo>
                    <a:pt x="7125" y="3749"/>
                  </a:lnTo>
                  <a:lnTo>
                    <a:pt x="7097" y="3735"/>
                  </a:lnTo>
                  <a:close/>
                  <a:moveTo>
                    <a:pt x="7104" y="3719"/>
                  </a:moveTo>
                  <a:lnTo>
                    <a:pt x="7105" y="3717"/>
                  </a:lnTo>
                  <a:lnTo>
                    <a:pt x="7119" y="3725"/>
                  </a:lnTo>
                  <a:lnTo>
                    <a:pt x="7104" y="3719"/>
                  </a:lnTo>
                  <a:close/>
                  <a:moveTo>
                    <a:pt x="7105" y="3717"/>
                  </a:moveTo>
                  <a:lnTo>
                    <a:pt x="7121" y="3693"/>
                  </a:lnTo>
                  <a:lnTo>
                    <a:pt x="7147" y="3711"/>
                  </a:lnTo>
                  <a:lnTo>
                    <a:pt x="7131" y="3735"/>
                  </a:lnTo>
                  <a:lnTo>
                    <a:pt x="7105" y="3717"/>
                  </a:lnTo>
                  <a:close/>
                  <a:moveTo>
                    <a:pt x="7149" y="3709"/>
                  </a:moveTo>
                  <a:lnTo>
                    <a:pt x="7147" y="3711"/>
                  </a:lnTo>
                  <a:lnTo>
                    <a:pt x="7135" y="3702"/>
                  </a:lnTo>
                  <a:lnTo>
                    <a:pt x="7149" y="3709"/>
                  </a:lnTo>
                  <a:close/>
                  <a:moveTo>
                    <a:pt x="7120" y="3695"/>
                  </a:moveTo>
                  <a:lnTo>
                    <a:pt x="7128" y="3679"/>
                  </a:lnTo>
                  <a:lnTo>
                    <a:pt x="7157" y="3693"/>
                  </a:lnTo>
                  <a:lnTo>
                    <a:pt x="7149" y="3709"/>
                  </a:lnTo>
                  <a:lnTo>
                    <a:pt x="7120" y="3695"/>
                  </a:lnTo>
                  <a:close/>
                  <a:moveTo>
                    <a:pt x="7157" y="3691"/>
                  </a:moveTo>
                  <a:lnTo>
                    <a:pt x="7157" y="3693"/>
                  </a:lnTo>
                  <a:lnTo>
                    <a:pt x="7142" y="3686"/>
                  </a:lnTo>
                  <a:lnTo>
                    <a:pt x="7157" y="3691"/>
                  </a:lnTo>
                  <a:close/>
                  <a:moveTo>
                    <a:pt x="7128" y="3681"/>
                  </a:moveTo>
                  <a:lnTo>
                    <a:pt x="7135" y="3656"/>
                  </a:lnTo>
                  <a:lnTo>
                    <a:pt x="7166" y="3667"/>
                  </a:lnTo>
                  <a:lnTo>
                    <a:pt x="7157" y="3691"/>
                  </a:lnTo>
                  <a:lnTo>
                    <a:pt x="7128" y="3681"/>
                  </a:lnTo>
                  <a:close/>
                  <a:moveTo>
                    <a:pt x="7135" y="3656"/>
                  </a:moveTo>
                  <a:lnTo>
                    <a:pt x="7136" y="3653"/>
                  </a:lnTo>
                  <a:lnTo>
                    <a:pt x="7139" y="3650"/>
                  </a:lnTo>
                  <a:lnTo>
                    <a:pt x="7151" y="3661"/>
                  </a:lnTo>
                  <a:lnTo>
                    <a:pt x="7135" y="3656"/>
                  </a:lnTo>
                  <a:close/>
                  <a:moveTo>
                    <a:pt x="7139" y="3650"/>
                  </a:moveTo>
                  <a:lnTo>
                    <a:pt x="7155" y="3634"/>
                  </a:lnTo>
                  <a:lnTo>
                    <a:pt x="7178" y="3658"/>
                  </a:lnTo>
                  <a:lnTo>
                    <a:pt x="7162" y="3674"/>
                  </a:lnTo>
                  <a:lnTo>
                    <a:pt x="7139" y="3650"/>
                  </a:lnTo>
                  <a:close/>
                  <a:moveTo>
                    <a:pt x="7182" y="3651"/>
                  </a:moveTo>
                  <a:lnTo>
                    <a:pt x="7181" y="3655"/>
                  </a:lnTo>
                  <a:lnTo>
                    <a:pt x="7178" y="3658"/>
                  </a:lnTo>
                  <a:lnTo>
                    <a:pt x="7167" y="3645"/>
                  </a:lnTo>
                  <a:lnTo>
                    <a:pt x="7182" y="3651"/>
                  </a:lnTo>
                  <a:close/>
                  <a:moveTo>
                    <a:pt x="7151" y="3640"/>
                  </a:moveTo>
                  <a:lnTo>
                    <a:pt x="7160" y="3617"/>
                  </a:lnTo>
                  <a:lnTo>
                    <a:pt x="7189" y="3627"/>
                  </a:lnTo>
                  <a:lnTo>
                    <a:pt x="7182" y="3651"/>
                  </a:lnTo>
                  <a:lnTo>
                    <a:pt x="7151" y="3640"/>
                  </a:lnTo>
                  <a:close/>
                  <a:moveTo>
                    <a:pt x="7160" y="3617"/>
                  </a:moveTo>
                  <a:lnTo>
                    <a:pt x="7161" y="3613"/>
                  </a:lnTo>
                  <a:lnTo>
                    <a:pt x="7163" y="3611"/>
                  </a:lnTo>
                  <a:lnTo>
                    <a:pt x="7174" y="3622"/>
                  </a:lnTo>
                  <a:lnTo>
                    <a:pt x="7160" y="3617"/>
                  </a:lnTo>
                  <a:close/>
                  <a:moveTo>
                    <a:pt x="7163" y="3611"/>
                  </a:moveTo>
                  <a:lnTo>
                    <a:pt x="7179" y="3595"/>
                  </a:lnTo>
                  <a:lnTo>
                    <a:pt x="7202" y="3617"/>
                  </a:lnTo>
                  <a:lnTo>
                    <a:pt x="7186" y="3633"/>
                  </a:lnTo>
                  <a:lnTo>
                    <a:pt x="7163" y="3611"/>
                  </a:lnTo>
                  <a:close/>
                  <a:moveTo>
                    <a:pt x="7205" y="3611"/>
                  </a:moveTo>
                  <a:lnTo>
                    <a:pt x="7204" y="3614"/>
                  </a:lnTo>
                  <a:lnTo>
                    <a:pt x="7202" y="3617"/>
                  </a:lnTo>
                  <a:lnTo>
                    <a:pt x="7190" y="3606"/>
                  </a:lnTo>
                  <a:lnTo>
                    <a:pt x="7205" y="3611"/>
                  </a:lnTo>
                  <a:close/>
                  <a:moveTo>
                    <a:pt x="7176" y="3601"/>
                  </a:moveTo>
                  <a:lnTo>
                    <a:pt x="7183" y="3576"/>
                  </a:lnTo>
                  <a:lnTo>
                    <a:pt x="7214" y="3587"/>
                  </a:lnTo>
                  <a:lnTo>
                    <a:pt x="7205" y="3611"/>
                  </a:lnTo>
                  <a:lnTo>
                    <a:pt x="7176" y="3601"/>
                  </a:lnTo>
                  <a:close/>
                  <a:moveTo>
                    <a:pt x="7183" y="3576"/>
                  </a:moveTo>
                  <a:lnTo>
                    <a:pt x="7184" y="3573"/>
                  </a:lnTo>
                  <a:lnTo>
                    <a:pt x="7187" y="3570"/>
                  </a:lnTo>
                  <a:lnTo>
                    <a:pt x="7199" y="3582"/>
                  </a:lnTo>
                  <a:lnTo>
                    <a:pt x="7183" y="3576"/>
                  </a:lnTo>
                  <a:close/>
                  <a:moveTo>
                    <a:pt x="7187" y="3570"/>
                  </a:moveTo>
                  <a:lnTo>
                    <a:pt x="7203" y="3554"/>
                  </a:lnTo>
                  <a:lnTo>
                    <a:pt x="7226" y="3578"/>
                  </a:lnTo>
                  <a:lnTo>
                    <a:pt x="7210" y="3594"/>
                  </a:lnTo>
                  <a:lnTo>
                    <a:pt x="7187" y="3570"/>
                  </a:lnTo>
                  <a:close/>
                  <a:moveTo>
                    <a:pt x="7229" y="3573"/>
                  </a:moveTo>
                  <a:lnTo>
                    <a:pt x="7227" y="3575"/>
                  </a:lnTo>
                  <a:lnTo>
                    <a:pt x="7226" y="3578"/>
                  </a:lnTo>
                  <a:lnTo>
                    <a:pt x="7215" y="3566"/>
                  </a:lnTo>
                  <a:lnTo>
                    <a:pt x="7229" y="3573"/>
                  </a:lnTo>
                  <a:close/>
                  <a:moveTo>
                    <a:pt x="7200" y="3559"/>
                  </a:moveTo>
                  <a:lnTo>
                    <a:pt x="7208" y="3543"/>
                  </a:lnTo>
                  <a:lnTo>
                    <a:pt x="7237" y="3557"/>
                  </a:lnTo>
                  <a:lnTo>
                    <a:pt x="7229" y="3573"/>
                  </a:lnTo>
                  <a:lnTo>
                    <a:pt x="7200" y="3559"/>
                  </a:lnTo>
                  <a:close/>
                  <a:moveTo>
                    <a:pt x="7237" y="3555"/>
                  </a:moveTo>
                  <a:lnTo>
                    <a:pt x="7237" y="3557"/>
                  </a:lnTo>
                  <a:lnTo>
                    <a:pt x="7222" y="3550"/>
                  </a:lnTo>
                  <a:lnTo>
                    <a:pt x="7237" y="3555"/>
                  </a:lnTo>
                  <a:close/>
                  <a:moveTo>
                    <a:pt x="7208" y="3545"/>
                  </a:moveTo>
                  <a:lnTo>
                    <a:pt x="7215" y="3521"/>
                  </a:lnTo>
                  <a:lnTo>
                    <a:pt x="7246" y="3531"/>
                  </a:lnTo>
                  <a:lnTo>
                    <a:pt x="7237" y="3555"/>
                  </a:lnTo>
                  <a:lnTo>
                    <a:pt x="7208" y="3545"/>
                  </a:lnTo>
                  <a:close/>
                  <a:moveTo>
                    <a:pt x="7215" y="3521"/>
                  </a:moveTo>
                  <a:lnTo>
                    <a:pt x="7216" y="3517"/>
                  </a:lnTo>
                  <a:lnTo>
                    <a:pt x="7219" y="3515"/>
                  </a:lnTo>
                  <a:lnTo>
                    <a:pt x="7231" y="3526"/>
                  </a:lnTo>
                  <a:lnTo>
                    <a:pt x="7215" y="3521"/>
                  </a:lnTo>
                  <a:close/>
                  <a:moveTo>
                    <a:pt x="7219" y="3515"/>
                  </a:moveTo>
                  <a:lnTo>
                    <a:pt x="7235" y="3499"/>
                  </a:lnTo>
                  <a:lnTo>
                    <a:pt x="7258" y="3521"/>
                  </a:lnTo>
                  <a:lnTo>
                    <a:pt x="7242" y="3537"/>
                  </a:lnTo>
                  <a:lnTo>
                    <a:pt x="7219" y="3515"/>
                  </a:lnTo>
                  <a:close/>
                  <a:moveTo>
                    <a:pt x="7262" y="3515"/>
                  </a:moveTo>
                  <a:lnTo>
                    <a:pt x="7261" y="3518"/>
                  </a:lnTo>
                  <a:lnTo>
                    <a:pt x="7258" y="3521"/>
                  </a:lnTo>
                  <a:lnTo>
                    <a:pt x="7246" y="3510"/>
                  </a:lnTo>
                  <a:lnTo>
                    <a:pt x="7262" y="3515"/>
                  </a:lnTo>
                  <a:close/>
                  <a:moveTo>
                    <a:pt x="7231" y="3505"/>
                  </a:moveTo>
                  <a:lnTo>
                    <a:pt x="7240" y="3481"/>
                  </a:lnTo>
                  <a:lnTo>
                    <a:pt x="7269" y="3491"/>
                  </a:lnTo>
                  <a:lnTo>
                    <a:pt x="7262" y="3515"/>
                  </a:lnTo>
                  <a:lnTo>
                    <a:pt x="7231" y="3505"/>
                  </a:lnTo>
                  <a:close/>
                  <a:moveTo>
                    <a:pt x="7240" y="3481"/>
                  </a:moveTo>
                  <a:lnTo>
                    <a:pt x="7241" y="3478"/>
                  </a:lnTo>
                  <a:lnTo>
                    <a:pt x="7243" y="3474"/>
                  </a:lnTo>
                  <a:lnTo>
                    <a:pt x="7254" y="3486"/>
                  </a:lnTo>
                  <a:lnTo>
                    <a:pt x="7240" y="3481"/>
                  </a:lnTo>
                  <a:close/>
                  <a:moveTo>
                    <a:pt x="7243" y="3474"/>
                  </a:moveTo>
                  <a:lnTo>
                    <a:pt x="7259" y="3458"/>
                  </a:lnTo>
                  <a:lnTo>
                    <a:pt x="7282" y="3481"/>
                  </a:lnTo>
                  <a:lnTo>
                    <a:pt x="7266" y="3497"/>
                  </a:lnTo>
                  <a:lnTo>
                    <a:pt x="7243" y="3474"/>
                  </a:lnTo>
                  <a:close/>
                  <a:moveTo>
                    <a:pt x="7285" y="3475"/>
                  </a:moveTo>
                  <a:lnTo>
                    <a:pt x="7284" y="3479"/>
                  </a:lnTo>
                  <a:lnTo>
                    <a:pt x="7282" y="3481"/>
                  </a:lnTo>
                  <a:lnTo>
                    <a:pt x="7270" y="3470"/>
                  </a:lnTo>
                  <a:lnTo>
                    <a:pt x="7285" y="3475"/>
                  </a:lnTo>
                  <a:close/>
                  <a:moveTo>
                    <a:pt x="7256" y="3465"/>
                  </a:moveTo>
                  <a:lnTo>
                    <a:pt x="7263" y="3441"/>
                  </a:lnTo>
                  <a:lnTo>
                    <a:pt x="7294" y="3451"/>
                  </a:lnTo>
                  <a:lnTo>
                    <a:pt x="7285" y="3475"/>
                  </a:lnTo>
                  <a:lnTo>
                    <a:pt x="7256" y="3465"/>
                  </a:lnTo>
                  <a:close/>
                  <a:moveTo>
                    <a:pt x="7263" y="3441"/>
                  </a:moveTo>
                  <a:lnTo>
                    <a:pt x="7264" y="3437"/>
                  </a:lnTo>
                  <a:lnTo>
                    <a:pt x="7267" y="3435"/>
                  </a:lnTo>
                  <a:lnTo>
                    <a:pt x="7278" y="3446"/>
                  </a:lnTo>
                  <a:lnTo>
                    <a:pt x="7263" y="3441"/>
                  </a:lnTo>
                  <a:close/>
                  <a:moveTo>
                    <a:pt x="7267" y="3435"/>
                  </a:moveTo>
                  <a:lnTo>
                    <a:pt x="7283" y="3419"/>
                  </a:lnTo>
                  <a:lnTo>
                    <a:pt x="7306" y="3441"/>
                  </a:lnTo>
                  <a:lnTo>
                    <a:pt x="7290" y="3457"/>
                  </a:lnTo>
                  <a:lnTo>
                    <a:pt x="7267" y="3435"/>
                  </a:lnTo>
                  <a:close/>
                  <a:moveTo>
                    <a:pt x="7310" y="3435"/>
                  </a:moveTo>
                  <a:lnTo>
                    <a:pt x="7309" y="3438"/>
                  </a:lnTo>
                  <a:lnTo>
                    <a:pt x="7306" y="3441"/>
                  </a:lnTo>
                  <a:lnTo>
                    <a:pt x="7294" y="3430"/>
                  </a:lnTo>
                  <a:lnTo>
                    <a:pt x="7310" y="3435"/>
                  </a:lnTo>
                  <a:close/>
                  <a:moveTo>
                    <a:pt x="7279" y="3425"/>
                  </a:moveTo>
                  <a:lnTo>
                    <a:pt x="7288" y="3401"/>
                  </a:lnTo>
                  <a:lnTo>
                    <a:pt x="7317" y="3411"/>
                  </a:lnTo>
                  <a:lnTo>
                    <a:pt x="7310" y="3435"/>
                  </a:lnTo>
                  <a:lnTo>
                    <a:pt x="7279" y="3425"/>
                  </a:lnTo>
                  <a:close/>
                  <a:moveTo>
                    <a:pt x="7288" y="3401"/>
                  </a:moveTo>
                  <a:lnTo>
                    <a:pt x="7288" y="3399"/>
                  </a:lnTo>
                  <a:lnTo>
                    <a:pt x="7303" y="3406"/>
                  </a:lnTo>
                  <a:lnTo>
                    <a:pt x="7288" y="3401"/>
                  </a:lnTo>
                  <a:close/>
                  <a:moveTo>
                    <a:pt x="7288" y="3399"/>
                  </a:moveTo>
                  <a:lnTo>
                    <a:pt x="7296" y="3383"/>
                  </a:lnTo>
                  <a:lnTo>
                    <a:pt x="7325" y="3396"/>
                  </a:lnTo>
                  <a:lnTo>
                    <a:pt x="7317" y="3412"/>
                  </a:lnTo>
                  <a:lnTo>
                    <a:pt x="7288" y="3399"/>
                  </a:lnTo>
                  <a:close/>
                  <a:moveTo>
                    <a:pt x="7296" y="3383"/>
                  </a:moveTo>
                  <a:lnTo>
                    <a:pt x="7298" y="3382"/>
                  </a:lnTo>
                  <a:lnTo>
                    <a:pt x="7310" y="3390"/>
                  </a:lnTo>
                  <a:lnTo>
                    <a:pt x="7296" y="3383"/>
                  </a:lnTo>
                  <a:close/>
                  <a:moveTo>
                    <a:pt x="7298" y="3382"/>
                  </a:moveTo>
                  <a:lnTo>
                    <a:pt x="7314" y="3357"/>
                  </a:lnTo>
                  <a:lnTo>
                    <a:pt x="7339" y="3374"/>
                  </a:lnTo>
                  <a:lnTo>
                    <a:pt x="7323" y="3399"/>
                  </a:lnTo>
                  <a:lnTo>
                    <a:pt x="7298" y="3382"/>
                  </a:lnTo>
                  <a:close/>
                  <a:moveTo>
                    <a:pt x="7342" y="3371"/>
                  </a:moveTo>
                  <a:lnTo>
                    <a:pt x="7341" y="3373"/>
                  </a:lnTo>
                  <a:lnTo>
                    <a:pt x="7339" y="3374"/>
                  </a:lnTo>
                  <a:lnTo>
                    <a:pt x="7326" y="3366"/>
                  </a:lnTo>
                  <a:lnTo>
                    <a:pt x="7342" y="3371"/>
                  </a:lnTo>
                  <a:close/>
                  <a:moveTo>
                    <a:pt x="7311" y="3361"/>
                  </a:moveTo>
                  <a:lnTo>
                    <a:pt x="7320" y="3337"/>
                  </a:lnTo>
                  <a:lnTo>
                    <a:pt x="7349" y="3347"/>
                  </a:lnTo>
                  <a:lnTo>
                    <a:pt x="7342" y="3371"/>
                  </a:lnTo>
                  <a:lnTo>
                    <a:pt x="7311" y="3361"/>
                  </a:lnTo>
                  <a:close/>
                  <a:moveTo>
                    <a:pt x="7320" y="3337"/>
                  </a:moveTo>
                  <a:lnTo>
                    <a:pt x="7321" y="3334"/>
                  </a:lnTo>
                  <a:lnTo>
                    <a:pt x="7323" y="3331"/>
                  </a:lnTo>
                  <a:lnTo>
                    <a:pt x="7335" y="3342"/>
                  </a:lnTo>
                  <a:lnTo>
                    <a:pt x="7320" y="3337"/>
                  </a:lnTo>
                  <a:close/>
                  <a:moveTo>
                    <a:pt x="7323" y="3331"/>
                  </a:moveTo>
                  <a:lnTo>
                    <a:pt x="7339" y="3315"/>
                  </a:lnTo>
                  <a:lnTo>
                    <a:pt x="7362" y="3337"/>
                  </a:lnTo>
                  <a:lnTo>
                    <a:pt x="7346" y="3353"/>
                  </a:lnTo>
                  <a:lnTo>
                    <a:pt x="7323" y="3331"/>
                  </a:lnTo>
                  <a:close/>
                  <a:moveTo>
                    <a:pt x="7365" y="3331"/>
                  </a:moveTo>
                  <a:lnTo>
                    <a:pt x="7364" y="3335"/>
                  </a:lnTo>
                  <a:lnTo>
                    <a:pt x="7362" y="3337"/>
                  </a:lnTo>
                  <a:lnTo>
                    <a:pt x="7351" y="3326"/>
                  </a:lnTo>
                  <a:lnTo>
                    <a:pt x="7365" y="3331"/>
                  </a:lnTo>
                  <a:close/>
                  <a:moveTo>
                    <a:pt x="7336" y="3321"/>
                  </a:moveTo>
                  <a:lnTo>
                    <a:pt x="7343" y="3297"/>
                  </a:lnTo>
                  <a:lnTo>
                    <a:pt x="7374" y="3307"/>
                  </a:lnTo>
                  <a:lnTo>
                    <a:pt x="7365" y="3331"/>
                  </a:lnTo>
                  <a:lnTo>
                    <a:pt x="7336" y="3321"/>
                  </a:lnTo>
                  <a:close/>
                  <a:moveTo>
                    <a:pt x="7343" y="3297"/>
                  </a:moveTo>
                  <a:lnTo>
                    <a:pt x="7344" y="3293"/>
                  </a:lnTo>
                  <a:lnTo>
                    <a:pt x="7347" y="3291"/>
                  </a:lnTo>
                  <a:lnTo>
                    <a:pt x="7358" y="3302"/>
                  </a:lnTo>
                  <a:lnTo>
                    <a:pt x="7343" y="3297"/>
                  </a:lnTo>
                  <a:close/>
                  <a:moveTo>
                    <a:pt x="7347" y="3291"/>
                  </a:moveTo>
                  <a:lnTo>
                    <a:pt x="7363" y="3275"/>
                  </a:lnTo>
                  <a:lnTo>
                    <a:pt x="7386" y="3297"/>
                  </a:lnTo>
                  <a:lnTo>
                    <a:pt x="7370" y="3313"/>
                  </a:lnTo>
                  <a:lnTo>
                    <a:pt x="7347" y="3291"/>
                  </a:lnTo>
                  <a:close/>
                  <a:moveTo>
                    <a:pt x="7390" y="3291"/>
                  </a:moveTo>
                  <a:lnTo>
                    <a:pt x="7389" y="3294"/>
                  </a:lnTo>
                  <a:lnTo>
                    <a:pt x="7386" y="3297"/>
                  </a:lnTo>
                  <a:lnTo>
                    <a:pt x="7374" y="3286"/>
                  </a:lnTo>
                  <a:lnTo>
                    <a:pt x="7390" y="3291"/>
                  </a:lnTo>
                  <a:close/>
                  <a:moveTo>
                    <a:pt x="7359" y="3281"/>
                  </a:moveTo>
                  <a:lnTo>
                    <a:pt x="7368" y="3257"/>
                  </a:lnTo>
                  <a:lnTo>
                    <a:pt x="7397" y="3267"/>
                  </a:lnTo>
                  <a:lnTo>
                    <a:pt x="7390" y="3291"/>
                  </a:lnTo>
                  <a:lnTo>
                    <a:pt x="7359" y="3281"/>
                  </a:lnTo>
                  <a:close/>
                  <a:moveTo>
                    <a:pt x="7368" y="3257"/>
                  </a:moveTo>
                  <a:lnTo>
                    <a:pt x="7368" y="3255"/>
                  </a:lnTo>
                  <a:lnTo>
                    <a:pt x="7383" y="3262"/>
                  </a:lnTo>
                  <a:lnTo>
                    <a:pt x="7368" y="3257"/>
                  </a:lnTo>
                  <a:close/>
                  <a:moveTo>
                    <a:pt x="7368" y="3255"/>
                  </a:moveTo>
                  <a:lnTo>
                    <a:pt x="7376" y="3239"/>
                  </a:lnTo>
                  <a:lnTo>
                    <a:pt x="7405" y="3254"/>
                  </a:lnTo>
                  <a:lnTo>
                    <a:pt x="7396" y="3270"/>
                  </a:lnTo>
                  <a:lnTo>
                    <a:pt x="7368" y="3255"/>
                  </a:lnTo>
                  <a:close/>
                  <a:moveTo>
                    <a:pt x="7376" y="3239"/>
                  </a:moveTo>
                  <a:lnTo>
                    <a:pt x="7378" y="3238"/>
                  </a:lnTo>
                  <a:lnTo>
                    <a:pt x="7390" y="3246"/>
                  </a:lnTo>
                  <a:lnTo>
                    <a:pt x="7376" y="3239"/>
                  </a:lnTo>
                  <a:close/>
                  <a:moveTo>
                    <a:pt x="7378" y="3238"/>
                  </a:moveTo>
                  <a:lnTo>
                    <a:pt x="7394" y="3213"/>
                  </a:lnTo>
                  <a:lnTo>
                    <a:pt x="7420" y="3230"/>
                  </a:lnTo>
                  <a:lnTo>
                    <a:pt x="7403" y="3255"/>
                  </a:lnTo>
                  <a:lnTo>
                    <a:pt x="7378" y="3238"/>
                  </a:lnTo>
                  <a:close/>
                  <a:moveTo>
                    <a:pt x="7421" y="3229"/>
                  </a:moveTo>
                  <a:lnTo>
                    <a:pt x="7420" y="3230"/>
                  </a:lnTo>
                  <a:lnTo>
                    <a:pt x="7406" y="3222"/>
                  </a:lnTo>
                  <a:lnTo>
                    <a:pt x="7421" y="3229"/>
                  </a:lnTo>
                  <a:close/>
                  <a:moveTo>
                    <a:pt x="7392" y="3215"/>
                  </a:moveTo>
                  <a:lnTo>
                    <a:pt x="7400" y="3199"/>
                  </a:lnTo>
                  <a:lnTo>
                    <a:pt x="7428" y="3213"/>
                  </a:lnTo>
                  <a:lnTo>
                    <a:pt x="7421" y="3229"/>
                  </a:lnTo>
                  <a:lnTo>
                    <a:pt x="7392" y="3215"/>
                  </a:lnTo>
                  <a:close/>
                  <a:moveTo>
                    <a:pt x="7400" y="3199"/>
                  </a:moveTo>
                  <a:lnTo>
                    <a:pt x="7401" y="3197"/>
                  </a:lnTo>
                  <a:lnTo>
                    <a:pt x="7415" y="3206"/>
                  </a:lnTo>
                  <a:lnTo>
                    <a:pt x="7400" y="3199"/>
                  </a:lnTo>
                  <a:close/>
                  <a:moveTo>
                    <a:pt x="7401" y="3197"/>
                  </a:moveTo>
                  <a:lnTo>
                    <a:pt x="7417" y="3173"/>
                  </a:lnTo>
                  <a:lnTo>
                    <a:pt x="7444" y="3191"/>
                  </a:lnTo>
                  <a:lnTo>
                    <a:pt x="7428" y="3215"/>
                  </a:lnTo>
                  <a:lnTo>
                    <a:pt x="7401" y="3197"/>
                  </a:lnTo>
                  <a:close/>
                  <a:moveTo>
                    <a:pt x="7445" y="3187"/>
                  </a:moveTo>
                  <a:lnTo>
                    <a:pt x="7445" y="3190"/>
                  </a:lnTo>
                  <a:lnTo>
                    <a:pt x="7444" y="3191"/>
                  </a:lnTo>
                  <a:lnTo>
                    <a:pt x="7431" y="3182"/>
                  </a:lnTo>
                  <a:lnTo>
                    <a:pt x="7445" y="3187"/>
                  </a:lnTo>
                  <a:close/>
                  <a:moveTo>
                    <a:pt x="7416" y="3177"/>
                  </a:moveTo>
                  <a:lnTo>
                    <a:pt x="7423" y="3153"/>
                  </a:lnTo>
                  <a:lnTo>
                    <a:pt x="7454" y="3162"/>
                  </a:lnTo>
                  <a:lnTo>
                    <a:pt x="7445" y="3187"/>
                  </a:lnTo>
                  <a:lnTo>
                    <a:pt x="7416" y="3177"/>
                  </a:lnTo>
                  <a:close/>
                  <a:moveTo>
                    <a:pt x="7423" y="3153"/>
                  </a:moveTo>
                  <a:lnTo>
                    <a:pt x="7424" y="3149"/>
                  </a:lnTo>
                  <a:lnTo>
                    <a:pt x="7427" y="3146"/>
                  </a:lnTo>
                  <a:lnTo>
                    <a:pt x="7438" y="3157"/>
                  </a:lnTo>
                  <a:lnTo>
                    <a:pt x="7423" y="3153"/>
                  </a:lnTo>
                  <a:close/>
                  <a:moveTo>
                    <a:pt x="7427" y="3146"/>
                  </a:moveTo>
                  <a:lnTo>
                    <a:pt x="7443" y="3130"/>
                  </a:lnTo>
                  <a:lnTo>
                    <a:pt x="7465" y="3154"/>
                  </a:lnTo>
                  <a:lnTo>
                    <a:pt x="7449" y="3170"/>
                  </a:lnTo>
                  <a:lnTo>
                    <a:pt x="7427" y="3146"/>
                  </a:lnTo>
                  <a:close/>
                  <a:moveTo>
                    <a:pt x="7470" y="3146"/>
                  </a:moveTo>
                  <a:lnTo>
                    <a:pt x="7469" y="3150"/>
                  </a:lnTo>
                  <a:lnTo>
                    <a:pt x="7465" y="3154"/>
                  </a:lnTo>
                  <a:lnTo>
                    <a:pt x="7454" y="3141"/>
                  </a:lnTo>
                  <a:lnTo>
                    <a:pt x="7470" y="3146"/>
                  </a:lnTo>
                  <a:close/>
                  <a:moveTo>
                    <a:pt x="7439" y="3137"/>
                  </a:moveTo>
                  <a:lnTo>
                    <a:pt x="7448" y="3113"/>
                  </a:lnTo>
                  <a:lnTo>
                    <a:pt x="7477" y="3123"/>
                  </a:lnTo>
                  <a:lnTo>
                    <a:pt x="7470" y="3146"/>
                  </a:lnTo>
                  <a:lnTo>
                    <a:pt x="7439" y="3137"/>
                  </a:lnTo>
                  <a:close/>
                  <a:moveTo>
                    <a:pt x="7448" y="3113"/>
                  </a:moveTo>
                  <a:lnTo>
                    <a:pt x="7448" y="3111"/>
                  </a:lnTo>
                  <a:lnTo>
                    <a:pt x="7463" y="3118"/>
                  </a:lnTo>
                  <a:lnTo>
                    <a:pt x="7448" y="3113"/>
                  </a:lnTo>
                  <a:close/>
                  <a:moveTo>
                    <a:pt x="7448" y="3111"/>
                  </a:moveTo>
                  <a:lnTo>
                    <a:pt x="7456" y="3095"/>
                  </a:lnTo>
                  <a:lnTo>
                    <a:pt x="7485" y="3109"/>
                  </a:lnTo>
                  <a:lnTo>
                    <a:pt x="7476" y="3125"/>
                  </a:lnTo>
                  <a:lnTo>
                    <a:pt x="7448" y="3111"/>
                  </a:lnTo>
                  <a:close/>
                  <a:moveTo>
                    <a:pt x="7456" y="3095"/>
                  </a:moveTo>
                  <a:lnTo>
                    <a:pt x="7458" y="3093"/>
                  </a:lnTo>
                  <a:lnTo>
                    <a:pt x="7470" y="3102"/>
                  </a:lnTo>
                  <a:lnTo>
                    <a:pt x="7456" y="3095"/>
                  </a:lnTo>
                  <a:close/>
                  <a:moveTo>
                    <a:pt x="7458" y="3093"/>
                  </a:moveTo>
                  <a:lnTo>
                    <a:pt x="7474" y="3069"/>
                  </a:lnTo>
                  <a:lnTo>
                    <a:pt x="7500" y="3087"/>
                  </a:lnTo>
                  <a:lnTo>
                    <a:pt x="7484" y="3111"/>
                  </a:lnTo>
                  <a:lnTo>
                    <a:pt x="7458" y="3093"/>
                  </a:lnTo>
                  <a:close/>
                  <a:moveTo>
                    <a:pt x="7502" y="3082"/>
                  </a:moveTo>
                  <a:lnTo>
                    <a:pt x="7501" y="3085"/>
                  </a:lnTo>
                  <a:lnTo>
                    <a:pt x="7500" y="3087"/>
                  </a:lnTo>
                  <a:lnTo>
                    <a:pt x="7486" y="3077"/>
                  </a:lnTo>
                  <a:lnTo>
                    <a:pt x="7502" y="3082"/>
                  </a:lnTo>
                  <a:close/>
                  <a:moveTo>
                    <a:pt x="7471" y="3072"/>
                  </a:moveTo>
                  <a:lnTo>
                    <a:pt x="7480" y="3049"/>
                  </a:lnTo>
                  <a:lnTo>
                    <a:pt x="7509" y="3059"/>
                  </a:lnTo>
                  <a:lnTo>
                    <a:pt x="7502" y="3082"/>
                  </a:lnTo>
                  <a:lnTo>
                    <a:pt x="7471" y="3072"/>
                  </a:lnTo>
                  <a:close/>
                  <a:moveTo>
                    <a:pt x="7480" y="3049"/>
                  </a:moveTo>
                  <a:lnTo>
                    <a:pt x="7481" y="3045"/>
                  </a:lnTo>
                  <a:lnTo>
                    <a:pt x="7484" y="3043"/>
                  </a:lnTo>
                  <a:lnTo>
                    <a:pt x="7495" y="3054"/>
                  </a:lnTo>
                  <a:lnTo>
                    <a:pt x="7480" y="3049"/>
                  </a:lnTo>
                  <a:close/>
                  <a:moveTo>
                    <a:pt x="7484" y="3043"/>
                  </a:moveTo>
                  <a:lnTo>
                    <a:pt x="7500" y="3027"/>
                  </a:lnTo>
                  <a:lnTo>
                    <a:pt x="7522" y="3049"/>
                  </a:lnTo>
                  <a:lnTo>
                    <a:pt x="7506" y="3065"/>
                  </a:lnTo>
                  <a:lnTo>
                    <a:pt x="7484" y="3043"/>
                  </a:lnTo>
                  <a:close/>
                  <a:moveTo>
                    <a:pt x="7525" y="3043"/>
                  </a:moveTo>
                  <a:lnTo>
                    <a:pt x="7524" y="3047"/>
                  </a:lnTo>
                  <a:lnTo>
                    <a:pt x="7522" y="3049"/>
                  </a:lnTo>
                  <a:lnTo>
                    <a:pt x="7511" y="3038"/>
                  </a:lnTo>
                  <a:lnTo>
                    <a:pt x="7525" y="3043"/>
                  </a:lnTo>
                  <a:close/>
                  <a:moveTo>
                    <a:pt x="7496" y="3033"/>
                  </a:moveTo>
                  <a:lnTo>
                    <a:pt x="7503" y="3008"/>
                  </a:lnTo>
                  <a:lnTo>
                    <a:pt x="7534" y="3018"/>
                  </a:lnTo>
                  <a:lnTo>
                    <a:pt x="7525" y="3043"/>
                  </a:lnTo>
                  <a:lnTo>
                    <a:pt x="7496" y="3033"/>
                  </a:lnTo>
                  <a:close/>
                  <a:moveTo>
                    <a:pt x="7503" y="3008"/>
                  </a:moveTo>
                  <a:lnTo>
                    <a:pt x="7504" y="3005"/>
                  </a:lnTo>
                  <a:lnTo>
                    <a:pt x="7507" y="3002"/>
                  </a:lnTo>
                  <a:lnTo>
                    <a:pt x="7518" y="3013"/>
                  </a:lnTo>
                  <a:lnTo>
                    <a:pt x="7503" y="3008"/>
                  </a:lnTo>
                  <a:close/>
                  <a:moveTo>
                    <a:pt x="7507" y="3002"/>
                  </a:moveTo>
                  <a:lnTo>
                    <a:pt x="7523" y="2986"/>
                  </a:lnTo>
                  <a:lnTo>
                    <a:pt x="7545" y="3010"/>
                  </a:lnTo>
                  <a:lnTo>
                    <a:pt x="7529" y="3026"/>
                  </a:lnTo>
                  <a:lnTo>
                    <a:pt x="7507" y="3002"/>
                  </a:lnTo>
                  <a:close/>
                  <a:moveTo>
                    <a:pt x="7550" y="3004"/>
                  </a:moveTo>
                  <a:lnTo>
                    <a:pt x="7549" y="3006"/>
                  </a:lnTo>
                  <a:lnTo>
                    <a:pt x="7545" y="3010"/>
                  </a:lnTo>
                  <a:lnTo>
                    <a:pt x="7534" y="2997"/>
                  </a:lnTo>
                  <a:lnTo>
                    <a:pt x="7550" y="3004"/>
                  </a:lnTo>
                  <a:close/>
                  <a:moveTo>
                    <a:pt x="7519" y="2992"/>
                  </a:moveTo>
                  <a:lnTo>
                    <a:pt x="7528" y="2969"/>
                  </a:lnTo>
                  <a:lnTo>
                    <a:pt x="7557" y="2979"/>
                  </a:lnTo>
                  <a:lnTo>
                    <a:pt x="7550" y="3004"/>
                  </a:lnTo>
                  <a:lnTo>
                    <a:pt x="7519" y="2992"/>
                  </a:lnTo>
                  <a:close/>
                  <a:moveTo>
                    <a:pt x="7528" y="2969"/>
                  </a:moveTo>
                  <a:lnTo>
                    <a:pt x="7535" y="2944"/>
                  </a:lnTo>
                  <a:lnTo>
                    <a:pt x="7566" y="2955"/>
                  </a:lnTo>
                  <a:lnTo>
                    <a:pt x="7557" y="2979"/>
                  </a:lnTo>
                  <a:lnTo>
                    <a:pt x="7528" y="2969"/>
                  </a:lnTo>
                  <a:close/>
                  <a:moveTo>
                    <a:pt x="7535" y="2944"/>
                  </a:moveTo>
                  <a:lnTo>
                    <a:pt x="7536" y="2941"/>
                  </a:lnTo>
                  <a:lnTo>
                    <a:pt x="7539" y="2938"/>
                  </a:lnTo>
                  <a:lnTo>
                    <a:pt x="7550" y="2949"/>
                  </a:lnTo>
                  <a:lnTo>
                    <a:pt x="7535" y="2944"/>
                  </a:lnTo>
                  <a:close/>
                  <a:moveTo>
                    <a:pt x="7539" y="2938"/>
                  </a:moveTo>
                  <a:lnTo>
                    <a:pt x="7555" y="2922"/>
                  </a:lnTo>
                  <a:lnTo>
                    <a:pt x="7577" y="2946"/>
                  </a:lnTo>
                  <a:lnTo>
                    <a:pt x="7561" y="2962"/>
                  </a:lnTo>
                  <a:lnTo>
                    <a:pt x="7539" y="2938"/>
                  </a:lnTo>
                  <a:close/>
                  <a:moveTo>
                    <a:pt x="7582" y="2939"/>
                  </a:moveTo>
                  <a:lnTo>
                    <a:pt x="7581" y="2943"/>
                  </a:lnTo>
                  <a:lnTo>
                    <a:pt x="7577" y="2946"/>
                  </a:lnTo>
                  <a:lnTo>
                    <a:pt x="7566" y="2933"/>
                  </a:lnTo>
                  <a:lnTo>
                    <a:pt x="7582" y="2939"/>
                  </a:lnTo>
                  <a:close/>
                  <a:moveTo>
                    <a:pt x="7551" y="2928"/>
                  </a:moveTo>
                  <a:lnTo>
                    <a:pt x="7559" y="2905"/>
                  </a:lnTo>
                  <a:lnTo>
                    <a:pt x="7589" y="2915"/>
                  </a:lnTo>
                  <a:lnTo>
                    <a:pt x="7582" y="2939"/>
                  </a:lnTo>
                  <a:lnTo>
                    <a:pt x="7551" y="2928"/>
                  </a:lnTo>
                  <a:close/>
                  <a:moveTo>
                    <a:pt x="7559" y="2905"/>
                  </a:moveTo>
                  <a:lnTo>
                    <a:pt x="7560" y="2903"/>
                  </a:lnTo>
                  <a:lnTo>
                    <a:pt x="7561" y="2901"/>
                  </a:lnTo>
                  <a:lnTo>
                    <a:pt x="7575" y="2910"/>
                  </a:lnTo>
                  <a:lnTo>
                    <a:pt x="7559" y="2905"/>
                  </a:lnTo>
                  <a:close/>
                  <a:moveTo>
                    <a:pt x="7561" y="2901"/>
                  </a:moveTo>
                  <a:lnTo>
                    <a:pt x="7577" y="2877"/>
                  </a:lnTo>
                  <a:lnTo>
                    <a:pt x="7604" y="2895"/>
                  </a:lnTo>
                  <a:lnTo>
                    <a:pt x="7588" y="2919"/>
                  </a:lnTo>
                  <a:lnTo>
                    <a:pt x="7561" y="2901"/>
                  </a:lnTo>
                  <a:close/>
                  <a:moveTo>
                    <a:pt x="7604" y="2893"/>
                  </a:moveTo>
                  <a:lnTo>
                    <a:pt x="7604" y="2895"/>
                  </a:lnTo>
                  <a:lnTo>
                    <a:pt x="7591" y="2886"/>
                  </a:lnTo>
                  <a:lnTo>
                    <a:pt x="7604" y="2893"/>
                  </a:lnTo>
                  <a:close/>
                  <a:moveTo>
                    <a:pt x="7576" y="2879"/>
                  </a:moveTo>
                  <a:lnTo>
                    <a:pt x="7585" y="2863"/>
                  </a:lnTo>
                  <a:lnTo>
                    <a:pt x="7613" y="2877"/>
                  </a:lnTo>
                  <a:lnTo>
                    <a:pt x="7604" y="2893"/>
                  </a:lnTo>
                  <a:lnTo>
                    <a:pt x="7576" y="2879"/>
                  </a:lnTo>
                  <a:close/>
                  <a:moveTo>
                    <a:pt x="7585" y="2863"/>
                  </a:moveTo>
                  <a:lnTo>
                    <a:pt x="7585" y="2861"/>
                  </a:lnTo>
                  <a:lnTo>
                    <a:pt x="7598" y="2870"/>
                  </a:lnTo>
                  <a:lnTo>
                    <a:pt x="7585" y="2863"/>
                  </a:lnTo>
                  <a:close/>
                  <a:moveTo>
                    <a:pt x="7585" y="2861"/>
                  </a:moveTo>
                  <a:lnTo>
                    <a:pt x="7601" y="2837"/>
                  </a:lnTo>
                  <a:lnTo>
                    <a:pt x="7628" y="2854"/>
                  </a:lnTo>
                  <a:lnTo>
                    <a:pt x="7612" y="2879"/>
                  </a:lnTo>
                  <a:lnTo>
                    <a:pt x="7585" y="2861"/>
                  </a:lnTo>
                  <a:close/>
                  <a:moveTo>
                    <a:pt x="7630" y="2851"/>
                  </a:moveTo>
                  <a:lnTo>
                    <a:pt x="7629" y="2853"/>
                  </a:lnTo>
                  <a:lnTo>
                    <a:pt x="7628" y="2854"/>
                  </a:lnTo>
                  <a:lnTo>
                    <a:pt x="7614" y="2846"/>
                  </a:lnTo>
                  <a:lnTo>
                    <a:pt x="7630" y="2851"/>
                  </a:lnTo>
                  <a:close/>
                  <a:moveTo>
                    <a:pt x="7599" y="2841"/>
                  </a:moveTo>
                  <a:lnTo>
                    <a:pt x="7607" y="2818"/>
                  </a:lnTo>
                  <a:lnTo>
                    <a:pt x="7637" y="2827"/>
                  </a:lnTo>
                  <a:lnTo>
                    <a:pt x="7630" y="2851"/>
                  </a:lnTo>
                  <a:lnTo>
                    <a:pt x="7599" y="2841"/>
                  </a:lnTo>
                  <a:close/>
                  <a:moveTo>
                    <a:pt x="7607" y="2818"/>
                  </a:moveTo>
                  <a:lnTo>
                    <a:pt x="7608" y="2815"/>
                  </a:lnTo>
                  <a:lnTo>
                    <a:pt x="7623" y="2822"/>
                  </a:lnTo>
                  <a:lnTo>
                    <a:pt x="7607" y="2818"/>
                  </a:lnTo>
                  <a:close/>
                  <a:moveTo>
                    <a:pt x="7608" y="2815"/>
                  </a:moveTo>
                  <a:lnTo>
                    <a:pt x="7617" y="2799"/>
                  </a:lnTo>
                  <a:lnTo>
                    <a:pt x="7645" y="2813"/>
                  </a:lnTo>
                  <a:lnTo>
                    <a:pt x="7636" y="2829"/>
                  </a:lnTo>
                  <a:lnTo>
                    <a:pt x="7608" y="2815"/>
                  </a:lnTo>
                  <a:close/>
                  <a:moveTo>
                    <a:pt x="7617" y="2799"/>
                  </a:moveTo>
                  <a:lnTo>
                    <a:pt x="7617" y="2797"/>
                  </a:lnTo>
                  <a:lnTo>
                    <a:pt x="7630" y="2806"/>
                  </a:lnTo>
                  <a:lnTo>
                    <a:pt x="7617" y="2799"/>
                  </a:lnTo>
                  <a:close/>
                  <a:moveTo>
                    <a:pt x="7617" y="2797"/>
                  </a:moveTo>
                  <a:lnTo>
                    <a:pt x="7633" y="2773"/>
                  </a:lnTo>
                  <a:lnTo>
                    <a:pt x="7660" y="2790"/>
                  </a:lnTo>
                  <a:lnTo>
                    <a:pt x="7644" y="2815"/>
                  </a:lnTo>
                  <a:lnTo>
                    <a:pt x="7617" y="2797"/>
                  </a:lnTo>
                  <a:close/>
                  <a:moveTo>
                    <a:pt x="7662" y="2787"/>
                  </a:moveTo>
                  <a:lnTo>
                    <a:pt x="7661" y="2789"/>
                  </a:lnTo>
                  <a:lnTo>
                    <a:pt x="7660" y="2790"/>
                  </a:lnTo>
                  <a:lnTo>
                    <a:pt x="7646" y="2782"/>
                  </a:lnTo>
                  <a:lnTo>
                    <a:pt x="7662" y="2787"/>
                  </a:lnTo>
                  <a:close/>
                  <a:moveTo>
                    <a:pt x="7631" y="2777"/>
                  </a:moveTo>
                  <a:lnTo>
                    <a:pt x="7639" y="2753"/>
                  </a:lnTo>
                  <a:lnTo>
                    <a:pt x="7669" y="2763"/>
                  </a:lnTo>
                  <a:lnTo>
                    <a:pt x="7662" y="2787"/>
                  </a:lnTo>
                  <a:lnTo>
                    <a:pt x="7631" y="2777"/>
                  </a:lnTo>
                  <a:close/>
                  <a:moveTo>
                    <a:pt x="7639" y="2753"/>
                  </a:moveTo>
                  <a:lnTo>
                    <a:pt x="7640" y="2751"/>
                  </a:lnTo>
                  <a:lnTo>
                    <a:pt x="7641" y="2749"/>
                  </a:lnTo>
                  <a:lnTo>
                    <a:pt x="7655" y="2758"/>
                  </a:lnTo>
                  <a:lnTo>
                    <a:pt x="7639" y="2753"/>
                  </a:lnTo>
                  <a:close/>
                  <a:moveTo>
                    <a:pt x="7641" y="2749"/>
                  </a:moveTo>
                  <a:lnTo>
                    <a:pt x="7657" y="2725"/>
                  </a:lnTo>
                  <a:lnTo>
                    <a:pt x="7684" y="2742"/>
                  </a:lnTo>
                  <a:lnTo>
                    <a:pt x="7668" y="2767"/>
                  </a:lnTo>
                  <a:lnTo>
                    <a:pt x="7641" y="2749"/>
                  </a:lnTo>
                  <a:close/>
                  <a:moveTo>
                    <a:pt x="7684" y="2741"/>
                  </a:moveTo>
                  <a:lnTo>
                    <a:pt x="7684" y="2742"/>
                  </a:lnTo>
                  <a:lnTo>
                    <a:pt x="7671" y="2734"/>
                  </a:lnTo>
                  <a:lnTo>
                    <a:pt x="7684" y="2741"/>
                  </a:lnTo>
                  <a:close/>
                  <a:moveTo>
                    <a:pt x="7656" y="2726"/>
                  </a:moveTo>
                  <a:lnTo>
                    <a:pt x="7665" y="2710"/>
                  </a:lnTo>
                  <a:lnTo>
                    <a:pt x="7693" y="2725"/>
                  </a:lnTo>
                  <a:lnTo>
                    <a:pt x="7684" y="2741"/>
                  </a:lnTo>
                  <a:lnTo>
                    <a:pt x="7656" y="2726"/>
                  </a:lnTo>
                  <a:close/>
                  <a:moveTo>
                    <a:pt x="7665" y="2710"/>
                  </a:moveTo>
                  <a:lnTo>
                    <a:pt x="7665" y="2709"/>
                  </a:lnTo>
                  <a:lnTo>
                    <a:pt x="7678" y="2718"/>
                  </a:lnTo>
                  <a:lnTo>
                    <a:pt x="7665" y="2710"/>
                  </a:lnTo>
                  <a:close/>
                  <a:moveTo>
                    <a:pt x="7665" y="2709"/>
                  </a:moveTo>
                  <a:lnTo>
                    <a:pt x="7681" y="2684"/>
                  </a:lnTo>
                  <a:lnTo>
                    <a:pt x="7708" y="2703"/>
                  </a:lnTo>
                  <a:lnTo>
                    <a:pt x="7692" y="2726"/>
                  </a:lnTo>
                  <a:lnTo>
                    <a:pt x="7665" y="2709"/>
                  </a:lnTo>
                  <a:close/>
                  <a:moveTo>
                    <a:pt x="7709" y="2699"/>
                  </a:moveTo>
                  <a:lnTo>
                    <a:pt x="7709" y="2702"/>
                  </a:lnTo>
                  <a:lnTo>
                    <a:pt x="7708" y="2703"/>
                  </a:lnTo>
                  <a:lnTo>
                    <a:pt x="7694" y="2694"/>
                  </a:lnTo>
                  <a:lnTo>
                    <a:pt x="7709" y="2699"/>
                  </a:lnTo>
                  <a:close/>
                  <a:moveTo>
                    <a:pt x="7679" y="2689"/>
                  </a:moveTo>
                  <a:lnTo>
                    <a:pt x="7687" y="2665"/>
                  </a:lnTo>
                  <a:lnTo>
                    <a:pt x="7718" y="2675"/>
                  </a:lnTo>
                  <a:lnTo>
                    <a:pt x="7709" y="2699"/>
                  </a:lnTo>
                  <a:lnTo>
                    <a:pt x="7679" y="2689"/>
                  </a:lnTo>
                  <a:close/>
                  <a:moveTo>
                    <a:pt x="7687" y="2665"/>
                  </a:moveTo>
                  <a:lnTo>
                    <a:pt x="7688" y="2661"/>
                  </a:lnTo>
                  <a:lnTo>
                    <a:pt x="7692" y="2659"/>
                  </a:lnTo>
                  <a:lnTo>
                    <a:pt x="7703" y="2670"/>
                  </a:lnTo>
                  <a:lnTo>
                    <a:pt x="7687" y="2665"/>
                  </a:lnTo>
                  <a:close/>
                  <a:moveTo>
                    <a:pt x="7692" y="2659"/>
                  </a:moveTo>
                  <a:lnTo>
                    <a:pt x="7706" y="2643"/>
                  </a:lnTo>
                  <a:lnTo>
                    <a:pt x="7730" y="2665"/>
                  </a:lnTo>
                  <a:lnTo>
                    <a:pt x="7714" y="2681"/>
                  </a:lnTo>
                  <a:lnTo>
                    <a:pt x="7692" y="2659"/>
                  </a:lnTo>
                  <a:close/>
                  <a:moveTo>
                    <a:pt x="7734" y="2659"/>
                  </a:moveTo>
                  <a:lnTo>
                    <a:pt x="7732" y="2662"/>
                  </a:lnTo>
                  <a:lnTo>
                    <a:pt x="7730" y="2665"/>
                  </a:lnTo>
                  <a:lnTo>
                    <a:pt x="7719" y="2654"/>
                  </a:lnTo>
                  <a:lnTo>
                    <a:pt x="7734" y="2659"/>
                  </a:lnTo>
                  <a:close/>
                  <a:moveTo>
                    <a:pt x="7703" y="2649"/>
                  </a:moveTo>
                  <a:lnTo>
                    <a:pt x="7711" y="2625"/>
                  </a:lnTo>
                  <a:lnTo>
                    <a:pt x="7741" y="2635"/>
                  </a:lnTo>
                  <a:lnTo>
                    <a:pt x="7734" y="2659"/>
                  </a:lnTo>
                  <a:lnTo>
                    <a:pt x="7703" y="2649"/>
                  </a:lnTo>
                  <a:close/>
                  <a:moveTo>
                    <a:pt x="7711" y="2625"/>
                  </a:moveTo>
                  <a:lnTo>
                    <a:pt x="7719" y="2601"/>
                  </a:lnTo>
                  <a:lnTo>
                    <a:pt x="7750" y="2611"/>
                  </a:lnTo>
                  <a:lnTo>
                    <a:pt x="7741" y="2635"/>
                  </a:lnTo>
                  <a:lnTo>
                    <a:pt x="7711" y="2625"/>
                  </a:lnTo>
                  <a:close/>
                  <a:moveTo>
                    <a:pt x="7719" y="2601"/>
                  </a:moveTo>
                  <a:lnTo>
                    <a:pt x="7720" y="2598"/>
                  </a:lnTo>
                  <a:lnTo>
                    <a:pt x="7721" y="2597"/>
                  </a:lnTo>
                  <a:lnTo>
                    <a:pt x="7735" y="2606"/>
                  </a:lnTo>
                  <a:lnTo>
                    <a:pt x="7719" y="2601"/>
                  </a:lnTo>
                  <a:close/>
                  <a:moveTo>
                    <a:pt x="7721" y="2597"/>
                  </a:moveTo>
                  <a:lnTo>
                    <a:pt x="7737" y="2574"/>
                  </a:lnTo>
                  <a:lnTo>
                    <a:pt x="7763" y="2591"/>
                  </a:lnTo>
                  <a:lnTo>
                    <a:pt x="7747" y="2614"/>
                  </a:lnTo>
                  <a:lnTo>
                    <a:pt x="7721" y="2597"/>
                  </a:lnTo>
                  <a:close/>
                  <a:moveTo>
                    <a:pt x="7764" y="2590"/>
                  </a:moveTo>
                  <a:lnTo>
                    <a:pt x="7763" y="2591"/>
                  </a:lnTo>
                  <a:lnTo>
                    <a:pt x="7751" y="2582"/>
                  </a:lnTo>
                  <a:lnTo>
                    <a:pt x="7764" y="2590"/>
                  </a:lnTo>
                  <a:close/>
                  <a:moveTo>
                    <a:pt x="7736" y="2575"/>
                  </a:moveTo>
                  <a:lnTo>
                    <a:pt x="7745" y="2559"/>
                  </a:lnTo>
                  <a:lnTo>
                    <a:pt x="7773" y="2574"/>
                  </a:lnTo>
                  <a:lnTo>
                    <a:pt x="7764" y="2590"/>
                  </a:lnTo>
                  <a:lnTo>
                    <a:pt x="7736" y="2575"/>
                  </a:lnTo>
                  <a:close/>
                  <a:moveTo>
                    <a:pt x="7745" y="2559"/>
                  </a:moveTo>
                  <a:lnTo>
                    <a:pt x="7745" y="2558"/>
                  </a:lnTo>
                  <a:lnTo>
                    <a:pt x="7758" y="2566"/>
                  </a:lnTo>
                  <a:lnTo>
                    <a:pt x="7745" y="2559"/>
                  </a:lnTo>
                  <a:close/>
                  <a:moveTo>
                    <a:pt x="7745" y="2558"/>
                  </a:moveTo>
                  <a:lnTo>
                    <a:pt x="7761" y="2533"/>
                  </a:lnTo>
                  <a:lnTo>
                    <a:pt x="7788" y="2550"/>
                  </a:lnTo>
                  <a:lnTo>
                    <a:pt x="7772" y="2575"/>
                  </a:lnTo>
                  <a:lnTo>
                    <a:pt x="7745" y="2558"/>
                  </a:lnTo>
                  <a:close/>
                  <a:moveTo>
                    <a:pt x="7789" y="2547"/>
                  </a:moveTo>
                  <a:lnTo>
                    <a:pt x="7789" y="2549"/>
                  </a:lnTo>
                  <a:lnTo>
                    <a:pt x="7788" y="2550"/>
                  </a:lnTo>
                  <a:lnTo>
                    <a:pt x="7774" y="2542"/>
                  </a:lnTo>
                  <a:lnTo>
                    <a:pt x="7789" y="2547"/>
                  </a:lnTo>
                  <a:close/>
                  <a:moveTo>
                    <a:pt x="7759" y="2537"/>
                  </a:moveTo>
                  <a:lnTo>
                    <a:pt x="7767" y="2513"/>
                  </a:lnTo>
                  <a:lnTo>
                    <a:pt x="7798" y="2523"/>
                  </a:lnTo>
                  <a:lnTo>
                    <a:pt x="7789" y="2547"/>
                  </a:lnTo>
                  <a:lnTo>
                    <a:pt x="7759" y="2537"/>
                  </a:lnTo>
                  <a:close/>
                  <a:moveTo>
                    <a:pt x="7767" y="2513"/>
                  </a:moveTo>
                  <a:lnTo>
                    <a:pt x="7768" y="2511"/>
                  </a:lnTo>
                  <a:lnTo>
                    <a:pt x="7769" y="2510"/>
                  </a:lnTo>
                  <a:lnTo>
                    <a:pt x="7783" y="2518"/>
                  </a:lnTo>
                  <a:lnTo>
                    <a:pt x="7767" y="2513"/>
                  </a:lnTo>
                  <a:close/>
                  <a:moveTo>
                    <a:pt x="7769" y="2510"/>
                  </a:moveTo>
                  <a:lnTo>
                    <a:pt x="7785" y="2485"/>
                  </a:lnTo>
                  <a:lnTo>
                    <a:pt x="7811" y="2503"/>
                  </a:lnTo>
                  <a:lnTo>
                    <a:pt x="7795" y="2527"/>
                  </a:lnTo>
                  <a:lnTo>
                    <a:pt x="7769" y="2510"/>
                  </a:lnTo>
                  <a:close/>
                  <a:moveTo>
                    <a:pt x="7812" y="2501"/>
                  </a:moveTo>
                  <a:lnTo>
                    <a:pt x="7811" y="2503"/>
                  </a:lnTo>
                  <a:lnTo>
                    <a:pt x="7799" y="2494"/>
                  </a:lnTo>
                  <a:lnTo>
                    <a:pt x="7812" y="2501"/>
                  </a:lnTo>
                  <a:close/>
                  <a:moveTo>
                    <a:pt x="7784" y="2487"/>
                  </a:moveTo>
                  <a:lnTo>
                    <a:pt x="7793" y="2471"/>
                  </a:lnTo>
                  <a:lnTo>
                    <a:pt x="7821" y="2485"/>
                  </a:lnTo>
                  <a:lnTo>
                    <a:pt x="7812" y="2501"/>
                  </a:lnTo>
                  <a:lnTo>
                    <a:pt x="7784" y="2487"/>
                  </a:lnTo>
                  <a:close/>
                  <a:moveTo>
                    <a:pt x="7821" y="2482"/>
                  </a:moveTo>
                  <a:lnTo>
                    <a:pt x="7821" y="2485"/>
                  </a:lnTo>
                  <a:lnTo>
                    <a:pt x="7806" y="2478"/>
                  </a:lnTo>
                  <a:lnTo>
                    <a:pt x="7821" y="2482"/>
                  </a:lnTo>
                  <a:close/>
                  <a:moveTo>
                    <a:pt x="7791" y="2473"/>
                  </a:moveTo>
                  <a:lnTo>
                    <a:pt x="7799" y="2449"/>
                  </a:lnTo>
                  <a:lnTo>
                    <a:pt x="7830" y="2459"/>
                  </a:lnTo>
                  <a:lnTo>
                    <a:pt x="7821" y="2482"/>
                  </a:lnTo>
                  <a:lnTo>
                    <a:pt x="7791" y="2473"/>
                  </a:lnTo>
                  <a:close/>
                  <a:moveTo>
                    <a:pt x="7799" y="2449"/>
                  </a:moveTo>
                  <a:lnTo>
                    <a:pt x="7800" y="2447"/>
                  </a:lnTo>
                  <a:lnTo>
                    <a:pt x="7801" y="2446"/>
                  </a:lnTo>
                  <a:lnTo>
                    <a:pt x="7815" y="2454"/>
                  </a:lnTo>
                  <a:lnTo>
                    <a:pt x="7799" y="2449"/>
                  </a:lnTo>
                  <a:close/>
                  <a:moveTo>
                    <a:pt x="7801" y="2446"/>
                  </a:moveTo>
                  <a:lnTo>
                    <a:pt x="7817" y="2421"/>
                  </a:lnTo>
                  <a:lnTo>
                    <a:pt x="7843" y="2439"/>
                  </a:lnTo>
                  <a:lnTo>
                    <a:pt x="7827" y="2463"/>
                  </a:lnTo>
                  <a:lnTo>
                    <a:pt x="7801" y="2446"/>
                  </a:lnTo>
                  <a:close/>
                  <a:moveTo>
                    <a:pt x="7846" y="2434"/>
                  </a:moveTo>
                  <a:lnTo>
                    <a:pt x="7844" y="2437"/>
                  </a:lnTo>
                  <a:lnTo>
                    <a:pt x="7843" y="2439"/>
                  </a:lnTo>
                  <a:lnTo>
                    <a:pt x="7831" y="2429"/>
                  </a:lnTo>
                  <a:lnTo>
                    <a:pt x="7846" y="2434"/>
                  </a:lnTo>
                  <a:close/>
                  <a:moveTo>
                    <a:pt x="7815" y="2425"/>
                  </a:moveTo>
                  <a:lnTo>
                    <a:pt x="7823" y="2401"/>
                  </a:lnTo>
                  <a:lnTo>
                    <a:pt x="7853" y="2411"/>
                  </a:lnTo>
                  <a:lnTo>
                    <a:pt x="7846" y="2434"/>
                  </a:lnTo>
                  <a:lnTo>
                    <a:pt x="7815" y="2425"/>
                  </a:lnTo>
                  <a:close/>
                  <a:moveTo>
                    <a:pt x="7823" y="2401"/>
                  </a:moveTo>
                  <a:lnTo>
                    <a:pt x="7825" y="2397"/>
                  </a:lnTo>
                  <a:lnTo>
                    <a:pt x="7827" y="2395"/>
                  </a:lnTo>
                  <a:lnTo>
                    <a:pt x="7838" y="2406"/>
                  </a:lnTo>
                  <a:lnTo>
                    <a:pt x="7823" y="2401"/>
                  </a:lnTo>
                  <a:close/>
                  <a:moveTo>
                    <a:pt x="7827" y="2395"/>
                  </a:moveTo>
                  <a:lnTo>
                    <a:pt x="7843" y="2379"/>
                  </a:lnTo>
                  <a:lnTo>
                    <a:pt x="7865" y="2401"/>
                  </a:lnTo>
                  <a:lnTo>
                    <a:pt x="7849" y="2417"/>
                  </a:lnTo>
                  <a:lnTo>
                    <a:pt x="7827" y="2395"/>
                  </a:lnTo>
                  <a:close/>
                  <a:moveTo>
                    <a:pt x="7869" y="2395"/>
                  </a:moveTo>
                  <a:lnTo>
                    <a:pt x="7868" y="2399"/>
                  </a:lnTo>
                  <a:lnTo>
                    <a:pt x="7865" y="2401"/>
                  </a:lnTo>
                  <a:lnTo>
                    <a:pt x="7854" y="2390"/>
                  </a:lnTo>
                  <a:lnTo>
                    <a:pt x="7869" y="2395"/>
                  </a:lnTo>
                  <a:close/>
                  <a:moveTo>
                    <a:pt x="7839" y="2385"/>
                  </a:moveTo>
                  <a:lnTo>
                    <a:pt x="7847" y="2361"/>
                  </a:lnTo>
                  <a:lnTo>
                    <a:pt x="7878" y="2370"/>
                  </a:lnTo>
                  <a:lnTo>
                    <a:pt x="7869" y="2395"/>
                  </a:lnTo>
                  <a:lnTo>
                    <a:pt x="7839" y="2385"/>
                  </a:lnTo>
                  <a:close/>
                  <a:moveTo>
                    <a:pt x="7847" y="2361"/>
                  </a:moveTo>
                  <a:lnTo>
                    <a:pt x="7848" y="2358"/>
                  </a:lnTo>
                  <a:lnTo>
                    <a:pt x="7849" y="2357"/>
                  </a:lnTo>
                  <a:lnTo>
                    <a:pt x="7863" y="2365"/>
                  </a:lnTo>
                  <a:lnTo>
                    <a:pt x="7847" y="2361"/>
                  </a:lnTo>
                  <a:close/>
                  <a:moveTo>
                    <a:pt x="7849" y="2357"/>
                  </a:moveTo>
                  <a:lnTo>
                    <a:pt x="7865" y="2333"/>
                  </a:lnTo>
                  <a:lnTo>
                    <a:pt x="7891" y="2351"/>
                  </a:lnTo>
                  <a:lnTo>
                    <a:pt x="7875" y="2375"/>
                  </a:lnTo>
                  <a:lnTo>
                    <a:pt x="7849" y="2357"/>
                  </a:lnTo>
                  <a:close/>
                  <a:moveTo>
                    <a:pt x="7894" y="2347"/>
                  </a:moveTo>
                  <a:lnTo>
                    <a:pt x="7892" y="2349"/>
                  </a:lnTo>
                  <a:lnTo>
                    <a:pt x="7891" y="2351"/>
                  </a:lnTo>
                  <a:lnTo>
                    <a:pt x="7879" y="2342"/>
                  </a:lnTo>
                  <a:lnTo>
                    <a:pt x="7894" y="2347"/>
                  </a:lnTo>
                  <a:close/>
                  <a:moveTo>
                    <a:pt x="7863" y="2337"/>
                  </a:moveTo>
                  <a:lnTo>
                    <a:pt x="7871" y="2312"/>
                  </a:lnTo>
                  <a:lnTo>
                    <a:pt x="7901" y="2322"/>
                  </a:lnTo>
                  <a:lnTo>
                    <a:pt x="7894" y="2347"/>
                  </a:lnTo>
                  <a:lnTo>
                    <a:pt x="7863" y="2337"/>
                  </a:lnTo>
                  <a:close/>
                  <a:moveTo>
                    <a:pt x="7871" y="2312"/>
                  </a:moveTo>
                  <a:lnTo>
                    <a:pt x="7879" y="2289"/>
                  </a:lnTo>
                  <a:lnTo>
                    <a:pt x="7910" y="2299"/>
                  </a:lnTo>
                  <a:lnTo>
                    <a:pt x="7901" y="2322"/>
                  </a:lnTo>
                  <a:lnTo>
                    <a:pt x="7871" y="2312"/>
                  </a:lnTo>
                  <a:close/>
                  <a:moveTo>
                    <a:pt x="7879" y="2289"/>
                  </a:moveTo>
                  <a:lnTo>
                    <a:pt x="7880" y="2287"/>
                  </a:lnTo>
                  <a:lnTo>
                    <a:pt x="7881" y="2285"/>
                  </a:lnTo>
                  <a:lnTo>
                    <a:pt x="7895" y="2294"/>
                  </a:lnTo>
                  <a:lnTo>
                    <a:pt x="7879" y="2289"/>
                  </a:lnTo>
                  <a:close/>
                  <a:moveTo>
                    <a:pt x="7881" y="2285"/>
                  </a:moveTo>
                  <a:lnTo>
                    <a:pt x="7897" y="2261"/>
                  </a:lnTo>
                  <a:lnTo>
                    <a:pt x="7923" y="2279"/>
                  </a:lnTo>
                  <a:lnTo>
                    <a:pt x="7907" y="2303"/>
                  </a:lnTo>
                  <a:lnTo>
                    <a:pt x="7881" y="2285"/>
                  </a:lnTo>
                  <a:close/>
                  <a:moveTo>
                    <a:pt x="7924" y="2277"/>
                  </a:moveTo>
                  <a:lnTo>
                    <a:pt x="7923" y="2279"/>
                  </a:lnTo>
                  <a:lnTo>
                    <a:pt x="7911" y="2269"/>
                  </a:lnTo>
                  <a:lnTo>
                    <a:pt x="7924" y="2277"/>
                  </a:lnTo>
                  <a:close/>
                  <a:moveTo>
                    <a:pt x="7896" y="2263"/>
                  </a:moveTo>
                  <a:lnTo>
                    <a:pt x="7903" y="2247"/>
                  </a:lnTo>
                  <a:lnTo>
                    <a:pt x="7933" y="2261"/>
                  </a:lnTo>
                  <a:lnTo>
                    <a:pt x="7924" y="2277"/>
                  </a:lnTo>
                  <a:lnTo>
                    <a:pt x="7896" y="2263"/>
                  </a:lnTo>
                  <a:close/>
                  <a:moveTo>
                    <a:pt x="7903" y="2247"/>
                  </a:moveTo>
                  <a:lnTo>
                    <a:pt x="7905" y="2245"/>
                  </a:lnTo>
                  <a:lnTo>
                    <a:pt x="7918" y="2253"/>
                  </a:lnTo>
                  <a:lnTo>
                    <a:pt x="7903" y="2247"/>
                  </a:lnTo>
                  <a:close/>
                  <a:moveTo>
                    <a:pt x="7905" y="2245"/>
                  </a:moveTo>
                  <a:lnTo>
                    <a:pt x="7921" y="2221"/>
                  </a:lnTo>
                  <a:lnTo>
                    <a:pt x="7948" y="2239"/>
                  </a:lnTo>
                  <a:lnTo>
                    <a:pt x="7932" y="2263"/>
                  </a:lnTo>
                  <a:lnTo>
                    <a:pt x="7905" y="2245"/>
                  </a:lnTo>
                  <a:close/>
                  <a:moveTo>
                    <a:pt x="7949" y="2235"/>
                  </a:moveTo>
                  <a:lnTo>
                    <a:pt x="7949" y="2237"/>
                  </a:lnTo>
                  <a:lnTo>
                    <a:pt x="7948" y="2239"/>
                  </a:lnTo>
                  <a:lnTo>
                    <a:pt x="7934" y="2230"/>
                  </a:lnTo>
                  <a:lnTo>
                    <a:pt x="7949" y="2235"/>
                  </a:lnTo>
                  <a:close/>
                  <a:moveTo>
                    <a:pt x="7919" y="2225"/>
                  </a:moveTo>
                  <a:lnTo>
                    <a:pt x="7927" y="2200"/>
                  </a:lnTo>
                  <a:lnTo>
                    <a:pt x="7958" y="2211"/>
                  </a:lnTo>
                  <a:lnTo>
                    <a:pt x="7949" y="2235"/>
                  </a:lnTo>
                  <a:lnTo>
                    <a:pt x="7919" y="2225"/>
                  </a:lnTo>
                  <a:close/>
                  <a:moveTo>
                    <a:pt x="7927" y="2200"/>
                  </a:moveTo>
                  <a:lnTo>
                    <a:pt x="7928" y="2199"/>
                  </a:lnTo>
                  <a:lnTo>
                    <a:pt x="7929" y="2197"/>
                  </a:lnTo>
                  <a:lnTo>
                    <a:pt x="7943" y="2207"/>
                  </a:lnTo>
                  <a:lnTo>
                    <a:pt x="7927" y="2200"/>
                  </a:lnTo>
                  <a:close/>
                  <a:moveTo>
                    <a:pt x="7929" y="2197"/>
                  </a:moveTo>
                  <a:lnTo>
                    <a:pt x="7945" y="2173"/>
                  </a:lnTo>
                  <a:lnTo>
                    <a:pt x="7971" y="2191"/>
                  </a:lnTo>
                  <a:lnTo>
                    <a:pt x="7955" y="2215"/>
                  </a:lnTo>
                  <a:lnTo>
                    <a:pt x="7929" y="2197"/>
                  </a:lnTo>
                  <a:close/>
                  <a:moveTo>
                    <a:pt x="7974" y="2187"/>
                  </a:moveTo>
                  <a:lnTo>
                    <a:pt x="7972" y="2189"/>
                  </a:lnTo>
                  <a:lnTo>
                    <a:pt x="7971" y="2191"/>
                  </a:lnTo>
                  <a:lnTo>
                    <a:pt x="7959" y="2182"/>
                  </a:lnTo>
                  <a:lnTo>
                    <a:pt x="7974" y="2187"/>
                  </a:lnTo>
                  <a:close/>
                  <a:moveTo>
                    <a:pt x="7943" y="2177"/>
                  </a:moveTo>
                  <a:lnTo>
                    <a:pt x="7952" y="2152"/>
                  </a:lnTo>
                  <a:lnTo>
                    <a:pt x="7981" y="2163"/>
                  </a:lnTo>
                  <a:lnTo>
                    <a:pt x="7974" y="2187"/>
                  </a:lnTo>
                  <a:lnTo>
                    <a:pt x="7943" y="2177"/>
                  </a:lnTo>
                  <a:close/>
                  <a:moveTo>
                    <a:pt x="7952" y="2152"/>
                  </a:moveTo>
                  <a:lnTo>
                    <a:pt x="7959" y="2129"/>
                  </a:lnTo>
                  <a:lnTo>
                    <a:pt x="7990" y="2139"/>
                  </a:lnTo>
                  <a:lnTo>
                    <a:pt x="7981" y="2163"/>
                  </a:lnTo>
                  <a:lnTo>
                    <a:pt x="7952" y="2152"/>
                  </a:lnTo>
                  <a:close/>
                  <a:moveTo>
                    <a:pt x="7959" y="2129"/>
                  </a:moveTo>
                  <a:lnTo>
                    <a:pt x="7960" y="2125"/>
                  </a:lnTo>
                  <a:lnTo>
                    <a:pt x="7963" y="2123"/>
                  </a:lnTo>
                  <a:lnTo>
                    <a:pt x="7975" y="2134"/>
                  </a:lnTo>
                  <a:lnTo>
                    <a:pt x="7959" y="2129"/>
                  </a:lnTo>
                  <a:close/>
                  <a:moveTo>
                    <a:pt x="7963" y="2123"/>
                  </a:moveTo>
                  <a:lnTo>
                    <a:pt x="7979" y="2107"/>
                  </a:lnTo>
                  <a:lnTo>
                    <a:pt x="8002" y="2129"/>
                  </a:lnTo>
                  <a:lnTo>
                    <a:pt x="7986" y="2145"/>
                  </a:lnTo>
                  <a:lnTo>
                    <a:pt x="7963" y="2123"/>
                  </a:lnTo>
                  <a:close/>
                  <a:moveTo>
                    <a:pt x="8006" y="2123"/>
                  </a:moveTo>
                  <a:lnTo>
                    <a:pt x="8004" y="2126"/>
                  </a:lnTo>
                  <a:lnTo>
                    <a:pt x="8002" y="2129"/>
                  </a:lnTo>
                  <a:lnTo>
                    <a:pt x="7990" y="2118"/>
                  </a:lnTo>
                  <a:lnTo>
                    <a:pt x="8006" y="2123"/>
                  </a:lnTo>
                  <a:close/>
                  <a:moveTo>
                    <a:pt x="7975" y="2113"/>
                  </a:moveTo>
                  <a:lnTo>
                    <a:pt x="7984" y="2090"/>
                  </a:lnTo>
                  <a:lnTo>
                    <a:pt x="8013" y="2099"/>
                  </a:lnTo>
                  <a:lnTo>
                    <a:pt x="8006" y="2123"/>
                  </a:lnTo>
                  <a:lnTo>
                    <a:pt x="7975" y="2113"/>
                  </a:lnTo>
                  <a:close/>
                  <a:moveTo>
                    <a:pt x="7984" y="2090"/>
                  </a:moveTo>
                  <a:lnTo>
                    <a:pt x="7984" y="2087"/>
                  </a:lnTo>
                  <a:lnTo>
                    <a:pt x="7985" y="2085"/>
                  </a:lnTo>
                  <a:lnTo>
                    <a:pt x="7998" y="2094"/>
                  </a:lnTo>
                  <a:lnTo>
                    <a:pt x="7984" y="2090"/>
                  </a:lnTo>
                  <a:close/>
                  <a:moveTo>
                    <a:pt x="7985" y="2085"/>
                  </a:moveTo>
                  <a:lnTo>
                    <a:pt x="8001" y="2061"/>
                  </a:lnTo>
                  <a:lnTo>
                    <a:pt x="8028" y="2078"/>
                  </a:lnTo>
                  <a:lnTo>
                    <a:pt x="8012" y="2103"/>
                  </a:lnTo>
                  <a:lnTo>
                    <a:pt x="7985" y="2085"/>
                  </a:lnTo>
                  <a:close/>
                  <a:moveTo>
                    <a:pt x="8029" y="2075"/>
                  </a:moveTo>
                  <a:lnTo>
                    <a:pt x="8029" y="2077"/>
                  </a:lnTo>
                  <a:lnTo>
                    <a:pt x="8028" y="2078"/>
                  </a:lnTo>
                  <a:lnTo>
                    <a:pt x="8014" y="2070"/>
                  </a:lnTo>
                  <a:lnTo>
                    <a:pt x="8029" y="2075"/>
                  </a:lnTo>
                  <a:close/>
                  <a:moveTo>
                    <a:pt x="8000" y="2065"/>
                  </a:moveTo>
                  <a:lnTo>
                    <a:pt x="8007" y="2041"/>
                  </a:lnTo>
                  <a:lnTo>
                    <a:pt x="8038" y="2051"/>
                  </a:lnTo>
                  <a:lnTo>
                    <a:pt x="8029" y="2075"/>
                  </a:lnTo>
                  <a:lnTo>
                    <a:pt x="8000" y="2065"/>
                  </a:lnTo>
                  <a:close/>
                  <a:moveTo>
                    <a:pt x="8007" y="2041"/>
                  </a:moveTo>
                  <a:lnTo>
                    <a:pt x="8008" y="2039"/>
                  </a:lnTo>
                  <a:lnTo>
                    <a:pt x="8009" y="2037"/>
                  </a:lnTo>
                  <a:lnTo>
                    <a:pt x="8022" y="2046"/>
                  </a:lnTo>
                  <a:lnTo>
                    <a:pt x="8007" y="2041"/>
                  </a:lnTo>
                  <a:close/>
                  <a:moveTo>
                    <a:pt x="8009" y="2037"/>
                  </a:moveTo>
                  <a:lnTo>
                    <a:pt x="8025" y="2013"/>
                  </a:lnTo>
                  <a:lnTo>
                    <a:pt x="8051" y="2030"/>
                  </a:lnTo>
                  <a:lnTo>
                    <a:pt x="8035" y="2055"/>
                  </a:lnTo>
                  <a:lnTo>
                    <a:pt x="8009" y="2037"/>
                  </a:lnTo>
                  <a:close/>
                  <a:moveTo>
                    <a:pt x="8054" y="2027"/>
                  </a:moveTo>
                  <a:lnTo>
                    <a:pt x="8052" y="2029"/>
                  </a:lnTo>
                  <a:lnTo>
                    <a:pt x="8051" y="2030"/>
                  </a:lnTo>
                  <a:lnTo>
                    <a:pt x="8038" y="2022"/>
                  </a:lnTo>
                  <a:lnTo>
                    <a:pt x="8054" y="2027"/>
                  </a:lnTo>
                  <a:close/>
                  <a:moveTo>
                    <a:pt x="8023" y="2017"/>
                  </a:moveTo>
                  <a:lnTo>
                    <a:pt x="8032" y="1993"/>
                  </a:lnTo>
                  <a:lnTo>
                    <a:pt x="8061" y="2003"/>
                  </a:lnTo>
                  <a:lnTo>
                    <a:pt x="8054" y="2027"/>
                  </a:lnTo>
                  <a:lnTo>
                    <a:pt x="8023" y="2017"/>
                  </a:lnTo>
                  <a:close/>
                  <a:moveTo>
                    <a:pt x="8032" y="1993"/>
                  </a:moveTo>
                  <a:lnTo>
                    <a:pt x="8039" y="1969"/>
                  </a:lnTo>
                  <a:lnTo>
                    <a:pt x="8070" y="1979"/>
                  </a:lnTo>
                  <a:lnTo>
                    <a:pt x="8061" y="2003"/>
                  </a:lnTo>
                  <a:lnTo>
                    <a:pt x="8032" y="1993"/>
                  </a:lnTo>
                  <a:close/>
                  <a:moveTo>
                    <a:pt x="8039" y="1969"/>
                  </a:moveTo>
                  <a:lnTo>
                    <a:pt x="8040" y="1966"/>
                  </a:lnTo>
                  <a:lnTo>
                    <a:pt x="8041" y="1965"/>
                  </a:lnTo>
                  <a:lnTo>
                    <a:pt x="8054" y="1974"/>
                  </a:lnTo>
                  <a:lnTo>
                    <a:pt x="8039" y="1969"/>
                  </a:lnTo>
                  <a:close/>
                  <a:moveTo>
                    <a:pt x="8041" y="1965"/>
                  </a:moveTo>
                  <a:lnTo>
                    <a:pt x="8057" y="1940"/>
                  </a:lnTo>
                  <a:lnTo>
                    <a:pt x="8083" y="1959"/>
                  </a:lnTo>
                  <a:lnTo>
                    <a:pt x="8067" y="1982"/>
                  </a:lnTo>
                  <a:lnTo>
                    <a:pt x="8041" y="1965"/>
                  </a:lnTo>
                  <a:close/>
                  <a:moveTo>
                    <a:pt x="8085" y="1956"/>
                  </a:moveTo>
                  <a:lnTo>
                    <a:pt x="8083" y="1959"/>
                  </a:lnTo>
                  <a:lnTo>
                    <a:pt x="8070" y="1950"/>
                  </a:lnTo>
                  <a:lnTo>
                    <a:pt x="8085" y="1956"/>
                  </a:lnTo>
                  <a:close/>
                  <a:moveTo>
                    <a:pt x="8056" y="1943"/>
                  </a:moveTo>
                  <a:lnTo>
                    <a:pt x="8064" y="1927"/>
                  </a:lnTo>
                  <a:lnTo>
                    <a:pt x="8092" y="1940"/>
                  </a:lnTo>
                  <a:lnTo>
                    <a:pt x="8085" y="1956"/>
                  </a:lnTo>
                  <a:lnTo>
                    <a:pt x="8056" y="1943"/>
                  </a:lnTo>
                  <a:close/>
                  <a:moveTo>
                    <a:pt x="8064" y="1927"/>
                  </a:moveTo>
                  <a:lnTo>
                    <a:pt x="8065" y="1924"/>
                  </a:lnTo>
                  <a:lnTo>
                    <a:pt x="8078" y="1934"/>
                  </a:lnTo>
                  <a:lnTo>
                    <a:pt x="8064" y="1927"/>
                  </a:lnTo>
                  <a:close/>
                  <a:moveTo>
                    <a:pt x="8065" y="1924"/>
                  </a:moveTo>
                  <a:lnTo>
                    <a:pt x="8081" y="1901"/>
                  </a:lnTo>
                  <a:lnTo>
                    <a:pt x="8108" y="1918"/>
                  </a:lnTo>
                  <a:lnTo>
                    <a:pt x="8092" y="1943"/>
                  </a:lnTo>
                  <a:lnTo>
                    <a:pt x="8065" y="1924"/>
                  </a:lnTo>
                  <a:close/>
                  <a:moveTo>
                    <a:pt x="8109" y="1915"/>
                  </a:moveTo>
                  <a:lnTo>
                    <a:pt x="8109" y="1917"/>
                  </a:lnTo>
                  <a:lnTo>
                    <a:pt x="8108" y="1918"/>
                  </a:lnTo>
                  <a:lnTo>
                    <a:pt x="8094" y="1910"/>
                  </a:lnTo>
                  <a:lnTo>
                    <a:pt x="8109" y="1915"/>
                  </a:lnTo>
                  <a:close/>
                  <a:moveTo>
                    <a:pt x="8080" y="1905"/>
                  </a:moveTo>
                  <a:lnTo>
                    <a:pt x="8087" y="1881"/>
                  </a:lnTo>
                  <a:lnTo>
                    <a:pt x="8118" y="1891"/>
                  </a:lnTo>
                  <a:lnTo>
                    <a:pt x="8109" y="1915"/>
                  </a:lnTo>
                  <a:lnTo>
                    <a:pt x="8080" y="1905"/>
                  </a:lnTo>
                  <a:close/>
                  <a:moveTo>
                    <a:pt x="8087" y="1881"/>
                  </a:moveTo>
                  <a:lnTo>
                    <a:pt x="8088" y="1879"/>
                  </a:lnTo>
                  <a:lnTo>
                    <a:pt x="8089" y="1878"/>
                  </a:lnTo>
                  <a:lnTo>
                    <a:pt x="8102" y="1886"/>
                  </a:lnTo>
                  <a:lnTo>
                    <a:pt x="8087" y="1881"/>
                  </a:lnTo>
                  <a:close/>
                  <a:moveTo>
                    <a:pt x="8089" y="1878"/>
                  </a:moveTo>
                  <a:lnTo>
                    <a:pt x="8105" y="1853"/>
                  </a:lnTo>
                  <a:lnTo>
                    <a:pt x="8131" y="1870"/>
                  </a:lnTo>
                  <a:lnTo>
                    <a:pt x="8115" y="1895"/>
                  </a:lnTo>
                  <a:lnTo>
                    <a:pt x="8089" y="1878"/>
                  </a:lnTo>
                  <a:close/>
                  <a:moveTo>
                    <a:pt x="8134" y="1867"/>
                  </a:moveTo>
                  <a:lnTo>
                    <a:pt x="8133" y="1869"/>
                  </a:lnTo>
                  <a:lnTo>
                    <a:pt x="8131" y="1870"/>
                  </a:lnTo>
                  <a:lnTo>
                    <a:pt x="8118" y="1862"/>
                  </a:lnTo>
                  <a:lnTo>
                    <a:pt x="8134" y="1867"/>
                  </a:lnTo>
                  <a:close/>
                  <a:moveTo>
                    <a:pt x="8103" y="1857"/>
                  </a:moveTo>
                  <a:lnTo>
                    <a:pt x="8112" y="1833"/>
                  </a:lnTo>
                  <a:lnTo>
                    <a:pt x="8141" y="1843"/>
                  </a:lnTo>
                  <a:lnTo>
                    <a:pt x="8134" y="1867"/>
                  </a:lnTo>
                  <a:lnTo>
                    <a:pt x="8103" y="1857"/>
                  </a:lnTo>
                  <a:close/>
                  <a:moveTo>
                    <a:pt x="8112" y="1833"/>
                  </a:moveTo>
                  <a:lnTo>
                    <a:pt x="8119" y="1809"/>
                  </a:lnTo>
                  <a:lnTo>
                    <a:pt x="8150" y="1819"/>
                  </a:lnTo>
                  <a:lnTo>
                    <a:pt x="8141" y="1843"/>
                  </a:lnTo>
                  <a:lnTo>
                    <a:pt x="8112" y="1833"/>
                  </a:lnTo>
                  <a:close/>
                  <a:moveTo>
                    <a:pt x="8119" y="1809"/>
                  </a:moveTo>
                  <a:lnTo>
                    <a:pt x="8120" y="1806"/>
                  </a:lnTo>
                  <a:lnTo>
                    <a:pt x="8121" y="1805"/>
                  </a:lnTo>
                  <a:lnTo>
                    <a:pt x="8134" y="1814"/>
                  </a:lnTo>
                  <a:lnTo>
                    <a:pt x="8119" y="1809"/>
                  </a:lnTo>
                  <a:close/>
                  <a:moveTo>
                    <a:pt x="8121" y="1805"/>
                  </a:moveTo>
                  <a:lnTo>
                    <a:pt x="8137" y="1782"/>
                  </a:lnTo>
                  <a:lnTo>
                    <a:pt x="8163" y="1799"/>
                  </a:lnTo>
                  <a:lnTo>
                    <a:pt x="8147" y="1822"/>
                  </a:lnTo>
                  <a:lnTo>
                    <a:pt x="8121" y="1805"/>
                  </a:lnTo>
                  <a:close/>
                  <a:moveTo>
                    <a:pt x="8166" y="1795"/>
                  </a:moveTo>
                  <a:lnTo>
                    <a:pt x="8165" y="1798"/>
                  </a:lnTo>
                  <a:lnTo>
                    <a:pt x="8163" y="1799"/>
                  </a:lnTo>
                  <a:lnTo>
                    <a:pt x="8150" y="1790"/>
                  </a:lnTo>
                  <a:lnTo>
                    <a:pt x="8166" y="1795"/>
                  </a:lnTo>
                  <a:close/>
                  <a:moveTo>
                    <a:pt x="8135" y="1785"/>
                  </a:moveTo>
                  <a:lnTo>
                    <a:pt x="8144" y="1761"/>
                  </a:lnTo>
                  <a:lnTo>
                    <a:pt x="8173" y="1770"/>
                  </a:lnTo>
                  <a:lnTo>
                    <a:pt x="8166" y="1795"/>
                  </a:lnTo>
                  <a:lnTo>
                    <a:pt x="8135" y="1785"/>
                  </a:lnTo>
                  <a:close/>
                  <a:moveTo>
                    <a:pt x="8144" y="1761"/>
                  </a:moveTo>
                  <a:lnTo>
                    <a:pt x="8144" y="1758"/>
                  </a:lnTo>
                  <a:lnTo>
                    <a:pt x="8145" y="1757"/>
                  </a:lnTo>
                  <a:lnTo>
                    <a:pt x="8158" y="1766"/>
                  </a:lnTo>
                  <a:lnTo>
                    <a:pt x="8144" y="1761"/>
                  </a:lnTo>
                  <a:close/>
                  <a:moveTo>
                    <a:pt x="8145" y="1757"/>
                  </a:moveTo>
                  <a:lnTo>
                    <a:pt x="8161" y="1734"/>
                  </a:lnTo>
                  <a:lnTo>
                    <a:pt x="8188" y="1751"/>
                  </a:lnTo>
                  <a:lnTo>
                    <a:pt x="8172" y="1775"/>
                  </a:lnTo>
                  <a:lnTo>
                    <a:pt x="8145" y="1757"/>
                  </a:lnTo>
                  <a:close/>
                  <a:moveTo>
                    <a:pt x="8189" y="1747"/>
                  </a:moveTo>
                  <a:lnTo>
                    <a:pt x="8189" y="1750"/>
                  </a:lnTo>
                  <a:lnTo>
                    <a:pt x="8188" y="1751"/>
                  </a:lnTo>
                  <a:lnTo>
                    <a:pt x="8174" y="1742"/>
                  </a:lnTo>
                  <a:lnTo>
                    <a:pt x="8189" y="1747"/>
                  </a:lnTo>
                  <a:close/>
                  <a:moveTo>
                    <a:pt x="8160" y="1737"/>
                  </a:moveTo>
                  <a:lnTo>
                    <a:pt x="8167" y="1713"/>
                  </a:lnTo>
                  <a:lnTo>
                    <a:pt x="8198" y="1722"/>
                  </a:lnTo>
                  <a:lnTo>
                    <a:pt x="8189" y="1747"/>
                  </a:lnTo>
                  <a:lnTo>
                    <a:pt x="8160" y="1737"/>
                  </a:lnTo>
                  <a:close/>
                  <a:moveTo>
                    <a:pt x="8167" y="1713"/>
                  </a:moveTo>
                  <a:lnTo>
                    <a:pt x="8168" y="1711"/>
                  </a:lnTo>
                  <a:lnTo>
                    <a:pt x="8169" y="1709"/>
                  </a:lnTo>
                  <a:lnTo>
                    <a:pt x="8182" y="1718"/>
                  </a:lnTo>
                  <a:lnTo>
                    <a:pt x="8167" y="1713"/>
                  </a:lnTo>
                  <a:close/>
                  <a:moveTo>
                    <a:pt x="8169" y="1709"/>
                  </a:moveTo>
                  <a:lnTo>
                    <a:pt x="8185" y="1685"/>
                  </a:lnTo>
                  <a:lnTo>
                    <a:pt x="8211" y="1703"/>
                  </a:lnTo>
                  <a:lnTo>
                    <a:pt x="8195" y="1727"/>
                  </a:lnTo>
                  <a:lnTo>
                    <a:pt x="8169" y="1709"/>
                  </a:lnTo>
                  <a:close/>
                  <a:moveTo>
                    <a:pt x="8214" y="1699"/>
                  </a:moveTo>
                  <a:lnTo>
                    <a:pt x="8213" y="1702"/>
                  </a:lnTo>
                  <a:lnTo>
                    <a:pt x="8211" y="1703"/>
                  </a:lnTo>
                  <a:lnTo>
                    <a:pt x="8198" y="1694"/>
                  </a:lnTo>
                  <a:lnTo>
                    <a:pt x="8214" y="1699"/>
                  </a:lnTo>
                  <a:close/>
                  <a:moveTo>
                    <a:pt x="8183" y="1689"/>
                  </a:moveTo>
                  <a:lnTo>
                    <a:pt x="8192" y="1665"/>
                  </a:lnTo>
                  <a:lnTo>
                    <a:pt x="8221" y="1674"/>
                  </a:lnTo>
                  <a:lnTo>
                    <a:pt x="8214" y="1699"/>
                  </a:lnTo>
                  <a:lnTo>
                    <a:pt x="8183" y="1689"/>
                  </a:lnTo>
                  <a:close/>
                  <a:moveTo>
                    <a:pt x="8192" y="1665"/>
                  </a:moveTo>
                  <a:lnTo>
                    <a:pt x="8199" y="1641"/>
                  </a:lnTo>
                  <a:lnTo>
                    <a:pt x="8230" y="1651"/>
                  </a:lnTo>
                  <a:lnTo>
                    <a:pt x="8221" y="1674"/>
                  </a:lnTo>
                  <a:lnTo>
                    <a:pt x="8192" y="1665"/>
                  </a:lnTo>
                  <a:close/>
                  <a:moveTo>
                    <a:pt x="8199" y="1641"/>
                  </a:moveTo>
                  <a:lnTo>
                    <a:pt x="8200" y="1639"/>
                  </a:lnTo>
                  <a:lnTo>
                    <a:pt x="8202" y="1637"/>
                  </a:lnTo>
                  <a:lnTo>
                    <a:pt x="8214" y="1646"/>
                  </a:lnTo>
                  <a:lnTo>
                    <a:pt x="8199" y="1641"/>
                  </a:lnTo>
                  <a:close/>
                  <a:moveTo>
                    <a:pt x="8202" y="1637"/>
                  </a:moveTo>
                  <a:lnTo>
                    <a:pt x="8218" y="1613"/>
                  </a:lnTo>
                  <a:lnTo>
                    <a:pt x="8243" y="1631"/>
                  </a:lnTo>
                  <a:lnTo>
                    <a:pt x="8227" y="1655"/>
                  </a:lnTo>
                  <a:lnTo>
                    <a:pt x="8202" y="1637"/>
                  </a:lnTo>
                  <a:close/>
                  <a:moveTo>
                    <a:pt x="8246" y="1626"/>
                  </a:moveTo>
                  <a:lnTo>
                    <a:pt x="8245" y="1629"/>
                  </a:lnTo>
                  <a:lnTo>
                    <a:pt x="8243" y="1631"/>
                  </a:lnTo>
                  <a:lnTo>
                    <a:pt x="8230" y="1621"/>
                  </a:lnTo>
                  <a:lnTo>
                    <a:pt x="8246" y="1626"/>
                  </a:lnTo>
                  <a:close/>
                  <a:moveTo>
                    <a:pt x="8215" y="1617"/>
                  </a:moveTo>
                  <a:lnTo>
                    <a:pt x="8224" y="1593"/>
                  </a:lnTo>
                  <a:lnTo>
                    <a:pt x="8253" y="1603"/>
                  </a:lnTo>
                  <a:lnTo>
                    <a:pt x="8246" y="1626"/>
                  </a:lnTo>
                  <a:lnTo>
                    <a:pt x="8215" y="1617"/>
                  </a:lnTo>
                  <a:close/>
                  <a:moveTo>
                    <a:pt x="8224" y="1593"/>
                  </a:moveTo>
                  <a:lnTo>
                    <a:pt x="8224" y="1591"/>
                  </a:lnTo>
                  <a:lnTo>
                    <a:pt x="8225" y="1589"/>
                  </a:lnTo>
                  <a:lnTo>
                    <a:pt x="8238" y="1598"/>
                  </a:lnTo>
                  <a:lnTo>
                    <a:pt x="8224" y="1593"/>
                  </a:lnTo>
                  <a:close/>
                  <a:moveTo>
                    <a:pt x="8225" y="1589"/>
                  </a:moveTo>
                  <a:lnTo>
                    <a:pt x="8241" y="1565"/>
                  </a:lnTo>
                  <a:lnTo>
                    <a:pt x="8268" y="1583"/>
                  </a:lnTo>
                  <a:lnTo>
                    <a:pt x="8252" y="1607"/>
                  </a:lnTo>
                  <a:lnTo>
                    <a:pt x="8225" y="1589"/>
                  </a:lnTo>
                  <a:close/>
                  <a:moveTo>
                    <a:pt x="8269" y="1578"/>
                  </a:moveTo>
                  <a:lnTo>
                    <a:pt x="8268" y="1581"/>
                  </a:lnTo>
                  <a:lnTo>
                    <a:pt x="8268" y="1583"/>
                  </a:lnTo>
                  <a:lnTo>
                    <a:pt x="8254" y="1573"/>
                  </a:lnTo>
                  <a:lnTo>
                    <a:pt x="8269" y="1578"/>
                  </a:lnTo>
                  <a:close/>
                  <a:moveTo>
                    <a:pt x="8240" y="1568"/>
                  </a:moveTo>
                  <a:lnTo>
                    <a:pt x="8247" y="1545"/>
                  </a:lnTo>
                  <a:lnTo>
                    <a:pt x="8278" y="1555"/>
                  </a:lnTo>
                  <a:lnTo>
                    <a:pt x="8269" y="1578"/>
                  </a:lnTo>
                  <a:lnTo>
                    <a:pt x="8240" y="1568"/>
                  </a:lnTo>
                  <a:close/>
                  <a:moveTo>
                    <a:pt x="8247" y="1545"/>
                  </a:moveTo>
                  <a:lnTo>
                    <a:pt x="8248" y="1543"/>
                  </a:lnTo>
                  <a:lnTo>
                    <a:pt x="8248" y="1541"/>
                  </a:lnTo>
                  <a:lnTo>
                    <a:pt x="8262" y="1550"/>
                  </a:lnTo>
                  <a:lnTo>
                    <a:pt x="8247" y="1545"/>
                  </a:lnTo>
                  <a:close/>
                  <a:moveTo>
                    <a:pt x="8248" y="1541"/>
                  </a:moveTo>
                  <a:lnTo>
                    <a:pt x="8264" y="1517"/>
                  </a:lnTo>
                  <a:lnTo>
                    <a:pt x="8291" y="1535"/>
                  </a:lnTo>
                  <a:lnTo>
                    <a:pt x="8275" y="1559"/>
                  </a:lnTo>
                  <a:lnTo>
                    <a:pt x="8248" y="1541"/>
                  </a:lnTo>
                  <a:close/>
                  <a:moveTo>
                    <a:pt x="8294" y="1532"/>
                  </a:moveTo>
                  <a:lnTo>
                    <a:pt x="8293" y="1533"/>
                  </a:lnTo>
                  <a:lnTo>
                    <a:pt x="8291" y="1535"/>
                  </a:lnTo>
                  <a:lnTo>
                    <a:pt x="8278" y="1525"/>
                  </a:lnTo>
                  <a:lnTo>
                    <a:pt x="8294" y="1532"/>
                  </a:lnTo>
                  <a:close/>
                  <a:moveTo>
                    <a:pt x="8263" y="1520"/>
                  </a:moveTo>
                  <a:lnTo>
                    <a:pt x="8272" y="1497"/>
                  </a:lnTo>
                  <a:lnTo>
                    <a:pt x="8301" y="1507"/>
                  </a:lnTo>
                  <a:lnTo>
                    <a:pt x="8294" y="1532"/>
                  </a:lnTo>
                  <a:lnTo>
                    <a:pt x="8263" y="1520"/>
                  </a:lnTo>
                  <a:close/>
                  <a:moveTo>
                    <a:pt x="8272" y="1497"/>
                  </a:moveTo>
                  <a:lnTo>
                    <a:pt x="8279" y="1472"/>
                  </a:lnTo>
                  <a:lnTo>
                    <a:pt x="8310" y="1483"/>
                  </a:lnTo>
                  <a:lnTo>
                    <a:pt x="8301" y="1507"/>
                  </a:lnTo>
                  <a:lnTo>
                    <a:pt x="8272" y="1497"/>
                  </a:lnTo>
                  <a:close/>
                  <a:moveTo>
                    <a:pt x="8279" y="1472"/>
                  </a:moveTo>
                  <a:lnTo>
                    <a:pt x="8280" y="1471"/>
                  </a:lnTo>
                  <a:lnTo>
                    <a:pt x="8280" y="1469"/>
                  </a:lnTo>
                  <a:lnTo>
                    <a:pt x="8294" y="1479"/>
                  </a:lnTo>
                  <a:lnTo>
                    <a:pt x="8279" y="1472"/>
                  </a:lnTo>
                  <a:close/>
                  <a:moveTo>
                    <a:pt x="8280" y="1469"/>
                  </a:moveTo>
                  <a:lnTo>
                    <a:pt x="8296" y="1445"/>
                  </a:lnTo>
                  <a:lnTo>
                    <a:pt x="8323" y="1463"/>
                  </a:lnTo>
                  <a:lnTo>
                    <a:pt x="8307" y="1487"/>
                  </a:lnTo>
                  <a:lnTo>
                    <a:pt x="8280" y="1469"/>
                  </a:lnTo>
                  <a:close/>
                  <a:moveTo>
                    <a:pt x="8326" y="1459"/>
                  </a:moveTo>
                  <a:lnTo>
                    <a:pt x="8325" y="1461"/>
                  </a:lnTo>
                  <a:lnTo>
                    <a:pt x="8323" y="1463"/>
                  </a:lnTo>
                  <a:lnTo>
                    <a:pt x="8310" y="1454"/>
                  </a:lnTo>
                  <a:lnTo>
                    <a:pt x="8326" y="1459"/>
                  </a:lnTo>
                  <a:close/>
                  <a:moveTo>
                    <a:pt x="8295" y="1449"/>
                  </a:moveTo>
                  <a:lnTo>
                    <a:pt x="8302" y="1424"/>
                  </a:lnTo>
                  <a:lnTo>
                    <a:pt x="8333" y="1435"/>
                  </a:lnTo>
                  <a:lnTo>
                    <a:pt x="8326" y="1459"/>
                  </a:lnTo>
                  <a:lnTo>
                    <a:pt x="8295" y="1449"/>
                  </a:lnTo>
                  <a:close/>
                  <a:moveTo>
                    <a:pt x="8302" y="1424"/>
                  </a:moveTo>
                  <a:lnTo>
                    <a:pt x="8304" y="1423"/>
                  </a:lnTo>
                  <a:lnTo>
                    <a:pt x="8305" y="1421"/>
                  </a:lnTo>
                  <a:lnTo>
                    <a:pt x="8318" y="1431"/>
                  </a:lnTo>
                  <a:lnTo>
                    <a:pt x="8302" y="1424"/>
                  </a:lnTo>
                  <a:close/>
                  <a:moveTo>
                    <a:pt x="8305" y="1421"/>
                  </a:moveTo>
                  <a:lnTo>
                    <a:pt x="8321" y="1397"/>
                  </a:lnTo>
                  <a:lnTo>
                    <a:pt x="8348" y="1414"/>
                  </a:lnTo>
                  <a:lnTo>
                    <a:pt x="8332" y="1439"/>
                  </a:lnTo>
                  <a:lnTo>
                    <a:pt x="8305" y="1421"/>
                  </a:lnTo>
                  <a:close/>
                  <a:moveTo>
                    <a:pt x="8349" y="1411"/>
                  </a:moveTo>
                  <a:lnTo>
                    <a:pt x="8348" y="1413"/>
                  </a:lnTo>
                  <a:lnTo>
                    <a:pt x="8348" y="1414"/>
                  </a:lnTo>
                  <a:lnTo>
                    <a:pt x="8335" y="1406"/>
                  </a:lnTo>
                  <a:lnTo>
                    <a:pt x="8349" y="1411"/>
                  </a:lnTo>
                  <a:close/>
                  <a:moveTo>
                    <a:pt x="8318" y="1401"/>
                  </a:moveTo>
                  <a:lnTo>
                    <a:pt x="8327" y="1378"/>
                  </a:lnTo>
                  <a:lnTo>
                    <a:pt x="8358" y="1387"/>
                  </a:lnTo>
                  <a:lnTo>
                    <a:pt x="8349" y="1411"/>
                  </a:lnTo>
                  <a:lnTo>
                    <a:pt x="8318" y="1401"/>
                  </a:lnTo>
                  <a:close/>
                  <a:moveTo>
                    <a:pt x="8327" y="1378"/>
                  </a:moveTo>
                  <a:lnTo>
                    <a:pt x="8328" y="1375"/>
                  </a:lnTo>
                  <a:lnTo>
                    <a:pt x="8328" y="1373"/>
                  </a:lnTo>
                  <a:lnTo>
                    <a:pt x="8342" y="1382"/>
                  </a:lnTo>
                  <a:lnTo>
                    <a:pt x="8327" y="1378"/>
                  </a:lnTo>
                  <a:close/>
                  <a:moveTo>
                    <a:pt x="8328" y="1373"/>
                  </a:moveTo>
                  <a:lnTo>
                    <a:pt x="8344" y="1349"/>
                  </a:lnTo>
                  <a:lnTo>
                    <a:pt x="8371" y="1366"/>
                  </a:lnTo>
                  <a:lnTo>
                    <a:pt x="8355" y="1391"/>
                  </a:lnTo>
                  <a:lnTo>
                    <a:pt x="8328" y="1373"/>
                  </a:lnTo>
                  <a:close/>
                  <a:moveTo>
                    <a:pt x="8374" y="1363"/>
                  </a:moveTo>
                  <a:lnTo>
                    <a:pt x="8373" y="1365"/>
                  </a:lnTo>
                  <a:lnTo>
                    <a:pt x="8371" y="1366"/>
                  </a:lnTo>
                  <a:lnTo>
                    <a:pt x="8358" y="1358"/>
                  </a:lnTo>
                  <a:lnTo>
                    <a:pt x="8374" y="1363"/>
                  </a:lnTo>
                  <a:close/>
                  <a:moveTo>
                    <a:pt x="8343" y="1353"/>
                  </a:moveTo>
                  <a:lnTo>
                    <a:pt x="8351" y="1329"/>
                  </a:lnTo>
                  <a:lnTo>
                    <a:pt x="8381" y="1339"/>
                  </a:lnTo>
                  <a:lnTo>
                    <a:pt x="8374" y="1363"/>
                  </a:lnTo>
                  <a:lnTo>
                    <a:pt x="8343" y="1353"/>
                  </a:lnTo>
                  <a:close/>
                  <a:moveTo>
                    <a:pt x="8351" y="1329"/>
                  </a:moveTo>
                  <a:lnTo>
                    <a:pt x="8352" y="1327"/>
                  </a:lnTo>
                  <a:lnTo>
                    <a:pt x="8353" y="1325"/>
                  </a:lnTo>
                  <a:lnTo>
                    <a:pt x="8367" y="1334"/>
                  </a:lnTo>
                  <a:lnTo>
                    <a:pt x="8351" y="1329"/>
                  </a:lnTo>
                  <a:close/>
                  <a:moveTo>
                    <a:pt x="8353" y="1325"/>
                  </a:moveTo>
                  <a:lnTo>
                    <a:pt x="8369" y="1301"/>
                  </a:lnTo>
                  <a:lnTo>
                    <a:pt x="8396" y="1318"/>
                  </a:lnTo>
                  <a:lnTo>
                    <a:pt x="8380" y="1343"/>
                  </a:lnTo>
                  <a:lnTo>
                    <a:pt x="8353" y="1325"/>
                  </a:lnTo>
                  <a:close/>
                  <a:moveTo>
                    <a:pt x="8397" y="1315"/>
                  </a:moveTo>
                  <a:lnTo>
                    <a:pt x="8396" y="1317"/>
                  </a:lnTo>
                  <a:lnTo>
                    <a:pt x="8396" y="1318"/>
                  </a:lnTo>
                  <a:lnTo>
                    <a:pt x="8383" y="1310"/>
                  </a:lnTo>
                  <a:lnTo>
                    <a:pt x="8397" y="1315"/>
                  </a:lnTo>
                  <a:close/>
                  <a:moveTo>
                    <a:pt x="8367" y="1305"/>
                  </a:moveTo>
                  <a:lnTo>
                    <a:pt x="8375" y="1281"/>
                  </a:lnTo>
                  <a:lnTo>
                    <a:pt x="8406" y="1291"/>
                  </a:lnTo>
                  <a:lnTo>
                    <a:pt x="8397" y="1315"/>
                  </a:lnTo>
                  <a:lnTo>
                    <a:pt x="8367" y="1305"/>
                  </a:lnTo>
                  <a:close/>
                  <a:moveTo>
                    <a:pt x="8375" y="1281"/>
                  </a:moveTo>
                  <a:lnTo>
                    <a:pt x="8383" y="1257"/>
                  </a:lnTo>
                  <a:lnTo>
                    <a:pt x="8413" y="1267"/>
                  </a:lnTo>
                  <a:lnTo>
                    <a:pt x="8406" y="1291"/>
                  </a:lnTo>
                  <a:lnTo>
                    <a:pt x="8375" y="1281"/>
                  </a:lnTo>
                  <a:close/>
                  <a:moveTo>
                    <a:pt x="8383" y="1257"/>
                  </a:moveTo>
                  <a:lnTo>
                    <a:pt x="8384" y="1254"/>
                  </a:lnTo>
                  <a:lnTo>
                    <a:pt x="8385" y="1253"/>
                  </a:lnTo>
                  <a:lnTo>
                    <a:pt x="8399" y="1262"/>
                  </a:lnTo>
                  <a:lnTo>
                    <a:pt x="8383" y="1257"/>
                  </a:lnTo>
                  <a:close/>
                  <a:moveTo>
                    <a:pt x="8385" y="1253"/>
                  </a:moveTo>
                  <a:lnTo>
                    <a:pt x="8401" y="1228"/>
                  </a:lnTo>
                  <a:lnTo>
                    <a:pt x="8428" y="1247"/>
                  </a:lnTo>
                  <a:lnTo>
                    <a:pt x="8412" y="1270"/>
                  </a:lnTo>
                  <a:lnTo>
                    <a:pt x="8385" y="1253"/>
                  </a:lnTo>
                  <a:close/>
                  <a:moveTo>
                    <a:pt x="8429" y="1243"/>
                  </a:moveTo>
                  <a:lnTo>
                    <a:pt x="8428" y="1246"/>
                  </a:lnTo>
                  <a:lnTo>
                    <a:pt x="8428" y="1247"/>
                  </a:lnTo>
                  <a:lnTo>
                    <a:pt x="8415" y="1238"/>
                  </a:lnTo>
                  <a:lnTo>
                    <a:pt x="8429" y="1243"/>
                  </a:lnTo>
                  <a:close/>
                  <a:moveTo>
                    <a:pt x="8399" y="1233"/>
                  </a:moveTo>
                  <a:lnTo>
                    <a:pt x="8407" y="1209"/>
                  </a:lnTo>
                  <a:lnTo>
                    <a:pt x="8437" y="1219"/>
                  </a:lnTo>
                  <a:lnTo>
                    <a:pt x="8429" y="1243"/>
                  </a:lnTo>
                  <a:lnTo>
                    <a:pt x="8399" y="1233"/>
                  </a:lnTo>
                  <a:close/>
                  <a:moveTo>
                    <a:pt x="8407" y="1209"/>
                  </a:moveTo>
                  <a:lnTo>
                    <a:pt x="8408" y="1206"/>
                  </a:lnTo>
                  <a:lnTo>
                    <a:pt x="8408" y="1205"/>
                  </a:lnTo>
                  <a:lnTo>
                    <a:pt x="8422" y="1214"/>
                  </a:lnTo>
                  <a:lnTo>
                    <a:pt x="8407" y="1209"/>
                  </a:lnTo>
                  <a:close/>
                  <a:moveTo>
                    <a:pt x="8408" y="1205"/>
                  </a:moveTo>
                  <a:lnTo>
                    <a:pt x="8424" y="1182"/>
                  </a:lnTo>
                  <a:lnTo>
                    <a:pt x="8451" y="1199"/>
                  </a:lnTo>
                  <a:lnTo>
                    <a:pt x="8435" y="1222"/>
                  </a:lnTo>
                  <a:lnTo>
                    <a:pt x="8408" y="1205"/>
                  </a:lnTo>
                  <a:close/>
                  <a:moveTo>
                    <a:pt x="8453" y="1195"/>
                  </a:moveTo>
                  <a:lnTo>
                    <a:pt x="8453" y="1198"/>
                  </a:lnTo>
                  <a:lnTo>
                    <a:pt x="8451" y="1199"/>
                  </a:lnTo>
                  <a:lnTo>
                    <a:pt x="8438" y="1190"/>
                  </a:lnTo>
                  <a:lnTo>
                    <a:pt x="8453" y="1195"/>
                  </a:lnTo>
                  <a:close/>
                  <a:moveTo>
                    <a:pt x="8423" y="1185"/>
                  </a:moveTo>
                  <a:lnTo>
                    <a:pt x="8431" y="1161"/>
                  </a:lnTo>
                  <a:lnTo>
                    <a:pt x="8461" y="1171"/>
                  </a:lnTo>
                  <a:lnTo>
                    <a:pt x="8453" y="1195"/>
                  </a:lnTo>
                  <a:lnTo>
                    <a:pt x="8423" y="1185"/>
                  </a:lnTo>
                  <a:close/>
                  <a:moveTo>
                    <a:pt x="8431" y="1161"/>
                  </a:moveTo>
                  <a:lnTo>
                    <a:pt x="8432" y="1158"/>
                  </a:lnTo>
                  <a:lnTo>
                    <a:pt x="8447" y="1166"/>
                  </a:lnTo>
                  <a:lnTo>
                    <a:pt x="8431" y="1161"/>
                  </a:lnTo>
                  <a:close/>
                  <a:moveTo>
                    <a:pt x="8432" y="1158"/>
                  </a:moveTo>
                  <a:lnTo>
                    <a:pt x="8448" y="1126"/>
                  </a:lnTo>
                  <a:lnTo>
                    <a:pt x="8476" y="1141"/>
                  </a:lnTo>
                  <a:lnTo>
                    <a:pt x="8460" y="1173"/>
                  </a:lnTo>
                  <a:lnTo>
                    <a:pt x="8432" y="1158"/>
                  </a:lnTo>
                  <a:close/>
                  <a:moveTo>
                    <a:pt x="8477" y="1139"/>
                  </a:moveTo>
                  <a:lnTo>
                    <a:pt x="8476" y="1141"/>
                  </a:lnTo>
                  <a:lnTo>
                    <a:pt x="8463" y="1134"/>
                  </a:lnTo>
                  <a:lnTo>
                    <a:pt x="8477" y="1139"/>
                  </a:lnTo>
                  <a:close/>
                  <a:moveTo>
                    <a:pt x="8447" y="1129"/>
                  </a:moveTo>
                  <a:lnTo>
                    <a:pt x="8455" y="1105"/>
                  </a:lnTo>
                  <a:lnTo>
                    <a:pt x="8485" y="1115"/>
                  </a:lnTo>
                  <a:lnTo>
                    <a:pt x="8477" y="1139"/>
                  </a:lnTo>
                  <a:lnTo>
                    <a:pt x="8447" y="1129"/>
                  </a:lnTo>
                  <a:close/>
                  <a:moveTo>
                    <a:pt x="8455" y="1105"/>
                  </a:moveTo>
                  <a:lnTo>
                    <a:pt x="8463" y="1081"/>
                  </a:lnTo>
                  <a:lnTo>
                    <a:pt x="8493" y="1091"/>
                  </a:lnTo>
                  <a:lnTo>
                    <a:pt x="8485" y="1115"/>
                  </a:lnTo>
                  <a:lnTo>
                    <a:pt x="8455" y="1105"/>
                  </a:lnTo>
                  <a:close/>
                  <a:moveTo>
                    <a:pt x="8463" y="1081"/>
                  </a:moveTo>
                  <a:lnTo>
                    <a:pt x="8464" y="1078"/>
                  </a:lnTo>
                  <a:lnTo>
                    <a:pt x="8465" y="1077"/>
                  </a:lnTo>
                  <a:lnTo>
                    <a:pt x="8479" y="1086"/>
                  </a:lnTo>
                  <a:lnTo>
                    <a:pt x="8463" y="1081"/>
                  </a:lnTo>
                  <a:close/>
                  <a:moveTo>
                    <a:pt x="8465" y="1077"/>
                  </a:moveTo>
                  <a:lnTo>
                    <a:pt x="8481" y="1054"/>
                  </a:lnTo>
                  <a:lnTo>
                    <a:pt x="8507" y="1071"/>
                  </a:lnTo>
                  <a:lnTo>
                    <a:pt x="8491" y="1094"/>
                  </a:lnTo>
                  <a:lnTo>
                    <a:pt x="8465" y="1077"/>
                  </a:lnTo>
                  <a:close/>
                  <a:moveTo>
                    <a:pt x="8509" y="1067"/>
                  </a:moveTo>
                  <a:lnTo>
                    <a:pt x="8508" y="1070"/>
                  </a:lnTo>
                  <a:lnTo>
                    <a:pt x="8507" y="1071"/>
                  </a:lnTo>
                  <a:lnTo>
                    <a:pt x="8495" y="1062"/>
                  </a:lnTo>
                  <a:lnTo>
                    <a:pt x="8509" y="1067"/>
                  </a:lnTo>
                  <a:close/>
                  <a:moveTo>
                    <a:pt x="8479" y="1057"/>
                  </a:moveTo>
                  <a:lnTo>
                    <a:pt x="8487" y="1033"/>
                  </a:lnTo>
                  <a:lnTo>
                    <a:pt x="8517" y="1042"/>
                  </a:lnTo>
                  <a:lnTo>
                    <a:pt x="8509" y="1067"/>
                  </a:lnTo>
                  <a:lnTo>
                    <a:pt x="8479" y="1057"/>
                  </a:lnTo>
                  <a:close/>
                  <a:moveTo>
                    <a:pt x="8487" y="1033"/>
                  </a:moveTo>
                  <a:lnTo>
                    <a:pt x="8487" y="1030"/>
                  </a:lnTo>
                  <a:lnTo>
                    <a:pt x="8488" y="1029"/>
                  </a:lnTo>
                  <a:lnTo>
                    <a:pt x="8502" y="1038"/>
                  </a:lnTo>
                  <a:lnTo>
                    <a:pt x="8487" y="1033"/>
                  </a:lnTo>
                  <a:close/>
                  <a:moveTo>
                    <a:pt x="8488" y="1029"/>
                  </a:moveTo>
                  <a:lnTo>
                    <a:pt x="8504" y="1006"/>
                  </a:lnTo>
                  <a:lnTo>
                    <a:pt x="8532" y="1023"/>
                  </a:lnTo>
                  <a:lnTo>
                    <a:pt x="8516" y="1047"/>
                  </a:lnTo>
                  <a:lnTo>
                    <a:pt x="8488" y="1029"/>
                  </a:lnTo>
                  <a:close/>
                  <a:moveTo>
                    <a:pt x="8533" y="1019"/>
                  </a:moveTo>
                  <a:lnTo>
                    <a:pt x="8533" y="1022"/>
                  </a:lnTo>
                  <a:lnTo>
                    <a:pt x="8532" y="1023"/>
                  </a:lnTo>
                  <a:lnTo>
                    <a:pt x="8518" y="1014"/>
                  </a:lnTo>
                  <a:lnTo>
                    <a:pt x="8533" y="1019"/>
                  </a:lnTo>
                  <a:close/>
                  <a:moveTo>
                    <a:pt x="8503" y="1009"/>
                  </a:moveTo>
                  <a:lnTo>
                    <a:pt x="8511" y="985"/>
                  </a:lnTo>
                  <a:lnTo>
                    <a:pt x="8541" y="994"/>
                  </a:lnTo>
                  <a:lnTo>
                    <a:pt x="8533" y="1019"/>
                  </a:lnTo>
                  <a:lnTo>
                    <a:pt x="8503" y="1009"/>
                  </a:lnTo>
                  <a:close/>
                  <a:moveTo>
                    <a:pt x="8511" y="985"/>
                  </a:moveTo>
                  <a:lnTo>
                    <a:pt x="8512" y="982"/>
                  </a:lnTo>
                  <a:lnTo>
                    <a:pt x="8513" y="981"/>
                  </a:lnTo>
                  <a:lnTo>
                    <a:pt x="8527" y="990"/>
                  </a:lnTo>
                  <a:lnTo>
                    <a:pt x="8511" y="985"/>
                  </a:lnTo>
                  <a:close/>
                  <a:moveTo>
                    <a:pt x="8513" y="981"/>
                  </a:moveTo>
                  <a:lnTo>
                    <a:pt x="8529" y="957"/>
                  </a:lnTo>
                  <a:lnTo>
                    <a:pt x="8555" y="975"/>
                  </a:lnTo>
                  <a:lnTo>
                    <a:pt x="8539" y="999"/>
                  </a:lnTo>
                  <a:lnTo>
                    <a:pt x="8513" y="981"/>
                  </a:lnTo>
                  <a:close/>
                  <a:moveTo>
                    <a:pt x="8557" y="971"/>
                  </a:moveTo>
                  <a:lnTo>
                    <a:pt x="8556" y="974"/>
                  </a:lnTo>
                  <a:lnTo>
                    <a:pt x="8555" y="975"/>
                  </a:lnTo>
                  <a:lnTo>
                    <a:pt x="8543" y="966"/>
                  </a:lnTo>
                  <a:lnTo>
                    <a:pt x="8557" y="971"/>
                  </a:lnTo>
                  <a:close/>
                  <a:moveTo>
                    <a:pt x="8527" y="961"/>
                  </a:moveTo>
                  <a:lnTo>
                    <a:pt x="8535" y="937"/>
                  </a:lnTo>
                  <a:lnTo>
                    <a:pt x="8565" y="946"/>
                  </a:lnTo>
                  <a:lnTo>
                    <a:pt x="8557" y="971"/>
                  </a:lnTo>
                  <a:lnTo>
                    <a:pt x="8527" y="961"/>
                  </a:lnTo>
                  <a:close/>
                  <a:moveTo>
                    <a:pt x="8566" y="946"/>
                  </a:moveTo>
                  <a:lnTo>
                    <a:pt x="8565" y="946"/>
                  </a:lnTo>
                  <a:lnTo>
                    <a:pt x="8550" y="941"/>
                  </a:lnTo>
                  <a:lnTo>
                    <a:pt x="8566" y="946"/>
                  </a:lnTo>
                  <a:close/>
                  <a:moveTo>
                    <a:pt x="8535" y="938"/>
                  </a:moveTo>
                  <a:lnTo>
                    <a:pt x="8543" y="906"/>
                  </a:lnTo>
                  <a:lnTo>
                    <a:pt x="8573" y="914"/>
                  </a:lnTo>
                  <a:lnTo>
                    <a:pt x="8566" y="946"/>
                  </a:lnTo>
                  <a:lnTo>
                    <a:pt x="8535" y="938"/>
                  </a:lnTo>
                  <a:close/>
                  <a:moveTo>
                    <a:pt x="8543" y="906"/>
                  </a:moveTo>
                  <a:lnTo>
                    <a:pt x="8544" y="903"/>
                  </a:lnTo>
                  <a:lnTo>
                    <a:pt x="8545" y="901"/>
                  </a:lnTo>
                  <a:lnTo>
                    <a:pt x="8559" y="909"/>
                  </a:lnTo>
                  <a:lnTo>
                    <a:pt x="8543" y="906"/>
                  </a:lnTo>
                  <a:close/>
                  <a:moveTo>
                    <a:pt x="8545" y="901"/>
                  </a:moveTo>
                  <a:lnTo>
                    <a:pt x="8561" y="877"/>
                  </a:lnTo>
                  <a:lnTo>
                    <a:pt x="8587" y="895"/>
                  </a:lnTo>
                  <a:lnTo>
                    <a:pt x="8571" y="919"/>
                  </a:lnTo>
                  <a:lnTo>
                    <a:pt x="8545" y="901"/>
                  </a:lnTo>
                  <a:close/>
                  <a:moveTo>
                    <a:pt x="8589" y="891"/>
                  </a:moveTo>
                  <a:lnTo>
                    <a:pt x="8588" y="893"/>
                  </a:lnTo>
                  <a:lnTo>
                    <a:pt x="8587" y="895"/>
                  </a:lnTo>
                  <a:lnTo>
                    <a:pt x="8575" y="886"/>
                  </a:lnTo>
                  <a:lnTo>
                    <a:pt x="8589" y="891"/>
                  </a:lnTo>
                  <a:close/>
                  <a:moveTo>
                    <a:pt x="8559" y="881"/>
                  </a:moveTo>
                  <a:lnTo>
                    <a:pt x="8567" y="856"/>
                  </a:lnTo>
                  <a:lnTo>
                    <a:pt x="8597" y="866"/>
                  </a:lnTo>
                  <a:lnTo>
                    <a:pt x="8589" y="891"/>
                  </a:lnTo>
                  <a:lnTo>
                    <a:pt x="8559" y="881"/>
                  </a:lnTo>
                  <a:close/>
                  <a:moveTo>
                    <a:pt x="8567" y="856"/>
                  </a:moveTo>
                  <a:lnTo>
                    <a:pt x="8567" y="855"/>
                  </a:lnTo>
                  <a:lnTo>
                    <a:pt x="8568" y="853"/>
                  </a:lnTo>
                  <a:lnTo>
                    <a:pt x="8582" y="861"/>
                  </a:lnTo>
                  <a:lnTo>
                    <a:pt x="8567" y="856"/>
                  </a:lnTo>
                  <a:close/>
                  <a:moveTo>
                    <a:pt x="8568" y="853"/>
                  </a:moveTo>
                  <a:lnTo>
                    <a:pt x="8585" y="829"/>
                  </a:lnTo>
                  <a:lnTo>
                    <a:pt x="8612" y="847"/>
                  </a:lnTo>
                  <a:lnTo>
                    <a:pt x="8596" y="871"/>
                  </a:lnTo>
                  <a:lnTo>
                    <a:pt x="8568" y="853"/>
                  </a:lnTo>
                  <a:close/>
                  <a:moveTo>
                    <a:pt x="8613" y="843"/>
                  </a:moveTo>
                  <a:lnTo>
                    <a:pt x="8613" y="845"/>
                  </a:lnTo>
                  <a:lnTo>
                    <a:pt x="8612" y="847"/>
                  </a:lnTo>
                  <a:lnTo>
                    <a:pt x="8598" y="838"/>
                  </a:lnTo>
                  <a:lnTo>
                    <a:pt x="8613" y="843"/>
                  </a:lnTo>
                  <a:close/>
                  <a:moveTo>
                    <a:pt x="8583" y="833"/>
                  </a:moveTo>
                  <a:lnTo>
                    <a:pt x="8591" y="808"/>
                  </a:lnTo>
                  <a:lnTo>
                    <a:pt x="8621" y="820"/>
                  </a:lnTo>
                  <a:lnTo>
                    <a:pt x="8613" y="843"/>
                  </a:lnTo>
                  <a:lnTo>
                    <a:pt x="8583" y="833"/>
                  </a:lnTo>
                  <a:close/>
                  <a:moveTo>
                    <a:pt x="8591" y="808"/>
                  </a:moveTo>
                  <a:lnTo>
                    <a:pt x="8592" y="807"/>
                  </a:lnTo>
                  <a:lnTo>
                    <a:pt x="8593" y="805"/>
                  </a:lnTo>
                  <a:lnTo>
                    <a:pt x="8607" y="813"/>
                  </a:lnTo>
                  <a:lnTo>
                    <a:pt x="8591" y="808"/>
                  </a:lnTo>
                  <a:close/>
                  <a:moveTo>
                    <a:pt x="8593" y="805"/>
                  </a:moveTo>
                  <a:lnTo>
                    <a:pt x="8609" y="781"/>
                  </a:lnTo>
                  <a:lnTo>
                    <a:pt x="8635" y="799"/>
                  </a:lnTo>
                  <a:lnTo>
                    <a:pt x="8619" y="823"/>
                  </a:lnTo>
                  <a:lnTo>
                    <a:pt x="8593" y="805"/>
                  </a:lnTo>
                  <a:close/>
                  <a:moveTo>
                    <a:pt x="8637" y="794"/>
                  </a:moveTo>
                  <a:lnTo>
                    <a:pt x="8637" y="796"/>
                  </a:lnTo>
                  <a:lnTo>
                    <a:pt x="8635" y="799"/>
                  </a:lnTo>
                  <a:lnTo>
                    <a:pt x="8623" y="790"/>
                  </a:lnTo>
                  <a:lnTo>
                    <a:pt x="8637" y="794"/>
                  </a:lnTo>
                  <a:close/>
                  <a:moveTo>
                    <a:pt x="8607" y="786"/>
                  </a:moveTo>
                  <a:lnTo>
                    <a:pt x="8614" y="754"/>
                  </a:lnTo>
                  <a:lnTo>
                    <a:pt x="8646" y="762"/>
                  </a:lnTo>
                  <a:lnTo>
                    <a:pt x="8637" y="794"/>
                  </a:lnTo>
                  <a:lnTo>
                    <a:pt x="8607" y="786"/>
                  </a:lnTo>
                  <a:close/>
                  <a:moveTo>
                    <a:pt x="8614" y="754"/>
                  </a:moveTo>
                  <a:lnTo>
                    <a:pt x="8615" y="753"/>
                  </a:lnTo>
                  <a:lnTo>
                    <a:pt x="8630" y="758"/>
                  </a:lnTo>
                  <a:lnTo>
                    <a:pt x="8614" y="754"/>
                  </a:lnTo>
                  <a:close/>
                  <a:moveTo>
                    <a:pt x="8615" y="753"/>
                  </a:moveTo>
                  <a:lnTo>
                    <a:pt x="8623" y="728"/>
                  </a:lnTo>
                  <a:lnTo>
                    <a:pt x="8653" y="739"/>
                  </a:lnTo>
                  <a:lnTo>
                    <a:pt x="8645" y="763"/>
                  </a:lnTo>
                  <a:lnTo>
                    <a:pt x="8615" y="753"/>
                  </a:lnTo>
                  <a:close/>
                  <a:moveTo>
                    <a:pt x="8623" y="728"/>
                  </a:moveTo>
                  <a:lnTo>
                    <a:pt x="8624" y="727"/>
                  </a:lnTo>
                  <a:lnTo>
                    <a:pt x="8625" y="725"/>
                  </a:lnTo>
                  <a:lnTo>
                    <a:pt x="8639" y="735"/>
                  </a:lnTo>
                  <a:lnTo>
                    <a:pt x="8623" y="728"/>
                  </a:lnTo>
                  <a:close/>
                  <a:moveTo>
                    <a:pt x="8625" y="725"/>
                  </a:moveTo>
                  <a:lnTo>
                    <a:pt x="8641" y="701"/>
                  </a:lnTo>
                  <a:lnTo>
                    <a:pt x="8667" y="719"/>
                  </a:lnTo>
                  <a:lnTo>
                    <a:pt x="8651" y="743"/>
                  </a:lnTo>
                  <a:lnTo>
                    <a:pt x="8625" y="725"/>
                  </a:lnTo>
                  <a:close/>
                  <a:moveTo>
                    <a:pt x="8669" y="715"/>
                  </a:moveTo>
                  <a:lnTo>
                    <a:pt x="8668" y="717"/>
                  </a:lnTo>
                  <a:lnTo>
                    <a:pt x="8667" y="719"/>
                  </a:lnTo>
                  <a:lnTo>
                    <a:pt x="8655" y="710"/>
                  </a:lnTo>
                  <a:lnTo>
                    <a:pt x="8669" y="715"/>
                  </a:lnTo>
                  <a:close/>
                  <a:moveTo>
                    <a:pt x="8639" y="705"/>
                  </a:moveTo>
                  <a:lnTo>
                    <a:pt x="8647" y="682"/>
                  </a:lnTo>
                  <a:lnTo>
                    <a:pt x="8677" y="691"/>
                  </a:lnTo>
                  <a:lnTo>
                    <a:pt x="8669" y="715"/>
                  </a:lnTo>
                  <a:lnTo>
                    <a:pt x="8639" y="705"/>
                  </a:lnTo>
                  <a:close/>
                  <a:moveTo>
                    <a:pt x="8647" y="682"/>
                  </a:moveTo>
                  <a:lnTo>
                    <a:pt x="8647" y="679"/>
                  </a:lnTo>
                  <a:lnTo>
                    <a:pt x="8649" y="677"/>
                  </a:lnTo>
                  <a:lnTo>
                    <a:pt x="8662" y="687"/>
                  </a:lnTo>
                  <a:lnTo>
                    <a:pt x="8647" y="682"/>
                  </a:lnTo>
                  <a:close/>
                  <a:moveTo>
                    <a:pt x="8649" y="677"/>
                  </a:moveTo>
                  <a:lnTo>
                    <a:pt x="8665" y="653"/>
                  </a:lnTo>
                  <a:lnTo>
                    <a:pt x="8692" y="670"/>
                  </a:lnTo>
                  <a:lnTo>
                    <a:pt x="8676" y="695"/>
                  </a:lnTo>
                  <a:lnTo>
                    <a:pt x="8649" y="677"/>
                  </a:lnTo>
                  <a:close/>
                  <a:moveTo>
                    <a:pt x="8694" y="666"/>
                  </a:moveTo>
                  <a:lnTo>
                    <a:pt x="8693" y="668"/>
                  </a:lnTo>
                  <a:lnTo>
                    <a:pt x="8692" y="670"/>
                  </a:lnTo>
                  <a:lnTo>
                    <a:pt x="8678" y="662"/>
                  </a:lnTo>
                  <a:lnTo>
                    <a:pt x="8694" y="666"/>
                  </a:lnTo>
                  <a:close/>
                  <a:moveTo>
                    <a:pt x="8662" y="658"/>
                  </a:moveTo>
                  <a:lnTo>
                    <a:pt x="8671" y="626"/>
                  </a:lnTo>
                  <a:lnTo>
                    <a:pt x="8701" y="634"/>
                  </a:lnTo>
                  <a:lnTo>
                    <a:pt x="8694" y="666"/>
                  </a:lnTo>
                  <a:lnTo>
                    <a:pt x="8662" y="658"/>
                  </a:lnTo>
                  <a:close/>
                  <a:moveTo>
                    <a:pt x="8671" y="626"/>
                  </a:moveTo>
                  <a:lnTo>
                    <a:pt x="8671" y="624"/>
                  </a:lnTo>
                  <a:lnTo>
                    <a:pt x="8673" y="621"/>
                  </a:lnTo>
                  <a:lnTo>
                    <a:pt x="8687" y="630"/>
                  </a:lnTo>
                  <a:lnTo>
                    <a:pt x="8671" y="626"/>
                  </a:lnTo>
                  <a:close/>
                  <a:moveTo>
                    <a:pt x="8673" y="621"/>
                  </a:moveTo>
                  <a:lnTo>
                    <a:pt x="8689" y="597"/>
                  </a:lnTo>
                  <a:lnTo>
                    <a:pt x="8715" y="615"/>
                  </a:lnTo>
                  <a:lnTo>
                    <a:pt x="8699" y="638"/>
                  </a:lnTo>
                  <a:lnTo>
                    <a:pt x="8673" y="621"/>
                  </a:lnTo>
                  <a:close/>
                  <a:moveTo>
                    <a:pt x="8718" y="611"/>
                  </a:moveTo>
                  <a:lnTo>
                    <a:pt x="8716" y="614"/>
                  </a:lnTo>
                  <a:lnTo>
                    <a:pt x="8715" y="615"/>
                  </a:lnTo>
                  <a:lnTo>
                    <a:pt x="8703" y="606"/>
                  </a:lnTo>
                  <a:lnTo>
                    <a:pt x="8718" y="611"/>
                  </a:lnTo>
                  <a:close/>
                  <a:moveTo>
                    <a:pt x="8687" y="602"/>
                  </a:moveTo>
                  <a:lnTo>
                    <a:pt x="8695" y="577"/>
                  </a:lnTo>
                  <a:lnTo>
                    <a:pt x="8725" y="587"/>
                  </a:lnTo>
                  <a:lnTo>
                    <a:pt x="8718" y="611"/>
                  </a:lnTo>
                  <a:lnTo>
                    <a:pt x="8687" y="602"/>
                  </a:lnTo>
                  <a:close/>
                  <a:moveTo>
                    <a:pt x="8695" y="577"/>
                  </a:moveTo>
                  <a:lnTo>
                    <a:pt x="8703" y="553"/>
                  </a:lnTo>
                  <a:lnTo>
                    <a:pt x="8734" y="563"/>
                  </a:lnTo>
                  <a:lnTo>
                    <a:pt x="8725" y="587"/>
                  </a:lnTo>
                  <a:lnTo>
                    <a:pt x="8695" y="577"/>
                  </a:lnTo>
                  <a:close/>
                  <a:moveTo>
                    <a:pt x="8703" y="553"/>
                  </a:moveTo>
                  <a:lnTo>
                    <a:pt x="8704" y="551"/>
                  </a:lnTo>
                  <a:lnTo>
                    <a:pt x="8705" y="549"/>
                  </a:lnTo>
                  <a:lnTo>
                    <a:pt x="8719" y="558"/>
                  </a:lnTo>
                  <a:lnTo>
                    <a:pt x="8703" y="553"/>
                  </a:lnTo>
                  <a:close/>
                  <a:moveTo>
                    <a:pt x="8705" y="549"/>
                  </a:moveTo>
                  <a:lnTo>
                    <a:pt x="8721" y="525"/>
                  </a:lnTo>
                  <a:lnTo>
                    <a:pt x="8747" y="542"/>
                  </a:lnTo>
                  <a:lnTo>
                    <a:pt x="8731" y="567"/>
                  </a:lnTo>
                  <a:lnTo>
                    <a:pt x="8705" y="549"/>
                  </a:lnTo>
                  <a:close/>
                  <a:moveTo>
                    <a:pt x="8750" y="537"/>
                  </a:moveTo>
                  <a:lnTo>
                    <a:pt x="8750" y="541"/>
                  </a:lnTo>
                  <a:lnTo>
                    <a:pt x="8747" y="542"/>
                  </a:lnTo>
                  <a:lnTo>
                    <a:pt x="8734" y="534"/>
                  </a:lnTo>
                  <a:lnTo>
                    <a:pt x="8750" y="537"/>
                  </a:lnTo>
                  <a:close/>
                  <a:moveTo>
                    <a:pt x="8719" y="530"/>
                  </a:moveTo>
                  <a:lnTo>
                    <a:pt x="8726" y="498"/>
                  </a:lnTo>
                  <a:lnTo>
                    <a:pt x="8758" y="505"/>
                  </a:lnTo>
                  <a:lnTo>
                    <a:pt x="8750" y="537"/>
                  </a:lnTo>
                  <a:lnTo>
                    <a:pt x="8719" y="530"/>
                  </a:lnTo>
                  <a:close/>
                  <a:moveTo>
                    <a:pt x="8726" y="498"/>
                  </a:moveTo>
                  <a:lnTo>
                    <a:pt x="8727" y="496"/>
                  </a:lnTo>
                  <a:lnTo>
                    <a:pt x="8729" y="493"/>
                  </a:lnTo>
                  <a:lnTo>
                    <a:pt x="8742" y="502"/>
                  </a:lnTo>
                  <a:lnTo>
                    <a:pt x="8726" y="498"/>
                  </a:lnTo>
                  <a:close/>
                  <a:moveTo>
                    <a:pt x="8729" y="493"/>
                  </a:moveTo>
                  <a:lnTo>
                    <a:pt x="8745" y="470"/>
                  </a:lnTo>
                  <a:lnTo>
                    <a:pt x="8772" y="487"/>
                  </a:lnTo>
                  <a:lnTo>
                    <a:pt x="8756" y="510"/>
                  </a:lnTo>
                  <a:lnTo>
                    <a:pt x="8729" y="493"/>
                  </a:lnTo>
                  <a:close/>
                  <a:moveTo>
                    <a:pt x="8773" y="483"/>
                  </a:moveTo>
                  <a:lnTo>
                    <a:pt x="8773" y="486"/>
                  </a:lnTo>
                  <a:lnTo>
                    <a:pt x="8772" y="487"/>
                  </a:lnTo>
                  <a:lnTo>
                    <a:pt x="8758" y="478"/>
                  </a:lnTo>
                  <a:lnTo>
                    <a:pt x="8773" y="483"/>
                  </a:lnTo>
                  <a:close/>
                  <a:moveTo>
                    <a:pt x="8743" y="473"/>
                  </a:moveTo>
                  <a:lnTo>
                    <a:pt x="8751" y="449"/>
                  </a:lnTo>
                  <a:lnTo>
                    <a:pt x="8782" y="459"/>
                  </a:lnTo>
                  <a:lnTo>
                    <a:pt x="8773" y="483"/>
                  </a:lnTo>
                  <a:lnTo>
                    <a:pt x="8743" y="473"/>
                  </a:lnTo>
                  <a:close/>
                  <a:moveTo>
                    <a:pt x="8751" y="449"/>
                  </a:moveTo>
                  <a:lnTo>
                    <a:pt x="8752" y="446"/>
                  </a:lnTo>
                  <a:lnTo>
                    <a:pt x="8753" y="445"/>
                  </a:lnTo>
                  <a:lnTo>
                    <a:pt x="8766" y="454"/>
                  </a:lnTo>
                  <a:lnTo>
                    <a:pt x="8751" y="449"/>
                  </a:lnTo>
                  <a:close/>
                  <a:moveTo>
                    <a:pt x="8753" y="445"/>
                  </a:moveTo>
                  <a:lnTo>
                    <a:pt x="8769" y="422"/>
                  </a:lnTo>
                  <a:lnTo>
                    <a:pt x="8795" y="439"/>
                  </a:lnTo>
                  <a:lnTo>
                    <a:pt x="8779" y="462"/>
                  </a:lnTo>
                  <a:lnTo>
                    <a:pt x="8753" y="445"/>
                  </a:lnTo>
                  <a:close/>
                  <a:moveTo>
                    <a:pt x="8798" y="434"/>
                  </a:moveTo>
                  <a:lnTo>
                    <a:pt x="8796" y="436"/>
                  </a:lnTo>
                  <a:lnTo>
                    <a:pt x="8795" y="439"/>
                  </a:lnTo>
                  <a:lnTo>
                    <a:pt x="8782" y="430"/>
                  </a:lnTo>
                  <a:lnTo>
                    <a:pt x="8798" y="434"/>
                  </a:lnTo>
                  <a:close/>
                  <a:moveTo>
                    <a:pt x="8767" y="427"/>
                  </a:moveTo>
                  <a:lnTo>
                    <a:pt x="8774" y="395"/>
                  </a:lnTo>
                  <a:lnTo>
                    <a:pt x="8806" y="402"/>
                  </a:lnTo>
                  <a:lnTo>
                    <a:pt x="8798" y="434"/>
                  </a:lnTo>
                  <a:lnTo>
                    <a:pt x="8767" y="427"/>
                  </a:lnTo>
                  <a:close/>
                  <a:moveTo>
                    <a:pt x="8774" y="395"/>
                  </a:moveTo>
                  <a:lnTo>
                    <a:pt x="8775" y="393"/>
                  </a:lnTo>
                  <a:lnTo>
                    <a:pt x="8790" y="398"/>
                  </a:lnTo>
                  <a:lnTo>
                    <a:pt x="8774" y="395"/>
                  </a:lnTo>
                  <a:close/>
                  <a:moveTo>
                    <a:pt x="8775" y="393"/>
                  </a:moveTo>
                  <a:lnTo>
                    <a:pt x="8783" y="369"/>
                  </a:lnTo>
                  <a:lnTo>
                    <a:pt x="8814" y="379"/>
                  </a:lnTo>
                  <a:lnTo>
                    <a:pt x="8805" y="403"/>
                  </a:lnTo>
                  <a:lnTo>
                    <a:pt x="8775" y="393"/>
                  </a:lnTo>
                  <a:close/>
                  <a:moveTo>
                    <a:pt x="8783" y="369"/>
                  </a:moveTo>
                  <a:lnTo>
                    <a:pt x="8784" y="366"/>
                  </a:lnTo>
                  <a:lnTo>
                    <a:pt x="8785" y="365"/>
                  </a:lnTo>
                  <a:lnTo>
                    <a:pt x="8798" y="374"/>
                  </a:lnTo>
                  <a:lnTo>
                    <a:pt x="8783" y="369"/>
                  </a:lnTo>
                  <a:close/>
                  <a:moveTo>
                    <a:pt x="8785" y="365"/>
                  </a:moveTo>
                  <a:lnTo>
                    <a:pt x="8801" y="342"/>
                  </a:lnTo>
                  <a:lnTo>
                    <a:pt x="8827" y="359"/>
                  </a:lnTo>
                  <a:lnTo>
                    <a:pt x="8811" y="382"/>
                  </a:lnTo>
                  <a:lnTo>
                    <a:pt x="8785" y="365"/>
                  </a:lnTo>
                  <a:close/>
                  <a:moveTo>
                    <a:pt x="8830" y="355"/>
                  </a:moveTo>
                  <a:lnTo>
                    <a:pt x="8828" y="358"/>
                  </a:lnTo>
                  <a:lnTo>
                    <a:pt x="8827" y="359"/>
                  </a:lnTo>
                  <a:lnTo>
                    <a:pt x="8814" y="350"/>
                  </a:lnTo>
                  <a:lnTo>
                    <a:pt x="8830" y="355"/>
                  </a:lnTo>
                  <a:close/>
                  <a:moveTo>
                    <a:pt x="8799" y="345"/>
                  </a:moveTo>
                  <a:lnTo>
                    <a:pt x="8807" y="321"/>
                  </a:lnTo>
                  <a:lnTo>
                    <a:pt x="8837" y="331"/>
                  </a:lnTo>
                  <a:lnTo>
                    <a:pt x="8830" y="355"/>
                  </a:lnTo>
                  <a:lnTo>
                    <a:pt x="8799" y="345"/>
                  </a:lnTo>
                  <a:close/>
                  <a:moveTo>
                    <a:pt x="8807" y="321"/>
                  </a:moveTo>
                  <a:lnTo>
                    <a:pt x="8807" y="319"/>
                  </a:lnTo>
                  <a:lnTo>
                    <a:pt x="8822" y="326"/>
                  </a:lnTo>
                  <a:lnTo>
                    <a:pt x="8807" y="321"/>
                  </a:lnTo>
                  <a:close/>
                  <a:moveTo>
                    <a:pt x="8807" y="319"/>
                  </a:moveTo>
                  <a:lnTo>
                    <a:pt x="8823" y="287"/>
                  </a:lnTo>
                  <a:lnTo>
                    <a:pt x="8852" y="301"/>
                  </a:lnTo>
                  <a:lnTo>
                    <a:pt x="8837" y="333"/>
                  </a:lnTo>
                  <a:lnTo>
                    <a:pt x="8807" y="319"/>
                  </a:lnTo>
                  <a:close/>
                  <a:moveTo>
                    <a:pt x="8853" y="298"/>
                  </a:moveTo>
                  <a:lnTo>
                    <a:pt x="8852" y="301"/>
                  </a:lnTo>
                  <a:lnTo>
                    <a:pt x="8838" y="294"/>
                  </a:lnTo>
                  <a:lnTo>
                    <a:pt x="8853" y="298"/>
                  </a:lnTo>
                  <a:close/>
                  <a:moveTo>
                    <a:pt x="8823" y="289"/>
                  </a:moveTo>
                  <a:lnTo>
                    <a:pt x="8831" y="265"/>
                  </a:lnTo>
                  <a:lnTo>
                    <a:pt x="8862" y="275"/>
                  </a:lnTo>
                  <a:lnTo>
                    <a:pt x="8853" y="298"/>
                  </a:lnTo>
                  <a:lnTo>
                    <a:pt x="8823" y="289"/>
                  </a:lnTo>
                  <a:close/>
                  <a:moveTo>
                    <a:pt x="8831" y="265"/>
                  </a:moveTo>
                  <a:lnTo>
                    <a:pt x="8832" y="263"/>
                  </a:lnTo>
                  <a:lnTo>
                    <a:pt x="8833" y="262"/>
                  </a:lnTo>
                  <a:lnTo>
                    <a:pt x="8846" y="270"/>
                  </a:lnTo>
                  <a:lnTo>
                    <a:pt x="8831" y="265"/>
                  </a:lnTo>
                  <a:close/>
                  <a:moveTo>
                    <a:pt x="8833" y="262"/>
                  </a:moveTo>
                  <a:lnTo>
                    <a:pt x="8849" y="237"/>
                  </a:lnTo>
                  <a:lnTo>
                    <a:pt x="8875" y="255"/>
                  </a:lnTo>
                  <a:lnTo>
                    <a:pt x="8859" y="279"/>
                  </a:lnTo>
                  <a:lnTo>
                    <a:pt x="8833" y="262"/>
                  </a:lnTo>
                  <a:close/>
                  <a:moveTo>
                    <a:pt x="8878" y="250"/>
                  </a:moveTo>
                  <a:lnTo>
                    <a:pt x="8876" y="253"/>
                  </a:lnTo>
                  <a:lnTo>
                    <a:pt x="8875" y="255"/>
                  </a:lnTo>
                  <a:lnTo>
                    <a:pt x="8862" y="246"/>
                  </a:lnTo>
                  <a:lnTo>
                    <a:pt x="8878" y="250"/>
                  </a:lnTo>
                  <a:close/>
                  <a:moveTo>
                    <a:pt x="8847" y="242"/>
                  </a:moveTo>
                  <a:lnTo>
                    <a:pt x="8854" y="210"/>
                  </a:lnTo>
                  <a:lnTo>
                    <a:pt x="8885" y="218"/>
                  </a:lnTo>
                  <a:lnTo>
                    <a:pt x="8878" y="250"/>
                  </a:lnTo>
                  <a:lnTo>
                    <a:pt x="8847" y="242"/>
                  </a:lnTo>
                  <a:close/>
                  <a:moveTo>
                    <a:pt x="8854" y="210"/>
                  </a:moveTo>
                  <a:lnTo>
                    <a:pt x="8855" y="209"/>
                  </a:lnTo>
                  <a:lnTo>
                    <a:pt x="8870" y="213"/>
                  </a:lnTo>
                  <a:lnTo>
                    <a:pt x="8854" y="210"/>
                  </a:lnTo>
                  <a:close/>
                  <a:moveTo>
                    <a:pt x="8855" y="209"/>
                  </a:moveTo>
                  <a:lnTo>
                    <a:pt x="8863" y="185"/>
                  </a:lnTo>
                  <a:lnTo>
                    <a:pt x="8894" y="195"/>
                  </a:lnTo>
                  <a:lnTo>
                    <a:pt x="8885" y="218"/>
                  </a:lnTo>
                  <a:lnTo>
                    <a:pt x="8855" y="209"/>
                  </a:lnTo>
                  <a:close/>
                  <a:moveTo>
                    <a:pt x="8863" y="185"/>
                  </a:moveTo>
                  <a:lnTo>
                    <a:pt x="8864" y="183"/>
                  </a:lnTo>
                  <a:lnTo>
                    <a:pt x="8865" y="181"/>
                  </a:lnTo>
                  <a:lnTo>
                    <a:pt x="8878" y="190"/>
                  </a:lnTo>
                  <a:lnTo>
                    <a:pt x="8863" y="185"/>
                  </a:lnTo>
                  <a:close/>
                  <a:moveTo>
                    <a:pt x="8865" y="181"/>
                  </a:moveTo>
                  <a:lnTo>
                    <a:pt x="8881" y="157"/>
                  </a:lnTo>
                  <a:lnTo>
                    <a:pt x="8907" y="175"/>
                  </a:lnTo>
                  <a:lnTo>
                    <a:pt x="8891" y="199"/>
                  </a:lnTo>
                  <a:lnTo>
                    <a:pt x="8865" y="181"/>
                  </a:lnTo>
                  <a:close/>
                  <a:moveTo>
                    <a:pt x="8910" y="170"/>
                  </a:moveTo>
                  <a:lnTo>
                    <a:pt x="8908" y="173"/>
                  </a:lnTo>
                  <a:lnTo>
                    <a:pt x="8907" y="175"/>
                  </a:lnTo>
                  <a:lnTo>
                    <a:pt x="8894" y="165"/>
                  </a:lnTo>
                  <a:lnTo>
                    <a:pt x="8910" y="170"/>
                  </a:lnTo>
                  <a:close/>
                  <a:moveTo>
                    <a:pt x="8879" y="162"/>
                  </a:moveTo>
                  <a:lnTo>
                    <a:pt x="8886" y="130"/>
                  </a:lnTo>
                  <a:lnTo>
                    <a:pt x="8917" y="138"/>
                  </a:lnTo>
                  <a:lnTo>
                    <a:pt x="8910" y="170"/>
                  </a:lnTo>
                  <a:lnTo>
                    <a:pt x="8879" y="162"/>
                  </a:lnTo>
                  <a:close/>
                  <a:moveTo>
                    <a:pt x="8886" y="130"/>
                  </a:moveTo>
                  <a:lnTo>
                    <a:pt x="8887" y="127"/>
                  </a:lnTo>
                  <a:lnTo>
                    <a:pt x="8889" y="125"/>
                  </a:lnTo>
                  <a:lnTo>
                    <a:pt x="8902" y="133"/>
                  </a:lnTo>
                  <a:lnTo>
                    <a:pt x="8886" y="130"/>
                  </a:lnTo>
                  <a:close/>
                  <a:moveTo>
                    <a:pt x="8889" y="125"/>
                  </a:moveTo>
                  <a:lnTo>
                    <a:pt x="8905" y="101"/>
                  </a:lnTo>
                  <a:lnTo>
                    <a:pt x="8932" y="119"/>
                  </a:lnTo>
                  <a:lnTo>
                    <a:pt x="8916" y="143"/>
                  </a:lnTo>
                  <a:lnTo>
                    <a:pt x="8889" y="125"/>
                  </a:lnTo>
                  <a:close/>
                  <a:moveTo>
                    <a:pt x="8933" y="115"/>
                  </a:moveTo>
                  <a:lnTo>
                    <a:pt x="8933" y="117"/>
                  </a:lnTo>
                  <a:lnTo>
                    <a:pt x="8932" y="119"/>
                  </a:lnTo>
                  <a:lnTo>
                    <a:pt x="8918" y="110"/>
                  </a:lnTo>
                  <a:lnTo>
                    <a:pt x="8933" y="115"/>
                  </a:lnTo>
                  <a:close/>
                  <a:moveTo>
                    <a:pt x="8903" y="105"/>
                  </a:moveTo>
                  <a:lnTo>
                    <a:pt x="8911" y="80"/>
                  </a:lnTo>
                  <a:lnTo>
                    <a:pt x="8942" y="92"/>
                  </a:lnTo>
                  <a:lnTo>
                    <a:pt x="8933" y="115"/>
                  </a:lnTo>
                  <a:lnTo>
                    <a:pt x="8903" y="105"/>
                  </a:lnTo>
                  <a:close/>
                  <a:moveTo>
                    <a:pt x="8911" y="80"/>
                  </a:moveTo>
                  <a:lnTo>
                    <a:pt x="8912" y="79"/>
                  </a:lnTo>
                  <a:lnTo>
                    <a:pt x="8926" y="85"/>
                  </a:lnTo>
                  <a:lnTo>
                    <a:pt x="8911" y="80"/>
                  </a:lnTo>
                  <a:close/>
                  <a:moveTo>
                    <a:pt x="8912" y="79"/>
                  </a:moveTo>
                  <a:lnTo>
                    <a:pt x="8928" y="47"/>
                  </a:lnTo>
                  <a:lnTo>
                    <a:pt x="8956" y="61"/>
                  </a:lnTo>
                  <a:lnTo>
                    <a:pt x="8940" y="93"/>
                  </a:lnTo>
                  <a:lnTo>
                    <a:pt x="8912" y="79"/>
                  </a:lnTo>
                  <a:close/>
                  <a:moveTo>
                    <a:pt x="8958" y="60"/>
                  </a:moveTo>
                  <a:lnTo>
                    <a:pt x="8956" y="61"/>
                  </a:lnTo>
                  <a:lnTo>
                    <a:pt x="8942" y="55"/>
                  </a:lnTo>
                  <a:lnTo>
                    <a:pt x="8958" y="60"/>
                  </a:lnTo>
                  <a:close/>
                  <a:moveTo>
                    <a:pt x="8927" y="48"/>
                  </a:moveTo>
                  <a:lnTo>
                    <a:pt x="8935" y="25"/>
                  </a:lnTo>
                  <a:lnTo>
                    <a:pt x="8965" y="35"/>
                  </a:lnTo>
                  <a:lnTo>
                    <a:pt x="8958" y="60"/>
                  </a:lnTo>
                  <a:lnTo>
                    <a:pt x="8927" y="48"/>
                  </a:lnTo>
                  <a:close/>
                  <a:moveTo>
                    <a:pt x="8935" y="25"/>
                  </a:moveTo>
                  <a:lnTo>
                    <a:pt x="8943" y="0"/>
                  </a:lnTo>
                  <a:lnTo>
                    <a:pt x="8974" y="11"/>
                  </a:lnTo>
                  <a:lnTo>
                    <a:pt x="8965" y="35"/>
                  </a:lnTo>
                  <a:lnTo>
                    <a:pt x="8935" y="25"/>
                  </a:lnTo>
                  <a:close/>
                </a:path>
              </a:pathLst>
            </a:custGeom>
            <a:solidFill>
              <a:srgbClr val="000000"/>
            </a:solidFill>
            <a:ln w="9525">
              <a:noFill/>
              <a:round/>
              <a:headEnd/>
              <a:tailEnd/>
            </a:ln>
          </p:spPr>
          <p:txBody>
            <a:bodyPr/>
            <a:lstStyle/>
            <a:p>
              <a:endParaRPr lang="en-US"/>
            </a:p>
          </p:txBody>
        </p:sp>
        <p:sp>
          <p:nvSpPr>
            <p:cNvPr id="207983" name="Freeform 100"/>
            <p:cNvSpPr>
              <a:spLocks/>
            </p:cNvSpPr>
            <p:nvPr/>
          </p:nvSpPr>
          <p:spPr bwMode="auto">
            <a:xfrm>
              <a:off x="1557338" y="4795838"/>
              <a:ext cx="12700" cy="14287"/>
            </a:xfrm>
            <a:custGeom>
              <a:avLst/>
              <a:gdLst>
                <a:gd name="T0" fmla="*/ 2147483647 w 30"/>
                <a:gd name="T1" fmla="*/ 2147483647 h 36"/>
                <a:gd name="T2" fmla="*/ 2147483647 w 30"/>
                <a:gd name="T3" fmla="*/ 2147483647 h 36"/>
                <a:gd name="T4" fmla="*/ 2147483647 w 30"/>
                <a:gd name="T5" fmla="*/ 0 h 36"/>
                <a:gd name="T6" fmla="*/ 0 w 30"/>
                <a:gd name="T7" fmla="*/ 2147483647 h 36"/>
                <a:gd name="T8" fmla="*/ 2147483647 w 30"/>
                <a:gd name="T9" fmla="*/ 2147483647 h 36"/>
                <a:gd name="T10" fmla="*/ 2147483647 w 30"/>
                <a:gd name="T11" fmla="*/ 2147483647 h 36"/>
                <a:gd name="T12" fmla="*/ 0 60000 65536"/>
                <a:gd name="T13" fmla="*/ 0 60000 65536"/>
                <a:gd name="T14" fmla="*/ 0 60000 65536"/>
                <a:gd name="T15" fmla="*/ 0 60000 65536"/>
                <a:gd name="T16" fmla="*/ 0 60000 65536"/>
                <a:gd name="T17" fmla="*/ 0 60000 65536"/>
                <a:gd name="T18" fmla="*/ 0 w 30"/>
                <a:gd name="T19" fmla="*/ 0 h 36"/>
                <a:gd name="T20" fmla="*/ 30 w 30"/>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0" h="36">
                  <a:moveTo>
                    <a:pt x="19" y="36"/>
                  </a:moveTo>
                  <a:lnTo>
                    <a:pt x="30" y="9"/>
                  </a:lnTo>
                  <a:lnTo>
                    <a:pt x="23" y="0"/>
                  </a:lnTo>
                  <a:lnTo>
                    <a:pt x="0" y="24"/>
                  </a:lnTo>
                  <a:lnTo>
                    <a:pt x="8" y="31"/>
                  </a:lnTo>
                  <a:lnTo>
                    <a:pt x="19" y="36"/>
                  </a:lnTo>
                  <a:close/>
                </a:path>
              </a:pathLst>
            </a:custGeom>
            <a:solidFill>
              <a:srgbClr val="000000"/>
            </a:solidFill>
            <a:ln w="9525">
              <a:noFill/>
              <a:round/>
              <a:headEnd/>
              <a:tailEnd/>
            </a:ln>
          </p:spPr>
          <p:txBody>
            <a:bodyPr/>
            <a:lstStyle/>
            <a:p>
              <a:endParaRPr lang="en-US"/>
            </a:p>
          </p:txBody>
        </p:sp>
        <p:sp>
          <p:nvSpPr>
            <p:cNvPr id="207984" name="Freeform 101"/>
            <p:cNvSpPr>
              <a:spLocks/>
            </p:cNvSpPr>
            <p:nvPr/>
          </p:nvSpPr>
          <p:spPr bwMode="auto">
            <a:xfrm>
              <a:off x="1560513" y="4808538"/>
              <a:ext cx="4762" cy="1587"/>
            </a:xfrm>
            <a:custGeom>
              <a:avLst/>
              <a:gdLst>
                <a:gd name="T0" fmla="*/ 2147483647 w 11"/>
                <a:gd name="T1" fmla="*/ 2147483647 h 5"/>
                <a:gd name="T2" fmla="*/ 2147483647 w 11"/>
                <a:gd name="T3" fmla="*/ 2147483647 h 5"/>
                <a:gd name="T4" fmla="*/ 0 w 11"/>
                <a:gd name="T5" fmla="*/ 0 h 5"/>
                <a:gd name="T6" fmla="*/ 2147483647 w 11"/>
                <a:gd name="T7" fmla="*/ 2147483647 h 5"/>
                <a:gd name="T8" fmla="*/ 0 60000 65536"/>
                <a:gd name="T9" fmla="*/ 0 60000 65536"/>
                <a:gd name="T10" fmla="*/ 0 60000 65536"/>
                <a:gd name="T11" fmla="*/ 0 60000 65536"/>
                <a:gd name="T12" fmla="*/ 0 w 11"/>
                <a:gd name="T13" fmla="*/ 0 h 5"/>
                <a:gd name="T14" fmla="*/ 11 w 11"/>
                <a:gd name="T15" fmla="*/ 5 h 5"/>
              </a:gdLst>
              <a:ahLst/>
              <a:cxnLst>
                <a:cxn ang="T8">
                  <a:pos x="T0" y="T1"/>
                </a:cxn>
                <a:cxn ang="T9">
                  <a:pos x="T2" y="T3"/>
                </a:cxn>
                <a:cxn ang="T10">
                  <a:pos x="T4" y="T5"/>
                </a:cxn>
                <a:cxn ang="T11">
                  <a:pos x="T6" y="T7"/>
                </a:cxn>
              </a:cxnLst>
              <a:rect l="T12" t="T13" r="T14" b="T15"/>
              <a:pathLst>
                <a:path w="11" h="5">
                  <a:moveTo>
                    <a:pt x="11" y="5"/>
                  </a:moveTo>
                  <a:lnTo>
                    <a:pt x="4" y="5"/>
                  </a:lnTo>
                  <a:lnTo>
                    <a:pt x="0" y="0"/>
                  </a:lnTo>
                  <a:lnTo>
                    <a:pt x="11" y="5"/>
                  </a:lnTo>
                  <a:close/>
                </a:path>
              </a:pathLst>
            </a:custGeom>
            <a:solidFill>
              <a:srgbClr val="000000"/>
            </a:solidFill>
            <a:ln w="9525">
              <a:noFill/>
              <a:round/>
              <a:headEnd/>
              <a:tailEnd/>
            </a:ln>
          </p:spPr>
          <p:txBody>
            <a:bodyPr/>
            <a:lstStyle/>
            <a:p>
              <a:endParaRPr lang="en-US"/>
            </a:p>
          </p:txBody>
        </p:sp>
        <p:sp>
          <p:nvSpPr>
            <p:cNvPr id="207985" name="Freeform 102"/>
            <p:cNvSpPr>
              <a:spLocks/>
            </p:cNvSpPr>
            <p:nvPr/>
          </p:nvSpPr>
          <p:spPr bwMode="auto">
            <a:xfrm>
              <a:off x="1565275" y="4797425"/>
              <a:ext cx="14288" cy="12700"/>
            </a:xfrm>
            <a:custGeom>
              <a:avLst/>
              <a:gdLst>
                <a:gd name="T0" fmla="*/ 2147483647 w 36"/>
                <a:gd name="T1" fmla="*/ 2147483647 h 32"/>
                <a:gd name="T2" fmla="*/ 2147483647 w 36"/>
                <a:gd name="T3" fmla="*/ 0 h 32"/>
                <a:gd name="T4" fmla="*/ 0 w 36"/>
                <a:gd name="T5" fmla="*/ 0 h 32"/>
                <a:gd name="T6" fmla="*/ 0 w 36"/>
                <a:gd name="T7" fmla="*/ 2147483647 h 32"/>
                <a:gd name="T8" fmla="*/ 2147483647 w 36"/>
                <a:gd name="T9" fmla="*/ 2147483647 h 32"/>
                <a:gd name="T10" fmla="*/ 2147483647 w 36"/>
                <a:gd name="T11" fmla="*/ 2147483647 h 32"/>
                <a:gd name="T12" fmla="*/ 0 60000 65536"/>
                <a:gd name="T13" fmla="*/ 0 60000 65536"/>
                <a:gd name="T14" fmla="*/ 0 60000 65536"/>
                <a:gd name="T15" fmla="*/ 0 60000 65536"/>
                <a:gd name="T16" fmla="*/ 0 60000 65536"/>
                <a:gd name="T17" fmla="*/ 0 60000 65536"/>
                <a:gd name="T18" fmla="*/ 0 w 36"/>
                <a:gd name="T19" fmla="*/ 0 h 32"/>
                <a:gd name="T20" fmla="*/ 36 w 36"/>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6" h="32">
                  <a:moveTo>
                    <a:pt x="36" y="5"/>
                  </a:moveTo>
                  <a:lnTo>
                    <a:pt x="24" y="0"/>
                  </a:lnTo>
                  <a:lnTo>
                    <a:pt x="0" y="0"/>
                  </a:lnTo>
                  <a:lnTo>
                    <a:pt x="0" y="32"/>
                  </a:lnTo>
                  <a:lnTo>
                    <a:pt x="24" y="32"/>
                  </a:lnTo>
                  <a:lnTo>
                    <a:pt x="36" y="5"/>
                  </a:lnTo>
                  <a:close/>
                </a:path>
              </a:pathLst>
            </a:custGeom>
            <a:solidFill>
              <a:srgbClr val="000000"/>
            </a:solidFill>
            <a:ln w="9525">
              <a:noFill/>
              <a:round/>
              <a:headEnd/>
              <a:tailEnd/>
            </a:ln>
          </p:spPr>
          <p:txBody>
            <a:bodyPr/>
            <a:lstStyle/>
            <a:p>
              <a:endParaRPr lang="en-US"/>
            </a:p>
          </p:txBody>
        </p:sp>
        <p:sp>
          <p:nvSpPr>
            <p:cNvPr id="207986" name="Freeform 103"/>
            <p:cNvSpPr>
              <a:spLocks/>
            </p:cNvSpPr>
            <p:nvPr/>
          </p:nvSpPr>
          <p:spPr bwMode="auto">
            <a:xfrm>
              <a:off x="1574800" y="4797425"/>
              <a:ext cx="4763" cy="1588"/>
            </a:xfrm>
            <a:custGeom>
              <a:avLst/>
              <a:gdLst>
                <a:gd name="T0" fmla="*/ 0 w 12"/>
                <a:gd name="T1" fmla="*/ 0 h 5"/>
                <a:gd name="T2" fmla="*/ 2147483647 w 12"/>
                <a:gd name="T3" fmla="*/ 0 h 5"/>
                <a:gd name="T4" fmla="*/ 2147483647 w 12"/>
                <a:gd name="T5" fmla="*/ 2147483647 h 5"/>
                <a:gd name="T6" fmla="*/ 0 w 12"/>
                <a:gd name="T7" fmla="*/ 0 h 5"/>
                <a:gd name="T8" fmla="*/ 0 60000 65536"/>
                <a:gd name="T9" fmla="*/ 0 60000 65536"/>
                <a:gd name="T10" fmla="*/ 0 60000 65536"/>
                <a:gd name="T11" fmla="*/ 0 60000 65536"/>
                <a:gd name="T12" fmla="*/ 0 w 12"/>
                <a:gd name="T13" fmla="*/ 0 h 5"/>
                <a:gd name="T14" fmla="*/ 12 w 12"/>
                <a:gd name="T15" fmla="*/ 5 h 5"/>
              </a:gdLst>
              <a:ahLst/>
              <a:cxnLst>
                <a:cxn ang="T8">
                  <a:pos x="T0" y="T1"/>
                </a:cxn>
                <a:cxn ang="T9">
                  <a:pos x="T2" y="T3"/>
                </a:cxn>
                <a:cxn ang="T10">
                  <a:pos x="T4" y="T5"/>
                </a:cxn>
                <a:cxn ang="T11">
                  <a:pos x="T6" y="T7"/>
                </a:cxn>
              </a:cxnLst>
              <a:rect l="T12" t="T13" r="T14" b="T15"/>
              <a:pathLst>
                <a:path w="12" h="5">
                  <a:moveTo>
                    <a:pt x="0" y="0"/>
                  </a:moveTo>
                  <a:lnTo>
                    <a:pt x="7" y="0"/>
                  </a:lnTo>
                  <a:lnTo>
                    <a:pt x="12" y="5"/>
                  </a:lnTo>
                  <a:lnTo>
                    <a:pt x="0" y="0"/>
                  </a:lnTo>
                  <a:close/>
                </a:path>
              </a:pathLst>
            </a:custGeom>
            <a:solidFill>
              <a:srgbClr val="000000"/>
            </a:solidFill>
            <a:ln w="9525">
              <a:noFill/>
              <a:round/>
              <a:headEnd/>
              <a:tailEnd/>
            </a:ln>
          </p:spPr>
          <p:txBody>
            <a:bodyPr/>
            <a:lstStyle/>
            <a:p>
              <a:endParaRPr lang="en-US"/>
            </a:p>
          </p:txBody>
        </p:sp>
        <p:sp>
          <p:nvSpPr>
            <p:cNvPr id="207987" name="Freeform 104"/>
            <p:cNvSpPr>
              <a:spLocks/>
            </p:cNvSpPr>
            <p:nvPr/>
          </p:nvSpPr>
          <p:spPr bwMode="auto">
            <a:xfrm>
              <a:off x="1570038" y="4799013"/>
              <a:ext cx="12700" cy="14287"/>
            </a:xfrm>
            <a:custGeom>
              <a:avLst/>
              <a:gdLst>
                <a:gd name="T0" fmla="*/ 2147483647 w 30"/>
                <a:gd name="T1" fmla="*/ 2147483647 h 35"/>
                <a:gd name="T2" fmla="*/ 2147483647 w 30"/>
                <a:gd name="T3" fmla="*/ 2147483647 h 35"/>
                <a:gd name="T4" fmla="*/ 2147483647 w 30"/>
                <a:gd name="T5" fmla="*/ 0 h 35"/>
                <a:gd name="T6" fmla="*/ 0 w 30"/>
                <a:gd name="T7" fmla="*/ 2147483647 h 35"/>
                <a:gd name="T8" fmla="*/ 2147483647 w 30"/>
                <a:gd name="T9" fmla="*/ 2147483647 h 35"/>
                <a:gd name="T10" fmla="*/ 2147483647 w 30"/>
                <a:gd name="T11" fmla="*/ 2147483647 h 35"/>
                <a:gd name="T12" fmla="*/ 0 60000 65536"/>
                <a:gd name="T13" fmla="*/ 0 60000 65536"/>
                <a:gd name="T14" fmla="*/ 0 60000 65536"/>
                <a:gd name="T15" fmla="*/ 0 60000 65536"/>
                <a:gd name="T16" fmla="*/ 0 60000 65536"/>
                <a:gd name="T17" fmla="*/ 0 60000 65536"/>
                <a:gd name="T18" fmla="*/ 0 w 30"/>
                <a:gd name="T19" fmla="*/ 0 h 35"/>
                <a:gd name="T20" fmla="*/ 30 w 30"/>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0" h="35">
                  <a:moveTo>
                    <a:pt x="19" y="35"/>
                  </a:moveTo>
                  <a:lnTo>
                    <a:pt x="30" y="7"/>
                  </a:lnTo>
                  <a:lnTo>
                    <a:pt x="23" y="0"/>
                  </a:lnTo>
                  <a:lnTo>
                    <a:pt x="0" y="22"/>
                  </a:lnTo>
                  <a:lnTo>
                    <a:pt x="8" y="31"/>
                  </a:lnTo>
                  <a:lnTo>
                    <a:pt x="19" y="35"/>
                  </a:lnTo>
                  <a:close/>
                </a:path>
              </a:pathLst>
            </a:custGeom>
            <a:solidFill>
              <a:srgbClr val="000000"/>
            </a:solidFill>
            <a:ln w="9525">
              <a:noFill/>
              <a:round/>
              <a:headEnd/>
              <a:tailEnd/>
            </a:ln>
          </p:spPr>
          <p:txBody>
            <a:bodyPr/>
            <a:lstStyle/>
            <a:p>
              <a:endParaRPr lang="en-US"/>
            </a:p>
          </p:txBody>
        </p:sp>
        <p:sp>
          <p:nvSpPr>
            <p:cNvPr id="207988" name="Freeform 105"/>
            <p:cNvSpPr>
              <a:spLocks/>
            </p:cNvSpPr>
            <p:nvPr/>
          </p:nvSpPr>
          <p:spPr bwMode="auto">
            <a:xfrm>
              <a:off x="1573213" y="4811713"/>
              <a:ext cx="4762" cy="1587"/>
            </a:xfrm>
            <a:custGeom>
              <a:avLst/>
              <a:gdLst>
                <a:gd name="T0" fmla="*/ 2147483647 w 11"/>
                <a:gd name="T1" fmla="*/ 2147483647 h 4"/>
                <a:gd name="T2" fmla="*/ 2147483647 w 11"/>
                <a:gd name="T3" fmla="*/ 2147483647 h 4"/>
                <a:gd name="T4" fmla="*/ 0 w 11"/>
                <a:gd name="T5" fmla="*/ 0 h 4"/>
                <a:gd name="T6" fmla="*/ 2147483647 w 11"/>
                <a:gd name="T7" fmla="*/ 2147483647 h 4"/>
                <a:gd name="T8" fmla="*/ 0 60000 65536"/>
                <a:gd name="T9" fmla="*/ 0 60000 65536"/>
                <a:gd name="T10" fmla="*/ 0 60000 65536"/>
                <a:gd name="T11" fmla="*/ 0 60000 65536"/>
                <a:gd name="T12" fmla="*/ 0 w 11"/>
                <a:gd name="T13" fmla="*/ 0 h 4"/>
                <a:gd name="T14" fmla="*/ 11 w 11"/>
                <a:gd name="T15" fmla="*/ 4 h 4"/>
              </a:gdLst>
              <a:ahLst/>
              <a:cxnLst>
                <a:cxn ang="T8">
                  <a:pos x="T0" y="T1"/>
                </a:cxn>
                <a:cxn ang="T9">
                  <a:pos x="T2" y="T3"/>
                </a:cxn>
                <a:cxn ang="T10">
                  <a:pos x="T4" y="T5"/>
                </a:cxn>
                <a:cxn ang="T11">
                  <a:pos x="T6" y="T7"/>
                </a:cxn>
              </a:cxnLst>
              <a:rect l="T12" t="T13" r="T14" b="T15"/>
              <a:pathLst>
                <a:path w="11" h="4">
                  <a:moveTo>
                    <a:pt x="11" y="4"/>
                  </a:moveTo>
                  <a:lnTo>
                    <a:pt x="4" y="4"/>
                  </a:lnTo>
                  <a:lnTo>
                    <a:pt x="0" y="0"/>
                  </a:lnTo>
                  <a:lnTo>
                    <a:pt x="11" y="4"/>
                  </a:lnTo>
                  <a:close/>
                </a:path>
              </a:pathLst>
            </a:custGeom>
            <a:solidFill>
              <a:srgbClr val="000000"/>
            </a:solidFill>
            <a:ln w="9525">
              <a:noFill/>
              <a:round/>
              <a:headEnd/>
              <a:tailEnd/>
            </a:ln>
          </p:spPr>
          <p:txBody>
            <a:bodyPr/>
            <a:lstStyle/>
            <a:p>
              <a:endParaRPr lang="en-US"/>
            </a:p>
          </p:txBody>
        </p:sp>
        <p:sp>
          <p:nvSpPr>
            <p:cNvPr id="207989" name="Freeform 106"/>
            <p:cNvSpPr>
              <a:spLocks/>
            </p:cNvSpPr>
            <p:nvPr/>
          </p:nvSpPr>
          <p:spPr bwMode="auto">
            <a:xfrm>
              <a:off x="1577975" y="4800600"/>
              <a:ext cx="11113" cy="12700"/>
            </a:xfrm>
            <a:custGeom>
              <a:avLst/>
              <a:gdLst>
                <a:gd name="T0" fmla="*/ 2147483647 w 27"/>
                <a:gd name="T1" fmla="*/ 2147483647 h 32"/>
                <a:gd name="T2" fmla="*/ 2147483647 w 27"/>
                <a:gd name="T3" fmla="*/ 0 h 32"/>
                <a:gd name="T4" fmla="*/ 0 w 27"/>
                <a:gd name="T5" fmla="*/ 0 h 32"/>
                <a:gd name="T6" fmla="*/ 0 w 27"/>
                <a:gd name="T7" fmla="*/ 2147483647 h 32"/>
                <a:gd name="T8" fmla="*/ 2147483647 w 27"/>
                <a:gd name="T9" fmla="*/ 2147483647 h 32"/>
                <a:gd name="T10" fmla="*/ 2147483647 w 27"/>
                <a:gd name="T11" fmla="*/ 2147483647 h 32"/>
                <a:gd name="T12" fmla="*/ 0 60000 65536"/>
                <a:gd name="T13" fmla="*/ 0 60000 65536"/>
                <a:gd name="T14" fmla="*/ 0 60000 65536"/>
                <a:gd name="T15" fmla="*/ 0 60000 65536"/>
                <a:gd name="T16" fmla="*/ 0 60000 65536"/>
                <a:gd name="T17" fmla="*/ 0 60000 65536"/>
                <a:gd name="T18" fmla="*/ 0 w 27"/>
                <a:gd name="T19" fmla="*/ 0 h 32"/>
                <a:gd name="T20" fmla="*/ 27 w 27"/>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7" h="32">
                  <a:moveTo>
                    <a:pt x="27" y="4"/>
                  </a:moveTo>
                  <a:lnTo>
                    <a:pt x="16" y="0"/>
                  </a:lnTo>
                  <a:lnTo>
                    <a:pt x="0" y="0"/>
                  </a:lnTo>
                  <a:lnTo>
                    <a:pt x="0" y="32"/>
                  </a:lnTo>
                  <a:lnTo>
                    <a:pt x="16" y="32"/>
                  </a:lnTo>
                  <a:lnTo>
                    <a:pt x="27" y="4"/>
                  </a:lnTo>
                  <a:close/>
                </a:path>
              </a:pathLst>
            </a:custGeom>
            <a:solidFill>
              <a:srgbClr val="000000"/>
            </a:solidFill>
            <a:ln w="9525">
              <a:noFill/>
              <a:round/>
              <a:headEnd/>
              <a:tailEnd/>
            </a:ln>
          </p:spPr>
          <p:txBody>
            <a:bodyPr/>
            <a:lstStyle/>
            <a:p>
              <a:endParaRPr lang="en-US"/>
            </a:p>
          </p:txBody>
        </p:sp>
        <p:sp>
          <p:nvSpPr>
            <p:cNvPr id="207990" name="Freeform 107"/>
            <p:cNvSpPr>
              <a:spLocks/>
            </p:cNvSpPr>
            <p:nvPr/>
          </p:nvSpPr>
          <p:spPr bwMode="auto">
            <a:xfrm>
              <a:off x="1584325" y="4800600"/>
              <a:ext cx="4763" cy="1588"/>
            </a:xfrm>
            <a:custGeom>
              <a:avLst/>
              <a:gdLst>
                <a:gd name="T0" fmla="*/ 0 w 11"/>
                <a:gd name="T1" fmla="*/ 0 h 4"/>
                <a:gd name="T2" fmla="*/ 2147483647 w 11"/>
                <a:gd name="T3" fmla="*/ 0 h 4"/>
                <a:gd name="T4" fmla="*/ 2147483647 w 11"/>
                <a:gd name="T5" fmla="*/ 2147483647 h 4"/>
                <a:gd name="T6" fmla="*/ 0 w 11"/>
                <a:gd name="T7" fmla="*/ 0 h 4"/>
                <a:gd name="T8" fmla="*/ 0 60000 65536"/>
                <a:gd name="T9" fmla="*/ 0 60000 65536"/>
                <a:gd name="T10" fmla="*/ 0 60000 65536"/>
                <a:gd name="T11" fmla="*/ 0 60000 65536"/>
                <a:gd name="T12" fmla="*/ 0 w 11"/>
                <a:gd name="T13" fmla="*/ 0 h 4"/>
                <a:gd name="T14" fmla="*/ 11 w 11"/>
                <a:gd name="T15" fmla="*/ 4 h 4"/>
              </a:gdLst>
              <a:ahLst/>
              <a:cxnLst>
                <a:cxn ang="T8">
                  <a:pos x="T0" y="T1"/>
                </a:cxn>
                <a:cxn ang="T9">
                  <a:pos x="T2" y="T3"/>
                </a:cxn>
                <a:cxn ang="T10">
                  <a:pos x="T4" y="T5"/>
                </a:cxn>
                <a:cxn ang="T11">
                  <a:pos x="T6" y="T7"/>
                </a:cxn>
              </a:cxnLst>
              <a:rect l="T12" t="T13" r="T14" b="T15"/>
              <a:pathLst>
                <a:path w="11" h="4">
                  <a:moveTo>
                    <a:pt x="0" y="0"/>
                  </a:moveTo>
                  <a:lnTo>
                    <a:pt x="7" y="0"/>
                  </a:lnTo>
                  <a:lnTo>
                    <a:pt x="11" y="4"/>
                  </a:lnTo>
                  <a:lnTo>
                    <a:pt x="0" y="0"/>
                  </a:lnTo>
                  <a:close/>
                </a:path>
              </a:pathLst>
            </a:custGeom>
            <a:solidFill>
              <a:srgbClr val="000000"/>
            </a:solidFill>
            <a:ln w="9525">
              <a:noFill/>
              <a:round/>
              <a:headEnd/>
              <a:tailEnd/>
            </a:ln>
          </p:spPr>
          <p:txBody>
            <a:bodyPr/>
            <a:lstStyle/>
            <a:p>
              <a:endParaRPr lang="en-US"/>
            </a:p>
          </p:txBody>
        </p:sp>
        <p:sp>
          <p:nvSpPr>
            <p:cNvPr id="207991" name="Freeform 108"/>
            <p:cNvSpPr>
              <a:spLocks/>
            </p:cNvSpPr>
            <p:nvPr/>
          </p:nvSpPr>
          <p:spPr bwMode="auto">
            <a:xfrm>
              <a:off x="1579563" y="4802188"/>
              <a:ext cx="11112" cy="14287"/>
            </a:xfrm>
            <a:custGeom>
              <a:avLst/>
              <a:gdLst>
                <a:gd name="T0" fmla="*/ 2147483647 w 30"/>
                <a:gd name="T1" fmla="*/ 2147483647 h 36"/>
                <a:gd name="T2" fmla="*/ 2147483647 w 30"/>
                <a:gd name="T3" fmla="*/ 2147483647 h 36"/>
                <a:gd name="T4" fmla="*/ 2147483647 w 30"/>
                <a:gd name="T5" fmla="*/ 0 h 36"/>
                <a:gd name="T6" fmla="*/ 0 w 30"/>
                <a:gd name="T7" fmla="*/ 2147483647 h 36"/>
                <a:gd name="T8" fmla="*/ 2147483647 w 30"/>
                <a:gd name="T9" fmla="*/ 2147483647 h 36"/>
                <a:gd name="T10" fmla="*/ 2147483647 w 30"/>
                <a:gd name="T11" fmla="*/ 2147483647 h 36"/>
                <a:gd name="T12" fmla="*/ 0 60000 65536"/>
                <a:gd name="T13" fmla="*/ 0 60000 65536"/>
                <a:gd name="T14" fmla="*/ 0 60000 65536"/>
                <a:gd name="T15" fmla="*/ 0 60000 65536"/>
                <a:gd name="T16" fmla="*/ 0 60000 65536"/>
                <a:gd name="T17" fmla="*/ 0 60000 65536"/>
                <a:gd name="T18" fmla="*/ 0 w 30"/>
                <a:gd name="T19" fmla="*/ 0 h 36"/>
                <a:gd name="T20" fmla="*/ 30 w 30"/>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0" h="36">
                  <a:moveTo>
                    <a:pt x="19" y="36"/>
                  </a:moveTo>
                  <a:lnTo>
                    <a:pt x="30" y="9"/>
                  </a:lnTo>
                  <a:lnTo>
                    <a:pt x="22" y="0"/>
                  </a:lnTo>
                  <a:lnTo>
                    <a:pt x="0" y="24"/>
                  </a:lnTo>
                  <a:lnTo>
                    <a:pt x="8" y="31"/>
                  </a:lnTo>
                  <a:lnTo>
                    <a:pt x="19" y="36"/>
                  </a:lnTo>
                  <a:close/>
                </a:path>
              </a:pathLst>
            </a:custGeom>
            <a:solidFill>
              <a:srgbClr val="000000"/>
            </a:solidFill>
            <a:ln w="9525">
              <a:noFill/>
              <a:round/>
              <a:headEnd/>
              <a:tailEnd/>
            </a:ln>
          </p:spPr>
          <p:txBody>
            <a:bodyPr/>
            <a:lstStyle/>
            <a:p>
              <a:endParaRPr lang="en-US"/>
            </a:p>
          </p:txBody>
        </p:sp>
        <p:sp>
          <p:nvSpPr>
            <p:cNvPr id="207992" name="Freeform 109"/>
            <p:cNvSpPr>
              <a:spLocks/>
            </p:cNvSpPr>
            <p:nvPr/>
          </p:nvSpPr>
          <p:spPr bwMode="auto">
            <a:xfrm>
              <a:off x="1582738" y="4814888"/>
              <a:ext cx="4762" cy="1587"/>
            </a:xfrm>
            <a:custGeom>
              <a:avLst/>
              <a:gdLst>
                <a:gd name="T0" fmla="*/ 2147483647 w 11"/>
                <a:gd name="T1" fmla="*/ 2147483647 h 5"/>
                <a:gd name="T2" fmla="*/ 2147483647 w 11"/>
                <a:gd name="T3" fmla="*/ 2147483647 h 5"/>
                <a:gd name="T4" fmla="*/ 0 w 11"/>
                <a:gd name="T5" fmla="*/ 0 h 5"/>
                <a:gd name="T6" fmla="*/ 2147483647 w 11"/>
                <a:gd name="T7" fmla="*/ 2147483647 h 5"/>
                <a:gd name="T8" fmla="*/ 0 60000 65536"/>
                <a:gd name="T9" fmla="*/ 0 60000 65536"/>
                <a:gd name="T10" fmla="*/ 0 60000 65536"/>
                <a:gd name="T11" fmla="*/ 0 60000 65536"/>
                <a:gd name="T12" fmla="*/ 0 w 11"/>
                <a:gd name="T13" fmla="*/ 0 h 5"/>
                <a:gd name="T14" fmla="*/ 11 w 11"/>
                <a:gd name="T15" fmla="*/ 5 h 5"/>
              </a:gdLst>
              <a:ahLst/>
              <a:cxnLst>
                <a:cxn ang="T8">
                  <a:pos x="T0" y="T1"/>
                </a:cxn>
                <a:cxn ang="T9">
                  <a:pos x="T2" y="T3"/>
                </a:cxn>
                <a:cxn ang="T10">
                  <a:pos x="T4" y="T5"/>
                </a:cxn>
                <a:cxn ang="T11">
                  <a:pos x="T6" y="T7"/>
                </a:cxn>
              </a:cxnLst>
              <a:rect l="T12" t="T13" r="T14" b="T15"/>
              <a:pathLst>
                <a:path w="11" h="5">
                  <a:moveTo>
                    <a:pt x="11" y="5"/>
                  </a:moveTo>
                  <a:lnTo>
                    <a:pt x="5" y="5"/>
                  </a:lnTo>
                  <a:lnTo>
                    <a:pt x="0" y="0"/>
                  </a:lnTo>
                  <a:lnTo>
                    <a:pt x="11" y="5"/>
                  </a:lnTo>
                  <a:close/>
                </a:path>
              </a:pathLst>
            </a:custGeom>
            <a:solidFill>
              <a:srgbClr val="000000"/>
            </a:solidFill>
            <a:ln w="9525">
              <a:noFill/>
              <a:round/>
              <a:headEnd/>
              <a:tailEnd/>
            </a:ln>
          </p:spPr>
          <p:txBody>
            <a:bodyPr/>
            <a:lstStyle/>
            <a:p>
              <a:endParaRPr lang="en-US"/>
            </a:p>
          </p:txBody>
        </p:sp>
        <p:sp>
          <p:nvSpPr>
            <p:cNvPr id="207993" name="Freeform 110"/>
            <p:cNvSpPr>
              <a:spLocks/>
            </p:cNvSpPr>
            <p:nvPr/>
          </p:nvSpPr>
          <p:spPr bwMode="auto">
            <a:xfrm>
              <a:off x="1587500" y="4803775"/>
              <a:ext cx="14288" cy="12700"/>
            </a:xfrm>
            <a:custGeom>
              <a:avLst/>
              <a:gdLst>
                <a:gd name="T0" fmla="*/ 2147483647 w 35"/>
                <a:gd name="T1" fmla="*/ 2147483647 h 32"/>
                <a:gd name="T2" fmla="*/ 2147483647 w 35"/>
                <a:gd name="T3" fmla="*/ 0 h 32"/>
                <a:gd name="T4" fmla="*/ 0 w 35"/>
                <a:gd name="T5" fmla="*/ 0 h 32"/>
                <a:gd name="T6" fmla="*/ 0 w 35"/>
                <a:gd name="T7" fmla="*/ 2147483647 h 32"/>
                <a:gd name="T8" fmla="*/ 2147483647 w 35"/>
                <a:gd name="T9" fmla="*/ 2147483647 h 32"/>
                <a:gd name="T10" fmla="*/ 2147483647 w 35"/>
                <a:gd name="T11" fmla="*/ 2147483647 h 32"/>
                <a:gd name="T12" fmla="*/ 0 60000 65536"/>
                <a:gd name="T13" fmla="*/ 0 60000 65536"/>
                <a:gd name="T14" fmla="*/ 0 60000 65536"/>
                <a:gd name="T15" fmla="*/ 0 60000 65536"/>
                <a:gd name="T16" fmla="*/ 0 60000 65536"/>
                <a:gd name="T17" fmla="*/ 0 60000 65536"/>
                <a:gd name="T18" fmla="*/ 0 w 35"/>
                <a:gd name="T19" fmla="*/ 0 h 32"/>
                <a:gd name="T20" fmla="*/ 35 w 35"/>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5" h="32">
                  <a:moveTo>
                    <a:pt x="35" y="5"/>
                  </a:moveTo>
                  <a:lnTo>
                    <a:pt x="24" y="0"/>
                  </a:lnTo>
                  <a:lnTo>
                    <a:pt x="0" y="0"/>
                  </a:lnTo>
                  <a:lnTo>
                    <a:pt x="0" y="32"/>
                  </a:lnTo>
                  <a:lnTo>
                    <a:pt x="24" y="32"/>
                  </a:lnTo>
                  <a:lnTo>
                    <a:pt x="35" y="5"/>
                  </a:lnTo>
                  <a:close/>
                </a:path>
              </a:pathLst>
            </a:custGeom>
            <a:solidFill>
              <a:srgbClr val="000000"/>
            </a:solidFill>
            <a:ln w="9525">
              <a:noFill/>
              <a:round/>
              <a:headEnd/>
              <a:tailEnd/>
            </a:ln>
          </p:spPr>
          <p:txBody>
            <a:bodyPr/>
            <a:lstStyle/>
            <a:p>
              <a:endParaRPr lang="en-US"/>
            </a:p>
          </p:txBody>
        </p:sp>
        <p:sp>
          <p:nvSpPr>
            <p:cNvPr id="207994" name="Freeform 111"/>
            <p:cNvSpPr>
              <a:spLocks/>
            </p:cNvSpPr>
            <p:nvPr/>
          </p:nvSpPr>
          <p:spPr bwMode="auto">
            <a:xfrm>
              <a:off x="1597025" y="4803775"/>
              <a:ext cx="4763" cy="1588"/>
            </a:xfrm>
            <a:custGeom>
              <a:avLst/>
              <a:gdLst>
                <a:gd name="T0" fmla="*/ 0 w 11"/>
                <a:gd name="T1" fmla="*/ 0 h 5"/>
                <a:gd name="T2" fmla="*/ 2147483647 w 11"/>
                <a:gd name="T3" fmla="*/ 0 h 5"/>
                <a:gd name="T4" fmla="*/ 2147483647 w 11"/>
                <a:gd name="T5" fmla="*/ 2147483647 h 5"/>
                <a:gd name="T6" fmla="*/ 0 w 11"/>
                <a:gd name="T7" fmla="*/ 0 h 5"/>
                <a:gd name="T8" fmla="*/ 0 60000 65536"/>
                <a:gd name="T9" fmla="*/ 0 60000 65536"/>
                <a:gd name="T10" fmla="*/ 0 60000 65536"/>
                <a:gd name="T11" fmla="*/ 0 60000 65536"/>
                <a:gd name="T12" fmla="*/ 0 w 11"/>
                <a:gd name="T13" fmla="*/ 0 h 5"/>
                <a:gd name="T14" fmla="*/ 11 w 11"/>
                <a:gd name="T15" fmla="*/ 5 h 5"/>
              </a:gdLst>
              <a:ahLst/>
              <a:cxnLst>
                <a:cxn ang="T8">
                  <a:pos x="T0" y="T1"/>
                </a:cxn>
                <a:cxn ang="T9">
                  <a:pos x="T2" y="T3"/>
                </a:cxn>
                <a:cxn ang="T10">
                  <a:pos x="T4" y="T5"/>
                </a:cxn>
                <a:cxn ang="T11">
                  <a:pos x="T6" y="T7"/>
                </a:cxn>
              </a:cxnLst>
              <a:rect l="T12" t="T13" r="T14" b="T15"/>
              <a:pathLst>
                <a:path w="11" h="5">
                  <a:moveTo>
                    <a:pt x="0" y="0"/>
                  </a:moveTo>
                  <a:lnTo>
                    <a:pt x="7" y="0"/>
                  </a:lnTo>
                  <a:lnTo>
                    <a:pt x="11" y="5"/>
                  </a:lnTo>
                  <a:lnTo>
                    <a:pt x="0" y="0"/>
                  </a:lnTo>
                  <a:close/>
                </a:path>
              </a:pathLst>
            </a:custGeom>
            <a:solidFill>
              <a:srgbClr val="000000"/>
            </a:solidFill>
            <a:ln w="9525">
              <a:noFill/>
              <a:round/>
              <a:headEnd/>
              <a:tailEnd/>
            </a:ln>
          </p:spPr>
          <p:txBody>
            <a:bodyPr/>
            <a:lstStyle/>
            <a:p>
              <a:endParaRPr lang="en-US"/>
            </a:p>
          </p:txBody>
        </p:sp>
        <p:sp>
          <p:nvSpPr>
            <p:cNvPr id="207995" name="Freeform 112"/>
            <p:cNvSpPr>
              <a:spLocks/>
            </p:cNvSpPr>
            <p:nvPr/>
          </p:nvSpPr>
          <p:spPr bwMode="auto">
            <a:xfrm>
              <a:off x="1592263" y="4805363"/>
              <a:ext cx="9525" cy="9525"/>
            </a:xfrm>
            <a:custGeom>
              <a:avLst/>
              <a:gdLst>
                <a:gd name="T0" fmla="*/ 2147483647 w 24"/>
                <a:gd name="T1" fmla="*/ 2147483647 h 23"/>
                <a:gd name="T2" fmla="*/ 2147483647 w 24"/>
                <a:gd name="T3" fmla="*/ 2147483647 h 23"/>
                <a:gd name="T4" fmla="*/ 0 w 24"/>
                <a:gd name="T5" fmla="*/ 2147483647 h 23"/>
                <a:gd name="T6" fmla="*/ 2147483647 w 24"/>
                <a:gd name="T7" fmla="*/ 0 h 23"/>
                <a:gd name="T8" fmla="*/ 2147483647 w 24"/>
                <a:gd name="T9" fmla="*/ 2147483647 h 23"/>
                <a:gd name="T10" fmla="*/ 0 60000 65536"/>
                <a:gd name="T11" fmla="*/ 0 60000 65536"/>
                <a:gd name="T12" fmla="*/ 0 60000 65536"/>
                <a:gd name="T13" fmla="*/ 0 60000 65536"/>
                <a:gd name="T14" fmla="*/ 0 60000 65536"/>
                <a:gd name="T15" fmla="*/ 0 w 24"/>
                <a:gd name="T16" fmla="*/ 0 h 23"/>
                <a:gd name="T17" fmla="*/ 24 w 24"/>
                <a:gd name="T18" fmla="*/ 23 h 23"/>
              </a:gdLst>
              <a:ahLst/>
              <a:cxnLst>
                <a:cxn ang="T10">
                  <a:pos x="T0" y="T1"/>
                </a:cxn>
                <a:cxn ang="T11">
                  <a:pos x="T2" y="T3"/>
                </a:cxn>
                <a:cxn ang="T12">
                  <a:pos x="T4" y="T5"/>
                </a:cxn>
                <a:cxn ang="T13">
                  <a:pos x="T6" y="T7"/>
                </a:cxn>
                <a:cxn ang="T14">
                  <a:pos x="T8" y="T9"/>
                </a:cxn>
              </a:cxnLst>
              <a:rect l="T15" t="T16" r="T17" b="T18"/>
              <a:pathLst>
                <a:path w="24" h="23">
                  <a:moveTo>
                    <a:pt x="24" y="1"/>
                  </a:moveTo>
                  <a:lnTo>
                    <a:pt x="2" y="23"/>
                  </a:lnTo>
                  <a:lnTo>
                    <a:pt x="0" y="22"/>
                  </a:lnTo>
                  <a:lnTo>
                    <a:pt x="22" y="0"/>
                  </a:lnTo>
                  <a:lnTo>
                    <a:pt x="24" y="1"/>
                  </a:lnTo>
                  <a:close/>
                </a:path>
              </a:pathLst>
            </a:custGeom>
            <a:solidFill>
              <a:srgbClr val="000000"/>
            </a:solidFill>
            <a:ln w="9525">
              <a:noFill/>
              <a:round/>
              <a:headEnd/>
              <a:tailEnd/>
            </a:ln>
          </p:spPr>
          <p:txBody>
            <a:bodyPr/>
            <a:lstStyle/>
            <a:p>
              <a:endParaRPr lang="en-US"/>
            </a:p>
          </p:txBody>
        </p:sp>
        <p:sp>
          <p:nvSpPr>
            <p:cNvPr id="207996" name="Freeform 113"/>
            <p:cNvSpPr>
              <a:spLocks/>
            </p:cNvSpPr>
            <p:nvPr/>
          </p:nvSpPr>
          <p:spPr bwMode="auto">
            <a:xfrm>
              <a:off x="1633538" y="4813300"/>
              <a:ext cx="11112" cy="12700"/>
            </a:xfrm>
            <a:custGeom>
              <a:avLst/>
              <a:gdLst>
                <a:gd name="T0" fmla="*/ 2147483647 w 26"/>
                <a:gd name="T1" fmla="*/ 2147483647 h 31"/>
                <a:gd name="T2" fmla="*/ 2147483647 w 26"/>
                <a:gd name="T3" fmla="*/ 0 h 31"/>
                <a:gd name="T4" fmla="*/ 0 w 26"/>
                <a:gd name="T5" fmla="*/ 0 h 31"/>
                <a:gd name="T6" fmla="*/ 0 w 26"/>
                <a:gd name="T7" fmla="*/ 2147483647 h 31"/>
                <a:gd name="T8" fmla="*/ 2147483647 w 26"/>
                <a:gd name="T9" fmla="*/ 2147483647 h 31"/>
                <a:gd name="T10" fmla="*/ 2147483647 w 26"/>
                <a:gd name="T11" fmla="*/ 2147483647 h 31"/>
                <a:gd name="T12" fmla="*/ 0 60000 65536"/>
                <a:gd name="T13" fmla="*/ 0 60000 65536"/>
                <a:gd name="T14" fmla="*/ 0 60000 65536"/>
                <a:gd name="T15" fmla="*/ 0 60000 65536"/>
                <a:gd name="T16" fmla="*/ 0 60000 65536"/>
                <a:gd name="T17" fmla="*/ 0 60000 65536"/>
                <a:gd name="T18" fmla="*/ 0 w 26"/>
                <a:gd name="T19" fmla="*/ 0 h 31"/>
                <a:gd name="T20" fmla="*/ 26 w 26"/>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26" h="31">
                  <a:moveTo>
                    <a:pt x="26" y="2"/>
                  </a:moveTo>
                  <a:lnTo>
                    <a:pt x="18" y="0"/>
                  </a:lnTo>
                  <a:lnTo>
                    <a:pt x="0" y="0"/>
                  </a:lnTo>
                  <a:lnTo>
                    <a:pt x="0" y="31"/>
                  </a:lnTo>
                  <a:lnTo>
                    <a:pt x="18" y="31"/>
                  </a:lnTo>
                  <a:lnTo>
                    <a:pt x="26" y="2"/>
                  </a:lnTo>
                  <a:close/>
                </a:path>
              </a:pathLst>
            </a:custGeom>
            <a:solidFill>
              <a:srgbClr val="000000"/>
            </a:solidFill>
            <a:ln w="9525">
              <a:noFill/>
              <a:round/>
              <a:headEnd/>
              <a:tailEnd/>
            </a:ln>
          </p:spPr>
          <p:txBody>
            <a:bodyPr/>
            <a:lstStyle/>
            <a:p>
              <a:endParaRPr lang="en-US"/>
            </a:p>
          </p:txBody>
        </p:sp>
        <p:sp>
          <p:nvSpPr>
            <p:cNvPr id="207997" name="Freeform 114"/>
            <p:cNvSpPr>
              <a:spLocks/>
            </p:cNvSpPr>
            <p:nvPr/>
          </p:nvSpPr>
          <p:spPr bwMode="auto">
            <a:xfrm>
              <a:off x="1641475" y="4813300"/>
              <a:ext cx="3175" cy="1588"/>
            </a:xfrm>
            <a:custGeom>
              <a:avLst/>
              <a:gdLst>
                <a:gd name="T0" fmla="*/ 0 w 8"/>
                <a:gd name="T1" fmla="*/ 0 h 2"/>
                <a:gd name="T2" fmla="*/ 2147483647 w 8"/>
                <a:gd name="T3" fmla="*/ 0 h 2"/>
                <a:gd name="T4" fmla="*/ 2147483647 w 8"/>
                <a:gd name="T5" fmla="*/ 2147483647 h 2"/>
                <a:gd name="T6" fmla="*/ 0 w 8"/>
                <a:gd name="T7" fmla="*/ 0 h 2"/>
                <a:gd name="T8" fmla="*/ 0 60000 65536"/>
                <a:gd name="T9" fmla="*/ 0 60000 65536"/>
                <a:gd name="T10" fmla="*/ 0 60000 65536"/>
                <a:gd name="T11" fmla="*/ 0 60000 65536"/>
                <a:gd name="T12" fmla="*/ 0 w 8"/>
                <a:gd name="T13" fmla="*/ 0 h 2"/>
                <a:gd name="T14" fmla="*/ 8 w 8"/>
                <a:gd name="T15" fmla="*/ 2 h 2"/>
              </a:gdLst>
              <a:ahLst/>
              <a:cxnLst>
                <a:cxn ang="T8">
                  <a:pos x="T0" y="T1"/>
                </a:cxn>
                <a:cxn ang="T9">
                  <a:pos x="T2" y="T3"/>
                </a:cxn>
                <a:cxn ang="T10">
                  <a:pos x="T4" y="T5"/>
                </a:cxn>
                <a:cxn ang="T11">
                  <a:pos x="T6" y="T7"/>
                </a:cxn>
              </a:cxnLst>
              <a:rect l="T12" t="T13" r="T14" b="T15"/>
              <a:pathLst>
                <a:path w="8" h="2">
                  <a:moveTo>
                    <a:pt x="0" y="0"/>
                  </a:moveTo>
                  <a:lnTo>
                    <a:pt x="4" y="0"/>
                  </a:lnTo>
                  <a:lnTo>
                    <a:pt x="8" y="2"/>
                  </a:lnTo>
                  <a:lnTo>
                    <a:pt x="0" y="0"/>
                  </a:lnTo>
                  <a:close/>
                </a:path>
              </a:pathLst>
            </a:custGeom>
            <a:solidFill>
              <a:srgbClr val="000000"/>
            </a:solidFill>
            <a:ln w="9525">
              <a:noFill/>
              <a:round/>
              <a:headEnd/>
              <a:tailEnd/>
            </a:ln>
          </p:spPr>
          <p:txBody>
            <a:bodyPr/>
            <a:lstStyle/>
            <a:p>
              <a:endParaRPr lang="en-US"/>
            </a:p>
          </p:txBody>
        </p:sp>
        <p:sp>
          <p:nvSpPr>
            <p:cNvPr id="207998" name="Freeform 115"/>
            <p:cNvSpPr>
              <a:spLocks/>
            </p:cNvSpPr>
            <p:nvPr/>
          </p:nvSpPr>
          <p:spPr bwMode="auto">
            <a:xfrm>
              <a:off x="1638300" y="4813300"/>
              <a:ext cx="11113" cy="15875"/>
            </a:xfrm>
            <a:custGeom>
              <a:avLst/>
              <a:gdLst>
                <a:gd name="T0" fmla="*/ 2147483647 w 30"/>
                <a:gd name="T1" fmla="*/ 2147483647 h 38"/>
                <a:gd name="T2" fmla="*/ 2147483647 w 30"/>
                <a:gd name="T3" fmla="*/ 2147483647 h 38"/>
                <a:gd name="T4" fmla="*/ 2147483647 w 30"/>
                <a:gd name="T5" fmla="*/ 0 h 38"/>
                <a:gd name="T6" fmla="*/ 0 w 30"/>
                <a:gd name="T7" fmla="*/ 2147483647 h 38"/>
                <a:gd name="T8" fmla="*/ 2147483647 w 30"/>
                <a:gd name="T9" fmla="*/ 2147483647 h 38"/>
                <a:gd name="T10" fmla="*/ 2147483647 w 30"/>
                <a:gd name="T11" fmla="*/ 2147483647 h 38"/>
                <a:gd name="T12" fmla="*/ 0 60000 65536"/>
                <a:gd name="T13" fmla="*/ 0 60000 65536"/>
                <a:gd name="T14" fmla="*/ 0 60000 65536"/>
                <a:gd name="T15" fmla="*/ 0 60000 65536"/>
                <a:gd name="T16" fmla="*/ 0 60000 65536"/>
                <a:gd name="T17" fmla="*/ 0 60000 65536"/>
                <a:gd name="T18" fmla="*/ 0 w 30"/>
                <a:gd name="T19" fmla="*/ 0 h 38"/>
                <a:gd name="T20" fmla="*/ 30 w 30"/>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30" h="38">
                  <a:moveTo>
                    <a:pt x="23" y="38"/>
                  </a:moveTo>
                  <a:lnTo>
                    <a:pt x="30" y="7"/>
                  </a:lnTo>
                  <a:lnTo>
                    <a:pt x="15" y="0"/>
                  </a:lnTo>
                  <a:lnTo>
                    <a:pt x="0" y="28"/>
                  </a:lnTo>
                  <a:lnTo>
                    <a:pt x="16" y="37"/>
                  </a:lnTo>
                  <a:lnTo>
                    <a:pt x="23" y="38"/>
                  </a:lnTo>
                  <a:close/>
                </a:path>
              </a:pathLst>
            </a:custGeom>
            <a:solidFill>
              <a:srgbClr val="000000"/>
            </a:solidFill>
            <a:ln w="9525">
              <a:noFill/>
              <a:round/>
              <a:headEnd/>
              <a:tailEnd/>
            </a:ln>
          </p:spPr>
          <p:txBody>
            <a:bodyPr/>
            <a:lstStyle/>
            <a:p>
              <a:endParaRPr lang="en-US"/>
            </a:p>
          </p:txBody>
        </p:sp>
        <p:sp>
          <p:nvSpPr>
            <p:cNvPr id="207999" name="Freeform 116"/>
            <p:cNvSpPr>
              <a:spLocks/>
            </p:cNvSpPr>
            <p:nvPr/>
          </p:nvSpPr>
          <p:spPr bwMode="auto">
            <a:xfrm>
              <a:off x="1644650" y="4829175"/>
              <a:ext cx="3175" cy="1588"/>
            </a:xfrm>
            <a:custGeom>
              <a:avLst/>
              <a:gdLst>
                <a:gd name="T0" fmla="*/ 2147483647 w 7"/>
                <a:gd name="T1" fmla="*/ 2147483647 h 1"/>
                <a:gd name="T2" fmla="*/ 2147483647 w 7"/>
                <a:gd name="T3" fmla="*/ 2147483647 h 1"/>
                <a:gd name="T4" fmla="*/ 0 w 7"/>
                <a:gd name="T5" fmla="*/ 0 h 1"/>
                <a:gd name="T6" fmla="*/ 2147483647 w 7"/>
                <a:gd name="T7" fmla="*/ 2147483647 h 1"/>
                <a:gd name="T8" fmla="*/ 0 60000 65536"/>
                <a:gd name="T9" fmla="*/ 0 60000 65536"/>
                <a:gd name="T10" fmla="*/ 0 60000 65536"/>
                <a:gd name="T11" fmla="*/ 0 60000 65536"/>
                <a:gd name="T12" fmla="*/ 0 w 7"/>
                <a:gd name="T13" fmla="*/ 0 h 1"/>
                <a:gd name="T14" fmla="*/ 7 w 7"/>
                <a:gd name="T15" fmla="*/ 1 h 1"/>
              </a:gdLst>
              <a:ahLst/>
              <a:cxnLst>
                <a:cxn ang="T8">
                  <a:pos x="T0" y="T1"/>
                </a:cxn>
                <a:cxn ang="T9">
                  <a:pos x="T2" y="T3"/>
                </a:cxn>
                <a:cxn ang="T10">
                  <a:pos x="T4" y="T5"/>
                </a:cxn>
                <a:cxn ang="T11">
                  <a:pos x="T6" y="T7"/>
                </a:cxn>
              </a:cxnLst>
              <a:rect l="T12" t="T13" r="T14" b="T15"/>
              <a:pathLst>
                <a:path w="7" h="1">
                  <a:moveTo>
                    <a:pt x="7" y="1"/>
                  </a:moveTo>
                  <a:lnTo>
                    <a:pt x="4" y="1"/>
                  </a:lnTo>
                  <a:lnTo>
                    <a:pt x="0" y="0"/>
                  </a:lnTo>
                  <a:lnTo>
                    <a:pt x="7" y="1"/>
                  </a:lnTo>
                  <a:close/>
                </a:path>
              </a:pathLst>
            </a:custGeom>
            <a:solidFill>
              <a:srgbClr val="000000"/>
            </a:solidFill>
            <a:ln w="9525">
              <a:noFill/>
              <a:round/>
              <a:headEnd/>
              <a:tailEnd/>
            </a:ln>
          </p:spPr>
          <p:txBody>
            <a:bodyPr/>
            <a:lstStyle/>
            <a:p>
              <a:endParaRPr lang="en-US"/>
            </a:p>
          </p:txBody>
        </p:sp>
        <p:sp>
          <p:nvSpPr>
            <p:cNvPr id="208000" name="Freeform 117"/>
            <p:cNvSpPr>
              <a:spLocks/>
            </p:cNvSpPr>
            <p:nvPr/>
          </p:nvSpPr>
          <p:spPr bwMode="auto">
            <a:xfrm>
              <a:off x="1647825" y="4816475"/>
              <a:ext cx="12700" cy="12700"/>
            </a:xfrm>
            <a:custGeom>
              <a:avLst/>
              <a:gdLst>
                <a:gd name="T0" fmla="*/ 2147483647 w 35"/>
                <a:gd name="T1" fmla="*/ 2147483647 h 32"/>
                <a:gd name="T2" fmla="*/ 2147483647 w 35"/>
                <a:gd name="T3" fmla="*/ 0 h 32"/>
                <a:gd name="T4" fmla="*/ 0 w 35"/>
                <a:gd name="T5" fmla="*/ 0 h 32"/>
                <a:gd name="T6" fmla="*/ 0 w 35"/>
                <a:gd name="T7" fmla="*/ 2147483647 h 32"/>
                <a:gd name="T8" fmla="*/ 2147483647 w 35"/>
                <a:gd name="T9" fmla="*/ 2147483647 h 32"/>
                <a:gd name="T10" fmla="*/ 2147483647 w 35"/>
                <a:gd name="T11" fmla="*/ 2147483647 h 32"/>
                <a:gd name="T12" fmla="*/ 0 60000 65536"/>
                <a:gd name="T13" fmla="*/ 0 60000 65536"/>
                <a:gd name="T14" fmla="*/ 0 60000 65536"/>
                <a:gd name="T15" fmla="*/ 0 60000 65536"/>
                <a:gd name="T16" fmla="*/ 0 60000 65536"/>
                <a:gd name="T17" fmla="*/ 0 60000 65536"/>
                <a:gd name="T18" fmla="*/ 0 w 35"/>
                <a:gd name="T19" fmla="*/ 0 h 32"/>
                <a:gd name="T20" fmla="*/ 35 w 35"/>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5" h="32">
                  <a:moveTo>
                    <a:pt x="35" y="5"/>
                  </a:moveTo>
                  <a:lnTo>
                    <a:pt x="24" y="0"/>
                  </a:lnTo>
                  <a:lnTo>
                    <a:pt x="0" y="0"/>
                  </a:lnTo>
                  <a:lnTo>
                    <a:pt x="0" y="32"/>
                  </a:lnTo>
                  <a:lnTo>
                    <a:pt x="24" y="32"/>
                  </a:lnTo>
                  <a:lnTo>
                    <a:pt x="35" y="5"/>
                  </a:lnTo>
                  <a:close/>
                </a:path>
              </a:pathLst>
            </a:custGeom>
            <a:solidFill>
              <a:srgbClr val="000000"/>
            </a:solidFill>
            <a:ln w="9525">
              <a:noFill/>
              <a:round/>
              <a:headEnd/>
              <a:tailEnd/>
            </a:ln>
          </p:spPr>
          <p:txBody>
            <a:bodyPr/>
            <a:lstStyle/>
            <a:p>
              <a:endParaRPr lang="en-US"/>
            </a:p>
          </p:txBody>
        </p:sp>
        <p:sp>
          <p:nvSpPr>
            <p:cNvPr id="208001" name="Freeform 118"/>
            <p:cNvSpPr>
              <a:spLocks/>
            </p:cNvSpPr>
            <p:nvPr/>
          </p:nvSpPr>
          <p:spPr bwMode="auto">
            <a:xfrm>
              <a:off x="1657350" y="4816475"/>
              <a:ext cx="3175" cy="1588"/>
            </a:xfrm>
            <a:custGeom>
              <a:avLst/>
              <a:gdLst>
                <a:gd name="T0" fmla="*/ 0 w 11"/>
                <a:gd name="T1" fmla="*/ 0 h 5"/>
                <a:gd name="T2" fmla="*/ 2147483647 w 11"/>
                <a:gd name="T3" fmla="*/ 0 h 5"/>
                <a:gd name="T4" fmla="*/ 2147483647 w 11"/>
                <a:gd name="T5" fmla="*/ 2147483647 h 5"/>
                <a:gd name="T6" fmla="*/ 0 w 11"/>
                <a:gd name="T7" fmla="*/ 0 h 5"/>
                <a:gd name="T8" fmla="*/ 0 60000 65536"/>
                <a:gd name="T9" fmla="*/ 0 60000 65536"/>
                <a:gd name="T10" fmla="*/ 0 60000 65536"/>
                <a:gd name="T11" fmla="*/ 0 60000 65536"/>
                <a:gd name="T12" fmla="*/ 0 w 11"/>
                <a:gd name="T13" fmla="*/ 0 h 5"/>
                <a:gd name="T14" fmla="*/ 11 w 11"/>
                <a:gd name="T15" fmla="*/ 5 h 5"/>
              </a:gdLst>
              <a:ahLst/>
              <a:cxnLst>
                <a:cxn ang="T8">
                  <a:pos x="T0" y="T1"/>
                </a:cxn>
                <a:cxn ang="T9">
                  <a:pos x="T2" y="T3"/>
                </a:cxn>
                <a:cxn ang="T10">
                  <a:pos x="T4" y="T5"/>
                </a:cxn>
                <a:cxn ang="T11">
                  <a:pos x="T6" y="T7"/>
                </a:cxn>
              </a:cxnLst>
              <a:rect l="T12" t="T13" r="T14" b="T15"/>
              <a:pathLst>
                <a:path w="11" h="5">
                  <a:moveTo>
                    <a:pt x="0" y="0"/>
                  </a:moveTo>
                  <a:lnTo>
                    <a:pt x="7" y="0"/>
                  </a:lnTo>
                  <a:lnTo>
                    <a:pt x="11" y="5"/>
                  </a:lnTo>
                  <a:lnTo>
                    <a:pt x="0" y="0"/>
                  </a:lnTo>
                  <a:close/>
                </a:path>
              </a:pathLst>
            </a:custGeom>
            <a:solidFill>
              <a:srgbClr val="000000"/>
            </a:solidFill>
            <a:ln w="9525">
              <a:noFill/>
              <a:round/>
              <a:headEnd/>
              <a:tailEnd/>
            </a:ln>
          </p:spPr>
          <p:txBody>
            <a:bodyPr/>
            <a:lstStyle/>
            <a:p>
              <a:endParaRPr lang="en-US"/>
            </a:p>
          </p:txBody>
        </p:sp>
        <p:sp>
          <p:nvSpPr>
            <p:cNvPr id="208002" name="Freeform 119"/>
            <p:cNvSpPr>
              <a:spLocks/>
            </p:cNvSpPr>
            <p:nvPr/>
          </p:nvSpPr>
          <p:spPr bwMode="auto">
            <a:xfrm>
              <a:off x="1652588" y="4818063"/>
              <a:ext cx="12700" cy="14287"/>
            </a:xfrm>
            <a:custGeom>
              <a:avLst/>
              <a:gdLst>
                <a:gd name="T0" fmla="*/ 2147483647 w 31"/>
                <a:gd name="T1" fmla="*/ 2147483647 h 34"/>
                <a:gd name="T2" fmla="*/ 2147483647 w 31"/>
                <a:gd name="T3" fmla="*/ 2147483647 h 34"/>
                <a:gd name="T4" fmla="*/ 2147483647 w 31"/>
                <a:gd name="T5" fmla="*/ 0 h 34"/>
                <a:gd name="T6" fmla="*/ 0 w 31"/>
                <a:gd name="T7" fmla="*/ 2147483647 h 34"/>
                <a:gd name="T8" fmla="*/ 2147483647 w 31"/>
                <a:gd name="T9" fmla="*/ 2147483647 h 34"/>
                <a:gd name="T10" fmla="*/ 2147483647 w 31"/>
                <a:gd name="T11" fmla="*/ 2147483647 h 34"/>
                <a:gd name="T12" fmla="*/ 0 60000 65536"/>
                <a:gd name="T13" fmla="*/ 0 60000 65536"/>
                <a:gd name="T14" fmla="*/ 0 60000 65536"/>
                <a:gd name="T15" fmla="*/ 0 60000 65536"/>
                <a:gd name="T16" fmla="*/ 0 60000 65536"/>
                <a:gd name="T17" fmla="*/ 0 60000 65536"/>
                <a:gd name="T18" fmla="*/ 0 w 31"/>
                <a:gd name="T19" fmla="*/ 0 h 34"/>
                <a:gd name="T20" fmla="*/ 31 w 31"/>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1" h="34">
                  <a:moveTo>
                    <a:pt x="19" y="34"/>
                  </a:moveTo>
                  <a:lnTo>
                    <a:pt x="31" y="7"/>
                  </a:lnTo>
                  <a:lnTo>
                    <a:pt x="22" y="0"/>
                  </a:lnTo>
                  <a:lnTo>
                    <a:pt x="0" y="22"/>
                  </a:lnTo>
                  <a:lnTo>
                    <a:pt x="7" y="31"/>
                  </a:lnTo>
                  <a:lnTo>
                    <a:pt x="19" y="34"/>
                  </a:lnTo>
                  <a:close/>
                </a:path>
              </a:pathLst>
            </a:custGeom>
            <a:solidFill>
              <a:srgbClr val="000000"/>
            </a:solidFill>
            <a:ln w="9525">
              <a:noFill/>
              <a:round/>
              <a:headEnd/>
              <a:tailEnd/>
            </a:ln>
          </p:spPr>
          <p:txBody>
            <a:bodyPr/>
            <a:lstStyle/>
            <a:p>
              <a:endParaRPr lang="en-US"/>
            </a:p>
          </p:txBody>
        </p:sp>
        <p:sp>
          <p:nvSpPr>
            <p:cNvPr id="208003" name="Freeform 120"/>
            <p:cNvSpPr>
              <a:spLocks/>
            </p:cNvSpPr>
            <p:nvPr/>
          </p:nvSpPr>
          <p:spPr bwMode="auto">
            <a:xfrm>
              <a:off x="1655763" y="4830763"/>
              <a:ext cx="4762" cy="1587"/>
            </a:xfrm>
            <a:custGeom>
              <a:avLst/>
              <a:gdLst>
                <a:gd name="T0" fmla="*/ 2147483647 w 12"/>
                <a:gd name="T1" fmla="*/ 2147483647 h 3"/>
                <a:gd name="T2" fmla="*/ 2147483647 w 12"/>
                <a:gd name="T3" fmla="*/ 2147483647 h 3"/>
                <a:gd name="T4" fmla="*/ 0 w 12"/>
                <a:gd name="T5" fmla="*/ 0 h 3"/>
                <a:gd name="T6" fmla="*/ 2147483647 w 12"/>
                <a:gd name="T7" fmla="*/ 2147483647 h 3"/>
                <a:gd name="T8" fmla="*/ 0 60000 65536"/>
                <a:gd name="T9" fmla="*/ 0 60000 65536"/>
                <a:gd name="T10" fmla="*/ 0 60000 65536"/>
                <a:gd name="T11" fmla="*/ 0 60000 65536"/>
                <a:gd name="T12" fmla="*/ 0 w 12"/>
                <a:gd name="T13" fmla="*/ 0 h 3"/>
                <a:gd name="T14" fmla="*/ 12 w 12"/>
                <a:gd name="T15" fmla="*/ 3 h 3"/>
              </a:gdLst>
              <a:ahLst/>
              <a:cxnLst>
                <a:cxn ang="T8">
                  <a:pos x="T0" y="T1"/>
                </a:cxn>
                <a:cxn ang="T9">
                  <a:pos x="T2" y="T3"/>
                </a:cxn>
                <a:cxn ang="T10">
                  <a:pos x="T4" y="T5"/>
                </a:cxn>
                <a:cxn ang="T11">
                  <a:pos x="T6" y="T7"/>
                </a:cxn>
              </a:cxnLst>
              <a:rect l="T12" t="T13" r="T14" b="T15"/>
              <a:pathLst>
                <a:path w="12" h="3">
                  <a:moveTo>
                    <a:pt x="12" y="3"/>
                  </a:moveTo>
                  <a:lnTo>
                    <a:pt x="5" y="3"/>
                  </a:lnTo>
                  <a:lnTo>
                    <a:pt x="0" y="0"/>
                  </a:lnTo>
                  <a:lnTo>
                    <a:pt x="12" y="3"/>
                  </a:lnTo>
                  <a:close/>
                </a:path>
              </a:pathLst>
            </a:custGeom>
            <a:solidFill>
              <a:srgbClr val="000000"/>
            </a:solidFill>
            <a:ln w="9525">
              <a:noFill/>
              <a:round/>
              <a:headEnd/>
              <a:tailEnd/>
            </a:ln>
          </p:spPr>
          <p:txBody>
            <a:bodyPr/>
            <a:lstStyle/>
            <a:p>
              <a:endParaRPr lang="en-US"/>
            </a:p>
          </p:txBody>
        </p:sp>
        <p:sp>
          <p:nvSpPr>
            <p:cNvPr id="208004" name="Freeform 121"/>
            <p:cNvSpPr>
              <a:spLocks/>
            </p:cNvSpPr>
            <p:nvPr/>
          </p:nvSpPr>
          <p:spPr bwMode="auto">
            <a:xfrm>
              <a:off x="1660525" y="4819650"/>
              <a:ext cx="12700" cy="12700"/>
            </a:xfrm>
            <a:custGeom>
              <a:avLst/>
              <a:gdLst>
                <a:gd name="T0" fmla="*/ 2147483647 w 35"/>
                <a:gd name="T1" fmla="*/ 2147483647 h 31"/>
                <a:gd name="T2" fmla="*/ 2147483647 w 35"/>
                <a:gd name="T3" fmla="*/ 0 h 31"/>
                <a:gd name="T4" fmla="*/ 0 w 35"/>
                <a:gd name="T5" fmla="*/ 0 h 31"/>
                <a:gd name="T6" fmla="*/ 0 w 35"/>
                <a:gd name="T7" fmla="*/ 2147483647 h 31"/>
                <a:gd name="T8" fmla="*/ 2147483647 w 35"/>
                <a:gd name="T9" fmla="*/ 2147483647 h 31"/>
                <a:gd name="T10" fmla="*/ 2147483647 w 35"/>
                <a:gd name="T11" fmla="*/ 2147483647 h 31"/>
                <a:gd name="T12" fmla="*/ 0 60000 65536"/>
                <a:gd name="T13" fmla="*/ 0 60000 65536"/>
                <a:gd name="T14" fmla="*/ 0 60000 65536"/>
                <a:gd name="T15" fmla="*/ 0 60000 65536"/>
                <a:gd name="T16" fmla="*/ 0 60000 65536"/>
                <a:gd name="T17" fmla="*/ 0 60000 65536"/>
                <a:gd name="T18" fmla="*/ 0 w 35"/>
                <a:gd name="T19" fmla="*/ 0 h 31"/>
                <a:gd name="T20" fmla="*/ 35 w 35"/>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5" h="31">
                  <a:moveTo>
                    <a:pt x="35" y="4"/>
                  </a:moveTo>
                  <a:lnTo>
                    <a:pt x="24" y="0"/>
                  </a:lnTo>
                  <a:lnTo>
                    <a:pt x="0" y="0"/>
                  </a:lnTo>
                  <a:lnTo>
                    <a:pt x="0" y="31"/>
                  </a:lnTo>
                  <a:lnTo>
                    <a:pt x="24" y="31"/>
                  </a:lnTo>
                  <a:lnTo>
                    <a:pt x="35" y="4"/>
                  </a:lnTo>
                  <a:close/>
                </a:path>
              </a:pathLst>
            </a:custGeom>
            <a:solidFill>
              <a:srgbClr val="000000"/>
            </a:solidFill>
            <a:ln w="9525">
              <a:noFill/>
              <a:round/>
              <a:headEnd/>
              <a:tailEnd/>
            </a:ln>
          </p:spPr>
          <p:txBody>
            <a:bodyPr/>
            <a:lstStyle/>
            <a:p>
              <a:endParaRPr lang="en-US"/>
            </a:p>
          </p:txBody>
        </p:sp>
        <p:sp>
          <p:nvSpPr>
            <p:cNvPr id="208005" name="Freeform 122"/>
            <p:cNvSpPr>
              <a:spLocks/>
            </p:cNvSpPr>
            <p:nvPr/>
          </p:nvSpPr>
          <p:spPr bwMode="auto">
            <a:xfrm>
              <a:off x="1670050" y="4819650"/>
              <a:ext cx="3175" cy="1588"/>
            </a:xfrm>
            <a:custGeom>
              <a:avLst/>
              <a:gdLst>
                <a:gd name="T0" fmla="*/ 0 w 11"/>
                <a:gd name="T1" fmla="*/ 0 h 4"/>
                <a:gd name="T2" fmla="*/ 2147483647 w 11"/>
                <a:gd name="T3" fmla="*/ 0 h 4"/>
                <a:gd name="T4" fmla="*/ 2147483647 w 11"/>
                <a:gd name="T5" fmla="*/ 2147483647 h 4"/>
                <a:gd name="T6" fmla="*/ 0 w 11"/>
                <a:gd name="T7" fmla="*/ 0 h 4"/>
                <a:gd name="T8" fmla="*/ 0 60000 65536"/>
                <a:gd name="T9" fmla="*/ 0 60000 65536"/>
                <a:gd name="T10" fmla="*/ 0 60000 65536"/>
                <a:gd name="T11" fmla="*/ 0 60000 65536"/>
                <a:gd name="T12" fmla="*/ 0 w 11"/>
                <a:gd name="T13" fmla="*/ 0 h 4"/>
                <a:gd name="T14" fmla="*/ 11 w 11"/>
                <a:gd name="T15" fmla="*/ 4 h 4"/>
              </a:gdLst>
              <a:ahLst/>
              <a:cxnLst>
                <a:cxn ang="T8">
                  <a:pos x="T0" y="T1"/>
                </a:cxn>
                <a:cxn ang="T9">
                  <a:pos x="T2" y="T3"/>
                </a:cxn>
                <a:cxn ang="T10">
                  <a:pos x="T4" y="T5"/>
                </a:cxn>
                <a:cxn ang="T11">
                  <a:pos x="T6" y="T7"/>
                </a:cxn>
              </a:cxnLst>
              <a:rect l="T12" t="T13" r="T14" b="T15"/>
              <a:pathLst>
                <a:path w="11" h="4">
                  <a:moveTo>
                    <a:pt x="0" y="0"/>
                  </a:moveTo>
                  <a:lnTo>
                    <a:pt x="7" y="0"/>
                  </a:lnTo>
                  <a:lnTo>
                    <a:pt x="11" y="4"/>
                  </a:lnTo>
                  <a:lnTo>
                    <a:pt x="0" y="0"/>
                  </a:lnTo>
                  <a:close/>
                </a:path>
              </a:pathLst>
            </a:custGeom>
            <a:solidFill>
              <a:srgbClr val="000000"/>
            </a:solidFill>
            <a:ln w="9525">
              <a:noFill/>
              <a:round/>
              <a:headEnd/>
              <a:tailEnd/>
            </a:ln>
          </p:spPr>
          <p:txBody>
            <a:bodyPr/>
            <a:lstStyle/>
            <a:p>
              <a:endParaRPr lang="en-US"/>
            </a:p>
          </p:txBody>
        </p:sp>
        <p:sp>
          <p:nvSpPr>
            <p:cNvPr id="208006" name="Freeform 123"/>
            <p:cNvSpPr>
              <a:spLocks/>
            </p:cNvSpPr>
            <p:nvPr/>
          </p:nvSpPr>
          <p:spPr bwMode="auto">
            <a:xfrm>
              <a:off x="1665288" y="4821238"/>
              <a:ext cx="9525" cy="11112"/>
            </a:xfrm>
            <a:custGeom>
              <a:avLst/>
              <a:gdLst>
                <a:gd name="T0" fmla="*/ 2147483647 w 26"/>
                <a:gd name="T1" fmla="*/ 2147483647 h 26"/>
                <a:gd name="T2" fmla="*/ 2147483647 w 26"/>
                <a:gd name="T3" fmla="*/ 2147483647 h 26"/>
                <a:gd name="T4" fmla="*/ 0 w 26"/>
                <a:gd name="T5" fmla="*/ 2147483647 h 26"/>
                <a:gd name="T6" fmla="*/ 2147483647 w 26"/>
                <a:gd name="T7" fmla="*/ 0 h 26"/>
                <a:gd name="T8" fmla="*/ 2147483647 w 26"/>
                <a:gd name="T9" fmla="*/ 2147483647 h 26"/>
                <a:gd name="T10" fmla="*/ 0 60000 65536"/>
                <a:gd name="T11" fmla="*/ 0 60000 65536"/>
                <a:gd name="T12" fmla="*/ 0 60000 65536"/>
                <a:gd name="T13" fmla="*/ 0 60000 65536"/>
                <a:gd name="T14" fmla="*/ 0 60000 65536"/>
                <a:gd name="T15" fmla="*/ 0 w 26"/>
                <a:gd name="T16" fmla="*/ 0 h 26"/>
                <a:gd name="T17" fmla="*/ 26 w 26"/>
                <a:gd name="T18" fmla="*/ 26 h 26"/>
              </a:gdLst>
              <a:ahLst/>
              <a:cxnLst>
                <a:cxn ang="T10">
                  <a:pos x="T0" y="T1"/>
                </a:cxn>
                <a:cxn ang="T11">
                  <a:pos x="T2" y="T3"/>
                </a:cxn>
                <a:cxn ang="T12">
                  <a:pos x="T4" y="T5"/>
                </a:cxn>
                <a:cxn ang="T13">
                  <a:pos x="T6" y="T7"/>
                </a:cxn>
                <a:cxn ang="T14">
                  <a:pos x="T8" y="T9"/>
                </a:cxn>
              </a:cxnLst>
              <a:rect l="T15" t="T16" r="T17" b="T18"/>
              <a:pathLst>
                <a:path w="26" h="26">
                  <a:moveTo>
                    <a:pt x="26" y="4"/>
                  </a:moveTo>
                  <a:lnTo>
                    <a:pt x="2" y="26"/>
                  </a:lnTo>
                  <a:lnTo>
                    <a:pt x="0" y="24"/>
                  </a:lnTo>
                  <a:lnTo>
                    <a:pt x="22" y="0"/>
                  </a:lnTo>
                  <a:lnTo>
                    <a:pt x="26" y="4"/>
                  </a:lnTo>
                  <a:close/>
                </a:path>
              </a:pathLst>
            </a:custGeom>
            <a:solidFill>
              <a:srgbClr val="000000"/>
            </a:solidFill>
            <a:ln w="9525">
              <a:noFill/>
              <a:round/>
              <a:headEnd/>
              <a:tailEnd/>
            </a:ln>
          </p:spPr>
          <p:txBody>
            <a:bodyPr/>
            <a:lstStyle/>
            <a:p>
              <a:endParaRPr lang="en-US"/>
            </a:p>
          </p:txBody>
        </p:sp>
        <p:sp>
          <p:nvSpPr>
            <p:cNvPr id="208007" name="Freeform 124"/>
            <p:cNvSpPr>
              <a:spLocks/>
            </p:cNvSpPr>
            <p:nvPr/>
          </p:nvSpPr>
          <p:spPr bwMode="auto">
            <a:xfrm>
              <a:off x="1708150" y="4829175"/>
              <a:ext cx="17463" cy="12700"/>
            </a:xfrm>
            <a:custGeom>
              <a:avLst/>
              <a:gdLst>
                <a:gd name="T0" fmla="*/ 2147483647 w 43"/>
                <a:gd name="T1" fmla="*/ 2147483647 h 32"/>
                <a:gd name="T2" fmla="*/ 2147483647 w 43"/>
                <a:gd name="T3" fmla="*/ 0 h 32"/>
                <a:gd name="T4" fmla="*/ 0 w 43"/>
                <a:gd name="T5" fmla="*/ 0 h 32"/>
                <a:gd name="T6" fmla="*/ 0 w 43"/>
                <a:gd name="T7" fmla="*/ 2147483647 h 32"/>
                <a:gd name="T8" fmla="*/ 2147483647 w 43"/>
                <a:gd name="T9" fmla="*/ 2147483647 h 32"/>
                <a:gd name="T10" fmla="*/ 2147483647 w 43"/>
                <a:gd name="T11" fmla="*/ 2147483647 h 32"/>
                <a:gd name="T12" fmla="*/ 0 60000 65536"/>
                <a:gd name="T13" fmla="*/ 0 60000 65536"/>
                <a:gd name="T14" fmla="*/ 0 60000 65536"/>
                <a:gd name="T15" fmla="*/ 0 60000 65536"/>
                <a:gd name="T16" fmla="*/ 0 60000 65536"/>
                <a:gd name="T17" fmla="*/ 0 60000 65536"/>
                <a:gd name="T18" fmla="*/ 0 w 43"/>
                <a:gd name="T19" fmla="*/ 0 h 32"/>
                <a:gd name="T20" fmla="*/ 43 w 43"/>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43" h="32">
                  <a:moveTo>
                    <a:pt x="43" y="5"/>
                  </a:moveTo>
                  <a:lnTo>
                    <a:pt x="32" y="0"/>
                  </a:lnTo>
                  <a:lnTo>
                    <a:pt x="0" y="0"/>
                  </a:lnTo>
                  <a:lnTo>
                    <a:pt x="0" y="32"/>
                  </a:lnTo>
                  <a:lnTo>
                    <a:pt x="32" y="32"/>
                  </a:lnTo>
                  <a:lnTo>
                    <a:pt x="43" y="5"/>
                  </a:lnTo>
                  <a:close/>
                </a:path>
              </a:pathLst>
            </a:custGeom>
            <a:solidFill>
              <a:srgbClr val="000000"/>
            </a:solidFill>
            <a:ln w="9525">
              <a:noFill/>
              <a:round/>
              <a:headEnd/>
              <a:tailEnd/>
            </a:ln>
          </p:spPr>
          <p:txBody>
            <a:bodyPr/>
            <a:lstStyle/>
            <a:p>
              <a:endParaRPr lang="en-US"/>
            </a:p>
          </p:txBody>
        </p:sp>
        <p:sp>
          <p:nvSpPr>
            <p:cNvPr id="208008" name="Freeform 125"/>
            <p:cNvSpPr>
              <a:spLocks/>
            </p:cNvSpPr>
            <p:nvPr/>
          </p:nvSpPr>
          <p:spPr bwMode="auto">
            <a:xfrm>
              <a:off x="1720850" y="4829175"/>
              <a:ext cx="4763" cy="1588"/>
            </a:xfrm>
            <a:custGeom>
              <a:avLst/>
              <a:gdLst>
                <a:gd name="T0" fmla="*/ 0 w 11"/>
                <a:gd name="T1" fmla="*/ 0 h 5"/>
                <a:gd name="T2" fmla="*/ 2147483647 w 11"/>
                <a:gd name="T3" fmla="*/ 0 h 5"/>
                <a:gd name="T4" fmla="*/ 2147483647 w 11"/>
                <a:gd name="T5" fmla="*/ 2147483647 h 5"/>
                <a:gd name="T6" fmla="*/ 0 w 11"/>
                <a:gd name="T7" fmla="*/ 0 h 5"/>
                <a:gd name="T8" fmla="*/ 0 60000 65536"/>
                <a:gd name="T9" fmla="*/ 0 60000 65536"/>
                <a:gd name="T10" fmla="*/ 0 60000 65536"/>
                <a:gd name="T11" fmla="*/ 0 60000 65536"/>
                <a:gd name="T12" fmla="*/ 0 w 11"/>
                <a:gd name="T13" fmla="*/ 0 h 5"/>
                <a:gd name="T14" fmla="*/ 11 w 11"/>
                <a:gd name="T15" fmla="*/ 5 h 5"/>
              </a:gdLst>
              <a:ahLst/>
              <a:cxnLst>
                <a:cxn ang="T8">
                  <a:pos x="T0" y="T1"/>
                </a:cxn>
                <a:cxn ang="T9">
                  <a:pos x="T2" y="T3"/>
                </a:cxn>
                <a:cxn ang="T10">
                  <a:pos x="T4" y="T5"/>
                </a:cxn>
                <a:cxn ang="T11">
                  <a:pos x="T6" y="T7"/>
                </a:cxn>
              </a:cxnLst>
              <a:rect l="T12" t="T13" r="T14" b="T15"/>
              <a:pathLst>
                <a:path w="11" h="5">
                  <a:moveTo>
                    <a:pt x="0" y="0"/>
                  </a:moveTo>
                  <a:lnTo>
                    <a:pt x="6" y="0"/>
                  </a:lnTo>
                  <a:lnTo>
                    <a:pt x="11" y="5"/>
                  </a:lnTo>
                  <a:lnTo>
                    <a:pt x="0" y="0"/>
                  </a:lnTo>
                  <a:close/>
                </a:path>
              </a:pathLst>
            </a:custGeom>
            <a:solidFill>
              <a:srgbClr val="000000"/>
            </a:solidFill>
            <a:ln w="9525">
              <a:noFill/>
              <a:round/>
              <a:headEnd/>
              <a:tailEnd/>
            </a:ln>
          </p:spPr>
          <p:txBody>
            <a:bodyPr/>
            <a:lstStyle/>
            <a:p>
              <a:endParaRPr lang="en-US"/>
            </a:p>
          </p:txBody>
        </p:sp>
        <p:sp>
          <p:nvSpPr>
            <p:cNvPr id="208009" name="Freeform 126"/>
            <p:cNvSpPr>
              <a:spLocks/>
            </p:cNvSpPr>
            <p:nvPr/>
          </p:nvSpPr>
          <p:spPr bwMode="auto">
            <a:xfrm>
              <a:off x="1716088" y="4830763"/>
              <a:ext cx="12700" cy="14287"/>
            </a:xfrm>
            <a:custGeom>
              <a:avLst/>
              <a:gdLst>
                <a:gd name="T0" fmla="*/ 2147483647 w 31"/>
                <a:gd name="T1" fmla="*/ 2147483647 h 34"/>
                <a:gd name="T2" fmla="*/ 2147483647 w 31"/>
                <a:gd name="T3" fmla="*/ 2147483647 h 34"/>
                <a:gd name="T4" fmla="*/ 2147483647 w 31"/>
                <a:gd name="T5" fmla="*/ 0 h 34"/>
                <a:gd name="T6" fmla="*/ 0 w 31"/>
                <a:gd name="T7" fmla="*/ 2147483647 h 34"/>
                <a:gd name="T8" fmla="*/ 2147483647 w 31"/>
                <a:gd name="T9" fmla="*/ 2147483647 h 34"/>
                <a:gd name="T10" fmla="*/ 2147483647 w 31"/>
                <a:gd name="T11" fmla="*/ 2147483647 h 34"/>
                <a:gd name="T12" fmla="*/ 0 60000 65536"/>
                <a:gd name="T13" fmla="*/ 0 60000 65536"/>
                <a:gd name="T14" fmla="*/ 0 60000 65536"/>
                <a:gd name="T15" fmla="*/ 0 60000 65536"/>
                <a:gd name="T16" fmla="*/ 0 60000 65536"/>
                <a:gd name="T17" fmla="*/ 0 60000 65536"/>
                <a:gd name="T18" fmla="*/ 0 w 31"/>
                <a:gd name="T19" fmla="*/ 0 h 34"/>
                <a:gd name="T20" fmla="*/ 31 w 31"/>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1" h="34">
                  <a:moveTo>
                    <a:pt x="20" y="34"/>
                  </a:moveTo>
                  <a:lnTo>
                    <a:pt x="31" y="7"/>
                  </a:lnTo>
                  <a:lnTo>
                    <a:pt x="22" y="0"/>
                  </a:lnTo>
                  <a:lnTo>
                    <a:pt x="0" y="22"/>
                  </a:lnTo>
                  <a:lnTo>
                    <a:pt x="7" y="31"/>
                  </a:lnTo>
                  <a:lnTo>
                    <a:pt x="20" y="34"/>
                  </a:lnTo>
                  <a:close/>
                </a:path>
              </a:pathLst>
            </a:custGeom>
            <a:solidFill>
              <a:srgbClr val="000000"/>
            </a:solidFill>
            <a:ln w="9525">
              <a:noFill/>
              <a:round/>
              <a:headEnd/>
              <a:tailEnd/>
            </a:ln>
          </p:spPr>
          <p:txBody>
            <a:bodyPr/>
            <a:lstStyle/>
            <a:p>
              <a:endParaRPr lang="en-US"/>
            </a:p>
          </p:txBody>
        </p:sp>
        <p:sp>
          <p:nvSpPr>
            <p:cNvPr id="208010" name="Freeform 127"/>
            <p:cNvSpPr>
              <a:spLocks/>
            </p:cNvSpPr>
            <p:nvPr/>
          </p:nvSpPr>
          <p:spPr bwMode="auto">
            <a:xfrm>
              <a:off x="1719263" y="4843463"/>
              <a:ext cx="4762" cy="1587"/>
            </a:xfrm>
            <a:custGeom>
              <a:avLst/>
              <a:gdLst>
                <a:gd name="T0" fmla="*/ 2147483647 w 13"/>
                <a:gd name="T1" fmla="*/ 2147483647 h 3"/>
                <a:gd name="T2" fmla="*/ 2147483647 w 13"/>
                <a:gd name="T3" fmla="*/ 2147483647 h 3"/>
                <a:gd name="T4" fmla="*/ 0 w 13"/>
                <a:gd name="T5" fmla="*/ 0 h 3"/>
                <a:gd name="T6" fmla="*/ 2147483647 w 13"/>
                <a:gd name="T7" fmla="*/ 2147483647 h 3"/>
                <a:gd name="T8" fmla="*/ 0 60000 65536"/>
                <a:gd name="T9" fmla="*/ 0 60000 65536"/>
                <a:gd name="T10" fmla="*/ 0 60000 65536"/>
                <a:gd name="T11" fmla="*/ 0 60000 65536"/>
                <a:gd name="T12" fmla="*/ 0 w 13"/>
                <a:gd name="T13" fmla="*/ 0 h 3"/>
                <a:gd name="T14" fmla="*/ 13 w 13"/>
                <a:gd name="T15" fmla="*/ 3 h 3"/>
              </a:gdLst>
              <a:ahLst/>
              <a:cxnLst>
                <a:cxn ang="T8">
                  <a:pos x="T0" y="T1"/>
                </a:cxn>
                <a:cxn ang="T9">
                  <a:pos x="T2" y="T3"/>
                </a:cxn>
                <a:cxn ang="T10">
                  <a:pos x="T4" y="T5"/>
                </a:cxn>
                <a:cxn ang="T11">
                  <a:pos x="T6" y="T7"/>
                </a:cxn>
              </a:cxnLst>
              <a:rect l="T12" t="T13" r="T14" b="T15"/>
              <a:pathLst>
                <a:path w="13" h="3">
                  <a:moveTo>
                    <a:pt x="13" y="3"/>
                  </a:moveTo>
                  <a:lnTo>
                    <a:pt x="5" y="3"/>
                  </a:lnTo>
                  <a:lnTo>
                    <a:pt x="0" y="0"/>
                  </a:lnTo>
                  <a:lnTo>
                    <a:pt x="13" y="3"/>
                  </a:lnTo>
                  <a:close/>
                </a:path>
              </a:pathLst>
            </a:custGeom>
            <a:solidFill>
              <a:srgbClr val="000000"/>
            </a:solidFill>
            <a:ln w="9525">
              <a:noFill/>
              <a:round/>
              <a:headEnd/>
              <a:tailEnd/>
            </a:ln>
          </p:spPr>
          <p:txBody>
            <a:bodyPr/>
            <a:lstStyle/>
            <a:p>
              <a:endParaRPr lang="en-US"/>
            </a:p>
          </p:txBody>
        </p:sp>
        <p:sp>
          <p:nvSpPr>
            <p:cNvPr id="208011" name="Freeform 128"/>
            <p:cNvSpPr>
              <a:spLocks/>
            </p:cNvSpPr>
            <p:nvPr/>
          </p:nvSpPr>
          <p:spPr bwMode="auto">
            <a:xfrm>
              <a:off x="1724025" y="4832350"/>
              <a:ext cx="14288" cy="12700"/>
            </a:xfrm>
            <a:custGeom>
              <a:avLst/>
              <a:gdLst>
                <a:gd name="T0" fmla="*/ 2147483647 w 34"/>
                <a:gd name="T1" fmla="*/ 2147483647 h 32"/>
                <a:gd name="T2" fmla="*/ 2147483647 w 34"/>
                <a:gd name="T3" fmla="*/ 0 h 32"/>
                <a:gd name="T4" fmla="*/ 0 w 34"/>
                <a:gd name="T5" fmla="*/ 0 h 32"/>
                <a:gd name="T6" fmla="*/ 0 w 34"/>
                <a:gd name="T7" fmla="*/ 2147483647 h 32"/>
                <a:gd name="T8" fmla="*/ 2147483647 w 34"/>
                <a:gd name="T9" fmla="*/ 2147483647 h 32"/>
                <a:gd name="T10" fmla="*/ 2147483647 w 34"/>
                <a:gd name="T11" fmla="*/ 2147483647 h 32"/>
                <a:gd name="T12" fmla="*/ 0 60000 65536"/>
                <a:gd name="T13" fmla="*/ 0 60000 65536"/>
                <a:gd name="T14" fmla="*/ 0 60000 65536"/>
                <a:gd name="T15" fmla="*/ 0 60000 65536"/>
                <a:gd name="T16" fmla="*/ 0 60000 65536"/>
                <a:gd name="T17" fmla="*/ 0 60000 65536"/>
                <a:gd name="T18" fmla="*/ 0 w 34"/>
                <a:gd name="T19" fmla="*/ 0 h 32"/>
                <a:gd name="T20" fmla="*/ 34 w 34"/>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4" h="32">
                  <a:moveTo>
                    <a:pt x="34" y="5"/>
                  </a:moveTo>
                  <a:lnTo>
                    <a:pt x="23" y="0"/>
                  </a:lnTo>
                  <a:lnTo>
                    <a:pt x="0" y="0"/>
                  </a:lnTo>
                  <a:lnTo>
                    <a:pt x="0" y="32"/>
                  </a:lnTo>
                  <a:lnTo>
                    <a:pt x="23" y="32"/>
                  </a:lnTo>
                  <a:lnTo>
                    <a:pt x="34" y="5"/>
                  </a:lnTo>
                  <a:close/>
                </a:path>
              </a:pathLst>
            </a:custGeom>
            <a:solidFill>
              <a:srgbClr val="000000"/>
            </a:solidFill>
            <a:ln w="9525">
              <a:noFill/>
              <a:round/>
              <a:headEnd/>
              <a:tailEnd/>
            </a:ln>
          </p:spPr>
          <p:txBody>
            <a:bodyPr/>
            <a:lstStyle/>
            <a:p>
              <a:endParaRPr lang="en-US"/>
            </a:p>
          </p:txBody>
        </p:sp>
        <p:sp>
          <p:nvSpPr>
            <p:cNvPr id="208012" name="Freeform 129"/>
            <p:cNvSpPr>
              <a:spLocks/>
            </p:cNvSpPr>
            <p:nvPr/>
          </p:nvSpPr>
          <p:spPr bwMode="auto">
            <a:xfrm>
              <a:off x="1733550" y="4832350"/>
              <a:ext cx="4763" cy="1588"/>
            </a:xfrm>
            <a:custGeom>
              <a:avLst/>
              <a:gdLst>
                <a:gd name="T0" fmla="*/ 0 w 11"/>
                <a:gd name="T1" fmla="*/ 0 h 5"/>
                <a:gd name="T2" fmla="*/ 2147483647 w 11"/>
                <a:gd name="T3" fmla="*/ 0 h 5"/>
                <a:gd name="T4" fmla="*/ 2147483647 w 11"/>
                <a:gd name="T5" fmla="*/ 2147483647 h 5"/>
                <a:gd name="T6" fmla="*/ 0 w 11"/>
                <a:gd name="T7" fmla="*/ 0 h 5"/>
                <a:gd name="T8" fmla="*/ 0 60000 65536"/>
                <a:gd name="T9" fmla="*/ 0 60000 65536"/>
                <a:gd name="T10" fmla="*/ 0 60000 65536"/>
                <a:gd name="T11" fmla="*/ 0 60000 65536"/>
                <a:gd name="T12" fmla="*/ 0 w 11"/>
                <a:gd name="T13" fmla="*/ 0 h 5"/>
                <a:gd name="T14" fmla="*/ 11 w 11"/>
                <a:gd name="T15" fmla="*/ 5 h 5"/>
              </a:gdLst>
              <a:ahLst/>
              <a:cxnLst>
                <a:cxn ang="T8">
                  <a:pos x="T0" y="T1"/>
                </a:cxn>
                <a:cxn ang="T9">
                  <a:pos x="T2" y="T3"/>
                </a:cxn>
                <a:cxn ang="T10">
                  <a:pos x="T4" y="T5"/>
                </a:cxn>
                <a:cxn ang="T11">
                  <a:pos x="T6" y="T7"/>
                </a:cxn>
              </a:cxnLst>
              <a:rect l="T12" t="T13" r="T14" b="T15"/>
              <a:pathLst>
                <a:path w="11" h="5">
                  <a:moveTo>
                    <a:pt x="0" y="0"/>
                  </a:moveTo>
                  <a:lnTo>
                    <a:pt x="6" y="0"/>
                  </a:lnTo>
                  <a:lnTo>
                    <a:pt x="11" y="5"/>
                  </a:lnTo>
                  <a:lnTo>
                    <a:pt x="0" y="0"/>
                  </a:lnTo>
                  <a:close/>
                </a:path>
              </a:pathLst>
            </a:custGeom>
            <a:solidFill>
              <a:srgbClr val="000000"/>
            </a:solidFill>
            <a:ln w="9525">
              <a:noFill/>
              <a:round/>
              <a:headEnd/>
              <a:tailEnd/>
            </a:ln>
          </p:spPr>
          <p:txBody>
            <a:bodyPr/>
            <a:lstStyle/>
            <a:p>
              <a:endParaRPr lang="en-US"/>
            </a:p>
          </p:txBody>
        </p:sp>
        <p:sp>
          <p:nvSpPr>
            <p:cNvPr id="208013" name="Freeform 130"/>
            <p:cNvSpPr>
              <a:spLocks/>
            </p:cNvSpPr>
            <p:nvPr/>
          </p:nvSpPr>
          <p:spPr bwMode="auto">
            <a:xfrm>
              <a:off x="1728788" y="4833938"/>
              <a:ext cx="12700" cy="14287"/>
            </a:xfrm>
            <a:custGeom>
              <a:avLst/>
              <a:gdLst>
                <a:gd name="T0" fmla="*/ 2147483647 w 31"/>
                <a:gd name="T1" fmla="*/ 2147483647 h 36"/>
                <a:gd name="T2" fmla="*/ 2147483647 w 31"/>
                <a:gd name="T3" fmla="*/ 2147483647 h 36"/>
                <a:gd name="T4" fmla="*/ 2147483647 w 31"/>
                <a:gd name="T5" fmla="*/ 0 h 36"/>
                <a:gd name="T6" fmla="*/ 0 w 31"/>
                <a:gd name="T7" fmla="*/ 2147483647 h 36"/>
                <a:gd name="T8" fmla="*/ 2147483647 w 31"/>
                <a:gd name="T9" fmla="*/ 2147483647 h 36"/>
                <a:gd name="T10" fmla="*/ 2147483647 w 31"/>
                <a:gd name="T11" fmla="*/ 2147483647 h 36"/>
                <a:gd name="T12" fmla="*/ 0 60000 65536"/>
                <a:gd name="T13" fmla="*/ 0 60000 65536"/>
                <a:gd name="T14" fmla="*/ 0 60000 65536"/>
                <a:gd name="T15" fmla="*/ 0 60000 65536"/>
                <a:gd name="T16" fmla="*/ 0 60000 65536"/>
                <a:gd name="T17" fmla="*/ 0 60000 65536"/>
                <a:gd name="T18" fmla="*/ 0 w 31"/>
                <a:gd name="T19" fmla="*/ 0 h 36"/>
                <a:gd name="T20" fmla="*/ 31 w 31"/>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1" h="36">
                  <a:moveTo>
                    <a:pt x="20" y="36"/>
                  </a:moveTo>
                  <a:lnTo>
                    <a:pt x="31" y="9"/>
                  </a:lnTo>
                  <a:lnTo>
                    <a:pt x="22" y="0"/>
                  </a:lnTo>
                  <a:lnTo>
                    <a:pt x="0" y="24"/>
                  </a:lnTo>
                  <a:lnTo>
                    <a:pt x="7" y="31"/>
                  </a:lnTo>
                  <a:lnTo>
                    <a:pt x="20" y="36"/>
                  </a:lnTo>
                  <a:close/>
                </a:path>
              </a:pathLst>
            </a:custGeom>
            <a:solidFill>
              <a:srgbClr val="000000"/>
            </a:solidFill>
            <a:ln w="9525">
              <a:noFill/>
              <a:round/>
              <a:headEnd/>
              <a:tailEnd/>
            </a:ln>
          </p:spPr>
          <p:txBody>
            <a:bodyPr/>
            <a:lstStyle/>
            <a:p>
              <a:endParaRPr lang="en-US"/>
            </a:p>
          </p:txBody>
        </p:sp>
        <p:sp>
          <p:nvSpPr>
            <p:cNvPr id="208014" name="Freeform 131"/>
            <p:cNvSpPr>
              <a:spLocks/>
            </p:cNvSpPr>
            <p:nvPr/>
          </p:nvSpPr>
          <p:spPr bwMode="auto">
            <a:xfrm>
              <a:off x="1731963" y="4846638"/>
              <a:ext cx="4762" cy="1587"/>
            </a:xfrm>
            <a:custGeom>
              <a:avLst/>
              <a:gdLst>
                <a:gd name="T0" fmla="*/ 2147483647 w 13"/>
                <a:gd name="T1" fmla="*/ 2147483647 h 5"/>
                <a:gd name="T2" fmla="*/ 2147483647 w 13"/>
                <a:gd name="T3" fmla="*/ 2147483647 h 5"/>
                <a:gd name="T4" fmla="*/ 0 w 13"/>
                <a:gd name="T5" fmla="*/ 0 h 5"/>
                <a:gd name="T6" fmla="*/ 2147483647 w 13"/>
                <a:gd name="T7" fmla="*/ 2147483647 h 5"/>
                <a:gd name="T8" fmla="*/ 0 60000 65536"/>
                <a:gd name="T9" fmla="*/ 0 60000 65536"/>
                <a:gd name="T10" fmla="*/ 0 60000 65536"/>
                <a:gd name="T11" fmla="*/ 0 60000 65536"/>
                <a:gd name="T12" fmla="*/ 0 w 13"/>
                <a:gd name="T13" fmla="*/ 0 h 5"/>
                <a:gd name="T14" fmla="*/ 13 w 13"/>
                <a:gd name="T15" fmla="*/ 5 h 5"/>
              </a:gdLst>
              <a:ahLst/>
              <a:cxnLst>
                <a:cxn ang="T8">
                  <a:pos x="T0" y="T1"/>
                </a:cxn>
                <a:cxn ang="T9">
                  <a:pos x="T2" y="T3"/>
                </a:cxn>
                <a:cxn ang="T10">
                  <a:pos x="T4" y="T5"/>
                </a:cxn>
                <a:cxn ang="T11">
                  <a:pos x="T6" y="T7"/>
                </a:cxn>
              </a:cxnLst>
              <a:rect l="T12" t="T13" r="T14" b="T15"/>
              <a:pathLst>
                <a:path w="13" h="5">
                  <a:moveTo>
                    <a:pt x="13" y="5"/>
                  </a:moveTo>
                  <a:lnTo>
                    <a:pt x="5" y="5"/>
                  </a:lnTo>
                  <a:lnTo>
                    <a:pt x="0" y="0"/>
                  </a:lnTo>
                  <a:lnTo>
                    <a:pt x="13" y="5"/>
                  </a:lnTo>
                  <a:close/>
                </a:path>
              </a:pathLst>
            </a:custGeom>
            <a:solidFill>
              <a:srgbClr val="000000"/>
            </a:solidFill>
            <a:ln w="9525">
              <a:noFill/>
              <a:round/>
              <a:headEnd/>
              <a:tailEnd/>
            </a:ln>
          </p:spPr>
          <p:txBody>
            <a:bodyPr/>
            <a:lstStyle/>
            <a:p>
              <a:endParaRPr lang="en-US"/>
            </a:p>
          </p:txBody>
        </p:sp>
        <p:sp>
          <p:nvSpPr>
            <p:cNvPr id="208015" name="Rectangle 132"/>
            <p:cNvSpPr>
              <a:spLocks noChangeArrowheads="1"/>
            </p:cNvSpPr>
            <p:nvPr/>
          </p:nvSpPr>
          <p:spPr bwMode="auto">
            <a:xfrm>
              <a:off x="1736725" y="4835525"/>
              <a:ext cx="7938" cy="12700"/>
            </a:xfrm>
            <a:prstGeom prst="rect">
              <a:avLst/>
            </a:prstGeom>
            <a:solidFill>
              <a:srgbClr val="000000"/>
            </a:solidFill>
            <a:ln w="9525">
              <a:noFill/>
              <a:miter lim="800000"/>
              <a:headEnd/>
              <a:tailEnd/>
            </a:ln>
          </p:spPr>
          <p:txBody>
            <a:bodyPr/>
            <a:lstStyle/>
            <a:p>
              <a:endParaRPr lang="en-US">
                <a:latin typeface="Times New Roman" pitchFamily="18" charset="0"/>
                <a:cs typeface="Times New Roman" pitchFamily="18" charset="0"/>
              </a:endParaRPr>
            </a:p>
          </p:txBody>
        </p:sp>
        <p:sp>
          <p:nvSpPr>
            <p:cNvPr id="208016" name="Freeform 133"/>
            <p:cNvSpPr>
              <a:spLocks/>
            </p:cNvSpPr>
            <p:nvPr/>
          </p:nvSpPr>
          <p:spPr bwMode="auto">
            <a:xfrm>
              <a:off x="1782763" y="4841875"/>
              <a:ext cx="15875" cy="12700"/>
            </a:xfrm>
            <a:custGeom>
              <a:avLst/>
              <a:gdLst>
                <a:gd name="T0" fmla="*/ 2147483647 w 41"/>
                <a:gd name="T1" fmla="*/ 2147483647 h 32"/>
                <a:gd name="T2" fmla="*/ 2147483647 w 41"/>
                <a:gd name="T3" fmla="*/ 0 h 32"/>
                <a:gd name="T4" fmla="*/ 0 w 41"/>
                <a:gd name="T5" fmla="*/ 0 h 32"/>
                <a:gd name="T6" fmla="*/ 0 w 41"/>
                <a:gd name="T7" fmla="*/ 2147483647 h 32"/>
                <a:gd name="T8" fmla="*/ 2147483647 w 41"/>
                <a:gd name="T9" fmla="*/ 2147483647 h 32"/>
                <a:gd name="T10" fmla="*/ 2147483647 w 41"/>
                <a:gd name="T11" fmla="*/ 2147483647 h 32"/>
                <a:gd name="T12" fmla="*/ 0 60000 65536"/>
                <a:gd name="T13" fmla="*/ 0 60000 65536"/>
                <a:gd name="T14" fmla="*/ 0 60000 65536"/>
                <a:gd name="T15" fmla="*/ 0 60000 65536"/>
                <a:gd name="T16" fmla="*/ 0 60000 65536"/>
                <a:gd name="T17" fmla="*/ 0 60000 65536"/>
                <a:gd name="T18" fmla="*/ 0 w 41"/>
                <a:gd name="T19" fmla="*/ 0 h 32"/>
                <a:gd name="T20" fmla="*/ 41 w 41"/>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41" h="32">
                  <a:moveTo>
                    <a:pt x="41" y="5"/>
                  </a:moveTo>
                  <a:lnTo>
                    <a:pt x="28" y="0"/>
                  </a:lnTo>
                  <a:lnTo>
                    <a:pt x="0" y="0"/>
                  </a:lnTo>
                  <a:lnTo>
                    <a:pt x="0" y="32"/>
                  </a:lnTo>
                  <a:lnTo>
                    <a:pt x="28" y="32"/>
                  </a:lnTo>
                  <a:lnTo>
                    <a:pt x="41" y="5"/>
                  </a:lnTo>
                  <a:close/>
                </a:path>
              </a:pathLst>
            </a:custGeom>
            <a:solidFill>
              <a:srgbClr val="000000"/>
            </a:solidFill>
            <a:ln w="9525">
              <a:noFill/>
              <a:round/>
              <a:headEnd/>
              <a:tailEnd/>
            </a:ln>
          </p:spPr>
          <p:txBody>
            <a:bodyPr/>
            <a:lstStyle/>
            <a:p>
              <a:endParaRPr lang="en-US"/>
            </a:p>
          </p:txBody>
        </p:sp>
        <p:sp>
          <p:nvSpPr>
            <p:cNvPr id="208017" name="Freeform 134"/>
            <p:cNvSpPr>
              <a:spLocks/>
            </p:cNvSpPr>
            <p:nvPr/>
          </p:nvSpPr>
          <p:spPr bwMode="auto">
            <a:xfrm>
              <a:off x="1793875" y="4841875"/>
              <a:ext cx="4763" cy="1588"/>
            </a:xfrm>
            <a:custGeom>
              <a:avLst/>
              <a:gdLst>
                <a:gd name="T0" fmla="*/ 0 w 13"/>
                <a:gd name="T1" fmla="*/ 0 h 5"/>
                <a:gd name="T2" fmla="*/ 2147483647 w 13"/>
                <a:gd name="T3" fmla="*/ 0 h 5"/>
                <a:gd name="T4" fmla="*/ 2147483647 w 13"/>
                <a:gd name="T5" fmla="*/ 2147483647 h 5"/>
                <a:gd name="T6" fmla="*/ 0 w 13"/>
                <a:gd name="T7" fmla="*/ 0 h 5"/>
                <a:gd name="T8" fmla="*/ 0 60000 65536"/>
                <a:gd name="T9" fmla="*/ 0 60000 65536"/>
                <a:gd name="T10" fmla="*/ 0 60000 65536"/>
                <a:gd name="T11" fmla="*/ 0 60000 65536"/>
                <a:gd name="T12" fmla="*/ 0 w 13"/>
                <a:gd name="T13" fmla="*/ 0 h 5"/>
                <a:gd name="T14" fmla="*/ 13 w 13"/>
                <a:gd name="T15" fmla="*/ 5 h 5"/>
              </a:gdLst>
              <a:ahLst/>
              <a:cxnLst>
                <a:cxn ang="T8">
                  <a:pos x="T0" y="T1"/>
                </a:cxn>
                <a:cxn ang="T9">
                  <a:pos x="T2" y="T3"/>
                </a:cxn>
                <a:cxn ang="T10">
                  <a:pos x="T4" y="T5"/>
                </a:cxn>
                <a:cxn ang="T11">
                  <a:pos x="T6" y="T7"/>
                </a:cxn>
              </a:cxnLst>
              <a:rect l="T12" t="T13" r="T14" b="T15"/>
              <a:pathLst>
                <a:path w="13" h="5">
                  <a:moveTo>
                    <a:pt x="0" y="0"/>
                  </a:moveTo>
                  <a:lnTo>
                    <a:pt x="8" y="0"/>
                  </a:lnTo>
                  <a:lnTo>
                    <a:pt x="13" y="5"/>
                  </a:lnTo>
                  <a:lnTo>
                    <a:pt x="0" y="0"/>
                  </a:lnTo>
                  <a:close/>
                </a:path>
              </a:pathLst>
            </a:custGeom>
            <a:solidFill>
              <a:srgbClr val="000000"/>
            </a:solidFill>
            <a:ln w="9525">
              <a:noFill/>
              <a:round/>
              <a:headEnd/>
              <a:tailEnd/>
            </a:ln>
          </p:spPr>
          <p:txBody>
            <a:bodyPr/>
            <a:lstStyle/>
            <a:p>
              <a:endParaRPr lang="en-US"/>
            </a:p>
          </p:txBody>
        </p:sp>
        <p:sp>
          <p:nvSpPr>
            <p:cNvPr id="208018" name="Freeform 135"/>
            <p:cNvSpPr>
              <a:spLocks/>
            </p:cNvSpPr>
            <p:nvPr/>
          </p:nvSpPr>
          <p:spPr bwMode="auto">
            <a:xfrm>
              <a:off x="1789113" y="4843463"/>
              <a:ext cx="12700" cy="14287"/>
            </a:xfrm>
            <a:custGeom>
              <a:avLst/>
              <a:gdLst>
                <a:gd name="T0" fmla="*/ 2147483647 w 31"/>
                <a:gd name="T1" fmla="*/ 2147483647 h 34"/>
                <a:gd name="T2" fmla="*/ 2147483647 w 31"/>
                <a:gd name="T3" fmla="*/ 2147483647 h 34"/>
                <a:gd name="T4" fmla="*/ 2147483647 w 31"/>
                <a:gd name="T5" fmla="*/ 0 h 34"/>
                <a:gd name="T6" fmla="*/ 0 w 31"/>
                <a:gd name="T7" fmla="*/ 2147483647 h 34"/>
                <a:gd name="T8" fmla="*/ 2147483647 w 31"/>
                <a:gd name="T9" fmla="*/ 2147483647 h 34"/>
                <a:gd name="T10" fmla="*/ 2147483647 w 31"/>
                <a:gd name="T11" fmla="*/ 2147483647 h 34"/>
                <a:gd name="T12" fmla="*/ 0 60000 65536"/>
                <a:gd name="T13" fmla="*/ 0 60000 65536"/>
                <a:gd name="T14" fmla="*/ 0 60000 65536"/>
                <a:gd name="T15" fmla="*/ 0 60000 65536"/>
                <a:gd name="T16" fmla="*/ 0 60000 65536"/>
                <a:gd name="T17" fmla="*/ 0 60000 65536"/>
                <a:gd name="T18" fmla="*/ 0 w 31"/>
                <a:gd name="T19" fmla="*/ 0 h 34"/>
                <a:gd name="T20" fmla="*/ 31 w 31"/>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1" h="34">
                  <a:moveTo>
                    <a:pt x="20" y="34"/>
                  </a:moveTo>
                  <a:lnTo>
                    <a:pt x="31" y="7"/>
                  </a:lnTo>
                  <a:lnTo>
                    <a:pt x="24" y="0"/>
                  </a:lnTo>
                  <a:lnTo>
                    <a:pt x="0" y="22"/>
                  </a:lnTo>
                  <a:lnTo>
                    <a:pt x="9" y="31"/>
                  </a:lnTo>
                  <a:lnTo>
                    <a:pt x="20" y="34"/>
                  </a:lnTo>
                  <a:close/>
                </a:path>
              </a:pathLst>
            </a:custGeom>
            <a:solidFill>
              <a:srgbClr val="000000"/>
            </a:solidFill>
            <a:ln w="9525">
              <a:noFill/>
              <a:round/>
              <a:headEnd/>
              <a:tailEnd/>
            </a:ln>
          </p:spPr>
          <p:txBody>
            <a:bodyPr/>
            <a:lstStyle/>
            <a:p>
              <a:endParaRPr lang="en-US"/>
            </a:p>
          </p:txBody>
        </p:sp>
        <p:sp>
          <p:nvSpPr>
            <p:cNvPr id="208019" name="Freeform 136"/>
            <p:cNvSpPr>
              <a:spLocks/>
            </p:cNvSpPr>
            <p:nvPr/>
          </p:nvSpPr>
          <p:spPr bwMode="auto">
            <a:xfrm>
              <a:off x="1792288" y="4856163"/>
              <a:ext cx="4762" cy="1587"/>
            </a:xfrm>
            <a:custGeom>
              <a:avLst/>
              <a:gdLst>
                <a:gd name="T0" fmla="*/ 2147483647 w 11"/>
                <a:gd name="T1" fmla="*/ 2147483647 h 3"/>
                <a:gd name="T2" fmla="*/ 2147483647 w 11"/>
                <a:gd name="T3" fmla="*/ 2147483647 h 3"/>
                <a:gd name="T4" fmla="*/ 0 w 11"/>
                <a:gd name="T5" fmla="*/ 0 h 3"/>
                <a:gd name="T6" fmla="*/ 2147483647 w 11"/>
                <a:gd name="T7" fmla="*/ 2147483647 h 3"/>
                <a:gd name="T8" fmla="*/ 0 60000 65536"/>
                <a:gd name="T9" fmla="*/ 0 60000 65536"/>
                <a:gd name="T10" fmla="*/ 0 60000 65536"/>
                <a:gd name="T11" fmla="*/ 0 60000 65536"/>
                <a:gd name="T12" fmla="*/ 0 w 11"/>
                <a:gd name="T13" fmla="*/ 0 h 3"/>
                <a:gd name="T14" fmla="*/ 11 w 11"/>
                <a:gd name="T15" fmla="*/ 3 h 3"/>
              </a:gdLst>
              <a:ahLst/>
              <a:cxnLst>
                <a:cxn ang="T8">
                  <a:pos x="T0" y="T1"/>
                </a:cxn>
                <a:cxn ang="T9">
                  <a:pos x="T2" y="T3"/>
                </a:cxn>
                <a:cxn ang="T10">
                  <a:pos x="T4" y="T5"/>
                </a:cxn>
                <a:cxn ang="T11">
                  <a:pos x="T6" y="T7"/>
                </a:cxn>
              </a:cxnLst>
              <a:rect l="T12" t="T13" r="T14" b="T15"/>
              <a:pathLst>
                <a:path w="11" h="3">
                  <a:moveTo>
                    <a:pt x="11" y="3"/>
                  </a:moveTo>
                  <a:lnTo>
                    <a:pt x="5" y="3"/>
                  </a:lnTo>
                  <a:lnTo>
                    <a:pt x="0" y="0"/>
                  </a:lnTo>
                  <a:lnTo>
                    <a:pt x="11" y="3"/>
                  </a:lnTo>
                  <a:close/>
                </a:path>
              </a:pathLst>
            </a:custGeom>
            <a:solidFill>
              <a:srgbClr val="000000"/>
            </a:solidFill>
            <a:ln w="9525">
              <a:noFill/>
              <a:round/>
              <a:headEnd/>
              <a:tailEnd/>
            </a:ln>
          </p:spPr>
          <p:txBody>
            <a:bodyPr/>
            <a:lstStyle/>
            <a:p>
              <a:endParaRPr lang="en-US"/>
            </a:p>
          </p:txBody>
        </p:sp>
        <p:sp>
          <p:nvSpPr>
            <p:cNvPr id="208020" name="Freeform 137"/>
            <p:cNvSpPr>
              <a:spLocks/>
            </p:cNvSpPr>
            <p:nvPr/>
          </p:nvSpPr>
          <p:spPr bwMode="auto">
            <a:xfrm>
              <a:off x="1797050" y="4845050"/>
              <a:ext cx="15875" cy="12700"/>
            </a:xfrm>
            <a:custGeom>
              <a:avLst/>
              <a:gdLst>
                <a:gd name="T0" fmla="*/ 2147483647 w 39"/>
                <a:gd name="T1" fmla="*/ 2147483647 h 32"/>
                <a:gd name="T2" fmla="*/ 2147483647 w 39"/>
                <a:gd name="T3" fmla="*/ 0 h 32"/>
                <a:gd name="T4" fmla="*/ 0 w 39"/>
                <a:gd name="T5" fmla="*/ 0 h 32"/>
                <a:gd name="T6" fmla="*/ 0 w 39"/>
                <a:gd name="T7" fmla="*/ 2147483647 h 32"/>
                <a:gd name="T8" fmla="*/ 2147483647 w 39"/>
                <a:gd name="T9" fmla="*/ 2147483647 h 32"/>
                <a:gd name="T10" fmla="*/ 2147483647 w 39"/>
                <a:gd name="T11" fmla="*/ 2147483647 h 32"/>
                <a:gd name="T12" fmla="*/ 0 60000 65536"/>
                <a:gd name="T13" fmla="*/ 0 60000 65536"/>
                <a:gd name="T14" fmla="*/ 0 60000 65536"/>
                <a:gd name="T15" fmla="*/ 0 60000 65536"/>
                <a:gd name="T16" fmla="*/ 0 60000 65536"/>
                <a:gd name="T17" fmla="*/ 0 60000 65536"/>
                <a:gd name="T18" fmla="*/ 0 w 39"/>
                <a:gd name="T19" fmla="*/ 0 h 32"/>
                <a:gd name="T20" fmla="*/ 39 w 39"/>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9" h="32">
                  <a:moveTo>
                    <a:pt x="39" y="3"/>
                  </a:moveTo>
                  <a:lnTo>
                    <a:pt x="32" y="0"/>
                  </a:lnTo>
                  <a:lnTo>
                    <a:pt x="0" y="0"/>
                  </a:lnTo>
                  <a:lnTo>
                    <a:pt x="0" y="32"/>
                  </a:lnTo>
                  <a:lnTo>
                    <a:pt x="32" y="32"/>
                  </a:lnTo>
                  <a:lnTo>
                    <a:pt x="39" y="3"/>
                  </a:lnTo>
                  <a:close/>
                </a:path>
              </a:pathLst>
            </a:custGeom>
            <a:solidFill>
              <a:srgbClr val="000000"/>
            </a:solidFill>
            <a:ln w="9525">
              <a:noFill/>
              <a:round/>
              <a:headEnd/>
              <a:tailEnd/>
            </a:ln>
          </p:spPr>
          <p:txBody>
            <a:bodyPr/>
            <a:lstStyle/>
            <a:p>
              <a:endParaRPr lang="en-US"/>
            </a:p>
          </p:txBody>
        </p:sp>
        <p:sp>
          <p:nvSpPr>
            <p:cNvPr id="208021" name="Freeform 138"/>
            <p:cNvSpPr>
              <a:spLocks/>
            </p:cNvSpPr>
            <p:nvPr/>
          </p:nvSpPr>
          <p:spPr bwMode="auto">
            <a:xfrm>
              <a:off x="1809750" y="4845050"/>
              <a:ext cx="3175" cy="1588"/>
            </a:xfrm>
            <a:custGeom>
              <a:avLst/>
              <a:gdLst>
                <a:gd name="T0" fmla="*/ 0 w 7"/>
                <a:gd name="T1" fmla="*/ 0 h 3"/>
                <a:gd name="T2" fmla="*/ 2147483647 w 7"/>
                <a:gd name="T3" fmla="*/ 0 h 3"/>
                <a:gd name="T4" fmla="*/ 2147483647 w 7"/>
                <a:gd name="T5" fmla="*/ 2147483647 h 3"/>
                <a:gd name="T6" fmla="*/ 0 w 7"/>
                <a:gd name="T7" fmla="*/ 0 h 3"/>
                <a:gd name="T8" fmla="*/ 0 60000 65536"/>
                <a:gd name="T9" fmla="*/ 0 60000 65536"/>
                <a:gd name="T10" fmla="*/ 0 60000 65536"/>
                <a:gd name="T11" fmla="*/ 0 60000 65536"/>
                <a:gd name="T12" fmla="*/ 0 w 7"/>
                <a:gd name="T13" fmla="*/ 0 h 3"/>
                <a:gd name="T14" fmla="*/ 7 w 7"/>
                <a:gd name="T15" fmla="*/ 3 h 3"/>
              </a:gdLst>
              <a:ahLst/>
              <a:cxnLst>
                <a:cxn ang="T8">
                  <a:pos x="T0" y="T1"/>
                </a:cxn>
                <a:cxn ang="T9">
                  <a:pos x="T2" y="T3"/>
                </a:cxn>
                <a:cxn ang="T10">
                  <a:pos x="T4" y="T5"/>
                </a:cxn>
                <a:cxn ang="T11">
                  <a:pos x="T6" y="T7"/>
                </a:cxn>
              </a:cxnLst>
              <a:rect l="T12" t="T13" r="T14" b="T15"/>
              <a:pathLst>
                <a:path w="7" h="3">
                  <a:moveTo>
                    <a:pt x="0" y="0"/>
                  </a:moveTo>
                  <a:lnTo>
                    <a:pt x="4" y="0"/>
                  </a:lnTo>
                  <a:lnTo>
                    <a:pt x="7" y="3"/>
                  </a:lnTo>
                  <a:lnTo>
                    <a:pt x="0" y="0"/>
                  </a:lnTo>
                  <a:close/>
                </a:path>
              </a:pathLst>
            </a:custGeom>
            <a:solidFill>
              <a:srgbClr val="000000"/>
            </a:solidFill>
            <a:ln w="9525">
              <a:noFill/>
              <a:round/>
              <a:headEnd/>
              <a:tailEnd/>
            </a:ln>
          </p:spPr>
          <p:txBody>
            <a:bodyPr/>
            <a:lstStyle/>
            <a:p>
              <a:endParaRPr lang="en-US"/>
            </a:p>
          </p:txBody>
        </p:sp>
        <p:sp>
          <p:nvSpPr>
            <p:cNvPr id="208022" name="Freeform 139"/>
            <p:cNvSpPr>
              <a:spLocks/>
            </p:cNvSpPr>
            <p:nvPr/>
          </p:nvSpPr>
          <p:spPr bwMode="auto">
            <a:xfrm>
              <a:off x="1806575" y="4845050"/>
              <a:ext cx="12700" cy="15875"/>
            </a:xfrm>
            <a:custGeom>
              <a:avLst/>
              <a:gdLst>
                <a:gd name="T0" fmla="*/ 2147483647 w 30"/>
                <a:gd name="T1" fmla="*/ 2147483647 h 38"/>
                <a:gd name="T2" fmla="*/ 2147483647 w 30"/>
                <a:gd name="T3" fmla="*/ 2147483647 h 38"/>
                <a:gd name="T4" fmla="*/ 2147483647 w 30"/>
                <a:gd name="T5" fmla="*/ 0 h 38"/>
                <a:gd name="T6" fmla="*/ 0 w 30"/>
                <a:gd name="T7" fmla="*/ 2147483647 h 38"/>
                <a:gd name="T8" fmla="*/ 2147483647 w 30"/>
                <a:gd name="T9" fmla="*/ 2147483647 h 38"/>
                <a:gd name="T10" fmla="*/ 2147483647 w 30"/>
                <a:gd name="T11" fmla="*/ 2147483647 h 38"/>
                <a:gd name="T12" fmla="*/ 0 60000 65536"/>
                <a:gd name="T13" fmla="*/ 0 60000 65536"/>
                <a:gd name="T14" fmla="*/ 0 60000 65536"/>
                <a:gd name="T15" fmla="*/ 0 60000 65536"/>
                <a:gd name="T16" fmla="*/ 0 60000 65536"/>
                <a:gd name="T17" fmla="*/ 0 60000 65536"/>
                <a:gd name="T18" fmla="*/ 0 w 30"/>
                <a:gd name="T19" fmla="*/ 0 h 38"/>
                <a:gd name="T20" fmla="*/ 30 w 30"/>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30" h="38">
                  <a:moveTo>
                    <a:pt x="23" y="38"/>
                  </a:moveTo>
                  <a:lnTo>
                    <a:pt x="30" y="7"/>
                  </a:lnTo>
                  <a:lnTo>
                    <a:pt x="14" y="0"/>
                  </a:lnTo>
                  <a:lnTo>
                    <a:pt x="0" y="28"/>
                  </a:lnTo>
                  <a:lnTo>
                    <a:pt x="16" y="37"/>
                  </a:lnTo>
                  <a:lnTo>
                    <a:pt x="23" y="38"/>
                  </a:lnTo>
                  <a:close/>
                </a:path>
              </a:pathLst>
            </a:custGeom>
            <a:solidFill>
              <a:srgbClr val="000000"/>
            </a:solidFill>
            <a:ln w="9525">
              <a:noFill/>
              <a:round/>
              <a:headEnd/>
              <a:tailEnd/>
            </a:ln>
          </p:spPr>
          <p:txBody>
            <a:bodyPr/>
            <a:lstStyle/>
            <a:p>
              <a:endParaRPr lang="en-US"/>
            </a:p>
          </p:txBody>
        </p:sp>
        <p:sp>
          <p:nvSpPr>
            <p:cNvPr id="208023" name="Freeform 140"/>
            <p:cNvSpPr>
              <a:spLocks/>
            </p:cNvSpPr>
            <p:nvPr/>
          </p:nvSpPr>
          <p:spPr bwMode="auto">
            <a:xfrm>
              <a:off x="1812925" y="4860925"/>
              <a:ext cx="3175" cy="1588"/>
            </a:xfrm>
            <a:custGeom>
              <a:avLst/>
              <a:gdLst>
                <a:gd name="T0" fmla="*/ 2147483647 w 7"/>
                <a:gd name="T1" fmla="*/ 2147483647 h 1"/>
                <a:gd name="T2" fmla="*/ 2147483647 w 7"/>
                <a:gd name="T3" fmla="*/ 2147483647 h 1"/>
                <a:gd name="T4" fmla="*/ 0 w 7"/>
                <a:gd name="T5" fmla="*/ 0 h 1"/>
                <a:gd name="T6" fmla="*/ 2147483647 w 7"/>
                <a:gd name="T7" fmla="*/ 2147483647 h 1"/>
                <a:gd name="T8" fmla="*/ 0 60000 65536"/>
                <a:gd name="T9" fmla="*/ 0 60000 65536"/>
                <a:gd name="T10" fmla="*/ 0 60000 65536"/>
                <a:gd name="T11" fmla="*/ 0 60000 65536"/>
                <a:gd name="T12" fmla="*/ 0 w 7"/>
                <a:gd name="T13" fmla="*/ 0 h 1"/>
                <a:gd name="T14" fmla="*/ 7 w 7"/>
                <a:gd name="T15" fmla="*/ 1 h 1"/>
              </a:gdLst>
              <a:ahLst/>
              <a:cxnLst>
                <a:cxn ang="T8">
                  <a:pos x="T0" y="T1"/>
                </a:cxn>
                <a:cxn ang="T9">
                  <a:pos x="T2" y="T3"/>
                </a:cxn>
                <a:cxn ang="T10">
                  <a:pos x="T4" y="T5"/>
                </a:cxn>
                <a:cxn ang="T11">
                  <a:pos x="T6" y="T7"/>
                </a:cxn>
              </a:cxnLst>
              <a:rect l="T12" t="T13" r="T14" b="T15"/>
              <a:pathLst>
                <a:path w="7" h="1">
                  <a:moveTo>
                    <a:pt x="7" y="1"/>
                  </a:moveTo>
                  <a:lnTo>
                    <a:pt x="3" y="1"/>
                  </a:lnTo>
                  <a:lnTo>
                    <a:pt x="0" y="0"/>
                  </a:lnTo>
                  <a:lnTo>
                    <a:pt x="7" y="1"/>
                  </a:lnTo>
                  <a:close/>
                </a:path>
              </a:pathLst>
            </a:custGeom>
            <a:solidFill>
              <a:srgbClr val="000000"/>
            </a:solidFill>
            <a:ln w="9525">
              <a:noFill/>
              <a:round/>
              <a:headEnd/>
              <a:tailEnd/>
            </a:ln>
          </p:spPr>
          <p:txBody>
            <a:bodyPr/>
            <a:lstStyle/>
            <a:p>
              <a:endParaRPr lang="en-US"/>
            </a:p>
          </p:txBody>
        </p:sp>
        <p:sp>
          <p:nvSpPr>
            <p:cNvPr id="208024" name="Rectangle 141"/>
            <p:cNvSpPr>
              <a:spLocks noChangeArrowheads="1"/>
            </p:cNvSpPr>
            <p:nvPr/>
          </p:nvSpPr>
          <p:spPr bwMode="auto">
            <a:xfrm>
              <a:off x="1816100" y="4848225"/>
              <a:ext cx="3175" cy="12700"/>
            </a:xfrm>
            <a:prstGeom prst="rect">
              <a:avLst/>
            </a:prstGeom>
            <a:solidFill>
              <a:srgbClr val="000000"/>
            </a:solidFill>
            <a:ln w="9525">
              <a:noFill/>
              <a:miter lim="800000"/>
              <a:headEnd/>
              <a:tailEnd/>
            </a:ln>
          </p:spPr>
          <p:txBody>
            <a:bodyPr/>
            <a:lstStyle/>
            <a:p>
              <a:endParaRPr lang="en-US">
                <a:latin typeface="Times New Roman" pitchFamily="18" charset="0"/>
                <a:cs typeface="Times New Roman" pitchFamily="18" charset="0"/>
              </a:endParaRPr>
            </a:p>
          </p:txBody>
        </p:sp>
        <p:sp>
          <p:nvSpPr>
            <p:cNvPr id="208025" name="Freeform 142"/>
            <p:cNvSpPr>
              <a:spLocks/>
            </p:cNvSpPr>
            <p:nvPr/>
          </p:nvSpPr>
          <p:spPr bwMode="auto">
            <a:xfrm>
              <a:off x="1852613" y="4854575"/>
              <a:ext cx="12700" cy="12700"/>
            </a:xfrm>
            <a:custGeom>
              <a:avLst/>
              <a:gdLst>
                <a:gd name="T0" fmla="*/ 2147483647 w 28"/>
                <a:gd name="T1" fmla="*/ 2147483647 h 32"/>
                <a:gd name="T2" fmla="*/ 2147483647 w 28"/>
                <a:gd name="T3" fmla="*/ 2147483647 h 32"/>
                <a:gd name="T4" fmla="*/ 2147483647 w 28"/>
                <a:gd name="T5" fmla="*/ 0 h 32"/>
                <a:gd name="T6" fmla="*/ 0 w 28"/>
                <a:gd name="T7" fmla="*/ 2147483647 h 32"/>
                <a:gd name="T8" fmla="*/ 2147483647 w 28"/>
                <a:gd name="T9" fmla="*/ 2147483647 h 32"/>
                <a:gd name="T10" fmla="*/ 2147483647 w 28"/>
                <a:gd name="T11" fmla="*/ 2147483647 h 32"/>
                <a:gd name="T12" fmla="*/ 0 60000 65536"/>
                <a:gd name="T13" fmla="*/ 0 60000 65536"/>
                <a:gd name="T14" fmla="*/ 0 60000 65536"/>
                <a:gd name="T15" fmla="*/ 0 60000 65536"/>
                <a:gd name="T16" fmla="*/ 0 60000 65536"/>
                <a:gd name="T17" fmla="*/ 0 60000 65536"/>
                <a:gd name="T18" fmla="*/ 0 w 28"/>
                <a:gd name="T19" fmla="*/ 0 h 32"/>
                <a:gd name="T20" fmla="*/ 28 w 28"/>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8" h="32">
                  <a:moveTo>
                    <a:pt x="17" y="32"/>
                  </a:moveTo>
                  <a:lnTo>
                    <a:pt x="28" y="5"/>
                  </a:lnTo>
                  <a:lnTo>
                    <a:pt x="23" y="0"/>
                  </a:lnTo>
                  <a:lnTo>
                    <a:pt x="0" y="22"/>
                  </a:lnTo>
                  <a:lnTo>
                    <a:pt x="6" y="27"/>
                  </a:lnTo>
                  <a:lnTo>
                    <a:pt x="17" y="32"/>
                  </a:lnTo>
                  <a:close/>
                </a:path>
              </a:pathLst>
            </a:custGeom>
            <a:solidFill>
              <a:srgbClr val="000000"/>
            </a:solidFill>
            <a:ln w="9525">
              <a:noFill/>
              <a:round/>
              <a:headEnd/>
              <a:tailEnd/>
            </a:ln>
          </p:spPr>
          <p:txBody>
            <a:bodyPr/>
            <a:lstStyle/>
            <a:p>
              <a:endParaRPr lang="en-US"/>
            </a:p>
          </p:txBody>
        </p:sp>
        <p:sp>
          <p:nvSpPr>
            <p:cNvPr id="208026" name="Freeform 143"/>
            <p:cNvSpPr>
              <a:spLocks/>
            </p:cNvSpPr>
            <p:nvPr/>
          </p:nvSpPr>
          <p:spPr bwMode="auto">
            <a:xfrm>
              <a:off x="1855788" y="4865688"/>
              <a:ext cx="4762" cy="1587"/>
            </a:xfrm>
            <a:custGeom>
              <a:avLst/>
              <a:gdLst>
                <a:gd name="T0" fmla="*/ 2147483647 w 11"/>
                <a:gd name="T1" fmla="*/ 2147483647 h 5"/>
                <a:gd name="T2" fmla="*/ 2147483647 w 11"/>
                <a:gd name="T3" fmla="*/ 2147483647 h 5"/>
                <a:gd name="T4" fmla="*/ 0 w 11"/>
                <a:gd name="T5" fmla="*/ 0 h 5"/>
                <a:gd name="T6" fmla="*/ 2147483647 w 11"/>
                <a:gd name="T7" fmla="*/ 2147483647 h 5"/>
                <a:gd name="T8" fmla="*/ 0 60000 65536"/>
                <a:gd name="T9" fmla="*/ 0 60000 65536"/>
                <a:gd name="T10" fmla="*/ 0 60000 65536"/>
                <a:gd name="T11" fmla="*/ 0 60000 65536"/>
                <a:gd name="T12" fmla="*/ 0 w 11"/>
                <a:gd name="T13" fmla="*/ 0 h 5"/>
                <a:gd name="T14" fmla="*/ 11 w 11"/>
                <a:gd name="T15" fmla="*/ 5 h 5"/>
              </a:gdLst>
              <a:ahLst/>
              <a:cxnLst>
                <a:cxn ang="T8">
                  <a:pos x="T0" y="T1"/>
                </a:cxn>
                <a:cxn ang="T9">
                  <a:pos x="T2" y="T3"/>
                </a:cxn>
                <a:cxn ang="T10">
                  <a:pos x="T4" y="T5"/>
                </a:cxn>
                <a:cxn ang="T11">
                  <a:pos x="T6" y="T7"/>
                </a:cxn>
              </a:cxnLst>
              <a:rect l="T12" t="T13" r="T14" b="T15"/>
              <a:pathLst>
                <a:path w="11" h="5">
                  <a:moveTo>
                    <a:pt x="11" y="5"/>
                  </a:moveTo>
                  <a:lnTo>
                    <a:pt x="4" y="5"/>
                  </a:lnTo>
                  <a:lnTo>
                    <a:pt x="0" y="0"/>
                  </a:lnTo>
                  <a:lnTo>
                    <a:pt x="11" y="5"/>
                  </a:lnTo>
                  <a:close/>
                </a:path>
              </a:pathLst>
            </a:custGeom>
            <a:solidFill>
              <a:srgbClr val="000000"/>
            </a:solidFill>
            <a:ln w="9525">
              <a:noFill/>
              <a:round/>
              <a:headEnd/>
              <a:tailEnd/>
            </a:ln>
          </p:spPr>
          <p:txBody>
            <a:bodyPr/>
            <a:lstStyle/>
            <a:p>
              <a:endParaRPr lang="en-US"/>
            </a:p>
          </p:txBody>
        </p:sp>
        <p:sp>
          <p:nvSpPr>
            <p:cNvPr id="208027" name="Freeform 144"/>
            <p:cNvSpPr>
              <a:spLocks/>
            </p:cNvSpPr>
            <p:nvPr/>
          </p:nvSpPr>
          <p:spPr bwMode="auto">
            <a:xfrm>
              <a:off x="1860550" y="4854575"/>
              <a:ext cx="23813" cy="12700"/>
            </a:xfrm>
            <a:custGeom>
              <a:avLst/>
              <a:gdLst>
                <a:gd name="T0" fmla="*/ 2147483647 w 63"/>
                <a:gd name="T1" fmla="*/ 2147483647 h 32"/>
                <a:gd name="T2" fmla="*/ 2147483647 w 63"/>
                <a:gd name="T3" fmla="*/ 0 h 32"/>
                <a:gd name="T4" fmla="*/ 0 w 63"/>
                <a:gd name="T5" fmla="*/ 0 h 32"/>
                <a:gd name="T6" fmla="*/ 0 w 63"/>
                <a:gd name="T7" fmla="*/ 2147483647 h 32"/>
                <a:gd name="T8" fmla="*/ 2147483647 w 63"/>
                <a:gd name="T9" fmla="*/ 2147483647 h 32"/>
                <a:gd name="T10" fmla="*/ 2147483647 w 63"/>
                <a:gd name="T11" fmla="*/ 2147483647 h 32"/>
                <a:gd name="T12" fmla="*/ 0 60000 65536"/>
                <a:gd name="T13" fmla="*/ 0 60000 65536"/>
                <a:gd name="T14" fmla="*/ 0 60000 65536"/>
                <a:gd name="T15" fmla="*/ 0 60000 65536"/>
                <a:gd name="T16" fmla="*/ 0 60000 65536"/>
                <a:gd name="T17" fmla="*/ 0 60000 65536"/>
                <a:gd name="T18" fmla="*/ 0 w 63"/>
                <a:gd name="T19" fmla="*/ 0 h 32"/>
                <a:gd name="T20" fmla="*/ 63 w 63"/>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63" h="32">
                  <a:moveTo>
                    <a:pt x="63" y="1"/>
                  </a:moveTo>
                  <a:lnTo>
                    <a:pt x="56" y="0"/>
                  </a:lnTo>
                  <a:lnTo>
                    <a:pt x="0" y="0"/>
                  </a:lnTo>
                  <a:lnTo>
                    <a:pt x="0" y="32"/>
                  </a:lnTo>
                  <a:lnTo>
                    <a:pt x="56" y="32"/>
                  </a:lnTo>
                  <a:lnTo>
                    <a:pt x="63" y="1"/>
                  </a:lnTo>
                  <a:close/>
                </a:path>
              </a:pathLst>
            </a:custGeom>
            <a:solidFill>
              <a:srgbClr val="000000"/>
            </a:solidFill>
            <a:ln w="9525">
              <a:noFill/>
              <a:round/>
              <a:headEnd/>
              <a:tailEnd/>
            </a:ln>
          </p:spPr>
          <p:txBody>
            <a:bodyPr/>
            <a:lstStyle/>
            <a:p>
              <a:endParaRPr lang="en-US"/>
            </a:p>
          </p:txBody>
        </p:sp>
        <p:sp>
          <p:nvSpPr>
            <p:cNvPr id="208028" name="Freeform 145"/>
            <p:cNvSpPr>
              <a:spLocks/>
            </p:cNvSpPr>
            <p:nvPr/>
          </p:nvSpPr>
          <p:spPr bwMode="auto">
            <a:xfrm>
              <a:off x="1882775" y="4854575"/>
              <a:ext cx="1588" cy="1588"/>
            </a:xfrm>
            <a:custGeom>
              <a:avLst/>
              <a:gdLst>
                <a:gd name="T0" fmla="*/ 0 w 7"/>
                <a:gd name="T1" fmla="*/ 0 h 1"/>
                <a:gd name="T2" fmla="*/ 2147483647 w 7"/>
                <a:gd name="T3" fmla="*/ 0 h 1"/>
                <a:gd name="T4" fmla="*/ 2147483647 w 7"/>
                <a:gd name="T5" fmla="*/ 2147483647 h 1"/>
                <a:gd name="T6" fmla="*/ 0 w 7"/>
                <a:gd name="T7" fmla="*/ 0 h 1"/>
                <a:gd name="T8" fmla="*/ 0 60000 65536"/>
                <a:gd name="T9" fmla="*/ 0 60000 65536"/>
                <a:gd name="T10" fmla="*/ 0 60000 65536"/>
                <a:gd name="T11" fmla="*/ 0 60000 65536"/>
                <a:gd name="T12" fmla="*/ 0 w 7"/>
                <a:gd name="T13" fmla="*/ 0 h 1"/>
                <a:gd name="T14" fmla="*/ 7 w 7"/>
                <a:gd name="T15" fmla="*/ 1 h 1"/>
              </a:gdLst>
              <a:ahLst/>
              <a:cxnLst>
                <a:cxn ang="T8">
                  <a:pos x="T0" y="T1"/>
                </a:cxn>
                <a:cxn ang="T9">
                  <a:pos x="T2" y="T3"/>
                </a:cxn>
                <a:cxn ang="T10">
                  <a:pos x="T4" y="T5"/>
                </a:cxn>
                <a:cxn ang="T11">
                  <a:pos x="T6" y="T7"/>
                </a:cxn>
              </a:cxnLst>
              <a:rect l="T12" t="T13" r="T14" b="T15"/>
              <a:pathLst>
                <a:path w="7" h="1">
                  <a:moveTo>
                    <a:pt x="0" y="0"/>
                  </a:moveTo>
                  <a:lnTo>
                    <a:pt x="3" y="0"/>
                  </a:lnTo>
                  <a:lnTo>
                    <a:pt x="7" y="1"/>
                  </a:lnTo>
                  <a:lnTo>
                    <a:pt x="0" y="0"/>
                  </a:lnTo>
                  <a:close/>
                </a:path>
              </a:pathLst>
            </a:custGeom>
            <a:solidFill>
              <a:srgbClr val="000000"/>
            </a:solidFill>
            <a:ln w="9525">
              <a:noFill/>
              <a:round/>
              <a:headEnd/>
              <a:tailEnd/>
            </a:ln>
          </p:spPr>
          <p:txBody>
            <a:bodyPr/>
            <a:lstStyle/>
            <a:p>
              <a:endParaRPr lang="en-US"/>
            </a:p>
          </p:txBody>
        </p:sp>
        <p:sp>
          <p:nvSpPr>
            <p:cNvPr id="208029" name="Freeform 146"/>
            <p:cNvSpPr>
              <a:spLocks/>
            </p:cNvSpPr>
            <p:nvPr/>
          </p:nvSpPr>
          <p:spPr bwMode="auto">
            <a:xfrm>
              <a:off x="1879600" y="4854575"/>
              <a:ext cx="11113" cy="15875"/>
            </a:xfrm>
            <a:custGeom>
              <a:avLst/>
              <a:gdLst>
                <a:gd name="T0" fmla="*/ 2147483647 w 30"/>
                <a:gd name="T1" fmla="*/ 2147483647 h 38"/>
                <a:gd name="T2" fmla="*/ 2147483647 w 30"/>
                <a:gd name="T3" fmla="*/ 2147483647 h 38"/>
                <a:gd name="T4" fmla="*/ 2147483647 w 30"/>
                <a:gd name="T5" fmla="*/ 0 h 38"/>
                <a:gd name="T6" fmla="*/ 0 w 30"/>
                <a:gd name="T7" fmla="*/ 2147483647 h 38"/>
                <a:gd name="T8" fmla="*/ 2147483647 w 30"/>
                <a:gd name="T9" fmla="*/ 2147483647 h 38"/>
                <a:gd name="T10" fmla="*/ 2147483647 w 30"/>
                <a:gd name="T11" fmla="*/ 2147483647 h 38"/>
                <a:gd name="T12" fmla="*/ 0 60000 65536"/>
                <a:gd name="T13" fmla="*/ 0 60000 65536"/>
                <a:gd name="T14" fmla="*/ 0 60000 65536"/>
                <a:gd name="T15" fmla="*/ 0 60000 65536"/>
                <a:gd name="T16" fmla="*/ 0 60000 65536"/>
                <a:gd name="T17" fmla="*/ 0 60000 65536"/>
                <a:gd name="T18" fmla="*/ 0 w 30"/>
                <a:gd name="T19" fmla="*/ 0 h 38"/>
                <a:gd name="T20" fmla="*/ 30 w 30"/>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30" h="38">
                  <a:moveTo>
                    <a:pt x="23" y="38"/>
                  </a:moveTo>
                  <a:lnTo>
                    <a:pt x="30" y="9"/>
                  </a:lnTo>
                  <a:lnTo>
                    <a:pt x="14" y="0"/>
                  </a:lnTo>
                  <a:lnTo>
                    <a:pt x="0" y="29"/>
                  </a:lnTo>
                  <a:lnTo>
                    <a:pt x="16" y="37"/>
                  </a:lnTo>
                  <a:lnTo>
                    <a:pt x="23" y="38"/>
                  </a:lnTo>
                  <a:close/>
                </a:path>
              </a:pathLst>
            </a:custGeom>
            <a:solidFill>
              <a:srgbClr val="000000"/>
            </a:solidFill>
            <a:ln w="9525">
              <a:noFill/>
              <a:round/>
              <a:headEnd/>
              <a:tailEnd/>
            </a:ln>
          </p:spPr>
          <p:txBody>
            <a:bodyPr/>
            <a:lstStyle/>
            <a:p>
              <a:endParaRPr lang="en-US"/>
            </a:p>
          </p:txBody>
        </p:sp>
        <p:sp>
          <p:nvSpPr>
            <p:cNvPr id="208030" name="Freeform 147"/>
            <p:cNvSpPr>
              <a:spLocks/>
            </p:cNvSpPr>
            <p:nvPr/>
          </p:nvSpPr>
          <p:spPr bwMode="auto">
            <a:xfrm>
              <a:off x="1885950" y="4870450"/>
              <a:ext cx="3175" cy="1588"/>
            </a:xfrm>
            <a:custGeom>
              <a:avLst/>
              <a:gdLst>
                <a:gd name="T0" fmla="*/ 2147483647 w 7"/>
                <a:gd name="T1" fmla="*/ 2147483647 h 1"/>
                <a:gd name="T2" fmla="*/ 2147483647 w 7"/>
                <a:gd name="T3" fmla="*/ 2147483647 h 1"/>
                <a:gd name="T4" fmla="*/ 0 w 7"/>
                <a:gd name="T5" fmla="*/ 0 h 1"/>
                <a:gd name="T6" fmla="*/ 2147483647 w 7"/>
                <a:gd name="T7" fmla="*/ 2147483647 h 1"/>
                <a:gd name="T8" fmla="*/ 0 60000 65536"/>
                <a:gd name="T9" fmla="*/ 0 60000 65536"/>
                <a:gd name="T10" fmla="*/ 0 60000 65536"/>
                <a:gd name="T11" fmla="*/ 0 60000 65536"/>
                <a:gd name="T12" fmla="*/ 0 w 7"/>
                <a:gd name="T13" fmla="*/ 0 h 1"/>
                <a:gd name="T14" fmla="*/ 7 w 7"/>
                <a:gd name="T15" fmla="*/ 1 h 1"/>
              </a:gdLst>
              <a:ahLst/>
              <a:cxnLst>
                <a:cxn ang="T8">
                  <a:pos x="T0" y="T1"/>
                </a:cxn>
                <a:cxn ang="T9">
                  <a:pos x="T2" y="T3"/>
                </a:cxn>
                <a:cxn ang="T10">
                  <a:pos x="T4" y="T5"/>
                </a:cxn>
                <a:cxn ang="T11">
                  <a:pos x="T6" y="T7"/>
                </a:cxn>
              </a:cxnLst>
              <a:rect l="T12" t="T13" r="T14" b="T15"/>
              <a:pathLst>
                <a:path w="7" h="1">
                  <a:moveTo>
                    <a:pt x="7" y="1"/>
                  </a:moveTo>
                  <a:lnTo>
                    <a:pt x="3" y="1"/>
                  </a:lnTo>
                  <a:lnTo>
                    <a:pt x="0" y="0"/>
                  </a:lnTo>
                  <a:lnTo>
                    <a:pt x="7" y="1"/>
                  </a:lnTo>
                  <a:close/>
                </a:path>
              </a:pathLst>
            </a:custGeom>
            <a:solidFill>
              <a:srgbClr val="000000"/>
            </a:solidFill>
            <a:ln w="9525">
              <a:noFill/>
              <a:round/>
              <a:headEnd/>
              <a:tailEnd/>
            </a:ln>
          </p:spPr>
          <p:txBody>
            <a:bodyPr/>
            <a:lstStyle/>
            <a:p>
              <a:endParaRPr lang="en-US"/>
            </a:p>
          </p:txBody>
        </p:sp>
        <p:sp>
          <p:nvSpPr>
            <p:cNvPr id="208031" name="Rectangle 148"/>
            <p:cNvSpPr>
              <a:spLocks noChangeArrowheads="1"/>
            </p:cNvSpPr>
            <p:nvPr/>
          </p:nvSpPr>
          <p:spPr bwMode="auto">
            <a:xfrm>
              <a:off x="1889125" y="4857750"/>
              <a:ext cx="6350" cy="12700"/>
            </a:xfrm>
            <a:prstGeom prst="rect">
              <a:avLst/>
            </a:prstGeom>
            <a:solidFill>
              <a:srgbClr val="000000"/>
            </a:solidFill>
            <a:ln w="9525">
              <a:noFill/>
              <a:miter lim="800000"/>
              <a:headEnd/>
              <a:tailEnd/>
            </a:ln>
          </p:spPr>
          <p:txBody>
            <a:bodyPr/>
            <a:lstStyle/>
            <a:p>
              <a:endParaRPr lang="en-US">
                <a:latin typeface="Times New Roman" pitchFamily="18" charset="0"/>
                <a:cs typeface="Times New Roman" pitchFamily="18" charset="0"/>
              </a:endParaRPr>
            </a:p>
          </p:txBody>
        </p:sp>
        <p:sp>
          <p:nvSpPr>
            <p:cNvPr id="208032" name="Freeform 149"/>
            <p:cNvSpPr>
              <a:spLocks/>
            </p:cNvSpPr>
            <p:nvPr/>
          </p:nvSpPr>
          <p:spPr bwMode="auto">
            <a:xfrm>
              <a:off x="1935163" y="4860925"/>
              <a:ext cx="4762" cy="12700"/>
            </a:xfrm>
            <a:custGeom>
              <a:avLst/>
              <a:gdLst>
                <a:gd name="T0" fmla="*/ 2147483647 w 13"/>
                <a:gd name="T1" fmla="*/ 2147483647 h 32"/>
                <a:gd name="T2" fmla="*/ 2147483647 w 13"/>
                <a:gd name="T3" fmla="*/ 0 h 32"/>
                <a:gd name="T4" fmla="*/ 0 w 13"/>
                <a:gd name="T5" fmla="*/ 0 h 32"/>
                <a:gd name="T6" fmla="*/ 0 w 13"/>
                <a:gd name="T7" fmla="*/ 2147483647 h 32"/>
                <a:gd name="T8" fmla="*/ 2147483647 w 13"/>
                <a:gd name="T9" fmla="*/ 2147483647 h 32"/>
                <a:gd name="T10" fmla="*/ 2147483647 w 13"/>
                <a:gd name="T11" fmla="*/ 2147483647 h 32"/>
                <a:gd name="T12" fmla="*/ 0 60000 65536"/>
                <a:gd name="T13" fmla="*/ 0 60000 65536"/>
                <a:gd name="T14" fmla="*/ 0 60000 65536"/>
                <a:gd name="T15" fmla="*/ 0 60000 65536"/>
                <a:gd name="T16" fmla="*/ 0 60000 65536"/>
                <a:gd name="T17" fmla="*/ 0 60000 65536"/>
                <a:gd name="T18" fmla="*/ 0 w 13"/>
                <a:gd name="T19" fmla="*/ 0 h 32"/>
                <a:gd name="T20" fmla="*/ 13 w 13"/>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13" h="32">
                  <a:moveTo>
                    <a:pt x="13" y="1"/>
                  </a:moveTo>
                  <a:lnTo>
                    <a:pt x="5" y="0"/>
                  </a:lnTo>
                  <a:lnTo>
                    <a:pt x="0" y="0"/>
                  </a:lnTo>
                  <a:lnTo>
                    <a:pt x="0" y="32"/>
                  </a:lnTo>
                  <a:lnTo>
                    <a:pt x="5" y="32"/>
                  </a:lnTo>
                  <a:lnTo>
                    <a:pt x="13" y="1"/>
                  </a:lnTo>
                  <a:close/>
                </a:path>
              </a:pathLst>
            </a:custGeom>
            <a:solidFill>
              <a:srgbClr val="000000"/>
            </a:solidFill>
            <a:ln w="9525">
              <a:noFill/>
              <a:round/>
              <a:headEnd/>
              <a:tailEnd/>
            </a:ln>
          </p:spPr>
          <p:txBody>
            <a:bodyPr/>
            <a:lstStyle/>
            <a:p>
              <a:endParaRPr lang="en-US"/>
            </a:p>
          </p:txBody>
        </p:sp>
        <p:sp>
          <p:nvSpPr>
            <p:cNvPr id="208033" name="Freeform 150"/>
            <p:cNvSpPr>
              <a:spLocks/>
            </p:cNvSpPr>
            <p:nvPr/>
          </p:nvSpPr>
          <p:spPr bwMode="auto">
            <a:xfrm>
              <a:off x="1936750" y="4860925"/>
              <a:ext cx="3175" cy="1588"/>
            </a:xfrm>
            <a:custGeom>
              <a:avLst/>
              <a:gdLst>
                <a:gd name="T0" fmla="*/ 0 w 8"/>
                <a:gd name="T1" fmla="*/ 0 h 1"/>
                <a:gd name="T2" fmla="*/ 2147483647 w 8"/>
                <a:gd name="T3" fmla="*/ 0 h 1"/>
                <a:gd name="T4" fmla="*/ 2147483647 w 8"/>
                <a:gd name="T5" fmla="*/ 2147483647 h 1"/>
                <a:gd name="T6" fmla="*/ 0 w 8"/>
                <a:gd name="T7" fmla="*/ 0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0" y="0"/>
                  </a:moveTo>
                  <a:lnTo>
                    <a:pt x="4" y="0"/>
                  </a:lnTo>
                  <a:lnTo>
                    <a:pt x="8" y="1"/>
                  </a:lnTo>
                  <a:lnTo>
                    <a:pt x="0" y="0"/>
                  </a:lnTo>
                  <a:close/>
                </a:path>
              </a:pathLst>
            </a:custGeom>
            <a:solidFill>
              <a:srgbClr val="000000"/>
            </a:solidFill>
            <a:ln w="9525">
              <a:noFill/>
              <a:round/>
              <a:headEnd/>
              <a:tailEnd/>
            </a:ln>
          </p:spPr>
          <p:txBody>
            <a:bodyPr/>
            <a:lstStyle/>
            <a:p>
              <a:endParaRPr lang="en-US"/>
            </a:p>
          </p:txBody>
        </p:sp>
        <p:sp>
          <p:nvSpPr>
            <p:cNvPr id="208034" name="Freeform 151"/>
            <p:cNvSpPr>
              <a:spLocks/>
            </p:cNvSpPr>
            <p:nvPr/>
          </p:nvSpPr>
          <p:spPr bwMode="auto">
            <a:xfrm>
              <a:off x="1933575" y="4860925"/>
              <a:ext cx="11113" cy="15875"/>
            </a:xfrm>
            <a:custGeom>
              <a:avLst/>
              <a:gdLst>
                <a:gd name="T0" fmla="*/ 2147483647 w 29"/>
                <a:gd name="T1" fmla="*/ 2147483647 h 38"/>
                <a:gd name="T2" fmla="*/ 2147483647 w 29"/>
                <a:gd name="T3" fmla="*/ 2147483647 h 38"/>
                <a:gd name="T4" fmla="*/ 2147483647 w 29"/>
                <a:gd name="T5" fmla="*/ 0 h 38"/>
                <a:gd name="T6" fmla="*/ 0 w 29"/>
                <a:gd name="T7" fmla="*/ 2147483647 h 38"/>
                <a:gd name="T8" fmla="*/ 2147483647 w 29"/>
                <a:gd name="T9" fmla="*/ 2147483647 h 38"/>
                <a:gd name="T10" fmla="*/ 2147483647 w 29"/>
                <a:gd name="T11" fmla="*/ 2147483647 h 38"/>
                <a:gd name="T12" fmla="*/ 0 60000 65536"/>
                <a:gd name="T13" fmla="*/ 0 60000 65536"/>
                <a:gd name="T14" fmla="*/ 0 60000 65536"/>
                <a:gd name="T15" fmla="*/ 0 60000 65536"/>
                <a:gd name="T16" fmla="*/ 0 60000 65536"/>
                <a:gd name="T17" fmla="*/ 0 60000 65536"/>
                <a:gd name="T18" fmla="*/ 0 w 29"/>
                <a:gd name="T19" fmla="*/ 0 h 38"/>
                <a:gd name="T20" fmla="*/ 29 w 29"/>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29" h="38">
                  <a:moveTo>
                    <a:pt x="23" y="38"/>
                  </a:moveTo>
                  <a:lnTo>
                    <a:pt x="29" y="9"/>
                  </a:lnTo>
                  <a:lnTo>
                    <a:pt x="15" y="0"/>
                  </a:lnTo>
                  <a:lnTo>
                    <a:pt x="0" y="29"/>
                  </a:lnTo>
                  <a:lnTo>
                    <a:pt x="16" y="37"/>
                  </a:lnTo>
                  <a:lnTo>
                    <a:pt x="23" y="38"/>
                  </a:lnTo>
                  <a:close/>
                </a:path>
              </a:pathLst>
            </a:custGeom>
            <a:solidFill>
              <a:srgbClr val="000000"/>
            </a:solidFill>
            <a:ln w="9525">
              <a:noFill/>
              <a:round/>
              <a:headEnd/>
              <a:tailEnd/>
            </a:ln>
          </p:spPr>
          <p:txBody>
            <a:bodyPr/>
            <a:lstStyle/>
            <a:p>
              <a:endParaRPr lang="en-US"/>
            </a:p>
          </p:txBody>
        </p:sp>
        <p:sp>
          <p:nvSpPr>
            <p:cNvPr id="208035" name="Freeform 152"/>
            <p:cNvSpPr>
              <a:spLocks/>
            </p:cNvSpPr>
            <p:nvPr/>
          </p:nvSpPr>
          <p:spPr bwMode="auto">
            <a:xfrm>
              <a:off x="1939925" y="4876800"/>
              <a:ext cx="3175" cy="1588"/>
            </a:xfrm>
            <a:custGeom>
              <a:avLst/>
              <a:gdLst>
                <a:gd name="T0" fmla="*/ 2147483647 w 7"/>
                <a:gd name="T1" fmla="*/ 2147483647 h 1"/>
                <a:gd name="T2" fmla="*/ 2147483647 w 7"/>
                <a:gd name="T3" fmla="*/ 2147483647 h 1"/>
                <a:gd name="T4" fmla="*/ 0 w 7"/>
                <a:gd name="T5" fmla="*/ 0 h 1"/>
                <a:gd name="T6" fmla="*/ 2147483647 w 7"/>
                <a:gd name="T7" fmla="*/ 2147483647 h 1"/>
                <a:gd name="T8" fmla="*/ 0 60000 65536"/>
                <a:gd name="T9" fmla="*/ 0 60000 65536"/>
                <a:gd name="T10" fmla="*/ 0 60000 65536"/>
                <a:gd name="T11" fmla="*/ 0 60000 65536"/>
                <a:gd name="T12" fmla="*/ 0 w 7"/>
                <a:gd name="T13" fmla="*/ 0 h 1"/>
                <a:gd name="T14" fmla="*/ 7 w 7"/>
                <a:gd name="T15" fmla="*/ 1 h 1"/>
              </a:gdLst>
              <a:ahLst/>
              <a:cxnLst>
                <a:cxn ang="T8">
                  <a:pos x="T0" y="T1"/>
                </a:cxn>
                <a:cxn ang="T9">
                  <a:pos x="T2" y="T3"/>
                </a:cxn>
                <a:cxn ang="T10">
                  <a:pos x="T4" y="T5"/>
                </a:cxn>
                <a:cxn ang="T11">
                  <a:pos x="T6" y="T7"/>
                </a:cxn>
              </a:cxnLst>
              <a:rect l="T12" t="T13" r="T14" b="T15"/>
              <a:pathLst>
                <a:path w="7" h="1">
                  <a:moveTo>
                    <a:pt x="7" y="1"/>
                  </a:moveTo>
                  <a:lnTo>
                    <a:pt x="4" y="1"/>
                  </a:lnTo>
                  <a:lnTo>
                    <a:pt x="0" y="0"/>
                  </a:lnTo>
                  <a:lnTo>
                    <a:pt x="7" y="1"/>
                  </a:lnTo>
                  <a:close/>
                </a:path>
              </a:pathLst>
            </a:custGeom>
            <a:solidFill>
              <a:srgbClr val="000000"/>
            </a:solidFill>
            <a:ln w="9525">
              <a:noFill/>
              <a:round/>
              <a:headEnd/>
              <a:tailEnd/>
            </a:ln>
          </p:spPr>
          <p:txBody>
            <a:bodyPr/>
            <a:lstStyle/>
            <a:p>
              <a:endParaRPr lang="en-US"/>
            </a:p>
          </p:txBody>
        </p:sp>
        <p:sp>
          <p:nvSpPr>
            <p:cNvPr id="208036" name="Rectangle 153"/>
            <p:cNvSpPr>
              <a:spLocks noChangeArrowheads="1"/>
            </p:cNvSpPr>
            <p:nvPr/>
          </p:nvSpPr>
          <p:spPr bwMode="auto">
            <a:xfrm>
              <a:off x="1943100" y="4864100"/>
              <a:ext cx="30163" cy="12700"/>
            </a:xfrm>
            <a:prstGeom prst="rect">
              <a:avLst/>
            </a:prstGeom>
            <a:solidFill>
              <a:srgbClr val="000000"/>
            </a:solidFill>
            <a:ln w="9525">
              <a:noFill/>
              <a:miter lim="800000"/>
              <a:headEnd/>
              <a:tailEnd/>
            </a:ln>
          </p:spPr>
          <p:txBody>
            <a:bodyPr/>
            <a:lstStyle/>
            <a:p>
              <a:endParaRPr lang="en-US">
                <a:latin typeface="Times New Roman" pitchFamily="18" charset="0"/>
                <a:cs typeface="Times New Roman" pitchFamily="18" charset="0"/>
              </a:endParaRPr>
            </a:p>
          </p:txBody>
        </p:sp>
        <p:sp>
          <p:nvSpPr>
            <p:cNvPr id="208037" name="Freeform 154"/>
            <p:cNvSpPr>
              <a:spLocks/>
            </p:cNvSpPr>
            <p:nvPr/>
          </p:nvSpPr>
          <p:spPr bwMode="auto">
            <a:xfrm>
              <a:off x="2011363" y="4867275"/>
              <a:ext cx="12700" cy="12700"/>
            </a:xfrm>
            <a:custGeom>
              <a:avLst/>
              <a:gdLst>
                <a:gd name="T0" fmla="*/ 2147483647 w 29"/>
                <a:gd name="T1" fmla="*/ 2147483647 h 32"/>
                <a:gd name="T2" fmla="*/ 2147483647 w 29"/>
                <a:gd name="T3" fmla="*/ 0 h 32"/>
                <a:gd name="T4" fmla="*/ 0 w 29"/>
                <a:gd name="T5" fmla="*/ 0 h 32"/>
                <a:gd name="T6" fmla="*/ 0 w 29"/>
                <a:gd name="T7" fmla="*/ 2147483647 h 32"/>
                <a:gd name="T8" fmla="*/ 2147483647 w 29"/>
                <a:gd name="T9" fmla="*/ 2147483647 h 32"/>
                <a:gd name="T10" fmla="*/ 2147483647 w 29"/>
                <a:gd name="T11" fmla="*/ 2147483647 h 32"/>
                <a:gd name="T12" fmla="*/ 0 60000 65536"/>
                <a:gd name="T13" fmla="*/ 0 60000 65536"/>
                <a:gd name="T14" fmla="*/ 0 60000 65536"/>
                <a:gd name="T15" fmla="*/ 0 60000 65536"/>
                <a:gd name="T16" fmla="*/ 0 60000 65536"/>
                <a:gd name="T17" fmla="*/ 0 60000 65536"/>
                <a:gd name="T18" fmla="*/ 0 w 29"/>
                <a:gd name="T19" fmla="*/ 0 h 32"/>
                <a:gd name="T20" fmla="*/ 29 w 29"/>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9" h="32">
                  <a:moveTo>
                    <a:pt x="29" y="5"/>
                  </a:moveTo>
                  <a:lnTo>
                    <a:pt x="18" y="0"/>
                  </a:lnTo>
                  <a:lnTo>
                    <a:pt x="0" y="0"/>
                  </a:lnTo>
                  <a:lnTo>
                    <a:pt x="0" y="32"/>
                  </a:lnTo>
                  <a:lnTo>
                    <a:pt x="18" y="32"/>
                  </a:lnTo>
                  <a:lnTo>
                    <a:pt x="29" y="5"/>
                  </a:lnTo>
                  <a:close/>
                </a:path>
              </a:pathLst>
            </a:custGeom>
            <a:solidFill>
              <a:srgbClr val="000000"/>
            </a:solidFill>
            <a:ln w="9525">
              <a:noFill/>
              <a:round/>
              <a:headEnd/>
              <a:tailEnd/>
            </a:ln>
          </p:spPr>
          <p:txBody>
            <a:bodyPr/>
            <a:lstStyle/>
            <a:p>
              <a:endParaRPr lang="en-US"/>
            </a:p>
          </p:txBody>
        </p:sp>
        <p:sp>
          <p:nvSpPr>
            <p:cNvPr id="208038" name="Freeform 155"/>
            <p:cNvSpPr>
              <a:spLocks/>
            </p:cNvSpPr>
            <p:nvPr/>
          </p:nvSpPr>
          <p:spPr bwMode="auto">
            <a:xfrm>
              <a:off x="2019300" y="4867275"/>
              <a:ext cx="4763" cy="1588"/>
            </a:xfrm>
            <a:custGeom>
              <a:avLst/>
              <a:gdLst>
                <a:gd name="T0" fmla="*/ 0 w 11"/>
                <a:gd name="T1" fmla="*/ 0 h 5"/>
                <a:gd name="T2" fmla="*/ 2147483647 w 11"/>
                <a:gd name="T3" fmla="*/ 0 h 5"/>
                <a:gd name="T4" fmla="*/ 2147483647 w 11"/>
                <a:gd name="T5" fmla="*/ 2147483647 h 5"/>
                <a:gd name="T6" fmla="*/ 0 w 11"/>
                <a:gd name="T7" fmla="*/ 0 h 5"/>
                <a:gd name="T8" fmla="*/ 0 60000 65536"/>
                <a:gd name="T9" fmla="*/ 0 60000 65536"/>
                <a:gd name="T10" fmla="*/ 0 60000 65536"/>
                <a:gd name="T11" fmla="*/ 0 60000 65536"/>
                <a:gd name="T12" fmla="*/ 0 w 11"/>
                <a:gd name="T13" fmla="*/ 0 h 5"/>
                <a:gd name="T14" fmla="*/ 11 w 11"/>
                <a:gd name="T15" fmla="*/ 5 h 5"/>
              </a:gdLst>
              <a:ahLst/>
              <a:cxnLst>
                <a:cxn ang="T8">
                  <a:pos x="T0" y="T1"/>
                </a:cxn>
                <a:cxn ang="T9">
                  <a:pos x="T2" y="T3"/>
                </a:cxn>
                <a:cxn ang="T10">
                  <a:pos x="T4" y="T5"/>
                </a:cxn>
                <a:cxn ang="T11">
                  <a:pos x="T6" y="T7"/>
                </a:cxn>
              </a:cxnLst>
              <a:rect l="T12" t="T13" r="T14" b="T15"/>
              <a:pathLst>
                <a:path w="11" h="5">
                  <a:moveTo>
                    <a:pt x="0" y="0"/>
                  </a:moveTo>
                  <a:lnTo>
                    <a:pt x="7" y="0"/>
                  </a:lnTo>
                  <a:lnTo>
                    <a:pt x="11" y="5"/>
                  </a:lnTo>
                  <a:lnTo>
                    <a:pt x="0" y="0"/>
                  </a:lnTo>
                  <a:close/>
                </a:path>
              </a:pathLst>
            </a:custGeom>
            <a:solidFill>
              <a:srgbClr val="000000"/>
            </a:solidFill>
            <a:ln w="9525">
              <a:noFill/>
              <a:round/>
              <a:headEnd/>
              <a:tailEnd/>
            </a:ln>
          </p:spPr>
          <p:txBody>
            <a:bodyPr/>
            <a:lstStyle/>
            <a:p>
              <a:endParaRPr lang="en-US"/>
            </a:p>
          </p:txBody>
        </p:sp>
        <p:sp>
          <p:nvSpPr>
            <p:cNvPr id="208039" name="Freeform 156"/>
            <p:cNvSpPr>
              <a:spLocks/>
            </p:cNvSpPr>
            <p:nvPr/>
          </p:nvSpPr>
          <p:spPr bwMode="auto">
            <a:xfrm>
              <a:off x="2014538" y="4868863"/>
              <a:ext cx="11112" cy="14287"/>
            </a:xfrm>
            <a:custGeom>
              <a:avLst/>
              <a:gdLst>
                <a:gd name="T0" fmla="*/ 2147483647 w 31"/>
                <a:gd name="T1" fmla="*/ 2147483647 h 34"/>
                <a:gd name="T2" fmla="*/ 2147483647 w 31"/>
                <a:gd name="T3" fmla="*/ 2147483647 h 34"/>
                <a:gd name="T4" fmla="*/ 2147483647 w 31"/>
                <a:gd name="T5" fmla="*/ 0 h 34"/>
                <a:gd name="T6" fmla="*/ 0 w 31"/>
                <a:gd name="T7" fmla="*/ 2147483647 h 34"/>
                <a:gd name="T8" fmla="*/ 2147483647 w 31"/>
                <a:gd name="T9" fmla="*/ 2147483647 h 34"/>
                <a:gd name="T10" fmla="*/ 2147483647 w 31"/>
                <a:gd name="T11" fmla="*/ 2147483647 h 34"/>
                <a:gd name="T12" fmla="*/ 0 60000 65536"/>
                <a:gd name="T13" fmla="*/ 0 60000 65536"/>
                <a:gd name="T14" fmla="*/ 0 60000 65536"/>
                <a:gd name="T15" fmla="*/ 0 60000 65536"/>
                <a:gd name="T16" fmla="*/ 0 60000 65536"/>
                <a:gd name="T17" fmla="*/ 0 60000 65536"/>
                <a:gd name="T18" fmla="*/ 0 w 31"/>
                <a:gd name="T19" fmla="*/ 0 h 34"/>
                <a:gd name="T20" fmla="*/ 31 w 31"/>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1" h="34">
                  <a:moveTo>
                    <a:pt x="20" y="34"/>
                  </a:moveTo>
                  <a:lnTo>
                    <a:pt x="31" y="7"/>
                  </a:lnTo>
                  <a:lnTo>
                    <a:pt x="23" y="0"/>
                  </a:lnTo>
                  <a:lnTo>
                    <a:pt x="0" y="22"/>
                  </a:lnTo>
                  <a:lnTo>
                    <a:pt x="9" y="31"/>
                  </a:lnTo>
                  <a:lnTo>
                    <a:pt x="20" y="34"/>
                  </a:lnTo>
                  <a:close/>
                </a:path>
              </a:pathLst>
            </a:custGeom>
            <a:solidFill>
              <a:srgbClr val="000000"/>
            </a:solidFill>
            <a:ln w="9525">
              <a:noFill/>
              <a:round/>
              <a:headEnd/>
              <a:tailEnd/>
            </a:ln>
          </p:spPr>
          <p:txBody>
            <a:bodyPr/>
            <a:lstStyle/>
            <a:p>
              <a:endParaRPr lang="en-US"/>
            </a:p>
          </p:txBody>
        </p:sp>
        <p:sp>
          <p:nvSpPr>
            <p:cNvPr id="208040" name="Freeform 157"/>
            <p:cNvSpPr>
              <a:spLocks/>
            </p:cNvSpPr>
            <p:nvPr/>
          </p:nvSpPr>
          <p:spPr bwMode="auto">
            <a:xfrm>
              <a:off x="2017713" y="4881563"/>
              <a:ext cx="4762" cy="1587"/>
            </a:xfrm>
            <a:custGeom>
              <a:avLst/>
              <a:gdLst>
                <a:gd name="T0" fmla="*/ 2147483647 w 11"/>
                <a:gd name="T1" fmla="*/ 2147483647 h 3"/>
                <a:gd name="T2" fmla="*/ 2147483647 w 11"/>
                <a:gd name="T3" fmla="*/ 2147483647 h 3"/>
                <a:gd name="T4" fmla="*/ 0 w 11"/>
                <a:gd name="T5" fmla="*/ 0 h 3"/>
                <a:gd name="T6" fmla="*/ 2147483647 w 11"/>
                <a:gd name="T7" fmla="*/ 2147483647 h 3"/>
                <a:gd name="T8" fmla="*/ 0 60000 65536"/>
                <a:gd name="T9" fmla="*/ 0 60000 65536"/>
                <a:gd name="T10" fmla="*/ 0 60000 65536"/>
                <a:gd name="T11" fmla="*/ 0 60000 65536"/>
                <a:gd name="T12" fmla="*/ 0 w 11"/>
                <a:gd name="T13" fmla="*/ 0 h 3"/>
                <a:gd name="T14" fmla="*/ 11 w 11"/>
                <a:gd name="T15" fmla="*/ 3 h 3"/>
              </a:gdLst>
              <a:ahLst/>
              <a:cxnLst>
                <a:cxn ang="T8">
                  <a:pos x="T0" y="T1"/>
                </a:cxn>
                <a:cxn ang="T9">
                  <a:pos x="T2" y="T3"/>
                </a:cxn>
                <a:cxn ang="T10">
                  <a:pos x="T4" y="T5"/>
                </a:cxn>
                <a:cxn ang="T11">
                  <a:pos x="T6" y="T7"/>
                </a:cxn>
              </a:cxnLst>
              <a:rect l="T12" t="T13" r="T14" b="T15"/>
              <a:pathLst>
                <a:path w="11" h="3">
                  <a:moveTo>
                    <a:pt x="11" y="3"/>
                  </a:moveTo>
                  <a:lnTo>
                    <a:pt x="5" y="3"/>
                  </a:lnTo>
                  <a:lnTo>
                    <a:pt x="0" y="0"/>
                  </a:lnTo>
                  <a:lnTo>
                    <a:pt x="11" y="3"/>
                  </a:lnTo>
                  <a:close/>
                </a:path>
              </a:pathLst>
            </a:custGeom>
            <a:solidFill>
              <a:srgbClr val="000000"/>
            </a:solidFill>
            <a:ln w="9525">
              <a:noFill/>
              <a:round/>
              <a:headEnd/>
              <a:tailEnd/>
            </a:ln>
          </p:spPr>
          <p:txBody>
            <a:bodyPr/>
            <a:lstStyle/>
            <a:p>
              <a:endParaRPr lang="en-US"/>
            </a:p>
          </p:txBody>
        </p:sp>
        <p:sp>
          <p:nvSpPr>
            <p:cNvPr id="208041" name="Rectangle 158"/>
            <p:cNvSpPr>
              <a:spLocks noChangeArrowheads="1"/>
            </p:cNvSpPr>
            <p:nvPr/>
          </p:nvSpPr>
          <p:spPr bwMode="auto">
            <a:xfrm>
              <a:off x="2022475" y="4870450"/>
              <a:ext cx="26988" cy="12700"/>
            </a:xfrm>
            <a:prstGeom prst="rect">
              <a:avLst/>
            </a:prstGeom>
            <a:solidFill>
              <a:srgbClr val="000000"/>
            </a:solidFill>
            <a:ln w="9525">
              <a:noFill/>
              <a:miter lim="800000"/>
              <a:headEnd/>
              <a:tailEnd/>
            </a:ln>
          </p:spPr>
          <p:txBody>
            <a:bodyPr/>
            <a:lstStyle/>
            <a:p>
              <a:endParaRPr lang="en-US">
                <a:latin typeface="Times New Roman" pitchFamily="18" charset="0"/>
                <a:cs typeface="Times New Roman" pitchFamily="18" charset="0"/>
              </a:endParaRPr>
            </a:p>
          </p:txBody>
        </p:sp>
        <p:sp>
          <p:nvSpPr>
            <p:cNvPr id="208042" name="Rectangle 159"/>
            <p:cNvSpPr>
              <a:spLocks noChangeArrowheads="1"/>
            </p:cNvSpPr>
            <p:nvPr/>
          </p:nvSpPr>
          <p:spPr bwMode="auto">
            <a:xfrm>
              <a:off x="2089150" y="4873625"/>
              <a:ext cx="39688" cy="12700"/>
            </a:xfrm>
            <a:prstGeom prst="rect">
              <a:avLst/>
            </a:prstGeom>
            <a:solidFill>
              <a:srgbClr val="000000"/>
            </a:solidFill>
            <a:ln w="9525">
              <a:noFill/>
              <a:miter lim="800000"/>
              <a:headEnd/>
              <a:tailEnd/>
            </a:ln>
          </p:spPr>
          <p:txBody>
            <a:bodyPr/>
            <a:lstStyle/>
            <a:p>
              <a:endParaRPr lang="en-US">
                <a:latin typeface="Times New Roman" pitchFamily="18" charset="0"/>
                <a:cs typeface="Times New Roman" pitchFamily="18" charset="0"/>
              </a:endParaRPr>
            </a:p>
          </p:txBody>
        </p:sp>
        <p:sp>
          <p:nvSpPr>
            <p:cNvPr id="208043" name="Rectangle 160"/>
            <p:cNvSpPr>
              <a:spLocks noChangeArrowheads="1"/>
            </p:cNvSpPr>
            <p:nvPr/>
          </p:nvSpPr>
          <p:spPr bwMode="auto">
            <a:xfrm>
              <a:off x="2166938" y="4873625"/>
              <a:ext cx="39687" cy="12700"/>
            </a:xfrm>
            <a:prstGeom prst="rect">
              <a:avLst/>
            </a:prstGeom>
            <a:solidFill>
              <a:srgbClr val="000000"/>
            </a:solidFill>
            <a:ln w="9525">
              <a:noFill/>
              <a:miter lim="800000"/>
              <a:headEnd/>
              <a:tailEnd/>
            </a:ln>
          </p:spPr>
          <p:txBody>
            <a:bodyPr/>
            <a:lstStyle/>
            <a:p>
              <a:endParaRPr lang="en-US">
                <a:latin typeface="Times New Roman" pitchFamily="18" charset="0"/>
                <a:cs typeface="Times New Roman" pitchFamily="18" charset="0"/>
              </a:endParaRPr>
            </a:p>
          </p:txBody>
        </p:sp>
        <p:sp>
          <p:nvSpPr>
            <p:cNvPr id="208044" name="Freeform 161"/>
            <p:cNvSpPr>
              <a:spLocks/>
            </p:cNvSpPr>
            <p:nvPr/>
          </p:nvSpPr>
          <p:spPr bwMode="auto">
            <a:xfrm>
              <a:off x="2246313" y="4873625"/>
              <a:ext cx="28575" cy="12700"/>
            </a:xfrm>
            <a:custGeom>
              <a:avLst/>
              <a:gdLst>
                <a:gd name="T0" fmla="*/ 2147483647 w 69"/>
                <a:gd name="T1" fmla="*/ 2147483647 h 32"/>
                <a:gd name="T2" fmla="*/ 2147483647 w 69"/>
                <a:gd name="T3" fmla="*/ 0 h 32"/>
                <a:gd name="T4" fmla="*/ 0 w 69"/>
                <a:gd name="T5" fmla="*/ 0 h 32"/>
                <a:gd name="T6" fmla="*/ 0 w 69"/>
                <a:gd name="T7" fmla="*/ 2147483647 h 32"/>
                <a:gd name="T8" fmla="*/ 2147483647 w 69"/>
                <a:gd name="T9" fmla="*/ 2147483647 h 32"/>
                <a:gd name="T10" fmla="*/ 2147483647 w 69"/>
                <a:gd name="T11" fmla="*/ 2147483647 h 32"/>
                <a:gd name="T12" fmla="*/ 0 60000 65536"/>
                <a:gd name="T13" fmla="*/ 0 60000 65536"/>
                <a:gd name="T14" fmla="*/ 0 60000 65536"/>
                <a:gd name="T15" fmla="*/ 0 60000 65536"/>
                <a:gd name="T16" fmla="*/ 0 60000 65536"/>
                <a:gd name="T17" fmla="*/ 0 60000 65536"/>
                <a:gd name="T18" fmla="*/ 0 w 69"/>
                <a:gd name="T19" fmla="*/ 0 h 32"/>
                <a:gd name="T20" fmla="*/ 69 w 69"/>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69" h="32">
                  <a:moveTo>
                    <a:pt x="69" y="27"/>
                  </a:moveTo>
                  <a:lnTo>
                    <a:pt x="58" y="0"/>
                  </a:lnTo>
                  <a:lnTo>
                    <a:pt x="0" y="0"/>
                  </a:lnTo>
                  <a:lnTo>
                    <a:pt x="0" y="32"/>
                  </a:lnTo>
                  <a:lnTo>
                    <a:pt x="58" y="32"/>
                  </a:lnTo>
                  <a:lnTo>
                    <a:pt x="69" y="27"/>
                  </a:lnTo>
                  <a:close/>
                </a:path>
              </a:pathLst>
            </a:custGeom>
            <a:solidFill>
              <a:srgbClr val="000000"/>
            </a:solidFill>
            <a:ln w="9525">
              <a:noFill/>
              <a:round/>
              <a:headEnd/>
              <a:tailEnd/>
            </a:ln>
          </p:spPr>
          <p:txBody>
            <a:bodyPr/>
            <a:lstStyle/>
            <a:p>
              <a:endParaRPr lang="en-US"/>
            </a:p>
          </p:txBody>
        </p:sp>
        <p:sp>
          <p:nvSpPr>
            <p:cNvPr id="208045" name="Freeform 162"/>
            <p:cNvSpPr>
              <a:spLocks/>
            </p:cNvSpPr>
            <p:nvPr/>
          </p:nvSpPr>
          <p:spPr bwMode="auto">
            <a:xfrm>
              <a:off x="2270125" y="4884738"/>
              <a:ext cx="4763" cy="1587"/>
            </a:xfrm>
            <a:custGeom>
              <a:avLst/>
              <a:gdLst>
                <a:gd name="T0" fmla="*/ 2147483647 w 11"/>
                <a:gd name="T1" fmla="*/ 0 h 5"/>
                <a:gd name="T2" fmla="*/ 2147483647 w 11"/>
                <a:gd name="T3" fmla="*/ 2147483647 h 5"/>
                <a:gd name="T4" fmla="*/ 0 w 11"/>
                <a:gd name="T5" fmla="*/ 2147483647 h 5"/>
                <a:gd name="T6" fmla="*/ 2147483647 w 11"/>
                <a:gd name="T7" fmla="*/ 0 h 5"/>
                <a:gd name="T8" fmla="*/ 0 60000 65536"/>
                <a:gd name="T9" fmla="*/ 0 60000 65536"/>
                <a:gd name="T10" fmla="*/ 0 60000 65536"/>
                <a:gd name="T11" fmla="*/ 0 60000 65536"/>
                <a:gd name="T12" fmla="*/ 0 w 11"/>
                <a:gd name="T13" fmla="*/ 0 h 5"/>
                <a:gd name="T14" fmla="*/ 11 w 11"/>
                <a:gd name="T15" fmla="*/ 5 h 5"/>
              </a:gdLst>
              <a:ahLst/>
              <a:cxnLst>
                <a:cxn ang="T8">
                  <a:pos x="T0" y="T1"/>
                </a:cxn>
                <a:cxn ang="T9">
                  <a:pos x="T2" y="T3"/>
                </a:cxn>
                <a:cxn ang="T10">
                  <a:pos x="T4" y="T5"/>
                </a:cxn>
                <a:cxn ang="T11">
                  <a:pos x="T6" y="T7"/>
                </a:cxn>
              </a:cxnLst>
              <a:rect l="T12" t="T13" r="T14" b="T15"/>
              <a:pathLst>
                <a:path w="11" h="5">
                  <a:moveTo>
                    <a:pt x="11" y="0"/>
                  </a:moveTo>
                  <a:lnTo>
                    <a:pt x="6" y="5"/>
                  </a:lnTo>
                  <a:lnTo>
                    <a:pt x="0" y="5"/>
                  </a:lnTo>
                  <a:lnTo>
                    <a:pt x="11" y="0"/>
                  </a:lnTo>
                  <a:close/>
                </a:path>
              </a:pathLst>
            </a:custGeom>
            <a:solidFill>
              <a:srgbClr val="000000"/>
            </a:solidFill>
            <a:ln w="9525">
              <a:noFill/>
              <a:round/>
              <a:headEnd/>
              <a:tailEnd/>
            </a:ln>
          </p:spPr>
          <p:txBody>
            <a:bodyPr/>
            <a:lstStyle/>
            <a:p>
              <a:endParaRPr lang="en-US"/>
            </a:p>
          </p:txBody>
        </p:sp>
        <p:sp>
          <p:nvSpPr>
            <p:cNvPr id="208046" name="Freeform 163"/>
            <p:cNvSpPr>
              <a:spLocks/>
            </p:cNvSpPr>
            <p:nvPr/>
          </p:nvSpPr>
          <p:spPr bwMode="auto">
            <a:xfrm>
              <a:off x="2265363" y="4870450"/>
              <a:ext cx="11112" cy="14288"/>
            </a:xfrm>
            <a:custGeom>
              <a:avLst/>
              <a:gdLst>
                <a:gd name="T0" fmla="*/ 2147483647 w 31"/>
                <a:gd name="T1" fmla="*/ 0 h 36"/>
                <a:gd name="T2" fmla="*/ 2147483647 w 31"/>
                <a:gd name="T3" fmla="*/ 2147483647 h 36"/>
                <a:gd name="T4" fmla="*/ 0 w 31"/>
                <a:gd name="T5" fmla="*/ 2147483647 h 36"/>
                <a:gd name="T6" fmla="*/ 2147483647 w 31"/>
                <a:gd name="T7" fmla="*/ 2147483647 h 36"/>
                <a:gd name="T8" fmla="*/ 2147483647 w 31"/>
                <a:gd name="T9" fmla="*/ 2147483647 h 36"/>
                <a:gd name="T10" fmla="*/ 2147483647 w 31"/>
                <a:gd name="T11" fmla="*/ 0 h 36"/>
                <a:gd name="T12" fmla="*/ 0 60000 65536"/>
                <a:gd name="T13" fmla="*/ 0 60000 65536"/>
                <a:gd name="T14" fmla="*/ 0 60000 65536"/>
                <a:gd name="T15" fmla="*/ 0 60000 65536"/>
                <a:gd name="T16" fmla="*/ 0 60000 65536"/>
                <a:gd name="T17" fmla="*/ 0 60000 65536"/>
                <a:gd name="T18" fmla="*/ 0 w 31"/>
                <a:gd name="T19" fmla="*/ 0 h 36"/>
                <a:gd name="T20" fmla="*/ 31 w 31"/>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1" h="36">
                  <a:moveTo>
                    <a:pt x="20" y="0"/>
                  </a:moveTo>
                  <a:lnTo>
                    <a:pt x="8" y="5"/>
                  </a:lnTo>
                  <a:lnTo>
                    <a:pt x="0" y="14"/>
                  </a:lnTo>
                  <a:lnTo>
                    <a:pt x="23" y="36"/>
                  </a:lnTo>
                  <a:lnTo>
                    <a:pt x="31" y="29"/>
                  </a:lnTo>
                  <a:lnTo>
                    <a:pt x="20" y="0"/>
                  </a:lnTo>
                  <a:close/>
                </a:path>
              </a:pathLst>
            </a:custGeom>
            <a:solidFill>
              <a:srgbClr val="000000"/>
            </a:solidFill>
            <a:ln w="9525">
              <a:noFill/>
              <a:round/>
              <a:headEnd/>
              <a:tailEnd/>
            </a:ln>
          </p:spPr>
          <p:txBody>
            <a:bodyPr/>
            <a:lstStyle/>
            <a:p>
              <a:endParaRPr lang="en-US"/>
            </a:p>
          </p:txBody>
        </p:sp>
        <p:sp>
          <p:nvSpPr>
            <p:cNvPr id="208047" name="Freeform 164"/>
            <p:cNvSpPr>
              <a:spLocks/>
            </p:cNvSpPr>
            <p:nvPr/>
          </p:nvSpPr>
          <p:spPr bwMode="auto">
            <a:xfrm>
              <a:off x="2268538" y="4870450"/>
              <a:ext cx="4762" cy="1588"/>
            </a:xfrm>
            <a:custGeom>
              <a:avLst/>
              <a:gdLst>
                <a:gd name="T0" fmla="*/ 0 w 12"/>
                <a:gd name="T1" fmla="*/ 2147483647 h 5"/>
                <a:gd name="T2" fmla="*/ 2147483647 w 12"/>
                <a:gd name="T3" fmla="*/ 0 h 5"/>
                <a:gd name="T4" fmla="*/ 2147483647 w 12"/>
                <a:gd name="T5" fmla="*/ 0 h 5"/>
                <a:gd name="T6" fmla="*/ 0 w 12"/>
                <a:gd name="T7" fmla="*/ 2147483647 h 5"/>
                <a:gd name="T8" fmla="*/ 0 60000 65536"/>
                <a:gd name="T9" fmla="*/ 0 60000 65536"/>
                <a:gd name="T10" fmla="*/ 0 60000 65536"/>
                <a:gd name="T11" fmla="*/ 0 60000 65536"/>
                <a:gd name="T12" fmla="*/ 0 w 12"/>
                <a:gd name="T13" fmla="*/ 0 h 5"/>
                <a:gd name="T14" fmla="*/ 12 w 12"/>
                <a:gd name="T15" fmla="*/ 5 h 5"/>
              </a:gdLst>
              <a:ahLst/>
              <a:cxnLst>
                <a:cxn ang="T8">
                  <a:pos x="T0" y="T1"/>
                </a:cxn>
                <a:cxn ang="T9">
                  <a:pos x="T2" y="T3"/>
                </a:cxn>
                <a:cxn ang="T10">
                  <a:pos x="T4" y="T5"/>
                </a:cxn>
                <a:cxn ang="T11">
                  <a:pos x="T6" y="T7"/>
                </a:cxn>
              </a:cxnLst>
              <a:rect l="T12" t="T13" r="T14" b="T15"/>
              <a:pathLst>
                <a:path w="12" h="5">
                  <a:moveTo>
                    <a:pt x="0" y="5"/>
                  </a:moveTo>
                  <a:lnTo>
                    <a:pt x="5" y="0"/>
                  </a:lnTo>
                  <a:lnTo>
                    <a:pt x="12" y="0"/>
                  </a:lnTo>
                  <a:lnTo>
                    <a:pt x="0" y="5"/>
                  </a:lnTo>
                  <a:close/>
                </a:path>
              </a:pathLst>
            </a:custGeom>
            <a:solidFill>
              <a:srgbClr val="000000"/>
            </a:solidFill>
            <a:ln w="9525">
              <a:noFill/>
              <a:round/>
              <a:headEnd/>
              <a:tailEnd/>
            </a:ln>
          </p:spPr>
          <p:txBody>
            <a:bodyPr/>
            <a:lstStyle/>
            <a:p>
              <a:endParaRPr lang="en-US"/>
            </a:p>
          </p:txBody>
        </p:sp>
        <p:sp>
          <p:nvSpPr>
            <p:cNvPr id="208048" name="Rectangle 165"/>
            <p:cNvSpPr>
              <a:spLocks noChangeArrowheads="1"/>
            </p:cNvSpPr>
            <p:nvPr/>
          </p:nvSpPr>
          <p:spPr bwMode="auto">
            <a:xfrm>
              <a:off x="2273300" y="4870450"/>
              <a:ext cx="11113" cy="12700"/>
            </a:xfrm>
            <a:prstGeom prst="rect">
              <a:avLst/>
            </a:prstGeom>
            <a:solidFill>
              <a:srgbClr val="000000"/>
            </a:solidFill>
            <a:ln w="9525">
              <a:noFill/>
              <a:miter lim="800000"/>
              <a:headEnd/>
              <a:tailEnd/>
            </a:ln>
          </p:spPr>
          <p:txBody>
            <a:bodyPr/>
            <a:lstStyle/>
            <a:p>
              <a:endParaRPr lang="en-US">
                <a:latin typeface="Times New Roman" pitchFamily="18" charset="0"/>
                <a:cs typeface="Times New Roman" pitchFamily="18" charset="0"/>
              </a:endParaRPr>
            </a:p>
          </p:txBody>
        </p:sp>
        <p:sp>
          <p:nvSpPr>
            <p:cNvPr id="208049" name="Freeform 166"/>
            <p:cNvSpPr>
              <a:spLocks/>
            </p:cNvSpPr>
            <p:nvPr/>
          </p:nvSpPr>
          <p:spPr bwMode="auto">
            <a:xfrm>
              <a:off x="2324100" y="4870450"/>
              <a:ext cx="4763" cy="12700"/>
            </a:xfrm>
            <a:custGeom>
              <a:avLst/>
              <a:gdLst>
                <a:gd name="T0" fmla="*/ 2147483647 w 12"/>
                <a:gd name="T1" fmla="*/ 2147483647 h 32"/>
                <a:gd name="T2" fmla="*/ 2147483647 w 12"/>
                <a:gd name="T3" fmla="*/ 0 h 32"/>
                <a:gd name="T4" fmla="*/ 0 w 12"/>
                <a:gd name="T5" fmla="*/ 0 h 32"/>
                <a:gd name="T6" fmla="*/ 0 w 12"/>
                <a:gd name="T7" fmla="*/ 2147483647 h 32"/>
                <a:gd name="T8" fmla="*/ 2147483647 w 12"/>
                <a:gd name="T9" fmla="*/ 2147483647 h 32"/>
                <a:gd name="T10" fmla="*/ 2147483647 w 12"/>
                <a:gd name="T11" fmla="*/ 2147483647 h 32"/>
                <a:gd name="T12" fmla="*/ 0 60000 65536"/>
                <a:gd name="T13" fmla="*/ 0 60000 65536"/>
                <a:gd name="T14" fmla="*/ 0 60000 65536"/>
                <a:gd name="T15" fmla="*/ 0 60000 65536"/>
                <a:gd name="T16" fmla="*/ 0 60000 65536"/>
                <a:gd name="T17" fmla="*/ 0 60000 65536"/>
                <a:gd name="T18" fmla="*/ 0 w 12"/>
                <a:gd name="T19" fmla="*/ 0 h 32"/>
                <a:gd name="T20" fmla="*/ 12 w 1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12" h="32">
                  <a:moveTo>
                    <a:pt x="12" y="31"/>
                  </a:moveTo>
                  <a:lnTo>
                    <a:pt x="6" y="0"/>
                  </a:lnTo>
                  <a:lnTo>
                    <a:pt x="0" y="0"/>
                  </a:lnTo>
                  <a:lnTo>
                    <a:pt x="0" y="32"/>
                  </a:lnTo>
                  <a:lnTo>
                    <a:pt x="6" y="32"/>
                  </a:lnTo>
                  <a:lnTo>
                    <a:pt x="12" y="31"/>
                  </a:lnTo>
                  <a:close/>
                </a:path>
              </a:pathLst>
            </a:custGeom>
            <a:solidFill>
              <a:srgbClr val="000000"/>
            </a:solidFill>
            <a:ln w="9525">
              <a:noFill/>
              <a:round/>
              <a:headEnd/>
              <a:tailEnd/>
            </a:ln>
          </p:spPr>
          <p:txBody>
            <a:bodyPr/>
            <a:lstStyle/>
            <a:p>
              <a:endParaRPr lang="en-US"/>
            </a:p>
          </p:txBody>
        </p:sp>
        <p:sp>
          <p:nvSpPr>
            <p:cNvPr id="208050" name="Freeform 167"/>
            <p:cNvSpPr>
              <a:spLocks/>
            </p:cNvSpPr>
            <p:nvPr/>
          </p:nvSpPr>
          <p:spPr bwMode="auto">
            <a:xfrm>
              <a:off x="2327275" y="4883150"/>
              <a:ext cx="1588" cy="1588"/>
            </a:xfrm>
            <a:custGeom>
              <a:avLst/>
              <a:gdLst>
                <a:gd name="T0" fmla="*/ 2147483647 w 6"/>
                <a:gd name="T1" fmla="*/ 0 h 1"/>
                <a:gd name="T2" fmla="*/ 2147483647 w 6"/>
                <a:gd name="T3" fmla="*/ 2147483647 h 1"/>
                <a:gd name="T4" fmla="*/ 0 w 6"/>
                <a:gd name="T5" fmla="*/ 2147483647 h 1"/>
                <a:gd name="T6" fmla="*/ 2147483647 w 6"/>
                <a:gd name="T7" fmla="*/ 0 h 1"/>
                <a:gd name="T8" fmla="*/ 0 60000 65536"/>
                <a:gd name="T9" fmla="*/ 0 60000 65536"/>
                <a:gd name="T10" fmla="*/ 0 60000 65536"/>
                <a:gd name="T11" fmla="*/ 0 60000 65536"/>
                <a:gd name="T12" fmla="*/ 0 w 6"/>
                <a:gd name="T13" fmla="*/ 0 h 1"/>
                <a:gd name="T14" fmla="*/ 6 w 6"/>
                <a:gd name="T15" fmla="*/ 1 h 1"/>
              </a:gdLst>
              <a:ahLst/>
              <a:cxnLst>
                <a:cxn ang="T8">
                  <a:pos x="T0" y="T1"/>
                </a:cxn>
                <a:cxn ang="T9">
                  <a:pos x="T2" y="T3"/>
                </a:cxn>
                <a:cxn ang="T10">
                  <a:pos x="T4" y="T5"/>
                </a:cxn>
                <a:cxn ang="T11">
                  <a:pos x="T6" y="T7"/>
                </a:cxn>
              </a:cxnLst>
              <a:rect l="T12" t="T13" r="T14" b="T15"/>
              <a:pathLst>
                <a:path w="6" h="1">
                  <a:moveTo>
                    <a:pt x="6" y="0"/>
                  </a:moveTo>
                  <a:lnTo>
                    <a:pt x="4" y="1"/>
                  </a:lnTo>
                  <a:lnTo>
                    <a:pt x="0" y="1"/>
                  </a:lnTo>
                  <a:lnTo>
                    <a:pt x="6" y="0"/>
                  </a:lnTo>
                  <a:close/>
                </a:path>
              </a:pathLst>
            </a:custGeom>
            <a:solidFill>
              <a:srgbClr val="000000"/>
            </a:solidFill>
            <a:ln w="9525">
              <a:noFill/>
              <a:round/>
              <a:headEnd/>
              <a:tailEnd/>
            </a:ln>
          </p:spPr>
          <p:txBody>
            <a:bodyPr/>
            <a:lstStyle/>
            <a:p>
              <a:endParaRPr lang="en-US"/>
            </a:p>
          </p:txBody>
        </p:sp>
        <p:sp>
          <p:nvSpPr>
            <p:cNvPr id="208051" name="Freeform 168"/>
            <p:cNvSpPr>
              <a:spLocks/>
            </p:cNvSpPr>
            <p:nvPr/>
          </p:nvSpPr>
          <p:spPr bwMode="auto">
            <a:xfrm>
              <a:off x="2324100" y="4867275"/>
              <a:ext cx="11113" cy="15875"/>
            </a:xfrm>
            <a:custGeom>
              <a:avLst/>
              <a:gdLst>
                <a:gd name="T0" fmla="*/ 2147483647 w 29"/>
                <a:gd name="T1" fmla="*/ 0 h 38"/>
                <a:gd name="T2" fmla="*/ 2147483647 w 29"/>
                <a:gd name="T3" fmla="*/ 2147483647 h 38"/>
                <a:gd name="T4" fmla="*/ 0 w 29"/>
                <a:gd name="T5" fmla="*/ 2147483647 h 38"/>
                <a:gd name="T6" fmla="*/ 2147483647 w 29"/>
                <a:gd name="T7" fmla="*/ 2147483647 h 38"/>
                <a:gd name="T8" fmla="*/ 2147483647 w 29"/>
                <a:gd name="T9" fmla="*/ 2147483647 h 38"/>
                <a:gd name="T10" fmla="*/ 2147483647 w 29"/>
                <a:gd name="T11" fmla="*/ 0 h 38"/>
                <a:gd name="T12" fmla="*/ 0 60000 65536"/>
                <a:gd name="T13" fmla="*/ 0 60000 65536"/>
                <a:gd name="T14" fmla="*/ 0 60000 65536"/>
                <a:gd name="T15" fmla="*/ 0 60000 65536"/>
                <a:gd name="T16" fmla="*/ 0 60000 65536"/>
                <a:gd name="T17" fmla="*/ 0 60000 65536"/>
                <a:gd name="T18" fmla="*/ 0 w 29"/>
                <a:gd name="T19" fmla="*/ 0 h 38"/>
                <a:gd name="T20" fmla="*/ 29 w 29"/>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29" h="38">
                  <a:moveTo>
                    <a:pt x="23" y="0"/>
                  </a:moveTo>
                  <a:lnTo>
                    <a:pt x="16" y="1"/>
                  </a:lnTo>
                  <a:lnTo>
                    <a:pt x="0" y="10"/>
                  </a:lnTo>
                  <a:lnTo>
                    <a:pt x="13" y="38"/>
                  </a:lnTo>
                  <a:lnTo>
                    <a:pt x="29" y="30"/>
                  </a:lnTo>
                  <a:lnTo>
                    <a:pt x="23" y="0"/>
                  </a:lnTo>
                  <a:close/>
                </a:path>
              </a:pathLst>
            </a:custGeom>
            <a:solidFill>
              <a:srgbClr val="000000"/>
            </a:solidFill>
            <a:ln w="9525">
              <a:noFill/>
              <a:round/>
              <a:headEnd/>
              <a:tailEnd/>
            </a:ln>
          </p:spPr>
          <p:txBody>
            <a:bodyPr/>
            <a:lstStyle/>
            <a:p>
              <a:endParaRPr lang="en-US"/>
            </a:p>
          </p:txBody>
        </p:sp>
        <p:sp>
          <p:nvSpPr>
            <p:cNvPr id="208052" name="Freeform 169"/>
            <p:cNvSpPr>
              <a:spLocks/>
            </p:cNvSpPr>
            <p:nvPr/>
          </p:nvSpPr>
          <p:spPr bwMode="auto">
            <a:xfrm>
              <a:off x="2330450" y="4867275"/>
              <a:ext cx="3175" cy="1588"/>
            </a:xfrm>
            <a:custGeom>
              <a:avLst/>
              <a:gdLst>
                <a:gd name="T0" fmla="*/ 0 w 7"/>
                <a:gd name="T1" fmla="*/ 2147483647 h 1"/>
                <a:gd name="T2" fmla="*/ 2147483647 w 7"/>
                <a:gd name="T3" fmla="*/ 0 h 1"/>
                <a:gd name="T4" fmla="*/ 2147483647 w 7"/>
                <a:gd name="T5" fmla="*/ 0 h 1"/>
                <a:gd name="T6" fmla="*/ 0 w 7"/>
                <a:gd name="T7" fmla="*/ 2147483647 h 1"/>
                <a:gd name="T8" fmla="*/ 0 60000 65536"/>
                <a:gd name="T9" fmla="*/ 0 60000 65536"/>
                <a:gd name="T10" fmla="*/ 0 60000 65536"/>
                <a:gd name="T11" fmla="*/ 0 60000 65536"/>
                <a:gd name="T12" fmla="*/ 0 w 7"/>
                <a:gd name="T13" fmla="*/ 0 h 1"/>
                <a:gd name="T14" fmla="*/ 7 w 7"/>
                <a:gd name="T15" fmla="*/ 1 h 1"/>
              </a:gdLst>
              <a:ahLst/>
              <a:cxnLst>
                <a:cxn ang="T8">
                  <a:pos x="T0" y="T1"/>
                </a:cxn>
                <a:cxn ang="T9">
                  <a:pos x="T2" y="T3"/>
                </a:cxn>
                <a:cxn ang="T10">
                  <a:pos x="T4" y="T5"/>
                </a:cxn>
                <a:cxn ang="T11">
                  <a:pos x="T6" y="T7"/>
                </a:cxn>
              </a:cxnLst>
              <a:rect l="T12" t="T13" r="T14" b="T15"/>
              <a:pathLst>
                <a:path w="7" h="1">
                  <a:moveTo>
                    <a:pt x="0" y="1"/>
                  </a:moveTo>
                  <a:lnTo>
                    <a:pt x="4" y="0"/>
                  </a:lnTo>
                  <a:lnTo>
                    <a:pt x="7" y="0"/>
                  </a:lnTo>
                  <a:lnTo>
                    <a:pt x="0" y="1"/>
                  </a:lnTo>
                  <a:close/>
                </a:path>
              </a:pathLst>
            </a:custGeom>
            <a:solidFill>
              <a:srgbClr val="000000"/>
            </a:solidFill>
            <a:ln w="9525">
              <a:noFill/>
              <a:round/>
              <a:headEnd/>
              <a:tailEnd/>
            </a:ln>
          </p:spPr>
          <p:txBody>
            <a:bodyPr/>
            <a:lstStyle/>
            <a:p>
              <a:endParaRPr lang="en-US"/>
            </a:p>
          </p:txBody>
        </p:sp>
        <p:sp>
          <p:nvSpPr>
            <p:cNvPr id="208053" name="Rectangle 170"/>
            <p:cNvSpPr>
              <a:spLocks noChangeArrowheads="1"/>
            </p:cNvSpPr>
            <p:nvPr/>
          </p:nvSpPr>
          <p:spPr bwMode="auto">
            <a:xfrm>
              <a:off x="2333625" y="4867275"/>
              <a:ext cx="30163" cy="12700"/>
            </a:xfrm>
            <a:prstGeom prst="rect">
              <a:avLst/>
            </a:prstGeom>
            <a:solidFill>
              <a:srgbClr val="000000"/>
            </a:solidFill>
            <a:ln w="9525">
              <a:noFill/>
              <a:miter lim="800000"/>
              <a:headEnd/>
              <a:tailEnd/>
            </a:ln>
          </p:spPr>
          <p:txBody>
            <a:bodyPr/>
            <a:lstStyle/>
            <a:p>
              <a:endParaRPr lang="en-US">
                <a:latin typeface="Times New Roman" pitchFamily="18" charset="0"/>
                <a:cs typeface="Times New Roman" pitchFamily="18" charset="0"/>
              </a:endParaRPr>
            </a:p>
          </p:txBody>
        </p:sp>
        <p:sp>
          <p:nvSpPr>
            <p:cNvPr id="208054" name="Freeform 171"/>
            <p:cNvSpPr>
              <a:spLocks/>
            </p:cNvSpPr>
            <p:nvPr/>
          </p:nvSpPr>
          <p:spPr bwMode="auto">
            <a:xfrm>
              <a:off x="2401888" y="4864100"/>
              <a:ext cx="9525" cy="12700"/>
            </a:xfrm>
            <a:custGeom>
              <a:avLst/>
              <a:gdLst>
                <a:gd name="T0" fmla="*/ 2147483647 w 26"/>
                <a:gd name="T1" fmla="*/ 2147483647 h 32"/>
                <a:gd name="T2" fmla="*/ 2147483647 w 26"/>
                <a:gd name="T3" fmla="*/ 0 h 32"/>
                <a:gd name="T4" fmla="*/ 0 w 26"/>
                <a:gd name="T5" fmla="*/ 0 h 32"/>
                <a:gd name="T6" fmla="*/ 0 w 26"/>
                <a:gd name="T7" fmla="*/ 2147483647 h 32"/>
                <a:gd name="T8" fmla="*/ 2147483647 w 26"/>
                <a:gd name="T9" fmla="*/ 2147483647 h 32"/>
                <a:gd name="T10" fmla="*/ 2147483647 w 26"/>
                <a:gd name="T11" fmla="*/ 2147483647 h 32"/>
                <a:gd name="T12" fmla="*/ 0 60000 65536"/>
                <a:gd name="T13" fmla="*/ 0 60000 65536"/>
                <a:gd name="T14" fmla="*/ 0 60000 65536"/>
                <a:gd name="T15" fmla="*/ 0 60000 65536"/>
                <a:gd name="T16" fmla="*/ 0 60000 65536"/>
                <a:gd name="T17" fmla="*/ 0 60000 65536"/>
                <a:gd name="T18" fmla="*/ 0 w 26"/>
                <a:gd name="T19" fmla="*/ 0 h 32"/>
                <a:gd name="T20" fmla="*/ 26 w 26"/>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6" h="32">
                  <a:moveTo>
                    <a:pt x="26" y="31"/>
                  </a:moveTo>
                  <a:lnTo>
                    <a:pt x="18" y="0"/>
                  </a:lnTo>
                  <a:lnTo>
                    <a:pt x="0" y="0"/>
                  </a:lnTo>
                  <a:lnTo>
                    <a:pt x="0" y="32"/>
                  </a:lnTo>
                  <a:lnTo>
                    <a:pt x="18" y="32"/>
                  </a:lnTo>
                  <a:lnTo>
                    <a:pt x="26" y="31"/>
                  </a:lnTo>
                  <a:close/>
                </a:path>
              </a:pathLst>
            </a:custGeom>
            <a:solidFill>
              <a:srgbClr val="000000"/>
            </a:solidFill>
            <a:ln w="9525">
              <a:noFill/>
              <a:round/>
              <a:headEnd/>
              <a:tailEnd/>
            </a:ln>
          </p:spPr>
          <p:txBody>
            <a:bodyPr/>
            <a:lstStyle/>
            <a:p>
              <a:endParaRPr lang="en-US"/>
            </a:p>
          </p:txBody>
        </p:sp>
        <p:sp>
          <p:nvSpPr>
            <p:cNvPr id="208055" name="Freeform 172"/>
            <p:cNvSpPr>
              <a:spLocks/>
            </p:cNvSpPr>
            <p:nvPr/>
          </p:nvSpPr>
          <p:spPr bwMode="auto">
            <a:xfrm>
              <a:off x="2409825" y="4876800"/>
              <a:ext cx="1588" cy="1588"/>
            </a:xfrm>
            <a:custGeom>
              <a:avLst/>
              <a:gdLst>
                <a:gd name="T0" fmla="*/ 2147483647 w 8"/>
                <a:gd name="T1" fmla="*/ 0 h 1"/>
                <a:gd name="T2" fmla="*/ 2147483647 w 8"/>
                <a:gd name="T3" fmla="*/ 2147483647 h 1"/>
                <a:gd name="T4" fmla="*/ 0 w 8"/>
                <a:gd name="T5" fmla="*/ 2147483647 h 1"/>
                <a:gd name="T6" fmla="*/ 2147483647 w 8"/>
                <a:gd name="T7" fmla="*/ 0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8" y="0"/>
                  </a:moveTo>
                  <a:lnTo>
                    <a:pt x="4" y="1"/>
                  </a:lnTo>
                  <a:lnTo>
                    <a:pt x="0" y="1"/>
                  </a:lnTo>
                  <a:lnTo>
                    <a:pt x="8" y="0"/>
                  </a:lnTo>
                  <a:close/>
                </a:path>
              </a:pathLst>
            </a:custGeom>
            <a:solidFill>
              <a:srgbClr val="000000"/>
            </a:solidFill>
            <a:ln w="9525">
              <a:noFill/>
              <a:round/>
              <a:headEnd/>
              <a:tailEnd/>
            </a:ln>
          </p:spPr>
          <p:txBody>
            <a:bodyPr/>
            <a:lstStyle/>
            <a:p>
              <a:endParaRPr lang="en-US"/>
            </a:p>
          </p:txBody>
        </p:sp>
        <p:sp>
          <p:nvSpPr>
            <p:cNvPr id="208056" name="Freeform 173"/>
            <p:cNvSpPr>
              <a:spLocks/>
            </p:cNvSpPr>
            <p:nvPr/>
          </p:nvSpPr>
          <p:spPr bwMode="auto">
            <a:xfrm>
              <a:off x="2406650" y="4860925"/>
              <a:ext cx="11113" cy="15875"/>
            </a:xfrm>
            <a:custGeom>
              <a:avLst/>
              <a:gdLst>
                <a:gd name="T0" fmla="*/ 2147483647 w 30"/>
                <a:gd name="T1" fmla="*/ 0 h 38"/>
                <a:gd name="T2" fmla="*/ 2147483647 w 30"/>
                <a:gd name="T3" fmla="*/ 2147483647 h 38"/>
                <a:gd name="T4" fmla="*/ 0 w 30"/>
                <a:gd name="T5" fmla="*/ 2147483647 h 38"/>
                <a:gd name="T6" fmla="*/ 2147483647 w 30"/>
                <a:gd name="T7" fmla="*/ 2147483647 h 38"/>
                <a:gd name="T8" fmla="*/ 2147483647 w 30"/>
                <a:gd name="T9" fmla="*/ 2147483647 h 38"/>
                <a:gd name="T10" fmla="*/ 2147483647 w 30"/>
                <a:gd name="T11" fmla="*/ 0 h 38"/>
                <a:gd name="T12" fmla="*/ 0 60000 65536"/>
                <a:gd name="T13" fmla="*/ 0 60000 65536"/>
                <a:gd name="T14" fmla="*/ 0 60000 65536"/>
                <a:gd name="T15" fmla="*/ 0 60000 65536"/>
                <a:gd name="T16" fmla="*/ 0 60000 65536"/>
                <a:gd name="T17" fmla="*/ 0 60000 65536"/>
                <a:gd name="T18" fmla="*/ 0 w 30"/>
                <a:gd name="T19" fmla="*/ 0 h 38"/>
                <a:gd name="T20" fmla="*/ 30 w 30"/>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30" h="38">
                  <a:moveTo>
                    <a:pt x="22" y="0"/>
                  </a:moveTo>
                  <a:lnTo>
                    <a:pt x="16" y="1"/>
                  </a:lnTo>
                  <a:lnTo>
                    <a:pt x="0" y="10"/>
                  </a:lnTo>
                  <a:lnTo>
                    <a:pt x="14" y="38"/>
                  </a:lnTo>
                  <a:lnTo>
                    <a:pt x="30" y="30"/>
                  </a:lnTo>
                  <a:lnTo>
                    <a:pt x="22" y="0"/>
                  </a:lnTo>
                  <a:close/>
                </a:path>
              </a:pathLst>
            </a:custGeom>
            <a:solidFill>
              <a:srgbClr val="000000"/>
            </a:solidFill>
            <a:ln w="9525">
              <a:noFill/>
              <a:round/>
              <a:headEnd/>
              <a:tailEnd/>
            </a:ln>
          </p:spPr>
          <p:txBody>
            <a:bodyPr/>
            <a:lstStyle/>
            <a:p>
              <a:endParaRPr lang="en-US"/>
            </a:p>
          </p:txBody>
        </p:sp>
        <p:sp>
          <p:nvSpPr>
            <p:cNvPr id="208057" name="Freeform 174"/>
            <p:cNvSpPr>
              <a:spLocks/>
            </p:cNvSpPr>
            <p:nvPr/>
          </p:nvSpPr>
          <p:spPr bwMode="auto">
            <a:xfrm>
              <a:off x="2413000" y="4860925"/>
              <a:ext cx="3175" cy="1588"/>
            </a:xfrm>
            <a:custGeom>
              <a:avLst/>
              <a:gdLst>
                <a:gd name="T0" fmla="*/ 0 w 6"/>
                <a:gd name="T1" fmla="*/ 2147483647 h 1"/>
                <a:gd name="T2" fmla="*/ 2147483647 w 6"/>
                <a:gd name="T3" fmla="*/ 0 h 1"/>
                <a:gd name="T4" fmla="*/ 2147483647 w 6"/>
                <a:gd name="T5" fmla="*/ 0 h 1"/>
                <a:gd name="T6" fmla="*/ 0 w 6"/>
                <a:gd name="T7" fmla="*/ 2147483647 h 1"/>
                <a:gd name="T8" fmla="*/ 0 60000 65536"/>
                <a:gd name="T9" fmla="*/ 0 60000 65536"/>
                <a:gd name="T10" fmla="*/ 0 60000 65536"/>
                <a:gd name="T11" fmla="*/ 0 60000 65536"/>
                <a:gd name="T12" fmla="*/ 0 w 6"/>
                <a:gd name="T13" fmla="*/ 0 h 1"/>
                <a:gd name="T14" fmla="*/ 6 w 6"/>
                <a:gd name="T15" fmla="*/ 1 h 1"/>
              </a:gdLst>
              <a:ahLst/>
              <a:cxnLst>
                <a:cxn ang="T8">
                  <a:pos x="T0" y="T1"/>
                </a:cxn>
                <a:cxn ang="T9">
                  <a:pos x="T2" y="T3"/>
                </a:cxn>
                <a:cxn ang="T10">
                  <a:pos x="T4" y="T5"/>
                </a:cxn>
                <a:cxn ang="T11">
                  <a:pos x="T6" y="T7"/>
                </a:cxn>
              </a:cxnLst>
              <a:rect l="T12" t="T13" r="T14" b="T15"/>
              <a:pathLst>
                <a:path w="6" h="1">
                  <a:moveTo>
                    <a:pt x="0" y="1"/>
                  </a:moveTo>
                  <a:lnTo>
                    <a:pt x="2" y="0"/>
                  </a:lnTo>
                  <a:lnTo>
                    <a:pt x="6" y="0"/>
                  </a:lnTo>
                  <a:lnTo>
                    <a:pt x="0" y="1"/>
                  </a:lnTo>
                  <a:close/>
                </a:path>
              </a:pathLst>
            </a:custGeom>
            <a:solidFill>
              <a:srgbClr val="000000"/>
            </a:solidFill>
            <a:ln w="9525">
              <a:noFill/>
              <a:round/>
              <a:headEnd/>
              <a:tailEnd/>
            </a:ln>
          </p:spPr>
          <p:txBody>
            <a:bodyPr/>
            <a:lstStyle/>
            <a:p>
              <a:endParaRPr lang="en-US"/>
            </a:p>
          </p:txBody>
        </p:sp>
        <p:sp>
          <p:nvSpPr>
            <p:cNvPr id="208058" name="Freeform 175"/>
            <p:cNvSpPr>
              <a:spLocks/>
            </p:cNvSpPr>
            <p:nvPr/>
          </p:nvSpPr>
          <p:spPr bwMode="auto">
            <a:xfrm>
              <a:off x="2416175" y="4860925"/>
              <a:ext cx="25400" cy="12700"/>
            </a:xfrm>
            <a:custGeom>
              <a:avLst/>
              <a:gdLst>
                <a:gd name="T0" fmla="*/ 2147483647 w 68"/>
                <a:gd name="T1" fmla="*/ 2147483647 h 32"/>
                <a:gd name="T2" fmla="*/ 2147483647 w 68"/>
                <a:gd name="T3" fmla="*/ 0 h 32"/>
                <a:gd name="T4" fmla="*/ 0 w 68"/>
                <a:gd name="T5" fmla="*/ 0 h 32"/>
                <a:gd name="T6" fmla="*/ 0 w 68"/>
                <a:gd name="T7" fmla="*/ 2147483647 h 32"/>
                <a:gd name="T8" fmla="*/ 2147483647 w 68"/>
                <a:gd name="T9" fmla="*/ 2147483647 h 32"/>
                <a:gd name="T10" fmla="*/ 2147483647 w 68"/>
                <a:gd name="T11" fmla="*/ 2147483647 h 32"/>
                <a:gd name="T12" fmla="*/ 0 60000 65536"/>
                <a:gd name="T13" fmla="*/ 0 60000 65536"/>
                <a:gd name="T14" fmla="*/ 0 60000 65536"/>
                <a:gd name="T15" fmla="*/ 0 60000 65536"/>
                <a:gd name="T16" fmla="*/ 0 60000 65536"/>
                <a:gd name="T17" fmla="*/ 0 60000 65536"/>
                <a:gd name="T18" fmla="*/ 0 w 68"/>
                <a:gd name="T19" fmla="*/ 0 h 32"/>
                <a:gd name="T20" fmla="*/ 68 w 68"/>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68" h="32">
                  <a:moveTo>
                    <a:pt x="68" y="27"/>
                  </a:moveTo>
                  <a:lnTo>
                    <a:pt x="57" y="0"/>
                  </a:lnTo>
                  <a:lnTo>
                    <a:pt x="0" y="0"/>
                  </a:lnTo>
                  <a:lnTo>
                    <a:pt x="0" y="32"/>
                  </a:lnTo>
                  <a:lnTo>
                    <a:pt x="57" y="32"/>
                  </a:lnTo>
                  <a:lnTo>
                    <a:pt x="68" y="27"/>
                  </a:lnTo>
                  <a:close/>
                </a:path>
              </a:pathLst>
            </a:custGeom>
            <a:solidFill>
              <a:srgbClr val="000000"/>
            </a:solidFill>
            <a:ln w="9525">
              <a:noFill/>
              <a:round/>
              <a:headEnd/>
              <a:tailEnd/>
            </a:ln>
          </p:spPr>
          <p:txBody>
            <a:bodyPr/>
            <a:lstStyle/>
            <a:p>
              <a:endParaRPr lang="en-US"/>
            </a:p>
          </p:txBody>
        </p:sp>
        <p:sp>
          <p:nvSpPr>
            <p:cNvPr id="208059" name="Freeform 176"/>
            <p:cNvSpPr>
              <a:spLocks/>
            </p:cNvSpPr>
            <p:nvPr/>
          </p:nvSpPr>
          <p:spPr bwMode="auto">
            <a:xfrm>
              <a:off x="2438400" y="4872038"/>
              <a:ext cx="3175" cy="1587"/>
            </a:xfrm>
            <a:custGeom>
              <a:avLst/>
              <a:gdLst>
                <a:gd name="T0" fmla="*/ 2147483647 w 11"/>
                <a:gd name="T1" fmla="*/ 0 h 5"/>
                <a:gd name="T2" fmla="*/ 2147483647 w 11"/>
                <a:gd name="T3" fmla="*/ 2147483647 h 5"/>
                <a:gd name="T4" fmla="*/ 0 w 11"/>
                <a:gd name="T5" fmla="*/ 2147483647 h 5"/>
                <a:gd name="T6" fmla="*/ 2147483647 w 11"/>
                <a:gd name="T7" fmla="*/ 0 h 5"/>
                <a:gd name="T8" fmla="*/ 0 60000 65536"/>
                <a:gd name="T9" fmla="*/ 0 60000 65536"/>
                <a:gd name="T10" fmla="*/ 0 60000 65536"/>
                <a:gd name="T11" fmla="*/ 0 60000 65536"/>
                <a:gd name="T12" fmla="*/ 0 w 11"/>
                <a:gd name="T13" fmla="*/ 0 h 5"/>
                <a:gd name="T14" fmla="*/ 11 w 11"/>
                <a:gd name="T15" fmla="*/ 5 h 5"/>
              </a:gdLst>
              <a:ahLst/>
              <a:cxnLst>
                <a:cxn ang="T8">
                  <a:pos x="T0" y="T1"/>
                </a:cxn>
                <a:cxn ang="T9">
                  <a:pos x="T2" y="T3"/>
                </a:cxn>
                <a:cxn ang="T10">
                  <a:pos x="T4" y="T5"/>
                </a:cxn>
                <a:cxn ang="T11">
                  <a:pos x="T6" y="T7"/>
                </a:cxn>
              </a:cxnLst>
              <a:rect l="T12" t="T13" r="T14" b="T15"/>
              <a:pathLst>
                <a:path w="11" h="5">
                  <a:moveTo>
                    <a:pt x="11" y="0"/>
                  </a:moveTo>
                  <a:lnTo>
                    <a:pt x="6" y="5"/>
                  </a:lnTo>
                  <a:lnTo>
                    <a:pt x="0" y="5"/>
                  </a:lnTo>
                  <a:lnTo>
                    <a:pt x="11" y="0"/>
                  </a:lnTo>
                  <a:close/>
                </a:path>
              </a:pathLst>
            </a:custGeom>
            <a:solidFill>
              <a:srgbClr val="000000"/>
            </a:solidFill>
            <a:ln w="9525">
              <a:noFill/>
              <a:round/>
              <a:headEnd/>
              <a:tailEnd/>
            </a:ln>
          </p:spPr>
          <p:txBody>
            <a:bodyPr/>
            <a:lstStyle/>
            <a:p>
              <a:endParaRPr lang="en-US"/>
            </a:p>
          </p:txBody>
        </p:sp>
        <p:sp>
          <p:nvSpPr>
            <p:cNvPr id="208060" name="Freeform 177"/>
            <p:cNvSpPr>
              <a:spLocks/>
            </p:cNvSpPr>
            <p:nvPr/>
          </p:nvSpPr>
          <p:spPr bwMode="auto">
            <a:xfrm>
              <a:off x="2433638" y="4860925"/>
              <a:ext cx="11112" cy="11113"/>
            </a:xfrm>
            <a:custGeom>
              <a:avLst/>
              <a:gdLst>
                <a:gd name="T0" fmla="*/ 2147483647 w 27"/>
                <a:gd name="T1" fmla="*/ 0 h 27"/>
                <a:gd name="T2" fmla="*/ 2147483647 w 27"/>
                <a:gd name="T3" fmla="*/ 2147483647 h 27"/>
                <a:gd name="T4" fmla="*/ 2147483647 w 27"/>
                <a:gd name="T5" fmla="*/ 2147483647 h 27"/>
                <a:gd name="T6" fmla="*/ 0 w 27"/>
                <a:gd name="T7" fmla="*/ 2147483647 h 27"/>
                <a:gd name="T8" fmla="*/ 2147483647 w 27"/>
                <a:gd name="T9" fmla="*/ 0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5" y="0"/>
                  </a:moveTo>
                  <a:lnTo>
                    <a:pt x="27" y="22"/>
                  </a:lnTo>
                  <a:lnTo>
                    <a:pt x="22" y="27"/>
                  </a:lnTo>
                  <a:lnTo>
                    <a:pt x="0" y="5"/>
                  </a:lnTo>
                  <a:lnTo>
                    <a:pt x="5" y="0"/>
                  </a:lnTo>
                  <a:close/>
                </a:path>
              </a:pathLst>
            </a:custGeom>
            <a:solidFill>
              <a:srgbClr val="000000"/>
            </a:solidFill>
            <a:ln w="9525">
              <a:noFill/>
              <a:round/>
              <a:headEnd/>
              <a:tailEnd/>
            </a:ln>
          </p:spPr>
          <p:txBody>
            <a:bodyPr/>
            <a:lstStyle/>
            <a:p>
              <a:endParaRPr lang="en-US"/>
            </a:p>
          </p:txBody>
        </p:sp>
        <p:sp>
          <p:nvSpPr>
            <p:cNvPr id="208061" name="Freeform 178"/>
            <p:cNvSpPr>
              <a:spLocks/>
            </p:cNvSpPr>
            <p:nvPr/>
          </p:nvSpPr>
          <p:spPr bwMode="auto">
            <a:xfrm>
              <a:off x="2478088" y="4854575"/>
              <a:ext cx="17462" cy="12700"/>
            </a:xfrm>
            <a:custGeom>
              <a:avLst/>
              <a:gdLst>
                <a:gd name="T0" fmla="*/ 2147483647 w 44"/>
                <a:gd name="T1" fmla="*/ 2147483647 h 32"/>
                <a:gd name="T2" fmla="*/ 2147483647 w 44"/>
                <a:gd name="T3" fmla="*/ 0 h 32"/>
                <a:gd name="T4" fmla="*/ 0 w 44"/>
                <a:gd name="T5" fmla="*/ 0 h 32"/>
                <a:gd name="T6" fmla="*/ 0 w 44"/>
                <a:gd name="T7" fmla="*/ 2147483647 h 32"/>
                <a:gd name="T8" fmla="*/ 2147483647 w 44"/>
                <a:gd name="T9" fmla="*/ 2147483647 h 32"/>
                <a:gd name="T10" fmla="*/ 2147483647 w 44"/>
                <a:gd name="T11" fmla="*/ 2147483647 h 32"/>
                <a:gd name="T12" fmla="*/ 0 60000 65536"/>
                <a:gd name="T13" fmla="*/ 0 60000 65536"/>
                <a:gd name="T14" fmla="*/ 0 60000 65536"/>
                <a:gd name="T15" fmla="*/ 0 60000 65536"/>
                <a:gd name="T16" fmla="*/ 0 60000 65536"/>
                <a:gd name="T17" fmla="*/ 0 60000 65536"/>
                <a:gd name="T18" fmla="*/ 0 w 44"/>
                <a:gd name="T19" fmla="*/ 0 h 32"/>
                <a:gd name="T20" fmla="*/ 44 w 44"/>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44" h="32">
                  <a:moveTo>
                    <a:pt x="44" y="27"/>
                  </a:moveTo>
                  <a:lnTo>
                    <a:pt x="33" y="0"/>
                  </a:lnTo>
                  <a:lnTo>
                    <a:pt x="0" y="0"/>
                  </a:lnTo>
                  <a:lnTo>
                    <a:pt x="0" y="32"/>
                  </a:lnTo>
                  <a:lnTo>
                    <a:pt x="33" y="32"/>
                  </a:lnTo>
                  <a:lnTo>
                    <a:pt x="44" y="27"/>
                  </a:lnTo>
                  <a:close/>
                </a:path>
              </a:pathLst>
            </a:custGeom>
            <a:solidFill>
              <a:srgbClr val="000000"/>
            </a:solidFill>
            <a:ln w="9525">
              <a:noFill/>
              <a:round/>
              <a:headEnd/>
              <a:tailEnd/>
            </a:ln>
          </p:spPr>
          <p:txBody>
            <a:bodyPr/>
            <a:lstStyle/>
            <a:p>
              <a:endParaRPr lang="en-US"/>
            </a:p>
          </p:txBody>
        </p:sp>
        <p:sp>
          <p:nvSpPr>
            <p:cNvPr id="208062" name="Freeform 179"/>
            <p:cNvSpPr>
              <a:spLocks/>
            </p:cNvSpPr>
            <p:nvPr/>
          </p:nvSpPr>
          <p:spPr bwMode="auto">
            <a:xfrm>
              <a:off x="2492375" y="4865688"/>
              <a:ext cx="3175" cy="1587"/>
            </a:xfrm>
            <a:custGeom>
              <a:avLst/>
              <a:gdLst>
                <a:gd name="T0" fmla="*/ 2147483647 w 11"/>
                <a:gd name="T1" fmla="*/ 0 h 5"/>
                <a:gd name="T2" fmla="*/ 2147483647 w 11"/>
                <a:gd name="T3" fmla="*/ 2147483647 h 5"/>
                <a:gd name="T4" fmla="*/ 0 w 11"/>
                <a:gd name="T5" fmla="*/ 2147483647 h 5"/>
                <a:gd name="T6" fmla="*/ 2147483647 w 11"/>
                <a:gd name="T7" fmla="*/ 0 h 5"/>
                <a:gd name="T8" fmla="*/ 0 60000 65536"/>
                <a:gd name="T9" fmla="*/ 0 60000 65536"/>
                <a:gd name="T10" fmla="*/ 0 60000 65536"/>
                <a:gd name="T11" fmla="*/ 0 60000 65536"/>
                <a:gd name="T12" fmla="*/ 0 w 11"/>
                <a:gd name="T13" fmla="*/ 0 h 5"/>
                <a:gd name="T14" fmla="*/ 11 w 11"/>
                <a:gd name="T15" fmla="*/ 5 h 5"/>
              </a:gdLst>
              <a:ahLst/>
              <a:cxnLst>
                <a:cxn ang="T8">
                  <a:pos x="T0" y="T1"/>
                </a:cxn>
                <a:cxn ang="T9">
                  <a:pos x="T2" y="T3"/>
                </a:cxn>
                <a:cxn ang="T10">
                  <a:pos x="T4" y="T5"/>
                </a:cxn>
                <a:cxn ang="T11">
                  <a:pos x="T6" y="T7"/>
                </a:cxn>
              </a:cxnLst>
              <a:rect l="T12" t="T13" r="T14" b="T15"/>
              <a:pathLst>
                <a:path w="11" h="5">
                  <a:moveTo>
                    <a:pt x="11" y="0"/>
                  </a:moveTo>
                  <a:lnTo>
                    <a:pt x="8" y="5"/>
                  </a:lnTo>
                  <a:lnTo>
                    <a:pt x="0" y="5"/>
                  </a:lnTo>
                  <a:lnTo>
                    <a:pt x="11" y="0"/>
                  </a:lnTo>
                  <a:close/>
                </a:path>
              </a:pathLst>
            </a:custGeom>
            <a:solidFill>
              <a:srgbClr val="000000"/>
            </a:solidFill>
            <a:ln w="9525">
              <a:noFill/>
              <a:round/>
              <a:headEnd/>
              <a:tailEnd/>
            </a:ln>
          </p:spPr>
          <p:txBody>
            <a:bodyPr/>
            <a:lstStyle/>
            <a:p>
              <a:endParaRPr lang="en-US"/>
            </a:p>
          </p:txBody>
        </p:sp>
        <p:sp>
          <p:nvSpPr>
            <p:cNvPr id="208063" name="Freeform 180"/>
            <p:cNvSpPr>
              <a:spLocks/>
            </p:cNvSpPr>
            <p:nvPr/>
          </p:nvSpPr>
          <p:spPr bwMode="auto">
            <a:xfrm>
              <a:off x="2487613" y="4851400"/>
              <a:ext cx="11112" cy="14288"/>
            </a:xfrm>
            <a:custGeom>
              <a:avLst/>
              <a:gdLst>
                <a:gd name="T0" fmla="*/ 2147483647 w 31"/>
                <a:gd name="T1" fmla="*/ 0 h 36"/>
                <a:gd name="T2" fmla="*/ 2147483647 w 31"/>
                <a:gd name="T3" fmla="*/ 2147483647 h 36"/>
                <a:gd name="T4" fmla="*/ 0 w 31"/>
                <a:gd name="T5" fmla="*/ 2147483647 h 36"/>
                <a:gd name="T6" fmla="*/ 2147483647 w 31"/>
                <a:gd name="T7" fmla="*/ 2147483647 h 36"/>
                <a:gd name="T8" fmla="*/ 2147483647 w 31"/>
                <a:gd name="T9" fmla="*/ 2147483647 h 36"/>
                <a:gd name="T10" fmla="*/ 2147483647 w 31"/>
                <a:gd name="T11" fmla="*/ 0 h 36"/>
                <a:gd name="T12" fmla="*/ 0 60000 65536"/>
                <a:gd name="T13" fmla="*/ 0 60000 65536"/>
                <a:gd name="T14" fmla="*/ 0 60000 65536"/>
                <a:gd name="T15" fmla="*/ 0 60000 65536"/>
                <a:gd name="T16" fmla="*/ 0 60000 65536"/>
                <a:gd name="T17" fmla="*/ 0 60000 65536"/>
                <a:gd name="T18" fmla="*/ 0 w 31"/>
                <a:gd name="T19" fmla="*/ 0 h 36"/>
                <a:gd name="T20" fmla="*/ 31 w 31"/>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1" h="36">
                  <a:moveTo>
                    <a:pt x="20" y="0"/>
                  </a:moveTo>
                  <a:lnTo>
                    <a:pt x="9" y="5"/>
                  </a:lnTo>
                  <a:lnTo>
                    <a:pt x="0" y="14"/>
                  </a:lnTo>
                  <a:lnTo>
                    <a:pt x="22" y="36"/>
                  </a:lnTo>
                  <a:lnTo>
                    <a:pt x="31" y="29"/>
                  </a:lnTo>
                  <a:lnTo>
                    <a:pt x="20" y="0"/>
                  </a:lnTo>
                  <a:close/>
                </a:path>
              </a:pathLst>
            </a:custGeom>
            <a:solidFill>
              <a:srgbClr val="000000"/>
            </a:solidFill>
            <a:ln w="9525">
              <a:noFill/>
              <a:round/>
              <a:headEnd/>
              <a:tailEnd/>
            </a:ln>
          </p:spPr>
          <p:txBody>
            <a:bodyPr/>
            <a:lstStyle/>
            <a:p>
              <a:endParaRPr lang="en-US"/>
            </a:p>
          </p:txBody>
        </p:sp>
        <p:sp>
          <p:nvSpPr>
            <p:cNvPr id="208064" name="Freeform 181"/>
            <p:cNvSpPr>
              <a:spLocks/>
            </p:cNvSpPr>
            <p:nvPr/>
          </p:nvSpPr>
          <p:spPr bwMode="auto">
            <a:xfrm>
              <a:off x="2490788" y="4851400"/>
              <a:ext cx="4762" cy="1588"/>
            </a:xfrm>
            <a:custGeom>
              <a:avLst/>
              <a:gdLst>
                <a:gd name="T0" fmla="*/ 0 w 11"/>
                <a:gd name="T1" fmla="*/ 2147483647 h 5"/>
                <a:gd name="T2" fmla="*/ 2147483647 w 11"/>
                <a:gd name="T3" fmla="*/ 0 h 5"/>
                <a:gd name="T4" fmla="*/ 2147483647 w 11"/>
                <a:gd name="T5" fmla="*/ 0 h 5"/>
                <a:gd name="T6" fmla="*/ 0 w 11"/>
                <a:gd name="T7" fmla="*/ 2147483647 h 5"/>
                <a:gd name="T8" fmla="*/ 0 60000 65536"/>
                <a:gd name="T9" fmla="*/ 0 60000 65536"/>
                <a:gd name="T10" fmla="*/ 0 60000 65536"/>
                <a:gd name="T11" fmla="*/ 0 60000 65536"/>
                <a:gd name="T12" fmla="*/ 0 w 11"/>
                <a:gd name="T13" fmla="*/ 0 h 5"/>
                <a:gd name="T14" fmla="*/ 11 w 11"/>
                <a:gd name="T15" fmla="*/ 5 h 5"/>
              </a:gdLst>
              <a:ahLst/>
              <a:cxnLst>
                <a:cxn ang="T8">
                  <a:pos x="T0" y="T1"/>
                </a:cxn>
                <a:cxn ang="T9">
                  <a:pos x="T2" y="T3"/>
                </a:cxn>
                <a:cxn ang="T10">
                  <a:pos x="T4" y="T5"/>
                </a:cxn>
                <a:cxn ang="T11">
                  <a:pos x="T6" y="T7"/>
                </a:cxn>
              </a:cxnLst>
              <a:rect l="T12" t="T13" r="T14" b="T15"/>
              <a:pathLst>
                <a:path w="11" h="5">
                  <a:moveTo>
                    <a:pt x="0" y="5"/>
                  </a:moveTo>
                  <a:lnTo>
                    <a:pt x="3" y="0"/>
                  </a:lnTo>
                  <a:lnTo>
                    <a:pt x="11" y="0"/>
                  </a:lnTo>
                  <a:lnTo>
                    <a:pt x="0" y="5"/>
                  </a:lnTo>
                  <a:close/>
                </a:path>
              </a:pathLst>
            </a:custGeom>
            <a:solidFill>
              <a:srgbClr val="000000"/>
            </a:solidFill>
            <a:ln w="9525">
              <a:noFill/>
              <a:round/>
              <a:headEnd/>
              <a:tailEnd/>
            </a:ln>
          </p:spPr>
          <p:txBody>
            <a:bodyPr/>
            <a:lstStyle/>
            <a:p>
              <a:endParaRPr lang="en-US"/>
            </a:p>
          </p:txBody>
        </p:sp>
        <p:sp>
          <p:nvSpPr>
            <p:cNvPr id="208065" name="Freeform 182"/>
            <p:cNvSpPr>
              <a:spLocks/>
            </p:cNvSpPr>
            <p:nvPr/>
          </p:nvSpPr>
          <p:spPr bwMode="auto">
            <a:xfrm>
              <a:off x="2495550" y="4851400"/>
              <a:ext cx="23813" cy="12700"/>
            </a:xfrm>
            <a:custGeom>
              <a:avLst/>
              <a:gdLst>
                <a:gd name="T0" fmla="*/ 2147483647 w 59"/>
                <a:gd name="T1" fmla="*/ 2147483647 h 32"/>
                <a:gd name="T2" fmla="*/ 2147483647 w 59"/>
                <a:gd name="T3" fmla="*/ 0 h 32"/>
                <a:gd name="T4" fmla="*/ 0 w 59"/>
                <a:gd name="T5" fmla="*/ 0 h 32"/>
                <a:gd name="T6" fmla="*/ 0 w 59"/>
                <a:gd name="T7" fmla="*/ 2147483647 h 32"/>
                <a:gd name="T8" fmla="*/ 2147483647 w 59"/>
                <a:gd name="T9" fmla="*/ 2147483647 h 32"/>
                <a:gd name="T10" fmla="*/ 2147483647 w 59"/>
                <a:gd name="T11" fmla="*/ 2147483647 h 32"/>
                <a:gd name="T12" fmla="*/ 0 60000 65536"/>
                <a:gd name="T13" fmla="*/ 0 60000 65536"/>
                <a:gd name="T14" fmla="*/ 0 60000 65536"/>
                <a:gd name="T15" fmla="*/ 0 60000 65536"/>
                <a:gd name="T16" fmla="*/ 0 60000 65536"/>
                <a:gd name="T17" fmla="*/ 0 60000 65536"/>
                <a:gd name="T18" fmla="*/ 0 w 59"/>
                <a:gd name="T19" fmla="*/ 0 h 32"/>
                <a:gd name="T20" fmla="*/ 59 w 59"/>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59" h="32">
                  <a:moveTo>
                    <a:pt x="59" y="29"/>
                  </a:moveTo>
                  <a:lnTo>
                    <a:pt x="48" y="0"/>
                  </a:lnTo>
                  <a:lnTo>
                    <a:pt x="0" y="0"/>
                  </a:lnTo>
                  <a:lnTo>
                    <a:pt x="0" y="32"/>
                  </a:lnTo>
                  <a:lnTo>
                    <a:pt x="48" y="32"/>
                  </a:lnTo>
                  <a:lnTo>
                    <a:pt x="59" y="29"/>
                  </a:lnTo>
                  <a:close/>
                </a:path>
              </a:pathLst>
            </a:custGeom>
            <a:solidFill>
              <a:srgbClr val="000000"/>
            </a:solidFill>
            <a:ln w="9525">
              <a:noFill/>
              <a:round/>
              <a:headEnd/>
              <a:tailEnd/>
            </a:ln>
          </p:spPr>
          <p:txBody>
            <a:bodyPr/>
            <a:lstStyle/>
            <a:p>
              <a:endParaRPr lang="en-US"/>
            </a:p>
          </p:txBody>
        </p:sp>
        <p:sp>
          <p:nvSpPr>
            <p:cNvPr id="208066" name="Freeform 183"/>
            <p:cNvSpPr>
              <a:spLocks/>
            </p:cNvSpPr>
            <p:nvPr/>
          </p:nvSpPr>
          <p:spPr bwMode="auto">
            <a:xfrm>
              <a:off x="2514600" y="4862513"/>
              <a:ext cx="4763" cy="1587"/>
            </a:xfrm>
            <a:custGeom>
              <a:avLst/>
              <a:gdLst>
                <a:gd name="T0" fmla="*/ 2147483647 w 11"/>
                <a:gd name="T1" fmla="*/ 0 h 3"/>
                <a:gd name="T2" fmla="*/ 2147483647 w 11"/>
                <a:gd name="T3" fmla="*/ 2147483647 h 3"/>
                <a:gd name="T4" fmla="*/ 0 w 11"/>
                <a:gd name="T5" fmla="*/ 2147483647 h 3"/>
                <a:gd name="T6" fmla="*/ 2147483647 w 11"/>
                <a:gd name="T7" fmla="*/ 0 h 3"/>
                <a:gd name="T8" fmla="*/ 0 60000 65536"/>
                <a:gd name="T9" fmla="*/ 0 60000 65536"/>
                <a:gd name="T10" fmla="*/ 0 60000 65536"/>
                <a:gd name="T11" fmla="*/ 0 60000 65536"/>
                <a:gd name="T12" fmla="*/ 0 w 11"/>
                <a:gd name="T13" fmla="*/ 0 h 3"/>
                <a:gd name="T14" fmla="*/ 11 w 11"/>
                <a:gd name="T15" fmla="*/ 3 h 3"/>
              </a:gdLst>
              <a:ahLst/>
              <a:cxnLst>
                <a:cxn ang="T8">
                  <a:pos x="T0" y="T1"/>
                </a:cxn>
                <a:cxn ang="T9">
                  <a:pos x="T2" y="T3"/>
                </a:cxn>
                <a:cxn ang="T10">
                  <a:pos x="T4" y="T5"/>
                </a:cxn>
                <a:cxn ang="T11">
                  <a:pos x="T6" y="T7"/>
                </a:cxn>
              </a:cxnLst>
              <a:rect l="T12" t="T13" r="T14" b="T15"/>
              <a:pathLst>
                <a:path w="11" h="3">
                  <a:moveTo>
                    <a:pt x="11" y="0"/>
                  </a:moveTo>
                  <a:lnTo>
                    <a:pt x="6" y="3"/>
                  </a:lnTo>
                  <a:lnTo>
                    <a:pt x="0" y="3"/>
                  </a:lnTo>
                  <a:lnTo>
                    <a:pt x="11" y="0"/>
                  </a:lnTo>
                  <a:close/>
                </a:path>
              </a:pathLst>
            </a:custGeom>
            <a:solidFill>
              <a:srgbClr val="000000"/>
            </a:solidFill>
            <a:ln w="9525">
              <a:noFill/>
              <a:round/>
              <a:headEnd/>
              <a:tailEnd/>
            </a:ln>
          </p:spPr>
          <p:txBody>
            <a:bodyPr/>
            <a:lstStyle/>
            <a:p>
              <a:endParaRPr lang="en-US"/>
            </a:p>
          </p:txBody>
        </p:sp>
        <p:sp>
          <p:nvSpPr>
            <p:cNvPr id="208067" name="Freeform 184"/>
            <p:cNvSpPr>
              <a:spLocks/>
            </p:cNvSpPr>
            <p:nvPr/>
          </p:nvSpPr>
          <p:spPr bwMode="auto">
            <a:xfrm>
              <a:off x="2509838" y="4851400"/>
              <a:ext cx="11112" cy="11113"/>
            </a:xfrm>
            <a:custGeom>
              <a:avLst/>
              <a:gdLst>
                <a:gd name="T0" fmla="*/ 2147483647 w 27"/>
                <a:gd name="T1" fmla="*/ 0 h 29"/>
                <a:gd name="T2" fmla="*/ 2147483647 w 27"/>
                <a:gd name="T3" fmla="*/ 2147483647 h 29"/>
                <a:gd name="T4" fmla="*/ 2147483647 w 27"/>
                <a:gd name="T5" fmla="*/ 2147483647 h 29"/>
                <a:gd name="T6" fmla="*/ 0 w 27"/>
                <a:gd name="T7" fmla="*/ 2147483647 h 29"/>
                <a:gd name="T8" fmla="*/ 2147483647 w 27"/>
                <a:gd name="T9" fmla="*/ 0 h 29"/>
                <a:gd name="T10" fmla="*/ 0 60000 65536"/>
                <a:gd name="T11" fmla="*/ 0 60000 65536"/>
                <a:gd name="T12" fmla="*/ 0 60000 65536"/>
                <a:gd name="T13" fmla="*/ 0 60000 65536"/>
                <a:gd name="T14" fmla="*/ 0 60000 65536"/>
                <a:gd name="T15" fmla="*/ 0 w 27"/>
                <a:gd name="T16" fmla="*/ 0 h 29"/>
                <a:gd name="T17" fmla="*/ 27 w 27"/>
                <a:gd name="T18" fmla="*/ 29 h 29"/>
              </a:gdLst>
              <a:ahLst/>
              <a:cxnLst>
                <a:cxn ang="T10">
                  <a:pos x="T0" y="T1"/>
                </a:cxn>
                <a:cxn ang="T11">
                  <a:pos x="T2" y="T3"/>
                </a:cxn>
                <a:cxn ang="T12">
                  <a:pos x="T4" y="T5"/>
                </a:cxn>
                <a:cxn ang="T13">
                  <a:pos x="T6" y="T7"/>
                </a:cxn>
                <a:cxn ang="T14">
                  <a:pos x="T8" y="T9"/>
                </a:cxn>
              </a:cxnLst>
              <a:rect l="T15" t="T16" r="T17" b="T18"/>
              <a:pathLst>
                <a:path w="27" h="29">
                  <a:moveTo>
                    <a:pt x="4" y="0"/>
                  </a:moveTo>
                  <a:lnTo>
                    <a:pt x="27" y="24"/>
                  </a:lnTo>
                  <a:lnTo>
                    <a:pt x="22" y="29"/>
                  </a:lnTo>
                  <a:lnTo>
                    <a:pt x="0" y="5"/>
                  </a:lnTo>
                  <a:lnTo>
                    <a:pt x="4" y="0"/>
                  </a:lnTo>
                  <a:close/>
                </a:path>
              </a:pathLst>
            </a:custGeom>
            <a:solidFill>
              <a:srgbClr val="000000"/>
            </a:solidFill>
            <a:ln w="9525">
              <a:noFill/>
              <a:round/>
              <a:headEnd/>
              <a:tailEnd/>
            </a:ln>
          </p:spPr>
          <p:txBody>
            <a:bodyPr/>
            <a:lstStyle/>
            <a:p>
              <a:endParaRPr lang="en-US"/>
            </a:p>
          </p:txBody>
        </p:sp>
        <p:sp>
          <p:nvSpPr>
            <p:cNvPr id="208068" name="Freeform 185"/>
            <p:cNvSpPr>
              <a:spLocks/>
            </p:cNvSpPr>
            <p:nvPr/>
          </p:nvSpPr>
          <p:spPr bwMode="auto">
            <a:xfrm>
              <a:off x="2554288" y="4845050"/>
              <a:ext cx="4762" cy="12700"/>
            </a:xfrm>
            <a:custGeom>
              <a:avLst/>
              <a:gdLst>
                <a:gd name="T0" fmla="*/ 2147483647 w 13"/>
                <a:gd name="T1" fmla="*/ 2147483647 h 32"/>
                <a:gd name="T2" fmla="*/ 2147483647 w 13"/>
                <a:gd name="T3" fmla="*/ 0 h 32"/>
                <a:gd name="T4" fmla="*/ 0 w 13"/>
                <a:gd name="T5" fmla="*/ 0 h 32"/>
                <a:gd name="T6" fmla="*/ 0 w 13"/>
                <a:gd name="T7" fmla="*/ 2147483647 h 32"/>
                <a:gd name="T8" fmla="*/ 2147483647 w 13"/>
                <a:gd name="T9" fmla="*/ 2147483647 h 32"/>
                <a:gd name="T10" fmla="*/ 2147483647 w 13"/>
                <a:gd name="T11" fmla="*/ 2147483647 h 32"/>
                <a:gd name="T12" fmla="*/ 0 60000 65536"/>
                <a:gd name="T13" fmla="*/ 0 60000 65536"/>
                <a:gd name="T14" fmla="*/ 0 60000 65536"/>
                <a:gd name="T15" fmla="*/ 0 60000 65536"/>
                <a:gd name="T16" fmla="*/ 0 60000 65536"/>
                <a:gd name="T17" fmla="*/ 0 60000 65536"/>
                <a:gd name="T18" fmla="*/ 0 w 13"/>
                <a:gd name="T19" fmla="*/ 0 h 32"/>
                <a:gd name="T20" fmla="*/ 13 w 13"/>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13" h="32">
                  <a:moveTo>
                    <a:pt x="13" y="29"/>
                  </a:moveTo>
                  <a:lnTo>
                    <a:pt x="2" y="0"/>
                  </a:lnTo>
                  <a:lnTo>
                    <a:pt x="0" y="0"/>
                  </a:lnTo>
                  <a:lnTo>
                    <a:pt x="0" y="32"/>
                  </a:lnTo>
                  <a:lnTo>
                    <a:pt x="2" y="32"/>
                  </a:lnTo>
                  <a:lnTo>
                    <a:pt x="13" y="29"/>
                  </a:lnTo>
                  <a:close/>
                </a:path>
              </a:pathLst>
            </a:custGeom>
            <a:solidFill>
              <a:srgbClr val="000000"/>
            </a:solidFill>
            <a:ln w="9525">
              <a:noFill/>
              <a:round/>
              <a:headEnd/>
              <a:tailEnd/>
            </a:ln>
          </p:spPr>
          <p:txBody>
            <a:bodyPr/>
            <a:lstStyle/>
            <a:p>
              <a:endParaRPr lang="en-US"/>
            </a:p>
          </p:txBody>
        </p:sp>
        <p:sp>
          <p:nvSpPr>
            <p:cNvPr id="208069" name="Freeform 186"/>
            <p:cNvSpPr>
              <a:spLocks/>
            </p:cNvSpPr>
            <p:nvPr/>
          </p:nvSpPr>
          <p:spPr bwMode="auto">
            <a:xfrm>
              <a:off x="2555875" y="4856163"/>
              <a:ext cx="3175" cy="1587"/>
            </a:xfrm>
            <a:custGeom>
              <a:avLst/>
              <a:gdLst>
                <a:gd name="T0" fmla="*/ 2147483647 w 11"/>
                <a:gd name="T1" fmla="*/ 0 h 3"/>
                <a:gd name="T2" fmla="*/ 2147483647 w 11"/>
                <a:gd name="T3" fmla="*/ 2147483647 h 3"/>
                <a:gd name="T4" fmla="*/ 0 w 11"/>
                <a:gd name="T5" fmla="*/ 2147483647 h 3"/>
                <a:gd name="T6" fmla="*/ 2147483647 w 11"/>
                <a:gd name="T7" fmla="*/ 0 h 3"/>
                <a:gd name="T8" fmla="*/ 0 60000 65536"/>
                <a:gd name="T9" fmla="*/ 0 60000 65536"/>
                <a:gd name="T10" fmla="*/ 0 60000 65536"/>
                <a:gd name="T11" fmla="*/ 0 60000 65536"/>
                <a:gd name="T12" fmla="*/ 0 w 11"/>
                <a:gd name="T13" fmla="*/ 0 h 3"/>
                <a:gd name="T14" fmla="*/ 11 w 11"/>
                <a:gd name="T15" fmla="*/ 3 h 3"/>
              </a:gdLst>
              <a:ahLst/>
              <a:cxnLst>
                <a:cxn ang="T8">
                  <a:pos x="T0" y="T1"/>
                </a:cxn>
                <a:cxn ang="T9">
                  <a:pos x="T2" y="T3"/>
                </a:cxn>
                <a:cxn ang="T10">
                  <a:pos x="T4" y="T5"/>
                </a:cxn>
                <a:cxn ang="T11">
                  <a:pos x="T6" y="T7"/>
                </a:cxn>
              </a:cxnLst>
              <a:rect l="T12" t="T13" r="T14" b="T15"/>
              <a:pathLst>
                <a:path w="11" h="3">
                  <a:moveTo>
                    <a:pt x="11" y="0"/>
                  </a:moveTo>
                  <a:lnTo>
                    <a:pt x="8" y="3"/>
                  </a:lnTo>
                  <a:lnTo>
                    <a:pt x="0" y="3"/>
                  </a:lnTo>
                  <a:lnTo>
                    <a:pt x="11" y="0"/>
                  </a:lnTo>
                  <a:close/>
                </a:path>
              </a:pathLst>
            </a:custGeom>
            <a:solidFill>
              <a:srgbClr val="000000"/>
            </a:solidFill>
            <a:ln w="9525">
              <a:noFill/>
              <a:round/>
              <a:headEnd/>
              <a:tailEnd/>
            </a:ln>
          </p:spPr>
          <p:txBody>
            <a:bodyPr/>
            <a:lstStyle/>
            <a:p>
              <a:endParaRPr lang="en-US"/>
            </a:p>
          </p:txBody>
        </p:sp>
        <p:sp>
          <p:nvSpPr>
            <p:cNvPr id="208070" name="Freeform 187"/>
            <p:cNvSpPr>
              <a:spLocks/>
            </p:cNvSpPr>
            <p:nvPr/>
          </p:nvSpPr>
          <p:spPr bwMode="auto">
            <a:xfrm>
              <a:off x="2551113" y="4841875"/>
              <a:ext cx="12700" cy="14288"/>
            </a:xfrm>
            <a:custGeom>
              <a:avLst/>
              <a:gdLst>
                <a:gd name="T0" fmla="*/ 2147483647 w 31"/>
                <a:gd name="T1" fmla="*/ 0 h 36"/>
                <a:gd name="T2" fmla="*/ 2147483647 w 31"/>
                <a:gd name="T3" fmla="*/ 2147483647 h 36"/>
                <a:gd name="T4" fmla="*/ 0 w 31"/>
                <a:gd name="T5" fmla="*/ 2147483647 h 36"/>
                <a:gd name="T6" fmla="*/ 2147483647 w 31"/>
                <a:gd name="T7" fmla="*/ 2147483647 h 36"/>
                <a:gd name="T8" fmla="*/ 2147483647 w 31"/>
                <a:gd name="T9" fmla="*/ 2147483647 h 36"/>
                <a:gd name="T10" fmla="*/ 2147483647 w 31"/>
                <a:gd name="T11" fmla="*/ 0 h 36"/>
                <a:gd name="T12" fmla="*/ 0 60000 65536"/>
                <a:gd name="T13" fmla="*/ 0 60000 65536"/>
                <a:gd name="T14" fmla="*/ 0 60000 65536"/>
                <a:gd name="T15" fmla="*/ 0 60000 65536"/>
                <a:gd name="T16" fmla="*/ 0 60000 65536"/>
                <a:gd name="T17" fmla="*/ 0 60000 65536"/>
                <a:gd name="T18" fmla="*/ 0 w 31"/>
                <a:gd name="T19" fmla="*/ 0 h 36"/>
                <a:gd name="T20" fmla="*/ 31 w 31"/>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1" h="36">
                  <a:moveTo>
                    <a:pt x="20" y="0"/>
                  </a:moveTo>
                  <a:lnTo>
                    <a:pt x="8" y="5"/>
                  </a:lnTo>
                  <a:lnTo>
                    <a:pt x="0" y="12"/>
                  </a:lnTo>
                  <a:lnTo>
                    <a:pt x="22" y="36"/>
                  </a:lnTo>
                  <a:lnTo>
                    <a:pt x="31" y="27"/>
                  </a:lnTo>
                  <a:lnTo>
                    <a:pt x="20" y="0"/>
                  </a:lnTo>
                  <a:close/>
                </a:path>
              </a:pathLst>
            </a:custGeom>
            <a:solidFill>
              <a:srgbClr val="000000"/>
            </a:solidFill>
            <a:ln w="9525">
              <a:noFill/>
              <a:round/>
              <a:headEnd/>
              <a:tailEnd/>
            </a:ln>
          </p:spPr>
          <p:txBody>
            <a:bodyPr/>
            <a:lstStyle/>
            <a:p>
              <a:endParaRPr lang="en-US"/>
            </a:p>
          </p:txBody>
        </p:sp>
        <p:sp>
          <p:nvSpPr>
            <p:cNvPr id="208071" name="Freeform 188"/>
            <p:cNvSpPr>
              <a:spLocks/>
            </p:cNvSpPr>
            <p:nvPr/>
          </p:nvSpPr>
          <p:spPr bwMode="auto">
            <a:xfrm>
              <a:off x="2554288" y="4841875"/>
              <a:ext cx="4762" cy="1588"/>
            </a:xfrm>
            <a:custGeom>
              <a:avLst/>
              <a:gdLst>
                <a:gd name="T0" fmla="*/ 0 w 12"/>
                <a:gd name="T1" fmla="*/ 2147483647 h 5"/>
                <a:gd name="T2" fmla="*/ 2147483647 w 12"/>
                <a:gd name="T3" fmla="*/ 0 h 5"/>
                <a:gd name="T4" fmla="*/ 2147483647 w 12"/>
                <a:gd name="T5" fmla="*/ 0 h 5"/>
                <a:gd name="T6" fmla="*/ 0 w 12"/>
                <a:gd name="T7" fmla="*/ 2147483647 h 5"/>
                <a:gd name="T8" fmla="*/ 0 60000 65536"/>
                <a:gd name="T9" fmla="*/ 0 60000 65536"/>
                <a:gd name="T10" fmla="*/ 0 60000 65536"/>
                <a:gd name="T11" fmla="*/ 0 60000 65536"/>
                <a:gd name="T12" fmla="*/ 0 w 12"/>
                <a:gd name="T13" fmla="*/ 0 h 5"/>
                <a:gd name="T14" fmla="*/ 12 w 12"/>
                <a:gd name="T15" fmla="*/ 5 h 5"/>
              </a:gdLst>
              <a:ahLst/>
              <a:cxnLst>
                <a:cxn ang="T8">
                  <a:pos x="T0" y="T1"/>
                </a:cxn>
                <a:cxn ang="T9">
                  <a:pos x="T2" y="T3"/>
                </a:cxn>
                <a:cxn ang="T10">
                  <a:pos x="T4" y="T5"/>
                </a:cxn>
                <a:cxn ang="T11">
                  <a:pos x="T6" y="T7"/>
                </a:cxn>
              </a:cxnLst>
              <a:rect l="T12" t="T13" r="T14" b="T15"/>
              <a:pathLst>
                <a:path w="12" h="5">
                  <a:moveTo>
                    <a:pt x="0" y="5"/>
                  </a:moveTo>
                  <a:lnTo>
                    <a:pt x="5" y="0"/>
                  </a:lnTo>
                  <a:lnTo>
                    <a:pt x="12" y="0"/>
                  </a:lnTo>
                  <a:lnTo>
                    <a:pt x="0" y="5"/>
                  </a:lnTo>
                  <a:close/>
                </a:path>
              </a:pathLst>
            </a:custGeom>
            <a:solidFill>
              <a:srgbClr val="000000"/>
            </a:solidFill>
            <a:ln w="9525">
              <a:noFill/>
              <a:round/>
              <a:headEnd/>
              <a:tailEnd/>
            </a:ln>
          </p:spPr>
          <p:txBody>
            <a:bodyPr/>
            <a:lstStyle/>
            <a:p>
              <a:endParaRPr lang="en-US"/>
            </a:p>
          </p:txBody>
        </p:sp>
        <p:sp>
          <p:nvSpPr>
            <p:cNvPr id="208072" name="Freeform 189"/>
            <p:cNvSpPr>
              <a:spLocks/>
            </p:cNvSpPr>
            <p:nvPr/>
          </p:nvSpPr>
          <p:spPr bwMode="auto">
            <a:xfrm>
              <a:off x="2559050" y="4841875"/>
              <a:ext cx="23813" cy="12700"/>
            </a:xfrm>
            <a:custGeom>
              <a:avLst/>
              <a:gdLst>
                <a:gd name="T0" fmla="*/ 2147483647 w 59"/>
                <a:gd name="T1" fmla="*/ 2147483647 h 32"/>
                <a:gd name="T2" fmla="*/ 2147483647 w 59"/>
                <a:gd name="T3" fmla="*/ 0 h 32"/>
                <a:gd name="T4" fmla="*/ 0 w 59"/>
                <a:gd name="T5" fmla="*/ 0 h 32"/>
                <a:gd name="T6" fmla="*/ 0 w 59"/>
                <a:gd name="T7" fmla="*/ 2147483647 h 32"/>
                <a:gd name="T8" fmla="*/ 2147483647 w 59"/>
                <a:gd name="T9" fmla="*/ 2147483647 h 32"/>
                <a:gd name="T10" fmla="*/ 2147483647 w 59"/>
                <a:gd name="T11" fmla="*/ 2147483647 h 32"/>
                <a:gd name="T12" fmla="*/ 0 60000 65536"/>
                <a:gd name="T13" fmla="*/ 0 60000 65536"/>
                <a:gd name="T14" fmla="*/ 0 60000 65536"/>
                <a:gd name="T15" fmla="*/ 0 60000 65536"/>
                <a:gd name="T16" fmla="*/ 0 60000 65536"/>
                <a:gd name="T17" fmla="*/ 0 60000 65536"/>
                <a:gd name="T18" fmla="*/ 0 w 59"/>
                <a:gd name="T19" fmla="*/ 0 h 32"/>
                <a:gd name="T20" fmla="*/ 59 w 59"/>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59" h="32">
                  <a:moveTo>
                    <a:pt x="59" y="27"/>
                  </a:moveTo>
                  <a:lnTo>
                    <a:pt x="48" y="0"/>
                  </a:lnTo>
                  <a:lnTo>
                    <a:pt x="0" y="0"/>
                  </a:lnTo>
                  <a:lnTo>
                    <a:pt x="0" y="32"/>
                  </a:lnTo>
                  <a:lnTo>
                    <a:pt x="48" y="32"/>
                  </a:lnTo>
                  <a:lnTo>
                    <a:pt x="59" y="27"/>
                  </a:lnTo>
                  <a:close/>
                </a:path>
              </a:pathLst>
            </a:custGeom>
            <a:solidFill>
              <a:srgbClr val="000000"/>
            </a:solidFill>
            <a:ln w="9525">
              <a:noFill/>
              <a:round/>
              <a:headEnd/>
              <a:tailEnd/>
            </a:ln>
          </p:spPr>
          <p:txBody>
            <a:bodyPr/>
            <a:lstStyle/>
            <a:p>
              <a:endParaRPr lang="en-US"/>
            </a:p>
          </p:txBody>
        </p:sp>
        <p:sp>
          <p:nvSpPr>
            <p:cNvPr id="208073" name="Freeform 190"/>
            <p:cNvSpPr>
              <a:spLocks/>
            </p:cNvSpPr>
            <p:nvPr/>
          </p:nvSpPr>
          <p:spPr bwMode="auto">
            <a:xfrm>
              <a:off x="2578100" y="4852988"/>
              <a:ext cx="4763" cy="1587"/>
            </a:xfrm>
            <a:custGeom>
              <a:avLst/>
              <a:gdLst>
                <a:gd name="T0" fmla="*/ 2147483647 w 11"/>
                <a:gd name="T1" fmla="*/ 0 h 5"/>
                <a:gd name="T2" fmla="*/ 2147483647 w 11"/>
                <a:gd name="T3" fmla="*/ 2147483647 h 5"/>
                <a:gd name="T4" fmla="*/ 0 w 11"/>
                <a:gd name="T5" fmla="*/ 2147483647 h 5"/>
                <a:gd name="T6" fmla="*/ 2147483647 w 11"/>
                <a:gd name="T7" fmla="*/ 0 h 5"/>
                <a:gd name="T8" fmla="*/ 0 60000 65536"/>
                <a:gd name="T9" fmla="*/ 0 60000 65536"/>
                <a:gd name="T10" fmla="*/ 0 60000 65536"/>
                <a:gd name="T11" fmla="*/ 0 60000 65536"/>
                <a:gd name="T12" fmla="*/ 0 w 11"/>
                <a:gd name="T13" fmla="*/ 0 h 5"/>
                <a:gd name="T14" fmla="*/ 11 w 11"/>
                <a:gd name="T15" fmla="*/ 5 h 5"/>
              </a:gdLst>
              <a:ahLst/>
              <a:cxnLst>
                <a:cxn ang="T8">
                  <a:pos x="T0" y="T1"/>
                </a:cxn>
                <a:cxn ang="T9">
                  <a:pos x="T2" y="T3"/>
                </a:cxn>
                <a:cxn ang="T10">
                  <a:pos x="T4" y="T5"/>
                </a:cxn>
                <a:cxn ang="T11">
                  <a:pos x="T6" y="T7"/>
                </a:cxn>
              </a:cxnLst>
              <a:rect l="T12" t="T13" r="T14" b="T15"/>
              <a:pathLst>
                <a:path w="11" h="5">
                  <a:moveTo>
                    <a:pt x="11" y="0"/>
                  </a:moveTo>
                  <a:lnTo>
                    <a:pt x="6" y="5"/>
                  </a:lnTo>
                  <a:lnTo>
                    <a:pt x="0" y="5"/>
                  </a:lnTo>
                  <a:lnTo>
                    <a:pt x="11" y="0"/>
                  </a:lnTo>
                  <a:close/>
                </a:path>
              </a:pathLst>
            </a:custGeom>
            <a:solidFill>
              <a:srgbClr val="000000"/>
            </a:solidFill>
            <a:ln w="9525">
              <a:noFill/>
              <a:round/>
              <a:headEnd/>
              <a:tailEnd/>
            </a:ln>
          </p:spPr>
          <p:txBody>
            <a:bodyPr/>
            <a:lstStyle/>
            <a:p>
              <a:endParaRPr lang="en-US"/>
            </a:p>
          </p:txBody>
        </p:sp>
        <p:sp>
          <p:nvSpPr>
            <p:cNvPr id="208074" name="Freeform 191"/>
            <p:cNvSpPr>
              <a:spLocks/>
            </p:cNvSpPr>
            <p:nvPr/>
          </p:nvSpPr>
          <p:spPr bwMode="auto">
            <a:xfrm>
              <a:off x="2573338" y="4838700"/>
              <a:ext cx="11112" cy="14288"/>
            </a:xfrm>
            <a:custGeom>
              <a:avLst/>
              <a:gdLst>
                <a:gd name="T0" fmla="*/ 2147483647 w 30"/>
                <a:gd name="T1" fmla="*/ 0 h 36"/>
                <a:gd name="T2" fmla="*/ 2147483647 w 30"/>
                <a:gd name="T3" fmla="*/ 2147483647 h 36"/>
                <a:gd name="T4" fmla="*/ 0 w 30"/>
                <a:gd name="T5" fmla="*/ 2147483647 h 36"/>
                <a:gd name="T6" fmla="*/ 2147483647 w 30"/>
                <a:gd name="T7" fmla="*/ 2147483647 h 36"/>
                <a:gd name="T8" fmla="*/ 2147483647 w 30"/>
                <a:gd name="T9" fmla="*/ 2147483647 h 36"/>
                <a:gd name="T10" fmla="*/ 2147483647 w 30"/>
                <a:gd name="T11" fmla="*/ 0 h 36"/>
                <a:gd name="T12" fmla="*/ 0 60000 65536"/>
                <a:gd name="T13" fmla="*/ 0 60000 65536"/>
                <a:gd name="T14" fmla="*/ 0 60000 65536"/>
                <a:gd name="T15" fmla="*/ 0 60000 65536"/>
                <a:gd name="T16" fmla="*/ 0 60000 65536"/>
                <a:gd name="T17" fmla="*/ 0 60000 65536"/>
                <a:gd name="T18" fmla="*/ 0 w 30"/>
                <a:gd name="T19" fmla="*/ 0 h 36"/>
                <a:gd name="T20" fmla="*/ 30 w 30"/>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0" h="36">
                  <a:moveTo>
                    <a:pt x="19" y="0"/>
                  </a:moveTo>
                  <a:lnTo>
                    <a:pt x="8" y="5"/>
                  </a:lnTo>
                  <a:lnTo>
                    <a:pt x="0" y="14"/>
                  </a:lnTo>
                  <a:lnTo>
                    <a:pt x="23" y="36"/>
                  </a:lnTo>
                  <a:lnTo>
                    <a:pt x="30" y="29"/>
                  </a:lnTo>
                  <a:lnTo>
                    <a:pt x="19" y="0"/>
                  </a:lnTo>
                  <a:close/>
                </a:path>
              </a:pathLst>
            </a:custGeom>
            <a:solidFill>
              <a:srgbClr val="000000"/>
            </a:solidFill>
            <a:ln w="9525">
              <a:noFill/>
              <a:round/>
              <a:headEnd/>
              <a:tailEnd/>
            </a:ln>
          </p:spPr>
          <p:txBody>
            <a:bodyPr/>
            <a:lstStyle/>
            <a:p>
              <a:endParaRPr lang="en-US"/>
            </a:p>
          </p:txBody>
        </p:sp>
        <p:sp>
          <p:nvSpPr>
            <p:cNvPr id="208075" name="Freeform 192"/>
            <p:cNvSpPr>
              <a:spLocks/>
            </p:cNvSpPr>
            <p:nvPr/>
          </p:nvSpPr>
          <p:spPr bwMode="auto">
            <a:xfrm>
              <a:off x="2576513" y="4838700"/>
              <a:ext cx="4762" cy="1588"/>
            </a:xfrm>
            <a:custGeom>
              <a:avLst/>
              <a:gdLst>
                <a:gd name="T0" fmla="*/ 0 w 11"/>
                <a:gd name="T1" fmla="*/ 2147483647 h 5"/>
                <a:gd name="T2" fmla="*/ 2147483647 w 11"/>
                <a:gd name="T3" fmla="*/ 0 h 5"/>
                <a:gd name="T4" fmla="*/ 2147483647 w 11"/>
                <a:gd name="T5" fmla="*/ 0 h 5"/>
                <a:gd name="T6" fmla="*/ 0 w 11"/>
                <a:gd name="T7" fmla="*/ 2147483647 h 5"/>
                <a:gd name="T8" fmla="*/ 0 60000 65536"/>
                <a:gd name="T9" fmla="*/ 0 60000 65536"/>
                <a:gd name="T10" fmla="*/ 0 60000 65536"/>
                <a:gd name="T11" fmla="*/ 0 60000 65536"/>
                <a:gd name="T12" fmla="*/ 0 w 11"/>
                <a:gd name="T13" fmla="*/ 0 h 5"/>
                <a:gd name="T14" fmla="*/ 11 w 11"/>
                <a:gd name="T15" fmla="*/ 5 h 5"/>
              </a:gdLst>
              <a:ahLst/>
              <a:cxnLst>
                <a:cxn ang="T8">
                  <a:pos x="T0" y="T1"/>
                </a:cxn>
                <a:cxn ang="T9">
                  <a:pos x="T2" y="T3"/>
                </a:cxn>
                <a:cxn ang="T10">
                  <a:pos x="T4" y="T5"/>
                </a:cxn>
                <a:cxn ang="T11">
                  <a:pos x="T6" y="T7"/>
                </a:cxn>
              </a:cxnLst>
              <a:rect l="T12" t="T13" r="T14" b="T15"/>
              <a:pathLst>
                <a:path w="11" h="5">
                  <a:moveTo>
                    <a:pt x="0" y="5"/>
                  </a:moveTo>
                  <a:lnTo>
                    <a:pt x="5" y="0"/>
                  </a:lnTo>
                  <a:lnTo>
                    <a:pt x="11" y="0"/>
                  </a:lnTo>
                  <a:lnTo>
                    <a:pt x="0" y="5"/>
                  </a:lnTo>
                  <a:close/>
                </a:path>
              </a:pathLst>
            </a:custGeom>
            <a:solidFill>
              <a:srgbClr val="000000"/>
            </a:solidFill>
            <a:ln w="9525">
              <a:noFill/>
              <a:round/>
              <a:headEnd/>
              <a:tailEnd/>
            </a:ln>
          </p:spPr>
          <p:txBody>
            <a:bodyPr/>
            <a:lstStyle/>
            <a:p>
              <a:endParaRPr lang="en-US"/>
            </a:p>
          </p:txBody>
        </p:sp>
        <p:sp>
          <p:nvSpPr>
            <p:cNvPr id="208076" name="Rectangle 193"/>
            <p:cNvSpPr>
              <a:spLocks noChangeArrowheads="1"/>
            </p:cNvSpPr>
            <p:nvPr/>
          </p:nvSpPr>
          <p:spPr bwMode="auto">
            <a:xfrm>
              <a:off x="2581275" y="4838700"/>
              <a:ext cx="9525" cy="12700"/>
            </a:xfrm>
            <a:prstGeom prst="rect">
              <a:avLst/>
            </a:prstGeom>
            <a:solidFill>
              <a:srgbClr val="000000"/>
            </a:solidFill>
            <a:ln w="9525">
              <a:noFill/>
              <a:miter lim="800000"/>
              <a:headEnd/>
              <a:tailEnd/>
            </a:ln>
          </p:spPr>
          <p:txBody>
            <a:bodyPr/>
            <a:lstStyle/>
            <a:p>
              <a:endParaRPr lang="en-US">
                <a:latin typeface="Times New Roman" pitchFamily="18" charset="0"/>
                <a:cs typeface="Times New Roman" pitchFamily="18" charset="0"/>
              </a:endParaRPr>
            </a:p>
          </p:txBody>
        </p:sp>
        <p:sp>
          <p:nvSpPr>
            <p:cNvPr id="208077" name="Freeform 194"/>
            <p:cNvSpPr>
              <a:spLocks/>
            </p:cNvSpPr>
            <p:nvPr/>
          </p:nvSpPr>
          <p:spPr bwMode="auto">
            <a:xfrm>
              <a:off x="2624138" y="4829175"/>
              <a:ext cx="11112" cy="14288"/>
            </a:xfrm>
            <a:custGeom>
              <a:avLst/>
              <a:gdLst>
                <a:gd name="T0" fmla="*/ 2147483647 w 30"/>
                <a:gd name="T1" fmla="*/ 0 h 34"/>
                <a:gd name="T2" fmla="*/ 2147483647 w 30"/>
                <a:gd name="T3" fmla="*/ 2147483647 h 34"/>
                <a:gd name="T4" fmla="*/ 0 w 30"/>
                <a:gd name="T5" fmla="*/ 2147483647 h 34"/>
                <a:gd name="T6" fmla="*/ 2147483647 w 30"/>
                <a:gd name="T7" fmla="*/ 2147483647 h 34"/>
                <a:gd name="T8" fmla="*/ 2147483647 w 30"/>
                <a:gd name="T9" fmla="*/ 2147483647 h 34"/>
                <a:gd name="T10" fmla="*/ 2147483647 w 30"/>
                <a:gd name="T11" fmla="*/ 0 h 34"/>
                <a:gd name="T12" fmla="*/ 0 60000 65536"/>
                <a:gd name="T13" fmla="*/ 0 60000 65536"/>
                <a:gd name="T14" fmla="*/ 0 60000 65536"/>
                <a:gd name="T15" fmla="*/ 0 60000 65536"/>
                <a:gd name="T16" fmla="*/ 0 60000 65536"/>
                <a:gd name="T17" fmla="*/ 0 60000 65536"/>
                <a:gd name="T18" fmla="*/ 0 w 30"/>
                <a:gd name="T19" fmla="*/ 0 h 34"/>
                <a:gd name="T20" fmla="*/ 30 w 30"/>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0" h="34">
                  <a:moveTo>
                    <a:pt x="18" y="0"/>
                  </a:moveTo>
                  <a:lnTo>
                    <a:pt x="7" y="5"/>
                  </a:lnTo>
                  <a:lnTo>
                    <a:pt x="0" y="12"/>
                  </a:lnTo>
                  <a:lnTo>
                    <a:pt x="22" y="34"/>
                  </a:lnTo>
                  <a:lnTo>
                    <a:pt x="30" y="27"/>
                  </a:lnTo>
                  <a:lnTo>
                    <a:pt x="18" y="0"/>
                  </a:lnTo>
                  <a:close/>
                </a:path>
              </a:pathLst>
            </a:custGeom>
            <a:solidFill>
              <a:srgbClr val="000000"/>
            </a:solidFill>
            <a:ln w="9525">
              <a:noFill/>
              <a:round/>
              <a:headEnd/>
              <a:tailEnd/>
            </a:ln>
          </p:spPr>
          <p:txBody>
            <a:bodyPr/>
            <a:lstStyle/>
            <a:p>
              <a:endParaRPr lang="en-US"/>
            </a:p>
          </p:txBody>
        </p:sp>
        <p:sp>
          <p:nvSpPr>
            <p:cNvPr id="208078" name="Freeform 195"/>
            <p:cNvSpPr>
              <a:spLocks/>
            </p:cNvSpPr>
            <p:nvPr/>
          </p:nvSpPr>
          <p:spPr bwMode="auto">
            <a:xfrm>
              <a:off x="2627313" y="4829175"/>
              <a:ext cx="4762" cy="1588"/>
            </a:xfrm>
            <a:custGeom>
              <a:avLst/>
              <a:gdLst>
                <a:gd name="T0" fmla="*/ 0 w 11"/>
                <a:gd name="T1" fmla="*/ 2147483647 h 5"/>
                <a:gd name="T2" fmla="*/ 2147483647 w 11"/>
                <a:gd name="T3" fmla="*/ 0 h 5"/>
                <a:gd name="T4" fmla="*/ 2147483647 w 11"/>
                <a:gd name="T5" fmla="*/ 0 h 5"/>
                <a:gd name="T6" fmla="*/ 0 w 11"/>
                <a:gd name="T7" fmla="*/ 2147483647 h 5"/>
                <a:gd name="T8" fmla="*/ 0 60000 65536"/>
                <a:gd name="T9" fmla="*/ 0 60000 65536"/>
                <a:gd name="T10" fmla="*/ 0 60000 65536"/>
                <a:gd name="T11" fmla="*/ 0 60000 65536"/>
                <a:gd name="T12" fmla="*/ 0 w 11"/>
                <a:gd name="T13" fmla="*/ 0 h 5"/>
                <a:gd name="T14" fmla="*/ 11 w 11"/>
                <a:gd name="T15" fmla="*/ 5 h 5"/>
              </a:gdLst>
              <a:ahLst/>
              <a:cxnLst>
                <a:cxn ang="T8">
                  <a:pos x="T0" y="T1"/>
                </a:cxn>
                <a:cxn ang="T9">
                  <a:pos x="T2" y="T3"/>
                </a:cxn>
                <a:cxn ang="T10">
                  <a:pos x="T4" y="T5"/>
                </a:cxn>
                <a:cxn ang="T11">
                  <a:pos x="T6" y="T7"/>
                </a:cxn>
              </a:cxnLst>
              <a:rect l="T12" t="T13" r="T14" b="T15"/>
              <a:pathLst>
                <a:path w="11" h="5">
                  <a:moveTo>
                    <a:pt x="0" y="5"/>
                  </a:moveTo>
                  <a:lnTo>
                    <a:pt x="5" y="0"/>
                  </a:lnTo>
                  <a:lnTo>
                    <a:pt x="11" y="0"/>
                  </a:lnTo>
                  <a:lnTo>
                    <a:pt x="0" y="5"/>
                  </a:lnTo>
                  <a:close/>
                </a:path>
              </a:pathLst>
            </a:custGeom>
            <a:solidFill>
              <a:srgbClr val="000000"/>
            </a:solidFill>
            <a:ln w="9525">
              <a:noFill/>
              <a:round/>
              <a:headEnd/>
              <a:tailEnd/>
            </a:ln>
          </p:spPr>
          <p:txBody>
            <a:bodyPr/>
            <a:lstStyle/>
            <a:p>
              <a:endParaRPr lang="en-US"/>
            </a:p>
          </p:txBody>
        </p:sp>
        <p:sp>
          <p:nvSpPr>
            <p:cNvPr id="208079" name="Freeform 196"/>
            <p:cNvSpPr>
              <a:spLocks/>
            </p:cNvSpPr>
            <p:nvPr/>
          </p:nvSpPr>
          <p:spPr bwMode="auto">
            <a:xfrm>
              <a:off x="2632075" y="4829175"/>
              <a:ext cx="20638" cy="12700"/>
            </a:xfrm>
            <a:custGeom>
              <a:avLst/>
              <a:gdLst>
                <a:gd name="T0" fmla="*/ 2147483647 w 52"/>
                <a:gd name="T1" fmla="*/ 2147483647 h 32"/>
                <a:gd name="T2" fmla="*/ 2147483647 w 52"/>
                <a:gd name="T3" fmla="*/ 0 h 32"/>
                <a:gd name="T4" fmla="*/ 0 w 52"/>
                <a:gd name="T5" fmla="*/ 0 h 32"/>
                <a:gd name="T6" fmla="*/ 0 w 52"/>
                <a:gd name="T7" fmla="*/ 2147483647 h 32"/>
                <a:gd name="T8" fmla="*/ 2147483647 w 52"/>
                <a:gd name="T9" fmla="*/ 2147483647 h 32"/>
                <a:gd name="T10" fmla="*/ 2147483647 w 52"/>
                <a:gd name="T11" fmla="*/ 2147483647 h 32"/>
                <a:gd name="T12" fmla="*/ 0 60000 65536"/>
                <a:gd name="T13" fmla="*/ 0 60000 65536"/>
                <a:gd name="T14" fmla="*/ 0 60000 65536"/>
                <a:gd name="T15" fmla="*/ 0 60000 65536"/>
                <a:gd name="T16" fmla="*/ 0 60000 65536"/>
                <a:gd name="T17" fmla="*/ 0 60000 65536"/>
                <a:gd name="T18" fmla="*/ 0 w 52"/>
                <a:gd name="T19" fmla="*/ 0 h 32"/>
                <a:gd name="T20" fmla="*/ 52 w 5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52" h="32">
                  <a:moveTo>
                    <a:pt x="52" y="27"/>
                  </a:moveTo>
                  <a:lnTo>
                    <a:pt x="41" y="0"/>
                  </a:lnTo>
                  <a:lnTo>
                    <a:pt x="0" y="0"/>
                  </a:lnTo>
                  <a:lnTo>
                    <a:pt x="0" y="32"/>
                  </a:lnTo>
                  <a:lnTo>
                    <a:pt x="41" y="32"/>
                  </a:lnTo>
                  <a:lnTo>
                    <a:pt x="52" y="27"/>
                  </a:lnTo>
                  <a:close/>
                </a:path>
              </a:pathLst>
            </a:custGeom>
            <a:solidFill>
              <a:srgbClr val="000000"/>
            </a:solidFill>
            <a:ln w="9525">
              <a:noFill/>
              <a:round/>
              <a:headEnd/>
              <a:tailEnd/>
            </a:ln>
          </p:spPr>
          <p:txBody>
            <a:bodyPr/>
            <a:lstStyle/>
            <a:p>
              <a:endParaRPr lang="en-US"/>
            </a:p>
          </p:txBody>
        </p:sp>
        <p:sp>
          <p:nvSpPr>
            <p:cNvPr id="208080" name="Freeform 197"/>
            <p:cNvSpPr>
              <a:spLocks/>
            </p:cNvSpPr>
            <p:nvPr/>
          </p:nvSpPr>
          <p:spPr bwMode="auto">
            <a:xfrm>
              <a:off x="2647950" y="4840288"/>
              <a:ext cx="4763" cy="1587"/>
            </a:xfrm>
            <a:custGeom>
              <a:avLst/>
              <a:gdLst>
                <a:gd name="T0" fmla="*/ 2147483647 w 11"/>
                <a:gd name="T1" fmla="*/ 0 h 5"/>
                <a:gd name="T2" fmla="*/ 2147483647 w 11"/>
                <a:gd name="T3" fmla="*/ 2147483647 h 5"/>
                <a:gd name="T4" fmla="*/ 0 w 11"/>
                <a:gd name="T5" fmla="*/ 2147483647 h 5"/>
                <a:gd name="T6" fmla="*/ 2147483647 w 11"/>
                <a:gd name="T7" fmla="*/ 0 h 5"/>
                <a:gd name="T8" fmla="*/ 0 60000 65536"/>
                <a:gd name="T9" fmla="*/ 0 60000 65536"/>
                <a:gd name="T10" fmla="*/ 0 60000 65536"/>
                <a:gd name="T11" fmla="*/ 0 60000 65536"/>
                <a:gd name="T12" fmla="*/ 0 w 11"/>
                <a:gd name="T13" fmla="*/ 0 h 5"/>
                <a:gd name="T14" fmla="*/ 11 w 11"/>
                <a:gd name="T15" fmla="*/ 5 h 5"/>
              </a:gdLst>
              <a:ahLst/>
              <a:cxnLst>
                <a:cxn ang="T8">
                  <a:pos x="T0" y="T1"/>
                </a:cxn>
                <a:cxn ang="T9">
                  <a:pos x="T2" y="T3"/>
                </a:cxn>
                <a:cxn ang="T10">
                  <a:pos x="T4" y="T5"/>
                </a:cxn>
                <a:cxn ang="T11">
                  <a:pos x="T6" y="T7"/>
                </a:cxn>
              </a:cxnLst>
              <a:rect l="T12" t="T13" r="T14" b="T15"/>
              <a:pathLst>
                <a:path w="11" h="5">
                  <a:moveTo>
                    <a:pt x="11" y="0"/>
                  </a:moveTo>
                  <a:lnTo>
                    <a:pt x="6" y="5"/>
                  </a:lnTo>
                  <a:lnTo>
                    <a:pt x="0" y="5"/>
                  </a:lnTo>
                  <a:lnTo>
                    <a:pt x="11" y="0"/>
                  </a:lnTo>
                  <a:close/>
                </a:path>
              </a:pathLst>
            </a:custGeom>
            <a:solidFill>
              <a:srgbClr val="000000"/>
            </a:solidFill>
            <a:ln w="9525">
              <a:noFill/>
              <a:round/>
              <a:headEnd/>
              <a:tailEnd/>
            </a:ln>
          </p:spPr>
          <p:txBody>
            <a:bodyPr/>
            <a:lstStyle/>
            <a:p>
              <a:endParaRPr lang="en-US"/>
            </a:p>
          </p:txBody>
        </p:sp>
        <p:sp>
          <p:nvSpPr>
            <p:cNvPr id="208081" name="Freeform 198"/>
            <p:cNvSpPr>
              <a:spLocks/>
            </p:cNvSpPr>
            <p:nvPr/>
          </p:nvSpPr>
          <p:spPr bwMode="auto">
            <a:xfrm>
              <a:off x="2643188" y="4826000"/>
              <a:ext cx="11112" cy="14288"/>
            </a:xfrm>
            <a:custGeom>
              <a:avLst/>
              <a:gdLst>
                <a:gd name="T0" fmla="*/ 2147483647 w 31"/>
                <a:gd name="T1" fmla="*/ 0 h 36"/>
                <a:gd name="T2" fmla="*/ 2147483647 w 31"/>
                <a:gd name="T3" fmla="*/ 2147483647 h 36"/>
                <a:gd name="T4" fmla="*/ 0 w 31"/>
                <a:gd name="T5" fmla="*/ 2147483647 h 36"/>
                <a:gd name="T6" fmla="*/ 2147483647 w 31"/>
                <a:gd name="T7" fmla="*/ 2147483647 h 36"/>
                <a:gd name="T8" fmla="*/ 2147483647 w 31"/>
                <a:gd name="T9" fmla="*/ 2147483647 h 36"/>
                <a:gd name="T10" fmla="*/ 2147483647 w 31"/>
                <a:gd name="T11" fmla="*/ 0 h 36"/>
                <a:gd name="T12" fmla="*/ 0 60000 65536"/>
                <a:gd name="T13" fmla="*/ 0 60000 65536"/>
                <a:gd name="T14" fmla="*/ 0 60000 65536"/>
                <a:gd name="T15" fmla="*/ 0 60000 65536"/>
                <a:gd name="T16" fmla="*/ 0 60000 65536"/>
                <a:gd name="T17" fmla="*/ 0 60000 65536"/>
                <a:gd name="T18" fmla="*/ 0 w 31"/>
                <a:gd name="T19" fmla="*/ 0 h 36"/>
                <a:gd name="T20" fmla="*/ 31 w 31"/>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1" h="36">
                  <a:moveTo>
                    <a:pt x="20" y="0"/>
                  </a:moveTo>
                  <a:lnTo>
                    <a:pt x="8" y="5"/>
                  </a:lnTo>
                  <a:lnTo>
                    <a:pt x="0" y="14"/>
                  </a:lnTo>
                  <a:lnTo>
                    <a:pt x="23" y="36"/>
                  </a:lnTo>
                  <a:lnTo>
                    <a:pt x="31" y="29"/>
                  </a:lnTo>
                  <a:lnTo>
                    <a:pt x="20" y="0"/>
                  </a:lnTo>
                  <a:close/>
                </a:path>
              </a:pathLst>
            </a:custGeom>
            <a:solidFill>
              <a:srgbClr val="000000"/>
            </a:solidFill>
            <a:ln w="9525">
              <a:noFill/>
              <a:round/>
              <a:headEnd/>
              <a:tailEnd/>
            </a:ln>
          </p:spPr>
          <p:txBody>
            <a:bodyPr/>
            <a:lstStyle/>
            <a:p>
              <a:endParaRPr lang="en-US"/>
            </a:p>
          </p:txBody>
        </p:sp>
        <p:sp>
          <p:nvSpPr>
            <p:cNvPr id="208082" name="Freeform 199"/>
            <p:cNvSpPr>
              <a:spLocks/>
            </p:cNvSpPr>
            <p:nvPr/>
          </p:nvSpPr>
          <p:spPr bwMode="auto">
            <a:xfrm>
              <a:off x="2646363" y="4826000"/>
              <a:ext cx="4762" cy="1588"/>
            </a:xfrm>
            <a:custGeom>
              <a:avLst/>
              <a:gdLst>
                <a:gd name="T0" fmla="*/ 0 w 12"/>
                <a:gd name="T1" fmla="*/ 2147483647 h 5"/>
                <a:gd name="T2" fmla="*/ 2147483647 w 12"/>
                <a:gd name="T3" fmla="*/ 0 h 5"/>
                <a:gd name="T4" fmla="*/ 2147483647 w 12"/>
                <a:gd name="T5" fmla="*/ 0 h 5"/>
                <a:gd name="T6" fmla="*/ 0 w 12"/>
                <a:gd name="T7" fmla="*/ 2147483647 h 5"/>
                <a:gd name="T8" fmla="*/ 0 60000 65536"/>
                <a:gd name="T9" fmla="*/ 0 60000 65536"/>
                <a:gd name="T10" fmla="*/ 0 60000 65536"/>
                <a:gd name="T11" fmla="*/ 0 60000 65536"/>
                <a:gd name="T12" fmla="*/ 0 w 12"/>
                <a:gd name="T13" fmla="*/ 0 h 5"/>
                <a:gd name="T14" fmla="*/ 12 w 12"/>
                <a:gd name="T15" fmla="*/ 5 h 5"/>
              </a:gdLst>
              <a:ahLst/>
              <a:cxnLst>
                <a:cxn ang="T8">
                  <a:pos x="T0" y="T1"/>
                </a:cxn>
                <a:cxn ang="T9">
                  <a:pos x="T2" y="T3"/>
                </a:cxn>
                <a:cxn ang="T10">
                  <a:pos x="T4" y="T5"/>
                </a:cxn>
                <a:cxn ang="T11">
                  <a:pos x="T6" y="T7"/>
                </a:cxn>
              </a:cxnLst>
              <a:rect l="T12" t="T13" r="T14" b="T15"/>
              <a:pathLst>
                <a:path w="12" h="5">
                  <a:moveTo>
                    <a:pt x="0" y="5"/>
                  </a:moveTo>
                  <a:lnTo>
                    <a:pt x="5" y="0"/>
                  </a:lnTo>
                  <a:lnTo>
                    <a:pt x="12" y="0"/>
                  </a:lnTo>
                  <a:lnTo>
                    <a:pt x="0" y="5"/>
                  </a:lnTo>
                  <a:close/>
                </a:path>
              </a:pathLst>
            </a:custGeom>
            <a:solidFill>
              <a:srgbClr val="000000"/>
            </a:solidFill>
            <a:ln w="9525">
              <a:noFill/>
              <a:round/>
              <a:headEnd/>
              <a:tailEnd/>
            </a:ln>
          </p:spPr>
          <p:txBody>
            <a:bodyPr/>
            <a:lstStyle/>
            <a:p>
              <a:endParaRPr lang="en-US"/>
            </a:p>
          </p:txBody>
        </p:sp>
        <p:sp>
          <p:nvSpPr>
            <p:cNvPr id="208083" name="Freeform 200"/>
            <p:cNvSpPr>
              <a:spLocks/>
            </p:cNvSpPr>
            <p:nvPr/>
          </p:nvSpPr>
          <p:spPr bwMode="auto">
            <a:xfrm>
              <a:off x="2651125" y="4826000"/>
              <a:ext cx="14288" cy="12700"/>
            </a:xfrm>
            <a:custGeom>
              <a:avLst/>
              <a:gdLst>
                <a:gd name="T0" fmla="*/ 2147483647 w 39"/>
                <a:gd name="T1" fmla="*/ 2147483647 h 32"/>
                <a:gd name="T2" fmla="*/ 2147483647 w 39"/>
                <a:gd name="T3" fmla="*/ 0 h 32"/>
                <a:gd name="T4" fmla="*/ 0 w 39"/>
                <a:gd name="T5" fmla="*/ 0 h 32"/>
                <a:gd name="T6" fmla="*/ 0 w 39"/>
                <a:gd name="T7" fmla="*/ 2147483647 h 32"/>
                <a:gd name="T8" fmla="*/ 2147483647 w 39"/>
                <a:gd name="T9" fmla="*/ 2147483647 h 32"/>
                <a:gd name="T10" fmla="*/ 2147483647 w 39"/>
                <a:gd name="T11" fmla="*/ 2147483647 h 32"/>
                <a:gd name="T12" fmla="*/ 0 60000 65536"/>
                <a:gd name="T13" fmla="*/ 0 60000 65536"/>
                <a:gd name="T14" fmla="*/ 0 60000 65536"/>
                <a:gd name="T15" fmla="*/ 0 60000 65536"/>
                <a:gd name="T16" fmla="*/ 0 60000 65536"/>
                <a:gd name="T17" fmla="*/ 0 60000 65536"/>
                <a:gd name="T18" fmla="*/ 0 w 39"/>
                <a:gd name="T19" fmla="*/ 0 h 32"/>
                <a:gd name="T20" fmla="*/ 39 w 39"/>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9" h="32">
                  <a:moveTo>
                    <a:pt x="39" y="31"/>
                  </a:moveTo>
                  <a:lnTo>
                    <a:pt x="32" y="0"/>
                  </a:lnTo>
                  <a:lnTo>
                    <a:pt x="0" y="0"/>
                  </a:lnTo>
                  <a:lnTo>
                    <a:pt x="0" y="32"/>
                  </a:lnTo>
                  <a:lnTo>
                    <a:pt x="32" y="32"/>
                  </a:lnTo>
                  <a:lnTo>
                    <a:pt x="39" y="31"/>
                  </a:lnTo>
                  <a:close/>
                </a:path>
              </a:pathLst>
            </a:custGeom>
            <a:solidFill>
              <a:srgbClr val="000000"/>
            </a:solidFill>
            <a:ln w="9525">
              <a:noFill/>
              <a:round/>
              <a:headEnd/>
              <a:tailEnd/>
            </a:ln>
          </p:spPr>
          <p:txBody>
            <a:bodyPr/>
            <a:lstStyle/>
            <a:p>
              <a:endParaRPr lang="en-US"/>
            </a:p>
          </p:txBody>
        </p:sp>
        <p:sp>
          <p:nvSpPr>
            <p:cNvPr id="208084" name="Freeform 201"/>
            <p:cNvSpPr>
              <a:spLocks/>
            </p:cNvSpPr>
            <p:nvPr/>
          </p:nvSpPr>
          <p:spPr bwMode="auto">
            <a:xfrm>
              <a:off x="2663825" y="4838700"/>
              <a:ext cx="1588" cy="1588"/>
            </a:xfrm>
            <a:custGeom>
              <a:avLst/>
              <a:gdLst>
                <a:gd name="T0" fmla="*/ 2147483647 w 7"/>
                <a:gd name="T1" fmla="*/ 0 h 1"/>
                <a:gd name="T2" fmla="*/ 2147483647 w 7"/>
                <a:gd name="T3" fmla="*/ 2147483647 h 1"/>
                <a:gd name="T4" fmla="*/ 0 w 7"/>
                <a:gd name="T5" fmla="*/ 2147483647 h 1"/>
                <a:gd name="T6" fmla="*/ 2147483647 w 7"/>
                <a:gd name="T7" fmla="*/ 0 h 1"/>
                <a:gd name="T8" fmla="*/ 0 60000 65536"/>
                <a:gd name="T9" fmla="*/ 0 60000 65536"/>
                <a:gd name="T10" fmla="*/ 0 60000 65536"/>
                <a:gd name="T11" fmla="*/ 0 60000 65536"/>
                <a:gd name="T12" fmla="*/ 0 w 7"/>
                <a:gd name="T13" fmla="*/ 0 h 1"/>
                <a:gd name="T14" fmla="*/ 7 w 7"/>
                <a:gd name="T15" fmla="*/ 1 h 1"/>
              </a:gdLst>
              <a:ahLst/>
              <a:cxnLst>
                <a:cxn ang="T8">
                  <a:pos x="T0" y="T1"/>
                </a:cxn>
                <a:cxn ang="T9">
                  <a:pos x="T2" y="T3"/>
                </a:cxn>
                <a:cxn ang="T10">
                  <a:pos x="T4" y="T5"/>
                </a:cxn>
                <a:cxn ang="T11">
                  <a:pos x="T6" y="T7"/>
                </a:cxn>
              </a:cxnLst>
              <a:rect l="T12" t="T13" r="T14" b="T15"/>
              <a:pathLst>
                <a:path w="7" h="1">
                  <a:moveTo>
                    <a:pt x="7" y="0"/>
                  </a:moveTo>
                  <a:lnTo>
                    <a:pt x="3" y="1"/>
                  </a:lnTo>
                  <a:lnTo>
                    <a:pt x="0" y="1"/>
                  </a:lnTo>
                  <a:lnTo>
                    <a:pt x="7" y="0"/>
                  </a:lnTo>
                  <a:close/>
                </a:path>
              </a:pathLst>
            </a:custGeom>
            <a:solidFill>
              <a:srgbClr val="000000"/>
            </a:solidFill>
            <a:ln w="9525">
              <a:noFill/>
              <a:round/>
              <a:headEnd/>
              <a:tailEnd/>
            </a:ln>
          </p:spPr>
          <p:txBody>
            <a:bodyPr/>
            <a:lstStyle/>
            <a:p>
              <a:endParaRPr lang="en-US"/>
            </a:p>
          </p:txBody>
        </p:sp>
        <p:sp>
          <p:nvSpPr>
            <p:cNvPr id="208085" name="Freeform 202"/>
            <p:cNvSpPr>
              <a:spLocks/>
            </p:cNvSpPr>
            <p:nvPr/>
          </p:nvSpPr>
          <p:spPr bwMode="auto">
            <a:xfrm>
              <a:off x="2660650" y="4826000"/>
              <a:ext cx="7938" cy="12700"/>
            </a:xfrm>
            <a:custGeom>
              <a:avLst/>
              <a:gdLst>
                <a:gd name="T0" fmla="*/ 2147483647 w 20"/>
                <a:gd name="T1" fmla="*/ 0 h 31"/>
                <a:gd name="T2" fmla="*/ 2147483647 w 20"/>
                <a:gd name="T3" fmla="*/ 2147483647 h 31"/>
                <a:gd name="T4" fmla="*/ 2147483647 w 20"/>
                <a:gd name="T5" fmla="*/ 2147483647 h 31"/>
                <a:gd name="T6" fmla="*/ 0 w 20"/>
                <a:gd name="T7" fmla="*/ 2147483647 h 31"/>
                <a:gd name="T8" fmla="*/ 2147483647 w 20"/>
                <a:gd name="T9" fmla="*/ 0 h 31"/>
                <a:gd name="T10" fmla="*/ 0 60000 65536"/>
                <a:gd name="T11" fmla="*/ 0 60000 65536"/>
                <a:gd name="T12" fmla="*/ 0 60000 65536"/>
                <a:gd name="T13" fmla="*/ 0 60000 65536"/>
                <a:gd name="T14" fmla="*/ 0 60000 65536"/>
                <a:gd name="T15" fmla="*/ 0 w 20"/>
                <a:gd name="T16" fmla="*/ 0 h 31"/>
                <a:gd name="T17" fmla="*/ 20 w 20"/>
                <a:gd name="T18" fmla="*/ 31 h 31"/>
              </a:gdLst>
              <a:ahLst/>
              <a:cxnLst>
                <a:cxn ang="T10">
                  <a:pos x="T0" y="T1"/>
                </a:cxn>
                <a:cxn ang="T11">
                  <a:pos x="T2" y="T3"/>
                </a:cxn>
                <a:cxn ang="T12">
                  <a:pos x="T4" y="T5"/>
                </a:cxn>
                <a:cxn ang="T13">
                  <a:pos x="T6" y="T7"/>
                </a:cxn>
                <a:cxn ang="T14">
                  <a:pos x="T8" y="T9"/>
                </a:cxn>
              </a:cxnLst>
              <a:rect l="T15" t="T16" r="T17" b="T18"/>
              <a:pathLst>
                <a:path w="20" h="31">
                  <a:moveTo>
                    <a:pt x="6" y="0"/>
                  </a:moveTo>
                  <a:lnTo>
                    <a:pt x="20" y="29"/>
                  </a:lnTo>
                  <a:lnTo>
                    <a:pt x="15" y="31"/>
                  </a:lnTo>
                  <a:lnTo>
                    <a:pt x="0" y="3"/>
                  </a:lnTo>
                  <a:lnTo>
                    <a:pt x="6" y="0"/>
                  </a:lnTo>
                  <a:close/>
                </a:path>
              </a:pathLst>
            </a:custGeom>
            <a:solidFill>
              <a:srgbClr val="000000"/>
            </a:solidFill>
            <a:ln w="9525">
              <a:noFill/>
              <a:round/>
              <a:headEnd/>
              <a:tailEnd/>
            </a:ln>
          </p:spPr>
          <p:txBody>
            <a:bodyPr/>
            <a:lstStyle/>
            <a:p>
              <a:endParaRPr lang="en-US"/>
            </a:p>
          </p:txBody>
        </p:sp>
        <p:sp>
          <p:nvSpPr>
            <p:cNvPr id="208086" name="Freeform 203"/>
            <p:cNvSpPr>
              <a:spLocks/>
            </p:cNvSpPr>
            <p:nvPr/>
          </p:nvSpPr>
          <p:spPr bwMode="auto">
            <a:xfrm>
              <a:off x="2701925" y="4816475"/>
              <a:ext cx="4763" cy="12700"/>
            </a:xfrm>
            <a:custGeom>
              <a:avLst/>
              <a:gdLst>
                <a:gd name="T0" fmla="*/ 2147483647 w 13"/>
                <a:gd name="T1" fmla="*/ 2147483647 h 32"/>
                <a:gd name="T2" fmla="*/ 2147483647 w 13"/>
                <a:gd name="T3" fmla="*/ 0 h 32"/>
                <a:gd name="T4" fmla="*/ 0 w 13"/>
                <a:gd name="T5" fmla="*/ 0 h 32"/>
                <a:gd name="T6" fmla="*/ 0 w 13"/>
                <a:gd name="T7" fmla="*/ 2147483647 h 32"/>
                <a:gd name="T8" fmla="*/ 2147483647 w 13"/>
                <a:gd name="T9" fmla="*/ 2147483647 h 32"/>
                <a:gd name="T10" fmla="*/ 2147483647 w 13"/>
                <a:gd name="T11" fmla="*/ 2147483647 h 32"/>
                <a:gd name="T12" fmla="*/ 0 60000 65536"/>
                <a:gd name="T13" fmla="*/ 0 60000 65536"/>
                <a:gd name="T14" fmla="*/ 0 60000 65536"/>
                <a:gd name="T15" fmla="*/ 0 60000 65536"/>
                <a:gd name="T16" fmla="*/ 0 60000 65536"/>
                <a:gd name="T17" fmla="*/ 0 60000 65536"/>
                <a:gd name="T18" fmla="*/ 0 w 13"/>
                <a:gd name="T19" fmla="*/ 0 h 32"/>
                <a:gd name="T20" fmla="*/ 13 w 13"/>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13" h="32">
                  <a:moveTo>
                    <a:pt x="13" y="31"/>
                  </a:moveTo>
                  <a:lnTo>
                    <a:pt x="6" y="0"/>
                  </a:lnTo>
                  <a:lnTo>
                    <a:pt x="0" y="0"/>
                  </a:lnTo>
                  <a:lnTo>
                    <a:pt x="0" y="32"/>
                  </a:lnTo>
                  <a:lnTo>
                    <a:pt x="6" y="32"/>
                  </a:lnTo>
                  <a:lnTo>
                    <a:pt x="13" y="31"/>
                  </a:lnTo>
                  <a:close/>
                </a:path>
              </a:pathLst>
            </a:custGeom>
            <a:solidFill>
              <a:srgbClr val="000000"/>
            </a:solidFill>
            <a:ln w="9525">
              <a:noFill/>
              <a:round/>
              <a:headEnd/>
              <a:tailEnd/>
            </a:ln>
          </p:spPr>
          <p:txBody>
            <a:bodyPr/>
            <a:lstStyle/>
            <a:p>
              <a:endParaRPr lang="en-US"/>
            </a:p>
          </p:txBody>
        </p:sp>
        <p:sp>
          <p:nvSpPr>
            <p:cNvPr id="208087" name="Freeform 204"/>
            <p:cNvSpPr>
              <a:spLocks/>
            </p:cNvSpPr>
            <p:nvPr/>
          </p:nvSpPr>
          <p:spPr bwMode="auto">
            <a:xfrm>
              <a:off x="2703513" y="4829175"/>
              <a:ext cx="3175" cy="1588"/>
            </a:xfrm>
            <a:custGeom>
              <a:avLst/>
              <a:gdLst>
                <a:gd name="T0" fmla="*/ 2147483647 w 7"/>
                <a:gd name="T1" fmla="*/ 0 h 1"/>
                <a:gd name="T2" fmla="*/ 2147483647 w 7"/>
                <a:gd name="T3" fmla="*/ 2147483647 h 1"/>
                <a:gd name="T4" fmla="*/ 0 w 7"/>
                <a:gd name="T5" fmla="*/ 2147483647 h 1"/>
                <a:gd name="T6" fmla="*/ 2147483647 w 7"/>
                <a:gd name="T7" fmla="*/ 0 h 1"/>
                <a:gd name="T8" fmla="*/ 0 60000 65536"/>
                <a:gd name="T9" fmla="*/ 0 60000 65536"/>
                <a:gd name="T10" fmla="*/ 0 60000 65536"/>
                <a:gd name="T11" fmla="*/ 0 60000 65536"/>
                <a:gd name="T12" fmla="*/ 0 w 7"/>
                <a:gd name="T13" fmla="*/ 0 h 1"/>
                <a:gd name="T14" fmla="*/ 7 w 7"/>
                <a:gd name="T15" fmla="*/ 1 h 1"/>
              </a:gdLst>
              <a:ahLst/>
              <a:cxnLst>
                <a:cxn ang="T8">
                  <a:pos x="T0" y="T1"/>
                </a:cxn>
                <a:cxn ang="T9">
                  <a:pos x="T2" y="T3"/>
                </a:cxn>
                <a:cxn ang="T10">
                  <a:pos x="T4" y="T5"/>
                </a:cxn>
                <a:cxn ang="T11">
                  <a:pos x="T6" y="T7"/>
                </a:cxn>
              </a:cxnLst>
              <a:rect l="T12" t="T13" r="T14" b="T15"/>
              <a:pathLst>
                <a:path w="7" h="1">
                  <a:moveTo>
                    <a:pt x="7" y="0"/>
                  </a:moveTo>
                  <a:lnTo>
                    <a:pt x="4" y="1"/>
                  </a:lnTo>
                  <a:lnTo>
                    <a:pt x="0" y="1"/>
                  </a:lnTo>
                  <a:lnTo>
                    <a:pt x="7" y="0"/>
                  </a:lnTo>
                  <a:close/>
                </a:path>
              </a:pathLst>
            </a:custGeom>
            <a:solidFill>
              <a:srgbClr val="000000"/>
            </a:solidFill>
            <a:ln w="9525">
              <a:noFill/>
              <a:round/>
              <a:headEnd/>
              <a:tailEnd/>
            </a:ln>
          </p:spPr>
          <p:txBody>
            <a:bodyPr/>
            <a:lstStyle/>
            <a:p>
              <a:endParaRPr lang="en-US"/>
            </a:p>
          </p:txBody>
        </p:sp>
        <p:sp>
          <p:nvSpPr>
            <p:cNvPr id="208088" name="Rectangle 60"/>
            <p:cNvSpPr>
              <a:spLocks noChangeArrowheads="1"/>
            </p:cNvSpPr>
            <p:nvPr/>
          </p:nvSpPr>
          <p:spPr bwMode="auto">
            <a:xfrm>
              <a:off x="1522413" y="6205538"/>
              <a:ext cx="115887" cy="27622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pitchFamily="18" charset="0"/>
                  <a:cs typeface="Times New Roman" pitchFamily="18" charset="0"/>
                </a:rPr>
                <a:t>0</a:t>
              </a:r>
              <a:endParaRPr lang="en-US">
                <a:latin typeface="Times New Roman" pitchFamily="18" charset="0"/>
                <a:cs typeface="Times New Roman" pitchFamily="18" charset="0"/>
              </a:endParaRPr>
            </a:p>
          </p:txBody>
        </p:sp>
        <p:sp>
          <p:nvSpPr>
            <p:cNvPr id="208089" name="Rectangle 60"/>
            <p:cNvSpPr>
              <a:spLocks noChangeArrowheads="1"/>
            </p:cNvSpPr>
            <p:nvPr/>
          </p:nvSpPr>
          <p:spPr bwMode="auto">
            <a:xfrm>
              <a:off x="2354263" y="6205538"/>
              <a:ext cx="288925" cy="27622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pitchFamily="18" charset="0"/>
                  <a:cs typeface="Times New Roman" pitchFamily="18" charset="0"/>
                </a:rPr>
                <a:t>0.2</a:t>
              </a:r>
              <a:endParaRPr lang="en-US">
                <a:latin typeface="Times New Roman" pitchFamily="18" charset="0"/>
                <a:cs typeface="Times New Roman" pitchFamily="18" charset="0"/>
              </a:endParaRPr>
            </a:p>
          </p:txBody>
        </p:sp>
        <p:sp>
          <p:nvSpPr>
            <p:cNvPr id="208090" name="Rectangle 60"/>
            <p:cNvSpPr>
              <a:spLocks noChangeArrowheads="1"/>
            </p:cNvSpPr>
            <p:nvPr/>
          </p:nvSpPr>
          <p:spPr bwMode="auto">
            <a:xfrm>
              <a:off x="3268663" y="6205538"/>
              <a:ext cx="288925" cy="27622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pitchFamily="18" charset="0"/>
                  <a:cs typeface="Times New Roman" pitchFamily="18" charset="0"/>
                </a:rPr>
                <a:t>0.4</a:t>
              </a:r>
              <a:endParaRPr lang="en-US">
                <a:latin typeface="Times New Roman" pitchFamily="18" charset="0"/>
                <a:cs typeface="Times New Roman" pitchFamily="18" charset="0"/>
              </a:endParaRPr>
            </a:p>
          </p:txBody>
        </p:sp>
        <p:sp>
          <p:nvSpPr>
            <p:cNvPr id="208091" name="Rectangle 60"/>
            <p:cNvSpPr>
              <a:spLocks noChangeArrowheads="1"/>
            </p:cNvSpPr>
            <p:nvPr/>
          </p:nvSpPr>
          <p:spPr bwMode="auto">
            <a:xfrm>
              <a:off x="4160838" y="6205538"/>
              <a:ext cx="288925" cy="27622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pitchFamily="18" charset="0"/>
                  <a:cs typeface="Times New Roman" pitchFamily="18" charset="0"/>
                </a:rPr>
                <a:t>0.6</a:t>
              </a:r>
              <a:endParaRPr lang="en-US">
                <a:latin typeface="Times New Roman" pitchFamily="18" charset="0"/>
                <a:cs typeface="Times New Roman" pitchFamily="18" charset="0"/>
              </a:endParaRPr>
            </a:p>
          </p:txBody>
        </p:sp>
        <p:sp>
          <p:nvSpPr>
            <p:cNvPr id="208092" name="Rectangle 60"/>
            <p:cNvSpPr>
              <a:spLocks noChangeArrowheads="1"/>
            </p:cNvSpPr>
            <p:nvPr/>
          </p:nvSpPr>
          <p:spPr bwMode="auto">
            <a:xfrm>
              <a:off x="5057775" y="6205538"/>
              <a:ext cx="288925" cy="27622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pitchFamily="18" charset="0"/>
                  <a:cs typeface="Times New Roman" pitchFamily="18" charset="0"/>
                </a:rPr>
                <a:t>0.8</a:t>
              </a:r>
              <a:endParaRPr lang="en-US">
                <a:latin typeface="Times New Roman" pitchFamily="18" charset="0"/>
                <a:cs typeface="Times New Roman" pitchFamily="18" charset="0"/>
              </a:endParaRPr>
            </a:p>
          </p:txBody>
        </p:sp>
        <p:grpSp>
          <p:nvGrpSpPr>
            <p:cNvPr id="208093" name="Group 406"/>
            <p:cNvGrpSpPr>
              <a:grpSpLocks/>
            </p:cNvGrpSpPr>
            <p:nvPr/>
          </p:nvGrpSpPr>
          <p:grpSpPr bwMode="auto">
            <a:xfrm>
              <a:off x="2701925" y="4441825"/>
              <a:ext cx="920750" cy="387350"/>
              <a:chOff x="1764" y="1975"/>
              <a:chExt cx="580" cy="244"/>
            </a:xfrm>
          </p:grpSpPr>
          <p:sp>
            <p:nvSpPr>
              <p:cNvPr id="208446" name="Freeform 206"/>
              <p:cNvSpPr>
                <a:spLocks/>
              </p:cNvSpPr>
              <p:nvPr/>
            </p:nvSpPr>
            <p:spPr bwMode="auto">
              <a:xfrm>
                <a:off x="1764" y="2209"/>
                <a:ext cx="7" cy="10"/>
              </a:xfrm>
              <a:custGeom>
                <a:avLst/>
                <a:gdLst>
                  <a:gd name="T0" fmla="*/ 0 w 29"/>
                  <a:gd name="T1" fmla="*/ 0 h 39"/>
                  <a:gd name="T2" fmla="*/ 0 w 29"/>
                  <a:gd name="T3" fmla="*/ 0 h 39"/>
                  <a:gd name="T4" fmla="*/ 0 w 29"/>
                  <a:gd name="T5" fmla="*/ 0 h 39"/>
                  <a:gd name="T6" fmla="*/ 0 w 29"/>
                  <a:gd name="T7" fmla="*/ 0 h 39"/>
                  <a:gd name="T8" fmla="*/ 0 w 29"/>
                  <a:gd name="T9" fmla="*/ 0 h 39"/>
                  <a:gd name="T10" fmla="*/ 0 w 29"/>
                  <a:gd name="T11" fmla="*/ 0 h 39"/>
                  <a:gd name="T12" fmla="*/ 0 60000 65536"/>
                  <a:gd name="T13" fmla="*/ 0 60000 65536"/>
                  <a:gd name="T14" fmla="*/ 0 60000 65536"/>
                  <a:gd name="T15" fmla="*/ 0 60000 65536"/>
                  <a:gd name="T16" fmla="*/ 0 60000 65536"/>
                  <a:gd name="T17" fmla="*/ 0 60000 65536"/>
                  <a:gd name="T18" fmla="*/ 0 w 29"/>
                  <a:gd name="T19" fmla="*/ 0 h 39"/>
                  <a:gd name="T20" fmla="*/ 29 w 29"/>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29" h="39">
                    <a:moveTo>
                      <a:pt x="22" y="0"/>
                    </a:moveTo>
                    <a:lnTo>
                      <a:pt x="16" y="2"/>
                    </a:lnTo>
                    <a:lnTo>
                      <a:pt x="0" y="9"/>
                    </a:lnTo>
                    <a:lnTo>
                      <a:pt x="13" y="39"/>
                    </a:lnTo>
                    <a:lnTo>
                      <a:pt x="29" y="30"/>
                    </a:lnTo>
                    <a:lnTo>
                      <a:pt x="22" y="0"/>
                    </a:lnTo>
                    <a:close/>
                  </a:path>
                </a:pathLst>
              </a:custGeom>
              <a:solidFill>
                <a:srgbClr val="000000"/>
              </a:solidFill>
              <a:ln w="9525">
                <a:noFill/>
                <a:round/>
                <a:headEnd/>
                <a:tailEnd/>
              </a:ln>
            </p:spPr>
            <p:txBody>
              <a:bodyPr/>
              <a:lstStyle/>
              <a:p>
                <a:endParaRPr lang="en-US"/>
              </a:p>
            </p:txBody>
          </p:sp>
          <p:sp>
            <p:nvSpPr>
              <p:cNvPr id="208447" name="Freeform 207"/>
              <p:cNvSpPr>
                <a:spLocks/>
              </p:cNvSpPr>
              <p:nvPr/>
            </p:nvSpPr>
            <p:spPr bwMode="auto">
              <a:xfrm>
                <a:off x="1768" y="2209"/>
                <a:ext cx="1" cy="1"/>
              </a:xfrm>
              <a:custGeom>
                <a:avLst/>
                <a:gdLst>
                  <a:gd name="T0" fmla="*/ 0 w 6"/>
                  <a:gd name="T1" fmla="*/ 1 h 2"/>
                  <a:gd name="T2" fmla="*/ 0 w 6"/>
                  <a:gd name="T3" fmla="*/ 0 h 2"/>
                  <a:gd name="T4" fmla="*/ 0 w 6"/>
                  <a:gd name="T5" fmla="*/ 0 h 2"/>
                  <a:gd name="T6" fmla="*/ 0 w 6"/>
                  <a:gd name="T7" fmla="*/ 1 h 2"/>
                  <a:gd name="T8" fmla="*/ 0 60000 65536"/>
                  <a:gd name="T9" fmla="*/ 0 60000 65536"/>
                  <a:gd name="T10" fmla="*/ 0 60000 65536"/>
                  <a:gd name="T11" fmla="*/ 0 60000 65536"/>
                  <a:gd name="T12" fmla="*/ 0 w 6"/>
                  <a:gd name="T13" fmla="*/ 0 h 2"/>
                  <a:gd name="T14" fmla="*/ 6 w 6"/>
                  <a:gd name="T15" fmla="*/ 2 h 2"/>
                </a:gdLst>
                <a:ahLst/>
                <a:cxnLst>
                  <a:cxn ang="T8">
                    <a:pos x="T0" y="T1"/>
                  </a:cxn>
                  <a:cxn ang="T9">
                    <a:pos x="T2" y="T3"/>
                  </a:cxn>
                  <a:cxn ang="T10">
                    <a:pos x="T4" y="T5"/>
                  </a:cxn>
                  <a:cxn ang="T11">
                    <a:pos x="T6" y="T7"/>
                  </a:cxn>
                </a:cxnLst>
                <a:rect l="T12" t="T13" r="T14" b="T15"/>
                <a:pathLst>
                  <a:path w="6" h="2">
                    <a:moveTo>
                      <a:pt x="0" y="2"/>
                    </a:moveTo>
                    <a:lnTo>
                      <a:pt x="2" y="0"/>
                    </a:lnTo>
                    <a:lnTo>
                      <a:pt x="6" y="0"/>
                    </a:lnTo>
                    <a:lnTo>
                      <a:pt x="0" y="2"/>
                    </a:lnTo>
                    <a:close/>
                  </a:path>
                </a:pathLst>
              </a:custGeom>
              <a:solidFill>
                <a:srgbClr val="000000"/>
              </a:solidFill>
              <a:ln w="9525">
                <a:noFill/>
                <a:round/>
                <a:headEnd/>
                <a:tailEnd/>
              </a:ln>
            </p:spPr>
            <p:txBody>
              <a:bodyPr/>
              <a:lstStyle/>
              <a:p>
                <a:endParaRPr lang="en-US"/>
              </a:p>
            </p:txBody>
          </p:sp>
          <p:sp>
            <p:nvSpPr>
              <p:cNvPr id="208448" name="Freeform 208"/>
              <p:cNvSpPr>
                <a:spLocks/>
              </p:cNvSpPr>
              <p:nvPr/>
            </p:nvSpPr>
            <p:spPr bwMode="auto">
              <a:xfrm>
                <a:off x="1769" y="2209"/>
                <a:ext cx="12" cy="8"/>
              </a:xfrm>
              <a:custGeom>
                <a:avLst/>
                <a:gdLst>
                  <a:gd name="T0" fmla="*/ 0 w 44"/>
                  <a:gd name="T1" fmla="*/ 0 h 31"/>
                  <a:gd name="T2" fmla="*/ 0 w 44"/>
                  <a:gd name="T3" fmla="*/ 0 h 31"/>
                  <a:gd name="T4" fmla="*/ 0 w 44"/>
                  <a:gd name="T5" fmla="*/ 0 h 31"/>
                  <a:gd name="T6" fmla="*/ 0 w 44"/>
                  <a:gd name="T7" fmla="*/ 0 h 31"/>
                  <a:gd name="T8" fmla="*/ 0 w 44"/>
                  <a:gd name="T9" fmla="*/ 0 h 31"/>
                  <a:gd name="T10" fmla="*/ 0 w 44"/>
                  <a:gd name="T11" fmla="*/ 0 h 31"/>
                  <a:gd name="T12" fmla="*/ 0 60000 65536"/>
                  <a:gd name="T13" fmla="*/ 0 60000 65536"/>
                  <a:gd name="T14" fmla="*/ 0 60000 65536"/>
                  <a:gd name="T15" fmla="*/ 0 60000 65536"/>
                  <a:gd name="T16" fmla="*/ 0 60000 65536"/>
                  <a:gd name="T17" fmla="*/ 0 60000 65536"/>
                  <a:gd name="T18" fmla="*/ 0 w 44"/>
                  <a:gd name="T19" fmla="*/ 0 h 31"/>
                  <a:gd name="T20" fmla="*/ 44 w 44"/>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44" h="31">
                    <a:moveTo>
                      <a:pt x="44" y="28"/>
                    </a:moveTo>
                    <a:lnTo>
                      <a:pt x="32" y="0"/>
                    </a:lnTo>
                    <a:lnTo>
                      <a:pt x="0" y="0"/>
                    </a:lnTo>
                    <a:lnTo>
                      <a:pt x="0" y="31"/>
                    </a:lnTo>
                    <a:lnTo>
                      <a:pt x="32" y="31"/>
                    </a:lnTo>
                    <a:lnTo>
                      <a:pt x="44" y="28"/>
                    </a:lnTo>
                    <a:close/>
                  </a:path>
                </a:pathLst>
              </a:custGeom>
              <a:solidFill>
                <a:srgbClr val="000000"/>
              </a:solidFill>
              <a:ln w="9525">
                <a:noFill/>
                <a:round/>
                <a:headEnd/>
                <a:tailEnd/>
              </a:ln>
            </p:spPr>
            <p:txBody>
              <a:bodyPr/>
              <a:lstStyle/>
              <a:p>
                <a:endParaRPr lang="en-US"/>
              </a:p>
            </p:txBody>
          </p:sp>
          <p:sp>
            <p:nvSpPr>
              <p:cNvPr id="208449" name="Freeform 209"/>
              <p:cNvSpPr>
                <a:spLocks/>
              </p:cNvSpPr>
              <p:nvPr/>
            </p:nvSpPr>
            <p:spPr bwMode="auto">
              <a:xfrm>
                <a:off x="1777" y="2216"/>
                <a:ext cx="4" cy="1"/>
              </a:xfrm>
              <a:custGeom>
                <a:avLst/>
                <a:gdLst>
                  <a:gd name="T0" fmla="*/ 0 w 12"/>
                  <a:gd name="T1" fmla="*/ 0 h 3"/>
                  <a:gd name="T2" fmla="*/ 0 w 12"/>
                  <a:gd name="T3" fmla="*/ 0 h 3"/>
                  <a:gd name="T4" fmla="*/ 0 w 12"/>
                  <a:gd name="T5" fmla="*/ 0 h 3"/>
                  <a:gd name="T6" fmla="*/ 0 w 12"/>
                  <a:gd name="T7" fmla="*/ 0 h 3"/>
                  <a:gd name="T8" fmla="*/ 0 60000 65536"/>
                  <a:gd name="T9" fmla="*/ 0 60000 65536"/>
                  <a:gd name="T10" fmla="*/ 0 60000 65536"/>
                  <a:gd name="T11" fmla="*/ 0 60000 65536"/>
                  <a:gd name="T12" fmla="*/ 0 w 12"/>
                  <a:gd name="T13" fmla="*/ 0 h 3"/>
                  <a:gd name="T14" fmla="*/ 12 w 12"/>
                  <a:gd name="T15" fmla="*/ 3 h 3"/>
                </a:gdLst>
                <a:ahLst/>
                <a:cxnLst>
                  <a:cxn ang="T8">
                    <a:pos x="T0" y="T1"/>
                  </a:cxn>
                  <a:cxn ang="T9">
                    <a:pos x="T2" y="T3"/>
                  </a:cxn>
                  <a:cxn ang="T10">
                    <a:pos x="T4" y="T5"/>
                  </a:cxn>
                  <a:cxn ang="T11">
                    <a:pos x="T6" y="T7"/>
                  </a:cxn>
                </a:cxnLst>
                <a:rect l="T12" t="T13" r="T14" b="T15"/>
                <a:pathLst>
                  <a:path w="12" h="3">
                    <a:moveTo>
                      <a:pt x="12" y="0"/>
                    </a:moveTo>
                    <a:lnTo>
                      <a:pt x="7" y="3"/>
                    </a:lnTo>
                    <a:lnTo>
                      <a:pt x="0" y="3"/>
                    </a:lnTo>
                    <a:lnTo>
                      <a:pt x="12" y="0"/>
                    </a:lnTo>
                    <a:close/>
                  </a:path>
                </a:pathLst>
              </a:custGeom>
              <a:solidFill>
                <a:srgbClr val="000000"/>
              </a:solidFill>
              <a:ln w="9525">
                <a:noFill/>
                <a:round/>
                <a:headEnd/>
                <a:tailEnd/>
              </a:ln>
            </p:spPr>
            <p:txBody>
              <a:bodyPr/>
              <a:lstStyle/>
              <a:p>
                <a:endParaRPr lang="en-US"/>
              </a:p>
            </p:txBody>
          </p:sp>
          <p:sp>
            <p:nvSpPr>
              <p:cNvPr id="208450" name="Freeform 210"/>
              <p:cNvSpPr>
                <a:spLocks/>
              </p:cNvSpPr>
              <p:nvPr/>
            </p:nvSpPr>
            <p:spPr bwMode="auto">
              <a:xfrm>
                <a:off x="1775" y="2207"/>
                <a:ext cx="7" cy="9"/>
              </a:xfrm>
              <a:custGeom>
                <a:avLst/>
                <a:gdLst>
                  <a:gd name="T0" fmla="*/ 0 w 31"/>
                  <a:gd name="T1" fmla="*/ 0 h 36"/>
                  <a:gd name="T2" fmla="*/ 0 w 31"/>
                  <a:gd name="T3" fmla="*/ 0 h 36"/>
                  <a:gd name="T4" fmla="*/ 0 w 31"/>
                  <a:gd name="T5" fmla="*/ 0 h 36"/>
                  <a:gd name="T6" fmla="*/ 0 w 31"/>
                  <a:gd name="T7" fmla="*/ 0 h 36"/>
                  <a:gd name="T8" fmla="*/ 0 w 31"/>
                  <a:gd name="T9" fmla="*/ 0 h 36"/>
                  <a:gd name="T10" fmla="*/ 0 w 31"/>
                  <a:gd name="T11" fmla="*/ 0 h 36"/>
                  <a:gd name="T12" fmla="*/ 0 60000 65536"/>
                  <a:gd name="T13" fmla="*/ 0 60000 65536"/>
                  <a:gd name="T14" fmla="*/ 0 60000 65536"/>
                  <a:gd name="T15" fmla="*/ 0 60000 65536"/>
                  <a:gd name="T16" fmla="*/ 0 60000 65536"/>
                  <a:gd name="T17" fmla="*/ 0 60000 65536"/>
                  <a:gd name="T18" fmla="*/ 0 w 31"/>
                  <a:gd name="T19" fmla="*/ 0 h 36"/>
                  <a:gd name="T20" fmla="*/ 31 w 31"/>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1" h="36">
                    <a:moveTo>
                      <a:pt x="20" y="0"/>
                    </a:moveTo>
                    <a:lnTo>
                      <a:pt x="9" y="5"/>
                    </a:lnTo>
                    <a:lnTo>
                      <a:pt x="0" y="12"/>
                    </a:lnTo>
                    <a:lnTo>
                      <a:pt x="23" y="36"/>
                    </a:lnTo>
                    <a:lnTo>
                      <a:pt x="31" y="27"/>
                    </a:lnTo>
                    <a:lnTo>
                      <a:pt x="20" y="0"/>
                    </a:lnTo>
                    <a:close/>
                  </a:path>
                </a:pathLst>
              </a:custGeom>
              <a:solidFill>
                <a:srgbClr val="000000"/>
              </a:solidFill>
              <a:ln w="9525">
                <a:noFill/>
                <a:round/>
                <a:headEnd/>
                <a:tailEnd/>
              </a:ln>
            </p:spPr>
            <p:txBody>
              <a:bodyPr/>
              <a:lstStyle/>
              <a:p>
                <a:endParaRPr lang="en-US"/>
              </a:p>
            </p:txBody>
          </p:sp>
          <p:sp>
            <p:nvSpPr>
              <p:cNvPr id="208451" name="Freeform 211"/>
              <p:cNvSpPr>
                <a:spLocks/>
              </p:cNvSpPr>
              <p:nvPr/>
            </p:nvSpPr>
            <p:spPr bwMode="auto">
              <a:xfrm>
                <a:off x="1777" y="2207"/>
                <a:ext cx="3" cy="1"/>
              </a:xfrm>
              <a:custGeom>
                <a:avLst/>
                <a:gdLst>
                  <a:gd name="T0" fmla="*/ 0 w 11"/>
                  <a:gd name="T1" fmla="*/ 0 h 5"/>
                  <a:gd name="T2" fmla="*/ 0 w 11"/>
                  <a:gd name="T3" fmla="*/ 0 h 5"/>
                  <a:gd name="T4" fmla="*/ 0 w 11"/>
                  <a:gd name="T5" fmla="*/ 0 h 5"/>
                  <a:gd name="T6" fmla="*/ 0 w 11"/>
                  <a:gd name="T7" fmla="*/ 0 h 5"/>
                  <a:gd name="T8" fmla="*/ 0 60000 65536"/>
                  <a:gd name="T9" fmla="*/ 0 60000 65536"/>
                  <a:gd name="T10" fmla="*/ 0 60000 65536"/>
                  <a:gd name="T11" fmla="*/ 0 60000 65536"/>
                  <a:gd name="T12" fmla="*/ 0 w 11"/>
                  <a:gd name="T13" fmla="*/ 0 h 5"/>
                  <a:gd name="T14" fmla="*/ 11 w 11"/>
                  <a:gd name="T15" fmla="*/ 5 h 5"/>
                </a:gdLst>
                <a:ahLst/>
                <a:cxnLst>
                  <a:cxn ang="T8">
                    <a:pos x="T0" y="T1"/>
                  </a:cxn>
                  <a:cxn ang="T9">
                    <a:pos x="T2" y="T3"/>
                  </a:cxn>
                  <a:cxn ang="T10">
                    <a:pos x="T4" y="T5"/>
                  </a:cxn>
                  <a:cxn ang="T11">
                    <a:pos x="T6" y="T7"/>
                  </a:cxn>
                </a:cxnLst>
                <a:rect l="T12" t="T13" r="T14" b="T15"/>
                <a:pathLst>
                  <a:path w="11" h="5">
                    <a:moveTo>
                      <a:pt x="0" y="5"/>
                    </a:moveTo>
                    <a:lnTo>
                      <a:pt x="4" y="0"/>
                    </a:lnTo>
                    <a:lnTo>
                      <a:pt x="11" y="0"/>
                    </a:lnTo>
                    <a:lnTo>
                      <a:pt x="0" y="5"/>
                    </a:lnTo>
                    <a:close/>
                  </a:path>
                </a:pathLst>
              </a:custGeom>
              <a:solidFill>
                <a:srgbClr val="000000"/>
              </a:solidFill>
              <a:ln w="9525">
                <a:noFill/>
                <a:round/>
                <a:headEnd/>
                <a:tailEnd/>
              </a:ln>
            </p:spPr>
            <p:txBody>
              <a:bodyPr/>
              <a:lstStyle/>
              <a:p>
                <a:endParaRPr lang="en-US"/>
              </a:p>
            </p:txBody>
          </p:sp>
          <p:sp>
            <p:nvSpPr>
              <p:cNvPr id="208452" name="Freeform 212"/>
              <p:cNvSpPr>
                <a:spLocks/>
              </p:cNvSpPr>
              <p:nvPr/>
            </p:nvSpPr>
            <p:spPr bwMode="auto">
              <a:xfrm>
                <a:off x="1780" y="2207"/>
                <a:ext cx="7" cy="8"/>
              </a:xfrm>
              <a:custGeom>
                <a:avLst/>
                <a:gdLst>
                  <a:gd name="T0" fmla="*/ 0 w 30"/>
                  <a:gd name="T1" fmla="*/ 0 h 32"/>
                  <a:gd name="T2" fmla="*/ 0 w 30"/>
                  <a:gd name="T3" fmla="*/ 0 h 32"/>
                  <a:gd name="T4" fmla="*/ 0 w 30"/>
                  <a:gd name="T5" fmla="*/ 0 h 32"/>
                  <a:gd name="T6" fmla="*/ 0 w 30"/>
                  <a:gd name="T7" fmla="*/ 0 h 32"/>
                  <a:gd name="T8" fmla="*/ 0 w 30"/>
                  <a:gd name="T9" fmla="*/ 0 h 32"/>
                  <a:gd name="T10" fmla="*/ 0 w 30"/>
                  <a:gd name="T11" fmla="*/ 0 h 32"/>
                  <a:gd name="T12" fmla="*/ 0 60000 65536"/>
                  <a:gd name="T13" fmla="*/ 0 60000 65536"/>
                  <a:gd name="T14" fmla="*/ 0 60000 65536"/>
                  <a:gd name="T15" fmla="*/ 0 60000 65536"/>
                  <a:gd name="T16" fmla="*/ 0 60000 65536"/>
                  <a:gd name="T17" fmla="*/ 0 60000 65536"/>
                  <a:gd name="T18" fmla="*/ 0 w 30"/>
                  <a:gd name="T19" fmla="*/ 0 h 32"/>
                  <a:gd name="T20" fmla="*/ 30 w 30"/>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0" h="32">
                    <a:moveTo>
                      <a:pt x="30" y="31"/>
                    </a:moveTo>
                    <a:lnTo>
                      <a:pt x="23" y="0"/>
                    </a:lnTo>
                    <a:lnTo>
                      <a:pt x="0" y="0"/>
                    </a:lnTo>
                    <a:lnTo>
                      <a:pt x="0" y="32"/>
                    </a:lnTo>
                    <a:lnTo>
                      <a:pt x="23" y="32"/>
                    </a:lnTo>
                    <a:lnTo>
                      <a:pt x="30" y="31"/>
                    </a:lnTo>
                    <a:close/>
                  </a:path>
                </a:pathLst>
              </a:custGeom>
              <a:solidFill>
                <a:srgbClr val="000000"/>
              </a:solidFill>
              <a:ln w="9525">
                <a:noFill/>
                <a:round/>
                <a:headEnd/>
                <a:tailEnd/>
              </a:ln>
            </p:spPr>
            <p:txBody>
              <a:bodyPr/>
              <a:lstStyle/>
              <a:p>
                <a:endParaRPr lang="en-US"/>
              </a:p>
            </p:txBody>
          </p:sp>
          <p:sp>
            <p:nvSpPr>
              <p:cNvPr id="208453" name="Freeform 213"/>
              <p:cNvSpPr>
                <a:spLocks/>
              </p:cNvSpPr>
              <p:nvPr/>
            </p:nvSpPr>
            <p:spPr bwMode="auto">
              <a:xfrm>
                <a:off x="1786" y="2215"/>
                <a:ext cx="1" cy="1"/>
              </a:xfrm>
              <a:custGeom>
                <a:avLst/>
                <a:gdLst>
                  <a:gd name="T0" fmla="*/ 0 w 7"/>
                  <a:gd name="T1" fmla="*/ 0 h 1"/>
                  <a:gd name="T2" fmla="*/ 0 w 7"/>
                  <a:gd name="T3" fmla="*/ 1 h 1"/>
                  <a:gd name="T4" fmla="*/ 0 w 7"/>
                  <a:gd name="T5" fmla="*/ 1 h 1"/>
                  <a:gd name="T6" fmla="*/ 0 w 7"/>
                  <a:gd name="T7" fmla="*/ 0 h 1"/>
                  <a:gd name="T8" fmla="*/ 0 60000 65536"/>
                  <a:gd name="T9" fmla="*/ 0 60000 65536"/>
                  <a:gd name="T10" fmla="*/ 0 60000 65536"/>
                  <a:gd name="T11" fmla="*/ 0 60000 65536"/>
                  <a:gd name="T12" fmla="*/ 0 w 7"/>
                  <a:gd name="T13" fmla="*/ 0 h 1"/>
                  <a:gd name="T14" fmla="*/ 7 w 7"/>
                  <a:gd name="T15" fmla="*/ 1 h 1"/>
                </a:gdLst>
                <a:ahLst/>
                <a:cxnLst>
                  <a:cxn ang="T8">
                    <a:pos x="T0" y="T1"/>
                  </a:cxn>
                  <a:cxn ang="T9">
                    <a:pos x="T2" y="T3"/>
                  </a:cxn>
                  <a:cxn ang="T10">
                    <a:pos x="T4" y="T5"/>
                  </a:cxn>
                  <a:cxn ang="T11">
                    <a:pos x="T6" y="T7"/>
                  </a:cxn>
                </a:cxnLst>
                <a:rect l="T12" t="T13" r="T14" b="T15"/>
                <a:pathLst>
                  <a:path w="7" h="1">
                    <a:moveTo>
                      <a:pt x="7" y="0"/>
                    </a:moveTo>
                    <a:lnTo>
                      <a:pt x="4" y="1"/>
                    </a:lnTo>
                    <a:lnTo>
                      <a:pt x="0" y="1"/>
                    </a:lnTo>
                    <a:lnTo>
                      <a:pt x="7" y="0"/>
                    </a:lnTo>
                    <a:close/>
                  </a:path>
                </a:pathLst>
              </a:custGeom>
              <a:solidFill>
                <a:srgbClr val="000000"/>
              </a:solidFill>
              <a:ln w="9525">
                <a:noFill/>
                <a:round/>
                <a:headEnd/>
                <a:tailEnd/>
              </a:ln>
            </p:spPr>
            <p:txBody>
              <a:bodyPr/>
              <a:lstStyle/>
              <a:p>
                <a:endParaRPr lang="en-US"/>
              </a:p>
            </p:txBody>
          </p:sp>
          <p:sp>
            <p:nvSpPr>
              <p:cNvPr id="208454" name="Freeform 214"/>
              <p:cNvSpPr>
                <a:spLocks/>
              </p:cNvSpPr>
              <p:nvPr/>
            </p:nvSpPr>
            <p:spPr bwMode="auto">
              <a:xfrm>
                <a:off x="1784" y="2206"/>
                <a:ext cx="5" cy="9"/>
              </a:xfrm>
              <a:custGeom>
                <a:avLst/>
                <a:gdLst>
                  <a:gd name="T0" fmla="*/ 0 w 21"/>
                  <a:gd name="T1" fmla="*/ 0 h 34"/>
                  <a:gd name="T2" fmla="*/ 0 w 21"/>
                  <a:gd name="T3" fmla="*/ 0 h 34"/>
                  <a:gd name="T4" fmla="*/ 0 w 21"/>
                  <a:gd name="T5" fmla="*/ 0 h 34"/>
                  <a:gd name="T6" fmla="*/ 0 w 21"/>
                  <a:gd name="T7" fmla="*/ 0 h 34"/>
                  <a:gd name="T8" fmla="*/ 0 w 21"/>
                  <a:gd name="T9" fmla="*/ 0 h 34"/>
                  <a:gd name="T10" fmla="*/ 0 60000 65536"/>
                  <a:gd name="T11" fmla="*/ 0 60000 65536"/>
                  <a:gd name="T12" fmla="*/ 0 60000 65536"/>
                  <a:gd name="T13" fmla="*/ 0 60000 65536"/>
                  <a:gd name="T14" fmla="*/ 0 60000 65536"/>
                  <a:gd name="T15" fmla="*/ 0 w 21"/>
                  <a:gd name="T16" fmla="*/ 0 h 34"/>
                  <a:gd name="T17" fmla="*/ 21 w 21"/>
                  <a:gd name="T18" fmla="*/ 34 h 34"/>
                </a:gdLst>
                <a:ahLst/>
                <a:cxnLst>
                  <a:cxn ang="T10">
                    <a:pos x="T0" y="T1"/>
                  </a:cxn>
                  <a:cxn ang="T11">
                    <a:pos x="T2" y="T3"/>
                  </a:cxn>
                  <a:cxn ang="T12">
                    <a:pos x="T4" y="T5"/>
                  </a:cxn>
                  <a:cxn ang="T13">
                    <a:pos x="T6" y="T7"/>
                  </a:cxn>
                  <a:cxn ang="T14">
                    <a:pos x="T8" y="T9"/>
                  </a:cxn>
                </a:cxnLst>
                <a:rect l="T15" t="T16" r="T17" b="T18"/>
                <a:pathLst>
                  <a:path w="21" h="34">
                    <a:moveTo>
                      <a:pt x="7" y="0"/>
                    </a:moveTo>
                    <a:lnTo>
                      <a:pt x="21" y="29"/>
                    </a:lnTo>
                    <a:lnTo>
                      <a:pt x="13" y="34"/>
                    </a:lnTo>
                    <a:lnTo>
                      <a:pt x="0" y="4"/>
                    </a:lnTo>
                    <a:lnTo>
                      <a:pt x="7" y="0"/>
                    </a:lnTo>
                    <a:close/>
                  </a:path>
                </a:pathLst>
              </a:custGeom>
              <a:solidFill>
                <a:srgbClr val="000000"/>
              </a:solidFill>
              <a:ln w="9525">
                <a:noFill/>
                <a:round/>
                <a:headEnd/>
                <a:tailEnd/>
              </a:ln>
            </p:spPr>
            <p:txBody>
              <a:bodyPr/>
              <a:lstStyle/>
              <a:p>
                <a:endParaRPr lang="en-US"/>
              </a:p>
            </p:txBody>
          </p:sp>
          <p:sp>
            <p:nvSpPr>
              <p:cNvPr id="208455" name="Freeform 215"/>
              <p:cNvSpPr>
                <a:spLocks/>
              </p:cNvSpPr>
              <p:nvPr/>
            </p:nvSpPr>
            <p:spPr bwMode="auto">
              <a:xfrm>
                <a:off x="1808" y="2199"/>
                <a:ext cx="6" cy="8"/>
              </a:xfrm>
              <a:custGeom>
                <a:avLst/>
                <a:gdLst>
                  <a:gd name="T0" fmla="*/ 0 w 27"/>
                  <a:gd name="T1" fmla="*/ 0 h 32"/>
                  <a:gd name="T2" fmla="*/ 0 w 27"/>
                  <a:gd name="T3" fmla="*/ 0 h 32"/>
                  <a:gd name="T4" fmla="*/ 0 w 27"/>
                  <a:gd name="T5" fmla="*/ 0 h 32"/>
                  <a:gd name="T6" fmla="*/ 0 w 27"/>
                  <a:gd name="T7" fmla="*/ 0 h 32"/>
                  <a:gd name="T8" fmla="*/ 0 w 27"/>
                  <a:gd name="T9" fmla="*/ 0 h 32"/>
                  <a:gd name="T10" fmla="*/ 0 w 27"/>
                  <a:gd name="T11" fmla="*/ 0 h 32"/>
                  <a:gd name="T12" fmla="*/ 0 60000 65536"/>
                  <a:gd name="T13" fmla="*/ 0 60000 65536"/>
                  <a:gd name="T14" fmla="*/ 0 60000 65536"/>
                  <a:gd name="T15" fmla="*/ 0 60000 65536"/>
                  <a:gd name="T16" fmla="*/ 0 60000 65536"/>
                  <a:gd name="T17" fmla="*/ 0 60000 65536"/>
                  <a:gd name="T18" fmla="*/ 0 w 27"/>
                  <a:gd name="T19" fmla="*/ 0 h 32"/>
                  <a:gd name="T20" fmla="*/ 27 w 27"/>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7" h="32">
                    <a:moveTo>
                      <a:pt x="16" y="0"/>
                    </a:moveTo>
                    <a:lnTo>
                      <a:pt x="5" y="5"/>
                    </a:lnTo>
                    <a:lnTo>
                      <a:pt x="0" y="8"/>
                    </a:lnTo>
                    <a:lnTo>
                      <a:pt x="23" y="32"/>
                    </a:lnTo>
                    <a:lnTo>
                      <a:pt x="27" y="27"/>
                    </a:lnTo>
                    <a:lnTo>
                      <a:pt x="16" y="0"/>
                    </a:lnTo>
                    <a:close/>
                  </a:path>
                </a:pathLst>
              </a:custGeom>
              <a:solidFill>
                <a:srgbClr val="000000"/>
              </a:solidFill>
              <a:ln w="9525">
                <a:noFill/>
                <a:round/>
                <a:headEnd/>
                <a:tailEnd/>
              </a:ln>
            </p:spPr>
            <p:txBody>
              <a:bodyPr/>
              <a:lstStyle/>
              <a:p>
                <a:endParaRPr lang="en-US"/>
              </a:p>
            </p:txBody>
          </p:sp>
          <p:sp>
            <p:nvSpPr>
              <p:cNvPr id="208456" name="Freeform 216"/>
              <p:cNvSpPr>
                <a:spLocks/>
              </p:cNvSpPr>
              <p:nvPr/>
            </p:nvSpPr>
            <p:spPr bwMode="auto">
              <a:xfrm>
                <a:off x="1809" y="2199"/>
                <a:ext cx="3" cy="1"/>
              </a:xfrm>
              <a:custGeom>
                <a:avLst/>
                <a:gdLst>
                  <a:gd name="T0" fmla="*/ 0 w 11"/>
                  <a:gd name="T1" fmla="*/ 0 h 5"/>
                  <a:gd name="T2" fmla="*/ 0 w 11"/>
                  <a:gd name="T3" fmla="*/ 0 h 5"/>
                  <a:gd name="T4" fmla="*/ 0 w 11"/>
                  <a:gd name="T5" fmla="*/ 0 h 5"/>
                  <a:gd name="T6" fmla="*/ 0 w 11"/>
                  <a:gd name="T7" fmla="*/ 0 h 5"/>
                  <a:gd name="T8" fmla="*/ 0 60000 65536"/>
                  <a:gd name="T9" fmla="*/ 0 60000 65536"/>
                  <a:gd name="T10" fmla="*/ 0 60000 65536"/>
                  <a:gd name="T11" fmla="*/ 0 60000 65536"/>
                  <a:gd name="T12" fmla="*/ 0 w 11"/>
                  <a:gd name="T13" fmla="*/ 0 h 5"/>
                  <a:gd name="T14" fmla="*/ 11 w 11"/>
                  <a:gd name="T15" fmla="*/ 5 h 5"/>
                </a:gdLst>
                <a:ahLst/>
                <a:cxnLst>
                  <a:cxn ang="T8">
                    <a:pos x="T0" y="T1"/>
                  </a:cxn>
                  <a:cxn ang="T9">
                    <a:pos x="T2" y="T3"/>
                  </a:cxn>
                  <a:cxn ang="T10">
                    <a:pos x="T4" y="T5"/>
                  </a:cxn>
                  <a:cxn ang="T11">
                    <a:pos x="T6" y="T7"/>
                  </a:cxn>
                </a:cxnLst>
                <a:rect l="T12" t="T13" r="T14" b="T15"/>
                <a:pathLst>
                  <a:path w="11" h="5">
                    <a:moveTo>
                      <a:pt x="0" y="5"/>
                    </a:moveTo>
                    <a:lnTo>
                      <a:pt x="3" y="0"/>
                    </a:lnTo>
                    <a:lnTo>
                      <a:pt x="11" y="0"/>
                    </a:lnTo>
                    <a:lnTo>
                      <a:pt x="0" y="5"/>
                    </a:lnTo>
                    <a:close/>
                  </a:path>
                </a:pathLst>
              </a:custGeom>
              <a:solidFill>
                <a:srgbClr val="000000"/>
              </a:solidFill>
              <a:ln w="9525">
                <a:noFill/>
                <a:round/>
                <a:headEnd/>
                <a:tailEnd/>
              </a:ln>
            </p:spPr>
            <p:txBody>
              <a:bodyPr/>
              <a:lstStyle/>
              <a:p>
                <a:endParaRPr lang="en-US"/>
              </a:p>
            </p:txBody>
          </p:sp>
          <p:sp>
            <p:nvSpPr>
              <p:cNvPr id="208457" name="Freeform 217"/>
              <p:cNvSpPr>
                <a:spLocks/>
              </p:cNvSpPr>
              <p:nvPr/>
            </p:nvSpPr>
            <p:spPr bwMode="auto">
              <a:xfrm>
                <a:off x="1812" y="2199"/>
                <a:ext cx="8" cy="8"/>
              </a:xfrm>
              <a:custGeom>
                <a:avLst/>
                <a:gdLst>
                  <a:gd name="T0" fmla="*/ 0 w 34"/>
                  <a:gd name="T1" fmla="*/ 0 h 32"/>
                  <a:gd name="T2" fmla="*/ 0 w 34"/>
                  <a:gd name="T3" fmla="*/ 0 h 32"/>
                  <a:gd name="T4" fmla="*/ 0 w 34"/>
                  <a:gd name="T5" fmla="*/ 0 h 32"/>
                  <a:gd name="T6" fmla="*/ 0 w 34"/>
                  <a:gd name="T7" fmla="*/ 0 h 32"/>
                  <a:gd name="T8" fmla="*/ 0 w 34"/>
                  <a:gd name="T9" fmla="*/ 0 h 32"/>
                  <a:gd name="T10" fmla="*/ 0 w 34"/>
                  <a:gd name="T11" fmla="*/ 0 h 32"/>
                  <a:gd name="T12" fmla="*/ 0 60000 65536"/>
                  <a:gd name="T13" fmla="*/ 0 60000 65536"/>
                  <a:gd name="T14" fmla="*/ 0 60000 65536"/>
                  <a:gd name="T15" fmla="*/ 0 60000 65536"/>
                  <a:gd name="T16" fmla="*/ 0 60000 65536"/>
                  <a:gd name="T17" fmla="*/ 0 60000 65536"/>
                  <a:gd name="T18" fmla="*/ 0 w 34"/>
                  <a:gd name="T19" fmla="*/ 0 h 32"/>
                  <a:gd name="T20" fmla="*/ 34 w 34"/>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4" h="32">
                    <a:moveTo>
                      <a:pt x="34" y="27"/>
                    </a:moveTo>
                    <a:lnTo>
                      <a:pt x="23" y="0"/>
                    </a:lnTo>
                    <a:lnTo>
                      <a:pt x="0" y="0"/>
                    </a:lnTo>
                    <a:lnTo>
                      <a:pt x="0" y="32"/>
                    </a:lnTo>
                    <a:lnTo>
                      <a:pt x="23" y="32"/>
                    </a:lnTo>
                    <a:lnTo>
                      <a:pt x="34" y="27"/>
                    </a:lnTo>
                    <a:close/>
                  </a:path>
                </a:pathLst>
              </a:custGeom>
              <a:solidFill>
                <a:srgbClr val="000000"/>
              </a:solidFill>
              <a:ln w="9525">
                <a:noFill/>
                <a:round/>
                <a:headEnd/>
                <a:tailEnd/>
              </a:ln>
            </p:spPr>
            <p:txBody>
              <a:bodyPr/>
              <a:lstStyle/>
              <a:p>
                <a:endParaRPr lang="en-US"/>
              </a:p>
            </p:txBody>
          </p:sp>
          <p:sp>
            <p:nvSpPr>
              <p:cNvPr id="208458" name="Freeform 218"/>
              <p:cNvSpPr>
                <a:spLocks/>
              </p:cNvSpPr>
              <p:nvPr/>
            </p:nvSpPr>
            <p:spPr bwMode="auto">
              <a:xfrm>
                <a:off x="1818" y="2206"/>
                <a:ext cx="2" cy="1"/>
              </a:xfrm>
              <a:custGeom>
                <a:avLst/>
                <a:gdLst>
                  <a:gd name="T0" fmla="*/ 0 w 11"/>
                  <a:gd name="T1" fmla="*/ 0 h 5"/>
                  <a:gd name="T2" fmla="*/ 0 w 11"/>
                  <a:gd name="T3" fmla="*/ 0 h 5"/>
                  <a:gd name="T4" fmla="*/ 0 w 11"/>
                  <a:gd name="T5" fmla="*/ 0 h 5"/>
                  <a:gd name="T6" fmla="*/ 0 w 11"/>
                  <a:gd name="T7" fmla="*/ 0 h 5"/>
                  <a:gd name="T8" fmla="*/ 0 60000 65536"/>
                  <a:gd name="T9" fmla="*/ 0 60000 65536"/>
                  <a:gd name="T10" fmla="*/ 0 60000 65536"/>
                  <a:gd name="T11" fmla="*/ 0 60000 65536"/>
                  <a:gd name="T12" fmla="*/ 0 w 11"/>
                  <a:gd name="T13" fmla="*/ 0 h 5"/>
                  <a:gd name="T14" fmla="*/ 11 w 11"/>
                  <a:gd name="T15" fmla="*/ 5 h 5"/>
                </a:gdLst>
                <a:ahLst/>
                <a:cxnLst>
                  <a:cxn ang="T8">
                    <a:pos x="T0" y="T1"/>
                  </a:cxn>
                  <a:cxn ang="T9">
                    <a:pos x="T2" y="T3"/>
                  </a:cxn>
                  <a:cxn ang="T10">
                    <a:pos x="T4" y="T5"/>
                  </a:cxn>
                  <a:cxn ang="T11">
                    <a:pos x="T6" y="T7"/>
                  </a:cxn>
                </a:cxnLst>
                <a:rect l="T12" t="T13" r="T14" b="T15"/>
                <a:pathLst>
                  <a:path w="11" h="5">
                    <a:moveTo>
                      <a:pt x="11" y="0"/>
                    </a:moveTo>
                    <a:lnTo>
                      <a:pt x="7" y="5"/>
                    </a:lnTo>
                    <a:lnTo>
                      <a:pt x="0" y="5"/>
                    </a:lnTo>
                    <a:lnTo>
                      <a:pt x="11" y="0"/>
                    </a:lnTo>
                    <a:close/>
                  </a:path>
                </a:pathLst>
              </a:custGeom>
              <a:solidFill>
                <a:srgbClr val="000000"/>
              </a:solidFill>
              <a:ln w="9525">
                <a:noFill/>
                <a:round/>
                <a:headEnd/>
                <a:tailEnd/>
              </a:ln>
            </p:spPr>
            <p:txBody>
              <a:bodyPr/>
              <a:lstStyle/>
              <a:p>
                <a:endParaRPr lang="en-US"/>
              </a:p>
            </p:txBody>
          </p:sp>
          <p:sp>
            <p:nvSpPr>
              <p:cNvPr id="208459" name="Freeform 219"/>
              <p:cNvSpPr>
                <a:spLocks/>
              </p:cNvSpPr>
              <p:nvPr/>
            </p:nvSpPr>
            <p:spPr bwMode="auto">
              <a:xfrm>
                <a:off x="1815" y="2197"/>
                <a:ext cx="7" cy="9"/>
              </a:xfrm>
              <a:custGeom>
                <a:avLst/>
                <a:gdLst>
                  <a:gd name="T0" fmla="*/ 0 w 31"/>
                  <a:gd name="T1" fmla="*/ 0 h 35"/>
                  <a:gd name="T2" fmla="*/ 0 w 31"/>
                  <a:gd name="T3" fmla="*/ 0 h 35"/>
                  <a:gd name="T4" fmla="*/ 0 w 31"/>
                  <a:gd name="T5" fmla="*/ 0 h 35"/>
                  <a:gd name="T6" fmla="*/ 0 w 31"/>
                  <a:gd name="T7" fmla="*/ 0 h 35"/>
                  <a:gd name="T8" fmla="*/ 0 w 31"/>
                  <a:gd name="T9" fmla="*/ 0 h 35"/>
                  <a:gd name="T10" fmla="*/ 0 w 31"/>
                  <a:gd name="T11" fmla="*/ 0 h 35"/>
                  <a:gd name="T12" fmla="*/ 0 60000 65536"/>
                  <a:gd name="T13" fmla="*/ 0 60000 65536"/>
                  <a:gd name="T14" fmla="*/ 0 60000 65536"/>
                  <a:gd name="T15" fmla="*/ 0 60000 65536"/>
                  <a:gd name="T16" fmla="*/ 0 60000 65536"/>
                  <a:gd name="T17" fmla="*/ 0 60000 65536"/>
                  <a:gd name="T18" fmla="*/ 0 w 31"/>
                  <a:gd name="T19" fmla="*/ 0 h 35"/>
                  <a:gd name="T20" fmla="*/ 31 w 31"/>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1" h="35">
                    <a:moveTo>
                      <a:pt x="20" y="0"/>
                    </a:moveTo>
                    <a:lnTo>
                      <a:pt x="9" y="4"/>
                    </a:lnTo>
                    <a:lnTo>
                      <a:pt x="0" y="13"/>
                    </a:lnTo>
                    <a:lnTo>
                      <a:pt x="22" y="35"/>
                    </a:lnTo>
                    <a:lnTo>
                      <a:pt x="31" y="28"/>
                    </a:lnTo>
                    <a:lnTo>
                      <a:pt x="20" y="0"/>
                    </a:lnTo>
                    <a:close/>
                  </a:path>
                </a:pathLst>
              </a:custGeom>
              <a:solidFill>
                <a:srgbClr val="000000"/>
              </a:solidFill>
              <a:ln w="9525">
                <a:noFill/>
                <a:round/>
                <a:headEnd/>
                <a:tailEnd/>
              </a:ln>
            </p:spPr>
            <p:txBody>
              <a:bodyPr/>
              <a:lstStyle/>
              <a:p>
                <a:endParaRPr lang="en-US"/>
              </a:p>
            </p:txBody>
          </p:sp>
          <p:sp>
            <p:nvSpPr>
              <p:cNvPr id="208460" name="Freeform 220"/>
              <p:cNvSpPr>
                <a:spLocks/>
              </p:cNvSpPr>
              <p:nvPr/>
            </p:nvSpPr>
            <p:spPr bwMode="auto">
              <a:xfrm>
                <a:off x="1817" y="2197"/>
                <a:ext cx="3" cy="1"/>
              </a:xfrm>
              <a:custGeom>
                <a:avLst/>
                <a:gdLst>
                  <a:gd name="T0" fmla="*/ 0 w 11"/>
                  <a:gd name="T1" fmla="*/ 0 h 4"/>
                  <a:gd name="T2" fmla="*/ 0 w 11"/>
                  <a:gd name="T3" fmla="*/ 0 h 4"/>
                  <a:gd name="T4" fmla="*/ 0 w 11"/>
                  <a:gd name="T5" fmla="*/ 0 h 4"/>
                  <a:gd name="T6" fmla="*/ 0 w 11"/>
                  <a:gd name="T7" fmla="*/ 0 h 4"/>
                  <a:gd name="T8" fmla="*/ 0 60000 65536"/>
                  <a:gd name="T9" fmla="*/ 0 60000 65536"/>
                  <a:gd name="T10" fmla="*/ 0 60000 65536"/>
                  <a:gd name="T11" fmla="*/ 0 60000 65536"/>
                  <a:gd name="T12" fmla="*/ 0 w 11"/>
                  <a:gd name="T13" fmla="*/ 0 h 4"/>
                  <a:gd name="T14" fmla="*/ 11 w 11"/>
                  <a:gd name="T15" fmla="*/ 4 h 4"/>
                </a:gdLst>
                <a:ahLst/>
                <a:cxnLst>
                  <a:cxn ang="T8">
                    <a:pos x="T0" y="T1"/>
                  </a:cxn>
                  <a:cxn ang="T9">
                    <a:pos x="T2" y="T3"/>
                  </a:cxn>
                  <a:cxn ang="T10">
                    <a:pos x="T4" y="T5"/>
                  </a:cxn>
                  <a:cxn ang="T11">
                    <a:pos x="T6" y="T7"/>
                  </a:cxn>
                </a:cxnLst>
                <a:rect l="T12" t="T13" r="T14" b="T15"/>
                <a:pathLst>
                  <a:path w="11" h="4">
                    <a:moveTo>
                      <a:pt x="0" y="4"/>
                    </a:moveTo>
                    <a:lnTo>
                      <a:pt x="3" y="0"/>
                    </a:lnTo>
                    <a:lnTo>
                      <a:pt x="11" y="0"/>
                    </a:lnTo>
                    <a:lnTo>
                      <a:pt x="0" y="4"/>
                    </a:lnTo>
                    <a:close/>
                  </a:path>
                </a:pathLst>
              </a:custGeom>
              <a:solidFill>
                <a:srgbClr val="000000"/>
              </a:solidFill>
              <a:ln w="9525">
                <a:noFill/>
                <a:round/>
                <a:headEnd/>
                <a:tailEnd/>
              </a:ln>
            </p:spPr>
            <p:txBody>
              <a:bodyPr/>
              <a:lstStyle/>
              <a:p>
                <a:endParaRPr lang="en-US"/>
              </a:p>
            </p:txBody>
          </p:sp>
          <p:sp>
            <p:nvSpPr>
              <p:cNvPr id="208461" name="Freeform 221"/>
              <p:cNvSpPr>
                <a:spLocks/>
              </p:cNvSpPr>
              <p:nvPr/>
            </p:nvSpPr>
            <p:spPr bwMode="auto">
              <a:xfrm>
                <a:off x="1820" y="2197"/>
                <a:ext cx="7" cy="8"/>
              </a:xfrm>
              <a:custGeom>
                <a:avLst/>
                <a:gdLst>
                  <a:gd name="T0" fmla="*/ 0 w 31"/>
                  <a:gd name="T1" fmla="*/ 0 h 32"/>
                  <a:gd name="T2" fmla="*/ 0 w 31"/>
                  <a:gd name="T3" fmla="*/ 0 h 32"/>
                  <a:gd name="T4" fmla="*/ 0 w 31"/>
                  <a:gd name="T5" fmla="*/ 0 h 32"/>
                  <a:gd name="T6" fmla="*/ 0 w 31"/>
                  <a:gd name="T7" fmla="*/ 0 h 32"/>
                  <a:gd name="T8" fmla="*/ 0 w 31"/>
                  <a:gd name="T9" fmla="*/ 0 h 32"/>
                  <a:gd name="T10" fmla="*/ 0 w 31"/>
                  <a:gd name="T11" fmla="*/ 0 h 32"/>
                  <a:gd name="T12" fmla="*/ 0 60000 65536"/>
                  <a:gd name="T13" fmla="*/ 0 60000 65536"/>
                  <a:gd name="T14" fmla="*/ 0 60000 65536"/>
                  <a:gd name="T15" fmla="*/ 0 60000 65536"/>
                  <a:gd name="T16" fmla="*/ 0 60000 65536"/>
                  <a:gd name="T17" fmla="*/ 0 60000 65536"/>
                  <a:gd name="T18" fmla="*/ 0 w 31"/>
                  <a:gd name="T19" fmla="*/ 0 h 32"/>
                  <a:gd name="T20" fmla="*/ 31 w 31"/>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1" h="32">
                    <a:moveTo>
                      <a:pt x="31" y="30"/>
                    </a:moveTo>
                    <a:lnTo>
                      <a:pt x="23" y="0"/>
                    </a:lnTo>
                    <a:lnTo>
                      <a:pt x="0" y="0"/>
                    </a:lnTo>
                    <a:lnTo>
                      <a:pt x="0" y="32"/>
                    </a:lnTo>
                    <a:lnTo>
                      <a:pt x="23" y="32"/>
                    </a:lnTo>
                    <a:lnTo>
                      <a:pt x="31" y="30"/>
                    </a:lnTo>
                    <a:close/>
                  </a:path>
                </a:pathLst>
              </a:custGeom>
              <a:solidFill>
                <a:srgbClr val="000000"/>
              </a:solidFill>
              <a:ln w="9525">
                <a:noFill/>
                <a:round/>
                <a:headEnd/>
                <a:tailEnd/>
              </a:ln>
            </p:spPr>
            <p:txBody>
              <a:bodyPr/>
              <a:lstStyle/>
              <a:p>
                <a:endParaRPr lang="en-US"/>
              </a:p>
            </p:txBody>
          </p:sp>
          <p:sp>
            <p:nvSpPr>
              <p:cNvPr id="208462" name="Freeform 222"/>
              <p:cNvSpPr>
                <a:spLocks/>
              </p:cNvSpPr>
              <p:nvPr/>
            </p:nvSpPr>
            <p:spPr bwMode="auto">
              <a:xfrm>
                <a:off x="1826" y="2204"/>
                <a:ext cx="1" cy="1"/>
              </a:xfrm>
              <a:custGeom>
                <a:avLst/>
                <a:gdLst>
                  <a:gd name="T0" fmla="*/ 0 w 8"/>
                  <a:gd name="T1" fmla="*/ 0 h 2"/>
                  <a:gd name="T2" fmla="*/ 0 w 8"/>
                  <a:gd name="T3" fmla="*/ 1 h 2"/>
                  <a:gd name="T4" fmla="*/ 0 w 8"/>
                  <a:gd name="T5" fmla="*/ 1 h 2"/>
                  <a:gd name="T6" fmla="*/ 0 w 8"/>
                  <a:gd name="T7" fmla="*/ 0 h 2"/>
                  <a:gd name="T8" fmla="*/ 0 60000 65536"/>
                  <a:gd name="T9" fmla="*/ 0 60000 65536"/>
                  <a:gd name="T10" fmla="*/ 0 60000 65536"/>
                  <a:gd name="T11" fmla="*/ 0 60000 65536"/>
                  <a:gd name="T12" fmla="*/ 0 w 8"/>
                  <a:gd name="T13" fmla="*/ 0 h 2"/>
                  <a:gd name="T14" fmla="*/ 8 w 8"/>
                  <a:gd name="T15" fmla="*/ 2 h 2"/>
                </a:gdLst>
                <a:ahLst/>
                <a:cxnLst>
                  <a:cxn ang="T8">
                    <a:pos x="T0" y="T1"/>
                  </a:cxn>
                  <a:cxn ang="T9">
                    <a:pos x="T2" y="T3"/>
                  </a:cxn>
                  <a:cxn ang="T10">
                    <a:pos x="T4" y="T5"/>
                  </a:cxn>
                  <a:cxn ang="T11">
                    <a:pos x="T6" y="T7"/>
                  </a:cxn>
                </a:cxnLst>
                <a:rect l="T12" t="T13" r="T14" b="T15"/>
                <a:pathLst>
                  <a:path w="8" h="2">
                    <a:moveTo>
                      <a:pt x="8" y="0"/>
                    </a:moveTo>
                    <a:lnTo>
                      <a:pt x="4" y="2"/>
                    </a:lnTo>
                    <a:lnTo>
                      <a:pt x="0" y="2"/>
                    </a:lnTo>
                    <a:lnTo>
                      <a:pt x="8" y="0"/>
                    </a:lnTo>
                    <a:close/>
                  </a:path>
                </a:pathLst>
              </a:custGeom>
              <a:solidFill>
                <a:srgbClr val="000000"/>
              </a:solidFill>
              <a:ln w="9525">
                <a:noFill/>
                <a:round/>
                <a:headEnd/>
                <a:tailEnd/>
              </a:ln>
            </p:spPr>
            <p:txBody>
              <a:bodyPr/>
              <a:lstStyle/>
              <a:p>
                <a:endParaRPr lang="en-US"/>
              </a:p>
            </p:txBody>
          </p:sp>
          <p:sp>
            <p:nvSpPr>
              <p:cNvPr id="208463" name="Freeform 223"/>
              <p:cNvSpPr>
                <a:spLocks/>
              </p:cNvSpPr>
              <p:nvPr/>
            </p:nvSpPr>
            <p:spPr bwMode="auto">
              <a:xfrm>
                <a:off x="1824" y="2195"/>
                <a:ext cx="7" cy="9"/>
              </a:xfrm>
              <a:custGeom>
                <a:avLst/>
                <a:gdLst>
                  <a:gd name="T0" fmla="*/ 0 w 31"/>
                  <a:gd name="T1" fmla="*/ 0 h 38"/>
                  <a:gd name="T2" fmla="*/ 0 w 31"/>
                  <a:gd name="T3" fmla="*/ 0 h 38"/>
                  <a:gd name="T4" fmla="*/ 0 w 31"/>
                  <a:gd name="T5" fmla="*/ 0 h 38"/>
                  <a:gd name="T6" fmla="*/ 0 w 31"/>
                  <a:gd name="T7" fmla="*/ 0 h 38"/>
                  <a:gd name="T8" fmla="*/ 0 w 31"/>
                  <a:gd name="T9" fmla="*/ 0 h 38"/>
                  <a:gd name="T10" fmla="*/ 0 w 31"/>
                  <a:gd name="T11" fmla="*/ 0 h 38"/>
                  <a:gd name="T12" fmla="*/ 0 60000 65536"/>
                  <a:gd name="T13" fmla="*/ 0 60000 65536"/>
                  <a:gd name="T14" fmla="*/ 0 60000 65536"/>
                  <a:gd name="T15" fmla="*/ 0 60000 65536"/>
                  <a:gd name="T16" fmla="*/ 0 60000 65536"/>
                  <a:gd name="T17" fmla="*/ 0 60000 65536"/>
                  <a:gd name="T18" fmla="*/ 0 w 31"/>
                  <a:gd name="T19" fmla="*/ 0 h 38"/>
                  <a:gd name="T20" fmla="*/ 31 w 31"/>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31" h="38">
                    <a:moveTo>
                      <a:pt x="23" y="0"/>
                    </a:moveTo>
                    <a:lnTo>
                      <a:pt x="16" y="1"/>
                    </a:lnTo>
                    <a:lnTo>
                      <a:pt x="0" y="10"/>
                    </a:lnTo>
                    <a:lnTo>
                      <a:pt x="15" y="38"/>
                    </a:lnTo>
                    <a:lnTo>
                      <a:pt x="31" y="31"/>
                    </a:lnTo>
                    <a:lnTo>
                      <a:pt x="23" y="0"/>
                    </a:lnTo>
                    <a:close/>
                  </a:path>
                </a:pathLst>
              </a:custGeom>
              <a:solidFill>
                <a:srgbClr val="000000"/>
              </a:solidFill>
              <a:ln w="9525">
                <a:noFill/>
                <a:round/>
                <a:headEnd/>
                <a:tailEnd/>
              </a:ln>
            </p:spPr>
            <p:txBody>
              <a:bodyPr/>
              <a:lstStyle/>
              <a:p>
                <a:endParaRPr lang="en-US"/>
              </a:p>
            </p:txBody>
          </p:sp>
          <p:sp>
            <p:nvSpPr>
              <p:cNvPr id="208464" name="Freeform 224"/>
              <p:cNvSpPr>
                <a:spLocks/>
              </p:cNvSpPr>
              <p:nvPr/>
            </p:nvSpPr>
            <p:spPr bwMode="auto">
              <a:xfrm>
                <a:off x="1828" y="2195"/>
                <a:ext cx="2" cy="1"/>
              </a:xfrm>
              <a:custGeom>
                <a:avLst/>
                <a:gdLst>
                  <a:gd name="T0" fmla="*/ 0 w 7"/>
                  <a:gd name="T1" fmla="*/ 1 h 1"/>
                  <a:gd name="T2" fmla="*/ 0 w 7"/>
                  <a:gd name="T3" fmla="*/ 0 h 1"/>
                  <a:gd name="T4" fmla="*/ 0 w 7"/>
                  <a:gd name="T5" fmla="*/ 0 h 1"/>
                  <a:gd name="T6" fmla="*/ 0 w 7"/>
                  <a:gd name="T7" fmla="*/ 1 h 1"/>
                  <a:gd name="T8" fmla="*/ 0 60000 65536"/>
                  <a:gd name="T9" fmla="*/ 0 60000 65536"/>
                  <a:gd name="T10" fmla="*/ 0 60000 65536"/>
                  <a:gd name="T11" fmla="*/ 0 60000 65536"/>
                  <a:gd name="T12" fmla="*/ 0 w 7"/>
                  <a:gd name="T13" fmla="*/ 0 h 1"/>
                  <a:gd name="T14" fmla="*/ 7 w 7"/>
                  <a:gd name="T15" fmla="*/ 1 h 1"/>
                </a:gdLst>
                <a:ahLst/>
                <a:cxnLst>
                  <a:cxn ang="T8">
                    <a:pos x="T0" y="T1"/>
                  </a:cxn>
                  <a:cxn ang="T9">
                    <a:pos x="T2" y="T3"/>
                  </a:cxn>
                  <a:cxn ang="T10">
                    <a:pos x="T4" y="T5"/>
                  </a:cxn>
                  <a:cxn ang="T11">
                    <a:pos x="T6" y="T7"/>
                  </a:cxn>
                </a:cxnLst>
                <a:rect l="T12" t="T13" r="T14" b="T15"/>
                <a:pathLst>
                  <a:path w="7" h="1">
                    <a:moveTo>
                      <a:pt x="0" y="1"/>
                    </a:moveTo>
                    <a:lnTo>
                      <a:pt x="3" y="0"/>
                    </a:lnTo>
                    <a:lnTo>
                      <a:pt x="7" y="0"/>
                    </a:lnTo>
                    <a:lnTo>
                      <a:pt x="0" y="1"/>
                    </a:lnTo>
                    <a:close/>
                  </a:path>
                </a:pathLst>
              </a:custGeom>
              <a:solidFill>
                <a:srgbClr val="000000"/>
              </a:solidFill>
              <a:ln w="9525">
                <a:noFill/>
                <a:round/>
                <a:headEnd/>
                <a:tailEnd/>
              </a:ln>
            </p:spPr>
            <p:txBody>
              <a:bodyPr/>
              <a:lstStyle/>
              <a:p>
                <a:endParaRPr lang="en-US"/>
              </a:p>
            </p:txBody>
          </p:sp>
          <p:sp>
            <p:nvSpPr>
              <p:cNvPr id="208465" name="Freeform 225"/>
              <p:cNvSpPr>
                <a:spLocks/>
              </p:cNvSpPr>
              <p:nvPr/>
            </p:nvSpPr>
            <p:spPr bwMode="auto">
              <a:xfrm>
                <a:off x="1830" y="2195"/>
                <a:ext cx="4" cy="8"/>
              </a:xfrm>
              <a:custGeom>
                <a:avLst/>
                <a:gdLst>
                  <a:gd name="T0" fmla="*/ 0 w 20"/>
                  <a:gd name="T1" fmla="*/ 0 h 32"/>
                  <a:gd name="T2" fmla="*/ 0 w 20"/>
                  <a:gd name="T3" fmla="*/ 0 h 32"/>
                  <a:gd name="T4" fmla="*/ 0 w 20"/>
                  <a:gd name="T5" fmla="*/ 0 h 32"/>
                  <a:gd name="T6" fmla="*/ 0 w 20"/>
                  <a:gd name="T7" fmla="*/ 0 h 32"/>
                  <a:gd name="T8" fmla="*/ 0 w 20"/>
                  <a:gd name="T9" fmla="*/ 0 h 32"/>
                  <a:gd name="T10" fmla="*/ 0 w 20"/>
                  <a:gd name="T11" fmla="*/ 0 h 32"/>
                  <a:gd name="T12" fmla="*/ 0 60000 65536"/>
                  <a:gd name="T13" fmla="*/ 0 60000 65536"/>
                  <a:gd name="T14" fmla="*/ 0 60000 65536"/>
                  <a:gd name="T15" fmla="*/ 0 60000 65536"/>
                  <a:gd name="T16" fmla="*/ 0 60000 65536"/>
                  <a:gd name="T17" fmla="*/ 0 60000 65536"/>
                  <a:gd name="T18" fmla="*/ 0 w 20"/>
                  <a:gd name="T19" fmla="*/ 0 h 32"/>
                  <a:gd name="T20" fmla="*/ 20 w 20"/>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0" h="32">
                    <a:moveTo>
                      <a:pt x="20" y="27"/>
                    </a:moveTo>
                    <a:lnTo>
                      <a:pt x="9" y="0"/>
                    </a:lnTo>
                    <a:lnTo>
                      <a:pt x="0" y="0"/>
                    </a:lnTo>
                    <a:lnTo>
                      <a:pt x="0" y="32"/>
                    </a:lnTo>
                    <a:lnTo>
                      <a:pt x="9" y="32"/>
                    </a:lnTo>
                    <a:lnTo>
                      <a:pt x="20" y="27"/>
                    </a:lnTo>
                    <a:close/>
                  </a:path>
                </a:pathLst>
              </a:custGeom>
              <a:solidFill>
                <a:srgbClr val="000000"/>
              </a:solidFill>
              <a:ln w="9525">
                <a:noFill/>
                <a:round/>
                <a:headEnd/>
                <a:tailEnd/>
              </a:ln>
            </p:spPr>
            <p:txBody>
              <a:bodyPr/>
              <a:lstStyle/>
              <a:p>
                <a:endParaRPr lang="en-US"/>
              </a:p>
            </p:txBody>
          </p:sp>
          <p:sp>
            <p:nvSpPr>
              <p:cNvPr id="208466" name="Freeform 226"/>
              <p:cNvSpPr>
                <a:spLocks/>
              </p:cNvSpPr>
              <p:nvPr/>
            </p:nvSpPr>
            <p:spPr bwMode="auto">
              <a:xfrm>
                <a:off x="1832" y="2202"/>
                <a:ext cx="2" cy="1"/>
              </a:xfrm>
              <a:custGeom>
                <a:avLst/>
                <a:gdLst>
                  <a:gd name="T0" fmla="*/ 0 w 11"/>
                  <a:gd name="T1" fmla="*/ 0 h 5"/>
                  <a:gd name="T2" fmla="*/ 0 w 11"/>
                  <a:gd name="T3" fmla="*/ 0 h 5"/>
                  <a:gd name="T4" fmla="*/ 0 w 11"/>
                  <a:gd name="T5" fmla="*/ 0 h 5"/>
                  <a:gd name="T6" fmla="*/ 0 w 11"/>
                  <a:gd name="T7" fmla="*/ 0 h 5"/>
                  <a:gd name="T8" fmla="*/ 0 60000 65536"/>
                  <a:gd name="T9" fmla="*/ 0 60000 65536"/>
                  <a:gd name="T10" fmla="*/ 0 60000 65536"/>
                  <a:gd name="T11" fmla="*/ 0 60000 65536"/>
                  <a:gd name="T12" fmla="*/ 0 w 11"/>
                  <a:gd name="T13" fmla="*/ 0 h 5"/>
                  <a:gd name="T14" fmla="*/ 11 w 11"/>
                  <a:gd name="T15" fmla="*/ 5 h 5"/>
                </a:gdLst>
                <a:ahLst/>
                <a:cxnLst>
                  <a:cxn ang="T8">
                    <a:pos x="T0" y="T1"/>
                  </a:cxn>
                  <a:cxn ang="T9">
                    <a:pos x="T2" y="T3"/>
                  </a:cxn>
                  <a:cxn ang="T10">
                    <a:pos x="T4" y="T5"/>
                  </a:cxn>
                  <a:cxn ang="T11">
                    <a:pos x="T6" y="T7"/>
                  </a:cxn>
                </a:cxnLst>
                <a:rect l="T12" t="T13" r="T14" b="T15"/>
                <a:pathLst>
                  <a:path w="11" h="5">
                    <a:moveTo>
                      <a:pt x="11" y="0"/>
                    </a:moveTo>
                    <a:lnTo>
                      <a:pt x="6" y="5"/>
                    </a:lnTo>
                    <a:lnTo>
                      <a:pt x="0" y="5"/>
                    </a:lnTo>
                    <a:lnTo>
                      <a:pt x="11" y="0"/>
                    </a:lnTo>
                    <a:close/>
                  </a:path>
                </a:pathLst>
              </a:custGeom>
              <a:solidFill>
                <a:srgbClr val="000000"/>
              </a:solidFill>
              <a:ln w="9525">
                <a:noFill/>
                <a:round/>
                <a:headEnd/>
                <a:tailEnd/>
              </a:ln>
            </p:spPr>
            <p:txBody>
              <a:bodyPr/>
              <a:lstStyle/>
              <a:p>
                <a:endParaRPr lang="en-US"/>
              </a:p>
            </p:txBody>
          </p:sp>
          <p:sp>
            <p:nvSpPr>
              <p:cNvPr id="208467" name="Freeform 227"/>
              <p:cNvSpPr>
                <a:spLocks/>
              </p:cNvSpPr>
              <p:nvPr/>
            </p:nvSpPr>
            <p:spPr bwMode="auto">
              <a:xfrm>
                <a:off x="1829" y="2195"/>
                <a:ext cx="7" cy="7"/>
              </a:xfrm>
              <a:custGeom>
                <a:avLst/>
                <a:gdLst>
                  <a:gd name="T0" fmla="*/ 0 w 28"/>
                  <a:gd name="T1" fmla="*/ 0 h 28"/>
                  <a:gd name="T2" fmla="*/ 0 w 28"/>
                  <a:gd name="T3" fmla="*/ 0 h 28"/>
                  <a:gd name="T4" fmla="*/ 0 w 28"/>
                  <a:gd name="T5" fmla="*/ 0 h 28"/>
                  <a:gd name="T6" fmla="*/ 0 w 28"/>
                  <a:gd name="T7" fmla="*/ 0 h 28"/>
                  <a:gd name="T8" fmla="*/ 0 w 28"/>
                  <a:gd name="T9" fmla="*/ 0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6" y="0"/>
                    </a:moveTo>
                    <a:lnTo>
                      <a:pt x="28" y="22"/>
                    </a:lnTo>
                    <a:lnTo>
                      <a:pt x="22" y="28"/>
                    </a:lnTo>
                    <a:lnTo>
                      <a:pt x="0" y="6"/>
                    </a:lnTo>
                    <a:lnTo>
                      <a:pt x="6" y="0"/>
                    </a:lnTo>
                    <a:close/>
                  </a:path>
                </a:pathLst>
              </a:custGeom>
              <a:solidFill>
                <a:srgbClr val="000000"/>
              </a:solidFill>
              <a:ln w="9525">
                <a:noFill/>
                <a:round/>
                <a:headEnd/>
                <a:tailEnd/>
              </a:ln>
            </p:spPr>
            <p:txBody>
              <a:bodyPr/>
              <a:lstStyle/>
              <a:p>
                <a:endParaRPr lang="en-US"/>
              </a:p>
            </p:txBody>
          </p:sp>
          <p:sp>
            <p:nvSpPr>
              <p:cNvPr id="208468" name="Freeform 228"/>
              <p:cNvSpPr>
                <a:spLocks/>
              </p:cNvSpPr>
              <p:nvPr/>
            </p:nvSpPr>
            <p:spPr bwMode="auto">
              <a:xfrm>
                <a:off x="1854" y="2187"/>
                <a:ext cx="5" cy="8"/>
              </a:xfrm>
              <a:custGeom>
                <a:avLst/>
                <a:gdLst>
                  <a:gd name="T0" fmla="*/ 0 w 20"/>
                  <a:gd name="T1" fmla="*/ 0 h 33"/>
                  <a:gd name="T2" fmla="*/ 0 w 20"/>
                  <a:gd name="T3" fmla="*/ 0 h 33"/>
                  <a:gd name="T4" fmla="*/ 0 w 20"/>
                  <a:gd name="T5" fmla="*/ 0 h 33"/>
                  <a:gd name="T6" fmla="*/ 0 w 20"/>
                  <a:gd name="T7" fmla="*/ 0 h 33"/>
                  <a:gd name="T8" fmla="*/ 0 w 20"/>
                  <a:gd name="T9" fmla="*/ 0 h 33"/>
                  <a:gd name="T10" fmla="*/ 0 w 20"/>
                  <a:gd name="T11" fmla="*/ 0 h 33"/>
                  <a:gd name="T12" fmla="*/ 0 60000 65536"/>
                  <a:gd name="T13" fmla="*/ 0 60000 65536"/>
                  <a:gd name="T14" fmla="*/ 0 60000 65536"/>
                  <a:gd name="T15" fmla="*/ 0 60000 65536"/>
                  <a:gd name="T16" fmla="*/ 0 60000 65536"/>
                  <a:gd name="T17" fmla="*/ 0 60000 65536"/>
                  <a:gd name="T18" fmla="*/ 0 w 20"/>
                  <a:gd name="T19" fmla="*/ 0 h 33"/>
                  <a:gd name="T20" fmla="*/ 20 w 20"/>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20" h="33">
                    <a:moveTo>
                      <a:pt x="12" y="0"/>
                    </a:moveTo>
                    <a:lnTo>
                      <a:pt x="5" y="1"/>
                    </a:lnTo>
                    <a:lnTo>
                      <a:pt x="0" y="5"/>
                    </a:lnTo>
                    <a:lnTo>
                      <a:pt x="15" y="33"/>
                    </a:lnTo>
                    <a:lnTo>
                      <a:pt x="20" y="31"/>
                    </a:lnTo>
                    <a:lnTo>
                      <a:pt x="12" y="0"/>
                    </a:lnTo>
                    <a:close/>
                  </a:path>
                </a:pathLst>
              </a:custGeom>
              <a:solidFill>
                <a:srgbClr val="000000"/>
              </a:solidFill>
              <a:ln w="9525">
                <a:noFill/>
                <a:round/>
                <a:headEnd/>
                <a:tailEnd/>
              </a:ln>
            </p:spPr>
            <p:txBody>
              <a:bodyPr/>
              <a:lstStyle/>
              <a:p>
                <a:endParaRPr lang="en-US"/>
              </a:p>
            </p:txBody>
          </p:sp>
          <p:sp>
            <p:nvSpPr>
              <p:cNvPr id="208469" name="Freeform 229"/>
              <p:cNvSpPr>
                <a:spLocks/>
              </p:cNvSpPr>
              <p:nvPr/>
            </p:nvSpPr>
            <p:spPr bwMode="auto">
              <a:xfrm>
                <a:off x="1856" y="2187"/>
                <a:ext cx="2" cy="1"/>
              </a:xfrm>
              <a:custGeom>
                <a:avLst/>
                <a:gdLst>
                  <a:gd name="T0" fmla="*/ 0 w 7"/>
                  <a:gd name="T1" fmla="*/ 1 h 1"/>
                  <a:gd name="T2" fmla="*/ 0 w 7"/>
                  <a:gd name="T3" fmla="*/ 0 h 1"/>
                  <a:gd name="T4" fmla="*/ 0 w 7"/>
                  <a:gd name="T5" fmla="*/ 0 h 1"/>
                  <a:gd name="T6" fmla="*/ 0 w 7"/>
                  <a:gd name="T7" fmla="*/ 1 h 1"/>
                  <a:gd name="T8" fmla="*/ 0 60000 65536"/>
                  <a:gd name="T9" fmla="*/ 0 60000 65536"/>
                  <a:gd name="T10" fmla="*/ 0 60000 65536"/>
                  <a:gd name="T11" fmla="*/ 0 60000 65536"/>
                  <a:gd name="T12" fmla="*/ 0 w 7"/>
                  <a:gd name="T13" fmla="*/ 0 h 1"/>
                  <a:gd name="T14" fmla="*/ 7 w 7"/>
                  <a:gd name="T15" fmla="*/ 1 h 1"/>
                </a:gdLst>
                <a:ahLst/>
                <a:cxnLst>
                  <a:cxn ang="T8">
                    <a:pos x="T0" y="T1"/>
                  </a:cxn>
                  <a:cxn ang="T9">
                    <a:pos x="T2" y="T3"/>
                  </a:cxn>
                  <a:cxn ang="T10">
                    <a:pos x="T4" y="T5"/>
                  </a:cxn>
                  <a:cxn ang="T11">
                    <a:pos x="T6" y="T7"/>
                  </a:cxn>
                </a:cxnLst>
                <a:rect l="T12" t="T13" r="T14" b="T15"/>
                <a:pathLst>
                  <a:path w="7" h="1">
                    <a:moveTo>
                      <a:pt x="0" y="1"/>
                    </a:moveTo>
                    <a:lnTo>
                      <a:pt x="3" y="0"/>
                    </a:lnTo>
                    <a:lnTo>
                      <a:pt x="7" y="0"/>
                    </a:lnTo>
                    <a:lnTo>
                      <a:pt x="0" y="1"/>
                    </a:lnTo>
                    <a:close/>
                  </a:path>
                </a:pathLst>
              </a:custGeom>
              <a:solidFill>
                <a:srgbClr val="000000"/>
              </a:solidFill>
              <a:ln w="9525">
                <a:noFill/>
                <a:round/>
                <a:headEnd/>
                <a:tailEnd/>
              </a:ln>
            </p:spPr>
            <p:txBody>
              <a:bodyPr/>
              <a:lstStyle/>
              <a:p>
                <a:endParaRPr lang="en-US"/>
              </a:p>
            </p:txBody>
          </p:sp>
          <p:sp>
            <p:nvSpPr>
              <p:cNvPr id="208470" name="Freeform 230"/>
              <p:cNvSpPr>
                <a:spLocks/>
              </p:cNvSpPr>
              <p:nvPr/>
            </p:nvSpPr>
            <p:spPr bwMode="auto">
              <a:xfrm>
                <a:off x="1858" y="2187"/>
                <a:ext cx="8" cy="8"/>
              </a:xfrm>
              <a:custGeom>
                <a:avLst/>
                <a:gdLst>
                  <a:gd name="T0" fmla="*/ 0 w 36"/>
                  <a:gd name="T1" fmla="*/ 0 h 32"/>
                  <a:gd name="T2" fmla="*/ 0 w 36"/>
                  <a:gd name="T3" fmla="*/ 0 h 32"/>
                  <a:gd name="T4" fmla="*/ 0 w 36"/>
                  <a:gd name="T5" fmla="*/ 0 h 32"/>
                  <a:gd name="T6" fmla="*/ 0 w 36"/>
                  <a:gd name="T7" fmla="*/ 0 h 32"/>
                  <a:gd name="T8" fmla="*/ 0 w 36"/>
                  <a:gd name="T9" fmla="*/ 0 h 32"/>
                  <a:gd name="T10" fmla="*/ 0 w 36"/>
                  <a:gd name="T11" fmla="*/ 0 h 32"/>
                  <a:gd name="T12" fmla="*/ 0 60000 65536"/>
                  <a:gd name="T13" fmla="*/ 0 60000 65536"/>
                  <a:gd name="T14" fmla="*/ 0 60000 65536"/>
                  <a:gd name="T15" fmla="*/ 0 60000 65536"/>
                  <a:gd name="T16" fmla="*/ 0 60000 65536"/>
                  <a:gd name="T17" fmla="*/ 0 60000 65536"/>
                  <a:gd name="T18" fmla="*/ 0 w 36"/>
                  <a:gd name="T19" fmla="*/ 0 h 32"/>
                  <a:gd name="T20" fmla="*/ 36 w 36"/>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6" h="32">
                    <a:moveTo>
                      <a:pt x="36" y="27"/>
                    </a:moveTo>
                    <a:lnTo>
                      <a:pt x="25" y="0"/>
                    </a:lnTo>
                    <a:lnTo>
                      <a:pt x="0" y="0"/>
                    </a:lnTo>
                    <a:lnTo>
                      <a:pt x="0" y="32"/>
                    </a:lnTo>
                    <a:lnTo>
                      <a:pt x="25" y="32"/>
                    </a:lnTo>
                    <a:lnTo>
                      <a:pt x="36" y="27"/>
                    </a:lnTo>
                    <a:close/>
                  </a:path>
                </a:pathLst>
              </a:custGeom>
              <a:solidFill>
                <a:srgbClr val="000000"/>
              </a:solidFill>
              <a:ln w="9525">
                <a:noFill/>
                <a:round/>
                <a:headEnd/>
                <a:tailEnd/>
              </a:ln>
            </p:spPr>
            <p:txBody>
              <a:bodyPr/>
              <a:lstStyle/>
              <a:p>
                <a:endParaRPr lang="en-US"/>
              </a:p>
            </p:txBody>
          </p:sp>
          <p:sp>
            <p:nvSpPr>
              <p:cNvPr id="208471" name="Freeform 231"/>
              <p:cNvSpPr>
                <a:spLocks/>
              </p:cNvSpPr>
              <p:nvPr/>
            </p:nvSpPr>
            <p:spPr bwMode="auto">
              <a:xfrm>
                <a:off x="1864" y="2194"/>
                <a:ext cx="2" cy="1"/>
              </a:xfrm>
              <a:custGeom>
                <a:avLst/>
                <a:gdLst>
                  <a:gd name="T0" fmla="*/ 0 w 11"/>
                  <a:gd name="T1" fmla="*/ 0 h 5"/>
                  <a:gd name="T2" fmla="*/ 0 w 11"/>
                  <a:gd name="T3" fmla="*/ 0 h 5"/>
                  <a:gd name="T4" fmla="*/ 0 w 11"/>
                  <a:gd name="T5" fmla="*/ 0 h 5"/>
                  <a:gd name="T6" fmla="*/ 0 w 11"/>
                  <a:gd name="T7" fmla="*/ 0 h 5"/>
                  <a:gd name="T8" fmla="*/ 0 60000 65536"/>
                  <a:gd name="T9" fmla="*/ 0 60000 65536"/>
                  <a:gd name="T10" fmla="*/ 0 60000 65536"/>
                  <a:gd name="T11" fmla="*/ 0 60000 65536"/>
                  <a:gd name="T12" fmla="*/ 0 w 11"/>
                  <a:gd name="T13" fmla="*/ 0 h 5"/>
                  <a:gd name="T14" fmla="*/ 11 w 11"/>
                  <a:gd name="T15" fmla="*/ 5 h 5"/>
                </a:gdLst>
                <a:ahLst/>
                <a:cxnLst>
                  <a:cxn ang="T8">
                    <a:pos x="T0" y="T1"/>
                  </a:cxn>
                  <a:cxn ang="T9">
                    <a:pos x="T2" y="T3"/>
                  </a:cxn>
                  <a:cxn ang="T10">
                    <a:pos x="T4" y="T5"/>
                  </a:cxn>
                  <a:cxn ang="T11">
                    <a:pos x="T6" y="T7"/>
                  </a:cxn>
                </a:cxnLst>
                <a:rect l="T12" t="T13" r="T14" b="T15"/>
                <a:pathLst>
                  <a:path w="11" h="5">
                    <a:moveTo>
                      <a:pt x="11" y="0"/>
                    </a:moveTo>
                    <a:lnTo>
                      <a:pt x="6" y="5"/>
                    </a:lnTo>
                    <a:lnTo>
                      <a:pt x="0" y="5"/>
                    </a:lnTo>
                    <a:lnTo>
                      <a:pt x="11" y="0"/>
                    </a:lnTo>
                    <a:close/>
                  </a:path>
                </a:pathLst>
              </a:custGeom>
              <a:solidFill>
                <a:srgbClr val="000000"/>
              </a:solidFill>
              <a:ln w="9525">
                <a:noFill/>
                <a:round/>
                <a:headEnd/>
                <a:tailEnd/>
              </a:ln>
            </p:spPr>
            <p:txBody>
              <a:bodyPr/>
              <a:lstStyle/>
              <a:p>
                <a:endParaRPr lang="en-US"/>
              </a:p>
            </p:txBody>
          </p:sp>
          <p:sp>
            <p:nvSpPr>
              <p:cNvPr id="208472" name="Freeform 232"/>
              <p:cNvSpPr>
                <a:spLocks/>
              </p:cNvSpPr>
              <p:nvPr/>
            </p:nvSpPr>
            <p:spPr bwMode="auto">
              <a:xfrm>
                <a:off x="1861" y="2185"/>
                <a:ext cx="7" cy="9"/>
              </a:xfrm>
              <a:custGeom>
                <a:avLst/>
                <a:gdLst>
                  <a:gd name="T0" fmla="*/ 0 w 30"/>
                  <a:gd name="T1" fmla="*/ 0 h 35"/>
                  <a:gd name="T2" fmla="*/ 0 w 30"/>
                  <a:gd name="T3" fmla="*/ 0 h 35"/>
                  <a:gd name="T4" fmla="*/ 0 w 30"/>
                  <a:gd name="T5" fmla="*/ 0 h 35"/>
                  <a:gd name="T6" fmla="*/ 0 w 30"/>
                  <a:gd name="T7" fmla="*/ 0 h 35"/>
                  <a:gd name="T8" fmla="*/ 0 w 30"/>
                  <a:gd name="T9" fmla="*/ 0 h 35"/>
                  <a:gd name="T10" fmla="*/ 0 w 30"/>
                  <a:gd name="T11" fmla="*/ 0 h 35"/>
                  <a:gd name="T12" fmla="*/ 0 60000 65536"/>
                  <a:gd name="T13" fmla="*/ 0 60000 65536"/>
                  <a:gd name="T14" fmla="*/ 0 60000 65536"/>
                  <a:gd name="T15" fmla="*/ 0 60000 65536"/>
                  <a:gd name="T16" fmla="*/ 0 60000 65536"/>
                  <a:gd name="T17" fmla="*/ 0 60000 65536"/>
                  <a:gd name="T18" fmla="*/ 0 w 30"/>
                  <a:gd name="T19" fmla="*/ 0 h 35"/>
                  <a:gd name="T20" fmla="*/ 30 w 30"/>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0" h="35">
                    <a:moveTo>
                      <a:pt x="19" y="0"/>
                    </a:moveTo>
                    <a:lnTo>
                      <a:pt x="8" y="4"/>
                    </a:lnTo>
                    <a:lnTo>
                      <a:pt x="0" y="13"/>
                    </a:lnTo>
                    <a:lnTo>
                      <a:pt x="23" y="35"/>
                    </a:lnTo>
                    <a:lnTo>
                      <a:pt x="30" y="27"/>
                    </a:lnTo>
                    <a:lnTo>
                      <a:pt x="19" y="0"/>
                    </a:lnTo>
                    <a:close/>
                  </a:path>
                </a:pathLst>
              </a:custGeom>
              <a:solidFill>
                <a:srgbClr val="000000"/>
              </a:solidFill>
              <a:ln w="9525">
                <a:noFill/>
                <a:round/>
                <a:headEnd/>
                <a:tailEnd/>
              </a:ln>
            </p:spPr>
            <p:txBody>
              <a:bodyPr/>
              <a:lstStyle/>
              <a:p>
                <a:endParaRPr lang="en-US"/>
              </a:p>
            </p:txBody>
          </p:sp>
          <p:sp>
            <p:nvSpPr>
              <p:cNvPr id="208473" name="Freeform 233"/>
              <p:cNvSpPr>
                <a:spLocks/>
              </p:cNvSpPr>
              <p:nvPr/>
            </p:nvSpPr>
            <p:spPr bwMode="auto">
              <a:xfrm>
                <a:off x="1863" y="2185"/>
                <a:ext cx="3" cy="1"/>
              </a:xfrm>
              <a:custGeom>
                <a:avLst/>
                <a:gdLst>
                  <a:gd name="T0" fmla="*/ 0 w 11"/>
                  <a:gd name="T1" fmla="*/ 0 h 4"/>
                  <a:gd name="T2" fmla="*/ 0 w 11"/>
                  <a:gd name="T3" fmla="*/ 0 h 4"/>
                  <a:gd name="T4" fmla="*/ 0 w 11"/>
                  <a:gd name="T5" fmla="*/ 0 h 4"/>
                  <a:gd name="T6" fmla="*/ 0 w 11"/>
                  <a:gd name="T7" fmla="*/ 0 h 4"/>
                  <a:gd name="T8" fmla="*/ 0 60000 65536"/>
                  <a:gd name="T9" fmla="*/ 0 60000 65536"/>
                  <a:gd name="T10" fmla="*/ 0 60000 65536"/>
                  <a:gd name="T11" fmla="*/ 0 60000 65536"/>
                  <a:gd name="T12" fmla="*/ 0 w 11"/>
                  <a:gd name="T13" fmla="*/ 0 h 4"/>
                  <a:gd name="T14" fmla="*/ 11 w 11"/>
                  <a:gd name="T15" fmla="*/ 4 h 4"/>
                </a:gdLst>
                <a:ahLst/>
                <a:cxnLst>
                  <a:cxn ang="T8">
                    <a:pos x="T0" y="T1"/>
                  </a:cxn>
                  <a:cxn ang="T9">
                    <a:pos x="T2" y="T3"/>
                  </a:cxn>
                  <a:cxn ang="T10">
                    <a:pos x="T4" y="T5"/>
                  </a:cxn>
                  <a:cxn ang="T11">
                    <a:pos x="T6" y="T7"/>
                  </a:cxn>
                </a:cxnLst>
                <a:rect l="T12" t="T13" r="T14" b="T15"/>
                <a:pathLst>
                  <a:path w="11" h="4">
                    <a:moveTo>
                      <a:pt x="0" y="4"/>
                    </a:moveTo>
                    <a:lnTo>
                      <a:pt x="5" y="0"/>
                    </a:lnTo>
                    <a:lnTo>
                      <a:pt x="11" y="0"/>
                    </a:lnTo>
                    <a:lnTo>
                      <a:pt x="0" y="4"/>
                    </a:lnTo>
                    <a:close/>
                  </a:path>
                </a:pathLst>
              </a:custGeom>
              <a:solidFill>
                <a:srgbClr val="000000"/>
              </a:solidFill>
              <a:ln w="9525">
                <a:noFill/>
                <a:round/>
                <a:headEnd/>
                <a:tailEnd/>
              </a:ln>
            </p:spPr>
            <p:txBody>
              <a:bodyPr/>
              <a:lstStyle/>
              <a:p>
                <a:endParaRPr lang="en-US"/>
              </a:p>
            </p:txBody>
          </p:sp>
          <p:sp>
            <p:nvSpPr>
              <p:cNvPr id="208474" name="Freeform 234"/>
              <p:cNvSpPr>
                <a:spLocks/>
              </p:cNvSpPr>
              <p:nvPr/>
            </p:nvSpPr>
            <p:spPr bwMode="auto">
              <a:xfrm>
                <a:off x="1866" y="2185"/>
                <a:ext cx="6" cy="8"/>
              </a:xfrm>
              <a:custGeom>
                <a:avLst/>
                <a:gdLst>
                  <a:gd name="T0" fmla="*/ 0 w 27"/>
                  <a:gd name="T1" fmla="*/ 0 h 32"/>
                  <a:gd name="T2" fmla="*/ 0 w 27"/>
                  <a:gd name="T3" fmla="*/ 0 h 32"/>
                  <a:gd name="T4" fmla="*/ 0 w 27"/>
                  <a:gd name="T5" fmla="*/ 0 h 32"/>
                  <a:gd name="T6" fmla="*/ 0 w 27"/>
                  <a:gd name="T7" fmla="*/ 0 h 32"/>
                  <a:gd name="T8" fmla="*/ 0 w 27"/>
                  <a:gd name="T9" fmla="*/ 0 h 32"/>
                  <a:gd name="T10" fmla="*/ 0 w 27"/>
                  <a:gd name="T11" fmla="*/ 0 h 32"/>
                  <a:gd name="T12" fmla="*/ 0 60000 65536"/>
                  <a:gd name="T13" fmla="*/ 0 60000 65536"/>
                  <a:gd name="T14" fmla="*/ 0 60000 65536"/>
                  <a:gd name="T15" fmla="*/ 0 60000 65536"/>
                  <a:gd name="T16" fmla="*/ 0 60000 65536"/>
                  <a:gd name="T17" fmla="*/ 0 60000 65536"/>
                  <a:gd name="T18" fmla="*/ 0 w 27"/>
                  <a:gd name="T19" fmla="*/ 0 h 32"/>
                  <a:gd name="T20" fmla="*/ 27 w 27"/>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7" h="32">
                    <a:moveTo>
                      <a:pt x="27" y="27"/>
                    </a:moveTo>
                    <a:lnTo>
                      <a:pt x="16" y="0"/>
                    </a:lnTo>
                    <a:lnTo>
                      <a:pt x="0" y="0"/>
                    </a:lnTo>
                    <a:lnTo>
                      <a:pt x="0" y="32"/>
                    </a:lnTo>
                    <a:lnTo>
                      <a:pt x="16" y="32"/>
                    </a:lnTo>
                    <a:lnTo>
                      <a:pt x="27" y="27"/>
                    </a:lnTo>
                    <a:close/>
                  </a:path>
                </a:pathLst>
              </a:custGeom>
              <a:solidFill>
                <a:srgbClr val="000000"/>
              </a:solidFill>
              <a:ln w="9525">
                <a:noFill/>
                <a:round/>
                <a:headEnd/>
                <a:tailEnd/>
              </a:ln>
            </p:spPr>
            <p:txBody>
              <a:bodyPr/>
              <a:lstStyle/>
              <a:p>
                <a:endParaRPr lang="en-US"/>
              </a:p>
            </p:txBody>
          </p:sp>
          <p:sp>
            <p:nvSpPr>
              <p:cNvPr id="208475" name="Freeform 235"/>
              <p:cNvSpPr>
                <a:spLocks/>
              </p:cNvSpPr>
              <p:nvPr/>
            </p:nvSpPr>
            <p:spPr bwMode="auto">
              <a:xfrm>
                <a:off x="1870" y="2192"/>
                <a:ext cx="2" cy="1"/>
              </a:xfrm>
              <a:custGeom>
                <a:avLst/>
                <a:gdLst>
                  <a:gd name="T0" fmla="*/ 0 w 11"/>
                  <a:gd name="T1" fmla="*/ 0 h 5"/>
                  <a:gd name="T2" fmla="*/ 0 w 11"/>
                  <a:gd name="T3" fmla="*/ 0 h 5"/>
                  <a:gd name="T4" fmla="*/ 0 w 11"/>
                  <a:gd name="T5" fmla="*/ 0 h 5"/>
                  <a:gd name="T6" fmla="*/ 0 w 11"/>
                  <a:gd name="T7" fmla="*/ 0 h 5"/>
                  <a:gd name="T8" fmla="*/ 0 60000 65536"/>
                  <a:gd name="T9" fmla="*/ 0 60000 65536"/>
                  <a:gd name="T10" fmla="*/ 0 60000 65536"/>
                  <a:gd name="T11" fmla="*/ 0 60000 65536"/>
                  <a:gd name="T12" fmla="*/ 0 w 11"/>
                  <a:gd name="T13" fmla="*/ 0 h 5"/>
                  <a:gd name="T14" fmla="*/ 11 w 11"/>
                  <a:gd name="T15" fmla="*/ 5 h 5"/>
                </a:gdLst>
                <a:ahLst/>
                <a:cxnLst>
                  <a:cxn ang="T8">
                    <a:pos x="T0" y="T1"/>
                  </a:cxn>
                  <a:cxn ang="T9">
                    <a:pos x="T2" y="T3"/>
                  </a:cxn>
                  <a:cxn ang="T10">
                    <a:pos x="T4" y="T5"/>
                  </a:cxn>
                  <a:cxn ang="T11">
                    <a:pos x="T6" y="T7"/>
                  </a:cxn>
                </a:cxnLst>
                <a:rect l="T12" t="T13" r="T14" b="T15"/>
                <a:pathLst>
                  <a:path w="11" h="5">
                    <a:moveTo>
                      <a:pt x="11" y="0"/>
                    </a:moveTo>
                    <a:lnTo>
                      <a:pt x="8" y="5"/>
                    </a:lnTo>
                    <a:lnTo>
                      <a:pt x="0" y="5"/>
                    </a:lnTo>
                    <a:lnTo>
                      <a:pt x="11" y="0"/>
                    </a:lnTo>
                    <a:close/>
                  </a:path>
                </a:pathLst>
              </a:custGeom>
              <a:solidFill>
                <a:srgbClr val="000000"/>
              </a:solidFill>
              <a:ln w="9525">
                <a:noFill/>
                <a:round/>
                <a:headEnd/>
                <a:tailEnd/>
              </a:ln>
            </p:spPr>
            <p:txBody>
              <a:bodyPr/>
              <a:lstStyle/>
              <a:p>
                <a:endParaRPr lang="en-US"/>
              </a:p>
            </p:txBody>
          </p:sp>
          <p:sp>
            <p:nvSpPr>
              <p:cNvPr id="208476" name="Freeform 236"/>
              <p:cNvSpPr>
                <a:spLocks/>
              </p:cNvSpPr>
              <p:nvPr/>
            </p:nvSpPr>
            <p:spPr bwMode="auto">
              <a:xfrm>
                <a:off x="1867" y="2183"/>
                <a:ext cx="7" cy="9"/>
              </a:xfrm>
              <a:custGeom>
                <a:avLst/>
                <a:gdLst>
                  <a:gd name="T0" fmla="*/ 0 w 31"/>
                  <a:gd name="T1" fmla="*/ 0 h 35"/>
                  <a:gd name="T2" fmla="*/ 0 w 31"/>
                  <a:gd name="T3" fmla="*/ 0 h 35"/>
                  <a:gd name="T4" fmla="*/ 0 w 31"/>
                  <a:gd name="T5" fmla="*/ 0 h 35"/>
                  <a:gd name="T6" fmla="*/ 0 w 31"/>
                  <a:gd name="T7" fmla="*/ 0 h 35"/>
                  <a:gd name="T8" fmla="*/ 0 w 31"/>
                  <a:gd name="T9" fmla="*/ 0 h 35"/>
                  <a:gd name="T10" fmla="*/ 0 w 31"/>
                  <a:gd name="T11" fmla="*/ 0 h 35"/>
                  <a:gd name="T12" fmla="*/ 0 60000 65536"/>
                  <a:gd name="T13" fmla="*/ 0 60000 65536"/>
                  <a:gd name="T14" fmla="*/ 0 60000 65536"/>
                  <a:gd name="T15" fmla="*/ 0 60000 65536"/>
                  <a:gd name="T16" fmla="*/ 0 60000 65536"/>
                  <a:gd name="T17" fmla="*/ 0 60000 65536"/>
                  <a:gd name="T18" fmla="*/ 0 w 31"/>
                  <a:gd name="T19" fmla="*/ 0 h 35"/>
                  <a:gd name="T20" fmla="*/ 31 w 31"/>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1" h="35">
                    <a:moveTo>
                      <a:pt x="20" y="0"/>
                    </a:moveTo>
                    <a:lnTo>
                      <a:pt x="8" y="5"/>
                    </a:lnTo>
                    <a:lnTo>
                      <a:pt x="0" y="12"/>
                    </a:lnTo>
                    <a:lnTo>
                      <a:pt x="22" y="35"/>
                    </a:lnTo>
                    <a:lnTo>
                      <a:pt x="31" y="27"/>
                    </a:lnTo>
                    <a:lnTo>
                      <a:pt x="20" y="0"/>
                    </a:lnTo>
                    <a:close/>
                  </a:path>
                </a:pathLst>
              </a:custGeom>
              <a:solidFill>
                <a:srgbClr val="000000"/>
              </a:solidFill>
              <a:ln w="9525">
                <a:noFill/>
                <a:round/>
                <a:headEnd/>
                <a:tailEnd/>
              </a:ln>
            </p:spPr>
            <p:txBody>
              <a:bodyPr/>
              <a:lstStyle/>
              <a:p>
                <a:endParaRPr lang="en-US"/>
              </a:p>
            </p:txBody>
          </p:sp>
          <p:sp>
            <p:nvSpPr>
              <p:cNvPr id="208477" name="Freeform 237"/>
              <p:cNvSpPr>
                <a:spLocks/>
              </p:cNvSpPr>
              <p:nvPr/>
            </p:nvSpPr>
            <p:spPr bwMode="auto">
              <a:xfrm>
                <a:off x="1869" y="2183"/>
                <a:ext cx="3" cy="1"/>
              </a:xfrm>
              <a:custGeom>
                <a:avLst/>
                <a:gdLst>
                  <a:gd name="T0" fmla="*/ 0 w 12"/>
                  <a:gd name="T1" fmla="*/ 0 h 5"/>
                  <a:gd name="T2" fmla="*/ 0 w 12"/>
                  <a:gd name="T3" fmla="*/ 0 h 5"/>
                  <a:gd name="T4" fmla="*/ 0 w 12"/>
                  <a:gd name="T5" fmla="*/ 0 h 5"/>
                  <a:gd name="T6" fmla="*/ 0 w 12"/>
                  <a:gd name="T7" fmla="*/ 0 h 5"/>
                  <a:gd name="T8" fmla="*/ 0 60000 65536"/>
                  <a:gd name="T9" fmla="*/ 0 60000 65536"/>
                  <a:gd name="T10" fmla="*/ 0 60000 65536"/>
                  <a:gd name="T11" fmla="*/ 0 60000 65536"/>
                  <a:gd name="T12" fmla="*/ 0 w 12"/>
                  <a:gd name="T13" fmla="*/ 0 h 5"/>
                  <a:gd name="T14" fmla="*/ 12 w 12"/>
                  <a:gd name="T15" fmla="*/ 5 h 5"/>
                </a:gdLst>
                <a:ahLst/>
                <a:cxnLst>
                  <a:cxn ang="T8">
                    <a:pos x="T0" y="T1"/>
                  </a:cxn>
                  <a:cxn ang="T9">
                    <a:pos x="T2" y="T3"/>
                  </a:cxn>
                  <a:cxn ang="T10">
                    <a:pos x="T4" y="T5"/>
                  </a:cxn>
                  <a:cxn ang="T11">
                    <a:pos x="T6" y="T7"/>
                  </a:cxn>
                </a:cxnLst>
                <a:rect l="T12" t="T13" r="T14" b="T15"/>
                <a:pathLst>
                  <a:path w="12" h="5">
                    <a:moveTo>
                      <a:pt x="0" y="5"/>
                    </a:moveTo>
                    <a:lnTo>
                      <a:pt x="4" y="0"/>
                    </a:lnTo>
                    <a:lnTo>
                      <a:pt x="12" y="0"/>
                    </a:lnTo>
                    <a:lnTo>
                      <a:pt x="0" y="5"/>
                    </a:lnTo>
                    <a:close/>
                  </a:path>
                </a:pathLst>
              </a:custGeom>
              <a:solidFill>
                <a:srgbClr val="000000"/>
              </a:solidFill>
              <a:ln w="9525">
                <a:noFill/>
                <a:round/>
                <a:headEnd/>
                <a:tailEnd/>
              </a:ln>
            </p:spPr>
            <p:txBody>
              <a:bodyPr/>
              <a:lstStyle/>
              <a:p>
                <a:endParaRPr lang="en-US"/>
              </a:p>
            </p:txBody>
          </p:sp>
          <p:sp>
            <p:nvSpPr>
              <p:cNvPr id="208478" name="Freeform 238"/>
              <p:cNvSpPr>
                <a:spLocks/>
              </p:cNvSpPr>
              <p:nvPr/>
            </p:nvSpPr>
            <p:spPr bwMode="auto">
              <a:xfrm>
                <a:off x="1872" y="2183"/>
                <a:ext cx="8" cy="8"/>
              </a:xfrm>
              <a:custGeom>
                <a:avLst/>
                <a:gdLst>
                  <a:gd name="T0" fmla="*/ 0 w 34"/>
                  <a:gd name="T1" fmla="*/ 0 h 32"/>
                  <a:gd name="T2" fmla="*/ 0 w 34"/>
                  <a:gd name="T3" fmla="*/ 0 h 32"/>
                  <a:gd name="T4" fmla="*/ 0 w 34"/>
                  <a:gd name="T5" fmla="*/ 0 h 32"/>
                  <a:gd name="T6" fmla="*/ 0 w 34"/>
                  <a:gd name="T7" fmla="*/ 0 h 32"/>
                  <a:gd name="T8" fmla="*/ 0 w 34"/>
                  <a:gd name="T9" fmla="*/ 0 h 32"/>
                  <a:gd name="T10" fmla="*/ 0 w 34"/>
                  <a:gd name="T11" fmla="*/ 0 h 32"/>
                  <a:gd name="T12" fmla="*/ 0 60000 65536"/>
                  <a:gd name="T13" fmla="*/ 0 60000 65536"/>
                  <a:gd name="T14" fmla="*/ 0 60000 65536"/>
                  <a:gd name="T15" fmla="*/ 0 60000 65536"/>
                  <a:gd name="T16" fmla="*/ 0 60000 65536"/>
                  <a:gd name="T17" fmla="*/ 0 60000 65536"/>
                  <a:gd name="T18" fmla="*/ 0 w 34"/>
                  <a:gd name="T19" fmla="*/ 0 h 32"/>
                  <a:gd name="T20" fmla="*/ 34 w 34"/>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4" h="32">
                    <a:moveTo>
                      <a:pt x="34" y="27"/>
                    </a:moveTo>
                    <a:lnTo>
                      <a:pt x="23" y="0"/>
                    </a:lnTo>
                    <a:lnTo>
                      <a:pt x="0" y="0"/>
                    </a:lnTo>
                    <a:lnTo>
                      <a:pt x="0" y="32"/>
                    </a:lnTo>
                    <a:lnTo>
                      <a:pt x="23" y="32"/>
                    </a:lnTo>
                    <a:lnTo>
                      <a:pt x="34" y="27"/>
                    </a:lnTo>
                    <a:close/>
                  </a:path>
                </a:pathLst>
              </a:custGeom>
              <a:solidFill>
                <a:srgbClr val="000000"/>
              </a:solidFill>
              <a:ln w="9525">
                <a:noFill/>
                <a:round/>
                <a:headEnd/>
                <a:tailEnd/>
              </a:ln>
            </p:spPr>
            <p:txBody>
              <a:bodyPr/>
              <a:lstStyle/>
              <a:p>
                <a:endParaRPr lang="en-US"/>
              </a:p>
            </p:txBody>
          </p:sp>
          <p:sp>
            <p:nvSpPr>
              <p:cNvPr id="208479" name="Freeform 239"/>
              <p:cNvSpPr>
                <a:spLocks/>
              </p:cNvSpPr>
              <p:nvPr/>
            </p:nvSpPr>
            <p:spPr bwMode="auto">
              <a:xfrm>
                <a:off x="1878" y="2190"/>
                <a:ext cx="2" cy="1"/>
              </a:xfrm>
              <a:custGeom>
                <a:avLst/>
                <a:gdLst>
                  <a:gd name="T0" fmla="*/ 0 w 11"/>
                  <a:gd name="T1" fmla="*/ 0 h 5"/>
                  <a:gd name="T2" fmla="*/ 0 w 11"/>
                  <a:gd name="T3" fmla="*/ 0 h 5"/>
                  <a:gd name="T4" fmla="*/ 0 w 11"/>
                  <a:gd name="T5" fmla="*/ 0 h 5"/>
                  <a:gd name="T6" fmla="*/ 0 w 11"/>
                  <a:gd name="T7" fmla="*/ 0 h 5"/>
                  <a:gd name="T8" fmla="*/ 0 60000 65536"/>
                  <a:gd name="T9" fmla="*/ 0 60000 65536"/>
                  <a:gd name="T10" fmla="*/ 0 60000 65536"/>
                  <a:gd name="T11" fmla="*/ 0 60000 65536"/>
                  <a:gd name="T12" fmla="*/ 0 w 11"/>
                  <a:gd name="T13" fmla="*/ 0 h 5"/>
                  <a:gd name="T14" fmla="*/ 11 w 11"/>
                  <a:gd name="T15" fmla="*/ 5 h 5"/>
                </a:gdLst>
                <a:ahLst/>
                <a:cxnLst>
                  <a:cxn ang="T8">
                    <a:pos x="T0" y="T1"/>
                  </a:cxn>
                  <a:cxn ang="T9">
                    <a:pos x="T2" y="T3"/>
                  </a:cxn>
                  <a:cxn ang="T10">
                    <a:pos x="T4" y="T5"/>
                  </a:cxn>
                  <a:cxn ang="T11">
                    <a:pos x="T6" y="T7"/>
                  </a:cxn>
                </a:cxnLst>
                <a:rect l="T12" t="T13" r="T14" b="T15"/>
                <a:pathLst>
                  <a:path w="11" h="5">
                    <a:moveTo>
                      <a:pt x="11" y="0"/>
                    </a:moveTo>
                    <a:lnTo>
                      <a:pt x="6" y="5"/>
                    </a:lnTo>
                    <a:lnTo>
                      <a:pt x="0" y="5"/>
                    </a:lnTo>
                    <a:lnTo>
                      <a:pt x="11" y="0"/>
                    </a:lnTo>
                    <a:close/>
                  </a:path>
                </a:pathLst>
              </a:custGeom>
              <a:solidFill>
                <a:srgbClr val="000000"/>
              </a:solidFill>
              <a:ln w="9525">
                <a:noFill/>
                <a:round/>
                <a:headEnd/>
                <a:tailEnd/>
              </a:ln>
            </p:spPr>
            <p:txBody>
              <a:bodyPr/>
              <a:lstStyle/>
              <a:p>
                <a:endParaRPr lang="en-US"/>
              </a:p>
            </p:txBody>
          </p:sp>
          <p:sp>
            <p:nvSpPr>
              <p:cNvPr id="208480" name="Freeform 240"/>
              <p:cNvSpPr>
                <a:spLocks/>
              </p:cNvSpPr>
              <p:nvPr/>
            </p:nvSpPr>
            <p:spPr bwMode="auto">
              <a:xfrm>
                <a:off x="1875" y="2183"/>
                <a:ext cx="7" cy="7"/>
              </a:xfrm>
              <a:custGeom>
                <a:avLst/>
                <a:gdLst>
                  <a:gd name="T0" fmla="*/ 0 w 28"/>
                  <a:gd name="T1" fmla="*/ 0 h 27"/>
                  <a:gd name="T2" fmla="*/ 0 w 28"/>
                  <a:gd name="T3" fmla="*/ 0 h 27"/>
                  <a:gd name="T4" fmla="*/ 0 w 28"/>
                  <a:gd name="T5" fmla="*/ 0 h 27"/>
                  <a:gd name="T6" fmla="*/ 0 w 28"/>
                  <a:gd name="T7" fmla="*/ 0 h 27"/>
                  <a:gd name="T8" fmla="*/ 0 w 28"/>
                  <a:gd name="T9" fmla="*/ 0 h 27"/>
                  <a:gd name="T10" fmla="*/ 0 60000 65536"/>
                  <a:gd name="T11" fmla="*/ 0 60000 65536"/>
                  <a:gd name="T12" fmla="*/ 0 60000 65536"/>
                  <a:gd name="T13" fmla="*/ 0 60000 65536"/>
                  <a:gd name="T14" fmla="*/ 0 60000 65536"/>
                  <a:gd name="T15" fmla="*/ 0 w 28"/>
                  <a:gd name="T16" fmla="*/ 0 h 27"/>
                  <a:gd name="T17" fmla="*/ 28 w 28"/>
                  <a:gd name="T18" fmla="*/ 27 h 27"/>
                </a:gdLst>
                <a:ahLst/>
                <a:cxnLst>
                  <a:cxn ang="T10">
                    <a:pos x="T0" y="T1"/>
                  </a:cxn>
                  <a:cxn ang="T11">
                    <a:pos x="T2" y="T3"/>
                  </a:cxn>
                  <a:cxn ang="T12">
                    <a:pos x="T4" y="T5"/>
                  </a:cxn>
                  <a:cxn ang="T13">
                    <a:pos x="T6" y="T7"/>
                  </a:cxn>
                  <a:cxn ang="T14">
                    <a:pos x="T8" y="T9"/>
                  </a:cxn>
                </a:cxnLst>
                <a:rect l="T15" t="T16" r="T17" b="T18"/>
                <a:pathLst>
                  <a:path w="28" h="27">
                    <a:moveTo>
                      <a:pt x="5" y="0"/>
                    </a:moveTo>
                    <a:lnTo>
                      <a:pt x="28" y="22"/>
                    </a:lnTo>
                    <a:lnTo>
                      <a:pt x="22" y="27"/>
                    </a:lnTo>
                    <a:lnTo>
                      <a:pt x="0" y="5"/>
                    </a:lnTo>
                    <a:lnTo>
                      <a:pt x="5" y="0"/>
                    </a:lnTo>
                    <a:close/>
                  </a:path>
                </a:pathLst>
              </a:custGeom>
              <a:solidFill>
                <a:srgbClr val="000000"/>
              </a:solidFill>
              <a:ln w="9525">
                <a:noFill/>
                <a:round/>
                <a:headEnd/>
                <a:tailEnd/>
              </a:ln>
            </p:spPr>
            <p:txBody>
              <a:bodyPr/>
              <a:lstStyle/>
              <a:p>
                <a:endParaRPr lang="en-US"/>
              </a:p>
            </p:txBody>
          </p:sp>
          <p:sp>
            <p:nvSpPr>
              <p:cNvPr id="208481" name="Freeform 241"/>
              <p:cNvSpPr>
                <a:spLocks/>
              </p:cNvSpPr>
              <p:nvPr/>
            </p:nvSpPr>
            <p:spPr bwMode="auto">
              <a:xfrm>
                <a:off x="1901" y="2175"/>
                <a:ext cx="5" cy="8"/>
              </a:xfrm>
              <a:custGeom>
                <a:avLst/>
                <a:gdLst>
                  <a:gd name="T0" fmla="*/ 0 w 22"/>
                  <a:gd name="T1" fmla="*/ 0 h 32"/>
                  <a:gd name="T2" fmla="*/ 0 w 22"/>
                  <a:gd name="T3" fmla="*/ 0 h 32"/>
                  <a:gd name="T4" fmla="*/ 0 w 22"/>
                  <a:gd name="T5" fmla="*/ 0 h 32"/>
                  <a:gd name="T6" fmla="*/ 0 w 22"/>
                  <a:gd name="T7" fmla="*/ 0 h 32"/>
                  <a:gd name="T8" fmla="*/ 0 w 22"/>
                  <a:gd name="T9" fmla="*/ 0 h 32"/>
                  <a:gd name="T10" fmla="*/ 0 w 22"/>
                  <a:gd name="T11" fmla="*/ 0 h 32"/>
                  <a:gd name="T12" fmla="*/ 0 60000 65536"/>
                  <a:gd name="T13" fmla="*/ 0 60000 65536"/>
                  <a:gd name="T14" fmla="*/ 0 60000 65536"/>
                  <a:gd name="T15" fmla="*/ 0 60000 65536"/>
                  <a:gd name="T16" fmla="*/ 0 60000 65536"/>
                  <a:gd name="T17" fmla="*/ 0 60000 65536"/>
                  <a:gd name="T18" fmla="*/ 0 w 22"/>
                  <a:gd name="T19" fmla="*/ 0 h 32"/>
                  <a:gd name="T20" fmla="*/ 22 w 2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2" h="32">
                    <a:moveTo>
                      <a:pt x="22" y="27"/>
                    </a:moveTo>
                    <a:lnTo>
                      <a:pt x="11" y="0"/>
                    </a:lnTo>
                    <a:lnTo>
                      <a:pt x="0" y="0"/>
                    </a:lnTo>
                    <a:lnTo>
                      <a:pt x="0" y="32"/>
                    </a:lnTo>
                    <a:lnTo>
                      <a:pt x="11" y="32"/>
                    </a:lnTo>
                    <a:lnTo>
                      <a:pt x="22" y="27"/>
                    </a:lnTo>
                    <a:close/>
                  </a:path>
                </a:pathLst>
              </a:custGeom>
              <a:solidFill>
                <a:srgbClr val="000000"/>
              </a:solidFill>
              <a:ln w="9525">
                <a:noFill/>
                <a:round/>
                <a:headEnd/>
                <a:tailEnd/>
              </a:ln>
            </p:spPr>
            <p:txBody>
              <a:bodyPr/>
              <a:lstStyle/>
              <a:p>
                <a:endParaRPr lang="en-US"/>
              </a:p>
            </p:txBody>
          </p:sp>
          <p:sp>
            <p:nvSpPr>
              <p:cNvPr id="208482" name="Freeform 242"/>
              <p:cNvSpPr>
                <a:spLocks/>
              </p:cNvSpPr>
              <p:nvPr/>
            </p:nvSpPr>
            <p:spPr bwMode="auto">
              <a:xfrm>
                <a:off x="1904" y="2182"/>
                <a:ext cx="2" cy="1"/>
              </a:xfrm>
              <a:custGeom>
                <a:avLst/>
                <a:gdLst>
                  <a:gd name="T0" fmla="*/ 0 w 11"/>
                  <a:gd name="T1" fmla="*/ 0 h 5"/>
                  <a:gd name="T2" fmla="*/ 0 w 11"/>
                  <a:gd name="T3" fmla="*/ 0 h 5"/>
                  <a:gd name="T4" fmla="*/ 0 w 11"/>
                  <a:gd name="T5" fmla="*/ 0 h 5"/>
                  <a:gd name="T6" fmla="*/ 0 w 11"/>
                  <a:gd name="T7" fmla="*/ 0 h 5"/>
                  <a:gd name="T8" fmla="*/ 0 60000 65536"/>
                  <a:gd name="T9" fmla="*/ 0 60000 65536"/>
                  <a:gd name="T10" fmla="*/ 0 60000 65536"/>
                  <a:gd name="T11" fmla="*/ 0 60000 65536"/>
                  <a:gd name="T12" fmla="*/ 0 w 11"/>
                  <a:gd name="T13" fmla="*/ 0 h 5"/>
                  <a:gd name="T14" fmla="*/ 11 w 11"/>
                  <a:gd name="T15" fmla="*/ 5 h 5"/>
                </a:gdLst>
                <a:ahLst/>
                <a:cxnLst>
                  <a:cxn ang="T8">
                    <a:pos x="T0" y="T1"/>
                  </a:cxn>
                  <a:cxn ang="T9">
                    <a:pos x="T2" y="T3"/>
                  </a:cxn>
                  <a:cxn ang="T10">
                    <a:pos x="T4" y="T5"/>
                  </a:cxn>
                  <a:cxn ang="T11">
                    <a:pos x="T6" y="T7"/>
                  </a:cxn>
                </a:cxnLst>
                <a:rect l="T12" t="T13" r="T14" b="T15"/>
                <a:pathLst>
                  <a:path w="11" h="5">
                    <a:moveTo>
                      <a:pt x="11" y="0"/>
                    </a:moveTo>
                    <a:lnTo>
                      <a:pt x="6" y="5"/>
                    </a:lnTo>
                    <a:lnTo>
                      <a:pt x="0" y="5"/>
                    </a:lnTo>
                    <a:lnTo>
                      <a:pt x="11" y="0"/>
                    </a:lnTo>
                    <a:close/>
                  </a:path>
                </a:pathLst>
              </a:custGeom>
              <a:solidFill>
                <a:srgbClr val="000000"/>
              </a:solidFill>
              <a:ln w="9525">
                <a:noFill/>
                <a:round/>
                <a:headEnd/>
                <a:tailEnd/>
              </a:ln>
            </p:spPr>
            <p:txBody>
              <a:bodyPr/>
              <a:lstStyle/>
              <a:p>
                <a:endParaRPr lang="en-US"/>
              </a:p>
            </p:txBody>
          </p:sp>
          <p:sp>
            <p:nvSpPr>
              <p:cNvPr id="208483" name="Freeform 243"/>
              <p:cNvSpPr>
                <a:spLocks/>
              </p:cNvSpPr>
              <p:nvPr/>
            </p:nvSpPr>
            <p:spPr bwMode="auto">
              <a:xfrm>
                <a:off x="1901" y="2173"/>
                <a:ext cx="7" cy="9"/>
              </a:xfrm>
              <a:custGeom>
                <a:avLst/>
                <a:gdLst>
                  <a:gd name="T0" fmla="*/ 0 w 30"/>
                  <a:gd name="T1" fmla="*/ 0 h 35"/>
                  <a:gd name="T2" fmla="*/ 0 w 30"/>
                  <a:gd name="T3" fmla="*/ 0 h 35"/>
                  <a:gd name="T4" fmla="*/ 0 w 30"/>
                  <a:gd name="T5" fmla="*/ 0 h 35"/>
                  <a:gd name="T6" fmla="*/ 0 w 30"/>
                  <a:gd name="T7" fmla="*/ 0 h 35"/>
                  <a:gd name="T8" fmla="*/ 0 w 30"/>
                  <a:gd name="T9" fmla="*/ 0 h 35"/>
                  <a:gd name="T10" fmla="*/ 0 w 30"/>
                  <a:gd name="T11" fmla="*/ 0 h 35"/>
                  <a:gd name="T12" fmla="*/ 0 60000 65536"/>
                  <a:gd name="T13" fmla="*/ 0 60000 65536"/>
                  <a:gd name="T14" fmla="*/ 0 60000 65536"/>
                  <a:gd name="T15" fmla="*/ 0 60000 65536"/>
                  <a:gd name="T16" fmla="*/ 0 60000 65536"/>
                  <a:gd name="T17" fmla="*/ 0 60000 65536"/>
                  <a:gd name="T18" fmla="*/ 0 w 30"/>
                  <a:gd name="T19" fmla="*/ 0 h 35"/>
                  <a:gd name="T20" fmla="*/ 30 w 30"/>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0" h="35">
                    <a:moveTo>
                      <a:pt x="19" y="0"/>
                    </a:moveTo>
                    <a:lnTo>
                      <a:pt x="8" y="4"/>
                    </a:lnTo>
                    <a:lnTo>
                      <a:pt x="0" y="13"/>
                    </a:lnTo>
                    <a:lnTo>
                      <a:pt x="23" y="35"/>
                    </a:lnTo>
                    <a:lnTo>
                      <a:pt x="30" y="27"/>
                    </a:lnTo>
                    <a:lnTo>
                      <a:pt x="19" y="0"/>
                    </a:lnTo>
                    <a:close/>
                  </a:path>
                </a:pathLst>
              </a:custGeom>
              <a:solidFill>
                <a:srgbClr val="000000"/>
              </a:solidFill>
              <a:ln w="9525">
                <a:noFill/>
                <a:round/>
                <a:headEnd/>
                <a:tailEnd/>
              </a:ln>
            </p:spPr>
            <p:txBody>
              <a:bodyPr/>
              <a:lstStyle/>
              <a:p>
                <a:endParaRPr lang="en-US"/>
              </a:p>
            </p:txBody>
          </p:sp>
          <p:sp>
            <p:nvSpPr>
              <p:cNvPr id="208484" name="Freeform 244"/>
              <p:cNvSpPr>
                <a:spLocks/>
              </p:cNvSpPr>
              <p:nvPr/>
            </p:nvSpPr>
            <p:spPr bwMode="auto">
              <a:xfrm>
                <a:off x="1903" y="2173"/>
                <a:ext cx="3" cy="1"/>
              </a:xfrm>
              <a:custGeom>
                <a:avLst/>
                <a:gdLst>
                  <a:gd name="T0" fmla="*/ 0 w 11"/>
                  <a:gd name="T1" fmla="*/ 0 h 4"/>
                  <a:gd name="T2" fmla="*/ 0 w 11"/>
                  <a:gd name="T3" fmla="*/ 0 h 4"/>
                  <a:gd name="T4" fmla="*/ 0 w 11"/>
                  <a:gd name="T5" fmla="*/ 0 h 4"/>
                  <a:gd name="T6" fmla="*/ 0 w 11"/>
                  <a:gd name="T7" fmla="*/ 0 h 4"/>
                  <a:gd name="T8" fmla="*/ 0 60000 65536"/>
                  <a:gd name="T9" fmla="*/ 0 60000 65536"/>
                  <a:gd name="T10" fmla="*/ 0 60000 65536"/>
                  <a:gd name="T11" fmla="*/ 0 60000 65536"/>
                  <a:gd name="T12" fmla="*/ 0 w 11"/>
                  <a:gd name="T13" fmla="*/ 0 h 4"/>
                  <a:gd name="T14" fmla="*/ 11 w 11"/>
                  <a:gd name="T15" fmla="*/ 4 h 4"/>
                </a:gdLst>
                <a:ahLst/>
                <a:cxnLst>
                  <a:cxn ang="T8">
                    <a:pos x="T0" y="T1"/>
                  </a:cxn>
                  <a:cxn ang="T9">
                    <a:pos x="T2" y="T3"/>
                  </a:cxn>
                  <a:cxn ang="T10">
                    <a:pos x="T4" y="T5"/>
                  </a:cxn>
                  <a:cxn ang="T11">
                    <a:pos x="T6" y="T7"/>
                  </a:cxn>
                </a:cxnLst>
                <a:rect l="T12" t="T13" r="T14" b="T15"/>
                <a:pathLst>
                  <a:path w="11" h="4">
                    <a:moveTo>
                      <a:pt x="0" y="4"/>
                    </a:moveTo>
                    <a:lnTo>
                      <a:pt x="5" y="0"/>
                    </a:lnTo>
                    <a:lnTo>
                      <a:pt x="11" y="0"/>
                    </a:lnTo>
                    <a:lnTo>
                      <a:pt x="0" y="4"/>
                    </a:lnTo>
                    <a:close/>
                  </a:path>
                </a:pathLst>
              </a:custGeom>
              <a:solidFill>
                <a:srgbClr val="000000"/>
              </a:solidFill>
              <a:ln w="9525">
                <a:noFill/>
                <a:round/>
                <a:headEnd/>
                <a:tailEnd/>
              </a:ln>
            </p:spPr>
            <p:txBody>
              <a:bodyPr/>
              <a:lstStyle/>
              <a:p>
                <a:endParaRPr lang="en-US"/>
              </a:p>
            </p:txBody>
          </p:sp>
          <p:sp>
            <p:nvSpPr>
              <p:cNvPr id="208485" name="Freeform 245"/>
              <p:cNvSpPr>
                <a:spLocks/>
              </p:cNvSpPr>
              <p:nvPr/>
            </p:nvSpPr>
            <p:spPr bwMode="auto">
              <a:xfrm>
                <a:off x="1906" y="2173"/>
                <a:ext cx="6" cy="8"/>
              </a:xfrm>
              <a:custGeom>
                <a:avLst/>
                <a:gdLst>
                  <a:gd name="T0" fmla="*/ 0 w 27"/>
                  <a:gd name="T1" fmla="*/ 0 h 32"/>
                  <a:gd name="T2" fmla="*/ 0 w 27"/>
                  <a:gd name="T3" fmla="*/ 0 h 32"/>
                  <a:gd name="T4" fmla="*/ 0 w 27"/>
                  <a:gd name="T5" fmla="*/ 0 h 32"/>
                  <a:gd name="T6" fmla="*/ 0 w 27"/>
                  <a:gd name="T7" fmla="*/ 0 h 32"/>
                  <a:gd name="T8" fmla="*/ 0 w 27"/>
                  <a:gd name="T9" fmla="*/ 0 h 32"/>
                  <a:gd name="T10" fmla="*/ 0 w 27"/>
                  <a:gd name="T11" fmla="*/ 0 h 32"/>
                  <a:gd name="T12" fmla="*/ 0 60000 65536"/>
                  <a:gd name="T13" fmla="*/ 0 60000 65536"/>
                  <a:gd name="T14" fmla="*/ 0 60000 65536"/>
                  <a:gd name="T15" fmla="*/ 0 60000 65536"/>
                  <a:gd name="T16" fmla="*/ 0 60000 65536"/>
                  <a:gd name="T17" fmla="*/ 0 60000 65536"/>
                  <a:gd name="T18" fmla="*/ 0 w 27"/>
                  <a:gd name="T19" fmla="*/ 0 h 32"/>
                  <a:gd name="T20" fmla="*/ 27 w 27"/>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7" h="32">
                    <a:moveTo>
                      <a:pt x="27" y="27"/>
                    </a:moveTo>
                    <a:lnTo>
                      <a:pt x="16" y="0"/>
                    </a:lnTo>
                    <a:lnTo>
                      <a:pt x="0" y="0"/>
                    </a:lnTo>
                    <a:lnTo>
                      <a:pt x="0" y="32"/>
                    </a:lnTo>
                    <a:lnTo>
                      <a:pt x="16" y="32"/>
                    </a:lnTo>
                    <a:lnTo>
                      <a:pt x="27" y="27"/>
                    </a:lnTo>
                    <a:close/>
                  </a:path>
                </a:pathLst>
              </a:custGeom>
              <a:solidFill>
                <a:srgbClr val="000000"/>
              </a:solidFill>
              <a:ln w="9525">
                <a:noFill/>
                <a:round/>
                <a:headEnd/>
                <a:tailEnd/>
              </a:ln>
            </p:spPr>
            <p:txBody>
              <a:bodyPr/>
              <a:lstStyle/>
              <a:p>
                <a:endParaRPr lang="en-US"/>
              </a:p>
            </p:txBody>
          </p:sp>
          <p:sp>
            <p:nvSpPr>
              <p:cNvPr id="208486" name="Freeform 246"/>
              <p:cNvSpPr>
                <a:spLocks/>
              </p:cNvSpPr>
              <p:nvPr/>
            </p:nvSpPr>
            <p:spPr bwMode="auto">
              <a:xfrm>
                <a:off x="1910" y="2180"/>
                <a:ext cx="2" cy="1"/>
              </a:xfrm>
              <a:custGeom>
                <a:avLst/>
                <a:gdLst>
                  <a:gd name="T0" fmla="*/ 0 w 11"/>
                  <a:gd name="T1" fmla="*/ 0 h 5"/>
                  <a:gd name="T2" fmla="*/ 0 w 11"/>
                  <a:gd name="T3" fmla="*/ 0 h 5"/>
                  <a:gd name="T4" fmla="*/ 0 w 11"/>
                  <a:gd name="T5" fmla="*/ 0 h 5"/>
                  <a:gd name="T6" fmla="*/ 0 w 11"/>
                  <a:gd name="T7" fmla="*/ 0 h 5"/>
                  <a:gd name="T8" fmla="*/ 0 60000 65536"/>
                  <a:gd name="T9" fmla="*/ 0 60000 65536"/>
                  <a:gd name="T10" fmla="*/ 0 60000 65536"/>
                  <a:gd name="T11" fmla="*/ 0 60000 65536"/>
                  <a:gd name="T12" fmla="*/ 0 w 11"/>
                  <a:gd name="T13" fmla="*/ 0 h 5"/>
                  <a:gd name="T14" fmla="*/ 11 w 11"/>
                  <a:gd name="T15" fmla="*/ 5 h 5"/>
                </a:gdLst>
                <a:ahLst/>
                <a:cxnLst>
                  <a:cxn ang="T8">
                    <a:pos x="T0" y="T1"/>
                  </a:cxn>
                  <a:cxn ang="T9">
                    <a:pos x="T2" y="T3"/>
                  </a:cxn>
                  <a:cxn ang="T10">
                    <a:pos x="T4" y="T5"/>
                  </a:cxn>
                  <a:cxn ang="T11">
                    <a:pos x="T6" y="T7"/>
                  </a:cxn>
                </a:cxnLst>
                <a:rect l="T12" t="T13" r="T14" b="T15"/>
                <a:pathLst>
                  <a:path w="11" h="5">
                    <a:moveTo>
                      <a:pt x="11" y="0"/>
                    </a:moveTo>
                    <a:lnTo>
                      <a:pt x="6" y="5"/>
                    </a:lnTo>
                    <a:lnTo>
                      <a:pt x="0" y="5"/>
                    </a:lnTo>
                    <a:lnTo>
                      <a:pt x="11" y="0"/>
                    </a:lnTo>
                    <a:close/>
                  </a:path>
                </a:pathLst>
              </a:custGeom>
              <a:solidFill>
                <a:srgbClr val="000000"/>
              </a:solidFill>
              <a:ln w="9525">
                <a:noFill/>
                <a:round/>
                <a:headEnd/>
                <a:tailEnd/>
              </a:ln>
            </p:spPr>
            <p:txBody>
              <a:bodyPr/>
              <a:lstStyle/>
              <a:p>
                <a:endParaRPr lang="en-US"/>
              </a:p>
            </p:txBody>
          </p:sp>
          <p:sp>
            <p:nvSpPr>
              <p:cNvPr id="208487" name="Freeform 247"/>
              <p:cNvSpPr>
                <a:spLocks/>
              </p:cNvSpPr>
              <p:nvPr/>
            </p:nvSpPr>
            <p:spPr bwMode="auto">
              <a:xfrm>
                <a:off x="1907" y="2171"/>
                <a:ext cx="8" cy="9"/>
              </a:xfrm>
              <a:custGeom>
                <a:avLst/>
                <a:gdLst>
                  <a:gd name="T0" fmla="*/ 0 w 31"/>
                  <a:gd name="T1" fmla="*/ 0 h 35"/>
                  <a:gd name="T2" fmla="*/ 0 w 31"/>
                  <a:gd name="T3" fmla="*/ 0 h 35"/>
                  <a:gd name="T4" fmla="*/ 0 w 31"/>
                  <a:gd name="T5" fmla="*/ 0 h 35"/>
                  <a:gd name="T6" fmla="*/ 0 w 31"/>
                  <a:gd name="T7" fmla="*/ 0 h 35"/>
                  <a:gd name="T8" fmla="*/ 0 w 31"/>
                  <a:gd name="T9" fmla="*/ 0 h 35"/>
                  <a:gd name="T10" fmla="*/ 0 w 31"/>
                  <a:gd name="T11" fmla="*/ 0 h 35"/>
                  <a:gd name="T12" fmla="*/ 0 60000 65536"/>
                  <a:gd name="T13" fmla="*/ 0 60000 65536"/>
                  <a:gd name="T14" fmla="*/ 0 60000 65536"/>
                  <a:gd name="T15" fmla="*/ 0 60000 65536"/>
                  <a:gd name="T16" fmla="*/ 0 60000 65536"/>
                  <a:gd name="T17" fmla="*/ 0 60000 65536"/>
                  <a:gd name="T18" fmla="*/ 0 w 31"/>
                  <a:gd name="T19" fmla="*/ 0 h 35"/>
                  <a:gd name="T20" fmla="*/ 31 w 31"/>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1" h="35">
                    <a:moveTo>
                      <a:pt x="20" y="0"/>
                    </a:moveTo>
                    <a:lnTo>
                      <a:pt x="8" y="5"/>
                    </a:lnTo>
                    <a:lnTo>
                      <a:pt x="0" y="12"/>
                    </a:lnTo>
                    <a:lnTo>
                      <a:pt x="22" y="35"/>
                    </a:lnTo>
                    <a:lnTo>
                      <a:pt x="31" y="27"/>
                    </a:lnTo>
                    <a:lnTo>
                      <a:pt x="20" y="0"/>
                    </a:lnTo>
                    <a:close/>
                  </a:path>
                </a:pathLst>
              </a:custGeom>
              <a:solidFill>
                <a:srgbClr val="000000"/>
              </a:solidFill>
              <a:ln w="9525">
                <a:noFill/>
                <a:round/>
                <a:headEnd/>
                <a:tailEnd/>
              </a:ln>
            </p:spPr>
            <p:txBody>
              <a:bodyPr/>
              <a:lstStyle/>
              <a:p>
                <a:endParaRPr lang="en-US"/>
              </a:p>
            </p:txBody>
          </p:sp>
          <p:sp>
            <p:nvSpPr>
              <p:cNvPr id="208488" name="Freeform 248"/>
              <p:cNvSpPr>
                <a:spLocks/>
              </p:cNvSpPr>
              <p:nvPr/>
            </p:nvSpPr>
            <p:spPr bwMode="auto">
              <a:xfrm>
                <a:off x="1909" y="2171"/>
                <a:ext cx="3" cy="1"/>
              </a:xfrm>
              <a:custGeom>
                <a:avLst/>
                <a:gdLst>
                  <a:gd name="T0" fmla="*/ 0 w 12"/>
                  <a:gd name="T1" fmla="*/ 0 h 5"/>
                  <a:gd name="T2" fmla="*/ 0 w 12"/>
                  <a:gd name="T3" fmla="*/ 0 h 5"/>
                  <a:gd name="T4" fmla="*/ 0 w 12"/>
                  <a:gd name="T5" fmla="*/ 0 h 5"/>
                  <a:gd name="T6" fmla="*/ 0 w 12"/>
                  <a:gd name="T7" fmla="*/ 0 h 5"/>
                  <a:gd name="T8" fmla="*/ 0 60000 65536"/>
                  <a:gd name="T9" fmla="*/ 0 60000 65536"/>
                  <a:gd name="T10" fmla="*/ 0 60000 65536"/>
                  <a:gd name="T11" fmla="*/ 0 60000 65536"/>
                  <a:gd name="T12" fmla="*/ 0 w 12"/>
                  <a:gd name="T13" fmla="*/ 0 h 5"/>
                  <a:gd name="T14" fmla="*/ 12 w 12"/>
                  <a:gd name="T15" fmla="*/ 5 h 5"/>
                </a:gdLst>
                <a:ahLst/>
                <a:cxnLst>
                  <a:cxn ang="T8">
                    <a:pos x="T0" y="T1"/>
                  </a:cxn>
                  <a:cxn ang="T9">
                    <a:pos x="T2" y="T3"/>
                  </a:cxn>
                  <a:cxn ang="T10">
                    <a:pos x="T4" y="T5"/>
                  </a:cxn>
                  <a:cxn ang="T11">
                    <a:pos x="T6" y="T7"/>
                  </a:cxn>
                </a:cxnLst>
                <a:rect l="T12" t="T13" r="T14" b="T15"/>
                <a:pathLst>
                  <a:path w="12" h="5">
                    <a:moveTo>
                      <a:pt x="0" y="5"/>
                    </a:moveTo>
                    <a:lnTo>
                      <a:pt x="5" y="0"/>
                    </a:lnTo>
                    <a:lnTo>
                      <a:pt x="12" y="0"/>
                    </a:lnTo>
                    <a:lnTo>
                      <a:pt x="0" y="5"/>
                    </a:lnTo>
                    <a:close/>
                  </a:path>
                </a:pathLst>
              </a:custGeom>
              <a:solidFill>
                <a:srgbClr val="000000"/>
              </a:solidFill>
              <a:ln w="9525">
                <a:noFill/>
                <a:round/>
                <a:headEnd/>
                <a:tailEnd/>
              </a:ln>
            </p:spPr>
            <p:txBody>
              <a:bodyPr/>
              <a:lstStyle/>
              <a:p>
                <a:endParaRPr lang="en-US"/>
              </a:p>
            </p:txBody>
          </p:sp>
          <p:sp>
            <p:nvSpPr>
              <p:cNvPr id="208489" name="Freeform 249"/>
              <p:cNvSpPr>
                <a:spLocks/>
              </p:cNvSpPr>
              <p:nvPr/>
            </p:nvSpPr>
            <p:spPr bwMode="auto">
              <a:xfrm>
                <a:off x="1912" y="2171"/>
                <a:ext cx="7" cy="8"/>
              </a:xfrm>
              <a:custGeom>
                <a:avLst/>
                <a:gdLst>
                  <a:gd name="T0" fmla="*/ 0 w 27"/>
                  <a:gd name="T1" fmla="*/ 0 h 32"/>
                  <a:gd name="T2" fmla="*/ 0 w 27"/>
                  <a:gd name="T3" fmla="*/ 0 h 32"/>
                  <a:gd name="T4" fmla="*/ 0 w 27"/>
                  <a:gd name="T5" fmla="*/ 0 h 32"/>
                  <a:gd name="T6" fmla="*/ 0 w 27"/>
                  <a:gd name="T7" fmla="*/ 0 h 32"/>
                  <a:gd name="T8" fmla="*/ 0 w 27"/>
                  <a:gd name="T9" fmla="*/ 0 h 32"/>
                  <a:gd name="T10" fmla="*/ 0 w 27"/>
                  <a:gd name="T11" fmla="*/ 0 h 32"/>
                  <a:gd name="T12" fmla="*/ 0 60000 65536"/>
                  <a:gd name="T13" fmla="*/ 0 60000 65536"/>
                  <a:gd name="T14" fmla="*/ 0 60000 65536"/>
                  <a:gd name="T15" fmla="*/ 0 60000 65536"/>
                  <a:gd name="T16" fmla="*/ 0 60000 65536"/>
                  <a:gd name="T17" fmla="*/ 0 60000 65536"/>
                  <a:gd name="T18" fmla="*/ 0 w 27"/>
                  <a:gd name="T19" fmla="*/ 0 h 32"/>
                  <a:gd name="T20" fmla="*/ 27 w 27"/>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7" h="32">
                    <a:moveTo>
                      <a:pt x="27" y="27"/>
                    </a:moveTo>
                    <a:lnTo>
                      <a:pt x="16" y="0"/>
                    </a:lnTo>
                    <a:lnTo>
                      <a:pt x="0" y="0"/>
                    </a:lnTo>
                    <a:lnTo>
                      <a:pt x="0" y="32"/>
                    </a:lnTo>
                    <a:lnTo>
                      <a:pt x="16" y="32"/>
                    </a:lnTo>
                    <a:lnTo>
                      <a:pt x="27" y="27"/>
                    </a:lnTo>
                    <a:close/>
                  </a:path>
                </a:pathLst>
              </a:custGeom>
              <a:solidFill>
                <a:srgbClr val="000000"/>
              </a:solidFill>
              <a:ln w="9525">
                <a:noFill/>
                <a:round/>
                <a:headEnd/>
                <a:tailEnd/>
              </a:ln>
            </p:spPr>
            <p:txBody>
              <a:bodyPr/>
              <a:lstStyle/>
              <a:p>
                <a:endParaRPr lang="en-US"/>
              </a:p>
            </p:txBody>
          </p:sp>
          <p:sp>
            <p:nvSpPr>
              <p:cNvPr id="208490" name="Freeform 250"/>
              <p:cNvSpPr>
                <a:spLocks/>
              </p:cNvSpPr>
              <p:nvPr/>
            </p:nvSpPr>
            <p:spPr bwMode="auto">
              <a:xfrm>
                <a:off x="1916" y="2178"/>
                <a:ext cx="3" cy="1"/>
              </a:xfrm>
              <a:custGeom>
                <a:avLst/>
                <a:gdLst>
                  <a:gd name="T0" fmla="*/ 0 w 11"/>
                  <a:gd name="T1" fmla="*/ 0 h 5"/>
                  <a:gd name="T2" fmla="*/ 0 w 11"/>
                  <a:gd name="T3" fmla="*/ 0 h 5"/>
                  <a:gd name="T4" fmla="*/ 0 w 11"/>
                  <a:gd name="T5" fmla="*/ 0 h 5"/>
                  <a:gd name="T6" fmla="*/ 0 w 11"/>
                  <a:gd name="T7" fmla="*/ 0 h 5"/>
                  <a:gd name="T8" fmla="*/ 0 60000 65536"/>
                  <a:gd name="T9" fmla="*/ 0 60000 65536"/>
                  <a:gd name="T10" fmla="*/ 0 60000 65536"/>
                  <a:gd name="T11" fmla="*/ 0 60000 65536"/>
                  <a:gd name="T12" fmla="*/ 0 w 11"/>
                  <a:gd name="T13" fmla="*/ 0 h 5"/>
                  <a:gd name="T14" fmla="*/ 11 w 11"/>
                  <a:gd name="T15" fmla="*/ 5 h 5"/>
                </a:gdLst>
                <a:ahLst/>
                <a:cxnLst>
                  <a:cxn ang="T8">
                    <a:pos x="T0" y="T1"/>
                  </a:cxn>
                  <a:cxn ang="T9">
                    <a:pos x="T2" y="T3"/>
                  </a:cxn>
                  <a:cxn ang="T10">
                    <a:pos x="T4" y="T5"/>
                  </a:cxn>
                  <a:cxn ang="T11">
                    <a:pos x="T6" y="T7"/>
                  </a:cxn>
                </a:cxnLst>
                <a:rect l="T12" t="T13" r="T14" b="T15"/>
                <a:pathLst>
                  <a:path w="11" h="5">
                    <a:moveTo>
                      <a:pt x="11" y="0"/>
                    </a:moveTo>
                    <a:lnTo>
                      <a:pt x="6" y="5"/>
                    </a:lnTo>
                    <a:lnTo>
                      <a:pt x="0" y="5"/>
                    </a:lnTo>
                    <a:lnTo>
                      <a:pt x="11" y="0"/>
                    </a:lnTo>
                    <a:close/>
                  </a:path>
                </a:pathLst>
              </a:custGeom>
              <a:solidFill>
                <a:srgbClr val="000000"/>
              </a:solidFill>
              <a:ln w="9525">
                <a:noFill/>
                <a:round/>
                <a:headEnd/>
                <a:tailEnd/>
              </a:ln>
            </p:spPr>
            <p:txBody>
              <a:bodyPr/>
              <a:lstStyle/>
              <a:p>
                <a:endParaRPr lang="en-US"/>
              </a:p>
            </p:txBody>
          </p:sp>
          <p:sp>
            <p:nvSpPr>
              <p:cNvPr id="208491" name="Freeform 251"/>
              <p:cNvSpPr>
                <a:spLocks/>
              </p:cNvSpPr>
              <p:nvPr/>
            </p:nvSpPr>
            <p:spPr bwMode="auto">
              <a:xfrm>
                <a:off x="1913" y="2169"/>
                <a:ext cx="7" cy="9"/>
              </a:xfrm>
              <a:custGeom>
                <a:avLst/>
                <a:gdLst>
                  <a:gd name="T0" fmla="*/ 0 w 30"/>
                  <a:gd name="T1" fmla="*/ 0 h 35"/>
                  <a:gd name="T2" fmla="*/ 0 w 30"/>
                  <a:gd name="T3" fmla="*/ 0 h 35"/>
                  <a:gd name="T4" fmla="*/ 0 w 30"/>
                  <a:gd name="T5" fmla="*/ 0 h 35"/>
                  <a:gd name="T6" fmla="*/ 0 w 30"/>
                  <a:gd name="T7" fmla="*/ 0 h 35"/>
                  <a:gd name="T8" fmla="*/ 0 w 30"/>
                  <a:gd name="T9" fmla="*/ 0 h 35"/>
                  <a:gd name="T10" fmla="*/ 0 w 30"/>
                  <a:gd name="T11" fmla="*/ 0 h 35"/>
                  <a:gd name="T12" fmla="*/ 0 60000 65536"/>
                  <a:gd name="T13" fmla="*/ 0 60000 65536"/>
                  <a:gd name="T14" fmla="*/ 0 60000 65536"/>
                  <a:gd name="T15" fmla="*/ 0 60000 65536"/>
                  <a:gd name="T16" fmla="*/ 0 60000 65536"/>
                  <a:gd name="T17" fmla="*/ 0 60000 65536"/>
                  <a:gd name="T18" fmla="*/ 0 w 30"/>
                  <a:gd name="T19" fmla="*/ 0 h 35"/>
                  <a:gd name="T20" fmla="*/ 30 w 30"/>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0" h="35">
                    <a:moveTo>
                      <a:pt x="19" y="0"/>
                    </a:moveTo>
                    <a:lnTo>
                      <a:pt x="8" y="4"/>
                    </a:lnTo>
                    <a:lnTo>
                      <a:pt x="0" y="13"/>
                    </a:lnTo>
                    <a:lnTo>
                      <a:pt x="23" y="35"/>
                    </a:lnTo>
                    <a:lnTo>
                      <a:pt x="30" y="27"/>
                    </a:lnTo>
                    <a:lnTo>
                      <a:pt x="19" y="0"/>
                    </a:lnTo>
                    <a:close/>
                  </a:path>
                </a:pathLst>
              </a:custGeom>
              <a:solidFill>
                <a:srgbClr val="000000"/>
              </a:solidFill>
              <a:ln w="9525">
                <a:noFill/>
                <a:round/>
                <a:headEnd/>
                <a:tailEnd/>
              </a:ln>
            </p:spPr>
            <p:txBody>
              <a:bodyPr/>
              <a:lstStyle/>
              <a:p>
                <a:endParaRPr lang="en-US"/>
              </a:p>
            </p:txBody>
          </p:sp>
          <p:sp>
            <p:nvSpPr>
              <p:cNvPr id="208492" name="Freeform 252"/>
              <p:cNvSpPr>
                <a:spLocks/>
              </p:cNvSpPr>
              <p:nvPr/>
            </p:nvSpPr>
            <p:spPr bwMode="auto">
              <a:xfrm>
                <a:off x="1915" y="2169"/>
                <a:ext cx="3" cy="1"/>
              </a:xfrm>
              <a:custGeom>
                <a:avLst/>
                <a:gdLst>
                  <a:gd name="T0" fmla="*/ 0 w 11"/>
                  <a:gd name="T1" fmla="*/ 0 h 4"/>
                  <a:gd name="T2" fmla="*/ 0 w 11"/>
                  <a:gd name="T3" fmla="*/ 0 h 4"/>
                  <a:gd name="T4" fmla="*/ 0 w 11"/>
                  <a:gd name="T5" fmla="*/ 0 h 4"/>
                  <a:gd name="T6" fmla="*/ 0 w 11"/>
                  <a:gd name="T7" fmla="*/ 0 h 4"/>
                  <a:gd name="T8" fmla="*/ 0 60000 65536"/>
                  <a:gd name="T9" fmla="*/ 0 60000 65536"/>
                  <a:gd name="T10" fmla="*/ 0 60000 65536"/>
                  <a:gd name="T11" fmla="*/ 0 60000 65536"/>
                  <a:gd name="T12" fmla="*/ 0 w 11"/>
                  <a:gd name="T13" fmla="*/ 0 h 4"/>
                  <a:gd name="T14" fmla="*/ 11 w 11"/>
                  <a:gd name="T15" fmla="*/ 4 h 4"/>
                </a:gdLst>
                <a:ahLst/>
                <a:cxnLst>
                  <a:cxn ang="T8">
                    <a:pos x="T0" y="T1"/>
                  </a:cxn>
                  <a:cxn ang="T9">
                    <a:pos x="T2" y="T3"/>
                  </a:cxn>
                  <a:cxn ang="T10">
                    <a:pos x="T4" y="T5"/>
                  </a:cxn>
                  <a:cxn ang="T11">
                    <a:pos x="T6" y="T7"/>
                  </a:cxn>
                </a:cxnLst>
                <a:rect l="T12" t="T13" r="T14" b="T15"/>
                <a:pathLst>
                  <a:path w="11" h="4">
                    <a:moveTo>
                      <a:pt x="0" y="4"/>
                    </a:moveTo>
                    <a:lnTo>
                      <a:pt x="5" y="0"/>
                    </a:lnTo>
                    <a:lnTo>
                      <a:pt x="11" y="0"/>
                    </a:lnTo>
                    <a:lnTo>
                      <a:pt x="0" y="4"/>
                    </a:lnTo>
                    <a:close/>
                  </a:path>
                </a:pathLst>
              </a:custGeom>
              <a:solidFill>
                <a:srgbClr val="000000"/>
              </a:solidFill>
              <a:ln w="9525">
                <a:noFill/>
                <a:round/>
                <a:headEnd/>
                <a:tailEnd/>
              </a:ln>
            </p:spPr>
            <p:txBody>
              <a:bodyPr/>
              <a:lstStyle/>
              <a:p>
                <a:endParaRPr lang="en-US"/>
              </a:p>
            </p:txBody>
          </p:sp>
          <p:sp>
            <p:nvSpPr>
              <p:cNvPr id="208493" name="Freeform 253"/>
              <p:cNvSpPr>
                <a:spLocks/>
              </p:cNvSpPr>
              <p:nvPr/>
            </p:nvSpPr>
            <p:spPr bwMode="auto">
              <a:xfrm>
                <a:off x="1918" y="2169"/>
                <a:ext cx="3" cy="8"/>
              </a:xfrm>
              <a:custGeom>
                <a:avLst/>
                <a:gdLst>
                  <a:gd name="T0" fmla="*/ 0 w 15"/>
                  <a:gd name="T1" fmla="*/ 0 h 32"/>
                  <a:gd name="T2" fmla="*/ 0 w 15"/>
                  <a:gd name="T3" fmla="*/ 0 h 32"/>
                  <a:gd name="T4" fmla="*/ 0 w 15"/>
                  <a:gd name="T5" fmla="*/ 0 h 32"/>
                  <a:gd name="T6" fmla="*/ 0 w 15"/>
                  <a:gd name="T7" fmla="*/ 0 h 32"/>
                  <a:gd name="T8" fmla="*/ 0 w 15"/>
                  <a:gd name="T9" fmla="*/ 0 h 32"/>
                  <a:gd name="T10" fmla="*/ 0 w 15"/>
                  <a:gd name="T11" fmla="*/ 0 h 32"/>
                  <a:gd name="T12" fmla="*/ 0 60000 65536"/>
                  <a:gd name="T13" fmla="*/ 0 60000 65536"/>
                  <a:gd name="T14" fmla="*/ 0 60000 65536"/>
                  <a:gd name="T15" fmla="*/ 0 60000 65536"/>
                  <a:gd name="T16" fmla="*/ 0 60000 65536"/>
                  <a:gd name="T17" fmla="*/ 0 60000 65536"/>
                  <a:gd name="T18" fmla="*/ 0 w 15"/>
                  <a:gd name="T19" fmla="*/ 0 h 32"/>
                  <a:gd name="T20" fmla="*/ 15 w 15"/>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15" h="32">
                    <a:moveTo>
                      <a:pt x="15" y="30"/>
                    </a:moveTo>
                    <a:lnTo>
                      <a:pt x="9" y="0"/>
                    </a:lnTo>
                    <a:lnTo>
                      <a:pt x="0" y="0"/>
                    </a:lnTo>
                    <a:lnTo>
                      <a:pt x="0" y="32"/>
                    </a:lnTo>
                    <a:lnTo>
                      <a:pt x="9" y="32"/>
                    </a:lnTo>
                    <a:lnTo>
                      <a:pt x="15" y="30"/>
                    </a:lnTo>
                    <a:close/>
                  </a:path>
                </a:pathLst>
              </a:custGeom>
              <a:solidFill>
                <a:srgbClr val="000000"/>
              </a:solidFill>
              <a:ln w="9525">
                <a:noFill/>
                <a:round/>
                <a:headEnd/>
                <a:tailEnd/>
              </a:ln>
            </p:spPr>
            <p:txBody>
              <a:bodyPr/>
              <a:lstStyle/>
              <a:p>
                <a:endParaRPr lang="en-US"/>
              </a:p>
            </p:txBody>
          </p:sp>
          <p:sp>
            <p:nvSpPr>
              <p:cNvPr id="208494" name="Freeform 254"/>
              <p:cNvSpPr>
                <a:spLocks/>
              </p:cNvSpPr>
              <p:nvPr/>
            </p:nvSpPr>
            <p:spPr bwMode="auto">
              <a:xfrm>
                <a:off x="1920" y="2176"/>
                <a:ext cx="1" cy="1"/>
              </a:xfrm>
              <a:custGeom>
                <a:avLst/>
                <a:gdLst>
                  <a:gd name="T0" fmla="*/ 0 w 6"/>
                  <a:gd name="T1" fmla="*/ 0 h 2"/>
                  <a:gd name="T2" fmla="*/ 0 w 6"/>
                  <a:gd name="T3" fmla="*/ 1 h 2"/>
                  <a:gd name="T4" fmla="*/ 0 w 6"/>
                  <a:gd name="T5" fmla="*/ 1 h 2"/>
                  <a:gd name="T6" fmla="*/ 0 w 6"/>
                  <a:gd name="T7" fmla="*/ 0 h 2"/>
                  <a:gd name="T8" fmla="*/ 0 60000 65536"/>
                  <a:gd name="T9" fmla="*/ 0 60000 65536"/>
                  <a:gd name="T10" fmla="*/ 0 60000 65536"/>
                  <a:gd name="T11" fmla="*/ 0 60000 65536"/>
                  <a:gd name="T12" fmla="*/ 0 w 6"/>
                  <a:gd name="T13" fmla="*/ 0 h 2"/>
                  <a:gd name="T14" fmla="*/ 6 w 6"/>
                  <a:gd name="T15" fmla="*/ 2 h 2"/>
                </a:gdLst>
                <a:ahLst/>
                <a:cxnLst>
                  <a:cxn ang="T8">
                    <a:pos x="T0" y="T1"/>
                  </a:cxn>
                  <a:cxn ang="T9">
                    <a:pos x="T2" y="T3"/>
                  </a:cxn>
                  <a:cxn ang="T10">
                    <a:pos x="T4" y="T5"/>
                  </a:cxn>
                  <a:cxn ang="T11">
                    <a:pos x="T6" y="T7"/>
                  </a:cxn>
                </a:cxnLst>
                <a:rect l="T12" t="T13" r="T14" b="T15"/>
                <a:pathLst>
                  <a:path w="6" h="2">
                    <a:moveTo>
                      <a:pt x="6" y="0"/>
                    </a:moveTo>
                    <a:lnTo>
                      <a:pt x="2" y="2"/>
                    </a:lnTo>
                    <a:lnTo>
                      <a:pt x="0" y="2"/>
                    </a:lnTo>
                    <a:lnTo>
                      <a:pt x="6" y="0"/>
                    </a:lnTo>
                    <a:close/>
                  </a:path>
                </a:pathLst>
              </a:custGeom>
              <a:solidFill>
                <a:srgbClr val="000000"/>
              </a:solidFill>
              <a:ln w="9525">
                <a:noFill/>
                <a:round/>
                <a:headEnd/>
                <a:tailEnd/>
              </a:ln>
            </p:spPr>
            <p:txBody>
              <a:bodyPr/>
              <a:lstStyle/>
              <a:p>
                <a:endParaRPr lang="en-US"/>
              </a:p>
            </p:txBody>
          </p:sp>
          <p:sp>
            <p:nvSpPr>
              <p:cNvPr id="208495" name="Freeform 255"/>
              <p:cNvSpPr>
                <a:spLocks/>
              </p:cNvSpPr>
              <p:nvPr/>
            </p:nvSpPr>
            <p:spPr bwMode="auto">
              <a:xfrm>
                <a:off x="1918" y="2168"/>
                <a:ext cx="7" cy="8"/>
              </a:xfrm>
              <a:custGeom>
                <a:avLst/>
                <a:gdLst>
                  <a:gd name="T0" fmla="*/ 0 w 28"/>
                  <a:gd name="T1" fmla="*/ 0 h 36"/>
                  <a:gd name="T2" fmla="*/ 0 w 28"/>
                  <a:gd name="T3" fmla="*/ 0 h 36"/>
                  <a:gd name="T4" fmla="*/ 0 w 28"/>
                  <a:gd name="T5" fmla="*/ 0 h 36"/>
                  <a:gd name="T6" fmla="*/ 0 w 28"/>
                  <a:gd name="T7" fmla="*/ 0 h 36"/>
                  <a:gd name="T8" fmla="*/ 0 w 28"/>
                  <a:gd name="T9" fmla="*/ 0 h 36"/>
                  <a:gd name="T10" fmla="*/ 0 60000 65536"/>
                  <a:gd name="T11" fmla="*/ 0 60000 65536"/>
                  <a:gd name="T12" fmla="*/ 0 60000 65536"/>
                  <a:gd name="T13" fmla="*/ 0 60000 65536"/>
                  <a:gd name="T14" fmla="*/ 0 60000 65536"/>
                  <a:gd name="T15" fmla="*/ 0 w 28"/>
                  <a:gd name="T16" fmla="*/ 0 h 36"/>
                  <a:gd name="T17" fmla="*/ 28 w 28"/>
                  <a:gd name="T18" fmla="*/ 36 h 36"/>
                </a:gdLst>
                <a:ahLst/>
                <a:cxnLst>
                  <a:cxn ang="T10">
                    <a:pos x="T0" y="T1"/>
                  </a:cxn>
                  <a:cxn ang="T11">
                    <a:pos x="T2" y="T3"/>
                  </a:cxn>
                  <a:cxn ang="T12">
                    <a:pos x="T4" y="T5"/>
                  </a:cxn>
                  <a:cxn ang="T13">
                    <a:pos x="T6" y="T7"/>
                  </a:cxn>
                  <a:cxn ang="T14">
                    <a:pos x="T8" y="T9"/>
                  </a:cxn>
                </a:cxnLst>
                <a:rect l="T15" t="T16" r="T17" b="T18"/>
                <a:pathLst>
                  <a:path w="28" h="36">
                    <a:moveTo>
                      <a:pt x="13" y="0"/>
                    </a:moveTo>
                    <a:lnTo>
                      <a:pt x="28" y="29"/>
                    </a:lnTo>
                    <a:lnTo>
                      <a:pt x="13" y="36"/>
                    </a:lnTo>
                    <a:lnTo>
                      <a:pt x="0" y="8"/>
                    </a:lnTo>
                    <a:lnTo>
                      <a:pt x="13" y="0"/>
                    </a:lnTo>
                    <a:close/>
                  </a:path>
                </a:pathLst>
              </a:custGeom>
              <a:solidFill>
                <a:srgbClr val="000000"/>
              </a:solidFill>
              <a:ln w="9525">
                <a:noFill/>
                <a:round/>
                <a:headEnd/>
                <a:tailEnd/>
              </a:ln>
            </p:spPr>
            <p:txBody>
              <a:bodyPr/>
              <a:lstStyle/>
              <a:p>
                <a:endParaRPr lang="en-US"/>
              </a:p>
            </p:txBody>
          </p:sp>
          <p:sp>
            <p:nvSpPr>
              <p:cNvPr id="208496" name="Freeform 256"/>
              <p:cNvSpPr>
                <a:spLocks/>
              </p:cNvSpPr>
              <p:nvPr/>
            </p:nvSpPr>
            <p:spPr bwMode="auto">
              <a:xfrm>
                <a:off x="1944" y="2159"/>
                <a:ext cx="7" cy="9"/>
              </a:xfrm>
              <a:custGeom>
                <a:avLst/>
                <a:gdLst>
                  <a:gd name="T0" fmla="*/ 0 w 30"/>
                  <a:gd name="T1" fmla="*/ 0 h 38"/>
                  <a:gd name="T2" fmla="*/ 0 w 30"/>
                  <a:gd name="T3" fmla="*/ 0 h 38"/>
                  <a:gd name="T4" fmla="*/ 0 w 30"/>
                  <a:gd name="T5" fmla="*/ 0 h 38"/>
                  <a:gd name="T6" fmla="*/ 0 w 30"/>
                  <a:gd name="T7" fmla="*/ 0 h 38"/>
                  <a:gd name="T8" fmla="*/ 0 w 30"/>
                  <a:gd name="T9" fmla="*/ 0 h 38"/>
                  <a:gd name="T10" fmla="*/ 0 w 30"/>
                  <a:gd name="T11" fmla="*/ 0 h 38"/>
                  <a:gd name="T12" fmla="*/ 0 60000 65536"/>
                  <a:gd name="T13" fmla="*/ 0 60000 65536"/>
                  <a:gd name="T14" fmla="*/ 0 60000 65536"/>
                  <a:gd name="T15" fmla="*/ 0 60000 65536"/>
                  <a:gd name="T16" fmla="*/ 0 60000 65536"/>
                  <a:gd name="T17" fmla="*/ 0 60000 65536"/>
                  <a:gd name="T18" fmla="*/ 0 w 30"/>
                  <a:gd name="T19" fmla="*/ 0 h 38"/>
                  <a:gd name="T20" fmla="*/ 30 w 30"/>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30" h="38">
                    <a:moveTo>
                      <a:pt x="22" y="0"/>
                    </a:moveTo>
                    <a:lnTo>
                      <a:pt x="15" y="2"/>
                    </a:lnTo>
                    <a:lnTo>
                      <a:pt x="0" y="8"/>
                    </a:lnTo>
                    <a:lnTo>
                      <a:pt x="15" y="38"/>
                    </a:lnTo>
                    <a:lnTo>
                      <a:pt x="30" y="30"/>
                    </a:lnTo>
                    <a:lnTo>
                      <a:pt x="22" y="0"/>
                    </a:lnTo>
                    <a:close/>
                  </a:path>
                </a:pathLst>
              </a:custGeom>
              <a:solidFill>
                <a:srgbClr val="000000"/>
              </a:solidFill>
              <a:ln w="9525">
                <a:noFill/>
                <a:round/>
                <a:headEnd/>
                <a:tailEnd/>
              </a:ln>
            </p:spPr>
            <p:txBody>
              <a:bodyPr/>
              <a:lstStyle/>
              <a:p>
                <a:endParaRPr lang="en-US"/>
              </a:p>
            </p:txBody>
          </p:sp>
          <p:sp>
            <p:nvSpPr>
              <p:cNvPr id="208497" name="Freeform 257"/>
              <p:cNvSpPr>
                <a:spLocks/>
              </p:cNvSpPr>
              <p:nvPr/>
            </p:nvSpPr>
            <p:spPr bwMode="auto">
              <a:xfrm>
                <a:off x="1948" y="2159"/>
                <a:ext cx="2" cy="1"/>
              </a:xfrm>
              <a:custGeom>
                <a:avLst/>
                <a:gdLst>
                  <a:gd name="T0" fmla="*/ 0 w 7"/>
                  <a:gd name="T1" fmla="*/ 1 h 2"/>
                  <a:gd name="T2" fmla="*/ 0 w 7"/>
                  <a:gd name="T3" fmla="*/ 0 h 2"/>
                  <a:gd name="T4" fmla="*/ 0 w 7"/>
                  <a:gd name="T5" fmla="*/ 0 h 2"/>
                  <a:gd name="T6" fmla="*/ 0 w 7"/>
                  <a:gd name="T7" fmla="*/ 1 h 2"/>
                  <a:gd name="T8" fmla="*/ 0 60000 65536"/>
                  <a:gd name="T9" fmla="*/ 0 60000 65536"/>
                  <a:gd name="T10" fmla="*/ 0 60000 65536"/>
                  <a:gd name="T11" fmla="*/ 0 60000 65536"/>
                  <a:gd name="T12" fmla="*/ 0 w 7"/>
                  <a:gd name="T13" fmla="*/ 0 h 2"/>
                  <a:gd name="T14" fmla="*/ 7 w 7"/>
                  <a:gd name="T15" fmla="*/ 2 h 2"/>
                </a:gdLst>
                <a:ahLst/>
                <a:cxnLst>
                  <a:cxn ang="T8">
                    <a:pos x="T0" y="T1"/>
                  </a:cxn>
                  <a:cxn ang="T9">
                    <a:pos x="T2" y="T3"/>
                  </a:cxn>
                  <a:cxn ang="T10">
                    <a:pos x="T4" y="T5"/>
                  </a:cxn>
                  <a:cxn ang="T11">
                    <a:pos x="T6" y="T7"/>
                  </a:cxn>
                </a:cxnLst>
                <a:rect l="T12" t="T13" r="T14" b="T15"/>
                <a:pathLst>
                  <a:path w="7" h="2">
                    <a:moveTo>
                      <a:pt x="0" y="2"/>
                    </a:moveTo>
                    <a:lnTo>
                      <a:pt x="4" y="0"/>
                    </a:lnTo>
                    <a:lnTo>
                      <a:pt x="7" y="0"/>
                    </a:lnTo>
                    <a:lnTo>
                      <a:pt x="0" y="2"/>
                    </a:lnTo>
                    <a:close/>
                  </a:path>
                </a:pathLst>
              </a:custGeom>
              <a:solidFill>
                <a:srgbClr val="000000"/>
              </a:solidFill>
              <a:ln w="9525">
                <a:noFill/>
                <a:round/>
                <a:headEnd/>
                <a:tailEnd/>
              </a:ln>
            </p:spPr>
            <p:txBody>
              <a:bodyPr/>
              <a:lstStyle/>
              <a:p>
                <a:endParaRPr lang="en-US"/>
              </a:p>
            </p:txBody>
          </p:sp>
          <p:sp>
            <p:nvSpPr>
              <p:cNvPr id="208498" name="Freeform 258"/>
              <p:cNvSpPr>
                <a:spLocks/>
              </p:cNvSpPr>
              <p:nvPr/>
            </p:nvSpPr>
            <p:spPr bwMode="auto">
              <a:xfrm>
                <a:off x="1950" y="2159"/>
                <a:ext cx="3" cy="8"/>
              </a:xfrm>
              <a:custGeom>
                <a:avLst/>
                <a:gdLst>
                  <a:gd name="T0" fmla="*/ 0 w 15"/>
                  <a:gd name="T1" fmla="*/ 0 h 32"/>
                  <a:gd name="T2" fmla="*/ 0 w 15"/>
                  <a:gd name="T3" fmla="*/ 0 h 32"/>
                  <a:gd name="T4" fmla="*/ 0 w 15"/>
                  <a:gd name="T5" fmla="*/ 0 h 32"/>
                  <a:gd name="T6" fmla="*/ 0 w 15"/>
                  <a:gd name="T7" fmla="*/ 0 h 32"/>
                  <a:gd name="T8" fmla="*/ 0 w 15"/>
                  <a:gd name="T9" fmla="*/ 0 h 32"/>
                  <a:gd name="T10" fmla="*/ 0 w 15"/>
                  <a:gd name="T11" fmla="*/ 0 h 32"/>
                  <a:gd name="T12" fmla="*/ 0 60000 65536"/>
                  <a:gd name="T13" fmla="*/ 0 60000 65536"/>
                  <a:gd name="T14" fmla="*/ 0 60000 65536"/>
                  <a:gd name="T15" fmla="*/ 0 60000 65536"/>
                  <a:gd name="T16" fmla="*/ 0 60000 65536"/>
                  <a:gd name="T17" fmla="*/ 0 60000 65536"/>
                  <a:gd name="T18" fmla="*/ 0 w 15"/>
                  <a:gd name="T19" fmla="*/ 0 h 32"/>
                  <a:gd name="T20" fmla="*/ 15 w 15"/>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15" h="32">
                    <a:moveTo>
                      <a:pt x="15" y="30"/>
                    </a:moveTo>
                    <a:lnTo>
                      <a:pt x="8" y="0"/>
                    </a:lnTo>
                    <a:lnTo>
                      <a:pt x="0" y="0"/>
                    </a:lnTo>
                    <a:lnTo>
                      <a:pt x="0" y="32"/>
                    </a:lnTo>
                    <a:lnTo>
                      <a:pt x="8" y="32"/>
                    </a:lnTo>
                    <a:lnTo>
                      <a:pt x="15" y="30"/>
                    </a:lnTo>
                    <a:close/>
                  </a:path>
                </a:pathLst>
              </a:custGeom>
              <a:solidFill>
                <a:srgbClr val="000000"/>
              </a:solidFill>
              <a:ln w="9525">
                <a:noFill/>
                <a:round/>
                <a:headEnd/>
                <a:tailEnd/>
              </a:ln>
            </p:spPr>
            <p:txBody>
              <a:bodyPr/>
              <a:lstStyle/>
              <a:p>
                <a:endParaRPr lang="en-US"/>
              </a:p>
            </p:txBody>
          </p:sp>
          <p:sp>
            <p:nvSpPr>
              <p:cNvPr id="208499" name="Freeform 259"/>
              <p:cNvSpPr>
                <a:spLocks/>
              </p:cNvSpPr>
              <p:nvPr/>
            </p:nvSpPr>
            <p:spPr bwMode="auto">
              <a:xfrm>
                <a:off x="1951" y="2167"/>
                <a:ext cx="2" cy="1"/>
              </a:xfrm>
              <a:custGeom>
                <a:avLst/>
                <a:gdLst>
                  <a:gd name="T0" fmla="*/ 0 w 7"/>
                  <a:gd name="T1" fmla="*/ 0 h 2"/>
                  <a:gd name="T2" fmla="*/ 0 w 7"/>
                  <a:gd name="T3" fmla="*/ 1 h 2"/>
                  <a:gd name="T4" fmla="*/ 0 w 7"/>
                  <a:gd name="T5" fmla="*/ 1 h 2"/>
                  <a:gd name="T6" fmla="*/ 0 w 7"/>
                  <a:gd name="T7" fmla="*/ 0 h 2"/>
                  <a:gd name="T8" fmla="*/ 0 60000 65536"/>
                  <a:gd name="T9" fmla="*/ 0 60000 65536"/>
                  <a:gd name="T10" fmla="*/ 0 60000 65536"/>
                  <a:gd name="T11" fmla="*/ 0 60000 65536"/>
                  <a:gd name="T12" fmla="*/ 0 w 7"/>
                  <a:gd name="T13" fmla="*/ 0 h 2"/>
                  <a:gd name="T14" fmla="*/ 7 w 7"/>
                  <a:gd name="T15" fmla="*/ 2 h 2"/>
                </a:gdLst>
                <a:ahLst/>
                <a:cxnLst>
                  <a:cxn ang="T8">
                    <a:pos x="T0" y="T1"/>
                  </a:cxn>
                  <a:cxn ang="T9">
                    <a:pos x="T2" y="T3"/>
                  </a:cxn>
                  <a:cxn ang="T10">
                    <a:pos x="T4" y="T5"/>
                  </a:cxn>
                  <a:cxn ang="T11">
                    <a:pos x="T6" y="T7"/>
                  </a:cxn>
                </a:cxnLst>
                <a:rect l="T12" t="T13" r="T14" b="T15"/>
                <a:pathLst>
                  <a:path w="7" h="2">
                    <a:moveTo>
                      <a:pt x="7" y="0"/>
                    </a:moveTo>
                    <a:lnTo>
                      <a:pt x="3" y="2"/>
                    </a:lnTo>
                    <a:lnTo>
                      <a:pt x="0" y="2"/>
                    </a:lnTo>
                    <a:lnTo>
                      <a:pt x="7" y="0"/>
                    </a:lnTo>
                    <a:close/>
                  </a:path>
                </a:pathLst>
              </a:custGeom>
              <a:solidFill>
                <a:srgbClr val="000000"/>
              </a:solidFill>
              <a:ln w="9525">
                <a:noFill/>
                <a:round/>
                <a:headEnd/>
                <a:tailEnd/>
              </a:ln>
            </p:spPr>
            <p:txBody>
              <a:bodyPr/>
              <a:lstStyle/>
              <a:p>
                <a:endParaRPr lang="en-US"/>
              </a:p>
            </p:txBody>
          </p:sp>
          <p:sp>
            <p:nvSpPr>
              <p:cNvPr id="208500" name="Freeform 260"/>
              <p:cNvSpPr>
                <a:spLocks/>
              </p:cNvSpPr>
              <p:nvPr/>
            </p:nvSpPr>
            <p:spPr bwMode="auto">
              <a:xfrm>
                <a:off x="1950" y="2157"/>
                <a:ext cx="7" cy="10"/>
              </a:xfrm>
              <a:custGeom>
                <a:avLst/>
                <a:gdLst>
                  <a:gd name="T0" fmla="*/ 0 w 29"/>
                  <a:gd name="T1" fmla="*/ 0 h 38"/>
                  <a:gd name="T2" fmla="*/ 0 w 29"/>
                  <a:gd name="T3" fmla="*/ 0 h 38"/>
                  <a:gd name="T4" fmla="*/ 0 w 29"/>
                  <a:gd name="T5" fmla="*/ 0 h 38"/>
                  <a:gd name="T6" fmla="*/ 0 w 29"/>
                  <a:gd name="T7" fmla="*/ 0 h 38"/>
                  <a:gd name="T8" fmla="*/ 0 w 29"/>
                  <a:gd name="T9" fmla="*/ 0 h 38"/>
                  <a:gd name="T10" fmla="*/ 0 w 29"/>
                  <a:gd name="T11" fmla="*/ 0 h 38"/>
                  <a:gd name="T12" fmla="*/ 0 60000 65536"/>
                  <a:gd name="T13" fmla="*/ 0 60000 65536"/>
                  <a:gd name="T14" fmla="*/ 0 60000 65536"/>
                  <a:gd name="T15" fmla="*/ 0 60000 65536"/>
                  <a:gd name="T16" fmla="*/ 0 60000 65536"/>
                  <a:gd name="T17" fmla="*/ 0 60000 65536"/>
                  <a:gd name="T18" fmla="*/ 0 w 29"/>
                  <a:gd name="T19" fmla="*/ 0 h 38"/>
                  <a:gd name="T20" fmla="*/ 29 w 29"/>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29" h="38">
                    <a:moveTo>
                      <a:pt x="22" y="0"/>
                    </a:moveTo>
                    <a:lnTo>
                      <a:pt x="16" y="2"/>
                    </a:lnTo>
                    <a:lnTo>
                      <a:pt x="0" y="10"/>
                    </a:lnTo>
                    <a:lnTo>
                      <a:pt x="13" y="38"/>
                    </a:lnTo>
                    <a:lnTo>
                      <a:pt x="29" y="30"/>
                    </a:lnTo>
                    <a:lnTo>
                      <a:pt x="22" y="0"/>
                    </a:lnTo>
                    <a:close/>
                  </a:path>
                </a:pathLst>
              </a:custGeom>
              <a:solidFill>
                <a:srgbClr val="000000"/>
              </a:solidFill>
              <a:ln w="9525">
                <a:noFill/>
                <a:round/>
                <a:headEnd/>
                <a:tailEnd/>
              </a:ln>
            </p:spPr>
            <p:txBody>
              <a:bodyPr/>
              <a:lstStyle/>
              <a:p>
                <a:endParaRPr lang="en-US"/>
              </a:p>
            </p:txBody>
          </p:sp>
          <p:sp>
            <p:nvSpPr>
              <p:cNvPr id="208501" name="Freeform 261"/>
              <p:cNvSpPr>
                <a:spLocks/>
              </p:cNvSpPr>
              <p:nvPr/>
            </p:nvSpPr>
            <p:spPr bwMode="auto">
              <a:xfrm>
                <a:off x="1954" y="2157"/>
                <a:ext cx="1" cy="1"/>
              </a:xfrm>
              <a:custGeom>
                <a:avLst/>
                <a:gdLst>
                  <a:gd name="T0" fmla="*/ 0 w 6"/>
                  <a:gd name="T1" fmla="*/ 1 h 2"/>
                  <a:gd name="T2" fmla="*/ 0 w 6"/>
                  <a:gd name="T3" fmla="*/ 0 h 2"/>
                  <a:gd name="T4" fmla="*/ 0 w 6"/>
                  <a:gd name="T5" fmla="*/ 0 h 2"/>
                  <a:gd name="T6" fmla="*/ 0 w 6"/>
                  <a:gd name="T7" fmla="*/ 1 h 2"/>
                  <a:gd name="T8" fmla="*/ 0 60000 65536"/>
                  <a:gd name="T9" fmla="*/ 0 60000 65536"/>
                  <a:gd name="T10" fmla="*/ 0 60000 65536"/>
                  <a:gd name="T11" fmla="*/ 0 60000 65536"/>
                  <a:gd name="T12" fmla="*/ 0 w 6"/>
                  <a:gd name="T13" fmla="*/ 0 h 2"/>
                  <a:gd name="T14" fmla="*/ 6 w 6"/>
                  <a:gd name="T15" fmla="*/ 2 h 2"/>
                </a:gdLst>
                <a:ahLst/>
                <a:cxnLst>
                  <a:cxn ang="T8">
                    <a:pos x="T0" y="T1"/>
                  </a:cxn>
                  <a:cxn ang="T9">
                    <a:pos x="T2" y="T3"/>
                  </a:cxn>
                  <a:cxn ang="T10">
                    <a:pos x="T4" y="T5"/>
                  </a:cxn>
                  <a:cxn ang="T11">
                    <a:pos x="T6" y="T7"/>
                  </a:cxn>
                </a:cxnLst>
                <a:rect l="T12" t="T13" r="T14" b="T15"/>
                <a:pathLst>
                  <a:path w="6" h="2">
                    <a:moveTo>
                      <a:pt x="0" y="2"/>
                    </a:moveTo>
                    <a:lnTo>
                      <a:pt x="2" y="0"/>
                    </a:lnTo>
                    <a:lnTo>
                      <a:pt x="6" y="0"/>
                    </a:lnTo>
                    <a:lnTo>
                      <a:pt x="0" y="2"/>
                    </a:lnTo>
                    <a:close/>
                  </a:path>
                </a:pathLst>
              </a:custGeom>
              <a:solidFill>
                <a:srgbClr val="000000"/>
              </a:solidFill>
              <a:ln w="9525">
                <a:noFill/>
                <a:round/>
                <a:headEnd/>
                <a:tailEnd/>
              </a:ln>
            </p:spPr>
            <p:txBody>
              <a:bodyPr/>
              <a:lstStyle/>
              <a:p>
                <a:endParaRPr lang="en-US"/>
              </a:p>
            </p:txBody>
          </p:sp>
          <p:sp>
            <p:nvSpPr>
              <p:cNvPr id="208502" name="Freeform 262"/>
              <p:cNvSpPr>
                <a:spLocks/>
              </p:cNvSpPr>
              <p:nvPr/>
            </p:nvSpPr>
            <p:spPr bwMode="auto">
              <a:xfrm>
                <a:off x="1955" y="2157"/>
                <a:ext cx="5" cy="8"/>
              </a:xfrm>
              <a:custGeom>
                <a:avLst/>
                <a:gdLst>
                  <a:gd name="T0" fmla="*/ 0 w 20"/>
                  <a:gd name="T1" fmla="*/ 0 h 32"/>
                  <a:gd name="T2" fmla="*/ 0 w 20"/>
                  <a:gd name="T3" fmla="*/ 0 h 32"/>
                  <a:gd name="T4" fmla="*/ 0 w 20"/>
                  <a:gd name="T5" fmla="*/ 0 h 32"/>
                  <a:gd name="T6" fmla="*/ 0 w 20"/>
                  <a:gd name="T7" fmla="*/ 0 h 32"/>
                  <a:gd name="T8" fmla="*/ 0 w 20"/>
                  <a:gd name="T9" fmla="*/ 0 h 32"/>
                  <a:gd name="T10" fmla="*/ 0 w 20"/>
                  <a:gd name="T11" fmla="*/ 0 h 32"/>
                  <a:gd name="T12" fmla="*/ 0 60000 65536"/>
                  <a:gd name="T13" fmla="*/ 0 60000 65536"/>
                  <a:gd name="T14" fmla="*/ 0 60000 65536"/>
                  <a:gd name="T15" fmla="*/ 0 60000 65536"/>
                  <a:gd name="T16" fmla="*/ 0 60000 65536"/>
                  <a:gd name="T17" fmla="*/ 0 60000 65536"/>
                  <a:gd name="T18" fmla="*/ 0 w 20"/>
                  <a:gd name="T19" fmla="*/ 0 h 32"/>
                  <a:gd name="T20" fmla="*/ 20 w 20"/>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0" h="32">
                    <a:moveTo>
                      <a:pt x="20" y="27"/>
                    </a:moveTo>
                    <a:lnTo>
                      <a:pt x="8" y="0"/>
                    </a:lnTo>
                    <a:lnTo>
                      <a:pt x="0" y="0"/>
                    </a:lnTo>
                    <a:lnTo>
                      <a:pt x="0" y="32"/>
                    </a:lnTo>
                    <a:lnTo>
                      <a:pt x="8" y="32"/>
                    </a:lnTo>
                    <a:lnTo>
                      <a:pt x="20" y="27"/>
                    </a:lnTo>
                    <a:close/>
                  </a:path>
                </a:pathLst>
              </a:custGeom>
              <a:solidFill>
                <a:srgbClr val="000000"/>
              </a:solidFill>
              <a:ln w="9525">
                <a:noFill/>
                <a:round/>
                <a:headEnd/>
                <a:tailEnd/>
              </a:ln>
            </p:spPr>
            <p:txBody>
              <a:bodyPr/>
              <a:lstStyle/>
              <a:p>
                <a:endParaRPr lang="en-US"/>
              </a:p>
            </p:txBody>
          </p:sp>
          <p:sp>
            <p:nvSpPr>
              <p:cNvPr id="208503" name="Freeform 263"/>
              <p:cNvSpPr>
                <a:spLocks/>
              </p:cNvSpPr>
              <p:nvPr/>
            </p:nvSpPr>
            <p:spPr bwMode="auto">
              <a:xfrm>
                <a:off x="1958" y="2164"/>
                <a:ext cx="2" cy="1"/>
              </a:xfrm>
              <a:custGeom>
                <a:avLst/>
                <a:gdLst>
                  <a:gd name="T0" fmla="*/ 0 w 12"/>
                  <a:gd name="T1" fmla="*/ 0 h 5"/>
                  <a:gd name="T2" fmla="*/ 0 w 12"/>
                  <a:gd name="T3" fmla="*/ 0 h 5"/>
                  <a:gd name="T4" fmla="*/ 0 w 12"/>
                  <a:gd name="T5" fmla="*/ 0 h 5"/>
                  <a:gd name="T6" fmla="*/ 0 w 12"/>
                  <a:gd name="T7" fmla="*/ 0 h 5"/>
                  <a:gd name="T8" fmla="*/ 0 60000 65536"/>
                  <a:gd name="T9" fmla="*/ 0 60000 65536"/>
                  <a:gd name="T10" fmla="*/ 0 60000 65536"/>
                  <a:gd name="T11" fmla="*/ 0 60000 65536"/>
                  <a:gd name="T12" fmla="*/ 0 w 12"/>
                  <a:gd name="T13" fmla="*/ 0 h 5"/>
                  <a:gd name="T14" fmla="*/ 12 w 12"/>
                  <a:gd name="T15" fmla="*/ 5 h 5"/>
                </a:gdLst>
                <a:ahLst/>
                <a:cxnLst>
                  <a:cxn ang="T8">
                    <a:pos x="T0" y="T1"/>
                  </a:cxn>
                  <a:cxn ang="T9">
                    <a:pos x="T2" y="T3"/>
                  </a:cxn>
                  <a:cxn ang="T10">
                    <a:pos x="T4" y="T5"/>
                  </a:cxn>
                  <a:cxn ang="T11">
                    <a:pos x="T6" y="T7"/>
                  </a:cxn>
                </a:cxnLst>
                <a:rect l="T12" t="T13" r="T14" b="T15"/>
                <a:pathLst>
                  <a:path w="12" h="5">
                    <a:moveTo>
                      <a:pt x="12" y="0"/>
                    </a:moveTo>
                    <a:lnTo>
                      <a:pt x="7" y="5"/>
                    </a:lnTo>
                    <a:lnTo>
                      <a:pt x="0" y="5"/>
                    </a:lnTo>
                    <a:lnTo>
                      <a:pt x="12" y="0"/>
                    </a:lnTo>
                    <a:close/>
                  </a:path>
                </a:pathLst>
              </a:custGeom>
              <a:solidFill>
                <a:srgbClr val="000000"/>
              </a:solidFill>
              <a:ln w="9525">
                <a:noFill/>
                <a:round/>
                <a:headEnd/>
                <a:tailEnd/>
              </a:ln>
            </p:spPr>
            <p:txBody>
              <a:bodyPr/>
              <a:lstStyle/>
              <a:p>
                <a:endParaRPr lang="en-US"/>
              </a:p>
            </p:txBody>
          </p:sp>
          <p:sp>
            <p:nvSpPr>
              <p:cNvPr id="208504" name="Freeform 264"/>
              <p:cNvSpPr>
                <a:spLocks/>
              </p:cNvSpPr>
              <p:nvPr/>
            </p:nvSpPr>
            <p:spPr bwMode="auto">
              <a:xfrm>
                <a:off x="1955" y="2155"/>
                <a:ext cx="8" cy="9"/>
              </a:xfrm>
              <a:custGeom>
                <a:avLst/>
                <a:gdLst>
                  <a:gd name="T0" fmla="*/ 0 w 31"/>
                  <a:gd name="T1" fmla="*/ 0 h 35"/>
                  <a:gd name="T2" fmla="*/ 0 w 31"/>
                  <a:gd name="T3" fmla="*/ 0 h 35"/>
                  <a:gd name="T4" fmla="*/ 0 w 31"/>
                  <a:gd name="T5" fmla="*/ 0 h 35"/>
                  <a:gd name="T6" fmla="*/ 0 w 31"/>
                  <a:gd name="T7" fmla="*/ 0 h 35"/>
                  <a:gd name="T8" fmla="*/ 0 w 31"/>
                  <a:gd name="T9" fmla="*/ 0 h 35"/>
                  <a:gd name="T10" fmla="*/ 0 w 31"/>
                  <a:gd name="T11" fmla="*/ 0 h 35"/>
                  <a:gd name="T12" fmla="*/ 0 60000 65536"/>
                  <a:gd name="T13" fmla="*/ 0 60000 65536"/>
                  <a:gd name="T14" fmla="*/ 0 60000 65536"/>
                  <a:gd name="T15" fmla="*/ 0 60000 65536"/>
                  <a:gd name="T16" fmla="*/ 0 60000 65536"/>
                  <a:gd name="T17" fmla="*/ 0 60000 65536"/>
                  <a:gd name="T18" fmla="*/ 0 w 31"/>
                  <a:gd name="T19" fmla="*/ 0 h 35"/>
                  <a:gd name="T20" fmla="*/ 31 w 31"/>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1" h="35">
                    <a:moveTo>
                      <a:pt x="19" y="0"/>
                    </a:moveTo>
                    <a:lnTo>
                      <a:pt x="8" y="5"/>
                    </a:lnTo>
                    <a:lnTo>
                      <a:pt x="0" y="12"/>
                    </a:lnTo>
                    <a:lnTo>
                      <a:pt x="23" y="35"/>
                    </a:lnTo>
                    <a:lnTo>
                      <a:pt x="31" y="27"/>
                    </a:lnTo>
                    <a:lnTo>
                      <a:pt x="19" y="0"/>
                    </a:lnTo>
                    <a:close/>
                  </a:path>
                </a:pathLst>
              </a:custGeom>
              <a:solidFill>
                <a:srgbClr val="000000"/>
              </a:solidFill>
              <a:ln w="9525">
                <a:noFill/>
                <a:round/>
                <a:headEnd/>
                <a:tailEnd/>
              </a:ln>
            </p:spPr>
            <p:txBody>
              <a:bodyPr/>
              <a:lstStyle/>
              <a:p>
                <a:endParaRPr lang="en-US"/>
              </a:p>
            </p:txBody>
          </p:sp>
          <p:sp>
            <p:nvSpPr>
              <p:cNvPr id="208505" name="Freeform 265"/>
              <p:cNvSpPr>
                <a:spLocks/>
              </p:cNvSpPr>
              <p:nvPr/>
            </p:nvSpPr>
            <p:spPr bwMode="auto">
              <a:xfrm>
                <a:off x="1957" y="2155"/>
                <a:ext cx="2" cy="1"/>
              </a:xfrm>
              <a:custGeom>
                <a:avLst/>
                <a:gdLst>
                  <a:gd name="T0" fmla="*/ 0 w 11"/>
                  <a:gd name="T1" fmla="*/ 0 h 5"/>
                  <a:gd name="T2" fmla="*/ 0 w 11"/>
                  <a:gd name="T3" fmla="*/ 0 h 5"/>
                  <a:gd name="T4" fmla="*/ 0 w 11"/>
                  <a:gd name="T5" fmla="*/ 0 h 5"/>
                  <a:gd name="T6" fmla="*/ 0 w 11"/>
                  <a:gd name="T7" fmla="*/ 0 h 5"/>
                  <a:gd name="T8" fmla="*/ 0 60000 65536"/>
                  <a:gd name="T9" fmla="*/ 0 60000 65536"/>
                  <a:gd name="T10" fmla="*/ 0 60000 65536"/>
                  <a:gd name="T11" fmla="*/ 0 60000 65536"/>
                  <a:gd name="T12" fmla="*/ 0 w 11"/>
                  <a:gd name="T13" fmla="*/ 0 h 5"/>
                  <a:gd name="T14" fmla="*/ 11 w 11"/>
                  <a:gd name="T15" fmla="*/ 5 h 5"/>
                </a:gdLst>
                <a:ahLst/>
                <a:cxnLst>
                  <a:cxn ang="T8">
                    <a:pos x="T0" y="T1"/>
                  </a:cxn>
                  <a:cxn ang="T9">
                    <a:pos x="T2" y="T3"/>
                  </a:cxn>
                  <a:cxn ang="T10">
                    <a:pos x="T4" y="T5"/>
                  </a:cxn>
                  <a:cxn ang="T11">
                    <a:pos x="T6" y="T7"/>
                  </a:cxn>
                </a:cxnLst>
                <a:rect l="T12" t="T13" r="T14" b="T15"/>
                <a:pathLst>
                  <a:path w="11" h="5">
                    <a:moveTo>
                      <a:pt x="0" y="5"/>
                    </a:moveTo>
                    <a:lnTo>
                      <a:pt x="5" y="0"/>
                    </a:lnTo>
                    <a:lnTo>
                      <a:pt x="11" y="0"/>
                    </a:lnTo>
                    <a:lnTo>
                      <a:pt x="0" y="5"/>
                    </a:lnTo>
                    <a:close/>
                  </a:path>
                </a:pathLst>
              </a:custGeom>
              <a:solidFill>
                <a:srgbClr val="000000"/>
              </a:solidFill>
              <a:ln w="9525">
                <a:noFill/>
                <a:round/>
                <a:headEnd/>
                <a:tailEnd/>
              </a:ln>
            </p:spPr>
            <p:txBody>
              <a:bodyPr/>
              <a:lstStyle/>
              <a:p>
                <a:endParaRPr lang="en-US"/>
              </a:p>
            </p:txBody>
          </p:sp>
          <p:sp>
            <p:nvSpPr>
              <p:cNvPr id="208506" name="Freeform 266"/>
              <p:cNvSpPr>
                <a:spLocks/>
              </p:cNvSpPr>
              <p:nvPr/>
            </p:nvSpPr>
            <p:spPr bwMode="auto">
              <a:xfrm>
                <a:off x="1959" y="2155"/>
                <a:ext cx="8" cy="8"/>
              </a:xfrm>
              <a:custGeom>
                <a:avLst/>
                <a:gdLst>
                  <a:gd name="T0" fmla="*/ 0 w 28"/>
                  <a:gd name="T1" fmla="*/ 0 h 32"/>
                  <a:gd name="T2" fmla="*/ 0 w 28"/>
                  <a:gd name="T3" fmla="*/ 0 h 32"/>
                  <a:gd name="T4" fmla="*/ 0 w 28"/>
                  <a:gd name="T5" fmla="*/ 0 h 32"/>
                  <a:gd name="T6" fmla="*/ 0 w 28"/>
                  <a:gd name="T7" fmla="*/ 0 h 32"/>
                  <a:gd name="T8" fmla="*/ 0 w 28"/>
                  <a:gd name="T9" fmla="*/ 0 h 32"/>
                  <a:gd name="T10" fmla="*/ 0 w 28"/>
                  <a:gd name="T11" fmla="*/ 0 h 32"/>
                  <a:gd name="T12" fmla="*/ 0 60000 65536"/>
                  <a:gd name="T13" fmla="*/ 0 60000 65536"/>
                  <a:gd name="T14" fmla="*/ 0 60000 65536"/>
                  <a:gd name="T15" fmla="*/ 0 60000 65536"/>
                  <a:gd name="T16" fmla="*/ 0 60000 65536"/>
                  <a:gd name="T17" fmla="*/ 0 60000 65536"/>
                  <a:gd name="T18" fmla="*/ 0 w 28"/>
                  <a:gd name="T19" fmla="*/ 0 h 32"/>
                  <a:gd name="T20" fmla="*/ 28 w 28"/>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8" h="32">
                    <a:moveTo>
                      <a:pt x="28" y="27"/>
                    </a:moveTo>
                    <a:lnTo>
                      <a:pt x="16" y="0"/>
                    </a:lnTo>
                    <a:lnTo>
                      <a:pt x="0" y="0"/>
                    </a:lnTo>
                    <a:lnTo>
                      <a:pt x="0" y="32"/>
                    </a:lnTo>
                    <a:lnTo>
                      <a:pt x="16" y="32"/>
                    </a:lnTo>
                    <a:lnTo>
                      <a:pt x="28" y="27"/>
                    </a:lnTo>
                    <a:close/>
                  </a:path>
                </a:pathLst>
              </a:custGeom>
              <a:solidFill>
                <a:srgbClr val="000000"/>
              </a:solidFill>
              <a:ln w="9525">
                <a:noFill/>
                <a:round/>
                <a:headEnd/>
                <a:tailEnd/>
              </a:ln>
            </p:spPr>
            <p:txBody>
              <a:bodyPr/>
              <a:lstStyle/>
              <a:p>
                <a:endParaRPr lang="en-US"/>
              </a:p>
            </p:txBody>
          </p:sp>
          <p:sp>
            <p:nvSpPr>
              <p:cNvPr id="208507" name="Freeform 267"/>
              <p:cNvSpPr>
                <a:spLocks/>
              </p:cNvSpPr>
              <p:nvPr/>
            </p:nvSpPr>
            <p:spPr bwMode="auto">
              <a:xfrm>
                <a:off x="1963" y="2162"/>
                <a:ext cx="4" cy="1"/>
              </a:xfrm>
              <a:custGeom>
                <a:avLst/>
                <a:gdLst>
                  <a:gd name="T0" fmla="*/ 0 w 12"/>
                  <a:gd name="T1" fmla="*/ 0 h 5"/>
                  <a:gd name="T2" fmla="*/ 0 w 12"/>
                  <a:gd name="T3" fmla="*/ 0 h 5"/>
                  <a:gd name="T4" fmla="*/ 0 w 12"/>
                  <a:gd name="T5" fmla="*/ 0 h 5"/>
                  <a:gd name="T6" fmla="*/ 0 w 12"/>
                  <a:gd name="T7" fmla="*/ 0 h 5"/>
                  <a:gd name="T8" fmla="*/ 0 60000 65536"/>
                  <a:gd name="T9" fmla="*/ 0 60000 65536"/>
                  <a:gd name="T10" fmla="*/ 0 60000 65536"/>
                  <a:gd name="T11" fmla="*/ 0 60000 65536"/>
                  <a:gd name="T12" fmla="*/ 0 w 12"/>
                  <a:gd name="T13" fmla="*/ 0 h 5"/>
                  <a:gd name="T14" fmla="*/ 12 w 12"/>
                  <a:gd name="T15" fmla="*/ 5 h 5"/>
                </a:gdLst>
                <a:ahLst/>
                <a:cxnLst>
                  <a:cxn ang="T8">
                    <a:pos x="T0" y="T1"/>
                  </a:cxn>
                  <a:cxn ang="T9">
                    <a:pos x="T2" y="T3"/>
                  </a:cxn>
                  <a:cxn ang="T10">
                    <a:pos x="T4" y="T5"/>
                  </a:cxn>
                  <a:cxn ang="T11">
                    <a:pos x="T6" y="T7"/>
                  </a:cxn>
                </a:cxnLst>
                <a:rect l="T12" t="T13" r="T14" b="T15"/>
                <a:pathLst>
                  <a:path w="12" h="5">
                    <a:moveTo>
                      <a:pt x="12" y="0"/>
                    </a:moveTo>
                    <a:lnTo>
                      <a:pt x="7" y="5"/>
                    </a:lnTo>
                    <a:lnTo>
                      <a:pt x="0" y="5"/>
                    </a:lnTo>
                    <a:lnTo>
                      <a:pt x="12" y="0"/>
                    </a:lnTo>
                    <a:close/>
                  </a:path>
                </a:pathLst>
              </a:custGeom>
              <a:solidFill>
                <a:srgbClr val="000000"/>
              </a:solidFill>
              <a:ln w="9525">
                <a:noFill/>
                <a:round/>
                <a:headEnd/>
                <a:tailEnd/>
              </a:ln>
            </p:spPr>
            <p:txBody>
              <a:bodyPr/>
              <a:lstStyle/>
              <a:p>
                <a:endParaRPr lang="en-US"/>
              </a:p>
            </p:txBody>
          </p:sp>
          <p:sp>
            <p:nvSpPr>
              <p:cNvPr id="208508" name="Freeform 268"/>
              <p:cNvSpPr>
                <a:spLocks/>
              </p:cNvSpPr>
              <p:nvPr/>
            </p:nvSpPr>
            <p:spPr bwMode="auto">
              <a:xfrm>
                <a:off x="1961" y="2153"/>
                <a:ext cx="7" cy="9"/>
              </a:xfrm>
              <a:custGeom>
                <a:avLst/>
                <a:gdLst>
                  <a:gd name="T0" fmla="*/ 0 w 31"/>
                  <a:gd name="T1" fmla="*/ 0 h 35"/>
                  <a:gd name="T2" fmla="*/ 0 w 31"/>
                  <a:gd name="T3" fmla="*/ 0 h 35"/>
                  <a:gd name="T4" fmla="*/ 0 w 31"/>
                  <a:gd name="T5" fmla="*/ 0 h 35"/>
                  <a:gd name="T6" fmla="*/ 0 w 31"/>
                  <a:gd name="T7" fmla="*/ 0 h 35"/>
                  <a:gd name="T8" fmla="*/ 0 w 31"/>
                  <a:gd name="T9" fmla="*/ 0 h 35"/>
                  <a:gd name="T10" fmla="*/ 0 w 31"/>
                  <a:gd name="T11" fmla="*/ 0 h 35"/>
                  <a:gd name="T12" fmla="*/ 0 60000 65536"/>
                  <a:gd name="T13" fmla="*/ 0 60000 65536"/>
                  <a:gd name="T14" fmla="*/ 0 60000 65536"/>
                  <a:gd name="T15" fmla="*/ 0 60000 65536"/>
                  <a:gd name="T16" fmla="*/ 0 60000 65536"/>
                  <a:gd name="T17" fmla="*/ 0 60000 65536"/>
                  <a:gd name="T18" fmla="*/ 0 w 31"/>
                  <a:gd name="T19" fmla="*/ 0 h 35"/>
                  <a:gd name="T20" fmla="*/ 31 w 31"/>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1" h="35">
                    <a:moveTo>
                      <a:pt x="19" y="0"/>
                    </a:moveTo>
                    <a:lnTo>
                      <a:pt x="8" y="4"/>
                    </a:lnTo>
                    <a:lnTo>
                      <a:pt x="0" y="13"/>
                    </a:lnTo>
                    <a:lnTo>
                      <a:pt x="23" y="35"/>
                    </a:lnTo>
                    <a:lnTo>
                      <a:pt x="31" y="27"/>
                    </a:lnTo>
                    <a:lnTo>
                      <a:pt x="19" y="0"/>
                    </a:lnTo>
                    <a:close/>
                  </a:path>
                </a:pathLst>
              </a:custGeom>
              <a:solidFill>
                <a:srgbClr val="000000"/>
              </a:solidFill>
              <a:ln w="9525">
                <a:noFill/>
                <a:round/>
                <a:headEnd/>
                <a:tailEnd/>
              </a:ln>
            </p:spPr>
            <p:txBody>
              <a:bodyPr/>
              <a:lstStyle/>
              <a:p>
                <a:endParaRPr lang="en-US"/>
              </a:p>
            </p:txBody>
          </p:sp>
          <p:sp>
            <p:nvSpPr>
              <p:cNvPr id="208509" name="Freeform 269"/>
              <p:cNvSpPr>
                <a:spLocks/>
              </p:cNvSpPr>
              <p:nvPr/>
            </p:nvSpPr>
            <p:spPr bwMode="auto">
              <a:xfrm>
                <a:off x="1963" y="2153"/>
                <a:ext cx="3" cy="1"/>
              </a:xfrm>
              <a:custGeom>
                <a:avLst/>
                <a:gdLst>
                  <a:gd name="T0" fmla="*/ 0 w 11"/>
                  <a:gd name="T1" fmla="*/ 0 h 4"/>
                  <a:gd name="T2" fmla="*/ 0 w 11"/>
                  <a:gd name="T3" fmla="*/ 0 h 4"/>
                  <a:gd name="T4" fmla="*/ 0 w 11"/>
                  <a:gd name="T5" fmla="*/ 0 h 4"/>
                  <a:gd name="T6" fmla="*/ 0 w 11"/>
                  <a:gd name="T7" fmla="*/ 0 h 4"/>
                  <a:gd name="T8" fmla="*/ 0 60000 65536"/>
                  <a:gd name="T9" fmla="*/ 0 60000 65536"/>
                  <a:gd name="T10" fmla="*/ 0 60000 65536"/>
                  <a:gd name="T11" fmla="*/ 0 60000 65536"/>
                  <a:gd name="T12" fmla="*/ 0 w 11"/>
                  <a:gd name="T13" fmla="*/ 0 h 4"/>
                  <a:gd name="T14" fmla="*/ 11 w 11"/>
                  <a:gd name="T15" fmla="*/ 4 h 4"/>
                </a:gdLst>
                <a:ahLst/>
                <a:cxnLst>
                  <a:cxn ang="T8">
                    <a:pos x="T0" y="T1"/>
                  </a:cxn>
                  <a:cxn ang="T9">
                    <a:pos x="T2" y="T3"/>
                  </a:cxn>
                  <a:cxn ang="T10">
                    <a:pos x="T4" y="T5"/>
                  </a:cxn>
                  <a:cxn ang="T11">
                    <a:pos x="T6" y="T7"/>
                  </a:cxn>
                </a:cxnLst>
                <a:rect l="T12" t="T13" r="T14" b="T15"/>
                <a:pathLst>
                  <a:path w="11" h="4">
                    <a:moveTo>
                      <a:pt x="0" y="4"/>
                    </a:moveTo>
                    <a:lnTo>
                      <a:pt x="5" y="0"/>
                    </a:lnTo>
                    <a:lnTo>
                      <a:pt x="11" y="0"/>
                    </a:lnTo>
                    <a:lnTo>
                      <a:pt x="0" y="4"/>
                    </a:lnTo>
                    <a:close/>
                  </a:path>
                </a:pathLst>
              </a:custGeom>
              <a:solidFill>
                <a:srgbClr val="000000"/>
              </a:solidFill>
              <a:ln w="9525">
                <a:noFill/>
                <a:round/>
                <a:headEnd/>
                <a:tailEnd/>
              </a:ln>
            </p:spPr>
            <p:txBody>
              <a:bodyPr/>
              <a:lstStyle/>
              <a:p>
                <a:endParaRPr lang="en-US"/>
              </a:p>
            </p:txBody>
          </p:sp>
          <p:sp>
            <p:nvSpPr>
              <p:cNvPr id="208510" name="Rectangle 270"/>
              <p:cNvSpPr>
                <a:spLocks noChangeArrowheads="1"/>
              </p:cNvSpPr>
              <p:nvPr/>
            </p:nvSpPr>
            <p:spPr bwMode="auto">
              <a:xfrm>
                <a:off x="1966" y="2153"/>
                <a:ext cx="2" cy="8"/>
              </a:xfrm>
              <a:prstGeom prst="rect">
                <a:avLst/>
              </a:prstGeom>
              <a:solidFill>
                <a:srgbClr val="000000"/>
              </a:solidFill>
              <a:ln w="9525">
                <a:noFill/>
                <a:miter lim="800000"/>
                <a:headEnd/>
                <a:tailEnd/>
              </a:ln>
            </p:spPr>
            <p:txBody>
              <a:bodyPr/>
              <a:lstStyle/>
              <a:p>
                <a:endParaRPr lang="en-US">
                  <a:latin typeface="Times New Roman" pitchFamily="18" charset="0"/>
                  <a:cs typeface="Times New Roman" pitchFamily="18" charset="0"/>
                </a:endParaRPr>
              </a:p>
            </p:txBody>
          </p:sp>
          <p:sp>
            <p:nvSpPr>
              <p:cNvPr id="208511" name="Freeform 271"/>
              <p:cNvSpPr>
                <a:spLocks/>
              </p:cNvSpPr>
              <p:nvPr/>
            </p:nvSpPr>
            <p:spPr bwMode="auto">
              <a:xfrm>
                <a:off x="1991" y="2145"/>
                <a:ext cx="2" cy="8"/>
              </a:xfrm>
              <a:custGeom>
                <a:avLst/>
                <a:gdLst>
                  <a:gd name="T0" fmla="*/ 0 w 11"/>
                  <a:gd name="T1" fmla="*/ 0 h 32"/>
                  <a:gd name="T2" fmla="*/ 0 w 11"/>
                  <a:gd name="T3" fmla="*/ 0 h 32"/>
                  <a:gd name="T4" fmla="*/ 0 w 11"/>
                  <a:gd name="T5" fmla="*/ 0 h 32"/>
                  <a:gd name="T6" fmla="*/ 0 w 11"/>
                  <a:gd name="T7" fmla="*/ 0 h 32"/>
                  <a:gd name="T8" fmla="*/ 0 w 11"/>
                  <a:gd name="T9" fmla="*/ 0 h 32"/>
                  <a:gd name="T10" fmla="*/ 0 w 11"/>
                  <a:gd name="T11" fmla="*/ 0 h 32"/>
                  <a:gd name="T12" fmla="*/ 0 60000 65536"/>
                  <a:gd name="T13" fmla="*/ 0 60000 65536"/>
                  <a:gd name="T14" fmla="*/ 0 60000 65536"/>
                  <a:gd name="T15" fmla="*/ 0 60000 65536"/>
                  <a:gd name="T16" fmla="*/ 0 60000 65536"/>
                  <a:gd name="T17" fmla="*/ 0 60000 65536"/>
                  <a:gd name="T18" fmla="*/ 0 w 11"/>
                  <a:gd name="T19" fmla="*/ 0 h 32"/>
                  <a:gd name="T20" fmla="*/ 11 w 11"/>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11" h="32">
                    <a:moveTo>
                      <a:pt x="11" y="30"/>
                    </a:moveTo>
                    <a:lnTo>
                      <a:pt x="4" y="0"/>
                    </a:lnTo>
                    <a:lnTo>
                      <a:pt x="0" y="0"/>
                    </a:lnTo>
                    <a:lnTo>
                      <a:pt x="0" y="32"/>
                    </a:lnTo>
                    <a:lnTo>
                      <a:pt x="4" y="32"/>
                    </a:lnTo>
                    <a:lnTo>
                      <a:pt x="11" y="30"/>
                    </a:lnTo>
                    <a:close/>
                  </a:path>
                </a:pathLst>
              </a:custGeom>
              <a:solidFill>
                <a:srgbClr val="000000"/>
              </a:solidFill>
              <a:ln w="9525">
                <a:noFill/>
                <a:round/>
                <a:headEnd/>
                <a:tailEnd/>
              </a:ln>
            </p:spPr>
            <p:txBody>
              <a:bodyPr/>
              <a:lstStyle/>
              <a:p>
                <a:endParaRPr lang="en-US"/>
              </a:p>
            </p:txBody>
          </p:sp>
          <p:sp>
            <p:nvSpPr>
              <p:cNvPr id="208512" name="Freeform 272"/>
              <p:cNvSpPr>
                <a:spLocks/>
              </p:cNvSpPr>
              <p:nvPr/>
            </p:nvSpPr>
            <p:spPr bwMode="auto">
              <a:xfrm>
                <a:off x="1991" y="2152"/>
                <a:ext cx="2" cy="1"/>
              </a:xfrm>
              <a:custGeom>
                <a:avLst/>
                <a:gdLst>
                  <a:gd name="T0" fmla="*/ 0 w 7"/>
                  <a:gd name="T1" fmla="*/ 0 h 2"/>
                  <a:gd name="T2" fmla="*/ 0 w 7"/>
                  <a:gd name="T3" fmla="*/ 1 h 2"/>
                  <a:gd name="T4" fmla="*/ 0 w 7"/>
                  <a:gd name="T5" fmla="*/ 1 h 2"/>
                  <a:gd name="T6" fmla="*/ 0 w 7"/>
                  <a:gd name="T7" fmla="*/ 0 h 2"/>
                  <a:gd name="T8" fmla="*/ 0 60000 65536"/>
                  <a:gd name="T9" fmla="*/ 0 60000 65536"/>
                  <a:gd name="T10" fmla="*/ 0 60000 65536"/>
                  <a:gd name="T11" fmla="*/ 0 60000 65536"/>
                  <a:gd name="T12" fmla="*/ 0 w 7"/>
                  <a:gd name="T13" fmla="*/ 0 h 2"/>
                  <a:gd name="T14" fmla="*/ 7 w 7"/>
                  <a:gd name="T15" fmla="*/ 2 h 2"/>
                </a:gdLst>
                <a:ahLst/>
                <a:cxnLst>
                  <a:cxn ang="T8">
                    <a:pos x="T0" y="T1"/>
                  </a:cxn>
                  <a:cxn ang="T9">
                    <a:pos x="T2" y="T3"/>
                  </a:cxn>
                  <a:cxn ang="T10">
                    <a:pos x="T4" y="T5"/>
                  </a:cxn>
                  <a:cxn ang="T11">
                    <a:pos x="T6" y="T7"/>
                  </a:cxn>
                </a:cxnLst>
                <a:rect l="T12" t="T13" r="T14" b="T15"/>
                <a:pathLst>
                  <a:path w="7" h="2">
                    <a:moveTo>
                      <a:pt x="7" y="0"/>
                    </a:moveTo>
                    <a:lnTo>
                      <a:pt x="4" y="2"/>
                    </a:lnTo>
                    <a:lnTo>
                      <a:pt x="0" y="2"/>
                    </a:lnTo>
                    <a:lnTo>
                      <a:pt x="7" y="0"/>
                    </a:lnTo>
                    <a:close/>
                  </a:path>
                </a:pathLst>
              </a:custGeom>
              <a:solidFill>
                <a:srgbClr val="000000"/>
              </a:solidFill>
              <a:ln w="9525">
                <a:noFill/>
                <a:round/>
                <a:headEnd/>
                <a:tailEnd/>
              </a:ln>
            </p:spPr>
            <p:txBody>
              <a:bodyPr/>
              <a:lstStyle/>
              <a:p>
                <a:endParaRPr lang="en-US"/>
              </a:p>
            </p:txBody>
          </p:sp>
          <p:sp>
            <p:nvSpPr>
              <p:cNvPr id="208513" name="Freeform 273"/>
              <p:cNvSpPr>
                <a:spLocks/>
              </p:cNvSpPr>
              <p:nvPr/>
            </p:nvSpPr>
            <p:spPr bwMode="auto">
              <a:xfrm>
                <a:off x="1990" y="2143"/>
                <a:ext cx="7" cy="9"/>
              </a:xfrm>
              <a:custGeom>
                <a:avLst/>
                <a:gdLst>
                  <a:gd name="T0" fmla="*/ 0 w 29"/>
                  <a:gd name="T1" fmla="*/ 0 h 38"/>
                  <a:gd name="T2" fmla="*/ 0 w 29"/>
                  <a:gd name="T3" fmla="*/ 0 h 38"/>
                  <a:gd name="T4" fmla="*/ 0 w 29"/>
                  <a:gd name="T5" fmla="*/ 0 h 38"/>
                  <a:gd name="T6" fmla="*/ 0 w 29"/>
                  <a:gd name="T7" fmla="*/ 0 h 38"/>
                  <a:gd name="T8" fmla="*/ 0 w 29"/>
                  <a:gd name="T9" fmla="*/ 0 h 38"/>
                  <a:gd name="T10" fmla="*/ 0 w 29"/>
                  <a:gd name="T11" fmla="*/ 0 h 38"/>
                  <a:gd name="T12" fmla="*/ 0 60000 65536"/>
                  <a:gd name="T13" fmla="*/ 0 60000 65536"/>
                  <a:gd name="T14" fmla="*/ 0 60000 65536"/>
                  <a:gd name="T15" fmla="*/ 0 60000 65536"/>
                  <a:gd name="T16" fmla="*/ 0 60000 65536"/>
                  <a:gd name="T17" fmla="*/ 0 60000 65536"/>
                  <a:gd name="T18" fmla="*/ 0 w 29"/>
                  <a:gd name="T19" fmla="*/ 0 h 38"/>
                  <a:gd name="T20" fmla="*/ 29 w 29"/>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29" h="38">
                    <a:moveTo>
                      <a:pt x="22" y="0"/>
                    </a:moveTo>
                    <a:lnTo>
                      <a:pt x="16" y="2"/>
                    </a:lnTo>
                    <a:lnTo>
                      <a:pt x="0" y="9"/>
                    </a:lnTo>
                    <a:lnTo>
                      <a:pt x="13" y="38"/>
                    </a:lnTo>
                    <a:lnTo>
                      <a:pt x="29" y="30"/>
                    </a:lnTo>
                    <a:lnTo>
                      <a:pt x="22" y="0"/>
                    </a:lnTo>
                    <a:close/>
                  </a:path>
                </a:pathLst>
              </a:custGeom>
              <a:solidFill>
                <a:srgbClr val="000000"/>
              </a:solidFill>
              <a:ln w="9525">
                <a:noFill/>
                <a:round/>
                <a:headEnd/>
                <a:tailEnd/>
              </a:ln>
            </p:spPr>
            <p:txBody>
              <a:bodyPr/>
              <a:lstStyle/>
              <a:p>
                <a:endParaRPr lang="en-US"/>
              </a:p>
            </p:txBody>
          </p:sp>
          <p:sp>
            <p:nvSpPr>
              <p:cNvPr id="208514" name="Freeform 274"/>
              <p:cNvSpPr>
                <a:spLocks/>
              </p:cNvSpPr>
              <p:nvPr/>
            </p:nvSpPr>
            <p:spPr bwMode="auto">
              <a:xfrm>
                <a:off x="1994" y="2143"/>
                <a:ext cx="1" cy="1"/>
              </a:xfrm>
              <a:custGeom>
                <a:avLst/>
                <a:gdLst>
                  <a:gd name="T0" fmla="*/ 0 w 6"/>
                  <a:gd name="T1" fmla="*/ 1 h 2"/>
                  <a:gd name="T2" fmla="*/ 0 w 6"/>
                  <a:gd name="T3" fmla="*/ 0 h 2"/>
                  <a:gd name="T4" fmla="*/ 0 w 6"/>
                  <a:gd name="T5" fmla="*/ 0 h 2"/>
                  <a:gd name="T6" fmla="*/ 0 w 6"/>
                  <a:gd name="T7" fmla="*/ 1 h 2"/>
                  <a:gd name="T8" fmla="*/ 0 60000 65536"/>
                  <a:gd name="T9" fmla="*/ 0 60000 65536"/>
                  <a:gd name="T10" fmla="*/ 0 60000 65536"/>
                  <a:gd name="T11" fmla="*/ 0 60000 65536"/>
                  <a:gd name="T12" fmla="*/ 0 w 6"/>
                  <a:gd name="T13" fmla="*/ 0 h 2"/>
                  <a:gd name="T14" fmla="*/ 6 w 6"/>
                  <a:gd name="T15" fmla="*/ 2 h 2"/>
                </a:gdLst>
                <a:ahLst/>
                <a:cxnLst>
                  <a:cxn ang="T8">
                    <a:pos x="T0" y="T1"/>
                  </a:cxn>
                  <a:cxn ang="T9">
                    <a:pos x="T2" y="T3"/>
                  </a:cxn>
                  <a:cxn ang="T10">
                    <a:pos x="T4" y="T5"/>
                  </a:cxn>
                  <a:cxn ang="T11">
                    <a:pos x="T6" y="T7"/>
                  </a:cxn>
                </a:cxnLst>
                <a:rect l="T12" t="T13" r="T14" b="T15"/>
                <a:pathLst>
                  <a:path w="6" h="2">
                    <a:moveTo>
                      <a:pt x="0" y="2"/>
                    </a:moveTo>
                    <a:lnTo>
                      <a:pt x="2" y="0"/>
                    </a:lnTo>
                    <a:lnTo>
                      <a:pt x="6" y="0"/>
                    </a:lnTo>
                    <a:lnTo>
                      <a:pt x="0" y="2"/>
                    </a:lnTo>
                    <a:close/>
                  </a:path>
                </a:pathLst>
              </a:custGeom>
              <a:solidFill>
                <a:srgbClr val="000000"/>
              </a:solidFill>
              <a:ln w="9525">
                <a:noFill/>
                <a:round/>
                <a:headEnd/>
                <a:tailEnd/>
              </a:ln>
            </p:spPr>
            <p:txBody>
              <a:bodyPr/>
              <a:lstStyle/>
              <a:p>
                <a:endParaRPr lang="en-US"/>
              </a:p>
            </p:txBody>
          </p:sp>
          <p:sp>
            <p:nvSpPr>
              <p:cNvPr id="208515" name="Freeform 275"/>
              <p:cNvSpPr>
                <a:spLocks/>
              </p:cNvSpPr>
              <p:nvPr/>
            </p:nvSpPr>
            <p:spPr bwMode="auto">
              <a:xfrm>
                <a:off x="1995" y="2143"/>
                <a:ext cx="5" cy="8"/>
              </a:xfrm>
              <a:custGeom>
                <a:avLst/>
                <a:gdLst>
                  <a:gd name="T0" fmla="*/ 0 w 20"/>
                  <a:gd name="T1" fmla="*/ 0 h 32"/>
                  <a:gd name="T2" fmla="*/ 0 w 20"/>
                  <a:gd name="T3" fmla="*/ 0 h 32"/>
                  <a:gd name="T4" fmla="*/ 0 w 20"/>
                  <a:gd name="T5" fmla="*/ 0 h 32"/>
                  <a:gd name="T6" fmla="*/ 0 w 20"/>
                  <a:gd name="T7" fmla="*/ 0 h 32"/>
                  <a:gd name="T8" fmla="*/ 0 w 20"/>
                  <a:gd name="T9" fmla="*/ 0 h 32"/>
                  <a:gd name="T10" fmla="*/ 0 w 20"/>
                  <a:gd name="T11" fmla="*/ 0 h 32"/>
                  <a:gd name="T12" fmla="*/ 0 60000 65536"/>
                  <a:gd name="T13" fmla="*/ 0 60000 65536"/>
                  <a:gd name="T14" fmla="*/ 0 60000 65536"/>
                  <a:gd name="T15" fmla="*/ 0 60000 65536"/>
                  <a:gd name="T16" fmla="*/ 0 60000 65536"/>
                  <a:gd name="T17" fmla="*/ 0 60000 65536"/>
                  <a:gd name="T18" fmla="*/ 0 w 20"/>
                  <a:gd name="T19" fmla="*/ 0 h 32"/>
                  <a:gd name="T20" fmla="*/ 20 w 20"/>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0" h="32">
                    <a:moveTo>
                      <a:pt x="20" y="27"/>
                    </a:moveTo>
                    <a:lnTo>
                      <a:pt x="9" y="0"/>
                    </a:lnTo>
                    <a:lnTo>
                      <a:pt x="0" y="0"/>
                    </a:lnTo>
                    <a:lnTo>
                      <a:pt x="0" y="32"/>
                    </a:lnTo>
                    <a:lnTo>
                      <a:pt x="9" y="32"/>
                    </a:lnTo>
                    <a:lnTo>
                      <a:pt x="20" y="27"/>
                    </a:lnTo>
                    <a:close/>
                  </a:path>
                </a:pathLst>
              </a:custGeom>
              <a:solidFill>
                <a:srgbClr val="000000"/>
              </a:solidFill>
              <a:ln w="9525">
                <a:noFill/>
                <a:round/>
                <a:headEnd/>
                <a:tailEnd/>
              </a:ln>
            </p:spPr>
            <p:txBody>
              <a:bodyPr/>
              <a:lstStyle/>
              <a:p>
                <a:endParaRPr lang="en-US"/>
              </a:p>
            </p:txBody>
          </p:sp>
          <p:sp>
            <p:nvSpPr>
              <p:cNvPr id="208516" name="Freeform 276"/>
              <p:cNvSpPr>
                <a:spLocks/>
              </p:cNvSpPr>
              <p:nvPr/>
            </p:nvSpPr>
            <p:spPr bwMode="auto">
              <a:xfrm>
                <a:off x="1998" y="2150"/>
                <a:ext cx="2" cy="1"/>
              </a:xfrm>
              <a:custGeom>
                <a:avLst/>
                <a:gdLst>
                  <a:gd name="T0" fmla="*/ 0 w 11"/>
                  <a:gd name="T1" fmla="*/ 0 h 5"/>
                  <a:gd name="T2" fmla="*/ 0 w 11"/>
                  <a:gd name="T3" fmla="*/ 0 h 5"/>
                  <a:gd name="T4" fmla="*/ 0 w 11"/>
                  <a:gd name="T5" fmla="*/ 0 h 5"/>
                  <a:gd name="T6" fmla="*/ 0 w 11"/>
                  <a:gd name="T7" fmla="*/ 0 h 5"/>
                  <a:gd name="T8" fmla="*/ 0 60000 65536"/>
                  <a:gd name="T9" fmla="*/ 0 60000 65536"/>
                  <a:gd name="T10" fmla="*/ 0 60000 65536"/>
                  <a:gd name="T11" fmla="*/ 0 60000 65536"/>
                  <a:gd name="T12" fmla="*/ 0 w 11"/>
                  <a:gd name="T13" fmla="*/ 0 h 5"/>
                  <a:gd name="T14" fmla="*/ 11 w 11"/>
                  <a:gd name="T15" fmla="*/ 5 h 5"/>
                </a:gdLst>
                <a:ahLst/>
                <a:cxnLst>
                  <a:cxn ang="T8">
                    <a:pos x="T0" y="T1"/>
                  </a:cxn>
                  <a:cxn ang="T9">
                    <a:pos x="T2" y="T3"/>
                  </a:cxn>
                  <a:cxn ang="T10">
                    <a:pos x="T4" y="T5"/>
                  </a:cxn>
                  <a:cxn ang="T11">
                    <a:pos x="T6" y="T7"/>
                  </a:cxn>
                </a:cxnLst>
                <a:rect l="T12" t="T13" r="T14" b="T15"/>
                <a:pathLst>
                  <a:path w="11" h="5">
                    <a:moveTo>
                      <a:pt x="11" y="0"/>
                    </a:moveTo>
                    <a:lnTo>
                      <a:pt x="6" y="5"/>
                    </a:lnTo>
                    <a:lnTo>
                      <a:pt x="0" y="5"/>
                    </a:lnTo>
                    <a:lnTo>
                      <a:pt x="11" y="0"/>
                    </a:lnTo>
                    <a:close/>
                  </a:path>
                </a:pathLst>
              </a:custGeom>
              <a:solidFill>
                <a:srgbClr val="000000"/>
              </a:solidFill>
              <a:ln w="9525">
                <a:noFill/>
                <a:round/>
                <a:headEnd/>
                <a:tailEnd/>
              </a:ln>
            </p:spPr>
            <p:txBody>
              <a:bodyPr/>
              <a:lstStyle/>
              <a:p>
                <a:endParaRPr lang="en-US"/>
              </a:p>
            </p:txBody>
          </p:sp>
          <p:sp>
            <p:nvSpPr>
              <p:cNvPr id="208517" name="Freeform 277"/>
              <p:cNvSpPr>
                <a:spLocks/>
              </p:cNvSpPr>
              <p:nvPr/>
            </p:nvSpPr>
            <p:spPr bwMode="auto">
              <a:xfrm>
                <a:off x="1995" y="2141"/>
                <a:ext cx="7" cy="9"/>
              </a:xfrm>
              <a:custGeom>
                <a:avLst/>
                <a:gdLst>
                  <a:gd name="T0" fmla="*/ 0 w 30"/>
                  <a:gd name="T1" fmla="*/ 0 h 34"/>
                  <a:gd name="T2" fmla="*/ 0 w 30"/>
                  <a:gd name="T3" fmla="*/ 0 h 34"/>
                  <a:gd name="T4" fmla="*/ 0 w 30"/>
                  <a:gd name="T5" fmla="*/ 0 h 34"/>
                  <a:gd name="T6" fmla="*/ 0 w 30"/>
                  <a:gd name="T7" fmla="*/ 0 h 34"/>
                  <a:gd name="T8" fmla="*/ 0 w 30"/>
                  <a:gd name="T9" fmla="*/ 0 h 34"/>
                  <a:gd name="T10" fmla="*/ 0 w 30"/>
                  <a:gd name="T11" fmla="*/ 0 h 34"/>
                  <a:gd name="T12" fmla="*/ 0 60000 65536"/>
                  <a:gd name="T13" fmla="*/ 0 60000 65536"/>
                  <a:gd name="T14" fmla="*/ 0 60000 65536"/>
                  <a:gd name="T15" fmla="*/ 0 60000 65536"/>
                  <a:gd name="T16" fmla="*/ 0 60000 65536"/>
                  <a:gd name="T17" fmla="*/ 0 60000 65536"/>
                  <a:gd name="T18" fmla="*/ 0 w 30"/>
                  <a:gd name="T19" fmla="*/ 0 h 34"/>
                  <a:gd name="T20" fmla="*/ 30 w 30"/>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0" h="34">
                    <a:moveTo>
                      <a:pt x="13" y="0"/>
                    </a:moveTo>
                    <a:lnTo>
                      <a:pt x="8" y="4"/>
                    </a:lnTo>
                    <a:lnTo>
                      <a:pt x="0" y="12"/>
                    </a:lnTo>
                    <a:lnTo>
                      <a:pt x="23" y="34"/>
                    </a:lnTo>
                    <a:lnTo>
                      <a:pt x="30" y="26"/>
                    </a:lnTo>
                    <a:lnTo>
                      <a:pt x="13" y="0"/>
                    </a:lnTo>
                    <a:close/>
                  </a:path>
                </a:pathLst>
              </a:custGeom>
              <a:solidFill>
                <a:srgbClr val="000000"/>
              </a:solidFill>
              <a:ln w="9525">
                <a:noFill/>
                <a:round/>
                <a:headEnd/>
                <a:tailEnd/>
              </a:ln>
            </p:spPr>
            <p:txBody>
              <a:bodyPr/>
              <a:lstStyle/>
              <a:p>
                <a:endParaRPr lang="en-US"/>
              </a:p>
            </p:txBody>
          </p:sp>
          <p:sp>
            <p:nvSpPr>
              <p:cNvPr id="208518" name="Freeform 278"/>
              <p:cNvSpPr>
                <a:spLocks/>
              </p:cNvSpPr>
              <p:nvPr/>
            </p:nvSpPr>
            <p:spPr bwMode="auto">
              <a:xfrm>
                <a:off x="1997" y="2141"/>
                <a:ext cx="1" cy="1"/>
              </a:xfrm>
              <a:custGeom>
                <a:avLst/>
                <a:gdLst>
                  <a:gd name="T0" fmla="*/ 0 w 5"/>
                  <a:gd name="T1" fmla="*/ 0 h 4"/>
                  <a:gd name="T2" fmla="*/ 0 w 5"/>
                  <a:gd name="T3" fmla="*/ 0 h 4"/>
                  <a:gd name="T4" fmla="*/ 0 w 5"/>
                  <a:gd name="T5" fmla="*/ 0 h 4"/>
                  <a:gd name="T6" fmla="*/ 0 w 5"/>
                  <a:gd name="T7" fmla="*/ 0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1" y="2"/>
                    </a:lnTo>
                    <a:lnTo>
                      <a:pt x="5" y="0"/>
                    </a:lnTo>
                    <a:lnTo>
                      <a:pt x="0" y="4"/>
                    </a:lnTo>
                    <a:close/>
                  </a:path>
                </a:pathLst>
              </a:custGeom>
              <a:solidFill>
                <a:srgbClr val="000000"/>
              </a:solidFill>
              <a:ln w="9525">
                <a:noFill/>
                <a:round/>
                <a:headEnd/>
                <a:tailEnd/>
              </a:ln>
            </p:spPr>
            <p:txBody>
              <a:bodyPr/>
              <a:lstStyle/>
              <a:p>
                <a:endParaRPr lang="en-US"/>
              </a:p>
            </p:txBody>
          </p:sp>
          <p:sp>
            <p:nvSpPr>
              <p:cNvPr id="208519" name="Freeform 279"/>
              <p:cNvSpPr>
                <a:spLocks/>
              </p:cNvSpPr>
              <p:nvPr/>
            </p:nvSpPr>
            <p:spPr bwMode="auto">
              <a:xfrm>
                <a:off x="1998" y="2139"/>
                <a:ext cx="7" cy="9"/>
              </a:xfrm>
              <a:custGeom>
                <a:avLst/>
                <a:gdLst>
                  <a:gd name="T0" fmla="*/ 0 w 29"/>
                  <a:gd name="T1" fmla="*/ 0 h 38"/>
                  <a:gd name="T2" fmla="*/ 0 w 29"/>
                  <a:gd name="T3" fmla="*/ 0 h 38"/>
                  <a:gd name="T4" fmla="*/ 0 w 29"/>
                  <a:gd name="T5" fmla="*/ 0 h 38"/>
                  <a:gd name="T6" fmla="*/ 0 w 29"/>
                  <a:gd name="T7" fmla="*/ 0 h 38"/>
                  <a:gd name="T8" fmla="*/ 0 w 29"/>
                  <a:gd name="T9" fmla="*/ 0 h 38"/>
                  <a:gd name="T10" fmla="*/ 0 w 29"/>
                  <a:gd name="T11" fmla="*/ 0 h 38"/>
                  <a:gd name="T12" fmla="*/ 0 60000 65536"/>
                  <a:gd name="T13" fmla="*/ 0 60000 65536"/>
                  <a:gd name="T14" fmla="*/ 0 60000 65536"/>
                  <a:gd name="T15" fmla="*/ 0 60000 65536"/>
                  <a:gd name="T16" fmla="*/ 0 60000 65536"/>
                  <a:gd name="T17" fmla="*/ 0 60000 65536"/>
                  <a:gd name="T18" fmla="*/ 0 w 29"/>
                  <a:gd name="T19" fmla="*/ 0 h 38"/>
                  <a:gd name="T20" fmla="*/ 29 w 29"/>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29" h="38">
                    <a:moveTo>
                      <a:pt x="22" y="0"/>
                    </a:moveTo>
                    <a:lnTo>
                      <a:pt x="15" y="2"/>
                    </a:lnTo>
                    <a:lnTo>
                      <a:pt x="0" y="9"/>
                    </a:lnTo>
                    <a:lnTo>
                      <a:pt x="13" y="38"/>
                    </a:lnTo>
                    <a:lnTo>
                      <a:pt x="29" y="30"/>
                    </a:lnTo>
                    <a:lnTo>
                      <a:pt x="22" y="0"/>
                    </a:lnTo>
                    <a:close/>
                  </a:path>
                </a:pathLst>
              </a:custGeom>
              <a:solidFill>
                <a:srgbClr val="000000"/>
              </a:solidFill>
              <a:ln w="9525">
                <a:noFill/>
                <a:round/>
                <a:headEnd/>
                <a:tailEnd/>
              </a:ln>
            </p:spPr>
            <p:txBody>
              <a:bodyPr/>
              <a:lstStyle/>
              <a:p>
                <a:endParaRPr lang="en-US"/>
              </a:p>
            </p:txBody>
          </p:sp>
          <p:sp>
            <p:nvSpPr>
              <p:cNvPr id="208520" name="Freeform 280"/>
              <p:cNvSpPr>
                <a:spLocks/>
              </p:cNvSpPr>
              <p:nvPr/>
            </p:nvSpPr>
            <p:spPr bwMode="auto">
              <a:xfrm>
                <a:off x="2002" y="2139"/>
                <a:ext cx="1" cy="1"/>
              </a:xfrm>
              <a:custGeom>
                <a:avLst/>
                <a:gdLst>
                  <a:gd name="T0" fmla="*/ 0 w 7"/>
                  <a:gd name="T1" fmla="*/ 1 h 2"/>
                  <a:gd name="T2" fmla="*/ 0 w 7"/>
                  <a:gd name="T3" fmla="*/ 0 h 2"/>
                  <a:gd name="T4" fmla="*/ 0 w 7"/>
                  <a:gd name="T5" fmla="*/ 0 h 2"/>
                  <a:gd name="T6" fmla="*/ 0 w 7"/>
                  <a:gd name="T7" fmla="*/ 1 h 2"/>
                  <a:gd name="T8" fmla="*/ 0 60000 65536"/>
                  <a:gd name="T9" fmla="*/ 0 60000 65536"/>
                  <a:gd name="T10" fmla="*/ 0 60000 65536"/>
                  <a:gd name="T11" fmla="*/ 0 60000 65536"/>
                  <a:gd name="T12" fmla="*/ 0 w 7"/>
                  <a:gd name="T13" fmla="*/ 0 h 2"/>
                  <a:gd name="T14" fmla="*/ 7 w 7"/>
                  <a:gd name="T15" fmla="*/ 2 h 2"/>
                </a:gdLst>
                <a:ahLst/>
                <a:cxnLst>
                  <a:cxn ang="T8">
                    <a:pos x="T0" y="T1"/>
                  </a:cxn>
                  <a:cxn ang="T9">
                    <a:pos x="T2" y="T3"/>
                  </a:cxn>
                  <a:cxn ang="T10">
                    <a:pos x="T4" y="T5"/>
                  </a:cxn>
                  <a:cxn ang="T11">
                    <a:pos x="T6" y="T7"/>
                  </a:cxn>
                </a:cxnLst>
                <a:rect l="T12" t="T13" r="T14" b="T15"/>
                <a:pathLst>
                  <a:path w="7" h="2">
                    <a:moveTo>
                      <a:pt x="0" y="2"/>
                    </a:moveTo>
                    <a:lnTo>
                      <a:pt x="3" y="0"/>
                    </a:lnTo>
                    <a:lnTo>
                      <a:pt x="7" y="0"/>
                    </a:lnTo>
                    <a:lnTo>
                      <a:pt x="0" y="2"/>
                    </a:lnTo>
                    <a:close/>
                  </a:path>
                </a:pathLst>
              </a:custGeom>
              <a:solidFill>
                <a:srgbClr val="000000"/>
              </a:solidFill>
              <a:ln w="9525">
                <a:noFill/>
                <a:round/>
                <a:headEnd/>
                <a:tailEnd/>
              </a:ln>
            </p:spPr>
            <p:txBody>
              <a:bodyPr/>
              <a:lstStyle/>
              <a:p>
                <a:endParaRPr lang="en-US"/>
              </a:p>
            </p:txBody>
          </p:sp>
          <p:sp>
            <p:nvSpPr>
              <p:cNvPr id="208521" name="Freeform 281"/>
              <p:cNvSpPr>
                <a:spLocks/>
              </p:cNvSpPr>
              <p:nvPr/>
            </p:nvSpPr>
            <p:spPr bwMode="auto">
              <a:xfrm>
                <a:off x="2003" y="2139"/>
                <a:ext cx="4" cy="8"/>
              </a:xfrm>
              <a:custGeom>
                <a:avLst/>
                <a:gdLst>
                  <a:gd name="T0" fmla="*/ 0 w 16"/>
                  <a:gd name="T1" fmla="*/ 0 h 32"/>
                  <a:gd name="T2" fmla="*/ 0 w 16"/>
                  <a:gd name="T3" fmla="*/ 0 h 32"/>
                  <a:gd name="T4" fmla="*/ 0 w 16"/>
                  <a:gd name="T5" fmla="*/ 0 h 32"/>
                  <a:gd name="T6" fmla="*/ 0 w 16"/>
                  <a:gd name="T7" fmla="*/ 0 h 32"/>
                  <a:gd name="T8" fmla="*/ 0 w 16"/>
                  <a:gd name="T9" fmla="*/ 0 h 32"/>
                  <a:gd name="T10" fmla="*/ 0 w 16"/>
                  <a:gd name="T11" fmla="*/ 0 h 32"/>
                  <a:gd name="T12" fmla="*/ 0 60000 65536"/>
                  <a:gd name="T13" fmla="*/ 0 60000 65536"/>
                  <a:gd name="T14" fmla="*/ 0 60000 65536"/>
                  <a:gd name="T15" fmla="*/ 0 60000 65536"/>
                  <a:gd name="T16" fmla="*/ 0 60000 65536"/>
                  <a:gd name="T17" fmla="*/ 0 60000 65536"/>
                  <a:gd name="T18" fmla="*/ 0 w 16"/>
                  <a:gd name="T19" fmla="*/ 0 h 32"/>
                  <a:gd name="T20" fmla="*/ 16 w 16"/>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16" h="32">
                    <a:moveTo>
                      <a:pt x="16" y="30"/>
                    </a:moveTo>
                    <a:lnTo>
                      <a:pt x="9" y="0"/>
                    </a:lnTo>
                    <a:lnTo>
                      <a:pt x="0" y="0"/>
                    </a:lnTo>
                    <a:lnTo>
                      <a:pt x="0" y="32"/>
                    </a:lnTo>
                    <a:lnTo>
                      <a:pt x="9" y="32"/>
                    </a:lnTo>
                    <a:lnTo>
                      <a:pt x="16" y="30"/>
                    </a:lnTo>
                    <a:close/>
                  </a:path>
                </a:pathLst>
              </a:custGeom>
              <a:solidFill>
                <a:srgbClr val="000000"/>
              </a:solidFill>
              <a:ln w="9525">
                <a:noFill/>
                <a:round/>
                <a:headEnd/>
                <a:tailEnd/>
              </a:ln>
            </p:spPr>
            <p:txBody>
              <a:bodyPr/>
              <a:lstStyle/>
              <a:p>
                <a:endParaRPr lang="en-US"/>
              </a:p>
            </p:txBody>
          </p:sp>
          <p:sp>
            <p:nvSpPr>
              <p:cNvPr id="208522" name="Freeform 282"/>
              <p:cNvSpPr>
                <a:spLocks/>
              </p:cNvSpPr>
              <p:nvPr/>
            </p:nvSpPr>
            <p:spPr bwMode="auto">
              <a:xfrm>
                <a:off x="2006" y="2147"/>
                <a:ext cx="1" cy="1"/>
              </a:xfrm>
              <a:custGeom>
                <a:avLst/>
                <a:gdLst>
                  <a:gd name="T0" fmla="*/ 0 w 7"/>
                  <a:gd name="T1" fmla="*/ 0 h 2"/>
                  <a:gd name="T2" fmla="*/ 0 w 7"/>
                  <a:gd name="T3" fmla="*/ 1 h 2"/>
                  <a:gd name="T4" fmla="*/ 0 w 7"/>
                  <a:gd name="T5" fmla="*/ 1 h 2"/>
                  <a:gd name="T6" fmla="*/ 0 w 7"/>
                  <a:gd name="T7" fmla="*/ 0 h 2"/>
                  <a:gd name="T8" fmla="*/ 0 60000 65536"/>
                  <a:gd name="T9" fmla="*/ 0 60000 65536"/>
                  <a:gd name="T10" fmla="*/ 0 60000 65536"/>
                  <a:gd name="T11" fmla="*/ 0 60000 65536"/>
                  <a:gd name="T12" fmla="*/ 0 w 7"/>
                  <a:gd name="T13" fmla="*/ 0 h 2"/>
                  <a:gd name="T14" fmla="*/ 7 w 7"/>
                  <a:gd name="T15" fmla="*/ 2 h 2"/>
                </a:gdLst>
                <a:ahLst/>
                <a:cxnLst>
                  <a:cxn ang="T8">
                    <a:pos x="T0" y="T1"/>
                  </a:cxn>
                  <a:cxn ang="T9">
                    <a:pos x="T2" y="T3"/>
                  </a:cxn>
                  <a:cxn ang="T10">
                    <a:pos x="T4" y="T5"/>
                  </a:cxn>
                  <a:cxn ang="T11">
                    <a:pos x="T6" y="T7"/>
                  </a:cxn>
                </a:cxnLst>
                <a:rect l="T12" t="T13" r="T14" b="T15"/>
                <a:pathLst>
                  <a:path w="7" h="2">
                    <a:moveTo>
                      <a:pt x="7" y="0"/>
                    </a:moveTo>
                    <a:lnTo>
                      <a:pt x="3" y="2"/>
                    </a:lnTo>
                    <a:lnTo>
                      <a:pt x="0" y="2"/>
                    </a:lnTo>
                    <a:lnTo>
                      <a:pt x="7" y="0"/>
                    </a:lnTo>
                    <a:close/>
                  </a:path>
                </a:pathLst>
              </a:custGeom>
              <a:solidFill>
                <a:srgbClr val="000000"/>
              </a:solidFill>
              <a:ln w="9525">
                <a:noFill/>
                <a:round/>
                <a:headEnd/>
                <a:tailEnd/>
              </a:ln>
            </p:spPr>
            <p:txBody>
              <a:bodyPr/>
              <a:lstStyle/>
              <a:p>
                <a:endParaRPr lang="en-US"/>
              </a:p>
            </p:txBody>
          </p:sp>
          <p:sp>
            <p:nvSpPr>
              <p:cNvPr id="208523" name="Freeform 283"/>
              <p:cNvSpPr>
                <a:spLocks/>
              </p:cNvSpPr>
              <p:nvPr/>
            </p:nvSpPr>
            <p:spPr bwMode="auto">
              <a:xfrm>
                <a:off x="2004" y="2137"/>
                <a:ext cx="7" cy="10"/>
              </a:xfrm>
              <a:custGeom>
                <a:avLst/>
                <a:gdLst>
                  <a:gd name="T0" fmla="*/ 0 w 31"/>
                  <a:gd name="T1" fmla="*/ 0 h 38"/>
                  <a:gd name="T2" fmla="*/ 0 w 31"/>
                  <a:gd name="T3" fmla="*/ 0 h 38"/>
                  <a:gd name="T4" fmla="*/ 0 w 31"/>
                  <a:gd name="T5" fmla="*/ 0 h 38"/>
                  <a:gd name="T6" fmla="*/ 0 w 31"/>
                  <a:gd name="T7" fmla="*/ 0 h 38"/>
                  <a:gd name="T8" fmla="*/ 0 w 31"/>
                  <a:gd name="T9" fmla="*/ 0 h 38"/>
                  <a:gd name="T10" fmla="*/ 0 w 31"/>
                  <a:gd name="T11" fmla="*/ 0 h 38"/>
                  <a:gd name="T12" fmla="*/ 0 60000 65536"/>
                  <a:gd name="T13" fmla="*/ 0 60000 65536"/>
                  <a:gd name="T14" fmla="*/ 0 60000 65536"/>
                  <a:gd name="T15" fmla="*/ 0 60000 65536"/>
                  <a:gd name="T16" fmla="*/ 0 60000 65536"/>
                  <a:gd name="T17" fmla="*/ 0 60000 65536"/>
                  <a:gd name="T18" fmla="*/ 0 w 31"/>
                  <a:gd name="T19" fmla="*/ 0 h 38"/>
                  <a:gd name="T20" fmla="*/ 31 w 31"/>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31" h="38">
                    <a:moveTo>
                      <a:pt x="24" y="0"/>
                    </a:moveTo>
                    <a:lnTo>
                      <a:pt x="16" y="1"/>
                    </a:lnTo>
                    <a:lnTo>
                      <a:pt x="0" y="10"/>
                    </a:lnTo>
                    <a:lnTo>
                      <a:pt x="15" y="38"/>
                    </a:lnTo>
                    <a:lnTo>
                      <a:pt x="31" y="30"/>
                    </a:lnTo>
                    <a:lnTo>
                      <a:pt x="24" y="0"/>
                    </a:lnTo>
                    <a:close/>
                  </a:path>
                </a:pathLst>
              </a:custGeom>
              <a:solidFill>
                <a:srgbClr val="000000"/>
              </a:solidFill>
              <a:ln w="9525">
                <a:noFill/>
                <a:round/>
                <a:headEnd/>
                <a:tailEnd/>
              </a:ln>
            </p:spPr>
            <p:txBody>
              <a:bodyPr/>
              <a:lstStyle/>
              <a:p>
                <a:endParaRPr lang="en-US"/>
              </a:p>
            </p:txBody>
          </p:sp>
          <p:sp>
            <p:nvSpPr>
              <p:cNvPr id="208524" name="Freeform 284"/>
              <p:cNvSpPr>
                <a:spLocks/>
              </p:cNvSpPr>
              <p:nvPr/>
            </p:nvSpPr>
            <p:spPr bwMode="auto">
              <a:xfrm>
                <a:off x="2008" y="2137"/>
                <a:ext cx="2" cy="1"/>
              </a:xfrm>
              <a:custGeom>
                <a:avLst/>
                <a:gdLst>
                  <a:gd name="T0" fmla="*/ 0 w 8"/>
                  <a:gd name="T1" fmla="*/ 1 h 1"/>
                  <a:gd name="T2" fmla="*/ 0 w 8"/>
                  <a:gd name="T3" fmla="*/ 0 h 1"/>
                  <a:gd name="T4" fmla="*/ 0 w 8"/>
                  <a:gd name="T5" fmla="*/ 0 h 1"/>
                  <a:gd name="T6" fmla="*/ 0 w 8"/>
                  <a:gd name="T7" fmla="*/ 1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0" y="1"/>
                    </a:moveTo>
                    <a:lnTo>
                      <a:pt x="4" y="0"/>
                    </a:lnTo>
                    <a:lnTo>
                      <a:pt x="8" y="0"/>
                    </a:lnTo>
                    <a:lnTo>
                      <a:pt x="0" y="1"/>
                    </a:lnTo>
                    <a:close/>
                  </a:path>
                </a:pathLst>
              </a:custGeom>
              <a:solidFill>
                <a:srgbClr val="000000"/>
              </a:solidFill>
              <a:ln w="9525">
                <a:noFill/>
                <a:round/>
                <a:headEnd/>
                <a:tailEnd/>
              </a:ln>
            </p:spPr>
            <p:txBody>
              <a:bodyPr/>
              <a:lstStyle/>
              <a:p>
                <a:endParaRPr lang="en-US"/>
              </a:p>
            </p:txBody>
          </p:sp>
          <p:sp>
            <p:nvSpPr>
              <p:cNvPr id="208525" name="Freeform 285"/>
              <p:cNvSpPr>
                <a:spLocks/>
              </p:cNvSpPr>
              <p:nvPr/>
            </p:nvSpPr>
            <p:spPr bwMode="auto">
              <a:xfrm>
                <a:off x="2010" y="2137"/>
                <a:ext cx="3" cy="8"/>
              </a:xfrm>
              <a:custGeom>
                <a:avLst/>
                <a:gdLst>
                  <a:gd name="T0" fmla="*/ 0 w 14"/>
                  <a:gd name="T1" fmla="*/ 0 h 32"/>
                  <a:gd name="T2" fmla="*/ 0 w 14"/>
                  <a:gd name="T3" fmla="*/ 0 h 32"/>
                  <a:gd name="T4" fmla="*/ 0 w 14"/>
                  <a:gd name="T5" fmla="*/ 0 h 32"/>
                  <a:gd name="T6" fmla="*/ 0 w 14"/>
                  <a:gd name="T7" fmla="*/ 0 h 32"/>
                  <a:gd name="T8" fmla="*/ 0 w 14"/>
                  <a:gd name="T9" fmla="*/ 0 h 32"/>
                  <a:gd name="T10" fmla="*/ 0 w 14"/>
                  <a:gd name="T11" fmla="*/ 0 h 32"/>
                  <a:gd name="T12" fmla="*/ 0 60000 65536"/>
                  <a:gd name="T13" fmla="*/ 0 60000 65536"/>
                  <a:gd name="T14" fmla="*/ 0 60000 65536"/>
                  <a:gd name="T15" fmla="*/ 0 60000 65536"/>
                  <a:gd name="T16" fmla="*/ 0 60000 65536"/>
                  <a:gd name="T17" fmla="*/ 0 60000 65536"/>
                  <a:gd name="T18" fmla="*/ 0 w 14"/>
                  <a:gd name="T19" fmla="*/ 0 h 32"/>
                  <a:gd name="T20" fmla="*/ 14 w 14"/>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14" h="32">
                    <a:moveTo>
                      <a:pt x="14" y="30"/>
                    </a:moveTo>
                    <a:lnTo>
                      <a:pt x="7" y="0"/>
                    </a:lnTo>
                    <a:lnTo>
                      <a:pt x="0" y="0"/>
                    </a:lnTo>
                    <a:lnTo>
                      <a:pt x="0" y="32"/>
                    </a:lnTo>
                    <a:lnTo>
                      <a:pt x="7" y="32"/>
                    </a:lnTo>
                    <a:lnTo>
                      <a:pt x="14" y="30"/>
                    </a:lnTo>
                    <a:close/>
                  </a:path>
                </a:pathLst>
              </a:custGeom>
              <a:solidFill>
                <a:srgbClr val="000000"/>
              </a:solidFill>
              <a:ln w="9525">
                <a:noFill/>
                <a:round/>
                <a:headEnd/>
                <a:tailEnd/>
              </a:ln>
            </p:spPr>
            <p:txBody>
              <a:bodyPr/>
              <a:lstStyle/>
              <a:p>
                <a:endParaRPr lang="en-US"/>
              </a:p>
            </p:txBody>
          </p:sp>
          <p:sp>
            <p:nvSpPr>
              <p:cNvPr id="208526" name="Freeform 286"/>
              <p:cNvSpPr>
                <a:spLocks/>
              </p:cNvSpPr>
              <p:nvPr/>
            </p:nvSpPr>
            <p:spPr bwMode="auto">
              <a:xfrm>
                <a:off x="2011" y="2144"/>
                <a:ext cx="2" cy="1"/>
              </a:xfrm>
              <a:custGeom>
                <a:avLst/>
                <a:gdLst>
                  <a:gd name="T0" fmla="*/ 0 w 7"/>
                  <a:gd name="T1" fmla="*/ 0 h 2"/>
                  <a:gd name="T2" fmla="*/ 0 w 7"/>
                  <a:gd name="T3" fmla="*/ 1 h 2"/>
                  <a:gd name="T4" fmla="*/ 0 w 7"/>
                  <a:gd name="T5" fmla="*/ 1 h 2"/>
                  <a:gd name="T6" fmla="*/ 0 w 7"/>
                  <a:gd name="T7" fmla="*/ 0 h 2"/>
                  <a:gd name="T8" fmla="*/ 0 60000 65536"/>
                  <a:gd name="T9" fmla="*/ 0 60000 65536"/>
                  <a:gd name="T10" fmla="*/ 0 60000 65536"/>
                  <a:gd name="T11" fmla="*/ 0 60000 65536"/>
                  <a:gd name="T12" fmla="*/ 0 w 7"/>
                  <a:gd name="T13" fmla="*/ 0 h 2"/>
                  <a:gd name="T14" fmla="*/ 7 w 7"/>
                  <a:gd name="T15" fmla="*/ 2 h 2"/>
                </a:gdLst>
                <a:ahLst/>
                <a:cxnLst>
                  <a:cxn ang="T8">
                    <a:pos x="T0" y="T1"/>
                  </a:cxn>
                  <a:cxn ang="T9">
                    <a:pos x="T2" y="T3"/>
                  </a:cxn>
                  <a:cxn ang="T10">
                    <a:pos x="T4" y="T5"/>
                  </a:cxn>
                  <a:cxn ang="T11">
                    <a:pos x="T6" y="T7"/>
                  </a:cxn>
                </a:cxnLst>
                <a:rect l="T12" t="T13" r="T14" b="T15"/>
                <a:pathLst>
                  <a:path w="7" h="2">
                    <a:moveTo>
                      <a:pt x="7" y="0"/>
                    </a:moveTo>
                    <a:lnTo>
                      <a:pt x="4" y="2"/>
                    </a:lnTo>
                    <a:lnTo>
                      <a:pt x="0" y="2"/>
                    </a:lnTo>
                    <a:lnTo>
                      <a:pt x="7" y="0"/>
                    </a:lnTo>
                    <a:close/>
                  </a:path>
                </a:pathLst>
              </a:custGeom>
              <a:solidFill>
                <a:srgbClr val="000000"/>
              </a:solidFill>
              <a:ln w="9525">
                <a:noFill/>
                <a:round/>
                <a:headEnd/>
                <a:tailEnd/>
              </a:ln>
            </p:spPr>
            <p:txBody>
              <a:bodyPr/>
              <a:lstStyle/>
              <a:p>
                <a:endParaRPr lang="en-US"/>
              </a:p>
            </p:txBody>
          </p:sp>
          <p:sp>
            <p:nvSpPr>
              <p:cNvPr id="208527" name="Freeform 287"/>
              <p:cNvSpPr>
                <a:spLocks/>
              </p:cNvSpPr>
              <p:nvPr/>
            </p:nvSpPr>
            <p:spPr bwMode="auto">
              <a:xfrm>
                <a:off x="2010" y="2136"/>
                <a:ext cx="5" cy="8"/>
              </a:xfrm>
              <a:custGeom>
                <a:avLst/>
                <a:gdLst>
                  <a:gd name="T0" fmla="*/ 0 w 20"/>
                  <a:gd name="T1" fmla="*/ 0 h 32"/>
                  <a:gd name="T2" fmla="*/ 0 w 20"/>
                  <a:gd name="T3" fmla="*/ 0 h 32"/>
                  <a:gd name="T4" fmla="*/ 0 w 20"/>
                  <a:gd name="T5" fmla="*/ 0 h 32"/>
                  <a:gd name="T6" fmla="*/ 0 w 20"/>
                  <a:gd name="T7" fmla="*/ 0 h 32"/>
                  <a:gd name="T8" fmla="*/ 0 w 20"/>
                  <a:gd name="T9" fmla="*/ 0 h 32"/>
                  <a:gd name="T10" fmla="*/ 0 60000 65536"/>
                  <a:gd name="T11" fmla="*/ 0 60000 65536"/>
                  <a:gd name="T12" fmla="*/ 0 60000 65536"/>
                  <a:gd name="T13" fmla="*/ 0 60000 65536"/>
                  <a:gd name="T14" fmla="*/ 0 60000 65536"/>
                  <a:gd name="T15" fmla="*/ 0 w 20"/>
                  <a:gd name="T16" fmla="*/ 0 h 32"/>
                  <a:gd name="T17" fmla="*/ 20 w 20"/>
                  <a:gd name="T18" fmla="*/ 32 h 32"/>
                </a:gdLst>
                <a:ahLst/>
                <a:cxnLst>
                  <a:cxn ang="T10">
                    <a:pos x="T0" y="T1"/>
                  </a:cxn>
                  <a:cxn ang="T11">
                    <a:pos x="T2" y="T3"/>
                  </a:cxn>
                  <a:cxn ang="T12">
                    <a:pos x="T4" y="T5"/>
                  </a:cxn>
                  <a:cxn ang="T13">
                    <a:pos x="T6" y="T7"/>
                  </a:cxn>
                  <a:cxn ang="T14">
                    <a:pos x="T8" y="T9"/>
                  </a:cxn>
                </a:cxnLst>
                <a:rect l="T15" t="T16" r="T17" b="T18"/>
                <a:pathLst>
                  <a:path w="20" h="32">
                    <a:moveTo>
                      <a:pt x="7" y="0"/>
                    </a:moveTo>
                    <a:lnTo>
                      <a:pt x="20" y="29"/>
                    </a:lnTo>
                    <a:lnTo>
                      <a:pt x="14" y="32"/>
                    </a:lnTo>
                    <a:lnTo>
                      <a:pt x="0" y="3"/>
                    </a:lnTo>
                    <a:lnTo>
                      <a:pt x="7" y="0"/>
                    </a:lnTo>
                    <a:close/>
                  </a:path>
                </a:pathLst>
              </a:custGeom>
              <a:solidFill>
                <a:srgbClr val="000000"/>
              </a:solidFill>
              <a:ln w="9525">
                <a:noFill/>
                <a:round/>
                <a:headEnd/>
                <a:tailEnd/>
              </a:ln>
            </p:spPr>
            <p:txBody>
              <a:bodyPr/>
              <a:lstStyle/>
              <a:p>
                <a:endParaRPr lang="en-US"/>
              </a:p>
            </p:txBody>
          </p:sp>
          <p:sp>
            <p:nvSpPr>
              <p:cNvPr id="208528" name="Freeform 288"/>
              <p:cNvSpPr>
                <a:spLocks/>
              </p:cNvSpPr>
              <p:nvPr/>
            </p:nvSpPr>
            <p:spPr bwMode="auto">
              <a:xfrm>
                <a:off x="2033" y="2127"/>
                <a:ext cx="4" cy="8"/>
              </a:xfrm>
              <a:custGeom>
                <a:avLst/>
                <a:gdLst>
                  <a:gd name="T0" fmla="*/ 0 w 16"/>
                  <a:gd name="T1" fmla="*/ 0 h 32"/>
                  <a:gd name="T2" fmla="*/ 0 w 16"/>
                  <a:gd name="T3" fmla="*/ 0 h 32"/>
                  <a:gd name="T4" fmla="*/ 0 w 16"/>
                  <a:gd name="T5" fmla="*/ 0 h 32"/>
                  <a:gd name="T6" fmla="*/ 0 w 16"/>
                  <a:gd name="T7" fmla="*/ 0 h 32"/>
                  <a:gd name="T8" fmla="*/ 0 w 16"/>
                  <a:gd name="T9" fmla="*/ 0 h 32"/>
                  <a:gd name="T10" fmla="*/ 0 w 16"/>
                  <a:gd name="T11" fmla="*/ 0 h 32"/>
                  <a:gd name="T12" fmla="*/ 0 60000 65536"/>
                  <a:gd name="T13" fmla="*/ 0 60000 65536"/>
                  <a:gd name="T14" fmla="*/ 0 60000 65536"/>
                  <a:gd name="T15" fmla="*/ 0 60000 65536"/>
                  <a:gd name="T16" fmla="*/ 0 60000 65536"/>
                  <a:gd name="T17" fmla="*/ 0 60000 65536"/>
                  <a:gd name="T18" fmla="*/ 0 w 16"/>
                  <a:gd name="T19" fmla="*/ 0 h 32"/>
                  <a:gd name="T20" fmla="*/ 16 w 16"/>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16" h="32">
                    <a:moveTo>
                      <a:pt x="9" y="0"/>
                    </a:moveTo>
                    <a:lnTo>
                      <a:pt x="2" y="2"/>
                    </a:lnTo>
                    <a:lnTo>
                      <a:pt x="0" y="3"/>
                    </a:lnTo>
                    <a:lnTo>
                      <a:pt x="14" y="32"/>
                    </a:lnTo>
                    <a:lnTo>
                      <a:pt x="16" y="30"/>
                    </a:lnTo>
                    <a:lnTo>
                      <a:pt x="9" y="0"/>
                    </a:lnTo>
                    <a:close/>
                  </a:path>
                </a:pathLst>
              </a:custGeom>
              <a:solidFill>
                <a:srgbClr val="000000"/>
              </a:solidFill>
              <a:ln w="9525">
                <a:noFill/>
                <a:round/>
                <a:headEnd/>
                <a:tailEnd/>
              </a:ln>
            </p:spPr>
            <p:txBody>
              <a:bodyPr/>
              <a:lstStyle/>
              <a:p>
                <a:endParaRPr lang="en-US"/>
              </a:p>
            </p:txBody>
          </p:sp>
          <p:sp>
            <p:nvSpPr>
              <p:cNvPr id="208529" name="Freeform 289"/>
              <p:cNvSpPr>
                <a:spLocks/>
              </p:cNvSpPr>
              <p:nvPr/>
            </p:nvSpPr>
            <p:spPr bwMode="auto">
              <a:xfrm>
                <a:off x="2034" y="2127"/>
                <a:ext cx="1" cy="1"/>
              </a:xfrm>
              <a:custGeom>
                <a:avLst/>
                <a:gdLst>
                  <a:gd name="T0" fmla="*/ 0 w 7"/>
                  <a:gd name="T1" fmla="*/ 1 h 2"/>
                  <a:gd name="T2" fmla="*/ 0 w 7"/>
                  <a:gd name="T3" fmla="*/ 0 h 2"/>
                  <a:gd name="T4" fmla="*/ 0 w 7"/>
                  <a:gd name="T5" fmla="*/ 0 h 2"/>
                  <a:gd name="T6" fmla="*/ 0 w 7"/>
                  <a:gd name="T7" fmla="*/ 1 h 2"/>
                  <a:gd name="T8" fmla="*/ 0 60000 65536"/>
                  <a:gd name="T9" fmla="*/ 0 60000 65536"/>
                  <a:gd name="T10" fmla="*/ 0 60000 65536"/>
                  <a:gd name="T11" fmla="*/ 0 60000 65536"/>
                  <a:gd name="T12" fmla="*/ 0 w 7"/>
                  <a:gd name="T13" fmla="*/ 0 h 2"/>
                  <a:gd name="T14" fmla="*/ 7 w 7"/>
                  <a:gd name="T15" fmla="*/ 2 h 2"/>
                </a:gdLst>
                <a:ahLst/>
                <a:cxnLst>
                  <a:cxn ang="T8">
                    <a:pos x="T0" y="T1"/>
                  </a:cxn>
                  <a:cxn ang="T9">
                    <a:pos x="T2" y="T3"/>
                  </a:cxn>
                  <a:cxn ang="T10">
                    <a:pos x="T4" y="T5"/>
                  </a:cxn>
                  <a:cxn ang="T11">
                    <a:pos x="T6" y="T7"/>
                  </a:cxn>
                </a:cxnLst>
                <a:rect l="T12" t="T13" r="T14" b="T15"/>
                <a:pathLst>
                  <a:path w="7" h="2">
                    <a:moveTo>
                      <a:pt x="0" y="2"/>
                    </a:moveTo>
                    <a:lnTo>
                      <a:pt x="3" y="0"/>
                    </a:lnTo>
                    <a:lnTo>
                      <a:pt x="7" y="0"/>
                    </a:lnTo>
                    <a:lnTo>
                      <a:pt x="0" y="2"/>
                    </a:lnTo>
                    <a:close/>
                  </a:path>
                </a:pathLst>
              </a:custGeom>
              <a:solidFill>
                <a:srgbClr val="000000"/>
              </a:solidFill>
              <a:ln w="9525">
                <a:noFill/>
                <a:round/>
                <a:headEnd/>
                <a:tailEnd/>
              </a:ln>
            </p:spPr>
            <p:txBody>
              <a:bodyPr/>
              <a:lstStyle/>
              <a:p>
                <a:endParaRPr lang="en-US"/>
              </a:p>
            </p:txBody>
          </p:sp>
          <p:sp>
            <p:nvSpPr>
              <p:cNvPr id="208530" name="Freeform 290"/>
              <p:cNvSpPr>
                <a:spLocks/>
              </p:cNvSpPr>
              <p:nvPr/>
            </p:nvSpPr>
            <p:spPr bwMode="auto">
              <a:xfrm>
                <a:off x="2035" y="2127"/>
                <a:ext cx="5" cy="8"/>
              </a:xfrm>
              <a:custGeom>
                <a:avLst/>
                <a:gdLst>
                  <a:gd name="T0" fmla="*/ 0 w 20"/>
                  <a:gd name="T1" fmla="*/ 0 h 32"/>
                  <a:gd name="T2" fmla="*/ 0 w 20"/>
                  <a:gd name="T3" fmla="*/ 0 h 32"/>
                  <a:gd name="T4" fmla="*/ 0 w 20"/>
                  <a:gd name="T5" fmla="*/ 0 h 32"/>
                  <a:gd name="T6" fmla="*/ 0 w 20"/>
                  <a:gd name="T7" fmla="*/ 0 h 32"/>
                  <a:gd name="T8" fmla="*/ 0 w 20"/>
                  <a:gd name="T9" fmla="*/ 0 h 32"/>
                  <a:gd name="T10" fmla="*/ 0 w 20"/>
                  <a:gd name="T11" fmla="*/ 0 h 32"/>
                  <a:gd name="T12" fmla="*/ 0 60000 65536"/>
                  <a:gd name="T13" fmla="*/ 0 60000 65536"/>
                  <a:gd name="T14" fmla="*/ 0 60000 65536"/>
                  <a:gd name="T15" fmla="*/ 0 60000 65536"/>
                  <a:gd name="T16" fmla="*/ 0 60000 65536"/>
                  <a:gd name="T17" fmla="*/ 0 60000 65536"/>
                  <a:gd name="T18" fmla="*/ 0 w 20"/>
                  <a:gd name="T19" fmla="*/ 0 h 32"/>
                  <a:gd name="T20" fmla="*/ 20 w 20"/>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0" h="32">
                    <a:moveTo>
                      <a:pt x="20" y="27"/>
                    </a:moveTo>
                    <a:lnTo>
                      <a:pt x="9" y="0"/>
                    </a:lnTo>
                    <a:lnTo>
                      <a:pt x="0" y="0"/>
                    </a:lnTo>
                    <a:lnTo>
                      <a:pt x="0" y="32"/>
                    </a:lnTo>
                    <a:lnTo>
                      <a:pt x="9" y="32"/>
                    </a:lnTo>
                    <a:lnTo>
                      <a:pt x="20" y="27"/>
                    </a:lnTo>
                    <a:close/>
                  </a:path>
                </a:pathLst>
              </a:custGeom>
              <a:solidFill>
                <a:srgbClr val="000000"/>
              </a:solidFill>
              <a:ln w="9525">
                <a:noFill/>
                <a:round/>
                <a:headEnd/>
                <a:tailEnd/>
              </a:ln>
            </p:spPr>
            <p:txBody>
              <a:bodyPr/>
              <a:lstStyle/>
              <a:p>
                <a:endParaRPr lang="en-US"/>
              </a:p>
            </p:txBody>
          </p:sp>
          <p:sp>
            <p:nvSpPr>
              <p:cNvPr id="208531" name="Freeform 291"/>
              <p:cNvSpPr>
                <a:spLocks/>
              </p:cNvSpPr>
              <p:nvPr/>
            </p:nvSpPr>
            <p:spPr bwMode="auto">
              <a:xfrm>
                <a:off x="2038" y="2134"/>
                <a:ext cx="2" cy="1"/>
              </a:xfrm>
              <a:custGeom>
                <a:avLst/>
                <a:gdLst>
                  <a:gd name="T0" fmla="*/ 0 w 11"/>
                  <a:gd name="T1" fmla="*/ 0 h 5"/>
                  <a:gd name="T2" fmla="*/ 0 w 11"/>
                  <a:gd name="T3" fmla="*/ 0 h 5"/>
                  <a:gd name="T4" fmla="*/ 0 w 11"/>
                  <a:gd name="T5" fmla="*/ 0 h 5"/>
                  <a:gd name="T6" fmla="*/ 0 w 11"/>
                  <a:gd name="T7" fmla="*/ 0 h 5"/>
                  <a:gd name="T8" fmla="*/ 0 60000 65536"/>
                  <a:gd name="T9" fmla="*/ 0 60000 65536"/>
                  <a:gd name="T10" fmla="*/ 0 60000 65536"/>
                  <a:gd name="T11" fmla="*/ 0 60000 65536"/>
                  <a:gd name="T12" fmla="*/ 0 w 11"/>
                  <a:gd name="T13" fmla="*/ 0 h 5"/>
                  <a:gd name="T14" fmla="*/ 11 w 11"/>
                  <a:gd name="T15" fmla="*/ 5 h 5"/>
                </a:gdLst>
                <a:ahLst/>
                <a:cxnLst>
                  <a:cxn ang="T8">
                    <a:pos x="T0" y="T1"/>
                  </a:cxn>
                  <a:cxn ang="T9">
                    <a:pos x="T2" y="T3"/>
                  </a:cxn>
                  <a:cxn ang="T10">
                    <a:pos x="T4" y="T5"/>
                  </a:cxn>
                  <a:cxn ang="T11">
                    <a:pos x="T6" y="T7"/>
                  </a:cxn>
                </a:cxnLst>
                <a:rect l="T12" t="T13" r="T14" b="T15"/>
                <a:pathLst>
                  <a:path w="11" h="5">
                    <a:moveTo>
                      <a:pt x="11" y="0"/>
                    </a:moveTo>
                    <a:lnTo>
                      <a:pt x="6" y="5"/>
                    </a:lnTo>
                    <a:lnTo>
                      <a:pt x="0" y="5"/>
                    </a:lnTo>
                    <a:lnTo>
                      <a:pt x="11" y="0"/>
                    </a:lnTo>
                    <a:close/>
                  </a:path>
                </a:pathLst>
              </a:custGeom>
              <a:solidFill>
                <a:srgbClr val="000000"/>
              </a:solidFill>
              <a:ln w="9525">
                <a:noFill/>
                <a:round/>
                <a:headEnd/>
                <a:tailEnd/>
              </a:ln>
            </p:spPr>
            <p:txBody>
              <a:bodyPr/>
              <a:lstStyle/>
              <a:p>
                <a:endParaRPr lang="en-US"/>
              </a:p>
            </p:txBody>
          </p:sp>
          <p:sp>
            <p:nvSpPr>
              <p:cNvPr id="208532" name="Freeform 292"/>
              <p:cNvSpPr>
                <a:spLocks/>
              </p:cNvSpPr>
              <p:nvPr/>
            </p:nvSpPr>
            <p:spPr bwMode="auto">
              <a:xfrm>
                <a:off x="2035" y="2125"/>
                <a:ext cx="7" cy="9"/>
              </a:xfrm>
              <a:custGeom>
                <a:avLst/>
                <a:gdLst>
                  <a:gd name="T0" fmla="*/ 0 w 29"/>
                  <a:gd name="T1" fmla="*/ 0 h 35"/>
                  <a:gd name="T2" fmla="*/ 0 w 29"/>
                  <a:gd name="T3" fmla="*/ 0 h 35"/>
                  <a:gd name="T4" fmla="*/ 0 w 29"/>
                  <a:gd name="T5" fmla="*/ 0 h 35"/>
                  <a:gd name="T6" fmla="*/ 0 w 29"/>
                  <a:gd name="T7" fmla="*/ 0 h 35"/>
                  <a:gd name="T8" fmla="*/ 0 w 29"/>
                  <a:gd name="T9" fmla="*/ 0 h 35"/>
                  <a:gd name="T10" fmla="*/ 0 w 29"/>
                  <a:gd name="T11" fmla="*/ 0 h 35"/>
                  <a:gd name="T12" fmla="*/ 0 60000 65536"/>
                  <a:gd name="T13" fmla="*/ 0 60000 65536"/>
                  <a:gd name="T14" fmla="*/ 0 60000 65536"/>
                  <a:gd name="T15" fmla="*/ 0 60000 65536"/>
                  <a:gd name="T16" fmla="*/ 0 60000 65536"/>
                  <a:gd name="T17" fmla="*/ 0 60000 65536"/>
                  <a:gd name="T18" fmla="*/ 0 w 29"/>
                  <a:gd name="T19" fmla="*/ 0 h 35"/>
                  <a:gd name="T20" fmla="*/ 29 w 29"/>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29" h="35">
                    <a:moveTo>
                      <a:pt x="18" y="0"/>
                    </a:moveTo>
                    <a:lnTo>
                      <a:pt x="7" y="5"/>
                    </a:lnTo>
                    <a:lnTo>
                      <a:pt x="0" y="13"/>
                    </a:lnTo>
                    <a:lnTo>
                      <a:pt x="22" y="35"/>
                    </a:lnTo>
                    <a:lnTo>
                      <a:pt x="29" y="27"/>
                    </a:lnTo>
                    <a:lnTo>
                      <a:pt x="18" y="0"/>
                    </a:lnTo>
                    <a:close/>
                  </a:path>
                </a:pathLst>
              </a:custGeom>
              <a:solidFill>
                <a:srgbClr val="000000"/>
              </a:solidFill>
              <a:ln w="9525">
                <a:noFill/>
                <a:round/>
                <a:headEnd/>
                <a:tailEnd/>
              </a:ln>
            </p:spPr>
            <p:txBody>
              <a:bodyPr/>
              <a:lstStyle/>
              <a:p>
                <a:endParaRPr lang="en-US"/>
              </a:p>
            </p:txBody>
          </p:sp>
          <p:sp>
            <p:nvSpPr>
              <p:cNvPr id="208533" name="Freeform 293"/>
              <p:cNvSpPr>
                <a:spLocks/>
              </p:cNvSpPr>
              <p:nvPr/>
            </p:nvSpPr>
            <p:spPr bwMode="auto">
              <a:xfrm>
                <a:off x="2037" y="2125"/>
                <a:ext cx="3" cy="1"/>
              </a:xfrm>
              <a:custGeom>
                <a:avLst/>
                <a:gdLst>
                  <a:gd name="T0" fmla="*/ 0 w 11"/>
                  <a:gd name="T1" fmla="*/ 0 h 5"/>
                  <a:gd name="T2" fmla="*/ 0 w 11"/>
                  <a:gd name="T3" fmla="*/ 0 h 5"/>
                  <a:gd name="T4" fmla="*/ 0 w 11"/>
                  <a:gd name="T5" fmla="*/ 0 h 5"/>
                  <a:gd name="T6" fmla="*/ 0 w 11"/>
                  <a:gd name="T7" fmla="*/ 0 h 5"/>
                  <a:gd name="T8" fmla="*/ 0 60000 65536"/>
                  <a:gd name="T9" fmla="*/ 0 60000 65536"/>
                  <a:gd name="T10" fmla="*/ 0 60000 65536"/>
                  <a:gd name="T11" fmla="*/ 0 60000 65536"/>
                  <a:gd name="T12" fmla="*/ 0 w 11"/>
                  <a:gd name="T13" fmla="*/ 0 h 5"/>
                  <a:gd name="T14" fmla="*/ 11 w 11"/>
                  <a:gd name="T15" fmla="*/ 5 h 5"/>
                </a:gdLst>
                <a:ahLst/>
                <a:cxnLst>
                  <a:cxn ang="T8">
                    <a:pos x="T0" y="T1"/>
                  </a:cxn>
                  <a:cxn ang="T9">
                    <a:pos x="T2" y="T3"/>
                  </a:cxn>
                  <a:cxn ang="T10">
                    <a:pos x="T4" y="T5"/>
                  </a:cxn>
                  <a:cxn ang="T11">
                    <a:pos x="T6" y="T7"/>
                  </a:cxn>
                </a:cxnLst>
                <a:rect l="T12" t="T13" r="T14" b="T15"/>
                <a:pathLst>
                  <a:path w="11" h="5">
                    <a:moveTo>
                      <a:pt x="0" y="5"/>
                    </a:moveTo>
                    <a:lnTo>
                      <a:pt x="5" y="0"/>
                    </a:lnTo>
                    <a:lnTo>
                      <a:pt x="11" y="0"/>
                    </a:lnTo>
                    <a:lnTo>
                      <a:pt x="0" y="5"/>
                    </a:lnTo>
                    <a:close/>
                  </a:path>
                </a:pathLst>
              </a:custGeom>
              <a:solidFill>
                <a:srgbClr val="000000"/>
              </a:solidFill>
              <a:ln w="9525">
                <a:noFill/>
                <a:round/>
                <a:headEnd/>
                <a:tailEnd/>
              </a:ln>
            </p:spPr>
            <p:txBody>
              <a:bodyPr/>
              <a:lstStyle/>
              <a:p>
                <a:endParaRPr lang="en-US"/>
              </a:p>
            </p:txBody>
          </p:sp>
          <p:sp>
            <p:nvSpPr>
              <p:cNvPr id="208534" name="Freeform 294"/>
              <p:cNvSpPr>
                <a:spLocks/>
              </p:cNvSpPr>
              <p:nvPr/>
            </p:nvSpPr>
            <p:spPr bwMode="auto">
              <a:xfrm>
                <a:off x="2040" y="2125"/>
                <a:ext cx="6" cy="8"/>
              </a:xfrm>
              <a:custGeom>
                <a:avLst/>
                <a:gdLst>
                  <a:gd name="T0" fmla="*/ 0 w 27"/>
                  <a:gd name="T1" fmla="*/ 0 h 32"/>
                  <a:gd name="T2" fmla="*/ 0 w 27"/>
                  <a:gd name="T3" fmla="*/ 0 h 32"/>
                  <a:gd name="T4" fmla="*/ 0 w 27"/>
                  <a:gd name="T5" fmla="*/ 0 h 32"/>
                  <a:gd name="T6" fmla="*/ 0 w 27"/>
                  <a:gd name="T7" fmla="*/ 0 h 32"/>
                  <a:gd name="T8" fmla="*/ 0 w 27"/>
                  <a:gd name="T9" fmla="*/ 0 h 32"/>
                  <a:gd name="T10" fmla="*/ 0 w 27"/>
                  <a:gd name="T11" fmla="*/ 0 h 32"/>
                  <a:gd name="T12" fmla="*/ 0 60000 65536"/>
                  <a:gd name="T13" fmla="*/ 0 60000 65536"/>
                  <a:gd name="T14" fmla="*/ 0 60000 65536"/>
                  <a:gd name="T15" fmla="*/ 0 60000 65536"/>
                  <a:gd name="T16" fmla="*/ 0 60000 65536"/>
                  <a:gd name="T17" fmla="*/ 0 60000 65536"/>
                  <a:gd name="T18" fmla="*/ 0 w 27"/>
                  <a:gd name="T19" fmla="*/ 0 h 32"/>
                  <a:gd name="T20" fmla="*/ 27 w 27"/>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7" h="32">
                    <a:moveTo>
                      <a:pt x="27" y="27"/>
                    </a:moveTo>
                    <a:lnTo>
                      <a:pt x="16" y="0"/>
                    </a:lnTo>
                    <a:lnTo>
                      <a:pt x="0" y="0"/>
                    </a:lnTo>
                    <a:lnTo>
                      <a:pt x="0" y="32"/>
                    </a:lnTo>
                    <a:lnTo>
                      <a:pt x="16" y="32"/>
                    </a:lnTo>
                    <a:lnTo>
                      <a:pt x="27" y="27"/>
                    </a:lnTo>
                    <a:close/>
                  </a:path>
                </a:pathLst>
              </a:custGeom>
              <a:solidFill>
                <a:srgbClr val="000000"/>
              </a:solidFill>
              <a:ln w="9525">
                <a:noFill/>
                <a:round/>
                <a:headEnd/>
                <a:tailEnd/>
              </a:ln>
            </p:spPr>
            <p:txBody>
              <a:bodyPr/>
              <a:lstStyle/>
              <a:p>
                <a:endParaRPr lang="en-US"/>
              </a:p>
            </p:txBody>
          </p:sp>
          <p:sp>
            <p:nvSpPr>
              <p:cNvPr id="208535" name="Freeform 295"/>
              <p:cNvSpPr>
                <a:spLocks/>
              </p:cNvSpPr>
              <p:nvPr/>
            </p:nvSpPr>
            <p:spPr bwMode="auto">
              <a:xfrm>
                <a:off x="2044" y="2132"/>
                <a:ext cx="2" cy="1"/>
              </a:xfrm>
              <a:custGeom>
                <a:avLst/>
                <a:gdLst>
                  <a:gd name="T0" fmla="*/ 0 w 11"/>
                  <a:gd name="T1" fmla="*/ 0 h 5"/>
                  <a:gd name="T2" fmla="*/ 0 w 11"/>
                  <a:gd name="T3" fmla="*/ 0 h 5"/>
                  <a:gd name="T4" fmla="*/ 0 w 11"/>
                  <a:gd name="T5" fmla="*/ 0 h 5"/>
                  <a:gd name="T6" fmla="*/ 0 w 11"/>
                  <a:gd name="T7" fmla="*/ 0 h 5"/>
                  <a:gd name="T8" fmla="*/ 0 60000 65536"/>
                  <a:gd name="T9" fmla="*/ 0 60000 65536"/>
                  <a:gd name="T10" fmla="*/ 0 60000 65536"/>
                  <a:gd name="T11" fmla="*/ 0 60000 65536"/>
                  <a:gd name="T12" fmla="*/ 0 w 11"/>
                  <a:gd name="T13" fmla="*/ 0 h 5"/>
                  <a:gd name="T14" fmla="*/ 11 w 11"/>
                  <a:gd name="T15" fmla="*/ 5 h 5"/>
                </a:gdLst>
                <a:ahLst/>
                <a:cxnLst>
                  <a:cxn ang="T8">
                    <a:pos x="T0" y="T1"/>
                  </a:cxn>
                  <a:cxn ang="T9">
                    <a:pos x="T2" y="T3"/>
                  </a:cxn>
                  <a:cxn ang="T10">
                    <a:pos x="T4" y="T5"/>
                  </a:cxn>
                  <a:cxn ang="T11">
                    <a:pos x="T6" y="T7"/>
                  </a:cxn>
                </a:cxnLst>
                <a:rect l="T12" t="T13" r="T14" b="T15"/>
                <a:pathLst>
                  <a:path w="11" h="5">
                    <a:moveTo>
                      <a:pt x="11" y="0"/>
                    </a:moveTo>
                    <a:lnTo>
                      <a:pt x="6" y="5"/>
                    </a:lnTo>
                    <a:lnTo>
                      <a:pt x="0" y="5"/>
                    </a:lnTo>
                    <a:lnTo>
                      <a:pt x="11" y="0"/>
                    </a:lnTo>
                    <a:close/>
                  </a:path>
                </a:pathLst>
              </a:custGeom>
              <a:solidFill>
                <a:srgbClr val="000000"/>
              </a:solidFill>
              <a:ln w="9525">
                <a:noFill/>
                <a:round/>
                <a:headEnd/>
                <a:tailEnd/>
              </a:ln>
            </p:spPr>
            <p:txBody>
              <a:bodyPr/>
              <a:lstStyle/>
              <a:p>
                <a:endParaRPr lang="en-US"/>
              </a:p>
            </p:txBody>
          </p:sp>
          <p:sp>
            <p:nvSpPr>
              <p:cNvPr id="208536" name="Freeform 296"/>
              <p:cNvSpPr>
                <a:spLocks/>
              </p:cNvSpPr>
              <p:nvPr/>
            </p:nvSpPr>
            <p:spPr bwMode="auto">
              <a:xfrm>
                <a:off x="2041" y="2123"/>
                <a:ext cx="7" cy="9"/>
              </a:xfrm>
              <a:custGeom>
                <a:avLst/>
                <a:gdLst>
                  <a:gd name="T0" fmla="*/ 0 w 31"/>
                  <a:gd name="T1" fmla="*/ 0 h 35"/>
                  <a:gd name="T2" fmla="*/ 0 w 31"/>
                  <a:gd name="T3" fmla="*/ 0 h 35"/>
                  <a:gd name="T4" fmla="*/ 0 w 31"/>
                  <a:gd name="T5" fmla="*/ 0 h 35"/>
                  <a:gd name="T6" fmla="*/ 0 w 31"/>
                  <a:gd name="T7" fmla="*/ 0 h 35"/>
                  <a:gd name="T8" fmla="*/ 0 w 31"/>
                  <a:gd name="T9" fmla="*/ 0 h 35"/>
                  <a:gd name="T10" fmla="*/ 0 w 31"/>
                  <a:gd name="T11" fmla="*/ 0 h 35"/>
                  <a:gd name="T12" fmla="*/ 0 60000 65536"/>
                  <a:gd name="T13" fmla="*/ 0 60000 65536"/>
                  <a:gd name="T14" fmla="*/ 0 60000 65536"/>
                  <a:gd name="T15" fmla="*/ 0 60000 65536"/>
                  <a:gd name="T16" fmla="*/ 0 60000 65536"/>
                  <a:gd name="T17" fmla="*/ 0 60000 65536"/>
                  <a:gd name="T18" fmla="*/ 0 w 31"/>
                  <a:gd name="T19" fmla="*/ 0 h 35"/>
                  <a:gd name="T20" fmla="*/ 31 w 31"/>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1" h="35">
                    <a:moveTo>
                      <a:pt x="20" y="0"/>
                    </a:moveTo>
                    <a:lnTo>
                      <a:pt x="9" y="4"/>
                    </a:lnTo>
                    <a:lnTo>
                      <a:pt x="0" y="13"/>
                    </a:lnTo>
                    <a:lnTo>
                      <a:pt x="22" y="35"/>
                    </a:lnTo>
                    <a:lnTo>
                      <a:pt x="31" y="27"/>
                    </a:lnTo>
                    <a:lnTo>
                      <a:pt x="20" y="0"/>
                    </a:lnTo>
                    <a:close/>
                  </a:path>
                </a:pathLst>
              </a:custGeom>
              <a:solidFill>
                <a:srgbClr val="000000"/>
              </a:solidFill>
              <a:ln w="9525">
                <a:noFill/>
                <a:round/>
                <a:headEnd/>
                <a:tailEnd/>
              </a:ln>
            </p:spPr>
            <p:txBody>
              <a:bodyPr/>
              <a:lstStyle/>
              <a:p>
                <a:endParaRPr lang="en-US"/>
              </a:p>
            </p:txBody>
          </p:sp>
          <p:sp>
            <p:nvSpPr>
              <p:cNvPr id="208537" name="Freeform 297"/>
              <p:cNvSpPr>
                <a:spLocks/>
              </p:cNvSpPr>
              <p:nvPr/>
            </p:nvSpPr>
            <p:spPr bwMode="auto">
              <a:xfrm>
                <a:off x="2043" y="2123"/>
                <a:ext cx="3" cy="1"/>
              </a:xfrm>
              <a:custGeom>
                <a:avLst/>
                <a:gdLst>
                  <a:gd name="T0" fmla="*/ 0 w 11"/>
                  <a:gd name="T1" fmla="*/ 0 h 4"/>
                  <a:gd name="T2" fmla="*/ 0 w 11"/>
                  <a:gd name="T3" fmla="*/ 0 h 4"/>
                  <a:gd name="T4" fmla="*/ 0 w 11"/>
                  <a:gd name="T5" fmla="*/ 0 h 4"/>
                  <a:gd name="T6" fmla="*/ 0 w 11"/>
                  <a:gd name="T7" fmla="*/ 0 h 4"/>
                  <a:gd name="T8" fmla="*/ 0 60000 65536"/>
                  <a:gd name="T9" fmla="*/ 0 60000 65536"/>
                  <a:gd name="T10" fmla="*/ 0 60000 65536"/>
                  <a:gd name="T11" fmla="*/ 0 60000 65536"/>
                  <a:gd name="T12" fmla="*/ 0 w 11"/>
                  <a:gd name="T13" fmla="*/ 0 h 4"/>
                  <a:gd name="T14" fmla="*/ 11 w 11"/>
                  <a:gd name="T15" fmla="*/ 4 h 4"/>
                </a:gdLst>
                <a:ahLst/>
                <a:cxnLst>
                  <a:cxn ang="T8">
                    <a:pos x="T0" y="T1"/>
                  </a:cxn>
                  <a:cxn ang="T9">
                    <a:pos x="T2" y="T3"/>
                  </a:cxn>
                  <a:cxn ang="T10">
                    <a:pos x="T4" y="T5"/>
                  </a:cxn>
                  <a:cxn ang="T11">
                    <a:pos x="T6" y="T7"/>
                  </a:cxn>
                </a:cxnLst>
                <a:rect l="T12" t="T13" r="T14" b="T15"/>
                <a:pathLst>
                  <a:path w="11" h="4">
                    <a:moveTo>
                      <a:pt x="0" y="4"/>
                    </a:moveTo>
                    <a:lnTo>
                      <a:pt x="3" y="0"/>
                    </a:lnTo>
                    <a:lnTo>
                      <a:pt x="11" y="0"/>
                    </a:lnTo>
                    <a:lnTo>
                      <a:pt x="0" y="4"/>
                    </a:lnTo>
                    <a:close/>
                  </a:path>
                </a:pathLst>
              </a:custGeom>
              <a:solidFill>
                <a:srgbClr val="000000"/>
              </a:solidFill>
              <a:ln w="9525">
                <a:noFill/>
                <a:round/>
                <a:headEnd/>
                <a:tailEnd/>
              </a:ln>
            </p:spPr>
            <p:txBody>
              <a:bodyPr/>
              <a:lstStyle/>
              <a:p>
                <a:endParaRPr lang="en-US"/>
              </a:p>
            </p:txBody>
          </p:sp>
          <p:sp>
            <p:nvSpPr>
              <p:cNvPr id="208538" name="Freeform 298"/>
              <p:cNvSpPr>
                <a:spLocks/>
              </p:cNvSpPr>
              <p:nvPr/>
            </p:nvSpPr>
            <p:spPr bwMode="auto">
              <a:xfrm>
                <a:off x="2046" y="2123"/>
                <a:ext cx="6" cy="8"/>
              </a:xfrm>
              <a:custGeom>
                <a:avLst/>
                <a:gdLst>
                  <a:gd name="T0" fmla="*/ 0 w 27"/>
                  <a:gd name="T1" fmla="*/ 0 h 32"/>
                  <a:gd name="T2" fmla="*/ 0 w 27"/>
                  <a:gd name="T3" fmla="*/ 0 h 32"/>
                  <a:gd name="T4" fmla="*/ 0 w 27"/>
                  <a:gd name="T5" fmla="*/ 0 h 32"/>
                  <a:gd name="T6" fmla="*/ 0 w 27"/>
                  <a:gd name="T7" fmla="*/ 0 h 32"/>
                  <a:gd name="T8" fmla="*/ 0 w 27"/>
                  <a:gd name="T9" fmla="*/ 0 h 32"/>
                  <a:gd name="T10" fmla="*/ 0 w 27"/>
                  <a:gd name="T11" fmla="*/ 0 h 32"/>
                  <a:gd name="T12" fmla="*/ 0 60000 65536"/>
                  <a:gd name="T13" fmla="*/ 0 60000 65536"/>
                  <a:gd name="T14" fmla="*/ 0 60000 65536"/>
                  <a:gd name="T15" fmla="*/ 0 60000 65536"/>
                  <a:gd name="T16" fmla="*/ 0 60000 65536"/>
                  <a:gd name="T17" fmla="*/ 0 60000 65536"/>
                  <a:gd name="T18" fmla="*/ 0 w 27"/>
                  <a:gd name="T19" fmla="*/ 0 h 32"/>
                  <a:gd name="T20" fmla="*/ 27 w 27"/>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7" h="32">
                    <a:moveTo>
                      <a:pt x="27" y="27"/>
                    </a:moveTo>
                    <a:lnTo>
                      <a:pt x="16" y="0"/>
                    </a:lnTo>
                    <a:lnTo>
                      <a:pt x="0" y="0"/>
                    </a:lnTo>
                    <a:lnTo>
                      <a:pt x="0" y="32"/>
                    </a:lnTo>
                    <a:lnTo>
                      <a:pt x="16" y="32"/>
                    </a:lnTo>
                    <a:lnTo>
                      <a:pt x="27" y="27"/>
                    </a:lnTo>
                    <a:close/>
                  </a:path>
                </a:pathLst>
              </a:custGeom>
              <a:solidFill>
                <a:srgbClr val="000000"/>
              </a:solidFill>
              <a:ln w="9525">
                <a:noFill/>
                <a:round/>
                <a:headEnd/>
                <a:tailEnd/>
              </a:ln>
            </p:spPr>
            <p:txBody>
              <a:bodyPr/>
              <a:lstStyle/>
              <a:p>
                <a:endParaRPr lang="en-US"/>
              </a:p>
            </p:txBody>
          </p:sp>
          <p:sp>
            <p:nvSpPr>
              <p:cNvPr id="208539" name="Freeform 299"/>
              <p:cNvSpPr>
                <a:spLocks/>
              </p:cNvSpPr>
              <p:nvPr/>
            </p:nvSpPr>
            <p:spPr bwMode="auto">
              <a:xfrm>
                <a:off x="2050" y="2130"/>
                <a:ext cx="2" cy="1"/>
              </a:xfrm>
              <a:custGeom>
                <a:avLst/>
                <a:gdLst>
                  <a:gd name="T0" fmla="*/ 0 w 11"/>
                  <a:gd name="T1" fmla="*/ 0 h 5"/>
                  <a:gd name="T2" fmla="*/ 0 w 11"/>
                  <a:gd name="T3" fmla="*/ 0 h 5"/>
                  <a:gd name="T4" fmla="*/ 0 w 11"/>
                  <a:gd name="T5" fmla="*/ 0 h 5"/>
                  <a:gd name="T6" fmla="*/ 0 w 11"/>
                  <a:gd name="T7" fmla="*/ 0 h 5"/>
                  <a:gd name="T8" fmla="*/ 0 60000 65536"/>
                  <a:gd name="T9" fmla="*/ 0 60000 65536"/>
                  <a:gd name="T10" fmla="*/ 0 60000 65536"/>
                  <a:gd name="T11" fmla="*/ 0 60000 65536"/>
                  <a:gd name="T12" fmla="*/ 0 w 11"/>
                  <a:gd name="T13" fmla="*/ 0 h 5"/>
                  <a:gd name="T14" fmla="*/ 11 w 11"/>
                  <a:gd name="T15" fmla="*/ 5 h 5"/>
                </a:gdLst>
                <a:ahLst/>
                <a:cxnLst>
                  <a:cxn ang="T8">
                    <a:pos x="T0" y="T1"/>
                  </a:cxn>
                  <a:cxn ang="T9">
                    <a:pos x="T2" y="T3"/>
                  </a:cxn>
                  <a:cxn ang="T10">
                    <a:pos x="T4" y="T5"/>
                  </a:cxn>
                  <a:cxn ang="T11">
                    <a:pos x="T6" y="T7"/>
                  </a:cxn>
                </a:cxnLst>
                <a:rect l="T12" t="T13" r="T14" b="T15"/>
                <a:pathLst>
                  <a:path w="11" h="5">
                    <a:moveTo>
                      <a:pt x="11" y="0"/>
                    </a:moveTo>
                    <a:lnTo>
                      <a:pt x="6" y="5"/>
                    </a:lnTo>
                    <a:lnTo>
                      <a:pt x="0" y="5"/>
                    </a:lnTo>
                    <a:lnTo>
                      <a:pt x="11" y="0"/>
                    </a:lnTo>
                    <a:close/>
                  </a:path>
                </a:pathLst>
              </a:custGeom>
              <a:solidFill>
                <a:srgbClr val="000000"/>
              </a:solidFill>
              <a:ln w="9525">
                <a:noFill/>
                <a:round/>
                <a:headEnd/>
                <a:tailEnd/>
              </a:ln>
            </p:spPr>
            <p:txBody>
              <a:bodyPr/>
              <a:lstStyle/>
              <a:p>
                <a:endParaRPr lang="en-US"/>
              </a:p>
            </p:txBody>
          </p:sp>
          <p:sp>
            <p:nvSpPr>
              <p:cNvPr id="208540" name="Freeform 300"/>
              <p:cNvSpPr>
                <a:spLocks/>
              </p:cNvSpPr>
              <p:nvPr/>
            </p:nvSpPr>
            <p:spPr bwMode="auto">
              <a:xfrm>
                <a:off x="2047" y="2121"/>
                <a:ext cx="7" cy="9"/>
              </a:xfrm>
              <a:custGeom>
                <a:avLst/>
                <a:gdLst>
                  <a:gd name="T0" fmla="*/ 0 w 31"/>
                  <a:gd name="T1" fmla="*/ 0 h 34"/>
                  <a:gd name="T2" fmla="*/ 0 w 31"/>
                  <a:gd name="T3" fmla="*/ 0 h 34"/>
                  <a:gd name="T4" fmla="*/ 0 w 31"/>
                  <a:gd name="T5" fmla="*/ 0 h 34"/>
                  <a:gd name="T6" fmla="*/ 0 w 31"/>
                  <a:gd name="T7" fmla="*/ 0 h 34"/>
                  <a:gd name="T8" fmla="*/ 0 w 31"/>
                  <a:gd name="T9" fmla="*/ 0 h 34"/>
                  <a:gd name="T10" fmla="*/ 0 w 31"/>
                  <a:gd name="T11" fmla="*/ 0 h 34"/>
                  <a:gd name="T12" fmla="*/ 0 60000 65536"/>
                  <a:gd name="T13" fmla="*/ 0 60000 65536"/>
                  <a:gd name="T14" fmla="*/ 0 60000 65536"/>
                  <a:gd name="T15" fmla="*/ 0 60000 65536"/>
                  <a:gd name="T16" fmla="*/ 0 60000 65536"/>
                  <a:gd name="T17" fmla="*/ 0 60000 65536"/>
                  <a:gd name="T18" fmla="*/ 0 w 31"/>
                  <a:gd name="T19" fmla="*/ 0 h 34"/>
                  <a:gd name="T20" fmla="*/ 31 w 31"/>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1" h="34">
                    <a:moveTo>
                      <a:pt x="13" y="0"/>
                    </a:moveTo>
                    <a:lnTo>
                      <a:pt x="9" y="4"/>
                    </a:lnTo>
                    <a:lnTo>
                      <a:pt x="0" y="11"/>
                    </a:lnTo>
                    <a:lnTo>
                      <a:pt x="24" y="34"/>
                    </a:lnTo>
                    <a:lnTo>
                      <a:pt x="31" y="26"/>
                    </a:lnTo>
                    <a:lnTo>
                      <a:pt x="13" y="0"/>
                    </a:lnTo>
                    <a:close/>
                  </a:path>
                </a:pathLst>
              </a:custGeom>
              <a:solidFill>
                <a:srgbClr val="000000"/>
              </a:solidFill>
              <a:ln w="9525">
                <a:noFill/>
                <a:round/>
                <a:headEnd/>
                <a:tailEnd/>
              </a:ln>
            </p:spPr>
            <p:txBody>
              <a:bodyPr/>
              <a:lstStyle/>
              <a:p>
                <a:endParaRPr lang="en-US"/>
              </a:p>
            </p:txBody>
          </p:sp>
          <p:sp>
            <p:nvSpPr>
              <p:cNvPr id="208541" name="Freeform 301"/>
              <p:cNvSpPr>
                <a:spLocks/>
              </p:cNvSpPr>
              <p:nvPr/>
            </p:nvSpPr>
            <p:spPr bwMode="auto">
              <a:xfrm>
                <a:off x="2049" y="2121"/>
                <a:ext cx="1" cy="1"/>
              </a:xfrm>
              <a:custGeom>
                <a:avLst/>
                <a:gdLst>
                  <a:gd name="T0" fmla="*/ 0 w 4"/>
                  <a:gd name="T1" fmla="*/ 0 h 4"/>
                  <a:gd name="T2" fmla="*/ 0 w 4"/>
                  <a:gd name="T3" fmla="*/ 0 h 4"/>
                  <a:gd name="T4" fmla="*/ 0 w 4"/>
                  <a:gd name="T5" fmla="*/ 0 h 4"/>
                  <a:gd name="T6" fmla="*/ 0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0" y="4"/>
                    </a:moveTo>
                    <a:lnTo>
                      <a:pt x="1" y="2"/>
                    </a:lnTo>
                    <a:lnTo>
                      <a:pt x="4" y="0"/>
                    </a:lnTo>
                    <a:lnTo>
                      <a:pt x="0" y="4"/>
                    </a:lnTo>
                    <a:close/>
                  </a:path>
                </a:pathLst>
              </a:custGeom>
              <a:solidFill>
                <a:srgbClr val="000000"/>
              </a:solidFill>
              <a:ln w="9525">
                <a:noFill/>
                <a:round/>
                <a:headEnd/>
                <a:tailEnd/>
              </a:ln>
            </p:spPr>
            <p:txBody>
              <a:bodyPr/>
              <a:lstStyle/>
              <a:p>
                <a:endParaRPr lang="en-US"/>
              </a:p>
            </p:txBody>
          </p:sp>
          <p:sp>
            <p:nvSpPr>
              <p:cNvPr id="208542" name="Freeform 302"/>
              <p:cNvSpPr>
                <a:spLocks/>
              </p:cNvSpPr>
              <p:nvPr/>
            </p:nvSpPr>
            <p:spPr bwMode="auto">
              <a:xfrm>
                <a:off x="2050" y="2119"/>
                <a:ext cx="7" cy="9"/>
              </a:xfrm>
              <a:custGeom>
                <a:avLst/>
                <a:gdLst>
                  <a:gd name="T0" fmla="*/ 0 w 30"/>
                  <a:gd name="T1" fmla="*/ 0 h 38"/>
                  <a:gd name="T2" fmla="*/ 0 w 30"/>
                  <a:gd name="T3" fmla="*/ 0 h 38"/>
                  <a:gd name="T4" fmla="*/ 0 w 30"/>
                  <a:gd name="T5" fmla="*/ 0 h 38"/>
                  <a:gd name="T6" fmla="*/ 0 w 30"/>
                  <a:gd name="T7" fmla="*/ 0 h 38"/>
                  <a:gd name="T8" fmla="*/ 0 w 30"/>
                  <a:gd name="T9" fmla="*/ 0 h 38"/>
                  <a:gd name="T10" fmla="*/ 0 w 30"/>
                  <a:gd name="T11" fmla="*/ 0 h 38"/>
                  <a:gd name="T12" fmla="*/ 0 60000 65536"/>
                  <a:gd name="T13" fmla="*/ 0 60000 65536"/>
                  <a:gd name="T14" fmla="*/ 0 60000 65536"/>
                  <a:gd name="T15" fmla="*/ 0 60000 65536"/>
                  <a:gd name="T16" fmla="*/ 0 60000 65536"/>
                  <a:gd name="T17" fmla="*/ 0 60000 65536"/>
                  <a:gd name="T18" fmla="*/ 0 w 30"/>
                  <a:gd name="T19" fmla="*/ 0 h 38"/>
                  <a:gd name="T20" fmla="*/ 30 w 30"/>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30" h="38">
                    <a:moveTo>
                      <a:pt x="23" y="0"/>
                    </a:moveTo>
                    <a:lnTo>
                      <a:pt x="16" y="2"/>
                    </a:lnTo>
                    <a:lnTo>
                      <a:pt x="0" y="9"/>
                    </a:lnTo>
                    <a:lnTo>
                      <a:pt x="14" y="38"/>
                    </a:lnTo>
                    <a:lnTo>
                      <a:pt x="30" y="30"/>
                    </a:lnTo>
                    <a:lnTo>
                      <a:pt x="23" y="0"/>
                    </a:lnTo>
                    <a:close/>
                  </a:path>
                </a:pathLst>
              </a:custGeom>
              <a:solidFill>
                <a:srgbClr val="000000"/>
              </a:solidFill>
              <a:ln w="9525">
                <a:noFill/>
                <a:round/>
                <a:headEnd/>
                <a:tailEnd/>
              </a:ln>
            </p:spPr>
            <p:txBody>
              <a:bodyPr/>
              <a:lstStyle/>
              <a:p>
                <a:endParaRPr lang="en-US"/>
              </a:p>
            </p:txBody>
          </p:sp>
          <p:sp>
            <p:nvSpPr>
              <p:cNvPr id="208543" name="Freeform 303"/>
              <p:cNvSpPr>
                <a:spLocks/>
              </p:cNvSpPr>
              <p:nvPr/>
            </p:nvSpPr>
            <p:spPr bwMode="auto">
              <a:xfrm>
                <a:off x="2054" y="2119"/>
                <a:ext cx="2" cy="1"/>
              </a:xfrm>
              <a:custGeom>
                <a:avLst/>
                <a:gdLst>
                  <a:gd name="T0" fmla="*/ 0 w 7"/>
                  <a:gd name="T1" fmla="*/ 1 h 2"/>
                  <a:gd name="T2" fmla="*/ 0 w 7"/>
                  <a:gd name="T3" fmla="*/ 0 h 2"/>
                  <a:gd name="T4" fmla="*/ 0 w 7"/>
                  <a:gd name="T5" fmla="*/ 0 h 2"/>
                  <a:gd name="T6" fmla="*/ 0 w 7"/>
                  <a:gd name="T7" fmla="*/ 1 h 2"/>
                  <a:gd name="T8" fmla="*/ 0 60000 65536"/>
                  <a:gd name="T9" fmla="*/ 0 60000 65536"/>
                  <a:gd name="T10" fmla="*/ 0 60000 65536"/>
                  <a:gd name="T11" fmla="*/ 0 60000 65536"/>
                  <a:gd name="T12" fmla="*/ 0 w 7"/>
                  <a:gd name="T13" fmla="*/ 0 h 2"/>
                  <a:gd name="T14" fmla="*/ 7 w 7"/>
                  <a:gd name="T15" fmla="*/ 2 h 2"/>
                </a:gdLst>
                <a:ahLst/>
                <a:cxnLst>
                  <a:cxn ang="T8">
                    <a:pos x="T0" y="T1"/>
                  </a:cxn>
                  <a:cxn ang="T9">
                    <a:pos x="T2" y="T3"/>
                  </a:cxn>
                  <a:cxn ang="T10">
                    <a:pos x="T4" y="T5"/>
                  </a:cxn>
                  <a:cxn ang="T11">
                    <a:pos x="T6" y="T7"/>
                  </a:cxn>
                </a:cxnLst>
                <a:rect l="T12" t="T13" r="T14" b="T15"/>
                <a:pathLst>
                  <a:path w="7" h="2">
                    <a:moveTo>
                      <a:pt x="0" y="2"/>
                    </a:moveTo>
                    <a:lnTo>
                      <a:pt x="3" y="0"/>
                    </a:lnTo>
                    <a:lnTo>
                      <a:pt x="7" y="0"/>
                    </a:lnTo>
                    <a:lnTo>
                      <a:pt x="0" y="2"/>
                    </a:lnTo>
                    <a:close/>
                  </a:path>
                </a:pathLst>
              </a:custGeom>
              <a:solidFill>
                <a:srgbClr val="000000"/>
              </a:solidFill>
              <a:ln w="9525">
                <a:noFill/>
                <a:round/>
                <a:headEnd/>
                <a:tailEnd/>
              </a:ln>
            </p:spPr>
            <p:txBody>
              <a:bodyPr/>
              <a:lstStyle/>
              <a:p>
                <a:endParaRPr lang="en-US"/>
              </a:p>
            </p:txBody>
          </p:sp>
          <p:sp>
            <p:nvSpPr>
              <p:cNvPr id="208544" name="Rectangle 304"/>
              <p:cNvSpPr>
                <a:spLocks noChangeArrowheads="1"/>
              </p:cNvSpPr>
              <p:nvPr/>
            </p:nvSpPr>
            <p:spPr bwMode="auto">
              <a:xfrm>
                <a:off x="2056" y="2119"/>
                <a:ext cx="1" cy="8"/>
              </a:xfrm>
              <a:prstGeom prst="rect">
                <a:avLst/>
              </a:prstGeom>
              <a:solidFill>
                <a:srgbClr val="000000"/>
              </a:solidFill>
              <a:ln w="9525">
                <a:noFill/>
                <a:miter lim="800000"/>
                <a:headEnd/>
                <a:tailEnd/>
              </a:ln>
            </p:spPr>
            <p:txBody>
              <a:bodyPr/>
              <a:lstStyle/>
              <a:p>
                <a:endParaRPr lang="en-US">
                  <a:latin typeface="Times New Roman" pitchFamily="18" charset="0"/>
                  <a:cs typeface="Times New Roman" pitchFamily="18" charset="0"/>
                </a:endParaRPr>
              </a:p>
            </p:txBody>
          </p:sp>
          <p:sp>
            <p:nvSpPr>
              <p:cNvPr id="208545" name="Freeform 305"/>
              <p:cNvSpPr>
                <a:spLocks/>
              </p:cNvSpPr>
              <p:nvPr/>
            </p:nvSpPr>
            <p:spPr bwMode="auto">
              <a:xfrm>
                <a:off x="2077" y="2109"/>
                <a:ext cx="7" cy="9"/>
              </a:xfrm>
              <a:custGeom>
                <a:avLst/>
                <a:gdLst>
                  <a:gd name="T0" fmla="*/ 0 w 29"/>
                  <a:gd name="T1" fmla="*/ 0 h 34"/>
                  <a:gd name="T2" fmla="*/ 0 w 29"/>
                  <a:gd name="T3" fmla="*/ 0 h 34"/>
                  <a:gd name="T4" fmla="*/ 0 w 29"/>
                  <a:gd name="T5" fmla="*/ 0 h 34"/>
                  <a:gd name="T6" fmla="*/ 0 w 29"/>
                  <a:gd name="T7" fmla="*/ 0 h 34"/>
                  <a:gd name="T8" fmla="*/ 0 w 29"/>
                  <a:gd name="T9" fmla="*/ 0 h 34"/>
                  <a:gd name="T10" fmla="*/ 0 w 29"/>
                  <a:gd name="T11" fmla="*/ 0 h 34"/>
                  <a:gd name="T12" fmla="*/ 0 60000 65536"/>
                  <a:gd name="T13" fmla="*/ 0 60000 65536"/>
                  <a:gd name="T14" fmla="*/ 0 60000 65536"/>
                  <a:gd name="T15" fmla="*/ 0 60000 65536"/>
                  <a:gd name="T16" fmla="*/ 0 60000 65536"/>
                  <a:gd name="T17" fmla="*/ 0 60000 65536"/>
                  <a:gd name="T18" fmla="*/ 0 w 29"/>
                  <a:gd name="T19" fmla="*/ 0 h 34"/>
                  <a:gd name="T20" fmla="*/ 29 w 29"/>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29" h="34">
                    <a:moveTo>
                      <a:pt x="29" y="26"/>
                    </a:moveTo>
                    <a:lnTo>
                      <a:pt x="10" y="0"/>
                    </a:lnTo>
                    <a:lnTo>
                      <a:pt x="0" y="5"/>
                    </a:lnTo>
                    <a:lnTo>
                      <a:pt x="14" y="34"/>
                    </a:lnTo>
                    <a:lnTo>
                      <a:pt x="24" y="29"/>
                    </a:lnTo>
                    <a:lnTo>
                      <a:pt x="29" y="26"/>
                    </a:lnTo>
                    <a:close/>
                  </a:path>
                </a:pathLst>
              </a:custGeom>
              <a:solidFill>
                <a:srgbClr val="000000"/>
              </a:solidFill>
              <a:ln w="9525">
                <a:noFill/>
                <a:round/>
                <a:headEnd/>
                <a:tailEnd/>
              </a:ln>
            </p:spPr>
            <p:txBody>
              <a:bodyPr/>
              <a:lstStyle/>
              <a:p>
                <a:endParaRPr lang="en-US"/>
              </a:p>
            </p:txBody>
          </p:sp>
          <p:sp>
            <p:nvSpPr>
              <p:cNvPr id="208546" name="Freeform 306"/>
              <p:cNvSpPr>
                <a:spLocks/>
              </p:cNvSpPr>
              <p:nvPr/>
            </p:nvSpPr>
            <p:spPr bwMode="auto">
              <a:xfrm>
                <a:off x="2083" y="2116"/>
                <a:ext cx="1" cy="1"/>
              </a:xfrm>
              <a:custGeom>
                <a:avLst/>
                <a:gdLst>
                  <a:gd name="T0" fmla="*/ 0 w 5"/>
                  <a:gd name="T1" fmla="*/ 0 h 3"/>
                  <a:gd name="T2" fmla="*/ 0 w 5"/>
                  <a:gd name="T3" fmla="*/ 0 h 3"/>
                  <a:gd name="T4" fmla="*/ 0 w 5"/>
                  <a:gd name="T5" fmla="*/ 0 h 3"/>
                  <a:gd name="T6" fmla="*/ 0 w 5"/>
                  <a:gd name="T7" fmla="*/ 0 h 3"/>
                  <a:gd name="T8" fmla="*/ 0 60000 65536"/>
                  <a:gd name="T9" fmla="*/ 0 60000 65536"/>
                  <a:gd name="T10" fmla="*/ 0 60000 65536"/>
                  <a:gd name="T11" fmla="*/ 0 60000 65536"/>
                  <a:gd name="T12" fmla="*/ 0 w 5"/>
                  <a:gd name="T13" fmla="*/ 0 h 3"/>
                  <a:gd name="T14" fmla="*/ 5 w 5"/>
                  <a:gd name="T15" fmla="*/ 3 h 3"/>
                </a:gdLst>
                <a:ahLst/>
                <a:cxnLst>
                  <a:cxn ang="T8">
                    <a:pos x="T0" y="T1"/>
                  </a:cxn>
                  <a:cxn ang="T9">
                    <a:pos x="T2" y="T3"/>
                  </a:cxn>
                  <a:cxn ang="T10">
                    <a:pos x="T4" y="T5"/>
                  </a:cxn>
                  <a:cxn ang="T11">
                    <a:pos x="T6" y="T7"/>
                  </a:cxn>
                </a:cxnLst>
                <a:rect l="T12" t="T13" r="T14" b="T15"/>
                <a:pathLst>
                  <a:path w="5" h="3">
                    <a:moveTo>
                      <a:pt x="5" y="0"/>
                    </a:moveTo>
                    <a:lnTo>
                      <a:pt x="2" y="1"/>
                    </a:lnTo>
                    <a:lnTo>
                      <a:pt x="0" y="3"/>
                    </a:lnTo>
                    <a:lnTo>
                      <a:pt x="5" y="0"/>
                    </a:lnTo>
                    <a:close/>
                  </a:path>
                </a:pathLst>
              </a:custGeom>
              <a:solidFill>
                <a:srgbClr val="000000"/>
              </a:solidFill>
              <a:ln w="9525">
                <a:noFill/>
                <a:round/>
                <a:headEnd/>
                <a:tailEnd/>
              </a:ln>
            </p:spPr>
            <p:txBody>
              <a:bodyPr/>
              <a:lstStyle/>
              <a:p>
                <a:endParaRPr lang="en-US"/>
              </a:p>
            </p:txBody>
          </p:sp>
          <p:sp>
            <p:nvSpPr>
              <p:cNvPr id="208547" name="Freeform 307"/>
              <p:cNvSpPr>
                <a:spLocks/>
              </p:cNvSpPr>
              <p:nvPr/>
            </p:nvSpPr>
            <p:spPr bwMode="auto">
              <a:xfrm>
                <a:off x="2079" y="2107"/>
                <a:ext cx="7" cy="9"/>
              </a:xfrm>
              <a:custGeom>
                <a:avLst/>
                <a:gdLst>
                  <a:gd name="T0" fmla="*/ 0 w 31"/>
                  <a:gd name="T1" fmla="*/ 0 h 35"/>
                  <a:gd name="T2" fmla="*/ 0 w 31"/>
                  <a:gd name="T3" fmla="*/ 0 h 35"/>
                  <a:gd name="T4" fmla="*/ 0 w 31"/>
                  <a:gd name="T5" fmla="*/ 0 h 35"/>
                  <a:gd name="T6" fmla="*/ 0 w 31"/>
                  <a:gd name="T7" fmla="*/ 0 h 35"/>
                  <a:gd name="T8" fmla="*/ 0 w 31"/>
                  <a:gd name="T9" fmla="*/ 0 h 35"/>
                  <a:gd name="T10" fmla="*/ 0 w 31"/>
                  <a:gd name="T11" fmla="*/ 0 h 35"/>
                  <a:gd name="T12" fmla="*/ 0 60000 65536"/>
                  <a:gd name="T13" fmla="*/ 0 60000 65536"/>
                  <a:gd name="T14" fmla="*/ 0 60000 65536"/>
                  <a:gd name="T15" fmla="*/ 0 60000 65536"/>
                  <a:gd name="T16" fmla="*/ 0 60000 65536"/>
                  <a:gd name="T17" fmla="*/ 0 60000 65536"/>
                  <a:gd name="T18" fmla="*/ 0 w 31"/>
                  <a:gd name="T19" fmla="*/ 0 h 35"/>
                  <a:gd name="T20" fmla="*/ 31 w 31"/>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1" h="35">
                    <a:moveTo>
                      <a:pt x="20" y="0"/>
                    </a:moveTo>
                    <a:lnTo>
                      <a:pt x="9" y="4"/>
                    </a:lnTo>
                    <a:lnTo>
                      <a:pt x="0" y="13"/>
                    </a:lnTo>
                    <a:lnTo>
                      <a:pt x="24" y="35"/>
                    </a:lnTo>
                    <a:lnTo>
                      <a:pt x="31" y="27"/>
                    </a:lnTo>
                    <a:lnTo>
                      <a:pt x="20" y="0"/>
                    </a:lnTo>
                    <a:close/>
                  </a:path>
                </a:pathLst>
              </a:custGeom>
              <a:solidFill>
                <a:srgbClr val="000000"/>
              </a:solidFill>
              <a:ln w="9525">
                <a:noFill/>
                <a:round/>
                <a:headEnd/>
                <a:tailEnd/>
              </a:ln>
            </p:spPr>
            <p:txBody>
              <a:bodyPr/>
              <a:lstStyle/>
              <a:p>
                <a:endParaRPr lang="en-US"/>
              </a:p>
            </p:txBody>
          </p:sp>
          <p:sp>
            <p:nvSpPr>
              <p:cNvPr id="208548" name="Freeform 308"/>
              <p:cNvSpPr>
                <a:spLocks/>
              </p:cNvSpPr>
              <p:nvPr/>
            </p:nvSpPr>
            <p:spPr bwMode="auto">
              <a:xfrm>
                <a:off x="2081" y="2107"/>
                <a:ext cx="3" cy="1"/>
              </a:xfrm>
              <a:custGeom>
                <a:avLst/>
                <a:gdLst>
                  <a:gd name="T0" fmla="*/ 0 w 11"/>
                  <a:gd name="T1" fmla="*/ 0 h 4"/>
                  <a:gd name="T2" fmla="*/ 0 w 11"/>
                  <a:gd name="T3" fmla="*/ 0 h 4"/>
                  <a:gd name="T4" fmla="*/ 0 w 11"/>
                  <a:gd name="T5" fmla="*/ 0 h 4"/>
                  <a:gd name="T6" fmla="*/ 0 w 11"/>
                  <a:gd name="T7" fmla="*/ 0 h 4"/>
                  <a:gd name="T8" fmla="*/ 0 60000 65536"/>
                  <a:gd name="T9" fmla="*/ 0 60000 65536"/>
                  <a:gd name="T10" fmla="*/ 0 60000 65536"/>
                  <a:gd name="T11" fmla="*/ 0 60000 65536"/>
                  <a:gd name="T12" fmla="*/ 0 w 11"/>
                  <a:gd name="T13" fmla="*/ 0 h 4"/>
                  <a:gd name="T14" fmla="*/ 11 w 11"/>
                  <a:gd name="T15" fmla="*/ 4 h 4"/>
                </a:gdLst>
                <a:ahLst/>
                <a:cxnLst>
                  <a:cxn ang="T8">
                    <a:pos x="T0" y="T1"/>
                  </a:cxn>
                  <a:cxn ang="T9">
                    <a:pos x="T2" y="T3"/>
                  </a:cxn>
                  <a:cxn ang="T10">
                    <a:pos x="T4" y="T5"/>
                  </a:cxn>
                  <a:cxn ang="T11">
                    <a:pos x="T6" y="T7"/>
                  </a:cxn>
                </a:cxnLst>
                <a:rect l="T12" t="T13" r="T14" b="T15"/>
                <a:pathLst>
                  <a:path w="11" h="4">
                    <a:moveTo>
                      <a:pt x="0" y="4"/>
                    </a:moveTo>
                    <a:lnTo>
                      <a:pt x="5" y="0"/>
                    </a:lnTo>
                    <a:lnTo>
                      <a:pt x="11" y="0"/>
                    </a:lnTo>
                    <a:lnTo>
                      <a:pt x="0" y="4"/>
                    </a:lnTo>
                    <a:close/>
                  </a:path>
                </a:pathLst>
              </a:custGeom>
              <a:solidFill>
                <a:srgbClr val="000000"/>
              </a:solidFill>
              <a:ln w="9525">
                <a:noFill/>
                <a:round/>
                <a:headEnd/>
                <a:tailEnd/>
              </a:ln>
            </p:spPr>
            <p:txBody>
              <a:bodyPr/>
              <a:lstStyle/>
              <a:p>
                <a:endParaRPr lang="en-US"/>
              </a:p>
            </p:txBody>
          </p:sp>
          <p:sp>
            <p:nvSpPr>
              <p:cNvPr id="208549" name="Freeform 309"/>
              <p:cNvSpPr>
                <a:spLocks/>
              </p:cNvSpPr>
              <p:nvPr/>
            </p:nvSpPr>
            <p:spPr bwMode="auto">
              <a:xfrm>
                <a:off x="2084" y="2107"/>
                <a:ext cx="3" cy="8"/>
              </a:xfrm>
              <a:custGeom>
                <a:avLst/>
                <a:gdLst>
                  <a:gd name="T0" fmla="*/ 0 w 15"/>
                  <a:gd name="T1" fmla="*/ 0 h 32"/>
                  <a:gd name="T2" fmla="*/ 0 w 15"/>
                  <a:gd name="T3" fmla="*/ 0 h 32"/>
                  <a:gd name="T4" fmla="*/ 0 w 15"/>
                  <a:gd name="T5" fmla="*/ 0 h 32"/>
                  <a:gd name="T6" fmla="*/ 0 w 15"/>
                  <a:gd name="T7" fmla="*/ 0 h 32"/>
                  <a:gd name="T8" fmla="*/ 0 w 15"/>
                  <a:gd name="T9" fmla="*/ 0 h 32"/>
                  <a:gd name="T10" fmla="*/ 0 w 15"/>
                  <a:gd name="T11" fmla="*/ 0 h 32"/>
                  <a:gd name="T12" fmla="*/ 0 60000 65536"/>
                  <a:gd name="T13" fmla="*/ 0 60000 65536"/>
                  <a:gd name="T14" fmla="*/ 0 60000 65536"/>
                  <a:gd name="T15" fmla="*/ 0 60000 65536"/>
                  <a:gd name="T16" fmla="*/ 0 60000 65536"/>
                  <a:gd name="T17" fmla="*/ 0 60000 65536"/>
                  <a:gd name="T18" fmla="*/ 0 w 15"/>
                  <a:gd name="T19" fmla="*/ 0 h 32"/>
                  <a:gd name="T20" fmla="*/ 15 w 15"/>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15" h="32">
                    <a:moveTo>
                      <a:pt x="15" y="30"/>
                    </a:moveTo>
                    <a:lnTo>
                      <a:pt x="9" y="0"/>
                    </a:lnTo>
                    <a:lnTo>
                      <a:pt x="0" y="0"/>
                    </a:lnTo>
                    <a:lnTo>
                      <a:pt x="0" y="32"/>
                    </a:lnTo>
                    <a:lnTo>
                      <a:pt x="9" y="32"/>
                    </a:lnTo>
                    <a:lnTo>
                      <a:pt x="15" y="30"/>
                    </a:lnTo>
                    <a:close/>
                  </a:path>
                </a:pathLst>
              </a:custGeom>
              <a:solidFill>
                <a:srgbClr val="000000"/>
              </a:solidFill>
              <a:ln w="9525">
                <a:noFill/>
                <a:round/>
                <a:headEnd/>
                <a:tailEnd/>
              </a:ln>
            </p:spPr>
            <p:txBody>
              <a:bodyPr/>
              <a:lstStyle/>
              <a:p>
                <a:endParaRPr lang="en-US"/>
              </a:p>
            </p:txBody>
          </p:sp>
          <p:sp>
            <p:nvSpPr>
              <p:cNvPr id="208550" name="Freeform 310"/>
              <p:cNvSpPr>
                <a:spLocks/>
              </p:cNvSpPr>
              <p:nvPr/>
            </p:nvSpPr>
            <p:spPr bwMode="auto">
              <a:xfrm>
                <a:off x="2086" y="2115"/>
                <a:ext cx="1" cy="1"/>
              </a:xfrm>
              <a:custGeom>
                <a:avLst/>
                <a:gdLst>
                  <a:gd name="T0" fmla="*/ 0 w 6"/>
                  <a:gd name="T1" fmla="*/ 0 h 2"/>
                  <a:gd name="T2" fmla="*/ 0 w 6"/>
                  <a:gd name="T3" fmla="*/ 1 h 2"/>
                  <a:gd name="T4" fmla="*/ 0 w 6"/>
                  <a:gd name="T5" fmla="*/ 1 h 2"/>
                  <a:gd name="T6" fmla="*/ 0 w 6"/>
                  <a:gd name="T7" fmla="*/ 0 h 2"/>
                  <a:gd name="T8" fmla="*/ 0 60000 65536"/>
                  <a:gd name="T9" fmla="*/ 0 60000 65536"/>
                  <a:gd name="T10" fmla="*/ 0 60000 65536"/>
                  <a:gd name="T11" fmla="*/ 0 60000 65536"/>
                  <a:gd name="T12" fmla="*/ 0 w 6"/>
                  <a:gd name="T13" fmla="*/ 0 h 2"/>
                  <a:gd name="T14" fmla="*/ 6 w 6"/>
                  <a:gd name="T15" fmla="*/ 2 h 2"/>
                </a:gdLst>
                <a:ahLst/>
                <a:cxnLst>
                  <a:cxn ang="T8">
                    <a:pos x="T0" y="T1"/>
                  </a:cxn>
                  <a:cxn ang="T9">
                    <a:pos x="T2" y="T3"/>
                  </a:cxn>
                  <a:cxn ang="T10">
                    <a:pos x="T4" y="T5"/>
                  </a:cxn>
                  <a:cxn ang="T11">
                    <a:pos x="T6" y="T7"/>
                  </a:cxn>
                </a:cxnLst>
                <a:rect l="T12" t="T13" r="T14" b="T15"/>
                <a:pathLst>
                  <a:path w="6" h="2">
                    <a:moveTo>
                      <a:pt x="6" y="0"/>
                    </a:moveTo>
                    <a:lnTo>
                      <a:pt x="2" y="2"/>
                    </a:lnTo>
                    <a:lnTo>
                      <a:pt x="0" y="2"/>
                    </a:lnTo>
                    <a:lnTo>
                      <a:pt x="6" y="0"/>
                    </a:lnTo>
                    <a:close/>
                  </a:path>
                </a:pathLst>
              </a:custGeom>
              <a:solidFill>
                <a:srgbClr val="000000"/>
              </a:solidFill>
              <a:ln w="9525">
                <a:noFill/>
                <a:round/>
                <a:headEnd/>
                <a:tailEnd/>
              </a:ln>
            </p:spPr>
            <p:txBody>
              <a:bodyPr/>
              <a:lstStyle/>
              <a:p>
                <a:endParaRPr lang="en-US"/>
              </a:p>
            </p:txBody>
          </p:sp>
          <p:sp>
            <p:nvSpPr>
              <p:cNvPr id="208551" name="Freeform 311"/>
              <p:cNvSpPr>
                <a:spLocks/>
              </p:cNvSpPr>
              <p:nvPr/>
            </p:nvSpPr>
            <p:spPr bwMode="auto">
              <a:xfrm>
                <a:off x="2084" y="2105"/>
                <a:ext cx="8" cy="10"/>
              </a:xfrm>
              <a:custGeom>
                <a:avLst/>
                <a:gdLst>
                  <a:gd name="T0" fmla="*/ 0 w 35"/>
                  <a:gd name="T1" fmla="*/ 0 h 37"/>
                  <a:gd name="T2" fmla="*/ 0 w 35"/>
                  <a:gd name="T3" fmla="*/ 0 h 37"/>
                  <a:gd name="T4" fmla="*/ 0 w 35"/>
                  <a:gd name="T5" fmla="*/ 0 h 37"/>
                  <a:gd name="T6" fmla="*/ 0 w 35"/>
                  <a:gd name="T7" fmla="*/ 0 h 37"/>
                  <a:gd name="T8" fmla="*/ 0 w 35"/>
                  <a:gd name="T9" fmla="*/ 0 h 37"/>
                  <a:gd name="T10" fmla="*/ 0 w 35"/>
                  <a:gd name="T11" fmla="*/ 0 h 37"/>
                  <a:gd name="T12" fmla="*/ 0 60000 65536"/>
                  <a:gd name="T13" fmla="*/ 0 60000 65536"/>
                  <a:gd name="T14" fmla="*/ 0 60000 65536"/>
                  <a:gd name="T15" fmla="*/ 0 60000 65536"/>
                  <a:gd name="T16" fmla="*/ 0 60000 65536"/>
                  <a:gd name="T17" fmla="*/ 0 60000 65536"/>
                  <a:gd name="T18" fmla="*/ 0 w 35"/>
                  <a:gd name="T19" fmla="*/ 0 h 37"/>
                  <a:gd name="T20" fmla="*/ 35 w 35"/>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35" h="37">
                    <a:moveTo>
                      <a:pt x="35" y="26"/>
                    </a:moveTo>
                    <a:lnTo>
                      <a:pt x="16" y="0"/>
                    </a:lnTo>
                    <a:lnTo>
                      <a:pt x="0" y="9"/>
                    </a:lnTo>
                    <a:lnTo>
                      <a:pt x="14" y="37"/>
                    </a:lnTo>
                    <a:lnTo>
                      <a:pt x="30" y="29"/>
                    </a:lnTo>
                    <a:lnTo>
                      <a:pt x="35" y="26"/>
                    </a:lnTo>
                    <a:close/>
                  </a:path>
                </a:pathLst>
              </a:custGeom>
              <a:solidFill>
                <a:srgbClr val="000000"/>
              </a:solidFill>
              <a:ln w="9525">
                <a:noFill/>
                <a:round/>
                <a:headEnd/>
                <a:tailEnd/>
              </a:ln>
            </p:spPr>
            <p:txBody>
              <a:bodyPr/>
              <a:lstStyle/>
              <a:p>
                <a:endParaRPr lang="en-US"/>
              </a:p>
            </p:txBody>
          </p:sp>
          <p:sp>
            <p:nvSpPr>
              <p:cNvPr id="208552" name="Freeform 312"/>
              <p:cNvSpPr>
                <a:spLocks/>
              </p:cNvSpPr>
              <p:nvPr/>
            </p:nvSpPr>
            <p:spPr bwMode="auto">
              <a:xfrm>
                <a:off x="2091" y="2112"/>
                <a:ext cx="1" cy="1"/>
              </a:xfrm>
              <a:custGeom>
                <a:avLst/>
                <a:gdLst>
                  <a:gd name="T0" fmla="*/ 0 w 5"/>
                  <a:gd name="T1" fmla="*/ 0 h 3"/>
                  <a:gd name="T2" fmla="*/ 0 w 5"/>
                  <a:gd name="T3" fmla="*/ 0 h 3"/>
                  <a:gd name="T4" fmla="*/ 0 w 5"/>
                  <a:gd name="T5" fmla="*/ 0 h 3"/>
                  <a:gd name="T6" fmla="*/ 0 w 5"/>
                  <a:gd name="T7" fmla="*/ 0 h 3"/>
                  <a:gd name="T8" fmla="*/ 0 60000 65536"/>
                  <a:gd name="T9" fmla="*/ 0 60000 65536"/>
                  <a:gd name="T10" fmla="*/ 0 60000 65536"/>
                  <a:gd name="T11" fmla="*/ 0 60000 65536"/>
                  <a:gd name="T12" fmla="*/ 0 w 5"/>
                  <a:gd name="T13" fmla="*/ 0 h 3"/>
                  <a:gd name="T14" fmla="*/ 5 w 5"/>
                  <a:gd name="T15" fmla="*/ 3 h 3"/>
                </a:gdLst>
                <a:ahLst/>
                <a:cxnLst>
                  <a:cxn ang="T8">
                    <a:pos x="T0" y="T1"/>
                  </a:cxn>
                  <a:cxn ang="T9">
                    <a:pos x="T2" y="T3"/>
                  </a:cxn>
                  <a:cxn ang="T10">
                    <a:pos x="T4" y="T5"/>
                  </a:cxn>
                  <a:cxn ang="T11">
                    <a:pos x="T6" y="T7"/>
                  </a:cxn>
                </a:cxnLst>
                <a:rect l="T12" t="T13" r="T14" b="T15"/>
                <a:pathLst>
                  <a:path w="5" h="3">
                    <a:moveTo>
                      <a:pt x="5" y="0"/>
                    </a:moveTo>
                    <a:lnTo>
                      <a:pt x="2" y="1"/>
                    </a:lnTo>
                    <a:lnTo>
                      <a:pt x="0" y="3"/>
                    </a:lnTo>
                    <a:lnTo>
                      <a:pt x="5" y="0"/>
                    </a:lnTo>
                    <a:close/>
                  </a:path>
                </a:pathLst>
              </a:custGeom>
              <a:solidFill>
                <a:srgbClr val="000000"/>
              </a:solidFill>
              <a:ln w="9525">
                <a:noFill/>
                <a:round/>
                <a:headEnd/>
                <a:tailEnd/>
              </a:ln>
            </p:spPr>
            <p:txBody>
              <a:bodyPr/>
              <a:lstStyle/>
              <a:p>
                <a:endParaRPr lang="en-US"/>
              </a:p>
            </p:txBody>
          </p:sp>
          <p:sp>
            <p:nvSpPr>
              <p:cNvPr id="208553" name="Freeform 313"/>
              <p:cNvSpPr>
                <a:spLocks/>
              </p:cNvSpPr>
              <p:nvPr/>
            </p:nvSpPr>
            <p:spPr bwMode="auto">
              <a:xfrm>
                <a:off x="2087" y="2103"/>
                <a:ext cx="7" cy="9"/>
              </a:xfrm>
              <a:custGeom>
                <a:avLst/>
                <a:gdLst>
                  <a:gd name="T0" fmla="*/ 0 w 31"/>
                  <a:gd name="T1" fmla="*/ 0 h 35"/>
                  <a:gd name="T2" fmla="*/ 0 w 31"/>
                  <a:gd name="T3" fmla="*/ 0 h 35"/>
                  <a:gd name="T4" fmla="*/ 0 w 31"/>
                  <a:gd name="T5" fmla="*/ 0 h 35"/>
                  <a:gd name="T6" fmla="*/ 0 w 31"/>
                  <a:gd name="T7" fmla="*/ 0 h 35"/>
                  <a:gd name="T8" fmla="*/ 0 w 31"/>
                  <a:gd name="T9" fmla="*/ 0 h 35"/>
                  <a:gd name="T10" fmla="*/ 0 w 31"/>
                  <a:gd name="T11" fmla="*/ 0 h 35"/>
                  <a:gd name="T12" fmla="*/ 0 60000 65536"/>
                  <a:gd name="T13" fmla="*/ 0 60000 65536"/>
                  <a:gd name="T14" fmla="*/ 0 60000 65536"/>
                  <a:gd name="T15" fmla="*/ 0 60000 65536"/>
                  <a:gd name="T16" fmla="*/ 0 60000 65536"/>
                  <a:gd name="T17" fmla="*/ 0 60000 65536"/>
                  <a:gd name="T18" fmla="*/ 0 w 31"/>
                  <a:gd name="T19" fmla="*/ 0 h 35"/>
                  <a:gd name="T20" fmla="*/ 31 w 31"/>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1" h="35">
                    <a:moveTo>
                      <a:pt x="20" y="0"/>
                    </a:moveTo>
                    <a:lnTo>
                      <a:pt x="9" y="4"/>
                    </a:lnTo>
                    <a:lnTo>
                      <a:pt x="0" y="13"/>
                    </a:lnTo>
                    <a:lnTo>
                      <a:pt x="24" y="35"/>
                    </a:lnTo>
                    <a:lnTo>
                      <a:pt x="31" y="27"/>
                    </a:lnTo>
                    <a:lnTo>
                      <a:pt x="20" y="0"/>
                    </a:lnTo>
                    <a:close/>
                  </a:path>
                </a:pathLst>
              </a:custGeom>
              <a:solidFill>
                <a:srgbClr val="000000"/>
              </a:solidFill>
              <a:ln w="9525">
                <a:noFill/>
                <a:round/>
                <a:headEnd/>
                <a:tailEnd/>
              </a:ln>
            </p:spPr>
            <p:txBody>
              <a:bodyPr/>
              <a:lstStyle/>
              <a:p>
                <a:endParaRPr lang="en-US"/>
              </a:p>
            </p:txBody>
          </p:sp>
          <p:sp>
            <p:nvSpPr>
              <p:cNvPr id="208554" name="Freeform 314"/>
              <p:cNvSpPr>
                <a:spLocks/>
              </p:cNvSpPr>
              <p:nvPr/>
            </p:nvSpPr>
            <p:spPr bwMode="auto">
              <a:xfrm>
                <a:off x="2089" y="2103"/>
                <a:ext cx="3" cy="1"/>
              </a:xfrm>
              <a:custGeom>
                <a:avLst/>
                <a:gdLst>
                  <a:gd name="T0" fmla="*/ 0 w 11"/>
                  <a:gd name="T1" fmla="*/ 0 h 4"/>
                  <a:gd name="T2" fmla="*/ 0 w 11"/>
                  <a:gd name="T3" fmla="*/ 0 h 4"/>
                  <a:gd name="T4" fmla="*/ 0 w 11"/>
                  <a:gd name="T5" fmla="*/ 0 h 4"/>
                  <a:gd name="T6" fmla="*/ 0 w 11"/>
                  <a:gd name="T7" fmla="*/ 0 h 4"/>
                  <a:gd name="T8" fmla="*/ 0 60000 65536"/>
                  <a:gd name="T9" fmla="*/ 0 60000 65536"/>
                  <a:gd name="T10" fmla="*/ 0 60000 65536"/>
                  <a:gd name="T11" fmla="*/ 0 60000 65536"/>
                  <a:gd name="T12" fmla="*/ 0 w 11"/>
                  <a:gd name="T13" fmla="*/ 0 h 4"/>
                  <a:gd name="T14" fmla="*/ 11 w 11"/>
                  <a:gd name="T15" fmla="*/ 4 h 4"/>
                </a:gdLst>
                <a:ahLst/>
                <a:cxnLst>
                  <a:cxn ang="T8">
                    <a:pos x="T0" y="T1"/>
                  </a:cxn>
                  <a:cxn ang="T9">
                    <a:pos x="T2" y="T3"/>
                  </a:cxn>
                  <a:cxn ang="T10">
                    <a:pos x="T4" y="T5"/>
                  </a:cxn>
                  <a:cxn ang="T11">
                    <a:pos x="T6" y="T7"/>
                  </a:cxn>
                </a:cxnLst>
                <a:rect l="T12" t="T13" r="T14" b="T15"/>
                <a:pathLst>
                  <a:path w="11" h="4">
                    <a:moveTo>
                      <a:pt x="0" y="4"/>
                    </a:moveTo>
                    <a:lnTo>
                      <a:pt x="5" y="0"/>
                    </a:lnTo>
                    <a:lnTo>
                      <a:pt x="11" y="0"/>
                    </a:lnTo>
                    <a:lnTo>
                      <a:pt x="0" y="4"/>
                    </a:lnTo>
                    <a:close/>
                  </a:path>
                </a:pathLst>
              </a:custGeom>
              <a:solidFill>
                <a:srgbClr val="000000"/>
              </a:solidFill>
              <a:ln w="9525">
                <a:noFill/>
                <a:round/>
                <a:headEnd/>
                <a:tailEnd/>
              </a:ln>
            </p:spPr>
            <p:txBody>
              <a:bodyPr/>
              <a:lstStyle/>
              <a:p>
                <a:endParaRPr lang="en-US"/>
              </a:p>
            </p:txBody>
          </p:sp>
          <p:sp>
            <p:nvSpPr>
              <p:cNvPr id="208555" name="Freeform 315"/>
              <p:cNvSpPr>
                <a:spLocks/>
              </p:cNvSpPr>
              <p:nvPr/>
            </p:nvSpPr>
            <p:spPr bwMode="auto">
              <a:xfrm>
                <a:off x="2092" y="2103"/>
                <a:ext cx="6" cy="8"/>
              </a:xfrm>
              <a:custGeom>
                <a:avLst/>
                <a:gdLst>
                  <a:gd name="T0" fmla="*/ 0 w 27"/>
                  <a:gd name="T1" fmla="*/ 0 h 32"/>
                  <a:gd name="T2" fmla="*/ 0 w 27"/>
                  <a:gd name="T3" fmla="*/ 0 h 32"/>
                  <a:gd name="T4" fmla="*/ 0 w 27"/>
                  <a:gd name="T5" fmla="*/ 0 h 32"/>
                  <a:gd name="T6" fmla="*/ 0 w 27"/>
                  <a:gd name="T7" fmla="*/ 0 h 32"/>
                  <a:gd name="T8" fmla="*/ 0 w 27"/>
                  <a:gd name="T9" fmla="*/ 0 h 32"/>
                  <a:gd name="T10" fmla="*/ 0 w 27"/>
                  <a:gd name="T11" fmla="*/ 0 h 32"/>
                  <a:gd name="T12" fmla="*/ 0 60000 65536"/>
                  <a:gd name="T13" fmla="*/ 0 60000 65536"/>
                  <a:gd name="T14" fmla="*/ 0 60000 65536"/>
                  <a:gd name="T15" fmla="*/ 0 60000 65536"/>
                  <a:gd name="T16" fmla="*/ 0 60000 65536"/>
                  <a:gd name="T17" fmla="*/ 0 60000 65536"/>
                  <a:gd name="T18" fmla="*/ 0 w 27"/>
                  <a:gd name="T19" fmla="*/ 0 h 32"/>
                  <a:gd name="T20" fmla="*/ 27 w 27"/>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7" h="32">
                    <a:moveTo>
                      <a:pt x="27" y="27"/>
                    </a:moveTo>
                    <a:lnTo>
                      <a:pt x="16" y="0"/>
                    </a:lnTo>
                    <a:lnTo>
                      <a:pt x="0" y="0"/>
                    </a:lnTo>
                    <a:lnTo>
                      <a:pt x="0" y="32"/>
                    </a:lnTo>
                    <a:lnTo>
                      <a:pt x="16" y="32"/>
                    </a:lnTo>
                    <a:lnTo>
                      <a:pt x="27" y="27"/>
                    </a:lnTo>
                    <a:close/>
                  </a:path>
                </a:pathLst>
              </a:custGeom>
              <a:solidFill>
                <a:srgbClr val="000000"/>
              </a:solidFill>
              <a:ln w="9525">
                <a:noFill/>
                <a:round/>
                <a:headEnd/>
                <a:tailEnd/>
              </a:ln>
            </p:spPr>
            <p:txBody>
              <a:bodyPr/>
              <a:lstStyle/>
              <a:p>
                <a:endParaRPr lang="en-US"/>
              </a:p>
            </p:txBody>
          </p:sp>
          <p:sp>
            <p:nvSpPr>
              <p:cNvPr id="208556" name="Freeform 316"/>
              <p:cNvSpPr>
                <a:spLocks/>
              </p:cNvSpPr>
              <p:nvPr/>
            </p:nvSpPr>
            <p:spPr bwMode="auto">
              <a:xfrm>
                <a:off x="2096" y="2110"/>
                <a:ext cx="2" cy="1"/>
              </a:xfrm>
              <a:custGeom>
                <a:avLst/>
                <a:gdLst>
                  <a:gd name="T0" fmla="*/ 0 w 11"/>
                  <a:gd name="T1" fmla="*/ 0 h 5"/>
                  <a:gd name="T2" fmla="*/ 0 w 11"/>
                  <a:gd name="T3" fmla="*/ 0 h 5"/>
                  <a:gd name="T4" fmla="*/ 0 w 11"/>
                  <a:gd name="T5" fmla="*/ 0 h 5"/>
                  <a:gd name="T6" fmla="*/ 0 w 11"/>
                  <a:gd name="T7" fmla="*/ 0 h 5"/>
                  <a:gd name="T8" fmla="*/ 0 60000 65536"/>
                  <a:gd name="T9" fmla="*/ 0 60000 65536"/>
                  <a:gd name="T10" fmla="*/ 0 60000 65536"/>
                  <a:gd name="T11" fmla="*/ 0 60000 65536"/>
                  <a:gd name="T12" fmla="*/ 0 w 11"/>
                  <a:gd name="T13" fmla="*/ 0 h 5"/>
                  <a:gd name="T14" fmla="*/ 11 w 11"/>
                  <a:gd name="T15" fmla="*/ 5 h 5"/>
                </a:gdLst>
                <a:ahLst/>
                <a:cxnLst>
                  <a:cxn ang="T8">
                    <a:pos x="T0" y="T1"/>
                  </a:cxn>
                  <a:cxn ang="T9">
                    <a:pos x="T2" y="T3"/>
                  </a:cxn>
                  <a:cxn ang="T10">
                    <a:pos x="T4" y="T5"/>
                  </a:cxn>
                  <a:cxn ang="T11">
                    <a:pos x="T6" y="T7"/>
                  </a:cxn>
                </a:cxnLst>
                <a:rect l="T12" t="T13" r="T14" b="T15"/>
                <a:pathLst>
                  <a:path w="11" h="5">
                    <a:moveTo>
                      <a:pt x="11" y="0"/>
                    </a:moveTo>
                    <a:lnTo>
                      <a:pt x="6" y="5"/>
                    </a:lnTo>
                    <a:lnTo>
                      <a:pt x="0" y="5"/>
                    </a:lnTo>
                    <a:lnTo>
                      <a:pt x="11" y="0"/>
                    </a:lnTo>
                    <a:close/>
                  </a:path>
                </a:pathLst>
              </a:custGeom>
              <a:solidFill>
                <a:srgbClr val="000000"/>
              </a:solidFill>
              <a:ln w="9525">
                <a:noFill/>
                <a:round/>
                <a:headEnd/>
                <a:tailEnd/>
              </a:ln>
            </p:spPr>
            <p:txBody>
              <a:bodyPr/>
              <a:lstStyle/>
              <a:p>
                <a:endParaRPr lang="en-US"/>
              </a:p>
            </p:txBody>
          </p:sp>
          <p:sp>
            <p:nvSpPr>
              <p:cNvPr id="208557" name="Freeform 317"/>
              <p:cNvSpPr>
                <a:spLocks/>
              </p:cNvSpPr>
              <p:nvPr/>
            </p:nvSpPr>
            <p:spPr bwMode="auto">
              <a:xfrm>
                <a:off x="2093" y="2101"/>
                <a:ext cx="7" cy="9"/>
              </a:xfrm>
              <a:custGeom>
                <a:avLst/>
                <a:gdLst>
                  <a:gd name="T0" fmla="*/ 0 w 31"/>
                  <a:gd name="T1" fmla="*/ 0 h 35"/>
                  <a:gd name="T2" fmla="*/ 0 w 31"/>
                  <a:gd name="T3" fmla="*/ 0 h 35"/>
                  <a:gd name="T4" fmla="*/ 0 w 31"/>
                  <a:gd name="T5" fmla="*/ 0 h 35"/>
                  <a:gd name="T6" fmla="*/ 0 w 31"/>
                  <a:gd name="T7" fmla="*/ 0 h 35"/>
                  <a:gd name="T8" fmla="*/ 0 w 31"/>
                  <a:gd name="T9" fmla="*/ 0 h 35"/>
                  <a:gd name="T10" fmla="*/ 0 w 31"/>
                  <a:gd name="T11" fmla="*/ 0 h 35"/>
                  <a:gd name="T12" fmla="*/ 0 60000 65536"/>
                  <a:gd name="T13" fmla="*/ 0 60000 65536"/>
                  <a:gd name="T14" fmla="*/ 0 60000 65536"/>
                  <a:gd name="T15" fmla="*/ 0 60000 65536"/>
                  <a:gd name="T16" fmla="*/ 0 60000 65536"/>
                  <a:gd name="T17" fmla="*/ 0 60000 65536"/>
                  <a:gd name="T18" fmla="*/ 0 w 31"/>
                  <a:gd name="T19" fmla="*/ 0 h 35"/>
                  <a:gd name="T20" fmla="*/ 31 w 31"/>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1" h="35">
                    <a:moveTo>
                      <a:pt x="20" y="0"/>
                    </a:moveTo>
                    <a:lnTo>
                      <a:pt x="7" y="5"/>
                    </a:lnTo>
                    <a:lnTo>
                      <a:pt x="0" y="12"/>
                    </a:lnTo>
                    <a:lnTo>
                      <a:pt x="22" y="35"/>
                    </a:lnTo>
                    <a:lnTo>
                      <a:pt x="31" y="27"/>
                    </a:lnTo>
                    <a:lnTo>
                      <a:pt x="20" y="0"/>
                    </a:lnTo>
                    <a:close/>
                  </a:path>
                </a:pathLst>
              </a:custGeom>
              <a:solidFill>
                <a:srgbClr val="000000"/>
              </a:solidFill>
              <a:ln w="9525">
                <a:noFill/>
                <a:round/>
                <a:headEnd/>
                <a:tailEnd/>
              </a:ln>
            </p:spPr>
            <p:txBody>
              <a:bodyPr/>
              <a:lstStyle/>
              <a:p>
                <a:endParaRPr lang="en-US"/>
              </a:p>
            </p:txBody>
          </p:sp>
          <p:sp>
            <p:nvSpPr>
              <p:cNvPr id="208558" name="Freeform 318"/>
              <p:cNvSpPr>
                <a:spLocks/>
              </p:cNvSpPr>
              <p:nvPr/>
            </p:nvSpPr>
            <p:spPr bwMode="auto">
              <a:xfrm>
                <a:off x="2095" y="2101"/>
                <a:ext cx="3" cy="1"/>
              </a:xfrm>
              <a:custGeom>
                <a:avLst/>
                <a:gdLst>
                  <a:gd name="T0" fmla="*/ 0 w 13"/>
                  <a:gd name="T1" fmla="*/ 0 h 5"/>
                  <a:gd name="T2" fmla="*/ 0 w 13"/>
                  <a:gd name="T3" fmla="*/ 0 h 5"/>
                  <a:gd name="T4" fmla="*/ 0 w 13"/>
                  <a:gd name="T5" fmla="*/ 0 h 5"/>
                  <a:gd name="T6" fmla="*/ 0 w 13"/>
                  <a:gd name="T7" fmla="*/ 0 h 5"/>
                  <a:gd name="T8" fmla="*/ 0 60000 65536"/>
                  <a:gd name="T9" fmla="*/ 0 60000 65536"/>
                  <a:gd name="T10" fmla="*/ 0 60000 65536"/>
                  <a:gd name="T11" fmla="*/ 0 60000 65536"/>
                  <a:gd name="T12" fmla="*/ 0 w 13"/>
                  <a:gd name="T13" fmla="*/ 0 h 5"/>
                  <a:gd name="T14" fmla="*/ 13 w 13"/>
                  <a:gd name="T15" fmla="*/ 5 h 5"/>
                </a:gdLst>
                <a:ahLst/>
                <a:cxnLst>
                  <a:cxn ang="T8">
                    <a:pos x="T0" y="T1"/>
                  </a:cxn>
                  <a:cxn ang="T9">
                    <a:pos x="T2" y="T3"/>
                  </a:cxn>
                  <a:cxn ang="T10">
                    <a:pos x="T4" y="T5"/>
                  </a:cxn>
                  <a:cxn ang="T11">
                    <a:pos x="T6" y="T7"/>
                  </a:cxn>
                </a:cxnLst>
                <a:rect l="T12" t="T13" r="T14" b="T15"/>
                <a:pathLst>
                  <a:path w="13" h="5">
                    <a:moveTo>
                      <a:pt x="0" y="5"/>
                    </a:moveTo>
                    <a:lnTo>
                      <a:pt x="5" y="0"/>
                    </a:lnTo>
                    <a:lnTo>
                      <a:pt x="13" y="0"/>
                    </a:lnTo>
                    <a:lnTo>
                      <a:pt x="0" y="5"/>
                    </a:lnTo>
                    <a:close/>
                  </a:path>
                </a:pathLst>
              </a:custGeom>
              <a:solidFill>
                <a:srgbClr val="000000"/>
              </a:solidFill>
              <a:ln w="9525">
                <a:noFill/>
                <a:round/>
                <a:headEnd/>
                <a:tailEnd/>
              </a:ln>
            </p:spPr>
            <p:txBody>
              <a:bodyPr/>
              <a:lstStyle/>
              <a:p>
                <a:endParaRPr lang="en-US"/>
              </a:p>
            </p:txBody>
          </p:sp>
          <p:sp>
            <p:nvSpPr>
              <p:cNvPr id="208559" name="Rectangle 319"/>
              <p:cNvSpPr>
                <a:spLocks noChangeArrowheads="1"/>
              </p:cNvSpPr>
              <p:nvPr/>
            </p:nvSpPr>
            <p:spPr bwMode="auto">
              <a:xfrm>
                <a:off x="2098" y="2101"/>
                <a:ext cx="3" cy="8"/>
              </a:xfrm>
              <a:prstGeom prst="rect">
                <a:avLst/>
              </a:prstGeom>
              <a:solidFill>
                <a:srgbClr val="000000"/>
              </a:solidFill>
              <a:ln w="9525">
                <a:noFill/>
                <a:miter lim="800000"/>
                <a:headEnd/>
                <a:tailEnd/>
              </a:ln>
            </p:spPr>
            <p:txBody>
              <a:bodyPr/>
              <a:lstStyle/>
              <a:p>
                <a:endParaRPr lang="en-US">
                  <a:latin typeface="Times New Roman" pitchFamily="18" charset="0"/>
                  <a:cs typeface="Times New Roman" pitchFamily="18" charset="0"/>
                </a:endParaRPr>
              </a:p>
            </p:txBody>
          </p:sp>
          <p:sp>
            <p:nvSpPr>
              <p:cNvPr id="208560" name="Freeform 320"/>
              <p:cNvSpPr>
                <a:spLocks/>
              </p:cNvSpPr>
              <p:nvPr/>
            </p:nvSpPr>
            <p:spPr bwMode="auto">
              <a:xfrm>
                <a:off x="2122" y="2091"/>
                <a:ext cx="4" cy="8"/>
              </a:xfrm>
              <a:custGeom>
                <a:avLst/>
                <a:gdLst>
                  <a:gd name="T0" fmla="*/ 0 w 16"/>
                  <a:gd name="T1" fmla="*/ 0 h 32"/>
                  <a:gd name="T2" fmla="*/ 0 w 16"/>
                  <a:gd name="T3" fmla="*/ 0 h 32"/>
                  <a:gd name="T4" fmla="*/ 0 w 16"/>
                  <a:gd name="T5" fmla="*/ 0 h 32"/>
                  <a:gd name="T6" fmla="*/ 0 w 16"/>
                  <a:gd name="T7" fmla="*/ 0 h 32"/>
                  <a:gd name="T8" fmla="*/ 0 w 16"/>
                  <a:gd name="T9" fmla="*/ 0 h 32"/>
                  <a:gd name="T10" fmla="*/ 0 w 16"/>
                  <a:gd name="T11" fmla="*/ 0 h 32"/>
                  <a:gd name="T12" fmla="*/ 0 60000 65536"/>
                  <a:gd name="T13" fmla="*/ 0 60000 65536"/>
                  <a:gd name="T14" fmla="*/ 0 60000 65536"/>
                  <a:gd name="T15" fmla="*/ 0 60000 65536"/>
                  <a:gd name="T16" fmla="*/ 0 60000 65536"/>
                  <a:gd name="T17" fmla="*/ 0 60000 65536"/>
                  <a:gd name="T18" fmla="*/ 0 w 16"/>
                  <a:gd name="T19" fmla="*/ 0 h 32"/>
                  <a:gd name="T20" fmla="*/ 16 w 16"/>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16" h="32">
                    <a:moveTo>
                      <a:pt x="16" y="29"/>
                    </a:moveTo>
                    <a:lnTo>
                      <a:pt x="5" y="0"/>
                    </a:lnTo>
                    <a:lnTo>
                      <a:pt x="0" y="0"/>
                    </a:lnTo>
                    <a:lnTo>
                      <a:pt x="0" y="32"/>
                    </a:lnTo>
                    <a:lnTo>
                      <a:pt x="5" y="32"/>
                    </a:lnTo>
                    <a:lnTo>
                      <a:pt x="16" y="29"/>
                    </a:lnTo>
                    <a:close/>
                  </a:path>
                </a:pathLst>
              </a:custGeom>
              <a:solidFill>
                <a:srgbClr val="000000"/>
              </a:solidFill>
              <a:ln w="9525">
                <a:noFill/>
                <a:round/>
                <a:headEnd/>
                <a:tailEnd/>
              </a:ln>
            </p:spPr>
            <p:txBody>
              <a:bodyPr/>
              <a:lstStyle/>
              <a:p>
                <a:endParaRPr lang="en-US"/>
              </a:p>
            </p:txBody>
          </p:sp>
          <p:sp>
            <p:nvSpPr>
              <p:cNvPr id="208561" name="Freeform 321"/>
              <p:cNvSpPr>
                <a:spLocks/>
              </p:cNvSpPr>
              <p:nvPr/>
            </p:nvSpPr>
            <p:spPr bwMode="auto">
              <a:xfrm>
                <a:off x="2124" y="2098"/>
                <a:ext cx="2" cy="1"/>
              </a:xfrm>
              <a:custGeom>
                <a:avLst/>
                <a:gdLst>
                  <a:gd name="T0" fmla="*/ 0 w 11"/>
                  <a:gd name="T1" fmla="*/ 0 h 3"/>
                  <a:gd name="T2" fmla="*/ 0 w 11"/>
                  <a:gd name="T3" fmla="*/ 0 h 3"/>
                  <a:gd name="T4" fmla="*/ 0 w 11"/>
                  <a:gd name="T5" fmla="*/ 0 h 3"/>
                  <a:gd name="T6" fmla="*/ 0 w 11"/>
                  <a:gd name="T7" fmla="*/ 0 h 3"/>
                  <a:gd name="T8" fmla="*/ 0 60000 65536"/>
                  <a:gd name="T9" fmla="*/ 0 60000 65536"/>
                  <a:gd name="T10" fmla="*/ 0 60000 65536"/>
                  <a:gd name="T11" fmla="*/ 0 60000 65536"/>
                  <a:gd name="T12" fmla="*/ 0 w 11"/>
                  <a:gd name="T13" fmla="*/ 0 h 3"/>
                  <a:gd name="T14" fmla="*/ 11 w 11"/>
                  <a:gd name="T15" fmla="*/ 3 h 3"/>
                </a:gdLst>
                <a:ahLst/>
                <a:cxnLst>
                  <a:cxn ang="T8">
                    <a:pos x="T0" y="T1"/>
                  </a:cxn>
                  <a:cxn ang="T9">
                    <a:pos x="T2" y="T3"/>
                  </a:cxn>
                  <a:cxn ang="T10">
                    <a:pos x="T4" y="T5"/>
                  </a:cxn>
                  <a:cxn ang="T11">
                    <a:pos x="T6" y="T7"/>
                  </a:cxn>
                </a:cxnLst>
                <a:rect l="T12" t="T13" r="T14" b="T15"/>
                <a:pathLst>
                  <a:path w="11" h="3">
                    <a:moveTo>
                      <a:pt x="11" y="0"/>
                    </a:moveTo>
                    <a:lnTo>
                      <a:pt x="6" y="3"/>
                    </a:lnTo>
                    <a:lnTo>
                      <a:pt x="0" y="3"/>
                    </a:lnTo>
                    <a:lnTo>
                      <a:pt x="11" y="0"/>
                    </a:lnTo>
                    <a:close/>
                  </a:path>
                </a:pathLst>
              </a:custGeom>
              <a:solidFill>
                <a:srgbClr val="000000"/>
              </a:solidFill>
              <a:ln w="9525">
                <a:noFill/>
                <a:round/>
                <a:headEnd/>
                <a:tailEnd/>
              </a:ln>
            </p:spPr>
            <p:txBody>
              <a:bodyPr/>
              <a:lstStyle/>
              <a:p>
                <a:endParaRPr lang="en-US"/>
              </a:p>
            </p:txBody>
          </p:sp>
          <p:sp>
            <p:nvSpPr>
              <p:cNvPr id="208562" name="Freeform 322"/>
              <p:cNvSpPr>
                <a:spLocks/>
              </p:cNvSpPr>
              <p:nvPr/>
            </p:nvSpPr>
            <p:spPr bwMode="auto">
              <a:xfrm>
                <a:off x="2121" y="2089"/>
                <a:ext cx="7" cy="9"/>
              </a:xfrm>
              <a:custGeom>
                <a:avLst/>
                <a:gdLst>
                  <a:gd name="T0" fmla="*/ 0 w 31"/>
                  <a:gd name="T1" fmla="*/ 0 h 35"/>
                  <a:gd name="T2" fmla="*/ 0 w 31"/>
                  <a:gd name="T3" fmla="*/ 0 h 35"/>
                  <a:gd name="T4" fmla="*/ 0 w 31"/>
                  <a:gd name="T5" fmla="*/ 0 h 35"/>
                  <a:gd name="T6" fmla="*/ 0 w 31"/>
                  <a:gd name="T7" fmla="*/ 0 h 35"/>
                  <a:gd name="T8" fmla="*/ 0 w 31"/>
                  <a:gd name="T9" fmla="*/ 0 h 35"/>
                  <a:gd name="T10" fmla="*/ 0 w 31"/>
                  <a:gd name="T11" fmla="*/ 0 h 35"/>
                  <a:gd name="T12" fmla="*/ 0 60000 65536"/>
                  <a:gd name="T13" fmla="*/ 0 60000 65536"/>
                  <a:gd name="T14" fmla="*/ 0 60000 65536"/>
                  <a:gd name="T15" fmla="*/ 0 60000 65536"/>
                  <a:gd name="T16" fmla="*/ 0 60000 65536"/>
                  <a:gd name="T17" fmla="*/ 0 60000 65536"/>
                  <a:gd name="T18" fmla="*/ 0 w 31"/>
                  <a:gd name="T19" fmla="*/ 0 h 35"/>
                  <a:gd name="T20" fmla="*/ 31 w 31"/>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1" h="35">
                    <a:moveTo>
                      <a:pt x="12" y="0"/>
                    </a:moveTo>
                    <a:lnTo>
                      <a:pt x="8" y="4"/>
                    </a:lnTo>
                    <a:lnTo>
                      <a:pt x="0" y="11"/>
                    </a:lnTo>
                    <a:lnTo>
                      <a:pt x="22" y="35"/>
                    </a:lnTo>
                    <a:lnTo>
                      <a:pt x="31" y="26"/>
                    </a:lnTo>
                    <a:lnTo>
                      <a:pt x="12" y="0"/>
                    </a:lnTo>
                    <a:close/>
                  </a:path>
                </a:pathLst>
              </a:custGeom>
              <a:solidFill>
                <a:srgbClr val="000000"/>
              </a:solidFill>
              <a:ln w="9525">
                <a:noFill/>
                <a:round/>
                <a:headEnd/>
                <a:tailEnd/>
              </a:ln>
            </p:spPr>
            <p:txBody>
              <a:bodyPr/>
              <a:lstStyle/>
              <a:p>
                <a:endParaRPr lang="en-US"/>
              </a:p>
            </p:txBody>
          </p:sp>
          <p:sp>
            <p:nvSpPr>
              <p:cNvPr id="208563" name="Freeform 323"/>
              <p:cNvSpPr>
                <a:spLocks/>
              </p:cNvSpPr>
              <p:nvPr/>
            </p:nvSpPr>
            <p:spPr bwMode="auto">
              <a:xfrm>
                <a:off x="2123" y="2089"/>
                <a:ext cx="1" cy="1"/>
              </a:xfrm>
              <a:custGeom>
                <a:avLst/>
                <a:gdLst>
                  <a:gd name="T0" fmla="*/ 0 w 4"/>
                  <a:gd name="T1" fmla="*/ 0 h 4"/>
                  <a:gd name="T2" fmla="*/ 0 w 4"/>
                  <a:gd name="T3" fmla="*/ 0 h 4"/>
                  <a:gd name="T4" fmla="*/ 0 w 4"/>
                  <a:gd name="T5" fmla="*/ 0 h 4"/>
                  <a:gd name="T6" fmla="*/ 0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0" y="4"/>
                    </a:moveTo>
                    <a:lnTo>
                      <a:pt x="2" y="2"/>
                    </a:lnTo>
                    <a:lnTo>
                      <a:pt x="4" y="0"/>
                    </a:lnTo>
                    <a:lnTo>
                      <a:pt x="0" y="4"/>
                    </a:lnTo>
                    <a:close/>
                  </a:path>
                </a:pathLst>
              </a:custGeom>
              <a:solidFill>
                <a:srgbClr val="000000"/>
              </a:solidFill>
              <a:ln w="9525">
                <a:noFill/>
                <a:round/>
                <a:headEnd/>
                <a:tailEnd/>
              </a:ln>
            </p:spPr>
            <p:txBody>
              <a:bodyPr/>
              <a:lstStyle/>
              <a:p>
                <a:endParaRPr lang="en-US"/>
              </a:p>
            </p:txBody>
          </p:sp>
          <p:sp>
            <p:nvSpPr>
              <p:cNvPr id="208564" name="Freeform 324"/>
              <p:cNvSpPr>
                <a:spLocks/>
              </p:cNvSpPr>
              <p:nvPr/>
            </p:nvSpPr>
            <p:spPr bwMode="auto">
              <a:xfrm>
                <a:off x="2124" y="2087"/>
                <a:ext cx="7" cy="9"/>
              </a:xfrm>
              <a:custGeom>
                <a:avLst/>
                <a:gdLst>
                  <a:gd name="T0" fmla="*/ 0 w 30"/>
                  <a:gd name="T1" fmla="*/ 0 h 39"/>
                  <a:gd name="T2" fmla="*/ 0 w 30"/>
                  <a:gd name="T3" fmla="*/ 0 h 39"/>
                  <a:gd name="T4" fmla="*/ 0 w 30"/>
                  <a:gd name="T5" fmla="*/ 0 h 39"/>
                  <a:gd name="T6" fmla="*/ 0 w 30"/>
                  <a:gd name="T7" fmla="*/ 0 h 39"/>
                  <a:gd name="T8" fmla="*/ 0 w 30"/>
                  <a:gd name="T9" fmla="*/ 0 h 39"/>
                  <a:gd name="T10" fmla="*/ 0 w 30"/>
                  <a:gd name="T11" fmla="*/ 0 h 39"/>
                  <a:gd name="T12" fmla="*/ 0 60000 65536"/>
                  <a:gd name="T13" fmla="*/ 0 60000 65536"/>
                  <a:gd name="T14" fmla="*/ 0 60000 65536"/>
                  <a:gd name="T15" fmla="*/ 0 60000 65536"/>
                  <a:gd name="T16" fmla="*/ 0 60000 65536"/>
                  <a:gd name="T17" fmla="*/ 0 60000 65536"/>
                  <a:gd name="T18" fmla="*/ 0 w 30"/>
                  <a:gd name="T19" fmla="*/ 0 h 39"/>
                  <a:gd name="T20" fmla="*/ 30 w 30"/>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30" h="39">
                    <a:moveTo>
                      <a:pt x="23" y="0"/>
                    </a:moveTo>
                    <a:lnTo>
                      <a:pt x="16" y="3"/>
                    </a:lnTo>
                    <a:lnTo>
                      <a:pt x="0" y="10"/>
                    </a:lnTo>
                    <a:lnTo>
                      <a:pt x="14" y="39"/>
                    </a:lnTo>
                    <a:lnTo>
                      <a:pt x="30" y="31"/>
                    </a:lnTo>
                    <a:lnTo>
                      <a:pt x="23" y="0"/>
                    </a:lnTo>
                    <a:close/>
                  </a:path>
                </a:pathLst>
              </a:custGeom>
              <a:solidFill>
                <a:srgbClr val="000000"/>
              </a:solidFill>
              <a:ln w="9525">
                <a:noFill/>
                <a:round/>
                <a:headEnd/>
                <a:tailEnd/>
              </a:ln>
            </p:spPr>
            <p:txBody>
              <a:bodyPr/>
              <a:lstStyle/>
              <a:p>
                <a:endParaRPr lang="en-US"/>
              </a:p>
            </p:txBody>
          </p:sp>
          <p:sp>
            <p:nvSpPr>
              <p:cNvPr id="208565" name="Freeform 325"/>
              <p:cNvSpPr>
                <a:spLocks/>
              </p:cNvSpPr>
              <p:nvPr/>
            </p:nvSpPr>
            <p:spPr bwMode="auto">
              <a:xfrm>
                <a:off x="2128" y="2087"/>
                <a:ext cx="1" cy="1"/>
              </a:xfrm>
              <a:custGeom>
                <a:avLst/>
                <a:gdLst>
                  <a:gd name="T0" fmla="*/ 0 w 7"/>
                  <a:gd name="T1" fmla="*/ 0 h 3"/>
                  <a:gd name="T2" fmla="*/ 0 w 7"/>
                  <a:gd name="T3" fmla="*/ 0 h 3"/>
                  <a:gd name="T4" fmla="*/ 0 w 7"/>
                  <a:gd name="T5" fmla="*/ 0 h 3"/>
                  <a:gd name="T6" fmla="*/ 0 w 7"/>
                  <a:gd name="T7" fmla="*/ 0 h 3"/>
                  <a:gd name="T8" fmla="*/ 0 60000 65536"/>
                  <a:gd name="T9" fmla="*/ 0 60000 65536"/>
                  <a:gd name="T10" fmla="*/ 0 60000 65536"/>
                  <a:gd name="T11" fmla="*/ 0 60000 65536"/>
                  <a:gd name="T12" fmla="*/ 0 w 7"/>
                  <a:gd name="T13" fmla="*/ 0 h 3"/>
                  <a:gd name="T14" fmla="*/ 7 w 7"/>
                  <a:gd name="T15" fmla="*/ 3 h 3"/>
                </a:gdLst>
                <a:ahLst/>
                <a:cxnLst>
                  <a:cxn ang="T8">
                    <a:pos x="T0" y="T1"/>
                  </a:cxn>
                  <a:cxn ang="T9">
                    <a:pos x="T2" y="T3"/>
                  </a:cxn>
                  <a:cxn ang="T10">
                    <a:pos x="T4" y="T5"/>
                  </a:cxn>
                  <a:cxn ang="T11">
                    <a:pos x="T6" y="T7"/>
                  </a:cxn>
                </a:cxnLst>
                <a:rect l="T12" t="T13" r="T14" b="T15"/>
                <a:pathLst>
                  <a:path w="7" h="3">
                    <a:moveTo>
                      <a:pt x="0" y="3"/>
                    </a:moveTo>
                    <a:lnTo>
                      <a:pt x="3" y="0"/>
                    </a:lnTo>
                    <a:lnTo>
                      <a:pt x="7" y="0"/>
                    </a:lnTo>
                    <a:lnTo>
                      <a:pt x="0" y="3"/>
                    </a:lnTo>
                    <a:close/>
                  </a:path>
                </a:pathLst>
              </a:custGeom>
              <a:solidFill>
                <a:srgbClr val="000000"/>
              </a:solidFill>
              <a:ln w="9525">
                <a:noFill/>
                <a:round/>
                <a:headEnd/>
                <a:tailEnd/>
              </a:ln>
            </p:spPr>
            <p:txBody>
              <a:bodyPr/>
              <a:lstStyle/>
              <a:p>
                <a:endParaRPr lang="en-US"/>
              </a:p>
            </p:txBody>
          </p:sp>
          <p:sp>
            <p:nvSpPr>
              <p:cNvPr id="208566" name="Freeform 326"/>
              <p:cNvSpPr>
                <a:spLocks/>
              </p:cNvSpPr>
              <p:nvPr/>
            </p:nvSpPr>
            <p:spPr bwMode="auto">
              <a:xfrm>
                <a:off x="2129" y="2087"/>
                <a:ext cx="4" cy="8"/>
              </a:xfrm>
              <a:custGeom>
                <a:avLst/>
                <a:gdLst>
                  <a:gd name="T0" fmla="*/ 0 w 16"/>
                  <a:gd name="T1" fmla="*/ 0 h 32"/>
                  <a:gd name="T2" fmla="*/ 0 w 16"/>
                  <a:gd name="T3" fmla="*/ 0 h 32"/>
                  <a:gd name="T4" fmla="*/ 0 w 16"/>
                  <a:gd name="T5" fmla="*/ 0 h 32"/>
                  <a:gd name="T6" fmla="*/ 0 w 16"/>
                  <a:gd name="T7" fmla="*/ 0 h 32"/>
                  <a:gd name="T8" fmla="*/ 0 w 16"/>
                  <a:gd name="T9" fmla="*/ 0 h 32"/>
                  <a:gd name="T10" fmla="*/ 0 w 16"/>
                  <a:gd name="T11" fmla="*/ 0 h 32"/>
                  <a:gd name="T12" fmla="*/ 0 60000 65536"/>
                  <a:gd name="T13" fmla="*/ 0 60000 65536"/>
                  <a:gd name="T14" fmla="*/ 0 60000 65536"/>
                  <a:gd name="T15" fmla="*/ 0 60000 65536"/>
                  <a:gd name="T16" fmla="*/ 0 60000 65536"/>
                  <a:gd name="T17" fmla="*/ 0 60000 65536"/>
                  <a:gd name="T18" fmla="*/ 0 w 16"/>
                  <a:gd name="T19" fmla="*/ 0 h 32"/>
                  <a:gd name="T20" fmla="*/ 16 w 16"/>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16" h="32">
                    <a:moveTo>
                      <a:pt x="16" y="31"/>
                    </a:moveTo>
                    <a:lnTo>
                      <a:pt x="8" y="0"/>
                    </a:lnTo>
                    <a:lnTo>
                      <a:pt x="0" y="0"/>
                    </a:lnTo>
                    <a:lnTo>
                      <a:pt x="0" y="32"/>
                    </a:lnTo>
                    <a:lnTo>
                      <a:pt x="8" y="32"/>
                    </a:lnTo>
                    <a:lnTo>
                      <a:pt x="16" y="31"/>
                    </a:lnTo>
                    <a:close/>
                  </a:path>
                </a:pathLst>
              </a:custGeom>
              <a:solidFill>
                <a:srgbClr val="000000"/>
              </a:solidFill>
              <a:ln w="9525">
                <a:noFill/>
                <a:round/>
                <a:headEnd/>
                <a:tailEnd/>
              </a:ln>
            </p:spPr>
            <p:txBody>
              <a:bodyPr/>
              <a:lstStyle/>
              <a:p>
                <a:endParaRPr lang="en-US"/>
              </a:p>
            </p:txBody>
          </p:sp>
          <p:sp>
            <p:nvSpPr>
              <p:cNvPr id="208567" name="Freeform 327"/>
              <p:cNvSpPr>
                <a:spLocks/>
              </p:cNvSpPr>
              <p:nvPr/>
            </p:nvSpPr>
            <p:spPr bwMode="auto">
              <a:xfrm>
                <a:off x="2132" y="2095"/>
                <a:ext cx="1" cy="1"/>
              </a:xfrm>
              <a:custGeom>
                <a:avLst/>
                <a:gdLst>
                  <a:gd name="T0" fmla="*/ 0 w 8"/>
                  <a:gd name="T1" fmla="*/ 0 h 1"/>
                  <a:gd name="T2" fmla="*/ 0 w 8"/>
                  <a:gd name="T3" fmla="*/ 1 h 1"/>
                  <a:gd name="T4" fmla="*/ 0 w 8"/>
                  <a:gd name="T5" fmla="*/ 1 h 1"/>
                  <a:gd name="T6" fmla="*/ 0 w 8"/>
                  <a:gd name="T7" fmla="*/ 0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8" y="0"/>
                    </a:moveTo>
                    <a:lnTo>
                      <a:pt x="4" y="1"/>
                    </a:lnTo>
                    <a:lnTo>
                      <a:pt x="0" y="1"/>
                    </a:lnTo>
                    <a:lnTo>
                      <a:pt x="8" y="0"/>
                    </a:lnTo>
                    <a:close/>
                  </a:path>
                </a:pathLst>
              </a:custGeom>
              <a:solidFill>
                <a:srgbClr val="000000"/>
              </a:solidFill>
              <a:ln w="9525">
                <a:noFill/>
                <a:round/>
                <a:headEnd/>
                <a:tailEnd/>
              </a:ln>
            </p:spPr>
            <p:txBody>
              <a:bodyPr/>
              <a:lstStyle/>
              <a:p>
                <a:endParaRPr lang="en-US"/>
              </a:p>
            </p:txBody>
          </p:sp>
          <p:sp>
            <p:nvSpPr>
              <p:cNvPr id="208568" name="Freeform 328"/>
              <p:cNvSpPr>
                <a:spLocks/>
              </p:cNvSpPr>
              <p:nvPr/>
            </p:nvSpPr>
            <p:spPr bwMode="auto">
              <a:xfrm>
                <a:off x="2130" y="2085"/>
                <a:ext cx="8" cy="10"/>
              </a:xfrm>
              <a:custGeom>
                <a:avLst/>
                <a:gdLst>
                  <a:gd name="T0" fmla="*/ 0 w 34"/>
                  <a:gd name="T1" fmla="*/ 0 h 37"/>
                  <a:gd name="T2" fmla="*/ 0 w 34"/>
                  <a:gd name="T3" fmla="*/ 0 h 37"/>
                  <a:gd name="T4" fmla="*/ 0 w 34"/>
                  <a:gd name="T5" fmla="*/ 0 h 37"/>
                  <a:gd name="T6" fmla="*/ 0 w 34"/>
                  <a:gd name="T7" fmla="*/ 0 h 37"/>
                  <a:gd name="T8" fmla="*/ 0 w 34"/>
                  <a:gd name="T9" fmla="*/ 0 h 37"/>
                  <a:gd name="T10" fmla="*/ 0 w 34"/>
                  <a:gd name="T11" fmla="*/ 0 h 37"/>
                  <a:gd name="T12" fmla="*/ 0 60000 65536"/>
                  <a:gd name="T13" fmla="*/ 0 60000 65536"/>
                  <a:gd name="T14" fmla="*/ 0 60000 65536"/>
                  <a:gd name="T15" fmla="*/ 0 60000 65536"/>
                  <a:gd name="T16" fmla="*/ 0 60000 65536"/>
                  <a:gd name="T17" fmla="*/ 0 60000 65536"/>
                  <a:gd name="T18" fmla="*/ 0 w 34"/>
                  <a:gd name="T19" fmla="*/ 0 h 37"/>
                  <a:gd name="T20" fmla="*/ 34 w 34"/>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34" h="37">
                    <a:moveTo>
                      <a:pt x="34" y="26"/>
                    </a:moveTo>
                    <a:lnTo>
                      <a:pt x="16" y="0"/>
                    </a:lnTo>
                    <a:lnTo>
                      <a:pt x="0" y="9"/>
                    </a:lnTo>
                    <a:lnTo>
                      <a:pt x="15" y="37"/>
                    </a:lnTo>
                    <a:lnTo>
                      <a:pt x="31" y="29"/>
                    </a:lnTo>
                    <a:lnTo>
                      <a:pt x="34" y="26"/>
                    </a:lnTo>
                    <a:close/>
                  </a:path>
                </a:pathLst>
              </a:custGeom>
              <a:solidFill>
                <a:srgbClr val="000000"/>
              </a:solidFill>
              <a:ln w="9525">
                <a:noFill/>
                <a:round/>
                <a:headEnd/>
                <a:tailEnd/>
              </a:ln>
            </p:spPr>
            <p:txBody>
              <a:bodyPr/>
              <a:lstStyle/>
              <a:p>
                <a:endParaRPr lang="en-US"/>
              </a:p>
            </p:txBody>
          </p:sp>
          <p:sp>
            <p:nvSpPr>
              <p:cNvPr id="208569" name="Freeform 329"/>
              <p:cNvSpPr>
                <a:spLocks/>
              </p:cNvSpPr>
              <p:nvPr/>
            </p:nvSpPr>
            <p:spPr bwMode="auto">
              <a:xfrm>
                <a:off x="2137" y="2092"/>
                <a:ext cx="1" cy="1"/>
              </a:xfrm>
              <a:custGeom>
                <a:avLst/>
                <a:gdLst>
                  <a:gd name="T0" fmla="*/ 0 w 3"/>
                  <a:gd name="T1" fmla="*/ 0 h 3"/>
                  <a:gd name="T2" fmla="*/ 0 w 3"/>
                  <a:gd name="T3" fmla="*/ 0 h 3"/>
                  <a:gd name="T4" fmla="*/ 0 w 3"/>
                  <a:gd name="T5" fmla="*/ 0 h 3"/>
                  <a:gd name="T6" fmla="*/ 0 w 3"/>
                  <a:gd name="T7" fmla="*/ 0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3" y="0"/>
                    </a:moveTo>
                    <a:lnTo>
                      <a:pt x="2" y="1"/>
                    </a:lnTo>
                    <a:lnTo>
                      <a:pt x="0" y="3"/>
                    </a:lnTo>
                    <a:lnTo>
                      <a:pt x="3" y="0"/>
                    </a:lnTo>
                    <a:close/>
                  </a:path>
                </a:pathLst>
              </a:custGeom>
              <a:solidFill>
                <a:srgbClr val="000000"/>
              </a:solidFill>
              <a:ln w="9525">
                <a:noFill/>
                <a:round/>
                <a:headEnd/>
                <a:tailEnd/>
              </a:ln>
            </p:spPr>
            <p:txBody>
              <a:bodyPr/>
              <a:lstStyle/>
              <a:p>
                <a:endParaRPr lang="en-US"/>
              </a:p>
            </p:txBody>
          </p:sp>
          <p:sp>
            <p:nvSpPr>
              <p:cNvPr id="208570" name="Freeform 330"/>
              <p:cNvSpPr>
                <a:spLocks/>
              </p:cNvSpPr>
              <p:nvPr/>
            </p:nvSpPr>
            <p:spPr bwMode="auto">
              <a:xfrm>
                <a:off x="2133" y="2083"/>
                <a:ext cx="7" cy="9"/>
              </a:xfrm>
              <a:custGeom>
                <a:avLst/>
                <a:gdLst>
                  <a:gd name="T0" fmla="*/ 0 w 31"/>
                  <a:gd name="T1" fmla="*/ 0 h 36"/>
                  <a:gd name="T2" fmla="*/ 0 w 31"/>
                  <a:gd name="T3" fmla="*/ 0 h 36"/>
                  <a:gd name="T4" fmla="*/ 0 w 31"/>
                  <a:gd name="T5" fmla="*/ 0 h 36"/>
                  <a:gd name="T6" fmla="*/ 0 w 31"/>
                  <a:gd name="T7" fmla="*/ 0 h 36"/>
                  <a:gd name="T8" fmla="*/ 0 w 31"/>
                  <a:gd name="T9" fmla="*/ 0 h 36"/>
                  <a:gd name="T10" fmla="*/ 0 w 31"/>
                  <a:gd name="T11" fmla="*/ 0 h 36"/>
                  <a:gd name="T12" fmla="*/ 0 60000 65536"/>
                  <a:gd name="T13" fmla="*/ 0 60000 65536"/>
                  <a:gd name="T14" fmla="*/ 0 60000 65536"/>
                  <a:gd name="T15" fmla="*/ 0 60000 65536"/>
                  <a:gd name="T16" fmla="*/ 0 60000 65536"/>
                  <a:gd name="T17" fmla="*/ 0 60000 65536"/>
                  <a:gd name="T18" fmla="*/ 0 w 31"/>
                  <a:gd name="T19" fmla="*/ 0 h 36"/>
                  <a:gd name="T20" fmla="*/ 31 w 31"/>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1" h="36">
                    <a:moveTo>
                      <a:pt x="19" y="0"/>
                    </a:moveTo>
                    <a:lnTo>
                      <a:pt x="8" y="5"/>
                    </a:lnTo>
                    <a:lnTo>
                      <a:pt x="0" y="14"/>
                    </a:lnTo>
                    <a:lnTo>
                      <a:pt x="22" y="36"/>
                    </a:lnTo>
                    <a:lnTo>
                      <a:pt x="31" y="29"/>
                    </a:lnTo>
                    <a:lnTo>
                      <a:pt x="19" y="0"/>
                    </a:lnTo>
                    <a:close/>
                  </a:path>
                </a:pathLst>
              </a:custGeom>
              <a:solidFill>
                <a:srgbClr val="000000"/>
              </a:solidFill>
              <a:ln w="9525">
                <a:noFill/>
                <a:round/>
                <a:headEnd/>
                <a:tailEnd/>
              </a:ln>
            </p:spPr>
            <p:txBody>
              <a:bodyPr/>
              <a:lstStyle/>
              <a:p>
                <a:endParaRPr lang="en-US"/>
              </a:p>
            </p:txBody>
          </p:sp>
          <p:sp>
            <p:nvSpPr>
              <p:cNvPr id="208571" name="Freeform 331"/>
              <p:cNvSpPr>
                <a:spLocks/>
              </p:cNvSpPr>
              <p:nvPr/>
            </p:nvSpPr>
            <p:spPr bwMode="auto">
              <a:xfrm>
                <a:off x="2135" y="2083"/>
                <a:ext cx="2" cy="1"/>
              </a:xfrm>
              <a:custGeom>
                <a:avLst/>
                <a:gdLst>
                  <a:gd name="T0" fmla="*/ 0 w 11"/>
                  <a:gd name="T1" fmla="*/ 0 h 5"/>
                  <a:gd name="T2" fmla="*/ 0 w 11"/>
                  <a:gd name="T3" fmla="*/ 0 h 5"/>
                  <a:gd name="T4" fmla="*/ 0 w 11"/>
                  <a:gd name="T5" fmla="*/ 0 h 5"/>
                  <a:gd name="T6" fmla="*/ 0 w 11"/>
                  <a:gd name="T7" fmla="*/ 0 h 5"/>
                  <a:gd name="T8" fmla="*/ 0 60000 65536"/>
                  <a:gd name="T9" fmla="*/ 0 60000 65536"/>
                  <a:gd name="T10" fmla="*/ 0 60000 65536"/>
                  <a:gd name="T11" fmla="*/ 0 60000 65536"/>
                  <a:gd name="T12" fmla="*/ 0 w 11"/>
                  <a:gd name="T13" fmla="*/ 0 h 5"/>
                  <a:gd name="T14" fmla="*/ 11 w 11"/>
                  <a:gd name="T15" fmla="*/ 5 h 5"/>
                </a:gdLst>
                <a:ahLst/>
                <a:cxnLst>
                  <a:cxn ang="T8">
                    <a:pos x="T0" y="T1"/>
                  </a:cxn>
                  <a:cxn ang="T9">
                    <a:pos x="T2" y="T3"/>
                  </a:cxn>
                  <a:cxn ang="T10">
                    <a:pos x="T4" y="T5"/>
                  </a:cxn>
                  <a:cxn ang="T11">
                    <a:pos x="T6" y="T7"/>
                  </a:cxn>
                </a:cxnLst>
                <a:rect l="T12" t="T13" r="T14" b="T15"/>
                <a:pathLst>
                  <a:path w="11" h="5">
                    <a:moveTo>
                      <a:pt x="0" y="5"/>
                    </a:moveTo>
                    <a:lnTo>
                      <a:pt x="4" y="0"/>
                    </a:lnTo>
                    <a:lnTo>
                      <a:pt x="11" y="0"/>
                    </a:lnTo>
                    <a:lnTo>
                      <a:pt x="0" y="5"/>
                    </a:lnTo>
                    <a:close/>
                  </a:path>
                </a:pathLst>
              </a:custGeom>
              <a:solidFill>
                <a:srgbClr val="000000"/>
              </a:solidFill>
              <a:ln w="9525">
                <a:noFill/>
                <a:round/>
                <a:headEnd/>
                <a:tailEnd/>
              </a:ln>
            </p:spPr>
            <p:txBody>
              <a:bodyPr/>
              <a:lstStyle/>
              <a:p>
                <a:endParaRPr lang="en-US"/>
              </a:p>
            </p:txBody>
          </p:sp>
          <p:sp>
            <p:nvSpPr>
              <p:cNvPr id="208572" name="Freeform 332"/>
              <p:cNvSpPr>
                <a:spLocks/>
              </p:cNvSpPr>
              <p:nvPr/>
            </p:nvSpPr>
            <p:spPr bwMode="auto">
              <a:xfrm>
                <a:off x="2137" y="2083"/>
                <a:ext cx="7" cy="8"/>
              </a:xfrm>
              <a:custGeom>
                <a:avLst/>
                <a:gdLst>
                  <a:gd name="T0" fmla="*/ 0 w 28"/>
                  <a:gd name="T1" fmla="*/ 0 h 32"/>
                  <a:gd name="T2" fmla="*/ 0 w 28"/>
                  <a:gd name="T3" fmla="*/ 0 h 32"/>
                  <a:gd name="T4" fmla="*/ 0 w 28"/>
                  <a:gd name="T5" fmla="*/ 0 h 32"/>
                  <a:gd name="T6" fmla="*/ 0 w 28"/>
                  <a:gd name="T7" fmla="*/ 0 h 32"/>
                  <a:gd name="T8" fmla="*/ 0 w 28"/>
                  <a:gd name="T9" fmla="*/ 0 h 32"/>
                  <a:gd name="T10" fmla="*/ 0 w 28"/>
                  <a:gd name="T11" fmla="*/ 0 h 32"/>
                  <a:gd name="T12" fmla="*/ 0 60000 65536"/>
                  <a:gd name="T13" fmla="*/ 0 60000 65536"/>
                  <a:gd name="T14" fmla="*/ 0 60000 65536"/>
                  <a:gd name="T15" fmla="*/ 0 60000 65536"/>
                  <a:gd name="T16" fmla="*/ 0 60000 65536"/>
                  <a:gd name="T17" fmla="*/ 0 60000 65536"/>
                  <a:gd name="T18" fmla="*/ 0 w 28"/>
                  <a:gd name="T19" fmla="*/ 0 h 32"/>
                  <a:gd name="T20" fmla="*/ 28 w 28"/>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8" h="32">
                    <a:moveTo>
                      <a:pt x="28" y="29"/>
                    </a:moveTo>
                    <a:lnTo>
                      <a:pt x="16" y="0"/>
                    </a:lnTo>
                    <a:lnTo>
                      <a:pt x="0" y="0"/>
                    </a:lnTo>
                    <a:lnTo>
                      <a:pt x="0" y="32"/>
                    </a:lnTo>
                    <a:lnTo>
                      <a:pt x="16" y="32"/>
                    </a:lnTo>
                    <a:lnTo>
                      <a:pt x="28" y="29"/>
                    </a:lnTo>
                    <a:close/>
                  </a:path>
                </a:pathLst>
              </a:custGeom>
              <a:solidFill>
                <a:srgbClr val="000000"/>
              </a:solidFill>
              <a:ln w="9525">
                <a:noFill/>
                <a:round/>
                <a:headEnd/>
                <a:tailEnd/>
              </a:ln>
            </p:spPr>
            <p:txBody>
              <a:bodyPr/>
              <a:lstStyle/>
              <a:p>
                <a:endParaRPr lang="en-US"/>
              </a:p>
            </p:txBody>
          </p:sp>
          <p:sp>
            <p:nvSpPr>
              <p:cNvPr id="208573" name="Freeform 333"/>
              <p:cNvSpPr>
                <a:spLocks/>
              </p:cNvSpPr>
              <p:nvPr/>
            </p:nvSpPr>
            <p:spPr bwMode="auto">
              <a:xfrm>
                <a:off x="2141" y="2090"/>
                <a:ext cx="3" cy="1"/>
              </a:xfrm>
              <a:custGeom>
                <a:avLst/>
                <a:gdLst>
                  <a:gd name="T0" fmla="*/ 0 w 12"/>
                  <a:gd name="T1" fmla="*/ 0 h 3"/>
                  <a:gd name="T2" fmla="*/ 0 w 12"/>
                  <a:gd name="T3" fmla="*/ 0 h 3"/>
                  <a:gd name="T4" fmla="*/ 0 w 12"/>
                  <a:gd name="T5" fmla="*/ 0 h 3"/>
                  <a:gd name="T6" fmla="*/ 0 w 12"/>
                  <a:gd name="T7" fmla="*/ 0 h 3"/>
                  <a:gd name="T8" fmla="*/ 0 60000 65536"/>
                  <a:gd name="T9" fmla="*/ 0 60000 65536"/>
                  <a:gd name="T10" fmla="*/ 0 60000 65536"/>
                  <a:gd name="T11" fmla="*/ 0 60000 65536"/>
                  <a:gd name="T12" fmla="*/ 0 w 12"/>
                  <a:gd name="T13" fmla="*/ 0 h 3"/>
                  <a:gd name="T14" fmla="*/ 12 w 12"/>
                  <a:gd name="T15" fmla="*/ 3 h 3"/>
                </a:gdLst>
                <a:ahLst/>
                <a:cxnLst>
                  <a:cxn ang="T8">
                    <a:pos x="T0" y="T1"/>
                  </a:cxn>
                  <a:cxn ang="T9">
                    <a:pos x="T2" y="T3"/>
                  </a:cxn>
                  <a:cxn ang="T10">
                    <a:pos x="T4" y="T5"/>
                  </a:cxn>
                  <a:cxn ang="T11">
                    <a:pos x="T6" y="T7"/>
                  </a:cxn>
                </a:cxnLst>
                <a:rect l="T12" t="T13" r="T14" b="T15"/>
                <a:pathLst>
                  <a:path w="12" h="3">
                    <a:moveTo>
                      <a:pt x="12" y="0"/>
                    </a:moveTo>
                    <a:lnTo>
                      <a:pt x="7" y="3"/>
                    </a:lnTo>
                    <a:lnTo>
                      <a:pt x="0" y="3"/>
                    </a:lnTo>
                    <a:lnTo>
                      <a:pt x="12" y="0"/>
                    </a:lnTo>
                    <a:close/>
                  </a:path>
                </a:pathLst>
              </a:custGeom>
              <a:solidFill>
                <a:srgbClr val="000000"/>
              </a:solidFill>
              <a:ln w="9525">
                <a:noFill/>
                <a:round/>
                <a:headEnd/>
                <a:tailEnd/>
              </a:ln>
            </p:spPr>
            <p:txBody>
              <a:bodyPr/>
              <a:lstStyle/>
              <a:p>
                <a:endParaRPr lang="en-US"/>
              </a:p>
            </p:txBody>
          </p:sp>
          <p:sp>
            <p:nvSpPr>
              <p:cNvPr id="208574" name="Freeform 334"/>
              <p:cNvSpPr>
                <a:spLocks/>
              </p:cNvSpPr>
              <p:nvPr/>
            </p:nvSpPr>
            <p:spPr bwMode="auto">
              <a:xfrm>
                <a:off x="2139" y="2082"/>
                <a:ext cx="7" cy="8"/>
              </a:xfrm>
              <a:custGeom>
                <a:avLst/>
                <a:gdLst>
                  <a:gd name="T0" fmla="*/ 0 w 30"/>
                  <a:gd name="T1" fmla="*/ 0 h 31"/>
                  <a:gd name="T2" fmla="*/ 0 w 30"/>
                  <a:gd name="T3" fmla="*/ 0 h 31"/>
                  <a:gd name="T4" fmla="*/ 0 w 30"/>
                  <a:gd name="T5" fmla="*/ 0 h 31"/>
                  <a:gd name="T6" fmla="*/ 0 w 30"/>
                  <a:gd name="T7" fmla="*/ 0 h 31"/>
                  <a:gd name="T8" fmla="*/ 0 w 30"/>
                  <a:gd name="T9" fmla="*/ 0 h 31"/>
                  <a:gd name="T10" fmla="*/ 0 w 30"/>
                  <a:gd name="T11" fmla="*/ 0 h 31"/>
                  <a:gd name="T12" fmla="*/ 0 60000 65536"/>
                  <a:gd name="T13" fmla="*/ 0 60000 65536"/>
                  <a:gd name="T14" fmla="*/ 0 60000 65536"/>
                  <a:gd name="T15" fmla="*/ 0 60000 65536"/>
                  <a:gd name="T16" fmla="*/ 0 60000 65536"/>
                  <a:gd name="T17" fmla="*/ 0 60000 65536"/>
                  <a:gd name="T18" fmla="*/ 0 w 30"/>
                  <a:gd name="T19" fmla="*/ 0 h 31"/>
                  <a:gd name="T20" fmla="*/ 30 w 30"/>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0" h="31">
                    <a:moveTo>
                      <a:pt x="30" y="22"/>
                    </a:moveTo>
                    <a:lnTo>
                      <a:pt x="8" y="0"/>
                    </a:lnTo>
                    <a:lnTo>
                      <a:pt x="0" y="7"/>
                    </a:lnTo>
                    <a:lnTo>
                      <a:pt x="23" y="31"/>
                    </a:lnTo>
                    <a:lnTo>
                      <a:pt x="30" y="22"/>
                    </a:lnTo>
                    <a:close/>
                  </a:path>
                </a:pathLst>
              </a:custGeom>
              <a:solidFill>
                <a:srgbClr val="000000"/>
              </a:solidFill>
              <a:ln w="9525">
                <a:noFill/>
                <a:round/>
                <a:headEnd/>
                <a:tailEnd/>
              </a:ln>
            </p:spPr>
            <p:txBody>
              <a:bodyPr/>
              <a:lstStyle/>
              <a:p>
                <a:endParaRPr lang="en-US"/>
              </a:p>
            </p:txBody>
          </p:sp>
          <p:sp>
            <p:nvSpPr>
              <p:cNvPr id="208575" name="Rectangle 335"/>
              <p:cNvSpPr>
                <a:spLocks noChangeArrowheads="1"/>
              </p:cNvSpPr>
              <p:nvPr/>
            </p:nvSpPr>
            <p:spPr bwMode="auto">
              <a:xfrm>
                <a:off x="2141" y="2082"/>
                <a:ext cx="1" cy="1"/>
              </a:xfrm>
              <a:prstGeom prst="rect">
                <a:avLst/>
              </a:prstGeom>
              <a:solidFill>
                <a:srgbClr val="000000"/>
              </a:solidFill>
              <a:ln w="9525">
                <a:noFill/>
                <a:miter lim="800000"/>
                <a:headEnd/>
                <a:tailEnd/>
              </a:ln>
            </p:spPr>
            <p:txBody>
              <a:bodyPr/>
              <a:lstStyle/>
              <a:p>
                <a:endParaRPr lang="en-US">
                  <a:latin typeface="Times New Roman" pitchFamily="18" charset="0"/>
                  <a:cs typeface="Times New Roman" pitchFamily="18" charset="0"/>
                </a:endParaRPr>
              </a:p>
            </p:txBody>
          </p:sp>
          <p:sp>
            <p:nvSpPr>
              <p:cNvPr id="208576" name="Freeform 336"/>
              <p:cNvSpPr>
                <a:spLocks/>
              </p:cNvSpPr>
              <p:nvPr/>
            </p:nvSpPr>
            <p:spPr bwMode="auto">
              <a:xfrm>
                <a:off x="2141" y="2082"/>
                <a:ext cx="6" cy="6"/>
              </a:xfrm>
              <a:custGeom>
                <a:avLst/>
                <a:gdLst>
                  <a:gd name="T0" fmla="*/ 0 w 24"/>
                  <a:gd name="T1" fmla="*/ 0 h 23"/>
                  <a:gd name="T2" fmla="*/ 0 w 24"/>
                  <a:gd name="T3" fmla="*/ 0 h 23"/>
                  <a:gd name="T4" fmla="*/ 0 w 24"/>
                  <a:gd name="T5" fmla="*/ 0 h 23"/>
                  <a:gd name="T6" fmla="*/ 0 w 24"/>
                  <a:gd name="T7" fmla="*/ 0 h 23"/>
                  <a:gd name="T8" fmla="*/ 0 w 24"/>
                  <a:gd name="T9" fmla="*/ 0 h 23"/>
                  <a:gd name="T10" fmla="*/ 0 60000 65536"/>
                  <a:gd name="T11" fmla="*/ 0 60000 65536"/>
                  <a:gd name="T12" fmla="*/ 0 60000 65536"/>
                  <a:gd name="T13" fmla="*/ 0 60000 65536"/>
                  <a:gd name="T14" fmla="*/ 0 60000 65536"/>
                  <a:gd name="T15" fmla="*/ 0 w 24"/>
                  <a:gd name="T16" fmla="*/ 0 h 23"/>
                  <a:gd name="T17" fmla="*/ 24 w 24"/>
                  <a:gd name="T18" fmla="*/ 23 h 23"/>
                </a:gdLst>
                <a:ahLst/>
                <a:cxnLst>
                  <a:cxn ang="T10">
                    <a:pos x="T0" y="T1"/>
                  </a:cxn>
                  <a:cxn ang="T11">
                    <a:pos x="T2" y="T3"/>
                  </a:cxn>
                  <a:cxn ang="T12">
                    <a:pos x="T4" y="T5"/>
                  </a:cxn>
                  <a:cxn ang="T13">
                    <a:pos x="T6" y="T7"/>
                  </a:cxn>
                  <a:cxn ang="T14">
                    <a:pos x="T8" y="T9"/>
                  </a:cxn>
                </a:cxnLst>
                <a:rect l="T15" t="T16" r="T17" b="T18"/>
                <a:pathLst>
                  <a:path w="24" h="23">
                    <a:moveTo>
                      <a:pt x="1" y="0"/>
                    </a:moveTo>
                    <a:lnTo>
                      <a:pt x="24" y="22"/>
                    </a:lnTo>
                    <a:lnTo>
                      <a:pt x="22" y="23"/>
                    </a:lnTo>
                    <a:lnTo>
                      <a:pt x="0" y="1"/>
                    </a:lnTo>
                    <a:lnTo>
                      <a:pt x="1" y="0"/>
                    </a:lnTo>
                    <a:close/>
                  </a:path>
                </a:pathLst>
              </a:custGeom>
              <a:solidFill>
                <a:srgbClr val="000000"/>
              </a:solidFill>
              <a:ln w="9525">
                <a:noFill/>
                <a:round/>
                <a:headEnd/>
                <a:tailEnd/>
              </a:ln>
            </p:spPr>
            <p:txBody>
              <a:bodyPr/>
              <a:lstStyle/>
              <a:p>
                <a:endParaRPr lang="en-US"/>
              </a:p>
            </p:txBody>
          </p:sp>
          <p:sp>
            <p:nvSpPr>
              <p:cNvPr id="208577" name="Freeform 337"/>
              <p:cNvSpPr>
                <a:spLocks/>
              </p:cNvSpPr>
              <p:nvPr/>
            </p:nvSpPr>
            <p:spPr bwMode="auto">
              <a:xfrm>
                <a:off x="2162" y="2069"/>
                <a:ext cx="7" cy="8"/>
              </a:xfrm>
              <a:custGeom>
                <a:avLst/>
                <a:gdLst>
                  <a:gd name="T0" fmla="*/ 0 w 27"/>
                  <a:gd name="T1" fmla="*/ 0 h 31"/>
                  <a:gd name="T2" fmla="*/ 0 w 27"/>
                  <a:gd name="T3" fmla="*/ 0 h 31"/>
                  <a:gd name="T4" fmla="*/ 0 w 27"/>
                  <a:gd name="T5" fmla="*/ 0 h 31"/>
                  <a:gd name="T6" fmla="*/ 0 w 27"/>
                  <a:gd name="T7" fmla="*/ 0 h 31"/>
                  <a:gd name="T8" fmla="*/ 0 w 27"/>
                  <a:gd name="T9" fmla="*/ 0 h 31"/>
                  <a:gd name="T10" fmla="*/ 0 w 27"/>
                  <a:gd name="T11" fmla="*/ 0 h 31"/>
                  <a:gd name="T12" fmla="*/ 0 60000 65536"/>
                  <a:gd name="T13" fmla="*/ 0 60000 65536"/>
                  <a:gd name="T14" fmla="*/ 0 60000 65536"/>
                  <a:gd name="T15" fmla="*/ 0 60000 65536"/>
                  <a:gd name="T16" fmla="*/ 0 60000 65536"/>
                  <a:gd name="T17" fmla="*/ 0 60000 65536"/>
                  <a:gd name="T18" fmla="*/ 0 w 27"/>
                  <a:gd name="T19" fmla="*/ 0 h 31"/>
                  <a:gd name="T20" fmla="*/ 27 w 27"/>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27" h="31">
                    <a:moveTo>
                      <a:pt x="15" y="0"/>
                    </a:moveTo>
                    <a:lnTo>
                      <a:pt x="4" y="5"/>
                    </a:lnTo>
                    <a:lnTo>
                      <a:pt x="0" y="9"/>
                    </a:lnTo>
                    <a:lnTo>
                      <a:pt x="23" y="31"/>
                    </a:lnTo>
                    <a:lnTo>
                      <a:pt x="27" y="27"/>
                    </a:lnTo>
                    <a:lnTo>
                      <a:pt x="15" y="0"/>
                    </a:lnTo>
                    <a:close/>
                  </a:path>
                </a:pathLst>
              </a:custGeom>
              <a:solidFill>
                <a:srgbClr val="000000"/>
              </a:solidFill>
              <a:ln w="9525">
                <a:noFill/>
                <a:round/>
                <a:headEnd/>
                <a:tailEnd/>
              </a:ln>
            </p:spPr>
            <p:txBody>
              <a:bodyPr/>
              <a:lstStyle/>
              <a:p>
                <a:endParaRPr lang="en-US"/>
              </a:p>
            </p:txBody>
          </p:sp>
          <p:sp>
            <p:nvSpPr>
              <p:cNvPr id="208578" name="Freeform 338"/>
              <p:cNvSpPr>
                <a:spLocks/>
              </p:cNvSpPr>
              <p:nvPr/>
            </p:nvSpPr>
            <p:spPr bwMode="auto">
              <a:xfrm>
                <a:off x="2163" y="2069"/>
                <a:ext cx="2" cy="1"/>
              </a:xfrm>
              <a:custGeom>
                <a:avLst/>
                <a:gdLst>
                  <a:gd name="T0" fmla="*/ 0 w 11"/>
                  <a:gd name="T1" fmla="*/ 0 h 5"/>
                  <a:gd name="T2" fmla="*/ 0 w 11"/>
                  <a:gd name="T3" fmla="*/ 0 h 5"/>
                  <a:gd name="T4" fmla="*/ 0 w 11"/>
                  <a:gd name="T5" fmla="*/ 0 h 5"/>
                  <a:gd name="T6" fmla="*/ 0 w 11"/>
                  <a:gd name="T7" fmla="*/ 0 h 5"/>
                  <a:gd name="T8" fmla="*/ 0 60000 65536"/>
                  <a:gd name="T9" fmla="*/ 0 60000 65536"/>
                  <a:gd name="T10" fmla="*/ 0 60000 65536"/>
                  <a:gd name="T11" fmla="*/ 0 60000 65536"/>
                  <a:gd name="T12" fmla="*/ 0 w 11"/>
                  <a:gd name="T13" fmla="*/ 0 h 5"/>
                  <a:gd name="T14" fmla="*/ 11 w 11"/>
                  <a:gd name="T15" fmla="*/ 5 h 5"/>
                </a:gdLst>
                <a:ahLst/>
                <a:cxnLst>
                  <a:cxn ang="T8">
                    <a:pos x="T0" y="T1"/>
                  </a:cxn>
                  <a:cxn ang="T9">
                    <a:pos x="T2" y="T3"/>
                  </a:cxn>
                  <a:cxn ang="T10">
                    <a:pos x="T4" y="T5"/>
                  </a:cxn>
                  <a:cxn ang="T11">
                    <a:pos x="T6" y="T7"/>
                  </a:cxn>
                </a:cxnLst>
                <a:rect l="T12" t="T13" r="T14" b="T15"/>
                <a:pathLst>
                  <a:path w="11" h="5">
                    <a:moveTo>
                      <a:pt x="0" y="5"/>
                    </a:moveTo>
                    <a:lnTo>
                      <a:pt x="5" y="0"/>
                    </a:lnTo>
                    <a:lnTo>
                      <a:pt x="11" y="0"/>
                    </a:lnTo>
                    <a:lnTo>
                      <a:pt x="0" y="5"/>
                    </a:lnTo>
                    <a:close/>
                  </a:path>
                </a:pathLst>
              </a:custGeom>
              <a:solidFill>
                <a:srgbClr val="000000"/>
              </a:solidFill>
              <a:ln w="9525">
                <a:noFill/>
                <a:round/>
                <a:headEnd/>
                <a:tailEnd/>
              </a:ln>
            </p:spPr>
            <p:txBody>
              <a:bodyPr/>
              <a:lstStyle/>
              <a:p>
                <a:endParaRPr lang="en-US"/>
              </a:p>
            </p:txBody>
          </p:sp>
          <p:sp>
            <p:nvSpPr>
              <p:cNvPr id="208579" name="Freeform 339"/>
              <p:cNvSpPr>
                <a:spLocks/>
              </p:cNvSpPr>
              <p:nvPr/>
            </p:nvSpPr>
            <p:spPr bwMode="auto">
              <a:xfrm>
                <a:off x="2165" y="2069"/>
                <a:ext cx="8" cy="8"/>
              </a:xfrm>
              <a:custGeom>
                <a:avLst/>
                <a:gdLst>
                  <a:gd name="T0" fmla="*/ 0 w 28"/>
                  <a:gd name="T1" fmla="*/ 0 h 32"/>
                  <a:gd name="T2" fmla="*/ 0 w 28"/>
                  <a:gd name="T3" fmla="*/ 0 h 32"/>
                  <a:gd name="T4" fmla="*/ 0 w 28"/>
                  <a:gd name="T5" fmla="*/ 0 h 32"/>
                  <a:gd name="T6" fmla="*/ 0 w 28"/>
                  <a:gd name="T7" fmla="*/ 0 h 32"/>
                  <a:gd name="T8" fmla="*/ 0 w 28"/>
                  <a:gd name="T9" fmla="*/ 0 h 32"/>
                  <a:gd name="T10" fmla="*/ 0 w 28"/>
                  <a:gd name="T11" fmla="*/ 0 h 32"/>
                  <a:gd name="T12" fmla="*/ 0 60000 65536"/>
                  <a:gd name="T13" fmla="*/ 0 60000 65536"/>
                  <a:gd name="T14" fmla="*/ 0 60000 65536"/>
                  <a:gd name="T15" fmla="*/ 0 60000 65536"/>
                  <a:gd name="T16" fmla="*/ 0 60000 65536"/>
                  <a:gd name="T17" fmla="*/ 0 60000 65536"/>
                  <a:gd name="T18" fmla="*/ 0 w 28"/>
                  <a:gd name="T19" fmla="*/ 0 h 32"/>
                  <a:gd name="T20" fmla="*/ 28 w 28"/>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8" h="32">
                    <a:moveTo>
                      <a:pt x="28" y="27"/>
                    </a:moveTo>
                    <a:lnTo>
                      <a:pt x="16" y="0"/>
                    </a:lnTo>
                    <a:lnTo>
                      <a:pt x="0" y="0"/>
                    </a:lnTo>
                    <a:lnTo>
                      <a:pt x="0" y="32"/>
                    </a:lnTo>
                    <a:lnTo>
                      <a:pt x="16" y="32"/>
                    </a:lnTo>
                    <a:lnTo>
                      <a:pt x="28" y="27"/>
                    </a:lnTo>
                    <a:close/>
                  </a:path>
                </a:pathLst>
              </a:custGeom>
              <a:solidFill>
                <a:srgbClr val="000000"/>
              </a:solidFill>
              <a:ln w="9525">
                <a:noFill/>
                <a:round/>
                <a:headEnd/>
                <a:tailEnd/>
              </a:ln>
            </p:spPr>
            <p:txBody>
              <a:bodyPr/>
              <a:lstStyle/>
              <a:p>
                <a:endParaRPr lang="en-US"/>
              </a:p>
            </p:txBody>
          </p:sp>
          <p:sp>
            <p:nvSpPr>
              <p:cNvPr id="208580" name="Freeform 340"/>
              <p:cNvSpPr>
                <a:spLocks/>
              </p:cNvSpPr>
              <p:nvPr/>
            </p:nvSpPr>
            <p:spPr bwMode="auto">
              <a:xfrm>
                <a:off x="2169" y="2076"/>
                <a:ext cx="4" cy="1"/>
              </a:xfrm>
              <a:custGeom>
                <a:avLst/>
                <a:gdLst>
                  <a:gd name="T0" fmla="*/ 0 w 12"/>
                  <a:gd name="T1" fmla="*/ 0 h 5"/>
                  <a:gd name="T2" fmla="*/ 0 w 12"/>
                  <a:gd name="T3" fmla="*/ 0 h 5"/>
                  <a:gd name="T4" fmla="*/ 0 w 12"/>
                  <a:gd name="T5" fmla="*/ 0 h 5"/>
                  <a:gd name="T6" fmla="*/ 0 w 12"/>
                  <a:gd name="T7" fmla="*/ 0 h 5"/>
                  <a:gd name="T8" fmla="*/ 0 60000 65536"/>
                  <a:gd name="T9" fmla="*/ 0 60000 65536"/>
                  <a:gd name="T10" fmla="*/ 0 60000 65536"/>
                  <a:gd name="T11" fmla="*/ 0 60000 65536"/>
                  <a:gd name="T12" fmla="*/ 0 w 12"/>
                  <a:gd name="T13" fmla="*/ 0 h 5"/>
                  <a:gd name="T14" fmla="*/ 12 w 12"/>
                  <a:gd name="T15" fmla="*/ 5 h 5"/>
                </a:gdLst>
                <a:ahLst/>
                <a:cxnLst>
                  <a:cxn ang="T8">
                    <a:pos x="T0" y="T1"/>
                  </a:cxn>
                  <a:cxn ang="T9">
                    <a:pos x="T2" y="T3"/>
                  </a:cxn>
                  <a:cxn ang="T10">
                    <a:pos x="T4" y="T5"/>
                  </a:cxn>
                  <a:cxn ang="T11">
                    <a:pos x="T6" y="T7"/>
                  </a:cxn>
                </a:cxnLst>
                <a:rect l="T12" t="T13" r="T14" b="T15"/>
                <a:pathLst>
                  <a:path w="12" h="5">
                    <a:moveTo>
                      <a:pt x="12" y="0"/>
                    </a:moveTo>
                    <a:lnTo>
                      <a:pt x="7" y="5"/>
                    </a:lnTo>
                    <a:lnTo>
                      <a:pt x="0" y="5"/>
                    </a:lnTo>
                    <a:lnTo>
                      <a:pt x="12" y="0"/>
                    </a:lnTo>
                    <a:close/>
                  </a:path>
                </a:pathLst>
              </a:custGeom>
              <a:solidFill>
                <a:srgbClr val="000000"/>
              </a:solidFill>
              <a:ln w="9525">
                <a:noFill/>
                <a:round/>
                <a:headEnd/>
                <a:tailEnd/>
              </a:ln>
            </p:spPr>
            <p:txBody>
              <a:bodyPr/>
              <a:lstStyle/>
              <a:p>
                <a:endParaRPr lang="en-US"/>
              </a:p>
            </p:txBody>
          </p:sp>
          <p:sp>
            <p:nvSpPr>
              <p:cNvPr id="208581" name="Freeform 341"/>
              <p:cNvSpPr>
                <a:spLocks/>
              </p:cNvSpPr>
              <p:nvPr/>
            </p:nvSpPr>
            <p:spPr bwMode="auto">
              <a:xfrm>
                <a:off x="2167" y="2067"/>
                <a:ext cx="7" cy="9"/>
              </a:xfrm>
              <a:custGeom>
                <a:avLst/>
                <a:gdLst>
                  <a:gd name="T0" fmla="*/ 0 w 30"/>
                  <a:gd name="T1" fmla="*/ 0 h 33"/>
                  <a:gd name="T2" fmla="*/ 0 w 30"/>
                  <a:gd name="T3" fmla="*/ 0 h 33"/>
                  <a:gd name="T4" fmla="*/ 0 w 30"/>
                  <a:gd name="T5" fmla="*/ 0 h 33"/>
                  <a:gd name="T6" fmla="*/ 0 w 30"/>
                  <a:gd name="T7" fmla="*/ 0 h 33"/>
                  <a:gd name="T8" fmla="*/ 0 w 30"/>
                  <a:gd name="T9" fmla="*/ 0 h 33"/>
                  <a:gd name="T10" fmla="*/ 0 w 30"/>
                  <a:gd name="T11" fmla="*/ 0 h 33"/>
                  <a:gd name="T12" fmla="*/ 0 60000 65536"/>
                  <a:gd name="T13" fmla="*/ 0 60000 65536"/>
                  <a:gd name="T14" fmla="*/ 0 60000 65536"/>
                  <a:gd name="T15" fmla="*/ 0 60000 65536"/>
                  <a:gd name="T16" fmla="*/ 0 60000 65536"/>
                  <a:gd name="T17" fmla="*/ 0 60000 65536"/>
                  <a:gd name="T18" fmla="*/ 0 w 30"/>
                  <a:gd name="T19" fmla="*/ 0 h 33"/>
                  <a:gd name="T20" fmla="*/ 30 w 30"/>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0" h="33">
                    <a:moveTo>
                      <a:pt x="12" y="0"/>
                    </a:moveTo>
                    <a:lnTo>
                      <a:pt x="8" y="2"/>
                    </a:lnTo>
                    <a:lnTo>
                      <a:pt x="0" y="11"/>
                    </a:lnTo>
                    <a:lnTo>
                      <a:pt x="23" y="33"/>
                    </a:lnTo>
                    <a:lnTo>
                      <a:pt x="30" y="26"/>
                    </a:lnTo>
                    <a:lnTo>
                      <a:pt x="12" y="0"/>
                    </a:lnTo>
                    <a:close/>
                  </a:path>
                </a:pathLst>
              </a:custGeom>
              <a:solidFill>
                <a:srgbClr val="000000"/>
              </a:solidFill>
              <a:ln w="9525">
                <a:noFill/>
                <a:round/>
                <a:headEnd/>
                <a:tailEnd/>
              </a:ln>
            </p:spPr>
            <p:txBody>
              <a:bodyPr/>
              <a:lstStyle/>
              <a:p>
                <a:endParaRPr lang="en-US"/>
              </a:p>
            </p:txBody>
          </p:sp>
          <p:sp>
            <p:nvSpPr>
              <p:cNvPr id="208582" name="Freeform 342"/>
              <p:cNvSpPr>
                <a:spLocks/>
              </p:cNvSpPr>
              <p:nvPr/>
            </p:nvSpPr>
            <p:spPr bwMode="auto">
              <a:xfrm>
                <a:off x="2169" y="2067"/>
                <a:ext cx="1" cy="1"/>
              </a:xfrm>
              <a:custGeom>
                <a:avLst/>
                <a:gdLst>
                  <a:gd name="T0" fmla="*/ 0 w 4"/>
                  <a:gd name="T1" fmla="*/ 1 h 2"/>
                  <a:gd name="T2" fmla="*/ 0 w 4"/>
                  <a:gd name="T3" fmla="*/ 1 h 2"/>
                  <a:gd name="T4" fmla="*/ 0 w 4"/>
                  <a:gd name="T5" fmla="*/ 0 h 2"/>
                  <a:gd name="T6" fmla="*/ 0 w 4"/>
                  <a:gd name="T7" fmla="*/ 1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1" y="1"/>
                    </a:lnTo>
                    <a:lnTo>
                      <a:pt x="4" y="0"/>
                    </a:lnTo>
                    <a:lnTo>
                      <a:pt x="0" y="2"/>
                    </a:lnTo>
                    <a:close/>
                  </a:path>
                </a:pathLst>
              </a:custGeom>
              <a:solidFill>
                <a:srgbClr val="000000"/>
              </a:solidFill>
              <a:ln w="9525">
                <a:noFill/>
                <a:round/>
                <a:headEnd/>
                <a:tailEnd/>
              </a:ln>
            </p:spPr>
            <p:txBody>
              <a:bodyPr/>
              <a:lstStyle/>
              <a:p>
                <a:endParaRPr lang="en-US"/>
              </a:p>
            </p:txBody>
          </p:sp>
          <p:sp>
            <p:nvSpPr>
              <p:cNvPr id="208583" name="Freeform 343"/>
              <p:cNvSpPr>
                <a:spLocks/>
              </p:cNvSpPr>
              <p:nvPr/>
            </p:nvSpPr>
            <p:spPr bwMode="auto">
              <a:xfrm>
                <a:off x="2170" y="2065"/>
                <a:ext cx="7" cy="10"/>
              </a:xfrm>
              <a:custGeom>
                <a:avLst/>
                <a:gdLst>
                  <a:gd name="T0" fmla="*/ 0 w 31"/>
                  <a:gd name="T1" fmla="*/ 0 h 38"/>
                  <a:gd name="T2" fmla="*/ 0 w 31"/>
                  <a:gd name="T3" fmla="*/ 0 h 38"/>
                  <a:gd name="T4" fmla="*/ 0 w 31"/>
                  <a:gd name="T5" fmla="*/ 0 h 38"/>
                  <a:gd name="T6" fmla="*/ 0 w 31"/>
                  <a:gd name="T7" fmla="*/ 0 h 38"/>
                  <a:gd name="T8" fmla="*/ 0 w 31"/>
                  <a:gd name="T9" fmla="*/ 0 h 38"/>
                  <a:gd name="T10" fmla="*/ 0 w 31"/>
                  <a:gd name="T11" fmla="*/ 0 h 38"/>
                  <a:gd name="T12" fmla="*/ 0 60000 65536"/>
                  <a:gd name="T13" fmla="*/ 0 60000 65536"/>
                  <a:gd name="T14" fmla="*/ 0 60000 65536"/>
                  <a:gd name="T15" fmla="*/ 0 60000 65536"/>
                  <a:gd name="T16" fmla="*/ 0 60000 65536"/>
                  <a:gd name="T17" fmla="*/ 0 60000 65536"/>
                  <a:gd name="T18" fmla="*/ 0 w 31"/>
                  <a:gd name="T19" fmla="*/ 0 h 38"/>
                  <a:gd name="T20" fmla="*/ 31 w 31"/>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31" h="38">
                    <a:moveTo>
                      <a:pt x="23" y="0"/>
                    </a:moveTo>
                    <a:lnTo>
                      <a:pt x="16" y="1"/>
                    </a:lnTo>
                    <a:lnTo>
                      <a:pt x="0" y="10"/>
                    </a:lnTo>
                    <a:lnTo>
                      <a:pt x="15" y="38"/>
                    </a:lnTo>
                    <a:lnTo>
                      <a:pt x="31" y="30"/>
                    </a:lnTo>
                    <a:lnTo>
                      <a:pt x="23" y="0"/>
                    </a:lnTo>
                    <a:close/>
                  </a:path>
                </a:pathLst>
              </a:custGeom>
              <a:solidFill>
                <a:srgbClr val="000000"/>
              </a:solidFill>
              <a:ln w="9525">
                <a:noFill/>
                <a:round/>
                <a:headEnd/>
                <a:tailEnd/>
              </a:ln>
            </p:spPr>
            <p:txBody>
              <a:bodyPr/>
              <a:lstStyle/>
              <a:p>
                <a:endParaRPr lang="en-US"/>
              </a:p>
            </p:txBody>
          </p:sp>
          <p:sp>
            <p:nvSpPr>
              <p:cNvPr id="208584" name="Freeform 344"/>
              <p:cNvSpPr>
                <a:spLocks/>
              </p:cNvSpPr>
              <p:nvPr/>
            </p:nvSpPr>
            <p:spPr bwMode="auto">
              <a:xfrm>
                <a:off x="2174" y="2065"/>
                <a:ext cx="2" cy="1"/>
              </a:xfrm>
              <a:custGeom>
                <a:avLst/>
                <a:gdLst>
                  <a:gd name="T0" fmla="*/ 0 w 7"/>
                  <a:gd name="T1" fmla="*/ 1 h 1"/>
                  <a:gd name="T2" fmla="*/ 0 w 7"/>
                  <a:gd name="T3" fmla="*/ 0 h 1"/>
                  <a:gd name="T4" fmla="*/ 0 w 7"/>
                  <a:gd name="T5" fmla="*/ 0 h 1"/>
                  <a:gd name="T6" fmla="*/ 0 w 7"/>
                  <a:gd name="T7" fmla="*/ 1 h 1"/>
                  <a:gd name="T8" fmla="*/ 0 60000 65536"/>
                  <a:gd name="T9" fmla="*/ 0 60000 65536"/>
                  <a:gd name="T10" fmla="*/ 0 60000 65536"/>
                  <a:gd name="T11" fmla="*/ 0 60000 65536"/>
                  <a:gd name="T12" fmla="*/ 0 w 7"/>
                  <a:gd name="T13" fmla="*/ 0 h 1"/>
                  <a:gd name="T14" fmla="*/ 7 w 7"/>
                  <a:gd name="T15" fmla="*/ 1 h 1"/>
                </a:gdLst>
                <a:ahLst/>
                <a:cxnLst>
                  <a:cxn ang="T8">
                    <a:pos x="T0" y="T1"/>
                  </a:cxn>
                  <a:cxn ang="T9">
                    <a:pos x="T2" y="T3"/>
                  </a:cxn>
                  <a:cxn ang="T10">
                    <a:pos x="T4" y="T5"/>
                  </a:cxn>
                  <a:cxn ang="T11">
                    <a:pos x="T6" y="T7"/>
                  </a:cxn>
                </a:cxnLst>
                <a:rect l="T12" t="T13" r="T14" b="T15"/>
                <a:pathLst>
                  <a:path w="7" h="1">
                    <a:moveTo>
                      <a:pt x="0" y="1"/>
                    </a:moveTo>
                    <a:lnTo>
                      <a:pt x="4" y="0"/>
                    </a:lnTo>
                    <a:lnTo>
                      <a:pt x="7" y="0"/>
                    </a:lnTo>
                    <a:lnTo>
                      <a:pt x="0" y="1"/>
                    </a:lnTo>
                    <a:close/>
                  </a:path>
                </a:pathLst>
              </a:custGeom>
              <a:solidFill>
                <a:srgbClr val="000000"/>
              </a:solidFill>
              <a:ln w="9525">
                <a:noFill/>
                <a:round/>
                <a:headEnd/>
                <a:tailEnd/>
              </a:ln>
            </p:spPr>
            <p:txBody>
              <a:bodyPr/>
              <a:lstStyle/>
              <a:p>
                <a:endParaRPr lang="en-US"/>
              </a:p>
            </p:txBody>
          </p:sp>
          <p:sp>
            <p:nvSpPr>
              <p:cNvPr id="208585" name="Freeform 345"/>
              <p:cNvSpPr>
                <a:spLocks/>
              </p:cNvSpPr>
              <p:nvPr/>
            </p:nvSpPr>
            <p:spPr bwMode="auto">
              <a:xfrm>
                <a:off x="2176" y="2065"/>
                <a:ext cx="3" cy="8"/>
              </a:xfrm>
              <a:custGeom>
                <a:avLst/>
                <a:gdLst>
                  <a:gd name="T0" fmla="*/ 0 w 15"/>
                  <a:gd name="T1" fmla="*/ 0 h 32"/>
                  <a:gd name="T2" fmla="*/ 0 w 15"/>
                  <a:gd name="T3" fmla="*/ 0 h 32"/>
                  <a:gd name="T4" fmla="*/ 0 w 15"/>
                  <a:gd name="T5" fmla="*/ 0 h 32"/>
                  <a:gd name="T6" fmla="*/ 0 w 15"/>
                  <a:gd name="T7" fmla="*/ 0 h 32"/>
                  <a:gd name="T8" fmla="*/ 0 w 15"/>
                  <a:gd name="T9" fmla="*/ 0 h 32"/>
                  <a:gd name="T10" fmla="*/ 0 w 15"/>
                  <a:gd name="T11" fmla="*/ 0 h 32"/>
                  <a:gd name="T12" fmla="*/ 0 60000 65536"/>
                  <a:gd name="T13" fmla="*/ 0 60000 65536"/>
                  <a:gd name="T14" fmla="*/ 0 60000 65536"/>
                  <a:gd name="T15" fmla="*/ 0 60000 65536"/>
                  <a:gd name="T16" fmla="*/ 0 60000 65536"/>
                  <a:gd name="T17" fmla="*/ 0 60000 65536"/>
                  <a:gd name="T18" fmla="*/ 0 w 15"/>
                  <a:gd name="T19" fmla="*/ 0 h 32"/>
                  <a:gd name="T20" fmla="*/ 15 w 15"/>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15" h="32">
                    <a:moveTo>
                      <a:pt x="15" y="30"/>
                    </a:moveTo>
                    <a:lnTo>
                      <a:pt x="8" y="0"/>
                    </a:lnTo>
                    <a:lnTo>
                      <a:pt x="0" y="0"/>
                    </a:lnTo>
                    <a:lnTo>
                      <a:pt x="0" y="32"/>
                    </a:lnTo>
                    <a:lnTo>
                      <a:pt x="8" y="32"/>
                    </a:lnTo>
                    <a:lnTo>
                      <a:pt x="15" y="30"/>
                    </a:lnTo>
                    <a:close/>
                  </a:path>
                </a:pathLst>
              </a:custGeom>
              <a:solidFill>
                <a:srgbClr val="000000"/>
              </a:solidFill>
              <a:ln w="9525">
                <a:noFill/>
                <a:round/>
                <a:headEnd/>
                <a:tailEnd/>
              </a:ln>
            </p:spPr>
            <p:txBody>
              <a:bodyPr/>
              <a:lstStyle/>
              <a:p>
                <a:endParaRPr lang="en-US"/>
              </a:p>
            </p:txBody>
          </p:sp>
          <p:sp>
            <p:nvSpPr>
              <p:cNvPr id="208586" name="Freeform 346"/>
              <p:cNvSpPr>
                <a:spLocks/>
              </p:cNvSpPr>
              <p:nvPr/>
            </p:nvSpPr>
            <p:spPr bwMode="auto">
              <a:xfrm>
                <a:off x="2177" y="2072"/>
                <a:ext cx="2" cy="1"/>
              </a:xfrm>
              <a:custGeom>
                <a:avLst/>
                <a:gdLst>
                  <a:gd name="T0" fmla="*/ 0 w 7"/>
                  <a:gd name="T1" fmla="*/ 0 h 2"/>
                  <a:gd name="T2" fmla="*/ 0 w 7"/>
                  <a:gd name="T3" fmla="*/ 1 h 2"/>
                  <a:gd name="T4" fmla="*/ 0 w 7"/>
                  <a:gd name="T5" fmla="*/ 1 h 2"/>
                  <a:gd name="T6" fmla="*/ 0 w 7"/>
                  <a:gd name="T7" fmla="*/ 0 h 2"/>
                  <a:gd name="T8" fmla="*/ 0 60000 65536"/>
                  <a:gd name="T9" fmla="*/ 0 60000 65536"/>
                  <a:gd name="T10" fmla="*/ 0 60000 65536"/>
                  <a:gd name="T11" fmla="*/ 0 60000 65536"/>
                  <a:gd name="T12" fmla="*/ 0 w 7"/>
                  <a:gd name="T13" fmla="*/ 0 h 2"/>
                  <a:gd name="T14" fmla="*/ 7 w 7"/>
                  <a:gd name="T15" fmla="*/ 2 h 2"/>
                </a:gdLst>
                <a:ahLst/>
                <a:cxnLst>
                  <a:cxn ang="T8">
                    <a:pos x="T0" y="T1"/>
                  </a:cxn>
                  <a:cxn ang="T9">
                    <a:pos x="T2" y="T3"/>
                  </a:cxn>
                  <a:cxn ang="T10">
                    <a:pos x="T4" y="T5"/>
                  </a:cxn>
                  <a:cxn ang="T11">
                    <a:pos x="T6" y="T7"/>
                  </a:cxn>
                </a:cxnLst>
                <a:rect l="T12" t="T13" r="T14" b="T15"/>
                <a:pathLst>
                  <a:path w="7" h="2">
                    <a:moveTo>
                      <a:pt x="7" y="0"/>
                    </a:moveTo>
                    <a:lnTo>
                      <a:pt x="3" y="2"/>
                    </a:lnTo>
                    <a:lnTo>
                      <a:pt x="0" y="2"/>
                    </a:lnTo>
                    <a:lnTo>
                      <a:pt x="7" y="0"/>
                    </a:lnTo>
                    <a:close/>
                  </a:path>
                </a:pathLst>
              </a:custGeom>
              <a:solidFill>
                <a:srgbClr val="000000"/>
              </a:solidFill>
              <a:ln w="9525">
                <a:noFill/>
                <a:round/>
                <a:headEnd/>
                <a:tailEnd/>
              </a:ln>
            </p:spPr>
            <p:txBody>
              <a:bodyPr/>
              <a:lstStyle/>
              <a:p>
                <a:endParaRPr lang="en-US"/>
              </a:p>
            </p:txBody>
          </p:sp>
          <p:sp>
            <p:nvSpPr>
              <p:cNvPr id="208587" name="Freeform 347"/>
              <p:cNvSpPr>
                <a:spLocks/>
              </p:cNvSpPr>
              <p:nvPr/>
            </p:nvSpPr>
            <p:spPr bwMode="auto">
              <a:xfrm>
                <a:off x="2176" y="2063"/>
                <a:ext cx="8" cy="9"/>
              </a:xfrm>
              <a:custGeom>
                <a:avLst/>
                <a:gdLst>
                  <a:gd name="T0" fmla="*/ 0 w 33"/>
                  <a:gd name="T1" fmla="*/ 0 h 36"/>
                  <a:gd name="T2" fmla="*/ 0 w 33"/>
                  <a:gd name="T3" fmla="*/ 0 h 36"/>
                  <a:gd name="T4" fmla="*/ 0 w 33"/>
                  <a:gd name="T5" fmla="*/ 0 h 36"/>
                  <a:gd name="T6" fmla="*/ 0 w 33"/>
                  <a:gd name="T7" fmla="*/ 0 h 36"/>
                  <a:gd name="T8" fmla="*/ 0 w 33"/>
                  <a:gd name="T9" fmla="*/ 0 h 36"/>
                  <a:gd name="T10" fmla="*/ 0 w 33"/>
                  <a:gd name="T11" fmla="*/ 0 h 36"/>
                  <a:gd name="T12" fmla="*/ 0 60000 65536"/>
                  <a:gd name="T13" fmla="*/ 0 60000 65536"/>
                  <a:gd name="T14" fmla="*/ 0 60000 65536"/>
                  <a:gd name="T15" fmla="*/ 0 60000 65536"/>
                  <a:gd name="T16" fmla="*/ 0 60000 65536"/>
                  <a:gd name="T17" fmla="*/ 0 60000 65536"/>
                  <a:gd name="T18" fmla="*/ 0 w 33"/>
                  <a:gd name="T19" fmla="*/ 0 h 36"/>
                  <a:gd name="T20" fmla="*/ 33 w 33"/>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3" h="36">
                    <a:moveTo>
                      <a:pt x="33" y="26"/>
                    </a:moveTo>
                    <a:lnTo>
                      <a:pt x="16" y="0"/>
                    </a:lnTo>
                    <a:lnTo>
                      <a:pt x="0" y="7"/>
                    </a:lnTo>
                    <a:lnTo>
                      <a:pt x="13" y="36"/>
                    </a:lnTo>
                    <a:lnTo>
                      <a:pt x="29" y="28"/>
                    </a:lnTo>
                    <a:lnTo>
                      <a:pt x="33" y="26"/>
                    </a:lnTo>
                    <a:close/>
                  </a:path>
                </a:pathLst>
              </a:custGeom>
              <a:solidFill>
                <a:srgbClr val="000000"/>
              </a:solidFill>
              <a:ln w="9525">
                <a:noFill/>
                <a:round/>
                <a:headEnd/>
                <a:tailEnd/>
              </a:ln>
            </p:spPr>
            <p:txBody>
              <a:bodyPr/>
              <a:lstStyle/>
              <a:p>
                <a:endParaRPr lang="en-US"/>
              </a:p>
            </p:txBody>
          </p:sp>
          <p:sp>
            <p:nvSpPr>
              <p:cNvPr id="208588" name="Freeform 348"/>
              <p:cNvSpPr>
                <a:spLocks/>
              </p:cNvSpPr>
              <p:nvPr/>
            </p:nvSpPr>
            <p:spPr bwMode="auto">
              <a:xfrm>
                <a:off x="2183" y="2070"/>
                <a:ext cx="1" cy="1"/>
              </a:xfrm>
              <a:custGeom>
                <a:avLst/>
                <a:gdLst>
                  <a:gd name="T0" fmla="*/ 0 w 4"/>
                  <a:gd name="T1" fmla="*/ 0 h 2"/>
                  <a:gd name="T2" fmla="*/ 0 w 4"/>
                  <a:gd name="T3" fmla="*/ 1 h 2"/>
                  <a:gd name="T4" fmla="*/ 0 w 4"/>
                  <a:gd name="T5" fmla="*/ 1 h 2"/>
                  <a:gd name="T6" fmla="*/ 0 w 4"/>
                  <a:gd name="T7" fmla="*/ 0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4" y="0"/>
                    </a:moveTo>
                    <a:lnTo>
                      <a:pt x="3" y="1"/>
                    </a:lnTo>
                    <a:lnTo>
                      <a:pt x="0" y="2"/>
                    </a:lnTo>
                    <a:lnTo>
                      <a:pt x="4" y="0"/>
                    </a:lnTo>
                    <a:close/>
                  </a:path>
                </a:pathLst>
              </a:custGeom>
              <a:solidFill>
                <a:srgbClr val="000000"/>
              </a:solidFill>
              <a:ln w="9525">
                <a:noFill/>
                <a:round/>
                <a:headEnd/>
                <a:tailEnd/>
              </a:ln>
            </p:spPr>
            <p:txBody>
              <a:bodyPr/>
              <a:lstStyle/>
              <a:p>
                <a:endParaRPr lang="en-US"/>
              </a:p>
            </p:txBody>
          </p:sp>
          <p:sp>
            <p:nvSpPr>
              <p:cNvPr id="208589" name="Freeform 349"/>
              <p:cNvSpPr>
                <a:spLocks/>
              </p:cNvSpPr>
              <p:nvPr/>
            </p:nvSpPr>
            <p:spPr bwMode="auto">
              <a:xfrm>
                <a:off x="2179" y="2061"/>
                <a:ext cx="7" cy="9"/>
              </a:xfrm>
              <a:custGeom>
                <a:avLst/>
                <a:gdLst>
                  <a:gd name="T0" fmla="*/ 0 w 30"/>
                  <a:gd name="T1" fmla="*/ 0 h 36"/>
                  <a:gd name="T2" fmla="*/ 0 w 30"/>
                  <a:gd name="T3" fmla="*/ 0 h 36"/>
                  <a:gd name="T4" fmla="*/ 0 w 30"/>
                  <a:gd name="T5" fmla="*/ 0 h 36"/>
                  <a:gd name="T6" fmla="*/ 0 w 30"/>
                  <a:gd name="T7" fmla="*/ 0 h 36"/>
                  <a:gd name="T8" fmla="*/ 0 w 30"/>
                  <a:gd name="T9" fmla="*/ 0 h 36"/>
                  <a:gd name="T10" fmla="*/ 0 w 30"/>
                  <a:gd name="T11" fmla="*/ 0 h 36"/>
                  <a:gd name="T12" fmla="*/ 0 60000 65536"/>
                  <a:gd name="T13" fmla="*/ 0 60000 65536"/>
                  <a:gd name="T14" fmla="*/ 0 60000 65536"/>
                  <a:gd name="T15" fmla="*/ 0 60000 65536"/>
                  <a:gd name="T16" fmla="*/ 0 60000 65536"/>
                  <a:gd name="T17" fmla="*/ 0 60000 65536"/>
                  <a:gd name="T18" fmla="*/ 0 w 30"/>
                  <a:gd name="T19" fmla="*/ 0 h 36"/>
                  <a:gd name="T20" fmla="*/ 30 w 30"/>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0" h="36">
                    <a:moveTo>
                      <a:pt x="19" y="0"/>
                    </a:moveTo>
                    <a:lnTo>
                      <a:pt x="8" y="5"/>
                    </a:lnTo>
                    <a:lnTo>
                      <a:pt x="0" y="12"/>
                    </a:lnTo>
                    <a:lnTo>
                      <a:pt x="22" y="36"/>
                    </a:lnTo>
                    <a:lnTo>
                      <a:pt x="30" y="27"/>
                    </a:lnTo>
                    <a:lnTo>
                      <a:pt x="19" y="0"/>
                    </a:lnTo>
                    <a:close/>
                  </a:path>
                </a:pathLst>
              </a:custGeom>
              <a:solidFill>
                <a:srgbClr val="000000"/>
              </a:solidFill>
              <a:ln w="9525">
                <a:noFill/>
                <a:round/>
                <a:headEnd/>
                <a:tailEnd/>
              </a:ln>
            </p:spPr>
            <p:txBody>
              <a:bodyPr/>
              <a:lstStyle/>
              <a:p>
                <a:endParaRPr lang="en-US"/>
              </a:p>
            </p:txBody>
          </p:sp>
          <p:sp>
            <p:nvSpPr>
              <p:cNvPr id="208590" name="Freeform 350"/>
              <p:cNvSpPr>
                <a:spLocks/>
              </p:cNvSpPr>
              <p:nvPr/>
            </p:nvSpPr>
            <p:spPr bwMode="auto">
              <a:xfrm>
                <a:off x="2181" y="2061"/>
                <a:ext cx="3" cy="1"/>
              </a:xfrm>
              <a:custGeom>
                <a:avLst/>
                <a:gdLst>
                  <a:gd name="T0" fmla="*/ 0 w 11"/>
                  <a:gd name="T1" fmla="*/ 0 h 5"/>
                  <a:gd name="T2" fmla="*/ 0 w 11"/>
                  <a:gd name="T3" fmla="*/ 0 h 5"/>
                  <a:gd name="T4" fmla="*/ 0 w 11"/>
                  <a:gd name="T5" fmla="*/ 0 h 5"/>
                  <a:gd name="T6" fmla="*/ 0 w 11"/>
                  <a:gd name="T7" fmla="*/ 0 h 5"/>
                  <a:gd name="T8" fmla="*/ 0 60000 65536"/>
                  <a:gd name="T9" fmla="*/ 0 60000 65536"/>
                  <a:gd name="T10" fmla="*/ 0 60000 65536"/>
                  <a:gd name="T11" fmla="*/ 0 60000 65536"/>
                  <a:gd name="T12" fmla="*/ 0 w 11"/>
                  <a:gd name="T13" fmla="*/ 0 h 5"/>
                  <a:gd name="T14" fmla="*/ 11 w 11"/>
                  <a:gd name="T15" fmla="*/ 5 h 5"/>
                </a:gdLst>
                <a:ahLst/>
                <a:cxnLst>
                  <a:cxn ang="T8">
                    <a:pos x="T0" y="T1"/>
                  </a:cxn>
                  <a:cxn ang="T9">
                    <a:pos x="T2" y="T3"/>
                  </a:cxn>
                  <a:cxn ang="T10">
                    <a:pos x="T4" y="T5"/>
                  </a:cxn>
                  <a:cxn ang="T11">
                    <a:pos x="T6" y="T7"/>
                  </a:cxn>
                </a:cxnLst>
                <a:rect l="T12" t="T13" r="T14" b="T15"/>
                <a:pathLst>
                  <a:path w="11" h="5">
                    <a:moveTo>
                      <a:pt x="0" y="5"/>
                    </a:moveTo>
                    <a:lnTo>
                      <a:pt x="4" y="0"/>
                    </a:lnTo>
                    <a:lnTo>
                      <a:pt x="11" y="0"/>
                    </a:lnTo>
                    <a:lnTo>
                      <a:pt x="0" y="5"/>
                    </a:lnTo>
                    <a:close/>
                  </a:path>
                </a:pathLst>
              </a:custGeom>
              <a:solidFill>
                <a:srgbClr val="000000"/>
              </a:solidFill>
              <a:ln w="9525">
                <a:noFill/>
                <a:round/>
                <a:headEnd/>
                <a:tailEnd/>
              </a:ln>
            </p:spPr>
            <p:txBody>
              <a:bodyPr/>
              <a:lstStyle/>
              <a:p>
                <a:endParaRPr lang="en-US"/>
              </a:p>
            </p:txBody>
          </p:sp>
          <p:sp>
            <p:nvSpPr>
              <p:cNvPr id="208591" name="Freeform 351"/>
              <p:cNvSpPr>
                <a:spLocks/>
              </p:cNvSpPr>
              <p:nvPr/>
            </p:nvSpPr>
            <p:spPr bwMode="auto">
              <a:xfrm>
                <a:off x="2184" y="2061"/>
                <a:ext cx="3" cy="8"/>
              </a:xfrm>
              <a:custGeom>
                <a:avLst/>
                <a:gdLst>
                  <a:gd name="T0" fmla="*/ 0 w 15"/>
                  <a:gd name="T1" fmla="*/ 0 h 32"/>
                  <a:gd name="T2" fmla="*/ 0 w 15"/>
                  <a:gd name="T3" fmla="*/ 0 h 32"/>
                  <a:gd name="T4" fmla="*/ 0 w 15"/>
                  <a:gd name="T5" fmla="*/ 0 h 32"/>
                  <a:gd name="T6" fmla="*/ 0 w 15"/>
                  <a:gd name="T7" fmla="*/ 0 h 32"/>
                  <a:gd name="T8" fmla="*/ 0 w 15"/>
                  <a:gd name="T9" fmla="*/ 0 h 32"/>
                  <a:gd name="T10" fmla="*/ 0 w 15"/>
                  <a:gd name="T11" fmla="*/ 0 h 32"/>
                  <a:gd name="T12" fmla="*/ 0 60000 65536"/>
                  <a:gd name="T13" fmla="*/ 0 60000 65536"/>
                  <a:gd name="T14" fmla="*/ 0 60000 65536"/>
                  <a:gd name="T15" fmla="*/ 0 60000 65536"/>
                  <a:gd name="T16" fmla="*/ 0 60000 65536"/>
                  <a:gd name="T17" fmla="*/ 0 60000 65536"/>
                  <a:gd name="T18" fmla="*/ 0 w 15"/>
                  <a:gd name="T19" fmla="*/ 0 h 32"/>
                  <a:gd name="T20" fmla="*/ 15 w 15"/>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15" h="32">
                    <a:moveTo>
                      <a:pt x="15" y="30"/>
                    </a:moveTo>
                    <a:lnTo>
                      <a:pt x="8" y="0"/>
                    </a:lnTo>
                    <a:lnTo>
                      <a:pt x="0" y="0"/>
                    </a:lnTo>
                    <a:lnTo>
                      <a:pt x="0" y="32"/>
                    </a:lnTo>
                    <a:lnTo>
                      <a:pt x="8" y="32"/>
                    </a:lnTo>
                    <a:lnTo>
                      <a:pt x="15" y="30"/>
                    </a:lnTo>
                    <a:close/>
                  </a:path>
                </a:pathLst>
              </a:custGeom>
              <a:solidFill>
                <a:srgbClr val="000000"/>
              </a:solidFill>
              <a:ln w="9525">
                <a:noFill/>
                <a:round/>
                <a:headEnd/>
                <a:tailEnd/>
              </a:ln>
            </p:spPr>
            <p:txBody>
              <a:bodyPr/>
              <a:lstStyle/>
              <a:p>
                <a:endParaRPr lang="en-US"/>
              </a:p>
            </p:txBody>
          </p:sp>
          <p:sp>
            <p:nvSpPr>
              <p:cNvPr id="208592" name="Freeform 352"/>
              <p:cNvSpPr>
                <a:spLocks/>
              </p:cNvSpPr>
              <p:nvPr/>
            </p:nvSpPr>
            <p:spPr bwMode="auto">
              <a:xfrm>
                <a:off x="2185" y="2068"/>
                <a:ext cx="2" cy="1"/>
              </a:xfrm>
              <a:custGeom>
                <a:avLst/>
                <a:gdLst>
                  <a:gd name="T0" fmla="*/ 0 w 7"/>
                  <a:gd name="T1" fmla="*/ 0 h 2"/>
                  <a:gd name="T2" fmla="*/ 0 w 7"/>
                  <a:gd name="T3" fmla="*/ 1 h 2"/>
                  <a:gd name="T4" fmla="*/ 0 w 7"/>
                  <a:gd name="T5" fmla="*/ 1 h 2"/>
                  <a:gd name="T6" fmla="*/ 0 w 7"/>
                  <a:gd name="T7" fmla="*/ 0 h 2"/>
                  <a:gd name="T8" fmla="*/ 0 60000 65536"/>
                  <a:gd name="T9" fmla="*/ 0 60000 65536"/>
                  <a:gd name="T10" fmla="*/ 0 60000 65536"/>
                  <a:gd name="T11" fmla="*/ 0 60000 65536"/>
                  <a:gd name="T12" fmla="*/ 0 w 7"/>
                  <a:gd name="T13" fmla="*/ 0 h 2"/>
                  <a:gd name="T14" fmla="*/ 7 w 7"/>
                  <a:gd name="T15" fmla="*/ 2 h 2"/>
                </a:gdLst>
                <a:ahLst/>
                <a:cxnLst>
                  <a:cxn ang="T8">
                    <a:pos x="T0" y="T1"/>
                  </a:cxn>
                  <a:cxn ang="T9">
                    <a:pos x="T2" y="T3"/>
                  </a:cxn>
                  <a:cxn ang="T10">
                    <a:pos x="T4" y="T5"/>
                  </a:cxn>
                  <a:cxn ang="T11">
                    <a:pos x="T6" y="T7"/>
                  </a:cxn>
                </a:cxnLst>
                <a:rect l="T12" t="T13" r="T14" b="T15"/>
                <a:pathLst>
                  <a:path w="7" h="2">
                    <a:moveTo>
                      <a:pt x="7" y="0"/>
                    </a:moveTo>
                    <a:lnTo>
                      <a:pt x="3" y="2"/>
                    </a:lnTo>
                    <a:lnTo>
                      <a:pt x="0" y="2"/>
                    </a:lnTo>
                    <a:lnTo>
                      <a:pt x="7" y="0"/>
                    </a:lnTo>
                    <a:close/>
                  </a:path>
                </a:pathLst>
              </a:custGeom>
              <a:solidFill>
                <a:srgbClr val="000000"/>
              </a:solidFill>
              <a:ln w="9525">
                <a:noFill/>
                <a:round/>
                <a:headEnd/>
                <a:tailEnd/>
              </a:ln>
            </p:spPr>
            <p:txBody>
              <a:bodyPr/>
              <a:lstStyle/>
              <a:p>
                <a:endParaRPr lang="en-US"/>
              </a:p>
            </p:txBody>
          </p:sp>
          <p:sp>
            <p:nvSpPr>
              <p:cNvPr id="208593" name="Freeform 353"/>
              <p:cNvSpPr>
                <a:spLocks/>
              </p:cNvSpPr>
              <p:nvPr/>
            </p:nvSpPr>
            <p:spPr bwMode="auto">
              <a:xfrm>
                <a:off x="2184" y="2061"/>
                <a:ext cx="4" cy="7"/>
              </a:xfrm>
              <a:custGeom>
                <a:avLst/>
                <a:gdLst>
                  <a:gd name="T0" fmla="*/ 0 w 17"/>
                  <a:gd name="T1" fmla="*/ 0 h 30"/>
                  <a:gd name="T2" fmla="*/ 0 w 17"/>
                  <a:gd name="T3" fmla="*/ 0 h 30"/>
                  <a:gd name="T4" fmla="*/ 0 w 17"/>
                  <a:gd name="T5" fmla="*/ 0 h 30"/>
                  <a:gd name="T6" fmla="*/ 0 w 17"/>
                  <a:gd name="T7" fmla="*/ 0 h 30"/>
                  <a:gd name="T8" fmla="*/ 0 w 17"/>
                  <a:gd name="T9" fmla="*/ 0 h 30"/>
                  <a:gd name="T10" fmla="*/ 0 60000 65536"/>
                  <a:gd name="T11" fmla="*/ 0 60000 65536"/>
                  <a:gd name="T12" fmla="*/ 0 60000 65536"/>
                  <a:gd name="T13" fmla="*/ 0 60000 65536"/>
                  <a:gd name="T14" fmla="*/ 0 60000 65536"/>
                  <a:gd name="T15" fmla="*/ 0 w 17"/>
                  <a:gd name="T16" fmla="*/ 0 h 30"/>
                  <a:gd name="T17" fmla="*/ 17 w 17"/>
                  <a:gd name="T18" fmla="*/ 30 h 30"/>
                </a:gdLst>
                <a:ahLst/>
                <a:cxnLst>
                  <a:cxn ang="T10">
                    <a:pos x="T0" y="T1"/>
                  </a:cxn>
                  <a:cxn ang="T11">
                    <a:pos x="T2" y="T3"/>
                  </a:cxn>
                  <a:cxn ang="T12">
                    <a:pos x="T4" y="T5"/>
                  </a:cxn>
                  <a:cxn ang="T13">
                    <a:pos x="T6" y="T7"/>
                  </a:cxn>
                  <a:cxn ang="T14">
                    <a:pos x="T8" y="T9"/>
                  </a:cxn>
                </a:cxnLst>
                <a:rect l="T15" t="T16" r="T17" b="T18"/>
                <a:pathLst>
                  <a:path w="17" h="30">
                    <a:moveTo>
                      <a:pt x="3" y="0"/>
                    </a:moveTo>
                    <a:lnTo>
                      <a:pt x="17" y="28"/>
                    </a:lnTo>
                    <a:lnTo>
                      <a:pt x="13" y="30"/>
                    </a:lnTo>
                    <a:lnTo>
                      <a:pt x="0" y="1"/>
                    </a:lnTo>
                    <a:lnTo>
                      <a:pt x="3" y="0"/>
                    </a:lnTo>
                    <a:close/>
                  </a:path>
                </a:pathLst>
              </a:custGeom>
              <a:solidFill>
                <a:srgbClr val="000000"/>
              </a:solidFill>
              <a:ln w="9525">
                <a:noFill/>
                <a:round/>
                <a:headEnd/>
                <a:tailEnd/>
              </a:ln>
            </p:spPr>
            <p:txBody>
              <a:bodyPr/>
              <a:lstStyle/>
              <a:p>
                <a:endParaRPr lang="en-US"/>
              </a:p>
            </p:txBody>
          </p:sp>
          <p:sp>
            <p:nvSpPr>
              <p:cNvPr id="208594" name="Freeform 354"/>
              <p:cNvSpPr>
                <a:spLocks/>
              </p:cNvSpPr>
              <p:nvPr/>
            </p:nvSpPr>
            <p:spPr bwMode="auto">
              <a:xfrm>
                <a:off x="2208" y="2049"/>
                <a:ext cx="4" cy="8"/>
              </a:xfrm>
              <a:custGeom>
                <a:avLst/>
                <a:gdLst>
                  <a:gd name="T0" fmla="*/ 0 w 19"/>
                  <a:gd name="T1" fmla="*/ 0 h 32"/>
                  <a:gd name="T2" fmla="*/ 0 w 19"/>
                  <a:gd name="T3" fmla="*/ 0 h 32"/>
                  <a:gd name="T4" fmla="*/ 0 w 19"/>
                  <a:gd name="T5" fmla="*/ 0 h 32"/>
                  <a:gd name="T6" fmla="*/ 0 w 19"/>
                  <a:gd name="T7" fmla="*/ 0 h 32"/>
                  <a:gd name="T8" fmla="*/ 0 w 19"/>
                  <a:gd name="T9" fmla="*/ 0 h 32"/>
                  <a:gd name="T10" fmla="*/ 0 w 19"/>
                  <a:gd name="T11" fmla="*/ 0 h 32"/>
                  <a:gd name="T12" fmla="*/ 0 60000 65536"/>
                  <a:gd name="T13" fmla="*/ 0 60000 65536"/>
                  <a:gd name="T14" fmla="*/ 0 60000 65536"/>
                  <a:gd name="T15" fmla="*/ 0 60000 65536"/>
                  <a:gd name="T16" fmla="*/ 0 60000 65536"/>
                  <a:gd name="T17" fmla="*/ 0 60000 65536"/>
                  <a:gd name="T18" fmla="*/ 0 w 19"/>
                  <a:gd name="T19" fmla="*/ 0 h 32"/>
                  <a:gd name="T20" fmla="*/ 19 w 19"/>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19" h="32">
                    <a:moveTo>
                      <a:pt x="19" y="27"/>
                    </a:moveTo>
                    <a:lnTo>
                      <a:pt x="8" y="0"/>
                    </a:lnTo>
                    <a:lnTo>
                      <a:pt x="0" y="0"/>
                    </a:lnTo>
                    <a:lnTo>
                      <a:pt x="0" y="32"/>
                    </a:lnTo>
                    <a:lnTo>
                      <a:pt x="8" y="32"/>
                    </a:lnTo>
                    <a:lnTo>
                      <a:pt x="19" y="27"/>
                    </a:lnTo>
                    <a:close/>
                  </a:path>
                </a:pathLst>
              </a:custGeom>
              <a:solidFill>
                <a:srgbClr val="000000"/>
              </a:solidFill>
              <a:ln w="9525">
                <a:noFill/>
                <a:round/>
                <a:headEnd/>
                <a:tailEnd/>
              </a:ln>
            </p:spPr>
            <p:txBody>
              <a:bodyPr/>
              <a:lstStyle/>
              <a:p>
                <a:endParaRPr lang="en-US"/>
              </a:p>
            </p:txBody>
          </p:sp>
          <p:sp>
            <p:nvSpPr>
              <p:cNvPr id="208595" name="Freeform 355"/>
              <p:cNvSpPr>
                <a:spLocks/>
              </p:cNvSpPr>
              <p:nvPr/>
            </p:nvSpPr>
            <p:spPr bwMode="auto">
              <a:xfrm>
                <a:off x="2209" y="2056"/>
                <a:ext cx="3" cy="1"/>
              </a:xfrm>
              <a:custGeom>
                <a:avLst/>
                <a:gdLst>
                  <a:gd name="T0" fmla="*/ 0 w 11"/>
                  <a:gd name="T1" fmla="*/ 0 h 5"/>
                  <a:gd name="T2" fmla="*/ 0 w 11"/>
                  <a:gd name="T3" fmla="*/ 0 h 5"/>
                  <a:gd name="T4" fmla="*/ 0 w 11"/>
                  <a:gd name="T5" fmla="*/ 0 h 5"/>
                  <a:gd name="T6" fmla="*/ 0 w 11"/>
                  <a:gd name="T7" fmla="*/ 0 h 5"/>
                  <a:gd name="T8" fmla="*/ 0 60000 65536"/>
                  <a:gd name="T9" fmla="*/ 0 60000 65536"/>
                  <a:gd name="T10" fmla="*/ 0 60000 65536"/>
                  <a:gd name="T11" fmla="*/ 0 60000 65536"/>
                  <a:gd name="T12" fmla="*/ 0 w 11"/>
                  <a:gd name="T13" fmla="*/ 0 h 5"/>
                  <a:gd name="T14" fmla="*/ 11 w 11"/>
                  <a:gd name="T15" fmla="*/ 5 h 5"/>
                </a:gdLst>
                <a:ahLst/>
                <a:cxnLst>
                  <a:cxn ang="T8">
                    <a:pos x="T0" y="T1"/>
                  </a:cxn>
                  <a:cxn ang="T9">
                    <a:pos x="T2" y="T3"/>
                  </a:cxn>
                  <a:cxn ang="T10">
                    <a:pos x="T4" y="T5"/>
                  </a:cxn>
                  <a:cxn ang="T11">
                    <a:pos x="T6" y="T7"/>
                  </a:cxn>
                </a:cxnLst>
                <a:rect l="T12" t="T13" r="T14" b="T15"/>
                <a:pathLst>
                  <a:path w="11" h="5">
                    <a:moveTo>
                      <a:pt x="11" y="0"/>
                    </a:moveTo>
                    <a:lnTo>
                      <a:pt x="7" y="5"/>
                    </a:lnTo>
                    <a:lnTo>
                      <a:pt x="0" y="5"/>
                    </a:lnTo>
                    <a:lnTo>
                      <a:pt x="11" y="0"/>
                    </a:lnTo>
                    <a:close/>
                  </a:path>
                </a:pathLst>
              </a:custGeom>
              <a:solidFill>
                <a:srgbClr val="000000"/>
              </a:solidFill>
              <a:ln w="9525">
                <a:noFill/>
                <a:round/>
                <a:headEnd/>
                <a:tailEnd/>
              </a:ln>
            </p:spPr>
            <p:txBody>
              <a:bodyPr/>
              <a:lstStyle/>
              <a:p>
                <a:endParaRPr lang="en-US"/>
              </a:p>
            </p:txBody>
          </p:sp>
          <p:sp>
            <p:nvSpPr>
              <p:cNvPr id="208596" name="Freeform 356"/>
              <p:cNvSpPr>
                <a:spLocks/>
              </p:cNvSpPr>
              <p:nvPr/>
            </p:nvSpPr>
            <p:spPr bwMode="auto">
              <a:xfrm>
                <a:off x="2207" y="2047"/>
                <a:ext cx="7" cy="9"/>
              </a:xfrm>
              <a:custGeom>
                <a:avLst/>
                <a:gdLst>
                  <a:gd name="T0" fmla="*/ 0 w 30"/>
                  <a:gd name="T1" fmla="*/ 0 h 33"/>
                  <a:gd name="T2" fmla="*/ 0 w 30"/>
                  <a:gd name="T3" fmla="*/ 0 h 33"/>
                  <a:gd name="T4" fmla="*/ 0 w 30"/>
                  <a:gd name="T5" fmla="*/ 0 h 33"/>
                  <a:gd name="T6" fmla="*/ 0 w 30"/>
                  <a:gd name="T7" fmla="*/ 0 h 33"/>
                  <a:gd name="T8" fmla="*/ 0 w 30"/>
                  <a:gd name="T9" fmla="*/ 0 h 33"/>
                  <a:gd name="T10" fmla="*/ 0 w 30"/>
                  <a:gd name="T11" fmla="*/ 0 h 33"/>
                  <a:gd name="T12" fmla="*/ 0 60000 65536"/>
                  <a:gd name="T13" fmla="*/ 0 60000 65536"/>
                  <a:gd name="T14" fmla="*/ 0 60000 65536"/>
                  <a:gd name="T15" fmla="*/ 0 60000 65536"/>
                  <a:gd name="T16" fmla="*/ 0 60000 65536"/>
                  <a:gd name="T17" fmla="*/ 0 60000 65536"/>
                  <a:gd name="T18" fmla="*/ 0 w 30"/>
                  <a:gd name="T19" fmla="*/ 0 h 33"/>
                  <a:gd name="T20" fmla="*/ 30 w 30"/>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0" h="33">
                    <a:moveTo>
                      <a:pt x="12" y="0"/>
                    </a:moveTo>
                    <a:lnTo>
                      <a:pt x="8" y="2"/>
                    </a:lnTo>
                    <a:lnTo>
                      <a:pt x="0" y="11"/>
                    </a:lnTo>
                    <a:lnTo>
                      <a:pt x="22" y="33"/>
                    </a:lnTo>
                    <a:lnTo>
                      <a:pt x="30" y="26"/>
                    </a:lnTo>
                    <a:lnTo>
                      <a:pt x="12" y="0"/>
                    </a:lnTo>
                    <a:close/>
                  </a:path>
                </a:pathLst>
              </a:custGeom>
              <a:solidFill>
                <a:srgbClr val="000000"/>
              </a:solidFill>
              <a:ln w="9525">
                <a:noFill/>
                <a:round/>
                <a:headEnd/>
                <a:tailEnd/>
              </a:ln>
            </p:spPr>
            <p:txBody>
              <a:bodyPr/>
              <a:lstStyle/>
              <a:p>
                <a:endParaRPr lang="en-US"/>
              </a:p>
            </p:txBody>
          </p:sp>
          <p:sp>
            <p:nvSpPr>
              <p:cNvPr id="208597" name="Freeform 357"/>
              <p:cNvSpPr>
                <a:spLocks/>
              </p:cNvSpPr>
              <p:nvPr/>
            </p:nvSpPr>
            <p:spPr bwMode="auto">
              <a:xfrm>
                <a:off x="2209" y="2047"/>
                <a:ext cx="1" cy="1"/>
              </a:xfrm>
              <a:custGeom>
                <a:avLst/>
                <a:gdLst>
                  <a:gd name="T0" fmla="*/ 0 w 4"/>
                  <a:gd name="T1" fmla="*/ 1 h 2"/>
                  <a:gd name="T2" fmla="*/ 0 w 4"/>
                  <a:gd name="T3" fmla="*/ 1 h 2"/>
                  <a:gd name="T4" fmla="*/ 0 w 4"/>
                  <a:gd name="T5" fmla="*/ 0 h 2"/>
                  <a:gd name="T6" fmla="*/ 0 w 4"/>
                  <a:gd name="T7" fmla="*/ 1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1"/>
                    </a:lnTo>
                    <a:lnTo>
                      <a:pt x="4" y="0"/>
                    </a:lnTo>
                    <a:lnTo>
                      <a:pt x="0" y="2"/>
                    </a:lnTo>
                    <a:close/>
                  </a:path>
                </a:pathLst>
              </a:custGeom>
              <a:solidFill>
                <a:srgbClr val="000000"/>
              </a:solidFill>
              <a:ln w="9525">
                <a:noFill/>
                <a:round/>
                <a:headEnd/>
                <a:tailEnd/>
              </a:ln>
            </p:spPr>
            <p:txBody>
              <a:bodyPr/>
              <a:lstStyle/>
              <a:p>
                <a:endParaRPr lang="en-US"/>
              </a:p>
            </p:txBody>
          </p:sp>
          <p:sp>
            <p:nvSpPr>
              <p:cNvPr id="208598" name="Freeform 358"/>
              <p:cNvSpPr>
                <a:spLocks/>
              </p:cNvSpPr>
              <p:nvPr/>
            </p:nvSpPr>
            <p:spPr bwMode="auto">
              <a:xfrm>
                <a:off x="2210" y="2045"/>
                <a:ext cx="7" cy="10"/>
              </a:xfrm>
              <a:custGeom>
                <a:avLst/>
                <a:gdLst>
                  <a:gd name="T0" fmla="*/ 0 w 30"/>
                  <a:gd name="T1" fmla="*/ 0 h 38"/>
                  <a:gd name="T2" fmla="*/ 0 w 30"/>
                  <a:gd name="T3" fmla="*/ 0 h 38"/>
                  <a:gd name="T4" fmla="*/ 0 w 30"/>
                  <a:gd name="T5" fmla="*/ 0 h 38"/>
                  <a:gd name="T6" fmla="*/ 0 w 30"/>
                  <a:gd name="T7" fmla="*/ 0 h 38"/>
                  <a:gd name="T8" fmla="*/ 0 w 30"/>
                  <a:gd name="T9" fmla="*/ 0 h 38"/>
                  <a:gd name="T10" fmla="*/ 0 w 30"/>
                  <a:gd name="T11" fmla="*/ 0 h 38"/>
                  <a:gd name="T12" fmla="*/ 0 60000 65536"/>
                  <a:gd name="T13" fmla="*/ 0 60000 65536"/>
                  <a:gd name="T14" fmla="*/ 0 60000 65536"/>
                  <a:gd name="T15" fmla="*/ 0 60000 65536"/>
                  <a:gd name="T16" fmla="*/ 0 60000 65536"/>
                  <a:gd name="T17" fmla="*/ 0 60000 65536"/>
                  <a:gd name="T18" fmla="*/ 0 w 30"/>
                  <a:gd name="T19" fmla="*/ 0 h 38"/>
                  <a:gd name="T20" fmla="*/ 30 w 30"/>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30" h="38">
                    <a:moveTo>
                      <a:pt x="23" y="0"/>
                    </a:moveTo>
                    <a:lnTo>
                      <a:pt x="16" y="1"/>
                    </a:lnTo>
                    <a:lnTo>
                      <a:pt x="0" y="10"/>
                    </a:lnTo>
                    <a:lnTo>
                      <a:pt x="15" y="38"/>
                    </a:lnTo>
                    <a:lnTo>
                      <a:pt x="30" y="31"/>
                    </a:lnTo>
                    <a:lnTo>
                      <a:pt x="23" y="0"/>
                    </a:lnTo>
                    <a:close/>
                  </a:path>
                </a:pathLst>
              </a:custGeom>
              <a:solidFill>
                <a:srgbClr val="000000"/>
              </a:solidFill>
              <a:ln w="9525">
                <a:noFill/>
                <a:round/>
                <a:headEnd/>
                <a:tailEnd/>
              </a:ln>
            </p:spPr>
            <p:txBody>
              <a:bodyPr/>
              <a:lstStyle/>
              <a:p>
                <a:endParaRPr lang="en-US"/>
              </a:p>
            </p:txBody>
          </p:sp>
          <p:sp>
            <p:nvSpPr>
              <p:cNvPr id="208599" name="Freeform 359"/>
              <p:cNvSpPr>
                <a:spLocks/>
              </p:cNvSpPr>
              <p:nvPr/>
            </p:nvSpPr>
            <p:spPr bwMode="auto">
              <a:xfrm>
                <a:off x="2214" y="2045"/>
                <a:ext cx="2" cy="1"/>
              </a:xfrm>
              <a:custGeom>
                <a:avLst/>
                <a:gdLst>
                  <a:gd name="T0" fmla="*/ 0 w 7"/>
                  <a:gd name="T1" fmla="*/ 1 h 1"/>
                  <a:gd name="T2" fmla="*/ 0 w 7"/>
                  <a:gd name="T3" fmla="*/ 0 h 1"/>
                  <a:gd name="T4" fmla="*/ 0 w 7"/>
                  <a:gd name="T5" fmla="*/ 0 h 1"/>
                  <a:gd name="T6" fmla="*/ 0 w 7"/>
                  <a:gd name="T7" fmla="*/ 1 h 1"/>
                  <a:gd name="T8" fmla="*/ 0 60000 65536"/>
                  <a:gd name="T9" fmla="*/ 0 60000 65536"/>
                  <a:gd name="T10" fmla="*/ 0 60000 65536"/>
                  <a:gd name="T11" fmla="*/ 0 60000 65536"/>
                  <a:gd name="T12" fmla="*/ 0 w 7"/>
                  <a:gd name="T13" fmla="*/ 0 h 1"/>
                  <a:gd name="T14" fmla="*/ 7 w 7"/>
                  <a:gd name="T15" fmla="*/ 1 h 1"/>
                </a:gdLst>
                <a:ahLst/>
                <a:cxnLst>
                  <a:cxn ang="T8">
                    <a:pos x="T0" y="T1"/>
                  </a:cxn>
                  <a:cxn ang="T9">
                    <a:pos x="T2" y="T3"/>
                  </a:cxn>
                  <a:cxn ang="T10">
                    <a:pos x="T4" y="T5"/>
                  </a:cxn>
                  <a:cxn ang="T11">
                    <a:pos x="T6" y="T7"/>
                  </a:cxn>
                </a:cxnLst>
                <a:rect l="T12" t="T13" r="T14" b="T15"/>
                <a:pathLst>
                  <a:path w="7" h="1">
                    <a:moveTo>
                      <a:pt x="0" y="1"/>
                    </a:moveTo>
                    <a:lnTo>
                      <a:pt x="4" y="0"/>
                    </a:lnTo>
                    <a:lnTo>
                      <a:pt x="7" y="0"/>
                    </a:lnTo>
                    <a:lnTo>
                      <a:pt x="0" y="1"/>
                    </a:lnTo>
                    <a:close/>
                  </a:path>
                </a:pathLst>
              </a:custGeom>
              <a:solidFill>
                <a:srgbClr val="000000"/>
              </a:solidFill>
              <a:ln w="9525">
                <a:noFill/>
                <a:round/>
                <a:headEnd/>
                <a:tailEnd/>
              </a:ln>
            </p:spPr>
            <p:txBody>
              <a:bodyPr/>
              <a:lstStyle/>
              <a:p>
                <a:endParaRPr lang="en-US"/>
              </a:p>
            </p:txBody>
          </p:sp>
          <p:sp>
            <p:nvSpPr>
              <p:cNvPr id="208600" name="Freeform 360"/>
              <p:cNvSpPr>
                <a:spLocks/>
              </p:cNvSpPr>
              <p:nvPr/>
            </p:nvSpPr>
            <p:spPr bwMode="auto">
              <a:xfrm>
                <a:off x="2216" y="2045"/>
                <a:ext cx="3" cy="8"/>
              </a:xfrm>
              <a:custGeom>
                <a:avLst/>
                <a:gdLst>
                  <a:gd name="T0" fmla="*/ 0 w 15"/>
                  <a:gd name="T1" fmla="*/ 0 h 32"/>
                  <a:gd name="T2" fmla="*/ 0 w 15"/>
                  <a:gd name="T3" fmla="*/ 0 h 32"/>
                  <a:gd name="T4" fmla="*/ 0 w 15"/>
                  <a:gd name="T5" fmla="*/ 0 h 32"/>
                  <a:gd name="T6" fmla="*/ 0 w 15"/>
                  <a:gd name="T7" fmla="*/ 0 h 32"/>
                  <a:gd name="T8" fmla="*/ 0 w 15"/>
                  <a:gd name="T9" fmla="*/ 0 h 32"/>
                  <a:gd name="T10" fmla="*/ 0 w 15"/>
                  <a:gd name="T11" fmla="*/ 0 h 32"/>
                  <a:gd name="T12" fmla="*/ 0 60000 65536"/>
                  <a:gd name="T13" fmla="*/ 0 60000 65536"/>
                  <a:gd name="T14" fmla="*/ 0 60000 65536"/>
                  <a:gd name="T15" fmla="*/ 0 60000 65536"/>
                  <a:gd name="T16" fmla="*/ 0 60000 65536"/>
                  <a:gd name="T17" fmla="*/ 0 60000 65536"/>
                  <a:gd name="T18" fmla="*/ 0 w 15"/>
                  <a:gd name="T19" fmla="*/ 0 h 32"/>
                  <a:gd name="T20" fmla="*/ 15 w 15"/>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15" h="32">
                    <a:moveTo>
                      <a:pt x="15" y="31"/>
                    </a:moveTo>
                    <a:lnTo>
                      <a:pt x="8" y="0"/>
                    </a:lnTo>
                    <a:lnTo>
                      <a:pt x="0" y="0"/>
                    </a:lnTo>
                    <a:lnTo>
                      <a:pt x="0" y="32"/>
                    </a:lnTo>
                    <a:lnTo>
                      <a:pt x="8" y="32"/>
                    </a:lnTo>
                    <a:lnTo>
                      <a:pt x="15" y="31"/>
                    </a:lnTo>
                    <a:close/>
                  </a:path>
                </a:pathLst>
              </a:custGeom>
              <a:solidFill>
                <a:srgbClr val="000000"/>
              </a:solidFill>
              <a:ln w="9525">
                <a:noFill/>
                <a:round/>
                <a:headEnd/>
                <a:tailEnd/>
              </a:ln>
            </p:spPr>
            <p:txBody>
              <a:bodyPr/>
              <a:lstStyle/>
              <a:p>
                <a:endParaRPr lang="en-US"/>
              </a:p>
            </p:txBody>
          </p:sp>
          <p:sp>
            <p:nvSpPr>
              <p:cNvPr id="208601" name="Freeform 361"/>
              <p:cNvSpPr>
                <a:spLocks/>
              </p:cNvSpPr>
              <p:nvPr/>
            </p:nvSpPr>
            <p:spPr bwMode="auto">
              <a:xfrm>
                <a:off x="2217" y="2053"/>
                <a:ext cx="2" cy="1"/>
              </a:xfrm>
              <a:custGeom>
                <a:avLst/>
                <a:gdLst>
                  <a:gd name="T0" fmla="*/ 0 w 7"/>
                  <a:gd name="T1" fmla="*/ 0 h 1"/>
                  <a:gd name="T2" fmla="*/ 0 w 7"/>
                  <a:gd name="T3" fmla="*/ 1 h 1"/>
                  <a:gd name="T4" fmla="*/ 0 w 7"/>
                  <a:gd name="T5" fmla="*/ 1 h 1"/>
                  <a:gd name="T6" fmla="*/ 0 w 7"/>
                  <a:gd name="T7" fmla="*/ 0 h 1"/>
                  <a:gd name="T8" fmla="*/ 0 60000 65536"/>
                  <a:gd name="T9" fmla="*/ 0 60000 65536"/>
                  <a:gd name="T10" fmla="*/ 0 60000 65536"/>
                  <a:gd name="T11" fmla="*/ 0 60000 65536"/>
                  <a:gd name="T12" fmla="*/ 0 w 7"/>
                  <a:gd name="T13" fmla="*/ 0 h 1"/>
                  <a:gd name="T14" fmla="*/ 7 w 7"/>
                  <a:gd name="T15" fmla="*/ 1 h 1"/>
                </a:gdLst>
                <a:ahLst/>
                <a:cxnLst>
                  <a:cxn ang="T8">
                    <a:pos x="T0" y="T1"/>
                  </a:cxn>
                  <a:cxn ang="T9">
                    <a:pos x="T2" y="T3"/>
                  </a:cxn>
                  <a:cxn ang="T10">
                    <a:pos x="T4" y="T5"/>
                  </a:cxn>
                  <a:cxn ang="T11">
                    <a:pos x="T6" y="T7"/>
                  </a:cxn>
                </a:cxnLst>
                <a:rect l="T12" t="T13" r="T14" b="T15"/>
                <a:pathLst>
                  <a:path w="7" h="1">
                    <a:moveTo>
                      <a:pt x="7" y="0"/>
                    </a:moveTo>
                    <a:lnTo>
                      <a:pt x="4" y="1"/>
                    </a:lnTo>
                    <a:lnTo>
                      <a:pt x="0" y="1"/>
                    </a:lnTo>
                    <a:lnTo>
                      <a:pt x="7" y="0"/>
                    </a:lnTo>
                    <a:close/>
                  </a:path>
                </a:pathLst>
              </a:custGeom>
              <a:solidFill>
                <a:srgbClr val="000000"/>
              </a:solidFill>
              <a:ln w="9525">
                <a:noFill/>
                <a:round/>
                <a:headEnd/>
                <a:tailEnd/>
              </a:ln>
            </p:spPr>
            <p:txBody>
              <a:bodyPr/>
              <a:lstStyle/>
              <a:p>
                <a:endParaRPr lang="en-US"/>
              </a:p>
            </p:txBody>
          </p:sp>
          <p:sp>
            <p:nvSpPr>
              <p:cNvPr id="208602" name="Freeform 362"/>
              <p:cNvSpPr>
                <a:spLocks/>
              </p:cNvSpPr>
              <p:nvPr/>
            </p:nvSpPr>
            <p:spPr bwMode="auto">
              <a:xfrm>
                <a:off x="2216" y="2043"/>
                <a:ext cx="8" cy="10"/>
              </a:xfrm>
              <a:custGeom>
                <a:avLst/>
                <a:gdLst>
                  <a:gd name="T0" fmla="*/ 0 w 35"/>
                  <a:gd name="T1" fmla="*/ 0 h 37"/>
                  <a:gd name="T2" fmla="*/ 0 w 35"/>
                  <a:gd name="T3" fmla="*/ 0 h 37"/>
                  <a:gd name="T4" fmla="*/ 0 w 35"/>
                  <a:gd name="T5" fmla="*/ 0 h 37"/>
                  <a:gd name="T6" fmla="*/ 0 w 35"/>
                  <a:gd name="T7" fmla="*/ 0 h 37"/>
                  <a:gd name="T8" fmla="*/ 0 w 35"/>
                  <a:gd name="T9" fmla="*/ 0 h 37"/>
                  <a:gd name="T10" fmla="*/ 0 w 35"/>
                  <a:gd name="T11" fmla="*/ 0 h 37"/>
                  <a:gd name="T12" fmla="*/ 0 60000 65536"/>
                  <a:gd name="T13" fmla="*/ 0 60000 65536"/>
                  <a:gd name="T14" fmla="*/ 0 60000 65536"/>
                  <a:gd name="T15" fmla="*/ 0 60000 65536"/>
                  <a:gd name="T16" fmla="*/ 0 60000 65536"/>
                  <a:gd name="T17" fmla="*/ 0 60000 65536"/>
                  <a:gd name="T18" fmla="*/ 0 w 35"/>
                  <a:gd name="T19" fmla="*/ 0 h 37"/>
                  <a:gd name="T20" fmla="*/ 35 w 35"/>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35" h="37">
                    <a:moveTo>
                      <a:pt x="35" y="26"/>
                    </a:moveTo>
                    <a:lnTo>
                      <a:pt x="16" y="0"/>
                    </a:lnTo>
                    <a:lnTo>
                      <a:pt x="0" y="7"/>
                    </a:lnTo>
                    <a:lnTo>
                      <a:pt x="15" y="37"/>
                    </a:lnTo>
                    <a:lnTo>
                      <a:pt x="31" y="28"/>
                    </a:lnTo>
                    <a:lnTo>
                      <a:pt x="35" y="26"/>
                    </a:lnTo>
                    <a:close/>
                  </a:path>
                </a:pathLst>
              </a:custGeom>
              <a:solidFill>
                <a:srgbClr val="000000"/>
              </a:solidFill>
              <a:ln w="9525">
                <a:noFill/>
                <a:round/>
                <a:headEnd/>
                <a:tailEnd/>
              </a:ln>
            </p:spPr>
            <p:txBody>
              <a:bodyPr/>
              <a:lstStyle/>
              <a:p>
                <a:endParaRPr lang="en-US"/>
              </a:p>
            </p:txBody>
          </p:sp>
          <p:sp>
            <p:nvSpPr>
              <p:cNvPr id="208603" name="Freeform 363"/>
              <p:cNvSpPr>
                <a:spLocks/>
              </p:cNvSpPr>
              <p:nvPr/>
            </p:nvSpPr>
            <p:spPr bwMode="auto">
              <a:xfrm>
                <a:off x="2223" y="2050"/>
                <a:ext cx="1" cy="1"/>
              </a:xfrm>
              <a:custGeom>
                <a:avLst/>
                <a:gdLst>
                  <a:gd name="T0" fmla="*/ 0 w 4"/>
                  <a:gd name="T1" fmla="*/ 0 h 2"/>
                  <a:gd name="T2" fmla="*/ 0 w 4"/>
                  <a:gd name="T3" fmla="*/ 1 h 2"/>
                  <a:gd name="T4" fmla="*/ 0 w 4"/>
                  <a:gd name="T5" fmla="*/ 1 h 2"/>
                  <a:gd name="T6" fmla="*/ 0 w 4"/>
                  <a:gd name="T7" fmla="*/ 0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4" y="0"/>
                    </a:moveTo>
                    <a:lnTo>
                      <a:pt x="3" y="1"/>
                    </a:lnTo>
                    <a:lnTo>
                      <a:pt x="0" y="2"/>
                    </a:lnTo>
                    <a:lnTo>
                      <a:pt x="4" y="0"/>
                    </a:lnTo>
                    <a:close/>
                  </a:path>
                </a:pathLst>
              </a:custGeom>
              <a:solidFill>
                <a:srgbClr val="000000"/>
              </a:solidFill>
              <a:ln w="9525">
                <a:noFill/>
                <a:round/>
                <a:headEnd/>
                <a:tailEnd/>
              </a:ln>
            </p:spPr>
            <p:txBody>
              <a:bodyPr/>
              <a:lstStyle/>
              <a:p>
                <a:endParaRPr lang="en-US"/>
              </a:p>
            </p:txBody>
          </p:sp>
          <p:sp>
            <p:nvSpPr>
              <p:cNvPr id="208604" name="Freeform 364"/>
              <p:cNvSpPr>
                <a:spLocks/>
              </p:cNvSpPr>
              <p:nvPr/>
            </p:nvSpPr>
            <p:spPr bwMode="auto">
              <a:xfrm>
                <a:off x="2219" y="2042"/>
                <a:ext cx="7" cy="8"/>
              </a:xfrm>
              <a:custGeom>
                <a:avLst/>
                <a:gdLst>
                  <a:gd name="T0" fmla="*/ 0 w 31"/>
                  <a:gd name="T1" fmla="*/ 0 h 31"/>
                  <a:gd name="T2" fmla="*/ 0 w 31"/>
                  <a:gd name="T3" fmla="*/ 0 h 31"/>
                  <a:gd name="T4" fmla="*/ 0 w 31"/>
                  <a:gd name="T5" fmla="*/ 0 h 31"/>
                  <a:gd name="T6" fmla="*/ 0 w 31"/>
                  <a:gd name="T7" fmla="*/ 0 h 31"/>
                  <a:gd name="T8" fmla="*/ 0 w 31"/>
                  <a:gd name="T9" fmla="*/ 0 h 31"/>
                  <a:gd name="T10" fmla="*/ 0 w 31"/>
                  <a:gd name="T11" fmla="*/ 0 h 31"/>
                  <a:gd name="T12" fmla="*/ 0 60000 65536"/>
                  <a:gd name="T13" fmla="*/ 0 60000 65536"/>
                  <a:gd name="T14" fmla="*/ 0 60000 65536"/>
                  <a:gd name="T15" fmla="*/ 0 60000 65536"/>
                  <a:gd name="T16" fmla="*/ 0 60000 65536"/>
                  <a:gd name="T17" fmla="*/ 0 60000 65536"/>
                  <a:gd name="T18" fmla="*/ 0 w 31"/>
                  <a:gd name="T19" fmla="*/ 0 h 31"/>
                  <a:gd name="T20" fmla="*/ 31 w 31"/>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1" h="31">
                    <a:moveTo>
                      <a:pt x="7" y="0"/>
                    </a:moveTo>
                    <a:lnTo>
                      <a:pt x="7" y="0"/>
                    </a:lnTo>
                    <a:lnTo>
                      <a:pt x="0" y="7"/>
                    </a:lnTo>
                    <a:lnTo>
                      <a:pt x="22" y="31"/>
                    </a:lnTo>
                    <a:lnTo>
                      <a:pt x="31" y="22"/>
                    </a:lnTo>
                    <a:lnTo>
                      <a:pt x="7" y="0"/>
                    </a:lnTo>
                    <a:close/>
                  </a:path>
                </a:pathLst>
              </a:custGeom>
              <a:solidFill>
                <a:srgbClr val="000000"/>
              </a:solidFill>
              <a:ln w="9525">
                <a:noFill/>
                <a:round/>
                <a:headEnd/>
                <a:tailEnd/>
              </a:ln>
            </p:spPr>
            <p:txBody>
              <a:bodyPr/>
              <a:lstStyle/>
              <a:p>
                <a:endParaRPr lang="en-US"/>
              </a:p>
            </p:txBody>
          </p:sp>
          <p:sp>
            <p:nvSpPr>
              <p:cNvPr id="208605" name="Freeform 365"/>
              <p:cNvSpPr>
                <a:spLocks/>
              </p:cNvSpPr>
              <p:nvPr/>
            </p:nvSpPr>
            <p:spPr bwMode="auto">
              <a:xfrm>
                <a:off x="2221" y="2028"/>
                <a:ext cx="14" cy="14"/>
              </a:xfrm>
              <a:custGeom>
                <a:avLst/>
                <a:gdLst>
                  <a:gd name="T0" fmla="*/ 0 w 57"/>
                  <a:gd name="T1" fmla="*/ 0 h 57"/>
                  <a:gd name="T2" fmla="*/ 0 w 57"/>
                  <a:gd name="T3" fmla="*/ 0 h 57"/>
                  <a:gd name="T4" fmla="*/ 0 w 57"/>
                  <a:gd name="T5" fmla="*/ 0 h 57"/>
                  <a:gd name="T6" fmla="*/ 0 w 57"/>
                  <a:gd name="T7" fmla="*/ 0 h 57"/>
                  <a:gd name="T8" fmla="*/ 0 60000 65536"/>
                  <a:gd name="T9" fmla="*/ 0 60000 65536"/>
                  <a:gd name="T10" fmla="*/ 0 60000 65536"/>
                  <a:gd name="T11" fmla="*/ 0 60000 65536"/>
                  <a:gd name="T12" fmla="*/ 0 w 57"/>
                  <a:gd name="T13" fmla="*/ 0 h 57"/>
                  <a:gd name="T14" fmla="*/ 57 w 57"/>
                  <a:gd name="T15" fmla="*/ 57 h 57"/>
                </a:gdLst>
                <a:ahLst/>
                <a:cxnLst>
                  <a:cxn ang="T8">
                    <a:pos x="T0" y="T1"/>
                  </a:cxn>
                  <a:cxn ang="T9">
                    <a:pos x="T2" y="T3"/>
                  </a:cxn>
                  <a:cxn ang="T10">
                    <a:pos x="T4" y="T5"/>
                  </a:cxn>
                  <a:cxn ang="T11">
                    <a:pos x="T6" y="T7"/>
                  </a:cxn>
                </a:cxnLst>
                <a:rect l="T12" t="T13" r="T14" b="T15"/>
                <a:pathLst>
                  <a:path w="57" h="57">
                    <a:moveTo>
                      <a:pt x="0" y="57"/>
                    </a:moveTo>
                    <a:lnTo>
                      <a:pt x="57" y="0"/>
                    </a:lnTo>
                    <a:lnTo>
                      <a:pt x="0" y="57"/>
                    </a:lnTo>
                    <a:close/>
                  </a:path>
                </a:pathLst>
              </a:custGeom>
              <a:solidFill>
                <a:srgbClr val="000000"/>
              </a:solidFill>
              <a:ln w="9525">
                <a:noFill/>
                <a:round/>
                <a:headEnd/>
                <a:tailEnd/>
              </a:ln>
            </p:spPr>
            <p:txBody>
              <a:bodyPr/>
              <a:lstStyle/>
              <a:p>
                <a:endParaRPr lang="en-US"/>
              </a:p>
            </p:txBody>
          </p:sp>
          <p:sp>
            <p:nvSpPr>
              <p:cNvPr id="208606" name="Freeform 366"/>
              <p:cNvSpPr>
                <a:spLocks/>
              </p:cNvSpPr>
              <p:nvPr/>
            </p:nvSpPr>
            <p:spPr bwMode="auto">
              <a:xfrm>
                <a:off x="2221" y="2039"/>
                <a:ext cx="7" cy="9"/>
              </a:xfrm>
              <a:custGeom>
                <a:avLst/>
                <a:gdLst>
                  <a:gd name="T0" fmla="*/ 0 w 31"/>
                  <a:gd name="T1" fmla="*/ 0 h 36"/>
                  <a:gd name="T2" fmla="*/ 0 w 31"/>
                  <a:gd name="T3" fmla="*/ 0 h 36"/>
                  <a:gd name="T4" fmla="*/ 0 w 31"/>
                  <a:gd name="T5" fmla="*/ 0 h 36"/>
                  <a:gd name="T6" fmla="*/ 0 w 31"/>
                  <a:gd name="T7" fmla="*/ 0 h 36"/>
                  <a:gd name="T8" fmla="*/ 0 w 31"/>
                  <a:gd name="T9" fmla="*/ 0 h 36"/>
                  <a:gd name="T10" fmla="*/ 0 w 31"/>
                  <a:gd name="T11" fmla="*/ 0 h 36"/>
                  <a:gd name="T12" fmla="*/ 0 60000 65536"/>
                  <a:gd name="T13" fmla="*/ 0 60000 65536"/>
                  <a:gd name="T14" fmla="*/ 0 60000 65536"/>
                  <a:gd name="T15" fmla="*/ 0 60000 65536"/>
                  <a:gd name="T16" fmla="*/ 0 60000 65536"/>
                  <a:gd name="T17" fmla="*/ 0 60000 65536"/>
                  <a:gd name="T18" fmla="*/ 0 w 31"/>
                  <a:gd name="T19" fmla="*/ 0 h 36"/>
                  <a:gd name="T20" fmla="*/ 31 w 31"/>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1" h="36">
                    <a:moveTo>
                      <a:pt x="20" y="0"/>
                    </a:moveTo>
                    <a:lnTo>
                      <a:pt x="9" y="5"/>
                    </a:lnTo>
                    <a:lnTo>
                      <a:pt x="0" y="14"/>
                    </a:lnTo>
                    <a:lnTo>
                      <a:pt x="24" y="36"/>
                    </a:lnTo>
                    <a:lnTo>
                      <a:pt x="31" y="29"/>
                    </a:lnTo>
                    <a:lnTo>
                      <a:pt x="20" y="0"/>
                    </a:lnTo>
                    <a:close/>
                  </a:path>
                </a:pathLst>
              </a:custGeom>
              <a:solidFill>
                <a:srgbClr val="000000"/>
              </a:solidFill>
              <a:ln w="9525">
                <a:noFill/>
                <a:round/>
                <a:headEnd/>
                <a:tailEnd/>
              </a:ln>
            </p:spPr>
            <p:txBody>
              <a:bodyPr/>
              <a:lstStyle/>
              <a:p>
                <a:endParaRPr lang="en-US"/>
              </a:p>
            </p:txBody>
          </p:sp>
          <p:sp>
            <p:nvSpPr>
              <p:cNvPr id="208607" name="Freeform 367"/>
              <p:cNvSpPr>
                <a:spLocks/>
              </p:cNvSpPr>
              <p:nvPr/>
            </p:nvSpPr>
            <p:spPr bwMode="auto">
              <a:xfrm>
                <a:off x="2223" y="2039"/>
                <a:ext cx="2" cy="1"/>
              </a:xfrm>
              <a:custGeom>
                <a:avLst/>
                <a:gdLst>
                  <a:gd name="T0" fmla="*/ 0 w 11"/>
                  <a:gd name="T1" fmla="*/ 0 h 5"/>
                  <a:gd name="T2" fmla="*/ 0 w 11"/>
                  <a:gd name="T3" fmla="*/ 0 h 5"/>
                  <a:gd name="T4" fmla="*/ 0 w 11"/>
                  <a:gd name="T5" fmla="*/ 0 h 5"/>
                  <a:gd name="T6" fmla="*/ 0 w 11"/>
                  <a:gd name="T7" fmla="*/ 0 h 5"/>
                  <a:gd name="T8" fmla="*/ 0 60000 65536"/>
                  <a:gd name="T9" fmla="*/ 0 60000 65536"/>
                  <a:gd name="T10" fmla="*/ 0 60000 65536"/>
                  <a:gd name="T11" fmla="*/ 0 60000 65536"/>
                  <a:gd name="T12" fmla="*/ 0 w 11"/>
                  <a:gd name="T13" fmla="*/ 0 h 5"/>
                  <a:gd name="T14" fmla="*/ 11 w 11"/>
                  <a:gd name="T15" fmla="*/ 5 h 5"/>
                </a:gdLst>
                <a:ahLst/>
                <a:cxnLst>
                  <a:cxn ang="T8">
                    <a:pos x="T0" y="T1"/>
                  </a:cxn>
                  <a:cxn ang="T9">
                    <a:pos x="T2" y="T3"/>
                  </a:cxn>
                  <a:cxn ang="T10">
                    <a:pos x="T4" y="T5"/>
                  </a:cxn>
                  <a:cxn ang="T11">
                    <a:pos x="T6" y="T7"/>
                  </a:cxn>
                </a:cxnLst>
                <a:rect l="T12" t="T13" r="T14" b="T15"/>
                <a:pathLst>
                  <a:path w="11" h="5">
                    <a:moveTo>
                      <a:pt x="0" y="5"/>
                    </a:moveTo>
                    <a:lnTo>
                      <a:pt x="5" y="0"/>
                    </a:lnTo>
                    <a:lnTo>
                      <a:pt x="11" y="0"/>
                    </a:lnTo>
                    <a:lnTo>
                      <a:pt x="0" y="5"/>
                    </a:lnTo>
                    <a:close/>
                  </a:path>
                </a:pathLst>
              </a:custGeom>
              <a:solidFill>
                <a:srgbClr val="000000"/>
              </a:solidFill>
              <a:ln w="9525">
                <a:noFill/>
                <a:round/>
                <a:headEnd/>
                <a:tailEnd/>
              </a:ln>
            </p:spPr>
            <p:txBody>
              <a:bodyPr/>
              <a:lstStyle/>
              <a:p>
                <a:endParaRPr lang="en-US"/>
              </a:p>
            </p:txBody>
          </p:sp>
          <p:sp>
            <p:nvSpPr>
              <p:cNvPr id="208608" name="Rectangle 368"/>
              <p:cNvSpPr>
                <a:spLocks noChangeArrowheads="1"/>
              </p:cNvSpPr>
              <p:nvPr/>
            </p:nvSpPr>
            <p:spPr bwMode="auto">
              <a:xfrm>
                <a:off x="2225" y="2039"/>
                <a:ext cx="4" cy="8"/>
              </a:xfrm>
              <a:prstGeom prst="rect">
                <a:avLst/>
              </a:prstGeom>
              <a:solidFill>
                <a:srgbClr val="000000"/>
              </a:solidFill>
              <a:ln w="9525">
                <a:noFill/>
                <a:miter lim="800000"/>
                <a:headEnd/>
                <a:tailEnd/>
              </a:ln>
            </p:spPr>
            <p:txBody>
              <a:bodyPr/>
              <a:lstStyle/>
              <a:p>
                <a:endParaRPr lang="en-US">
                  <a:latin typeface="Times New Roman" pitchFamily="18" charset="0"/>
                  <a:cs typeface="Times New Roman" pitchFamily="18" charset="0"/>
                </a:endParaRPr>
              </a:p>
            </p:txBody>
          </p:sp>
          <p:sp>
            <p:nvSpPr>
              <p:cNvPr id="208609" name="Freeform 369"/>
              <p:cNvSpPr>
                <a:spLocks/>
              </p:cNvSpPr>
              <p:nvPr/>
            </p:nvSpPr>
            <p:spPr bwMode="auto">
              <a:xfrm>
                <a:off x="2247" y="2025"/>
                <a:ext cx="7" cy="9"/>
              </a:xfrm>
              <a:custGeom>
                <a:avLst/>
                <a:gdLst>
                  <a:gd name="T0" fmla="*/ 0 w 30"/>
                  <a:gd name="T1" fmla="*/ 0 h 34"/>
                  <a:gd name="T2" fmla="*/ 0 w 30"/>
                  <a:gd name="T3" fmla="*/ 0 h 34"/>
                  <a:gd name="T4" fmla="*/ 0 w 30"/>
                  <a:gd name="T5" fmla="*/ 0 h 34"/>
                  <a:gd name="T6" fmla="*/ 0 w 30"/>
                  <a:gd name="T7" fmla="*/ 0 h 34"/>
                  <a:gd name="T8" fmla="*/ 0 w 30"/>
                  <a:gd name="T9" fmla="*/ 0 h 34"/>
                  <a:gd name="T10" fmla="*/ 0 w 30"/>
                  <a:gd name="T11" fmla="*/ 0 h 34"/>
                  <a:gd name="T12" fmla="*/ 0 60000 65536"/>
                  <a:gd name="T13" fmla="*/ 0 60000 65536"/>
                  <a:gd name="T14" fmla="*/ 0 60000 65536"/>
                  <a:gd name="T15" fmla="*/ 0 60000 65536"/>
                  <a:gd name="T16" fmla="*/ 0 60000 65536"/>
                  <a:gd name="T17" fmla="*/ 0 60000 65536"/>
                  <a:gd name="T18" fmla="*/ 0 w 30"/>
                  <a:gd name="T19" fmla="*/ 0 h 34"/>
                  <a:gd name="T20" fmla="*/ 30 w 30"/>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0" h="34">
                    <a:moveTo>
                      <a:pt x="19" y="0"/>
                    </a:moveTo>
                    <a:lnTo>
                      <a:pt x="6" y="5"/>
                    </a:lnTo>
                    <a:lnTo>
                      <a:pt x="0" y="11"/>
                    </a:lnTo>
                    <a:lnTo>
                      <a:pt x="22" y="34"/>
                    </a:lnTo>
                    <a:lnTo>
                      <a:pt x="30" y="27"/>
                    </a:lnTo>
                    <a:lnTo>
                      <a:pt x="19" y="0"/>
                    </a:lnTo>
                    <a:close/>
                  </a:path>
                </a:pathLst>
              </a:custGeom>
              <a:solidFill>
                <a:srgbClr val="000000"/>
              </a:solidFill>
              <a:ln w="9525">
                <a:noFill/>
                <a:round/>
                <a:headEnd/>
                <a:tailEnd/>
              </a:ln>
            </p:spPr>
            <p:txBody>
              <a:bodyPr/>
              <a:lstStyle/>
              <a:p>
                <a:endParaRPr lang="en-US"/>
              </a:p>
            </p:txBody>
          </p:sp>
          <p:sp>
            <p:nvSpPr>
              <p:cNvPr id="208610" name="Freeform 370"/>
              <p:cNvSpPr>
                <a:spLocks/>
              </p:cNvSpPr>
              <p:nvPr/>
            </p:nvSpPr>
            <p:spPr bwMode="auto">
              <a:xfrm>
                <a:off x="2249" y="2025"/>
                <a:ext cx="3" cy="1"/>
              </a:xfrm>
              <a:custGeom>
                <a:avLst/>
                <a:gdLst>
                  <a:gd name="T0" fmla="*/ 0 w 13"/>
                  <a:gd name="T1" fmla="*/ 0 h 5"/>
                  <a:gd name="T2" fmla="*/ 0 w 13"/>
                  <a:gd name="T3" fmla="*/ 0 h 5"/>
                  <a:gd name="T4" fmla="*/ 0 w 13"/>
                  <a:gd name="T5" fmla="*/ 0 h 5"/>
                  <a:gd name="T6" fmla="*/ 0 w 13"/>
                  <a:gd name="T7" fmla="*/ 0 h 5"/>
                  <a:gd name="T8" fmla="*/ 0 60000 65536"/>
                  <a:gd name="T9" fmla="*/ 0 60000 65536"/>
                  <a:gd name="T10" fmla="*/ 0 60000 65536"/>
                  <a:gd name="T11" fmla="*/ 0 60000 65536"/>
                  <a:gd name="T12" fmla="*/ 0 w 13"/>
                  <a:gd name="T13" fmla="*/ 0 h 5"/>
                  <a:gd name="T14" fmla="*/ 13 w 13"/>
                  <a:gd name="T15" fmla="*/ 5 h 5"/>
                </a:gdLst>
                <a:ahLst/>
                <a:cxnLst>
                  <a:cxn ang="T8">
                    <a:pos x="T0" y="T1"/>
                  </a:cxn>
                  <a:cxn ang="T9">
                    <a:pos x="T2" y="T3"/>
                  </a:cxn>
                  <a:cxn ang="T10">
                    <a:pos x="T4" y="T5"/>
                  </a:cxn>
                  <a:cxn ang="T11">
                    <a:pos x="T6" y="T7"/>
                  </a:cxn>
                </a:cxnLst>
                <a:rect l="T12" t="T13" r="T14" b="T15"/>
                <a:pathLst>
                  <a:path w="13" h="5">
                    <a:moveTo>
                      <a:pt x="0" y="5"/>
                    </a:moveTo>
                    <a:lnTo>
                      <a:pt x="5" y="0"/>
                    </a:lnTo>
                    <a:lnTo>
                      <a:pt x="13" y="0"/>
                    </a:lnTo>
                    <a:lnTo>
                      <a:pt x="0" y="5"/>
                    </a:lnTo>
                    <a:close/>
                  </a:path>
                </a:pathLst>
              </a:custGeom>
              <a:solidFill>
                <a:srgbClr val="000000"/>
              </a:solidFill>
              <a:ln w="9525">
                <a:noFill/>
                <a:round/>
                <a:headEnd/>
                <a:tailEnd/>
              </a:ln>
            </p:spPr>
            <p:txBody>
              <a:bodyPr/>
              <a:lstStyle/>
              <a:p>
                <a:endParaRPr lang="en-US"/>
              </a:p>
            </p:txBody>
          </p:sp>
          <p:sp>
            <p:nvSpPr>
              <p:cNvPr id="208611" name="Freeform 371"/>
              <p:cNvSpPr>
                <a:spLocks/>
              </p:cNvSpPr>
              <p:nvPr/>
            </p:nvSpPr>
            <p:spPr bwMode="auto">
              <a:xfrm>
                <a:off x="2252" y="2025"/>
                <a:ext cx="6" cy="8"/>
              </a:xfrm>
              <a:custGeom>
                <a:avLst/>
                <a:gdLst>
                  <a:gd name="T0" fmla="*/ 0 w 27"/>
                  <a:gd name="T1" fmla="*/ 0 h 32"/>
                  <a:gd name="T2" fmla="*/ 0 w 27"/>
                  <a:gd name="T3" fmla="*/ 0 h 32"/>
                  <a:gd name="T4" fmla="*/ 0 w 27"/>
                  <a:gd name="T5" fmla="*/ 0 h 32"/>
                  <a:gd name="T6" fmla="*/ 0 w 27"/>
                  <a:gd name="T7" fmla="*/ 0 h 32"/>
                  <a:gd name="T8" fmla="*/ 0 w 27"/>
                  <a:gd name="T9" fmla="*/ 0 h 32"/>
                  <a:gd name="T10" fmla="*/ 0 w 27"/>
                  <a:gd name="T11" fmla="*/ 0 h 32"/>
                  <a:gd name="T12" fmla="*/ 0 60000 65536"/>
                  <a:gd name="T13" fmla="*/ 0 60000 65536"/>
                  <a:gd name="T14" fmla="*/ 0 60000 65536"/>
                  <a:gd name="T15" fmla="*/ 0 60000 65536"/>
                  <a:gd name="T16" fmla="*/ 0 60000 65536"/>
                  <a:gd name="T17" fmla="*/ 0 60000 65536"/>
                  <a:gd name="T18" fmla="*/ 0 w 27"/>
                  <a:gd name="T19" fmla="*/ 0 h 32"/>
                  <a:gd name="T20" fmla="*/ 27 w 27"/>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7" h="32">
                    <a:moveTo>
                      <a:pt x="27" y="27"/>
                    </a:moveTo>
                    <a:lnTo>
                      <a:pt x="16" y="0"/>
                    </a:lnTo>
                    <a:lnTo>
                      <a:pt x="0" y="0"/>
                    </a:lnTo>
                    <a:lnTo>
                      <a:pt x="0" y="32"/>
                    </a:lnTo>
                    <a:lnTo>
                      <a:pt x="16" y="32"/>
                    </a:lnTo>
                    <a:lnTo>
                      <a:pt x="27" y="27"/>
                    </a:lnTo>
                    <a:close/>
                  </a:path>
                </a:pathLst>
              </a:custGeom>
              <a:solidFill>
                <a:srgbClr val="000000"/>
              </a:solidFill>
              <a:ln w="9525">
                <a:noFill/>
                <a:round/>
                <a:headEnd/>
                <a:tailEnd/>
              </a:ln>
            </p:spPr>
            <p:txBody>
              <a:bodyPr/>
              <a:lstStyle/>
              <a:p>
                <a:endParaRPr lang="en-US"/>
              </a:p>
            </p:txBody>
          </p:sp>
          <p:sp>
            <p:nvSpPr>
              <p:cNvPr id="208612" name="Freeform 372"/>
              <p:cNvSpPr>
                <a:spLocks/>
              </p:cNvSpPr>
              <p:nvPr/>
            </p:nvSpPr>
            <p:spPr bwMode="auto">
              <a:xfrm>
                <a:off x="2256" y="2032"/>
                <a:ext cx="2" cy="1"/>
              </a:xfrm>
              <a:custGeom>
                <a:avLst/>
                <a:gdLst>
                  <a:gd name="T0" fmla="*/ 0 w 11"/>
                  <a:gd name="T1" fmla="*/ 0 h 5"/>
                  <a:gd name="T2" fmla="*/ 0 w 11"/>
                  <a:gd name="T3" fmla="*/ 0 h 5"/>
                  <a:gd name="T4" fmla="*/ 0 w 11"/>
                  <a:gd name="T5" fmla="*/ 0 h 5"/>
                  <a:gd name="T6" fmla="*/ 0 w 11"/>
                  <a:gd name="T7" fmla="*/ 0 h 5"/>
                  <a:gd name="T8" fmla="*/ 0 60000 65536"/>
                  <a:gd name="T9" fmla="*/ 0 60000 65536"/>
                  <a:gd name="T10" fmla="*/ 0 60000 65536"/>
                  <a:gd name="T11" fmla="*/ 0 60000 65536"/>
                  <a:gd name="T12" fmla="*/ 0 w 11"/>
                  <a:gd name="T13" fmla="*/ 0 h 5"/>
                  <a:gd name="T14" fmla="*/ 11 w 11"/>
                  <a:gd name="T15" fmla="*/ 5 h 5"/>
                </a:gdLst>
                <a:ahLst/>
                <a:cxnLst>
                  <a:cxn ang="T8">
                    <a:pos x="T0" y="T1"/>
                  </a:cxn>
                  <a:cxn ang="T9">
                    <a:pos x="T2" y="T3"/>
                  </a:cxn>
                  <a:cxn ang="T10">
                    <a:pos x="T4" y="T5"/>
                  </a:cxn>
                  <a:cxn ang="T11">
                    <a:pos x="T6" y="T7"/>
                  </a:cxn>
                </a:cxnLst>
                <a:rect l="T12" t="T13" r="T14" b="T15"/>
                <a:pathLst>
                  <a:path w="11" h="5">
                    <a:moveTo>
                      <a:pt x="11" y="0"/>
                    </a:moveTo>
                    <a:lnTo>
                      <a:pt x="6" y="5"/>
                    </a:lnTo>
                    <a:lnTo>
                      <a:pt x="0" y="5"/>
                    </a:lnTo>
                    <a:lnTo>
                      <a:pt x="11" y="0"/>
                    </a:lnTo>
                    <a:close/>
                  </a:path>
                </a:pathLst>
              </a:custGeom>
              <a:solidFill>
                <a:srgbClr val="000000"/>
              </a:solidFill>
              <a:ln w="9525">
                <a:noFill/>
                <a:round/>
                <a:headEnd/>
                <a:tailEnd/>
              </a:ln>
            </p:spPr>
            <p:txBody>
              <a:bodyPr/>
              <a:lstStyle/>
              <a:p>
                <a:endParaRPr lang="en-US"/>
              </a:p>
            </p:txBody>
          </p:sp>
          <p:sp>
            <p:nvSpPr>
              <p:cNvPr id="208613" name="Freeform 373"/>
              <p:cNvSpPr>
                <a:spLocks/>
              </p:cNvSpPr>
              <p:nvPr/>
            </p:nvSpPr>
            <p:spPr bwMode="auto">
              <a:xfrm>
                <a:off x="2253" y="2023"/>
                <a:ext cx="7" cy="9"/>
              </a:xfrm>
              <a:custGeom>
                <a:avLst/>
                <a:gdLst>
                  <a:gd name="T0" fmla="*/ 0 w 31"/>
                  <a:gd name="T1" fmla="*/ 0 h 33"/>
                  <a:gd name="T2" fmla="*/ 0 w 31"/>
                  <a:gd name="T3" fmla="*/ 0 h 33"/>
                  <a:gd name="T4" fmla="*/ 0 w 31"/>
                  <a:gd name="T5" fmla="*/ 0 h 33"/>
                  <a:gd name="T6" fmla="*/ 0 w 31"/>
                  <a:gd name="T7" fmla="*/ 0 h 33"/>
                  <a:gd name="T8" fmla="*/ 0 w 31"/>
                  <a:gd name="T9" fmla="*/ 0 h 33"/>
                  <a:gd name="T10" fmla="*/ 0 w 31"/>
                  <a:gd name="T11" fmla="*/ 0 h 33"/>
                  <a:gd name="T12" fmla="*/ 0 60000 65536"/>
                  <a:gd name="T13" fmla="*/ 0 60000 65536"/>
                  <a:gd name="T14" fmla="*/ 0 60000 65536"/>
                  <a:gd name="T15" fmla="*/ 0 60000 65536"/>
                  <a:gd name="T16" fmla="*/ 0 60000 65536"/>
                  <a:gd name="T17" fmla="*/ 0 60000 65536"/>
                  <a:gd name="T18" fmla="*/ 0 w 31"/>
                  <a:gd name="T19" fmla="*/ 0 h 33"/>
                  <a:gd name="T20" fmla="*/ 31 w 31"/>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1" h="33">
                    <a:moveTo>
                      <a:pt x="13" y="0"/>
                    </a:moveTo>
                    <a:lnTo>
                      <a:pt x="9" y="2"/>
                    </a:lnTo>
                    <a:lnTo>
                      <a:pt x="0" y="11"/>
                    </a:lnTo>
                    <a:lnTo>
                      <a:pt x="24" y="33"/>
                    </a:lnTo>
                    <a:lnTo>
                      <a:pt x="31" y="26"/>
                    </a:lnTo>
                    <a:lnTo>
                      <a:pt x="13" y="0"/>
                    </a:lnTo>
                    <a:close/>
                  </a:path>
                </a:pathLst>
              </a:custGeom>
              <a:solidFill>
                <a:srgbClr val="000000"/>
              </a:solidFill>
              <a:ln w="9525">
                <a:noFill/>
                <a:round/>
                <a:headEnd/>
                <a:tailEnd/>
              </a:ln>
            </p:spPr>
            <p:txBody>
              <a:bodyPr/>
              <a:lstStyle/>
              <a:p>
                <a:endParaRPr lang="en-US"/>
              </a:p>
            </p:txBody>
          </p:sp>
          <p:sp>
            <p:nvSpPr>
              <p:cNvPr id="208614" name="Freeform 374"/>
              <p:cNvSpPr>
                <a:spLocks/>
              </p:cNvSpPr>
              <p:nvPr/>
            </p:nvSpPr>
            <p:spPr bwMode="auto">
              <a:xfrm>
                <a:off x="2255" y="2023"/>
                <a:ext cx="1" cy="1"/>
              </a:xfrm>
              <a:custGeom>
                <a:avLst/>
                <a:gdLst>
                  <a:gd name="T0" fmla="*/ 0 w 4"/>
                  <a:gd name="T1" fmla="*/ 1 h 2"/>
                  <a:gd name="T2" fmla="*/ 0 w 4"/>
                  <a:gd name="T3" fmla="*/ 1 h 2"/>
                  <a:gd name="T4" fmla="*/ 0 w 4"/>
                  <a:gd name="T5" fmla="*/ 0 h 2"/>
                  <a:gd name="T6" fmla="*/ 0 w 4"/>
                  <a:gd name="T7" fmla="*/ 1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1" y="1"/>
                    </a:lnTo>
                    <a:lnTo>
                      <a:pt x="4" y="0"/>
                    </a:lnTo>
                    <a:lnTo>
                      <a:pt x="0" y="2"/>
                    </a:lnTo>
                    <a:close/>
                  </a:path>
                </a:pathLst>
              </a:custGeom>
              <a:solidFill>
                <a:srgbClr val="000000"/>
              </a:solidFill>
              <a:ln w="9525">
                <a:noFill/>
                <a:round/>
                <a:headEnd/>
                <a:tailEnd/>
              </a:ln>
            </p:spPr>
            <p:txBody>
              <a:bodyPr/>
              <a:lstStyle/>
              <a:p>
                <a:endParaRPr lang="en-US"/>
              </a:p>
            </p:txBody>
          </p:sp>
          <p:sp>
            <p:nvSpPr>
              <p:cNvPr id="208615" name="Freeform 375"/>
              <p:cNvSpPr>
                <a:spLocks/>
              </p:cNvSpPr>
              <p:nvPr/>
            </p:nvSpPr>
            <p:spPr bwMode="auto">
              <a:xfrm>
                <a:off x="2256" y="2021"/>
                <a:ext cx="8" cy="10"/>
              </a:xfrm>
              <a:custGeom>
                <a:avLst/>
                <a:gdLst>
                  <a:gd name="T0" fmla="*/ 0 w 34"/>
                  <a:gd name="T1" fmla="*/ 0 h 37"/>
                  <a:gd name="T2" fmla="*/ 0 w 34"/>
                  <a:gd name="T3" fmla="*/ 0 h 37"/>
                  <a:gd name="T4" fmla="*/ 0 w 34"/>
                  <a:gd name="T5" fmla="*/ 0 h 37"/>
                  <a:gd name="T6" fmla="*/ 0 w 34"/>
                  <a:gd name="T7" fmla="*/ 0 h 37"/>
                  <a:gd name="T8" fmla="*/ 0 w 34"/>
                  <a:gd name="T9" fmla="*/ 0 h 37"/>
                  <a:gd name="T10" fmla="*/ 0 w 34"/>
                  <a:gd name="T11" fmla="*/ 0 h 37"/>
                  <a:gd name="T12" fmla="*/ 0 60000 65536"/>
                  <a:gd name="T13" fmla="*/ 0 60000 65536"/>
                  <a:gd name="T14" fmla="*/ 0 60000 65536"/>
                  <a:gd name="T15" fmla="*/ 0 60000 65536"/>
                  <a:gd name="T16" fmla="*/ 0 60000 65536"/>
                  <a:gd name="T17" fmla="*/ 0 60000 65536"/>
                  <a:gd name="T18" fmla="*/ 0 w 34"/>
                  <a:gd name="T19" fmla="*/ 0 h 37"/>
                  <a:gd name="T20" fmla="*/ 34 w 34"/>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34" h="37">
                    <a:moveTo>
                      <a:pt x="34" y="26"/>
                    </a:moveTo>
                    <a:lnTo>
                      <a:pt x="16" y="0"/>
                    </a:lnTo>
                    <a:lnTo>
                      <a:pt x="0" y="9"/>
                    </a:lnTo>
                    <a:lnTo>
                      <a:pt x="14" y="37"/>
                    </a:lnTo>
                    <a:lnTo>
                      <a:pt x="30" y="30"/>
                    </a:lnTo>
                    <a:lnTo>
                      <a:pt x="34" y="26"/>
                    </a:lnTo>
                    <a:close/>
                  </a:path>
                </a:pathLst>
              </a:custGeom>
              <a:solidFill>
                <a:srgbClr val="000000"/>
              </a:solidFill>
              <a:ln w="9525">
                <a:noFill/>
                <a:round/>
                <a:headEnd/>
                <a:tailEnd/>
              </a:ln>
            </p:spPr>
            <p:txBody>
              <a:bodyPr/>
              <a:lstStyle/>
              <a:p>
                <a:endParaRPr lang="en-US"/>
              </a:p>
            </p:txBody>
          </p:sp>
          <p:sp>
            <p:nvSpPr>
              <p:cNvPr id="208616" name="Freeform 376"/>
              <p:cNvSpPr>
                <a:spLocks/>
              </p:cNvSpPr>
              <p:nvPr/>
            </p:nvSpPr>
            <p:spPr bwMode="auto">
              <a:xfrm>
                <a:off x="2263" y="2028"/>
                <a:ext cx="1" cy="1"/>
              </a:xfrm>
              <a:custGeom>
                <a:avLst/>
                <a:gdLst>
                  <a:gd name="T0" fmla="*/ 0 w 4"/>
                  <a:gd name="T1" fmla="*/ 0 h 4"/>
                  <a:gd name="T2" fmla="*/ 0 w 4"/>
                  <a:gd name="T3" fmla="*/ 0 h 4"/>
                  <a:gd name="T4" fmla="*/ 0 w 4"/>
                  <a:gd name="T5" fmla="*/ 0 h 4"/>
                  <a:gd name="T6" fmla="*/ 0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4" y="0"/>
                    </a:moveTo>
                    <a:lnTo>
                      <a:pt x="3" y="2"/>
                    </a:lnTo>
                    <a:lnTo>
                      <a:pt x="0" y="4"/>
                    </a:lnTo>
                    <a:lnTo>
                      <a:pt x="4" y="0"/>
                    </a:lnTo>
                    <a:close/>
                  </a:path>
                </a:pathLst>
              </a:custGeom>
              <a:solidFill>
                <a:srgbClr val="000000"/>
              </a:solidFill>
              <a:ln w="9525">
                <a:noFill/>
                <a:round/>
                <a:headEnd/>
                <a:tailEnd/>
              </a:ln>
            </p:spPr>
            <p:txBody>
              <a:bodyPr/>
              <a:lstStyle/>
              <a:p>
                <a:endParaRPr lang="en-US"/>
              </a:p>
            </p:txBody>
          </p:sp>
          <p:sp>
            <p:nvSpPr>
              <p:cNvPr id="208617" name="Freeform 377"/>
              <p:cNvSpPr>
                <a:spLocks/>
              </p:cNvSpPr>
              <p:nvPr/>
            </p:nvSpPr>
            <p:spPr bwMode="auto">
              <a:xfrm>
                <a:off x="2259" y="2019"/>
                <a:ext cx="7" cy="9"/>
              </a:xfrm>
              <a:custGeom>
                <a:avLst/>
                <a:gdLst>
                  <a:gd name="T0" fmla="*/ 0 w 31"/>
                  <a:gd name="T1" fmla="*/ 0 h 35"/>
                  <a:gd name="T2" fmla="*/ 0 w 31"/>
                  <a:gd name="T3" fmla="*/ 0 h 35"/>
                  <a:gd name="T4" fmla="*/ 0 w 31"/>
                  <a:gd name="T5" fmla="*/ 0 h 35"/>
                  <a:gd name="T6" fmla="*/ 0 w 31"/>
                  <a:gd name="T7" fmla="*/ 0 h 35"/>
                  <a:gd name="T8" fmla="*/ 0 w 31"/>
                  <a:gd name="T9" fmla="*/ 0 h 35"/>
                  <a:gd name="T10" fmla="*/ 0 w 31"/>
                  <a:gd name="T11" fmla="*/ 0 h 35"/>
                  <a:gd name="T12" fmla="*/ 0 60000 65536"/>
                  <a:gd name="T13" fmla="*/ 0 60000 65536"/>
                  <a:gd name="T14" fmla="*/ 0 60000 65536"/>
                  <a:gd name="T15" fmla="*/ 0 60000 65536"/>
                  <a:gd name="T16" fmla="*/ 0 60000 65536"/>
                  <a:gd name="T17" fmla="*/ 0 60000 65536"/>
                  <a:gd name="T18" fmla="*/ 0 w 31"/>
                  <a:gd name="T19" fmla="*/ 0 h 35"/>
                  <a:gd name="T20" fmla="*/ 31 w 31"/>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1" h="35">
                    <a:moveTo>
                      <a:pt x="20" y="0"/>
                    </a:moveTo>
                    <a:lnTo>
                      <a:pt x="7" y="4"/>
                    </a:lnTo>
                    <a:lnTo>
                      <a:pt x="0" y="13"/>
                    </a:lnTo>
                    <a:lnTo>
                      <a:pt x="22" y="35"/>
                    </a:lnTo>
                    <a:lnTo>
                      <a:pt x="31" y="28"/>
                    </a:lnTo>
                    <a:lnTo>
                      <a:pt x="20" y="0"/>
                    </a:lnTo>
                    <a:close/>
                  </a:path>
                </a:pathLst>
              </a:custGeom>
              <a:solidFill>
                <a:srgbClr val="000000"/>
              </a:solidFill>
              <a:ln w="9525">
                <a:noFill/>
                <a:round/>
                <a:headEnd/>
                <a:tailEnd/>
              </a:ln>
            </p:spPr>
            <p:txBody>
              <a:bodyPr/>
              <a:lstStyle/>
              <a:p>
                <a:endParaRPr lang="en-US"/>
              </a:p>
            </p:txBody>
          </p:sp>
          <p:sp>
            <p:nvSpPr>
              <p:cNvPr id="208618" name="Freeform 378"/>
              <p:cNvSpPr>
                <a:spLocks/>
              </p:cNvSpPr>
              <p:nvPr/>
            </p:nvSpPr>
            <p:spPr bwMode="auto">
              <a:xfrm>
                <a:off x="2261" y="2019"/>
                <a:ext cx="3" cy="1"/>
              </a:xfrm>
              <a:custGeom>
                <a:avLst/>
                <a:gdLst>
                  <a:gd name="T0" fmla="*/ 0 w 13"/>
                  <a:gd name="T1" fmla="*/ 0 h 4"/>
                  <a:gd name="T2" fmla="*/ 0 w 13"/>
                  <a:gd name="T3" fmla="*/ 0 h 4"/>
                  <a:gd name="T4" fmla="*/ 0 w 13"/>
                  <a:gd name="T5" fmla="*/ 0 h 4"/>
                  <a:gd name="T6" fmla="*/ 0 w 13"/>
                  <a:gd name="T7" fmla="*/ 0 h 4"/>
                  <a:gd name="T8" fmla="*/ 0 60000 65536"/>
                  <a:gd name="T9" fmla="*/ 0 60000 65536"/>
                  <a:gd name="T10" fmla="*/ 0 60000 65536"/>
                  <a:gd name="T11" fmla="*/ 0 60000 65536"/>
                  <a:gd name="T12" fmla="*/ 0 w 13"/>
                  <a:gd name="T13" fmla="*/ 0 h 4"/>
                  <a:gd name="T14" fmla="*/ 13 w 13"/>
                  <a:gd name="T15" fmla="*/ 4 h 4"/>
                </a:gdLst>
                <a:ahLst/>
                <a:cxnLst>
                  <a:cxn ang="T8">
                    <a:pos x="T0" y="T1"/>
                  </a:cxn>
                  <a:cxn ang="T9">
                    <a:pos x="T2" y="T3"/>
                  </a:cxn>
                  <a:cxn ang="T10">
                    <a:pos x="T4" y="T5"/>
                  </a:cxn>
                  <a:cxn ang="T11">
                    <a:pos x="T6" y="T7"/>
                  </a:cxn>
                </a:cxnLst>
                <a:rect l="T12" t="T13" r="T14" b="T15"/>
                <a:pathLst>
                  <a:path w="13" h="4">
                    <a:moveTo>
                      <a:pt x="0" y="4"/>
                    </a:moveTo>
                    <a:lnTo>
                      <a:pt x="5" y="0"/>
                    </a:lnTo>
                    <a:lnTo>
                      <a:pt x="13" y="0"/>
                    </a:lnTo>
                    <a:lnTo>
                      <a:pt x="0" y="4"/>
                    </a:lnTo>
                    <a:close/>
                  </a:path>
                </a:pathLst>
              </a:custGeom>
              <a:solidFill>
                <a:srgbClr val="000000"/>
              </a:solidFill>
              <a:ln w="9525">
                <a:noFill/>
                <a:round/>
                <a:headEnd/>
                <a:tailEnd/>
              </a:ln>
            </p:spPr>
            <p:txBody>
              <a:bodyPr/>
              <a:lstStyle/>
              <a:p>
                <a:endParaRPr lang="en-US"/>
              </a:p>
            </p:txBody>
          </p:sp>
          <p:sp>
            <p:nvSpPr>
              <p:cNvPr id="208619" name="Freeform 379"/>
              <p:cNvSpPr>
                <a:spLocks/>
              </p:cNvSpPr>
              <p:nvPr/>
            </p:nvSpPr>
            <p:spPr bwMode="auto">
              <a:xfrm>
                <a:off x="2264" y="2019"/>
                <a:ext cx="6" cy="8"/>
              </a:xfrm>
              <a:custGeom>
                <a:avLst/>
                <a:gdLst>
                  <a:gd name="T0" fmla="*/ 0 w 27"/>
                  <a:gd name="T1" fmla="*/ 0 h 32"/>
                  <a:gd name="T2" fmla="*/ 0 w 27"/>
                  <a:gd name="T3" fmla="*/ 0 h 32"/>
                  <a:gd name="T4" fmla="*/ 0 w 27"/>
                  <a:gd name="T5" fmla="*/ 0 h 32"/>
                  <a:gd name="T6" fmla="*/ 0 w 27"/>
                  <a:gd name="T7" fmla="*/ 0 h 32"/>
                  <a:gd name="T8" fmla="*/ 0 w 27"/>
                  <a:gd name="T9" fmla="*/ 0 h 32"/>
                  <a:gd name="T10" fmla="*/ 0 w 27"/>
                  <a:gd name="T11" fmla="*/ 0 h 32"/>
                  <a:gd name="T12" fmla="*/ 0 60000 65536"/>
                  <a:gd name="T13" fmla="*/ 0 60000 65536"/>
                  <a:gd name="T14" fmla="*/ 0 60000 65536"/>
                  <a:gd name="T15" fmla="*/ 0 60000 65536"/>
                  <a:gd name="T16" fmla="*/ 0 60000 65536"/>
                  <a:gd name="T17" fmla="*/ 0 60000 65536"/>
                  <a:gd name="T18" fmla="*/ 0 w 27"/>
                  <a:gd name="T19" fmla="*/ 0 h 32"/>
                  <a:gd name="T20" fmla="*/ 27 w 27"/>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7" h="32">
                    <a:moveTo>
                      <a:pt x="27" y="28"/>
                    </a:moveTo>
                    <a:lnTo>
                      <a:pt x="16" y="0"/>
                    </a:lnTo>
                    <a:lnTo>
                      <a:pt x="0" y="0"/>
                    </a:lnTo>
                    <a:lnTo>
                      <a:pt x="0" y="32"/>
                    </a:lnTo>
                    <a:lnTo>
                      <a:pt x="16" y="32"/>
                    </a:lnTo>
                    <a:lnTo>
                      <a:pt x="27" y="28"/>
                    </a:lnTo>
                    <a:close/>
                  </a:path>
                </a:pathLst>
              </a:custGeom>
              <a:solidFill>
                <a:srgbClr val="000000"/>
              </a:solidFill>
              <a:ln w="9525">
                <a:noFill/>
                <a:round/>
                <a:headEnd/>
                <a:tailEnd/>
              </a:ln>
            </p:spPr>
            <p:txBody>
              <a:bodyPr/>
              <a:lstStyle/>
              <a:p>
                <a:endParaRPr lang="en-US"/>
              </a:p>
            </p:txBody>
          </p:sp>
          <p:sp>
            <p:nvSpPr>
              <p:cNvPr id="208620" name="Freeform 380"/>
              <p:cNvSpPr>
                <a:spLocks/>
              </p:cNvSpPr>
              <p:nvPr/>
            </p:nvSpPr>
            <p:spPr bwMode="auto">
              <a:xfrm>
                <a:off x="2268" y="2026"/>
                <a:ext cx="2" cy="1"/>
              </a:xfrm>
              <a:custGeom>
                <a:avLst/>
                <a:gdLst>
                  <a:gd name="T0" fmla="*/ 0 w 11"/>
                  <a:gd name="T1" fmla="*/ 0 h 4"/>
                  <a:gd name="T2" fmla="*/ 0 w 11"/>
                  <a:gd name="T3" fmla="*/ 0 h 4"/>
                  <a:gd name="T4" fmla="*/ 0 w 11"/>
                  <a:gd name="T5" fmla="*/ 0 h 4"/>
                  <a:gd name="T6" fmla="*/ 0 w 11"/>
                  <a:gd name="T7" fmla="*/ 0 h 4"/>
                  <a:gd name="T8" fmla="*/ 0 60000 65536"/>
                  <a:gd name="T9" fmla="*/ 0 60000 65536"/>
                  <a:gd name="T10" fmla="*/ 0 60000 65536"/>
                  <a:gd name="T11" fmla="*/ 0 60000 65536"/>
                  <a:gd name="T12" fmla="*/ 0 w 11"/>
                  <a:gd name="T13" fmla="*/ 0 h 4"/>
                  <a:gd name="T14" fmla="*/ 11 w 11"/>
                  <a:gd name="T15" fmla="*/ 4 h 4"/>
                </a:gdLst>
                <a:ahLst/>
                <a:cxnLst>
                  <a:cxn ang="T8">
                    <a:pos x="T0" y="T1"/>
                  </a:cxn>
                  <a:cxn ang="T9">
                    <a:pos x="T2" y="T3"/>
                  </a:cxn>
                  <a:cxn ang="T10">
                    <a:pos x="T4" y="T5"/>
                  </a:cxn>
                  <a:cxn ang="T11">
                    <a:pos x="T6" y="T7"/>
                  </a:cxn>
                </a:cxnLst>
                <a:rect l="T12" t="T13" r="T14" b="T15"/>
                <a:pathLst>
                  <a:path w="11" h="4">
                    <a:moveTo>
                      <a:pt x="11" y="0"/>
                    </a:moveTo>
                    <a:lnTo>
                      <a:pt x="6" y="4"/>
                    </a:lnTo>
                    <a:lnTo>
                      <a:pt x="0" y="4"/>
                    </a:lnTo>
                    <a:lnTo>
                      <a:pt x="11" y="0"/>
                    </a:lnTo>
                    <a:close/>
                  </a:path>
                </a:pathLst>
              </a:custGeom>
              <a:solidFill>
                <a:srgbClr val="000000"/>
              </a:solidFill>
              <a:ln w="9525">
                <a:noFill/>
                <a:round/>
                <a:headEnd/>
                <a:tailEnd/>
              </a:ln>
            </p:spPr>
            <p:txBody>
              <a:bodyPr/>
              <a:lstStyle/>
              <a:p>
                <a:endParaRPr lang="en-US"/>
              </a:p>
            </p:txBody>
          </p:sp>
          <p:sp>
            <p:nvSpPr>
              <p:cNvPr id="208621" name="Freeform 381"/>
              <p:cNvSpPr>
                <a:spLocks/>
              </p:cNvSpPr>
              <p:nvPr/>
            </p:nvSpPr>
            <p:spPr bwMode="auto">
              <a:xfrm>
                <a:off x="2265" y="2018"/>
                <a:ext cx="7" cy="8"/>
              </a:xfrm>
              <a:custGeom>
                <a:avLst/>
                <a:gdLst>
                  <a:gd name="T0" fmla="*/ 0 w 31"/>
                  <a:gd name="T1" fmla="*/ 0 h 31"/>
                  <a:gd name="T2" fmla="*/ 0 w 31"/>
                  <a:gd name="T3" fmla="*/ 0 h 31"/>
                  <a:gd name="T4" fmla="*/ 0 w 31"/>
                  <a:gd name="T5" fmla="*/ 0 h 31"/>
                  <a:gd name="T6" fmla="*/ 0 w 31"/>
                  <a:gd name="T7" fmla="*/ 0 h 31"/>
                  <a:gd name="T8" fmla="*/ 0 w 31"/>
                  <a:gd name="T9" fmla="*/ 0 h 31"/>
                  <a:gd name="T10" fmla="*/ 0 w 31"/>
                  <a:gd name="T11" fmla="*/ 0 h 31"/>
                  <a:gd name="T12" fmla="*/ 0 60000 65536"/>
                  <a:gd name="T13" fmla="*/ 0 60000 65536"/>
                  <a:gd name="T14" fmla="*/ 0 60000 65536"/>
                  <a:gd name="T15" fmla="*/ 0 60000 65536"/>
                  <a:gd name="T16" fmla="*/ 0 60000 65536"/>
                  <a:gd name="T17" fmla="*/ 0 60000 65536"/>
                  <a:gd name="T18" fmla="*/ 0 w 31"/>
                  <a:gd name="T19" fmla="*/ 0 h 31"/>
                  <a:gd name="T20" fmla="*/ 31 w 31"/>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1" h="31">
                    <a:moveTo>
                      <a:pt x="9" y="0"/>
                    </a:moveTo>
                    <a:lnTo>
                      <a:pt x="9" y="0"/>
                    </a:lnTo>
                    <a:lnTo>
                      <a:pt x="0" y="7"/>
                    </a:lnTo>
                    <a:lnTo>
                      <a:pt x="24" y="31"/>
                    </a:lnTo>
                    <a:lnTo>
                      <a:pt x="31" y="22"/>
                    </a:lnTo>
                    <a:lnTo>
                      <a:pt x="9" y="0"/>
                    </a:lnTo>
                    <a:close/>
                  </a:path>
                </a:pathLst>
              </a:custGeom>
              <a:solidFill>
                <a:srgbClr val="000000"/>
              </a:solidFill>
              <a:ln w="9525">
                <a:noFill/>
                <a:round/>
                <a:headEnd/>
                <a:tailEnd/>
              </a:ln>
            </p:spPr>
            <p:txBody>
              <a:bodyPr/>
              <a:lstStyle/>
              <a:p>
                <a:endParaRPr lang="en-US"/>
              </a:p>
            </p:txBody>
          </p:sp>
          <p:sp>
            <p:nvSpPr>
              <p:cNvPr id="208622" name="Freeform 382"/>
              <p:cNvSpPr>
                <a:spLocks/>
              </p:cNvSpPr>
              <p:nvPr/>
            </p:nvSpPr>
            <p:spPr bwMode="auto">
              <a:xfrm>
                <a:off x="2253" y="2018"/>
                <a:ext cx="14" cy="14"/>
              </a:xfrm>
              <a:custGeom>
                <a:avLst/>
                <a:gdLst>
                  <a:gd name="T0" fmla="*/ 0 w 57"/>
                  <a:gd name="T1" fmla="*/ 0 h 55"/>
                  <a:gd name="T2" fmla="*/ 0 w 57"/>
                  <a:gd name="T3" fmla="*/ 0 h 55"/>
                  <a:gd name="T4" fmla="*/ 0 w 57"/>
                  <a:gd name="T5" fmla="*/ 0 h 55"/>
                  <a:gd name="T6" fmla="*/ 0 w 57"/>
                  <a:gd name="T7" fmla="*/ 0 h 55"/>
                  <a:gd name="T8" fmla="*/ 0 60000 65536"/>
                  <a:gd name="T9" fmla="*/ 0 60000 65536"/>
                  <a:gd name="T10" fmla="*/ 0 60000 65536"/>
                  <a:gd name="T11" fmla="*/ 0 60000 65536"/>
                  <a:gd name="T12" fmla="*/ 0 w 57"/>
                  <a:gd name="T13" fmla="*/ 0 h 55"/>
                  <a:gd name="T14" fmla="*/ 57 w 57"/>
                  <a:gd name="T15" fmla="*/ 55 h 55"/>
                </a:gdLst>
                <a:ahLst/>
                <a:cxnLst>
                  <a:cxn ang="T8">
                    <a:pos x="T0" y="T1"/>
                  </a:cxn>
                  <a:cxn ang="T9">
                    <a:pos x="T2" y="T3"/>
                  </a:cxn>
                  <a:cxn ang="T10">
                    <a:pos x="T4" y="T5"/>
                  </a:cxn>
                  <a:cxn ang="T11">
                    <a:pos x="T6" y="T7"/>
                  </a:cxn>
                </a:cxnLst>
                <a:rect l="T12" t="T13" r="T14" b="T15"/>
                <a:pathLst>
                  <a:path w="57" h="55">
                    <a:moveTo>
                      <a:pt x="57" y="0"/>
                    </a:moveTo>
                    <a:lnTo>
                      <a:pt x="0" y="55"/>
                    </a:lnTo>
                    <a:lnTo>
                      <a:pt x="57" y="0"/>
                    </a:lnTo>
                    <a:close/>
                  </a:path>
                </a:pathLst>
              </a:custGeom>
              <a:solidFill>
                <a:srgbClr val="000000"/>
              </a:solidFill>
              <a:ln w="9525">
                <a:noFill/>
                <a:round/>
                <a:headEnd/>
                <a:tailEnd/>
              </a:ln>
            </p:spPr>
            <p:txBody>
              <a:bodyPr/>
              <a:lstStyle/>
              <a:p>
                <a:endParaRPr lang="en-US"/>
              </a:p>
            </p:txBody>
          </p:sp>
          <p:sp>
            <p:nvSpPr>
              <p:cNvPr id="208623" name="Freeform 383"/>
              <p:cNvSpPr>
                <a:spLocks/>
              </p:cNvSpPr>
              <p:nvPr/>
            </p:nvSpPr>
            <p:spPr bwMode="auto">
              <a:xfrm>
                <a:off x="2267" y="2017"/>
                <a:ext cx="6" cy="7"/>
              </a:xfrm>
              <a:custGeom>
                <a:avLst/>
                <a:gdLst>
                  <a:gd name="T0" fmla="*/ 0 w 27"/>
                  <a:gd name="T1" fmla="*/ 0 h 27"/>
                  <a:gd name="T2" fmla="*/ 0 w 27"/>
                  <a:gd name="T3" fmla="*/ 0 h 27"/>
                  <a:gd name="T4" fmla="*/ 0 w 27"/>
                  <a:gd name="T5" fmla="*/ 0 h 27"/>
                  <a:gd name="T6" fmla="*/ 0 w 27"/>
                  <a:gd name="T7" fmla="*/ 0 h 27"/>
                  <a:gd name="T8" fmla="*/ 0 w 27"/>
                  <a:gd name="T9" fmla="*/ 0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5" y="0"/>
                    </a:moveTo>
                    <a:lnTo>
                      <a:pt x="27" y="23"/>
                    </a:lnTo>
                    <a:lnTo>
                      <a:pt x="22" y="27"/>
                    </a:lnTo>
                    <a:lnTo>
                      <a:pt x="0" y="5"/>
                    </a:lnTo>
                    <a:lnTo>
                      <a:pt x="5" y="0"/>
                    </a:lnTo>
                    <a:close/>
                  </a:path>
                </a:pathLst>
              </a:custGeom>
              <a:solidFill>
                <a:srgbClr val="000000"/>
              </a:solidFill>
              <a:ln w="9525">
                <a:noFill/>
                <a:round/>
                <a:headEnd/>
                <a:tailEnd/>
              </a:ln>
            </p:spPr>
            <p:txBody>
              <a:bodyPr/>
              <a:lstStyle/>
              <a:p>
                <a:endParaRPr lang="en-US"/>
              </a:p>
            </p:txBody>
          </p:sp>
          <p:sp>
            <p:nvSpPr>
              <p:cNvPr id="208624" name="Freeform 384"/>
              <p:cNvSpPr>
                <a:spLocks/>
              </p:cNvSpPr>
              <p:nvPr/>
            </p:nvSpPr>
            <p:spPr bwMode="auto">
              <a:xfrm>
                <a:off x="2288" y="2003"/>
                <a:ext cx="6" cy="7"/>
              </a:xfrm>
              <a:custGeom>
                <a:avLst/>
                <a:gdLst>
                  <a:gd name="T0" fmla="*/ 0 w 25"/>
                  <a:gd name="T1" fmla="*/ 0 h 29"/>
                  <a:gd name="T2" fmla="*/ 0 w 25"/>
                  <a:gd name="T3" fmla="*/ 0 h 29"/>
                  <a:gd name="T4" fmla="*/ 0 w 25"/>
                  <a:gd name="T5" fmla="*/ 0 h 29"/>
                  <a:gd name="T6" fmla="*/ 0 w 25"/>
                  <a:gd name="T7" fmla="*/ 0 h 29"/>
                  <a:gd name="T8" fmla="*/ 0 w 25"/>
                  <a:gd name="T9" fmla="*/ 0 h 29"/>
                  <a:gd name="T10" fmla="*/ 0 w 25"/>
                  <a:gd name="T11" fmla="*/ 0 h 29"/>
                  <a:gd name="T12" fmla="*/ 0 60000 65536"/>
                  <a:gd name="T13" fmla="*/ 0 60000 65536"/>
                  <a:gd name="T14" fmla="*/ 0 60000 65536"/>
                  <a:gd name="T15" fmla="*/ 0 60000 65536"/>
                  <a:gd name="T16" fmla="*/ 0 60000 65536"/>
                  <a:gd name="T17" fmla="*/ 0 60000 65536"/>
                  <a:gd name="T18" fmla="*/ 0 w 25"/>
                  <a:gd name="T19" fmla="*/ 0 h 29"/>
                  <a:gd name="T20" fmla="*/ 25 w 25"/>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25" h="29">
                    <a:moveTo>
                      <a:pt x="14" y="0"/>
                    </a:moveTo>
                    <a:lnTo>
                      <a:pt x="1" y="4"/>
                    </a:lnTo>
                    <a:lnTo>
                      <a:pt x="0" y="7"/>
                    </a:lnTo>
                    <a:lnTo>
                      <a:pt x="22" y="29"/>
                    </a:lnTo>
                    <a:lnTo>
                      <a:pt x="25" y="27"/>
                    </a:lnTo>
                    <a:lnTo>
                      <a:pt x="14" y="0"/>
                    </a:lnTo>
                    <a:close/>
                  </a:path>
                </a:pathLst>
              </a:custGeom>
              <a:solidFill>
                <a:srgbClr val="000000"/>
              </a:solidFill>
              <a:ln w="9525">
                <a:noFill/>
                <a:round/>
                <a:headEnd/>
                <a:tailEnd/>
              </a:ln>
            </p:spPr>
            <p:txBody>
              <a:bodyPr/>
              <a:lstStyle/>
              <a:p>
                <a:endParaRPr lang="en-US"/>
              </a:p>
            </p:txBody>
          </p:sp>
          <p:sp>
            <p:nvSpPr>
              <p:cNvPr id="208625" name="Freeform 385"/>
              <p:cNvSpPr>
                <a:spLocks/>
              </p:cNvSpPr>
              <p:nvPr/>
            </p:nvSpPr>
            <p:spPr bwMode="auto">
              <a:xfrm>
                <a:off x="2289" y="2003"/>
                <a:ext cx="3" cy="1"/>
              </a:xfrm>
              <a:custGeom>
                <a:avLst/>
                <a:gdLst>
                  <a:gd name="T0" fmla="*/ 0 w 13"/>
                  <a:gd name="T1" fmla="*/ 0 h 4"/>
                  <a:gd name="T2" fmla="*/ 0 w 13"/>
                  <a:gd name="T3" fmla="*/ 0 h 4"/>
                  <a:gd name="T4" fmla="*/ 0 w 13"/>
                  <a:gd name="T5" fmla="*/ 0 h 4"/>
                  <a:gd name="T6" fmla="*/ 0 w 13"/>
                  <a:gd name="T7" fmla="*/ 0 h 4"/>
                  <a:gd name="T8" fmla="*/ 0 60000 65536"/>
                  <a:gd name="T9" fmla="*/ 0 60000 65536"/>
                  <a:gd name="T10" fmla="*/ 0 60000 65536"/>
                  <a:gd name="T11" fmla="*/ 0 60000 65536"/>
                  <a:gd name="T12" fmla="*/ 0 w 13"/>
                  <a:gd name="T13" fmla="*/ 0 h 4"/>
                  <a:gd name="T14" fmla="*/ 13 w 13"/>
                  <a:gd name="T15" fmla="*/ 4 h 4"/>
                </a:gdLst>
                <a:ahLst/>
                <a:cxnLst>
                  <a:cxn ang="T8">
                    <a:pos x="T0" y="T1"/>
                  </a:cxn>
                  <a:cxn ang="T9">
                    <a:pos x="T2" y="T3"/>
                  </a:cxn>
                  <a:cxn ang="T10">
                    <a:pos x="T4" y="T5"/>
                  </a:cxn>
                  <a:cxn ang="T11">
                    <a:pos x="T6" y="T7"/>
                  </a:cxn>
                </a:cxnLst>
                <a:rect l="T12" t="T13" r="T14" b="T15"/>
                <a:pathLst>
                  <a:path w="13" h="4">
                    <a:moveTo>
                      <a:pt x="0" y="4"/>
                    </a:moveTo>
                    <a:lnTo>
                      <a:pt x="5" y="0"/>
                    </a:lnTo>
                    <a:lnTo>
                      <a:pt x="13" y="0"/>
                    </a:lnTo>
                    <a:lnTo>
                      <a:pt x="0" y="4"/>
                    </a:lnTo>
                    <a:close/>
                  </a:path>
                </a:pathLst>
              </a:custGeom>
              <a:solidFill>
                <a:srgbClr val="000000"/>
              </a:solidFill>
              <a:ln w="9525">
                <a:noFill/>
                <a:round/>
                <a:headEnd/>
                <a:tailEnd/>
              </a:ln>
            </p:spPr>
            <p:txBody>
              <a:bodyPr/>
              <a:lstStyle/>
              <a:p>
                <a:endParaRPr lang="en-US"/>
              </a:p>
            </p:txBody>
          </p:sp>
          <p:sp>
            <p:nvSpPr>
              <p:cNvPr id="208626" name="Freeform 386"/>
              <p:cNvSpPr>
                <a:spLocks/>
              </p:cNvSpPr>
              <p:nvPr/>
            </p:nvSpPr>
            <p:spPr bwMode="auto">
              <a:xfrm>
                <a:off x="2292" y="2003"/>
                <a:ext cx="6" cy="8"/>
              </a:xfrm>
              <a:custGeom>
                <a:avLst/>
                <a:gdLst>
                  <a:gd name="T0" fmla="*/ 0 w 27"/>
                  <a:gd name="T1" fmla="*/ 0 h 32"/>
                  <a:gd name="T2" fmla="*/ 0 w 27"/>
                  <a:gd name="T3" fmla="*/ 0 h 32"/>
                  <a:gd name="T4" fmla="*/ 0 w 27"/>
                  <a:gd name="T5" fmla="*/ 0 h 32"/>
                  <a:gd name="T6" fmla="*/ 0 w 27"/>
                  <a:gd name="T7" fmla="*/ 0 h 32"/>
                  <a:gd name="T8" fmla="*/ 0 w 27"/>
                  <a:gd name="T9" fmla="*/ 0 h 32"/>
                  <a:gd name="T10" fmla="*/ 0 w 27"/>
                  <a:gd name="T11" fmla="*/ 0 h 32"/>
                  <a:gd name="T12" fmla="*/ 0 60000 65536"/>
                  <a:gd name="T13" fmla="*/ 0 60000 65536"/>
                  <a:gd name="T14" fmla="*/ 0 60000 65536"/>
                  <a:gd name="T15" fmla="*/ 0 60000 65536"/>
                  <a:gd name="T16" fmla="*/ 0 60000 65536"/>
                  <a:gd name="T17" fmla="*/ 0 60000 65536"/>
                  <a:gd name="T18" fmla="*/ 0 w 27"/>
                  <a:gd name="T19" fmla="*/ 0 h 32"/>
                  <a:gd name="T20" fmla="*/ 27 w 27"/>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7" h="32">
                    <a:moveTo>
                      <a:pt x="27" y="27"/>
                    </a:moveTo>
                    <a:lnTo>
                      <a:pt x="14" y="0"/>
                    </a:lnTo>
                    <a:lnTo>
                      <a:pt x="0" y="0"/>
                    </a:lnTo>
                    <a:lnTo>
                      <a:pt x="0" y="32"/>
                    </a:lnTo>
                    <a:lnTo>
                      <a:pt x="14" y="32"/>
                    </a:lnTo>
                    <a:lnTo>
                      <a:pt x="27" y="27"/>
                    </a:lnTo>
                    <a:close/>
                  </a:path>
                </a:pathLst>
              </a:custGeom>
              <a:solidFill>
                <a:srgbClr val="000000"/>
              </a:solidFill>
              <a:ln w="9525">
                <a:noFill/>
                <a:round/>
                <a:headEnd/>
                <a:tailEnd/>
              </a:ln>
            </p:spPr>
            <p:txBody>
              <a:bodyPr/>
              <a:lstStyle/>
              <a:p>
                <a:endParaRPr lang="en-US"/>
              </a:p>
            </p:txBody>
          </p:sp>
          <p:sp>
            <p:nvSpPr>
              <p:cNvPr id="208627" name="Freeform 387"/>
              <p:cNvSpPr>
                <a:spLocks/>
              </p:cNvSpPr>
              <p:nvPr/>
            </p:nvSpPr>
            <p:spPr bwMode="auto">
              <a:xfrm>
                <a:off x="2295" y="2010"/>
                <a:ext cx="3" cy="1"/>
              </a:xfrm>
              <a:custGeom>
                <a:avLst/>
                <a:gdLst>
                  <a:gd name="T0" fmla="*/ 0 w 13"/>
                  <a:gd name="T1" fmla="*/ 0 h 5"/>
                  <a:gd name="T2" fmla="*/ 0 w 13"/>
                  <a:gd name="T3" fmla="*/ 0 h 5"/>
                  <a:gd name="T4" fmla="*/ 0 w 13"/>
                  <a:gd name="T5" fmla="*/ 0 h 5"/>
                  <a:gd name="T6" fmla="*/ 0 w 13"/>
                  <a:gd name="T7" fmla="*/ 0 h 5"/>
                  <a:gd name="T8" fmla="*/ 0 60000 65536"/>
                  <a:gd name="T9" fmla="*/ 0 60000 65536"/>
                  <a:gd name="T10" fmla="*/ 0 60000 65536"/>
                  <a:gd name="T11" fmla="*/ 0 60000 65536"/>
                  <a:gd name="T12" fmla="*/ 0 w 13"/>
                  <a:gd name="T13" fmla="*/ 0 h 5"/>
                  <a:gd name="T14" fmla="*/ 13 w 13"/>
                  <a:gd name="T15" fmla="*/ 5 h 5"/>
                </a:gdLst>
                <a:ahLst/>
                <a:cxnLst>
                  <a:cxn ang="T8">
                    <a:pos x="T0" y="T1"/>
                  </a:cxn>
                  <a:cxn ang="T9">
                    <a:pos x="T2" y="T3"/>
                  </a:cxn>
                  <a:cxn ang="T10">
                    <a:pos x="T4" y="T5"/>
                  </a:cxn>
                  <a:cxn ang="T11">
                    <a:pos x="T6" y="T7"/>
                  </a:cxn>
                </a:cxnLst>
                <a:rect l="T12" t="T13" r="T14" b="T15"/>
                <a:pathLst>
                  <a:path w="13" h="5">
                    <a:moveTo>
                      <a:pt x="13" y="0"/>
                    </a:moveTo>
                    <a:lnTo>
                      <a:pt x="8" y="5"/>
                    </a:lnTo>
                    <a:lnTo>
                      <a:pt x="0" y="5"/>
                    </a:lnTo>
                    <a:lnTo>
                      <a:pt x="13" y="0"/>
                    </a:lnTo>
                    <a:close/>
                  </a:path>
                </a:pathLst>
              </a:custGeom>
              <a:solidFill>
                <a:srgbClr val="000000"/>
              </a:solidFill>
              <a:ln w="9525">
                <a:noFill/>
                <a:round/>
                <a:headEnd/>
                <a:tailEnd/>
              </a:ln>
            </p:spPr>
            <p:txBody>
              <a:bodyPr/>
              <a:lstStyle/>
              <a:p>
                <a:endParaRPr lang="en-US"/>
              </a:p>
            </p:txBody>
          </p:sp>
          <p:sp>
            <p:nvSpPr>
              <p:cNvPr id="208628" name="Freeform 388"/>
              <p:cNvSpPr>
                <a:spLocks/>
              </p:cNvSpPr>
              <p:nvPr/>
            </p:nvSpPr>
            <p:spPr bwMode="auto">
              <a:xfrm>
                <a:off x="2293" y="2002"/>
                <a:ext cx="7" cy="8"/>
              </a:xfrm>
              <a:custGeom>
                <a:avLst/>
                <a:gdLst>
                  <a:gd name="T0" fmla="*/ 0 w 31"/>
                  <a:gd name="T1" fmla="*/ 0 h 33"/>
                  <a:gd name="T2" fmla="*/ 0 w 31"/>
                  <a:gd name="T3" fmla="*/ 0 h 33"/>
                  <a:gd name="T4" fmla="*/ 0 w 31"/>
                  <a:gd name="T5" fmla="*/ 0 h 33"/>
                  <a:gd name="T6" fmla="*/ 0 w 31"/>
                  <a:gd name="T7" fmla="*/ 0 h 33"/>
                  <a:gd name="T8" fmla="*/ 0 w 31"/>
                  <a:gd name="T9" fmla="*/ 0 h 33"/>
                  <a:gd name="T10" fmla="*/ 0 w 31"/>
                  <a:gd name="T11" fmla="*/ 0 h 33"/>
                  <a:gd name="T12" fmla="*/ 0 60000 65536"/>
                  <a:gd name="T13" fmla="*/ 0 60000 65536"/>
                  <a:gd name="T14" fmla="*/ 0 60000 65536"/>
                  <a:gd name="T15" fmla="*/ 0 60000 65536"/>
                  <a:gd name="T16" fmla="*/ 0 60000 65536"/>
                  <a:gd name="T17" fmla="*/ 0 60000 65536"/>
                  <a:gd name="T18" fmla="*/ 0 w 31"/>
                  <a:gd name="T19" fmla="*/ 0 h 33"/>
                  <a:gd name="T20" fmla="*/ 31 w 31"/>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1" h="33">
                    <a:moveTo>
                      <a:pt x="13" y="0"/>
                    </a:moveTo>
                    <a:lnTo>
                      <a:pt x="9" y="3"/>
                    </a:lnTo>
                    <a:lnTo>
                      <a:pt x="0" y="10"/>
                    </a:lnTo>
                    <a:lnTo>
                      <a:pt x="24" y="33"/>
                    </a:lnTo>
                    <a:lnTo>
                      <a:pt x="31" y="25"/>
                    </a:lnTo>
                    <a:lnTo>
                      <a:pt x="13" y="0"/>
                    </a:lnTo>
                    <a:close/>
                  </a:path>
                </a:pathLst>
              </a:custGeom>
              <a:solidFill>
                <a:srgbClr val="000000"/>
              </a:solidFill>
              <a:ln w="9525">
                <a:noFill/>
                <a:round/>
                <a:headEnd/>
                <a:tailEnd/>
              </a:ln>
            </p:spPr>
            <p:txBody>
              <a:bodyPr/>
              <a:lstStyle/>
              <a:p>
                <a:endParaRPr lang="en-US"/>
              </a:p>
            </p:txBody>
          </p:sp>
          <p:sp>
            <p:nvSpPr>
              <p:cNvPr id="208629" name="Freeform 389"/>
              <p:cNvSpPr>
                <a:spLocks/>
              </p:cNvSpPr>
              <p:nvPr/>
            </p:nvSpPr>
            <p:spPr bwMode="auto">
              <a:xfrm>
                <a:off x="2295" y="2002"/>
                <a:ext cx="1" cy="1"/>
              </a:xfrm>
              <a:custGeom>
                <a:avLst/>
                <a:gdLst>
                  <a:gd name="T0" fmla="*/ 0 w 4"/>
                  <a:gd name="T1" fmla="*/ 0 h 3"/>
                  <a:gd name="T2" fmla="*/ 0 w 4"/>
                  <a:gd name="T3" fmla="*/ 0 h 3"/>
                  <a:gd name="T4" fmla="*/ 0 w 4"/>
                  <a:gd name="T5" fmla="*/ 0 h 3"/>
                  <a:gd name="T6" fmla="*/ 0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0" y="3"/>
                    </a:moveTo>
                    <a:lnTo>
                      <a:pt x="1" y="1"/>
                    </a:lnTo>
                    <a:lnTo>
                      <a:pt x="4" y="0"/>
                    </a:lnTo>
                    <a:lnTo>
                      <a:pt x="0" y="3"/>
                    </a:lnTo>
                    <a:close/>
                  </a:path>
                </a:pathLst>
              </a:custGeom>
              <a:solidFill>
                <a:srgbClr val="000000"/>
              </a:solidFill>
              <a:ln w="9525">
                <a:noFill/>
                <a:round/>
                <a:headEnd/>
                <a:tailEnd/>
              </a:ln>
            </p:spPr>
            <p:txBody>
              <a:bodyPr/>
              <a:lstStyle/>
              <a:p>
                <a:endParaRPr lang="en-US"/>
              </a:p>
            </p:txBody>
          </p:sp>
          <p:sp>
            <p:nvSpPr>
              <p:cNvPr id="208630" name="Freeform 390"/>
              <p:cNvSpPr>
                <a:spLocks/>
              </p:cNvSpPr>
              <p:nvPr/>
            </p:nvSpPr>
            <p:spPr bwMode="auto">
              <a:xfrm>
                <a:off x="2296" y="1999"/>
                <a:ext cx="8" cy="10"/>
              </a:xfrm>
              <a:custGeom>
                <a:avLst/>
                <a:gdLst>
                  <a:gd name="T0" fmla="*/ 0 w 34"/>
                  <a:gd name="T1" fmla="*/ 0 h 37"/>
                  <a:gd name="T2" fmla="*/ 0 w 34"/>
                  <a:gd name="T3" fmla="*/ 0 h 37"/>
                  <a:gd name="T4" fmla="*/ 0 w 34"/>
                  <a:gd name="T5" fmla="*/ 0 h 37"/>
                  <a:gd name="T6" fmla="*/ 0 w 34"/>
                  <a:gd name="T7" fmla="*/ 0 h 37"/>
                  <a:gd name="T8" fmla="*/ 0 w 34"/>
                  <a:gd name="T9" fmla="*/ 0 h 37"/>
                  <a:gd name="T10" fmla="*/ 0 w 34"/>
                  <a:gd name="T11" fmla="*/ 0 h 37"/>
                  <a:gd name="T12" fmla="*/ 0 60000 65536"/>
                  <a:gd name="T13" fmla="*/ 0 60000 65536"/>
                  <a:gd name="T14" fmla="*/ 0 60000 65536"/>
                  <a:gd name="T15" fmla="*/ 0 60000 65536"/>
                  <a:gd name="T16" fmla="*/ 0 60000 65536"/>
                  <a:gd name="T17" fmla="*/ 0 60000 65536"/>
                  <a:gd name="T18" fmla="*/ 0 w 34"/>
                  <a:gd name="T19" fmla="*/ 0 h 37"/>
                  <a:gd name="T20" fmla="*/ 34 w 34"/>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34" h="37">
                    <a:moveTo>
                      <a:pt x="34" y="25"/>
                    </a:moveTo>
                    <a:lnTo>
                      <a:pt x="16" y="0"/>
                    </a:lnTo>
                    <a:lnTo>
                      <a:pt x="0" y="8"/>
                    </a:lnTo>
                    <a:lnTo>
                      <a:pt x="14" y="37"/>
                    </a:lnTo>
                    <a:lnTo>
                      <a:pt x="30" y="28"/>
                    </a:lnTo>
                    <a:lnTo>
                      <a:pt x="34" y="25"/>
                    </a:lnTo>
                    <a:close/>
                  </a:path>
                </a:pathLst>
              </a:custGeom>
              <a:solidFill>
                <a:srgbClr val="000000"/>
              </a:solidFill>
              <a:ln w="9525">
                <a:noFill/>
                <a:round/>
                <a:headEnd/>
                <a:tailEnd/>
              </a:ln>
            </p:spPr>
            <p:txBody>
              <a:bodyPr/>
              <a:lstStyle/>
              <a:p>
                <a:endParaRPr lang="en-US"/>
              </a:p>
            </p:txBody>
          </p:sp>
          <p:sp>
            <p:nvSpPr>
              <p:cNvPr id="208631" name="Freeform 391"/>
              <p:cNvSpPr>
                <a:spLocks/>
              </p:cNvSpPr>
              <p:nvPr/>
            </p:nvSpPr>
            <p:spPr bwMode="auto">
              <a:xfrm>
                <a:off x="2303" y="2006"/>
                <a:ext cx="1" cy="1"/>
              </a:xfrm>
              <a:custGeom>
                <a:avLst/>
                <a:gdLst>
                  <a:gd name="T0" fmla="*/ 0 w 4"/>
                  <a:gd name="T1" fmla="*/ 0 h 3"/>
                  <a:gd name="T2" fmla="*/ 0 w 4"/>
                  <a:gd name="T3" fmla="*/ 0 h 3"/>
                  <a:gd name="T4" fmla="*/ 0 w 4"/>
                  <a:gd name="T5" fmla="*/ 0 h 3"/>
                  <a:gd name="T6" fmla="*/ 0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4" y="0"/>
                    </a:moveTo>
                    <a:lnTo>
                      <a:pt x="3" y="2"/>
                    </a:lnTo>
                    <a:lnTo>
                      <a:pt x="0" y="3"/>
                    </a:lnTo>
                    <a:lnTo>
                      <a:pt x="4" y="0"/>
                    </a:lnTo>
                    <a:close/>
                  </a:path>
                </a:pathLst>
              </a:custGeom>
              <a:solidFill>
                <a:srgbClr val="000000"/>
              </a:solidFill>
              <a:ln w="9525">
                <a:noFill/>
                <a:round/>
                <a:headEnd/>
                <a:tailEnd/>
              </a:ln>
            </p:spPr>
            <p:txBody>
              <a:bodyPr/>
              <a:lstStyle/>
              <a:p>
                <a:endParaRPr lang="en-US"/>
              </a:p>
            </p:txBody>
          </p:sp>
          <p:sp>
            <p:nvSpPr>
              <p:cNvPr id="208632" name="Freeform 392"/>
              <p:cNvSpPr>
                <a:spLocks/>
              </p:cNvSpPr>
              <p:nvPr/>
            </p:nvSpPr>
            <p:spPr bwMode="auto">
              <a:xfrm>
                <a:off x="2299" y="1998"/>
                <a:ext cx="7" cy="8"/>
              </a:xfrm>
              <a:custGeom>
                <a:avLst/>
                <a:gdLst>
                  <a:gd name="T0" fmla="*/ 0 w 31"/>
                  <a:gd name="T1" fmla="*/ 0 h 33"/>
                  <a:gd name="T2" fmla="*/ 0 w 31"/>
                  <a:gd name="T3" fmla="*/ 0 h 33"/>
                  <a:gd name="T4" fmla="*/ 0 w 31"/>
                  <a:gd name="T5" fmla="*/ 0 h 33"/>
                  <a:gd name="T6" fmla="*/ 0 w 31"/>
                  <a:gd name="T7" fmla="*/ 0 h 33"/>
                  <a:gd name="T8" fmla="*/ 0 w 31"/>
                  <a:gd name="T9" fmla="*/ 0 h 33"/>
                  <a:gd name="T10" fmla="*/ 0 w 31"/>
                  <a:gd name="T11" fmla="*/ 0 h 33"/>
                  <a:gd name="T12" fmla="*/ 0 60000 65536"/>
                  <a:gd name="T13" fmla="*/ 0 60000 65536"/>
                  <a:gd name="T14" fmla="*/ 0 60000 65536"/>
                  <a:gd name="T15" fmla="*/ 0 60000 65536"/>
                  <a:gd name="T16" fmla="*/ 0 60000 65536"/>
                  <a:gd name="T17" fmla="*/ 0 60000 65536"/>
                  <a:gd name="T18" fmla="*/ 0 w 31"/>
                  <a:gd name="T19" fmla="*/ 0 h 33"/>
                  <a:gd name="T20" fmla="*/ 31 w 31"/>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1" h="33">
                    <a:moveTo>
                      <a:pt x="12" y="0"/>
                    </a:moveTo>
                    <a:lnTo>
                      <a:pt x="7" y="3"/>
                    </a:lnTo>
                    <a:lnTo>
                      <a:pt x="0" y="10"/>
                    </a:lnTo>
                    <a:lnTo>
                      <a:pt x="22" y="33"/>
                    </a:lnTo>
                    <a:lnTo>
                      <a:pt x="31" y="25"/>
                    </a:lnTo>
                    <a:lnTo>
                      <a:pt x="12" y="0"/>
                    </a:lnTo>
                    <a:close/>
                  </a:path>
                </a:pathLst>
              </a:custGeom>
              <a:solidFill>
                <a:srgbClr val="000000"/>
              </a:solidFill>
              <a:ln w="9525">
                <a:noFill/>
                <a:round/>
                <a:headEnd/>
                <a:tailEnd/>
              </a:ln>
            </p:spPr>
            <p:txBody>
              <a:bodyPr/>
              <a:lstStyle/>
              <a:p>
                <a:endParaRPr lang="en-US"/>
              </a:p>
            </p:txBody>
          </p:sp>
          <p:sp>
            <p:nvSpPr>
              <p:cNvPr id="208633" name="Freeform 393"/>
              <p:cNvSpPr>
                <a:spLocks/>
              </p:cNvSpPr>
              <p:nvPr/>
            </p:nvSpPr>
            <p:spPr bwMode="auto">
              <a:xfrm>
                <a:off x="2301" y="1998"/>
                <a:ext cx="1" cy="1"/>
              </a:xfrm>
              <a:custGeom>
                <a:avLst/>
                <a:gdLst>
                  <a:gd name="T0" fmla="*/ 0 w 5"/>
                  <a:gd name="T1" fmla="*/ 0 h 3"/>
                  <a:gd name="T2" fmla="*/ 0 w 5"/>
                  <a:gd name="T3" fmla="*/ 0 h 3"/>
                  <a:gd name="T4" fmla="*/ 0 w 5"/>
                  <a:gd name="T5" fmla="*/ 0 h 3"/>
                  <a:gd name="T6" fmla="*/ 0 w 5"/>
                  <a:gd name="T7" fmla="*/ 0 h 3"/>
                  <a:gd name="T8" fmla="*/ 0 60000 65536"/>
                  <a:gd name="T9" fmla="*/ 0 60000 65536"/>
                  <a:gd name="T10" fmla="*/ 0 60000 65536"/>
                  <a:gd name="T11" fmla="*/ 0 60000 65536"/>
                  <a:gd name="T12" fmla="*/ 0 w 5"/>
                  <a:gd name="T13" fmla="*/ 0 h 3"/>
                  <a:gd name="T14" fmla="*/ 5 w 5"/>
                  <a:gd name="T15" fmla="*/ 3 h 3"/>
                </a:gdLst>
                <a:ahLst/>
                <a:cxnLst>
                  <a:cxn ang="T8">
                    <a:pos x="T0" y="T1"/>
                  </a:cxn>
                  <a:cxn ang="T9">
                    <a:pos x="T2" y="T3"/>
                  </a:cxn>
                  <a:cxn ang="T10">
                    <a:pos x="T4" y="T5"/>
                  </a:cxn>
                  <a:cxn ang="T11">
                    <a:pos x="T6" y="T7"/>
                  </a:cxn>
                </a:cxnLst>
                <a:rect l="T12" t="T13" r="T14" b="T15"/>
                <a:pathLst>
                  <a:path w="5" h="3">
                    <a:moveTo>
                      <a:pt x="0" y="3"/>
                    </a:moveTo>
                    <a:lnTo>
                      <a:pt x="3" y="1"/>
                    </a:lnTo>
                    <a:lnTo>
                      <a:pt x="5" y="0"/>
                    </a:lnTo>
                    <a:lnTo>
                      <a:pt x="0" y="3"/>
                    </a:lnTo>
                    <a:close/>
                  </a:path>
                </a:pathLst>
              </a:custGeom>
              <a:solidFill>
                <a:srgbClr val="000000"/>
              </a:solidFill>
              <a:ln w="9525">
                <a:noFill/>
                <a:round/>
                <a:headEnd/>
                <a:tailEnd/>
              </a:ln>
            </p:spPr>
            <p:txBody>
              <a:bodyPr/>
              <a:lstStyle/>
              <a:p>
                <a:endParaRPr lang="en-US"/>
              </a:p>
            </p:txBody>
          </p:sp>
          <p:sp>
            <p:nvSpPr>
              <p:cNvPr id="208634" name="Freeform 394"/>
              <p:cNvSpPr>
                <a:spLocks/>
              </p:cNvSpPr>
              <p:nvPr/>
            </p:nvSpPr>
            <p:spPr bwMode="auto">
              <a:xfrm>
                <a:off x="2302" y="1995"/>
                <a:ext cx="8" cy="10"/>
              </a:xfrm>
              <a:custGeom>
                <a:avLst/>
                <a:gdLst>
                  <a:gd name="T0" fmla="*/ 0 w 35"/>
                  <a:gd name="T1" fmla="*/ 0 h 37"/>
                  <a:gd name="T2" fmla="*/ 0 w 35"/>
                  <a:gd name="T3" fmla="*/ 0 h 37"/>
                  <a:gd name="T4" fmla="*/ 0 w 35"/>
                  <a:gd name="T5" fmla="*/ 0 h 37"/>
                  <a:gd name="T6" fmla="*/ 0 w 35"/>
                  <a:gd name="T7" fmla="*/ 0 h 37"/>
                  <a:gd name="T8" fmla="*/ 0 w 35"/>
                  <a:gd name="T9" fmla="*/ 0 h 37"/>
                  <a:gd name="T10" fmla="*/ 0 w 35"/>
                  <a:gd name="T11" fmla="*/ 0 h 37"/>
                  <a:gd name="T12" fmla="*/ 0 60000 65536"/>
                  <a:gd name="T13" fmla="*/ 0 60000 65536"/>
                  <a:gd name="T14" fmla="*/ 0 60000 65536"/>
                  <a:gd name="T15" fmla="*/ 0 60000 65536"/>
                  <a:gd name="T16" fmla="*/ 0 60000 65536"/>
                  <a:gd name="T17" fmla="*/ 0 60000 65536"/>
                  <a:gd name="T18" fmla="*/ 0 w 35"/>
                  <a:gd name="T19" fmla="*/ 0 h 37"/>
                  <a:gd name="T20" fmla="*/ 35 w 35"/>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35" h="37">
                    <a:moveTo>
                      <a:pt x="35" y="25"/>
                    </a:moveTo>
                    <a:lnTo>
                      <a:pt x="16" y="0"/>
                    </a:lnTo>
                    <a:lnTo>
                      <a:pt x="0" y="8"/>
                    </a:lnTo>
                    <a:lnTo>
                      <a:pt x="14" y="37"/>
                    </a:lnTo>
                    <a:lnTo>
                      <a:pt x="30" y="28"/>
                    </a:lnTo>
                    <a:lnTo>
                      <a:pt x="35" y="25"/>
                    </a:lnTo>
                    <a:close/>
                  </a:path>
                </a:pathLst>
              </a:custGeom>
              <a:solidFill>
                <a:srgbClr val="000000"/>
              </a:solidFill>
              <a:ln w="9525">
                <a:noFill/>
                <a:round/>
                <a:headEnd/>
                <a:tailEnd/>
              </a:ln>
            </p:spPr>
            <p:txBody>
              <a:bodyPr/>
              <a:lstStyle/>
              <a:p>
                <a:endParaRPr lang="en-US"/>
              </a:p>
            </p:txBody>
          </p:sp>
          <p:sp>
            <p:nvSpPr>
              <p:cNvPr id="208635" name="Freeform 395"/>
              <p:cNvSpPr>
                <a:spLocks/>
              </p:cNvSpPr>
              <p:nvPr/>
            </p:nvSpPr>
            <p:spPr bwMode="auto">
              <a:xfrm>
                <a:off x="2309" y="2002"/>
                <a:ext cx="1" cy="1"/>
              </a:xfrm>
              <a:custGeom>
                <a:avLst/>
                <a:gdLst>
                  <a:gd name="T0" fmla="*/ 0 w 5"/>
                  <a:gd name="T1" fmla="*/ 0 h 3"/>
                  <a:gd name="T2" fmla="*/ 0 w 5"/>
                  <a:gd name="T3" fmla="*/ 0 h 3"/>
                  <a:gd name="T4" fmla="*/ 0 w 5"/>
                  <a:gd name="T5" fmla="*/ 0 h 3"/>
                  <a:gd name="T6" fmla="*/ 0 w 5"/>
                  <a:gd name="T7" fmla="*/ 0 h 3"/>
                  <a:gd name="T8" fmla="*/ 0 60000 65536"/>
                  <a:gd name="T9" fmla="*/ 0 60000 65536"/>
                  <a:gd name="T10" fmla="*/ 0 60000 65536"/>
                  <a:gd name="T11" fmla="*/ 0 60000 65536"/>
                  <a:gd name="T12" fmla="*/ 0 w 5"/>
                  <a:gd name="T13" fmla="*/ 0 h 3"/>
                  <a:gd name="T14" fmla="*/ 5 w 5"/>
                  <a:gd name="T15" fmla="*/ 3 h 3"/>
                </a:gdLst>
                <a:ahLst/>
                <a:cxnLst>
                  <a:cxn ang="T8">
                    <a:pos x="T0" y="T1"/>
                  </a:cxn>
                  <a:cxn ang="T9">
                    <a:pos x="T2" y="T3"/>
                  </a:cxn>
                  <a:cxn ang="T10">
                    <a:pos x="T4" y="T5"/>
                  </a:cxn>
                  <a:cxn ang="T11">
                    <a:pos x="T6" y="T7"/>
                  </a:cxn>
                </a:cxnLst>
                <a:rect l="T12" t="T13" r="T14" b="T15"/>
                <a:pathLst>
                  <a:path w="5" h="3">
                    <a:moveTo>
                      <a:pt x="5" y="0"/>
                    </a:moveTo>
                    <a:lnTo>
                      <a:pt x="2" y="2"/>
                    </a:lnTo>
                    <a:lnTo>
                      <a:pt x="0" y="3"/>
                    </a:lnTo>
                    <a:lnTo>
                      <a:pt x="5" y="0"/>
                    </a:lnTo>
                    <a:close/>
                  </a:path>
                </a:pathLst>
              </a:custGeom>
              <a:solidFill>
                <a:srgbClr val="000000"/>
              </a:solidFill>
              <a:ln w="9525">
                <a:noFill/>
                <a:round/>
                <a:headEnd/>
                <a:tailEnd/>
              </a:ln>
            </p:spPr>
            <p:txBody>
              <a:bodyPr/>
              <a:lstStyle/>
              <a:p>
                <a:endParaRPr lang="en-US"/>
              </a:p>
            </p:txBody>
          </p:sp>
          <p:sp>
            <p:nvSpPr>
              <p:cNvPr id="208636" name="Freeform 396"/>
              <p:cNvSpPr>
                <a:spLocks/>
              </p:cNvSpPr>
              <p:nvPr/>
            </p:nvSpPr>
            <p:spPr bwMode="auto">
              <a:xfrm>
                <a:off x="2305" y="1993"/>
                <a:ext cx="7" cy="9"/>
              </a:xfrm>
              <a:custGeom>
                <a:avLst/>
                <a:gdLst>
                  <a:gd name="T0" fmla="*/ 0 w 31"/>
                  <a:gd name="T1" fmla="*/ 0 h 35"/>
                  <a:gd name="T2" fmla="*/ 0 w 31"/>
                  <a:gd name="T3" fmla="*/ 0 h 35"/>
                  <a:gd name="T4" fmla="*/ 0 w 31"/>
                  <a:gd name="T5" fmla="*/ 0 h 35"/>
                  <a:gd name="T6" fmla="*/ 0 w 31"/>
                  <a:gd name="T7" fmla="*/ 0 h 35"/>
                  <a:gd name="T8" fmla="*/ 0 w 31"/>
                  <a:gd name="T9" fmla="*/ 0 h 35"/>
                  <a:gd name="T10" fmla="*/ 0 w 31"/>
                  <a:gd name="T11" fmla="*/ 0 h 35"/>
                  <a:gd name="T12" fmla="*/ 0 60000 65536"/>
                  <a:gd name="T13" fmla="*/ 0 60000 65536"/>
                  <a:gd name="T14" fmla="*/ 0 60000 65536"/>
                  <a:gd name="T15" fmla="*/ 0 60000 65536"/>
                  <a:gd name="T16" fmla="*/ 0 60000 65536"/>
                  <a:gd name="T17" fmla="*/ 0 60000 65536"/>
                  <a:gd name="T18" fmla="*/ 0 w 31"/>
                  <a:gd name="T19" fmla="*/ 0 h 35"/>
                  <a:gd name="T20" fmla="*/ 31 w 31"/>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1" h="35">
                    <a:moveTo>
                      <a:pt x="20" y="0"/>
                    </a:moveTo>
                    <a:lnTo>
                      <a:pt x="9" y="5"/>
                    </a:lnTo>
                    <a:lnTo>
                      <a:pt x="0" y="12"/>
                    </a:lnTo>
                    <a:lnTo>
                      <a:pt x="24" y="35"/>
                    </a:lnTo>
                    <a:lnTo>
                      <a:pt x="31" y="27"/>
                    </a:lnTo>
                    <a:lnTo>
                      <a:pt x="20" y="0"/>
                    </a:lnTo>
                    <a:close/>
                  </a:path>
                </a:pathLst>
              </a:custGeom>
              <a:solidFill>
                <a:srgbClr val="000000"/>
              </a:solidFill>
              <a:ln w="9525">
                <a:noFill/>
                <a:round/>
                <a:headEnd/>
                <a:tailEnd/>
              </a:ln>
            </p:spPr>
            <p:txBody>
              <a:bodyPr/>
              <a:lstStyle/>
              <a:p>
                <a:endParaRPr lang="en-US"/>
              </a:p>
            </p:txBody>
          </p:sp>
          <p:sp>
            <p:nvSpPr>
              <p:cNvPr id="208637" name="Freeform 397"/>
              <p:cNvSpPr>
                <a:spLocks/>
              </p:cNvSpPr>
              <p:nvPr/>
            </p:nvSpPr>
            <p:spPr bwMode="auto">
              <a:xfrm>
                <a:off x="2307" y="1993"/>
                <a:ext cx="3" cy="1"/>
              </a:xfrm>
              <a:custGeom>
                <a:avLst/>
                <a:gdLst>
                  <a:gd name="T0" fmla="*/ 0 w 11"/>
                  <a:gd name="T1" fmla="*/ 0 h 5"/>
                  <a:gd name="T2" fmla="*/ 0 w 11"/>
                  <a:gd name="T3" fmla="*/ 0 h 5"/>
                  <a:gd name="T4" fmla="*/ 0 w 11"/>
                  <a:gd name="T5" fmla="*/ 0 h 5"/>
                  <a:gd name="T6" fmla="*/ 0 w 11"/>
                  <a:gd name="T7" fmla="*/ 0 h 5"/>
                  <a:gd name="T8" fmla="*/ 0 60000 65536"/>
                  <a:gd name="T9" fmla="*/ 0 60000 65536"/>
                  <a:gd name="T10" fmla="*/ 0 60000 65536"/>
                  <a:gd name="T11" fmla="*/ 0 60000 65536"/>
                  <a:gd name="T12" fmla="*/ 0 w 11"/>
                  <a:gd name="T13" fmla="*/ 0 h 5"/>
                  <a:gd name="T14" fmla="*/ 11 w 11"/>
                  <a:gd name="T15" fmla="*/ 5 h 5"/>
                </a:gdLst>
                <a:ahLst/>
                <a:cxnLst>
                  <a:cxn ang="T8">
                    <a:pos x="T0" y="T1"/>
                  </a:cxn>
                  <a:cxn ang="T9">
                    <a:pos x="T2" y="T3"/>
                  </a:cxn>
                  <a:cxn ang="T10">
                    <a:pos x="T4" y="T5"/>
                  </a:cxn>
                  <a:cxn ang="T11">
                    <a:pos x="T6" y="T7"/>
                  </a:cxn>
                </a:cxnLst>
                <a:rect l="T12" t="T13" r="T14" b="T15"/>
                <a:pathLst>
                  <a:path w="11" h="5">
                    <a:moveTo>
                      <a:pt x="0" y="5"/>
                    </a:moveTo>
                    <a:lnTo>
                      <a:pt x="5" y="0"/>
                    </a:lnTo>
                    <a:lnTo>
                      <a:pt x="11" y="0"/>
                    </a:lnTo>
                    <a:lnTo>
                      <a:pt x="0" y="5"/>
                    </a:lnTo>
                    <a:close/>
                  </a:path>
                </a:pathLst>
              </a:custGeom>
              <a:solidFill>
                <a:srgbClr val="000000"/>
              </a:solidFill>
              <a:ln w="9525">
                <a:noFill/>
                <a:round/>
                <a:headEnd/>
                <a:tailEnd/>
              </a:ln>
            </p:spPr>
            <p:txBody>
              <a:bodyPr/>
              <a:lstStyle/>
              <a:p>
                <a:endParaRPr lang="en-US"/>
              </a:p>
            </p:txBody>
          </p:sp>
          <p:sp>
            <p:nvSpPr>
              <p:cNvPr id="208638" name="Freeform 398"/>
              <p:cNvSpPr>
                <a:spLocks/>
              </p:cNvSpPr>
              <p:nvPr/>
            </p:nvSpPr>
            <p:spPr bwMode="auto">
              <a:xfrm>
                <a:off x="2310" y="1993"/>
                <a:ext cx="3" cy="8"/>
              </a:xfrm>
              <a:custGeom>
                <a:avLst/>
                <a:gdLst>
                  <a:gd name="T0" fmla="*/ 0 w 15"/>
                  <a:gd name="T1" fmla="*/ 0 h 32"/>
                  <a:gd name="T2" fmla="*/ 0 w 15"/>
                  <a:gd name="T3" fmla="*/ 0 h 32"/>
                  <a:gd name="T4" fmla="*/ 0 w 15"/>
                  <a:gd name="T5" fmla="*/ 0 h 32"/>
                  <a:gd name="T6" fmla="*/ 0 w 15"/>
                  <a:gd name="T7" fmla="*/ 0 h 32"/>
                  <a:gd name="T8" fmla="*/ 0 w 15"/>
                  <a:gd name="T9" fmla="*/ 0 h 32"/>
                  <a:gd name="T10" fmla="*/ 0 w 15"/>
                  <a:gd name="T11" fmla="*/ 0 h 32"/>
                  <a:gd name="T12" fmla="*/ 0 60000 65536"/>
                  <a:gd name="T13" fmla="*/ 0 60000 65536"/>
                  <a:gd name="T14" fmla="*/ 0 60000 65536"/>
                  <a:gd name="T15" fmla="*/ 0 60000 65536"/>
                  <a:gd name="T16" fmla="*/ 0 60000 65536"/>
                  <a:gd name="T17" fmla="*/ 0 60000 65536"/>
                  <a:gd name="T18" fmla="*/ 0 w 15"/>
                  <a:gd name="T19" fmla="*/ 0 h 32"/>
                  <a:gd name="T20" fmla="*/ 15 w 15"/>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15" h="32">
                    <a:moveTo>
                      <a:pt x="15" y="31"/>
                    </a:moveTo>
                    <a:lnTo>
                      <a:pt x="7" y="0"/>
                    </a:lnTo>
                    <a:lnTo>
                      <a:pt x="0" y="0"/>
                    </a:lnTo>
                    <a:lnTo>
                      <a:pt x="0" y="32"/>
                    </a:lnTo>
                    <a:lnTo>
                      <a:pt x="7" y="32"/>
                    </a:lnTo>
                    <a:lnTo>
                      <a:pt x="15" y="31"/>
                    </a:lnTo>
                    <a:close/>
                  </a:path>
                </a:pathLst>
              </a:custGeom>
              <a:solidFill>
                <a:srgbClr val="000000"/>
              </a:solidFill>
              <a:ln w="9525">
                <a:noFill/>
                <a:round/>
                <a:headEnd/>
                <a:tailEnd/>
              </a:ln>
            </p:spPr>
            <p:txBody>
              <a:bodyPr/>
              <a:lstStyle/>
              <a:p>
                <a:endParaRPr lang="en-US"/>
              </a:p>
            </p:txBody>
          </p:sp>
          <p:sp>
            <p:nvSpPr>
              <p:cNvPr id="208639" name="Freeform 399"/>
              <p:cNvSpPr>
                <a:spLocks/>
              </p:cNvSpPr>
              <p:nvPr/>
            </p:nvSpPr>
            <p:spPr bwMode="auto">
              <a:xfrm>
                <a:off x="2311" y="2001"/>
                <a:ext cx="2" cy="1"/>
              </a:xfrm>
              <a:custGeom>
                <a:avLst/>
                <a:gdLst>
                  <a:gd name="T0" fmla="*/ 0 w 8"/>
                  <a:gd name="T1" fmla="*/ 0 h 1"/>
                  <a:gd name="T2" fmla="*/ 0 w 8"/>
                  <a:gd name="T3" fmla="*/ 1 h 1"/>
                  <a:gd name="T4" fmla="*/ 0 w 8"/>
                  <a:gd name="T5" fmla="*/ 1 h 1"/>
                  <a:gd name="T6" fmla="*/ 0 w 8"/>
                  <a:gd name="T7" fmla="*/ 0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8" y="0"/>
                    </a:moveTo>
                    <a:lnTo>
                      <a:pt x="4" y="1"/>
                    </a:lnTo>
                    <a:lnTo>
                      <a:pt x="0" y="1"/>
                    </a:lnTo>
                    <a:lnTo>
                      <a:pt x="8" y="0"/>
                    </a:lnTo>
                    <a:close/>
                  </a:path>
                </a:pathLst>
              </a:custGeom>
              <a:solidFill>
                <a:srgbClr val="000000"/>
              </a:solidFill>
              <a:ln w="9525">
                <a:noFill/>
                <a:round/>
                <a:headEnd/>
                <a:tailEnd/>
              </a:ln>
            </p:spPr>
            <p:txBody>
              <a:bodyPr/>
              <a:lstStyle/>
              <a:p>
                <a:endParaRPr lang="en-US"/>
              </a:p>
            </p:txBody>
          </p:sp>
          <p:sp>
            <p:nvSpPr>
              <p:cNvPr id="208640" name="Freeform 400"/>
              <p:cNvSpPr>
                <a:spLocks/>
              </p:cNvSpPr>
              <p:nvPr/>
            </p:nvSpPr>
            <p:spPr bwMode="auto">
              <a:xfrm>
                <a:off x="2310" y="1993"/>
                <a:ext cx="4" cy="8"/>
              </a:xfrm>
              <a:custGeom>
                <a:avLst/>
                <a:gdLst>
                  <a:gd name="T0" fmla="*/ 0 w 18"/>
                  <a:gd name="T1" fmla="*/ 0 h 31"/>
                  <a:gd name="T2" fmla="*/ 0 w 18"/>
                  <a:gd name="T3" fmla="*/ 0 h 31"/>
                  <a:gd name="T4" fmla="*/ 0 w 18"/>
                  <a:gd name="T5" fmla="*/ 0 h 31"/>
                  <a:gd name="T6" fmla="*/ 0 w 18"/>
                  <a:gd name="T7" fmla="*/ 0 h 31"/>
                  <a:gd name="T8" fmla="*/ 0 w 18"/>
                  <a:gd name="T9" fmla="*/ 0 h 31"/>
                  <a:gd name="T10" fmla="*/ 0 60000 65536"/>
                  <a:gd name="T11" fmla="*/ 0 60000 65536"/>
                  <a:gd name="T12" fmla="*/ 0 60000 65536"/>
                  <a:gd name="T13" fmla="*/ 0 60000 65536"/>
                  <a:gd name="T14" fmla="*/ 0 60000 65536"/>
                  <a:gd name="T15" fmla="*/ 0 w 18"/>
                  <a:gd name="T16" fmla="*/ 0 h 31"/>
                  <a:gd name="T17" fmla="*/ 18 w 18"/>
                  <a:gd name="T18" fmla="*/ 31 h 31"/>
                </a:gdLst>
                <a:ahLst/>
                <a:cxnLst>
                  <a:cxn ang="T10">
                    <a:pos x="T0" y="T1"/>
                  </a:cxn>
                  <a:cxn ang="T11">
                    <a:pos x="T2" y="T3"/>
                  </a:cxn>
                  <a:cxn ang="T12">
                    <a:pos x="T4" y="T5"/>
                  </a:cxn>
                  <a:cxn ang="T13">
                    <a:pos x="T6" y="T7"/>
                  </a:cxn>
                  <a:cxn ang="T14">
                    <a:pos x="T8" y="T9"/>
                  </a:cxn>
                </a:cxnLst>
                <a:rect l="T15" t="T16" r="T17" b="T18"/>
                <a:pathLst>
                  <a:path w="18" h="31">
                    <a:moveTo>
                      <a:pt x="4" y="0"/>
                    </a:moveTo>
                    <a:lnTo>
                      <a:pt x="18" y="28"/>
                    </a:lnTo>
                    <a:lnTo>
                      <a:pt x="14" y="31"/>
                    </a:lnTo>
                    <a:lnTo>
                      <a:pt x="0" y="2"/>
                    </a:lnTo>
                    <a:lnTo>
                      <a:pt x="4" y="0"/>
                    </a:lnTo>
                    <a:close/>
                  </a:path>
                </a:pathLst>
              </a:custGeom>
              <a:solidFill>
                <a:srgbClr val="000000"/>
              </a:solidFill>
              <a:ln w="9525">
                <a:noFill/>
                <a:round/>
                <a:headEnd/>
                <a:tailEnd/>
              </a:ln>
            </p:spPr>
            <p:txBody>
              <a:bodyPr/>
              <a:lstStyle/>
              <a:p>
                <a:endParaRPr lang="en-US"/>
              </a:p>
            </p:txBody>
          </p:sp>
          <p:sp>
            <p:nvSpPr>
              <p:cNvPr id="208641" name="Freeform 401"/>
              <p:cNvSpPr>
                <a:spLocks/>
              </p:cNvSpPr>
              <p:nvPr/>
            </p:nvSpPr>
            <p:spPr bwMode="auto">
              <a:xfrm>
                <a:off x="2332" y="1979"/>
                <a:ext cx="6" cy="9"/>
              </a:xfrm>
              <a:custGeom>
                <a:avLst/>
                <a:gdLst>
                  <a:gd name="T0" fmla="*/ 0 w 27"/>
                  <a:gd name="T1" fmla="*/ 0 h 33"/>
                  <a:gd name="T2" fmla="*/ 0 w 27"/>
                  <a:gd name="T3" fmla="*/ 0 h 33"/>
                  <a:gd name="T4" fmla="*/ 0 w 27"/>
                  <a:gd name="T5" fmla="*/ 0 h 33"/>
                  <a:gd name="T6" fmla="*/ 0 w 27"/>
                  <a:gd name="T7" fmla="*/ 0 h 33"/>
                  <a:gd name="T8" fmla="*/ 0 w 27"/>
                  <a:gd name="T9" fmla="*/ 0 h 33"/>
                  <a:gd name="T10" fmla="*/ 0 w 27"/>
                  <a:gd name="T11" fmla="*/ 0 h 33"/>
                  <a:gd name="T12" fmla="*/ 0 60000 65536"/>
                  <a:gd name="T13" fmla="*/ 0 60000 65536"/>
                  <a:gd name="T14" fmla="*/ 0 60000 65536"/>
                  <a:gd name="T15" fmla="*/ 0 60000 65536"/>
                  <a:gd name="T16" fmla="*/ 0 60000 65536"/>
                  <a:gd name="T17" fmla="*/ 0 60000 65536"/>
                  <a:gd name="T18" fmla="*/ 0 w 27"/>
                  <a:gd name="T19" fmla="*/ 0 h 33"/>
                  <a:gd name="T20" fmla="*/ 27 w 27"/>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27" h="33">
                    <a:moveTo>
                      <a:pt x="27" y="25"/>
                    </a:moveTo>
                    <a:lnTo>
                      <a:pt x="8" y="0"/>
                    </a:lnTo>
                    <a:lnTo>
                      <a:pt x="0" y="4"/>
                    </a:lnTo>
                    <a:lnTo>
                      <a:pt x="13" y="33"/>
                    </a:lnTo>
                    <a:lnTo>
                      <a:pt x="22" y="28"/>
                    </a:lnTo>
                    <a:lnTo>
                      <a:pt x="27" y="25"/>
                    </a:lnTo>
                    <a:close/>
                  </a:path>
                </a:pathLst>
              </a:custGeom>
              <a:solidFill>
                <a:srgbClr val="000000"/>
              </a:solidFill>
              <a:ln w="9525">
                <a:noFill/>
                <a:round/>
                <a:headEnd/>
                <a:tailEnd/>
              </a:ln>
            </p:spPr>
            <p:txBody>
              <a:bodyPr/>
              <a:lstStyle/>
              <a:p>
                <a:endParaRPr lang="en-US"/>
              </a:p>
            </p:txBody>
          </p:sp>
          <p:sp>
            <p:nvSpPr>
              <p:cNvPr id="208642" name="Freeform 402"/>
              <p:cNvSpPr>
                <a:spLocks/>
              </p:cNvSpPr>
              <p:nvPr/>
            </p:nvSpPr>
            <p:spPr bwMode="auto">
              <a:xfrm>
                <a:off x="2337" y="1986"/>
                <a:ext cx="1" cy="1"/>
              </a:xfrm>
              <a:custGeom>
                <a:avLst/>
                <a:gdLst>
                  <a:gd name="T0" fmla="*/ 0 w 5"/>
                  <a:gd name="T1" fmla="*/ 0 h 3"/>
                  <a:gd name="T2" fmla="*/ 0 w 5"/>
                  <a:gd name="T3" fmla="*/ 0 h 3"/>
                  <a:gd name="T4" fmla="*/ 0 w 5"/>
                  <a:gd name="T5" fmla="*/ 0 h 3"/>
                  <a:gd name="T6" fmla="*/ 0 w 5"/>
                  <a:gd name="T7" fmla="*/ 0 h 3"/>
                  <a:gd name="T8" fmla="*/ 0 60000 65536"/>
                  <a:gd name="T9" fmla="*/ 0 60000 65536"/>
                  <a:gd name="T10" fmla="*/ 0 60000 65536"/>
                  <a:gd name="T11" fmla="*/ 0 60000 65536"/>
                  <a:gd name="T12" fmla="*/ 0 w 5"/>
                  <a:gd name="T13" fmla="*/ 0 h 3"/>
                  <a:gd name="T14" fmla="*/ 5 w 5"/>
                  <a:gd name="T15" fmla="*/ 3 h 3"/>
                </a:gdLst>
                <a:ahLst/>
                <a:cxnLst>
                  <a:cxn ang="T8">
                    <a:pos x="T0" y="T1"/>
                  </a:cxn>
                  <a:cxn ang="T9">
                    <a:pos x="T2" y="T3"/>
                  </a:cxn>
                  <a:cxn ang="T10">
                    <a:pos x="T4" y="T5"/>
                  </a:cxn>
                  <a:cxn ang="T11">
                    <a:pos x="T6" y="T7"/>
                  </a:cxn>
                </a:cxnLst>
                <a:rect l="T12" t="T13" r="T14" b="T15"/>
                <a:pathLst>
                  <a:path w="5" h="3">
                    <a:moveTo>
                      <a:pt x="5" y="0"/>
                    </a:moveTo>
                    <a:lnTo>
                      <a:pt x="2" y="2"/>
                    </a:lnTo>
                    <a:lnTo>
                      <a:pt x="0" y="3"/>
                    </a:lnTo>
                    <a:lnTo>
                      <a:pt x="5" y="0"/>
                    </a:lnTo>
                    <a:close/>
                  </a:path>
                </a:pathLst>
              </a:custGeom>
              <a:solidFill>
                <a:srgbClr val="000000"/>
              </a:solidFill>
              <a:ln w="9525">
                <a:noFill/>
                <a:round/>
                <a:headEnd/>
                <a:tailEnd/>
              </a:ln>
            </p:spPr>
            <p:txBody>
              <a:bodyPr/>
              <a:lstStyle/>
              <a:p>
                <a:endParaRPr lang="en-US"/>
              </a:p>
            </p:txBody>
          </p:sp>
          <p:sp>
            <p:nvSpPr>
              <p:cNvPr id="208643" name="Freeform 403"/>
              <p:cNvSpPr>
                <a:spLocks/>
              </p:cNvSpPr>
              <p:nvPr/>
            </p:nvSpPr>
            <p:spPr bwMode="auto">
              <a:xfrm>
                <a:off x="2333" y="1978"/>
                <a:ext cx="7" cy="8"/>
              </a:xfrm>
              <a:custGeom>
                <a:avLst/>
                <a:gdLst>
                  <a:gd name="T0" fmla="*/ 0 w 31"/>
                  <a:gd name="T1" fmla="*/ 0 h 33"/>
                  <a:gd name="T2" fmla="*/ 0 w 31"/>
                  <a:gd name="T3" fmla="*/ 0 h 33"/>
                  <a:gd name="T4" fmla="*/ 0 w 31"/>
                  <a:gd name="T5" fmla="*/ 0 h 33"/>
                  <a:gd name="T6" fmla="*/ 0 w 31"/>
                  <a:gd name="T7" fmla="*/ 0 h 33"/>
                  <a:gd name="T8" fmla="*/ 0 w 31"/>
                  <a:gd name="T9" fmla="*/ 0 h 33"/>
                  <a:gd name="T10" fmla="*/ 0 w 31"/>
                  <a:gd name="T11" fmla="*/ 0 h 33"/>
                  <a:gd name="T12" fmla="*/ 0 60000 65536"/>
                  <a:gd name="T13" fmla="*/ 0 60000 65536"/>
                  <a:gd name="T14" fmla="*/ 0 60000 65536"/>
                  <a:gd name="T15" fmla="*/ 0 60000 65536"/>
                  <a:gd name="T16" fmla="*/ 0 60000 65536"/>
                  <a:gd name="T17" fmla="*/ 0 60000 65536"/>
                  <a:gd name="T18" fmla="*/ 0 w 31"/>
                  <a:gd name="T19" fmla="*/ 0 h 33"/>
                  <a:gd name="T20" fmla="*/ 31 w 31"/>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1" h="33">
                    <a:moveTo>
                      <a:pt x="13" y="0"/>
                    </a:moveTo>
                    <a:lnTo>
                      <a:pt x="9" y="3"/>
                    </a:lnTo>
                    <a:lnTo>
                      <a:pt x="0" y="10"/>
                    </a:lnTo>
                    <a:lnTo>
                      <a:pt x="24" y="33"/>
                    </a:lnTo>
                    <a:lnTo>
                      <a:pt x="31" y="25"/>
                    </a:lnTo>
                    <a:lnTo>
                      <a:pt x="13" y="0"/>
                    </a:lnTo>
                    <a:close/>
                  </a:path>
                </a:pathLst>
              </a:custGeom>
              <a:solidFill>
                <a:srgbClr val="000000"/>
              </a:solidFill>
              <a:ln w="9525">
                <a:noFill/>
                <a:round/>
                <a:headEnd/>
                <a:tailEnd/>
              </a:ln>
            </p:spPr>
            <p:txBody>
              <a:bodyPr/>
              <a:lstStyle/>
              <a:p>
                <a:endParaRPr lang="en-US"/>
              </a:p>
            </p:txBody>
          </p:sp>
          <p:sp>
            <p:nvSpPr>
              <p:cNvPr id="208644" name="Freeform 404"/>
              <p:cNvSpPr>
                <a:spLocks/>
              </p:cNvSpPr>
              <p:nvPr/>
            </p:nvSpPr>
            <p:spPr bwMode="auto">
              <a:xfrm>
                <a:off x="2335" y="1978"/>
                <a:ext cx="1" cy="1"/>
              </a:xfrm>
              <a:custGeom>
                <a:avLst/>
                <a:gdLst>
                  <a:gd name="T0" fmla="*/ 0 w 4"/>
                  <a:gd name="T1" fmla="*/ 0 h 3"/>
                  <a:gd name="T2" fmla="*/ 0 w 4"/>
                  <a:gd name="T3" fmla="*/ 0 h 3"/>
                  <a:gd name="T4" fmla="*/ 0 w 4"/>
                  <a:gd name="T5" fmla="*/ 0 h 3"/>
                  <a:gd name="T6" fmla="*/ 0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0" y="3"/>
                    </a:moveTo>
                    <a:lnTo>
                      <a:pt x="1" y="1"/>
                    </a:lnTo>
                    <a:lnTo>
                      <a:pt x="4" y="0"/>
                    </a:lnTo>
                    <a:lnTo>
                      <a:pt x="0" y="3"/>
                    </a:lnTo>
                    <a:close/>
                  </a:path>
                </a:pathLst>
              </a:custGeom>
              <a:solidFill>
                <a:srgbClr val="000000"/>
              </a:solidFill>
              <a:ln w="9525">
                <a:noFill/>
                <a:round/>
                <a:headEnd/>
                <a:tailEnd/>
              </a:ln>
            </p:spPr>
            <p:txBody>
              <a:bodyPr/>
              <a:lstStyle/>
              <a:p>
                <a:endParaRPr lang="en-US"/>
              </a:p>
            </p:txBody>
          </p:sp>
          <p:sp>
            <p:nvSpPr>
              <p:cNvPr id="208645" name="Freeform 405"/>
              <p:cNvSpPr>
                <a:spLocks/>
              </p:cNvSpPr>
              <p:nvPr/>
            </p:nvSpPr>
            <p:spPr bwMode="auto">
              <a:xfrm>
                <a:off x="2336" y="1975"/>
                <a:ext cx="8" cy="10"/>
              </a:xfrm>
              <a:custGeom>
                <a:avLst/>
                <a:gdLst>
                  <a:gd name="T0" fmla="*/ 0 w 34"/>
                  <a:gd name="T1" fmla="*/ 0 h 36"/>
                  <a:gd name="T2" fmla="*/ 0 w 34"/>
                  <a:gd name="T3" fmla="*/ 0 h 36"/>
                  <a:gd name="T4" fmla="*/ 0 w 34"/>
                  <a:gd name="T5" fmla="*/ 0 h 36"/>
                  <a:gd name="T6" fmla="*/ 0 w 34"/>
                  <a:gd name="T7" fmla="*/ 0 h 36"/>
                  <a:gd name="T8" fmla="*/ 0 w 34"/>
                  <a:gd name="T9" fmla="*/ 0 h 36"/>
                  <a:gd name="T10" fmla="*/ 0 w 34"/>
                  <a:gd name="T11" fmla="*/ 0 h 36"/>
                  <a:gd name="T12" fmla="*/ 0 60000 65536"/>
                  <a:gd name="T13" fmla="*/ 0 60000 65536"/>
                  <a:gd name="T14" fmla="*/ 0 60000 65536"/>
                  <a:gd name="T15" fmla="*/ 0 60000 65536"/>
                  <a:gd name="T16" fmla="*/ 0 60000 65536"/>
                  <a:gd name="T17" fmla="*/ 0 60000 65536"/>
                  <a:gd name="T18" fmla="*/ 0 w 34"/>
                  <a:gd name="T19" fmla="*/ 0 h 36"/>
                  <a:gd name="T20" fmla="*/ 34 w 34"/>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4" h="36">
                    <a:moveTo>
                      <a:pt x="34" y="25"/>
                    </a:moveTo>
                    <a:lnTo>
                      <a:pt x="16" y="0"/>
                    </a:lnTo>
                    <a:lnTo>
                      <a:pt x="0" y="8"/>
                    </a:lnTo>
                    <a:lnTo>
                      <a:pt x="14" y="36"/>
                    </a:lnTo>
                    <a:lnTo>
                      <a:pt x="30" y="28"/>
                    </a:lnTo>
                    <a:lnTo>
                      <a:pt x="34" y="25"/>
                    </a:lnTo>
                    <a:close/>
                  </a:path>
                </a:pathLst>
              </a:custGeom>
              <a:solidFill>
                <a:srgbClr val="000000"/>
              </a:solidFill>
              <a:ln w="9525">
                <a:noFill/>
                <a:round/>
                <a:headEnd/>
                <a:tailEnd/>
              </a:ln>
            </p:spPr>
            <p:txBody>
              <a:bodyPr/>
              <a:lstStyle/>
              <a:p>
                <a:endParaRPr lang="en-US"/>
              </a:p>
            </p:txBody>
          </p:sp>
        </p:grpSp>
        <p:grpSp>
          <p:nvGrpSpPr>
            <p:cNvPr id="208094" name="Group 607"/>
            <p:cNvGrpSpPr>
              <a:grpSpLocks/>
            </p:cNvGrpSpPr>
            <p:nvPr/>
          </p:nvGrpSpPr>
          <p:grpSpPr bwMode="auto">
            <a:xfrm>
              <a:off x="3614738" y="3744913"/>
              <a:ext cx="887412" cy="709612"/>
              <a:chOff x="2339" y="1536"/>
              <a:chExt cx="559" cy="447"/>
            </a:xfrm>
          </p:grpSpPr>
          <p:sp>
            <p:nvSpPr>
              <p:cNvPr id="208246" name="Freeform 407"/>
              <p:cNvSpPr>
                <a:spLocks/>
              </p:cNvSpPr>
              <p:nvPr/>
            </p:nvSpPr>
            <p:spPr bwMode="auto">
              <a:xfrm>
                <a:off x="2343" y="1982"/>
                <a:ext cx="1" cy="1"/>
              </a:xfrm>
              <a:custGeom>
                <a:avLst/>
                <a:gdLst>
                  <a:gd name="T0" fmla="*/ 0 w 4"/>
                  <a:gd name="T1" fmla="*/ 0 h 3"/>
                  <a:gd name="T2" fmla="*/ 0 w 4"/>
                  <a:gd name="T3" fmla="*/ 0 h 3"/>
                  <a:gd name="T4" fmla="*/ 0 w 4"/>
                  <a:gd name="T5" fmla="*/ 0 h 3"/>
                  <a:gd name="T6" fmla="*/ 0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4" y="0"/>
                    </a:moveTo>
                    <a:lnTo>
                      <a:pt x="3" y="2"/>
                    </a:lnTo>
                    <a:lnTo>
                      <a:pt x="0" y="3"/>
                    </a:lnTo>
                    <a:lnTo>
                      <a:pt x="4" y="0"/>
                    </a:lnTo>
                    <a:close/>
                  </a:path>
                </a:pathLst>
              </a:custGeom>
              <a:solidFill>
                <a:srgbClr val="000000"/>
              </a:solidFill>
              <a:ln w="9525">
                <a:noFill/>
                <a:round/>
                <a:headEnd/>
                <a:tailEnd/>
              </a:ln>
            </p:spPr>
            <p:txBody>
              <a:bodyPr/>
              <a:lstStyle/>
              <a:p>
                <a:endParaRPr lang="en-US"/>
              </a:p>
            </p:txBody>
          </p:sp>
          <p:sp>
            <p:nvSpPr>
              <p:cNvPr id="208247" name="Freeform 408"/>
              <p:cNvSpPr>
                <a:spLocks/>
              </p:cNvSpPr>
              <p:nvPr/>
            </p:nvSpPr>
            <p:spPr bwMode="auto">
              <a:xfrm>
                <a:off x="2339" y="1973"/>
                <a:ext cx="7" cy="9"/>
              </a:xfrm>
              <a:custGeom>
                <a:avLst/>
                <a:gdLst>
                  <a:gd name="T0" fmla="*/ 0 w 31"/>
                  <a:gd name="T1" fmla="*/ 0 h 35"/>
                  <a:gd name="T2" fmla="*/ 0 w 31"/>
                  <a:gd name="T3" fmla="*/ 0 h 35"/>
                  <a:gd name="T4" fmla="*/ 0 w 31"/>
                  <a:gd name="T5" fmla="*/ 0 h 35"/>
                  <a:gd name="T6" fmla="*/ 0 w 31"/>
                  <a:gd name="T7" fmla="*/ 0 h 35"/>
                  <a:gd name="T8" fmla="*/ 0 w 31"/>
                  <a:gd name="T9" fmla="*/ 0 h 35"/>
                  <a:gd name="T10" fmla="*/ 0 w 31"/>
                  <a:gd name="T11" fmla="*/ 0 h 35"/>
                  <a:gd name="T12" fmla="*/ 0 60000 65536"/>
                  <a:gd name="T13" fmla="*/ 0 60000 65536"/>
                  <a:gd name="T14" fmla="*/ 0 60000 65536"/>
                  <a:gd name="T15" fmla="*/ 0 60000 65536"/>
                  <a:gd name="T16" fmla="*/ 0 60000 65536"/>
                  <a:gd name="T17" fmla="*/ 0 60000 65536"/>
                  <a:gd name="T18" fmla="*/ 0 w 31"/>
                  <a:gd name="T19" fmla="*/ 0 h 35"/>
                  <a:gd name="T20" fmla="*/ 31 w 31"/>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1" h="35">
                    <a:moveTo>
                      <a:pt x="18" y="0"/>
                    </a:moveTo>
                    <a:lnTo>
                      <a:pt x="7" y="5"/>
                    </a:lnTo>
                    <a:lnTo>
                      <a:pt x="0" y="12"/>
                    </a:lnTo>
                    <a:lnTo>
                      <a:pt x="22" y="35"/>
                    </a:lnTo>
                    <a:lnTo>
                      <a:pt x="31" y="27"/>
                    </a:lnTo>
                    <a:lnTo>
                      <a:pt x="18" y="0"/>
                    </a:lnTo>
                    <a:close/>
                  </a:path>
                </a:pathLst>
              </a:custGeom>
              <a:solidFill>
                <a:srgbClr val="000000"/>
              </a:solidFill>
              <a:ln w="9525">
                <a:noFill/>
                <a:round/>
                <a:headEnd/>
                <a:tailEnd/>
              </a:ln>
            </p:spPr>
            <p:txBody>
              <a:bodyPr/>
              <a:lstStyle/>
              <a:p>
                <a:endParaRPr lang="en-US"/>
              </a:p>
            </p:txBody>
          </p:sp>
          <p:sp>
            <p:nvSpPr>
              <p:cNvPr id="208248" name="Freeform 409"/>
              <p:cNvSpPr>
                <a:spLocks/>
              </p:cNvSpPr>
              <p:nvPr/>
            </p:nvSpPr>
            <p:spPr bwMode="auto">
              <a:xfrm>
                <a:off x="2341" y="1973"/>
                <a:ext cx="2" cy="1"/>
              </a:xfrm>
              <a:custGeom>
                <a:avLst/>
                <a:gdLst>
                  <a:gd name="T0" fmla="*/ 0 w 11"/>
                  <a:gd name="T1" fmla="*/ 0 h 5"/>
                  <a:gd name="T2" fmla="*/ 0 w 11"/>
                  <a:gd name="T3" fmla="*/ 0 h 5"/>
                  <a:gd name="T4" fmla="*/ 0 w 11"/>
                  <a:gd name="T5" fmla="*/ 0 h 5"/>
                  <a:gd name="T6" fmla="*/ 0 w 11"/>
                  <a:gd name="T7" fmla="*/ 0 h 5"/>
                  <a:gd name="T8" fmla="*/ 0 60000 65536"/>
                  <a:gd name="T9" fmla="*/ 0 60000 65536"/>
                  <a:gd name="T10" fmla="*/ 0 60000 65536"/>
                  <a:gd name="T11" fmla="*/ 0 60000 65536"/>
                  <a:gd name="T12" fmla="*/ 0 w 11"/>
                  <a:gd name="T13" fmla="*/ 0 h 5"/>
                  <a:gd name="T14" fmla="*/ 11 w 11"/>
                  <a:gd name="T15" fmla="*/ 5 h 5"/>
                </a:gdLst>
                <a:ahLst/>
                <a:cxnLst>
                  <a:cxn ang="T8">
                    <a:pos x="T0" y="T1"/>
                  </a:cxn>
                  <a:cxn ang="T9">
                    <a:pos x="T2" y="T3"/>
                  </a:cxn>
                  <a:cxn ang="T10">
                    <a:pos x="T4" y="T5"/>
                  </a:cxn>
                  <a:cxn ang="T11">
                    <a:pos x="T6" y="T7"/>
                  </a:cxn>
                </a:cxnLst>
                <a:rect l="T12" t="T13" r="T14" b="T15"/>
                <a:pathLst>
                  <a:path w="11" h="5">
                    <a:moveTo>
                      <a:pt x="0" y="5"/>
                    </a:moveTo>
                    <a:lnTo>
                      <a:pt x="5" y="0"/>
                    </a:lnTo>
                    <a:lnTo>
                      <a:pt x="11" y="0"/>
                    </a:lnTo>
                    <a:lnTo>
                      <a:pt x="0" y="5"/>
                    </a:lnTo>
                    <a:close/>
                  </a:path>
                </a:pathLst>
              </a:custGeom>
              <a:solidFill>
                <a:srgbClr val="000000"/>
              </a:solidFill>
              <a:ln w="9525">
                <a:noFill/>
                <a:round/>
                <a:headEnd/>
                <a:tailEnd/>
              </a:ln>
            </p:spPr>
            <p:txBody>
              <a:bodyPr/>
              <a:lstStyle/>
              <a:p>
                <a:endParaRPr lang="en-US"/>
              </a:p>
            </p:txBody>
          </p:sp>
          <p:sp>
            <p:nvSpPr>
              <p:cNvPr id="208249" name="Freeform 410"/>
              <p:cNvSpPr>
                <a:spLocks/>
              </p:cNvSpPr>
              <p:nvPr/>
            </p:nvSpPr>
            <p:spPr bwMode="auto">
              <a:xfrm>
                <a:off x="2343" y="1973"/>
                <a:ext cx="7" cy="8"/>
              </a:xfrm>
              <a:custGeom>
                <a:avLst/>
                <a:gdLst>
                  <a:gd name="T0" fmla="*/ 0 w 29"/>
                  <a:gd name="T1" fmla="*/ 0 h 32"/>
                  <a:gd name="T2" fmla="*/ 0 w 29"/>
                  <a:gd name="T3" fmla="*/ 0 h 32"/>
                  <a:gd name="T4" fmla="*/ 0 w 29"/>
                  <a:gd name="T5" fmla="*/ 0 h 32"/>
                  <a:gd name="T6" fmla="*/ 0 w 29"/>
                  <a:gd name="T7" fmla="*/ 0 h 32"/>
                  <a:gd name="T8" fmla="*/ 0 w 29"/>
                  <a:gd name="T9" fmla="*/ 0 h 32"/>
                  <a:gd name="T10" fmla="*/ 0 w 29"/>
                  <a:gd name="T11" fmla="*/ 0 h 32"/>
                  <a:gd name="T12" fmla="*/ 0 60000 65536"/>
                  <a:gd name="T13" fmla="*/ 0 60000 65536"/>
                  <a:gd name="T14" fmla="*/ 0 60000 65536"/>
                  <a:gd name="T15" fmla="*/ 0 60000 65536"/>
                  <a:gd name="T16" fmla="*/ 0 60000 65536"/>
                  <a:gd name="T17" fmla="*/ 0 60000 65536"/>
                  <a:gd name="T18" fmla="*/ 0 w 29"/>
                  <a:gd name="T19" fmla="*/ 0 h 32"/>
                  <a:gd name="T20" fmla="*/ 29 w 29"/>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9" h="32">
                    <a:moveTo>
                      <a:pt x="29" y="27"/>
                    </a:moveTo>
                    <a:lnTo>
                      <a:pt x="17" y="0"/>
                    </a:lnTo>
                    <a:lnTo>
                      <a:pt x="0" y="0"/>
                    </a:lnTo>
                    <a:lnTo>
                      <a:pt x="0" y="32"/>
                    </a:lnTo>
                    <a:lnTo>
                      <a:pt x="17" y="32"/>
                    </a:lnTo>
                    <a:lnTo>
                      <a:pt x="29" y="27"/>
                    </a:lnTo>
                    <a:close/>
                  </a:path>
                </a:pathLst>
              </a:custGeom>
              <a:solidFill>
                <a:srgbClr val="000000"/>
              </a:solidFill>
              <a:ln w="9525">
                <a:noFill/>
                <a:round/>
                <a:headEnd/>
                <a:tailEnd/>
              </a:ln>
            </p:spPr>
            <p:txBody>
              <a:bodyPr/>
              <a:lstStyle/>
              <a:p>
                <a:endParaRPr lang="en-US"/>
              </a:p>
            </p:txBody>
          </p:sp>
          <p:sp>
            <p:nvSpPr>
              <p:cNvPr id="208250" name="Freeform 411"/>
              <p:cNvSpPr>
                <a:spLocks/>
              </p:cNvSpPr>
              <p:nvPr/>
            </p:nvSpPr>
            <p:spPr bwMode="auto">
              <a:xfrm>
                <a:off x="2347" y="1980"/>
                <a:ext cx="3" cy="1"/>
              </a:xfrm>
              <a:custGeom>
                <a:avLst/>
                <a:gdLst>
                  <a:gd name="T0" fmla="*/ 0 w 12"/>
                  <a:gd name="T1" fmla="*/ 0 h 5"/>
                  <a:gd name="T2" fmla="*/ 0 w 12"/>
                  <a:gd name="T3" fmla="*/ 0 h 5"/>
                  <a:gd name="T4" fmla="*/ 0 w 12"/>
                  <a:gd name="T5" fmla="*/ 0 h 5"/>
                  <a:gd name="T6" fmla="*/ 0 w 12"/>
                  <a:gd name="T7" fmla="*/ 0 h 5"/>
                  <a:gd name="T8" fmla="*/ 0 60000 65536"/>
                  <a:gd name="T9" fmla="*/ 0 60000 65536"/>
                  <a:gd name="T10" fmla="*/ 0 60000 65536"/>
                  <a:gd name="T11" fmla="*/ 0 60000 65536"/>
                  <a:gd name="T12" fmla="*/ 0 w 12"/>
                  <a:gd name="T13" fmla="*/ 0 h 5"/>
                  <a:gd name="T14" fmla="*/ 12 w 12"/>
                  <a:gd name="T15" fmla="*/ 5 h 5"/>
                </a:gdLst>
                <a:ahLst/>
                <a:cxnLst>
                  <a:cxn ang="T8">
                    <a:pos x="T0" y="T1"/>
                  </a:cxn>
                  <a:cxn ang="T9">
                    <a:pos x="T2" y="T3"/>
                  </a:cxn>
                  <a:cxn ang="T10">
                    <a:pos x="T4" y="T5"/>
                  </a:cxn>
                  <a:cxn ang="T11">
                    <a:pos x="T6" y="T7"/>
                  </a:cxn>
                </a:cxnLst>
                <a:rect l="T12" t="T13" r="T14" b="T15"/>
                <a:pathLst>
                  <a:path w="12" h="5">
                    <a:moveTo>
                      <a:pt x="12" y="0"/>
                    </a:moveTo>
                    <a:lnTo>
                      <a:pt x="7" y="5"/>
                    </a:lnTo>
                    <a:lnTo>
                      <a:pt x="0" y="5"/>
                    </a:lnTo>
                    <a:lnTo>
                      <a:pt x="12" y="0"/>
                    </a:lnTo>
                    <a:close/>
                  </a:path>
                </a:pathLst>
              </a:custGeom>
              <a:solidFill>
                <a:srgbClr val="000000"/>
              </a:solidFill>
              <a:ln w="9525">
                <a:noFill/>
                <a:round/>
                <a:headEnd/>
                <a:tailEnd/>
              </a:ln>
            </p:spPr>
            <p:txBody>
              <a:bodyPr/>
              <a:lstStyle/>
              <a:p>
                <a:endParaRPr lang="en-US"/>
              </a:p>
            </p:txBody>
          </p:sp>
          <p:sp>
            <p:nvSpPr>
              <p:cNvPr id="208251" name="Freeform 412"/>
              <p:cNvSpPr>
                <a:spLocks/>
              </p:cNvSpPr>
              <p:nvPr/>
            </p:nvSpPr>
            <p:spPr bwMode="auto">
              <a:xfrm>
                <a:off x="2345" y="1972"/>
                <a:ext cx="7" cy="8"/>
              </a:xfrm>
              <a:custGeom>
                <a:avLst/>
                <a:gdLst>
                  <a:gd name="T0" fmla="*/ 0 w 31"/>
                  <a:gd name="T1" fmla="*/ 0 h 31"/>
                  <a:gd name="T2" fmla="*/ 0 w 31"/>
                  <a:gd name="T3" fmla="*/ 0 h 31"/>
                  <a:gd name="T4" fmla="*/ 0 w 31"/>
                  <a:gd name="T5" fmla="*/ 0 h 31"/>
                  <a:gd name="T6" fmla="*/ 0 w 31"/>
                  <a:gd name="T7" fmla="*/ 0 h 31"/>
                  <a:gd name="T8" fmla="*/ 0 w 31"/>
                  <a:gd name="T9" fmla="*/ 0 h 31"/>
                  <a:gd name="T10" fmla="*/ 0 w 31"/>
                  <a:gd name="T11" fmla="*/ 0 h 31"/>
                  <a:gd name="T12" fmla="*/ 0 60000 65536"/>
                  <a:gd name="T13" fmla="*/ 0 60000 65536"/>
                  <a:gd name="T14" fmla="*/ 0 60000 65536"/>
                  <a:gd name="T15" fmla="*/ 0 60000 65536"/>
                  <a:gd name="T16" fmla="*/ 0 60000 65536"/>
                  <a:gd name="T17" fmla="*/ 0 60000 65536"/>
                  <a:gd name="T18" fmla="*/ 0 w 31"/>
                  <a:gd name="T19" fmla="*/ 0 h 31"/>
                  <a:gd name="T20" fmla="*/ 31 w 31"/>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1" h="31">
                    <a:moveTo>
                      <a:pt x="31" y="23"/>
                    </a:moveTo>
                    <a:lnTo>
                      <a:pt x="9" y="0"/>
                    </a:lnTo>
                    <a:lnTo>
                      <a:pt x="0" y="9"/>
                    </a:lnTo>
                    <a:lnTo>
                      <a:pt x="24" y="31"/>
                    </a:lnTo>
                    <a:lnTo>
                      <a:pt x="31" y="23"/>
                    </a:lnTo>
                    <a:close/>
                  </a:path>
                </a:pathLst>
              </a:custGeom>
              <a:solidFill>
                <a:srgbClr val="000000"/>
              </a:solidFill>
              <a:ln w="9525">
                <a:noFill/>
                <a:round/>
                <a:headEnd/>
                <a:tailEnd/>
              </a:ln>
            </p:spPr>
            <p:txBody>
              <a:bodyPr/>
              <a:lstStyle/>
              <a:p>
                <a:endParaRPr lang="en-US"/>
              </a:p>
            </p:txBody>
          </p:sp>
          <p:sp>
            <p:nvSpPr>
              <p:cNvPr id="208252" name="Rectangle 413"/>
              <p:cNvSpPr>
                <a:spLocks noChangeArrowheads="1"/>
              </p:cNvSpPr>
              <p:nvPr/>
            </p:nvSpPr>
            <p:spPr bwMode="auto">
              <a:xfrm>
                <a:off x="2347" y="1972"/>
                <a:ext cx="1" cy="1"/>
              </a:xfrm>
              <a:prstGeom prst="rect">
                <a:avLst/>
              </a:prstGeom>
              <a:solidFill>
                <a:srgbClr val="000000"/>
              </a:solidFill>
              <a:ln w="9525">
                <a:noFill/>
                <a:miter lim="800000"/>
                <a:headEnd/>
                <a:tailEnd/>
              </a:ln>
            </p:spPr>
            <p:txBody>
              <a:bodyPr/>
              <a:lstStyle/>
              <a:p>
                <a:endParaRPr lang="en-US">
                  <a:latin typeface="Times New Roman" pitchFamily="18" charset="0"/>
                  <a:cs typeface="Times New Roman" pitchFamily="18" charset="0"/>
                </a:endParaRPr>
              </a:p>
            </p:txBody>
          </p:sp>
          <p:sp>
            <p:nvSpPr>
              <p:cNvPr id="208253" name="Freeform 414"/>
              <p:cNvSpPr>
                <a:spLocks/>
              </p:cNvSpPr>
              <p:nvPr/>
            </p:nvSpPr>
            <p:spPr bwMode="auto">
              <a:xfrm>
                <a:off x="2347" y="1970"/>
                <a:ext cx="7" cy="8"/>
              </a:xfrm>
              <a:custGeom>
                <a:avLst/>
                <a:gdLst>
                  <a:gd name="T0" fmla="*/ 0 w 31"/>
                  <a:gd name="T1" fmla="*/ 0 h 33"/>
                  <a:gd name="T2" fmla="*/ 0 w 31"/>
                  <a:gd name="T3" fmla="*/ 0 h 33"/>
                  <a:gd name="T4" fmla="*/ 0 w 31"/>
                  <a:gd name="T5" fmla="*/ 0 h 33"/>
                  <a:gd name="T6" fmla="*/ 0 w 31"/>
                  <a:gd name="T7" fmla="*/ 0 h 33"/>
                  <a:gd name="T8" fmla="*/ 0 w 31"/>
                  <a:gd name="T9" fmla="*/ 0 h 33"/>
                  <a:gd name="T10" fmla="*/ 0 w 31"/>
                  <a:gd name="T11" fmla="*/ 0 h 33"/>
                  <a:gd name="T12" fmla="*/ 0 60000 65536"/>
                  <a:gd name="T13" fmla="*/ 0 60000 65536"/>
                  <a:gd name="T14" fmla="*/ 0 60000 65536"/>
                  <a:gd name="T15" fmla="*/ 0 60000 65536"/>
                  <a:gd name="T16" fmla="*/ 0 60000 65536"/>
                  <a:gd name="T17" fmla="*/ 0 60000 65536"/>
                  <a:gd name="T18" fmla="*/ 0 w 31"/>
                  <a:gd name="T19" fmla="*/ 0 h 33"/>
                  <a:gd name="T20" fmla="*/ 31 w 31"/>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1" h="33">
                    <a:moveTo>
                      <a:pt x="12" y="0"/>
                    </a:moveTo>
                    <a:lnTo>
                      <a:pt x="7" y="3"/>
                    </a:lnTo>
                    <a:lnTo>
                      <a:pt x="0" y="10"/>
                    </a:lnTo>
                    <a:lnTo>
                      <a:pt x="22" y="33"/>
                    </a:lnTo>
                    <a:lnTo>
                      <a:pt x="31" y="25"/>
                    </a:lnTo>
                    <a:lnTo>
                      <a:pt x="12" y="0"/>
                    </a:lnTo>
                    <a:close/>
                  </a:path>
                </a:pathLst>
              </a:custGeom>
              <a:solidFill>
                <a:srgbClr val="000000"/>
              </a:solidFill>
              <a:ln w="9525">
                <a:noFill/>
                <a:round/>
                <a:headEnd/>
                <a:tailEnd/>
              </a:ln>
            </p:spPr>
            <p:txBody>
              <a:bodyPr/>
              <a:lstStyle/>
              <a:p>
                <a:endParaRPr lang="en-US"/>
              </a:p>
            </p:txBody>
          </p:sp>
          <p:sp>
            <p:nvSpPr>
              <p:cNvPr id="208254" name="Freeform 415"/>
              <p:cNvSpPr>
                <a:spLocks/>
              </p:cNvSpPr>
              <p:nvPr/>
            </p:nvSpPr>
            <p:spPr bwMode="auto">
              <a:xfrm>
                <a:off x="2349" y="1970"/>
                <a:ext cx="1" cy="1"/>
              </a:xfrm>
              <a:custGeom>
                <a:avLst/>
                <a:gdLst>
                  <a:gd name="T0" fmla="*/ 0 w 5"/>
                  <a:gd name="T1" fmla="*/ 0 h 3"/>
                  <a:gd name="T2" fmla="*/ 0 w 5"/>
                  <a:gd name="T3" fmla="*/ 0 h 3"/>
                  <a:gd name="T4" fmla="*/ 0 w 5"/>
                  <a:gd name="T5" fmla="*/ 0 h 3"/>
                  <a:gd name="T6" fmla="*/ 0 w 5"/>
                  <a:gd name="T7" fmla="*/ 0 h 3"/>
                  <a:gd name="T8" fmla="*/ 0 60000 65536"/>
                  <a:gd name="T9" fmla="*/ 0 60000 65536"/>
                  <a:gd name="T10" fmla="*/ 0 60000 65536"/>
                  <a:gd name="T11" fmla="*/ 0 60000 65536"/>
                  <a:gd name="T12" fmla="*/ 0 w 5"/>
                  <a:gd name="T13" fmla="*/ 0 h 3"/>
                  <a:gd name="T14" fmla="*/ 5 w 5"/>
                  <a:gd name="T15" fmla="*/ 3 h 3"/>
                </a:gdLst>
                <a:ahLst/>
                <a:cxnLst>
                  <a:cxn ang="T8">
                    <a:pos x="T0" y="T1"/>
                  </a:cxn>
                  <a:cxn ang="T9">
                    <a:pos x="T2" y="T3"/>
                  </a:cxn>
                  <a:cxn ang="T10">
                    <a:pos x="T4" y="T5"/>
                  </a:cxn>
                  <a:cxn ang="T11">
                    <a:pos x="T6" y="T7"/>
                  </a:cxn>
                </a:cxnLst>
                <a:rect l="T12" t="T13" r="T14" b="T15"/>
                <a:pathLst>
                  <a:path w="5" h="3">
                    <a:moveTo>
                      <a:pt x="0" y="3"/>
                    </a:moveTo>
                    <a:lnTo>
                      <a:pt x="3" y="1"/>
                    </a:lnTo>
                    <a:lnTo>
                      <a:pt x="5" y="0"/>
                    </a:lnTo>
                    <a:lnTo>
                      <a:pt x="0" y="3"/>
                    </a:lnTo>
                    <a:close/>
                  </a:path>
                </a:pathLst>
              </a:custGeom>
              <a:solidFill>
                <a:srgbClr val="000000"/>
              </a:solidFill>
              <a:ln w="9525">
                <a:noFill/>
                <a:round/>
                <a:headEnd/>
                <a:tailEnd/>
              </a:ln>
            </p:spPr>
            <p:txBody>
              <a:bodyPr/>
              <a:lstStyle/>
              <a:p>
                <a:endParaRPr lang="en-US"/>
              </a:p>
            </p:txBody>
          </p:sp>
          <p:sp>
            <p:nvSpPr>
              <p:cNvPr id="208255" name="Freeform 416"/>
              <p:cNvSpPr>
                <a:spLocks/>
              </p:cNvSpPr>
              <p:nvPr/>
            </p:nvSpPr>
            <p:spPr bwMode="auto">
              <a:xfrm>
                <a:off x="2350" y="1968"/>
                <a:ext cx="6" cy="9"/>
              </a:xfrm>
              <a:custGeom>
                <a:avLst/>
                <a:gdLst>
                  <a:gd name="T0" fmla="*/ 0 w 24"/>
                  <a:gd name="T1" fmla="*/ 0 h 33"/>
                  <a:gd name="T2" fmla="*/ 0 w 24"/>
                  <a:gd name="T3" fmla="*/ 0 h 33"/>
                  <a:gd name="T4" fmla="*/ 0 w 24"/>
                  <a:gd name="T5" fmla="*/ 0 h 33"/>
                  <a:gd name="T6" fmla="*/ 0 w 24"/>
                  <a:gd name="T7" fmla="*/ 0 h 33"/>
                  <a:gd name="T8" fmla="*/ 0 w 24"/>
                  <a:gd name="T9" fmla="*/ 0 h 33"/>
                  <a:gd name="T10" fmla="*/ 0 60000 65536"/>
                  <a:gd name="T11" fmla="*/ 0 60000 65536"/>
                  <a:gd name="T12" fmla="*/ 0 60000 65536"/>
                  <a:gd name="T13" fmla="*/ 0 60000 65536"/>
                  <a:gd name="T14" fmla="*/ 0 60000 65536"/>
                  <a:gd name="T15" fmla="*/ 0 w 24"/>
                  <a:gd name="T16" fmla="*/ 0 h 33"/>
                  <a:gd name="T17" fmla="*/ 24 w 24"/>
                  <a:gd name="T18" fmla="*/ 33 h 33"/>
                </a:gdLst>
                <a:ahLst/>
                <a:cxnLst>
                  <a:cxn ang="T10">
                    <a:pos x="T0" y="T1"/>
                  </a:cxn>
                  <a:cxn ang="T11">
                    <a:pos x="T2" y="T3"/>
                  </a:cxn>
                  <a:cxn ang="T12">
                    <a:pos x="T4" y="T5"/>
                  </a:cxn>
                  <a:cxn ang="T13">
                    <a:pos x="T6" y="T7"/>
                  </a:cxn>
                  <a:cxn ang="T14">
                    <a:pos x="T8" y="T9"/>
                  </a:cxn>
                </a:cxnLst>
                <a:rect l="T15" t="T16" r="T17" b="T18"/>
                <a:pathLst>
                  <a:path w="24" h="33">
                    <a:moveTo>
                      <a:pt x="10" y="0"/>
                    </a:moveTo>
                    <a:lnTo>
                      <a:pt x="24" y="29"/>
                    </a:lnTo>
                    <a:lnTo>
                      <a:pt x="14" y="33"/>
                    </a:lnTo>
                    <a:lnTo>
                      <a:pt x="0" y="5"/>
                    </a:lnTo>
                    <a:lnTo>
                      <a:pt x="10" y="0"/>
                    </a:lnTo>
                    <a:close/>
                  </a:path>
                </a:pathLst>
              </a:custGeom>
              <a:solidFill>
                <a:srgbClr val="000000"/>
              </a:solidFill>
              <a:ln w="9525">
                <a:noFill/>
                <a:round/>
                <a:headEnd/>
                <a:tailEnd/>
              </a:ln>
            </p:spPr>
            <p:txBody>
              <a:bodyPr/>
              <a:lstStyle/>
              <a:p>
                <a:endParaRPr lang="en-US"/>
              </a:p>
            </p:txBody>
          </p:sp>
          <p:sp>
            <p:nvSpPr>
              <p:cNvPr id="208256" name="Freeform 417"/>
              <p:cNvSpPr>
                <a:spLocks/>
              </p:cNvSpPr>
              <p:nvPr/>
            </p:nvSpPr>
            <p:spPr bwMode="auto">
              <a:xfrm>
                <a:off x="2373" y="1955"/>
                <a:ext cx="5" cy="8"/>
              </a:xfrm>
              <a:custGeom>
                <a:avLst/>
                <a:gdLst>
                  <a:gd name="T0" fmla="*/ 0 w 20"/>
                  <a:gd name="T1" fmla="*/ 0 h 30"/>
                  <a:gd name="T2" fmla="*/ 0 w 20"/>
                  <a:gd name="T3" fmla="*/ 0 h 30"/>
                  <a:gd name="T4" fmla="*/ 0 w 20"/>
                  <a:gd name="T5" fmla="*/ 0 h 30"/>
                  <a:gd name="T6" fmla="*/ 0 w 20"/>
                  <a:gd name="T7" fmla="*/ 0 h 30"/>
                  <a:gd name="T8" fmla="*/ 0 w 20"/>
                  <a:gd name="T9" fmla="*/ 0 h 30"/>
                  <a:gd name="T10" fmla="*/ 0 w 20"/>
                  <a:gd name="T11" fmla="*/ 0 h 30"/>
                  <a:gd name="T12" fmla="*/ 0 60000 65536"/>
                  <a:gd name="T13" fmla="*/ 0 60000 65536"/>
                  <a:gd name="T14" fmla="*/ 0 60000 65536"/>
                  <a:gd name="T15" fmla="*/ 0 60000 65536"/>
                  <a:gd name="T16" fmla="*/ 0 60000 65536"/>
                  <a:gd name="T17" fmla="*/ 0 60000 65536"/>
                  <a:gd name="T18" fmla="*/ 0 w 20"/>
                  <a:gd name="T19" fmla="*/ 0 h 30"/>
                  <a:gd name="T20" fmla="*/ 20 w 20"/>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20" h="30">
                    <a:moveTo>
                      <a:pt x="20" y="26"/>
                    </a:moveTo>
                    <a:lnTo>
                      <a:pt x="1" y="0"/>
                    </a:lnTo>
                    <a:lnTo>
                      <a:pt x="0" y="2"/>
                    </a:lnTo>
                    <a:lnTo>
                      <a:pt x="13" y="30"/>
                    </a:lnTo>
                    <a:lnTo>
                      <a:pt x="16" y="29"/>
                    </a:lnTo>
                    <a:lnTo>
                      <a:pt x="20" y="26"/>
                    </a:lnTo>
                    <a:close/>
                  </a:path>
                </a:pathLst>
              </a:custGeom>
              <a:solidFill>
                <a:srgbClr val="000000"/>
              </a:solidFill>
              <a:ln w="9525">
                <a:noFill/>
                <a:round/>
                <a:headEnd/>
                <a:tailEnd/>
              </a:ln>
            </p:spPr>
            <p:txBody>
              <a:bodyPr/>
              <a:lstStyle/>
              <a:p>
                <a:endParaRPr lang="en-US"/>
              </a:p>
            </p:txBody>
          </p:sp>
          <p:sp>
            <p:nvSpPr>
              <p:cNvPr id="208257" name="Freeform 418"/>
              <p:cNvSpPr>
                <a:spLocks/>
              </p:cNvSpPr>
              <p:nvPr/>
            </p:nvSpPr>
            <p:spPr bwMode="auto">
              <a:xfrm>
                <a:off x="2377" y="1962"/>
                <a:ext cx="1" cy="1"/>
              </a:xfrm>
              <a:custGeom>
                <a:avLst/>
                <a:gdLst>
                  <a:gd name="T0" fmla="*/ 0 w 4"/>
                  <a:gd name="T1" fmla="*/ 0 h 3"/>
                  <a:gd name="T2" fmla="*/ 0 w 4"/>
                  <a:gd name="T3" fmla="*/ 0 h 3"/>
                  <a:gd name="T4" fmla="*/ 0 w 4"/>
                  <a:gd name="T5" fmla="*/ 0 h 3"/>
                  <a:gd name="T6" fmla="*/ 0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4" y="0"/>
                    </a:moveTo>
                    <a:lnTo>
                      <a:pt x="2" y="2"/>
                    </a:lnTo>
                    <a:lnTo>
                      <a:pt x="0" y="3"/>
                    </a:lnTo>
                    <a:lnTo>
                      <a:pt x="4" y="0"/>
                    </a:lnTo>
                    <a:close/>
                  </a:path>
                </a:pathLst>
              </a:custGeom>
              <a:solidFill>
                <a:srgbClr val="000000"/>
              </a:solidFill>
              <a:ln w="9525">
                <a:noFill/>
                <a:round/>
                <a:headEnd/>
                <a:tailEnd/>
              </a:ln>
            </p:spPr>
            <p:txBody>
              <a:bodyPr/>
              <a:lstStyle/>
              <a:p>
                <a:endParaRPr lang="en-US"/>
              </a:p>
            </p:txBody>
          </p:sp>
          <p:sp>
            <p:nvSpPr>
              <p:cNvPr id="208258" name="Freeform 419"/>
              <p:cNvSpPr>
                <a:spLocks/>
              </p:cNvSpPr>
              <p:nvPr/>
            </p:nvSpPr>
            <p:spPr bwMode="auto">
              <a:xfrm>
                <a:off x="2373" y="1954"/>
                <a:ext cx="7" cy="8"/>
              </a:xfrm>
              <a:custGeom>
                <a:avLst/>
                <a:gdLst>
                  <a:gd name="T0" fmla="*/ 0 w 31"/>
                  <a:gd name="T1" fmla="*/ 0 h 33"/>
                  <a:gd name="T2" fmla="*/ 0 w 31"/>
                  <a:gd name="T3" fmla="*/ 0 h 33"/>
                  <a:gd name="T4" fmla="*/ 0 w 31"/>
                  <a:gd name="T5" fmla="*/ 0 h 33"/>
                  <a:gd name="T6" fmla="*/ 0 w 31"/>
                  <a:gd name="T7" fmla="*/ 0 h 33"/>
                  <a:gd name="T8" fmla="*/ 0 w 31"/>
                  <a:gd name="T9" fmla="*/ 0 h 33"/>
                  <a:gd name="T10" fmla="*/ 0 w 31"/>
                  <a:gd name="T11" fmla="*/ 0 h 33"/>
                  <a:gd name="T12" fmla="*/ 0 60000 65536"/>
                  <a:gd name="T13" fmla="*/ 0 60000 65536"/>
                  <a:gd name="T14" fmla="*/ 0 60000 65536"/>
                  <a:gd name="T15" fmla="*/ 0 60000 65536"/>
                  <a:gd name="T16" fmla="*/ 0 60000 65536"/>
                  <a:gd name="T17" fmla="*/ 0 60000 65536"/>
                  <a:gd name="T18" fmla="*/ 0 w 31"/>
                  <a:gd name="T19" fmla="*/ 0 h 33"/>
                  <a:gd name="T20" fmla="*/ 31 w 31"/>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1" h="33">
                    <a:moveTo>
                      <a:pt x="13" y="0"/>
                    </a:moveTo>
                    <a:lnTo>
                      <a:pt x="9" y="3"/>
                    </a:lnTo>
                    <a:lnTo>
                      <a:pt x="0" y="11"/>
                    </a:lnTo>
                    <a:lnTo>
                      <a:pt x="23" y="33"/>
                    </a:lnTo>
                    <a:lnTo>
                      <a:pt x="31" y="25"/>
                    </a:lnTo>
                    <a:lnTo>
                      <a:pt x="13" y="0"/>
                    </a:lnTo>
                    <a:close/>
                  </a:path>
                </a:pathLst>
              </a:custGeom>
              <a:solidFill>
                <a:srgbClr val="000000"/>
              </a:solidFill>
              <a:ln w="9525">
                <a:noFill/>
                <a:round/>
                <a:headEnd/>
                <a:tailEnd/>
              </a:ln>
            </p:spPr>
            <p:txBody>
              <a:bodyPr/>
              <a:lstStyle/>
              <a:p>
                <a:endParaRPr lang="en-US"/>
              </a:p>
            </p:txBody>
          </p:sp>
          <p:sp>
            <p:nvSpPr>
              <p:cNvPr id="208259" name="Freeform 420"/>
              <p:cNvSpPr>
                <a:spLocks/>
              </p:cNvSpPr>
              <p:nvPr/>
            </p:nvSpPr>
            <p:spPr bwMode="auto">
              <a:xfrm>
                <a:off x="2375" y="1954"/>
                <a:ext cx="1" cy="1"/>
              </a:xfrm>
              <a:custGeom>
                <a:avLst/>
                <a:gdLst>
                  <a:gd name="T0" fmla="*/ 0 w 4"/>
                  <a:gd name="T1" fmla="*/ 0 h 3"/>
                  <a:gd name="T2" fmla="*/ 0 w 4"/>
                  <a:gd name="T3" fmla="*/ 0 h 3"/>
                  <a:gd name="T4" fmla="*/ 0 w 4"/>
                  <a:gd name="T5" fmla="*/ 0 h 3"/>
                  <a:gd name="T6" fmla="*/ 0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0" y="3"/>
                    </a:moveTo>
                    <a:lnTo>
                      <a:pt x="1" y="1"/>
                    </a:lnTo>
                    <a:lnTo>
                      <a:pt x="4" y="0"/>
                    </a:lnTo>
                    <a:lnTo>
                      <a:pt x="0" y="3"/>
                    </a:lnTo>
                    <a:close/>
                  </a:path>
                </a:pathLst>
              </a:custGeom>
              <a:solidFill>
                <a:srgbClr val="000000"/>
              </a:solidFill>
              <a:ln w="9525">
                <a:noFill/>
                <a:round/>
                <a:headEnd/>
                <a:tailEnd/>
              </a:ln>
            </p:spPr>
            <p:txBody>
              <a:bodyPr/>
              <a:lstStyle/>
              <a:p>
                <a:endParaRPr lang="en-US"/>
              </a:p>
            </p:txBody>
          </p:sp>
          <p:sp>
            <p:nvSpPr>
              <p:cNvPr id="208260" name="Freeform 421"/>
              <p:cNvSpPr>
                <a:spLocks/>
              </p:cNvSpPr>
              <p:nvPr/>
            </p:nvSpPr>
            <p:spPr bwMode="auto">
              <a:xfrm>
                <a:off x="2376" y="1951"/>
                <a:ext cx="8" cy="10"/>
              </a:xfrm>
              <a:custGeom>
                <a:avLst/>
                <a:gdLst>
                  <a:gd name="T0" fmla="*/ 0 w 34"/>
                  <a:gd name="T1" fmla="*/ 0 h 37"/>
                  <a:gd name="T2" fmla="*/ 0 w 34"/>
                  <a:gd name="T3" fmla="*/ 0 h 37"/>
                  <a:gd name="T4" fmla="*/ 0 w 34"/>
                  <a:gd name="T5" fmla="*/ 0 h 37"/>
                  <a:gd name="T6" fmla="*/ 0 w 34"/>
                  <a:gd name="T7" fmla="*/ 0 h 37"/>
                  <a:gd name="T8" fmla="*/ 0 w 34"/>
                  <a:gd name="T9" fmla="*/ 0 h 37"/>
                  <a:gd name="T10" fmla="*/ 0 w 34"/>
                  <a:gd name="T11" fmla="*/ 0 h 37"/>
                  <a:gd name="T12" fmla="*/ 0 60000 65536"/>
                  <a:gd name="T13" fmla="*/ 0 60000 65536"/>
                  <a:gd name="T14" fmla="*/ 0 60000 65536"/>
                  <a:gd name="T15" fmla="*/ 0 60000 65536"/>
                  <a:gd name="T16" fmla="*/ 0 60000 65536"/>
                  <a:gd name="T17" fmla="*/ 0 60000 65536"/>
                  <a:gd name="T18" fmla="*/ 0 w 34"/>
                  <a:gd name="T19" fmla="*/ 0 h 37"/>
                  <a:gd name="T20" fmla="*/ 34 w 34"/>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34" h="37">
                    <a:moveTo>
                      <a:pt x="34" y="26"/>
                    </a:moveTo>
                    <a:lnTo>
                      <a:pt x="16" y="0"/>
                    </a:lnTo>
                    <a:lnTo>
                      <a:pt x="0" y="9"/>
                    </a:lnTo>
                    <a:lnTo>
                      <a:pt x="15" y="37"/>
                    </a:lnTo>
                    <a:lnTo>
                      <a:pt x="31" y="29"/>
                    </a:lnTo>
                    <a:lnTo>
                      <a:pt x="34" y="26"/>
                    </a:lnTo>
                    <a:close/>
                  </a:path>
                </a:pathLst>
              </a:custGeom>
              <a:solidFill>
                <a:srgbClr val="000000"/>
              </a:solidFill>
              <a:ln w="9525">
                <a:noFill/>
                <a:round/>
                <a:headEnd/>
                <a:tailEnd/>
              </a:ln>
            </p:spPr>
            <p:txBody>
              <a:bodyPr/>
              <a:lstStyle/>
              <a:p>
                <a:endParaRPr lang="en-US"/>
              </a:p>
            </p:txBody>
          </p:sp>
          <p:sp>
            <p:nvSpPr>
              <p:cNvPr id="208261" name="Freeform 422"/>
              <p:cNvSpPr>
                <a:spLocks/>
              </p:cNvSpPr>
              <p:nvPr/>
            </p:nvSpPr>
            <p:spPr bwMode="auto">
              <a:xfrm>
                <a:off x="2383" y="1958"/>
                <a:ext cx="1" cy="1"/>
              </a:xfrm>
              <a:custGeom>
                <a:avLst/>
                <a:gdLst>
                  <a:gd name="T0" fmla="*/ 0 w 3"/>
                  <a:gd name="T1" fmla="*/ 0 h 3"/>
                  <a:gd name="T2" fmla="*/ 0 w 3"/>
                  <a:gd name="T3" fmla="*/ 0 h 3"/>
                  <a:gd name="T4" fmla="*/ 0 w 3"/>
                  <a:gd name="T5" fmla="*/ 0 h 3"/>
                  <a:gd name="T6" fmla="*/ 0 w 3"/>
                  <a:gd name="T7" fmla="*/ 0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3" y="0"/>
                    </a:moveTo>
                    <a:lnTo>
                      <a:pt x="2" y="2"/>
                    </a:lnTo>
                    <a:lnTo>
                      <a:pt x="0" y="3"/>
                    </a:lnTo>
                    <a:lnTo>
                      <a:pt x="3" y="0"/>
                    </a:lnTo>
                    <a:close/>
                  </a:path>
                </a:pathLst>
              </a:custGeom>
              <a:solidFill>
                <a:srgbClr val="000000"/>
              </a:solidFill>
              <a:ln w="9525">
                <a:noFill/>
                <a:round/>
                <a:headEnd/>
                <a:tailEnd/>
              </a:ln>
            </p:spPr>
            <p:txBody>
              <a:bodyPr/>
              <a:lstStyle/>
              <a:p>
                <a:endParaRPr lang="en-US"/>
              </a:p>
            </p:txBody>
          </p:sp>
          <p:sp>
            <p:nvSpPr>
              <p:cNvPr id="208262" name="Freeform 423"/>
              <p:cNvSpPr>
                <a:spLocks/>
              </p:cNvSpPr>
              <p:nvPr/>
            </p:nvSpPr>
            <p:spPr bwMode="auto">
              <a:xfrm>
                <a:off x="2379" y="1950"/>
                <a:ext cx="7" cy="8"/>
              </a:xfrm>
              <a:custGeom>
                <a:avLst/>
                <a:gdLst>
                  <a:gd name="T0" fmla="*/ 0 w 30"/>
                  <a:gd name="T1" fmla="*/ 0 h 33"/>
                  <a:gd name="T2" fmla="*/ 0 w 30"/>
                  <a:gd name="T3" fmla="*/ 0 h 33"/>
                  <a:gd name="T4" fmla="*/ 0 w 30"/>
                  <a:gd name="T5" fmla="*/ 0 h 33"/>
                  <a:gd name="T6" fmla="*/ 0 w 30"/>
                  <a:gd name="T7" fmla="*/ 0 h 33"/>
                  <a:gd name="T8" fmla="*/ 0 w 30"/>
                  <a:gd name="T9" fmla="*/ 0 h 33"/>
                  <a:gd name="T10" fmla="*/ 0 w 30"/>
                  <a:gd name="T11" fmla="*/ 0 h 33"/>
                  <a:gd name="T12" fmla="*/ 0 60000 65536"/>
                  <a:gd name="T13" fmla="*/ 0 60000 65536"/>
                  <a:gd name="T14" fmla="*/ 0 60000 65536"/>
                  <a:gd name="T15" fmla="*/ 0 60000 65536"/>
                  <a:gd name="T16" fmla="*/ 0 60000 65536"/>
                  <a:gd name="T17" fmla="*/ 0 60000 65536"/>
                  <a:gd name="T18" fmla="*/ 0 w 30"/>
                  <a:gd name="T19" fmla="*/ 0 h 33"/>
                  <a:gd name="T20" fmla="*/ 30 w 30"/>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0" h="33">
                    <a:moveTo>
                      <a:pt x="11" y="0"/>
                    </a:moveTo>
                    <a:lnTo>
                      <a:pt x="8" y="3"/>
                    </a:lnTo>
                    <a:lnTo>
                      <a:pt x="0" y="11"/>
                    </a:lnTo>
                    <a:lnTo>
                      <a:pt x="22" y="33"/>
                    </a:lnTo>
                    <a:lnTo>
                      <a:pt x="30" y="25"/>
                    </a:lnTo>
                    <a:lnTo>
                      <a:pt x="11" y="0"/>
                    </a:lnTo>
                    <a:close/>
                  </a:path>
                </a:pathLst>
              </a:custGeom>
              <a:solidFill>
                <a:srgbClr val="000000"/>
              </a:solidFill>
              <a:ln w="9525">
                <a:noFill/>
                <a:round/>
                <a:headEnd/>
                <a:tailEnd/>
              </a:ln>
            </p:spPr>
            <p:txBody>
              <a:bodyPr/>
              <a:lstStyle/>
              <a:p>
                <a:endParaRPr lang="en-US"/>
              </a:p>
            </p:txBody>
          </p:sp>
          <p:sp>
            <p:nvSpPr>
              <p:cNvPr id="208263" name="Freeform 424"/>
              <p:cNvSpPr>
                <a:spLocks/>
              </p:cNvSpPr>
              <p:nvPr/>
            </p:nvSpPr>
            <p:spPr bwMode="auto">
              <a:xfrm>
                <a:off x="2381" y="1950"/>
                <a:ext cx="1" cy="1"/>
              </a:xfrm>
              <a:custGeom>
                <a:avLst/>
                <a:gdLst>
                  <a:gd name="T0" fmla="*/ 0 w 3"/>
                  <a:gd name="T1" fmla="*/ 0 h 3"/>
                  <a:gd name="T2" fmla="*/ 0 w 3"/>
                  <a:gd name="T3" fmla="*/ 0 h 3"/>
                  <a:gd name="T4" fmla="*/ 0 w 3"/>
                  <a:gd name="T5" fmla="*/ 0 h 3"/>
                  <a:gd name="T6" fmla="*/ 0 w 3"/>
                  <a:gd name="T7" fmla="*/ 0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1" y="1"/>
                    </a:lnTo>
                    <a:lnTo>
                      <a:pt x="3" y="0"/>
                    </a:lnTo>
                    <a:lnTo>
                      <a:pt x="0" y="3"/>
                    </a:lnTo>
                    <a:close/>
                  </a:path>
                </a:pathLst>
              </a:custGeom>
              <a:solidFill>
                <a:srgbClr val="000000"/>
              </a:solidFill>
              <a:ln w="9525">
                <a:noFill/>
                <a:round/>
                <a:headEnd/>
                <a:tailEnd/>
              </a:ln>
            </p:spPr>
            <p:txBody>
              <a:bodyPr/>
              <a:lstStyle/>
              <a:p>
                <a:endParaRPr lang="en-US"/>
              </a:p>
            </p:txBody>
          </p:sp>
          <p:sp>
            <p:nvSpPr>
              <p:cNvPr id="208264" name="Freeform 425"/>
              <p:cNvSpPr>
                <a:spLocks/>
              </p:cNvSpPr>
              <p:nvPr/>
            </p:nvSpPr>
            <p:spPr bwMode="auto">
              <a:xfrm>
                <a:off x="2382" y="1947"/>
                <a:ext cx="8" cy="10"/>
              </a:xfrm>
              <a:custGeom>
                <a:avLst/>
                <a:gdLst>
                  <a:gd name="T0" fmla="*/ 0 w 35"/>
                  <a:gd name="T1" fmla="*/ 0 h 37"/>
                  <a:gd name="T2" fmla="*/ 0 w 35"/>
                  <a:gd name="T3" fmla="*/ 0 h 37"/>
                  <a:gd name="T4" fmla="*/ 0 w 35"/>
                  <a:gd name="T5" fmla="*/ 0 h 37"/>
                  <a:gd name="T6" fmla="*/ 0 w 35"/>
                  <a:gd name="T7" fmla="*/ 0 h 37"/>
                  <a:gd name="T8" fmla="*/ 0 w 35"/>
                  <a:gd name="T9" fmla="*/ 0 h 37"/>
                  <a:gd name="T10" fmla="*/ 0 w 35"/>
                  <a:gd name="T11" fmla="*/ 0 h 37"/>
                  <a:gd name="T12" fmla="*/ 0 60000 65536"/>
                  <a:gd name="T13" fmla="*/ 0 60000 65536"/>
                  <a:gd name="T14" fmla="*/ 0 60000 65536"/>
                  <a:gd name="T15" fmla="*/ 0 60000 65536"/>
                  <a:gd name="T16" fmla="*/ 0 60000 65536"/>
                  <a:gd name="T17" fmla="*/ 0 60000 65536"/>
                  <a:gd name="T18" fmla="*/ 0 w 35"/>
                  <a:gd name="T19" fmla="*/ 0 h 37"/>
                  <a:gd name="T20" fmla="*/ 35 w 35"/>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35" h="37">
                    <a:moveTo>
                      <a:pt x="35" y="26"/>
                    </a:moveTo>
                    <a:lnTo>
                      <a:pt x="16" y="0"/>
                    </a:lnTo>
                    <a:lnTo>
                      <a:pt x="0" y="9"/>
                    </a:lnTo>
                    <a:lnTo>
                      <a:pt x="15" y="37"/>
                    </a:lnTo>
                    <a:lnTo>
                      <a:pt x="31" y="29"/>
                    </a:lnTo>
                    <a:lnTo>
                      <a:pt x="35" y="26"/>
                    </a:lnTo>
                    <a:close/>
                  </a:path>
                </a:pathLst>
              </a:custGeom>
              <a:solidFill>
                <a:srgbClr val="000000"/>
              </a:solidFill>
              <a:ln w="9525">
                <a:noFill/>
                <a:round/>
                <a:headEnd/>
                <a:tailEnd/>
              </a:ln>
            </p:spPr>
            <p:txBody>
              <a:bodyPr/>
              <a:lstStyle/>
              <a:p>
                <a:endParaRPr lang="en-US"/>
              </a:p>
            </p:txBody>
          </p:sp>
          <p:sp>
            <p:nvSpPr>
              <p:cNvPr id="208265" name="Freeform 426"/>
              <p:cNvSpPr>
                <a:spLocks/>
              </p:cNvSpPr>
              <p:nvPr/>
            </p:nvSpPr>
            <p:spPr bwMode="auto">
              <a:xfrm>
                <a:off x="2389" y="1954"/>
                <a:ext cx="1" cy="1"/>
              </a:xfrm>
              <a:custGeom>
                <a:avLst/>
                <a:gdLst>
                  <a:gd name="T0" fmla="*/ 0 w 4"/>
                  <a:gd name="T1" fmla="*/ 0 h 3"/>
                  <a:gd name="T2" fmla="*/ 0 w 4"/>
                  <a:gd name="T3" fmla="*/ 0 h 3"/>
                  <a:gd name="T4" fmla="*/ 0 w 4"/>
                  <a:gd name="T5" fmla="*/ 0 h 3"/>
                  <a:gd name="T6" fmla="*/ 0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4" y="0"/>
                    </a:moveTo>
                    <a:lnTo>
                      <a:pt x="2" y="2"/>
                    </a:lnTo>
                    <a:lnTo>
                      <a:pt x="0" y="3"/>
                    </a:lnTo>
                    <a:lnTo>
                      <a:pt x="4" y="0"/>
                    </a:lnTo>
                    <a:close/>
                  </a:path>
                </a:pathLst>
              </a:custGeom>
              <a:solidFill>
                <a:srgbClr val="000000"/>
              </a:solidFill>
              <a:ln w="9525">
                <a:noFill/>
                <a:round/>
                <a:headEnd/>
                <a:tailEnd/>
              </a:ln>
            </p:spPr>
            <p:txBody>
              <a:bodyPr/>
              <a:lstStyle/>
              <a:p>
                <a:endParaRPr lang="en-US"/>
              </a:p>
            </p:txBody>
          </p:sp>
          <p:sp>
            <p:nvSpPr>
              <p:cNvPr id="208266" name="Freeform 427"/>
              <p:cNvSpPr>
                <a:spLocks/>
              </p:cNvSpPr>
              <p:nvPr/>
            </p:nvSpPr>
            <p:spPr bwMode="auto">
              <a:xfrm>
                <a:off x="2385" y="1946"/>
                <a:ext cx="7" cy="8"/>
              </a:xfrm>
              <a:custGeom>
                <a:avLst/>
                <a:gdLst>
                  <a:gd name="T0" fmla="*/ 0 w 30"/>
                  <a:gd name="T1" fmla="*/ 0 h 30"/>
                  <a:gd name="T2" fmla="*/ 0 w 30"/>
                  <a:gd name="T3" fmla="*/ 0 h 30"/>
                  <a:gd name="T4" fmla="*/ 0 w 30"/>
                  <a:gd name="T5" fmla="*/ 0 h 30"/>
                  <a:gd name="T6" fmla="*/ 0 w 30"/>
                  <a:gd name="T7" fmla="*/ 0 h 30"/>
                  <a:gd name="T8" fmla="*/ 0 w 30"/>
                  <a:gd name="T9" fmla="*/ 0 h 30"/>
                  <a:gd name="T10" fmla="*/ 0 w 30"/>
                  <a:gd name="T11" fmla="*/ 0 h 30"/>
                  <a:gd name="T12" fmla="*/ 0 60000 65536"/>
                  <a:gd name="T13" fmla="*/ 0 60000 65536"/>
                  <a:gd name="T14" fmla="*/ 0 60000 65536"/>
                  <a:gd name="T15" fmla="*/ 0 60000 65536"/>
                  <a:gd name="T16" fmla="*/ 0 60000 65536"/>
                  <a:gd name="T17" fmla="*/ 0 60000 65536"/>
                  <a:gd name="T18" fmla="*/ 0 w 30"/>
                  <a:gd name="T19" fmla="*/ 0 h 30"/>
                  <a:gd name="T20" fmla="*/ 30 w 30"/>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30" h="30">
                    <a:moveTo>
                      <a:pt x="8" y="0"/>
                    </a:moveTo>
                    <a:lnTo>
                      <a:pt x="8" y="0"/>
                    </a:lnTo>
                    <a:lnTo>
                      <a:pt x="0" y="8"/>
                    </a:lnTo>
                    <a:lnTo>
                      <a:pt x="22" y="30"/>
                    </a:lnTo>
                    <a:lnTo>
                      <a:pt x="30" y="22"/>
                    </a:lnTo>
                    <a:lnTo>
                      <a:pt x="8" y="0"/>
                    </a:lnTo>
                    <a:close/>
                  </a:path>
                </a:pathLst>
              </a:custGeom>
              <a:solidFill>
                <a:srgbClr val="000000"/>
              </a:solidFill>
              <a:ln w="9525">
                <a:noFill/>
                <a:round/>
                <a:headEnd/>
                <a:tailEnd/>
              </a:ln>
            </p:spPr>
            <p:txBody>
              <a:bodyPr/>
              <a:lstStyle/>
              <a:p>
                <a:endParaRPr lang="en-US"/>
              </a:p>
            </p:txBody>
          </p:sp>
          <p:sp>
            <p:nvSpPr>
              <p:cNvPr id="208267" name="Freeform 428"/>
              <p:cNvSpPr>
                <a:spLocks/>
              </p:cNvSpPr>
              <p:nvPr/>
            </p:nvSpPr>
            <p:spPr bwMode="auto">
              <a:xfrm>
                <a:off x="2373" y="1946"/>
                <a:ext cx="14" cy="14"/>
              </a:xfrm>
              <a:custGeom>
                <a:avLst/>
                <a:gdLst>
                  <a:gd name="T0" fmla="*/ 0 w 57"/>
                  <a:gd name="T1" fmla="*/ 0 h 55"/>
                  <a:gd name="T2" fmla="*/ 0 w 57"/>
                  <a:gd name="T3" fmla="*/ 0 h 55"/>
                  <a:gd name="T4" fmla="*/ 0 w 57"/>
                  <a:gd name="T5" fmla="*/ 0 h 55"/>
                  <a:gd name="T6" fmla="*/ 0 w 57"/>
                  <a:gd name="T7" fmla="*/ 0 h 55"/>
                  <a:gd name="T8" fmla="*/ 0 60000 65536"/>
                  <a:gd name="T9" fmla="*/ 0 60000 65536"/>
                  <a:gd name="T10" fmla="*/ 0 60000 65536"/>
                  <a:gd name="T11" fmla="*/ 0 60000 65536"/>
                  <a:gd name="T12" fmla="*/ 0 w 57"/>
                  <a:gd name="T13" fmla="*/ 0 h 55"/>
                  <a:gd name="T14" fmla="*/ 57 w 57"/>
                  <a:gd name="T15" fmla="*/ 55 h 55"/>
                </a:gdLst>
                <a:ahLst/>
                <a:cxnLst>
                  <a:cxn ang="T8">
                    <a:pos x="T0" y="T1"/>
                  </a:cxn>
                  <a:cxn ang="T9">
                    <a:pos x="T2" y="T3"/>
                  </a:cxn>
                  <a:cxn ang="T10">
                    <a:pos x="T4" y="T5"/>
                  </a:cxn>
                  <a:cxn ang="T11">
                    <a:pos x="T6" y="T7"/>
                  </a:cxn>
                </a:cxnLst>
                <a:rect l="T12" t="T13" r="T14" b="T15"/>
                <a:pathLst>
                  <a:path w="57" h="55">
                    <a:moveTo>
                      <a:pt x="57" y="0"/>
                    </a:moveTo>
                    <a:lnTo>
                      <a:pt x="0" y="55"/>
                    </a:lnTo>
                    <a:lnTo>
                      <a:pt x="57" y="0"/>
                    </a:lnTo>
                    <a:close/>
                  </a:path>
                </a:pathLst>
              </a:custGeom>
              <a:solidFill>
                <a:srgbClr val="000000"/>
              </a:solidFill>
              <a:ln w="9525">
                <a:noFill/>
                <a:round/>
                <a:headEnd/>
                <a:tailEnd/>
              </a:ln>
            </p:spPr>
            <p:txBody>
              <a:bodyPr/>
              <a:lstStyle/>
              <a:p>
                <a:endParaRPr lang="en-US"/>
              </a:p>
            </p:txBody>
          </p:sp>
          <p:sp>
            <p:nvSpPr>
              <p:cNvPr id="208268" name="Freeform 429"/>
              <p:cNvSpPr>
                <a:spLocks/>
              </p:cNvSpPr>
              <p:nvPr/>
            </p:nvSpPr>
            <p:spPr bwMode="auto">
              <a:xfrm>
                <a:off x="2387" y="1943"/>
                <a:ext cx="7" cy="9"/>
              </a:xfrm>
              <a:custGeom>
                <a:avLst/>
                <a:gdLst>
                  <a:gd name="T0" fmla="*/ 0 w 30"/>
                  <a:gd name="T1" fmla="*/ 0 h 34"/>
                  <a:gd name="T2" fmla="*/ 0 w 30"/>
                  <a:gd name="T3" fmla="*/ 0 h 34"/>
                  <a:gd name="T4" fmla="*/ 0 w 30"/>
                  <a:gd name="T5" fmla="*/ 0 h 34"/>
                  <a:gd name="T6" fmla="*/ 0 w 30"/>
                  <a:gd name="T7" fmla="*/ 0 h 34"/>
                  <a:gd name="T8" fmla="*/ 0 w 30"/>
                  <a:gd name="T9" fmla="*/ 0 h 34"/>
                  <a:gd name="T10" fmla="*/ 0 w 30"/>
                  <a:gd name="T11" fmla="*/ 0 h 34"/>
                  <a:gd name="T12" fmla="*/ 0 60000 65536"/>
                  <a:gd name="T13" fmla="*/ 0 60000 65536"/>
                  <a:gd name="T14" fmla="*/ 0 60000 65536"/>
                  <a:gd name="T15" fmla="*/ 0 60000 65536"/>
                  <a:gd name="T16" fmla="*/ 0 60000 65536"/>
                  <a:gd name="T17" fmla="*/ 0 60000 65536"/>
                  <a:gd name="T18" fmla="*/ 0 w 30"/>
                  <a:gd name="T19" fmla="*/ 0 h 34"/>
                  <a:gd name="T20" fmla="*/ 30 w 30"/>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0" h="34">
                    <a:moveTo>
                      <a:pt x="11" y="0"/>
                    </a:moveTo>
                    <a:lnTo>
                      <a:pt x="8" y="4"/>
                    </a:lnTo>
                    <a:lnTo>
                      <a:pt x="0" y="12"/>
                    </a:lnTo>
                    <a:lnTo>
                      <a:pt x="22" y="34"/>
                    </a:lnTo>
                    <a:lnTo>
                      <a:pt x="30" y="26"/>
                    </a:lnTo>
                    <a:lnTo>
                      <a:pt x="11" y="0"/>
                    </a:lnTo>
                    <a:close/>
                  </a:path>
                </a:pathLst>
              </a:custGeom>
              <a:solidFill>
                <a:srgbClr val="000000"/>
              </a:solidFill>
              <a:ln w="9525">
                <a:noFill/>
                <a:round/>
                <a:headEnd/>
                <a:tailEnd/>
              </a:ln>
            </p:spPr>
            <p:txBody>
              <a:bodyPr/>
              <a:lstStyle/>
              <a:p>
                <a:endParaRPr lang="en-US"/>
              </a:p>
            </p:txBody>
          </p:sp>
          <p:sp>
            <p:nvSpPr>
              <p:cNvPr id="208269" name="Freeform 430"/>
              <p:cNvSpPr>
                <a:spLocks/>
              </p:cNvSpPr>
              <p:nvPr/>
            </p:nvSpPr>
            <p:spPr bwMode="auto">
              <a:xfrm>
                <a:off x="2389" y="1943"/>
                <a:ext cx="1" cy="1"/>
              </a:xfrm>
              <a:custGeom>
                <a:avLst/>
                <a:gdLst>
                  <a:gd name="T0" fmla="*/ 0 w 3"/>
                  <a:gd name="T1" fmla="*/ 0 h 4"/>
                  <a:gd name="T2" fmla="*/ 0 w 3"/>
                  <a:gd name="T3" fmla="*/ 0 h 4"/>
                  <a:gd name="T4" fmla="*/ 0 w 3"/>
                  <a:gd name="T5" fmla="*/ 0 h 4"/>
                  <a:gd name="T6" fmla="*/ 0 w 3"/>
                  <a:gd name="T7" fmla="*/ 0 h 4"/>
                  <a:gd name="T8" fmla="*/ 0 60000 65536"/>
                  <a:gd name="T9" fmla="*/ 0 60000 65536"/>
                  <a:gd name="T10" fmla="*/ 0 60000 65536"/>
                  <a:gd name="T11" fmla="*/ 0 60000 65536"/>
                  <a:gd name="T12" fmla="*/ 0 w 3"/>
                  <a:gd name="T13" fmla="*/ 0 h 4"/>
                  <a:gd name="T14" fmla="*/ 3 w 3"/>
                  <a:gd name="T15" fmla="*/ 4 h 4"/>
                </a:gdLst>
                <a:ahLst/>
                <a:cxnLst>
                  <a:cxn ang="T8">
                    <a:pos x="T0" y="T1"/>
                  </a:cxn>
                  <a:cxn ang="T9">
                    <a:pos x="T2" y="T3"/>
                  </a:cxn>
                  <a:cxn ang="T10">
                    <a:pos x="T4" y="T5"/>
                  </a:cxn>
                  <a:cxn ang="T11">
                    <a:pos x="T6" y="T7"/>
                  </a:cxn>
                </a:cxnLst>
                <a:rect l="T12" t="T13" r="T14" b="T15"/>
                <a:pathLst>
                  <a:path w="3" h="4">
                    <a:moveTo>
                      <a:pt x="0" y="4"/>
                    </a:moveTo>
                    <a:lnTo>
                      <a:pt x="2" y="2"/>
                    </a:lnTo>
                    <a:lnTo>
                      <a:pt x="3" y="0"/>
                    </a:lnTo>
                    <a:lnTo>
                      <a:pt x="0" y="4"/>
                    </a:lnTo>
                    <a:close/>
                  </a:path>
                </a:pathLst>
              </a:custGeom>
              <a:solidFill>
                <a:srgbClr val="000000"/>
              </a:solidFill>
              <a:ln w="9525">
                <a:noFill/>
                <a:round/>
                <a:headEnd/>
                <a:tailEnd/>
              </a:ln>
            </p:spPr>
            <p:txBody>
              <a:bodyPr/>
              <a:lstStyle/>
              <a:p>
                <a:endParaRPr lang="en-US"/>
              </a:p>
            </p:txBody>
          </p:sp>
          <p:sp>
            <p:nvSpPr>
              <p:cNvPr id="208270" name="Freeform 431"/>
              <p:cNvSpPr>
                <a:spLocks/>
              </p:cNvSpPr>
              <p:nvPr/>
            </p:nvSpPr>
            <p:spPr bwMode="auto">
              <a:xfrm>
                <a:off x="2390" y="1942"/>
                <a:ext cx="7" cy="8"/>
              </a:xfrm>
              <a:custGeom>
                <a:avLst/>
                <a:gdLst>
                  <a:gd name="T0" fmla="*/ 0 w 30"/>
                  <a:gd name="T1" fmla="*/ 0 h 36"/>
                  <a:gd name="T2" fmla="*/ 0 w 30"/>
                  <a:gd name="T3" fmla="*/ 0 h 36"/>
                  <a:gd name="T4" fmla="*/ 0 w 30"/>
                  <a:gd name="T5" fmla="*/ 0 h 36"/>
                  <a:gd name="T6" fmla="*/ 0 w 30"/>
                  <a:gd name="T7" fmla="*/ 0 h 36"/>
                  <a:gd name="T8" fmla="*/ 0 w 30"/>
                  <a:gd name="T9" fmla="*/ 0 h 36"/>
                  <a:gd name="T10" fmla="*/ 0 60000 65536"/>
                  <a:gd name="T11" fmla="*/ 0 60000 65536"/>
                  <a:gd name="T12" fmla="*/ 0 60000 65536"/>
                  <a:gd name="T13" fmla="*/ 0 60000 65536"/>
                  <a:gd name="T14" fmla="*/ 0 60000 65536"/>
                  <a:gd name="T15" fmla="*/ 0 w 30"/>
                  <a:gd name="T16" fmla="*/ 0 h 36"/>
                  <a:gd name="T17" fmla="*/ 30 w 30"/>
                  <a:gd name="T18" fmla="*/ 36 h 36"/>
                </a:gdLst>
                <a:ahLst/>
                <a:cxnLst>
                  <a:cxn ang="T10">
                    <a:pos x="T0" y="T1"/>
                  </a:cxn>
                  <a:cxn ang="T11">
                    <a:pos x="T2" y="T3"/>
                  </a:cxn>
                  <a:cxn ang="T12">
                    <a:pos x="T4" y="T5"/>
                  </a:cxn>
                  <a:cxn ang="T13">
                    <a:pos x="T6" y="T7"/>
                  </a:cxn>
                  <a:cxn ang="T14">
                    <a:pos x="T8" y="T9"/>
                  </a:cxn>
                </a:cxnLst>
                <a:rect l="T15" t="T16" r="T17" b="T18"/>
                <a:pathLst>
                  <a:path w="30" h="36">
                    <a:moveTo>
                      <a:pt x="15" y="0"/>
                    </a:moveTo>
                    <a:lnTo>
                      <a:pt x="30" y="28"/>
                    </a:lnTo>
                    <a:lnTo>
                      <a:pt x="15" y="36"/>
                    </a:lnTo>
                    <a:lnTo>
                      <a:pt x="0" y="7"/>
                    </a:lnTo>
                    <a:lnTo>
                      <a:pt x="15" y="0"/>
                    </a:lnTo>
                    <a:close/>
                  </a:path>
                </a:pathLst>
              </a:custGeom>
              <a:solidFill>
                <a:srgbClr val="000000"/>
              </a:solidFill>
              <a:ln w="9525">
                <a:noFill/>
                <a:round/>
                <a:headEnd/>
                <a:tailEnd/>
              </a:ln>
            </p:spPr>
            <p:txBody>
              <a:bodyPr/>
              <a:lstStyle/>
              <a:p>
                <a:endParaRPr lang="en-US"/>
              </a:p>
            </p:txBody>
          </p:sp>
          <p:sp>
            <p:nvSpPr>
              <p:cNvPr id="208271" name="Freeform 432"/>
              <p:cNvSpPr>
                <a:spLocks/>
              </p:cNvSpPr>
              <p:nvPr/>
            </p:nvSpPr>
            <p:spPr bwMode="auto">
              <a:xfrm>
                <a:off x="2413" y="1927"/>
                <a:ext cx="7" cy="8"/>
              </a:xfrm>
              <a:custGeom>
                <a:avLst/>
                <a:gdLst>
                  <a:gd name="T0" fmla="*/ 0 w 28"/>
                  <a:gd name="T1" fmla="*/ 0 h 32"/>
                  <a:gd name="T2" fmla="*/ 0 w 28"/>
                  <a:gd name="T3" fmla="*/ 0 h 32"/>
                  <a:gd name="T4" fmla="*/ 0 w 28"/>
                  <a:gd name="T5" fmla="*/ 0 h 32"/>
                  <a:gd name="T6" fmla="*/ 0 w 28"/>
                  <a:gd name="T7" fmla="*/ 0 h 32"/>
                  <a:gd name="T8" fmla="*/ 0 w 28"/>
                  <a:gd name="T9" fmla="*/ 0 h 32"/>
                  <a:gd name="T10" fmla="*/ 0 w 28"/>
                  <a:gd name="T11" fmla="*/ 0 h 32"/>
                  <a:gd name="T12" fmla="*/ 0 60000 65536"/>
                  <a:gd name="T13" fmla="*/ 0 60000 65536"/>
                  <a:gd name="T14" fmla="*/ 0 60000 65536"/>
                  <a:gd name="T15" fmla="*/ 0 60000 65536"/>
                  <a:gd name="T16" fmla="*/ 0 60000 65536"/>
                  <a:gd name="T17" fmla="*/ 0 60000 65536"/>
                  <a:gd name="T18" fmla="*/ 0 w 28"/>
                  <a:gd name="T19" fmla="*/ 0 h 32"/>
                  <a:gd name="T20" fmla="*/ 28 w 28"/>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8" h="32">
                    <a:moveTo>
                      <a:pt x="10" y="0"/>
                    </a:moveTo>
                    <a:lnTo>
                      <a:pt x="5" y="4"/>
                    </a:lnTo>
                    <a:lnTo>
                      <a:pt x="0" y="10"/>
                    </a:lnTo>
                    <a:lnTo>
                      <a:pt x="22" y="32"/>
                    </a:lnTo>
                    <a:lnTo>
                      <a:pt x="28" y="26"/>
                    </a:lnTo>
                    <a:lnTo>
                      <a:pt x="10" y="0"/>
                    </a:lnTo>
                    <a:close/>
                  </a:path>
                </a:pathLst>
              </a:custGeom>
              <a:solidFill>
                <a:srgbClr val="000000"/>
              </a:solidFill>
              <a:ln w="9525">
                <a:noFill/>
                <a:round/>
                <a:headEnd/>
                <a:tailEnd/>
              </a:ln>
            </p:spPr>
            <p:txBody>
              <a:bodyPr/>
              <a:lstStyle/>
              <a:p>
                <a:endParaRPr lang="en-US"/>
              </a:p>
            </p:txBody>
          </p:sp>
          <p:sp>
            <p:nvSpPr>
              <p:cNvPr id="208272" name="Freeform 433"/>
              <p:cNvSpPr>
                <a:spLocks/>
              </p:cNvSpPr>
              <p:nvPr/>
            </p:nvSpPr>
            <p:spPr bwMode="auto">
              <a:xfrm>
                <a:off x="2414" y="1927"/>
                <a:ext cx="2" cy="1"/>
              </a:xfrm>
              <a:custGeom>
                <a:avLst/>
                <a:gdLst>
                  <a:gd name="T0" fmla="*/ 0 w 5"/>
                  <a:gd name="T1" fmla="*/ 0 h 4"/>
                  <a:gd name="T2" fmla="*/ 0 w 5"/>
                  <a:gd name="T3" fmla="*/ 0 h 4"/>
                  <a:gd name="T4" fmla="*/ 0 w 5"/>
                  <a:gd name="T5" fmla="*/ 0 h 4"/>
                  <a:gd name="T6" fmla="*/ 0 w 5"/>
                  <a:gd name="T7" fmla="*/ 0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2"/>
                    </a:lnTo>
                    <a:lnTo>
                      <a:pt x="5" y="0"/>
                    </a:lnTo>
                    <a:lnTo>
                      <a:pt x="0" y="4"/>
                    </a:lnTo>
                    <a:close/>
                  </a:path>
                </a:pathLst>
              </a:custGeom>
              <a:solidFill>
                <a:srgbClr val="000000"/>
              </a:solidFill>
              <a:ln w="9525">
                <a:noFill/>
                <a:round/>
                <a:headEnd/>
                <a:tailEnd/>
              </a:ln>
            </p:spPr>
            <p:txBody>
              <a:bodyPr/>
              <a:lstStyle/>
              <a:p>
                <a:endParaRPr lang="en-US"/>
              </a:p>
            </p:txBody>
          </p:sp>
          <p:sp>
            <p:nvSpPr>
              <p:cNvPr id="208273" name="Freeform 434"/>
              <p:cNvSpPr>
                <a:spLocks/>
              </p:cNvSpPr>
              <p:nvPr/>
            </p:nvSpPr>
            <p:spPr bwMode="auto">
              <a:xfrm>
                <a:off x="2416" y="1925"/>
                <a:ext cx="8" cy="9"/>
              </a:xfrm>
              <a:custGeom>
                <a:avLst/>
                <a:gdLst>
                  <a:gd name="T0" fmla="*/ 0 w 34"/>
                  <a:gd name="T1" fmla="*/ 0 h 36"/>
                  <a:gd name="T2" fmla="*/ 0 w 34"/>
                  <a:gd name="T3" fmla="*/ 0 h 36"/>
                  <a:gd name="T4" fmla="*/ 0 w 34"/>
                  <a:gd name="T5" fmla="*/ 0 h 36"/>
                  <a:gd name="T6" fmla="*/ 0 w 34"/>
                  <a:gd name="T7" fmla="*/ 0 h 36"/>
                  <a:gd name="T8" fmla="*/ 0 w 34"/>
                  <a:gd name="T9" fmla="*/ 0 h 36"/>
                  <a:gd name="T10" fmla="*/ 0 w 34"/>
                  <a:gd name="T11" fmla="*/ 0 h 36"/>
                  <a:gd name="T12" fmla="*/ 0 60000 65536"/>
                  <a:gd name="T13" fmla="*/ 0 60000 65536"/>
                  <a:gd name="T14" fmla="*/ 0 60000 65536"/>
                  <a:gd name="T15" fmla="*/ 0 60000 65536"/>
                  <a:gd name="T16" fmla="*/ 0 60000 65536"/>
                  <a:gd name="T17" fmla="*/ 0 60000 65536"/>
                  <a:gd name="T18" fmla="*/ 0 w 34"/>
                  <a:gd name="T19" fmla="*/ 0 h 36"/>
                  <a:gd name="T20" fmla="*/ 34 w 34"/>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4" h="36">
                    <a:moveTo>
                      <a:pt x="34" y="25"/>
                    </a:moveTo>
                    <a:lnTo>
                      <a:pt x="16" y="0"/>
                    </a:lnTo>
                    <a:lnTo>
                      <a:pt x="0" y="7"/>
                    </a:lnTo>
                    <a:lnTo>
                      <a:pt x="13" y="36"/>
                    </a:lnTo>
                    <a:lnTo>
                      <a:pt x="29" y="28"/>
                    </a:lnTo>
                    <a:lnTo>
                      <a:pt x="34" y="25"/>
                    </a:lnTo>
                    <a:close/>
                  </a:path>
                </a:pathLst>
              </a:custGeom>
              <a:solidFill>
                <a:srgbClr val="000000"/>
              </a:solidFill>
              <a:ln w="9525">
                <a:noFill/>
                <a:round/>
                <a:headEnd/>
                <a:tailEnd/>
              </a:ln>
            </p:spPr>
            <p:txBody>
              <a:bodyPr/>
              <a:lstStyle/>
              <a:p>
                <a:endParaRPr lang="en-US"/>
              </a:p>
            </p:txBody>
          </p:sp>
          <p:sp>
            <p:nvSpPr>
              <p:cNvPr id="208274" name="Freeform 435"/>
              <p:cNvSpPr>
                <a:spLocks/>
              </p:cNvSpPr>
              <p:nvPr/>
            </p:nvSpPr>
            <p:spPr bwMode="auto">
              <a:xfrm>
                <a:off x="2423" y="1932"/>
                <a:ext cx="1" cy="1"/>
              </a:xfrm>
              <a:custGeom>
                <a:avLst/>
                <a:gdLst>
                  <a:gd name="T0" fmla="*/ 0 w 5"/>
                  <a:gd name="T1" fmla="*/ 0 h 3"/>
                  <a:gd name="T2" fmla="*/ 0 w 5"/>
                  <a:gd name="T3" fmla="*/ 0 h 3"/>
                  <a:gd name="T4" fmla="*/ 0 w 5"/>
                  <a:gd name="T5" fmla="*/ 0 h 3"/>
                  <a:gd name="T6" fmla="*/ 0 w 5"/>
                  <a:gd name="T7" fmla="*/ 0 h 3"/>
                  <a:gd name="T8" fmla="*/ 0 60000 65536"/>
                  <a:gd name="T9" fmla="*/ 0 60000 65536"/>
                  <a:gd name="T10" fmla="*/ 0 60000 65536"/>
                  <a:gd name="T11" fmla="*/ 0 60000 65536"/>
                  <a:gd name="T12" fmla="*/ 0 w 5"/>
                  <a:gd name="T13" fmla="*/ 0 h 3"/>
                  <a:gd name="T14" fmla="*/ 5 w 5"/>
                  <a:gd name="T15" fmla="*/ 3 h 3"/>
                </a:gdLst>
                <a:ahLst/>
                <a:cxnLst>
                  <a:cxn ang="T8">
                    <a:pos x="T0" y="T1"/>
                  </a:cxn>
                  <a:cxn ang="T9">
                    <a:pos x="T2" y="T3"/>
                  </a:cxn>
                  <a:cxn ang="T10">
                    <a:pos x="T4" y="T5"/>
                  </a:cxn>
                  <a:cxn ang="T11">
                    <a:pos x="T6" y="T7"/>
                  </a:cxn>
                </a:cxnLst>
                <a:rect l="T12" t="T13" r="T14" b="T15"/>
                <a:pathLst>
                  <a:path w="5" h="3">
                    <a:moveTo>
                      <a:pt x="5" y="0"/>
                    </a:moveTo>
                    <a:lnTo>
                      <a:pt x="3" y="2"/>
                    </a:lnTo>
                    <a:lnTo>
                      <a:pt x="0" y="3"/>
                    </a:lnTo>
                    <a:lnTo>
                      <a:pt x="5" y="0"/>
                    </a:lnTo>
                    <a:close/>
                  </a:path>
                </a:pathLst>
              </a:custGeom>
              <a:solidFill>
                <a:srgbClr val="000000"/>
              </a:solidFill>
              <a:ln w="9525">
                <a:noFill/>
                <a:round/>
                <a:headEnd/>
                <a:tailEnd/>
              </a:ln>
            </p:spPr>
            <p:txBody>
              <a:bodyPr/>
              <a:lstStyle/>
              <a:p>
                <a:endParaRPr lang="en-US"/>
              </a:p>
            </p:txBody>
          </p:sp>
          <p:sp>
            <p:nvSpPr>
              <p:cNvPr id="208275" name="Freeform 436"/>
              <p:cNvSpPr>
                <a:spLocks/>
              </p:cNvSpPr>
              <p:nvPr/>
            </p:nvSpPr>
            <p:spPr bwMode="auto">
              <a:xfrm>
                <a:off x="2418" y="1923"/>
                <a:ext cx="8" cy="9"/>
              </a:xfrm>
              <a:custGeom>
                <a:avLst/>
                <a:gdLst>
                  <a:gd name="T0" fmla="*/ 0 w 31"/>
                  <a:gd name="T1" fmla="*/ 0 h 34"/>
                  <a:gd name="T2" fmla="*/ 0 w 31"/>
                  <a:gd name="T3" fmla="*/ 0 h 34"/>
                  <a:gd name="T4" fmla="*/ 0 w 31"/>
                  <a:gd name="T5" fmla="*/ 0 h 34"/>
                  <a:gd name="T6" fmla="*/ 0 w 31"/>
                  <a:gd name="T7" fmla="*/ 0 h 34"/>
                  <a:gd name="T8" fmla="*/ 0 w 31"/>
                  <a:gd name="T9" fmla="*/ 0 h 34"/>
                  <a:gd name="T10" fmla="*/ 0 w 31"/>
                  <a:gd name="T11" fmla="*/ 0 h 34"/>
                  <a:gd name="T12" fmla="*/ 0 60000 65536"/>
                  <a:gd name="T13" fmla="*/ 0 60000 65536"/>
                  <a:gd name="T14" fmla="*/ 0 60000 65536"/>
                  <a:gd name="T15" fmla="*/ 0 60000 65536"/>
                  <a:gd name="T16" fmla="*/ 0 60000 65536"/>
                  <a:gd name="T17" fmla="*/ 0 60000 65536"/>
                  <a:gd name="T18" fmla="*/ 0 w 31"/>
                  <a:gd name="T19" fmla="*/ 0 h 34"/>
                  <a:gd name="T20" fmla="*/ 31 w 31"/>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1" h="34">
                    <a:moveTo>
                      <a:pt x="12" y="0"/>
                    </a:moveTo>
                    <a:lnTo>
                      <a:pt x="9" y="4"/>
                    </a:lnTo>
                    <a:lnTo>
                      <a:pt x="0" y="11"/>
                    </a:lnTo>
                    <a:lnTo>
                      <a:pt x="23" y="34"/>
                    </a:lnTo>
                    <a:lnTo>
                      <a:pt x="31" y="26"/>
                    </a:lnTo>
                    <a:lnTo>
                      <a:pt x="12" y="0"/>
                    </a:lnTo>
                    <a:close/>
                  </a:path>
                </a:pathLst>
              </a:custGeom>
              <a:solidFill>
                <a:srgbClr val="000000"/>
              </a:solidFill>
              <a:ln w="9525">
                <a:noFill/>
                <a:round/>
                <a:headEnd/>
                <a:tailEnd/>
              </a:ln>
            </p:spPr>
            <p:txBody>
              <a:bodyPr/>
              <a:lstStyle/>
              <a:p>
                <a:endParaRPr lang="en-US"/>
              </a:p>
            </p:txBody>
          </p:sp>
          <p:sp>
            <p:nvSpPr>
              <p:cNvPr id="208276" name="Freeform 437"/>
              <p:cNvSpPr>
                <a:spLocks/>
              </p:cNvSpPr>
              <p:nvPr/>
            </p:nvSpPr>
            <p:spPr bwMode="auto">
              <a:xfrm>
                <a:off x="2421" y="1923"/>
                <a:ext cx="1" cy="1"/>
              </a:xfrm>
              <a:custGeom>
                <a:avLst/>
                <a:gdLst>
                  <a:gd name="T0" fmla="*/ 0 w 3"/>
                  <a:gd name="T1" fmla="*/ 0 h 4"/>
                  <a:gd name="T2" fmla="*/ 0 w 3"/>
                  <a:gd name="T3" fmla="*/ 0 h 4"/>
                  <a:gd name="T4" fmla="*/ 0 w 3"/>
                  <a:gd name="T5" fmla="*/ 0 h 4"/>
                  <a:gd name="T6" fmla="*/ 0 w 3"/>
                  <a:gd name="T7" fmla="*/ 0 h 4"/>
                  <a:gd name="T8" fmla="*/ 0 60000 65536"/>
                  <a:gd name="T9" fmla="*/ 0 60000 65536"/>
                  <a:gd name="T10" fmla="*/ 0 60000 65536"/>
                  <a:gd name="T11" fmla="*/ 0 60000 65536"/>
                  <a:gd name="T12" fmla="*/ 0 w 3"/>
                  <a:gd name="T13" fmla="*/ 0 h 4"/>
                  <a:gd name="T14" fmla="*/ 3 w 3"/>
                  <a:gd name="T15" fmla="*/ 4 h 4"/>
                </a:gdLst>
                <a:ahLst/>
                <a:cxnLst>
                  <a:cxn ang="T8">
                    <a:pos x="T0" y="T1"/>
                  </a:cxn>
                  <a:cxn ang="T9">
                    <a:pos x="T2" y="T3"/>
                  </a:cxn>
                  <a:cxn ang="T10">
                    <a:pos x="T4" y="T5"/>
                  </a:cxn>
                  <a:cxn ang="T11">
                    <a:pos x="T6" y="T7"/>
                  </a:cxn>
                </a:cxnLst>
                <a:rect l="T12" t="T13" r="T14" b="T15"/>
                <a:pathLst>
                  <a:path w="3" h="4">
                    <a:moveTo>
                      <a:pt x="0" y="4"/>
                    </a:moveTo>
                    <a:lnTo>
                      <a:pt x="1" y="2"/>
                    </a:lnTo>
                    <a:lnTo>
                      <a:pt x="3" y="0"/>
                    </a:lnTo>
                    <a:lnTo>
                      <a:pt x="0" y="4"/>
                    </a:lnTo>
                    <a:close/>
                  </a:path>
                </a:pathLst>
              </a:custGeom>
              <a:solidFill>
                <a:srgbClr val="000000"/>
              </a:solidFill>
              <a:ln w="9525">
                <a:noFill/>
                <a:round/>
                <a:headEnd/>
                <a:tailEnd/>
              </a:ln>
            </p:spPr>
            <p:txBody>
              <a:bodyPr/>
              <a:lstStyle/>
              <a:p>
                <a:endParaRPr lang="en-US"/>
              </a:p>
            </p:txBody>
          </p:sp>
          <p:sp>
            <p:nvSpPr>
              <p:cNvPr id="208277" name="Freeform 438"/>
              <p:cNvSpPr>
                <a:spLocks/>
              </p:cNvSpPr>
              <p:nvPr/>
            </p:nvSpPr>
            <p:spPr bwMode="auto">
              <a:xfrm>
                <a:off x="2422" y="1921"/>
                <a:ext cx="8" cy="9"/>
              </a:xfrm>
              <a:custGeom>
                <a:avLst/>
                <a:gdLst>
                  <a:gd name="T0" fmla="*/ 0 w 35"/>
                  <a:gd name="T1" fmla="*/ 0 h 36"/>
                  <a:gd name="T2" fmla="*/ 0 w 35"/>
                  <a:gd name="T3" fmla="*/ 0 h 36"/>
                  <a:gd name="T4" fmla="*/ 0 w 35"/>
                  <a:gd name="T5" fmla="*/ 0 h 36"/>
                  <a:gd name="T6" fmla="*/ 0 w 35"/>
                  <a:gd name="T7" fmla="*/ 0 h 36"/>
                  <a:gd name="T8" fmla="*/ 0 w 35"/>
                  <a:gd name="T9" fmla="*/ 0 h 36"/>
                  <a:gd name="T10" fmla="*/ 0 w 35"/>
                  <a:gd name="T11" fmla="*/ 0 h 36"/>
                  <a:gd name="T12" fmla="*/ 0 60000 65536"/>
                  <a:gd name="T13" fmla="*/ 0 60000 65536"/>
                  <a:gd name="T14" fmla="*/ 0 60000 65536"/>
                  <a:gd name="T15" fmla="*/ 0 60000 65536"/>
                  <a:gd name="T16" fmla="*/ 0 60000 65536"/>
                  <a:gd name="T17" fmla="*/ 0 60000 65536"/>
                  <a:gd name="T18" fmla="*/ 0 w 35"/>
                  <a:gd name="T19" fmla="*/ 0 h 36"/>
                  <a:gd name="T20" fmla="*/ 35 w 35"/>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5" h="36">
                    <a:moveTo>
                      <a:pt x="35" y="25"/>
                    </a:moveTo>
                    <a:lnTo>
                      <a:pt x="16" y="0"/>
                    </a:lnTo>
                    <a:lnTo>
                      <a:pt x="0" y="7"/>
                    </a:lnTo>
                    <a:lnTo>
                      <a:pt x="15" y="36"/>
                    </a:lnTo>
                    <a:lnTo>
                      <a:pt x="31" y="28"/>
                    </a:lnTo>
                    <a:lnTo>
                      <a:pt x="35" y="25"/>
                    </a:lnTo>
                    <a:close/>
                  </a:path>
                </a:pathLst>
              </a:custGeom>
              <a:solidFill>
                <a:srgbClr val="000000"/>
              </a:solidFill>
              <a:ln w="9525">
                <a:noFill/>
                <a:round/>
                <a:headEnd/>
                <a:tailEnd/>
              </a:ln>
            </p:spPr>
            <p:txBody>
              <a:bodyPr/>
              <a:lstStyle/>
              <a:p>
                <a:endParaRPr lang="en-US"/>
              </a:p>
            </p:txBody>
          </p:sp>
          <p:sp>
            <p:nvSpPr>
              <p:cNvPr id="208278" name="Freeform 439"/>
              <p:cNvSpPr>
                <a:spLocks/>
              </p:cNvSpPr>
              <p:nvPr/>
            </p:nvSpPr>
            <p:spPr bwMode="auto">
              <a:xfrm>
                <a:off x="2429" y="1928"/>
                <a:ext cx="1" cy="1"/>
              </a:xfrm>
              <a:custGeom>
                <a:avLst/>
                <a:gdLst>
                  <a:gd name="T0" fmla="*/ 0 w 4"/>
                  <a:gd name="T1" fmla="*/ 0 h 3"/>
                  <a:gd name="T2" fmla="*/ 0 w 4"/>
                  <a:gd name="T3" fmla="*/ 0 h 3"/>
                  <a:gd name="T4" fmla="*/ 0 w 4"/>
                  <a:gd name="T5" fmla="*/ 0 h 3"/>
                  <a:gd name="T6" fmla="*/ 0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4" y="0"/>
                    </a:moveTo>
                    <a:lnTo>
                      <a:pt x="3" y="2"/>
                    </a:lnTo>
                    <a:lnTo>
                      <a:pt x="0" y="3"/>
                    </a:lnTo>
                    <a:lnTo>
                      <a:pt x="4" y="0"/>
                    </a:lnTo>
                    <a:close/>
                  </a:path>
                </a:pathLst>
              </a:custGeom>
              <a:solidFill>
                <a:srgbClr val="000000"/>
              </a:solidFill>
              <a:ln w="9525">
                <a:noFill/>
                <a:round/>
                <a:headEnd/>
                <a:tailEnd/>
              </a:ln>
            </p:spPr>
            <p:txBody>
              <a:bodyPr/>
              <a:lstStyle/>
              <a:p>
                <a:endParaRPr lang="en-US"/>
              </a:p>
            </p:txBody>
          </p:sp>
          <p:sp>
            <p:nvSpPr>
              <p:cNvPr id="208279" name="Freeform 440"/>
              <p:cNvSpPr>
                <a:spLocks/>
              </p:cNvSpPr>
              <p:nvPr/>
            </p:nvSpPr>
            <p:spPr bwMode="auto">
              <a:xfrm>
                <a:off x="2425" y="1919"/>
                <a:ext cx="7" cy="9"/>
              </a:xfrm>
              <a:custGeom>
                <a:avLst/>
                <a:gdLst>
                  <a:gd name="T0" fmla="*/ 0 w 30"/>
                  <a:gd name="T1" fmla="*/ 0 h 34"/>
                  <a:gd name="T2" fmla="*/ 0 w 30"/>
                  <a:gd name="T3" fmla="*/ 0 h 34"/>
                  <a:gd name="T4" fmla="*/ 0 w 30"/>
                  <a:gd name="T5" fmla="*/ 0 h 34"/>
                  <a:gd name="T6" fmla="*/ 0 w 30"/>
                  <a:gd name="T7" fmla="*/ 0 h 34"/>
                  <a:gd name="T8" fmla="*/ 0 w 30"/>
                  <a:gd name="T9" fmla="*/ 0 h 34"/>
                  <a:gd name="T10" fmla="*/ 0 w 30"/>
                  <a:gd name="T11" fmla="*/ 0 h 34"/>
                  <a:gd name="T12" fmla="*/ 0 60000 65536"/>
                  <a:gd name="T13" fmla="*/ 0 60000 65536"/>
                  <a:gd name="T14" fmla="*/ 0 60000 65536"/>
                  <a:gd name="T15" fmla="*/ 0 60000 65536"/>
                  <a:gd name="T16" fmla="*/ 0 60000 65536"/>
                  <a:gd name="T17" fmla="*/ 0 60000 65536"/>
                  <a:gd name="T18" fmla="*/ 0 w 30"/>
                  <a:gd name="T19" fmla="*/ 0 h 34"/>
                  <a:gd name="T20" fmla="*/ 30 w 30"/>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0" h="34">
                    <a:moveTo>
                      <a:pt x="12" y="0"/>
                    </a:moveTo>
                    <a:lnTo>
                      <a:pt x="7" y="4"/>
                    </a:lnTo>
                    <a:lnTo>
                      <a:pt x="0" y="11"/>
                    </a:lnTo>
                    <a:lnTo>
                      <a:pt x="22" y="34"/>
                    </a:lnTo>
                    <a:lnTo>
                      <a:pt x="30" y="26"/>
                    </a:lnTo>
                    <a:lnTo>
                      <a:pt x="12" y="0"/>
                    </a:lnTo>
                    <a:close/>
                  </a:path>
                </a:pathLst>
              </a:custGeom>
              <a:solidFill>
                <a:srgbClr val="000000"/>
              </a:solidFill>
              <a:ln w="9525">
                <a:noFill/>
                <a:round/>
                <a:headEnd/>
                <a:tailEnd/>
              </a:ln>
            </p:spPr>
            <p:txBody>
              <a:bodyPr/>
              <a:lstStyle/>
              <a:p>
                <a:endParaRPr lang="en-US"/>
              </a:p>
            </p:txBody>
          </p:sp>
          <p:sp>
            <p:nvSpPr>
              <p:cNvPr id="208280" name="Freeform 441"/>
              <p:cNvSpPr>
                <a:spLocks/>
              </p:cNvSpPr>
              <p:nvPr/>
            </p:nvSpPr>
            <p:spPr bwMode="auto">
              <a:xfrm>
                <a:off x="2427" y="1919"/>
                <a:ext cx="1" cy="1"/>
              </a:xfrm>
              <a:custGeom>
                <a:avLst/>
                <a:gdLst>
                  <a:gd name="T0" fmla="*/ 0 w 5"/>
                  <a:gd name="T1" fmla="*/ 0 h 4"/>
                  <a:gd name="T2" fmla="*/ 0 w 5"/>
                  <a:gd name="T3" fmla="*/ 0 h 4"/>
                  <a:gd name="T4" fmla="*/ 0 w 5"/>
                  <a:gd name="T5" fmla="*/ 0 h 4"/>
                  <a:gd name="T6" fmla="*/ 0 w 5"/>
                  <a:gd name="T7" fmla="*/ 0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2"/>
                    </a:lnTo>
                    <a:lnTo>
                      <a:pt x="5" y="0"/>
                    </a:lnTo>
                    <a:lnTo>
                      <a:pt x="0" y="4"/>
                    </a:lnTo>
                    <a:close/>
                  </a:path>
                </a:pathLst>
              </a:custGeom>
              <a:solidFill>
                <a:srgbClr val="000000"/>
              </a:solidFill>
              <a:ln w="9525">
                <a:noFill/>
                <a:round/>
                <a:headEnd/>
                <a:tailEnd/>
              </a:ln>
            </p:spPr>
            <p:txBody>
              <a:bodyPr/>
              <a:lstStyle/>
              <a:p>
                <a:endParaRPr lang="en-US"/>
              </a:p>
            </p:txBody>
          </p:sp>
          <p:sp>
            <p:nvSpPr>
              <p:cNvPr id="208281" name="Freeform 442"/>
              <p:cNvSpPr>
                <a:spLocks/>
              </p:cNvSpPr>
              <p:nvPr/>
            </p:nvSpPr>
            <p:spPr bwMode="auto">
              <a:xfrm>
                <a:off x="2428" y="1917"/>
                <a:ext cx="7" cy="9"/>
              </a:xfrm>
              <a:custGeom>
                <a:avLst/>
                <a:gdLst>
                  <a:gd name="T0" fmla="*/ 0 w 29"/>
                  <a:gd name="T1" fmla="*/ 0 h 39"/>
                  <a:gd name="T2" fmla="*/ 0 w 29"/>
                  <a:gd name="T3" fmla="*/ 0 h 39"/>
                  <a:gd name="T4" fmla="*/ 0 w 29"/>
                  <a:gd name="T5" fmla="*/ 0 h 39"/>
                  <a:gd name="T6" fmla="*/ 0 w 29"/>
                  <a:gd name="T7" fmla="*/ 0 h 39"/>
                  <a:gd name="T8" fmla="*/ 0 w 29"/>
                  <a:gd name="T9" fmla="*/ 0 h 39"/>
                  <a:gd name="T10" fmla="*/ 0 w 29"/>
                  <a:gd name="T11" fmla="*/ 0 h 39"/>
                  <a:gd name="T12" fmla="*/ 0 60000 65536"/>
                  <a:gd name="T13" fmla="*/ 0 60000 65536"/>
                  <a:gd name="T14" fmla="*/ 0 60000 65536"/>
                  <a:gd name="T15" fmla="*/ 0 60000 65536"/>
                  <a:gd name="T16" fmla="*/ 0 60000 65536"/>
                  <a:gd name="T17" fmla="*/ 0 60000 65536"/>
                  <a:gd name="T18" fmla="*/ 0 w 29"/>
                  <a:gd name="T19" fmla="*/ 0 h 39"/>
                  <a:gd name="T20" fmla="*/ 29 w 29"/>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29" h="39">
                    <a:moveTo>
                      <a:pt x="23" y="0"/>
                    </a:moveTo>
                    <a:lnTo>
                      <a:pt x="16" y="3"/>
                    </a:lnTo>
                    <a:lnTo>
                      <a:pt x="0" y="10"/>
                    </a:lnTo>
                    <a:lnTo>
                      <a:pt x="13" y="39"/>
                    </a:lnTo>
                    <a:lnTo>
                      <a:pt x="29" y="31"/>
                    </a:lnTo>
                    <a:lnTo>
                      <a:pt x="23" y="0"/>
                    </a:lnTo>
                    <a:close/>
                  </a:path>
                </a:pathLst>
              </a:custGeom>
              <a:solidFill>
                <a:srgbClr val="000000"/>
              </a:solidFill>
              <a:ln w="9525">
                <a:noFill/>
                <a:round/>
                <a:headEnd/>
                <a:tailEnd/>
              </a:ln>
            </p:spPr>
            <p:txBody>
              <a:bodyPr/>
              <a:lstStyle/>
              <a:p>
                <a:endParaRPr lang="en-US"/>
              </a:p>
            </p:txBody>
          </p:sp>
          <p:sp>
            <p:nvSpPr>
              <p:cNvPr id="208282" name="Freeform 443"/>
              <p:cNvSpPr>
                <a:spLocks/>
              </p:cNvSpPr>
              <p:nvPr/>
            </p:nvSpPr>
            <p:spPr bwMode="auto">
              <a:xfrm>
                <a:off x="2432" y="1917"/>
                <a:ext cx="2" cy="1"/>
              </a:xfrm>
              <a:custGeom>
                <a:avLst/>
                <a:gdLst>
                  <a:gd name="T0" fmla="*/ 0 w 7"/>
                  <a:gd name="T1" fmla="*/ 0 h 3"/>
                  <a:gd name="T2" fmla="*/ 0 w 7"/>
                  <a:gd name="T3" fmla="*/ 0 h 3"/>
                  <a:gd name="T4" fmla="*/ 0 w 7"/>
                  <a:gd name="T5" fmla="*/ 0 h 3"/>
                  <a:gd name="T6" fmla="*/ 0 w 7"/>
                  <a:gd name="T7" fmla="*/ 0 h 3"/>
                  <a:gd name="T8" fmla="*/ 0 60000 65536"/>
                  <a:gd name="T9" fmla="*/ 0 60000 65536"/>
                  <a:gd name="T10" fmla="*/ 0 60000 65536"/>
                  <a:gd name="T11" fmla="*/ 0 60000 65536"/>
                  <a:gd name="T12" fmla="*/ 0 w 7"/>
                  <a:gd name="T13" fmla="*/ 0 h 3"/>
                  <a:gd name="T14" fmla="*/ 7 w 7"/>
                  <a:gd name="T15" fmla="*/ 3 h 3"/>
                </a:gdLst>
                <a:ahLst/>
                <a:cxnLst>
                  <a:cxn ang="T8">
                    <a:pos x="T0" y="T1"/>
                  </a:cxn>
                  <a:cxn ang="T9">
                    <a:pos x="T2" y="T3"/>
                  </a:cxn>
                  <a:cxn ang="T10">
                    <a:pos x="T4" y="T5"/>
                  </a:cxn>
                  <a:cxn ang="T11">
                    <a:pos x="T6" y="T7"/>
                  </a:cxn>
                </a:cxnLst>
                <a:rect l="T12" t="T13" r="T14" b="T15"/>
                <a:pathLst>
                  <a:path w="7" h="3">
                    <a:moveTo>
                      <a:pt x="0" y="3"/>
                    </a:moveTo>
                    <a:lnTo>
                      <a:pt x="4" y="0"/>
                    </a:lnTo>
                    <a:lnTo>
                      <a:pt x="7" y="0"/>
                    </a:lnTo>
                    <a:lnTo>
                      <a:pt x="0" y="3"/>
                    </a:lnTo>
                    <a:close/>
                  </a:path>
                </a:pathLst>
              </a:custGeom>
              <a:solidFill>
                <a:srgbClr val="000000"/>
              </a:solidFill>
              <a:ln w="9525">
                <a:noFill/>
                <a:round/>
                <a:headEnd/>
                <a:tailEnd/>
              </a:ln>
            </p:spPr>
            <p:txBody>
              <a:bodyPr/>
              <a:lstStyle/>
              <a:p>
                <a:endParaRPr lang="en-US"/>
              </a:p>
            </p:txBody>
          </p:sp>
          <p:sp>
            <p:nvSpPr>
              <p:cNvPr id="208283" name="Freeform 444"/>
              <p:cNvSpPr>
                <a:spLocks/>
              </p:cNvSpPr>
              <p:nvPr/>
            </p:nvSpPr>
            <p:spPr bwMode="auto">
              <a:xfrm>
                <a:off x="2434" y="1917"/>
                <a:ext cx="4" cy="8"/>
              </a:xfrm>
              <a:custGeom>
                <a:avLst/>
                <a:gdLst>
                  <a:gd name="T0" fmla="*/ 0 w 19"/>
                  <a:gd name="T1" fmla="*/ 0 h 33"/>
                  <a:gd name="T2" fmla="*/ 0 w 19"/>
                  <a:gd name="T3" fmla="*/ 0 h 33"/>
                  <a:gd name="T4" fmla="*/ 0 w 19"/>
                  <a:gd name="T5" fmla="*/ 0 h 33"/>
                  <a:gd name="T6" fmla="*/ 0 w 19"/>
                  <a:gd name="T7" fmla="*/ 0 h 33"/>
                  <a:gd name="T8" fmla="*/ 0 w 19"/>
                  <a:gd name="T9" fmla="*/ 0 h 33"/>
                  <a:gd name="T10" fmla="*/ 0 w 19"/>
                  <a:gd name="T11" fmla="*/ 0 h 33"/>
                  <a:gd name="T12" fmla="*/ 0 60000 65536"/>
                  <a:gd name="T13" fmla="*/ 0 60000 65536"/>
                  <a:gd name="T14" fmla="*/ 0 60000 65536"/>
                  <a:gd name="T15" fmla="*/ 0 60000 65536"/>
                  <a:gd name="T16" fmla="*/ 0 60000 65536"/>
                  <a:gd name="T17" fmla="*/ 0 60000 65536"/>
                  <a:gd name="T18" fmla="*/ 0 w 19"/>
                  <a:gd name="T19" fmla="*/ 0 h 33"/>
                  <a:gd name="T20" fmla="*/ 19 w 19"/>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19" h="33">
                    <a:moveTo>
                      <a:pt x="19" y="28"/>
                    </a:moveTo>
                    <a:lnTo>
                      <a:pt x="8" y="0"/>
                    </a:lnTo>
                    <a:lnTo>
                      <a:pt x="0" y="0"/>
                    </a:lnTo>
                    <a:lnTo>
                      <a:pt x="0" y="33"/>
                    </a:lnTo>
                    <a:lnTo>
                      <a:pt x="8" y="33"/>
                    </a:lnTo>
                    <a:lnTo>
                      <a:pt x="19" y="28"/>
                    </a:lnTo>
                    <a:close/>
                  </a:path>
                </a:pathLst>
              </a:custGeom>
              <a:solidFill>
                <a:srgbClr val="000000"/>
              </a:solidFill>
              <a:ln w="9525">
                <a:noFill/>
                <a:round/>
                <a:headEnd/>
                <a:tailEnd/>
              </a:ln>
            </p:spPr>
            <p:txBody>
              <a:bodyPr/>
              <a:lstStyle/>
              <a:p>
                <a:endParaRPr lang="en-US"/>
              </a:p>
            </p:txBody>
          </p:sp>
          <p:sp>
            <p:nvSpPr>
              <p:cNvPr id="208284" name="Freeform 445"/>
              <p:cNvSpPr>
                <a:spLocks/>
              </p:cNvSpPr>
              <p:nvPr/>
            </p:nvSpPr>
            <p:spPr bwMode="auto">
              <a:xfrm>
                <a:off x="2435" y="1924"/>
                <a:ext cx="3" cy="1"/>
              </a:xfrm>
              <a:custGeom>
                <a:avLst/>
                <a:gdLst>
                  <a:gd name="T0" fmla="*/ 0 w 11"/>
                  <a:gd name="T1" fmla="*/ 0 h 5"/>
                  <a:gd name="T2" fmla="*/ 0 w 11"/>
                  <a:gd name="T3" fmla="*/ 0 h 5"/>
                  <a:gd name="T4" fmla="*/ 0 w 11"/>
                  <a:gd name="T5" fmla="*/ 0 h 5"/>
                  <a:gd name="T6" fmla="*/ 0 w 11"/>
                  <a:gd name="T7" fmla="*/ 0 h 5"/>
                  <a:gd name="T8" fmla="*/ 0 60000 65536"/>
                  <a:gd name="T9" fmla="*/ 0 60000 65536"/>
                  <a:gd name="T10" fmla="*/ 0 60000 65536"/>
                  <a:gd name="T11" fmla="*/ 0 60000 65536"/>
                  <a:gd name="T12" fmla="*/ 0 w 11"/>
                  <a:gd name="T13" fmla="*/ 0 h 5"/>
                  <a:gd name="T14" fmla="*/ 11 w 11"/>
                  <a:gd name="T15" fmla="*/ 5 h 5"/>
                </a:gdLst>
                <a:ahLst/>
                <a:cxnLst>
                  <a:cxn ang="T8">
                    <a:pos x="T0" y="T1"/>
                  </a:cxn>
                  <a:cxn ang="T9">
                    <a:pos x="T2" y="T3"/>
                  </a:cxn>
                  <a:cxn ang="T10">
                    <a:pos x="T4" y="T5"/>
                  </a:cxn>
                  <a:cxn ang="T11">
                    <a:pos x="T6" y="T7"/>
                  </a:cxn>
                </a:cxnLst>
                <a:rect l="T12" t="T13" r="T14" b="T15"/>
                <a:pathLst>
                  <a:path w="11" h="5">
                    <a:moveTo>
                      <a:pt x="11" y="0"/>
                    </a:moveTo>
                    <a:lnTo>
                      <a:pt x="6" y="5"/>
                    </a:lnTo>
                    <a:lnTo>
                      <a:pt x="0" y="5"/>
                    </a:lnTo>
                    <a:lnTo>
                      <a:pt x="11" y="0"/>
                    </a:lnTo>
                    <a:close/>
                  </a:path>
                </a:pathLst>
              </a:custGeom>
              <a:solidFill>
                <a:srgbClr val="000000"/>
              </a:solidFill>
              <a:ln w="9525">
                <a:noFill/>
                <a:round/>
                <a:headEnd/>
                <a:tailEnd/>
              </a:ln>
            </p:spPr>
            <p:txBody>
              <a:bodyPr/>
              <a:lstStyle/>
              <a:p>
                <a:endParaRPr lang="en-US"/>
              </a:p>
            </p:txBody>
          </p:sp>
          <p:sp>
            <p:nvSpPr>
              <p:cNvPr id="208285" name="Freeform 446"/>
              <p:cNvSpPr>
                <a:spLocks/>
              </p:cNvSpPr>
              <p:nvPr/>
            </p:nvSpPr>
            <p:spPr bwMode="auto">
              <a:xfrm>
                <a:off x="2433" y="1917"/>
                <a:ext cx="6" cy="7"/>
              </a:xfrm>
              <a:custGeom>
                <a:avLst/>
                <a:gdLst>
                  <a:gd name="T0" fmla="*/ 0 w 27"/>
                  <a:gd name="T1" fmla="*/ 0 h 28"/>
                  <a:gd name="T2" fmla="*/ 0 w 27"/>
                  <a:gd name="T3" fmla="*/ 0 h 28"/>
                  <a:gd name="T4" fmla="*/ 0 w 27"/>
                  <a:gd name="T5" fmla="*/ 0 h 28"/>
                  <a:gd name="T6" fmla="*/ 0 w 27"/>
                  <a:gd name="T7" fmla="*/ 0 h 28"/>
                  <a:gd name="T8" fmla="*/ 0 w 27"/>
                  <a:gd name="T9" fmla="*/ 0 h 28"/>
                  <a:gd name="T10" fmla="*/ 0 60000 65536"/>
                  <a:gd name="T11" fmla="*/ 0 60000 65536"/>
                  <a:gd name="T12" fmla="*/ 0 60000 65536"/>
                  <a:gd name="T13" fmla="*/ 0 60000 65536"/>
                  <a:gd name="T14" fmla="*/ 0 60000 65536"/>
                  <a:gd name="T15" fmla="*/ 0 w 27"/>
                  <a:gd name="T16" fmla="*/ 0 h 28"/>
                  <a:gd name="T17" fmla="*/ 27 w 27"/>
                  <a:gd name="T18" fmla="*/ 28 h 28"/>
                </a:gdLst>
                <a:ahLst/>
                <a:cxnLst>
                  <a:cxn ang="T10">
                    <a:pos x="T0" y="T1"/>
                  </a:cxn>
                  <a:cxn ang="T11">
                    <a:pos x="T2" y="T3"/>
                  </a:cxn>
                  <a:cxn ang="T12">
                    <a:pos x="T4" y="T5"/>
                  </a:cxn>
                  <a:cxn ang="T13">
                    <a:pos x="T6" y="T7"/>
                  </a:cxn>
                  <a:cxn ang="T14">
                    <a:pos x="T8" y="T9"/>
                  </a:cxn>
                </a:cxnLst>
                <a:rect l="T15" t="T16" r="T17" b="T18"/>
                <a:pathLst>
                  <a:path w="27" h="28">
                    <a:moveTo>
                      <a:pt x="5" y="0"/>
                    </a:moveTo>
                    <a:lnTo>
                      <a:pt x="27" y="23"/>
                    </a:lnTo>
                    <a:lnTo>
                      <a:pt x="22" y="28"/>
                    </a:lnTo>
                    <a:lnTo>
                      <a:pt x="0" y="5"/>
                    </a:lnTo>
                    <a:lnTo>
                      <a:pt x="5" y="0"/>
                    </a:lnTo>
                    <a:close/>
                  </a:path>
                </a:pathLst>
              </a:custGeom>
              <a:solidFill>
                <a:srgbClr val="000000"/>
              </a:solidFill>
              <a:ln w="9525">
                <a:noFill/>
                <a:round/>
                <a:headEnd/>
                <a:tailEnd/>
              </a:ln>
            </p:spPr>
            <p:txBody>
              <a:bodyPr/>
              <a:lstStyle/>
              <a:p>
                <a:endParaRPr lang="en-US"/>
              </a:p>
            </p:txBody>
          </p:sp>
          <p:sp>
            <p:nvSpPr>
              <p:cNvPr id="208286" name="Freeform 447"/>
              <p:cNvSpPr>
                <a:spLocks/>
              </p:cNvSpPr>
              <p:nvPr/>
            </p:nvSpPr>
            <p:spPr bwMode="auto">
              <a:xfrm>
                <a:off x="2454" y="1901"/>
                <a:ext cx="6" cy="7"/>
              </a:xfrm>
              <a:custGeom>
                <a:avLst/>
                <a:gdLst>
                  <a:gd name="T0" fmla="*/ 0 w 25"/>
                  <a:gd name="T1" fmla="*/ 0 h 27"/>
                  <a:gd name="T2" fmla="*/ 0 w 25"/>
                  <a:gd name="T3" fmla="*/ 0 h 27"/>
                  <a:gd name="T4" fmla="*/ 0 w 25"/>
                  <a:gd name="T5" fmla="*/ 0 h 27"/>
                  <a:gd name="T6" fmla="*/ 0 w 25"/>
                  <a:gd name="T7" fmla="*/ 0 h 27"/>
                  <a:gd name="T8" fmla="*/ 0 w 25"/>
                  <a:gd name="T9" fmla="*/ 0 h 27"/>
                  <a:gd name="T10" fmla="*/ 0 w 25"/>
                  <a:gd name="T11" fmla="*/ 0 h 27"/>
                  <a:gd name="T12" fmla="*/ 0 60000 65536"/>
                  <a:gd name="T13" fmla="*/ 0 60000 65536"/>
                  <a:gd name="T14" fmla="*/ 0 60000 65536"/>
                  <a:gd name="T15" fmla="*/ 0 60000 65536"/>
                  <a:gd name="T16" fmla="*/ 0 60000 65536"/>
                  <a:gd name="T17" fmla="*/ 0 60000 65536"/>
                  <a:gd name="T18" fmla="*/ 0 w 25"/>
                  <a:gd name="T19" fmla="*/ 0 h 27"/>
                  <a:gd name="T20" fmla="*/ 25 w 25"/>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25" h="27">
                    <a:moveTo>
                      <a:pt x="7" y="0"/>
                    </a:moveTo>
                    <a:lnTo>
                      <a:pt x="2" y="2"/>
                    </a:lnTo>
                    <a:lnTo>
                      <a:pt x="0" y="5"/>
                    </a:lnTo>
                    <a:lnTo>
                      <a:pt x="23" y="27"/>
                    </a:lnTo>
                    <a:lnTo>
                      <a:pt x="25" y="26"/>
                    </a:lnTo>
                    <a:lnTo>
                      <a:pt x="7" y="0"/>
                    </a:lnTo>
                    <a:close/>
                  </a:path>
                </a:pathLst>
              </a:custGeom>
              <a:solidFill>
                <a:srgbClr val="000000"/>
              </a:solidFill>
              <a:ln w="9525">
                <a:noFill/>
                <a:round/>
                <a:headEnd/>
                <a:tailEnd/>
              </a:ln>
            </p:spPr>
            <p:txBody>
              <a:bodyPr/>
              <a:lstStyle/>
              <a:p>
                <a:endParaRPr lang="en-US"/>
              </a:p>
            </p:txBody>
          </p:sp>
          <p:sp>
            <p:nvSpPr>
              <p:cNvPr id="208287" name="Freeform 448"/>
              <p:cNvSpPr>
                <a:spLocks/>
              </p:cNvSpPr>
              <p:nvPr/>
            </p:nvSpPr>
            <p:spPr bwMode="auto">
              <a:xfrm>
                <a:off x="2455" y="1901"/>
                <a:ext cx="1" cy="1"/>
              </a:xfrm>
              <a:custGeom>
                <a:avLst/>
                <a:gdLst>
                  <a:gd name="T0" fmla="*/ 0 w 5"/>
                  <a:gd name="T1" fmla="*/ 1 h 2"/>
                  <a:gd name="T2" fmla="*/ 0 w 5"/>
                  <a:gd name="T3" fmla="*/ 1 h 2"/>
                  <a:gd name="T4" fmla="*/ 0 w 5"/>
                  <a:gd name="T5" fmla="*/ 0 h 2"/>
                  <a:gd name="T6" fmla="*/ 0 w 5"/>
                  <a:gd name="T7" fmla="*/ 1 h 2"/>
                  <a:gd name="T8" fmla="*/ 0 60000 65536"/>
                  <a:gd name="T9" fmla="*/ 0 60000 65536"/>
                  <a:gd name="T10" fmla="*/ 0 60000 65536"/>
                  <a:gd name="T11" fmla="*/ 0 60000 65536"/>
                  <a:gd name="T12" fmla="*/ 0 w 5"/>
                  <a:gd name="T13" fmla="*/ 0 h 2"/>
                  <a:gd name="T14" fmla="*/ 5 w 5"/>
                  <a:gd name="T15" fmla="*/ 2 h 2"/>
                </a:gdLst>
                <a:ahLst/>
                <a:cxnLst>
                  <a:cxn ang="T8">
                    <a:pos x="T0" y="T1"/>
                  </a:cxn>
                  <a:cxn ang="T9">
                    <a:pos x="T2" y="T3"/>
                  </a:cxn>
                  <a:cxn ang="T10">
                    <a:pos x="T4" y="T5"/>
                  </a:cxn>
                  <a:cxn ang="T11">
                    <a:pos x="T6" y="T7"/>
                  </a:cxn>
                </a:cxnLst>
                <a:rect l="T12" t="T13" r="T14" b="T15"/>
                <a:pathLst>
                  <a:path w="5" h="2">
                    <a:moveTo>
                      <a:pt x="0" y="2"/>
                    </a:moveTo>
                    <a:lnTo>
                      <a:pt x="3" y="1"/>
                    </a:lnTo>
                    <a:lnTo>
                      <a:pt x="5" y="0"/>
                    </a:lnTo>
                    <a:lnTo>
                      <a:pt x="0" y="2"/>
                    </a:lnTo>
                    <a:close/>
                  </a:path>
                </a:pathLst>
              </a:custGeom>
              <a:solidFill>
                <a:srgbClr val="000000"/>
              </a:solidFill>
              <a:ln w="9525">
                <a:noFill/>
                <a:round/>
                <a:headEnd/>
                <a:tailEnd/>
              </a:ln>
            </p:spPr>
            <p:txBody>
              <a:bodyPr/>
              <a:lstStyle/>
              <a:p>
                <a:endParaRPr lang="en-US"/>
              </a:p>
            </p:txBody>
          </p:sp>
          <p:sp>
            <p:nvSpPr>
              <p:cNvPr id="208288" name="Freeform 449"/>
              <p:cNvSpPr>
                <a:spLocks/>
              </p:cNvSpPr>
              <p:nvPr/>
            </p:nvSpPr>
            <p:spPr bwMode="auto">
              <a:xfrm>
                <a:off x="2456" y="1899"/>
                <a:ext cx="8" cy="10"/>
              </a:xfrm>
              <a:custGeom>
                <a:avLst/>
                <a:gdLst>
                  <a:gd name="T0" fmla="*/ 0 w 34"/>
                  <a:gd name="T1" fmla="*/ 0 h 37"/>
                  <a:gd name="T2" fmla="*/ 0 w 34"/>
                  <a:gd name="T3" fmla="*/ 0 h 37"/>
                  <a:gd name="T4" fmla="*/ 0 w 34"/>
                  <a:gd name="T5" fmla="*/ 0 h 37"/>
                  <a:gd name="T6" fmla="*/ 0 w 34"/>
                  <a:gd name="T7" fmla="*/ 0 h 37"/>
                  <a:gd name="T8" fmla="*/ 0 w 34"/>
                  <a:gd name="T9" fmla="*/ 0 h 37"/>
                  <a:gd name="T10" fmla="*/ 0 w 34"/>
                  <a:gd name="T11" fmla="*/ 0 h 37"/>
                  <a:gd name="T12" fmla="*/ 0 60000 65536"/>
                  <a:gd name="T13" fmla="*/ 0 60000 65536"/>
                  <a:gd name="T14" fmla="*/ 0 60000 65536"/>
                  <a:gd name="T15" fmla="*/ 0 60000 65536"/>
                  <a:gd name="T16" fmla="*/ 0 60000 65536"/>
                  <a:gd name="T17" fmla="*/ 0 60000 65536"/>
                  <a:gd name="T18" fmla="*/ 0 w 34"/>
                  <a:gd name="T19" fmla="*/ 0 h 37"/>
                  <a:gd name="T20" fmla="*/ 34 w 34"/>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34" h="37">
                    <a:moveTo>
                      <a:pt x="34" y="26"/>
                    </a:moveTo>
                    <a:lnTo>
                      <a:pt x="16" y="0"/>
                    </a:lnTo>
                    <a:lnTo>
                      <a:pt x="0" y="9"/>
                    </a:lnTo>
                    <a:lnTo>
                      <a:pt x="14" y="37"/>
                    </a:lnTo>
                    <a:lnTo>
                      <a:pt x="30" y="29"/>
                    </a:lnTo>
                    <a:lnTo>
                      <a:pt x="34" y="26"/>
                    </a:lnTo>
                    <a:close/>
                  </a:path>
                </a:pathLst>
              </a:custGeom>
              <a:solidFill>
                <a:srgbClr val="000000"/>
              </a:solidFill>
              <a:ln w="9525">
                <a:noFill/>
                <a:round/>
                <a:headEnd/>
                <a:tailEnd/>
              </a:ln>
            </p:spPr>
            <p:txBody>
              <a:bodyPr/>
              <a:lstStyle/>
              <a:p>
                <a:endParaRPr lang="en-US"/>
              </a:p>
            </p:txBody>
          </p:sp>
          <p:sp>
            <p:nvSpPr>
              <p:cNvPr id="208289" name="Freeform 450"/>
              <p:cNvSpPr>
                <a:spLocks/>
              </p:cNvSpPr>
              <p:nvPr/>
            </p:nvSpPr>
            <p:spPr bwMode="auto">
              <a:xfrm>
                <a:off x="2463" y="1906"/>
                <a:ext cx="1" cy="1"/>
              </a:xfrm>
              <a:custGeom>
                <a:avLst/>
                <a:gdLst>
                  <a:gd name="T0" fmla="*/ 0 w 4"/>
                  <a:gd name="T1" fmla="*/ 0 h 3"/>
                  <a:gd name="T2" fmla="*/ 0 w 4"/>
                  <a:gd name="T3" fmla="*/ 0 h 3"/>
                  <a:gd name="T4" fmla="*/ 0 w 4"/>
                  <a:gd name="T5" fmla="*/ 0 h 3"/>
                  <a:gd name="T6" fmla="*/ 0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4" y="0"/>
                    </a:moveTo>
                    <a:lnTo>
                      <a:pt x="2" y="1"/>
                    </a:lnTo>
                    <a:lnTo>
                      <a:pt x="0" y="3"/>
                    </a:lnTo>
                    <a:lnTo>
                      <a:pt x="4" y="0"/>
                    </a:lnTo>
                    <a:close/>
                  </a:path>
                </a:pathLst>
              </a:custGeom>
              <a:solidFill>
                <a:srgbClr val="000000"/>
              </a:solidFill>
              <a:ln w="9525">
                <a:noFill/>
                <a:round/>
                <a:headEnd/>
                <a:tailEnd/>
              </a:ln>
            </p:spPr>
            <p:txBody>
              <a:bodyPr/>
              <a:lstStyle/>
              <a:p>
                <a:endParaRPr lang="en-US"/>
              </a:p>
            </p:txBody>
          </p:sp>
          <p:sp>
            <p:nvSpPr>
              <p:cNvPr id="208290" name="Freeform 451"/>
              <p:cNvSpPr>
                <a:spLocks/>
              </p:cNvSpPr>
              <p:nvPr/>
            </p:nvSpPr>
            <p:spPr bwMode="auto">
              <a:xfrm>
                <a:off x="2459" y="1897"/>
                <a:ext cx="7" cy="9"/>
              </a:xfrm>
              <a:custGeom>
                <a:avLst/>
                <a:gdLst>
                  <a:gd name="T0" fmla="*/ 0 w 31"/>
                  <a:gd name="T1" fmla="*/ 0 h 33"/>
                  <a:gd name="T2" fmla="*/ 0 w 31"/>
                  <a:gd name="T3" fmla="*/ 0 h 33"/>
                  <a:gd name="T4" fmla="*/ 0 w 31"/>
                  <a:gd name="T5" fmla="*/ 0 h 33"/>
                  <a:gd name="T6" fmla="*/ 0 w 31"/>
                  <a:gd name="T7" fmla="*/ 0 h 33"/>
                  <a:gd name="T8" fmla="*/ 0 w 31"/>
                  <a:gd name="T9" fmla="*/ 0 h 33"/>
                  <a:gd name="T10" fmla="*/ 0 w 31"/>
                  <a:gd name="T11" fmla="*/ 0 h 33"/>
                  <a:gd name="T12" fmla="*/ 0 60000 65536"/>
                  <a:gd name="T13" fmla="*/ 0 60000 65536"/>
                  <a:gd name="T14" fmla="*/ 0 60000 65536"/>
                  <a:gd name="T15" fmla="*/ 0 60000 65536"/>
                  <a:gd name="T16" fmla="*/ 0 60000 65536"/>
                  <a:gd name="T17" fmla="*/ 0 60000 65536"/>
                  <a:gd name="T18" fmla="*/ 0 w 31"/>
                  <a:gd name="T19" fmla="*/ 0 h 33"/>
                  <a:gd name="T20" fmla="*/ 31 w 31"/>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1" h="33">
                    <a:moveTo>
                      <a:pt x="12" y="0"/>
                    </a:moveTo>
                    <a:lnTo>
                      <a:pt x="9" y="2"/>
                    </a:lnTo>
                    <a:lnTo>
                      <a:pt x="0" y="11"/>
                    </a:lnTo>
                    <a:lnTo>
                      <a:pt x="23" y="33"/>
                    </a:lnTo>
                    <a:lnTo>
                      <a:pt x="31" y="26"/>
                    </a:lnTo>
                    <a:lnTo>
                      <a:pt x="12" y="0"/>
                    </a:lnTo>
                    <a:close/>
                  </a:path>
                </a:pathLst>
              </a:custGeom>
              <a:solidFill>
                <a:srgbClr val="000000"/>
              </a:solidFill>
              <a:ln w="9525">
                <a:noFill/>
                <a:round/>
                <a:headEnd/>
                <a:tailEnd/>
              </a:ln>
            </p:spPr>
            <p:txBody>
              <a:bodyPr/>
              <a:lstStyle/>
              <a:p>
                <a:endParaRPr lang="en-US"/>
              </a:p>
            </p:txBody>
          </p:sp>
          <p:sp>
            <p:nvSpPr>
              <p:cNvPr id="208291" name="Freeform 452"/>
              <p:cNvSpPr>
                <a:spLocks/>
              </p:cNvSpPr>
              <p:nvPr/>
            </p:nvSpPr>
            <p:spPr bwMode="auto">
              <a:xfrm>
                <a:off x="2461" y="1897"/>
                <a:ext cx="1" cy="1"/>
              </a:xfrm>
              <a:custGeom>
                <a:avLst/>
                <a:gdLst>
                  <a:gd name="T0" fmla="*/ 0 w 3"/>
                  <a:gd name="T1" fmla="*/ 1 h 2"/>
                  <a:gd name="T2" fmla="*/ 0 w 3"/>
                  <a:gd name="T3" fmla="*/ 1 h 2"/>
                  <a:gd name="T4" fmla="*/ 0 w 3"/>
                  <a:gd name="T5" fmla="*/ 0 h 2"/>
                  <a:gd name="T6" fmla="*/ 0 w 3"/>
                  <a:gd name="T7" fmla="*/ 1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0" y="2"/>
                    </a:moveTo>
                    <a:lnTo>
                      <a:pt x="1" y="1"/>
                    </a:lnTo>
                    <a:lnTo>
                      <a:pt x="3" y="0"/>
                    </a:lnTo>
                    <a:lnTo>
                      <a:pt x="0" y="2"/>
                    </a:lnTo>
                    <a:close/>
                  </a:path>
                </a:pathLst>
              </a:custGeom>
              <a:solidFill>
                <a:srgbClr val="000000"/>
              </a:solidFill>
              <a:ln w="9525">
                <a:noFill/>
                <a:round/>
                <a:headEnd/>
                <a:tailEnd/>
              </a:ln>
            </p:spPr>
            <p:txBody>
              <a:bodyPr/>
              <a:lstStyle/>
              <a:p>
                <a:endParaRPr lang="en-US"/>
              </a:p>
            </p:txBody>
          </p:sp>
          <p:sp>
            <p:nvSpPr>
              <p:cNvPr id="208292" name="Freeform 453"/>
              <p:cNvSpPr>
                <a:spLocks/>
              </p:cNvSpPr>
              <p:nvPr/>
            </p:nvSpPr>
            <p:spPr bwMode="auto">
              <a:xfrm>
                <a:off x="2462" y="1895"/>
                <a:ext cx="8" cy="10"/>
              </a:xfrm>
              <a:custGeom>
                <a:avLst/>
                <a:gdLst>
                  <a:gd name="T0" fmla="*/ 0 w 35"/>
                  <a:gd name="T1" fmla="*/ 0 h 37"/>
                  <a:gd name="T2" fmla="*/ 0 w 35"/>
                  <a:gd name="T3" fmla="*/ 0 h 37"/>
                  <a:gd name="T4" fmla="*/ 0 w 35"/>
                  <a:gd name="T5" fmla="*/ 0 h 37"/>
                  <a:gd name="T6" fmla="*/ 0 w 35"/>
                  <a:gd name="T7" fmla="*/ 0 h 37"/>
                  <a:gd name="T8" fmla="*/ 0 w 35"/>
                  <a:gd name="T9" fmla="*/ 0 h 37"/>
                  <a:gd name="T10" fmla="*/ 0 w 35"/>
                  <a:gd name="T11" fmla="*/ 0 h 37"/>
                  <a:gd name="T12" fmla="*/ 0 60000 65536"/>
                  <a:gd name="T13" fmla="*/ 0 60000 65536"/>
                  <a:gd name="T14" fmla="*/ 0 60000 65536"/>
                  <a:gd name="T15" fmla="*/ 0 60000 65536"/>
                  <a:gd name="T16" fmla="*/ 0 60000 65536"/>
                  <a:gd name="T17" fmla="*/ 0 60000 65536"/>
                  <a:gd name="T18" fmla="*/ 0 w 35"/>
                  <a:gd name="T19" fmla="*/ 0 h 37"/>
                  <a:gd name="T20" fmla="*/ 35 w 35"/>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35" h="37">
                    <a:moveTo>
                      <a:pt x="35" y="26"/>
                    </a:moveTo>
                    <a:lnTo>
                      <a:pt x="16" y="0"/>
                    </a:lnTo>
                    <a:lnTo>
                      <a:pt x="0" y="9"/>
                    </a:lnTo>
                    <a:lnTo>
                      <a:pt x="15" y="37"/>
                    </a:lnTo>
                    <a:lnTo>
                      <a:pt x="31" y="29"/>
                    </a:lnTo>
                    <a:lnTo>
                      <a:pt x="35" y="26"/>
                    </a:lnTo>
                    <a:close/>
                  </a:path>
                </a:pathLst>
              </a:custGeom>
              <a:solidFill>
                <a:srgbClr val="000000"/>
              </a:solidFill>
              <a:ln w="9525">
                <a:noFill/>
                <a:round/>
                <a:headEnd/>
                <a:tailEnd/>
              </a:ln>
            </p:spPr>
            <p:txBody>
              <a:bodyPr/>
              <a:lstStyle/>
              <a:p>
                <a:endParaRPr lang="en-US"/>
              </a:p>
            </p:txBody>
          </p:sp>
          <p:sp>
            <p:nvSpPr>
              <p:cNvPr id="208293" name="Freeform 454"/>
              <p:cNvSpPr>
                <a:spLocks/>
              </p:cNvSpPr>
              <p:nvPr/>
            </p:nvSpPr>
            <p:spPr bwMode="auto">
              <a:xfrm>
                <a:off x="2469" y="1902"/>
                <a:ext cx="1" cy="1"/>
              </a:xfrm>
              <a:custGeom>
                <a:avLst/>
                <a:gdLst>
                  <a:gd name="T0" fmla="*/ 0 w 4"/>
                  <a:gd name="T1" fmla="*/ 0 h 3"/>
                  <a:gd name="T2" fmla="*/ 0 w 4"/>
                  <a:gd name="T3" fmla="*/ 0 h 3"/>
                  <a:gd name="T4" fmla="*/ 0 w 4"/>
                  <a:gd name="T5" fmla="*/ 0 h 3"/>
                  <a:gd name="T6" fmla="*/ 0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4" y="0"/>
                    </a:moveTo>
                    <a:lnTo>
                      <a:pt x="3" y="1"/>
                    </a:lnTo>
                    <a:lnTo>
                      <a:pt x="0" y="3"/>
                    </a:lnTo>
                    <a:lnTo>
                      <a:pt x="4" y="0"/>
                    </a:lnTo>
                    <a:close/>
                  </a:path>
                </a:pathLst>
              </a:custGeom>
              <a:solidFill>
                <a:srgbClr val="000000"/>
              </a:solidFill>
              <a:ln w="9525">
                <a:noFill/>
                <a:round/>
                <a:headEnd/>
                <a:tailEnd/>
              </a:ln>
            </p:spPr>
            <p:txBody>
              <a:bodyPr/>
              <a:lstStyle/>
              <a:p>
                <a:endParaRPr lang="en-US"/>
              </a:p>
            </p:txBody>
          </p:sp>
          <p:sp>
            <p:nvSpPr>
              <p:cNvPr id="208294" name="Freeform 455"/>
              <p:cNvSpPr>
                <a:spLocks/>
              </p:cNvSpPr>
              <p:nvPr/>
            </p:nvSpPr>
            <p:spPr bwMode="auto">
              <a:xfrm>
                <a:off x="2465" y="1893"/>
                <a:ext cx="7" cy="9"/>
              </a:xfrm>
              <a:custGeom>
                <a:avLst/>
                <a:gdLst>
                  <a:gd name="T0" fmla="*/ 0 w 30"/>
                  <a:gd name="T1" fmla="*/ 0 h 33"/>
                  <a:gd name="T2" fmla="*/ 0 w 30"/>
                  <a:gd name="T3" fmla="*/ 0 h 33"/>
                  <a:gd name="T4" fmla="*/ 0 w 30"/>
                  <a:gd name="T5" fmla="*/ 0 h 33"/>
                  <a:gd name="T6" fmla="*/ 0 w 30"/>
                  <a:gd name="T7" fmla="*/ 0 h 33"/>
                  <a:gd name="T8" fmla="*/ 0 w 30"/>
                  <a:gd name="T9" fmla="*/ 0 h 33"/>
                  <a:gd name="T10" fmla="*/ 0 w 30"/>
                  <a:gd name="T11" fmla="*/ 0 h 33"/>
                  <a:gd name="T12" fmla="*/ 0 60000 65536"/>
                  <a:gd name="T13" fmla="*/ 0 60000 65536"/>
                  <a:gd name="T14" fmla="*/ 0 60000 65536"/>
                  <a:gd name="T15" fmla="*/ 0 60000 65536"/>
                  <a:gd name="T16" fmla="*/ 0 60000 65536"/>
                  <a:gd name="T17" fmla="*/ 0 60000 65536"/>
                  <a:gd name="T18" fmla="*/ 0 w 30"/>
                  <a:gd name="T19" fmla="*/ 0 h 33"/>
                  <a:gd name="T20" fmla="*/ 30 w 30"/>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0" h="33">
                    <a:moveTo>
                      <a:pt x="12" y="0"/>
                    </a:moveTo>
                    <a:lnTo>
                      <a:pt x="7" y="2"/>
                    </a:lnTo>
                    <a:lnTo>
                      <a:pt x="0" y="11"/>
                    </a:lnTo>
                    <a:lnTo>
                      <a:pt x="22" y="33"/>
                    </a:lnTo>
                    <a:lnTo>
                      <a:pt x="30" y="26"/>
                    </a:lnTo>
                    <a:lnTo>
                      <a:pt x="12" y="0"/>
                    </a:lnTo>
                    <a:close/>
                  </a:path>
                </a:pathLst>
              </a:custGeom>
              <a:solidFill>
                <a:srgbClr val="000000"/>
              </a:solidFill>
              <a:ln w="9525">
                <a:noFill/>
                <a:round/>
                <a:headEnd/>
                <a:tailEnd/>
              </a:ln>
            </p:spPr>
            <p:txBody>
              <a:bodyPr/>
              <a:lstStyle/>
              <a:p>
                <a:endParaRPr lang="en-US"/>
              </a:p>
            </p:txBody>
          </p:sp>
          <p:sp>
            <p:nvSpPr>
              <p:cNvPr id="208295" name="Freeform 456"/>
              <p:cNvSpPr>
                <a:spLocks/>
              </p:cNvSpPr>
              <p:nvPr/>
            </p:nvSpPr>
            <p:spPr bwMode="auto">
              <a:xfrm>
                <a:off x="2467" y="1893"/>
                <a:ext cx="1" cy="1"/>
              </a:xfrm>
              <a:custGeom>
                <a:avLst/>
                <a:gdLst>
                  <a:gd name="T0" fmla="*/ 0 w 5"/>
                  <a:gd name="T1" fmla="*/ 1 h 2"/>
                  <a:gd name="T2" fmla="*/ 0 w 5"/>
                  <a:gd name="T3" fmla="*/ 1 h 2"/>
                  <a:gd name="T4" fmla="*/ 0 w 5"/>
                  <a:gd name="T5" fmla="*/ 0 h 2"/>
                  <a:gd name="T6" fmla="*/ 0 w 5"/>
                  <a:gd name="T7" fmla="*/ 1 h 2"/>
                  <a:gd name="T8" fmla="*/ 0 60000 65536"/>
                  <a:gd name="T9" fmla="*/ 0 60000 65536"/>
                  <a:gd name="T10" fmla="*/ 0 60000 65536"/>
                  <a:gd name="T11" fmla="*/ 0 60000 65536"/>
                  <a:gd name="T12" fmla="*/ 0 w 5"/>
                  <a:gd name="T13" fmla="*/ 0 h 2"/>
                  <a:gd name="T14" fmla="*/ 5 w 5"/>
                  <a:gd name="T15" fmla="*/ 2 h 2"/>
                </a:gdLst>
                <a:ahLst/>
                <a:cxnLst>
                  <a:cxn ang="T8">
                    <a:pos x="T0" y="T1"/>
                  </a:cxn>
                  <a:cxn ang="T9">
                    <a:pos x="T2" y="T3"/>
                  </a:cxn>
                  <a:cxn ang="T10">
                    <a:pos x="T4" y="T5"/>
                  </a:cxn>
                  <a:cxn ang="T11">
                    <a:pos x="T6" y="T7"/>
                  </a:cxn>
                </a:cxnLst>
                <a:rect l="T12" t="T13" r="T14" b="T15"/>
                <a:pathLst>
                  <a:path w="5" h="2">
                    <a:moveTo>
                      <a:pt x="0" y="2"/>
                    </a:moveTo>
                    <a:lnTo>
                      <a:pt x="3" y="1"/>
                    </a:lnTo>
                    <a:lnTo>
                      <a:pt x="5" y="0"/>
                    </a:lnTo>
                    <a:lnTo>
                      <a:pt x="0" y="2"/>
                    </a:lnTo>
                    <a:close/>
                  </a:path>
                </a:pathLst>
              </a:custGeom>
              <a:solidFill>
                <a:srgbClr val="000000"/>
              </a:solidFill>
              <a:ln w="9525">
                <a:noFill/>
                <a:round/>
                <a:headEnd/>
                <a:tailEnd/>
              </a:ln>
            </p:spPr>
            <p:txBody>
              <a:bodyPr/>
              <a:lstStyle/>
              <a:p>
                <a:endParaRPr lang="en-US"/>
              </a:p>
            </p:txBody>
          </p:sp>
          <p:sp>
            <p:nvSpPr>
              <p:cNvPr id="208296" name="Freeform 457"/>
              <p:cNvSpPr>
                <a:spLocks/>
              </p:cNvSpPr>
              <p:nvPr/>
            </p:nvSpPr>
            <p:spPr bwMode="auto">
              <a:xfrm>
                <a:off x="2468" y="1891"/>
                <a:ext cx="8" cy="10"/>
              </a:xfrm>
              <a:custGeom>
                <a:avLst/>
                <a:gdLst>
                  <a:gd name="T0" fmla="*/ 0 w 35"/>
                  <a:gd name="T1" fmla="*/ 0 h 37"/>
                  <a:gd name="T2" fmla="*/ 0 w 35"/>
                  <a:gd name="T3" fmla="*/ 0 h 37"/>
                  <a:gd name="T4" fmla="*/ 0 w 35"/>
                  <a:gd name="T5" fmla="*/ 0 h 37"/>
                  <a:gd name="T6" fmla="*/ 0 w 35"/>
                  <a:gd name="T7" fmla="*/ 0 h 37"/>
                  <a:gd name="T8" fmla="*/ 0 w 35"/>
                  <a:gd name="T9" fmla="*/ 0 h 37"/>
                  <a:gd name="T10" fmla="*/ 0 w 35"/>
                  <a:gd name="T11" fmla="*/ 0 h 37"/>
                  <a:gd name="T12" fmla="*/ 0 60000 65536"/>
                  <a:gd name="T13" fmla="*/ 0 60000 65536"/>
                  <a:gd name="T14" fmla="*/ 0 60000 65536"/>
                  <a:gd name="T15" fmla="*/ 0 60000 65536"/>
                  <a:gd name="T16" fmla="*/ 0 60000 65536"/>
                  <a:gd name="T17" fmla="*/ 0 60000 65536"/>
                  <a:gd name="T18" fmla="*/ 0 w 35"/>
                  <a:gd name="T19" fmla="*/ 0 h 37"/>
                  <a:gd name="T20" fmla="*/ 35 w 35"/>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35" h="37">
                    <a:moveTo>
                      <a:pt x="35" y="26"/>
                    </a:moveTo>
                    <a:lnTo>
                      <a:pt x="16" y="0"/>
                    </a:lnTo>
                    <a:lnTo>
                      <a:pt x="0" y="9"/>
                    </a:lnTo>
                    <a:lnTo>
                      <a:pt x="14" y="37"/>
                    </a:lnTo>
                    <a:lnTo>
                      <a:pt x="30" y="29"/>
                    </a:lnTo>
                    <a:lnTo>
                      <a:pt x="35" y="26"/>
                    </a:lnTo>
                    <a:close/>
                  </a:path>
                </a:pathLst>
              </a:custGeom>
              <a:solidFill>
                <a:srgbClr val="000000"/>
              </a:solidFill>
              <a:ln w="9525">
                <a:noFill/>
                <a:round/>
                <a:headEnd/>
                <a:tailEnd/>
              </a:ln>
            </p:spPr>
            <p:txBody>
              <a:bodyPr/>
              <a:lstStyle/>
              <a:p>
                <a:endParaRPr lang="en-US"/>
              </a:p>
            </p:txBody>
          </p:sp>
          <p:sp>
            <p:nvSpPr>
              <p:cNvPr id="208297" name="Freeform 458"/>
              <p:cNvSpPr>
                <a:spLocks/>
              </p:cNvSpPr>
              <p:nvPr/>
            </p:nvSpPr>
            <p:spPr bwMode="auto">
              <a:xfrm>
                <a:off x="2475" y="1898"/>
                <a:ext cx="1" cy="1"/>
              </a:xfrm>
              <a:custGeom>
                <a:avLst/>
                <a:gdLst>
                  <a:gd name="T0" fmla="*/ 0 w 5"/>
                  <a:gd name="T1" fmla="*/ 0 h 3"/>
                  <a:gd name="T2" fmla="*/ 0 w 5"/>
                  <a:gd name="T3" fmla="*/ 0 h 3"/>
                  <a:gd name="T4" fmla="*/ 0 w 5"/>
                  <a:gd name="T5" fmla="*/ 0 h 3"/>
                  <a:gd name="T6" fmla="*/ 0 w 5"/>
                  <a:gd name="T7" fmla="*/ 0 h 3"/>
                  <a:gd name="T8" fmla="*/ 0 60000 65536"/>
                  <a:gd name="T9" fmla="*/ 0 60000 65536"/>
                  <a:gd name="T10" fmla="*/ 0 60000 65536"/>
                  <a:gd name="T11" fmla="*/ 0 60000 65536"/>
                  <a:gd name="T12" fmla="*/ 0 w 5"/>
                  <a:gd name="T13" fmla="*/ 0 h 3"/>
                  <a:gd name="T14" fmla="*/ 5 w 5"/>
                  <a:gd name="T15" fmla="*/ 3 h 3"/>
                </a:gdLst>
                <a:ahLst/>
                <a:cxnLst>
                  <a:cxn ang="T8">
                    <a:pos x="T0" y="T1"/>
                  </a:cxn>
                  <a:cxn ang="T9">
                    <a:pos x="T2" y="T3"/>
                  </a:cxn>
                  <a:cxn ang="T10">
                    <a:pos x="T4" y="T5"/>
                  </a:cxn>
                  <a:cxn ang="T11">
                    <a:pos x="T6" y="T7"/>
                  </a:cxn>
                </a:cxnLst>
                <a:rect l="T12" t="T13" r="T14" b="T15"/>
                <a:pathLst>
                  <a:path w="5" h="3">
                    <a:moveTo>
                      <a:pt x="5" y="0"/>
                    </a:moveTo>
                    <a:lnTo>
                      <a:pt x="2" y="1"/>
                    </a:lnTo>
                    <a:lnTo>
                      <a:pt x="0" y="3"/>
                    </a:lnTo>
                    <a:lnTo>
                      <a:pt x="5" y="0"/>
                    </a:lnTo>
                    <a:close/>
                  </a:path>
                </a:pathLst>
              </a:custGeom>
              <a:solidFill>
                <a:srgbClr val="000000"/>
              </a:solidFill>
              <a:ln w="9525">
                <a:noFill/>
                <a:round/>
                <a:headEnd/>
                <a:tailEnd/>
              </a:ln>
            </p:spPr>
            <p:txBody>
              <a:bodyPr/>
              <a:lstStyle/>
              <a:p>
                <a:endParaRPr lang="en-US"/>
              </a:p>
            </p:txBody>
          </p:sp>
          <p:sp>
            <p:nvSpPr>
              <p:cNvPr id="208298" name="Freeform 459"/>
              <p:cNvSpPr>
                <a:spLocks/>
              </p:cNvSpPr>
              <p:nvPr/>
            </p:nvSpPr>
            <p:spPr bwMode="auto">
              <a:xfrm>
                <a:off x="2471" y="1890"/>
                <a:ext cx="7" cy="8"/>
              </a:xfrm>
              <a:custGeom>
                <a:avLst/>
                <a:gdLst>
                  <a:gd name="T0" fmla="*/ 0 w 31"/>
                  <a:gd name="T1" fmla="*/ 0 h 31"/>
                  <a:gd name="T2" fmla="*/ 0 w 31"/>
                  <a:gd name="T3" fmla="*/ 0 h 31"/>
                  <a:gd name="T4" fmla="*/ 0 w 31"/>
                  <a:gd name="T5" fmla="*/ 0 h 31"/>
                  <a:gd name="T6" fmla="*/ 0 w 31"/>
                  <a:gd name="T7" fmla="*/ 0 h 31"/>
                  <a:gd name="T8" fmla="*/ 0 w 31"/>
                  <a:gd name="T9" fmla="*/ 0 h 31"/>
                  <a:gd name="T10" fmla="*/ 0 w 31"/>
                  <a:gd name="T11" fmla="*/ 0 h 31"/>
                  <a:gd name="T12" fmla="*/ 0 60000 65536"/>
                  <a:gd name="T13" fmla="*/ 0 60000 65536"/>
                  <a:gd name="T14" fmla="*/ 0 60000 65536"/>
                  <a:gd name="T15" fmla="*/ 0 60000 65536"/>
                  <a:gd name="T16" fmla="*/ 0 60000 65536"/>
                  <a:gd name="T17" fmla="*/ 0 60000 65536"/>
                  <a:gd name="T18" fmla="*/ 0 w 31"/>
                  <a:gd name="T19" fmla="*/ 0 h 31"/>
                  <a:gd name="T20" fmla="*/ 31 w 31"/>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1" h="31">
                    <a:moveTo>
                      <a:pt x="9" y="0"/>
                    </a:moveTo>
                    <a:lnTo>
                      <a:pt x="9" y="0"/>
                    </a:lnTo>
                    <a:lnTo>
                      <a:pt x="0" y="9"/>
                    </a:lnTo>
                    <a:lnTo>
                      <a:pt x="24" y="31"/>
                    </a:lnTo>
                    <a:lnTo>
                      <a:pt x="31" y="24"/>
                    </a:lnTo>
                    <a:lnTo>
                      <a:pt x="9" y="0"/>
                    </a:lnTo>
                    <a:close/>
                  </a:path>
                </a:pathLst>
              </a:custGeom>
              <a:solidFill>
                <a:srgbClr val="000000"/>
              </a:solidFill>
              <a:ln w="9525">
                <a:noFill/>
                <a:round/>
                <a:headEnd/>
                <a:tailEnd/>
              </a:ln>
            </p:spPr>
            <p:txBody>
              <a:bodyPr/>
              <a:lstStyle/>
              <a:p>
                <a:endParaRPr lang="en-US"/>
              </a:p>
            </p:txBody>
          </p:sp>
          <p:sp>
            <p:nvSpPr>
              <p:cNvPr id="208299" name="Freeform 460"/>
              <p:cNvSpPr>
                <a:spLocks/>
              </p:cNvSpPr>
              <p:nvPr/>
            </p:nvSpPr>
            <p:spPr bwMode="auto">
              <a:xfrm>
                <a:off x="2473" y="1876"/>
                <a:ext cx="14" cy="14"/>
              </a:xfrm>
              <a:custGeom>
                <a:avLst/>
                <a:gdLst>
                  <a:gd name="T0" fmla="*/ 0 w 55"/>
                  <a:gd name="T1" fmla="*/ 0 h 55"/>
                  <a:gd name="T2" fmla="*/ 0 w 55"/>
                  <a:gd name="T3" fmla="*/ 0 h 55"/>
                  <a:gd name="T4" fmla="*/ 0 w 55"/>
                  <a:gd name="T5" fmla="*/ 0 h 55"/>
                  <a:gd name="T6" fmla="*/ 0 w 55"/>
                  <a:gd name="T7" fmla="*/ 0 h 55"/>
                  <a:gd name="T8" fmla="*/ 0 60000 65536"/>
                  <a:gd name="T9" fmla="*/ 0 60000 65536"/>
                  <a:gd name="T10" fmla="*/ 0 60000 65536"/>
                  <a:gd name="T11" fmla="*/ 0 60000 65536"/>
                  <a:gd name="T12" fmla="*/ 0 w 55"/>
                  <a:gd name="T13" fmla="*/ 0 h 55"/>
                  <a:gd name="T14" fmla="*/ 55 w 55"/>
                  <a:gd name="T15" fmla="*/ 55 h 55"/>
                </a:gdLst>
                <a:ahLst/>
                <a:cxnLst>
                  <a:cxn ang="T8">
                    <a:pos x="T0" y="T1"/>
                  </a:cxn>
                  <a:cxn ang="T9">
                    <a:pos x="T2" y="T3"/>
                  </a:cxn>
                  <a:cxn ang="T10">
                    <a:pos x="T4" y="T5"/>
                  </a:cxn>
                  <a:cxn ang="T11">
                    <a:pos x="T6" y="T7"/>
                  </a:cxn>
                </a:cxnLst>
                <a:rect l="T12" t="T13" r="T14" b="T15"/>
                <a:pathLst>
                  <a:path w="55" h="55">
                    <a:moveTo>
                      <a:pt x="0" y="55"/>
                    </a:moveTo>
                    <a:lnTo>
                      <a:pt x="55" y="0"/>
                    </a:lnTo>
                    <a:lnTo>
                      <a:pt x="0" y="55"/>
                    </a:lnTo>
                    <a:close/>
                  </a:path>
                </a:pathLst>
              </a:custGeom>
              <a:solidFill>
                <a:srgbClr val="000000"/>
              </a:solidFill>
              <a:ln w="9525">
                <a:noFill/>
                <a:round/>
                <a:headEnd/>
                <a:tailEnd/>
              </a:ln>
            </p:spPr>
            <p:txBody>
              <a:bodyPr/>
              <a:lstStyle/>
              <a:p>
                <a:endParaRPr lang="en-US"/>
              </a:p>
            </p:txBody>
          </p:sp>
          <p:sp>
            <p:nvSpPr>
              <p:cNvPr id="208300" name="Freeform 461"/>
              <p:cNvSpPr>
                <a:spLocks/>
              </p:cNvSpPr>
              <p:nvPr/>
            </p:nvSpPr>
            <p:spPr bwMode="auto">
              <a:xfrm>
                <a:off x="2473" y="1889"/>
                <a:ext cx="7" cy="7"/>
              </a:xfrm>
              <a:custGeom>
                <a:avLst/>
                <a:gdLst>
                  <a:gd name="T0" fmla="*/ 0 w 28"/>
                  <a:gd name="T1" fmla="*/ 0 h 30"/>
                  <a:gd name="T2" fmla="*/ 0 w 28"/>
                  <a:gd name="T3" fmla="*/ 0 h 30"/>
                  <a:gd name="T4" fmla="*/ 0 w 28"/>
                  <a:gd name="T5" fmla="*/ 0 h 30"/>
                  <a:gd name="T6" fmla="*/ 0 w 28"/>
                  <a:gd name="T7" fmla="*/ 0 h 30"/>
                  <a:gd name="T8" fmla="*/ 0 w 28"/>
                  <a:gd name="T9" fmla="*/ 0 h 30"/>
                  <a:gd name="T10" fmla="*/ 0 60000 65536"/>
                  <a:gd name="T11" fmla="*/ 0 60000 65536"/>
                  <a:gd name="T12" fmla="*/ 0 60000 65536"/>
                  <a:gd name="T13" fmla="*/ 0 60000 65536"/>
                  <a:gd name="T14" fmla="*/ 0 60000 65536"/>
                  <a:gd name="T15" fmla="*/ 0 w 28"/>
                  <a:gd name="T16" fmla="*/ 0 h 30"/>
                  <a:gd name="T17" fmla="*/ 28 w 28"/>
                  <a:gd name="T18" fmla="*/ 30 h 30"/>
                </a:gdLst>
                <a:ahLst/>
                <a:cxnLst>
                  <a:cxn ang="T10">
                    <a:pos x="T0" y="T1"/>
                  </a:cxn>
                  <a:cxn ang="T11">
                    <a:pos x="T2" y="T3"/>
                  </a:cxn>
                  <a:cxn ang="T12">
                    <a:pos x="T4" y="T5"/>
                  </a:cxn>
                  <a:cxn ang="T13">
                    <a:pos x="T6" y="T7"/>
                  </a:cxn>
                  <a:cxn ang="T14">
                    <a:pos x="T8" y="T9"/>
                  </a:cxn>
                </a:cxnLst>
                <a:rect l="T15" t="T16" r="T17" b="T18"/>
                <a:pathLst>
                  <a:path w="28" h="30">
                    <a:moveTo>
                      <a:pt x="6" y="0"/>
                    </a:moveTo>
                    <a:lnTo>
                      <a:pt x="28" y="22"/>
                    </a:lnTo>
                    <a:lnTo>
                      <a:pt x="22" y="30"/>
                    </a:lnTo>
                    <a:lnTo>
                      <a:pt x="0" y="6"/>
                    </a:lnTo>
                    <a:lnTo>
                      <a:pt x="6" y="0"/>
                    </a:lnTo>
                    <a:close/>
                  </a:path>
                </a:pathLst>
              </a:custGeom>
              <a:solidFill>
                <a:srgbClr val="000000"/>
              </a:solidFill>
              <a:ln w="9525">
                <a:noFill/>
                <a:round/>
                <a:headEnd/>
                <a:tailEnd/>
              </a:ln>
            </p:spPr>
            <p:txBody>
              <a:bodyPr/>
              <a:lstStyle/>
              <a:p>
                <a:endParaRPr lang="en-US"/>
              </a:p>
            </p:txBody>
          </p:sp>
          <p:sp>
            <p:nvSpPr>
              <p:cNvPr id="208301" name="Freeform 462"/>
              <p:cNvSpPr>
                <a:spLocks/>
              </p:cNvSpPr>
              <p:nvPr/>
            </p:nvSpPr>
            <p:spPr bwMode="auto">
              <a:xfrm>
                <a:off x="2494" y="1873"/>
                <a:ext cx="6" cy="7"/>
              </a:xfrm>
              <a:custGeom>
                <a:avLst/>
                <a:gdLst>
                  <a:gd name="T0" fmla="*/ 0 w 25"/>
                  <a:gd name="T1" fmla="*/ 0 h 26"/>
                  <a:gd name="T2" fmla="*/ 0 w 25"/>
                  <a:gd name="T3" fmla="*/ 0 h 26"/>
                  <a:gd name="T4" fmla="*/ 0 w 25"/>
                  <a:gd name="T5" fmla="*/ 0 h 26"/>
                  <a:gd name="T6" fmla="*/ 0 w 25"/>
                  <a:gd name="T7" fmla="*/ 0 h 26"/>
                  <a:gd name="T8" fmla="*/ 0 w 25"/>
                  <a:gd name="T9" fmla="*/ 0 h 26"/>
                  <a:gd name="T10" fmla="*/ 0 w 25"/>
                  <a:gd name="T11" fmla="*/ 0 h 26"/>
                  <a:gd name="T12" fmla="*/ 0 60000 65536"/>
                  <a:gd name="T13" fmla="*/ 0 60000 65536"/>
                  <a:gd name="T14" fmla="*/ 0 60000 65536"/>
                  <a:gd name="T15" fmla="*/ 0 60000 65536"/>
                  <a:gd name="T16" fmla="*/ 0 60000 65536"/>
                  <a:gd name="T17" fmla="*/ 0 60000 65536"/>
                  <a:gd name="T18" fmla="*/ 0 w 25"/>
                  <a:gd name="T19" fmla="*/ 0 h 26"/>
                  <a:gd name="T20" fmla="*/ 25 w 25"/>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25" h="26">
                    <a:moveTo>
                      <a:pt x="6" y="0"/>
                    </a:moveTo>
                    <a:lnTo>
                      <a:pt x="1" y="2"/>
                    </a:lnTo>
                    <a:lnTo>
                      <a:pt x="0" y="4"/>
                    </a:lnTo>
                    <a:lnTo>
                      <a:pt x="23" y="26"/>
                    </a:lnTo>
                    <a:lnTo>
                      <a:pt x="25" y="26"/>
                    </a:lnTo>
                    <a:lnTo>
                      <a:pt x="6" y="0"/>
                    </a:lnTo>
                    <a:close/>
                  </a:path>
                </a:pathLst>
              </a:custGeom>
              <a:solidFill>
                <a:srgbClr val="000000"/>
              </a:solidFill>
              <a:ln w="9525">
                <a:noFill/>
                <a:round/>
                <a:headEnd/>
                <a:tailEnd/>
              </a:ln>
            </p:spPr>
            <p:txBody>
              <a:bodyPr/>
              <a:lstStyle/>
              <a:p>
                <a:endParaRPr lang="en-US"/>
              </a:p>
            </p:txBody>
          </p:sp>
          <p:sp>
            <p:nvSpPr>
              <p:cNvPr id="208302" name="Freeform 463"/>
              <p:cNvSpPr>
                <a:spLocks/>
              </p:cNvSpPr>
              <p:nvPr/>
            </p:nvSpPr>
            <p:spPr bwMode="auto">
              <a:xfrm>
                <a:off x="2495" y="1873"/>
                <a:ext cx="1" cy="1"/>
              </a:xfrm>
              <a:custGeom>
                <a:avLst/>
                <a:gdLst>
                  <a:gd name="T0" fmla="*/ 0 w 5"/>
                  <a:gd name="T1" fmla="*/ 1 h 2"/>
                  <a:gd name="T2" fmla="*/ 0 w 5"/>
                  <a:gd name="T3" fmla="*/ 1 h 2"/>
                  <a:gd name="T4" fmla="*/ 0 w 5"/>
                  <a:gd name="T5" fmla="*/ 0 h 2"/>
                  <a:gd name="T6" fmla="*/ 0 w 5"/>
                  <a:gd name="T7" fmla="*/ 1 h 2"/>
                  <a:gd name="T8" fmla="*/ 0 60000 65536"/>
                  <a:gd name="T9" fmla="*/ 0 60000 65536"/>
                  <a:gd name="T10" fmla="*/ 0 60000 65536"/>
                  <a:gd name="T11" fmla="*/ 0 60000 65536"/>
                  <a:gd name="T12" fmla="*/ 0 w 5"/>
                  <a:gd name="T13" fmla="*/ 0 h 2"/>
                  <a:gd name="T14" fmla="*/ 5 w 5"/>
                  <a:gd name="T15" fmla="*/ 2 h 2"/>
                </a:gdLst>
                <a:ahLst/>
                <a:cxnLst>
                  <a:cxn ang="T8">
                    <a:pos x="T0" y="T1"/>
                  </a:cxn>
                  <a:cxn ang="T9">
                    <a:pos x="T2" y="T3"/>
                  </a:cxn>
                  <a:cxn ang="T10">
                    <a:pos x="T4" y="T5"/>
                  </a:cxn>
                  <a:cxn ang="T11">
                    <a:pos x="T6" y="T7"/>
                  </a:cxn>
                </a:cxnLst>
                <a:rect l="T12" t="T13" r="T14" b="T15"/>
                <a:pathLst>
                  <a:path w="5" h="2">
                    <a:moveTo>
                      <a:pt x="0" y="2"/>
                    </a:moveTo>
                    <a:lnTo>
                      <a:pt x="3" y="1"/>
                    </a:lnTo>
                    <a:lnTo>
                      <a:pt x="5" y="0"/>
                    </a:lnTo>
                    <a:lnTo>
                      <a:pt x="0" y="2"/>
                    </a:lnTo>
                    <a:close/>
                  </a:path>
                </a:pathLst>
              </a:custGeom>
              <a:solidFill>
                <a:srgbClr val="000000"/>
              </a:solidFill>
              <a:ln w="9525">
                <a:noFill/>
                <a:round/>
                <a:headEnd/>
                <a:tailEnd/>
              </a:ln>
            </p:spPr>
            <p:txBody>
              <a:bodyPr/>
              <a:lstStyle/>
              <a:p>
                <a:endParaRPr lang="en-US"/>
              </a:p>
            </p:txBody>
          </p:sp>
          <p:sp>
            <p:nvSpPr>
              <p:cNvPr id="208303" name="Freeform 464"/>
              <p:cNvSpPr>
                <a:spLocks/>
              </p:cNvSpPr>
              <p:nvPr/>
            </p:nvSpPr>
            <p:spPr bwMode="auto">
              <a:xfrm>
                <a:off x="2496" y="1871"/>
                <a:ext cx="8" cy="10"/>
              </a:xfrm>
              <a:custGeom>
                <a:avLst/>
                <a:gdLst>
                  <a:gd name="T0" fmla="*/ 0 w 35"/>
                  <a:gd name="T1" fmla="*/ 0 h 37"/>
                  <a:gd name="T2" fmla="*/ 0 w 35"/>
                  <a:gd name="T3" fmla="*/ 0 h 37"/>
                  <a:gd name="T4" fmla="*/ 0 w 35"/>
                  <a:gd name="T5" fmla="*/ 0 h 37"/>
                  <a:gd name="T6" fmla="*/ 0 w 35"/>
                  <a:gd name="T7" fmla="*/ 0 h 37"/>
                  <a:gd name="T8" fmla="*/ 0 w 35"/>
                  <a:gd name="T9" fmla="*/ 0 h 37"/>
                  <a:gd name="T10" fmla="*/ 0 w 35"/>
                  <a:gd name="T11" fmla="*/ 0 h 37"/>
                  <a:gd name="T12" fmla="*/ 0 60000 65536"/>
                  <a:gd name="T13" fmla="*/ 0 60000 65536"/>
                  <a:gd name="T14" fmla="*/ 0 60000 65536"/>
                  <a:gd name="T15" fmla="*/ 0 60000 65536"/>
                  <a:gd name="T16" fmla="*/ 0 60000 65536"/>
                  <a:gd name="T17" fmla="*/ 0 60000 65536"/>
                  <a:gd name="T18" fmla="*/ 0 w 35"/>
                  <a:gd name="T19" fmla="*/ 0 h 37"/>
                  <a:gd name="T20" fmla="*/ 35 w 35"/>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35" h="37">
                    <a:moveTo>
                      <a:pt x="35" y="26"/>
                    </a:moveTo>
                    <a:lnTo>
                      <a:pt x="16" y="0"/>
                    </a:lnTo>
                    <a:lnTo>
                      <a:pt x="0" y="9"/>
                    </a:lnTo>
                    <a:lnTo>
                      <a:pt x="14" y="37"/>
                    </a:lnTo>
                    <a:lnTo>
                      <a:pt x="30" y="30"/>
                    </a:lnTo>
                    <a:lnTo>
                      <a:pt x="35" y="26"/>
                    </a:lnTo>
                    <a:close/>
                  </a:path>
                </a:pathLst>
              </a:custGeom>
              <a:solidFill>
                <a:srgbClr val="000000"/>
              </a:solidFill>
              <a:ln w="9525">
                <a:noFill/>
                <a:round/>
                <a:headEnd/>
                <a:tailEnd/>
              </a:ln>
            </p:spPr>
            <p:txBody>
              <a:bodyPr/>
              <a:lstStyle/>
              <a:p>
                <a:endParaRPr lang="en-US"/>
              </a:p>
            </p:txBody>
          </p:sp>
          <p:sp>
            <p:nvSpPr>
              <p:cNvPr id="208304" name="Freeform 465"/>
              <p:cNvSpPr>
                <a:spLocks/>
              </p:cNvSpPr>
              <p:nvPr/>
            </p:nvSpPr>
            <p:spPr bwMode="auto">
              <a:xfrm>
                <a:off x="2503" y="1878"/>
                <a:ext cx="1" cy="1"/>
              </a:xfrm>
              <a:custGeom>
                <a:avLst/>
                <a:gdLst>
                  <a:gd name="T0" fmla="*/ 0 w 5"/>
                  <a:gd name="T1" fmla="*/ 0 h 4"/>
                  <a:gd name="T2" fmla="*/ 0 w 5"/>
                  <a:gd name="T3" fmla="*/ 0 h 4"/>
                  <a:gd name="T4" fmla="*/ 0 w 5"/>
                  <a:gd name="T5" fmla="*/ 0 h 4"/>
                  <a:gd name="T6" fmla="*/ 0 w 5"/>
                  <a:gd name="T7" fmla="*/ 0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0"/>
                    </a:moveTo>
                    <a:lnTo>
                      <a:pt x="2" y="3"/>
                    </a:lnTo>
                    <a:lnTo>
                      <a:pt x="0" y="4"/>
                    </a:lnTo>
                    <a:lnTo>
                      <a:pt x="5" y="0"/>
                    </a:lnTo>
                    <a:close/>
                  </a:path>
                </a:pathLst>
              </a:custGeom>
              <a:solidFill>
                <a:srgbClr val="000000"/>
              </a:solidFill>
              <a:ln w="9525">
                <a:noFill/>
                <a:round/>
                <a:headEnd/>
                <a:tailEnd/>
              </a:ln>
            </p:spPr>
            <p:txBody>
              <a:bodyPr/>
              <a:lstStyle/>
              <a:p>
                <a:endParaRPr lang="en-US"/>
              </a:p>
            </p:txBody>
          </p:sp>
          <p:sp>
            <p:nvSpPr>
              <p:cNvPr id="208305" name="Freeform 466"/>
              <p:cNvSpPr>
                <a:spLocks/>
              </p:cNvSpPr>
              <p:nvPr/>
            </p:nvSpPr>
            <p:spPr bwMode="auto">
              <a:xfrm>
                <a:off x="2499" y="1869"/>
                <a:ext cx="7" cy="9"/>
              </a:xfrm>
              <a:custGeom>
                <a:avLst/>
                <a:gdLst>
                  <a:gd name="T0" fmla="*/ 0 w 31"/>
                  <a:gd name="T1" fmla="*/ 0 h 33"/>
                  <a:gd name="T2" fmla="*/ 0 w 31"/>
                  <a:gd name="T3" fmla="*/ 0 h 33"/>
                  <a:gd name="T4" fmla="*/ 0 w 31"/>
                  <a:gd name="T5" fmla="*/ 0 h 33"/>
                  <a:gd name="T6" fmla="*/ 0 w 31"/>
                  <a:gd name="T7" fmla="*/ 0 h 33"/>
                  <a:gd name="T8" fmla="*/ 0 w 31"/>
                  <a:gd name="T9" fmla="*/ 0 h 33"/>
                  <a:gd name="T10" fmla="*/ 0 w 31"/>
                  <a:gd name="T11" fmla="*/ 0 h 33"/>
                  <a:gd name="T12" fmla="*/ 0 60000 65536"/>
                  <a:gd name="T13" fmla="*/ 0 60000 65536"/>
                  <a:gd name="T14" fmla="*/ 0 60000 65536"/>
                  <a:gd name="T15" fmla="*/ 0 60000 65536"/>
                  <a:gd name="T16" fmla="*/ 0 60000 65536"/>
                  <a:gd name="T17" fmla="*/ 0 60000 65536"/>
                  <a:gd name="T18" fmla="*/ 0 w 31"/>
                  <a:gd name="T19" fmla="*/ 0 h 33"/>
                  <a:gd name="T20" fmla="*/ 31 w 31"/>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1" h="33">
                    <a:moveTo>
                      <a:pt x="12" y="0"/>
                    </a:moveTo>
                    <a:lnTo>
                      <a:pt x="9" y="2"/>
                    </a:lnTo>
                    <a:lnTo>
                      <a:pt x="0" y="11"/>
                    </a:lnTo>
                    <a:lnTo>
                      <a:pt x="24" y="33"/>
                    </a:lnTo>
                    <a:lnTo>
                      <a:pt x="31" y="26"/>
                    </a:lnTo>
                    <a:lnTo>
                      <a:pt x="12" y="0"/>
                    </a:lnTo>
                    <a:close/>
                  </a:path>
                </a:pathLst>
              </a:custGeom>
              <a:solidFill>
                <a:srgbClr val="000000"/>
              </a:solidFill>
              <a:ln w="9525">
                <a:noFill/>
                <a:round/>
                <a:headEnd/>
                <a:tailEnd/>
              </a:ln>
            </p:spPr>
            <p:txBody>
              <a:bodyPr/>
              <a:lstStyle/>
              <a:p>
                <a:endParaRPr lang="en-US"/>
              </a:p>
            </p:txBody>
          </p:sp>
          <p:sp>
            <p:nvSpPr>
              <p:cNvPr id="208306" name="Freeform 467"/>
              <p:cNvSpPr>
                <a:spLocks/>
              </p:cNvSpPr>
              <p:nvPr/>
            </p:nvSpPr>
            <p:spPr bwMode="auto">
              <a:xfrm>
                <a:off x="2501" y="1869"/>
                <a:ext cx="1" cy="1"/>
              </a:xfrm>
              <a:custGeom>
                <a:avLst/>
                <a:gdLst>
                  <a:gd name="T0" fmla="*/ 0 w 3"/>
                  <a:gd name="T1" fmla="*/ 1 h 2"/>
                  <a:gd name="T2" fmla="*/ 0 w 3"/>
                  <a:gd name="T3" fmla="*/ 1 h 2"/>
                  <a:gd name="T4" fmla="*/ 0 w 3"/>
                  <a:gd name="T5" fmla="*/ 0 h 2"/>
                  <a:gd name="T6" fmla="*/ 0 w 3"/>
                  <a:gd name="T7" fmla="*/ 1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0" y="2"/>
                    </a:moveTo>
                    <a:lnTo>
                      <a:pt x="1" y="1"/>
                    </a:lnTo>
                    <a:lnTo>
                      <a:pt x="3" y="0"/>
                    </a:lnTo>
                    <a:lnTo>
                      <a:pt x="0" y="2"/>
                    </a:lnTo>
                    <a:close/>
                  </a:path>
                </a:pathLst>
              </a:custGeom>
              <a:solidFill>
                <a:srgbClr val="000000"/>
              </a:solidFill>
              <a:ln w="9525">
                <a:noFill/>
                <a:round/>
                <a:headEnd/>
                <a:tailEnd/>
              </a:ln>
            </p:spPr>
            <p:txBody>
              <a:bodyPr/>
              <a:lstStyle/>
              <a:p>
                <a:endParaRPr lang="en-US"/>
              </a:p>
            </p:txBody>
          </p:sp>
          <p:sp>
            <p:nvSpPr>
              <p:cNvPr id="208307" name="Freeform 468"/>
              <p:cNvSpPr>
                <a:spLocks/>
              </p:cNvSpPr>
              <p:nvPr/>
            </p:nvSpPr>
            <p:spPr bwMode="auto">
              <a:xfrm>
                <a:off x="2502" y="1867"/>
                <a:ext cx="8" cy="10"/>
              </a:xfrm>
              <a:custGeom>
                <a:avLst/>
                <a:gdLst>
                  <a:gd name="T0" fmla="*/ 0 w 35"/>
                  <a:gd name="T1" fmla="*/ 0 h 37"/>
                  <a:gd name="T2" fmla="*/ 0 w 35"/>
                  <a:gd name="T3" fmla="*/ 0 h 37"/>
                  <a:gd name="T4" fmla="*/ 0 w 35"/>
                  <a:gd name="T5" fmla="*/ 0 h 37"/>
                  <a:gd name="T6" fmla="*/ 0 w 35"/>
                  <a:gd name="T7" fmla="*/ 0 h 37"/>
                  <a:gd name="T8" fmla="*/ 0 w 35"/>
                  <a:gd name="T9" fmla="*/ 0 h 37"/>
                  <a:gd name="T10" fmla="*/ 0 w 35"/>
                  <a:gd name="T11" fmla="*/ 0 h 37"/>
                  <a:gd name="T12" fmla="*/ 0 60000 65536"/>
                  <a:gd name="T13" fmla="*/ 0 60000 65536"/>
                  <a:gd name="T14" fmla="*/ 0 60000 65536"/>
                  <a:gd name="T15" fmla="*/ 0 60000 65536"/>
                  <a:gd name="T16" fmla="*/ 0 60000 65536"/>
                  <a:gd name="T17" fmla="*/ 0 60000 65536"/>
                  <a:gd name="T18" fmla="*/ 0 w 35"/>
                  <a:gd name="T19" fmla="*/ 0 h 37"/>
                  <a:gd name="T20" fmla="*/ 35 w 35"/>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35" h="37">
                    <a:moveTo>
                      <a:pt x="35" y="26"/>
                    </a:moveTo>
                    <a:lnTo>
                      <a:pt x="16" y="0"/>
                    </a:lnTo>
                    <a:lnTo>
                      <a:pt x="0" y="9"/>
                    </a:lnTo>
                    <a:lnTo>
                      <a:pt x="15" y="37"/>
                    </a:lnTo>
                    <a:lnTo>
                      <a:pt x="31" y="30"/>
                    </a:lnTo>
                    <a:lnTo>
                      <a:pt x="35" y="26"/>
                    </a:lnTo>
                    <a:close/>
                  </a:path>
                </a:pathLst>
              </a:custGeom>
              <a:solidFill>
                <a:srgbClr val="000000"/>
              </a:solidFill>
              <a:ln w="9525">
                <a:noFill/>
                <a:round/>
                <a:headEnd/>
                <a:tailEnd/>
              </a:ln>
            </p:spPr>
            <p:txBody>
              <a:bodyPr/>
              <a:lstStyle/>
              <a:p>
                <a:endParaRPr lang="en-US"/>
              </a:p>
            </p:txBody>
          </p:sp>
          <p:sp>
            <p:nvSpPr>
              <p:cNvPr id="208308" name="Freeform 469"/>
              <p:cNvSpPr>
                <a:spLocks/>
              </p:cNvSpPr>
              <p:nvPr/>
            </p:nvSpPr>
            <p:spPr bwMode="auto">
              <a:xfrm>
                <a:off x="2509" y="1874"/>
                <a:ext cx="1" cy="1"/>
              </a:xfrm>
              <a:custGeom>
                <a:avLst/>
                <a:gdLst>
                  <a:gd name="T0" fmla="*/ 0 w 4"/>
                  <a:gd name="T1" fmla="*/ 0 h 4"/>
                  <a:gd name="T2" fmla="*/ 0 w 4"/>
                  <a:gd name="T3" fmla="*/ 0 h 4"/>
                  <a:gd name="T4" fmla="*/ 0 w 4"/>
                  <a:gd name="T5" fmla="*/ 0 h 4"/>
                  <a:gd name="T6" fmla="*/ 0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4" y="0"/>
                    </a:moveTo>
                    <a:lnTo>
                      <a:pt x="3" y="3"/>
                    </a:lnTo>
                    <a:lnTo>
                      <a:pt x="0" y="4"/>
                    </a:lnTo>
                    <a:lnTo>
                      <a:pt x="4" y="0"/>
                    </a:lnTo>
                    <a:close/>
                  </a:path>
                </a:pathLst>
              </a:custGeom>
              <a:solidFill>
                <a:srgbClr val="000000"/>
              </a:solidFill>
              <a:ln w="9525">
                <a:noFill/>
                <a:round/>
                <a:headEnd/>
                <a:tailEnd/>
              </a:ln>
            </p:spPr>
            <p:txBody>
              <a:bodyPr/>
              <a:lstStyle/>
              <a:p>
                <a:endParaRPr lang="en-US"/>
              </a:p>
            </p:txBody>
          </p:sp>
          <p:sp>
            <p:nvSpPr>
              <p:cNvPr id="208309" name="Freeform 470"/>
              <p:cNvSpPr>
                <a:spLocks/>
              </p:cNvSpPr>
              <p:nvPr/>
            </p:nvSpPr>
            <p:spPr bwMode="auto">
              <a:xfrm>
                <a:off x="2505" y="1865"/>
                <a:ext cx="7" cy="9"/>
              </a:xfrm>
              <a:custGeom>
                <a:avLst/>
                <a:gdLst>
                  <a:gd name="T0" fmla="*/ 0 w 31"/>
                  <a:gd name="T1" fmla="*/ 0 h 33"/>
                  <a:gd name="T2" fmla="*/ 0 w 31"/>
                  <a:gd name="T3" fmla="*/ 0 h 33"/>
                  <a:gd name="T4" fmla="*/ 0 w 31"/>
                  <a:gd name="T5" fmla="*/ 0 h 33"/>
                  <a:gd name="T6" fmla="*/ 0 w 31"/>
                  <a:gd name="T7" fmla="*/ 0 h 33"/>
                  <a:gd name="T8" fmla="*/ 0 w 31"/>
                  <a:gd name="T9" fmla="*/ 0 h 33"/>
                  <a:gd name="T10" fmla="*/ 0 w 31"/>
                  <a:gd name="T11" fmla="*/ 0 h 33"/>
                  <a:gd name="T12" fmla="*/ 0 60000 65536"/>
                  <a:gd name="T13" fmla="*/ 0 60000 65536"/>
                  <a:gd name="T14" fmla="*/ 0 60000 65536"/>
                  <a:gd name="T15" fmla="*/ 0 60000 65536"/>
                  <a:gd name="T16" fmla="*/ 0 60000 65536"/>
                  <a:gd name="T17" fmla="*/ 0 60000 65536"/>
                  <a:gd name="T18" fmla="*/ 0 w 31"/>
                  <a:gd name="T19" fmla="*/ 0 h 33"/>
                  <a:gd name="T20" fmla="*/ 31 w 31"/>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1" h="33">
                    <a:moveTo>
                      <a:pt x="12" y="0"/>
                    </a:moveTo>
                    <a:lnTo>
                      <a:pt x="7" y="2"/>
                    </a:lnTo>
                    <a:lnTo>
                      <a:pt x="0" y="11"/>
                    </a:lnTo>
                    <a:lnTo>
                      <a:pt x="22" y="33"/>
                    </a:lnTo>
                    <a:lnTo>
                      <a:pt x="31" y="26"/>
                    </a:lnTo>
                    <a:lnTo>
                      <a:pt x="12" y="0"/>
                    </a:lnTo>
                    <a:close/>
                  </a:path>
                </a:pathLst>
              </a:custGeom>
              <a:solidFill>
                <a:srgbClr val="000000"/>
              </a:solidFill>
              <a:ln w="9525">
                <a:noFill/>
                <a:round/>
                <a:headEnd/>
                <a:tailEnd/>
              </a:ln>
            </p:spPr>
            <p:txBody>
              <a:bodyPr/>
              <a:lstStyle/>
              <a:p>
                <a:endParaRPr lang="en-US"/>
              </a:p>
            </p:txBody>
          </p:sp>
          <p:sp>
            <p:nvSpPr>
              <p:cNvPr id="208310" name="Freeform 471"/>
              <p:cNvSpPr>
                <a:spLocks/>
              </p:cNvSpPr>
              <p:nvPr/>
            </p:nvSpPr>
            <p:spPr bwMode="auto">
              <a:xfrm>
                <a:off x="2507" y="1865"/>
                <a:ext cx="1" cy="1"/>
              </a:xfrm>
              <a:custGeom>
                <a:avLst/>
                <a:gdLst>
                  <a:gd name="T0" fmla="*/ 0 w 5"/>
                  <a:gd name="T1" fmla="*/ 1 h 2"/>
                  <a:gd name="T2" fmla="*/ 0 w 5"/>
                  <a:gd name="T3" fmla="*/ 1 h 2"/>
                  <a:gd name="T4" fmla="*/ 0 w 5"/>
                  <a:gd name="T5" fmla="*/ 0 h 2"/>
                  <a:gd name="T6" fmla="*/ 0 w 5"/>
                  <a:gd name="T7" fmla="*/ 1 h 2"/>
                  <a:gd name="T8" fmla="*/ 0 60000 65536"/>
                  <a:gd name="T9" fmla="*/ 0 60000 65536"/>
                  <a:gd name="T10" fmla="*/ 0 60000 65536"/>
                  <a:gd name="T11" fmla="*/ 0 60000 65536"/>
                  <a:gd name="T12" fmla="*/ 0 w 5"/>
                  <a:gd name="T13" fmla="*/ 0 h 2"/>
                  <a:gd name="T14" fmla="*/ 5 w 5"/>
                  <a:gd name="T15" fmla="*/ 2 h 2"/>
                </a:gdLst>
                <a:ahLst/>
                <a:cxnLst>
                  <a:cxn ang="T8">
                    <a:pos x="T0" y="T1"/>
                  </a:cxn>
                  <a:cxn ang="T9">
                    <a:pos x="T2" y="T3"/>
                  </a:cxn>
                  <a:cxn ang="T10">
                    <a:pos x="T4" y="T5"/>
                  </a:cxn>
                  <a:cxn ang="T11">
                    <a:pos x="T6" y="T7"/>
                  </a:cxn>
                </a:cxnLst>
                <a:rect l="T12" t="T13" r="T14" b="T15"/>
                <a:pathLst>
                  <a:path w="5" h="2">
                    <a:moveTo>
                      <a:pt x="0" y="2"/>
                    </a:moveTo>
                    <a:lnTo>
                      <a:pt x="3" y="1"/>
                    </a:lnTo>
                    <a:lnTo>
                      <a:pt x="5" y="0"/>
                    </a:lnTo>
                    <a:lnTo>
                      <a:pt x="0" y="2"/>
                    </a:lnTo>
                    <a:close/>
                  </a:path>
                </a:pathLst>
              </a:custGeom>
              <a:solidFill>
                <a:srgbClr val="000000"/>
              </a:solidFill>
              <a:ln w="9525">
                <a:noFill/>
                <a:round/>
                <a:headEnd/>
                <a:tailEnd/>
              </a:ln>
            </p:spPr>
            <p:txBody>
              <a:bodyPr/>
              <a:lstStyle/>
              <a:p>
                <a:endParaRPr lang="en-US"/>
              </a:p>
            </p:txBody>
          </p:sp>
          <p:sp>
            <p:nvSpPr>
              <p:cNvPr id="208311" name="Freeform 472"/>
              <p:cNvSpPr>
                <a:spLocks/>
              </p:cNvSpPr>
              <p:nvPr/>
            </p:nvSpPr>
            <p:spPr bwMode="auto">
              <a:xfrm>
                <a:off x="2508" y="1863"/>
                <a:ext cx="8" cy="10"/>
              </a:xfrm>
              <a:custGeom>
                <a:avLst/>
                <a:gdLst>
                  <a:gd name="T0" fmla="*/ 0 w 35"/>
                  <a:gd name="T1" fmla="*/ 0 h 37"/>
                  <a:gd name="T2" fmla="*/ 0 w 35"/>
                  <a:gd name="T3" fmla="*/ 0 h 37"/>
                  <a:gd name="T4" fmla="*/ 0 w 35"/>
                  <a:gd name="T5" fmla="*/ 0 h 37"/>
                  <a:gd name="T6" fmla="*/ 0 w 35"/>
                  <a:gd name="T7" fmla="*/ 0 h 37"/>
                  <a:gd name="T8" fmla="*/ 0 w 35"/>
                  <a:gd name="T9" fmla="*/ 0 h 37"/>
                  <a:gd name="T10" fmla="*/ 0 w 35"/>
                  <a:gd name="T11" fmla="*/ 0 h 37"/>
                  <a:gd name="T12" fmla="*/ 0 60000 65536"/>
                  <a:gd name="T13" fmla="*/ 0 60000 65536"/>
                  <a:gd name="T14" fmla="*/ 0 60000 65536"/>
                  <a:gd name="T15" fmla="*/ 0 60000 65536"/>
                  <a:gd name="T16" fmla="*/ 0 60000 65536"/>
                  <a:gd name="T17" fmla="*/ 0 60000 65536"/>
                  <a:gd name="T18" fmla="*/ 0 w 35"/>
                  <a:gd name="T19" fmla="*/ 0 h 37"/>
                  <a:gd name="T20" fmla="*/ 35 w 35"/>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35" h="37">
                    <a:moveTo>
                      <a:pt x="35" y="26"/>
                    </a:moveTo>
                    <a:lnTo>
                      <a:pt x="16" y="0"/>
                    </a:lnTo>
                    <a:lnTo>
                      <a:pt x="0" y="9"/>
                    </a:lnTo>
                    <a:lnTo>
                      <a:pt x="14" y="37"/>
                    </a:lnTo>
                    <a:lnTo>
                      <a:pt x="30" y="30"/>
                    </a:lnTo>
                    <a:lnTo>
                      <a:pt x="35" y="26"/>
                    </a:lnTo>
                    <a:close/>
                  </a:path>
                </a:pathLst>
              </a:custGeom>
              <a:solidFill>
                <a:srgbClr val="000000"/>
              </a:solidFill>
              <a:ln w="9525">
                <a:noFill/>
                <a:round/>
                <a:headEnd/>
                <a:tailEnd/>
              </a:ln>
            </p:spPr>
            <p:txBody>
              <a:bodyPr/>
              <a:lstStyle/>
              <a:p>
                <a:endParaRPr lang="en-US"/>
              </a:p>
            </p:txBody>
          </p:sp>
          <p:sp>
            <p:nvSpPr>
              <p:cNvPr id="208312" name="Freeform 473"/>
              <p:cNvSpPr>
                <a:spLocks/>
              </p:cNvSpPr>
              <p:nvPr/>
            </p:nvSpPr>
            <p:spPr bwMode="auto">
              <a:xfrm>
                <a:off x="2515" y="1870"/>
                <a:ext cx="1" cy="1"/>
              </a:xfrm>
              <a:custGeom>
                <a:avLst/>
                <a:gdLst>
                  <a:gd name="T0" fmla="*/ 0 w 5"/>
                  <a:gd name="T1" fmla="*/ 0 h 4"/>
                  <a:gd name="T2" fmla="*/ 0 w 5"/>
                  <a:gd name="T3" fmla="*/ 0 h 4"/>
                  <a:gd name="T4" fmla="*/ 0 w 5"/>
                  <a:gd name="T5" fmla="*/ 0 h 4"/>
                  <a:gd name="T6" fmla="*/ 0 w 5"/>
                  <a:gd name="T7" fmla="*/ 0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0"/>
                    </a:moveTo>
                    <a:lnTo>
                      <a:pt x="2" y="2"/>
                    </a:lnTo>
                    <a:lnTo>
                      <a:pt x="0" y="4"/>
                    </a:lnTo>
                    <a:lnTo>
                      <a:pt x="5" y="0"/>
                    </a:lnTo>
                    <a:close/>
                  </a:path>
                </a:pathLst>
              </a:custGeom>
              <a:solidFill>
                <a:srgbClr val="000000"/>
              </a:solidFill>
              <a:ln w="9525">
                <a:noFill/>
                <a:round/>
                <a:headEnd/>
                <a:tailEnd/>
              </a:ln>
            </p:spPr>
            <p:txBody>
              <a:bodyPr/>
              <a:lstStyle/>
              <a:p>
                <a:endParaRPr lang="en-US"/>
              </a:p>
            </p:txBody>
          </p:sp>
          <p:sp>
            <p:nvSpPr>
              <p:cNvPr id="208313" name="Freeform 474"/>
              <p:cNvSpPr>
                <a:spLocks/>
              </p:cNvSpPr>
              <p:nvPr/>
            </p:nvSpPr>
            <p:spPr bwMode="auto">
              <a:xfrm>
                <a:off x="2511" y="1862"/>
                <a:ext cx="7" cy="8"/>
              </a:xfrm>
              <a:custGeom>
                <a:avLst/>
                <a:gdLst>
                  <a:gd name="T0" fmla="*/ 0 w 31"/>
                  <a:gd name="T1" fmla="*/ 0 h 31"/>
                  <a:gd name="T2" fmla="*/ 0 w 31"/>
                  <a:gd name="T3" fmla="*/ 0 h 31"/>
                  <a:gd name="T4" fmla="*/ 0 w 31"/>
                  <a:gd name="T5" fmla="*/ 0 h 31"/>
                  <a:gd name="T6" fmla="*/ 0 w 31"/>
                  <a:gd name="T7" fmla="*/ 0 h 31"/>
                  <a:gd name="T8" fmla="*/ 0 w 31"/>
                  <a:gd name="T9" fmla="*/ 0 h 31"/>
                  <a:gd name="T10" fmla="*/ 0 w 31"/>
                  <a:gd name="T11" fmla="*/ 0 h 31"/>
                  <a:gd name="T12" fmla="*/ 0 60000 65536"/>
                  <a:gd name="T13" fmla="*/ 0 60000 65536"/>
                  <a:gd name="T14" fmla="*/ 0 60000 65536"/>
                  <a:gd name="T15" fmla="*/ 0 60000 65536"/>
                  <a:gd name="T16" fmla="*/ 0 60000 65536"/>
                  <a:gd name="T17" fmla="*/ 0 60000 65536"/>
                  <a:gd name="T18" fmla="*/ 0 w 31"/>
                  <a:gd name="T19" fmla="*/ 0 h 31"/>
                  <a:gd name="T20" fmla="*/ 31 w 31"/>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1" h="31">
                    <a:moveTo>
                      <a:pt x="31" y="24"/>
                    </a:moveTo>
                    <a:lnTo>
                      <a:pt x="9" y="0"/>
                    </a:lnTo>
                    <a:lnTo>
                      <a:pt x="0" y="9"/>
                    </a:lnTo>
                    <a:lnTo>
                      <a:pt x="24" y="31"/>
                    </a:lnTo>
                    <a:lnTo>
                      <a:pt x="31" y="24"/>
                    </a:lnTo>
                    <a:close/>
                  </a:path>
                </a:pathLst>
              </a:custGeom>
              <a:solidFill>
                <a:srgbClr val="000000"/>
              </a:solidFill>
              <a:ln w="9525">
                <a:noFill/>
                <a:round/>
                <a:headEnd/>
                <a:tailEnd/>
              </a:ln>
            </p:spPr>
            <p:txBody>
              <a:bodyPr/>
              <a:lstStyle/>
              <a:p>
                <a:endParaRPr lang="en-US"/>
              </a:p>
            </p:txBody>
          </p:sp>
          <p:sp>
            <p:nvSpPr>
              <p:cNvPr id="208314" name="Rectangle 475"/>
              <p:cNvSpPr>
                <a:spLocks noChangeArrowheads="1"/>
              </p:cNvSpPr>
              <p:nvPr/>
            </p:nvSpPr>
            <p:spPr bwMode="auto">
              <a:xfrm>
                <a:off x="2513" y="1862"/>
                <a:ext cx="1" cy="1"/>
              </a:xfrm>
              <a:prstGeom prst="rect">
                <a:avLst/>
              </a:prstGeom>
              <a:solidFill>
                <a:srgbClr val="000000"/>
              </a:solidFill>
              <a:ln w="9525">
                <a:noFill/>
                <a:miter lim="800000"/>
                <a:headEnd/>
                <a:tailEnd/>
              </a:ln>
            </p:spPr>
            <p:txBody>
              <a:bodyPr/>
              <a:lstStyle/>
              <a:p>
                <a:endParaRPr lang="en-US">
                  <a:latin typeface="Times New Roman" pitchFamily="18" charset="0"/>
                  <a:cs typeface="Times New Roman" pitchFamily="18" charset="0"/>
                </a:endParaRPr>
              </a:p>
            </p:txBody>
          </p:sp>
          <p:sp>
            <p:nvSpPr>
              <p:cNvPr id="208315" name="Freeform 476"/>
              <p:cNvSpPr>
                <a:spLocks/>
              </p:cNvSpPr>
              <p:nvPr/>
            </p:nvSpPr>
            <p:spPr bwMode="auto">
              <a:xfrm>
                <a:off x="2513" y="1860"/>
                <a:ext cx="7" cy="8"/>
              </a:xfrm>
              <a:custGeom>
                <a:avLst/>
                <a:gdLst>
                  <a:gd name="T0" fmla="*/ 0 w 29"/>
                  <a:gd name="T1" fmla="*/ 0 h 31"/>
                  <a:gd name="T2" fmla="*/ 0 w 29"/>
                  <a:gd name="T3" fmla="*/ 0 h 31"/>
                  <a:gd name="T4" fmla="*/ 0 w 29"/>
                  <a:gd name="T5" fmla="*/ 0 h 31"/>
                  <a:gd name="T6" fmla="*/ 0 w 29"/>
                  <a:gd name="T7" fmla="*/ 0 h 31"/>
                  <a:gd name="T8" fmla="*/ 0 w 29"/>
                  <a:gd name="T9" fmla="*/ 0 h 31"/>
                  <a:gd name="T10" fmla="*/ 0 60000 65536"/>
                  <a:gd name="T11" fmla="*/ 0 60000 65536"/>
                  <a:gd name="T12" fmla="*/ 0 60000 65536"/>
                  <a:gd name="T13" fmla="*/ 0 60000 65536"/>
                  <a:gd name="T14" fmla="*/ 0 60000 65536"/>
                  <a:gd name="T15" fmla="*/ 0 w 29"/>
                  <a:gd name="T16" fmla="*/ 0 h 31"/>
                  <a:gd name="T17" fmla="*/ 29 w 29"/>
                  <a:gd name="T18" fmla="*/ 31 h 31"/>
                </a:gdLst>
                <a:ahLst/>
                <a:cxnLst>
                  <a:cxn ang="T10">
                    <a:pos x="T0" y="T1"/>
                  </a:cxn>
                  <a:cxn ang="T11">
                    <a:pos x="T2" y="T3"/>
                  </a:cxn>
                  <a:cxn ang="T12">
                    <a:pos x="T4" y="T5"/>
                  </a:cxn>
                  <a:cxn ang="T13">
                    <a:pos x="T6" y="T7"/>
                  </a:cxn>
                  <a:cxn ang="T14">
                    <a:pos x="T8" y="T9"/>
                  </a:cxn>
                </a:cxnLst>
                <a:rect l="T15" t="T16" r="T17" b="T18"/>
                <a:pathLst>
                  <a:path w="29" h="31">
                    <a:moveTo>
                      <a:pt x="7" y="0"/>
                    </a:moveTo>
                    <a:lnTo>
                      <a:pt x="29" y="22"/>
                    </a:lnTo>
                    <a:lnTo>
                      <a:pt x="22" y="31"/>
                    </a:lnTo>
                    <a:lnTo>
                      <a:pt x="0" y="7"/>
                    </a:lnTo>
                    <a:lnTo>
                      <a:pt x="7" y="0"/>
                    </a:lnTo>
                    <a:close/>
                  </a:path>
                </a:pathLst>
              </a:custGeom>
              <a:solidFill>
                <a:srgbClr val="000000"/>
              </a:solidFill>
              <a:ln w="9525">
                <a:noFill/>
                <a:round/>
                <a:headEnd/>
                <a:tailEnd/>
              </a:ln>
            </p:spPr>
            <p:txBody>
              <a:bodyPr/>
              <a:lstStyle/>
              <a:p>
                <a:endParaRPr lang="en-US"/>
              </a:p>
            </p:txBody>
          </p:sp>
          <p:sp>
            <p:nvSpPr>
              <p:cNvPr id="208316" name="Freeform 477"/>
              <p:cNvSpPr>
                <a:spLocks/>
              </p:cNvSpPr>
              <p:nvPr/>
            </p:nvSpPr>
            <p:spPr bwMode="auto">
              <a:xfrm>
                <a:off x="2536" y="1843"/>
                <a:ext cx="8" cy="10"/>
              </a:xfrm>
              <a:custGeom>
                <a:avLst/>
                <a:gdLst>
                  <a:gd name="T0" fmla="*/ 0 w 35"/>
                  <a:gd name="T1" fmla="*/ 0 h 37"/>
                  <a:gd name="T2" fmla="*/ 0 w 35"/>
                  <a:gd name="T3" fmla="*/ 0 h 37"/>
                  <a:gd name="T4" fmla="*/ 0 w 35"/>
                  <a:gd name="T5" fmla="*/ 0 h 37"/>
                  <a:gd name="T6" fmla="*/ 0 w 35"/>
                  <a:gd name="T7" fmla="*/ 0 h 37"/>
                  <a:gd name="T8" fmla="*/ 0 w 35"/>
                  <a:gd name="T9" fmla="*/ 0 h 37"/>
                  <a:gd name="T10" fmla="*/ 0 w 35"/>
                  <a:gd name="T11" fmla="*/ 0 h 37"/>
                  <a:gd name="T12" fmla="*/ 0 60000 65536"/>
                  <a:gd name="T13" fmla="*/ 0 60000 65536"/>
                  <a:gd name="T14" fmla="*/ 0 60000 65536"/>
                  <a:gd name="T15" fmla="*/ 0 60000 65536"/>
                  <a:gd name="T16" fmla="*/ 0 60000 65536"/>
                  <a:gd name="T17" fmla="*/ 0 60000 65536"/>
                  <a:gd name="T18" fmla="*/ 0 w 35"/>
                  <a:gd name="T19" fmla="*/ 0 h 37"/>
                  <a:gd name="T20" fmla="*/ 35 w 35"/>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35" h="37">
                    <a:moveTo>
                      <a:pt x="35" y="26"/>
                    </a:moveTo>
                    <a:lnTo>
                      <a:pt x="16" y="0"/>
                    </a:lnTo>
                    <a:lnTo>
                      <a:pt x="0" y="9"/>
                    </a:lnTo>
                    <a:lnTo>
                      <a:pt x="15" y="37"/>
                    </a:lnTo>
                    <a:lnTo>
                      <a:pt x="30" y="30"/>
                    </a:lnTo>
                    <a:lnTo>
                      <a:pt x="35" y="26"/>
                    </a:lnTo>
                    <a:close/>
                  </a:path>
                </a:pathLst>
              </a:custGeom>
              <a:solidFill>
                <a:srgbClr val="000000"/>
              </a:solidFill>
              <a:ln w="9525">
                <a:noFill/>
                <a:round/>
                <a:headEnd/>
                <a:tailEnd/>
              </a:ln>
            </p:spPr>
            <p:txBody>
              <a:bodyPr/>
              <a:lstStyle/>
              <a:p>
                <a:endParaRPr lang="en-US"/>
              </a:p>
            </p:txBody>
          </p:sp>
          <p:sp>
            <p:nvSpPr>
              <p:cNvPr id="208317" name="Freeform 478"/>
              <p:cNvSpPr>
                <a:spLocks/>
              </p:cNvSpPr>
              <p:nvPr/>
            </p:nvSpPr>
            <p:spPr bwMode="auto">
              <a:xfrm>
                <a:off x="2543" y="1850"/>
                <a:ext cx="1" cy="1"/>
              </a:xfrm>
              <a:custGeom>
                <a:avLst/>
                <a:gdLst>
                  <a:gd name="T0" fmla="*/ 0 w 5"/>
                  <a:gd name="T1" fmla="*/ 0 h 4"/>
                  <a:gd name="T2" fmla="*/ 0 w 5"/>
                  <a:gd name="T3" fmla="*/ 0 h 4"/>
                  <a:gd name="T4" fmla="*/ 0 w 5"/>
                  <a:gd name="T5" fmla="*/ 0 h 4"/>
                  <a:gd name="T6" fmla="*/ 0 w 5"/>
                  <a:gd name="T7" fmla="*/ 0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0"/>
                    </a:moveTo>
                    <a:lnTo>
                      <a:pt x="2" y="2"/>
                    </a:lnTo>
                    <a:lnTo>
                      <a:pt x="0" y="4"/>
                    </a:lnTo>
                    <a:lnTo>
                      <a:pt x="5" y="0"/>
                    </a:lnTo>
                    <a:close/>
                  </a:path>
                </a:pathLst>
              </a:custGeom>
              <a:solidFill>
                <a:srgbClr val="000000"/>
              </a:solidFill>
              <a:ln w="9525">
                <a:noFill/>
                <a:round/>
                <a:headEnd/>
                <a:tailEnd/>
              </a:ln>
            </p:spPr>
            <p:txBody>
              <a:bodyPr/>
              <a:lstStyle/>
              <a:p>
                <a:endParaRPr lang="en-US"/>
              </a:p>
            </p:txBody>
          </p:sp>
          <p:sp>
            <p:nvSpPr>
              <p:cNvPr id="208318" name="Freeform 479"/>
              <p:cNvSpPr>
                <a:spLocks/>
              </p:cNvSpPr>
              <p:nvPr/>
            </p:nvSpPr>
            <p:spPr bwMode="auto">
              <a:xfrm>
                <a:off x="2539" y="1841"/>
                <a:ext cx="7" cy="9"/>
              </a:xfrm>
              <a:custGeom>
                <a:avLst/>
                <a:gdLst>
                  <a:gd name="T0" fmla="*/ 0 w 31"/>
                  <a:gd name="T1" fmla="*/ 0 h 33"/>
                  <a:gd name="T2" fmla="*/ 0 w 31"/>
                  <a:gd name="T3" fmla="*/ 0 h 33"/>
                  <a:gd name="T4" fmla="*/ 0 w 31"/>
                  <a:gd name="T5" fmla="*/ 0 h 33"/>
                  <a:gd name="T6" fmla="*/ 0 w 31"/>
                  <a:gd name="T7" fmla="*/ 0 h 33"/>
                  <a:gd name="T8" fmla="*/ 0 w 31"/>
                  <a:gd name="T9" fmla="*/ 0 h 33"/>
                  <a:gd name="T10" fmla="*/ 0 w 31"/>
                  <a:gd name="T11" fmla="*/ 0 h 33"/>
                  <a:gd name="T12" fmla="*/ 0 60000 65536"/>
                  <a:gd name="T13" fmla="*/ 0 60000 65536"/>
                  <a:gd name="T14" fmla="*/ 0 60000 65536"/>
                  <a:gd name="T15" fmla="*/ 0 60000 65536"/>
                  <a:gd name="T16" fmla="*/ 0 60000 65536"/>
                  <a:gd name="T17" fmla="*/ 0 60000 65536"/>
                  <a:gd name="T18" fmla="*/ 0 w 31"/>
                  <a:gd name="T19" fmla="*/ 0 h 33"/>
                  <a:gd name="T20" fmla="*/ 31 w 31"/>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1" h="33">
                    <a:moveTo>
                      <a:pt x="13" y="0"/>
                    </a:moveTo>
                    <a:lnTo>
                      <a:pt x="9" y="2"/>
                    </a:lnTo>
                    <a:lnTo>
                      <a:pt x="0" y="11"/>
                    </a:lnTo>
                    <a:lnTo>
                      <a:pt x="24" y="33"/>
                    </a:lnTo>
                    <a:lnTo>
                      <a:pt x="31" y="26"/>
                    </a:lnTo>
                    <a:lnTo>
                      <a:pt x="13" y="0"/>
                    </a:lnTo>
                    <a:close/>
                  </a:path>
                </a:pathLst>
              </a:custGeom>
              <a:solidFill>
                <a:srgbClr val="000000"/>
              </a:solidFill>
              <a:ln w="9525">
                <a:noFill/>
                <a:round/>
                <a:headEnd/>
                <a:tailEnd/>
              </a:ln>
            </p:spPr>
            <p:txBody>
              <a:bodyPr/>
              <a:lstStyle/>
              <a:p>
                <a:endParaRPr lang="en-US"/>
              </a:p>
            </p:txBody>
          </p:sp>
          <p:sp>
            <p:nvSpPr>
              <p:cNvPr id="208319" name="Freeform 480"/>
              <p:cNvSpPr>
                <a:spLocks/>
              </p:cNvSpPr>
              <p:nvPr/>
            </p:nvSpPr>
            <p:spPr bwMode="auto">
              <a:xfrm>
                <a:off x="2541" y="1841"/>
                <a:ext cx="1" cy="1"/>
              </a:xfrm>
              <a:custGeom>
                <a:avLst/>
                <a:gdLst>
                  <a:gd name="T0" fmla="*/ 0 w 4"/>
                  <a:gd name="T1" fmla="*/ 1 h 2"/>
                  <a:gd name="T2" fmla="*/ 0 w 4"/>
                  <a:gd name="T3" fmla="*/ 1 h 2"/>
                  <a:gd name="T4" fmla="*/ 0 w 4"/>
                  <a:gd name="T5" fmla="*/ 0 h 2"/>
                  <a:gd name="T6" fmla="*/ 0 w 4"/>
                  <a:gd name="T7" fmla="*/ 1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1" y="1"/>
                    </a:lnTo>
                    <a:lnTo>
                      <a:pt x="4" y="0"/>
                    </a:lnTo>
                    <a:lnTo>
                      <a:pt x="0" y="2"/>
                    </a:lnTo>
                    <a:close/>
                  </a:path>
                </a:pathLst>
              </a:custGeom>
              <a:solidFill>
                <a:srgbClr val="000000"/>
              </a:solidFill>
              <a:ln w="9525">
                <a:noFill/>
                <a:round/>
                <a:headEnd/>
                <a:tailEnd/>
              </a:ln>
            </p:spPr>
            <p:txBody>
              <a:bodyPr/>
              <a:lstStyle/>
              <a:p>
                <a:endParaRPr lang="en-US"/>
              </a:p>
            </p:txBody>
          </p:sp>
          <p:sp>
            <p:nvSpPr>
              <p:cNvPr id="208320" name="Freeform 481"/>
              <p:cNvSpPr>
                <a:spLocks/>
              </p:cNvSpPr>
              <p:nvPr/>
            </p:nvSpPr>
            <p:spPr bwMode="auto">
              <a:xfrm>
                <a:off x="2542" y="1839"/>
                <a:ext cx="8" cy="10"/>
              </a:xfrm>
              <a:custGeom>
                <a:avLst/>
                <a:gdLst>
                  <a:gd name="T0" fmla="*/ 0 w 34"/>
                  <a:gd name="T1" fmla="*/ 0 h 37"/>
                  <a:gd name="T2" fmla="*/ 0 w 34"/>
                  <a:gd name="T3" fmla="*/ 0 h 37"/>
                  <a:gd name="T4" fmla="*/ 0 w 34"/>
                  <a:gd name="T5" fmla="*/ 0 h 37"/>
                  <a:gd name="T6" fmla="*/ 0 w 34"/>
                  <a:gd name="T7" fmla="*/ 0 h 37"/>
                  <a:gd name="T8" fmla="*/ 0 w 34"/>
                  <a:gd name="T9" fmla="*/ 0 h 37"/>
                  <a:gd name="T10" fmla="*/ 0 w 34"/>
                  <a:gd name="T11" fmla="*/ 0 h 37"/>
                  <a:gd name="T12" fmla="*/ 0 60000 65536"/>
                  <a:gd name="T13" fmla="*/ 0 60000 65536"/>
                  <a:gd name="T14" fmla="*/ 0 60000 65536"/>
                  <a:gd name="T15" fmla="*/ 0 60000 65536"/>
                  <a:gd name="T16" fmla="*/ 0 60000 65536"/>
                  <a:gd name="T17" fmla="*/ 0 60000 65536"/>
                  <a:gd name="T18" fmla="*/ 0 w 34"/>
                  <a:gd name="T19" fmla="*/ 0 h 37"/>
                  <a:gd name="T20" fmla="*/ 34 w 34"/>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34" h="37">
                    <a:moveTo>
                      <a:pt x="34" y="26"/>
                    </a:moveTo>
                    <a:lnTo>
                      <a:pt x="16" y="0"/>
                    </a:lnTo>
                    <a:lnTo>
                      <a:pt x="0" y="9"/>
                    </a:lnTo>
                    <a:lnTo>
                      <a:pt x="14" y="37"/>
                    </a:lnTo>
                    <a:lnTo>
                      <a:pt x="30" y="30"/>
                    </a:lnTo>
                    <a:lnTo>
                      <a:pt x="34" y="26"/>
                    </a:lnTo>
                    <a:close/>
                  </a:path>
                </a:pathLst>
              </a:custGeom>
              <a:solidFill>
                <a:srgbClr val="000000"/>
              </a:solidFill>
              <a:ln w="9525">
                <a:noFill/>
                <a:round/>
                <a:headEnd/>
                <a:tailEnd/>
              </a:ln>
            </p:spPr>
            <p:txBody>
              <a:bodyPr/>
              <a:lstStyle/>
              <a:p>
                <a:endParaRPr lang="en-US"/>
              </a:p>
            </p:txBody>
          </p:sp>
          <p:sp>
            <p:nvSpPr>
              <p:cNvPr id="208321" name="Freeform 482"/>
              <p:cNvSpPr>
                <a:spLocks/>
              </p:cNvSpPr>
              <p:nvPr/>
            </p:nvSpPr>
            <p:spPr bwMode="auto">
              <a:xfrm>
                <a:off x="2549" y="1846"/>
                <a:ext cx="1" cy="1"/>
              </a:xfrm>
              <a:custGeom>
                <a:avLst/>
                <a:gdLst>
                  <a:gd name="T0" fmla="*/ 0 w 4"/>
                  <a:gd name="T1" fmla="*/ 0 h 4"/>
                  <a:gd name="T2" fmla="*/ 0 w 4"/>
                  <a:gd name="T3" fmla="*/ 0 h 4"/>
                  <a:gd name="T4" fmla="*/ 0 w 4"/>
                  <a:gd name="T5" fmla="*/ 0 h 4"/>
                  <a:gd name="T6" fmla="*/ 0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4" y="0"/>
                    </a:moveTo>
                    <a:lnTo>
                      <a:pt x="3" y="2"/>
                    </a:lnTo>
                    <a:lnTo>
                      <a:pt x="0" y="4"/>
                    </a:lnTo>
                    <a:lnTo>
                      <a:pt x="4" y="0"/>
                    </a:lnTo>
                    <a:close/>
                  </a:path>
                </a:pathLst>
              </a:custGeom>
              <a:solidFill>
                <a:srgbClr val="000000"/>
              </a:solidFill>
              <a:ln w="9525">
                <a:noFill/>
                <a:round/>
                <a:headEnd/>
                <a:tailEnd/>
              </a:ln>
            </p:spPr>
            <p:txBody>
              <a:bodyPr/>
              <a:lstStyle/>
              <a:p>
                <a:endParaRPr lang="en-US"/>
              </a:p>
            </p:txBody>
          </p:sp>
          <p:sp>
            <p:nvSpPr>
              <p:cNvPr id="208322" name="Freeform 483"/>
              <p:cNvSpPr>
                <a:spLocks/>
              </p:cNvSpPr>
              <p:nvPr/>
            </p:nvSpPr>
            <p:spPr bwMode="auto">
              <a:xfrm>
                <a:off x="2545" y="1837"/>
                <a:ext cx="7" cy="9"/>
              </a:xfrm>
              <a:custGeom>
                <a:avLst/>
                <a:gdLst>
                  <a:gd name="T0" fmla="*/ 0 w 29"/>
                  <a:gd name="T1" fmla="*/ 0 h 33"/>
                  <a:gd name="T2" fmla="*/ 0 w 29"/>
                  <a:gd name="T3" fmla="*/ 0 h 33"/>
                  <a:gd name="T4" fmla="*/ 0 w 29"/>
                  <a:gd name="T5" fmla="*/ 0 h 33"/>
                  <a:gd name="T6" fmla="*/ 0 w 29"/>
                  <a:gd name="T7" fmla="*/ 0 h 33"/>
                  <a:gd name="T8" fmla="*/ 0 w 29"/>
                  <a:gd name="T9" fmla="*/ 0 h 33"/>
                  <a:gd name="T10" fmla="*/ 0 w 29"/>
                  <a:gd name="T11" fmla="*/ 0 h 33"/>
                  <a:gd name="T12" fmla="*/ 0 60000 65536"/>
                  <a:gd name="T13" fmla="*/ 0 60000 65536"/>
                  <a:gd name="T14" fmla="*/ 0 60000 65536"/>
                  <a:gd name="T15" fmla="*/ 0 60000 65536"/>
                  <a:gd name="T16" fmla="*/ 0 60000 65536"/>
                  <a:gd name="T17" fmla="*/ 0 60000 65536"/>
                  <a:gd name="T18" fmla="*/ 0 w 29"/>
                  <a:gd name="T19" fmla="*/ 0 h 33"/>
                  <a:gd name="T20" fmla="*/ 29 w 29"/>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29" h="33">
                    <a:moveTo>
                      <a:pt x="12" y="0"/>
                    </a:moveTo>
                    <a:lnTo>
                      <a:pt x="7" y="2"/>
                    </a:lnTo>
                    <a:lnTo>
                      <a:pt x="0" y="11"/>
                    </a:lnTo>
                    <a:lnTo>
                      <a:pt x="22" y="33"/>
                    </a:lnTo>
                    <a:lnTo>
                      <a:pt x="29" y="26"/>
                    </a:lnTo>
                    <a:lnTo>
                      <a:pt x="12" y="0"/>
                    </a:lnTo>
                    <a:close/>
                  </a:path>
                </a:pathLst>
              </a:custGeom>
              <a:solidFill>
                <a:srgbClr val="000000"/>
              </a:solidFill>
              <a:ln w="9525">
                <a:noFill/>
                <a:round/>
                <a:headEnd/>
                <a:tailEnd/>
              </a:ln>
            </p:spPr>
            <p:txBody>
              <a:bodyPr/>
              <a:lstStyle/>
              <a:p>
                <a:endParaRPr lang="en-US"/>
              </a:p>
            </p:txBody>
          </p:sp>
          <p:sp>
            <p:nvSpPr>
              <p:cNvPr id="208323" name="Freeform 484"/>
              <p:cNvSpPr>
                <a:spLocks/>
              </p:cNvSpPr>
              <p:nvPr/>
            </p:nvSpPr>
            <p:spPr bwMode="auto">
              <a:xfrm>
                <a:off x="2547" y="1837"/>
                <a:ext cx="1" cy="1"/>
              </a:xfrm>
              <a:custGeom>
                <a:avLst/>
                <a:gdLst>
                  <a:gd name="T0" fmla="*/ 0 w 5"/>
                  <a:gd name="T1" fmla="*/ 1 h 2"/>
                  <a:gd name="T2" fmla="*/ 0 w 5"/>
                  <a:gd name="T3" fmla="*/ 1 h 2"/>
                  <a:gd name="T4" fmla="*/ 0 w 5"/>
                  <a:gd name="T5" fmla="*/ 0 h 2"/>
                  <a:gd name="T6" fmla="*/ 0 w 5"/>
                  <a:gd name="T7" fmla="*/ 1 h 2"/>
                  <a:gd name="T8" fmla="*/ 0 60000 65536"/>
                  <a:gd name="T9" fmla="*/ 0 60000 65536"/>
                  <a:gd name="T10" fmla="*/ 0 60000 65536"/>
                  <a:gd name="T11" fmla="*/ 0 60000 65536"/>
                  <a:gd name="T12" fmla="*/ 0 w 5"/>
                  <a:gd name="T13" fmla="*/ 0 h 2"/>
                  <a:gd name="T14" fmla="*/ 5 w 5"/>
                  <a:gd name="T15" fmla="*/ 2 h 2"/>
                </a:gdLst>
                <a:ahLst/>
                <a:cxnLst>
                  <a:cxn ang="T8">
                    <a:pos x="T0" y="T1"/>
                  </a:cxn>
                  <a:cxn ang="T9">
                    <a:pos x="T2" y="T3"/>
                  </a:cxn>
                  <a:cxn ang="T10">
                    <a:pos x="T4" y="T5"/>
                  </a:cxn>
                  <a:cxn ang="T11">
                    <a:pos x="T6" y="T7"/>
                  </a:cxn>
                </a:cxnLst>
                <a:rect l="T12" t="T13" r="T14" b="T15"/>
                <a:pathLst>
                  <a:path w="5" h="2">
                    <a:moveTo>
                      <a:pt x="0" y="2"/>
                    </a:moveTo>
                    <a:lnTo>
                      <a:pt x="3" y="1"/>
                    </a:lnTo>
                    <a:lnTo>
                      <a:pt x="5" y="0"/>
                    </a:lnTo>
                    <a:lnTo>
                      <a:pt x="0" y="2"/>
                    </a:lnTo>
                    <a:close/>
                  </a:path>
                </a:pathLst>
              </a:custGeom>
              <a:solidFill>
                <a:srgbClr val="000000"/>
              </a:solidFill>
              <a:ln w="9525">
                <a:noFill/>
                <a:round/>
                <a:headEnd/>
                <a:tailEnd/>
              </a:ln>
            </p:spPr>
            <p:txBody>
              <a:bodyPr/>
              <a:lstStyle/>
              <a:p>
                <a:endParaRPr lang="en-US"/>
              </a:p>
            </p:txBody>
          </p:sp>
          <p:sp>
            <p:nvSpPr>
              <p:cNvPr id="208324" name="Freeform 485"/>
              <p:cNvSpPr>
                <a:spLocks/>
              </p:cNvSpPr>
              <p:nvPr/>
            </p:nvSpPr>
            <p:spPr bwMode="auto">
              <a:xfrm>
                <a:off x="2548" y="1835"/>
                <a:ext cx="9" cy="10"/>
              </a:xfrm>
              <a:custGeom>
                <a:avLst/>
                <a:gdLst>
                  <a:gd name="T0" fmla="*/ 0 w 37"/>
                  <a:gd name="T1" fmla="*/ 0 h 37"/>
                  <a:gd name="T2" fmla="*/ 0 w 37"/>
                  <a:gd name="T3" fmla="*/ 0 h 37"/>
                  <a:gd name="T4" fmla="*/ 0 w 37"/>
                  <a:gd name="T5" fmla="*/ 0 h 37"/>
                  <a:gd name="T6" fmla="*/ 0 w 37"/>
                  <a:gd name="T7" fmla="*/ 0 h 37"/>
                  <a:gd name="T8" fmla="*/ 0 w 37"/>
                  <a:gd name="T9" fmla="*/ 0 h 37"/>
                  <a:gd name="T10" fmla="*/ 0 w 37"/>
                  <a:gd name="T11" fmla="*/ 0 h 37"/>
                  <a:gd name="T12" fmla="*/ 0 60000 65536"/>
                  <a:gd name="T13" fmla="*/ 0 60000 65536"/>
                  <a:gd name="T14" fmla="*/ 0 60000 65536"/>
                  <a:gd name="T15" fmla="*/ 0 60000 65536"/>
                  <a:gd name="T16" fmla="*/ 0 60000 65536"/>
                  <a:gd name="T17" fmla="*/ 0 60000 65536"/>
                  <a:gd name="T18" fmla="*/ 0 w 37"/>
                  <a:gd name="T19" fmla="*/ 0 h 37"/>
                  <a:gd name="T20" fmla="*/ 37 w 37"/>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37" h="37">
                    <a:moveTo>
                      <a:pt x="37" y="22"/>
                    </a:moveTo>
                    <a:lnTo>
                      <a:pt x="16" y="0"/>
                    </a:lnTo>
                    <a:lnTo>
                      <a:pt x="0" y="9"/>
                    </a:lnTo>
                    <a:lnTo>
                      <a:pt x="14" y="37"/>
                    </a:lnTo>
                    <a:lnTo>
                      <a:pt x="30" y="30"/>
                    </a:lnTo>
                    <a:lnTo>
                      <a:pt x="37" y="22"/>
                    </a:lnTo>
                    <a:close/>
                  </a:path>
                </a:pathLst>
              </a:custGeom>
              <a:solidFill>
                <a:srgbClr val="000000"/>
              </a:solidFill>
              <a:ln w="9525">
                <a:noFill/>
                <a:round/>
                <a:headEnd/>
                <a:tailEnd/>
              </a:ln>
            </p:spPr>
            <p:txBody>
              <a:bodyPr/>
              <a:lstStyle/>
              <a:p>
                <a:endParaRPr lang="en-US"/>
              </a:p>
            </p:txBody>
          </p:sp>
          <p:sp>
            <p:nvSpPr>
              <p:cNvPr id="208325" name="Freeform 486"/>
              <p:cNvSpPr>
                <a:spLocks/>
              </p:cNvSpPr>
              <p:nvPr/>
            </p:nvSpPr>
            <p:spPr bwMode="auto">
              <a:xfrm>
                <a:off x="2555" y="1841"/>
                <a:ext cx="2" cy="2"/>
              </a:xfrm>
              <a:custGeom>
                <a:avLst/>
                <a:gdLst>
                  <a:gd name="T0" fmla="*/ 0 w 7"/>
                  <a:gd name="T1" fmla="*/ 0 h 8"/>
                  <a:gd name="T2" fmla="*/ 0 w 7"/>
                  <a:gd name="T3" fmla="*/ 0 h 8"/>
                  <a:gd name="T4" fmla="*/ 0 w 7"/>
                  <a:gd name="T5" fmla="*/ 0 h 8"/>
                  <a:gd name="T6" fmla="*/ 0 w 7"/>
                  <a:gd name="T7" fmla="*/ 0 h 8"/>
                  <a:gd name="T8" fmla="*/ 0 60000 65536"/>
                  <a:gd name="T9" fmla="*/ 0 60000 65536"/>
                  <a:gd name="T10" fmla="*/ 0 60000 65536"/>
                  <a:gd name="T11" fmla="*/ 0 60000 65536"/>
                  <a:gd name="T12" fmla="*/ 0 w 7"/>
                  <a:gd name="T13" fmla="*/ 0 h 8"/>
                  <a:gd name="T14" fmla="*/ 7 w 7"/>
                  <a:gd name="T15" fmla="*/ 8 h 8"/>
                </a:gdLst>
                <a:ahLst/>
                <a:cxnLst>
                  <a:cxn ang="T8">
                    <a:pos x="T0" y="T1"/>
                  </a:cxn>
                  <a:cxn ang="T9">
                    <a:pos x="T2" y="T3"/>
                  </a:cxn>
                  <a:cxn ang="T10">
                    <a:pos x="T4" y="T5"/>
                  </a:cxn>
                  <a:cxn ang="T11">
                    <a:pos x="T6" y="T7"/>
                  </a:cxn>
                </a:cxnLst>
                <a:rect l="T12" t="T13" r="T14" b="T15"/>
                <a:pathLst>
                  <a:path w="7" h="8">
                    <a:moveTo>
                      <a:pt x="7" y="0"/>
                    </a:moveTo>
                    <a:lnTo>
                      <a:pt x="5" y="5"/>
                    </a:lnTo>
                    <a:lnTo>
                      <a:pt x="0" y="8"/>
                    </a:lnTo>
                    <a:lnTo>
                      <a:pt x="7" y="0"/>
                    </a:lnTo>
                    <a:close/>
                  </a:path>
                </a:pathLst>
              </a:custGeom>
              <a:solidFill>
                <a:srgbClr val="000000"/>
              </a:solidFill>
              <a:ln w="9525">
                <a:noFill/>
                <a:round/>
                <a:headEnd/>
                <a:tailEnd/>
              </a:ln>
            </p:spPr>
            <p:txBody>
              <a:bodyPr/>
              <a:lstStyle/>
              <a:p>
                <a:endParaRPr lang="en-US"/>
              </a:p>
            </p:txBody>
          </p:sp>
          <p:sp>
            <p:nvSpPr>
              <p:cNvPr id="208326" name="Freeform 487"/>
              <p:cNvSpPr>
                <a:spLocks/>
              </p:cNvSpPr>
              <p:nvPr/>
            </p:nvSpPr>
            <p:spPr bwMode="auto">
              <a:xfrm>
                <a:off x="2550" y="1832"/>
                <a:ext cx="9" cy="9"/>
              </a:xfrm>
              <a:custGeom>
                <a:avLst/>
                <a:gdLst>
                  <a:gd name="T0" fmla="*/ 0 w 36"/>
                  <a:gd name="T1" fmla="*/ 0 h 34"/>
                  <a:gd name="T2" fmla="*/ 0 w 36"/>
                  <a:gd name="T3" fmla="*/ 0 h 34"/>
                  <a:gd name="T4" fmla="*/ 0 w 36"/>
                  <a:gd name="T5" fmla="*/ 0 h 34"/>
                  <a:gd name="T6" fmla="*/ 0 w 36"/>
                  <a:gd name="T7" fmla="*/ 0 h 34"/>
                  <a:gd name="T8" fmla="*/ 0 w 36"/>
                  <a:gd name="T9" fmla="*/ 0 h 34"/>
                  <a:gd name="T10" fmla="*/ 0 w 36"/>
                  <a:gd name="T11" fmla="*/ 0 h 34"/>
                  <a:gd name="T12" fmla="*/ 0 60000 65536"/>
                  <a:gd name="T13" fmla="*/ 0 60000 65536"/>
                  <a:gd name="T14" fmla="*/ 0 60000 65536"/>
                  <a:gd name="T15" fmla="*/ 0 60000 65536"/>
                  <a:gd name="T16" fmla="*/ 0 60000 65536"/>
                  <a:gd name="T17" fmla="*/ 0 60000 65536"/>
                  <a:gd name="T18" fmla="*/ 0 w 36"/>
                  <a:gd name="T19" fmla="*/ 0 h 34"/>
                  <a:gd name="T20" fmla="*/ 36 w 3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6" h="34">
                    <a:moveTo>
                      <a:pt x="11" y="0"/>
                    </a:moveTo>
                    <a:lnTo>
                      <a:pt x="7" y="3"/>
                    </a:lnTo>
                    <a:lnTo>
                      <a:pt x="0" y="19"/>
                    </a:lnTo>
                    <a:lnTo>
                      <a:pt x="28" y="34"/>
                    </a:lnTo>
                    <a:lnTo>
                      <a:pt x="36" y="18"/>
                    </a:lnTo>
                    <a:lnTo>
                      <a:pt x="11" y="0"/>
                    </a:lnTo>
                    <a:close/>
                  </a:path>
                </a:pathLst>
              </a:custGeom>
              <a:solidFill>
                <a:srgbClr val="000000"/>
              </a:solidFill>
              <a:ln w="9525">
                <a:noFill/>
                <a:round/>
                <a:headEnd/>
                <a:tailEnd/>
              </a:ln>
            </p:spPr>
            <p:txBody>
              <a:bodyPr/>
              <a:lstStyle/>
              <a:p>
                <a:endParaRPr lang="en-US"/>
              </a:p>
            </p:txBody>
          </p:sp>
          <p:sp>
            <p:nvSpPr>
              <p:cNvPr id="208327" name="Freeform 488"/>
              <p:cNvSpPr>
                <a:spLocks/>
              </p:cNvSpPr>
              <p:nvPr/>
            </p:nvSpPr>
            <p:spPr bwMode="auto">
              <a:xfrm>
                <a:off x="2552" y="1832"/>
                <a:ext cx="1" cy="1"/>
              </a:xfrm>
              <a:custGeom>
                <a:avLst/>
                <a:gdLst>
                  <a:gd name="T0" fmla="*/ 0 w 4"/>
                  <a:gd name="T1" fmla="*/ 0 h 3"/>
                  <a:gd name="T2" fmla="*/ 0 w 4"/>
                  <a:gd name="T3" fmla="*/ 0 h 3"/>
                  <a:gd name="T4" fmla="*/ 0 w 4"/>
                  <a:gd name="T5" fmla="*/ 0 h 3"/>
                  <a:gd name="T6" fmla="*/ 0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0" y="3"/>
                    </a:moveTo>
                    <a:lnTo>
                      <a:pt x="1" y="1"/>
                    </a:lnTo>
                    <a:lnTo>
                      <a:pt x="4" y="0"/>
                    </a:lnTo>
                    <a:lnTo>
                      <a:pt x="0" y="3"/>
                    </a:lnTo>
                    <a:close/>
                  </a:path>
                </a:pathLst>
              </a:custGeom>
              <a:solidFill>
                <a:srgbClr val="000000"/>
              </a:solidFill>
              <a:ln w="9525">
                <a:noFill/>
                <a:round/>
                <a:headEnd/>
                <a:tailEnd/>
              </a:ln>
            </p:spPr>
            <p:txBody>
              <a:bodyPr/>
              <a:lstStyle/>
              <a:p>
                <a:endParaRPr lang="en-US"/>
              </a:p>
            </p:txBody>
          </p:sp>
          <p:sp>
            <p:nvSpPr>
              <p:cNvPr id="208328" name="Freeform 489"/>
              <p:cNvSpPr>
                <a:spLocks/>
              </p:cNvSpPr>
              <p:nvPr/>
            </p:nvSpPr>
            <p:spPr bwMode="auto">
              <a:xfrm>
                <a:off x="2553" y="1831"/>
                <a:ext cx="7" cy="7"/>
              </a:xfrm>
              <a:custGeom>
                <a:avLst/>
                <a:gdLst>
                  <a:gd name="T0" fmla="*/ 0 w 27"/>
                  <a:gd name="T1" fmla="*/ 0 h 27"/>
                  <a:gd name="T2" fmla="*/ 0 w 27"/>
                  <a:gd name="T3" fmla="*/ 0 h 27"/>
                  <a:gd name="T4" fmla="*/ 0 w 27"/>
                  <a:gd name="T5" fmla="*/ 0 h 27"/>
                  <a:gd name="T6" fmla="*/ 0 w 27"/>
                  <a:gd name="T7" fmla="*/ 0 h 27"/>
                  <a:gd name="T8" fmla="*/ 0 w 27"/>
                  <a:gd name="T9" fmla="*/ 0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4" y="0"/>
                    </a:moveTo>
                    <a:lnTo>
                      <a:pt x="27" y="23"/>
                    </a:lnTo>
                    <a:lnTo>
                      <a:pt x="22" y="27"/>
                    </a:lnTo>
                    <a:lnTo>
                      <a:pt x="0" y="5"/>
                    </a:lnTo>
                    <a:lnTo>
                      <a:pt x="4" y="0"/>
                    </a:lnTo>
                    <a:close/>
                  </a:path>
                </a:pathLst>
              </a:custGeom>
              <a:solidFill>
                <a:srgbClr val="000000"/>
              </a:solidFill>
              <a:ln w="9525">
                <a:noFill/>
                <a:round/>
                <a:headEnd/>
                <a:tailEnd/>
              </a:ln>
            </p:spPr>
            <p:txBody>
              <a:bodyPr/>
              <a:lstStyle/>
              <a:p>
                <a:endParaRPr lang="en-US"/>
              </a:p>
            </p:txBody>
          </p:sp>
          <p:sp>
            <p:nvSpPr>
              <p:cNvPr id="208329" name="Freeform 490"/>
              <p:cNvSpPr>
                <a:spLocks/>
              </p:cNvSpPr>
              <p:nvPr/>
            </p:nvSpPr>
            <p:spPr bwMode="auto">
              <a:xfrm>
                <a:off x="2574" y="1816"/>
                <a:ext cx="6" cy="7"/>
              </a:xfrm>
              <a:custGeom>
                <a:avLst/>
                <a:gdLst>
                  <a:gd name="T0" fmla="*/ 0 w 25"/>
                  <a:gd name="T1" fmla="*/ 0 h 29"/>
                  <a:gd name="T2" fmla="*/ 0 w 25"/>
                  <a:gd name="T3" fmla="*/ 0 h 29"/>
                  <a:gd name="T4" fmla="*/ 0 w 25"/>
                  <a:gd name="T5" fmla="*/ 0 h 29"/>
                  <a:gd name="T6" fmla="*/ 0 w 25"/>
                  <a:gd name="T7" fmla="*/ 0 h 29"/>
                  <a:gd name="T8" fmla="*/ 0 w 25"/>
                  <a:gd name="T9" fmla="*/ 0 h 29"/>
                  <a:gd name="T10" fmla="*/ 0 w 25"/>
                  <a:gd name="T11" fmla="*/ 0 h 29"/>
                  <a:gd name="T12" fmla="*/ 0 60000 65536"/>
                  <a:gd name="T13" fmla="*/ 0 60000 65536"/>
                  <a:gd name="T14" fmla="*/ 0 60000 65536"/>
                  <a:gd name="T15" fmla="*/ 0 60000 65536"/>
                  <a:gd name="T16" fmla="*/ 0 60000 65536"/>
                  <a:gd name="T17" fmla="*/ 0 60000 65536"/>
                  <a:gd name="T18" fmla="*/ 0 w 25"/>
                  <a:gd name="T19" fmla="*/ 0 h 29"/>
                  <a:gd name="T20" fmla="*/ 25 w 25"/>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25" h="29">
                    <a:moveTo>
                      <a:pt x="6" y="0"/>
                    </a:moveTo>
                    <a:lnTo>
                      <a:pt x="2" y="3"/>
                    </a:lnTo>
                    <a:lnTo>
                      <a:pt x="0" y="5"/>
                    </a:lnTo>
                    <a:lnTo>
                      <a:pt x="22" y="29"/>
                    </a:lnTo>
                    <a:lnTo>
                      <a:pt x="25" y="25"/>
                    </a:lnTo>
                    <a:lnTo>
                      <a:pt x="6" y="0"/>
                    </a:lnTo>
                    <a:close/>
                  </a:path>
                </a:pathLst>
              </a:custGeom>
              <a:solidFill>
                <a:srgbClr val="000000"/>
              </a:solidFill>
              <a:ln w="9525">
                <a:noFill/>
                <a:round/>
                <a:headEnd/>
                <a:tailEnd/>
              </a:ln>
            </p:spPr>
            <p:txBody>
              <a:bodyPr/>
              <a:lstStyle/>
              <a:p>
                <a:endParaRPr lang="en-US"/>
              </a:p>
            </p:txBody>
          </p:sp>
          <p:sp>
            <p:nvSpPr>
              <p:cNvPr id="208330" name="Freeform 491"/>
              <p:cNvSpPr>
                <a:spLocks/>
              </p:cNvSpPr>
              <p:nvPr/>
            </p:nvSpPr>
            <p:spPr bwMode="auto">
              <a:xfrm>
                <a:off x="2575" y="1816"/>
                <a:ext cx="1" cy="1"/>
              </a:xfrm>
              <a:custGeom>
                <a:avLst/>
                <a:gdLst>
                  <a:gd name="T0" fmla="*/ 0 w 4"/>
                  <a:gd name="T1" fmla="*/ 0 h 3"/>
                  <a:gd name="T2" fmla="*/ 0 w 4"/>
                  <a:gd name="T3" fmla="*/ 0 h 3"/>
                  <a:gd name="T4" fmla="*/ 0 w 4"/>
                  <a:gd name="T5" fmla="*/ 0 h 3"/>
                  <a:gd name="T6" fmla="*/ 0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0" y="3"/>
                    </a:moveTo>
                    <a:lnTo>
                      <a:pt x="2" y="1"/>
                    </a:lnTo>
                    <a:lnTo>
                      <a:pt x="4" y="0"/>
                    </a:lnTo>
                    <a:lnTo>
                      <a:pt x="0" y="3"/>
                    </a:lnTo>
                    <a:close/>
                  </a:path>
                </a:pathLst>
              </a:custGeom>
              <a:solidFill>
                <a:srgbClr val="000000"/>
              </a:solidFill>
              <a:ln w="9525">
                <a:noFill/>
                <a:round/>
                <a:headEnd/>
                <a:tailEnd/>
              </a:ln>
            </p:spPr>
            <p:txBody>
              <a:bodyPr/>
              <a:lstStyle/>
              <a:p>
                <a:endParaRPr lang="en-US"/>
              </a:p>
            </p:txBody>
          </p:sp>
          <p:sp>
            <p:nvSpPr>
              <p:cNvPr id="208331" name="Freeform 492"/>
              <p:cNvSpPr>
                <a:spLocks/>
              </p:cNvSpPr>
              <p:nvPr/>
            </p:nvSpPr>
            <p:spPr bwMode="auto">
              <a:xfrm>
                <a:off x="2576" y="1813"/>
                <a:ext cx="8" cy="10"/>
              </a:xfrm>
              <a:custGeom>
                <a:avLst/>
                <a:gdLst>
                  <a:gd name="T0" fmla="*/ 0 w 35"/>
                  <a:gd name="T1" fmla="*/ 0 h 37"/>
                  <a:gd name="T2" fmla="*/ 0 w 35"/>
                  <a:gd name="T3" fmla="*/ 0 h 37"/>
                  <a:gd name="T4" fmla="*/ 0 w 35"/>
                  <a:gd name="T5" fmla="*/ 0 h 37"/>
                  <a:gd name="T6" fmla="*/ 0 w 35"/>
                  <a:gd name="T7" fmla="*/ 0 h 37"/>
                  <a:gd name="T8" fmla="*/ 0 w 35"/>
                  <a:gd name="T9" fmla="*/ 0 h 37"/>
                  <a:gd name="T10" fmla="*/ 0 w 35"/>
                  <a:gd name="T11" fmla="*/ 0 h 37"/>
                  <a:gd name="T12" fmla="*/ 0 60000 65536"/>
                  <a:gd name="T13" fmla="*/ 0 60000 65536"/>
                  <a:gd name="T14" fmla="*/ 0 60000 65536"/>
                  <a:gd name="T15" fmla="*/ 0 60000 65536"/>
                  <a:gd name="T16" fmla="*/ 0 60000 65536"/>
                  <a:gd name="T17" fmla="*/ 0 60000 65536"/>
                  <a:gd name="T18" fmla="*/ 0 w 35"/>
                  <a:gd name="T19" fmla="*/ 0 h 37"/>
                  <a:gd name="T20" fmla="*/ 35 w 35"/>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35" h="37">
                    <a:moveTo>
                      <a:pt x="35" y="25"/>
                    </a:moveTo>
                    <a:lnTo>
                      <a:pt x="16" y="0"/>
                    </a:lnTo>
                    <a:lnTo>
                      <a:pt x="0" y="8"/>
                    </a:lnTo>
                    <a:lnTo>
                      <a:pt x="15" y="37"/>
                    </a:lnTo>
                    <a:lnTo>
                      <a:pt x="31" y="28"/>
                    </a:lnTo>
                    <a:lnTo>
                      <a:pt x="35" y="25"/>
                    </a:lnTo>
                    <a:close/>
                  </a:path>
                </a:pathLst>
              </a:custGeom>
              <a:solidFill>
                <a:srgbClr val="000000"/>
              </a:solidFill>
              <a:ln w="9525">
                <a:noFill/>
                <a:round/>
                <a:headEnd/>
                <a:tailEnd/>
              </a:ln>
            </p:spPr>
            <p:txBody>
              <a:bodyPr/>
              <a:lstStyle/>
              <a:p>
                <a:endParaRPr lang="en-US"/>
              </a:p>
            </p:txBody>
          </p:sp>
          <p:sp>
            <p:nvSpPr>
              <p:cNvPr id="208332" name="Freeform 493"/>
              <p:cNvSpPr>
                <a:spLocks/>
              </p:cNvSpPr>
              <p:nvPr/>
            </p:nvSpPr>
            <p:spPr bwMode="auto">
              <a:xfrm>
                <a:off x="2583" y="1820"/>
                <a:ext cx="1" cy="1"/>
              </a:xfrm>
              <a:custGeom>
                <a:avLst/>
                <a:gdLst>
                  <a:gd name="T0" fmla="*/ 0 w 4"/>
                  <a:gd name="T1" fmla="*/ 0 h 3"/>
                  <a:gd name="T2" fmla="*/ 0 w 4"/>
                  <a:gd name="T3" fmla="*/ 0 h 3"/>
                  <a:gd name="T4" fmla="*/ 0 w 4"/>
                  <a:gd name="T5" fmla="*/ 0 h 3"/>
                  <a:gd name="T6" fmla="*/ 0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4" y="0"/>
                    </a:moveTo>
                    <a:lnTo>
                      <a:pt x="2" y="2"/>
                    </a:lnTo>
                    <a:lnTo>
                      <a:pt x="0" y="3"/>
                    </a:lnTo>
                    <a:lnTo>
                      <a:pt x="4" y="0"/>
                    </a:lnTo>
                    <a:close/>
                  </a:path>
                </a:pathLst>
              </a:custGeom>
              <a:solidFill>
                <a:srgbClr val="000000"/>
              </a:solidFill>
              <a:ln w="9525">
                <a:noFill/>
                <a:round/>
                <a:headEnd/>
                <a:tailEnd/>
              </a:ln>
            </p:spPr>
            <p:txBody>
              <a:bodyPr/>
              <a:lstStyle/>
              <a:p>
                <a:endParaRPr lang="en-US"/>
              </a:p>
            </p:txBody>
          </p:sp>
          <p:sp>
            <p:nvSpPr>
              <p:cNvPr id="208333" name="Freeform 494"/>
              <p:cNvSpPr>
                <a:spLocks/>
              </p:cNvSpPr>
              <p:nvPr/>
            </p:nvSpPr>
            <p:spPr bwMode="auto">
              <a:xfrm>
                <a:off x="2579" y="1812"/>
                <a:ext cx="7" cy="8"/>
              </a:xfrm>
              <a:custGeom>
                <a:avLst/>
                <a:gdLst>
                  <a:gd name="T0" fmla="*/ 0 w 31"/>
                  <a:gd name="T1" fmla="*/ 0 h 33"/>
                  <a:gd name="T2" fmla="*/ 0 w 31"/>
                  <a:gd name="T3" fmla="*/ 0 h 33"/>
                  <a:gd name="T4" fmla="*/ 0 w 31"/>
                  <a:gd name="T5" fmla="*/ 0 h 33"/>
                  <a:gd name="T6" fmla="*/ 0 w 31"/>
                  <a:gd name="T7" fmla="*/ 0 h 33"/>
                  <a:gd name="T8" fmla="*/ 0 w 31"/>
                  <a:gd name="T9" fmla="*/ 0 h 33"/>
                  <a:gd name="T10" fmla="*/ 0 w 31"/>
                  <a:gd name="T11" fmla="*/ 0 h 33"/>
                  <a:gd name="T12" fmla="*/ 0 60000 65536"/>
                  <a:gd name="T13" fmla="*/ 0 60000 65536"/>
                  <a:gd name="T14" fmla="*/ 0 60000 65536"/>
                  <a:gd name="T15" fmla="*/ 0 60000 65536"/>
                  <a:gd name="T16" fmla="*/ 0 60000 65536"/>
                  <a:gd name="T17" fmla="*/ 0 60000 65536"/>
                  <a:gd name="T18" fmla="*/ 0 w 31"/>
                  <a:gd name="T19" fmla="*/ 0 h 33"/>
                  <a:gd name="T20" fmla="*/ 31 w 31"/>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1" h="33">
                    <a:moveTo>
                      <a:pt x="13" y="0"/>
                    </a:moveTo>
                    <a:lnTo>
                      <a:pt x="9" y="3"/>
                    </a:lnTo>
                    <a:lnTo>
                      <a:pt x="0" y="10"/>
                    </a:lnTo>
                    <a:lnTo>
                      <a:pt x="23" y="33"/>
                    </a:lnTo>
                    <a:lnTo>
                      <a:pt x="31" y="25"/>
                    </a:lnTo>
                    <a:lnTo>
                      <a:pt x="13" y="0"/>
                    </a:lnTo>
                    <a:close/>
                  </a:path>
                </a:pathLst>
              </a:custGeom>
              <a:solidFill>
                <a:srgbClr val="000000"/>
              </a:solidFill>
              <a:ln w="9525">
                <a:noFill/>
                <a:round/>
                <a:headEnd/>
                <a:tailEnd/>
              </a:ln>
            </p:spPr>
            <p:txBody>
              <a:bodyPr/>
              <a:lstStyle/>
              <a:p>
                <a:endParaRPr lang="en-US"/>
              </a:p>
            </p:txBody>
          </p:sp>
          <p:sp>
            <p:nvSpPr>
              <p:cNvPr id="208334" name="Freeform 495"/>
              <p:cNvSpPr>
                <a:spLocks/>
              </p:cNvSpPr>
              <p:nvPr/>
            </p:nvSpPr>
            <p:spPr bwMode="auto">
              <a:xfrm>
                <a:off x="2581" y="1812"/>
                <a:ext cx="1" cy="1"/>
              </a:xfrm>
              <a:custGeom>
                <a:avLst/>
                <a:gdLst>
                  <a:gd name="T0" fmla="*/ 0 w 4"/>
                  <a:gd name="T1" fmla="*/ 0 h 3"/>
                  <a:gd name="T2" fmla="*/ 0 w 4"/>
                  <a:gd name="T3" fmla="*/ 0 h 3"/>
                  <a:gd name="T4" fmla="*/ 0 w 4"/>
                  <a:gd name="T5" fmla="*/ 0 h 3"/>
                  <a:gd name="T6" fmla="*/ 0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0" y="3"/>
                    </a:moveTo>
                    <a:lnTo>
                      <a:pt x="1" y="1"/>
                    </a:lnTo>
                    <a:lnTo>
                      <a:pt x="4" y="0"/>
                    </a:lnTo>
                    <a:lnTo>
                      <a:pt x="0" y="3"/>
                    </a:lnTo>
                    <a:close/>
                  </a:path>
                </a:pathLst>
              </a:custGeom>
              <a:solidFill>
                <a:srgbClr val="000000"/>
              </a:solidFill>
              <a:ln w="9525">
                <a:noFill/>
                <a:round/>
                <a:headEnd/>
                <a:tailEnd/>
              </a:ln>
            </p:spPr>
            <p:txBody>
              <a:bodyPr/>
              <a:lstStyle/>
              <a:p>
                <a:endParaRPr lang="en-US"/>
              </a:p>
            </p:txBody>
          </p:sp>
          <p:sp>
            <p:nvSpPr>
              <p:cNvPr id="208335" name="Freeform 496"/>
              <p:cNvSpPr>
                <a:spLocks/>
              </p:cNvSpPr>
              <p:nvPr/>
            </p:nvSpPr>
            <p:spPr bwMode="auto">
              <a:xfrm>
                <a:off x="2582" y="1809"/>
                <a:ext cx="8" cy="10"/>
              </a:xfrm>
              <a:custGeom>
                <a:avLst/>
                <a:gdLst>
                  <a:gd name="T0" fmla="*/ 0 w 34"/>
                  <a:gd name="T1" fmla="*/ 0 h 37"/>
                  <a:gd name="T2" fmla="*/ 0 w 34"/>
                  <a:gd name="T3" fmla="*/ 0 h 37"/>
                  <a:gd name="T4" fmla="*/ 0 w 34"/>
                  <a:gd name="T5" fmla="*/ 0 h 37"/>
                  <a:gd name="T6" fmla="*/ 0 w 34"/>
                  <a:gd name="T7" fmla="*/ 0 h 37"/>
                  <a:gd name="T8" fmla="*/ 0 w 34"/>
                  <a:gd name="T9" fmla="*/ 0 h 37"/>
                  <a:gd name="T10" fmla="*/ 0 w 34"/>
                  <a:gd name="T11" fmla="*/ 0 h 37"/>
                  <a:gd name="T12" fmla="*/ 0 60000 65536"/>
                  <a:gd name="T13" fmla="*/ 0 60000 65536"/>
                  <a:gd name="T14" fmla="*/ 0 60000 65536"/>
                  <a:gd name="T15" fmla="*/ 0 60000 65536"/>
                  <a:gd name="T16" fmla="*/ 0 60000 65536"/>
                  <a:gd name="T17" fmla="*/ 0 60000 65536"/>
                  <a:gd name="T18" fmla="*/ 0 w 34"/>
                  <a:gd name="T19" fmla="*/ 0 h 37"/>
                  <a:gd name="T20" fmla="*/ 34 w 34"/>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34" h="37">
                    <a:moveTo>
                      <a:pt x="34" y="25"/>
                    </a:moveTo>
                    <a:lnTo>
                      <a:pt x="16" y="0"/>
                    </a:lnTo>
                    <a:lnTo>
                      <a:pt x="0" y="8"/>
                    </a:lnTo>
                    <a:lnTo>
                      <a:pt x="14" y="37"/>
                    </a:lnTo>
                    <a:lnTo>
                      <a:pt x="29" y="28"/>
                    </a:lnTo>
                    <a:lnTo>
                      <a:pt x="34" y="25"/>
                    </a:lnTo>
                    <a:close/>
                  </a:path>
                </a:pathLst>
              </a:custGeom>
              <a:solidFill>
                <a:srgbClr val="000000"/>
              </a:solidFill>
              <a:ln w="9525">
                <a:noFill/>
                <a:round/>
                <a:headEnd/>
                <a:tailEnd/>
              </a:ln>
            </p:spPr>
            <p:txBody>
              <a:bodyPr/>
              <a:lstStyle/>
              <a:p>
                <a:endParaRPr lang="en-US"/>
              </a:p>
            </p:txBody>
          </p:sp>
          <p:sp>
            <p:nvSpPr>
              <p:cNvPr id="208336" name="Freeform 497"/>
              <p:cNvSpPr>
                <a:spLocks/>
              </p:cNvSpPr>
              <p:nvPr/>
            </p:nvSpPr>
            <p:spPr bwMode="auto">
              <a:xfrm>
                <a:off x="2589" y="1816"/>
                <a:ext cx="1" cy="1"/>
              </a:xfrm>
              <a:custGeom>
                <a:avLst/>
                <a:gdLst>
                  <a:gd name="T0" fmla="*/ 0 w 5"/>
                  <a:gd name="T1" fmla="*/ 0 h 3"/>
                  <a:gd name="T2" fmla="*/ 0 w 5"/>
                  <a:gd name="T3" fmla="*/ 0 h 3"/>
                  <a:gd name="T4" fmla="*/ 0 w 5"/>
                  <a:gd name="T5" fmla="*/ 0 h 3"/>
                  <a:gd name="T6" fmla="*/ 0 w 5"/>
                  <a:gd name="T7" fmla="*/ 0 h 3"/>
                  <a:gd name="T8" fmla="*/ 0 60000 65536"/>
                  <a:gd name="T9" fmla="*/ 0 60000 65536"/>
                  <a:gd name="T10" fmla="*/ 0 60000 65536"/>
                  <a:gd name="T11" fmla="*/ 0 60000 65536"/>
                  <a:gd name="T12" fmla="*/ 0 w 5"/>
                  <a:gd name="T13" fmla="*/ 0 h 3"/>
                  <a:gd name="T14" fmla="*/ 5 w 5"/>
                  <a:gd name="T15" fmla="*/ 3 h 3"/>
                </a:gdLst>
                <a:ahLst/>
                <a:cxnLst>
                  <a:cxn ang="T8">
                    <a:pos x="T0" y="T1"/>
                  </a:cxn>
                  <a:cxn ang="T9">
                    <a:pos x="T2" y="T3"/>
                  </a:cxn>
                  <a:cxn ang="T10">
                    <a:pos x="T4" y="T5"/>
                  </a:cxn>
                  <a:cxn ang="T11">
                    <a:pos x="T6" y="T7"/>
                  </a:cxn>
                </a:cxnLst>
                <a:rect l="T12" t="T13" r="T14" b="T15"/>
                <a:pathLst>
                  <a:path w="5" h="3">
                    <a:moveTo>
                      <a:pt x="5" y="0"/>
                    </a:moveTo>
                    <a:lnTo>
                      <a:pt x="4" y="2"/>
                    </a:lnTo>
                    <a:lnTo>
                      <a:pt x="0" y="3"/>
                    </a:lnTo>
                    <a:lnTo>
                      <a:pt x="5" y="0"/>
                    </a:lnTo>
                    <a:close/>
                  </a:path>
                </a:pathLst>
              </a:custGeom>
              <a:solidFill>
                <a:srgbClr val="000000"/>
              </a:solidFill>
              <a:ln w="9525">
                <a:noFill/>
                <a:round/>
                <a:headEnd/>
                <a:tailEnd/>
              </a:ln>
            </p:spPr>
            <p:txBody>
              <a:bodyPr/>
              <a:lstStyle/>
              <a:p>
                <a:endParaRPr lang="en-US"/>
              </a:p>
            </p:txBody>
          </p:sp>
          <p:sp>
            <p:nvSpPr>
              <p:cNvPr id="208337" name="Freeform 498"/>
              <p:cNvSpPr>
                <a:spLocks/>
              </p:cNvSpPr>
              <p:nvPr/>
            </p:nvSpPr>
            <p:spPr bwMode="auto">
              <a:xfrm>
                <a:off x="2585" y="1808"/>
                <a:ext cx="7" cy="8"/>
              </a:xfrm>
              <a:custGeom>
                <a:avLst/>
                <a:gdLst>
                  <a:gd name="T0" fmla="*/ 0 w 30"/>
                  <a:gd name="T1" fmla="*/ 0 h 30"/>
                  <a:gd name="T2" fmla="*/ 0 w 30"/>
                  <a:gd name="T3" fmla="*/ 0 h 30"/>
                  <a:gd name="T4" fmla="*/ 0 w 30"/>
                  <a:gd name="T5" fmla="*/ 0 h 30"/>
                  <a:gd name="T6" fmla="*/ 0 w 30"/>
                  <a:gd name="T7" fmla="*/ 0 h 30"/>
                  <a:gd name="T8" fmla="*/ 0 w 30"/>
                  <a:gd name="T9" fmla="*/ 0 h 30"/>
                  <a:gd name="T10" fmla="*/ 0 w 30"/>
                  <a:gd name="T11" fmla="*/ 0 h 30"/>
                  <a:gd name="T12" fmla="*/ 0 60000 65536"/>
                  <a:gd name="T13" fmla="*/ 0 60000 65536"/>
                  <a:gd name="T14" fmla="*/ 0 60000 65536"/>
                  <a:gd name="T15" fmla="*/ 0 60000 65536"/>
                  <a:gd name="T16" fmla="*/ 0 60000 65536"/>
                  <a:gd name="T17" fmla="*/ 0 60000 65536"/>
                  <a:gd name="T18" fmla="*/ 0 w 30"/>
                  <a:gd name="T19" fmla="*/ 0 h 30"/>
                  <a:gd name="T20" fmla="*/ 30 w 30"/>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30" h="30">
                    <a:moveTo>
                      <a:pt x="30" y="22"/>
                    </a:moveTo>
                    <a:lnTo>
                      <a:pt x="7" y="0"/>
                    </a:lnTo>
                    <a:lnTo>
                      <a:pt x="0" y="7"/>
                    </a:lnTo>
                    <a:lnTo>
                      <a:pt x="22" y="30"/>
                    </a:lnTo>
                    <a:lnTo>
                      <a:pt x="30" y="22"/>
                    </a:lnTo>
                    <a:close/>
                  </a:path>
                </a:pathLst>
              </a:custGeom>
              <a:solidFill>
                <a:srgbClr val="000000"/>
              </a:solidFill>
              <a:ln w="9525">
                <a:noFill/>
                <a:round/>
                <a:headEnd/>
                <a:tailEnd/>
              </a:ln>
            </p:spPr>
            <p:txBody>
              <a:bodyPr/>
              <a:lstStyle/>
              <a:p>
                <a:endParaRPr lang="en-US"/>
              </a:p>
            </p:txBody>
          </p:sp>
          <p:sp>
            <p:nvSpPr>
              <p:cNvPr id="208338" name="Rectangle 499"/>
              <p:cNvSpPr>
                <a:spLocks noChangeArrowheads="1"/>
              </p:cNvSpPr>
              <p:nvPr/>
            </p:nvSpPr>
            <p:spPr bwMode="auto">
              <a:xfrm>
                <a:off x="2587" y="1808"/>
                <a:ext cx="1" cy="1"/>
              </a:xfrm>
              <a:prstGeom prst="rect">
                <a:avLst/>
              </a:prstGeom>
              <a:solidFill>
                <a:srgbClr val="000000"/>
              </a:solidFill>
              <a:ln w="9525">
                <a:noFill/>
                <a:miter lim="800000"/>
                <a:headEnd/>
                <a:tailEnd/>
              </a:ln>
            </p:spPr>
            <p:txBody>
              <a:bodyPr/>
              <a:lstStyle/>
              <a:p>
                <a:endParaRPr lang="en-US">
                  <a:latin typeface="Times New Roman" pitchFamily="18" charset="0"/>
                  <a:cs typeface="Times New Roman" pitchFamily="18" charset="0"/>
                </a:endParaRPr>
              </a:p>
            </p:txBody>
          </p:sp>
          <p:sp>
            <p:nvSpPr>
              <p:cNvPr id="208339" name="Freeform 500"/>
              <p:cNvSpPr>
                <a:spLocks/>
              </p:cNvSpPr>
              <p:nvPr/>
            </p:nvSpPr>
            <p:spPr bwMode="auto">
              <a:xfrm>
                <a:off x="2587" y="1804"/>
                <a:ext cx="9" cy="10"/>
              </a:xfrm>
              <a:custGeom>
                <a:avLst/>
                <a:gdLst>
                  <a:gd name="T0" fmla="*/ 0 w 39"/>
                  <a:gd name="T1" fmla="*/ 0 h 38"/>
                  <a:gd name="T2" fmla="*/ 0 w 39"/>
                  <a:gd name="T3" fmla="*/ 0 h 38"/>
                  <a:gd name="T4" fmla="*/ 0 w 39"/>
                  <a:gd name="T5" fmla="*/ 0 h 38"/>
                  <a:gd name="T6" fmla="*/ 0 w 39"/>
                  <a:gd name="T7" fmla="*/ 0 h 38"/>
                  <a:gd name="T8" fmla="*/ 0 w 39"/>
                  <a:gd name="T9" fmla="*/ 0 h 38"/>
                  <a:gd name="T10" fmla="*/ 0 w 39"/>
                  <a:gd name="T11" fmla="*/ 0 h 38"/>
                  <a:gd name="T12" fmla="*/ 0 60000 65536"/>
                  <a:gd name="T13" fmla="*/ 0 60000 65536"/>
                  <a:gd name="T14" fmla="*/ 0 60000 65536"/>
                  <a:gd name="T15" fmla="*/ 0 60000 65536"/>
                  <a:gd name="T16" fmla="*/ 0 60000 65536"/>
                  <a:gd name="T17" fmla="*/ 0 60000 65536"/>
                  <a:gd name="T18" fmla="*/ 0 w 39"/>
                  <a:gd name="T19" fmla="*/ 0 h 38"/>
                  <a:gd name="T20" fmla="*/ 39 w 39"/>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39" h="38">
                    <a:moveTo>
                      <a:pt x="39" y="22"/>
                    </a:moveTo>
                    <a:lnTo>
                      <a:pt x="16" y="0"/>
                    </a:lnTo>
                    <a:lnTo>
                      <a:pt x="0" y="16"/>
                    </a:lnTo>
                    <a:lnTo>
                      <a:pt x="23" y="38"/>
                    </a:lnTo>
                    <a:lnTo>
                      <a:pt x="39" y="22"/>
                    </a:lnTo>
                    <a:close/>
                  </a:path>
                </a:pathLst>
              </a:custGeom>
              <a:solidFill>
                <a:srgbClr val="000000"/>
              </a:solidFill>
              <a:ln w="9525">
                <a:noFill/>
                <a:round/>
                <a:headEnd/>
                <a:tailEnd/>
              </a:ln>
            </p:spPr>
            <p:txBody>
              <a:bodyPr/>
              <a:lstStyle/>
              <a:p>
                <a:endParaRPr lang="en-US"/>
              </a:p>
            </p:txBody>
          </p:sp>
          <p:sp>
            <p:nvSpPr>
              <p:cNvPr id="208340" name="Rectangle 501"/>
              <p:cNvSpPr>
                <a:spLocks noChangeArrowheads="1"/>
              </p:cNvSpPr>
              <p:nvPr/>
            </p:nvSpPr>
            <p:spPr bwMode="auto">
              <a:xfrm>
                <a:off x="2591" y="1804"/>
                <a:ext cx="1" cy="1"/>
              </a:xfrm>
              <a:prstGeom prst="rect">
                <a:avLst/>
              </a:prstGeom>
              <a:solidFill>
                <a:srgbClr val="000000"/>
              </a:solidFill>
              <a:ln w="9525">
                <a:noFill/>
                <a:miter lim="800000"/>
                <a:headEnd/>
                <a:tailEnd/>
              </a:ln>
            </p:spPr>
            <p:txBody>
              <a:bodyPr/>
              <a:lstStyle/>
              <a:p>
                <a:endParaRPr lang="en-US">
                  <a:latin typeface="Times New Roman" pitchFamily="18" charset="0"/>
                  <a:cs typeface="Times New Roman" pitchFamily="18" charset="0"/>
                </a:endParaRPr>
              </a:p>
            </p:txBody>
          </p:sp>
          <p:sp>
            <p:nvSpPr>
              <p:cNvPr id="208341" name="Freeform 502"/>
              <p:cNvSpPr>
                <a:spLocks/>
              </p:cNvSpPr>
              <p:nvPr/>
            </p:nvSpPr>
            <p:spPr bwMode="auto">
              <a:xfrm>
                <a:off x="2591" y="1802"/>
                <a:ext cx="7" cy="8"/>
              </a:xfrm>
              <a:custGeom>
                <a:avLst/>
                <a:gdLst>
                  <a:gd name="T0" fmla="*/ 0 w 31"/>
                  <a:gd name="T1" fmla="*/ 0 h 31"/>
                  <a:gd name="T2" fmla="*/ 0 w 31"/>
                  <a:gd name="T3" fmla="*/ 0 h 31"/>
                  <a:gd name="T4" fmla="*/ 0 w 31"/>
                  <a:gd name="T5" fmla="*/ 0 h 31"/>
                  <a:gd name="T6" fmla="*/ 0 w 31"/>
                  <a:gd name="T7" fmla="*/ 0 h 31"/>
                  <a:gd name="T8" fmla="*/ 0 w 31"/>
                  <a:gd name="T9" fmla="*/ 0 h 31"/>
                  <a:gd name="T10" fmla="*/ 0 w 31"/>
                  <a:gd name="T11" fmla="*/ 0 h 31"/>
                  <a:gd name="T12" fmla="*/ 0 60000 65536"/>
                  <a:gd name="T13" fmla="*/ 0 60000 65536"/>
                  <a:gd name="T14" fmla="*/ 0 60000 65536"/>
                  <a:gd name="T15" fmla="*/ 0 60000 65536"/>
                  <a:gd name="T16" fmla="*/ 0 60000 65536"/>
                  <a:gd name="T17" fmla="*/ 0 60000 65536"/>
                  <a:gd name="T18" fmla="*/ 0 w 31"/>
                  <a:gd name="T19" fmla="*/ 0 h 31"/>
                  <a:gd name="T20" fmla="*/ 31 w 31"/>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1" h="31">
                    <a:moveTo>
                      <a:pt x="9" y="0"/>
                    </a:moveTo>
                    <a:lnTo>
                      <a:pt x="9" y="0"/>
                    </a:lnTo>
                    <a:lnTo>
                      <a:pt x="0" y="9"/>
                    </a:lnTo>
                    <a:lnTo>
                      <a:pt x="23" y="31"/>
                    </a:lnTo>
                    <a:lnTo>
                      <a:pt x="31" y="23"/>
                    </a:lnTo>
                    <a:lnTo>
                      <a:pt x="9" y="0"/>
                    </a:lnTo>
                    <a:close/>
                  </a:path>
                </a:pathLst>
              </a:custGeom>
              <a:solidFill>
                <a:srgbClr val="000000"/>
              </a:solidFill>
              <a:ln w="9525">
                <a:noFill/>
                <a:round/>
                <a:headEnd/>
                <a:tailEnd/>
              </a:ln>
            </p:spPr>
            <p:txBody>
              <a:bodyPr/>
              <a:lstStyle/>
              <a:p>
                <a:endParaRPr lang="en-US"/>
              </a:p>
            </p:txBody>
          </p:sp>
          <p:sp>
            <p:nvSpPr>
              <p:cNvPr id="208342" name="Freeform 503"/>
              <p:cNvSpPr>
                <a:spLocks/>
              </p:cNvSpPr>
              <p:nvPr/>
            </p:nvSpPr>
            <p:spPr bwMode="auto">
              <a:xfrm>
                <a:off x="2579" y="1802"/>
                <a:ext cx="14" cy="14"/>
              </a:xfrm>
              <a:custGeom>
                <a:avLst/>
                <a:gdLst>
                  <a:gd name="T0" fmla="*/ 0 w 57"/>
                  <a:gd name="T1" fmla="*/ 0 h 57"/>
                  <a:gd name="T2" fmla="*/ 0 w 57"/>
                  <a:gd name="T3" fmla="*/ 0 h 57"/>
                  <a:gd name="T4" fmla="*/ 0 w 57"/>
                  <a:gd name="T5" fmla="*/ 0 h 57"/>
                  <a:gd name="T6" fmla="*/ 0 w 57"/>
                  <a:gd name="T7" fmla="*/ 0 h 57"/>
                  <a:gd name="T8" fmla="*/ 0 60000 65536"/>
                  <a:gd name="T9" fmla="*/ 0 60000 65536"/>
                  <a:gd name="T10" fmla="*/ 0 60000 65536"/>
                  <a:gd name="T11" fmla="*/ 0 60000 65536"/>
                  <a:gd name="T12" fmla="*/ 0 w 57"/>
                  <a:gd name="T13" fmla="*/ 0 h 57"/>
                  <a:gd name="T14" fmla="*/ 57 w 57"/>
                  <a:gd name="T15" fmla="*/ 57 h 57"/>
                </a:gdLst>
                <a:ahLst/>
                <a:cxnLst>
                  <a:cxn ang="T8">
                    <a:pos x="T0" y="T1"/>
                  </a:cxn>
                  <a:cxn ang="T9">
                    <a:pos x="T2" y="T3"/>
                  </a:cxn>
                  <a:cxn ang="T10">
                    <a:pos x="T4" y="T5"/>
                  </a:cxn>
                  <a:cxn ang="T11">
                    <a:pos x="T6" y="T7"/>
                  </a:cxn>
                </a:cxnLst>
                <a:rect l="T12" t="T13" r="T14" b="T15"/>
                <a:pathLst>
                  <a:path w="57" h="57">
                    <a:moveTo>
                      <a:pt x="57" y="0"/>
                    </a:moveTo>
                    <a:lnTo>
                      <a:pt x="0" y="57"/>
                    </a:lnTo>
                    <a:lnTo>
                      <a:pt x="57" y="0"/>
                    </a:lnTo>
                    <a:close/>
                  </a:path>
                </a:pathLst>
              </a:custGeom>
              <a:solidFill>
                <a:srgbClr val="000000"/>
              </a:solidFill>
              <a:ln w="9525">
                <a:noFill/>
                <a:round/>
                <a:headEnd/>
                <a:tailEnd/>
              </a:ln>
            </p:spPr>
            <p:txBody>
              <a:bodyPr/>
              <a:lstStyle/>
              <a:p>
                <a:endParaRPr lang="en-US"/>
              </a:p>
            </p:txBody>
          </p:sp>
          <p:sp>
            <p:nvSpPr>
              <p:cNvPr id="208343" name="Freeform 504"/>
              <p:cNvSpPr>
                <a:spLocks/>
              </p:cNvSpPr>
              <p:nvPr/>
            </p:nvSpPr>
            <p:spPr bwMode="auto">
              <a:xfrm>
                <a:off x="2593" y="1802"/>
                <a:ext cx="6" cy="6"/>
              </a:xfrm>
              <a:custGeom>
                <a:avLst/>
                <a:gdLst>
                  <a:gd name="T0" fmla="*/ 0 w 25"/>
                  <a:gd name="T1" fmla="*/ 0 h 24"/>
                  <a:gd name="T2" fmla="*/ 0 w 25"/>
                  <a:gd name="T3" fmla="*/ 0 h 24"/>
                  <a:gd name="T4" fmla="*/ 0 w 25"/>
                  <a:gd name="T5" fmla="*/ 0 h 24"/>
                  <a:gd name="T6" fmla="*/ 0 w 25"/>
                  <a:gd name="T7" fmla="*/ 0 h 24"/>
                  <a:gd name="T8" fmla="*/ 0 w 25"/>
                  <a:gd name="T9" fmla="*/ 0 h 24"/>
                  <a:gd name="T10" fmla="*/ 0 60000 65536"/>
                  <a:gd name="T11" fmla="*/ 0 60000 65536"/>
                  <a:gd name="T12" fmla="*/ 0 60000 65536"/>
                  <a:gd name="T13" fmla="*/ 0 60000 65536"/>
                  <a:gd name="T14" fmla="*/ 0 60000 65536"/>
                  <a:gd name="T15" fmla="*/ 0 w 25"/>
                  <a:gd name="T16" fmla="*/ 0 h 24"/>
                  <a:gd name="T17" fmla="*/ 25 w 25"/>
                  <a:gd name="T18" fmla="*/ 24 h 24"/>
                </a:gdLst>
                <a:ahLst/>
                <a:cxnLst>
                  <a:cxn ang="T10">
                    <a:pos x="T0" y="T1"/>
                  </a:cxn>
                  <a:cxn ang="T11">
                    <a:pos x="T2" y="T3"/>
                  </a:cxn>
                  <a:cxn ang="T12">
                    <a:pos x="T4" y="T5"/>
                  </a:cxn>
                  <a:cxn ang="T13">
                    <a:pos x="T6" y="T7"/>
                  </a:cxn>
                  <a:cxn ang="T14">
                    <a:pos x="T8" y="T9"/>
                  </a:cxn>
                </a:cxnLst>
                <a:rect l="T15" t="T16" r="T17" b="T18"/>
                <a:pathLst>
                  <a:path w="25" h="24">
                    <a:moveTo>
                      <a:pt x="2" y="0"/>
                    </a:moveTo>
                    <a:lnTo>
                      <a:pt x="25" y="22"/>
                    </a:lnTo>
                    <a:lnTo>
                      <a:pt x="22" y="24"/>
                    </a:lnTo>
                    <a:lnTo>
                      <a:pt x="0" y="1"/>
                    </a:lnTo>
                    <a:lnTo>
                      <a:pt x="2" y="0"/>
                    </a:lnTo>
                    <a:close/>
                  </a:path>
                </a:pathLst>
              </a:custGeom>
              <a:solidFill>
                <a:srgbClr val="000000"/>
              </a:solidFill>
              <a:ln w="9525">
                <a:noFill/>
                <a:round/>
                <a:headEnd/>
                <a:tailEnd/>
              </a:ln>
            </p:spPr>
            <p:txBody>
              <a:bodyPr/>
              <a:lstStyle/>
              <a:p>
                <a:endParaRPr lang="en-US"/>
              </a:p>
            </p:txBody>
          </p:sp>
          <p:sp>
            <p:nvSpPr>
              <p:cNvPr id="208344" name="Freeform 505"/>
              <p:cNvSpPr>
                <a:spLocks/>
              </p:cNvSpPr>
              <p:nvPr/>
            </p:nvSpPr>
            <p:spPr bwMode="auto">
              <a:xfrm>
                <a:off x="2615" y="1785"/>
                <a:ext cx="8" cy="9"/>
              </a:xfrm>
              <a:custGeom>
                <a:avLst/>
                <a:gdLst>
                  <a:gd name="T0" fmla="*/ 0 w 34"/>
                  <a:gd name="T1" fmla="*/ 0 h 34"/>
                  <a:gd name="T2" fmla="*/ 0 w 34"/>
                  <a:gd name="T3" fmla="*/ 0 h 34"/>
                  <a:gd name="T4" fmla="*/ 0 w 34"/>
                  <a:gd name="T5" fmla="*/ 0 h 34"/>
                  <a:gd name="T6" fmla="*/ 0 w 34"/>
                  <a:gd name="T7" fmla="*/ 0 h 34"/>
                  <a:gd name="T8" fmla="*/ 0 w 34"/>
                  <a:gd name="T9" fmla="*/ 0 h 34"/>
                  <a:gd name="T10" fmla="*/ 0 w 34"/>
                  <a:gd name="T11" fmla="*/ 0 h 34"/>
                  <a:gd name="T12" fmla="*/ 0 60000 65536"/>
                  <a:gd name="T13" fmla="*/ 0 60000 65536"/>
                  <a:gd name="T14" fmla="*/ 0 60000 65536"/>
                  <a:gd name="T15" fmla="*/ 0 60000 65536"/>
                  <a:gd name="T16" fmla="*/ 0 60000 65536"/>
                  <a:gd name="T17" fmla="*/ 0 60000 65536"/>
                  <a:gd name="T18" fmla="*/ 0 w 34"/>
                  <a:gd name="T19" fmla="*/ 0 h 34"/>
                  <a:gd name="T20" fmla="*/ 34 w 34"/>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4" h="34">
                    <a:moveTo>
                      <a:pt x="34" y="20"/>
                    </a:moveTo>
                    <a:lnTo>
                      <a:pt x="13" y="0"/>
                    </a:lnTo>
                    <a:lnTo>
                      <a:pt x="0" y="6"/>
                    </a:lnTo>
                    <a:lnTo>
                      <a:pt x="15" y="34"/>
                    </a:lnTo>
                    <a:lnTo>
                      <a:pt x="26" y="28"/>
                    </a:lnTo>
                    <a:lnTo>
                      <a:pt x="34" y="20"/>
                    </a:lnTo>
                    <a:close/>
                  </a:path>
                </a:pathLst>
              </a:custGeom>
              <a:solidFill>
                <a:srgbClr val="000000"/>
              </a:solidFill>
              <a:ln w="9525">
                <a:noFill/>
                <a:round/>
                <a:headEnd/>
                <a:tailEnd/>
              </a:ln>
            </p:spPr>
            <p:txBody>
              <a:bodyPr/>
              <a:lstStyle/>
              <a:p>
                <a:endParaRPr lang="en-US"/>
              </a:p>
            </p:txBody>
          </p:sp>
          <p:sp>
            <p:nvSpPr>
              <p:cNvPr id="208345" name="Freeform 506"/>
              <p:cNvSpPr>
                <a:spLocks/>
              </p:cNvSpPr>
              <p:nvPr/>
            </p:nvSpPr>
            <p:spPr bwMode="auto">
              <a:xfrm>
                <a:off x="2621" y="1791"/>
                <a:ext cx="2" cy="1"/>
              </a:xfrm>
              <a:custGeom>
                <a:avLst/>
                <a:gdLst>
                  <a:gd name="T0" fmla="*/ 0 w 8"/>
                  <a:gd name="T1" fmla="*/ 0 h 8"/>
                  <a:gd name="T2" fmla="*/ 0 w 8"/>
                  <a:gd name="T3" fmla="*/ 0 h 8"/>
                  <a:gd name="T4" fmla="*/ 0 w 8"/>
                  <a:gd name="T5" fmla="*/ 0 h 8"/>
                  <a:gd name="T6" fmla="*/ 0 w 8"/>
                  <a:gd name="T7" fmla="*/ 0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8" y="0"/>
                    </a:moveTo>
                    <a:lnTo>
                      <a:pt x="5" y="5"/>
                    </a:lnTo>
                    <a:lnTo>
                      <a:pt x="0" y="8"/>
                    </a:lnTo>
                    <a:lnTo>
                      <a:pt x="8" y="0"/>
                    </a:lnTo>
                    <a:close/>
                  </a:path>
                </a:pathLst>
              </a:custGeom>
              <a:solidFill>
                <a:srgbClr val="000000"/>
              </a:solidFill>
              <a:ln w="9525">
                <a:noFill/>
                <a:round/>
                <a:headEnd/>
                <a:tailEnd/>
              </a:ln>
            </p:spPr>
            <p:txBody>
              <a:bodyPr/>
              <a:lstStyle/>
              <a:p>
                <a:endParaRPr lang="en-US"/>
              </a:p>
            </p:txBody>
          </p:sp>
          <p:sp>
            <p:nvSpPr>
              <p:cNvPr id="208346" name="Freeform 507"/>
              <p:cNvSpPr>
                <a:spLocks/>
              </p:cNvSpPr>
              <p:nvPr/>
            </p:nvSpPr>
            <p:spPr bwMode="auto">
              <a:xfrm>
                <a:off x="2616" y="1782"/>
                <a:ext cx="9" cy="9"/>
              </a:xfrm>
              <a:custGeom>
                <a:avLst/>
                <a:gdLst>
                  <a:gd name="T0" fmla="*/ 0 w 37"/>
                  <a:gd name="T1" fmla="*/ 0 h 33"/>
                  <a:gd name="T2" fmla="*/ 0 w 37"/>
                  <a:gd name="T3" fmla="*/ 0 h 33"/>
                  <a:gd name="T4" fmla="*/ 0 w 37"/>
                  <a:gd name="T5" fmla="*/ 0 h 33"/>
                  <a:gd name="T6" fmla="*/ 0 w 37"/>
                  <a:gd name="T7" fmla="*/ 0 h 33"/>
                  <a:gd name="T8" fmla="*/ 0 w 37"/>
                  <a:gd name="T9" fmla="*/ 0 h 33"/>
                  <a:gd name="T10" fmla="*/ 0 w 37"/>
                  <a:gd name="T11" fmla="*/ 0 h 33"/>
                  <a:gd name="T12" fmla="*/ 0 60000 65536"/>
                  <a:gd name="T13" fmla="*/ 0 60000 65536"/>
                  <a:gd name="T14" fmla="*/ 0 60000 65536"/>
                  <a:gd name="T15" fmla="*/ 0 60000 65536"/>
                  <a:gd name="T16" fmla="*/ 0 60000 65536"/>
                  <a:gd name="T17" fmla="*/ 0 60000 65536"/>
                  <a:gd name="T18" fmla="*/ 0 w 37"/>
                  <a:gd name="T19" fmla="*/ 0 h 33"/>
                  <a:gd name="T20" fmla="*/ 37 w 37"/>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7" h="33">
                    <a:moveTo>
                      <a:pt x="11" y="0"/>
                    </a:moveTo>
                    <a:lnTo>
                      <a:pt x="9" y="4"/>
                    </a:lnTo>
                    <a:lnTo>
                      <a:pt x="0" y="20"/>
                    </a:lnTo>
                    <a:lnTo>
                      <a:pt x="29" y="33"/>
                    </a:lnTo>
                    <a:lnTo>
                      <a:pt x="37" y="17"/>
                    </a:lnTo>
                    <a:lnTo>
                      <a:pt x="11" y="0"/>
                    </a:lnTo>
                    <a:close/>
                  </a:path>
                </a:pathLst>
              </a:custGeom>
              <a:solidFill>
                <a:srgbClr val="000000"/>
              </a:solidFill>
              <a:ln w="9525">
                <a:noFill/>
                <a:round/>
                <a:headEnd/>
                <a:tailEnd/>
              </a:ln>
            </p:spPr>
            <p:txBody>
              <a:bodyPr/>
              <a:lstStyle/>
              <a:p>
                <a:endParaRPr lang="en-US"/>
              </a:p>
            </p:txBody>
          </p:sp>
          <p:sp>
            <p:nvSpPr>
              <p:cNvPr id="208347" name="Freeform 508"/>
              <p:cNvSpPr>
                <a:spLocks/>
              </p:cNvSpPr>
              <p:nvPr/>
            </p:nvSpPr>
            <p:spPr bwMode="auto">
              <a:xfrm>
                <a:off x="2618" y="1782"/>
                <a:ext cx="1" cy="1"/>
              </a:xfrm>
              <a:custGeom>
                <a:avLst/>
                <a:gdLst>
                  <a:gd name="T0" fmla="*/ 0 w 2"/>
                  <a:gd name="T1" fmla="*/ 0 h 4"/>
                  <a:gd name="T2" fmla="*/ 1 w 2"/>
                  <a:gd name="T3" fmla="*/ 0 h 4"/>
                  <a:gd name="T4" fmla="*/ 1 w 2"/>
                  <a:gd name="T5" fmla="*/ 0 h 4"/>
                  <a:gd name="T6" fmla="*/ 0 w 2"/>
                  <a:gd name="T7" fmla="*/ 0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0" y="4"/>
                    </a:moveTo>
                    <a:lnTo>
                      <a:pt x="1" y="1"/>
                    </a:lnTo>
                    <a:lnTo>
                      <a:pt x="2" y="0"/>
                    </a:lnTo>
                    <a:lnTo>
                      <a:pt x="0" y="4"/>
                    </a:lnTo>
                    <a:close/>
                  </a:path>
                </a:pathLst>
              </a:custGeom>
              <a:solidFill>
                <a:srgbClr val="000000"/>
              </a:solidFill>
              <a:ln w="9525">
                <a:noFill/>
                <a:round/>
                <a:headEnd/>
                <a:tailEnd/>
              </a:ln>
            </p:spPr>
            <p:txBody>
              <a:bodyPr/>
              <a:lstStyle/>
              <a:p>
                <a:endParaRPr lang="en-US"/>
              </a:p>
            </p:txBody>
          </p:sp>
          <p:sp>
            <p:nvSpPr>
              <p:cNvPr id="208348" name="Freeform 509"/>
              <p:cNvSpPr>
                <a:spLocks/>
              </p:cNvSpPr>
              <p:nvPr/>
            </p:nvSpPr>
            <p:spPr bwMode="auto">
              <a:xfrm>
                <a:off x="2619" y="1780"/>
                <a:ext cx="7" cy="8"/>
              </a:xfrm>
              <a:custGeom>
                <a:avLst/>
                <a:gdLst>
                  <a:gd name="T0" fmla="*/ 0 w 31"/>
                  <a:gd name="T1" fmla="*/ 0 h 33"/>
                  <a:gd name="T2" fmla="*/ 0 w 31"/>
                  <a:gd name="T3" fmla="*/ 0 h 33"/>
                  <a:gd name="T4" fmla="*/ 0 w 31"/>
                  <a:gd name="T5" fmla="*/ 0 h 33"/>
                  <a:gd name="T6" fmla="*/ 0 w 31"/>
                  <a:gd name="T7" fmla="*/ 0 h 33"/>
                  <a:gd name="T8" fmla="*/ 0 w 31"/>
                  <a:gd name="T9" fmla="*/ 0 h 33"/>
                  <a:gd name="T10" fmla="*/ 0 w 31"/>
                  <a:gd name="T11" fmla="*/ 0 h 33"/>
                  <a:gd name="T12" fmla="*/ 0 60000 65536"/>
                  <a:gd name="T13" fmla="*/ 0 60000 65536"/>
                  <a:gd name="T14" fmla="*/ 0 60000 65536"/>
                  <a:gd name="T15" fmla="*/ 0 60000 65536"/>
                  <a:gd name="T16" fmla="*/ 0 60000 65536"/>
                  <a:gd name="T17" fmla="*/ 0 60000 65536"/>
                  <a:gd name="T18" fmla="*/ 0 w 31"/>
                  <a:gd name="T19" fmla="*/ 0 h 33"/>
                  <a:gd name="T20" fmla="*/ 31 w 31"/>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1" h="33">
                    <a:moveTo>
                      <a:pt x="13" y="0"/>
                    </a:moveTo>
                    <a:lnTo>
                      <a:pt x="8" y="3"/>
                    </a:lnTo>
                    <a:lnTo>
                      <a:pt x="0" y="11"/>
                    </a:lnTo>
                    <a:lnTo>
                      <a:pt x="23" y="33"/>
                    </a:lnTo>
                    <a:lnTo>
                      <a:pt x="31" y="25"/>
                    </a:lnTo>
                    <a:lnTo>
                      <a:pt x="13" y="0"/>
                    </a:lnTo>
                    <a:close/>
                  </a:path>
                </a:pathLst>
              </a:custGeom>
              <a:solidFill>
                <a:srgbClr val="000000"/>
              </a:solidFill>
              <a:ln w="9525">
                <a:noFill/>
                <a:round/>
                <a:headEnd/>
                <a:tailEnd/>
              </a:ln>
            </p:spPr>
            <p:txBody>
              <a:bodyPr/>
              <a:lstStyle/>
              <a:p>
                <a:endParaRPr lang="en-US"/>
              </a:p>
            </p:txBody>
          </p:sp>
          <p:sp>
            <p:nvSpPr>
              <p:cNvPr id="208349" name="Freeform 510"/>
              <p:cNvSpPr>
                <a:spLocks/>
              </p:cNvSpPr>
              <p:nvPr/>
            </p:nvSpPr>
            <p:spPr bwMode="auto">
              <a:xfrm>
                <a:off x="2620" y="1780"/>
                <a:ext cx="2" cy="1"/>
              </a:xfrm>
              <a:custGeom>
                <a:avLst/>
                <a:gdLst>
                  <a:gd name="T0" fmla="*/ 0 w 5"/>
                  <a:gd name="T1" fmla="*/ 0 h 3"/>
                  <a:gd name="T2" fmla="*/ 0 w 5"/>
                  <a:gd name="T3" fmla="*/ 0 h 3"/>
                  <a:gd name="T4" fmla="*/ 0 w 5"/>
                  <a:gd name="T5" fmla="*/ 0 h 3"/>
                  <a:gd name="T6" fmla="*/ 0 w 5"/>
                  <a:gd name="T7" fmla="*/ 0 h 3"/>
                  <a:gd name="T8" fmla="*/ 0 60000 65536"/>
                  <a:gd name="T9" fmla="*/ 0 60000 65536"/>
                  <a:gd name="T10" fmla="*/ 0 60000 65536"/>
                  <a:gd name="T11" fmla="*/ 0 60000 65536"/>
                  <a:gd name="T12" fmla="*/ 0 w 5"/>
                  <a:gd name="T13" fmla="*/ 0 h 3"/>
                  <a:gd name="T14" fmla="*/ 5 w 5"/>
                  <a:gd name="T15" fmla="*/ 3 h 3"/>
                </a:gdLst>
                <a:ahLst/>
                <a:cxnLst>
                  <a:cxn ang="T8">
                    <a:pos x="T0" y="T1"/>
                  </a:cxn>
                  <a:cxn ang="T9">
                    <a:pos x="T2" y="T3"/>
                  </a:cxn>
                  <a:cxn ang="T10">
                    <a:pos x="T4" y="T5"/>
                  </a:cxn>
                  <a:cxn ang="T11">
                    <a:pos x="T6" y="T7"/>
                  </a:cxn>
                </a:cxnLst>
                <a:rect l="T12" t="T13" r="T14" b="T15"/>
                <a:pathLst>
                  <a:path w="5" h="3">
                    <a:moveTo>
                      <a:pt x="0" y="3"/>
                    </a:moveTo>
                    <a:lnTo>
                      <a:pt x="2" y="1"/>
                    </a:lnTo>
                    <a:lnTo>
                      <a:pt x="5" y="0"/>
                    </a:lnTo>
                    <a:lnTo>
                      <a:pt x="0" y="3"/>
                    </a:lnTo>
                    <a:close/>
                  </a:path>
                </a:pathLst>
              </a:custGeom>
              <a:solidFill>
                <a:srgbClr val="000000"/>
              </a:solidFill>
              <a:ln w="9525">
                <a:noFill/>
                <a:round/>
                <a:headEnd/>
                <a:tailEnd/>
              </a:ln>
            </p:spPr>
            <p:txBody>
              <a:bodyPr/>
              <a:lstStyle/>
              <a:p>
                <a:endParaRPr lang="en-US"/>
              </a:p>
            </p:txBody>
          </p:sp>
          <p:sp>
            <p:nvSpPr>
              <p:cNvPr id="208350" name="Freeform 511"/>
              <p:cNvSpPr>
                <a:spLocks/>
              </p:cNvSpPr>
              <p:nvPr/>
            </p:nvSpPr>
            <p:spPr bwMode="auto">
              <a:xfrm>
                <a:off x="2622" y="1777"/>
                <a:ext cx="8" cy="10"/>
              </a:xfrm>
              <a:custGeom>
                <a:avLst/>
                <a:gdLst>
                  <a:gd name="T0" fmla="*/ 0 w 34"/>
                  <a:gd name="T1" fmla="*/ 0 h 37"/>
                  <a:gd name="T2" fmla="*/ 0 w 34"/>
                  <a:gd name="T3" fmla="*/ 0 h 37"/>
                  <a:gd name="T4" fmla="*/ 0 w 34"/>
                  <a:gd name="T5" fmla="*/ 0 h 37"/>
                  <a:gd name="T6" fmla="*/ 0 w 34"/>
                  <a:gd name="T7" fmla="*/ 0 h 37"/>
                  <a:gd name="T8" fmla="*/ 0 w 34"/>
                  <a:gd name="T9" fmla="*/ 0 h 37"/>
                  <a:gd name="T10" fmla="*/ 0 w 34"/>
                  <a:gd name="T11" fmla="*/ 0 h 37"/>
                  <a:gd name="T12" fmla="*/ 0 60000 65536"/>
                  <a:gd name="T13" fmla="*/ 0 60000 65536"/>
                  <a:gd name="T14" fmla="*/ 0 60000 65536"/>
                  <a:gd name="T15" fmla="*/ 0 60000 65536"/>
                  <a:gd name="T16" fmla="*/ 0 60000 65536"/>
                  <a:gd name="T17" fmla="*/ 0 60000 65536"/>
                  <a:gd name="T18" fmla="*/ 0 w 34"/>
                  <a:gd name="T19" fmla="*/ 0 h 37"/>
                  <a:gd name="T20" fmla="*/ 34 w 34"/>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34" h="37">
                    <a:moveTo>
                      <a:pt x="34" y="26"/>
                    </a:moveTo>
                    <a:lnTo>
                      <a:pt x="16" y="0"/>
                    </a:lnTo>
                    <a:lnTo>
                      <a:pt x="0" y="9"/>
                    </a:lnTo>
                    <a:lnTo>
                      <a:pt x="13" y="37"/>
                    </a:lnTo>
                    <a:lnTo>
                      <a:pt x="29" y="29"/>
                    </a:lnTo>
                    <a:lnTo>
                      <a:pt x="34" y="26"/>
                    </a:lnTo>
                    <a:close/>
                  </a:path>
                </a:pathLst>
              </a:custGeom>
              <a:solidFill>
                <a:srgbClr val="000000"/>
              </a:solidFill>
              <a:ln w="9525">
                <a:noFill/>
                <a:round/>
                <a:headEnd/>
                <a:tailEnd/>
              </a:ln>
            </p:spPr>
            <p:txBody>
              <a:bodyPr/>
              <a:lstStyle/>
              <a:p>
                <a:endParaRPr lang="en-US"/>
              </a:p>
            </p:txBody>
          </p:sp>
          <p:sp>
            <p:nvSpPr>
              <p:cNvPr id="208351" name="Freeform 512"/>
              <p:cNvSpPr>
                <a:spLocks/>
              </p:cNvSpPr>
              <p:nvPr/>
            </p:nvSpPr>
            <p:spPr bwMode="auto">
              <a:xfrm>
                <a:off x="2629" y="1784"/>
                <a:ext cx="1" cy="1"/>
              </a:xfrm>
              <a:custGeom>
                <a:avLst/>
                <a:gdLst>
                  <a:gd name="T0" fmla="*/ 0 w 5"/>
                  <a:gd name="T1" fmla="*/ 0 h 3"/>
                  <a:gd name="T2" fmla="*/ 0 w 5"/>
                  <a:gd name="T3" fmla="*/ 0 h 3"/>
                  <a:gd name="T4" fmla="*/ 0 w 5"/>
                  <a:gd name="T5" fmla="*/ 0 h 3"/>
                  <a:gd name="T6" fmla="*/ 0 w 5"/>
                  <a:gd name="T7" fmla="*/ 0 h 3"/>
                  <a:gd name="T8" fmla="*/ 0 60000 65536"/>
                  <a:gd name="T9" fmla="*/ 0 60000 65536"/>
                  <a:gd name="T10" fmla="*/ 0 60000 65536"/>
                  <a:gd name="T11" fmla="*/ 0 60000 65536"/>
                  <a:gd name="T12" fmla="*/ 0 w 5"/>
                  <a:gd name="T13" fmla="*/ 0 h 3"/>
                  <a:gd name="T14" fmla="*/ 5 w 5"/>
                  <a:gd name="T15" fmla="*/ 3 h 3"/>
                </a:gdLst>
                <a:ahLst/>
                <a:cxnLst>
                  <a:cxn ang="T8">
                    <a:pos x="T0" y="T1"/>
                  </a:cxn>
                  <a:cxn ang="T9">
                    <a:pos x="T2" y="T3"/>
                  </a:cxn>
                  <a:cxn ang="T10">
                    <a:pos x="T4" y="T5"/>
                  </a:cxn>
                  <a:cxn ang="T11">
                    <a:pos x="T6" y="T7"/>
                  </a:cxn>
                </a:cxnLst>
                <a:rect l="T12" t="T13" r="T14" b="T15"/>
                <a:pathLst>
                  <a:path w="5" h="3">
                    <a:moveTo>
                      <a:pt x="5" y="0"/>
                    </a:moveTo>
                    <a:lnTo>
                      <a:pt x="3" y="2"/>
                    </a:lnTo>
                    <a:lnTo>
                      <a:pt x="0" y="3"/>
                    </a:lnTo>
                    <a:lnTo>
                      <a:pt x="5" y="0"/>
                    </a:lnTo>
                    <a:close/>
                  </a:path>
                </a:pathLst>
              </a:custGeom>
              <a:solidFill>
                <a:srgbClr val="000000"/>
              </a:solidFill>
              <a:ln w="9525">
                <a:noFill/>
                <a:round/>
                <a:headEnd/>
                <a:tailEnd/>
              </a:ln>
            </p:spPr>
            <p:txBody>
              <a:bodyPr/>
              <a:lstStyle/>
              <a:p>
                <a:endParaRPr lang="en-US"/>
              </a:p>
            </p:txBody>
          </p:sp>
          <p:sp>
            <p:nvSpPr>
              <p:cNvPr id="208352" name="Freeform 513"/>
              <p:cNvSpPr>
                <a:spLocks/>
              </p:cNvSpPr>
              <p:nvPr/>
            </p:nvSpPr>
            <p:spPr bwMode="auto">
              <a:xfrm>
                <a:off x="2624" y="1776"/>
                <a:ext cx="8" cy="8"/>
              </a:xfrm>
              <a:custGeom>
                <a:avLst/>
                <a:gdLst>
                  <a:gd name="T0" fmla="*/ 0 w 31"/>
                  <a:gd name="T1" fmla="*/ 0 h 33"/>
                  <a:gd name="T2" fmla="*/ 0 w 31"/>
                  <a:gd name="T3" fmla="*/ 0 h 33"/>
                  <a:gd name="T4" fmla="*/ 0 w 31"/>
                  <a:gd name="T5" fmla="*/ 0 h 33"/>
                  <a:gd name="T6" fmla="*/ 0 w 31"/>
                  <a:gd name="T7" fmla="*/ 0 h 33"/>
                  <a:gd name="T8" fmla="*/ 0 w 31"/>
                  <a:gd name="T9" fmla="*/ 0 h 33"/>
                  <a:gd name="T10" fmla="*/ 0 w 31"/>
                  <a:gd name="T11" fmla="*/ 0 h 33"/>
                  <a:gd name="T12" fmla="*/ 0 60000 65536"/>
                  <a:gd name="T13" fmla="*/ 0 60000 65536"/>
                  <a:gd name="T14" fmla="*/ 0 60000 65536"/>
                  <a:gd name="T15" fmla="*/ 0 60000 65536"/>
                  <a:gd name="T16" fmla="*/ 0 60000 65536"/>
                  <a:gd name="T17" fmla="*/ 0 60000 65536"/>
                  <a:gd name="T18" fmla="*/ 0 w 31"/>
                  <a:gd name="T19" fmla="*/ 0 h 33"/>
                  <a:gd name="T20" fmla="*/ 31 w 31"/>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1" h="33">
                    <a:moveTo>
                      <a:pt x="12" y="0"/>
                    </a:moveTo>
                    <a:lnTo>
                      <a:pt x="8" y="3"/>
                    </a:lnTo>
                    <a:lnTo>
                      <a:pt x="0" y="11"/>
                    </a:lnTo>
                    <a:lnTo>
                      <a:pt x="23" y="33"/>
                    </a:lnTo>
                    <a:lnTo>
                      <a:pt x="31" y="25"/>
                    </a:lnTo>
                    <a:lnTo>
                      <a:pt x="12" y="0"/>
                    </a:lnTo>
                    <a:close/>
                  </a:path>
                </a:pathLst>
              </a:custGeom>
              <a:solidFill>
                <a:srgbClr val="000000"/>
              </a:solidFill>
              <a:ln w="9525">
                <a:noFill/>
                <a:round/>
                <a:headEnd/>
                <a:tailEnd/>
              </a:ln>
            </p:spPr>
            <p:txBody>
              <a:bodyPr/>
              <a:lstStyle/>
              <a:p>
                <a:endParaRPr lang="en-US"/>
              </a:p>
            </p:txBody>
          </p:sp>
          <p:sp>
            <p:nvSpPr>
              <p:cNvPr id="208353" name="Freeform 514"/>
              <p:cNvSpPr>
                <a:spLocks/>
              </p:cNvSpPr>
              <p:nvPr/>
            </p:nvSpPr>
            <p:spPr bwMode="auto">
              <a:xfrm>
                <a:off x="2627" y="1776"/>
                <a:ext cx="1" cy="1"/>
              </a:xfrm>
              <a:custGeom>
                <a:avLst/>
                <a:gdLst>
                  <a:gd name="T0" fmla="*/ 0 w 4"/>
                  <a:gd name="T1" fmla="*/ 0 h 3"/>
                  <a:gd name="T2" fmla="*/ 0 w 4"/>
                  <a:gd name="T3" fmla="*/ 0 h 3"/>
                  <a:gd name="T4" fmla="*/ 0 w 4"/>
                  <a:gd name="T5" fmla="*/ 0 h 3"/>
                  <a:gd name="T6" fmla="*/ 0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0" y="3"/>
                    </a:moveTo>
                    <a:lnTo>
                      <a:pt x="2" y="1"/>
                    </a:lnTo>
                    <a:lnTo>
                      <a:pt x="4" y="0"/>
                    </a:lnTo>
                    <a:lnTo>
                      <a:pt x="0" y="3"/>
                    </a:lnTo>
                    <a:close/>
                  </a:path>
                </a:pathLst>
              </a:custGeom>
              <a:solidFill>
                <a:srgbClr val="000000"/>
              </a:solidFill>
              <a:ln w="9525">
                <a:noFill/>
                <a:round/>
                <a:headEnd/>
                <a:tailEnd/>
              </a:ln>
            </p:spPr>
            <p:txBody>
              <a:bodyPr/>
              <a:lstStyle/>
              <a:p>
                <a:endParaRPr lang="en-US"/>
              </a:p>
            </p:txBody>
          </p:sp>
          <p:sp>
            <p:nvSpPr>
              <p:cNvPr id="208354" name="Freeform 515"/>
              <p:cNvSpPr>
                <a:spLocks/>
              </p:cNvSpPr>
              <p:nvPr/>
            </p:nvSpPr>
            <p:spPr bwMode="auto">
              <a:xfrm>
                <a:off x="2628" y="1773"/>
                <a:ext cx="8" cy="10"/>
              </a:xfrm>
              <a:custGeom>
                <a:avLst/>
                <a:gdLst>
                  <a:gd name="T0" fmla="*/ 0 w 35"/>
                  <a:gd name="T1" fmla="*/ 0 h 37"/>
                  <a:gd name="T2" fmla="*/ 0 w 35"/>
                  <a:gd name="T3" fmla="*/ 0 h 37"/>
                  <a:gd name="T4" fmla="*/ 0 w 35"/>
                  <a:gd name="T5" fmla="*/ 0 h 37"/>
                  <a:gd name="T6" fmla="*/ 0 w 35"/>
                  <a:gd name="T7" fmla="*/ 0 h 37"/>
                  <a:gd name="T8" fmla="*/ 0 w 35"/>
                  <a:gd name="T9" fmla="*/ 0 h 37"/>
                  <a:gd name="T10" fmla="*/ 0 w 35"/>
                  <a:gd name="T11" fmla="*/ 0 h 37"/>
                  <a:gd name="T12" fmla="*/ 0 60000 65536"/>
                  <a:gd name="T13" fmla="*/ 0 60000 65536"/>
                  <a:gd name="T14" fmla="*/ 0 60000 65536"/>
                  <a:gd name="T15" fmla="*/ 0 60000 65536"/>
                  <a:gd name="T16" fmla="*/ 0 60000 65536"/>
                  <a:gd name="T17" fmla="*/ 0 60000 65536"/>
                  <a:gd name="T18" fmla="*/ 0 w 35"/>
                  <a:gd name="T19" fmla="*/ 0 h 37"/>
                  <a:gd name="T20" fmla="*/ 35 w 35"/>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35" h="37">
                    <a:moveTo>
                      <a:pt x="35" y="26"/>
                    </a:moveTo>
                    <a:lnTo>
                      <a:pt x="16" y="0"/>
                    </a:lnTo>
                    <a:lnTo>
                      <a:pt x="0" y="9"/>
                    </a:lnTo>
                    <a:lnTo>
                      <a:pt x="15" y="37"/>
                    </a:lnTo>
                    <a:lnTo>
                      <a:pt x="31" y="29"/>
                    </a:lnTo>
                    <a:lnTo>
                      <a:pt x="35" y="26"/>
                    </a:lnTo>
                    <a:close/>
                  </a:path>
                </a:pathLst>
              </a:custGeom>
              <a:solidFill>
                <a:srgbClr val="000000"/>
              </a:solidFill>
              <a:ln w="9525">
                <a:noFill/>
                <a:round/>
                <a:headEnd/>
                <a:tailEnd/>
              </a:ln>
            </p:spPr>
            <p:txBody>
              <a:bodyPr/>
              <a:lstStyle/>
              <a:p>
                <a:endParaRPr lang="en-US"/>
              </a:p>
            </p:txBody>
          </p:sp>
          <p:sp>
            <p:nvSpPr>
              <p:cNvPr id="208355" name="Freeform 516"/>
              <p:cNvSpPr>
                <a:spLocks/>
              </p:cNvSpPr>
              <p:nvPr/>
            </p:nvSpPr>
            <p:spPr bwMode="auto">
              <a:xfrm>
                <a:off x="2635" y="1780"/>
                <a:ext cx="1" cy="1"/>
              </a:xfrm>
              <a:custGeom>
                <a:avLst/>
                <a:gdLst>
                  <a:gd name="T0" fmla="*/ 0 w 4"/>
                  <a:gd name="T1" fmla="*/ 0 h 3"/>
                  <a:gd name="T2" fmla="*/ 0 w 4"/>
                  <a:gd name="T3" fmla="*/ 0 h 3"/>
                  <a:gd name="T4" fmla="*/ 0 w 4"/>
                  <a:gd name="T5" fmla="*/ 0 h 3"/>
                  <a:gd name="T6" fmla="*/ 0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4" y="0"/>
                    </a:moveTo>
                    <a:lnTo>
                      <a:pt x="2" y="2"/>
                    </a:lnTo>
                    <a:lnTo>
                      <a:pt x="0" y="3"/>
                    </a:lnTo>
                    <a:lnTo>
                      <a:pt x="4" y="0"/>
                    </a:lnTo>
                    <a:close/>
                  </a:path>
                </a:pathLst>
              </a:custGeom>
              <a:solidFill>
                <a:srgbClr val="000000"/>
              </a:solidFill>
              <a:ln w="9525">
                <a:noFill/>
                <a:round/>
                <a:headEnd/>
                <a:tailEnd/>
              </a:ln>
            </p:spPr>
            <p:txBody>
              <a:bodyPr/>
              <a:lstStyle/>
              <a:p>
                <a:endParaRPr lang="en-US"/>
              </a:p>
            </p:txBody>
          </p:sp>
          <p:sp>
            <p:nvSpPr>
              <p:cNvPr id="208356" name="Freeform 517"/>
              <p:cNvSpPr>
                <a:spLocks/>
              </p:cNvSpPr>
              <p:nvPr/>
            </p:nvSpPr>
            <p:spPr bwMode="auto">
              <a:xfrm>
                <a:off x="2631" y="1772"/>
                <a:ext cx="7" cy="8"/>
              </a:xfrm>
              <a:custGeom>
                <a:avLst/>
                <a:gdLst>
                  <a:gd name="T0" fmla="*/ 0 w 30"/>
                  <a:gd name="T1" fmla="*/ 0 h 29"/>
                  <a:gd name="T2" fmla="*/ 0 w 30"/>
                  <a:gd name="T3" fmla="*/ 0 h 29"/>
                  <a:gd name="T4" fmla="*/ 0 w 30"/>
                  <a:gd name="T5" fmla="*/ 0 h 29"/>
                  <a:gd name="T6" fmla="*/ 0 w 30"/>
                  <a:gd name="T7" fmla="*/ 0 h 29"/>
                  <a:gd name="T8" fmla="*/ 0 w 30"/>
                  <a:gd name="T9" fmla="*/ 0 h 29"/>
                  <a:gd name="T10" fmla="*/ 0 60000 65536"/>
                  <a:gd name="T11" fmla="*/ 0 60000 65536"/>
                  <a:gd name="T12" fmla="*/ 0 60000 65536"/>
                  <a:gd name="T13" fmla="*/ 0 60000 65536"/>
                  <a:gd name="T14" fmla="*/ 0 60000 65536"/>
                  <a:gd name="T15" fmla="*/ 0 w 30"/>
                  <a:gd name="T16" fmla="*/ 0 h 29"/>
                  <a:gd name="T17" fmla="*/ 30 w 30"/>
                  <a:gd name="T18" fmla="*/ 29 h 29"/>
                </a:gdLst>
                <a:ahLst/>
                <a:cxnLst>
                  <a:cxn ang="T10">
                    <a:pos x="T0" y="T1"/>
                  </a:cxn>
                  <a:cxn ang="T11">
                    <a:pos x="T2" y="T3"/>
                  </a:cxn>
                  <a:cxn ang="T12">
                    <a:pos x="T4" y="T5"/>
                  </a:cxn>
                  <a:cxn ang="T13">
                    <a:pos x="T6" y="T7"/>
                  </a:cxn>
                  <a:cxn ang="T14">
                    <a:pos x="T8" y="T9"/>
                  </a:cxn>
                </a:cxnLst>
                <a:rect l="T15" t="T16" r="T17" b="T18"/>
                <a:pathLst>
                  <a:path w="30" h="29">
                    <a:moveTo>
                      <a:pt x="8" y="0"/>
                    </a:moveTo>
                    <a:lnTo>
                      <a:pt x="30" y="22"/>
                    </a:lnTo>
                    <a:lnTo>
                      <a:pt x="23" y="29"/>
                    </a:lnTo>
                    <a:lnTo>
                      <a:pt x="0" y="7"/>
                    </a:lnTo>
                    <a:lnTo>
                      <a:pt x="8" y="0"/>
                    </a:lnTo>
                    <a:close/>
                  </a:path>
                </a:pathLst>
              </a:custGeom>
              <a:solidFill>
                <a:srgbClr val="000000"/>
              </a:solidFill>
              <a:ln w="9525">
                <a:noFill/>
                <a:round/>
                <a:headEnd/>
                <a:tailEnd/>
              </a:ln>
            </p:spPr>
            <p:txBody>
              <a:bodyPr/>
              <a:lstStyle/>
              <a:p>
                <a:endParaRPr lang="en-US"/>
              </a:p>
            </p:txBody>
          </p:sp>
          <p:sp>
            <p:nvSpPr>
              <p:cNvPr id="208357" name="Freeform 518"/>
              <p:cNvSpPr>
                <a:spLocks/>
              </p:cNvSpPr>
              <p:nvPr/>
            </p:nvSpPr>
            <p:spPr bwMode="auto">
              <a:xfrm>
                <a:off x="2651" y="1756"/>
                <a:ext cx="7" cy="7"/>
              </a:xfrm>
              <a:custGeom>
                <a:avLst/>
                <a:gdLst>
                  <a:gd name="T0" fmla="*/ 0 w 28"/>
                  <a:gd name="T1" fmla="*/ 0 h 30"/>
                  <a:gd name="T2" fmla="*/ 0 w 28"/>
                  <a:gd name="T3" fmla="*/ 0 h 30"/>
                  <a:gd name="T4" fmla="*/ 0 w 28"/>
                  <a:gd name="T5" fmla="*/ 0 h 30"/>
                  <a:gd name="T6" fmla="*/ 0 w 28"/>
                  <a:gd name="T7" fmla="*/ 0 h 30"/>
                  <a:gd name="T8" fmla="*/ 0 w 28"/>
                  <a:gd name="T9" fmla="*/ 0 h 30"/>
                  <a:gd name="T10" fmla="*/ 0 w 28"/>
                  <a:gd name="T11" fmla="*/ 0 h 30"/>
                  <a:gd name="T12" fmla="*/ 0 60000 65536"/>
                  <a:gd name="T13" fmla="*/ 0 60000 65536"/>
                  <a:gd name="T14" fmla="*/ 0 60000 65536"/>
                  <a:gd name="T15" fmla="*/ 0 60000 65536"/>
                  <a:gd name="T16" fmla="*/ 0 60000 65536"/>
                  <a:gd name="T17" fmla="*/ 0 60000 65536"/>
                  <a:gd name="T18" fmla="*/ 0 w 28"/>
                  <a:gd name="T19" fmla="*/ 0 h 30"/>
                  <a:gd name="T20" fmla="*/ 28 w 28"/>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28" h="30">
                    <a:moveTo>
                      <a:pt x="10" y="0"/>
                    </a:moveTo>
                    <a:lnTo>
                      <a:pt x="5" y="2"/>
                    </a:lnTo>
                    <a:lnTo>
                      <a:pt x="0" y="7"/>
                    </a:lnTo>
                    <a:lnTo>
                      <a:pt x="23" y="30"/>
                    </a:lnTo>
                    <a:lnTo>
                      <a:pt x="28" y="25"/>
                    </a:lnTo>
                    <a:lnTo>
                      <a:pt x="10" y="0"/>
                    </a:lnTo>
                    <a:close/>
                  </a:path>
                </a:pathLst>
              </a:custGeom>
              <a:solidFill>
                <a:srgbClr val="000000"/>
              </a:solidFill>
              <a:ln w="9525">
                <a:noFill/>
                <a:round/>
                <a:headEnd/>
                <a:tailEnd/>
              </a:ln>
            </p:spPr>
            <p:txBody>
              <a:bodyPr/>
              <a:lstStyle/>
              <a:p>
                <a:endParaRPr lang="en-US"/>
              </a:p>
            </p:txBody>
          </p:sp>
          <p:sp>
            <p:nvSpPr>
              <p:cNvPr id="208358" name="Freeform 519"/>
              <p:cNvSpPr>
                <a:spLocks/>
              </p:cNvSpPr>
              <p:nvPr/>
            </p:nvSpPr>
            <p:spPr bwMode="auto">
              <a:xfrm>
                <a:off x="2652" y="1756"/>
                <a:ext cx="2" cy="1"/>
              </a:xfrm>
              <a:custGeom>
                <a:avLst/>
                <a:gdLst>
                  <a:gd name="T0" fmla="*/ 0 w 5"/>
                  <a:gd name="T1" fmla="*/ 1 h 2"/>
                  <a:gd name="T2" fmla="*/ 0 w 5"/>
                  <a:gd name="T3" fmla="*/ 1 h 2"/>
                  <a:gd name="T4" fmla="*/ 0 w 5"/>
                  <a:gd name="T5" fmla="*/ 0 h 2"/>
                  <a:gd name="T6" fmla="*/ 0 w 5"/>
                  <a:gd name="T7" fmla="*/ 1 h 2"/>
                  <a:gd name="T8" fmla="*/ 0 60000 65536"/>
                  <a:gd name="T9" fmla="*/ 0 60000 65536"/>
                  <a:gd name="T10" fmla="*/ 0 60000 65536"/>
                  <a:gd name="T11" fmla="*/ 0 60000 65536"/>
                  <a:gd name="T12" fmla="*/ 0 w 5"/>
                  <a:gd name="T13" fmla="*/ 0 h 2"/>
                  <a:gd name="T14" fmla="*/ 5 w 5"/>
                  <a:gd name="T15" fmla="*/ 2 h 2"/>
                </a:gdLst>
                <a:ahLst/>
                <a:cxnLst>
                  <a:cxn ang="T8">
                    <a:pos x="T0" y="T1"/>
                  </a:cxn>
                  <a:cxn ang="T9">
                    <a:pos x="T2" y="T3"/>
                  </a:cxn>
                  <a:cxn ang="T10">
                    <a:pos x="T4" y="T5"/>
                  </a:cxn>
                  <a:cxn ang="T11">
                    <a:pos x="T6" y="T7"/>
                  </a:cxn>
                </a:cxnLst>
                <a:rect l="T12" t="T13" r="T14" b="T15"/>
                <a:pathLst>
                  <a:path w="5" h="2">
                    <a:moveTo>
                      <a:pt x="0" y="2"/>
                    </a:moveTo>
                    <a:lnTo>
                      <a:pt x="2" y="1"/>
                    </a:lnTo>
                    <a:lnTo>
                      <a:pt x="5" y="0"/>
                    </a:lnTo>
                    <a:lnTo>
                      <a:pt x="0" y="2"/>
                    </a:lnTo>
                    <a:close/>
                  </a:path>
                </a:pathLst>
              </a:custGeom>
              <a:solidFill>
                <a:srgbClr val="000000"/>
              </a:solidFill>
              <a:ln w="9525">
                <a:noFill/>
                <a:round/>
                <a:headEnd/>
                <a:tailEnd/>
              </a:ln>
            </p:spPr>
            <p:txBody>
              <a:bodyPr/>
              <a:lstStyle/>
              <a:p>
                <a:endParaRPr lang="en-US"/>
              </a:p>
            </p:txBody>
          </p:sp>
          <p:sp>
            <p:nvSpPr>
              <p:cNvPr id="208359" name="Freeform 520"/>
              <p:cNvSpPr>
                <a:spLocks/>
              </p:cNvSpPr>
              <p:nvPr/>
            </p:nvSpPr>
            <p:spPr bwMode="auto">
              <a:xfrm>
                <a:off x="2654" y="1753"/>
                <a:ext cx="9" cy="10"/>
              </a:xfrm>
              <a:custGeom>
                <a:avLst/>
                <a:gdLst>
                  <a:gd name="T0" fmla="*/ 0 w 37"/>
                  <a:gd name="T1" fmla="*/ 0 h 37"/>
                  <a:gd name="T2" fmla="*/ 0 w 37"/>
                  <a:gd name="T3" fmla="*/ 0 h 37"/>
                  <a:gd name="T4" fmla="*/ 0 w 37"/>
                  <a:gd name="T5" fmla="*/ 0 h 37"/>
                  <a:gd name="T6" fmla="*/ 0 w 37"/>
                  <a:gd name="T7" fmla="*/ 0 h 37"/>
                  <a:gd name="T8" fmla="*/ 0 w 37"/>
                  <a:gd name="T9" fmla="*/ 0 h 37"/>
                  <a:gd name="T10" fmla="*/ 0 w 37"/>
                  <a:gd name="T11" fmla="*/ 0 h 37"/>
                  <a:gd name="T12" fmla="*/ 0 60000 65536"/>
                  <a:gd name="T13" fmla="*/ 0 60000 65536"/>
                  <a:gd name="T14" fmla="*/ 0 60000 65536"/>
                  <a:gd name="T15" fmla="*/ 0 60000 65536"/>
                  <a:gd name="T16" fmla="*/ 0 60000 65536"/>
                  <a:gd name="T17" fmla="*/ 0 60000 65536"/>
                  <a:gd name="T18" fmla="*/ 0 w 37"/>
                  <a:gd name="T19" fmla="*/ 0 h 37"/>
                  <a:gd name="T20" fmla="*/ 37 w 37"/>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37" h="37">
                    <a:moveTo>
                      <a:pt x="37" y="23"/>
                    </a:moveTo>
                    <a:lnTo>
                      <a:pt x="16" y="0"/>
                    </a:lnTo>
                    <a:lnTo>
                      <a:pt x="0" y="9"/>
                    </a:lnTo>
                    <a:lnTo>
                      <a:pt x="13" y="37"/>
                    </a:lnTo>
                    <a:lnTo>
                      <a:pt x="29" y="29"/>
                    </a:lnTo>
                    <a:lnTo>
                      <a:pt x="37" y="23"/>
                    </a:lnTo>
                    <a:close/>
                  </a:path>
                </a:pathLst>
              </a:custGeom>
              <a:solidFill>
                <a:srgbClr val="000000"/>
              </a:solidFill>
              <a:ln w="9525">
                <a:noFill/>
                <a:round/>
                <a:headEnd/>
                <a:tailEnd/>
              </a:ln>
            </p:spPr>
            <p:txBody>
              <a:bodyPr/>
              <a:lstStyle/>
              <a:p>
                <a:endParaRPr lang="en-US"/>
              </a:p>
            </p:txBody>
          </p:sp>
          <p:sp>
            <p:nvSpPr>
              <p:cNvPr id="208360" name="Freeform 521"/>
              <p:cNvSpPr>
                <a:spLocks/>
              </p:cNvSpPr>
              <p:nvPr/>
            </p:nvSpPr>
            <p:spPr bwMode="auto">
              <a:xfrm>
                <a:off x="2661" y="1759"/>
                <a:ext cx="2" cy="1"/>
              </a:xfrm>
              <a:custGeom>
                <a:avLst/>
                <a:gdLst>
                  <a:gd name="T0" fmla="*/ 0 w 8"/>
                  <a:gd name="T1" fmla="*/ 0 h 6"/>
                  <a:gd name="T2" fmla="*/ 0 w 8"/>
                  <a:gd name="T3" fmla="*/ 0 h 6"/>
                  <a:gd name="T4" fmla="*/ 0 w 8"/>
                  <a:gd name="T5" fmla="*/ 0 h 6"/>
                  <a:gd name="T6" fmla="*/ 0 w 8"/>
                  <a:gd name="T7" fmla="*/ 0 h 6"/>
                  <a:gd name="T8" fmla="*/ 0 60000 65536"/>
                  <a:gd name="T9" fmla="*/ 0 60000 65536"/>
                  <a:gd name="T10" fmla="*/ 0 60000 65536"/>
                  <a:gd name="T11" fmla="*/ 0 60000 65536"/>
                  <a:gd name="T12" fmla="*/ 0 w 8"/>
                  <a:gd name="T13" fmla="*/ 0 h 6"/>
                  <a:gd name="T14" fmla="*/ 8 w 8"/>
                  <a:gd name="T15" fmla="*/ 6 h 6"/>
                </a:gdLst>
                <a:ahLst/>
                <a:cxnLst>
                  <a:cxn ang="T8">
                    <a:pos x="T0" y="T1"/>
                  </a:cxn>
                  <a:cxn ang="T9">
                    <a:pos x="T2" y="T3"/>
                  </a:cxn>
                  <a:cxn ang="T10">
                    <a:pos x="T4" y="T5"/>
                  </a:cxn>
                  <a:cxn ang="T11">
                    <a:pos x="T6" y="T7"/>
                  </a:cxn>
                </a:cxnLst>
                <a:rect l="T12" t="T13" r="T14" b="T15"/>
                <a:pathLst>
                  <a:path w="8" h="6">
                    <a:moveTo>
                      <a:pt x="8" y="0"/>
                    </a:moveTo>
                    <a:lnTo>
                      <a:pt x="5" y="3"/>
                    </a:lnTo>
                    <a:lnTo>
                      <a:pt x="0" y="6"/>
                    </a:lnTo>
                    <a:lnTo>
                      <a:pt x="8" y="0"/>
                    </a:lnTo>
                    <a:close/>
                  </a:path>
                </a:pathLst>
              </a:custGeom>
              <a:solidFill>
                <a:srgbClr val="000000"/>
              </a:solidFill>
              <a:ln w="9525">
                <a:noFill/>
                <a:round/>
                <a:headEnd/>
                <a:tailEnd/>
              </a:ln>
            </p:spPr>
            <p:txBody>
              <a:bodyPr/>
              <a:lstStyle/>
              <a:p>
                <a:endParaRPr lang="en-US"/>
              </a:p>
            </p:txBody>
          </p:sp>
          <p:sp>
            <p:nvSpPr>
              <p:cNvPr id="208361" name="Freeform 522"/>
              <p:cNvSpPr>
                <a:spLocks/>
              </p:cNvSpPr>
              <p:nvPr/>
            </p:nvSpPr>
            <p:spPr bwMode="auto">
              <a:xfrm>
                <a:off x="2656" y="1750"/>
                <a:ext cx="9" cy="9"/>
              </a:xfrm>
              <a:custGeom>
                <a:avLst/>
                <a:gdLst>
                  <a:gd name="T0" fmla="*/ 0 w 37"/>
                  <a:gd name="T1" fmla="*/ 0 h 35"/>
                  <a:gd name="T2" fmla="*/ 0 w 37"/>
                  <a:gd name="T3" fmla="*/ 0 h 35"/>
                  <a:gd name="T4" fmla="*/ 0 w 37"/>
                  <a:gd name="T5" fmla="*/ 0 h 35"/>
                  <a:gd name="T6" fmla="*/ 0 w 37"/>
                  <a:gd name="T7" fmla="*/ 0 h 35"/>
                  <a:gd name="T8" fmla="*/ 0 w 37"/>
                  <a:gd name="T9" fmla="*/ 0 h 35"/>
                  <a:gd name="T10" fmla="*/ 0 w 37"/>
                  <a:gd name="T11" fmla="*/ 0 h 35"/>
                  <a:gd name="T12" fmla="*/ 0 60000 65536"/>
                  <a:gd name="T13" fmla="*/ 0 60000 65536"/>
                  <a:gd name="T14" fmla="*/ 0 60000 65536"/>
                  <a:gd name="T15" fmla="*/ 0 60000 65536"/>
                  <a:gd name="T16" fmla="*/ 0 60000 65536"/>
                  <a:gd name="T17" fmla="*/ 0 60000 65536"/>
                  <a:gd name="T18" fmla="*/ 0 w 37"/>
                  <a:gd name="T19" fmla="*/ 0 h 35"/>
                  <a:gd name="T20" fmla="*/ 37 w 37"/>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7" h="35">
                    <a:moveTo>
                      <a:pt x="12" y="0"/>
                    </a:moveTo>
                    <a:lnTo>
                      <a:pt x="8" y="4"/>
                    </a:lnTo>
                    <a:lnTo>
                      <a:pt x="0" y="20"/>
                    </a:lnTo>
                    <a:lnTo>
                      <a:pt x="29" y="35"/>
                    </a:lnTo>
                    <a:lnTo>
                      <a:pt x="37" y="19"/>
                    </a:lnTo>
                    <a:lnTo>
                      <a:pt x="12" y="0"/>
                    </a:lnTo>
                    <a:close/>
                  </a:path>
                </a:pathLst>
              </a:custGeom>
              <a:solidFill>
                <a:srgbClr val="000000"/>
              </a:solidFill>
              <a:ln w="9525">
                <a:noFill/>
                <a:round/>
                <a:headEnd/>
                <a:tailEnd/>
              </a:ln>
            </p:spPr>
            <p:txBody>
              <a:bodyPr/>
              <a:lstStyle/>
              <a:p>
                <a:endParaRPr lang="en-US"/>
              </a:p>
            </p:txBody>
          </p:sp>
          <p:sp>
            <p:nvSpPr>
              <p:cNvPr id="208362" name="Freeform 523"/>
              <p:cNvSpPr>
                <a:spLocks/>
              </p:cNvSpPr>
              <p:nvPr/>
            </p:nvSpPr>
            <p:spPr bwMode="auto">
              <a:xfrm>
                <a:off x="2658" y="1750"/>
                <a:ext cx="1" cy="1"/>
              </a:xfrm>
              <a:custGeom>
                <a:avLst/>
                <a:gdLst>
                  <a:gd name="T0" fmla="*/ 0 w 4"/>
                  <a:gd name="T1" fmla="*/ 0 h 4"/>
                  <a:gd name="T2" fmla="*/ 0 w 4"/>
                  <a:gd name="T3" fmla="*/ 0 h 4"/>
                  <a:gd name="T4" fmla="*/ 0 w 4"/>
                  <a:gd name="T5" fmla="*/ 0 h 4"/>
                  <a:gd name="T6" fmla="*/ 0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0" y="4"/>
                    </a:moveTo>
                    <a:lnTo>
                      <a:pt x="1" y="1"/>
                    </a:lnTo>
                    <a:lnTo>
                      <a:pt x="4" y="0"/>
                    </a:lnTo>
                    <a:lnTo>
                      <a:pt x="0" y="4"/>
                    </a:lnTo>
                    <a:close/>
                  </a:path>
                </a:pathLst>
              </a:custGeom>
              <a:solidFill>
                <a:srgbClr val="000000"/>
              </a:solidFill>
              <a:ln w="9525">
                <a:noFill/>
                <a:round/>
                <a:headEnd/>
                <a:tailEnd/>
              </a:ln>
            </p:spPr>
            <p:txBody>
              <a:bodyPr/>
              <a:lstStyle/>
              <a:p>
                <a:endParaRPr lang="en-US"/>
              </a:p>
            </p:txBody>
          </p:sp>
          <p:sp>
            <p:nvSpPr>
              <p:cNvPr id="208363" name="Freeform 524"/>
              <p:cNvSpPr>
                <a:spLocks/>
              </p:cNvSpPr>
              <p:nvPr/>
            </p:nvSpPr>
            <p:spPr bwMode="auto">
              <a:xfrm>
                <a:off x="2659" y="1748"/>
                <a:ext cx="7" cy="8"/>
              </a:xfrm>
              <a:custGeom>
                <a:avLst/>
                <a:gdLst>
                  <a:gd name="T0" fmla="*/ 0 w 30"/>
                  <a:gd name="T1" fmla="*/ 0 h 33"/>
                  <a:gd name="T2" fmla="*/ 0 w 30"/>
                  <a:gd name="T3" fmla="*/ 0 h 33"/>
                  <a:gd name="T4" fmla="*/ 0 w 30"/>
                  <a:gd name="T5" fmla="*/ 0 h 33"/>
                  <a:gd name="T6" fmla="*/ 0 w 30"/>
                  <a:gd name="T7" fmla="*/ 0 h 33"/>
                  <a:gd name="T8" fmla="*/ 0 w 30"/>
                  <a:gd name="T9" fmla="*/ 0 h 33"/>
                  <a:gd name="T10" fmla="*/ 0 w 30"/>
                  <a:gd name="T11" fmla="*/ 0 h 33"/>
                  <a:gd name="T12" fmla="*/ 0 60000 65536"/>
                  <a:gd name="T13" fmla="*/ 0 60000 65536"/>
                  <a:gd name="T14" fmla="*/ 0 60000 65536"/>
                  <a:gd name="T15" fmla="*/ 0 60000 65536"/>
                  <a:gd name="T16" fmla="*/ 0 60000 65536"/>
                  <a:gd name="T17" fmla="*/ 0 60000 65536"/>
                  <a:gd name="T18" fmla="*/ 0 w 30"/>
                  <a:gd name="T19" fmla="*/ 0 h 33"/>
                  <a:gd name="T20" fmla="*/ 30 w 30"/>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0" h="33">
                    <a:moveTo>
                      <a:pt x="12" y="0"/>
                    </a:moveTo>
                    <a:lnTo>
                      <a:pt x="7" y="2"/>
                    </a:lnTo>
                    <a:lnTo>
                      <a:pt x="0" y="11"/>
                    </a:lnTo>
                    <a:lnTo>
                      <a:pt x="22" y="33"/>
                    </a:lnTo>
                    <a:lnTo>
                      <a:pt x="30" y="25"/>
                    </a:lnTo>
                    <a:lnTo>
                      <a:pt x="12" y="0"/>
                    </a:lnTo>
                    <a:close/>
                  </a:path>
                </a:pathLst>
              </a:custGeom>
              <a:solidFill>
                <a:srgbClr val="000000"/>
              </a:solidFill>
              <a:ln w="9525">
                <a:noFill/>
                <a:round/>
                <a:headEnd/>
                <a:tailEnd/>
              </a:ln>
            </p:spPr>
            <p:txBody>
              <a:bodyPr/>
              <a:lstStyle/>
              <a:p>
                <a:endParaRPr lang="en-US"/>
              </a:p>
            </p:txBody>
          </p:sp>
          <p:sp>
            <p:nvSpPr>
              <p:cNvPr id="208364" name="Freeform 525"/>
              <p:cNvSpPr>
                <a:spLocks/>
              </p:cNvSpPr>
              <p:nvPr/>
            </p:nvSpPr>
            <p:spPr bwMode="auto">
              <a:xfrm>
                <a:off x="2660" y="1748"/>
                <a:ext cx="2" cy="1"/>
              </a:xfrm>
              <a:custGeom>
                <a:avLst/>
                <a:gdLst>
                  <a:gd name="T0" fmla="*/ 0 w 5"/>
                  <a:gd name="T1" fmla="*/ 1 h 2"/>
                  <a:gd name="T2" fmla="*/ 0 w 5"/>
                  <a:gd name="T3" fmla="*/ 1 h 2"/>
                  <a:gd name="T4" fmla="*/ 0 w 5"/>
                  <a:gd name="T5" fmla="*/ 0 h 2"/>
                  <a:gd name="T6" fmla="*/ 0 w 5"/>
                  <a:gd name="T7" fmla="*/ 1 h 2"/>
                  <a:gd name="T8" fmla="*/ 0 60000 65536"/>
                  <a:gd name="T9" fmla="*/ 0 60000 65536"/>
                  <a:gd name="T10" fmla="*/ 0 60000 65536"/>
                  <a:gd name="T11" fmla="*/ 0 60000 65536"/>
                  <a:gd name="T12" fmla="*/ 0 w 5"/>
                  <a:gd name="T13" fmla="*/ 0 h 2"/>
                  <a:gd name="T14" fmla="*/ 5 w 5"/>
                  <a:gd name="T15" fmla="*/ 2 h 2"/>
                </a:gdLst>
                <a:ahLst/>
                <a:cxnLst>
                  <a:cxn ang="T8">
                    <a:pos x="T0" y="T1"/>
                  </a:cxn>
                  <a:cxn ang="T9">
                    <a:pos x="T2" y="T3"/>
                  </a:cxn>
                  <a:cxn ang="T10">
                    <a:pos x="T4" y="T5"/>
                  </a:cxn>
                  <a:cxn ang="T11">
                    <a:pos x="T6" y="T7"/>
                  </a:cxn>
                </a:cxnLst>
                <a:rect l="T12" t="T13" r="T14" b="T15"/>
                <a:pathLst>
                  <a:path w="5" h="2">
                    <a:moveTo>
                      <a:pt x="0" y="2"/>
                    </a:moveTo>
                    <a:lnTo>
                      <a:pt x="2" y="1"/>
                    </a:lnTo>
                    <a:lnTo>
                      <a:pt x="5" y="0"/>
                    </a:lnTo>
                    <a:lnTo>
                      <a:pt x="0" y="2"/>
                    </a:lnTo>
                    <a:close/>
                  </a:path>
                </a:pathLst>
              </a:custGeom>
              <a:solidFill>
                <a:srgbClr val="000000"/>
              </a:solidFill>
              <a:ln w="9525">
                <a:noFill/>
                <a:round/>
                <a:headEnd/>
                <a:tailEnd/>
              </a:ln>
            </p:spPr>
            <p:txBody>
              <a:bodyPr/>
              <a:lstStyle/>
              <a:p>
                <a:endParaRPr lang="en-US"/>
              </a:p>
            </p:txBody>
          </p:sp>
          <p:sp>
            <p:nvSpPr>
              <p:cNvPr id="208365" name="Freeform 526"/>
              <p:cNvSpPr>
                <a:spLocks/>
              </p:cNvSpPr>
              <p:nvPr/>
            </p:nvSpPr>
            <p:spPr bwMode="auto">
              <a:xfrm>
                <a:off x="2662" y="1745"/>
                <a:ext cx="8" cy="10"/>
              </a:xfrm>
              <a:custGeom>
                <a:avLst/>
                <a:gdLst>
                  <a:gd name="T0" fmla="*/ 0 w 34"/>
                  <a:gd name="T1" fmla="*/ 0 h 37"/>
                  <a:gd name="T2" fmla="*/ 0 w 34"/>
                  <a:gd name="T3" fmla="*/ 0 h 37"/>
                  <a:gd name="T4" fmla="*/ 0 w 34"/>
                  <a:gd name="T5" fmla="*/ 0 h 37"/>
                  <a:gd name="T6" fmla="*/ 0 w 34"/>
                  <a:gd name="T7" fmla="*/ 0 h 37"/>
                  <a:gd name="T8" fmla="*/ 0 w 34"/>
                  <a:gd name="T9" fmla="*/ 0 h 37"/>
                  <a:gd name="T10" fmla="*/ 0 w 34"/>
                  <a:gd name="T11" fmla="*/ 0 h 37"/>
                  <a:gd name="T12" fmla="*/ 0 60000 65536"/>
                  <a:gd name="T13" fmla="*/ 0 60000 65536"/>
                  <a:gd name="T14" fmla="*/ 0 60000 65536"/>
                  <a:gd name="T15" fmla="*/ 0 60000 65536"/>
                  <a:gd name="T16" fmla="*/ 0 60000 65536"/>
                  <a:gd name="T17" fmla="*/ 0 60000 65536"/>
                  <a:gd name="T18" fmla="*/ 0 w 34"/>
                  <a:gd name="T19" fmla="*/ 0 h 37"/>
                  <a:gd name="T20" fmla="*/ 34 w 34"/>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34" h="37">
                    <a:moveTo>
                      <a:pt x="34" y="26"/>
                    </a:moveTo>
                    <a:lnTo>
                      <a:pt x="16" y="0"/>
                    </a:lnTo>
                    <a:lnTo>
                      <a:pt x="0" y="9"/>
                    </a:lnTo>
                    <a:lnTo>
                      <a:pt x="13" y="37"/>
                    </a:lnTo>
                    <a:lnTo>
                      <a:pt x="29" y="29"/>
                    </a:lnTo>
                    <a:lnTo>
                      <a:pt x="34" y="26"/>
                    </a:lnTo>
                    <a:close/>
                  </a:path>
                </a:pathLst>
              </a:custGeom>
              <a:solidFill>
                <a:srgbClr val="000000"/>
              </a:solidFill>
              <a:ln w="9525">
                <a:noFill/>
                <a:round/>
                <a:headEnd/>
                <a:tailEnd/>
              </a:ln>
            </p:spPr>
            <p:txBody>
              <a:bodyPr/>
              <a:lstStyle/>
              <a:p>
                <a:endParaRPr lang="en-US"/>
              </a:p>
            </p:txBody>
          </p:sp>
          <p:sp>
            <p:nvSpPr>
              <p:cNvPr id="208366" name="Freeform 527"/>
              <p:cNvSpPr>
                <a:spLocks/>
              </p:cNvSpPr>
              <p:nvPr/>
            </p:nvSpPr>
            <p:spPr bwMode="auto">
              <a:xfrm>
                <a:off x="2669" y="1752"/>
                <a:ext cx="1" cy="1"/>
              </a:xfrm>
              <a:custGeom>
                <a:avLst/>
                <a:gdLst>
                  <a:gd name="T0" fmla="*/ 0 w 5"/>
                  <a:gd name="T1" fmla="*/ 0 h 3"/>
                  <a:gd name="T2" fmla="*/ 0 w 5"/>
                  <a:gd name="T3" fmla="*/ 0 h 3"/>
                  <a:gd name="T4" fmla="*/ 0 w 5"/>
                  <a:gd name="T5" fmla="*/ 0 h 3"/>
                  <a:gd name="T6" fmla="*/ 0 w 5"/>
                  <a:gd name="T7" fmla="*/ 0 h 3"/>
                  <a:gd name="T8" fmla="*/ 0 60000 65536"/>
                  <a:gd name="T9" fmla="*/ 0 60000 65536"/>
                  <a:gd name="T10" fmla="*/ 0 60000 65536"/>
                  <a:gd name="T11" fmla="*/ 0 60000 65536"/>
                  <a:gd name="T12" fmla="*/ 0 w 5"/>
                  <a:gd name="T13" fmla="*/ 0 h 3"/>
                  <a:gd name="T14" fmla="*/ 5 w 5"/>
                  <a:gd name="T15" fmla="*/ 3 h 3"/>
                </a:gdLst>
                <a:ahLst/>
                <a:cxnLst>
                  <a:cxn ang="T8">
                    <a:pos x="T0" y="T1"/>
                  </a:cxn>
                  <a:cxn ang="T9">
                    <a:pos x="T2" y="T3"/>
                  </a:cxn>
                  <a:cxn ang="T10">
                    <a:pos x="T4" y="T5"/>
                  </a:cxn>
                  <a:cxn ang="T11">
                    <a:pos x="T6" y="T7"/>
                  </a:cxn>
                </a:cxnLst>
                <a:rect l="T12" t="T13" r="T14" b="T15"/>
                <a:pathLst>
                  <a:path w="5" h="3">
                    <a:moveTo>
                      <a:pt x="5" y="0"/>
                    </a:moveTo>
                    <a:lnTo>
                      <a:pt x="3" y="1"/>
                    </a:lnTo>
                    <a:lnTo>
                      <a:pt x="0" y="3"/>
                    </a:lnTo>
                    <a:lnTo>
                      <a:pt x="5" y="0"/>
                    </a:lnTo>
                    <a:close/>
                  </a:path>
                </a:pathLst>
              </a:custGeom>
              <a:solidFill>
                <a:srgbClr val="000000"/>
              </a:solidFill>
              <a:ln w="9525">
                <a:noFill/>
                <a:round/>
                <a:headEnd/>
                <a:tailEnd/>
              </a:ln>
            </p:spPr>
            <p:txBody>
              <a:bodyPr/>
              <a:lstStyle/>
              <a:p>
                <a:endParaRPr lang="en-US"/>
              </a:p>
            </p:txBody>
          </p:sp>
          <p:sp>
            <p:nvSpPr>
              <p:cNvPr id="208367" name="Freeform 528"/>
              <p:cNvSpPr>
                <a:spLocks/>
              </p:cNvSpPr>
              <p:nvPr/>
            </p:nvSpPr>
            <p:spPr bwMode="auto">
              <a:xfrm>
                <a:off x="2664" y="1743"/>
                <a:ext cx="8" cy="9"/>
              </a:xfrm>
              <a:custGeom>
                <a:avLst/>
                <a:gdLst>
                  <a:gd name="T0" fmla="*/ 0 w 31"/>
                  <a:gd name="T1" fmla="*/ 0 h 33"/>
                  <a:gd name="T2" fmla="*/ 0 w 31"/>
                  <a:gd name="T3" fmla="*/ 0 h 33"/>
                  <a:gd name="T4" fmla="*/ 0 w 31"/>
                  <a:gd name="T5" fmla="*/ 0 h 33"/>
                  <a:gd name="T6" fmla="*/ 0 w 31"/>
                  <a:gd name="T7" fmla="*/ 0 h 33"/>
                  <a:gd name="T8" fmla="*/ 0 w 31"/>
                  <a:gd name="T9" fmla="*/ 0 h 33"/>
                  <a:gd name="T10" fmla="*/ 0 w 31"/>
                  <a:gd name="T11" fmla="*/ 0 h 33"/>
                  <a:gd name="T12" fmla="*/ 0 60000 65536"/>
                  <a:gd name="T13" fmla="*/ 0 60000 65536"/>
                  <a:gd name="T14" fmla="*/ 0 60000 65536"/>
                  <a:gd name="T15" fmla="*/ 0 60000 65536"/>
                  <a:gd name="T16" fmla="*/ 0 60000 65536"/>
                  <a:gd name="T17" fmla="*/ 0 60000 65536"/>
                  <a:gd name="T18" fmla="*/ 0 w 31"/>
                  <a:gd name="T19" fmla="*/ 0 h 33"/>
                  <a:gd name="T20" fmla="*/ 31 w 31"/>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1" h="33">
                    <a:moveTo>
                      <a:pt x="12" y="0"/>
                    </a:moveTo>
                    <a:lnTo>
                      <a:pt x="9" y="2"/>
                    </a:lnTo>
                    <a:lnTo>
                      <a:pt x="0" y="11"/>
                    </a:lnTo>
                    <a:lnTo>
                      <a:pt x="23" y="33"/>
                    </a:lnTo>
                    <a:lnTo>
                      <a:pt x="31" y="25"/>
                    </a:lnTo>
                    <a:lnTo>
                      <a:pt x="12" y="0"/>
                    </a:lnTo>
                    <a:close/>
                  </a:path>
                </a:pathLst>
              </a:custGeom>
              <a:solidFill>
                <a:srgbClr val="000000"/>
              </a:solidFill>
              <a:ln w="9525">
                <a:noFill/>
                <a:round/>
                <a:headEnd/>
                <a:tailEnd/>
              </a:ln>
            </p:spPr>
            <p:txBody>
              <a:bodyPr/>
              <a:lstStyle/>
              <a:p>
                <a:endParaRPr lang="en-US"/>
              </a:p>
            </p:txBody>
          </p:sp>
          <p:sp>
            <p:nvSpPr>
              <p:cNvPr id="208368" name="Freeform 529"/>
              <p:cNvSpPr>
                <a:spLocks/>
              </p:cNvSpPr>
              <p:nvPr/>
            </p:nvSpPr>
            <p:spPr bwMode="auto">
              <a:xfrm>
                <a:off x="2667" y="1743"/>
                <a:ext cx="1" cy="1"/>
              </a:xfrm>
              <a:custGeom>
                <a:avLst/>
                <a:gdLst>
                  <a:gd name="T0" fmla="*/ 0 w 3"/>
                  <a:gd name="T1" fmla="*/ 1 h 2"/>
                  <a:gd name="T2" fmla="*/ 0 w 3"/>
                  <a:gd name="T3" fmla="*/ 1 h 2"/>
                  <a:gd name="T4" fmla="*/ 0 w 3"/>
                  <a:gd name="T5" fmla="*/ 0 h 2"/>
                  <a:gd name="T6" fmla="*/ 0 w 3"/>
                  <a:gd name="T7" fmla="*/ 1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0" y="2"/>
                    </a:moveTo>
                    <a:lnTo>
                      <a:pt x="1" y="1"/>
                    </a:lnTo>
                    <a:lnTo>
                      <a:pt x="3" y="0"/>
                    </a:lnTo>
                    <a:lnTo>
                      <a:pt x="0" y="2"/>
                    </a:lnTo>
                    <a:close/>
                  </a:path>
                </a:pathLst>
              </a:custGeom>
              <a:solidFill>
                <a:srgbClr val="000000"/>
              </a:solidFill>
              <a:ln w="9525">
                <a:noFill/>
                <a:round/>
                <a:headEnd/>
                <a:tailEnd/>
              </a:ln>
            </p:spPr>
            <p:txBody>
              <a:bodyPr/>
              <a:lstStyle/>
              <a:p>
                <a:endParaRPr lang="en-US"/>
              </a:p>
            </p:txBody>
          </p:sp>
          <p:sp>
            <p:nvSpPr>
              <p:cNvPr id="208369" name="Freeform 530"/>
              <p:cNvSpPr>
                <a:spLocks/>
              </p:cNvSpPr>
              <p:nvPr/>
            </p:nvSpPr>
            <p:spPr bwMode="auto">
              <a:xfrm>
                <a:off x="2668" y="1742"/>
                <a:ext cx="7" cy="9"/>
              </a:xfrm>
              <a:custGeom>
                <a:avLst/>
                <a:gdLst>
                  <a:gd name="T0" fmla="*/ 0 w 30"/>
                  <a:gd name="T1" fmla="*/ 0 h 35"/>
                  <a:gd name="T2" fmla="*/ 0 w 30"/>
                  <a:gd name="T3" fmla="*/ 0 h 35"/>
                  <a:gd name="T4" fmla="*/ 0 w 30"/>
                  <a:gd name="T5" fmla="*/ 0 h 35"/>
                  <a:gd name="T6" fmla="*/ 0 w 30"/>
                  <a:gd name="T7" fmla="*/ 0 h 35"/>
                  <a:gd name="T8" fmla="*/ 0 w 30"/>
                  <a:gd name="T9" fmla="*/ 0 h 35"/>
                  <a:gd name="T10" fmla="*/ 0 60000 65536"/>
                  <a:gd name="T11" fmla="*/ 0 60000 65536"/>
                  <a:gd name="T12" fmla="*/ 0 60000 65536"/>
                  <a:gd name="T13" fmla="*/ 0 60000 65536"/>
                  <a:gd name="T14" fmla="*/ 0 60000 65536"/>
                  <a:gd name="T15" fmla="*/ 0 w 30"/>
                  <a:gd name="T16" fmla="*/ 0 h 35"/>
                  <a:gd name="T17" fmla="*/ 30 w 30"/>
                  <a:gd name="T18" fmla="*/ 35 h 35"/>
                </a:gdLst>
                <a:ahLst/>
                <a:cxnLst>
                  <a:cxn ang="T10">
                    <a:pos x="T0" y="T1"/>
                  </a:cxn>
                  <a:cxn ang="T11">
                    <a:pos x="T2" y="T3"/>
                  </a:cxn>
                  <a:cxn ang="T12">
                    <a:pos x="T4" y="T5"/>
                  </a:cxn>
                  <a:cxn ang="T13">
                    <a:pos x="T6" y="T7"/>
                  </a:cxn>
                  <a:cxn ang="T14">
                    <a:pos x="T8" y="T9"/>
                  </a:cxn>
                </a:cxnLst>
                <a:rect l="T15" t="T16" r="T17" b="T18"/>
                <a:pathLst>
                  <a:path w="30" h="35">
                    <a:moveTo>
                      <a:pt x="15" y="0"/>
                    </a:moveTo>
                    <a:lnTo>
                      <a:pt x="30" y="28"/>
                    </a:lnTo>
                    <a:lnTo>
                      <a:pt x="15" y="35"/>
                    </a:lnTo>
                    <a:lnTo>
                      <a:pt x="0" y="7"/>
                    </a:lnTo>
                    <a:lnTo>
                      <a:pt x="15" y="0"/>
                    </a:lnTo>
                    <a:close/>
                  </a:path>
                </a:pathLst>
              </a:custGeom>
              <a:solidFill>
                <a:srgbClr val="000000"/>
              </a:solidFill>
              <a:ln w="9525">
                <a:noFill/>
                <a:round/>
                <a:headEnd/>
                <a:tailEnd/>
              </a:ln>
            </p:spPr>
            <p:txBody>
              <a:bodyPr/>
              <a:lstStyle/>
              <a:p>
                <a:endParaRPr lang="en-US"/>
              </a:p>
            </p:txBody>
          </p:sp>
          <p:sp>
            <p:nvSpPr>
              <p:cNvPr id="208370" name="Freeform 531"/>
              <p:cNvSpPr>
                <a:spLocks/>
              </p:cNvSpPr>
              <p:nvPr/>
            </p:nvSpPr>
            <p:spPr bwMode="auto">
              <a:xfrm>
                <a:off x="2691" y="1725"/>
                <a:ext cx="6" cy="8"/>
              </a:xfrm>
              <a:custGeom>
                <a:avLst/>
                <a:gdLst>
                  <a:gd name="T0" fmla="*/ 0 w 24"/>
                  <a:gd name="T1" fmla="*/ 0 h 31"/>
                  <a:gd name="T2" fmla="*/ 0 w 24"/>
                  <a:gd name="T3" fmla="*/ 0 h 31"/>
                  <a:gd name="T4" fmla="*/ 0 w 24"/>
                  <a:gd name="T5" fmla="*/ 0 h 31"/>
                  <a:gd name="T6" fmla="*/ 0 w 24"/>
                  <a:gd name="T7" fmla="*/ 0 h 31"/>
                  <a:gd name="T8" fmla="*/ 0 w 24"/>
                  <a:gd name="T9" fmla="*/ 0 h 31"/>
                  <a:gd name="T10" fmla="*/ 0 w 24"/>
                  <a:gd name="T11" fmla="*/ 0 h 31"/>
                  <a:gd name="T12" fmla="*/ 0 60000 65536"/>
                  <a:gd name="T13" fmla="*/ 0 60000 65536"/>
                  <a:gd name="T14" fmla="*/ 0 60000 65536"/>
                  <a:gd name="T15" fmla="*/ 0 60000 65536"/>
                  <a:gd name="T16" fmla="*/ 0 60000 65536"/>
                  <a:gd name="T17" fmla="*/ 0 60000 65536"/>
                  <a:gd name="T18" fmla="*/ 0 w 24"/>
                  <a:gd name="T19" fmla="*/ 0 h 31"/>
                  <a:gd name="T20" fmla="*/ 24 w 24"/>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24" h="31">
                    <a:moveTo>
                      <a:pt x="24" y="22"/>
                    </a:moveTo>
                    <a:lnTo>
                      <a:pt x="3" y="0"/>
                    </a:lnTo>
                    <a:lnTo>
                      <a:pt x="0" y="3"/>
                    </a:lnTo>
                    <a:lnTo>
                      <a:pt x="13" y="31"/>
                    </a:lnTo>
                    <a:lnTo>
                      <a:pt x="18" y="29"/>
                    </a:lnTo>
                    <a:lnTo>
                      <a:pt x="24" y="22"/>
                    </a:lnTo>
                    <a:close/>
                  </a:path>
                </a:pathLst>
              </a:custGeom>
              <a:solidFill>
                <a:srgbClr val="000000"/>
              </a:solidFill>
              <a:ln w="9525">
                <a:noFill/>
                <a:round/>
                <a:headEnd/>
                <a:tailEnd/>
              </a:ln>
            </p:spPr>
            <p:txBody>
              <a:bodyPr/>
              <a:lstStyle/>
              <a:p>
                <a:endParaRPr lang="en-US"/>
              </a:p>
            </p:txBody>
          </p:sp>
          <p:sp>
            <p:nvSpPr>
              <p:cNvPr id="208371" name="Freeform 532"/>
              <p:cNvSpPr>
                <a:spLocks/>
              </p:cNvSpPr>
              <p:nvPr/>
            </p:nvSpPr>
            <p:spPr bwMode="auto">
              <a:xfrm>
                <a:off x="2695" y="1731"/>
                <a:ext cx="2" cy="1"/>
              </a:xfrm>
              <a:custGeom>
                <a:avLst/>
                <a:gdLst>
                  <a:gd name="T0" fmla="*/ 0 w 6"/>
                  <a:gd name="T1" fmla="*/ 0 h 7"/>
                  <a:gd name="T2" fmla="*/ 0 w 6"/>
                  <a:gd name="T3" fmla="*/ 0 h 7"/>
                  <a:gd name="T4" fmla="*/ 0 w 6"/>
                  <a:gd name="T5" fmla="*/ 0 h 7"/>
                  <a:gd name="T6" fmla="*/ 0 w 6"/>
                  <a:gd name="T7" fmla="*/ 0 h 7"/>
                  <a:gd name="T8" fmla="*/ 0 60000 65536"/>
                  <a:gd name="T9" fmla="*/ 0 60000 65536"/>
                  <a:gd name="T10" fmla="*/ 0 60000 65536"/>
                  <a:gd name="T11" fmla="*/ 0 60000 65536"/>
                  <a:gd name="T12" fmla="*/ 0 w 6"/>
                  <a:gd name="T13" fmla="*/ 0 h 7"/>
                  <a:gd name="T14" fmla="*/ 6 w 6"/>
                  <a:gd name="T15" fmla="*/ 7 h 7"/>
                </a:gdLst>
                <a:ahLst/>
                <a:cxnLst>
                  <a:cxn ang="T8">
                    <a:pos x="T0" y="T1"/>
                  </a:cxn>
                  <a:cxn ang="T9">
                    <a:pos x="T2" y="T3"/>
                  </a:cxn>
                  <a:cxn ang="T10">
                    <a:pos x="T4" y="T5"/>
                  </a:cxn>
                  <a:cxn ang="T11">
                    <a:pos x="T6" y="T7"/>
                  </a:cxn>
                </a:cxnLst>
                <a:rect l="T12" t="T13" r="T14" b="T15"/>
                <a:pathLst>
                  <a:path w="6" h="7">
                    <a:moveTo>
                      <a:pt x="6" y="0"/>
                    </a:moveTo>
                    <a:lnTo>
                      <a:pt x="5" y="4"/>
                    </a:lnTo>
                    <a:lnTo>
                      <a:pt x="0" y="7"/>
                    </a:lnTo>
                    <a:lnTo>
                      <a:pt x="6" y="0"/>
                    </a:lnTo>
                    <a:close/>
                  </a:path>
                </a:pathLst>
              </a:custGeom>
              <a:solidFill>
                <a:srgbClr val="000000"/>
              </a:solidFill>
              <a:ln w="9525">
                <a:noFill/>
                <a:round/>
                <a:headEnd/>
                <a:tailEnd/>
              </a:ln>
            </p:spPr>
            <p:txBody>
              <a:bodyPr/>
              <a:lstStyle/>
              <a:p>
                <a:endParaRPr lang="en-US"/>
              </a:p>
            </p:txBody>
          </p:sp>
          <p:sp>
            <p:nvSpPr>
              <p:cNvPr id="208372" name="Freeform 533"/>
              <p:cNvSpPr>
                <a:spLocks/>
              </p:cNvSpPr>
              <p:nvPr/>
            </p:nvSpPr>
            <p:spPr bwMode="auto">
              <a:xfrm>
                <a:off x="2690" y="1721"/>
                <a:ext cx="9" cy="10"/>
              </a:xfrm>
              <a:custGeom>
                <a:avLst/>
                <a:gdLst>
                  <a:gd name="T0" fmla="*/ 0 w 37"/>
                  <a:gd name="T1" fmla="*/ 0 h 38"/>
                  <a:gd name="T2" fmla="*/ 0 w 37"/>
                  <a:gd name="T3" fmla="*/ 0 h 38"/>
                  <a:gd name="T4" fmla="*/ 0 w 37"/>
                  <a:gd name="T5" fmla="*/ 0 h 38"/>
                  <a:gd name="T6" fmla="*/ 0 w 37"/>
                  <a:gd name="T7" fmla="*/ 0 h 38"/>
                  <a:gd name="T8" fmla="*/ 0 w 37"/>
                  <a:gd name="T9" fmla="*/ 0 h 38"/>
                  <a:gd name="T10" fmla="*/ 0 w 37"/>
                  <a:gd name="T11" fmla="*/ 0 h 38"/>
                  <a:gd name="T12" fmla="*/ 0 60000 65536"/>
                  <a:gd name="T13" fmla="*/ 0 60000 65536"/>
                  <a:gd name="T14" fmla="*/ 0 60000 65536"/>
                  <a:gd name="T15" fmla="*/ 0 60000 65536"/>
                  <a:gd name="T16" fmla="*/ 0 60000 65536"/>
                  <a:gd name="T17" fmla="*/ 0 60000 65536"/>
                  <a:gd name="T18" fmla="*/ 0 w 37"/>
                  <a:gd name="T19" fmla="*/ 0 h 38"/>
                  <a:gd name="T20" fmla="*/ 37 w 37"/>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37" h="38">
                    <a:moveTo>
                      <a:pt x="16" y="0"/>
                    </a:moveTo>
                    <a:lnTo>
                      <a:pt x="9" y="8"/>
                    </a:lnTo>
                    <a:lnTo>
                      <a:pt x="0" y="24"/>
                    </a:lnTo>
                    <a:lnTo>
                      <a:pt x="28" y="38"/>
                    </a:lnTo>
                    <a:lnTo>
                      <a:pt x="37" y="22"/>
                    </a:lnTo>
                    <a:lnTo>
                      <a:pt x="16" y="0"/>
                    </a:lnTo>
                    <a:close/>
                  </a:path>
                </a:pathLst>
              </a:custGeom>
              <a:solidFill>
                <a:srgbClr val="000000"/>
              </a:solidFill>
              <a:ln w="9525">
                <a:noFill/>
                <a:round/>
                <a:headEnd/>
                <a:tailEnd/>
              </a:ln>
            </p:spPr>
            <p:txBody>
              <a:bodyPr/>
              <a:lstStyle/>
              <a:p>
                <a:endParaRPr lang="en-US"/>
              </a:p>
            </p:txBody>
          </p:sp>
          <p:sp>
            <p:nvSpPr>
              <p:cNvPr id="208373" name="Freeform 534"/>
              <p:cNvSpPr>
                <a:spLocks/>
              </p:cNvSpPr>
              <p:nvPr/>
            </p:nvSpPr>
            <p:spPr bwMode="auto">
              <a:xfrm>
                <a:off x="2692" y="1721"/>
                <a:ext cx="2" cy="2"/>
              </a:xfrm>
              <a:custGeom>
                <a:avLst/>
                <a:gdLst>
                  <a:gd name="T0" fmla="*/ 0 w 7"/>
                  <a:gd name="T1" fmla="*/ 0 h 8"/>
                  <a:gd name="T2" fmla="*/ 0 w 7"/>
                  <a:gd name="T3" fmla="*/ 0 h 8"/>
                  <a:gd name="T4" fmla="*/ 0 w 7"/>
                  <a:gd name="T5" fmla="*/ 0 h 8"/>
                  <a:gd name="T6" fmla="*/ 0 w 7"/>
                  <a:gd name="T7" fmla="*/ 0 h 8"/>
                  <a:gd name="T8" fmla="*/ 0 60000 65536"/>
                  <a:gd name="T9" fmla="*/ 0 60000 65536"/>
                  <a:gd name="T10" fmla="*/ 0 60000 65536"/>
                  <a:gd name="T11" fmla="*/ 0 60000 65536"/>
                  <a:gd name="T12" fmla="*/ 0 w 7"/>
                  <a:gd name="T13" fmla="*/ 0 h 8"/>
                  <a:gd name="T14" fmla="*/ 7 w 7"/>
                  <a:gd name="T15" fmla="*/ 8 h 8"/>
                </a:gdLst>
                <a:ahLst/>
                <a:cxnLst>
                  <a:cxn ang="T8">
                    <a:pos x="T0" y="T1"/>
                  </a:cxn>
                  <a:cxn ang="T9">
                    <a:pos x="T2" y="T3"/>
                  </a:cxn>
                  <a:cxn ang="T10">
                    <a:pos x="T4" y="T5"/>
                  </a:cxn>
                  <a:cxn ang="T11">
                    <a:pos x="T6" y="T7"/>
                  </a:cxn>
                </a:cxnLst>
                <a:rect l="T12" t="T13" r="T14" b="T15"/>
                <a:pathLst>
                  <a:path w="7" h="8">
                    <a:moveTo>
                      <a:pt x="0" y="8"/>
                    </a:moveTo>
                    <a:lnTo>
                      <a:pt x="2" y="3"/>
                    </a:lnTo>
                    <a:lnTo>
                      <a:pt x="7" y="0"/>
                    </a:lnTo>
                    <a:lnTo>
                      <a:pt x="0" y="8"/>
                    </a:lnTo>
                    <a:close/>
                  </a:path>
                </a:pathLst>
              </a:custGeom>
              <a:solidFill>
                <a:srgbClr val="000000"/>
              </a:solidFill>
              <a:ln w="9525">
                <a:noFill/>
                <a:round/>
                <a:headEnd/>
                <a:tailEnd/>
              </a:ln>
            </p:spPr>
            <p:txBody>
              <a:bodyPr/>
              <a:lstStyle/>
              <a:p>
                <a:endParaRPr lang="en-US"/>
              </a:p>
            </p:txBody>
          </p:sp>
          <p:sp>
            <p:nvSpPr>
              <p:cNvPr id="208374" name="Freeform 535"/>
              <p:cNvSpPr>
                <a:spLocks/>
              </p:cNvSpPr>
              <p:nvPr/>
            </p:nvSpPr>
            <p:spPr bwMode="auto">
              <a:xfrm>
                <a:off x="2694" y="1719"/>
                <a:ext cx="8" cy="9"/>
              </a:xfrm>
              <a:custGeom>
                <a:avLst/>
                <a:gdLst>
                  <a:gd name="T0" fmla="*/ 0 w 34"/>
                  <a:gd name="T1" fmla="*/ 0 h 36"/>
                  <a:gd name="T2" fmla="*/ 0 w 34"/>
                  <a:gd name="T3" fmla="*/ 0 h 36"/>
                  <a:gd name="T4" fmla="*/ 0 w 34"/>
                  <a:gd name="T5" fmla="*/ 0 h 36"/>
                  <a:gd name="T6" fmla="*/ 0 w 34"/>
                  <a:gd name="T7" fmla="*/ 0 h 36"/>
                  <a:gd name="T8" fmla="*/ 0 w 34"/>
                  <a:gd name="T9" fmla="*/ 0 h 36"/>
                  <a:gd name="T10" fmla="*/ 0 w 34"/>
                  <a:gd name="T11" fmla="*/ 0 h 36"/>
                  <a:gd name="T12" fmla="*/ 0 60000 65536"/>
                  <a:gd name="T13" fmla="*/ 0 60000 65536"/>
                  <a:gd name="T14" fmla="*/ 0 60000 65536"/>
                  <a:gd name="T15" fmla="*/ 0 60000 65536"/>
                  <a:gd name="T16" fmla="*/ 0 60000 65536"/>
                  <a:gd name="T17" fmla="*/ 0 60000 65536"/>
                  <a:gd name="T18" fmla="*/ 0 w 34"/>
                  <a:gd name="T19" fmla="*/ 0 h 36"/>
                  <a:gd name="T20" fmla="*/ 34 w 34"/>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4" h="36">
                    <a:moveTo>
                      <a:pt x="34" y="26"/>
                    </a:moveTo>
                    <a:lnTo>
                      <a:pt x="16" y="0"/>
                    </a:lnTo>
                    <a:lnTo>
                      <a:pt x="0" y="7"/>
                    </a:lnTo>
                    <a:lnTo>
                      <a:pt x="13" y="36"/>
                    </a:lnTo>
                    <a:lnTo>
                      <a:pt x="29" y="28"/>
                    </a:lnTo>
                    <a:lnTo>
                      <a:pt x="34" y="26"/>
                    </a:lnTo>
                    <a:close/>
                  </a:path>
                </a:pathLst>
              </a:custGeom>
              <a:solidFill>
                <a:srgbClr val="000000"/>
              </a:solidFill>
              <a:ln w="9525">
                <a:noFill/>
                <a:round/>
                <a:headEnd/>
                <a:tailEnd/>
              </a:ln>
            </p:spPr>
            <p:txBody>
              <a:bodyPr/>
              <a:lstStyle/>
              <a:p>
                <a:endParaRPr lang="en-US"/>
              </a:p>
            </p:txBody>
          </p:sp>
          <p:sp>
            <p:nvSpPr>
              <p:cNvPr id="208375" name="Freeform 536"/>
              <p:cNvSpPr>
                <a:spLocks/>
              </p:cNvSpPr>
              <p:nvPr/>
            </p:nvSpPr>
            <p:spPr bwMode="auto">
              <a:xfrm>
                <a:off x="2701" y="1726"/>
                <a:ext cx="1" cy="1"/>
              </a:xfrm>
              <a:custGeom>
                <a:avLst/>
                <a:gdLst>
                  <a:gd name="T0" fmla="*/ 0 w 5"/>
                  <a:gd name="T1" fmla="*/ 0 h 2"/>
                  <a:gd name="T2" fmla="*/ 0 w 5"/>
                  <a:gd name="T3" fmla="*/ 1 h 2"/>
                  <a:gd name="T4" fmla="*/ 0 w 5"/>
                  <a:gd name="T5" fmla="*/ 1 h 2"/>
                  <a:gd name="T6" fmla="*/ 0 w 5"/>
                  <a:gd name="T7" fmla="*/ 0 h 2"/>
                  <a:gd name="T8" fmla="*/ 0 60000 65536"/>
                  <a:gd name="T9" fmla="*/ 0 60000 65536"/>
                  <a:gd name="T10" fmla="*/ 0 60000 65536"/>
                  <a:gd name="T11" fmla="*/ 0 60000 65536"/>
                  <a:gd name="T12" fmla="*/ 0 w 5"/>
                  <a:gd name="T13" fmla="*/ 0 h 2"/>
                  <a:gd name="T14" fmla="*/ 5 w 5"/>
                  <a:gd name="T15" fmla="*/ 2 h 2"/>
                </a:gdLst>
                <a:ahLst/>
                <a:cxnLst>
                  <a:cxn ang="T8">
                    <a:pos x="T0" y="T1"/>
                  </a:cxn>
                  <a:cxn ang="T9">
                    <a:pos x="T2" y="T3"/>
                  </a:cxn>
                  <a:cxn ang="T10">
                    <a:pos x="T4" y="T5"/>
                  </a:cxn>
                  <a:cxn ang="T11">
                    <a:pos x="T6" y="T7"/>
                  </a:cxn>
                </a:cxnLst>
                <a:rect l="T12" t="T13" r="T14" b="T15"/>
                <a:pathLst>
                  <a:path w="5" h="2">
                    <a:moveTo>
                      <a:pt x="5" y="0"/>
                    </a:moveTo>
                    <a:lnTo>
                      <a:pt x="3" y="1"/>
                    </a:lnTo>
                    <a:lnTo>
                      <a:pt x="0" y="2"/>
                    </a:lnTo>
                    <a:lnTo>
                      <a:pt x="5" y="0"/>
                    </a:lnTo>
                    <a:close/>
                  </a:path>
                </a:pathLst>
              </a:custGeom>
              <a:solidFill>
                <a:srgbClr val="000000"/>
              </a:solidFill>
              <a:ln w="9525">
                <a:noFill/>
                <a:round/>
                <a:headEnd/>
                <a:tailEnd/>
              </a:ln>
            </p:spPr>
            <p:txBody>
              <a:bodyPr/>
              <a:lstStyle/>
              <a:p>
                <a:endParaRPr lang="en-US"/>
              </a:p>
            </p:txBody>
          </p:sp>
          <p:sp>
            <p:nvSpPr>
              <p:cNvPr id="208376" name="Freeform 537"/>
              <p:cNvSpPr>
                <a:spLocks/>
              </p:cNvSpPr>
              <p:nvPr/>
            </p:nvSpPr>
            <p:spPr bwMode="auto">
              <a:xfrm>
                <a:off x="2697" y="1718"/>
                <a:ext cx="7" cy="8"/>
              </a:xfrm>
              <a:custGeom>
                <a:avLst/>
                <a:gdLst>
                  <a:gd name="T0" fmla="*/ 0 w 31"/>
                  <a:gd name="T1" fmla="*/ 0 h 31"/>
                  <a:gd name="T2" fmla="*/ 0 w 31"/>
                  <a:gd name="T3" fmla="*/ 0 h 31"/>
                  <a:gd name="T4" fmla="*/ 0 w 31"/>
                  <a:gd name="T5" fmla="*/ 0 h 31"/>
                  <a:gd name="T6" fmla="*/ 0 w 31"/>
                  <a:gd name="T7" fmla="*/ 0 h 31"/>
                  <a:gd name="T8" fmla="*/ 0 w 31"/>
                  <a:gd name="T9" fmla="*/ 0 h 31"/>
                  <a:gd name="T10" fmla="*/ 0 w 31"/>
                  <a:gd name="T11" fmla="*/ 0 h 31"/>
                  <a:gd name="T12" fmla="*/ 0 60000 65536"/>
                  <a:gd name="T13" fmla="*/ 0 60000 65536"/>
                  <a:gd name="T14" fmla="*/ 0 60000 65536"/>
                  <a:gd name="T15" fmla="*/ 0 60000 65536"/>
                  <a:gd name="T16" fmla="*/ 0 60000 65536"/>
                  <a:gd name="T17" fmla="*/ 0 60000 65536"/>
                  <a:gd name="T18" fmla="*/ 0 w 31"/>
                  <a:gd name="T19" fmla="*/ 0 h 31"/>
                  <a:gd name="T20" fmla="*/ 31 w 31"/>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1" h="31">
                    <a:moveTo>
                      <a:pt x="31" y="22"/>
                    </a:moveTo>
                    <a:lnTo>
                      <a:pt x="9" y="0"/>
                    </a:lnTo>
                    <a:lnTo>
                      <a:pt x="0" y="7"/>
                    </a:lnTo>
                    <a:lnTo>
                      <a:pt x="23" y="31"/>
                    </a:lnTo>
                    <a:lnTo>
                      <a:pt x="31" y="22"/>
                    </a:lnTo>
                    <a:close/>
                  </a:path>
                </a:pathLst>
              </a:custGeom>
              <a:solidFill>
                <a:srgbClr val="000000"/>
              </a:solidFill>
              <a:ln w="9525">
                <a:noFill/>
                <a:round/>
                <a:headEnd/>
                <a:tailEnd/>
              </a:ln>
            </p:spPr>
            <p:txBody>
              <a:bodyPr/>
              <a:lstStyle/>
              <a:p>
                <a:endParaRPr lang="en-US"/>
              </a:p>
            </p:txBody>
          </p:sp>
          <p:sp>
            <p:nvSpPr>
              <p:cNvPr id="208377" name="Rectangle 538"/>
              <p:cNvSpPr>
                <a:spLocks noChangeArrowheads="1"/>
              </p:cNvSpPr>
              <p:nvPr/>
            </p:nvSpPr>
            <p:spPr bwMode="auto">
              <a:xfrm>
                <a:off x="2699" y="1718"/>
                <a:ext cx="1" cy="1"/>
              </a:xfrm>
              <a:prstGeom prst="rect">
                <a:avLst/>
              </a:prstGeom>
              <a:solidFill>
                <a:srgbClr val="000000"/>
              </a:solidFill>
              <a:ln w="9525">
                <a:noFill/>
                <a:miter lim="800000"/>
                <a:headEnd/>
                <a:tailEnd/>
              </a:ln>
            </p:spPr>
            <p:txBody>
              <a:bodyPr/>
              <a:lstStyle/>
              <a:p>
                <a:endParaRPr lang="en-US">
                  <a:latin typeface="Times New Roman" pitchFamily="18" charset="0"/>
                  <a:cs typeface="Times New Roman" pitchFamily="18" charset="0"/>
                </a:endParaRPr>
              </a:p>
            </p:txBody>
          </p:sp>
          <p:sp>
            <p:nvSpPr>
              <p:cNvPr id="208378" name="Freeform 539"/>
              <p:cNvSpPr>
                <a:spLocks/>
              </p:cNvSpPr>
              <p:nvPr/>
            </p:nvSpPr>
            <p:spPr bwMode="auto">
              <a:xfrm>
                <a:off x="2699" y="1715"/>
                <a:ext cx="7" cy="9"/>
              </a:xfrm>
              <a:custGeom>
                <a:avLst/>
                <a:gdLst>
                  <a:gd name="T0" fmla="*/ 0 w 30"/>
                  <a:gd name="T1" fmla="*/ 0 h 33"/>
                  <a:gd name="T2" fmla="*/ 0 w 30"/>
                  <a:gd name="T3" fmla="*/ 0 h 33"/>
                  <a:gd name="T4" fmla="*/ 0 w 30"/>
                  <a:gd name="T5" fmla="*/ 0 h 33"/>
                  <a:gd name="T6" fmla="*/ 0 w 30"/>
                  <a:gd name="T7" fmla="*/ 0 h 33"/>
                  <a:gd name="T8" fmla="*/ 0 w 30"/>
                  <a:gd name="T9" fmla="*/ 0 h 33"/>
                  <a:gd name="T10" fmla="*/ 0 w 30"/>
                  <a:gd name="T11" fmla="*/ 0 h 33"/>
                  <a:gd name="T12" fmla="*/ 0 60000 65536"/>
                  <a:gd name="T13" fmla="*/ 0 60000 65536"/>
                  <a:gd name="T14" fmla="*/ 0 60000 65536"/>
                  <a:gd name="T15" fmla="*/ 0 60000 65536"/>
                  <a:gd name="T16" fmla="*/ 0 60000 65536"/>
                  <a:gd name="T17" fmla="*/ 0 60000 65536"/>
                  <a:gd name="T18" fmla="*/ 0 w 30"/>
                  <a:gd name="T19" fmla="*/ 0 h 33"/>
                  <a:gd name="T20" fmla="*/ 30 w 30"/>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0" h="33">
                    <a:moveTo>
                      <a:pt x="12" y="0"/>
                    </a:moveTo>
                    <a:lnTo>
                      <a:pt x="7" y="2"/>
                    </a:lnTo>
                    <a:lnTo>
                      <a:pt x="0" y="11"/>
                    </a:lnTo>
                    <a:lnTo>
                      <a:pt x="22" y="33"/>
                    </a:lnTo>
                    <a:lnTo>
                      <a:pt x="30" y="26"/>
                    </a:lnTo>
                    <a:lnTo>
                      <a:pt x="12" y="0"/>
                    </a:lnTo>
                    <a:close/>
                  </a:path>
                </a:pathLst>
              </a:custGeom>
              <a:solidFill>
                <a:srgbClr val="000000"/>
              </a:solidFill>
              <a:ln w="9525">
                <a:noFill/>
                <a:round/>
                <a:headEnd/>
                <a:tailEnd/>
              </a:ln>
            </p:spPr>
            <p:txBody>
              <a:bodyPr/>
              <a:lstStyle/>
              <a:p>
                <a:endParaRPr lang="en-US"/>
              </a:p>
            </p:txBody>
          </p:sp>
          <p:sp>
            <p:nvSpPr>
              <p:cNvPr id="208379" name="Freeform 540"/>
              <p:cNvSpPr>
                <a:spLocks/>
              </p:cNvSpPr>
              <p:nvPr/>
            </p:nvSpPr>
            <p:spPr bwMode="auto">
              <a:xfrm>
                <a:off x="2701" y="1715"/>
                <a:ext cx="1" cy="1"/>
              </a:xfrm>
              <a:custGeom>
                <a:avLst/>
                <a:gdLst>
                  <a:gd name="T0" fmla="*/ 0 w 5"/>
                  <a:gd name="T1" fmla="*/ 1 h 2"/>
                  <a:gd name="T2" fmla="*/ 0 w 5"/>
                  <a:gd name="T3" fmla="*/ 1 h 2"/>
                  <a:gd name="T4" fmla="*/ 0 w 5"/>
                  <a:gd name="T5" fmla="*/ 0 h 2"/>
                  <a:gd name="T6" fmla="*/ 0 w 5"/>
                  <a:gd name="T7" fmla="*/ 1 h 2"/>
                  <a:gd name="T8" fmla="*/ 0 60000 65536"/>
                  <a:gd name="T9" fmla="*/ 0 60000 65536"/>
                  <a:gd name="T10" fmla="*/ 0 60000 65536"/>
                  <a:gd name="T11" fmla="*/ 0 60000 65536"/>
                  <a:gd name="T12" fmla="*/ 0 w 5"/>
                  <a:gd name="T13" fmla="*/ 0 h 2"/>
                  <a:gd name="T14" fmla="*/ 5 w 5"/>
                  <a:gd name="T15" fmla="*/ 2 h 2"/>
                </a:gdLst>
                <a:ahLst/>
                <a:cxnLst>
                  <a:cxn ang="T8">
                    <a:pos x="T0" y="T1"/>
                  </a:cxn>
                  <a:cxn ang="T9">
                    <a:pos x="T2" y="T3"/>
                  </a:cxn>
                  <a:cxn ang="T10">
                    <a:pos x="T4" y="T5"/>
                  </a:cxn>
                  <a:cxn ang="T11">
                    <a:pos x="T6" y="T7"/>
                  </a:cxn>
                </a:cxnLst>
                <a:rect l="T12" t="T13" r="T14" b="T15"/>
                <a:pathLst>
                  <a:path w="5" h="2">
                    <a:moveTo>
                      <a:pt x="0" y="2"/>
                    </a:moveTo>
                    <a:lnTo>
                      <a:pt x="2" y="1"/>
                    </a:lnTo>
                    <a:lnTo>
                      <a:pt x="5" y="0"/>
                    </a:lnTo>
                    <a:lnTo>
                      <a:pt x="0" y="2"/>
                    </a:lnTo>
                    <a:close/>
                  </a:path>
                </a:pathLst>
              </a:custGeom>
              <a:solidFill>
                <a:srgbClr val="000000"/>
              </a:solidFill>
              <a:ln w="9525">
                <a:noFill/>
                <a:round/>
                <a:headEnd/>
                <a:tailEnd/>
              </a:ln>
            </p:spPr>
            <p:txBody>
              <a:bodyPr/>
              <a:lstStyle/>
              <a:p>
                <a:endParaRPr lang="en-US"/>
              </a:p>
            </p:txBody>
          </p:sp>
          <p:sp>
            <p:nvSpPr>
              <p:cNvPr id="208380" name="Freeform 541"/>
              <p:cNvSpPr>
                <a:spLocks/>
              </p:cNvSpPr>
              <p:nvPr/>
            </p:nvSpPr>
            <p:spPr bwMode="auto">
              <a:xfrm>
                <a:off x="2702" y="1713"/>
                <a:ext cx="9" cy="10"/>
              </a:xfrm>
              <a:custGeom>
                <a:avLst/>
                <a:gdLst>
                  <a:gd name="T0" fmla="*/ 0 w 37"/>
                  <a:gd name="T1" fmla="*/ 0 h 37"/>
                  <a:gd name="T2" fmla="*/ 0 w 37"/>
                  <a:gd name="T3" fmla="*/ 0 h 37"/>
                  <a:gd name="T4" fmla="*/ 0 w 37"/>
                  <a:gd name="T5" fmla="*/ 0 h 37"/>
                  <a:gd name="T6" fmla="*/ 0 w 37"/>
                  <a:gd name="T7" fmla="*/ 0 h 37"/>
                  <a:gd name="T8" fmla="*/ 0 w 37"/>
                  <a:gd name="T9" fmla="*/ 0 h 37"/>
                  <a:gd name="T10" fmla="*/ 0 w 37"/>
                  <a:gd name="T11" fmla="*/ 0 h 37"/>
                  <a:gd name="T12" fmla="*/ 0 60000 65536"/>
                  <a:gd name="T13" fmla="*/ 0 60000 65536"/>
                  <a:gd name="T14" fmla="*/ 0 60000 65536"/>
                  <a:gd name="T15" fmla="*/ 0 60000 65536"/>
                  <a:gd name="T16" fmla="*/ 0 60000 65536"/>
                  <a:gd name="T17" fmla="*/ 0 60000 65536"/>
                  <a:gd name="T18" fmla="*/ 0 w 37"/>
                  <a:gd name="T19" fmla="*/ 0 h 37"/>
                  <a:gd name="T20" fmla="*/ 37 w 37"/>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37" h="37">
                    <a:moveTo>
                      <a:pt x="37" y="22"/>
                    </a:moveTo>
                    <a:lnTo>
                      <a:pt x="16" y="0"/>
                    </a:lnTo>
                    <a:lnTo>
                      <a:pt x="0" y="9"/>
                    </a:lnTo>
                    <a:lnTo>
                      <a:pt x="14" y="37"/>
                    </a:lnTo>
                    <a:lnTo>
                      <a:pt x="30" y="29"/>
                    </a:lnTo>
                    <a:lnTo>
                      <a:pt x="37" y="22"/>
                    </a:lnTo>
                    <a:close/>
                  </a:path>
                </a:pathLst>
              </a:custGeom>
              <a:solidFill>
                <a:srgbClr val="000000"/>
              </a:solidFill>
              <a:ln w="9525">
                <a:noFill/>
                <a:round/>
                <a:headEnd/>
                <a:tailEnd/>
              </a:ln>
            </p:spPr>
            <p:txBody>
              <a:bodyPr/>
              <a:lstStyle/>
              <a:p>
                <a:endParaRPr lang="en-US"/>
              </a:p>
            </p:txBody>
          </p:sp>
          <p:sp>
            <p:nvSpPr>
              <p:cNvPr id="208381" name="Freeform 542"/>
              <p:cNvSpPr>
                <a:spLocks/>
              </p:cNvSpPr>
              <p:nvPr/>
            </p:nvSpPr>
            <p:spPr bwMode="auto">
              <a:xfrm>
                <a:off x="2709" y="1719"/>
                <a:ext cx="2" cy="1"/>
              </a:xfrm>
              <a:custGeom>
                <a:avLst/>
                <a:gdLst>
                  <a:gd name="T0" fmla="*/ 0 w 7"/>
                  <a:gd name="T1" fmla="*/ 0 h 7"/>
                  <a:gd name="T2" fmla="*/ 0 w 7"/>
                  <a:gd name="T3" fmla="*/ 0 h 7"/>
                  <a:gd name="T4" fmla="*/ 0 w 7"/>
                  <a:gd name="T5" fmla="*/ 0 h 7"/>
                  <a:gd name="T6" fmla="*/ 0 w 7"/>
                  <a:gd name="T7" fmla="*/ 0 h 7"/>
                  <a:gd name="T8" fmla="*/ 0 60000 65536"/>
                  <a:gd name="T9" fmla="*/ 0 60000 65536"/>
                  <a:gd name="T10" fmla="*/ 0 60000 65536"/>
                  <a:gd name="T11" fmla="*/ 0 60000 65536"/>
                  <a:gd name="T12" fmla="*/ 0 w 7"/>
                  <a:gd name="T13" fmla="*/ 0 h 7"/>
                  <a:gd name="T14" fmla="*/ 7 w 7"/>
                  <a:gd name="T15" fmla="*/ 7 h 7"/>
                </a:gdLst>
                <a:ahLst/>
                <a:cxnLst>
                  <a:cxn ang="T8">
                    <a:pos x="T0" y="T1"/>
                  </a:cxn>
                  <a:cxn ang="T9">
                    <a:pos x="T2" y="T3"/>
                  </a:cxn>
                  <a:cxn ang="T10">
                    <a:pos x="T4" y="T5"/>
                  </a:cxn>
                  <a:cxn ang="T11">
                    <a:pos x="T6" y="T7"/>
                  </a:cxn>
                </a:cxnLst>
                <a:rect l="T12" t="T13" r="T14" b="T15"/>
                <a:pathLst>
                  <a:path w="7" h="7">
                    <a:moveTo>
                      <a:pt x="7" y="0"/>
                    </a:moveTo>
                    <a:lnTo>
                      <a:pt x="4" y="5"/>
                    </a:lnTo>
                    <a:lnTo>
                      <a:pt x="0" y="7"/>
                    </a:lnTo>
                    <a:lnTo>
                      <a:pt x="7" y="0"/>
                    </a:lnTo>
                    <a:close/>
                  </a:path>
                </a:pathLst>
              </a:custGeom>
              <a:solidFill>
                <a:srgbClr val="000000"/>
              </a:solidFill>
              <a:ln w="9525">
                <a:noFill/>
                <a:round/>
                <a:headEnd/>
                <a:tailEnd/>
              </a:ln>
            </p:spPr>
            <p:txBody>
              <a:bodyPr/>
              <a:lstStyle/>
              <a:p>
                <a:endParaRPr lang="en-US"/>
              </a:p>
            </p:txBody>
          </p:sp>
          <p:sp>
            <p:nvSpPr>
              <p:cNvPr id="208382" name="Freeform 543"/>
              <p:cNvSpPr>
                <a:spLocks/>
              </p:cNvSpPr>
              <p:nvPr/>
            </p:nvSpPr>
            <p:spPr bwMode="auto">
              <a:xfrm>
                <a:off x="2704" y="1709"/>
                <a:ext cx="9" cy="10"/>
              </a:xfrm>
              <a:custGeom>
                <a:avLst/>
                <a:gdLst>
                  <a:gd name="T0" fmla="*/ 0 w 35"/>
                  <a:gd name="T1" fmla="*/ 0 h 38"/>
                  <a:gd name="T2" fmla="*/ 0 w 35"/>
                  <a:gd name="T3" fmla="*/ 0 h 38"/>
                  <a:gd name="T4" fmla="*/ 0 w 35"/>
                  <a:gd name="T5" fmla="*/ 0 h 38"/>
                  <a:gd name="T6" fmla="*/ 0 w 35"/>
                  <a:gd name="T7" fmla="*/ 0 h 38"/>
                  <a:gd name="T8" fmla="*/ 0 w 35"/>
                  <a:gd name="T9" fmla="*/ 0 h 38"/>
                  <a:gd name="T10" fmla="*/ 0 w 35"/>
                  <a:gd name="T11" fmla="*/ 0 h 38"/>
                  <a:gd name="T12" fmla="*/ 0 60000 65536"/>
                  <a:gd name="T13" fmla="*/ 0 60000 65536"/>
                  <a:gd name="T14" fmla="*/ 0 60000 65536"/>
                  <a:gd name="T15" fmla="*/ 0 60000 65536"/>
                  <a:gd name="T16" fmla="*/ 0 60000 65536"/>
                  <a:gd name="T17" fmla="*/ 0 60000 65536"/>
                  <a:gd name="T18" fmla="*/ 0 w 35"/>
                  <a:gd name="T19" fmla="*/ 0 h 38"/>
                  <a:gd name="T20" fmla="*/ 35 w 35"/>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35" h="38">
                    <a:moveTo>
                      <a:pt x="14" y="0"/>
                    </a:moveTo>
                    <a:lnTo>
                      <a:pt x="7" y="8"/>
                    </a:lnTo>
                    <a:lnTo>
                      <a:pt x="0" y="24"/>
                    </a:lnTo>
                    <a:lnTo>
                      <a:pt x="28" y="38"/>
                    </a:lnTo>
                    <a:lnTo>
                      <a:pt x="35" y="22"/>
                    </a:lnTo>
                    <a:lnTo>
                      <a:pt x="14" y="0"/>
                    </a:lnTo>
                    <a:close/>
                  </a:path>
                </a:pathLst>
              </a:custGeom>
              <a:solidFill>
                <a:srgbClr val="000000"/>
              </a:solidFill>
              <a:ln w="9525">
                <a:noFill/>
                <a:round/>
                <a:headEnd/>
                <a:tailEnd/>
              </a:ln>
            </p:spPr>
            <p:txBody>
              <a:bodyPr/>
              <a:lstStyle/>
              <a:p>
                <a:endParaRPr lang="en-US"/>
              </a:p>
            </p:txBody>
          </p:sp>
          <p:sp>
            <p:nvSpPr>
              <p:cNvPr id="208383" name="Freeform 544"/>
              <p:cNvSpPr>
                <a:spLocks/>
              </p:cNvSpPr>
              <p:nvPr/>
            </p:nvSpPr>
            <p:spPr bwMode="auto">
              <a:xfrm>
                <a:off x="2706" y="1709"/>
                <a:ext cx="2" cy="2"/>
              </a:xfrm>
              <a:custGeom>
                <a:avLst/>
                <a:gdLst>
                  <a:gd name="T0" fmla="*/ 0 w 7"/>
                  <a:gd name="T1" fmla="*/ 0 h 8"/>
                  <a:gd name="T2" fmla="*/ 0 w 7"/>
                  <a:gd name="T3" fmla="*/ 0 h 8"/>
                  <a:gd name="T4" fmla="*/ 0 w 7"/>
                  <a:gd name="T5" fmla="*/ 0 h 8"/>
                  <a:gd name="T6" fmla="*/ 0 w 7"/>
                  <a:gd name="T7" fmla="*/ 0 h 8"/>
                  <a:gd name="T8" fmla="*/ 0 60000 65536"/>
                  <a:gd name="T9" fmla="*/ 0 60000 65536"/>
                  <a:gd name="T10" fmla="*/ 0 60000 65536"/>
                  <a:gd name="T11" fmla="*/ 0 60000 65536"/>
                  <a:gd name="T12" fmla="*/ 0 w 7"/>
                  <a:gd name="T13" fmla="*/ 0 h 8"/>
                  <a:gd name="T14" fmla="*/ 7 w 7"/>
                  <a:gd name="T15" fmla="*/ 8 h 8"/>
                </a:gdLst>
                <a:ahLst/>
                <a:cxnLst>
                  <a:cxn ang="T8">
                    <a:pos x="T0" y="T1"/>
                  </a:cxn>
                  <a:cxn ang="T9">
                    <a:pos x="T2" y="T3"/>
                  </a:cxn>
                  <a:cxn ang="T10">
                    <a:pos x="T4" y="T5"/>
                  </a:cxn>
                  <a:cxn ang="T11">
                    <a:pos x="T6" y="T7"/>
                  </a:cxn>
                </a:cxnLst>
                <a:rect l="T12" t="T13" r="T14" b="T15"/>
                <a:pathLst>
                  <a:path w="7" h="8">
                    <a:moveTo>
                      <a:pt x="0" y="8"/>
                    </a:moveTo>
                    <a:lnTo>
                      <a:pt x="2" y="3"/>
                    </a:lnTo>
                    <a:lnTo>
                      <a:pt x="7" y="0"/>
                    </a:lnTo>
                    <a:lnTo>
                      <a:pt x="0" y="8"/>
                    </a:lnTo>
                    <a:close/>
                  </a:path>
                </a:pathLst>
              </a:custGeom>
              <a:solidFill>
                <a:srgbClr val="000000"/>
              </a:solidFill>
              <a:ln w="9525">
                <a:noFill/>
                <a:round/>
                <a:headEnd/>
                <a:tailEnd/>
              </a:ln>
            </p:spPr>
            <p:txBody>
              <a:bodyPr/>
              <a:lstStyle/>
              <a:p>
                <a:endParaRPr lang="en-US"/>
              </a:p>
            </p:txBody>
          </p:sp>
          <p:sp>
            <p:nvSpPr>
              <p:cNvPr id="208384" name="Freeform 545"/>
              <p:cNvSpPr>
                <a:spLocks/>
              </p:cNvSpPr>
              <p:nvPr/>
            </p:nvSpPr>
            <p:spPr bwMode="auto">
              <a:xfrm>
                <a:off x="2708" y="1709"/>
                <a:ext cx="3" cy="7"/>
              </a:xfrm>
              <a:custGeom>
                <a:avLst/>
                <a:gdLst>
                  <a:gd name="T0" fmla="*/ 0 w 15"/>
                  <a:gd name="T1" fmla="*/ 0 h 29"/>
                  <a:gd name="T2" fmla="*/ 0 w 15"/>
                  <a:gd name="T3" fmla="*/ 0 h 29"/>
                  <a:gd name="T4" fmla="*/ 0 w 15"/>
                  <a:gd name="T5" fmla="*/ 0 h 29"/>
                  <a:gd name="T6" fmla="*/ 0 w 15"/>
                  <a:gd name="T7" fmla="*/ 0 h 29"/>
                  <a:gd name="T8" fmla="*/ 0 w 15"/>
                  <a:gd name="T9" fmla="*/ 0 h 29"/>
                  <a:gd name="T10" fmla="*/ 0 60000 65536"/>
                  <a:gd name="T11" fmla="*/ 0 60000 65536"/>
                  <a:gd name="T12" fmla="*/ 0 60000 65536"/>
                  <a:gd name="T13" fmla="*/ 0 60000 65536"/>
                  <a:gd name="T14" fmla="*/ 0 60000 65536"/>
                  <a:gd name="T15" fmla="*/ 0 w 15"/>
                  <a:gd name="T16" fmla="*/ 0 h 29"/>
                  <a:gd name="T17" fmla="*/ 15 w 15"/>
                  <a:gd name="T18" fmla="*/ 29 h 29"/>
                </a:gdLst>
                <a:ahLst/>
                <a:cxnLst>
                  <a:cxn ang="T10">
                    <a:pos x="T0" y="T1"/>
                  </a:cxn>
                  <a:cxn ang="T11">
                    <a:pos x="T2" y="T3"/>
                  </a:cxn>
                  <a:cxn ang="T12">
                    <a:pos x="T4" y="T5"/>
                  </a:cxn>
                  <a:cxn ang="T13">
                    <a:pos x="T6" y="T7"/>
                  </a:cxn>
                  <a:cxn ang="T14">
                    <a:pos x="T8" y="T9"/>
                  </a:cxn>
                </a:cxnLst>
                <a:rect l="T15" t="T16" r="T17" b="T18"/>
                <a:pathLst>
                  <a:path w="15" h="29">
                    <a:moveTo>
                      <a:pt x="2" y="0"/>
                    </a:moveTo>
                    <a:lnTo>
                      <a:pt x="15" y="29"/>
                    </a:lnTo>
                    <a:lnTo>
                      <a:pt x="0" y="0"/>
                    </a:lnTo>
                    <a:lnTo>
                      <a:pt x="2" y="0"/>
                    </a:lnTo>
                    <a:close/>
                  </a:path>
                </a:pathLst>
              </a:custGeom>
              <a:solidFill>
                <a:srgbClr val="000000"/>
              </a:solidFill>
              <a:ln w="9525">
                <a:noFill/>
                <a:round/>
                <a:headEnd/>
                <a:tailEnd/>
              </a:ln>
            </p:spPr>
            <p:txBody>
              <a:bodyPr/>
              <a:lstStyle/>
              <a:p>
                <a:endParaRPr lang="en-US"/>
              </a:p>
            </p:txBody>
          </p:sp>
          <p:sp>
            <p:nvSpPr>
              <p:cNvPr id="208385" name="Freeform 546"/>
              <p:cNvSpPr>
                <a:spLocks/>
              </p:cNvSpPr>
              <p:nvPr/>
            </p:nvSpPr>
            <p:spPr bwMode="auto">
              <a:xfrm>
                <a:off x="2726" y="1693"/>
                <a:ext cx="6" cy="8"/>
              </a:xfrm>
              <a:custGeom>
                <a:avLst/>
                <a:gdLst>
                  <a:gd name="T0" fmla="*/ 0 w 26"/>
                  <a:gd name="T1" fmla="*/ 0 h 30"/>
                  <a:gd name="T2" fmla="*/ 0 w 26"/>
                  <a:gd name="T3" fmla="*/ 0 h 30"/>
                  <a:gd name="T4" fmla="*/ 0 w 26"/>
                  <a:gd name="T5" fmla="*/ 0 h 30"/>
                  <a:gd name="T6" fmla="*/ 0 w 26"/>
                  <a:gd name="T7" fmla="*/ 0 h 30"/>
                  <a:gd name="T8" fmla="*/ 0 w 26"/>
                  <a:gd name="T9" fmla="*/ 0 h 30"/>
                  <a:gd name="T10" fmla="*/ 0 w 26"/>
                  <a:gd name="T11" fmla="*/ 0 h 30"/>
                  <a:gd name="T12" fmla="*/ 0 60000 65536"/>
                  <a:gd name="T13" fmla="*/ 0 60000 65536"/>
                  <a:gd name="T14" fmla="*/ 0 60000 65536"/>
                  <a:gd name="T15" fmla="*/ 0 60000 65536"/>
                  <a:gd name="T16" fmla="*/ 0 60000 65536"/>
                  <a:gd name="T17" fmla="*/ 0 60000 65536"/>
                  <a:gd name="T18" fmla="*/ 0 w 26"/>
                  <a:gd name="T19" fmla="*/ 0 h 30"/>
                  <a:gd name="T20" fmla="*/ 26 w 26"/>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26" h="30">
                    <a:moveTo>
                      <a:pt x="7" y="0"/>
                    </a:moveTo>
                    <a:lnTo>
                      <a:pt x="4" y="4"/>
                    </a:lnTo>
                    <a:lnTo>
                      <a:pt x="0" y="8"/>
                    </a:lnTo>
                    <a:lnTo>
                      <a:pt x="22" y="30"/>
                    </a:lnTo>
                    <a:lnTo>
                      <a:pt x="26" y="26"/>
                    </a:lnTo>
                    <a:lnTo>
                      <a:pt x="7" y="0"/>
                    </a:lnTo>
                    <a:close/>
                  </a:path>
                </a:pathLst>
              </a:custGeom>
              <a:solidFill>
                <a:srgbClr val="000000"/>
              </a:solidFill>
              <a:ln w="9525">
                <a:noFill/>
                <a:round/>
                <a:headEnd/>
                <a:tailEnd/>
              </a:ln>
            </p:spPr>
            <p:txBody>
              <a:bodyPr/>
              <a:lstStyle/>
              <a:p>
                <a:endParaRPr lang="en-US"/>
              </a:p>
            </p:txBody>
          </p:sp>
          <p:sp>
            <p:nvSpPr>
              <p:cNvPr id="208386" name="Freeform 547"/>
              <p:cNvSpPr>
                <a:spLocks/>
              </p:cNvSpPr>
              <p:nvPr/>
            </p:nvSpPr>
            <p:spPr bwMode="auto">
              <a:xfrm>
                <a:off x="2727" y="1693"/>
                <a:ext cx="1" cy="1"/>
              </a:xfrm>
              <a:custGeom>
                <a:avLst/>
                <a:gdLst>
                  <a:gd name="T0" fmla="*/ 0 w 3"/>
                  <a:gd name="T1" fmla="*/ 0 h 4"/>
                  <a:gd name="T2" fmla="*/ 0 w 3"/>
                  <a:gd name="T3" fmla="*/ 0 h 4"/>
                  <a:gd name="T4" fmla="*/ 0 w 3"/>
                  <a:gd name="T5" fmla="*/ 0 h 4"/>
                  <a:gd name="T6" fmla="*/ 0 w 3"/>
                  <a:gd name="T7" fmla="*/ 0 h 4"/>
                  <a:gd name="T8" fmla="*/ 0 60000 65536"/>
                  <a:gd name="T9" fmla="*/ 0 60000 65536"/>
                  <a:gd name="T10" fmla="*/ 0 60000 65536"/>
                  <a:gd name="T11" fmla="*/ 0 60000 65536"/>
                  <a:gd name="T12" fmla="*/ 0 w 3"/>
                  <a:gd name="T13" fmla="*/ 0 h 4"/>
                  <a:gd name="T14" fmla="*/ 3 w 3"/>
                  <a:gd name="T15" fmla="*/ 4 h 4"/>
                </a:gdLst>
                <a:ahLst/>
                <a:cxnLst>
                  <a:cxn ang="T8">
                    <a:pos x="T0" y="T1"/>
                  </a:cxn>
                  <a:cxn ang="T9">
                    <a:pos x="T2" y="T3"/>
                  </a:cxn>
                  <a:cxn ang="T10">
                    <a:pos x="T4" y="T5"/>
                  </a:cxn>
                  <a:cxn ang="T11">
                    <a:pos x="T6" y="T7"/>
                  </a:cxn>
                </a:cxnLst>
                <a:rect l="T12" t="T13" r="T14" b="T15"/>
                <a:pathLst>
                  <a:path w="3" h="4">
                    <a:moveTo>
                      <a:pt x="0" y="4"/>
                    </a:moveTo>
                    <a:lnTo>
                      <a:pt x="1" y="1"/>
                    </a:lnTo>
                    <a:lnTo>
                      <a:pt x="3" y="0"/>
                    </a:lnTo>
                    <a:lnTo>
                      <a:pt x="0" y="4"/>
                    </a:lnTo>
                    <a:close/>
                  </a:path>
                </a:pathLst>
              </a:custGeom>
              <a:solidFill>
                <a:srgbClr val="000000"/>
              </a:solidFill>
              <a:ln w="9525">
                <a:noFill/>
                <a:round/>
                <a:headEnd/>
                <a:tailEnd/>
              </a:ln>
            </p:spPr>
            <p:txBody>
              <a:bodyPr/>
              <a:lstStyle/>
              <a:p>
                <a:endParaRPr lang="en-US"/>
              </a:p>
            </p:txBody>
          </p:sp>
          <p:sp>
            <p:nvSpPr>
              <p:cNvPr id="208387" name="Freeform 548"/>
              <p:cNvSpPr>
                <a:spLocks/>
              </p:cNvSpPr>
              <p:nvPr/>
            </p:nvSpPr>
            <p:spPr bwMode="auto">
              <a:xfrm>
                <a:off x="2728" y="1691"/>
                <a:ext cx="9" cy="10"/>
              </a:xfrm>
              <a:custGeom>
                <a:avLst/>
                <a:gdLst>
                  <a:gd name="T0" fmla="*/ 0 w 37"/>
                  <a:gd name="T1" fmla="*/ 0 h 37"/>
                  <a:gd name="T2" fmla="*/ 0 w 37"/>
                  <a:gd name="T3" fmla="*/ 0 h 37"/>
                  <a:gd name="T4" fmla="*/ 0 w 37"/>
                  <a:gd name="T5" fmla="*/ 0 h 37"/>
                  <a:gd name="T6" fmla="*/ 0 w 37"/>
                  <a:gd name="T7" fmla="*/ 0 h 37"/>
                  <a:gd name="T8" fmla="*/ 0 w 37"/>
                  <a:gd name="T9" fmla="*/ 0 h 37"/>
                  <a:gd name="T10" fmla="*/ 0 w 37"/>
                  <a:gd name="T11" fmla="*/ 0 h 37"/>
                  <a:gd name="T12" fmla="*/ 0 60000 65536"/>
                  <a:gd name="T13" fmla="*/ 0 60000 65536"/>
                  <a:gd name="T14" fmla="*/ 0 60000 65536"/>
                  <a:gd name="T15" fmla="*/ 0 60000 65536"/>
                  <a:gd name="T16" fmla="*/ 0 60000 65536"/>
                  <a:gd name="T17" fmla="*/ 0 60000 65536"/>
                  <a:gd name="T18" fmla="*/ 0 w 37"/>
                  <a:gd name="T19" fmla="*/ 0 h 37"/>
                  <a:gd name="T20" fmla="*/ 37 w 37"/>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37" h="37">
                    <a:moveTo>
                      <a:pt x="37" y="21"/>
                    </a:moveTo>
                    <a:lnTo>
                      <a:pt x="16" y="0"/>
                    </a:lnTo>
                    <a:lnTo>
                      <a:pt x="0" y="7"/>
                    </a:lnTo>
                    <a:lnTo>
                      <a:pt x="15" y="37"/>
                    </a:lnTo>
                    <a:lnTo>
                      <a:pt x="31" y="28"/>
                    </a:lnTo>
                    <a:lnTo>
                      <a:pt x="37" y="21"/>
                    </a:lnTo>
                    <a:close/>
                  </a:path>
                </a:pathLst>
              </a:custGeom>
              <a:solidFill>
                <a:srgbClr val="000000"/>
              </a:solidFill>
              <a:ln w="9525">
                <a:noFill/>
                <a:round/>
                <a:headEnd/>
                <a:tailEnd/>
              </a:ln>
            </p:spPr>
            <p:txBody>
              <a:bodyPr/>
              <a:lstStyle/>
              <a:p>
                <a:endParaRPr lang="en-US"/>
              </a:p>
            </p:txBody>
          </p:sp>
          <p:sp>
            <p:nvSpPr>
              <p:cNvPr id="208388" name="Freeform 549"/>
              <p:cNvSpPr>
                <a:spLocks/>
              </p:cNvSpPr>
              <p:nvPr/>
            </p:nvSpPr>
            <p:spPr bwMode="auto">
              <a:xfrm>
                <a:off x="2735" y="1697"/>
                <a:ext cx="2" cy="2"/>
              </a:xfrm>
              <a:custGeom>
                <a:avLst/>
                <a:gdLst>
                  <a:gd name="T0" fmla="*/ 0 w 6"/>
                  <a:gd name="T1" fmla="*/ 0 h 7"/>
                  <a:gd name="T2" fmla="*/ 0 w 6"/>
                  <a:gd name="T3" fmla="*/ 0 h 7"/>
                  <a:gd name="T4" fmla="*/ 0 w 6"/>
                  <a:gd name="T5" fmla="*/ 0 h 7"/>
                  <a:gd name="T6" fmla="*/ 0 w 6"/>
                  <a:gd name="T7" fmla="*/ 0 h 7"/>
                  <a:gd name="T8" fmla="*/ 0 60000 65536"/>
                  <a:gd name="T9" fmla="*/ 0 60000 65536"/>
                  <a:gd name="T10" fmla="*/ 0 60000 65536"/>
                  <a:gd name="T11" fmla="*/ 0 60000 65536"/>
                  <a:gd name="T12" fmla="*/ 0 w 6"/>
                  <a:gd name="T13" fmla="*/ 0 h 7"/>
                  <a:gd name="T14" fmla="*/ 6 w 6"/>
                  <a:gd name="T15" fmla="*/ 7 h 7"/>
                </a:gdLst>
                <a:ahLst/>
                <a:cxnLst>
                  <a:cxn ang="T8">
                    <a:pos x="T0" y="T1"/>
                  </a:cxn>
                  <a:cxn ang="T9">
                    <a:pos x="T2" y="T3"/>
                  </a:cxn>
                  <a:cxn ang="T10">
                    <a:pos x="T4" y="T5"/>
                  </a:cxn>
                  <a:cxn ang="T11">
                    <a:pos x="T6" y="T7"/>
                  </a:cxn>
                </a:cxnLst>
                <a:rect l="T12" t="T13" r="T14" b="T15"/>
                <a:pathLst>
                  <a:path w="6" h="7">
                    <a:moveTo>
                      <a:pt x="6" y="0"/>
                    </a:moveTo>
                    <a:lnTo>
                      <a:pt x="4" y="5"/>
                    </a:lnTo>
                    <a:lnTo>
                      <a:pt x="0" y="7"/>
                    </a:lnTo>
                    <a:lnTo>
                      <a:pt x="6" y="0"/>
                    </a:lnTo>
                    <a:close/>
                  </a:path>
                </a:pathLst>
              </a:custGeom>
              <a:solidFill>
                <a:srgbClr val="000000"/>
              </a:solidFill>
              <a:ln w="9525">
                <a:noFill/>
                <a:round/>
                <a:headEnd/>
                <a:tailEnd/>
              </a:ln>
            </p:spPr>
            <p:txBody>
              <a:bodyPr/>
              <a:lstStyle/>
              <a:p>
                <a:endParaRPr lang="en-US"/>
              </a:p>
            </p:txBody>
          </p:sp>
          <p:sp>
            <p:nvSpPr>
              <p:cNvPr id="208389" name="Freeform 550"/>
              <p:cNvSpPr>
                <a:spLocks/>
              </p:cNvSpPr>
              <p:nvPr/>
            </p:nvSpPr>
            <p:spPr bwMode="auto">
              <a:xfrm>
                <a:off x="2730" y="1687"/>
                <a:ext cx="9" cy="10"/>
              </a:xfrm>
              <a:custGeom>
                <a:avLst/>
                <a:gdLst>
                  <a:gd name="T0" fmla="*/ 0 w 37"/>
                  <a:gd name="T1" fmla="*/ 0 h 37"/>
                  <a:gd name="T2" fmla="*/ 0 w 37"/>
                  <a:gd name="T3" fmla="*/ 0 h 37"/>
                  <a:gd name="T4" fmla="*/ 0 w 37"/>
                  <a:gd name="T5" fmla="*/ 0 h 37"/>
                  <a:gd name="T6" fmla="*/ 0 w 37"/>
                  <a:gd name="T7" fmla="*/ 0 h 37"/>
                  <a:gd name="T8" fmla="*/ 0 w 37"/>
                  <a:gd name="T9" fmla="*/ 0 h 37"/>
                  <a:gd name="T10" fmla="*/ 0 w 37"/>
                  <a:gd name="T11" fmla="*/ 0 h 37"/>
                  <a:gd name="T12" fmla="*/ 0 60000 65536"/>
                  <a:gd name="T13" fmla="*/ 0 60000 65536"/>
                  <a:gd name="T14" fmla="*/ 0 60000 65536"/>
                  <a:gd name="T15" fmla="*/ 0 60000 65536"/>
                  <a:gd name="T16" fmla="*/ 0 60000 65536"/>
                  <a:gd name="T17" fmla="*/ 0 60000 65536"/>
                  <a:gd name="T18" fmla="*/ 0 w 37"/>
                  <a:gd name="T19" fmla="*/ 0 h 37"/>
                  <a:gd name="T20" fmla="*/ 37 w 37"/>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37" h="37">
                    <a:moveTo>
                      <a:pt x="16" y="0"/>
                    </a:moveTo>
                    <a:lnTo>
                      <a:pt x="9" y="7"/>
                    </a:lnTo>
                    <a:lnTo>
                      <a:pt x="0" y="23"/>
                    </a:lnTo>
                    <a:lnTo>
                      <a:pt x="28" y="37"/>
                    </a:lnTo>
                    <a:lnTo>
                      <a:pt x="37" y="21"/>
                    </a:lnTo>
                    <a:lnTo>
                      <a:pt x="16" y="0"/>
                    </a:lnTo>
                    <a:close/>
                  </a:path>
                </a:pathLst>
              </a:custGeom>
              <a:solidFill>
                <a:srgbClr val="000000"/>
              </a:solidFill>
              <a:ln w="9525">
                <a:noFill/>
                <a:round/>
                <a:headEnd/>
                <a:tailEnd/>
              </a:ln>
            </p:spPr>
            <p:txBody>
              <a:bodyPr/>
              <a:lstStyle/>
              <a:p>
                <a:endParaRPr lang="en-US"/>
              </a:p>
            </p:txBody>
          </p:sp>
          <p:sp>
            <p:nvSpPr>
              <p:cNvPr id="208390" name="Freeform 551"/>
              <p:cNvSpPr>
                <a:spLocks/>
              </p:cNvSpPr>
              <p:nvPr/>
            </p:nvSpPr>
            <p:spPr bwMode="auto">
              <a:xfrm>
                <a:off x="2732" y="1687"/>
                <a:ext cx="2" cy="2"/>
              </a:xfrm>
              <a:custGeom>
                <a:avLst/>
                <a:gdLst>
                  <a:gd name="T0" fmla="*/ 0 w 7"/>
                  <a:gd name="T1" fmla="*/ 0 h 7"/>
                  <a:gd name="T2" fmla="*/ 0 w 7"/>
                  <a:gd name="T3" fmla="*/ 0 h 7"/>
                  <a:gd name="T4" fmla="*/ 0 w 7"/>
                  <a:gd name="T5" fmla="*/ 0 h 7"/>
                  <a:gd name="T6" fmla="*/ 0 w 7"/>
                  <a:gd name="T7" fmla="*/ 0 h 7"/>
                  <a:gd name="T8" fmla="*/ 0 60000 65536"/>
                  <a:gd name="T9" fmla="*/ 0 60000 65536"/>
                  <a:gd name="T10" fmla="*/ 0 60000 65536"/>
                  <a:gd name="T11" fmla="*/ 0 60000 65536"/>
                  <a:gd name="T12" fmla="*/ 0 w 7"/>
                  <a:gd name="T13" fmla="*/ 0 h 7"/>
                  <a:gd name="T14" fmla="*/ 7 w 7"/>
                  <a:gd name="T15" fmla="*/ 7 h 7"/>
                </a:gdLst>
                <a:ahLst/>
                <a:cxnLst>
                  <a:cxn ang="T8">
                    <a:pos x="T0" y="T1"/>
                  </a:cxn>
                  <a:cxn ang="T9">
                    <a:pos x="T2" y="T3"/>
                  </a:cxn>
                  <a:cxn ang="T10">
                    <a:pos x="T4" y="T5"/>
                  </a:cxn>
                  <a:cxn ang="T11">
                    <a:pos x="T6" y="T7"/>
                  </a:cxn>
                </a:cxnLst>
                <a:rect l="T12" t="T13" r="T14" b="T15"/>
                <a:pathLst>
                  <a:path w="7" h="7">
                    <a:moveTo>
                      <a:pt x="0" y="7"/>
                    </a:moveTo>
                    <a:lnTo>
                      <a:pt x="2" y="2"/>
                    </a:lnTo>
                    <a:lnTo>
                      <a:pt x="7" y="0"/>
                    </a:lnTo>
                    <a:lnTo>
                      <a:pt x="0" y="7"/>
                    </a:lnTo>
                    <a:close/>
                  </a:path>
                </a:pathLst>
              </a:custGeom>
              <a:solidFill>
                <a:srgbClr val="000000"/>
              </a:solidFill>
              <a:ln w="9525">
                <a:noFill/>
                <a:round/>
                <a:headEnd/>
                <a:tailEnd/>
              </a:ln>
            </p:spPr>
            <p:txBody>
              <a:bodyPr/>
              <a:lstStyle/>
              <a:p>
                <a:endParaRPr lang="en-US"/>
              </a:p>
            </p:txBody>
          </p:sp>
          <p:sp>
            <p:nvSpPr>
              <p:cNvPr id="208391" name="Freeform 552"/>
              <p:cNvSpPr>
                <a:spLocks/>
              </p:cNvSpPr>
              <p:nvPr/>
            </p:nvSpPr>
            <p:spPr bwMode="auto">
              <a:xfrm>
                <a:off x="2734" y="1685"/>
                <a:ext cx="8" cy="10"/>
              </a:xfrm>
              <a:custGeom>
                <a:avLst/>
                <a:gdLst>
                  <a:gd name="T0" fmla="*/ 0 w 33"/>
                  <a:gd name="T1" fmla="*/ 0 h 37"/>
                  <a:gd name="T2" fmla="*/ 0 w 33"/>
                  <a:gd name="T3" fmla="*/ 0 h 37"/>
                  <a:gd name="T4" fmla="*/ 0 w 33"/>
                  <a:gd name="T5" fmla="*/ 0 h 37"/>
                  <a:gd name="T6" fmla="*/ 0 w 33"/>
                  <a:gd name="T7" fmla="*/ 0 h 37"/>
                  <a:gd name="T8" fmla="*/ 0 w 33"/>
                  <a:gd name="T9" fmla="*/ 0 h 37"/>
                  <a:gd name="T10" fmla="*/ 0 w 33"/>
                  <a:gd name="T11" fmla="*/ 0 h 37"/>
                  <a:gd name="T12" fmla="*/ 0 60000 65536"/>
                  <a:gd name="T13" fmla="*/ 0 60000 65536"/>
                  <a:gd name="T14" fmla="*/ 0 60000 65536"/>
                  <a:gd name="T15" fmla="*/ 0 60000 65536"/>
                  <a:gd name="T16" fmla="*/ 0 60000 65536"/>
                  <a:gd name="T17" fmla="*/ 0 60000 65536"/>
                  <a:gd name="T18" fmla="*/ 0 w 33"/>
                  <a:gd name="T19" fmla="*/ 0 h 37"/>
                  <a:gd name="T20" fmla="*/ 33 w 33"/>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33" h="37">
                    <a:moveTo>
                      <a:pt x="33" y="26"/>
                    </a:moveTo>
                    <a:lnTo>
                      <a:pt x="16" y="0"/>
                    </a:lnTo>
                    <a:lnTo>
                      <a:pt x="0" y="9"/>
                    </a:lnTo>
                    <a:lnTo>
                      <a:pt x="14" y="37"/>
                    </a:lnTo>
                    <a:lnTo>
                      <a:pt x="30" y="30"/>
                    </a:lnTo>
                    <a:lnTo>
                      <a:pt x="33" y="26"/>
                    </a:lnTo>
                    <a:close/>
                  </a:path>
                </a:pathLst>
              </a:custGeom>
              <a:solidFill>
                <a:srgbClr val="000000"/>
              </a:solidFill>
              <a:ln w="9525">
                <a:noFill/>
                <a:round/>
                <a:headEnd/>
                <a:tailEnd/>
              </a:ln>
            </p:spPr>
            <p:txBody>
              <a:bodyPr/>
              <a:lstStyle/>
              <a:p>
                <a:endParaRPr lang="en-US"/>
              </a:p>
            </p:txBody>
          </p:sp>
          <p:sp>
            <p:nvSpPr>
              <p:cNvPr id="208392" name="Freeform 553"/>
              <p:cNvSpPr>
                <a:spLocks/>
              </p:cNvSpPr>
              <p:nvPr/>
            </p:nvSpPr>
            <p:spPr bwMode="auto">
              <a:xfrm>
                <a:off x="2741" y="1692"/>
                <a:ext cx="1" cy="1"/>
              </a:xfrm>
              <a:custGeom>
                <a:avLst/>
                <a:gdLst>
                  <a:gd name="T0" fmla="*/ 0 w 3"/>
                  <a:gd name="T1" fmla="*/ 0 h 4"/>
                  <a:gd name="T2" fmla="*/ 0 w 3"/>
                  <a:gd name="T3" fmla="*/ 0 h 4"/>
                  <a:gd name="T4" fmla="*/ 0 w 3"/>
                  <a:gd name="T5" fmla="*/ 0 h 4"/>
                  <a:gd name="T6" fmla="*/ 0 w 3"/>
                  <a:gd name="T7" fmla="*/ 0 h 4"/>
                  <a:gd name="T8" fmla="*/ 0 60000 65536"/>
                  <a:gd name="T9" fmla="*/ 0 60000 65536"/>
                  <a:gd name="T10" fmla="*/ 0 60000 65536"/>
                  <a:gd name="T11" fmla="*/ 0 60000 65536"/>
                  <a:gd name="T12" fmla="*/ 0 w 3"/>
                  <a:gd name="T13" fmla="*/ 0 h 4"/>
                  <a:gd name="T14" fmla="*/ 3 w 3"/>
                  <a:gd name="T15" fmla="*/ 4 h 4"/>
                </a:gdLst>
                <a:ahLst/>
                <a:cxnLst>
                  <a:cxn ang="T8">
                    <a:pos x="T0" y="T1"/>
                  </a:cxn>
                  <a:cxn ang="T9">
                    <a:pos x="T2" y="T3"/>
                  </a:cxn>
                  <a:cxn ang="T10">
                    <a:pos x="T4" y="T5"/>
                  </a:cxn>
                  <a:cxn ang="T11">
                    <a:pos x="T6" y="T7"/>
                  </a:cxn>
                </a:cxnLst>
                <a:rect l="T12" t="T13" r="T14" b="T15"/>
                <a:pathLst>
                  <a:path w="3" h="4">
                    <a:moveTo>
                      <a:pt x="3" y="0"/>
                    </a:moveTo>
                    <a:lnTo>
                      <a:pt x="2" y="3"/>
                    </a:lnTo>
                    <a:lnTo>
                      <a:pt x="0" y="4"/>
                    </a:lnTo>
                    <a:lnTo>
                      <a:pt x="3" y="0"/>
                    </a:lnTo>
                    <a:close/>
                  </a:path>
                </a:pathLst>
              </a:custGeom>
              <a:solidFill>
                <a:srgbClr val="000000"/>
              </a:solidFill>
              <a:ln w="9525">
                <a:noFill/>
                <a:round/>
                <a:headEnd/>
                <a:tailEnd/>
              </a:ln>
            </p:spPr>
            <p:txBody>
              <a:bodyPr/>
              <a:lstStyle/>
              <a:p>
                <a:endParaRPr lang="en-US"/>
              </a:p>
            </p:txBody>
          </p:sp>
          <p:sp>
            <p:nvSpPr>
              <p:cNvPr id="208393" name="Freeform 554"/>
              <p:cNvSpPr>
                <a:spLocks/>
              </p:cNvSpPr>
              <p:nvPr/>
            </p:nvSpPr>
            <p:spPr bwMode="auto">
              <a:xfrm>
                <a:off x="2737" y="1684"/>
                <a:ext cx="7" cy="8"/>
              </a:xfrm>
              <a:custGeom>
                <a:avLst/>
                <a:gdLst>
                  <a:gd name="T0" fmla="*/ 0 w 31"/>
                  <a:gd name="T1" fmla="*/ 0 h 31"/>
                  <a:gd name="T2" fmla="*/ 0 w 31"/>
                  <a:gd name="T3" fmla="*/ 0 h 31"/>
                  <a:gd name="T4" fmla="*/ 0 w 31"/>
                  <a:gd name="T5" fmla="*/ 0 h 31"/>
                  <a:gd name="T6" fmla="*/ 0 w 31"/>
                  <a:gd name="T7" fmla="*/ 0 h 31"/>
                  <a:gd name="T8" fmla="*/ 0 w 31"/>
                  <a:gd name="T9" fmla="*/ 0 h 31"/>
                  <a:gd name="T10" fmla="*/ 0 w 31"/>
                  <a:gd name="T11" fmla="*/ 0 h 31"/>
                  <a:gd name="T12" fmla="*/ 0 60000 65536"/>
                  <a:gd name="T13" fmla="*/ 0 60000 65536"/>
                  <a:gd name="T14" fmla="*/ 0 60000 65536"/>
                  <a:gd name="T15" fmla="*/ 0 60000 65536"/>
                  <a:gd name="T16" fmla="*/ 0 60000 65536"/>
                  <a:gd name="T17" fmla="*/ 0 60000 65536"/>
                  <a:gd name="T18" fmla="*/ 0 w 31"/>
                  <a:gd name="T19" fmla="*/ 0 h 31"/>
                  <a:gd name="T20" fmla="*/ 31 w 31"/>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1" h="31">
                    <a:moveTo>
                      <a:pt x="31" y="24"/>
                    </a:moveTo>
                    <a:lnTo>
                      <a:pt x="9" y="0"/>
                    </a:lnTo>
                    <a:lnTo>
                      <a:pt x="0" y="9"/>
                    </a:lnTo>
                    <a:lnTo>
                      <a:pt x="22" y="31"/>
                    </a:lnTo>
                    <a:lnTo>
                      <a:pt x="31" y="24"/>
                    </a:lnTo>
                    <a:close/>
                  </a:path>
                </a:pathLst>
              </a:custGeom>
              <a:solidFill>
                <a:srgbClr val="000000"/>
              </a:solidFill>
              <a:ln w="9525">
                <a:noFill/>
                <a:round/>
                <a:headEnd/>
                <a:tailEnd/>
              </a:ln>
            </p:spPr>
            <p:txBody>
              <a:bodyPr/>
              <a:lstStyle/>
              <a:p>
                <a:endParaRPr lang="en-US"/>
              </a:p>
            </p:txBody>
          </p:sp>
          <p:sp>
            <p:nvSpPr>
              <p:cNvPr id="208394" name="Rectangle 555"/>
              <p:cNvSpPr>
                <a:spLocks noChangeArrowheads="1"/>
              </p:cNvSpPr>
              <p:nvPr/>
            </p:nvSpPr>
            <p:spPr bwMode="auto">
              <a:xfrm>
                <a:off x="2739" y="1684"/>
                <a:ext cx="1" cy="1"/>
              </a:xfrm>
              <a:prstGeom prst="rect">
                <a:avLst/>
              </a:prstGeom>
              <a:solidFill>
                <a:srgbClr val="000000"/>
              </a:solidFill>
              <a:ln w="9525">
                <a:noFill/>
                <a:miter lim="800000"/>
                <a:headEnd/>
                <a:tailEnd/>
              </a:ln>
            </p:spPr>
            <p:txBody>
              <a:bodyPr/>
              <a:lstStyle/>
              <a:p>
                <a:endParaRPr lang="en-US">
                  <a:latin typeface="Times New Roman" pitchFamily="18" charset="0"/>
                  <a:cs typeface="Times New Roman" pitchFamily="18" charset="0"/>
                </a:endParaRPr>
              </a:p>
            </p:txBody>
          </p:sp>
          <p:sp>
            <p:nvSpPr>
              <p:cNvPr id="208395" name="Freeform 556"/>
              <p:cNvSpPr>
                <a:spLocks/>
              </p:cNvSpPr>
              <p:nvPr/>
            </p:nvSpPr>
            <p:spPr bwMode="auto">
              <a:xfrm>
                <a:off x="2739" y="1681"/>
                <a:ext cx="7" cy="9"/>
              </a:xfrm>
              <a:custGeom>
                <a:avLst/>
                <a:gdLst>
                  <a:gd name="T0" fmla="*/ 0 w 29"/>
                  <a:gd name="T1" fmla="*/ 0 h 35"/>
                  <a:gd name="T2" fmla="*/ 0 w 29"/>
                  <a:gd name="T3" fmla="*/ 0 h 35"/>
                  <a:gd name="T4" fmla="*/ 0 w 29"/>
                  <a:gd name="T5" fmla="*/ 0 h 35"/>
                  <a:gd name="T6" fmla="*/ 0 w 29"/>
                  <a:gd name="T7" fmla="*/ 0 h 35"/>
                  <a:gd name="T8" fmla="*/ 0 w 29"/>
                  <a:gd name="T9" fmla="*/ 0 h 35"/>
                  <a:gd name="T10" fmla="*/ 0 w 29"/>
                  <a:gd name="T11" fmla="*/ 0 h 35"/>
                  <a:gd name="T12" fmla="*/ 0 60000 65536"/>
                  <a:gd name="T13" fmla="*/ 0 60000 65536"/>
                  <a:gd name="T14" fmla="*/ 0 60000 65536"/>
                  <a:gd name="T15" fmla="*/ 0 60000 65536"/>
                  <a:gd name="T16" fmla="*/ 0 60000 65536"/>
                  <a:gd name="T17" fmla="*/ 0 60000 65536"/>
                  <a:gd name="T18" fmla="*/ 0 w 29"/>
                  <a:gd name="T19" fmla="*/ 0 h 35"/>
                  <a:gd name="T20" fmla="*/ 29 w 29"/>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29" h="35">
                    <a:moveTo>
                      <a:pt x="11" y="0"/>
                    </a:moveTo>
                    <a:lnTo>
                      <a:pt x="7" y="4"/>
                    </a:lnTo>
                    <a:lnTo>
                      <a:pt x="0" y="11"/>
                    </a:lnTo>
                    <a:lnTo>
                      <a:pt x="22" y="35"/>
                    </a:lnTo>
                    <a:lnTo>
                      <a:pt x="29" y="26"/>
                    </a:lnTo>
                    <a:lnTo>
                      <a:pt x="11" y="0"/>
                    </a:lnTo>
                    <a:close/>
                  </a:path>
                </a:pathLst>
              </a:custGeom>
              <a:solidFill>
                <a:srgbClr val="000000"/>
              </a:solidFill>
              <a:ln w="9525">
                <a:noFill/>
                <a:round/>
                <a:headEnd/>
                <a:tailEnd/>
              </a:ln>
            </p:spPr>
            <p:txBody>
              <a:bodyPr/>
              <a:lstStyle/>
              <a:p>
                <a:endParaRPr lang="en-US"/>
              </a:p>
            </p:txBody>
          </p:sp>
          <p:sp>
            <p:nvSpPr>
              <p:cNvPr id="208396" name="Freeform 557"/>
              <p:cNvSpPr>
                <a:spLocks/>
              </p:cNvSpPr>
              <p:nvPr/>
            </p:nvSpPr>
            <p:spPr bwMode="auto">
              <a:xfrm>
                <a:off x="2741" y="1681"/>
                <a:ext cx="1" cy="1"/>
              </a:xfrm>
              <a:custGeom>
                <a:avLst/>
                <a:gdLst>
                  <a:gd name="T0" fmla="*/ 0 w 4"/>
                  <a:gd name="T1" fmla="*/ 0 h 4"/>
                  <a:gd name="T2" fmla="*/ 0 w 4"/>
                  <a:gd name="T3" fmla="*/ 0 h 4"/>
                  <a:gd name="T4" fmla="*/ 0 w 4"/>
                  <a:gd name="T5" fmla="*/ 0 h 4"/>
                  <a:gd name="T6" fmla="*/ 0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0" y="4"/>
                    </a:moveTo>
                    <a:lnTo>
                      <a:pt x="1" y="1"/>
                    </a:lnTo>
                    <a:lnTo>
                      <a:pt x="4" y="0"/>
                    </a:lnTo>
                    <a:lnTo>
                      <a:pt x="0" y="4"/>
                    </a:lnTo>
                    <a:close/>
                  </a:path>
                </a:pathLst>
              </a:custGeom>
              <a:solidFill>
                <a:srgbClr val="000000"/>
              </a:solidFill>
              <a:ln w="9525">
                <a:noFill/>
                <a:round/>
                <a:headEnd/>
                <a:tailEnd/>
              </a:ln>
            </p:spPr>
            <p:txBody>
              <a:bodyPr/>
              <a:lstStyle/>
              <a:p>
                <a:endParaRPr lang="en-US"/>
              </a:p>
            </p:txBody>
          </p:sp>
          <p:sp>
            <p:nvSpPr>
              <p:cNvPr id="208397" name="Freeform 558"/>
              <p:cNvSpPr>
                <a:spLocks/>
              </p:cNvSpPr>
              <p:nvPr/>
            </p:nvSpPr>
            <p:spPr bwMode="auto">
              <a:xfrm>
                <a:off x="2741" y="1679"/>
                <a:ext cx="10" cy="10"/>
              </a:xfrm>
              <a:custGeom>
                <a:avLst/>
                <a:gdLst>
                  <a:gd name="T0" fmla="*/ 0 w 38"/>
                  <a:gd name="T1" fmla="*/ 0 h 37"/>
                  <a:gd name="T2" fmla="*/ 0 w 38"/>
                  <a:gd name="T3" fmla="*/ 0 h 37"/>
                  <a:gd name="T4" fmla="*/ 0 w 38"/>
                  <a:gd name="T5" fmla="*/ 0 h 37"/>
                  <a:gd name="T6" fmla="*/ 0 w 38"/>
                  <a:gd name="T7" fmla="*/ 0 h 37"/>
                  <a:gd name="T8" fmla="*/ 0 w 38"/>
                  <a:gd name="T9" fmla="*/ 0 h 37"/>
                  <a:gd name="T10" fmla="*/ 0 w 38"/>
                  <a:gd name="T11" fmla="*/ 0 h 37"/>
                  <a:gd name="T12" fmla="*/ 0 60000 65536"/>
                  <a:gd name="T13" fmla="*/ 0 60000 65536"/>
                  <a:gd name="T14" fmla="*/ 0 60000 65536"/>
                  <a:gd name="T15" fmla="*/ 0 60000 65536"/>
                  <a:gd name="T16" fmla="*/ 0 60000 65536"/>
                  <a:gd name="T17" fmla="*/ 0 60000 65536"/>
                  <a:gd name="T18" fmla="*/ 0 w 38"/>
                  <a:gd name="T19" fmla="*/ 0 h 37"/>
                  <a:gd name="T20" fmla="*/ 38 w 38"/>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38" h="37">
                    <a:moveTo>
                      <a:pt x="38" y="21"/>
                    </a:moveTo>
                    <a:lnTo>
                      <a:pt x="16" y="0"/>
                    </a:lnTo>
                    <a:lnTo>
                      <a:pt x="0" y="7"/>
                    </a:lnTo>
                    <a:lnTo>
                      <a:pt x="15" y="37"/>
                    </a:lnTo>
                    <a:lnTo>
                      <a:pt x="31" y="28"/>
                    </a:lnTo>
                    <a:lnTo>
                      <a:pt x="38" y="21"/>
                    </a:lnTo>
                    <a:close/>
                  </a:path>
                </a:pathLst>
              </a:custGeom>
              <a:solidFill>
                <a:srgbClr val="000000"/>
              </a:solidFill>
              <a:ln w="9525">
                <a:noFill/>
                <a:round/>
                <a:headEnd/>
                <a:tailEnd/>
              </a:ln>
            </p:spPr>
            <p:txBody>
              <a:bodyPr/>
              <a:lstStyle/>
              <a:p>
                <a:endParaRPr lang="en-US"/>
              </a:p>
            </p:txBody>
          </p:sp>
          <p:sp>
            <p:nvSpPr>
              <p:cNvPr id="208398" name="Freeform 559"/>
              <p:cNvSpPr>
                <a:spLocks/>
              </p:cNvSpPr>
              <p:nvPr/>
            </p:nvSpPr>
            <p:spPr bwMode="auto">
              <a:xfrm>
                <a:off x="2749" y="1685"/>
                <a:ext cx="2" cy="2"/>
              </a:xfrm>
              <a:custGeom>
                <a:avLst/>
                <a:gdLst>
                  <a:gd name="T0" fmla="*/ 0 w 7"/>
                  <a:gd name="T1" fmla="*/ 0 h 7"/>
                  <a:gd name="T2" fmla="*/ 0 w 7"/>
                  <a:gd name="T3" fmla="*/ 0 h 7"/>
                  <a:gd name="T4" fmla="*/ 0 w 7"/>
                  <a:gd name="T5" fmla="*/ 0 h 7"/>
                  <a:gd name="T6" fmla="*/ 0 w 7"/>
                  <a:gd name="T7" fmla="*/ 0 h 7"/>
                  <a:gd name="T8" fmla="*/ 0 60000 65536"/>
                  <a:gd name="T9" fmla="*/ 0 60000 65536"/>
                  <a:gd name="T10" fmla="*/ 0 60000 65536"/>
                  <a:gd name="T11" fmla="*/ 0 60000 65536"/>
                  <a:gd name="T12" fmla="*/ 0 w 7"/>
                  <a:gd name="T13" fmla="*/ 0 h 7"/>
                  <a:gd name="T14" fmla="*/ 7 w 7"/>
                  <a:gd name="T15" fmla="*/ 7 h 7"/>
                </a:gdLst>
                <a:ahLst/>
                <a:cxnLst>
                  <a:cxn ang="T8">
                    <a:pos x="T0" y="T1"/>
                  </a:cxn>
                  <a:cxn ang="T9">
                    <a:pos x="T2" y="T3"/>
                  </a:cxn>
                  <a:cxn ang="T10">
                    <a:pos x="T4" y="T5"/>
                  </a:cxn>
                  <a:cxn ang="T11">
                    <a:pos x="T6" y="T7"/>
                  </a:cxn>
                </a:cxnLst>
                <a:rect l="T12" t="T13" r="T14" b="T15"/>
                <a:pathLst>
                  <a:path w="7" h="7">
                    <a:moveTo>
                      <a:pt x="7" y="0"/>
                    </a:moveTo>
                    <a:lnTo>
                      <a:pt x="5" y="5"/>
                    </a:lnTo>
                    <a:lnTo>
                      <a:pt x="0" y="7"/>
                    </a:lnTo>
                    <a:lnTo>
                      <a:pt x="7" y="0"/>
                    </a:lnTo>
                    <a:close/>
                  </a:path>
                </a:pathLst>
              </a:custGeom>
              <a:solidFill>
                <a:srgbClr val="000000"/>
              </a:solidFill>
              <a:ln w="9525">
                <a:noFill/>
                <a:round/>
                <a:headEnd/>
                <a:tailEnd/>
              </a:ln>
            </p:spPr>
            <p:txBody>
              <a:bodyPr/>
              <a:lstStyle/>
              <a:p>
                <a:endParaRPr lang="en-US"/>
              </a:p>
            </p:txBody>
          </p:sp>
          <p:sp>
            <p:nvSpPr>
              <p:cNvPr id="208399" name="Freeform 560"/>
              <p:cNvSpPr>
                <a:spLocks/>
              </p:cNvSpPr>
              <p:nvPr/>
            </p:nvSpPr>
            <p:spPr bwMode="auto">
              <a:xfrm>
                <a:off x="2744" y="1681"/>
                <a:ext cx="7" cy="4"/>
              </a:xfrm>
              <a:custGeom>
                <a:avLst/>
                <a:gdLst>
                  <a:gd name="T0" fmla="*/ 0 w 28"/>
                  <a:gd name="T1" fmla="*/ 0 h 15"/>
                  <a:gd name="T2" fmla="*/ 0 w 28"/>
                  <a:gd name="T3" fmla="*/ 0 h 15"/>
                  <a:gd name="T4" fmla="*/ 0 w 28"/>
                  <a:gd name="T5" fmla="*/ 0 h 15"/>
                  <a:gd name="T6" fmla="*/ 0 w 28"/>
                  <a:gd name="T7" fmla="*/ 0 h 15"/>
                  <a:gd name="T8" fmla="*/ 0 w 28"/>
                  <a:gd name="T9" fmla="*/ 0 h 15"/>
                  <a:gd name="T10" fmla="*/ 0 60000 65536"/>
                  <a:gd name="T11" fmla="*/ 0 60000 65536"/>
                  <a:gd name="T12" fmla="*/ 0 60000 65536"/>
                  <a:gd name="T13" fmla="*/ 0 60000 65536"/>
                  <a:gd name="T14" fmla="*/ 0 60000 65536"/>
                  <a:gd name="T15" fmla="*/ 0 w 28"/>
                  <a:gd name="T16" fmla="*/ 0 h 15"/>
                  <a:gd name="T17" fmla="*/ 28 w 28"/>
                  <a:gd name="T18" fmla="*/ 15 h 15"/>
                </a:gdLst>
                <a:ahLst/>
                <a:cxnLst>
                  <a:cxn ang="T10">
                    <a:pos x="T0" y="T1"/>
                  </a:cxn>
                  <a:cxn ang="T11">
                    <a:pos x="T2" y="T3"/>
                  </a:cxn>
                  <a:cxn ang="T12">
                    <a:pos x="T4" y="T5"/>
                  </a:cxn>
                  <a:cxn ang="T13">
                    <a:pos x="T6" y="T7"/>
                  </a:cxn>
                  <a:cxn ang="T14">
                    <a:pos x="T8" y="T9"/>
                  </a:cxn>
                </a:cxnLst>
                <a:rect l="T15" t="T16" r="T17" b="T18"/>
                <a:pathLst>
                  <a:path w="28" h="15">
                    <a:moveTo>
                      <a:pt x="0" y="0"/>
                    </a:moveTo>
                    <a:lnTo>
                      <a:pt x="28" y="15"/>
                    </a:lnTo>
                    <a:lnTo>
                      <a:pt x="0" y="1"/>
                    </a:lnTo>
                    <a:lnTo>
                      <a:pt x="0" y="0"/>
                    </a:lnTo>
                    <a:close/>
                  </a:path>
                </a:pathLst>
              </a:custGeom>
              <a:solidFill>
                <a:srgbClr val="000000"/>
              </a:solidFill>
              <a:ln w="9525">
                <a:noFill/>
                <a:round/>
                <a:headEnd/>
                <a:tailEnd/>
              </a:ln>
            </p:spPr>
            <p:txBody>
              <a:bodyPr/>
              <a:lstStyle/>
              <a:p>
                <a:endParaRPr lang="en-US"/>
              </a:p>
            </p:txBody>
          </p:sp>
          <p:sp>
            <p:nvSpPr>
              <p:cNvPr id="208400" name="Freeform 561"/>
              <p:cNvSpPr>
                <a:spLocks/>
              </p:cNvSpPr>
              <p:nvPr/>
            </p:nvSpPr>
            <p:spPr bwMode="auto">
              <a:xfrm>
                <a:off x="2763" y="1661"/>
                <a:ext cx="7" cy="9"/>
              </a:xfrm>
              <a:custGeom>
                <a:avLst/>
                <a:gdLst>
                  <a:gd name="T0" fmla="*/ 0 w 28"/>
                  <a:gd name="T1" fmla="*/ 0 h 35"/>
                  <a:gd name="T2" fmla="*/ 0 w 28"/>
                  <a:gd name="T3" fmla="*/ 0 h 35"/>
                  <a:gd name="T4" fmla="*/ 0 w 28"/>
                  <a:gd name="T5" fmla="*/ 0 h 35"/>
                  <a:gd name="T6" fmla="*/ 0 w 28"/>
                  <a:gd name="T7" fmla="*/ 0 h 35"/>
                  <a:gd name="T8" fmla="*/ 0 w 28"/>
                  <a:gd name="T9" fmla="*/ 0 h 35"/>
                  <a:gd name="T10" fmla="*/ 0 w 28"/>
                  <a:gd name="T11" fmla="*/ 0 h 35"/>
                  <a:gd name="T12" fmla="*/ 0 60000 65536"/>
                  <a:gd name="T13" fmla="*/ 0 60000 65536"/>
                  <a:gd name="T14" fmla="*/ 0 60000 65536"/>
                  <a:gd name="T15" fmla="*/ 0 60000 65536"/>
                  <a:gd name="T16" fmla="*/ 0 60000 65536"/>
                  <a:gd name="T17" fmla="*/ 0 60000 65536"/>
                  <a:gd name="T18" fmla="*/ 0 w 28"/>
                  <a:gd name="T19" fmla="*/ 0 h 35"/>
                  <a:gd name="T20" fmla="*/ 28 w 28"/>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28" h="35">
                    <a:moveTo>
                      <a:pt x="28" y="26"/>
                    </a:moveTo>
                    <a:lnTo>
                      <a:pt x="10" y="0"/>
                    </a:lnTo>
                    <a:lnTo>
                      <a:pt x="0" y="6"/>
                    </a:lnTo>
                    <a:lnTo>
                      <a:pt x="15" y="35"/>
                    </a:lnTo>
                    <a:lnTo>
                      <a:pt x="25" y="30"/>
                    </a:lnTo>
                    <a:lnTo>
                      <a:pt x="28" y="26"/>
                    </a:lnTo>
                    <a:close/>
                  </a:path>
                </a:pathLst>
              </a:custGeom>
              <a:solidFill>
                <a:srgbClr val="000000"/>
              </a:solidFill>
              <a:ln w="9525">
                <a:noFill/>
                <a:round/>
                <a:headEnd/>
                <a:tailEnd/>
              </a:ln>
            </p:spPr>
            <p:txBody>
              <a:bodyPr/>
              <a:lstStyle/>
              <a:p>
                <a:endParaRPr lang="en-US"/>
              </a:p>
            </p:txBody>
          </p:sp>
          <p:sp>
            <p:nvSpPr>
              <p:cNvPr id="208401" name="Freeform 562"/>
              <p:cNvSpPr>
                <a:spLocks/>
              </p:cNvSpPr>
              <p:nvPr/>
            </p:nvSpPr>
            <p:spPr bwMode="auto">
              <a:xfrm>
                <a:off x="2769" y="1668"/>
                <a:ext cx="1" cy="1"/>
              </a:xfrm>
              <a:custGeom>
                <a:avLst/>
                <a:gdLst>
                  <a:gd name="T0" fmla="*/ 0 w 3"/>
                  <a:gd name="T1" fmla="*/ 0 h 4"/>
                  <a:gd name="T2" fmla="*/ 0 w 3"/>
                  <a:gd name="T3" fmla="*/ 0 h 4"/>
                  <a:gd name="T4" fmla="*/ 0 w 3"/>
                  <a:gd name="T5" fmla="*/ 0 h 4"/>
                  <a:gd name="T6" fmla="*/ 0 w 3"/>
                  <a:gd name="T7" fmla="*/ 0 h 4"/>
                  <a:gd name="T8" fmla="*/ 0 60000 65536"/>
                  <a:gd name="T9" fmla="*/ 0 60000 65536"/>
                  <a:gd name="T10" fmla="*/ 0 60000 65536"/>
                  <a:gd name="T11" fmla="*/ 0 60000 65536"/>
                  <a:gd name="T12" fmla="*/ 0 w 3"/>
                  <a:gd name="T13" fmla="*/ 0 h 4"/>
                  <a:gd name="T14" fmla="*/ 3 w 3"/>
                  <a:gd name="T15" fmla="*/ 4 h 4"/>
                </a:gdLst>
                <a:ahLst/>
                <a:cxnLst>
                  <a:cxn ang="T8">
                    <a:pos x="T0" y="T1"/>
                  </a:cxn>
                  <a:cxn ang="T9">
                    <a:pos x="T2" y="T3"/>
                  </a:cxn>
                  <a:cxn ang="T10">
                    <a:pos x="T4" y="T5"/>
                  </a:cxn>
                  <a:cxn ang="T11">
                    <a:pos x="T6" y="T7"/>
                  </a:cxn>
                </a:cxnLst>
                <a:rect l="T12" t="T13" r="T14" b="T15"/>
                <a:pathLst>
                  <a:path w="3" h="4">
                    <a:moveTo>
                      <a:pt x="3" y="0"/>
                    </a:moveTo>
                    <a:lnTo>
                      <a:pt x="2" y="2"/>
                    </a:lnTo>
                    <a:lnTo>
                      <a:pt x="0" y="4"/>
                    </a:lnTo>
                    <a:lnTo>
                      <a:pt x="3" y="0"/>
                    </a:lnTo>
                    <a:close/>
                  </a:path>
                </a:pathLst>
              </a:custGeom>
              <a:solidFill>
                <a:srgbClr val="000000"/>
              </a:solidFill>
              <a:ln w="9525">
                <a:noFill/>
                <a:round/>
                <a:headEnd/>
                <a:tailEnd/>
              </a:ln>
            </p:spPr>
            <p:txBody>
              <a:bodyPr/>
              <a:lstStyle/>
              <a:p>
                <a:endParaRPr lang="en-US"/>
              </a:p>
            </p:txBody>
          </p:sp>
          <p:sp>
            <p:nvSpPr>
              <p:cNvPr id="208402" name="Freeform 563"/>
              <p:cNvSpPr>
                <a:spLocks/>
              </p:cNvSpPr>
              <p:nvPr/>
            </p:nvSpPr>
            <p:spPr bwMode="auto">
              <a:xfrm>
                <a:off x="2765" y="1660"/>
                <a:ext cx="7" cy="8"/>
              </a:xfrm>
              <a:custGeom>
                <a:avLst/>
                <a:gdLst>
                  <a:gd name="T0" fmla="*/ 0 w 31"/>
                  <a:gd name="T1" fmla="*/ 0 h 31"/>
                  <a:gd name="T2" fmla="*/ 0 w 31"/>
                  <a:gd name="T3" fmla="*/ 0 h 31"/>
                  <a:gd name="T4" fmla="*/ 0 w 31"/>
                  <a:gd name="T5" fmla="*/ 0 h 31"/>
                  <a:gd name="T6" fmla="*/ 0 w 31"/>
                  <a:gd name="T7" fmla="*/ 0 h 31"/>
                  <a:gd name="T8" fmla="*/ 0 w 31"/>
                  <a:gd name="T9" fmla="*/ 0 h 31"/>
                  <a:gd name="T10" fmla="*/ 0 w 31"/>
                  <a:gd name="T11" fmla="*/ 0 h 31"/>
                  <a:gd name="T12" fmla="*/ 0 60000 65536"/>
                  <a:gd name="T13" fmla="*/ 0 60000 65536"/>
                  <a:gd name="T14" fmla="*/ 0 60000 65536"/>
                  <a:gd name="T15" fmla="*/ 0 60000 65536"/>
                  <a:gd name="T16" fmla="*/ 0 60000 65536"/>
                  <a:gd name="T17" fmla="*/ 0 60000 65536"/>
                  <a:gd name="T18" fmla="*/ 0 w 31"/>
                  <a:gd name="T19" fmla="*/ 0 h 31"/>
                  <a:gd name="T20" fmla="*/ 31 w 31"/>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1" h="31">
                    <a:moveTo>
                      <a:pt x="9" y="0"/>
                    </a:moveTo>
                    <a:lnTo>
                      <a:pt x="9" y="0"/>
                    </a:lnTo>
                    <a:lnTo>
                      <a:pt x="0" y="9"/>
                    </a:lnTo>
                    <a:lnTo>
                      <a:pt x="22" y="31"/>
                    </a:lnTo>
                    <a:lnTo>
                      <a:pt x="31" y="24"/>
                    </a:lnTo>
                    <a:lnTo>
                      <a:pt x="9" y="0"/>
                    </a:lnTo>
                    <a:close/>
                  </a:path>
                </a:pathLst>
              </a:custGeom>
              <a:solidFill>
                <a:srgbClr val="000000"/>
              </a:solidFill>
              <a:ln w="9525">
                <a:noFill/>
                <a:round/>
                <a:headEnd/>
                <a:tailEnd/>
              </a:ln>
            </p:spPr>
            <p:txBody>
              <a:bodyPr/>
              <a:lstStyle/>
              <a:p>
                <a:endParaRPr lang="en-US"/>
              </a:p>
            </p:txBody>
          </p:sp>
          <p:sp>
            <p:nvSpPr>
              <p:cNvPr id="208403" name="Freeform 564"/>
              <p:cNvSpPr>
                <a:spLocks/>
              </p:cNvSpPr>
              <p:nvPr/>
            </p:nvSpPr>
            <p:spPr bwMode="auto">
              <a:xfrm>
                <a:off x="2739" y="1660"/>
                <a:ext cx="28" cy="28"/>
              </a:xfrm>
              <a:custGeom>
                <a:avLst/>
                <a:gdLst>
                  <a:gd name="T0" fmla="*/ 0 w 112"/>
                  <a:gd name="T1" fmla="*/ 0 h 112"/>
                  <a:gd name="T2" fmla="*/ 0 w 112"/>
                  <a:gd name="T3" fmla="*/ 0 h 112"/>
                  <a:gd name="T4" fmla="*/ 0 w 112"/>
                  <a:gd name="T5" fmla="*/ 0 h 112"/>
                  <a:gd name="T6" fmla="*/ 0 w 112"/>
                  <a:gd name="T7" fmla="*/ 0 h 112"/>
                  <a:gd name="T8" fmla="*/ 0 60000 65536"/>
                  <a:gd name="T9" fmla="*/ 0 60000 65536"/>
                  <a:gd name="T10" fmla="*/ 0 60000 65536"/>
                  <a:gd name="T11" fmla="*/ 0 60000 65536"/>
                  <a:gd name="T12" fmla="*/ 0 w 112"/>
                  <a:gd name="T13" fmla="*/ 0 h 112"/>
                  <a:gd name="T14" fmla="*/ 112 w 112"/>
                  <a:gd name="T15" fmla="*/ 112 h 112"/>
                </a:gdLst>
                <a:ahLst/>
                <a:cxnLst>
                  <a:cxn ang="T8">
                    <a:pos x="T0" y="T1"/>
                  </a:cxn>
                  <a:cxn ang="T9">
                    <a:pos x="T2" y="T3"/>
                  </a:cxn>
                  <a:cxn ang="T10">
                    <a:pos x="T4" y="T5"/>
                  </a:cxn>
                  <a:cxn ang="T11">
                    <a:pos x="T6" y="T7"/>
                  </a:cxn>
                </a:cxnLst>
                <a:rect l="T12" t="T13" r="T14" b="T15"/>
                <a:pathLst>
                  <a:path w="112" h="112">
                    <a:moveTo>
                      <a:pt x="112" y="0"/>
                    </a:moveTo>
                    <a:lnTo>
                      <a:pt x="0" y="112"/>
                    </a:lnTo>
                    <a:lnTo>
                      <a:pt x="112" y="0"/>
                    </a:lnTo>
                    <a:close/>
                  </a:path>
                </a:pathLst>
              </a:custGeom>
              <a:solidFill>
                <a:srgbClr val="000000"/>
              </a:solidFill>
              <a:ln w="9525">
                <a:noFill/>
                <a:round/>
                <a:headEnd/>
                <a:tailEnd/>
              </a:ln>
            </p:spPr>
            <p:txBody>
              <a:bodyPr/>
              <a:lstStyle/>
              <a:p>
                <a:endParaRPr lang="en-US"/>
              </a:p>
            </p:txBody>
          </p:sp>
          <p:sp>
            <p:nvSpPr>
              <p:cNvPr id="208404" name="Freeform 565"/>
              <p:cNvSpPr>
                <a:spLocks/>
              </p:cNvSpPr>
              <p:nvPr/>
            </p:nvSpPr>
            <p:spPr bwMode="auto">
              <a:xfrm>
                <a:off x="2767" y="1656"/>
                <a:ext cx="9" cy="10"/>
              </a:xfrm>
              <a:custGeom>
                <a:avLst/>
                <a:gdLst>
                  <a:gd name="T0" fmla="*/ 0 w 38"/>
                  <a:gd name="T1" fmla="*/ 0 h 40"/>
                  <a:gd name="T2" fmla="*/ 0 w 38"/>
                  <a:gd name="T3" fmla="*/ 0 h 40"/>
                  <a:gd name="T4" fmla="*/ 0 w 38"/>
                  <a:gd name="T5" fmla="*/ 0 h 40"/>
                  <a:gd name="T6" fmla="*/ 0 w 38"/>
                  <a:gd name="T7" fmla="*/ 0 h 40"/>
                  <a:gd name="T8" fmla="*/ 0 w 38"/>
                  <a:gd name="T9" fmla="*/ 0 h 40"/>
                  <a:gd name="T10" fmla="*/ 0 w 38"/>
                  <a:gd name="T11" fmla="*/ 0 h 40"/>
                  <a:gd name="T12" fmla="*/ 0 60000 65536"/>
                  <a:gd name="T13" fmla="*/ 0 60000 65536"/>
                  <a:gd name="T14" fmla="*/ 0 60000 65536"/>
                  <a:gd name="T15" fmla="*/ 0 60000 65536"/>
                  <a:gd name="T16" fmla="*/ 0 60000 65536"/>
                  <a:gd name="T17" fmla="*/ 0 60000 65536"/>
                  <a:gd name="T18" fmla="*/ 0 w 38"/>
                  <a:gd name="T19" fmla="*/ 0 h 40"/>
                  <a:gd name="T20" fmla="*/ 38 w 38"/>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38" h="40">
                    <a:moveTo>
                      <a:pt x="38" y="24"/>
                    </a:moveTo>
                    <a:lnTo>
                      <a:pt x="16" y="0"/>
                    </a:lnTo>
                    <a:lnTo>
                      <a:pt x="0" y="16"/>
                    </a:lnTo>
                    <a:lnTo>
                      <a:pt x="22" y="40"/>
                    </a:lnTo>
                    <a:lnTo>
                      <a:pt x="38" y="24"/>
                    </a:lnTo>
                    <a:close/>
                  </a:path>
                </a:pathLst>
              </a:custGeom>
              <a:solidFill>
                <a:srgbClr val="000000"/>
              </a:solidFill>
              <a:ln w="9525">
                <a:noFill/>
                <a:round/>
                <a:headEnd/>
                <a:tailEnd/>
              </a:ln>
            </p:spPr>
            <p:txBody>
              <a:bodyPr/>
              <a:lstStyle/>
              <a:p>
                <a:endParaRPr lang="en-US"/>
              </a:p>
            </p:txBody>
          </p:sp>
          <p:sp>
            <p:nvSpPr>
              <p:cNvPr id="208405" name="Freeform 566"/>
              <p:cNvSpPr>
                <a:spLocks/>
              </p:cNvSpPr>
              <p:nvPr/>
            </p:nvSpPr>
            <p:spPr bwMode="auto">
              <a:xfrm>
                <a:off x="2776" y="1634"/>
                <a:ext cx="28" cy="28"/>
              </a:xfrm>
              <a:custGeom>
                <a:avLst/>
                <a:gdLst>
                  <a:gd name="T0" fmla="*/ 0 w 112"/>
                  <a:gd name="T1" fmla="*/ 0 h 113"/>
                  <a:gd name="T2" fmla="*/ 0 w 112"/>
                  <a:gd name="T3" fmla="*/ 0 h 113"/>
                  <a:gd name="T4" fmla="*/ 0 w 112"/>
                  <a:gd name="T5" fmla="*/ 0 h 113"/>
                  <a:gd name="T6" fmla="*/ 0 w 112"/>
                  <a:gd name="T7" fmla="*/ 0 h 113"/>
                  <a:gd name="T8" fmla="*/ 0 60000 65536"/>
                  <a:gd name="T9" fmla="*/ 0 60000 65536"/>
                  <a:gd name="T10" fmla="*/ 0 60000 65536"/>
                  <a:gd name="T11" fmla="*/ 0 60000 65536"/>
                  <a:gd name="T12" fmla="*/ 0 w 112"/>
                  <a:gd name="T13" fmla="*/ 0 h 113"/>
                  <a:gd name="T14" fmla="*/ 112 w 112"/>
                  <a:gd name="T15" fmla="*/ 113 h 113"/>
                </a:gdLst>
                <a:ahLst/>
                <a:cxnLst>
                  <a:cxn ang="T8">
                    <a:pos x="T0" y="T1"/>
                  </a:cxn>
                  <a:cxn ang="T9">
                    <a:pos x="T2" y="T3"/>
                  </a:cxn>
                  <a:cxn ang="T10">
                    <a:pos x="T4" y="T5"/>
                  </a:cxn>
                  <a:cxn ang="T11">
                    <a:pos x="T6" y="T7"/>
                  </a:cxn>
                </a:cxnLst>
                <a:rect l="T12" t="T13" r="T14" b="T15"/>
                <a:pathLst>
                  <a:path w="112" h="113">
                    <a:moveTo>
                      <a:pt x="0" y="113"/>
                    </a:moveTo>
                    <a:lnTo>
                      <a:pt x="112" y="0"/>
                    </a:lnTo>
                    <a:lnTo>
                      <a:pt x="0" y="113"/>
                    </a:lnTo>
                    <a:close/>
                  </a:path>
                </a:pathLst>
              </a:custGeom>
              <a:solidFill>
                <a:srgbClr val="000000"/>
              </a:solidFill>
              <a:ln w="9525">
                <a:noFill/>
                <a:round/>
                <a:headEnd/>
                <a:tailEnd/>
              </a:ln>
            </p:spPr>
            <p:txBody>
              <a:bodyPr/>
              <a:lstStyle/>
              <a:p>
                <a:endParaRPr lang="en-US"/>
              </a:p>
            </p:txBody>
          </p:sp>
          <p:sp>
            <p:nvSpPr>
              <p:cNvPr id="208406" name="Freeform 567"/>
              <p:cNvSpPr>
                <a:spLocks/>
              </p:cNvSpPr>
              <p:nvPr/>
            </p:nvSpPr>
            <p:spPr bwMode="auto">
              <a:xfrm>
                <a:off x="2771" y="1653"/>
                <a:ext cx="7" cy="9"/>
              </a:xfrm>
              <a:custGeom>
                <a:avLst/>
                <a:gdLst>
                  <a:gd name="T0" fmla="*/ 0 w 29"/>
                  <a:gd name="T1" fmla="*/ 0 h 35"/>
                  <a:gd name="T2" fmla="*/ 0 w 29"/>
                  <a:gd name="T3" fmla="*/ 0 h 35"/>
                  <a:gd name="T4" fmla="*/ 0 w 29"/>
                  <a:gd name="T5" fmla="*/ 0 h 35"/>
                  <a:gd name="T6" fmla="*/ 0 w 29"/>
                  <a:gd name="T7" fmla="*/ 0 h 35"/>
                  <a:gd name="T8" fmla="*/ 0 w 29"/>
                  <a:gd name="T9" fmla="*/ 0 h 35"/>
                  <a:gd name="T10" fmla="*/ 0 w 29"/>
                  <a:gd name="T11" fmla="*/ 0 h 35"/>
                  <a:gd name="T12" fmla="*/ 0 60000 65536"/>
                  <a:gd name="T13" fmla="*/ 0 60000 65536"/>
                  <a:gd name="T14" fmla="*/ 0 60000 65536"/>
                  <a:gd name="T15" fmla="*/ 0 60000 65536"/>
                  <a:gd name="T16" fmla="*/ 0 60000 65536"/>
                  <a:gd name="T17" fmla="*/ 0 60000 65536"/>
                  <a:gd name="T18" fmla="*/ 0 w 29"/>
                  <a:gd name="T19" fmla="*/ 0 h 35"/>
                  <a:gd name="T20" fmla="*/ 29 w 29"/>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29" h="35">
                    <a:moveTo>
                      <a:pt x="11" y="0"/>
                    </a:moveTo>
                    <a:lnTo>
                      <a:pt x="7" y="4"/>
                    </a:lnTo>
                    <a:lnTo>
                      <a:pt x="0" y="11"/>
                    </a:lnTo>
                    <a:lnTo>
                      <a:pt x="22" y="35"/>
                    </a:lnTo>
                    <a:lnTo>
                      <a:pt x="29" y="26"/>
                    </a:lnTo>
                    <a:lnTo>
                      <a:pt x="11" y="0"/>
                    </a:lnTo>
                    <a:close/>
                  </a:path>
                </a:pathLst>
              </a:custGeom>
              <a:solidFill>
                <a:srgbClr val="000000"/>
              </a:solidFill>
              <a:ln w="9525">
                <a:noFill/>
                <a:round/>
                <a:headEnd/>
                <a:tailEnd/>
              </a:ln>
            </p:spPr>
            <p:txBody>
              <a:bodyPr/>
              <a:lstStyle/>
              <a:p>
                <a:endParaRPr lang="en-US"/>
              </a:p>
            </p:txBody>
          </p:sp>
          <p:sp>
            <p:nvSpPr>
              <p:cNvPr id="208407" name="Freeform 568"/>
              <p:cNvSpPr>
                <a:spLocks/>
              </p:cNvSpPr>
              <p:nvPr/>
            </p:nvSpPr>
            <p:spPr bwMode="auto">
              <a:xfrm>
                <a:off x="2773" y="1653"/>
                <a:ext cx="1" cy="1"/>
              </a:xfrm>
              <a:custGeom>
                <a:avLst/>
                <a:gdLst>
                  <a:gd name="T0" fmla="*/ 0 w 4"/>
                  <a:gd name="T1" fmla="*/ 0 h 4"/>
                  <a:gd name="T2" fmla="*/ 0 w 4"/>
                  <a:gd name="T3" fmla="*/ 0 h 4"/>
                  <a:gd name="T4" fmla="*/ 0 w 4"/>
                  <a:gd name="T5" fmla="*/ 0 h 4"/>
                  <a:gd name="T6" fmla="*/ 0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0" y="4"/>
                    </a:moveTo>
                    <a:lnTo>
                      <a:pt x="1" y="3"/>
                    </a:lnTo>
                    <a:lnTo>
                      <a:pt x="4" y="0"/>
                    </a:lnTo>
                    <a:lnTo>
                      <a:pt x="0" y="4"/>
                    </a:lnTo>
                    <a:close/>
                  </a:path>
                </a:pathLst>
              </a:custGeom>
              <a:solidFill>
                <a:srgbClr val="000000"/>
              </a:solidFill>
              <a:ln w="9525">
                <a:noFill/>
                <a:round/>
                <a:headEnd/>
                <a:tailEnd/>
              </a:ln>
            </p:spPr>
            <p:txBody>
              <a:bodyPr/>
              <a:lstStyle/>
              <a:p>
                <a:endParaRPr lang="en-US"/>
              </a:p>
            </p:txBody>
          </p:sp>
          <p:sp>
            <p:nvSpPr>
              <p:cNvPr id="208408" name="Freeform 569"/>
              <p:cNvSpPr>
                <a:spLocks/>
              </p:cNvSpPr>
              <p:nvPr/>
            </p:nvSpPr>
            <p:spPr bwMode="auto">
              <a:xfrm>
                <a:off x="2773" y="1651"/>
                <a:ext cx="10" cy="10"/>
              </a:xfrm>
              <a:custGeom>
                <a:avLst/>
                <a:gdLst>
                  <a:gd name="T0" fmla="*/ 0 w 38"/>
                  <a:gd name="T1" fmla="*/ 0 h 37"/>
                  <a:gd name="T2" fmla="*/ 0 w 38"/>
                  <a:gd name="T3" fmla="*/ 0 h 37"/>
                  <a:gd name="T4" fmla="*/ 0 w 38"/>
                  <a:gd name="T5" fmla="*/ 0 h 37"/>
                  <a:gd name="T6" fmla="*/ 0 w 38"/>
                  <a:gd name="T7" fmla="*/ 0 h 37"/>
                  <a:gd name="T8" fmla="*/ 0 w 38"/>
                  <a:gd name="T9" fmla="*/ 0 h 37"/>
                  <a:gd name="T10" fmla="*/ 0 w 38"/>
                  <a:gd name="T11" fmla="*/ 0 h 37"/>
                  <a:gd name="T12" fmla="*/ 0 60000 65536"/>
                  <a:gd name="T13" fmla="*/ 0 60000 65536"/>
                  <a:gd name="T14" fmla="*/ 0 60000 65536"/>
                  <a:gd name="T15" fmla="*/ 0 60000 65536"/>
                  <a:gd name="T16" fmla="*/ 0 60000 65536"/>
                  <a:gd name="T17" fmla="*/ 0 60000 65536"/>
                  <a:gd name="T18" fmla="*/ 0 w 38"/>
                  <a:gd name="T19" fmla="*/ 0 h 37"/>
                  <a:gd name="T20" fmla="*/ 38 w 38"/>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38" h="37">
                    <a:moveTo>
                      <a:pt x="38" y="21"/>
                    </a:moveTo>
                    <a:lnTo>
                      <a:pt x="16" y="0"/>
                    </a:lnTo>
                    <a:lnTo>
                      <a:pt x="0" y="7"/>
                    </a:lnTo>
                    <a:lnTo>
                      <a:pt x="15" y="37"/>
                    </a:lnTo>
                    <a:lnTo>
                      <a:pt x="31" y="28"/>
                    </a:lnTo>
                    <a:lnTo>
                      <a:pt x="38" y="21"/>
                    </a:lnTo>
                    <a:close/>
                  </a:path>
                </a:pathLst>
              </a:custGeom>
              <a:solidFill>
                <a:srgbClr val="000000"/>
              </a:solidFill>
              <a:ln w="9525">
                <a:noFill/>
                <a:round/>
                <a:headEnd/>
                <a:tailEnd/>
              </a:ln>
            </p:spPr>
            <p:txBody>
              <a:bodyPr/>
              <a:lstStyle/>
              <a:p>
                <a:endParaRPr lang="en-US"/>
              </a:p>
            </p:txBody>
          </p:sp>
          <p:sp>
            <p:nvSpPr>
              <p:cNvPr id="208409" name="Freeform 570"/>
              <p:cNvSpPr>
                <a:spLocks/>
              </p:cNvSpPr>
              <p:nvPr/>
            </p:nvSpPr>
            <p:spPr bwMode="auto">
              <a:xfrm>
                <a:off x="2781" y="1657"/>
                <a:ext cx="2" cy="2"/>
              </a:xfrm>
              <a:custGeom>
                <a:avLst/>
                <a:gdLst>
                  <a:gd name="T0" fmla="*/ 0 w 7"/>
                  <a:gd name="T1" fmla="*/ 0 h 7"/>
                  <a:gd name="T2" fmla="*/ 0 w 7"/>
                  <a:gd name="T3" fmla="*/ 0 h 7"/>
                  <a:gd name="T4" fmla="*/ 0 w 7"/>
                  <a:gd name="T5" fmla="*/ 0 h 7"/>
                  <a:gd name="T6" fmla="*/ 0 w 7"/>
                  <a:gd name="T7" fmla="*/ 0 h 7"/>
                  <a:gd name="T8" fmla="*/ 0 60000 65536"/>
                  <a:gd name="T9" fmla="*/ 0 60000 65536"/>
                  <a:gd name="T10" fmla="*/ 0 60000 65536"/>
                  <a:gd name="T11" fmla="*/ 0 60000 65536"/>
                  <a:gd name="T12" fmla="*/ 0 w 7"/>
                  <a:gd name="T13" fmla="*/ 0 h 7"/>
                  <a:gd name="T14" fmla="*/ 7 w 7"/>
                  <a:gd name="T15" fmla="*/ 7 h 7"/>
                </a:gdLst>
                <a:ahLst/>
                <a:cxnLst>
                  <a:cxn ang="T8">
                    <a:pos x="T0" y="T1"/>
                  </a:cxn>
                  <a:cxn ang="T9">
                    <a:pos x="T2" y="T3"/>
                  </a:cxn>
                  <a:cxn ang="T10">
                    <a:pos x="T4" y="T5"/>
                  </a:cxn>
                  <a:cxn ang="T11">
                    <a:pos x="T6" y="T7"/>
                  </a:cxn>
                </a:cxnLst>
                <a:rect l="T12" t="T13" r="T14" b="T15"/>
                <a:pathLst>
                  <a:path w="7" h="7">
                    <a:moveTo>
                      <a:pt x="7" y="0"/>
                    </a:moveTo>
                    <a:lnTo>
                      <a:pt x="5" y="5"/>
                    </a:lnTo>
                    <a:lnTo>
                      <a:pt x="0" y="7"/>
                    </a:lnTo>
                    <a:lnTo>
                      <a:pt x="7" y="0"/>
                    </a:lnTo>
                    <a:close/>
                  </a:path>
                </a:pathLst>
              </a:custGeom>
              <a:solidFill>
                <a:srgbClr val="000000"/>
              </a:solidFill>
              <a:ln w="9525">
                <a:noFill/>
                <a:round/>
                <a:headEnd/>
                <a:tailEnd/>
              </a:ln>
            </p:spPr>
            <p:txBody>
              <a:bodyPr/>
              <a:lstStyle/>
              <a:p>
                <a:endParaRPr lang="en-US"/>
              </a:p>
            </p:txBody>
          </p:sp>
          <p:sp>
            <p:nvSpPr>
              <p:cNvPr id="208410" name="Freeform 571"/>
              <p:cNvSpPr>
                <a:spLocks/>
              </p:cNvSpPr>
              <p:nvPr/>
            </p:nvSpPr>
            <p:spPr bwMode="auto">
              <a:xfrm>
                <a:off x="2776" y="1647"/>
                <a:ext cx="9" cy="10"/>
              </a:xfrm>
              <a:custGeom>
                <a:avLst/>
                <a:gdLst>
                  <a:gd name="T0" fmla="*/ 0 w 35"/>
                  <a:gd name="T1" fmla="*/ 0 h 37"/>
                  <a:gd name="T2" fmla="*/ 0 w 35"/>
                  <a:gd name="T3" fmla="*/ 0 h 37"/>
                  <a:gd name="T4" fmla="*/ 0 w 35"/>
                  <a:gd name="T5" fmla="*/ 0 h 37"/>
                  <a:gd name="T6" fmla="*/ 0 w 35"/>
                  <a:gd name="T7" fmla="*/ 0 h 37"/>
                  <a:gd name="T8" fmla="*/ 0 w 35"/>
                  <a:gd name="T9" fmla="*/ 0 h 37"/>
                  <a:gd name="T10" fmla="*/ 0 w 35"/>
                  <a:gd name="T11" fmla="*/ 0 h 37"/>
                  <a:gd name="T12" fmla="*/ 0 60000 65536"/>
                  <a:gd name="T13" fmla="*/ 0 60000 65536"/>
                  <a:gd name="T14" fmla="*/ 0 60000 65536"/>
                  <a:gd name="T15" fmla="*/ 0 60000 65536"/>
                  <a:gd name="T16" fmla="*/ 0 60000 65536"/>
                  <a:gd name="T17" fmla="*/ 0 60000 65536"/>
                  <a:gd name="T18" fmla="*/ 0 w 35"/>
                  <a:gd name="T19" fmla="*/ 0 h 37"/>
                  <a:gd name="T20" fmla="*/ 35 w 35"/>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35" h="37">
                    <a:moveTo>
                      <a:pt x="15" y="0"/>
                    </a:moveTo>
                    <a:lnTo>
                      <a:pt x="7" y="7"/>
                    </a:lnTo>
                    <a:lnTo>
                      <a:pt x="0" y="23"/>
                    </a:lnTo>
                    <a:lnTo>
                      <a:pt x="28" y="37"/>
                    </a:lnTo>
                    <a:lnTo>
                      <a:pt x="35" y="21"/>
                    </a:lnTo>
                    <a:lnTo>
                      <a:pt x="15" y="0"/>
                    </a:lnTo>
                    <a:close/>
                  </a:path>
                </a:pathLst>
              </a:custGeom>
              <a:solidFill>
                <a:srgbClr val="000000"/>
              </a:solidFill>
              <a:ln w="9525">
                <a:noFill/>
                <a:round/>
                <a:headEnd/>
                <a:tailEnd/>
              </a:ln>
            </p:spPr>
            <p:txBody>
              <a:bodyPr/>
              <a:lstStyle/>
              <a:p>
                <a:endParaRPr lang="en-US"/>
              </a:p>
            </p:txBody>
          </p:sp>
          <p:sp>
            <p:nvSpPr>
              <p:cNvPr id="208411" name="Freeform 572"/>
              <p:cNvSpPr>
                <a:spLocks/>
              </p:cNvSpPr>
              <p:nvPr/>
            </p:nvSpPr>
            <p:spPr bwMode="auto">
              <a:xfrm>
                <a:off x="2778" y="1647"/>
                <a:ext cx="2" cy="2"/>
              </a:xfrm>
              <a:custGeom>
                <a:avLst/>
                <a:gdLst>
                  <a:gd name="T0" fmla="*/ 0 w 8"/>
                  <a:gd name="T1" fmla="*/ 0 h 7"/>
                  <a:gd name="T2" fmla="*/ 0 w 8"/>
                  <a:gd name="T3" fmla="*/ 0 h 7"/>
                  <a:gd name="T4" fmla="*/ 0 w 8"/>
                  <a:gd name="T5" fmla="*/ 0 h 7"/>
                  <a:gd name="T6" fmla="*/ 0 w 8"/>
                  <a:gd name="T7" fmla="*/ 0 h 7"/>
                  <a:gd name="T8" fmla="*/ 0 60000 65536"/>
                  <a:gd name="T9" fmla="*/ 0 60000 65536"/>
                  <a:gd name="T10" fmla="*/ 0 60000 65536"/>
                  <a:gd name="T11" fmla="*/ 0 60000 65536"/>
                  <a:gd name="T12" fmla="*/ 0 w 8"/>
                  <a:gd name="T13" fmla="*/ 0 h 7"/>
                  <a:gd name="T14" fmla="*/ 8 w 8"/>
                  <a:gd name="T15" fmla="*/ 7 h 7"/>
                </a:gdLst>
                <a:ahLst/>
                <a:cxnLst>
                  <a:cxn ang="T8">
                    <a:pos x="T0" y="T1"/>
                  </a:cxn>
                  <a:cxn ang="T9">
                    <a:pos x="T2" y="T3"/>
                  </a:cxn>
                  <a:cxn ang="T10">
                    <a:pos x="T4" y="T5"/>
                  </a:cxn>
                  <a:cxn ang="T11">
                    <a:pos x="T6" y="T7"/>
                  </a:cxn>
                </a:cxnLst>
                <a:rect l="T12" t="T13" r="T14" b="T15"/>
                <a:pathLst>
                  <a:path w="8" h="7">
                    <a:moveTo>
                      <a:pt x="0" y="7"/>
                    </a:moveTo>
                    <a:lnTo>
                      <a:pt x="3" y="2"/>
                    </a:lnTo>
                    <a:lnTo>
                      <a:pt x="8" y="0"/>
                    </a:lnTo>
                    <a:lnTo>
                      <a:pt x="0" y="7"/>
                    </a:lnTo>
                    <a:close/>
                  </a:path>
                </a:pathLst>
              </a:custGeom>
              <a:solidFill>
                <a:srgbClr val="000000"/>
              </a:solidFill>
              <a:ln w="9525">
                <a:noFill/>
                <a:round/>
                <a:headEnd/>
                <a:tailEnd/>
              </a:ln>
            </p:spPr>
            <p:txBody>
              <a:bodyPr/>
              <a:lstStyle/>
              <a:p>
                <a:endParaRPr lang="en-US"/>
              </a:p>
            </p:txBody>
          </p:sp>
          <p:sp>
            <p:nvSpPr>
              <p:cNvPr id="208412" name="Freeform 573"/>
              <p:cNvSpPr>
                <a:spLocks/>
              </p:cNvSpPr>
              <p:nvPr/>
            </p:nvSpPr>
            <p:spPr bwMode="auto">
              <a:xfrm>
                <a:off x="2780" y="1646"/>
                <a:ext cx="5" cy="9"/>
              </a:xfrm>
              <a:custGeom>
                <a:avLst/>
                <a:gdLst>
                  <a:gd name="T0" fmla="*/ 0 w 20"/>
                  <a:gd name="T1" fmla="*/ 0 h 32"/>
                  <a:gd name="T2" fmla="*/ 0 w 20"/>
                  <a:gd name="T3" fmla="*/ 0 h 32"/>
                  <a:gd name="T4" fmla="*/ 0 w 20"/>
                  <a:gd name="T5" fmla="*/ 0 h 32"/>
                  <a:gd name="T6" fmla="*/ 0 w 20"/>
                  <a:gd name="T7" fmla="*/ 0 h 32"/>
                  <a:gd name="T8" fmla="*/ 0 w 20"/>
                  <a:gd name="T9" fmla="*/ 0 h 32"/>
                  <a:gd name="T10" fmla="*/ 0 60000 65536"/>
                  <a:gd name="T11" fmla="*/ 0 60000 65536"/>
                  <a:gd name="T12" fmla="*/ 0 60000 65536"/>
                  <a:gd name="T13" fmla="*/ 0 60000 65536"/>
                  <a:gd name="T14" fmla="*/ 0 60000 65536"/>
                  <a:gd name="T15" fmla="*/ 0 w 20"/>
                  <a:gd name="T16" fmla="*/ 0 h 32"/>
                  <a:gd name="T17" fmla="*/ 20 w 20"/>
                  <a:gd name="T18" fmla="*/ 32 h 32"/>
                </a:gdLst>
                <a:ahLst/>
                <a:cxnLst>
                  <a:cxn ang="T10">
                    <a:pos x="T0" y="T1"/>
                  </a:cxn>
                  <a:cxn ang="T11">
                    <a:pos x="T2" y="T3"/>
                  </a:cxn>
                  <a:cxn ang="T12">
                    <a:pos x="T4" y="T5"/>
                  </a:cxn>
                  <a:cxn ang="T13">
                    <a:pos x="T6" y="T7"/>
                  </a:cxn>
                  <a:cxn ang="T14">
                    <a:pos x="T8" y="T9"/>
                  </a:cxn>
                </a:cxnLst>
                <a:rect l="T15" t="T16" r="T17" b="T18"/>
                <a:pathLst>
                  <a:path w="20" h="32">
                    <a:moveTo>
                      <a:pt x="6" y="0"/>
                    </a:moveTo>
                    <a:lnTo>
                      <a:pt x="20" y="28"/>
                    </a:lnTo>
                    <a:lnTo>
                      <a:pt x="13" y="32"/>
                    </a:lnTo>
                    <a:lnTo>
                      <a:pt x="0" y="4"/>
                    </a:lnTo>
                    <a:lnTo>
                      <a:pt x="6" y="0"/>
                    </a:lnTo>
                    <a:close/>
                  </a:path>
                </a:pathLst>
              </a:custGeom>
              <a:solidFill>
                <a:srgbClr val="000000"/>
              </a:solidFill>
              <a:ln w="9525">
                <a:noFill/>
                <a:round/>
                <a:headEnd/>
                <a:tailEnd/>
              </a:ln>
            </p:spPr>
            <p:txBody>
              <a:bodyPr/>
              <a:lstStyle/>
              <a:p>
                <a:endParaRPr lang="en-US"/>
              </a:p>
            </p:txBody>
          </p:sp>
          <p:sp>
            <p:nvSpPr>
              <p:cNvPr id="208413" name="Freeform 574"/>
              <p:cNvSpPr>
                <a:spLocks/>
              </p:cNvSpPr>
              <p:nvPr/>
            </p:nvSpPr>
            <p:spPr bwMode="auto">
              <a:xfrm>
                <a:off x="2799" y="1628"/>
                <a:ext cx="9" cy="9"/>
              </a:xfrm>
              <a:custGeom>
                <a:avLst/>
                <a:gdLst>
                  <a:gd name="T0" fmla="*/ 0 w 36"/>
                  <a:gd name="T1" fmla="*/ 0 h 37"/>
                  <a:gd name="T2" fmla="*/ 0 w 36"/>
                  <a:gd name="T3" fmla="*/ 0 h 37"/>
                  <a:gd name="T4" fmla="*/ 0 w 36"/>
                  <a:gd name="T5" fmla="*/ 0 h 37"/>
                  <a:gd name="T6" fmla="*/ 0 w 36"/>
                  <a:gd name="T7" fmla="*/ 0 h 37"/>
                  <a:gd name="T8" fmla="*/ 0 w 36"/>
                  <a:gd name="T9" fmla="*/ 0 h 37"/>
                  <a:gd name="T10" fmla="*/ 0 w 36"/>
                  <a:gd name="T11" fmla="*/ 0 h 37"/>
                  <a:gd name="T12" fmla="*/ 0 60000 65536"/>
                  <a:gd name="T13" fmla="*/ 0 60000 65536"/>
                  <a:gd name="T14" fmla="*/ 0 60000 65536"/>
                  <a:gd name="T15" fmla="*/ 0 60000 65536"/>
                  <a:gd name="T16" fmla="*/ 0 60000 65536"/>
                  <a:gd name="T17" fmla="*/ 0 60000 65536"/>
                  <a:gd name="T18" fmla="*/ 0 w 36"/>
                  <a:gd name="T19" fmla="*/ 0 h 37"/>
                  <a:gd name="T20" fmla="*/ 36 w 36"/>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36" h="37">
                    <a:moveTo>
                      <a:pt x="36" y="23"/>
                    </a:moveTo>
                    <a:lnTo>
                      <a:pt x="13" y="0"/>
                    </a:lnTo>
                    <a:lnTo>
                      <a:pt x="0" y="14"/>
                    </a:lnTo>
                    <a:lnTo>
                      <a:pt x="23" y="37"/>
                    </a:lnTo>
                    <a:lnTo>
                      <a:pt x="36" y="23"/>
                    </a:lnTo>
                    <a:close/>
                  </a:path>
                </a:pathLst>
              </a:custGeom>
              <a:solidFill>
                <a:srgbClr val="000000"/>
              </a:solidFill>
              <a:ln w="9525">
                <a:noFill/>
                <a:round/>
                <a:headEnd/>
                <a:tailEnd/>
              </a:ln>
            </p:spPr>
            <p:txBody>
              <a:bodyPr/>
              <a:lstStyle/>
              <a:p>
                <a:endParaRPr lang="en-US"/>
              </a:p>
            </p:txBody>
          </p:sp>
          <p:sp>
            <p:nvSpPr>
              <p:cNvPr id="208414" name="Rectangle 575"/>
              <p:cNvSpPr>
                <a:spLocks noChangeArrowheads="1"/>
              </p:cNvSpPr>
              <p:nvPr/>
            </p:nvSpPr>
            <p:spPr bwMode="auto">
              <a:xfrm>
                <a:off x="2802" y="1628"/>
                <a:ext cx="1" cy="1"/>
              </a:xfrm>
              <a:prstGeom prst="rect">
                <a:avLst/>
              </a:prstGeom>
              <a:solidFill>
                <a:srgbClr val="000000"/>
              </a:solidFill>
              <a:ln w="9525">
                <a:noFill/>
                <a:miter lim="800000"/>
                <a:headEnd/>
                <a:tailEnd/>
              </a:ln>
            </p:spPr>
            <p:txBody>
              <a:bodyPr/>
              <a:lstStyle/>
              <a:p>
                <a:endParaRPr lang="en-US">
                  <a:latin typeface="Times New Roman" pitchFamily="18" charset="0"/>
                  <a:cs typeface="Times New Roman" pitchFamily="18" charset="0"/>
                </a:endParaRPr>
              </a:p>
            </p:txBody>
          </p:sp>
          <p:sp>
            <p:nvSpPr>
              <p:cNvPr id="208415" name="Freeform 576"/>
              <p:cNvSpPr>
                <a:spLocks/>
              </p:cNvSpPr>
              <p:nvPr/>
            </p:nvSpPr>
            <p:spPr bwMode="auto">
              <a:xfrm>
                <a:off x="2802" y="1626"/>
                <a:ext cx="8" cy="8"/>
              </a:xfrm>
              <a:custGeom>
                <a:avLst/>
                <a:gdLst>
                  <a:gd name="T0" fmla="*/ 0 w 30"/>
                  <a:gd name="T1" fmla="*/ 0 h 30"/>
                  <a:gd name="T2" fmla="*/ 0 w 30"/>
                  <a:gd name="T3" fmla="*/ 0 h 30"/>
                  <a:gd name="T4" fmla="*/ 0 w 30"/>
                  <a:gd name="T5" fmla="*/ 0 h 30"/>
                  <a:gd name="T6" fmla="*/ 0 w 30"/>
                  <a:gd name="T7" fmla="*/ 0 h 30"/>
                  <a:gd name="T8" fmla="*/ 0 w 30"/>
                  <a:gd name="T9" fmla="*/ 0 h 30"/>
                  <a:gd name="T10" fmla="*/ 0 w 30"/>
                  <a:gd name="T11" fmla="*/ 0 h 30"/>
                  <a:gd name="T12" fmla="*/ 0 60000 65536"/>
                  <a:gd name="T13" fmla="*/ 0 60000 65536"/>
                  <a:gd name="T14" fmla="*/ 0 60000 65536"/>
                  <a:gd name="T15" fmla="*/ 0 60000 65536"/>
                  <a:gd name="T16" fmla="*/ 0 60000 65536"/>
                  <a:gd name="T17" fmla="*/ 0 60000 65536"/>
                  <a:gd name="T18" fmla="*/ 0 w 30"/>
                  <a:gd name="T19" fmla="*/ 0 h 30"/>
                  <a:gd name="T20" fmla="*/ 30 w 30"/>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30" h="30">
                    <a:moveTo>
                      <a:pt x="30" y="22"/>
                    </a:moveTo>
                    <a:lnTo>
                      <a:pt x="8" y="0"/>
                    </a:lnTo>
                    <a:lnTo>
                      <a:pt x="0" y="7"/>
                    </a:lnTo>
                    <a:lnTo>
                      <a:pt x="23" y="30"/>
                    </a:lnTo>
                    <a:lnTo>
                      <a:pt x="30" y="22"/>
                    </a:lnTo>
                    <a:close/>
                  </a:path>
                </a:pathLst>
              </a:custGeom>
              <a:solidFill>
                <a:srgbClr val="000000"/>
              </a:solidFill>
              <a:ln w="9525">
                <a:noFill/>
                <a:round/>
                <a:headEnd/>
                <a:tailEnd/>
              </a:ln>
            </p:spPr>
            <p:txBody>
              <a:bodyPr/>
              <a:lstStyle/>
              <a:p>
                <a:endParaRPr lang="en-US"/>
              </a:p>
            </p:txBody>
          </p:sp>
          <p:sp>
            <p:nvSpPr>
              <p:cNvPr id="208416" name="Rectangle 577"/>
              <p:cNvSpPr>
                <a:spLocks noChangeArrowheads="1"/>
              </p:cNvSpPr>
              <p:nvPr/>
            </p:nvSpPr>
            <p:spPr bwMode="auto">
              <a:xfrm>
                <a:off x="2805" y="1626"/>
                <a:ext cx="1" cy="1"/>
              </a:xfrm>
              <a:prstGeom prst="rect">
                <a:avLst/>
              </a:prstGeom>
              <a:solidFill>
                <a:srgbClr val="000000"/>
              </a:solidFill>
              <a:ln w="9525">
                <a:noFill/>
                <a:miter lim="800000"/>
                <a:headEnd/>
                <a:tailEnd/>
              </a:ln>
            </p:spPr>
            <p:txBody>
              <a:bodyPr/>
              <a:lstStyle/>
              <a:p>
                <a:endParaRPr lang="en-US">
                  <a:latin typeface="Times New Roman" pitchFamily="18" charset="0"/>
                  <a:cs typeface="Times New Roman" pitchFamily="18" charset="0"/>
                </a:endParaRPr>
              </a:p>
            </p:txBody>
          </p:sp>
          <p:sp>
            <p:nvSpPr>
              <p:cNvPr id="208417" name="Freeform 578"/>
              <p:cNvSpPr>
                <a:spLocks/>
              </p:cNvSpPr>
              <p:nvPr/>
            </p:nvSpPr>
            <p:spPr bwMode="auto">
              <a:xfrm>
                <a:off x="2805" y="1624"/>
                <a:ext cx="7" cy="8"/>
              </a:xfrm>
              <a:custGeom>
                <a:avLst/>
                <a:gdLst>
                  <a:gd name="T0" fmla="*/ 0 w 31"/>
                  <a:gd name="T1" fmla="*/ 0 h 31"/>
                  <a:gd name="T2" fmla="*/ 0 w 31"/>
                  <a:gd name="T3" fmla="*/ 0 h 31"/>
                  <a:gd name="T4" fmla="*/ 0 w 31"/>
                  <a:gd name="T5" fmla="*/ 0 h 31"/>
                  <a:gd name="T6" fmla="*/ 0 w 31"/>
                  <a:gd name="T7" fmla="*/ 0 h 31"/>
                  <a:gd name="T8" fmla="*/ 0 w 31"/>
                  <a:gd name="T9" fmla="*/ 0 h 31"/>
                  <a:gd name="T10" fmla="*/ 0 w 31"/>
                  <a:gd name="T11" fmla="*/ 0 h 31"/>
                  <a:gd name="T12" fmla="*/ 0 60000 65536"/>
                  <a:gd name="T13" fmla="*/ 0 60000 65536"/>
                  <a:gd name="T14" fmla="*/ 0 60000 65536"/>
                  <a:gd name="T15" fmla="*/ 0 60000 65536"/>
                  <a:gd name="T16" fmla="*/ 0 60000 65536"/>
                  <a:gd name="T17" fmla="*/ 0 60000 65536"/>
                  <a:gd name="T18" fmla="*/ 0 w 31"/>
                  <a:gd name="T19" fmla="*/ 0 h 31"/>
                  <a:gd name="T20" fmla="*/ 31 w 31"/>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1" h="31">
                    <a:moveTo>
                      <a:pt x="8" y="0"/>
                    </a:moveTo>
                    <a:lnTo>
                      <a:pt x="8" y="0"/>
                    </a:lnTo>
                    <a:lnTo>
                      <a:pt x="0" y="9"/>
                    </a:lnTo>
                    <a:lnTo>
                      <a:pt x="22" y="31"/>
                    </a:lnTo>
                    <a:lnTo>
                      <a:pt x="31" y="23"/>
                    </a:lnTo>
                    <a:lnTo>
                      <a:pt x="8" y="0"/>
                    </a:lnTo>
                    <a:close/>
                  </a:path>
                </a:pathLst>
              </a:custGeom>
              <a:solidFill>
                <a:srgbClr val="000000"/>
              </a:solidFill>
              <a:ln w="9525">
                <a:noFill/>
                <a:round/>
                <a:headEnd/>
                <a:tailEnd/>
              </a:ln>
            </p:spPr>
            <p:txBody>
              <a:bodyPr/>
              <a:lstStyle/>
              <a:p>
                <a:endParaRPr lang="en-US"/>
              </a:p>
            </p:txBody>
          </p:sp>
          <p:sp>
            <p:nvSpPr>
              <p:cNvPr id="208418" name="Freeform 579"/>
              <p:cNvSpPr>
                <a:spLocks/>
              </p:cNvSpPr>
              <p:nvPr/>
            </p:nvSpPr>
            <p:spPr bwMode="auto">
              <a:xfrm>
                <a:off x="2779" y="1624"/>
                <a:ext cx="27" cy="28"/>
              </a:xfrm>
              <a:custGeom>
                <a:avLst/>
                <a:gdLst>
                  <a:gd name="T0" fmla="*/ 0 w 111"/>
                  <a:gd name="T1" fmla="*/ 0 h 112"/>
                  <a:gd name="T2" fmla="*/ 0 w 111"/>
                  <a:gd name="T3" fmla="*/ 0 h 112"/>
                  <a:gd name="T4" fmla="*/ 0 w 111"/>
                  <a:gd name="T5" fmla="*/ 0 h 112"/>
                  <a:gd name="T6" fmla="*/ 0 w 111"/>
                  <a:gd name="T7" fmla="*/ 0 h 112"/>
                  <a:gd name="T8" fmla="*/ 0 60000 65536"/>
                  <a:gd name="T9" fmla="*/ 0 60000 65536"/>
                  <a:gd name="T10" fmla="*/ 0 60000 65536"/>
                  <a:gd name="T11" fmla="*/ 0 60000 65536"/>
                  <a:gd name="T12" fmla="*/ 0 w 111"/>
                  <a:gd name="T13" fmla="*/ 0 h 112"/>
                  <a:gd name="T14" fmla="*/ 111 w 111"/>
                  <a:gd name="T15" fmla="*/ 112 h 112"/>
                </a:gdLst>
                <a:ahLst/>
                <a:cxnLst>
                  <a:cxn ang="T8">
                    <a:pos x="T0" y="T1"/>
                  </a:cxn>
                  <a:cxn ang="T9">
                    <a:pos x="T2" y="T3"/>
                  </a:cxn>
                  <a:cxn ang="T10">
                    <a:pos x="T4" y="T5"/>
                  </a:cxn>
                  <a:cxn ang="T11">
                    <a:pos x="T6" y="T7"/>
                  </a:cxn>
                </a:cxnLst>
                <a:rect l="T12" t="T13" r="T14" b="T15"/>
                <a:pathLst>
                  <a:path w="111" h="112">
                    <a:moveTo>
                      <a:pt x="111" y="0"/>
                    </a:moveTo>
                    <a:lnTo>
                      <a:pt x="0" y="112"/>
                    </a:lnTo>
                    <a:lnTo>
                      <a:pt x="111" y="0"/>
                    </a:lnTo>
                    <a:close/>
                  </a:path>
                </a:pathLst>
              </a:custGeom>
              <a:solidFill>
                <a:srgbClr val="000000"/>
              </a:solidFill>
              <a:ln w="9525">
                <a:noFill/>
                <a:round/>
                <a:headEnd/>
                <a:tailEnd/>
              </a:ln>
            </p:spPr>
            <p:txBody>
              <a:bodyPr/>
              <a:lstStyle/>
              <a:p>
                <a:endParaRPr lang="en-US"/>
              </a:p>
            </p:txBody>
          </p:sp>
          <p:sp>
            <p:nvSpPr>
              <p:cNvPr id="208419" name="Freeform 580"/>
              <p:cNvSpPr>
                <a:spLocks/>
              </p:cNvSpPr>
              <p:nvPr/>
            </p:nvSpPr>
            <p:spPr bwMode="auto">
              <a:xfrm>
                <a:off x="2806" y="1620"/>
                <a:ext cx="10" cy="10"/>
              </a:xfrm>
              <a:custGeom>
                <a:avLst/>
                <a:gdLst>
                  <a:gd name="T0" fmla="*/ 0 w 39"/>
                  <a:gd name="T1" fmla="*/ 0 h 39"/>
                  <a:gd name="T2" fmla="*/ 0 w 39"/>
                  <a:gd name="T3" fmla="*/ 0 h 39"/>
                  <a:gd name="T4" fmla="*/ 0 w 39"/>
                  <a:gd name="T5" fmla="*/ 0 h 39"/>
                  <a:gd name="T6" fmla="*/ 0 w 39"/>
                  <a:gd name="T7" fmla="*/ 0 h 39"/>
                  <a:gd name="T8" fmla="*/ 0 w 39"/>
                  <a:gd name="T9" fmla="*/ 0 h 39"/>
                  <a:gd name="T10" fmla="*/ 0 w 39"/>
                  <a:gd name="T11" fmla="*/ 0 h 39"/>
                  <a:gd name="T12" fmla="*/ 0 60000 65536"/>
                  <a:gd name="T13" fmla="*/ 0 60000 65536"/>
                  <a:gd name="T14" fmla="*/ 0 60000 65536"/>
                  <a:gd name="T15" fmla="*/ 0 60000 65536"/>
                  <a:gd name="T16" fmla="*/ 0 60000 65536"/>
                  <a:gd name="T17" fmla="*/ 0 60000 65536"/>
                  <a:gd name="T18" fmla="*/ 0 w 39"/>
                  <a:gd name="T19" fmla="*/ 0 h 39"/>
                  <a:gd name="T20" fmla="*/ 39 w 39"/>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39" h="39">
                    <a:moveTo>
                      <a:pt x="39" y="23"/>
                    </a:moveTo>
                    <a:lnTo>
                      <a:pt x="16" y="0"/>
                    </a:lnTo>
                    <a:lnTo>
                      <a:pt x="0" y="16"/>
                    </a:lnTo>
                    <a:lnTo>
                      <a:pt x="23" y="39"/>
                    </a:lnTo>
                    <a:lnTo>
                      <a:pt x="39" y="23"/>
                    </a:lnTo>
                    <a:close/>
                  </a:path>
                </a:pathLst>
              </a:custGeom>
              <a:solidFill>
                <a:srgbClr val="000000"/>
              </a:solidFill>
              <a:ln w="9525">
                <a:noFill/>
                <a:round/>
                <a:headEnd/>
                <a:tailEnd/>
              </a:ln>
            </p:spPr>
            <p:txBody>
              <a:bodyPr/>
              <a:lstStyle/>
              <a:p>
                <a:endParaRPr lang="en-US"/>
              </a:p>
            </p:txBody>
          </p:sp>
          <p:sp>
            <p:nvSpPr>
              <p:cNvPr id="208420" name="Freeform 581"/>
              <p:cNvSpPr>
                <a:spLocks/>
              </p:cNvSpPr>
              <p:nvPr/>
            </p:nvSpPr>
            <p:spPr bwMode="auto">
              <a:xfrm>
                <a:off x="2816" y="1598"/>
                <a:ext cx="28" cy="28"/>
              </a:xfrm>
              <a:custGeom>
                <a:avLst/>
                <a:gdLst>
                  <a:gd name="T0" fmla="*/ 0 w 112"/>
                  <a:gd name="T1" fmla="*/ 0 h 112"/>
                  <a:gd name="T2" fmla="*/ 0 w 112"/>
                  <a:gd name="T3" fmla="*/ 0 h 112"/>
                  <a:gd name="T4" fmla="*/ 0 w 112"/>
                  <a:gd name="T5" fmla="*/ 0 h 112"/>
                  <a:gd name="T6" fmla="*/ 0 w 112"/>
                  <a:gd name="T7" fmla="*/ 0 h 112"/>
                  <a:gd name="T8" fmla="*/ 0 60000 65536"/>
                  <a:gd name="T9" fmla="*/ 0 60000 65536"/>
                  <a:gd name="T10" fmla="*/ 0 60000 65536"/>
                  <a:gd name="T11" fmla="*/ 0 60000 65536"/>
                  <a:gd name="T12" fmla="*/ 0 w 112"/>
                  <a:gd name="T13" fmla="*/ 0 h 112"/>
                  <a:gd name="T14" fmla="*/ 112 w 112"/>
                  <a:gd name="T15" fmla="*/ 112 h 112"/>
                </a:gdLst>
                <a:ahLst/>
                <a:cxnLst>
                  <a:cxn ang="T8">
                    <a:pos x="T0" y="T1"/>
                  </a:cxn>
                  <a:cxn ang="T9">
                    <a:pos x="T2" y="T3"/>
                  </a:cxn>
                  <a:cxn ang="T10">
                    <a:pos x="T4" y="T5"/>
                  </a:cxn>
                  <a:cxn ang="T11">
                    <a:pos x="T6" y="T7"/>
                  </a:cxn>
                </a:cxnLst>
                <a:rect l="T12" t="T13" r="T14" b="T15"/>
                <a:pathLst>
                  <a:path w="112" h="112">
                    <a:moveTo>
                      <a:pt x="0" y="112"/>
                    </a:moveTo>
                    <a:lnTo>
                      <a:pt x="112" y="0"/>
                    </a:lnTo>
                    <a:lnTo>
                      <a:pt x="0" y="112"/>
                    </a:lnTo>
                    <a:close/>
                  </a:path>
                </a:pathLst>
              </a:custGeom>
              <a:solidFill>
                <a:srgbClr val="000000"/>
              </a:solidFill>
              <a:ln w="9525">
                <a:noFill/>
                <a:round/>
                <a:headEnd/>
                <a:tailEnd/>
              </a:ln>
            </p:spPr>
            <p:txBody>
              <a:bodyPr/>
              <a:lstStyle/>
              <a:p>
                <a:endParaRPr lang="en-US"/>
              </a:p>
            </p:txBody>
          </p:sp>
          <p:sp>
            <p:nvSpPr>
              <p:cNvPr id="208421" name="Freeform 582"/>
              <p:cNvSpPr>
                <a:spLocks/>
              </p:cNvSpPr>
              <p:nvPr/>
            </p:nvSpPr>
            <p:spPr bwMode="auto">
              <a:xfrm>
                <a:off x="2810" y="1618"/>
                <a:ext cx="8" cy="8"/>
              </a:xfrm>
              <a:custGeom>
                <a:avLst/>
                <a:gdLst>
                  <a:gd name="T0" fmla="*/ 0 w 30"/>
                  <a:gd name="T1" fmla="*/ 0 h 33"/>
                  <a:gd name="T2" fmla="*/ 0 w 30"/>
                  <a:gd name="T3" fmla="*/ 0 h 33"/>
                  <a:gd name="T4" fmla="*/ 0 w 30"/>
                  <a:gd name="T5" fmla="*/ 0 h 33"/>
                  <a:gd name="T6" fmla="*/ 0 w 30"/>
                  <a:gd name="T7" fmla="*/ 0 h 33"/>
                  <a:gd name="T8" fmla="*/ 0 w 30"/>
                  <a:gd name="T9" fmla="*/ 0 h 33"/>
                  <a:gd name="T10" fmla="*/ 0 w 30"/>
                  <a:gd name="T11" fmla="*/ 0 h 33"/>
                  <a:gd name="T12" fmla="*/ 0 60000 65536"/>
                  <a:gd name="T13" fmla="*/ 0 60000 65536"/>
                  <a:gd name="T14" fmla="*/ 0 60000 65536"/>
                  <a:gd name="T15" fmla="*/ 0 60000 65536"/>
                  <a:gd name="T16" fmla="*/ 0 60000 65536"/>
                  <a:gd name="T17" fmla="*/ 0 60000 65536"/>
                  <a:gd name="T18" fmla="*/ 0 w 30"/>
                  <a:gd name="T19" fmla="*/ 0 h 33"/>
                  <a:gd name="T20" fmla="*/ 30 w 30"/>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0" h="33">
                    <a:moveTo>
                      <a:pt x="12" y="0"/>
                    </a:moveTo>
                    <a:lnTo>
                      <a:pt x="8" y="3"/>
                    </a:lnTo>
                    <a:lnTo>
                      <a:pt x="0" y="10"/>
                    </a:lnTo>
                    <a:lnTo>
                      <a:pt x="23" y="33"/>
                    </a:lnTo>
                    <a:lnTo>
                      <a:pt x="30" y="25"/>
                    </a:lnTo>
                    <a:lnTo>
                      <a:pt x="12" y="0"/>
                    </a:lnTo>
                    <a:close/>
                  </a:path>
                </a:pathLst>
              </a:custGeom>
              <a:solidFill>
                <a:srgbClr val="000000"/>
              </a:solidFill>
              <a:ln w="9525">
                <a:noFill/>
                <a:round/>
                <a:headEnd/>
                <a:tailEnd/>
              </a:ln>
            </p:spPr>
            <p:txBody>
              <a:bodyPr/>
              <a:lstStyle/>
              <a:p>
                <a:endParaRPr lang="en-US"/>
              </a:p>
            </p:txBody>
          </p:sp>
          <p:sp>
            <p:nvSpPr>
              <p:cNvPr id="208422" name="Freeform 583"/>
              <p:cNvSpPr>
                <a:spLocks/>
              </p:cNvSpPr>
              <p:nvPr/>
            </p:nvSpPr>
            <p:spPr bwMode="auto">
              <a:xfrm>
                <a:off x="2813" y="1618"/>
                <a:ext cx="1" cy="1"/>
              </a:xfrm>
              <a:custGeom>
                <a:avLst/>
                <a:gdLst>
                  <a:gd name="T0" fmla="*/ 0 w 4"/>
                  <a:gd name="T1" fmla="*/ 0 h 3"/>
                  <a:gd name="T2" fmla="*/ 0 w 4"/>
                  <a:gd name="T3" fmla="*/ 0 h 3"/>
                  <a:gd name="T4" fmla="*/ 0 w 4"/>
                  <a:gd name="T5" fmla="*/ 0 h 3"/>
                  <a:gd name="T6" fmla="*/ 0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0" y="3"/>
                    </a:moveTo>
                    <a:lnTo>
                      <a:pt x="2" y="1"/>
                    </a:lnTo>
                    <a:lnTo>
                      <a:pt x="4" y="0"/>
                    </a:lnTo>
                    <a:lnTo>
                      <a:pt x="0" y="3"/>
                    </a:lnTo>
                    <a:close/>
                  </a:path>
                </a:pathLst>
              </a:custGeom>
              <a:solidFill>
                <a:srgbClr val="000000"/>
              </a:solidFill>
              <a:ln w="9525">
                <a:noFill/>
                <a:round/>
                <a:headEnd/>
                <a:tailEnd/>
              </a:ln>
            </p:spPr>
            <p:txBody>
              <a:bodyPr/>
              <a:lstStyle/>
              <a:p>
                <a:endParaRPr lang="en-US"/>
              </a:p>
            </p:txBody>
          </p:sp>
          <p:sp>
            <p:nvSpPr>
              <p:cNvPr id="208423" name="Freeform 584"/>
              <p:cNvSpPr>
                <a:spLocks/>
              </p:cNvSpPr>
              <p:nvPr/>
            </p:nvSpPr>
            <p:spPr bwMode="auto">
              <a:xfrm>
                <a:off x="2813" y="1615"/>
                <a:ext cx="10" cy="10"/>
              </a:xfrm>
              <a:custGeom>
                <a:avLst/>
                <a:gdLst>
                  <a:gd name="T0" fmla="*/ 0 w 38"/>
                  <a:gd name="T1" fmla="*/ 0 h 37"/>
                  <a:gd name="T2" fmla="*/ 0 w 38"/>
                  <a:gd name="T3" fmla="*/ 0 h 37"/>
                  <a:gd name="T4" fmla="*/ 0 w 38"/>
                  <a:gd name="T5" fmla="*/ 0 h 37"/>
                  <a:gd name="T6" fmla="*/ 0 w 38"/>
                  <a:gd name="T7" fmla="*/ 0 h 37"/>
                  <a:gd name="T8" fmla="*/ 0 w 38"/>
                  <a:gd name="T9" fmla="*/ 0 h 37"/>
                  <a:gd name="T10" fmla="*/ 0 w 38"/>
                  <a:gd name="T11" fmla="*/ 0 h 37"/>
                  <a:gd name="T12" fmla="*/ 0 60000 65536"/>
                  <a:gd name="T13" fmla="*/ 0 60000 65536"/>
                  <a:gd name="T14" fmla="*/ 0 60000 65536"/>
                  <a:gd name="T15" fmla="*/ 0 60000 65536"/>
                  <a:gd name="T16" fmla="*/ 0 60000 65536"/>
                  <a:gd name="T17" fmla="*/ 0 60000 65536"/>
                  <a:gd name="T18" fmla="*/ 0 w 38"/>
                  <a:gd name="T19" fmla="*/ 0 h 37"/>
                  <a:gd name="T20" fmla="*/ 38 w 38"/>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38" h="37">
                    <a:moveTo>
                      <a:pt x="38" y="21"/>
                    </a:moveTo>
                    <a:lnTo>
                      <a:pt x="16" y="0"/>
                    </a:lnTo>
                    <a:lnTo>
                      <a:pt x="0" y="8"/>
                    </a:lnTo>
                    <a:lnTo>
                      <a:pt x="15" y="37"/>
                    </a:lnTo>
                    <a:lnTo>
                      <a:pt x="31" y="28"/>
                    </a:lnTo>
                    <a:lnTo>
                      <a:pt x="38" y="21"/>
                    </a:lnTo>
                    <a:close/>
                  </a:path>
                </a:pathLst>
              </a:custGeom>
              <a:solidFill>
                <a:srgbClr val="000000"/>
              </a:solidFill>
              <a:ln w="9525">
                <a:noFill/>
                <a:round/>
                <a:headEnd/>
                <a:tailEnd/>
              </a:ln>
            </p:spPr>
            <p:txBody>
              <a:bodyPr/>
              <a:lstStyle/>
              <a:p>
                <a:endParaRPr lang="en-US"/>
              </a:p>
            </p:txBody>
          </p:sp>
          <p:sp>
            <p:nvSpPr>
              <p:cNvPr id="208424" name="Freeform 585"/>
              <p:cNvSpPr>
                <a:spLocks/>
              </p:cNvSpPr>
              <p:nvPr/>
            </p:nvSpPr>
            <p:spPr bwMode="auto">
              <a:xfrm>
                <a:off x="2821" y="1621"/>
                <a:ext cx="2" cy="1"/>
              </a:xfrm>
              <a:custGeom>
                <a:avLst/>
                <a:gdLst>
                  <a:gd name="T0" fmla="*/ 0 w 7"/>
                  <a:gd name="T1" fmla="*/ 0 h 7"/>
                  <a:gd name="T2" fmla="*/ 0 w 7"/>
                  <a:gd name="T3" fmla="*/ 0 h 7"/>
                  <a:gd name="T4" fmla="*/ 0 w 7"/>
                  <a:gd name="T5" fmla="*/ 0 h 7"/>
                  <a:gd name="T6" fmla="*/ 0 w 7"/>
                  <a:gd name="T7" fmla="*/ 0 h 7"/>
                  <a:gd name="T8" fmla="*/ 0 60000 65536"/>
                  <a:gd name="T9" fmla="*/ 0 60000 65536"/>
                  <a:gd name="T10" fmla="*/ 0 60000 65536"/>
                  <a:gd name="T11" fmla="*/ 0 60000 65536"/>
                  <a:gd name="T12" fmla="*/ 0 w 7"/>
                  <a:gd name="T13" fmla="*/ 0 h 7"/>
                  <a:gd name="T14" fmla="*/ 7 w 7"/>
                  <a:gd name="T15" fmla="*/ 7 h 7"/>
                </a:gdLst>
                <a:ahLst/>
                <a:cxnLst>
                  <a:cxn ang="T8">
                    <a:pos x="T0" y="T1"/>
                  </a:cxn>
                  <a:cxn ang="T9">
                    <a:pos x="T2" y="T3"/>
                  </a:cxn>
                  <a:cxn ang="T10">
                    <a:pos x="T4" y="T5"/>
                  </a:cxn>
                  <a:cxn ang="T11">
                    <a:pos x="T6" y="T7"/>
                  </a:cxn>
                </a:cxnLst>
                <a:rect l="T12" t="T13" r="T14" b="T15"/>
                <a:pathLst>
                  <a:path w="7" h="7">
                    <a:moveTo>
                      <a:pt x="7" y="0"/>
                    </a:moveTo>
                    <a:lnTo>
                      <a:pt x="5" y="4"/>
                    </a:lnTo>
                    <a:lnTo>
                      <a:pt x="0" y="7"/>
                    </a:lnTo>
                    <a:lnTo>
                      <a:pt x="7" y="0"/>
                    </a:lnTo>
                    <a:close/>
                  </a:path>
                </a:pathLst>
              </a:custGeom>
              <a:solidFill>
                <a:srgbClr val="000000"/>
              </a:solidFill>
              <a:ln w="9525">
                <a:noFill/>
                <a:round/>
                <a:headEnd/>
                <a:tailEnd/>
              </a:ln>
            </p:spPr>
            <p:txBody>
              <a:bodyPr/>
              <a:lstStyle/>
              <a:p>
                <a:endParaRPr lang="en-US"/>
              </a:p>
            </p:txBody>
          </p:sp>
          <p:sp>
            <p:nvSpPr>
              <p:cNvPr id="208425" name="Freeform 586"/>
              <p:cNvSpPr>
                <a:spLocks/>
              </p:cNvSpPr>
              <p:nvPr/>
            </p:nvSpPr>
            <p:spPr bwMode="auto">
              <a:xfrm>
                <a:off x="2816" y="1616"/>
                <a:ext cx="8" cy="5"/>
              </a:xfrm>
              <a:custGeom>
                <a:avLst/>
                <a:gdLst>
                  <a:gd name="T0" fmla="*/ 0 w 31"/>
                  <a:gd name="T1" fmla="*/ 0 h 20"/>
                  <a:gd name="T2" fmla="*/ 0 w 31"/>
                  <a:gd name="T3" fmla="*/ 0 h 20"/>
                  <a:gd name="T4" fmla="*/ 0 w 31"/>
                  <a:gd name="T5" fmla="*/ 0 h 20"/>
                  <a:gd name="T6" fmla="*/ 0 w 31"/>
                  <a:gd name="T7" fmla="*/ 0 h 20"/>
                  <a:gd name="T8" fmla="*/ 0 w 31"/>
                  <a:gd name="T9" fmla="*/ 0 h 20"/>
                  <a:gd name="T10" fmla="*/ 0 60000 65536"/>
                  <a:gd name="T11" fmla="*/ 0 60000 65536"/>
                  <a:gd name="T12" fmla="*/ 0 60000 65536"/>
                  <a:gd name="T13" fmla="*/ 0 60000 65536"/>
                  <a:gd name="T14" fmla="*/ 0 60000 65536"/>
                  <a:gd name="T15" fmla="*/ 0 w 31"/>
                  <a:gd name="T16" fmla="*/ 0 h 20"/>
                  <a:gd name="T17" fmla="*/ 31 w 31"/>
                  <a:gd name="T18" fmla="*/ 20 h 20"/>
                </a:gdLst>
                <a:ahLst/>
                <a:cxnLst>
                  <a:cxn ang="T10">
                    <a:pos x="T0" y="T1"/>
                  </a:cxn>
                  <a:cxn ang="T11">
                    <a:pos x="T2" y="T3"/>
                  </a:cxn>
                  <a:cxn ang="T12">
                    <a:pos x="T4" y="T5"/>
                  </a:cxn>
                  <a:cxn ang="T13">
                    <a:pos x="T6" y="T7"/>
                  </a:cxn>
                  <a:cxn ang="T14">
                    <a:pos x="T8" y="T9"/>
                  </a:cxn>
                </a:cxnLst>
                <a:rect l="T15" t="T16" r="T17" b="T18"/>
                <a:pathLst>
                  <a:path w="31" h="20">
                    <a:moveTo>
                      <a:pt x="2" y="0"/>
                    </a:moveTo>
                    <a:lnTo>
                      <a:pt x="31" y="15"/>
                    </a:lnTo>
                    <a:lnTo>
                      <a:pt x="28" y="20"/>
                    </a:lnTo>
                    <a:lnTo>
                      <a:pt x="0" y="6"/>
                    </a:lnTo>
                    <a:lnTo>
                      <a:pt x="2" y="0"/>
                    </a:lnTo>
                    <a:close/>
                  </a:path>
                </a:pathLst>
              </a:custGeom>
              <a:solidFill>
                <a:srgbClr val="000000"/>
              </a:solidFill>
              <a:ln w="9525">
                <a:noFill/>
                <a:round/>
                <a:headEnd/>
                <a:tailEnd/>
              </a:ln>
            </p:spPr>
            <p:txBody>
              <a:bodyPr/>
              <a:lstStyle/>
              <a:p>
                <a:endParaRPr lang="en-US"/>
              </a:p>
            </p:txBody>
          </p:sp>
          <p:sp>
            <p:nvSpPr>
              <p:cNvPr id="208426" name="Freeform 587"/>
              <p:cNvSpPr>
                <a:spLocks/>
              </p:cNvSpPr>
              <p:nvPr/>
            </p:nvSpPr>
            <p:spPr bwMode="auto">
              <a:xfrm>
                <a:off x="2836" y="1598"/>
                <a:ext cx="7" cy="7"/>
              </a:xfrm>
              <a:custGeom>
                <a:avLst/>
                <a:gdLst>
                  <a:gd name="T0" fmla="*/ 0 w 27"/>
                  <a:gd name="T1" fmla="*/ 0 h 31"/>
                  <a:gd name="T2" fmla="*/ 0 w 27"/>
                  <a:gd name="T3" fmla="*/ 0 h 31"/>
                  <a:gd name="T4" fmla="*/ 0 w 27"/>
                  <a:gd name="T5" fmla="*/ 0 h 31"/>
                  <a:gd name="T6" fmla="*/ 0 w 27"/>
                  <a:gd name="T7" fmla="*/ 0 h 31"/>
                  <a:gd name="T8" fmla="*/ 0 w 27"/>
                  <a:gd name="T9" fmla="*/ 0 h 31"/>
                  <a:gd name="T10" fmla="*/ 0 w 27"/>
                  <a:gd name="T11" fmla="*/ 0 h 31"/>
                  <a:gd name="T12" fmla="*/ 0 60000 65536"/>
                  <a:gd name="T13" fmla="*/ 0 60000 65536"/>
                  <a:gd name="T14" fmla="*/ 0 60000 65536"/>
                  <a:gd name="T15" fmla="*/ 0 60000 65536"/>
                  <a:gd name="T16" fmla="*/ 0 60000 65536"/>
                  <a:gd name="T17" fmla="*/ 0 60000 65536"/>
                  <a:gd name="T18" fmla="*/ 0 w 27"/>
                  <a:gd name="T19" fmla="*/ 0 h 31"/>
                  <a:gd name="T20" fmla="*/ 27 w 27"/>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27" h="31">
                    <a:moveTo>
                      <a:pt x="27" y="21"/>
                    </a:moveTo>
                    <a:lnTo>
                      <a:pt x="5" y="0"/>
                    </a:lnTo>
                    <a:lnTo>
                      <a:pt x="0" y="3"/>
                    </a:lnTo>
                    <a:lnTo>
                      <a:pt x="15" y="31"/>
                    </a:lnTo>
                    <a:lnTo>
                      <a:pt x="20" y="28"/>
                    </a:lnTo>
                    <a:lnTo>
                      <a:pt x="27" y="21"/>
                    </a:lnTo>
                    <a:close/>
                  </a:path>
                </a:pathLst>
              </a:custGeom>
              <a:solidFill>
                <a:srgbClr val="000000"/>
              </a:solidFill>
              <a:ln w="9525">
                <a:noFill/>
                <a:round/>
                <a:headEnd/>
                <a:tailEnd/>
              </a:ln>
            </p:spPr>
            <p:txBody>
              <a:bodyPr/>
              <a:lstStyle/>
              <a:p>
                <a:endParaRPr lang="en-US"/>
              </a:p>
            </p:txBody>
          </p:sp>
          <p:sp>
            <p:nvSpPr>
              <p:cNvPr id="208427" name="Freeform 588"/>
              <p:cNvSpPr>
                <a:spLocks/>
              </p:cNvSpPr>
              <p:nvPr/>
            </p:nvSpPr>
            <p:spPr bwMode="auto">
              <a:xfrm>
                <a:off x="2841" y="1603"/>
                <a:ext cx="2" cy="2"/>
              </a:xfrm>
              <a:custGeom>
                <a:avLst/>
                <a:gdLst>
                  <a:gd name="T0" fmla="*/ 0 w 7"/>
                  <a:gd name="T1" fmla="*/ 0 h 7"/>
                  <a:gd name="T2" fmla="*/ 0 w 7"/>
                  <a:gd name="T3" fmla="*/ 0 h 7"/>
                  <a:gd name="T4" fmla="*/ 0 w 7"/>
                  <a:gd name="T5" fmla="*/ 0 h 7"/>
                  <a:gd name="T6" fmla="*/ 0 w 7"/>
                  <a:gd name="T7" fmla="*/ 0 h 7"/>
                  <a:gd name="T8" fmla="*/ 0 60000 65536"/>
                  <a:gd name="T9" fmla="*/ 0 60000 65536"/>
                  <a:gd name="T10" fmla="*/ 0 60000 65536"/>
                  <a:gd name="T11" fmla="*/ 0 60000 65536"/>
                  <a:gd name="T12" fmla="*/ 0 w 7"/>
                  <a:gd name="T13" fmla="*/ 0 h 7"/>
                  <a:gd name="T14" fmla="*/ 7 w 7"/>
                  <a:gd name="T15" fmla="*/ 7 h 7"/>
                </a:gdLst>
                <a:ahLst/>
                <a:cxnLst>
                  <a:cxn ang="T8">
                    <a:pos x="T0" y="T1"/>
                  </a:cxn>
                  <a:cxn ang="T9">
                    <a:pos x="T2" y="T3"/>
                  </a:cxn>
                  <a:cxn ang="T10">
                    <a:pos x="T4" y="T5"/>
                  </a:cxn>
                  <a:cxn ang="T11">
                    <a:pos x="T6" y="T7"/>
                  </a:cxn>
                </a:cxnLst>
                <a:rect l="T12" t="T13" r="T14" b="T15"/>
                <a:pathLst>
                  <a:path w="7" h="7">
                    <a:moveTo>
                      <a:pt x="7" y="0"/>
                    </a:moveTo>
                    <a:lnTo>
                      <a:pt x="5" y="5"/>
                    </a:lnTo>
                    <a:lnTo>
                      <a:pt x="0" y="7"/>
                    </a:lnTo>
                    <a:lnTo>
                      <a:pt x="7" y="0"/>
                    </a:lnTo>
                    <a:close/>
                  </a:path>
                </a:pathLst>
              </a:custGeom>
              <a:solidFill>
                <a:srgbClr val="000000"/>
              </a:solidFill>
              <a:ln w="9525">
                <a:noFill/>
                <a:round/>
                <a:headEnd/>
                <a:tailEnd/>
              </a:ln>
            </p:spPr>
            <p:txBody>
              <a:bodyPr/>
              <a:lstStyle/>
              <a:p>
                <a:endParaRPr lang="en-US"/>
              </a:p>
            </p:txBody>
          </p:sp>
          <p:sp>
            <p:nvSpPr>
              <p:cNvPr id="208428" name="Freeform 589"/>
              <p:cNvSpPr>
                <a:spLocks/>
              </p:cNvSpPr>
              <p:nvPr/>
            </p:nvSpPr>
            <p:spPr bwMode="auto">
              <a:xfrm>
                <a:off x="2836" y="1594"/>
                <a:ext cx="9" cy="9"/>
              </a:xfrm>
              <a:custGeom>
                <a:avLst/>
                <a:gdLst>
                  <a:gd name="T0" fmla="*/ 0 w 37"/>
                  <a:gd name="T1" fmla="*/ 0 h 37"/>
                  <a:gd name="T2" fmla="*/ 0 w 37"/>
                  <a:gd name="T3" fmla="*/ 0 h 37"/>
                  <a:gd name="T4" fmla="*/ 0 w 37"/>
                  <a:gd name="T5" fmla="*/ 0 h 37"/>
                  <a:gd name="T6" fmla="*/ 0 w 37"/>
                  <a:gd name="T7" fmla="*/ 0 h 37"/>
                  <a:gd name="T8" fmla="*/ 0 w 37"/>
                  <a:gd name="T9" fmla="*/ 0 h 37"/>
                  <a:gd name="T10" fmla="*/ 0 w 37"/>
                  <a:gd name="T11" fmla="*/ 0 h 37"/>
                  <a:gd name="T12" fmla="*/ 0 60000 65536"/>
                  <a:gd name="T13" fmla="*/ 0 60000 65536"/>
                  <a:gd name="T14" fmla="*/ 0 60000 65536"/>
                  <a:gd name="T15" fmla="*/ 0 60000 65536"/>
                  <a:gd name="T16" fmla="*/ 0 60000 65536"/>
                  <a:gd name="T17" fmla="*/ 0 60000 65536"/>
                  <a:gd name="T18" fmla="*/ 0 w 37"/>
                  <a:gd name="T19" fmla="*/ 0 h 37"/>
                  <a:gd name="T20" fmla="*/ 37 w 37"/>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37" h="37">
                    <a:moveTo>
                      <a:pt x="16" y="0"/>
                    </a:moveTo>
                    <a:lnTo>
                      <a:pt x="8" y="6"/>
                    </a:lnTo>
                    <a:lnTo>
                      <a:pt x="0" y="22"/>
                    </a:lnTo>
                    <a:lnTo>
                      <a:pt x="29" y="37"/>
                    </a:lnTo>
                    <a:lnTo>
                      <a:pt x="37" y="21"/>
                    </a:lnTo>
                    <a:lnTo>
                      <a:pt x="16" y="0"/>
                    </a:lnTo>
                    <a:close/>
                  </a:path>
                </a:pathLst>
              </a:custGeom>
              <a:solidFill>
                <a:srgbClr val="000000"/>
              </a:solidFill>
              <a:ln w="9525">
                <a:noFill/>
                <a:round/>
                <a:headEnd/>
                <a:tailEnd/>
              </a:ln>
            </p:spPr>
            <p:txBody>
              <a:bodyPr/>
              <a:lstStyle/>
              <a:p>
                <a:endParaRPr lang="en-US"/>
              </a:p>
            </p:txBody>
          </p:sp>
          <p:sp>
            <p:nvSpPr>
              <p:cNvPr id="208429" name="Freeform 590"/>
              <p:cNvSpPr>
                <a:spLocks/>
              </p:cNvSpPr>
              <p:nvPr/>
            </p:nvSpPr>
            <p:spPr bwMode="auto">
              <a:xfrm>
                <a:off x="2838" y="1594"/>
                <a:ext cx="2" cy="1"/>
              </a:xfrm>
              <a:custGeom>
                <a:avLst/>
                <a:gdLst>
                  <a:gd name="T0" fmla="*/ 0 w 8"/>
                  <a:gd name="T1" fmla="*/ 0 h 6"/>
                  <a:gd name="T2" fmla="*/ 0 w 8"/>
                  <a:gd name="T3" fmla="*/ 0 h 6"/>
                  <a:gd name="T4" fmla="*/ 0 w 8"/>
                  <a:gd name="T5" fmla="*/ 0 h 6"/>
                  <a:gd name="T6" fmla="*/ 0 w 8"/>
                  <a:gd name="T7" fmla="*/ 0 h 6"/>
                  <a:gd name="T8" fmla="*/ 0 60000 65536"/>
                  <a:gd name="T9" fmla="*/ 0 60000 65536"/>
                  <a:gd name="T10" fmla="*/ 0 60000 65536"/>
                  <a:gd name="T11" fmla="*/ 0 60000 65536"/>
                  <a:gd name="T12" fmla="*/ 0 w 8"/>
                  <a:gd name="T13" fmla="*/ 0 h 6"/>
                  <a:gd name="T14" fmla="*/ 8 w 8"/>
                  <a:gd name="T15" fmla="*/ 6 h 6"/>
                </a:gdLst>
                <a:ahLst/>
                <a:cxnLst>
                  <a:cxn ang="T8">
                    <a:pos x="T0" y="T1"/>
                  </a:cxn>
                  <a:cxn ang="T9">
                    <a:pos x="T2" y="T3"/>
                  </a:cxn>
                  <a:cxn ang="T10">
                    <a:pos x="T4" y="T5"/>
                  </a:cxn>
                  <a:cxn ang="T11">
                    <a:pos x="T6" y="T7"/>
                  </a:cxn>
                </a:cxnLst>
                <a:rect l="T12" t="T13" r="T14" b="T15"/>
                <a:pathLst>
                  <a:path w="8" h="6">
                    <a:moveTo>
                      <a:pt x="0" y="6"/>
                    </a:moveTo>
                    <a:lnTo>
                      <a:pt x="3" y="3"/>
                    </a:lnTo>
                    <a:lnTo>
                      <a:pt x="8" y="0"/>
                    </a:lnTo>
                    <a:lnTo>
                      <a:pt x="0" y="6"/>
                    </a:lnTo>
                    <a:close/>
                  </a:path>
                </a:pathLst>
              </a:custGeom>
              <a:solidFill>
                <a:srgbClr val="000000"/>
              </a:solidFill>
              <a:ln w="9525">
                <a:noFill/>
                <a:round/>
                <a:headEnd/>
                <a:tailEnd/>
              </a:ln>
            </p:spPr>
            <p:txBody>
              <a:bodyPr/>
              <a:lstStyle/>
              <a:p>
                <a:endParaRPr lang="en-US"/>
              </a:p>
            </p:txBody>
          </p:sp>
          <p:sp>
            <p:nvSpPr>
              <p:cNvPr id="208430" name="Freeform 591"/>
              <p:cNvSpPr>
                <a:spLocks/>
              </p:cNvSpPr>
              <p:nvPr/>
            </p:nvSpPr>
            <p:spPr bwMode="auto">
              <a:xfrm>
                <a:off x="2840" y="1591"/>
                <a:ext cx="8" cy="10"/>
              </a:xfrm>
              <a:custGeom>
                <a:avLst/>
                <a:gdLst>
                  <a:gd name="T0" fmla="*/ 0 w 34"/>
                  <a:gd name="T1" fmla="*/ 0 h 37"/>
                  <a:gd name="T2" fmla="*/ 0 w 34"/>
                  <a:gd name="T3" fmla="*/ 0 h 37"/>
                  <a:gd name="T4" fmla="*/ 0 w 34"/>
                  <a:gd name="T5" fmla="*/ 0 h 37"/>
                  <a:gd name="T6" fmla="*/ 0 w 34"/>
                  <a:gd name="T7" fmla="*/ 0 h 37"/>
                  <a:gd name="T8" fmla="*/ 0 w 34"/>
                  <a:gd name="T9" fmla="*/ 0 h 37"/>
                  <a:gd name="T10" fmla="*/ 0 w 34"/>
                  <a:gd name="T11" fmla="*/ 0 h 37"/>
                  <a:gd name="T12" fmla="*/ 0 60000 65536"/>
                  <a:gd name="T13" fmla="*/ 0 60000 65536"/>
                  <a:gd name="T14" fmla="*/ 0 60000 65536"/>
                  <a:gd name="T15" fmla="*/ 0 60000 65536"/>
                  <a:gd name="T16" fmla="*/ 0 60000 65536"/>
                  <a:gd name="T17" fmla="*/ 0 60000 65536"/>
                  <a:gd name="T18" fmla="*/ 0 w 34"/>
                  <a:gd name="T19" fmla="*/ 0 h 37"/>
                  <a:gd name="T20" fmla="*/ 34 w 34"/>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34" h="37">
                    <a:moveTo>
                      <a:pt x="34" y="26"/>
                    </a:moveTo>
                    <a:lnTo>
                      <a:pt x="16" y="0"/>
                    </a:lnTo>
                    <a:lnTo>
                      <a:pt x="0" y="9"/>
                    </a:lnTo>
                    <a:lnTo>
                      <a:pt x="13" y="37"/>
                    </a:lnTo>
                    <a:lnTo>
                      <a:pt x="29" y="29"/>
                    </a:lnTo>
                    <a:lnTo>
                      <a:pt x="34" y="26"/>
                    </a:lnTo>
                    <a:close/>
                  </a:path>
                </a:pathLst>
              </a:custGeom>
              <a:solidFill>
                <a:srgbClr val="000000"/>
              </a:solidFill>
              <a:ln w="9525">
                <a:noFill/>
                <a:round/>
                <a:headEnd/>
                <a:tailEnd/>
              </a:ln>
            </p:spPr>
            <p:txBody>
              <a:bodyPr/>
              <a:lstStyle/>
              <a:p>
                <a:endParaRPr lang="en-US"/>
              </a:p>
            </p:txBody>
          </p:sp>
          <p:sp>
            <p:nvSpPr>
              <p:cNvPr id="208431" name="Freeform 592"/>
              <p:cNvSpPr>
                <a:spLocks/>
              </p:cNvSpPr>
              <p:nvPr/>
            </p:nvSpPr>
            <p:spPr bwMode="auto">
              <a:xfrm>
                <a:off x="2847" y="1598"/>
                <a:ext cx="1" cy="1"/>
              </a:xfrm>
              <a:custGeom>
                <a:avLst/>
                <a:gdLst>
                  <a:gd name="T0" fmla="*/ 0 w 5"/>
                  <a:gd name="T1" fmla="*/ 0 h 3"/>
                  <a:gd name="T2" fmla="*/ 0 w 5"/>
                  <a:gd name="T3" fmla="*/ 0 h 3"/>
                  <a:gd name="T4" fmla="*/ 0 w 5"/>
                  <a:gd name="T5" fmla="*/ 0 h 3"/>
                  <a:gd name="T6" fmla="*/ 0 w 5"/>
                  <a:gd name="T7" fmla="*/ 0 h 3"/>
                  <a:gd name="T8" fmla="*/ 0 60000 65536"/>
                  <a:gd name="T9" fmla="*/ 0 60000 65536"/>
                  <a:gd name="T10" fmla="*/ 0 60000 65536"/>
                  <a:gd name="T11" fmla="*/ 0 60000 65536"/>
                  <a:gd name="T12" fmla="*/ 0 w 5"/>
                  <a:gd name="T13" fmla="*/ 0 h 3"/>
                  <a:gd name="T14" fmla="*/ 5 w 5"/>
                  <a:gd name="T15" fmla="*/ 3 h 3"/>
                </a:gdLst>
                <a:ahLst/>
                <a:cxnLst>
                  <a:cxn ang="T8">
                    <a:pos x="T0" y="T1"/>
                  </a:cxn>
                  <a:cxn ang="T9">
                    <a:pos x="T2" y="T3"/>
                  </a:cxn>
                  <a:cxn ang="T10">
                    <a:pos x="T4" y="T5"/>
                  </a:cxn>
                  <a:cxn ang="T11">
                    <a:pos x="T6" y="T7"/>
                  </a:cxn>
                </a:cxnLst>
                <a:rect l="T12" t="T13" r="T14" b="T15"/>
                <a:pathLst>
                  <a:path w="5" h="3">
                    <a:moveTo>
                      <a:pt x="5" y="0"/>
                    </a:moveTo>
                    <a:lnTo>
                      <a:pt x="3" y="2"/>
                    </a:lnTo>
                    <a:lnTo>
                      <a:pt x="0" y="3"/>
                    </a:lnTo>
                    <a:lnTo>
                      <a:pt x="5" y="0"/>
                    </a:lnTo>
                    <a:close/>
                  </a:path>
                </a:pathLst>
              </a:custGeom>
              <a:solidFill>
                <a:srgbClr val="000000"/>
              </a:solidFill>
              <a:ln w="9525">
                <a:noFill/>
                <a:round/>
                <a:headEnd/>
                <a:tailEnd/>
              </a:ln>
            </p:spPr>
            <p:txBody>
              <a:bodyPr/>
              <a:lstStyle/>
              <a:p>
                <a:endParaRPr lang="en-US"/>
              </a:p>
            </p:txBody>
          </p:sp>
          <p:sp>
            <p:nvSpPr>
              <p:cNvPr id="208432" name="Freeform 593"/>
              <p:cNvSpPr>
                <a:spLocks/>
              </p:cNvSpPr>
              <p:nvPr/>
            </p:nvSpPr>
            <p:spPr bwMode="auto">
              <a:xfrm>
                <a:off x="2842" y="1590"/>
                <a:ext cx="9" cy="8"/>
              </a:xfrm>
              <a:custGeom>
                <a:avLst/>
                <a:gdLst>
                  <a:gd name="T0" fmla="*/ 0 w 34"/>
                  <a:gd name="T1" fmla="*/ 0 h 30"/>
                  <a:gd name="T2" fmla="*/ 0 w 34"/>
                  <a:gd name="T3" fmla="*/ 0 h 30"/>
                  <a:gd name="T4" fmla="*/ 0 w 34"/>
                  <a:gd name="T5" fmla="*/ 0 h 30"/>
                  <a:gd name="T6" fmla="*/ 0 w 34"/>
                  <a:gd name="T7" fmla="*/ 0 h 30"/>
                  <a:gd name="T8" fmla="*/ 0 w 34"/>
                  <a:gd name="T9" fmla="*/ 0 h 30"/>
                  <a:gd name="T10" fmla="*/ 0 w 34"/>
                  <a:gd name="T11" fmla="*/ 0 h 30"/>
                  <a:gd name="T12" fmla="*/ 0 60000 65536"/>
                  <a:gd name="T13" fmla="*/ 0 60000 65536"/>
                  <a:gd name="T14" fmla="*/ 0 60000 65536"/>
                  <a:gd name="T15" fmla="*/ 0 60000 65536"/>
                  <a:gd name="T16" fmla="*/ 0 60000 65536"/>
                  <a:gd name="T17" fmla="*/ 0 60000 65536"/>
                  <a:gd name="T18" fmla="*/ 0 w 34"/>
                  <a:gd name="T19" fmla="*/ 0 h 30"/>
                  <a:gd name="T20" fmla="*/ 34 w 34"/>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34" h="30">
                    <a:moveTo>
                      <a:pt x="34" y="18"/>
                    </a:moveTo>
                    <a:lnTo>
                      <a:pt x="8" y="0"/>
                    </a:lnTo>
                    <a:lnTo>
                      <a:pt x="0" y="8"/>
                    </a:lnTo>
                    <a:lnTo>
                      <a:pt x="23" y="30"/>
                    </a:lnTo>
                    <a:lnTo>
                      <a:pt x="31" y="22"/>
                    </a:lnTo>
                    <a:lnTo>
                      <a:pt x="34" y="18"/>
                    </a:lnTo>
                    <a:close/>
                  </a:path>
                </a:pathLst>
              </a:custGeom>
              <a:solidFill>
                <a:srgbClr val="000000"/>
              </a:solidFill>
              <a:ln w="9525">
                <a:noFill/>
                <a:round/>
                <a:headEnd/>
                <a:tailEnd/>
              </a:ln>
            </p:spPr>
            <p:txBody>
              <a:bodyPr/>
              <a:lstStyle/>
              <a:p>
                <a:endParaRPr lang="en-US"/>
              </a:p>
            </p:txBody>
          </p:sp>
          <p:sp>
            <p:nvSpPr>
              <p:cNvPr id="208433" name="Freeform 594"/>
              <p:cNvSpPr>
                <a:spLocks/>
              </p:cNvSpPr>
              <p:nvPr/>
            </p:nvSpPr>
            <p:spPr bwMode="auto">
              <a:xfrm>
                <a:off x="2850" y="1595"/>
                <a:ext cx="1" cy="1"/>
              </a:xfrm>
              <a:custGeom>
                <a:avLst/>
                <a:gdLst>
                  <a:gd name="T0" fmla="*/ 0 w 3"/>
                  <a:gd name="T1" fmla="*/ 0 h 4"/>
                  <a:gd name="T2" fmla="*/ 0 w 3"/>
                  <a:gd name="T3" fmla="*/ 0 h 4"/>
                  <a:gd name="T4" fmla="*/ 0 w 3"/>
                  <a:gd name="T5" fmla="*/ 0 h 4"/>
                  <a:gd name="T6" fmla="*/ 0 w 3"/>
                  <a:gd name="T7" fmla="*/ 0 h 4"/>
                  <a:gd name="T8" fmla="*/ 0 60000 65536"/>
                  <a:gd name="T9" fmla="*/ 0 60000 65536"/>
                  <a:gd name="T10" fmla="*/ 0 60000 65536"/>
                  <a:gd name="T11" fmla="*/ 0 60000 65536"/>
                  <a:gd name="T12" fmla="*/ 0 w 3"/>
                  <a:gd name="T13" fmla="*/ 0 h 4"/>
                  <a:gd name="T14" fmla="*/ 3 w 3"/>
                  <a:gd name="T15" fmla="*/ 4 h 4"/>
                </a:gdLst>
                <a:ahLst/>
                <a:cxnLst>
                  <a:cxn ang="T8">
                    <a:pos x="T0" y="T1"/>
                  </a:cxn>
                  <a:cxn ang="T9">
                    <a:pos x="T2" y="T3"/>
                  </a:cxn>
                  <a:cxn ang="T10">
                    <a:pos x="T4" y="T5"/>
                  </a:cxn>
                  <a:cxn ang="T11">
                    <a:pos x="T6" y="T7"/>
                  </a:cxn>
                </a:cxnLst>
                <a:rect l="T12" t="T13" r="T14" b="T15"/>
                <a:pathLst>
                  <a:path w="3" h="4">
                    <a:moveTo>
                      <a:pt x="3" y="0"/>
                    </a:moveTo>
                    <a:lnTo>
                      <a:pt x="2" y="3"/>
                    </a:lnTo>
                    <a:lnTo>
                      <a:pt x="0" y="4"/>
                    </a:lnTo>
                    <a:lnTo>
                      <a:pt x="3" y="0"/>
                    </a:lnTo>
                    <a:close/>
                  </a:path>
                </a:pathLst>
              </a:custGeom>
              <a:solidFill>
                <a:srgbClr val="000000"/>
              </a:solidFill>
              <a:ln w="9525">
                <a:noFill/>
                <a:round/>
                <a:headEnd/>
                <a:tailEnd/>
              </a:ln>
            </p:spPr>
            <p:txBody>
              <a:bodyPr/>
              <a:lstStyle/>
              <a:p>
                <a:endParaRPr lang="en-US"/>
              </a:p>
            </p:txBody>
          </p:sp>
          <p:sp>
            <p:nvSpPr>
              <p:cNvPr id="208434" name="Freeform 595"/>
              <p:cNvSpPr>
                <a:spLocks/>
              </p:cNvSpPr>
              <p:nvPr/>
            </p:nvSpPr>
            <p:spPr bwMode="auto">
              <a:xfrm>
                <a:off x="2844" y="1586"/>
                <a:ext cx="9" cy="9"/>
              </a:xfrm>
              <a:custGeom>
                <a:avLst/>
                <a:gdLst>
                  <a:gd name="T0" fmla="*/ 0 w 37"/>
                  <a:gd name="T1" fmla="*/ 0 h 37"/>
                  <a:gd name="T2" fmla="*/ 0 w 37"/>
                  <a:gd name="T3" fmla="*/ 0 h 37"/>
                  <a:gd name="T4" fmla="*/ 0 w 37"/>
                  <a:gd name="T5" fmla="*/ 0 h 37"/>
                  <a:gd name="T6" fmla="*/ 0 w 37"/>
                  <a:gd name="T7" fmla="*/ 0 h 37"/>
                  <a:gd name="T8" fmla="*/ 0 w 37"/>
                  <a:gd name="T9" fmla="*/ 0 h 37"/>
                  <a:gd name="T10" fmla="*/ 0 w 37"/>
                  <a:gd name="T11" fmla="*/ 0 h 37"/>
                  <a:gd name="T12" fmla="*/ 0 60000 65536"/>
                  <a:gd name="T13" fmla="*/ 0 60000 65536"/>
                  <a:gd name="T14" fmla="*/ 0 60000 65536"/>
                  <a:gd name="T15" fmla="*/ 0 60000 65536"/>
                  <a:gd name="T16" fmla="*/ 0 60000 65536"/>
                  <a:gd name="T17" fmla="*/ 0 60000 65536"/>
                  <a:gd name="T18" fmla="*/ 0 w 37"/>
                  <a:gd name="T19" fmla="*/ 0 h 37"/>
                  <a:gd name="T20" fmla="*/ 37 w 37"/>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37" h="37">
                    <a:moveTo>
                      <a:pt x="16" y="0"/>
                    </a:moveTo>
                    <a:lnTo>
                      <a:pt x="8" y="6"/>
                    </a:lnTo>
                    <a:lnTo>
                      <a:pt x="0" y="22"/>
                    </a:lnTo>
                    <a:lnTo>
                      <a:pt x="29" y="37"/>
                    </a:lnTo>
                    <a:lnTo>
                      <a:pt x="37" y="21"/>
                    </a:lnTo>
                    <a:lnTo>
                      <a:pt x="16" y="0"/>
                    </a:lnTo>
                    <a:close/>
                  </a:path>
                </a:pathLst>
              </a:custGeom>
              <a:solidFill>
                <a:srgbClr val="000000"/>
              </a:solidFill>
              <a:ln w="9525">
                <a:noFill/>
                <a:round/>
                <a:headEnd/>
                <a:tailEnd/>
              </a:ln>
            </p:spPr>
            <p:txBody>
              <a:bodyPr/>
              <a:lstStyle/>
              <a:p>
                <a:endParaRPr lang="en-US"/>
              </a:p>
            </p:txBody>
          </p:sp>
          <p:sp>
            <p:nvSpPr>
              <p:cNvPr id="208435" name="Freeform 596"/>
              <p:cNvSpPr>
                <a:spLocks/>
              </p:cNvSpPr>
              <p:nvPr/>
            </p:nvSpPr>
            <p:spPr bwMode="auto">
              <a:xfrm>
                <a:off x="2846" y="1586"/>
                <a:ext cx="2" cy="1"/>
              </a:xfrm>
              <a:custGeom>
                <a:avLst/>
                <a:gdLst>
                  <a:gd name="T0" fmla="*/ 0 w 8"/>
                  <a:gd name="T1" fmla="*/ 0 h 6"/>
                  <a:gd name="T2" fmla="*/ 0 w 8"/>
                  <a:gd name="T3" fmla="*/ 0 h 6"/>
                  <a:gd name="T4" fmla="*/ 0 w 8"/>
                  <a:gd name="T5" fmla="*/ 0 h 6"/>
                  <a:gd name="T6" fmla="*/ 0 w 8"/>
                  <a:gd name="T7" fmla="*/ 0 h 6"/>
                  <a:gd name="T8" fmla="*/ 0 60000 65536"/>
                  <a:gd name="T9" fmla="*/ 0 60000 65536"/>
                  <a:gd name="T10" fmla="*/ 0 60000 65536"/>
                  <a:gd name="T11" fmla="*/ 0 60000 65536"/>
                  <a:gd name="T12" fmla="*/ 0 w 8"/>
                  <a:gd name="T13" fmla="*/ 0 h 6"/>
                  <a:gd name="T14" fmla="*/ 8 w 8"/>
                  <a:gd name="T15" fmla="*/ 6 h 6"/>
                </a:gdLst>
                <a:ahLst/>
                <a:cxnLst>
                  <a:cxn ang="T8">
                    <a:pos x="T0" y="T1"/>
                  </a:cxn>
                  <a:cxn ang="T9">
                    <a:pos x="T2" y="T3"/>
                  </a:cxn>
                  <a:cxn ang="T10">
                    <a:pos x="T4" y="T5"/>
                  </a:cxn>
                  <a:cxn ang="T11">
                    <a:pos x="T6" y="T7"/>
                  </a:cxn>
                </a:cxnLst>
                <a:rect l="T12" t="T13" r="T14" b="T15"/>
                <a:pathLst>
                  <a:path w="8" h="6">
                    <a:moveTo>
                      <a:pt x="0" y="6"/>
                    </a:moveTo>
                    <a:lnTo>
                      <a:pt x="3" y="3"/>
                    </a:lnTo>
                    <a:lnTo>
                      <a:pt x="8" y="0"/>
                    </a:lnTo>
                    <a:lnTo>
                      <a:pt x="0" y="6"/>
                    </a:lnTo>
                    <a:close/>
                  </a:path>
                </a:pathLst>
              </a:custGeom>
              <a:solidFill>
                <a:srgbClr val="000000"/>
              </a:solidFill>
              <a:ln w="9525">
                <a:noFill/>
                <a:round/>
                <a:headEnd/>
                <a:tailEnd/>
              </a:ln>
            </p:spPr>
            <p:txBody>
              <a:bodyPr/>
              <a:lstStyle/>
              <a:p>
                <a:endParaRPr lang="en-US"/>
              </a:p>
            </p:txBody>
          </p:sp>
          <p:sp>
            <p:nvSpPr>
              <p:cNvPr id="208436" name="Freeform 597"/>
              <p:cNvSpPr>
                <a:spLocks/>
              </p:cNvSpPr>
              <p:nvPr/>
            </p:nvSpPr>
            <p:spPr bwMode="auto">
              <a:xfrm>
                <a:off x="2848" y="1583"/>
                <a:ext cx="8" cy="10"/>
              </a:xfrm>
              <a:custGeom>
                <a:avLst/>
                <a:gdLst>
                  <a:gd name="T0" fmla="*/ 0 w 34"/>
                  <a:gd name="T1" fmla="*/ 0 h 37"/>
                  <a:gd name="T2" fmla="*/ 0 w 34"/>
                  <a:gd name="T3" fmla="*/ 0 h 37"/>
                  <a:gd name="T4" fmla="*/ 0 w 34"/>
                  <a:gd name="T5" fmla="*/ 0 h 37"/>
                  <a:gd name="T6" fmla="*/ 0 w 34"/>
                  <a:gd name="T7" fmla="*/ 0 h 37"/>
                  <a:gd name="T8" fmla="*/ 0 w 34"/>
                  <a:gd name="T9" fmla="*/ 0 h 37"/>
                  <a:gd name="T10" fmla="*/ 0 w 34"/>
                  <a:gd name="T11" fmla="*/ 0 h 37"/>
                  <a:gd name="T12" fmla="*/ 0 60000 65536"/>
                  <a:gd name="T13" fmla="*/ 0 60000 65536"/>
                  <a:gd name="T14" fmla="*/ 0 60000 65536"/>
                  <a:gd name="T15" fmla="*/ 0 60000 65536"/>
                  <a:gd name="T16" fmla="*/ 0 60000 65536"/>
                  <a:gd name="T17" fmla="*/ 0 60000 65536"/>
                  <a:gd name="T18" fmla="*/ 0 w 34"/>
                  <a:gd name="T19" fmla="*/ 0 h 37"/>
                  <a:gd name="T20" fmla="*/ 34 w 34"/>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34" h="37">
                    <a:moveTo>
                      <a:pt x="34" y="26"/>
                    </a:moveTo>
                    <a:lnTo>
                      <a:pt x="16" y="0"/>
                    </a:lnTo>
                    <a:lnTo>
                      <a:pt x="0" y="9"/>
                    </a:lnTo>
                    <a:lnTo>
                      <a:pt x="13" y="37"/>
                    </a:lnTo>
                    <a:lnTo>
                      <a:pt x="29" y="29"/>
                    </a:lnTo>
                    <a:lnTo>
                      <a:pt x="34" y="26"/>
                    </a:lnTo>
                    <a:close/>
                  </a:path>
                </a:pathLst>
              </a:custGeom>
              <a:solidFill>
                <a:srgbClr val="000000"/>
              </a:solidFill>
              <a:ln w="9525">
                <a:noFill/>
                <a:round/>
                <a:headEnd/>
                <a:tailEnd/>
              </a:ln>
            </p:spPr>
            <p:txBody>
              <a:bodyPr/>
              <a:lstStyle/>
              <a:p>
                <a:endParaRPr lang="en-US"/>
              </a:p>
            </p:txBody>
          </p:sp>
          <p:sp>
            <p:nvSpPr>
              <p:cNvPr id="208437" name="Freeform 598"/>
              <p:cNvSpPr>
                <a:spLocks/>
              </p:cNvSpPr>
              <p:nvPr/>
            </p:nvSpPr>
            <p:spPr bwMode="auto">
              <a:xfrm>
                <a:off x="2855" y="1590"/>
                <a:ext cx="1" cy="1"/>
              </a:xfrm>
              <a:custGeom>
                <a:avLst/>
                <a:gdLst>
                  <a:gd name="T0" fmla="*/ 0 w 5"/>
                  <a:gd name="T1" fmla="*/ 0 h 3"/>
                  <a:gd name="T2" fmla="*/ 0 w 5"/>
                  <a:gd name="T3" fmla="*/ 0 h 3"/>
                  <a:gd name="T4" fmla="*/ 0 w 5"/>
                  <a:gd name="T5" fmla="*/ 0 h 3"/>
                  <a:gd name="T6" fmla="*/ 0 w 5"/>
                  <a:gd name="T7" fmla="*/ 0 h 3"/>
                  <a:gd name="T8" fmla="*/ 0 60000 65536"/>
                  <a:gd name="T9" fmla="*/ 0 60000 65536"/>
                  <a:gd name="T10" fmla="*/ 0 60000 65536"/>
                  <a:gd name="T11" fmla="*/ 0 60000 65536"/>
                  <a:gd name="T12" fmla="*/ 0 w 5"/>
                  <a:gd name="T13" fmla="*/ 0 h 3"/>
                  <a:gd name="T14" fmla="*/ 5 w 5"/>
                  <a:gd name="T15" fmla="*/ 3 h 3"/>
                </a:gdLst>
                <a:ahLst/>
                <a:cxnLst>
                  <a:cxn ang="T8">
                    <a:pos x="T0" y="T1"/>
                  </a:cxn>
                  <a:cxn ang="T9">
                    <a:pos x="T2" y="T3"/>
                  </a:cxn>
                  <a:cxn ang="T10">
                    <a:pos x="T4" y="T5"/>
                  </a:cxn>
                  <a:cxn ang="T11">
                    <a:pos x="T6" y="T7"/>
                  </a:cxn>
                </a:cxnLst>
                <a:rect l="T12" t="T13" r="T14" b="T15"/>
                <a:pathLst>
                  <a:path w="5" h="3">
                    <a:moveTo>
                      <a:pt x="5" y="0"/>
                    </a:moveTo>
                    <a:lnTo>
                      <a:pt x="3" y="2"/>
                    </a:lnTo>
                    <a:lnTo>
                      <a:pt x="0" y="3"/>
                    </a:lnTo>
                    <a:lnTo>
                      <a:pt x="5" y="0"/>
                    </a:lnTo>
                    <a:close/>
                  </a:path>
                </a:pathLst>
              </a:custGeom>
              <a:solidFill>
                <a:srgbClr val="000000"/>
              </a:solidFill>
              <a:ln w="9525">
                <a:noFill/>
                <a:round/>
                <a:headEnd/>
                <a:tailEnd/>
              </a:ln>
            </p:spPr>
            <p:txBody>
              <a:bodyPr/>
              <a:lstStyle/>
              <a:p>
                <a:endParaRPr lang="en-US"/>
              </a:p>
            </p:txBody>
          </p:sp>
          <p:sp>
            <p:nvSpPr>
              <p:cNvPr id="208438" name="Freeform 599"/>
              <p:cNvSpPr>
                <a:spLocks/>
              </p:cNvSpPr>
              <p:nvPr/>
            </p:nvSpPr>
            <p:spPr bwMode="auto">
              <a:xfrm>
                <a:off x="2850" y="1582"/>
                <a:ext cx="8" cy="8"/>
              </a:xfrm>
              <a:custGeom>
                <a:avLst/>
                <a:gdLst>
                  <a:gd name="T0" fmla="*/ 0 w 31"/>
                  <a:gd name="T1" fmla="*/ 0 h 30"/>
                  <a:gd name="T2" fmla="*/ 0 w 31"/>
                  <a:gd name="T3" fmla="*/ 0 h 30"/>
                  <a:gd name="T4" fmla="*/ 0 w 31"/>
                  <a:gd name="T5" fmla="*/ 0 h 30"/>
                  <a:gd name="T6" fmla="*/ 0 w 31"/>
                  <a:gd name="T7" fmla="*/ 0 h 30"/>
                  <a:gd name="T8" fmla="*/ 0 w 31"/>
                  <a:gd name="T9" fmla="*/ 0 h 30"/>
                  <a:gd name="T10" fmla="*/ 0 w 31"/>
                  <a:gd name="T11" fmla="*/ 0 h 30"/>
                  <a:gd name="T12" fmla="*/ 0 60000 65536"/>
                  <a:gd name="T13" fmla="*/ 0 60000 65536"/>
                  <a:gd name="T14" fmla="*/ 0 60000 65536"/>
                  <a:gd name="T15" fmla="*/ 0 60000 65536"/>
                  <a:gd name="T16" fmla="*/ 0 60000 65536"/>
                  <a:gd name="T17" fmla="*/ 0 60000 65536"/>
                  <a:gd name="T18" fmla="*/ 0 w 31"/>
                  <a:gd name="T19" fmla="*/ 0 h 30"/>
                  <a:gd name="T20" fmla="*/ 31 w 31"/>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31" h="30">
                    <a:moveTo>
                      <a:pt x="31" y="22"/>
                    </a:moveTo>
                    <a:lnTo>
                      <a:pt x="8" y="0"/>
                    </a:lnTo>
                    <a:lnTo>
                      <a:pt x="0" y="8"/>
                    </a:lnTo>
                    <a:lnTo>
                      <a:pt x="23" y="30"/>
                    </a:lnTo>
                    <a:lnTo>
                      <a:pt x="31" y="22"/>
                    </a:lnTo>
                    <a:close/>
                  </a:path>
                </a:pathLst>
              </a:custGeom>
              <a:solidFill>
                <a:srgbClr val="000000"/>
              </a:solidFill>
              <a:ln w="9525">
                <a:noFill/>
                <a:round/>
                <a:headEnd/>
                <a:tailEnd/>
              </a:ln>
            </p:spPr>
            <p:txBody>
              <a:bodyPr/>
              <a:lstStyle/>
              <a:p>
                <a:endParaRPr lang="en-US"/>
              </a:p>
            </p:txBody>
          </p:sp>
          <p:sp>
            <p:nvSpPr>
              <p:cNvPr id="208439" name="Rectangle 600"/>
              <p:cNvSpPr>
                <a:spLocks noChangeArrowheads="1"/>
              </p:cNvSpPr>
              <p:nvPr/>
            </p:nvSpPr>
            <p:spPr bwMode="auto">
              <a:xfrm>
                <a:off x="2853" y="1582"/>
                <a:ext cx="1" cy="1"/>
              </a:xfrm>
              <a:prstGeom prst="rect">
                <a:avLst/>
              </a:prstGeom>
              <a:solidFill>
                <a:srgbClr val="000000"/>
              </a:solidFill>
              <a:ln w="9525">
                <a:noFill/>
                <a:miter lim="800000"/>
                <a:headEnd/>
                <a:tailEnd/>
              </a:ln>
            </p:spPr>
            <p:txBody>
              <a:bodyPr/>
              <a:lstStyle/>
              <a:p>
                <a:endParaRPr lang="en-US">
                  <a:latin typeface="Times New Roman" pitchFamily="18" charset="0"/>
                  <a:cs typeface="Times New Roman" pitchFamily="18" charset="0"/>
                </a:endParaRPr>
              </a:p>
            </p:txBody>
          </p:sp>
          <p:sp>
            <p:nvSpPr>
              <p:cNvPr id="208440" name="Freeform 601"/>
              <p:cNvSpPr>
                <a:spLocks/>
              </p:cNvSpPr>
              <p:nvPr/>
            </p:nvSpPr>
            <p:spPr bwMode="auto">
              <a:xfrm>
                <a:off x="2853" y="1582"/>
                <a:ext cx="5" cy="6"/>
              </a:xfrm>
              <a:custGeom>
                <a:avLst/>
                <a:gdLst>
                  <a:gd name="T0" fmla="*/ 0 w 23"/>
                  <a:gd name="T1" fmla="*/ 0 h 22"/>
                  <a:gd name="T2" fmla="*/ 0 w 23"/>
                  <a:gd name="T3" fmla="*/ 0 h 22"/>
                  <a:gd name="T4" fmla="*/ 0 w 23"/>
                  <a:gd name="T5" fmla="*/ 0 h 22"/>
                  <a:gd name="T6" fmla="*/ 0 w 23"/>
                  <a:gd name="T7" fmla="*/ 0 h 22"/>
                  <a:gd name="T8" fmla="*/ 0 60000 65536"/>
                  <a:gd name="T9" fmla="*/ 0 60000 65536"/>
                  <a:gd name="T10" fmla="*/ 0 60000 65536"/>
                  <a:gd name="T11" fmla="*/ 0 60000 65536"/>
                  <a:gd name="T12" fmla="*/ 0 w 23"/>
                  <a:gd name="T13" fmla="*/ 0 h 22"/>
                  <a:gd name="T14" fmla="*/ 23 w 23"/>
                  <a:gd name="T15" fmla="*/ 22 h 22"/>
                </a:gdLst>
                <a:ahLst/>
                <a:cxnLst>
                  <a:cxn ang="T8">
                    <a:pos x="T0" y="T1"/>
                  </a:cxn>
                  <a:cxn ang="T9">
                    <a:pos x="T2" y="T3"/>
                  </a:cxn>
                  <a:cxn ang="T10">
                    <a:pos x="T4" y="T5"/>
                  </a:cxn>
                  <a:cxn ang="T11">
                    <a:pos x="T6" y="T7"/>
                  </a:cxn>
                </a:cxnLst>
                <a:rect l="T12" t="T13" r="T14" b="T15"/>
                <a:pathLst>
                  <a:path w="23" h="22">
                    <a:moveTo>
                      <a:pt x="0" y="0"/>
                    </a:moveTo>
                    <a:lnTo>
                      <a:pt x="23" y="22"/>
                    </a:lnTo>
                    <a:lnTo>
                      <a:pt x="0" y="0"/>
                    </a:lnTo>
                    <a:close/>
                  </a:path>
                </a:pathLst>
              </a:custGeom>
              <a:solidFill>
                <a:srgbClr val="000000"/>
              </a:solidFill>
              <a:ln w="9525">
                <a:noFill/>
                <a:round/>
                <a:headEnd/>
                <a:tailEnd/>
              </a:ln>
            </p:spPr>
            <p:txBody>
              <a:bodyPr/>
              <a:lstStyle/>
              <a:p>
                <a:endParaRPr lang="en-US"/>
              </a:p>
            </p:txBody>
          </p:sp>
          <p:sp>
            <p:nvSpPr>
              <p:cNvPr id="208441" name="Freeform 602"/>
              <p:cNvSpPr>
                <a:spLocks/>
              </p:cNvSpPr>
              <p:nvPr/>
            </p:nvSpPr>
            <p:spPr bwMode="auto">
              <a:xfrm>
                <a:off x="2870" y="1564"/>
                <a:ext cx="6" cy="6"/>
              </a:xfrm>
              <a:custGeom>
                <a:avLst/>
                <a:gdLst>
                  <a:gd name="T0" fmla="*/ 0 w 26"/>
                  <a:gd name="T1" fmla="*/ 0 h 25"/>
                  <a:gd name="T2" fmla="*/ 0 w 26"/>
                  <a:gd name="T3" fmla="*/ 0 h 25"/>
                  <a:gd name="T4" fmla="*/ 0 w 26"/>
                  <a:gd name="T5" fmla="*/ 0 h 25"/>
                  <a:gd name="T6" fmla="*/ 0 w 26"/>
                  <a:gd name="T7" fmla="*/ 0 h 25"/>
                  <a:gd name="T8" fmla="*/ 0 w 26"/>
                  <a:gd name="T9" fmla="*/ 0 h 25"/>
                  <a:gd name="T10" fmla="*/ 0 w 26"/>
                  <a:gd name="T11" fmla="*/ 0 h 25"/>
                  <a:gd name="T12" fmla="*/ 0 60000 65536"/>
                  <a:gd name="T13" fmla="*/ 0 60000 65536"/>
                  <a:gd name="T14" fmla="*/ 0 60000 65536"/>
                  <a:gd name="T15" fmla="*/ 0 60000 65536"/>
                  <a:gd name="T16" fmla="*/ 0 60000 65536"/>
                  <a:gd name="T17" fmla="*/ 0 60000 65536"/>
                  <a:gd name="T18" fmla="*/ 0 w 26"/>
                  <a:gd name="T19" fmla="*/ 0 h 25"/>
                  <a:gd name="T20" fmla="*/ 26 w 26"/>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26" h="25">
                    <a:moveTo>
                      <a:pt x="3" y="0"/>
                    </a:moveTo>
                    <a:lnTo>
                      <a:pt x="3" y="0"/>
                    </a:lnTo>
                    <a:lnTo>
                      <a:pt x="0" y="3"/>
                    </a:lnTo>
                    <a:lnTo>
                      <a:pt x="23" y="25"/>
                    </a:lnTo>
                    <a:lnTo>
                      <a:pt x="26" y="22"/>
                    </a:lnTo>
                    <a:lnTo>
                      <a:pt x="3" y="0"/>
                    </a:lnTo>
                    <a:close/>
                  </a:path>
                </a:pathLst>
              </a:custGeom>
              <a:solidFill>
                <a:srgbClr val="000000"/>
              </a:solidFill>
              <a:ln w="9525">
                <a:noFill/>
                <a:round/>
                <a:headEnd/>
                <a:tailEnd/>
              </a:ln>
            </p:spPr>
            <p:txBody>
              <a:bodyPr/>
              <a:lstStyle/>
              <a:p>
                <a:endParaRPr lang="en-US"/>
              </a:p>
            </p:txBody>
          </p:sp>
          <p:sp>
            <p:nvSpPr>
              <p:cNvPr id="208442" name="Freeform 603"/>
              <p:cNvSpPr>
                <a:spLocks/>
              </p:cNvSpPr>
              <p:nvPr/>
            </p:nvSpPr>
            <p:spPr bwMode="auto">
              <a:xfrm>
                <a:off x="2870" y="1536"/>
                <a:ext cx="28" cy="28"/>
              </a:xfrm>
              <a:custGeom>
                <a:avLst/>
                <a:gdLst>
                  <a:gd name="T0" fmla="*/ 0 w 112"/>
                  <a:gd name="T1" fmla="*/ 0 h 112"/>
                  <a:gd name="T2" fmla="*/ 0 w 112"/>
                  <a:gd name="T3" fmla="*/ 0 h 112"/>
                  <a:gd name="T4" fmla="*/ 0 w 112"/>
                  <a:gd name="T5" fmla="*/ 0 h 112"/>
                  <a:gd name="T6" fmla="*/ 0 w 112"/>
                  <a:gd name="T7" fmla="*/ 0 h 112"/>
                  <a:gd name="T8" fmla="*/ 0 60000 65536"/>
                  <a:gd name="T9" fmla="*/ 0 60000 65536"/>
                  <a:gd name="T10" fmla="*/ 0 60000 65536"/>
                  <a:gd name="T11" fmla="*/ 0 60000 65536"/>
                  <a:gd name="T12" fmla="*/ 0 w 112"/>
                  <a:gd name="T13" fmla="*/ 0 h 112"/>
                  <a:gd name="T14" fmla="*/ 112 w 112"/>
                  <a:gd name="T15" fmla="*/ 112 h 112"/>
                </a:gdLst>
                <a:ahLst/>
                <a:cxnLst>
                  <a:cxn ang="T8">
                    <a:pos x="T0" y="T1"/>
                  </a:cxn>
                  <a:cxn ang="T9">
                    <a:pos x="T2" y="T3"/>
                  </a:cxn>
                  <a:cxn ang="T10">
                    <a:pos x="T4" y="T5"/>
                  </a:cxn>
                  <a:cxn ang="T11">
                    <a:pos x="T6" y="T7"/>
                  </a:cxn>
                </a:cxnLst>
                <a:rect l="T12" t="T13" r="T14" b="T15"/>
                <a:pathLst>
                  <a:path w="112" h="112">
                    <a:moveTo>
                      <a:pt x="0" y="112"/>
                    </a:moveTo>
                    <a:lnTo>
                      <a:pt x="112" y="0"/>
                    </a:lnTo>
                    <a:lnTo>
                      <a:pt x="0" y="112"/>
                    </a:lnTo>
                    <a:close/>
                  </a:path>
                </a:pathLst>
              </a:custGeom>
              <a:solidFill>
                <a:srgbClr val="000000"/>
              </a:solidFill>
              <a:ln w="9525">
                <a:noFill/>
                <a:round/>
                <a:headEnd/>
                <a:tailEnd/>
              </a:ln>
            </p:spPr>
            <p:txBody>
              <a:bodyPr/>
              <a:lstStyle/>
              <a:p>
                <a:endParaRPr lang="en-US"/>
              </a:p>
            </p:txBody>
          </p:sp>
          <p:sp>
            <p:nvSpPr>
              <p:cNvPr id="208443" name="Freeform 604"/>
              <p:cNvSpPr>
                <a:spLocks/>
              </p:cNvSpPr>
              <p:nvPr/>
            </p:nvSpPr>
            <p:spPr bwMode="auto">
              <a:xfrm>
                <a:off x="2870" y="1562"/>
                <a:ext cx="8" cy="8"/>
              </a:xfrm>
              <a:custGeom>
                <a:avLst/>
                <a:gdLst>
                  <a:gd name="T0" fmla="*/ 0 w 31"/>
                  <a:gd name="T1" fmla="*/ 0 h 33"/>
                  <a:gd name="T2" fmla="*/ 0 w 31"/>
                  <a:gd name="T3" fmla="*/ 0 h 33"/>
                  <a:gd name="T4" fmla="*/ 0 w 31"/>
                  <a:gd name="T5" fmla="*/ 0 h 33"/>
                  <a:gd name="T6" fmla="*/ 0 w 31"/>
                  <a:gd name="T7" fmla="*/ 0 h 33"/>
                  <a:gd name="T8" fmla="*/ 0 w 31"/>
                  <a:gd name="T9" fmla="*/ 0 h 33"/>
                  <a:gd name="T10" fmla="*/ 0 w 31"/>
                  <a:gd name="T11" fmla="*/ 0 h 33"/>
                  <a:gd name="T12" fmla="*/ 0 60000 65536"/>
                  <a:gd name="T13" fmla="*/ 0 60000 65536"/>
                  <a:gd name="T14" fmla="*/ 0 60000 65536"/>
                  <a:gd name="T15" fmla="*/ 0 60000 65536"/>
                  <a:gd name="T16" fmla="*/ 0 60000 65536"/>
                  <a:gd name="T17" fmla="*/ 0 60000 65536"/>
                  <a:gd name="T18" fmla="*/ 0 w 31"/>
                  <a:gd name="T19" fmla="*/ 0 h 33"/>
                  <a:gd name="T20" fmla="*/ 31 w 31"/>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1" h="33">
                    <a:moveTo>
                      <a:pt x="12" y="0"/>
                    </a:moveTo>
                    <a:lnTo>
                      <a:pt x="8" y="2"/>
                    </a:lnTo>
                    <a:lnTo>
                      <a:pt x="0" y="11"/>
                    </a:lnTo>
                    <a:lnTo>
                      <a:pt x="23" y="33"/>
                    </a:lnTo>
                    <a:lnTo>
                      <a:pt x="31" y="25"/>
                    </a:lnTo>
                    <a:lnTo>
                      <a:pt x="12" y="0"/>
                    </a:lnTo>
                    <a:close/>
                  </a:path>
                </a:pathLst>
              </a:custGeom>
              <a:solidFill>
                <a:srgbClr val="000000"/>
              </a:solidFill>
              <a:ln w="9525">
                <a:noFill/>
                <a:round/>
                <a:headEnd/>
                <a:tailEnd/>
              </a:ln>
            </p:spPr>
            <p:txBody>
              <a:bodyPr/>
              <a:lstStyle/>
              <a:p>
                <a:endParaRPr lang="en-US"/>
              </a:p>
            </p:txBody>
          </p:sp>
          <p:sp>
            <p:nvSpPr>
              <p:cNvPr id="208444" name="Freeform 605"/>
              <p:cNvSpPr>
                <a:spLocks/>
              </p:cNvSpPr>
              <p:nvPr/>
            </p:nvSpPr>
            <p:spPr bwMode="auto">
              <a:xfrm>
                <a:off x="2873" y="1562"/>
                <a:ext cx="1" cy="1"/>
              </a:xfrm>
              <a:custGeom>
                <a:avLst/>
                <a:gdLst>
                  <a:gd name="T0" fmla="*/ 0 w 4"/>
                  <a:gd name="T1" fmla="*/ 1 h 2"/>
                  <a:gd name="T2" fmla="*/ 0 w 4"/>
                  <a:gd name="T3" fmla="*/ 1 h 2"/>
                  <a:gd name="T4" fmla="*/ 0 w 4"/>
                  <a:gd name="T5" fmla="*/ 0 h 2"/>
                  <a:gd name="T6" fmla="*/ 0 w 4"/>
                  <a:gd name="T7" fmla="*/ 1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1"/>
                    </a:lnTo>
                    <a:lnTo>
                      <a:pt x="4" y="0"/>
                    </a:lnTo>
                    <a:lnTo>
                      <a:pt x="0" y="2"/>
                    </a:lnTo>
                    <a:close/>
                  </a:path>
                </a:pathLst>
              </a:custGeom>
              <a:solidFill>
                <a:srgbClr val="000000"/>
              </a:solidFill>
              <a:ln w="9525">
                <a:noFill/>
                <a:round/>
                <a:headEnd/>
                <a:tailEnd/>
              </a:ln>
            </p:spPr>
            <p:txBody>
              <a:bodyPr/>
              <a:lstStyle/>
              <a:p>
                <a:endParaRPr lang="en-US"/>
              </a:p>
            </p:txBody>
          </p:sp>
          <p:sp>
            <p:nvSpPr>
              <p:cNvPr id="208445" name="Freeform 606"/>
              <p:cNvSpPr>
                <a:spLocks/>
              </p:cNvSpPr>
              <p:nvPr/>
            </p:nvSpPr>
            <p:spPr bwMode="auto">
              <a:xfrm>
                <a:off x="2874" y="1559"/>
                <a:ext cx="9" cy="10"/>
              </a:xfrm>
              <a:custGeom>
                <a:avLst/>
                <a:gdLst>
                  <a:gd name="T0" fmla="*/ 0 w 37"/>
                  <a:gd name="T1" fmla="*/ 0 h 37"/>
                  <a:gd name="T2" fmla="*/ 0 w 37"/>
                  <a:gd name="T3" fmla="*/ 0 h 37"/>
                  <a:gd name="T4" fmla="*/ 0 w 37"/>
                  <a:gd name="T5" fmla="*/ 0 h 37"/>
                  <a:gd name="T6" fmla="*/ 0 w 37"/>
                  <a:gd name="T7" fmla="*/ 0 h 37"/>
                  <a:gd name="T8" fmla="*/ 0 w 37"/>
                  <a:gd name="T9" fmla="*/ 0 h 37"/>
                  <a:gd name="T10" fmla="*/ 0 w 37"/>
                  <a:gd name="T11" fmla="*/ 0 h 37"/>
                  <a:gd name="T12" fmla="*/ 0 60000 65536"/>
                  <a:gd name="T13" fmla="*/ 0 60000 65536"/>
                  <a:gd name="T14" fmla="*/ 0 60000 65536"/>
                  <a:gd name="T15" fmla="*/ 0 60000 65536"/>
                  <a:gd name="T16" fmla="*/ 0 60000 65536"/>
                  <a:gd name="T17" fmla="*/ 0 60000 65536"/>
                  <a:gd name="T18" fmla="*/ 0 w 37"/>
                  <a:gd name="T19" fmla="*/ 0 h 37"/>
                  <a:gd name="T20" fmla="*/ 37 w 37"/>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37" h="37">
                    <a:moveTo>
                      <a:pt x="37" y="23"/>
                    </a:moveTo>
                    <a:lnTo>
                      <a:pt x="16" y="0"/>
                    </a:lnTo>
                    <a:lnTo>
                      <a:pt x="0" y="9"/>
                    </a:lnTo>
                    <a:lnTo>
                      <a:pt x="15" y="37"/>
                    </a:lnTo>
                    <a:lnTo>
                      <a:pt x="31" y="29"/>
                    </a:lnTo>
                    <a:lnTo>
                      <a:pt x="37" y="23"/>
                    </a:lnTo>
                    <a:close/>
                  </a:path>
                </a:pathLst>
              </a:custGeom>
              <a:solidFill>
                <a:srgbClr val="000000"/>
              </a:solidFill>
              <a:ln w="9525">
                <a:noFill/>
                <a:round/>
                <a:headEnd/>
                <a:tailEnd/>
              </a:ln>
            </p:spPr>
            <p:txBody>
              <a:bodyPr/>
              <a:lstStyle/>
              <a:p>
                <a:endParaRPr lang="en-US"/>
              </a:p>
            </p:txBody>
          </p:sp>
        </p:grpSp>
        <p:sp>
          <p:nvSpPr>
            <p:cNvPr id="208095" name="Freeform 608"/>
            <p:cNvSpPr>
              <a:spLocks/>
            </p:cNvSpPr>
            <p:nvPr/>
          </p:nvSpPr>
          <p:spPr bwMode="auto">
            <a:xfrm>
              <a:off x="4475163" y="3790950"/>
              <a:ext cx="3175" cy="1588"/>
            </a:xfrm>
            <a:custGeom>
              <a:avLst/>
              <a:gdLst>
                <a:gd name="T0" fmla="*/ 2147483647 w 6"/>
                <a:gd name="T1" fmla="*/ 0 h 6"/>
                <a:gd name="T2" fmla="*/ 2147483647 w 6"/>
                <a:gd name="T3" fmla="*/ 2147483647 h 6"/>
                <a:gd name="T4" fmla="*/ 0 w 6"/>
                <a:gd name="T5" fmla="*/ 2147483647 h 6"/>
                <a:gd name="T6" fmla="*/ 2147483647 w 6"/>
                <a:gd name="T7" fmla="*/ 0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6" y="0"/>
                  </a:moveTo>
                  <a:lnTo>
                    <a:pt x="5" y="3"/>
                  </a:lnTo>
                  <a:lnTo>
                    <a:pt x="0" y="6"/>
                  </a:lnTo>
                  <a:lnTo>
                    <a:pt x="6" y="0"/>
                  </a:lnTo>
                  <a:close/>
                </a:path>
              </a:pathLst>
            </a:custGeom>
            <a:solidFill>
              <a:srgbClr val="000000"/>
            </a:solidFill>
            <a:ln w="9525">
              <a:noFill/>
              <a:round/>
              <a:headEnd/>
              <a:tailEnd/>
            </a:ln>
          </p:spPr>
          <p:txBody>
            <a:bodyPr/>
            <a:lstStyle/>
            <a:p>
              <a:endParaRPr lang="en-US"/>
            </a:p>
          </p:txBody>
        </p:sp>
        <p:sp>
          <p:nvSpPr>
            <p:cNvPr id="208096" name="Freeform 609"/>
            <p:cNvSpPr>
              <a:spLocks/>
            </p:cNvSpPr>
            <p:nvPr/>
          </p:nvSpPr>
          <p:spPr bwMode="auto">
            <a:xfrm>
              <a:off x="4467225" y="3775075"/>
              <a:ext cx="14288" cy="15875"/>
            </a:xfrm>
            <a:custGeom>
              <a:avLst/>
              <a:gdLst>
                <a:gd name="T0" fmla="*/ 2147483647 w 37"/>
                <a:gd name="T1" fmla="*/ 0 h 39"/>
                <a:gd name="T2" fmla="*/ 2147483647 w 37"/>
                <a:gd name="T3" fmla="*/ 2147483647 h 39"/>
                <a:gd name="T4" fmla="*/ 0 w 37"/>
                <a:gd name="T5" fmla="*/ 2147483647 h 39"/>
                <a:gd name="T6" fmla="*/ 2147483647 w 37"/>
                <a:gd name="T7" fmla="*/ 2147483647 h 39"/>
                <a:gd name="T8" fmla="*/ 2147483647 w 37"/>
                <a:gd name="T9" fmla="*/ 2147483647 h 39"/>
                <a:gd name="T10" fmla="*/ 2147483647 w 37"/>
                <a:gd name="T11" fmla="*/ 0 h 39"/>
                <a:gd name="T12" fmla="*/ 0 60000 65536"/>
                <a:gd name="T13" fmla="*/ 0 60000 65536"/>
                <a:gd name="T14" fmla="*/ 0 60000 65536"/>
                <a:gd name="T15" fmla="*/ 0 60000 65536"/>
                <a:gd name="T16" fmla="*/ 0 60000 65536"/>
                <a:gd name="T17" fmla="*/ 0 60000 65536"/>
                <a:gd name="T18" fmla="*/ 0 w 37"/>
                <a:gd name="T19" fmla="*/ 0 h 39"/>
                <a:gd name="T20" fmla="*/ 37 w 37"/>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37" h="39">
                  <a:moveTo>
                    <a:pt x="16" y="0"/>
                  </a:moveTo>
                  <a:lnTo>
                    <a:pt x="8" y="8"/>
                  </a:lnTo>
                  <a:lnTo>
                    <a:pt x="0" y="24"/>
                  </a:lnTo>
                  <a:lnTo>
                    <a:pt x="28" y="39"/>
                  </a:lnTo>
                  <a:lnTo>
                    <a:pt x="37" y="23"/>
                  </a:lnTo>
                  <a:lnTo>
                    <a:pt x="16" y="0"/>
                  </a:lnTo>
                  <a:close/>
                </a:path>
              </a:pathLst>
            </a:custGeom>
            <a:solidFill>
              <a:srgbClr val="000000"/>
            </a:solidFill>
            <a:ln w="9525">
              <a:noFill/>
              <a:round/>
              <a:headEnd/>
              <a:tailEnd/>
            </a:ln>
          </p:spPr>
          <p:txBody>
            <a:bodyPr/>
            <a:lstStyle/>
            <a:p>
              <a:endParaRPr lang="en-US"/>
            </a:p>
          </p:txBody>
        </p:sp>
        <p:sp>
          <p:nvSpPr>
            <p:cNvPr id="208097" name="Freeform 610"/>
            <p:cNvSpPr>
              <a:spLocks/>
            </p:cNvSpPr>
            <p:nvPr/>
          </p:nvSpPr>
          <p:spPr bwMode="auto">
            <a:xfrm>
              <a:off x="4470400" y="3775075"/>
              <a:ext cx="3175" cy="3175"/>
            </a:xfrm>
            <a:custGeom>
              <a:avLst/>
              <a:gdLst>
                <a:gd name="T0" fmla="*/ 0 w 8"/>
                <a:gd name="T1" fmla="*/ 2147483647 h 8"/>
                <a:gd name="T2" fmla="*/ 2147483647 w 8"/>
                <a:gd name="T3" fmla="*/ 2147483647 h 8"/>
                <a:gd name="T4" fmla="*/ 2147483647 w 8"/>
                <a:gd name="T5" fmla="*/ 0 h 8"/>
                <a:gd name="T6" fmla="*/ 0 w 8"/>
                <a:gd name="T7" fmla="*/ 2147483647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8"/>
                  </a:moveTo>
                  <a:lnTo>
                    <a:pt x="3" y="3"/>
                  </a:lnTo>
                  <a:lnTo>
                    <a:pt x="8" y="0"/>
                  </a:lnTo>
                  <a:lnTo>
                    <a:pt x="0" y="8"/>
                  </a:lnTo>
                  <a:close/>
                </a:path>
              </a:pathLst>
            </a:custGeom>
            <a:solidFill>
              <a:srgbClr val="000000"/>
            </a:solidFill>
            <a:ln w="9525">
              <a:noFill/>
              <a:round/>
              <a:headEnd/>
              <a:tailEnd/>
            </a:ln>
          </p:spPr>
          <p:txBody>
            <a:bodyPr/>
            <a:lstStyle/>
            <a:p>
              <a:endParaRPr lang="en-US"/>
            </a:p>
          </p:txBody>
        </p:sp>
        <p:sp>
          <p:nvSpPr>
            <p:cNvPr id="208098" name="Freeform 611"/>
            <p:cNvSpPr>
              <a:spLocks/>
            </p:cNvSpPr>
            <p:nvPr/>
          </p:nvSpPr>
          <p:spPr bwMode="auto">
            <a:xfrm>
              <a:off x="4473575" y="3771900"/>
              <a:ext cx="12700" cy="14288"/>
            </a:xfrm>
            <a:custGeom>
              <a:avLst/>
              <a:gdLst>
                <a:gd name="T0" fmla="*/ 2147483647 w 34"/>
                <a:gd name="T1" fmla="*/ 2147483647 h 36"/>
                <a:gd name="T2" fmla="*/ 2147483647 w 34"/>
                <a:gd name="T3" fmla="*/ 0 h 36"/>
                <a:gd name="T4" fmla="*/ 0 w 34"/>
                <a:gd name="T5" fmla="*/ 2147483647 h 36"/>
                <a:gd name="T6" fmla="*/ 2147483647 w 34"/>
                <a:gd name="T7" fmla="*/ 2147483647 h 36"/>
                <a:gd name="T8" fmla="*/ 2147483647 w 34"/>
                <a:gd name="T9" fmla="*/ 2147483647 h 36"/>
                <a:gd name="T10" fmla="*/ 2147483647 w 34"/>
                <a:gd name="T11" fmla="*/ 2147483647 h 36"/>
                <a:gd name="T12" fmla="*/ 0 60000 65536"/>
                <a:gd name="T13" fmla="*/ 0 60000 65536"/>
                <a:gd name="T14" fmla="*/ 0 60000 65536"/>
                <a:gd name="T15" fmla="*/ 0 60000 65536"/>
                <a:gd name="T16" fmla="*/ 0 60000 65536"/>
                <a:gd name="T17" fmla="*/ 0 60000 65536"/>
                <a:gd name="T18" fmla="*/ 0 w 34"/>
                <a:gd name="T19" fmla="*/ 0 h 36"/>
                <a:gd name="T20" fmla="*/ 34 w 34"/>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4" h="36">
                  <a:moveTo>
                    <a:pt x="34" y="26"/>
                  </a:moveTo>
                  <a:lnTo>
                    <a:pt x="16" y="0"/>
                  </a:lnTo>
                  <a:lnTo>
                    <a:pt x="0" y="7"/>
                  </a:lnTo>
                  <a:lnTo>
                    <a:pt x="13" y="36"/>
                  </a:lnTo>
                  <a:lnTo>
                    <a:pt x="29" y="28"/>
                  </a:lnTo>
                  <a:lnTo>
                    <a:pt x="34" y="26"/>
                  </a:lnTo>
                  <a:close/>
                </a:path>
              </a:pathLst>
            </a:custGeom>
            <a:solidFill>
              <a:srgbClr val="000000"/>
            </a:solidFill>
            <a:ln w="9525">
              <a:noFill/>
              <a:round/>
              <a:headEnd/>
              <a:tailEnd/>
            </a:ln>
          </p:spPr>
          <p:txBody>
            <a:bodyPr/>
            <a:lstStyle/>
            <a:p>
              <a:endParaRPr lang="en-US"/>
            </a:p>
          </p:txBody>
        </p:sp>
        <p:sp>
          <p:nvSpPr>
            <p:cNvPr id="208099" name="Freeform 612"/>
            <p:cNvSpPr>
              <a:spLocks/>
            </p:cNvSpPr>
            <p:nvPr/>
          </p:nvSpPr>
          <p:spPr bwMode="auto">
            <a:xfrm>
              <a:off x="4484688" y="3783013"/>
              <a:ext cx="1587" cy="1587"/>
            </a:xfrm>
            <a:custGeom>
              <a:avLst/>
              <a:gdLst>
                <a:gd name="T0" fmla="*/ 2147483647 w 5"/>
                <a:gd name="T1" fmla="*/ 0 h 2"/>
                <a:gd name="T2" fmla="*/ 2147483647 w 5"/>
                <a:gd name="T3" fmla="*/ 2147483647 h 2"/>
                <a:gd name="T4" fmla="*/ 0 w 5"/>
                <a:gd name="T5" fmla="*/ 2147483647 h 2"/>
                <a:gd name="T6" fmla="*/ 2147483647 w 5"/>
                <a:gd name="T7" fmla="*/ 0 h 2"/>
                <a:gd name="T8" fmla="*/ 0 60000 65536"/>
                <a:gd name="T9" fmla="*/ 0 60000 65536"/>
                <a:gd name="T10" fmla="*/ 0 60000 65536"/>
                <a:gd name="T11" fmla="*/ 0 60000 65536"/>
                <a:gd name="T12" fmla="*/ 0 w 5"/>
                <a:gd name="T13" fmla="*/ 0 h 2"/>
                <a:gd name="T14" fmla="*/ 5 w 5"/>
                <a:gd name="T15" fmla="*/ 2 h 2"/>
              </a:gdLst>
              <a:ahLst/>
              <a:cxnLst>
                <a:cxn ang="T8">
                  <a:pos x="T0" y="T1"/>
                </a:cxn>
                <a:cxn ang="T9">
                  <a:pos x="T2" y="T3"/>
                </a:cxn>
                <a:cxn ang="T10">
                  <a:pos x="T4" y="T5"/>
                </a:cxn>
                <a:cxn ang="T11">
                  <a:pos x="T6" y="T7"/>
                </a:cxn>
              </a:cxnLst>
              <a:rect l="T12" t="T13" r="T14" b="T15"/>
              <a:pathLst>
                <a:path w="5" h="2">
                  <a:moveTo>
                    <a:pt x="5" y="0"/>
                  </a:moveTo>
                  <a:lnTo>
                    <a:pt x="3" y="1"/>
                  </a:lnTo>
                  <a:lnTo>
                    <a:pt x="0" y="2"/>
                  </a:lnTo>
                  <a:lnTo>
                    <a:pt x="5" y="0"/>
                  </a:lnTo>
                  <a:close/>
                </a:path>
              </a:pathLst>
            </a:custGeom>
            <a:solidFill>
              <a:srgbClr val="000000"/>
            </a:solidFill>
            <a:ln w="9525">
              <a:noFill/>
              <a:round/>
              <a:headEnd/>
              <a:tailEnd/>
            </a:ln>
          </p:spPr>
          <p:txBody>
            <a:bodyPr/>
            <a:lstStyle/>
            <a:p>
              <a:endParaRPr lang="en-US"/>
            </a:p>
          </p:txBody>
        </p:sp>
        <p:sp>
          <p:nvSpPr>
            <p:cNvPr id="208100" name="Freeform 613"/>
            <p:cNvSpPr>
              <a:spLocks/>
            </p:cNvSpPr>
            <p:nvPr/>
          </p:nvSpPr>
          <p:spPr bwMode="auto">
            <a:xfrm>
              <a:off x="4476750" y="3770313"/>
              <a:ext cx="14288" cy="12700"/>
            </a:xfrm>
            <a:custGeom>
              <a:avLst/>
              <a:gdLst>
                <a:gd name="T0" fmla="*/ 2147483647 w 33"/>
                <a:gd name="T1" fmla="*/ 2147483647 h 31"/>
                <a:gd name="T2" fmla="*/ 2147483647 w 33"/>
                <a:gd name="T3" fmla="*/ 0 h 31"/>
                <a:gd name="T4" fmla="*/ 0 w 33"/>
                <a:gd name="T5" fmla="*/ 2147483647 h 31"/>
                <a:gd name="T6" fmla="*/ 2147483647 w 33"/>
                <a:gd name="T7" fmla="*/ 2147483647 h 31"/>
                <a:gd name="T8" fmla="*/ 2147483647 w 33"/>
                <a:gd name="T9" fmla="*/ 2147483647 h 31"/>
                <a:gd name="T10" fmla="*/ 2147483647 w 33"/>
                <a:gd name="T11" fmla="*/ 2147483647 h 31"/>
                <a:gd name="T12" fmla="*/ 0 60000 65536"/>
                <a:gd name="T13" fmla="*/ 0 60000 65536"/>
                <a:gd name="T14" fmla="*/ 0 60000 65536"/>
                <a:gd name="T15" fmla="*/ 0 60000 65536"/>
                <a:gd name="T16" fmla="*/ 0 60000 65536"/>
                <a:gd name="T17" fmla="*/ 0 60000 65536"/>
                <a:gd name="T18" fmla="*/ 0 w 33"/>
                <a:gd name="T19" fmla="*/ 0 h 31"/>
                <a:gd name="T20" fmla="*/ 33 w 33"/>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3" h="31">
                  <a:moveTo>
                    <a:pt x="33" y="19"/>
                  </a:moveTo>
                  <a:lnTo>
                    <a:pt x="8" y="0"/>
                  </a:lnTo>
                  <a:lnTo>
                    <a:pt x="0" y="7"/>
                  </a:lnTo>
                  <a:lnTo>
                    <a:pt x="23" y="31"/>
                  </a:lnTo>
                  <a:lnTo>
                    <a:pt x="31" y="22"/>
                  </a:lnTo>
                  <a:lnTo>
                    <a:pt x="33" y="19"/>
                  </a:lnTo>
                  <a:close/>
                </a:path>
              </a:pathLst>
            </a:custGeom>
            <a:solidFill>
              <a:srgbClr val="000000"/>
            </a:solidFill>
            <a:ln w="9525">
              <a:noFill/>
              <a:round/>
              <a:headEnd/>
              <a:tailEnd/>
            </a:ln>
          </p:spPr>
          <p:txBody>
            <a:bodyPr/>
            <a:lstStyle/>
            <a:p>
              <a:endParaRPr lang="en-US"/>
            </a:p>
          </p:txBody>
        </p:sp>
        <p:sp>
          <p:nvSpPr>
            <p:cNvPr id="208101" name="Freeform 614"/>
            <p:cNvSpPr>
              <a:spLocks/>
            </p:cNvSpPr>
            <p:nvPr/>
          </p:nvSpPr>
          <p:spPr bwMode="auto">
            <a:xfrm>
              <a:off x="4489450" y="3778250"/>
              <a:ext cx="1588" cy="1588"/>
            </a:xfrm>
            <a:custGeom>
              <a:avLst/>
              <a:gdLst>
                <a:gd name="T0" fmla="*/ 2147483647 w 2"/>
                <a:gd name="T1" fmla="*/ 0 h 3"/>
                <a:gd name="T2" fmla="*/ 2147483647 w 2"/>
                <a:gd name="T3" fmla="*/ 2147483647 h 3"/>
                <a:gd name="T4" fmla="*/ 0 w 2"/>
                <a:gd name="T5" fmla="*/ 2147483647 h 3"/>
                <a:gd name="T6" fmla="*/ 2147483647 w 2"/>
                <a:gd name="T7" fmla="*/ 0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2" y="0"/>
                  </a:moveTo>
                  <a:lnTo>
                    <a:pt x="1" y="2"/>
                  </a:lnTo>
                  <a:lnTo>
                    <a:pt x="0" y="3"/>
                  </a:lnTo>
                  <a:lnTo>
                    <a:pt x="2" y="0"/>
                  </a:lnTo>
                  <a:close/>
                </a:path>
              </a:pathLst>
            </a:custGeom>
            <a:solidFill>
              <a:srgbClr val="000000"/>
            </a:solidFill>
            <a:ln w="9525">
              <a:noFill/>
              <a:round/>
              <a:headEnd/>
              <a:tailEnd/>
            </a:ln>
          </p:spPr>
          <p:txBody>
            <a:bodyPr/>
            <a:lstStyle/>
            <a:p>
              <a:endParaRPr lang="en-US"/>
            </a:p>
          </p:txBody>
        </p:sp>
        <p:sp>
          <p:nvSpPr>
            <p:cNvPr id="208102" name="Freeform 615"/>
            <p:cNvSpPr>
              <a:spLocks/>
            </p:cNvSpPr>
            <p:nvPr/>
          </p:nvSpPr>
          <p:spPr bwMode="auto">
            <a:xfrm>
              <a:off x="4479925" y="3762375"/>
              <a:ext cx="14288" cy="15875"/>
            </a:xfrm>
            <a:custGeom>
              <a:avLst/>
              <a:gdLst>
                <a:gd name="T0" fmla="*/ 2147483647 w 37"/>
                <a:gd name="T1" fmla="*/ 0 h 39"/>
                <a:gd name="T2" fmla="*/ 2147483647 w 37"/>
                <a:gd name="T3" fmla="*/ 2147483647 h 39"/>
                <a:gd name="T4" fmla="*/ 0 w 37"/>
                <a:gd name="T5" fmla="*/ 2147483647 h 39"/>
                <a:gd name="T6" fmla="*/ 2147483647 w 37"/>
                <a:gd name="T7" fmla="*/ 2147483647 h 39"/>
                <a:gd name="T8" fmla="*/ 2147483647 w 37"/>
                <a:gd name="T9" fmla="*/ 2147483647 h 39"/>
                <a:gd name="T10" fmla="*/ 2147483647 w 37"/>
                <a:gd name="T11" fmla="*/ 0 h 39"/>
                <a:gd name="T12" fmla="*/ 0 60000 65536"/>
                <a:gd name="T13" fmla="*/ 0 60000 65536"/>
                <a:gd name="T14" fmla="*/ 0 60000 65536"/>
                <a:gd name="T15" fmla="*/ 0 60000 65536"/>
                <a:gd name="T16" fmla="*/ 0 60000 65536"/>
                <a:gd name="T17" fmla="*/ 0 60000 65536"/>
                <a:gd name="T18" fmla="*/ 0 w 37"/>
                <a:gd name="T19" fmla="*/ 0 h 39"/>
                <a:gd name="T20" fmla="*/ 37 w 37"/>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37" h="39">
                  <a:moveTo>
                    <a:pt x="16" y="0"/>
                  </a:moveTo>
                  <a:lnTo>
                    <a:pt x="8" y="8"/>
                  </a:lnTo>
                  <a:lnTo>
                    <a:pt x="0" y="24"/>
                  </a:lnTo>
                  <a:lnTo>
                    <a:pt x="28" y="39"/>
                  </a:lnTo>
                  <a:lnTo>
                    <a:pt x="37" y="23"/>
                  </a:lnTo>
                  <a:lnTo>
                    <a:pt x="16" y="0"/>
                  </a:lnTo>
                  <a:close/>
                </a:path>
              </a:pathLst>
            </a:custGeom>
            <a:solidFill>
              <a:srgbClr val="000000"/>
            </a:solidFill>
            <a:ln w="9525">
              <a:noFill/>
              <a:round/>
              <a:headEnd/>
              <a:tailEnd/>
            </a:ln>
          </p:spPr>
          <p:txBody>
            <a:bodyPr/>
            <a:lstStyle/>
            <a:p>
              <a:endParaRPr lang="en-US"/>
            </a:p>
          </p:txBody>
        </p:sp>
        <p:sp>
          <p:nvSpPr>
            <p:cNvPr id="208103" name="Freeform 616"/>
            <p:cNvSpPr>
              <a:spLocks/>
            </p:cNvSpPr>
            <p:nvPr/>
          </p:nvSpPr>
          <p:spPr bwMode="auto">
            <a:xfrm>
              <a:off x="4483100" y="3762375"/>
              <a:ext cx="3175" cy="3175"/>
            </a:xfrm>
            <a:custGeom>
              <a:avLst/>
              <a:gdLst>
                <a:gd name="T0" fmla="*/ 0 w 8"/>
                <a:gd name="T1" fmla="*/ 2147483647 h 8"/>
                <a:gd name="T2" fmla="*/ 2147483647 w 8"/>
                <a:gd name="T3" fmla="*/ 2147483647 h 8"/>
                <a:gd name="T4" fmla="*/ 2147483647 w 8"/>
                <a:gd name="T5" fmla="*/ 0 h 8"/>
                <a:gd name="T6" fmla="*/ 0 w 8"/>
                <a:gd name="T7" fmla="*/ 2147483647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8"/>
                  </a:moveTo>
                  <a:lnTo>
                    <a:pt x="3" y="3"/>
                  </a:lnTo>
                  <a:lnTo>
                    <a:pt x="8" y="0"/>
                  </a:lnTo>
                  <a:lnTo>
                    <a:pt x="0" y="8"/>
                  </a:lnTo>
                  <a:close/>
                </a:path>
              </a:pathLst>
            </a:custGeom>
            <a:solidFill>
              <a:srgbClr val="000000"/>
            </a:solidFill>
            <a:ln w="9525">
              <a:noFill/>
              <a:round/>
              <a:headEnd/>
              <a:tailEnd/>
            </a:ln>
          </p:spPr>
          <p:txBody>
            <a:bodyPr/>
            <a:lstStyle/>
            <a:p>
              <a:endParaRPr lang="en-US"/>
            </a:p>
          </p:txBody>
        </p:sp>
        <p:sp>
          <p:nvSpPr>
            <p:cNvPr id="208104" name="Freeform 617"/>
            <p:cNvSpPr>
              <a:spLocks/>
            </p:cNvSpPr>
            <p:nvPr/>
          </p:nvSpPr>
          <p:spPr bwMode="auto">
            <a:xfrm>
              <a:off x="4486275" y="3762375"/>
              <a:ext cx="6350" cy="11113"/>
            </a:xfrm>
            <a:custGeom>
              <a:avLst/>
              <a:gdLst>
                <a:gd name="T0" fmla="*/ 2147483647 w 16"/>
                <a:gd name="T1" fmla="*/ 0 h 29"/>
                <a:gd name="T2" fmla="*/ 2147483647 w 16"/>
                <a:gd name="T3" fmla="*/ 2147483647 h 29"/>
                <a:gd name="T4" fmla="*/ 2147483647 w 16"/>
                <a:gd name="T5" fmla="*/ 2147483647 h 29"/>
                <a:gd name="T6" fmla="*/ 0 w 16"/>
                <a:gd name="T7" fmla="*/ 0 h 29"/>
                <a:gd name="T8" fmla="*/ 2147483647 w 16"/>
                <a:gd name="T9" fmla="*/ 0 h 29"/>
                <a:gd name="T10" fmla="*/ 0 60000 65536"/>
                <a:gd name="T11" fmla="*/ 0 60000 65536"/>
                <a:gd name="T12" fmla="*/ 0 60000 65536"/>
                <a:gd name="T13" fmla="*/ 0 60000 65536"/>
                <a:gd name="T14" fmla="*/ 0 60000 65536"/>
                <a:gd name="T15" fmla="*/ 0 w 16"/>
                <a:gd name="T16" fmla="*/ 0 h 29"/>
                <a:gd name="T17" fmla="*/ 16 w 16"/>
                <a:gd name="T18" fmla="*/ 29 h 29"/>
              </a:gdLst>
              <a:ahLst/>
              <a:cxnLst>
                <a:cxn ang="T10">
                  <a:pos x="T0" y="T1"/>
                </a:cxn>
                <a:cxn ang="T11">
                  <a:pos x="T2" y="T3"/>
                </a:cxn>
                <a:cxn ang="T12">
                  <a:pos x="T4" y="T5"/>
                </a:cxn>
                <a:cxn ang="T13">
                  <a:pos x="T6" y="T7"/>
                </a:cxn>
                <a:cxn ang="T14">
                  <a:pos x="T8" y="T9"/>
                </a:cxn>
              </a:cxnLst>
              <a:rect l="T15" t="T16" r="T17" b="T18"/>
              <a:pathLst>
                <a:path w="16" h="29">
                  <a:moveTo>
                    <a:pt x="1" y="0"/>
                  </a:moveTo>
                  <a:lnTo>
                    <a:pt x="16" y="29"/>
                  </a:lnTo>
                  <a:lnTo>
                    <a:pt x="13" y="29"/>
                  </a:lnTo>
                  <a:lnTo>
                    <a:pt x="0" y="0"/>
                  </a:lnTo>
                  <a:lnTo>
                    <a:pt x="1" y="0"/>
                  </a:lnTo>
                  <a:close/>
                </a:path>
              </a:pathLst>
            </a:custGeom>
            <a:solidFill>
              <a:srgbClr val="000000"/>
            </a:solidFill>
            <a:ln w="9525">
              <a:noFill/>
              <a:round/>
              <a:headEnd/>
              <a:tailEnd/>
            </a:ln>
          </p:spPr>
          <p:txBody>
            <a:bodyPr/>
            <a:lstStyle/>
            <a:p>
              <a:endParaRPr lang="en-US"/>
            </a:p>
          </p:txBody>
        </p:sp>
        <p:sp>
          <p:nvSpPr>
            <p:cNvPr id="208105" name="Freeform 618"/>
            <p:cNvSpPr>
              <a:spLocks/>
            </p:cNvSpPr>
            <p:nvPr/>
          </p:nvSpPr>
          <p:spPr bwMode="auto">
            <a:xfrm>
              <a:off x="4513263" y="3735388"/>
              <a:ext cx="11112" cy="11112"/>
            </a:xfrm>
            <a:custGeom>
              <a:avLst/>
              <a:gdLst>
                <a:gd name="T0" fmla="*/ 2147483647 w 28"/>
                <a:gd name="T1" fmla="*/ 2147483647 h 27"/>
                <a:gd name="T2" fmla="*/ 2147483647 w 28"/>
                <a:gd name="T3" fmla="*/ 0 h 27"/>
                <a:gd name="T4" fmla="*/ 0 w 28"/>
                <a:gd name="T5" fmla="*/ 2147483647 h 27"/>
                <a:gd name="T6" fmla="*/ 2147483647 w 28"/>
                <a:gd name="T7" fmla="*/ 2147483647 h 27"/>
                <a:gd name="T8" fmla="*/ 2147483647 w 28"/>
                <a:gd name="T9" fmla="*/ 2147483647 h 27"/>
                <a:gd name="T10" fmla="*/ 2147483647 w 28"/>
                <a:gd name="T11" fmla="*/ 2147483647 h 27"/>
                <a:gd name="T12" fmla="*/ 0 60000 65536"/>
                <a:gd name="T13" fmla="*/ 0 60000 65536"/>
                <a:gd name="T14" fmla="*/ 0 60000 65536"/>
                <a:gd name="T15" fmla="*/ 0 60000 65536"/>
                <a:gd name="T16" fmla="*/ 0 60000 65536"/>
                <a:gd name="T17" fmla="*/ 0 60000 65536"/>
                <a:gd name="T18" fmla="*/ 0 w 28"/>
                <a:gd name="T19" fmla="*/ 0 h 27"/>
                <a:gd name="T20" fmla="*/ 28 w 28"/>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28" h="27">
                  <a:moveTo>
                    <a:pt x="28" y="24"/>
                  </a:moveTo>
                  <a:lnTo>
                    <a:pt x="5" y="0"/>
                  </a:lnTo>
                  <a:lnTo>
                    <a:pt x="0" y="5"/>
                  </a:lnTo>
                  <a:lnTo>
                    <a:pt x="23" y="27"/>
                  </a:lnTo>
                  <a:lnTo>
                    <a:pt x="28" y="24"/>
                  </a:lnTo>
                  <a:close/>
                </a:path>
              </a:pathLst>
            </a:custGeom>
            <a:solidFill>
              <a:srgbClr val="000000"/>
            </a:solidFill>
            <a:ln w="9525">
              <a:noFill/>
              <a:round/>
              <a:headEnd/>
              <a:tailEnd/>
            </a:ln>
          </p:spPr>
          <p:txBody>
            <a:bodyPr/>
            <a:lstStyle/>
            <a:p>
              <a:endParaRPr lang="en-US"/>
            </a:p>
          </p:txBody>
        </p:sp>
        <p:sp>
          <p:nvSpPr>
            <p:cNvPr id="208106" name="Rectangle 619"/>
            <p:cNvSpPr>
              <a:spLocks noChangeArrowheads="1"/>
            </p:cNvSpPr>
            <p:nvPr/>
          </p:nvSpPr>
          <p:spPr bwMode="auto">
            <a:xfrm>
              <a:off x="4514850" y="3735388"/>
              <a:ext cx="1588" cy="1587"/>
            </a:xfrm>
            <a:prstGeom prst="rect">
              <a:avLst/>
            </a:prstGeom>
            <a:solidFill>
              <a:srgbClr val="000000"/>
            </a:solidFill>
            <a:ln w="9525">
              <a:noFill/>
              <a:miter lim="800000"/>
              <a:headEnd/>
              <a:tailEnd/>
            </a:ln>
          </p:spPr>
          <p:txBody>
            <a:bodyPr/>
            <a:lstStyle/>
            <a:p>
              <a:endParaRPr lang="en-US">
                <a:latin typeface="Times New Roman" pitchFamily="18" charset="0"/>
                <a:cs typeface="Times New Roman" pitchFamily="18" charset="0"/>
              </a:endParaRPr>
            </a:p>
          </p:txBody>
        </p:sp>
        <p:sp>
          <p:nvSpPr>
            <p:cNvPr id="208107" name="Freeform 620"/>
            <p:cNvSpPr>
              <a:spLocks/>
            </p:cNvSpPr>
            <p:nvPr/>
          </p:nvSpPr>
          <p:spPr bwMode="auto">
            <a:xfrm>
              <a:off x="4514850" y="3729038"/>
              <a:ext cx="15875" cy="15875"/>
            </a:xfrm>
            <a:custGeom>
              <a:avLst/>
              <a:gdLst>
                <a:gd name="T0" fmla="*/ 2147483647 w 39"/>
                <a:gd name="T1" fmla="*/ 2147483647 h 40"/>
                <a:gd name="T2" fmla="*/ 2147483647 w 39"/>
                <a:gd name="T3" fmla="*/ 0 h 40"/>
                <a:gd name="T4" fmla="*/ 0 w 39"/>
                <a:gd name="T5" fmla="*/ 2147483647 h 40"/>
                <a:gd name="T6" fmla="*/ 2147483647 w 39"/>
                <a:gd name="T7" fmla="*/ 2147483647 h 40"/>
                <a:gd name="T8" fmla="*/ 2147483647 w 39"/>
                <a:gd name="T9" fmla="*/ 2147483647 h 40"/>
                <a:gd name="T10" fmla="*/ 2147483647 w 39"/>
                <a:gd name="T11" fmla="*/ 2147483647 h 40"/>
                <a:gd name="T12" fmla="*/ 0 60000 65536"/>
                <a:gd name="T13" fmla="*/ 0 60000 65536"/>
                <a:gd name="T14" fmla="*/ 0 60000 65536"/>
                <a:gd name="T15" fmla="*/ 0 60000 65536"/>
                <a:gd name="T16" fmla="*/ 0 60000 65536"/>
                <a:gd name="T17" fmla="*/ 0 60000 65536"/>
                <a:gd name="T18" fmla="*/ 0 w 39"/>
                <a:gd name="T19" fmla="*/ 0 h 40"/>
                <a:gd name="T20" fmla="*/ 39 w 39"/>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39" h="40">
                  <a:moveTo>
                    <a:pt x="39" y="24"/>
                  </a:moveTo>
                  <a:lnTo>
                    <a:pt x="16" y="0"/>
                  </a:lnTo>
                  <a:lnTo>
                    <a:pt x="0" y="16"/>
                  </a:lnTo>
                  <a:lnTo>
                    <a:pt x="23" y="40"/>
                  </a:lnTo>
                  <a:lnTo>
                    <a:pt x="39" y="24"/>
                  </a:lnTo>
                  <a:close/>
                </a:path>
              </a:pathLst>
            </a:custGeom>
            <a:solidFill>
              <a:srgbClr val="000000"/>
            </a:solidFill>
            <a:ln w="9525">
              <a:noFill/>
              <a:round/>
              <a:headEnd/>
              <a:tailEnd/>
            </a:ln>
          </p:spPr>
          <p:txBody>
            <a:bodyPr/>
            <a:lstStyle/>
            <a:p>
              <a:endParaRPr lang="en-US"/>
            </a:p>
          </p:txBody>
        </p:sp>
        <p:sp>
          <p:nvSpPr>
            <p:cNvPr id="208108" name="Rectangle 621"/>
            <p:cNvSpPr>
              <a:spLocks noChangeArrowheads="1"/>
            </p:cNvSpPr>
            <p:nvPr/>
          </p:nvSpPr>
          <p:spPr bwMode="auto">
            <a:xfrm>
              <a:off x="4521200" y="3729038"/>
              <a:ext cx="1588" cy="1587"/>
            </a:xfrm>
            <a:prstGeom prst="rect">
              <a:avLst/>
            </a:prstGeom>
            <a:solidFill>
              <a:srgbClr val="000000"/>
            </a:solidFill>
            <a:ln w="9525">
              <a:noFill/>
              <a:miter lim="800000"/>
              <a:headEnd/>
              <a:tailEnd/>
            </a:ln>
          </p:spPr>
          <p:txBody>
            <a:bodyPr/>
            <a:lstStyle/>
            <a:p>
              <a:endParaRPr lang="en-US">
                <a:latin typeface="Times New Roman" pitchFamily="18" charset="0"/>
                <a:cs typeface="Times New Roman" pitchFamily="18" charset="0"/>
              </a:endParaRPr>
            </a:p>
          </p:txBody>
        </p:sp>
        <p:sp>
          <p:nvSpPr>
            <p:cNvPr id="208109" name="Freeform 622"/>
            <p:cNvSpPr>
              <a:spLocks/>
            </p:cNvSpPr>
            <p:nvPr/>
          </p:nvSpPr>
          <p:spPr bwMode="auto">
            <a:xfrm>
              <a:off x="4521200" y="3725863"/>
              <a:ext cx="12700" cy="12700"/>
            </a:xfrm>
            <a:custGeom>
              <a:avLst/>
              <a:gdLst>
                <a:gd name="T0" fmla="*/ 2147483647 w 31"/>
                <a:gd name="T1" fmla="*/ 2147483647 h 31"/>
                <a:gd name="T2" fmla="*/ 2147483647 w 31"/>
                <a:gd name="T3" fmla="*/ 0 h 31"/>
                <a:gd name="T4" fmla="*/ 0 w 31"/>
                <a:gd name="T5" fmla="*/ 2147483647 h 31"/>
                <a:gd name="T6" fmla="*/ 2147483647 w 31"/>
                <a:gd name="T7" fmla="*/ 2147483647 h 31"/>
                <a:gd name="T8" fmla="*/ 2147483647 w 31"/>
                <a:gd name="T9" fmla="*/ 2147483647 h 31"/>
                <a:gd name="T10" fmla="*/ 2147483647 w 31"/>
                <a:gd name="T11" fmla="*/ 2147483647 h 31"/>
                <a:gd name="T12" fmla="*/ 0 60000 65536"/>
                <a:gd name="T13" fmla="*/ 0 60000 65536"/>
                <a:gd name="T14" fmla="*/ 0 60000 65536"/>
                <a:gd name="T15" fmla="*/ 0 60000 65536"/>
                <a:gd name="T16" fmla="*/ 0 60000 65536"/>
                <a:gd name="T17" fmla="*/ 0 60000 65536"/>
                <a:gd name="T18" fmla="*/ 0 w 31"/>
                <a:gd name="T19" fmla="*/ 0 h 31"/>
                <a:gd name="T20" fmla="*/ 31 w 31"/>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1" h="31">
                  <a:moveTo>
                    <a:pt x="31" y="22"/>
                  </a:moveTo>
                  <a:lnTo>
                    <a:pt x="9" y="0"/>
                  </a:lnTo>
                  <a:lnTo>
                    <a:pt x="0" y="7"/>
                  </a:lnTo>
                  <a:lnTo>
                    <a:pt x="23" y="31"/>
                  </a:lnTo>
                  <a:lnTo>
                    <a:pt x="31" y="22"/>
                  </a:lnTo>
                  <a:close/>
                </a:path>
              </a:pathLst>
            </a:custGeom>
            <a:solidFill>
              <a:srgbClr val="000000"/>
            </a:solidFill>
            <a:ln w="9525">
              <a:noFill/>
              <a:round/>
              <a:headEnd/>
              <a:tailEnd/>
            </a:ln>
          </p:spPr>
          <p:txBody>
            <a:bodyPr/>
            <a:lstStyle/>
            <a:p>
              <a:endParaRPr lang="en-US"/>
            </a:p>
          </p:txBody>
        </p:sp>
        <p:sp>
          <p:nvSpPr>
            <p:cNvPr id="208110" name="Rectangle 623"/>
            <p:cNvSpPr>
              <a:spLocks noChangeArrowheads="1"/>
            </p:cNvSpPr>
            <p:nvPr/>
          </p:nvSpPr>
          <p:spPr bwMode="auto">
            <a:xfrm>
              <a:off x="4525963" y="3725863"/>
              <a:ext cx="1587" cy="1587"/>
            </a:xfrm>
            <a:prstGeom prst="rect">
              <a:avLst/>
            </a:prstGeom>
            <a:solidFill>
              <a:srgbClr val="000000"/>
            </a:solidFill>
            <a:ln w="9525">
              <a:noFill/>
              <a:miter lim="800000"/>
              <a:headEnd/>
              <a:tailEnd/>
            </a:ln>
          </p:spPr>
          <p:txBody>
            <a:bodyPr/>
            <a:lstStyle/>
            <a:p>
              <a:endParaRPr lang="en-US">
                <a:latin typeface="Times New Roman" pitchFamily="18" charset="0"/>
                <a:cs typeface="Times New Roman" pitchFamily="18" charset="0"/>
              </a:endParaRPr>
            </a:p>
          </p:txBody>
        </p:sp>
        <p:sp>
          <p:nvSpPr>
            <p:cNvPr id="208111" name="Freeform 624"/>
            <p:cNvSpPr>
              <a:spLocks/>
            </p:cNvSpPr>
            <p:nvPr/>
          </p:nvSpPr>
          <p:spPr bwMode="auto">
            <a:xfrm>
              <a:off x="4525963" y="3719513"/>
              <a:ext cx="14287" cy="15875"/>
            </a:xfrm>
            <a:custGeom>
              <a:avLst/>
              <a:gdLst>
                <a:gd name="T0" fmla="*/ 2147483647 w 38"/>
                <a:gd name="T1" fmla="*/ 2147483647 h 38"/>
                <a:gd name="T2" fmla="*/ 2147483647 w 38"/>
                <a:gd name="T3" fmla="*/ 0 h 38"/>
                <a:gd name="T4" fmla="*/ 0 w 38"/>
                <a:gd name="T5" fmla="*/ 2147483647 h 38"/>
                <a:gd name="T6" fmla="*/ 2147483647 w 38"/>
                <a:gd name="T7" fmla="*/ 2147483647 h 38"/>
                <a:gd name="T8" fmla="*/ 2147483647 w 38"/>
                <a:gd name="T9" fmla="*/ 2147483647 h 38"/>
                <a:gd name="T10" fmla="*/ 2147483647 w 38"/>
                <a:gd name="T11" fmla="*/ 2147483647 h 38"/>
                <a:gd name="T12" fmla="*/ 0 60000 65536"/>
                <a:gd name="T13" fmla="*/ 0 60000 65536"/>
                <a:gd name="T14" fmla="*/ 0 60000 65536"/>
                <a:gd name="T15" fmla="*/ 0 60000 65536"/>
                <a:gd name="T16" fmla="*/ 0 60000 65536"/>
                <a:gd name="T17" fmla="*/ 0 60000 65536"/>
                <a:gd name="T18" fmla="*/ 0 w 38"/>
                <a:gd name="T19" fmla="*/ 0 h 38"/>
                <a:gd name="T20" fmla="*/ 38 w 38"/>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38" h="38">
                  <a:moveTo>
                    <a:pt x="38" y="22"/>
                  </a:moveTo>
                  <a:lnTo>
                    <a:pt x="16" y="0"/>
                  </a:lnTo>
                  <a:lnTo>
                    <a:pt x="0" y="16"/>
                  </a:lnTo>
                  <a:lnTo>
                    <a:pt x="22" y="38"/>
                  </a:lnTo>
                  <a:lnTo>
                    <a:pt x="38" y="22"/>
                  </a:lnTo>
                  <a:close/>
                </a:path>
              </a:pathLst>
            </a:custGeom>
            <a:solidFill>
              <a:srgbClr val="000000"/>
            </a:solidFill>
            <a:ln w="9525">
              <a:noFill/>
              <a:round/>
              <a:headEnd/>
              <a:tailEnd/>
            </a:ln>
          </p:spPr>
          <p:txBody>
            <a:bodyPr/>
            <a:lstStyle/>
            <a:p>
              <a:endParaRPr lang="en-US"/>
            </a:p>
          </p:txBody>
        </p:sp>
        <p:sp>
          <p:nvSpPr>
            <p:cNvPr id="208112" name="Rectangle 625"/>
            <p:cNvSpPr>
              <a:spLocks noChangeArrowheads="1"/>
            </p:cNvSpPr>
            <p:nvPr/>
          </p:nvSpPr>
          <p:spPr bwMode="auto">
            <a:xfrm>
              <a:off x="4532313" y="3719513"/>
              <a:ext cx="1587" cy="1587"/>
            </a:xfrm>
            <a:prstGeom prst="rect">
              <a:avLst/>
            </a:prstGeom>
            <a:solidFill>
              <a:srgbClr val="000000"/>
            </a:solidFill>
            <a:ln w="9525">
              <a:noFill/>
              <a:miter lim="800000"/>
              <a:headEnd/>
              <a:tailEnd/>
            </a:ln>
          </p:spPr>
          <p:txBody>
            <a:bodyPr/>
            <a:lstStyle/>
            <a:p>
              <a:endParaRPr lang="en-US">
                <a:latin typeface="Times New Roman" pitchFamily="18" charset="0"/>
                <a:cs typeface="Times New Roman" pitchFamily="18" charset="0"/>
              </a:endParaRPr>
            </a:p>
          </p:txBody>
        </p:sp>
        <p:sp>
          <p:nvSpPr>
            <p:cNvPr id="208113" name="Freeform 626"/>
            <p:cNvSpPr>
              <a:spLocks/>
            </p:cNvSpPr>
            <p:nvPr/>
          </p:nvSpPr>
          <p:spPr bwMode="auto">
            <a:xfrm>
              <a:off x="4532313" y="3714750"/>
              <a:ext cx="11112" cy="14288"/>
            </a:xfrm>
            <a:custGeom>
              <a:avLst/>
              <a:gdLst>
                <a:gd name="T0" fmla="*/ 2147483647 w 29"/>
                <a:gd name="T1" fmla="*/ 0 h 33"/>
                <a:gd name="T2" fmla="*/ 2147483647 w 29"/>
                <a:gd name="T3" fmla="*/ 2147483647 h 33"/>
                <a:gd name="T4" fmla="*/ 0 w 29"/>
                <a:gd name="T5" fmla="*/ 2147483647 h 33"/>
                <a:gd name="T6" fmla="*/ 2147483647 w 29"/>
                <a:gd name="T7" fmla="*/ 2147483647 h 33"/>
                <a:gd name="T8" fmla="*/ 2147483647 w 29"/>
                <a:gd name="T9" fmla="*/ 2147483647 h 33"/>
                <a:gd name="T10" fmla="*/ 2147483647 w 29"/>
                <a:gd name="T11" fmla="*/ 0 h 33"/>
                <a:gd name="T12" fmla="*/ 0 60000 65536"/>
                <a:gd name="T13" fmla="*/ 0 60000 65536"/>
                <a:gd name="T14" fmla="*/ 0 60000 65536"/>
                <a:gd name="T15" fmla="*/ 0 60000 65536"/>
                <a:gd name="T16" fmla="*/ 0 60000 65536"/>
                <a:gd name="T17" fmla="*/ 0 60000 65536"/>
                <a:gd name="T18" fmla="*/ 0 w 29"/>
                <a:gd name="T19" fmla="*/ 0 h 33"/>
                <a:gd name="T20" fmla="*/ 29 w 29"/>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29" h="33">
                  <a:moveTo>
                    <a:pt x="12" y="0"/>
                  </a:moveTo>
                  <a:lnTo>
                    <a:pt x="7" y="2"/>
                  </a:lnTo>
                  <a:lnTo>
                    <a:pt x="0" y="11"/>
                  </a:lnTo>
                  <a:lnTo>
                    <a:pt x="22" y="33"/>
                  </a:lnTo>
                  <a:lnTo>
                    <a:pt x="29" y="26"/>
                  </a:lnTo>
                  <a:lnTo>
                    <a:pt x="12" y="0"/>
                  </a:lnTo>
                  <a:close/>
                </a:path>
              </a:pathLst>
            </a:custGeom>
            <a:solidFill>
              <a:srgbClr val="000000"/>
            </a:solidFill>
            <a:ln w="9525">
              <a:noFill/>
              <a:round/>
              <a:headEnd/>
              <a:tailEnd/>
            </a:ln>
          </p:spPr>
          <p:txBody>
            <a:bodyPr/>
            <a:lstStyle/>
            <a:p>
              <a:endParaRPr lang="en-US"/>
            </a:p>
          </p:txBody>
        </p:sp>
        <p:sp>
          <p:nvSpPr>
            <p:cNvPr id="208114" name="Freeform 627"/>
            <p:cNvSpPr>
              <a:spLocks/>
            </p:cNvSpPr>
            <p:nvPr/>
          </p:nvSpPr>
          <p:spPr bwMode="auto">
            <a:xfrm>
              <a:off x="4533900" y="3714750"/>
              <a:ext cx="3175" cy="1588"/>
            </a:xfrm>
            <a:custGeom>
              <a:avLst/>
              <a:gdLst>
                <a:gd name="T0" fmla="*/ 0 w 5"/>
                <a:gd name="T1" fmla="*/ 2147483647 h 2"/>
                <a:gd name="T2" fmla="*/ 2147483647 w 5"/>
                <a:gd name="T3" fmla="*/ 2147483647 h 2"/>
                <a:gd name="T4" fmla="*/ 2147483647 w 5"/>
                <a:gd name="T5" fmla="*/ 0 h 2"/>
                <a:gd name="T6" fmla="*/ 0 w 5"/>
                <a:gd name="T7" fmla="*/ 2147483647 h 2"/>
                <a:gd name="T8" fmla="*/ 0 60000 65536"/>
                <a:gd name="T9" fmla="*/ 0 60000 65536"/>
                <a:gd name="T10" fmla="*/ 0 60000 65536"/>
                <a:gd name="T11" fmla="*/ 0 60000 65536"/>
                <a:gd name="T12" fmla="*/ 0 w 5"/>
                <a:gd name="T13" fmla="*/ 0 h 2"/>
                <a:gd name="T14" fmla="*/ 5 w 5"/>
                <a:gd name="T15" fmla="*/ 2 h 2"/>
              </a:gdLst>
              <a:ahLst/>
              <a:cxnLst>
                <a:cxn ang="T8">
                  <a:pos x="T0" y="T1"/>
                </a:cxn>
                <a:cxn ang="T9">
                  <a:pos x="T2" y="T3"/>
                </a:cxn>
                <a:cxn ang="T10">
                  <a:pos x="T4" y="T5"/>
                </a:cxn>
                <a:cxn ang="T11">
                  <a:pos x="T6" y="T7"/>
                </a:cxn>
              </a:cxnLst>
              <a:rect l="T12" t="T13" r="T14" b="T15"/>
              <a:pathLst>
                <a:path w="5" h="2">
                  <a:moveTo>
                    <a:pt x="0" y="2"/>
                  </a:moveTo>
                  <a:lnTo>
                    <a:pt x="1" y="1"/>
                  </a:lnTo>
                  <a:lnTo>
                    <a:pt x="5" y="0"/>
                  </a:lnTo>
                  <a:lnTo>
                    <a:pt x="0" y="2"/>
                  </a:lnTo>
                  <a:close/>
                </a:path>
              </a:pathLst>
            </a:custGeom>
            <a:solidFill>
              <a:srgbClr val="000000"/>
            </a:solidFill>
            <a:ln w="9525">
              <a:noFill/>
              <a:round/>
              <a:headEnd/>
              <a:tailEnd/>
            </a:ln>
          </p:spPr>
          <p:txBody>
            <a:bodyPr/>
            <a:lstStyle/>
            <a:p>
              <a:endParaRPr lang="en-US"/>
            </a:p>
          </p:txBody>
        </p:sp>
        <p:sp>
          <p:nvSpPr>
            <p:cNvPr id="208115" name="Freeform 628"/>
            <p:cNvSpPr>
              <a:spLocks/>
            </p:cNvSpPr>
            <p:nvPr/>
          </p:nvSpPr>
          <p:spPr bwMode="auto">
            <a:xfrm>
              <a:off x="4537075" y="3711575"/>
              <a:ext cx="14288" cy="15875"/>
            </a:xfrm>
            <a:custGeom>
              <a:avLst/>
              <a:gdLst>
                <a:gd name="T0" fmla="*/ 2147483647 w 37"/>
                <a:gd name="T1" fmla="*/ 2147483647 h 37"/>
                <a:gd name="T2" fmla="*/ 2147483647 w 37"/>
                <a:gd name="T3" fmla="*/ 0 h 37"/>
                <a:gd name="T4" fmla="*/ 0 w 37"/>
                <a:gd name="T5" fmla="*/ 2147483647 h 37"/>
                <a:gd name="T6" fmla="*/ 2147483647 w 37"/>
                <a:gd name="T7" fmla="*/ 2147483647 h 37"/>
                <a:gd name="T8" fmla="*/ 2147483647 w 37"/>
                <a:gd name="T9" fmla="*/ 2147483647 h 37"/>
                <a:gd name="T10" fmla="*/ 2147483647 w 37"/>
                <a:gd name="T11" fmla="*/ 2147483647 h 37"/>
                <a:gd name="T12" fmla="*/ 0 60000 65536"/>
                <a:gd name="T13" fmla="*/ 0 60000 65536"/>
                <a:gd name="T14" fmla="*/ 0 60000 65536"/>
                <a:gd name="T15" fmla="*/ 0 60000 65536"/>
                <a:gd name="T16" fmla="*/ 0 60000 65536"/>
                <a:gd name="T17" fmla="*/ 0 60000 65536"/>
                <a:gd name="T18" fmla="*/ 0 w 37"/>
                <a:gd name="T19" fmla="*/ 0 h 37"/>
                <a:gd name="T20" fmla="*/ 37 w 37"/>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37" h="37">
                  <a:moveTo>
                    <a:pt x="37" y="22"/>
                  </a:moveTo>
                  <a:lnTo>
                    <a:pt x="16" y="0"/>
                  </a:lnTo>
                  <a:lnTo>
                    <a:pt x="0" y="9"/>
                  </a:lnTo>
                  <a:lnTo>
                    <a:pt x="13" y="37"/>
                  </a:lnTo>
                  <a:lnTo>
                    <a:pt x="29" y="30"/>
                  </a:lnTo>
                  <a:lnTo>
                    <a:pt x="37" y="22"/>
                  </a:lnTo>
                  <a:close/>
                </a:path>
              </a:pathLst>
            </a:custGeom>
            <a:solidFill>
              <a:srgbClr val="000000"/>
            </a:solidFill>
            <a:ln w="9525">
              <a:noFill/>
              <a:round/>
              <a:headEnd/>
              <a:tailEnd/>
            </a:ln>
          </p:spPr>
          <p:txBody>
            <a:bodyPr/>
            <a:lstStyle/>
            <a:p>
              <a:endParaRPr lang="en-US"/>
            </a:p>
          </p:txBody>
        </p:sp>
        <p:sp>
          <p:nvSpPr>
            <p:cNvPr id="208116" name="Freeform 629"/>
            <p:cNvSpPr>
              <a:spLocks/>
            </p:cNvSpPr>
            <p:nvPr/>
          </p:nvSpPr>
          <p:spPr bwMode="auto">
            <a:xfrm>
              <a:off x="4548188" y="3721100"/>
              <a:ext cx="3175" cy="3175"/>
            </a:xfrm>
            <a:custGeom>
              <a:avLst/>
              <a:gdLst>
                <a:gd name="T0" fmla="*/ 2147483647 w 8"/>
                <a:gd name="T1" fmla="*/ 0 h 8"/>
                <a:gd name="T2" fmla="*/ 2147483647 w 8"/>
                <a:gd name="T3" fmla="*/ 2147483647 h 8"/>
                <a:gd name="T4" fmla="*/ 0 w 8"/>
                <a:gd name="T5" fmla="*/ 2147483647 h 8"/>
                <a:gd name="T6" fmla="*/ 2147483647 w 8"/>
                <a:gd name="T7" fmla="*/ 0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8" y="0"/>
                  </a:moveTo>
                  <a:lnTo>
                    <a:pt x="5" y="5"/>
                  </a:lnTo>
                  <a:lnTo>
                    <a:pt x="0" y="8"/>
                  </a:lnTo>
                  <a:lnTo>
                    <a:pt x="8" y="0"/>
                  </a:lnTo>
                  <a:close/>
                </a:path>
              </a:pathLst>
            </a:custGeom>
            <a:solidFill>
              <a:srgbClr val="000000"/>
            </a:solidFill>
            <a:ln w="9525">
              <a:noFill/>
              <a:round/>
              <a:headEnd/>
              <a:tailEnd/>
            </a:ln>
          </p:spPr>
          <p:txBody>
            <a:bodyPr/>
            <a:lstStyle/>
            <a:p>
              <a:endParaRPr lang="en-US"/>
            </a:p>
          </p:txBody>
        </p:sp>
        <p:sp>
          <p:nvSpPr>
            <p:cNvPr id="208117" name="Freeform 630"/>
            <p:cNvSpPr>
              <a:spLocks/>
            </p:cNvSpPr>
            <p:nvPr/>
          </p:nvSpPr>
          <p:spPr bwMode="auto">
            <a:xfrm>
              <a:off x="4540250" y="3713163"/>
              <a:ext cx="12700" cy="7937"/>
            </a:xfrm>
            <a:custGeom>
              <a:avLst/>
              <a:gdLst>
                <a:gd name="T0" fmla="*/ 2147483647 w 33"/>
                <a:gd name="T1" fmla="*/ 0 h 21"/>
                <a:gd name="T2" fmla="*/ 2147483647 w 33"/>
                <a:gd name="T3" fmla="*/ 2147483647 h 21"/>
                <a:gd name="T4" fmla="*/ 2147483647 w 33"/>
                <a:gd name="T5" fmla="*/ 2147483647 h 21"/>
                <a:gd name="T6" fmla="*/ 0 w 33"/>
                <a:gd name="T7" fmla="*/ 2147483647 h 21"/>
                <a:gd name="T8" fmla="*/ 2147483647 w 33"/>
                <a:gd name="T9" fmla="*/ 0 h 21"/>
                <a:gd name="T10" fmla="*/ 0 60000 65536"/>
                <a:gd name="T11" fmla="*/ 0 60000 65536"/>
                <a:gd name="T12" fmla="*/ 0 60000 65536"/>
                <a:gd name="T13" fmla="*/ 0 60000 65536"/>
                <a:gd name="T14" fmla="*/ 0 60000 65536"/>
                <a:gd name="T15" fmla="*/ 0 w 33"/>
                <a:gd name="T16" fmla="*/ 0 h 21"/>
                <a:gd name="T17" fmla="*/ 33 w 33"/>
                <a:gd name="T18" fmla="*/ 21 h 21"/>
              </a:gdLst>
              <a:ahLst/>
              <a:cxnLst>
                <a:cxn ang="T10">
                  <a:pos x="T0" y="T1"/>
                </a:cxn>
                <a:cxn ang="T11">
                  <a:pos x="T2" y="T3"/>
                </a:cxn>
                <a:cxn ang="T12">
                  <a:pos x="T4" y="T5"/>
                </a:cxn>
                <a:cxn ang="T13">
                  <a:pos x="T6" y="T7"/>
                </a:cxn>
                <a:cxn ang="T14">
                  <a:pos x="T8" y="T9"/>
                </a:cxn>
              </a:cxnLst>
              <a:rect l="T15" t="T16" r="T17" b="T18"/>
              <a:pathLst>
                <a:path w="33" h="21">
                  <a:moveTo>
                    <a:pt x="3" y="0"/>
                  </a:moveTo>
                  <a:lnTo>
                    <a:pt x="33" y="14"/>
                  </a:lnTo>
                  <a:lnTo>
                    <a:pt x="29" y="21"/>
                  </a:lnTo>
                  <a:lnTo>
                    <a:pt x="0" y="7"/>
                  </a:lnTo>
                  <a:lnTo>
                    <a:pt x="3" y="0"/>
                  </a:lnTo>
                  <a:close/>
                </a:path>
              </a:pathLst>
            </a:custGeom>
            <a:solidFill>
              <a:srgbClr val="000000"/>
            </a:solidFill>
            <a:ln w="9525">
              <a:noFill/>
              <a:round/>
              <a:headEnd/>
              <a:tailEnd/>
            </a:ln>
          </p:spPr>
          <p:txBody>
            <a:bodyPr/>
            <a:lstStyle/>
            <a:p>
              <a:endParaRPr lang="en-US"/>
            </a:p>
          </p:txBody>
        </p:sp>
        <p:sp>
          <p:nvSpPr>
            <p:cNvPr id="208118" name="Freeform 631"/>
            <p:cNvSpPr>
              <a:spLocks/>
            </p:cNvSpPr>
            <p:nvPr/>
          </p:nvSpPr>
          <p:spPr bwMode="auto">
            <a:xfrm>
              <a:off x="4572000" y="3679825"/>
              <a:ext cx="11113" cy="14288"/>
            </a:xfrm>
            <a:custGeom>
              <a:avLst/>
              <a:gdLst>
                <a:gd name="T0" fmla="*/ 2147483647 w 30"/>
                <a:gd name="T1" fmla="*/ 2147483647 h 33"/>
                <a:gd name="T2" fmla="*/ 2147483647 w 30"/>
                <a:gd name="T3" fmla="*/ 0 h 33"/>
                <a:gd name="T4" fmla="*/ 0 w 30"/>
                <a:gd name="T5" fmla="*/ 2147483647 h 33"/>
                <a:gd name="T6" fmla="*/ 2147483647 w 30"/>
                <a:gd name="T7" fmla="*/ 2147483647 h 33"/>
                <a:gd name="T8" fmla="*/ 2147483647 w 30"/>
                <a:gd name="T9" fmla="*/ 2147483647 h 33"/>
                <a:gd name="T10" fmla="*/ 2147483647 w 30"/>
                <a:gd name="T11" fmla="*/ 2147483647 h 33"/>
                <a:gd name="T12" fmla="*/ 0 60000 65536"/>
                <a:gd name="T13" fmla="*/ 0 60000 65536"/>
                <a:gd name="T14" fmla="*/ 0 60000 65536"/>
                <a:gd name="T15" fmla="*/ 0 60000 65536"/>
                <a:gd name="T16" fmla="*/ 0 60000 65536"/>
                <a:gd name="T17" fmla="*/ 0 60000 65536"/>
                <a:gd name="T18" fmla="*/ 0 w 30"/>
                <a:gd name="T19" fmla="*/ 0 h 33"/>
                <a:gd name="T20" fmla="*/ 30 w 30"/>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0" h="33">
                  <a:moveTo>
                    <a:pt x="30" y="22"/>
                  </a:moveTo>
                  <a:lnTo>
                    <a:pt x="8" y="0"/>
                  </a:lnTo>
                  <a:lnTo>
                    <a:pt x="0" y="5"/>
                  </a:lnTo>
                  <a:lnTo>
                    <a:pt x="14" y="33"/>
                  </a:lnTo>
                  <a:lnTo>
                    <a:pt x="22" y="30"/>
                  </a:lnTo>
                  <a:lnTo>
                    <a:pt x="30" y="22"/>
                  </a:lnTo>
                  <a:close/>
                </a:path>
              </a:pathLst>
            </a:custGeom>
            <a:solidFill>
              <a:srgbClr val="000000"/>
            </a:solidFill>
            <a:ln w="9525">
              <a:noFill/>
              <a:round/>
              <a:headEnd/>
              <a:tailEnd/>
            </a:ln>
          </p:spPr>
          <p:txBody>
            <a:bodyPr/>
            <a:lstStyle/>
            <a:p>
              <a:endParaRPr lang="en-US"/>
            </a:p>
          </p:txBody>
        </p:sp>
        <p:sp>
          <p:nvSpPr>
            <p:cNvPr id="208119" name="Freeform 632"/>
            <p:cNvSpPr>
              <a:spLocks/>
            </p:cNvSpPr>
            <p:nvPr/>
          </p:nvSpPr>
          <p:spPr bwMode="auto">
            <a:xfrm>
              <a:off x="4579938" y="3689350"/>
              <a:ext cx="3175" cy="3175"/>
            </a:xfrm>
            <a:custGeom>
              <a:avLst/>
              <a:gdLst>
                <a:gd name="T0" fmla="*/ 2147483647 w 8"/>
                <a:gd name="T1" fmla="*/ 0 h 8"/>
                <a:gd name="T2" fmla="*/ 2147483647 w 8"/>
                <a:gd name="T3" fmla="*/ 2147483647 h 8"/>
                <a:gd name="T4" fmla="*/ 0 w 8"/>
                <a:gd name="T5" fmla="*/ 2147483647 h 8"/>
                <a:gd name="T6" fmla="*/ 2147483647 w 8"/>
                <a:gd name="T7" fmla="*/ 0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8" y="0"/>
                  </a:moveTo>
                  <a:lnTo>
                    <a:pt x="5" y="5"/>
                  </a:lnTo>
                  <a:lnTo>
                    <a:pt x="0" y="8"/>
                  </a:lnTo>
                  <a:lnTo>
                    <a:pt x="8" y="0"/>
                  </a:lnTo>
                  <a:close/>
                </a:path>
              </a:pathLst>
            </a:custGeom>
            <a:solidFill>
              <a:srgbClr val="000000"/>
            </a:solidFill>
            <a:ln w="9525">
              <a:noFill/>
              <a:round/>
              <a:headEnd/>
              <a:tailEnd/>
            </a:ln>
          </p:spPr>
          <p:txBody>
            <a:bodyPr/>
            <a:lstStyle/>
            <a:p>
              <a:endParaRPr lang="en-US"/>
            </a:p>
          </p:txBody>
        </p:sp>
        <p:sp>
          <p:nvSpPr>
            <p:cNvPr id="208120" name="Freeform 633"/>
            <p:cNvSpPr>
              <a:spLocks/>
            </p:cNvSpPr>
            <p:nvPr/>
          </p:nvSpPr>
          <p:spPr bwMode="auto">
            <a:xfrm>
              <a:off x="4572000" y="3675063"/>
              <a:ext cx="14288" cy="14287"/>
            </a:xfrm>
            <a:custGeom>
              <a:avLst/>
              <a:gdLst>
                <a:gd name="T0" fmla="*/ 2147483647 w 35"/>
                <a:gd name="T1" fmla="*/ 0 h 34"/>
                <a:gd name="T2" fmla="*/ 2147483647 w 35"/>
                <a:gd name="T3" fmla="*/ 2147483647 h 34"/>
                <a:gd name="T4" fmla="*/ 0 w 35"/>
                <a:gd name="T5" fmla="*/ 2147483647 h 34"/>
                <a:gd name="T6" fmla="*/ 2147483647 w 35"/>
                <a:gd name="T7" fmla="*/ 2147483647 h 34"/>
                <a:gd name="T8" fmla="*/ 2147483647 w 35"/>
                <a:gd name="T9" fmla="*/ 2147483647 h 34"/>
                <a:gd name="T10" fmla="*/ 2147483647 w 35"/>
                <a:gd name="T11" fmla="*/ 0 h 34"/>
                <a:gd name="T12" fmla="*/ 0 60000 65536"/>
                <a:gd name="T13" fmla="*/ 0 60000 65536"/>
                <a:gd name="T14" fmla="*/ 0 60000 65536"/>
                <a:gd name="T15" fmla="*/ 0 60000 65536"/>
                <a:gd name="T16" fmla="*/ 0 60000 65536"/>
                <a:gd name="T17" fmla="*/ 0 60000 65536"/>
                <a:gd name="T18" fmla="*/ 0 w 35"/>
                <a:gd name="T19" fmla="*/ 0 h 34"/>
                <a:gd name="T20" fmla="*/ 35 w 35"/>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5" h="34">
                  <a:moveTo>
                    <a:pt x="11" y="0"/>
                  </a:moveTo>
                  <a:lnTo>
                    <a:pt x="7" y="4"/>
                  </a:lnTo>
                  <a:lnTo>
                    <a:pt x="0" y="20"/>
                  </a:lnTo>
                  <a:lnTo>
                    <a:pt x="28" y="34"/>
                  </a:lnTo>
                  <a:lnTo>
                    <a:pt x="35" y="18"/>
                  </a:lnTo>
                  <a:lnTo>
                    <a:pt x="11" y="0"/>
                  </a:lnTo>
                  <a:close/>
                </a:path>
              </a:pathLst>
            </a:custGeom>
            <a:solidFill>
              <a:srgbClr val="000000"/>
            </a:solidFill>
            <a:ln w="9525">
              <a:noFill/>
              <a:round/>
              <a:headEnd/>
              <a:tailEnd/>
            </a:ln>
          </p:spPr>
          <p:txBody>
            <a:bodyPr/>
            <a:lstStyle/>
            <a:p>
              <a:endParaRPr lang="en-US"/>
            </a:p>
          </p:txBody>
        </p:sp>
        <p:sp>
          <p:nvSpPr>
            <p:cNvPr id="208121" name="Freeform 634"/>
            <p:cNvSpPr>
              <a:spLocks/>
            </p:cNvSpPr>
            <p:nvPr/>
          </p:nvSpPr>
          <p:spPr bwMode="auto">
            <a:xfrm>
              <a:off x="4575175" y="3675063"/>
              <a:ext cx="1588" cy="1587"/>
            </a:xfrm>
            <a:custGeom>
              <a:avLst/>
              <a:gdLst>
                <a:gd name="T0" fmla="*/ 0 w 4"/>
                <a:gd name="T1" fmla="*/ 2147483647 h 4"/>
                <a:gd name="T2" fmla="*/ 2147483647 w 4"/>
                <a:gd name="T3" fmla="*/ 2147483647 h 4"/>
                <a:gd name="T4" fmla="*/ 2147483647 w 4"/>
                <a:gd name="T5" fmla="*/ 0 h 4"/>
                <a:gd name="T6" fmla="*/ 0 w 4"/>
                <a:gd name="T7" fmla="*/ 2147483647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0" y="4"/>
                  </a:moveTo>
                  <a:lnTo>
                    <a:pt x="1" y="1"/>
                  </a:lnTo>
                  <a:lnTo>
                    <a:pt x="4" y="0"/>
                  </a:lnTo>
                  <a:lnTo>
                    <a:pt x="0" y="4"/>
                  </a:lnTo>
                  <a:close/>
                </a:path>
              </a:pathLst>
            </a:custGeom>
            <a:solidFill>
              <a:srgbClr val="000000"/>
            </a:solidFill>
            <a:ln w="9525">
              <a:noFill/>
              <a:round/>
              <a:headEnd/>
              <a:tailEnd/>
            </a:ln>
          </p:spPr>
          <p:txBody>
            <a:bodyPr/>
            <a:lstStyle/>
            <a:p>
              <a:endParaRPr lang="en-US"/>
            </a:p>
          </p:txBody>
        </p:sp>
        <p:sp>
          <p:nvSpPr>
            <p:cNvPr id="208122" name="Freeform 635"/>
            <p:cNvSpPr>
              <a:spLocks/>
            </p:cNvSpPr>
            <p:nvPr/>
          </p:nvSpPr>
          <p:spPr bwMode="auto">
            <a:xfrm>
              <a:off x="4576763" y="3671888"/>
              <a:ext cx="11112" cy="12700"/>
            </a:xfrm>
            <a:custGeom>
              <a:avLst/>
              <a:gdLst>
                <a:gd name="T0" fmla="*/ 2147483647 w 29"/>
                <a:gd name="T1" fmla="*/ 2147483647 h 31"/>
                <a:gd name="T2" fmla="*/ 2147483647 w 29"/>
                <a:gd name="T3" fmla="*/ 0 h 31"/>
                <a:gd name="T4" fmla="*/ 0 w 29"/>
                <a:gd name="T5" fmla="*/ 2147483647 h 31"/>
                <a:gd name="T6" fmla="*/ 2147483647 w 29"/>
                <a:gd name="T7" fmla="*/ 2147483647 h 31"/>
                <a:gd name="T8" fmla="*/ 2147483647 w 29"/>
                <a:gd name="T9" fmla="*/ 2147483647 h 31"/>
                <a:gd name="T10" fmla="*/ 2147483647 w 29"/>
                <a:gd name="T11" fmla="*/ 2147483647 h 31"/>
                <a:gd name="T12" fmla="*/ 0 60000 65536"/>
                <a:gd name="T13" fmla="*/ 0 60000 65536"/>
                <a:gd name="T14" fmla="*/ 0 60000 65536"/>
                <a:gd name="T15" fmla="*/ 0 60000 65536"/>
                <a:gd name="T16" fmla="*/ 0 60000 65536"/>
                <a:gd name="T17" fmla="*/ 0 60000 65536"/>
                <a:gd name="T18" fmla="*/ 0 w 29"/>
                <a:gd name="T19" fmla="*/ 0 h 31"/>
                <a:gd name="T20" fmla="*/ 29 w 29"/>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29" h="31">
                  <a:moveTo>
                    <a:pt x="29" y="24"/>
                  </a:moveTo>
                  <a:lnTo>
                    <a:pt x="7" y="0"/>
                  </a:lnTo>
                  <a:lnTo>
                    <a:pt x="0" y="9"/>
                  </a:lnTo>
                  <a:lnTo>
                    <a:pt x="22" y="31"/>
                  </a:lnTo>
                  <a:lnTo>
                    <a:pt x="29" y="24"/>
                  </a:lnTo>
                  <a:close/>
                </a:path>
              </a:pathLst>
            </a:custGeom>
            <a:solidFill>
              <a:srgbClr val="000000"/>
            </a:solidFill>
            <a:ln w="9525">
              <a:noFill/>
              <a:round/>
              <a:headEnd/>
              <a:tailEnd/>
            </a:ln>
          </p:spPr>
          <p:txBody>
            <a:bodyPr/>
            <a:lstStyle/>
            <a:p>
              <a:endParaRPr lang="en-US"/>
            </a:p>
          </p:txBody>
        </p:sp>
        <p:sp>
          <p:nvSpPr>
            <p:cNvPr id="208123" name="Rectangle 636"/>
            <p:cNvSpPr>
              <a:spLocks noChangeArrowheads="1"/>
            </p:cNvSpPr>
            <p:nvPr/>
          </p:nvSpPr>
          <p:spPr bwMode="auto">
            <a:xfrm>
              <a:off x="4579938" y="3671888"/>
              <a:ext cx="1587" cy="1587"/>
            </a:xfrm>
            <a:prstGeom prst="rect">
              <a:avLst/>
            </a:prstGeom>
            <a:solidFill>
              <a:srgbClr val="000000"/>
            </a:solidFill>
            <a:ln w="9525">
              <a:noFill/>
              <a:miter lim="800000"/>
              <a:headEnd/>
              <a:tailEnd/>
            </a:ln>
          </p:spPr>
          <p:txBody>
            <a:bodyPr/>
            <a:lstStyle/>
            <a:p>
              <a:endParaRPr lang="en-US">
                <a:latin typeface="Times New Roman" pitchFamily="18" charset="0"/>
                <a:cs typeface="Times New Roman" pitchFamily="18" charset="0"/>
              </a:endParaRPr>
            </a:p>
          </p:txBody>
        </p:sp>
        <p:sp>
          <p:nvSpPr>
            <p:cNvPr id="208124" name="Freeform 637"/>
            <p:cNvSpPr>
              <a:spLocks/>
            </p:cNvSpPr>
            <p:nvPr/>
          </p:nvSpPr>
          <p:spPr bwMode="auto">
            <a:xfrm>
              <a:off x="4579938" y="3665538"/>
              <a:ext cx="14287" cy="15875"/>
            </a:xfrm>
            <a:custGeom>
              <a:avLst/>
              <a:gdLst>
                <a:gd name="T0" fmla="*/ 2147483647 w 38"/>
                <a:gd name="T1" fmla="*/ 2147483647 h 40"/>
                <a:gd name="T2" fmla="*/ 2147483647 w 38"/>
                <a:gd name="T3" fmla="*/ 0 h 40"/>
                <a:gd name="T4" fmla="*/ 0 w 38"/>
                <a:gd name="T5" fmla="*/ 2147483647 h 40"/>
                <a:gd name="T6" fmla="*/ 2147483647 w 38"/>
                <a:gd name="T7" fmla="*/ 2147483647 h 40"/>
                <a:gd name="T8" fmla="*/ 2147483647 w 38"/>
                <a:gd name="T9" fmla="*/ 2147483647 h 40"/>
                <a:gd name="T10" fmla="*/ 2147483647 w 38"/>
                <a:gd name="T11" fmla="*/ 2147483647 h 40"/>
                <a:gd name="T12" fmla="*/ 0 60000 65536"/>
                <a:gd name="T13" fmla="*/ 0 60000 65536"/>
                <a:gd name="T14" fmla="*/ 0 60000 65536"/>
                <a:gd name="T15" fmla="*/ 0 60000 65536"/>
                <a:gd name="T16" fmla="*/ 0 60000 65536"/>
                <a:gd name="T17" fmla="*/ 0 60000 65536"/>
                <a:gd name="T18" fmla="*/ 0 w 38"/>
                <a:gd name="T19" fmla="*/ 0 h 40"/>
                <a:gd name="T20" fmla="*/ 38 w 38"/>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38" h="40">
                  <a:moveTo>
                    <a:pt x="38" y="24"/>
                  </a:moveTo>
                  <a:lnTo>
                    <a:pt x="16" y="0"/>
                  </a:lnTo>
                  <a:lnTo>
                    <a:pt x="0" y="16"/>
                  </a:lnTo>
                  <a:lnTo>
                    <a:pt x="22" y="40"/>
                  </a:lnTo>
                  <a:lnTo>
                    <a:pt x="38" y="24"/>
                  </a:lnTo>
                  <a:close/>
                </a:path>
              </a:pathLst>
            </a:custGeom>
            <a:solidFill>
              <a:srgbClr val="000000"/>
            </a:solidFill>
            <a:ln w="9525">
              <a:noFill/>
              <a:round/>
              <a:headEnd/>
              <a:tailEnd/>
            </a:ln>
          </p:spPr>
          <p:txBody>
            <a:bodyPr/>
            <a:lstStyle/>
            <a:p>
              <a:endParaRPr lang="en-US"/>
            </a:p>
          </p:txBody>
        </p:sp>
        <p:sp>
          <p:nvSpPr>
            <p:cNvPr id="208125" name="Rectangle 638"/>
            <p:cNvSpPr>
              <a:spLocks noChangeArrowheads="1"/>
            </p:cNvSpPr>
            <p:nvPr/>
          </p:nvSpPr>
          <p:spPr bwMode="auto">
            <a:xfrm>
              <a:off x="4586288" y="3665538"/>
              <a:ext cx="1587" cy="1587"/>
            </a:xfrm>
            <a:prstGeom prst="rect">
              <a:avLst/>
            </a:prstGeom>
            <a:solidFill>
              <a:srgbClr val="000000"/>
            </a:solidFill>
            <a:ln w="9525">
              <a:noFill/>
              <a:miter lim="800000"/>
              <a:headEnd/>
              <a:tailEnd/>
            </a:ln>
          </p:spPr>
          <p:txBody>
            <a:bodyPr/>
            <a:lstStyle/>
            <a:p>
              <a:endParaRPr lang="en-US">
                <a:latin typeface="Times New Roman" pitchFamily="18" charset="0"/>
                <a:cs typeface="Times New Roman" pitchFamily="18" charset="0"/>
              </a:endParaRPr>
            </a:p>
          </p:txBody>
        </p:sp>
        <p:sp>
          <p:nvSpPr>
            <p:cNvPr id="208126" name="Freeform 639"/>
            <p:cNvSpPr>
              <a:spLocks/>
            </p:cNvSpPr>
            <p:nvPr/>
          </p:nvSpPr>
          <p:spPr bwMode="auto">
            <a:xfrm>
              <a:off x="4586288" y="3660775"/>
              <a:ext cx="11112" cy="14288"/>
            </a:xfrm>
            <a:custGeom>
              <a:avLst/>
              <a:gdLst>
                <a:gd name="T0" fmla="*/ 2147483647 w 31"/>
                <a:gd name="T1" fmla="*/ 0 h 35"/>
                <a:gd name="T2" fmla="*/ 2147483647 w 31"/>
                <a:gd name="T3" fmla="*/ 2147483647 h 35"/>
                <a:gd name="T4" fmla="*/ 0 w 31"/>
                <a:gd name="T5" fmla="*/ 2147483647 h 35"/>
                <a:gd name="T6" fmla="*/ 2147483647 w 31"/>
                <a:gd name="T7" fmla="*/ 2147483647 h 35"/>
                <a:gd name="T8" fmla="*/ 2147483647 w 31"/>
                <a:gd name="T9" fmla="*/ 2147483647 h 35"/>
                <a:gd name="T10" fmla="*/ 2147483647 w 31"/>
                <a:gd name="T11" fmla="*/ 0 h 35"/>
                <a:gd name="T12" fmla="*/ 0 60000 65536"/>
                <a:gd name="T13" fmla="*/ 0 60000 65536"/>
                <a:gd name="T14" fmla="*/ 0 60000 65536"/>
                <a:gd name="T15" fmla="*/ 0 60000 65536"/>
                <a:gd name="T16" fmla="*/ 0 60000 65536"/>
                <a:gd name="T17" fmla="*/ 0 60000 65536"/>
                <a:gd name="T18" fmla="*/ 0 w 31"/>
                <a:gd name="T19" fmla="*/ 0 h 35"/>
                <a:gd name="T20" fmla="*/ 31 w 31"/>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1" h="35">
                  <a:moveTo>
                    <a:pt x="12" y="0"/>
                  </a:moveTo>
                  <a:lnTo>
                    <a:pt x="9" y="4"/>
                  </a:lnTo>
                  <a:lnTo>
                    <a:pt x="0" y="11"/>
                  </a:lnTo>
                  <a:lnTo>
                    <a:pt x="22" y="35"/>
                  </a:lnTo>
                  <a:lnTo>
                    <a:pt x="31" y="26"/>
                  </a:lnTo>
                  <a:lnTo>
                    <a:pt x="12" y="0"/>
                  </a:lnTo>
                  <a:close/>
                </a:path>
              </a:pathLst>
            </a:custGeom>
            <a:solidFill>
              <a:srgbClr val="000000"/>
            </a:solidFill>
            <a:ln w="9525">
              <a:noFill/>
              <a:round/>
              <a:headEnd/>
              <a:tailEnd/>
            </a:ln>
          </p:spPr>
          <p:txBody>
            <a:bodyPr/>
            <a:lstStyle/>
            <a:p>
              <a:endParaRPr lang="en-US"/>
            </a:p>
          </p:txBody>
        </p:sp>
        <p:sp>
          <p:nvSpPr>
            <p:cNvPr id="208127" name="Freeform 640"/>
            <p:cNvSpPr>
              <a:spLocks/>
            </p:cNvSpPr>
            <p:nvPr/>
          </p:nvSpPr>
          <p:spPr bwMode="auto">
            <a:xfrm>
              <a:off x="4589463" y="3660775"/>
              <a:ext cx="1587" cy="1588"/>
            </a:xfrm>
            <a:custGeom>
              <a:avLst/>
              <a:gdLst>
                <a:gd name="T0" fmla="*/ 0 w 3"/>
                <a:gd name="T1" fmla="*/ 2147483647 h 4"/>
                <a:gd name="T2" fmla="*/ 2147483647 w 3"/>
                <a:gd name="T3" fmla="*/ 2147483647 h 4"/>
                <a:gd name="T4" fmla="*/ 2147483647 w 3"/>
                <a:gd name="T5" fmla="*/ 0 h 4"/>
                <a:gd name="T6" fmla="*/ 0 w 3"/>
                <a:gd name="T7" fmla="*/ 2147483647 h 4"/>
                <a:gd name="T8" fmla="*/ 0 60000 65536"/>
                <a:gd name="T9" fmla="*/ 0 60000 65536"/>
                <a:gd name="T10" fmla="*/ 0 60000 65536"/>
                <a:gd name="T11" fmla="*/ 0 60000 65536"/>
                <a:gd name="T12" fmla="*/ 0 w 3"/>
                <a:gd name="T13" fmla="*/ 0 h 4"/>
                <a:gd name="T14" fmla="*/ 3 w 3"/>
                <a:gd name="T15" fmla="*/ 4 h 4"/>
              </a:gdLst>
              <a:ahLst/>
              <a:cxnLst>
                <a:cxn ang="T8">
                  <a:pos x="T0" y="T1"/>
                </a:cxn>
                <a:cxn ang="T9">
                  <a:pos x="T2" y="T3"/>
                </a:cxn>
                <a:cxn ang="T10">
                  <a:pos x="T4" y="T5"/>
                </a:cxn>
                <a:cxn ang="T11">
                  <a:pos x="T6" y="T7"/>
                </a:cxn>
              </a:cxnLst>
              <a:rect l="T12" t="T13" r="T14" b="T15"/>
              <a:pathLst>
                <a:path w="3" h="4">
                  <a:moveTo>
                    <a:pt x="0" y="4"/>
                  </a:moveTo>
                  <a:lnTo>
                    <a:pt x="1" y="1"/>
                  </a:lnTo>
                  <a:lnTo>
                    <a:pt x="3" y="0"/>
                  </a:lnTo>
                  <a:lnTo>
                    <a:pt x="0" y="4"/>
                  </a:lnTo>
                  <a:close/>
                </a:path>
              </a:pathLst>
            </a:custGeom>
            <a:solidFill>
              <a:srgbClr val="000000"/>
            </a:solidFill>
            <a:ln w="9525">
              <a:noFill/>
              <a:round/>
              <a:headEnd/>
              <a:tailEnd/>
            </a:ln>
          </p:spPr>
          <p:txBody>
            <a:bodyPr/>
            <a:lstStyle/>
            <a:p>
              <a:endParaRPr lang="en-US"/>
            </a:p>
          </p:txBody>
        </p:sp>
        <p:sp>
          <p:nvSpPr>
            <p:cNvPr id="208128" name="Freeform 641"/>
            <p:cNvSpPr>
              <a:spLocks/>
            </p:cNvSpPr>
            <p:nvPr/>
          </p:nvSpPr>
          <p:spPr bwMode="auto">
            <a:xfrm>
              <a:off x="4591050" y="3657600"/>
              <a:ext cx="14288" cy="15875"/>
            </a:xfrm>
            <a:custGeom>
              <a:avLst/>
              <a:gdLst>
                <a:gd name="T0" fmla="*/ 2147483647 w 37"/>
                <a:gd name="T1" fmla="*/ 2147483647 h 37"/>
                <a:gd name="T2" fmla="*/ 2147483647 w 37"/>
                <a:gd name="T3" fmla="*/ 0 h 37"/>
                <a:gd name="T4" fmla="*/ 0 w 37"/>
                <a:gd name="T5" fmla="*/ 2147483647 h 37"/>
                <a:gd name="T6" fmla="*/ 2147483647 w 37"/>
                <a:gd name="T7" fmla="*/ 2147483647 h 37"/>
                <a:gd name="T8" fmla="*/ 2147483647 w 37"/>
                <a:gd name="T9" fmla="*/ 2147483647 h 37"/>
                <a:gd name="T10" fmla="*/ 2147483647 w 37"/>
                <a:gd name="T11" fmla="*/ 2147483647 h 37"/>
                <a:gd name="T12" fmla="*/ 0 60000 65536"/>
                <a:gd name="T13" fmla="*/ 0 60000 65536"/>
                <a:gd name="T14" fmla="*/ 0 60000 65536"/>
                <a:gd name="T15" fmla="*/ 0 60000 65536"/>
                <a:gd name="T16" fmla="*/ 0 60000 65536"/>
                <a:gd name="T17" fmla="*/ 0 60000 65536"/>
                <a:gd name="T18" fmla="*/ 0 w 37"/>
                <a:gd name="T19" fmla="*/ 0 h 37"/>
                <a:gd name="T20" fmla="*/ 37 w 37"/>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37" h="37">
                  <a:moveTo>
                    <a:pt x="37" y="21"/>
                  </a:moveTo>
                  <a:lnTo>
                    <a:pt x="16" y="0"/>
                  </a:lnTo>
                  <a:lnTo>
                    <a:pt x="0" y="7"/>
                  </a:lnTo>
                  <a:lnTo>
                    <a:pt x="15" y="37"/>
                  </a:lnTo>
                  <a:lnTo>
                    <a:pt x="30" y="28"/>
                  </a:lnTo>
                  <a:lnTo>
                    <a:pt x="37" y="21"/>
                  </a:lnTo>
                  <a:close/>
                </a:path>
              </a:pathLst>
            </a:custGeom>
            <a:solidFill>
              <a:srgbClr val="000000"/>
            </a:solidFill>
            <a:ln w="9525">
              <a:noFill/>
              <a:round/>
              <a:headEnd/>
              <a:tailEnd/>
            </a:ln>
          </p:spPr>
          <p:txBody>
            <a:bodyPr/>
            <a:lstStyle/>
            <a:p>
              <a:endParaRPr lang="en-US"/>
            </a:p>
          </p:txBody>
        </p:sp>
        <p:sp>
          <p:nvSpPr>
            <p:cNvPr id="208129" name="Freeform 642"/>
            <p:cNvSpPr>
              <a:spLocks/>
            </p:cNvSpPr>
            <p:nvPr/>
          </p:nvSpPr>
          <p:spPr bwMode="auto">
            <a:xfrm>
              <a:off x="4602163" y="3667125"/>
              <a:ext cx="3175" cy="3175"/>
            </a:xfrm>
            <a:custGeom>
              <a:avLst/>
              <a:gdLst>
                <a:gd name="T0" fmla="*/ 2147483647 w 7"/>
                <a:gd name="T1" fmla="*/ 0 h 7"/>
                <a:gd name="T2" fmla="*/ 2147483647 w 7"/>
                <a:gd name="T3" fmla="*/ 2147483647 h 7"/>
                <a:gd name="T4" fmla="*/ 0 w 7"/>
                <a:gd name="T5" fmla="*/ 2147483647 h 7"/>
                <a:gd name="T6" fmla="*/ 2147483647 w 7"/>
                <a:gd name="T7" fmla="*/ 0 h 7"/>
                <a:gd name="T8" fmla="*/ 0 60000 65536"/>
                <a:gd name="T9" fmla="*/ 0 60000 65536"/>
                <a:gd name="T10" fmla="*/ 0 60000 65536"/>
                <a:gd name="T11" fmla="*/ 0 60000 65536"/>
                <a:gd name="T12" fmla="*/ 0 w 7"/>
                <a:gd name="T13" fmla="*/ 0 h 7"/>
                <a:gd name="T14" fmla="*/ 7 w 7"/>
                <a:gd name="T15" fmla="*/ 7 h 7"/>
              </a:gdLst>
              <a:ahLst/>
              <a:cxnLst>
                <a:cxn ang="T8">
                  <a:pos x="T0" y="T1"/>
                </a:cxn>
                <a:cxn ang="T9">
                  <a:pos x="T2" y="T3"/>
                </a:cxn>
                <a:cxn ang="T10">
                  <a:pos x="T4" y="T5"/>
                </a:cxn>
                <a:cxn ang="T11">
                  <a:pos x="T6" y="T7"/>
                </a:cxn>
              </a:cxnLst>
              <a:rect l="T12" t="T13" r="T14" b="T15"/>
              <a:pathLst>
                <a:path w="7" h="7">
                  <a:moveTo>
                    <a:pt x="7" y="0"/>
                  </a:moveTo>
                  <a:lnTo>
                    <a:pt x="5" y="5"/>
                  </a:lnTo>
                  <a:lnTo>
                    <a:pt x="0" y="7"/>
                  </a:lnTo>
                  <a:lnTo>
                    <a:pt x="7" y="0"/>
                  </a:lnTo>
                  <a:close/>
                </a:path>
              </a:pathLst>
            </a:custGeom>
            <a:solidFill>
              <a:srgbClr val="000000"/>
            </a:solidFill>
            <a:ln w="9525">
              <a:noFill/>
              <a:round/>
              <a:headEnd/>
              <a:tailEnd/>
            </a:ln>
          </p:spPr>
          <p:txBody>
            <a:bodyPr/>
            <a:lstStyle/>
            <a:p>
              <a:endParaRPr lang="en-US"/>
            </a:p>
          </p:txBody>
        </p:sp>
        <p:sp>
          <p:nvSpPr>
            <p:cNvPr id="208130" name="Freeform 643"/>
            <p:cNvSpPr>
              <a:spLocks/>
            </p:cNvSpPr>
            <p:nvPr/>
          </p:nvSpPr>
          <p:spPr bwMode="auto">
            <a:xfrm>
              <a:off x="4594225" y="3657600"/>
              <a:ext cx="12700" cy="9525"/>
            </a:xfrm>
            <a:custGeom>
              <a:avLst/>
              <a:gdLst>
                <a:gd name="T0" fmla="*/ 2147483647 w 33"/>
                <a:gd name="T1" fmla="*/ 0 h 22"/>
                <a:gd name="T2" fmla="*/ 2147483647 w 33"/>
                <a:gd name="T3" fmla="*/ 2147483647 h 22"/>
                <a:gd name="T4" fmla="*/ 2147483647 w 33"/>
                <a:gd name="T5" fmla="*/ 2147483647 h 22"/>
                <a:gd name="T6" fmla="*/ 0 w 33"/>
                <a:gd name="T7" fmla="*/ 2147483647 h 22"/>
                <a:gd name="T8" fmla="*/ 2147483647 w 33"/>
                <a:gd name="T9" fmla="*/ 0 h 22"/>
                <a:gd name="T10" fmla="*/ 0 60000 65536"/>
                <a:gd name="T11" fmla="*/ 0 60000 65536"/>
                <a:gd name="T12" fmla="*/ 0 60000 65536"/>
                <a:gd name="T13" fmla="*/ 0 60000 65536"/>
                <a:gd name="T14" fmla="*/ 0 60000 65536"/>
                <a:gd name="T15" fmla="*/ 0 w 33"/>
                <a:gd name="T16" fmla="*/ 0 h 22"/>
                <a:gd name="T17" fmla="*/ 33 w 33"/>
                <a:gd name="T18" fmla="*/ 22 h 22"/>
              </a:gdLst>
              <a:ahLst/>
              <a:cxnLst>
                <a:cxn ang="T10">
                  <a:pos x="T0" y="T1"/>
                </a:cxn>
                <a:cxn ang="T11">
                  <a:pos x="T2" y="T3"/>
                </a:cxn>
                <a:cxn ang="T12">
                  <a:pos x="T4" y="T5"/>
                </a:cxn>
                <a:cxn ang="T13">
                  <a:pos x="T6" y="T7"/>
                </a:cxn>
                <a:cxn ang="T14">
                  <a:pos x="T8" y="T9"/>
                </a:cxn>
              </a:cxnLst>
              <a:rect l="T15" t="T16" r="T17" b="T18"/>
              <a:pathLst>
                <a:path w="33" h="22">
                  <a:moveTo>
                    <a:pt x="5" y="0"/>
                  </a:moveTo>
                  <a:lnTo>
                    <a:pt x="33" y="13"/>
                  </a:lnTo>
                  <a:lnTo>
                    <a:pt x="28" y="22"/>
                  </a:lnTo>
                  <a:lnTo>
                    <a:pt x="0" y="8"/>
                  </a:lnTo>
                  <a:lnTo>
                    <a:pt x="5" y="0"/>
                  </a:lnTo>
                  <a:close/>
                </a:path>
              </a:pathLst>
            </a:custGeom>
            <a:solidFill>
              <a:srgbClr val="000000"/>
            </a:solidFill>
            <a:ln w="9525">
              <a:noFill/>
              <a:round/>
              <a:headEnd/>
              <a:tailEnd/>
            </a:ln>
          </p:spPr>
          <p:txBody>
            <a:bodyPr/>
            <a:lstStyle/>
            <a:p>
              <a:endParaRPr lang="en-US"/>
            </a:p>
          </p:txBody>
        </p:sp>
        <p:sp>
          <p:nvSpPr>
            <p:cNvPr id="208131" name="Freeform 644"/>
            <p:cNvSpPr>
              <a:spLocks/>
            </p:cNvSpPr>
            <p:nvPr/>
          </p:nvSpPr>
          <p:spPr bwMode="auto">
            <a:xfrm>
              <a:off x="4622800" y="3624263"/>
              <a:ext cx="12700" cy="12700"/>
            </a:xfrm>
            <a:custGeom>
              <a:avLst/>
              <a:gdLst>
                <a:gd name="T0" fmla="*/ 2147483647 w 33"/>
                <a:gd name="T1" fmla="*/ 0 h 32"/>
                <a:gd name="T2" fmla="*/ 2147483647 w 33"/>
                <a:gd name="T3" fmla="*/ 0 h 32"/>
                <a:gd name="T4" fmla="*/ 0 w 33"/>
                <a:gd name="T5" fmla="*/ 2147483647 h 32"/>
                <a:gd name="T6" fmla="*/ 2147483647 w 33"/>
                <a:gd name="T7" fmla="*/ 2147483647 h 32"/>
                <a:gd name="T8" fmla="*/ 2147483647 w 33"/>
                <a:gd name="T9" fmla="*/ 2147483647 h 32"/>
                <a:gd name="T10" fmla="*/ 2147483647 w 33"/>
                <a:gd name="T11" fmla="*/ 0 h 32"/>
                <a:gd name="T12" fmla="*/ 0 60000 65536"/>
                <a:gd name="T13" fmla="*/ 0 60000 65536"/>
                <a:gd name="T14" fmla="*/ 0 60000 65536"/>
                <a:gd name="T15" fmla="*/ 0 60000 65536"/>
                <a:gd name="T16" fmla="*/ 0 60000 65536"/>
                <a:gd name="T17" fmla="*/ 0 60000 65536"/>
                <a:gd name="T18" fmla="*/ 0 w 33"/>
                <a:gd name="T19" fmla="*/ 0 h 32"/>
                <a:gd name="T20" fmla="*/ 33 w 33"/>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3" h="32">
                  <a:moveTo>
                    <a:pt x="9" y="0"/>
                  </a:moveTo>
                  <a:lnTo>
                    <a:pt x="9" y="0"/>
                  </a:lnTo>
                  <a:lnTo>
                    <a:pt x="0" y="10"/>
                  </a:lnTo>
                  <a:lnTo>
                    <a:pt x="23" y="32"/>
                  </a:lnTo>
                  <a:lnTo>
                    <a:pt x="33" y="22"/>
                  </a:lnTo>
                  <a:lnTo>
                    <a:pt x="9" y="0"/>
                  </a:lnTo>
                  <a:close/>
                </a:path>
              </a:pathLst>
            </a:custGeom>
            <a:solidFill>
              <a:srgbClr val="000000"/>
            </a:solidFill>
            <a:ln w="9525">
              <a:noFill/>
              <a:round/>
              <a:headEnd/>
              <a:tailEnd/>
            </a:ln>
          </p:spPr>
          <p:txBody>
            <a:bodyPr/>
            <a:lstStyle/>
            <a:p>
              <a:endParaRPr lang="en-US"/>
            </a:p>
          </p:txBody>
        </p:sp>
        <p:sp>
          <p:nvSpPr>
            <p:cNvPr id="208132" name="Freeform 645"/>
            <p:cNvSpPr>
              <a:spLocks/>
            </p:cNvSpPr>
            <p:nvPr/>
          </p:nvSpPr>
          <p:spPr bwMode="auto">
            <a:xfrm>
              <a:off x="4625975" y="3579813"/>
              <a:ext cx="44450" cy="44450"/>
            </a:xfrm>
            <a:custGeom>
              <a:avLst/>
              <a:gdLst>
                <a:gd name="T0" fmla="*/ 0 w 113"/>
                <a:gd name="T1" fmla="*/ 2147483647 h 112"/>
                <a:gd name="T2" fmla="*/ 2147483647 w 113"/>
                <a:gd name="T3" fmla="*/ 0 h 112"/>
                <a:gd name="T4" fmla="*/ 0 w 113"/>
                <a:gd name="T5" fmla="*/ 2147483647 h 112"/>
                <a:gd name="T6" fmla="*/ 0 w 113"/>
                <a:gd name="T7" fmla="*/ 2147483647 h 112"/>
                <a:gd name="T8" fmla="*/ 0 60000 65536"/>
                <a:gd name="T9" fmla="*/ 0 60000 65536"/>
                <a:gd name="T10" fmla="*/ 0 60000 65536"/>
                <a:gd name="T11" fmla="*/ 0 60000 65536"/>
                <a:gd name="T12" fmla="*/ 0 w 113"/>
                <a:gd name="T13" fmla="*/ 0 h 112"/>
                <a:gd name="T14" fmla="*/ 113 w 113"/>
                <a:gd name="T15" fmla="*/ 112 h 112"/>
              </a:gdLst>
              <a:ahLst/>
              <a:cxnLst>
                <a:cxn ang="T8">
                  <a:pos x="T0" y="T1"/>
                </a:cxn>
                <a:cxn ang="T9">
                  <a:pos x="T2" y="T3"/>
                </a:cxn>
                <a:cxn ang="T10">
                  <a:pos x="T4" y="T5"/>
                </a:cxn>
                <a:cxn ang="T11">
                  <a:pos x="T6" y="T7"/>
                </a:cxn>
              </a:cxnLst>
              <a:rect l="T12" t="T13" r="T14" b="T15"/>
              <a:pathLst>
                <a:path w="113" h="112">
                  <a:moveTo>
                    <a:pt x="0" y="112"/>
                  </a:moveTo>
                  <a:lnTo>
                    <a:pt x="113" y="0"/>
                  </a:lnTo>
                  <a:lnTo>
                    <a:pt x="0" y="112"/>
                  </a:lnTo>
                  <a:close/>
                </a:path>
              </a:pathLst>
            </a:custGeom>
            <a:solidFill>
              <a:srgbClr val="000000"/>
            </a:solidFill>
            <a:ln w="9525">
              <a:noFill/>
              <a:round/>
              <a:headEnd/>
              <a:tailEnd/>
            </a:ln>
          </p:spPr>
          <p:txBody>
            <a:bodyPr/>
            <a:lstStyle/>
            <a:p>
              <a:endParaRPr lang="en-US"/>
            </a:p>
          </p:txBody>
        </p:sp>
        <p:sp>
          <p:nvSpPr>
            <p:cNvPr id="208133" name="Freeform 646"/>
            <p:cNvSpPr>
              <a:spLocks/>
            </p:cNvSpPr>
            <p:nvPr/>
          </p:nvSpPr>
          <p:spPr bwMode="auto">
            <a:xfrm>
              <a:off x="4625975" y="3621088"/>
              <a:ext cx="12700" cy="12700"/>
            </a:xfrm>
            <a:custGeom>
              <a:avLst/>
              <a:gdLst>
                <a:gd name="T0" fmla="*/ 2147483647 w 31"/>
                <a:gd name="T1" fmla="*/ 2147483647 h 31"/>
                <a:gd name="T2" fmla="*/ 2147483647 w 31"/>
                <a:gd name="T3" fmla="*/ 0 h 31"/>
                <a:gd name="T4" fmla="*/ 0 w 31"/>
                <a:gd name="T5" fmla="*/ 2147483647 h 31"/>
                <a:gd name="T6" fmla="*/ 2147483647 w 31"/>
                <a:gd name="T7" fmla="*/ 2147483647 h 31"/>
                <a:gd name="T8" fmla="*/ 2147483647 w 31"/>
                <a:gd name="T9" fmla="*/ 2147483647 h 31"/>
                <a:gd name="T10" fmla="*/ 2147483647 w 31"/>
                <a:gd name="T11" fmla="*/ 2147483647 h 31"/>
                <a:gd name="T12" fmla="*/ 0 60000 65536"/>
                <a:gd name="T13" fmla="*/ 0 60000 65536"/>
                <a:gd name="T14" fmla="*/ 0 60000 65536"/>
                <a:gd name="T15" fmla="*/ 0 60000 65536"/>
                <a:gd name="T16" fmla="*/ 0 60000 65536"/>
                <a:gd name="T17" fmla="*/ 0 60000 65536"/>
                <a:gd name="T18" fmla="*/ 0 w 31"/>
                <a:gd name="T19" fmla="*/ 0 h 31"/>
                <a:gd name="T20" fmla="*/ 31 w 31"/>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1" h="31">
                  <a:moveTo>
                    <a:pt x="31" y="24"/>
                  </a:moveTo>
                  <a:lnTo>
                    <a:pt x="9" y="0"/>
                  </a:lnTo>
                  <a:lnTo>
                    <a:pt x="0" y="9"/>
                  </a:lnTo>
                  <a:lnTo>
                    <a:pt x="24" y="31"/>
                  </a:lnTo>
                  <a:lnTo>
                    <a:pt x="31" y="24"/>
                  </a:lnTo>
                  <a:close/>
                </a:path>
              </a:pathLst>
            </a:custGeom>
            <a:solidFill>
              <a:srgbClr val="000000"/>
            </a:solidFill>
            <a:ln w="9525">
              <a:noFill/>
              <a:round/>
              <a:headEnd/>
              <a:tailEnd/>
            </a:ln>
          </p:spPr>
          <p:txBody>
            <a:bodyPr/>
            <a:lstStyle/>
            <a:p>
              <a:endParaRPr lang="en-US"/>
            </a:p>
          </p:txBody>
        </p:sp>
        <p:sp>
          <p:nvSpPr>
            <p:cNvPr id="208134" name="Rectangle 647"/>
            <p:cNvSpPr>
              <a:spLocks noChangeArrowheads="1"/>
            </p:cNvSpPr>
            <p:nvPr/>
          </p:nvSpPr>
          <p:spPr bwMode="auto">
            <a:xfrm>
              <a:off x="4630738" y="3621088"/>
              <a:ext cx="1587" cy="1587"/>
            </a:xfrm>
            <a:prstGeom prst="rect">
              <a:avLst/>
            </a:prstGeom>
            <a:solidFill>
              <a:srgbClr val="000000"/>
            </a:solidFill>
            <a:ln w="9525">
              <a:noFill/>
              <a:miter lim="800000"/>
              <a:headEnd/>
              <a:tailEnd/>
            </a:ln>
          </p:spPr>
          <p:txBody>
            <a:bodyPr/>
            <a:lstStyle/>
            <a:p>
              <a:endParaRPr lang="en-US">
                <a:latin typeface="Times New Roman" pitchFamily="18" charset="0"/>
                <a:cs typeface="Times New Roman" pitchFamily="18" charset="0"/>
              </a:endParaRPr>
            </a:p>
          </p:txBody>
        </p:sp>
        <p:sp>
          <p:nvSpPr>
            <p:cNvPr id="208135" name="Freeform 648"/>
            <p:cNvSpPr>
              <a:spLocks/>
            </p:cNvSpPr>
            <p:nvPr/>
          </p:nvSpPr>
          <p:spPr bwMode="auto">
            <a:xfrm>
              <a:off x="4630738" y="3614738"/>
              <a:ext cx="14287" cy="15875"/>
            </a:xfrm>
            <a:custGeom>
              <a:avLst/>
              <a:gdLst>
                <a:gd name="T0" fmla="*/ 2147483647 w 38"/>
                <a:gd name="T1" fmla="*/ 2147483647 h 40"/>
                <a:gd name="T2" fmla="*/ 2147483647 w 38"/>
                <a:gd name="T3" fmla="*/ 0 h 40"/>
                <a:gd name="T4" fmla="*/ 0 w 38"/>
                <a:gd name="T5" fmla="*/ 2147483647 h 40"/>
                <a:gd name="T6" fmla="*/ 2147483647 w 38"/>
                <a:gd name="T7" fmla="*/ 2147483647 h 40"/>
                <a:gd name="T8" fmla="*/ 2147483647 w 38"/>
                <a:gd name="T9" fmla="*/ 2147483647 h 40"/>
                <a:gd name="T10" fmla="*/ 2147483647 w 38"/>
                <a:gd name="T11" fmla="*/ 2147483647 h 40"/>
                <a:gd name="T12" fmla="*/ 0 60000 65536"/>
                <a:gd name="T13" fmla="*/ 0 60000 65536"/>
                <a:gd name="T14" fmla="*/ 0 60000 65536"/>
                <a:gd name="T15" fmla="*/ 0 60000 65536"/>
                <a:gd name="T16" fmla="*/ 0 60000 65536"/>
                <a:gd name="T17" fmla="*/ 0 60000 65536"/>
                <a:gd name="T18" fmla="*/ 0 w 38"/>
                <a:gd name="T19" fmla="*/ 0 h 40"/>
                <a:gd name="T20" fmla="*/ 38 w 38"/>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38" h="40">
                  <a:moveTo>
                    <a:pt x="38" y="24"/>
                  </a:moveTo>
                  <a:lnTo>
                    <a:pt x="16" y="0"/>
                  </a:lnTo>
                  <a:lnTo>
                    <a:pt x="0" y="16"/>
                  </a:lnTo>
                  <a:lnTo>
                    <a:pt x="22" y="40"/>
                  </a:lnTo>
                  <a:lnTo>
                    <a:pt x="38" y="24"/>
                  </a:lnTo>
                  <a:close/>
                </a:path>
              </a:pathLst>
            </a:custGeom>
            <a:solidFill>
              <a:srgbClr val="000000"/>
            </a:solidFill>
            <a:ln w="9525">
              <a:noFill/>
              <a:round/>
              <a:headEnd/>
              <a:tailEnd/>
            </a:ln>
          </p:spPr>
          <p:txBody>
            <a:bodyPr/>
            <a:lstStyle/>
            <a:p>
              <a:endParaRPr lang="en-US"/>
            </a:p>
          </p:txBody>
        </p:sp>
        <p:sp>
          <p:nvSpPr>
            <p:cNvPr id="208136" name="Rectangle 649"/>
            <p:cNvSpPr>
              <a:spLocks noChangeArrowheads="1"/>
            </p:cNvSpPr>
            <p:nvPr/>
          </p:nvSpPr>
          <p:spPr bwMode="auto">
            <a:xfrm>
              <a:off x="4637088" y="3614738"/>
              <a:ext cx="1587" cy="1587"/>
            </a:xfrm>
            <a:prstGeom prst="rect">
              <a:avLst/>
            </a:prstGeom>
            <a:solidFill>
              <a:srgbClr val="000000"/>
            </a:solidFill>
            <a:ln w="9525">
              <a:noFill/>
              <a:miter lim="800000"/>
              <a:headEnd/>
              <a:tailEnd/>
            </a:ln>
          </p:spPr>
          <p:txBody>
            <a:bodyPr/>
            <a:lstStyle/>
            <a:p>
              <a:endParaRPr lang="en-US">
                <a:latin typeface="Times New Roman" pitchFamily="18" charset="0"/>
                <a:cs typeface="Times New Roman" pitchFamily="18" charset="0"/>
              </a:endParaRPr>
            </a:p>
          </p:txBody>
        </p:sp>
        <p:sp>
          <p:nvSpPr>
            <p:cNvPr id="208137" name="Freeform 650"/>
            <p:cNvSpPr>
              <a:spLocks/>
            </p:cNvSpPr>
            <p:nvPr/>
          </p:nvSpPr>
          <p:spPr bwMode="auto">
            <a:xfrm>
              <a:off x="4637088" y="3611563"/>
              <a:ext cx="11112" cy="12700"/>
            </a:xfrm>
            <a:custGeom>
              <a:avLst/>
              <a:gdLst>
                <a:gd name="T0" fmla="*/ 2147483647 w 31"/>
                <a:gd name="T1" fmla="*/ 0 h 34"/>
                <a:gd name="T2" fmla="*/ 2147483647 w 31"/>
                <a:gd name="T3" fmla="*/ 2147483647 h 34"/>
                <a:gd name="T4" fmla="*/ 0 w 31"/>
                <a:gd name="T5" fmla="*/ 2147483647 h 34"/>
                <a:gd name="T6" fmla="*/ 2147483647 w 31"/>
                <a:gd name="T7" fmla="*/ 2147483647 h 34"/>
                <a:gd name="T8" fmla="*/ 2147483647 w 31"/>
                <a:gd name="T9" fmla="*/ 2147483647 h 34"/>
                <a:gd name="T10" fmla="*/ 2147483647 w 31"/>
                <a:gd name="T11" fmla="*/ 0 h 34"/>
                <a:gd name="T12" fmla="*/ 0 60000 65536"/>
                <a:gd name="T13" fmla="*/ 0 60000 65536"/>
                <a:gd name="T14" fmla="*/ 0 60000 65536"/>
                <a:gd name="T15" fmla="*/ 0 60000 65536"/>
                <a:gd name="T16" fmla="*/ 0 60000 65536"/>
                <a:gd name="T17" fmla="*/ 0 60000 65536"/>
                <a:gd name="T18" fmla="*/ 0 w 31"/>
                <a:gd name="T19" fmla="*/ 0 h 34"/>
                <a:gd name="T20" fmla="*/ 31 w 31"/>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1" h="34">
                  <a:moveTo>
                    <a:pt x="12" y="0"/>
                  </a:moveTo>
                  <a:lnTo>
                    <a:pt x="7" y="3"/>
                  </a:lnTo>
                  <a:lnTo>
                    <a:pt x="0" y="10"/>
                  </a:lnTo>
                  <a:lnTo>
                    <a:pt x="22" y="34"/>
                  </a:lnTo>
                  <a:lnTo>
                    <a:pt x="31" y="25"/>
                  </a:lnTo>
                  <a:lnTo>
                    <a:pt x="12" y="0"/>
                  </a:lnTo>
                  <a:close/>
                </a:path>
              </a:pathLst>
            </a:custGeom>
            <a:solidFill>
              <a:srgbClr val="000000"/>
            </a:solidFill>
            <a:ln w="9525">
              <a:noFill/>
              <a:round/>
              <a:headEnd/>
              <a:tailEnd/>
            </a:ln>
          </p:spPr>
          <p:txBody>
            <a:bodyPr/>
            <a:lstStyle/>
            <a:p>
              <a:endParaRPr lang="en-US"/>
            </a:p>
          </p:txBody>
        </p:sp>
        <p:sp>
          <p:nvSpPr>
            <p:cNvPr id="208138" name="Freeform 651"/>
            <p:cNvSpPr>
              <a:spLocks/>
            </p:cNvSpPr>
            <p:nvPr/>
          </p:nvSpPr>
          <p:spPr bwMode="auto">
            <a:xfrm>
              <a:off x="4638675" y="3611563"/>
              <a:ext cx="3175" cy="1587"/>
            </a:xfrm>
            <a:custGeom>
              <a:avLst/>
              <a:gdLst>
                <a:gd name="T0" fmla="*/ 0 w 5"/>
                <a:gd name="T1" fmla="*/ 2147483647 h 3"/>
                <a:gd name="T2" fmla="*/ 2147483647 w 5"/>
                <a:gd name="T3" fmla="*/ 2147483647 h 3"/>
                <a:gd name="T4" fmla="*/ 2147483647 w 5"/>
                <a:gd name="T5" fmla="*/ 0 h 3"/>
                <a:gd name="T6" fmla="*/ 0 w 5"/>
                <a:gd name="T7" fmla="*/ 2147483647 h 3"/>
                <a:gd name="T8" fmla="*/ 0 60000 65536"/>
                <a:gd name="T9" fmla="*/ 0 60000 65536"/>
                <a:gd name="T10" fmla="*/ 0 60000 65536"/>
                <a:gd name="T11" fmla="*/ 0 60000 65536"/>
                <a:gd name="T12" fmla="*/ 0 w 5"/>
                <a:gd name="T13" fmla="*/ 0 h 3"/>
                <a:gd name="T14" fmla="*/ 5 w 5"/>
                <a:gd name="T15" fmla="*/ 3 h 3"/>
              </a:gdLst>
              <a:ahLst/>
              <a:cxnLst>
                <a:cxn ang="T8">
                  <a:pos x="T0" y="T1"/>
                </a:cxn>
                <a:cxn ang="T9">
                  <a:pos x="T2" y="T3"/>
                </a:cxn>
                <a:cxn ang="T10">
                  <a:pos x="T4" y="T5"/>
                </a:cxn>
                <a:cxn ang="T11">
                  <a:pos x="T6" y="T7"/>
                </a:cxn>
              </a:cxnLst>
              <a:rect l="T12" t="T13" r="T14" b="T15"/>
              <a:pathLst>
                <a:path w="5" h="3">
                  <a:moveTo>
                    <a:pt x="0" y="3"/>
                  </a:moveTo>
                  <a:lnTo>
                    <a:pt x="3" y="1"/>
                  </a:lnTo>
                  <a:lnTo>
                    <a:pt x="5" y="0"/>
                  </a:lnTo>
                  <a:lnTo>
                    <a:pt x="0" y="3"/>
                  </a:lnTo>
                  <a:close/>
                </a:path>
              </a:pathLst>
            </a:custGeom>
            <a:solidFill>
              <a:srgbClr val="000000"/>
            </a:solidFill>
            <a:ln w="9525">
              <a:noFill/>
              <a:round/>
              <a:headEnd/>
              <a:tailEnd/>
            </a:ln>
          </p:spPr>
          <p:txBody>
            <a:bodyPr/>
            <a:lstStyle/>
            <a:p>
              <a:endParaRPr lang="en-US"/>
            </a:p>
          </p:txBody>
        </p:sp>
        <p:sp>
          <p:nvSpPr>
            <p:cNvPr id="208139" name="Freeform 652"/>
            <p:cNvSpPr>
              <a:spLocks/>
            </p:cNvSpPr>
            <p:nvPr/>
          </p:nvSpPr>
          <p:spPr bwMode="auto">
            <a:xfrm>
              <a:off x="4641850" y="3606800"/>
              <a:ext cx="14288" cy="15875"/>
            </a:xfrm>
            <a:custGeom>
              <a:avLst/>
              <a:gdLst>
                <a:gd name="T0" fmla="*/ 2147483647 w 37"/>
                <a:gd name="T1" fmla="*/ 2147483647 h 37"/>
                <a:gd name="T2" fmla="*/ 2147483647 w 37"/>
                <a:gd name="T3" fmla="*/ 0 h 37"/>
                <a:gd name="T4" fmla="*/ 0 w 37"/>
                <a:gd name="T5" fmla="*/ 2147483647 h 37"/>
                <a:gd name="T6" fmla="*/ 2147483647 w 37"/>
                <a:gd name="T7" fmla="*/ 2147483647 h 37"/>
                <a:gd name="T8" fmla="*/ 2147483647 w 37"/>
                <a:gd name="T9" fmla="*/ 2147483647 h 37"/>
                <a:gd name="T10" fmla="*/ 2147483647 w 37"/>
                <a:gd name="T11" fmla="*/ 2147483647 h 37"/>
                <a:gd name="T12" fmla="*/ 0 60000 65536"/>
                <a:gd name="T13" fmla="*/ 0 60000 65536"/>
                <a:gd name="T14" fmla="*/ 0 60000 65536"/>
                <a:gd name="T15" fmla="*/ 0 60000 65536"/>
                <a:gd name="T16" fmla="*/ 0 60000 65536"/>
                <a:gd name="T17" fmla="*/ 0 60000 65536"/>
                <a:gd name="T18" fmla="*/ 0 w 37"/>
                <a:gd name="T19" fmla="*/ 0 h 37"/>
                <a:gd name="T20" fmla="*/ 37 w 37"/>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37" h="37">
                  <a:moveTo>
                    <a:pt x="37" y="21"/>
                  </a:moveTo>
                  <a:lnTo>
                    <a:pt x="16" y="0"/>
                  </a:lnTo>
                  <a:lnTo>
                    <a:pt x="0" y="8"/>
                  </a:lnTo>
                  <a:lnTo>
                    <a:pt x="14" y="37"/>
                  </a:lnTo>
                  <a:lnTo>
                    <a:pt x="30" y="28"/>
                  </a:lnTo>
                  <a:lnTo>
                    <a:pt x="37" y="21"/>
                  </a:lnTo>
                  <a:close/>
                </a:path>
              </a:pathLst>
            </a:custGeom>
            <a:solidFill>
              <a:srgbClr val="000000"/>
            </a:solidFill>
            <a:ln w="9525">
              <a:noFill/>
              <a:round/>
              <a:headEnd/>
              <a:tailEnd/>
            </a:ln>
          </p:spPr>
          <p:txBody>
            <a:bodyPr/>
            <a:lstStyle/>
            <a:p>
              <a:endParaRPr lang="en-US"/>
            </a:p>
          </p:txBody>
        </p:sp>
        <p:sp>
          <p:nvSpPr>
            <p:cNvPr id="208140" name="Freeform 653"/>
            <p:cNvSpPr>
              <a:spLocks/>
            </p:cNvSpPr>
            <p:nvPr/>
          </p:nvSpPr>
          <p:spPr bwMode="auto">
            <a:xfrm>
              <a:off x="4652963" y="3616325"/>
              <a:ext cx="3175" cy="1588"/>
            </a:xfrm>
            <a:custGeom>
              <a:avLst/>
              <a:gdLst>
                <a:gd name="T0" fmla="*/ 2147483647 w 7"/>
                <a:gd name="T1" fmla="*/ 0 h 7"/>
                <a:gd name="T2" fmla="*/ 2147483647 w 7"/>
                <a:gd name="T3" fmla="*/ 2147483647 h 7"/>
                <a:gd name="T4" fmla="*/ 0 w 7"/>
                <a:gd name="T5" fmla="*/ 2147483647 h 7"/>
                <a:gd name="T6" fmla="*/ 2147483647 w 7"/>
                <a:gd name="T7" fmla="*/ 0 h 7"/>
                <a:gd name="T8" fmla="*/ 0 60000 65536"/>
                <a:gd name="T9" fmla="*/ 0 60000 65536"/>
                <a:gd name="T10" fmla="*/ 0 60000 65536"/>
                <a:gd name="T11" fmla="*/ 0 60000 65536"/>
                <a:gd name="T12" fmla="*/ 0 w 7"/>
                <a:gd name="T13" fmla="*/ 0 h 7"/>
                <a:gd name="T14" fmla="*/ 7 w 7"/>
                <a:gd name="T15" fmla="*/ 7 h 7"/>
              </a:gdLst>
              <a:ahLst/>
              <a:cxnLst>
                <a:cxn ang="T8">
                  <a:pos x="T0" y="T1"/>
                </a:cxn>
                <a:cxn ang="T9">
                  <a:pos x="T2" y="T3"/>
                </a:cxn>
                <a:cxn ang="T10">
                  <a:pos x="T4" y="T5"/>
                </a:cxn>
                <a:cxn ang="T11">
                  <a:pos x="T6" y="T7"/>
                </a:cxn>
              </a:cxnLst>
              <a:rect l="T12" t="T13" r="T14" b="T15"/>
              <a:pathLst>
                <a:path w="7" h="7">
                  <a:moveTo>
                    <a:pt x="7" y="0"/>
                  </a:moveTo>
                  <a:lnTo>
                    <a:pt x="5" y="4"/>
                  </a:lnTo>
                  <a:lnTo>
                    <a:pt x="0" y="7"/>
                  </a:lnTo>
                  <a:lnTo>
                    <a:pt x="7" y="0"/>
                  </a:lnTo>
                  <a:close/>
                </a:path>
              </a:pathLst>
            </a:custGeom>
            <a:solidFill>
              <a:srgbClr val="000000"/>
            </a:solidFill>
            <a:ln w="9525">
              <a:noFill/>
              <a:round/>
              <a:headEnd/>
              <a:tailEnd/>
            </a:ln>
          </p:spPr>
          <p:txBody>
            <a:bodyPr/>
            <a:lstStyle/>
            <a:p>
              <a:endParaRPr lang="en-US"/>
            </a:p>
          </p:txBody>
        </p:sp>
        <p:sp>
          <p:nvSpPr>
            <p:cNvPr id="208141" name="Freeform 654"/>
            <p:cNvSpPr>
              <a:spLocks/>
            </p:cNvSpPr>
            <p:nvPr/>
          </p:nvSpPr>
          <p:spPr bwMode="auto">
            <a:xfrm>
              <a:off x="4645025" y="3602038"/>
              <a:ext cx="14288" cy="14287"/>
            </a:xfrm>
            <a:custGeom>
              <a:avLst/>
              <a:gdLst>
                <a:gd name="T0" fmla="*/ 2147483647 w 37"/>
                <a:gd name="T1" fmla="*/ 0 h 35"/>
                <a:gd name="T2" fmla="*/ 2147483647 w 37"/>
                <a:gd name="T3" fmla="*/ 2147483647 h 35"/>
                <a:gd name="T4" fmla="*/ 0 w 37"/>
                <a:gd name="T5" fmla="*/ 2147483647 h 35"/>
                <a:gd name="T6" fmla="*/ 2147483647 w 37"/>
                <a:gd name="T7" fmla="*/ 2147483647 h 35"/>
                <a:gd name="T8" fmla="*/ 2147483647 w 37"/>
                <a:gd name="T9" fmla="*/ 2147483647 h 35"/>
                <a:gd name="T10" fmla="*/ 2147483647 w 37"/>
                <a:gd name="T11" fmla="*/ 0 h 35"/>
                <a:gd name="T12" fmla="*/ 0 60000 65536"/>
                <a:gd name="T13" fmla="*/ 0 60000 65536"/>
                <a:gd name="T14" fmla="*/ 0 60000 65536"/>
                <a:gd name="T15" fmla="*/ 0 60000 65536"/>
                <a:gd name="T16" fmla="*/ 0 60000 65536"/>
                <a:gd name="T17" fmla="*/ 0 60000 65536"/>
                <a:gd name="T18" fmla="*/ 0 w 37"/>
                <a:gd name="T19" fmla="*/ 0 h 35"/>
                <a:gd name="T20" fmla="*/ 37 w 37"/>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7" h="35">
                  <a:moveTo>
                    <a:pt x="11" y="0"/>
                  </a:moveTo>
                  <a:lnTo>
                    <a:pt x="9" y="5"/>
                  </a:lnTo>
                  <a:lnTo>
                    <a:pt x="0" y="21"/>
                  </a:lnTo>
                  <a:lnTo>
                    <a:pt x="28" y="35"/>
                  </a:lnTo>
                  <a:lnTo>
                    <a:pt x="37" y="19"/>
                  </a:lnTo>
                  <a:lnTo>
                    <a:pt x="11" y="0"/>
                  </a:lnTo>
                  <a:close/>
                </a:path>
              </a:pathLst>
            </a:custGeom>
            <a:solidFill>
              <a:srgbClr val="000000"/>
            </a:solidFill>
            <a:ln w="9525">
              <a:noFill/>
              <a:round/>
              <a:headEnd/>
              <a:tailEnd/>
            </a:ln>
          </p:spPr>
          <p:txBody>
            <a:bodyPr/>
            <a:lstStyle/>
            <a:p>
              <a:endParaRPr lang="en-US"/>
            </a:p>
          </p:txBody>
        </p:sp>
        <p:sp>
          <p:nvSpPr>
            <p:cNvPr id="208142" name="Freeform 655"/>
            <p:cNvSpPr>
              <a:spLocks/>
            </p:cNvSpPr>
            <p:nvPr/>
          </p:nvSpPr>
          <p:spPr bwMode="auto">
            <a:xfrm>
              <a:off x="4648200" y="3602038"/>
              <a:ext cx="1588" cy="1587"/>
            </a:xfrm>
            <a:custGeom>
              <a:avLst/>
              <a:gdLst>
                <a:gd name="T0" fmla="*/ 0 w 2"/>
                <a:gd name="T1" fmla="*/ 2147483647 h 5"/>
                <a:gd name="T2" fmla="*/ 2147483647 w 2"/>
                <a:gd name="T3" fmla="*/ 2147483647 h 5"/>
                <a:gd name="T4" fmla="*/ 2147483647 w 2"/>
                <a:gd name="T5" fmla="*/ 0 h 5"/>
                <a:gd name="T6" fmla="*/ 0 w 2"/>
                <a:gd name="T7" fmla="*/ 2147483647 h 5"/>
                <a:gd name="T8" fmla="*/ 0 60000 65536"/>
                <a:gd name="T9" fmla="*/ 0 60000 65536"/>
                <a:gd name="T10" fmla="*/ 0 60000 65536"/>
                <a:gd name="T11" fmla="*/ 0 60000 65536"/>
                <a:gd name="T12" fmla="*/ 0 w 2"/>
                <a:gd name="T13" fmla="*/ 0 h 5"/>
                <a:gd name="T14" fmla="*/ 2 w 2"/>
                <a:gd name="T15" fmla="*/ 5 h 5"/>
              </a:gdLst>
              <a:ahLst/>
              <a:cxnLst>
                <a:cxn ang="T8">
                  <a:pos x="T0" y="T1"/>
                </a:cxn>
                <a:cxn ang="T9">
                  <a:pos x="T2" y="T3"/>
                </a:cxn>
                <a:cxn ang="T10">
                  <a:pos x="T4" y="T5"/>
                </a:cxn>
                <a:cxn ang="T11">
                  <a:pos x="T6" y="T7"/>
                </a:cxn>
              </a:cxnLst>
              <a:rect l="T12" t="T13" r="T14" b="T15"/>
              <a:pathLst>
                <a:path w="2" h="5">
                  <a:moveTo>
                    <a:pt x="0" y="5"/>
                  </a:moveTo>
                  <a:lnTo>
                    <a:pt x="1" y="3"/>
                  </a:lnTo>
                  <a:lnTo>
                    <a:pt x="2" y="0"/>
                  </a:lnTo>
                  <a:lnTo>
                    <a:pt x="0" y="5"/>
                  </a:lnTo>
                  <a:close/>
                </a:path>
              </a:pathLst>
            </a:custGeom>
            <a:solidFill>
              <a:srgbClr val="000000"/>
            </a:solidFill>
            <a:ln w="9525">
              <a:noFill/>
              <a:round/>
              <a:headEnd/>
              <a:tailEnd/>
            </a:ln>
          </p:spPr>
          <p:txBody>
            <a:bodyPr/>
            <a:lstStyle/>
            <a:p>
              <a:endParaRPr lang="en-US"/>
            </a:p>
          </p:txBody>
        </p:sp>
        <p:sp>
          <p:nvSpPr>
            <p:cNvPr id="208143" name="Freeform 656"/>
            <p:cNvSpPr>
              <a:spLocks/>
            </p:cNvSpPr>
            <p:nvPr/>
          </p:nvSpPr>
          <p:spPr bwMode="auto">
            <a:xfrm>
              <a:off x="4649788" y="3600450"/>
              <a:ext cx="9525" cy="11113"/>
            </a:xfrm>
            <a:custGeom>
              <a:avLst/>
              <a:gdLst>
                <a:gd name="T0" fmla="*/ 2147483647 w 26"/>
                <a:gd name="T1" fmla="*/ 0 h 25"/>
                <a:gd name="T2" fmla="*/ 2147483647 w 26"/>
                <a:gd name="T3" fmla="*/ 2147483647 h 25"/>
                <a:gd name="T4" fmla="*/ 2147483647 w 26"/>
                <a:gd name="T5" fmla="*/ 2147483647 h 25"/>
                <a:gd name="T6" fmla="*/ 0 w 26"/>
                <a:gd name="T7" fmla="*/ 2147483647 h 25"/>
                <a:gd name="T8" fmla="*/ 2147483647 w 26"/>
                <a:gd name="T9" fmla="*/ 0 h 25"/>
                <a:gd name="T10" fmla="*/ 0 60000 65536"/>
                <a:gd name="T11" fmla="*/ 0 60000 65536"/>
                <a:gd name="T12" fmla="*/ 0 60000 65536"/>
                <a:gd name="T13" fmla="*/ 0 60000 65536"/>
                <a:gd name="T14" fmla="*/ 0 60000 65536"/>
                <a:gd name="T15" fmla="*/ 0 w 26"/>
                <a:gd name="T16" fmla="*/ 0 h 25"/>
                <a:gd name="T17" fmla="*/ 26 w 26"/>
                <a:gd name="T18" fmla="*/ 25 h 25"/>
              </a:gdLst>
              <a:ahLst/>
              <a:cxnLst>
                <a:cxn ang="T10">
                  <a:pos x="T0" y="T1"/>
                </a:cxn>
                <a:cxn ang="T11">
                  <a:pos x="T2" y="T3"/>
                </a:cxn>
                <a:cxn ang="T12">
                  <a:pos x="T4" y="T5"/>
                </a:cxn>
                <a:cxn ang="T13">
                  <a:pos x="T6" y="T7"/>
                </a:cxn>
                <a:cxn ang="T14">
                  <a:pos x="T8" y="T9"/>
                </a:cxn>
              </a:cxnLst>
              <a:rect l="T15" t="T16" r="T17" b="T18"/>
              <a:pathLst>
                <a:path w="26" h="25">
                  <a:moveTo>
                    <a:pt x="4" y="0"/>
                  </a:moveTo>
                  <a:lnTo>
                    <a:pt x="26" y="22"/>
                  </a:lnTo>
                  <a:lnTo>
                    <a:pt x="22" y="25"/>
                  </a:lnTo>
                  <a:lnTo>
                    <a:pt x="0" y="2"/>
                  </a:lnTo>
                  <a:lnTo>
                    <a:pt x="4" y="0"/>
                  </a:lnTo>
                  <a:close/>
                </a:path>
              </a:pathLst>
            </a:custGeom>
            <a:solidFill>
              <a:srgbClr val="000000"/>
            </a:solidFill>
            <a:ln w="9525">
              <a:noFill/>
              <a:round/>
              <a:headEnd/>
              <a:tailEnd/>
            </a:ln>
          </p:spPr>
          <p:txBody>
            <a:bodyPr/>
            <a:lstStyle/>
            <a:p>
              <a:endParaRPr lang="en-US"/>
            </a:p>
          </p:txBody>
        </p:sp>
        <p:sp>
          <p:nvSpPr>
            <p:cNvPr id="208144" name="Freeform 657"/>
            <p:cNvSpPr>
              <a:spLocks/>
            </p:cNvSpPr>
            <p:nvPr/>
          </p:nvSpPr>
          <p:spPr bwMode="auto">
            <a:xfrm>
              <a:off x="4678363" y="3570288"/>
              <a:ext cx="12700" cy="11112"/>
            </a:xfrm>
            <a:custGeom>
              <a:avLst/>
              <a:gdLst>
                <a:gd name="T0" fmla="*/ 2147483647 w 32"/>
                <a:gd name="T1" fmla="*/ 2147483647 h 29"/>
                <a:gd name="T2" fmla="*/ 2147483647 w 32"/>
                <a:gd name="T3" fmla="*/ 0 h 29"/>
                <a:gd name="T4" fmla="*/ 0 w 32"/>
                <a:gd name="T5" fmla="*/ 2147483647 h 29"/>
                <a:gd name="T6" fmla="*/ 2147483647 w 32"/>
                <a:gd name="T7" fmla="*/ 2147483647 h 29"/>
                <a:gd name="T8" fmla="*/ 2147483647 w 32"/>
                <a:gd name="T9" fmla="*/ 2147483647 h 29"/>
                <a:gd name="T10" fmla="*/ 2147483647 w 32"/>
                <a:gd name="T11" fmla="*/ 2147483647 h 29"/>
                <a:gd name="T12" fmla="*/ 0 60000 65536"/>
                <a:gd name="T13" fmla="*/ 0 60000 65536"/>
                <a:gd name="T14" fmla="*/ 0 60000 65536"/>
                <a:gd name="T15" fmla="*/ 0 60000 65536"/>
                <a:gd name="T16" fmla="*/ 0 60000 65536"/>
                <a:gd name="T17" fmla="*/ 0 60000 65536"/>
                <a:gd name="T18" fmla="*/ 0 w 32"/>
                <a:gd name="T19" fmla="*/ 0 h 29"/>
                <a:gd name="T20" fmla="*/ 32 w 32"/>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32" h="29">
                  <a:moveTo>
                    <a:pt x="32" y="17"/>
                  </a:moveTo>
                  <a:lnTo>
                    <a:pt x="6" y="0"/>
                  </a:lnTo>
                  <a:lnTo>
                    <a:pt x="0" y="5"/>
                  </a:lnTo>
                  <a:lnTo>
                    <a:pt x="22" y="29"/>
                  </a:lnTo>
                  <a:lnTo>
                    <a:pt x="28" y="22"/>
                  </a:lnTo>
                  <a:lnTo>
                    <a:pt x="32" y="17"/>
                  </a:lnTo>
                  <a:close/>
                </a:path>
              </a:pathLst>
            </a:custGeom>
            <a:solidFill>
              <a:srgbClr val="000000"/>
            </a:solidFill>
            <a:ln w="9525">
              <a:noFill/>
              <a:round/>
              <a:headEnd/>
              <a:tailEnd/>
            </a:ln>
          </p:spPr>
          <p:txBody>
            <a:bodyPr/>
            <a:lstStyle/>
            <a:p>
              <a:endParaRPr lang="en-US"/>
            </a:p>
          </p:txBody>
        </p:sp>
        <p:sp>
          <p:nvSpPr>
            <p:cNvPr id="208145" name="Freeform 658"/>
            <p:cNvSpPr>
              <a:spLocks/>
            </p:cNvSpPr>
            <p:nvPr/>
          </p:nvSpPr>
          <p:spPr bwMode="auto">
            <a:xfrm>
              <a:off x="4689475" y="3578225"/>
              <a:ext cx="1588" cy="1588"/>
            </a:xfrm>
            <a:custGeom>
              <a:avLst/>
              <a:gdLst>
                <a:gd name="T0" fmla="*/ 2147483647 w 4"/>
                <a:gd name="T1" fmla="*/ 0 h 5"/>
                <a:gd name="T2" fmla="*/ 2147483647 w 4"/>
                <a:gd name="T3" fmla="*/ 2147483647 h 5"/>
                <a:gd name="T4" fmla="*/ 0 w 4"/>
                <a:gd name="T5" fmla="*/ 2147483647 h 5"/>
                <a:gd name="T6" fmla="*/ 2147483647 w 4"/>
                <a:gd name="T7" fmla="*/ 0 h 5"/>
                <a:gd name="T8" fmla="*/ 0 60000 65536"/>
                <a:gd name="T9" fmla="*/ 0 60000 65536"/>
                <a:gd name="T10" fmla="*/ 0 60000 65536"/>
                <a:gd name="T11" fmla="*/ 0 60000 65536"/>
                <a:gd name="T12" fmla="*/ 0 w 4"/>
                <a:gd name="T13" fmla="*/ 0 h 5"/>
                <a:gd name="T14" fmla="*/ 4 w 4"/>
                <a:gd name="T15" fmla="*/ 5 h 5"/>
              </a:gdLst>
              <a:ahLst/>
              <a:cxnLst>
                <a:cxn ang="T8">
                  <a:pos x="T0" y="T1"/>
                </a:cxn>
                <a:cxn ang="T9">
                  <a:pos x="T2" y="T3"/>
                </a:cxn>
                <a:cxn ang="T10">
                  <a:pos x="T4" y="T5"/>
                </a:cxn>
                <a:cxn ang="T11">
                  <a:pos x="T6" y="T7"/>
                </a:cxn>
              </a:cxnLst>
              <a:rect l="T12" t="T13" r="T14" b="T15"/>
              <a:pathLst>
                <a:path w="4" h="5">
                  <a:moveTo>
                    <a:pt x="4" y="0"/>
                  </a:moveTo>
                  <a:lnTo>
                    <a:pt x="3" y="3"/>
                  </a:lnTo>
                  <a:lnTo>
                    <a:pt x="0" y="5"/>
                  </a:lnTo>
                  <a:lnTo>
                    <a:pt x="4" y="0"/>
                  </a:lnTo>
                  <a:close/>
                </a:path>
              </a:pathLst>
            </a:custGeom>
            <a:solidFill>
              <a:srgbClr val="000000"/>
            </a:solidFill>
            <a:ln w="9525">
              <a:noFill/>
              <a:round/>
              <a:headEnd/>
              <a:tailEnd/>
            </a:ln>
          </p:spPr>
          <p:txBody>
            <a:bodyPr/>
            <a:lstStyle/>
            <a:p>
              <a:endParaRPr lang="en-US"/>
            </a:p>
          </p:txBody>
        </p:sp>
        <p:sp>
          <p:nvSpPr>
            <p:cNvPr id="208146" name="Freeform 659"/>
            <p:cNvSpPr>
              <a:spLocks/>
            </p:cNvSpPr>
            <p:nvPr/>
          </p:nvSpPr>
          <p:spPr bwMode="auto">
            <a:xfrm>
              <a:off x="4679950" y="3562350"/>
              <a:ext cx="14288" cy="15875"/>
            </a:xfrm>
            <a:custGeom>
              <a:avLst/>
              <a:gdLst>
                <a:gd name="T0" fmla="*/ 2147483647 w 37"/>
                <a:gd name="T1" fmla="*/ 0 h 36"/>
                <a:gd name="T2" fmla="*/ 2147483647 w 37"/>
                <a:gd name="T3" fmla="*/ 2147483647 h 36"/>
                <a:gd name="T4" fmla="*/ 0 w 37"/>
                <a:gd name="T5" fmla="*/ 2147483647 h 36"/>
                <a:gd name="T6" fmla="*/ 2147483647 w 37"/>
                <a:gd name="T7" fmla="*/ 2147483647 h 36"/>
                <a:gd name="T8" fmla="*/ 2147483647 w 37"/>
                <a:gd name="T9" fmla="*/ 2147483647 h 36"/>
                <a:gd name="T10" fmla="*/ 2147483647 w 37"/>
                <a:gd name="T11" fmla="*/ 0 h 36"/>
                <a:gd name="T12" fmla="*/ 0 60000 65536"/>
                <a:gd name="T13" fmla="*/ 0 60000 65536"/>
                <a:gd name="T14" fmla="*/ 0 60000 65536"/>
                <a:gd name="T15" fmla="*/ 0 60000 65536"/>
                <a:gd name="T16" fmla="*/ 0 60000 65536"/>
                <a:gd name="T17" fmla="*/ 0 60000 65536"/>
                <a:gd name="T18" fmla="*/ 0 w 37"/>
                <a:gd name="T19" fmla="*/ 0 h 36"/>
                <a:gd name="T20" fmla="*/ 37 w 37"/>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7" h="36">
                  <a:moveTo>
                    <a:pt x="16" y="0"/>
                  </a:moveTo>
                  <a:lnTo>
                    <a:pt x="9" y="7"/>
                  </a:lnTo>
                  <a:lnTo>
                    <a:pt x="0" y="23"/>
                  </a:lnTo>
                  <a:lnTo>
                    <a:pt x="30" y="36"/>
                  </a:lnTo>
                  <a:lnTo>
                    <a:pt x="37" y="20"/>
                  </a:lnTo>
                  <a:lnTo>
                    <a:pt x="16" y="0"/>
                  </a:lnTo>
                  <a:close/>
                </a:path>
              </a:pathLst>
            </a:custGeom>
            <a:solidFill>
              <a:srgbClr val="000000"/>
            </a:solidFill>
            <a:ln w="9525">
              <a:noFill/>
              <a:round/>
              <a:headEnd/>
              <a:tailEnd/>
            </a:ln>
          </p:spPr>
          <p:txBody>
            <a:bodyPr/>
            <a:lstStyle/>
            <a:p>
              <a:endParaRPr lang="en-US"/>
            </a:p>
          </p:txBody>
        </p:sp>
        <p:sp>
          <p:nvSpPr>
            <p:cNvPr id="208147" name="Freeform 660"/>
            <p:cNvSpPr>
              <a:spLocks/>
            </p:cNvSpPr>
            <p:nvPr/>
          </p:nvSpPr>
          <p:spPr bwMode="auto">
            <a:xfrm>
              <a:off x="4683125" y="3562350"/>
              <a:ext cx="3175" cy="3175"/>
            </a:xfrm>
            <a:custGeom>
              <a:avLst/>
              <a:gdLst>
                <a:gd name="T0" fmla="*/ 0 w 7"/>
                <a:gd name="T1" fmla="*/ 2147483647 h 7"/>
                <a:gd name="T2" fmla="*/ 2147483647 w 7"/>
                <a:gd name="T3" fmla="*/ 2147483647 h 7"/>
                <a:gd name="T4" fmla="*/ 2147483647 w 7"/>
                <a:gd name="T5" fmla="*/ 0 h 7"/>
                <a:gd name="T6" fmla="*/ 0 w 7"/>
                <a:gd name="T7" fmla="*/ 2147483647 h 7"/>
                <a:gd name="T8" fmla="*/ 0 60000 65536"/>
                <a:gd name="T9" fmla="*/ 0 60000 65536"/>
                <a:gd name="T10" fmla="*/ 0 60000 65536"/>
                <a:gd name="T11" fmla="*/ 0 60000 65536"/>
                <a:gd name="T12" fmla="*/ 0 w 7"/>
                <a:gd name="T13" fmla="*/ 0 h 7"/>
                <a:gd name="T14" fmla="*/ 7 w 7"/>
                <a:gd name="T15" fmla="*/ 7 h 7"/>
              </a:gdLst>
              <a:ahLst/>
              <a:cxnLst>
                <a:cxn ang="T8">
                  <a:pos x="T0" y="T1"/>
                </a:cxn>
                <a:cxn ang="T9">
                  <a:pos x="T2" y="T3"/>
                </a:cxn>
                <a:cxn ang="T10">
                  <a:pos x="T4" y="T5"/>
                </a:cxn>
                <a:cxn ang="T11">
                  <a:pos x="T6" y="T7"/>
                </a:cxn>
              </a:cxnLst>
              <a:rect l="T12" t="T13" r="T14" b="T15"/>
              <a:pathLst>
                <a:path w="7" h="7">
                  <a:moveTo>
                    <a:pt x="0" y="7"/>
                  </a:moveTo>
                  <a:lnTo>
                    <a:pt x="3" y="2"/>
                  </a:lnTo>
                  <a:lnTo>
                    <a:pt x="7" y="0"/>
                  </a:lnTo>
                  <a:lnTo>
                    <a:pt x="0" y="7"/>
                  </a:lnTo>
                  <a:close/>
                </a:path>
              </a:pathLst>
            </a:custGeom>
            <a:solidFill>
              <a:srgbClr val="000000"/>
            </a:solidFill>
            <a:ln w="9525">
              <a:noFill/>
              <a:round/>
              <a:headEnd/>
              <a:tailEnd/>
            </a:ln>
          </p:spPr>
          <p:txBody>
            <a:bodyPr/>
            <a:lstStyle/>
            <a:p>
              <a:endParaRPr lang="en-US"/>
            </a:p>
          </p:txBody>
        </p:sp>
        <p:sp>
          <p:nvSpPr>
            <p:cNvPr id="208148" name="Freeform 661"/>
            <p:cNvSpPr>
              <a:spLocks/>
            </p:cNvSpPr>
            <p:nvPr/>
          </p:nvSpPr>
          <p:spPr bwMode="auto">
            <a:xfrm>
              <a:off x="4686300" y="3560763"/>
              <a:ext cx="14288" cy="12700"/>
            </a:xfrm>
            <a:custGeom>
              <a:avLst/>
              <a:gdLst>
                <a:gd name="T0" fmla="*/ 2147483647 w 37"/>
                <a:gd name="T1" fmla="*/ 2147483647 h 36"/>
                <a:gd name="T2" fmla="*/ 2147483647 w 37"/>
                <a:gd name="T3" fmla="*/ 0 h 36"/>
                <a:gd name="T4" fmla="*/ 0 w 37"/>
                <a:gd name="T5" fmla="*/ 2147483647 h 36"/>
                <a:gd name="T6" fmla="*/ 2147483647 w 37"/>
                <a:gd name="T7" fmla="*/ 2147483647 h 36"/>
                <a:gd name="T8" fmla="*/ 2147483647 w 37"/>
                <a:gd name="T9" fmla="*/ 2147483647 h 36"/>
                <a:gd name="T10" fmla="*/ 2147483647 w 37"/>
                <a:gd name="T11" fmla="*/ 2147483647 h 36"/>
                <a:gd name="T12" fmla="*/ 0 60000 65536"/>
                <a:gd name="T13" fmla="*/ 0 60000 65536"/>
                <a:gd name="T14" fmla="*/ 0 60000 65536"/>
                <a:gd name="T15" fmla="*/ 0 60000 65536"/>
                <a:gd name="T16" fmla="*/ 0 60000 65536"/>
                <a:gd name="T17" fmla="*/ 0 60000 65536"/>
                <a:gd name="T18" fmla="*/ 0 w 37"/>
                <a:gd name="T19" fmla="*/ 0 h 36"/>
                <a:gd name="T20" fmla="*/ 37 w 37"/>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7" h="36">
                  <a:moveTo>
                    <a:pt x="37" y="21"/>
                  </a:moveTo>
                  <a:lnTo>
                    <a:pt x="16" y="0"/>
                  </a:lnTo>
                  <a:lnTo>
                    <a:pt x="0" y="8"/>
                  </a:lnTo>
                  <a:lnTo>
                    <a:pt x="14" y="36"/>
                  </a:lnTo>
                  <a:lnTo>
                    <a:pt x="30" y="28"/>
                  </a:lnTo>
                  <a:lnTo>
                    <a:pt x="37" y="21"/>
                  </a:lnTo>
                  <a:close/>
                </a:path>
              </a:pathLst>
            </a:custGeom>
            <a:solidFill>
              <a:srgbClr val="000000"/>
            </a:solidFill>
            <a:ln w="9525">
              <a:noFill/>
              <a:round/>
              <a:headEnd/>
              <a:tailEnd/>
            </a:ln>
          </p:spPr>
          <p:txBody>
            <a:bodyPr/>
            <a:lstStyle/>
            <a:p>
              <a:endParaRPr lang="en-US"/>
            </a:p>
          </p:txBody>
        </p:sp>
        <p:sp>
          <p:nvSpPr>
            <p:cNvPr id="208149" name="Freeform 662"/>
            <p:cNvSpPr>
              <a:spLocks/>
            </p:cNvSpPr>
            <p:nvPr/>
          </p:nvSpPr>
          <p:spPr bwMode="auto">
            <a:xfrm>
              <a:off x="4697413" y="3568700"/>
              <a:ext cx="3175" cy="3175"/>
            </a:xfrm>
            <a:custGeom>
              <a:avLst/>
              <a:gdLst>
                <a:gd name="T0" fmla="*/ 2147483647 w 7"/>
                <a:gd name="T1" fmla="*/ 0 h 7"/>
                <a:gd name="T2" fmla="*/ 2147483647 w 7"/>
                <a:gd name="T3" fmla="*/ 2147483647 h 7"/>
                <a:gd name="T4" fmla="*/ 0 w 7"/>
                <a:gd name="T5" fmla="*/ 2147483647 h 7"/>
                <a:gd name="T6" fmla="*/ 2147483647 w 7"/>
                <a:gd name="T7" fmla="*/ 0 h 7"/>
                <a:gd name="T8" fmla="*/ 0 60000 65536"/>
                <a:gd name="T9" fmla="*/ 0 60000 65536"/>
                <a:gd name="T10" fmla="*/ 0 60000 65536"/>
                <a:gd name="T11" fmla="*/ 0 60000 65536"/>
                <a:gd name="T12" fmla="*/ 0 w 7"/>
                <a:gd name="T13" fmla="*/ 0 h 7"/>
                <a:gd name="T14" fmla="*/ 7 w 7"/>
                <a:gd name="T15" fmla="*/ 7 h 7"/>
              </a:gdLst>
              <a:ahLst/>
              <a:cxnLst>
                <a:cxn ang="T8">
                  <a:pos x="T0" y="T1"/>
                </a:cxn>
                <a:cxn ang="T9">
                  <a:pos x="T2" y="T3"/>
                </a:cxn>
                <a:cxn ang="T10">
                  <a:pos x="T4" y="T5"/>
                </a:cxn>
                <a:cxn ang="T11">
                  <a:pos x="T6" y="T7"/>
                </a:cxn>
              </a:cxnLst>
              <a:rect l="T12" t="T13" r="T14" b="T15"/>
              <a:pathLst>
                <a:path w="7" h="7">
                  <a:moveTo>
                    <a:pt x="7" y="0"/>
                  </a:moveTo>
                  <a:lnTo>
                    <a:pt x="5" y="5"/>
                  </a:lnTo>
                  <a:lnTo>
                    <a:pt x="0" y="7"/>
                  </a:lnTo>
                  <a:lnTo>
                    <a:pt x="7" y="0"/>
                  </a:lnTo>
                  <a:close/>
                </a:path>
              </a:pathLst>
            </a:custGeom>
            <a:solidFill>
              <a:srgbClr val="000000"/>
            </a:solidFill>
            <a:ln w="9525">
              <a:noFill/>
              <a:round/>
              <a:headEnd/>
              <a:tailEnd/>
            </a:ln>
          </p:spPr>
          <p:txBody>
            <a:bodyPr/>
            <a:lstStyle/>
            <a:p>
              <a:endParaRPr lang="en-US"/>
            </a:p>
          </p:txBody>
        </p:sp>
        <p:sp>
          <p:nvSpPr>
            <p:cNvPr id="208150" name="Freeform 663"/>
            <p:cNvSpPr>
              <a:spLocks/>
            </p:cNvSpPr>
            <p:nvPr/>
          </p:nvSpPr>
          <p:spPr bwMode="auto">
            <a:xfrm>
              <a:off x="4689475" y="3554413"/>
              <a:ext cx="14288" cy="14287"/>
            </a:xfrm>
            <a:custGeom>
              <a:avLst/>
              <a:gdLst>
                <a:gd name="T0" fmla="*/ 2147483647 w 37"/>
                <a:gd name="T1" fmla="*/ 0 h 37"/>
                <a:gd name="T2" fmla="*/ 2147483647 w 37"/>
                <a:gd name="T3" fmla="*/ 2147483647 h 37"/>
                <a:gd name="T4" fmla="*/ 0 w 37"/>
                <a:gd name="T5" fmla="*/ 2147483647 h 37"/>
                <a:gd name="T6" fmla="*/ 2147483647 w 37"/>
                <a:gd name="T7" fmla="*/ 2147483647 h 37"/>
                <a:gd name="T8" fmla="*/ 2147483647 w 37"/>
                <a:gd name="T9" fmla="*/ 2147483647 h 37"/>
                <a:gd name="T10" fmla="*/ 2147483647 w 37"/>
                <a:gd name="T11" fmla="*/ 0 h 37"/>
                <a:gd name="T12" fmla="*/ 0 60000 65536"/>
                <a:gd name="T13" fmla="*/ 0 60000 65536"/>
                <a:gd name="T14" fmla="*/ 0 60000 65536"/>
                <a:gd name="T15" fmla="*/ 0 60000 65536"/>
                <a:gd name="T16" fmla="*/ 0 60000 65536"/>
                <a:gd name="T17" fmla="*/ 0 60000 65536"/>
                <a:gd name="T18" fmla="*/ 0 w 37"/>
                <a:gd name="T19" fmla="*/ 0 h 37"/>
                <a:gd name="T20" fmla="*/ 37 w 37"/>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37" h="37">
                  <a:moveTo>
                    <a:pt x="15" y="0"/>
                  </a:moveTo>
                  <a:lnTo>
                    <a:pt x="7" y="6"/>
                  </a:lnTo>
                  <a:lnTo>
                    <a:pt x="0" y="22"/>
                  </a:lnTo>
                  <a:lnTo>
                    <a:pt x="28" y="37"/>
                  </a:lnTo>
                  <a:lnTo>
                    <a:pt x="37" y="21"/>
                  </a:lnTo>
                  <a:lnTo>
                    <a:pt x="15" y="0"/>
                  </a:lnTo>
                  <a:close/>
                </a:path>
              </a:pathLst>
            </a:custGeom>
            <a:solidFill>
              <a:srgbClr val="000000"/>
            </a:solidFill>
            <a:ln w="9525">
              <a:noFill/>
              <a:round/>
              <a:headEnd/>
              <a:tailEnd/>
            </a:ln>
          </p:spPr>
          <p:txBody>
            <a:bodyPr/>
            <a:lstStyle/>
            <a:p>
              <a:endParaRPr lang="en-US"/>
            </a:p>
          </p:txBody>
        </p:sp>
        <p:sp>
          <p:nvSpPr>
            <p:cNvPr id="208151" name="Freeform 664"/>
            <p:cNvSpPr>
              <a:spLocks/>
            </p:cNvSpPr>
            <p:nvPr/>
          </p:nvSpPr>
          <p:spPr bwMode="auto">
            <a:xfrm>
              <a:off x="4692650" y="3554413"/>
              <a:ext cx="1588" cy="1587"/>
            </a:xfrm>
            <a:custGeom>
              <a:avLst/>
              <a:gdLst>
                <a:gd name="T0" fmla="*/ 0 w 8"/>
                <a:gd name="T1" fmla="*/ 2147483647 h 6"/>
                <a:gd name="T2" fmla="*/ 2147483647 w 8"/>
                <a:gd name="T3" fmla="*/ 2147483647 h 6"/>
                <a:gd name="T4" fmla="*/ 2147483647 w 8"/>
                <a:gd name="T5" fmla="*/ 0 h 6"/>
                <a:gd name="T6" fmla="*/ 0 w 8"/>
                <a:gd name="T7" fmla="*/ 2147483647 h 6"/>
                <a:gd name="T8" fmla="*/ 0 60000 65536"/>
                <a:gd name="T9" fmla="*/ 0 60000 65536"/>
                <a:gd name="T10" fmla="*/ 0 60000 65536"/>
                <a:gd name="T11" fmla="*/ 0 60000 65536"/>
                <a:gd name="T12" fmla="*/ 0 w 8"/>
                <a:gd name="T13" fmla="*/ 0 h 6"/>
                <a:gd name="T14" fmla="*/ 8 w 8"/>
                <a:gd name="T15" fmla="*/ 6 h 6"/>
              </a:gdLst>
              <a:ahLst/>
              <a:cxnLst>
                <a:cxn ang="T8">
                  <a:pos x="T0" y="T1"/>
                </a:cxn>
                <a:cxn ang="T9">
                  <a:pos x="T2" y="T3"/>
                </a:cxn>
                <a:cxn ang="T10">
                  <a:pos x="T4" y="T5"/>
                </a:cxn>
                <a:cxn ang="T11">
                  <a:pos x="T6" y="T7"/>
                </a:cxn>
              </a:cxnLst>
              <a:rect l="T12" t="T13" r="T14" b="T15"/>
              <a:pathLst>
                <a:path w="8" h="6">
                  <a:moveTo>
                    <a:pt x="0" y="6"/>
                  </a:moveTo>
                  <a:lnTo>
                    <a:pt x="3" y="3"/>
                  </a:lnTo>
                  <a:lnTo>
                    <a:pt x="8" y="0"/>
                  </a:lnTo>
                  <a:lnTo>
                    <a:pt x="0" y="6"/>
                  </a:lnTo>
                  <a:close/>
                </a:path>
              </a:pathLst>
            </a:custGeom>
            <a:solidFill>
              <a:srgbClr val="000000"/>
            </a:solidFill>
            <a:ln w="9525">
              <a:noFill/>
              <a:round/>
              <a:headEnd/>
              <a:tailEnd/>
            </a:ln>
          </p:spPr>
          <p:txBody>
            <a:bodyPr/>
            <a:lstStyle/>
            <a:p>
              <a:endParaRPr lang="en-US"/>
            </a:p>
          </p:txBody>
        </p:sp>
        <p:sp>
          <p:nvSpPr>
            <p:cNvPr id="208152" name="Freeform 665"/>
            <p:cNvSpPr>
              <a:spLocks/>
            </p:cNvSpPr>
            <p:nvPr/>
          </p:nvSpPr>
          <p:spPr bwMode="auto">
            <a:xfrm>
              <a:off x="4694238" y="3549650"/>
              <a:ext cx="15875" cy="15875"/>
            </a:xfrm>
            <a:custGeom>
              <a:avLst/>
              <a:gdLst>
                <a:gd name="T0" fmla="*/ 2147483647 w 38"/>
                <a:gd name="T1" fmla="*/ 2147483647 h 36"/>
                <a:gd name="T2" fmla="*/ 2147483647 w 38"/>
                <a:gd name="T3" fmla="*/ 0 h 36"/>
                <a:gd name="T4" fmla="*/ 0 w 38"/>
                <a:gd name="T5" fmla="*/ 2147483647 h 36"/>
                <a:gd name="T6" fmla="*/ 2147483647 w 38"/>
                <a:gd name="T7" fmla="*/ 2147483647 h 36"/>
                <a:gd name="T8" fmla="*/ 2147483647 w 38"/>
                <a:gd name="T9" fmla="*/ 2147483647 h 36"/>
                <a:gd name="T10" fmla="*/ 2147483647 w 38"/>
                <a:gd name="T11" fmla="*/ 2147483647 h 36"/>
                <a:gd name="T12" fmla="*/ 0 60000 65536"/>
                <a:gd name="T13" fmla="*/ 0 60000 65536"/>
                <a:gd name="T14" fmla="*/ 0 60000 65536"/>
                <a:gd name="T15" fmla="*/ 0 60000 65536"/>
                <a:gd name="T16" fmla="*/ 0 60000 65536"/>
                <a:gd name="T17" fmla="*/ 0 60000 65536"/>
                <a:gd name="T18" fmla="*/ 0 w 38"/>
                <a:gd name="T19" fmla="*/ 0 h 36"/>
                <a:gd name="T20" fmla="*/ 38 w 38"/>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8" h="36">
                  <a:moveTo>
                    <a:pt x="38" y="22"/>
                  </a:moveTo>
                  <a:lnTo>
                    <a:pt x="16" y="0"/>
                  </a:lnTo>
                  <a:lnTo>
                    <a:pt x="0" y="8"/>
                  </a:lnTo>
                  <a:lnTo>
                    <a:pt x="15" y="36"/>
                  </a:lnTo>
                  <a:lnTo>
                    <a:pt x="31" y="28"/>
                  </a:lnTo>
                  <a:lnTo>
                    <a:pt x="38" y="22"/>
                  </a:lnTo>
                  <a:close/>
                </a:path>
              </a:pathLst>
            </a:custGeom>
            <a:solidFill>
              <a:srgbClr val="000000"/>
            </a:solidFill>
            <a:ln w="9525">
              <a:noFill/>
              <a:round/>
              <a:headEnd/>
              <a:tailEnd/>
            </a:ln>
          </p:spPr>
          <p:txBody>
            <a:bodyPr/>
            <a:lstStyle/>
            <a:p>
              <a:endParaRPr lang="en-US"/>
            </a:p>
          </p:txBody>
        </p:sp>
        <p:sp>
          <p:nvSpPr>
            <p:cNvPr id="208153" name="Freeform 666"/>
            <p:cNvSpPr>
              <a:spLocks/>
            </p:cNvSpPr>
            <p:nvPr/>
          </p:nvSpPr>
          <p:spPr bwMode="auto">
            <a:xfrm>
              <a:off x="4706938" y="3559175"/>
              <a:ext cx="3175" cy="1588"/>
            </a:xfrm>
            <a:custGeom>
              <a:avLst/>
              <a:gdLst>
                <a:gd name="T0" fmla="*/ 2147483647 w 7"/>
                <a:gd name="T1" fmla="*/ 0 h 6"/>
                <a:gd name="T2" fmla="*/ 2147483647 w 7"/>
                <a:gd name="T3" fmla="*/ 2147483647 h 6"/>
                <a:gd name="T4" fmla="*/ 0 w 7"/>
                <a:gd name="T5" fmla="*/ 2147483647 h 6"/>
                <a:gd name="T6" fmla="*/ 2147483647 w 7"/>
                <a:gd name="T7" fmla="*/ 0 h 6"/>
                <a:gd name="T8" fmla="*/ 0 60000 65536"/>
                <a:gd name="T9" fmla="*/ 0 60000 65536"/>
                <a:gd name="T10" fmla="*/ 0 60000 65536"/>
                <a:gd name="T11" fmla="*/ 0 60000 65536"/>
                <a:gd name="T12" fmla="*/ 0 w 7"/>
                <a:gd name="T13" fmla="*/ 0 h 6"/>
                <a:gd name="T14" fmla="*/ 7 w 7"/>
                <a:gd name="T15" fmla="*/ 6 h 6"/>
              </a:gdLst>
              <a:ahLst/>
              <a:cxnLst>
                <a:cxn ang="T8">
                  <a:pos x="T0" y="T1"/>
                </a:cxn>
                <a:cxn ang="T9">
                  <a:pos x="T2" y="T3"/>
                </a:cxn>
                <a:cxn ang="T10">
                  <a:pos x="T4" y="T5"/>
                </a:cxn>
                <a:cxn ang="T11">
                  <a:pos x="T6" y="T7"/>
                </a:cxn>
              </a:cxnLst>
              <a:rect l="T12" t="T13" r="T14" b="T15"/>
              <a:pathLst>
                <a:path w="7" h="6">
                  <a:moveTo>
                    <a:pt x="7" y="0"/>
                  </a:moveTo>
                  <a:lnTo>
                    <a:pt x="5" y="3"/>
                  </a:lnTo>
                  <a:lnTo>
                    <a:pt x="0" y="6"/>
                  </a:lnTo>
                  <a:lnTo>
                    <a:pt x="7" y="0"/>
                  </a:lnTo>
                  <a:close/>
                </a:path>
              </a:pathLst>
            </a:custGeom>
            <a:solidFill>
              <a:srgbClr val="000000"/>
            </a:solidFill>
            <a:ln w="9525">
              <a:noFill/>
              <a:round/>
              <a:headEnd/>
              <a:tailEnd/>
            </a:ln>
          </p:spPr>
          <p:txBody>
            <a:bodyPr/>
            <a:lstStyle/>
            <a:p>
              <a:endParaRPr lang="en-US"/>
            </a:p>
          </p:txBody>
        </p:sp>
        <p:sp>
          <p:nvSpPr>
            <p:cNvPr id="208154" name="Freeform 667"/>
            <p:cNvSpPr>
              <a:spLocks/>
            </p:cNvSpPr>
            <p:nvPr/>
          </p:nvSpPr>
          <p:spPr bwMode="auto">
            <a:xfrm>
              <a:off x="4699000" y="3543300"/>
              <a:ext cx="14288" cy="15875"/>
            </a:xfrm>
            <a:custGeom>
              <a:avLst/>
              <a:gdLst>
                <a:gd name="T0" fmla="*/ 2147483647 w 37"/>
                <a:gd name="T1" fmla="*/ 0 h 39"/>
                <a:gd name="T2" fmla="*/ 2147483647 w 37"/>
                <a:gd name="T3" fmla="*/ 2147483647 h 39"/>
                <a:gd name="T4" fmla="*/ 0 w 37"/>
                <a:gd name="T5" fmla="*/ 2147483647 h 39"/>
                <a:gd name="T6" fmla="*/ 2147483647 w 37"/>
                <a:gd name="T7" fmla="*/ 2147483647 h 39"/>
                <a:gd name="T8" fmla="*/ 2147483647 w 37"/>
                <a:gd name="T9" fmla="*/ 2147483647 h 39"/>
                <a:gd name="T10" fmla="*/ 2147483647 w 37"/>
                <a:gd name="T11" fmla="*/ 0 h 39"/>
                <a:gd name="T12" fmla="*/ 0 60000 65536"/>
                <a:gd name="T13" fmla="*/ 0 60000 65536"/>
                <a:gd name="T14" fmla="*/ 0 60000 65536"/>
                <a:gd name="T15" fmla="*/ 0 60000 65536"/>
                <a:gd name="T16" fmla="*/ 0 60000 65536"/>
                <a:gd name="T17" fmla="*/ 0 60000 65536"/>
                <a:gd name="T18" fmla="*/ 0 w 37"/>
                <a:gd name="T19" fmla="*/ 0 h 39"/>
                <a:gd name="T20" fmla="*/ 37 w 37"/>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37" h="39">
                  <a:moveTo>
                    <a:pt x="16" y="0"/>
                  </a:moveTo>
                  <a:lnTo>
                    <a:pt x="9" y="8"/>
                  </a:lnTo>
                  <a:lnTo>
                    <a:pt x="0" y="24"/>
                  </a:lnTo>
                  <a:lnTo>
                    <a:pt x="30" y="39"/>
                  </a:lnTo>
                  <a:lnTo>
                    <a:pt x="37" y="23"/>
                  </a:lnTo>
                  <a:lnTo>
                    <a:pt x="16" y="0"/>
                  </a:lnTo>
                  <a:close/>
                </a:path>
              </a:pathLst>
            </a:custGeom>
            <a:solidFill>
              <a:srgbClr val="000000"/>
            </a:solidFill>
            <a:ln w="9525">
              <a:noFill/>
              <a:round/>
              <a:headEnd/>
              <a:tailEnd/>
            </a:ln>
          </p:spPr>
          <p:txBody>
            <a:bodyPr/>
            <a:lstStyle/>
            <a:p>
              <a:endParaRPr lang="en-US"/>
            </a:p>
          </p:txBody>
        </p:sp>
        <p:sp>
          <p:nvSpPr>
            <p:cNvPr id="208155" name="Freeform 668"/>
            <p:cNvSpPr>
              <a:spLocks/>
            </p:cNvSpPr>
            <p:nvPr/>
          </p:nvSpPr>
          <p:spPr bwMode="auto">
            <a:xfrm>
              <a:off x="4702175" y="3543300"/>
              <a:ext cx="3175" cy="3175"/>
            </a:xfrm>
            <a:custGeom>
              <a:avLst/>
              <a:gdLst>
                <a:gd name="T0" fmla="*/ 0 w 7"/>
                <a:gd name="T1" fmla="*/ 2147483647 h 8"/>
                <a:gd name="T2" fmla="*/ 2147483647 w 7"/>
                <a:gd name="T3" fmla="*/ 2147483647 h 8"/>
                <a:gd name="T4" fmla="*/ 2147483647 w 7"/>
                <a:gd name="T5" fmla="*/ 0 h 8"/>
                <a:gd name="T6" fmla="*/ 0 w 7"/>
                <a:gd name="T7" fmla="*/ 2147483647 h 8"/>
                <a:gd name="T8" fmla="*/ 0 60000 65536"/>
                <a:gd name="T9" fmla="*/ 0 60000 65536"/>
                <a:gd name="T10" fmla="*/ 0 60000 65536"/>
                <a:gd name="T11" fmla="*/ 0 60000 65536"/>
                <a:gd name="T12" fmla="*/ 0 w 7"/>
                <a:gd name="T13" fmla="*/ 0 h 8"/>
                <a:gd name="T14" fmla="*/ 7 w 7"/>
                <a:gd name="T15" fmla="*/ 8 h 8"/>
              </a:gdLst>
              <a:ahLst/>
              <a:cxnLst>
                <a:cxn ang="T8">
                  <a:pos x="T0" y="T1"/>
                </a:cxn>
                <a:cxn ang="T9">
                  <a:pos x="T2" y="T3"/>
                </a:cxn>
                <a:cxn ang="T10">
                  <a:pos x="T4" y="T5"/>
                </a:cxn>
                <a:cxn ang="T11">
                  <a:pos x="T6" y="T7"/>
                </a:cxn>
              </a:cxnLst>
              <a:rect l="T12" t="T13" r="T14" b="T15"/>
              <a:pathLst>
                <a:path w="7" h="8">
                  <a:moveTo>
                    <a:pt x="0" y="8"/>
                  </a:moveTo>
                  <a:lnTo>
                    <a:pt x="3" y="3"/>
                  </a:lnTo>
                  <a:lnTo>
                    <a:pt x="7" y="0"/>
                  </a:lnTo>
                  <a:lnTo>
                    <a:pt x="0" y="8"/>
                  </a:lnTo>
                  <a:close/>
                </a:path>
              </a:pathLst>
            </a:custGeom>
            <a:solidFill>
              <a:srgbClr val="000000"/>
            </a:solidFill>
            <a:ln w="9525">
              <a:noFill/>
              <a:round/>
              <a:headEnd/>
              <a:tailEnd/>
            </a:ln>
          </p:spPr>
          <p:txBody>
            <a:bodyPr/>
            <a:lstStyle/>
            <a:p>
              <a:endParaRPr lang="en-US"/>
            </a:p>
          </p:txBody>
        </p:sp>
        <p:sp>
          <p:nvSpPr>
            <p:cNvPr id="208156" name="Freeform 669"/>
            <p:cNvSpPr>
              <a:spLocks/>
            </p:cNvSpPr>
            <p:nvPr/>
          </p:nvSpPr>
          <p:spPr bwMode="auto">
            <a:xfrm>
              <a:off x="4705350" y="3543300"/>
              <a:ext cx="6350" cy="11113"/>
            </a:xfrm>
            <a:custGeom>
              <a:avLst/>
              <a:gdLst>
                <a:gd name="T0" fmla="*/ 2147483647 w 17"/>
                <a:gd name="T1" fmla="*/ 0 h 30"/>
                <a:gd name="T2" fmla="*/ 2147483647 w 17"/>
                <a:gd name="T3" fmla="*/ 2147483647 h 30"/>
                <a:gd name="T4" fmla="*/ 2147483647 w 17"/>
                <a:gd name="T5" fmla="*/ 2147483647 h 30"/>
                <a:gd name="T6" fmla="*/ 0 w 17"/>
                <a:gd name="T7" fmla="*/ 2147483647 h 30"/>
                <a:gd name="T8" fmla="*/ 2147483647 w 17"/>
                <a:gd name="T9" fmla="*/ 0 h 30"/>
                <a:gd name="T10" fmla="*/ 0 60000 65536"/>
                <a:gd name="T11" fmla="*/ 0 60000 65536"/>
                <a:gd name="T12" fmla="*/ 0 60000 65536"/>
                <a:gd name="T13" fmla="*/ 0 60000 65536"/>
                <a:gd name="T14" fmla="*/ 0 60000 65536"/>
                <a:gd name="T15" fmla="*/ 0 w 17"/>
                <a:gd name="T16" fmla="*/ 0 h 30"/>
                <a:gd name="T17" fmla="*/ 17 w 17"/>
                <a:gd name="T18" fmla="*/ 30 h 30"/>
              </a:gdLst>
              <a:ahLst/>
              <a:cxnLst>
                <a:cxn ang="T10">
                  <a:pos x="T0" y="T1"/>
                </a:cxn>
                <a:cxn ang="T11">
                  <a:pos x="T2" y="T3"/>
                </a:cxn>
                <a:cxn ang="T12">
                  <a:pos x="T4" y="T5"/>
                </a:cxn>
                <a:cxn ang="T13">
                  <a:pos x="T6" y="T7"/>
                </a:cxn>
                <a:cxn ang="T14">
                  <a:pos x="T8" y="T9"/>
                </a:cxn>
              </a:cxnLst>
              <a:rect l="T15" t="T16" r="T17" b="T18"/>
              <a:pathLst>
                <a:path w="17" h="30">
                  <a:moveTo>
                    <a:pt x="2" y="0"/>
                  </a:moveTo>
                  <a:lnTo>
                    <a:pt x="17" y="30"/>
                  </a:lnTo>
                  <a:lnTo>
                    <a:pt x="14" y="30"/>
                  </a:lnTo>
                  <a:lnTo>
                    <a:pt x="0" y="1"/>
                  </a:lnTo>
                  <a:lnTo>
                    <a:pt x="2" y="0"/>
                  </a:lnTo>
                  <a:close/>
                </a:path>
              </a:pathLst>
            </a:custGeom>
            <a:solidFill>
              <a:srgbClr val="000000"/>
            </a:solidFill>
            <a:ln w="9525">
              <a:noFill/>
              <a:round/>
              <a:headEnd/>
              <a:tailEnd/>
            </a:ln>
          </p:spPr>
          <p:txBody>
            <a:bodyPr/>
            <a:lstStyle/>
            <a:p>
              <a:endParaRPr lang="en-US"/>
            </a:p>
          </p:txBody>
        </p:sp>
        <p:sp>
          <p:nvSpPr>
            <p:cNvPr id="208157" name="Freeform 670"/>
            <p:cNvSpPr>
              <a:spLocks/>
            </p:cNvSpPr>
            <p:nvPr/>
          </p:nvSpPr>
          <p:spPr bwMode="auto">
            <a:xfrm>
              <a:off x="4730750" y="3516313"/>
              <a:ext cx="9525" cy="9525"/>
            </a:xfrm>
            <a:custGeom>
              <a:avLst/>
              <a:gdLst>
                <a:gd name="T0" fmla="*/ 2147483647 w 23"/>
                <a:gd name="T1" fmla="*/ 2147483647 h 24"/>
                <a:gd name="T2" fmla="*/ 2147483647 w 23"/>
                <a:gd name="T3" fmla="*/ 0 h 24"/>
                <a:gd name="T4" fmla="*/ 0 w 23"/>
                <a:gd name="T5" fmla="*/ 2147483647 h 24"/>
                <a:gd name="T6" fmla="*/ 2147483647 w 23"/>
                <a:gd name="T7" fmla="*/ 2147483647 h 24"/>
                <a:gd name="T8" fmla="*/ 2147483647 w 23"/>
                <a:gd name="T9" fmla="*/ 2147483647 h 24"/>
                <a:gd name="T10" fmla="*/ 2147483647 w 23"/>
                <a:gd name="T11" fmla="*/ 2147483647 h 24"/>
                <a:gd name="T12" fmla="*/ 0 60000 65536"/>
                <a:gd name="T13" fmla="*/ 0 60000 65536"/>
                <a:gd name="T14" fmla="*/ 0 60000 65536"/>
                <a:gd name="T15" fmla="*/ 0 60000 65536"/>
                <a:gd name="T16" fmla="*/ 0 60000 65536"/>
                <a:gd name="T17" fmla="*/ 0 60000 65536"/>
                <a:gd name="T18" fmla="*/ 0 w 23"/>
                <a:gd name="T19" fmla="*/ 0 h 24"/>
                <a:gd name="T20" fmla="*/ 23 w 23"/>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23" h="24">
                  <a:moveTo>
                    <a:pt x="23" y="22"/>
                  </a:moveTo>
                  <a:lnTo>
                    <a:pt x="1" y="0"/>
                  </a:lnTo>
                  <a:lnTo>
                    <a:pt x="0" y="1"/>
                  </a:lnTo>
                  <a:lnTo>
                    <a:pt x="22" y="24"/>
                  </a:lnTo>
                  <a:lnTo>
                    <a:pt x="23" y="22"/>
                  </a:lnTo>
                  <a:close/>
                </a:path>
              </a:pathLst>
            </a:custGeom>
            <a:solidFill>
              <a:srgbClr val="000000"/>
            </a:solidFill>
            <a:ln w="9525">
              <a:noFill/>
              <a:round/>
              <a:headEnd/>
              <a:tailEnd/>
            </a:ln>
          </p:spPr>
          <p:txBody>
            <a:bodyPr/>
            <a:lstStyle/>
            <a:p>
              <a:endParaRPr lang="en-US"/>
            </a:p>
          </p:txBody>
        </p:sp>
        <p:sp>
          <p:nvSpPr>
            <p:cNvPr id="208158" name="Rectangle 671"/>
            <p:cNvSpPr>
              <a:spLocks noChangeArrowheads="1"/>
            </p:cNvSpPr>
            <p:nvPr/>
          </p:nvSpPr>
          <p:spPr bwMode="auto">
            <a:xfrm>
              <a:off x="4732338" y="3516313"/>
              <a:ext cx="1587" cy="1587"/>
            </a:xfrm>
            <a:prstGeom prst="rect">
              <a:avLst/>
            </a:prstGeom>
            <a:solidFill>
              <a:srgbClr val="000000"/>
            </a:solidFill>
            <a:ln w="9525">
              <a:noFill/>
              <a:miter lim="800000"/>
              <a:headEnd/>
              <a:tailEnd/>
            </a:ln>
          </p:spPr>
          <p:txBody>
            <a:bodyPr/>
            <a:lstStyle/>
            <a:p>
              <a:endParaRPr lang="en-US">
                <a:latin typeface="Times New Roman" pitchFamily="18" charset="0"/>
                <a:cs typeface="Times New Roman" pitchFamily="18" charset="0"/>
              </a:endParaRPr>
            </a:p>
          </p:txBody>
        </p:sp>
        <p:sp>
          <p:nvSpPr>
            <p:cNvPr id="208159" name="Freeform 672"/>
            <p:cNvSpPr>
              <a:spLocks/>
            </p:cNvSpPr>
            <p:nvPr/>
          </p:nvSpPr>
          <p:spPr bwMode="auto">
            <a:xfrm>
              <a:off x="4732338" y="3513138"/>
              <a:ext cx="11112" cy="12700"/>
            </a:xfrm>
            <a:custGeom>
              <a:avLst/>
              <a:gdLst>
                <a:gd name="T0" fmla="*/ 2147483647 w 31"/>
                <a:gd name="T1" fmla="*/ 2147483647 h 30"/>
                <a:gd name="T2" fmla="*/ 2147483647 w 31"/>
                <a:gd name="T3" fmla="*/ 0 h 30"/>
                <a:gd name="T4" fmla="*/ 0 w 31"/>
                <a:gd name="T5" fmla="*/ 2147483647 h 30"/>
                <a:gd name="T6" fmla="*/ 2147483647 w 31"/>
                <a:gd name="T7" fmla="*/ 2147483647 h 30"/>
                <a:gd name="T8" fmla="*/ 2147483647 w 31"/>
                <a:gd name="T9" fmla="*/ 2147483647 h 30"/>
                <a:gd name="T10" fmla="*/ 2147483647 w 31"/>
                <a:gd name="T11" fmla="*/ 2147483647 h 30"/>
                <a:gd name="T12" fmla="*/ 0 60000 65536"/>
                <a:gd name="T13" fmla="*/ 0 60000 65536"/>
                <a:gd name="T14" fmla="*/ 0 60000 65536"/>
                <a:gd name="T15" fmla="*/ 0 60000 65536"/>
                <a:gd name="T16" fmla="*/ 0 60000 65536"/>
                <a:gd name="T17" fmla="*/ 0 60000 65536"/>
                <a:gd name="T18" fmla="*/ 0 w 31"/>
                <a:gd name="T19" fmla="*/ 0 h 30"/>
                <a:gd name="T20" fmla="*/ 31 w 31"/>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31" h="30">
                  <a:moveTo>
                    <a:pt x="31" y="22"/>
                  </a:moveTo>
                  <a:lnTo>
                    <a:pt x="8" y="0"/>
                  </a:lnTo>
                  <a:lnTo>
                    <a:pt x="0" y="8"/>
                  </a:lnTo>
                  <a:lnTo>
                    <a:pt x="22" y="30"/>
                  </a:lnTo>
                  <a:lnTo>
                    <a:pt x="31" y="22"/>
                  </a:lnTo>
                  <a:close/>
                </a:path>
              </a:pathLst>
            </a:custGeom>
            <a:solidFill>
              <a:srgbClr val="000000"/>
            </a:solidFill>
            <a:ln w="9525">
              <a:noFill/>
              <a:round/>
              <a:headEnd/>
              <a:tailEnd/>
            </a:ln>
          </p:spPr>
          <p:txBody>
            <a:bodyPr/>
            <a:lstStyle/>
            <a:p>
              <a:endParaRPr lang="en-US"/>
            </a:p>
          </p:txBody>
        </p:sp>
        <p:sp>
          <p:nvSpPr>
            <p:cNvPr id="208160" name="Freeform 673"/>
            <p:cNvSpPr>
              <a:spLocks/>
            </p:cNvSpPr>
            <p:nvPr/>
          </p:nvSpPr>
          <p:spPr bwMode="auto">
            <a:xfrm>
              <a:off x="4699000" y="3522663"/>
              <a:ext cx="44450" cy="44450"/>
            </a:xfrm>
            <a:custGeom>
              <a:avLst/>
              <a:gdLst>
                <a:gd name="T0" fmla="*/ 2147483647 w 112"/>
                <a:gd name="T1" fmla="*/ 0 h 112"/>
                <a:gd name="T2" fmla="*/ 0 w 112"/>
                <a:gd name="T3" fmla="*/ 2147483647 h 112"/>
                <a:gd name="T4" fmla="*/ 2147483647 w 112"/>
                <a:gd name="T5" fmla="*/ 0 h 112"/>
                <a:gd name="T6" fmla="*/ 2147483647 w 112"/>
                <a:gd name="T7" fmla="*/ 0 h 112"/>
                <a:gd name="T8" fmla="*/ 0 60000 65536"/>
                <a:gd name="T9" fmla="*/ 0 60000 65536"/>
                <a:gd name="T10" fmla="*/ 0 60000 65536"/>
                <a:gd name="T11" fmla="*/ 0 60000 65536"/>
                <a:gd name="T12" fmla="*/ 0 w 112"/>
                <a:gd name="T13" fmla="*/ 0 h 112"/>
                <a:gd name="T14" fmla="*/ 112 w 112"/>
                <a:gd name="T15" fmla="*/ 112 h 112"/>
              </a:gdLst>
              <a:ahLst/>
              <a:cxnLst>
                <a:cxn ang="T8">
                  <a:pos x="T0" y="T1"/>
                </a:cxn>
                <a:cxn ang="T9">
                  <a:pos x="T2" y="T3"/>
                </a:cxn>
                <a:cxn ang="T10">
                  <a:pos x="T4" y="T5"/>
                </a:cxn>
                <a:cxn ang="T11">
                  <a:pos x="T6" y="T7"/>
                </a:cxn>
              </a:cxnLst>
              <a:rect l="T12" t="T13" r="T14" b="T15"/>
              <a:pathLst>
                <a:path w="112" h="112">
                  <a:moveTo>
                    <a:pt x="112" y="0"/>
                  </a:moveTo>
                  <a:lnTo>
                    <a:pt x="0" y="112"/>
                  </a:lnTo>
                  <a:lnTo>
                    <a:pt x="112" y="0"/>
                  </a:lnTo>
                  <a:close/>
                </a:path>
              </a:pathLst>
            </a:custGeom>
            <a:solidFill>
              <a:srgbClr val="000000"/>
            </a:solidFill>
            <a:ln w="9525">
              <a:noFill/>
              <a:round/>
              <a:headEnd/>
              <a:tailEnd/>
            </a:ln>
          </p:spPr>
          <p:txBody>
            <a:bodyPr/>
            <a:lstStyle/>
            <a:p>
              <a:endParaRPr lang="en-US"/>
            </a:p>
          </p:txBody>
        </p:sp>
        <p:sp>
          <p:nvSpPr>
            <p:cNvPr id="208161" name="Freeform 674"/>
            <p:cNvSpPr>
              <a:spLocks/>
            </p:cNvSpPr>
            <p:nvPr/>
          </p:nvSpPr>
          <p:spPr bwMode="auto">
            <a:xfrm>
              <a:off x="4733925" y="3506788"/>
              <a:ext cx="15875" cy="15875"/>
            </a:xfrm>
            <a:custGeom>
              <a:avLst/>
              <a:gdLst>
                <a:gd name="T0" fmla="*/ 2147483647 w 39"/>
                <a:gd name="T1" fmla="*/ 0 h 38"/>
                <a:gd name="T2" fmla="*/ 2147483647 w 39"/>
                <a:gd name="T3" fmla="*/ 0 h 38"/>
                <a:gd name="T4" fmla="*/ 0 w 39"/>
                <a:gd name="T5" fmla="*/ 2147483647 h 38"/>
                <a:gd name="T6" fmla="*/ 2147483647 w 39"/>
                <a:gd name="T7" fmla="*/ 2147483647 h 38"/>
                <a:gd name="T8" fmla="*/ 2147483647 w 39"/>
                <a:gd name="T9" fmla="*/ 2147483647 h 38"/>
                <a:gd name="T10" fmla="*/ 2147483647 w 39"/>
                <a:gd name="T11" fmla="*/ 0 h 38"/>
                <a:gd name="T12" fmla="*/ 0 60000 65536"/>
                <a:gd name="T13" fmla="*/ 0 60000 65536"/>
                <a:gd name="T14" fmla="*/ 0 60000 65536"/>
                <a:gd name="T15" fmla="*/ 0 60000 65536"/>
                <a:gd name="T16" fmla="*/ 0 60000 65536"/>
                <a:gd name="T17" fmla="*/ 0 60000 65536"/>
                <a:gd name="T18" fmla="*/ 0 w 39"/>
                <a:gd name="T19" fmla="*/ 0 h 38"/>
                <a:gd name="T20" fmla="*/ 39 w 39"/>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39" h="38">
                  <a:moveTo>
                    <a:pt x="16" y="0"/>
                  </a:moveTo>
                  <a:lnTo>
                    <a:pt x="16" y="0"/>
                  </a:lnTo>
                  <a:lnTo>
                    <a:pt x="0" y="16"/>
                  </a:lnTo>
                  <a:lnTo>
                    <a:pt x="23" y="38"/>
                  </a:lnTo>
                  <a:lnTo>
                    <a:pt x="39" y="22"/>
                  </a:lnTo>
                  <a:lnTo>
                    <a:pt x="16" y="0"/>
                  </a:lnTo>
                  <a:close/>
                </a:path>
              </a:pathLst>
            </a:custGeom>
            <a:solidFill>
              <a:srgbClr val="000000"/>
            </a:solidFill>
            <a:ln w="9525">
              <a:noFill/>
              <a:round/>
              <a:headEnd/>
              <a:tailEnd/>
            </a:ln>
          </p:spPr>
          <p:txBody>
            <a:bodyPr/>
            <a:lstStyle/>
            <a:p>
              <a:endParaRPr lang="en-US"/>
            </a:p>
          </p:txBody>
        </p:sp>
        <p:sp>
          <p:nvSpPr>
            <p:cNvPr id="208162" name="Freeform 675"/>
            <p:cNvSpPr>
              <a:spLocks/>
            </p:cNvSpPr>
            <p:nvPr/>
          </p:nvSpPr>
          <p:spPr bwMode="auto">
            <a:xfrm>
              <a:off x="4740275" y="3462338"/>
              <a:ext cx="44450" cy="44450"/>
            </a:xfrm>
            <a:custGeom>
              <a:avLst/>
              <a:gdLst>
                <a:gd name="T0" fmla="*/ 0 w 112"/>
                <a:gd name="T1" fmla="*/ 2147483647 h 112"/>
                <a:gd name="T2" fmla="*/ 2147483647 w 112"/>
                <a:gd name="T3" fmla="*/ 0 h 112"/>
                <a:gd name="T4" fmla="*/ 0 w 112"/>
                <a:gd name="T5" fmla="*/ 2147483647 h 112"/>
                <a:gd name="T6" fmla="*/ 0 w 112"/>
                <a:gd name="T7" fmla="*/ 2147483647 h 112"/>
                <a:gd name="T8" fmla="*/ 0 60000 65536"/>
                <a:gd name="T9" fmla="*/ 0 60000 65536"/>
                <a:gd name="T10" fmla="*/ 0 60000 65536"/>
                <a:gd name="T11" fmla="*/ 0 60000 65536"/>
                <a:gd name="T12" fmla="*/ 0 w 112"/>
                <a:gd name="T13" fmla="*/ 0 h 112"/>
                <a:gd name="T14" fmla="*/ 112 w 112"/>
                <a:gd name="T15" fmla="*/ 112 h 112"/>
              </a:gdLst>
              <a:ahLst/>
              <a:cxnLst>
                <a:cxn ang="T8">
                  <a:pos x="T0" y="T1"/>
                </a:cxn>
                <a:cxn ang="T9">
                  <a:pos x="T2" y="T3"/>
                </a:cxn>
                <a:cxn ang="T10">
                  <a:pos x="T4" y="T5"/>
                </a:cxn>
                <a:cxn ang="T11">
                  <a:pos x="T6" y="T7"/>
                </a:cxn>
              </a:cxnLst>
              <a:rect l="T12" t="T13" r="T14" b="T15"/>
              <a:pathLst>
                <a:path w="112" h="112">
                  <a:moveTo>
                    <a:pt x="0" y="112"/>
                  </a:moveTo>
                  <a:lnTo>
                    <a:pt x="112" y="0"/>
                  </a:lnTo>
                  <a:lnTo>
                    <a:pt x="0" y="112"/>
                  </a:lnTo>
                  <a:close/>
                </a:path>
              </a:pathLst>
            </a:custGeom>
            <a:solidFill>
              <a:srgbClr val="000000"/>
            </a:solidFill>
            <a:ln w="9525">
              <a:noFill/>
              <a:round/>
              <a:headEnd/>
              <a:tailEnd/>
            </a:ln>
          </p:spPr>
          <p:txBody>
            <a:bodyPr/>
            <a:lstStyle/>
            <a:p>
              <a:endParaRPr lang="en-US"/>
            </a:p>
          </p:txBody>
        </p:sp>
        <p:sp>
          <p:nvSpPr>
            <p:cNvPr id="208163" name="Freeform 676"/>
            <p:cNvSpPr>
              <a:spLocks/>
            </p:cNvSpPr>
            <p:nvPr/>
          </p:nvSpPr>
          <p:spPr bwMode="auto">
            <a:xfrm>
              <a:off x="4740275" y="3503613"/>
              <a:ext cx="14288" cy="12700"/>
            </a:xfrm>
            <a:custGeom>
              <a:avLst/>
              <a:gdLst>
                <a:gd name="T0" fmla="*/ 2147483647 w 34"/>
                <a:gd name="T1" fmla="*/ 2147483647 h 31"/>
                <a:gd name="T2" fmla="*/ 2147483647 w 34"/>
                <a:gd name="T3" fmla="*/ 0 h 31"/>
                <a:gd name="T4" fmla="*/ 0 w 34"/>
                <a:gd name="T5" fmla="*/ 2147483647 h 31"/>
                <a:gd name="T6" fmla="*/ 2147483647 w 34"/>
                <a:gd name="T7" fmla="*/ 2147483647 h 31"/>
                <a:gd name="T8" fmla="*/ 2147483647 w 34"/>
                <a:gd name="T9" fmla="*/ 2147483647 h 31"/>
                <a:gd name="T10" fmla="*/ 2147483647 w 34"/>
                <a:gd name="T11" fmla="*/ 2147483647 h 31"/>
                <a:gd name="T12" fmla="*/ 0 60000 65536"/>
                <a:gd name="T13" fmla="*/ 0 60000 65536"/>
                <a:gd name="T14" fmla="*/ 0 60000 65536"/>
                <a:gd name="T15" fmla="*/ 0 60000 65536"/>
                <a:gd name="T16" fmla="*/ 0 60000 65536"/>
                <a:gd name="T17" fmla="*/ 0 60000 65536"/>
                <a:gd name="T18" fmla="*/ 0 w 34"/>
                <a:gd name="T19" fmla="*/ 0 h 31"/>
                <a:gd name="T20" fmla="*/ 34 w 34"/>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4" h="31">
                  <a:moveTo>
                    <a:pt x="34" y="19"/>
                  </a:moveTo>
                  <a:lnTo>
                    <a:pt x="8" y="0"/>
                  </a:lnTo>
                  <a:lnTo>
                    <a:pt x="0" y="9"/>
                  </a:lnTo>
                  <a:lnTo>
                    <a:pt x="23" y="31"/>
                  </a:lnTo>
                  <a:lnTo>
                    <a:pt x="30" y="23"/>
                  </a:lnTo>
                  <a:lnTo>
                    <a:pt x="34" y="19"/>
                  </a:lnTo>
                  <a:close/>
                </a:path>
              </a:pathLst>
            </a:custGeom>
            <a:solidFill>
              <a:srgbClr val="000000"/>
            </a:solidFill>
            <a:ln w="9525">
              <a:noFill/>
              <a:round/>
              <a:headEnd/>
              <a:tailEnd/>
            </a:ln>
          </p:spPr>
          <p:txBody>
            <a:bodyPr/>
            <a:lstStyle/>
            <a:p>
              <a:endParaRPr lang="en-US"/>
            </a:p>
          </p:txBody>
        </p:sp>
        <p:sp>
          <p:nvSpPr>
            <p:cNvPr id="208164" name="Freeform 677"/>
            <p:cNvSpPr>
              <a:spLocks/>
            </p:cNvSpPr>
            <p:nvPr/>
          </p:nvSpPr>
          <p:spPr bwMode="auto">
            <a:xfrm>
              <a:off x="4752975" y="3511550"/>
              <a:ext cx="1588" cy="1588"/>
            </a:xfrm>
            <a:custGeom>
              <a:avLst/>
              <a:gdLst>
                <a:gd name="T0" fmla="*/ 2147483647 w 4"/>
                <a:gd name="T1" fmla="*/ 0 h 4"/>
                <a:gd name="T2" fmla="*/ 2147483647 w 4"/>
                <a:gd name="T3" fmla="*/ 2147483647 h 4"/>
                <a:gd name="T4" fmla="*/ 0 w 4"/>
                <a:gd name="T5" fmla="*/ 2147483647 h 4"/>
                <a:gd name="T6" fmla="*/ 2147483647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4" y="0"/>
                  </a:moveTo>
                  <a:lnTo>
                    <a:pt x="3" y="2"/>
                  </a:lnTo>
                  <a:lnTo>
                    <a:pt x="0" y="4"/>
                  </a:lnTo>
                  <a:lnTo>
                    <a:pt x="4" y="0"/>
                  </a:lnTo>
                  <a:close/>
                </a:path>
              </a:pathLst>
            </a:custGeom>
            <a:solidFill>
              <a:srgbClr val="000000"/>
            </a:solidFill>
            <a:ln w="9525">
              <a:noFill/>
              <a:round/>
              <a:headEnd/>
              <a:tailEnd/>
            </a:ln>
          </p:spPr>
          <p:txBody>
            <a:bodyPr/>
            <a:lstStyle/>
            <a:p>
              <a:endParaRPr lang="en-US"/>
            </a:p>
          </p:txBody>
        </p:sp>
        <p:sp>
          <p:nvSpPr>
            <p:cNvPr id="208165" name="Freeform 678"/>
            <p:cNvSpPr>
              <a:spLocks/>
            </p:cNvSpPr>
            <p:nvPr/>
          </p:nvSpPr>
          <p:spPr bwMode="auto">
            <a:xfrm>
              <a:off x="4743450" y="3497263"/>
              <a:ext cx="14288" cy="14287"/>
            </a:xfrm>
            <a:custGeom>
              <a:avLst/>
              <a:gdLst>
                <a:gd name="T0" fmla="*/ 2147483647 w 37"/>
                <a:gd name="T1" fmla="*/ 0 h 37"/>
                <a:gd name="T2" fmla="*/ 2147483647 w 37"/>
                <a:gd name="T3" fmla="*/ 2147483647 h 37"/>
                <a:gd name="T4" fmla="*/ 0 w 37"/>
                <a:gd name="T5" fmla="*/ 2147483647 h 37"/>
                <a:gd name="T6" fmla="*/ 2147483647 w 37"/>
                <a:gd name="T7" fmla="*/ 2147483647 h 37"/>
                <a:gd name="T8" fmla="*/ 2147483647 w 37"/>
                <a:gd name="T9" fmla="*/ 2147483647 h 37"/>
                <a:gd name="T10" fmla="*/ 2147483647 w 37"/>
                <a:gd name="T11" fmla="*/ 0 h 37"/>
                <a:gd name="T12" fmla="*/ 0 60000 65536"/>
                <a:gd name="T13" fmla="*/ 0 60000 65536"/>
                <a:gd name="T14" fmla="*/ 0 60000 65536"/>
                <a:gd name="T15" fmla="*/ 0 60000 65536"/>
                <a:gd name="T16" fmla="*/ 0 60000 65536"/>
                <a:gd name="T17" fmla="*/ 0 60000 65536"/>
                <a:gd name="T18" fmla="*/ 0 w 37"/>
                <a:gd name="T19" fmla="*/ 0 h 37"/>
                <a:gd name="T20" fmla="*/ 37 w 37"/>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37" h="37">
                  <a:moveTo>
                    <a:pt x="16" y="0"/>
                  </a:moveTo>
                  <a:lnTo>
                    <a:pt x="8" y="7"/>
                  </a:lnTo>
                  <a:lnTo>
                    <a:pt x="0" y="23"/>
                  </a:lnTo>
                  <a:lnTo>
                    <a:pt x="29" y="37"/>
                  </a:lnTo>
                  <a:lnTo>
                    <a:pt x="37" y="21"/>
                  </a:lnTo>
                  <a:lnTo>
                    <a:pt x="16" y="0"/>
                  </a:lnTo>
                  <a:close/>
                </a:path>
              </a:pathLst>
            </a:custGeom>
            <a:solidFill>
              <a:srgbClr val="000000"/>
            </a:solidFill>
            <a:ln w="9525">
              <a:noFill/>
              <a:round/>
              <a:headEnd/>
              <a:tailEnd/>
            </a:ln>
          </p:spPr>
          <p:txBody>
            <a:bodyPr/>
            <a:lstStyle/>
            <a:p>
              <a:endParaRPr lang="en-US"/>
            </a:p>
          </p:txBody>
        </p:sp>
        <p:sp>
          <p:nvSpPr>
            <p:cNvPr id="208166" name="Freeform 679"/>
            <p:cNvSpPr>
              <a:spLocks/>
            </p:cNvSpPr>
            <p:nvPr/>
          </p:nvSpPr>
          <p:spPr bwMode="auto">
            <a:xfrm>
              <a:off x="4746625" y="3497263"/>
              <a:ext cx="3175" cy="1587"/>
            </a:xfrm>
            <a:custGeom>
              <a:avLst/>
              <a:gdLst>
                <a:gd name="T0" fmla="*/ 0 w 8"/>
                <a:gd name="T1" fmla="*/ 2147483647 h 7"/>
                <a:gd name="T2" fmla="*/ 2147483647 w 8"/>
                <a:gd name="T3" fmla="*/ 2147483647 h 7"/>
                <a:gd name="T4" fmla="*/ 2147483647 w 8"/>
                <a:gd name="T5" fmla="*/ 0 h 7"/>
                <a:gd name="T6" fmla="*/ 0 w 8"/>
                <a:gd name="T7" fmla="*/ 2147483647 h 7"/>
                <a:gd name="T8" fmla="*/ 0 60000 65536"/>
                <a:gd name="T9" fmla="*/ 0 60000 65536"/>
                <a:gd name="T10" fmla="*/ 0 60000 65536"/>
                <a:gd name="T11" fmla="*/ 0 60000 65536"/>
                <a:gd name="T12" fmla="*/ 0 w 8"/>
                <a:gd name="T13" fmla="*/ 0 h 7"/>
                <a:gd name="T14" fmla="*/ 8 w 8"/>
                <a:gd name="T15" fmla="*/ 7 h 7"/>
              </a:gdLst>
              <a:ahLst/>
              <a:cxnLst>
                <a:cxn ang="T8">
                  <a:pos x="T0" y="T1"/>
                </a:cxn>
                <a:cxn ang="T9">
                  <a:pos x="T2" y="T3"/>
                </a:cxn>
                <a:cxn ang="T10">
                  <a:pos x="T4" y="T5"/>
                </a:cxn>
                <a:cxn ang="T11">
                  <a:pos x="T6" y="T7"/>
                </a:cxn>
              </a:cxnLst>
              <a:rect l="T12" t="T13" r="T14" b="T15"/>
              <a:pathLst>
                <a:path w="8" h="7">
                  <a:moveTo>
                    <a:pt x="0" y="7"/>
                  </a:moveTo>
                  <a:lnTo>
                    <a:pt x="3" y="2"/>
                  </a:lnTo>
                  <a:lnTo>
                    <a:pt x="8" y="0"/>
                  </a:lnTo>
                  <a:lnTo>
                    <a:pt x="0" y="7"/>
                  </a:lnTo>
                  <a:close/>
                </a:path>
              </a:pathLst>
            </a:custGeom>
            <a:solidFill>
              <a:srgbClr val="000000"/>
            </a:solidFill>
            <a:ln w="9525">
              <a:noFill/>
              <a:round/>
              <a:headEnd/>
              <a:tailEnd/>
            </a:ln>
          </p:spPr>
          <p:txBody>
            <a:bodyPr/>
            <a:lstStyle/>
            <a:p>
              <a:endParaRPr lang="en-US"/>
            </a:p>
          </p:txBody>
        </p:sp>
        <p:sp>
          <p:nvSpPr>
            <p:cNvPr id="208167" name="Freeform 680"/>
            <p:cNvSpPr>
              <a:spLocks/>
            </p:cNvSpPr>
            <p:nvPr/>
          </p:nvSpPr>
          <p:spPr bwMode="auto">
            <a:xfrm>
              <a:off x="4749800" y="3492500"/>
              <a:ext cx="14288" cy="15875"/>
            </a:xfrm>
            <a:custGeom>
              <a:avLst/>
              <a:gdLst>
                <a:gd name="T0" fmla="*/ 2147483647 w 37"/>
                <a:gd name="T1" fmla="*/ 2147483647 h 37"/>
                <a:gd name="T2" fmla="*/ 2147483647 w 37"/>
                <a:gd name="T3" fmla="*/ 0 h 37"/>
                <a:gd name="T4" fmla="*/ 0 w 37"/>
                <a:gd name="T5" fmla="*/ 2147483647 h 37"/>
                <a:gd name="T6" fmla="*/ 2147483647 w 37"/>
                <a:gd name="T7" fmla="*/ 2147483647 h 37"/>
                <a:gd name="T8" fmla="*/ 2147483647 w 37"/>
                <a:gd name="T9" fmla="*/ 2147483647 h 37"/>
                <a:gd name="T10" fmla="*/ 2147483647 w 37"/>
                <a:gd name="T11" fmla="*/ 2147483647 h 37"/>
                <a:gd name="T12" fmla="*/ 0 60000 65536"/>
                <a:gd name="T13" fmla="*/ 0 60000 65536"/>
                <a:gd name="T14" fmla="*/ 0 60000 65536"/>
                <a:gd name="T15" fmla="*/ 0 60000 65536"/>
                <a:gd name="T16" fmla="*/ 0 60000 65536"/>
                <a:gd name="T17" fmla="*/ 0 60000 65536"/>
                <a:gd name="T18" fmla="*/ 0 w 37"/>
                <a:gd name="T19" fmla="*/ 0 h 37"/>
                <a:gd name="T20" fmla="*/ 37 w 37"/>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37" h="37">
                  <a:moveTo>
                    <a:pt x="37" y="23"/>
                  </a:moveTo>
                  <a:lnTo>
                    <a:pt x="16" y="0"/>
                  </a:lnTo>
                  <a:lnTo>
                    <a:pt x="0" y="9"/>
                  </a:lnTo>
                  <a:lnTo>
                    <a:pt x="13" y="37"/>
                  </a:lnTo>
                  <a:lnTo>
                    <a:pt x="29" y="29"/>
                  </a:lnTo>
                  <a:lnTo>
                    <a:pt x="37" y="23"/>
                  </a:lnTo>
                  <a:close/>
                </a:path>
              </a:pathLst>
            </a:custGeom>
            <a:solidFill>
              <a:srgbClr val="000000"/>
            </a:solidFill>
            <a:ln w="9525">
              <a:noFill/>
              <a:round/>
              <a:headEnd/>
              <a:tailEnd/>
            </a:ln>
          </p:spPr>
          <p:txBody>
            <a:bodyPr/>
            <a:lstStyle/>
            <a:p>
              <a:endParaRPr lang="en-US"/>
            </a:p>
          </p:txBody>
        </p:sp>
        <p:sp>
          <p:nvSpPr>
            <p:cNvPr id="208168" name="Freeform 681"/>
            <p:cNvSpPr>
              <a:spLocks/>
            </p:cNvSpPr>
            <p:nvPr/>
          </p:nvSpPr>
          <p:spPr bwMode="auto">
            <a:xfrm>
              <a:off x="4760913" y="3502025"/>
              <a:ext cx="3175" cy="1588"/>
            </a:xfrm>
            <a:custGeom>
              <a:avLst/>
              <a:gdLst>
                <a:gd name="T0" fmla="*/ 2147483647 w 8"/>
                <a:gd name="T1" fmla="*/ 0 h 6"/>
                <a:gd name="T2" fmla="*/ 2147483647 w 8"/>
                <a:gd name="T3" fmla="*/ 2147483647 h 6"/>
                <a:gd name="T4" fmla="*/ 0 w 8"/>
                <a:gd name="T5" fmla="*/ 2147483647 h 6"/>
                <a:gd name="T6" fmla="*/ 2147483647 w 8"/>
                <a:gd name="T7" fmla="*/ 0 h 6"/>
                <a:gd name="T8" fmla="*/ 0 60000 65536"/>
                <a:gd name="T9" fmla="*/ 0 60000 65536"/>
                <a:gd name="T10" fmla="*/ 0 60000 65536"/>
                <a:gd name="T11" fmla="*/ 0 60000 65536"/>
                <a:gd name="T12" fmla="*/ 0 w 8"/>
                <a:gd name="T13" fmla="*/ 0 h 6"/>
                <a:gd name="T14" fmla="*/ 8 w 8"/>
                <a:gd name="T15" fmla="*/ 6 h 6"/>
              </a:gdLst>
              <a:ahLst/>
              <a:cxnLst>
                <a:cxn ang="T8">
                  <a:pos x="T0" y="T1"/>
                </a:cxn>
                <a:cxn ang="T9">
                  <a:pos x="T2" y="T3"/>
                </a:cxn>
                <a:cxn ang="T10">
                  <a:pos x="T4" y="T5"/>
                </a:cxn>
                <a:cxn ang="T11">
                  <a:pos x="T6" y="T7"/>
                </a:cxn>
              </a:cxnLst>
              <a:rect l="T12" t="T13" r="T14" b="T15"/>
              <a:pathLst>
                <a:path w="8" h="6">
                  <a:moveTo>
                    <a:pt x="8" y="0"/>
                  </a:moveTo>
                  <a:lnTo>
                    <a:pt x="5" y="3"/>
                  </a:lnTo>
                  <a:lnTo>
                    <a:pt x="0" y="6"/>
                  </a:lnTo>
                  <a:lnTo>
                    <a:pt x="8" y="0"/>
                  </a:lnTo>
                  <a:close/>
                </a:path>
              </a:pathLst>
            </a:custGeom>
            <a:solidFill>
              <a:srgbClr val="000000"/>
            </a:solidFill>
            <a:ln w="9525">
              <a:noFill/>
              <a:round/>
              <a:headEnd/>
              <a:tailEnd/>
            </a:ln>
          </p:spPr>
          <p:txBody>
            <a:bodyPr/>
            <a:lstStyle/>
            <a:p>
              <a:endParaRPr lang="en-US"/>
            </a:p>
          </p:txBody>
        </p:sp>
        <p:sp>
          <p:nvSpPr>
            <p:cNvPr id="208169" name="Freeform 682"/>
            <p:cNvSpPr>
              <a:spLocks/>
            </p:cNvSpPr>
            <p:nvPr/>
          </p:nvSpPr>
          <p:spPr bwMode="auto">
            <a:xfrm>
              <a:off x="4752975" y="3489325"/>
              <a:ext cx="14288" cy="12700"/>
            </a:xfrm>
            <a:custGeom>
              <a:avLst/>
              <a:gdLst>
                <a:gd name="T0" fmla="*/ 2147483647 w 36"/>
                <a:gd name="T1" fmla="*/ 0 h 30"/>
                <a:gd name="T2" fmla="*/ 2147483647 w 36"/>
                <a:gd name="T3" fmla="*/ 2147483647 h 30"/>
                <a:gd name="T4" fmla="*/ 2147483647 w 36"/>
                <a:gd name="T5" fmla="*/ 2147483647 h 30"/>
                <a:gd name="T6" fmla="*/ 0 w 36"/>
                <a:gd name="T7" fmla="*/ 2147483647 h 30"/>
                <a:gd name="T8" fmla="*/ 2147483647 w 36"/>
                <a:gd name="T9" fmla="*/ 0 h 30"/>
                <a:gd name="T10" fmla="*/ 0 60000 65536"/>
                <a:gd name="T11" fmla="*/ 0 60000 65536"/>
                <a:gd name="T12" fmla="*/ 0 60000 65536"/>
                <a:gd name="T13" fmla="*/ 0 60000 65536"/>
                <a:gd name="T14" fmla="*/ 0 60000 65536"/>
                <a:gd name="T15" fmla="*/ 0 w 36"/>
                <a:gd name="T16" fmla="*/ 0 h 30"/>
                <a:gd name="T17" fmla="*/ 36 w 36"/>
                <a:gd name="T18" fmla="*/ 30 h 30"/>
              </a:gdLst>
              <a:ahLst/>
              <a:cxnLst>
                <a:cxn ang="T10">
                  <a:pos x="T0" y="T1"/>
                </a:cxn>
                <a:cxn ang="T11">
                  <a:pos x="T2" y="T3"/>
                </a:cxn>
                <a:cxn ang="T12">
                  <a:pos x="T4" y="T5"/>
                </a:cxn>
                <a:cxn ang="T13">
                  <a:pos x="T6" y="T7"/>
                </a:cxn>
                <a:cxn ang="T14">
                  <a:pos x="T8" y="T9"/>
                </a:cxn>
              </a:cxnLst>
              <a:rect l="T15" t="T16" r="T17" b="T18"/>
              <a:pathLst>
                <a:path w="36" h="30">
                  <a:moveTo>
                    <a:pt x="8" y="0"/>
                  </a:moveTo>
                  <a:lnTo>
                    <a:pt x="36" y="14"/>
                  </a:lnTo>
                  <a:lnTo>
                    <a:pt x="29" y="30"/>
                  </a:lnTo>
                  <a:lnTo>
                    <a:pt x="0" y="15"/>
                  </a:lnTo>
                  <a:lnTo>
                    <a:pt x="8" y="0"/>
                  </a:lnTo>
                  <a:close/>
                </a:path>
              </a:pathLst>
            </a:custGeom>
            <a:solidFill>
              <a:srgbClr val="000000"/>
            </a:solidFill>
            <a:ln w="9525">
              <a:noFill/>
              <a:round/>
              <a:headEnd/>
              <a:tailEnd/>
            </a:ln>
          </p:spPr>
          <p:txBody>
            <a:bodyPr/>
            <a:lstStyle/>
            <a:p>
              <a:endParaRPr lang="en-US"/>
            </a:p>
          </p:txBody>
        </p:sp>
        <p:sp>
          <p:nvSpPr>
            <p:cNvPr id="208170" name="Freeform 683"/>
            <p:cNvSpPr>
              <a:spLocks/>
            </p:cNvSpPr>
            <p:nvPr/>
          </p:nvSpPr>
          <p:spPr bwMode="auto">
            <a:xfrm>
              <a:off x="4784725" y="3457575"/>
              <a:ext cx="11113" cy="12700"/>
            </a:xfrm>
            <a:custGeom>
              <a:avLst/>
              <a:gdLst>
                <a:gd name="T0" fmla="*/ 2147483647 w 26"/>
                <a:gd name="T1" fmla="*/ 2147483647 h 31"/>
                <a:gd name="T2" fmla="*/ 2147483647 w 26"/>
                <a:gd name="T3" fmla="*/ 0 h 31"/>
                <a:gd name="T4" fmla="*/ 0 w 26"/>
                <a:gd name="T5" fmla="*/ 2147483647 h 31"/>
                <a:gd name="T6" fmla="*/ 2147483647 w 26"/>
                <a:gd name="T7" fmla="*/ 2147483647 h 31"/>
                <a:gd name="T8" fmla="*/ 2147483647 w 26"/>
                <a:gd name="T9" fmla="*/ 2147483647 h 31"/>
                <a:gd name="T10" fmla="*/ 2147483647 w 26"/>
                <a:gd name="T11" fmla="*/ 2147483647 h 31"/>
                <a:gd name="T12" fmla="*/ 0 60000 65536"/>
                <a:gd name="T13" fmla="*/ 0 60000 65536"/>
                <a:gd name="T14" fmla="*/ 0 60000 65536"/>
                <a:gd name="T15" fmla="*/ 0 60000 65536"/>
                <a:gd name="T16" fmla="*/ 0 60000 65536"/>
                <a:gd name="T17" fmla="*/ 0 60000 65536"/>
                <a:gd name="T18" fmla="*/ 0 w 26"/>
                <a:gd name="T19" fmla="*/ 0 h 31"/>
                <a:gd name="T20" fmla="*/ 26 w 26"/>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26" h="31">
                  <a:moveTo>
                    <a:pt x="26" y="21"/>
                  </a:moveTo>
                  <a:lnTo>
                    <a:pt x="5" y="0"/>
                  </a:lnTo>
                  <a:lnTo>
                    <a:pt x="0" y="2"/>
                  </a:lnTo>
                  <a:lnTo>
                    <a:pt x="14" y="31"/>
                  </a:lnTo>
                  <a:lnTo>
                    <a:pt x="18" y="28"/>
                  </a:lnTo>
                  <a:lnTo>
                    <a:pt x="26" y="21"/>
                  </a:lnTo>
                  <a:close/>
                </a:path>
              </a:pathLst>
            </a:custGeom>
            <a:solidFill>
              <a:srgbClr val="000000"/>
            </a:solidFill>
            <a:ln w="9525">
              <a:noFill/>
              <a:round/>
              <a:headEnd/>
              <a:tailEnd/>
            </a:ln>
          </p:spPr>
          <p:txBody>
            <a:bodyPr/>
            <a:lstStyle/>
            <a:p>
              <a:endParaRPr lang="en-US"/>
            </a:p>
          </p:txBody>
        </p:sp>
        <p:sp>
          <p:nvSpPr>
            <p:cNvPr id="208171" name="Freeform 684"/>
            <p:cNvSpPr>
              <a:spLocks/>
            </p:cNvSpPr>
            <p:nvPr/>
          </p:nvSpPr>
          <p:spPr bwMode="auto">
            <a:xfrm>
              <a:off x="4792663" y="3467100"/>
              <a:ext cx="3175" cy="3175"/>
            </a:xfrm>
            <a:custGeom>
              <a:avLst/>
              <a:gdLst>
                <a:gd name="T0" fmla="*/ 2147483647 w 8"/>
                <a:gd name="T1" fmla="*/ 0 h 7"/>
                <a:gd name="T2" fmla="*/ 2147483647 w 8"/>
                <a:gd name="T3" fmla="*/ 2147483647 h 7"/>
                <a:gd name="T4" fmla="*/ 0 w 8"/>
                <a:gd name="T5" fmla="*/ 2147483647 h 7"/>
                <a:gd name="T6" fmla="*/ 2147483647 w 8"/>
                <a:gd name="T7" fmla="*/ 0 h 7"/>
                <a:gd name="T8" fmla="*/ 0 60000 65536"/>
                <a:gd name="T9" fmla="*/ 0 60000 65536"/>
                <a:gd name="T10" fmla="*/ 0 60000 65536"/>
                <a:gd name="T11" fmla="*/ 0 60000 65536"/>
                <a:gd name="T12" fmla="*/ 0 w 8"/>
                <a:gd name="T13" fmla="*/ 0 h 7"/>
                <a:gd name="T14" fmla="*/ 8 w 8"/>
                <a:gd name="T15" fmla="*/ 7 h 7"/>
              </a:gdLst>
              <a:ahLst/>
              <a:cxnLst>
                <a:cxn ang="T8">
                  <a:pos x="T0" y="T1"/>
                </a:cxn>
                <a:cxn ang="T9">
                  <a:pos x="T2" y="T3"/>
                </a:cxn>
                <a:cxn ang="T10">
                  <a:pos x="T4" y="T5"/>
                </a:cxn>
                <a:cxn ang="T11">
                  <a:pos x="T6" y="T7"/>
                </a:cxn>
              </a:cxnLst>
              <a:rect l="T12" t="T13" r="T14" b="T15"/>
              <a:pathLst>
                <a:path w="8" h="7">
                  <a:moveTo>
                    <a:pt x="8" y="0"/>
                  </a:moveTo>
                  <a:lnTo>
                    <a:pt x="5" y="5"/>
                  </a:lnTo>
                  <a:lnTo>
                    <a:pt x="0" y="7"/>
                  </a:lnTo>
                  <a:lnTo>
                    <a:pt x="8" y="0"/>
                  </a:lnTo>
                  <a:close/>
                </a:path>
              </a:pathLst>
            </a:custGeom>
            <a:solidFill>
              <a:srgbClr val="000000"/>
            </a:solidFill>
            <a:ln w="9525">
              <a:noFill/>
              <a:round/>
              <a:headEnd/>
              <a:tailEnd/>
            </a:ln>
          </p:spPr>
          <p:txBody>
            <a:bodyPr/>
            <a:lstStyle/>
            <a:p>
              <a:endParaRPr lang="en-US"/>
            </a:p>
          </p:txBody>
        </p:sp>
        <p:sp>
          <p:nvSpPr>
            <p:cNvPr id="208172" name="Freeform 685"/>
            <p:cNvSpPr>
              <a:spLocks/>
            </p:cNvSpPr>
            <p:nvPr/>
          </p:nvSpPr>
          <p:spPr bwMode="auto">
            <a:xfrm>
              <a:off x="4784725" y="3451225"/>
              <a:ext cx="14288" cy="15875"/>
            </a:xfrm>
            <a:custGeom>
              <a:avLst/>
              <a:gdLst>
                <a:gd name="T0" fmla="*/ 2147483647 w 36"/>
                <a:gd name="T1" fmla="*/ 0 h 37"/>
                <a:gd name="T2" fmla="*/ 2147483647 w 36"/>
                <a:gd name="T3" fmla="*/ 2147483647 h 37"/>
                <a:gd name="T4" fmla="*/ 0 w 36"/>
                <a:gd name="T5" fmla="*/ 2147483647 h 37"/>
                <a:gd name="T6" fmla="*/ 2147483647 w 36"/>
                <a:gd name="T7" fmla="*/ 2147483647 h 37"/>
                <a:gd name="T8" fmla="*/ 2147483647 w 36"/>
                <a:gd name="T9" fmla="*/ 2147483647 h 37"/>
                <a:gd name="T10" fmla="*/ 2147483647 w 36"/>
                <a:gd name="T11" fmla="*/ 0 h 37"/>
                <a:gd name="T12" fmla="*/ 0 60000 65536"/>
                <a:gd name="T13" fmla="*/ 0 60000 65536"/>
                <a:gd name="T14" fmla="*/ 0 60000 65536"/>
                <a:gd name="T15" fmla="*/ 0 60000 65536"/>
                <a:gd name="T16" fmla="*/ 0 60000 65536"/>
                <a:gd name="T17" fmla="*/ 0 60000 65536"/>
                <a:gd name="T18" fmla="*/ 0 w 36"/>
                <a:gd name="T19" fmla="*/ 0 h 37"/>
                <a:gd name="T20" fmla="*/ 36 w 36"/>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36" h="37">
                  <a:moveTo>
                    <a:pt x="15" y="0"/>
                  </a:moveTo>
                  <a:lnTo>
                    <a:pt x="8" y="7"/>
                  </a:lnTo>
                  <a:lnTo>
                    <a:pt x="0" y="23"/>
                  </a:lnTo>
                  <a:lnTo>
                    <a:pt x="29" y="37"/>
                  </a:lnTo>
                  <a:lnTo>
                    <a:pt x="36" y="21"/>
                  </a:lnTo>
                  <a:lnTo>
                    <a:pt x="15" y="0"/>
                  </a:lnTo>
                  <a:close/>
                </a:path>
              </a:pathLst>
            </a:custGeom>
            <a:solidFill>
              <a:srgbClr val="000000"/>
            </a:solidFill>
            <a:ln w="9525">
              <a:noFill/>
              <a:round/>
              <a:headEnd/>
              <a:tailEnd/>
            </a:ln>
          </p:spPr>
          <p:txBody>
            <a:bodyPr/>
            <a:lstStyle/>
            <a:p>
              <a:endParaRPr lang="en-US"/>
            </a:p>
          </p:txBody>
        </p:sp>
        <p:sp>
          <p:nvSpPr>
            <p:cNvPr id="208173" name="Freeform 686"/>
            <p:cNvSpPr>
              <a:spLocks/>
            </p:cNvSpPr>
            <p:nvPr/>
          </p:nvSpPr>
          <p:spPr bwMode="auto">
            <a:xfrm>
              <a:off x="4787900" y="3451225"/>
              <a:ext cx="3175" cy="3175"/>
            </a:xfrm>
            <a:custGeom>
              <a:avLst/>
              <a:gdLst>
                <a:gd name="T0" fmla="*/ 0 w 7"/>
                <a:gd name="T1" fmla="*/ 2147483647 h 7"/>
                <a:gd name="T2" fmla="*/ 2147483647 w 7"/>
                <a:gd name="T3" fmla="*/ 2147483647 h 7"/>
                <a:gd name="T4" fmla="*/ 2147483647 w 7"/>
                <a:gd name="T5" fmla="*/ 0 h 7"/>
                <a:gd name="T6" fmla="*/ 0 w 7"/>
                <a:gd name="T7" fmla="*/ 2147483647 h 7"/>
                <a:gd name="T8" fmla="*/ 0 60000 65536"/>
                <a:gd name="T9" fmla="*/ 0 60000 65536"/>
                <a:gd name="T10" fmla="*/ 0 60000 65536"/>
                <a:gd name="T11" fmla="*/ 0 60000 65536"/>
                <a:gd name="T12" fmla="*/ 0 w 7"/>
                <a:gd name="T13" fmla="*/ 0 h 7"/>
                <a:gd name="T14" fmla="*/ 7 w 7"/>
                <a:gd name="T15" fmla="*/ 7 h 7"/>
              </a:gdLst>
              <a:ahLst/>
              <a:cxnLst>
                <a:cxn ang="T8">
                  <a:pos x="T0" y="T1"/>
                </a:cxn>
                <a:cxn ang="T9">
                  <a:pos x="T2" y="T3"/>
                </a:cxn>
                <a:cxn ang="T10">
                  <a:pos x="T4" y="T5"/>
                </a:cxn>
                <a:cxn ang="T11">
                  <a:pos x="T6" y="T7"/>
                </a:cxn>
              </a:cxnLst>
              <a:rect l="T12" t="T13" r="T14" b="T15"/>
              <a:pathLst>
                <a:path w="7" h="7">
                  <a:moveTo>
                    <a:pt x="0" y="7"/>
                  </a:moveTo>
                  <a:lnTo>
                    <a:pt x="2" y="2"/>
                  </a:lnTo>
                  <a:lnTo>
                    <a:pt x="7" y="0"/>
                  </a:lnTo>
                  <a:lnTo>
                    <a:pt x="0" y="7"/>
                  </a:lnTo>
                  <a:close/>
                </a:path>
              </a:pathLst>
            </a:custGeom>
            <a:solidFill>
              <a:srgbClr val="000000"/>
            </a:solidFill>
            <a:ln w="9525">
              <a:noFill/>
              <a:round/>
              <a:headEnd/>
              <a:tailEnd/>
            </a:ln>
          </p:spPr>
          <p:txBody>
            <a:bodyPr/>
            <a:lstStyle/>
            <a:p>
              <a:endParaRPr lang="en-US"/>
            </a:p>
          </p:txBody>
        </p:sp>
        <p:sp>
          <p:nvSpPr>
            <p:cNvPr id="208174" name="Freeform 687"/>
            <p:cNvSpPr>
              <a:spLocks/>
            </p:cNvSpPr>
            <p:nvPr/>
          </p:nvSpPr>
          <p:spPr bwMode="auto">
            <a:xfrm>
              <a:off x="4791075" y="3448050"/>
              <a:ext cx="14288" cy="15875"/>
            </a:xfrm>
            <a:custGeom>
              <a:avLst/>
              <a:gdLst>
                <a:gd name="T0" fmla="*/ 2147483647 w 37"/>
                <a:gd name="T1" fmla="*/ 2147483647 h 37"/>
                <a:gd name="T2" fmla="*/ 2147483647 w 37"/>
                <a:gd name="T3" fmla="*/ 0 h 37"/>
                <a:gd name="T4" fmla="*/ 0 w 37"/>
                <a:gd name="T5" fmla="*/ 2147483647 h 37"/>
                <a:gd name="T6" fmla="*/ 2147483647 w 37"/>
                <a:gd name="T7" fmla="*/ 2147483647 h 37"/>
                <a:gd name="T8" fmla="*/ 2147483647 w 37"/>
                <a:gd name="T9" fmla="*/ 2147483647 h 37"/>
                <a:gd name="T10" fmla="*/ 2147483647 w 37"/>
                <a:gd name="T11" fmla="*/ 2147483647 h 37"/>
                <a:gd name="T12" fmla="*/ 0 60000 65536"/>
                <a:gd name="T13" fmla="*/ 0 60000 65536"/>
                <a:gd name="T14" fmla="*/ 0 60000 65536"/>
                <a:gd name="T15" fmla="*/ 0 60000 65536"/>
                <a:gd name="T16" fmla="*/ 0 60000 65536"/>
                <a:gd name="T17" fmla="*/ 0 60000 65536"/>
                <a:gd name="T18" fmla="*/ 0 w 37"/>
                <a:gd name="T19" fmla="*/ 0 h 37"/>
                <a:gd name="T20" fmla="*/ 37 w 37"/>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37" h="37">
                  <a:moveTo>
                    <a:pt x="37" y="22"/>
                  </a:moveTo>
                  <a:lnTo>
                    <a:pt x="16" y="0"/>
                  </a:lnTo>
                  <a:lnTo>
                    <a:pt x="0" y="9"/>
                  </a:lnTo>
                  <a:lnTo>
                    <a:pt x="15" y="37"/>
                  </a:lnTo>
                  <a:lnTo>
                    <a:pt x="31" y="29"/>
                  </a:lnTo>
                  <a:lnTo>
                    <a:pt x="37" y="22"/>
                  </a:lnTo>
                  <a:close/>
                </a:path>
              </a:pathLst>
            </a:custGeom>
            <a:solidFill>
              <a:srgbClr val="000000"/>
            </a:solidFill>
            <a:ln w="9525">
              <a:noFill/>
              <a:round/>
              <a:headEnd/>
              <a:tailEnd/>
            </a:ln>
          </p:spPr>
          <p:txBody>
            <a:bodyPr/>
            <a:lstStyle/>
            <a:p>
              <a:endParaRPr lang="en-US"/>
            </a:p>
          </p:txBody>
        </p:sp>
        <p:sp>
          <p:nvSpPr>
            <p:cNvPr id="208175" name="Freeform 688"/>
            <p:cNvSpPr>
              <a:spLocks/>
            </p:cNvSpPr>
            <p:nvPr/>
          </p:nvSpPr>
          <p:spPr bwMode="auto">
            <a:xfrm>
              <a:off x="4802188" y="3457575"/>
              <a:ext cx="3175" cy="1588"/>
            </a:xfrm>
            <a:custGeom>
              <a:avLst/>
              <a:gdLst>
                <a:gd name="T0" fmla="*/ 2147483647 w 6"/>
                <a:gd name="T1" fmla="*/ 0 h 7"/>
                <a:gd name="T2" fmla="*/ 2147483647 w 6"/>
                <a:gd name="T3" fmla="*/ 2147483647 h 7"/>
                <a:gd name="T4" fmla="*/ 0 w 6"/>
                <a:gd name="T5" fmla="*/ 2147483647 h 7"/>
                <a:gd name="T6" fmla="*/ 2147483647 w 6"/>
                <a:gd name="T7" fmla="*/ 0 h 7"/>
                <a:gd name="T8" fmla="*/ 0 60000 65536"/>
                <a:gd name="T9" fmla="*/ 0 60000 65536"/>
                <a:gd name="T10" fmla="*/ 0 60000 65536"/>
                <a:gd name="T11" fmla="*/ 0 60000 65536"/>
                <a:gd name="T12" fmla="*/ 0 w 6"/>
                <a:gd name="T13" fmla="*/ 0 h 7"/>
                <a:gd name="T14" fmla="*/ 6 w 6"/>
                <a:gd name="T15" fmla="*/ 7 h 7"/>
              </a:gdLst>
              <a:ahLst/>
              <a:cxnLst>
                <a:cxn ang="T8">
                  <a:pos x="T0" y="T1"/>
                </a:cxn>
                <a:cxn ang="T9">
                  <a:pos x="T2" y="T3"/>
                </a:cxn>
                <a:cxn ang="T10">
                  <a:pos x="T4" y="T5"/>
                </a:cxn>
                <a:cxn ang="T11">
                  <a:pos x="T6" y="T7"/>
                </a:cxn>
              </a:cxnLst>
              <a:rect l="T12" t="T13" r="T14" b="T15"/>
              <a:pathLst>
                <a:path w="6" h="7">
                  <a:moveTo>
                    <a:pt x="6" y="0"/>
                  </a:moveTo>
                  <a:lnTo>
                    <a:pt x="5" y="5"/>
                  </a:lnTo>
                  <a:lnTo>
                    <a:pt x="0" y="7"/>
                  </a:lnTo>
                  <a:lnTo>
                    <a:pt x="6" y="0"/>
                  </a:lnTo>
                  <a:close/>
                </a:path>
              </a:pathLst>
            </a:custGeom>
            <a:solidFill>
              <a:srgbClr val="000000"/>
            </a:solidFill>
            <a:ln w="9525">
              <a:noFill/>
              <a:round/>
              <a:headEnd/>
              <a:tailEnd/>
            </a:ln>
          </p:spPr>
          <p:txBody>
            <a:bodyPr/>
            <a:lstStyle/>
            <a:p>
              <a:endParaRPr lang="en-US"/>
            </a:p>
          </p:txBody>
        </p:sp>
        <p:sp>
          <p:nvSpPr>
            <p:cNvPr id="208176" name="Freeform 689"/>
            <p:cNvSpPr>
              <a:spLocks/>
            </p:cNvSpPr>
            <p:nvPr/>
          </p:nvSpPr>
          <p:spPr bwMode="auto">
            <a:xfrm>
              <a:off x="4794250" y="3441700"/>
              <a:ext cx="14288" cy="15875"/>
            </a:xfrm>
            <a:custGeom>
              <a:avLst/>
              <a:gdLst>
                <a:gd name="T0" fmla="*/ 2147483647 w 37"/>
                <a:gd name="T1" fmla="*/ 0 h 38"/>
                <a:gd name="T2" fmla="*/ 2147483647 w 37"/>
                <a:gd name="T3" fmla="*/ 2147483647 h 38"/>
                <a:gd name="T4" fmla="*/ 0 w 37"/>
                <a:gd name="T5" fmla="*/ 2147483647 h 38"/>
                <a:gd name="T6" fmla="*/ 2147483647 w 37"/>
                <a:gd name="T7" fmla="*/ 2147483647 h 38"/>
                <a:gd name="T8" fmla="*/ 2147483647 w 37"/>
                <a:gd name="T9" fmla="*/ 2147483647 h 38"/>
                <a:gd name="T10" fmla="*/ 2147483647 w 37"/>
                <a:gd name="T11" fmla="*/ 0 h 38"/>
                <a:gd name="T12" fmla="*/ 0 60000 65536"/>
                <a:gd name="T13" fmla="*/ 0 60000 65536"/>
                <a:gd name="T14" fmla="*/ 0 60000 65536"/>
                <a:gd name="T15" fmla="*/ 0 60000 65536"/>
                <a:gd name="T16" fmla="*/ 0 60000 65536"/>
                <a:gd name="T17" fmla="*/ 0 60000 65536"/>
                <a:gd name="T18" fmla="*/ 0 w 37"/>
                <a:gd name="T19" fmla="*/ 0 h 38"/>
                <a:gd name="T20" fmla="*/ 37 w 37"/>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37" h="38">
                  <a:moveTo>
                    <a:pt x="16" y="0"/>
                  </a:moveTo>
                  <a:lnTo>
                    <a:pt x="8" y="8"/>
                  </a:lnTo>
                  <a:lnTo>
                    <a:pt x="0" y="24"/>
                  </a:lnTo>
                  <a:lnTo>
                    <a:pt x="28" y="38"/>
                  </a:lnTo>
                  <a:lnTo>
                    <a:pt x="37" y="22"/>
                  </a:lnTo>
                  <a:lnTo>
                    <a:pt x="16" y="0"/>
                  </a:lnTo>
                  <a:close/>
                </a:path>
              </a:pathLst>
            </a:custGeom>
            <a:solidFill>
              <a:srgbClr val="000000"/>
            </a:solidFill>
            <a:ln w="9525">
              <a:noFill/>
              <a:round/>
              <a:headEnd/>
              <a:tailEnd/>
            </a:ln>
          </p:spPr>
          <p:txBody>
            <a:bodyPr/>
            <a:lstStyle/>
            <a:p>
              <a:endParaRPr lang="en-US"/>
            </a:p>
          </p:txBody>
        </p:sp>
        <p:sp>
          <p:nvSpPr>
            <p:cNvPr id="208177" name="Freeform 690"/>
            <p:cNvSpPr>
              <a:spLocks/>
            </p:cNvSpPr>
            <p:nvPr/>
          </p:nvSpPr>
          <p:spPr bwMode="auto">
            <a:xfrm>
              <a:off x="4797425" y="3441700"/>
              <a:ext cx="3175" cy="3175"/>
            </a:xfrm>
            <a:custGeom>
              <a:avLst/>
              <a:gdLst>
                <a:gd name="T0" fmla="*/ 0 w 8"/>
                <a:gd name="T1" fmla="*/ 2147483647 h 8"/>
                <a:gd name="T2" fmla="*/ 2147483647 w 8"/>
                <a:gd name="T3" fmla="*/ 2147483647 h 8"/>
                <a:gd name="T4" fmla="*/ 2147483647 w 8"/>
                <a:gd name="T5" fmla="*/ 0 h 8"/>
                <a:gd name="T6" fmla="*/ 0 w 8"/>
                <a:gd name="T7" fmla="*/ 2147483647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8"/>
                  </a:moveTo>
                  <a:lnTo>
                    <a:pt x="3" y="3"/>
                  </a:lnTo>
                  <a:lnTo>
                    <a:pt x="8" y="0"/>
                  </a:lnTo>
                  <a:lnTo>
                    <a:pt x="0" y="8"/>
                  </a:lnTo>
                  <a:close/>
                </a:path>
              </a:pathLst>
            </a:custGeom>
            <a:solidFill>
              <a:srgbClr val="000000"/>
            </a:solidFill>
            <a:ln w="9525">
              <a:noFill/>
              <a:round/>
              <a:headEnd/>
              <a:tailEnd/>
            </a:ln>
          </p:spPr>
          <p:txBody>
            <a:bodyPr/>
            <a:lstStyle/>
            <a:p>
              <a:endParaRPr lang="en-US"/>
            </a:p>
          </p:txBody>
        </p:sp>
        <p:sp>
          <p:nvSpPr>
            <p:cNvPr id="208178" name="Freeform 691"/>
            <p:cNvSpPr>
              <a:spLocks/>
            </p:cNvSpPr>
            <p:nvPr/>
          </p:nvSpPr>
          <p:spPr bwMode="auto">
            <a:xfrm>
              <a:off x="4800600" y="3438525"/>
              <a:ext cx="14288" cy="14288"/>
            </a:xfrm>
            <a:custGeom>
              <a:avLst/>
              <a:gdLst>
                <a:gd name="T0" fmla="*/ 2147483647 w 37"/>
                <a:gd name="T1" fmla="*/ 2147483647 h 36"/>
                <a:gd name="T2" fmla="*/ 2147483647 w 37"/>
                <a:gd name="T3" fmla="*/ 0 h 36"/>
                <a:gd name="T4" fmla="*/ 0 w 37"/>
                <a:gd name="T5" fmla="*/ 2147483647 h 36"/>
                <a:gd name="T6" fmla="*/ 2147483647 w 37"/>
                <a:gd name="T7" fmla="*/ 2147483647 h 36"/>
                <a:gd name="T8" fmla="*/ 2147483647 w 37"/>
                <a:gd name="T9" fmla="*/ 2147483647 h 36"/>
                <a:gd name="T10" fmla="*/ 2147483647 w 37"/>
                <a:gd name="T11" fmla="*/ 2147483647 h 36"/>
                <a:gd name="T12" fmla="*/ 0 60000 65536"/>
                <a:gd name="T13" fmla="*/ 0 60000 65536"/>
                <a:gd name="T14" fmla="*/ 0 60000 65536"/>
                <a:gd name="T15" fmla="*/ 0 60000 65536"/>
                <a:gd name="T16" fmla="*/ 0 60000 65536"/>
                <a:gd name="T17" fmla="*/ 0 60000 65536"/>
                <a:gd name="T18" fmla="*/ 0 w 37"/>
                <a:gd name="T19" fmla="*/ 0 h 36"/>
                <a:gd name="T20" fmla="*/ 37 w 37"/>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7" h="36">
                  <a:moveTo>
                    <a:pt x="37" y="21"/>
                  </a:moveTo>
                  <a:lnTo>
                    <a:pt x="16" y="0"/>
                  </a:lnTo>
                  <a:lnTo>
                    <a:pt x="0" y="7"/>
                  </a:lnTo>
                  <a:lnTo>
                    <a:pt x="13" y="36"/>
                  </a:lnTo>
                  <a:lnTo>
                    <a:pt x="29" y="28"/>
                  </a:lnTo>
                  <a:lnTo>
                    <a:pt x="37" y="21"/>
                  </a:lnTo>
                  <a:close/>
                </a:path>
              </a:pathLst>
            </a:custGeom>
            <a:solidFill>
              <a:srgbClr val="000000"/>
            </a:solidFill>
            <a:ln w="9525">
              <a:noFill/>
              <a:round/>
              <a:headEnd/>
              <a:tailEnd/>
            </a:ln>
          </p:spPr>
          <p:txBody>
            <a:bodyPr/>
            <a:lstStyle/>
            <a:p>
              <a:endParaRPr lang="en-US"/>
            </a:p>
          </p:txBody>
        </p:sp>
        <p:sp>
          <p:nvSpPr>
            <p:cNvPr id="208179" name="Freeform 692"/>
            <p:cNvSpPr>
              <a:spLocks/>
            </p:cNvSpPr>
            <p:nvPr/>
          </p:nvSpPr>
          <p:spPr bwMode="auto">
            <a:xfrm>
              <a:off x="4811713" y="3448050"/>
              <a:ext cx="3175" cy="3175"/>
            </a:xfrm>
            <a:custGeom>
              <a:avLst/>
              <a:gdLst>
                <a:gd name="T0" fmla="*/ 2147483647 w 8"/>
                <a:gd name="T1" fmla="*/ 0 h 7"/>
                <a:gd name="T2" fmla="*/ 2147483647 w 8"/>
                <a:gd name="T3" fmla="*/ 2147483647 h 7"/>
                <a:gd name="T4" fmla="*/ 0 w 8"/>
                <a:gd name="T5" fmla="*/ 2147483647 h 7"/>
                <a:gd name="T6" fmla="*/ 2147483647 w 8"/>
                <a:gd name="T7" fmla="*/ 0 h 7"/>
                <a:gd name="T8" fmla="*/ 0 60000 65536"/>
                <a:gd name="T9" fmla="*/ 0 60000 65536"/>
                <a:gd name="T10" fmla="*/ 0 60000 65536"/>
                <a:gd name="T11" fmla="*/ 0 60000 65536"/>
                <a:gd name="T12" fmla="*/ 0 w 8"/>
                <a:gd name="T13" fmla="*/ 0 h 7"/>
                <a:gd name="T14" fmla="*/ 8 w 8"/>
                <a:gd name="T15" fmla="*/ 7 h 7"/>
              </a:gdLst>
              <a:ahLst/>
              <a:cxnLst>
                <a:cxn ang="T8">
                  <a:pos x="T0" y="T1"/>
                </a:cxn>
                <a:cxn ang="T9">
                  <a:pos x="T2" y="T3"/>
                </a:cxn>
                <a:cxn ang="T10">
                  <a:pos x="T4" y="T5"/>
                </a:cxn>
                <a:cxn ang="T11">
                  <a:pos x="T6" y="T7"/>
                </a:cxn>
              </a:cxnLst>
              <a:rect l="T12" t="T13" r="T14" b="T15"/>
              <a:pathLst>
                <a:path w="8" h="7">
                  <a:moveTo>
                    <a:pt x="8" y="0"/>
                  </a:moveTo>
                  <a:lnTo>
                    <a:pt x="5" y="5"/>
                  </a:lnTo>
                  <a:lnTo>
                    <a:pt x="0" y="7"/>
                  </a:lnTo>
                  <a:lnTo>
                    <a:pt x="8" y="0"/>
                  </a:lnTo>
                  <a:close/>
                </a:path>
              </a:pathLst>
            </a:custGeom>
            <a:solidFill>
              <a:srgbClr val="000000"/>
            </a:solidFill>
            <a:ln w="9525">
              <a:noFill/>
              <a:round/>
              <a:headEnd/>
              <a:tailEnd/>
            </a:ln>
          </p:spPr>
          <p:txBody>
            <a:bodyPr/>
            <a:lstStyle/>
            <a:p>
              <a:endParaRPr lang="en-US"/>
            </a:p>
          </p:txBody>
        </p:sp>
        <p:sp>
          <p:nvSpPr>
            <p:cNvPr id="208180" name="Freeform 693"/>
            <p:cNvSpPr>
              <a:spLocks/>
            </p:cNvSpPr>
            <p:nvPr/>
          </p:nvSpPr>
          <p:spPr bwMode="auto">
            <a:xfrm>
              <a:off x="4803775" y="3435350"/>
              <a:ext cx="14288" cy="12700"/>
            </a:xfrm>
            <a:custGeom>
              <a:avLst/>
              <a:gdLst>
                <a:gd name="T0" fmla="*/ 2147483647 w 36"/>
                <a:gd name="T1" fmla="*/ 2147483647 h 30"/>
                <a:gd name="T2" fmla="*/ 2147483647 w 36"/>
                <a:gd name="T3" fmla="*/ 0 h 30"/>
                <a:gd name="T4" fmla="*/ 0 w 36"/>
                <a:gd name="T5" fmla="*/ 2147483647 h 30"/>
                <a:gd name="T6" fmla="*/ 2147483647 w 36"/>
                <a:gd name="T7" fmla="*/ 2147483647 h 30"/>
                <a:gd name="T8" fmla="*/ 2147483647 w 36"/>
                <a:gd name="T9" fmla="*/ 2147483647 h 30"/>
                <a:gd name="T10" fmla="*/ 2147483647 w 36"/>
                <a:gd name="T11" fmla="*/ 2147483647 h 30"/>
                <a:gd name="T12" fmla="*/ 0 60000 65536"/>
                <a:gd name="T13" fmla="*/ 0 60000 65536"/>
                <a:gd name="T14" fmla="*/ 0 60000 65536"/>
                <a:gd name="T15" fmla="*/ 0 60000 65536"/>
                <a:gd name="T16" fmla="*/ 0 60000 65536"/>
                <a:gd name="T17" fmla="*/ 0 60000 65536"/>
                <a:gd name="T18" fmla="*/ 0 w 36"/>
                <a:gd name="T19" fmla="*/ 0 h 30"/>
                <a:gd name="T20" fmla="*/ 36 w 36"/>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36" h="30">
                  <a:moveTo>
                    <a:pt x="36" y="14"/>
                  </a:moveTo>
                  <a:lnTo>
                    <a:pt x="8" y="0"/>
                  </a:lnTo>
                  <a:lnTo>
                    <a:pt x="0" y="16"/>
                  </a:lnTo>
                  <a:lnTo>
                    <a:pt x="29" y="30"/>
                  </a:lnTo>
                  <a:lnTo>
                    <a:pt x="36" y="14"/>
                  </a:lnTo>
                  <a:close/>
                </a:path>
              </a:pathLst>
            </a:custGeom>
            <a:solidFill>
              <a:srgbClr val="000000"/>
            </a:solidFill>
            <a:ln w="9525">
              <a:noFill/>
              <a:round/>
              <a:headEnd/>
              <a:tailEnd/>
            </a:ln>
          </p:spPr>
          <p:txBody>
            <a:bodyPr/>
            <a:lstStyle/>
            <a:p>
              <a:endParaRPr lang="en-US"/>
            </a:p>
          </p:txBody>
        </p:sp>
        <p:sp>
          <p:nvSpPr>
            <p:cNvPr id="208181" name="Rectangle 694"/>
            <p:cNvSpPr>
              <a:spLocks noChangeArrowheads="1"/>
            </p:cNvSpPr>
            <p:nvPr/>
          </p:nvSpPr>
          <p:spPr bwMode="auto">
            <a:xfrm>
              <a:off x="4806950" y="3435350"/>
              <a:ext cx="1588" cy="1588"/>
            </a:xfrm>
            <a:prstGeom prst="rect">
              <a:avLst/>
            </a:prstGeom>
            <a:solidFill>
              <a:srgbClr val="000000"/>
            </a:solidFill>
            <a:ln w="9525">
              <a:noFill/>
              <a:miter lim="800000"/>
              <a:headEnd/>
              <a:tailEnd/>
            </a:ln>
          </p:spPr>
          <p:txBody>
            <a:bodyPr/>
            <a:lstStyle/>
            <a:p>
              <a:endParaRPr lang="en-US">
                <a:latin typeface="Times New Roman" pitchFamily="18" charset="0"/>
                <a:cs typeface="Times New Roman" pitchFamily="18" charset="0"/>
              </a:endParaRPr>
            </a:p>
          </p:txBody>
        </p:sp>
        <p:sp>
          <p:nvSpPr>
            <p:cNvPr id="208182" name="Freeform 695"/>
            <p:cNvSpPr>
              <a:spLocks/>
            </p:cNvSpPr>
            <p:nvPr/>
          </p:nvSpPr>
          <p:spPr bwMode="auto">
            <a:xfrm>
              <a:off x="4806950" y="3433763"/>
              <a:ext cx="12700" cy="7937"/>
            </a:xfrm>
            <a:custGeom>
              <a:avLst/>
              <a:gdLst>
                <a:gd name="T0" fmla="*/ 2147483647 w 32"/>
                <a:gd name="T1" fmla="*/ 0 h 20"/>
                <a:gd name="T2" fmla="*/ 2147483647 w 32"/>
                <a:gd name="T3" fmla="*/ 2147483647 h 20"/>
                <a:gd name="T4" fmla="*/ 2147483647 w 32"/>
                <a:gd name="T5" fmla="*/ 2147483647 h 20"/>
                <a:gd name="T6" fmla="*/ 0 w 32"/>
                <a:gd name="T7" fmla="*/ 2147483647 h 20"/>
                <a:gd name="T8" fmla="*/ 2147483647 w 32"/>
                <a:gd name="T9" fmla="*/ 0 h 20"/>
                <a:gd name="T10" fmla="*/ 0 60000 65536"/>
                <a:gd name="T11" fmla="*/ 0 60000 65536"/>
                <a:gd name="T12" fmla="*/ 0 60000 65536"/>
                <a:gd name="T13" fmla="*/ 0 60000 65536"/>
                <a:gd name="T14" fmla="*/ 0 60000 65536"/>
                <a:gd name="T15" fmla="*/ 0 w 32"/>
                <a:gd name="T16" fmla="*/ 0 h 20"/>
                <a:gd name="T17" fmla="*/ 32 w 32"/>
                <a:gd name="T18" fmla="*/ 20 h 20"/>
              </a:gdLst>
              <a:ahLst/>
              <a:cxnLst>
                <a:cxn ang="T10">
                  <a:pos x="T0" y="T1"/>
                </a:cxn>
                <a:cxn ang="T11">
                  <a:pos x="T2" y="T3"/>
                </a:cxn>
                <a:cxn ang="T12">
                  <a:pos x="T4" y="T5"/>
                </a:cxn>
                <a:cxn ang="T13">
                  <a:pos x="T6" y="T7"/>
                </a:cxn>
                <a:cxn ang="T14">
                  <a:pos x="T8" y="T9"/>
                </a:cxn>
              </a:cxnLst>
              <a:rect l="T15" t="T16" r="T17" b="T18"/>
              <a:pathLst>
                <a:path w="32" h="20">
                  <a:moveTo>
                    <a:pt x="2" y="0"/>
                  </a:moveTo>
                  <a:lnTo>
                    <a:pt x="32" y="15"/>
                  </a:lnTo>
                  <a:lnTo>
                    <a:pt x="28" y="20"/>
                  </a:lnTo>
                  <a:lnTo>
                    <a:pt x="0" y="6"/>
                  </a:lnTo>
                  <a:lnTo>
                    <a:pt x="2" y="0"/>
                  </a:lnTo>
                  <a:close/>
                </a:path>
              </a:pathLst>
            </a:custGeom>
            <a:solidFill>
              <a:srgbClr val="000000"/>
            </a:solidFill>
            <a:ln w="9525">
              <a:noFill/>
              <a:round/>
              <a:headEnd/>
              <a:tailEnd/>
            </a:ln>
          </p:spPr>
          <p:txBody>
            <a:bodyPr/>
            <a:lstStyle/>
            <a:p>
              <a:endParaRPr lang="en-US"/>
            </a:p>
          </p:txBody>
        </p:sp>
        <p:sp>
          <p:nvSpPr>
            <p:cNvPr id="208183" name="Freeform 696"/>
            <p:cNvSpPr>
              <a:spLocks/>
            </p:cNvSpPr>
            <p:nvPr/>
          </p:nvSpPr>
          <p:spPr bwMode="auto">
            <a:xfrm>
              <a:off x="4837113" y="3403600"/>
              <a:ext cx="9525" cy="12700"/>
            </a:xfrm>
            <a:custGeom>
              <a:avLst/>
              <a:gdLst>
                <a:gd name="T0" fmla="*/ 2147483647 w 24"/>
                <a:gd name="T1" fmla="*/ 2147483647 h 30"/>
                <a:gd name="T2" fmla="*/ 2147483647 w 24"/>
                <a:gd name="T3" fmla="*/ 0 h 30"/>
                <a:gd name="T4" fmla="*/ 0 w 24"/>
                <a:gd name="T5" fmla="*/ 2147483647 h 30"/>
                <a:gd name="T6" fmla="*/ 2147483647 w 24"/>
                <a:gd name="T7" fmla="*/ 2147483647 h 30"/>
                <a:gd name="T8" fmla="*/ 2147483647 w 24"/>
                <a:gd name="T9" fmla="*/ 2147483647 h 30"/>
                <a:gd name="T10" fmla="*/ 2147483647 w 24"/>
                <a:gd name="T11" fmla="*/ 2147483647 h 30"/>
                <a:gd name="T12" fmla="*/ 0 60000 65536"/>
                <a:gd name="T13" fmla="*/ 0 60000 65536"/>
                <a:gd name="T14" fmla="*/ 0 60000 65536"/>
                <a:gd name="T15" fmla="*/ 0 60000 65536"/>
                <a:gd name="T16" fmla="*/ 0 60000 65536"/>
                <a:gd name="T17" fmla="*/ 0 60000 65536"/>
                <a:gd name="T18" fmla="*/ 0 w 24"/>
                <a:gd name="T19" fmla="*/ 0 h 30"/>
                <a:gd name="T20" fmla="*/ 24 w 24"/>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24" h="30">
                  <a:moveTo>
                    <a:pt x="24" y="22"/>
                  </a:moveTo>
                  <a:lnTo>
                    <a:pt x="3" y="0"/>
                  </a:lnTo>
                  <a:lnTo>
                    <a:pt x="0" y="1"/>
                  </a:lnTo>
                  <a:lnTo>
                    <a:pt x="15" y="30"/>
                  </a:lnTo>
                  <a:lnTo>
                    <a:pt x="16" y="30"/>
                  </a:lnTo>
                  <a:lnTo>
                    <a:pt x="24" y="22"/>
                  </a:lnTo>
                  <a:close/>
                </a:path>
              </a:pathLst>
            </a:custGeom>
            <a:solidFill>
              <a:srgbClr val="000000"/>
            </a:solidFill>
            <a:ln w="9525">
              <a:noFill/>
              <a:round/>
              <a:headEnd/>
              <a:tailEnd/>
            </a:ln>
          </p:spPr>
          <p:txBody>
            <a:bodyPr/>
            <a:lstStyle/>
            <a:p>
              <a:endParaRPr lang="en-US"/>
            </a:p>
          </p:txBody>
        </p:sp>
        <p:sp>
          <p:nvSpPr>
            <p:cNvPr id="208184" name="Freeform 697"/>
            <p:cNvSpPr>
              <a:spLocks/>
            </p:cNvSpPr>
            <p:nvPr/>
          </p:nvSpPr>
          <p:spPr bwMode="auto">
            <a:xfrm>
              <a:off x="4843463" y="3413125"/>
              <a:ext cx="3175" cy="3175"/>
            </a:xfrm>
            <a:custGeom>
              <a:avLst/>
              <a:gdLst>
                <a:gd name="T0" fmla="*/ 2147483647 w 8"/>
                <a:gd name="T1" fmla="*/ 0 h 8"/>
                <a:gd name="T2" fmla="*/ 2147483647 w 8"/>
                <a:gd name="T3" fmla="*/ 2147483647 h 8"/>
                <a:gd name="T4" fmla="*/ 0 w 8"/>
                <a:gd name="T5" fmla="*/ 2147483647 h 8"/>
                <a:gd name="T6" fmla="*/ 2147483647 w 8"/>
                <a:gd name="T7" fmla="*/ 0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8" y="0"/>
                  </a:moveTo>
                  <a:lnTo>
                    <a:pt x="5" y="5"/>
                  </a:lnTo>
                  <a:lnTo>
                    <a:pt x="0" y="8"/>
                  </a:lnTo>
                  <a:lnTo>
                    <a:pt x="8" y="0"/>
                  </a:lnTo>
                  <a:close/>
                </a:path>
              </a:pathLst>
            </a:custGeom>
            <a:solidFill>
              <a:srgbClr val="000000"/>
            </a:solidFill>
            <a:ln w="9525">
              <a:noFill/>
              <a:round/>
              <a:headEnd/>
              <a:tailEnd/>
            </a:ln>
          </p:spPr>
          <p:txBody>
            <a:bodyPr/>
            <a:lstStyle/>
            <a:p>
              <a:endParaRPr lang="en-US"/>
            </a:p>
          </p:txBody>
        </p:sp>
        <p:sp>
          <p:nvSpPr>
            <p:cNvPr id="208185" name="Freeform 698"/>
            <p:cNvSpPr>
              <a:spLocks/>
            </p:cNvSpPr>
            <p:nvPr/>
          </p:nvSpPr>
          <p:spPr bwMode="auto">
            <a:xfrm>
              <a:off x="4835525" y="3400425"/>
              <a:ext cx="14288" cy="12700"/>
            </a:xfrm>
            <a:custGeom>
              <a:avLst/>
              <a:gdLst>
                <a:gd name="T0" fmla="*/ 2147483647 w 36"/>
                <a:gd name="T1" fmla="*/ 2147483647 h 30"/>
                <a:gd name="T2" fmla="*/ 2147483647 w 36"/>
                <a:gd name="T3" fmla="*/ 0 h 30"/>
                <a:gd name="T4" fmla="*/ 0 w 36"/>
                <a:gd name="T5" fmla="*/ 2147483647 h 30"/>
                <a:gd name="T6" fmla="*/ 2147483647 w 36"/>
                <a:gd name="T7" fmla="*/ 2147483647 h 30"/>
                <a:gd name="T8" fmla="*/ 2147483647 w 36"/>
                <a:gd name="T9" fmla="*/ 2147483647 h 30"/>
                <a:gd name="T10" fmla="*/ 2147483647 w 36"/>
                <a:gd name="T11" fmla="*/ 2147483647 h 30"/>
                <a:gd name="T12" fmla="*/ 0 60000 65536"/>
                <a:gd name="T13" fmla="*/ 0 60000 65536"/>
                <a:gd name="T14" fmla="*/ 0 60000 65536"/>
                <a:gd name="T15" fmla="*/ 0 60000 65536"/>
                <a:gd name="T16" fmla="*/ 0 60000 65536"/>
                <a:gd name="T17" fmla="*/ 0 60000 65536"/>
                <a:gd name="T18" fmla="*/ 0 w 36"/>
                <a:gd name="T19" fmla="*/ 0 h 30"/>
                <a:gd name="T20" fmla="*/ 36 w 36"/>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36" h="30">
                  <a:moveTo>
                    <a:pt x="36" y="14"/>
                  </a:moveTo>
                  <a:lnTo>
                    <a:pt x="8" y="0"/>
                  </a:lnTo>
                  <a:lnTo>
                    <a:pt x="0" y="16"/>
                  </a:lnTo>
                  <a:lnTo>
                    <a:pt x="29" y="30"/>
                  </a:lnTo>
                  <a:lnTo>
                    <a:pt x="36" y="14"/>
                  </a:lnTo>
                  <a:close/>
                </a:path>
              </a:pathLst>
            </a:custGeom>
            <a:solidFill>
              <a:srgbClr val="000000"/>
            </a:solidFill>
            <a:ln w="9525">
              <a:noFill/>
              <a:round/>
              <a:headEnd/>
              <a:tailEnd/>
            </a:ln>
          </p:spPr>
          <p:txBody>
            <a:bodyPr/>
            <a:lstStyle/>
            <a:p>
              <a:endParaRPr lang="en-US"/>
            </a:p>
          </p:txBody>
        </p:sp>
        <p:sp>
          <p:nvSpPr>
            <p:cNvPr id="208186" name="Rectangle 699"/>
            <p:cNvSpPr>
              <a:spLocks noChangeArrowheads="1"/>
            </p:cNvSpPr>
            <p:nvPr/>
          </p:nvSpPr>
          <p:spPr bwMode="auto">
            <a:xfrm>
              <a:off x="4838700" y="3400425"/>
              <a:ext cx="1588" cy="1588"/>
            </a:xfrm>
            <a:prstGeom prst="rect">
              <a:avLst/>
            </a:prstGeom>
            <a:solidFill>
              <a:srgbClr val="000000"/>
            </a:solidFill>
            <a:ln w="9525">
              <a:noFill/>
              <a:miter lim="800000"/>
              <a:headEnd/>
              <a:tailEnd/>
            </a:ln>
          </p:spPr>
          <p:txBody>
            <a:bodyPr/>
            <a:lstStyle/>
            <a:p>
              <a:endParaRPr lang="en-US">
                <a:latin typeface="Times New Roman" pitchFamily="18" charset="0"/>
                <a:cs typeface="Times New Roman" pitchFamily="18" charset="0"/>
              </a:endParaRPr>
            </a:p>
          </p:txBody>
        </p:sp>
        <p:sp>
          <p:nvSpPr>
            <p:cNvPr id="208187" name="Freeform 700"/>
            <p:cNvSpPr>
              <a:spLocks/>
            </p:cNvSpPr>
            <p:nvPr/>
          </p:nvSpPr>
          <p:spPr bwMode="auto">
            <a:xfrm>
              <a:off x="4838700" y="3390900"/>
              <a:ext cx="14288" cy="15875"/>
            </a:xfrm>
            <a:custGeom>
              <a:avLst/>
              <a:gdLst>
                <a:gd name="T0" fmla="*/ 2147483647 w 37"/>
                <a:gd name="T1" fmla="*/ 0 h 38"/>
                <a:gd name="T2" fmla="*/ 2147483647 w 37"/>
                <a:gd name="T3" fmla="*/ 2147483647 h 38"/>
                <a:gd name="T4" fmla="*/ 0 w 37"/>
                <a:gd name="T5" fmla="*/ 2147483647 h 38"/>
                <a:gd name="T6" fmla="*/ 2147483647 w 37"/>
                <a:gd name="T7" fmla="*/ 2147483647 h 38"/>
                <a:gd name="T8" fmla="*/ 2147483647 w 37"/>
                <a:gd name="T9" fmla="*/ 2147483647 h 38"/>
                <a:gd name="T10" fmla="*/ 2147483647 w 37"/>
                <a:gd name="T11" fmla="*/ 0 h 38"/>
                <a:gd name="T12" fmla="*/ 0 60000 65536"/>
                <a:gd name="T13" fmla="*/ 0 60000 65536"/>
                <a:gd name="T14" fmla="*/ 0 60000 65536"/>
                <a:gd name="T15" fmla="*/ 0 60000 65536"/>
                <a:gd name="T16" fmla="*/ 0 60000 65536"/>
                <a:gd name="T17" fmla="*/ 0 60000 65536"/>
                <a:gd name="T18" fmla="*/ 0 w 37"/>
                <a:gd name="T19" fmla="*/ 0 h 38"/>
                <a:gd name="T20" fmla="*/ 37 w 37"/>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37" h="38">
                  <a:moveTo>
                    <a:pt x="16" y="0"/>
                  </a:moveTo>
                  <a:lnTo>
                    <a:pt x="8" y="8"/>
                  </a:lnTo>
                  <a:lnTo>
                    <a:pt x="0" y="24"/>
                  </a:lnTo>
                  <a:lnTo>
                    <a:pt x="28" y="38"/>
                  </a:lnTo>
                  <a:lnTo>
                    <a:pt x="37" y="22"/>
                  </a:lnTo>
                  <a:lnTo>
                    <a:pt x="16" y="0"/>
                  </a:lnTo>
                  <a:close/>
                </a:path>
              </a:pathLst>
            </a:custGeom>
            <a:solidFill>
              <a:srgbClr val="000000"/>
            </a:solidFill>
            <a:ln w="9525">
              <a:noFill/>
              <a:round/>
              <a:headEnd/>
              <a:tailEnd/>
            </a:ln>
          </p:spPr>
          <p:txBody>
            <a:bodyPr/>
            <a:lstStyle/>
            <a:p>
              <a:endParaRPr lang="en-US"/>
            </a:p>
          </p:txBody>
        </p:sp>
        <p:sp>
          <p:nvSpPr>
            <p:cNvPr id="208188" name="Freeform 701"/>
            <p:cNvSpPr>
              <a:spLocks/>
            </p:cNvSpPr>
            <p:nvPr/>
          </p:nvSpPr>
          <p:spPr bwMode="auto">
            <a:xfrm>
              <a:off x="4841875" y="3390900"/>
              <a:ext cx="3175" cy="3175"/>
            </a:xfrm>
            <a:custGeom>
              <a:avLst/>
              <a:gdLst>
                <a:gd name="T0" fmla="*/ 0 w 8"/>
                <a:gd name="T1" fmla="*/ 2147483647 h 8"/>
                <a:gd name="T2" fmla="*/ 2147483647 w 8"/>
                <a:gd name="T3" fmla="*/ 2147483647 h 8"/>
                <a:gd name="T4" fmla="*/ 2147483647 w 8"/>
                <a:gd name="T5" fmla="*/ 0 h 8"/>
                <a:gd name="T6" fmla="*/ 0 w 8"/>
                <a:gd name="T7" fmla="*/ 2147483647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8"/>
                  </a:moveTo>
                  <a:lnTo>
                    <a:pt x="3" y="3"/>
                  </a:lnTo>
                  <a:lnTo>
                    <a:pt x="8" y="0"/>
                  </a:lnTo>
                  <a:lnTo>
                    <a:pt x="0" y="8"/>
                  </a:lnTo>
                  <a:close/>
                </a:path>
              </a:pathLst>
            </a:custGeom>
            <a:solidFill>
              <a:srgbClr val="000000"/>
            </a:solidFill>
            <a:ln w="9525">
              <a:noFill/>
              <a:round/>
              <a:headEnd/>
              <a:tailEnd/>
            </a:ln>
          </p:spPr>
          <p:txBody>
            <a:bodyPr/>
            <a:lstStyle/>
            <a:p>
              <a:endParaRPr lang="en-US"/>
            </a:p>
          </p:txBody>
        </p:sp>
        <p:sp>
          <p:nvSpPr>
            <p:cNvPr id="208189" name="Freeform 702"/>
            <p:cNvSpPr>
              <a:spLocks/>
            </p:cNvSpPr>
            <p:nvPr/>
          </p:nvSpPr>
          <p:spPr bwMode="auto">
            <a:xfrm>
              <a:off x="4845050" y="3387725"/>
              <a:ext cx="14288" cy="15875"/>
            </a:xfrm>
            <a:custGeom>
              <a:avLst/>
              <a:gdLst>
                <a:gd name="T0" fmla="*/ 2147483647 w 37"/>
                <a:gd name="T1" fmla="*/ 2147483647 h 37"/>
                <a:gd name="T2" fmla="*/ 2147483647 w 37"/>
                <a:gd name="T3" fmla="*/ 0 h 37"/>
                <a:gd name="T4" fmla="*/ 0 w 37"/>
                <a:gd name="T5" fmla="*/ 2147483647 h 37"/>
                <a:gd name="T6" fmla="*/ 2147483647 w 37"/>
                <a:gd name="T7" fmla="*/ 2147483647 h 37"/>
                <a:gd name="T8" fmla="*/ 2147483647 w 37"/>
                <a:gd name="T9" fmla="*/ 2147483647 h 37"/>
                <a:gd name="T10" fmla="*/ 2147483647 w 37"/>
                <a:gd name="T11" fmla="*/ 2147483647 h 37"/>
                <a:gd name="T12" fmla="*/ 0 60000 65536"/>
                <a:gd name="T13" fmla="*/ 0 60000 65536"/>
                <a:gd name="T14" fmla="*/ 0 60000 65536"/>
                <a:gd name="T15" fmla="*/ 0 60000 65536"/>
                <a:gd name="T16" fmla="*/ 0 60000 65536"/>
                <a:gd name="T17" fmla="*/ 0 60000 65536"/>
                <a:gd name="T18" fmla="*/ 0 w 37"/>
                <a:gd name="T19" fmla="*/ 0 h 37"/>
                <a:gd name="T20" fmla="*/ 37 w 37"/>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37" h="37">
                  <a:moveTo>
                    <a:pt x="37" y="21"/>
                  </a:moveTo>
                  <a:lnTo>
                    <a:pt x="14" y="0"/>
                  </a:lnTo>
                  <a:lnTo>
                    <a:pt x="0" y="7"/>
                  </a:lnTo>
                  <a:lnTo>
                    <a:pt x="13" y="37"/>
                  </a:lnTo>
                  <a:lnTo>
                    <a:pt x="29" y="28"/>
                  </a:lnTo>
                  <a:lnTo>
                    <a:pt x="37" y="21"/>
                  </a:lnTo>
                  <a:close/>
                </a:path>
              </a:pathLst>
            </a:custGeom>
            <a:solidFill>
              <a:srgbClr val="000000"/>
            </a:solidFill>
            <a:ln w="9525">
              <a:noFill/>
              <a:round/>
              <a:headEnd/>
              <a:tailEnd/>
            </a:ln>
          </p:spPr>
          <p:txBody>
            <a:bodyPr/>
            <a:lstStyle/>
            <a:p>
              <a:endParaRPr lang="en-US"/>
            </a:p>
          </p:txBody>
        </p:sp>
        <p:sp>
          <p:nvSpPr>
            <p:cNvPr id="208190" name="Freeform 703"/>
            <p:cNvSpPr>
              <a:spLocks/>
            </p:cNvSpPr>
            <p:nvPr/>
          </p:nvSpPr>
          <p:spPr bwMode="auto">
            <a:xfrm>
              <a:off x="4856163" y="3397250"/>
              <a:ext cx="3175" cy="3175"/>
            </a:xfrm>
            <a:custGeom>
              <a:avLst/>
              <a:gdLst>
                <a:gd name="T0" fmla="*/ 2147483647 w 8"/>
                <a:gd name="T1" fmla="*/ 0 h 7"/>
                <a:gd name="T2" fmla="*/ 2147483647 w 8"/>
                <a:gd name="T3" fmla="*/ 2147483647 h 7"/>
                <a:gd name="T4" fmla="*/ 0 w 8"/>
                <a:gd name="T5" fmla="*/ 2147483647 h 7"/>
                <a:gd name="T6" fmla="*/ 2147483647 w 8"/>
                <a:gd name="T7" fmla="*/ 0 h 7"/>
                <a:gd name="T8" fmla="*/ 0 60000 65536"/>
                <a:gd name="T9" fmla="*/ 0 60000 65536"/>
                <a:gd name="T10" fmla="*/ 0 60000 65536"/>
                <a:gd name="T11" fmla="*/ 0 60000 65536"/>
                <a:gd name="T12" fmla="*/ 0 w 8"/>
                <a:gd name="T13" fmla="*/ 0 h 7"/>
                <a:gd name="T14" fmla="*/ 8 w 8"/>
                <a:gd name="T15" fmla="*/ 7 h 7"/>
              </a:gdLst>
              <a:ahLst/>
              <a:cxnLst>
                <a:cxn ang="T8">
                  <a:pos x="T0" y="T1"/>
                </a:cxn>
                <a:cxn ang="T9">
                  <a:pos x="T2" y="T3"/>
                </a:cxn>
                <a:cxn ang="T10">
                  <a:pos x="T4" y="T5"/>
                </a:cxn>
                <a:cxn ang="T11">
                  <a:pos x="T6" y="T7"/>
                </a:cxn>
              </a:cxnLst>
              <a:rect l="T12" t="T13" r="T14" b="T15"/>
              <a:pathLst>
                <a:path w="8" h="7">
                  <a:moveTo>
                    <a:pt x="8" y="0"/>
                  </a:moveTo>
                  <a:lnTo>
                    <a:pt x="5" y="5"/>
                  </a:lnTo>
                  <a:lnTo>
                    <a:pt x="0" y="7"/>
                  </a:lnTo>
                  <a:lnTo>
                    <a:pt x="8" y="0"/>
                  </a:lnTo>
                  <a:close/>
                </a:path>
              </a:pathLst>
            </a:custGeom>
            <a:solidFill>
              <a:srgbClr val="000000"/>
            </a:solidFill>
            <a:ln w="9525">
              <a:noFill/>
              <a:round/>
              <a:headEnd/>
              <a:tailEnd/>
            </a:ln>
          </p:spPr>
          <p:txBody>
            <a:bodyPr/>
            <a:lstStyle/>
            <a:p>
              <a:endParaRPr lang="en-US"/>
            </a:p>
          </p:txBody>
        </p:sp>
        <p:sp>
          <p:nvSpPr>
            <p:cNvPr id="208191" name="Freeform 704"/>
            <p:cNvSpPr>
              <a:spLocks/>
            </p:cNvSpPr>
            <p:nvPr/>
          </p:nvSpPr>
          <p:spPr bwMode="auto">
            <a:xfrm>
              <a:off x="4848225" y="3381375"/>
              <a:ext cx="14288" cy="15875"/>
            </a:xfrm>
            <a:custGeom>
              <a:avLst/>
              <a:gdLst>
                <a:gd name="T0" fmla="*/ 2147483647 w 36"/>
                <a:gd name="T1" fmla="*/ 0 h 37"/>
                <a:gd name="T2" fmla="*/ 2147483647 w 36"/>
                <a:gd name="T3" fmla="*/ 2147483647 h 37"/>
                <a:gd name="T4" fmla="*/ 0 w 36"/>
                <a:gd name="T5" fmla="*/ 2147483647 h 37"/>
                <a:gd name="T6" fmla="*/ 2147483647 w 36"/>
                <a:gd name="T7" fmla="*/ 2147483647 h 37"/>
                <a:gd name="T8" fmla="*/ 2147483647 w 36"/>
                <a:gd name="T9" fmla="*/ 2147483647 h 37"/>
                <a:gd name="T10" fmla="*/ 2147483647 w 36"/>
                <a:gd name="T11" fmla="*/ 0 h 37"/>
                <a:gd name="T12" fmla="*/ 0 60000 65536"/>
                <a:gd name="T13" fmla="*/ 0 60000 65536"/>
                <a:gd name="T14" fmla="*/ 0 60000 65536"/>
                <a:gd name="T15" fmla="*/ 0 60000 65536"/>
                <a:gd name="T16" fmla="*/ 0 60000 65536"/>
                <a:gd name="T17" fmla="*/ 0 60000 65536"/>
                <a:gd name="T18" fmla="*/ 0 w 36"/>
                <a:gd name="T19" fmla="*/ 0 h 37"/>
                <a:gd name="T20" fmla="*/ 36 w 36"/>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36" h="37">
                  <a:moveTo>
                    <a:pt x="15" y="0"/>
                  </a:moveTo>
                  <a:lnTo>
                    <a:pt x="8" y="7"/>
                  </a:lnTo>
                  <a:lnTo>
                    <a:pt x="0" y="23"/>
                  </a:lnTo>
                  <a:lnTo>
                    <a:pt x="29" y="37"/>
                  </a:lnTo>
                  <a:lnTo>
                    <a:pt x="36" y="21"/>
                  </a:lnTo>
                  <a:lnTo>
                    <a:pt x="15" y="0"/>
                  </a:lnTo>
                  <a:close/>
                </a:path>
              </a:pathLst>
            </a:custGeom>
            <a:solidFill>
              <a:srgbClr val="000000"/>
            </a:solidFill>
            <a:ln w="9525">
              <a:noFill/>
              <a:round/>
              <a:headEnd/>
              <a:tailEnd/>
            </a:ln>
          </p:spPr>
          <p:txBody>
            <a:bodyPr/>
            <a:lstStyle/>
            <a:p>
              <a:endParaRPr lang="en-US"/>
            </a:p>
          </p:txBody>
        </p:sp>
        <p:sp>
          <p:nvSpPr>
            <p:cNvPr id="208192" name="Freeform 705"/>
            <p:cNvSpPr>
              <a:spLocks/>
            </p:cNvSpPr>
            <p:nvPr/>
          </p:nvSpPr>
          <p:spPr bwMode="auto">
            <a:xfrm>
              <a:off x="4851400" y="3381375"/>
              <a:ext cx="3175" cy="3175"/>
            </a:xfrm>
            <a:custGeom>
              <a:avLst/>
              <a:gdLst>
                <a:gd name="T0" fmla="*/ 0 w 7"/>
                <a:gd name="T1" fmla="*/ 2147483647 h 7"/>
                <a:gd name="T2" fmla="*/ 2147483647 w 7"/>
                <a:gd name="T3" fmla="*/ 2147483647 h 7"/>
                <a:gd name="T4" fmla="*/ 2147483647 w 7"/>
                <a:gd name="T5" fmla="*/ 0 h 7"/>
                <a:gd name="T6" fmla="*/ 0 w 7"/>
                <a:gd name="T7" fmla="*/ 2147483647 h 7"/>
                <a:gd name="T8" fmla="*/ 0 60000 65536"/>
                <a:gd name="T9" fmla="*/ 0 60000 65536"/>
                <a:gd name="T10" fmla="*/ 0 60000 65536"/>
                <a:gd name="T11" fmla="*/ 0 60000 65536"/>
                <a:gd name="T12" fmla="*/ 0 w 7"/>
                <a:gd name="T13" fmla="*/ 0 h 7"/>
                <a:gd name="T14" fmla="*/ 7 w 7"/>
                <a:gd name="T15" fmla="*/ 7 h 7"/>
              </a:gdLst>
              <a:ahLst/>
              <a:cxnLst>
                <a:cxn ang="T8">
                  <a:pos x="T0" y="T1"/>
                </a:cxn>
                <a:cxn ang="T9">
                  <a:pos x="T2" y="T3"/>
                </a:cxn>
                <a:cxn ang="T10">
                  <a:pos x="T4" y="T5"/>
                </a:cxn>
                <a:cxn ang="T11">
                  <a:pos x="T6" y="T7"/>
                </a:cxn>
              </a:cxnLst>
              <a:rect l="T12" t="T13" r="T14" b="T15"/>
              <a:pathLst>
                <a:path w="7" h="7">
                  <a:moveTo>
                    <a:pt x="0" y="7"/>
                  </a:moveTo>
                  <a:lnTo>
                    <a:pt x="2" y="2"/>
                  </a:lnTo>
                  <a:lnTo>
                    <a:pt x="7" y="0"/>
                  </a:lnTo>
                  <a:lnTo>
                    <a:pt x="0" y="7"/>
                  </a:lnTo>
                  <a:close/>
                </a:path>
              </a:pathLst>
            </a:custGeom>
            <a:solidFill>
              <a:srgbClr val="000000"/>
            </a:solidFill>
            <a:ln w="9525">
              <a:noFill/>
              <a:round/>
              <a:headEnd/>
              <a:tailEnd/>
            </a:ln>
          </p:spPr>
          <p:txBody>
            <a:bodyPr/>
            <a:lstStyle/>
            <a:p>
              <a:endParaRPr lang="en-US"/>
            </a:p>
          </p:txBody>
        </p:sp>
        <p:sp>
          <p:nvSpPr>
            <p:cNvPr id="208193" name="Freeform 706"/>
            <p:cNvSpPr>
              <a:spLocks/>
            </p:cNvSpPr>
            <p:nvPr/>
          </p:nvSpPr>
          <p:spPr bwMode="auto">
            <a:xfrm>
              <a:off x="4854575" y="3378200"/>
              <a:ext cx="14288" cy="15875"/>
            </a:xfrm>
            <a:custGeom>
              <a:avLst/>
              <a:gdLst>
                <a:gd name="T0" fmla="*/ 2147483647 w 37"/>
                <a:gd name="T1" fmla="*/ 2147483647 h 37"/>
                <a:gd name="T2" fmla="*/ 2147483647 w 37"/>
                <a:gd name="T3" fmla="*/ 0 h 37"/>
                <a:gd name="T4" fmla="*/ 0 w 37"/>
                <a:gd name="T5" fmla="*/ 2147483647 h 37"/>
                <a:gd name="T6" fmla="*/ 2147483647 w 37"/>
                <a:gd name="T7" fmla="*/ 2147483647 h 37"/>
                <a:gd name="T8" fmla="*/ 2147483647 w 37"/>
                <a:gd name="T9" fmla="*/ 2147483647 h 37"/>
                <a:gd name="T10" fmla="*/ 2147483647 w 37"/>
                <a:gd name="T11" fmla="*/ 2147483647 h 37"/>
                <a:gd name="T12" fmla="*/ 0 60000 65536"/>
                <a:gd name="T13" fmla="*/ 0 60000 65536"/>
                <a:gd name="T14" fmla="*/ 0 60000 65536"/>
                <a:gd name="T15" fmla="*/ 0 60000 65536"/>
                <a:gd name="T16" fmla="*/ 0 60000 65536"/>
                <a:gd name="T17" fmla="*/ 0 60000 65536"/>
                <a:gd name="T18" fmla="*/ 0 w 37"/>
                <a:gd name="T19" fmla="*/ 0 h 37"/>
                <a:gd name="T20" fmla="*/ 37 w 37"/>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37" h="37">
                  <a:moveTo>
                    <a:pt x="37" y="22"/>
                  </a:moveTo>
                  <a:lnTo>
                    <a:pt x="16" y="0"/>
                  </a:lnTo>
                  <a:lnTo>
                    <a:pt x="0" y="9"/>
                  </a:lnTo>
                  <a:lnTo>
                    <a:pt x="15" y="37"/>
                  </a:lnTo>
                  <a:lnTo>
                    <a:pt x="31" y="30"/>
                  </a:lnTo>
                  <a:lnTo>
                    <a:pt x="37" y="22"/>
                  </a:lnTo>
                  <a:close/>
                </a:path>
              </a:pathLst>
            </a:custGeom>
            <a:solidFill>
              <a:srgbClr val="000000"/>
            </a:solidFill>
            <a:ln w="9525">
              <a:noFill/>
              <a:round/>
              <a:headEnd/>
              <a:tailEnd/>
            </a:ln>
          </p:spPr>
          <p:txBody>
            <a:bodyPr/>
            <a:lstStyle/>
            <a:p>
              <a:endParaRPr lang="en-US"/>
            </a:p>
          </p:txBody>
        </p:sp>
        <p:sp>
          <p:nvSpPr>
            <p:cNvPr id="208194" name="Freeform 707"/>
            <p:cNvSpPr>
              <a:spLocks/>
            </p:cNvSpPr>
            <p:nvPr/>
          </p:nvSpPr>
          <p:spPr bwMode="auto">
            <a:xfrm>
              <a:off x="4865688" y="3387725"/>
              <a:ext cx="3175" cy="3175"/>
            </a:xfrm>
            <a:custGeom>
              <a:avLst/>
              <a:gdLst>
                <a:gd name="T0" fmla="*/ 2147483647 w 6"/>
                <a:gd name="T1" fmla="*/ 0 h 8"/>
                <a:gd name="T2" fmla="*/ 2147483647 w 6"/>
                <a:gd name="T3" fmla="*/ 2147483647 h 8"/>
                <a:gd name="T4" fmla="*/ 0 w 6"/>
                <a:gd name="T5" fmla="*/ 2147483647 h 8"/>
                <a:gd name="T6" fmla="*/ 2147483647 w 6"/>
                <a:gd name="T7" fmla="*/ 0 h 8"/>
                <a:gd name="T8" fmla="*/ 0 60000 65536"/>
                <a:gd name="T9" fmla="*/ 0 60000 65536"/>
                <a:gd name="T10" fmla="*/ 0 60000 65536"/>
                <a:gd name="T11" fmla="*/ 0 60000 65536"/>
                <a:gd name="T12" fmla="*/ 0 w 6"/>
                <a:gd name="T13" fmla="*/ 0 h 8"/>
                <a:gd name="T14" fmla="*/ 6 w 6"/>
                <a:gd name="T15" fmla="*/ 8 h 8"/>
              </a:gdLst>
              <a:ahLst/>
              <a:cxnLst>
                <a:cxn ang="T8">
                  <a:pos x="T0" y="T1"/>
                </a:cxn>
                <a:cxn ang="T9">
                  <a:pos x="T2" y="T3"/>
                </a:cxn>
                <a:cxn ang="T10">
                  <a:pos x="T4" y="T5"/>
                </a:cxn>
                <a:cxn ang="T11">
                  <a:pos x="T6" y="T7"/>
                </a:cxn>
              </a:cxnLst>
              <a:rect l="T12" t="T13" r="T14" b="T15"/>
              <a:pathLst>
                <a:path w="6" h="8">
                  <a:moveTo>
                    <a:pt x="6" y="0"/>
                  </a:moveTo>
                  <a:lnTo>
                    <a:pt x="4" y="5"/>
                  </a:lnTo>
                  <a:lnTo>
                    <a:pt x="0" y="8"/>
                  </a:lnTo>
                  <a:lnTo>
                    <a:pt x="6" y="0"/>
                  </a:lnTo>
                  <a:close/>
                </a:path>
              </a:pathLst>
            </a:custGeom>
            <a:solidFill>
              <a:srgbClr val="000000"/>
            </a:solidFill>
            <a:ln w="9525">
              <a:noFill/>
              <a:round/>
              <a:headEnd/>
              <a:tailEnd/>
            </a:ln>
          </p:spPr>
          <p:txBody>
            <a:bodyPr/>
            <a:lstStyle/>
            <a:p>
              <a:endParaRPr lang="en-US"/>
            </a:p>
          </p:txBody>
        </p:sp>
        <p:sp>
          <p:nvSpPr>
            <p:cNvPr id="208195" name="Freeform 708"/>
            <p:cNvSpPr>
              <a:spLocks/>
            </p:cNvSpPr>
            <p:nvPr/>
          </p:nvSpPr>
          <p:spPr bwMode="auto">
            <a:xfrm>
              <a:off x="4857750" y="3378200"/>
              <a:ext cx="12700" cy="9525"/>
            </a:xfrm>
            <a:custGeom>
              <a:avLst/>
              <a:gdLst>
                <a:gd name="T0" fmla="*/ 2147483647 w 33"/>
                <a:gd name="T1" fmla="*/ 0 h 22"/>
                <a:gd name="T2" fmla="*/ 2147483647 w 33"/>
                <a:gd name="T3" fmla="*/ 2147483647 h 22"/>
                <a:gd name="T4" fmla="*/ 2147483647 w 33"/>
                <a:gd name="T5" fmla="*/ 2147483647 h 22"/>
                <a:gd name="T6" fmla="*/ 0 w 33"/>
                <a:gd name="T7" fmla="*/ 2147483647 h 22"/>
                <a:gd name="T8" fmla="*/ 2147483647 w 33"/>
                <a:gd name="T9" fmla="*/ 0 h 22"/>
                <a:gd name="T10" fmla="*/ 0 60000 65536"/>
                <a:gd name="T11" fmla="*/ 0 60000 65536"/>
                <a:gd name="T12" fmla="*/ 0 60000 65536"/>
                <a:gd name="T13" fmla="*/ 0 60000 65536"/>
                <a:gd name="T14" fmla="*/ 0 60000 65536"/>
                <a:gd name="T15" fmla="*/ 0 w 33"/>
                <a:gd name="T16" fmla="*/ 0 h 22"/>
                <a:gd name="T17" fmla="*/ 33 w 33"/>
                <a:gd name="T18" fmla="*/ 22 h 22"/>
              </a:gdLst>
              <a:ahLst/>
              <a:cxnLst>
                <a:cxn ang="T10">
                  <a:pos x="T0" y="T1"/>
                </a:cxn>
                <a:cxn ang="T11">
                  <a:pos x="T2" y="T3"/>
                </a:cxn>
                <a:cxn ang="T12">
                  <a:pos x="T4" y="T5"/>
                </a:cxn>
                <a:cxn ang="T13">
                  <a:pos x="T6" y="T7"/>
                </a:cxn>
                <a:cxn ang="T14">
                  <a:pos x="T8" y="T9"/>
                </a:cxn>
              </a:cxnLst>
              <a:rect l="T15" t="T16" r="T17" b="T18"/>
              <a:pathLst>
                <a:path w="33" h="22">
                  <a:moveTo>
                    <a:pt x="3" y="0"/>
                  </a:moveTo>
                  <a:lnTo>
                    <a:pt x="33" y="14"/>
                  </a:lnTo>
                  <a:lnTo>
                    <a:pt x="28" y="22"/>
                  </a:lnTo>
                  <a:lnTo>
                    <a:pt x="0" y="8"/>
                  </a:lnTo>
                  <a:lnTo>
                    <a:pt x="3" y="0"/>
                  </a:lnTo>
                  <a:close/>
                </a:path>
              </a:pathLst>
            </a:custGeom>
            <a:solidFill>
              <a:srgbClr val="000000"/>
            </a:solidFill>
            <a:ln w="9525">
              <a:noFill/>
              <a:round/>
              <a:headEnd/>
              <a:tailEnd/>
            </a:ln>
          </p:spPr>
          <p:txBody>
            <a:bodyPr/>
            <a:lstStyle/>
            <a:p>
              <a:endParaRPr lang="en-US"/>
            </a:p>
          </p:txBody>
        </p:sp>
        <p:sp>
          <p:nvSpPr>
            <p:cNvPr id="208196" name="Freeform 709"/>
            <p:cNvSpPr>
              <a:spLocks/>
            </p:cNvSpPr>
            <p:nvPr/>
          </p:nvSpPr>
          <p:spPr bwMode="auto">
            <a:xfrm>
              <a:off x="4884738" y="3341688"/>
              <a:ext cx="14287" cy="14287"/>
            </a:xfrm>
            <a:custGeom>
              <a:avLst/>
              <a:gdLst>
                <a:gd name="T0" fmla="*/ 2147483647 w 36"/>
                <a:gd name="T1" fmla="*/ 2147483647 h 34"/>
                <a:gd name="T2" fmla="*/ 2147483647 w 36"/>
                <a:gd name="T3" fmla="*/ 0 h 34"/>
                <a:gd name="T4" fmla="*/ 0 w 36"/>
                <a:gd name="T5" fmla="*/ 2147483647 h 34"/>
                <a:gd name="T6" fmla="*/ 2147483647 w 36"/>
                <a:gd name="T7" fmla="*/ 2147483647 h 34"/>
                <a:gd name="T8" fmla="*/ 2147483647 w 36"/>
                <a:gd name="T9" fmla="*/ 2147483647 h 34"/>
                <a:gd name="T10" fmla="*/ 2147483647 w 36"/>
                <a:gd name="T11" fmla="*/ 2147483647 h 34"/>
                <a:gd name="T12" fmla="*/ 0 60000 65536"/>
                <a:gd name="T13" fmla="*/ 0 60000 65536"/>
                <a:gd name="T14" fmla="*/ 0 60000 65536"/>
                <a:gd name="T15" fmla="*/ 0 60000 65536"/>
                <a:gd name="T16" fmla="*/ 0 60000 65536"/>
                <a:gd name="T17" fmla="*/ 0 60000 65536"/>
                <a:gd name="T18" fmla="*/ 0 w 36"/>
                <a:gd name="T19" fmla="*/ 0 h 34"/>
                <a:gd name="T20" fmla="*/ 36 w 3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6" h="34">
                  <a:moveTo>
                    <a:pt x="36" y="22"/>
                  </a:moveTo>
                  <a:lnTo>
                    <a:pt x="13" y="0"/>
                  </a:lnTo>
                  <a:lnTo>
                    <a:pt x="0" y="12"/>
                  </a:lnTo>
                  <a:lnTo>
                    <a:pt x="23" y="34"/>
                  </a:lnTo>
                  <a:lnTo>
                    <a:pt x="36" y="22"/>
                  </a:lnTo>
                  <a:close/>
                </a:path>
              </a:pathLst>
            </a:custGeom>
            <a:solidFill>
              <a:srgbClr val="000000"/>
            </a:solidFill>
            <a:ln w="9525">
              <a:noFill/>
              <a:round/>
              <a:headEnd/>
              <a:tailEnd/>
            </a:ln>
          </p:spPr>
          <p:txBody>
            <a:bodyPr/>
            <a:lstStyle/>
            <a:p>
              <a:endParaRPr lang="en-US"/>
            </a:p>
          </p:txBody>
        </p:sp>
        <p:sp>
          <p:nvSpPr>
            <p:cNvPr id="208197" name="Rectangle 710"/>
            <p:cNvSpPr>
              <a:spLocks noChangeArrowheads="1"/>
            </p:cNvSpPr>
            <p:nvPr/>
          </p:nvSpPr>
          <p:spPr bwMode="auto">
            <a:xfrm>
              <a:off x="4891088" y="3341688"/>
              <a:ext cx="1587" cy="1587"/>
            </a:xfrm>
            <a:prstGeom prst="rect">
              <a:avLst/>
            </a:prstGeom>
            <a:solidFill>
              <a:srgbClr val="000000"/>
            </a:solidFill>
            <a:ln w="9525">
              <a:noFill/>
              <a:miter lim="800000"/>
              <a:headEnd/>
              <a:tailEnd/>
            </a:ln>
          </p:spPr>
          <p:txBody>
            <a:bodyPr/>
            <a:lstStyle/>
            <a:p>
              <a:endParaRPr lang="en-US">
                <a:latin typeface="Times New Roman" pitchFamily="18" charset="0"/>
                <a:cs typeface="Times New Roman" pitchFamily="18" charset="0"/>
              </a:endParaRPr>
            </a:p>
          </p:txBody>
        </p:sp>
        <p:sp>
          <p:nvSpPr>
            <p:cNvPr id="208198" name="Freeform 711"/>
            <p:cNvSpPr>
              <a:spLocks/>
            </p:cNvSpPr>
            <p:nvPr/>
          </p:nvSpPr>
          <p:spPr bwMode="auto">
            <a:xfrm>
              <a:off x="4891088" y="3338513"/>
              <a:ext cx="11112" cy="12700"/>
            </a:xfrm>
            <a:custGeom>
              <a:avLst/>
              <a:gdLst>
                <a:gd name="T0" fmla="*/ 2147483647 w 30"/>
                <a:gd name="T1" fmla="*/ 2147483647 h 31"/>
                <a:gd name="T2" fmla="*/ 2147483647 w 30"/>
                <a:gd name="T3" fmla="*/ 0 h 31"/>
                <a:gd name="T4" fmla="*/ 0 w 30"/>
                <a:gd name="T5" fmla="*/ 2147483647 h 31"/>
                <a:gd name="T6" fmla="*/ 2147483647 w 30"/>
                <a:gd name="T7" fmla="*/ 2147483647 h 31"/>
                <a:gd name="T8" fmla="*/ 2147483647 w 30"/>
                <a:gd name="T9" fmla="*/ 2147483647 h 31"/>
                <a:gd name="T10" fmla="*/ 2147483647 w 30"/>
                <a:gd name="T11" fmla="*/ 2147483647 h 31"/>
                <a:gd name="T12" fmla="*/ 0 60000 65536"/>
                <a:gd name="T13" fmla="*/ 0 60000 65536"/>
                <a:gd name="T14" fmla="*/ 0 60000 65536"/>
                <a:gd name="T15" fmla="*/ 0 60000 65536"/>
                <a:gd name="T16" fmla="*/ 0 60000 65536"/>
                <a:gd name="T17" fmla="*/ 0 60000 65536"/>
                <a:gd name="T18" fmla="*/ 0 w 30"/>
                <a:gd name="T19" fmla="*/ 0 h 31"/>
                <a:gd name="T20" fmla="*/ 30 w 30"/>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0" h="31">
                  <a:moveTo>
                    <a:pt x="30" y="24"/>
                  </a:moveTo>
                  <a:lnTo>
                    <a:pt x="8" y="0"/>
                  </a:lnTo>
                  <a:lnTo>
                    <a:pt x="0" y="9"/>
                  </a:lnTo>
                  <a:lnTo>
                    <a:pt x="23" y="31"/>
                  </a:lnTo>
                  <a:lnTo>
                    <a:pt x="30" y="24"/>
                  </a:lnTo>
                  <a:close/>
                </a:path>
              </a:pathLst>
            </a:custGeom>
            <a:solidFill>
              <a:srgbClr val="000000"/>
            </a:solidFill>
            <a:ln w="9525">
              <a:noFill/>
              <a:round/>
              <a:headEnd/>
              <a:tailEnd/>
            </a:ln>
          </p:spPr>
          <p:txBody>
            <a:bodyPr/>
            <a:lstStyle/>
            <a:p>
              <a:endParaRPr lang="en-US"/>
            </a:p>
          </p:txBody>
        </p:sp>
        <p:sp>
          <p:nvSpPr>
            <p:cNvPr id="208199" name="Rectangle 712"/>
            <p:cNvSpPr>
              <a:spLocks noChangeArrowheads="1"/>
            </p:cNvSpPr>
            <p:nvPr/>
          </p:nvSpPr>
          <p:spPr bwMode="auto">
            <a:xfrm>
              <a:off x="4892675" y="3338513"/>
              <a:ext cx="1588" cy="1587"/>
            </a:xfrm>
            <a:prstGeom prst="rect">
              <a:avLst/>
            </a:prstGeom>
            <a:solidFill>
              <a:srgbClr val="000000"/>
            </a:solidFill>
            <a:ln w="9525">
              <a:noFill/>
              <a:miter lim="800000"/>
              <a:headEnd/>
              <a:tailEnd/>
            </a:ln>
          </p:spPr>
          <p:txBody>
            <a:bodyPr/>
            <a:lstStyle/>
            <a:p>
              <a:endParaRPr lang="en-US">
                <a:latin typeface="Times New Roman" pitchFamily="18" charset="0"/>
                <a:cs typeface="Times New Roman" pitchFamily="18" charset="0"/>
              </a:endParaRPr>
            </a:p>
          </p:txBody>
        </p:sp>
        <p:sp>
          <p:nvSpPr>
            <p:cNvPr id="208200" name="Freeform 713"/>
            <p:cNvSpPr>
              <a:spLocks/>
            </p:cNvSpPr>
            <p:nvPr/>
          </p:nvSpPr>
          <p:spPr bwMode="auto">
            <a:xfrm>
              <a:off x="4892675" y="3332163"/>
              <a:ext cx="15875" cy="15875"/>
            </a:xfrm>
            <a:custGeom>
              <a:avLst/>
              <a:gdLst>
                <a:gd name="T0" fmla="*/ 2147483647 w 38"/>
                <a:gd name="T1" fmla="*/ 2147483647 h 40"/>
                <a:gd name="T2" fmla="*/ 2147483647 w 38"/>
                <a:gd name="T3" fmla="*/ 0 h 40"/>
                <a:gd name="T4" fmla="*/ 0 w 38"/>
                <a:gd name="T5" fmla="*/ 2147483647 h 40"/>
                <a:gd name="T6" fmla="*/ 2147483647 w 38"/>
                <a:gd name="T7" fmla="*/ 2147483647 h 40"/>
                <a:gd name="T8" fmla="*/ 2147483647 w 38"/>
                <a:gd name="T9" fmla="*/ 2147483647 h 40"/>
                <a:gd name="T10" fmla="*/ 2147483647 w 38"/>
                <a:gd name="T11" fmla="*/ 2147483647 h 40"/>
                <a:gd name="T12" fmla="*/ 0 60000 65536"/>
                <a:gd name="T13" fmla="*/ 0 60000 65536"/>
                <a:gd name="T14" fmla="*/ 0 60000 65536"/>
                <a:gd name="T15" fmla="*/ 0 60000 65536"/>
                <a:gd name="T16" fmla="*/ 0 60000 65536"/>
                <a:gd name="T17" fmla="*/ 0 60000 65536"/>
                <a:gd name="T18" fmla="*/ 0 w 38"/>
                <a:gd name="T19" fmla="*/ 0 h 40"/>
                <a:gd name="T20" fmla="*/ 38 w 38"/>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38" h="40">
                  <a:moveTo>
                    <a:pt x="38" y="24"/>
                  </a:moveTo>
                  <a:lnTo>
                    <a:pt x="16" y="0"/>
                  </a:lnTo>
                  <a:lnTo>
                    <a:pt x="0" y="16"/>
                  </a:lnTo>
                  <a:lnTo>
                    <a:pt x="22" y="40"/>
                  </a:lnTo>
                  <a:lnTo>
                    <a:pt x="38" y="24"/>
                  </a:lnTo>
                  <a:close/>
                </a:path>
              </a:pathLst>
            </a:custGeom>
            <a:solidFill>
              <a:srgbClr val="000000"/>
            </a:solidFill>
            <a:ln w="9525">
              <a:noFill/>
              <a:round/>
              <a:headEnd/>
              <a:tailEnd/>
            </a:ln>
          </p:spPr>
          <p:txBody>
            <a:bodyPr/>
            <a:lstStyle/>
            <a:p>
              <a:endParaRPr lang="en-US"/>
            </a:p>
          </p:txBody>
        </p:sp>
        <p:sp>
          <p:nvSpPr>
            <p:cNvPr id="208201" name="Rectangle 714"/>
            <p:cNvSpPr>
              <a:spLocks noChangeArrowheads="1"/>
            </p:cNvSpPr>
            <p:nvPr/>
          </p:nvSpPr>
          <p:spPr bwMode="auto">
            <a:xfrm>
              <a:off x="4899025" y="3332163"/>
              <a:ext cx="1588" cy="1587"/>
            </a:xfrm>
            <a:prstGeom prst="rect">
              <a:avLst/>
            </a:prstGeom>
            <a:solidFill>
              <a:srgbClr val="000000"/>
            </a:solidFill>
            <a:ln w="9525">
              <a:noFill/>
              <a:miter lim="800000"/>
              <a:headEnd/>
              <a:tailEnd/>
            </a:ln>
          </p:spPr>
          <p:txBody>
            <a:bodyPr/>
            <a:lstStyle/>
            <a:p>
              <a:endParaRPr lang="en-US">
                <a:latin typeface="Times New Roman" pitchFamily="18" charset="0"/>
                <a:cs typeface="Times New Roman" pitchFamily="18" charset="0"/>
              </a:endParaRPr>
            </a:p>
          </p:txBody>
        </p:sp>
        <p:sp>
          <p:nvSpPr>
            <p:cNvPr id="208202" name="Freeform 715"/>
            <p:cNvSpPr>
              <a:spLocks/>
            </p:cNvSpPr>
            <p:nvPr/>
          </p:nvSpPr>
          <p:spPr bwMode="auto">
            <a:xfrm>
              <a:off x="4899025" y="3328988"/>
              <a:ext cx="12700" cy="12700"/>
            </a:xfrm>
            <a:custGeom>
              <a:avLst/>
              <a:gdLst>
                <a:gd name="T0" fmla="*/ 2147483647 w 31"/>
                <a:gd name="T1" fmla="*/ 2147483647 h 31"/>
                <a:gd name="T2" fmla="*/ 2147483647 w 31"/>
                <a:gd name="T3" fmla="*/ 0 h 31"/>
                <a:gd name="T4" fmla="*/ 0 w 31"/>
                <a:gd name="T5" fmla="*/ 2147483647 h 31"/>
                <a:gd name="T6" fmla="*/ 2147483647 w 31"/>
                <a:gd name="T7" fmla="*/ 2147483647 h 31"/>
                <a:gd name="T8" fmla="*/ 2147483647 w 31"/>
                <a:gd name="T9" fmla="*/ 2147483647 h 31"/>
                <a:gd name="T10" fmla="*/ 2147483647 w 31"/>
                <a:gd name="T11" fmla="*/ 2147483647 h 31"/>
                <a:gd name="T12" fmla="*/ 0 60000 65536"/>
                <a:gd name="T13" fmla="*/ 0 60000 65536"/>
                <a:gd name="T14" fmla="*/ 0 60000 65536"/>
                <a:gd name="T15" fmla="*/ 0 60000 65536"/>
                <a:gd name="T16" fmla="*/ 0 60000 65536"/>
                <a:gd name="T17" fmla="*/ 0 60000 65536"/>
                <a:gd name="T18" fmla="*/ 0 w 31"/>
                <a:gd name="T19" fmla="*/ 0 h 31"/>
                <a:gd name="T20" fmla="*/ 31 w 31"/>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1" h="31">
                  <a:moveTo>
                    <a:pt x="31" y="22"/>
                  </a:moveTo>
                  <a:lnTo>
                    <a:pt x="8" y="0"/>
                  </a:lnTo>
                  <a:lnTo>
                    <a:pt x="0" y="7"/>
                  </a:lnTo>
                  <a:lnTo>
                    <a:pt x="22" y="31"/>
                  </a:lnTo>
                  <a:lnTo>
                    <a:pt x="31" y="22"/>
                  </a:lnTo>
                  <a:close/>
                </a:path>
              </a:pathLst>
            </a:custGeom>
            <a:solidFill>
              <a:srgbClr val="000000"/>
            </a:solidFill>
            <a:ln w="9525">
              <a:noFill/>
              <a:round/>
              <a:headEnd/>
              <a:tailEnd/>
            </a:ln>
          </p:spPr>
          <p:txBody>
            <a:bodyPr/>
            <a:lstStyle/>
            <a:p>
              <a:endParaRPr lang="en-US"/>
            </a:p>
          </p:txBody>
        </p:sp>
        <p:sp>
          <p:nvSpPr>
            <p:cNvPr id="208203" name="Rectangle 716"/>
            <p:cNvSpPr>
              <a:spLocks noChangeArrowheads="1"/>
            </p:cNvSpPr>
            <p:nvPr/>
          </p:nvSpPr>
          <p:spPr bwMode="auto">
            <a:xfrm>
              <a:off x="4903788" y="3328988"/>
              <a:ext cx="1587" cy="1587"/>
            </a:xfrm>
            <a:prstGeom prst="rect">
              <a:avLst/>
            </a:prstGeom>
            <a:solidFill>
              <a:srgbClr val="000000"/>
            </a:solidFill>
            <a:ln w="9525">
              <a:noFill/>
              <a:miter lim="800000"/>
              <a:headEnd/>
              <a:tailEnd/>
            </a:ln>
          </p:spPr>
          <p:txBody>
            <a:bodyPr/>
            <a:lstStyle/>
            <a:p>
              <a:endParaRPr lang="en-US">
                <a:latin typeface="Times New Roman" pitchFamily="18" charset="0"/>
                <a:cs typeface="Times New Roman" pitchFamily="18" charset="0"/>
              </a:endParaRPr>
            </a:p>
          </p:txBody>
        </p:sp>
        <p:sp>
          <p:nvSpPr>
            <p:cNvPr id="208204" name="Freeform 717"/>
            <p:cNvSpPr>
              <a:spLocks/>
            </p:cNvSpPr>
            <p:nvPr/>
          </p:nvSpPr>
          <p:spPr bwMode="auto">
            <a:xfrm>
              <a:off x="4903788" y="3322638"/>
              <a:ext cx="15875" cy="15875"/>
            </a:xfrm>
            <a:custGeom>
              <a:avLst/>
              <a:gdLst>
                <a:gd name="T0" fmla="*/ 2147483647 w 41"/>
                <a:gd name="T1" fmla="*/ 2147483647 h 38"/>
                <a:gd name="T2" fmla="*/ 2147483647 w 41"/>
                <a:gd name="T3" fmla="*/ 0 h 38"/>
                <a:gd name="T4" fmla="*/ 0 w 41"/>
                <a:gd name="T5" fmla="*/ 2147483647 h 38"/>
                <a:gd name="T6" fmla="*/ 2147483647 w 41"/>
                <a:gd name="T7" fmla="*/ 2147483647 h 38"/>
                <a:gd name="T8" fmla="*/ 2147483647 w 41"/>
                <a:gd name="T9" fmla="*/ 2147483647 h 38"/>
                <a:gd name="T10" fmla="*/ 2147483647 w 41"/>
                <a:gd name="T11" fmla="*/ 2147483647 h 38"/>
                <a:gd name="T12" fmla="*/ 0 60000 65536"/>
                <a:gd name="T13" fmla="*/ 0 60000 65536"/>
                <a:gd name="T14" fmla="*/ 0 60000 65536"/>
                <a:gd name="T15" fmla="*/ 0 60000 65536"/>
                <a:gd name="T16" fmla="*/ 0 60000 65536"/>
                <a:gd name="T17" fmla="*/ 0 60000 65536"/>
                <a:gd name="T18" fmla="*/ 0 w 41"/>
                <a:gd name="T19" fmla="*/ 0 h 38"/>
                <a:gd name="T20" fmla="*/ 41 w 41"/>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41" h="38">
                  <a:moveTo>
                    <a:pt x="41" y="18"/>
                  </a:moveTo>
                  <a:lnTo>
                    <a:pt x="15" y="0"/>
                  </a:lnTo>
                  <a:lnTo>
                    <a:pt x="0" y="16"/>
                  </a:lnTo>
                  <a:lnTo>
                    <a:pt x="23" y="38"/>
                  </a:lnTo>
                  <a:lnTo>
                    <a:pt x="39" y="22"/>
                  </a:lnTo>
                  <a:lnTo>
                    <a:pt x="41" y="18"/>
                  </a:lnTo>
                  <a:close/>
                </a:path>
              </a:pathLst>
            </a:custGeom>
            <a:solidFill>
              <a:srgbClr val="000000"/>
            </a:solidFill>
            <a:ln w="9525">
              <a:noFill/>
              <a:round/>
              <a:headEnd/>
              <a:tailEnd/>
            </a:ln>
          </p:spPr>
          <p:txBody>
            <a:bodyPr/>
            <a:lstStyle/>
            <a:p>
              <a:endParaRPr lang="en-US"/>
            </a:p>
          </p:txBody>
        </p:sp>
        <p:sp>
          <p:nvSpPr>
            <p:cNvPr id="208205" name="Freeform 718"/>
            <p:cNvSpPr>
              <a:spLocks/>
            </p:cNvSpPr>
            <p:nvPr/>
          </p:nvSpPr>
          <p:spPr bwMode="auto">
            <a:xfrm>
              <a:off x="4918075" y="3330575"/>
              <a:ext cx="1588" cy="1588"/>
            </a:xfrm>
            <a:custGeom>
              <a:avLst/>
              <a:gdLst>
                <a:gd name="T0" fmla="*/ 2147483647 w 2"/>
                <a:gd name="T1" fmla="*/ 0 h 4"/>
                <a:gd name="T2" fmla="*/ 2147483647 w 2"/>
                <a:gd name="T3" fmla="*/ 2147483647 h 4"/>
                <a:gd name="T4" fmla="*/ 0 w 2"/>
                <a:gd name="T5" fmla="*/ 2147483647 h 4"/>
                <a:gd name="T6" fmla="*/ 2147483647 w 2"/>
                <a:gd name="T7" fmla="*/ 0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2" y="0"/>
                  </a:moveTo>
                  <a:lnTo>
                    <a:pt x="1" y="3"/>
                  </a:lnTo>
                  <a:lnTo>
                    <a:pt x="0" y="4"/>
                  </a:lnTo>
                  <a:lnTo>
                    <a:pt x="2" y="0"/>
                  </a:lnTo>
                  <a:close/>
                </a:path>
              </a:pathLst>
            </a:custGeom>
            <a:solidFill>
              <a:srgbClr val="000000"/>
            </a:solidFill>
            <a:ln w="9525">
              <a:noFill/>
              <a:round/>
              <a:headEnd/>
              <a:tailEnd/>
            </a:ln>
          </p:spPr>
          <p:txBody>
            <a:bodyPr/>
            <a:lstStyle/>
            <a:p>
              <a:endParaRPr lang="en-US"/>
            </a:p>
          </p:txBody>
        </p:sp>
        <p:sp>
          <p:nvSpPr>
            <p:cNvPr id="208206" name="Freeform 719"/>
            <p:cNvSpPr>
              <a:spLocks/>
            </p:cNvSpPr>
            <p:nvPr/>
          </p:nvSpPr>
          <p:spPr bwMode="auto">
            <a:xfrm>
              <a:off x="4908550" y="3319463"/>
              <a:ext cx="14288" cy="11112"/>
            </a:xfrm>
            <a:custGeom>
              <a:avLst/>
              <a:gdLst>
                <a:gd name="T0" fmla="*/ 2147483647 w 36"/>
                <a:gd name="T1" fmla="*/ 0 h 27"/>
                <a:gd name="T2" fmla="*/ 2147483647 w 36"/>
                <a:gd name="T3" fmla="*/ 2147483647 h 27"/>
                <a:gd name="T4" fmla="*/ 2147483647 w 36"/>
                <a:gd name="T5" fmla="*/ 2147483647 h 27"/>
                <a:gd name="T6" fmla="*/ 0 w 36"/>
                <a:gd name="T7" fmla="*/ 2147483647 h 27"/>
                <a:gd name="T8" fmla="*/ 2147483647 w 36"/>
                <a:gd name="T9" fmla="*/ 0 h 27"/>
                <a:gd name="T10" fmla="*/ 0 60000 65536"/>
                <a:gd name="T11" fmla="*/ 0 60000 65536"/>
                <a:gd name="T12" fmla="*/ 0 60000 65536"/>
                <a:gd name="T13" fmla="*/ 0 60000 65536"/>
                <a:gd name="T14" fmla="*/ 0 60000 65536"/>
                <a:gd name="T15" fmla="*/ 0 w 36"/>
                <a:gd name="T16" fmla="*/ 0 h 27"/>
                <a:gd name="T17" fmla="*/ 36 w 36"/>
                <a:gd name="T18" fmla="*/ 27 h 27"/>
              </a:gdLst>
              <a:ahLst/>
              <a:cxnLst>
                <a:cxn ang="T10">
                  <a:pos x="T0" y="T1"/>
                </a:cxn>
                <a:cxn ang="T11">
                  <a:pos x="T2" y="T3"/>
                </a:cxn>
                <a:cxn ang="T12">
                  <a:pos x="T4" y="T5"/>
                </a:cxn>
                <a:cxn ang="T13">
                  <a:pos x="T6" y="T7"/>
                </a:cxn>
                <a:cxn ang="T14">
                  <a:pos x="T8" y="T9"/>
                </a:cxn>
              </a:cxnLst>
              <a:rect l="T15" t="T16" r="T17" b="T18"/>
              <a:pathLst>
                <a:path w="36" h="27">
                  <a:moveTo>
                    <a:pt x="6" y="0"/>
                  </a:moveTo>
                  <a:lnTo>
                    <a:pt x="36" y="14"/>
                  </a:lnTo>
                  <a:lnTo>
                    <a:pt x="28" y="27"/>
                  </a:lnTo>
                  <a:lnTo>
                    <a:pt x="0" y="12"/>
                  </a:lnTo>
                  <a:lnTo>
                    <a:pt x="6" y="0"/>
                  </a:lnTo>
                  <a:close/>
                </a:path>
              </a:pathLst>
            </a:custGeom>
            <a:solidFill>
              <a:srgbClr val="000000"/>
            </a:solidFill>
            <a:ln w="9525">
              <a:noFill/>
              <a:round/>
              <a:headEnd/>
              <a:tailEnd/>
            </a:ln>
          </p:spPr>
          <p:txBody>
            <a:bodyPr/>
            <a:lstStyle/>
            <a:p>
              <a:endParaRPr lang="en-US"/>
            </a:p>
          </p:txBody>
        </p:sp>
        <p:sp>
          <p:nvSpPr>
            <p:cNvPr id="208207" name="Freeform 720"/>
            <p:cNvSpPr>
              <a:spLocks/>
            </p:cNvSpPr>
            <p:nvPr/>
          </p:nvSpPr>
          <p:spPr bwMode="auto">
            <a:xfrm>
              <a:off x="4937125" y="3284538"/>
              <a:ext cx="12700" cy="12700"/>
            </a:xfrm>
            <a:custGeom>
              <a:avLst/>
              <a:gdLst>
                <a:gd name="T0" fmla="*/ 2147483647 w 34"/>
                <a:gd name="T1" fmla="*/ 2147483647 h 32"/>
                <a:gd name="T2" fmla="*/ 2147483647 w 34"/>
                <a:gd name="T3" fmla="*/ 0 h 32"/>
                <a:gd name="T4" fmla="*/ 0 w 34"/>
                <a:gd name="T5" fmla="*/ 2147483647 h 32"/>
                <a:gd name="T6" fmla="*/ 2147483647 w 34"/>
                <a:gd name="T7" fmla="*/ 2147483647 h 32"/>
                <a:gd name="T8" fmla="*/ 2147483647 w 34"/>
                <a:gd name="T9" fmla="*/ 2147483647 h 32"/>
                <a:gd name="T10" fmla="*/ 2147483647 w 34"/>
                <a:gd name="T11" fmla="*/ 2147483647 h 32"/>
                <a:gd name="T12" fmla="*/ 0 60000 65536"/>
                <a:gd name="T13" fmla="*/ 0 60000 65536"/>
                <a:gd name="T14" fmla="*/ 0 60000 65536"/>
                <a:gd name="T15" fmla="*/ 0 60000 65536"/>
                <a:gd name="T16" fmla="*/ 0 60000 65536"/>
                <a:gd name="T17" fmla="*/ 0 60000 65536"/>
                <a:gd name="T18" fmla="*/ 0 w 34"/>
                <a:gd name="T19" fmla="*/ 0 h 32"/>
                <a:gd name="T20" fmla="*/ 34 w 34"/>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4" h="32">
                  <a:moveTo>
                    <a:pt x="34" y="22"/>
                  </a:moveTo>
                  <a:lnTo>
                    <a:pt x="10" y="0"/>
                  </a:lnTo>
                  <a:lnTo>
                    <a:pt x="0" y="9"/>
                  </a:lnTo>
                  <a:lnTo>
                    <a:pt x="24" y="32"/>
                  </a:lnTo>
                  <a:lnTo>
                    <a:pt x="34" y="22"/>
                  </a:lnTo>
                  <a:close/>
                </a:path>
              </a:pathLst>
            </a:custGeom>
            <a:solidFill>
              <a:srgbClr val="000000"/>
            </a:solidFill>
            <a:ln w="9525">
              <a:noFill/>
              <a:round/>
              <a:headEnd/>
              <a:tailEnd/>
            </a:ln>
          </p:spPr>
          <p:txBody>
            <a:bodyPr/>
            <a:lstStyle/>
            <a:p>
              <a:endParaRPr lang="en-US"/>
            </a:p>
          </p:txBody>
        </p:sp>
        <p:sp>
          <p:nvSpPr>
            <p:cNvPr id="208208" name="Rectangle 721"/>
            <p:cNvSpPr>
              <a:spLocks noChangeArrowheads="1"/>
            </p:cNvSpPr>
            <p:nvPr/>
          </p:nvSpPr>
          <p:spPr bwMode="auto">
            <a:xfrm>
              <a:off x="4940300" y="3284538"/>
              <a:ext cx="1588" cy="1587"/>
            </a:xfrm>
            <a:prstGeom prst="rect">
              <a:avLst/>
            </a:prstGeom>
            <a:solidFill>
              <a:srgbClr val="000000"/>
            </a:solidFill>
            <a:ln w="9525">
              <a:noFill/>
              <a:miter lim="800000"/>
              <a:headEnd/>
              <a:tailEnd/>
            </a:ln>
          </p:spPr>
          <p:txBody>
            <a:bodyPr/>
            <a:lstStyle/>
            <a:p>
              <a:endParaRPr lang="en-US">
                <a:latin typeface="Times New Roman" pitchFamily="18" charset="0"/>
                <a:cs typeface="Times New Roman" pitchFamily="18" charset="0"/>
              </a:endParaRPr>
            </a:p>
          </p:txBody>
        </p:sp>
        <p:sp>
          <p:nvSpPr>
            <p:cNvPr id="208209" name="Freeform 722"/>
            <p:cNvSpPr>
              <a:spLocks/>
            </p:cNvSpPr>
            <p:nvPr/>
          </p:nvSpPr>
          <p:spPr bwMode="auto">
            <a:xfrm>
              <a:off x="4940300" y="3281363"/>
              <a:ext cx="14288" cy="12700"/>
            </a:xfrm>
            <a:custGeom>
              <a:avLst/>
              <a:gdLst>
                <a:gd name="T0" fmla="*/ 2147483647 w 35"/>
                <a:gd name="T1" fmla="*/ 2147483647 h 30"/>
                <a:gd name="T2" fmla="*/ 2147483647 w 35"/>
                <a:gd name="T3" fmla="*/ 0 h 30"/>
                <a:gd name="T4" fmla="*/ 0 w 35"/>
                <a:gd name="T5" fmla="*/ 2147483647 h 30"/>
                <a:gd name="T6" fmla="*/ 2147483647 w 35"/>
                <a:gd name="T7" fmla="*/ 2147483647 h 30"/>
                <a:gd name="T8" fmla="*/ 2147483647 w 35"/>
                <a:gd name="T9" fmla="*/ 2147483647 h 30"/>
                <a:gd name="T10" fmla="*/ 2147483647 w 35"/>
                <a:gd name="T11" fmla="*/ 2147483647 h 30"/>
                <a:gd name="T12" fmla="*/ 0 60000 65536"/>
                <a:gd name="T13" fmla="*/ 0 60000 65536"/>
                <a:gd name="T14" fmla="*/ 0 60000 65536"/>
                <a:gd name="T15" fmla="*/ 0 60000 65536"/>
                <a:gd name="T16" fmla="*/ 0 60000 65536"/>
                <a:gd name="T17" fmla="*/ 0 60000 65536"/>
                <a:gd name="T18" fmla="*/ 0 w 35"/>
                <a:gd name="T19" fmla="*/ 0 h 30"/>
                <a:gd name="T20" fmla="*/ 35 w 35"/>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35" h="30">
                  <a:moveTo>
                    <a:pt x="35" y="17"/>
                  </a:moveTo>
                  <a:lnTo>
                    <a:pt x="9" y="0"/>
                  </a:lnTo>
                  <a:lnTo>
                    <a:pt x="0" y="8"/>
                  </a:lnTo>
                  <a:lnTo>
                    <a:pt x="24" y="30"/>
                  </a:lnTo>
                  <a:lnTo>
                    <a:pt x="31" y="22"/>
                  </a:lnTo>
                  <a:lnTo>
                    <a:pt x="35" y="17"/>
                  </a:lnTo>
                  <a:close/>
                </a:path>
              </a:pathLst>
            </a:custGeom>
            <a:solidFill>
              <a:srgbClr val="000000"/>
            </a:solidFill>
            <a:ln w="9525">
              <a:noFill/>
              <a:round/>
              <a:headEnd/>
              <a:tailEnd/>
            </a:ln>
          </p:spPr>
          <p:txBody>
            <a:bodyPr/>
            <a:lstStyle/>
            <a:p>
              <a:endParaRPr lang="en-US"/>
            </a:p>
          </p:txBody>
        </p:sp>
        <p:sp>
          <p:nvSpPr>
            <p:cNvPr id="208210" name="Freeform 723"/>
            <p:cNvSpPr>
              <a:spLocks/>
            </p:cNvSpPr>
            <p:nvPr/>
          </p:nvSpPr>
          <p:spPr bwMode="auto">
            <a:xfrm>
              <a:off x="4953000" y="3289300"/>
              <a:ext cx="1588" cy="1588"/>
            </a:xfrm>
            <a:custGeom>
              <a:avLst/>
              <a:gdLst>
                <a:gd name="T0" fmla="*/ 2147483647 w 4"/>
                <a:gd name="T1" fmla="*/ 0 h 5"/>
                <a:gd name="T2" fmla="*/ 2147483647 w 4"/>
                <a:gd name="T3" fmla="*/ 2147483647 h 5"/>
                <a:gd name="T4" fmla="*/ 0 w 4"/>
                <a:gd name="T5" fmla="*/ 2147483647 h 5"/>
                <a:gd name="T6" fmla="*/ 2147483647 w 4"/>
                <a:gd name="T7" fmla="*/ 0 h 5"/>
                <a:gd name="T8" fmla="*/ 0 60000 65536"/>
                <a:gd name="T9" fmla="*/ 0 60000 65536"/>
                <a:gd name="T10" fmla="*/ 0 60000 65536"/>
                <a:gd name="T11" fmla="*/ 0 60000 65536"/>
                <a:gd name="T12" fmla="*/ 0 w 4"/>
                <a:gd name="T13" fmla="*/ 0 h 5"/>
                <a:gd name="T14" fmla="*/ 4 w 4"/>
                <a:gd name="T15" fmla="*/ 5 h 5"/>
              </a:gdLst>
              <a:ahLst/>
              <a:cxnLst>
                <a:cxn ang="T8">
                  <a:pos x="T0" y="T1"/>
                </a:cxn>
                <a:cxn ang="T9">
                  <a:pos x="T2" y="T3"/>
                </a:cxn>
                <a:cxn ang="T10">
                  <a:pos x="T4" y="T5"/>
                </a:cxn>
                <a:cxn ang="T11">
                  <a:pos x="T6" y="T7"/>
                </a:cxn>
              </a:cxnLst>
              <a:rect l="T12" t="T13" r="T14" b="T15"/>
              <a:pathLst>
                <a:path w="4" h="5">
                  <a:moveTo>
                    <a:pt x="4" y="0"/>
                  </a:moveTo>
                  <a:lnTo>
                    <a:pt x="3" y="4"/>
                  </a:lnTo>
                  <a:lnTo>
                    <a:pt x="0" y="5"/>
                  </a:lnTo>
                  <a:lnTo>
                    <a:pt x="4" y="0"/>
                  </a:lnTo>
                  <a:close/>
                </a:path>
              </a:pathLst>
            </a:custGeom>
            <a:solidFill>
              <a:srgbClr val="000000"/>
            </a:solidFill>
            <a:ln w="9525">
              <a:noFill/>
              <a:round/>
              <a:headEnd/>
              <a:tailEnd/>
            </a:ln>
          </p:spPr>
          <p:txBody>
            <a:bodyPr/>
            <a:lstStyle/>
            <a:p>
              <a:endParaRPr lang="en-US"/>
            </a:p>
          </p:txBody>
        </p:sp>
        <p:sp>
          <p:nvSpPr>
            <p:cNvPr id="208211" name="Freeform 724"/>
            <p:cNvSpPr>
              <a:spLocks/>
            </p:cNvSpPr>
            <p:nvPr/>
          </p:nvSpPr>
          <p:spPr bwMode="auto">
            <a:xfrm>
              <a:off x="4943475" y="3273425"/>
              <a:ext cx="14288" cy="15875"/>
            </a:xfrm>
            <a:custGeom>
              <a:avLst/>
              <a:gdLst>
                <a:gd name="T0" fmla="*/ 2147483647 w 36"/>
                <a:gd name="T1" fmla="*/ 0 h 36"/>
                <a:gd name="T2" fmla="*/ 2147483647 w 36"/>
                <a:gd name="T3" fmla="*/ 2147483647 h 36"/>
                <a:gd name="T4" fmla="*/ 0 w 36"/>
                <a:gd name="T5" fmla="*/ 2147483647 h 36"/>
                <a:gd name="T6" fmla="*/ 2147483647 w 36"/>
                <a:gd name="T7" fmla="*/ 2147483647 h 36"/>
                <a:gd name="T8" fmla="*/ 2147483647 w 36"/>
                <a:gd name="T9" fmla="*/ 2147483647 h 36"/>
                <a:gd name="T10" fmla="*/ 2147483647 w 36"/>
                <a:gd name="T11" fmla="*/ 0 h 36"/>
                <a:gd name="T12" fmla="*/ 0 60000 65536"/>
                <a:gd name="T13" fmla="*/ 0 60000 65536"/>
                <a:gd name="T14" fmla="*/ 0 60000 65536"/>
                <a:gd name="T15" fmla="*/ 0 60000 65536"/>
                <a:gd name="T16" fmla="*/ 0 60000 65536"/>
                <a:gd name="T17" fmla="*/ 0 60000 65536"/>
                <a:gd name="T18" fmla="*/ 0 w 36"/>
                <a:gd name="T19" fmla="*/ 0 h 36"/>
                <a:gd name="T20" fmla="*/ 36 w 36"/>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6" h="36">
                  <a:moveTo>
                    <a:pt x="15" y="0"/>
                  </a:moveTo>
                  <a:lnTo>
                    <a:pt x="8" y="7"/>
                  </a:lnTo>
                  <a:lnTo>
                    <a:pt x="0" y="23"/>
                  </a:lnTo>
                  <a:lnTo>
                    <a:pt x="29" y="36"/>
                  </a:lnTo>
                  <a:lnTo>
                    <a:pt x="36" y="20"/>
                  </a:lnTo>
                  <a:lnTo>
                    <a:pt x="15" y="0"/>
                  </a:lnTo>
                  <a:close/>
                </a:path>
              </a:pathLst>
            </a:custGeom>
            <a:solidFill>
              <a:srgbClr val="000000"/>
            </a:solidFill>
            <a:ln w="9525">
              <a:noFill/>
              <a:round/>
              <a:headEnd/>
              <a:tailEnd/>
            </a:ln>
          </p:spPr>
          <p:txBody>
            <a:bodyPr/>
            <a:lstStyle/>
            <a:p>
              <a:endParaRPr lang="en-US"/>
            </a:p>
          </p:txBody>
        </p:sp>
        <p:sp>
          <p:nvSpPr>
            <p:cNvPr id="208212" name="Freeform 725"/>
            <p:cNvSpPr>
              <a:spLocks/>
            </p:cNvSpPr>
            <p:nvPr/>
          </p:nvSpPr>
          <p:spPr bwMode="auto">
            <a:xfrm>
              <a:off x="4946650" y="3273425"/>
              <a:ext cx="3175" cy="3175"/>
            </a:xfrm>
            <a:custGeom>
              <a:avLst/>
              <a:gdLst>
                <a:gd name="T0" fmla="*/ 0 w 7"/>
                <a:gd name="T1" fmla="*/ 2147483647 h 7"/>
                <a:gd name="T2" fmla="*/ 2147483647 w 7"/>
                <a:gd name="T3" fmla="*/ 2147483647 h 7"/>
                <a:gd name="T4" fmla="*/ 2147483647 w 7"/>
                <a:gd name="T5" fmla="*/ 0 h 7"/>
                <a:gd name="T6" fmla="*/ 0 w 7"/>
                <a:gd name="T7" fmla="*/ 2147483647 h 7"/>
                <a:gd name="T8" fmla="*/ 0 60000 65536"/>
                <a:gd name="T9" fmla="*/ 0 60000 65536"/>
                <a:gd name="T10" fmla="*/ 0 60000 65536"/>
                <a:gd name="T11" fmla="*/ 0 60000 65536"/>
                <a:gd name="T12" fmla="*/ 0 w 7"/>
                <a:gd name="T13" fmla="*/ 0 h 7"/>
                <a:gd name="T14" fmla="*/ 7 w 7"/>
                <a:gd name="T15" fmla="*/ 7 h 7"/>
              </a:gdLst>
              <a:ahLst/>
              <a:cxnLst>
                <a:cxn ang="T8">
                  <a:pos x="T0" y="T1"/>
                </a:cxn>
                <a:cxn ang="T9">
                  <a:pos x="T2" y="T3"/>
                </a:cxn>
                <a:cxn ang="T10">
                  <a:pos x="T4" y="T5"/>
                </a:cxn>
                <a:cxn ang="T11">
                  <a:pos x="T6" y="T7"/>
                </a:cxn>
              </a:cxnLst>
              <a:rect l="T12" t="T13" r="T14" b="T15"/>
              <a:pathLst>
                <a:path w="7" h="7">
                  <a:moveTo>
                    <a:pt x="0" y="7"/>
                  </a:moveTo>
                  <a:lnTo>
                    <a:pt x="2" y="2"/>
                  </a:lnTo>
                  <a:lnTo>
                    <a:pt x="7" y="0"/>
                  </a:lnTo>
                  <a:lnTo>
                    <a:pt x="0" y="7"/>
                  </a:lnTo>
                  <a:close/>
                </a:path>
              </a:pathLst>
            </a:custGeom>
            <a:solidFill>
              <a:srgbClr val="000000"/>
            </a:solidFill>
            <a:ln w="9525">
              <a:noFill/>
              <a:round/>
              <a:headEnd/>
              <a:tailEnd/>
            </a:ln>
          </p:spPr>
          <p:txBody>
            <a:bodyPr/>
            <a:lstStyle/>
            <a:p>
              <a:endParaRPr lang="en-US"/>
            </a:p>
          </p:txBody>
        </p:sp>
        <p:sp>
          <p:nvSpPr>
            <p:cNvPr id="208213" name="Freeform 726"/>
            <p:cNvSpPr>
              <a:spLocks/>
            </p:cNvSpPr>
            <p:nvPr/>
          </p:nvSpPr>
          <p:spPr bwMode="auto">
            <a:xfrm>
              <a:off x="4949825" y="3271838"/>
              <a:ext cx="14288" cy="12700"/>
            </a:xfrm>
            <a:custGeom>
              <a:avLst/>
              <a:gdLst>
                <a:gd name="T0" fmla="*/ 2147483647 w 37"/>
                <a:gd name="T1" fmla="*/ 2147483647 h 36"/>
                <a:gd name="T2" fmla="*/ 2147483647 w 37"/>
                <a:gd name="T3" fmla="*/ 0 h 36"/>
                <a:gd name="T4" fmla="*/ 0 w 37"/>
                <a:gd name="T5" fmla="*/ 2147483647 h 36"/>
                <a:gd name="T6" fmla="*/ 2147483647 w 37"/>
                <a:gd name="T7" fmla="*/ 2147483647 h 36"/>
                <a:gd name="T8" fmla="*/ 2147483647 w 37"/>
                <a:gd name="T9" fmla="*/ 2147483647 h 36"/>
                <a:gd name="T10" fmla="*/ 2147483647 w 37"/>
                <a:gd name="T11" fmla="*/ 2147483647 h 36"/>
                <a:gd name="T12" fmla="*/ 0 60000 65536"/>
                <a:gd name="T13" fmla="*/ 0 60000 65536"/>
                <a:gd name="T14" fmla="*/ 0 60000 65536"/>
                <a:gd name="T15" fmla="*/ 0 60000 65536"/>
                <a:gd name="T16" fmla="*/ 0 60000 65536"/>
                <a:gd name="T17" fmla="*/ 0 60000 65536"/>
                <a:gd name="T18" fmla="*/ 0 w 37"/>
                <a:gd name="T19" fmla="*/ 0 h 36"/>
                <a:gd name="T20" fmla="*/ 37 w 37"/>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7" h="36">
                  <a:moveTo>
                    <a:pt x="37" y="21"/>
                  </a:moveTo>
                  <a:lnTo>
                    <a:pt x="16" y="0"/>
                  </a:lnTo>
                  <a:lnTo>
                    <a:pt x="0" y="8"/>
                  </a:lnTo>
                  <a:lnTo>
                    <a:pt x="14" y="36"/>
                  </a:lnTo>
                  <a:lnTo>
                    <a:pt x="30" y="28"/>
                  </a:lnTo>
                  <a:lnTo>
                    <a:pt x="37" y="21"/>
                  </a:lnTo>
                  <a:close/>
                </a:path>
              </a:pathLst>
            </a:custGeom>
            <a:solidFill>
              <a:srgbClr val="000000"/>
            </a:solidFill>
            <a:ln w="9525">
              <a:noFill/>
              <a:round/>
              <a:headEnd/>
              <a:tailEnd/>
            </a:ln>
          </p:spPr>
          <p:txBody>
            <a:bodyPr/>
            <a:lstStyle/>
            <a:p>
              <a:endParaRPr lang="en-US"/>
            </a:p>
          </p:txBody>
        </p:sp>
        <p:sp>
          <p:nvSpPr>
            <p:cNvPr id="208214" name="Freeform 727"/>
            <p:cNvSpPr>
              <a:spLocks/>
            </p:cNvSpPr>
            <p:nvPr/>
          </p:nvSpPr>
          <p:spPr bwMode="auto">
            <a:xfrm>
              <a:off x="4960938" y="3279775"/>
              <a:ext cx="3175" cy="3175"/>
            </a:xfrm>
            <a:custGeom>
              <a:avLst/>
              <a:gdLst>
                <a:gd name="T0" fmla="*/ 2147483647 w 7"/>
                <a:gd name="T1" fmla="*/ 0 h 7"/>
                <a:gd name="T2" fmla="*/ 2147483647 w 7"/>
                <a:gd name="T3" fmla="*/ 2147483647 h 7"/>
                <a:gd name="T4" fmla="*/ 0 w 7"/>
                <a:gd name="T5" fmla="*/ 2147483647 h 7"/>
                <a:gd name="T6" fmla="*/ 2147483647 w 7"/>
                <a:gd name="T7" fmla="*/ 0 h 7"/>
                <a:gd name="T8" fmla="*/ 0 60000 65536"/>
                <a:gd name="T9" fmla="*/ 0 60000 65536"/>
                <a:gd name="T10" fmla="*/ 0 60000 65536"/>
                <a:gd name="T11" fmla="*/ 0 60000 65536"/>
                <a:gd name="T12" fmla="*/ 0 w 7"/>
                <a:gd name="T13" fmla="*/ 0 h 7"/>
                <a:gd name="T14" fmla="*/ 7 w 7"/>
                <a:gd name="T15" fmla="*/ 7 h 7"/>
              </a:gdLst>
              <a:ahLst/>
              <a:cxnLst>
                <a:cxn ang="T8">
                  <a:pos x="T0" y="T1"/>
                </a:cxn>
                <a:cxn ang="T9">
                  <a:pos x="T2" y="T3"/>
                </a:cxn>
                <a:cxn ang="T10">
                  <a:pos x="T4" y="T5"/>
                </a:cxn>
                <a:cxn ang="T11">
                  <a:pos x="T6" y="T7"/>
                </a:cxn>
              </a:cxnLst>
              <a:rect l="T12" t="T13" r="T14" b="T15"/>
              <a:pathLst>
                <a:path w="7" h="7">
                  <a:moveTo>
                    <a:pt x="7" y="0"/>
                  </a:moveTo>
                  <a:lnTo>
                    <a:pt x="5" y="5"/>
                  </a:lnTo>
                  <a:lnTo>
                    <a:pt x="0" y="7"/>
                  </a:lnTo>
                  <a:lnTo>
                    <a:pt x="7" y="0"/>
                  </a:lnTo>
                  <a:close/>
                </a:path>
              </a:pathLst>
            </a:custGeom>
            <a:solidFill>
              <a:srgbClr val="000000"/>
            </a:solidFill>
            <a:ln w="9525">
              <a:noFill/>
              <a:round/>
              <a:headEnd/>
              <a:tailEnd/>
            </a:ln>
          </p:spPr>
          <p:txBody>
            <a:bodyPr/>
            <a:lstStyle/>
            <a:p>
              <a:endParaRPr lang="en-US"/>
            </a:p>
          </p:txBody>
        </p:sp>
        <p:sp>
          <p:nvSpPr>
            <p:cNvPr id="208215" name="Freeform 728"/>
            <p:cNvSpPr>
              <a:spLocks/>
            </p:cNvSpPr>
            <p:nvPr/>
          </p:nvSpPr>
          <p:spPr bwMode="auto">
            <a:xfrm>
              <a:off x="4953000" y="3265488"/>
              <a:ext cx="14288" cy="14287"/>
            </a:xfrm>
            <a:custGeom>
              <a:avLst/>
              <a:gdLst>
                <a:gd name="T0" fmla="*/ 2147483647 w 37"/>
                <a:gd name="T1" fmla="*/ 0 h 34"/>
                <a:gd name="T2" fmla="*/ 2147483647 w 37"/>
                <a:gd name="T3" fmla="*/ 2147483647 h 34"/>
                <a:gd name="T4" fmla="*/ 0 w 37"/>
                <a:gd name="T5" fmla="*/ 2147483647 h 34"/>
                <a:gd name="T6" fmla="*/ 2147483647 w 37"/>
                <a:gd name="T7" fmla="*/ 2147483647 h 34"/>
                <a:gd name="T8" fmla="*/ 2147483647 w 37"/>
                <a:gd name="T9" fmla="*/ 2147483647 h 34"/>
                <a:gd name="T10" fmla="*/ 2147483647 w 37"/>
                <a:gd name="T11" fmla="*/ 0 h 34"/>
                <a:gd name="T12" fmla="*/ 0 60000 65536"/>
                <a:gd name="T13" fmla="*/ 0 60000 65536"/>
                <a:gd name="T14" fmla="*/ 0 60000 65536"/>
                <a:gd name="T15" fmla="*/ 0 60000 65536"/>
                <a:gd name="T16" fmla="*/ 0 60000 65536"/>
                <a:gd name="T17" fmla="*/ 0 60000 65536"/>
                <a:gd name="T18" fmla="*/ 0 w 37"/>
                <a:gd name="T19" fmla="*/ 0 h 34"/>
                <a:gd name="T20" fmla="*/ 37 w 37"/>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7" h="34">
                  <a:moveTo>
                    <a:pt x="11" y="0"/>
                  </a:moveTo>
                  <a:lnTo>
                    <a:pt x="8" y="3"/>
                  </a:lnTo>
                  <a:lnTo>
                    <a:pt x="0" y="19"/>
                  </a:lnTo>
                  <a:lnTo>
                    <a:pt x="28" y="34"/>
                  </a:lnTo>
                  <a:lnTo>
                    <a:pt x="37" y="18"/>
                  </a:lnTo>
                  <a:lnTo>
                    <a:pt x="11" y="0"/>
                  </a:lnTo>
                  <a:close/>
                </a:path>
              </a:pathLst>
            </a:custGeom>
            <a:solidFill>
              <a:srgbClr val="000000"/>
            </a:solidFill>
            <a:ln w="9525">
              <a:noFill/>
              <a:round/>
              <a:headEnd/>
              <a:tailEnd/>
            </a:ln>
          </p:spPr>
          <p:txBody>
            <a:bodyPr/>
            <a:lstStyle/>
            <a:p>
              <a:endParaRPr lang="en-US"/>
            </a:p>
          </p:txBody>
        </p:sp>
        <p:sp>
          <p:nvSpPr>
            <p:cNvPr id="208216" name="Freeform 729"/>
            <p:cNvSpPr>
              <a:spLocks/>
            </p:cNvSpPr>
            <p:nvPr/>
          </p:nvSpPr>
          <p:spPr bwMode="auto">
            <a:xfrm>
              <a:off x="4956175" y="3265488"/>
              <a:ext cx="1588" cy="1587"/>
            </a:xfrm>
            <a:custGeom>
              <a:avLst/>
              <a:gdLst>
                <a:gd name="T0" fmla="*/ 0 w 3"/>
                <a:gd name="T1" fmla="*/ 2147483647 h 3"/>
                <a:gd name="T2" fmla="*/ 2147483647 w 3"/>
                <a:gd name="T3" fmla="*/ 2147483647 h 3"/>
                <a:gd name="T4" fmla="*/ 2147483647 w 3"/>
                <a:gd name="T5" fmla="*/ 0 h 3"/>
                <a:gd name="T6" fmla="*/ 0 w 3"/>
                <a:gd name="T7" fmla="*/ 2147483647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2" y="1"/>
                  </a:lnTo>
                  <a:lnTo>
                    <a:pt x="3" y="0"/>
                  </a:lnTo>
                  <a:lnTo>
                    <a:pt x="0" y="3"/>
                  </a:lnTo>
                  <a:close/>
                </a:path>
              </a:pathLst>
            </a:custGeom>
            <a:solidFill>
              <a:srgbClr val="000000"/>
            </a:solidFill>
            <a:ln w="9525">
              <a:noFill/>
              <a:round/>
              <a:headEnd/>
              <a:tailEnd/>
            </a:ln>
          </p:spPr>
          <p:txBody>
            <a:bodyPr/>
            <a:lstStyle/>
            <a:p>
              <a:endParaRPr lang="en-US"/>
            </a:p>
          </p:txBody>
        </p:sp>
        <p:sp>
          <p:nvSpPr>
            <p:cNvPr id="208217" name="Freeform 730"/>
            <p:cNvSpPr>
              <a:spLocks/>
            </p:cNvSpPr>
            <p:nvPr/>
          </p:nvSpPr>
          <p:spPr bwMode="auto">
            <a:xfrm>
              <a:off x="4956175" y="3259138"/>
              <a:ext cx="15875" cy="15875"/>
            </a:xfrm>
            <a:custGeom>
              <a:avLst/>
              <a:gdLst>
                <a:gd name="T0" fmla="*/ 2147483647 w 37"/>
                <a:gd name="T1" fmla="*/ 0 h 37"/>
                <a:gd name="T2" fmla="*/ 2147483647 w 37"/>
                <a:gd name="T3" fmla="*/ 2147483647 h 37"/>
                <a:gd name="T4" fmla="*/ 2147483647 w 37"/>
                <a:gd name="T5" fmla="*/ 2147483647 h 37"/>
                <a:gd name="T6" fmla="*/ 0 w 37"/>
                <a:gd name="T7" fmla="*/ 2147483647 h 37"/>
                <a:gd name="T8" fmla="*/ 2147483647 w 37"/>
                <a:gd name="T9" fmla="*/ 0 h 37"/>
                <a:gd name="T10" fmla="*/ 0 60000 65536"/>
                <a:gd name="T11" fmla="*/ 0 60000 65536"/>
                <a:gd name="T12" fmla="*/ 0 60000 65536"/>
                <a:gd name="T13" fmla="*/ 0 60000 65536"/>
                <a:gd name="T14" fmla="*/ 0 60000 65536"/>
                <a:gd name="T15" fmla="*/ 0 w 37"/>
                <a:gd name="T16" fmla="*/ 0 h 37"/>
                <a:gd name="T17" fmla="*/ 37 w 37"/>
                <a:gd name="T18" fmla="*/ 37 h 37"/>
              </a:gdLst>
              <a:ahLst/>
              <a:cxnLst>
                <a:cxn ang="T10">
                  <a:pos x="T0" y="T1"/>
                </a:cxn>
                <a:cxn ang="T11">
                  <a:pos x="T2" y="T3"/>
                </a:cxn>
                <a:cxn ang="T12">
                  <a:pos x="T4" y="T5"/>
                </a:cxn>
                <a:cxn ang="T13">
                  <a:pos x="T6" y="T7"/>
                </a:cxn>
                <a:cxn ang="T14">
                  <a:pos x="T8" y="T9"/>
                </a:cxn>
              </a:cxnLst>
              <a:rect l="T15" t="T16" r="T17" b="T18"/>
              <a:pathLst>
                <a:path w="37" h="37">
                  <a:moveTo>
                    <a:pt x="15" y="0"/>
                  </a:moveTo>
                  <a:lnTo>
                    <a:pt x="37" y="22"/>
                  </a:lnTo>
                  <a:lnTo>
                    <a:pt x="22" y="37"/>
                  </a:lnTo>
                  <a:lnTo>
                    <a:pt x="0" y="15"/>
                  </a:lnTo>
                  <a:lnTo>
                    <a:pt x="15" y="0"/>
                  </a:lnTo>
                  <a:close/>
                </a:path>
              </a:pathLst>
            </a:custGeom>
            <a:solidFill>
              <a:srgbClr val="000000"/>
            </a:solidFill>
            <a:ln w="9525">
              <a:noFill/>
              <a:round/>
              <a:headEnd/>
              <a:tailEnd/>
            </a:ln>
          </p:spPr>
          <p:txBody>
            <a:bodyPr/>
            <a:lstStyle/>
            <a:p>
              <a:endParaRPr lang="en-US"/>
            </a:p>
          </p:txBody>
        </p:sp>
        <p:sp>
          <p:nvSpPr>
            <p:cNvPr id="208218" name="Freeform 731"/>
            <p:cNvSpPr>
              <a:spLocks/>
            </p:cNvSpPr>
            <p:nvPr/>
          </p:nvSpPr>
          <p:spPr bwMode="auto">
            <a:xfrm>
              <a:off x="4986338" y="3227388"/>
              <a:ext cx="12700" cy="9525"/>
            </a:xfrm>
            <a:custGeom>
              <a:avLst/>
              <a:gdLst>
                <a:gd name="T0" fmla="*/ 2147483647 w 31"/>
                <a:gd name="T1" fmla="*/ 0 h 26"/>
                <a:gd name="T2" fmla="*/ 2147483647 w 31"/>
                <a:gd name="T3" fmla="*/ 2147483647 h 26"/>
                <a:gd name="T4" fmla="*/ 0 w 31"/>
                <a:gd name="T5" fmla="*/ 2147483647 h 26"/>
                <a:gd name="T6" fmla="*/ 2147483647 w 31"/>
                <a:gd name="T7" fmla="*/ 2147483647 h 26"/>
                <a:gd name="T8" fmla="*/ 2147483647 w 31"/>
                <a:gd name="T9" fmla="*/ 2147483647 h 26"/>
                <a:gd name="T10" fmla="*/ 2147483647 w 31"/>
                <a:gd name="T11" fmla="*/ 0 h 26"/>
                <a:gd name="T12" fmla="*/ 0 60000 65536"/>
                <a:gd name="T13" fmla="*/ 0 60000 65536"/>
                <a:gd name="T14" fmla="*/ 0 60000 65536"/>
                <a:gd name="T15" fmla="*/ 0 60000 65536"/>
                <a:gd name="T16" fmla="*/ 0 60000 65536"/>
                <a:gd name="T17" fmla="*/ 0 60000 65536"/>
                <a:gd name="T18" fmla="*/ 0 w 31"/>
                <a:gd name="T19" fmla="*/ 0 h 26"/>
                <a:gd name="T20" fmla="*/ 31 w 31"/>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31" h="26">
                  <a:moveTo>
                    <a:pt x="9" y="0"/>
                  </a:moveTo>
                  <a:lnTo>
                    <a:pt x="1" y="7"/>
                  </a:lnTo>
                  <a:lnTo>
                    <a:pt x="0" y="11"/>
                  </a:lnTo>
                  <a:lnTo>
                    <a:pt x="28" y="26"/>
                  </a:lnTo>
                  <a:lnTo>
                    <a:pt x="31" y="21"/>
                  </a:lnTo>
                  <a:lnTo>
                    <a:pt x="9" y="0"/>
                  </a:lnTo>
                  <a:close/>
                </a:path>
              </a:pathLst>
            </a:custGeom>
            <a:solidFill>
              <a:srgbClr val="000000"/>
            </a:solidFill>
            <a:ln w="9525">
              <a:noFill/>
              <a:round/>
              <a:headEnd/>
              <a:tailEnd/>
            </a:ln>
          </p:spPr>
          <p:txBody>
            <a:bodyPr/>
            <a:lstStyle/>
            <a:p>
              <a:endParaRPr lang="en-US"/>
            </a:p>
          </p:txBody>
        </p:sp>
        <p:sp>
          <p:nvSpPr>
            <p:cNvPr id="208219" name="Freeform 732"/>
            <p:cNvSpPr>
              <a:spLocks/>
            </p:cNvSpPr>
            <p:nvPr/>
          </p:nvSpPr>
          <p:spPr bwMode="auto">
            <a:xfrm>
              <a:off x="4987925" y="3227388"/>
              <a:ext cx="1588" cy="1587"/>
            </a:xfrm>
            <a:custGeom>
              <a:avLst/>
              <a:gdLst>
                <a:gd name="T0" fmla="*/ 0 w 8"/>
                <a:gd name="T1" fmla="*/ 2147483647 h 7"/>
                <a:gd name="T2" fmla="*/ 2147483647 w 8"/>
                <a:gd name="T3" fmla="*/ 2147483647 h 7"/>
                <a:gd name="T4" fmla="*/ 2147483647 w 8"/>
                <a:gd name="T5" fmla="*/ 0 h 7"/>
                <a:gd name="T6" fmla="*/ 0 w 8"/>
                <a:gd name="T7" fmla="*/ 2147483647 h 7"/>
                <a:gd name="T8" fmla="*/ 0 60000 65536"/>
                <a:gd name="T9" fmla="*/ 0 60000 65536"/>
                <a:gd name="T10" fmla="*/ 0 60000 65536"/>
                <a:gd name="T11" fmla="*/ 0 60000 65536"/>
                <a:gd name="T12" fmla="*/ 0 w 8"/>
                <a:gd name="T13" fmla="*/ 0 h 7"/>
                <a:gd name="T14" fmla="*/ 8 w 8"/>
                <a:gd name="T15" fmla="*/ 7 h 7"/>
              </a:gdLst>
              <a:ahLst/>
              <a:cxnLst>
                <a:cxn ang="T8">
                  <a:pos x="T0" y="T1"/>
                </a:cxn>
                <a:cxn ang="T9">
                  <a:pos x="T2" y="T3"/>
                </a:cxn>
                <a:cxn ang="T10">
                  <a:pos x="T4" y="T5"/>
                </a:cxn>
                <a:cxn ang="T11">
                  <a:pos x="T6" y="T7"/>
                </a:cxn>
              </a:cxnLst>
              <a:rect l="T12" t="T13" r="T14" b="T15"/>
              <a:pathLst>
                <a:path w="8" h="7">
                  <a:moveTo>
                    <a:pt x="0" y="7"/>
                  </a:moveTo>
                  <a:lnTo>
                    <a:pt x="3" y="3"/>
                  </a:lnTo>
                  <a:lnTo>
                    <a:pt x="8" y="0"/>
                  </a:lnTo>
                  <a:lnTo>
                    <a:pt x="0" y="7"/>
                  </a:lnTo>
                  <a:close/>
                </a:path>
              </a:pathLst>
            </a:custGeom>
            <a:solidFill>
              <a:srgbClr val="000000"/>
            </a:solidFill>
            <a:ln w="9525">
              <a:noFill/>
              <a:round/>
              <a:headEnd/>
              <a:tailEnd/>
            </a:ln>
          </p:spPr>
          <p:txBody>
            <a:bodyPr/>
            <a:lstStyle/>
            <a:p>
              <a:endParaRPr lang="en-US"/>
            </a:p>
          </p:txBody>
        </p:sp>
        <p:sp>
          <p:nvSpPr>
            <p:cNvPr id="208220" name="Freeform 733"/>
            <p:cNvSpPr>
              <a:spLocks/>
            </p:cNvSpPr>
            <p:nvPr/>
          </p:nvSpPr>
          <p:spPr bwMode="auto">
            <a:xfrm>
              <a:off x="4989513" y="3222625"/>
              <a:ext cx="15875" cy="15875"/>
            </a:xfrm>
            <a:custGeom>
              <a:avLst/>
              <a:gdLst>
                <a:gd name="T0" fmla="*/ 2147483647 w 38"/>
                <a:gd name="T1" fmla="*/ 2147483647 h 37"/>
                <a:gd name="T2" fmla="*/ 2147483647 w 38"/>
                <a:gd name="T3" fmla="*/ 0 h 37"/>
                <a:gd name="T4" fmla="*/ 0 w 38"/>
                <a:gd name="T5" fmla="*/ 2147483647 h 37"/>
                <a:gd name="T6" fmla="*/ 2147483647 w 38"/>
                <a:gd name="T7" fmla="*/ 2147483647 h 37"/>
                <a:gd name="T8" fmla="*/ 2147483647 w 38"/>
                <a:gd name="T9" fmla="*/ 2147483647 h 37"/>
                <a:gd name="T10" fmla="*/ 2147483647 w 38"/>
                <a:gd name="T11" fmla="*/ 2147483647 h 37"/>
                <a:gd name="T12" fmla="*/ 0 60000 65536"/>
                <a:gd name="T13" fmla="*/ 0 60000 65536"/>
                <a:gd name="T14" fmla="*/ 0 60000 65536"/>
                <a:gd name="T15" fmla="*/ 0 60000 65536"/>
                <a:gd name="T16" fmla="*/ 0 60000 65536"/>
                <a:gd name="T17" fmla="*/ 0 60000 65536"/>
                <a:gd name="T18" fmla="*/ 0 w 38"/>
                <a:gd name="T19" fmla="*/ 0 h 37"/>
                <a:gd name="T20" fmla="*/ 38 w 38"/>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38" h="37">
                  <a:moveTo>
                    <a:pt x="38" y="23"/>
                  </a:moveTo>
                  <a:lnTo>
                    <a:pt x="16" y="0"/>
                  </a:lnTo>
                  <a:lnTo>
                    <a:pt x="0" y="9"/>
                  </a:lnTo>
                  <a:lnTo>
                    <a:pt x="14" y="37"/>
                  </a:lnTo>
                  <a:lnTo>
                    <a:pt x="30" y="29"/>
                  </a:lnTo>
                  <a:lnTo>
                    <a:pt x="38" y="23"/>
                  </a:lnTo>
                  <a:close/>
                </a:path>
              </a:pathLst>
            </a:custGeom>
            <a:solidFill>
              <a:srgbClr val="000000"/>
            </a:solidFill>
            <a:ln w="9525">
              <a:noFill/>
              <a:round/>
              <a:headEnd/>
              <a:tailEnd/>
            </a:ln>
          </p:spPr>
          <p:txBody>
            <a:bodyPr/>
            <a:lstStyle/>
            <a:p>
              <a:endParaRPr lang="en-US"/>
            </a:p>
          </p:txBody>
        </p:sp>
        <p:sp>
          <p:nvSpPr>
            <p:cNvPr id="208221" name="Freeform 734"/>
            <p:cNvSpPr>
              <a:spLocks/>
            </p:cNvSpPr>
            <p:nvPr/>
          </p:nvSpPr>
          <p:spPr bwMode="auto">
            <a:xfrm>
              <a:off x="5002213" y="3232150"/>
              <a:ext cx="3175" cy="1588"/>
            </a:xfrm>
            <a:custGeom>
              <a:avLst/>
              <a:gdLst>
                <a:gd name="T0" fmla="*/ 2147483647 w 8"/>
                <a:gd name="T1" fmla="*/ 0 h 6"/>
                <a:gd name="T2" fmla="*/ 2147483647 w 8"/>
                <a:gd name="T3" fmla="*/ 2147483647 h 6"/>
                <a:gd name="T4" fmla="*/ 0 w 8"/>
                <a:gd name="T5" fmla="*/ 2147483647 h 6"/>
                <a:gd name="T6" fmla="*/ 2147483647 w 8"/>
                <a:gd name="T7" fmla="*/ 0 h 6"/>
                <a:gd name="T8" fmla="*/ 0 60000 65536"/>
                <a:gd name="T9" fmla="*/ 0 60000 65536"/>
                <a:gd name="T10" fmla="*/ 0 60000 65536"/>
                <a:gd name="T11" fmla="*/ 0 60000 65536"/>
                <a:gd name="T12" fmla="*/ 0 w 8"/>
                <a:gd name="T13" fmla="*/ 0 h 6"/>
                <a:gd name="T14" fmla="*/ 8 w 8"/>
                <a:gd name="T15" fmla="*/ 6 h 6"/>
              </a:gdLst>
              <a:ahLst/>
              <a:cxnLst>
                <a:cxn ang="T8">
                  <a:pos x="T0" y="T1"/>
                </a:cxn>
                <a:cxn ang="T9">
                  <a:pos x="T2" y="T3"/>
                </a:cxn>
                <a:cxn ang="T10">
                  <a:pos x="T4" y="T5"/>
                </a:cxn>
                <a:cxn ang="T11">
                  <a:pos x="T6" y="T7"/>
                </a:cxn>
              </a:cxnLst>
              <a:rect l="T12" t="T13" r="T14" b="T15"/>
              <a:pathLst>
                <a:path w="8" h="6">
                  <a:moveTo>
                    <a:pt x="8" y="0"/>
                  </a:moveTo>
                  <a:lnTo>
                    <a:pt x="5" y="3"/>
                  </a:lnTo>
                  <a:lnTo>
                    <a:pt x="0" y="6"/>
                  </a:lnTo>
                  <a:lnTo>
                    <a:pt x="8" y="0"/>
                  </a:lnTo>
                  <a:close/>
                </a:path>
              </a:pathLst>
            </a:custGeom>
            <a:solidFill>
              <a:srgbClr val="000000"/>
            </a:solidFill>
            <a:ln w="9525">
              <a:noFill/>
              <a:round/>
              <a:headEnd/>
              <a:tailEnd/>
            </a:ln>
          </p:spPr>
          <p:txBody>
            <a:bodyPr/>
            <a:lstStyle/>
            <a:p>
              <a:endParaRPr lang="en-US"/>
            </a:p>
          </p:txBody>
        </p:sp>
        <p:sp>
          <p:nvSpPr>
            <p:cNvPr id="208222" name="Freeform 735"/>
            <p:cNvSpPr>
              <a:spLocks/>
            </p:cNvSpPr>
            <p:nvPr/>
          </p:nvSpPr>
          <p:spPr bwMode="auto">
            <a:xfrm>
              <a:off x="4994275" y="3217863"/>
              <a:ext cx="14288" cy="14287"/>
            </a:xfrm>
            <a:custGeom>
              <a:avLst/>
              <a:gdLst>
                <a:gd name="T0" fmla="*/ 2147483647 w 37"/>
                <a:gd name="T1" fmla="*/ 0 h 35"/>
                <a:gd name="T2" fmla="*/ 2147483647 w 37"/>
                <a:gd name="T3" fmla="*/ 2147483647 h 35"/>
                <a:gd name="T4" fmla="*/ 0 w 37"/>
                <a:gd name="T5" fmla="*/ 2147483647 h 35"/>
                <a:gd name="T6" fmla="*/ 2147483647 w 37"/>
                <a:gd name="T7" fmla="*/ 2147483647 h 35"/>
                <a:gd name="T8" fmla="*/ 2147483647 w 37"/>
                <a:gd name="T9" fmla="*/ 2147483647 h 35"/>
                <a:gd name="T10" fmla="*/ 2147483647 w 37"/>
                <a:gd name="T11" fmla="*/ 0 h 35"/>
                <a:gd name="T12" fmla="*/ 0 60000 65536"/>
                <a:gd name="T13" fmla="*/ 0 60000 65536"/>
                <a:gd name="T14" fmla="*/ 0 60000 65536"/>
                <a:gd name="T15" fmla="*/ 0 60000 65536"/>
                <a:gd name="T16" fmla="*/ 0 60000 65536"/>
                <a:gd name="T17" fmla="*/ 0 60000 65536"/>
                <a:gd name="T18" fmla="*/ 0 w 37"/>
                <a:gd name="T19" fmla="*/ 0 h 35"/>
                <a:gd name="T20" fmla="*/ 37 w 37"/>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7" h="35">
                  <a:moveTo>
                    <a:pt x="11" y="0"/>
                  </a:moveTo>
                  <a:lnTo>
                    <a:pt x="9" y="4"/>
                  </a:lnTo>
                  <a:lnTo>
                    <a:pt x="0" y="20"/>
                  </a:lnTo>
                  <a:lnTo>
                    <a:pt x="30" y="35"/>
                  </a:lnTo>
                  <a:lnTo>
                    <a:pt x="37" y="19"/>
                  </a:lnTo>
                  <a:lnTo>
                    <a:pt x="11" y="0"/>
                  </a:lnTo>
                  <a:close/>
                </a:path>
              </a:pathLst>
            </a:custGeom>
            <a:solidFill>
              <a:srgbClr val="000000"/>
            </a:solidFill>
            <a:ln w="9525">
              <a:noFill/>
              <a:round/>
              <a:headEnd/>
              <a:tailEnd/>
            </a:ln>
          </p:spPr>
          <p:txBody>
            <a:bodyPr/>
            <a:lstStyle/>
            <a:p>
              <a:endParaRPr lang="en-US"/>
            </a:p>
          </p:txBody>
        </p:sp>
        <p:sp>
          <p:nvSpPr>
            <p:cNvPr id="208223" name="Freeform 736"/>
            <p:cNvSpPr>
              <a:spLocks/>
            </p:cNvSpPr>
            <p:nvPr/>
          </p:nvSpPr>
          <p:spPr bwMode="auto">
            <a:xfrm>
              <a:off x="4997450" y="3217863"/>
              <a:ext cx="1588" cy="1587"/>
            </a:xfrm>
            <a:custGeom>
              <a:avLst/>
              <a:gdLst>
                <a:gd name="T0" fmla="*/ 0 w 2"/>
                <a:gd name="T1" fmla="*/ 2147483647 h 4"/>
                <a:gd name="T2" fmla="*/ 2147483647 w 2"/>
                <a:gd name="T3" fmla="*/ 2147483647 h 4"/>
                <a:gd name="T4" fmla="*/ 2147483647 w 2"/>
                <a:gd name="T5" fmla="*/ 0 h 4"/>
                <a:gd name="T6" fmla="*/ 0 w 2"/>
                <a:gd name="T7" fmla="*/ 2147483647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0" y="4"/>
                  </a:moveTo>
                  <a:lnTo>
                    <a:pt x="1" y="1"/>
                  </a:lnTo>
                  <a:lnTo>
                    <a:pt x="2" y="0"/>
                  </a:lnTo>
                  <a:lnTo>
                    <a:pt x="0" y="4"/>
                  </a:lnTo>
                  <a:close/>
                </a:path>
              </a:pathLst>
            </a:custGeom>
            <a:solidFill>
              <a:srgbClr val="000000"/>
            </a:solidFill>
            <a:ln w="9525">
              <a:noFill/>
              <a:round/>
              <a:headEnd/>
              <a:tailEnd/>
            </a:ln>
          </p:spPr>
          <p:txBody>
            <a:bodyPr/>
            <a:lstStyle/>
            <a:p>
              <a:endParaRPr lang="en-US"/>
            </a:p>
          </p:txBody>
        </p:sp>
        <p:sp>
          <p:nvSpPr>
            <p:cNvPr id="208224" name="Freeform 737"/>
            <p:cNvSpPr>
              <a:spLocks/>
            </p:cNvSpPr>
            <p:nvPr/>
          </p:nvSpPr>
          <p:spPr bwMode="auto">
            <a:xfrm>
              <a:off x="4997450" y="3211513"/>
              <a:ext cx="17463" cy="15875"/>
            </a:xfrm>
            <a:custGeom>
              <a:avLst/>
              <a:gdLst>
                <a:gd name="T0" fmla="*/ 2147483647 w 42"/>
                <a:gd name="T1" fmla="*/ 2147483647 h 38"/>
                <a:gd name="T2" fmla="*/ 2147483647 w 42"/>
                <a:gd name="T3" fmla="*/ 0 h 38"/>
                <a:gd name="T4" fmla="*/ 0 w 42"/>
                <a:gd name="T5" fmla="*/ 2147483647 h 38"/>
                <a:gd name="T6" fmla="*/ 2147483647 w 42"/>
                <a:gd name="T7" fmla="*/ 2147483647 h 38"/>
                <a:gd name="T8" fmla="*/ 2147483647 w 42"/>
                <a:gd name="T9" fmla="*/ 2147483647 h 38"/>
                <a:gd name="T10" fmla="*/ 2147483647 w 42"/>
                <a:gd name="T11" fmla="*/ 2147483647 h 38"/>
                <a:gd name="T12" fmla="*/ 0 60000 65536"/>
                <a:gd name="T13" fmla="*/ 0 60000 65536"/>
                <a:gd name="T14" fmla="*/ 0 60000 65536"/>
                <a:gd name="T15" fmla="*/ 0 60000 65536"/>
                <a:gd name="T16" fmla="*/ 0 60000 65536"/>
                <a:gd name="T17" fmla="*/ 0 60000 65536"/>
                <a:gd name="T18" fmla="*/ 0 w 42"/>
                <a:gd name="T19" fmla="*/ 0 h 38"/>
                <a:gd name="T20" fmla="*/ 42 w 42"/>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42" h="38">
                  <a:moveTo>
                    <a:pt x="42" y="19"/>
                  </a:moveTo>
                  <a:lnTo>
                    <a:pt x="16" y="0"/>
                  </a:lnTo>
                  <a:lnTo>
                    <a:pt x="0" y="16"/>
                  </a:lnTo>
                  <a:lnTo>
                    <a:pt x="24" y="38"/>
                  </a:lnTo>
                  <a:lnTo>
                    <a:pt x="40" y="22"/>
                  </a:lnTo>
                  <a:lnTo>
                    <a:pt x="42" y="19"/>
                  </a:lnTo>
                  <a:close/>
                </a:path>
              </a:pathLst>
            </a:custGeom>
            <a:solidFill>
              <a:srgbClr val="000000"/>
            </a:solidFill>
            <a:ln w="9525">
              <a:noFill/>
              <a:round/>
              <a:headEnd/>
              <a:tailEnd/>
            </a:ln>
          </p:spPr>
          <p:txBody>
            <a:bodyPr/>
            <a:lstStyle/>
            <a:p>
              <a:endParaRPr lang="en-US"/>
            </a:p>
          </p:txBody>
        </p:sp>
        <p:sp>
          <p:nvSpPr>
            <p:cNvPr id="208225" name="Freeform 738"/>
            <p:cNvSpPr>
              <a:spLocks/>
            </p:cNvSpPr>
            <p:nvPr/>
          </p:nvSpPr>
          <p:spPr bwMode="auto">
            <a:xfrm>
              <a:off x="5013325" y="3219450"/>
              <a:ext cx="1588" cy="1588"/>
            </a:xfrm>
            <a:custGeom>
              <a:avLst/>
              <a:gdLst>
                <a:gd name="T0" fmla="*/ 2147483647 w 2"/>
                <a:gd name="T1" fmla="*/ 0 h 3"/>
                <a:gd name="T2" fmla="*/ 2147483647 w 2"/>
                <a:gd name="T3" fmla="*/ 2147483647 h 3"/>
                <a:gd name="T4" fmla="*/ 0 w 2"/>
                <a:gd name="T5" fmla="*/ 2147483647 h 3"/>
                <a:gd name="T6" fmla="*/ 2147483647 w 2"/>
                <a:gd name="T7" fmla="*/ 0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2" y="0"/>
                  </a:moveTo>
                  <a:lnTo>
                    <a:pt x="1" y="2"/>
                  </a:lnTo>
                  <a:lnTo>
                    <a:pt x="0" y="3"/>
                  </a:lnTo>
                  <a:lnTo>
                    <a:pt x="2" y="0"/>
                  </a:lnTo>
                  <a:close/>
                </a:path>
              </a:pathLst>
            </a:custGeom>
            <a:solidFill>
              <a:srgbClr val="000000"/>
            </a:solidFill>
            <a:ln w="9525">
              <a:noFill/>
              <a:round/>
              <a:headEnd/>
              <a:tailEnd/>
            </a:ln>
          </p:spPr>
          <p:txBody>
            <a:bodyPr/>
            <a:lstStyle/>
            <a:p>
              <a:endParaRPr lang="en-US"/>
            </a:p>
          </p:txBody>
        </p:sp>
        <p:sp>
          <p:nvSpPr>
            <p:cNvPr id="208226" name="Freeform 739"/>
            <p:cNvSpPr>
              <a:spLocks/>
            </p:cNvSpPr>
            <p:nvPr/>
          </p:nvSpPr>
          <p:spPr bwMode="auto">
            <a:xfrm>
              <a:off x="5003800" y="3205163"/>
              <a:ext cx="14288" cy="14287"/>
            </a:xfrm>
            <a:custGeom>
              <a:avLst/>
              <a:gdLst>
                <a:gd name="T0" fmla="*/ 2147483647 w 37"/>
                <a:gd name="T1" fmla="*/ 0 h 35"/>
                <a:gd name="T2" fmla="*/ 2147483647 w 37"/>
                <a:gd name="T3" fmla="*/ 2147483647 h 35"/>
                <a:gd name="T4" fmla="*/ 0 w 37"/>
                <a:gd name="T5" fmla="*/ 2147483647 h 35"/>
                <a:gd name="T6" fmla="*/ 2147483647 w 37"/>
                <a:gd name="T7" fmla="*/ 2147483647 h 35"/>
                <a:gd name="T8" fmla="*/ 2147483647 w 37"/>
                <a:gd name="T9" fmla="*/ 2147483647 h 35"/>
                <a:gd name="T10" fmla="*/ 2147483647 w 37"/>
                <a:gd name="T11" fmla="*/ 0 h 35"/>
                <a:gd name="T12" fmla="*/ 0 60000 65536"/>
                <a:gd name="T13" fmla="*/ 0 60000 65536"/>
                <a:gd name="T14" fmla="*/ 0 60000 65536"/>
                <a:gd name="T15" fmla="*/ 0 60000 65536"/>
                <a:gd name="T16" fmla="*/ 0 60000 65536"/>
                <a:gd name="T17" fmla="*/ 0 60000 65536"/>
                <a:gd name="T18" fmla="*/ 0 w 37"/>
                <a:gd name="T19" fmla="*/ 0 h 35"/>
                <a:gd name="T20" fmla="*/ 37 w 37"/>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7" h="35">
                  <a:moveTo>
                    <a:pt x="11" y="0"/>
                  </a:moveTo>
                  <a:lnTo>
                    <a:pt x="7" y="4"/>
                  </a:lnTo>
                  <a:lnTo>
                    <a:pt x="0" y="20"/>
                  </a:lnTo>
                  <a:lnTo>
                    <a:pt x="28" y="35"/>
                  </a:lnTo>
                  <a:lnTo>
                    <a:pt x="37" y="19"/>
                  </a:lnTo>
                  <a:lnTo>
                    <a:pt x="11" y="0"/>
                  </a:lnTo>
                  <a:close/>
                </a:path>
              </a:pathLst>
            </a:custGeom>
            <a:solidFill>
              <a:srgbClr val="000000"/>
            </a:solidFill>
            <a:ln w="9525">
              <a:noFill/>
              <a:round/>
              <a:headEnd/>
              <a:tailEnd/>
            </a:ln>
          </p:spPr>
          <p:txBody>
            <a:bodyPr/>
            <a:lstStyle/>
            <a:p>
              <a:endParaRPr lang="en-US"/>
            </a:p>
          </p:txBody>
        </p:sp>
        <p:sp>
          <p:nvSpPr>
            <p:cNvPr id="208227" name="Freeform 740"/>
            <p:cNvSpPr>
              <a:spLocks/>
            </p:cNvSpPr>
            <p:nvPr/>
          </p:nvSpPr>
          <p:spPr bwMode="auto">
            <a:xfrm>
              <a:off x="5006975" y="3205163"/>
              <a:ext cx="1588" cy="1587"/>
            </a:xfrm>
            <a:custGeom>
              <a:avLst/>
              <a:gdLst>
                <a:gd name="T0" fmla="*/ 0 w 4"/>
                <a:gd name="T1" fmla="*/ 2147483647 h 4"/>
                <a:gd name="T2" fmla="*/ 2147483647 w 4"/>
                <a:gd name="T3" fmla="*/ 2147483647 h 4"/>
                <a:gd name="T4" fmla="*/ 2147483647 w 4"/>
                <a:gd name="T5" fmla="*/ 0 h 4"/>
                <a:gd name="T6" fmla="*/ 0 w 4"/>
                <a:gd name="T7" fmla="*/ 2147483647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0" y="4"/>
                  </a:moveTo>
                  <a:lnTo>
                    <a:pt x="2" y="1"/>
                  </a:lnTo>
                  <a:lnTo>
                    <a:pt x="4" y="0"/>
                  </a:lnTo>
                  <a:lnTo>
                    <a:pt x="0" y="4"/>
                  </a:lnTo>
                  <a:close/>
                </a:path>
              </a:pathLst>
            </a:custGeom>
            <a:solidFill>
              <a:srgbClr val="000000"/>
            </a:solidFill>
            <a:ln w="9525">
              <a:noFill/>
              <a:round/>
              <a:headEnd/>
              <a:tailEnd/>
            </a:ln>
          </p:spPr>
          <p:txBody>
            <a:bodyPr/>
            <a:lstStyle/>
            <a:p>
              <a:endParaRPr lang="en-US"/>
            </a:p>
          </p:txBody>
        </p:sp>
        <p:sp>
          <p:nvSpPr>
            <p:cNvPr id="208228" name="Freeform 741"/>
            <p:cNvSpPr>
              <a:spLocks/>
            </p:cNvSpPr>
            <p:nvPr/>
          </p:nvSpPr>
          <p:spPr bwMode="auto">
            <a:xfrm>
              <a:off x="5008563" y="3201988"/>
              <a:ext cx="11112" cy="12700"/>
            </a:xfrm>
            <a:custGeom>
              <a:avLst/>
              <a:gdLst>
                <a:gd name="T0" fmla="*/ 2147483647 w 31"/>
                <a:gd name="T1" fmla="*/ 2147483647 h 31"/>
                <a:gd name="T2" fmla="*/ 2147483647 w 31"/>
                <a:gd name="T3" fmla="*/ 0 h 31"/>
                <a:gd name="T4" fmla="*/ 0 w 31"/>
                <a:gd name="T5" fmla="*/ 2147483647 h 31"/>
                <a:gd name="T6" fmla="*/ 2147483647 w 31"/>
                <a:gd name="T7" fmla="*/ 2147483647 h 31"/>
                <a:gd name="T8" fmla="*/ 2147483647 w 31"/>
                <a:gd name="T9" fmla="*/ 2147483647 h 31"/>
                <a:gd name="T10" fmla="*/ 2147483647 w 31"/>
                <a:gd name="T11" fmla="*/ 2147483647 h 31"/>
                <a:gd name="T12" fmla="*/ 0 60000 65536"/>
                <a:gd name="T13" fmla="*/ 0 60000 65536"/>
                <a:gd name="T14" fmla="*/ 0 60000 65536"/>
                <a:gd name="T15" fmla="*/ 0 60000 65536"/>
                <a:gd name="T16" fmla="*/ 0 60000 65536"/>
                <a:gd name="T17" fmla="*/ 0 60000 65536"/>
                <a:gd name="T18" fmla="*/ 0 w 31"/>
                <a:gd name="T19" fmla="*/ 0 h 31"/>
                <a:gd name="T20" fmla="*/ 31 w 31"/>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1" h="31">
                  <a:moveTo>
                    <a:pt x="31" y="24"/>
                  </a:moveTo>
                  <a:lnTo>
                    <a:pt x="7" y="0"/>
                  </a:lnTo>
                  <a:lnTo>
                    <a:pt x="0" y="9"/>
                  </a:lnTo>
                  <a:lnTo>
                    <a:pt x="22" y="31"/>
                  </a:lnTo>
                  <a:lnTo>
                    <a:pt x="31" y="24"/>
                  </a:lnTo>
                  <a:close/>
                </a:path>
              </a:pathLst>
            </a:custGeom>
            <a:solidFill>
              <a:srgbClr val="000000"/>
            </a:solidFill>
            <a:ln w="9525">
              <a:noFill/>
              <a:round/>
              <a:headEnd/>
              <a:tailEnd/>
            </a:ln>
          </p:spPr>
          <p:txBody>
            <a:bodyPr/>
            <a:lstStyle/>
            <a:p>
              <a:endParaRPr lang="en-US"/>
            </a:p>
          </p:txBody>
        </p:sp>
        <p:sp>
          <p:nvSpPr>
            <p:cNvPr id="208229" name="Rectangle 742"/>
            <p:cNvSpPr>
              <a:spLocks noChangeArrowheads="1"/>
            </p:cNvSpPr>
            <p:nvPr/>
          </p:nvSpPr>
          <p:spPr bwMode="auto">
            <a:xfrm>
              <a:off x="5010150" y="3201988"/>
              <a:ext cx="1588" cy="1587"/>
            </a:xfrm>
            <a:prstGeom prst="rect">
              <a:avLst/>
            </a:prstGeom>
            <a:solidFill>
              <a:srgbClr val="000000"/>
            </a:solidFill>
            <a:ln w="9525">
              <a:noFill/>
              <a:miter lim="800000"/>
              <a:headEnd/>
              <a:tailEnd/>
            </a:ln>
          </p:spPr>
          <p:txBody>
            <a:bodyPr/>
            <a:lstStyle/>
            <a:p>
              <a:endParaRPr lang="en-US">
                <a:latin typeface="Times New Roman" pitchFamily="18" charset="0"/>
                <a:cs typeface="Times New Roman" pitchFamily="18" charset="0"/>
              </a:endParaRPr>
            </a:p>
          </p:txBody>
        </p:sp>
        <p:sp>
          <p:nvSpPr>
            <p:cNvPr id="208230" name="Freeform 743"/>
            <p:cNvSpPr>
              <a:spLocks/>
            </p:cNvSpPr>
            <p:nvPr/>
          </p:nvSpPr>
          <p:spPr bwMode="auto">
            <a:xfrm>
              <a:off x="5010150" y="3200400"/>
              <a:ext cx="11113" cy="11113"/>
            </a:xfrm>
            <a:custGeom>
              <a:avLst/>
              <a:gdLst>
                <a:gd name="T0" fmla="*/ 2147483647 w 29"/>
                <a:gd name="T1" fmla="*/ 0 h 28"/>
                <a:gd name="T2" fmla="*/ 2147483647 w 29"/>
                <a:gd name="T3" fmla="*/ 2147483647 h 28"/>
                <a:gd name="T4" fmla="*/ 2147483647 w 29"/>
                <a:gd name="T5" fmla="*/ 2147483647 h 28"/>
                <a:gd name="T6" fmla="*/ 0 w 29"/>
                <a:gd name="T7" fmla="*/ 2147483647 h 28"/>
                <a:gd name="T8" fmla="*/ 2147483647 w 29"/>
                <a:gd name="T9" fmla="*/ 0 h 28"/>
                <a:gd name="T10" fmla="*/ 0 60000 65536"/>
                <a:gd name="T11" fmla="*/ 0 60000 65536"/>
                <a:gd name="T12" fmla="*/ 0 60000 65536"/>
                <a:gd name="T13" fmla="*/ 0 60000 65536"/>
                <a:gd name="T14" fmla="*/ 0 60000 65536"/>
                <a:gd name="T15" fmla="*/ 0 w 29"/>
                <a:gd name="T16" fmla="*/ 0 h 28"/>
                <a:gd name="T17" fmla="*/ 29 w 29"/>
                <a:gd name="T18" fmla="*/ 28 h 28"/>
              </a:gdLst>
              <a:ahLst/>
              <a:cxnLst>
                <a:cxn ang="T10">
                  <a:pos x="T0" y="T1"/>
                </a:cxn>
                <a:cxn ang="T11">
                  <a:pos x="T2" y="T3"/>
                </a:cxn>
                <a:cxn ang="T12">
                  <a:pos x="T4" y="T5"/>
                </a:cxn>
                <a:cxn ang="T13">
                  <a:pos x="T6" y="T7"/>
                </a:cxn>
                <a:cxn ang="T14">
                  <a:pos x="T8" y="T9"/>
                </a:cxn>
              </a:cxnLst>
              <a:rect l="T15" t="T16" r="T17" b="T18"/>
              <a:pathLst>
                <a:path w="29" h="28">
                  <a:moveTo>
                    <a:pt x="5" y="0"/>
                  </a:moveTo>
                  <a:lnTo>
                    <a:pt x="29" y="23"/>
                  </a:lnTo>
                  <a:lnTo>
                    <a:pt x="24" y="28"/>
                  </a:lnTo>
                  <a:lnTo>
                    <a:pt x="0" y="4"/>
                  </a:lnTo>
                  <a:lnTo>
                    <a:pt x="5" y="0"/>
                  </a:lnTo>
                  <a:close/>
                </a:path>
              </a:pathLst>
            </a:custGeom>
            <a:solidFill>
              <a:srgbClr val="000000"/>
            </a:solidFill>
            <a:ln w="9525">
              <a:noFill/>
              <a:round/>
              <a:headEnd/>
              <a:tailEnd/>
            </a:ln>
          </p:spPr>
          <p:txBody>
            <a:bodyPr/>
            <a:lstStyle/>
            <a:p>
              <a:endParaRPr lang="en-US"/>
            </a:p>
          </p:txBody>
        </p:sp>
        <p:sp>
          <p:nvSpPr>
            <p:cNvPr id="208231" name="Freeform 744"/>
            <p:cNvSpPr>
              <a:spLocks/>
            </p:cNvSpPr>
            <p:nvPr/>
          </p:nvSpPr>
          <p:spPr bwMode="auto">
            <a:xfrm>
              <a:off x="5038725" y="3170238"/>
              <a:ext cx="11113" cy="11112"/>
            </a:xfrm>
            <a:custGeom>
              <a:avLst/>
              <a:gdLst>
                <a:gd name="T0" fmla="*/ 2147483647 w 28"/>
                <a:gd name="T1" fmla="*/ 2147483647 h 26"/>
                <a:gd name="T2" fmla="*/ 2147483647 w 28"/>
                <a:gd name="T3" fmla="*/ 0 h 26"/>
                <a:gd name="T4" fmla="*/ 0 w 28"/>
                <a:gd name="T5" fmla="*/ 2147483647 h 26"/>
                <a:gd name="T6" fmla="*/ 2147483647 w 28"/>
                <a:gd name="T7" fmla="*/ 2147483647 h 26"/>
                <a:gd name="T8" fmla="*/ 2147483647 w 28"/>
                <a:gd name="T9" fmla="*/ 2147483647 h 26"/>
                <a:gd name="T10" fmla="*/ 2147483647 w 28"/>
                <a:gd name="T11" fmla="*/ 2147483647 h 26"/>
                <a:gd name="T12" fmla="*/ 0 60000 65536"/>
                <a:gd name="T13" fmla="*/ 0 60000 65536"/>
                <a:gd name="T14" fmla="*/ 0 60000 65536"/>
                <a:gd name="T15" fmla="*/ 0 60000 65536"/>
                <a:gd name="T16" fmla="*/ 0 60000 65536"/>
                <a:gd name="T17" fmla="*/ 0 60000 65536"/>
                <a:gd name="T18" fmla="*/ 0 w 28"/>
                <a:gd name="T19" fmla="*/ 0 h 26"/>
                <a:gd name="T20" fmla="*/ 28 w 28"/>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28" h="26">
                  <a:moveTo>
                    <a:pt x="28" y="19"/>
                  </a:moveTo>
                  <a:lnTo>
                    <a:pt x="2" y="0"/>
                  </a:lnTo>
                  <a:lnTo>
                    <a:pt x="0" y="3"/>
                  </a:lnTo>
                  <a:lnTo>
                    <a:pt x="22" y="26"/>
                  </a:lnTo>
                  <a:lnTo>
                    <a:pt x="24" y="24"/>
                  </a:lnTo>
                  <a:lnTo>
                    <a:pt x="28" y="19"/>
                  </a:lnTo>
                  <a:close/>
                </a:path>
              </a:pathLst>
            </a:custGeom>
            <a:solidFill>
              <a:srgbClr val="000000"/>
            </a:solidFill>
            <a:ln w="9525">
              <a:noFill/>
              <a:round/>
              <a:headEnd/>
              <a:tailEnd/>
            </a:ln>
          </p:spPr>
          <p:txBody>
            <a:bodyPr/>
            <a:lstStyle/>
            <a:p>
              <a:endParaRPr lang="en-US"/>
            </a:p>
          </p:txBody>
        </p:sp>
        <p:sp>
          <p:nvSpPr>
            <p:cNvPr id="208232" name="Freeform 745"/>
            <p:cNvSpPr>
              <a:spLocks/>
            </p:cNvSpPr>
            <p:nvPr/>
          </p:nvSpPr>
          <p:spPr bwMode="auto">
            <a:xfrm>
              <a:off x="5048250" y="3178175"/>
              <a:ext cx="1588" cy="1588"/>
            </a:xfrm>
            <a:custGeom>
              <a:avLst/>
              <a:gdLst>
                <a:gd name="T0" fmla="*/ 2147483647 w 4"/>
                <a:gd name="T1" fmla="*/ 0 h 5"/>
                <a:gd name="T2" fmla="*/ 2147483647 w 4"/>
                <a:gd name="T3" fmla="*/ 2147483647 h 5"/>
                <a:gd name="T4" fmla="*/ 0 w 4"/>
                <a:gd name="T5" fmla="*/ 2147483647 h 5"/>
                <a:gd name="T6" fmla="*/ 2147483647 w 4"/>
                <a:gd name="T7" fmla="*/ 0 h 5"/>
                <a:gd name="T8" fmla="*/ 0 60000 65536"/>
                <a:gd name="T9" fmla="*/ 0 60000 65536"/>
                <a:gd name="T10" fmla="*/ 0 60000 65536"/>
                <a:gd name="T11" fmla="*/ 0 60000 65536"/>
                <a:gd name="T12" fmla="*/ 0 w 4"/>
                <a:gd name="T13" fmla="*/ 0 h 5"/>
                <a:gd name="T14" fmla="*/ 4 w 4"/>
                <a:gd name="T15" fmla="*/ 5 h 5"/>
              </a:gdLst>
              <a:ahLst/>
              <a:cxnLst>
                <a:cxn ang="T8">
                  <a:pos x="T0" y="T1"/>
                </a:cxn>
                <a:cxn ang="T9">
                  <a:pos x="T2" y="T3"/>
                </a:cxn>
                <a:cxn ang="T10">
                  <a:pos x="T4" y="T5"/>
                </a:cxn>
                <a:cxn ang="T11">
                  <a:pos x="T6" y="T7"/>
                </a:cxn>
              </a:cxnLst>
              <a:rect l="T12" t="T13" r="T14" b="T15"/>
              <a:pathLst>
                <a:path w="4" h="5">
                  <a:moveTo>
                    <a:pt x="4" y="0"/>
                  </a:moveTo>
                  <a:lnTo>
                    <a:pt x="3" y="2"/>
                  </a:lnTo>
                  <a:lnTo>
                    <a:pt x="0" y="5"/>
                  </a:lnTo>
                  <a:lnTo>
                    <a:pt x="4" y="0"/>
                  </a:lnTo>
                  <a:close/>
                </a:path>
              </a:pathLst>
            </a:custGeom>
            <a:solidFill>
              <a:srgbClr val="000000"/>
            </a:solidFill>
            <a:ln w="9525">
              <a:noFill/>
              <a:round/>
              <a:headEnd/>
              <a:tailEnd/>
            </a:ln>
          </p:spPr>
          <p:txBody>
            <a:bodyPr/>
            <a:lstStyle/>
            <a:p>
              <a:endParaRPr lang="en-US"/>
            </a:p>
          </p:txBody>
        </p:sp>
        <p:sp>
          <p:nvSpPr>
            <p:cNvPr id="208233" name="Freeform 746"/>
            <p:cNvSpPr>
              <a:spLocks/>
            </p:cNvSpPr>
            <p:nvPr/>
          </p:nvSpPr>
          <p:spPr bwMode="auto">
            <a:xfrm>
              <a:off x="5038725" y="3163888"/>
              <a:ext cx="14288" cy="14287"/>
            </a:xfrm>
            <a:custGeom>
              <a:avLst/>
              <a:gdLst>
                <a:gd name="T0" fmla="*/ 2147483647 w 37"/>
                <a:gd name="T1" fmla="*/ 0 h 35"/>
                <a:gd name="T2" fmla="*/ 2147483647 w 37"/>
                <a:gd name="T3" fmla="*/ 2147483647 h 35"/>
                <a:gd name="T4" fmla="*/ 0 w 37"/>
                <a:gd name="T5" fmla="*/ 2147483647 h 35"/>
                <a:gd name="T6" fmla="*/ 2147483647 w 37"/>
                <a:gd name="T7" fmla="*/ 2147483647 h 35"/>
                <a:gd name="T8" fmla="*/ 2147483647 w 37"/>
                <a:gd name="T9" fmla="*/ 2147483647 h 35"/>
                <a:gd name="T10" fmla="*/ 2147483647 w 37"/>
                <a:gd name="T11" fmla="*/ 0 h 35"/>
                <a:gd name="T12" fmla="*/ 0 60000 65536"/>
                <a:gd name="T13" fmla="*/ 0 60000 65536"/>
                <a:gd name="T14" fmla="*/ 0 60000 65536"/>
                <a:gd name="T15" fmla="*/ 0 60000 65536"/>
                <a:gd name="T16" fmla="*/ 0 60000 65536"/>
                <a:gd name="T17" fmla="*/ 0 60000 65536"/>
                <a:gd name="T18" fmla="*/ 0 w 37"/>
                <a:gd name="T19" fmla="*/ 0 h 35"/>
                <a:gd name="T20" fmla="*/ 37 w 37"/>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7" h="35">
                  <a:moveTo>
                    <a:pt x="11" y="0"/>
                  </a:moveTo>
                  <a:lnTo>
                    <a:pt x="9" y="5"/>
                  </a:lnTo>
                  <a:lnTo>
                    <a:pt x="0" y="21"/>
                  </a:lnTo>
                  <a:lnTo>
                    <a:pt x="30" y="35"/>
                  </a:lnTo>
                  <a:lnTo>
                    <a:pt x="37" y="19"/>
                  </a:lnTo>
                  <a:lnTo>
                    <a:pt x="11" y="0"/>
                  </a:lnTo>
                  <a:close/>
                </a:path>
              </a:pathLst>
            </a:custGeom>
            <a:solidFill>
              <a:srgbClr val="000000"/>
            </a:solidFill>
            <a:ln w="9525">
              <a:noFill/>
              <a:round/>
              <a:headEnd/>
              <a:tailEnd/>
            </a:ln>
          </p:spPr>
          <p:txBody>
            <a:bodyPr/>
            <a:lstStyle/>
            <a:p>
              <a:endParaRPr lang="en-US"/>
            </a:p>
          </p:txBody>
        </p:sp>
        <p:sp>
          <p:nvSpPr>
            <p:cNvPr id="208234" name="Freeform 747"/>
            <p:cNvSpPr>
              <a:spLocks/>
            </p:cNvSpPr>
            <p:nvPr/>
          </p:nvSpPr>
          <p:spPr bwMode="auto">
            <a:xfrm>
              <a:off x="5041900" y="3163888"/>
              <a:ext cx="1588" cy="1587"/>
            </a:xfrm>
            <a:custGeom>
              <a:avLst/>
              <a:gdLst>
                <a:gd name="T0" fmla="*/ 0 w 2"/>
                <a:gd name="T1" fmla="*/ 2147483647 h 5"/>
                <a:gd name="T2" fmla="*/ 2147483647 w 2"/>
                <a:gd name="T3" fmla="*/ 2147483647 h 5"/>
                <a:gd name="T4" fmla="*/ 2147483647 w 2"/>
                <a:gd name="T5" fmla="*/ 0 h 5"/>
                <a:gd name="T6" fmla="*/ 0 w 2"/>
                <a:gd name="T7" fmla="*/ 2147483647 h 5"/>
                <a:gd name="T8" fmla="*/ 0 60000 65536"/>
                <a:gd name="T9" fmla="*/ 0 60000 65536"/>
                <a:gd name="T10" fmla="*/ 0 60000 65536"/>
                <a:gd name="T11" fmla="*/ 0 60000 65536"/>
                <a:gd name="T12" fmla="*/ 0 w 2"/>
                <a:gd name="T13" fmla="*/ 0 h 5"/>
                <a:gd name="T14" fmla="*/ 2 w 2"/>
                <a:gd name="T15" fmla="*/ 5 h 5"/>
              </a:gdLst>
              <a:ahLst/>
              <a:cxnLst>
                <a:cxn ang="T8">
                  <a:pos x="T0" y="T1"/>
                </a:cxn>
                <a:cxn ang="T9">
                  <a:pos x="T2" y="T3"/>
                </a:cxn>
                <a:cxn ang="T10">
                  <a:pos x="T4" y="T5"/>
                </a:cxn>
                <a:cxn ang="T11">
                  <a:pos x="T6" y="T7"/>
                </a:cxn>
              </a:cxnLst>
              <a:rect l="T12" t="T13" r="T14" b="T15"/>
              <a:pathLst>
                <a:path w="2" h="5">
                  <a:moveTo>
                    <a:pt x="0" y="5"/>
                  </a:moveTo>
                  <a:lnTo>
                    <a:pt x="1" y="3"/>
                  </a:lnTo>
                  <a:lnTo>
                    <a:pt x="2" y="0"/>
                  </a:lnTo>
                  <a:lnTo>
                    <a:pt x="0" y="5"/>
                  </a:lnTo>
                  <a:close/>
                </a:path>
              </a:pathLst>
            </a:custGeom>
            <a:solidFill>
              <a:srgbClr val="000000"/>
            </a:solidFill>
            <a:ln w="9525">
              <a:noFill/>
              <a:round/>
              <a:headEnd/>
              <a:tailEnd/>
            </a:ln>
          </p:spPr>
          <p:txBody>
            <a:bodyPr/>
            <a:lstStyle/>
            <a:p>
              <a:endParaRPr lang="en-US"/>
            </a:p>
          </p:txBody>
        </p:sp>
        <p:sp>
          <p:nvSpPr>
            <p:cNvPr id="208235" name="Freeform 748"/>
            <p:cNvSpPr>
              <a:spLocks/>
            </p:cNvSpPr>
            <p:nvPr/>
          </p:nvSpPr>
          <p:spPr bwMode="auto">
            <a:xfrm>
              <a:off x="5041900" y="3157538"/>
              <a:ext cx="15875" cy="15875"/>
            </a:xfrm>
            <a:custGeom>
              <a:avLst/>
              <a:gdLst>
                <a:gd name="T0" fmla="*/ 2147483647 w 40"/>
                <a:gd name="T1" fmla="*/ 2147483647 h 40"/>
                <a:gd name="T2" fmla="*/ 2147483647 w 40"/>
                <a:gd name="T3" fmla="*/ 0 h 40"/>
                <a:gd name="T4" fmla="*/ 0 w 40"/>
                <a:gd name="T5" fmla="*/ 2147483647 h 40"/>
                <a:gd name="T6" fmla="*/ 2147483647 w 40"/>
                <a:gd name="T7" fmla="*/ 2147483647 h 40"/>
                <a:gd name="T8" fmla="*/ 2147483647 w 40"/>
                <a:gd name="T9" fmla="*/ 2147483647 h 40"/>
                <a:gd name="T10" fmla="*/ 2147483647 w 40"/>
                <a:gd name="T11" fmla="*/ 2147483647 h 40"/>
                <a:gd name="T12" fmla="*/ 0 60000 65536"/>
                <a:gd name="T13" fmla="*/ 0 60000 65536"/>
                <a:gd name="T14" fmla="*/ 0 60000 65536"/>
                <a:gd name="T15" fmla="*/ 0 60000 65536"/>
                <a:gd name="T16" fmla="*/ 0 60000 65536"/>
                <a:gd name="T17" fmla="*/ 0 60000 65536"/>
                <a:gd name="T18" fmla="*/ 0 w 40"/>
                <a:gd name="T19" fmla="*/ 0 h 40"/>
                <a:gd name="T20" fmla="*/ 40 w 40"/>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40" h="40">
                  <a:moveTo>
                    <a:pt x="40" y="24"/>
                  </a:moveTo>
                  <a:lnTo>
                    <a:pt x="16" y="0"/>
                  </a:lnTo>
                  <a:lnTo>
                    <a:pt x="0" y="16"/>
                  </a:lnTo>
                  <a:lnTo>
                    <a:pt x="24" y="40"/>
                  </a:lnTo>
                  <a:lnTo>
                    <a:pt x="40" y="24"/>
                  </a:lnTo>
                  <a:close/>
                </a:path>
              </a:pathLst>
            </a:custGeom>
            <a:solidFill>
              <a:srgbClr val="000000"/>
            </a:solidFill>
            <a:ln w="9525">
              <a:noFill/>
              <a:round/>
              <a:headEnd/>
              <a:tailEnd/>
            </a:ln>
          </p:spPr>
          <p:txBody>
            <a:bodyPr/>
            <a:lstStyle/>
            <a:p>
              <a:endParaRPr lang="en-US"/>
            </a:p>
          </p:txBody>
        </p:sp>
        <p:sp>
          <p:nvSpPr>
            <p:cNvPr id="208236" name="Rectangle 749"/>
            <p:cNvSpPr>
              <a:spLocks noChangeArrowheads="1"/>
            </p:cNvSpPr>
            <p:nvPr/>
          </p:nvSpPr>
          <p:spPr bwMode="auto">
            <a:xfrm>
              <a:off x="5048250" y="3157538"/>
              <a:ext cx="1588" cy="1587"/>
            </a:xfrm>
            <a:prstGeom prst="rect">
              <a:avLst/>
            </a:prstGeom>
            <a:solidFill>
              <a:srgbClr val="000000"/>
            </a:solidFill>
            <a:ln w="9525">
              <a:noFill/>
              <a:miter lim="800000"/>
              <a:headEnd/>
              <a:tailEnd/>
            </a:ln>
          </p:spPr>
          <p:txBody>
            <a:bodyPr/>
            <a:lstStyle/>
            <a:p>
              <a:endParaRPr lang="en-US">
                <a:latin typeface="Times New Roman" pitchFamily="18" charset="0"/>
                <a:cs typeface="Times New Roman" pitchFamily="18" charset="0"/>
              </a:endParaRPr>
            </a:p>
          </p:txBody>
        </p:sp>
        <p:sp>
          <p:nvSpPr>
            <p:cNvPr id="208237" name="Freeform 750"/>
            <p:cNvSpPr>
              <a:spLocks/>
            </p:cNvSpPr>
            <p:nvPr/>
          </p:nvSpPr>
          <p:spPr bwMode="auto">
            <a:xfrm>
              <a:off x="5048250" y="3154363"/>
              <a:ext cx="12700" cy="12700"/>
            </a:xfrm>
            <a:custGeom>
              <a:avLst/>
              <a:gdLst>
                <a:gd name="T0" fmla="*/ 2147483647 w 31"/>
                <a:gd name="T1" fmla="*/ 2147483647 h 31"/>
                <a:gd name="T2" fmla="*/ 2147483647 w 31"/>
                <a:gd name="T3" fmla="*/ 0 h 31"/>
                <a:gd name="T4" fmla="*/ 0 w 31"/>
                <a:gd name="T5" fmla="*/ 2147483647 h 31"/>
                <a:gd name="T6" fmla="*/ 2147483647 w 31"/>
                <a:gd name="T7" fmla="*/ 2147483647 h 31"/>
                <a:gd name="T8" fmla="*/ 2147483647 w 31"/>
                <a:gd name="T9" fmla="*/ 2147483647 h 31"/>
                <a:gd name="T10" fmla="*/ 2147483647 w 31"/>
                <a:gd name="T11" fmla="*/ 2147483647 h 31"/>
                <a:gd name="T12" fmla="*/ 0 60000 65536"/>
                <a:gd name="T13" fmla="*/ 0 60000 65536"/>
                <a:gd name="T14" fmla="*/ 0 60000 65536"/>
                <a:gd name="T15" fmla="*/ 0 60000 65536"/>
                <a:gd name="T16" fmla="*/ 0 60000 65536"/>
                <a:gd name="T17" fmla="*/ 0 60000 65536"/>
                <a:gd name="T18" fmla="*/ 0 w 31"/>
                <a:gd name="T19" fmla="*/ 0 h 31"/>
                <a:gd name="T20" fmla="*/ 31 w 31"/>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1" h="31">
                  <a:moveTo>
                    <a:pt x="31" y="22"/>
                  </a:moveTo>
                  <a:lnTo>
                    <a:pt x="9" y="0"/>
                  </a:lnTo>
                  <a:lnTo>
                    <a:pt x="0" y="7"/>
                  </a:lnTo>
                  <a:lnTo>
                    <a:pt x="24" y="31"/>
                  </a:lnTo>
                  <a:lnTo>
                    <a:pt x="31" y="22"/>
                  </a:lnTo>
                  <a:close/>
                </a:path>
              </a:pathLst>
            </a:custGeom>
            <a:solidFill>
              <a:srgbClr val="000000"/>
            </a:solidFill>
            <a:ln w="9525">
              <a:noFill/>
              <a:round/>
              <a:headEnd/>
              <a:tailEnd/>
            </a:ln>
          </p:spPr>
          <p:txBody>
            <a:bodyPr/>
            <a:lstStyle/>
            <a:p>
              <a:endParaRPr lang="en-US"/>
            </a:p>
          </p:txBody>
        </p:sp>
        <p:sp>
          <p:nvSpPr>
            <p:cNvPr id="208238" name="Rectangle 751"/>
            <p:cNvSpPr>
              <a:spLocks noChangeArrowheads="1"/>
            </p:cNvSpPr>
            <p:nvPr/>
          </p:nvSpPr>
          <p:spPr bwMode="auto">
            <a:xfrm>
              <a:off x="5053013" y="3154363"/>
              <a:ext cx="1587" cy="1587"/>
            </a:xfrm>
            <a:prstGeom prst="rect">
              <a:avLst/>
            </a:prstGeom>
            <a:solidFill>
              <a:srgbClr val="000000"/>
            </a:solidFill>
            <a:ln w="9525">
              <a:noFill/>
              <a:miter lim="800000"/>
              <a:headEnd/>
              <a:tailEnd/>
            </a:ln>
          </p:spPr>
          <p:txBody>
            <a:bodyPr/>
            <a:lstStyle/>
            <a:p>
              <a:endParaRPr lang="en-US">
                <a:latin typeface="Times New Roman" pitchFamily="18" charset="0"/>
                <a:cs typeface="Times New Roman" pitchFamily="18" charset="0"/>
              </a:endParaRPr>
            </a:p>
          </p:txBody>
        </p:sp>
        <p:sp>
          <p:nvSpPr>
            <p:cNvPr id="208239" name="Freeform 752"/>
            <p:cNvSpPr>
              <a:spLocks/>
            </p:cNvSpPr>
            <p:nvPr/>
          </p:nvSpPr>
          <p:spPr bwMode="auto">
            <a:xfrm>
              <a:off x="5053013" y="3148013"/>
              <a:ext cx="15875" cy="15875"/>
            </a:xfrm>
            <a:custGeom>
              <a:avLst/>
              <a:gdLst>
                <a:gd name="T0" fmla="*/ 2147483647 w 41"/>
                <a:gd name="T1" fmla="*/ 2147483647 h 38"/>
                <a:gd name="T2" fmla="*/ 2147483647 w 41"/>
                <a:gd name="T3" fmla="*/ 0 h 38"/>
                <a:gd name="T4" fmla="*/ 0 w 41"/>
                <a:gd name="T5" fmla="*/ 2147483647 h 38"/>
                <a:gd name="T6" fmla="*/ 2147483647 w 41"/>
                <a:gd name="T7" fmla="*/ 2147483647 h 38"/>
                <a:gd name="T8" fmla="*/ 2147483647 w 41"/>
                <a:gd name="T9" fmla="*/ 2147483647 h 38"/>
                <a:gd name="T10" fmla="*/ 2147483647 w 41"/>
                <a:gd name="T11" fmla="*/ 2147483647 h 38"/>
                <a:gd name="T12" fmla="*/ 0 60000 65536"/>
                <a:gd name="T13" fmla="*/ 0 60000 65536"/>
                <a:gd name="T14" fmla="*/ 0 60000 65536"/>
                <a:gd name="T15" fmla="*/ 0 60000 65536"/>
                <a:gd name="T16" fmla="*/ 0 60000 65536"/>
                <a:gd name="T17" fmla="*/ 0 60000 65536"/>
                <a:gd name="T18" fmla="*/ 0 w 41"/>
                <a:gd name="T19" fmla="*/ 0 h 38"/>
                <a:gd name="T20" fmla="*/ 41 w 41"/>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41" h="38">
                  <a:moveTo>
                    <a:pt x="41" y="18"/>
                  </a:moveTo>
                  <a:lnTo>
                    <a:pt x="16" y="0"/>
                  </a:lnTo>
                  <a:lnTo>
                    <a:pt x="0" y="16"/>
                  </a:lnTo>
                  <a:lnTo>
                    <a:pt x="22" y="38"/>
                  </a:lnTo>
                  <a:lnTo>
                    <a:pt x="38" y="22"/>
                  </a:lnTo>
                  <a:lnTo>
                    <a:pt x="41" y="18"/>
                  </a:lnTo>
                  <a:close/>
                </a:path>
              </a:pathLst>
            </a:custGeom>
            <a:solidFill>
              <a:srgbClr val="000000"/>
            </a:solidFill>
            <a:ln w="9525">
              <a:noFill/>
              <a:round/>
              <a:headEnd/>
              <a:tailEnd/>
            </a:ln>
          </p:spPr>
          <p:txBody>
            <a:bodyPr/>
            <a:lstStyle/>
            <a:p>
              <a:endParaRPr lang="en-US"/>
            </a:p>
          </p:txBody>
        </p:sp>
        <p:sp>
          <p:nvSpPr>
            <p:cNvPr id="208240" name="Freeform 754"/>
            <p:cNvSpPr>
              <a:spLocks/>
            </p:cNvSpPr>
            <p:nvPr/>
          </p:nvSpPr>
          <p:spPr bwMode="auto">
            <a:xfrm>
              <a:off x="5057775" y="3141663"/>
              <a:ext cx="14288" cy="14287"/>
            </a:xfrm>
            <a:custGeom>
              <a:avLst/>
              <a:gdLst>
                <a:gd name="T0" fmla="*/ 2147483647 w 37"/>
                <a:gd name="T1" fmla="*/ 0 h 34"/>
                <a:gd name="T2" fmla="*/ 2147483647 w 37"/>
                <a:gd name="T3" fmla="*/ 2147483647 h 34"/>
                <a:gd name="T4" fmla="*/ 0 w 37"/>
                <a:gd name="T5" fmla="*/ 2147483647 h 34"/>
                <a:gd name="T6" fmla="*/ 2147483647 w 37"/>
                <a:gd name="T7" fmla="*/ 2147483647 h 34"/>
                <a:gd name="T8" fmla="*/ 2147483647 w 37"/>
                <a:gd name="T9" fmla="*/ 2147483647 h 34"/>
                <a:gd name="T10" fmla="*/ 2147483647 w 37"/>
                <a:gd name="T11" fmla="*/ 0 h 34"/>
                <a:gd name="T12" fmla="*/ 0 60000 65536"/>
                <a:gd name="T13" fmla="*/ 0 60000 65536"/>
                <a:gd name="T14" fmla="*/ 0 60000 65536"/>
                <a:gd name="T15" fmla="*/ 0 60000 65536"/>
                <a:gd name="T16" fmla="*/ 0 60000 65536"/>
                <a:gd name="T17" fmla="*/ 0 60000 65536"/>
                <a:gd name="T18" fmla="*/ 0 w 37"/>
                <a:gd name="T19" fmla="*/ 0 h 34"/>
                <a:gd name="T20" fmla="*/ 37 w 37"/>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7" h="34">
                  <a:moveTo>
                    <a:pt x="11" y="0"/>
                  </a:moveTo>
                  <a:lnTo>
                    <a:pt x="9" y="4"/>
                  </a:lnTo>
                  <a:lnTo>
                    <a:pt x="0" y="20"/>
                  </a:lnTo>
                  <a:lnTo>
                    <a:pt x="29" y="34"/>
                  </a:lnTo>
                  <a:lnTo>
                    <a:pt x="37" y="18"/>
                  </a:lnTo>
                  <a:lnTo>
                    <a:pt x="11" y="0"/>
                  </a:lnTo>
                  <a:close/>
                </a:path>
              </a:pathLst>
            </a:custGeom>
            <a:solidFill>
              <a:srgbClr val="000000"/>
            </a:solidFill>
            <a:ln w="9525">
              <a:noFill/>
              <a:round/>
              <a:headEnd/>
              <a:tailEnd/>
            </a:ln>
          </p:spPr>
          <p:txBody>
            <a:bodyPr/>
            <a:lstStyle/>
            <a:p>
              <a:endParaRPr lang="en-US"/>
            </a:p>
          </p:txBody>
        </p:sp>
        <p:sp>
          <p:nvSpPr>
            <p:cNvPr id="208241" name="Freeform 755"/>
            <p:cNvSpPr>
              <a:spLocks/>
            </p:cNvSpPr>
            <p:nvPr/>
          </p:nvSpPr>
          <p:spPr bwMode="auto">
            <a:xfrm>
              <a:off x="5060950" y="3141663"/>
              <a:ext cx="1588" cy="1587"/>
            </a:xfrm>
            <a:custGeom>
              <a:avLst/>
              <a:gdLst>
                <a:gd name="T0" fmla="*/ 0 w 2"/>
                <a:gd name="T1" fmla="*/ 2147483647 h 4"/>
                <a:gd name="T2" fmla="*/ 2147483647 w 2"/>
                <a:gd name="T3" fmla="*/ 2147483647 h 4"/>
                <a:gd name="T4" fmla="*/ 2147483647 w 2"/>
                <a:gd name="T5" fmla="*/ 0 h 4"/>
                <a:gd name="T6" fmla="*/ 0 w 2"/>
                <a:gd name="T7" fmla="*/ 2147483647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0" y="4"/>
                  </a:moveTo>
                  <a:lnTo>
                    <a:pt x="1" y="1"/>
                  </a:lnTo>
                  <a:lnTo>
                    <a:pt x="2" y="0"/>
                  </a:lnTo>
                  <a:lnTo>
                    <a:pt x="0" y="4"/>
                  </a:lnTo>
                  <a:close/>
                </a:path>
              </a:pathLst>
            </a:custGeom>
            <a:solidFill>
              <a:srgbClr val="000000"/>
            </a:solidFill>
            <a:ln w="9525">
              <a:noFill/>
              <a:round/>
              <a:headEnd/>
              <a:tailEnd/>
            </a:ln>
          </p:spPr>
          <p:txBody>
            <a:bodyPr/>
            <a:lstStyle/>
            <a:p>
              <a:endParaRPr lang="en-US"/>
            </a:p>
          </p:txBody>
        </p:sp>
        <p:sp>
          <p:nvSpPr>
            <p:cNvPr id="208242" name="Freeform 756"/>
            <p:cNvSpPr>
              <a:spLocks/>
            </p:cNvSpPr>
            <p:nvPr/>
          </p:nvSpPr>
          <p:spPr bwMode="auto">
            <a:xfrm>
              <a:off x="5060950" y="3140075"/>
              <a:ext cx="11113" cy="11113"/>
            </a:xfrm>
            <a:custGeom>
              <a:avLst/>
              <a:gdLst>
                <a:gd name="T0" fmla="*/ 2147483647 w 26"/>
                <a:gd name="T1" fmla="*/ 0 h 26"/>
                <a:gd name="T2" fmla="*/ 2147483647 w 26"/>
                <a:gd name="T3" fmla="*/ 2147483647 h 26"/>
                <a:gd name="T4" fmla="*/ 2147483647 w 26"/>
                <a:gd name="T5" fmla="*/ 2147483647 h 26"/>
                <a:gd name="T6" fmla="*/ 0 w 26"/>
                <a:gd name="T7" fmla="*/ 2147483647 h 26"/>
                <a:gd name="T8" fmla="*/ 2147483647 w 26"/>
                <a:gd name="T9" fmla="*/ 0 h 26"/>
                <a:gd name="T10" fmla="*/ 0 60000 65536"/>
                <a:gd name="T11" fmla="*/ 0 60000 65536"/>
                <a:gd name="T12" fmla="*/ 0 60000 65536"/>
                <a:gd name="T13" fmla="*/ 0 60000 65536"/>
                <a:gd name="T14" fmla="*/ 0 60000 65536"/>
                <a:gd name="T15" fmla="*/ 0 w 26"/>
                <a:gd name="T16" fmla="*/ 0 h 26"/>
                <a:gd name="T17" fmla="*/ 26 w 26"/>
                <a:gd name="T18" fmla="*/ 26 h 26"/>
              </a:gdLst>
              <a:ahLst/>
              <a:cxnLst>
                <a:cxn ang="T10">
                  <a:pos x="T0" y="T1"/>
                </a:cxn>
                <a:cxn ang="T11">
                  <a:pos x="T2" y="T3"/>
                </a:cxn>
                <a:cxn ang="T12">
                  <a:pos x="T4" y="T5"/>
                </a:cxn>
                <a:cxn ang="T13">
                  <a:pos x="T6" y="T7"/>
                </a:cxn>
                <a:cxn ang="T14">
                  <a:pos x="T8" y="T9"/>
                </a:cxn>
              </a:cxnLst>
              <a:rect l="T15" t="T16" r="T17" b="T18"/>
              <a:pathLst>
                <a:path w="26" h="26">
                  <a:moveTo>
                    <a:pt x="4" y="0"/>
                  </a:moveTo>
                  <a:lnTo>
                    <a:pt x="26" y="24"/>
                  </a:lnTo>
                  <a:lnTo>
                    <a:pt x="24" y="26"/>
                  </a:lnTo>
                  <a:lnTo>
                    <a:pt x="0" y="4"/>
                  </a:lnTo>
                  <a:lnTo>
                    <a:pt x="4" y="0"/>
                  </a:lnTo>
                  <a:close/>
                </a:path>
              </a:pathLst>
            </a:custGeom>
            <a:solidFill>
              <a:srgbClr val="000000"/>
            </a:solidFill>
            <a:ln w="9525">
              <a:noFill/>
              <a:round/>
              <a:headEnd/>
              <a:tailEnd/>
            </a:ln>
          </p:spPr>
          <p:txBody>
            <a:bodyPr/>
            <a:lstStyle/>
            <a:p>
              <a:endParaRPr lang="en-US"/>
            </a:p>
          </p:txBody>
        </p:sp>
        <p:sp>
          <p:nvSpPr>
            <p:cNvPr id="208243" name="Line 84"/>
            <p:cNvSpPr>
              <a:spLocks noChangeShapeType="1"/>
            </p:cNvSpPr>
            <p:nvPr/>
          </p:nvSpPr>
          <p:spPr bwMode="auto">
            <a:xfrm>
              <a:off x="5192713" y="2686050"/>
              <a:ext cx="3175" cy="3543300"/>
            </a:xfrm>
            <a:prstGeom prst="line">
              <a:avLst/>
            </a:prstGeom>
            <a:noFill/>
            <a:ln w="12700">
              <a:solidFill>
                <a:srgbClr val="000000"/>
              </a:solidFill>
              <a:round/>
              <a:headEnd/>
              <a:tailEnd/>
            </a:ln>
          </p:spPr>
          <p:txBody>
            <a:bodyPr/>
            <a:lstStyle/>
            <a:p>
              <a:endParaRPr lang="en-US"/>
            </a:p>
          </p:txBody>
        </p:sp>
        <p:sp>
          <p:nvSpPr>
            <p:cNvPr id="208244" name="Rectangle 24"/>
            <p:cNvSpPr>
              <a:spLocks noChangeArrowheads="1"/>
            </p:cNvSpPr>
            <p:nvPr/>
          </p:nvSpPr>
          <p:spPr bwMode="auto">
            <a:xfrm>
              <a:off x="1704975" y="4886325"/>
              <a:ext cx="977900" cy="276225"/>
            </a:xfrm>
            <a:prstGeom prst="rect">
              <a:avLst/>
            </a:prstGeom>
            <a:noFill/>
            <a:ln w="9525">
              <a:noFill/>
              <a:miter lim="800000"/>
              <a:headEnd/>
              <a:tailEnd/>
            </a:ln>
          </p:spPr>
          <p:txBody>
            <a:bodyPr wrap="none" lIns="0" tIns="0" rIns="0" bIns="0">
              <a:spAutoFit/>
            </a:bodyPr>
            <a:lstStyle/>
            <a:p>
              <a:r>
                <a:rPr lang="en-US" dirty="0">
                  <a:solidFill>
                    <a:srgbClr val="000000"/>
                  </a:solidFill>
                  <a:latin typeface="Times New Roman" pitchFamily="18" charset="0"/>
                  <a:cs typeface="Times New Roman" pitchFamily="18" charset="0"/>
                </a:rPr>
                <a:t>cos </a:t>
              </a:r>
              <a:r>
                <a:rPr lang="el-GR" i="1" dirty="0">
                  <a:solidFill>
                    <a:srgbClr val="000000"/>
                  </a:solidFill>
                  <a:latin typeface="Times New Roman" pitchFamily="18" charset="0"/>
                  <a:cs typeface="Times New Roman" pitchFamily="18" charset="0"/>
                </a:rPr>
                <a:t>θ</a:t>
              </a:r>
              <a:r>
                <a:rPr lang="en-US" i="1" baseline="-25000" dirty="0">
                  <a:solidFill>
                    <a:srgbClr val="000000"/>
                  </a:solidFill>
                  <a:latin typeface="Times New Roman" pitchFamily="18" charset="0"/>
                  <a:cs typeface="Times New Roman" pitchFamily="18" charset="0"/>
                </a:rPr>
                <a:t>e</a:t>
              </a:r>
              <a:r>
                <a:rPr lang="el-GR" i="1" baseline="-25000" dirty="0">
                  <a:solidFill>
                    <a:srgbClr val="000000"/>
                  </a:solidFill>
                  <a:latin typeface="Times New Roman" pitchFamily="18" charset="0"/>
                  <a:cs typeface="Times New Roman" pitchFamily="18" charset="0"/>
                </a:rPr>
                <a:t>ν</a:t>
              </a:r>
              <a:r>
                <a:rPr lang="en-US" dirty="0">
                  <a:solidFill>
                    <a:srgbClr val="000000"/>
                  </a:solidFill>
                  <a:latin typeface="Times New Roman" pitchFamily="18" charset="0"/>
                  <a:cs typeface="Times New Roman" pitchFamily="18" charset="0"/>
                </a:rPr>
                <a:t> = 0</a:t>
              </a:r>
              <a:endParaRPr lang="en-US" dirty="0">
                <a:latin typeface="Times New Roman" pitchFamily="18" charset="0"/>
                <a:cs typeface="Times New Roman" pitchFamily="18" charset="0"/>
              </a:endParaRPr>
            </a:p>
          </p:txBody>
        </p:sp>
        <p:sp>
          <p:nvSpPr>
            <p:cNvPr id="208245" name="Rectangle 24"/>
            <p:cNvSpPr>
              <a:spLocks noChangeArrowheads="1"/>
            </p:cNvSpPr>
            <p:nvPr/>
          </p:nvSpPr>
          <p:spPr bwMode="auto">
            <a:xfrm>
              <a:off x="3917950" y="5184775"/>
              <a:ext cx="1054100" cy="276225"/>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pitchFamily="18" charset="0"/>
                  <a:cs typeface="Times New Roman" pitchFamily="18" charset="0"/>
                </a:rPr>
                <a:t>cos </a:t>
              </a:r>
              <a:r>
                <a:rPr lang="el-GR" i="1">
                  <a:solidFill>
                    <a:srgbClr val="000000"/>
                  </a:solidFill>
                  <a:latin typeface="Times New Roman" pitchFamily="18" charset="0"/>
                  <a:cs typeface="Times New Roman" pitchFamily="18" charset="0"/>
                </a:rPr>
                <a:t>θ</a:t>
              </a:r>
              <a:r>
                <a:rPr lang="en-US" i="1" baseline="-25000">
                  <a:solidFill>
                    <a:srgbClr val="000000"/>
                  </a:solidFill>
                  <a:latin typeface="Times New Roman" pitchFamily="18" charset="0"/>
                  <a:cs typeface="Times New Roman" pitchFamily="18" charset="0"/>
                </a:rPr>
                <a:t>e</a:t>
              </a:r>
              <a:r>
                <a:rPr lang="el-GR" i="1" baseline="-25000">
                  <a:solidFill>
                    <a:srgbClr val="000000"/>
                  </a:solidFill>
                  <a:latin typeface="Times New Roman" pitchFamily="18" charset="0"/>
                  <a:cs typeface="Times New Roman" pitchFamily="18" charset="0"/>
                </a:rPr>
                <a:t>ν</a:t>
              </a:r>
              <a:r>
                <a:rPr lang="en-US">
                  <a:solidFill>
                    <a:srgbClr val="000000"/>
                  </a:solidFill>
                  <a:latin typeface="Times New Roman" pitchFamily="18" charset="0"/>
                  <a:cs typeface="Times New Roman" pitchFamily="18" charset="0"/>
                </a:rPr>
                <a:t> = -1</a:t>
              </a:r>
              <a:endParaRPr lang="en-US">
                <a:latin typeface="Times New Roman" pitchFamily="18" charset="0"/>
                <a:cs typeface="Times New Roman" pitchFamily="18" charset="0"/>
              </a:endParaRPr>
            </a:p>
          </p:txBody>
        </p:sp>
      </p:grpSp>
      <p:sp>
        <p:nvSpPr>
          <p:cNvPr id="207883" name="Rectangle 57"/>
          <p:cNvSpPr>
            <a:spLocks noChangeArrowheads="1"/>
          </p:cNvSpPr>
          <p:nvPr/>
        </p:nvSpPr>
        <p:spPr bwMode="auto">
          <a:xfrm>
            <a:off x="0" y="23813"/>
            <a:ext cx="9144000" cy="792162"/>
          </a:xfrm>
          <a:prstGeom prst="rect">
            <a:avLst/>
          </a:prstGeom>
          <a:solidFill>
            <a:srgbClr val="FFCC00"/>
          </a:solidFill>
          <a:ln w="38100">
            <a:noFill/>
            <a:miter lim="800000"/>
            <a:headEnd/>
            <a:tailEnd/>
          </a:ln>
        </p:spPr>
        <p:txBody>
          <a:bodyPr rIns="972000" anchor="ctr"/>
          <a:lstStyle/>
          <a:p>
            <a:pPr algn="ctr"/>
            <a:r>
              <a:rPr lang="en-US" sz="2800" b="1">
                <a:latin typeface="Times New Roman" pitchFamily="18" charset="0"/>
                <a:cs typeface="Times New Roman" pitchFamily="18" charset="0"/>
              </a:rPr>
              <a:t>Idea of the cos </a:t>
            </a:r>
            <a:r>
              <a:rPr lang="el-GR" sz="2800" b="1">
                <a:latin typeface="Times New Roman" pitchFamily="18" charset="0"/>
                <a:cs typeface="Times New Roman" pitchFamily="18" charset="0"/>
              </a:rPr>
              <a:t>θ</a:t>
            </a:r>
            <a:r>
              <a:rPr lang="en-US" sz="2800" b="1" baseline="-25000">
                <a:latin typeface="Times New Roman" pitchFamily="18" charset="0"/>
                <a:cs typeface="Times New Roman" pitchFamily="18" charset="0"/>
              </a:rPr>
              <a:t>e</a:t>
            </a:r>
            <a:r>
              <a:rPr lang="el-GR" sz="2800" b="1" baseline="-25000">
                <a:latin typeface="Times New Roman" pitchFamily="18" charset="0"/>
                <a:cs typeface="Times New Roman" pitchFamily="18" charset="0"/>
              </a:rPr>
              <a:t>ν</a:t>
            </a:r>
            <a:r>
              <a:rPr lang="en-US" sz="2800" b="1">
                <a:latin typeface="Times New Roman" pitchFamily="18" charset="0"/>
                <a:cs typeface="Times New Roman" pitchFamily="18" charset="0"/>
              </a:rPr>
              <a:t> spectrometer Nab @ SNS</a:t>
            </a:r>
          </a:p>
        </p:txBody>
      </p:sp>
      <p:grpSp>
        <p:nvGrpSpPr>
          <p:cNvPr id="5" name="Group 1360"/>
          <p:cNvGrpSpPr>
            <a:grpSpLocks/>
          </p:cNvGrpSpPr>
          <p:nvPr/>
        </p:nvGrpSpPr>
        <p:grpSpPr bwMode="auto">
          <a:xfrm>
            <a:off x="1966654" y="3041703"/>
            <a:ext cx="5449888" cy="3116262"/>
            <a:chOff x="1895474" y="3004751"/>
            <a:chExt cx="5449889" cy="3116649"/>
          </a:xfrm>
        </p:grpSpPr>
        <p:sp>
          <p:nvSpPr>
            <p:cNvPr id="207892" name="Rectangle 35"/>
            <p:cNvSpPr>
              <a:spLocks noChangeArrowheads="1"/>
            </p:cNvSpPr>
            <p:nvPr/>
          </p:nvSpPr>
          <p:spPr bwMode="auto">
            <a:xfrm>
              <a:off x="5678153" y="3004751"/>
              <a:ext cx="397545" cy="276999"/>
            </a:xfrm>
            <a:prstGeom prst="rect">
              <a:avLst/>
            </a:prstGeom>
            <a:noFill/>
            <a:ln w="9525">
              <a:noFill/>
              <a:miter lim="800000"/>
              <a:headEnd/>
              <a:tailEnd/>
            </a:ln>
          </p:spPr>
          <p:txBody>
            <a:bodyPr wrap="none" lIns="0" tIns="0" rIns="0" bIns="0">
              <a:spAutoFit/>
            </a:bodyPr>
            <a:lstStyle/>
            <a:p>
              <a:r>
                <a:rPr lang="en-US" i="1">
                  <a:solidFill>
                    <a:srgbClr val="000000"/>
                  </a:solidFill>
                  <a:latin typeface="Times New Roman" pitchFamily="18" charset="0"/>
                  <a:cs typeface="Times New Roman" pitchFamily="18" charset="0"/>
                </a:rPr>
                <a:t>E</a:t>
              </a:r>
              <a:r>
                <a:rPr lang="en-US" baseline="-25000">
                  <a:solidFill>
                    <a:srgbClr val="000000"/>
                  </a:solidFill>
                  <a:latin typeface="Times New Roman" pitchFamily="18" charset="0"/>
                  <a:cs typeface="Times New Roman" pitchFamily="18" charset="0"/>
                </a:rPr>
                <a:t>e</a:t>
              </a:r>
              <a:r>
                <a:rPr lang="en-US">
                  <a:solidFill>
                    <a:srgbClr val="000000"/>
                  </a:solidFill>
                  <a:latin typeface="Times New Roman" pitchFamily="18" charset="0"/>
                  <a:cs typeface="Times New Roman" pitchFamily="18" charset="0"/>
                </a:rPr>
                <a:t> =</a:t>
              </a:r>
              <a:endParaRPr lang="en-US" i="1">
                <a:latin typeface="Times New Roman" pitchFamily="18" charset="0"/>
                <a:cs typeface="Times New Roman" pitchFamily="18" charset="0"/>
              </a:endParaRPr>
            </a:p>
          </p:txBody>
        </p:sp>
        <p:sp>
          <p:nvSpPr>
            <p:cNvPr id="207893" name="Rectangle 38"/>
            <p:cNvSpPr>
              <a:spLocks noChangeArrowheads="1"/>
            </p:cNvSpPr>
            <p:nvPr/>
          </p:nvSpPr>
          <p:spPr bwMode="auto">
            <a:xfrm>
              <a:off x="6128061" y="4471214"/>
              <a:ext cx="788677" cy="276999"/>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pitchFamily="18" charset="0"/>
                  <a:cs typeface="Times New Roman" pitchFamily="18" charset="0"/>
                </a:rPr>
                <a:t>  75 keV</a:t>
              </a:r>
              <a:endParaRPr lang="en-US">
                <a:latin typeface="Times New Roman" pitchFamily="18" charset="0"/>
                <a:cs typeface="Times New Roman" pitchFamily="18" charset="0"/>
              </a:endParaRPr>
            </a:p>
          </p:txBody>
        </p:sp>
        <p:sp>
          <p:nvSpPr>
            <p:cNvPr id="207894" name="Rectangle 39"/>
            <p:cNvSpPr>
              <a:spLocks noChangeArrowheads="1"/>
            </p:cNvSpPr>
            <p:nvPr/>
          </p:nvSpPr>
          <p:spPr bwMode="auto">
            <a:xfrm>
              <a:off x="5994711" y="3670300"/>
              <a:ext cx="788677" cy="276999"/>
            </a:xfrm>
            <a:prstGeom prst="rect">
              <a:avLst/>
            </a:prstGeom>
            <a:noFill/>
            <a:ln w="9525">
              <a:noFill/>
              <a:miter lim="800000"/>
              <a:headEnd/>
              <a:tailEnd/>
            </a:ln>
          </p:spPr>
          <p:txBody>
            <a:bodyPr wrap="none" lIns="0" tIns="0" rIns="0" bIns="0">
              <a:spAutoFit/>
            </a:bodyPr>
            <a:lstStyle/>
            <a:p>
              <a:r>
                <a:rPr lang="en-US">
                  <a:solidFill>
                    <a:srgbClr val="FF0000"/>
                  </a:solidFill>
                  <a:latin typeface="Times New Roman" pitchFamily="18" charset="0"/>
                  <a:cs typeface="Times New Roman" pitchFamily="18" charset="0"/>
                </a:rPr>
                <a:t>236 keV</a:t>
              </a:r>
              <a:endParaRPr lang="en-US">
                <a:latin typeface="Times New Roman" pitchFamily="18" charset="0"/>
                <a:cs typeface="Times New Roman" pitchFamily="18" charset="0"/>
              </a:endParaRPr>
            </a:p>
          </p:txBody>
        </p:sp>
        <p:sp>
          <p:nvSpPr>
            <p:cNvPr id="207895" name="Rectangle 40"/>
            <p:cNvSpPr>
              <a:spLocks noChangeArrowheads="1"/>
            </p:cNvSpPr>
            <p:nvPr/>
          </p:nvSpPr>
          <p:spPr bwMode="auto">
            <a:xfrm>
              <a:off x="5875338" y="5298301"/>
              <a:ext cx="788677" cy="276999"/>
            </a:xfrm>
            <a:prstGeom prst="rect">
              <a:avLst/>
            </a:prstGeom>
            <a:noFill/>
            <a:ln w="9525">
              <a:noFill/>
              <a:miter lim="800000"/>
              <a:headEnd/>
              <a:tailEnd/>
            </a:ln>
          </p:spPr>
          <p:txBody>
            <a:bodyPr wrap="none" lIns="0" tIns="0" rIns="0" bIns="0">
              <a:spAutoFit/>
            </a:bodyPr>
            <a:lstStyle/>
            <a:p>
              <a:r>
                <a:rPr lang="en-US">
                  <a:solidFill>
                    <a:srgbClr val="00FF00"/>
                  </a:solidFill>
                  <a:latin typeface="Times New Roman" pitchFamily="18" charset="0"/>
                  <a:cs typeface="Times New Roman" pitchFamily="18" charset="0"/>
                </a:rPr>
                <a:t>450 keV</a:t>
              </a:r>
              <a:endParaRPr lang="en-US">
                <a:latin typeface="Times New Roman" pitchFamily="18" charset="0"/>
                <a:cs typeface="Times New Roman" pitchFamily="18" charset="0"/>
              </a:endParaRPr>
            </a:p>
          </p:txBody>
        </p:sp>
        <p:sp>
          <p:nvSpPr>
            <p:cNvPr id="207896" name="Rectangle 41"/>
            <p:cNvSpPr>
              <a:spLocks noChangeArrowheads="1"/>
            </p:cNvSpPr>
            <p:nvPr/>
          </p:nvSpPr>
          <p:spPr bwMode="auto">
            <a:xfrm>
              <a:off x="5646738" y="3323838"/>
              <a:ext cx="788677" cy="276999"/>
            </a:xfrm>
            <a:prstGeom prst="rect">
              <a:avLst/>
            </a:prstGeom>
            <a:noFill/>
            <a:ln w="9525">
              <a:noFill/>
              <a:miter lim="800000"/>
              <a:headEnd/>
              <a:tailEnd/>
            </a:ln>
          </p:spPr>
          <p:txBody>
            <a:bodyPr wrap="none" lIns="0" tIns="0" rIns="0" bIns="0">
              <a:spAutoFit/>
            </a:bodyPr>
            <a:lstStyle/>
            <a:p>
              <a:r>
                <a:rPr lang="en-US">
                  <a:solidFill>
                    <a:srgbClr val="0000FF"/>
                  </a:solidFill>
                  <a:latin typeface="Times New Roman" pitchFamily="18" charset="0"/>
                  <a:cs typeface="Times New Roman" pitchFamily="18" charset="0"/>
                </a:rPr>
                <a:t>700 keV</a:t>
              </a:r>
              <a:endParaRPr lang="en-US">
                <a:latin typeface="Times New Roman" pitchFamily="18" charset="0"/>
                <a:cs typeface="Times New Roman" pitchFamily="18" charset="0"/>
              </a:endParaRPr>
            </a:p>
          </p:txBody>
        </p:sp>
        <p:sp>
          <p:nvSpPr>
            <p:cNvPr id="207897" name="Freeform 766"/>
            <p:cNvSpPr>
              <a:spLocks noEditPoints="1"/>
            </p:cNvSpPr>
            <p:nvPr/>
          </p:nvSpPr>
          <p:spPr bwMode="auto">
            <a:xfrm>
              <a:off x="5192713" y="3984625"/>
              <a:ext cx="2092325" cy="1758950"/>
            </a:xfrm>
            <a:custGeom>
              <a:avLst/>
              <a:gdLst>
                <a:gd name="T0" fmla="*/ 0 w 5271"/>
                <a:gd name="T1" fmla="*/ 2147483647 h 4432"/>
                <a:gd name="T2" fmla="*/ 2147483647 w 5271"/>
                <a:gd name="T3" fmla="*/ 2147483647 h 4432"/>
                <a:gd name="T4" fmla="*/ 2147483647 w 5271"/>
                <a:gd name="T5" fmla="*/ 2147483647 h 4432"/>
                <a:gd name="T6" fmla="*/ 0 w 5271"/>
                <a:gd name="T7" fmla="*/ 2147483647 h 4432"/>
                <a:gd name="T8" fmla="*/ 0 w 5271"/>
                <a:gd name="T9" fmla="*/ 2147483647 h 4432"/>
                <a:gd name="T10" fmla="*/ 2147483647 w 5271"/>
                <a:gd name="T11" fmla="*/ 2147483647 h 4432"/>
                <a:gd name="T12" fmla="*/ 2147483647 w 5271"/>
                <a:gd name="T13" fmla="*/ 2147483647 h 4432"/>
                <a:gd name="T14" fmla="*/ 2147483647 w 5271"/>
                <a:gd name="T15" fmla="*/ 2147483647 h 4432"/>
                <a:gd name="T16" fmla="*/ 2147483647 w 5271"/>
                <a:gd name="T17" fmla="*/ 2147483647 h 4432"/>
                <a:gd name="T18" fmla="*/ 2147483647 w 5271"/>
                <a:gd name="T19" fmla="*/ 2147483647 h 4432"/>
                <a:gd name="T20" fmla="*/ 2147483647 w 5271"/>
                <a:gd name="T21" fmla="*/ 2147483647 h 4432"/>
                <a:gd name="T22" fmla="*/ 2147483647 w 5271"/>
                <a:gd name="T23" fmla="*/ 2147483647 h 4432"/>
                <a:gd name="T24" fmla="*/ 2147483647 w 5271"/>
                <a:gd name="T25" fmla="*/ 2147483647 h 4432"/>
                <a:gd name="T26" fmla="*/ 2147483647 w 5271"/>
                <a:gd name="T27" fmla="*/ 2147483647 h 4432"/>
                <a:gd name="T28" fmla="*/ 2147483647 w 5271"/>
                <a:gd name="T29" fmla="*/ 2147483647 h 4432"/>
                <a:gd name="T30" fmla="*/ 2147483647 w 5271"/>
                <a:gd name="T31" fmla="*/ 0 h 4432"/>
                <a:gd name="T32" fmla="*/ 2147483647 w 5271"/>
                <a:gd name="T33" fmla="*/ 0 h 4432"/>
                <a:gd name="T34" fmla="*/ 2147483647 w 5271"/>
                <a:gd name="T35" fmla="*/ 2147483647 h 4432"/>
                <a:gd name="T36" fmla="*/ 2147483647 w 5271"/>
                <a:gd name="T37" fmla="*/ 2147483647 h 4432"/>
                <a:gd name="T38" fmla="*/ 2147483647 w 5271"/>
                <a:gd name="T39" fmla="*/ 0 h 4432"/>
                <a:gd name="T40" fmla="*/ 2147483647 w 5271"/>
                <a:gd name="T41" fmla="*/ 2147483647 h 4432"/>
                <a:gd name="T42" fmla="*/ 0 w 5271"/>
                <a:gd name="T43" fmla="*/ 2147483647 h 4432"/>
                <a:gd name="T44" fmla="*/ 0 w 5271"/>
                <a:gd name="T45" fmla="*/ 0 h 4432"/>
                <a:gd name="T46" fmla="*/ 2147483647 w 5271"/>
                <a:gd name="T47" fmla="*/ 0 h 4432"/>
                <a:gd name="T48" fmla="*/ 2147483647 w 5271"/>
                <a:gd name="T49" fmla="*/ 2147483647 h 44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71"/>
                <a:gd name="T76" fmla="*/ 0 h 4432"/>
                <a:gd name="T77" fmla="*/ 5271 w 5271"/>
                <a:gd name="T78" fmla="*/ 4432 h 44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71" h="4432">
                  <a:moveTo>
                    <a:pt x="0" y="4368"/>
                  </a:moveTo>
                  <a:lnTo>
                    <a:pt x="5231" y="4368"/>
                  </a:lnTo>
                  <a:lnTo>
                    <a:pt x="5231" y="4432"/>
                  </a:lnTo>
                  <a:lnTo>
                    <a:pt x="0" y="4432"/>
                  </a:lnTo>
                  <a:lnTo>
                    <a:pt x="0" y="4368"/>
                  </a:lnTo>
                  <a:close/>
                  <a:moveTo>
                    <a:pt x="5262" y="4394"/>
                  </a:moveTo>
                  <a:lnTo>
                    <a:pt x="5271" y="4432"/>
                  </a:lnTo>
                  <a:lnTo>
                    <a:pt x="5231" y="4432"/>
                  </a:lnTo>
                  <a:lnTo>
                    <a:pt x="5231" y="4400"/>
                  </a:lnTo>
                  <a:lnTo>
                    <a:pt x="5262" y="4394"/>
                  </a:lnTo>
                  <a:close/>
                  <a:moveTo>
                    <a:pt x="5199" y="4408"/>
                  </a:moveTo>
                  <a:lnTo>
                    <a:pt x="4224" y="40"/>
                  </a:lnTo>
                  <a:lnTo>
                    <a:pt x="4287" y="26"/>
                  </a:lnTo>
                  <a:lnTo>
                    <a:pt x="5262" y="4394"/>
                  </a:lnTo>
                  <a:lnTo>
                    <a:pt x="5199" y="4408"/>
                  </a:lnTo>
                  <a:close/>
                  <a:moveTo>
                    <a:pt x="4255" y="0"/>
                  </a:moveTo>
                  <a:lnTo>
                    <a:pt x="4280" y="0"/>
                  </a:lnTo>
                  <a:lnTo>
                    <a:pt x="4287" y="26"/>
                  </a:lnTo>
                  <a:lnTo>
                    <a:pt x="4255" y="32"/>
                  </a:lnTo>
                  <a:lnTo>
                    <a:pt x="4255" y="0"/>
                  </a:lnTo>
                  <a:close/>
                  <a:moveTo>
                    <a:pt x="4255" y="64"/>
                  </a:moveTo>
                  <a:lnTo>
                    <a:pt x="0" y="64"/>
                  </a:lnTo>
                  <a:lnTo>
                    <a:pt x="0" y="0"/>
                  </a:lnTo>
                  <a:lnTo>
                    <a:pt x="4255" y="0"/>
                  </a:lnTo>
                  <a:lnTo>
                    <a:pt x="4255" y="64"/>
                  </a:lnTo>
                  <a:close/>
                </a:path>
              </a:pathLst>
            </a:custGeom>
            <a:solidFill>
              <a:srgbClr val="000000"/>
            </a:solidFill>
            <a:ln w="9525">
              <a:noFill/>
              <a:round/>
              <a:headEnd/>
              <a:tailEnd/>
            </a:ln>
          </p:spPr>
          <p:txBody>
            <a:bodyPr/>
            <a:lstStyle/>
            <a:p>
              <a:endParaRPr lang="en-US"/>
            </a:p>
          </p:txBody>
        </p:sp>
        <p:sp>
          <p:nvSpPr>
            <p:cNvPr id="207898" name="Freeform 767"/>
            <p:cNvSpPr>
              <a:spLocks noEditPoints="1"/>
            </p:cNvSpPr>
            <p:nvPr/>
          </p:nvSpPr>
          <p:spPr bwMode="auto">
            <a:xfrm>
              <a:off x="5192713" y="3552825"/>
              <a:ext cx="2152650" cy="2568575"/>
            </a:xfrm>
            <a:custGeom>
              <a:avLst/>
              <a:gdLst>
                <a:gd name="T0" fmla="*/ 0 w 5422"/>
                <a:gd name="T1" fmla="*/ 2147483647 h 6472"/>
                <a:gd name="T2" fmla="*/ 2147483647 w 5422"/>
                <a:gd name="T3" fmla="*/ 2147483647 h 6472"/>
                <a:gd name="T4" fmla="*/ 2147483647 w 5422"/>
                <a:gd name="T5" fmla="*/ 2147483647 h 6472"/>
                <a:gd name="T6" fmla="*/ 0 w 5422"/>
                <a:gd name="T7" fmla="*/ 2147483647 h 6472"/>
                <a:gd name="T8" fmla="*/ 0 w 5422"/>
                <a:gd name="T9" fmla="*/ 2147483647 h 6472"/>
                <a:gd name="T10" fmla="*/ 2147483647 w 5422"/>
                <a:gd name="T11" fmla="*/ 2147483647 h 6472"/>
                <a:gd name="T12" fmla="*/ 2147483647 w 5422"/>
                <a:gd name="T13" fmla="*/ 2147483647 h 6472"/>
                <a:gd name="T14" fmla="*/ 2147483647 w 5422"/>
                <a:gd name="T15" fmla="*/ 2147483647 h 6472"/>
                <a:gd name="T16" fmla="*/ 2147483647 w 5422"/>
                <a:gd name="T17" fmla="*/ 2147483647 h 6472"/>
                <a:gd name="T18" fmla="*/ 2147483647 w 5422"/>
                <a:gd name="T19" fmla="*/ 2147483647 h 6472"/>
                <a:gd name="T20" fmla="*/ 2147483647 w 5422"/>
                <a:gd name="T21" fmla="*/ 2147483647 h 6472"/>
                <a:gd name="T22" fmla="*/ 2147483647 w 5422"/>
                <a:gd name="T23" fmla="*/ 2147483647 h 6472"/>
                <a:gd name="T24" fmla="*/ 2147483647 w 5422"/>
                <a:gd name="T25" fmla="*/ 2147483647 h 6472"/>
                <a:gd name="T26" fmla="*/ 2147483647 w 5422"/>
                <a:gd name="T27" fmla="*/ 2147483647 h 6472"/>
                <a:gd name="T28" fmla="*/ 2147483647 w 5422"/>
                <a:gd name="T29" fmla="*/ 2147483647 h 6472"/>
                <a:gd name="T30" fmla="*/ 2147483647 w 5422"/>
                <a:gd name="T31" fmla="*/ 0 h 6472"/>
                <a:gd name="T32" fmla="*/ 2147483647 w 5422"/>
                <a:gd name="T33" fmla="*/ 0 h 6472"/>
                <a:gd name="T34" fmla="*/ 2147483647 w 5422"/>
                <a:gd name="T35" fmla="*/ 2147483647 h 6472"/>
                <a:gd name="T36" fmla="*/ 2147483647 w 5422"/>
                <a:gd name="T37" fmla="*/ 2147483647 h 6472"/>
                <a:gd name="T38" fmla="*/ 2147483647 w 5422"/>
                <a:gd name="T39" fmla="*/ 0 h 6472"/>
                <a:gd name="T40" fmla="*/ 2147483647 w 5422"/>
                <a:gd name="T41" fmla="*/ 2147483647 h 6472"/>
                <a:gd name="T42" fmla="*/ 0 w 5422"/>
                <a:gd name="T43" fmla="*/ 2147483647 h 6472"/>
                <a:gd name="T44" fmla="*/ 0 w 5422"/>
                <a:gd name="T45" fmla="*/ 0 h 6472"/>
                <a:gd name="T46" fmla="*/ 2147483647 w 5422"/>
                <a:gd name="T47" fmla="*/ 0 h 6472"/>
                <a:gd name="T48" fmla="*/ 2147483647 w 5422"/>
                <a:gd name="T49" fmla="*/ 2147483647 h 64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22"/>
                <a:gd name="T76" fmla="*/ 0 h 6472"/>
                <a:gd name="T77" fmla="*/ 5422 w 5422"/>
                <a:gd name="T78" fmla="*/ 6472 h 647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22" h="6472">
                  <a:moveTo>
                    <a:pt x="0" y="6407"/>
                  </a:moveTo>
                  <a:lnTo>
                    <a:pt x="5383" y="6407"/>
                  </a:lnTo>
                  <a:lnTo>
                    <a:pt x="5383" y="6472"/>
                  </a:lnTo>
                  <a:lnTo>
                    <a:pt x="0" y="6472"/>
                  </a:lnTo>
                  <a:lnTo>
                    <a:pt x="0" y="6407"/>
                  </a:lnTo>
                  <a:close/>
                  <a:moveTo>
                    <a:pt x="5413" y="6433"/>
                  </a:moveTo>
                  <a:lnTo>
                    <a:pt x="5422" y="6472"/>
                  </a:lnTo>
                  <a:lnTo>
                    <a:pt x="5383" y="6472"/>
                  </a:lnTo>
                  <a:lnTo>
                    <a:pt x="5383" y="6439"/>
                  </a:lnTo>
                  <a:lnTo>
                    <a:pt x="5413" y="6433"/>
                  </a:lnTo>
                  <a:close/>
                  <a:moveTo>
                    <a:pt x="5352" y="6447"/>
                  </a:moveTo>
                  <a:lnTo>
                    <a:pt x="3920" y="39"/>
                  </a:lnTo>
                  <a:lnTo>
                    <a:pt x="3982" y="26"/>
                  </a:lnTo>
                  <a:lnTo>
                    <a:pt x="5413" y="6433"/>
                  </a:lnTo>
                  <a:lnTo>
                    <a:pt x="5352" y="6447"/>
                  </a:lnTo>
                  <a:close/>
                  <a:moveTo>
                    <a:pt x="3952" y="0"/>
                  </a:moveTo>
                  <a:lnTo>
                    <a:pt x="3976" y="0"/>
                  </a:lnTo>
                  <a:lnTo>
                    <a:pt x="3982" y="26"/>
                  </a:lnTo>
                  <a:lnTo>
                    <a:pt x="3952" y="32"/>
                  </a:lnTo>
                  <a:lnTo>
                    <a:pt x="3952" y="0"/>
                  </a:lnTo>
                  <a:close/>
                  <a:moveTo>
                    <a:pt x="3952" y="64"/>
                  </a:moveTo>
                  <a:lnTo>
                    <a:pt x="0" y="64"/>
                  </a:lnTo>
                  <a:lnTo>
                    <a:pt x="0" y="0"/>
                  </a:lnTo>
                  <a:lnTo>
                    <a:pt x="3952" y="0"/>
                  </a:lnTo>
                  <a:lnTo>
                    <a:pt x="3952" y="64"/>
                  </a:lnTo>
                  <a:close/>
                </a:path>
              </a:pathLst>
            </a:custGeom>
            <a:solidFill>
              <a:srgbClr val="FF0000"/>
            </a:solidFill>
            <a:ln w="9525">
              <a:noFill/>
              <a:round/>
              <a:headEnd/>
              <a:tailEnd/>
            </a:ln>
          </p:spPr>
          <p:txBody>
            <a:bodyPr/>
            <a:lstStyle/>
            <a:p>
              <a:endParaRPr lang="en-US"/>
            </a:p>
          </p:txBody>
        </p:sp>
        <p:sp>
          <p:nvSpPr>
            <p:cNvPr id="207899" name="Freeform 768"/>
            <p:cNvSpPr>
              <a:spLocks noEditPoints="1"/>
            </p:cNvSpPr>
            <p:nvPr/>
          </p:nvSpPr>
          <p:spPr bwMode="auto">
            <a:xfrm>
              <a:off x="5192713" y="3289300"/>
              <a:ext cx="1724025" cy="2336800"/>
            </a:xfrm>
            <a:custGeom>
              <a:avLst/>
              <a:gdLst>
                <a:gd name="T0" fmla="*/ 0 w 4343"/>
                <a:gd name="T1" fmla="*/ 2147483647 h 5888"/>
                <a:gd name="T2" fmla="*/ 2147483647 w 4343"/>
                <a:gd name="T3" fmla="*/ 2147483647 h 5888"/>
                <a:gd name="T4" fmla="*/ 2147483647 w 4343"/>
                <a:gd name="T5" fmla="*/ 2147483647 h 5888"/>
                <a:gd name="T6" fmla="*/ 0 w 4343"/>
                <a:gd name="T7" fmla="*/ 2147483647 h 5888"/>
                <a:gd name="T8" fmla="*/ 0 w 4343"/>
                <a:gd name="T9" fmla="*/ 2147483647 h 5888"/>
                <a:gd name="T10" fmla="*/ 2147483647 w 4343"/>
                <a:gd name="T11" fmla="*/ 2147483647 h 5888"/>
                <a:gd name="T12" fmla="*/ 2147483647 w 4343"/>
                <a:gd name="T13" fmla="*/ 2147483647 h 5888"/>
                <a:gd name="T14" fmla="*/ 2147483647 w 4343"/>
                <a:gd name="T15" fmla="*/ 2147483647 h 5888"/>
                <a:gd name="T16" fmla="*/ 2147483647 w 4343"/>
                <a:gd name="T17" fmla="*/ 2147483647 h 5888"/>
                <a:gd name="T18" fmla="*/ 2147483647 w 4343"/>
                <a:gd name="T19" fmla="*/ 2147483647 h 5888"/>
                <a:gd name="T20" fmla="*/ 2147483647 w 4343"/>
                <a:gd name="T21" fmla="*/ 2147483647 h 5888"/>
                <a:gd name="T22" fmla="*/ 2147483647 w 4343"/>
                <a:gd name="T23" fmla="*/ 2147483647 h 5888"/>
                <a:gd name="T24" fmla="*/ 2147483647 w 4343"/>
                <a:gd name="T25" fmla="*/ 2147483647 h 5888"/>
                <a:gd name="T26" fmla="*/ 2147483647 w 4343"/>
                <a:gd name="T27" fmla="*/ 2147483647 h 5888"/>
                <a:gd name="T28" fmla="*/ 2147483647 w 4343"/>
                <a:gd name="T29" fmla="*/ 2147483647 h 5888"/>
                <a:gd name="T30" fmla="*/ 2147483647 w 4343"/>
                <a:gd name="T31" fmla="*/ 0 h 5888"/>
                <a:gd name="T32" fmla="*/ 2147483647 w 4343"/>
                <a:gd name="T33" fmla="*/ 0 h 5888"/>
                <a:gd name="T34" fmla="*/ 2147483647 w 4343"/>
                <a:gd name="T35" fmla="*/ 2147483647 h 5888"/>
                <a:gd name="T36" fmla="*/ 2147483647 w 4343"/>
                <a:gd name="T37" fmla="*/ 2147483647 h 5888"/>
                <a:gd name="T38" fmla="*/ 2147483647 w 4343"/>
                <a:gd name="T39" fmla="*/ 0 h 5888"/>
                <a:gd name="T40" fmla="*/ 2147483647 w 4343"/>
                <a:gd name="T41" fmla="*/ 2147483647 h 5888"/>
                <a:gd name="T42" fmla="*/ 0 w 4343"/>
                <a:gd name="T43" fmla="*/ 2147483647 h 5888"/>
                <a:gd name="T44" fmla="*/ 0 w 4343"/>
                <a:gd name="T45" fmla="*/ 0 h 5888"/>
                <a:gd name="T46" fmla="*/ 2147483647 w 4343"/>
                <a:gd name="T47" fmla="*/ 0 h 5888"/>
                <a:gd name="T48" fmla="*/ 2147483647 w 4343"/>
                <a:gd name="T49" fmla="*/ 2147483647 h 58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43"/>
                <a:gd name="T76" fmla="*/ 0 h 5888"/>
                <a:gd name="T77" fmla="*/ 4343 w 4343"/>
                <a:gd name="T78" fmla="*/ 5888 h 58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43" h="5888">
                  <a:moveTo>
                    <a:pt x="0" y="5824"/>
                  </a:moveTo>
                  <a:lnTo>
                    <a:pt x="4303" y="5824"/>
                  </a:lnTo>
                  <a:lnTo>
                    <a:pt x="4303" y="5888"/>
                  </a:lnTo>
                  <a:lnTo>
                    <a:pt x="0" y="5888"/>
                  </a:lnTo>
                  <a:lnTo>
                    <a:pt x="0" y="5824"/>
                  </a:lnTo>
                  <a:close/>
                  <a:moveTo>
                    <a:pt x="4335" y="5850"/>
                  </a:moveTo>
                  <a:lnTo>
                    <a:pt x="4343" y="5888"/>
                  </a:lnTo>
                  <a:lnTo>
                    <a:pt x="4303" y="5888"/>
                  </a:lnTo>
                  <a:lnTo>
                    <a:pt x="4303" y="5856"/>
                  </a:lnTo>
                  <a:lnTo>
                    <a:pt x="4335" y="5850"/>
                  </a:lnTo>
                  <a:close/>
                  <a:moveTo>
                    <a:pt x="4272" y="5863"/>
                  </a:moveTo>
                  <a:lnTo>
                    <a:pt x="2976" y="39"/>
                  </a:lnTo>
                  <a:lnTo>
                    <a:pt x="3038" y="26"/>
                  </a:lnTo>
                  <a:lnTo>
                    <a:pt x="4335" y="5850"/>
                  </a:lnTo>
                  <a:lnTo>
                    <a:pt x="4272" y="5863"/>
                  </a:lnTo>
                  <a:close/>
                  <a:moveTo>
                    <a:pt x="3007" y="0"/>
                  </a:moveTo>
                  <a:lnTo>
                    <a:pt x="3033" y="0"/>
                  </a:lnTo>
                  <a:lnTo>
                    <a:pt x="3038" y="26"/>
                  </a:lnTo>
                  <a:lnTo>
                    <a:pt x="3007" y="32"/>
                  </a:lnTo>
                  <a:lnTo>
                    <a:pt x="3007" y="0"/>
                  </a:lnTo>
                  <a:close/>
                  <a:moveTo>
                    <a:pt x="3007" y="64"/>
                  </a:moveTo>
                  <a:lnTo>
                    <a:pt x="0" y="64"/>
                  </a:lnTo>
                  <a:lnTo>
                    <a:pt x="0" y="0"/>
                  </a:lnTo>
                  <a:lnTo>
                    <a:pt x="3007" y="0"/>
                  </a:lnTo>
                  <a:lnTo>
                    <a:pt x="3007" y="64"/>
                  </a:lnTo>
                  <a:close/>
                </a:path>
              </a:pathLst>
            </a:custGeom>
            <a:solidFill>
              <a:srgbClr val="00FF00"/>
            </a:solidFill>
            <a:ln w="9525">
              <a:noFill/>
              <a:round/>
              <a:headEnd/>
              <a:tailEnd/>
            </a:ln>
          </p:spPr>
          <p:txBody>
            <a:bodyPr/>
            <a:lstStyle/>
            <a:p>
              <a:endParaRPr lang="en-US"/>
            </a:p>
          </p:txBody>
        </p:sp>
        <p:sp>
          <p:nvSpPr>
            <p:cNvPr id="207900" name="Freeform 769"/>
            <p:cNvSpPr>
              <a:spLocks noEditPoints="1"/>
            </p:cNvSpPr>
            <p:nvPr/>
          </p:nvSpPr>
          <p:spPr bwMode="auto">
            <a:xfrm>
              <a:off x="5192713" y="3117850"/>
              <a:ext cx="552450" cy="796925"/>
            </a:xfrm>
            <a:custGeom>
              <a:avLst/>
              <a:gdLst>
                <a:gd name="T0" fmla="*/ 0 w 1391"/>
                <a:gd name="T1" fmla="*/ 2147483647 h 2009"/>
                <a:gd name="T2" fmla="*/ 2147483647 w 1391"/>
                <a:gd name="T3" fmla="*/ 2147483647 h 2009"/>
                <a:gd name="T4" fmla="*/ 2147483647 w 1391"/>
                <a:gd name="T5" fmla="*/ 2147483647 h 2009"/>
                <a:gd name="T6" fmla="*/ 0 w 1391"/>
                <a:gd name="T7" fmla="*/ 2147483647 h 2009"/>
                <a:gd name="T8" fmla="*/ 0 w 1391"/>
                <a:gd name="T9" fmla="*/ 2147483647 h 2009"/>
                <a:gd name="T10" fmla="*/ 2147483647 w 1391"/>
                <a:gd name="T11" fmla="*/ 2147483647 h 2009"/>
                <a:gd name="T12" fmla="*/ 2147483647 w 1391"/>
                <a:gd name="T13" fmla="*/ 2147483647 h 2009"/>
                <a:gd name="T14" fmla="*/ 2147483647 w 1391"/>
                <a:gd name="T15" fmla="*/ 2147483647 h 2009"/>
                <a:gd name="T16" fmla="*/ 2147483647 w 1391"/>
                <a:gd name="T17" fmla="*/ 2147483647 h 2009"/>
                <a:gd name="T18" fmla="*/ 2147483647 w 1391"/>
                <a:gd name="T19" fmla="*/ 2147483647 h 2009"/>
                <a:gd name="T20" fmla="*/ 2147483647 w 1391"/>
                <a:gd name="T21" fmla="*/ 2147483647 h 2009"/>
                <a:gd name="T22" fmla="*/ 2147483647 w 1391"/>
                <a:gd name="T23" fmla="*/ 2147483647 h 2009"/>
                <a:gd name="T24" fmla="*/ 2147483647 w 1391"/>
                <a:gd name="T25" fmla="*/ 2147483647 h 2009"/>
                <a:gd name="T26" fmla="*/ 2147483647 w 1391"/>
                <a:gd name="T27" fmla="*/ 2147483647 h 2009"/>
                <a:gd name="T28" fmla="*/ 2147483647 w 1391"/>
                <a:gd name="T29" fmla="*/ 2147483647 h 2009"/>
                <a:gd name="T30" fmla="*/ 2147483647 w 1391"/>
                <a:gd name="T31" fmla="*/ 0 h 2009"/>
                <a:gd name="T32" fmla="*/ 2147483647 w 1391"/>
                <a:gd name="T33" fmla="*/ 0 h 2009"/>
                <a:gd name="T34" fmla="*/ 2147483647 w 1391"/>
                <a:gd name="T35" fmla="*/ 2147483647 h 2009"/>
                <a:gd name="T36" fmla="*/ 2147483647 w 1391"/>
                <a:gd name="T37" fmla="*/ 2147483647 h 2009"/>
                <a:gd name="T38" fmla="*/ 2147483647 w 1391"/>
                <a:gd name="T39" fmla="*/ 0 h 2009"/>
                <a:gd name="T40" fmla="*/ 2147483647 w 1391"/>
                <a:gd name="T41" fmla="*/ 2147483647 h 2009"/>
                <a:gd name="T42" fmla="*/ 0 w 1391"/>
                <a:gd name="T43" fmla="*/ 2147483647 h 2009"/>
                <a:gd name="T44" fmla="*/ 0 w 1391"/>
                <a:gd name="T45" fmla="*/ 0 h 2009"/>
                <a:gd name="T46" fmla="*/ 2147483647 w 1391"/>
                <a:gd name="T47" fmla="*/ 0 h 2009"/>
                <a:gd name="T48" fmla="*/ 2147483647 w 1391"/>
                <a:gd name="T49" fmla="*/ 2147483647 h 200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91"/>
                <a:gd name="T76" fmla="*/ 0 h 2009"/>
                <a:gd name="T77" fmla="*/ 1391 w 1391"/>
                <a:gd name="T78" fmla="*/ 2009 h 200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91" h="2009">
                  <a:moveTo>
                    <a:pt x="0" y="1945"/>
                  </a:moveTo>
                  <a:lnTo>
                    <a:pt x="1352" y="1945"/>
                  </a:lnTo>
                  <a:lnTo>
                    <a:pt x="1352" y="2009"/>
                  </a:lnTo>
                  <a:lnTo>
                    <a:pt x="0" y="2009"/>
                  </a:lnTo>
                  <a:lnTo>
                    <a:pt x="0" y="1945"/>
                  </a:lnTo>
                  <a:close/>
                  <a:moveTo>
                    <a:pt x="1383" y="1970"/>
                  </a:moveTo>
                  <a:lnTo>
                    <a:pt x="1391" y="2009"/>
                  </a:lnTo>
                  <a:lnTo>
                    <a:pt x="1352" y="2009"/>
                  </a:lnTo>
                  <a:lnTo>
                    <a:pt x="1352" y="1977"/>
                  </a:lnTo>
                  <a:lnTo>
                    <a:pt x="1383" y="1970"/>
                  </a:lnTo>
                  <a:close/>
                  <a:moveTo>
                    <a:pt x="1321" y="1984"/>
                  </a:moveTo>
                  <a:lnTo>
                    <a:pt x="889" y="40"/>
                  </a:lnTo>
                  <a:lnTo>
                    <a:pt x="950" y="26"/>
                  </a:lnTo>
                  <a:lnTo>
                    <a:pt x="1383" y="1970"/>
                  </a:lnTo>
                  <a:lnTo>
                    <a:pt x="1321" y="1984"/>
                  </a:lnTo>
                  <a:close/>
                  <a:moveTo>
                    <a:pt x="920" y="0"/>
                  </a:moveTo>
                  <a:lnTo>
                    <a:pt x="946" y="0"/>
                  </a:lnTo>
                  <a:lnTo>
                    <a:pt x="950" y="26"/>
                  </a:lnTo>
                  <a:lnTo>
                    <a:pt x="920" y="32"/>
                  </a:lnTo>
                  <a:lnTo>
                    <a:pt x="920" y="0"/>
                  </a:lnTo>
                  <a:close/>
                  <a:moveTo>
                    <a:pt x="920" y="64"/>
                  </a:moveTo>
                  <a:lnTo>
                    <a:pt x="0" y="64"/>
                  </a:lnTo>
                  <a:lnTo>
                    <a:pt x="0" y="0"/>
                  </a:lnTo>
                  <a:lnTo>
                    <a:pt x="920" y="0"/>
                  </a:lnTo>
                  <a:lnTo>
                    <a:pt x="920" y="64"/>
                  </a:lnTo>
                  <a:close/>
                </a:path>
              </a:pathLst>
            </a:custGeom>
            <a:solidFill>
              <a:srgbClr val="0000FF"/>
            </a:solidFill>
            <a:ln w="9525">
              <a:noFill/>
              <a:round/>
              <a:headEnd/>
              <a:tailEnd/>
            </a:ln>
          </p:spPr>
          <p:txBody>
            <a:bodyPr/>
            <a:lstStyle/>
            <a:p>
              <a:endParaRPr lang="en-US"/>
            </a:p>
          </p:txBody>
        </p:sp>
        <p:cxnSp>
          <p:nvCxnSpPr>
            <p:cNvPr id="1317" name="Straight Connector 1316"/>
            <p:cNvCxnSpPr/>
            <p:nvPr/>
          </p:nvCxnSpPr>
          <p:spPr>
            <a:xfrm rot="10800000">
              <a:off x="2590799" y="3568383"/>
              <a:ext cx="2601913" cy="0"/>
            </a:xfrm>
            <a:prstGeom prst="line">
              <a:avLst/>
            </a:prstGeom>
            <a:ln w="952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319" name="Straight Connector 1318"/>
            <p:cNvCxnSpPr/>
            <p:nvPr/>
          </p:nvCxnSpPr>
          <p:spPr>
            <a:xfrm rot="10800000">
              <a:off x="2589212" y="6116637"/>
              <a:ext cx="2601912" cy="0"/>
            </a:xfrm>
            <a:prstGeom prst="line">
              <a:avLst/>
            </a:prstGeom>
            <a:ln w="952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320" name="Straight Connector 1319"/>
            <p:cNvCxnSpPr/>
            <p:nvPr/>
          </p:nvCxnSpPr>
          <p:spPr>
            <a:xfrm rot="10800000" flipV="1">
              <a:off x="4746625" y="3893861"/>
              <a:ext cx="450850" cy="3175"/>
            </a:xfrm>
            <a:prstGeom prst="line">
              <a:avLst/>
            </a:prstGeom>
            <a:ln w="9525">
              <a:solidFill>
                <a:srgbClr val="0000FF"/>
              </a:solidFill>
              <a:prstDash val="sysDash"/>
            </a:ln>
          </p:spPr>
          <p:style>
            <a:lnRef idx="1">
              <a:schemeClr val="accent1"/>
            </a:lnRef>
            <a:fillRef idx="0">
              <a:schemeClr val="accent1"/>
            </a:fillRef>
            <a:effectRef idx="0">
              <a:schemeClr val="accent1"/>
            </a:effectRef>
            <a:fontRef idx="minor">
              <a:schemeClr val="tx1"/>
            </a:fontRef>
          </p:style>
        </p:cxnSp>
        <p:cxnSp>
          <p:nvCxnSpPr>
            <p:cNvPr id="1322" name="Straight Connector 1321"/>
            <p:cNvCxnSpPr/>
            <p:nvPr/>
          </p:nvCxnSpPr>
          <p:spPr>
            <a:xfrm rot="10800000" flipV="1">
              <a:off x="4743450" y="3127003"/>
              <a:ext cx="449263" cy="3175"/>
            </a:xfrm>
            <a:prstGeom prst="line">
              <a:avLst/>
            </a:prstGeom>
            <a:ln w="9525">
              <a:solidFill>
                <a:srgbClr val="0000FF"/>
              </a:solidFill>
              <a:prstDash val="sysDash"/>
            </a:ln>
          </p:spPr>
          <p:style>
            <a:lnRef idx="1">
              <a:schemeClr val="accent1"/>
            </a:lnRef>
            <a:fillRef idx="0">
              <a:schemeClr val="accent1"/>
            </a:fillRef>
            <a:effectRef idx="0">
              <a:schemeClr val="accent1"/>
            </a:effectRef>
            <a:fontRef idx="minor">
              <a:schemeClr val="tx1"/>
            </a:fontRef>
          </p:style>
        </p:cxnSp>
        <p:cxnSp>
          <p:nvCxnSpPr>
            <p:cNvPr id="1347" name="Straight Connector 1346"/>
            <p:cNvCxnSpPr/>
            <p:nvPr/>
          </p:nvCxnSpPr>
          <p:spPr>
            <a:xfrm rot="10800000" flipV="1">
              <a:off x="1895474" y="4000237"/>
              <a:ext cx="3297239" cy="0"/>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49" name="Straight Connector 1348"/>
            <p:cNvCxnSpPr/>
            <p:nvPr/>
          </p:nvCxnSpPr>
          <p:spPr>
            <a:xfrm rot="10800000" flipV="1">
              <a:off x="1895474" y="5719713"/>
              <a:ext cx="3297239" cy="0"/>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55" name="Straight Connector 1354"/>
            <p:cNvCxnSpPr/>
            <p:nvPr/>
          </p:nvCxnSpPr>
          <p:spPr>
            <a:xfrm rot="10800000">
              <a:off x="3602037" y="5606986"/>
              <a:ext cx="1603375" cy="0"/>
            </a:xfrm>
            <a:prstGeom prst="line">
              <a:avLst/>
            </a:prstGeom>
            <a:ln w="9525">
              <a:solidFill>
                <a:srgbClr val="00FF00"/>
              </a:solidFill>
              <a:prstDash val="sysDash"/>
            </a:ln>
          </p:spPr>
          <p:style>
            <a:lnRef idx="1">
              <a:schemeClr val="accent1"/>
            </a:lnRef>
            <a:fillRef idx="0">
              <a:schemeClr val="accent1"/>
            </a:fillRef>
            <a:effectRef idx="0">
              <a:schemeClr val="accent1"/>
            </a:effectRef>
            <a:fontRef idx="minor">
              <a:schemeClr val="tx1"/>
            </a:fontRef>
          </p:style>
        </p:cxnSp>
        <p:cxnSp>
          <p:nvCxnSpPr>
            <p:cNvPr id="1357" name="Straight Connector 1356"/>
            <p:cNvCxnSpPr/>
            <p:nvPr/>
          </p:nvCxnSpPr>
          <p:spPr>
            <a:xfrm rot="10800000">
              <a:off x="3589337" y="3300063"/>
              <a:ext cx="1603375" cy="0"/>
            </a:xfrm>
            <a:prstGeom prst="line">
              <a:avLst/>
            </a:prstGeom>
            <a:ln w="9525">
              <a:solidFill>
                <a:srgbClr val="00FF00"/>
              </a:solidFill>
              <a:prstDash val="sysDash"/>
            </a:ln>
          </p:spPr>
          <p:style>
            <a:lnRef idx="1">
              <a:schemeClr val="accent1"/>
            </a:lnRef>
            <a:fillRef idx="0">
              <a:schemeClr val="accent1"/>
            </a:fillRef>
            <a:effectRef idx="0">
              <a:schemeClr val="accent1"/>
            </a:effectRef>
            <a:fontRef idx="minor">
              <a:schemeClr val="tx1"/>
            </a:fontRef>
          </p:style>
        </p:cxnSp>
      </p:grpSp>
      <p:grpSp>
        <p:nvGrpSpPr>
          <p:cNvPr id="6" name="Group 1359"/>
          <p:cNvGrpSpPr>
            <a:grpSpLocks/>
          </p:cNvGrpSpPr>
          <p:nvPr/>
        </p:nvGrpSpPr>
        <p:grpSpPr bwMode="auto">
          <a:xfrm>
            <a:off x="1977767" y="3094090"/>
            <a:ext cx="2824162" cy="3148013"/>
            <a:chOff x="1906552" y="3058316"/>
            <a:chExt cx="2824200" cy="3147086"/>
          </a:xfrm>
        </p:grpSpPr>
        <p:cxnSp>
          <p:nvCxnSpPr>
            <p:cNvPr id="1324" name="Straight Connector 1323"/>
            <p:cNvCxnSpPr/>
            <p:nvPr/>
          </p:nvCxnSpPr>
          <p:spPr>
            <a:xfrm rot="16200000" flipH="1">
              <a:off x="1131500" y="4725490"/>
              <a:ext cx="2937598" cy="222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50" name="Straight Connector 1349"/>
            <p:cNvCxnSpPr/>
            <p:nvPr/>
          </p:nvCxnSpPr>
          <p:spPr>
            <a:xfrm rot="5400000">
              <a:off x="934494" y="4869914"/>
              <a:ext cx="194411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3" name="Straight Connector 1352"/>
            <p:cNvCxnSpPr/>
            <p:nvPr/>
          </p:nvCxnSpPr>
          <p:spPr>
            <a:xfrm rot="5400000">
              <a:off x="4256229" y="3532839"/>
              <a:ext cx="949045"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358" name="Straight Connector 1357"/>
            <p:cNvCxnSpPr/>
            <p:nvPr/>
          </p:nvCxnSpPr>
          <p:spPr>
            <a:xfrm rot="5400000">
              <a:off x="2356210" y="4477123"/>
              <a:ext cx="2532904" cy="0"/>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grpSp>
      <p:sp>
        <p:nvSpPr>
          <p:cNvPr id="2" name="Slide Number Placeholder 1"/>
          <p:cNvSpPr>
            <a:spLocks noGrp="1"/>
          </p:cNvSpPr>
          <p:nvPr>
            <p:ph type="sldNum" sz="quarter" idx="12"/>
          </p:nvPr>
        </p:nvSpPr>
        <p:spPr/>
        <p:txBody>
          <a:bodyPr/>
          <a:lstStyle/>
          <a:p>
            <a:pPr>
              <a:defRPr/>
            </a:pPr>
            <a:fld id="{23159BE1-2820-4DE1-B9DF-A1B2855812A6}" type="slidenum">
              <a:rPr lang="en-US" smtClean="0"/>
              <a:pPr>
                <a:defRPr/>
              </a:pPr>
              <a:t>8</a:t>
            </a:fld>
            <a:endParaRPr lang="en-US" dirty="0"/>
          </a:p>
        </p:txBody>
      </p:sp>
      <mc:AlternateContent xmlns:mc="http://schemas.openxmlformats.org/markup-compatibility/2006" xmlns:a14="http://schemas.microsoft.com/office/drawing/2010/main">
        <mc:Choice Requires="a14">
          <p:sp>
            <p:nvSpPr>
              <p:cNvPr id="774" name="TextBox 773"/>
              <p:cNvSpPr txBox="1"/>
              <p:nvPr/>
            </p:nvSpPr>
            <p:spPr>
              <a:xfrm>
                <a:off x="176371" y="1874397"/>
                <a:ext cx="3932615" cy="714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00FF"/>
                          </a:solidFill>
                          <a:latin typeface="Cambria Math"/>
                        </a:rPr>
                        <m:t>𝑑</m:t>
                      </m:r>
                      <m:r>
                        <m:rPr>
                          <m:sty m:val="p"/>
                        </m:rPr>
                        <a:rPr lang="el-GR" b="0" i="1" smtClean="0">
                          <a:solidFill>
                            <a:srgbClr val="0000FF"/>
                          </a:solidFill>
                          <a:latin typeface="Cambria Math"/>
                          <a:ea typeface="Cambria Math"/>
                        </a:rPr>
                        <m:t>Γ</m:t>
                      </m:r>
                      <m:r>
                        <a:rPr lang="el-GR" b="0" i="1" smtClean="0">
                          <a:solidFill>
                            <a:srgbClr val="0000FF"/>
                          </a:solidFill>
                          <a:latin typeface="Cambria Math"/>
                          <a:ea typeface="Cambria Math"/>
                        </a:rPr>
                        <m:t>∝</m:t>
                      </m:r>
                      <m:r>
                        <a:rPr lang="el-GR" b="0" i="1" smtClean="0">
                          <a:solidFill>
                            <a:srgbClr val="0000FF"/>
                          </a:solidFill>
                          <a:latin typeface="Cambria Math"/>
                          <a:ea typeface="Cambria Math"/>
                        </a:rPr>
                        <m:t>𝜚</m:t>
                      </m:r>
                      <m:d>
                        <m:dPr>
                          <m:ctrlPr>
                            <a:rPr lang="el-GR" b="0" i="1" smtClean="0">
                              <a:solidFill>
                                <a:srgbClr val="0000FF"/>
                              </a:solidFill>
                              <a:latin typeface="Cambria Math" panose="02040503050406030204" pitchFamily="18" charset="0"/>
                              <a:ea typeface="Cambria Math"/>
                            </a:rPr>
                          </m:ctrlPr>
                        </m:dPr>
                        <m:e>
                          <m:sSub>
                            <m:sSubPr>
                              <m:ctrlPr>
                                <a:rPr lang="en-US" i="1">
                                  <a:solidFill>
                                    <a:srgbClr val="0000FF"/>
                                  </a:solidFill>
                                  <a:latin typeface="Cambria Math" panose="02040503050406030204" pitchFamily="18" charset="0"/>
                                  <a:ea typeface="Cambria Math"/>
                                </a:rPr>
                              </m:ctrlPr>
                            </m:sSubPr>
                            <m:e>
                              <m:r>
                                <a:rPr lang="en-US" i="1">
                                  <a:solidFill>
                                    <a:srgbClr val="0000FF"/>
                                  </a:solidFill>
                                  <a:latin typeface="Cambria Math"/>
                                  <a:ea typeface="Cambria Math"/>
                                </a:rPr>
                                <m:t>𝐸</m:t>
                              </m:r>
                            </m:e>
                            <m:sub>
                              <m:r>
                                <a:rPr lang="en-US" i="1">
                                  <a:solidFill>
                                    <a:srgbClr val="0000FF"/>
                                  </a:solidFill>
                                  <a:latin typeface="Cambria Math"/>
                                  <a:ea typeface="Cambria Math"/>
                                </a:rPr>
                                <m:t>𝑒</m:t>
                              </m:r>
                            </m:sub>
                          </m:sSub>
                        </m:e>
                      </m:d>
                      <m:d>
                        <m:dPr>
                          <m:ctrlPr>
                            <a:rPr lang="el-GR" b="0" i="1" smtClean="0">
                              <a:solidFill>
                                <a:srgbClr val="0000FF"/>
                              </a:solidFill>
                              <a:latin typeface="Cambria Math" panose="02040503050406030204" pitchFamily="18" charset="0"/>
                              <a:ea typeface="Cambria Math"/>
                            </a:rPr>
                          </m:ctrlPr>
                        </m:dPr>
                        <m:e>
                          <m:r>
                            <a:rPr lang="en-US" b="0" i="1" smtClean="0">
                              <a:solidFill>
                                <a:srgbClr val="0000FF"/>
                              </a:solidFill>
                              <a:latin typeface="Cambria Math"/>
                              <a:ea typeface="Cambria Math"/>
                            </a:rPr>
                            <m:t>1+</m:t>
                          </m:r>
                          <m:r>
                            <a:rPr lang="en-US" b="0" i="1" smtClean="0">
                              <a:solidFill>
                                <a:srgbClr val="FF0000"/>
                              </a:solidFill>
                              <a:latin typeface="Cambria Math"/>
                              <a:ea typeface="Cambria Math"/>
                            </a:rPr>
                            <m:t>𝑎</m:t>
                          </m:r>
                          <m:f>
                            <m:fPr>
                              <m:ctrlPr>
                                <a:rPr lang="en-US" b="0" i="1" smtClean="0">
                                  <a:solidFill>
                                    <a:srgbClr val="0000FF"/>
                                  </a:solidFill>
                                  <a:latin typeface="Cambria Math" panose="02040503050406030204" pitchFamily="18" charset="0"/>
                                  <a:ea typeface="Cambria Math"/>
                                </a:rPr>
                              </m:ctrlPr>
                            </m:fPr>
                            <m:num>
                              <m:sSub>
                                <m:sSubPr>
                                  <m:ctrlPr>
                                    <a:rPr lang="en-US" b="0" i="1" smtClean="0">
                                      <a:solidFill>
                                        <a:srgbClr val="0000FF"/>
                                      </a:solidFill>
                                      <a:latin typeface="Cambria Math" panose="02040503050406030204" pitchFamily="18" charset="0"/>
                                      <a:ea typeface="Cambria Math"/>
                                    </a:rPr>
                                  </m:ctrlPr>
                                </m:sSubPr>
                                <m:e>
                                  <m:r>
                                    <a:rPr lang="en-US" b="0" i="1" smtClean="0">
                                      <a:solidFill>
                                        <a:srgbClr val="0000FF"/>
                                      </a:solidFill>
                                      <a:latin typeface="Cambria Math"/>
                                      <a:ea typeface="Cambria Math"/>
                                    </a:rPr>
                                    <m:t>𝑝</m:t>
                                  </m:r>
                                </m:e>
                                <m:sub>
                                  <m:r>
                                    <a:rPr lang="en-US" b="0" i="1" smtClean="0">
                                      <a:solidFill>
                                        <a:srgbClr val="0000FF"/>
                                      </a:solidFill>
                                      <a:latin typeface="Cambria Math"/>
                                      <a:ea typeface="Cambria Math"/>
                                    </a:rPr>
                                    <m:t>𝑒</m:t>
                                  </m:r>
                                </m:sub>
                              </m:sSub>
                            </m:num>
                            <m:den>
                              <m:sSub>
                                <m:sSubPr>
                                  <m:ctrlPr>
                                    <a:rPr lang="en-US" b="0" i="1" smtClean="0">
                                      <a:solidFill>
                                        <a:srgbClr val="0000FF"/>
                                      </a:solidFill>
                                      <a:latin typeface="Cambria Math" panose="02040503050406030204" pitchFamily="18" charset="0"/>
                                      <a:ea typeface="Cambria Math"/>
                                    </a:rPr>
                                  </m:ctrlPr>
                                </m:sSubPr>
                                <m:e>
                                  <m:r>
                                    <a:rPr lang="en-US" b="0" i="1" smtClean="0">
                                      <a:solidFill>
                                        <a:srgbClr val="0000FF"/>
                                      </a:solidFill>
                                      <a:latin typeface="Cambria Math"/>
                                      <a:ea typeface="Cambria Math"/>
                                    </a:rPr>
                                    <m:t>𝐸</m:t>
                                  </m:r>
                                </m:e>
                                <m:sub>
                                  <m:r>
                                    <a:rPr lang="en-US" b="0" i="1" smtClean="0">
                                      <a:solidFill>
                                        <a:srgbClr val="0000FF"/>
                                      </a:solidFill>
                                      <a:latin typeface="Cambria Math"/>
                                      <a:ea typeface="Cambria Math"/>
                                    </a:rPr>
                                    <m:t>𝑒</m:t>
                                  </m:r>
                                </m:sub>
                              </m:sSub>
                            </m:den>
                          </m:f>
                          <m:func>
                            <m:funcPr>
                              <m:ctrlPr>
                                <a:rPr lang="en-US" b="0" i="1" smtClean="0">
                                  <a:solidFill>
                                    <a:srgbClr val="0000FF"/>
                                  </a:solidFill>
                                  <a:latin typeface="Cambria Math" panose="02040503050406030204" pitchFamily="18" charset="0"/>
                                  <a:ea typeface="Cambria Math"/>
                                </a:rPr>
                              </m:ctrlPr>
                            </m:funcPr>
                            <m:fName>
                              <m:r>
                                <m:rPr>
                                  <m:sty m:val="p"/>
                                </m:rPr>
                                <a:rPr lang="en-US" b="0" i="0" smtClean="0">
                                  <a:solidFill>
                                    <a:srgbClr val="0000FF"/>
                                  </a:solidFill>
                                  <a:latin typeface="Cambria Math"/>
                                  <a:ea typeface="Cambria Math"/>
                                </a:rPr>
                                <m:t>cos</m:t>
                              </m:r>
                            </m:fName>
                            <m:e>
                              <m:sSub>
                                <m:sSubPr>
                                  <m:ctrlPr>
                                    <a:rPr lang="en-US" b="0" i="1" smtClean="0">
                                      <a:solidFill>
                                        <a:srgbClr val="0000FF"/>
                                      </a:solidFill>
                                      <a:latin typeface="Cambria Math" panose="02040503050406030204" pitchFamily="18" charset="0"/>
                                      <a:ea typeface="Cambria Math"/>
                                    </a:rPr>
                                  </m:ctrlPr>
                                </m:sSubPr>
                                <m:e>
                                  <m:r>
                                    <a:rPr lang="en-US" b="0" i="1" smtClean="0">
                                      <a:solidFill>
                                        <a:srgbClr val="0000FF"/>
                                      </a:solidFill>
                                      <a:latin typeface="Cambria Math"/>
                                      <a:ea typeface="Cambria Math"/>
                                    </a:rPr>
                                    <m:t>𝜃</m:t>
                                  </m:r>
                                </m:e>
                                <m:sub>
                                  <m:r>
                                    <a:rPr lang="en-US" b="0" i="1" smtClean="0">
                                      <a:solidFill>
                                        <a:srgbClr val="0000FF"/>
                                      </a:solidFill>
                                      <a:latin typeface="Cambria Math"/>
                                      <a:ea typeface="Cambria Math"/>
                                    </a:rPr>
                                    <m:t>𝑒</m:t>
                                  </m:r>
                                  <m:r>
                                    <a:rPr lang="en-US" b="0" i="1" smtClean="0">
                                      <a:solidFill>
                                        <a:srgbClr val="0000FF"/>
                                      </a:solidFill>
                                      <a:latin typeface="Cambria Math"/>
                                      <a:ea typeface="Cambria Math"/>
                                    </a:rPr>
                                    <m:t>𝜈</m:t>
                                  </m:r>
                                </m:sub>
                              </m:sSub>
                            </m:e>
                          </m:func>
                          <m:r>
                            <a:rPr lang="en-US" i="1">
                              <a:solidFill>
                                <a:srgbClr val="0000FF"/>
                              </a:solidFill>
                              <a:latin typeface="Cambria Math"/>
                              <a:ea typeface="Cambria Math"/>
                            </a:rPr>
                            <m:t>+</m:t>
                          </m:r>
                          <m:r>
                            <a:rPr lang="en-US" i="1" smtClean="0">
                              <a:solidFill>
                                <a:srgbClr val="FF0000"/>
                              </a:solidFill>
                              <a:latin typeface="Cambria Math"/>
                              <a:ea typeface="Cambria Math"/>
                            </a:rPr>
                            <m:t>𝑏</m:t>
                          </m:r>
                          <m:f>
                            <m:fPr>
                              <m:ctrlPr>
                                <a:rPr lang="en-US" i="1">
                                  <a:solidFill>
                                    <a:srgbClr val="0000FF"/>
                                  </a:solidFill>
                                  <a:latin typeface="Cambria Math" panose="02040503050406030204" pitchFamily="18" charset="0"/>
                                  <a:ea typeface="Cambria Math"/>
                                </a:rPr>
                              </m:ctrlPr>
                            </m:fPr>
                            <m:num>
                              <m:sSub>
                                <m:sSubPr>
                                  <m:ctrlPr>
                                    <a:rPr lang="en-US" i="1">
                                      <a:solidFill>
                                        <a:srgbClr val="0000FF"/>
                                      </a:solidFill>
                                      <a:latin typeface="Cambria Math" panose="02040503050406030204" pitchFamily="18" charset="0"/>
                                      <a:ea typeface="Cambria Math"/>
                                    </a:rPr>
                                  </m:ctrlPr>
                                </m:sSubPr>
                                <m:e>
                                  <m:r>
                                    <a:rPr lang="en-US" b="0" i="1" smtClean="0">
                                      <a:solidFill>
                                        <a:srgbClr val="0000FF"/>
                                      </a:solidFill>
                                      <a:latin typeface="Cambria Math"/>
                                      <a:ea typeface="Cambria Math"/>
                                    </a:rPr>
                                    <m:t>𝑚</m:t>
                                  </m:r>
                                </m:e>
                                <m:sub>
                                  <m:r>
                                    <a:rPr lang="en-US" i="1">
                                      <a:solidFill>
                                        <a:srgbClr val="0000FF"/>
                                      </a:solidFill>
                                      <a:latin typeface="Cambria Math"/>
                                      <a:ea typeface="Cambria Math"/>
                                    </a:rPr>
                                    <m:t>𝑒</m:t>
                                  </m:r>
                                </m:sub>
                              </m:sSub>
                            </m:num>
                            <m:den>
                              <m:sSub>
                                <m:sSubPr>
                                  <m:ctrlPr>
                                    <a:rPr lang="en-US" i="1">
                                      <a:solidFill>
                                        <a:srgbClr val="0000FF"/>
                                      </a:solidFill>
                                      <a:latin typeface="Cambria Math" panose="02040503050406030204" pitchFamily="18" charset="0"/>
                                      <a:ea typeface="Cambria Math"/>
                                    </a:rPr>
                                  </m:ctrlPr>
                                </m:sSubPr>
                                <m:e>
                                  <m:r>
                                    <a:rPr lang="en-US" i="1">
                                      <a:solidFill>
                                        <a:srgbClr val="0000FF"/>
                                      </a:solidFill>
                                      <a:latin typeface="Cambria Math"/>
                                      <a:ea typeface="Cambria Math"/>
                                    </a:rPr>
                                    <m:t>𝐸</m:t>
                                  </m:r>
                                </m:e>
                                <m:sub>
                                  <m:r>
                                    <a:rPr lang="en-US" i="1">
                                      <a:solidFill>
                                        <a:srgbClr val="0000FF"/>
                                      </a:solidFill>
                                      <a:latin typeface="Cambria Math"/>
                                      <a:ea typeface="Cambria Math"/>
                                    </a:rPr>
                                    <m:t>𝑒</m:t>
                                  </m:r>
                                </m:sub>
                              </m:sSub>
                            </m:den>
                          </m:f>
                        </m:e>
                      </m:d>
                    </m:oMath>
                  </m:oMathPara>
                </a14:m>
                <a:endParaRPr lang="en-US" dirty="0">
                  <a:solidFill>
                    <a:srgbClr val="0000FF"/>
                  </a:solidFill>
                </a:endParaRPr>
              </a:p>
            </p:txBody>
          </p:sp>
        </mc:Choice>
        <mc:Fallback xmlns="">
          <p:sp>
            <p:nvSpPr>
              <p:cNvPr id="774" name="TextBox 773"/>
              <p:cNvSpPr txBox="1">
                <a:spLocks noRot="1" noChangeAspect="1" noMove="1" noResize="1" noEditPoints="1" noAdjustHandles="1" noChangeArrowheads="1" noChangeShapeType="1" noTextEdit="1"/>
              </p:cNvSpPr>
              <p:nvPr/>
            </p:nvSpPr>
            <p:spPr>
              <a:xfrm>
                <a:off x="176371" y="1874397"/>
                <a:ext cx="3932615" cy="71468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3903216" y="864942"/>
                <a:ext cx="5240784" cy="1825564"/>
              </a:xfrm>
              <a:prstGeom prst="rect">
                <a:avLst/>
              </a:prstGeom>
            </p:spPr>
            <p:txBody>
              <a:bodyPr wrap="square">
                <a:spAutoFit/>
              </a:bodyPr>
              <a:lstStyle/>
              <a:p>
                <a:pPr marL="285750" indent="-285750">
                  <a:spcBef>
                    <a:spcPct val="50000"/>
                  </a:spcBef>
                  <a:buFont typeface="Arial" panose="020B0604020202020204" pitchFamily="34" charset="0"/>
                  <a:buChar char="•"/>
                </a:pPr>
                <a:r>
                  <a:rPr lang="en-US" dirty="0">
                    <a:solidFill>
                      <a:prstClr val="black"/>
                    </a:solidFill>
                    <a:latin typeface="Times New Roman" pitchFamily="18" charset="0"/>
                    <a:cs typeface="Times New Roman" pitchFamily="18" charset="0"/>
                  </a:rPr>
                  <a:t>Energy Conservation</a:t>
                </a:r>
                <a:r>
                  <a:rPr lang="en-US" dirty="0">
                    <a:solidFill>
                      <a:prstClr val="black"/>
                    </a:solidFill>
                    <a:latin typeface="Euclid Symbol" pitchFamily="18" charset="2"/>
                    <a:cs typeface="Times New Roman" pitchFamily="18" charset="0"/>
                  </a:rPr>
                  <a:t> </a:t>
                </a:r>
                <a:r>
                  <a:rPr lang="en-US" dirty="0">
                    <a:solidFill>
                      <a:prstClr val="black"/>
                    </a:solidFill>
                    <a:latin typeface="Times New Roman" pitchFamily="18" charset="0"/>
                    <a:cs typeface="Times New Roman" pitchFamily="18" charset="0"/>
                  </a:rPr>
                  <a:t>in</a:t>
                </a:r>
                <a:r>
                  <a:rPr lang="en-US" dirty="0">
                    <a:solidFill>
                      <a:prstClr val="black"/>
                    </a:solidFill>
                    <a:latin typeface="MT Extra" pitchFamily="18" charset="2"/>
                    <a:cs typeface="Times New Roman" pitchFamily="18" charset="0"/>
                  </a:rPr>
                  <a:t> </a:t>
                </a:r>
                <a:r>
                  <a:rPr lang="en-US" dirty="0">
                    <a:solidFill>
                      <a:prstClr val="black"/>
                    </a:solidFill>
                    <a:latin typeface="Times New Roman" pitchFamily="18" charset="0"/>
                    <a:cs typeface="Times New Roman" pitchFamily="18" charset="0"/>
                  </a:rPr>
                  <a:t>Infinite Nuclear Mass Approximation</a:t>
                </a:r>
                <a:r>
                  <a:rPr lang="en-US" dirty="0" smtClean="0">
                    <a:solidFill>
                      <a:prstClr val="black"/>
                    </a:solidFill>
                    <a:latin typeface="Times New Roman" pitchFamily="18" charset="0"/>
                    <a:cs typeface="Times New Roman" pitchFamily="18" charset="0"/>
                  </a:rPr>
                  <a:t>:  </a:t>
                </a:r>
                <a14:m>
                  <m:oMath xmlns:m="http://schemas.openxmlformats.org/officeDocument/2006/math">
                    <m:sSub>
                      <m:sSubPr>
                        <m:ctrlPr>
                          <a:rPr lang="en-US" i="1">
                            <a:solidFill>
                              <a:prstClr val="black"/>
                            </a:solidFill>
                            <a:latin typeface="Cambria Math" panose="02040503050406030204" pitchFamily="18" charset="0"/>
                            <a:cs typeface="Times New Roman" pitchFamily="18" charset="0"/>
                          </a:rPr>
                        </m:ctrlPr>
                      </m:sSubPr>
                      <m:e>
                        <m:r>
                          <a:rPr lang="en-US" i="1">
                            <a:solidFill>
                              <a:prstClr val="black"/>
                            </a:solidFill>
                            <a:latin typeface="Cambria Math"/>
                            <a:cs typeface="Times New Roman" pitchFamily="18" charset="0"/>
                          </a:rPr>
                          <m:t>𝐸</m:t>
                        </m:r>
                      </m:e>
                      <m:sub>
                        <m:r>
                          <a:rPr lang="en-US" i="1">
                            <a:solidFill>
                              <a:prstClr val="black"/>
                            </a:solidFill>
                            <a:latin typeface="Cambria Math"/>
                            <a:cs typeface="Times New Roman" pitchFamily="18" charset="0"/>
                          </a:rPr>
                          <m:t>𝜈</m:t>
                        </m:r>
                      </m:sub>
                    </m:sSub>
                    <m:r>
                      <a:rPr lang="en-US" i="1">
                        <a:solidFill>
                          <a:prstClr val="black"/>
                        </a:solidFill>
                        <a:latin typeface="Cambria Math"/>
                        <a:cs typeface="Times New Roman" pitchFamily="18" charset="0"/>
                      </a:rPr>
                      <m:t>=</m:t>
                    </m:r>
                    <m:sSub>
                      <m:sSubPr>
                        <m:ctrlPr>
                          <a:rPr lang="en-US" i="1">
                            <a:solidFill>
                              <a:prstClr val="black"/>
                            </a:solidFill>
                            <a:latin typeface="Cambria Math" panose="02040503050406030204" pitchFamily="18" charset="0"/>
                            <a:cs typeface="Times New Roman" pitchFamily="18" charset="0"/>
                          </a:rPr>
                        </m:ctrlPr>
                      </m:sSubPr>
                      <m:e>
                        <m:r>
                          <a:rPr lang="en-US" i="1">
                            <a:solidFill>
                              <a:prstClr val="black"/>
                            </a:solidFill>
                            <a:latin typeface="Cambria Math"/>
                            <a:cs typeface="Times New Roman" pitchFamily="18" charset="0"/>
                          </a:rPr>
                          <m:t>𝐸</m:t>
                        </m:r>
                      </m:e>
                      <m:sub>
                        <m:r>
                          <a:rPr lang="en-US" i="1">
                            <a:solidFill>
                              <a:prstClr val="black"/>
                            </a:solidFill>
                            <a:latin typeface="Cambria Math"/>
                            <a:cs typeface="Times New Roman" pitchFamily="18" charset="0"/>
                          </a:rPr>
                          <m:t>𝑒</m:t>
                        </m:r>
                        <m:r>
                          <a:rPr lang="en-US" i="1">
                            <a:solidFill>
                              <a:prstClr val="black"/>
                            </a:solidFill>
                            <a:latin typeface="Cambria Math"/>
                            <a:cs typeface="Times New Roman" pitchFamily="18" charset="0"/>
                          </a:rPr>
                          <m:t>,</m:t>
                        </m:r>
                        <m:r>
                          <a:rPr lang="en-US" i="1">
                            <a:solidFill>
                              <a:prstClr val="black"/>
                            </a:solidFill>
                            <a:latin typeface="Cambria Math"/>
                            <a:cs typeface="Times New Roman" pitchFamily="18" charset="0"/>
                          </a:rPr>
                          <m:t>𝑚𝑎𝑥</m:t>
                        </m:r>
                      </m:sub>
                    </m:sSub>
                    <m:r>
                      <a:rPr lang="en-US" i="1">
                        <a:solidFill>
                          <a:prstClr val="black"/>
                        </a:solidFill>
                        <a:latin typeface="Cambria Math"/>
                        <a:cs typeface="Times New Roman" pitchFamily="18" charset="0"/>
                      </a:rPr>
                      <m:t>−</m:t>
                    </m:r>
                    <m:sSub>
                      <m:sSubPr>
                        <m:ctrlPr>
                          <a:rPr lang="en-US" i="1">
                            <a:solidFill>
                              <a:srgbClr val="FF0000"/>
                            </a:solidFill>
                            <a:latin typeface="Cambria Math" panose="02040503050406030204" pitchFamily="18" charset="0"/>
                            <a:cs typeface="Times New Roman" pitchFamily="18" charset="0"/>
                          </a:rPr>
                        </m:ctrlPr>
                      </m:sSubPr>
                      <m:e>
                        <m:r>
                          <a:rPr lang="en-US" i="1">
                            <a:solidFill>
                              <a:srgbClr val="FF0000"/>
                            </a:solidFill>
                            <a:latin typeface="Cambria Math"/>
                            <a:cs typeface="Times New Roman" pitchFamily="18" charset="0"/>
                          </a:rPr>
                          <m:t>𝐸</m:t>
                        </m:r>
                      </m:e>
                      <m:sub>
                        <m:r>
                          <a:rPr lang="en-US" i="1">
                            <a:solidFill>
                              <a:srgbClr val="FF0000"/>
                            </a:solidFill>
                            <a:latin typeface="Cambria Math"/>
                            <a:cs typeface="Times New Roman" pitchFamily="18" charset="0"/>
                          </a:rPr>
                          <m:t>𝑒</m:t>
                        </m:r>
                      </m:sub>
                    </m:sSub>
                  </m:oMath>
                </a14:m>
                <a:endParaRPr lang="en-US" dirty="0">
                  <a:solidFill>
                    <a:prstClr val="black"/>
                  </a:solidFill>
                  <a:latin typeface="Times New Roman" pitchFamily="18" charset="0"/>
                  <a:cs typeface="Times New Roman" pitchFamily="18" charset="0"/>
                </a:endParaRPr>
              </a:p>
              <a:p>
                <a:pPr marL="285750" indent="-285750">
                  <a:spcBef>
                    <a:spcPct val="50000"/>
                  </a:spcBef>
                  <a:buFont typeface="Arial" panose="020B0604020202020204" pitchFamily="34" charset="0"/>
                  <a:buChar char="•"/>
                </a:pPr>
                <a:r>
                  <a:rPr lang="en-US" dirty="0">
                    <a:solidFill>
                      <a:prstClr val="black"/>
                    </a:solidFill>
                    <a:latin typeface="Times New Roman" pitchFamily="18" charset="0"/>
                    <a:cs typeface="Times New Roman" pitchFamily="18" charset="0"/>
                  </a:rPr>
                  <a:t>Momentum Conservation</a:t>
                </a:r>
                <a:r>
                  <a:rPr lang="en-US" dirty="0" smtClean="0">
                    <a:solidFill>
                      <a:prstClr val="black"/>
                    </a:solidFill>
                    <a:latin typeface="Times New Roman" pitchFamily="18" charset="0"/>
                    <a:cs typeface="Times New Roman" pitchFamily="18" charset="0"/>
                  </a:rPr>
                  <a:t>:</a:t>
                </a:r>
              </a:p>
              <a:p>
                <a:pPr>
                  <a:spcBef>
                    <a:spcPct val="50000"/>
                  </a:spcBef>
                </a:pPr>
                <a14:m>
                  <m:oMathPara xmlns:m="http://schemas.openxmlformats.org/officeDocument/2006/math">
                    <m:oMathParaPr>
                      <m:jc m:val="centerGroup"/>
                    </m:oMathParaPr>
                    <m:oMath xmlns:m="http://schemas.openxmlformats.org/officeDocument/2006/math">
                      <m:sSubSup>
                        <m:sSubSupPr>
                          <m:ctrlPr>
                            <a:rPr lang="en-US" i="1">
                              <a:solidFill>
                                <a:prstClr val="black"/>
                              </a:solidFill>
                              <a:latin typeface="Cambria Math" panose="02040503050406030204" pitchFamily="18" charset="0"/>
                              <a:cs typeface="Times New Roman" pitchFamily="18" charset="0"/>
                            </a:rPr>
                          </m:ctrlPr>
                        </m:sSubSupPr>
                        <m:e>
                          <m:r>
                            <a:rPr lang="en-US" i="1">
                              <a:solidFill>
                                <a:srgbClr val="FF0000"/>
                              </a:solidFill>
                              <a:latin typeface="Cambria Math"/>
                              <a:cs typeface="Times New Roman" pitchFamily="18" charset="0"/>
                            </a:rPr>
                            <m:t>𝑝</m:t>
                          </m:r>
                        </m:e>
                        <m:sub>
                          <m:r>
                            <a:rPr lang="en-US" i="1">
                              <a:solidFill>
                                <a:srgbClr val="FF0000"/>
                              </a:solidFill>
                              <a:latin typeface="Cambria Math"/>
                              <a:cs typeface="Times New Roman" pitchFamily="18" charset="0"/>
                            </a:rPr>
                            <m:t>𝑝</m:t>
                          </m:r>
                        </m:sub>
                        <m:sup>
                          <m:r>
                            <a:rPr lang="en-US" i="1">
                              <a:solidFill>
                                <a:prstClr val="black"/>
                              </a:solidFill>
                              <a:latin typeface="Cambria Math"/>
                              <a:cs typeface="Times New Roman" pitchFamily="18" charset="0"/>
                            </a:rPr>
                            <m:t>2</m:t>
                          </m:r>
                        </m:sup>
                      </m:sSubSup>
                      <m:r>
                        <a:rPr lang="en-US" i="1">
                          <a:solidFill>
                            <a:prstClr val="black"/>
                          </a:solidFill>
                          <a:latin typeface="Cambria Math"/>
                          <a:cs typeface="Times New Roman" pitchFamily="18" charset="0"/>
                        </a:rPr>
                        <m:t>=</m:t>
                      </m:r>
                      <m:sSubSup>
                        <m:sSubSupPr>
                          <m:ctrlPr>
                            <a:rPr lang="en-US" i="1">
                              <a:solidFill>
                                <a:prstClr val="black"/>
                              </a:solidFill>
                              <a:latin typeface="Cambria Math" panose="02040503050406030204" pitchFamily="18" charset="0"/>
                              <a:cs typeface="Times New Roman" pitchFamily="18" charset="0"/>
                            </a:rPr>
                          </m:ctrlPr>
                        </m:sSubSupPr>
                        <m:e>
                          <m:r>
                            <a:rPr lang="en-US" i="1">
                              <a:solidFill>
                                <a:prstClr val="black"/>
                              </a:solidFill>
                              <a:latin typeface="Cambria Math"/>
                              <a:cs typeface="Times New Roman" pitchFamily="18" charset="0"/>
                            </a:rPr>
                            <m:t>𝑝</m:t>
                          </m:r>
                        </m:e>
                        <m:sub>
                          <m:r>
                            <a:rPr lang="en-US" i="1">
                              <a:solidFill>
                                <a:prstClr val="black"/>
                              </a:solidFill>
                              <a:latin typeface="Cambria Math"/>
                              <a:cs typeface="Times New Roman" pitchFamily="18" charset="0"/>
                            </a:rPr>
                            <m:t>𝑒</m:t>
                          </m:r>
                        </m:sub>
                        <m:sup>
                          <m:r>
                            <a:rPr lang="en-US" i="1">
                              <a:solidFill>
                                <a:prstClr val="black"/>
                              </a:solidFill>
                              <a:latin typeface="Cambria Math"/>
                              <a:cs typeface="Times New Roman" pitchFamily="18" charset="0"/>
                            </a:rPr>
                            <m:t>2</m:t>
                          </m:r>
                        </m:sup>
                      </m:sSubSup>
                      <m:r>
                        <a:rPr lang="en-US" i="1">
                          <a:solidFill>
                            <a:prstClr val="black"/>
                          </a:solidFill>
                          <a:latin typeface="Cambria Math"/>
                          <a:cs typeface="Times New Roman" pitchFamily="18" charset="0"/>
                        </a:rPr>
                        <m:t>+</m:t>
                      </m:r>
                      <m:sSubSup>
                        <m:sSubSupPr>
                          <m:ctrlPr>
                            <a:rPr lang="en-US" i="1">
                              <a:solidFill>
                                <a:prstClr val="black"/>
                              </a:solidFill>
                              <a:latin typeface="Cambria Math" panose="02040503050406030204" pitchFamily="18" charset="0"/>
                              <a:cs typeface="Times New Roman" pitchFamily="18" charset="0"/>
                            </a:rPr>
                          </m:ctrlPr>
                        </m:sSubSupPr>
                        <m:e>
                          <m:r>
                            <a:rPr lang="en-US" i="1">
                              <a:solidFill>
                                <a:prstClr val="black"/>
                              </a:solidFill>
                              <a:latin typeface="Cambria Math"/>
                              <a:cs typeface="Times New Roman" pitchFamily="18" charset="0"/>
                            </a:rPr>
                            <m:t>𝑝</m:t>
                          </m:r>
                        </m:e>
                        <m:sub>
                          <m:r>
                            <a:rPr lang="en-US" i="1">
                              <a:solidFill>
                                <a:prstClr val="black"/>
                              </a:solidFill>
                              <a:latin typeface="Cambria Math"/>
                              <a:cs typeface="Times New Roman" pitchFamily="18" charset="0"/>
                            </a:rPr>
                            <m:t>𝜈</m:t>
                          </m:r>
                        </m:sub>
                        <m:sup>
                          <m:r>
                            <a:rPr lang="en-US" i="1">
                              <a:solidFill>
                                <a:prstClr val="black"/>
                              </a:solidFill>
                              <a:latin typeface="Cambria Math"/>
                              <a:cs typeface="Times New Roman" pitchFamily="18" charset="0"/>
                            </a:rPr>
                            <m:t>2</m:t>
                          </m:r>
                        </m:sup>
                      </m:sSubSup>
                      <m:r>
                        <a:rPr lang="en-US" i="1">
                          <a:solidFill>
                            <a:prstClr val="black"/>
                          </a:solidFill>
                          <a:latin typeface="Cambria Math"/>
                          <a:cs typeface="Times New Roman" pitchFamily="18" charset="0"/>
                        </a:rPr>
                        <m:t>+2</m:t>
                      </m:r>
                      <m:sSub>
                        <m:sSubPr>
                          <m:ctrlPr>
                            <a:rPr lang="en-US" i="1">
                              <a:solidFill>
                                <a:prstClr val="black"/>
                              </a:solidFill>
                              <a:latin typeface="Cambria Math" panose="02040503050406030204" pitchFamily="18" charset="0"/>
                              <a:cs typeface="Times New Roman" pitchFamily="18" charset="0"/>
                            </a:rPr>
                          </m:ctrlPr>
                        </m:sSubPr>
                        <m:e>
                          <m:r>
                            <a:rPr lang="en-US" i="1">
                              <a:solidFill>
                                <a:prstClr val="black"/>
                              </a:solidFill>
                              <a:latin typeface="Cambria Math"/>
                              <a:cs typeface="Times New Roman" pitchFamily="18" charset="0"/>
                            </a:rPr>
                            <m:t>𝑝</m:t>
                          </m:r>
                        </m:e>
                        <m:sub>
                          <m:r>
                            <a:rPr lang="en-US" i="1">
                              <a:solidFill>
                                <a:prstClr val="black"/>
                              </a:solidFill>
                              <a:latin typeface="Cambria Math"/>
                              <a:cs typeface="Times New Roman" pitchFamily="18" charset="0"/>
                            </a:rPr>
                            <m:t>𝑒</m:t>
                          </m:r>
                        </m:sub>
                      </m:sSub>
                      <m:sSub>
                        <m:sSubPr>
                          <m:ctrlPr>
                            <a:rPr lang="en-US" i="1">
                              <a:solidFill>
                                <a:prstClr val="black"/>
                              </a:solidFill>
                              <a:latin typeface="Cambria Math" panose="02040503050406030204" pitchFamily="18" charset="0"/>
                              <a:cs typeface="Times New Roman" pitchFamily="18" charset="0"/>
                            </a:rPr>
                          </m:ctrlPr>
                        </m:sSubPr>
                        <m:e>
                          <m:r>
                            <a:rPr lang="en-US" i="1">
                              <a:solidFill>
                                <a:prstClr val="black"/>
                              </a:solidFill>
                              <a:latin typeface="Cambria Math"/>
                              <a:cs typeface="Times New Roman" pitchFamily="18" charset="0"/>
                            </a:rPr>
                            <m:t>𝑝</m:t>
                          </m:r>
                        </m:e>
                        <m:sub>
                          <m:r>
                            <a:rPr lang="en-US" i="1">
                              <a:solidFill>
                                <a:prstClr val="black"/>
                              </a:solidFill>
                              <a:latin typeface="Cambria Math"/>
                              <a:cs typeface="Times New Roman" pitchFamily="18" charset="0"/>
                            </a:rPr>
                            <m:t>𝜈</m:t>
                          </m:r>
                        </m:sub>
                      </m:sSub>
                      <m:func>
                        <m:funcPr>
                          <m:ctrlPr>
                            <a:rPr lang="en-US" i="1">
                              <a:solidFill>
                                <a:srgbClr val="0000FF"/>
                              </a:solidFill>
                              <a:latin typeface="Cambria Math" panose="02040503050406030204" pitchFamily="18" charset="0"/>
                              <a:cs typeface="Times New Roman" pitchFamily="18" charset="0"/>
                            </a:rPr>
                          </m:ctrlPr>
                        </m:funcPr>
                        <m:fName>
                          <m:r>
                            <m:rPr>
                              <m:sty m:val="p"/>
                            </m:rPr>
                            <a:rPr lang="en-US">
                              <a:solidFill>
                                <a:srgbClr val="0000FF"/>
                              </a:solidFill>
                              <a:latin typeface="Cambria Math"/>
                              <a:cs typeface="Times New Roman" pitchFamily="18" charset="0"/>
                            </a:rPr>
                            <m:t>cos</m:t>
                          </m:r>
                        </m:fName>
                        <m:e>
                          <m:sSub>
                            <m:sSubPr>
                              <m:ctrlPr>
                                <a:rPr lang="en-US" i="1">
                                  <a:solidFill>
                                    <a:srgbClr val="0000FF"/>
                                  </a:solidFill>
                                  <a:latin typeface="Cambria Math" panose="02040503050406030204" pitchFamily="18" charset="0"/>
                                  <a:cs typeface="Times New Roman" pitchFamily="18" charset="0"/>
                                </a:rPr>
                              </m:ctrlPr>
                            </m:sSubPr>
                            <m:e>
                              <m:r>
                                <a:rPr lang="en-US" i="1">
                                  <a:solidFill>
                                    <a:srgbClr val="0000FF"/>
                                  </a:solidFill>
                                  <a:latin typeface="Cambria Math"/>
                                  <a:cs typeface="Times New Roman" pitchFamily="18" charset="0"/>
                                </a:rPr>
                                <m:t>𝜃</m:t>
                              </m:r>
                            </m:e>
                            <m:sub>
                              <m:r>
                                <a:rPr lang="en-US" i="1">
                                  <a:solidFill>
                                    <a:srgbClr val="0000FF"/>
                                  </a:solidFill>
                                  <a:latin typeface="Cambria Math"/>
                                  <a:cs typeface="Times New Roman" pitchFamily="18" charset="0"/>
                                </a:rPr>
                                <m:t>𝑒</m:t>
                              </m:r>
                              <m:r>
                                <a:rPr lang="en-US" i="1">
                                  <a:solidFill>
                                    <a:srgbClr val="0000FF"/>
                                  </a:solidFill>
                                  <a:latin typeface="Cambria Math"/>
                                  <a:cs typeface="Times New Roman" pitchFamily="18" charset="0"/>
                                </a:rPr>
                                <m:t>𝜈</m:t>
                              </m:r>
                            </m:sub>
                          </m:sSub>
                        </m:e>
                      </m:func>
                    </m:oMath>
                  </m:oMathPara>
                </a14:m>
                <a:endParaRPr lang="en-US" dirty="0">
                  <a:solidFill>
                    <a:prstClr val="black"/>
                  </a:solidFill>
                  <a:latin typeface="Times New Roman" pitchFamily="18" charset="0"/>
                  <a:cs typeface="Times New Roman" pitchFamily="18" charset="0"/>
                </a:endParaRPr>
              </a:p>
              <a:p>
                <a:pPr algn="ctr">
                  <a:spcBef>
                    <a:spcPct val="50000"/>
                  </a:spcBef>
                </a:pPr>
                <a:r>
                  <a:rPr lang="en-US" dirty="0">
                    <a:solidFill>
                      <a:prstClr val="black"/>
                    </a:solidFill>
                    <a:latin typeface="Times New Roman" pitchFamily="18" charset="0"/>
                    <a:cs typeface="Times New Roman" pitchFamily="18" charset="0"/>
                  </a:rPr>
                  <a:t>(</a:t>
                </a:r>
                <a14:m>
                  <m:oMath xmlns:m="http://schemas.openxmlformats.org/officeDocument/2006/math">
                    <m:sSub>
                      <m:sSubPr>
                        <m:ctrlPr>
                          <a:rPr lang="en-US" i="1">
                            <a:solidFill>
                              <a:prstClr val="black"/>
                            </a:solidFill>
                            <a:latin typeface="Cambria Math" panose="02040503050406030204" pitchFamily="18" charset="0"/>
                            <a:cs typeface="Times New Roman" pitchFamily="18" charset="0"/>
                          </a:rPr>
                        </m:ctrlPr>
                      </m:sSubPr>
                      <m:e>
                        <m:r>
                          <a:rPr lang="en-US" i="1">
                            <a:solidFill>
                              <a:prstClr val="black"/>
                            </a:solidFill>
                            <a:latin typeface="Cambria Math"/>
                            <a:cs typeface="Times New Roman" pitchFamily="18" charset="0"/>
                          </a:rPr>
                          <m:t>𝑝</m:t>
                        </m:r>
                      </m:e>
                      <m:sub>
                        <m:r>
                          <a:rPr lang="en-US" i="1">
                            <a:solidFill>
                              <a:prstClr val="black"/>
                            </a:solidFill>
                            <a:latin typeface="Cambria Math"/>
                            <a:cs typeface="Times New Roman" pitchFamily="18" charset="0"/>
                          </a:rPr>
                          <m:t>𝑝</m:t>
                        </m:r>
                      </m:sub>
                    </m:sSub>
                  </m:oMath>
                </a14:m>
                <a:r>
                  <a:rPr lang="en-US" dirty="0">
                    <a:solidFill>
                      <a:prstClr val="black"/>
                    </a:solidFill>
                    <a:latin typeface="Times New Roman" pitchFamily="18" charset="0"/>
                    <a:cs typeface="Times New Roman" pitchFamily="18" charset="0"/>
                  </a:rPr>
                  <a:t> is inferred from proton time-of-flight)</a:t>
                </a:r>
              </a:p>
            </p:txBody>
          </p:sp>
        </mc:Choice>
        <mc:Fallback xmlns="">
          <p:sp>
            <p:nvSpPr>
              <p:cNvPr id="4" name="Rectangle 3"/>
              <p:cNvSpPr>
                <a:spLocks noRot="1" noChangeAspect="1" noMove="1" noResize="1" noEditPoints="1" noAdjustHandles="1" noChangeArrowheads="1" noChangeShapeType="1" noTextEdit="1"/>
              </p:cNvSpPr>
              <p:nvPr/>
            </p:nvSpPr>
            <p:spPr>
              <a:xfrm>
                <a:off x="3903216" y="864942"/>
                <a:ext cx="5240784" cy="1825564"/>
              </a:xfrm>
              <a:prstGeom prst="rect">
                <a:avLst/>
              </a:prstGeom>
              <a:blipFill>
                <a:blip r:embed="rId4"/>
                <a:stretch>
                  <a:fillRect l="-698" t="-2007" b="-3344"/>
                </a:stretch>
              </a:blipFill>
            </p:spPr>
            <p:txBody>
              <a:bodyPr/>
              <a:lstStyle/>
              <a:p>
                <a:r>
                  <a:rPr lang="en-US">
                    <a:noFill/>
                  </a:rPr>
                  <a:t> </a:t>
                </a:r>
              </a:p>
            </p:txBody>
          </p:sp>
        </mc:Fallback>
      </mc:AlternateContent>
      <p:grpSp>
        <p:nvGrpSpPr>
          <p:cNvPr id="773" name="Group 1328"/>
          <p:cNvGrpSpPr>
            <a:grpSpLocks/>
          </p:cNvGrpSpPr>
          <p:nvPr/>
        </p:nvGrpSpPr>
        <p:grpSpPr bwMode="auto">
          <a:xfrm>
            <a:off x="382726" y="905123"/>
            <a:ext cx="2646779" cy="1241901"/>
            <a:chOff x="438150" y="957263"/>
            <a:chExt cx="2646779" cy="1241901"/>
          </a:xfrm>
        </p:grpSpPr>
        <p:sp>
          <p:nvSpPr>
            <p:cNvPr id="775" name="Oval 140"/>
            <p:cNvSpPr>
              <a:spLocks noChangeArrowheads="1"/>
            </p:cNvSpPr>
            <p:nvPr/>
          </p:nvSpPr>
          <p:spPr bwMode="auto">
            <a:xfrm>
              <a:off x="593725" y="1231900"/>
              <a:ext cx="228600" cy="228600"/>
            </a:xfrm>
            <a:prstGeom prst="ellipse">
              <a:avLst/>
            </a:prstGeom>
            <a:solidFill>
              <a:srgbClr val="FF3300">
                <a:alpha val="85097"/>
              </a:srgbClr>
            </a:solidFill>
            <a:ln w="9525">
              <a:solidFill>
                <a:schemeClr val="tx1"/>
              </a:solidFill>
              <a:round/>
              <a:headEnd/>
              <a:tailEnd/>
            </a:ln>
          </p:spPr>
          <p:txBody>
            <a:bodyPr wrap="none" anchor="ctr"/>
            <a:lstStyle/>
            <a:p>
              <a:endParaRPr lang="en-US">
                <a:latin typeface="Times New Roman" pitchFamily="18" charset="0"/>
                <a:cs typeface="Times New Roman" pitchFamily="18" charset="0"/>
              </a:endParaRPr>
            </a:p>
          </p:txBody>
        </p:sp>
        <p:sp>
          <p:nvSpPr>
            <p:cNvPr id="777" name="Oval 141"/>
            <p:cNvSpPr>
              <a:spLocks noChangeArrowheads="1"/>
            </p:cNvSpPr>
            <p:nvPr/>
          </p:nvSpPr>
          <p:spPr bwMode="auto">
            <a:xfrm>
              <a:off x="1584325" y="1384300"/>
              <a:ext cx="304800" cy="304800"/>
            </a:xfrm>
            <a:prstGeom prst="ellipse">
              <a:avLst/>
            </a:prstGeom>
            <a:solidFill>
              <a:srgbClr val="008000">
                <a:alpha val="85097"/>
              </a:srgbClr>
            </a:solidFill>
            <a:ln w="9525">
              <a:solidFill>
                <a:schemeClr val="tx1"/>
              </a:solidFill>
              <a:round/>
              <a:headEnd/>
              <a:tailEnd/>
            </a:ln>
          </p:spPr>
          <p:txBody>
            <a:bodyPr wrap="none" anchor="ctr"/>
            <a:lstStyle/>
            <a:p>
              <a:endParaRPr lang="en-US">
                <a:latin typeface="Times New Roman" pitchFamily="18" charset="0"/>
                <a:cs typeface="Times New Roman" pitchFamily="18" charset="0"/>
              </a:endParaRPr>
            </a:p>
          </p:txBody>
        </p:sp>
        <p:sp>
          <p:nvSpPr>
            <p:cNvPr id="778" name="Oval 142"/>
            <p:cNvSpPr>
              <a:spLocks noChangeArrowheads="1"/>
            </p:cNvSpPr>
            <p:nvPr/>
          </p:nvSpPr>
          <p:spPr bwMode="auto">
            <a:xfrm>
              <a:off x="2879725" y="1308100"/>
              <a:ext cx="152400" cy="152400"/>
            </a:xfrm>
            <a:prstGeom prst="ellipse">
              <a:avLst/>
            </a:prstGeom>
            <a:solidFill>
              <a:srgbClr val="FFFF00"/>
            </a:solidFill>
            <a:ln w="9525">
              <a:solidFill>
                <a:schemeClr val="tx1"/>
              </a:solidFill>
              <a:round/>
              <a:headEnd/>
              <a:tailEnd/>
            </a:ln>
          </p:spPr>
          <p:txBody>
            <a:bodyPr wrap="none" anchor="ctr"/>
            <a:lstStyle/>
            <a:p>
              <a:endParaRPr lang="en-US">
                <a:latin typeface="Times New Roman" pitchFamily="18" charset="0"/>
                <a:cs typeface="Times New Roman" pitchFamily="18" charset="0"/>
              </a:endParaRPr>
            </a:p>
          </p:txBody>
        </p:sp>
        <p:sp>
          <p:nvSpPr>
            <p:cNvPr id="779" name="Oval 143"/>
            <p:cNvSpPr>
              <a:spLocks noChangeArrowheads="1"/>
            </p:cNvSpPr>
            <p:nvPr/>
          </p:nvSpPr>
          <p:spPr bwMode="auto">
            <a:xfrm>
              <a:off x="2498725" y="1917700"/>
              <a:ext cx="152400" cy="152400"/>
            </a:xfrm>
            <a:prstGeom prst="ellipse">
              <a:avLst/>
            </a:prstGeom>
            <a:solidFill>
              <a:srgbClr val="EAEAEA">
                <a:alpha val="85097"/>
              </a:srgbClr>
            </a:solidFill>
            <a:ln w="9525">
              <a:solidFill>
                <a:schemeClr val="tx1"/>
              </a:solidFill>
              <a:round/>
              <a:headEnd/>
              <a:tailEnd/>
            </a:ln>
          </p:spPr>
          <p:txBody>
            <a:bodyPr wrap="none" anchor="ctr"/>
            <a:lstStyle/>
            <a:p>
              <a:endParaRPr lang="en-US">
                <a:latin typeface="Times New Roman" pitchFamily="18" charset="0"/>
                <a:cs typeface="Times New Roman" pitchFamily="18" charset="0"/>
              </a:endParaRPr>
            </a:p>
          </p:txBody>
        </p:sp>
        <p:sp>
          <p:nvSpPr>
            <p:cNvPr id="780" name="Line 144"/>
            <p:cNvSpPr>
              <a:spLocks noChangeShapeType="1"/>
            </p:cNvSpPr>
            <p:nvPr/>
          </p:nvSpPr>
          <p:spPr bwMode="auto">
            <a:xfrm flipH="1" flipV="1">
              <a:off x="974725" y="1384300"/>
              <a:ext cx="457200" cy="76200"/>
            </a:xfrm>
            <a:prstGeom prst="line">
              <a:avLst/>
            </a:prstGeom>
            <a:noFill/>
            <a:ln w="38100">
              <a:solidFill>
                <a:schemeClr val="tx1"/>
              </a:solidFill>
              <a:round/>
              <a:headEnd/>
              <a:tailEnd type="triangle" w="med" len="med"/>
            </a:ln>
          </p:spPr>
          <p:txBody>
            <a:bodyPr/>
            <a:lstStyle/>
            <a:p>
              <a:endParaRPr lang="en-US"/>
            </a:p>
          </p:txBody>
        </p:sp>
        <p:sp>
          <p:nvSpPr>
            <p:cNvPr id="781" name="Line 145"/>
            <p:cNvSpPr>
              <a:spLocks noChangeShapeType="1"/>
            </p:cNvSpPr>
            <p:nvPr/>
          </p:nvSpPr>
          <p:spPr bwMode="auto">
            <a:xfrm flipV="1">
              <a:off x="1965325" y="1384300"/>
              <a:ext cx="762000" cy="152400"/>
            </a:xfrm>
            <a:prstGeom prst="line">
              <a:avLst/>
            </a:prstGeom>
            <a:noFill/>
            <a:ln w="38100">
              <a:solidFill>
                <a:schemeClr val="tx1"/>
              </a:solidFill>
              <a:round/>
              <a:headEnd/>
              <a:tailEnd type="triangle" w="med" len="med"/>
            </a:ln>
          </p:spPr>
          <p:txBody>
            <a:bodyPr/>
            <a:lstStyle/>
            <a:p>
              <a:endParaRPr lang="en-US"/>
            </a:p>
          </p:txBody>
        </p:sp>
        <p:sp>
          <p:nvSpPr>
            <p:cNvPr id="782" name="Line 146"/>
            <p:cNvSpPr>
              <a:spLocks noChangeShapeType="1"/>
            </p:cNvSpPr>
            <p:nvPr/>
          </p:nvSpPr>
          <p:spPr bwMode="auto">
            <a:xfrm>
              <a:off x="1965325" y="1689100"/>
              <a:ext cx="457200" cy="228600"/>
            </a:xfrm>
            <a:prstGeom prst="line">
              <a:avLst/>
            </a:prstGeom>
            <a:noFill/>
            <a:ln w="38100">
              <a:solidFill>
                <a:schemeClr val="tx1"/>
              </a:solidFill>
              <a:round/>
              <a:headEnd/>
              <a:tailEnd type="triangle" w="med" len="med"/>
            </a:ln>
          </p:spPr>
          <p:txBody>
            <a:bodyPr/>
            <a:lstStyle/>
            <a:p>
              <a:endParaRPr lang="en-US"/>
            </a:p>
          </p:txBody>
        </p:sp>
        <p:sp>
          <p:nvSpPr>
            <p:cNvPr id="783" name="Text Box 147"/>
            <p:cNvSpPr txBox="1">
              <a:spLocks noChangeArrowheads="1"/>
            </p:cNvSpPr>
            <p:nvPr/>
          </p:nvSpPr>
          <p:spPr bwMode="auto">
            <a:xfrm>
              <a:off x="1547813" y="1034694"/>
              <a:ext cx="334170" cy="369332"/>
            </a:xfrm>
            <a:prstGeom prst="rect">
              <a:avLst/>
            </a:prstGeom>
            <a:noFill/>
            <a:ln w="9525">
              <a:noFill/>
              <a:miter lim="800000"/>
              <a:headEnd/>
              <a:tailEnd/>
            </a:ln>
          </p:spPr>
          <p:txBody>
            <a:bodyPr wrap="square">
              <a:spAutoFit/>
            </a:bodyPr>
            <a:lstStyle/>
            <a:p>
              <a:r>
                <a:rPr lang="en-US" dirty="0">
                  <a:solidFill>
                    <a:srgbClr val="00B050"/>
                  </a:solidFill>
                  <a:latin typeface="Times New Roman" pitchFamily="18" charset="0"/>
                  <a:cs typeface="Times New Roman" pitchFamily="18" charset="0"/>
                </a:rPr>
                <a:t>n</a:t>
              </a:r>
            </a:p>
          </p:txBody>
        </p:sp>
        <p:sp>
          <p:nvSpPr>
            <p:cNvPr id="784" name="Text Box 148"/>
            <p:cNvSpPr txBox="1">
              <a:spLocks noChangeArrowheads="1"/>
            </p:cNvSpPr>
            <p:nvPr/>
          </p:nvSpPr>
          <p:spPr bwMode="auto">
            <a:xfrm>
              <a:off x="2746375" y="957263"/>
              <a:ext cx="338554" cy="369332"/>
            </a:xfrm>
            <a:prstGeom prst="rect">
              <a:avLst/>
            </a:prstGeom>
            <a:noFill/>
            <a:ln w="9525">
              <a:noFill/>
              <a:miter lim="800000"/>
              <a:headEnd/>
              <a:tailEnd/>
            </a:ln>
          </p:spPr>
          <p:txBody>
            <a:bodyPr wrap="none">
              <a:spAutoFit/>
            </a:bodyPr>
            <a:lstStyle/>
            <a:p>
              <a:r>
                <a:rPr lang="en-US" dirty="0">
                  <a:latin typeface="Times New Roman" pitchFamily="18" charset="0"/>
                  <a:cs typeface="Times New Roman" pitchFamily="18" charset="0"/>
                </a:rPr>
                <a:t>e</a:t>
              </a:r>
              <a:r>
                <a:rPr lang="en-US" baseline="30000" dirty="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785" name="Text Box 149"/>
                <p:cNvSpPr txBox="1">
                  <a:spLocks noChangeArrowheads="1"/>
                </p:cNvSpPr>
                <p:nvPr/>
              </p:nvSpPr>
              <p:spPr bwMode="auto">
                <a:xfrm>
                  <a:off x="2592388" y="1829832"/>
                  <a:ext cx="455894" cy="369332"/>
                </a:xfrm>
                <a:prstGeom prst="rect">
                  <a:avLst/>
                </a:prstGeom>
                <a:noFill/>
                <a:ln w="9525">
                  <a:noFill/>
                  <a:miter lim="800000"/>
                  <a:headEnd/>
                  <a:tailEnd/>
                </a:ln>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cs typeface="Times New Roman" pitchFamily="18" charset="0"/>
                              </a:rPr>
                            </m:ctrlPr>
                          </m:accPr>
                          <m:e>
                            <m:sSub>
                              <m:sSubPr>
                                <m:ctrlPr>
                                  <a:rPr lang="en-US" b="0" i="1" smtClean="0">
                                    <a:latin typeface="Cambria Math" panose="02040503050406030204" pitchFamily="18" charset="0"/>
                                    <a:cs typeface="Times New Roman" pitchFamily="18" charset="0"/>
                                  </a:rPr>
                                </m:ctrlPr>
                              </m:sSubPr>
                              <m:e>
                                <m:r>
                                  <a:rPr lang="en-US" b="0" i="1" smtClean="0">
                                    <a:latin typeface="Cambria Math"/>
                                    <a:cs typeface="Times New Roman" pitchFamily="18" charset="0"/>
                                  </a:rPr>
                                  <m:t>𝜈</m:t>
                                </m:r>
                              </m:e>
                              <m:sub>
                                <m:r>
                                  <a:rPr lang="en-US" b="0" i="1" smtClean="0">
                                    <a:latin typeface="Cambria Math"/>
                                    <a:cs typeface="Times New Roman" pitchFamily="18" charset="0"/>
                                  </a:rPr>
                                  <m:t>𝑒</m:t>
                                </m:r>
                              </m:sub>
                            </m:sSub>
                          </m:e>
                        </m:acc>
                      </m:oMath>
                    </m:oMathPara>
                  </a14:m>
                  <a:endParaRPr lang="en-US" dirty="0">
                    <a:latin typeface="Times New Roman" pitchFamily="18" charset="0"/>
                    <a:cs typeface="Times New Roman" pitchFamily="18" charset="0"/>
                  </a:endParaRPr>
                </a:p>
              </p:txBody>
            </p:sp>
          </mc:Choice>
          <mc:Fallback xmlns="">
            <p:sp>
              <p:nvSpPr>
                <p:cNvPr id="207919" name="Text Box 149"/>
                <p:cNvSpPr txBox="1">
                  <a:spLocks noRot="1" noChangeAspect="1" noMove="1" noResize="1" noEditPoints="1" noAdjustHandles="1" noChangeArrowheads="1" noChangeShapeType="1" noTextEdit="1"/>
                </p:cNvSpPr>
                <p:nvPr/>
              </p:nvSpPr>
              <p:spPr bwMode="auto">
                <a:xfrm>
                  <a:off x="2592388" y="1829832"/>
                  <a:ext cx="455894" cy="369332"/>
                </a:xfrm>
                <a:prstGeom prst="rect">
                  <a:avLst/>
                </a:prstGeom>
                <a:blipFill rotWithShape="1">
                  <a:blip r:embed="rId5"/>
                  <a:stretch>
                    <a:fillRect r="-1333"/>
                  </a:stretch>
                </a:blipFill>
                <a:ln w="9525">
                  <a:noFill/>
                  <a:miter lim="800000"/>
                  <a:headEnd/>
                  <a:tailEnd/>
                </a:ln>
              </p:spPr>
              <p:txBody>
                <a:bodyPr/>
                <a:lstStyle/>
                <a:p>
                  <a:r>
                    <a:rPr lang="en-US">
                      <a:noFill/>
                    </a:rPr>
                    <a:t> </a:t>
                  </a:r>
                </a:p>
              </p:txBody>
            </p:sp>
          </mc:Fallback>
        </mc:AlternateContent>
        <p:sp>
          <p:nvSpPr>
            <p:cNvPr id="786" name="Arc 151"/>
            <p:cNvSpPr>
              <a:spLocks/>
            </p:cNvSpPr>
            <p:nvPr/>
          </p:nvSpPr>
          <p:spPr bwMode="auto">
            <a:xfrm flipV="1">
              <a:off x="2020888" y="1447800"/>
              <a:ext cx="288925" cy="317500"/>
            </a:xfrm>
            <a:custGeom>
              <a:avLst/>
              <a:gdLst>
                <a:gd name="T0" fmla="*/ 2147483647 w 21574"/>
                <a:gd name="T1" fmla="*/ 0 h 19058"/>
                <a:gd name="T2" fmla="*/ 2147483647 w 21574"/>
                <a:gd name="T3" fmla="*/ 2147483647 h 19058"/>
                <a:gd name="T4" fmla="*/ 0 w 21574"/>
                <a:gd name="T5" fmla="*/ 2147483647 h 19058"/>
                <a:gd name="T6" fmla="*/ 0 60000 65536"/>
                <a:gd name="T7" fmla="*/ 0 60000 65536"/>
                <a:gd name="T8" fmla="*/ 0 60000 65536"/>
                <a:gd name="T9" fmla="*/ 0 w 21574"/>
                <a:gd name="T10" fmla="*/ 0 h 19058"/>
                <a:gd name="T11" fmla="*/ 21574 w 21574"/>
                <a:gd name="T12" fmla="*/ 19058 h 19058"/>
              </a:gdLst>
              <a:ahLst/>
              <a:cxnLst>
                <a:cxn ang="T6">
                  <a:pos x="T0" y="T1"/>
                </a:cxn>
                <a:cxn ang="T7">
                  <a:pos x="T2" y="T3"/>
                </a:cxn>
                <a:cxn ang="T8">
                  <a:pos x="T4" y="T5"/>
                </a:cxn>
              </a:cxnLst>
              <a:rect l="T9" t="T10" r="T11" b="T12"/>
              <a:pathLst>
                <a:path w="21574" h="19058" fill="none" extrusionOk="0">
                  <a:moveTo>
                    <a:pt x="10166" y="-1"/>
                  </a:moveTo>
                  <a:cubicBezTo>
                    <a:pt x="16868" y="3575"/>
                    <a:pt x="21200" y="10409"/>
                    <a:pt x="21573" y="17997"/>
                  </a:cubicBezTo>
                </a:path>
                <a:path w="21574" h="19058" stroke="0" extrusionOk="0">
                  <a:moveTo>
                    <a:pt x="10166" y="-1"/>
                  </a:moveTo>
                  <a:cubicBezTo>
                    <a:pt x="16868" y="3575"/>
                    <a:pt x="21200" y="10409"/>
                    <a:pt x="21573" y="17997"/>
                  </a:cubicBezTo>
                  <a:lnTo>
                    <a:pt x="0" y="19058"/>
                  </a:lnTo>
                  <a:close/>
                </a:path>
              </a:pathLst>
            </a:custGeom>
            <a:noFill/>
            <a:ln w="15875">
              <a:solidFill>
                <a:schemeClr val="tx1"/>
              </a:solidFill>
              <a:round/>
              <a:headEnd/>
              <a:tailEnd/>
            </a:ln>
          </p:spPr>
          <p:txBody>
            <a:bodyPr rot="10800000" wrap="none" anchor="ctr"/>
            <a:lstStyle/>
            <a:p>
              <a:endParaRPr lang="en-US"/>
            </a:p>
          </p:txBody>
        </p:sp>
        <p:sp>
          <p:nvSpPr>
            <p:cNvPr id="787" name="Text Box 147"/>
            <p:cNvSpPr txBox="1">
              <a:spLocks noChangeArrowheads="1"/>
            </p:cNvSpPr>
            <p:nvPr/>
          </p:nvSpPr>
          <p:spPr bwMode="auto">
            <a:xfrm>
              <a:off x="438150" y="1398587"/>
              <a:ext cx="311150" cy="366713"/>
            </a:xfrm>
            <a:prstGeom prst="rect">
              <a:avLst/>
            </a:prstGeom>
            <a:noFill/>
            <a:ln w="9525">
              <a:noFill/>
              <a:miter lim="800000"/>
              <a:headEnd/>
              <a:tailEnd/>
            </a:ln>
          </p:spPr>
          <p:txBody>
            <a:bodyPr>
              <a:spAutoFit/>
            </a:bodyPr>
            <a:lstStyle/>
            <a:p>
              <a:r>
                <a:rPr lang="en-US" dirty="0">
                  <a:solidFill>
                    <a:srgbClr val="FF0000"/>
                  </a:solidFill>
                  <a:latin typeface="Times New Roman" pitchFamily="18" charset="0"/>
                  <a:cs typeface="Times New Roman" pitchFamily="18" charset="0"/>
                </a:rPr>
                <a:t>p</a:t>
              </a:r>
            </a:p>
          </p:txBody>
        </p:sp>
      </p:grpSp>
      <mc:AlternateContent xmlns:mc="http://schemas.openxmlformats.org/markup-compatibility/2006" xmlns:a14="http://schemas.microsoft.com/office/drawing/2010/main">
        <mc:Choice Requires="a14">
          <p:sp>
            <p:nvSpPr>
              <p:cNvPr id="788" name="TextBox 787"/>
              <p:cNvSpPr txBox="1"/>
              <p:nvPr/>
            </p:nvSpPr>
            <p:spPr>
              <a:xfrm>
                <a:off x="2133333" y="1408360"/>
                <a:ext cx="56714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𝜃</m:t>
                          </m:r>
                        </m:e>
                        <m:sub>
                          <m:r>
                            <a:rPr lang="en-US" b="0" i="1" smtClean="0">
                              <a:latin typeface="Cambria Math"/>
                            </a:rPr>
                            <m:t>𝑒</m:t>
                          </m:r>
                          <m:r>
                            <a:rPr lang="en-US" b="0" i="1" smtClean="0">
                              <a:latin typeface="Cambria Math"/>
                            </a:rPr>
                            <m:t>𝜈</m:t>
                          </m:r>
                        </m:sub>
                      </m:sSub>
                    </m:oMath>
                  </m:oMathPara>
                </a14:m>
                <a:endParaRPr lang="en-US" dirty="0"/>
              </a:p>
            </p:txBody>
          </p:sp>
        </mc:Choice>
        <mc:Fallback xmlns="">
          <p:sp>
            <p:nvSpPr>
              <p:cNvPr id="788" name="TextBox 787"/>
              <p:cNvSpPr txBox="1">
                <a:spLocks noRot="1" noChangeAspect="1" noMove="1" noResize="1" noEditPoints="1" noAdjustHandles="1" noChangeArrowheads="1" noChangeShapeType="1" noTextEdit="1"/>
              </p:cNvSpPr>
              <p:nvPr/>
            </p:nvSpPr>
            <p:spPr>
              <a:xfrm>
                <a:off x="2133333" y="1408360"/>
                <a:ext cx="567143" cy="369332"/>
              </a:xfrm>
              <a:prstGeom prst="rect">
                <a:avLst/>
              </a:prstGeom>
              <a:blipFill>
                <a:blip r:embed="rId6"/>
                <a:stretch>
                  <a:fillRect/>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1779096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2"/>
                                        </p:tgtEl>
                                        <p:attrNameLst>
                                          <p:attrName>style.visibility</p:attrName>
                                        </p:attrNameLst>
                                      </p:cBhvr>
                                      <p:to>
                                        <p:strVal val="visible"/>
                                      </p:to>
                                    </p:set>
                                    <p:animEffect transition="in" filter="fade">
                                      <p:cBhvr>
                                        <p:cTn id="7" dur="1000"/>
                                        <p:tgtEl>
                                          <p:spTgt spid="7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B820114-825E-4443-91D2-63B75780DDE3}" type="slidenum">
              <a:rPr lang="de-DE" smtClean="0"/>
              <a:pPr>
                <a:defRPr/>
              </a:pPr>
              <a:t>9</a:t>
            </a:fld>
            <a:endParaRPr lang="de-DE"/>
          </a:p>
        </p:txBody>
      </p:sp>
      <p:sp>
        <p:nvSpPr>
          <p:cNvPr id="1191" name="TextBox 2895"/>
          <p:cNvSpPr txBox="1">
            <a:spLocks noChangeArrowheads="1"/>
          </p:cNvSpPr>
          <p:nvPr/>
        </p:nvSpPr>
        <p:spPr bwMode="auto">
          <a:xfrm>
            <a:off x="3805290" y="5374650"/>
            <a:ext cx="5085434"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dirty="0">
                <a:latin typeface="Times New Roman" pitchFamily="18" charset="0"/>
                <a:cs typeface="Times New Roman" pitchFamily="18" charset="0"/>
              </a:rPr>
              <a:t>Data analysis: Use </a:t>
            </a:r>
            <a:r>
              <a:rPr lang="en-US" dirty="0">
                <a:solidFill>
                  <a:srgbClr val="FF0000"/>
                </a:solidFill>
                <a:latin typeface="Times New Roman" pitchFamily="18" charset="0"/>
                <a:cs typeface="Times New Roman" pitchFamily="18" charset="0"/>
              </a:rPr>
              <a:t>edge</a:t>
            </a:r>
            <a:r>
              <a:rPr lang="en-US" dirty="0">
                <a:latin typeface="Times New Roman" pitchFamily="18" charset="0"/>
                <a:cs typeface="Times New Roman" pitchFamily="18" charset="0"/>
              </a:rPr>
              <a:t> to determine or verify the </a:t>
            </a:r>
            <a:r>
              <a:rPr lang="en-US" dirty="0" smtClean="0">
                <a:latin typeface="Times New Roman" pitchFamily="18" charset="0"/>
                <a:cs typeface="Times New Roman" pitchFamily="18" charset="0"/>
              </a:rPr>
              <a:t>spectrometer TOF response function.</a:t>
            </a:r>
            <a:r>
              <a:rPr lang="en-US" dirty="0" smtClean="0">
                <a:latin typeface="Euclid Symbol" pitchFamily="18" charset="2"/>
                <a:cs typeface="Times New Roman" pitchFamily="18" charset="0"/>
              </a:rPr>
              <a:t> </a:t>
            </a:r>
            <a:r>
              <a:rPr lang="en-US" dirty="0" smtClean="0">
                <a:latin typeface="MT Extra" pitchFamily="18" charset="2"/>
                <a:cs typeface="Times New Roman" pitchFamily="18" charset="0"/>
              </a:rPr>
              <a:t> </a:t>
            </a:r>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Then, use </a:t>
            </a:r>
            <a:r>
              <a:rPr lang="en-US" dirty="0">
                <a:solidFill>
                  <a:srgbClr val="FF0000"/>
                </a:solidFill>
                <a:latin typeface="Times New Roman" pitchFamily="18" charset="0"/>
                <a:cs typeface="Times New Roman" pitchFamily="18" charset="0"/>
              </a:rPr>
              <a:t>central part</a:t>
            </a:r>
            <a:r>
              <a:rPr lang="en-US" dirty="0">
                <a:latin typeface="Times New Roman" pitchFamily="18" charset="0"/>
                <a:cs typeface="Times New Roman" pitchFamily="18" charset="0"/>
              </a:rPr>
              <a:t> to determine slope </a:t>
            </a:r>
            <a:r>
              <a:rPr lang="en-US" dirty="0" smtClean="0">
                <a:latin typeface="Times New Roman" pitchFamily="18" charset="0"/>
                <a:cs typeface="Times New Roman" pitchFamily="18" charset="0"/>
              </a:rPr>
              <a:t>and correlation </a:t>
            </a:r>
            <a:r>
              <a:rPr lang="en-US" dirty="0">
                <a:latin typeface="Times New Roman" pitchFamily="18" charset="0"/>
                <a:cs typeface="Times New Roman" pitchFamily="18" charset="0"/>
              </a:rPr>
              <a:t>coefficient </a:t>
            </a:r>
            <a:r>
              <a:rPr lang="en-US" i="1" dirty="0" smtClean="0">
                <a:latin typeface="Times New Roman" pitchFamily="18" charset="0"/>
                <a:cs typeface="Times New Roman" pitchFamily="18" charset="0"/>
              </a:rPr>
              <a:t>a.</a:t>
            </a:r>
            <a:r>
              <a:rPr lang="en-US" dirty="0" smtClean="0">
                <a:latin typeface="Times New Roman" pitchFamily="18" charset="0"/>
                <a:cs typeface="Times New Roman" pitchFamily="18" charset="0"/>
              </a:rPr>
              <a:t> Need agreement for all.</a:t>
            </a:r>
            <a:endParaRPr lang="en-US" dirty="0">
              <a:latin typeface="Times New Roman" pitchFamily="18" charset="0"/>
              <a:cs typeface="Times New Roman" pitchFamily="18" charset="0"/>
            </a:endParaRPr>
          </a:p>
        </p:txBody>
      </p:sp>
      <p:sp>
        <p:nvSpPr>
          <p:cNvPr id="2854" name="TextBox 2853"/>
          <p:cNvSpPr txBox="1"/>
          <p:nvPr/>
        </p:nvSpPr>
        <p:spPr>
          <a:xfrm>
            <a:off x="4547542" y="1926686"/>
            <a:ext cx="3457998" cy="338554"/>
          </a:xfrm>
          <a:prstGeom prst="rect">
            <a:avLst/>
          </a:prstGeom>
          <a:noFill/>
        </p:spPr>
        <p:txBody>
          <a:bodyPr wrap="none" rtlCol="0">
            <a:spAutoFit/>
          </a:bodyPr>
          <a:lstStyle/>
          <a:p>
            <a:r>
              <a:rPr lang="en-US" sz="1600" dirty="0" smtClean="0">
                <a:solidFill>
                  <a:prstClr val="black"/>
                </a:solidFill>
                <a:latin typeface="Times New Roman" panose="02020603050405020304" pitchFamily="18" charset="0"/>
                <a:cs typeface="Times New Roman" panose="02020603050405020304" pitchFamily="18" charset="0"/>
              </a:rPr>
              <a:t>Full GEANT4 spectrometer simulation:</a:t>
            </a:r>
            <a:endParaRPr lang="en-US" sz="1600" dirty="0">
              <a:solidFill>
                <a:prstClr val="black"/>
              </a:solidFill>
              <a:latin typeface="Times New Roman" panose="02020603050405020304" pitchFamily="18" charset="0"/>
              <a:cs typeface="Times New Roman" panose="02020603050405020304" pitchFamily="18" charset="0"/>
            </a:endParaRPr>
          </a:p>
        </p:txBody>
      </p:sp>
      <p:sp>
        <p:nvSpPr>
          <p:cNvPr id="2856" name="Rectangle 57"/>
          <p:cNvSpPr>
            <a:spLocks noChangeArrowheads="1"/>
          </p:cNvSpPr>
          <p:nvPr/>
        </p:nvSpPr>
        <p:spPr bwMode="auto">
          <a:xfrm>
            <a:off x="0" y="23813"/>
            <a:ext cx="9144000" cy="792162"/>
          </a:xfrm>
          <a:prstGeom prst="rect">
            <a:avLst/>
          </a:prstGeom>
          <a:solidFill>
            <a:srgbClr val="FFCC00"/>
          </a:solidFill>
          <a:ln w="38100">
            <a:noFill/>
            <a:miter lim="800000"/>
            <a:headEnd/>
            <a:tailEnd/>
          </a:ln>
        </p:spPr>
        <p:txBody>
          <a:bodyPr rIns="91440" anchor="ctr"/>
          <a:lstStyle/>
          <a:p>
            <a:pPr algn="ctr"/>
            <a:r>
              <a:rPr lang="en-US" sz="2800" b="1" dirty="0" smtClean="0">
                <a:latin typeface="Times New Roman" pitchFamily="18" charset="0"/>
                <a:cs typeface="Times New Roman" pitchFamily="18" charset="0"/>
              </a:rPr>
              <a:t>Nab data analysis</a:t>
            </a:r>
            <a:endParaRPr lang="en-US" sz="2800" b="1" dirty="0">
              <a:latin typeface="Times New Roman" pitchFamily="18" charset="0"/>
              <a:cs typeface="Times New Roman" pitchFamily="18" charset="0"/>
            </a:endParaRPr>
          </a:p>
        </p:txBody>
      </p:sp>
      <p:grpSp>
        <p:nvGrpSpPr>
          <p:cNvPr id="2945" name="Group 2944"/>
          <p:cNvGrpSpPr/>
          <p:nvPr/>
        </p:nvGrpSpPr>
        <p:grpSpPr>
          <a:xfrm>
            <a:off x="674956" y="4237355"/>
            <a:ext cx="3724871" cy="1302545"/>
            <a:chOff x="674956" y="4237355"/>
            <a:chExt cx="3724871" cy="1302545"/>
          </a:xfrm>
        </p:grpSpPr>
        <p:cxnSp>
          <p:nvCxnSpPr>
            <p:cNvPr id="1278" name="Elbow Connector 1277"/>
            <p:cNvCxnSpPr/>
            <p:nvPr/>
          </p:nvCxnSpPr>
          <p:spPr>
            <a:xfrm>
              <a:off x="1138299" y="4237355"/>
              <a:ext cx="3261528" cy="605977"/>
            </a:xfrm>
            <a:prstGeom prst="bentConnector3">
              <a:avLst>
                <a:gd name="adj1" fmla="val 246"/>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44" name="TextBox 2943"/>
                <p:cNvSpPr txBox="1"/>
                <p:nvPr/>
              </p:nvSpPr>
              <p:spPr>
                <a:xfrm>
                  <a:off x="674956" y="4867793"/>
                  <a:ext cx="2888932" cy="6721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a:rPr>
                              <m:t>𝑡</m:t>
                            </m:r>
                          </m:e>
                          <m:sub>
                            <m:r>
                              <a:rPr lang="en-US" sz="1600" b="0" i="1" smtClean="0">
                                <a:latin typeface="Cambria Math"/>
                              </a:rPr>
                              <m:t>𝑝</m:t>
                            </m:r>
                          </m:sub>
                        </m:sSub>
                        <m:r>
                          <a:rPr lang="en-US" sz="1600" b="0" i="1" smtClean="0">
                            <a:latin typeface="Cambria Math"/>
                          </a:rPr>
                          <m:t>=</m:t>
                        </m:r>
                        <m:f>
                          <m:fPr>
                            <m:ctrlPr>
                              <a:rPr lang="en-US" sz="1600" b="0" i="1" smtClean="0">
                                <a:latin typeface="Cambria Math" panose="02040503050406030204" pitchFamily="18" charset="0"/>
                              </a:rPr>
                            </m:ctrlPr>
                          </m:fPr>
                          <m:num>
                            <m:sSub>
                              <m:sSubPr>
                                <m:ctrlPr>
                                  <a:rPr lang="en-US" sz="1600" b="0" i="1" smtClean="0">
                                    <a:latin typeface="Cambria Math" panose="02040503050406030204" pitchFamily="18" charset="0"/>
                                  </a:rPr>
                                </m:ctrlPr>
                              </m:sSubPr>
                              <m:e>
                                <m:r>
                                  <a:rPr lang="en-US" sz="1600" b="0" i="1" smtClean="0">
                                    <a:latin typeface="Cambria Math"/>
                                  </a:rPr>
                                  <m:t>𝑚</m:t>
                                </m:r>
                              </m:e>
                              <m:sub>
                                <m:r>
                                  <a:rPr lang="en-US" sz="1600" b="0" i="1" smtClean="0">
                                    <a:latin typeface="Cambria Math"/>
                                  </a:rPr>
                                  <m:t>𝑝</m:t>
                                </m:r>
                              </m:sub>
                            </m:sSub>
                            <m:r>
                              <a:rPr lang="en-US" sz="1600" b="0" i="1" smtClean="0">
                                <a:latin typeface="Cambria Math"/>
                                <a:ea typeface="Cambria Math"/>
                              </a:rPr>
                              <m:t>∙</m:t>
                            </m:r>
                            <m:r>
                              <m:rPr>
                                <m:nor/>
                              </m:rPr>
                              <a:rPr lang="en-US" sz="1600" b="0" i="0" smtClean="0">
                                <a:latin typeface="Cambria Math"/>
                                <a:ea typeface="Cambria Math"/>
                              </a:rPr>
                              <m:t>spectrometer</m:t>
                            </m:r>
                            <m:r>
                              <m:rPr>
                                <m:nor/>
                              </m:rPr>
                              <a:rPr lang="en-US" sz="1600" b="0" i="0" smtClean="0">
                                <a:latin typeface="Cambria Math"/>
                                <a:ea typeface="Cambria Math"/>
                              </a:rPr>
                              <m:t> </m:t>
                            </m:r>
                            <m:r>
                              <m:rPr>
                                <m:nor/>
                              </m:rPr>
                              <a:rPr lang="en-US" sz="1600" b="0" i="0" smtClean="0">
                                <a:latin typeface="Cambria Math"/>
                                <a:ea typeface="Cambria Math"/>
                              </a:rPr>
                              <m:t>length</m:t>
                            </m:r>
                          </m:num>
                          <m:den>
                            <m:sSub>
                              <m:sSubPr>
                                <m:ctrlPr>
                                  <a:rPr lang="en-US" sz="1600" b="0" i="1" smtClean="0">
                                    <a:latin typeface="Cambria Math" panose="02040503050406030204" pitchFamily="18" charset="0"/>
                                  </a:rPr>
                                </m:ctrlPr>
                              </m:sSubPr>
                              <m:e>
                                <m:r>
                                  <a:rPr lang="en-US" sz="1600" b="0" i="1" smtClean="0">
                                    <a:latin typeface="Cambria Math"/>
                                  </a:rPr>
                                  <m:t>𝑝</m:t>
                                </m:r>
                              </m:e>
                              <m:sub>
                                <m:r>
                                  <a:rPr lang="en-US" sz="1600" b="0" i="1" smtClean="0">
                                    <a:latin typeface="Cambria Math"/>
                                  </a:rPr>
                                  <m:t>𝑝</m:t>
                                </m:r>
                              </m:sub>
                            </m:sSub>
                            <m:r>
                              <m:rPr>
                                <m:nor/>
                              </m:rPr>
                              <a:rPr lang="en-US" sz="1600" b="0" i="0" smtClean="0">
                                <a:latin typeface="Cambria Math"/>
                              </a:rPr>
                              <m:t>−</m:t>
                            </m:r>
                            <m:r>
                              <m:rPr>
                                <m:nor/>
                              </m:rPr>
                              <a:rPr lang="en-US" sz="1600" b="0" i="0" smtClean="0">
                                <a:latin typeface="Cambria Math"/>
                              </a:rPr>
                              <m:t>component</m:t>
                            </m:r>
                            <m:r>
                              <m:rPr>
                                <m:nor/>
                              </m:rPr>
                              <a:rPr lang="en-US" sz="1600" b="0" i="0" smtClean="0">
                                <a:latin typeface="Cambria Math"/>
                              </a:rPr>
                              <m:t> </m:t>
                            </m:r>
                            <m:r>
                              <m:rPr>
                                <m:nor/>
                              </m:rPr>
                              <a:rPr lang="en-US" sz="1600" b="0" i="0" smtClean="0">
                                <a:latin typeface="Cambria Math"/>
                              </a:rPr>
                              <m:t>along</m:t>
                            </m:r>
                            <m:r>
                              <m:rPr>
                                <m:nor/>
                              </m:rPr>
                              <a:rPr lang="en-US" sz="1600" b="0" i="0" smtClean="0">
                                <a:latin typeface="Cambria Math"/>
                              </a:rPr>
                              <m:t> </m:t>
                            </m:r>
                            <m:acc>
                              <m:accPr>
                                <m:chr m:val="⃗"/>
                                <m:ctrlPr>
                                  <a:rPr lang="en-US" sz="1600" b="0" i="1" smtClean="0">
                                    <a:latin typeface="Cambria Math" panose="02040503050406030204" pitchFamily="18" charset="0"/>
                                  </a:rPr>
                                </m:ctrlPr>
                              </m:accPr>
                              <m:e>
                                <m:r>
                                  <a:rPr lang="en-US" sz="1600" b="0" i="1" smtClean="0">
                                    <a:latin typeface="Cambria Math"/>
                                  </a:rPr>
                                  <m:t>𝐵</m:t>
                                </m:r>
                              </m:e>
                            </m:acc>
                          </m:den>
                        </m:f>
                      </m:oMath>
                    </m:oMathPara>
                  </a14:m>
                  <a:endParaRPr lang="en-US" sz="1600" dirty="0"/>
                </a:p>
              </p:txBody>
            </p:sp>
          </mc:Choice>
          <mc:Fallback xmlns="">
            <p:sp>
              <p:nvSpPr>
                <p:cNvPr id="2944" name="TextBox 2943"/>
                <p:cNvSpPr txBox="1">
                  <a:spLocks noRot="1" noChangeAspect="1" noMove="1" noResize="1" noEditPoints="1" noAdjustHandles="1" noChangeArrowheads="1" noChangeShapeType="1" noTextEdit="1"/>
                </p:cNvSpPr>
                <p:nvPr/>
              </p:nvSpPr>
              <p:spPr>
                <a:xfrm>
                  <a:off x="674956" y="4867793"/>
                  <a:ext cx="2888932" cy="672107"/>
                </a:xfrm>
                <a:prstGeom prst="rect">
                  <a:avLst/>
                </a:prstGeom>
                <a:blipFill rotWithShape="1">
                  <a:blip r:embed="rId11"/>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880" name="Rectangle 267"/>
              <p:cNvSpPr>
                <a:spLocks noChangeArrowheads="1"/>
              </p:cNvSpPr>
              <p:nvPr/>
            </p:nvSpPr>
            <p:spPr bwMode="auto">
              <a:xfrm>
                <a:off x="1705608" y="3464898"/>
                <a:ext cx="1301254" cy="224870"/>
              </a:xfrm>
              <a:prstGeom prst="rect">
                <a:avLst/>
              </a:prstGeom>
              <a:noFill/>
              <a:ln w="9525">
                <a:solidFill>
                  <a:srgbClr val="00FF00"/>
                </a:solidFill>
                <a:miter lim="800000"/>
                <a:headEnd/>
                <a:tailEnd/>
              </a:ln>
              <a:extLst>
                <a:ext uri="{909E8E84-426E-40DD-AFC4-6F175D3DCCD1}">
                  <a14:hiddenFill>
                    <a:solidFill>
                      <a:srgbClr val="FFFFFF"/>
                    </a:solidFill>
                  </a14:hiddenFill>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14:m>
                  <m:oMath xmlns:m="http://schemas.openxmlformats.org/officeDocument/2006/math">
                    <m:sSub>
                      <m:sSubPr>
                        <m:ctrlPr>
                          <a:rPr lang="en-US" altLang="en-US" sz="1400" i="1" smtClean="0">
                            <a:solidFill>
                              <a:srgbClr val="00FF00"/>
                            </a:solidFill>
                            <a:latin typeface="Cambria Math" panose="02040503050406030204" pitchFamily="18" charset="0"/>
                          </a:rPr>
                        </m:ctrlPr>
                      </m:sSubPr>
                      <m:e>
                        <m:r>
                          <a:rPr lang="en-US" altLang="en-US" sz="1400" i="1">
                            <a:solidFill>
                              <a:srgbClr val="00FF00"/>
                            </a:solidFill>
                            <a:latin typeface="Cambria Math"/>
                          </a:rPr>
                          <m:t>𝐸</m:t>
                        </m:r>
                      </m:e>
                      <m:sub>
                        <m:r>
                          <a:rPr lang="en-US" altLang="en-US" sz="1400" i="1">
                            <a:solidFill>
                              <a:srgbClr val="00FF00"/>
                            </a:solidFill>
                            <a:latin typeface="Cambria Math"/>
                          </a:rPr>
                          <m:t>𝑒</m:t>
                        </m:r>
                        <m:r>
                          <a:rPr lang="en-US" altLang="en-US" sz="1400" b="0" i="1" smtClean="0">
                            <a:solidFill>
                              <a:srgbClr val="00FF00"/>
                            </a:solidFill>
                            <a:latin typeface="Cambria Math"/>
                          </a:rPr>
                          <m:t>,</m:t>
                        </m:r>
                        <m:r>
                          <a:rPr lang="en-US" altLang="en-US" sz="1400" b="0" i="1" smtClean="0">
                            <a:solidFill>
                              <a:srgbClr val="00FF00"/>
                            </a:solidFill>
                            <a:latin typeface="Cambria Math"/>
                          </a:rPr>
                          <m:t>𝑘𝑖𝑛</m:t>
                        </m:r>
                      </m:sub>
                    </m:sSub>
                    <m:r>
                      <a:rPr lang="en-US" altLang="en-US" sz="1400" i="1">
                        <a:solidFill>
                          <a:srgbClr val="00FF00"/>
                        </a:solidFill>
                        <a:latin typeface="Cambria Math"/>
                      </a:rPr>
                      <m:t>=</m:t>
                    </m:r>
                    <m:r>
                      <a:rPr lang="en-US" altLang="en-US" sz="1400" i="1" smtClean="0">
                        <a:solidFill>
                          <a:srgbClr val="00FF00"/>
                        </a:solidFill>
                        <a:latin typeface="Cambria Math"/>
                      </a:rPr>
                      <m:t>4</m:t>
                    </m:r>
                    <m:r>
                      <a:rPr lang="en-US" altLang="en-US" sz="1400" i="1">
                        <a:solidFill>
                          <a:srgbClr val="00FF00"/>
                        </a:solidFill>
                        <a:latin typeface="Cambria Math"/>
                      </a:rPr>
                      <m:t>50</m:t>
                    </m:r>
                  </m:oMath>
                </a14:m>
                <a:r>
                  <a:rPr lang="en-US" altLang="en-US" sz="1400" dirty="0">
                    <a:solidFill>
                      <a:srgbClr val="00FF00"/>
                    </a:solidFill>
                    <a:latin typeface="Times New Roman" pitchFamily="18" charset="0"/>
                  </a:rPr>
                  <a:t> </a:t>
                </a:r>
                <a:r>
                  <a:rPr lang="en-US" altLang="en-US" sz="1400" dirty="0" smtClean="0">
                    <a:solidFill>
                      <a:srgbClr val="00FF00"/>
                    </a:solidFill>
                    <a:latin typeface="Times New Roman" pitchFamily="18" charset="0"/>
                  </a:rPr>
                  <a:t>keV</a:t>
                </a:r>
                <a:endParaRPr lang="en-US" altLang="en-US" sz="1400" dirty="0" smtClean="0">
                  <a:solidFill>
                    <a:prstClr val="black"/>
                  </a:solidFill>
                </a:endParaRPr>
              </a:p>
            </p:txBody>
          </p:sp>
        </mc:Choice>
        <mc:Fallback xmlns="">
          <p:sp>
            <p:nvSpPr>
              <p:cNvPr id="2880" name="Rectangle 267"/>
              <p:cNvSpPr>
                <a:spLocks noRot="1" noChangeAspect="1" noMove="1" noResize="1" noEditPoints="1" noAdjustHandles="1" noChangeArrowheads="1" noChangeShapeType="1" noTextEdit="1"/>
              </p:cNvSpPr>
              <p:nvPr/>
            </p:nvSpPr>
            <p:spPr bwMode="auto">
              <a:xfrm>
                <a:off x="1705608" y="3464898"/>
                <a:ext cx="1301254" cy="224870"/>
              </a:xfrm>
              <a:prstGeom prst="rect">
                <a:avLst/>
              </a:prstGeom>
              <a:blipFill rotWithShape="1">
                <a:blip r:embed="rId12"/>
                <a:stretch>
                  <a:fillRect l="-4186" t="-17949" r="-6512" b="-38462"/>
                </a:stretch>
              </a:blipFill>
              <a:ln w="9525">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2881" name="Straight Arrow Connector 2880"/>
          <p:cNvCxnSpPr/>
          <p:nvPr/>
        </p:nvCxnSpPr>
        <p:spPr bwMode="auto">
          <a:xfrm flipH="1" flipV="1">
            <a:off x="1403648" y="1926686"/>
            <a:ext cx="245403" cy="292679"/>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82" name="Straight Arrow Connector 2881"/>
          <p:cNvCxnSpPr/>
          <p:nvPr/>
        </p:nvCxnSpPr>
        <p:spPr bwMode="auto">
          <a:xfrm flipV="1">
            <a:off x="2530563" y="2285978"/>
            <a:ext cx="889309" cy="484421"/>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83" name="Rectangle 2882"/>
              <p:cNvSpPr/>
              <p:nvPr/>
            </p:nvSpPr>
            <p:spPr>
              <a:xfrm>
                <a:off x="1441057" y="2770404"/>
                <a:ext cx="1873910" cy="375167"/>
              </a:xfrm>
              <a:prstGeom prst="rect">
                <a:avLst/>
              </a:prstGeom>
              <a:solidFill>
                <a:schemeClr val="bg1"/>
              </a:solidFill>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1600" i="1" smtClean="0">
                              <a:latin typeface="Cambria Math" panose="02040503050406030204" pitchFamily="18" charset="0"/>
                              <a:ea typeface="Cambria Math"/>
                            </a:rPr>
                          </m:ctrlPr>
                        </m:funcPr>
                        <m:fName>
                          <m:r>
                            <m:rPr>
                              <m:sty m:val="p"/>
                            </m:rPr>
                            <a:rPr lang="en-US" sz="1600">
                              <a:latin typeface="Cambria Math"/>
                              <a:ea typeface="Cambria Math"/>
                            </a:rPr>
                            <m:t>cos</m:t>
                          </m:r>
                        </m:fName>
                        <m:e>
                          <m:sSub>
                            <m:sSubPr>
                              <m:ctrlPr>
                                <a:rPr lang="en-US" sz="1600" i="1">
                                  <a:latin typeface="Cambria Math" panose="02040503050406030204" pitchFamily="18" charset="0"/>
                                  <a:ea typeface="Cambria Math"/>
                                </a:rPr>
                              </m:ctrlPr>
                            </m:sSubPr>
                            <m:e>
                              <m:r>
                                <a:rPr lang="en-US" sz="1600" i="1">
                                  <a:latin typeface="Cambria Math"/>
                                  <a:ea typeface="Cambria Math"/>
                                </a:rPr>
                                <m:t>𝜃</m:t>
                              </m:r>
                            </m:e>
                            <m:sub>
                              <m:r>
                                <a:rPr lang="en-US" sz="1600" i="1">
                                  <a:latin typeface="Cambria Math"/>
                                  <a:ea typeface="Cambria Math"/>
                                </a:rPr>
                                <m:t>𝑒</m:t>
                              </m:r>
                              <m:r>
                                <a:rPr lang="en-US" sz="1600" i="1">
                                  <a:latin typeface="Cambria Math"/>
                                  <a:ea typeface="Cambria Math"/>
                                </a:rPr>
                                <m:t>𝜈</m:t>
                              </m:r>
                            </m:sub>
                          </m:sSub>
                          <m:d>
                            <m:dPr>
                              <m:ctrlPr>
                                <a:rPr lang="en-US" sz="1600" i="1">
                                  <a:latin typeface="Cambria Math" panose="02040503050406030204" pitchFamily="18" charset="0"/>
                                  <a:ea typeface="Cambria Math"/>
                                </a:rPr>
                              </m:ctrlPr>
                            </m:dPr>
                            <m:e>
                              <m:sSup>
                                <m:sSupPr>
                                  <m:ctrlPr>
                                    <a:rPr lang="en-US" sz="1600" i="1">
                                      <a:latin typeface="Cambria Math" panose="02040503050406030204" pitchFamily="18" charset="0"/>
                                      <a:cs typeface="Times New Roman" pitchFamily="18" charset="0"/>
                                    </a:rPr>
                                  </m:ctrlPr>
                                </m:sSupPr>
                                <m:e>
                                  <m:sSub>
                                    <m:sSubPr>
                                      <m:ctrlPr>
                                        <a:rPr lang="en-US" sz="1600" i="1">
                                          <a:latin typeface="Cambria Math" panose="02040503050406030204" pitchFamily="18" charset="0"/>
                                          <a:cs typeface="Times New Roman" pitchFamily="18" charset="0"/>
                                        </a:rPr>
                                      </m:ctrlPr>
                                    </m:sSubPr>
                                    <m:e>
                                      <m:r>
                                        <a:rPr lang="en-US" sz="1600" i="1">
                                          <a:latin typeface="Cambria Math"/>
                                          <a:cs typeface="Times New Roman" pitchFamily="18" charset="0"/>
                                        </a:rPr>
                                        <m:t>𝑝</m:t>
                                      </m:r>
                                    </m:e>
                                    <m:sub>
                                      <m:r>
                                        <a:rPr lang="en-US" sz="1600" i="1">
                                          <a:latin typeface="Cambria Math"/>
                                          <a:cs typeface="Times New Roman" pitchFamily="18" charset="0"/>
                                        </a:rPr>
                                        <m:t>𝑝</m:t>
                                      </m:r>
                                    </m:sub>
                                  </m:sSub>
                                </m:e>
                                <m:sup>
                                  <m:r>
                                    <a:rPr lang="en-US" sz="1600" i="1">
                                      <a:latin typeface="Cambria Math"/>
                                      <a:cs typeface="Times New Roman" pitchFamily="18" charset="0"/>
                                    </a:rPr>
                                    <m:t>2</m:t>
                                  </m:r>
                                </m:sup>
                              </m:sSup>
                            </m:e>
                          </m:d>
                        </m:e>
                      </m:func>
                      <m:r>
                        <a:rPr lang="en-US" sz="1600" b="0" i="1" smtClean="0">
                          <a:latin typeface="Cambria Math"/>
                          <a:cs typeface="Times New Roman" pitchFamily="18" charset="0"/>
                        </a:rPr>
                        <m:t>=+1</m:t>
                      </m:r>
                    </m:oMath>
                  </m:oMathPara>
                </a14:m>
                <a:endParaRPr lang="en-US" sz="1600" dirty="0"/>
              </a:p>
            </p:txBody>
          </p:sp>
        </mc:Choice>
        <mc:Fallback xmlns="">
          <p:sp>
            <p:nvSpPr>
              <p:cNvPr id="2883" name="Rectangle 2882"/>
              <p:cNvSpPr>
                <a:spLocks noRot="1" noChangeAspect="1" noMove="1" noResize="1" noEditPoints="1" noAdjustHandles="1" noChangeArrowheads="1" noChangeShapeType="1" noTextEdit="1"/>
              </p:cNvSpPr>
              <p:nvPr/>
            </p:nvSpPr>
            <p:spPr>
              <a:xfrm>
                <a:off x="1441057" y="2770404"/>
                <a:ext cx="1873910" cy="375167"/>
              </a:xfrm>
              <a:prstGeom prst="rect">
                <a:avLst/>
              </a:prstGeom>
              <a:blipFill rotWithShape="1">
                <a:blip r:embed="rId13"/>
                <a:stretch>
                  <a:fillRect/>
                </a:stretch>
              </a:blipFill>
              <a:ln>
                <a:solidFill>
                  <a:schemeClr val="tx1"/>
                </a:solidFill>
              </a:ln>
            </p:spPr>
            <p:txBody>
              <a:bodyPr/>
              <a:lstStyle/>
              <a:p>
                <a:r>
                  <a:rPr lang="en-US">
                    <a:noFill/>
                  </a:rPr>
                  <a:t> </a:t>
                </a:r>
              </a:p>
            </p:txBody>
          </p:sp>
        </mc:Fallback>
      </mc:AlternateContent>
      <p:sp>
        <p:nvSpPr>
          <p:cNvPr id="2885" name="Line 130"/>
          <p:cNvSpPr>
            <a:spLocks noChangeShapeType="1"/>
          </p:cNvSpPr>
          <p:nvPr/>
        </p:nvSpPr>
        <p:spPr bwMode="auto">
          <a:xfrm>
            <a:off x="1175498" y="1349053"/>
            <a:ext cx="346883" cy="0"/>
          </a:xfrm>
          <a:prstGeom prst="line">
            <a:avLst/>
          </a:prstGeom>
          <a:noFill/>
          <a:ln w="0">
            <a:solidFill>
              <a:srgbClr val="00FF00"/>
            </a:solidFill>
            <a:round/>
            <a:headEnd/>
            <a:tailEnd/>
          </a:ln>
        </p:spPr>
        <p:txBody>
          <a:bodyPr/>
          <a:lstStyle/>
          <a:p>
            <a:endParaRPr lang="en-US"/>
          </a:p>
        </p:txBody>
      </p:sp>
      <mc:AlternateContent xmlns:mc="http://schemas.openxmlformats.org/markup-compatibility/2006" xmlns:a14="http://schemas.microsoft.com/office/drawing/2010/main">
        <mc:Choice Requires="a14">
          <p:sp>
            <p:nvSpPr>
              <p:cNvPr id="2886" name="Rectangle 2885"/>
              <p:cNvSpPr/>
              <p:nvPr/>
            </p:nvSpPr>
            <p:spPr>
              <a:xfrm>
                <a:off x="1467480" y="1093110"/>
                <a:ext cx="2096408" cy="5556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i="1" smtClean="0">
                          <a:solidFill>
                            <a:schemeClr val="tx1"/>
                          </a:solidFill>
                          <a:latin typeface="Cambria Math"/>
                          <a:ea typeface="Cambria Math"/>
                        </a:rPr>
                        <m:t>1+</m:t>
                      </m:r>
                      <m:r>
                        <a:rPr lang="en-US" sz="1600" i="1" smtClean="0">
                          <a:solidFill>
                            <a:schemeClr val="tx1"/>
                          </a:solidFill>
                          <a:latin typeface="Cambria Math"/>
                          <a:ea typeface="Cambria Math"/>
                        </a:rPr>
                        <m:t>𝑎</m:t>
                      </m:r>
                      <m:f>
                        <m:fPr>
                          <m:ctrlPr>
                            <a:rPr lang="en-US" sz="1600" i="1" smtClean="0">
                              <a:solidFill>
                                <a:schemeClr val="tx1"/>
                              </a:solidFill>
                              <a:latin typeface="Cambria Math" panose="02040503050406030204" pitchFamily="18" charset="0"/>
                              <a:ea typeface="Cambria Math"/>
                            </a:rPr>
                          </m:ctrlPr>
                        </m:fPr>
                        <m:num>
                          <m:sSub>
                            <m:sSubPr>
                              <m:ctrlPr>
                                <a:rPr lang="en-US" sz="1600" i="1">
                                  <a:solidFill>
                                    <a:schemeClr val="tx1"/>
                                  </a:solidFill>
                                  <a:latin typeface="Cambria Math" panose="02040503050406030204" pitchFamily="18" charset="0"/>
                                  <a:ea typeface="Cambria Math"/>
                                </a:rPr>
                              </m:ctrlPr>
                            </m:sSubPr>
                            <m:e>
                              <m:r>
                                <a:rPr lang="en-US" sz="1600" i="1">
                                  <a:solidFill>
                                    <a:schemeClr val="tx1"/>
                                  </a:solidFill>
                                  <a:latin typeface="Cambria Math"/>
                                  <a:ea typeface="Cambria Math"/>
                                </a:rPr>
                                <m:t>𝑝</m:t>
                              </m:r>
                            </m:e>
                            <m:sub>
                              <m:r>
                                <a:rPr lang="en-US" sz="1600" i="1">
                                  <a:solidFill>
                                    <a:schemeClr val="tx1"/>
                                  </a:solidFill>
                                  <a:latin typeface="Cambria Math"/>
                                  <a:ea typeface="Cambria Math"/>
                                </a:rPr>
                                <m:t>𝑒</m:t>
                              </m:r>
                            </m:sub>
                          </m:sSub>
                        </m:num>
                        <m:den>
                          <m:sSub>
                            <m:sSubPr>
                              <m:ctrlPr>
                                <a:rPr lang="en-US" sz="1600" i="1">
                                  <a:solidFill>
                                    <a:schemeClr val="tx1"/>
                                  </a:solidFill>
                                  <a:latin typeface="Cambria Math" panose="02040503050406030204" pitchFamily="18" charset="0"/>
                                  <a:ea typeface="Cambria Math"/>
                                </a:rPr>
                              </m:ctrlPr>
                            </m:sSubPr>
                            <m:e>
                              <m:r>
                                <a:rPr lang="en-US" sz="1600" i="1">
                                  <a:solidFill>
                                    <a:schemeClr val="tx1"/>
                                  </a:solidFill>
                                  <a:latin typeface="Cambria Math"/>
                                  <a:ea typeface="Cambria Math"/>
                                </a:rPr>
                                <m:t>𝐸</m:t>
                              </m:r>
                            </m:e>
                            <m:sub>
                              <m:r>
                                <a:rPr lang="en-US" sz="1600" i="1">
                                  <a:solidFill>
                                    <a:schemeClr val="tx1"/>
                                  </a:solidFill>
                                  <a:latin typeface="Cambria Math"/>
                                  <a:ea typeface="Cambria Math"/>
                                </a:rPr>
                                <m:t>𝑒</m:t>
                              </m:r>
                            </m:sub>
                          </m:sSub>
                        </m:den>
                      </m:f>
                      <m:func>
                        <m:funcPr>
                          <m:ctrlPr>
                            <a:rPr lang="en-US" sz="1600" i="1" smtClean="0">
                              <a:solidFill>
                                <a:schemeClr val="tx1"/>
                              </a:solidFill>
                              <a:latin typeface="Cambria Math" panose="02040503050406030204" pitchFamily="18" charset="0"/>
                              <a:ea typeface="Cambria Math"/>
                            </a:rPr>
                          </m:ctrlPr>
                        </m:funcPr>
                        <m:fName>
                          <m:r>
                            <m:rPr>
                              <m:sty m:val="p"/>
                            </m:rPr>
                            <a:rPr lang="en-US" sz="1600">
                              <a:solidFill>
                                <a:schemeClr val="tx1"/>
                              </a:solidFill>
                              <a:latin typeface="Cambria Math"/>
                              <a:ea typeface="Cambria Math"/>
                            </a:rPr>
                            <m:t>cos</m:t>
                          </m:r>
                        </m:fName>
                        <m:e>
                          <m:sSub>
                            <m:sSubPr>
                              <m:ctrlPr>
                                <a:rPr lang="en-US" sz="1600" i="1">
                                  <a:solidFill>
                                    <a:schemeClr val="tx1"/>
                                  </a:solidFill>
                                  <a:latin typeface="Cambria Math" panose="02040503050406030204" pitchFamily="18" charset="0"/>
                                  <a:ea typeface="Cambria Math"/>
                                </a:rPr>
                              </m:ctrlPr>
                            </m:sSubPr>
                            <m:e>
                              <m:r>
                                <a:rPr lang="en-US" sz="1600" i="1">
                                  <a:solidFill>
                                    <a:schemeClr val="tx1"/>
                                  </a:solidFill>
                                  <a:latin typeface="Cambria Math"/>
                                  <a:ea typeface="Cambria Math"/>
                                </a:rPr>
                                <m:t>𝜃</m:t>
                              </m:r>
                            </m:e>
                            <m:sub>
                              <m:r>
                                <a:rPr lang="en-US" sz="1600" i="1">
                                  <a:solidFill>
                                    <a:schemeClr val="tx1"/>
                                  </a:solidFill>
                                  <a:latin typeface="Cambria Math"/>
                                  <a:ea typeface="Cambria Math"/>
                                </a:rPr>
                                <m:t>𝑒</m:t>
                              </m:r>
                              <m:r>
                                <a:rPr lang="en-US" sz="1600" i="1">
                                  <a:solidFill>
                                    <a:schemeClr val="tx1"/>
                                  </a:solidFill>
                                  <a:latin typeface="Cambria Math"/>
                                  <a:ea typeface="Cambria Math"/>
                                </a:rPr>
                                <m:t>𝜈</m:t>
                              </m:r>
                            </m:sub>
                          </m:sSub>
                          <m:d>
                            <m:dPr>
                              <m:ctrlPr>
                                <a:rPr lang="en-US" sz="1600" i="1">
                                  <a:latin typeface="Cambria Math" panose="02040503050406030204" pitchFamily="18" charset="0"/>
                                  <a:ea typeface="Cambria Math"/>
                                </a:rPr>
                              </m:ctrlPr>
                            </m:dPr>
                            <m:e>
                              <m:sSup>
                                <m:sSupPr>
                                  <m:ctrlPr>
                                    <a:rPr lang="en-US" sz="1600" i="1">
                                      <a:latin typeface="Cambria Math" panose="02040503050406030204" pitchFamily="18" charset="0"/>
                                      <a:cs typeface="Times New Roman" pitchFamily="18" charset="0"/>
                                    </a:rPr>
                                  </m:ctrlPr>
                                </m:sSupPr>
                                <m:e>
                                  <m:sSub>
                                    <m:sSubPr>
                                      <m:ctrlPr>
                                        <a:rPr lang="en-US" sz="1600" i="1">
                                          <a:latin typeface="Cambria Math" panose="02040503050406030204" pitchFamily="18" charset="0"/>
                                          <a:cs typeface="Times New Roman" pitchFamily="18" charset="0"/>
                                        </a:rPr>
                                      </m:ctrlPr>
                                    </m:sSubPr>
                                    <m:e>
                                      <m:r>
                                        <a:rPr lang="en-US" sz="1600" i="1">
                                          <a:latin typeface="Cambria Math"/>
                                          <a:cs typeface="Times New Roman" pitchFamily="18" charset="0"/>
                                        </a:rPr>
                                        <m:t>𝑝</m:t>
                                      </m:r>
                                    </m:e>
                                    <m:sub>
                                      <m:r>
                                        <a:rPr lang="en-US" sz="1600" i="1">
                                          <a:latin typeface="Cambria Math"/>
                                          <a:cs typeface="Times New Roman" pitchFamily="18" charset="0"/>
                                        </a:rPr>
                                        <m:t>𝑝</m:t>
                                      </m:r>
                                    </m:sub>
                                  </m:sSub>
                                </m:e>
                                <m:sup>
                                  <m:r>
                                    <a:rPr lang="en-US" sz="1600" i="1">
                                      <a:latin typeface="Cambria Math"/>
                                      <a:cs typeface="Times New Roman" pitchFamily="18" charset="0"/>
                                    </a:rPr>
                                    <m:t>2</m:t>
                                  </m:r>
                                </m:sup>
                              </m:sSup>
                            </m:e>
                          </m:d>
                        </m:e>
                      </m:func>
                    </m:oMath>
                  </m:oMathPara>
                </a14:m>
                <a:endParaRPr lang="en-US" sz="1600" dirty="0">
                  <a:solidFill>
                    <a:schemeClr val="tx1"/>
                  </a:solidFill>
                </a:endParaRPr>
              </a:p>
            </p:txBody>
          </p:sp>
        </mc:Choice>
        <mc:Fallback xmlns="">
          <p:sp>
            <p:nvSpPr>
              <p:cNvPr id="2886" name="Rectangle 2885"/>
              <p:cNvSpPr>
                <a:spLocks noRot="1" noChangeAspect="1" noMove="1" noResize="1" noEditPoints="1" noAdjustHandles="1" noChangeArrowheads="1" noChangeShapeType="1" noTextEdit="1"/>
              </p:cNvSpPr>
              <p:nvPr/>
            </p:nvSpPr>
            <p:spPr>
              <a:xfrm>
                <a:off x="1467480" y="1093110"/>
                <a:ext cx="2096408" cy="555601"/>
              </a:xfrm>
              <a:prstGeom prst="rect">
                <a:avLst/>
              </a:prstGeom>
              <a:blipFill rotWithShape="1">
                <a:blip r:embed="rId14"/>
                <a:stretch>
                  <a:fillRect/>
                </a:stretch>
              </a:blipFill>
            </p:spPr>
            <p:txBody>
              <a:bodyPr/>
              <a:lstStyle/>
              <a:p>
                <a:r>
                  <a:rPr lang="en-US">
                    <a:noFill/>
                  </a:rPr>
                  <a:t> </a:t>
                </a:r>
              </a:p>
            </p:txBody>
          </p:sp>
        </mc:Fallback>
      </mc:AlternateContent>
      <p:sp>
        <p:nvSpPr>
          <p:cNvPr id="2887" name="Rectangle 76"/>
          <p:cNvSpPr>
            <a:spLocks noChangeArrowheads="1"/>
          </p:cNvSpPr>
          <p:nvPr/>
        </p:nvSpPr>
        <p:spPr bwMode="auto">
          <a:xfrm>
            <a:off x="1873239" y="4174314"/>
            <a:ext cx="990657" cy="215444"/>
          </a:xfrm>
          <a:prstGeom prst="rect">
            <a:avLst/>
          </a:prstGeom>
          <a:noFill/>
          <a:ln w="9525">
            <a:noFill/>
            <a:miter lim="800000"/>
            <a:headEnd/>
            <a:tailEnd/>
          </a:ln>
        </p:spPr>
        <p:txBody>
          <a:bodyPr wrap="none" lIns="0" tIns="0" rIns="0" bIns="0">
            <a:spAutoFit/>
          </a:bodyPr>
          <a:lstStyle/>
          <a:p>
            <a:r>
              <a:rPr lang="en-US" sz="1400" i="1" dirty="0">
                <a:solidFill>
                  <a:srgbClr val="24282B"/>
                </a:solidFill>
                <a:latin typeface="Times New Roman" pitchFamily="18" charset="0"/>
                <a:cs typeface="Times New Roman" pitchFamily="18" charset="0"/>
              </a:rPr>
              <a:t>p</a:t>
            </a:r>
            <a:r>
              <a:rPr lang="en-US" sz="1400" baseline="-25000" dirty="0">
                <a:solidFill>
                  <a:srgbClr val="24282B"/>
                </a:solidFill>
                <a:latin typeface="Times New Roman" pitchFamily="18" charset="0"/>
                <a:cs typeface="Times New Roman" pitchFamily="18" charset="0"/>
              </a:rPr>
              <a:t>p</a:t>
            </a:r>
            <a:r>
              <a:rPr lang="en-US" sz="1400" i="1" baseline="30000" dirty="0">
                <a:solidFill>
                  <a:srgbClr val="24282B"/>
                </a:solidFill>
                <a:latin typeface="Times New Roman" pitchFamily="18" charset="0"/>
                <a:cs typeface="Times New Roman" pitchFamily="18" charset="0"/>
              </a:rPr>
              <a:t>2</a:t>
            </a:r>
            <a:r>
              <a:rPr lang="en-US" sz="1400" dirty="0">
                <a:solidFill>
                  <a:srgbClr val="24282B"/>
                </a:solidFill>
                <a:latin typeface="Times New Roman" pitchFamily="18" charset="0"/>
                <a:cs typeface="Times New Roman" pitchFamily="18" charset="0"/>
              </a:rPr>
              <a:t> [MeV</a:t>
            </a:r>
            <a:r>
              <a:rPr lang="en-US" sz="1400" baseline="30000" dirty="0">
                <a:solidFill>
                  <a:srgbClr val="24282B"/>
                </a:solidFill>
                <a:latin typeface="Times New Roman" pitchFamily="18" charset="0"/>
                <a:cs typeface="Times New Roman" pitchFamily="18" charset="0"/>
              </a:rPr>
              <a:t>2</a:t>
            </a:r>
            <a:r>
              <a:rPr lang="en-US" sz="1400" dirty="0">
                <a:solidFill>
                  <a:srgbClr val="24282B"/>
                </a:solidFill>
                <a:latin typeface="Times New Roman" pitchFamily="18" charset="0"/>
                <a:cs typeface="Times New Roman" pitchFamily="18" charset="0"/>
              </a:rPr>
              <a:t>/c</a:t>
            </a:r>
            <a:r>
              <a:rPr lang="en-US" sz="1400" baseline="30000" dirty="0">
                <a:solidFill>
                  <a:srgbClr val="24282B"/>
                </a:solidFill>
                <a:latin typeface="Times New Roman" pitchFamily="18" charset="0"/>
                <a:cs typeface="Times New Roman" pitchFamily="18" charset="0"/>
              </a:rPr>
              <a:t>2</a:t>
            </a:r>
            <a:r>
              <a:rPr lang="en-US" sz="1400" dirty="0">
                <a:solidFill>
                  <a:srgbClr val="24282B"/>
                </a:solidFill>
                <a:latin typeface="Times New Roman" pitchFamily="18" charset="0"/>
                <a:cs typeface="Times New Roman" pitchFamily="18" charset="0"/>
              </a:rPr>
              <a:t>]</a:t>
            </a:r>
            <a:endParaRPr lang="en-US" sz="1400" dirty="0">
              <a:latin typeface="Times New Roman" pitchFamily="18" charset="0"/>
              <a:cs typeface="Times New Roman" pitchFamily="18" charset="0"/>
            </a:endParaRPr>
          </a:p>
        </p:txBody>
      </p:sp>
      <p:sp>
        <p:nvSpPr>
          <p:cNvPr id="2888" name="Text Box 133"/>
          <p:cNvSpPr txBox="1">
            <a:spLocks noChangeArrowheads="1"/>
          </p:cNvSpPr>
          <p:nvPr/>
        </p:nvSpPr>
        <p:spPr bwMode="auto">
          <a:xfrm rot="16200000">
            <a:off x="-176506" y="2132090"/>
            <a:ext cx="1617625" cy="307777"/>
          </a:xfrm>
          <a:prstGeom prst="rect">
            <a:avLst/>
          </a:prstGeom>
          <a:noFill/>
          <a:ln w="9525">
            <a:noFill/>
            <a:miter lim="800000"/>
            <a:headEnd/>
            <a:tailEnd/>
          </a:ln>
        </p:spPr>
        <p:txBody>
          <a:bodyPr>
            <a:spAutoFit/>
          </a:bodyPr>
          <a:lstStyle/>
          <a:p>
            <a:pPr>
              <a:spcBef>
                <a:spcPct val="50000"/>
              </a:spcBef>
            </a:pPr>
            <a:r>
              <a:rPr lang="en-US" sz="1400" i="1" dirty="0">
                <a:latin typeface="Times New Roman" pitchFamily="18" charset="0"/>
                <a:cs typeface="Times New Roman" pitchFamily="18" charset="0"/>
              </a:rPr>
              <a:t>p</a:t>
            </a:r>
            <a:r>
              <a:rPr lang="en-US" sz="1400" i="1" baseline="-25000" dirty="0">
                <a:latin typeface="Times New Roman" pitchFamily="18" charset="0"/>
                <a:cs typeface="Times New Roman" pitchFamily="18" charset="0"/>
              </a:rPr>
              <a:t>p</a:t>
            </a:r>
            <a:r>
              <a:rPr lang="en-US" sz="1400" i="1" baseline="30000" dirty="0">
                <a:latin typeface="Times New Roman" pitchFamily="18" charset="0"/>
                <a:cs typeface="Times New Roman" pitchFamily="18" charset="0"/>
              </a:rPr>
              <a:t>2</a:t>
            </a:r>
            <a:r>
              <a:rPr lang="en-US" sz="1400" baseline="30000" dirty="0">
                <a:latin typeface="Times New Roman" pitchFamily="18" charset="0"/>
                <a:cs typeface="Times New Roman" pitchFamily="18" charset="0"/>
              </a:rPr>
              <a:t> </a:t>
            </a:r>
            <a:r>
              <a:rPr lang="en-US" sz="1400" dirty="0">
                <a:latin typeface="Times New Roman" pitchFamily="18" charset="0"/>
                <a:cs typeface="Times New Roman" pitchFamily="18" charset="0"/>
              </a:rPr>
              <a:t>distribution</a:t>
            </a:r>
          </a:p>
        </p:txBody>
      </p:sp>
      <p:grpSp>
        <p:nvGrpSpPr>
          <p:cNvPr id="3065" name="Group 145"/>
          <p:cNvGrpSpPr>
            <a:grpSpLocks noChangeAspect="1"/>
          </p:cNvGrpSpPr>
          <p:nvPr/>
        </p:nvGrpSpPr>
        <p:grpSpPr bwMode="auto">
          <a:xfrm>
            <a:off x="881063" y="963613"/>
            <a:ext cx="2974975" cy="3157537"/>
            <a:chOff x="555" y="607"/>
            <a:chExt cx="1874" cy="1989"/>
          </a:xfrm>
        </p:grpSpPr>
        <p:sp>
          <p:nvSpPr>
            <p:cNvPr id="3134" name="Freeform 236"/>
            <p:cNvSpPr>
              <a:spLocks/>
            </p:cNvSpPr>
            <p:nvPr/>
          </p:nvSpPr>
          <p:spPr bwMode="auto">
            <a:xfrm>
              <a:off x="577" y="1184"/>
              <a:ext cx="1839" cy="1314"/>
            </a:xfrm>
            <a:custGeom>
              <a:avLst/>
              <a:gdLst>
                <a:gd name="T0" fmla="*/ 0 w 16553"/>
                <a:gd name="T1" fmla="*/ 11826 h 11826"/>
                <a:gd name="T2" fmla="*/ 2562 w 16553"/>
                <a:gd name="T3" fmla="*/ 11826 h 11826"/>
                <a:gd name="T4" fmla="*/ 2562 w 16553"/>
                <a:gd name="T5" fmla="*/ 0 h 11826"/>
                <a:gd name="T6" fmla="*/ 14499 w 16553"/>
                <a:gd name="T7" fmla="*/ 1937 h 11826"/>
                <a:gd name="T8" fmla="*/ 14499 w 16553"/>
                <a:gd name="T9" fmla="*/ 11826 h 11826"/>
                <a:gd name="T10" fmla="*/ 16553 w 16553"/>
                <a:gd name="T11" fmla="*/ 11826 h 11826"/>
                <a:gd name="T12" fmla="*/ 0 w 16553"/>
                <a:gd name="T13" fmla="*/ 11826 h 11826"/>
              </a:gdLst>
              <a:ahLst/>
              <a:cxnLst>
                <a:cxn ang="0">
                  <a:pos x="T0" y="T1"/>
                </a:cxn>
                <a:cxn ang="0">
                  <a:pos x="T2" y="T3"/>
                </a:cxn>
                <a:cxn ang="0">
                  <a:pos x="T4" y="T5"/>
                </a:cxn>
                <a:cxn ang="0">
                  <a:pos x="T6" y="T7"/>
                </a:cxn>
                <a:cxn ang="0">
                  <a:pos x="T8" y="T9"/>
                </a:cxn>
                <a:cxn ang="0">
                  <a:pos x="T10" y="T11"/>
                </a:cxn>
                <a:cxn ang="0">
                  <a:pos x="T12" y="T13"/>
                </a:cxn>
              </a:cxnLst>
              <a:rect l="0" t="0" r="r" b="b"/>
              <a:pathLst>
                <a:path w="16553" h="11826">
                  <a:moveTo>
                    <a:pt x="0" y="11826"/>
                  </a:moveTo>
                  <a:lnTo>
                    <a:pt x="2562" y="11826"/>
                  </a:lnTo>
                  <a:lnTo>
                    <a:pt x="2562" y="0"/>
                  </a:lnTo>
                  <a:lnTo>
                    <a:pt x="14499" y="1937"/>
                  </a:lnTo>
                  <a:lnTo>
                    <a:pt x="14499" y="11826"/>
                  </a:lnTo>
                  <a:lnTo>
                    <a:pt x="16553" y="11826"/>
                  </a:lnTo>
                  <a:lnTo>
                    <a:pt x="0" y="11826"/>
                  </a:lnTo>
                  <a:close/>
                </a:path>
              </a:pathLst>
            </a:custGeom>
            <a:noFill/>
            <a:ln w="15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66" name="AutoShape 144"/>
            <p:cNvSpPr>
              <a:spLocks noChangeAspect="1" noChangeArrowheads="1" noTextEdit="1"/>
            </p:cNvSpPr>
            <p:nvPr/>
          </p:nvSpPr>
          <p:spPr bwMode="auto">
            <a:xfrm>
              <a:off x="555" y="607"/>
              <a:ext cx="1874" cy="1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7" name="Freeform 146"/>
            <p:cNvSpPr>
              <a:spLocks/>
            </p:cNvSpPr>
            <p:nvPr/>
          </p:nvSpPr>
          <p:spPr bwMode="auto">
            <a:xfrm>
              <a:off x="577" y="2498"/>
              <a:ext cx="1839" cy="0"/>
            </a:xfrm>
            <a:custGeom>
              <a:avLst/>
              <a:gdLst>
                <a:gd name="T0" fmla="*/ 0 w 16553"/>
                <a:gd name="T1" fmla="*/ 16553 w 16553"/>
                <a:gd name="T2" fmla="*/ 0 w 16553"/>
              </a:gdLst>
              <a:ahLst/>
              <a:cxnLst>
                <a:cxn ang="0">
                  <a:pos x="T0" y="0"/>
                </a:cxn>
                <a:cxn ang="0">
                  <a:pos x="T1" y="0"/>
                </a:cxn>
                <a:cxn ang="0">
                  <a:pos x="T2" y="0"/>
                </a:cxn>
              </a:cxnLst>
              <a:rect l="0" t="0" r="r" b="b"/>
              <a:pathLst>
                <a:path w="16553">
                  <a:moveTo>
                    <a:pt x="0" y="0"/>
                  </a:moveTo>
                  <a:lnTo>
                    <a:pt x="16553" y="0"/>
                  </a:lnTo>
                  <a:lnTo>
                    <a:pt x="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68" name="Freeform 147"/>
            <p:cNvSpPr>
              <a:spLocks/>
            </p:cNvSpPr>
            <p:nvPr/>
          </p:nvSpPr>
          <p:spPr bwMode="auto">
            <a:xfrm>
              <a:off x="577" y="2444"/>
              <a:ext cx="0" cy="54"/>
            </a:xfrm>
            <a:custGeom>
              <a:avLst/>
              <a:gdLst>
                <a:gd name="T0" fmla="*/ 482 h 482"/>
                <a:gd name="T1" fmla="*/ 0 h 482"/>
                <a:gd name="T2" fmla="*/ 482 h 482"/>
              </a:gdLst>
              <a:ahLst/>
              <a:cxnLst>
                <a:cxn ang="0">
                  <a:pos x="0" y="T0"/>
                </a:cxn>
                <a:cxn ang="0">
                  <a:pos x="0" y="T1"/>
                </a:cxn>
                <a:cxn ang="0">
                  <a:pos x="0" y="T2"/>
                </a:cxn>
              </a:cxnLst>
              <a:rect l="0" t="0" r="r" b="b"/>
              <a:pathLst>
                <a:path h="482">
                  <a:moveTo>
                    <a:pt x="0" y="482"/>
                  </a:moveTo>
                  <a:lnTo>
                    <a:pt x="0" y="0"/>
                  </a:lnTo>
                  <a:lnTo>
                    <a:pt x="0" y="482"/>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69" name="Rectangle 148"/>
            <p:cNvSpPr>
              <a:spLocks noChangeArrowheads="1"/>
            </p:cNvSpPr>
            <p:nvPr/>
          </p:nvSpPr>
          <p:spPr bwMode="auto">
            <a:xfrm>
              <a:off x="552" y="2518"/>
              <a:ext cx="14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imes New Roman" pitchFamily="18" charset="0"/>
                  <a:cs typeface="Arial" pitchFamily="34" charset="0"/>
                </a:rPr>
                <a:t>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0" name="Freeform 149"/>
            <p:cNvSpPr>
              <a:spLocks/>
            </p:cNvSpPr>
            <p:nvPr/>
          </p:nvSpPr>
          <p:spPr bwMode="auto">
            <a:xfrm>
              <a:off x="699" y="2471"/>
              <a:ext cx="0" cy="27"/>
            </a:xfrm>
            <a:custGeom>
              <a:avLst/>
              <a:gdLst>
                <a:gd name="T0" fmla="*/ 241 h 241"/>
                <a:gd name="T1" fmla="*/ 0 h 241"/>
                <a:gd name="T2" fmla="*/ 241 h 241"/>
              </a:gdLst>
              <a:ahLst/>
              <a:cxnLst>
                <a:cxn ang="0">
                  <a:pos x="0" y="T0"/>
                </a:cxn>
                <a:cxn ang="0">
                  <a:pos x="0" y="T1"/>
                </a:cxn>
                <a:cxn ang="0">
                  <a:pos x="0" y="T2"/>
                </a:cxn>
              </a:cxnLst>
              <a:rect l="0" t="0" r="r" b="b"/>
              <a:pathLst>
                <a:path h="241">
                  <a:moveTo>
                    <a:pt x="0" y="241"/>
                  </a:moveTo>
                  <a:lnTo>
                    <a:pt x="0" y="0"/>
                  </a:lnTo>
                  <a:lnTo>
                    <a:pt x="0" y="241"/>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71" name="Freeform 150"/>
            <p:cNvSpPr>
              <a:spLocks/>
            </p:cNvSpPr>
            <p:nvPr/>
          </p:nvSpPr>
          <p:spPr bwMode="auto">
            <a:xfrm>
              <a:off x="822" y="2471"/>
              <a:ext cx="0" cy="27"/>
            </a:xfrm>
            <a:custGeom>
              <a:avLst/>
              <a:gdLst>
                <a:gd name="T0" fmla="*/ 241 h 241"/>
                <a:gd name="T1" fmla="*/ 0 h 241"/>
                <a:gd name="T2" fmla="*/ 241 h 241"/>
              </a:gdLst>
              <a:ahLst/>
              <a:cxnLst>
                <a:cxn ang="0">
                  <a:pos x="0" y="T0"/>
                </a:cxn>
                <a:cxn ang="0">
                  <a:pos x="0" y="T1"/>
                </a:cxn>
                <a:cxn ang="0">
                  <a:pos x="0" y="T2"/>
                </a:cxn>
              </a:cxnLst>
              <a:rect l="0" t="0" r="r" b="b"/>
              <a:pathLst>
                <a:path h="241">
                  <a:moveTo>
                    <a:pt x="0" y="241"/>
                  </a:moveTo>
                  <a:lnTo>
                    <a:pt x="0" y="0"/>
                  </a:lnTo>
                  <a:lnTo>
                    <a:pt x="0" y="241"/>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89" name="Freeform 151"/>
            <p:cNvSpPr>
              <a:spLocks/>
            </p:cNvSpPr>
            <p:nvPr/>
          </p:nvSpPr>
          <p:spPr bwMode="auto">
            <a:xfrm>
              <a:off x="944" y="2471"/>
              <a:ext cx="0" cy="27"/>
            </a:xfrm>
            <a:custGeom>
              <a:avLst/>
              <a:gdLst>
                <a:gd name="T0" fmla="*/ 241 h 241"/>
                <a:gd name="T1" fmla="*/ 0 h 241"/>
                <a:gd name="T2" fmla="*/ 241 h 241"/>
              </a:gdLst>
              <a:ahLst/>
              <a:cxnLst>
                <a:cxn ang="0">
                  <a:pos x="0" y="T0"/>
                </a:cxn>
                <a:cxn ang="0">
                  <a:pos x="0" y="T1"/>
                </a:cxn>
                <a:cxn ang="0">
                  <a:pos x="0" y="T2"/>
                </a:cxn>
              </a:cxnLst>
              <a:rect l="0" t="0" r="r" b="b"/>
              <a:pathLst>
                <a:path h="241">
                  <a:moveTo>
                    <a:pt x="0" y="241"/>
                  </a:moveTo>
                  <a:lnTo>
                    <a:pt x="0" y="0"/>
                  </a:lnTo>
                  <a:lnTo>
                    <a:pt x="0" y="241"/>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90" name="Freeform 152"/>
            <p:cNvSpPr>
              <a:spLocks/>
            </p:cNvSpPr>
            <p:nvPr/>
          </p:nvSpPr>
          <p:spPr bwMode="auto">
            <a:xfrm>
              <a:off x="1067" y="2471"/>
              <a:ext cx="0" cy="27"/>
            </a:xfrm>
            <a:custGeom>
              <a:avLst/>
              <a:gdLst>
                <a:gd name="T0" fmla="*/ 241 h 241"/>
                <a:gd name="T1" fmla="*/ 0 h 241"/>
                <a:gd name="T2" fmla="*/ 241 h 241"/>
              </a:gdLst>
              <a:ahLst/>
              <a:cxnLst>
                <a:cxn ang="0">
                  <a:pos x="0" y="T0"/>
                </a:cxn>
                <a:cxn ang="0">
                  <a:pos x="0" y="T1"/>
                </a:cxn>
                <a:cxn ang="0">
                  <a:pos x="0" y="T2"/>
                </a:cxn>
              </a:cxnLst>
              <a:rect l="0" t="0" r="r" b="b"/>
              <a:pathLst>
                <a:path h="241">
                  <a:moveTo>
                    <a:pt x="0" y="241"/>
                  </a:moveTo>
                  <a:lnTo>
                    <a:pt x="0" y="0"/>
                  </a:lnTo>
                  <a:lnTo>
                    <a:pt x="0" y="241"/>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91" name="Freeform 153"/>
            <p:cNvSpPr>
              <a:spLocks/>
            </p:cNvSpPr>
            <p:nvPr/>
          </p:nvSpPr>
          <p:spPr bwMode="auto">
            <a:xfrm>
              <a:off x="1189" y="2444"/>
              <a:ext cx="0" cy="54"/>
            </a:xfrm>
            <a:custGeom>
              <a:avLst/>
              <a:gdLst>
                <a:gd name="T0" fmla="*/ 482 h 482"/>
                <a:gd name="T1" fmla="*/ 0 h 482"/>
                <a:gd name="T2" fmla="*/ 482 h 482"/>
              </a:gdLst>
              <a:ahLst/>
              <a:cxnLst>
                <a:cxn ang="0">
                  <a:pos x="0" y="T0"/>
                </a:cxn>
                <a:cxn ang="0">
                  <a:pos x="0" y="T1"/>
                </a:cxn>
                <a:cxn ang="0">
                  <a:pos x="0" y="T2"/>
                </a:cxn>
              </a:cxnLst>
              <a:rect l="0" t="0" r="r" b="b"/>
              <a:pathLst>
                <a:path h="482">
                  <a:moveTo>
                    <a:pt x="0" y="482"/>
                  </a:moveTo>
                  <a:lnTo>
                    <a:pt x="0" y="0"/>
                  </a:lnTo>
                  <a:lnTo>
                    <a:pt x="0" y="482"/>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92" name="Rectangle 154"/>
            <p:cNvSpPr>
              <a:spLocks noChangeArrowheads="1"/>
            </p:cNvSpPr>
            <p:nvPr/>
          </p:nvSpPr>
          <p:spPr bwMode="auto">
            <a:xfrm>
              <a:off x="1133" y="2518"/>
              <a:ext cx="14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imes New Roman" pitchFamily="18" charset="0"/>
                  <a:cs typeface="Arial" pitchFamily="34" charset="0"/>
                </a:rPr>
                <a:t>0.5</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93" name="Freeform 155"/>
            <p:cNvSpPr>
              <a:spLocks/>
            </p:cNvSpPr>
            <p:nvPr/>
          </p:nvSpPr>
          <p:spPr bwMode="auto">
            <a:xfrm>
              <a:off x="1312" y="2471"/>
              <a:ext cx="0" cy="27"/>
            </a:xfrm>
            <a:custGeom>
              <a:avLst/>
              <a:gdLst>
                <a:gd name="T0" fmla="*/ 241 h 241"/>
                <a:gd name="T1" fmla="*/ 0 h 241"/>
                <a:gd name="T2" fmla="*/ 241 h 241"/>
              </a:gdLst>
              <a:ahLst/>
              <a:cxnLst>
                <a:cxn ang="0">
                  <a:pos x="0" y="T0"/>
                </a:cxn>
                <a:cxn ang="0">
                  <a:pos x="0" y="T1"/>
                </a:cxn>
                <a:cxn ang="0">
                  <a:pos x="0" y="T2"/>
                </a:cxn>
              </a:cxnLst>
              <a:rect l="0" t="0" r="r" b="b"/>
              <a:pathLst>
                <a:path h="241">
                  <a:moveTo>
                    <a:pt x="0" y="241"/>
                  </a:moveTo>
                  <a:lnTo>
                    <a:pt x="0" y="0"/>
                  </a:lnTo>
                  <a:lnTo>
                    <a:pt x="0" y="241"/>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94" name="Freeform 156"/>
            <p:cNvSpPr>
              <a:spLocks/>
            </p:cNvSpPr>
            <p:nvPr/>
          </p:nvSpPr>
          <p:spPr bwMode="auto">
            <a:xfrm>
              <a:off x="1435" y="2471"/>
              <a:ext cx="0" cy="27"/>
            </a:xfrm>
            <a:custGeom>
              <a:avLst/>
              <a:gdLst>
                <a:gd name="T0" fmla="*/ 241 h 241"/>
                <a:gd name="T1" fmla="*/ 0 h 241"/>
                <a:gd name="T2" fmla="*/ 241 h 241"/>
              </a:gdLst>
              <a:ahLst/>
              <a:cxnLst>
                <a:cxn ang="0">
                  <a:pos x="0" y="T0"/>
                </a:cxn>
                <a:cxn ang="0">
                  <a:pos x="0" y="T1"/>
                </a:cxn>
                <a:cxn ang="0">
                  <a:pos x="0" y="T2"/>
                </a:cxn>
              </a:cxnLst>
              <a:rect l="0" t="0" r="r" b="b"/>
              <a:pathLst>
                <a:path h="241">
                  <a:moveTo>
                    <a:pt x="0" y="241"/>
                  </a:moveTo>
                  <a:lnTo>
                    <a:pt x="0" y="0"/>
                  </a:lnTo>
                  <a:lnTo>
                    <a:pt x="0" y="241"/>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95" name="Freeform 157"/>
            <p:cNvSpPr>
              <a:spLocks/>
            </p:cNvSpPr>
            <p:nvPr/>
          </p:nvSpPr>
          <p:spPr bwMode="auto">
            <a:xfrm>
              <a:off x="1557" y="2471"/>
              <a:ext cx="0" cy="27"/>
            </a:xfrm>
            <a:custGeom>
              <a:avLst/>
              <a:gdLst>
                <a:gd name="T0" fmla="*/ 241 h 241"/>
                <a:gd name="T1" fmla="*/ 0 h 241"/>
                <a:gd name="T2" fmla="*/ 241 h 241"/>
              </a:gdLst>
              <a:ahLst/>
              <a:cxnLst>
                <a:cxn ang="0">
                  <a:pos x="0" y="T0"/>
                </a:cxn>
                <a:cxn ang="0">
                  <a:pos x="0" y="T1"/>
                </a:cxn>
                <a:cxn ang="0">
                  <a:pos x="0" y="T2"/>
                </a:cxn>
              </a:cxnLst>
              <a:rect l="0" t="0" r="r" b="b"/>
              <a:pathLst>
                <a:path h="241">
                  <a:moveTo>
                    <a:pt x="0" y="241"/>
                  </a:moveTo>
                  <a:lnTo>
                    <a:pt x="0" y="0"/>
                  </a:lnTo>
                  <a:lnTo>
                    <a:pt x="0" y="241"/>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96" name="Freeform 158"/>
            <p:cNvSpPr>
              <a:spLocks/>
            </p:cNvSpPr>
            <p:nvPr/>
          </p:nvSpPr>
          <p:spPr bwMode="auto">
            <a:xfrm>
              <a:off x="1680" y="2471"/>
              <a:ext cx="0" cy="27"/>
            </a:xfrm>
            <a:custGeom>
              <a:avLst/>
              <a:gdLst>
                <a:gd name="T0" fmla="*/ 241 h 241"/>
                <a:gd name="T1" fmla="*/ 0 h 241"/>
                <a:gd name="T2" fmla="*/ 241 h 241"/>
              </a:gdLst>
              <a:ahLst/>
              <a:cxnLst>
                <a:cxn ang="0">
                  <a:pos x="0" y="T0"/>
                </a:cxn>
                <a:cxn ang="0">
                  <a:pos x="0" y="T1"/>
                </a:cxn>
                <a:cxn ang="0">
                  <a:pos x="0" y="T2"/>
                </a:cxn>
              </a:cxnLst>
              <a:rect l="0" t="0" r="r" b="b"/>
              <a:pathLst>
                <a:path h="241">
                  <a:moveTo>
                    <a:pt x="0" y="241"/>
                  </a:moveTo>
                  <a:lnTo>
                    <a:pt x="0" y="0"/>
                  </a:lnTo>
                  <a:lnTo>
                    <a:pt x="0" y="241"/>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97" name="Freeform 159"/>
            <p:cNvSpPr>
              <a:spLocks/>
            </p:cNvSpPr>
            <p:nvPr/>
          </p:nvSpPr>
          <p:spPr bwMode="auto">
            <a:xfrm>
              <a:off x="1803" y="2444"/>
              <a:ext cx="0" cy="54"/>
            </a:xfrm>
            <a:custGeom>
              <a:avLst/>
              <a:gdLst>
                <a:gd name="T0" fmla="*/ 482 h 482"/>
                <a:gd name="T1" fmla="*/ 0 h 482"/>
                <a:gd name="T2" fmla="*/ 482 h 482"/>
              </a:gdLst>
              <a:ahLst/>
              <a:cxnLst>
                <a:cxn ang="0">
                  <a:pos x="0" y="T0"/>
                </a:cxn>
                <a:cxn ang="0">
                  <a:pos x="0" y="T1"/>
                </a:cxn>
                <a:cxn ang="0">
                  <a:pos x="0" y="T2"/>
                </a:cxn>
              </a:cxnLst>
              <a:rect l="0" t="0" r="r" b="b"/>
              <a:pathLst>
                <a:path h="482">
                  <a:moveTo>
                    <a:pt x="0" y="482"/>
                  </a:moveTo>
                  <a:lnTo>
                    <a:pt x="0" y="0"/>
                  </a:lnTo>
                  <a:lnTo>
                    <a:pt x="0" y="482"/>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98" name="Rectangle 160"/>
            <p:cNvSpPr>
              <a:spLocks noChangeArrowheads="1"/>
            </p:cNvSpPr>
            <p:nvPr/>
          </p:nvSpPr>
          <p:spPr bwMode="auto">
            <a:xfrm>
              <a:off x="1745" y="2518"/>
              <a:ext cx="14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imes New Roman" pitchFamily="18" charset="0"/>
                  <a:cs typeface="Arial" pitchFamily="34" charset="0"/>
                </a:rPr>
                <a:t>1.0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99" name="Freeform 161"/>
            <p:cNvSpPr>
              <a:spLocks/>
            </p:cNvSpPr>
            <p:nvPr/>
          </p:nvSpPr>
          <p:spPr bwMode="auto">
            <a:xfrm>
              <a:off x="1925" y="2471"/>
              <a:ext cx="0" cy="27"/>
            </a:xfrm>
            <a:custGeom>
              <a:avLst/>
              <a:gdLst>
                <a:gd name="T0" fmla="*/ 241 h 241"/>
                <a:gd name="T1" fmla="*/ 0 h 241"/>
                <a:gd name="T2" fmla="*/ 241 h 241"/>
              </a:gdLst>
              <a:ahLst/>
              <a:cxnLst>
                <a:cxn ang="0">
                  <a:pos x="0" y="T0"/>
                </a:cxn>
                <a:cxn ang="0">
                  <a:pos x="0" y="T1"/>
                </a:cxn>
                <a:cxn ang="0">
                  <a:pos x="0" y="T2"/>
                </a:cxn>
              </a:cxnLst>
              <a:rect l="0" t="0" r="r" b="b"/>
              <a:pathLst>
                <a:path h="241">
                  <a:moveTo>
                    <a:pt x="0" y="241"/>
                  </a:moveTo>
                  <a:lnTo>
                    <a:pt x="0" y="0"/>
                  </a:lnTo>
                  <a:lnTo>
                    <a:pt x="0" y="241"/>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00" name="Freeform 162"/>
            <p:cNvSpPr>
              <a:spLocks/>
            </p:cNvSpPr>
            <p:nvPr/>
          </p:nvSpPr>
          <p:spPr bwMode="auto">
            <a:xfrm>
              <a:off x="2048" y="2471"/>
              <a:ext cx="0" cy="27"/>
            </a:xfrm>
            <a:custGeom>
              <a:avLst/>
              <a:gdLst>
                <a:gd name="T0" fmla="*/ 241 h 241"/>
                <a:gd name="T1" fmla="*/ 0 h 241"/>
                <a:gd name="T2" fmla="*/ 241 h 241"/>
              </a:gdLst>
              <a:ahLst/>
              <a:cxnLst>
                <a:cxn ang="0">
                  <a:pos x="0" y="T0"/>
                </a:cxn>
                <a:cxn ang="0">
                  <a:pos x="0" y="T1"/>
                </a:cxn>
                <a:cxn ang="0">
                  <a:pos x="0" y="T2"/>
                </a:cxn>
              </a:cxnLst>
              <a:rect l="0" t="0" r="r" b="b"/>
              <a:pathLst>
                <a:path h="241">
                  <a:moveTo>
                    <a:pt x="0" y="241"/>
                  </a:moveTo>
                  <a:lnTo>
                    <a:pt x="0" y="0"/>
                  </a:lnTo>
                  <a:lnTo>
                    <a:pt x="0" y="241"/>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01" name="Freeform 163"/>
            <p:cNvSpPr>
              <a:spLocks/>
            </p:cNvSpPr>
            <p:nvPr/>
          </p:nvSpPr>
          <p:spPr bwMode="auto">
            <a:xfrm>
              <a:off x="2170" y="2471"/>
              <a:ext cx="0" cy="27"/>
            </a:xfrm>
            <a:custGeom>
              <a:avLst/>
              <a:gdLst>
                <a:gd name="T0" fmla="*/ 241 h 241"/>
                <a:gd name="T1" fmla="*/ 0 h 241"/>
                <a:gd name="T2" fmla="*/ 241 h 241"/>
              </a:gdLst>
              <a:ahLst/>
              <a:cxnLst>
                <a:cxn ang="0">
                  <a:pos x="0" y="T0"/>
                </a:cxn>
                <a:cxn ang="0">
                  <a:pos x="0" y="T1"/>
                </a:cxn>
                <a:cxn ang="0">
                  <a:pos x="0" y="T2"/>
                </a:cxn>
              </a:cxnLst>
              <a:rect l="0" t="0" r="r" b="b"/>
              <a:pathLst>
                <a:path h="241">
                  <a:moveTo>
                    <a:pt x="0" y="241"/>
                  </a:moveTo>
                  <a:lnTo>
                    <a:pt x="0" y="0"/>
                  </a:lnTo>
                  <a:lnTo>
                    <a:pt x="0" y="241"/>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02" name="Freeform 164"/>
            <p:cNvSpPr>
              <a:spLocks/>
            </p:cNvSpPr>
            <p:nvPr/>
          </p:nvSpPr>
          <p:spPr bwMode="auto">
            <a:xfrm>
              <a:off x="2293" y="2471"/>
              <a:ext cx="0" cy="27"/>
            </a:xfrm>
            <a:custGeom>
              <a:avLst/>
              <a:gdLst>
                <a:gd name="T0" fmla="*/ 241 h 241"/>
                <a:gd name="T1" fmla="*/ 0 h 241"/>
                <a:gd name="T2" fmla="*/ 241 h 241"/>
              </a:gdLst>
              <a:ahLst/>
              <a:cxnLst>
                <a:cxn ang="0">
                  <a:pos x="0" y="T0"/>
                </a:cxn>
                <a:cxn ang="0">
                  <a:pos x="0" y="T1"/>
                </a:cxn>
                <a:cxn ang="0">
                  <a:pos x="0" y="T2"/>
                </a:cxn>
              </a:cxnLst>
              <a:rect l="0" t="0" r="r" b="b"/>
              <a:pathLst>
                <a:path h="241">
                  <a:moveTo>
                    <a:pt x="0" y="241"/>
                  </a:moveTo>
                  <a:lnTo>
                    <a:pt x="0" y="0"/>
                  </a:lnTo>
                  <a:lnTo>
                    <a:pt x="0" y="241"/>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03" name="Freeform 165"/>
            <p:cNvSpPr>
              <a:spLocks/>
            </p:cNvSpPr>
            <p:nvPr/>
          </p:nvSpPr>
          <p:spPr bwMode="auto">
            <a:xfrm>
              <a:off x="2416" y="2444"/>
              <a:ext cx="0" cy="54"/>
            </a:xfrm>
            <a:custGeom>
              <a:avLst/>
              <a:gdLst>
                <a:gd name="T0" fmla="*/ 482 h 482"/>
                <a:gd name="T1" fmla="*/ 0 h 482"/>
                <a:gd name="T2" fmla="*/ 482 h 482"/>
              </a:gdLst>
              <a:ahLst/>
              <a:cxnLst>
                <a:cxn ang="0">
                  <a:pos x="0" y="T0"/>
                </a:cxn>
                <a:cxn ang="0">
                  <a:pos x="0" y="T1"/>
                </a:cxn>
                <a:cxn ang="0">
                  <a:pos x="0" y="T2"/>
                </a:cxn>
              </a:cxnLst>
              <a:rect l="0" t="0" r="r" b="b"/>
              <a:pathLst>
                <a:path h="482">
                  <a:moveTo>
                    <a:pt x="0" y="482"/>
                  </a:moveTo>
                  <a:lnTo>
                    <a:pt x="0" y="0"/>
                  </a:lnTo>
                  <a:lnTo>
                    <a:pt x="0" y="482"/>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04" name="Rectangle 166"/>
            <p:cNvSpPr>
              <a:spLocks noChangeArrowheads="1"/>
            </p:cNvSpPr>
            <p:nvPr/>
          </p:nvSpPr>
          <p:spPr bwMode="auto">
            <a:xfrm>
              <a:off x="2326" y="2518"/>
              <a:ext cx="14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imes New Roman" pitchFamily="18" charset="0"/>
                  <a:cs typeface="Arial" pitchFamily="34" charset="0"/>
                </a:rPr>
                <a:t>1.5</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05" name="Freeform 167"/>
            <p:cNvSpPr>
              <a:spLocks/>
            </p:cNvSpPr>
            <p:nvPr/>
          </p:nvSpPr>
          <p:spPr bwMode="auto">
            <a:xfrm>
              <a:off x="577" y="608"/>
              <a:ext cx="0" cy="1890"/>
            </a:xfrm>
            <a:custGeom>
              <a:avLst/>
              <a:gdLst>
                <a:gd name="T0" fmla="*/ 17008 h 17008"/>
                <a:gd name="T1" fmla="*/ 0 h 17008"/>
                <a:gd name="T2" fmla="*/ 17008 h 17008"/>
              </a:gdLst>
              <a:ahLst/>
              <a:cxnLst>
                <a:cxn ang="0">
                  <a:pos x="0" y="T0"/>
                </a:cxn>
                <a:cxn ang="0">
                  <a:pos x="0" y="T1"/>
                </a:cxn>
                <a:cxn ang="0">
                  <a:pos x="0" y="T2"/>
                </a:cxn>
              </a:cxnLst>
              <a:rect l="0" t="0" r="r" b="b"/>
              <a:pathLst>
                <a:path h="17008">
                  <a:moveTo>
                    <a:pt x="0" y="17008"/>
                  </a:moveTo>
                  <a:lnTo>
                    <a:pt x="0" y="0"/>
                  </a:lnTo>
                  <a:lnTo>
                    <a:pt x="0" y="17008"/>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06" name="Freeform 168"/>
            <p:cNvSpPr>
              <a:spLocks/>
            </p:cNvSpPr>
            <p:nvPr/>
          </p:nvSpPr>
          <p:spPr bwMode="auto">
            <a:xfrm>
              <a:off x="577" y="2498"/>
              <a:ext cx="53" cy="0"/>
            </a:xfrm>
            <a:custGeom>
              <a:avLst/>
              <a:gdLst>
                <a:gd name="T0" fmla="*/ 0 w 482"/>
                <a:gd name="T1" fmla="*/ 482 w 482"/>
                <a:gd name="T2" fmla="*/ 0 w 482"/>
              </a:gdLst>
              <a:ahLst/>
              <a:cxnLst>
                <a:cxn ang="0">
                  <a:pos x="T0" y="0"/>
                </a:cxn>
                <a:cxn ang="0">
                  <a:pos x="T1" y="0"/>
                </a:cxn>
                <a:cxn ang="0">
                  <a:pos x="T2" y="0"/>
                </a:cxn>
              </a:cxnLst>
              <a:rect l="0" t="0" r="r" b="b"/>
              <a:pathLst>
                <a:path w="482">
                  <a:moveTo>
                    <a:pt x="0" y="0"/>
                  </a:moveTo>
                  <a:lnTo>
                    <a:pt x="482" y="0"/>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07" name="Freeform 169"/>
            <p:cNvSpPr>
              <a:spLocks/>
            </p:cNvSpPr>
            <p:nvPr/>
          </p:nvSpPr>
          <p:spPr bwMode="auto">
            <a:xfrm>
              <a:off x="577" y="2419"/>
              <a:ext cx="26" cy="0"/>
            </a:xfrm>
            <a:custGeom>
              <a:avLst/>
              <a:gdLst>
                <a:gd name="T0" fmla="*/ 0 w 241"/>
                <a:gd name="T1" fmla="*/ 241 w 241"/>
                <a:gd name="T2" fmla="*/ 0 w 241"/>
              </a:gdLst>
              <a:ahLst/>
              <a:cxnLst>
                <a:cxn ang="0">
                  <a:pos x="T0" y="0"/>
                </a:cxn>
                <a:cxn ang="0">
                  <a:pos x="T1" y="0"/>
                </a:cxn>
                <a:cxn ang="0">
                  <a:pos x="T2" y="0"/>
                </a:cxn>
              </a:cxnLst>
              <a:rect l="0" t="0" r="r" b="b"/>
              <a:pathLst>
                <a:path w="241">
                  <a:moveTo>
                    <a:pt x="0" y="0"/>
                  </a:moveTo>
                  <a:lnTo>
                    <a:pt x="241" y="0"/>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08" name="Freeform 170"/>
            <p:cNvSpPr>
              <a:spLocks/>
            </p:cNvSpPr>
            <p:nvPr/>
          </p:nvSpPr>
          <p:spPr bwMode="auto">
            <a:xfrm>
              <a:off x="577" y="2341"/>
              <a:ext cx="26" cy="0"/>
            </a:xfrm>
            <a:custGeom>
              <a:avLst/>
              <a:gdLst>
                <a:gd name="T0" fmla="*/ 0 w 241"/>
                <a:gd name="T1" fmla="*/ 241 w 241"/>
                <a:gd name="T2" fmla="*/ 0 w 241"/>
              </a:gdLst>
              <a:ahLst/>
              <a:cxnLst>
                <a:cxn ang="0">
                  <a:pos x="T0" y="0"/>
                </a:cxn>
                <a:cxn ang="0">
                  <a:pos x="T1" y="0"/>
                </a:cxn>
                <a:cxn ang="0">
                  <a:pos x="T2" y="0"/>
                </a:cxn>
              </a:cxnLst>
              <a:rect l="0" t="0" r="r" b="b"/>
              <a:pathLst>
                <a:path w="241">
                  <a:moveTo>
                    <a:pt x="0" y="0"/>
                  </a:moveTo>
                  <a:lnTo>
                    <a:pt x="241" y="0"/>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09" name="Freeform 171"/>
            <p:cNvSpPr>
              <a:spLocks/>
            </p:cNvSpPr>
            <p:nvPr/>
          </p:nvSpPr>
          <p:spPr bwMode="auto">
            <a:xfrm>
              <a:off x="577" y="2262"/>
              <a:ext cx="26" cy="0"/>
            </a:xfrm>
            <a:custGeom>
              <a:avLst/>
              <a:gdLst>
                <a:gd name="T0" fmla="*/ 0 w 241"/>
                <a:gd name="T1" fmla="*/ 241 w 241"/>
                <a:gd name="T2" fmla="*/ 0 w 241"/>
              </a:gdLst>
              <a:ahLst/>
              <a:cxnLst>
                <a:cxn ang="0">
                  <a:pos x="T0" y="0"/>
                </a:cxn>
                <a:cxn ang="0">
                  <a:pos x="T1" y="0"/>
                </a:cxn>
                <a:cxn ang="0">
                  <a:pos x="T2" y="0"/>
                </a:cxn>
              </a:cxnLst>
              <a:rect l="0" t="0" r="r" b="b"/>
              <a:pathLst>
                <a:path w="241">
                  <a:moveTo>
                    <a:pt x="0" y="0"/>
                  </a:moveTo>
                  <a:lnTo>
                    <a:pt x="241" y="0"/>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10" name="Freeform 172"/>
            <p:cNvSpPr>
              <a:spLocks/>
            </p:cNvSpPr>
            <p:nvPr/>
          </p:nvSpPr>
          <p:spPr bwMode="auto">
            <a:xfrm>
              <a:off x="577" y="2183"/>
              <a:ext cx="53" cy="0"/>
            </a:xfrm>
            <a:custGeom>
              <a:avLst/>
              <a:gdLst>
                <a:gd name="T0" fmla="*/ 0 w 482"/>
                <a:gd name="T1" fmla="*/ 482 w 482"/>
                <a:gd name="T2" fmla="*/ 0 w 482"/>
              </a:gdLst>
              <a:ahLst/>
              <a:cxnLst>
                <a:cxn ang="0">
                  <a:pos x="T0" y="0"/>
                </a:cxn>
                <a:cxn ang="0">
                  <a:pos x="T1" y="0"/>
                </a:cxn>
                <a:cxn ang="0">
                  <a:pos x="T2" y="0"/>
                </a:cxn>
              </a:cxnLst>
              <a:rect l="0" t="0" r="r" b="b"/>
              <a:pathLst>
                <a:path w="482">
                  <a:moveTo>
                    <a:pt x="0" y="0"/>
                  </a:moveTo>
                  <a:lnTo>
                    <a:pt x="482" y="0"/>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11" name="Freeform 173"/>
            <p:cNvSpPr>
              <a:spLocks/>
            </p:cNvSpPr>
            <p:nvPr/>
          </p:nvSpPr>
          <p:spPr bwMode="auto">
            <a:xfrm>
              <a:off x="577" y="2104"/>
              <a:ext cx="26" cy="0"/>
            </a:xfrm>
            <a:custGeom>
              <a:avLst/>
              <a:gdLst>
                <a:gd name="T0" fmla="*/ 0 w 241"/>
                <a:gd name="T1" fmla="*/ 241 w 241"/>
                <a:gd name="T2" fmla="*/ 0 w 241"/>
              </a:gdLst>
              <a:ahLst/>
              <a:cxnLst>
                <a:cxn ang="0">
                  <a:pos x="T0" y="0"/>
                </a:cxn>
                <a:cxn ang="0">
                  <a:pos x="T1" y="0"/>
                </a:cxn>
                <a:cxn ang="0">
                  <a:pos x="T2" y="0"/>
                </a:cxn>
              </a:cxnLst>
              <a:rect l="0" t="0" r="r" b="b"/>
              <a:pathLst>
                <a:path w="241">
                  <a:moveTo>
                    <a:pt x="0" y="0"/>
                  </a:moveTo>
                  <a:lnTo>
                    <a:pt x="241" y="0"/>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72" name="Freeform 174"/>
            <p:cNvSpPr>
              <a:spLocks/>
            </p:cNvSpPr>
            <p:nvPr/>
          </p:nvSpPr>
          <p:spPr bwMode="auto">
            <a:xfrm>
              <a:off x="577" y="2026"/>
              <a:ext cx="26" cy="0"/>
            </a:xfrm>
            <a:custGeom>
              <a:avLst/>
              <a:gdLst>
                <a:gd name="T0" fmla="*/ 0 w 241"/>
                <a:gd name="T1" fmla="*/ 241 w 241"/>
                <a:gd name="T2" fmla="*/ 0 w 241"/>
              </a:gdLst>
              <a:ahLst/>
              <a:cxnLst>
                <a:cxn ang="0">
                  <a:pos x="T0" y="0"/>
                </a:cxn>
                <a:cxn ang="0">
                  <a:pos x="T1" y="0"/>
                </a:cxn>
                <a:cxn ang="0">
                  <a:pos x="T2" y="0"/>
                </a:cxn>
              </a:cxnLst>
              <a:rect l="0" t="0" r="r" b="b"/>
              <a:pathLst>
                <a:path w="241">
                  <a:moveTo>
                    <a:pt x="0" y="0"/>
                  </a:moveTo>
                  <a:lnTo>
                    <a:pt x="241" y="0"/>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73" name="Freeform 175"/>
            <p:cNvSpPr>
              <a:spLocks/>
            </p:cNvSpPr>
            <p:nvPr/>
          </p:nvSpPr>
          <p:spPr bwMode="auto">
            <a:xfrm>
              <a:off x="577" y="1947"/>
              <a:ext cx="26" cy="0"/>
            </a:xfrm>
            <a:custGeom>
              <a:avLst/>
              <a:gdLst>
                <a:gd name="T0" fmla="*/ 0 w 241"/>
                <a:gd name="T1" fmla="*/ 241 w 241"/>
                <a:gd name="T2" fmla="*/ 0 w 241"/>
              </a:gdLst>
              <a:ahLst/>
              <a:cxnLst>
                <a:cxn ang="0">
                  <a:pos x="T0" y="0"/>
                </a:cxn>
                <a:cxn ang="0">
                  <a:pos x="T1" y="0"/>
                </a:cxn>
                <a:cxn ang="0">
                  <a:pos x="T2" y="0"/>
                </a:cxn>
              </a:cxnLst>
              <a:rect l="0" t="0" r="r" b="b"/>
              <a:pathLst>
                <a:path w="241">
                  <a:moveTo>
                    <a:pt x="0" y="0"/>
                  </a:moveTo>
                  <a:lnTo>
                    <a:pt x="241" y="0"/>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74" name="Freeform 176"/>
            <p:cNvSpPr>
              <a:spLocks/>
            </p:cNvSpPr>
            <p:nvPr/>
          </p:nvSpPr>
          <p:spPr bwMode="auto">
            <a:xfrm>
              <a:off x="577" y="1868"/>
              <a:ext cx="53" cy="0"/>
            </a:xfrm>
            <a:custGeom>
              <a:avLst/>
              <a:gdLst>
                <a:gd name="T0" fmla="*/ 0 w 482"/>
                <a:gd name="T1" fmla="*/ 482 w 482"/>
                <a:gd name="T2" fmla="*/ 0 w 482"/>
              </a:gdLst>
              <a:ahLst/>
              <a:cxnLst>
                <a:cxn ang="0">
                  <a:pos x="T0" y="0"/>
                </a:cxn>
                <a:cxn ang="0">
                  <a:pos x="T1" y="0"/>
                </a:cxn>
                <a:cxn ang="0">
                  <a:pos x="T2" y="0"/>
                </a:cxn>
              </a:cxnLst>
              <a:rect l="0" t="0" r="r" b="b"/>
              <a:pathLst>
                <a:path w="482">
                  <a:moveTo>
                    <a:pt x="0" y="0"/>
                  </a:moveTo>
                  <a:lnTo>
                    <a:pt x="482" y="0"/>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75" name="Freeform 177"/>
            <p:cNvSpPr>
              <a:spLocks/>
            </p:cNvSpPr>
            <p:nvPr/>
          </p:nvSpPr>
          <p:spPr bwMode="auto">
            <a:xfrm>
              <a:off x="577" y="1789"/>
              <a:ext cx="26" cy="0"/>
            </a:xfrm>
            <a:custGeom>
              <a:avLst/>
              <a:gdLst>
                <a:gd name="T0" fmla="*/ 0 w 241"/>
                <a:gd name="T1" fmla="*/ 241 w 241"/>
                <a:gd name="T2" fmla="*/ 0 w 241"/>
              </a:gdLst>
              <a:ahLst/>
              <a:cxnLst>
                <a:cxn ang="0">
                  <a:pos x="T0" y="0"/>
                </a:cxn>
                <a:cxn ang="0">
                  <a:pos x="T1" y="0"/>
                </a:cxn>
                <a:cxn ang="0">
                  <a:pos x="T2" y="0"/>
                </a:cxn>
              </a:cxnLst>
              <a:rect l="0" t="0" r="r" b="b"/>
              <a:pathLst>
                <a:path w="241">
                  <a:moveTo>
                    <a:pt x="0" y="0"/>
                  </a:moveTo>
                  <a:lnTo>
                    <a:pt x="241" y="0"/>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76" name="Freeform 178"/>
            <p:cNvSpPr>
              <a:spLocks/>
            </p:cNvSpPr>
            <p:nvPr/>
          </p:nvSpPr>
          <p:spPr bwMode="auto">
            <a:xfrm>
              <a:off x="577" y="1711"/>
              <a:ext cx="26" cy="0"/>
            </a:xfrm>
            <a:custGeom>
              <a:avLst/>
              <a:gdLst>
                <a:gd name="T0" fmla="*/ 0 w 241"/>
                <a:gd name="T1" fmla="*/ 241 w 241"/>
                <a:gd name="T2" fmla="*/ 0 w 241"/>
              </a:gdLst>
              <a:ahLst/>
              <a:cxnLst>
                <a:cxn ang="0">
                  <a:pos x="T0" y="0"/>
                </a:cxn>
                <a:cxn ang="0">
                  <a:pos x="T1" y="0"/>
                </a:cxn>
                <a:cxn ang="0">
                  <a:pos x="T2" y="0"/>
                </a:cxn>
              </a:cxnLst>
              <a:rect l="0" t="0" r="r" b="b"/>
              <a:pathLst>
                <a:path w="241">
                  <a:moveTo>
                    <a:pt x="0" y="0"/>
                  </a:moveTo>
                  <a:lnTo>
                    <a:pt x="241" y="0"/>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77" name="Freeform 179"/>
            <p:cNvSpPr>
              <a:spLocks/>
            </p:cNvSpPr>
            <p:nvPr/>
          </p:nvSpPr>
          <p:spPr bwMode="auto">
            <a:xfrm>
              <a:off x="577" y="1632"/>
              <a:ext cx="26" cy="0"/>
            </a:xfrm>
            <a:custGeom>
              <a:avLst/>
              <a:gdLst>
                <a:gd name="T0" fmla="*/ 0 w 241"/>
                <a:gd name="T1" fmla="*/ 241 w 241"/>
                <a:gd name="T2" fmla="*/ 0 w 241"/>
              </a:gdLst>
              <a:ahLst/>
              <a:cxnLst>
                <a:cxn ang="0">
                  <a:pos x="T0" y="0"/>
                </a:cxn>
                <a:cxn ang="0">
                  <a:pos x="T1" y="0"/>
                </a:cxn>
                <a:cxn ang="0">
                  <a:pos x="T2" y="0"/>
                </a:cxn>
              </a:cxnLst>
              <a:rect l="0" t="0" r="r" b="b"/>
              <a:pathLst>
                <a:path w="241">
                  <a:moveTo>
                    <a:pt x="0" y="0"/>
                  </a:moveTo>
                  <a:lnTo>
                    <a:pt x="241" y="0"/>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78" name="Freeform 180"/>
            <p:cNvSpPr>
              <a:spLocks/>
            </p:cNvSpPr>
            <p:nvPr/>
          </p:nvSpPr>
          <p:spPr bwMode="auto">
            <a:xfrm>
              <a:off x="577" y="1553"/>
              <a:ext cx="53" cy="0"/>
            </a:xfrm>
            <a:custGeom>
              <a:avLst/>
              <a:gdLst>
                <a:gd name="T0" fmla="*/ 0 w 482"/>
                <a:gd name="T1" fmla="*/ 482 w 482"/>
                <a:gd name="T2" fmla="*/ 0 w 482"/>
              </a:gdLst>
              <a:ahLst/>
              <a:cxnLst>
                <a:cxn ang="0">
                  <a:pos x="T0" y="0"/>
                </a:cxn>
                <a:cxn ang="0">
                  <a:pos x="T1" y="0"/>
                </a:cxn>
                <a:cxn ang="0">
                  <a:pos x="T2" y="0"/>
                </a:cxn>
              </a:cxnLst>
              <a:rect l="0" t="0" r="r" b="b"/>
              <a:pathLst>
                <a:path w="482">
                  <a:moveTo>
                    <a:pt x="0" y="0"/>
                  </a:moveTo>
                  <a:lnTo>
                    <a:pt x="482" y="0"/>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79" name="Freeform 181"/>
            <p:cNvSpPr>
              <a:spLocks/>
            </p:cNvSpPr>
            <p:nvPr/>
          </p:nvSpPr>
          <p:spPr bwMode="auto">
            <a:xfrm>
              <a:off x="577" y="1474"/>
              <a:ext cx="26" cy="0"/>
            </a:xfrm>
            <a:custGeom>
              <a:avLst/>
              <a:gdLst>
                <a:gd name="T0" fmla="*/ 0 w 241"/>
                <a:gd name="T1" fmla="*/ 241 w 241"/>
                <a:gd name="T2" fmla="*/ 0 w 241"/>
              </a:gdLst>
              <a:ahLst/>
              <a:cxnLst>
                <a:cxn ang="0">
                  <a:pos x="T0" y="0"/>
                </a:cxn>
                <a:cxn ang="0">
                  <a:pos x="T1" y="0"/>
                </a:cxn>
                <a:cxn ang="0">
                  <a:pos x="T2" y="0"/>
                </a:cxn>
              </a:cxnLst>
              <a:rect l="0" t="0" r="r" b="b"/>
              <a:pathLst>
                <a:path w="241">
                  <a:moveTo>
                    <a:pt x="0" y="0"/>
                  </a:moveTo>
                  <a:lnTo>
                    <a:pt x="241" y="0"/>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80" name="Freeform 182"/>
            <p:cNvSpPr>
              <a:spLocks/>
            </p:cNvSpPr>
            <p:nvPr/>
          </p:nvSpPr>
          <p:spPr bwMode="auto">
            <a:xfrm>
              <a:off x="577" y="1396"/>
              <a:ext cx="26" cy="0"/>
            </a:xfrm>
            <a:custGeom>
              <a:avLst/>
              <a:gdLst>
                <a:gd name="T0" fmla="*/ 0 w 241"/>
                <a:gd name="T1" fmla="*/ 241 w 241"/>
                <a:gd name="T2" fmla="*/ 0 w 241"/>
              </a:gdLst>
              <a:ahLst/>
              <a:cxnLst>
                <a:cxn ang="0">
                  <a:pos x="T0" y="0"/>
                </a:cxn>
                <a:cxn ang="0">
                  <a:pos x="T1" y="0"/>
                </a:cxn>
                <a:cxn ang="0">
                  <a:pos x="T2" y="0"/>
                </a:cxn>
              </a:cxnLst>
              <a:rect l="0" t="0" r="r" b="b"/>
              <a:pathLst>
                <a:path w="241">
                  <a:moveTo>
                    <a:pt x="0" y="0"/>
                  </a:moveTo>
                  <a:lnTo>
                    <a:pt x="241" y="0"/>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81" name="Freeform 183"/>
            <p:cNvSpPr>
              <a:spLocks/>
            </p:cNvSpPr>
            <p:nvPr/>
          </p:nvSpPr>
          <p:spPr bwMode="auto">
            <a:xfrm>
              <a:off x="577" y="1316"/>
              <a:ext cx="26" cy="0"/>
            </a:xfrm>
            <a:custGeom>
              <a:avLst/>
              <a:gdLst>
                <a:gd name="T0" fmla="*/ 0 w 241"/>
                <a:gd name="T1" fmla="*/ 241 w 241"/>
                <a:gd name="T2" fmla="*/ 0 w 241"/>
              </a:gdLst>
              <a:ahLst/>
              <a:cxnLst>
                <a:cxn ang="0">
                  <a:pos x="T0" y="0"/>
                </a:cxn>
                <a:cxn ang="0">
                  <a:pos x="T1" y="0"/>
                </a:cxn>
                <a:cxn ang="0">
                  <a:pos x="T2" y="0"/>
                </a:cxn>
              </a:cxnLst>
              <a:rect l="0" t="0" r="r" b="b"/>
              <a:pathLst>
                <a:path w="241">
                  <a:moveTo>
                    <a:pt x="0" y="0"/>
                  </a:moveTo>
                  <a:lnTo>
                    <a:pt x="241" y="0"/>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82" name="Freeform 184"/>
            <p:cNvSpPr>
              <a:spLocks/>
            </p:cNvSpPr>
            <p:nvPr/>
          </p:nvSpPr>
          <p:spPr bwMode="auto">
            <a:xfrm>
              <a:off x="577" y="1238"/>
              <a:ext cx="53" cy="0"/>
            </a:xfrm>
            <a:custGeom>
              <a:avLst/>
              <a:gdLst>
                <a:gd name="T0" fmla="*/ 0 w 482"/>
                <a:gd name="T1" fmla="*/ 482 w 482"/>
                <a:gd name="T2" fmla="*/ 0 w 482"/>
              </a:gdLst>
              <a:ahLst/>
              <a:cxnLst>
                <a:cxn ang="0">
                  <a:pos x="T0" y="0"/>
                </a:cxn>
                <a:cxn ang="0">
                  <a:pos x="T1" y="0"/>
                </a:cxn>
                <a:cxn ang="0">
                  <a:pos x="T2" y="0"/>
                </a:cxn>
              </a:cxnLst>
              <a:rect l="0" t="0" r="r" b="b"/>
              <a:pathLst>
                <a:path w="482">
                  <a:moveTo>
                    <a:pt x="0" y="0"/>
                  </a:moveTo>
                  <a:lnTo>
                    <a:pt x="482" y="0"/>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83" name="Freeform 185"/>
            <p:cNvSpPr>
              <a:spLocks/>
            </p:cNvSpPr>
            <p:nvPr/>
          </p:nvSpPr>
          <p:spPr bwMode="auto">
            <a:xfrm>
              <a:off x="577" y="1159"/>
              <a:ext cx="26" cy="0"/>
            </a:xfrm>
            <a:custGeom>
              <a:avLst/>
              <a:gdLst>
                <a:gd name="T0" fmla="*/ 0 w 241"/>
                <a:gd name="T1" fmla="*/ 241 w 241"/>
                <a:gd name="T2" fmla="*/ 0 w 241"/>
              </a:gdLst>
              <a:ahLst/>
              <a:cxnLst>
                <a:cxn ang="0">
                  <a:pos x="T0" y="0"/>
                </a:cxn>
                <a:cxn ang="0">
                  <a:pos x="T1" y="0"/>
                </a:cxn>
                <a:cxn ang="0">
                  <a:pos x="T2" y="0"/>
                </a:cxn>
              </a:cxnLst>
              <a:rect l="0" t="0" r="r" b="b"/>
              <a:pathLst>
                <a:path w="241">
                  <a:moveTo>
                    <a:pt x="0" y="0"/>
                  </a:moveTo>
                  <a:lnTo>
                    <a:pt x="241" y="0"/>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84" name="Freeform 186"/>
            <p:cNvSpPr>
              <a:spLocks/>
            </p:cNvSpPr>
            <p:nvPr/>
          </p:nvSpPr>
          <p:spPr bwMode="auto">
            <a:xfrm>
              <a:off x="577" y="1080"/>
              <a:ext cx="26" cy="0"/>
            </a:xfrm>
            <a:custGeom>
              <a:avLst/>
              <a:gdLst>
                <a:gd name="T0" fmla="*/ 0 w 241"/>
                <a:gd name="T1" fmla="*/ 241 w 241"/>
                <a:gd name="T2" fmla="*/ 0 w 241"/>
              </a:gdLst>
              <a:ahLst/>
              <a:cxnLst>
                <a:cxn ang="0">
                  <a:pos x="T0" y="0"/>
                </a:cxn>
                <a:cxn ang="0">
                  <a:pos x="T1" y="0"/>
                </a:cxn>
                <a:cxn ang="0">
                  <a:pos x="T2" y="0"/>
                </a:cxn>
              </a:cxnLst>
              <a:rect l="0" t="0" r="r" b="b"/>
              <a:pathLst>
                <a:path w="241">
                  <a:moveTo>
                    <a:pt x="0" y="0"/>
                  </a:moveTo>
                  <a:lnTo>
                    <a:pt x="241" y="0"/>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85" name="Freeform 187"/>
            <p:cNvSpPr>
              <a:spLocks/>
            </p:cNvSpPr>
            <p:nvPr/>
          </p:nvSpPr>
          <p:spPr bwMode="auto">
            <a:xfrm>
              <a:off x="577" y="1001"/>
              <a:ext cx="26" cy="0"/>
            </a:xfrm>
            <a:custGeom>
              <a:avLst/>
              <a:gdLst>
                <a:gd name="T0" fmla="*/ 0 w 241"/>
                <a:gd name="T1" fmla="*/ 241 w 241"/>
                <a:gd name="T2" fmla="*/ 0 w 241"/>
              </a:gdLst>
              <a:ahLst/>
              <a:cxnLst>
                <a:cxn ang="0">
                  <a:pos x="T0" y="0"/>
                </a:cxn>
                <a:cxn ang="0">
                  <a:pos x="T1" y="0"/>
                </a:cxn>
                <a:cxn ang="0">
                  <a:pos x="T2" y="0"/>
                </a:cxn>
              </a:cxnLst>
              <a:rect l="0" t="0" r="r" b="b"/>
              <a:pathLst>
                <a:path w="241">
                  <a:moveTo>
                    <a:pt x="0" y="0"/>
                  </a:moveTo>
                  <a:lnTo>
                    <a:pt x="241" y="0"/>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86" name="Freeform 188"/>
            <p:cNvSpPr>
              <a:spLocks/>
            </p:cNvSpPr>
            <p:nvPr/>
          </p:nvSpPr>
          <p:spPr bwMode="auto">
            <a:xfrm>
              <a:off x="577" y="923"/>
              <a:ext cx="53" cy="0"/>
            </a:xfrm>
            <a:custGeom>
              <a:avLst/>
              <a:gdLst>
                <a:gd name="T0" fmla="*/ 0 w 482"/>
                <a:gd name="T1" fmla="*/ 482 w 482"/>
                <a:gd name="T2" fmla="*/ 0 w 482"/>
              </a:gdLst>
              <a:ahLst/>
              <a:cxnLst>
                <a:cxn ang="0">
                  <a:pos x="T0" y="0"/>
                </a:cxn>
                <a:cxn ang="0">
                  <a:pos x="T1" y="0"/>
                </a:cxn>
                <a:cxn ang="0">
                  <a:pos x="T2" y="0"/>
                </a:cxn>
              </a:cxnLst>
              <a:rect l="0" t="0" r="r" b="b"/>
              <a:pathLst>
                <a:path w="482">
                  <a:moveTo>
                    <a:pt x="0" y="0"/>
                  </a:moveTo>
                  <a:lnTo>
                    <a:pt x="482" y="0"/>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87" name="Freeform 189"/>
            <p:cNvSpPr>
              <a:spLocks/>
            </p:cNvSpPr>
            <p:nvPr/>
          </p:nvSpPr>
          <p:spPr bwMode="auto">
            <a:xfrm>
              <a:off x="577" y="844"/>
              <a:ext cx="26" cy="0"/>
            </a:xfrm>
            <a:custGeom>
              <a:avLst/>
              <a:gdLst>
                <a:gd name="T0" fmla="*/ 0 w 241"/>
                <a:gd name="T1" fmla="*/ 241 w 241"/>
                <a:gd name="T2" fmla="*/ 0 w 241"/>
              </a:gdLst>
              <a:ahLst/>
              <a:cxnLst>
                <a:cxn ang="0">
                  <a:pos x="T0" y="0"/>
                </a:cxn>
                <a:cxn ang="0">
                  <a:pos x="T1" y="0"/>
                </a:cxn>
                <a:cxn ang="0">
                  <a:pos x="T2" y="0"/>
                </a:cxn>
              </a:cxnLst>
              <a:rect l="0" t="0" r="r" b="b"/>
              <a:pathLst>
                <a:path w="241">
                  <a:moveTo>
                    <a:pt x="0" y="0"/>
                  </a:moveTo>
                  <a:lnTo>
                    <a:pt x="241" y="0"/>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88" name="Freeform 190"/>
            <p:cNvSpPr>
              <a:spLocks/>
            </p:cNvSpPr>
            <p:nvPr/>
          </p:nvSpPr>
          <p:spPr bwMode="auto">
            <a:xfrm>
              <a:off x="577" y="765"/>
              <a:ext cx="26" cy="0"/>
            </a:xfrm>
            <a:custGeom>
              <a:avLst/>
              <a:gdLst>
                <a:gd name="T0" fmla="*/ 0 w 241"/>
                <a:gd name="T1" fmla="*/ 241 w 241"/>
                <a:gd name="T2" fmla="*/ 0 w 241"/>
              </a:gdLst>
              <a:ahLst/>
              <a:cxnLst>
                <a:cxn ang="0">
                  <a:pos x="T0" y="0"/>
                </a:cxn>
                <a:cxn ang="0">
                  <a:pos x="T1" y="0"/>
                </a:cxn>
                <a:cxn ang="0">
                  <a:pos x="T2" y="0"/>
                </a:cxn>
              </a:cxnLst>
              <a:rect l="0" t="0" r="r" b="b"/>
              <a:pathLst>
                <a:path w="241">
                  <a:moveTo>
                    <a:pt x="0" y="0"/>
                  </a:moveTo>
                  <a:lnTo>
                    <a:pt x="241" y="0"/>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89" name="Freeform 191"/>
            <p:cNvSpPr>
              <a:spLocks/>
            </p:cNvSpPr>
            <p:nvPr/>
          </p:nvSpPr>
          <p:spPr bwMode="auto">
            <a:xfrm>
              <a:off x="577" y="686"/>
              <a:ext cx="26" cy="0"/>
            </a:xfrm>
            <a:custGeom>
              <a:avLst/>
              <a:gdLst>
                <a:gd name="T0" fmla="*/ 0 w 241"/>
                <a:gd name="T1" fmla="*/ 241 w 241"/>
                <a:gd name="T2" fmla="*/ 0 w 241"/>
              </a:gdLst>
              <a:ahLst/>
              <a:cxnLst>
                <a:cxn ang="0">
                  <a:pos x="T0" y="0"/>
                </a:cxn>
                <a:cxn ang="0">
                  <a:pos x="T1" y="0"/>
                </a:cxn>
                <a:cxn ang="0">
                  <a:pos x="T2" y="0"/>
                </a:cxn>
              </a:cxnLst>
              <a:rect l="0" t="0" r="r" b="b"/>
              <a:pathLst>
                <a:path w="241">
                  <a:moveTo>
                    <a:pt x="0" y="0"/>
                  </a:moveTo>
                  <a:lnTo>
                    <a:pt x="241" y="0"/>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90" name="Freeform 192"/>
            <p:cNvSpPr>
              <a:spLocks/>
            </p:cNvSpPr>
            <p:nvPr/>
          </p:nvSpPr>
          <p:spPr bwMode="auto">
            <a:xfrm>
              <a:off x="577" y="608"/>
              <a:ext cx="53" cy="0"/>
            </a:xfrm>
            <a:custGeom>
              <a:avLst/>
              <a:gdLst>
                <a:gd name="T0" fmla="*/ 0 w 482"/>
                <a:gd name="T1" fmla="*/ 482 w 482"/>
                <a:gd name="T2" fmla="*/ 0 w 482"/>
              </a:gdLst>
              <a:ahLst/>
              <a:cxnLst>
                <a:cxn ang="0">
                  <a:pos x="T0" y="0"/>
                </a:cxn>
                <a:cxn ang="0">
                  <a:pos x="T1" y="0"/>
                </a:cxn>
                <a:cxn ang="0">
                  <a:pos x="T2" y="0"/>
                </a:cxn>
              </a:cxnLst>
              <a:rect l="0" t="0" r="r" b="b"/>
              <a:pathLst>
                <a:path w="482">
                  <a:moveTo>
                    <a:pt x="0" y="0"/>
                  </a:moveTo>
                  <a:lnTo>
                    <a:pt x="482" y="0"/>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91" name="Freeform 193"/>
            <p:cNvSpPr>
              <a:spLocks/>
            </p:cNvSpPr>
            <p:nvPr/>
          </p:nvSpPr>
          <p:spPr bwMode="auto">
            <a:xfrm>
              <a:off x="577" y="608"/>
              <a:ext cx="1839" cy="0"/>
            </a:xfrm>
            <a:custGeom>
              <a:avLst/>
              <a:gdLst>
                <a:gd name="T0" fmla="*/ 0 w 16553"/>
                <a:gd name="T1" fmla="*/ 16553 w 16553"/>
                <a:gd name="T2" fmla="*/ 0 w 16553"/>
              </a:gdLst>
              <a:ahLst/>
              <a:cxnLst>
                <a:cxn ang="0">
                  <a:pos x="T0" y="0"/>
                </a:cxn>
                <a:cxn ang="0">
                  <a:pos x="T1" y="0"/>
                </a:cxn>
                <a:cxn ang="0">
                  <a:pos x="T2" y="0"/>
                </a:cxn>
              </a:cxnLst>
              <a:rect l="0" t="0" r="r" b="b"/>
              <a:pathLst>
                <a:path w="16553">
                  <a:moveTo>
                    <a:pt x="0" y="0"/>
                  </a:moveTo>
                  <a:lnTo>
                    <a:pt x="16553" y="0"/>
                  </a:lnTo>
                  <a:lnTo>
                    <a:pt x="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92" name="Freeform 194"/>
            <p:cNvSpPr>
              <a:spLocks/>
            </p:cNvSpPr>
            <p:nvPr/>
          </p:nvSpPr>
          <p:spPr bwMode="auto">
            <a:xfrm>
              <a:off x="577" y="608"/>
              <a:ext cx="0" cy="54"/>
            </a:xfrm>
            <a:custGeom>
              <a:avLst/>
              <a:gdLst>
                <a:gd name="T0" fmla="*/ 0 h 482"/>
                <a:gd name="T1" fmla="*/ 482 h 482"/>
                <a:gd name="T2" fmla="*/ 0 h 482"/>
              </a:gdLst>
              <a:ahLst/>
              <a:cxnLst>
                <a:cxn ang="0">
                  <a:pos x="0" y="T0"/>
                </a:cxn>
                <a:cxn ang="0">
                  <a:pos x="0" y="T1"/>
                </a:cxn>
                <a:cxn ang="0">
                  <a:pos x="0" y="T2"/>
                </a:cxn>
              </a:cxnLst>
              <a:rect l="0" t="0" r="r" b="b"/>
              <a:pathLst>
                <a:path h="482">
                  <a:moveTo>
                    <a:pt x="0" y="0"/>
                  </a:moveTo>
                  <a:lnTo>
                    <a:pt x="0" y="482"/>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93" name="Freeform 195"/>
            <p:cNvSpPr>
              <a:spLocks/>
            </p:cNvSpPr>
            <p:nvPr/>
          </p:nvSpPr>
          <p:spPr bwMode="auto">
            <a:xfrm>
              <a:off x="699" y="608"/>
              <a:ext cx="0" cy="27"/>
            </a:xfrm>
            <a:custGeom>
              <a:avLst/>
              <a:gdLst>
                <a:gd name="T0" fmla="*/ 0 h 241"/>
                <a:gd name="T1" fmla="*/ 241 h 241"/>
                <a:gd name="T2" fmla="*/ 0 h 241"/>
              </a:gdLst>
              <a:ahLst/>
              <a:cxnLst>
                <a:cxn ang="0">
                  <a:pos x="0" y="T0"/>
                </a:cxn>
                <a:cxn ang="0">
                  <a:pos x="0" y="T1"/>
                </a:cxn>
                <a:cxn ang="0">
                  <a:pos x="0" y="T2"/>
                </a:cxn>
              </a:cxnLst>
              <a:rect l="0" t="0" r="r" b="b"/>
              <a:pathLst>
                <a:path h="241">
                  <a:moveTo>
                    <a:pt x="0" y="0"/>
                  </a:moveTo>
                  <a:lnTo>
                    <a:pt x="0" y="241"/>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94" name="Freeform 196"/>
            <p:cNvSpPr>
              <a:spLocks/>
            </p:cNvSpPr>
            <p:nvPr/>
          </p:nvSpPr>
          <p:spPr bwMode="auto">
            <a:xfrm>
              <a:off x="822" y="608"/>
              <a:ext cx="0" cy="27"/>
            </a:xfrm>
            <a:custGeom>
              <a:avLst/>
              <a:gdLst>
                <a:gd name="T0" fmla="*/ 0 h 241"/>
                <a:gd name="T1" fmla="*/ 241 h 241"/>
                <a:gd name="T2" fmla="*/ 0 h 241"/>
              </a:gdLst>
              <a:ahLst/>
              <a:cxnLst>
                <a:cxn ang="0">
                  <a:pos x="0" y="T0"/>
                </a:cxn>
                <a:cxn ang="0">
                  <a:pos x="0" y="T1"/>
                </a:cxn>
                <a:cxn ang="0">
                  <a:pos x="0" y="T2"/>
                </a:cxn>
              </a:cxnLst>
              <a:rect l="0" t="0" r="r" b="b"/>
              <a:pathLst>
                <a:path h="241">
                  <a:moveTo>
                    <a:pt x="0" y="0"/>
                  </a:moveTo>
                  <a:lnTo>
                    <a:pt x="0" y="241"/>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95" name="Freeform 197"/>
            <p:cNvSpPr>
              <a:spLocks/>
            </p:cNvSpPr>
            <p:nvPr/>
          </p:nvSpPr>
          <p:spPr bwMode="auto">
            <a:xfrm>
              <a:off x="944" y="608"/>
              <a:ext cx="0" cy="27"/>
            </a:xfrm>
            <a:custGeom>
              <a:avLst/>
              <a:gdLst>
                <a:gd name="T0" fmla="*/ 0 h 241"/>
                <a:gd name="T1" fmla="*/ 241 h 241"/>
                <a:gd name="T2" fmla="*/ 0 h 241"/>
              </a:gdLst>
              <a:ahLst/>
              <a:cxnLst>
                <a:cxn ang="0">
                  <a:pos x="0" y="T0"/>
                </a:cxn>
                <a:cxn ang="0">
                  <a:pos x="0" y="T1"/>
                </a:cxn>
                <a:cxn ang="0">
                  <a:pos x="0" y="T2"/>
                </a:cxn>
              </a:cxnLst>
              <a:rect l="0" t="0" r="r" b="b"/>
              <a:pathLst>
                <a:path h="241">
                  <a:moveTo>
                    <a:pt x="0" y="0"/>
                  </a:moveTo>
                  <a:lnTo>
                    <a:pt x="0" y="241"/>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96" name="Freeform 198"/>
            <p:cNvSpPr>
              <a:spLocks/>
            </p:cNvSpPr>
            <p:nvPr/>
          </p:nvSpPr>
          <p:spPr bwMode="auto">
            <a:xfrm>
              <a:off x="1067" y="608"/>
              <a:ext cx="0" cy="27"/>
            </a:xfrm>
            <a:custGeom>
              <a:avLst/>
              <a:gdLst>
                <a:gd name="T0" fmla="*/ 0 h 241"/>
                <a:gd name="T1" fmla="*/ 241 h 241"/>
                <a:gd name="T2" fmla="*/ 0 h 241"/>
              </a:gdLst>
              <a:ahLst/>
              <a:cxnLst>
                <a:cxn ang="0">
                  <a:pos x="0" y="T0"/>
                </a:cxn>
                <a:cxn ang="0">
                  <a:pos x="0" y="T1"/>
                </a:cxn>
                <a:cxn ang="0">
                  <a:pos x="0" y="T2"/>
                </a:cxn>
              </a:cxnLst>
              <a:rect l="0" t="0" r="r" b="b"/>
              <a:pathLst>
                <a:path h="241">
                  <a:moveTo>
                    <a:pt x="0" y="0"/>
                  </a:moveTo>
                  <a:lnTo>
                    <a:pt x="0" y="241"/>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97" name="Freeform 199"/>
            <p:cNvSpPr>
              <a:spLocks/>
            </p:cNvSpPr>
            <p:nvPr/>
          </p:nvSpPr>
          <p:spPr bwMode="auto">
            <a:xfrm>
              <a:off x="1189" y="608"/>
              <a:ext cx="0" cy="54"/>
            </a:xfrm>
            <a:custGeom>
              <a:avLst/>
              <a:gdLst>
                <a:gd name="T0" fmla="*/ 0 h 482"/>
                <a:gd name="T1" fmla="*/ 482 h 482"/>
                <a:gd name="T2" fmla="*/ 0 h 482"/>
              </a:gdLst>
              <a:ahLst/>
              <a:cxnLst>
                <a:cxn ang="0">
                  <a:pos x="0" y="T0"/>
                </a:cxn>
                <a:cxn ang="0">
                  <a:pos x="0" y="T1"/>
                </a:cxn>
                <a:cxn ang="0">
                  <a:pos x="0" y="T2"/>
                </a:cxn>
              </a:cxnLst>
              <a:rect l="0" t="0" r="r" b="b"/>
              <a:pathLst>
                <a:path h="482">
                  <a:moveTo>
                    <a:pt x="0" y="0"/>
                  </a:moveTo>
                  <a:lnTo>
                    <a:pt x="0" y="482"/>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98" name="Freeform 200"/>
            <p:cNvSpPr>
              <a:spLocks/>
            </p:cNvSpPr>
            <p:nvPr/>
          </p:nvSpPr>
          <p:spPr bwMode="auto">
            <a:xfrm>
              <a:off x="1312" y="608"/>
              <a:ext cx="0" cy="27"/>
            </a:xfrm>
            <a:custGeom>
              <a:avLst/>
              <a:gdLst>
                <a:gd name="T0" fmla="*/ 0 h 241"/>
                <a:gd name="T1" fmla="*/ 241 h 241"/>
                <a:gd name="T2" fmla="*/ 0 h 241"/>
              </a:gdLst>
              <a:ahLst/>
              <a:cxnLst>
                <a:cxn ang="0">
                  <a:pos x="0" y="T0"/>
                </a:cxn>
                <a:cxn ang="0">
                  <a:pos x="0" y="T1"/>
                </a:cxn>
                <a:cxn ang="0">
                  <a:pos x="0" y="T2"/>
                </a:cxn>
              </a:cxnLst>
              <a:rect l="0" t="0" r="r" b="b"/>
              <a:pathLst>
                <a:path h="241">
                  <a:moveTo>
                    <a:pt x="0" y="0"/>
                  </a:moveTo>
                  <a:lnTo>
                    <a:pt x="0" y="241"/>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99" name="Freeform 201"/>
            <p:cNvSpPr>
              <a:spLocks/>
            </p:cNvSpPr>
            <p:nvPr/>
          </p:nvSpPr>
          <p:spPr bwMode="auto">
            <a:xfrm>
              <a:off x="1435" y="608"/>
              <a:ext cx="0" cy="27"/>
            </a:xfrm>
            <a:custGeom>
              <a:avLst/>
              <a:gdLst>
                <a:gd name="T0" fmla="*/ 0 h 241"/>
                <a:gd name="T1" fmla="*/ 241 h 241"/>
                <a:gd name="T2" fmla="*/ 0 h 241"/>
              </a:gdLst>
              <a:ahLst/>
              <a:cxnLst>
                <a:cxn ang="0">
                  <a:pos x="0" y="T0"/>
                </a:cxn>
                <a:cxn ang="0">
                  <a:pos x="0" y="T1"/>
                </a:cxn>
                <a:cxn ang="0">
                  <a:pos x="0" y="T2"/>
                </a:cxn>
              </a:cxnLst>
              <a:rect l="0" t="0" r="r" b="b"/>
              <a:pathLst>
                <a:path h="241">
                  <a:moveTo>
                    <a:pt x="0" y="0"/>
                  </a:moveTo>
                  <a:lnTo>
                    <a:pt x="0" y="241"/>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00" name="Freeform 202"/>
            <p:cNvSpPr>
              <a:spLocks/>
            </p:cNvSpPr>
            <p:nvPr/>
          </p:nvSpPr>
          <p:spPr bwMode="auto">
            <a:xfrm>
              <a:off x="1557" y="608"/>
              <a:ext cx="0" cy="27"/>
            </a:xfrm>
            <a:custGeom>
              <a:avLst/>
              <a:gdLst>
                <a:gd name="T0" fmla="*/ 0 h 241"/>
                <a:gd name="T1" fmla="*/ 241 h 241"/>
                <a:gd name="T2" fmla="*/ 0 h 241"/>
              </a:gdLst>
              <a:ahLst/>
              <a:cxnLst>
                <a:cxn ang="0">
                  <a:pos x="0" y="T0"/>
                </a:cxn>
                <a:cxn ang="0">
                  <a:pos x="0" y="T1"/>
                </a:cxn>
                <a:cxn ang="0">
                  <a:pos x="0" y="T2"/>
                </a:cxn>
              </a:cxnLst>
              <a:rect l="0" t="0" r="r" b="b"/>
              <a:pathLst>
                <a:path h="241">
                  <a:moveTo>
                    <a:pt x="0" y="0"/>
                  </a:moveTo>
                  <a:lnTo>
                    <a:pt x="0" y="241"/>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01" name="Freeform 203"/>
            <p:cNvSpPr>
              <a:spLocks/>
            </p:cNvSpPr>
            <p:nvPr/>
          </p:nvSpPr>
          <p:spPr bwMode="auto">
            <a:xfrm>
              <a:off x="1680" y="608"/>
              <a:ext cx="0" cy="27"/>
            </a:xfrm>
            <a:custGeom>
              <a:avLst/>
              <a:gdLst>
                <a:gd name="T0" fmla="*/ 0 h 241"/>
                <a:gd name="T1" fmla="*/ 241 h 241"/>
                <a:gd name="T2" fmla="*/ 0 h 241"/>
              </a:gdLst>
              <a:ahLst/>
              <a:cxnLst>
                <a:cxn ang="0">
                  <a:pos x="0" y="T0"/>
                </a:cxn>
                <a:cxn ang="0">
                  <a:pos x="0" y="T1"/>
                </a:cxn>
                <a:cxn ang="0">
                  <a:pos x="0" y="T2"/>
                </a:cxn>
              </a:cxnLst>
              <a:rect l="0" t="0" r="r" b="b"/>
              <a:pathLst>
                <a:path h="241">
                  <a:moveTo>
                    <a:pt x="0" y="0"/>
                  </a:moveTo>
                  <a:lnTo>
                    <a:pt x="0" y="241"/>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02" name="Freeform 204"/>
            <p:cNvSpPr>
              <a:spLocks/>
            </p:cNvSpPr>
            <p:nvPr/>
          </p:nvSpPr>
          <p:spPr bwMode="auto">
            <a:xfrm>
              <a:off x="1803" y="608"/>
              <a:ext cx="0" cy="54"/>
            </a:xfrm>
            <a:custGeom>
              <a:avLst/>
              <a:gdLst>
                <a:gd name="T0" fmla="*/ 0 h 482"/>
                <a:gd name="T1" fmla="*/ 482 h 482"/>
                <a:gd name="T2" fmla="*/ 0 h 482"/>
              </a:gdLst>
              <a:ahLst/>
              <a:cxnLst>
                <a:cxn ang="0">
                  <a:pos x="0" y="T0"/>
                </a:cxn>
                <a:cxn ang="0">
                  <a:pos x="0" y="T1"/>
                </a:cxn>
                <a:cxn ang="0">
                  <a:pos x="0" y="T2"/>
                </a:cxn>
              </a:cxnLst>
              <a:rect l="0" t="0" r="r" b="b"/>
              <a:pathLst>
                <a:path h="482">
                  <a:moveTo>
                    <a:pt x="0" y="0"/>
                  </a:moveTo>
                  <a:lnTo>
                    <a:pt x="0" y="482"/>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03" name="Freeform 205"/>
            <p:cNvSpPr>
              <a:spLocks/>
            </p:cNvSpPr>
            <p:nvPr/>
          </p:nvSpPr>
          <p:spPr bwMode="auto">
            <a:xfrm>
              <a:off x="1925" y="608"/>
              <a:ext cx="0" cy="27"/>
            </a:xfrm>
            <a:custGeom>
              <a:avLst/>
              <a:gdLst>
                <a:gd name="T0" fmla="*/ 0 h 241"/>
                <a:gd name="T1" fmla="*/ 241 h 241"/>
                <a:gd name="T2" fmla="*/ 0 h 241"/>
              </a:gdLst>
              <a:ahLst/>
              <a:cxnLst>
                <a:cxn ang="0">
                  <a:pos x="0" y="T0"/>
                </a:cxn>
                <a:cxn ang="0">
                  <a:pos x="0" y="T1"/>
                </a:cxn>
                <a:cxn ang="0">
                  <a:pos x="0" y="T2"/>
                </a:cxn>
              </a:cxnLst>
              <a:rect l="0" t="0" r="r" b="b"/>
              <a:pathLst>
                <a:path h="241">
                  <a:moveTo>
                    <a:pt x="0" y="0"/>
                  </a:moveTo>
                  <a:lnTo>
                    <a:pt x="0" y="241"/>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04" name="Freeform 206"/>
            <p:cNvSpPr>
              <a:spLocks/>
            </p:cNvSpPr>
            <p:nvPr/>
          </p:nvSpPr>
          <p:spPr bwMode="auto">
            <a:xfrm>
              <a:off x="2048" y="608"/>
              <a:ext cx="0" cy="27"/>
            </a:xfrm>
            <a:custGeom>
              <a:avLst/>
              <a:gdLst>
                <a:gd name="T0" fmla="*/ 0 h 241"/>
                <a:gd name="T1" fmla="*/ 241 h 241"/>
                <a:gd name="T2" fmla="*/ 0 h 241"/>
              </a:gdLst>
              <a:ahLst/>
              <a:cxnLst>
                <a:cxn ang="0">
                  <a:pos x="0" y="T0"/>
                </a:cxn>
                <a:cxn ang="0">
                  <a:pos x="0" y="T1"/>
                </a:cxn>
                <a:cxn ang="0">
                  <a:pos x="0" y="T2"/>
                </a:cxn>
              </a:cxnLst>
              <a:rect l="0" t="0" r="r" b="b"/>
              <a:pathLst>
                <a:path h="241">
                  <a:moveTo>
                    <a:pt x="0" y="0"/>
                  </a:moveTo>
                  <a:lnTo>
                    <a:pt x="0" y="241"/>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05" name="Freeform 207"/>
            <p:cNvSpPr>
              <a:spLocks/>
            </p:cNvSpPr>
            <p:nvPr/>
          </p:nvSpPr>
          <p:spPr bwMode="auto">
            <a:xfrm>
              <a:off x="2170" y="608"/>
              <a:ext cx="0" cy="27"/>
            </a:xfrm>
            <a:custGeom>
              <a:avLst/>
              <a:gdLst>
                <a:gd name="T0" fmla="*/ 0 h 241"/>
                <a:gd name="T1" fmla="*/ 241 h 241"/>
                <a:gd name="T2" fmla="*/ 0 h 241"/>
              </a:gdLst>
              <a:ahLst/>
              <a:cxnLst>
                <a:cxn ang="0">
                  <a:pos x="0" y="T0"/>
                </a:cxn>
                <a:cxn ang="0">
                  <a:pos x="0" y="T1"/>
                </a:cxn>
                <a:cxn ang="0">
                  <a:pos x="0" y="T2"/>
                </a:cxn>
              </a:cxnLst>
              <a:rect l="0" t="0" r="r" b="b"/>
              <a:pathLst>
                <a:path h="241">
                  <a:moveTo>
                    <a:pt x="0" y="0"/>
                  </a:moveTo>
                  <a:lnTo>
                    <a:pt x="0" y="241"/>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06" name="Freeform 208"/>
            <p:cNvSpPr>
              <a:spLocks/>
            </p:cNvSpPr>
            <p:nvPr/>
          </p:nvSpPr>
          <p:spPr bwMode="auto">
            <a:xfrm>
              <a:off x="2293" y="608"/>
              <a:ext cx="0" cy="27"/>
            </a:xfrm>
            <a:custGeom>
              <a:avLst/>
              <a:gdLst>
                <a:gd name="T0" fmla="*/ 0 h 241"/>
                <a:gd name="T1" fmla="*/ 241 h 241"/>
                <a:gd name="T2" fmla="*/ 0 h 241"/>
              </a:gdLst>
              <a:ahLst/>
              <a:cxnLst>
                <a:cxn ang="0">
                  <a:pos x="0" y="T0"/>
                </a:cxn>
                <a:cxn ang="0">
                  <a:pos x="0" y="T1"/>
                </a:cxn>
                <a:cxn ang="0">
                  <a:pos x="0" y="T2"/>
                </a:cxn>
              </a:cxnLst>
              <a:rect l="0" t="0" r="r" b="b"/>
              <a:pathLst>
                <a:path h="241">
                  <a:moveTo>
                    <a:pt x="0" y="0"/>
                  </a:moveTo>
                  <a:lnTo>
                    <a:pt x="0" y="241"/>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07" name="Freeform 209"/>
            <p:cNvSpPr>
              <a:spLocks/>
            </p:cNvSpPr>
            <p:nvPr/>
          </p:nvSpPr>
          <p:spPr bwMode="auto">
            <a:xfrm>
              <a:off x="2416" y="608"/>
              <a:ext cx="0" cy="54"/>
            </a:xfrm>
            <a:custGeom>
              <a:avLst/>
              <a:gdLst>
                <a:gd name="T0" fmla="*/ 0 h 482"/>
                <a:gd name="T1" fmla="*/ 482 h 482"/>
                <a:gd name="T2" fmla="*/ 0 h 482"/>
              </a:gdLst>
              <a:ahLst/>
              <a:cxnLst>
                <a:cxn ang="0">
                  <a:pos x="0" y="T0"/>
                </a:cxn>
                <a:cxn ang="0">
                  <a:pos x="0" y="T1"/>
                </a:cxn>
                <a:cxn ang="0">
                  <a:pos x="0" y="T2"/>
                </a:cxn>
              </a:cxnLst>
              <a:rect l="0" t="0" r="r" b="b"/>
              <a:pathLst>
                <a:path h="482">
                  <a:moveTo>
                    <a:pt x="0" y="0"/>
                  </a:moveTo>
                  <a:lnTo>
                    <a:pt x="0" y="482"/>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08" name="Freeform 210"/>
            <p:cNvSpPr>
              <a:spLocks/>
            </p:cNvSpPr>
            <p:nvPr/>
          </p:nvSpPr>
          <p:spPr bwMode="auto">
            <a:xfrm>
              <a:off x="2416" y="608"/>
              <a:ext cx="0" cy="1890"/>
            </a:xfrm>
            <a:custGeom>
              <a:avLst/>
              <a:gdLst>
                <a:gd name="T0" fmla="*/ 17008 h 17008"/>
                <a:gd name="T1" fmla="*/ 0 h 17008"/>
                <a:gd name="T2" fmla="*/ 17008 h 17008"/>
              </a:gdLst>
              <a:ahLst/>
              <a:cxnLst>
                <a:cxn ang="0">
                  <a:pos x="0" y="T0"/>
                </a:cxn>
                <a:cxn ang="0">
                  <a:pos x="0" y="T1"/>
                </a:cxn>
                <a:cxn ang="0">
                  <a:pos x="0" y="T2"/>
                </a:cxn>
              </a:cxnLst>
              <a:rect l="0" t="0" r="r" b="b"/>
              <a:pathLst>
                <a:path h="17008">
                  <a:moveTo>
                    <a:pt x="0" y="17008"/>
                  </a:moveTo>
                  <a:lnTo>
                    <a:pt x="0" y="0"/>
                  </a:lnTo>
                  <a:lnTo>
                    <a:pt x="0" y="17008"/>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09" name="Freeform 211"/>
            <p:cNvSpPr>
              <a:spLocks/>
            </p:cNvSpPr>
            <p:nvPr/>
          </p:nvSpPr>
          <p:spPr bwMode="auto">
            <a:xfrm>
              <a:off x="2362" y="2498"/>
              <a:ext cx="54" cy="0"/>
            </a:xfrm>
            <a:custGeom>
              <a:avLst/>
              <a:gdLst>
                <a:gd name="T0" fmla="*/ 482 w 482"/>
                <a:gd name="T1" fmla="*/ 0 w 482"/>
                <a:gd name="T2" fmla="*/ 482 w 482"/>
              </a:gdLst>
              <a:ahLst/>
              <a:cxnLst>
                <a:cxn ang="0">
                  <a:pos x="T0" y="0"/>
                </a:cxn>
                <a:cxn ang="0">
                  <a:pos x="T1" y="0"/>
                </a:cxn>
                <a:cxn ang="0">
                  <a:pos x="T2" y="0"/>
                </a:cxn>
              </a:cxnLst>
              <a:rect l="0" t="0" r="r" b="b"/>
              <a:pathLst>
                <a:path w="482">
                  <a:moveTo>
                    <a:pt x="482" y="0"/>
                  </a:moveTo>
                  <a:lnTo>
                    <a:pt x="0" y="0"/>
                  </a:lnTo>
                  <a:lnTo>
                    <a:pt x="482"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10" name="Freeform 212"/>
            <p:cNvSpPr>
              <a:spLocks/>
            </p:cNvSpPr>
            <p:nvPr/>
          </p:nvSpPr>
          <p:spPr bwMode="auto">
            <a:xfrm>
              <a:off x="2389" y="2419"/>
              <a:ext cx="27" cy="0"/>
            </a:xfrm>
            <a:custGeom>
              <a:avLst/>
              <a:gdLst>
                <a:gd name="T0" fmla="*/ 241 w 241"/>
                <a:gd name="T1" fmla="*/ 0 w 241"/>
                <a:gd name="T2" fmla="*/ 241 w 241"/>
              </a:gdLst>
              <a:ahLst/>
              <a:cxnLst>
                <a:cxn ang="0">
                  <a:pos x="T0" y="0"/>
                </a:cxn>
                <a:cxn ang="0">
                  <a:pos x="T1" y="0"/>
                </a:cxn>
                <a:cxn ang="0">
                  <a:pos x="T2" y="0"/>
                </a:cxn>
              </a:cxnLst>
              <a:rect l="0" t="0" r="r" b="b"/>
              <a:pathLst>
                <a:path w="241">
                  <a:moveTo>
                    <a:pt x="241" y="0"/>
                  </a:moveTo>
                  <a:lnTo>
                    <a:pt x="0" y="0"/>
                  </a:lnTo>
                  <a:lnTo>
                    <a:pt x="241"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11" name="Freeform 213"/>
            <p:cNvSpPr>
              <a:spLocks/>
            </p:cNvSpPr>
            <p:nvPr/>
          </p:nvSpPr>
          <p:spPr bwMode="auto">
            <a:xfrm>
              <a:off x="2389" y="2341"/>
              <a:ext cx="27" cy="0"/>
            </a:xfrm>
            <a:custGeom>
              <a:avLst/>
              <a:gdLst>
                <a:gd name="T0" fmla="*/ 241 w 241"/>
                <a:gd name="T1" fmla="*/ 0 w 241"/>
                <a:gd name="T2" fmla="*/ 241 w 241"/>
              </a:gdLst>
              <a:ahLst/>
              <a:cxnLst>
                <a:cxn ang="0">
                  <a:pos x="T0" y="0"/>
                </a:cxn>
                <a:cxn ang="0">
                  <a:pos x="T1" y="0"/>
                </a:cxn>
                <a:cxn ang="0">
                  <a:pos x="T2" y="0"/>
                </a:cxn>
              </a:cxnLst>
              <a:rect l="0" t="0" r="r" b="b"/>
              <a:pathLst>
                <a:path w="241">
                  <a:moveTo>
                    <a:pt x="241" y="0"/>
                  </a:moveTo>
                  <a:lnTo>
                    <a:pt x="0" y="0"/>
                  </a:lnTo>
                  <a:lnTo>
                    <a:pt x="241"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12" name="Freeform 214"/>
            <p:cNvSpPr>
              <a:spLocks/>
            </p:cNvSpPr>
            <p:nvPr/>
          </p:nvSpPr>
          <p:spPr bwMode="auto">
            <a:xfrm>
              <a:off x="2389" y="2262"/>
              <a:ext cx="27" cy="0"/>
            </a:xfrm>
            <a:custGeom>
              <a:avLst/>
              <a:gdLst>
                <a:gd name="T0" fmla="*/ 241 w 241"/>
                <a:gd name="T1" fmla="*/ 0 w 241"/>
                <a:gd name="T2" fmla="*/ 241 w 241"/>
              </a:gdLst>
              <a:ahLst/>
              <a:cxnLst>
                <a:cxn ang="0">
                  <a:pos x="T0" y="0"/>
                </a:cxn>
                <a:cxn ang="0">
                  <a:pos x="T1" y="0"/>
                </a:cxn>
                <a:cxn ang="0">
                  <a:pos x="T2" y="0"/>
                </a:cxn>
              </a:cxnLst>
              <a:rect l="0" t="0" r="r" b="b"/>
              <a:pathLst>
                <a:path w="241">
                  <a:moveTo>
                    <a:pt x="241" y="0"/>
                  </a:moveTo>
                  <a:lnTo>
                    <a:pt x="0" y="0"/>
                  </a:lnTo>
                  <a:lnTo>
                    <a:pt x="241"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13" name="Freeform 215"/>
            <p:cNvSpPr>
              <a:spLocks/>
            </p:cNvSpPr>
            <p:nvPr/>
          </p:nvSpPr>
          <p:spPr bwMode="auto">
            <a:xfrm>
              <a:off x="2362" y="2183"/>
              <a:ext cx="54" cy="0"/>
            </a:xfrm>
            <a:custGeom>
              <a:avLst/>
              <a:gdLst>
                <a:gd name="T0" fmla="*/ 482 w 482"/>
                <a:gd name="T1" fmla="*/ 0 w 482"/>
                <a:gd name="T2" fmla="*/ 482 w 482"/>
              </a:gdLst>
              <a:ahLst/>
              <a:cxnLst>
                <a:cxn ang="0">
                  <a:pos x="T0" y="0"/>
                </a:cxn>
                <a:cxn ang="0">
                  <a:pos x="T1" y="0"/>
                </a:cxn>
                <a:cxn ang="0">
                  <a:pos x="T2" y="0"/>
                </a:cxn>
              </a:cxnLst>
              <a:rect l="0" t="0" r="r" b="b"/>
              <a:pathLst>
                <a:path w="482">
                  <a:moveTo>
                    <a:pt x="482" y="0"/>
                  </a:moveTo>
                  <a:lnTo>
                    <a:pt x="0" y="0"/>
                  </a:lnTo>
                  <a:lnTo>
                    <a:pt x="482"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14" name="Freeform 216"/>
            <p:cNvSpPr>
              <a:spLocks/>
            </p:cNvSpPr>
            <p:nvPr/>
          </p:nvSpPr>
          <p:spPr bwMode="auto">
            <a:xfrm>
              <a:off x="2389" y="2104"/>
              <a:ext cx="27" cy="0"/>
            </a:xfrm>
            <a:custGeom>
              <a:avLst/>
              <a:gdLst>
                <a:gd name="T0" fmla="*/ 241 w 241"/>
                <a:gd name="T1" fmla="*/ 0 w 241"/>
                <a:gd name="T2" fmla="*/ 241 w 241"/>
              </a:gdLst>
              <a:ahLst/>
              <a:cxnLst>
                <a:cxn ang="0">
                  <a:pos x="T0" y="0"/>
                </a:cxn>
                <a:cxn ang="0">
                  <a:pos x="T1" y="0"/>
                </a:cxn>
                <a:cxn ang="0">
                  <a:pos x="T2" y="0"/>
                </a:cxn>
              </a:cxnLst>
              <a:rect l="0" t="0" r="r" b="b"/>
              <a:pathLst>
                <a:path w="241">
                  <a:moveTo>
                    <a:pt x="241" y="0"/>
                  </a:moveTo>
                  <a:lnTo>
                    <a:pt x="0" y="0"/>
                  </a:lnTo>
                  <a:lnTo>
                    <a:pt x="241"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15" name="Freeform 217"/>
            <p:cNvSpPr>
              <a:spLocks/>
            </p:cNvSpPr>
            <p:nvPr/>
          </p:nvSpPr>
          <p:spPr bwMode="auto">
            <a:xfrm>
              <a:off x="2389" y="2026"/>
              <a:ext cx="27" cy="0"/>
            </a:xfrm>
            <a:custGeom>
              <a:avLst/>
              <a:gdLst>
                <a:gd name="T0" fmla="*/ 241 w 241"/>
                <a:gd name="T1" fmla="*/ 0 w 241"/>
                <a:gd name="T2" fmla="*/ 241 w 241"/>
              </a:gdLst>
              <a:ahLst/>
              <a:cxnLst>
                <a:cxn ang="0">
                  <a:pos x="T0" y="0"/>
                </a:cxn>
                <a:cxn ang="0">
                  <a:pos x="T1" y="0"/>
                </a:cxn>
                <a:cxn ang="0">
                  <a:pos x="T2" y="0"/>
                </a:cxn>
              </a:cxnLst>
              <a:rect l="0" t="0" r="r" b="b"/>
              <a:pathLst>
                <a:path w="241">
                  <a:moveTo>
                    <a:pt x="241" y="0"/>
                  </a:moveTo>
                  <a:lnTo>
                    <a:pt x="0" y="0"/>
                  </a:lnTo>
                  <a:lnTo>
                    <a:pt x="241"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16" name="Freeform 218"/>
            <p:cNvSpPr>
              <a:spLocks/>
            </p:cNvSpPr>
            <p:nvPr/>
          </p:nvSpPr>
          <p:spPr bwMode="auto">
            <a:xfrm>
              <a:off x="2389" y="1947"/>
              <a:ext cx="27" cy="0"/>
            </a:xfrm>
            <a:custGeom>
              <a:avLst/>
              <a:gdLst>
                <a:gd name="T0" fmla="*/ 241 w 241"/>
                <a:gd name="T1" fmla="*/ 0 w 241"/>
                <a:gd name="T2" fmla="*/ 241 w 241"/>
              </a:gdLst>
              <a:ahLst/>
              <a:cxnLst>
                <a:cxn ang="0">
                  <a:pos x="T0" y="0"/>
                </a:cxn>
                <a:cxn ang="0">
                  <a:pos x="T1" y="0"/>
                </a:cxn>
                <a:cxn ang="0">
                  <a:pos x="T2" y="0"/>
                </a:cxn>
              </a:cxnLst>
              <a:rect l="0" t="0" r="r" b="b"/>
              <a:pathLst>
                <a:path w="241">
                  <a:moveTo>
                    <a:pt x="241" y="0"/>
                  </a:moveTo>
                  <a:lnTo>
                    <a:pt x="0" y="0"/>
                  </a:lnTo>
                  <a:lnTo>
                    <a:pt x="241"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17" name="Freeform 219"/>
            <p:cNvSpPr>
              <a:spLocks/>
            </p:cNvSpPr>
            <p:nvPr/>
          </p:nvSpPr>
          <p:spPr bwMode="auto">
            <a:xfrm>
              <a:off x="2362" y="1868"/>
              <a:ext cx="54" cy="0"/>
            </a:xfrm>
            <a:custGeom>
              <a:avLst/>
              <a:gdLst>
                <a:gd name="T0" fmla="*/ 482 w 482"/>
                <a:gd name="T1" fmla="*/ 0 w 482"/>
                <a:gd name="T2" fmla="*/ 482 w 482"/>
              </a:gdLst>
              <a:ahLst/>
              <a:cxnLst>
                <a:cxn ang="0">
                  <a:pos x="T0" y="0"/>
                </a:cxn>
                <a:cxn ang="0">
                  <a:pos x="T1" y="0"/>
                </a:cxn>
                <a:cxn ang="0">
                  <a:pos x="T2" y="0"/>
                </a:cxn>
              </a:cxnLst>
              <a:rect l="0" t="0" r="r" b="b"/>
              <a:pathLst>
                <a:path w="482">
                  <a:moveTo>
                    <a:pt x="482" y="0"/>
                  </a:moveTo>
                  <a:lnTo>
                    <a:pt x="0" y="0"/>
                  </a:lnTo>
                  <a:lnTo>
                    <a:pt x="482"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18" name="Freeform 220"/>
            <p:cNvSpPr>
              <a:spLocks/>
            </p:cNvSpPr>
            <p:nvPr/>
          </p:nvSpPr>
          <p:spPr bwMode="auto">
            <a:xfrm>
              <a:off x="2389" y="1789"/>
              <a:ext cx="27" cy="0"/>
            </a:xfrm>
            <a:custGeom>
              <a:avLst/>
              <a:gdLst>
                <a:gd name="T0" fmla="*/ 241 w 241"/>
                <a:gd name="T1" fmla="*/ 0 w 241"/>
                <a:gd name="T2" fmla="*/ 241 w 241"/>
              </a:gdLst>
              <a:ahLst/>
              <a:cxnLst>
                <a:cxn ang="0">
                  <a:pos x="T0" y="0"/>
                </a:cxn>
                <a:cxn ang="0">
                  <a:pos x="T1" y="0"/>
                </a:cxn>
                <a:cxn ang="0">
                  <a:pos x="T2" y="0"/>
                </a:cxn>
              </a:cxnLst>
              <a:rect l="0" t="0" r="r" b="b"/>
              <a:pathLst>
                <a:path w="241">
                  <a:moveTo>
                    <a:pt x="241" y="0"/>
                  </a:moveTo>
                  <a:lnTo>
                    <a:pt x="0" y="0"/>
                  </a:lnTo>
                  <a:lnTo>
                    <a:pt x="241"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19" name="Freeform 221"/>
            <p:cNvSpPr>
              <a:spLocks/>
            </p:cNvSpPr>
            <p:nvPr/>
          </p:nvSpPr>
          <p:spPr bwMode="auto">
            <a:xfrm>
              <a:off x="2389" y="1711"/>
              <a:ext cx="27" cy="0"/>
            </a:xfrm>
            <a:custGeom>
              <a:avLst/>
              <a:gdLst>
                <a:gd name="T0" fmla="*/ 241 w 241"/>
                <a:gd name="T1" fmla="*/ 0 w 241"/>
                <a:gd name="T2" fmla="*/ 241 w 241"/>
              </a:gdLst>
              <a:ahLst/>
              <a:cxnLst>
                <a:cxn ang="0">
                  <a:pos x="T0" y="0"/>
                </a:cxn>
                <a:cxn ang="0">
                  <a:pos x="T1" y="0"/>
                </a:cxn>
                <a:cxn ang="0">
                  <a:pos x="T2" y="0"/>
                </a:cxn>
              </a:cxnLst>
              <a:rect l="0" t="0" r="r" b="b"/>
              <a:pathLst>
                <a:path w="241">
                  <a:moveTo>
                    <a:pt x="241" y="0"/>
                  </a:moveTo>
                  <a:lnTo>
                    <a:pt x="0" y="0"/>
                  </a:lnTo>
                  <a:lnTo>
                    <a:pt x="241"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20" name="Freeform 222"/>
            <p:cNvSpPr>
              <a:spLocks/>
            </p:cNvSpPr>
            <p:nvPr/>
          </p:nvSpPr>
          <p:spPr bwMode="auto">
            <a:xfrm>
              <a:off x="2389" y="1632"/>
              <a:ext cx="27" cy="0"/>
            </a:xfrm>
            <a:custGeom>
              <a:avLst/>
              <a:gdLst>
                <a:gd name="T0" fmla="*/ 241 w 241"/>
                <a:gd name="T1" fmla="*/ 0 w 241"/>
                <a:gd name="T2" fmla="*/ 241 w 241"/>
              </a:gdLst>
              <a:ahLst/>
              <a:cxnLst>
                <a:cxn ang="0">
                  <a:pos x="T0" y="0"/>
                </a:cxn>
                <a:cxn ang="0">
                  <a:pos x="T1" y="0"/>
                </a:cxn>
                <a:cxn ang="0">
                  <a:pos x="T2" y="0"/>
                </a:cxn>
              </a:cxnLst>
              <a:rect l="0" t="0" r="r" b="b"/>
              <a:pathLst>
                <a:path w="241">
                  <a:moveTo>
                    <a:pt x="241" y="0"/>
                  </a:moveTo>
                  <a:lnTo>
                    <a:pt x="0" y="0"/>
                  </a:lnTo>
                  <a:lnTo>
                    <a:pt x="241"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21" name="Freeform 223"/>
            <p:cNvSpPr>
              <a:spLocks/>
            </p:cNvSpPr>
            <p:nvPr/>
          </p:nvSpPr>
          <p:spPr bwMode="auto">
            <a:xfrm>
              <a:off x="2362" y="1553"/>
              <a:ext cx="54" cy="0"/>
            </a:xfrm>
            <a:custGeom>
              <a:avLst/>
              <a:gdLst>
                <a:gd name="T0" fmla="*/ 482 w 482"/>
                <a:gd name="T1" fmla="*/ 0 w 482"/>
                <a:gd name="T2" fmla="*/ 482 w 482"/>
              </a:gdLst>
              <a:ahLst/>
              <a:cxnLst>
                <a:cxn ang="0">
                  <a:pos x="T0" y="0"/>
                </a:cxn>
                <a:cxn ang="0">
                  <a:pos x="T1" y="0"/>
                </a:cxn>
                <a:cxn ang="0">
                  <a:pos x="T2" y="0"/>
                </a:cxn>
              </a:cxnLst>
              <a:rect l="0" t="0" r="r" b="b"/>
              <a:pathLst>
                <a:path w="482">
                  <a:moveTo>
                    <a:pt x="482" y="0"/>
                  </a:moveTo>
                  <a:lnTo>
                    <a:pt x="0" y="0"/>
                  </a:lnTo>
                  <a:lnTo>
                    <a:pt x="482"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22" name="Freeform 224"/>
            <p:cNvSpPr>
              <a:spLocks/>
            </p:cNvSpPr>
            <p:nvPr/>
          </p:nvSpPr>
          <p:spPr bwMode="auto">
            <a:xfrm>
              <a:off x="2389" y="1474"/>
              <a:ext cx="27" cy="0"/>
            </a:xfrm>
            <a:custGeom>
              <a:avLst/>
              <a:gdLst>
                <a:gd name="T0" fmla="*/ 241 w 241"/>
                <a:gd name="T1" fmla="*/ 0 w 241"/>
                <a:gd name="T2" fmla="*/ 241 w 241"/>
              </a:gdLst>
              <a:ahLst/>
              <a:cxnLst>
                <a:cxn ang="0">
                  <a:pos x="T0" y="0"/>
                </a:cxn>
                <a:cxn ang="0">
                  <a:pos x="T1" y="0"/>
                </a:cxn>
                <a:cxn ang="0">
                  <a:pos x="T2" y="0"/>
                </a:cxn>
              </a:cxnLst>
              <a:rect l="0" t="0" r="r" b="b"/>
              <a:pathLst>
                <a:path w="241">
                  <a:moveTo>
                    <a:pt x="241" y="0"/>
                  </a:moveTo>
                  <a:lnTo>
                    <a:pt x="0" y="0"/>
                  </a:lnTo>
                  <a:lnTo>
                    <a:pt x="241"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23" name="Freeform 225"/>
            <p:cNvSpPr>
              <a:spLocks/>
            </p:cNvSpPr>
            <p:nvPr/>
          </p:nvSpPr>
          <p:spPr bwMode="auto">
            <a:xfrm>
              <a:off x="2389" y="1396"/>
              <a:ext cx="27" cy="0"/>
            </a:xfrm>
            <a:custGeom>
              <a:avLst/>
              <a:gdLst>
                <a:gd name="T0" fmla="*/ 241 w 241"/>
                <a:gd name="T1" fmla="*/ 0 w 241"/>
                <a:gd name="T2" fmla="*/ 241 w 241"/>
              </a:gdLst>
              <a:ahLst/>
              <a:cxnLst>
                <a:cxn ang="0">
                  <a:pos x="T0" y="0"/>
                </a:cxn>
                <a:cxn ang="0">
                  <a:pos x="T1" y="0"/>
                </a:cxn>
                <a:cxn ang="0">
                  <a:pos x="T2" y="0"/>
                </a:cxn>
              </a:cxnLst>
              <a:rect l="0" t="0" r="r" b="b"/>
              <a:pathLst>
                <a:path w="241">
                  <a:moveTo>
                    <a:pt x="241" y="0"/>
                  </a:moveTo>
                  <a:lnTo>
                    <a:pt x="0" y="0"/>
                  </a:lnTo>
                  <a:lnTo>
                    <a:pt x="241"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24" name="Freeform 226"/>
            <p:cNvSpPr>
              <a:spLocks/>
            </p:cNvSpPr>
            <p:nvPr/>
          </p:nvSpPr>
          <p:spPr bwMode="auto">
            <a:xfrm>
              <a:off x="2389" y="1316"/>
              <a:ext cx="27" cy="0"/>
            </a:xfrm>
            <a:custGeom>
              <a:avLst/>
              <a:gdLst>
                <a:gd name="T0" fmla="*/ 241 w 241"/>
                <a:gd name="T1" fmla="*/ 0 w 241"/>
                <a:gd name="T2" fmla="*/ 241 w 241"/>
              </a:gdLst>
              <a:ahLst/>
              <a:cxnLst>
                <a:cxn ang="0">
                  <a:pos x="T0" y="0"/>
                </a:cxn>
                <a:cxn ang="0">
                  <a:pos x="T1" y="0"/>
                </a:cxn>
                <a:cxn ang="0">
                  <a:pos x="T2" y="0"/>
                </a:cxn>
              </a:cxnLst>
              <a:rect l="0" t="0" r="r" b="b"/>
              <a:pathLst>
                <a:path w="241">
                  <a:moveTo>
                    <a:pt x="241" y="0"/>
                  </a:moveTo>
                  <a:lnTo>
                    <a:pt x="0" y="0"/>
                  </a:lnTo>
                  <a:lnTo>
                    <a:pt x="241"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25" name="Freeform 227"/>
            <p:cNvSpPr>
              <a:spLocks/>
            </p:cNvSpPr>
            <p:nvPr/>
          </p:nvSpPr>
          <p:spPr bwMode="auto">
            <a:xfrm>
              <a:off x="2362" y="1238"/>
              <a:ext cx="54" cy="0"/>
            </a:xfrm>
            <a:custGeom>
              <a:avLst/>
              <a:gdLst>
                <a:gd name="T0" fmla="*/ 482 w 482"/>
                <a:gd name="T1" fmla="*/ 0 w 482"/>
                <a:gd name="T2" fmla="*/ 482 w 482"/>
              </a:gdLst>
              <a:ahLst/>
              <a:cxnLst>
                <a:cxn ang="0">
                  <a:pos x="T0" y="0"/>
                </a:cxn>
                <a:cxn ang="0">
                  <a:pos x="T1" y="0"/>
                </a:cxn>
                <a:cxn ang="0">
                  <a:pos x="T2" y="0"/>
                </a:cxn>
              </a:cxnLst>
              <a:rect l="0" t="0" r="r" b="b"/>
              <a:pathLst>
                <a:path w="482">
                  <a:moveTo>
                    <a:pt x="482" y="0"/>
                  </a:moveTo>
                  <a:lnTo>
                    <a:pt x="0" y="0"/>
                  </a:lnTo>
                  <a:lnTo>
                    <a:pt x="482"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26" name="Freeform 228"/>
            <p:cNvSpPr>
              <a:spLocks/>
            </p:cNvSpPr>
            <p:nvPr/>
          </p:nvSpPr>
          <p:spPr bwMode="auto">
            <a:xfrm>
              <a:off x="2389" y="1159"/>
              <a:ext cx="27" cy="0"/>
            </a:xfrm>
            <a:custGeom>
              <a:avLst/>
              <a:gdLst>
                <a:gd name="T0" fmla="*/ 241 w 241"/>
                <a:gd name="T1" fmla="*/ 0 w 241"/>
                <a:gd name="T2" fmla="*/ 241 w 241"/>
              </a:gdLst>
              <a:ahLst/>
              <a:cxnLst>
                <a:cxn ang="0">
                  <a:pos x="T0" y="0"/>
                </a:cxn>
                <a:cxn ang="0">
                  <a:pos x="T1" y="0"/>
                </a:cxn>
                <a:cxn ang="0">
                  <a:pos x="T2" y="0"/>
                </a:cxn>
              </a:cxnLst>
              <a:rect l="0" t="0" r="r" b="b"/>
              <a:pathLst>
                <a:path w="241">
                  <a:moveTo>
                    <a:pt x="241" y="0"/>
                  </a:moveTo>
                  <a:lnTo>
                    <a:pt x="0" y="0"/>
                  </a:lnTo>
                  <a:lnTo>
                    <a:pt x="241"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27" name="Freeform 229"/>
            <p:cNvSpPr>
              <a:spLocks/>
            </p:cNvSpPr>
            <p:nvPr/>
          </p:nvSpPr>
          <p:spPr bwMode="auto">
            <a:xfrm>
              <a:off x="2389" y="1080"/>
              <a:ext cx="27" cy="0"/>
            </a:xfrm>
            <a:custGeom>
              <a:avLst/>
              <a:gdLst>
                <a:gd name="T0" fmla="*/ 241 w 241"/>
                <a:gd name="T1" fmla="*/ 0 w 241"/>
                <a:gd name="T2" fmla="*/ 241 w 241"/>
              </a:gdLst>
              <a:ahLst/>
              <a:cxnLst>
                <a:cxn ang="0">
                  <a:pos x="T0" y="0"/>
                </a:cxn>
                <a:cxn ang="0">
                  <a:pos x="T1" y="0"/>
                </a:cxn>
                <a:cxn ang="0">
                  <a:pos x="T2" y="0"/>
                </a:cxn>
              </a:cxnLst>
              <a:rect l="0" t="0" r="r" b="b"/>
              <a:pathLst>
                <a:path w="241">
                  <a:moveTo>
                    <a:pt x="241" y="0"/>
                  </a:moveTo>
                  <a:lnTo>
                    <a:pt x="0" y="0"/>
                  </a:lnTo>
                  <a:lnTo>
                    <a:pt x="241"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28" name="Freeform 230"/>
            <p:cNvSpPr>
              <a:spLocks/>
            </p:cNvSpPr>
            <p:nvPr/>
          </p:nvSpPr>
          <p:spPr bwMode="auto">
            <a:xfrm>
              <a:off x="2389" y="1001"/>
              <a:ext cx="27" cy="0"/>
            </a:xfrm>
            <a:custGeom>
              <a:avLst/>
              <a:gdLst>
                <a:gd name="T0" fmla="*/ 241 w 241"/>
                <a:gd name="T1" fmla="*/ 0 w 241"/>
                <a:gd name="T2" fmla="*/ 241 w 241"/>
              </a:gdLst>
              <a:ahLst/>
              <a:cxnLst>
                <a:cxn ang="0">
                  <a:pos x="T0" y="0"/>
                </a:cxn>
                <a:cxn ang="0">
                  <a:pos x="T1" y="0"/>
                </a:cxn>
                <a:cxn ang="0">
                  <a:pos x="T2" y="0"/>
                </a:cxn>
              </a:cxnLst>
              <a:rect l="0" t="0" r="r" b="b"/>
              <a:pathLst>
                <a:path w="241">
                  <a:moveTo>
                    <a:pt x="241" y="0"/>
                  </a:moveTo>
                  <a:lnTo>
                    <a:pt x="0" y="0"/>
                  </a:lnTo>
                  <a:lnTo>
                    <a:pt x="241"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29" name="Freeform 231"/>
            <p:cNvSpPr>
              <a:spLocks/>
            </p:cNvSpPr>
            <p:nvPr/>
          </p:nvSpPr>
          <p:spPr bwMode="auto">
            <a:xfrm>
              <a:off x="2362" y="923"/>
              <a:ext cx="54" cy="0"/>
            </a:xfrm>
            <a:custGeom>
              <a:avLst/>
              <a:gdLst>
                <a:gd name="T0" fmla="*/ 482 w 482"/>
                <a:gd name="T1" fmla="*/ 0 w 482"/>
                <a:gd name="T2" fmla="*/ 482 w 482"/>
              </a:gdLst>
              <a:ahLst/>
              <a:cxnLst>
                <a:cxn ang="0">
                  <a:pos x="T0" y="0"/>
                </a:cxn>
                <a:cxn ang="0">
                  <a:pos x="T1" y="0"/>
                </a:cxn>
                <a:cxn ang="0">
                  <a:pos x="T2" y="0"/>
                </a:cxn>
              </a:cxnLst>
              <a:rect l="0" t="0" r="r" b="b"/>
              <a:pathLst>
                <a:path w="482">
                  <a:moveTo>
                    <a:pt x="482" y="0"/>
                  </a:moveTo>
                  <a:lnTo>
                    <a:pt x="0" y="0"/>
                  </a:lnTo>
                  <a:lnTo>
                    <a:pt x="482"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30" name="Freeform 232"/>
            <p:cNvSpPr>
              <a:spLocks/>
            </p:cNvSpPr>
            <p:nvPr/>
          </p:nvSpPr>
          <p:spPr bwMode="auto">
            <a:xfrm>
              <a:off x="2389" y="844"/>
              <a:ext cx="27" cy="0"/>
            </a:xfrm>
            <a:custGeom>
              <a:avLst/>
              <a:gdLst>
                <a:gd name="T0" fmla="*/ 241 w 241"/>
                <a:gd name="T1" fmla="*/ 0 w 241"/>
                <a:gd name="T2" fmla="*/ 241 w 241"/>
              </a:gdLst>
              <a:ahLst/>
              <a:cxnLst>
                <a:cxn ang="0">
                  <a:pos x="T0" y="0"/>
                </a:cxn>
                <a:cxn ang="0">
                  <a:pos x="T1" y="0"/>
                </a:cxn>
                <a:cxn ang="0">
                  <a:pos x="T2" y="0"/>
                </a:cxn>
              </a:cxnLst>
              <a:rect l="0" t="0" r="r" b="b"/>
              <a:pathLst>
                <a:path w="241">
                  <a:moveTo>
                    <a:pt x="241" y="0"/>
                  </a:moveTo>
                  <a:lnTo>
                    <a:pt x="0" y="0"/>
                  </a:lnTo>
                  <a:lnTo>
                    <a:pt x="241"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31" name="Freeform 233"/>
            <p:cNvSpPr>
              <a:spLocks/>
            </p:cNvSpPr>
            <p:nvPr/>
          </p:nvSpPr>
          <p:spPr bwMode="auto">
            <a:xfrm>
              <a:off x="2389" y="765"/>
              <a:ext cx="27" cy="0"/>
            </a:xfrm>
            <a:custGeom>
              <a:avLst/>
              <a:gdLst>
                <a:gd name="T0" fmla="*/ 241 w 241"/>
                <a:gd name="T1" fmla="*/ 0 w 241"/>
                <a:gd name="T2" fmla="*/ 241 w 241"/>
              </a:gdLst>
              <a:ahLst/>
              <a:cxnLst>
                <a:cxn ang="0">
                  <a:pos x="T0" y="0"/>
                </a:cxn>
                <a:cxn ang="0">
                  <a:pos x="T1" y="0"/>
                </a:cxn>
                <a:cxn ang="0">
                  <a:pos x="T2" y="0"/>
                </a:cxn>
              </a:cxnLst>
              <a:rect l="0" t="0" r="r" b="b"/>
              <a:pathLst>
                <a:path w="241">
                  <a:moveTo>
                    <a:pt x="241" y="0"/>
                  </a:moveTo>
                  <a:lnTo>
                    <a:pt x="0" y="0"/>
                  </a:lnTo>
                  <a:lnTo>
                    <a:pt x="241"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32" name="Freeform 234"/>
            <p:cNvSpPr>
              <a:spLocks/>
            </p:cNvSpPr>
            <p:nvPr/>
          </p:nvSpPr>
          <p:spPr bwMode="auto">
            <a:xfrm>
              <a:off x="2389" y="686"/>
              <a:ext cx="27" cy="0"/>
            </a:xfrm>
            <a:custGeom>
              <a:avLst/>
              <a:gdLst>
                <a:gd name="T0" fmla="*/ 241 w 241"/>
                <a:gd name="T1" fmla="*/ 0 w 241"/>
                <a:gd name="T2" fmla="*/ 241 w 241"/>
              </a:gdLst>
              <a:ahLst/>
              <a:cxnLst>
                <a:cxn ang="0">
                  <a:pos x="T0" y="0"/>
                </a:cxn>
                <a:cxn ang="0">
                  <a:pos x="T1" y="0"/>
                </a:cxn>
                <a:cxn ang="0">
                  <a:pos x="T2" y="0"/>
                </a:cxn>
              </a:cxnLst>
              <a:rect l="0" t="0" r="r" b="b"/>
              <a:pathLst>
                <a:path w="241">
                  <a:moveTo>
                    <a:pt x="241" y="0"/>
                  </a:moveTo>
                  <a:lnTo>
                    <a:pt x="0" y="0"/>
                  </a:lnTo>
                  <a:lnTo>
                    <a:pt x="241"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33" name="Freeform 235"/>
            <p:cNvSpPr>
              <a:spLocks/>
            </p:cNvSpPr>
            <p:nvPr/>
          </p:nvSpPr>
          <p:spPr bwMode="auto">
            <a:xfrm>
              <a:off x="2362" y="608"/>
              <a:ext cx="54" cy="0"/>
            </a:xfrm>
            <a:custGeom>
              <a:avLst/>
              <a:gdLst>
                <a:gd name="T0" fmla="*/ 482 w 482"/>
                <a:gd name="T1" fmla="*/ 0 w 482"/>
                <a:gd name="T2" fmla="*/ 482 w 482"/>
              </a:gdLst>
              <a:ahLst/>
              <a:cxnLst>
                <a:cxn ang="0">
                  <a:pos x="T0" y="0"/>
                </a:cxn>
                <a:cxn ang="0">
                  <a:pos x="T1" y="0"/>
                </a:cxn>
                <a:cxn ang="0">
                  <a:pos x="T2" y="0"/>
                </a:cxn>
              </a:cxnLst>
              <a:rect l="0" t="0" r="r" b="b"/>
              <a:pathLst>
                <a:path w="482">
                  <a:moveTo>
                    <a:pt x="482" y="0"/>
                  </a:moveTo>
                  <a:lnTo>
                    <a:pt x="0" y="0"/>
                  </a:lnTo>
                  <a:lnTo>
                    <a:pt x="482"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mc:AlternateContent xmlns:mc="http://schemas.openxmlformats.org/markup-compatibility/2006" xmlns:a14="http://schemas.microsoft.com/office/drawing/2010/main">
        <mc:Choice Requires="a14">
          <p:sp>
            <p:nvSpPr>
              <p:cNvPr id="2884" name="Rectangle 2883"/>
              <p:cNvSpPr/>
              <p:nvPr/>
            </p:nvSpPr>
            <p:spPr>
              <a:xfrm>
                <a:off x="989986" y="2213239"/>
                <a:ext cx="1873910" cy="375167"/>
              </a:xfrm>
              <a:prstGeom prst="rect">
                <a:avLst/>
              </a:prstGeom>
              <a:solidFill>
                <a:schemeClr val="bg1"/>
              </a:solidFill>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1600" i="1" smtClean="0">
                              <a:latin typeface="Cambria Math" panose="02040503050406030204" pitchFamily="18" charset="0"/>
                              <a:ea typeface="Cambria Math"/>
                            </a:rPr>
                          </m:ctrlPr>
                        </m:funcPr>
                        <m:fName>
                          <m:r>
                            <m:rPr>
                              <m:sty m:val="p"/>
                            </m:rPr>
                            <a:rPr lang="en-US" sz="1600">
                              <a:latin typeface="Cambria Math"/>
                              <a:ea typeface="Cambria Math"/>
                            </a:rPr>
                            <m:t>cos</m:t>
                          </m:r>
                        </m:fName>
                        <m:e>
                          <m:sSub>
                            <m:sSubPr>
                              <m:ctrlPr>
                                <a:rPr lang="en-US" sz="1600" i="1">
                                  <a:latin typeface="Cambria Math" panose="02040503050406030204" pitchFamily="18" charset="0"/>
                                  <a:ea typeface="Cambria Math"/>
                                </a:rPr>
                              </m:ctrlPr>
                            </m:sSubPr>
                            <m:e>
                              <m:r>
                                <a:rPr lang="en-US" sz="1600" i="1">
                                  <a:latin typeface="Cambria Math"/>
                                  <a:ea typeface="Cambria Math"/>
                                </a:rPr>
                                <m:t>𝜃</m:t>
                              </m:r>
                            </m:e>
                            <m:sub>
                              <m:r>
                                <a:rPr lang="en-US" sz="1600" i="1">
                                  <a:latin typeface="Cambria Math"/>
                                  <a:ea typeface="Cambria Math"/>
                                </a:rPr>
                                <m:t>𝑒</m:t>
                              </m:r>
                              <m:r>
                                <a:rPr lang="en-US" sz="1600" i="1">
                                  <a:latin typeface="Cambria Math"/>
                                  <a:ea typeface="Cambria Math"/>
                                </a:rPr>
                                <m:t>𝜈</m:t>
                              </m:r>
                            </m:sub>
                          </m:sSub>
                          <m:d>
                            <m:dPr>
                              <m:ctrlPr>
                                <a:rPr lang="en-US" sz="1600" i="1">
                                  <a:latin typeface="Cambria Math" panose="02040503050406030204" pitchFamily="18" charset="0"/>
                                  <a:ea typeface="Cambria Math"/>
                                </a:rPr>
                              </m:ctrlPr>
                            </m:dPr>
                            <m:e>
                              <m:sSup>
                                <m:sSupPr>
                                  <m:ctrlPr>
                                    <a:rPr lang="en-US" sz="1600" i="1">
                                      <a:latin typeface="Cambria Math" panose="02040503050406030204" pitchFamily="18" charset="0"/>
                                      <a:cs typeface="Times New Roman" pitchFamily="18" charset="0"/>
                                    </a:rPr>
                                  </m:ctrlPr>
                                </m:sSupPr>
                                <m:e>
                                  <m:sSub>
                                    <m:sSubPr>
                                      <m:ctrlPr>
                                        <a:rPr lang="en-US" sz="1600" i="1">
                                          <a:latin typeface="Cambria Math" panose="02040503050406030204" pitchFamily="18" charset="0"/>
                                          <a:cs typeface="Times New Roman" pitchFamily="18" charset="0"/>
                                        </a:rPr>
                                      </m:ctrlPr>
                                    </m:sSubPr>
                                    <m:e>
                                      <m:r>
                                        <a:rPr lang="en-US" sz="1600" i="1">
                                          <a:latin typeface="Cambria Math"/>
                                          <a:cs typeface="Times New Roman" pitchFamily="18" charset="0"/>
                                        </a:rPr>
                                        <m:t>𝑝</m:t>
                                      </m:r>
                                    </m:e>
                                    <m:sub>
                                      <m:r>
                                        <a:rPr lang="en-US" sz="1600" i="1">
                                          <a:latin typeface="Cambria Math"/>
                                          <a:cs typeface="Times New Roman" pitchFamily="18" charset="0"/>
                                        </a:rPr>
                                        <m:t>𝑝</m:t>
                                      </m:r>
                                    </m:sub>
                                  </m:sSub>
                                </m:e>
                                <m:sup>
                                  <m:r>
                                    <a:rPr lang="en-US" sz="1600" i="1">
                                      <a:latin typeface="Cambria Math"/>
                                      <a:cs typeface="Times New Roman" pitchFamily="18" charset="0"/>
                                    </a:rPr>
                                    <m:t>2</m:t>
                                  </m:r>
                                </m:sup>
                              </m:sSup>
                            </m:e>
                          </m:d>
                        </m:e>
                      </m:func>
                      <m:r>
                        <a:rPr lang="en-US" sz="1600" b="0" i="1" smtClean="0">
                          <a:latin typeface="Cambria Math"/>
                          <a:cs typeface="Times New Roman" pitchFamily="18" charset="0"/>
                        </a:rPr>
                        <m:t>=−1</m:t>
                      </m:r>
                    </m:oMath>
                  </m:oMathPara>
                </a14:m>
                <a:endParaRPr lang="en-US" sz="1600" dirty="0"/>
              </a:p>
            </p:txBody>
          </p:sp>
        </mc:Choice>
        <mc:Fallback xmlns="">
          <p:sp>
            <p:nvSpPr>
              <p:cNvPr id="2884" name="Rectangle 2883"/>
              <p:cNvSpPr>
                <a:spLocks noRot="1" noChangeAspect="1" noMove="1" noResize="1" noEditPoints="1" noAdjustHandles="1" noChangeArrowheads="1" noChangeShapeType="1" noTextEdit="1"/>
              </p:cNvSpPr>
              <p:nvPr/>
            </p:nvSpPr>
            <p:spPr>
              <a:xfrm>
                <a:off x="989986" y="2213239"/>
                <a:ext cx="1873910" cy="375167"/>
              </a:xfrm>
              <a:prstGeom prst="rect">
                <a:avLst/>
              </a:prstGeom>
              <a:blipFill rotWithShape="1">
                <a:blip r:embed="rId15"/>
                <a:stretch>
                  <a:fillRect/>
                </a:stretch>
              </a:blipFill>
              <a:ln>
                <a:solidFill>
                  <a:schemeClr val="tx1"/>
                </a:solidFill>
              </a:ln>
            </p:spPr>
            <p:txBody>
              <a:bodyPr/>
              <a:lstStyle/>
              <a:p>
                <a:r>
                  <a:rPr lang="en-US">
                    <a:noFill/>
                  </a:rPr>
                  <a:t> </a:t>
                </a:r>
              </a:p>
            </p:txBody>
          </p:sp>
        </mc:Fallback>
      </mc:AlternateContent>
      <p:grpSp>
        <p:nvGrpSpPr>
          <p:cNvPr id="3" name="Group 2"/>
          <p:cNvGrpSpPr/>
          <p:nvPr/>
        </p:nvGrpSpPr>
        <p:grpSpPr>
          <a:xfrm>
            <a:off x="4425157" y="2400300"/>
            <a:ext cx="4611339" cy="2776538"/>
            <a:chOff x="4425157" y="2400300"/>
            <a:chExt cx="4611339" cy="2776538"/>
          </a:xfrm>
        </p:grpSpPr>
        <p:sp>
          <p:nvSpPr>
            <p:cNvPr id="6" name="AutoShape 3"/>
            <p:cNvSpPr>
              <a:spLocks noChangeAspect="1" noChangeArrowheads="1" noTextEdit="1"/>
            </p:cNvSpPr>
            <p:nvPr/>
          </p:nvSpPr>
          <p:spPr bwMode="auto">
            <a:xfrm>
              <a:off x="4443413" y="2400300"/>
              <a:ext cx="4233862" cy="271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7" name="Group 205"/>
            <p:cNvGrpSpPr>
              <a:grpSpLocks/>
            </p:cNvGrpSpPr>
            <p:nvPr/>
          </p:nvGrpSpPr>
          <p:grpSpPr bwMode="auto">
            <a:xfrm>
              <a:off x="5051425" y="2473325"/>
              <a:ext cx="3125787" cy="2203450"/>
              <a:chOff x="3182" y="1558"/>
              <a:chExt cx="1969" cy="1388"/>
            </a:xfrm>
          </p:grpSpPr>
          <p:sp>
            <p:nvSpPr>
              <p:cNvPr id="4400" name="Line 5"/>
              <p:cNvSpPr>
                <a:spLocks noChangeShapeType="1"/>
              </p:cNvSpPr>
              <p:nvPr/>
            </p:nvSpPr>
            <p:spPr bwMode="auto">
              <a:xfrm>
                <a:off x="3185" y="2946"/>
                <a:ext cx="1966"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01" name="Rectangle 6"/>
              <p:cNvSpPr>
                <a:spLocks noChangeArrowheads="1"/>
              </p:cNvSpPr>
              <p:nvPr/>
            </p:nvSpPr>
            <p:spPr bwMode="auto">
              <a:xfrm>
                <a:off x="3182" y="1558"/>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2" name="Rectangle 7"/>
              <p:cNvSpPr>
                <a:spLocks noChangeArrowheads="1"/>
              </p:cNvSpPr>
              <p:nvPr/>
            </p:nvSpPr>
            <p:spPr bwMode="auto">
              <a:xfrm>
                <a:off x="3182" y="1597"/>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3" name="Rectangle 8"/>
              <p:cNvSpPr>
                <a:spLocks noChangeArrowheads="1"/>
              </p:cNvSpPr>
              <p:nvPr/>
            </p:nvSpPr>
            <p:spPr bwMode="auto">
              <a:xfrm>
                <a:off x="3182" y="1635"/>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4" name="Rectangle 9"/>
              <p:cNvSpPr>
                <a:spLocks noChangeArrowheads="1"/>
              </p:cNvSpPr>
              <p:nvPr/>
            </p:nvSpPr>
            <p:spPr bwMode="auto">
              <a:xfrm>
                <a:off x="3182" y="1674"/>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5" name="Rectangle 10"/>
              <p:cNvSpPr>
                <a:spLocks noChangeArrowheads="1"/>
              </p:cNvSpPr>
              <p:nvPr/>
            </p:nvSpPr>
            <p:spPr bwMode="auto">
              <a:xfrm>
                <a:off x="3182" y="1712"/>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6" name="Rectangle 11"/>
              <p:cNvSpPr>
                <a:spLocks noChangeArrowheads="1"/>
              </p:cNvSpPr>
              <p:nvPr/>
            </p:nvSpPr>
            <p:spPr bwMode="auto">
              <a:xfrm>
                <a:off x="3182" y="1751"/>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7" name="Rectangle 12"/>
              <p:cNvSpPr>
                <a:spLocks noChangeArrowheads="1"/>
              </p:cNvSpPr>
              <p:nvPr/>
            </p:nvSpPr>
            <p:spPr bwMode="auto">
              <a:xfrm>
                <a:off x="3182" y="1790"/>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8" name="Rectangle 13"/>
              <p:cNvSpPr>
                <a:spLocks noChangeArrowheads="1"/>
              </p:cNvSpPr>
              <p:nvPr/>
            </p:nvSpPr>
            <p:spPr bwMode="auto">
              <a:xfrm>
                <a:off x="3182" y="1828"/>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9" name="Rectangle 14"/>
              <p:cNvSpPr>
                <a:spLocks noChangeArrowheads="1"/>
              </p:cNvSpPr>
              <p:nvPr/>
            </p:nvSpPr>
            <p:spPr bwMode="auto">
              <a:xfrm>
                <a:off x="3182" y="1867"/>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0" name="Rectangle 15"/>
              <p:cNvSpPr>
                <a:spLocks noChangeArrowheads="1"/>
              </p:cNvSpPr>
              <p:nvPr/>
            </p:nvSpPr>
            <p:spPr bwMode="auto">
              <a:xfrm>
                <a:off x="3182" y="1905"/>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1" name="Rectangle 16"/>
              <p:cNvSpPr>
                <a:spLocks noChangeArrowheads="1"/>
              </p:cNvSpPr>
              <p:nvPr/>
            </p:nvSpPr>
            <p:spPr bwMode="auto">
              <a:xfrm>
                <a:off x="3182" y="1944"/>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2" name="Rectangle 17"/>
              <p:cNvSpPr>
                <a:spLocks noChangeArrowheads="1"/>
              </p:cNvSpPr>
              <p:nvPr/>
            </p:nvSpPr>
            <p:spPr bwMode="auto">
              <a:xfrm>
                <a:off x="3182" y="1983"/>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3" name="Rectangle 18"/>
              <p:cNvSpPr>
                <a:spLocks noChangeArrowheads="1"/>
              </p:cNvSpPr>
              <p:nvPr/>
            </p:nvSpPr>
            <p:spPr bwMode="auto">
              <a:xfrm>
                <a:off x="3182" y="2021"/>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4" name="Rectangle 19"/>
              <p:cNvSpPr>
                <a:spLocks noChangeArrowheads="1"/>
              </p:cNvSpPr>
              <p:nvPr/>
            </p:nvSpPr>
            <p:spPr bwMode="auto">
              <a:xfrm>
                <a:off x="3182" y="2060"/>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5" name="Rectangle 20"/>
              <p:cNvSpPr>
                <a:spLocks noChangeArrowheads="1"/>
              </p:cNvSpPr>
              <p:nvPr/>
            </p:nvSpPr>
            <p:spPr bwMode="auto">
              <a:xfrm>
                <a:off x="3182" y="2098"/>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6" name="Rectangle 21"/>
              <p:cNvSpPr>
                <a:spLocks noChangeArrowheads="1"/>
              </p:cNvSpPr>
              <p:nvPr/>
            </p:nvSpPr>
            <p:spPr bwMode="auto">
              <a:xfrm>
                <a:off x="3182" y="2137"/>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7" name="Rectangle 22"/>
              <p:cNvSpPr>
                <a:spLocks noChangeArrowheads="1"/>
              </p:cNvSpPr>
              <p:nvPr/>
            </p:nvSpPr>
            <p:spPr bwMode="auto">
              <a:xfrm>
                <a:off x="3182" y="2175"/>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8" name="Rectangle 23"/>
              <p:cNvSpPr>
                <a:spLocks noChangeArrowheads="1"/>
              </p:cNvSpPr>
              <p:nvPr/>
            </p:nvSpPr>
            <p:spPr bwMode="auto">
              <a:xfrm>
                <a:off x="3182" y="2214"/>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9" name="Rectangle 24"/>
              <p:cNvSpPr>
                <a:spLocks noChangeArrowheads="1"/>
              </p:cNvSpPr>
              <p:nvPr/>
            </p:nvSpPr>
            <p:spPr bwMode="auto">
              <a:xfrm>
                <a:off x="3182" y="2253"/>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0" name="Rectangle 25"/>
              <p:cNvSpPr>
                <a:spLocks noChangeArrowheads="1"/>
              </p:cNvSpPr>
              <p:nvPr/>
            </p:nvSpPr>
            <p:spPr bwMode="auto">
              <a:xfrm>
                <a:off x="3182" y="2291"/>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1" name="Rectangle 26"/>
              <p:cNvSpPr>
                <a:spLocks noChangeArrowheads="1"/>
              </p:cNvSpPr>
              <p:nvPr/>
            </p:nvSpPr>
            <p:spPr bwMode="auto">
              <a:xfrm>
                <a:off x="3182" y="2330"/>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2" name="Rectangle 27"/>
              <p:cNvSpPr>
                <a:spLocks noChangeArrowheads="1"/>
              </p:cNvSpPr>
              <p:nvPr/>
            </p:nvSpPr>
            <p:spPr bwMode="auto">
              <a:xfrm>
                <a:off x="3182" y="2369"/>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3" name="Rectangle 28"/>
              <p:cNvSpPr>
                <a:spLocks noChangeArrowheads="1"/>
              </p:cNvSpPr>
              <p:nvPr/>
            </p:nvSpPr>
            <p:spPr bwMode="auto">
              <a:xfrm>
                <a:off x="3182" y="2407"/>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4" name="Rectangle 29"/>
              <p:cNvSpPr>
                <a:spLocks noChangeArrowheads="1"/>
              </p:cNvSpPr>
              <p:nvPr/>
            </p:nvSpPr>
            <p:spPr bwMode="auto">
              <a:xfrm>
                <a:off x="3182" y="2446"/>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5" name="Rectangle 30"/>
              <p:cNvSpPr>
                <a:spLocks noChangeArrowheads="1"/>
              </p:cNvSpPr>
              <p:nvPr/>
            </p:nvSpPr>
            <p:spPr bwMode="auto">
              <a:xfrm>
                <a:off x="3182" y="2484"/>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6" name="Rectangle 31"/>
              <p:cNvSpPr>
                <a:spLocks noChangeArrowheads="1"/>
              </p:cNvSpPr>
              <p:nvPr/>
            </p:nvSpPr>
            <p:spPr bwMode="auto">
              <a:xfrm>
                <a:off x="3182" y="2523"/>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7" name="Rectangle 32"/>
              <p:cNvSpPr>
                <a:spLocks noChangeArrowheads="1"/>
              </p:cNvSpPr>
              <p:nvPr/>
            </p:nvSpPr>
            <p:spPr bwMode="auto">
              <a:xfrm>
                <a:off x="3182" y="2561"/>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8" name="Rectangle 33"/>
              <p:cNvSpPr>
                <a:spLocks noChangeArrowheads="1"/>
              </p:cNvSpPr>
              <p:nvPr/>
            </p:nvSpPr>
            <p:spPr bwMode="auto">
              <a:xfrm>
                <a:off x="3182" y="2600"/>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9" name="Rectangle 34"/>
              <p:cNvSpPr>
                <a:spLocks noChangeArrowheads="1"/>
              </p:cNvSpPr>
              <p:nvPr/>
            </p:nvSpPr>
            <p:spPr bwMode="auto">
              <a:xfrm>
                <a:off x="3182" y="2639"/>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30" name="Rectangle 35"/>
              <p:cNvSpPr>
                <a:spLocks noChangeArrowheads="1"/>
              </p:cNvSpPr>
              <p:nvPr/>
            </p:nvSpPr>
            <p:spPr bwMode="auto">
              <a:xfrm>
                <a:off x="3182" y="2677"/>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31" name="Rectangle 36"/>
              <p:cNvSpPr>
                <a:spLocks noChangeArrowheads="1"/>
              </p:cNvSpPr>
              <p:nvPr/>
            </p:nvSpPr>
            <p:spPr bwMode="auto">
              <a:xfrm>
                <a:off x="3182" y="2716"/>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32" name="Rectangle 37"/>
              <p:cNvSpPr>
                <a:spLocks noChangeArrowheads="1"/>
              </p:cNvSpPr>
              <p:nvPr/>
            </p:nvSpPr>
            <p:spPr bwMode="auto">
              <a:xfrm>
                <a:off x="3182" y="2754"/>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33" name="Rectangle 38"/>
              <p:cNvSpPr>
                <a:spLocks noChangeArrowheads="1"/>
              </p:cNvSpPr>
              <p:nvPr/>
            </p:nvSpPr>
            <p:spPr bwMode="auto">
              <a:xfrm>
                <a:off x="3182" y="2793"/>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34" name="Rectangle 39"/>
              <p:cNvSpPr>
                <a:spLocks noChangeArrowheads="1"/>
              </p:cNvSpPr>
              <p:nvPr/>
            </p:nvSpPr>
            <p:spPr bwMode="auto">
              <a:xfrm>
                <a:off x="3182" y="2832"/>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35" name="Rectangle 40"/>
              <p:cNvSpPr>
                <a:spLocks noChangeArrowheads="1"/>
              </p:cNvSpPr>
              <p:nvPr/>
            </p:nvSpPr>
            <p:spPr bwMode="auto">
              <a:xfrm>
                <a:off x="3182" y="2870"/>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36" name="Rectangle 41"/>
              <p:cNvSpPr>
                <a:spLocks noChangeArrowheads="1"/>
              </p:cNvSpPr>
              <p:nvPr/>
            </p:nvSpPr>
            <p:spPr bwMode="auto">
              <a:xfrm>
                <a:off x="3182" y="2909"/>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37" name="Rectangle 42"/>
              <p:cNvSpPr>
                <a:spLocks noChangeArrowheads="1"/>
              </p:cNvSpPr>
              <p:nvPr/>
            </p:nvSpPr>
            <p:spPr bwMode="auto">
              <a:xfrm>
                <a:off x="3485" y="1558"/>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38" name="Rectangle 43"/>
              <p:cNvSpPr>
                <a:spLocks noChangeArrowheads="1"/>
              </p:cNvSpPr>
              <p:nvPr/>
            </p:nvSpPr>
            <p:spPr bwMode="auto">
              <a:xfrm>
                <a:off x="3485" y="1597"/>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39" name="Rectangle 44"/>
              <p:cNvSpPr>
                <a:spLocks noChangeArrowheads="1"/>
              </p:cNvSpPr>
              <p:nvPr/>
            </p:nvSpPr>
            <p:spPr bwMode="auto">
              <a:xfrm>
                <a:off x="3485" y="1635"/>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0" name="Rectangle 45"/>
              <p:cNvSpPr>
                <a:spLocks noChangeArrowheads="1"/>
              </p:cNvSpPr>
              <p:nvPr/>
            </p:nvSpPr>
            <p:spPr bwMode="auto">
              <a:xfrm>
                <a:off x="3485" y="1674"/>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1" name="Rectangle 46"/>
              <p:cNvSpPr>
                <a:spLocks noChangeArrowheads="1"/>
              </p:cNvSpPr>
              <p:nvPr/>
            </p:nvSpPr>
            <p:spPr bwMode="auto">
              <a:xfrm>
                <a:off x="3485" y="1712"/>
                <a:ext cx="4"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2" name="Rectangle 47"/>
              <p:cNvSpPr>
                <a:spLocks noChangeArrowheads="1"/>
              </p:cNvSpPr>
              <p:nvPr/>
            </p:nvSpPr>
            <p:spPr bwMode="auto">
              <a:xfrm>
                <a:off x="3485" y="1751"/>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3" name="Rectangle 48"/>
              <p:cNvSpPr>
                <a:spLocks noChangeArrowheads="1"/>
              </p:cNvSpPr>
              <p:nvPr/>
            </p:nvSpPr>
            <p:spPr bwMode="auto">
              <a:xfrm>
                <a:off x="3485" y="1790"/>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4" name="Rectangle 49"/>
              <p:cNvSpPr>
                <a:spLocks noChangeArrowheads="1"/>
              </p:cNvSpPr>
              <p:nvPr/>
            </p:nvSpPr>
            <p:spPr bwMode="auto">
              <a:xfrm>
                <a:off x="3485" y="1828"/>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5" name="Rectangle 50"/>
              <p:cNvSpPr>
                <a:spLocks noChangeArrowheads="1"/>
              </p:cNvSpPr>
              <p:nvPr/>
            </p:nvSpPr>
            <p:spPr bwMode="auto">
              <a:xfrm>
                <a:off x="3485" y="1867"/>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6" name="Rectangle 51"/>
              <p:cNvSpPr>
                <a:spLocks noChangeArrowheads="1"/>
              </p:cNvSpPr>
              <p:nvPr/>
            </p:nvSpPr>
            <p:spPr bwMode="auto">
              <a:xfrm>
                <a:off x="3485" y="1905"/>
                <a:ext cx="4"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7" name="Rectangle 52"/>
              <p:cNvSpPr>
                <a:spLocks noChangeArrowheads="1"/>
              </p:cNvSpPr>
              <p:nvPr/>
            </p:nvSpPr>
            <p:spPr bwMode="auto">
              <a:xfrm>
                <a:off x="3485" y="1944"/>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8" name="Rectangle 53"/>
              <p:cNvSpPr>
                <a:spLocks noChangeArrowheads="1"/>
              </p:cNvSpPr>
              <p:nvPr/>
            </p:nvSpPr>
            <p:spPr bwMode="auto">
              <a:xfrm>
                <a:off x="3485" y="1983"/>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9" name="Rectangle 54"/>
              <p:cNvSpPr>
                <a:spLocks noChangeArrowheads="1"/>
              </p:cNvSpPr>
              <p:nvPr/>
            </p:nvSpPr>
            <p:spPr bwMode="auto">
              <a:xfrm>
                <a:off x="3485" y="2021"/>
                <a:ext cx="4"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0" name="Rectangle 55"/>
              <p:cNvSpPr>
                <a:spLocks noChangeArrowheads="1"/>
              </p:cNvSpPr>
              <p:nvPr/>
            </p:nvSpPr>
            <p:spPr bwMode="auto">
              <a:xfrm>
                <a:off x="3485" y="2060"/>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1" name="Rectangle 56"/>
              <p:cNvSpPr>
                <a:spLocks noChangeArrowheads="1"/>
              </p:cNvSpPr>
              <p:nvPr/>
            </p:nvSpPr>
            <p:spPr bwMode="auto">
              <a:xfrm>
                <a:off x="3485" y="2098"/>
                <a:ext cx="4"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2" name="Rectangle 57"/>
              <p:cNvSpPr>
                <a:spLocks noChangeArrowheads="1"/>
              </p:cNvSpPr>
              <p:nvPr/>
            </p:nvSpPr>
            <p:spPr bwMode="auto">
              <a:xfrm>
                <a:off x="3485" y="2137"/>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3" name="Rectangle 58"/>
              <p:cNvSpPr>
                <a:spLocks noChangeArrowheads="1"/>
              </p:cNvSpPr>
              <p:nvPr/>
            </p:nvSpPr>
            <p:spPr bwMode="auto">
              <a:xfrm>
                <a:off x="3485" y="2175"/>
                <a:ext cx="4"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4" name="Rectangle 59"/>
              <p:cNvSpPr>
                <a:spLocks noChangeArrowheads="1"/>
              </p:cNvSpPr>
              <p:nvPr/>
            </p:nvSpPr>
            <p:spPr bwMode="auto">
              <a:xfrm>
                <a:off x="3485" y="2214"/>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5" name="Rectangle 60"/>
              <p:cNvSpPr>
                <a:spLocks noChangeArrowheads="1"/>
              </p:cNvSpPr>
              <p:nvPr/>
            </p:nvSpPr>
            <p:spPr bwMode="auto">
              <a:xfrm>
                <a:off x="3485" y="2253"/>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6" name="Rectangle 61"/>
              <p:cNvSpPr>
                <a:spLocks noChangeArrowheads="1"/>
              </p:cNvSpPr>
              <p:nvPr/>
            </p:nvSpPr>
            <p:spPr bwMode="auto">
              <a:xfrm>
                <a:off x="3485" y="2291"/>
                <a:ext cx="4"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7" name="Rectangle 62"/>
              <p:cNvSpPr>
                <a:spLocks noChangeArrowheads="1"/>
              </p:cNvSpPr>
              <p:nvPr/>
            </p:nvSpPr>
            <p:spPr bwMode="auto">
              <a:xfrm>
                <a:off x="3485" y="2330"/>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8" name="Rectangle 63"/>
              <p:cNvSpPr>
                <a:spLocks noChangeArrowheads="1"/>
              </p:cNvSpPr>
              <p:nvPr/>
            </p:nvSpPr>
            <p:spPr bwMode="auto">
              <a:xfrm>
                <a:off x="3485" y="2369"/>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9" name="Rectangle 64"/>
              <p:cNvSpPr>
                <a:spLocks noChangeArrowheads="1"/>
              </p:cNvSpPr>
              <p:nvPr/>
            </p:nvSpPr>
            <p:spPr bwMode="auto">
              <a:xfrm>
                <a:off x="3485" y="2407"/>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60" name="Rectangle 65"/>
              <p:cNvSpPr>
                <a:spLocks noChangeArrowheads="1"/>
              </p:cNvSpPr>
              <p:nvPr/>
            </p:nvSpPr>
            <p:spPr bwMode="auto">
              <a:xfrm>
                <a:off x="3485" y="2446"/>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61" name="Rectangle 66"/>
              <p:cNvSpPr>
                <a:spLocks noChangeArrowheads="1"/>
              </p:cNvSpPr>
              <p:nvPr/>
            </p:nvSpPr>
            <p:spPr bwMode="auto">
              <a:xfrm>
                <a:off x="3485" y="2484"/>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62" name="Rectangle 67"/>
              <p:cNvSpPr>
                <a:spLocks noChangeArrowheads="1"/>
              </p:cNvSpPr>
              <p:nvPr/>
            </p:nvSpPr>
            <p:spPr bwMode="auto">
              <a:xfrm>
                <a:off x="3485" y="2523"/>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63" name="Rectangle 68"/>
              <p:cNvSpPr>
                <a:spLocks noChangeArrowheads="1"/>
              </p:cNvSpPr>
              <p:nvPr/>
            </p:nvSpPr>
            <p:spPr bwMode="auto">
              <a:xfrm>
                <a:off x="3485" y="2561"/>
                <a:ext cx="4"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64" name="Rectangle 69"/>
              <p:cNvSpPr>
                <a:spLocks noChangeArrowheads="1"/>
              </p:cNvSpPr>
              <p:nvPr/>
            </p:nvSpPr>
            <p:spPr bwMode="auto">
              <a:xfrm>
                <a:off x="3485" y="2600"/>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65" name="Rectangle 70"/>
              <p:cNvSpPr>
                <a:spLocks noChangeArrowheads="1"/>
              </p:cNvSpPr>
              <p:nvPr/>
            </p:nvSpPr>
            <p:spPr bwMode="auto">
              <a:xfrm>
                <a:off x="3485" y="2639"/>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66" name="Rectangle 71"/>
              <p:cNvSpPr>
                <a:spLocks noChangeArrowheads="1"/>
              </p:cNvSpPr>
              <p:nvPr/>
            </p:nvSpPr>
            <p:spPr bwMode="auto">
              <a:xfrm>
                <a:off x="3485" y="2677"/>
                <a:ext cx="4"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67" name="Rectangle 72"/>
              <p:cNvSpPr>
                <a:spLocks noChangeArrowheads="1"/>
              </p:cNvSpPr>
              <p:nvPr/>
            </p:nvSpPr>
            <p:spPr bwMode="auto">
              <a:xfrm>
                <a:off x="3485" y="2716"/>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68" name="Rectangle 73"/>
              <p:cNvSpPr>
                <a:spLocks noChangeArrowheads="1"/>
              </p:cNvSpPr>
              <p:nvPr/>
            </p:nvSpPr>
            <p:spPr bwMode="auto">
              <a:xfrm>
                <a:off x="3485" y="2754"/>
                <a:ext cx="4"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69" name="Rectangle 74"/>
              <p:cNvSpPr>
                <a:spLocks noChangeArrowheads="1"/>
              </p:cNvSpPr>
              <p:nvPr/>
            </p:nvSpPr>
            <p:spPr bwMode="auto">
              <a:xfrm>
                <a:off x="3485" y="2793"/>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70" name="Rectangle 75"/>
              <p:cNvSpPr>
                <a:spLocks noChangeArrowheads="1"/>
              </p:cNvSpPr>
              <p:nvPr/>
            </p:nvSpPr>
            <p:spPr bwMode="auto">
              <a:xfrm>
                <a:off x="3485" y="2832"/>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71" name="Rectangle 76"/>
              <p:cNvSpPr>
                <a:spLocks noChangeArrowheads="1"/>
              </p:cNvSpPr>
              <p:nvPr/>
            </p:nvSpPr>
            <p:spPr bwMode="auto">
              <a:xfrm>
                <a:off x="3485" y="2870"/>
                <a:ext cx="4"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72" name="Rectangle 77"/>
              <p:cNvSpPr>
                <a:spLocks noChangeArrowheads="1"/>
              </p:cNvSpPr>
              <p:nvPr/>
            </p:nvSpPr>
            <p:spPr bwMode="auto">
              <a:xfrm>
                <a:off x="3485" y="2909"/>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73" name="Rectangle 78"/>
              <p:cNvSpPr>
                <a:spLocks noChangeArrowheads="1"/>
              </p:cNvSpPr>
              <p:nvPr/>
            </p:nvSpPr>
            <p:spPr bwMode="auto">
              <a:xfrm>
                <a:off x="3787" y="1558"/>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74" name="Rectangle 79"/>
              <p:cNvSpPr>
                <a:spLocks noChangeArrowheads="1"/>
              </p:cNvSpPr>
              <p:nvPr/>
            </p:nvSpPr>
            <p:spPr bwMode="auto">
              <a:xfrm>
                <a:off x="3787" y="1597"/>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75" name="Rectangle 80"/>
              <p:cNvSpPr>
                <a:spLocks noChangeArrowheads="1"/>
              </p:cNvSpPr>
              <p:nvPr/>
            </p:nvSpPr>
            <p:spPr bwMode="auto">
              <a:xfrm>
                <a:off x="3787" y="1635"/>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76" name="Rectangle 81"/>
              <p:cNvSpPr>
                <a:spLocks noChangeArrowheads="1"/>
              </p:cNvSpPr>
              <p:nvPr/>
            </p:nvSpPr>
            <p:spPr bwMode="auto">
              <a:xfrm>
                <a:off x="3787" y="1674"/>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77" name="Rectangle 82"/>
              <p:cNvSpPr>
                <a:spLocks noChangeArrowheads="1"/>
              </p:cNvSpPr>
              <p:nvPr/>
            </p:nvSpPr>
            <p:spPr bwMode="auto">
              <a:xfrm>
                <a:off x="3787" y="1712"/>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78" name="Rectangle 83"/>
              <p:cNvSpPr>
                <a:spLocks noChangeArrowheads="1"/>
              </p:cNvSpPr>
              <p:nvPr/>
            </p:nvSpPr>
            <p:spPr bwMode="auto">
              <a:xfrm>
                <a:off x="3787" y="1751"/>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79" name="Rectangle 84"/>
              <p:cNvSpPr>
                <a:spLocks noChangeArrowheads="1"/>
              </p:cNvSpPr>
              <p:nvPr/>
            </p:nvSpPr>
            <p:spPr bwMode="auto">
              <a:xfrm>
                <a:off x="3787" y="1790"/>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80" name="Rectangle 85"/>
              <p:cNvSpPr>
                <a:spLocks noChangeArrowheads="1"/>
              </p:cNvSpPr>
              <p:nvPr/>
            </p:nvSpPr>
            <p:spPr bwMode="auto">
              <a:xfrm>
                <a:off x="3787" y="1828"/>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81" name="Rectangle 86"/>
              <p:cNvSpPr>
                <a:spLocks noChangeArrowheads="1"/>
              </p:cNvSpPr>
              <p:nvPr/>
            </p:nvSpPr>
            <p:spPr bwMode="auto">
              <a:xfrm>
                <a:off x="3787" y="1867"/>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82" name="Rectangle 87"/>
              <p:cNvSpPr>
                <a:spLocks noChangeArrowheads="1"/>
              </p:cNvSpPr>
              <p:nvPr/>
            </p:nvSpPr>
            <p:spPr bwMode="auto">
              <a:xfrm>
                <a:off x="3787" y="1905"/>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83" name="Rectangle 88"/>
              <p:cNvSpPr>
                <a:spLocks noChangeArrowheads="1"/>
              </p:cNvSpPr>
              <p:nvPr/>
            </p:nvSpPr>
            <p:spPr bwMode="auto">
              <a:xfrm>
                <a:off x="3787" y="1944"/>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84" name="Rectangle 89"/>
              <p:cNvSpPr>
                <a:spLocks noChangeArrowheads="1"/>
              </p:cNvSpPr>
              <p:nvPr/>
            </p:nvSpPr>
            <p:spPr bwMode="auto">
              <a:xfrm>
                <a:off x="3787" y="1983"/>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85" name="Rectangle 90"/>
              <p:cNvSpPr>
                <a:spLocks noChangeArrowheads="1"/>
              </p:cNvSpPr>
              <p:nvPr/>
            </p:nvSpPr>
            <p:spPr bwMode="auto">
              <a:xfrm>
                <a:off x="3787" y="2021"/>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86" name="Rectangle 91"/>
              <p:cNvSpPr>
                <a:spLocks noChangeArrowheads="1"/>
              </p:cNvSpPr>
              <p:nvPr/>
            </p:nvSpPr>
            <p:spPr bwMode="auto">
              <a:xfrm>
                <a:off x="3787" y="2060"/>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87" name="Rectangle 92"/>
              <p:cNvSpPr>
                <a:spLocks noChangeArrowheads="1"/>
              </p:cNvSpPr>
              <p:nvPr/>
            </p:nvSpPr>
            <p:spPr bwMode="auto">
              <a:xfrm>
                <a:off x="3787" y="2098"/>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88" name="Rectangle 93"/>
              <p:cNvSpPr>
                <a:spLocks noChangeArrowheads="1"/>
              </p:cNvSpPr>
              <p:nvPr/>
            </p:nvSpPr>
            <p:spPr bwMode="auto">
              <a:xfrm>
                <a:off x="3787" y="2137"/>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89" name="Rectangle 94"/>
              <p:cNvSpPr>
                <a:spLocks noChangeArrowheads="1"/>
              </p:cNvSpPr>
              <p:nvPr/>
            </p:nvSpPr>
            <p:spPr bwMode="auto">
              <a:xfrm>
                <a:off x="3787" y="2175"/>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90" name="Rectangle 95"/>
              <p:cNvSpPr>
                <a:spLocks noChangeArrowheads="1"/>
              </p:cNvSpPr>
              <p:nvPr/>
            </p:nvSpPr>
            <p:spPr bwMode="auto">
              <a:xfrm>
                <a:off x="3787" y="2214"/>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91" name="Rectangle 96"/>
              <p:cNvSpPr>
                <a:spLocks noChangeArrowheads="1"/>
              </p:cNvSpPr>
              <p:nvPr/>
            </p:nvSpPr>
            <p:spPr bwMode="auto">
              <a:xfrm>
                <a:off x="3787" y="2253"/>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92" name="Rectangle 97"/>
              <p:cNvSpPr>
                <a:spLocks noChangeArrowheads="1"/>
              </p:cNvSpPr>
              <p:nvPr/>
            </p:nvSpPr>
            <p:spPr bwMode="auto">
              <a:xfrm>
                <a:off x="3787" y="2291"/>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93" name="Rectangle 98"/>
              <p:cNvSpPr>
                <a:spLocks noChangeArrowheads="1"/>
              </p:cNvSpPr>
              <p:nvPr/>
            </p:nvSpPr>
            <p:spPr bwMode="auto">
              <a:xfrm>
                <a:off x="3787" y="2330"/>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94" name="Rectangle 99"/>
              <p:cNvSpPr>
                <a:spLocks noChangeArrowheads="1"/>
              </p:cNvSpPr>
              <p:nvPr/>
            </p:nvSpPr>
            <p:spPr bwMode="auto">
              <a:xfrm>
                <a:off x="3787" y="2369"/>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95" name="Rectangle 100"/>
              <p:cNvSpPr>
                <a:spLocks noChangeArrowheads="1"/>
              </p:cNvSpPr>
              <p:nvPr/>
            </p:nvSpPr>
            <p:spPr bwMode="auto">
              <a:xfrm>
                <a:off x="3787" y="2407"/>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96" name="Rectangle 101"/>
              <p:cNvSpPr>
                <a:spLocks noChangeArrowheads="1"/>
              </p:cNvSpPr>
              <p:nvPr/>
            </p:nvSpPr>
            <p:spPr bwMode="auto">
              <a:xfrm>
                <a:off x="3787" y="2446"/>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97" name="Rectangle 102"/>
              <p:cNvSpPr>
                <a:spLocks noChangeArrowheads="1"/>
              </p:cNvSpPr>
              <p:nvPr/>
            </p:nvSpPr>
            <p:spPr bwMode="auto">
              <a:xfrm>
                <a:off x="3787" y="2484"/>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98" name="Rectangle 103"/>
              <p:cNvSpPr>
                <a:spLocks noChangeArrowheads="1"/>
              </p:cNvSpPr>
              <p:nvPr/>
            </p:nvSpPr>
            <p:spPr bwMode="auto">
              <a:xfrm>
                <a:off x="3787" y="2523"/>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99" name="Rectangle 104"/>
              <p:cNvSpPr>
                <a:spLocks noChangeArrowheads="1"/>
              </p:cNvSpPr>
              <p:nvPr/>
            </p:nvSpPr>
            <p:spPr bwMode="auto">
              <a:xfrm>
                <a:off x="3787" y="2561"/>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0" name="Rectangle 105"/>
              <p:cNvSpPr>
                <a:spLocks noChangeArrowheads="1"/>
              </p:cNvSpPr>
              <p:nvPr/>
            </p:nvSpPr>
            <p:spPr bwMode="auto">
              <a:xfrm>
                <a:off x="3787" y="2600"/>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1" name="Rectangle 106"/>
              <p:cNvSpPr>
                <a:spLocks noChangeArrowheads="1"/>
              </p:cNvSpPr>
              <p:nvPr/>
            </p:nvSpPr>
            <p:spPr bwMode="auto">
              <a:xfrm>
                <a:off x="3787" y="2639"/>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2" name="Rectangle 107"/>
              <p:cNvSpPr>
                <a:spLocks noChangeArrowheads="1"/>
              </p:cNvSpPr>
              <p:nvPr/>
            </p:nvSpPr>
            <p:spPr bwMode="auto">
              <a:xfrm>
                <a:off x="3787" y="2677"/>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3" name="Rectangle 108"/>
              <p:cNvSpPr>
                <a:spLocks noChangeArrowheads="1"/>
              </p:cNvSpPr>
              <p:nvPr/>
            </p:nvSpPr>
            <p:spPr bwMode="auto">
              <a:xfrm>
                <a:off x="3787" y="2716"/>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4" name="Rectangle 109"/>
              <p:cNvSpPr>
                <a:spLocks noChangeArrowheads="1"/>
              </p:cNvSpPr>
              <p:nvPr/>
            </p:nvSpPr>
            <p:spPr bwMode="auto">
              <a:xfrm>
                <a:off x="3787" y="2754"/>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5" name="Rectangle 110"/>
              <p:cNvSpPr>
                <a:spLocks noChangeArrowheads="1"/>
              </p:cNvSpPr>
              <p:nvPr/>
            </p:nvSpPr>
            <p:spPr bwMode="auto">
              <a:xfrm>
                <a:off x="3787" y="2793"/>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6" name="Rectangle 111"/>
              <p:cNvSpPr>
                <a:spLocks noChangeArrowheads="1"/>
              </p:cNvSpPr>
              <p:nvPr/>
            </p:nvSpPr>
            <p:spPr bwMode="auto">
              <a:xfrm>
                <a:off x="3787" y="2832"/>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7" name="Rectangle 112"/>
              <p:cNvSpPr>
                <a:spLocks noChangeArrowheads="1"/>
              </p:cNvSpPr>
              <p:nvPr/>
            </p:nvSpPr>
            <p:spPr bwMode="auto">
              <a:xfrm>
                <a:off x="3787" y="2870"/>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8" name="Rectangle 113"/>
              <p:cNvSpPr>
                <a:spLocks noChangeArrowheads="1"/>
              </p:cNvSpPr>
              <p:nvPr/>
            </p:nvSpPr>
            <p:spPr bwMode="auto">
              <a:xfrm>
                <a:off x="3787" y="2909"/>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9" name="Rectangle 114"/>
              <p:cNvSpPr>
                <a:spLocks noChangeArrowheads="1"/>
              </p:cNvSpPr>
              <p:nvPr/>
            </p:nvSpPr>
            <p:spPr bwMode="auto">
              <a:xfrm>
                <a:off x="4090" y="1558"/>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0" name="Rectangle 115"/>
              <p:cNvSpPr>
                <a:spLocks noChangeArrowheads="1"/>
              </p:cNvSpPr>
              <p:nvPr/>
            </p:nvSpPr>
            <p:spPr bwMode="auto">
              <a:xfrm>
                <a:off x="4090" y="1597"/>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1" name="Rectangle 116"/>
              <p:cNvSpPr>
                <a:spLocks noChangeArrowheads="1"/>
              </p:cNvSpPr>
              <p:nvPr/>
            </p:nvSpPr>
            <p:spPr bwMode="auto">
              <a:xfrm>
                <a:off x="4090" y="1635"/>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2" name="Rectangle 117"/>
              <p:cNvSpPr>
                <a:spLocks noChangeArrowheads="1"/>
              </p:cNvSpPr>
              <p:nvPr/>
            </p:nvSpPr>
            <p:spPr bwMode="auto">
              <a:xfrm>
                <a:off x="4090" y="1674"/>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3" name="Rectangle 118"/>
              <p:cNvSpPr>
                <a:spLocks noChangeArrowheads="1"/>
              </p:cNvSpPr>
              <p:nvPr/>
            </p:nvSpPr>
            <p:spPr bwMode="auto">
              <a:xfrm>
                <a:off x="4090" y="1712"/>
                <a:ext cx="4"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4" name="Rectangle 119"/>
              <p:cNvSpPr>
                <a:spLocks noChangeArrowheads="1"/>
              </p:cNvSpPr>
              <p:nvPr/>
            </p:nvSpPr>
            <p:spPr bwMode="auto">
              <a:xfrm>
                <a:off x="4090" y="1751"/>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5" name="Rectangle 120"/>
              <p:cNvSpPr>
                <a:spLocks noChangeArrowheads="1"/>
              </p:cNvSpPr>
              <p:nvPr/>
            </p:nvSpPr>
            <p:spPr bwMode="auto">
              <a:xfrm>
                <a:off x="4090" y="1790"/>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6" name="Rectangle 121"/>
              <p:cNvSpPr>
                <a:spLocks noChangeArrowheads="1"/>
              </p:cNvSpPr>
              <p:nvPr/>
            </p:nvSpPr>
            <p:spPr bwMode="auto">
              <a:xfrm>
                <a:off x="4090" y="1828"/>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7" name="Rectangle 122"/>
              <p:cNvSpPr>
                <a:spLocks noChangeArrowheads="1"/>
              </p:cNvSpPr>
              <p:nvPr/>
            </p:nvSpPr>
            <p:spPr bwMode="auto">
              <a:xfrm>
                <a:off x="4090" y="1867"/>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8" name="Rectangle 123"/>
              <p:cNvSpPr>
                <a:spLocks noChangeArrowheads="1"/>
              </p:cNvSpPr>
              <p:nvPr/>
            </p:nvSpPr>
            <p:spPr bwMode="auto">
              <a:xfrm>
                <a:off x="4090" y="1905"/>
                <a:ext cx="4"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9" name="Rectangle 124"/>
              <p:cNvSpPr>
                <a:spLocks noChangeArrowheads="1"/>
              </p:cNvSpPr>
              <p:nvPr/>
            </p:nvSpPr>
            <p:spPr bwMode="auto">
              <a:xfrm>
                <a:off x="4090" y="1944"/>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20" name="Rectangle 125"/>
              <p:cNvSpPr>
                <a:spLocks noChangeArrowheads="1"/>
              </p:cNvSpPr>
              <p:nvPr/>
            </p:nvSpPr>
            <p:spPr bwMode="auto">
              <a:xfrm>
                <a:off x="4090" y="1983"/>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21" name="Rectangle 126"/>
              <p:cNvSpPr>
                <a:spLocks noChangeArrowheads="1"/>
              </p:cNvSpPr>
              <p:nvPr/>
            </p:nvSpPr>
            <p:spPr bwMode="auto">
              <a:xfrm>
                <a:off x="4090" y="2021"/>
                <a:ext cx="4"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22" name="Rectangle 127"/>
              <p:cNvSpPr>
                <a:spLocks noChangeArrowheads="1"/>
              </p:cNvSpPr>
              <p:nvPr/>
            </p:nvSpPr>
            <p:spPr bwMode="auto">
              <a:xfrm>
                <a:off x="4090" y="2060"/>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23" name="Rectangle 128"/>
              <p:cNvSpPr>
                <a:spLocks noChangeArrowheads="1"/>
              </p:cNvSpPr>
              <p:nvPr/>
            </p:nvSpPr>
            <p:spPr bwMode="auto">
              <a:xfrm>
                <a:off x="4090" y="2098"/>
                <a:ext cx="4"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24" name="Rectangle 129"/>
              <p:cNvSpPr>
                <a:spLocks noChangeArrowheads="1"/>
              </p:cNvSpPr>
              <p:nvPr/>
            </p:nvSpPr>
            <p:spPr bwMode="auto">
              <a:xfrm>
                <a:off x="4090" y="2137"/>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25" name="Rectangle 130"/>
              <p:cNvSpPr>
                <a:spLocks noChangeArrowheads="1"/>
              </p:cNvSpPr>
              <p:nvPr/>
            </p:nvSpPr>
            <p:spPr bwMode="auto">
              <a:xfrm>
                <a:off x="4090" y="2175"/>
                <a:ext cx="4"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26" name="Rectangle 131"/>
              <p:cNvSpPr>
                <a:spLocks noChangeArrowheads="1"/>
              </p:cNvSpPr>
              <p:nvPr/>
            </p:nvSpPr>
            <p:spPr bwMode="auto">
              <a:xfrm>
                <a:off x="4090" y="2214"/>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27" name="Rectangle 132"/>
              <p:cNvSpPr>
                <a:spLocks noChangeArrowheads="1"/>
              </p:cNvSpPr>
              <p:nvPr/>
            </p:nvSpPr>
            <p:spPr bwMode="auto">
              <a:xfrm>
                <a:off x="4090" y="2253"/>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28" name="Rectangle 133"/>
              <p:cNvSpPr>
                <a:spLocks noChangeArrowheads="1"/>
              </p:cNvSpPr>
              <p:nvPr/>
            </p:nvSpPr>
            <p:spPr bwMode="auto">
              <a:xfrm>
                <a:off x="4090" y="2291"/>
                <a:ext cx="4"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29" name="Rectangle 134"/>
              <p:cNvSpPr>
                <a:spLocks noChangeArrowheads="1"/>
              </p:cNvSpPr>
              <p:nvPr/>
            </p:nvSpPr>
            <p:spPr bwMode="auto">
              <a:xfrm>
                <a:off x="4090" y="2330"/>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30" name="Rectangle 135"/>
              <p:cNvSpPr>
                <a:spLocks noChangeArrowheads="1"/>
              </p:cNvSpPr>
              <p:nvPr/>
            </p:nvSpPr>
            <p:spPr bwMode="auto">
              <a:xfrm>
                <a:off x="4090" y="2369"/>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31" name="Rectangle 136"/>
              <p:cNvSpPr>
                <a:spLocks noChangeArrowheads="1"/>
              </p:cNvSpPr>
              <p:nvPr/>
            </p:nvSpPr>
            <p:spPr bwMode="auto">
              <a:xfrm>
                <a:off x="4090" y="2407"/>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32" name="Rectangle 137"/>
              <p:cNvSpPr>
                <a:spLocks noChangeArrowheads="1"/>
              </p:cNvSpPr>
              <p:nvPr/>
            </p:nvSpPr>
            <p:spPr bwMode="auto">
              <a:xfrm>
                <a:off x="4090" y="2446"/>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33" name="Rectangle 138"/>
              <p:cNvSpPr>
                <a:spLocks noChangeArrowheads="1"/>
              </p:cNvSpPr>
              <p:nvPr/>
            </p:nvSpPr>
            <p:spPr bwMode="auto">
              <a:xfrm>
                <a:off x="4090" y="2484"/>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34" name="Rectangle 139"/>
              <p:cNvSpPr>
                <a:spLocks noChangeArrowheads="1"/>
              </p:cNvSpPr>
              <p:nvPr/>
            </p:nvSpPr>
            <p:spPr bwMode="auto">
              <a:xfrm>
                <a:off x="4090" y="2523"/>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35" name="Rectangle 140"/>
              <p:cNvSpPr>
                <a:spLocks noChangeArrowheads="1"/>
              </p:cNvSpPr>
              <p:nvPr/>
            </p:nvSpPr>
            <p:spPr bwMode="auto">
              <a:xfrm>
                <a:off x="4090" y="2561"/>
                <a:ext cx="4"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36" name="Rectangle 141"/>
              <p:cNvSpPr>
                <a:spLocks noChangeArrowheads="1"/>
              </p:cNvSpPr>
              <p:nvPr/>
            </p:nvSpPr>
            <p:spPr bwMode="auto">
              <a:xfrm>
                <a:off x="4090" y="2600"/>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37" name="Rectangle 142"/>
              <p:cNvSpPr>
                <a:spLocks noChangeArrowheads="1"/>
              </p:cNvSpPr>
              <p:nvPr/>
            </p:nvSpPr>
            <p:spPr bwMode="auto">
              <a:xfrm>
                <a:off x="4090" y="2639"/>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38" name="Rectangle 143"/>
              <p:cNvSpPr>
                <a:spLocks noChangeArrowheads="1"/>
              </p:cNvSpPr>
              <p:nvPr/>
            </p:nvSpPr>
            <p:spPr bwMode="auto">
              <a:xfrm>
                <a:off x="4090" y="2677"/>
                <a:ext cx="4"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39" name="Rectangle 144"/>
              <p:cNvSpPr>
                <a:spLocks noChangeArrowheads="1"/>
              </p:cNvSpPr>
              <p:nvPr/>
            </p:nvSpPr>
            <p:spPr bwMode="auto">
              <a:xfrm>
                <a:off x="4090" y="2716"/>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40" name="Rectangle 145"/>
              <p:cNvSpPr>
                <a:spLocks noChangeArrowheads="1"/>
              </p:cNvSpPr>
              <p:nvPr/>
            </p:nvSpPr>
            <p:spPr bwMode="auto">
              <a:xfrm>
                <a:off x="4090" y="2754"/>
                <a:ext cx="4"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41" name="Rectangle 146"/>
              <p:cNvSpPr>
                <a:spLocks noChangeArrowheads="1"/>
              </p:cNvSpPr>
              <p:nvPr/>
            </p:nvSpPr>
            <p:spPr bwMode="auto">
              <a:xfrm>
                <a:off x="4090" y="2793"/>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42" name="Rectangle 147"/>
              <p:cNvSpPr>
                <a:spLocks noChangeArrowheads="1"/>
              </p:cNvSpPr>
              <p:nvPr/>
            </p:nvSpPr>
            <p:spPr bwMode="auto">
              <a:xfrm>
                <a:off x="4090" y="2832"/>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43" name="Rectangle 148"/>
              <p:cNvSpPr>
                <a:spLocks noChangeArrowheads="1"/>
              </p:cNvSpPr>
              <p:nvPr/>
            </p:nvSpPr>
            <p:spPr bwMode="auto">
              <a:xfrm>
                <a:off x="4090" y="2870"/>
                <a:ext cx="4"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44" name="Rectangle 149"/>
              <p:cNvSpPr>
                <a:spLocks noChangeArrowheads="1"/>
              </p:cNvSpPr>
              <p:nvPr/>
            </p:nvSpPr>
            <p:spPr bwMode="auto">
              <a:xfrm>
                <a:off x="4090" y="2909"/>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45" name="Rectangle 150"/>
              <p:cNvSpPr>
                <a:spLocks noChangeArrowheads="1"/>
              </p:cNvSpPr>
              <p:nvPr/>
            </p:nvSpPr>
            <p:spPr bwMode="auto">
              <a:xfrm>
                <a:off x="4392" y="1558"/>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46" name="Rectangle 151"/>
              <p:cNvSpPr>
                <a:spLocks noChangeArrowheads="1"/>
              </p:cNvSpPr>
              <p:nvPr/>
            </p:nvSpPr>
            <p:spPr bwMode="auto">
              <a:xfrm>
                <a:off x="4392" y="1597"/>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47" name="Rectangle 152"/>
              <p:cNvSpPr>
                <a:spLocks noChangeArrowheads="1"/>
              </p:cNvSpPr>
              <p:nvPr/>
            </p:nvSpPr>
            <p:spPr bwMode="auto">
              <a:xfrm>
                <a:off x="4392" y="1635"/>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48" name="Rectangle 153"/>
              <p:cNvSpPr>
                <a:spLocks noChangeArrowheads="1"/>
              </p:cNvSpPr>
              <p:nvPr/>
            </p:nvSpPr>
            <p:spPr bwMode="auto">
              <a:xfrm>
                <a:off x="4392" y="1674"/>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49" name="Rectangle 154"/>
              <p:cNvSpPr>
                <a:spLocks noChangeArrowheads="1"/>
              </p:cNvSpPr>
              <p:nvPr/>
            </p:nvSpPr>
            <p:spPr bwMode="auto">
              <a:xfrm>
                <a:off x="4392" y="1712"/>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50" name="Rectangle 155"/>
              <p:cNvSpPr>
                <a:spLocks noChangeArrowheads="1"/>
              </p:cNvSpPr>
              <p:nvPr/>
            </p:nvSpPr>
            <p:spPr bwMode="auto">
              <a:xfrm>
                <a:off x="4392" y="1751"/>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51" name="Rectangle 156"/>
              <p:cNvSpPr>
                <a:spLocks noChangeArrowheads="1"/>
              </p:cNvSpPr>
              <p:nvPr/>
            </p:nvSpPr>
            <p:spPr bwMode="auto">
              <a:xfrm>
                <a:off x="4392" y="1790"/>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52" name="Rectangle 157"/>
              <p:cNvSpPr>
                <a:spLocks noChangeArrowheads="1"/>
              </p:cNvSpPr>
              <p:nvPr/>
            </p:nvSpPr>
            <p:spPr bwMode="auto">
              <a:xfrm>
                <a:off x="4392" y="1828"/>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53" name="Rectangle 158"/>
              <p:cNvSpPr>
                <a:spLocks noChangeArrowheads="1"/>
              </p:cNvSpPr>
              <p:nvPr/>
            </p:nvSpPr>
            <p:spPr bwMode="auto">
              <a:xfrm>
                <a:off x="4392" y="1867"/>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54" name="Rectangle 159"/>
              <p:cNvSpPr>
                <a:spLocks noChangeArrowheads="1"/>
              </p:cNvSpPr>
              <p:nvPr/>
            </p:nvSpPr>
            <p:spPr bwMode="auto">
              <a:xfrm>
                <a:off x="4392" y="1905"/>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55" name="Rectangle 160"/>
              <p:cNvSpPr>
                <a:spLocks noChangeArrowheads="1"/>
              </p:cNvSpPr>
              <p:nvPr/>
            </p:nvSpPr>
            <p:spPr bwMode="auto">
              <a:xfrm>
                <a:off x="4392" y="1944"/>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56" name="Rectangle 161"/>
              <p:cNvSpPr>
                <a:spLocks noChangeArrowheads="1"/>
              </p:cNvSpPr>
              <p:nvPr/>
            </p:nvSpPr>
            <p:spPr bwMode="auto">
              <a:xfrm>
                <a:off x="4392" y="1983"/>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57" name="Rectangle 162"/>
              <p:cNvSpPr>
                <a:spLocks noChangeArrowheads="1"/>
              </p:cNvSpPr>
              <p:nvPr/>
            </p:nvSpPr>
            <p:spPr bwMode="auto">
              <a:xfrm>
                <a:off x="4392" y="2021"/>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58" name="Rectangle 163"/>
              <p:cNvSpPr>
                <a:spLocks noChangeArrowheads="1"/>
              </p:cNvSpPr>
              <p:nvPr/>
            </p:nvSpPr>
            <p:spPr bwMode="auto">
              <a:xfrm>
                <a:off x="4392" y="2060"/>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59" name="Rectangle 164"/>
              <p:cNvSpPr>
                <a:spLocks noChangeArrowheads="1"/>
              </p:cNvSpPr>
              <p:nvPr/>
            </p:nvSpPr>
            <p:spPr bwMode="auto">
              <a:xfrm>
                <a:off x="4392" y="2098"/>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60" name="Rectangle 165"/>
              <p:cNvSpPr>
                <a:spLocks noChangeArrowheads="1"/>
              </p:cNvSpPr>
              <p:nvPr/>
            </p:nvSpPr>
            <p:spPr bwMode="auto">
              <a:xfrm>
                <a:off x="4392" y="2137"/>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61" name="Rectangle 166"/>
              <p:cNvSpPr>
                <a:spLocks noChangeArrowheads="1"/>
              </p:cNvSpPr>
              <p:nvPr/>
            </p:nvSpPr>
            <p:spPr bwMode="auto">
              <a:xfrm>
                <a:off x="4392" y="2175"/>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62" name="Rectangle 167"/>
              <p:cNvSpPr>
                <a:spLocks noChangeArrowheads="1"/>
              </p:cNvSpPr>
              <p:nvPr/>
            </p:nvSpPr>
            <p:spPr bwMode="auto">
              <a:xfrm>
                <a:off x="4392" y="2214"/>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63" name="Rectangle 168"/>
              <p:cNvSpPr>
                <a:spLocks noChangeArrowheads="1"/>
              </p:cNvSpPr>
              <p:nvPr/>
            </p:nvSpPr>
            <p:spPr bwMode="auto">
              <a:xfrm>
                <a:off x="4392" y="2253"/>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64" name="Rectangle 169"/>
              <p:cNvSpPr>
                <a:spLocks noChangeArrowheads="1"/>
              </p:cNvSpPr>
              <p:nvPr/>
            </p:nvSpPr>
            <p:spPr bwMode="auto">
              <a:xfrm>
                <a:off x="4392" y="2291"/>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65" name="Rectangle 170"/>
              <p:cNvSpPr>
                <a:spLocks noChangeArrowheads="1"/>
              </p:cNvSpPr>
              <p:nvPr/>
            </p:nvSpPr>
            <p:spPr bwMode="auto">
              <a:xfrm>
                <a:off x="4392" y="2330"/>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66" name="Rectangle 171"/>
              <p:cNvSpPr>
                <a:spLocks noChangeArrowheads="1"/>
              </p:cNvSpPr>
              <p:nvPr/>
            </p:nvSpPr>
            <p:spPr bwMode="auto">
              <a:xfrm>
                <a:off x="4392" y="2369"/>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67" name="Rectangle 172"/>
              <p:cNvSpPr>
                <a:spLocks noChangeArrowheads="1"/>
              </p:cNvSpPr>
              <p:nvPr/>
            </p:nvSpPr>
            <p:spPr bwMode="auto">
              <a:xfrm>
                <a:off x="4392" y="2407"/>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68" name="Rectangle 173"/>
              <p:cNvSpPr>
                <a:spLocks noChangeArrowheads="1"/>
              </p:cNvSpPr>
              <p:nvPr/>
            </p:nvSpPr>
            <p:spPr bwMode="auto">
              <a:xfrm>
                <a:off x="4392" y="2446"/>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69" name="Rectangle 174"/>
              <p:cNvSpPr>
                <a:spLocks noChangeArrowheads="1"/>
              </p:cNvSpPr>
              <p:nvPr/>
            </p:nvSpPr>
            <p:spPr bwMode="auto">
              <a:xfrm>
                <a:off x="4392" y="2484"/>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70" name="Rectangle 175"/>
              <p:cNvSpPr>
                <a:spLocks noChangeArrowheads="1"/>
              </p:cNvSpPr>
              <p:nvPr/>
            </p:nvSpPr>
            <p:spPr bwMode="auto">
              <a:xfrm>
                <a:off x="4392" y="2523"/>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71" name="Rectangle 176"/>
              <p:cNvSpPr>
                <a:spLocks noChangeArrowheads="1"/>
              </p:cNvSpPr>
              <p:nvPr/>
            </p:nvSpPr>
            <p:spPr bwMode="auto">
              <a:xfrm>
                <a:off x="4392" y="2561"/>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72" name="Rectangle 177"/>
              <p:cNvSpPr>
                <a:spLocks noChangeArrowheads="1"/>
              </p:cNvSpPr>
              <p:nvPr/>
            </p:nvSpPr>
            <p:spPr bwMode="auto">
              <a:xfrm>
                <a:off x="4392" y="2600"/>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73" name="Rectangle 178"/>
              <p:cNvSpPr>
                <a:spLocks noChangeArrowheads="1"/>
              </p:cNvSpPr>
              <p:nvPr/>
            </p:nvSpPr>
            <p:spPr bwMode="auto">
              <a:xfrm>
                <a:off x="4392" y="2639"/>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74" name="Rectangle 179"/>
              <p:cNvSpPr>
                <a:spLocks noChangeArrowheads="1"/>
              </p:cNvSpPr>
              <p:nvPr/>
            </p:nvSpPr>
            <p:spPr bwMode="auto">
              <a:xfrm>
                <a:off x="4392" y="2677"/>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75" name="Rectangle 180"/>
              <p:cNvSpPr>
                <a:spLocks noChangeArrowheads="1"/>
              </p:cNvSpPr>
              <p:nvPr/>
            </p:nvSpPr>
            <p:spPr bwMode="auto">
              <a:xfrm>
                <a:off x="4392" y="2716"/>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76" name="Rectangle 181"/>
              <p:cNvSpPr>
                <a:spLocks noChangeArrowheads="1"/>
              </p:cNvSpPr>
              <p:nvPr/>
            </p:nvSpPr>
            <p:spPr bwMode="auto">
              <a:xfrm>
                <a:off x="4392" y="2754"/>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77" name="Rectangle 182"/>
              <p:cNvSpPr>
                <a:spLocks noChangeArrowheads="1"/>
              </p:cNvSpPr>
              <p:nvPr/>
            </p:nvSpPr>
            <p:spPr bwMode="auto">
              <a:xfrm>
                <a:off x="4392" y="2793"/>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78" name="Rectangle 183"/>
              <p:cNvSpPr>
                <a:spLocks noChangeArrowheads="1"/>
              </p:cNvSpPr>
              <p:nvPr/>
            </p:nvSpPr>
            <p:spPr bwMode="auto">
              <a:xfrm>
                <a:off x="4392" y="2832"/>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79" name="Rectangle 184"/>
              <p:cNvSpPr>
                <a:spLocks noChangeArrowheads="1"/>
              </p:cNvSpPr>
              <p:nvPr/>
            </p:nvSpPr>
            <p:spPr bwMode="auto">
              <a:xfrm>
                <a:off x="4392" y="2870"/>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80" name="Rectangle 185"/>
              <p:cNvSpPr>
                <a:spLocks noChangeArrowheads="1"/>
              </p:cNvSpPr>
              <p:nvPr/>
            </p:nvSpPr>
            <p:spPr bwMode="auto">
              <a:xfrm>
                <a:off x="4392" y="2909"/>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81" name="Rectangle 186"/>
              <p:cNvSpPr>
                <a:spLocks noChangeArrowheads="1"/>
              </p:cNvSpPr>
              <p:nvPr/>
            </p:nvSpPr>
            <p:spPr bwMode="auto">
              <a:xfrm>
                <a:off x="4695" y="1558"/>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82" name="Rectangle 187"/>
              <p:cNvSpPr>
                <a:spLocks noChangeArrowheads="1"/>
              </p:cNvSpPr>
              <p:nvPr/>
            </p:nvSpPr>
            <p:spPr bwMode="auto">
              <a:xfrm>
                <a:off x="4695" y="1597"/>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83" name="Rectangle 188"/>
              <p:cNvSpPr>
                <a:spLocks noChangeArrowheads="1"/>
              </p:cNvSpPr>
              <p:nvPr/>
            </p:nvSpPr>
            <p:spPr bwMode="auto">
              <a:xfrm>
                <a:off x="4695" y="1635"/>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84" name="Rectangle 189"/>
              <p:cNvSpPr>
                <a:spLocks noChangeArrowheads="1"/>
              </p:cNvSpPr>
              <p:nvPr/>
            </p:nvSpPr>
            <p:spPr bwMode="auto">
              <a:xfrm>
                <a:off x="4695" y="1674"/>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85" name="Rectangle 190"/>
              <p:cNvSpPr>
                <a:spLocks noChangeArrowheads="1"/>
              </p:cNvSpPr>
              <p:nvPr/>
            </p:nvSpPr>
            <p:spPr bwMode="auto">
              <a:xfrm>
                <a:off x="4695" y="1712"/>
                <a:ext cx="4"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86" name="Rectangle 191"/>
              <p:cNvSpPr>
                <a:spLocks noChangeArrowheads="1"/>
              </p:cNvSpPr>
              <p:nvPr/>
            </p:nvSpPr>
            <p:spPr bwMode="auto">
              <a:xfrm>
                <a:off x="4695" y="1751"/>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87" name="Rectangle 192"/>
              <p:cNvSpPr>
                <a:spLocks noChangeArrowheads="1"/>
              </p:cNvSpPr>
              <p:nvPr/>
            </p:nvSpPr>
            <p:spPr bwMode="auto">
              <a:xfrm>
                <a:off x="4695" y="1790"/>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88" name="Rectangle 193"/>
              <p:cNvSpPr>
                <a:spLocks noChangeArrowheads="1"/>
              </p:cNvSpPr>
              <p:nvPr/>
            </p:nvSpPr>
            <p:spPr bwMode="auto">
              <a:xfrm>
                <a:off x="4695" y="1828"/>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89" name="Rectangle 194"/>
              <p:cNvSpPr>
                <a:spLocks noChangeArrowheads="1"/>
              </p:cNvSpPr>
              <p:nvPr/>
            </p:nvSpPr>
            <p:spPr bwMode="auto">
              <a:xfrm>
                <a:off x="4695" y="1867"/>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90" name="Rectangle 195"/>
              <p:cNvSpPr>
                <a:spLocks noChangeArrowheads="1"/>
              </p:cNvSpPr>
              <p:nvPr/>
            </p:nvSpPr>
            <p:spPr bwMode="auto">
              <a:xfrm>
                <a:off x="4695" y="1905"/>
                <a:ext cx="4"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91" name="Rectangle 196"/>
              <p:cNvSpPr>
                <a:spLocks noChangeArrowheads="1"/>
              </p:cNvSpPr>
              <p:nvPr/>
            </p:nvSpPr>
            <p:spPr bwMode="auto">
              <a:xfrm>
                <a:off x="4695" y="1944"/>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92" name="Rectangle 197"/>
              <p:cNvSpPr>
                <a:spLocks noChangeArrowheads="1"/>
              </p:cNvSpPr>
              <p:nvPr/>
            </p:nvSpPr>
            <p:spPr bwMode="auto">
              <a:xfrm>
                <a:off x="4695" y="1983"/>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93" name="Rectangle 198"/>
              <p:cNvSpPr>
                <a:spLocks noChangeArrowheads="1"/>
              </p:cNvSpPr>
              <p:nvPr/>
            </p:nvSpPr>
            <p:spPr bwMode="auto">
              <a:xfrm>
                <a:off x="4695" y="2021"/>
                <a:ext cx="4"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94" name="Rectangle 199"/>
              <p:cNvSpPr>
                <a:spLocks noChangeArrowheads="1"/>
              </p:cNvSpPr>
              <p:nvPr/>
            </p:nvSpPr>
            <p:spPr bwMode="auto">
              <a:xfrm>
                <a:off x="4695" y="2060"/>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95" name="Rectangle 200"/>
              <p:cNvSpPr>
                <a:spLocks noChangeArrowheads="1"/>
              </p:cNvSpPr>
              <p:nvPr/>
            </p:nvSpPr>
            <p:spPr bwMode="auto">
              <a:xfrm>
                <a:off x="4695" y="2098"/>
                <a:ext cx="4"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96" name="Rectangle 201"/>
              <p:cNvSpPr>
                <a:spLocks noChangeArrowheads="1"/>
              </p:cNvSpPr>
              <p:nvPr/>
            </p:nvSpPr>
            <p:spPr bwMode="auto">
              <a:xfrm>
                <a:off x="4695" y="2137"/>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97" name="Rectangle 202"/>
              <p:cNvSpPr>
                <a:spLocks noChangeArrowheads="1"/>
              </p:cNvSpPr>
              <p:nvPr/>
            </p:nvSpPr>
            <p:spPr bwMode="auto">
              <a:xfrm>
                <a:off x="4695" y="2175"/>
                <a:ext cx="4"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98" name="Rectangle 203"/>
              <p:cNvSpPr>
                <a:spLocks noChangeArrowheads="1"/>
              </p:cNvSpPr>
              <p:nvPr/>
            </p:nvSpPr>
            <p:spPr bwMode="auto">
              <a:xfrm>
                <a:off x="4695" y="2214"/>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99" name="Rectangle 204"/>
              <p:cNvSpPr>
                <a:spLocks noChangeArrowheads="1"/>
              </p:cNvSpPr>
              <p:nvPr/>
            </p:nvSpPr>
            <p:spPr bwMode="auto">
              <a:xfrm>
                <a:off x="4695" y="2253"/>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 name="Group 406"/>
            <p:cNvGrpSpPr>
              <a:grpSpLocks/>
            </p:cNvGrpSpPr>
            <p:nvPr/>
          </p:nvGrpSpPr>
          <p:grpSpPr bwMode="auto">
            <a:xfrm>
              <a:off x="5056188" y="2473325"/>
              <a:ext cx="3121025" cy="2206625"/>
              <a:chOff x="3185" y="1558"/>
              <a:chExt cx="1966" cy="1390"/>
            </a:xfrm>
          </p:grpSpPr>
          <p:sp>
            <p:nvSpPr>
              <p:cNvPr id="4200" name="Rectangle 206"/>
              <p:cNvSpPr>
                <a:spLocks noChangeArrowheads="1"/>
              </p:cNvSpPr>
              <p:nvPr/>
            </p:nvSpPr>
            <p:spPr bwMode="auto">
              <a:xfrm>
                <a:off x="4695" y="2291"/>
                <a:ext cx="4"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1" name="Rectangle 207"/>
              <p:cNvSpPr>
                <a:spLocks noChangeArrowheads="1"/>
              </p:cNvSpPr>
              <p:nvPr/>
            </p:nvSpPr>
            <p:spPr bwMode="auto">
              <a:xfrm>
                <a:off x="4695" y="2330"/>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2" name="Rectangle 208"/>
              <p:cNvSpPr>
                <a:spLocks noChangeArrowheads="1"/>
              </p:cNvSpPr>
              <p:nvPr/>
            </p:nvSpPr>
            <p:spPr bwMode="auto">
              <a:xfrm>
                <a:off x="4695" y="2369"/>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3" name="Rectangle 209"/>
              <p:cNvSpPr>
                <a:spLocks noChangeArrowheads="1"/>
              </p:cNvSpPr>
              <p:nvPr/>
            </p:nvSpPr>
            <p:spPr bwMode="auto">
              <a:xfrm>
                <a:off x="4695" y="2407"/>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4" name="Rectangle 210"/>
              <p:cNvSpPr>
                <a:spLocks noChangeArrowheads="1"/>
              </p:cNvSpPr>
              <p:nvPr/>
            </p:nvSpPr>
            <p:spPr bwMode="auto">
              <a:xfrm>
                <a:off x="4695" y="2446"/>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5" name="Rectangle 211"/>
              <p:cNvSpPr>
                <a:spLocks noChangeArrowheads="1"/>
              </p:cNvSpPr>
              <p:nvPr/>
            </p:nvSpPr>
            <p:spPr bwMode="auto">
              <a:xfrm>
                <a:off x="4695" y="2484"/>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6" name="Rectangle 212"/>
              <p:cNvSpPr>
                <a:spLocks noChangeArrowheads="1"/>
              </p:cNvSpPr>
              <p:nvPr/>
            </p:nvSpPr>
            <p:spPr bwMode="auto">
              <a:xfrm>
                <a:off x="4695" y="2523"/>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7" name="Rectangle 213"/>
              <p:cNvSpPr>
                <a:spLocks noChangeArrowheads="1"/>
              </p:cNvSpPr>
              <p:nvPr/>
            </p:nvSpPr>
            <p:spPr bwMode="auto">
              <a:xfrm>
                <a:off x="4695" y="2561"/>
                <a:ext cx="4"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8" name="Rectangle 214"/>
              <p:cNvSpPr>
                <a:spLocks noChangeArrowheads="1"/>
              </p:cNvSpPr>
              <p:nvPr/>
            </p:nvSpPr>
            <p:spPr bwMode="auto">
              <a:xfrm>
                <a:off x="4695" y="2600"/>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9" name="Rectangle 215"/>
              <p:cNvSpPr>
                <a:spLocks noChangeArrowheads="1"/>
              </p:cNvSpPr>
              <p:nvPr/>
            </p:nvSpPr>
            <p:spPr bwMode="auto">
              <a:xfrm>
                <a:off x="4695" y="2639"/>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0" name="Rectangle 216"/>
              <p:cNvSpPr>
                <a:spLocks noChangeArrowheads="1"/>
              </p:cNvSpPr>
              <p:nvPr/>
            </p:nvSpPr>
            <p:spPr bwMode="auto">
              <a:xfrm>
                <a:off x="4695" y="2677"/>
                <a:ext cx="4"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1" name="Rectangle 217"/>
              <p:cNvSpPr>
                <a:spLocks noChangeArrowheads="1"/>
              </p:cNvSpPr>
              <p:nvPr/>
            </p:nvSpPr>
            <p:spPr bwMode="auto">
              <a:xfrm>
                <a:off x="4695" y="2716"/>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2" name="Rectangle 218"/>
              <p:cNvSpPr>
                <a:spLocks noChangeArrowheads="1"/>
              </p:cNvSpPr>
              <p:nvPr/>
            </p:nvSpPr>
            <p:spPr bwMode="auto">
              <a:xfrm>
                <a:off x="4695" y="2754"/>
                <a:ext cx="4"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3" name="Rectangle 219"/>
              <p:cNvSpPr>
                <a:spLocks noChangeArrowheads="1"/>
              </p:cNvSpPr>
              <p:nvPr/>
            </p:nvSpPr>
            <p:spPr bwMode="auto">
              <a:xfrm>
                <a:off x="4695" y="2793"/>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4" name="Rectangle 220"/>
              <p:cNvSpPr>
                <a:spLocks noChangeArrowheads="1"/>
              </p:cNvSpPr>
              <p:nvPr/>
            </p:nvSpPr>
            <p:spPr bwMode="auto">
              <a:xfrm>
                <a:off x="4695" y="2832"/>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5" name="Rectangle 221"/>
              <p:cNvSpPr>
                <a:spLocks noChangeArrowheads="1"/>
              </p:cNvSpPr>
              <p:nvPr/>
            </p:nvSpPr>
            <p:spPr bwMode="auto">
              <a:xfrm>
                <a:off x="4695" y="2870"/>
                <a:ext cx="4"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6" name="Rectangle 222"/>
              <p:cNvSpPr>
                <a:spLocks noChangeArrowheads="1"/>
              </p:cNvSpPr>
              <p:nvPr/>
            </p:nvSpPr>
            <p:spPr bwMode="auto">
              <a:xfrm>
                <a:off x="4695" y="2909"/>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7" name="Rectangle 223"/>
              <p:cNvSpPr>
                <a:spLocks noChangeArrowheads="1"/>
              </p:cNvSpPr>
              <p:nvPr/>
            </p:nvSpPr>
            <p:spPr bwMode="auto">
              <a:xfrm>
                <a:off x="4997" y="1558"/>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8" name="Rectangle 224"/>
              <p:cNvSpPr>
                <a:spLocks noChangeArrowheads="1"/>
              </p:cNvSpPr>
              <p:nvPr/>
            </p:nvSpPr>
            <p:spPr bwMode="auto">
              <a:xfrm>
                <a:off x="4997" y="1597"/>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9" name="Rectangle 225"/>
              <p:cNvSpPr>
                <a:spLocks noChangeArrowheads="1"/>
              </p:cNvSpPr>
              <p:nvPr/>
            </p:nvSpPr>
            <p:spPr bwMode="auto">
              <a:xfrm>
                <a:off x="4997" y="1635"/>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0" name="Rectangle 226"/>
              <p:cNvSpPr>
                <a:spLocks noChangeArrowheads="1"/>
              </p:cNvSpPr>
              <p:nvPr/>
            </p:nvSpPr>
            <p:spPr bwMode="auto">
              <a:xfrm>
                <a:off x="4997" y="1674"/>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1" name="Rectangle 227"/>
              <p:cNvSpPr>
                <a:spLocks noChangeArrowheads="1"/>
              </p:cNvSpPr>
              <p:nvPr/>
            </p:nvSpPr>
            <p:spPr bwMode="auto">
              <a:xfrm>
                <a:off x="4997" y="1712"/>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2" name="Rectangle 228"/>
              <p:cNvSpPr>
                <a:spLocks noChangeArrowheads="1"/>
              </p:cNvSpPr>
              <p:nvPr/>
            </p:nvSpPr>
            <p:spPr bwMode="auto">
              <a:xfrm>
                <a:off x="4997" y="1751"/>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3" name="Rectangle 229"/>
              <p:cNvSpPr>
                <a:spLocks noChangeArrowheads="1"/>
              </p:cNvSpPr>
              <p:nvPr/>
            </p:nvSpPr>
            <p:spPr bwMode="auto">
              <a:xfrm>
                <a:off x="4997" y="1790"/>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4" name="Rectangle 230"/>
              <p:cNvSpPr>
                <a:spLocks noChangeArrowheads="1"/>
              </p:cNvSpPr>
              <p:nvPr/>
            </p:nvSpPr>
            <p:spPr bwMode="auto">
              <a:xfrm>
                <a:off x="4997" y="1828"/>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5" name="Rectangle 231"/>
              <p:cNvSpPr>
                <a:spLocks noChangeArrowheads="1"/>
              </p:cNvSpPr>
              <p:nvPr/>
            </p:nvSpPr>
            <p:spPr bwMode="auto">
              <a:xfrm>
                <a:off x="4997" y="1867"/>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6" name="Rectangle 232"/>
              <p:cNvSpPr>
                <a:spLocks noChangeArrowheads="1"/>
              </p:cNvSpPr>
              <p:nvPr/>
            </p:nvSpPr>
            <p:spPr bwMode="auto">
              <a:xfrm>
                <a:off x="4997" y="1905"/>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7" name="Rectangle 233"/>
              <p:cNvSpPr>
                <a:spLocks noChangeArrowheads="1"/>
              </p:cNvSpPr>
              <p:nvPr/>
            </p:nvSpPr>
            <p:spPr bwMode="auto">
              <a:xfrm>
                <a:off x="4997" y="1944"/>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8" name="Rectangle 234"/>
              <p:cNvSpPr>
                <a:spLocks noChangeArrowheads="1"/>
              </p:cNvSpPr>
              <p:nvPr/>
            </p:nvSpPr>
            <p:spPr bwMode="auto">
              <a:xfrm>
                <a:off x="4997" y="1983"/>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9" name="Rectangle 235"/>
              <p:cNvSpPr>
                <a:spLocks noChangeArrowheads="1"/>
              </p:cNvSpPr>
              <p:nvPr/>
            </p:nvSpPr>
            <p:spPr bwMode="auto">
              <a:xfrm>
                <a:off x="4997" y="2021"/>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0" name="Rectangle 236"/>
              <p:cNvSpPr>
                <a:spLocks noChangeArrowheads="1"/>
              </p:cNvSpPr>
              <p:nvPr/>
            </p:nvSpPr>
            <p:spPr bwMode="auto">
              <a:xfrm>
                <a:off x="4997" y="2060"/>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1" name="Rectangle 237"/>
              <p:cNvSpPr>
                <a:spLocks noChangeArrowheads="1"/>
              </p:cNvSpPr>
              <p:nvPr/>
            </p:nvSpPr>
            <p:spPr bwMode="auto">
              <a:xfrm>
                <a:off x="4997" y="2098"/>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2" name="Rectangle 238"/>
              <p:cNvSpPr>
                <a:spLocks noChangeArrowheads="1"/>
              </p:cNvSpPr>
              <p:nvPr/>
            </p:nvSpPr>
            <p:spPr bwMode="auto">
              <a:xfrm>
                <a:off x="4997" y="2137"/>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3" name="Rectangle 239"/>
              <p:cNvSpPr>
                <a:spLocks noChangeArrowheads="1"/>
              </p:cNvSpPr>
              <p:nvPr/>
            </p:nvSpPr>
            <p:spPr bwMode="auto">
              <a:xfrm>
                <a:off x="4997" y="2175"/>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4" name="Rectangle 240"/>
              <p:cNvSpPr>
                <a:spLocks noChangeArrowheads="1"/>
              </p:cNvSpPr>
              <p:nvPr/>
            </p:nvSpPr>
            <p:spPr bwMode="auto">
              <a:xfrm>
                <a:off x="4997" y="2214"/>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5" name="Rectangle 241"/>
              <p:cNvSpPr>
                <a:spLocks noChangeArrowheads="1"/>
              </p:cNvSpPr>
              <p:nvPr/>
            </p:nvSpPr>
            <p:spPr bwMode="auto">
              <a:xfrm>
                <a:off x="4997" y="2253"/>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6" name="Rectangle 242"/>
              <p:cNvSpPr>
                <a:spLocks noChangeArrowheads="1"/>
              </p:cNvSpPr>
              <p:nvPr/>
            </p:nvSpPr>
            <p:spPr bwMode="auto">
              <a:xfrm>
                <a:off x="4997" y="2291"/>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7" name="Rectangle 243"/>
              <p:cNvSpPr>
                <a:spLocks noChangeArrowheads="1"/>
              </p:cNvSpPr>
              <p:nvPr/>
            </p:nvSpPr>
            <p:spPr bwMode="auto">
              <a:xfrm>
                <a:off x="4997" y="2330"/>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8" name="Rectangle 244"/>
              <p:cNvSpPr>
                <a:spLocks noChangeArrowheads="1"/>
              </p:cNvSpPr>
              <p:nvPr/>
            </p:nvSpPr>
            <p:spPr bwMode="auto">
              <a:xfrm>
                <a:off x="4997" y="2369"/>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9" name="Rectangle 245"/>
              <p:cNvSpPr>
                <a:spLocks noChangeArrowheads="1"/>
              </p:cNvSpPr>
              <p:nvPr/>
            </p:nvSpPr>
            <p:spPr bwMode="auto">
              <a:xfrm>
                <a:off x="4997" y="2407"/>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40" name="Rectangle 246"/>
              <p:cNvSpPr>
                <a:spLocks noChangeArrowheads="1"/>
              </p:cNvSpPr>
              <p:nvPr/>
            </p:nvSpPr>
            <p:spPr bwMode="auto">
              <a:xfrm>
                <a:off x="4997" y="2446"/>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41" name="Rectangle 247"/>
              <p:cNvSpPr>
                <a:spLocks noChangeArrowheads="1"/>
              </p:cNvSpPr>
              <p:nvPr/>
            </p:nvSpPr>
            <p:spPr bwMode="auto">
              <a:xfrm>
                <a:off x="4997" y="2484"/>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42" name="Rectangle 248"/>
              <p:cNvSpPr>
                <a:spLocks noChangeArrowheads="1"/>
              </p:cNvSpPr>
              <p:nvPr/>
            </p:nvSpPr>
            <p:spPr bwMode="auto">
              <a:xfrm>
                <a:off x="4997" y="2523"/>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43" name="Rectangle 249"/>
              <p:cNvSpPr>
                <a:spLocks noChangeArrowheads="1"/>
              </p:cNvSpPr>
              <p:nvPr/>
            </p:nvSpPr>
            <p:spPr bwMode="auto">
              <a:xfrm>
                <a:off x="4997" y="2561"/>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44" name="Rectangle 250"/>
              <p:cNvSpPr>
                <a:spLocks noChangeArrowheads="1"/>
              </p:cNvSpPr>
              <p:nvPr/>
            </p:nvSpPr>
            <p:spPr bwMode="auto">
              <a:xfrm>
                <a:off x="4997" y="2600"/>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45" name="Rectangle 251"/>
              <p:cNvSpPr>
                <a:spLocks noChangeArrowheads="1"/>
              </p:cNvSpPr>
              <p:nvPr/>
            </p:nvSpPr>
            <p:spPr bwMode="auto">
              <a:xfrm>
                <a:off x="4997" y="2639"/>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46" name="Rectangle 252"/>
              <p:cNvSpPr>
                <a:spLocks noChangeArrowheads="1"/>
              </p:cNvSpPr>
              <p:nvPr/>
            </p:nvSpPr>
            <p:spPr bwMode="auto">
              <a:xfrm>
                <a:off x="4997" y="2677"/>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47" name="Rectangle 253"/>
              <p:cNvSpPr>
                <a:spLocks noChangeArrowheads="1"/>
              </p:cNvSpPr>
              <p:nvPr/>
            </p:nvSpPr>
            <p:spPr bwMode="auto">
              <a:xfrm>
                <a:off x="4997" y="2716"/>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48" name="Rectangle 254"/>
              <p:cNvSpPr>
                <a:spLocks noChangeArrowheads="1"/>
              </p:cNvSpPr>
              <p:nvPr/>
            </p:nvSpPr>
            <p:spPr bwMode="auto">
              <a:xfrm>
                <a:off x="4997" y="2754"/>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49" name="Rectangle 255"/>
              <p:cNvSpPr>
                <a:spLocks noChangeArrowheads="1"/>
              </p:cNvSpPr>
              <p:nvPr/>
            </p:nvSpPr>
            <p:spPr bwMode="auto">
              <a:xfrm>
                <a:off x="4997" y="2793"/>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0" name="Rectangle 256"/>
              <p:cNvSpPr>
                <a:spLocks noChangeArrowheads="1"/>
              </p:cNvSpPr>
              <p:nvPr/>
            </p:nvSpPr>
            <p:spPr bwMode="auto">
              <a:xfrm>
                <a:off x="4997" y="2832"/>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1" name="Rectangle 257"/>
              <p:cNvSpPr>
                <a:spLocks noChangeArrowheads="1"/>
              </p:cNvSpPr>
              <p:nvPr/>
            </p:nvSpPr>
            <p:spPr bwMode="auto">
              <a:xfrm>
                <a:off x="4997" y="2870"/>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2" name="Rectangle 258"/>
              <p:cNvSpPr>
                <a:spLocks noChangeArrowheads="1"/>
              </p:cNvSpPr>
              <p:nvPr/>
            </p:nvSpPr>
            <p:spPr bwMode="auto">
              <a:xfrm>
                <a:off x="4997" y="2909"/>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3" name="Rectangle 259"/>
              <p:cNvSpPr>
                <a:spLocks noChangeArrowheads="1"/>
              </p:cNvSpPr>
              <p:nvPr/>
            </p:nvSpPr>
            <p:spPr bwMode="auto">
              <a:xfrm>
                <a:off x="4997" y="1558"/>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4" name="Rectangle 260"/>
              <p:cNvSpPr>
                <a:spLocks noChangeArrowheads="1"/>
              </p:cNvSpPr>
              <p:nvPr/>
            </p:nvSpPr>
            <p:spPr bwMode="auto">
              <a:xfrm>
                <a:off x="4997" y="1597"/>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5" name="Rectangle 261"/>
              <p:cNvSpPr>
                <a:spLocks noChangeArrowheads="1"/>
              </p:cNvSpPr>
              <p:nvPr/>
            </p:nvSpPr>
            <p:spPr bwMode="auto">
              <a:xfrm>
                <a:off x="4997" y="1635"/>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6" name="Rectangle 262"/>
              <p:cNvSpPr>
                <a:spLocks noChangeArrowheads="1"/>
              </p:cNvSpPr>
              <p:nvPr/>
            </p:nvSpPr>
            <p:spPr bwMode="auto">
              <a:xfrm>
                <a:off x="4997" y="1674"/>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7" name="Rectangle 263"/>
              <p:cNvSpPr>
                <a:spLocks noChangeArrowheads="1"/>
              </p:cNvSpPr>
              <p:nvPr/>
            </p:nvSpPr>
            <p:spPr bwMode="auto">
              <a:xfrm>
                <a:off x="4997" y="1712"/>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8" name="Rectangle 264"/>
              <p:cNvSpPr>
                <a:spLocks noChangeArrowheads="1"/>
              </p:cNvSpPr>
              <p:nvPr/>
            </p:nvSpPr>
            <p:spPr bwMode="auto">
              <a:xfrm>
                <a:off x="4997" y="1751"/>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9" name="Rectangle 265"/>
              <p:cNvSpPr>
                <a:spLocks noChangeArrowheads="1"/>
              </p:cNvSpPr>
              <p:nvPr/>
            </p:nvSpPr>
            <p:spPr bwMode="auto">
              <a:xfrm>
                <a:off x="4997" y="1790"/>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60" name="Rectangle 266"/>
              <p:cNvSpPr>
                <a:spLocks noChangeArrowheads="1"/>
              </p:cNvSpPr>
              <p:nvPr/>
            </p:nvSpPr>
            <p:spPr bwMode="auto">
              <a:xfrm>
                <a:off x="4997" y="1828"/>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61" name="Rectangle 267"/>
              <p:cNvSpPr>
                <a:spLocks noChangeArrowheads="1"/>
              </p:cNvSpPr>
              <p:nvPr/>
            </p:nvSpPr>
            <p:spPr bwMode="auto">
              <a:xfrm>
                <a:off x="4997" y="1867"/>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62" name="Rectangle 268"/>
              <p:cNvSpPr>
                <a:spLocks noChangeArrowheads="1"/>
              </p:cNvSpPr>
              <p:nvPr/>
            </p:nvSpPr>
            <p:spPr bwMode="auto">
              <a:xfrm>
                <a:off x="4997" y="1905"/>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63" name="Rectangle 269"/>
              <p:cNvSpPr>
                <a:spLocks noChangeArrowheads="1"/>
              </p:cNvSpPr>
              <p:nvPr/>
            </p:nvSpPr>
            <p:spPr bwMode="auto">
              <a:xfrm>
                <a:off x="4997" y="1944"/>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64" name="Rectangle 270"/>
              <p:cNvSpPr>
                <a:spLocks noChangeArrowheads="1"/>
              </p:cNvSpPr>
              <p:nvPr/>
            </p:nvSpPr>
            <p:spPr bwMode="auto">
              <a:xfrm>
                <a:off x="4997" y="1983"/>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65" name="Rectangle 271"/>
              <p:cNvSpPr>
                <a:spLocks noChangeArrowheads="1"/>
              </p:cNvSpPr>
              <p:nvPr/>
            </p:nvSpPr>
            <p:spPr bwMode="auto">
              <a:xfrm>
                <a:off x="4997" y="2021"/>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66" name="Rectangle 272"/>
              <p:cNvSpPr>
                <a:spLocks noChangeArrowheads="1"/>
              </p:cNvSpPr>
              <p:nvPr/>
            </p:nvSpPr>
            <p:spPr bwMode="auto">
              <a:xfrm>
                <a:off x="4997" y="2060"/>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67" name="Rectangle 273"/>
              <p:cNvSpPr>
                <a:spLocks noChangeArrowheads="1"/>
              </p:cNvSpPr>
              <p:nvPr/>
            </p:nvSpPr>
            <p:spPr bwMode="auto">
              <a:xfrm>
                <a:off x="4997" y="2098"/>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68" name="Rectangle 274"/>
              <p:cNvSpPr>
                <a:spLocks noChangeArrowheads="1"/>
              </p:cNvSpPr>
              <p:nvPr/>
            </p:nvSpPr>
            <p:spPr bwMode="auto">
              <a:xfrm>
                <a:off x="4997" y="2137"/>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69" name="Rectangle 275"/>
              <p:cNvSpPr>
                <a:spLocks noChangeArrowheads="1"/>
              </p:cNvSpPr>
              <p:nvPr/>
            </p:nvSpPr>
            <p:spPr bwMode="auto">
              <a:xfrm>
                <a:off x="4997" y="2175"/>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70" name="Rectangle 276"/>
              <p:cNvSpPr>
                <a:spLocks noChangeArrowheads="1"/>
              </p:cNvSpPr>
              <p:nvPr/>
            </p:nvSpPr>
            <p:spPr bwMode="auto">
              <a:xfrm>
                <a:off x="4997" y="2214"/>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71" name="Rectangle 277"/>
              <p:cNvSpPr>
                <a:spLocks noChangeArrowheads="1"/>
              </p:cNvSpPr>
              <p:nvPr/>
            </p:nvSpPr>
            <p:spPr bwMode="auto">
              <a:xfrm>
                <a:off x="4997" y="2253"/>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72" name="Rectangle 278"/>
              <p:cNvSpPr>
                <a:spLocks noChangeArrowheads="1"/>
              </p:cNvSpPr>
              <p:nvPr/>
            </p:nvSpPr>
            <p:spPr bwMode="auto">
              <a:xfrm>
                <a:off x="4997" y="2291"/>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73" name="Rectangle 279"/>
              <p:cNvSpPr>
                <a:spLocks noChangeArrowheads="1"/>
              </p:cNvSpPr>
              <p:nvPr/>
            </p:nvSpPr>
            <p:spPr bwMode="auto">
              <a:xfrm>
                <a:off x="4997" y="2330"/>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74" name="Rectangle 280"/>
              <p:cNvSpPr>
                <a:spLocks noChangeArrowheads="1"/>
              </p:cNvSpPr>
              <p:nvPr/>
            </p:nvSpPr>
            <p:spPr bwMode="auto">
              <a:xfrm>
                <a:off x="4997" y="2369"/>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75" name="Rectangle 281"/>
              <p:cNvSpPr>
                <a:spLocks noChangeArrowheads="1"/>
              </p:cNvSpPr>
              <p:nvPr/>
            </p:nvSpPr>
            <p:spPr bwMode="auto">
              <a:xfrm>
                <a:off x="4997" y="2407"/>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76" name="Rectangle 282"/>
              <p:cNvSpPr>
                <a:spLocks noChangeArrowheads="1"/>
              </p:cNvSpPr>
              <p:nvPr/>
            </p:nvSpPr>
            <p:spPr bwMode="auto">
              <a:xfrm>
                <a:off x="4997" y="2446"/>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77" name="Rectangle 283"/>
              <p:cNvSpPr>
                <a:spLocks noChangeArrowheads="1"/>
              </p:cNvSpPr>
              <p:nvPr/>
            </p:nvSpPr>
            <p:spPr bwMode="auto">
              <a:xfrm>
                <a:off x="4997" y="2484"/>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78" name="Rectangle 284"/>
              <p:cNvSpPr>
                <a:spLocks noChangeArrowheads="1"/>
              </p:cNvSpPr>
              <p:nvPr/>
            </p:nvSpPr>
            <p:spPr bwMode="auto">
              <a:xfrm>
                <a:off x="4997" y="2523"/>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79" name="Rectangle 285"/>
              <p:cNvSpPr>
                <a:spLocks noChangeArrowheads="1"/>
              </p:cNvSpPr>
              <p:nvPr/>
            </p:nvSpPr>
            <p:spPr bwMode="auto">
              <a:xfrm>
                <a:off x="4997" y="2561"/>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80" name="Rectangle 286"/>
              <p:cNvSpPr>
                <a:spLocks noChangeArrowheads="1"/>
              </p:cNvSpPr>
              <p:nvPr/>
            </p:nvSpPr>
            <p:spPr bwMode="auto">
              <a:xfrm>
                <a:off x="4997" y="2600"/>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81" name="Rectangle 287"/>
              <p:cNvSpPr>
                <a:spLocks noChangeArrowheads="1"/>
              </p:cNvSpPr>
              <p:nvPr/>
            </p:nvSpPr>
            <p:spPr bwMode="auto">
              <a:xfrm>
                <a:off x="4997" y="2639"/>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82" name="Rectangle 288"/>
              <p:cNvSpPr>
                <a:spLocks noChangeArrowheads="1"/>
              </p:cNvSpPr>
              <p:nvPr/>
            </p:nvSpPr>
            <p:spPr bwMode="auto">
              <a:xfrm>
                <a:off x="4997" y="2677"/>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83" name="Rectangle 289"/>
              <p:cNvSpPr>
                <a:spLocks noChangeArrowheads="1"/>
              </p:cNvSpPr>
              <p:nvPr/>
            </p:nvSpPr>
            <p:spPr bwMode="auto">
              <a:xfrm>
                <a:off x="4997" y="2716"/>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84" name="Rectangle 290"/>
              <p:cNvSpPr>
                <a:spLocks noChangeArrowheads="1"/>
              </p:cNvSpPr>
              <p:nvPr/>
            </p:nvSpPr>
            <p:spPr bwMode="auto">
              <a:xfrm>
                <a:off x="4997" y="2754"/>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85" name="Rectangle 291"/>
              <p:cNvSpPr>
                <a:spLocks noChangeArrowheads="1"/>
              </p:cNvSpPr>
              <p:nvPr/>
            </p:nvSpPr>
            <p:spPr bwMode="auto">
              <a:xfrm>
                <a:off x="4997" y="2793"/>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86" name="Rectangle 292"/>
              <p:cNvSpPr>
                <a:spLocks noChangeArrowheads="1"/>
              </p:cNvSpPr>
              <p:nvPr/>
            </p:nvSpPr>
            <p:spPr bwMode="auto">
              <a:xfrm>
                <a:off x="4997" y="2832"/>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87" name="Rectangle 293"/>
              <p:cNvSpPr>
                <a:spLocks noChangeArrowheads="1"/>
              </p:cNvSpPr>
              <p:nvPr/>
            </p:nvSpPr>
            <p:spPr bwMode="auto">
              <a:xfrm>
                <a:off x="4997" y="2870"/>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88" name="Rectangle 294"/>
              <p:cNvSpPr>
                <a:spLocks noChangeArrowheads="1"/>
              </p:cNvSpPr>
              <p:nvPr/>
            </p:nvSpPr>
            <p:spPr bwMode="auto">
              <a:xfrm>
                <a:off x="4997" y="2909"/>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89" name="Line 295"/>
              <p:cNvSpPr>
                <a:spLocks noChangeShapeType="1"/>
              </p:cNvSpPr>
              <p:nvPr/>
            </p:nvSpPr>
            <p:spPr bwMode="auto">
              <a:xfrm>
                <a:off x="3185" y="1558"/>
                <a:ext cx="1966"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90" name="Line 296"/>
              <p:cNvSpPr>
                <a:spLocks noChangeShapeType="1"/>
              </p:cNvSpPr>
              <p:nvPr/>
            </p:nvSpPr>
            <p:spPr bwMode="auto">
              <a:xfrm flipV="1">
                <a:off x="3185" y="1558"/>
                <a:ext cx="0" cy="1388"/>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91" name="Rectangle 297"/>
              <p:cNvSpPr>
                <a:spLocks noChangeArrowheads="1"/>
              </p:cNvSpPr>
              <p:nvPr/>
            </p:nvSpPr>
            <p:spPr bwMode="auto">
              <a:xfrm>
                <a:off x="5131" y="2944"/>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92" name="Rectangle 298"/>
              <p:cNvSpPr>
                <a:spLocks noChangeArrowheads="1"/>
              </p:cNvSpPr>
              <p:nvPr/>
            </p:nvSpPr>
            <p:spPr bwMode="auto">
              <a:xfrm>
                <a:off x="5093" y="294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93" name="Rectangle 299"/>
              <p:cNvSpPr>
                <a:spLocks noChangeArrowheads="1"/>
              </p:cNvSpPr>
              <p:nvPr/>
            </p:nvSpPr>
            <p:spPr bwMode="auto">
              <a:xfrm>
                <a:off x="5054" y="2944"/>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94" name="Rectangle 300"/>
              <p:cNvSpPr>
                <a:spLocks noChangeArrowheads="1"/>
              </p:cNvSpPr>
              <p:nvPr/>
            </p:nvSpPr>
            <p:spPr bwMode="auto">
              <a:xfrm>
                <a:off x="5016" y="294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95" name="Rectangle 301"/>
              <p:cNvSpPr>
                <a:spLocks noChangeArrowheads="1"/>
              </p:cNvSpPr>
              <p:nvPr/>
            </p:nvSpPr>
            <p:spPr bwMode="auto">
              <a:xfrm>
                <a:off x="4977" y="2944"/>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96" name="Rectangle 302"/>
              <p:cNvSpPr>
                <a:spLocks noChangeArrowheads="1"/>
              </p:cNvSpPr>
              <p:nvPr/>
            </p:nvSpPr>
            <p:spPr bwMode="auto">
              <a:xfrm>
                <a:off x="4939" y="294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97" name="Rectangle 303"/>
              <p:cNvSpPr>
                <a:spLocks noChangeArrowheads="1"/>
              </p:cNvSpPr>
              <p:nvPr/>
            </p:nvSpPr>
            <p:spPr bwMode="auto">
              <a:xfrm>
                <a:off x="4900" y="2944"/>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98" name="Rectangle 304"/>
              <p:cNvSpPr>
                <a:spLocks noChangeArrowheads="1"/>
              </p:cNvSpPr>
              <p:nvPr/>
            </p:nvSpPr>
            <p:spPr bwMode="auto">
              <a:xfrm>
                <a:off x="4862" y="294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99" name="Rectangle 305"/>
              <p:cNvSpPr>
                <a:spLocks noChangeArrowheads="1"/>
              </p:cNvSpPr>
              <p:nvPr/>
            </p:nvSpPr>
            <p:spPr bwMode="auto">
              <a:xfrm>
                <a:off x="4823" y="2944"/>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0" name="Rectangle 306"/>
              <p:cNvSpPr>
                <a:spLocks noChangeArrowheads="1"/>
              </p:cNvSpPr>
              <p:nvPr/>
            </p:nvSpPr>
            <p:spPr bwMode="auto">
              <a:xfrm>
                <a:off x="4785" y="294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1" name="Rectangle 307"/>
              <p:cNvSpPr>
                <a:spLocks noChangeArrowheads="1"/>
              </p:cNvSpPr>
              <p:nvPr/>
            </p:nvSpPr>
            <p:spPr bwMode="auto">
              <a:xfrm>
                <a:off x="4746" y="294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2" name="Rectangle 308"/>
              <p:cNvSpPr>
                <a:spLocks noChangeArrowheads="1"/>
              </p:cNvSpPr>
              <p:nvPr/>
            </p:nvSpPr>
            <p:spPr bwMode="auto">
              <a:xfrm>
                <a:off x="4708" y="294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3" name="Rectangle 309"/>
              <p:cNvSpPr>
                <a:spLocks noChangeArrowheads="1"/>
              </p:cNvSpPr>
              <p:nvPr/>
            </p:nvSpPr>
            <p:spPr bwMode="auto">
              <a:xfrm>
                <a:off x="4669" y="2944"/>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4" name="Rectangle 310"/>
              <p:cNvSpPr>
                <a:spLocks noChangeArrowheads="1"/>
              </p:cNvSpPr>
              <p:nvPr/>
            </p:nvSpPr>
            <p:spPr bwMode="auto">
              <a:xfrm>
                <a:off x="4631" y="294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5" name="Rectangle 311"/>
              <p:cNvSpPr>
                <a:spLocks noChangeArrowheads="1"/>
              </p:cNvSpPr>
              <p:nvPr/>
            </p:nvSpPr>
            <p:spPr bwMode="auto">
              <a:xfrm>
                <a:off x="4592" y="294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6" name="Rectangle 312"/>
              <p:cNvSpPr>
                <a:spLocks noChangeArrowheads="1"/>
              </p:cNvSpPr>
              <p:nvPr/>
            </p:nvSpPr>
            <p:spPr bwMode="auto">
              <a:xfrm>
                <a:off x="4554" y="294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7" name="Rectangle 313"/>
              <p:cNvSpPr>
                <a:spLocks noChangeArrowheads="1"/>
              </p:cNvSpPr>
              <p:nvPr/>
            </p:nvSpPr>
            <p:spPr bwMode="auto">
              <a:xfrm>
                <a:off x="4515" y="2944"/>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8" name="Rectangle 314"/>
              <p:cNvSpPr>
                <a:spLocks noChangeArrowheads="1"/>
              </p:cNvSpPr>
              <p:nvPr/>
            </p:nvSpPr>
            <p:spPr bwMode="auto">
              <a:xfrm>
                <a:off x="4477" y="294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9" name="Rectangle 315"/>
              <p:cNvSpPr>
                <a:spLocks noChangeArrowheads="1"/>
              </p:cNvSpPr>
              <p:nvPr/>
            </p:nvSpPr>
            <p:spPr bwMode="auto">
              <a:xfrm>
                <a:off x="4438" y="294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0" name="Rectangle 316"/>
              <p:cNvSpPr>
                <a:spLocks noChangeArrowheads="1"/>
              </p:cNvSpPr>
              <p:nvPr/>
            </p:nvSpPr>
            <p:spPr bwMode="auto">
              <a:xfrm>
                <a:off x="4400" y="294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1" name="Rectangle 317"/>
              <p:cNvSpPr>
                <a:spLocks noChangeArrowheads="1"/>
              </p:cNvSpPr>
              <p:nvPr/>
            </p:nvSpPr>
            <p:spPr bwMode="auto">
              <a:xfrm>
                <a:off x="4361" y="294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2" name="Rectangle 318"/>
              <p:cNvSpPr>
                <a:spLocks noChangeArrowheads="1"/>
              </p:cNvSpPr>
              <p:nvPr/>
            </p:nvSpPr>
            <p:spPr bwMode="auto">
              <a:xfrm>
                <a:off x="4323" y="294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3" name="Rectangle 319"/>
              <p:cNvSpPr>
                <a:spLocks noChangeArrowheads="1"/>
              </p:cNvSpPr>
              <p:nvPr/>
            </p:nvSpPr>
            <p:spPr bwMode="auto">
              <a:xfrm>
                <a:off x="4284" y="2944"/>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4" name="Rectangle 320"/>
              <p:cNvSpPr>
                <a:spLocks noChangeArrowheads="1"/>
              </p:cNvSpPr>
              <p:nvPr/>
            </p:nvSpPr>
            <p:spPr bwMode="auto">
              <a:xfrm>
                <a:off x="4246" y="294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5" name="Rectangle 321"/>
              <p:cNvSpPr>
                <a:spLocks noChangeArrowheads="1"/>
              </p:cNvSpPr>
              <p:nvPr/>
            </p:nvSpPr>
            <p:spPr bwMode="auto">
              <a:xfrm>
                <a:off x="4207" y="294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6" name="Rectangle 322"/>
              <p:cNvSpPr>
                <a:spLocks noChangeArrowheads="1"/>
              </p:cNvSpPr>
              <p:nvPr/>
            </p:nvSpPr>
            <p:spPr bwMode="auto">
              <a:xfrm>
                <a:off x="4169" y="294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7" name="Rectangle 323"/>
              <p:cNvSpPr>
                <a:spLocks noChangeArrowheads="1"/>
              </p:cNvSpPr>
              <p:nvPr/>
            </p:nvSpPr>
            <p:spPr bwMode="auto">
              <a:xfrm>
                <a:off x="4130" y="294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8" name="Rectangle 324"/>
              <p:cNvSpPr>
                <a:spLocks noChangeArrowheads="1"/>
              </p:cNvSpPr>
              <p:nvPr/>
            </p:nvSpPr>
            <p:spPr bwMode="auto">
              <a:xfrm>
                <a:off x="4092" y="294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9" name="Rectangle 325"/>
              <p:cNvSpPr>
                <a:spLocks noChangeArrowheads="1"/>
              </p:cNvSpPr>
              <p:nvPr/>
            </p:nvSpPr>
            <p:spPr bwMode="auto">
              <a:xfrm>
                <a:off x="4053" y="294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0" name="Rectangle 326"/>
              <p:cNvSpPr>
                <a:spLocks noChangeArrowheads="1"/>
              </p:cNvSpPr>
              <p:nvPr/>
            </p:nvSpPr>
            <p:spPr bwMode="auto">
              <a:xfrm>
                <a:off x="4015" y="294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1" name="Rectangle 327"/>
              <p:cNvSpPr>
                <a:spLocks noChangeArrowheads="1"/>
              </p:cNvSpPr>
              <p:nvPr/>
            </p:nvSpPr>
            <p:spPr bwMode="auto">
              <a:xfrm>
                <a:off x="3976" y="294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2" name="Rectangle 328"/>
              <p:cNvSpPr>
                <a:spLocks noChangeArrowheads="1"/>
              </p:cNvSpPr>
              <p:nvPr/>
            </p:nvSpPr>
            <p:spPr bwMode="auto">
              <a:xfrm>
                <a:off x="3938" y="294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3" name="Rectangle 329"/>
              <p:cNvSpPr>
                <a:spLocks noChangeArrowheads="1"/>
              </p:cNvSpPr>
              <p:nvPr/>
            </p:nvSpPr>
            <p:spPr bwMode="auto">
              <a:xfrm>
                <a:off x="3899" y="294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4" name="Rectangle 330"/>
              <p:cNvSpPr>
                <a:spLocks noChangeArrowheads="1"/>
              </p:cNvSpPr>
              <p:nvPr/>
            </p:nvSpPr>
            <p:spPr bwMode="auto">
              <a:xfrm>
                <a:off x="3860" y="2944"/>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5" name="Rectangle 331"/>
              <p:cNvSpPr>
                <a:spLocks noChangeArrowheads="1"/>
              </p:cNvSpPr>
              <p:nvPr/>
            </p:nvSpPr>
            <p:spPr bwMode="auto">
              <a:xfrm>
                <a:off x="3822" y="294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6" name="Rectangle 332"/>
              <p:cNvSpPr>
                <a:spLocks noChangeArrowheads="1"/>
              </p:cNvSpPr>
              <p:nvPr/>
            </p:nvSpPr>
            <p:spPr bwMode="auto">
              <a:xfrm>
                <a:off x="3784" y="294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7" name="Rectangle 333"/>
              <p:cNvSpPr>
                <a:spLocks noChangeArrowheads="1"/>
              </p:cNvSpPr>
              <p:nvPr/>
            </p:nvSpPr>
            <p:spPr bwMode="auto">
              <a:xfrm>
                <a:off x="3745" y="294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8" name="Rectangle 334"/>
              <p:cNvSpPr>
                <a:spLocks noChangeArrowheads="1"/>
              </p:cNvSpPr>
              <p:nvPr/>
            </p:nvSpPr>
            <p:spPr bwMode="auto">
              <a:xfrm>
                <a:off x="3706" y="2944"/>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9" name="Rectangle 335"/>
              <p:cNvSpPr>
                <a:spLocks noChangeArrowheads="1"/>
              </p:cNvSpPr>
              <p:nvPr/>
            </p:nvSpPr>
            <p:spPr bwMode="auto">
              <a:xfrm>
                <a:off x="3668" y="294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30" name="Rectangle 336"/>
              <p:cNvSpPr>
                <a:spLocks noChangeArrowheads="1"/>
              </p:cNvSpPr>
              <p:nvPr/>
            </p:nvSpPr>
            <p:spPr bwMode="auto">
              <a:xfrm>
                <a:off x="3630" y="294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31" name="Rectangle 337"/>
              <p:cNvSpPr>
                <a:spLocks noChangeArrowheads="1"/>
              </p:cNvSpPr>
              <p:nvPr/>
            </p:nvSpPr>
            <p:spPr bwMode="auto">
              <a:xfrm>
                <a:off x="3591" y="294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32" name="Rectangle 338"/>
              <p:cNvSpPr>
                <a:spLocks noChangeArrowheads="1"/>
              </p:cNvSpPr>
              <p:nvPr/>
            </p:nvSpPr>
            <p:spPr bwMode="auto">
              <a:xfrm>
                <a:off x="3553" y="294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33" name="Rectangle 339"/>
              <p:cNvSpPr>
                <a:spLocks noChangeArrowheads="1"/>
              </p:cNvSpPr>
              <p:nvPr/>
            </p:nvSpPr>
            <p:spPr bwMode="auto">
              <a:xfrm>
                <a:off x="3514" y="294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34" name="Rectangle 340"/>
              <p:cNvSpPr>
                <a:spLocks noChangeArrowheads="1"/>
              </p:cNvSpPr>
              <p:nvPr/>
            </p:nvSpPr>
            <p:spPr bwMode="auto">
              <a:xfrm>
                <a:off x="3475" y="2944"/>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35" name="Rectangle 341"/>
              <p:cNvSpPr>
                <a:spLocks noChangeArrowheads="1"/>
              </p:cNvSpPr>
              <p:nvPr/>
            </p:nvSpPr>
            <p:spPr bwMode="auto">
              <a:xfrm>
                <a:off x="3437" y="294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36" name="Rectangle 342"/>
              <p:cNvSpPr>
                <a:spLocks noChangeArrowheads="1"/>
              </p:cNvSpPr>
              <p:nvPr/>
            </p:nvSpPr>
            <p:spPr bwMode="auto">
              <a:xfrm>
                <a:off x="3399" y="294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37" name="Rectangle 343"/>
              <p:cNvSpPr>
                <a:spLocks noChangeArrowheads="1"/>
              </p:cNvSpPr>
              <p:nvPr/>
            </p:nvSpPr>
            <p:spPr bwMode="auto">
              <a:xfrm>
                <a:off x="3360" y="294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38" name="Rectangle 344"/>
              <p:cNvSpPr>
                <a:spLocks noChangeArrowheads="1"/>
              </p:cNvSpPr>
              <p:nvPr/>
            </p:nvSpPr>
            <p:spPr bwMode="auto">
              <a:xfrm>
                <a:off x="3321" y="2944"/>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39" name="Rectangle 345"/>
              <p:cNvSpPr>
                <a:spLocks noChangeArrowheads="1"/>
              </p:cNvSpPr>
              <p:nvPr/>
            </p:nvSpPr>
            <p:spPr bwMode="auto">
              <a:xfrm>
                <a:off x="3283" y="294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40" name="Rectangle 346"/>
              <p:cNvSpPr>
                <a:spLocks noChangeArrowheads="1"/>
              </p:cNvSpPr>
              <p:nvPr/>
            </p:nvSpPr>
            <p:spPr bwMode="auto">
              <a:xfrm>
                <a:off x="3244" y="2944"/>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41" name="Rectangle 347"/>
              <p:cNvSpPr>
                <a:spLocks noChangeArrowheads="1"/>
              </p:cNvSpPr>
              <p:nvPr/>
            </p:nvSpPr>
            <p:spPr bwMode="auto">
              <a:xfrm>
                <a:off x="3206" y="294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42" name="Rectangle 348"/>
              <p:cNvSpPr>
                <a:spLocks noChangeArrowheads="1"/>
              </p:cNvSpPr>
              <p:nvPr/>
            </p:nvSpPr>
            <p:spPr bwMode="auto">
              <a:xfrm>
                <a:off x="3185" y="2944"/>
                <a:ext cx="2"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43" name="Rectangle 349"/>
              <p:cNvSpPr>
                <a:spLocks noChangeArrowheads="1"/>
              </p:cNvSpPr>
              <p:nvPr/>
            </p:nvSpPr>
            <p:spPr bwMode="auto">
              <a:xfrm>
                <a:off x="5131" y="2762"/>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44" name="Rectangle 350"/>
              <p:cNvSpPr>
                <a:spLocks noChangeArrowheads="1"/>
              </p:cNvSpPr>
              <p:nvPr/>
            </p:nvSpPr>
            <p:spPr bwMode="auto">
              <a:xfrm>
                <a:off x="5093" y="2762"/>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45" name="Rectangle 351"/>
              <p:cNvSpPr>
                <a:spLocks noChangeArrowheads="1"/>
              </p:cNvSpPr>
              <p:nvPr/>
            </p:nvSpPr>
            <p:spPr bwMode="auto">
              <a:xfrm>
                <a:off x="5054" y="2762"/>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46" name="Rectangle 352"/>
              <p:cNvSpPr>
                <a:spLocks noChangeArrowheads="1"/>
              </p:cNvSpPr>
              <p:nvPr/>
            </p:nvSpPr>
            <p:spPr bwMode="auto">
              <a:xfrm>
                <a:off x="5016" y="2762"/>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47" name="Rectangle 353"/>
              <p:cNvSpPr>
                <a:spLocks noChangeArrowheads="1"/>
              </p:cNvSpPr>
              <p:nvPr/>
            </p:nvSpPr>
            <p:spPr bwMode="auto">
              <a:xfrm>
                <a:off x="4977" y="2762"/>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48" name="Rectangle 354"/>
              <p:cNvSpPr>
                <a:spLocks noChangeArrowheads="1"/>
              </p:cNvSpPr>
              <p:nvPr/>
            </p:nvSpPr>
            <p:spPr bwMode="auto">
              <a:xfrm>
                <a:off x="4939" y="2762"/>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49" name="Rectangle 355"/>
              <p:cNvSpPr>
                <a:spLocks noChangeArrowheads="1"/>
              </p:cNvSpPr>
              <p:nvPr/>
            </p:nvSpPr>
            <p:spPr bwMode="auto">
              <a:xfrm>
                <a:off x="4900" y="2762"/>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0" name="Rectangle 356"/>
              <p:cNvSpPr>
                <a:spLocks noChangeArrowheads="1"/>
              </p:cNvSpPr>
              <p:nvPr/>
            </p:nvSpPr>
            <p:spPr bwMode="auto">
              <a:xfrm>
                <a:off x="4862" y="2762"/>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1" name="Rectangle 357"/>
              <p:cNvSpPr>
                <a:spLocks noChangeArrowheads="1"/>
              </p:cNvSpPr>
              <p:nvPr/>
            </p:nvSpPr>
            <p:spPr bwMode="auto">
              <a:xfrm>
                <a:off x="4823" y="2762"/>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2" name="Rectangle 358"/>
              <p:cNvSpPr>
                <a:spLocks noChangeArrowheads="1"/>
              </p:cNvSpPr>
              <p:nvPr/>
            </p:nvSpPr>
            <p:spPr bwMode="auto">
              <a:xfrm>
                <a:off x="4785" y="2762"/>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3" name="Rectangle 359"/>
              <p:cNvSpPr>
                <a:spLocks noChangeArrowheads="1"/>
              </p:cNvSpPr>
              <p:nvPr/>
            </p:nvSpPr>
            <p:spPr bwMode="auto">
              <a:xfrm>
                <a:off x="4746" y="2762"/>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4" name="Rectangle 360"/>
              <p:cNvSpPr>
                <a:spLocks noChangeArrowheads="1"/>
              </p:cNvSpPr>
              <p:nvPr/>
            </p:nvSpPr>
            <p:spPr bwMode="auto">
              <a:xfrm>
                <a:off x="4708" y="2762"/>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5" name="Rectangle 361"/>
              <p:cNvSpPr>
                <a:spLocks noChangeArrowheads="1"/>
              </p:cNvSpPr>
              <p:nvPr/>
            </p:nvSpPr>
            <p:spPr bwMode="auto">
              <a:xfrm>
                <a:off x="4669" y="2762"/>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6" name="Rectangle 362"/>
              <p:cNvSpPr>
                <a:spLocks noChangeArrowheads="1"/>
              </p:cNvSpPr>
              <p:nvPr/>
            </p:nvSpPr>
            <p:spPr bwMode="auto">
              <a:xfrm>
                <a:off x="4631" y="2762"/>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7" name="Rectangle 363"/>
              <p:cNvSpPr>
                <a:spLocks noChangeArrowheads="1"/>
              </p:cNvSpPr>
              <p:nvPr/>
            </p:nvSpPr>
            <p:spPr bwMode="auto">
              <a:xfrm>
                <a:off x="4592" y="2762"/>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8" name="Rectangle 364"/>
              <p:cNvSpPr>
                <a:spLocks noChangeArrowheads="1"/>
              </p:cNvSpPr>
              <p:nvPr/>
            </p:nvSpPr>
            <p:spPr bwMode="auto">
              <a:xfrm>
                <a:off x="4554" y="2762"/>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9" name="Rectangle 365"/>
              <p:cNvSpPr>
                <a:spLocks noChangeArrowheads="1"/>
              </p:cNvSpPr>
              <p:nvPr/>
            </p:nvSpPr>
            <p:spPr bwMode="auto">
              <a:xfrm>
                <a:off x="4515" y="2762"/>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0" name="Rectangle 366"/>
              <p:cNvSpPr>
                <a:spLocks noChangeArrowheads="1"/>
              </p:cNvSpPr>
              <p:nvPr/>
            </p:nvSpPr>
            <p:spPr bwMode="auto">
              <a:xfrm>
                <a:off x="4477" y="2762"/>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1" name="Rectangle 367"/>
              <p:cNvSpPr>
                <a:spLocks noChangeArrowheads="1"/>
              </p:cNvSpPr>
              <p:nvPr/>
            </p:nvSpPr>
            <p:spPr bwMode="auto">
              <a:xfrm>
                <a:off x="4438" y="2762"/>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2" name="Rectangle 368"/>
              <p:cNvSpPr>
                <a:spLocks noChangeArrowheads="1"/>
              </p:cNvSpPr>
              <p:nvPr/>
            </p:nvSpPr>
            <p:spPr bwMode="auto">
              <a:xfrm>
                <a:off x="4400" y="2762"/>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3" name="Rectangle 369"/>
              <p:cNvSpPr>
                <a:spLocks noChangeArrowheads="1"/>
              </p:cNvSpPr>
              <p:nvPr/>
            </p:nvSpPr>
            <p:spPr bwMode="auto">
              <a:xfrm>
                <a:off x="4361" y="2762"/>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4" name="Rectangle 370"/>
              <p:cNvSpPr>
                <a:spLocks noChangeArrowheads="1"/>
              </p:cNvSpPr>
              <p:nvPr/>
            </p:nvSpPr>
            <p:spPr bwMode="auto">
              <a:xfrm>
                <a:off x="4323" y="2762"/>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5" name="Rectangle 371"/>
              <p:cNvSpPr>
                <a:spLocks noChangeArrowheads="1"/>
              </p:cNvSpPr>
              <p:nvPr/>
            </p:nvSpPr>
            <p:spPr bwMode="auto">
              <a:xfrm>
                <a:off x="4284" y="2762"/>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6" name="Rectangle 372"/>
              <p:cNvSpPr>
                <a:spLocks noChangeArrowheads="1"/>
              </p:cNvSpPr>
              <p:nvPr/>
            </p:nvSpPr>
            <p:spPr bwMode="auto">
              <a:xfrm>
                <a:off x="4246" y="2762"/>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7" name="Rectangle 373"/>
              <p:cNvSpPr>
                <a:spLocks noChangeArrowheads="1"/>
              </p:cNvSpPr>
              <p:nvPr/>
            </p:nvSpPr>
            <p:spPr bwMode="auto">
              <a:xfrm>
                <a:off x="4207" y="2762"/>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8" name="Rectangle 374"/>
              <p:cNvSpPr>
                <a:spLocks noChangeArrowheads="1"/>
              </p:cNvSpPr>
              <p:nvPr/>
            </p:nvSpPr>
            <p:spPr bwMode="auto">
              <a:xfrm>
                <a:off x="4169" y="2762"/>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9" name="Rectangle 375"/>
              <p:cNvSpPr>
                <a:spLocks noChangeArrowheads="1"/>
              </p:cNvSpPr>
              <p:nvPr/>
            </p:nvSpPr>
            <p:spPr bwMode="auto">
              <a:xfrm>
                <a:off x="4130" y="2762"/>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0" name="Rectangle 376"/>
              <p:cNvSpPr>
                <a:spLocks noChangeArrowheads="1"/>
              </p:cNvSpPr>
              <p:nvPr/>
            </p:nvSpPr>
            <p:spPr bwMode="auto">
              <a:xfrm>
                <a:off x="4092" y="2762"/>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1" name="Rectangle 377"/>
              <p:cNvSpPr>
                <a:spLocks noChangeArrowheads="1"/>
              </p:cNvSpPr>
              <p:nvPr/>
            </p:nvSpPr>
            <p:spPr bwMode="auto">
              <a:xfrm>
                <a:off x="4053" y="2762"/>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2" name="Rectangle 378"/>
              <p:cNvSpPr>
                <a:spLocks noChangeArrowheads="1"/>
              </p:cNvSpPr>
              <p:nvPr/>
            </p:nvSpPr>
            <p:spPr bwMode="auto">
              <a:xfrm>
                <a:off x="4015" y="2762"/>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3" name="Rectangle 379"/>
              <p:cNvSpPr>
                <a:spLocks noChangeArrowheads="1"/>
              </p:cNvSpPr>
              <p:nvPr/>
            </p:nvSpPr>
            <p:spPr bwMode="auto">
              <a:xfrm>
                <a:off x="3976" y="2762"/>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4" name="Rectangle 380"/>
              <p:cNvSpPr>
                <a:spLocks noChangeArrowheads="1"/>
              </p:cNvSpPr>
              <p:nvPr/>
            </p:nvSpPr>
            <p:spPr bwMode="auto">
              <a:xfrm>
                <a:off x="3938" y="2762"/>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5" name="Rectangle 381"/>
              <p:cNvSpPr>
                <a:spLocks noChangeArrowheads="1"/>
              </p:cNvSpPr>
              <p:nvPr/>
            </p:nvSpPr>
            <p:spPr bwMode="auto">
              <a:xfrm>
                <a:off x="3899" y="2762"/>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6" name="Rectangle 382"/>
              <p:cNvSpPr>
                <a:spLocks noChangeArrowheads="1"/>
              </p:cNvSpPr>
              <p:nvPr/>
            </p:nvSpPr>
            <p:spPr bwMode="auto">
              <a:xfrm>
                <a:off x="3860" y="2762"/>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7" name="Rectangle 383"/>
              <p:cNvSpPr>
                <a:spLocks noChangeArrowheads="1"/>
              </p:cNvSpPr>
              <p:nvPr/>
            </p:nvSpPr>
            <p:spPr bwMode="auto">
              <a:xfrm>
                <a:off x="3822" y="2762"/>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8" name="Rectangle 384"/>
              <p:cNvSpPr>
                <a:spLocks noChangeArrowheads="1"/>
              </p:cNvSpPr>
              <p:nvPr/>
            </p:nvSpPr>
            <p:spPr bwMode="auto">
              <a:xfrm>
                <a:off x="3784" y="2762"/>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9" name="Rectangle 385"/>
              <p:cNvSpPr>
                <a:spLocks noChangeArrowheads="1"/>
              </p:cNvSpPr>
              <p:nvPr/>
            </p:nvSpPr>
            <p:spPr bwMode="auto">
              <a:xfrm>
                <a:off x="3745" y="2762"/>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0" name="Rectangle 386"/>
              <p:cNvSpPr>
                <a:spLocks noChangeArrowheads="1"/>
              </p:cNvSpPr>
              <p:nvPr/>
            </p:nvSpPr>
            <p:spPr bwMode="auto">
              <a:xfrm>
                <a:off x="3706" y="2762"/>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1" name="Rectangle 387"/>
              <p:cNvSpPr>
                <a:spLocks noChangeArrowheads="1"/>
              </p:cNvSpPr>
              <p:nvPr/>
            </p:nvSpPr>
            <p:spPr bwMode="auto">
              <a:xfrm>
                <a:off x="3668" y="2762"/>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2" name="Rectangle 388"/>
              <p:cNvSpPr>
                <a:spLocks noChangeArrowheads="1"/>
              </p:cNvSpPr>
              <p:nvPr/>
            </p:nvSpPr>
            <p:spPr bwMode="auto">
              <a:xfrm>
                <a:off x="3630" y="2762"/>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3" name="Rectangle 389"/>
              <p:cNvSpPr>
                <a:spLocks noChangeArrowheads="1"/>
              </p:cNvSpPr>
              <p:nvPr/>
            </p:nvSpPr>
            <p:spPr bwMode="auto">
              <a:xfrm>
                <a:off x="3591" y="2762"/>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4" name="Rectangle 390"/>
              <p:cNvSpPr>
                <a:spLocks noChangeArrowheads="1"/>
              </p:cNvSpPr>
              <p:nvPr/>
            </p:nvSpPr>
            <p:spPr bwMode="auto">
              <a:xfrm>
                <a:off x="3553" y="2762"/>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5" name="Rectangle 391"/>
              <p:cNvSpPr>
                <a:spLocks noChangeArrowheads="1"/>
              </p:cNvSpPr>
              <p:nvPr/>
            </p:nvSpPr>
            <p:spPr bwMode="auto">
              <a:xfrm>
                <a:off x="3514" y="2762"/>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6" name="Rectangle 392"/>
              <p:cNvSpPr>
                <a:spLocks noChangeArrowheads="1"/>
              </p:cNvSpPr>
              <p:nvPr/>
            </p:nvSpPr>
            <p:spPr bwMode="auto">
              <a:xfrm>
                <a:off x="3475" y="2762"/>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7" name="Rectangle 393"/>
              <p:cNvSpPr>
                <a:spLocks noChangeArrowheads="1"/>
              </p:cNvSpPr>
              <p:nvPr/>
            </p:nvSpPr>
            <p:spPr bwMode="auto">
              <a:xfrm>
                <a:off x="3437" y="2762"/>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8" name="Rectangle 394"/>
              <p:cNvSpPr>
                <a:spLocks noChangeArrowheads="1"/>
              </p:cNvSpPr>
              <p:nvPr/>
            </p:nvSpPr>
            <p:spPr bwMode="auto">
              <a:xfrm>
                <a:off x="3399" y="2762"/>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9" name="Rectangle 395"/>
              <p:cNvSpPr>
                <a:spLocks noChangeArrowheads="1"/>
              </p:cNvSpPr>
              <p:nvPr/>
            </p:nvSpPr>
            <p:spPr bwMode="auto">
              <a:xfrm>
                <a:off x="3360" y="2762"/>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0" name="Rectangle 396"/>
              <p:cNvSpPr>
                <a:spLocks noChangeArrowheads="1"/>
              </p:cNvSpPr>
              <p:nvPr/>
            </p:nvSpPr>
            <p:spPr bwMode="auto">
              <a:xfrm>
                <a:off x="3321" y="2762"/>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1" name="Rectangle 397"/>
              <p:cNvSpPr>
                <a:spLocks noChangeArrowheads="1"/>
              </p:cNvSpPr>
              <p:nvPr/>
            </p:nvSpPr>
            <p:spPr bwMode="auto">
              <a:xfrm>
                <a:off x="3283" y="2762"/>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2" name="Rectangle 398"/>
              <p:cNvSpPr>
                <a:spLocks noChangeArrowheads="1"/>
              </p:cNvSpPr>
              <p:nvPr/>
            </p:nvSpPr>
            <p:spPr bwMode="auto">
              <a:xfrm>
                <a:off x="3244" y="2762"/>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3" name="Rectangle 399"/>
              <p:cNvSpPr>
                <a:spLocks noChangeArrowheads="1"/>
              </p:cNvSpPr>
              <p:nvPr/>
            </p:nvSpPr>
            <p:spPr bwMode="auto">
              <a:xfrm>
                <a:off x="3206" y="2762"/>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4" name="Rectangle 400"/>
              <p:cNvSpPr>
                <a:spLocks noChangeArrowheads="1"/>
              </p:cNvSpPr>
              <p:nvPr/>
            </p:nvSpPr>
            <p:spPr bwMode="auto">
              <a:xfrm>
                <a:off x="3185" y="2762"/>
                <a:ext cx="2"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5" name="Rectangle 401"/>
              <p:cNvSpPr>
                <a:spLocks noChangeArrowheads="1"/>
              </p:cNvSpPr>
              <p:nvPr/>
            </p:nvSpPr>
            <p:spPr bwMode="auto">
              <a:xfrm>
                <a:off x="5131" y="2581"/>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6" name="Rectangle 402"/>
              <p:cNvSpPr>
                <a:spLocks noChangeArrowheads="1"/>
              </p:cNvSpPr>
              <p:nvPr/>
            </p:nvSpPr>
            <p:spPr bwMode="auto">
              <a:xfrm>
                <a:off x="5093" y="2581"/>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7" name="Rectangle 403"/>
              <p:cNvSpPr>
                <a:spLocks noChangeArrowheads="1"/>
              </p:cNvSpPr>
              <p:nvPr/>
            </p:nvSpPr>
            <p:spPr bwMode="auto">
              <a:xfrm>
                <a:off x="5054" y="2581"/>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8" name="Rectangle 404"/>
              <p:cNvSpPr>
                <a:spLocks noChangeArrowheads="1"/>
              </p:cNvSpPr>
              <p:nvPr/>
            </p:nvSpPr>
            <p:spPr bwMode="auto">
              <a:xfrm>
                <a:off x="5016" y="2581"/>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9" name="Rectangle 405"/>
              <p:cNvSpPr>
                <a:spLocks noChangeArrowheads="1"/>
              </p:cNvSpPr>
              <p:nvPr/>
            </p:nvSpPr>
            <p:spPr bwMode="auto">
              <a:xfrm>
                <a:off x="4977" y="2581"/>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 name="Group 607"/>
            <p:cNvGrpSpPr>
              <a:grpSpLocks/>
            </p:cNvGrpSpPr>
            <p:nvPr/>
          </p:nvGrpSpPr>
          <p:grpSpPr bwMode="auto">
            <a:xfrm>
              <a:off x="5056188" y="3232150"/>
              <a:ext cx="3121025" cy="871538"/>
              <a:chOff x="3185" y="2036"/>
              <a:chExt cx="1966" cy="549"/>
            </a:xfrm>
          </p:grpSpPr>
          <p:sp>
            <p:nvSpPr>
              <p:cNvPr id="4000" name="Rectangle 407"/>
              <p:cNvSpPr>
                <a:spLocks noChangeArrowheads="1"/>
              </p:cNvSpPr>
              <p:nvPr/>
            </p:nvSpPr>
            <p:spPr bwMode="auto">
              <a:xfrm>
                <a:off x="4939" y="2581"/>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1" name="Rectangle 408"/>
              <p:cNvSpPr>
                <a:spLocks noChangeArrowheads="1"/>
              </p:cNvSpPr>
              <p:nvPr/>
            </p:nvSpPr>
            <p:spPr bwMode="auto">
              <a:xfrm>
                <a:off x="4900" y="2581"/>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2" name="Rectangle 409"/>
              <p:cNvSpPr>
                <a:spLocks noChangeArrowheads="1"/>
              </p:cNvSpPr>
              <p:nvPr/>
            </p:nvSpPr>
            <p:spPr bwMode="auto">
              <a:xfrm>
                <a:off x="4862" y="2581"/>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3" name="Rectangle 410"/>
              <p:cNvSpPr>
                <a:spLocks noChangeArrowheads="1"/>
              </p:cNvSpPr>
              <p:nvPr/>
            </p:nvSpPr>
            <p:spPr bwMode="auto">
              <a:xfrm>
                <a:off x="4823" y="2581"/>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4" name="Rectangle 411"/>
              <p:cNvSpPr>
                <a:spLocks noChangeArrowheads="1"/>
              </p:cNvSpPr>
              <p:nvPr/>
            </p:nvSpPr>
            <p:spPr bwMode="auto">
              <a:xfrm>
                <a:off x="4785" y="2581"/>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5" name="Rectangle 412"/>
              <p:cNvSpPr>
                <a:spLocks noChangeArrowheads="1"/>
              </p:cNvSpPr>
              <p:nvPr/>
            </p:nvSpPr>
            <p:spPr bwMode="auto">
              <a:xfrm>
                <a:off x="4746" y="2581"/>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6" name="Rectangle 413"/>
              <p:cNvSpPr>
                <a:spLocks noChangeArrowheads="1"/>
              </p:cNvSpPr>
              <p:nvPr/>
            </p:nvSpPr>
            <p:spPr bwMode="auto">
              <a:xfrm>
                <a:off x="4708" y="2581"/>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7" name="Rectangle 414"/>
              <p:cNvSpPr>
                <a:spLocks noChangeArrowheads="1"/>
              </p:cNvSpPr>
              <p:nvPr/>
            </p:nvSpPr>
            <p:spPr bwMode="auto">
              <a:xfrm>
                <a:off x="4669" y="2581"/>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8" name="Rectangle 415"/>
              <p:cNvSpPr>
                <a:spLocks noChangeArrowheads="1"/>
              </p:cNvSpPr>
              <p:nvPr/>
            </p:nvSpPr>
            <p:spPr bwMode="auto">
              <a:xfrm>
                <a:off x="4631" y="2581"/>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9" name="Rectangle 416"/>
              <p:cNvSpPr>
                <a:spLocks noChangeArrowheads="1"/>
              </p:cNvSpPr>
              <p:nvPr/>
            </p:nvSpPr>
            <p:spPr bwMode="auto">
              <a:xfrm>
                <a:off x="4592" y="2581"/>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0" name="Rectangle 417"/>
              <p:cNvSpPr>
                <a:spLocks noChangeArrowheads="1"/>
              </p:cNvSpPr>
              <p:nvPr/>
            </p:nvSpPr>
            <p:spPr bwMode="auto">
              <a:xfrm>
                <a:off x="4554" y="2581"/>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1" name="Rectangle 418"/>
              <p:cNvSpPr>
                <a:spLocks noChangeArrowheads="1"/>
              </p:cNvSpPr>
              <p:nvPr/>
            </p:nvSpPr>
            <p:spPr bwMode="auto">
              <a:xfrm>
                <a:off x="4515" y="2581"/>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2" name="Rectangle 419"/>
              <p:cNvSpPr>
                <a:spLocks noChangeArrowheads="1"/>
              </p:cNvSpPr>
              <p:nvPr/>
            </p:nvSpPr>
            <p:spPr bwMode="auto">
              <a:xfrm>
                <a:off x="4477" y="2581"/>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3" name="Rectangle 420"/>
              <p:cNvSpPr>
                <a:spLocks noChangeArrowheads="1"/>
              </p:cNvSpPr>
              <p:nvPr/>
            </p:nvSpPr>
            <p:spPr bwMode="auto">
              <a:xfrm>
                <a:off x="4438" y="2581"/>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4" name="Rectangle 421"/>
              <p:cNvSpPr>
                <a:spLocks noChangeArrowheads="1"/>
              </p:cNvSpPr>
              <p:nvPr/>
            </p:nvSpPr>
            <p:spPr bwMode="auto">
              <a:xfrm>
                <a:off x="4400" y="2581"/>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5" name="Rectangle 422"/>
              <p:cNvSpPr>
                <a:spLocks noChangeArrowheads="1"/>
              </p:cNvSpPr>
              <p:nvPr/>
            </p:nvSpPr>
            <p:spPr bwMode="auto">
              <a:xfrm>
                <a:off x="4361" y="2581"/>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6" name="Rectangle 423"/>
              <p:cNvSpPr>
                <a:spLocks noChangeArrowheads="1"/>
              </p:cNvSpPr>
              <p:nvPr/>
            </p:nvSpPr>
            <p:spPr bwMode="auto">
              <a:xfrm>
                <a:off x="4323" y="2581"/>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7" name="Rectangle 424"/>
              <p:cNvSpPr>
                <a:spLocks noChangeArrowheads="1"/>
              </p:cNvSpPr>
              <p:nvPr/>
            </p:nvSpPr>
            <p:spPr bwMode="auto">
              <a:xfrm>
                <a:off x="4284" y="2581"/>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8" name="Rectangle 425"/>
              <p:cNvSpPr>
                <a:spLocks noChangeArrowheads="1"/>
              </p:cNvSpPr>
              <p:nvPr/>
            </p:nvSpPr>
            <p:spPr bwMode="auto">
              <a:xfrm>
                <a:off x="4246" y="2581"/>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9" name="Rectangle 426"/>
              <p:cNvSpPr>
                <a:spLocks noChangeArrowheads="1"/>
              </p:cNvSpPr>
              <p:nvPr/>
            </p:nvSpPr>
            <p:spPr bwMode="auto">
              <a:xfrm>
                <a:off x="4207" y="2581"/>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0" name="Rectangle 427"/>
              <p:cNvSpPr>
                <a:spLocks noChangeArrowheads="1"/>
              </p:cNvSpPr>
              <p:nvPr/>
            </p:nvSpPr>
            <p:spPr bwMode="auto">
              <a:xfrm>
                <a:off x="4169" y="2581"/>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1" name="Rectangle 428"/>
              <p:cNvSpPr>
                <a:spLocks noChangeArrowheads="1"/>
              </p:cNvSpPr>
              <p:nvPr/>
            </p:nvSpPr>
            <p:spPr bwMode="auto">
              <a:xfrm>
                <a:off x="4130" y="2581"/>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2" name="Rectangle 429"/>
              <p:cNvSpPr>
                <a:spLocks noChangeArrowheads="1"/>
              </p:cNvSpPr>
              <p:nvPr/>
            </p:nvSpPr>
            <p:spPr bwMode="auto">
              <a:xfrm>
                <a:off x="4092" y="2581"/>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3" name="Rectangle 430"/>
              <p:cNvSpPr>
                <a:spLocks noChangeArrowheads="1"/>
              </p:cNvSpPr>
              <p:nvPr/>
            </p:nvSpPr>
            <p:spPr bwMode="auto">
              <a:xfrm>
                <a:off x="4053" y="2581"/>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4" name="Rectangle 431"/>
              <p:cNvSpPr>
                <a:spLocks noChangeArrowheads="1"/>
              </p:cNvSpPr>
              <p:nvPr/>
            </p:nvSpPr>
            <p:spPr bwMode="auto">
              <a:xfrm>
                <a:off x="4015" y="2581"/>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5" name="Rectangle 432"/>
              <p:cNvSpPr>
                <a:spLocks noChangeArrowheads="1"/>
              </p:cNvSpPr>
              <p:nvPr/>
            </p:nvSpPr>
            <p:spPr bwMode="auto">
              <a:xfrm>
                <a:off x="3976" y="2581"/>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6" name="Rectangle 433"/>
              <p:cNvSpPr>
                <a:spLocks noChangeArrowheads="1"/>
              </p:cNvSpPr>
              <p:nvPr/>
            </p:nvSpPr>
            <p:spPr bwMode="auto">
              <a:xfrm>
                <a:off x="3938" y="2581"/>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7" name="Rectangle 434"/>
              <p:cNvSpPr>
                <a:spLocks noChangeArrowheads="1"/>
              </p:cNvSpPr>
              <p:nvPr/>
            </p:nvSpPr>
            <p:spPr bwMode="auto">
              <a:xfrm>
                <a:off x="3899" y="2581"/>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8" name="Rectangle 435"/>
              <p:cNvSpPr>
                <a:spLocks noChangeArrowheads="1"/>
              </p:cNvSpPr>
              <p:nvPr/>
            </p:nvSpPr>
            <p:spPr bwMode="auto">
              <a:xfrm>
                <a:off x="3860" y="2581"/>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9" name="Rectangle 436"/>
              <p:cNvSpPr>
                <a:spLocks noChangeArrowheads="1"/>
              </p:cNvSpPr>
              <p:nvPr/>
            </p:nvSpPr>
            <p:spPr bwMode="auto">
              <a:xfrm>
                <a:off x="3822" y="2581"/>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30" name="Rectangle 437"/>
              <p:cNvSpPr>
                <a:spLocks noChangeArrowheads="1"/>
              </p:cNvSpPr>
              <p:nvPr/>
            </p:nvSpPr>
            <p:spPr bwMode="auto">
              <a:xfrm>
                <a:off x="3784" y="2581"/>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31" name="Rectangle 438"/>
              <p:cNvSpPr>
                <a:spLocks noChangeArrowheads="1"/>
              </p:cNvSpPr>
              <p:nvPr/>
            </p:nvSpPr>
            <p:spPr bwMode="auto">
              <a:xfrm>
                <a:off x="3745" y="2581"/>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32" name="Rectangle 439"/>
              <p:cNvSpPr>
                <a:spLocks noChangeArrowheads="1"/>
              </p:cNvSpPr>
              <p:nvPr/>
            </p:nvSpPr>
            <p:spPr bwMode="auto">
              <a:xfrm>
                <a:off x="3706" y="2581"/>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33" name="Rectangle 440"/>
              <p:cNvSpPr>
                <a:spLocks noChangeArrowheads="1"/>
              </p:cNvSpPr>
              <p:nvPr/>
            </p:nvSpPr>
            <p:spPr bwMode="auto">
              <a:xfrm>
                <a:off x="3668" y="2581"/>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34" name="Rectangle 441"/>
              <p:cNvSpPr>
                <a:spLocks noChangeArrowheads="1"/>
              </p:cNvSpPr>
              <p:nvPr/>
            </p:nvSpPr>
            <p:spPr bwMode="auto">
              <a:xfrm>
                <a:off x="3630" y="2581"/>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35" name="Rectangle 442"/>
              <p:cNvSpPr>
                <a:spLocks noChangeArrowheads="1"/>
              </p:cNvSpPr>
              <p:nvPr/>
            </p:nvSpPr>
            <p:spPr bwMode="auto">
              <a:xfrm>
                <a:off x="3591" y="2581"/>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36" name="Rectangle 443"/>
              <p:cNvSpPr>
                <a:spLocks noChangeArrowheads="1"/>
              </p:cNvSpPr>
              <p:nvPr/>
            </p:nvSpPr>
            <p:spPr bwMode="auto">
              <a:xfrm>
                <a:off x="3553" y="2581"/>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37" name="Rectangle 444"/>
              <p:cNvSpPr>
                <a:spLocks noChangeArrowheads="1"/>
              </p:cNvSpPr>
              <p:nvPr/>
            </p:nvSpPr>
            <p:spPr bwMode="auto">
              <a:xfrm>
                <a:off x="3514" y="2581"/>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38" name="Rectangle 445"/>
              <p:cNvSpPr>
                <a:spLocks noChangeArrowheads="1"/>
              </p:cNvSpPr>
              <p:nvPr/>
            </p:nvSpPr>
            <p:spPr bwMode="auto">
              <a:xfrm>
                <a:off x="3475" y="2581"/>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39" name="Rectangle 446"/>
              <p:cNvSpPr>
                <a:spLocks noChangeArrowheads="1"/>
              </p:cNvSpPr>
              <p:nvPr/>
            </p:nvSpPr>
            <p:spPr bwMode="auto">
              <a:xfrm>
                <a:off x="3437" y="2581"/>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0" name="Rectangle 447"/>
              <p:cNvSpPr>
                <a:spLocks noChangeArrowheads="1"/>
              </p:cNvSpPr>
              <p:nvPr/>
            </p:nvSpPr>
            <p:spPr bwMode="auto">
              <a:xfrm>
                <a:off x="3399" y="2581"/>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1" name="Rectangle 448"/>
              <p:cNvSpPr>
                <a:spLocks noChangeArrowheads="1"/>
              </p:cNvSpPr>
              <p:nvPr/>
            </p:nvSpPr>
            <p:spPr bwMode="auto">
              <a:xfrm>
                <a:off x="3360" y="2581"/>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2" name="Rectangle 449"/>
              <p:cNvSpPr>
                <a:spLocks noChangeArrowheads="1"/>
              </p:cNvSpPr>
              <p:nvPr/>
            </p:nvSpPr>
            <p:spPr bwMode="auto">
              <a:xfrm>
                <a:off x="3321" y="2581"/>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3" name="Rectangle 450"/>
              <p:cNvSpPr>
                <a:spLocks noChangeArrowheads="1"/>
              </p:cNvSpPr>
              <p:nvPr/>
            </p:nvSpPr>
            <p:spPr bwMode="auto">
              <a:xfrm>
                <a:off x="3283" y="2581"/>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4" name="Rectangle 451"/>
              <p:cNvSpPr>
                <a:spLocks noChangeArrowheads="1"/>
              </p:cNvSpPr>
              <p:nvPr/>
            </p:nvSpPr>
            <p:spPr bwMode="auto">
              <a:xfrm>
                <a:off x="3244" y="2581"/>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5" name="Rectangle 452"/>
              <p:cNvSpPr>
                <a:spLocks noChangeArrowheads="1"/>
              </p:cNvSpPr>
              <p:nvPr/>
            </p:nvSpPr>
            <p:spPr bwMode="auto">
              <a:xfrm>
                <a:off x="3206" y="2581"/>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6" name="Rectangle 453"/>
              <p:cNvSpPr>
                <a:spLocks noChangeArrowheads="1"/>
              </p:cNvSpPr>
              <p:nvPr/>
            </p:nvSpPr>
            <p:spPr bwMode="auto">
              <a:xfrm>
                <a:off x="3185" y="2581"/>
                <a:ext cx="2"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7" name="Rectangle 454"/>
              <p:cNvSpPr>
                <a:spLocks noChangeArrowheads="1"/>
              </p:cNvSpPr>
              <p:nvPr/>
            </p:nvSpPr>
            <p:spPr bwMode="auto">
              <a:xfrm>
                <a:off x="5131" y="2399"/>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8" name="Rectangle 455"/>
              <p:cNvSpPr>
                <a:spLocks noChangeArrowheads="1"/>
              </p:cNvSpPr>
              <p:nvPr/>
            </p:nvSpPr>
            <p:spPr bwMode="auto">
              <a:xfrm>
                <a:off x="5093" y="2399"/>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9" name="Rectangle 456"/>
              <p:cNvSpPr>
                <a:spLocks noChangeArrowheads="1"/>
              </p:cNvSpPr>
              <p:nvPr/>
            </p:nvSpPr>
            <p:spPr bwMode="auto">
              <a:xfrm>
                <a:off x="5054" y="2399"/>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50" name="Rectangle 457"/>
              <p:cNvSpPr>
                <a:spLocks noChangeArrowheads="1"/>
              </p:cNvSpPr>
              <p:nvPr/>
            </p:nvSpPr>
            <p:spPr bwMode="auto">
              <a:xfrm>
                <a:off x="5016" y="2399"/>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51" name="Rectangle 458"/>
              <p:cNvSpPr>
                <a:spLocks noChangeArrowheads="1"/>
              </p:cNvSpPr>
              <p:nvPr/>
            </p:nvSpPr>
            <p:spPr bwMode="auto">
              <a:xfrm>
                <a:off x="4977" y="2399"/>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52" name="Rectangle 459"/>
              <p:cNvSpPr>
                <a:spLocks noChangeArrowheads="1"/>
              </p:cNvSpPr>
              <p:nvPr/>
            </p:nvSpPr>
            <p:spPr bwMode="auto">
              <a:xfrm>
                <a:off x="4939" y="2399"/>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53" name="Rectangle 460"/>
              <p:cNvSpPr>
                <a:spLocks noChangeArrowheads="1"/>
              </p:cNvSpPr>
              <p:nvPr/>
            </p:nvSpPr>
            <p:spPr bwMode="auto">
              <a:xfrm>
                <a:off x="4900" y="2399"/>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54" name="Rectangle 461"/>
              <p:cNvSpPr>
                <a:spLocks noChangeArrowheads="1"/>
              </p:cNvSpPr>
              <p:nvPr/>
            </p:nvSpPr>
            <p:spPr bwMode="auto">
              <a:xfrm>
                <a:off x="4862" y="2399"/>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55" name="Rectangle 462"/>
              <p:cNvSpPr>
                <a:spLocks noChangeArrowheads="1"/>
              </p:cNvSpPr>
              <p:nvPr/>
            </p:nvSpPr>
            <p:spPr bwMode="auto">
              <a:xfrm>
                <a:off x="4823" y="2399"/>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56" name="Rectangle 463"/>
              <p:cNvSpPr>
                <a:spLocks noChangeArrowheads="1"/>
              </p:cNvSpPr>
              <p:nvPr/>
            </p:nvSpPr>
            <p:spPr bwMode="auto">
              <a:xfrm>
                <a:off x="4785" y="2399"/>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57" name="Rectangle 464"/>
              <p:cNvSpPr>
                <a:spLocks noChangeArrowheads="1"/>
              </p:cNvSpPr>
              <p:nvPr/>
            </p:nvSpPr>
            <p:spPr bwMode="auto">
              <a:xfrm>
                <a:off x="4746" y="2399"/>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58" name="Rectangle 465"/>
              <p:cNvSpPr>
                <a:spLocks noChangeArrowheads="1"/>
              </p:cNvSpPr>
              <p:nvPr/>
            </p:nvSpPr>
            <p:spPr bwMode="auto">
              <a:xfrm>
                <a:off x="4708" y="2399"/>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59" name="Rectangle 466"/>
              <p:cNvSpPr>
                <a:spLocks noChangeArrowheads="1"/>
              </p:cNvSpPr>
              <p:nvPr/>
            </p:nvSpPr>
            <p:spPr bwMode="auto">
              <a:xfrm>
                <a:off x="4669" y="2399"/>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60" name="Rectangle 467"/>
              <p:cNvSpPr>
                <a:spLocks noChangeArrowheads="1"/>
              </p:cNvSpPr>
              <p:nvPr/>
            </p:nvSpPr>
            <p:spPr bwMode="auto">
              <a:xfrm>
                <a:off x="4631" y="2399"/>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61" name="Rectangle 468"/>
              <p:cNvSpPr>
                <a:spLocks noChangeArrowheads="1"/>
              </p:cNvSpPr>
              <p:nvPr/>
            </p:nvSpPr>
            <p:spPr bwMode="auto">
              <a:xfrm>
                <a:off x="4592" y="2399"/>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62" name="Rectangle 469"/>
              <p:cNvSpPr>
                <a:spLocks noChangeArrowheads="1"/>
              </p:cNvSpPr>
              <p:nvPr/>
            </p:nvSpPr>
            <p:spPr bwMode="auto">
              <a:xfrm>
                <a:off x="4554" y="2399"/>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63" name="Rectangle 470"/>
              <p:cNvSpPr>
                <a:spLocks noChangeArrowheads="1"/>
              </p:cNvSpPr>
              <p:nvPr/>
            </p:nvSpPr>
            <p:spPr bwMode="auto">
              <a:xfrm>
                <a:off x="4515" y="2399"/>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64" name="Rectangle 471"/>
              <p:cNvSpPr>
                <a:spLocks noChangeArrowheads="1"/>
              </p:cNvSpPr>
              <p:nvPr/>
            </p:nvSpPr>
            <p:spPr bwMode="auto">
              <a:xfrm>
                <a:off x="4477" y="2399"/>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65" name="Rectangle 472"/>
              <p:cNvSpPr>
                <a:spLocks noChangeArrowheads="1"/>
              </p:cNvSpPr>
              <p:nvPr/>
            </p:nvSpPr>
            <p:spPr bwMode="auto">
              <a:xfrm>
                <a:off x="4438" y="2399"/>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66" name="Rectangle 473"/>
              <p:cNvSpPr>
                <a:spLocks noChangeArrowheads="1"/>
              </p:cNvSpPr>
              <p:nvPr/>
            </p:nvSpPr>
            <p:spPr bwMode="auto">
              <a:xfrm>
                <a:off x="4400" y="2399"/>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67" name="Rectangle 474"/>
              <p:cNvSpPr>
                <a:spLocks noChangeArrowheads="1"/>
              </p:cNvSpPr>
              <p:nvPr/>
            </p:nvSpPr>
            <p:spPr bwMode="auto">
              <a:xfrm>
                <a:off x="4361" y="2399"/>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68" name="Rectangle 475"/>
              <p:cNvSpPr>
                <a:spLocks noChangeArrowheads="1"/>
              </p:cNvSpPr>
              <p:nvPr/>
            </p:nvSpPr>
            <p:spPr bwMode="auto">
              <a:xfrm>
                <a:off x="4323" y="2399"/>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69" name="Rectangle 476"/>
              <p:cNvSpPr>
                <a:spLocks noChangeArrowheads="1"/>
              </p:cNvSpPr>
              <p:nvPr/>
            </p:nvSpPr>
            <p:spPr bwMode="auto">
              <a:xfrm>
                <a:off x="4284" y="2399"/>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0" name="Rectangle 477"/>
              <p:cNvSpPr>
                <a:spLocks noChangeArrowheads="1"/>
              </p:cNvSpPr>
              <p:nvPr/>
            </p:nvSpPr>
            <p:spPr bwMode="auto">
              <a:xfrm>
                <a:off x="4246" y="2399"/>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1" name="Rectangle 478"/>
              <p:cNvSpPr>
                <a:spLocks noChangeArrowheads="1"/>
              </p:cNvSpPr>
              <p:nvPr/>
            </p:nvSpPr>
            <p:spPr bwMode="auto">
              <a:xfrm>
                <a:off x="4207" y="2399"/>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2" name="Rectangle 479"/>
              <p:cNvSpPr>
                <a:spLocks noChangeArrowheads="1"/>
              </p:cNvSpPr>
              <p:nvPr/>
            </p:nvSpPr>
            <p:spPr bwMode="auto">
              <a:xfrm>
                <a:off x="4169" y="2399"/>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3" name="Rectangle 480"/>
              <p:cNvSpPr>
                <a:spLocks noChangeArrowheads="1"/>
              </p:cNvSpPr>
              <p:nvPr/>
            </p:nvSpPr>
            <p:spPr bwMode="auto">
              <a:xfrm>
                <a:off x="4130" y="2399"/>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4" name="Rectangle 481"/>
              <p:cNvSpPr>
                <a:spLocks noChangeArrowheads="1"/>
              </p:cNvSpPr>
              <p:nvPr/>
            </p:nvSpPr>
            <p:spPr bwMode="auto">
              <a:xfrm>
                <a:off x="4092" y="2399"/>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5" name="Rectangle 482"/>
              <p:cNvSpPr>
                <a:spLocks noChangeArrowheads="1"/>
              </p:cNvSpPr>
              <p:nvPr/>
            </p:nvSpPr>
            <p:spPr bwMode="auto">
              <a:xfrm>
                <a:off x="4053" y="2399"/>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6" name="Rectangle 483"/>
              <p:cNvSpPr>
                <a:spLocks noChangeArrowheads="1"/>
              </p:cNvSpPr>
              <p:nvPr/>
            </p:nvSpPr>
            <p:spPr bwMode="auto">
              <a:xfrm>
                <a:off x="4015" y="2399"/>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7" name="Rectangle 484"/>
              <p:cNvSpPr>
                <a:spLocks noChangeArrowheads="1"/>
              </p:cNvSpPr>
              <p:nvPr/>
            </p:nvSpPr>
            <p:spPr bwMode="auto">
              <a:xfrm>
                <a:off x="3976" y="2399"/>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8" name="Rectangle 485"/>
              <p:cNvSpPr>
                <a:spLocks noChangeArrowheads="1"/>
              </p:cNvSpPr>
              <p:nvPr/>
            </p:nvSpPr>
            <p:spPr bwMode="auto">
              <a:xfrm>
                <a:off x="3938" y="2399"/>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9" name="Rectangle 486"/>
              <p:cNvSpPr>
                <a:spLocks noChangeArrowheads="1"/>
              </p:cNvSpPr>
              <p:nvPr/>
            </p:nvSpPr>
            <p:spPr bwMode="auto">
              <a:xfrm>
                <a:off x="3899" y="2399"/>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0" name="Rectangle 487"/>
              <p:cNvSpPr>
                <a:spLocks noChangeArrowheads="1"/>
              </p:cNvSpPr>
              <p:nvPr/>
            </p:nvSpPr>
            <p:spPr bwMode="auto">
              <a:xfrm>
                <a:off x="3860" y="2399"/>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1" name="Rectangle 488"/>
              <p:cNvSpPr>
                <a:spLocks noChangeArrowheads="1"/>
              </p:cNvSpPr>
              <p:nvPr/>
            </p:nvSpPr>
            <p:spPr bwMode="auto">
              <a:xfrm>
                <a:off x="3822" y="2399"/>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2" name="Rectangle 489"/>
              <p:cNvSpPr>
                <a:spLocks noChangeArrowheads="1"/>
              </p:cNvSpPr>
              <p:nvPr/>
            </p:nvSpPr>
            <p:spPr bwMode="auto">
              <a:xfrm>
                <a:off x="3784" y="2399"/>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3" name="Rectangle 490"/>
              <p:cNvSpPr>
                <a:spLocks noChangeArrowheads="1"/>
              </p:cNvSpPr>
              <p:nvPr/>
            </p:nvSpPr>
            <p:spPr bwMode="auto">
              <a:xfrm>
                <a:off x="3745" y="2399"/>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4" name="Rectangle 491"/>
              <p:cNvSpPr>
                <a:spLocks noChangeArrowheads="1"/>
              </p:cNvSpPr>
              <p:nvPr/>
            </p:nvSpPr>
            <p:spPr bwMode="auto">
              <a:xfrm>
                <a:off x="3706" y="2399"/>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5" name="Rectangle 492"/>
              <p:cNvSpPr>
                <a:spLocks noChangeArrowheads="1"/>
              </p:cNvSpPr>
              <p:nvPr/>
            </p:nvSpPr>
            <p:spPr bwMode="auto">
              <a:xfrm>
                <a:off x="3668" y="2399"/>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6" name="Rectangle 493"/>
              <p:cNvSpPr>
                <a:spLocks noChangeArrowheads="1"/>
              </p:cNvSpPr>
              <p:nvPr/>
            </p:nvSpPr>
            <p:spPr bwMode="auto">
              <a:xfrm>
                <a:off x="3630" y="2399"/>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7" name="Rectangle 494"/>
              <p:cNvSpPr>
                <a:spLocks noChangeArrowheads="1"/>
              </p:cNvSpPr>
              <p:nvPr/>
            </p:nvSpPr>
            <p:spPr bwMode="auto">
              <a:xfrm>
                <a:off x="3591" y="2399"/>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8" name="Rectangle 495"/>
              <p:cNvSpPr>
                <a:spLocks noChangeArrowheads="1"/>
              </p:cNvSpPr>
              <p:nvPr/>
            </p:nvSpPr>
            <p:spPr bwMode="auto">
              <a:xfrm>
                <a:off x="3553" y="2399"/>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9" name="Rectangle 496"/>
              <p:cNvSpPr>
                <a:spLocks noChangeArrowheads="1"/>
              </p:cNvSpPr>
              <p:nvPr/>
            </p:nvSpPr>
            <p:spPr bwMode="auto">
              <a:xfrm>
                <a:off x="3514" y="2399"/>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0" name="Rectangle 497"/>
              <p:cNvSpPr>
                <a:spLocks noChangeArrowheads="1"/>
              </p:cNvSpPr>
              <p:nvPr/>
            </p:nvSpPr>
            <p:spPr bwMode="auto">
              <a:xfrm>
                <a:off x="3475" y="2399"/>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1" name="Rectangle 498"/>
              <p:cNvSpPr>
                <a:spLocks noChangeArrowheads="1"/>
              </p:cNvSpPr>
              <p:nvPr/>
            </p:nvSpPr>
            <p:spPr bwMode="auto">
              <a:xfrm>
                <a:off x="3437" y="2399"/>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2" name="Rectangle 499"/>
              <p:cNvSpPr>
                <a:spLocks noChangeArrowheads="1"/>
              </p:cNvSpPr>
              <p:nvPr/>
            </p:nvSpPr>
            <p:spPr bwMode="auto">
              <a:xfrm>
                <a:off x="3399" y="2399"/>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3" name="Rectangle 500"/>
              <p:cNvSpPr>
                <a:spLocks noChangeArrowheads="1"/>
              </p:cNvSpPr>
              <p:nvPr/>
            </p:nvSpPr>
            <p:spPr bwMode="auto">
              <a:xfrm>
                <a:off x="3360" y="2399"/>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4" name="Rectangle 501"/>
              <p:cNvSpPr>
                <a:spLocks noChangeArrowheads="1"/>
              </p:cNvSpPr>
              <p:nvPr/>
            </p:nvSpPr>
            <p:spPr bwMode="auto">
              <a:xfrm>
                <a:off x="3321" y="2399"/>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5" name="Rectangle 502"/>
              <p:cNvSpPr>
                <a:spLocks noChangeArrowheads="1"/>
              </p:cNvSpPr>
              <p:nvPr/>
            </p:nvSpPr>
            <p:spPr bwMode="auto">
              <a:xfrm>
                <a:off x="3283" y="2399"/>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6" name="Rectangle 503"/>
              <p:cNvSpPr>
                <a:spLocks noChangeArrowheads="1"/>
              </p:cNvSpPr>
              <p:nvPr/>
            </p:nvSpPr>
            <p:spPr bwMode="auto">
              <a:xfrm>
                <a:off x="3244" y="2399"/>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7" name="Rectangle 504"/>
              <p:cNvSpPr>
                <a:spLocks noChangeArrowheads="1"/>
              </p:cNvSpPr>
              <p:nvPr/>
            </p:nvSpPr>
            <p:spPr bwMode="auto">
              <a:xfrm>
                <a:off x="3206" y="2399"/>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8" name="Rectangle 505"/>
              <p:cNvSpPr>
                <a:spLocks noChangeArrowheads="1"/>
              </p:cNvSpPr>
              <p:nvPr/>
            </p:nvSpPr>
            <p:spPr bwMode="auto">
              <a:xfrm>
                <a:off x="3185" y="2399"/>
                <a:ext cx="2"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9" name="Rectangle 506"/>
              <p:cNvSpPr>
                <a:spLocks noChangeArrowheads="1"/>
              </p:cNvSpPr>
              <p:nvPr/>
            </p:nvSpPr>
            <p:spPr bwMode="auto">
              <a:xfrm>
                <a:off x="5131" y="2218"/>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0" name="Rectangle 507"/>
              <p:cNvSpPr>
                <a:spLocks noChangeArrowheads="1"/>
              </p:cNvSpPr>
              <p:nvPr/>
            </p:nvSpPr>
            <p:spPr bwMode="auto">
              <a:xfrm>
                <a:off x="5093" y="2218"/>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1" name="Rectangle 508"/>
              <p:cNvSpPr>
                <a:spLocks noChangeArrowheads="1"/>
              </p:cNvSpPr>
              <p:nvPr/>
            </p:nvSpPr>
            <p:spPr bwMode="auto">
              <a:xfrm>
                <a:off x="5054" y="2218"/>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2" name="Rectangle 509"/>
              <p:cNvSpPr>
                <a:spLocks noChangeArrowheads="1"/>
              </p:cNvSpPr>
              <p:nvPr/>
            </p:nvSpPr>
            <p:spPr bwMode="auto">
              <a:xfrm>
                <a:off x="5016" y="2218"/>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3" name="Rectangle 510"/>
              <p:cNvSpPr>
                <a:spLocks noChangeArrowheads="1"/>
              </p:cNvSpPr>
              <p:nvPr/>
            </p:nvSpPr>
            <p:spPr bwMode="auto">
              <a:xfrm>
                <a:off x="4977" y="2218"/>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4" name="Rectangle 511"/>
              <p:cNvSpPr>
                <a:spLocks noChangeArrowheads="1"/>
              </p:cNvSpPr>
              <p:nvPr/>
            </p:nvSpPr>
            <p:spPr bwMode="auto">
              <a:xfrm>
                <a:off x="4939" y="2218"/>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5" name="Rectangle 512"/>
              <p:cNvSpPr>
                <a:spLocks noChangeArrowheads="1"/>
              </p:cNvSpPr>
              <p:nvPr/>
            </p:nvSpPr>
            <p:spPr bwMode="auto">
              <a:xfrm>
                <a:off x="4900" y="2218"/>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6" name="Rectangle 513"/>
              <p:cNvSpPr>
                <a:spLocks noChangeArrowheads="1"/>
              </p:cNvSpPr>
              <p:nvPr/>
            </p:nvSpPr>
            <p:spPr bwMode="auto">
              <a:xfrm>
                <a:off x="4862" y="2218"/>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7" name="Rectangle 514"/>
              <p:cNvSpPr>
                <a:spLocks noChangeArrowheads="1"/>
              </p:cNvSpPr>
              <p:nvPr/>
            </p:nvSpPr>
            <p:spPr bwMode="auto">
              <a:xfrm>
                <a:off x="4823" y="2218"/>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8" name="Rectangle 515"/>
              <p:cNvSpPr>
                <a:spLocks noChangeArrowheads="1"/>
              </p:cNvSpPr>
              <p:nvPr/>
            </p:nvSpPr>
            <p:spPr bwMode="auto">
              <a:xfrm>
                <a:off x="4785" y="2218"/>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9" name="Rectangle 516"/>
              <p:cNvSpPr>
                <a:spLocks noChangeArrowheads="1"/>
              </p:cNvSpPr>
              <p:nvPr/>
            </p:nvSpPr>
            <p:spPr bwMode="auto">
              <a:xfrm>
                <a:off x="4746" y="2218"/>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0" name="Rectangle 517"/>
              <p:cNvSpPr>
                <a:spLocks noChangeArrowheads="1"/>
              </p:cNvSpPr>
              <p:nvPr/>
            </p:nvSpPr>
            <p:spPr bwMode="auto">
              <a:xfrm>
                <a:off x="4708" y="2218"/>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1" name="Rectangle 518"/>
              <p:cNvSpPr>
                <a:spLocks noChangeArrowheads="1"/>
              </p:cNvSpPr>
              <p:nvPr/>
            </p:nvSpPr>
            <p:spPr bwMode="auto">
              <a:xfrm>
                <a:off x="4669" y="2218"/>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2" name="Rectangle 519"/>
              <p:cNvSpPr>
                <a:spLocks noChangeArrowheads="1"/>
              </p:cNvSpPr>
              <p:nvPr/>
            </p:nvSpPr>
            <p:spPr bwMode="auto">
              <a:xfrm>
                <a:off x="4631" y="2218"/>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3" name="Rectangle 520"/>
              <p:cNvSpPr>
                <a:spLocks noChangeArrowheads="1"/>
              </p:cNvSpPr>
              <p:nvPr/>
            </p:nvSpPr>
            <p:spPr bwMode="auto">
              <a:xfrm>
                <a:off x="4592" y="2218"/>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4" name="Rectangle 521"/>
              <p:cNvSpPr>
                <a:spLocks noChangeArrowheads="1"/>
              </p:cNvSpPr>
              <p:nvPr/>
            </p:nvSpPr>
            <p:spPr bwMode="auto">
              <a:xfrm>
                <a:off x="4554" y="2218"/>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5" name="Rectangle 522"/>
              <p:cNvSpPr>
                <a:spLocks noChangeArrowheads="1"/>
              </p:cNvSpPr>
              <p:nvPr/>
            </p:nvSpPr>
            <p:spPr bwMode="auto">
              <a:xfrm>
                <a:off x="4515" y="2218"/>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6" name="Rectangle 523"/>
              <p:cNvSpPr>
                <a:spLocks noChangeArrowheads="1"/>
              </p:cNvSpPr>
              <p:nvPr/>
            </p:nvSpPr>
            <p:spPr bwMode="auto">
              <a:xfrm>
                <a:off x="4477" y="2218"/>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7" name="Rectangle 524"/>
              <p:cNvSpPr>
                <a:spLocks noChangeArrowheads="1"/>
              </p:cNvSpPr>
              <p:nvPr/>
            </p:nvSpPr>
            <p:spPr bwMode="auto">
              <a:xfrm>
                <a:off x="4438" y="2218"/>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8" name="Rectangle 525"/>
              <p:cNvSpPr>
                <a:spLocks noChangeArrowheads="1"/>
              </p:cNvSpPr>
              <p:nvPr/>
            </p:nvSpPr>
            <p:spPr bwMode="auto">
              <a:xfrm>
                <a:off x="4400" y="2218"/>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9" name="Rectangle 526"/>
              <p:cNvSpPr>
                <a:spLocks noChangeArrowheads="1"/>
              </p:cNvSpPr>
              <p:nvPr/>
            </p:nvSpPr>
            <p:spPr bwMode="auto">
              <a:xfrm>
                <a:off x="4361" y="2218"/>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0" name="Rectangle 527"/>
              <p:cNvSpPr>
                <a:spLocks noChangeArrowheads="1"/>
              </p:cNvSpPr>
              <p:nvPr/>
            </p:nvSpPr>
            <p:spPr bwMode="auto">
              <a:xfrm>
                <a:off x="4323" y="2218"/>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1" name="Rectangle 528"/>
              <p:cNvSpPr>
                <a:spLocks noChangeArrowheads="1"/>
              </p:cNvSpPr>
              <p:nvPr/>
            </p:nvSpPr>
            <p:spPr bwMode="auto">
              <a:xfrm>
                <a:off x="4284" y="2218"/>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2" name="Rectangle 529"/>
              <p:cNvSpPr>
                <a:spLocks noChangeArrowheads="1"/>
              </p:cNvSpPr>
              <p:nvPr/>
            </p:nvSpPr>
            <p:spPr bwMode="auto">
              <a:xfrm>
                <a:off x="4246" y="2218"/>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3" name="Rectangle 530"/>
              <p:cNvSpPr>
                <a:spLocks noChangeArrowheads="1"/>
              </p:cNvSpPr>
              <p:nvPr/>
            </p:nvSpPr>
            <p:spPr bwMode="auto">
              <a:xfrm>
                <a:off x="4207" y="2218"/>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4" name="Rectangle 531"/>
              <p:cNvSpPr>
                <a:spLocks noChangeArrowheads="1"/>
              </p:cNvSpPr>
              <p:nvPr/>
            </p:nvSpPr>
            <p:spPr bwMode="auto">
              <a:xfrm>
                <a:off x="4169" y="2218"/>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5" name="Rectangle 532"/>
              <p:cNvSpPr>
                <a:spLocks noChangeArrowheads="1"/>
              </p:cNvSpPr>
              <p:nvPr/>
            </p:nvSpPr>
            <p:spPr bwMode="auto">
              <a:xfrm>
                <a:off x="4130" y="2218"/>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6" name="Rectangle 533"/>
              <p:cNvSpPr>
                <a:spLocks noChangeArrowheads="1"/>
              </p:cNvSpPr>
              <p:nvPr/>
            </p:nvSpPr>
            <p:spPr bwMode="auto">
              <a:xfrm>
                <a:off x="4092" y="2218"/>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7" name="Rectangle 534"/>
              <p:cNvSpPr>
                <a:spLocks noChangeArrowheads="1"/>
              </p:cNvSpPr>
              <p:nvPr/>
            </p:nvSpPr>
            <p:spPr bwMode="auto">
              <a:xfrm>
                <a:off x="4053" y="2218"/>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8" name="Rectangle 535"/>
              <p:cNvSpPr>
                <a:spLocks noChangeArrowheads="1"/>
              </p:cNvSpPr>
              <p:nvPr/>
            </p:nvSpPr>
            <p:spPr bwMode="auto">
              <a:xfrm>
                <a:off x="4015" y="2218"/>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9" name="Rectangle 536"/>
              <p:cNvSpPr>
                <a:spLocks noChangeArrowheads="1"/>
              </p:cNvSpPr>
              <p:nvPr/>
            </p:nvSpPr>
            <p:spPr bwMode="auto">
              <a:xfrm>
                <a:off x="3976" y="2218"/>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0" name="Rectangle 537"/>
              <p:cNvSpPr>
                <a:spLocks noChangeArrowheads="1"/>
              </p:cNvSpPr>
              <p:nvPr/>
            </p:nvSpPr>
            <p:spPr bwMode="auto">
              <a:xfrm>
                <a:off x="3938" y="2218"/>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1" name="Rectangle 538"/>
              <p:cNvSpPr>
                <a:spLocks noChangeArrowheads="1"/>
              </p:cNvSpPr>
              <p:nvPr/>
            </p:nvSpPr>
            <p:spPr bwMode="auto">
              <a:xfrm>
                <a:off x="3899" y="2218"/>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2" name="Rectangle 539"/>
              <p:cNvSpPr>
                <a:spLocks noChangeArrowheads="1"/>
              </p:cNvSpPr>
              <p:nvPr/>
            </p:nvSpPr>
            <p:spPr bwMode="auto">
              <a:xfrm>
                <a:off x="3860" y="2218"/>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3" name="Rectangle 540"/>
              <p:cNvSpPr>
                <a:spLocks noChangeArrowheads="1"/>
              </p:cNvSpPr>
              <p:nvPr/>
            </p:nvSpPr>
            <p:spPr bwMode="auto">
              <a:xfrm>
                <a:off x="3822" y="2218"/>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4" name="Rectangle 541"/>
              <p:cNvSpPr>
                <a:spLocks noChangeArrowheads="1"/>
              </p:cNvSpPr>
              <p:nvPr/>
            </p:nvSpPr>
            <p:spPr bwMode="auto">
              <a:xfrm>
                <a:off x="3784" y="2218"/>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5" name="Rectangle 542"/>
              <p:cNvSpPr>
                <a:spLocks noChangeArrowheads="1"/>
              </p:cNvSpPr>
              <p:nvPr/>
            </p:nvSpPr>
            <p:spPr bwMode="auto">
              <a:xfrm>
                <a:off x="3745" y="2218"/>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6" name="Rectangle 543"/>
              <p:cNvSpPr>
                <a:spLocks noChangeArrowheads="1"/>
              </p:cNvSpPr>
              <p:nvPr/>
            </p:nvSpPr>
            <p:spPr bwMode="auto">
              <a:xfrm>
                <a:off x="3706" y="2218"/>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7" name="Rectangle 544"/>
              <p:cNvSpPr>
                <a:spLocks noChangeArrowheads="1"/>
              </p:cNvSpPr>
              <p:nvPr/>
            </p:nvSpPr>
            <p:spPr bwMode="auto">
              <a:xfrm>
                <a:off x="3668" y="2218"/>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8" name="Rectangle 545"/>
              <p:cNvSpPr>
                <a:spLocks noChangeArrowheads="1"/>
              </p:cNvSpPr>
              <p:nvPr/>
            </p:nvSpPr>
            <p:spPr bwMode="auto">
              <a:xfrm>
                <a:off x="3630" y="2218"/>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9" name="Rectangle 546"/>
              <p:cNvSpPr>
                <a:spLocks noChangeArrowheads="1"/>
              </p:cNvSpPr>
              <p:nvPr/>
            </p:nvSpPr>
            <p:spPr bwMode="auto">
              <a:xfrm>
                <a:off x="3591" y="2218"/>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0" name="Rectangle 547"/>
              <p:cNvSpPr>
                <a:spLocks noChangeArrowheads="1"/>
              </p:cNvSpPr>
              <p:nvPr/>
            </p:nvSpPr>
            <p:spPr bwMode="auto">
              <a:xfrm>
                <a:off x="3553" y="2218"/>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1" name="Rectangle 548"/>
              <p:cNvSpPr>
                <a:spLocks noChangeArrowheads="1"/>
              </p:cNvSpPr>
              <p:nvPr/>
            </p:nvSpPr>
            <p:spPr bwMode="auto">
              <a:xfrm>
                <a:off x="3514" y="2218"/>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2" name="Rectangle 549"/>
              <p:cNvSpPr>
                <a:spLocks noChangeArrowheads="1"/>
              </p:cNvSpPr>
              <p:nvPr/>
            </p:nvSpPr>
            <p:spPr bwMode="auto">
              <a:xfrm>
                <a:off x="3475" y="2218"/>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3" name="Rectangle 550"/>
              <p:cNvSpPr>
                <a:spLocks noChangeArrowheads="1"/>
              </p:cNvSpPr>
              <p:nvPr/>
            </p:nvSpPr>
            <p:spPr bwMode="auto">
              <a:xfrm>
                <a:off x="3437" y="2218"/>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4" name="Rectangle 551"/>
              <p:cNvSpPr>
                <a:spLocks noChangeArrowheads="1"/>
              </p:cNvSpPr>
              <p:nvPr/>
            </p:nvSpPr>
            <p:spPr bwMode="auto">
              <a:xfrm>
                <a:off x="3399" y="2218"/>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5" name="Rectangle 552"/>
              <p:cNvSpPr>
                <a:spLocks noChangeArrowheads="1"/>
              </p:cNvSpPr>
              <p:nvPr/>
            </p:nvSpPr>
            <p:spPr bwMode="auto">
              <a:xfrm>
                <a:off x="3360" y="2218"/>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6" name="Rectangle 553"/>
              <p:cNvSpPr>
                <a:spLocks noChangeArrowheads="1"/>
              </p:cNvSpPr>
              <p:nvPr/>
            </p:nvSpPr>
            <p:spPr bwMode="auto">
              <a:xfrm>
                <a:off x="3321" y="2218"/>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7" name="Rectangle 554"/>
              <p:cNvSpPr>
                <a:spLocks noChangeArrowheads="1"/>
              </p:cNvSpPr>
              <p:nvPr/>
            </p:nvSpPr>
            <p:spPr bwMode="auto">
              <a:xfrm>
                <a:off x="3283" y="2218"/>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8" name="Rectangle 555"/>
              <p:cNvSpPr>
                <a:spLocks noChangeArrowheads="1"/>
              </p:cNvSpPr>
              <p:nvPr/>
            </p:nvSpPr>
            <p:spPr bwMode="auto">
              <a:xfrm>
                <a:off x="3244" y="2218"/>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9" name="Rectangle 556"/>
              <p:cNvSpPr>
                <a:spLocks noChangeArrowheads="1"/>
              </p:cNvSpPr>
              <p:nvPr/>
            </p:nvSpPr>
            <p:spPr bwMode="auto">
              <a:xfrm>
                <a:off x="3206" y="2218"/>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0" name="Rectangle 557"/>
              <p:cNvSpPr>
                <a:spLocks noChangeArrowheads="1"/>
              </p:cNvSpPr>
              <p:nvPr/>
            </p:nvSpPr>
            <p:spPr bwMode="auto">
              <a:xfrm>
                <a:off x="3185" y="2218"/>
                <a:ext cx="2"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1" name="Rectangle 558"/>
              <p:cNvSpPr>
                <a:spLocks noChangeArrowheads="1"/>
              </p:cNvSpPr>
              <p:nvPr/>
            </p:nvSpPr>
            <p:spPr bwMode="auto">
              <a:xfrm>
                <a:off x="5131" y="2036"/>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2" name="Rectangle 559"/>
              <p:cNvSpPr>
                <a:spLocks noChangeArrowheads="1"/>
              </p:cNvSpPr>
              <p:nvPr/>
            </p:nvSpPr>
            <p:spPr bwMode="auto">
              <a:xfrm>
                <a:off x="5093" y="2036"/>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3" name="Rectangle 560"/>
              <p:cNvSpPr>
                <a:spLocks noChangeArrowheads="1"/>
              </p:cNvSpPr>
              <p:nvPr/>
            </p:nvSpPr>
            <p:spPr bwMode="auto">
              <a:xfrm>
                <a:off x="5054" y="2036"/>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4" name="Rectangle 561"/>
              <p:cNvSpPr>
                <a:spLocks noChangeArrowheads="1"/>
              </p:cNvSpPr>
              <p:nvPr/>
            </p:nvSpPr>
            <p:spPr bwMode="auto">
              <a:xfrm>
                <a:off x="5016" y="2036"/>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5" name="Rectangle 562"/>
              <p:cNvSpPr>
                <a:spLocks noChangeArrowheads="1"/>
              </p:cNvSpPr>
              <p:nvPr/>
            </p:nvSpPr>
            <p:spPr bwMode="auto">
              <a:xfrm>
                <a:off x="4977" y="2036"/>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6" name="Rectangle 563"/>
              <p:cNvSpPr>
                <a:spLocks noChangeArrowheads="1"/>
              </p:cNvSpPr>
              <p:nvPr/>
            </p:nvSpPr>
            <p:spPr bwMode="auto">
              <a:xfrm>
                <a:off x="4939" y="2036"/>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7" name="Rectangle 564"/>
              <p:cNvSpPr>
                <a:spLocks noChangeArrowheads="1"/>
              </p:cNvSpPr>
              <p:nvPr/>
            </p:nvSpPr>
            <p:spPr bwMode="auto">
              <a:xfrm>
                <a:off x="4900" y="2036"/>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8" name="Rectangle 565"/>
              <p:cNvSpPr>
                <a:spLocks noChangeArrowheads="1"/>
              </p:cNvSpPr>
              <p:nvPr/>
            </p:nvSpPr>
            <p:spPr bwMode="auto">
              <a:xfrm>
                <a:off x="4862" y="2036"/>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9" name="Rectangle 566"/>
              <p:cNvSpPr>
                <a:spLocks noChangeArrowheads="1"/>
              </p:cNvSpPr>
              <p:nvPr/>
            </p:nvSpPr>
            <p:spPr bwMode="auto">
              <a:xfrm>
                <a:off x="4823" y="2036"/>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0" name="Rectangle 567"/>
              <p:cNvSpPr>
                <a:spLocks noChangeArrowheads="1"/>
              </p:cNvSpPr>
              <p:nvPr/>
            </p:nvSpPr>
            <p:spPr bwMode="auto">
              <a:xfrm>
                <a:off x="4785" y="2036"/>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1" name="Rectangle 568"/>
              <p:cNvSpPr>
                <a:spLocks noChangeArrowheads="1"/>
              </p:cNvSpPr>
              <p:nvPr/>
            </p:nvSpPr>
            <p:spPr bwMode="auto">
              <a:xfrm>
                <a:off x="4746" y="2036"/>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2" name="Rectangle 569"/>
              <p:cNvSpPr>
                <a:spLocks noChangeArrowheads="1"/>
              </p:cNvSpPr>
              <p:nvPr/>
            </p:nvSpPr>
            <p:spPr bwMode="auto">
              <a:xfrm>
                <a:off x="4708" y="2036"/>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3" name="Rectangle 570"/>
              <p:cNvSpPr>
                <a:spLocks noChangeArrowheads="1"/>
              </p:cNvSpPr>
              <p:nvPr/>
            </p:nvSpPr>
            <p:spPr bwMode="auto">
              <a:xfrm>
                <a:off x="4669" y="2036"/>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4" name="Rectangle 571"/>
              <p:cNvSpPr>
                <a:spLocks noChangeArrowheads="1"/>
              </p:cNvSpPr>
              <p:nvPr/>
            </p:nvSpPr>
            <p:spPr bwMode="auto">
              <a:xfrm>
                <a:off x="4631" y="2036"/>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5" name="Rectangle 572"/>
              <p:cNvSpPr>
                <a:spLocks noChangeArrowheads="1"/>
              </p:cNvSpPr>
              <p:nvPr/>
            </p:nvSpPr>
            <p:spPr bwMode="auto">
              <a:xfrm>
                <a:off x="4592" y="2036"/>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6" name="Rectangle 573"/>
              <p:cNvSpPr>
                <a:spLocks noChangeArrowheads="1"/>
              </p:cNvSpPr>
              <p:nvPr/>
            </p:nvSpPr>
            <p:spPr bwMode="auto">
              <a:xfrm>
                <a:off x="4554" y="2036"/>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7" name="Rectangle 574"/>
              <p:cNvSpPr>
                <a:spLocks noChangeArrowheads="1"/>
              </p:cNvSpPr>
              <p:nvPr/>
            </p:nvSpPr>
            <p:spPr bwMode="auto">
              <a:xfrm>
                <a:off x="4515" y="2036"/>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8" name="Rectangle 575"/>
              <p:cNvSpPr>
                <a:spLocks noChangeArrowheads="1"/>
              </p:cNvSpPr>
              <p:nvPr/>
            </p:nvSpPr>
            <p:spPr bwMode="auto">
              <a:xfrm>
                <a:off x="4477" y="2036"/>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9" name="Rectangle 576"/>
              <p:cNvSpPr>
                <a:spLocks noChangeArrowheads="1"/>
              </p:cNvSpPr>
              <p:nvPr/>
            </p:nvSpPr>
            <p:spPr bwMode="auto">
              <a:xfrm>
                <a:off x="4438" y="2036"/>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0" name="Rectangle 577"/>
              <p:cNvSpPr>
                <a:spLocks noChangeArrowheads="1"/>
              </p:cNvSpPr>
              <p:nvPr/>
            </p:nvSpPr>
            <p:spPr bwMode="auto">
              <a:xfrm>
                <a:off x="4400" y="2036"/>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1" name="Rectangle 578"/>
              <p:cNvSpPr>
                <a:spLocks noChangeArrowheads="1"/>
              </p:cNvSpPr>
              <p:nvPr/>
            </p:nvSpPr>
            <p:spPr bwMode="auto">
              <a:xfrm>
                <a:off x="4361" y="2036"/>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2" name="Rectangle 579"/>
              <p:cNvSpPr>
                <a:spLocks noChangeArrowheads="1"/>
              </p:cNvSpPr>
              <p:nvPr/>
            </p:nvSpPr>
            <p:spPr bwMode="auto">
              <a:xfrm>
                <a:off x="4323" y="2036"/>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3" name="Rectangle 580"/>
              <p:cNvSpPr>
                <a:spLocks noChangeArrowheads="1"/>
              </p:cNvSpPr>
              <p:nvPr/>
            </p:nvSpPr>
            <p:spPr bwMode="auto">
              <a:xfrm>
                <a:off x="4284" y="2036"/>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4" name="Rectangle 581"/>
              <p:cNvSpPr>
                <a:spLocks noChangeArrowheads="1"/>
              </p:cNvSpPr>
              <p:nvPr/>
            </p:nvSpPr>
            <p:spPr bwMode="auto">
              <a:xfrm>
                <a:off x="4246" y="2036"/>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5" name="Rectangle 582"/>
              <p:cNvSpPr>
                <a:spLocks noChangeArrowheads="1"/>
              </p:cNvSpPr>
              <p:nvPr/>
            </p:nvSpPr>
            <p:spPr bwMode="auto">
              <a:xfrm>
                <a:off x="4207" y="2036"/>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6" name="Rectangle 583"/>
              <p:cNvSpPr>
                <a:spLocks noChangeArrowheads="1"/>
              </p:cNvSpPr>
              <p:nvPr/>
            </p:nvSpPr>
            <p:spPr bwMode="auto">
              <a:xfrm>
                <a:off x="4169" y="2036"/>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7" name="Rectangle 584"/>
              <p:cNvSpPr>
                <a:spLocks noChangeArrowheads="1"/>
              </p:cNvSpPr>
              <p:nvPr/>
            </p:nvSpPr>
            <p:spPr bwMode="auto">
              <a:xfrm>
                <a:off x="4130" y="2036"/>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8" name="Rectangle 585"/>
              <p:cNvSpPr>
                <a:spLocks noChangeArrowheads="1"/>
              </p:cNvSpPr>
              <p:nvPr/>
            </p:nvSpPr>
            <p:spPr bwMode="auto">
              <a:xfrm>
                <a:off x="4092" y="2036"/>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9" name="Rectangle 586"/>
              <p:cNvSpPr>
                <a:spLocks noChangeArrowheads="1"/>
              </p:cNvSpPr>
              <p:nvPr/>
            </p:nvSpPr>
            <p:spPr bwMode="auto">
              <a:xfrm>
                <a:off x="4053" y="2036"/>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0" name="Rectangle 587"/>
              <p:cNvSpPr>
                <a:spLocks noChangeArrowheads="1"/>
              </p:cNvSpPr>
              <p:nvPr/>
            </p:nvSpPr>
            <p:spPr bwMode="auto">
              <a:xfrm>
                <a:off x="4015" y="2036"/>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1" name="Rectangle 588"/>
              <p:cNvSpPr>
                <a:spLocks noChangeArrowheads="1"/>
              </p:cNvSpPr>
              <p:nvPr/>
            </p:nvSpPr>
            <p:spPr bwMode="auto">
              <a:xfrm>
                <a:off x="3976" y="2036"/>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2" name="Rectangle 589"/>
              <p:cNvSpPr>
                <a:spLocks noChangeArrowheads="1"/>
              </p:cNvSpPr>
              <p:nvPr/>
            </p:nvSpPr>
            <p:spPr bwMode="auto">
              <a:xfrm>
                <a:off x="3938" y="2036"/>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3" name="Rectangle 590"/>
              <p:cNvSpPr>
                <a:spLocks noChangeArrowheads="1"/>
              </p:cNvSpPr>
              <p:nvPr/>
            </p:nvSpPr>
            <p:spPr bwMode="auto">
              <a:xfrm>
                <a:off x="3899" y="2036"/>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4" name="Rectangle 591"/>
              <p:cNvSpPr>
                <a:spLocks noChangeArrowheads="1"/>
              </p:cNvSpPr>
              <p:nvPr/>
            </p:nvSpPr>
            <p:spPr bwMode="auto">
              <a:xfrm>
                <a:off x="3860" y="2036"/>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5" name="Rectangle 592"/>
              <p:cNvSpPr>
                <a:spLocks noChangeArrowheads="1"/>
              </p:cNvSpPr>
              <p:nvPr/>
            </p:nvSpPr>
            <p:spPr bwMode="auto">
              <a:xfrm>
                <a:off x="3822" y="2036"/>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6" name="Rectangle 593"/>
              <p:cNvSpPr>
                <a:spLocks noChangeArrowheads="1"/>
              </p:cNvSpPr>
              <p:nvPr/>
            </p:nvSpPr>
            <p:spPr bwMode="auto">
              <a:xfrm>
                <a:off x="3784" y="2036"/>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7" name="Rectangle 594"/>
              <p:cNvSpPr>
                <a:spLocks noChangeArrowheads="1"/>
              </p:cNvSpPr>
              <p:nvPr/>
            </p:nvSpPr>
            <p:spPr bwMode="auto">
              <a:xfrm>
                <a:off x="3745" y="2036"/>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8" name="Rectangle 595"/>
              <p:cNvSpPr>
                <a:spLocks noChangeArrowheads="1"/>
              </p:cNvSpPr>
              <p:nvPr/>
            </p:nvSpPr>
            <p:spPr bwMode="auto">
              <a:xfrm>
                <a:off x="3706" y="2036"/>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9" name="Rectangle 596"/>
              <p:cNvSpPr>
                <a:spLocks noChangeArrowheads="1"/>
              </p:cNvSpPr>
              <p:nvPr/>
            </p:nvSpPr>
            <p:spPr bwMode="auto">
              <a:xfrm>
                <a:off x="3668" y="2036"/>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0" name="Rectangle 597"/>
              <p:cNvSpPr>
                <a:spLocks noChangeArrowheads="1"/>
              </p:cNvSpPr>
              <p:nvPr/>
            </p:nvSpPr>
            <p:spPr bwMode="auto">
              <a:xfrm>
                <a:off x="3630" y="2036"/>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1" name="Rectangle 598"/>
              <p:cNvSpPr>
                <a:spLocks noChangeArrowheads="1"/>
              </p:cNvSpPr>
              <p:nvPr/>
            </p:nvSpPr>
            <p:spPr bwMode="auto">
              <a:xfrm>
                <a:off x="3591" y="2036"/>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2" name="Rectangle 599"/>
              <p:cNvSpPr>
                <a:spLocks noChangeArrowheads="1"/>
              </p:cNvSpPr>
              <p:nvPr/>
            </p:nvSpPr>
            <p:spPr bwMode="auto">
              <a:xfrm>
                <a:off x="3553" y="2036"/>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3" name="Rectangle 600"/>
              <p:cNvSpPr>
                <a:spLocks noChangeArrowheads="1"/>
              </p:cNvSpPr>
              <p:nvPr/>
            </p:nvSpPr>
            <p:spPr bwMode="auto">
              <a:xfrm>
                <a:off x="3514" y="2036"/>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4" name="Rectangle 601"/>
              <p:cNvSpPr>
                <a:spLocks noChangeArrowheads="1"/>
              </p:cNvSpPr>
              <p:nvPr/>
            </p:nvSpPr>
            <p:spPr bwMode="auto">
              <a:xfrm>
                <a:off x="3475" y="2036"/>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5" name="Rectangle 602"/>
              <p:cNvSpPr>
                <a:spLocks noChangeArrowheads="1"/>
              </p:cNvSpPr>
              <p:nvPr/>
            </p:nvSpPr>
            <p:spPr bwMode="auto">
              <a:xfrm>
                <a:off x="3437" y="2036"/>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6" name="Rectangle 603"/>
              <p:cNvSpPr>
                <a:spLocks noChangeArrowheads="1"/>
              </p:cNvSpPr>
              <p:nvPr/>
            </p:nvSpPr>
            <p:spPr bwMode="auto">
              <a:xfrm>
                <a:off x="3399" y="2036"/>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7" name="Rectangle 604"/>
              <p:cNvSpPr>
                <a:spLocks noChangeArrowheads="1"/>
              </p:cNvSpPr>
              <p:nvPr/>
            </p:nvSpPr>
            <p:spPr bwMode="auto">
              <a:xfrm>
                <a:off x="3360" y="2036"/>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8" name="Rectangle 605"/>
              <p:cNvSpPr>
                <a:spLocks noChangeArrowheads="1"/>
              </p:cNvSpPr>
              <p:nvPr/>
            </p:nvSpPr>
            <p:spPr bwMode="auto">
              <a:xfrm>
                <a:off x="3321" y="2036"/>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9" name="Rectangle 606"/>
              <p:cNvSpPr>
                <a:spLocks noChangeArrowheads="1"/>
              </p:cNvSpPr>
              <p:nvPr/>
            </p:nvSpPr>
            <p:spPr bwMode="auto">
              <a:xfrm>
                <a:off x="3283" y="2036"/>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 name="Group 808"/>
            <p:cNvGrpSpPr>
              <a:grpSpLocks/>
            </p:cNvGrpSpPr>
            <p:nvPr/>
          </p:nvGrpSpPr>
          <p:grpSpPr bwMode="auto">
            <a:xfrm>
              <a:off x="5056188" y="2473325"/>
              <a:ext cx="3121025" cy="2203450"/>
              <a:chOff x="3185" y="1558"/>
              <a:chExt cx="1966" cy="1388"/>
            </a:xfrm>
          </p:grpSpPr>
          <p:sp>
            <p:nvSpPr>
              <p:cNvPr id="3800" name="Rectangle 608"/>
              <p:cNvSpPr>
                <a:spLocks noChangeArrowheads="1"/>
              </p:cNvSpPr>
              <p:nvPr/>
            </p:nvSpPr>
            <p:spPr bwMode="auto">
              <a:xfrm>
                <a:off x="3244" y="2036"/>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1" name="Rectangle 609"/>
              <p:cNvSpPr>
                <a:spLocks noChangeArrowheads="1"/>
              </p:cNvSpPr>
              <p:nvPr/>
            </p:nvSpPr>
            <p:spPr bwMode="auto">
              <a:xfrm>
                <a:off x="3206" y="2036"/>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2" name="Rectangle 610"/>
              <p:cNvSpPr>
                <a:spLocks noChangeArrowheads="1"/>
              </p:cNvSpPr>
              <p:nvPr/>
            </p:nvSpPr>
            <p:spPr bwMode="auto">
              <a:xfrm>
                <a:off x="3185" y="2036"/>
                <a:ext cx="2"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3" name="Rectangle 611"/>
              <p:cNvSpPr>
                <a:spLocks noChangeArrowheads="1"/>
              </p:cNvSpPr>
              <p:nvPr/>
            </p:nvSpPr>
            <p:spPr bwMode="auto">
              <a:xfrm>
                <a:off x="5131" y="1854"/>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4" name="Rectangle 612"/>
              <p:cNvSpPr>
                <a:spLocks noChangeArrowheads="1"/>
              </p:cNvSpPr>
              <p:nvPr/>
            </p:nvSpPr>
            <p:spPr bwMode="auto">
              <a:xfrm>
                <a:off x="5093" y="185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5" name="Rectangle 613"/>
              <p:cNvSpPr>
                <a:spLocks noChangeArrowheads="1"/>
              </p:cNvSpPr>
              <p:nvPr/>
            </p:nvSpPr>
            <p:spPr bwMode="auto">
              <a:xfrm>
                <a:off x="5054" y="1854"/>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6" name="Rectangle 614"/>
              <p:cNvSpPr>
                <a:spLocks noChangeArrowheads="1"/>
              </p:cNvSpPr>
              <p:nvPr/>
            </p:nvSpPr>
            <p:spPr bwMode="auto">
              <a:xfrm>
                <a:off x="5016" y="185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7" name="Rectangle 615"/>
              <p:cNvSpPr>
                <a:spLocks noChangeArrowheads="1"/>
              </p:cNvSpPr>
              <p:nvPr/>
            </p:nvSpPr>
            <p:spPr bwMode="auto">
              <a:xfrm>
                <a:off x="4977" y="1854"/>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8" name="Rectangle 616"/>
              <p:cNvSpPr>
                <a:spLocks noChangeArrowheads="1"/>
              </p:cNvSpPr>
              <p:nvPr/>
            </p:nvSpPr>
            <p:spPr bwMode="auto">
              <a:xfrm>
                <a:off x="4939" y="185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9" name="Rectangle 617"/>
              <p:cNvSpPr>
                <a:spLocks noChangeArrowheads="1"/>
              </p:cNvSpPr>
              <p:nvPr/>
            </p:nvSpPr>
            <p:spPr bwMode="auto">
              <a:xfrm>
                <a:off x="4900" y="1854"/>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0" name="Rectangle 618"/>
              <p:cNvSpPr>
                <a:spLocks noChangeArrowheads="1"/>
              </p:cNvSpPr>
              <p:nvPr/>
            </p:nvSpPr>
            <p:spPr bwMode="auto">
              <a:xfrm>
                <a:off x="4862" y="185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1" name="Rectangle 619"/>
              <p:cNvSpPr>
                <a:spLocks noChangeArrowheads="1"/>
              </p:cNvSpPr>
              <p:nvPr/>
            </p:nvSpPr>
            <p:spPr bwMode="auto">
              <a:xfrm>
                <a:off x="4823" y="1854"/>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2" name="Rectangle 620"/>
              <p:cNvSpPr>
                <a:spLocks noChangeArrowheads="1"/>
              </p:cNvSpPr>
              <p:nvPr/>
            </p:nvSpPr>
            <p:spPr bwMode="auto">
              <a:xfrm>
                <a:off x="4785" y="185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3" name="Rectangle 621"/>
              <p:cNvSpPr>
                <a:spLocks noChangeArrowheads="1"/>
              </p:cNvSpPr>
              <p:nvPr/>
            </p:nvSpPr>
            <p:spPr bwMode="auto">
              <a:xfrm>
                <a:off x="4746" y="185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4" name="Rectangle 622"/>
              <p:cNvSpPr>
                <a:spLocks noChangeArrowheads="1"/>
              </p:cNvSpPr>
              <p:nvPr/>
            </p:nvSpPr>
            <p:spPr bwMode="auto">
              <a:xfrm>
                <a:off x="4708" y="185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5" name="Rectangle 623"/>
              <p:cNvSpPr>
                <a:spLocks noChangeArrowheads="1"/>
              </p:cNvSpPr>
              <p:nvPr/>
            </p:nvSpPr>
            <p:spPr bwMode="auto">
              <a:xfrm>
                <a:off x="4669" y="1854"/>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6" name="Rectangle 624"/>
              <p:cNvSpPr>
                <a:spLocks noChangeArrowheads="1"/>
              </p:cNvSpPr>
              <p:nvPr/>
            </p:nvSpPr>
            <p:spPr bwMode="auto">
              <a:xfrm>
                <a:off x="4631" y="185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7" name="Rectangle 625"/>
              <p:cNvSpPr>
                <a:spLocks noChangeArrowheads="1"/>
              </p:cNvSpPr>
              <p:nvPr/>
            </p:nvSpPr>
            <p:spPr bwMode="auto">
              <a:xfrm>
                <a:off x="4592" y="185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8" name="Rectangle 626"/>
              <p:cNvSpPr>
                <a:spLocks noChangeArrowheads="1"/>
              </p:cNvSpPr>
              <p:nvPr/>
            </p:nvSpPr>
            <p:spPr bwMode="auto">
              <a:xfrm>
                <a:off x="4554" y="185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9" name="Rectangle 627"/>
              <p:cNvSpPr>
                <a:spLocks noChangeArrowheads="1"/>
              </p:cNvSpPr>
              <p:nvPr/>
            </p:nvSpPr>
            <p:spPr bwMode="auto">
              <a:xfrm>
                <a:off x="4515" y="1854"/>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0" name="Rectangle 628"/>
              <p:cNvSpPr>
                <a:spLocks noChangeArrowheads="1"/>
              </p:cNvSpPr>
              <p:nvPr/>
            </p:nvSpPr>
            <p:spPr bwMode="auto">
              <a:xfrm>
                <a:off x="4477" y="185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1" name="Rectangle 629"/>
              <p:cNvSpPr>
                <a:spLocks noChangeArrowheads="1"/>
              </p:cNvSpPr>
              <p:nvPr/>
            </p:nvSpPr>
            <p:spPr bwMode="auto">
              <a:xfrm>
                <a:off x="4438" y="185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2" name="Rectangle 630"/>
              <p:cNvSpPr>
                <a:spLocks noChangeArrowheads="1"/>
              </p:cNvSpPr>
              <p:nvPr/>
            </p:nvSpPr>
            <p:spPr bwMode="auto">
              <a:xfrm>
                <a:off x="4400" y="185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3" name="Rectangle 631"/>
              <p:cNvSpPr>
                <a:spLocks noChangeArrowheads="1"/>
              </p:cNvSpPr>
              <p:nvPr/>
            </p:nvSpPr>
            <p:spPr bwMode="auto">
              <a:xfrm>
                <a:off x="4361" y="185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4" name="Rectangle 632"/>
              <p:cNvSpPr>
                <a:spLocks noChangeArrowheads="1"/>
              </p:cNvSpPr>
              <p:nvPr/>
            </p:nvSpPr>
            <p:spPr bwMode="auto">
              <a:xfrm>
                <a:off x="4323" y="185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5" name="Rectangle 633"/>
              <p:cNvSpPr>
                <a:spLocks noChangeArrowheads="1"/>
              </p:cNvSpPr>
              <p:nvPr/>
            </p:nvSpPr>
            <p:spPr bwMode="auto">
              <a:xfrm>
                <a:off x="4284" y="1854"/>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6" name="Rectangle 634"/>
              <p:cNvSpPr>
                <a:spLocks noChangeArrowheads="1"/>
              </p:cNvSpPr>
              <p:nvPr/>
            </p:nvSpPr>
            <p:spPr bwMode="auto">
              <a:xfrm>
                <a:off x="4246" y="185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7" name="Rectangle 635"/>
              <p:cNvSpPr>
                <a:spLocks noChangeArrowheads="1"/>
              </p:cNvSpPr>
              <p:nvPr/>
            </p:nvSpPr>
            <p:spPr bwMode="auto">
              <a:xfrm>
                <a:off x="4207" y="185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8" name="Rectangle 636"/>
              <p:cNvSpPr>
                <a:spLocks noChangeArrowheads="1"/>
              </p:cNvSpPr>
              <p:nvPr/>
            </p:nvSpPr>
            <p:spPr bwMode="auto">
              <a:xfrm>
                <a:off x="4169" y="185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9" name="Rectangle 637"/>
              <p:cNvSpPr>
                <a:spLocks noChangeArrowheads="1"/>
              </p:cNvSpPr>
              <p:nvPr/>
            </p:nvSpPr>
            <p:spPr bwMode="auto">
              <a:xfrm>
                <a:off x="4130" y="185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0" name="Rectangle 638"/>
              <p:cNvSpPr>
                <a:spLocks noChangeArrowheads="1"/>
              </p:cNvSpPr>
              <p:nvPr/>
            </p:nvSpPr>
            <p:spPr bwMode="auto">
              <a:xfrm>
                <a:off x="4092" y="185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1" name="Rectangle 639"/>
              <p:cNvSpPr>
                <a:spLocks noChangeArrowheads="1"/>
              </p:cNvSpPr>
              <p:nvPr/>
            </p:nvSpPr>
            <p:spPr bwMode="auto">
              <a:xfrm>
                <a:off x="4053" y="185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2" name="Rectangle 640"/>
              <p:cNvSpPr>
                <a:spLocks noChangeArrowheads="1"/>
              </p:cNvSpPr>
              <p:nvPr/>
            </p:nvSpPr>
            <p:spPr bwMode="auto">
              <a:xfrm>
                <a:off x="4015" y="185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3" name="Rectangle 641"/>
              <p:cNvSpPr>
                <a:spLocks noChangeArrowheads="1"/>
              </p:cNvSpPr>
              <p:nvPr/>
            </p:nvSpPr>
            <p:spPr bwMode="auto">
              <a:xfrm>
                <a:off x="3976" y="185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4" name="Rectangle 642"/>
              <p:cNvSpPr>
                <a:spLocks noChangeArrowheads="1"/>
              </p:cNvSpPr>
              <p:nvPr/>
            </p:nvSpPr>
            <p:spPr bwMode="auto">
              <a:xfrm>
                <a:off x="3938" y="185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5" name="Rectangle 643"/>
              <p:cNvSpPr>
                <a:spLocks noChangeArrowheads="1"/>
              </p:cNvSpPr>
              <p:nvPr/>
            </p:nvSpPr>
            <p:spPr bwMode="auto">
              <a:xfrm>
                <a:off x="3899" y="185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6" name="Rectangle 644"/>
              <p:cNvSpPr>
                <a:spLocks noChangeArrowheads="1"/>
              </p:cNvSpPr>
              <p:nvPr/>
            </p:nvSpPr>
            <p:spPr bwMode="auto">
              <a:xfrm>
                <a:off x="3860" y="1854"/>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7" name="Rectangle 645"/>
              <p:cNvSpPr>
                <a:spLocks noChangeArrowheads="1"/>
              </p:cNvSpPr>
              <p:nvPr/>
            </p:nvSpPr>
            <p:spPr bwMode="auto">
              <a:xfrm>
                <a:off x="3822" y="185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8" name="Rectangle 646"/>
              <p:cNvSpPr>
                <a:spLocks noChangeArrowheads="1"/>
              </p:cNvSpPr>
              <p:nvPr/>
            </p:nvSpPr>
            <p:spPr bwMode="auto">
              <a:xfrm>
                <a:off x="3784" y="185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9" name="Rectangle 647"/>
              <p:cNvSpPr>
                <a:spLocks noChangeArrowheads="1"/>
              </p:cNvSpPr>
              <p:nvPr/>
            </p:nvSpPr>
            <p:spPr bwMode="auto">
              <a:xfrm>
                <a:off x="3745" y="185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0" name="Rectangle 648"/>
              <p:cNvSpPr>
                <a:spLocks noChangeArrowheads="1"/>
              </p:cNvSpPr>
              <p:nvPr/>
            </p:nvSpPr>
            <p:spPr bwMode="auto">
              <a:xfrm>
                <a:off x="3706" y="1854"/>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1" name="Rectangle 649"/>
              <p:cNvSpPr>
                <a:spLocks noChangeArrowheads="1"/>
              </p:cNvSpPr>
              <p:nvPr/>
            </p:nvSpPr>
            <p:spPr bwMode="auto">
              <a:xfrm>
                <a:off x="3668" y="185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2" name="Rectangle 650"/>
              <p:cNvSpPr>
                <a:spLocks noChangeArrowheads="1"/>
              </p:cNvSpPr>
              <p:nvPr/>
            </p:nvSpPr>
            <p:spPr bwMode="auto">
              <a:xfrm>
                <a:off x="3630" y="185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3" name="Rectangle 651"/>
              <p:cNvSpPr>
                <a:spLocks noChangeArrowheads="1"/>
              </p:cNvSpPr>
              <p:nvPr/>
            </p:nvSpPr>
            <p:spPr bwMode="auto">
              <a:xfrm>
                <a:off x="3591" y="185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4" name="Rectangle 652"/>
              <p:cNvSpPr>
                <a:spLocks noChangeArrowheads="1"/>
              </p:cNvSpPr>
              <p:nvPr/>
            </p:nvSpPr>
            <p:spPr bwMode="auto">
              <a:xfrm>
                <a:off x="3553" y="185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5" name="Rectangle 653"/>
              <p:cNvSpPr>
                <a:spLocks noChangeArrowheads="1"/>
              </p:cNvSpPr>
              <p:nvPr/>
            </p:nvSpPr>
            <p:spPr bwMode="auto">
              <a:xfrm>
                <a:off x="3514" y="185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6" name="Rectangle 654"/>
              <p:cNvSpPr>
                <a:spLocks noChangeArrowheads="1"/>
              </p:cNvSpPr>
              <p:nvPr/>
            </p:nvSpPr>
            <p:spPr bwMode="auto">
              <a:xfrm>
                <a:off x="3475" y="1854"/>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7" name="Rectangle 655"/>
              <p:cNvSpPr>
                <a:spLocks noChangeArrowheads="1"/>
              </p:cNvSpPr>
              <p:nvPr/>
            </p:nvSpPr>
            <p:spPr bwMode="auto">
              <a:xfrm>
                <a:off x="3437" y="185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8" name="Rectangle 656"/>
              <p:cNvSpPr>
                <a:spLocks noChangeArrowheads="1"/>
              </p:cNvSpPr>
              <p:nvPr/>
            </p:nvSpPr>
            <p:spPr bwMode="auto">
              <a:xfrm>
                <a:off x="3399" y="185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9" name="Rectangle 657"/>
              <p:cNvSpPr>
                <a:spLocks noChangeArrowheads="1"/>
              </p:cNvSpPr>
              <p:nvPr/>
            </p:nvSpPr>
            <p:spPr bwMode="auto">
              <a:xfrm>
                <a:off x="3360" y="185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0" name="Rectangle 658"/>
              <p:cNvSpPr>
                <a:spLocks noChangeArrowheads="1"/>
              </p:cNvSpPr>
              <p:nvPr/>
            </p:nvSpPr>
            <p:spPr bwMode="auto">
              <a:xfrm>
                <a:off x="3321" y="1854"/>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1" name="Rectangle 659"/>
              <p:cNvSpPr>
                <a:spLocks noChangeArrowheads="1"/>
              </p:cNvSpPr>
              <p:nvPr/>
            </p:nvSpPr>
            <p:spPr bwMode="auto">
              <a:xfrm>
                <a:off x="3283" y="185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2" name="Rectangle 660"/>
              <p:cNvSpPr>
                <a:spLocks noChangeArrowheads="1"/>
              </p:cNvSpPr>
              <p:nvPr/>
            </p:nvSpPr>
            <p:spPr bwMode="auto">
              <a:xfrm>
                <a:off x="3244" y="1854"/>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3" name="Rectangle 661"/>
              <p:cNvSpPr>
                <a:spLocks noChangeArrowheads="1"/>
              </p:cNvSpPr>
              <p:nvPr/>
            </p:nvSpPr>
            <p:spPr bwMode="auto">
              <a:xfrm>
                <a:off x="3206" y="185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4" name="Rectangle 662"/>
              <p:cNvSpPr>
                <a:spLocks noChangeArrowheads="1"/>
              </p:cNvSpPr>
              <p:nvPr/>
            </p:nvSpPr>
            <p:spPr bwMode="auto">
              <a:xfrm>
                <a:off x="3185" y="1854"/>
                <a:ext cx="2"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5" name="Rectangle 663"/>
              <p:cNvSpPr>
                <a:spLocks noChangeArrowheads="1"/>
              </p:cNvSpPr>
              <p:nvPr/>
            </p:nvSpPr>
            <p:spPr bwMode="auto">
              <a:xfrm>
                <a:off x="5131" y="1673"/>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6" name="Rectangle 664"/>
              <p:cNvSpPr>
                <a:spLocks noChangeArrowheads="1"/>
              </p:cNvSpPr>
              <p:nvPr/>
            </p:nvSpPr>
            <p:spPr bwMode="auto">
              <a:xfrm>
                <a:off x="5093"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7" name="Rectangle 665"/>
              <p:cNvSpPr>
                <a:spLocks noChangeArrowheads="1"/>
              </p:cNvSpPr>
              <p:nvPr/>
            </p:nvSpPr>
            <p:spPr bwMode="auto">
              <a:xfrm>
                <a:off x="5054" y="1673"/>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8" name="Rectangle 666"/>
              <p:cNvSpPr>
                <a:spLocks noChangeArrowheads="1"/>
              </p:cNvSpPr>
              <p:nvPr/>
            </p:nvSpPr>
            <p:spPr bwMode="auto">
              <a:xfrm>
                <a:off x="5016"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9" name="Rectangle 667"/>
              <p:cNvSpPr>
                <a:spLocks noChangeArrowheads="1"/>
              </p:cNvSpPr>
              <p:nvPr/>
            </p:nvSpPr>
            <p:spPr bwMode="auto">
              <a:xfrm>
                <a:off x="4977" y="1673"/>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0" name="Rectangle 668"/>
              <p:cNvSpPr>
                <a:spLocks noChangeArrowheads="1"/>
              </p:cNvSpPr>
              <p:nvPr/>
            </p:nvSpPr>
            <p:spPr bwMode="auto">
              <a:xfrm>
                <a:off x="4939"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1" name="Rectangle 669"/>
              <p:cNvSpPr>
                <a:spLocks noChangeArrowheads="1"/>
              </p:cNvSpPr>
              <p:nvPr/>
            </p:nvSpPr>
            <p:spPr bwMode="auto">
              <a:xfrm>
                <a:off x="4900" y="1673"/>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2" name="Rectangle 670"/>
              <p:cNvSpPr>
                <a:spLocks noChangeArrowheads="1"/>
              </p:cNvSpPr>
              <p:nvPr/>
            </p:nvSpPr>
            <p:spPr bwMode="auto">
              <a:xfrm>
                <a:off x="4862"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3" name="Rectangle 671"/>
              <p:cNvSpPr>
                <a:spLocks noChangeArrowheads="1"/>
              </p:cNvSpPr>
              <p:nvPr/>
            </p:nvSpPr>
            <p:spPr bwMode="auto">
              <a:xfrm>
                <a:off x="4823" y="1673"/>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4" name="Rectangle 672"/>
              <p:cNvSpPr>
                <a:spLocks noChangeArrowheads="1"/>
              </p:cNvSpPr>
              <p:nvPr/>
            </p:nvSpPr>
            <p:spPr bwMode="auto">
              <a:xfrm>
                <a:off x="4785"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5" name="Rectangle 673"/>
              <p:cNvSpPr>
                <a:spLocks noChangeArrowheads="1"/>
              </p:cNvSpPr>
              <p:nvPr/>
            </p:nvSpPr>
            <p:spPr bwMode="auto">
              <a:xfrm>
                <a:off x="4746"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6" name="Rectangle 674"/>
              <p:cNvSpPr>
                <a:spLocks noChangeArrowheads="1"/>
              </p:cNvSpPr>
              <p:nvPr/>
            </p:nvSpPr>
            <p:spPr bwMode="auto">
              <a:xfrm>
                <a:off x="4708"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7" name="Rectangle 675"/>
              <p:cNvSpPr>
                <a:spLocks noChangeArrowheads="1"/>
              </p:cNvSpPr>
              <p:nvPr/>
            </p:nvSpPr>
            <p:spPr bwMode="auto">
              <a:xfrm>
                <a:off x="4669" y="1673"/>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8" name="Rectangle 676"/>
              <p:cNvSpPr>
                <a:spLocks noChangeArrowheads="1"/>
              </p:cNvSpPr>
              <p:nvPr/>
            </p:nvSpPr>
            <p:spPr bwMode="auto">
              <a:xfrm>
                <a:off x="4631"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9" name="Rectangle 677"/>
              <p:cNvSpPr>
                <a:spLocks noChangeArrowheads="1"/>
              </p:cNvSpPr>
              <p:nvPr/>
            </p:nvSpPr>
            <p:spPr bwMode="auto">
              <a:xfrm>
                <a:off x="4592"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0" name="Rectangle 678"/>
              <p:cNvSpPr>
                <a:spLocks noChangeArrowheads="1"/>
              </p:cNvSpPr>
              <p:nvPr/>
            </p:nvSpPr>
            <p:spPr bwMode="auto">
              <a:xfrm>
                <a:off x="4554"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1" name="Rectangle 679"/>
              <p:cNvSpPr>
                <a:spLocks noChangeArrowheads="1"/>
              </p:cNvSpPr>
              <p:nvPr/>
            </p:nvSpPr>
            <p:spPr bwMode="auto">
              <a:xfrm>
                <a:off x="4515" y="1673"/>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2" name="Rectangle 680"/>
              <p:cNvSpPr>
                <a:spLocks noChangeArrowheads="1"/>
              </p:cNvSpPr>
              <p:nvPr/>
            </p:nvSpPr>
            <p:spPr bwMode="auto">
              <a:xfrm>
                <a:off x="4477"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3" name="Rectangle 681"/>
              <p:cNvSpPr>
                <a:spLocks noChangeArrowheads="1"/>
              </p:cNvSpPr>
              <p:nvPr/>
            </p:nvSpPr>
            <p:spPr bwMode="auto">
              <a:xfrm>
                <a:off x="4438"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4" name="Rectangle 682"/>
              <p:cNvSpPr>
                <a:spLocks noChangeArrowheads="1"/>
              </p:cNvSpPr>
              <p:nvPr/>
            </p:nvSpPr>
            <p:spPr bwMode="auto">
              <a:xfrm>
                <a:off x="4400"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5" name="Rectangle 683"/>
              <p:cNvSpPr>
                <a:spLocks noChangeArrowheads="1"/>
              </p:cNvSpPr>
              <p:nvPr/>
            </p:nvSpPr>
            <p:spPr bwMode="auto">
              <a:xfrm>
                <a:off x="4361"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6" name="Rectangle 684"/>
              <p:cNvSpPr>
                <a:spLocks noChangeArrowheads="1"/>
              </p:cNvSpPr>
              <p:nvPr/>
            </p:nvSpPr>
            <p:spPr bwMode="auto">
              <a:xfrm>
                <a:off x="4323"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7" name="Rectangle 685"/>
              <p:cNvSpPr>
                <a:spLocks noChangeArrowheads="1"/>
              </p:cNvSpPr>
              <p:nvPr/>
            </p:nvSpPr>
            <p:spPr bwMode="auto">
              <a:xfrm>
                <a:off x="4284" y="1673"/>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8" name="Rectangle 686"/>
              <p:cNvSpPr>
                <a:spLocks noChangeArrowheads="1"/>
              </p:cNvSpPr>
              <p:nvPr/>
            </p:nvSpPr>
            <p:spPr bwMode="auto">
              <a:xfrm>
                <a:off x="4246"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9" name="Rectangle 687"/>
              <p:cNvSpPr>
                <a:spLocks noChangeArrowheads="1"/>
              </p:cNvSpPr>
              <p:nvPr/>
            </p:nvSpPr>
            <p:spPr bwMode="auto">
              <a:xfrm>
                <a:off x="4207"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80" name="Rectangle 688"/>
              <p:cNvSpPr>
                <a:spLocks noChangeArrowheads="1"/>
              </p:cNvSpPr>
              <p:nvPr/>
            </p:nvSpPr>
            <p:spPr bwMode="auto">
              <a:xfrm>
                <a:off x="4169"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81" name="Rectangle 689"/>
              <p:cNvSpPr>
                <a:spLocks noChangeArrowheads="1"/>
              </p:cNvSpPr>
              <p:nvPr/>
            </p:nvSpPr>
            <p:spPr bwMode="auto">
              <a:xfrm>
                <a:off x="4130"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82" name="Rectangle 690"/>
              <p:cNvSpPr>
                <a:spLocks noChangeArrowheads="1"/>
              </p:cNvSpPr>
              <p:nvPr/>
            </p:nvSpPr>
            <p:spPr bwMode="auto">
              <a:xfrm>
                <a:off x="4092"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83" name="Rectangle 691"/>
              <p:cNvSpPr>
                <a:spLocks noChangeArrowheads="1"/>
              </p:cNvSpPr>
              <p:nvPr/>
            </p:nvSpPr>
            <p:spPr bwMode="auto">
              <a:xfrm>
                <a:off x="4053"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84" name="Rectangle 692"/>
              <p:cNvSpPr>
                <a:spLocks noChangeArrowheads="1"/>
              </p:cNvSpPr>
              <p:nvPr/>
            </p:nvSpPr>
            <p:spPr bwMode="auto">
              <a:xfrm>
                <a:off x="4015"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85" name="Rectangle 693"/>
              <p:cNvSpPr>
                <a:spLocks noChangeArrowheads="1"/>
              </p:cNvSpPr>
              <p:nvPr/>
            </p:nvSpPr>
            <p:spPr bwMode="auto">
              <a:xfrm>
                <a:off x="3976"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86" name="Rectangle 694"/>
              <p:cNvSpPr>
                <a:spLocks noChangeArrowheads="1"/>
              </p:cNvSpPr>
              <p:nvPr/>
            </p:nvSpPr>
            <p:spPr bwMode="auto">
              <a:xfrm>
                <a:off x="3938"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87" name="Rectangle 695"/>
              <p:cNvSpPr>
                <a:spLocks noChangeArrowheads="1"/>
              </p:cNvSpPr>
              <p:nvPr/>
            </p:nvSpPr>
            <p:spPr bwMode="auto">
              <a:xfrm>
                <a:off x="3899"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88" name="Rectangle 696"/>
              <p:cNvSpPr>
                <a:spLocks noChangeArrowheads="1"/>
              </p:cNvSpPr>
              <p:nvPr/>
            </p:nvSpPr>
            <p:spPr bwMode="auto">
              <a:xfrm>
                <a:off x="3860" y="1673"/>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89" name="Rectangle 697"/>
              <p:cNvSpPr>
                <a:spLocks noChangeArrowheads="1"/>
              </p:cNvSpPr>
              <p:nvPr/>
            </p:nvSpPr>
            <p:spPr bwMode="auto">
              <a:xfrm>
                <a:off x="3822"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0" name="Rectangle 698"/>
              <p:cNvSpPr>
                <a:spLocks noChangeArrowheads="1"/>
              </p:cNvSpPr>
              <p:nvPr/>
            </p:nvSpPr>
            <p:spPr bwMode="auto">
              <a:xfrm>
                <a:off x="3784"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1" name="Rectangle 699"/>
              <p:cNvSpPr>
                <a:spLocks noChangeArrowheads="1"/>
              </p:cNvSpPr>
              <p:nvPr/>
            </p:nvSpPr>
            <p:spPr bwMode="auto">
              <a:xfrm>
                <a:off x="3745"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2" name="Rectangle 700"/>
              <p:cNvSpPr>
                <a:spLocks noChangeArrowheads="1"/>
              </p:cNvSpPr>
              <p:nvPr/>
            </p:nvSpPr>
            <p:spPr bwMode="auto">
              <a:xfrm>
                <a:off x="3706" y="1673"/>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3" name="Rectangle 701"/>
              <p:cNvSpPr>
                <a:spLocks noChangeArrowheads="1"/>
              </p:cNvSpPr>
              <p:nvPr/>
            </p:nvSpPr>
            <p:spPr bwMode="auto">
              <a:xfrm>
                <a:off x="3668"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4" name="Rectangle 702"/>
              <p:cNvSpPr>
                <a:spLocks noChangeArrowheads="1"/>
              </p:cNvSpPr>
              <p:nvPr/>
            </p:nvSpPr>
            <p:spPr bwMode="auto">
              <a:xfrm>
                <a:off x="3630"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5" name="Rectangle 703"/>
              <p:cNvSpPr>
                <a:spLocks noChangeArrowheads="1"/>
              </p:cNvSpPr>
              <p:nvPr/>
            </p:nvSpPr>
            <p:spPr bwMode="auto">
              <a:xfrm>
                <a:off x="3591"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6" name="Rectangle 704"/>
              <p:cNvSpPr>
                <a:spLocks noChangeArrowheads="1"/>
              </p:cNvSpPr>
              <p:nvPr/>
            </p:nvSpPr>
            <p:spPr bwMode="auto">
              <a:xfrm>
                <a:off x="3553"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7" name="Rectangle 705"/>
              <p:cNvSpPr>
                <a:spLocks noChangeArrowheads="1"/>
              </p:cNvSpPr>
              <p:nvPr/>
            </p:nvSpPr>
            <p:spPr bwMode="auto">
              <a:xfrm>
                <a:off x="3514"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8" name="Rectangle 706"/>
              <p:cNvSpPr>
                <a:spLocks noChangeArrowheads="1"/>
              </p:cNvSpPr>
              <p:nvPr/>
            </p:nvSpPr>
            <p:spPr bwMode="auto">
              <a:xfrm>
                <a:off x="3475" y="1673"/>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9" name="Rectangle 707"/>
              <p:cNvSpPr>
                <a:spLocks noChangeArrowheads="1"/>
              </p:cNvSpPr>
              <p:nvPr/>
            </p:nvSpPr>
            <p:spPr bwMode="auto">
              <a:xfrm>
                <a:off x="3437"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0" name="Rectangle 708"/>
              <p:cNvSpPr>
                <a:spLocks noChangeArrowheads="1"/>
              </p:cNvSpPr>
              <p:nvPr/>
            </p:nvSpPr>
            <p:spPr bwMode="auto">
              <a:xfrm>
                <a:off x="3399"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1" name="Rectangle 709"/>
              <p:cNvSpPr>
                <a:spLocks noChangeArrowheads="1"/>
              </p:cNvSpPr>
              <p:nvPr/>
            </p:nvSpPr>
            <p:spPr bwMode="auto">
              <a:xfrm>
                <a:off x="3360"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2" name="Rectangle 710"/>
              <p:cNvSpPr>
                <a:spLocks noChangeArrowheads="1"/>
              </p:cNvSpPr>
              <p:nvPr/>
            </p:nvSpPr>
            <p:spPr bwMode="auto">
              <a:xfrm>
                <a:off x="3321" y="1673"/>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3" name="Rectangle 711"/>
              <p:cNvSpPr>
                <a:spLocks noChangeArrowheads="1"/>
              </p:cNvSpPr>
              <p:nvPr/>
            </p:nvSpPr>
            <p:spPr bwMode="auto">
              <a:xfrm>
                <a:off x="3283"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4" name="Rectangle 712"/>
              <p:cNvSpPr>
                <a:spLocks noChangeArrowheads="1"/>
              </p:cNvSpPr>
              <p:nvPr/>
            </p:nvSpPr>
            <p:spPr bwMode="auto">
              <a:xfrm>
                <a:off x="3244" y="1673"/>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5" name="Rectangle 713"/>
              <p:cNvSpPr>
                <a:spLocks noChangeArrowheads="1"/>
              </p:cNvSpPr>
              <p:nvPr/>
            </p:nvSpPr>
            <p:spPr bwMode="auto">
              <a:xfrm>
                <a:off x="3206"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6" name="Rectangle 714"/>
              <p:cNvSpPr>
                <a:spLocks noChangeArrowheads="1"/>
              </p:cNvSpPr>
              <p:nvPr/>
            </p:nvSpPr>
            <p:spPr bwMode="auto">
              <a:xfrm>
                <a:off x="3185" y="1673"/>
                <a:ext cx="2"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7" name="Rectangle 715"/>
              <p:cNvSpPr>
                <a:spLocks noChangeArrowheads="1"/>
              </p:cNvSpPr>
              <p:nvPr/>
            </p:nvSpPr>
            <p:spPr bwMode="auto">
              <a:xfrm>
                <a:off x="5131" y="1673"/>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8" name="Rectangle 716"/>
              <p:cNvSpPr>
                <a:spLocks noChangeArrowheads="1"/>
              </p:cNvSpPr>
              <p:nvPr/>
            </p:nvSpPr>
            <p:spPr bwMode="auto">
              <a:xfrm>
                <a:off x="5093"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9" name="Rectangle 717"/>
              <p:cNvSpPr>
                <a:spLocks noChangeArrowheads="1"/>
              </p:cNvSpPr>
              <p:nvPr/>
            </p:nvSpPr>
            <p:spPr bwMode="auto">
              <a:xfrm>
                <a:off x="5054" y="1673"/>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0" name="Rectangle 718"/>
              <p:cNvSpPr>
                <a:spLocks noChangeArrowheads="1"/>
              </p:cNvSpPr>
              <p:nvPr/>
            </p:nvSpPr>
            <p:spPr bwMode="auto">
              <a:xfrm>
                <a:off x="5016"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1" name="Rectangle 719"/>
              <p:cNvSpPr>
                <a:spLocks noChangeArrowheads="1"/>
              </p:cNvSpPr>
              <p:nvPr/>
            </p:nvSpPr>
            <p:spPr bwMode="auto">
              <a:xfrm>
                <a:off x="4977" y="1673"/>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2" name="Rectangle 720"/>
              <p:cNvSpPr>
                <a:spLocks noChangeArrowheads="1"/>
              </p:cNvSpPr>
              <p:nvPr/>
            </p:nvSpPr>
            <p:spPr bwMode="auto">
              <a:xfrm>
                <a:off x="4939"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3" name="Rectangle 721"/>
              <p:cNvSpPr>
                <a:spLocks noChangeArrowheads="1"/>
              </p:cNvSpPr>
              <p:nvPr/>
            </p:nvSpPr>
            <p:spPr bwMode="auto">
              <a:xfrm>
                <a:off x="4900" y="1673"/>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4" name="Rectangle 722"/>
              <p:cNvSpPr>
                <a:spLocks noChangeArrowheads="1"/>
              </p:cNvSpPr>
              <p:nvPr/>
            </p:nvSpPr>
            <p:spPr bwMode="auto">
              <a:xfrm>
                <a:off x="4862"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5" name="Rectangle 723"/>
              <p:cNvSpPr>
                <a:spLocks noChangeArrowheads="1"/>
              </p:cNvSpPr>
              <p:nvPr/>
            </p:nvSpPr>
            <p:spPr bwMode="auto">
              <a:xfrm>
                <a:off x="4823" y="1673"/>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6" name="Rectangle 724"/>
              <p:cNvSpPr>
                <a:spLocks noChangeArrowheads="1"/>
              </p:cNvSpPr>
              <p:nvPr/>
            </p:nvSpPr>
            <p:spPr bwMode="auto">
              <a:xfrm>
                <a:off x="4785"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7" name="Rectangle 725"/>
              <p:cNvSpPr>
                <a:spLocks noChangeArrowheads="1"/>
              </p:cNvSpPr>
              <p:nvPr/>
            </p:nvSpPr>
            <p:spPr bwMode="auto">
              <a:xfrm>
                <a:off x="4746"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8" name="Rectangle 726"/>
              <p:cNvSpPr>
                <a:spLocks noChangeArrowheads="1"/>
              </p:cNvSpPr>
              <p:nvPr/>
            </p:nvSpPr>
            <p:spPr bwMode="auto">
              <a:xfrm>
                <a:off x="4708"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9" name="Rectangle 727"/>
              <p:cNvSpPr>
                <a:spLocks noChangeArrowheads="1"/>
              </p:cNvSpPr>
              <p:nvPr/>
            </p:nvSpPr>
            <p:spPr bwMode="auto">
              <a:xfrm>
                <a:off x="4669" y="1673"/>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0" name="Rectangle 728"/>
              <p:cNvSpPr>
                <a:spLocks noChangeArrowheads="1"/>
              </p:cNvSpPr>
              <p:nvPr/>
            </p:nvSpPr>
            <p:spPr bwMode="auto">
              <a:xfrm>
                <a:off x="4631"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1" name="Rectangle 729"/>
              <p:cNvSpPr>
                <a:spLocks noChangeArrowheads="1"/>
              </p:cNvSpPr>
              <p:nvPr/>
            </p:nvSpPr>
            <p:spPr bwMode="auto">
              <a:xfrm>
                <a:off x="4592"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2" name="Rectangle 730"/>
              <p:cNvSpPr>
                <a:spLocks noChangeArrowheads="1"/>
              </p:cNvSpPr>
              <p:nvPr/>
            </p:nvSpPr>
            <p:spPr bwMode="auto">
              <a:xfrm>
                <a:off x="4554"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3" name="Rectangle 731"/>
              <p:cNvSpPr>
                <a:spLocks noChangeArrowheads="1"/>
              </p:cNvSpPr>
              <p:nvPr/>
            </p:nvSpPr>
            <p:spPr bwMode="auto">
              <a:xfrm>
                <a:off x="4515" y="1673"/>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4" name="Rectangle 732"/>
              <p:cNvSpPr>
                <a:spLocks noChangeArrowheads="1"/>
              </p:cNvSpPr>
              <p:nvPr/>
            </p:nvSpPr>
            <p:spPr bwMode="auto">
              <a:xfrm>
                <a:off x="4477"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5" name="Rectangle 733"/>
              <p:cNvSpPr>
                <a:spLocks noChangeArrowheads="1"/>
              </p:cNvSpPr>
              <p:nvPr/>
            </p:nvSpPr>
            <p:spPr bwMode="auto">
              <a:xfrm>
                <a:off x="4438"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6" name="Rectangle 734"/>
              <p:cNvSpPr>
                <a:spLocks noChangeArrowheads="1"/>
              </p:cNvSpPr>
              <p:nvPr/>
            </p:nvSpPr>
            <p:spPr bwMode="auto">
              <a:xfrm>
                <a:off x="4400"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7" name="Rectangle 735"/>
              <p:cNvSpPr>
                <a:spLocks noChangeArrowheads="1"/>
              </p:cNvSpPr>
              <p:nvPr/>
            </p:nvSpPr>
            <p:spPr bwMode="auto">
              <a:xfrm>
                <a:off x="4361"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8" name="Rectangle 736"/>
              <p:cNvSpPr>
                <a:spLocks noChangeArrowheads="1"/>
              </p:cNvSpPr>
              <p:nvPr/>
            </p:nvSpPr>
            <p:spPr bwMode="auto">
              <a:xfrm>
                <a:off x="4323"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9" name="Rectangle 737"/>
              <p:cNvSpPr>
                <a:spLocks noChangeArrowheads="1"/>
              </p:cNvSpPr>
              <p:nvPr/>
            </p:nvSpPr>
            <p:spPr bwMode="auto">
              <a:xfrm>
                <a:off x="4284" y="1673"/>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0" name="Rectangle 738"/>
              <p:cNvSpPr>
                <a:spLocks noChangeArrowheads="1"/>
              </p:cNvSpPr>
              <p:nvPr/>
            </p:nvSpPr>
            <p:spPr bwMode="auto">
              <a:xfrm>
                <a:off x="4246"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1" name="Rectangle 739"/>
              <p:cNvSpPr>
                <a:spLocks noChangeArrowheads="1"/>
              </p:cNvSpPr>
              <p:nvPr/>
            </p:nvSpPr>
            <p:spPr bwMode="auto">
              <a:xfrm>
                <a:off x="4207"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2" name="Rectangle 740"/>
              <p:cNvSpPr>
                <a:spLocks noChangeArrowheads="1"/>
              </p:cNvSpPr>
              <p:nvPr/>
            </p:nvSpPr>
            <p:spPr bwMode="auto">
              <a:xfrm>
                <a:off x="4169"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3" name="Rectangle 741"/>
              <p:cNvSpPr>
                <a:spLocks noChangeArrowheads="1"/>
              </p:cNvSpPr>
              <p:nvPr/>
            </p:nvSpPr>
            <p:spPr bwMode="auto">
              <a:xfrm>
                <a:off x="4130"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4" name="Rectangle 742"/>
              <p:cNvSpPr>
                <a:spLocks noChangeArrowheads="1"/>
              </p:cNvSpPr>
              <p:nvPr/>
            </p:nvSpPr>
            <p:spPr bwMode="auto">
              <a:xfrm>
                <a:off x="4092"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5" name="Rectangle 743"/>
              <p:cNvSpPr>
                <a:spLocks noChangeArrowheads="1"/>
              </p:cNvSpPr>
              <p:nvPr/>
            </p:nvSpPr>
            <p:spPr bwMode="auto">
              <a:xfrm>
                <a:off x="4053"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6" name="Rectangle 744"/>
              <p:cNvSpPr>
                <a:spLocks noChangeArrowheads="1"/>
              </p:cNvSpPr>
              <p:nvPr/>
            </p:nvSpPr>
            <p:spPr bwMode="auto">
              <a:xfrm>
                <a:off x="4015"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7" name="Rectangle 745"/>
              <p:cNvSpPr>
                <a:spLocks noChangeArrowheads="1"/>
              </p:cNvSpPr>
              <p:nvPr/>
            </p:nvSpPr>
            <p:spPr bwMode="auto">
              <a:xfrm>
                <a:off x="3976"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8" name="Rectangle 746"/>
              <p:cNvSpPr>
                <a:spLocks noChangeArrowheads="1"/>
              </p:cNvSpPr>
              <p:nvPr/>
            </p:nvSpPr>
            <p:spPr bwMode="auto">
              <a:xfrm>
                <a:off x="3938"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9" name="Rectangle 747"/>
              <p:cNvSpPr>
                <a:spLocks noChangeArrowheads="1"/>
              </p:cNvSpPr>
              <p:nvPr/>
            </p:nvSpPr>
            <p:spPr bwMode="auto">
              <a:xfrm>
                <a:off x="3899"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0" name="Rectangle 748"/>
              <p:cNvSpPr>
                <a:spLocks noChangeArrowheads="1"/>
              </p:cNvSpPr>
              <p:nvPr/>
            </p:nvSpPr>
            <p:spPr bwMode="auto">
              <a:xfrm>
                <a:off x="3860" y="1673"/>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1" name="Rectangle 749"/>
              <p:cNvSpPr>
                <a:spLocks noChangeArrowheads="1"/>
              </p:cNvSpPr>
              <p:nvPr/>
            </p:nvSpPr>
            <p:spPr bwMode="auto">
              <a:xfrm>
                <a:off x="3822"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2" name="Rectangle 750"/>
              <p:cNvSpPr>
                <a:spLocks noChangeArrowheads="1"/>
              </p:cNvSpPr>
              <p:nvPr/>
            </p:nvSpPr>
            <p:spPr bwMode="auto">
              <a:xfrm>
                <a:off x="3784"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3" name="Rectangle 751"/>
              <p:cNvSpPr>
                <a:spLocks noChangeArrowheads="1"/>
              </p:cNvSpPr>
              <p:nvPr/>
            </p:nvSpPr>
            <p:spPr bwMode="auto">
              <a:xfrm>
                <a:off x="3745"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4" name="Rectangle 752"/>
              <p:cNvSpPr>
                <a:spLocks noChangeArrowheads="1"/>
              </p:cNvSpPr>
              <p:nvPr/>
            </p:nvSpPr>
            <p:spPr bwMode="auto">
              <a:xfrm>
                <a:off x="3706" y="1673"/>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5" name="Rectangle 753"/>
              <p:cNvSpPr>
                <a:spLocks noChangeArrowheads="1"/>
              </p:cNvSpPr>
              <p:nvPr/>
            </p:nvSpPr>
            <p:spPr bwMode="auto">
              <a:xfrm>
                <a:off x="3668"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6" name="Rectangle 754"/>
              <p:cNvSpPr>
                <a:spLocks noChangeArrowheads="1"/>
              </p:cNvSpPr>
              <p:nvPr/>
            </p:nvSpPr>
            <p:spPr bwMode="auto">
              <a:xfrm>
                <a:off x="3630"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7" name="Rectangle 755"/>
              <p:cNvSpPr>
                <a:spLocks noChangeArrowheads="1"/>
              </p:cNvSpPr>
              <p:nvPr/>
            </p:nvSpPr>
            <p:spPr bwMode="auto">
              <a:xfrm>
                <a:off x="3591"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8" name="Rectangle 756"/>
              <p:cNvSpPr>
                <a:spLocks noChangeArrowheads="1"/>
              </p:cNvSpPr>
              <p:nvPr/>
            </p:nvSpPr>
            <p:spPr bwMode="auto">
              <a:xfrm>
                <a:off x="3553"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9" name="Rectangle 757"/>
              <p:cNvSpPr>
                <a:spLocks noChangeArrowheads="1"/>
              </p:cNvSpPr>
              <p:nvPr/>
            </p:nvSpPr>
            <p:spPr bwMode="auto">
              <a:xfrm>
                <a:off x="3514"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0" name="Rectangle 758"/>
              <p:cNvSpPr>
                <a:spLocks noChangeArrowheads="1"/>
              </p:cNvSpPr>
              <p:nvPr/>
            </p:nvSpPr>
            <p:spPr bwMode="auto">
              <a:xfrm>
                <a:off x="3475" y="1673"/>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1" name="Rectangle 759"/>
              <p:cNvSpPr>
                <a:spLocks noChangeArrowheads="1"/>
              </p:cNvSpPr>
              <p:nvPr/>
            </p:nvSpPr>
            <p:spPr bwMode="auto">
              <a:xfrm>
                <a:off x="3437"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2" name="Rectangle 760"/>
              <p:cNvSpPr>
                <a:spLocks noChangeArrowheads="1"/>
              </p:cNvSpPr>
              <p:nvPr/>
            </p:nvSpPr>
            <p:spPr bwMode="auto">
              <a:xfrm>
                <a:off x="3399"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3" name="Rectangle 761"/>
              <p:cNvSpPr>
                <a:spLocks noChangeArrowheads="1"/>
              </p:cNvSpPr>
              <p:nvPr/>
            </p:nvSpPr>
            <p:spPr bwMode="auto">
              <a:xfrm>
                <a:off x="3360"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4" name="Rectangle 762"/>
              <p:cNvSpPr>
                <a:spLocks noChangeArrowheads="1"/>
              </p:cNvSpPr>
              <p:nvPr/>
            </p:nvSpPr>
            <p:spPr bwMode="auto">
              <a:xfrm>
                <a:off x="3321" y="1673"/>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5" name="Rectangle 763"/>
              <p:cNvSpPr>
                <a:spLocks noChangeArrowheads="1"/>
              </p:cNvSpPr>
              <p:nvPr/>
            </p:nvSpPr>
            <p:spPr bwMode="auto">
              <a:xfrm>
                <a:off x="3283"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6" name="Rectangle 764"/>
              <p:cNvSpPr>
                <a:spLocks noChangeArrowheads="1"/>
              </p:cNvSpPr>
              <p:nvPr/>
            </p:nvSpPr>
            <p:spPr bwMode="auto">
              <a:xfrm>
                <a:off x="3244" y="1673"/>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7" name="Rectangle 765"/>
              <p:cNvSpPr>
                <a:spLocks noChangeArrowheads="1"/>
              </p:cNvSpPr>
              <p:nvPr/>
            </p:nvSpPr>
            <p:spPr bwMode="auto">
              <a:xfrm>
                <a:off x="3206"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8" name="Rectangle 766"/>
              <p:cNvSpPr>
                <a:spLocks noChangeArrowheads="1"/>
              </p:cNvSpPr>
              <p:nvPr/>
            </p:nvSpPr>
            <p:spPr bwMode="auto">
              <a:xfrm>
                <a:off x="3185" y="1673"/>
                <a:ext cx="2"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9" name="Line 767"/>
              <p:cNvSpPr>
                <a:spLocks noChangeShapeType="1"/>
              </p:cNvSpPr>
              <p:nvPr/>
            </p:nvSpPr>
            <p:spPr bwMode="auto">
              <a:xfrm flipV="1">
                <a:off x="5151" y="1558"/>
                <a:ext cx="0" cy="1388"/>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60" name="Line 768"/>
              <p:cNvSpPr>
                <a:spLocks noChangeShapeType="1"/>
              </p:cNvSpPr>
              <p:nvPr/>
            </p:nvSpPr>
            <p:spPr bwMode="auto">
              <a:xfrm>
                <a:off x="3205" y="2946"/>
                <a:ext cx="4"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61" name="Line 769"/>
              <p:cNvSpPr>
                <a:spLocks noChangeShapeType="1"/>
              </p:cNvSpPr>
              <p:nvPr/>
            </p:nvSpPr>
            <p:spPr bwMode="auto">
              <a:xfrm>
                <a:off x="3254" y="2946"/>
                <a:ext cx="4"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62" name="Line 770"/>
              <p:cNvSpPr>
                <a:spLocks noChangeShapeType="1"/>
              </p:cNvSpPr>
              <p:nvPr/>
            </p:nvSpPr>
            <p:spPr bwMode="auto">
              <a:xfrm>
                <a:off x="3303" y="2946"/>
                <a:ext cx="4"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63" name="Line 771"/>
              <p:cNvSpPr>
                <a:spLocks noChangeShapeType="1"/>
              </p:cNvSpPr>
              <p:nvPr/>
            </p:nvSpPr>
            <p:spPr bwMode="auto">
              <a:xfrm flipV="1">
                <a:off x="3406" y="1635"/>
                <a:ext cx="0" cy="1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64" name="Line 772"/>
              <p:cNvSpPr>
                <a:spLocks noChangeShapeType="1"/>
              </p:cNvSpPr>
              <p:nvPr/>
            </p:nvSpPr>
            <p:spPr bwMode="auto">
              <a:xfrm flipV="1">
                <a:off x="3406" y="1624"/>
                <a:ext cx="0" cy="1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65" name="Line 773"/>
              <p:cNvSpPr>
                <a:spLocks noChangeShapeType="1"/>
              </p:cNvSpPr>
              <p:nvPr/>
            </p:nvSpPr>
            <p:spPr bwMode="auto">
              <a:xfrm>
                <a:off x="3381" y="1635"/>
                <a:ext cx="2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66" name="Line 774"/>
              <p:cNvSpPr>
                <a:spLocks noChangeShapeType="1"/>
              </p:cNvSpPr>
              <p:nvPr/>
            </p:nvSpPr>
            <p:spPr bwMode="auto">
              <a:xfrm>
                <a:off x="3406" y="1635"/>
                <a:ext cx="2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67" name="Line 775"/>
              <p:cNvSpPr>
                <a:spLocks noChangeShapeType="1"/>
              </p:cNvSpPr>
              <p:nvPr/>
            </p:nvSpPr>
            <p:spPr bwMode="auto">
              <a:xfrm>
                <a:off x="3401" y="1635"/>
                <a:ext cx="5"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68" name="Line 776"/>
              <p:cNvSpPr>
                <a:spLocks noChangeShapeType="1"/>
              </p:cNvSpPr>
              <p:nvPr/>
            </p:nvSpPr>
            <p:spPr bwMode="auto">
              <a:xfrm flipV="1">
                <a:off x="3455" y="1649"/>
                <a:ext cx="0" cy="1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69" name="Line 777"/>
              <p:cNvSpPr>
                <a:spLocks noChangeShapeType="1"/>
              </p:cNvSpPr>
              <p:nvPr/>
            </p:nvSpPr>
            <p:spPr bwMode="auto">
              <a:xfrm flipV="1">
                <a:off x="3455" y="1638"/>
                <a:ext cx="0" cy="1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70" name="Line 778"/>
              <p:cNvSpPr>
                <a:spLocks noChangeShapeType="1"/>
              </p:cNvSpPr>
              <p:nvPr/>
            </p:nvSpPr>
            <p:spPr bwMode="auto">
              <a:xfrm>
                <a:off x="3430" y="1649"/>
                <a:ext cx="2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71" name="Line 779"/>
              <p:cNvSpPr>
                <a:spLocks noChangeShapeType="1"/>
              </p:cNvSpPr>
              <p:nvPr/>
            </p:nvSpPr>
            <p:spPr bwMode="auto">
              <a:xfrm>
                <a:off x="3455" y="1649"/>
                <a:ext cx="2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72" name="Line 780"/>
              <p:cNvSpPr>
                <a:spLocks noChangeShapeType="1"/>
              </p:cNvSpPr>
              <p:nvPr/>
            </p:nvSpPr>
            <p:spPr bwMode="auto">
              <a:xfrm>
                <a:off x="3451" y="1649"/>
                <a:ext cx="4"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73" name="Line 781"/>
              <p:cNvSpPr>
                <a:spLocks noChangeShapeType="1"/>
              </p:cNvSpPr>
              <p:nvPr/>
            </p:nvSpPr>
            <p:spPr bwMode="auto">
              <a:xfrm flipV="1">
                <a:off x="3504" y="1644"/>
                <a:ext cx="0" cy="1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74" name="Line 782"/>
              <p:cNvSpPr>
                <a:spLocks noChangeShapeType="1"/>
              </p:cNvSpPr>
              <p:nvPr/>
            </p:nvSpPr>
            <p:spPr bwMode="auto">
              <a:xfrm flipV="1">
                <a:off x="3504" y="1633"/>
                <a:ext cx="0" cy="1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75" name="Line 783"/>
              <p:cNvSpPr>
                <a:spLocks noChangeShapeType="1"/>
              </p:cNvSpPr>
              <p:nvPr/>
            </p:nvSpPr>
            <p:spPr bwMode="auto">
              <a:xfrm>
                <a:off x="3480" y="1644"/>
                <a:ext cx="2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76" name="Line 784"/>
              <p:cNvSpPr>
                <a:spLocks noChangeShapeType="1"/>
              </p:cNvSpPr>
              <p:nvPr/>
            </p:nvSpPr>
            <p:spPr bwMode="auto">
              <a:xfrm>
                <a:off x="3504" y="1644"/>
                <a:ext cx="2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77" name="Line 785"/>
              <p:cNvSpPr>
                <a:spLocks noChangeShapeType="1"/>
              </p:cNvSpPr>
              <p:nvPr/>
            </p:nvSpPr>
            <p:spPr bwMode="auto">
              <a:xfrm>
                <a:off x="3500" y="1644"/>
                <a:ext cx="4"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78" name="Line 786"/>
              <p:cNvSpPr>
                <a:spLocks noChangeShapeType="1"/>
              </p:cNvSpPr>
              <p:nvPr/>
            </p:nvSpPr>
            <p:spPr bwMode="auto">
              <a:xfrm flipV="1">
                <a:off x="3553" y="1663"/>
                <a:ext cx="0" cy="1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79" name="Line 787"/>
              <p:cNvSpPr>
                <a:spLocks noChangeShapeType="1"/>
              </p:cNvSpPr>
              <p:nvPr/>
            </p:nvSpPr>
            <p:spPr bwMode="auto">
              <a:xfrm flipV="1">
                <a:off x="3553" y="1653"/>
                <a:ext cx="0" cy="1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80" name="Line 788"/>
              <p:cNvSpPr>
                <a:spLocks noChangeShapeType="1"/>
              </p:cNvSpPr>
              <p:nvPr/>
            </p:nvSpPr>
            <p:spPr bwMode="auto">
              <a:xfrm>
                <a:off x="3529" y="1663"/>
                <a:ext cx="2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81" name="Line 789"/>
              <p:cNvSpPr>
                <a:spLocks noChangeShapeType="1"/>
              </p:cNvSpPr>
              <p:nvPr/>
            </p:nvSpPr>
            <p:spPr bwMode="auto">
              <a:xfrm>
                <a:off x="3553" y="1663"/>
                <a:ext cx="2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82" name="Line 790"/>
              <p:cNvSpPr>
                <a:spLocks noChangeShapeType="1"/>
              </p:cNvSpPr>
              <p:nvPr/>
            </p:nvSpPr>
            <p:spPr bwMode="auto">
              <a:xfrm>
                <a:off x="3549" y="1663"/>
                <a:ext cx="4"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83" name="Line 791"/>
              <p:cNvSpPr>
                <a:spLocks noChangeShapeType="1"/>
              </p:cNvSpPr>
              <p:nvPr/>
            </p:nvSpPr>
            <p:spPr bwMode="auto">
              <a:xfrm flipV="1">
                <a:off x="3602" y="1653"/>
                <a:ext cx="0" cy="1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84" name="Line 792"/>
              <p:cNvSpPr>
                <a:spLocks noChangeShapeType="1"/>
              </p:cNvSpPr>
              <p:nvPr/>
            </p:nvSpPr>
            <p:spPr bwMode="auto">
              <a:xfrm flipV="1">
                <a:off x="3602" y="1642"/>
                <a:ext cx="0" cy="1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85" name="Line 793"/>
              <p:cNvSpPr>
                <a:spLocks noChangeShapeType="1"/>
              </p:cNvSpPr>
              <p:nvPr/>
            </p:nvSpPr>
            <p:spPr bwMode="auto">
              <a:xfrm>
                <a:off x="3578" y="1653"/>
                <a:ext cx="2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86" name="Line 794"/>
              <p:cNvSpPr>
                <a:spLocks noChangeShapeType="1"/>
              </p:cNvSpPr>
              <p:nvPr/>
            </p:nvSpPr>
            <p:spPr bwMode="auto">
              <a:xfrm>
                <a:off x="3602" y="1653"/>
                <a:ext cx="2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87" name="Line 795"/>
              <p:cNvSpPr>
                <a:spLocks noChangeShapeType="1"/>
              </p:cNvSpPr>
              <p:nvPr/>
            </p:nvSpPr>
            <p:spPr bwMode="auto">
              <a:xfrm>
                <a:off x="3598" y="1653"/>
                <a:ext cx="4"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88" name="Line 796"/>
              <p:cNvSpPr>
                <a:spLocks noChangeShapeType="1"/>
              </p:cNvSpPr>
              <p:nvPr/>
            </p:nvSpPr>
            <p:spPr bwMode="auto">
              <a:xfrm flipV="1">
                <a:off x="3651" y="1665"/>
                <a:ext cx="0" cy="1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89" name="Line 797"/>
              <p:cNvSpPr>
                <a:spLocks noChangeShapeType="1"/>
              </p:cNvSpPr>
              <p:nvPr/>
            </p:nvSpPr>
            <p:spPr bwMode="auto">
              <a:xfrm flipV="1">
                <a:off x="3651" y="1654"/>
                <a:ext cx="0" cy="1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0" name="Line 798"/>
              <p:cNvSpPr>
                <a:spLocks noChangeShapeType="1"/>
              </p:cNvSpPr>
              <p:nvPr/>
            </p:nvSpPr>
            <p:spPr bwMode="auto">
              <a:xfrm>
                <a:off x="3627" y="1665"/>
                <a:ext cx="2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1" name="Line 799"/>
              <p:cNvSpPr>
                <a:spLocks noChangeShapeType="1"/>
              </p:cNvSpPr>
              <p:nvPr/>
            </p:nvSpPr>
            <p:spPr bwMode="auto">
              <a:xfrm>
                <a:off x="3651" y="1665"/>
                <a:ext cx="2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2" name="Line 800"/>
              <p:cNvSpPr>
                <a:spLocks noChangeShapeType="1"/>
              </p:cNvSpPr>
              <p:nvPr/>
            </p:nvSpPr>
            <p:spPr bwMode="auto">
              <a:xfrm>
                <a:off x="3647" y="1665"/>
                <a:ext cx="4"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3" name="Line 801"/>
              <p:cNvSpPr>
                <a:spLocks noChangeShapeType="1"/>
              </p:cNvSpPr>
              <p:nvPr/>
            </p:nvSpPr>
            <p:spPr bwMode="auto">
              <a:xfrm flipV="1">
                <a:off x="3701" y="1675"/>
                <a:ext cx="0" cy="1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4" name="Line 802"/>
              <p:cNvSpPr>
                <a:spLocks noChangeShapeType="1"/>
              </p:cNvSpPr>
              <p:nvPr/>
            </p:nvSpPr>
            <p:spPr bwMode="auto">
              <a:xfrm flipV="1">
                <a:off x="3701" y="1664"/>
                <a:ext cx="0" cy="1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 name="Line 803"/>
              <p:cNvSpPr>
                <a:spLocks noChangeShapeType="1"/>
              </p:cNvSpPr>
              <p:nvPr/>
            </p:nvSpPr>
            <p:spPr bwMode="auto">
              <a:xfrm>
                <a:off x="3676" y="1675"/>
                <a:ext cx="2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6" name="Line 804"/>
              <p:cNvSpPr>
                <a:spLocks noChangeShapeType="1"/>
              </p:cNvSpPr>
              <p:nvPr/>
            </p:nvSpPr>
            <p:spPr bwMode="auto">
              <a:xfrm>
                <a:off x="3701" y="1675"/>
                <a:ext cx="2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7" name="Line 805"/>
              <p:cNvSpPr>
                <a:spLocks noChangeShapeType="1"/>
              </p:cNvSpPr>
              <p:nvPr/>
            </p:nvSpPr>
            <p:spPr bwMode="auto">
              <a:xfrm>
                <a:off x="3696" y="1675"/>
                <a:ext cx="5"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8" name="Line 806"/>
              <p:cNvSpPr>
                <a:spLocks noChangeShapeType="1"/>
              </p:cNvSpPr>
              <p:nvPr/>
            </p:nvSpPr>
            <p:spPr bwMode="auto">
              <a:xfrm flipV="1">
                <a:off x="3750" y="1655"/>
                <a:ext cx="0" cy="1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9" name="Line 807"/>
              <p:cNvSpPr>
                <a:spLocks noChangeShapeType="1"/>
              </p:cNvSpPr>
              <p:nvPr/>
            </p:nvSpPr>
            <p:spPr bwMode="auto">
              <a:xfrm flipV="1">
                <a:off x="3750" y="1644"/>
                <a:ext cx="0" cy="1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600" name="Line 809"/>
            <p:cNvSpPr>
              <a:spLocks noChangeShapeType="1"/>
            </p:cNvSpPr>
            <p:nvPr/>
          </p:nvSpPr>
          <p:spPr bwMode="auto">
            <a:xfrm>
              <a:off x="5913438" y="2627313"/>
              <a:ext cx="3968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01" name="Line 810"/>
            <p:cNvSpPr>
              <a:spLocks noChangeShapeType="1"/>
            </p:cNvSpPr>
            <p:nvPr/>
          </p:nvSpPr>
          <p:spPr bwMode="auto">
            <a:xfrm>
              <a:off x="5953125" y="2627313"/>
              <a:ext cx="381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02" name="Line 811"/>
            <p:cNvSpPr>
              <a:spLocks noChangeShapeType="1"/>
            </p:cNvSpPr>
            <p:nvPr/>
          </p:nvSpPr>
          <p:spPr bwMode="auto">
            <a:xfrm>
              <a:off x="5946775" y="2627313"/>
              <a:ext cx="6350"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03" name="Line 812"/>
            <p:cNvSpPr>
              <a:spLocks noChangeShapeType="1"/>
            </p:cNvSpPr>
            <p:nvPr/>
          </p:nvSpPr>
          <p:spPr bwMode="auto">
            <a:xfrm flipV="1">
              <a:off x="6030913" y="2673350"/>
              <a:ext cx="0" cy="1746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04" name="Line 813"/>
            <p:cNvSpPr>
              <a:spLocks noChangeShapeType="1"/>
            </p:cNvSpPr>
            <p:nvPr/>
          </p:nvSpPr>
          <p:spPr bwMode="auto">
            <a:xfrm flipV="1">
              <a:off x="6030913" y="2655888"/>
              <a:ext cx="0" cy="1746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05" name="Line 814"/>
            <p:cNvSpPr>
              <a:spLocks noChangeShapeType="1"/>
            </p:cNvSpPr>
            <p:nvPr/>
          </p:nvSpPr>
          <p:spPr bwMode="auto">
            <a:xfrm>
              <a:off x="5991225" y="2673350"/>
              <a:ext cx="3968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06" name="Line 815"/>
            <p:cNvSpPr>
              <a:spLocks noChangeShapeType="1"/>
            </p:cNvSpPr>
            <p:nvPr/>
          </p:nvSpPr>
          <p:spPr bwMode="auto">
            <a:xfrm>
              <a:off x="6030913" y="2673350"/>
              <a:ext cx="381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07" name="Line 816"/>
            <p:cNvSpPr>
              <a:spLocks noChangeShapeType="1"/>
            </p:cNvSpPr>
            <p:nvPr/>
          </p:nvSpPr>
          <p:spPr bwMode="auto">
            <a:xfrm>
              <a:off x="6024563" y="2673350"/>
              <a:ext cx="6350"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08" name="Line 817"/>
            <p:cNvSpPr>
              <a:spLocks noChangeShapeType="1"/>
            </p:cNvSpPr>
            <p:nvPr/>
          </p:nvSpPr>
          <p:spPr bwMode="auto">
            <a:xfrm flipV="1">
              <a:off x="6108700" y="2665413"/>
              <a:ext cx="0" cy="1746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09" name="Line 818"/>
            <p:cNvSpPr>
              <a:spLocks noChangeShapeType="1"/>
            </p:cNvSpPr>
            <p:nvPr/>
          </p:nvSpPr>
          <p:spPr bwMode="auto">
            <a:xfrm flipV="1">
              <a:off x="6108700" y="2647950"/>
              <a:ext cx="0" cy="1746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10" name="Line 819"/>
            <p:cNvSpPr>
              <a:spLocks noChangeShapeType="1"/>
            </p:cNvSpPr>
            <p:nvPr/>
          </p:nvSpPr>
          <p:spPr bwMode="auto">
            <a:xfrm>
              <a:off x="6069013" y="2665413"/>
              <a:ext cx="3968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11" name="Line 820"/>
            <p:cNvSpPr>
              <a:spLocks noChangeShapeType="1"/>
            </p:cNvSpPr>
            <p:nvPr/>
          </p:nvSpPr>
          <p:spPr bwMode="auto">
            <a:xfrm>
              <a:off x="6108700" y="2665413"/>
              <a:ext cx="3968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12" name="Line 821"/>
            <p:cNvSpPr>
              <a:spLocks noChangeShapeType="1"/>
            </p:cNvSpPr>
            <p:nvPr/>
          </p:nvSpPr>
          <p:spPr bwMode="auto">
            <a:xfrm>
              <a:off x="6102350" y="2665413"/>
              <a:ext cx="6350"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13" name="Line 822"/>
            <p:cNvSpPr>
              <a:spLocks noChangeShapeType="1"/>
            </p:cNvSpPr>
            <p:nvPr/>
          </p:nvSpPr>
          <p:spPr bwMode="auto">
            <a:xfrm flipV="1">
              <a:off x="6186488" y="2682875"/>
              <a:ext cx="0" cy="158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14" name="Line 823"/>
            <p:cNvSpPr>
              <a:spLocks noChangeShapeType="1"/>
            </p:cNvSpPr>
            <p:nvPr/>
          </p:nvSpPr>
          <p:spPr bwMode="auto">
            <a:xfrm flipV="1">
              <a:off x="6186488" y="2665413"/>
              <a:ext cx="0" cy="1746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15" name="Line 824"/>
            <p:cNvSpPr>
              <a:spLocks noChangeShapeType="1"/>
            </p:cNvSpPr>
            <p:nvPr/>
          </p:nvSpPr>
          <p:spPr bwMode="auto">
            <a:xfrm>
              <a:off x="6148388" y="2682875"/>
              <a:ext cx="381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16" name="Line 825"/>
            <p:cNvSpPr>
              <a:spLocks noChangeShapeType="1"/>
            </p:cNvSpPr>
            <p:nvPr/>
          </p:nvSpPr>
          <p:spPr bwMode="auto">
            <a:xfrm>
              <a:off x="6186488" y="2682875"/>
              <a:ext cx="3968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17" name="Line 826"/>
            <p:cNvSpPr>
              <a:spLocks noChangeShapeType="1"/>
            </p:cNvSpPr>
            <p:nvPr/>
          </p:nvSpPr>
          <p:spPr bwMode="auto">
            <a:xfrm>
              <a:off x="6180138" y="2682875"/>
              <a:ext cx="6350"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18" name="Line 827"/>
            <p:cNvSpPr>
              <a:spLocks noChangeShapeType="1"/>
            </p:cNvSpPr>
            <p:nvPr/>
          </p:nvSpPr>
          <p:spPr bwMode="auto">
            <a:xfrm flipV="1">
              <a:off x="6264275" y="2733675"/>
              <a:ext cx="0" cy="158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19" name="Line 828"/>
            <p:cNvSpPr>
              <a:spLocks noChangeShapeType="1"/>
            </p:cNvSpPr>
            <p:nvPr/>
          </p:nvSpPr>
          <p:spPr bwMode="auto">
            <a:xfrm flipV="1">
              <a:off x="6264275" y="2716213"/>
              <a:ext cx="0" cy="1746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20" name="Line 829"/>
            <p:cNvSpPr>
              <a:spLocks noChangeShapeType="1"/>
            </p:cNvSpPr>
            <p:nvPr/>
          </p:nvSpPr>
          <p:spPr bwMode="auto">
            <a:xfrm>
              <a:off x="6226175" y="2733675"/>
              <a:ext cx="381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21" name="Line 830"/>
            <p:cNvSpPr>
              <a:spLocks noChangeShapeType="1"/>
            </p:cNvSpPr>
            <p:nvPr/>
          </p:nvSpPr>
          <p:spPr bwMode="auto">
            <a:xfrm>
              <a:off x="6264275" y="2733675"/>
              <a:ext cx="3968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22" name="Line 831"/>
            <p:cNvSpPr>
              <a:spLocks noChangeShapeType="1"/>
            </p:cNvSpPr>
            <p:nvPr/>
          </p:nvSpPr>
          <p:spPr bwMode="auto">
            <a:xfrm>
              <a:off x="6257925" y="2733675"/>
              <a:ext cx="6350"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23" name="Line 832"/>
            <p:cNvSpPr>
              <a:spLocks noChangeShapeType="1"/>
            </p:cNvSpPr>
            <p:nvPr/>
          </p:nvSpPr>
          <p:spPr bwMode="auto">
            <a:xfrm flipV="1">
              <a:off x="6343650" y="2679700"/>
              <a:ext cx="0" cy="1746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24" name="Line 833"/>
            <p:cNvSpPr>
              <a:spLocks noChangeShapeType="1"/>
            </p:cNvSpPr>
            <p:nvPr/>
          </p:nvSpPr>
          <p:spPr bwMode="auto">
            <a:xfrm flipV="1">
              <a:off x="6343650" y="2662238"/>
              <a:ext cx="0" cy="1746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25" name="Line 834"/>
            <p:cNvSpPr>
              <a:spLocks noChangeShapeType="1"/>
            </p:cNvSpPr>
            <p:nvPr/>
          </p:nvSpPr>
          <p:spPr bwMode="auto">
            <a:xfrm>
              <a:off x="6303963" y="2679700"/>
              <a:ext cx="3968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26" name="Line 835"/>
            <p:cNvSpPr>
              <a:spLocks noChangeShapeType="1"/>
            </p:cNvSpPr>
            <p:nvPr/>
          </p:nvSpPr>
          <p:spPr bwMode="auto">
            <a:xfrm>
              <a:off x="6343650" y="2679700"/>
              <a:ext cx="381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27" name="Line 836"/>
            <p:cNvSpPr>
              <a:spLocks noChangeShapeType="1"/>
            </p:cNvSpPr>
            <p:nvPr/>
          </p:nvSpPr>
          <p:spPr bwMode="auto">
            <a:xfrm>
              <a:off x="6335713" y="2679700"/>
              <a:ext cx="7937"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28" name="Line 837"/>
            <p:cNvSpPr>
              <a:spLocks noChangeShapeType="1"/>
            </p:cNvSpPr>
            <p:nvPr/>
          </p:nvSpPr>
          <p:spPr bwMode="auto">
            <a:xfrm flipV="1">
              <a:off x="6421438" y="2741613"/>
              <a:ext cx="0" cy="158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29" name="Line 838"/>
            <p:cNvSpPr>
              <a:spLocks noChangeShapeType="1"/>
            </p:cNvSpPr>
            <p:nvPr/>
          </p:nvSpPr>
          <p:spPr bwMode="auto">
            <a:xfrm flipV="1">
              <a:off x="6421438" y="2724150"/>
              <a:ext cx="0" cy="1746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30" name="Line 839"/>
            <p:cNvSpPr>
              <a:spLocks noChangeShapeType="1"/>
            </p:cNvSpPr>
            <p:nvPr/>
          </p:nvSpPr>
          <p:spPr bwMode="auto">
            <a:xfrm>
              <a:off x="6381750" y="2741613"/>
              <a:ext cx="3968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31" name="Line 840"/>
            <p:cNvSpPr>
              <a:spLocks noChangeShapeType="1"/>
            </p:cNvSpPr>
            <p:nvPr/>
          </p:nvSpPr>
          <p:spPr bwMode="auto">
            <a:xfrm>
              <a:off x="6421438" y="2741613"/>
              <a:ext cx="381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32" name="Line 841"/>
            <p:cNvSpPr>
              <a:spLocks noChangeShapeType="1"/>
            </p:cNvSpPr>
            <p:nvPr/>
          </p:nvSpPr>
          <p:spPr bwMode="auto">
            <a:xfrm>
              <a:off x="6415088" y="2741613"/>
              <a:ext cx="6350"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33" name="Line 842"/>
            <p:cNvSpPr>
              <a:spLocks noChangeShapeType="1"/>
            </p:cNvSpPr>
            <p:nvPr/>
          </p:nvSpPr>
          <p:spPr bwMode="auto">
            <a:xfrm flipV="1">
              <a:off x="6499225" y="2770188"/>
              <a:ext cx="0" cy="1746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34" name="Line 843"/>
            <p:cNvSpPr>
              <a:spLocks noChangeShapeType="1"/>
            </p:cNvSpPr>
            <p:nvPr/>
          </p:nvSpPr>
          <p:spPr bwMode="auto">
            <a:xfrm flipV="1">
              <a:off x="6499225" y="2754313"/>
              <a:ext cx="0" cy="158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35" name="Line 844"/>
            <p:cNvSpPr>
              <a:spLocks noChangeShapeType="1"/>
            </p:cNvSpPr>
            <p:nvPr/>
          </p:nvSpPr>
          <p:spPr bwMode="auto">
            <a:xfrm>
              <a:off x="6459538" y="2770188"/>
              <a:ext cx="3968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36" name="Line 845"/>
            <p:cNvSpPr>
              <a:spLocks noChangeShapeType="1"/>
            </p:cNvSpPr>
            <p:nvPr/>
          </p:nvSpPr>
          <p:spPr bwMode="auto">
            <a:xfrm>
              <a:off x="6499225" y="2770188"/>
              <a:ext cx="381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37" name="Line 846"/>
            <p:cNvSpPr>
              <a:spLocks noChangeShapeType="1"/>
            </p:cNvSpPr>
            <p:nvPr/>
          </p:nvSpPr>
          <p:spPr bwMode="auto">
            <a:xfrm>
              <a:off x="6492875" y="2770188"/>
              <a:ext cx="6350"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38" name="Line 847"/>
            <p:cNvSpPr>
              <a:spLocks noChangeShapeType="1"/>
            </p:cNvSpPr>
            <p:nvPr/>
          </p:nvSpPr>
          <p:spPr bwMode="auto">
            <a:xfrm flipV="1">
              <a:off x="6577013" y="2762250"/>
              <a:ext cx="0" cy="158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39" name="Line 848"/>
            <p:cNvSpPr>
              <a:spLocks noChangeShapeType="1"/>
            </p:cNvSpPr>
            <p:nvPr/>
          </p:nvSpPr>
          <p:spPr bwMode="auto">
            <a:xfrm flipV="1">
              <a:off x="6577013" y="2744788"/>
              <a:ext cx="0" cy="1746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40" name="Line 849"/>
            <p:cNvSpPr>
              <a:spLocks noChangeShapeType="1"/>
            </p:cNvSpPr>
            <p:nvPr/>
          </p:nvSpPr>
          <p:spPr bwMode="auto">
            <a:xfrm>
              <a:off x="6537325" y="2762250"/>
              <a:ext cx="3968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41" name="Line 850"/>
            <p:cNvSpPr>
              <a:spLocks noChangeShapeType="1"/>
            </p:cNvSpPr>
            <p:nvPr/>
          </p:nvSpPr>
          <p:spPr bwMode="auto">
            <a:xfrm>
              <a:off x="6577013" y="2762250"/>
              <a:ext cx="3968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42" name="Line 851"/>
            <p:cNvSpPr>
              <a:spLocks noChangeShapeType="1"/>
            </p:cNvSpPr>
            <p:nvPr/>
          </p:nvSpPr>
          <p:spPr bwMode="auto">
            <a:xfrm>
              <a:off x="6570663" y="2762250"/>
              <a:ext cx="6350"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43" name="Line 852"/>
            <p:cNvSpPr>
              <a:spLocks noChangeShapeType="1"/>
            </p:cNvSpPr>
            <p:nvPr/>
          </p:nvSpPr>
          <p:spPr bwMode="auto">
            <a:xfrm flipV="1">
              <a:off x="6654800" y="2747963"/>
              <a:ext cx="0" cy="158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44" name="Line 853"/>
            <p:cNvSpPr>
              <a:spLocks noChangeShapeType="1"/>
            </p:cNvSpPr>
            <p:nvPr/>
          </p:nvSpPr>
          <p:spPr bwMode="auto">
            <a:xfrm flipV="1">
              <a:off x="6654800" y="2730500"/>
              <a:ext cx="0" cy="1746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45" name="Line 854"/>
            <p:cNvSpPr>
              <a:spLocks noChangeShapeType="1"/>
            </p:cNvSpPr>
            <p:nvPr/>
          </p:nvSpPr>
          <p:spPr bwMode="auto">
            <a:xfrm>
              <a:off x="6616700" y="2747963"/>
              <a:ext cx="381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46" name="Line 855"/>
            <p:cNvSpPr>
              <a:spLocks noChangeShapeType="1"/>
            </p:cNvSpPr>
            <p:nvPr/>
          </p:nvSpPr>
          <p:spPr bwMode="auto">
            <a:xfrm>
              <a:off x="6654800" y="2747963"/>
              <a:ext cx="3968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47" name="Line 856"/>
            <p:cNvSpPr>
              <a:spLocks noChangeShapeType="1"/>
            </p:cNvSpPr>
            <p:nvPr/>
          </p:nvSpPr>
          <p:spPr bwMode="auto">
            <a:xfrm>
              <a:off x="6648450" y="2747963"/>
              <a:ext cx="6350"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48" name="Line 857"/>
            <p:cNvSpPr>
              <a:spLocks noChangeShapeType="1"/>
            </p:cNvSpPr>
            <p:nvPr/>
          </p:nvSpPr>
          <p:spPr bwMode="auto">
            <a:xfrm flipV="1">
              <a:off x="6732588" y="2768600"/>
              <a:ext cx="0" cy="1746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49" name="Line 858"/>
            <p:cNvSpPr>
              <a:spLocks noChangeShapeType="1"/>
            </p:cNvSpPr>
            <p:nvPr/>
          </p:nvSpPr>
          <p:spPr bwMode="auto">
            <a:xfrm flipV="1">
              <a:off x="6732588" y="2752725"/>
              <a:ext cx="0" cy="158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50" name="Line 859"/>
            <p:cNvSpPr>
              <a:spLocks noChangeShapeType="1"/>
            </p:cNvSpPr>
            <p:nvPr/>
          </p:nvSpPr>
          <p:spPr bwMode="auto">
            <a:xfrm>
              <a:off x="6694488" y="2768600"/>
              <a:ext cx="381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51" name="Line 860"/>
            <p:cNvSpPr>
              <a:spLocks noChangeShapeType="1"/>
            </p:cNvSpPr>
            <p:nvPr/>
          </p:nvSpPr>
          <p:spPr bwMode="auto">
            <a:xfrm>
              <a:off x="6732588" y="2768600"/>
              <a:ext cx="3968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52" name="Line 861"/>
            <p:cNvSpPr>
              <a:spLocks noChangeShapeType="1"/>
            </p:cNvSpPr>
            <p:nvPr/>
          </p:nvSpPr>
          <p:spPr bwMode="auto">
            <a:xfrm>
              <a:off x="6726238" y="2768600"/>
              <a:ext cx="6350"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53" name="Line 862"/>
            <p:cNvSpPr>
              <a:spLocks noChangeShapeType="1"/>
            </p:cNvSpPr>
            <p:nvPr/>
          </p:nvSpPr>
          <p:spPr bwMode="auto">
            <a:xfrm flipV="1">
              <a:off x="6811963" y="2867025"/>
              <a:ext cx="0" cy="158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54" name="Line 863"/>
            <p:cNvSpPr>
              <a:spLocks noChangeShapeType="1"/>
            </p:cNvSpPr>
            <p:nvPr/>
          </p:nvSpPr>
          <p:spPr bwMode="auto">
            <a:xfrm flipV="1">
              <a:off x="6811963" y="2851150"/>
              <a:ext cx="0" cy="158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55" name="Line 864"/>
            <p:cNvSpPr>
              <a:spLocks noChangeShapeType="1"/>
            </p:cNvSpPr>
            <p:nvPr/>
          </p:nvSpPr>
          <p:spPr bwMode="auto">
            <a:xfrm>
              <a:off x="6772275" y="2867025"/>
              <a:ext cx="3968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56" name="Line 865"/>
            <p:cNvSpPr>
              <a:spLocks noChangeShapeType="1"/>
            </p:cNvSpPr>
            <p:nvPr/>
          </p:nvSpPr>
          <p:spPr bwMode="auto">
            <a:xfrm>
              <a:off x="6811963" y="2867025"/>
              <a:ext cx="381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57" name="Line 866"/>
            <p:cNvSpPr>
              <a:spLocks noChangeShapeType="1"/>
            </p:cNvSpPr>
            <p:nvPr/>
          </p:nvSpPr>
          <p:spPr bwMode="auto">
            <a:xfrm>
              <a:off x="6804025" y="2867025"/>
              <a:ext cx="7937"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58" name="Line 867"/>
            <p:cNvSpPr>
              <a:spLocks noChangeShapeType="1"/>
            </p:cNvSpPr>
            <p:nvPr/>
          </p:nvSpPr>
          <p:spPr bwMode="auto">
            <a:xfrm flipV="1">
              <a:off x="6889750" y="3025775"/>
              <a:ext cx="0" cy="158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59" name="Line 868"/>
            <p:cNvSpPr>
              <a:spLocks noChangeShapeType="1"/>
            </p:cNvSpPr>
            <p:nvPr/>
          </p:nvSpPr>
          <p:spPr bwMode="auto">
            <a:xfrm flipV="1">
              <a:off x="6889750" y="3011488"/>
              <a:ext cx="0" cy="142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60" name="Line 869"/>
            <p:cNvSpPr>
              <a:spLocks noChangeShapeType="1"/>
            </p:cNvSpPr>
            <p:nvPr/>
          </p:nvSpPr>
          <p:spPr bwMode="auto">
            <a:xfrm>
              <a:off x="6850063" y="3025775"/>
              <a:ext cx="3968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61" name="Line 870"/>
            <p:cNvSpPr>
              <a:spLocks noChangeShapeType="1"/>
            </p:cNvSpPr>
            <p:nvPr/>
          </p:nvSpPr>
          <p:spPr bwMode="auto">
            <a:xfrm>
              <a:off x="6889750" y="3025775"/>
              <a:ext cx="381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62" name="Line 871"/>
            <p:cNvSpPr>
              <a:spLocks noChangeShapeType="1"/>
            </p:cNvSpPr>
            <p:nvPr/>
          </p:nvSpPr>
          <p:spPr bwMode="auto">
            <a:xfrm>
              <a:off x="6881813" y="3025775"/>
              <a:ext cx="7937"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63" name="Line 872"/>
            <p:cNvSpPr>
              <a:spLocks noChangeShapeType="1"/>
            </p:cNvSpPr>
            <p:nvPr/>
          </p:nvSpPr>
          <p:spPr bwMode="auto">
            <a:xfrm flipV="1">
              <a:off x="6967538" y="3416300"/>
              <a:ext cx="0" cy="142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64" name="Line 873"/>
            <p:cNvSpPr>
              <a:spLocks noChangeShapeType="1"/>
            </p:cNvSpPr>
            <p:nvPr/>
          </p:nvSpPr>
          <p:spPr bwMode="auto">
            <a:xfrm flipV="1">
              <a:off x="6967538" y="3403600"/>
              <a:ext cx="0" cy="127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65" name="Line 874"/>
            <p:cNvSpPr>
              <a:spLocks noChangeShapeType="1"/>
            </p:cNvSpPr>
            <p:nvPr/>
          </p:nvSpPr>
          <p:spPr bwMode="auto">
            <a:xfrm>
              <a:off x="6927850" y="3416300"/>
              <a:ext cx="3968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66" name="Line 875"/>
            <p:cNvSpPr>
              <a:spLocks noChangeShapeType="1"/>
            </p:cNvSpPr>
            <p:nvPr/>
          </p:nvSpPr>
          <p:spPr bwMode="auto">
            <a:xfrm>
              <a:off x="6967538" y="3416300"/>
              <a:ext cx="381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67" name="Line 876"/>
            <p:cNvSpPr>
              <a:spLocks noChangeShapeType="1"/>
            </p:cNvSpPr>
            <p:nvPr/>
          </p:nvSpPr>
          <p:spPr bwMode="auto">
            <a:xfrm>
              <a:off x="6961188" y="3416300"/>
              <a:ext cx="6350"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68" name="Line 877"/>
            <p:cNvSpPr>
              <a:spLocks noChangeShapeType="1"/>
            </p:cNvSpPr>
            <p:nvPr/>
          </p:nvSpPr>
          <p:spPr bwMode="auto">
            <a:xfrm flipV="1">
              <a:off x="7045325" y="4054475"/>
              <a:ext cx="0" cy="952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69" name="Line 878"/>
            <p:cNvSpPr>
              <a:spLocks noChangeShapeType="1"/>
            </p:cNvSpPr>
            <p:nvPr/>
          </p:nvSpPr>
          <p:spPr bwMode="auto">
            <a:xfrm flipV="1">
              <a:off x="7045325" y="4044950"/>
              <a:ext cx="0" cy="952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70" name="Line 879"/>
            <p:cNvSpPr>
              <a:spLocks noChangeShapeType="1"/>
            </p:cNvSpPr>
            <p:nvPr/>
          </p:nvSpPr>
          <p:spPr bwMode="auto">
            <a:xfrm>
              <a:off x="7005638" y="4054475"/>
              <a:ext cx="3968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71" name="Line 880"/>
            <p:cNvSpPr>
              <a:spLocks noChangeShapeType="1"/>
            </p:cNvSpPr>
            <p:nvPr/>
          </p:nvSpPr>
          <p:spPr bwMode="auto">
            <a:xfrm>
              <a:off x="7045325" y="4054475"/>
              <a:ext cx="381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72" name="Line 881"/>
            <p:cNvSpPr>
              <a:spLocks noChangeShapeType="1"/>
            </p:cNvSpPr>
            <p:nvPr/>
          </p:nvSpPr>
          <p:spPr bwMode="auto">
            <a:xfrm>
              <a:off x="7038975" y="4054475"/>
              <a:ext cx="6350"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73" name="Line 882"/>
            <p:cNvSpPr>
              <a:spLocks noChangeShapeType="1"/>
            </p:cNvSpPr>
            <p:nvPr/>
          </p:nvSpPr>
          <p:spPr bwMode="auto">
            <a:xfrm flipV="1">
              <a:off x="7123113" y="4603750"/>
              <a:ext cx="0" cy="31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74" name="Line 883"/>
            <p:cNvSpPr>
              <a:spLocks noChangeShapeType="1"/>
            </p:cNvSpPr>
            <p:nvPr/>
          </p:nvSpPr>
          <p:spPr bwMode="auto">
            <a:xfrm flipV="1">
              <a:off x="7123113" y="4600575"/>
              <a:ext cx="0" cy="31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75" name="Line 884"/>
            <p:cNvSpPr>
              <a:spLocks noChangeShapeType="1"/>
            </p:cNvSpPr>
            <p:nvPr/>
          </p:nvSpPr>
          <p:spPr bwMode="auto">
            <a:xfrm>
              <a:off x="7083425" y="4603750"/>
              <a:ext cx="3968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76" name="Line 885"/>
            <p:cNvSpPr>
              <a:spLocks noChangeShapeType="1"/>
            </p:cNvSpPr>
            <p:nvPr/>
          </p:nvSpPr>
          <p:spPr bwMode="auto">
            <a:xfrm>
              <a:off x="7123113" y="4603750"/>
              <a:ext cx="3968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77" name="Line 886"/>
            <p:cNvSpPr>
              <a:spLocks noChangeShapeType="1"/>
            </p:cNvSpPr>
            <p:nvPr/>
          </p:nvSpPr>
          <p:spPr bwMode="auto">
            <a:xfrm>
              <a:off x="7116763" y="4603750"/>
              <a:ext cx="6350"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78" name="Line 887"/>
            <p:cNvSpPr>
              <a:spLocks noChangeShapeType="1"/>
            </p:cNvSpPr>
            <p:nvPr/>
          </p:nvSpPr>
          <p:spPr bwMode="auto">
            <a:xfrm>
              <a:off x="7194550" y="4676775"/>
              <a:ext cx="6350"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79" name="Line 888"/>
            <p:cNvSpPr>
              <a:spLocks noChangeShapeType="1"/>
            </p:cNvSpPr>
            <p:nvPr/>
          </p:nvSpPr>
          <p:spPr bwMode="auto">
            <a:xfrm>
              <a:off x="7272338" y="4676775"/>
              <a:ext cx="6350"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80" name="Line 889"/>
            <p:cNvSpPr>
              <a:spLocks noChangeShapeType="1"/>
            </p:cNvSpPr>
            <p:nvPr/>
          </p:nvSpPr>
          <p:spPr bwMode="auto">
            <a:xfrm>
              <a:off x="7350125" y="4676775"/>
              <a:ext cx="6350"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81" name="Line 890"/>
            <p:cNvSpPr>
              <a:spLocks noChangeShapeType="1"/>
            </p:cNvSpPr>
            <p:nvPr/>
          </p:nvSpPr>
          <p:spPr bwMode="auto">
            <a:xfrm>
              <a:off x="7427913" y="4676775"/>
              <a:ext cx="7937"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82" name="Line 891"/>
            <p:cNvSpPr>
              <a:spLocks noChangeShapeType="1"/>
            </p:cNvSpPr>
            <p:nvPr/>
          </p:nvSpPr>
          <p:spPr bwMode="auto">
            <a:xfrm>
              <a:off x="7507288" y="4676775"/>
              <a:ext cx="6350"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83" name="Line 892"/>
            <p:cNvSpPr>
              <a:spLocks noChangeShapeType="1"/>
            </p:cNvSpPr>
            <p:nvPr/>
          </p:nvSpPr>
          <p:spPr bwMode="auto">
            <a:xfrm>
              <a:off x="7585075" y="4676775"/>
              <a:ext cx="6350"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84" name="Line 893"/>
            <p:cNvSpPr>
              <a:spLocks noChangeShapeType="1"/>
            </p:cNvSpPr>
            <p:nvPr/>
          </p:nvSpPr>
          <p:spPr bwMode="auto">
            <a:xfrm>
              <a:off x="7662863" y="4676775"/>
              <a:ext cx="6350"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85" name="Line 894"/>
            <p:cNvSpPr>
              <a:spLocks noChangeShapeType="1"/>
            </p:cNvSpPr>
            <p:nvPr/>
          </p:nvSpPr>
          <p:spPr bwMode="auto">
            <a:xfrm>
              <a:off x="7740650" y="4676775"/>
              <a:ext cx="6350"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86" name="Line 895"/>
            <p:cNvSpPr>
              <a:spLocks noChangeShapeType="1"/>
            </p:cNvSpPr>
            <p:nvPr/>
          </p:nvSpPr>
          <p:spPr bwMode="auto">
            <a:xfrm>
              <a:off x="7818438" y="4676775"/>
              <a:ext cx="6350"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87" name="Line 896"/>
            <p:cNvSpPr>
              <a:spLocks noChangeShapeType="1"/>
            </p:cNvSpPr>
            <p:nvPr/>
          </p:nvSpPr>
          <p:spPr bwMode="auto">
            <a:xfrm>
              <a:off x="7896225" y="4676775"/>
              <a:ext cx="7937"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88" name="Line 897"/>
            <p:cNvSpPr>
              <a:spLocks noChangeShapeType="1"/>
            </p:cNvSpPr>
            <p:nvPr/>
          </p:nvSpPr>
          <p:spPr bwMode="auto">
            <a:xfrm>
              <a:off x="7975600" y="4676775"/>
              <a:ext cx="6350"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89" name="Line 898"/>
            <p:cNvSpPr>
              <a:spLocks noChangeShapeType="1"/>
            </p:cNvSpPr>
            <p:nvPr/>
          </p:nvSpPr>
          <p:spPr bwMode="auto">
            <a:xfrm>
              <a:off x="8053388" y="4676775"/>
              <a:ext cx="6350"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90" name="Line 899"/>
            <p:cNvSpPr>
              <a:spLocks noChangeShapeType="1"/>
            </p:cNvSpPr>
            <p:nvPr/>
          </p:nvSpPr>
          <p:spPr bwMode="auto">
            <a:xfrm>
              <a:off x="8131175" y="4676775"/>
              <a:ext cx="6350"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91" name="Line 900"/>
            <p:cNvSpPr>
              <a:spLocks noChangeShapeType="1"/>
            </p:cNvSpPr>
            <p:nvPr/>
          </p:nvSpPr>
          <p:spPr bwMode="auto">
            <a:xfrm>
              <a:off x="5056188" y="4676775"/>
              <a:ext cx="3121025"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92" name="Line 901"/>
            <p:cNvSpPr>
              <a:spLocks noChangeShapeType="1"/>
            </p:cNvSpPr>
            <p:nvPr/>
          </p:nvSpPr>
          <p:spPr bwMode="auto">
            <a:xfrm>
              <a:off x="5056188" y="4637088"/>
              <a:ext cx="0" cy="39688"/>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93" name="Line 902"/>
            <p:cNvSpPr>
              <a:spLocks noChangeShapeType="1"/>
            </p:cNvSpPr>
            <p:nvPr/>
          </p:nvSpPr>
          <p:spPr bwMode="auto">
            <a:xfrm>
              <a:off x="5151438" y="4657725"/>
              <a:ext cx="0" cy="1905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94" name="Line 903"/>
            <p:cNvSpPr>
              <a:spLocks noChangeShapeType="1"/>
            </p:cNvSpPr>
            <p:nvPr/>
          </p:nvSpPr>
          <p:spPr bwMode="auto">
            <a:xfrm>
              <a:off x="5248275" y="4657725"/>
              <a:ext cx="0" cy="1905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95" name="Line 904"/>
            <p:cNvSpPr>
              <a:spLocks noChangeShapeType="1"/>
            </p:cNvSpPr>
            <p:nvPr/>
          </p:nvSpPr>
          <p:spPr bwMode="auto">
            <a:xfrm>
              <a:off x="5343525" y="4657725"/>
              <a:ext cx="0" cy="1905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96" name="Line 905"/>
            <p:cNvSpPr>
              <a:spLocks noChangeShapeType="1"/>
            </p:cNvSpPr>
            <p:nvPr/>
          </p:nvSpPr>
          <p:spPr bwMode="auto">
            <a:xfrm>
              <a:off x="5440363" y="4657725"/>
              <a:ext cx="0" cy="1905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97" name="Line 906"/>
            <p:cNvSpPr>
              <a:spLocks noChangeShapeType="1"/>
            </p:cNvSpPr>
            <p:nvPr/>
          </p:nvSpPr>
          <p:spPr bwMode="auto">
            <a:xfrm>
              <a:off x="5535613" y="4637088"/>
              <a:ext cx="0" cy="39688"/>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98" name="Line 907"/>
            <p:cNvSpPr>
              <a:spLocks noChangeShapeType="1"/>
            </p:cNvSpPr>
            <p:nvPr/>
          </p:nvSpPr>
          <p:spPr bwMode="auto">
            <a:xfrm>
              <a:off x="5632450" y="4657725"/>
              <a:ext cx="0" cy="1905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99" name="Line 908"/>
            <p:cNvSpPr>
              <a:spLocks noChangeShapeType="1"/>
            </p:cNvSpPr>
            <p:nvPr/>
          </p:nvSpPr>
          <p:spPr bwMode="auto">
            <a:xfrm>
              <a:off x="5727700" y="4657725"/>
              <a:ext cx="0" cy="1905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00" name="Line 909"/>
            <p:cNvSpPr>
              <a:spLocks noChangeShapeType="1"/>
            </p:cNvSpPr>
            <p:nvPr/>
          </p:nvSpPr>
          <p:spPr bwMode="auto">
            <a:xfrm>
              <a:off x="5824538" y="4657725"/>
              <a:ext cx="0" cy="1905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01" name="Line 910"/>
            <p:cNvSpPr>
              <a:spLocks noChangeShapeType="1"/>
            </p:cNvSpPr>
            <p:nvPr/>
          </p:nvSpPr>
          <p:spPr bwMode="auto">
            <a:xfrm>
              <a:off x="5919788" y="4657725"/>
              <a:ext cx="0" cy="1905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02" name="Line 911"/>
            <p:cNvSpPr>
              <a:spLocks noChangeShapeType="1"/>
            </p:cNvSpPr>
            <p:nvPr/>
          </p:nvSpPr>
          <p:spPr bwMode="auto">
            <a:xfrm>
              <a:off x="6016625" y="4637088"/>
              <a:ext cx="0" cy="39688"/>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03" name="Line 912"/>
            <p:cNvSpPr>
              <a:spLocks noChangeShapeType="1"/>
            </p:cNvSpPr>
            <p:nvPr/>
          </p:nvSpPr>
          <p:spPr bwMode="auto">
            <a:xfrm>
              <a:off x="6111875" y="4657725"/>
              <a:ext cx="0" cy="1905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04" name="Line 913"/>
            <p:cNvSpPr>
              <a:spLocks noChangeShapeType="1"/>
            </p:cNvSpPr>
            <p:nvPr/>
          </p:nvSpPr>
          <p:spPr bwMode="auto">
            <a:xfrm>
              <a:off x="6207125" y="4657725"/>
              <a:ext cx="0" cy="1905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05" name="Line 914"/>
            <p:cNvSpPr>
              <a:spLocks noChangeShapeType="1"/>
            </p:cNvSpPr>
            <p:nvPr/>
          </p:nvSpPr>
          <p:spPr bwMode="auto">
            <a:xfrm>
              <a:off x="6303963" y="4657725"/>
              <a:ext cx="0" cy="1905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06" name="Line 915"/>
            <p:cNvSpPr>
              <a:spLocks noChangeShapeType="1"/>
            </p:cNvSpPr>
            <p:nvPr/>
          </p:nvSpPr>
          <p:spPr bwMode="auto">
            <a:xfrm>
              <a:off x="6399213" y="4657725"/>
              <a:ext cx="0" cy="1905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07" name="Line 916"/>
            <p:cNvSpPr>
              <a:spLocks noChangeShapeType="1"/>
            </p:cNvSpPr>
            <p:nvPr/>
          </p:nvSpPr>
          <p:spPr bwMode="auto">
            <a:xfrm>
              <a:off x="6496050" y="4637088"/>
              <a:ext cx="0" cy="39688"/>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08" name="Line 917"/>
            <p:cNvSpPr>
              <a:spLocks noChangeShapeType="1"/>
            </p:cNvSpPr>
            <p:nvPr/>
          </p:nvSpPr>
          <p:spPr bwMode="auto">
            <a:xfrm>
              <a:off x="6591300" y="4657725"/>
              <a:ext cx="0" cy="1905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09" name="Line 918"/>
            <p:cNvSpPr>
              <a:spLocks noChangeShapeType="1"/>
            </p:cNvSpPr>
            <p:nvPr/>
          </p:nvSpPr>
          <p:spPr bwMode="auto">
            <a:xfrm>
              <a:off x="6688138" y="4657725"/>
              <a:ext cx="0" cy="1905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10" name="Line 919"/>
            <p:cNvSpPr>
              <a:spLocks noChangeShapeType="1"/>
            </p:cNvSpPr>
            <p:nvPr/>
          </p:nvSpPr>
          <p:spPr bwMode="auto">
            <a:xfrm>
              <a:off x="6783388" y="4657725"/>
              <a:ext cx="0" cy="1905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11" name="Line 920"/>
            <p:cNvSpPr>
              <a:spLocks noChangeShapeType="1"/>
            </p:cNvSpPr>
            <p:nvPr/>
          </p:nvSpPr>
          <p:spPr bwMode="auto">
            <a:xfrm>
              <a:off x="6880225" y="4657725"/>
              <a:ext cx="0" cy="1905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12" name="Line 921"/>
            <p:cNvSpPr>
              <a:spLocks noChangeShapeType="1"/>
            </p:cNvSpPr>
            <p:nvPr/>
          </p:nvSpPr>
          <p:spPr bwMode="auto">
            <a:xfrm>
              <a:off x="6975475" y="4637088"/>
              <a:ext cx="0" cy="39688"/>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13" name="Line 922"/>
            <p:cNvSpPr>
              <a:spLocks noChangeShapeType="1"/>
            </p:cNvSpPr>
            <p:nvPr/>
          </p:nvSpPr>
          <p:spPr bwMode="auto">
            <a:xfrm>
              <a:off x="7072313" y="4657725"/>
              <a:ext cx="0" cy="1905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14" name="Line 923"/>
            <p:cNvSpPr>
              <a:spLocks noChangeShapeType="1"/>
            </p:cNvSpPr>
            <p:nvPr/>
          </p:nvSpPr>
          <p:spPr bwMode="auto">
            <a:xfrm>
              <a:off x="7167563" y="4657725"/>
              <a:ext cx="0" cy="1905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15" name="Line 924"/>
            <p:cNvSpPr>
              <a:spLocks noChangeShapeType="1"/>
            </p:cNvSpPr>
            <p:nvPr/>
          </p:nvSpPr>
          <p:spPr bwMode="auto">
            <a:xfrm>
              <a:off x="7264400" y="4657725"/>
              <a:ext cx="0" cy="1905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16" name="Line 925"/>
            <p:cNvSpPr>
              <a:spLocks noChangeShapeType="1"/>
            </p:cNvSpPr>
            <p:nvPr/>
          </p:nvSpPr>
          <p:spPr bwMode="auto">
            <a:xfrm>
              <a:off x="7359650" y="4657725"/>
              <a:ext cx="0" cy="1905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17" name="Line 926"/>
            <p:cNvSpPr>
              <a:spLocks noChangeShapeType="1"/>
            </p:cNvSpPr>
            <p:nvPr/>
          </p:nvSpPr>
          <p:spPr bwMode="auto">
            <a:xfrm>
              <a:off x="7456488" y="4637088"/>
              <a:ext cx="0" cy="39688"/>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18" name="Line 927"/>
            <p:cNvSpPr>
              <a:spLocks noChangeShapeType="1"/>
            </p:cNvSpPr>
            <p:nvPr/>
          </p:nvSpPr>
          <p:spPr bwMode="auto">
            <a:xfrm>
              <a:off x="7551738" y="4657725"/>
              <a:ext cx="0" cy="1905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19" name="Line 928"/>
            <p:cNvSpPr>
              <a:spLocks noChangeShapeType="1"/>
            </p:cNvSpPr>
            <p:nvPr/>
          </p:nvSpPr>
          <p:spPr bwMode="auto">
            <a:xfrm>
              <a:off x="7648575" y="4657725"/>
              <a:ext cx="0" cy="1905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20" name="Line 929"/>
            <p:cNvSpPr>
              <a:spLocks noChangeShapeType="1"/>
            </p:cNvSpPr>
            <p:nvPr/>
          </p:nvSpPr>
          <p:spPr bwMode="auto">
            <a:xfrm>
              <a:off x="7743825" y="4657725"/>
              <a:ext cx="0" cy="1905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21" name="Line 930"/>
            <p:cNvSpPr>
              <a:spLocks noChangeShapeType="1"/>
            </p:cNvSpPr>
            <p:nvPr/>
          </p:nvSpPr>
          <p:spPr bwMode="auto">
            <a:xfrm>
              <a:off x="7840663" y="4657725"/>
              <a:ext cx="0" cy="1905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22" name="Line 931"/>
            <p:cNvSpPr>
              <a:spLocks noChangeShapeType="1"/>
            </p:cNvSpPr>
            <p:nvPr/>
          </p:nvSpPr>
          <p:spPr bwMode="auto">
            <a:xfrm>
              <a:off x="7935913" y="4637088"/>
              <a:ext cx="0" cy="39688"/>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23" name="Line 932"/>
            <p:cNvSpPr>
              <a:spLocks noChangeShapeType="1"/>
            </p:cNvSpPr>
            <p:nvPr/>
          </p:nvSpPr>
          <p:spPr bwMode="auto">
            <a:xfrm>
              <a:off x="7935913" y="4637088"/>
              <a:ext cx="0" cy="39688"/>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24" name="Line 933"/>
            <p:cNvSpPr>
              <a:spLocks noChangeShapeType="1"/>
            </p:cNvSpPr>
            <p:nvPr/>
          </p:nvSpPr>
          <p:spPr bwMode="auto">
            <a:xfrm>
              <a:off x="8032750" y="4657725"/>
              <a:ext cx="0" cy="1905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25" name="Line 934"/>
            <p:cNvSpPr>
              <a:spLocks noChangeShapeType="1"/>
            </p:cNvSpPr>
            <p:nvPr/>
          </p:nvSpPr>
          <p:spPr bwMode="auto">
            <a:xfrm>
              <a:off x="8128000" y="4657725"/>
              <a:ext cx="0" cy="1905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26" name="Rectangle 935"/>
            <p:cNvSpPr>
              <a:spLocks noChangeArrowheads="1"/>
            </p:cNvSpPr>
            <p:nvPr/>
          </p:nvSpPr>
          <p:spPr bwMode="auto">
            <a:xfrm>
              <a:off x="5029200" y="4710113"/>
              <a:ext cx="1397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New Roman" pitchFamily="18" charset="0"/>
                  <a:cs typeface="Arial" pitchFamily="34" charset="0"/>
                </a:rPr>
                <a:t>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727" name="Rectangle 936"/>
            <p:cNvSpPr>
              <a:spLocks noChangeArrowheads="1"/>
            </p:cNvSpPr>
            <p:nvPr/>
          </p:nvSpPr>
          <p:spPr bwMode="auto">
            <a:xfrm>
              <a:off x="5859463" y="4710113"/>
              <a:ext cx="407987"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New Roman" pitchFamily="18" charset="0"/>
                  <a:cs typeface="Arial" pitchFamily="34" charset="0"/>
                </a:rPr>
                <a:t>0.002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728" name="Rectangle 937"/>
            <p:cNvSpPr>
              <a:spLocks noChangeArrowheads="1"/>
            </p:cNvSpPr>
            <p:nvPr/>
          </p:nvSpPr>
          <p:spPr bwMode="auto">
            <a:xfrm>
              <a:off x="6827838" y="4710113"/>
              <a:ext cx="407987"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New Roman" pitchFamily="18" charset="0"/>
                  <a:cs typeface="Arial" pitchFamily="34" charset="0"/>
                </a:rPr>
                <a:t>0.004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729" name="Rectangle 938"/>
            <p:cNvSpPr>
              <a:spLocks noChangeArrowheads="1"/>
            </p:cNvSpPr>
            <p:nvPr/>
          </p:nvSpPr>
          <p:spPr bwMode="auto">
            <a:xfrm>
              <a:off x="7783513" y="4710113"/>
              <a:ext cx="407987"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New Roman" pitchFamily="18" charset="0"/>
                  <a:cs typeface="Arial" pitchFamily="34" charset="0"/>
                </a:rPr>
                <a:t>0.006</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730" name="Line 939"/>
            <p:cNvSpPr>
              <a:spLocks noChangeShapeType="1"/>
            </p:cNvSpPr>
            <p:nvPr/>
          </p:nvSpPr>
          <p:spPr bwMode="auto">
            <a:xfrm>
              <a:off x="5056188" y="2473325"/>
              <a:ext cx="3121025"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31" name="Line 940"/>
            <p:cNvSpPr>
              <a:spLocks noChangeShapeType="1"/>
            </p:cNvSpPr>
            <p:nvPr/>
          </p:nvSpPr>
          <p:spPr bwMode="auto">
            <a:xfrm flipV="1">
              <a:off x="5056188" y="2473325"/>
              <a:ext cx="0" cy="39688"/>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32" name="Line 941"/>
            <p:cNvSpPr>
              <a:spLocks noChangeShapeType="1"/>
            </p:cNvSpPr>
            <p:nvPr/>
          </p:nvSpPr>
          <p:spPr bwMode="auto">
            <a:xfrm flipV="1">
              <a:off x="5151438" y="2473325"/>
              <a:ext cx="0" cy="20638"/>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33" name="Line 942"/>
            <p:cNvSpPr>
              <a:spLocks noChangeShapeType="1"/>
            </p:cNvSpPr>
            <p:nvPr/>
          </p:nvSpPr>
          <p:spPr bwMode="auto">
            <a:xfrm flipV="1">
              <a:off x="5248275" y="2473325"/>
              <a:ext cx="0" cy="20638"/>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34" name="Line 943"/>
            <p:cNvSpPr>
              <a:spLocks noChangeShapeType="1"/>
            </p:cNvSpPr>
            <p:nvPr/>
          </p:nvSpPr>
          <p:spPr bwMode="auto">
            <a:xfrm flipV="1">
              <a:off x="5343525" y="2473325"/>
              <a:ext cx="0" cy="20638"/>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35" name="Line 944"/>
            <p:cNvSpPr>
              <a:spLocks noChangeShapeType="1"/>
            </p:cNvSpPr>
            <p:nvPr/>
          </p:nvSpPr>
          <p:spPr bwMode="auto">
            <a:xfrm flipV="1">
              <a:off x="5440363" y="2473325"/>
              <a:ext cx="0" cy="20638"/>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36" name="Line 945"/>
            <p:cNvSpPr>
              <a:spLocks noChangeShapeType="1"/>
            </p:cNvSpPr>
            <p:nvPr/>
          </p:nvSpPr>
          <p:spPr bwMode="auto">
            <a:xfrm flipV="1">
              <a:off x="5535613" y="2473325"/>
              <a:ext cx="0" cy="39688"/>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37" name="Line 946"/>
            <p:cNvSpPr>
              <a:spLocks noChangeShapeType="1"/>
            </p:cNvSpPr>
            <p:nvPr/>
          </p:nvSpPr>
          <p:spPr bwMode="auto">
            <a:xfrm flipV="1">
              <a:off x="5632450" y="2473325"/>
              <a:ext cx="0" cy="20638"/>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38" name="Line 947"/>
            <p:cNvSpPr>
              <a:spLocks noChangeShapeType="1"/>
            </p:cNvSpPr>
            <p:nvPr/>
          </p:nvSpPr>
          <p:spPr bwMode="auto">
            <a:xfrm flipV="1">
              <a:off x="5727700" y="2473325"/>
              <a:ext cx="0" cy="20638"/>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39" name="Line 948"/>
            <p:cNvSpPr>
              <a:spLocks noChangeShapeType="1"/>
            </p:cNvSpPr>
            <p:nvPr/>
          </p:nvSpPr>
          <p:spPr bwMode="auto">
            <a:xfrm flipV="1">
              <a:off x="5824538" y="2473325"/>
              <a:ext cx="0" cy="20638"/>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40" name="Line 949"/>
            <p:cNvSpPr>
              <a:spLocks noChangeShapeType="1"/>
            </p:cNvSpPr>
            <p:nvPr/>
          </p:nvSpPr>
          <p:spPr bwMode="auto">
            <a:xfrm flipV="1">
              <a:off x="5919788" y="2473325"/>
              <a:ext cx="0" cy="20638"/>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41" name="Line 950"/>
            <p:cNvSpPr>
              <a:spLocks noChangeShapeType="1"/>
            </p:cNvSpPr>
            <p:nvPr/>
          </p:nvSpPr>
          <p:spPr bwMode="auto">
            <a:xfrm flipV="1">
              <a:off x="6016625" y="2473325"/>
              <a:ext cx="0" cy="39688"/>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42" name="Line 951"/>
            <p:cNvSpPr>
              <a:spLocks noChangeShapeType="1"/>
            </p:cNvSpPr>
            <p:nvPr/>
          </p:nvSpPr>
          <p:spPr bwMode="auto">
            <a:xfrm flipV="1">
              <a:off x="6111875" y="2473325"/>
              <a:ext cx="0" cy="20638"/>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43" name="Line 952"/>
            <p:cNvSpPr>
              <a:spLocks noChangeShapeType="1"/>
            </p:cNvSpPr>
            <p:nvPr/>
          </p:nvSpPr>
          <p:spPr bwMode="auto">
            <a:xfrm flipV="1">
              <a:off x="6207125" y="2473325"/>
              <a:ext cx="0" cy="20638"/>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44" name="Line 953"/>
            <p:cNvSpPr>
              <a:spLocks noChangeShapeType="1"/>
            </p:cNvSpPr>
            <p:nvPr/>
          </p:nvSpPr>
          <p:spPr bwMode="auto">
            <a:xfrm flipV="1">
              <a:off x="6303963" y="2473325"/>
              <a:ext cx="0" cy="20638"/>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45" name="Line 954"/>
            <p:cNvSpPr>
              <a:spLocks noChangeShapeType="1"/>
            </p:cNvSpPr>
            <p:nvPr/>
          </p:nvSpPr>
          <p:spPr bwMode="auto">
            <a:xfrm flipV="1">
              <a:off x="6399213" y="2473325"/>
              <a:ext cx="0" cy="20638"/>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46" name="Line 955"/>
            <p:cNvSpPr>
              <a:spLocks noChangeShapeType="1"/>
            </p:cNvSpPr>
            <p:nvPr/>
          </p:nvSpPr>
          <p:spPr bwMode="auto">
            <a:xfrm flipV="1">
              <a:off x="6496050" y="2473325"/>
              <a:ext cx="0" cy="39688"/>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47" name="Line 956"/>
            <p:cNvSpPr>
              <a:spLocks noChangeShapeType="1"/>
            </p:cNvSpPr>
            <p:nvPr/>
          </p:nvSpPr>
          <p:spPr bwMode="auto">
            <a:xfrm flipV="1">
              <a:off x="6591300" y="2473325"/>
              <a:ext cx="0" cy="20638"/>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48" name="Line 957"/>
            <p:cNvSpPr>
              <a:spLocks noChangeShapeType="1"/>
            </p:cNvSpPr>
            <p:nvPr/>
          </p:nvSpPr>
          <p:spPr bwMode="auto">
            <a:xfrm flipV="1">
              <a:off x="6688138" y="2473325"/>
              <a:ext cx="0" cy="20638"/>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49" name="Line 958"/>
            <p:cNvSpPr>
              <a:spLocks noChangeShapeType="1"/>
            </p:cNvSpPr>
            <p:nvPr/>
          </p:nvSpPr>
          <p:spPr bwMode="auto">
            <a:xfrm flipV="1">
              <a:off x="6783388" y="2473325"/>
              <a:ext cx="0" cy="20638"/>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50" name="Line 959"/>
            <p:cNvSpPr>
              <a:spLocks noChangeShapeType="1"/>
            </p:cNvSpPr>
            <p:nvPr/>
          </p:nvSpPr>
          <p:spPr bwMode="auto">
            <a:xfrm flipV="1">
              <a:off x="6880225" y="2473325"/>
              <a:ext cx="0" cy="20638"/>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51" name="Line 960"/>
            <p:cNvSpPr>
              <a:spLocks noChangeShapeType="1"/>
            </p:cNvSpPr>
            <p:nvPr/>
          </p:nvSpPr>
          <p:spPr bwMode="auto">
            <a:xfrm flipV="1">
              <a:off x="6975475" y="2473325"/>
              <a:ext cx="0" cy="39688"/>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52" name="Line 961"/>
            <p:cNvSpPr>
              <a:spLocks noChangeShapeType="1"/>
            </p:cNvSpPr>
            <p:nvPr/>
          </p:nvSpPr>
          <p:spPr bwMode="auto">
            <a:xfrm flipV="1">
              <a:off x="7072313" y="2473325"/>
              <a:ext cx="0" cy="20638"/>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53" name="Line 962"/>
            <p:cNvSpPr>
              <a:spLocks noChangeShapeType="1"/>
            </p:cNvSpPr>
            <p:nvPr/>
          </p:nvSpPr>
          <p:spPr bwMode="auto">
            <a:xfrm flipV="1">
              <a:off x="7167563" y="2473325"/>
              <a:ext cx="0" cy="20638"/>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54" name="Line 963"/>
            <p:cNvSpPr>
              <a:spLocks noChangeShapeType="1"/>
            </p:cNvSpPr>
            <p:nvPr/>
          </p:nvSpPr>
          <p:spPr bwMode="auto">
            <a:xfrm flipV="1">
              <a:off x="7264400" y="2473325"/>
              <a:ext cx="0" cy="20638"/>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55" name="Line 964"/>
            <p:cNvSpPr>
              <a:spLocks noChangeShapeType="1"/>
            </p:cNvSpPr>
            <p:nvPr/>
          </p:nvSpPr>
          <p:spPr bwMode="auto">
            <a:xfrm flipV="1">
              <a:off x="7359650" y="2473325"/>
              <a:ext cx="0" cy="20638"/>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56" name="Line 965"/>
            <p:cNvSpPr>
              <a:spLocks noChangeShapeType="1"/>
            </p:cNvSpPr>
            <p:nvPr/>
          </p:nvSpPr>
          <p:spPr bwMode="auto">
            <a:xfrm flipV="1">
              <a:off x="7456488" y="2473325"/>
              <a:ext cx="0" cy="39688"/>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57" name="Line 966"/>
            <p:cNvSpPr>
              <a:spLocks noChangeShapeType="1"/>
            </p:cNvSpPr>
            <p:nvPr/>
          </p:nvSpPr>
          <p:spPr bwMode="auto">
            <a:xfrm flipV="1">
              <a:off x="7551738" y="2473325"/>
              <a:ext cx="0" cy="20638"/>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58" name="Line 967"/>
            <p:cNvSpPr>
              <a:spLocks noChangeShapeType="1"/>
            </p:cNvSpPr>
            <p:nvPr/>
          </p:nvSpPr>
          <p:spPr bwMode="auto">
            <a:xfrm flipV="1">
              <a:off x="7648575" y="2473325"/>
              <a:ext cx="0" cy="20638"/>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59" name="Line 968"/>
            <p:cNvSpPr>
              <a:spLocks noChangeShapeType="1"/>
            </p:cNvSpPr>
            <p:nvPr/>
          </p:nvSpPr>
          <p:spPr bwMode="auto">
            <a:xfrm flipV="1">
              <a:off x="7743825" y="2473325"/>
              <a:ext cx="0" cy="20638"/>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60" name="Line 969"/>
            <p:cNvSpPr>
              <a:spLocks noChangeShapeType="1"/>
            </p:cNvSpPr>
            <p:nvPr/>
          </p:nvSpPr>
          <p:spPr bwMode="auto">
            <a:xfrm flipV="1">
              <a:off x="7840663" y="2473325"/>
              <a:ext cx="0" cy="20638"/>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61" name="Line 970"/>
            <p:cNvSpPr>
              <a:spLocks noChangeShapeType="1"/>
            </p:cNvSpPr>
            <p:nvPr/>
          </p:nvSpPr>
          <p:spPr bwMode="auto">
            <a:xfrm flipV="1">
              <a:off x="7935913" y="2473325"/>
              <a:ext cx="0" cy="39688"/>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62" name="Line 971"/>
            <p:cNvSpPr>
              <a:spLocks noChangeShapeType="1"/>
            </p:cNvSpPr>
            <p:nvPr/>
          </p:nvSpPr>
          <p:spPr bwMode="auto">
            <a:xfrm flipV="1">
              <a:off x="7935913" y="2473325"/>
              <a:ext cx="0" cy="39688"/>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63" name="Line 972"/>
            <p:cNvSpPr>
              <a:spLocks noChangeShapeType="1"/>
            </p:cNvSpPr>
            <p:nvPr/>
          </p:nvSpPr>
          <p:spPr bwMode="auto">
            <a:xfrm flipV="1">
              <a:off x="8032750" y="2473325"/>
              <a:ext cx="0" cy="20638"/>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64" name="Line 973"/>
            <p:cNvSpPr>
              <a:spLocks noChangeShapeType="1"/>
            </p:cNvSpPr>
            <p:nvPr/>
          </p:nvSpPr>
          <p:spPr bwMode="auto">
            <a:xfrm flipV="1">
              <a:off x="8128000" y="2473325"/>
              <a:ext cx="0" cy="20638"/>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65" name="Line 974"/>
            <p:cNvSpPr>
              <a:spLocks noChangeShapeType="1"/>
            </p:cNvSpPr>
            <p:nvPr/>
          </p:nvSpPr>
          <p:spPr bwMode="auto">
            <a:xfrm flipV="1">
              <a:off x="5056188" y="2473325"/>
              <a:ext cx="0" cy="220345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66" name="Rectangle 975"/>
            <p:cNvSpPr>
              <a:spLocks noChangeArrowheads="1"/>
            </p:cNvSpPr>
            <p:nvPr/>
          </p:nvSpPr>
          <p:spPr bwMode="auto">
            <a:xfrm rot="16200000">
              <a:off x="4338638" y="3667125"/>
              <a:ext cx="3889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Times New Roman" pitchFamily="18" charset="0"/>
                  <a:cs typeface="Arial" pitchFamily="34" charset="0"/>
                </a:rPr>
                <a:t>Yield</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3771" name="Rectangle 980"/>
                <p:cNvSpPr>
                  <a:spLocks noChangeArrowheads="1"/>
                </p:cNvSpPr>
                <p:nvPr/>
              </p:nvSpPr>
              <p:spPr bwMode="auto">
                <a:xfrm>
                  <a:off x="5148263" y="4900613"/>
                  <a:ext cx="3048207" cy="23628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kumimoji="0" lang="en-US" altLang="en-US" sz="1400" b="0" i="0" u="none" strike="noStrike" cap="none" normalizeH="0" baseline="0" dirty="0" smtClean="0">
                      <a:ln>
                        <a:noFill/>
                      </a:ln>
                      <a:solidFill>
                        <a:srgbClr val="000000"/>
                      </a:solidFill>
                      <a:effectLst/>
                      <a:latin typeface="Times New Roman" pitchFamily="18" charset="0"/>
                      <a:cs typeface="Arial" pitchFamily="34" charset="0"/>
                    </a:rPr>
                    <a:t>Inverse squared proton TOF </a:t>
                  </a:r>
                  <a14:m>
                    <m:oMath xmlns:m="http://schemas.openxmlformats.org/officeDocument/2006/math">
                      <m:f>
                        <m:fPr>
                          <m:type m:val="lin"/>
                          <m:ctrlPr>
                            <a:rPr lang="en-US" altLang="en-US" sz="1400" i="1">
                              <a:solidFill>
                                <a:srgbClr val="000000"/>
                              </a:solidFill>
                              <a:latin typeface="Cambria Math" panose="02040503050406030204" pitchFamily="18" charset="0"/>
                            </a:rPr>
                          </m:ctrlPr>
                        </m:fPr>
                        <m:num>
                          <m:r>
                            <a:rPr lang="en-US" altLang="en-US" sz="1400" i="1">
                              <a:solidFill>
                                <a:srgbClr val="000000"/>
                              </a:solidFill>
                              <a:latin typeface="Cambria Math"/>
                            </a:rPr>
                            <m:t>1</m:t>
                          </m:r>
                        </m:num>
                        <m:den>
                          <m:sSubSup>
                            <m:sSubSupPr>
                              <m:ctrlPr>
                                <a:rPr lang="en-US" altLang="en-US" sz="1400" i="1">
                                  <a:solidFill>
                                    <a:srgbClr val="000000"/>
                                  </a:solidFill>
                                  <a:latin typeface="Cambria Math" panose="02040503050406030204" pitchFamily="18" charset="0"/>
                                </a:rPr>
                              </m:ctrlPr>
                            </m:sSubSupPr>
                            <m:e>
                              <m:r>
                                <a:rPr lang="en-US" altLang="en-US" sz="1400" i="1">
                                  <a:solidFill>
                                    <a:srgbClr val="000000"/>
                                  </a:solidFill>
                                  <a:latin typeface="Cambria Math"/>
                                </a:rPr>
                                <m:t>𝑡</m:t>
                              </m:r>
                              <m:r>
                                <a:rPr lang="en-US" altLang="en-US" sz="1400" b="0" i="1" smtClean="0">
                                  <a:solidFill>
                                    <a:srgbClr val="000000"/>
                                  </a:solidFill>
                                  <a:latin typeface="Cambria Math" panose="02040503050406030204" pitchFamily="18" charset="0"/>
                                </a:rPr>
                                <m:t>′</m:t>
                              </m:r>
                            </m:e>
                            <m:sub>
                              <m:r>
                                <a:rPr lang="en-US" altLang="en-US" sz="1400" i="1">
                                  <a:solidFill>
                                    <a:srgbClr val="000000"/>
                                  </a:solidFill>
                                  <a:latin typeface="Cambria Math"/>
                                </a:rPr>
                                <m:t>𝑝</m:t>
                              </m:r>
                            </m:sub>
                            <m:sup>
                              <m:r>
                                <a:rPr lang="en-US" altLang="en-US" sz="1400" i="1">
                                  <a:solidFill>
                                    <a:srgbClr val="000000"/>
                                  </a:solidFill>
                                  <a:latin typeface="Cambria Math"/>
                                </a:rPr>
                                <m:t>2</m:t>
                              </m:r>
                            </m:sup>
                          </m:sSubSup>
                        </m:den>
                      </m:f>
                    </m:oMath>
                  </a14:m>
                  <a:r>
                    <a:rPr lang="en-US" altLang="en-US" sz="1400" dirty="0">
                      <a:solidFill>
                        <a:srgbClr val="000000"/>
                      </a:solidFill>
                      <a:latin typeface="Times New Roman" pitchFamily="18" charset="0"/>
                    </a:rPr>
                    <a:t> [1/</a:t>
                  </a:r>
                  <a:r>
                    <a:rPr lang="el-GR" altLang="en-US" sz="1400" dirty="0">
                      <a:solidFill>
                        <a:srgbClr val="000000"/>
                      </a:solidFill>
                      <a:latin typeface="Times New Roman" pitchFamily="18" charset="0"/>
                    </a:rPr>
                    <a:t>μ</a:t>
                  </a:r>
                  <a:r>
                    <a:rPr lang="en-US" altLang="en-US" sz="1400" dirty="0">
                      <a:solidFill>
                        <a:srgbClr val="000000"/>
                      </a:solidFill>
                      <a:latin typeface="Times New Roman" pitchFamily="18" charset="0"/>
                    </a:rPr>
                    <a:t>s</a:t>
                  </a:r>
                  <a:r>
                    <a:rPr lang="en-US" altLang="en-US" sz="1400" baseline="30000" dirty="0">
                      <a:solidFill>
                        <a:srgbClr val="000000"/>
                      </a:solidFill>
                      <a:latin typeface="Times New Roman" pitchFamily="18" charset="0"/>
                    </a:rPr>
                    <a:t>2</a:t>
                  </a:r>
                  <a:r>
                    <a:rPr lang="en-US" altLang="en-US" sz="1400" dirty="0" smtClean="0">
                      <a:solidFill>
                        <a:srgbClr val="000000"/>
                      </a:solidFill>
                      <a:latin typeface="Times New Roman" pitchFamily="18" charset="0"/>
                    </a:rPr>
                    <a:t>]</a:t>
                  </a:r>
                  <a:r>
                    <a:rPr kumimoji="0" lang="en-US" altLang="en-US" sz="1400" b="0" i="0" u="none" strike="noStrike" cap="none" normalizeH="0" dirty="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mc:Choice>
          <mc:Fallback xmlns="">
            <p:sp>
              <p:nvSpPr>
                <p:cNvPr id="3771" name="Rectangle 980"/>
                <p:cNvSpPr>
                  <a:spLocks noRot="1" noChangeAspect="1" noMove="1" noResize="1" noEditPoints="1" noAdjustHandles="1" noChangeArrowheads="1" noChangeShapeType="1" noTextEdit="1"/>
                </p:cNvSpPr>
                <p:nvPr/>
              </p:nvSpPr>
              <p:spPr bwMode="auto">
                <a:xfrm>
                  <a:off x="5148263" y="4900613"/>
                  <a:ext cx="3048207" cy="236283"/>
                </a:xfrm>
                <a:prstGeom prst="rect">
                  <a:avLst/>
                </a:prstGeom>
                <a:blipFill>
                  <a:blip r:embed="rId16"/>
                  <a:stretch>
                    <a:fillRect l="-3600" t="-141026" r="-600" b="-21025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3772" name="Rectangle 981"/>
            <p:cNvSpPr>
              <a:spLocks noChangeArrowheads="1"/>
            </p:cNvSpPr>
            <p:nvPr/>
          </p:nvSpPr>
          <p:spPr bwMode="auto">
            <a:xfrm>
              <a:off x="7580313" y="4900613"/>
              <a:ext cx="444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773" name="Rectangle 982"/>
            <p:cNvSpPr>
              <a:spLocks noChangeArrowheads="1"/>
            </p:cNvSpPr>
            <p:nvPr/>
          </p:nvSpPr>
          <p:spPr bwMode="auto">
            <a:xfrm>
              <a:off x="7770813" y="4900613"/>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774" name="Rectangle 983"/>
            <p:cNvSpPr>
              <a:spLocks noChangeArrowheads="1"/>
            </p:cNvSpPr>
            <p:nvPr/>
          </p:nvSpPr>
          <p:spPr bwMode="auto">
            <a:xfrm>
              <a:off x="7924800" y="4900613"/>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777" name="Rectangle 986"/>
            <p:cNvSpPr>
              <a:spLocks noChangeArrowheads="1"/>
            </p:cNvSpPr>
            <p:nvPr/>
          </p:nvSpPr>
          <p:spPr bwMode="auto">
            <a:xfrm>
              <a:off x="7847013" y="4887913"/>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779" name="Line 988"/>
            <p:cNvSpPr>
              <a:spLocks noChangeShapeType="1"/>
            </p:cNvSpPr>
            <p:nvPr/>
          </p:nvSpPr>
          <p:spPr bwMode="auto">
            <a:xfrm flipH="1">
              <a:off x="5056188" y="4676775"/>
              <a:ext cx="55562"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80" name="Line 989"/>
            <p:cNvSpPr>
              <a:spLocks noChangeShapeType="1"/>
            </p:cNvSpPr>
            <p:nvPr/>
          </p:nvSpPr>
          <p:spPr bwMode="auto">
            <a:xfrm flipH="1">
              <a:off x="5056188" y="4603750"/>
              <a:ext cx="26987"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81" name="Line 990"/>
            <p:cNvSpPr>
              <a:spLocks noChangeShapeType="1"/>
            </p:cNvSpPr>
            <p:nvPr/>
          </p:nvSpPr>
          <p:spPr bwMode="auto">
            <a:xfrm flipH="1">
              <a:off x="5056188" y="4532313"/>
              <a:ext cx="26987"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82" name="Line 991"/>
            <p:cNvSpPr>
              <a:spLocks noChangeShapeType="1"/>
            </p:cNvSpPr>
            <p:nvPr/>
          </p:nvSpPr>
          <p:spPr bwMode="auto">
            <a:xfrm flipH="1">
              <a:off x="5056188" y="4460875"/>
              <a:ext cx="26987"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83" name="Line 992"/>
            <p:cNvSpPr>
              <a:spLocks noChangeShapeType="1"/>
            </p:cNvSpPr>
            <p:nvPr/>
          </p:nvSpPr>
          <p:spPr bwMode="auto">
            <a:xfrm flipH="1">
              <a:off x="5056188" y="4387850"/>
              <a:ext cx="55562"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84" name="Line 993"/>
            <p:cNvSpPr>
              <a:spLocks noChangeShapeType="1"/>
            </p:cNvSpPr>
            <p:nvPr/>
          </p:nvSpPr>
          <p:spPr bwMode="auto">
            <a:xfrm flipH="1">
              <a:off x="5056188" y="4316413"/>
              <a:ext cx="26987"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85" name="Line 994"/>
            <p:cNvSpPr>
              <a:spLocks noChangeShapeType="1"/>
            </p:cNvSpPr>
            <p:nvPr/>
          </p:nvSpPr>
          <p:spPr bwMode="auto">
            <a:xfrm flipH="1">
              <a:off x="5056188" y="4243388"/>
              <a:ext cx="26987"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86" name="Line 995"/>
            <p:cNvSpPr>
              <a:spLocks noChangeShapeType="1"/>
            </p:cNvSpPr>
            <p:nvPr/>
          </p:nvSpPr>
          <p:spPr bwMode="auto">
            <a:xfrm flipH="1">
              <a:off x="5056188" y="4171950"/>
              <a:ext cx="26987"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87" name="Line 996"/>
            <p:cNvSpPr>
              <a:spLocks noChangeShapeType="1"/>
            </p:cNvSpPr>
            <p:nvPr/>
          </p:nvSpPr>
          <p:spPr bwMode="auto">
            <a:xfrm flipH="1">
              <a:off x="5056188" y="4100513"/>
              <a:ext cx="55562"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88" name="Line 997"/>
            <p:cNvSpPr>
              <a:spLocks noChangeShapeType="1"/>
            </p:cNvSpPr>
            <p:nvPr/>
          </p:nvSpPr>
          <p:spPr bwMode="auto">
            <a:xfrm flipH="1">
              <a:off x="5056188" y="4027488"/>
              <a:ext cx="26987"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89" name="Line 998"/>
            <p:cNvSpPr>
              <a:spLocks noChangeShapeType="1"/>
            </p:cNvSpPr>
            <p:nvPr/>
          </p:nvSpPr>
          <p:spPr bwMode="auto">
            <a:xfrm flipH="1">
              <a:off x="5056188" y="3956050"/>
              <a:ext cx="26987"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90" name="Line 999"/>
            <p:cNvSpPr>
              <a:spLocks noChangeShapeType="1"/>
            </p:cNvSpPr>
            <p:nvPr/>
          </p:nvSpPr>
          <p:spPr bwMode="auto">
            <a:xfrm flipH="1">
              <a:off x="5056188" y="3883025"/>
              <a:ext cx="26987"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91" name="Line 1000"/>
            <p:cNvSpPr>
              <a:spLocks noChangeShapeType="1"/>
            </p:cNvSpPr>
            <p:nvPr/>
          </p:nvSpPr>
          <p:spPr bwMode="auto">
            <a:xfrm flipH="1">
              <a:off x="5056188" y="3811588"/>
              <a:ext cx="55562"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92" name="Line 1001"/>
            <p:cNvSpPr>
              <a:spLocks noChangeShapeType="1"/>
            </p:cNvSpPr>
            <p:nvPr/>
          </p:nvSpPr>
          <p:spPr bwMode="auto">
            <a:xfrm flipH="1">
              <a:off x="5056188" y="3740150"/>
              <a:ext cx="26987"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93" name="Line 1002"/>
            <p:cNvSpPr>
              <a:spLocks noChangeShapeType="1"/>
            </p:cNvSpPr>
            <p:nvPr/>
          </p:nvSpPr>
          <p:spPr bwMode="auto">
            <a:xfrm flipH="1">
              <a:off x="5056188" y="3667125"/>
              <a:ext cx="26987"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94" name="Line 1003"/>
            <p:cNvSpPr>
              <a:spLocks noChangeShapeType="1"/>
            </p:cNvSpPr>
            <p:nvPr/>
          </p:nvSpPr>
          <p:spPr bwMode="auto">
            <a:xfrm flipH="1">
              <a:off x="5056188" y="3595688"/>
              <a:ext cx="26987"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95" name="Line 1004"/>
            <p:cNvSpPr>
              <a:spLocks noChangeShapeType="1"/>
            </p:cNvSpPr>
            <p:nvPr/>
          </p:nvSpPr>
          <p:spPr bwMode="auto">
            <a:xfrm flipH="1">
              <a:off x="5056188" y="3522663"/>
              <a:ext cx="55562"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96" name="Line 1005"/>
            <p:cNvSpPr>
              <a:spLocks noChangeShapeType="1"/>
            </p:cNvSpPr>
            <p:nvPr/>
          </p:nvSpPr>
          <p:spPr bwMode="auto">
            <a:xfrm flipH="1">
              <a:off x="5056188" y="3451225"/>
              <a:ext cx="26987"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97" name="Line 1006"/>
            <p:cNvSpPr>
              <a:spLocks noChangeShapeType="1"/>
            </p:cNvSpPr>
            <p:nvPr/>
          </p:nvSpPr>
          <p:spPr bwMode="auto">
            <a:xfrm flipH="1">
              <a:off x="5056188" y="3379788"/>
              <a:ext cx="26987"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98" name="Line 1007"/>
            <p:cNvSpPr>
              <a:spLocks noChangeShapeType="1"/>
            </p:cNvSpPr>
            <p:nvPr/>
          </p:nvSpPr>
          <p:spPr bwMode="auto">
            <a:xfrm flipH="1">
              <a:off x="5056188" y="3306763"/>
              <a:ext cx="26987"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99" name="Line 1008"/>
            <p:cNvSpPr>
              <a:spLocks noChangeShapeType="1"/>
            </p:cNvSpPr>
            <p:nvPr/>
          </p:nvSpPr>
          <p:spPr bwMode="auto">
            <a:xfrm flipH="1">
              <a:off x="5056188" y="3235325"/>
              <a:ext cx="55562"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2" name="Group 1210"/>
            <p:cNvGrpSpPr>
              <a:grpSpLocks/>
            </p:cNvGrpSpPr>
            <p:nvPr/>
          </p:nvGrpSpPr>
          <p:grpSpPr bwMode="auto">
            <a:xfrm>
              <a:off x="4648200" y="2473325"/>
              <a:ext cx="3529012" cy="2325688"/>
              <a:chOff x="2928" y="1558"/>
              <a:chExt cx="2223" cy="1465"/>
            </a:xfrm>
          </p:grpSpPr>
          <p:sp>
            <p:nvSpPr>
              <p:cNvPr id="3400" name="Line 1010"/>
              <p:cNvSpPr>
                <a:spLocks noChangeShapeType="1"/>
              </p:cNvSpPr>
              <p:nvPr/>
            </p:nvSpPr>
            <p:spPr bwMode="auto">
              <a:xfrm flipH="1">
                <a:off x="3185" y="1992"/>
                <a:ext cx="17"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01" name="Line 1011"/>
              <p:cNvSpPr>
                <a:spLocks noChangeShapeType="1"/>
              </p:cNvSpPr>
              <p:nvPr/>
            </p:nvSpPr>
            <p:spPr bwMode="auto">
              <a:xfrm flipH="1">
                <a:off x="3185" y="1947"/>
                <a:ext cx="17"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02" name="Line 1012"/>
              <p:cNvSpPr>
                <a:spLocks noChangeShapeType="1"/>
              </p:cNvSpPr>
              <p:nvPr/>
            </p:nvSpPr>
            <p:spPr bwMode="auto">
              <a:xfrm flipH="1">
                <a:off x="3185" y="1902"/>
                <a:ext cx="17"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03" name="Line 1013"/>
              <p:cNvSpPr>
                <a:spLocks noChangeShapeType="1"/>
              </p:cNvSpPr>
              <p:nvPr/>
            </p:nvSpPr>
            <p:spPr bwMode="auto">
              <a:xfrm flipH="1">
                <a:off x="3185" y="1856"/>
                <a:ext cx="35"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04" name="Line 1014"/>
              <p:cNvSpPr>
                <a:spLocks noChangeShapeType="1"/>
              </p:cNvSpPr>
              <p:nvPr/>
            </p:nvSpPr>
            <p:spPr bwMode="auto">
              <a:xfrm flipH="1">
                <a:off x="3185" y="1811"/>
                <a:ext cx="17"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05" name="Line 1015"/>
              <p:cNvSpPr>
                <a:spLocks noChangeShapeType="1"/>
              </p:cNvSpPr>
              <p:nvPr/>
            </p:nvSpPr>
            <p:spPr bwMode="auto">
              <a:xfrm flipH="1">
                <a:off x="3185" y="1765"/>
                <a:ext cx="17"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06" name="Line 1016"/>
              <p:cNvSpPr>
                <a:spLocks noChangeShapeType="1"/>
              </p:cNvSpPr>
              <p:nvPr/>
            </p:nvSpPr>
            <p:spPr bwMode="auto">
              <a:xfrm flipH="1">
                <a:off x="3185" y="1720"/>
                <a:ext cx="17"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07" name="Line 1017"/>
              <p:cNvSpPr>
                <a:spLocks noChangeShapeType="1"/>
              </p:cNvSpPr>
              <p:nvPr/>
            </p:nvSpPr>
            <p:spPr bwMode="auto">
              <a:xfrm flipH="1">
                <a:off x="3185" y="1675"/>
                <a:ext cx="35"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08" name="Line 1018"/>
              <p:cNvSpPr>
                <a:spLocks noChangeShapeType="1"/>
              </p:cNvSpPr>
              <p:nvPr/>
            </p:nvSpPr>
            <p:spPr bwMode="auto">
              <a:xfrm flipH="1">
                <a:off x="3185" y="1675"/>
                <a:ext cx="35"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09" name="Line 1019"/>
              <p:cNvSpPr>
                <a:spLocks noChangeShapeType="1"/>
              </p:cNvSpPr>
              <p:nvPr/>
            </p:nvSpPr>
            <p:spPr bwMode="auto">
              <a:xfrm flipH="1">
                <a:off x="3185" y="1629"/>
                <a:ext cx="17"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10" name="Line 1020"/>
              <p:cNvSpPr>
                <a:spLocks noChangeShapeType="1"/>
              </p:cNvSpPr>
              <p:nvPr/>
            </p:nvSpPr>
            <p:spPr bwMode="auto">
              <a:xfrm flipH="1">
                <a:off x="3185" y="1584"/>
                <a:ext cx="17"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11" name="Rectangle 1021"/>
              <p:cNvSpPr>
                <a:spLocks noChangeArrowheads="1"/>
              </p:cNvSpPr>
              <p:nvPr/>
            </p:nvSpPr>
            <p:spPr bwMode="auto">
              <a:xfrm>
                <a:off x="3064" y="2886"/>
                <a:ext cx="88"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New Roman" pitchFamily="18" charset="0"/>
                    <a:cs typeface="Arial" pitchFamily="34" charset="0"/>
                  </a:rPr>
                  <a:t>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12" name="Rectangle 1022"/>
              <p:cNvSpPr>
                <a:spLocks noChangeArrowheads="1"/>
              </p:cNvSpPr>
              <p:nvPr/>
            </p:nvSpPr>
            <p:spPr bwMode="auto">
              <a:xfrm>
                <a:off x="2960" y="2525"/>
                <a:ext cx="233"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New Roman" pitchFamily="18" charset="0"/>
                    <a:cs typeface="Arial" pitchFamily="34" charset="0"/>
                  </a:rPr>
                  <a:t>4000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13" name="Rectangle 1023"/>
              <p:cNvSpPr>
                <a:spLocks noChangeArrowheads="1"/>
              </p:cNvSpPr>
              <p:nvPr/>
            </p:nvSpPr>
            <p:spPr bwMode="auto">
              <a:xfrm>
                <a:off x="2960" y="2163"/>
                <a:ext cx="233"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New Roman" pitchFamily="18" charset="0"/>
                    <a:cs typeface="Arial" pitchFamily="34" charset="0"/>
                  </a:rPr>
                  <a:t>8000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14" name="Rectangle 1024"/>
              <p:cNvSpPr>
                <a:spLocks noChangeArrowheads="1"/>
              </p:cNvSpPr>
              <p:nvPr/>
            </p:nvSpPr>
            <p:spPr bwMode="auto">
              <a:xfrm>
                <a:off x="2928" y="1802"/>
                <a:ext cx="281"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New Roman" pitchFamily="18" charset="0"/>
                    <a:cs typeface="Arial" pitchFamily="34" charset="0"/>
                  </a:rPr>
                  <a:t>12000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15" name="Line 1025"/>
              <p:cNvSpPr>
                <a:spLocks noChangeShapeType="1"/>
              </p:cNvSpPr>
              <p:nvPr/>
            </p:nvSpPr>
            <p:spPr bwMode="auto">
              <a:xfrm flipV="1">
                <a:off x="5151" y="1558"/>
                <a:ext cx="0" cy="1388"/>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16" name="Line 1026"/>
              <p:cNvSpPr>
                <a:spLocks noChangeShapeType="1"/>
              </p:cNvSpPr>
              <p:nvPr/>
            </p:nvSpPr>
            <p:spPr bwMode="auto">
              <a:xfrm>
                <a:off x="5115" y="2946"/>
                <a:ext cx="36"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17" name="Line 1027"/>
              <p:cNvSpPr>
                <a:spLocks noChangeShapeType="1"/>
              </p:cNvSpPr>
              <p:nvPr/>
            </p:nvSpPr>
            <p:spPr bwMode="auto">
              <a:xfrm>
                <a:off x="5133" y="2900"/>
                <a:ext cx="18"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18" name="Line 1028"/>
              <p:cNvSpPr>
                <a:spLocks noChangeShapeType="1"/>
              </p:cNvSpPr>
              <p:nvPr/>
            </p:nvSpPr>
            <p:spPr bwMode="auto">
              <a:xfrm>
                <a:off x="5133" y="2855"/>
                <a:ext cx="18"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19" name="Line 1029"/>
              <p:cNvSpPr>
                <a:spLocks noChangeShapeType="1"/>
              </p:cNvSpPr>
              <p:nvPr/>
            </p:nvSpPr>
            <p:spPr bwMode="auto">
              <a:xfrm>
                <a:off x="5133" y="2810"/>
                <a:ext cx="18"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20" name="Line 1030"/>
              <p:cNvSpPr>
                <a:spLocks noChangeShapeType="1"/>
              </p:cNvSpPr>
              <p:nvPr/>
            </p:nvSpPr>
            <p:spPr bwMode="auto">
              <a:xfrm>
                <a:off x="5115" y="2764"/>
                <a:ext cx="36"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21" name="Line 1031"/>
              <p:cNvSpPr>
                <a:spLocks noChangeShapeType="1"/>
              </p:cNvSpPr>
              <p:nvPr/>
            </p:nvSpPr>
            <p:spPr bwMode="auto">
              <a:xfrm>
                <a:off x="5133" y="2719"/>
                <a:ext cx="18"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22" name="Line 1032"/>
              <p:cNvSpPr>
                <a:spLocks noChangeShapeType="1"/>
              </p:cNvSpPr>
              <p:nvPr/>
            </p:nvSpPr>
            <p:spPr bwMode="auto">
              <a:xfrm>
                <a:off x="5133" y="2673"/>
                <a:ext cx="18"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23" name="Line 1033"/>
              <p:cNvSpPr>
                <a:spLocks noChangeShapeType="1"/>
              </p:cNvSpPr>
              <p:nvPr/>
            </p:nvSpPr>
            <p:spPr bwMode="auto">
              <a:xfrm>
                <a:off x="5133" y="2628"/>
                <a:ext cx="18"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24" name="Line 1034"/>
              <p:cNvSpPr>
                <a:spLocks noChangeShapeType="1"/>
              </p:cNvSpPr>
              <p:nvPr/>
            </p:nvSpPr>
            <p:spPr bwMode="auto">
              <a:xfrm>
                <a:off x="5115" y="2583"/>
                <a:ext cx="36"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25" name="Line 1035"/>
              <p:cNvSpPr>
                <a:spLocks noChangeShapeType="1"/>
              </p:cNvSpPr>
              <p:nvPr/>
            </p:nvSpPr>
            <p:spPr bwMode="auto">
              <a:xfrm>
                <a:off x="5133" y="2537"/>
                <a:ext cx="18"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26" name="Line 1036"/>
              <p:cNvSpPr>
                <a:spLocks noChangeShapeType="1"/>
              </p:cNvSpPr>
              <p:nvPr/>
            </p:nvSpPr>
            <p:spPr bwMode="auto">
              <a:xfrm>
                <a:off x="5133" y="2492"/>
                <a:ext cx="18"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27" name="Line 1037"/>
              <p:cNvSpPr>
                <a:spLocks noChangeShapeType="1"/>
              </p:cNvSpPr>
              <p:nvPr/>
            </p:nvSpPr>
            <p:spPr bwMode="auto">
              <a:xfrm>
                <a:off x="5133" y="2446"/>
                <a:ext cx="18"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28" name="Line 1038"/>
              <p:cNvSpPr>
                <a:spLocks noChangeShapeType="1"/>
              </p:cNvSpPr>
              <p:nvPr/>
            </p:nvSpPr>
            <p:spPr bwMode="auto">
              <a:xfrm>
                <a:off x="5115" y="2401"/>
                <a:ext cx="36"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29" name="Line 1039"/>
              <p:cNvSpPr>
                <a:spLocks noChangeShapeType="1"/>
              </p:cNvSpPr>
              <p:nvPr/>
            </p:nvSpPr>
            <p:spPr bwMode="auto">
              <a:xfrm>
                <a:off x="5133" y="2356"/>
                <a:ext cx="18"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30" name="Line 1040"/>
              <p:cNvSpPr>
                <a:spLocks noChangeShapeType="1"/>
              </p:cNvSpPr>
              <p:nvPr/>
            </p:nvSpPr>
            <p:spPr bwMode="auto">
              <a:xfrm>
                <a:off x="5133" y="2310"/>
                <a:ext cx="18"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31" name="Line 1041"/>
              <p:cNvSpPr>
                <a:spLocks noChangeShapeType="1"/>
              </p:cNvSpPr>
              <p:nvPr/>
            </p:nvSpPr>
            <p:spPr bwMode="auto">
              <a:xfrm>
                <a:off x="5133" y="2265"/>
                <a:ext cx="18"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32" name="Line 1042"/>
              <p:cNvSpPr>
                <a:spLocks noChangeShapeType="1"/>
              </p:cNvSpPr>
              <p:nvPr/>
            </p:nvSpPr>
            <p:spPr bwMode="auto">
              <a:xfrm>
                <a:off x="5115" y="2219"/>
                <a:ext cx="36"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33" name="Line 1043"/>
              <p:cNvSpPr>
                <a:spLocks noChangeShapeType="1"/>
              </p:cNvSpPr>
              <p:nvPr/>
            </p:nvSpPr>
            <p:spPr bwMode="auto">
              <a:xfrm>
                <a:off x="5133" y="2174"/>
                <a:ext cx="18"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34" name="Line 1044"/>
              <p:cNvSpPr>
                <a:spLocks noChangeShapeType="1"/>
              </p:cNvSpPr>
              <p:nvPr/>
            </p:nvSpPr>
            <p:spPr bwMode="auto">
              <a:xfrm>
                <a:off x="5133" y="2129"/>
                <a:ext cx="18"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35" name="Line 1045"/>
              <p:cNvSpPr>
                <a:spLocks noChangeShapeType="1"/>
              </p:cNvSpPr>
              <p:nvPr/>
            </p:nvSpPr>
            <p:spPr bwMode="auto">
              <a:xfrm>
                <a:off x="5133" y="2083"/>
                <a:ext cx="18"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36" name="Line 1046"/>
              <p:cNvSpPr>
                <a:spLocks noChangeShapeType="1"/>
              </p:cNvSpPr>
              <p:nvPr/>
            </p:nvSpPr>
            <p:spPr bwMode="auto">
              <a:xfrm>
                <a:off x="5115" y="2038"/>
                <a:ext cx="36"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37" name="Line 1047"/>
              <p:cNvSpPr>
                <a:spLocks noChangeShapeType="1"/>
              </p:cNvSpPr>
              <p:nvPr/>
            </p:nvSpPr>
            <p:spPr bwMode="auto">
              <a:xfrm>
                <a:off x="5133" y="1992"/>
                <a:ext cx="18"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38" name="Line 1048"/>
              <p:cNvSpPr>
                <a:spLocks noChangeShapeType="1"/>
              </p:cNvSpPr>
              <p:nvPr/>
            </p:nvSpPr>
            <p:spPr bwMode="auto">
              <a:xfrm>
                <a:off x="5133" y="1947"/>
                <a:ext cx="18"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39" name="Line 1049"/>
              <p:cNvSpPr>
                <a:spLocks noChangeShapeType="1"/>
              </p:cNvSpPr>
              <p:nvPr/>
            </p:nvSpPr>
            <p:spPr bwMode="auto">
              <a:xfrm>
                <a:off x="5133" y="1902"/>
                <a:ext cx="18"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40" name="Line 1050"/>
              <p:cNvSpPr>
                <a:spLocks noChangeShapeType="1"/>
              </p:cNvSpPr>
              <p:nvPr/>
            </p:nvSpPr>
            <p:spPr bwMode="auto">
              <a:xfrm>
                <a:off x="5115" y="1856"/>
                <a:ext cx="36"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41" name="Line 1051"/>
              <p:cNvSpPr>
                <a:spLocks noChangeShapeType="1"/>
              </p:cNvSpPr>
              <p:nvPr/>
            </p:nvSpPr>
            <p:spPr bwMode="auto">
              <a:xfrm>
                <a:off x="5133" y="1811"/>
                <a:ext cx="18"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42" name="Line 1052"/>
              <p:cNvSpPr>
                <a:spLocks noChangeShapeType="1"/>
              </p:cNvSpPr>
              <p:nvPr/>
            </p:nvSpPr>
            <p:spPr bwMode="auto">
              <a:xfrm>
                <a:off x="5133" y="1765"/>
                <a:ext cx="18"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43" name="Line 1053"/>
              <p:cNvSpPr>
                <a:spLocks noChangeShapeType="1"/>
              </p:cNvSpPr>
              <p:nvPr/>
            </p:nvSpPr>
            <p:spPr bwMode="auto">
              <a:xfrm>
                <a:off x="5133" y="1720"/>
                <a:ext cx="18"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44" name="Line 1054"/>
              <p:cNvSpPr>
                <a:spLocks noChangeShapeType="1"/>
              </p:cNvSpPr>
              <p:nvPr/>
            </p:nvSpPr>
            <p:spPr bwMode="auto">
              <a:xfrm>
                <a:off x="5115" y="1675"/>
                <a:ext cx="36"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45" name="Line 1055"/>
              <p:cNvSpPr>
                <a:spLocks noChangeShapeType="1"/>
              </p:cNvSpPr>
              <p:nvPr/>
            </p:nvSpPr>
            <p:spPr bwMode="auto">
              <a:xfrm>
                <a:off x="5115" y="1675"/>
                <a:ext cx="36"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46" name="Line 1056"/>
              <p:cNvSpPr>
                <a:spLocks noChangeShapeType="1"/>
              </p:cNvSpPr>
              <p:nvPr/>
            </p:nvSpPr>
            <p:spPr bwMode="auto">
              <a:xfrm>
                <a:off x="5133" y="1629"/>
                <a:ext cx="18"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47" name="Line 1057"/>
              <p:cNvSpPr>
                <a:spLocks noChangeShapeType="1"/>
              </p:cNvSpPr>
              <p:nvPr/>
            </p:nvSpPr>
            <p:spPr bwMode="auto">
              <a:xfrm>
                <a:off x="5133" y="1584"/>
                <a:ext cx="18"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48" name="Freeform 1058"/>
              <p:cNvSpPr>
                <a:spLocks/>
              </p:cNvSpPr>
              <p:nvPr/>
            </p:nvSpPr>
            <p:spPr bwMode="auto">
              <a:xfrm>
                <a:off x="3241" y="1621"/>
                <a:ext cx="576" cy="79"/>
              </a:xfrm>
              <a:custGeom>
                <a:avLst/>
                <a:gdLst>
                  <a:gd name="T0" fmla="*/ 0 w 2535"/>
                  <a:gd name="T1" fmla="*/ 0 h 349"/>
                  <a:gd name="T2" fmla="*/ 52 w 2535"/>
                  <a:gd name="T3" fmla="*/ 7 h 349"/>
                  <a:gd name="T4" fmla="*/ 104 w 2535"/>
                  <a:gd name="T5" fmla="*/ 14 h 349"/>
                  <a:gd name="T6" fmla="*/ 155 w 2535"/>
                  <a:gd name="T7" fmla="*/ 21 h 349"/>
                  <a:gd name="T8" fmla="*/ 207 w 2535"/>
                  <a:gd name="T9" fmla="*/ 28 h 349"/>
                  <a:gd name="T10" fmla="*/ 259 w 2535"/>
                  <a:gd name="T11" fmla="*/ 35 h 349"/>
                  <a:gd name="T12" fmla="*/ 362 w 2535"/>
                  <a:gd name="T13" fmla="*/ 50 h 349"/>
                  <a:gd name="T14" fmla="*/ 414 w 2535"/>
                  <a:gd name="T15" fmla="*/ 57 h 349"/>
                  <a:gd name="T16" fmla="*/ 466 w 2535"/>
                  <a:gd name="T17" fmla="*/ 64 h 349"/>
                  <a:gd name="T18" fmla="*/ 517 w 2535"/>
                  <a:gd name="T19" fmla="*/ 71 h 349"/>
                  <a:gd name="T20" fmla="*/ 569 w 2535"/>
                  <a:gd name="T21" fmla="*/ 78 h 349"/>
                  <a:gd name="T22" fmla="*/ 621 w 2535"/>
                  <a:gd name="T23" fmla="*/ 85 h 349"/>
                  <a:gd name="T24" fmla="*/ 673 w 2535"/>
                  <a:gd name="T25" fmla="*/ 92 h 349"/>
                  <a:gd name="T26" fmla="*/ 724 w 2535"/>
                  <a:gd name="T27" fmla="*/ 99 h 349"/>
                  <a:gd name="T28" fmla="*/ 776 w 2535"/>
                  <a:gd name="T29" fmla="*/ 107 h 349"/>
                  <a:gd name="T30" fmla="*/ 828 w 2535"/>
                  <a:gd name="T31" fmla="*/ 114 h 349"/>
                  <a:gd name="T32" fmla="*/ 931 w 2535"/>
                  <a:gd name="T33" fmla="*/ 128 h 349"/>
                  <a:gd name="T34" fmla="*/ 983 w 2535"/>
                  <a:gd name="T35" fmla="*/ 135 h 349"/>
                  <a:gd name="T36" fmla="*/ 1035 w 2535"/>
                  <a:gd name="T37" fmla="*/ 142 h 349"/>
                  <a:gd name="T38" fmla="*/ 1086 w 2535"/>
                  <a:gd name="T39" fmla="*/ 149 h 349"/>
                  <a:gd name="T40" fmla="*/ 1138 w 2535"/>
                  <a:gd name="T41" fmla="*/ 157 h 349"/>
                  <a:gd name="T42" fmla="*/ 1242 w 2535"/>
                  <a:gd name="T43" fmla="*/ 171 h 349"/>
                  <a:gd name="T44" fmla="*/ 1293 w 2535"/>
                  <a:gd name="T45" fmla="*/ 178 h 349"/>
                  <a:gd name="T46" fmla="*/ 1345 w 2535"/>
                  <a:gd name="T47" fmla="*/ 185 h 349"/>
                  <a:gd name="T48" fmla="*/ 1397 w 2535"/>
                  <a:gd name="T49" fmla="*/ 192 h 349"/>
                  <a:gd name="T50" fmla="*/ 1500 w 2535"/>
                  <a:gd name="T51" fmla="*/ 207 h 349"/>
                  <a:gd name="T52" fmla="*/ 1552 w 2535"/>
                  <a:gd name="T53" fmla="*/ 214 h 349"/>
                  <a:gd name="T54" fmla="*/ 1604 w 2535"/>
                  <a:gd name="T55" fmla="*/ 221 h 349"/>
                  <a:gd name="T56" fmla="*/ 1655 w 2535"/>
                  <a:gd name="T57" fmla="*/ 228 h 349"/>
                  <a:gd name="T58" fmla="*/ 1707 w 2535"/>
                  <a:gd name="T59" fmla="*/ 235 h 349"/>
                  <a:gd name="T60" fmla="*/ 1759 w 2535"/>
                  <a:gd name="T61" fmla="*/ 242 h 349"/>
                  <a:gd name="T62" fmla="*/ 1811 w 2535"/>
                  <a:gd name="T63" fmla="*/ 249 h 349"/>
                  <a:gd name="T64" fmla="*/ 1914 w 2535"/>
                  <a:gd name="T65" fmla="*/ 264 h 349"/>
                  <a:gd name="T66" fmla="*/ 1966 w 2535"/>
                  <a:gd name="T67" fmla="*/ 271 h 349"/>
                  <a:gd name="T68" fmla="*/ 2017 w 2535"/>
                  <a:gd name="T69" fmla="*/ 278 h 349"/>
                  <a:gd name="T70" fmla="*/ 2069 w 2535"/>
                  <a:gd name="T71" fmla="*/ 285 h 349"/>
                  <a:gd name="T72" fmla="*/ 2121 w 2535"/>
                  <a:gd name="T73" fmla="*/ 292 h 349"/>
                  <a:gd name="T74" fmla="*/ 2224 w 2535"/>
                  <a:gd name="T75" fmla="*/ 306 h 349"/>
                  <a:gd name="T76" fmla="*/ 2276 w 2535"/>
                  <a:gd name="T77" fmla="*/ 314 h 349"/>
                  <a:gd name="T78" fmla="*/ 2328 w 2535"/>
                  <a:gd name="T79" fmla="*/ 321 h 349"/>
                  <a:gd name="T80" fmla="*/ 2380 w 2535"/>
                  <a:gd name="T81" fmla="*/ 328 h 349"/>
                  <a:gd name="T82" fmla="*/ 2483 w 2535"/>
                  <a:gd name="T83" fmla="*/ 342 h 349"/>
                  <a:gd name="T84" fmla="*/ 2535 w 2535"/>
                  <a:gd name="T85"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35" h="349">
                    <a:moveTo>
                      <a:pt x="0" y="0"/>
                    </a:moveTo>
                    <a:lnTo>
                      <a:pt x="52" y="7"/>
                    </a:lnTo>
                    <a:lnTo>
                      <a:pt x="104" y="14"/>
                    </a:lnTo>
                    <a:lnTo>
                      <a:pt x="155" y="21"/>
                    </a:lnTo>
                    <a:lnTo>
                      <a:pt x="207" y="28"/>
                    </a:lnTo>
                    <a:lnTo>
                      <a:pt x="259" y="35"/>
                    </a:lnTo>
                    <a:lnTo>
                      <a:pt x="362" y="50"/>
                    </a:lnTo>
                    <a:lnTo>
                      <a:pt x="414" y="57"/>
                    </a:lnTo>
                    <a:lnTo>
                      <a:pt x="466" y="64"/>
                    </a:lnTo>
                    <a:lnTo>
                      <a:pt x="517" y="71"/>
                    </a:lnTo>
                    <a:lnTo>
                      <a:pt x="569" y="78"/>
                    </a:lnTo>
                    <a:lnTo>
                      <a:pt x="621" y="85"/>
                    </a:lnTo>
                    <a:lnTo>
                      <a:pt x="673" y="92"/>
                    </a:lnTo>
                    <a:lnTo>
                      <a:pt x="724" y="99"/>
                    </a:lnTo>
                    <a:lnTo>
                      <a:pt x="776" y="107"/>
                    </a:lnTo>
                    <a:lnTo>
                      <a:pt x="828" y="114"/>
                    </a:lnTo>
                    <a:lnTo>
                      <a:pt x="931" y="128"/>
                    </a:lnTo>
                    <a:lnTo>
                      <a:pt x="983" y="135"/>
                    </a:lnTo>
                    <a:lnTo>
                      <a:pt x="1035" y="142"/>
                    </a:lnTo>
                    <a:lnTo>
                      <a:pt x="1086" y="149"/>
                    </a:lnTo>
                    <a:lnTo>
                      <a:pt x="1138" y="157"/>
                    </a:lnTo>
                    <a:lnTo>
                      <a:pt x="1242" y="171"/>
                    </a:lnTo>
                    <a:lnTo>
                      <a:pt x="1293" y="178"/>
                    </a:lnTo>
                    <a:lnTo>
                      <a:pt x="1345" y="185"/>
                    </a:lnTo>
                    <a:lnTo>
                      <a:pt x="1397" y="192"/>
                    </a:lnTo>
                    <a:lnTo>
                      <a:pt x="1500" y="207"/>
                    </a:lnTo>
                    <a:lnTo>
                      <a:pt x="1552" y="214"/>
                    </a:lnTo>
                    <a:lnTo>
                      <a:pt x="1604" y="221"/>
                    </a:lnTo>
                    <a:lnTo>
                      <a:pt x="1655" y="228"/>
                    </a:lnTo>
                    <a:lnTo>
                      <a:pt x="1707" y="235"/>
                    </a:lnTo>
                    <a:lnTo>
                      <a:pt x="1759" y="242"/>
                    </a:lnTo>
                    <a:lnTo>
                      <a:pt x="1811" y="249"/>
                    </a:lnTo>
                    <a:lnTo>
                      <a:pt x="1914" y="264"/>
                    </a:lnTo>
                    <a:lnTo>
                      <a:pt x="1966" y="271"/>
                    </a:lnTo>
                    <a:lnTo>
                      <a:pt x="2017" y="278"/>
                    </a:lnTo>
                    <a:lnTo>
                      <a:pt x="2069" y="285"/>
                    </a:lnTo>
                    <a:lnTo>
                      <a:pt x="2121" y="292"/>
                    </a:lnTo>
                    <a:lnTo>
                      <a:pt x="2224" y="306"/>
                    </a:lnTo>
                    <a:lnTo>
                      <a:pt x="2276" y="314"/>
                    </a:lnTo>
                    <a:lnTo>
                      <a:pt x="2328" y="321"/>
                    </a:lnTo>
                    <a:lnTo>
                      <a:pt x="2380" y="328"/>
                    </a:lnTo>
                    <a:lnTo>
                      <a:pt x="2483" y="342"/>
                    </a:lnTo>
                    <a:lnTo>
                      <a:pt x="2535" y="349"/>
                    </a:lnTo>
                  </a:path>
                </a:pathLst>
              </a:cu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49" name="Freeform 1059"/>
              <p:cNvSpPr>
                <a:spLocks/>
              </p:cNvSpPr>
              <p:nvPr/>
            </p:nvSpPr>
            <p:spPr bwMode="auto">
              <a:xfrm>
                <a:off x="3817" y="1700"/>
                <a:ext cx="577" cy="80"/>
              </a:xfrm>
              <a:custGeom>
                <a:avLst/>
                <a:gdLst>
                  <a:gd name="T0" fmla="*/ 0 w 2534"/>
                  <a:gd name="T1" fmla="*/ 0 h 350"/>
                  <a:gd name="T2" fmla="*/ 51 w 2534"/>
                  <a:gd name="T3" fmla="*/ 7 h 350"/>
                  <a:gd name="T4" fmla="*/ 103 w 2534"/>
                  <a:gd name="T5" fmla="*/ 15 h 350"/>
                  <a:gd name="T6" fmla="*/ 155 w 2534"/>
                  <a:gd name="T7" fmla="*/ 22 h 350"/>
                  <a:gd name="T8" fmla="*/ 258 w 2534"/>
                  <a:gd name="T9" fmla="*/ 36 h 350"/>
                  <a:gd name="T10" fmla="*/ 310 w 2534"/>
                  <a:gd name="T11" fmla="*/ 43 h 350"/>
                  <a:gd name="T12" fmla="*/ 362 w 2534"/>
                  <a:gd name="T13" fmla="*/ 50 h 350"/>
                  <a:gd name="T14" fmla="*/ 414 w 2534"/>
                  <a:gd name="T15" fmla="*/ 57 h 350"/>
                  <a:gd name="T16" fmla="*/ 517 w 2534"/>
                  <a:gd name="T17" fmla="*/ 72 h 350"/>
                  <a:gd name="T18" fmla="*/ 569 w 2534"/>
                  <a:gd name="T19" fmla="*/ 79 h 350"/>
                  <a:gd name="T20" fmla="*/ 620 w 2534"/>
                  <a:gd name="T21" fmla="*/ 86 h 350"/>
                  <a:gd name="T22" fmla="*/ 672 w 2534"/>
                  <a:gd name="T23" fmla="*/ 93 h 350"/>
                  <a:gd name="T24" fmla="*/ 724 w 2534"/>
                  <a:gd name="T25" fmla="*/ 100 h 350"/>
                  <a:gd name="T26" fmla="*/ 827 w 2534"/>
                  <a:gd name="T27" fmla="*/ 114 h 350"/>
                  <a:gd name="T28" fmla="*/ 879 w 2534"/>
                  <a:gd name="T29" fmla="*/ 122 h 350"/>
                  <a:gd name="T30" fmla="*/ 931 w 2534"/>
                  <a:gd name="T31" fmla="*/ 129 h 350"/>
                  <a:gd name="T32" fmla="*/ 983 w 2534"/>
                  <a:gd name="T33" fmla="*/ 136 h 350"/>
                  <a:gd name="T34" fmla="*/ 1034 w 2534"/>
                  <a:gd name="T35" fmla="*/ 143 h 350"/>
                  <a:gd name="T36" fmla="*/ 1086 w 2534"/>
                  <a:gd name="T37" fmla="*/ 150 h 350"/>
                  <a:gd name="T38" fmla="*/ 1138 w 2534"/>
                  <a:gd name="T39" fmla="*/ 157 h 350"/>
                  <a:gd name="T40" fmla="*/ 1241 w 2534"/>
                  <a:gd name="T41" fmla="*/ 172 h 350"/>
                  <a:gd name="T42" fmla="*/ 1293 w 2534"/>
                  <a:gd name="T43" fmla="*/ 179 h 350"/>
                  <a:gd name="T44" fmla="*/ 1345 w 2534"/>
                  <a:gd name="T45" fmla="*/ 186 h 350"/>
                  <a:gd name="T46" fmla="*/ 1396 w 2534"/>
                  <a:gd name="T47" fmla="*/ 193 h 350"/>
                  <a:gd name="T48" fmla="*/ 1500 w 2534"/>
                  <a:gd name="T49" fmla="*/ 207 h 350"/>
                  <a:gd name="T50" fmla="*/ 1551 w 2534"/>
                  <a:gd name="T51" fmla="*/ 214 h 350"/>
                  <a:gd name="T52" fmla="*/ 1603 w 2534"/>
                  <a:gd name="T53" fmla="*/ 221 h 350"/>
                  <a:gd name="T54" fmla="*/ 1655 w 2534"/>
                  <a:gd name="T55" fmla="*/ 229 h 350"/>
                  <a:gd name="T56" fmla="*/ 1707 w 2534"/>
                  <a:gd name="T57" fmla="*/ 236 h 350"/>
                  <a:gd name="T58" fmla="*/ 1810 w 2534"/>
                  <a:gd name="T59" fmla="*/ 250 h 350"/>
                  <a:gd name="T60" fmla="*/ 1862 w 2534"/>
                  <a:gd name="T61" fmla="*/ 257 h 350"/>
                  <a:gd name="T62" fmla="*/ 1914 w 2534"/>
                  <a:gd name="T63" fmla="*/ 264 h 350"/>
                  <a:gd name="T64" fmla="*/ 1965 w 2534"/>
                  <a:gd name="T65" fmla="*/ 271 h 350"/>
                  <a:gd name="T66" fmla="*/ 2017 w 2534"/>
                  <a:gd name="T67" fmla="*/ 279 h 350"/>
                  <a:gd name="T68" fmla="*/ 2069 w 2534"/>
                  <a:gd name="T69" fmla="*/ 286 h 350"/>
                  <a:gd name="T70" fmla="*/ 2120 w 2534"/>
                  <a:gd name="T71" fmla="*/ 293 h 350"/>
                  <a:gd name="T72" fmla="*/ 2172 w 2534"/>
                  <a:gd name="T73" fmla="*/ 300 h 350"/>
                  <a:gd name="T74" fmla="*/ 2224 w 2534"/>
                  <a:gd name="T75" fmla="*/ 307 h 350"/>
                  <a:gd name="T76" fmla="*/ 2276 w 2534"/>
                  <a:gd name="T77" fmla="*/ 314 h 350"/>
                  <a:gd name="T78" fmla="*/ 2379 w 2534"/>
                  <a:gd name="T79" fmla="*/ 329 h 350"/>
                  <a:gd name="T80" fmla="*/ 2431 w 2534"/>
                  <a:gd name="T81" fmla="*/ 336 h 350"/>
                  <a:gd name="T82" fmla="*/ 2483 w 2534"/>
                  <a:gd name="T83" fmla="*/ 343 h 350"/>
                  <a:gd name="T84" fmla="*/ 2534 w 2534"/>
                  <a:gd name="T85"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34" h="350">
                    <a:moveTo>
                      <a:pt x="0" y="0"/>
                    </a:moveTo>
                    <a:lnTo>
                      <a:pt x="51" y="7"/>
                    </a:lnTo>
                    <a:lnTo>
                      <a:pt x="103" y="15"/>
                    </a:lnTo>
                    <a:lnTo>
                      <a:pt x="155" y="22"/>
                    </a:lnTo>
                    <a:lnTo>
                      <a:pt x="258" y="36"/>
                    </a:lnTo>
                    <a:lnTo>
                      <a:pt x="310" y="43"/>
                    </a:lnTo>
                    <a:lnTo>
                      <a:pt x="362" y="50"/>
                    </a:lnTo>
                    <a:lnTo>
                      <a:pt x="414" y="57"/>
                    </a:lnTo>
                    <a:lnTo>
                      <a:pt x="517" y="72"/>
                    </a:lnTo>
                    <a:lnTo>
                      <a:pt x="569" y="79"/>
                    </a:lnTo>
                    <a:lnTo>
                      <a:pt x="620" y="86"/>
                    </a:lnTo>
                    <a:lnTo>
                      <a:pt x="672" y="93"/>
                    </a:lnTo>
                    <a:lnTo>
                      <a:pt x="724" y="100"/>
                    </a:lnTo>
                    <a:lnTo>
                      <a:pt x="827" y="114"/>
                    </a:lnTo>
                    <a:lnTo>
                      <a:pt x="879" y="122"/>
                    </a:lnTo>
                    <a:lnTo>
                      <a:pt x="931" y="129"/>
                    </a:lnTo>
                    <a:lnTo>
                      <a:pt x="983" y="136"/>
                    </a:lnTo>
                    <a:lnTo>
                      <a:pt x="1034" y="143"/>
                    </a:lnTo>
                    <a:lnTo>
                      <a:pt x="1086" y="150"/>
                    </a:lnTo>
                    <a:lnTo>
                      <a:pt x="1138" y="157"/>
                    </a:lnTo>
                    <a:lnTo>
                      <a:pt x="1241" y="172"/>
                    </a:lnTo>
                    <a:lnTo>
                      <a:pt x="1293" y="179"/>
                    </a:lnTo>
                    <a:lnTo>
                      <a:pt x="1345" y="186"/>
                    </a:lnTo>
                    <a:lnTo>
                      <a:pt x="1396" y="193"/>
                    </a:lnTo>
                    <a:lnTo>
                      <a:pt x="1500" y="207"/>
                    </a:lnTo>
                    <a:lnTo>
                      <a:pt x="1551" y="214"/>
                    </a:lnTo>
                    <a:lnTo>
                      <a:pt x="1603" y="221"/>
                    </a:lnTo>
                    <a:lnTo>
                      <a:pt x="1655" y="229"/>
                    </a:lnTo>
                    <a:lnTo>
                      <a:pt x="1707" y="236"/>
                    </a:lnTo>
                    <a:lnTo>
                      <a:pt x="1810" y="250"/>
                    </a:lnTo>
                    <a:lnTo>
                      <a:pt x="1862" y="257"/>
                    </a:lnTo>
                    <a:lnTo>
                      <a:pt x="1914" y="264"/>
                    </a:lnTo>
                    <a:lnTo>
                      <a:pt x="1965" y="271"/>
                    </a:lnTo>
                    <a:lnTo>
                      <a:pt x="2017" y="279"/>
                    </a:lnTo>
                    <a:lnTo>
                      <a:pt x="2069" y="286"/>
                    </a:lnTo>
                    <a:lnTo>
                      <a:pt x="2120" y="293"/>
                    </a:lnTo>
                    <a:lnTo>
                      <a:pt x="2172" y="300"/>
                    </a:lnTo>
                    <a:lnTo>
                      <a:pt x="2224" y="307"/>
                    </a:lnTo>
                    <a:lnTo>
                      <a:pt x="2276" y="314"/>
                    </a:lnTo>
                    <a:lnTo>
                      <a:pt x="2379" y="329"/>
                    </a:lnTo>
                    <a:lnTo>
                      <a:pt x="2431" y="336"/>
                    </a:lnTo>
                    <a:lnTo>
                      <a:pt x="2483" y="343"/>
                    </a:lnTo>
                    <a:lnTo>
                      <a:pt x="2534" y="350"/>
                    </a:lnTo>
                  </a:path>
                </a:pathLst>
              </a:cu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50" name="Line 1060"/>
              <p:cNvSpPr>
                <a:spLocks noChangeShapeType="1"/>
              </p:cNvSpPr>
              <p:nvPr/>
            </p:nvSpPr>
            <p:spPr bwMode="auto">
              <a:xfrm>
                <a:off x="4394" y="1780"/>
                <a:ext cx="11" cy="2"/>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51" name="Line 1061"/>
              <p:cNvSpPr>
                <a:spLocks noChangeShapeType="1"/>
              </p:cNvSpPr>
              <p:nvPr/>
            </p:nvSpPr>
            <p:spPr bwMode="auto">
              <a:xfrm flipV="1">
                <a:off x="3241" y="1620"/>
                <a:ext cx="0" cy="1326"/>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52" name="Line 1062"/>
              <p:cNvSpPr>
                <a:spLocks noChangeShapeType="1"/>
              </p:cNvSpPr>
              <p:nvPr/>
            </p:nvSpPr>
            <p:spPr bwMode="auto">
              <a:xfrm flipV="1">
                <a:off x="4405" y="1783"/>
                <a:ext cx="0" cy="1163"/>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53" name="Line 1063"/>
              <p:cNvSpPr>
                <a:spLocks noChangeShapeType="1"/>
              </p:cNvSpPr>
              <p:nvPr/>
            </p:nvSpPr>
            <p:spPr bwMode="auto">
              <a:xfrm>
                <a:off x="3205" y="2946"/>
                <a:ext cx="4" cy="0"/>
              </a:xfrm>
              <a:prstGeom prst="line">
                <a:avLst/>
              </a:prstGeom>
              <a:noFill/>
              <a:ln w="9525"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54" name="Line 1064"/>
              <p:cNvSpPr>
                <a:spLocks noChangeShapeType="1"/>
              </p:cNvSpPr>
              <p:nvPr/>
            </p:nvSpPr>
            <p:spPr bwMode="auto">
              <a:xfrm>
                <a:off x="3254" y="2946"/>
                <a:ext cx="4" cy="0"/>
              </a:xfrm>
              <a:prstGeom prst="line">
                <a:avLst/>
              </a:prstGeom>
              <a:noFill/>
              <a:ln w="9525"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55" name="Line 1065"/>
              <p:cNvSpPr>
                <a:spLocks noChangeShapeType="1"/>
              </p:cNvSpPr>
              <p:nvPr/>
            </p:nvSpPr>
            <p:spPr bwMode="auto">
              <a:xfrm>
                <a:off x="3303" y="2946"/>
                <a:ext cx="4" cy="0"/>
              </a:xfrm>
              <a:prstGeom prst="line">
                <a:avLst/>
              </a:prstGeom>
              <a:noFill/>
              <a:ln w="9525"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56" name="Line 1066"/>
              <p:cNvSpPr>
                <a:spLocks noChangeShapeType="1"/>
              </p:cNvSpPr>
              <p:nvPr/>
            </p:nvSpPr>
            <p:spPr bwMode="auto">
              <a:xfrm flipV="1">
                <a:off x="3406" y="1699"/>
                <a:ext cx="0" cy="11"/>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57" name="Line 1067"/>
              <p:cNvSpPr>
                <a:spLocks noChangeShapeType="1"/>
              </p:cNvSpPr>
              <p:nvPr/>
            </p:nvSpPr>
            <p:spPr bwMode="auto">
              <a:xfrm flipV="1">
                <a:off x="3406" y="1689"/>
                <a:ext cx="0" cy="1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58" name="Line 1068"/>
              <p:cNvSpPr>
                <a:spLocks noChangeShapeType="1"/>
              </p:cNvSpPr>
              <p:nvPr/>
            </p:nvSpPr>
            <p:spPr bwMode="auto">
              <a:xfrm>
                <a:off x="3381" y="1699"/>
                <a:ext cx="25"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59" name="Line 1069"/>
              <p:cNvSpPr>
                <a:spLocks noChangeShapeType="1"/>
              </p:cNvSpPr>
              <p:nvPr/>
            </p:nvSpPr>
            <p:spPr bwMode="auto">
              <a:xfrm>
                <a:off x="3406" y="1699"/>
                <a:ext cx="24"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60" name="Line 1070"/>
              <p:cNvSpPr>
                <a:spLocks noChangeShapeType="1"/>
              </p:cNvSpPr>
              <p:nvPr/>
            </p:nvSpPr>
            <p:spPr bwMode="auto">
              <a:xfrm>
                <a:off x="3401" y="1699"/>
                <a:ext cx="5" cy="0"/>
              </a:xfrm>
              <a:prstGeom prst="line">
                <a:avLst/>
              </a:prstGeom>
              <a:noFill/>
              <a:ln w="9525"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61" name="Line 1071"/>
              <p:cNvSpPr>
                <a:spLocks noChangeShapeType="1"/>
              </p:cNvSpPr>
              <p:nvPr/>
            </p:nvSpPr>
            <p:spPr bwMode="auto">
              <a:xfrm flipV="1">
                <a:off x="3455" y="1723"/>
                <a:ext cx="0" cy="1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62" name="Line 1072"/>
              <p:cNvSpPr>
                <a:spLocks noChangeShapeType="1"/>
              </p:cNvSpPr>
              <p:nvPr/>
            </p:nvSpPr>
            <p:spPr bwMode="auto">
              <a:xfrm flipV="1">
                <a:off x="3455" y="1712"/>
                <a:ext cx="0" cy="11"/>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63" name="Line 1073"/>
              <p:cNvSpPr>
                <a:spLocks noChangeShapeType="1"/>
              </p:cNvSpPr>
              <p:nvPr/>
            </p:nvSpPr>
            <p:spPr bwMode="auto">
              <a:xfrm>
                <a:off x="3430" y="1723"/>
                <a:ext cx="25"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64" name="Line 1074"/>
              <p:cNvSpPr>
                <a:spLocks noChangeShapeType="1"/>
              </p:cNvSpPr>
              <p:nvPr/>
            </p:nvSpPr>
            <p:spPr bwMode="auto">
              <a:xfrm>
                <a:off x="3455" y="1723"/>
                <a:ext cx="25"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65" name="Line 1075"/>
              <p:cNvSpPr>
                <a:spLocks noChangeShapeType="1"/>
              </p:cNvSpPr>
              <p:nvPr/>
            </p:nvSpPr>
            <p:spPr bwMode="auto">
              <a:xfrm>
                <a:off x="3451" y="1723"/>
                <a:ext cx="4" cy="0"/>
              </a:xfrm>
              <a:prstGeom prst="line">
                <a:avLst/>
              </a:prstGeom>
              <a:noFill/>
              <a:ln w="9525"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66" name="Line 1076"/>
              <p:cNvSpPr>
                <a:spLocks noChangeShapeType="1"/>
              </p:cNvSpPr>
              <p:nvPr/>
            </p:nvSpPr>
            <p:spPr bwMode="auto">
              <a:xfrm flipV="1">
                <a:off x="3504" y="1745"/>
                <a:ext cx="0" cy="1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67" name="Line 1077"/>
              <p:cNvSpPr>
                <a:spLocks noChangeShapeType="1"/>
              </p:cNvSpPr>
              <p:nvPr/>
            </p:nvSpPr>
            <p:spPr bwMode="auto">
              <a:xfrm flipV="1">
                <a:off x="3504" y="1735"/>
                <a:ext cx="0" cy="1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68" name="Line 1078"/>
              <p:cNvSpPr>
                <a:spLocks noChangeShapeType="1"/>
              </p:cNvSpPr>
              <p:nvPr/>
            </p:nvSpPr>
            <p:spPr bwMode="auto">
              <a:xfrm>
                <a:off x="3480" y="1745"/>
                <a:ext cx="24"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69" name="Line 1079"/>
              <p:cNvSpPr>
                <a:spLocks noChangeShapeType="1"/>
              </p:cNvSpPr>
              <p:nvPr/>
            </p:nvSpPr>
            <p:spPr bwMode="auto">
              <a:xfrm>
                <a:off x="3504" y="1745"/>
                <a:ext cx="25"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70" name="Line 1080"/>
              <p:cNvSpPr>
                <a:spLocks noChangeShapeType="1"/>
              </p:cNvSpPr>
              <p:nvPr/>
            </p:nvSpPr>
            <p:spPr bwMode="auto">
              <a:xfrm>
                <a:off x="3500" y="1745"/>
                <a:ext cx="4" cy="0"/>
              </a:xfrm>
              <a:prstGeom prst="line">
                <a:avLst/>
              </a:prstGeom>
              <a:noFill/>
              <a:ln w="9525"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71" name="Line 1081"/>
              <p:cNvSpPr>
                <a:spLocks noChangeShapeType="1"/>
              </p:cNvSpPr>
              <p:nvPr/>
            </p:nvSpPr>
            <p:spPr bwMode="auto">
              <a:xfrm flipV="1">
                <a:off x="3553" y="1723"/>
                <a:ext cx="0" cy="11"/>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72" name="Line 1082"/>
              <p:cNvSpPr>
                <a:spLocks noChangeShapeType="1"/>
              </p:cNvSpPr>
              <p:nvPr/>
            </p:nvSpPr>
            <p:spPr bwMode="auto">
              <a:xfrm flipV="1">
                <a:off x="3553" y="1713"/>
                <a:ext cx="0" cy="1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73" name="Line 1083"/>
              <p:cNvSpPr>
                <a:spLocks noChangeShapeType="1"/>
              </p:cNvSpPr>
              <p:nvPr/>
            </p:nvSpPr>
            <p:spPr bwMode="auto">
              <a:xfrm>
                <a:off x="3529" y="1723"/>
                <a:ext cx="24"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74" name="Line 1084"/>
              <p:cNvSpPr>
                <a:spLocks noChangeShapeType="1"/>
              </p:cNvSpPr>
              <p:nvPr/>
            </p:nvSpPr>
            <p:spPr bwMode="auto">
              <a:xfrm>
                <a:off x="3553" y="1723"/>
                <a:ext cx="25"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75" name="Line 1085"/>
              <p:cNvSpPr>
                <a:spLocks noChangeShapeType="1"/>
              </p:cNvSpPr>
              <p:nvPr/>
            </p:nvSpPr>
            <p:spPr bwMode="auto">
              <a:xfrm>
                <a:off x="3549" y="1723"/>
                <a:ext cx="4" cy="0"/>
              </a:xfrm>
              <a:prstGeom prst="line">
                <a:avLst/>
              </a:prstGeom>
              <a:noFill/>
              <a:ln w="9525"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76" name="Line 1086"/>
              <p:cNvSpPr>
                <a:spLocks noChangeShapeType="1"/>
              </p:cNvSpPr>
              <p:nvPr/>
            </p:nvSpPr>
            <p:spPr bwMode="auto">
              <a:xfrm flipV="1">
                <a:off x="3602" y="1744"/>
                <a:ext cx="0" cy="1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77" name="Line 1087"/>
              <p:cNvSpPr>
                <a:spLocks noChangeShapeType="1"/>
              </p:cNvSpPr>
              <p:nvPr/>
            </p:nvSpPr>
            <p:spPr bwMode="auto">
              <a:xfrm flipV="1">
                <a:off x="3602" y="1733"/>
                <a:ext cx="0" cy="11"/>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78" name="Line 1088"/>
              <p:cNvSpPr>
                <a:spLocks noChangeShapeType="1"/>
              </p:cNvSpPr>
              <p:nvPr/>
            </p:nvSpPr>
            <p:spPr bwMode="auto">
              <a:xfrm>
                <a:off x="3578" y="1744"/>
                <a:ext cx="24"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79" name="Line 1089"/>
              <p:cNvSpPr>
                <a:spLocks noChangeShapeType="1"/>
              </p:cNvSpPr>
              <p:nvPr/>
            </p:nvSpPr>
            <p:spPr bwMode="auto">
              <a:xfrm>
                <a:off x="3602" y="1744"/>
                <a:ext cx="25"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80" name="Line 1090"/>
              <p:cNvSpPr>
                <a:spLocks noChangeShapeType="1"/>
              </p:cNvSpPr>
              <p:nvPr/>
            </p:nvSpPr>
            <p:spPr bwMode="auto">
              <a:xfrm>
                <a:off x="3598" y="1744"/>
                <a:ext cx="4" cy="0"/>
              </a:xfrm>
              <a:prstGeom prst="line">
                <a:avLst/>
              </a:prstGeom>
              <a:noFill/>
              <a:ln w="9525"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81" name="Line 1091"/>
              <p:cNvSpPr>
                <a:spLocks noChangeShapeType="1"/>
              </p:cNvSpPr>
              <p:nvPr/>
            </p:nvSpPr>
            <p:spPr bwMode="auto">
              <a:xfrm flipV="1">
                <a:off x="3651" y="1748"/>
                <a:ext cx="0" cy="11"/>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82" name="Line 1092"/>
              <p:cNvSpPr>
                <a:spLocks noChangeShapeType="1"/>
              </p:cNvSpPr>
              <p:nvPr/>
            </p:nvSpPr>
            <p:spPr bwMode="auto">
              <a:xfrm flipV="1">
                <a:off x="3651" y="1738"/>
                <a:ext cx="0" cy="1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83" name="Line 1093"/>
              <p:cNvSpPr>
                <a:spLocks noChangeShapeType="1"/>
              </p:cNvSpPr>
              <p:nvPr/>
            </p:nvSpPr>
            <p:spPr bwMode="auto">
              <a:xfrm>
                <a:off x="3627" y="1748"/>
                <a:ext cx="24"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84" name="Line 1094"/>
              <p:cNvSpPr>
                <a:spLocks noChangeShapeType="1"/>
              </p:cNvSpPr>
              <p:nvPr/>
            </p:nvSpPr>
            <p:spPr bwMode="auto">
              <a:xfrm>
                <a:off x="3651" y="1748"/>
                <a:ext cx="25"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85" name="Line 1095"/>
              <p:cNvSpPr>
                <a:spLocks noChangeShapeType="1"/>
              </p:cNvSpPr>
              <p:nvPr/>
            </p:nvSpPr>
            <p:spPr bwMode="auto">
              <a:xfrm>
                <a:off x="3647" y="1748"/>
                <a:ext cx="4" cy="0"/>
              </a:xfrm>
              <a:prstGeom prst="line">
                <a:avLst/>
              </a:prstGeom>
              <a:noFill/>
              <a:ln w="9525"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86" name="Line 1096"/>
              <p:cNvSpPr>
                <a:spLocks noChangeShapeType="1"/>
              </p:cNvSpPr>
              <p:nvPr/>
            </p:nvSpPr>
            <p:spPr bwMode="auto">
              <a:xfrm flipV="1">
                <a:off x="3701" y="1761"/>
                <a:ext cx="0" cy="1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87" name="Line 1097"/>
              <p:cNvSpPr>
                <a:spLocks noChangeShapeType="1"/>
              </p:cNvSpPr>
              <p:nvPr/>
            </p:nvSpPr>
            <p:spPr bwMode="auto">
              <a:xfrm flipV="1">
                <a:off x="3701" y="1750"/>
                <a:ext cx="0" cy="11"/>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88" name="Line 1098"/>
              <p:cNvSpPr>
                <a:spLocks noChangeShapeType="1"/>
              </p:cNvSpPr>
              <p:nvPr/>
            </p:nvSpPr>
            <p:spPr bwMode="auto">
              <a:xfrm>
                <a:off x="3676" y="1761"/>
                <a:ext cx="25"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89" name="Line 1099"/>
              <p:cNvSpPr>
                <a:spLocks noChangeShapeType="1"/>
              </p:cNvSpPr>
              <p:nvPr/>
            </p:nvSpPr>
            <p:spPr bwMode="auto">
              <a:xfrm>
                <a:off x="3701" y="1761"/>
                <a:ext cx="24"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90" name="Line 1100"/>
              <p:cNvSpPr>
                <a:spLocks noChangeShapeType="1"/>
              </p:cNvSpPr>
              <p:nvPr/>
            </p:nvSpPr>
            <p:spPr bwMode="auto">
              <a:xfrm>
                <a:off x="3696" y="1761"/>
                <a:ext cx="5" cy="0"/>
              </a:xfrm>
              <a:prstGeom prst="line">
                <a:avLst/>
              </a:prstGeom>
              <a:noFill/>
              <a:ln w="9525"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91" name="Line 1101"/>
              <p:cNvSpPr>
                <a:spLocks noChangeShapeType="1"/>
              </p:cNvSpPr>
              <p:nvPr/>
            </p:nvSpPr>
            <p:spPr bwMode="auto">
              <a:xfrm flipV="1">
                <a:off x="3750" y="1774"/>
                <a:ext cx="0" cy="1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92" name="Line 1102"/>
              <p:cNvSpPr>
                <a:spLocks noChangeShapeType="1"/>
              </p:cNvSpPr>
              <p:nvPr/>
            </p:nvSpPr>
            <p:spPr bwMode="auto">
              <a:xfrm flipV="1">
                <a:off x="3750" y="1763"/>
                <a:ext cx="0" cy="11"/>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93" name="Line 1103"/>
              <p:cNvSpPr>
                <a:spLocks noChangeShapeType="1"/>
              </p:cNvSpPr>
              <p:nvPr/>
            </p:nvSpPr>
            <p:spPr bwMode="auto">
              <a:xfrm>
                <a:off x="3725" y="1774"/>
                <a:ext cx="25"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94" name="Line 1104"/>
              <p:cNvSpPr>
                <a:spLocks noChangeShapeType="1"/>
              </p:cNvSpPr>
              <p:nvPr/>
            </p:nvSpPr>
            <p:spPr bwMode="auto">
              <a:xfrm>
                <a:off x="3750" y="1774"/>
                <a:ext cx="24"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95" name="Line 1105"/>
              <p:cNvSpPr>
                <a:spLocks noChangeShapeType="1"/>
              </p:cNvSpPr>
              <p:nvPr/>
            </p:nvSpPr>
            <p:spPr bwMode="auto">
              <a:xfrm>
                <a:off x="3746" y="1774"/>
                <a:ext cx="4" cy="0"/>
              </a:xfrm>
              <a:prstGeom prst="line">
                <a:avLst/>
              </a:prstGeom>
              <a:noFill/>
              <a:ln w="9525"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96" name="Line 1106"/>
              <p:cNvSpPr>
                <a:spLocks noChangeShapeType="1"/>
              </p:cNvSpPr>
              <p:nvPr/>
            </p:nvSpPr>
            <p:spPr bwMode="auto">
              <a:xfrm flipV="1">
                <a:off x="3799" y="1752"/>
                <a:ext cx="0" cy="1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97" name="Line 1107"/>
              <p:cNvSpPr>
                <a:spLocks noChangeShapeType="1"/>
              </p:cNvSpPr>
              <p:nvPr/>
            </p:nvSpPr>
            <p:spPr bwMode="auto">
              <a:xfrm flipV="1">
                <a:off x="3799" y="1742"/>
                <a:ext cx="0" cy="1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98" name="Line 1108"/>
              <p:cNvSpPr>
                <a:spLocks noChangeShapeType="1"/>
              </p:cNvSpPr>
              <p:nvPr/>
            </p:nvSpPr>
            <p:spPr bwMode="auto">
              <a:xfrm>
                <a:off x="3774" y="1752"/>
                <a:ext cx="25"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99" name="Line 1109"/>
              <p:cNvSpPr>
                <a:spLocks noChangeShapeType="1"/>
              </p:cNvSpPr>
              <p:nvPr/>
            </p:nvSpPr>
            <p:spPr bwMode="auto">
              <a:xfrm>
                <a:off x="3799" y="1752"/>
                <a:ext cx="24"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00" name="Line 1110"/>
              <p:cNvSpPr>
                <a:spLocks noChangeShapeType="1"/>
              </p:cNvSpPr>
              <p:nvPr/>
            </p:nvSpPr>
            <p:spPr bwMode="auto">
              <a:xfrm>
                <a:off x="3795" y="1752"/>
                <a:ext cx="4" cy="0"/>
              </a:xfrm>
              <a:prstGeom prst="line">
                <a:avLst/>
              </a:prstGeom>
              <a:noFill/>
              <a:ln w="9525"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01" name="Line 1111"/>
              <p:cNvSpPr>
                <a:spLocks noChangeShapeType="1"/>
              </p:cNvSpPr>
              <p:nvPr/>
            </p:nvSpPr>
            <p:spPr bwMode="auto">
              <a:xfrm flipV="1">
                <a:off x="3848" y="1767"/>
                <a:ext cx="0" cy="1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02" name="Line 1112"/>
              <p:cNvSpPr>
                <a:spLocks noChangeShapeType="1"/>
              </p:cNvSpPr>
              <p:nvPr/>
            </p:nvSpPr>
            <p:spPr bwMode="auto">
              <a:xfrm flipV="1">
                <a:off x="3848" y="1756"/>
                <a:ext cx="0" cy="11"/>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03" name="Line 1113"/>
              <p:cNvSpPr>
                <a:spLocks noChangeShapeType="1"/>
              </p:cNvSpPr>
              <p:nvPr/>
            </p:nvSpPr>
            <p:spPr bwMode="auto">
              <a:xfrm>
                <a:off x="3823" y="1767"/>
                <a:ext cx="25"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04" name="Line 1114"/>
              <p:cNvSpPr>
                <a:spLocks noChangeShapeType="1"/>
              </p:cNvSpPr>
              <p:nvPr/>
            </p:nvSpPr>
            <p:spPr bwMode="auto">
              <a:xfrm>
                <a:off x="3848" y="1767"/>
                <a:ext cx="25"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05" name="Line 1115"/>
              <p:cNvSpPr>
                <a:spLocks noChangeShapeType="1"/>
              </p:cNvSpPr>
              <p:nvPr/>
            </p:nvSpPr>
            <p:spPr bwMode="auto">
              <a:xfrm>
                <a:off x="3844" y="1767"/>
                <a:ext cx="4" cy="0"/>
              </a:xfrm>
              <a:prstGeom prst="line">
                <a:avLst/>
              </a:prstGeom>
              <a:noFill/>
              <a:ln w="9525"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06" name="Line 1116"/>
              <p:cNvSpPr>
                <a:spLocks noChangeShapeType="1"/>
              </p:cNvSpPr>
              <p:nvPr/>
            </p:nvSpPr>
            <p:spPr bwMode="auto">
              <a:xfrm flipV="1">
                <a:off x="3897" y="1789"/>
                <a:ext cx="0" cy="1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07" name="Line 1117"/>
              <p:cNvSpPr>
                <a:spLocks noChangeShapeType="1"/>
              </p:cNvSpPr>
              <p:nvPr/>
            </p:nvSpPr>
            <p:spPr bwMode="auto">
              <a:xfrm flipV="1">
                <a:off x="3897" y="1778"/>
                <a:ext cx="0" cy="11"/>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08" name="Line 1118"/>
              <p:cNvSpPr>
                <a:spLocks noChangeShapeType="1"/>
              </p:cNvSpPr>
              <p:nvPr/>
            </p:nvSpPr>
            <p:spPr bwMode="auto">
              <a:xfrm>
                <a:off x="3873" y="1789"/>
                <a:ext cx="24"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09" name="Line 1119"/>
              <p:cNvSpPr>
                <a:spLocks noChangeShapeType="1"/>
              </p:cNvSpPr>
              <p:nvPr/>
            </p:nvSpPr>
            <p:spPr bwMode="auto">
              <a:xfrm>
                <a:off x="3897" y="1789"/>
                <a:ext cx="25"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10" name="Line 1120"/>
              <p:cNvSpPr>
                <a:spLocks noChangeShapeType="1"/>
              </p:cNvSpPr>
              <p:nvPr/>
            </p:nvSpPr>
            <p:spPr bwMode="auto">
              <a:xfrm>
                <a:off x="3893" y="1789"/>
                <a:ext cx="4" cy="0"/>
              </a:xfrm>
              <a:prstGeom prst="line">
                <a:avLst/>
              </a:prstGeom>
              <a:noFill/>
              <a:ln w="9525"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11" name="Line 1121"/>
              <p:cNvSpPr>
                <a:spLocks noChangeShapeType="1"/>
              </p:cNvSpPr>
              <p:nvPr/>
            </p:nvSpPr>
            <p:spPr bwMode="auto">
              <a:xfrm flipV="1">
                <a:off x="3946" y="1788"/>
                <a:ext cx="0" cy="11"/>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12" name="Line 1122"/>
              <p:cNvSpPr>
                <a:spLocks noChangeShapeType="1"/>
              </p:cNvSpPr>
              <p:nvPr/>
            </p:nvSpPr>
            <p:spPr bwMode="auto">
              <a:xfrm flipV="1">
                <a:off x="3946" y="1778"/>
                <a:ext cx="0" cy="1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13" name="Line 1123"/>
              <p:cNvSpPr>
                <a:spLocks noChangeShapeType="1"/>
              </p:cNvSpPr>
              <p:nvPr/>
            </p:nvSpPr>
            <p:spPr bwMode="auto">
              <a:xfrm>
                <a:off x="3922" y="1788"/>
                <a:ext cx="24"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14" name="Line 1124"/>
              <p:cNvSpPr>
                <a:spLocks noChangeShapeType="1"/>
              </p:cNvSpPr>
              <p:nvPr/>
            </p:nvSpPr>
            <p:spPr bwMode="auto">
              <a:xfrm>
                <a:off x="3946" y="1788"/>
                <a:ext cx="25"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15" name="Line 1125"/>
              <p:cNvSpPr>
                <a:spLocks noChangeShapeType="1"/>
              </p:cNvSpPr>
              <p:nvPr/>
            </p:nvSpPr>
            <p:spPr bwMode="auto">
              <a:xfrm>
                <a:off x="3942" y="1788"/>
                <a:ext cx="4" cy="0"/>
              </a:xfrm>
              <a:prstGeom prst="line">
                <a:avLst/>
              </a:prstGeom>
              <a:noFill/>
              <a:ln w="9525"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16" name="Line 1126"/>
              <p:cNvSpPr>
                <a:spLocks noChangeShapeType="1"/>
              </p:cNvSpPr>
              <p:nvPr/>
            </p:nvSpPr>
            <p:spPr bwMode="auto">
              <a:xfrm flipV="1">
                <a:off x="3996" y="1797"/>
                <a:ext cx="0" cy="1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17" name="Line 1127"/>
              <p:cNvSpPr>
                <a:spLocks noChangeShapeType="1"/>
              </p:cNvSpPr>
              <p:nvPr/>
            </p:nvSpPr>
            <p:spPr bwMode="auto">
              <a:xfrm flipV="1">
                <a:off x="3996" y="1787"/>
                <a:ext cx="0" cy="1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18" name="Line 1128"/>
              <p:cNvSpPr>
                <a:spLocks noChangeShapeType="1"/>
              </p:cNvSpPr>
              <p:nvPr/>
            </p:nvSpPr>
            <p:spPr bwMode="auto">
              <a:xfrm>
                <a:off x="3971" y="1797"/>
                <a:ext cx="25"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19" name="Line 1129"/>
              <p:cNvSpPr>
                <a:spLocks noChangeShapeType="1"/>
              </p:cNvSpPr>
              <p:nvPr/>
            </p:nvSpPr>
            <p:spPr bwMode="auto">
              <a:xfrm>
                <a:off x="3996" y="1797"/>
                <a:ext cx="24"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20" name="Line 1130"/>
              <p:cNvSpPr>
                <a:spLocks noChangeShapeType="1"/>
              </p:cNvSpPr>
              <p:nvPr/>
            </p:nvSpPr>
            <p:spPr bwMode="auto">
              <a:xfrm>
                <a:off x="3991" y="1797"/>
                <a:ext cx="5" cy="0"/>
              </a:xfrm>
              <a:prstGeom prst="line">
                <a:avLst/>
              </a:prstGeom>
              <a:noFill/>
              <a:ln w="9525"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21" name="Line 1131"/>
              <p:cNvSpPr>
                <a:spLocks noChangeShapeType="1"/>
              </p:cNvSpPr>
              <p:nvPr/>
            </p:nvSpPr>
            <p:spPr bwMode="auto">
              <a:xfrm flipV="1">
                <a:off x="4045" y="1791"/>
                <a:ext cx="0" cy="1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22" name="Line 1132"/>
              <p:cNvSpPr>
                <a:spLocks noChangeShapeType="1"/>
              </p:cNvSpPr>
              <p:nvPr/>
            </p:nvSpPr>
            <p:spPr bwMode="auto">
              <a:xfrm flipV="1">
                <a:off x="4045" y="1780"/>
                <a:ext cx="0" cy="11"/>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23" name="Line 1133"/>
              <p:cNvSpPr>
                <a:spLocks noChangeShapeType="1"/>
              </p:cNvSpPr>
              <p:nvPr/>
            </p:nvSpPr>
            <p:spPr bwMode="auto">
              <a:xfrm>
                <a:off x="4020" y="1791"/>
                <a:ext cx="25"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24" name="Line 1134"/>
              <p:cNvSpPr>
                <a:spLocks noChangeShapeType="1"/>
              </p:cNvSpPr>
              <p:nvPr/>
            </p:nvSpPr>
            <p:spPr bwMode="auto">
              <a:xfrm>
                <a:off x="4045" y="1791"/>
                <a:ext cx="24"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25" name="Line 1135"/>
              <p:cNvSpPr>
                <a:spLocks noChangeShapeType="1"/>
              </p:cNvSpPr>
              <p:nvPr/>
            </p:nvSpPr>
            <p:spPr bwMode="auto">
              <a:xfrm>
                <a:off x="4041" y="1791"/>
                <a:ext cx="4" cy="0"/>
              </a:xfrm>
              <a:prstGeom prst="line">
                <a:avLst/>
              </a:prstGeom>
              <a:noFill/>
              <a:ln w="9525"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26" name="Line 1136"/>
              <p:cNvSpPr>
                <a:spLocks noChangeShapeType="1"/>
              </p:cNvSpPr>
              <p:nvPr/>
            </p:nvSpPr>
            <p:spPr bwMode="auto">
              <a:xfrm flipV="1">
                <a:off x="4094" y="1809"/>
                <a:ext cx="0" cy="1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27" name="Line 1137"/>
              <p:cNvSpPr>
                <a:spLocks noChangeShapeType="1"/>
              </p:cNvSpPr>
              <p:nvPr/>
            </p:nvSpPr>
            <p:spPr bwMode="auto">
              <a:xfrm flipV="1">
                <a:off x="4094" y="1799"/>
                <a:ext cx="0" cy="1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28" name="Line 1138"/>
              <p:cNvSpPr>
                <a:spLocks noChangeShapeType="1"/>
              </p:cNvSpPr>
              <p:nvPr/>
            </p:nvSpPr>
            <p:spPr bwMode="auto">
              <a:xfrm>
                <a:off x="4069" y="1809"/>
                <a:ext cx="25"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29" name="Line 1139"/>
              <p:cNvSpPr>
                <a:spLocks noChangeShapeType="1"/>
              </p:cNvSpPr>
              <p:nvPr/>
            </p:nvSpPr>
            <p:spPr bwMode="auto">
              <a:xfrm>
                <a:off x="4094" y="1809"/>
                <a:ext cx="24"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30" name="Line 1140"/>
              <p:cNvSpPr>
                <a:spLocks noChangeShapeType="1"/>
              </p:cNvSpPr>
              <p:nvPr/>
            </p:nvSpPr>
            <p:spPr bwMode="auto">
              <a:xfrm>
                <a:off x="4090" y="1809"/>
                <a:ext cx="4" cy="0"/>
              </a:xfrm>
              <a:prstGeom prst="line">
                <a:avLst/>
              </a:prstGeom>
              <a:noFill/>
              <a:ln w="9525"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31" name="Line 1141"/>
              <p:cNvSpPr>
                <a:spLocks noChangeShapeType="1"/>
              </p:cNvSpPr>
              <p:nvPr/>
            </p:nvSpPr>
            <p:spPr bwMode="auto">
              <a:xfrm flipV="1">
                <a:off x="4143" y="1800"/>
                <a:ext cx="0" cy="1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32" name="Line 1142"/>
              <p:cNvSpPr>
                <a:spLocks noChangeShapeType="1"/>
              </p:cNvSpPr>
              <p:nvPr/>
            </p:nvSpPr>
            <p:spPr bwMode="auto">
              <a:xfrm flipV="1">
                <a:off x="4143" y="1789"/>
                <a:ext cx="0" cy="11"/>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33" name="Line 1143"/>
              <p:cNvSpPr>
                <a:spLocks noChangeShapeType="1"/>
              </p:cNvSpPr>
              <p:nvPr/>
            </p:nvSpPr>
            <p:spPr bwMode="auto">
              <a:xfrm>
                <a:off x="4118" y="1800"/>
                <a:ext cx="25"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34" name="Line 1144"/>
              <p:cNvSpPr>
                <a:spLocks noChangeShapeType="1"/>
              </p:cNvSpPr>
              <p:nvPr/>
            </p:nvSpPr>
            <p:spPr bwMode="auto">
              <a:xfrm>
                <a:off x="4143" y="1800"/>
                <a:ext cx="25"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35" name="Line 1145"/>
              <p:cNvSpPr>
                <a:spLocks noChangeShapeType="1"/>
              </p:cNvSpPr>
              <p:nvPr/>
            </p:nvSpPr>
            <p:spPr bwMode="auto">
              <a:xfrm>
                <a:off x="4139" y="1800"/>
                <a:ext cx="4" cy="0"/>
              </a:xfrm>
              <a:prstGeom prst="line">
                <a:avLst/>
              </a:prstGeom>
              <a:noFill/>
              <a:ln w="9525"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36" name="Line 1146"/>
              <p:cNvSpPr>
                <a:spLocks noChangeShapeType="1"/>
              </p:cNvSpPr>
              <p:nvPr/>
            </p:nvSpPr>
            <p:spPr bwMode="auto">
              <a:xfrm flipV="1">
                <a:off x="4192" y="1803"/>
                <a:ext cx="0" cy="1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37" name="Line 1147"/>
              <p:cNvSpPr>
                <a:spLocks noChangeShapeType="1"/>
              </p:cNvSpPr>
              <p:nvPr/>
            </p:nvSpPr>
            <p:spPr bwMode="auto">
              <a:xfrm flipV="1">
                <a:off x="4192" y="1793"/>
                <a:ext cx="0" cy="1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38" name="Line 1148"/>
              <p:cNvSpPr>
                <a:spLocks noChangeShapeType="1"/>
              </p:cNvSpPr>
              <p:nvPr/>
            </p:nvSpPr>
            <p:spPr bwMode="auto">
              <a:xfrm>
                <a:off x="4168" y="1803"/>
                <a:ext cx="24"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39" name="Line 1149"/>
              <p:cNvSpPr>
                <a:spLocks noChangeShapeType="1"/>
              </p:cNvSpPr>
              <p:nvPr/>
            </p:nvSpPr>
            <p:spPr bwMode="auto">
              <a:xfrm>
                <a:off x="4192" y="1803"/>
                <a:ext cx="25"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40" name="Line 1150"/>
              <p:cNvSpPr>
                <a:spLocks noChangeShapeType="1"/>
              </p:cNvSpPr>
              <p:nvPr/>
            </p:nvSpPr>
            <p:spPr bwMode="auto">
              <a:xfrm>
                <a:off x="4188" y="1803"/>
                <a:ext cx="4" cy="0"/>
              </a:xfrm>
              <a:prstGeom prst="line">
                <a:avLst/>
              </a:prstGeom>
              <a:noFill/>
              <a:ln w="9525"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41" name="Line 1151"/>
              <p:cNvSpPr>
                <a:spLocks noChangeShapeType="1"/>
              </p:cNvSpPr>
              <p:nvPr/>
            </p:nvSpPr>
            <p:spPr bwMode="auto">
              <a:xfrm flipV="1">
                <a:off x="4241" y="1831"/>
                <a:ext cx="0" cy="1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42" name="Line 1152"/>
              <p:cNvSpPr>
                <a:spLocks noChangeShapeType="1"/>
              </p:cNvSpPr>
              <p:nvPr/>
            </p:nvSpPr>
            <p:spPr bwMode="auto">
              <a:xfrm flipV="1">
                <a:off x="4241" y="1821"/>
                <a:ext cx="0" cy="1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43" name="Line 1153"/>
              <p:cNvSpPr>
                <a:spLocks noChangeShapeType="1"/>
              </p:cNvSpPr>
              <p:nvPr/>
            </p:nvSpPr>
            <p:spPr bwMode="auto">
              <a:xfrm>
                <a:off x="4217" y="1831"/>
                <a:ext cx="24"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44" name="Line 1154"/>
              <p:cNvSpPr>
                <a:spLocks noChangeShapeType="1"/>
              </p:cNvSpPr>
              <p:nvPr/>
            </p:nvSpPr>
            <p:spPr bwMode="auto">
              <a:xfrm>
                <a:off x="4241" y="1831"/>
                <a:ext cx="25"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45" name="Line 1155"/>
              <p:cNvSpPr>
                <a:spLocks noChangeShapeType="1"/>
              </p:cNvSpPr>
              <p:nvPr/>
            </p:nvSpPr>
            <p:spPr bwMode="auto">
              <a:xfrm>
                <a:off x="4237" y="1831"/>
                <a:ext cx="4" cy="0"/>
              </a:xfrm>
              <a:prstGeom prst="line">
                <a:avLst/>
              </a:prstGeom>
              <a:noFill/>
              <a:ln w="9525"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46" name="Line 1156"/>
              <p:cNvSpPr>
                <a:spLocks noChangeShapeType="1"/>
              </p:cNvSpPr>
              <p:nvPr/>
            </p:nvSpPr>
            <p:spPr bwMode="auto">
              <a:xfrm flipV="1">
                <a:off x="4291" y="1834"/>
                <a:ext cx="0" cy="1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47" name="Line 1157"/>
              <p:cNvSpPr>
                <a:spLocks noChangeShapeType="1"/>
              </p:cNvSpPr>
              <p:nvPr/>
            </p:nvSpPr>
            <p:spPr bwMode="auto">
              <a:xfrm flipV="1">
                <a:off x="4291" y="1824"/>
                <a:ext cx="0" cy="1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48" name="Line 1158"/>
              <p:cNvSpPr>
                <a:spLocks noChangeShapeType="1"/>
              </p:cNvSpPr>
              <p:nvPr/>
            </p:nvSpPr>
            <p:spPr bwMode="auto">
              <a:xfrm>
                <a:off x="4266" y="1834"/>
                <a:ext cx="25"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49" name="Line 1159"/>
              <p:cNvSpPr>
                <a:spLocks noChangeShapeType="1"/>
              </p:cNvSpPr>
              <p:nvPr/>
            </p:nvSpPr>
            <p:spPr bwMode="auto">
              <a:xfrm>
                <a:off x="4291" y="1834"/>
                <a:ext cx="24"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50" name="Line 1160"/>
              <p:cNvSpPr>
                <a:spLocks noChangeShapeType="1"/>
              </p:cNvSpPr>
              <p:nvPr/>
            </p:nvSpPr>
            <p:spPr bwMode="auto">
              <a:xfrm>
                <a:off x="4286" y="1834"/>
                <a:ext cx="5" cy="0"/>
              </a:xfrm>
              <a:prstGeom prst="line">
                <a:avLst/>
              </a:prstGeom>
              <a:noFill/>
              <a:ln w="9525"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51" name="Line 1161"/>
              <p:cNvSpPr>
                <a:spLocks noChangeShapeType="1"/>
              </p:cNvSpPr>
              <p:nvPr/>
            </p:nvSpPr>
            <p:spPr bwMode="auto">
              <a:xfrm flipV="1">
                <a:off x="4340" y="1848"/>
                <a:ext cx="0" cy="1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52" name="Line 1162"/>
              <p:cNvSpPr>
                <a:spLocks noChangeShapeType="1"/>
              </p:cNvSpPr>
              <p:nvPr/>
            </p:nvSpPr>
            <p:spPr bwMode="auto">
              <a:xfrm flipV="1">
                <a:off x="4340" y="1838"/>
                <a:ext cx="0" cy="1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53" name="Line 1163"/>
              <p:cNvSpPr>
                <a:spLocks noChangeShapeType="1"/>
              </p:cNvSpPr>
              <p:nvPr/>
            </p:nvSpPr>
            <p:spPr bwMode="auto">
              <a:xfrm>
                <a:off x="4315" y="1848"/>
                <a:ext cx="25"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54" name="Line 1164"/>
              <p:cNvSpPr>
                <a:spLocks noChangeShapeType="1"/>
              </p:cNvSpPr>
              <p:nvPr/>
            </p:nvSpPr>
            <p:spPr bwMode="auto">
              <a:xfrm>
                <a:off x="4340" y="1848"/>
                <a:ext cx="24"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55" name="Line 1165"/>
              <p:cNvSpPr>
                <a:spLocks noChangeShapeType="1"/>
              </p:cNvSpPr>
              <p:nvPr/>
            </p:nvSpPr>
            <p:spPr bwMode="auto">
              <a:xfrm>
                <a:off x="4335" y="1848"/>
                <a:ext cx="5" cy="0"/>
              </a:xfrm>
              <a:prstGeom prst="line">
                <a:avLst/>
              </a:prstGeom>
              <a:noFill/>
              <a:ln w="9525"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56" name="Line 1166"/>
              <p:cNvSpPr>
                <a:spLocks noChangeShapeType="1"/>
              </p:cNvSpPr>
              <p:nvPr/>
            </p:nvSpPr>
            <p:spPr bwMode="auto">
              <a:xfrm flipV="1">
                <a:off x="4389" y="1872"/>
                <a:ext cx="0" cy="9"/>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57" name="Line 1167"/>
              <p:cNvSpPr>
                <a:spLocks noChangeShapeType="1"/>
              </p:cNvSpPr>
              <p:nvPr/>
            </p:nvSpPr>
            <p:spPr bwMode="auto">
              <a:xfrm flipV="1">
                <a:off x="4389" y="1862"/>
                <a:ext cx="0" cy="1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58" name="Line 1168"/>
              <p:cNvSpPr>
                <a:spLocks noChangeShapeType="1"/>
              </p:cNvSpPr>
              <p:nvPr/>
            </p:nvSpPr>
            <p:spPr bwMode="auto">
              <a:xfrm>
                <a:off x="4364" y="1872"/>
                <a:ext cx="25"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59" name="Line 1169"/>
              <p:cNvSpPr>
                <a:spLocks noChangeShapeType="1"/>
              </p:cNvSpPr>
              <p:nvPr/>
            </p:nvSpPr>
            <p:spPr bwMode="auto">
              <a:xfrm>
                <a:off x="4389" y="1872"/>
                <a:ext cx="24"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60" name="Line 1170"/>
              <p:cNvSpPr>
                <a:spLocks noChangeShapeType="1"/>
              </p:cNvSpPr>
              <p:nvPr/>
            </p:nvSpPr>
            <p:spPr bwMode="auto">
              <a:xfrm>
                <a:off x="4385" y="1872"/>
                <a:ext cx="4" cy="0"/>
              </a:xfrm>
              <a:prstGeom prst="line">
                <a:avLst/>
              </a:prstGeom>
              <a:noFill/>
              <a:ln w="9525"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61" name="Line 1171"/>
              <p:cNvSpPr>
                <a:spLocks noChangeShapeType="1"/>
              </p:cNvSpPr>
              <p:nvPr/>
            </p:nvSpPr>
            <p:spPr bwMode="auto">
              <a:xfrm flipV="1">
                <a:off x="4438" y="1891"/>
                <a:ext cx="0" cy="1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62" name="Line 1172"/>
              <p:cNvSpPr>
                <a:spLocks noChangeShapeType="1"/>
              </p:cNvSpPr>
              <p:nvPr/>
            </p:nvSpPr>
            <p:spPr bwMode="auto">
              <a:xfrm flipV="1">
                <a:off x="4438" y="1881"/>
                <a:ext cx="0" cy="1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63" name="Line 1173"/>
              <p:cNvSpPr>
                <a:spLocks noChangeShapeType="1"/>
              </p:cNvSpPr>
              <p:nvPr/>
            </p:nvSpPr>
            <p:spPr bwMode="auto">
              <a:xfrm>
                <a:off x="4413" y="1891"/>
                <a:ext cx="25"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64" name="Line 1174"/>
              <p:cNvSpPr>
                <a:spLocks noChangeShapeType="1"/>
              </p:cNvSpPr>
              <p:nvPr/>
            </p:nvSpPr>
            <p:spPr bwMode="auto">
              <a:xfrm>
                <a:off x="4438" y="1891"/>
                <a:ext cx="24"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65" name="Line 1175"/>
              <p:cNvSpPr>
                <a:spLocks noChangeShapeType="1"/>
              </p:cNvSpPr>
              <p:nvPr/>
            </p:nvSpPr>
            <p:spPr bwMode="auto">
              <a:xfrm>
                <a:off x="4434" y="1891"/>
                <a:ext cx="4" cy="0"/>
              </a:xfrm>
              <a:prstGeom prst="line">
                <a:avLst/>
              </a:prstGeom>
              <a:noFill/>
              <a:ln w="9525"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66" name="Line 1176"/>
              <p:cNvSpPr>
                <a:spLocks noChangeShapeType="1"/>
              </p:cNvSpPr>
              <p:nvPr/>
            </p:nvSpPr>
            <p:spPr bwMode="auto">
              <a:xfrm flipV="1">
                <a:off x="4487" y="1990"/>
                <a:ext cx="0" cy="9"/>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67" name="Line 1177"/>
              <p:cNvSpPr>
                <a:spLocks noChangeShapeType="1"/>
              </p:cNvSpPr>
              <p:nvPr/>
            </p:nvSpPr>
            <p:spPr bwMode="auto">
              <a:xfrm flipV="1">
                <a:off x="4487" y="1980"/>
                <a:ext cx="0" cy="1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68" name="Line 1178"/>
              <p:cNvSpPr>
                <a:spLocks noChangeShapeType="1"/>
              </p:cNvSpPr>
              <p:nvPr/>
            </p:nvSpPr>
            <p:spPr bwMode="auto">
              <a:xfrm>
                <a:off x="4462" y="1990"/>
                <a:ext cx="25"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69" name="Line 1179"/>
              <p:cNvSpPr>
                <a:spLocks noChangeShapeType="1"/>
              </p:cNvSpPr>
              <p:nvPr/>
            </p:nvSpPr>
            <p:spPr bwMode="auto">
              <a:xfrm>
                <a:off x="4487" y="1990"/>
                <a:ext cx="25"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70" name="Line 1180"/>
              <p:cNvSpPr>
                <a:spLocks noChangeShapeType="1"/>
              </p:cNvSpPr>
              <p:nvPr/>
            </p:nvSpPr>
            <p:spPr bwMode="auto">
              <a:xfrm>
                <a:off x="4483" y="1990"/>
                <a:ext cx="4" cy="0"/>
              </a:xfrm>
              <a:prstGeom prst="line">
                <a:avLst/>
              </a:prstGeom>
              <a:noFill/>
              <a:ln w="9525"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71" name="Line 1181"/>
              <p:cNvSpPr>
                <a:spLocks noChangeShapeType="1"/>
              </p:cNvSpPr>
              <p:nvPr/>
            </p:nvSpPr>
            <p:spPr bwMode="auto">
              <a:xfrm flipV="1">
                <a:off x="4536" y="2240"/>
                <a:ext cx="0" cy="8"/>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72" name="Line 1182"/>
              <p:cNvSpPr>
                <a:spLocks noChangeShapeType="1"/>
              </p:cNvSpPr>
              <p:nvPr/>
            </p:nvSpPr>
            <p:spPr bwMode="auto">
              <a:xfrm flipV="1">
                <a:off x="4536" y="2232"/>
                <a:ext cx="0" cy="8"/>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73" name="Line 1183"/>
              <p:cNvSpPr>
                <a:spLocks noChangeShapeType="1"/>
              </p:cNvSpPr>
              <p:nvPr/>
            </p:nvSpPr>
            <p:spPr bwMode="auto">
              <a:xfrm>
                <a:off x="4512" y="2240"/>
                <a:ext cx="24"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74" name="Line 1184"/>
              <p:cNvSpPr>
                <a:spLocks noChangeShapeType="1"/>
              </p:cNvSpPr>
              <p:nvPr/>
            </p:nvSpPr>
            <p:spPr bwMode="auto">
              <a:xfrm>
                <a:off x="4536" y="2240"/>
                <a:ext cx="25"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75" name="Line 1185"/>
              <p:cNvSpPr>
                <a:spLocks noChangeShapeType="1"/>
              </p:cNvSpPr>
              <p:nvPr/>
            </p:nvSpPr>
            <p:spPr bwMode="auto">
              <a:xfrm>
                <a:off x="4532" y="2240"/>
                <a:ext cx="4" cy="0"/>
              </a:xfrm>
              <a:prstGeom prst="line">
                <a:avLst/>
              </a:prstGeom>
              <a:noFill/>
              <a:ln w="9525"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76" name="Line 1186"/>
              <p:cNvSpPr>
                <a:spLocks noChangeShapeType="1"/>
              </p:cNvSpPr>
              <p:nvPr/>
            </p:nvSpPr>
            <p:spPr bwMode="auto">
              <a:xfrm flipV="1">
                <a:off x="4585" y="2582"/>
                <a:ext cx="0" cy="6"/>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77" name="Line 1187"/>
              <p:cNvSpPr>
                <a:spLocks noChangeShapeType="1"/>
              </p:cNvSpPr>
              <p:nvPr/>
            </p:nvSpPr>
            <p:spPr bwMode="auto">
              <a:xfrm flipV="1">
                <a:off x="4585" y="2576"/>
                <a:ext cx="0" cy="6"/>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78" name="Line 1188"/>
              <p:cNvSpPr>
                <a:spLocks noChangeShapeType="1"/>
              </p:cNvSpPr>
              <p:nvPr/>
            </p:nvSpPr>
            <p:spPr bwMode="auto">
              <a:xfrm>
                <a:off x="4561" y="2582"/>
                <a:ext cx="24"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79" name="Line 1189"/>
              <p:cNvSpPr>
                <a:spLocks noChangeShapeType="1"/>
              </p:cNvSpPr>
              <p:nvPr/>
            </p:nvSpPr>
            <p:spPr bwMode="auto">
              <a:xfrm>
                <a:off x="4585" y="2582"/>
                <a:ext cx="25"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80" name="Line 1190"/>
              <p:cNvSpPr>
                <a:spLocks noChangeShapeType="1"/>
              </p:cNvSpPr>
              <p:nvPr/>
            </p:nvSpPr>
            <p:spPr bwMode="auto">
              <a:xfrm>
                <a:off x="4581" y="2582"/>
                <a:ext cx="4" cy="0"/>
              </a:xfrm>
              <a:prstGeom prst="line">
                <a:avLst/>
              </a:prstGeom>
              <a:noFill/>
              <a:ln w="9525"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81" name="Line 1191"/>
              <p:cNvSpPr>
                <a:spLocks noChangeShapeType="1"/>
              </p:cNvSpPr>
              <p:nvPr/>
            </p:nvSpPr>
            <p:spPr bwMode="auto">
              <a:xfrm flipV="1">
                <a:off x="4634" y="2889"/>
                <a:ext cx="0" cy="3"/>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82" name="Line 1192"/>
              <p:cNvSpPr>
                <a:spLocks noChangeShapeType="1"/>
              </p:cNvSpPr>
              <p:nvPr/>
            </p:nvSpPr>
            <p:spPr bwMode="auto">
              <a:xfrm flipV="1">
                <a:off x="4634" y="2887"/>
                <a:ext cx="0" cy="2"/>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83" name="Line 1193"/>
              <p:cNvSpPr>
                <a:spLocks noChangeShapeType="1"/>
              </p:cNvSpPr>
              <p:nvPr/>
            </p:nvSpPr>
            <p:spPr bwMode="auto">
              <a:xfrm>
                <a:off x="4610" y="2889"/>
                <a:ext cx="24"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84" name="Line 1194"/>
              <p:cNvSpPr>
                <a:spLocks noChangeShapeType="1"/>
              </p:cNvSpPr>
              <p:nvPr/>
            </p:nvSpPr>
            <p:spPr bwMode="auto">
              <a:xfrm>
                <a:off x="4634" y="2889"/>
                <a:ext cx="25"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85" name="Line 1195"/>
              <p:cNvSpPr>
                <a:spLocks noChangeShapeType="1"/>
              </p:cNvSpPr>
              <p:nvPr/>
            </p:nvSpPr>
            <p:spPr bwMode="auto">
              <a:xfrm>
                <a:off x="4630" y="2889"/>
                <a:ext cx="4" cy="0"/>
              </a:xfrm>
              <a:prstGeom prst="line">
                <a:avLst/>
              </a:prstGeom>
              <a:noFill/>
              <a:ln w="9525"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86" name="Line 1196"/>
              <p:cNvSpPr>
                <a:spLocks noChangeShapeType="1"/>
              </p:cNvSpPr>
              <p:nvPr/>
            </p:nvSpPr>
            <p:spPr bwMode="auto">
              <a:xfrm>
                <a:off x="4684" y="2946"/>
                <a:ext cx="0"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87" name="Line 1197"/>
              <p:cNvSpPr>
                <a:spLocks noChangeShapeType="1"/>
              </p:cNvSpPr>
              <p:nvPr/>
            </p:nvSpPr>
            <p:spPr bwMode="auto">
              <a:xfrm>
                <a:off x="4684" y="2946"/>
                <a:ext cx="0"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88" name="Line 1198"/>
              <p:cNvSpPr>
                <a:spLocks noChangeShapeType="1"/>
              </p:cNvSpPr>
              <p:nvPr/>
            </p:nvSpPr>
            <p:spPr bwMode="auto">
              <a:xfrm>
                <a:off x="4659" y="2946"/>
                <a:ext cx="25"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89" name="Line 1199"/>
              <p:cNvSpPr>
                <a:spLocks noChangeShapeType="1"/>
              </p:cNvSpPr>
              <p:nvPr/>
            </p:nvSpPr>
            <p:spPr bwMode="auto">
              <a:xfrm>
                <a:off x="4684" y="2946"/>
                <a:ext cx="24"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90" name="Line 1200"/>
              <p:cNvSpPr>
                <a:spLocks noChangeShapeType="1"/>
              </p:cNvSpPr>
              <p:nvPr/>
            </p:nvSpPr>
            <p:spPr bwMode="auto">
              <a:xfrm>
                <a:off x="4679" y="2946"/>
                <a:ext cx="5" cy="0"/>
              </a:xfrm>
              <a:prstGeom prst="line">
                <a:avLst/>
              </a:prstGeom>
              <a:noFill/>
              <a:ln w="9525"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91" name="Line 1201"/>
              <p:cNvSpPr>
                <a:spLocks noChangeShapeType="1"/>
              </p:cNvSpPr>
              <p:nvPr/>
            </p:nvSpPr>
            <p:spPr bwMode="auto">
              <a:xfrm>
                <a:off x="4729" y="2946"/>
                <a:ext cx="4" cy="0"/>
              </a:xfrm>
              <a:prstGeom prst="line">
                <a:avLst/>
              </a:prstGeom>
              <a:noFill/>
              <a:ln w="9525"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92" name="Line 1202"/>
              <p:cNvSpPr>
                <a:spLocks noChangeShapeType="1"/>
              </p:cNvSpPr>
              <p:nvPr/>
            </p:nvSpPr>
            <p:spPr bwMode="auto">
              <a:xfrm>
                <a:off x="4778" y="2946"/>
                <a:ext cx="4" cy="0"/>
              </a:xfrm>
              <a:prstGeom prst="line">
                <a:avLst/>
              </a:prstGeom>
              <a:noFill/>
              <a:ln w="9525"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93" name="Line 1203"/>
              <p:cNvSpPr>
                <a:spLocks noChangeShapeType="1"/>
              </p:cNvSpPr>
              <p:nvPr/>
            </p:nvSpPr>
            <p:spPr bwMode="auto">
              <a:xfrm>
                <a:off x="4827" y="2946"/>
                <a:ext cx="4" cy="0"/>
              </a:xfrm>
              <a:prstGeom prst="line">
                <a:avLst/>
              </a:prstGeom>
              <a:noFill/>
              <a:ln w="9525"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94" name="Line 1204"/>
              <p:cNvSpPr>
                <a:spLocks noChangeShapeType="1"/>
              </p:cNvSpPr>
              <p:nvPr/>
            </p:nvSpPr>
            <p:spPr bwMode="auto">
              <a:xfrm>
                <a:off x="4876" y="2946"/>
                <a:ext cx="4" cy="0"/>
              </a:xfrm>
              <a:prstGeom prst="line">
                <a:avLst/>
              </a:prstGeom>
              <a:noFill/>
              <a:ln w="9525"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95" name="Line 1205"/>
              <p:cNvSpPr>
                <a:spLocks noChangeShapeType="1"/>
              </p:cNvSpPr>
              <p:nvPr/>
            </p:nvSpPr>
            <p:spPr bwMode="auto">
              <a:xfrm>
                <a:off x="4925" y="2946"/>
                <a:ext cx="4" cy="0"/>
              </a:xfrm>
              <a:prstGeom prst="line">
                <a:avLst/>
              </a:prstGeom>
              <a:noFill/>
              <a:ln w="9525"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96" name="Line 1206"/>
              <p:cNvSpPr>
                <a:spLocks noChangeShapeType="1"/>
              </p:cNvSpPr>
              <p:nvPr/>
            </p:nvSpPr>
            <p:spPr bwMode="auto">
              <a:xfrm>
                <a:off x="4974" y="2946"/>
                <a:ext cx="5" cy="0"/>
              </a:xfrm>
              <a:prstGeom prst="line">
                <a:avLst/>
              </a:prstGeom>
              <a:noFill/>
              <a:ln w="9525"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97" name="Line 1207"/>
              <p:cNvSpPr>
                <a:spLocks noChangeShapeType="1"/>
              </p:cNvSpPr>
              <p:nvPr/>
            </p:nvSpPr>
            <p:spPr bwMode="auto">
              <a:xfrm>
                <a:off x="5024" y="2946"/>
                <a:ext cx="4" cy="0"/>
              </a:xfrm>
              <a:prstGeom prst="line">
                <a:avLst/>
              </a:prstGeom>
              <a:noFill/>
              <a:ln w="9525"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98" name="Line 1208"/>
              <p:cNvSpPr>
                <a:spLocks noChangeShapeType="1"/>
              </p:cNvSpPr>
              <p:nvPr/>
            </p:nvSpPr>
            <p:spPr bwMode="auto">
              <a:xfrm>
                <a:off x="5073" y="2946"/>
                <a:ext cx="4" cy="0"/>
              </a:xfrm>
              <a:prstGeom prst="line">
                <a:avLst/>
              </a:prstGeom>
              <a:noFill/>
              <a:ln w="9525"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99" name="Line 1209"/>
              <p:cNvSpPr>
                <a:spLocks noChangeShapeType="1"/>
              </p:cNvSpPr>
              <p:nvPr/>
            </p:nvSpPr>
            <p:spPr bwMode="auto">
              <a:xfrm>
                <a:off x="5122" y="2946"/>
                <a:ext cx="4" cy="0"/>
              </a:xfrm>
              <a:prstGeom prst="line">
                <a:avLst/>
              </a:prstGeom>
              <a:noFill/>
              <a:ln w="9525"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3" name="Group 1411"/>
            <p:cNvGrpSpPr>
              <a:grpSpLocks/>
            </p:cNvGrpSpPr>
            <p:nvPr/>
          </p:nvGrpSpPr>
          <p:grpSpPr bwMode="auto">
            <a:xfrm>
              <a:off x="5087938" y="2679700"/>
              <a:ext cx="3049587" cy="1997075"/>
              <a:chOff x="3205" y="1688"/>
              <a:chExt cx="1921" cy="1258"/>
            </a:xfrm>
          </p:grpSpPr>
          <p:sp>
            <p:nvSpPr>
              <p:cNvPr id="3200" name="Freeform 1211"/>
              <p:cNvSpPr>
                <a:spLocks/>
              </p:cNvSpPr>
              <p:nvPr/>
            </p:nvSpPr>
            <p:spPr bwMode="auto">
              <a:xfrm>
                <a:off x="3215" y="1689"/>
                <a:ext cx="661" cy="91"/>
              </a:xfrm>
              <a:custGeom>
                <a:avLst/>
                <a:gdLst>
                  <a:gd name="T0" fmla="*/ 0 w 2903"/>
                  <a:gd name="T1" fmla="*/ 0 h 401"/>
                  <a:gd name="T2" fmla="*/ 59 w 2903"/>
                  <a:gd name="T3" fmla="*/ 8 h 401"/>
                  <a:gd name="T4" fmla="*/ 118 w 2903"/>
                  <a:gd name="T5" fmla="*/ 17 h 401"/>
                  <a:gd name="T6" fmla="*/ 237 w 2903"/>
                  <a:gd name="T7" fmla="*/ 33 h 401"/>
                  <a:gd name="T8" fmla="*/ 296 w 2903"/>
                  <a:gd name="T9" fmla="*/ 41 h 401"/>
                  <a:gd name="T10" fmla="*/ 355 w 2903"/>
                  <a:gd name="T11" fmla="*/ 49 h 401"/>
                  <a:gd name="T12" fmla="*/ 414 w 2903"/>
                  <a:gd name="T13" fmla="*/ 57 h 401"/>
                  <a:gd name="T14" fmla="*/ 533 w 2903"/>
                  <a:gd name="T15" fmla="*/ 74 h 401"/>
                  <a:gd name="T16" fmla="*/ 592 w 2903"/>
                  <a:gd name="T17" fmla="*/ 82 h 401"/>
                  <a:gd name="T18" fmla="*/ 651 w 2903"/>
                  <a:gd name="T19" fmla="*/ 90 h 401"/>
                  <a:gd name="T20" fmla="*/ 711 w 2903"/>
                  <a:gd name="T21" fmla="*/ 98 h 401"/>
                  <a:gd name="T22" fmla="*/ 770 w 2903"/>
                  <a:gd name="T23" fmla="*/ 107 h 401"/>
                  <a:gd name="T24" fmla="*/ 829 w 2903"/>
                  <a:gd name="T25" fmla="*/ 115 h 401"/>
                  <a:gd name="T26" fmla="*/ 888 w 2903"/>
                  <a:gd name="T27" fmla="*/ 123 h 401"/>
                  <a:gd name="T28" fmla="*/ 1007 w 2903"/>
                  <a:gd name="T29" fmla="*/ 139 h 401"/>
                  <a:gd name="T30" fmla="*/ 1066 w 2903"/>
                  <a:gd name="T31" fmla="*/ 147 h 401"/>
                  <a:gd name="T32" fmla="*/ 1126 w 2903"/>
                  <a:gd name="T33" fmla="*/ 156 h 401"/>
                  <a:gd name="T34" fmla="*/ 1185 w 2903"/>
                  <a:gd name="T35" fmla="*/ 164 h 401"/>
                  <a:gd name="T36" fmla="*/ 1303 w 2903"/>
                  <a:gd name="T37" fmla="*/ 180 h 401"/>
                  <a:gd name="T38" fmla="*/ 1363 w 2903"/>
                  <a:gd name="T39" fmla="*/ 188 h 401"/>
                  <a:gd name="T40" fmla="*/ 1422 w 2903"/>
                  <a:gd name="T41" fmla="*/ 196 h 401"/>
                  <a:gd name="T42" fmla="*/ 1481 w 2903"/>
                  <a:gd name="T43" fmla="*/ 205 h 401"/>
                  <a:gd name="T44" fmla="*/ 1540 w 2903"/>
                  <a:gd name="T45" fmla="*/ 213 h 401"/>
                  <a:gd name="T46" fmla="*/ 1659 w 2903"/>
                  <a:gd name="T47" fmla="*/ 229 h 401"/>
                  <a:gd name="T48" fmla="*/ 1718 w 2903"/>
                  <a:gd name="T49" fmla="*/ 237 h 401"/>
                  <a:gd name="T50" fmla="*/ 1777 w 2903"/>
                  <a:gd name="T51" fmla="*/ 246 h 401"/>
                  <a:gd name="T52" fmla="*/ 1837 w 2903"/>
                  <a:gd name="T53" fmla="*/ 254 h 401"/>
                  <a:gd name="T54" fmla="*/ 1896 w 2903"/>
                  <a:gd name="T55" fmla="*/ 262 h 401"/>
                  <a:gd name="T56" fmla="*/ 1955 w 2903"/>
                  <a:gd name="T57" fmla="*/ 270 h 401"/>
                  <a:gd name="T58" fmla="*/ 2014 w 2903"/>
                  <a:gd name="T59" fmla="*/ 278 h 401"/>
                  <a:gd name="T60" fmla="*/ 2074 w 2903"/>
                  <a:gd name="T61" fmla="*/ 286 h 401"/>
                  <a:gd name="T62" fmla="*/ 2133 w 2903"/>
                  <a:gd name="T63" fmla="*/ 295 h 401"/>
                  <a:gd name="T64" fmla="*/ 2251 w 2903"/>
                  <a:gd name="T65" fmla="*/ 311 h 401"/>
                  <a:gd name="T66" fmla="*/ 2311 w 2903"/>
                  <a:gd name="T67" fmla="*/ 319 h 401"/>
                  <a:gd name="T68" fmla="*/ 2370 w 2903"/>
                  <a:gd name="T69" fmla="*/ 327 h 401"/>
                  <a:gd name="T70" fmla="*/ 2429 w 2903"/>
                  <a:gd name="T71" fmla="*/ 335 h 401"/>
                  <a:gd name="T72" fmla="*/ 2548 w 2903"/>
                  <a:gd name="T73" fmla="*/ 352 h 401"/>
                  <a:gd name="T74" fmla="*/ 2607 w 2903"/>
                  <a:gd name="T75" fmla="*/ 360 h 401"/>
                  <a:gd name="T76" fmla="*/ 2666 w 2903"/>
                  <a:gd name="T77" fmla="*/ 368 h 401"/>
                  <a:gd name="T78" fmla="*/ 2726 w 2903"/>
                  <a:gd name="T79" fmla="*/ 376 h 401"/>
                  <a:gd name="T80" fmla="*/ 2844 w 2903"/>
                  <a:gd name="T81" fmla="*/ 393 h 401"/>
                  <a:gd name="T82" fmla="*/ 2903 w 2903"/>
                  <a:gd name="T83" fmla="*/ 40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03" h="401">
                    <a:moveTo>
                      <a:pt x="0" y="0"/>
                    </a:moveTo>
                    <a:lnTo>
                      <a:pt x="59" y="8"/>
                    </a:lnTo>
                    <a:lnTo>
                      <a:pt x="118" y="17"/>
                    </a:lnTo>
                    <a:lnTo>
                      <a:pt x="237" y="33"/>
                    </a:lnTo>
                    <a:lnTo>
                      <a:pt x="296" y="41"/>
                    </a:lnTo>
                    <a:lnTo>
                      <a:pt x="355" y="49"/>
                    </a:lnTo>
                    <a:lnTo>
                      <a:pt x="414" y="57"/>
                    </a:lnTo>
                    <a:lnTo>
                      <a:pt x="533" y="74"/>
                    </a:lnTo>
                    <a:lnTo>
                      <a:pt x="592" y="82"/>
                    </a:lnTo>
                    <a:lnTo>
                      <a:pt x="651" y="90"/>
                    </a:lnTo>
                    <a:lnTo>
                      <a:pt x="711" y="98"/>
                    </a:lnTo>
                    <a:lnTo>
                      <a:pt x="770" y="107"/>
                    </a:lnTo>
                    <a:lnTo>
                      <a:pt x="829" y="115"/>
                    </a:lnTo>
                    <a:lnTo>
                      <a:pt x="888" y="123"/>
                    </a:lnTo>
                    <a:lnTo>
                      <a:pt x="1007" y="139"/>
                    </a:lnTo>
                    <a:lnTo>
                      <a:pt x="1066" y="147"/>
                    </a:lnTo>
                    <a:lnTo>
                      <a:pt x="1126" y="156"/>
                    </a:lnTo>
                    <a:lnTo>
                      <a:pt x="1185" y="164"/>
                    </a:lnTo>
                    <a:lnTo>
                      <a:pt x="1303" y="180"/>
                    </a:lnTo>
                    <a:lnTo>
                      <a:pt x="1363" y="188"/>
                    </a:lnTo>
                    <a:lnTo>
                      <a:pt x="1422" y="196"/>
                    </a:lnTo>
                    <a:lnTo>
                      <a:pt x="1481" y="205"/>
                    </a:lnTo>
                    <a:lnTo>
                      <a:pt x="1540" y="213"/>
                    </a:lnTo>
                    <a:lnTo>
                      <a:pt x="1659" y="229"/>
                    </a:lnTo>
                    <a:lnTo>
                      <a:pt x="1718" y="237"/>
                    </a:lnTo>
                    <a:lnTo>
                      <a:pt x="1777" y="246"/>
                    </a:lnTo>
                    <a:lnTo>
                      <a:pt x="1837" y="254"/>
                    </a:lnTo>
                    <a:lnTo>
                      <a:pt x="1896" y="262"/>
                    </a:lnTo>
                    <a:lnTo>
                      <a:pt x="1955" y="270"/>
                    </a:lnTo>
                    <a:lnTo>
                      <a:pt x="2014" y="278"/>
                    </a:lnTo>
                    <a:lnTo>
                      <a:pt x="2074" y="286"/>
                    </a:lnTo>
                    <a:lnTo>
                      <a:pt x="2133" y="295"/>
                    </a:lnTo>
                    <a:lnTo>
                      <a:pt x="2251" y="311"/>
                    </a:lnTo>
                    <a:lnTo>
                      <a:pt x="2311" y="319"/>
                    </a:lnTo>
                    <a:lnTo>
                      <a:pt x="2370" y="327"/>
                    </a:lnTo>
                    <a:lnTo>
                      <a:pt x="2429" y="335"/>
                    </a:lnTo>
                    <a:lnTo>
                      <a:pt x="2548" y="352"/>
                    </a:lnTo>
                    <a:lnTo>
                      <a:pt x="2607" y="360"/>
                    </a:lnTo>
                    <a:lnTo>
                      <a:pt x="2666" y="368"/>
                    </a:lnTo>
                    <a:lnTo>
                      <a:pt x="2726" y="376"/>
                    </a:lnTo>
                    <a:lnTo>
                      <a:pt x="2844" y="393"/>
                    </a:lnTo>
                    <a:lnTo>
                      <a:pt x="2903" y="401"/>
                    </a:lnTo>
                  </a:path>
                </a:pathLst>
              </a:custGeom>
              <a:noFill/>
              <a:ln w="12700"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01" name="Freeform 1212"/>
              <p:cNvSpPr>
                <a:spLocks/>
              </p:cNvSpPr>
              <p:nvPr/>
            </p:nvSpPr>
            <p:spPr bwMode="auto">
              <a:xfrm>
                <a:off x="3876" y="1780"/>
                <a:ext cx="660" cy="91"/>
              </a:xfrm>
              <a:custGeom>
                <a:avLst/>
                <a:gdLst>
                  <a:gd name="T0" fmla="*/ 0 w 2904"/>
                  <a:gd name="T1" fmla="*/ 0 h 401"/>
                  <a:gd name="T2" fmla="*/ 60 w 2904"/>
                  <a:gd name="T3" fmla="*/ 8 h 401"/>
                  <a:gd name="T4" fmla="*/ 119 w 2904"/>
                  <a:gd name="T5" fmla="*/ 16 h 401"/>
                  <a:gd name="T6" fmla="*/ 178 w 2904"/>
                  <a:gd name="T7" fmla="*/ 24 h 401"/>
                  <a:gd name="T8" fmla="*/ 237 w 2904"/>
                  <a:gd name="T9" fmla="*/ 33 h 401"/>
                  <a:gd name="T10" fmla="*/ 297 w 2904"/>
                  <a:gd name="T11" fmla="*/ 41 h 401"/>
                  <a:gd name="T12" fmla="*/ 415 w 2904"/>
                  <a:gd name="T13" fmla="*/ 57 h 401"/>
                  <a:gd name="T14" fmla="*/ 475 w 2904"/>
                  <a:gd name="T15" fmla="*/ 65 h 401"/>
                  <a:gd name="T16" fmla="*/ 534 w 2904"/>
                  <a:gd name="T17" fmla="*/ 73 h 401"/>
                  <a:gd name="T18" fmla="*/ 593 w 2904"/>
                  <a:gd name="T19" fmla="*/ 82 h 401"/>
                  <a:gd name="T20" fmla="*/ 712 w 2904"/>
                  <a:gd name="T21" fmla="*/ 98 h 401"/>
                  <a:gd name="T22" fmla="*/ 771 w 2904"/>
                  <a:gd name="T23" fmla="*/ 106 h 401"/>
                  <a:gd name="T24" fmla="*/ 889 w 2904"/>
                  <a:gd name="T25" fmla="*/ 122 h 401"/>
                  <a:gd name="T26" fmla="*/ 949 w 2904"/>
                  <a:gd name="T27" fmla="*/ 131 h 401"/>
                  <a:gd name="T28" fmla="*/ 1008 w 2904"/>
                  <a:gd name="T29" fmla="*/ 139 h 401"/>
                  <a:gd name="T30" fmla="*/ 1067 w 2904"/>
                  <a:gd name="T31" fmla="*/ 147 h 401"/>
                  <a:gd name="T32" fmla="*/ 1186 w 2904"/>
                  <a:gd name="T33" fmla="*/ 163 h 401"/>
                  <a:gd name="T34" fmla="*/ 1245 w 2904"/>
                  <a:gd name="T35" fmla="*/ 172 h 401"/>
                  <a:gd name="T36" fmla="*/ 1304 w 2904"/>
                  <a:gd name="T37" fmla="*/ 180 h 401"/>
                  <a:gd name="T38" fmla="*/ 1363 w 2904"/>
                  <a:gd name="T39" fmla="*/ 188 h 401"/>
                  <a:gd name="T40" fmla="*/ 1423 w 2904"/>
                  <a:gd name="T41" fmla="*/ 196 h 401"/>
                  <a:gd name="T42" fmla="*/ 1482 w 2904"/>
                  <a:gd name="T43" fmla="*/ 204 h 401"/>
                  <a:gd name="T44" fmla="*/ 1541 w 2904"/>
                  <a:gd name="T45" fmla="*/ 212 h 401"/>
                  <a:gd name="T46" fmla="*/ 1660 w 2904"/>
                  <a:gd name="T47" fmla="*/ 229 h 401"/>
                  <a:gd name="T48" fmla="*/ 1719 w 2904"/>
                  <a:gd name="T49" fmla="*/ 237 h 401"/>
                  <a:gd name="T50" fmla="*/ 1778 w 2904"/>
                  <a:gd name="T51" fmla="*/ 245 h 401"/>
                  <a:gd name="T52" fmla="*/ 1838 w 2904"/>
                  <a:gd name="T53" fmla="*/ 253 h 401"/>
                  <a:gd name="T54" fmla="*/ 1956 w 2904"/>
                  <a:gd name="T55" fmla="*/ 270 h 401"/>
                  <a:gd name="T56" fmla="*/ 2015 w 2904"/>
                  <a:gd name="T57" fmla="*/ 278 h 401"/>
                  <a:gd name="T58" fmla="*/ 2075 w 2904"/>
                  <a:gd name="T59" fmla="*/ 286 h 401"/>
                  <a:gd name="T60" fmla="*/ 2134 w 2904"/>
                  <a:gd name="T61" fmla="*/ 294 h 401"/>
                  <a:gd name="T62" fmla="*/ 2252 w 2904"/>
                  <a:gd name="T63" fmla="*/ 311 h 401"/>
                  <a:gd name="T64" fmla="*/ 2312 w 2904"/>
                  <a:gd name="T65" fmla="*/ 319 h 401"/>
                  <a:gd name="T66" fmla="*/ 2371 w 2904"/>
                  <a:gd name="T67" fmla="*/ 327 h 401"/>
                  <a:gd name="T68" fmla="*/ 2430 w 2904"/>
                  <a:gd name="T69" fmla="*/ 335 h 401"/>
                  <a:gd name="T70" fmla="*/ 2549 w 2904"/>
                  <a:gd name="T71" fmla="*/ 351 h 401"/>
                  <a:gd name="T72" fmla="*/ 2608 w 2904"/>
                  <a:gd name="T73" fmla="*/ 360 h 401"/>
                  <a:gd name="T74" fmla="*/ 2667 w 2904"/>
                  <a:gd name="T75" fmla="*/ 368 h 401"/>
                  <a:gd name="T76" fmla="*/ 2727 w 2904"/>
                  <a:gd name="T77" fmla="*/ 376 h 401"/>
                  <a:gd name="T78" fmla="*/ 2786 w 2904"/>
                  <a:gd name="T79" fmla="*/ 384 h 401"/>
                  <a:gd name="T80" fmla="*/ 2845 w 2904"/>
                  <a:gd name="T81" fmla="*/ 392 h 401"/>
                  <a:gd name="T82" fmla="*/ 2904 w 2904"/>
                  <a:gd name="T83" fmla="*/ 40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04" h="401">
                    <a:moveTo>
                      <a:pt x="0" y="0"/>
                    </a:moveTo>
                    <a:lnTo>
                      <a:pt x="60" y="8"/>
                    </a:lnTo>
                    <a:lnTo>
                      <a:pt x="119" y="16"/>
                    </a:lnTo>
                    <a:lnTo>
                      <a:pt x="178" y="24"/>
                    </a:lnTo>
                    <a:lnTo>
                      <a:pt x="237" y="33"/>
                    </a:lnTo>
                    <a:lnTo>
                      <a:pt x="297" y="41"/>
                    </a:lnTo>
                    <a:lnTo>
                      <a:pt x="415" y="57"/>
                    </a:lnTo>
                    <a:lnTo>
                      <a:pt x="475" y="65"/>
                    </a:lnTo>
                    <a:lnTo>
                      <a:pt x="534" y="73"/>
                    </a:lnTo>
                    <a:lnTo>
                      <a:pt x="593" y="82"/>
                    </a:lnTo>
                    <a:lnTo>
                      <a:pt x="712" y="98"/>
                    </a:lnTo>
                    <a:lnTo>
                      <a:pt x="771" y="106"/>
                    </a:lnTo>
                    <a:lnTo>
                      <a:pt x="889" y="122"/>
                    </a:lnTo>
                    <a:lnTo>
                      <a:pt x="949" y="131"/>
                    </a:lnTo>
                    <a:lnTo>
                      <a:pt x="1008" y="139"/>
                    </a:lnTo>
                    <a:lnTo>
                      <a:pt x="1067" y="147"/>
                    </a:lnTo>
                    <a:lnTo>
                      <a:pt x="1186" y="163"/>
                    </a:lnTo>
                    <a:lnTo>
                      <a:pt x="1245" y="172"/>
                    </a:lnTo>
                    <a:lnTo>
                      <a:pt x="1304" y="180"/>
                    </a:lnTo>
                    <a:lnTo>
                      <a:pt x="1363" y="188"/>
                    </a:lnTo>
                    <a:lnTo>
                      <a:pt x="1423" y="196"/>
                    </a:lnTo>
                    <a:lnTo>
                      <a:pt x="1482" y="204"/>
                    </a:lnTo>
                    <a:lnTo>
                      <a:pt x="1541" y="212"/>
                    </a:lnTo>
                    <a:lnTo>
                      <a:pt x="1660" y="229"/>
                    </a:lnTo>
                    <a:lnTo>
                      <a:pt x="1719" y="237"/>
                    </a:lnTo>
                    <a:lnTo>
                      <a:pt x="1778" y="245"/>
                    </a:lnTo>
                    <a:lnTo>
                      <a:pt x="1838" y="253"/>
                    </a:lnTo>
                    <a:lnTo>
                      <a:pt x="1956" y="270"/>
                    </a:lnTo>
                    <a:lnTo>
                      <a:pt x="2015" y="278"/>
                    </a:lnTo>
                    <a:lnTo>
                      <a:pt x="2075" y="286"/>
                    </a:lnTo>
                    <a:lnTo>
                      <a:pt x="2134" y="294"/>
                    </a:lnTo>
                    <a:lnTo>
                      <a:pt x="2252" y="311"/>
                    </a:lnTo>
                    <a:lnTo>
                      <a:pt x="2312" y="319"/>
                    </a:lnTo>
                    <a:lnTo>
                      <a:pt x="2371" y="327"/>
                    </a:lnTo>
                    <a:lnTo>
                      <a:pt x="2430" y="335"/>
                    </a:lnTo>
                    <a:lnTo>
                      <a:pt x="2549" y="351"/>
                    </a:lnTo>
                    <a:lnTo>
                      <a:pt x="2608" y="360"/>
                    </a:lnTo>
                    <a:lnTo>
                      <a:pt x="2667" y="368"/>
                    </a:lnTo>
                    <a:lnTo>
                      <a:pt x="2727" y="376"/>
                    </a:lnTo>
                    <a:lnTo>
                      <a:pt x="2786" y="384"/>
                    </a:lnTo>
                    <a:lnTo>
                      <a:pt x="2845" y="392"/>
                    </a:lnTo>
                    <a:lnTo>
                      <a:pt x="2904" y="401"/>
                    </a:lnTo>
                  </a:path>
                </a:pathLst>
              </a:custGeom>
              <a:noFill/>
              <a:ln w="12700"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02" name="Line 1213"/>
              <p:cNvSpPr>
                <a:spLocks noChangeShapeType="1"/>
              </p:cNvSpPr>
              <p:nvPr/>
            </p:nvSpPr>
            <p:spPr bwMode="auto">
              <a:xfrm>
                <a:off x="4536" y="1871"/>
                <a:ext cx="14" cy="2"/>
              </a:xfrm>
              <a:prstGeom prst="line">
                <a:avLst/>
              </a:prstGeom>
              <a:noFill/>
              <a:ln w="1270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03" name="Line 1214"/>
              <p:cNvSpPr>
                <a:spLocks noChangeShapeType="1"/>
              </p:cNvSpPr>
              <p:nvPr/>
            </p:nvSpPr>
            <p:spPr bwMode="auto">
              <a:xfrm flipV="1">
                <a:off x="3215" y="1688"/>
                <a:ext cx="0" cy="1258"/>
              </a:xfrm>
              <a:prstGeom prst="line">
                <a:avLst/>
              </a:prstGeom>
              <a:noFill/>
              <a:ln w="1270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04" name="Line 1215"/>
              <p:cNvSpPr>
                <a:spLocks noChangeShapeType="1"/>
              </p:cNvSpPr>
              <p:nvPr/>
            </p:nvSpPr>
            <p:spPr bwMode="auto">
              <a:xfrm flipV="1">
                <a:off x="4551" y="1874"/>
                <a:ext cx="0" cy="1072"/>
              </a:xfrm>
              <a:prstGeom prst="line">
                <a:avLst/>
              </a:prstGeom>
              <a:noFill/>
              <a:ln w="1270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05" name="Line 1216"/>
              <p:cNvSpPr>
                <a:spLocks noChangeShapeType="1"/>
              </p:cNvSpPr>
              <p:nvPr/>
            </p:nvSpPr>
            <p:spPr bwMode="auto">
              <a:xfrm>
                <a:off x="3205" y="2946"/>
                <a:ext cx="4" cy="0"/>
              </a:xfrm>
              <a:prstGeom prst="line">
                <a:avLst/>
              </a:prstGeom>
              <a:noFill/>
              <a:ln w="9525"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06" name="Line 1217"/>
              <p:cNvSpPr>
                <a:spLocks noChangeShapeType="1"/>
              </p:cNvSpPr>
              <p:nvPr/>
            </p:nvSpPr>
            <p:spPr bwMode="auto">
              <a:xfrm>
                <a:off x="3254" y="2946"/>
                <a:ext cx="4" cy="0"/>
              </a:xfrm>
              <a:prstGeom prst="line">
                <a:avLst/>
              </a:prstGeom>
              <a:noFill/>
              <a:ln w="9525"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07" name="Line 1218"/>
              <p:cNvSpPr>
                <a:spLocks noChangeShapeType="1"/>
              </p:cNvSpPr>
              <p:nvPr/>
            </p:nvSpPr>
            <p:spPr bwMode="auto">
              <a:xfrm>
                <a:off x="3303" y="2946"/>
                <a:ext cx="4" cy="0"/>
              </a:xfrm>
              <a:prstGeom prst="line">
                <a:avLst/>
              </a:prstGeom>
              <a:noFill/>
              <a:ln w="9525"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08" name="Line 1219"/>
              <p:cNvSpPr>
                <a:spLocks noChangeShapeType="1"/>
              </p:cNvSpPr>
              <p:nvPr/>
            </p:nvSpPr>
            <p:spPr bwMode="auto">
              <a:xfrm>
                <a:off x="3352" y="2946"/>
                <a:ext cx="4" cy="0"/>
              </a:xfrm>
              <a:prstGeom prst="line">
                <a:avLst/>
              </a:prstGeom>
              <a:noFill/>
              <a:ln w="9525"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09" name="Line 1220"/>
              <p:cNvSpPr>
                <a:spLocks noChangeShapeType="1"/>
              </p:cNvSpPr>
              <p:nvPr/>
            </p:nvSpPr>
            <p:spPr bwMode="auto">
              <a:xfrm flipV="1">
                <a:off x="3406" y="2893"/>
                <a:ext cx="0" cy="2"/>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10" name="Line 1221"/>
              <p:cNvSpPr>
                <a:spLocks noChangeShapeType="1"/>
              </p:cNvSpPr>
              <p:nvPr/>
            </p:nvSpPr>
            <p:spPr bwMode="auto">
              <a:xfrm flipV="1">
                <a:off x="3406" y="2891"/>
                <a:ext cx="0" cy="2"/>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11" name="Line 1222"/>
              <p:cNvSpPr>
                <a:spLocks noChangeShapeType="1"/>
              </p:cNvSpPr>
              <p:nvPr/>
            </p:nvSpPr>
            <p:spPr bwMode="auto">
              <a:xfrm>
                <a:off x="3381" y="2893"/>
                <a:ext cx="25"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12" name="Line 1223"/>
              <p:cNvSpPr>
                <a:spLocks noChangeShapeType="1"/>
              </p:cNvSpPr>
              <p:nvPr/>
            </p:nvSpPr>
            <p:spPr bwMode="auto">
              <a:xfrm>
                <a:off x="3406" y="2893"/>
                <a:ext cx="24"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13" name="Line 1224"/>
              <p:cNvSpPr>
                <a:spLocks noChangeShapeType="1"/>
              </p:cNvSpPr>
              <p:nvPr/>
            </p:nvSpPr>
            <p:spPr bwMode="auto">
              <a:xfrm>
                <a:off x="3401" y="2893"/>
                <a:ext cx="5" cy="0"/>
              </a:xfrm>
              <a:prstGeom prst="line">
                <a:avLst/>
              </a:prstGeom>
              <a:noFill/>
              <a:ln w="9525"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14" name="Line 1225"/>
              <p:cNvSpPr>
                <a:spLocks noChangeShapeType="1"/>
              </p:cNvSpPr>
              <p:nvPr/>
            </p:nvSpPr>
            <p:spPr bwMode="auto">
              <a:xfrm flipV="1">
                <a:off x="3455" y="2208"/>
                <a:ext cx="0" cy="9"/>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15" name="Line 1226"/>
              <p:cNvSpPr>
                <a:spLocks noChangeShapeType="1"/>
              </p:cNvSpPr>
              <p:nvPr/>
            </p:nvSpPr>
            <p:spPr bwMode="auto">
              <a:xfrm flipV="1">
                <a:off x="3455" y="2200"/>
                <a:ext cx="0" cy="8"/>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16" name="Line 1227"/>
              <p:cNvSpPr>
                <a:spLocks noChangeShapeType="1"/>
              </p:cNvSpPr>
              <p:nvPr/>
            </p:nvSpPr>
            <p:spPr bwMode="auto">
              <a:xfrm>
                <a:off x="3430" y="2208"/>
                <a:ext cx="25"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17" name="Line 1228"/>
              <p:cNvSpPr>
                <a:spLocks noChangeShapeType="1"/>
              </p:cNvSpPr>
              <p:nvPr/>
            </p:nvSpPr>
            <p:spPr bwMode="auto">
              <a:xfrm>
                <a:off x="3455" y="2208"/>
                <a:ext cx="25"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18" name="Line 1229"/>
              <p:cNvSpPr>
                <a:spLocks noChangeShapeType="1"/>
              </p:cNvSpPr>
              <p:nvPr/>
            </p:nvSpPr>
            <p:spPr bwMode="auto">
              <a:xfrm>
                <a:off x="3451" y="2208"/>
                <a:ext cx="4" cy="0"/>
              </a:xfrm>
              <a:prstGeom prst="line">
                <a:avLst/>
              </a:prstGeom>
              <a:noFill/>
              <a:ln w="9525"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19" name="Line 1230"/>
              <p:cNvSpPr>
                <a:spLocks noChangeShapeType="1"/>
              </p:cNvSpPr>
              <p:nvPr/>
            </p:nvSpPr>
            <p:spPr bwMode="auto">
              <a:xfrm flipV="1">
                <a:off x="3504" y="1915"/>
                <a:ext cx="0" cy="1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20" name="Line 1231"/>
              <p:cNvSpPr>
                <a:spLocks noChangeShapeType="1"/>
              </p:cNvSpPr>
              <p:nvPr/>
            </p:nvSpPr>
            <p:spPr bwMode="auto">
              <a:xfrm flipV="1">
                <a:off x="3504" y="1905"/>
                <a:ext cx="0" cy="1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21" name="Line 1232"/>
              <p:cNvSpPr>
                <a:spLocks noChangeShapeType="1"/>
              </p:cNvSpPr>
              <p:nvPr/>
            </p:nvSpPr>
            <p:spPr bwMode="auto">
              <a:xfrm>
                <a:off x="3480" y="1915"/>
                <a:ext cx="24"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22" name="Line 1233"/>
              <p:cNvSpPr>
                <a:spLocks noChangeShapeType="1"/>
              </p:cNvSpPr>
              <p:nvPr/>
            </p:nvSpPr>
            <p:spPr bwMode="auto">
              <a:xfrm>
                <a:off x="3504" y="1915"/>
                <a:ext cx="25"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23" name="Line 1234"/>
              <p:cNvSpPr>
                <a:spLocks noChangeShapeType="1"/>
              </p:cNvSpPr>
              <p:nvPr/>
            </p:nvSpPr>
            <p:spPr bwMode="auto">
              <a:xfrm>
                <a:off x="3500" y="1915"/>
                <a:ext cx="4" cy="0"/>
              </a:xfrm>
              <a:prstGeom prst="line">
                <a:avLst/>
              </a:prstGeom>
              <a:noFill/>
              <a:ln w="9525"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24" name="Line 1235"/>
              <p:cNvSpPr>
                <a:spLocks noChangeShapeType="1"/>
              </p:cNvSpPr>
              <p:nvPr/>
            </p:nvSpPr>
            <p:spPr bwMode="auto">
              <a:xfrm flipV="1">
                <a:off x="3553" y="1909"/>
                <a:ext cx="0" cy="1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25" name="Line 1236"/>
              <p:cNvSpPr>
                <a:spLocks noChangeShapeType="1"/>
              </p:cNvSpPr>
              <p:nvPr/>
            </p:nvSpPr>
            <p:spPr bwMode="auto">
              <a:xfrm flipV="1">
                <a:off x="3553" y="1900"/>
                <a:ext cx="0" cy="9"/>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26" name="Line 1237"/>
              <p:cNvSpPr>
                <a:spLocks noChangeShapeType="1"/>
              </p:cNvSpPr>
              <p:nvPr/>
            </p:nvSpPr>
            <p:spPr bwMode="auto">
              <a:xfrm>
                <a:off x="3529" y="1909"/>
                <a:ext cx="24"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27" name="Line 1238"/>
              <p:cNvSpPr>
                <a:spLocks noChangeShapeType="1"/>
              </p:cNvSpPr>
              <p:nvPr/>
            </p:nvSpPr>
            <p:spPr bwMode="auto">
              <a:xfrm>
                <a:off x="3553" y="1909"/>
                <a:ext cx="25"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28" name="Line 1239"/>
              <p:cNvSpPr>
                <a:spLocks noChangeShapeType="1"/>
              </p:cNvSpPr>
              <p:nvPr/>
            </p:nvSpPr>
            <p:spPr bwMode="auto">
              <a:xfrm>
                <a:off x="3549" y="1909"/>
                <a:ext cx="4" cy="0"/>
              </a:xfrm>
              <a:prstGeom prst="line">
                <a:avLst/>
              </a:prstGeom>
              <a:noFill/>
              <a:ln w="9525"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29" name="Line 1240"/>
              <p:cNvSpPr>
                <a:spLocks noChangeShapeType="1"/>
              </p:cNvSpPr>
              <p:nvPr/>
            </p:nvSpPr>
            <p:spPr bwMode="auto">
              <a:xfrm flipV="1">
                <a:off x="3602" y="1925"/>
                <a:ext cx="0" cy="1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30" name="Line 1241"/>
              <p:cNvSpPr>
                <a:spLocks noChangeShapeType="1"/>
              </p:cNvSpPr>
              <p:nvPr/>
            </p:nvSpPr>
            <p:spPr bwMode="auto">
              <a:xfrm flipV="1">
                <a:off x="3602" y="1916"/>
                <a:ext cx="0" cy="9"/>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31" name="Line 1242"/>
              <p:cNvSpPr>
                <a:spLocks noChangeShapeType="1"/>
              </p:cNvSpPr>
              <p:nvPr/>
            </p:nvSpPr>
            <p:spPr bwMode="auto">
              <a:xfrm>
                <a:off x="3578" y="1925"/>
                <a:ext cx="24"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32" name="Line 1243"/>
              <p:cNvSpPr>
                <a:spLocks noChangeShapeType="1"/>
              </p:cNvSpPr>
              <p:nvPr/>
            </p:nvSpPr>
            <p:spPr bwMode="auto">
              <a:xfrm>
                <a:off x="3602" y="1925"/>
                <a:ext cx="25"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33" name="Line 1244"/>
              <p:cNvSpPr>
                <a:spLocks noChangeShapeType="1"/>
              </p:cNvSpPr>
              <p:nvPr/>
            </p:nvSpPr>
            <p:spPr bwMode="auto">
              <a:xfrm>
                <a:off x="3598" y="1925"/>
                <a:ext cx="4" cy="0"/>
              </a:xfrm>
              <a:prstGeom prst="line">
                <a:avLst/>
              </a:prstGeom>
              <a:noFill/>
              <a:ln w="9525"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34" name="Line 1245"/>
              <p:cNvSpPr>
                <a:spLocks noChangeShapeType="1"/>
              </p:cNvSpPr>
              <p:nvPr/>
            </p:nvSpPr>
            <p:spPr bwMode="auto">
              <a:xfrm flipV="1">
                <a:off x="3651" y="1938"/>
                <a:ext cx="0" cy="9"/>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35" name="Line 1246"/>
              <p:cNvSpPr>
                <a:spLocks noChangeShapeType="1"/>
              </p:cNvSpPr>
              <p:nvPr/>
            </p:nvSpPr>
            <p:spPr bwMode="auto">
              <a:xfrm flipV="1">
                <a:off x="3651" y="1928"/>
                <a:ext cx="0" cy="1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36" name="Line 1247"/>
              <p:cNvSpPr>
                <a:spLocks noChangeShapeType="1"/>
              </p:cNvSpPr>
              <p:nvPr/>
            </p:nvSpPr>
            <p:spPr bwMode="auto">
              <a:xfrm>
                <a:off x="3627" y="1938"/>
                <a:ext cx="24"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37" name="Line 1248"/>
              <p:cNvSpPr>
                <a:spLocks noChangeShapeType="1"/>
              </p:cNvSpPr>
              <p:nvPr/>
            </p:nvSpPr>
            <p:spPr bwMode="auto">
              <a:xfrm>
                <a:off x="3651" y="1938"/>
                <a:ext cx="25"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38" name="Line 1249"/>
              <p:cNvSpPr>
                <a:spLocks noChangeShapeType="1"/>
              </p:cNvSpPr>
              <p:nvPr/>
            </p:nvSpPr>
            <p:spPr bwMode="auto">
              <a:xfrm>
                <a:off x="3647" y="1938"/>
                <a:ext cx="4" cy="0"/>
              </a:xfrm>
              <a:prstGeom prst="line">
                <a:avLst/>
              </a:prstGeom>
              <a:noFill/>
              <a:ln w="9525"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39" name="Line 1250"/>
              <p:cNvSpPr>
                <a:spLocks noChangeShapeType="1"/>
              </p:cNvSpPr>
              <p:nvPr/>
            </p:nvSpPr>
            <p:spPr bwMode="auto">
              <a:xfrm flipV="1">
                <a:off x="3701" y="1940"/>
                <a:ext cx="0" cy="1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40" name="Line 1251"/>
              <p:cNvSpPr>
                <a:spLocks noChangeShapeType="1"/>
              </p:cNvSpPr>
              <p:nvPr/>
            </p:nvSpPr>
            <p:spPr bwMode="auto">
              <a:xfrm flipV="1">
                <a:off x="3701" y="1931"/>
                <a:ext cx="0" cy="9"/>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41" name="Line 1252"/>
              <p:cNvSpPr>
                <a:spLocks noChangeShapeType="1"/>
              </p:cNvSpPr>
              <p:nvPr/>
            </p:nvSpPr>
            <p:spPr bwMode="auto">
              <a:xfrm>
                <a:off x="3676" y="1940"/>
                <a:ext cx="25"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42" name="Line 1253"/>
              <p:cNvSpPr>
                <a:spLocks noChangeShapeType="1"/>
              </p:cNvSpPr>
              <p:nvPr/>
            </p:nvSpPr>
            <p:spPr bwMode="auto">
              <a:xfrm>
                <a:off x="3701" y="1940"/>
                <a:ext cx="24"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43" name="Line 1254"/>
              <p:cNvSpPr>
                <a:spLocks noChangeShapeType="1"/>
              </p:cNvSpPr>
              <p:nvPr/>
            </p:nvSpPr>
            <p:spPr bwMode="auto">
              <a:xfrm>
                <a:off x="3696" y="1940"/>
                <a:ext cx="5" cy="0"/>
              </a:xfrm>
              <a:prstGeom prst="line">
                <a:avLst/>
              </a:prstGeom>
              <a:noFill/>
              <a:ln w="9525"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44" name="Line 1255"/>
              <p:cNvSpPr>
                <a:spLocks noChangeShapeType="1"/>
              </p:cNvSpPr>
              <p:nvPr/>
            </p:nvSpPr>
            <p:spPr bwMode="auto">
              <a:xfrm flipV="1">
                <a:off x="3750" y="1956"/>
                <a:ext cx="0" cy="9"/>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45" name="Line 1256"/>
              <p:cNvSpPr>
                <a:spLocks noChangeShapeType="1"/>
              </p:cNvSpPr>
              <p:nvPr/>
            </p:nvSpPr>
            <p:spPr bwMode="auto">
              <a:xfrm flipV="1">
                <a:off x="3750" y="1946"/>
                <a:ext cx="0" cy="1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46" name="Line 1257"/>
              <p:cNvSpPr>
                <a:spLocks noChangeShapeType="1"/>
              </p:cNvSpPr>
              <p:nvPr/>
            </p:nvSpPr>
            <p:spPr bwMode="auto">
              <a:xfrm>
                <a:off x="3725" y="1956"/>
                <a:ext cx="25"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47" name="Line 1258"/>
              <p:cNvSpPr>
                <a:spLocks noChangeShapeType="1"/>
              </p:cNvSpPr>
              <p:nvPr/>
            </p:nvSpPr>
            <p:spPr bwMode="auto">
              <a:xfrm>
                <a:off x="3750" y="1956"/>
                <a:ext cx="24"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48" name="Line 1259"/>
              <p:cNvSpPr>
                <a:spLocks noChangeShapeType="1"/>
              </p:cNvSpPr>
              <p:nvPr/>
            </p:nvSpPr>
            <p:spPr bwMode="auto">
              <a:xfrm>
                <a:off x="3746" y="1956"/>
                <a:ext cx="4" cy="0"/>
              </a:xfrm>
              <a:prstGeom prst="line">
                <a:avLst/>
              </a:prstGeom>
              <a:noFill/>
              <a:ln w="9525"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49" name="Line 1260"/>
              <p:cNvSpPr>
                <a:spLocks noChangeShapeType="1"/>
              </p:cNvSpPr>
              <p:nvPr/>
            </p:nvSpPr>
            <p:spPr bwMode="auto">
              <a:xfrm flipV="1">
                <a:off x="3799" y="1943"/>
                <a:ext cx="0" cy="1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50" name="Line 1261"/>
              <p:cNvSpPr>
                <a:spLocks noChangeShapeType="1"/>
              </p:cNvSpPr>
              <p:nvPr/>
            </p:nvSpPr>
            <p:spPr bwMode="auto">
              <a:xfrm flipV="1">
                <a:off x="3799" y="1934"/>
                <a:ext cx="0" cy="9"/>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51" name="Line 1262"/>
              <p:cNvSpPr>
                <a:spLocks noChangeShapeType="1"/>
              </p:cNvSpPr>
              <p:nvPr/>
            </p:nvSpPr>
            <p:spPr bwMode="auto">
              <a:xfrm>
                <a:off x="3774" y="1943"/>
                <a:ext cx="25"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52" name="Line 1263"/>
              <p:cNvSpPr>
                <a:spLocks noChangeShapeType="1"/>
              </p:cNvSpPr>
              <p:nvPr/>
            </p:nvSpPr>
            <p:spPr bwMode="auto">
              <a:xfrm>
                <a:off x="3799" y="1943"/>
                <a:ext cx="24"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53" name="Line 1264"/>
              <p:cNvSpPr>
                <a:spLocks noChangeShapeType="1"/>
              </p:cNvSpPr>
              <p:nvPr/>
            </p:nvSpPr>
            <p:spPr bwMode="auto">
              <a:xfrm>
                <a:off x="3795" y="1943"/>
                <a:ext cx="4" cy="0"/>
              </a:xfrm>
              <a:prstGeom prst="line">
                <a:avLst/>
              </a:prstGeom>
              <a:noFill/>
              <a:ln w="9525"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54" name="Line 1265"/>
              <p:cNvSpPr>
                <a:spLocks noChangeShapeType="1"/>
              </p:cNvSpPr>
              <p:nvPr/>
            </p:nvSpPr>
            <p:spPr bwMode="auto">
              <a:xfrm flipV="1">
                <a:off x="3848" y="1957"/>
                <a:ext cx="0" cy="1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55" name="Line 1266"/>
              <p:cNvSpPr>
                <a:spLocks noChangeShapeType="1"/>
              </p:cNvSpPr>
              <p:nvPr/>
            </p:nvSpPr>
            <p:spPr bwMode="auto">
              <a:xfrm flipV="1">
                <a:off x="3848" y="1948"/>
                <a:ext cx="0" cy="9"/>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56" name="Line 1267"/>
              <p:cNvSpPr>
                <a:spLocks noChangeShapeType="1"/>
              </p:cNvSpPr>
              <p:nvPr/>
            </p:nvSpPr>
            <p:spPr bwMode="auto">
              <a:xfrm>
                <a:off x="3823" y="1957"/>
                <a:ext cx="25"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57" name="Line 1268"/>
              <p:cNvSpPr>
                <a:spLocks noChangeShapeType="1"/>
              </p:cNvSpPr>
              <p:nvPr/>
            </p:nvSpPr>
            <p:spPr bwMode="auto">
              <a:xfrm>
                <a:off x="3848" y="1957"/>
                <a:ext cx="25"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58" name="Line 1269"/>
              <p:cNvSpPr>
                <a:spLocks noChangeShapeType="1"/>
              </p:cNvSpPr>
              <p:nvPr/>
            </p:nvSpPr>
            <p:spPr bwMode="auto">
              <a:xfrm>
                <a:off x="3844" y="1957"/>
                <a:ext cx="4" cy="0"/>
              </a:xfrm>
              <a:prstGeom prst="line">
                <a:avLst/>
              </a:prstGeom>
              <a:noFill/>
              <a:ln w="9525"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59" name="Line 1270"/>
              <p:cNvSpPr>
                <a:spLocks noChangeShapeType="1"/>
              </p:cNvSpPr>
              <p:nvPr/>
            </p:nvSpPr>
            <p:spPr bwMode="auto">
              <a:xfrm flipV="1">
                <a:off x="3897" y="1974"/>
                <a:ext cx="0" cy="9"/>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60" name="Line 1271"/>
              <p:cNvSpPr>
                <a:spLocks noChangeShapeType="1"/>
              </p:cNvSpPr>
              <p:nvPr/>
            </p:nvSpPr>
            <p:spPr bwMode="auto">
              <a:xfrm flipV="1">
                <a:off x="3897" y="1964"/>
                <a:ext cx="0" cy="1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61" name="Line 1272"/>
              <p:cNvSpPr>
                <a:spLocks noChangeShapeType="1"/>
              </p:cNvSpPr>
              <p:nvPr/>
            </p:nvSpPr>
            <p:spPr bwMode="auto">
              <a:xfrm>
                <a:off x="3873" y="1974"/>
                <a:ext cx="24"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62" name="Line 1273"/>
              <p:cNvSpPr>
                <a:spLocks noChangeShapeType="1"/>
              </p:cNvSpPr>
              <p:nvPr/>
            </p:nvSpPr>
            <p:spPr bwMode="auto">
              <a:xfrm>
                <a:off x="3897" y="1974"/>
                <a:ext cx="25"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63" name="Line 1274"/>
              <p:cNvSpPr>
                <a:spLocks noChangeShapeType="1"/>
              </p:cNvSpPr>
              <p:nvPr/>
            </p:nvSpPr>
            <p:spPr bwMode="auto">
              <a:xfrm>
                <a:off x="3893" y="1974"/>
                <a:ext cx="4" cy="0"/>
              </a:xfrm>
              <a:prstGeom prst="line">
                <a:avLst/>
              </a:prstGeom>
              <a:noFill/>
              <a:ln w="9525"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64" name="Line 1275"/>
              <p:cNvSpPr>
                <a:spLocks noChangeShapeType="1"/>
              </p:cNvSpPr>
              <p:nvPr/>
            </p:nvSpPr>
            <p:spPr bwMode="auto">
              <a:xfrm flipV="1">
                <a:off x="3946" y="1995"/>
                <a:ext cx="0" cy="9"/>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65" name="Line 1276"/>
              <p:cNvSpPr>
                <a:spLocks noChangeShapeType="1"/>
              </p:cNvSpPr>
              <p:nvPr/>
            </p:nvSpPr>
            <p:spPr bwMode="auto">
              <a:xfrm flipV="1">
                <a:off x="3946" y="1986"/>
                <a:ext cx="0" cy="9"/>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66" name="Line 1277"/>
              <p:cNvSpPr>
                <a:spLocks noChangeShapeType="1"/>
              </p:cNvSpPr>
              <p:nvPr/>
            </p:nvSpPr>
            <p:spPr bwMode="auto">
              <a:xfrm>
                <a:off x="3922" y="1995"/>
                <a:ext cx="24"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67" name="Line 1278"/>
              <p:cNvSpPr>
                <a:spLocks noChangeShapeType="1"/>
              </p:cNvSpPr>
              <p:nvPr/>
            </p:nvSpPr>
            <p:spPr bwMode="auto">
              <a:xfrm>
                <a:off x="3946" y="1995"/>
                <a:ext cx="25"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68" name="Line 1279"/>
              <p:cNvSpPr>
                <a:spLocks noChangeShapeType="1"/>
              </p:cNvSpPr>
              <p:nvPr/>
            </p:nvSpPr>
            <p:spPr bwMode="auto">
              <a:xfrm>
                <a:off x="3942" y="1995"/>
                <a:ext cx="4" cy="0"/>
              </a:xfrm>
              <a:prstGeom prst="line">
                <a:avLst/>
              </a:prstGeom>
              <a:noFill/>
              <a:ln w="9525"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69" name="Line 1280"/>
              <p:cNvSpPr>
                <a:spLocks noChangeShapeType="1"/>
              </p:cNvSpPr>
              <p:nvPr/>
            </p:nvSpPr>
            <p:spPr bwMode="auto">
              <a:xfrm flipV="1">
                <a:off x="3996" y="1981"/>
                <a:ext cx="0" cy="9"/>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70" name="Line 1281"/>
              <p:cNvSpPr>
                <a:spLocks noChangeShapeType="1"/>
              </p:cNvSpPr>
              <p:nvPr/>
            </p:nvSpPr>
            <p:spPr bwMode="auto">
              <a:xfrm flipV="1">
                <a:off x="3996" y="1971"/>
                <a:ext cx="0" cy="1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71" name="Line 1282"/>
              <p:cNvSpPr>
                <a:spLocks noChangeShapeType="1"/>
              </p:cNvSpPr>
              <p:nvPr/>
            </p:nvSpPr>
            <p:spPr bwMode="auto">
              <a:xfrm>
                <a:off x="3971" y="1981"/>
                <a:ext cx="25"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72" name="Line 1283"/>
              <p:cNvSpPr>
                <a:spLocks noChangeShapeType="1"/>
              </p:cNvSpPr>
              <p:nvPr/>
            </p:nvSpPr>
            <p:spPr bwMode="auto">
              <a:xfrm>
                <a:off x="3996" y="1981"/>
                <a:ext cx="24"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73" name="Line 1284"/>
              <p:cNvSpPr>
                <a:spLocks noChangeShapeType="1"/>
              </p:cNvSpPr>
              <p:nvPr/>
            </p:nvSpPr>
            <p:spPr bwMode="auto">
              <a:xfrm>
                <a:off x="3991" y="1981"/>
                <a:ext cx="5" cy="0"/>
              </a:xfrm>
              <a:prstGeom prst="line">
                <a:avLst/>
              </a:prstGeom>
              <a:noFill/>
              <a:ln w="9525"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74" name="Line 1285"/>
              <p:cNvSpPr>
                <a:spLocks noChangeShapeType="1"/>
              </p:cNvSpPr>
              <p:nvPr/>
            </p:nvSpPr>
            <p:spPr bwMode="auto">
              <a:xfrm flipV="1">
                <a:off x="4045" y="1992"/>
                <a:ext cx="0" cy="9"/>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75" name="Line 1286"/>
              <p:cNvSpPr>
                <a:spLocks noChangeShapeType="1"/>
              </p:cNvSpPr>
              <p:nvPr/>
            </p:nvSpPr>
            <p:spPr bwMode="auto">
              <a:xfrm flipV="1">
                <a:off x="4045" y="1983"/>
                <a:ext cx="0" cy="9"/>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76" name="Line 1287"/>
              <p:cNvSpPr>
                <a:spLocks noChangeShapeType="1"/>
              </p:cNvSpPr>
              <p:nvPr/>
            </p:nvSpPr>
            <p:spPr bwMode="auto">
              <a:xfrm>
                <a:off x="4020" y="1992"/>
                <a:ext cx="25"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77" name="Line 1288"/>
              <p:cNvSpPr>
                <a:spLocks noChangeShapeType="1"/>
              </p:cNvSpPr>
              <p:nvPr/>
            </p:nvSpPr>
            <p:spPr bwMode="auto">
              <a:xfrm>
                <a:off x="4045" y="1992"/>
                <a:ext cx="24"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78" name="Line 1289"/>
              <p:cNvSpPr>
                <a:spLocks noChangeShapeType="1"/>
              </p:cNvSpPr>
              <p:nvPr/>
            </p:nvSpPr>
            <p:spPr bwMode="auto">
              <a:xfrm>
                <a:off x="4041" y="1992"/>
                <a:ext cx="4" cy="0"/>
              </a:xfrm>
              <a:prstGeom prst="line">
                <a:avLst/>
              </a:prstGeom>
              <a:noFill/>
              <a:ln w="9525"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79" name="Line 1290"/>
              <p:cNvSpPr>
                <a:spLocks noChangeShapeType="1"/>
              </p:cNvSpPr>
              <p:nvPr/>
            </p:nvSpPr>
            <p:spPr bwMode="auto">
              <a:xfrm flipV="1">
                <a:off x="4094" y="2002"/>
                <a:ext cx="0" cy="1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80" name="Line 1291"/>
              <p:cNvSpPr>
                <a:spLocks noChangeShapeType="1"/>
              </p:cNvSpPr>
              <p:nvPr/>
            </p:nvSpPr>
            <p:spPr bwMode="auto">
              <a:xfrm flipV="1">
                <a:off x="4094" y="1993"/>
                <a:ext cx="0" cy="9"/>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81" name="Line 1292"/>
              <p:cNvSpPr>
                <a:spLocks noChangeShapeType="1"/>
              </p:cNvSpPr>
              <p:nvPr/>
            </p:nvSpPr>
            <p:spPr bwMode="auto">
              <a:xfrm>
                <a:off x="4069" y="2002"/>
                <a:ext cx="25"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82" name="Line 1293"/>
              <p:cNvSpPr>
                <a:spLocks noChangeShapeType="1"/>
              </p:cNvSpPr>
              <p:nvPr/>
            </p:nvSpPr>
            <p:spPr bwMode="auto">
              <a:xfrm>
                <a:off x="4094" y="2002"/>
                <a:ext cx="24"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83" name="Line 1294"/>
              <p:cNvSpPr>
                <a:spLocks noChangeShapeType="1"/>
              </p:cNvSpPr>
              <p:nvPr/>
            </p:nvSpPr>
            <p:spPr bwMode="auto">
              <a:xfrm>
                <a:off x="4090" y="2002"/>
                <a:ext cx="4" cy="0"/>
              </a:xfrm>
              <a:prstGeom prst="line">
                <a:avLst/>
              </a:prstGeom>
              <a:noFill/>
              <a:ln w="9525"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84" name="Line 1295"/>
              <p:cNvSpPr>
                <a:spLocks noChangeShapeType="1"/>
              </p:cNvSpPr>
              <p:nvPr/>
            </p:nvSpPr>
            <p:spPr bwMode="auto">
              <a:xfrm flipV="1">
                <a:off x="4143" y="2012"/>
                <a:ext cx="0" cy="9"/>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85" name="Line 1296"/>
              <p:cNvSpPr>
                <a:spLocks noChangeShapeType="1"/>
              </p:cNvSpPr>
              <p:nvPr/>
            </p:nvSpPr>
            <p:spPr bwMode="auto">
              <a:xfrm flipV="1">
                <a:off x="4143" y="2002"/>
                <a:ext cx="0" cy="1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86" name="Line 1297"/>
              <p:cNvSpPr>
                <a:spLocks noChangeShapeType="1"/>
              </p:cNvSpPr>
              <p:nvPr/>
            </p:nvSpPr>
            <p:spPr bwMode="auto">
              <a:xfrm>
                <a:off x="4118" y="2012"/>
                <a:ext cx="25"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87" name="Line 1298"/>
              <p:cNvSpPr>
                <a:spLocks noChangeShapeType="1"/>
              </p:cNvSpPr>
              <p:nvPr/>
            </p:nvSpPr>
            <p:spPr bwMode="auto">
              <a:xfrm>
                <a:off x="4143" y="2012"/>
                <a:ext cx="25"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88" name="Line 1299"/>
              <p:cNvSpPr>
                <a:spLocks noChangeShapeType="1"/>
              </p:cNvSpPr>
              <p:nvPr/>
            </p:nvSpPr>
            <p:spPr bwMode="auto">
              <a:xfrm>
                <a:off x="4139" y="2012"/>
                <a:ext cx="4" cy="0"/>
              </a:xfrm>
              <a:prstGeom prst="line">
                <a:avLst/>
              </a:prstGeom>
              <a:noFill/>
              <a:ln w="9525"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89" name="Line 1300"/>
              <p:cNvSpPr>
                <a:spLocks noChangeShapeType="1"/>
              </p:cNvSpPr>
              <p:nvPr/>
            </p:nvSpPr>
            <p:spPr bwMode="auto">
              <a:xfrm flipV="1">
                <a:off x="4192" y="2020"/>
                <a:ext cx="0" cy="1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90" name="Line 1301"/>
              <p:cNvSpPr>
                <a:spLocks noChangeShapeType="1"/>
              </p:cNvSpPr>
              <p:nvPr/>
            </p:nvSpPr>
            <p:spPr bwMode="auto">
              <a:xfrm flipV="1">
                <a:off x="4192" y="2011"/>
                <a:ext cx="0" cy="9"/>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91" name="Line 1302"/>
              <p:cNvSpPr>
                <a:spLocks noChangeShapeType="1"/>
              </p:cNvSpPr>
              <p:nvPr/>
            </p:nvSpPr>
            <p:spPr bwMode="auto">
              <a:xfrm>
                <a:off x="4168" y="2020"/>
                <a:ext cx="24"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92" name="Line 1303"/>
              <p:cNvSpPr>
                <a:spLocks noChangeShapeType="1"/>
              </p:cNvSpPr>
              <p:nvPr/>
            </p:nvSpPr>
            <p:spPr bwMode="auto">
              <a:xfrm>
                <a:off x="4192" y="2020"/>
                <a:ext cx="25"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93" name="Line 1304"/>
              <p:cNvSpPr>
                <a:spLocks noChangeShapeType="1"/>
              </p:cNvSpPr>
              <p:nvPr/>
            </p:nvSpPr>
            <p:spPr bwMode="auto">
              <a:xfrm>
                <a:off x="4188" y="2020"/>
                <a:ext cx="4" cy="0"/>
              </a:xfrm>
              <a:prstGeom prst="line">
                <a:avLst/>
              </a:prstGeom>
              <a:noFill/>
              <a:ln w="9525"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94" name="Line 1305"/>
              <p:cNvSpPr>
                <a:spLocks noChangeShapeType="1"/>
              </p:cNvSpPr>
              <p:nvPr/>
            </p:nvSpPr>
            <p:spPr bwMode="auto">
              <a:xfrm flipV="1">
                <a:off x="4241" y="2028"/>
                <a:ext cx="0" cy="9"/>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95" name="Line 1306"/>
              <p:cNvSpPr>
                <a:spLocks noChangeShapeType="1"/>
              </p:cNvSpPr>
              <p:nvPr/>
            </p:nvSpPr>
            <p:spPr bwMode="auto">
              <a:xfrm flipV="1">
                <a:off x="4241" y="2018"/>
                <a:ext cx="0" cy="1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96" name="Line 1307"/>
              <p:cNvSpPr>
                <a:spLocks noChangeShapeType="1"/>
              </p:cNvSpPr>
              <p:nvPr/>
            </p:nvSpPr>
            <p:spPr bwMode="auto">
              <a:xfrm>
                <a:off x="4217" y="2028"/>
                <a:ext cx="24"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97" name="Line 1308"/>
              <p:cNvSpPr>
                <a:spLocks noChangeShapeType="1"/>
              </p:cNvSpPr>
              <p:nvPr/>
            </p:nvSpPr>
            <p:spPr bwMode="auto">
              <a:xfrm>
                <a:off x="4241" y="2028"/>
                <a:ext cx="25"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98" name="Line 1309"/>
              <p:cNvSpPr>
                <a:spLocks noChangeShapeType="1"/>
              </p:cNvSpPr>
              <p:nvPr/>
            </p:nvSpPr>
            <p:spPr bwMode="auto">
              <a:xfrm>
                <a:off x="4237" y="2028"/>
                <a:ext cx="4" cy="0"/>
              </a:xfrm>
              <a:prstGeom prst="line">
                <a:avLst/>
              </a:prstGeom>
              <a:noFill/>
              <a:ln w="9525"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99" name="Line 1310"/>
              <p:cNvSpPr>
                <a:spLocks noChangeShapeType="1"/>
              </p:cNvSpPr>
              <p:nvPr/>
            </p:nvSpPr>
            <p:spPr bwMode="auto">
              <a:xfrm flipV="1">
                <a:off x="4291" y="2018"/>
                <a:ext cx="0" cy="1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00" name="Line 1311"/>
              <p:cNvSpPr>
                <a:spLocks noChangeShapeType="1"/>
              </p:cNvSpPr>
              <p:nvPr/>
            </p:nvSpPr>
            <p:spPr bwMode="auto">
              <a:xfrm flipV="1">
                <a:off x="4291" y="2009"/>
                <a:ext cx="0" cy="9"/>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01" name="Line 1312"/>
              <p:cNvSpPr>
                <a:spLocks noChangeShapeType="1"/>
              </p:cNvSpPr>
              <p:nvPr/>
            </p:nvSpPr>
            <p:spPr bwMode="auto">
              <a:xfrm>
                <a:off x="4266" y="2018"/>
                <a:ext cx="25"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02" name="Line 1313"/>
              <p:cNvSpPr>
                <a:spLocks noChangeShapeType="1"/>
              </p:cNvSpPr>
              <p:nvPr/>
            </p:nvSpPr>
            <p:spPr bwMode="auto">
              <a:xfrm>
                <a:off x="4291" y="2018"/>
                <a:ext cx="24"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03" name="Line 1314"/>
              <p:cNvSpPr>
                <a:spLocks noChangeShapeType="1"/>
              </p:cNvSpPr>
              <p:nvPr/>
            </p:nvSpPr>
            <p:spPr bwMode="auto">
              <a:xfrm>
                <a:off x="4286" y="2018"/>
                <a:ext cx="5" cy="0"/>
              </a:xfrm>
              <a:prstGeom prst="line">
                <a:avLst/>
              </a:prstGeom>
              <a:noFill/>
              <a:ln w="9525"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04" name="Line 1315"/>
              <p:cNvSpPr>
                <a:spLocks noChangeShapeType="1"/>
              </p:cNvSpPr>
              <p:nvPr/>
            </p:nvSpPr>
            <p:spPr bwMode="auto">
              <a:xfrm flipV="1">
                <a:off x="4340" y="2046"/>
                <a:ext cx="0" cy="1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05" name="Line 1316"/>
              <p:cNvSpPr>
                <a:spLocks noChangeShapeType="1"/>
              </p:cNvSpPr>
              <p:nvPr/>
            </p:nvSpPr>
            <p:spPr bwMode="auto">
              <a:xfrm flipV="1">
                <a:off x="4340" y="2038"/>
                <a:ext cx="0" cy="8"/>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06" name="Line 1317"/>
              <p:cNvSpPr>
                <a:spLocks noChangeShapeType="1"/>
              </p:cNvSpPr>
              <p:nvPr/>
            </p:nvSpPr>
            <p:spPr bwMode="auto">
              <a:xfrm>
                <a:off x="4315" y="2046"/>
                <a:ext cx="25"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07" name="Line 1318"/>
              <p:cNvSpPr>
                <a:spLocks noChangeShapeType="1"/>
              </p:cNvSpPr>
              <p:nvPr/>
            </p:nvSpPr>
            <p:spPr bwMode="auto">
              <a:xfrm>
                <a:off x="4340" y="2046"/>
                <a:ext cx="24"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08" name="Line 1319"/>
              <p:cNvSpPr>
                <a:spLocks noChangeShapeType="1"/>
              </p:cNvSpPr>
              <p:nvPr/>
            </p:nvSpPr>
            <p:spPr bwMode="auto">
              <a:xfrm>
                <a:off x="4335" y="2046"/>
                <a:ext cx="5" cy="0"/>
              </a:xfrm>
              <a:prstGeom prst="line">
                <a:avLst/>
              </a:prstGeom>
              <a:noFill/>
              <a:ln w="9525"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09" name="Line 1320"/>
              <p:cNvSpPr>
                <a:spLocks noChangeShapeType="1"/>
              </p:cNvSpPr>
              <p:nvPr/>
            </p:nvSpPr>
            <p:spPr bwMode="auto">
              <a:xfrm flipV="1">
                <a:off x="4389" y="2058"/>
                <a:ext cx="0" cy="9"/>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10" name="Line 1321"/>
              <p:cNvSpPr>
                <a:spLocks noChangeShapeType="1"/>
              </p:cNvSpPr>
              <p:nvPr/>
            </p:nvSpPr>
            <p:spPr bwMode="auto">
              <a:xfrm flipV="1">
                <a:off x="4389" y="2049"/>
                <a:ext cx="0" cy="9"/>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11" name="Line 1322"/>
              <p:cNvSpPr>
                <a:spLocks noChangeShapeType="1"/>
              </p:cNvSpPr>
              <p:nvPr/>
            </p:nvSpPr>
            <p:spPr bwMode="auto">
              <a:xfrm>
                <a:off x="4364" y="2058"/>
                <a:ext cx="25"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12" name="Line 1323"/>
              <p:cNvSpPr>
                <a:spLocks noChangeShapeType="1"/>
              </p:cNvSpPr>
              <p:nvPr/>
            </p:nvSpPr>
            <p:spPr bwMode="auto">
              <a:xfrm>
                <a:off x="4389" y="2058"/>
                <a:ext cx="24"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13" name="Line 1324"/>
              <p:cNvSpPr>
                <a:spLocks noChangeShapeType="1"/>
              </p:cNvSpPr>
              <p:nvPr/>
            </p:nvSpPr>
            <p:spPr bwMode="auto">
              <a:xfrm>
                <a:off x="4385" y="2058"/>
                <a:ext cx="4" cy="0"/>
              </a:xfrm>
              <a:prstGeom prst="line">
                <a:avLst/>
              </a:prstGeom>
              <a:noFill/>
              <a:ln w="9525"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14" name="Line 1325"/>
              <p:cNvSpPr>
                <a:spLocks noChangeShapeType="1"/>
              </p:cNvSpPr>
              <p:nvPr/>
            </p:nvSpPr>
            <p:spPr bwMode="auto">
              <a:xfrm flipV="1">
                <a:off x="4438" y="2050"/>
                <a:ext cx="0" cy="9"/>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15" name="Line 1326"/>
              <p:cNvSpPr>
                <a:spLocks noChangeShapeType="1"/>
              </p:cNvSpPr>
              <p:nvPr/>
            </p:nvSpPr>
            <p:spPr bwMode="auto">
              <a:xfrm flipV="1">
                <a:off x="4438" y="2041"/>
                <a:ext cx="0" cy="9"/>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16" name="Line 1327"/>
              <p:cNvSpPr>
                <a:spLocks noChangeShapeType="1"/>
              </p:cNvSpPr>
              <p:nvPr/>
            </p:nvSpPr>
            <p:spPr bwMode="auto">
              <a:xfrm>
                <a:off x="4413" y="2050"/>
                <a:ext cx="25"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17" name="Line 1328"/>
              <p:cNvSpPr>
                <a:spLocks noChangeShapeType="1"/>
              </p:cNvSpPr>
              <p:nvPr/>
            </p:nvSpPr>
            <p:spPr bwMode="auto">
              <a:xfrm>
                <a:off x="4438" y="2050"/>
                <a:ext cx="24"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18" name="Line 1329"/>
              <p:cNvSpPr>
                <a:spLocks noChangeShapeType="1"/>
              </p:cNvSpPr>
              <p:nvPr/>
            </p:nvSpPr>
            <p:spPr bwMode="auto">
              <a:xfrm>
                <a:off x="4434" y="2050"/>
                <a:ext cx="4" cy="0"/>
              </a:xfrm>
              <a:prstGeom prst="line">
                <a:avLst/>
              </a:prstGeom>
              <a:noFill/>
              <a:ln w="9525"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19" name="Line 1330"/>
              <p:cNvSpPr>
                <a:spLocks noChangeShapeType="1"/>
              </p:cNvSpPr>
              <p:nvPr/>
            </p:nvSpPr>
            <p:spPr bwMode="auto">
              <a:xfrm flipV="1">
                <a:off x="4487" y="2061"/>
                <a:ext cx="0" cy="9"/>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20" name="Line 1331"/>
              <p:cNvSpPr>
                <a:spLocks noChangeShapeType="1"/>
              </p:cNvSpPr>
              <p:nvPr/>
            </p:nvSpPr>
            <p:spPr bwMode="auto">
              <a:xfrm flipV="1">
                <a:off x="4487" y="2052"/>
                <a:ext cx="0" cy="9"/>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21" name="Line 1332"/>
              <p:cNvSpPr>
                <a:spLocks noChangeShapeType="1"/>
              </p:cNvSpPr>
              <p:nvPr/>
            </p:nvSpPr>
            <p:spPr bwMode="auto">
              <a:xfrm>
                <a:off x="4462" y="2061"/>
                <a:ext cx="25"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22" name="Line 1333"/>
              <p:cNvSpPr>
                <a:spLocks noChangeShapeType="1"/>
              </p:cNvSpPr>
              <p:nvPr/>
            </p:nvSpPr>
            <p:spPr bwMode="auto">
              <a:xfrm>
                <a:off x="4487" y="2061"/>
                <a:ext cx="25"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23" name="Line 1334"/>
              <p:cNvSpPr>
                <a:spLocks noChangeShapeType="1"/>
              </p:cNvSpPr>
              <p:nvPr/>
            </p:nvSpPr>
            <p:spPr bwMode="auto">
              <a:xfrm>
                <a:off x="4483" y="2061"/>
                <a:ext cx="4" cy="0"/>
              </a:xfrm>
              <a:prstGeom prst="line">
                <a:avLst/>
              </a:prstGeom>
              <a:noFill/>
              <a:ln w="9525"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24" name="Line 1335"/>
              <p:cNvSpPr>
                <a:spLocks noChangeShapeType="1"/>
              </p:cNvSpPr>
              <p:nvPr/>
            </p:nvSpPr>
            <p:spPr bwMode="auto">
              <a:xfrm flipV="1">
                <a:off x="4536" y="2126"/>
                <a:ext cx="0" cy="9"/>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25" name="Line 1336"/>
              <p:cNvSpPr>
                <a:spLocks noChangeShapeType="1"/>
              </p:cNvSpPr>
              <p:nvPr/>
            </p:nvSpPr>
            <p:spPr bwMode="auto">
              <a:xfrm flipV="1">
                <a:off x="4536" y="2118"/>
                <a:ext cx="0" cy="8"/>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26" name="Line 1337"/>
              <p:cNvSpPr>
                <a:spLocks noChangeShapeType="1"/>
              </p:cNvSpPr>
              <p:nvPr/>
            </p:nvSpPr>
            <p:spPr bwMode="auto">
              <a:xfrm>
                <a:off x="4512" y="2126"/>
                <a:ext cx="24"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27" name="Line 1338"/>
              <p:cNvSpPr>
                <a:spLocks noChangeShapeType="1"/>
              </p:cNvSpPr>
              <p:nvPr/>
            </p:nvSpPr>
            <p:spPr bwMode="auto">
              <a:xfrm>
                <a:off x="4536" y="2126"/>
                <a:ext cx="25"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28" name="Line 1339"/>
              <p:cNvSpPr>
                <a:spLocks noChangeShapeType="1"/>
              </p:cNvSpPr>
              <p:nvPr/>
            </p:nvSpPr>
            <p:spPr bwMode="auto">
              <a:xfrm>
                <a:off x="4532" y="2126"/>
                <a:ext cx="4" cy="0"/>
              </a:xfrm>
              <a:prstGeom prst="line">
                <a:avLst/>
              </a:prstGeom>
              <a:noFill/>
              <a:ln w="9525"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29" name="Line 1340"/>
              <p:cNvSpPr>
                <a:spLocks noChangeShapeType="1"/>
              </p:cNvSpPr>
              <p:nvPr/>
            </p:nvSpPr>
            <p:spPr bwMode="auto">
              <a:xfrm flipV="1">
                <a:off x="4585" y="2231"/>
                <a:ext cx="0" cy="9"/>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30" name="Line 1341"/>
              <p:cNvSpPr>
                <a:spLocks noChangeShapeType="1"/>
              </p:cNvSpPr>
              <p:nvPr/>
            </p:nvSpPr>
            <p:spPr bwMode="auto">
              <a:xfrm flipV="1">
                <a:off x="4585" y="2223"/>
                <a:ext cx="0" cy="8"/>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31" name="Line 1342"/>
              <p:cNvSpPr>
                <a:spLocks noChangeShapeType="1"/>
              </p:cNvSpPr>
              <p:nvPr/>
            </p:nvSpPr>
            <p:spPr bwMode="auto">
              <a:xfrm>
                <a:off x="4561" y="2231"/>
                <a:ext cx="24"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32" name="Line 1343"/>
              <p:cNvSpPr>
                <a:spLocks noChangeShapeType="1"/>
              </p:cNvSpPr>
              <p:nvPr/>
            </p:nvSpPr>
            <p:spPr bwMode="auto">
              <a:xfrm>
                <a:off x="4585" y="2231"/>
                <a:ext cx="25"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33" name="Line 1344"/>
              <p:cNvSpPr>
                <a:spLocks noChangeShapeType="1"/>
              </p:cNvSpPr>
              <p:nvPr/>
            </p:nvSpPr>
            <p:spPr bwMode="auto">
              <a:xfrm>
                <a:off x="4581" y="2231"/>
                <a:ext cx="4" cy="0"/>
              </a:xfrm>
              <a:prstGeom prst="line">
                <a:avLst/>
              </a:prstGeom>
              <a:noFill/>
              <a:ln w="9525"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34" name="Line 1345"/>
              <p:cNvSpPr>
                <a:spLocks noChangeShapeType="1"/>
              </p:cNvSpPr>
              <p:nvPr/>
            </p:nvSpPr>
            <p:spPr bwMode="auto">
              <a:xfrm flipV="1">
                <a:off x="4634" y="2422"/>
                <a:ext cx="0" cy="7"/>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35" name="Line 1346"/>
              <p:cNvSpPr>
                <a:spLocks noChangeShapeType="1"/>
              </p:cNvSpPr>
              <p:nvPr/>
            </p:nvSpPr>
            <p:spPr bwMode="auto">
              <a:xfrm flipV="1">
                <a:off x="4634" y="2415"/>
                <a:ext cx="0" cy="7"/>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36" name="Line 1347"/>
              <p:cNvSpPr>
                <a:spLocks noChangeShapeType="1"/>
              </p:cNvSpPr>
              <p:nvPr/>
            </p:nvSpPr>
            <p:spPr bwMode="auto">
              <a:xfrm>
                <a:off x="4610" y="2422"/>
                <a:ext cx="24"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37" name="Line 1348"/>
              <p:cNvSpPr>
                <a:spLocks noChangeShapeType="1"/>
              </p:cNvSpPr>
              <p:nvPr/>
            </p:nvSpPr>
            <p:spPr bwMode="auto">
              <a:xfrm>
                <a:off x="4634" y="2422"/>
                <a:ext cx="25"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38" name="Line 1349"/>
              <p:cNvSpPr>
                <a:spLocks noChangeShapeType="1"/>
              </p:cNvSpPr>
              <p:nvPr/>
            </p:nvSpPr>
            <p:spPr bwMode="auto">
              <a:xfrm>
                <a:off x="4630" y="2422"/>
                <a:ext cx="4" cy="0"/>
              </a:xfrm>
              <a:prstGeom prst="line">
                <a:avLst/>
              </a:prstGeom>
              <a:noFill/>
              <a:ln w="9525"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39" name="Line 1350"/>
              <p:cNvSpPr>
                <a:spLocks noChangeShapeType="1"/>
              </p:cNvSpPr>
              <p:nvPr/>
            </p:nvSpPr>
            <p:spPr bwMode="auto">
              <a:xfrm flipV="1">
                <a:off x="4684" y="2693"/>
                <a:ext cx="0" cy="5"/>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40" name="Line 1351"/>
              <p:cNvSpPr>
                <a:spLocks noChangeShapeType="1"/>
              </p:cNvSpPr>
              <p:nvPr/>
            </p:nvSpPr>
            <p:spPr bwMode="auto">
              <a:xfrm flipV="1">
                <a:off x="4684" y="2688"/>
                <a:ext cx="0" cy="5"/>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41" name="Line 1352"/>
              <p:cNvSpPr>
                <a:spLocks noChangeShapeType="1"/>
              </p:cNvSpPr>
              <p:nvPr/>
            </p:nvSpPr>
            <p:spPr bwMode="auto">
              <a:xfrm>
                <a:off x="4659" y="2693"/>
                <a:ext cx="25"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42" name="Line 1353"/>
              <p:cNvSpPr>
                <a:spLocks noChangeShapeType="1"/>
              </p:cNvSpPr>
              <p:nvPr/>
            </p:nvSpPr>
            <p:spPr bwMode="auto">
              <a:xfrm>
                <a:off x="4684" y="2693"/>
                <a:ext cx="24"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43" name="Line 1354"/>
              <p:cNvSpPr>
                <a:spLocks noChangeShapeType="1"/>
              </p:cNvSpPr>
              <p:nvPr/>
            </p:nvSpPr>
            <p:spPr bwMode="auto">
              <a:xfrm>
                <a:off x="4679" y="2693"/>
                <a:ext cx="5" cy="0"/>
              </a:xfrm>
              <a:prstGeom prst="line">
                <a:avLst/>
              </a:prstGeom>
              <a:noFill/>
              <a:ln w="9525"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44" name="Line 1355"/>
              <p:cNvSpPr>
                <a:spLocks noChangeShapeType="1"/>
              </p:cNvSpPr>
              <p:nvPr/>
            </p:nvSpPr>
            <p:spPr bwMode="auto">
              <a:xfrm flipV="1">
                <a:off x="4733" y="2913"/>
                <a:ext cx="0" cy="2"/>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45" name="Line 1356"/>
              <p:cNvSpPr>
                <a:spLocks noChangeShapeType="1"/>
              </p:cNvSpPr>
              <p:nvPr/>
            </p:nvSpPr>
            <p:spPr bwMode="auto">
              <a:xfrm flipV="1">
                <a:off x="4733" y="2911"/>
                <a:ext cx="0" cy="2"/>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46" name="Line 1357"/>
              <p:cNvSpPr>
                <a:spLocks noChangeShapeType="1"/>
              </p:cNvSpPr>
              <p:nvPr/>
            </p:nvSpPr>
            <p:spPr bwMode="auto">
              <a:xfrm>
                <a:off x="4708" y="2913"/>
                <a:ext cx="25"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47" name="Line 1358"/>
              <p:cNvSpPr>
                <a:spLocks noChangeShapeType="1"/>
              </p:cNvSpPr>
              <p:nvPr/>
            </p:nvSpPr>
            <p:spPr bwMode="auto">
              <a:xfrm>
                <a:off x="4733" y="2913"/>
                <a:ext cx="24"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48" name="Line 1359"/>
              <p:cNvSpPr>
                <a:spLocks noChangeShapeType="1"/>
              </p:cNvSpPr>
              <p:nvPr/>
            </p:nvSpPr>
            <p:spPr bwMode="auto">
              <a:xfrm>
                <a:off x="4729" y="2913"/>
                <a:ext cx="4" cy="0"/>
              </a:xfrm>
              <a:prstGeom prst="line">
                <a:avLst/>
              </a:prstGeom>
              <a:noFill/>
              <a:ln w="9525"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49" name="Line 1360"/>
              <p:cNvSpPr>
                <a:spLocks noChangeShapeType="1"/>
              </p:cNvSpPr>
              <p:nvPr/>
            </p:nvSpPr>
            <p:spPr bwMode="auto">
              <a:xfrm>
                <a:off x="4778" y="2946"/>
                <a:ext cx="4" cy="0"/>
              </a:xfrm>
              <a:prstGeom prst="line">
                <a:avLst/>
              </a:prstGeom>
              <a:noFill/>
              <a:ln w="9525"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50" name="Line 1361"/>
              <p:cNvSpPr>
                <a:spLocks noChangeShapeType="1"/>
              </p:cNvSpPr>
              <p:nvPr/>
            </p:nvSpPr>
            <p:spPr bwMode="auto">
              <a:xfrm>
                <a:off x="4827" y="2946"/>
                <a:ext cx="4" cy="0"/>
              </a:xfrm>
              <a:prstGeom prst="line">
                <a:avLst/>
              </a:prstGeom>
              <a:noFill/>
              <a:ln w="9525"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51" name="Line 1362"/>
              <p:cNvSpPr>
                <a:spLocks noChangeShapeType="1"/>
              </p:cNvSpPr>
              <p:nvPr/>
            </p:nvSpPr>
            <p:spPr bwMode="auto">
              <a:xfrm>
                <a:off x="4876" y="2946"/>
                <a:ext cx="4" cy="0"/>
              </a:xfrm>
              <a:prstGeom prst="line">
                <a:avLst/>
              </a:prstGeom>
              <a:noFill/>
              <a:ln w="9525"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52" name="Line 1363"/>
              <p:cNvSpPr>
                <a:spLocks noChangeShapeType="1"/>
              </p:cNvSpPr>
              <p:nvPr/>
            </p:nvSpPr>
            <p:spPr bwMode="auto">
              <a:xfrm>
                <a:off x="4925" y="2946"/>
                <a:ext cx="4" cy="0"/>
              </a:xfrm>
              <a:prstGeom prst="line">
                <a:avLst/>
              </a:prstGeom>
              <a:noFill/>
              <a:ln w="9525"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53" name="Line 1364"/>
              <p:cNvSpPr>
                <a:spLocks noChangeShapeType="1"/>
              </p:cNvSpPr>
              <p:nvPr/>
            </p:nvSpPr>
            <p:spPr bwMode="auto">
              <a:xfrm>
                <a:off x="4974" y="2946"/>
                <a:ext cx="5" cy="0"/>
              </a:xfrm>
              <a:prstGeom prst="line">
                <a:avLst/>
              </a:prstGeom>
              <a:noFill/>
              <a:ln w="9525"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54" name="Line 1365"/>
              <p:cNvSpPr>
                <a:spLocks noChangeShapeType="1"/>
              </p:cNvSpPr>
              <p:nvPr/>
            </p:nvSpPr>
            <p:spPr bwMode="auto">
              <a:xfrm>
                <a:off x="5024" y="2946"/>
                <a:ext cx="4" cy="0"/>
              </a:xfrm>
              <a:prstGeom prst="line">
                <a:avLst/>
              </a:prstGeom>
              <a:noFill/>
              <a:ln w="9525"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55" name="Line 1366"/>
              <p:cNvSpPr>
                <a:spLocks noChangeShapeType="1"/>
              </p:cNvSpPr>
              <p:nvPr/>
            </p:nvSpPr>
            <p:spPr bwMode="auto">
              <a:xfrm>
                <a:off x="5073" y="2946"/>
                <a:ext cx="4" cy="0"/>
              </a:xfrm>
              <a:prstGeom prst="line">
                <a:avLst/>
              </a:prstGeom>
              <a:noFill/>
              <a:ln w="9525"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56" name="Line 1367"/>
              <p:cNvSpPr>
                <a:spLocks noChangeShapeType="1"/>
              </p:cNvSpPr>
              <p:nvPr/>
            </p:nvSpPr>
            <p:spPr bwMode="auto">
              <a:xfrm>
                <a:off x="5122" y="2946"/>
                <a:ext cx="4" cy="0"/>
              </a:xfrm>
              <a:prstGeom prst="line">
                <a:avLst/>
              </a:prstGeom>
              <a:noFill/>
              <a:ln w="9525"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57" name="Freeform 1368"/>
              <p:cNvSpPr>
                <a:spLocks/>
              </p:cNvSpPr>
              <p:nvPr/>
            </p:nvSpPr>
            <p:spPr bwMode="auto">
              <a:xfrm>
                <a:off x="3448" y="1913"/>
                <a:ext cx="588" cy="81"/>
              </a:xfrm>
              <a:custGeom>
                <a:avLst/>
                <a:gdLst>
                  <a:gd name="T0" fmla="*/ 0 w 2586"/>
                  <a:gd name="T1" fmla="*/ 0 h 357"/>
                  <a:gd name="T2" fmla="*/ 53 w 2586"/>
                  <a:gd name="T3" fmla="*/ 7 h 357"/>
                  <a:gd name="T4" fmla="*/ 106 w 2586"/>
                  <a:gd name="T5" fmla="*/ 14 h 357"/>
                  <a:gd name="T6" fmla="*/ 159 w 2586"/>
                  <a:gd name="T7" fmla="*/ 22 h 357"/>
                  <a:gd name="T8" fmla="*/ 211 w 2586"/>
                  <a:gd name="T9" fmla="*/ 29 h 357"/>
                  <a:gd name="T10" fmla="*/ 264 w 2586"/>
                  <a:gd name="T11" fmla="*/ 36 h 357"/>
                  <a:gd name="T12" fmla="*/ 317 w 2586"/>
                  <a:gd name="T13" fmla="*/ 43 h 357"/>
                  <a:gd name="T14" fmla="*/ 370 w 2586"/>
                  <a:gd name="T15" fmla="*/ 51 h 357"/>
                  <a:gd name="T16" fmla="*/ 422 w 2586"/>
                  <a:gd name="T17" fmla="*/ 58 h 357"/>
                  <a:gd name="T18" fmla="*/ 528 w 2586"/>
                  <a:gd name="T19" fmla="*/ 73 h 357"/>
                  <a:gd name="T20" fmla="*/ 581 w 2586"/>
                  <a:gd name="T21" fmla="*/ 80 h 357"/>
                  <a:gd name="T22" fmla="*/ 634 w 2586"/>
                  <a:gd name="T23" fmla="*/ 87 h 357"/>
                  <a:gd name="T24" fmla="*/ 686 w 2586"/>
                  <a:gd name="T25" fmla="*/ 94 h 357"/>
                  <a:gd name="T26" fmla="*/ 739 w 2586"/>
                  <a:gd name="T27" fmla="*/ 102 h 357"/>
                  <a:gd name="T28" fmla="*/ 845 w 2586"/>
                  <a:gd name="T29" fmla="*/ 116 h 357"/>
                  <a:gd name="T30" fmla="*/ 897 w 2586"/>
                  <a:gd name="T31" fmla="*/ 124 h 357"/>
                  <a:gd name="T32" fmla="*/ 950 w 2586"/>
                  <a:gd name="T33" fmla="*/ 131 h 357"/>
                  <a:gd name="T34" fmla="*/ 1003 w 2586"/>
                  <a:gd name="T35" fmla="*/ 138 h 357"/>
                  <a:gd name="T36" fmla="*/ 1056 w 2586"/>
                  <a:gd name="T37" fmla="*/ 145 h 357"/>
                  <a:gd name="T38" fmla="*/ 1108 w 2586"/>
                  <a:gd name="T39" fmla="*/ 153 h 357"/>
                  <a:gd name="T40" fmla="*/ 1161 w 2586"/>
                  <a:gd name="T41" fmla="*/ 160 h 357"/>
                  <a:gd name="T42" fmla="*/ 1214 w 2586"/>
                  <a:gd name="T43" fmla="*/ 167 h 357"/>
                  <a:gd name="T44" fmla="*/ 1267 w 2586"/>
                  <a:gd name="T45" fmla="*/ 175 h 357"/>
                  <a:gd name="T46" fmla="*/ 1320 w 2586"/>
                  <a:gd name="T47" fmla="*/ 182 h 357"/>
                  <a:gd name="T48" fmla="*/ 1372 w 2586"/>
                  <a:gd name="T49" fmla="*/ 189 h 357"/>
                  <a:gd name="T50" fmla="*/ 1425 w 2586"/>
                  <a:gd name="T51" fmla="*/ 196 h 357"/>
                  <a:gd name="T52" fmla="*/ 1478 w 2586"/>
                  <a:gd name="T53" fmla="*/ 204 h 357"/>
                  <a:gd name="T54" fmla="*/ 1531 w 2586"/>
                  <a:gd name="T55" fmla="*/ 211 h 357"/>
                  <a:gd name="T56" fmla="*/ 1583 w 2586"/>
                  <a:gd name="T57" fmla="*/ 218 h 357"/>
                  <a:gd name="T58" fmla="*/ 1742 w 2586"/>
                  <a:gd name="T59" fmla="*/ 240 h 357"/>
                  <a:gd name="T60" fmla="*/ 1794 w 2586"/>
                  <a:gd name="T61" fmla="*/ 247 h 357"/>
                  <a:gd name="T62" fmla="*/ 1900 w 2586"/>
                  <a:gd name="T63" fmla="*/ 262 h 357"/>
                  <a:gd name="T64" fmla="*/ 1953 w 2586"/>
                  <a:gd name="T65" fmla="*/ 269 h 357"/>
                  <a:gd name="T66" fmla="*/ 2006 w 2586"/>
                  <a:gd name="T67" fmla="*/ 276 h 357"/>
                  <a:gd name="T68" fmla="*/ 2058 w 2586"/>
                  <a:gd name="T69" fmla="*/ 284 h 357"/>
                  <a:gd name="T70" fmla="*/ 2164 w 2586"/>
                  <a:gd name="T71" fmla="*/ 298 h 357"/>
                  <a:gd name="T72" fmla="*/ 2217 w 2586"/>
                  <a:gd name="T73" fmla="*/ 306 h 357"/>
                  <a:gd name="T74" fmla="*/ 2322 w 2586"/>
                  <a:gd name="T75" fmla="*/ 320 h 357"/>
                  <a:gd name="T76" fmla="*/ 2375 w 2586"/>
                  <a:gd name="T77" fmla="*/ 327 h 357"/>
                  <a:gd name="T78" fmla="*/ 2428 w 2586"/>
                  <a:gd name="T79" fmla="*/ 335 h 357"/>
                  <a:gd name="T80" fmla="*/ 2480 w 2586"/>
                  <a:gd name="T81" fmla="*/ 342 h 357"/>
                  <a:gd name="T82" fmla="*/ 2533 w 2586"/>
                  <a:gd name="T83" fmla="*/ 349 h 357"/>
                  <a:gd name="T84" fmla="*/ 2586 w 2586"/>
                  <a:gd name="T85" fmla="*/ 357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86" h="357">
                    <a:moveTo>
                      <a:pt x="0" y="0"/>
                    </a:moveTo>
                    <a:lnTo>
                      <a:pt x="53" y="7"/>
                    </a:lnTo>
                    <a:lnTo>
                      <a:pt x="106" y="14"/>
                    </a:lnTo>
                    <a:lnTo>
                      <a:pt x="159" y="22"/>
                    </a:lnTo>
                    <a:lnTo>
                      <a:pt x="211" y="29"/>
                    </a:lnTo>
                    <a:lnTo>
                      <a:pt x="264" y="36"/>
                    </a:lnTo>
                    <a:lnTo>
                      <a:pt x="317" y="43"/>
                    </a:lnTo>
                    <a:lnTo>
                      <a:pt x="370" y="51"/>
                    </a:lnTo>
                    <a:lnTo>
                      <a:pt x="422" y="58"/>
                    </a:lnTo>
                    <a:lnTo>
                      <a:pt x="528" y="73"/>
                    </a:lnTo>
                    <a:lnTo>
                      <a:pt x="581" y="80"/>
                    </a:lnTo>
                    <a:lnTo>
                      <a:pt x="634" y="87"/>
                    </a:lnTo>
                    <a:lnTo>
                      <a:pt x="686" y="94"/>
                    </a:lnTo>
                    <a:lnTo>
                      <a:pt x="739" y="102"/>
                    </a:lnTo>
                    <a:lnTo>
                      <a:pt x="845" y="116"/>
                    </a:lnTo>
                    <a:lnTo>
                      <a:pt x="897" y="124"/>
                    </a:lnTo>
                    <a:lnTo>
                      <a:pt x="950" y="131"/>
                    </a:lnTo>
                    <a:lnTo>
                      <a:pt x="1003" y="138"/>
                    </a:lnTo>
                    <a:lnTo>
                      <a:pt x="1056" y="145"/>
                    </a:lnTo>
                    <a:lnTo>
                      <a:pt x="1108" y="153"/>
                    </a:lnTo>
                    <a:lnTo>
                      <a:pt x="1161" y="160"/>
                    </a:lnTo>
                    <a:lnTo>
                      <a:pt x="1214" y="167"/>
                    </a:lnTo>
                    <a:lnTo>
                      <a:pt x="1267" y="175"/>
                    </a:lnTo>
                    <a:lnTo>
                      <a:pt x="1320" y="182"/>
                    </a:lnTo>
                    <a:lnTo>
                      <a:pt x="1372" y="189"/>
                    </a:lnTo>
                    <a:lnTo>
                      <a:pt x="1425" y="196"/>
                    </a:lnTo>
                    <a:lnTo>
                      <a:pt x="1478" y="204"/>
                    </a:lnTo>
                    <a:lnTo>
                      <a:pt x="1531" y="211"/>
                    </a:lnTo>
                    <a:lnTo>
                      <a:pt x="1583" y="218"/>
                    </a:lnTo>
                    <a:lnTo>
                      <a:pt x="1742" y="240"/>
                    </a:lnTo>
                    <a:lnTo>
                      <a:pt x="1794" y="247"/>
                    </a:lnTo>
                    <a:lnTo>
                      <a:pt x="1900" y="262"/>
                    </a:lnTo>
                    <a:lnTo>
                      <a:pt x="1953" y="269"/>
                    </a:lnTo>
                    <a:lnTo>
                      <a:pt x="2006" y="276"/>
                    </a:lnTo>
                    <a:lnTo>
                      <a:pt x="2058" y="284"/>
                    </a:lnTo>
                    <a:lnTo>
                      <a:pt x="2164" y="298"/>
                    </a:lnTo>
                    <a:lnTo>
                      <a:pt x="2217" y="306"/>
                    </a:lnTo>
                    <a:lnTo>
                      <a:pt x="2322" y="320"/>
                    </a:lnTo>
                    <a:lnTo>
                      <a:pt x="2375" y="327"/>
                    </a:lnTo>
                    <a:lnTo>
                      <a:pt x="2428" y="335"/>
                    </a:lnTo>
                    <a:lnTo>
                      <a:pt x="2480" y="342"/>
                    </a:lnTo>
                    <a:lnTo>
                      <a:pt x="2533" y="349"/>
                    </a:lnTo>
                    <a:lnTo>
                      <a:pt x="2586" y="357"/>
                    </a:lnTo>
                  </a:path>
                </a:pathLst>
              </a:custGeom>
              <a:noFill/>
              <a:ln w="12700" cap="flat">
                <a:solidFill>
                  <a:srgbClr val="35FF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58" name="Freeform 1369"/>
              <p:cNvSpPr>
                <a:spLocks/>
              </p:cNvSpPr>
              <p:nvPr/>
            </p:nvSpPr>
            <p:spPr bwMode="auto">
              <a:xfrm>
                <a:off x="4036" y="1994"/>
                <a:ext cx="588" cy="81"/>
              </a:xfrm>
              <a:custGeom>
                <a:avLst/>
                <a:gdLst>
                  <a:gd name="T0" fmla="*/ 0 w 2586"/>
                  <a:gd name="T1" fmla="*/ 0 h 356"/>
                  <a:gd name="T2" fmla="*/ 53 w 2586"/>
                  <a:gd name="T3" fmla="*/ 7 h 356"/>
                  <a:gd name="T4" fmla="*/ 106 w 2586"/>
                  <a:gd name="T5" fmla="*/ 14 h 356"/>
                  <a:gd name="T6" fmla="*/ 211 w 2586"/>
                  <a:gd name="T7" fmla="*/ 29 h 356"/>
                  <a:gd name="T8" fmla="*/ 264 w 2586"/>
                  <a:gd name="T9" fmla="*/ 36 h 356"/>
                  <a:gd name="T10" fmla="*/ 317 w 2586"/>
                  <a:gd name="T11" fmla="*/ 43 h 356"/>
                  <a:gd name="T12" fmla="*/ 369 w 2586"/>
                  <a:gd name="T13" fmla="*/ 50 h 356"/>
                  <a:gd name="T14" fmla="*/ 422 w 2586"/>
                  <a:gd name="T15" fmla="*/ 58 h 356"/>
                  <a:gd name="T16" fmla="*/ 475 w 2586"/>
                  <a:gd name="T17" fmla="*/ 65 h 356"/>
                  <a:gd name="T18" fmla="*/ 528 w 2586"/>
                  <a:gd name="T19" fmla="*/ 72 h 356"/>
                  <a:gd name="T20" fmla="*/ 633 w 2586"/>
                  <a:gd name="T21" fmla="*/ 87 h 356"/>
                  <a:gd name="T22" fmla="*/ 686 w 2586"/>
                  <a:gd name="T23" fmla="*/ 94 h 356"/>
                  <a:gd name="T24" fmla="*/ 792 w 2586"/>
                  <a:gd name="T25" fmla="*/ 109 h 356"/>
                  <a:gd name="T26" fmla="*/ 844 w 2586"/>
                  <a:gd name="T27" fmla="*/ 116 h 356"/>
                  <a:gd name="T28" fmla="*/ 897 w 2586"/>
                  <a:gd name="T29" fmla="*/ 123 h 356"/>
                  <a:gd name="T30" fmla="*/ 950 w 2586"/>
                  <a:gd name="T31" fmla="*/ 131 h 356"/>
                  <a:gd name="T32" fmla="*/ 1003 w 2586"/>
                  <a:gd name="T33" fmla="*/ 138 h 356"/>
                  <a:gd name="T34" fmla="*/ 1055 w 2586"/>
                  <a:gd name="T35" fmla="*/ 145 h 356"/>
                  <a:gd name="T36" fmla="*/ 1108 w 2586"/>
                  <a:gd name="T37" fmla="*/ 152 h 356"/>
                  <a:gd name="T38" fmla="*/ 1161 w 2586"/>
                  <a:gd name="T39" fmla="*/ 160 h 356"/>
                  <a:gd name="T40" fmla="*/ 1214 w 2586"/>
                  <a:gd name="T41" fmla="*/ 167 h 356"/>
                  <a:gd name="T42" fmla="*/ 1267 w 2586"/>
                  <a:gd name="T43" fmla="*/ 174 h 356"/>
                  <a:gd name="T44" fmla="*/ 1319 w 2586"/>
                  <a:gd name="T45" fmla="*/ 182 h 356"/>
                  <a:gd name="T46" fmla="*/ 1372 w 2586"/>
                  <a:gd name="T47" fmla="*/ 189 h 356"/>
                  <a:gd name="T48" fmla="*/ 1425 w 2586"/>
                  <a:gd name="T49" fmla="*/ 196 h 356"/>
                  <a:gd name="T50" fmla="*/ 1478 w 2586"/>
                  <a:gd name="T51" fmla="*/ 203 h 356"/>
                  <a:gd name="T52" fmla="*/ 1530 w 2586"/>
                  <a:gd name="T53" fmla="*/ 211 h 356"/>
                  <a:gd name="T54" fmla="*/ 1583 w 2586"/>
                  <a:gd name="T55" fmla="*/ 218 h 356"/>
                  <a:gd name="T56" fmla="*/ 1689 w 2586"/>
                  <a:gd name="T57" fmla="*/ 233 h 356"/>
                  <a:gd name="T58" fmla="*/ 1741 w 2586"/>
                  <a:gd name="T59" fmla="*/ 240 h 356"/>
                  <a:gd name="T60" fmla="*/ 1847 w 2586"/>
                  <a:gd name="T61" fmla="*/ 254 h 356"/>
                  <a:gd name="T62" fmla="*/ 1900 w 2586"/>
                  <a:gd name="T63" fmla="*/ 262 h 356"/>
                  <a:gd name="T64" fmla="*/ 1953 w 2586"/>
                  <a:gd name="T65" fmla="*/ 269 h 356"/>
                  <a:gd name="T66" fmla="*/ 2005 w 2586"/>
                  <a:gd name="T67" fmla="*/ 276 h 356"/>
                  <a:gd name="T68" fmla="*/ 2058 w 2586"/>
                  <a:gd name="T69" fmla="*/ 283 h 356"/>
                  <a:gd name="T70" fmla="*/ 2111 w 2586"/>
                  <a:gd name="T71" fmla="*/ 291 h 356"/>
                  <a:gd name="T72" fmla="*/ 2164 w 2586"/>
                  <a:gd name="T73" fmla="*/ 298 h 356"/>
                  <a:gd name="T74" fmla="*/ 2269 w 2586"/>
                  <a:gd name="T75" fmla="*/ 313 h 356"/>
                  <a:gd name="T76" fmla="*/ 2322 w 2586"/>
                  <a:gd name="T77" fmla="*/ 320 h 356"/>
                  <a:gd name="T78" fmla="*/ 2427 w 2586"/>
                  <a:gd name="T79" fmla="*/ 334 h 356"/>
                  <a:gd name="T80" fmla="*/ 2480 w 2586"/>
                  <a:gd name="T81" fmla="*/ 342 h 356"/>
                  <a:gd name="T82" fmla="*/ 2533 w 2586"/>
                  <a:gd name="T83" fmla="*/ 349 h 356"/>
                  <a:gd name="T84" fmla="*/ 2586 w 2586"/>
                  <a:gd name="T85" fmla="*/ 356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86" h="356">
                    <a:moveTo>
                      <a:pt x="0" y="0"/>
                    </a:moveTo>
                    <a:lnTo>
                      <a:pt x="53" y="7"/>
                    </a:lnTo>
                    <a:lnTo>
                      <a:pt x="106" y="14"/>
                    </a:lnTo>
                    <a:lnTo>
                      <a:pt x="211" y="29"/>
                    </a:lnTo>
                    <a:lnTo>
                      <a:pt x="264" y="36"/>
                    </a:lnTo>
                    <a:lnTo>
                      <a:pt x="317" y="43"/>
                    </a:lnTo>
                    <a:lnTo>
                      <a:pt x="369" y="50"/>
                    </a:lnTo>
                    <a:lnTo>
                      <a:pt x="422" y="58"/>
                    </a:lnTo>
                    <a:lnTo>
                      <a:pt x="475" y="65"/>
                    </a:lnTo>
                    <a:lnTo>
                      <a:pt x="528" y="72"/>
                    </a:lnTo>
                    <a:lnTo>
                      <a:pt x="633" y="87"/>
                    </a:lnTo>
                    <a:lnTo>
                      <a:pt x="686" y="94"/>
                    </a:lnTo>
                    <a:lnTo>
                      <a:pt x="792" y="109"/>
                    </a:lnTo>
                    <a:lnTo>
                      <a:pt x="844" y="116"/>
                    </a:lnTo>
                    <a:lnTo>
                      <a:pt x="897" y="123"/>
                    </a:lnTo>
                    <a:lnTo>
                      <a:pt x="950" y="131"/>
                    </a:lnTo>
                    <a:lnTo>
                      <a:pt x="1003" y="138"/>
                    </a:lnTo>
                    <a:lnTo>
                      <a:pt x="1055" y="145"/>
                    </a:lnTo>
                    <a:lnTo>
                      <a:pt x="1108" y="152"/>
                    </a:lnTo>
                    <a:lnTo>
                      <a:pt x="1161" y="160"/>
                    </a:lnTo>
                    <a:lnTo>
                      <a:pt x="1214" y="167"/>
                    </a:lnTo>
                    <a:lnTo>
                      <a:pt x="1267" y="174"/>
                    </a:lnTo>
                    <a:lnTo>
                      <a:pt x="1319" y="182"/>
                    </a:lnTo>
                    <a:lnTo>
                      <a:pt x="1372" y="189"/>
                    </a:lnTo>
                    <a:lnTo>
                      <a:pt x="1425" y="196"/>
                    </a:lnTo>
                    <a:lnTo>
                      <a:pt x="1478" y="203"/>
                    </a:lnTo>
                    <a:lnTo>
                      <a:pt x="1530" y="211"/>
                    </a:lnTo>
                    <a:lnTo>
                      <a:pt x="1583" y="218"/>
                    </a:lnTo>
                    <a:lnTo>
                      <a:pt x="1689" y="233"/>
                    </a:lnTo>
                    <a:lnTo>
                      <a:pt x="1741" y="240"/>
                    </a:lnTo>
                    <a:lnTo>
                      <a:pt x="1847" y="254"/>
                    </a:lnTo>
                    <a:lnTo>
                      <a:pt x="1900" y="262"/>
                    </a:lnTo>
                    <a:lnTo>
                      <a:pt x="1953" y="269"/>
                    </a:lnTo>
                    <a:lnTo>
                      <a:pt x="2005" y="276"/>
                    </a:lnTo>
                    <a:lnTo>
                      <a:pt x="2058" y="283"/>
                    </a:lnTo>
                    <a:lnTo>
                      <a:pt x="2111" y="291"/>
                    </a:lnTo>
                    <a:lnTo>
                      <a:pt x="2164" y="298"/>
                    </a:lnTo>
                    <a:lnTo>
                      <a:pt x="2269" y="313"/>
                    </a:lnTo>
                    <a:lnTo>
                      <a:pt x="2322" y="320"/>
                    </a:lnTo>
                    <a:lnTo>
                      <a:pt x="2427" y="334"/>
                    </a:lnTo>
                    <a:lnTo>
                      <a:pt x="2480" y="342"/>
                    </a:lnTo>
                    <a:lnTo>
                      <a:pt x="2533" y="349"/>
                    </a:lnTo>
                    <a:lnTo>
                      <a:pt x="2586" y="356"/>
                    </a:lnTo>
                  </a:path>
                </a:pathLst>
              </a:custGeom>
              <a:noFill/>
              <a:ln w="12700" cap="flat">
                <a:solidFill>
                  <a:srgbClr val="35FF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59" name="Line 1370"/>
              <p:cNvSpPr>
                <a:spLocks noChangeShapeType="1"/>
              </p:cNvSpPr>
              <p:nvPr/>
            </p:nvSpPr>
            <p:spPr bwMode="auto">
              <a:xfrm>
                <a:off x="4624" y="2075"/>
                <a:ext cx="12" cy="2"/>
              </a:xfrm>
              <a:prstGeom prst="line">
                <a:avLst/>
              </a:prstGeom>
              <a:noFill/>
              <a:ln w="1270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60" name="Line 1371"/>
              <p:cNvSpPr>
                <a:spLocks noChangeShapeType="1"/>
              </p:cNvSpPr>
              <p:nvPr/>
            </p:nvSpPr>
            <p:spPr bwMode="auto">
              <a:xfrm flipV="1">
                <a:off x="3448" y="1912"/>
                <a:ext cx="0" cy="1034"/>
              </a:xfrm>
              <a:prstGeom prst="line">
                <a:avLst/>
              </a:prstGeom>
              <a:noFill/>
              <a:ln w="1270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61" name="Line 1372"/>
              <p:cNvSpPr>
                <a:spLocks noChangeShapeType="1"/>
              </p:cNvSpPr>
              <p:nvPr/>
            </p:nvSpPr>
            <p:spPr bwMode="auto">
              <a:xfrm flipV="1">
                <a:off x="4636" y="2078"/>
                <a:ext cx="0" cy="868"/>
              </a:xfrm>
              <a:prstGeom prst="line">
                <a:avLst/>
              </a:prstGeom>
              <a:noFill/>
              <a:ln w="1270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62" name="Line 1373"/>
              <p:cNvSpPr>
                <a:spLocks noChangeShapeType="1"/>
              </p:cNvSpPr>
              <p:nvPr/>
            </p:nvSpPr>
            <p:spPr bwMode="auto">
              <a:xfrm>
                <a:off x="3205" y="2946"/>
                <a:ext cx="4" cy="0"/>
              </a:xfrm>
              <a:prstGeom prst="line">
                <a:avLst/>
              </a:prstGeom>
              <a:noFill/>
              <a:ln w="9525"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63" name="Line 1374"/>
              <p:cNvSpPr>
                <a:spLocks noChangeShapeType="1"/>
              </p:cNvSpPr>
              <p:nvPr/>
            </p:nvSpPr>
            <p:spPr bwMode="auto">
              <a:xfrm>
                <a:off x="3254" y="2946"/>
                <a:ext cx="4" cy="0"/>
              </a:xfrm>
              <a:prstGeom prst="line">
                <a:avLst/>
              </a:prstGeom>
              <a:noFill/>
              <a:ln w="9525"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64" name="Line 1375"/>
              <p:cNvSpPr>
                <a:spLocks noChangeShapeType="1"/>
              </p:cNvSpPr>
              <p:nvPr/>
            </p:nvSpPr>
            <p:spPr bwMode="auto">
              <a:xfrm>
                <a:off x="3303" y="2946"/>
                <a:ext cx="4" cy="0"/>
              </a:xfrm>
              <a:prstGeom prst="line">
                <a:avLst/>
              </a:prstGeom>
              <a:noFill/>
              <a:ln w="9525"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65" name="Line 1376"/>
              <p:cNvSpPr>
                <a:spLocks noChangeShapeType="1"/>
              </p:cNvSpPr>
              <p:nvPr/>
            </p:nvSpPr>
            <p:spPr bwMode="auto">
              <a:xfrm>
                <a:off x="3352" y="2946"/>
                <a:ext cx="4" cy="0"/>
              </a:xfrm>
              <a:prstGeom prst="line">
                <a:avLst/>
              </a:prstGeom>
              <a:noFill/>
              <a:ln w="9525"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66" name="Line 1377"/>
              <p:cNvSpPr>
                <a:spLocks noChangeShapeType="1"/>
              </p:cNvSpPr>
              <p:nvPr/>
            </p:nvSpPr>
            <p:spPr bwMode="auto">
              <a:xfrm>
                <a:off x="3401" y="2946"/>
                <a:ext cx="5" cy="0"/>
              </a:xfrm>
              <a:prstGeom prst="line">
                <a:avLst/>
              </a:prstGeom>
              <a:noFill/>
              <a:ln w="9525"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67" name="Line 1378"/>
              <p:cNvSpPr>
                <a:spLocks noChangeShapeType="1"/>
              </p:cNvSpPr>
              <p:nvPr/>
            </p:nvSpPr>
            <p:spPr bwMode="auto">
              <a:xfrm>
                <a:off x="3451" y="2946"/>
                <a:ext cx="4" cy="0"/>
              </a:xfrm>
              <a:prstGeom prst="line">
                <a:avLst/>
              </a:prstGeom>
              <a:noFill/>
              <a:ln w="9525"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68" name="Line 1379"/>
              <p:cNvSpPr>
                <a:spLocks noChangeShapeType="1"/>
              </p:cNvSpPr>
              <p:nvPr/>
            </p:nvSpPr>
            <p:spPr bwMode="auto">
              <a:xfrm>
                <a:off x="3500" y="2946"/>
                <a:ext cx="4" cy="0"/>
              </a:xfrm>
              <a:prstGeom prst="line">
                <a:avLst/>
              </a:prstGeom>
              <a:noFill/>
              <a:ln w="9525"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69" name="Line 1380"/>
              <p:cNvSpPr>
                <a:spLocks noChangeShapeType="1"/>
              </p:cNvSpPr>
              <p:nvPr/>
            </p:nvSpPr>
            <p:spPr bwMode="auto">
              <a:xfrm>
                <a:off x="3549" y="2946"/>
                <a:ext cx="4" cy="0"/>
              </a:xfrm>
              <a:prstGeom prst="line">
                <a:avLst/>
              </a:prstGeom>
              <a:noFill/>
              <a:ln w="9525"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70" name="Line 1381"/>
              <p:cNvSpPr>
                <a:spLocks noChangeShapeType="1"/>
              </p:cNvSpPr>
              <p:nvPr/>
            </p:nvSpPr>
            <p:spPr bwMode="auto">
              <a:xfrm>
                <a:off x="3598" y="2946"/>
                <a:ext cx="4" cy="0"/>
              </a:xfrm>
              <a:prstGeom prst="line">
                <a:avLst/>
              </a:prstGeom>
              <a:noFill/>
              <a:ln w="9525"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71" name="Line 1382"/>
              <p:cNvSpPr>
                <a:spLocks noChangeShapeType="1"/>
              </p:cNvSpPr>
              <p:nvPr/>
            </p:nvSpPr>
            <p:spPr bwMode="auto">
              <a:xfrm>
                <a:off x="3647" y="2946"/>
                <a:ext cx="4" cy="0"/>
              </a:xfrm>
              <a:prstGeom prst="line">
                <a:avLst/>
              </a:prstGeom>
              <a:noFill/>
              <a:ln w="9525"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72" name="Line 1383"/>
              <p:cNvSpPr>
                <a:spLocks noChangeShapeType="1"/>
              </p:cNvSpPr>
              <p:nvPr/>
            </p:nvSpPr>
            <p:spPr bwMode="auto">
              <a:xfrm>
                <a:off x="3696" y="2946"/>
                <a:ext cx="5" cy="0"/>
              </a:xfrm>
              <a:prstGeom prst="line">
                <a:avLst/>
              </a:prstGeom>
              <a:noFill/>
              <a:ln w="9525"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73" name="Line 1384"/>
              <p:cNvSpPr>
                <a:spLocks noChangeShapeType="1"/>
              </p:cNvSpPr>
              <p:nvPr/>
            </p:nvSpPr>
            <p:spPr bwMode="auto">
              <a:xfrm>
                <a:off x="3750" y="2946"/>
                <a:ext cx="0"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74" name="Line 1385"/>
              <p:cNvSpPr>
                <a:spLocks noChangeShapeType="1"/>
              </p:cNvSpPr>
              <p:nvPr/>
            </p:nvSpPr>
            <p:spPr bwMode="auto">
              <a:xfrm flipV="1">
                <a:off x="3750" y="2946"/>
                <a:ext cx="0"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75" name="Line 1386"/>
              <p:cNvSpPr>
                <a:spLocks noChangeShapeType="1"/>
              </p:cNvSpPr>
              <p:nvPr/>
            </p:nvSpPr>
            <p:spPr bwMode="auto">
              <a:xfrm>
                <a:off x="3725" y="2946"/>
                <a:ext cx="25"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76" name="Line 1387"/>
              <p:cNvSpPr>
                <a:spLocks noChangeShapeType="1"/>
              </p:cNvSpPr>
              <p:nvPr/>
            </p:nvSpPr>
            <p:spPr bwMode="auto">
              <a:xfrm>
                <a:off x="3750" y="2946"/>
                <a:ext cx="24"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77" name="Line 1388"/>
              <p:cNvSpPr>
                <a:spLocks noChangeShapeType="1"/>
              </p:cNvSpPr>
              <p:nvPr/>
            </p:nvSpPr>
            <p:spPr bwMode="auto">
              <a:xfrm>
                <a:off x="3746" y="2946"/>
                <a:ext cx="4" cy="0"/>
              </a:xfrm>
              <a:prstGeom prst="line">
                <a:avLst/>
              </a:prstGeom>
              <a:noFill/>
              <a:ln w="9525"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78" name="Line 1389"/>
              <p:cNvSpPr>
                <a:spLocks noChangeShapeType="1"/>
              </p:cNvSpPr>
              <p:nvPr/>
            </p:nvSpPr>
            <p:spPr bwMode="auto">
              <a:xfrm flipV="1">
                <a:off x="3799" y="2942"/>
                <a:ext cx="0"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79" name="Line 1390"/>
              <p:cNvSpPr>
                <a:spLocks noChangeShapeType="1"/>
              </p:cNvSpPr>
              <p:nvPr/>
            </p:nvSpPr>
            <p:spPr bwMode="auto">
              <a:xfrm flipV="1">
                <a:off x="3799" y="2941"/>
                <a:ext cx="0" cy="1"/>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0" name="Line 1391"/>
              <p:cNvSpPr>
                <a:spLocks noChangeShapeType="1"/>
              </p:cNvSpPr>
              <p:nvPr/>
            </p:nvSpPr>
            <p:spPr bwMode="auto">
              <a:xfrm>
                <a:off x="3774" y="2942"/>
                <a:ext cx="25"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1" name="Line 1392"/>
              <p:cNvSpPr>
                <a:spLocks noChangeShapeType="1"/>
              </p:cNvSpPr>
              <p:nvPr/>
            </p:nvSpPr>
            <p:spPr bwMode="auto">
              <a:xfrm>
                <a:off x="3799" y="2942"/>
                <a:ext cx="24"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2" name="Line 1393"/>
              <p:cNvSpPr>
                <a:spLocks noChangeShapeType="1"/>
              </p:cNvSpPr>
              <p:nvPr/>
            </p:nvSpPr>
            <p:spPr bwMode="auto">
              <a:xfrm>
                <a:off x="3795" y="2942"/>
                <a:ext cx="4" cy="0"/>
              </a:xfrm>
              <a:prstGeom prst="line">
                <a:avLst/>
              </a:prstGeom>
              <a:noFill/>
              <a:ln w="9525"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3" name="Line 1394"/>
              <p:cNvSpPr>
                <a:spLocks noChangeShapeType="1"/>
              </p:cNvSpPr>
              <p:nvPr/>
            </p:nvSpPr>
            <p:spPr bwMode="auto">
              <a:xfrm flipV="1">
                <a:off x="3848" y="2882"/>
                <a:ext cx="0" cy="3"/>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4" name="Line 1395"/>
              <p:cNvSpPr>
                <a:spLocks noChangeShapeType="1"/>
              </p:cNvSpPr>
              <p:nvPr/>
            </p:nvSpPr>
            <p:spPr bwMode="auto">
              <a:xfrm flipV="1">
                <a:off x="3848" y="2880"/>
                <a:ext cx="0" cy="2"/>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5" name="Line 1396"/>
              <p:cNvSpPr>
                <a:spLocks noChangeShapeType="1"/>
              </p:cNvSpPr>
              <p:nvPr/>
            </p:nvSpPr>
            <p:spPr bwMode="auto">
              <a:xfrm>
                <a:off x="3823" y="2882"/>
                <a:ext cx="25"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6" name="Line 1397"/>
              <p:cNvSpPr>
                <a:spLocks noChangeShapeType="1"/>
              </p:cNvSpPr>
              <p:nvPr/>
            </p:nvSpPr>
            <p:spPr bwMode="auto">
              <a:xfrm>
                <a:off x="3848" y="2882"/>
                <a:ext cx="25"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7" name="Line 1398"/>
              <p:cNvSpPr>
                <a:spLocks noChangeShapeType="1"/>
              </p:cNvSpPr>
              <p:nvPr/>
            </p:nvSpPr>
            <p:spPr bwMode="auto">
              <a:xfrm>
                <a:off x="3844" y="2882"/>
                <a:ext cx="4" cy="0"/>
              </a:xfrm>
              <a:prstGeom prst="line">
                <a:avLst/>
              </a:prstGeom>
              <a:noFill/>
              <a:ln w="9525"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8" name="Line 1399"/>
              <p:cNvSpPr>
                <a:spLocks noChangeShapeType="1"/>
              </p:cNvSpPr>
              <p:nvPr/>
            </p:nvSpPr>
            <p:spPr bwMode="auto">
              <a:xfrm flipV="1">
                <a:off x="3897" y="2655"/>
                <a:ext cx="0" cy="5"/>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9" name="Line 1400"/>
              <p:cNvSpPr>
                <a:spLocks noChangeShapeType="1"/>
              </p:cNvSpPr>
              <p:nvPr/>
            </p:nvSpPr>
            <p:spPr bwMode="auto">
              <a:xfrm flipV="1">
                <a:off x="3897" y="2649"/>
                <a:ext cx="0" cy="6"/>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90" name="Line 1401"/>
              <p:cNvSpPr>
                <a:spLocks noChangeShapeType="1"/>
              </p:cNvSpPr>
              <p:nvPr/>
            </p:nvSpPr>
            <p:spPr bwMode="auto">
              <a:xfrm>
                <a:off x="3873" y="2655"/>
                <a:ext cx="24"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91" name="Line 1402"/>
              <p:cNvSpPr>
                <a:spLocks noChangeShapeType="1"/>
              </p:cNvSpPr>
              <p:nvPr/>
            </p:nvSpPr>
            <p:spPr bwMode="auto">
              <a:xfrm>
                <a:off x="3897" y="2655"/>
                <a:ext cx="25"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92" name="Line 1403"/>
              <p:cNvSpPr>
                <a:spLocks noChangeShapeType="1"/>
              </p:cNvSpPr>
              <p:nvPr/>
            </p:nvSpPr>
            <p:spPr bwMode="auto">
              <a:xfrm>
                <a:off x="3893" y="2655"/>
                <a:ext cx="4" cy="0"/>
              </a:xfrm>
              <a:prstGeom prst="line">
                <a:avLst/>
              </a:prstGeom>
              <a:noFill/>
              <a:ln w="9525"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93" name="Line 1404"/>
              <p:cNvSpPr>
                <a:spLocks noChangeShapeType="1"/>
              </p:cNvSpPr>
              <p:nvPr/>
            </p:nvSpPr>
            <p:spPr bwMode="auto">
              <a:xfrm flipV="1">
                <a:off x="3946" y="2375"/>
                <a:ext cx="0" cy="7"/>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94" name="Line 1405"/>
              <p:cNvSpPr>
                <a:spLocks noChangeShapeType="1"/>
              </p:cNvSpPr>
              <p:nvPr/>
            </p:nvSpPr>
            <p:spPr bwMode="auto">
              <a:xfrm flipV="1">
                <a:off x="3946" y="2368"/>
                <a:ext cx="0" cy="7"/>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95" name="Line 1406"/>
              <p:cNvSpPr>
                <a:spLocks noChangeShapeType="1"/>
              </p:cNvSpPr>
              <p:nvPr/>
            </p:nvSpPr>
            <p:spPr bwMode="auto">
              <a:xfrm>
                <a:off x="3922" y="2375"/>
                <a:ext cx="24"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96" name="Line 1407"/>
              <p:cNvSpPr>
                <a:spLocks noChangeShapeType="1"/>
              </p:cNvSpPr>
              <p:nvPr/>
            </p:nvSpPr>
            <p:spPr bwMode="auto">
              <a:xfrm>
                <a:off x="3946" y="2375"/>
                <a:ext cx="25"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97" name="Line 1408"/>
              <p:cNvSpPr>
                <a:spLocks noChangeShapeType="1"/>
              </p:cNvSpPr>
              <p:nvPr/>
            </p:nvSpPr>
            <p:spPr bwMode="auto">
              <a:xfrm>
                <a:off x="3942" y="2375"/>
                <a:ext cx="4" cy="0"/>
              </a:xfrm>
              <a:prstGeom prst="line">
                <a:avLst/>
              </a:prstGeom>
              <a:noFill/>
              <a:ln w="9525"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98" name="Line 1409"/>
              <p:cNvSpPr>
                <a:spLocks noChangeShapeType="1"/>
              </p:cNvSpPr>
              <p:nvPr/>
            </p:nvSpPr>
            <p:spPr bwMode="auto">
              <a:xfrm flipV="1">
                <a:off x="3996" y="2295"/>
                <a:ext cx="0" cy="8"/>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99" name="Line 1410"/>
              <p:cNvSpPr>
                <a:spLocks noChangeShapeType="1"/>
              </p:cNvSpPr>
              <p:nvPr/>
            </p:nvSpPr>
            <p:spPr bwMode="auto">
              <a:xfrm flipV="1">
                <a:off x="3996" y="2287"/>
                <a:ext cx="0" cy="8"/>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862" name="Line 1412"/>
            <p:cNvSpPr>
              <a:spLocks noChangeShapeType="1"/>
            </p:cNvSpPr>
            <p:nvPr/>
          </p:nvSpPr>
          <p:spPr bwMode="auto">
            <a:xfrm>
              <a:off x="6303964" y="3643313"/>
              <a:ext cx="39688"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3" name="Line 1413"/>
            <p:cNvSpPr>
              <a:spLocks noChangeShapeType="1"/>
            </p:cNvSpPr>
            <p:nvPr/>
          </p:nvSpPr>
          <p:spPr bwMode="auto">
            <a:xfrm>
              <a:off x="6343652" y="3643313"/>
              <a:ext cx="38100"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4" name="Line 1414"/>
            <p:cNvSpPr>
              <a:spLocks noChangeShapeType="1"/>
            </p:cNvSpPr>
            <p:nvPr/>
          </p:nvSpPr>
          <p:spPr bwMode="auto">
            <a:xfrm>
              <a:off x="6335714" y="3643313"/>
              <a:ext cx="7938" cy="0"/>
            </a:xfrm>
            <a:prstGeom prst="line">
              <a:avLst/>
            </a:prstGeom>
            <a:noFill/>
            <a:ln w="9525"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5" name="Line 1415"/>
            <p:cNvSpPr>
              <a:spLocks noChangeShapeType="1"/>
            </p:cNvSpPr>
            <p:nvPr/>
          </p:nvSpPr>
          <p:spPr bwMode="auto">
            <a:xfrm flipV="1">
              <a:off x="6421439" y="3679825"/>
              <a:ext cx="0" cy="1270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6" name="Line 1416"/>
            <p:cNvSpPr>
              <a:spLocks noChangeShapeType="1"/>
            </p:cNvSpPr>
            <p:nvPr/>
          </p:nvSpPr>
          <p:spPr bwMode="auto">
            <a:xfrm flipV="1">
              <a:off x="6421439" y="3668713"/>
              <a:ext cx="0" cy="11113"/>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7" name="Line 1417"/>
            <p:cNvSpPr>
              <a:spLocks noChangeShapeType="1"/>
            </p:cNvSpPr>
            <p:nvPr/>
          </p:nvSpPr>
          <p:spPr bwMode="auto">
            <a:xfrm>
              <a:off x="6381752" y="3679825"/>
              <a:ext cx="39688"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8" name="Line 1418"/>
            <p:cNvSpPr>
              <a:spLocks noChangeShapeType="1"/>
            </p:cNvSpPr>
            <p:nvPr/>
          </p:nvSpPr>
          <p:spPr bwMode="auto">
            <a:xfrm>
              <a:off x="6421439" y="3679825"/>
              <a:ext cx="38100"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9" name="Line 1419"/>
            <p:cNvSpPr>
              <a:spLocks noChangeShapeType="1"/>
            </p:cNvSpPr>
            <p:nvPr/>
          </p:nvSpPr>
          <p:spPr bwMode="auto">
            <a:xfrm>
              <a:off x="6415089" y="3679825"/>
              <a:ext cx="6350" cy="0"/>
            </a:xfrm>
            <a:prstGeom prst="line">
              <a:avLst/>
            </a:prstGeom>
            <a:noFill/>
            <a:ln w="9525"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0" name="Line 1420"/>
            <p:cNvSpPr>
              <a:spLocks noChangeShapeType="1"/>
            </p:cNvSpPr>
            <p:nvPr/>
          </p:nvSpPr>
          <p:spPr bwMode="auto">
            <a:xfrm flipV="1">
              <a:off x="6499227" y="3670300"/>
              <a:ext cx="0" cy="1270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1" name="Line 1421"/>
            <p:cNvSpPr>
              <a:spLocks noChangeShapeType="1"/>
            </p:cNvSpPr>
            <p:nvPr/>
          </p:nvSpPr>
          <p:spPr bwMode="auto">
            <a:xfrm flipV="1">
              <a:off x="6499227" y="3657600"/>
              <a:ext cx="0" cy="1270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2" name="Line 1422"/>
            <p:cNvSpPr>
              <a:spLocks noChangeShapeType="1"/>
            </p:cNvSpPr>
            <p:nvPr/>
          </p:nvSpPr>
          <p:spPr bwMode="auto">
            <a:xfrm>
              <a:off x="6459539" y="3670300"/>
              <a:ext cx="39688"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3" name="Line 1423"/>
            <p:cNvSpPr>
              <a:spLocks noChangeShapeType="1"/>
            </p:cNvSpPr>
            <p:nvPr/>
          </p:nvSpPr>
          <p:spPr bwMode="auto">
            <a:xfrm>
              <a:off x="6499227" y="3670300"/>
              <a:ext cx="38100"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4" name="Line 1424"/>
            <p:cNvSpPr>
              <a:spLocks noChangeShapeType="1"/>
            </p:cNvSpPr>
            <p:nvPr/>
          </p:nvSpPr>
          <p:spPr bwMode="auto">
            <a:xfrm>
              <a:off x="6492877" y="3670300"/>
              <a:ext cx="6350" cy="0"/>
            </a:xfrm>
            <a:prstGeom prst="line">
              <a:avLst/>
            </a:prstGeom>
            <a:noFill/>
            <a:ln w="9525"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5" name="Line 1425"/>
            <p:cNvSpPr>
              <a:spLocks noChangeShapeType="1"/>
            </p:cNvSpPr>
            <p:nvPr/>
          </p:nvSpPr>
          <p:spPr bwMode="auto">
            <a:xfrm flipV="1">
              <a:off x="6577014" y="3683000"/>
              <a:ext cx="0" cy="1270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6" name="Line 1426"/>
            <p:cNvSpPr>
              <a:spLocks noChangeShapeType="1"/>
            </p:cNvSpPr>
            <p:nvPr/>
          </p:nvSpPr>
          <p:spPr bwMode="auto">
            <a:xfrm flipV="1">
              <a:off x="6577014" y="3671888"/>
              <a:ext cx="0" cy="11113"/>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7" name="Line 1427"/>
            <p:cNvSpPr>
              <a:spLocks noChangeShapeType="1"/>
            </p:cNvSpPr>
            <p:nvPr/>
          </p:nvSpPr>
          <p:spPr bwMode="auto">
            <a:xfrm>
              <a:off x="6537327" y="3683000"/>
              <a:ext cx="39688"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8" name="Line 1428"/>
            <p:cNvSpPr>
              <a:spLocks noChangeShapeType="1"/>
            </p:cNvSpPr>
            <p:nvPr/>
          </p:nvSpPr>
          <p:spPr bwMode="auto">
            <a:xfrm>
              <a:off x="6577014" y="3683000"/>
              <a:ext cx="39688"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9" name="Line 1429"/>
            <p:cNvSpPr>
              <a:spLocks noChangeShapeType="1"/>
            </p:cNvSpPr>
            <p:nvPr/>
          </p:nvSpPr>
          <p:spPr bwMode="auto">
            <a:xfrm>
              <a:off x="6570664" y="3683000"/>
              <a:ext cx="6350" cy="0"/>
            </a:xfrm>
            <a:prstGeom prst="line">
              <a:avLst/>
            </a:prstGeom>
            <a:noFill/>
            <a:ln w="9525"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46" name="Line 1430"/>
            <p:cNvSpPr>
              <a:spLocks noChangeShapeType="1"/>
            </p:cNvSpPr>
            <p:nvPr/>
          </p:nvSpPr>
          <p:spPr bwMode="auto">
            <a:xfrm flipV="1">
              <a:off x="6654802" y="3700463"/>
              <a:ext cx="0" cy="1270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47" name="Line 1431"/>
            <p:cNvSpPr>
              <a:spLocks noChangeShapeType="1"/>
            </p:cNvSpPr>
            <p:nvPr/>
          </p:nvSpPr>
          <p:spPr bwMode="auto">
            <a:xfrm flipV="1">
              <a:off x="6654802" y="3689350"/>
              <a:ext cx="0" cy="11113"/>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48" name="Line 1432"/>
            <p:cNvSpPr>
              <a:spLocks noChangeShapeType="1"/>
            </p:cNvSpPr>
            <p:nvPr/>
          </p:nvSpPr>
          <p:spPr bwMode="auto">
            <a:xfrm>
              <a:off x="6616702" y="3700463"/>
              <a:ext cx="38100"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49" name="Line 1433"/>
            <p:cNvSpPr>
              <a:spLocks noChangeShapeType="1"/>
            </p:cNvSpPr>
            <p:nvPr/>
          </p:nvSpPr>
          <p:spPr bwMode="auto">
            <a:xfrm>
              <a:off x="6654802" y="3700463"/>
              <a:ext cx="39688"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50" name="Line 1434"/>
            <p:cNvSpPr>
              <a:spLocks noChangeShapeType="1"/>
            </p:cNvSpPr>
            <p:nvPr/>
          </p:nvSpPr>
          <p:spPr bwMode="auto">
            <a:xfrm>
              <a:off x="6648452" y="3700463"/>
              <a:ext cx="6350" cy="0"/>
            </a:xfrm>
            <a:prstGeom prst="line">
              <a:avLst/>
            </a:prstGeom>
            <a:noFill/>
            <a:ln w="9525"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51" name="Line 1435"/>
            <p:cNvSpPr>
              <a:spLocks noChangeShapeType="1"/>
            </p:cNvSpPr>
            <p:nvPr/>
          </p:nvSpPr>
          <p:spPr bwMode="auto">
            <a:xfrm flipV="1">
              <a:off x="6732589" y="3694113"/>
              <a:ext cx="0" cy="1270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52" name="Line 1436"/>
            <p:cNvSpPr>
              <a:spLocks noChangeShapeType="1"/>
            </p:cNvSpPr>
            <p:nvPr/>
          </p:nvSpPr>
          <p:spPr bwMode="auto">
            <a:xfrm flipV="1">
              <a:off x="6732589" y="3683000"/>
              <a:ext cx="0" cy="11113"/>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53" name="Line 1437"/>
            <p:cNvSpPr>
              <a:spLocks noChangeShapeType="1"/>
            </p:cNvSpPr>
            <p:nvPr/>
          </p:nvSpPr>
          <p:spPr bwMode="auto">
            <a:xfrm>
              <a:off x="6694489" y="3694113"/>
              <a:ext cx="38100"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54" name="Line 1438"/>
            <p:cNvSpPr>
              <a:spLocks noChangeShapeType="1"/>
            </p:cNvSpPr>
            <p:nvPr/>
          </p:nvSpPr>
          <p:spPr bwMode="auto">
            <a:xfrm>
              <a:off x="6732589" y="3694113"/>
              <a:ext cx="39688"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55" name="Line 1439"/>
            <p:cNvSpPr>
              <a:spLocks noChangeShapeType="1"/>
            </p:cNvSpPr>
            <p:nvPr/>
          </p:nvSpPr>
          <p:spPr bwMode="auto">
            <a:xfrm>
              <a:off x="6726239" y="3694113"/>
              <a:ext cx="6350" cy="0"/>
            </a:xfrm>
            <a:prstGeom prst="line">
              <a:avLst/>
            </a:prstGeom>
            <a:noFill/>
            <a:ln w="9525"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56" name="Line 1440"/>
            <p:cNvSpPr>
              <a:spLocks noChangeShapeType="1"/>
            </p:cNvSpPr>
            <p:nvPr/>
          </p:nvSpPr>
          <p:spPr bwMode="auto">
            <a:xfrm flipV="1">
              <a:off x="6811964" y="3738563"/>
              <a:ext cx="0" cy="11113"/>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57" name="Line 1441"/>
            <p:cNvSpPr>
              <a:spLocks noChangeShapeType="1"/>
            </p:cNvSpPr>
            <p:nvPr/>
          </p:nvSpPr>
          <p:spPr bwMode="auto">
            <a:xfrm flipV="1">
              <a:off x="6811964" y="3727450"/>
              <a:ext cx="0" cy="11113"/>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58" name="Line 1442"/>
            <p:cNvSpPr>
              <a:spLocks noChangeShapeType="1"/>
            </p:cNvSpPr>
            <p:nvPr/>
          </p:nvSpPr>
          <p:spPr bwMode="auto">
            <a:xfrm>
              <a:off x="6772277" y="3738563"/>
              <a:ext cx="39688"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59" name="Line 1443"/>
            <p:cNvSpPr>
              <a:spLocks noChangeShapeType="1"/>
            </p:cNvSpPr>
            <p:nvPr/>
          </p:nvSpPr>
          <p:spPr bwMode="auto">
            <a:xfrm>
              <a:off x="6811964" y="3738563"/>
              <a:ext cx="38100"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60" name="Line 1444"/>
            <p:cNvSpPr>
              <a:spLocks noChangeShapeType="1"/>
            </p:cNvSpPr>
            <p:nvPr/>
          </p:nvSpPr>
          <p:spPr bwMode="auto">
            <a:xfrm>
              <a:off x="6804027" y="3738563"/>
              <a:ext cx="7938" cy="0"/>
            </a:xfrm>
            <a:prstGeom prst="line">
              <a:avLst/>
            </a:prstGeom>
            <a:noFill/>
            <a:ln w="9525"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61" name="Line 1445"/>
            <p:cNvSpPr>
              <a:spLocks noChangeShapeType="1"/>
            </p:cNvSpPr>
            <p:nvPr/>
          </p:nvSpPr>
          <p:spPr bwMode="auto">
            <a:xfrm flipV="1">
              <a:off x="6889752" y="3732213"/>
              <a:ext cx="0" cy="11113"/>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62" name="Line 1446"/>
            <p:cNvSpPr>
              <a:spLocks noChangeShapeType="1"/>
            </p:cNvSpPr>
            <p:nvPr/>
          </p:nvSpPr>
          <p:spPr bwMode="auto">
            <a:xfrm flipV="1">
              <a:off x="6889752" y="3721100"/>
              <a:ext cx="0" cy="11113"/>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63" name="Line 1447"/>
            <p:cNvSpPr>
              <a:spLocks noChangeShapeType="1"/>
            </p:cNvSpPr>
            <p:nvPr/>
          </p:nvSpPr>
          <p:spPr bwMode="auto">
            <a:xfrm>
              <a:off x="6850064" y="3732213"/>
              <a:ext cx="39688"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64" name="Line 1448"/>
            <p:cNvSpPr>
              <a:spLocks noChangeShapeType="1"/>
            </p:cNvSpPr>
            <p:nvPr/>
          </p:nvSpPr>
          <p:spPr bwMode="auto">
            <a:xfrm>
              <a:off x="6889752" y="3732213"/>
              <a:ext cx="38100"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65" name="Line 1449"/>
            <p:cNvSpPr>
              <a:spLocks noChangeShapeType="1"/>
            </p:cNvSpPr>
            <p:nvPr/>
          </p:nvSpPr>
          <p:spPr bwMode="auto">
            <a:xfrm>
              <a:off x="6881814" y="3732213"/>
              <a:ext cx="7938" cy="0"/>
            </a:xfrm>
            <a:prstGeom prst="line">
              <a:avLst/>
            </a:prstGeom>
            <a:noFill/>
            <a:ln w="9525"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66" name="Line 1450"/>
            <p:cNvSpPr>
              <a:spLocks noChangeShapeType="1"/>
            </p:cNvSpPr>
            <p:nvPr/>
          </p:nvSpPr>
          <p:spPr bwMode="auto">
            <a:xfrm flipV="1">
              <a:off x="6967539" y="3752850"/>
              <a:ext cx="0" cy="11113"/>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67" name="Line 1451"/>
            <p:cNvSpPr>
              <a:spLocks noChangeShapeType="1"/>
            </p:cNvSpPr>
            <p:nvPr/>
          </p:nvSpPr>
          <p:spPr bwMode="auto">
            <a:xfrm flipV="1">
              <a:off x="6967539" y="3740150"/>
              <a:ext cx="0" cy="1270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68" name="Line 1452"/>
            <p:cNvSpPr>
              <a:spLocks noChangeShapeType="1"/>
            </p:cNvSpPr>
            <p:nvPr/>
          </p:nvSpPr>
          <p:spPr bwMode="auto">
            <a:xfrm>
              <a:off x="6927852" y="3752850"/>
              <a:ext cx="39688"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69" name="Line 1453"/>
            <p:cNvSpPr>
              <a:spLocks noChangeShapeType="1"/>
            </p:cNvSpPr>
            <p:nvPr/>
          </p:nvSpPr>
          <p:spPr bwMode="auto">
            <a:xfrm>
              <a:off x="6967539" y="3752850"/>
              <a:ext cx="38100"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0" name="Line 1454"/>
            <p:cNvSpPr>
              <a:spLocks noChangeShapeType="1"/>
            </p:cNvSpPr>
            <p:nvPr/>
          </p:nvSpPr>
          <p:spPr bwMode="auto">
            <a:xfrm>
              <a:off x="6961189" y="3752850"/>
              <a:ext cx="6350" cy="0"/>
            </a:xfrm>
            <a:prstGeom prst="line">
              <a:avLst/>
            </a:prstGeom>
            <a:noFill/>
            <a:ln w="9525"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1" name="Line 1455"/>
            <p:cNvSpPr>
              <a:spLocks noChangeShapeType="1"/>
            </p:cNvSpPr>
            <p:nvPr/>
          </p:nvSpPr>
          <p:spPr bwMode="auto">
            <a:xfrm flipV="1">
              <a:off x="7045327" y="3759200"/>
              <a:ext cx="0" cy="11113"/>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2" name="Line 1456"/>
            <p:cNvSpPr>
              <a:spLocks noChangeShapeType="1"/>
            </p:cNvSpPr>
            <p:nvPr/>
          </p:nvSpPr>
          <p:spPr bwMode="auto">
            <a:xfrm flipV="1">
              <a:off x="7045327" y="3748088"/>
              <a:ext cx="0" cy="11113"/>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3" name="Line 1457"/>
            <p:cNvSpPr>
              <a:spLocks noChangeShapeType="1"/>
            </p:cNvSpPr>
            <p:nvPr/>
          </p:nvSpPr>
          <p:spPr bwMode="auto">
            <a:xfrm>
              <a:off x="7005639" y="3759200"/>
              <a:ext cx="39688"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4" name="Line 1458"/>
            <p:cNvSpPr>
              <a:spLocks noChangeShapeType="1"/>
            </p:cNvSpPr>
            <p:nvPr/>
          </p:nvSpPr>
          <p:spPr bwMode="auto">
            <a:xfrm>
              <a:off x="7045327" y="3759200"/>
              <a:ext cx="38100"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5" name="Line 1459"/>
            <p:cNvSpPr>
              <a:spLocks noChangeShapeType="1"/>
            </p:cNvSpPr>
            <p:nvPr/>
          </p:nvSpPr>
          <p:spPr bwMode="auto">
            <a:xfrm>
              <a:off x="7038977" y="3759200"/>
              <a:ext cx="6350" cy="0"/>
            </a:xfrm>
            <a:prstGeom prst="line">
              <a:avLst/>
            </a:prstGeom>
            <a:noFill/>
            <a:ln w="9525"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40" name="Line 1460"/>
            <p:cNvSpPr>
              <a:spLocks noChangeShapeType="1"/>
            </p:cNvSpPr>
            <p:nvPr/>
          </p:nvSpPr>
          <p:spPr bwMode="auto">
            <a:xfrm flipV="1">
              <a:off x="7123114" y="3781425"/>
              <a:ext cx="0" cy="1270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41" name="Line 1461"/>
            <p:cNvSpPr>
              <a:spLocks noChangeShapeType="1"/>
            </p:cNvSpPr>
            <p:nvPr/>
          </p:nvSpPr>
          <p:spPr bwMode="auto">
            <a:xfrm flipV="1">
              <a:off x="7123114" y="3770313"/>
              <a:ext cx="0" cy="11113"/>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42" name="Line 1462"/>
            <p:cNvSpPr>
              <a:spLocks noChangeShapeType="1"/>
            </p:cNvSpPr>
            <p:nvPr/>
          </p:nvSpPr>
          <p:spPr bwMode="auto">
            <a:xfrm>
              <a:off x="7083427" y="3781425"/>
              <a:ext cx="39688"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43" name="Line 1463"/>
            <p:cNvSpPr>
              <a:spLocks noChangeShapeType="1"/>
            </p:cNvSpPr>
            <p:nvPr/>
          </p:nvSpPr>
          <p:spPr bwMode="auto">
            <a:xfrm>
              <a:off x="7123114" y="3781425"/>
              <a:ext cx="39688"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44" name="Line 1464"/>
            <p:cNvSpPr>
              <a:spLocks noChangeShapeType="1"/>
            </p:cNvSpPr>
            <p:nvPr/>
          </p:nvSpPr>
          <p:spPr bwMode="auto">
            <a:xfrm>
              <a:off x="7116764" y="3781425"/>
              <a:ext cx="6350" cy="0"/>
            </a:xfrm>
            <a:prstGeom prst="line">
              <a:avLst/>
            </a:prstGeom>
            <a:noFill/>
            <a:ln w="9525"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45" name="Line 1465"/>
            <p:cNvSpPr>
              <a:spLocks noChangeShapeType="1"/>
            </p:cNvSpPr>
            <p:nvPr/>
          </p:nvSpPr>
          <p:spPr bwMode="auto">
            <a:xfrm flipV="1">
              <a:off x="7200902" y="3797300"/>
              <a:ext cx="0" cy="11113"/>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46" name="Line 1466"/>
            <p:cNvSpPr>
              <a:spLocks noChangeShapeType="1"/>
            </p:cNvSpPr>
            <p:nvPr/>
          </p:nvSpPr>
          <p:spPr bwMode="auto">
            <a:xfrm flipV="1">
              <a:off x="7200902" y="3786188"/>
              <a:ext cx="0" cy="11113"/>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47" name="Line 1467"/>
            <p:cNvSpPr>
              <a:spLocks noChangeShapeType="1"/>
            </p:cNvSpPr>
            <p:nvPr/>
          </p:nvSpPr>
          <p:spPr bwMode="auto">
            <a:xfrm>
              <a:off x="7162802" y="3797300"/>
              <a:ext cx="38100"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48" name="Line 1468"/>
            <p:cNvSpPr>
              <a:spLocks noChangeShapeType="1"/>
            </p:cNvSpPr>
            <p:nvPr/>
          </p:nvSpPr>
          <p:spPr bwMode="auto">
            <a:xfrm>
              <a:off x="7200902" y="3797300"/>
              <a:ext cx="39688"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49" name="Line 1469"/>
            <p:cNvSpPr>
              <a:spLocks noChangeShapeType="1"/>
            </p:cNvSpPr>
            <p:nvPr/>
          </p:nvSpPr>
          <p:spPr bwMode="auto">
            <a:xfrm>
              <a:off x="7194552" y="3797300"/>
              <a:ext cx="6350" cy="0"/>
            </a:xfrm>
            <a:prstGeom prst="line">
              <a:avLst/>
            </a:prstGeom>
            <a:noFill/>
            <a:ln w="9525"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50" name="Line 1470"/>
            <p:cNvSpPr>
              <a:spLocks noChangeShapeType="1"/>
            </p:cNvSpPr>
            <p:nvPr/>
          </p:nvSpPr>
          <p:spPr bwMode="auto">
            <a:xfrm flipV="1">
              <a:off x="7278689" y="3852863"/>
              <a:ext cx="0" cy="9525"/>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51" name="Line 1471"/>
            <p:cNvSpPr>
              <a:spLocks noChangeShapeType="1"/>
            </p:cNvSpPr>
            <p:nvPr/>
          </p:nvSpPr>
          <p:spPr bwMode="auto">
            <a:xfrm flipV="1">
              <a:off x="7278689" y="3841750"/>
              <a:ext cx="0" cy="11113"/>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52" name="Line 1472"/>
            <p:cNvSpPr>
              <a:spLocks noChangeShapeType="1"/>
            </p:cNvSpPr>
            <p:nvPr/>
          </p:nvSpPr>
          <p:spPr bwMode="auto">
            <a:xfrm>
              <a:off x="7240589" y="3852863"/>
              <a:ext cx="38100"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53" name="Line 1473"/>
            <p:cNvSpPr>
              <a:spLocks noChangeShapeType="1"/>
            </p:cNvSpPr>
            <p:nvPr/>
          </p:nvSpPr>
          <p:spPr bwMode="auto">
            <a:xfrm>
              <a:off x="7278689" y="3852863"/>
              <a:ext cx="39688"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54" name="Line 1474"/>
            <p:cNvSpPr>
              <a:spLocks noChangeShapeType="1"/>
            </p:cNvSpPr>
            <p:nvPr/>
          </p:nvSpPr>
          <p:spPr bwMode="auto">
            <a:xfrm>
              <a:off x="7272339" y="3852863"/>
              <a:ext cx="6350" cy="0"/>
            </a:xfrm>
            <a:prstGeom prst="line">
              <a:avLst/>
            </a:prstGeom>
            <a:noFill/>
            <a:ln w="9525"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55" name="Line 1475"/>
            <p:cNvSpPr>
              <a:spLocks noChangeShapeType="1"/>
            </p:cNvSpPr>
            <p:nvPr/>
          </p:nvSpPr>
          <p:spPr bwMode="auto">
            <a:xfrm flipV="1">
              <a:off x="7356477" y="3937000"/>
              <a:ext cx="0" cy="9525"/>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56" name="Line 1476"/>
            <p:cNvSpPr>
              <a:spLocks noChangeShapeType="1"/>
            </p:cNvSpPr>
            <p:nvPr/>
          </p:nvSpPr>
          <p:spPr bwMode="auto">
            <a:xfrm flipV="1">
              <a:off x="7356477" y="3925888"/>
              <a:ext cx="0" cy="11113"/>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57" name="Line 1477"/>
            <p:cNvSpPr>
              <a:spLocks noChangeShapeType="1"/>
            </p:cNvSpPr>
            <p:nvPr/>
          </p:nvSpPr>
          <p:spPr bwMode="auto">
            <a:xfrm>
              <a:off x="7318377" y="3937000"/>
              <a:ext cx="38100"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58" name="Line 1478"/>
            <p:cNvSpPr>
              <a:spLocks noChangeShapeType="1"/>
            </p:cNvSpPr>
            <p:nvPr/>
          </p:nvSpPr>
          <p:spPr bwMode="auto">
            <a:xfrm>
              <a:off x="7356477" y="3937000"/>
              <a:ext cx="39688"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59" name="Line 1479"/>
            <p:cNvSpPr>
              <a:spLocks noChangeShapeType="1"/>
            </p:cNvSpPr>
            <p:nvPr/>
          </p:nvSpPr>
          <p:spPr bwMode="auto">
            <a:xfrm>
              <a:off x="7350127" y="3937000"/>
              <a:ext cx="6350" cy="0"/>
            </a:xfrm>
            <a:prstGeom prst="line">
              <a:avLst/>
            </a:prstGeom>
            <a:noFill/>
            <a:ln w="9525"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60" name="Line 1480"/>
            <p:cNvSpPr>
              <a:spLocks noChangeShapeType="1"/>
            </p:cNvSpPr>
            <p:nvPr/>
          </p:nvSpPr>
          <p:spPr bwMode="auto">
            <a:xfrm flipV="1">
              <a:off x="7435852" y="4121150"/>
              <a:ext cx="0" cy="7938"/>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61" name="Line 1481"/>
            <p:cNvSpPr>
              <a:spLocks noChangeShapeType="1"/>
            </p:cNvSpPr>
            <p:nvPr/>
          </p:nvSpPr>
          <p:spPr bwMode="auto">
            <a:xfrm flipV="1">
              <a:off x="7435852" y="4111625"/>
              <a:ext cx="0" cy="9525"/>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62" name="Line 1482"/>
            <p:cNvSpPr>
              <a:spLocks noChangeShapeType="1"/>
            </p:cNvSpPr>
            <p:nvPr/>
          </p:nvSpPr>
          <p:spPr bwMode="auto">
            <a:xfrm>
              <a:off x="7396164" y="4121150"/>
              <a:ext cx="39688"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63" name="Line 1483"/>
            <p:cNvSpPr>
              <a:spLocks noChangeShapeType="1"/>
            </p:cNvSpPr>
            <p:nvPr/>
          </p:nvSpPr>
          <p:spPr bwMode="auto">
            <a:xfrm>
              <a:off x="7435852" y="4121150"/>
              <a:ext cx="38100"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64" name="Line 1484"/>
            <p:cNvSpPr>
              <a:spLocks noChangeShapeType="1"/>
            </p:cNvSpPr>
            <p:nvPr/>
          </p:nvSpPr>
          <p:spPr bwMode="auto">
            <a:xfrm>
              <a:off x="7427914" y="4121150"/>
              <a:ext cx="7938" cy="0"/>
            </a:xfrm>
            <a:prstGeom prst="line">
              <a:avLst/>
            </a:prstGeom>
            <a:noFill/>
            <a:ln w="9525"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35" name="Line 1485"/>
            <p:cNvSpPr>
              <a:spLocks noChangeShapeType="1"/>
            </p:cNvSpPr>
            <p:nvPr/>
          </p:nvSpPr>
          <p:spPr bwMode="auto">
            <a:xfrm flipV="1">
              <a:off x="7513639" y="4375150"/>
              <a:ext cx="0" cy="635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4" name="Line 1486"/>
            <p:cNvSpPr>
              <a:spLocks noChangeShapeType="1"/>
            </p:cNvSpPr>
            <p:nvPr/>
          </p:nvSpPr>
          <p:spPr bwMode="auto">
            <a:xfrm flipV="1">
              <a:off x="7513639" y="4367213"/>
              <a:ext cx="0" cy="7938"/>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5" name="Line 1487"/>
            <p:cNvSpPr>
              <a:spLocks noChangeShapeType="1"/>
            </p:cNvSpPr>
            <p:nvPr/>
          </p:nvSpPr>
          <p:spPr bwMode="auto">
            <a:xfrm>
              <a:off x="7473952" y="4375150"/>
              <a:ext cx="39688"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6" name="Line 1488"/>
            <p:cNvSpPr>
              <a:spLocks noChangeShapeType="1"/>
            </p:cNvSpPr>
            <p:nvPr/>
          </p:nvSpPr>
          <p:spPr bwMode="auto">
            <a:xfrm>
              <a:off x="7513639" y="4375150"/>
              <a:ext cx="38100"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7" name="Line 1489"/>
            <p:cNvSpPr>
              <a:spLocks noChangeShapeType="1"/>
            </p:cNvSpPr>
            <p:nvPr/>
          </p:nvSpPr>
          <p:spPr bwMode="auto">
            <a:xfrm>
              <a:off x="7507289" y="4375150"/>
              <a:ext cx="6350" cy="0"/>
            </a:xfrm>
            <a:prstGeom prst="line">
              <a:avLst/>
            </a:prstGeom>
            <a:noFill/>
            <a:ln w="9525"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8" name="Line 1490"/>
            <p:cNvSpPr>
              <a:spLocks noChangeShapeType="1"/>
            </p:cNvSpPr>
            <p:nvPr/>
          </p:nvSpPr>
          <p:spPr bwMode="auto">
            <a:xfrm flipV="1">
              <a:off x="7591427" y="4598988"/>
              <a:ext cx="0" cy="3175"/>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9" name="Line 1491"/>
            <p:cNvSpPr>
              <a:spLocks noChangeShapeType="1"/>
            </p:cNvSpPr>
            <p:nvPr/>
          </p:nvSpPr>
          <p:spPr bwMode="auto">
            <a:xfrm flipV="1">
              <a:off x="7591427" y="4594225"/>
              <a:ext cx="0" cy="4763"/>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0" name="Line 1492"/>
            <p:cNvSpPr>
              <a:spLocks noChangeShapeType="1"/>
            </p:cNvSpPr>
            <p:nvPr/>
          </p:nvSpPr>
          <p:spPr bwMode="auto">
            <a:xfrm>
              <a:off x="7551739" y="4598988"/>
              <a:ext cx="39688"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2" name="Line 1493"/>
            <p:cNvSpPr>
              <a:spLocks noChangeShapeType="1"/>
            </p:cNvSpPr>
            <p:nvPr/>
          </p:nvSpPr>
          <p:spPr bwMode="auto">
            <a:xfrm>
              <a:off x="7591427" y="4598988"/>
              <a:ext cx="39688"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3" name="Line 1494"/>
            <p:cNvSpPr>
              <a:spLocks noChangeShapeType="1"/>
            </p:cNvSpPr>
            <p:nvPr/>
          </p:nvSpPr>
          <p:spPr bwMode="auto">
            <a:xfrm>
              <a:off x="7585077" y="4598988"/>
              <a:ext cx="6350" cy="0"/>
            </a:xfrm>
            <a:prstGeom prst="line">
              <a:avLst/>
            </a:prstGeom>
            <a:noFill/>
            <a:ln w="9525"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4" name="Line 1495"/>
            <p:cNvSpPr>
              <a:spLocks noChangeShapeType="1"/>
            </p:cNvSpPr>
            <p:nvPr/>
          </p:nvSpPr>
          <p:spPr bwMode="auto">
            <a:xfrm flipV="1">
              <a:off x="7669214" y="4675188"/>
              <a:ext cx="0" cy="1588"/>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5" name="Line 1496"/>
            <p:cNvSpPr>
              <a:spLocks noChangeShapeType="1"/>
            </p:cNvSpPr>
            <p:nvPr/>
          </p:nvSpPr>
          <p:spPr bwMode="auto">
            <a:xfrm flipV="1">
              <a:off x="7669214" y="4675188"/>
              <a:ext cx="0"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6" name="Line 1497"/>
            <p:cNvSpPr>
              <a:spLocks noChangeShapeType="1"/>
            </p:cNvSpPr>
            <p:nvPr/>
          </p:nvSpPr>
          <p:spPr bwMode="auto">
            <a:xfrm>
              <a:off x="7631114" y="4675188"/>
              <a:ext cx="38100"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7" name="Line 1498"/>
            <p:cNvSpPr>
              <a:spLocks noChangeShapeType="1"/>
            </p:cNvSpPr>
            <p:nvPr/>
          </p:nvSpPr>
          <p:spPr bwMode="auto">
            <a:xfrm>
              <a:off x="7669214" y="4675188"/>
              <a:ext cx="39688"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8" name="Line 1499"/>
            <p:cNvSpPr>
              <a:spLocks noChangeShapeType="1"/>
            </p:cNvSpPr>
            <p:nvPr/>
          </p:nvSpPr>
          <p:spPr bwMode="auto">
            <a:xfrm>
              <a:off x="7662864" y="4675188"/>
              <a:ext cx="6350" cy="0"/>
            </a:xfrm>
            <a:prstGeom prst="line">
              <a:avLst/>
            </a:prstGeom>
            <a:noFill/>
            <a:ln w="9525"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9" name="Line 1500"/>
            <p:cNvSpPr>
              <a:spLocks noChangeShapeType="1"/>
            </p:cNvSpPr>
            <p:nvPr/>
          </p:nvSpPr>
          <p:spPr bwMode="auto">
            <a:xfrm>
              <a:off x="7740652" y="4676775"/>
              <a:ext cx="6350" cy="0"/>
            </a:xfrm>
            <a:prstGeom prst="line">
              <a:avLst/>
            </a:prstGeom>
            <a:noFill/>
            <a:ln w="9525"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0" name="Line 1501"/>
            <p:cNvSpPr>
              <a:spLocks noChangeShapeType="1"/>
            </p:cNvSpPr>
            <p:nvPr/>
          </p:nvSpPr>
          <p:spPr bwMode="auto">
            <a:xfrm>
              <a:off x="7818439" y="4676775"/>
              <a:ext cx="6350" cy="0"/>
            </a:xfrm>
            <a:prstGeom prst="line">
              <a:avLst/>
            </a:prstGeom>
            <a:noFill/>
            <a:ln w="9525"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1" name="Line 1502"/>
            <p:cNvSpPr>
              <a:spLocks noChangeShapeType="1"/>
            </p:cNvSpPr>
            <p:nvPr/>
          </p:nvSpPr>
          <p:spPr bwMode="auto">
            <a:xfrm>
              <a:off x="7896227" y="4676775"/>
              <a:ext cx="7938" cy="0"/>
            </a:xfrm>
            <a:prstGeom prst="line">
              <a:avLst/>
            </a:prstGeom>
            <a:noFill/>
            <a:ln w="9525"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2" name="Line 1503"/>
            <p:cNvSpPr>
              <a:spLocks noChangeShapeType="1"/>
            </p:cNvSpPr>
            <p:nvPr/>
          </p:nvSpPr>
          <p:spPr bwMode="auto">
            <a:xfrm>
              <a:off x="7975602" y="4676775"/>
              <a:ext cx="6350" cy="0"/>
            </a:xfrm>
            <a:prstGeom prst="line">
              <a:avLst/>
            </a:prstGeom>
            <a:noFill/>
            <a:ln w="9525"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3" name="Line 1504"/>
            <p:cNvSpPr>
              <a:spLocks noChangeShapeType="1"/>
            </p:cNvSpPr>
            <p:nvPr/>
          </p:nvSpPr>
          <p:spPr bwMode="auto">
            <a:xfrm>
              <a:off x="8053389" y="4676775"/>
              <a:ext cx="6350" cy="0"/>
            </a:xfrm>
            <a:prstGeom prst="line">
              <a:avLst/>
            </a:prstGeom>
            <a:noFill/>
            <a:ln w="9525"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4" name="Line 1505"/>
            <p:cNvSpPr>
              <a:spLocks noChangeShapeType="1"/>
            </p:cNvSpPr>
            <p:nvPr/>
          </p:nvSpPr>
          <p:spPr bwMode="auto">
            <a:xfrm>
              <a:off x="8131177" y="4676775"/>
              <a:ext cx="6350" cy="0"/>
            </a:xfrm>
            <a:prstGeom prst="line">
              <a:avLst/>
            </a:prstGeom>
            <a:noFill/>
            <a:ln w="9525"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5" name="Freeform 1506"/>
            <p:cNvSpPr>
              <a:spLocks/>
            </p:cNvSpPr>
            <p:nvPr/>
          </p:nvSpPr>
          <p:spPr bwMode="auto">
            <a:xfrm>
              <a:off x="6200777" y="3632200"/>
              <a:ext cx="620713" cy="85725"/>
            </a:xfrm>
            <a:custGeom>
              <a:avLst/>
              <a:gdLst>
                <a:gd name="T0" fmla="*/ 0 w 1719"/>
                <a:gd name="T1" fmla="*/ 0 h 237"/>
                <a:gd name="T2" fmla="*/ 35 w 1719"/>
                <a:gd name="T3" fmla="*/ 5 h 237"/>
                <a:gd name="T4" fmla="*/ 70 w 1719"/>
                <a:gd name="T5" fmla="*/ 9 h 237"/>
                <a:gd name="T6" fmla="*/ 105 w 1719"/>
                <a:gd name="T7" fmla="*/ 14 h 237"/>
                <a:gd name="T8" fmla="*/ 175 w 1719"/>
                <a:gd name="T9" fmla="*/ 24 h 237"/>
                <a:gd name="T10" fmla="*/ 210 w 1719"/>
                <a:gd name="T11" fmla="*/ 29 h 237"/>
                <a:gd name="T12" fmla="*/ 245 w 1719"/>
                <a:gd name="T13" fmla="*/ 34 h 237"/>
                <a:gd name="T14" fmla="*/ 280 w 1719"/>
                <a:gd name="T15" fmla="*/ 38 h 237"/>
                <a:gd name="T16" fmla="*/ 316 w 1719"/>
                <a:gd name="T17" fmla="*/ 43 h 237"/>
                <a:gd name="T18" fmla="*/ 351 w 1719"/>
                <a:gd name="T19" fmla="*/ 48 h 237"/>
                <a:gd name="T20" fmla="*/ 421 w 1719"/>
                <a:gd name="T21" fmla="*/ 58 h 237"/>
                <a:gd name="T22" fmla="*/ 456 w 1719"/>
                <a:gd name="T23" fmla="*/ 63 h 237"/>
                <a:gd name="T24" fmla="*/ 491 w 1719"/>
                <a:gd name="T25" fmla="*/ 68 h 237"/>
                <a:gd name="T26" fmla="*/ 526 w 1719"/>
                <a:gd name="T27" fmla="*/ 72 h 237"/>
                <a:gd name="T28" fmla="*/ 596 w 1719"/>
                <a:gd name="T29" fmla="*/ 82 h 237"/>
                <a:gd name="T30" fmla="*/ 631 w 1719"/>
                <a:gd name="T31" fmla="*/ 87 h 237"/>
                <a:gd name="T32" fmla="*/ 666 w 1719"/>
                <a:gd name="T33" fmla="*/ 92 h 237"/>
                <a:gd name="T34" fmla="*/ 702 w 1719"/>
                <a:gd name="T35" fmla="*/ 97 h 237"/>
                <a:gd name="T36" fmla="*/ 737 w 1719"/>
                <a:gd name="T37" fmla="*/ 101 h 237"/>
                <a:gd name="T38" fmla="*/ 772 w 1719"/>
                <a:gd name="T39" fmla="*/ 106 h 237"/>
                <a:gd name="T40" fmla="*/ 842 w 1719"/>
                <a:gd name="T41" fmla="*/ 116 h 237"/>
                <a:gd name="T42" fmla="*/ 877 w 1719"/>
                <a:gd name="T43" fmla="*/ 121 h 237"/>
                <a:gd name="T44" fmla="*/ 912 w 1719"/>
                <a:gd name="T45" fmla="*/ 126 h 237"/>
                <a:gd name="T46" fmla="*/ 947 w 1719"/>
                <a:gd name="T47" fmla="*/ 130 h 237"/>
                <a:gd name="T48" fmla="*/ 982 w 1719"/>
                <a:gd name="T49" fmla="*/ 135 h 237"/>
                <a:gd name="T50" fmla="*/ 1017 w 1719"/>
                <a:gd name="T51" fmla="*/ 140 h 237"/>
                <a:gd name="T52" fmla="*/ 1052 w 1719"/>
                <a:gd name="T53" fmla="*/ 145 h 237"/>
                <a:gd name="T54" fmla="*/ 1123 w 1719"/>
                <a:gd name="T55" fmla="*/ 155 h 237"/>
                <a:gd name="T56" fmla="*/ 1158 w 1719"/>
                <a:gd name="T57" fmla="*/ 159 h 237"/>
                <a:gd name="T58" fmla="*/ 1193 w 1719"/>
                <a:gd name="T59" fmla="*/ 164 h 237"/>
                <a:gd name="T60" fmla="*/ 1228 w 1719"/>
                <a:gd name="T61" fmla="*/ 169 h 237"/>
                <a:gd name="T62" fmla="*/ 1298 w 1719"/>
                <a:gd name="T63" fmla="*/ 179 h 237"/>
                <a:gd name="T64" fmla="*/ 1333 w 1719"/>
                <a:gd name="T65" fmla="*/ 184 h 237"/>
                <a:gd name="T66" fmla="*/ 1368 w 1719"/>
                <a:gd name="T67" fmla="*/ 189 h 237"/>
                <a:gd name="T68" fmla="*/ 1403 w 1719"/>
                <a:gd name="T69" fmla="*/ 193 h 237"/>
                <a:gd name="T70" fmla="*/ 1474 w 1719"/>
                <a:gd name="T71" fmla="*/ 203 h 237"/>
                <a:gd name="T72" fmla="*/ 1509 w 1719"/>
                <a:gd name="T73" fmla="*/ 208 h 237"/>
                <a:gd name="T74" fmla="*/ 1544 w 1719"/>
                <a:gd name="T75" fmla="*/ 213 h 237"/>
                <a:gd name="T76" fmla="*/ 1579 w 1719"/>
                <a:gd name="T77" fmla="*/ 218 h 237"/>
                <a:gd name="T78" fmla="*/ 1614 w 1719"/>
                <a:gd name="T79" fmla="*/ 222 h 237"/>
                <a:gd name="T80" fmla="*/ 1649 w 1719"/>
                <a:gd name="T81" fmla="*/ 227 h 237"/>
                <a:gd name="T82" fmla="*/ 1684 w 1719"/>
                <a:gd name="T83" fmla="*/ 232 h 237"/>
                <a:gd name="T84" fmla="*/ 1719 w 1719"/>
                <a:gd name="T85"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19" h="237">
                  <a:moveTo>
                    <a:pt x="0" y="0"/>
                  </a:moveTo>
                  <a:lnTo>
                    <a:pt x="35" y="5"/>
                  </a:lnTo>
                  <a:lnTo>
                    <a:pt x="70" y="9"/>
                  </a:lnTo>
                  <a:lnTo>
                    <a:pt x="105" y="14"/>
                  </a:lnTo>
                  <a:lnTo>
                    <a:pt x="175" y="24"/>
                  </a:lnTo>
                  <a:lnTo>
                    <a:pt x="210" y="29"/>
                  </a:lnTo>
                  <a:lnTo>
                    <a:pt x="245" y="34"/>
                  </a:lnTo>
                  <a:lnTo>
                    <a:pt x="280" y="38"/>
                  </a:lnTo>
                  <a:lnTo>
                    <a:pt x="316" y="43"/>
                  </a:lnTo>
                  <a:lnTo>
                    <a:pt x="351" y="48"/>
                  </a:lnTo>
                  <a:lnTo>
                    <a:pt x="421" y="58"/>
                  </a:lnTo>
                  <a:lnTo>
                    <a:pt x="456" y="63"/>
                  </a:lnTo>
                  <a:lnTo>
                    <a:pt x="491" y="68"/>
                  </a:lnTo>
                  <a:lnTo>
                    <a:pt x="526" y="72"/>
                  </a:lnTo>
                  <a:lnTo>
                    <a:pt x="596" y="82"/>
                  </a:lnTo>
                  <a:lnTo>
                    <a:pt x="631" y="87"/>
                  </a:lnTo>
                  <a:lnTo>
                    <a:pt x="666" y="92"/>
                  </a:lnTo>
                  <a:lnTo>
                    <a:pt x="702" y="97"/>
                  </a:lnTo>
                  <a:lnTo>
                    <a:pt x="737" y="101"/>
                  </a:lnTo>
                  <a:lnTo>
                    <a:pt x="772" y="106"/>
                  </a:lnTo>
                  <a:lnTo>
                    <a:pt x="842" y="116"/>
                  </a:lnTo>
                  <a:lnTo>
                    <a:pt x="877" y="121"/>
                  </a:lnTo>
                  <a:lnTo>
                    <a:pt x="912" y="126"/>
                  </a:lnTo>
                  <a:lnTo>
                    <a:pt x="947" y="130"/>
                  </a:lnTo>
                  <a:lnTo>
                    <a:pt x="982" y="135"/>
                  </a:lnTo>
                  <a:lnTo>
                    <a:pt x="1017" y="140"/>
                  </a:lnTo>
                  <a:lnTo>
                    <a:pt x="1052" y="145"/>
                  </a:lnTo>
                  <a:lnTo>
                    <a:pt x="1123" y="155"/>
                  </a:lnTo>
                  <a:lnTo>
                    <a:pt x="1158" y="159"/>
                  </a:lnTo>
                  <a:lnTo>
                    <a:pt x="1193" y="164"/>
                  </a:lnTo>
                  <a:lnTo>
                    <a:pt x="1228" y="169"/>
                  </a:lnTo>
                  <a:lnTo>
                    <a:pt x="1298" y="179"/>
                  </a:lnTo>
                  <a:lnTo>
                    <a:pt x="1333" y="184"/>
                  </a:lnTo>
                  <a:lnTo>
                    <a:pt x="1368" y="189"/>
                  </a:lnTo>
                  <a:lnTo>
                    <a:pt x="1403" y="193"/>
                  </a:lnTo>
                  <a:lnTo>
                    <a:pt x="1474" y="203"/>
                  </a:lnTo>
                  <a:lnTo>
                    <a:pt x="1509" y="208"/>
                  </a:lnTo>
                  <a:lnTo>
                    <a:pt x="1544" y="213"/>
                  </a:lnTo>
                  <a:lnTo>
                    <a:pt x="1579" y="218"/>
                  </a:lnTo>
                  <a:lnTo>
                    <a:pt x="1614" y="222"/>
                  </a:lnTo>
                  <a:lnTo>
                    <a:pt x="1649" y="227"/>
                  </a:lnTo>
                  <a:lnTo>
                    <a:pt x="1684" y="232"/>
                  </a:lnTo>
                  <a:lnTo>
                    <a:pt x="1719" y="237"/>
                  </a:lnTo>
                </a:path>
              </a:pathLst>
            </a:custGeom>
            <a:noFill/>
            <a:ln w="12700" cap="flat">
              <a:solidFill>
                <a:srgbClr val="4400E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6" name="Freeform 1507"/>
            <p:cNvSpPr>
              <a:spLocks/>
            </p:cNvSpPr>
            <p:nvPr/>
          </p:nvSpPr>
          <p:spPr bwMode="auto">
            <a:xfrm>
              <a:off x="6821489" y="3717925"/>
              <a:ext cx="620713" cy="85725"/>
            </a:xfrm>
            <a:custGeom>
              <a:avLst/>
              <a:gdLst>
                <a:gd name="T0" fmla="*/ 0 w 1720"/>
                <a:gd name="T1" fmla="*/ 0 h 237"/>
                <a:gd name="T2" fmla="*/ 35 w 1720"/>
                <a:gd name="T3" fmla="*/ 5 h 237"/>
                <a:gd name="T4" fmla="*/ 106 w 1720"/>
                <a:gd name="T5" fmla="*/ 15 h 237"/>
                <a:gd name="T6" fmla="*/ 141 w 1720"/>
                <a:gd name="T7" fmla="*/ 19 h 237"/>
                <a:gd name="T8" fmla="*/ 176 w 1720"/>
                <a:gd name="T9" fmla="*/ 24 h 237"/>
                <a:gd name="T10" fmla="*/ 211 w 1720"/>
                <a:gd name="T11" fmla="*/ 29 h 237"/>
                <a:gd name="T12" fmla="*/ 246 w 1720"/>
                <a:gd name="T13" fmla="*/ 34 h 237"/>
                <a:gd name="T14" fmla="*/ 281 w 1720"/>
                <a:gd name="T15" fmla="*/ 39 h 237"/>
                <a:gd name="T16" fmla="*/ 351 w 1720"/>
                <a:gd name="T17" fmla="*/ 48 h 237"/>
                <a:gd name="T18" fmla="*/ 386 w 1720"/>
                <a:gd name="T19" fmla="*/ 53 h 237"/>
                <a:gd name="T20" fmla="*/ 456 w 1720"/>
                <a:gd name="T21" fmla="*/ 63 h 237"/>
                <a:gd name="T22" fmla="*/ 492 w 1720"/>
                <a:gd name="T23" fmla="*/ 68 h 237"/>
                <a:gd name="T24" fmla="*/ 527 w 1720"/>
                <a:gd name="T25" fmla="*/ 73 h 237"/>
                <a:gd name="T26" fmla="*/ 562 w 1720"/>
                <a:gd name="T27" fmla="*/ 77 h 237"/>
                <a:gd name="T28" fmla="*/ 632 w 1720"/>
                <a:gd name="T29" fmla="*/ 87 h 237"/>
                <a:gd name="T30" fmla="*/ 667 w 1720"/>
                <a:gd name="T31" fmla="*/ 92 h 237"/>
                <a:gd name="T32" fmla="*/ 702 w 1720"/>
                <a:gd name="T33" fmla="*/ 97 h 237"/>
                <a:gd name="T34" fmla="*/ 737 w 1720"/>
                <a:gd name="T35" fmla="*/ 102 h 237"/>
                <a:gd name="T36" fmla="*/ 772 w 1720"/>
                <a:gd name="T37" fmla="*/ 106 h 237"/>
                <a:gd name="T38" fmla="*/ 807 w 1720"/>
                <a:gd name="T39" fmla="*/ 111 h 237"/>
                <a:gd name="T40" fmla="*/ 878 w 1720"/>
                <a:gd name="T41" fmla="*/ 121 h 237"/>
                <a:gd name="T42" fmla="*/ 913 w 1720"/>
                <a:gd name="T43" fmla="*/ 126 h 237"/>
                <a:gd name="T44" fmla="*/ 948 w 1720"/>
                <a:gd name="T45" fmla="*/ 131 h 237"/>
                <a:gd name="T46" fmla="*/ 983 w 1720"/>
                <a:gd name="T47" fmla="*/ 135 h 237"/>
                <a:gd name="T48" fmla="*/ 1053 w 1720"/>
                <a:gd name="T49" fmla="*/ 145 h 237"/>
                <a:gd name="T50" fmla="*/ 1088 w 1720"/>
                <a:gd name="T51" fmla="*/ 150 h 237"/>
                <a:gd name="T52" fmla="*/ 1158 w 1720"/>
                <a:gd name="T53" fmla="*/ 160 h 237"/>
                <a:gd name="T54" fmla="*/ 1193 w 1720"/>
                <a:gd name="T55" fmla="*/ 165 h 237"/>
                <a:gd name="T56" fmla="*/ 1229 w 1720"/>
                <a:gd name="T57" fmla="*/ 169 h 237"/>
                <a:gd name="T58" fmla="*/ 1264 w 1720"/>
                <a:gd name="T59" fmla="*/ 174 h 237"/>
                <a:gd name="T60" fmla="*/ 1299 w 1720"/>
                <a:gd name="T61" fmla="*/ 179 h 237"/>
                <a:gd name="T62" fmla="*/ 1334 w 1720"/>
                <a:gd name="T63" fmla="*/ 184 h 237"/>
                <a:gd name="T64" fmla="*/ 1404 w 1720"/>
                <a:gd name="T65" fmla="*/ 194 h 237"/>
                <a:gd name="T66" fmla="*/ 1439 w 1720"/>
                <a:gd name="T67" fmla="*/ 198 h 237"/>
                <a:gd name="T68" fmla="*/ 1474 w 1720"/>
                <a:gd name="T69" fmla="*/ 203 h 237"/>
                <a:gd name="T70" fmla="*/ 1509 w 1720"/>
                <a:gd name="T71" fmla="*/ 208 h 237"/>
                <a:gd name="T72" fmla="*/ 1579 w 1720"/>
                <a:gd name="T73" fmla="*/ 218 h 237"/>
                <a:gd name="T74" fmla="*/ 1615 w 1720"/>
                <a:gd name="T75" fmla="*/ 223 h 237"/>
                <a:gd name="T76" fmla="*/ 1685 w 1720"/>
                <a:gd name="T77" fmla="*/ 232 h 237"/>
                <a:gd name="T78" fmla="*/ 1720 w 1720"/>
                <a:gd name="T79"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0" h="237">
                  <a:moveTo>
                    <a:pt x="0" y="0"/>
                  </a:moveTo>
                  <a:lnTo>
                    <a:pt x="35" y="5"/>
                  </a:lnTo>
                  <a:lnTo>
                    <a:pt x="106" y="15"/>
                  </a:lnTo>
                  <a:lnTo>
                    <a:pt x="141" y="19"/>
                  </a:lnTo>
                  <a:lnTo>
                    <a:pt x="176" y="24"/>
                  </a:lnTo>
                  <a:lnTo>
                    <a:pt x="211" y="29"/>
                  </a:lnTo>
                  <a:lnTo>
                    <a:pt x="246" y="34"/>
                  </a:lnTo>
                  <a:lnTo>
                    <a:pt x="281" y="39"/>
                  </a:lnTo>
                  <a:lnTo>
                    <a:pt x="351" y="48"/>
                  </a:lnTo>
                  <a:lnTo>
                    <a:pt x="386" y="53"/>
                  </a:lnTo>
                  <a:lnTo>
                    <a:pt x="456" y="63"/>
                  </a:lnTo>
                  <a:lnTo>
                    <a:pt x="492" y="68"/>
                  </a:lnTo>
                  <a:lnTo>
                    <a:pt x="527" y="73"/>
                  </a:lnTo>
                  <a:lnTo>
                    <a:pt x="562" y="77"/>
                  </a:lnTo>
                  <a:lnTo>
                    <a:pt x="632" y="87"/>
                  </a:lnTo>
                  <a:lnTo>
                    <a:pt x="667" y="92"/>
                  </a:lnTo>
                  <a:lnTo>
                    <a:pt x="702" y="97"/>
                  </a:lnTo>
                  <a:lnTo>
                    <a:pt x="737" y="102"/>
                  </a:lnTo>
                  <a:lnTo>
                    <a:pt x="772" y="106"/>
                  </a:lnTo>
                  <a:lnTo>
                    <a:pt x="807" y="111"/>
                  </a:lnTo>
                  <a:lnTo>
                    <a:pt x="878" y="121"/>
                  </a:lnTo>
                  <a:lnTo>
                    <a:pt x="913" y="126"/>
                  </a:lnTo>
                  <a:lnTo>
                    <a:pt x="948" y="131"/>
                  </a:lnTo>
                  <a:lnTo>
                    <a:pt x="983" y="135"/>
                  </a:lnTo>
                  <a:lnTo>
                    <a:pt x="1053" y="145"/>
                  </a:lnTo>
                  <a:lnTo>
                    <a:pt x="1088" y="150"/>
                  </a:lnTo>
                  <a:lnTo>
                    <a:pt x="1158" y="160"/>
                  </a:lnTo>
                  <a:lnTo>
                    <a:pt x="1193" y="165"/>
                  </a:lnTo>
                  <a:lnTo>
                    <a:pt x="1229" y="169"/>
                  </a:lnTo>
                  <a:lnTo>
                    <a:pt x="1264" y="174"/>
                  </a:lnTo>
                  <a:lnTo>
                    <a:pt x="1299" y="179"/>
                  </a:lnTo>
                  <a:lnTo>
                    <a:pt x="1334" y="184"/>
                  </a:lnTo>
                  <a:lnTo>
                    <a:pt x="1404" y="194"/>
                  </a:lnTo>
                  <a:lnTo>
                    <a:pt x="1439" y="198"/>
                  </a:lnTo>
                  <a:lnTo>
                    <a:pt x="1474" y="203"/>
                  </a:lnTo>
                  <a:lnTo>
                    <a:pt x="1509" y="208"/>
                  </a:lnTo>
                  <a:lnTo>
                    <a:pt x="1579" y="218"/>
                  </a:lnTo>
                  <a:lnTo>
                    <a:pt x="1615" y="223"/>
                  </a:lnTo>
                  <a:lnTo>
                    <a:pt x="1685" y="232"/>
                  </a:lnTo>
                  <a:lnTo>
                    <a:pt x="1720" y="237"/>
                  </a:lnTo>
                </a:path>
              </a:pathLst>
            </a:custGeom>
            <a:noFill/>
            <a:ln w="12700" cap="flat">
              <a:solidFill>
                <a:srgbClr val="4400E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7" name="Line 1508"/>
            <p:cNvSpPr>
              <a:spLocks noChangeShapeType="1"/>
            </p:cNvSpPr>
            <p:nvPr/>
          </p:nvSpPr>
          <p:spPr bwMode="auto">
            <a:xfrm>
              <a:off x="7442202" y="3803650"/>
              <a:ext cx="12700" cy="1588"/>
            </a:xfrm>
            <a:prstGeom prst="line">
              <a:avLst/>
            </a:prstGeom>
            <a:noFill/>
            <a:ln w="1270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8" name="Line 1509"/>
            <p:cNvSpPr>
              <a:spLocks noChangeShapeType="1"/>
            </p:cNvSpPr>
            <p:nvPr/>
          </p:nvSpPr>
          <p:spPr bwMode="auto">
            <a:xfrm flipV="1">
              <a:off x="6203952" y="3630613"/>
              <a:ext cx="0" cy="1046163"/>
            </a:xfrm>
            <a:prstGeom prst="line">
              <a:avLst/>
            </a:prstGeom>
            <a:noFill/>
            <a:ln w="1270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9" name="Line 1510"/>
            <p:cNvSpPr>
              <a:spLocks noChangeShapeType="1"/>
            </p:cNvSpPr>
            <p:nvPr/>
          </p:nvSpPr>
          <p:spPr bwMode="auto">
            <a:xfrm flipV="1">
              <a:off x="7451727" y="3806825"/>
              <a:ext cx="0" cy="869950"/>
            </a:xfrm>
            <a:prstGeom prst="line">
              <a:avLst/>
            </a:prstGeom>
            <a:noFill/>
            <a:ln w="1270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0" name="Line 1511"/>
            <p:cNvSpPr>
              <a:spLocks noChangeShapeType="1"/>
            </p:cNvSpPr>
            <p:nvPr/>
          </p:nvSpPr>
          <p:spPr bwMode="auto">
            <a:xfrm>
              <a:off x="5087939" y="4676775"/>
              <a:ext cx="6350" cy="0"/>
            </a:xfrm>
            <a:prstGeom prst="line">
              <a:avLst/>
            </a:prstGeom>
            <a:noFill/>
            <a:ln w="9525"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1" name="Line 1512"/>
            <p:cNvSpPr>
              <a:spLocks noChangeShapeType="1"/>
            </p:cNvSpPr>
            <p:nvPr/>
          </p:nvSpPr>
          <p:spPr bwMode="auto">
            <a:xfrm>
              <a:off x="5165727" y="4676775"/>
              <a:ext cx="6350" cy="0"/>
            </a:xfrm>
            <a:prstGeom prst="line">
              <a:avLst/>
            </a:prstGeom>
            <a:noFill/>
            <a:ln w="9525"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2" name="Line 1513"/>
            <p:cNvSpPr>
              <a:spLocks noChangeShapeType="1"/>
            </p:cNvSpPr>
            <p:nvPr/>
          </p:nvSpPr>
          <p:spPr bwMode="auto">
            <a:xfrm>
              <a:off x="5243514" y="4676775"/>
              <a:ext cx="6350" cy="0"/>
            </a:xfrm>
            <a:prstGeom prst="line">
              <a:avLst/>
            </a:prstGeom>
            <a:noFill/>
            <a:ln w="9525"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3" name="Line 1514"/>
            <p:cNvSpPr>
              <a:spLocks noChangeShapeType="1"/>
            </p:cNvSpPr>
            <p:nvPr/>
          </p:nvSpPr>
          <p:spPr bwMode="auto">
            <a:xfrm>
              <a:off x="5321302" y="4676775"/>
              <a:ext cx="6350" cy="0"/>
            </a:xfrm>
            <a:prstGeom prst="line">
              <a:avLst/>
            </a:prstGeom>
            <a:noFill/>
            <a:ln w="9525"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4" name="Line 1515"/>
            <p:cNvSpPr>
              <a:spLocks noChangeShapeType="1"/>
            </p:cNvSpPr>
            <p:nvPr/>
          </p:nvSpPr>
          <p:spPr bwMode="auto">
            <a:xfrm>
              <a:off x="5399089" y="4676775"/>
              <a:ext cx="7938" cy="0"/>
            </a:xfrm>
            <a:prstGeom prst="line">
              <a:avLst/>
            </a:prstGeom>
            <a:noFill/>
            <a:ln w="9525"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5" name="Line 1516"/>
            <p:cNvSpPr>
              <a:spLocks noChangeShapeType="1"/>
            </p:cNvSpPr>
            <p:nvPr/>
          </p:nvSpPr>
          <p:spPr bwMode="auto">
            <a:xfrm>
              <a:off x="5478464" y="4676775"/>
              <a:ext cx="6350" cy="0"/>
            </a:xfrm>
            <a:prstGeom prst="line">
              <a:avLst/>
            </a:prstGeom>
            <a:noFill/>
            <a:ln w="9525"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8" name="Line 1517"/>
            <p:cNvSpPr>
              <a:spLocks noChangeShapeType="1"/>
            </p:cNvSpPr>
            <p:nvPr/>
          </p:nvSpPr>
          <p:spPr bwMode="auto">
            <a:xfrm>
              <a:off x="5556252" y="4676775"/>
              <a:ext cx="6350" cy="0"/>
            </a:xfrm>
            <a:prstGeom prst="line">
              <a:avLst/>
            </a:prstGeom>
            <a:noFill/>
            <a:ln w="9525"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9" name="Line 1518"/>
            <p:cNvSpPr>
              <a:spLocks noChangeShapeType="1"/>
            </p:cNvSpPr>
            <p:nvPr/>
          </p:nvSpPr>
          <p:spPr bwMode="auto">
            <a:xfrm>
              <a:off x="5634039" y="4676775"/>
              <a:ext cx="6350" cy="0"/>
            </a:xfrm>
            <a:prstGeom prst="line">
              <a:avLst/>
            </a:prstGeom>
            <a:noFill/>
            <a:ln w="9525"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0" name="Line 1519"/>
            <p:cNvSpPr>
              <a:spLocks noChangeShapeType="1"/>
            </p:cNvSpPr>
            <p:nvPr/>
          </p:nvSpPr>
          <p:spPr bwMode="auto">
            <a:xfrm>
              <a:off x="5711827" y="4676775"/>
              <a:ext cx="6350" cy="0"/>
            </a:xfrm>
            <a:prstGeom prst="line">
              <a:avLst/>
            </a:prstGeom>
            <a:noFill/>
            <a:ln w="9525"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1" name="Line 1520"/>
            <p:cNvSpPr>
              <a:spLocks noChangeShapeType="1"/>
            </p:cNvSpPr>
            <p:nvPr/>
          </p:nvSpPr>
          <p:spPr bwMode="auto">
            <a:xfrm>
              <a:off x="5789614" y="4676775"/>
              <a:ext cx="6350" cy="0"/>
            </a:xfrm>
            <a:prstGeom prst="line">
              <a:avLst/>
            </a:prstGeom>
            <a:noFill/>
            <a:ln w="9525"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2" name="Line 1521"/>
            <p:cNvSpPr>
              <a:spLocks noChangeShapeType="1"/>
            </p:cNvSpPr>
            <p:nvPr/>
          </p:nvSpPr>
          <p:spPr bwMode="auto">
            <a:xfrm>
              <a:off x="5867402" y="4676775"/>
              <a:ext cx="7938" cy="0"/>
            </a:xfrm>
            <a:prstGeom prst="line">
              <a:avLst/>
            </a:prstGeom>
            <a:noFill/>
            <a:ln w="9525"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3" name="Line 1522"/>
            <p:cNvSpPr>
              <a:spLocks noChangeShapeType="1"/>
            </p:cNvSpPr>
            <p:nvPr/>
          </p:nvSpPr>
          <p:spPr bwMode="auto">
            <a:xfrm>
              <a:off x="5946777" y="4676775"/>
              <a:ext cx="6350" cy="0"/>
            </a:xfrm>
            <a:prstGeom prst="line">
              <a:avLst/>
            </a:prstGeom>
            <a:noFill/>
            <a:ln w="9525"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4" name="Line 1523"/>
            <p:cNvSpPr>
              <a:spLocks noChangeShapeType="1"/>
            </p:cNvSpPr>
            <p:nvPr/>
          </p:nvSpPr>
          <p:spPr bwMode="auto">
            <a:xfrm>
              <a:off x="6024564" y="4676775"/>
              <a:ext cx="6350" cy="0"/>
            </a:xfrm>
            <a:prstGeom prst="line">
              <a:avLst/>
            </a:prstGeom>
            <a:noFill/>
            <a:ln w="9525"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5" name="Line 1524"/>
            <p:cNvSpPr>
              <a:spLocks noChangeShapeType="1"/>
            </p:cNvSpPr>
            <p:nvPr/>
          </p:nvSpPr>
          <p:spPr bwMode="auto">
            <a:xfrm>
              <a:off x="6102352" y="4676775"/>
              <a:ext cx="6350" cy="0"/>
            </a:xfrm>
            <a:prstGeom prst="line">
              <a:avLst/>
            </a:prstGeom>
            <a:noFill/>
            <a:ln w="9525"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6" name="Line 1525"/>
            <p:cNvSpPr>
              <a:spLocks noChangeShapeType="1"/>
            </p:cNvSpPr>
            <p:nvPr/>
          </p:nvSpPr>
          <p:spPr bwMode="auto">
            <a:xfrm>
              <a:off x="6180139" y="4676775"/>
              <a:ext cx="6350" cy="0"/>
            </a:xfrm>
            <a:prstGeom prst="line">
              <a:avLst/>
            </a:prstGeom>
            <a:noFill/>
            <a:ln w="9525"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7" name="Line 1526"/>
            <p:cNvSpPr>
              <a:spLocks noChangeShapeType="1"/>
            </p:cNvSpPr>
            <p:nvPr/>
          </p:nvSpPr>
          <p:spPr bwMode="auto">
            <a:xfrm>
              <a:off x="6257927" y="4676775"/>
              <a:ext cx="6350" cy="0"/>
            </a:xfrm>
            <a:prstGeom prst="line">
              <a:avLst/>
            </a:prstGeom>
            <a:noFill/>
            <a:ln w="9525"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8" name="Line 1527"/>
            <p:cNvSpPr>
              <a:spLocks noChangeShapeType="1"/>
            </p:cNvSpPr>
            <p:nvPr/>
          </p:nvSpPr>
          <p:spPr bwMode="auto">
            <a:xfrm>
              <a:off x="6335714" y="4676775"/>
              <a:ext cx="7938" cy="0"/>
            </a:xfrm>
            <a:prstGeom prst="line">
              <a:avLst/>
            </a:prstGeom>
            <a:noFill/>
            <a:ln w="9525"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9" name="Line 1528"/>
            <p:cNvSpPr>
              <a:spLocks noChangeShapeType="1"/>
            </p:cNvSpPr>
            <p:nvPr/>
          </p:nvSpPr>
          <p:spPr bwMode="auto">
            <a:xfrm>
              <a:off x="6415089" y="4676775"/>
              <a:ext cx="6350" cy="0"/>
            </a:xfrm>
            <a:prstGeom prst="line">
              <a:avLst/>
            </a:prstGeom>
            <a:noFill/>
            <a:ln w="9525"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0" name="Line 1529"/>
            <p:cNvSpPr>
              <a:spLocks noChangeShapeType="1"/>
            </p:cNvSpPr>
            <p:nvPr/>
          </p:nvSpPr>
          <p:spPr bwMode="auto">
            <a:xfrm>
              <a:off x="6492877" y="4676775"/>
              <a:ext cx="6350" cy="0"/>
            </a:xfrm>
            <a:prstGeom prst="line">
              <a:avLst/>
            </a:prstGeom>
            <a:noFill/>
            <a:ln w="9525"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1" name="Line 1530"/>
            <p:cNvSpPr>
              <a:spLocks noChangeShapeType="1"/>
            </p:cNvSpPr>
            <p:nvPr/>
          </p:nvSpPr>
          <p:spPr bwMode="auto">
            <a:xfrm>
              <a:off x="6570664" y="4676775"/>
              <a:ext cx="6350" cy="0"/>
            </a:xfrm>
            <a:prstGeom prst="line">
              <a:avLst/>
            </a:prstGeom>
            <a:noFill/>
            <a:ln w="9525"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2" name="Line 1531"/>
            <p:cNvSpPr>
              <a:spLocks noChangeShapeType="1"/>
            </p:cNvSpPr>
            <p:nvPr/>
          </p:nvSpPr>
          <p:spPr bwMode="auto">
            <a:xfrm>
              <a:off x="6648452" y="4676775"/>
              <a:ext cx="6350" cy="0"/>
            </a:xfrm>
            <a:prstGeom prst="line">
              <a:avLst/>
            </a:prstGeom>
            <a:noFill/>
            <a:ln w="9525"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3" name="Line 1532"/>
            <p:cNvSpPr>
              <a:spLocks noChangeShapeType="1"/>
            </p:cNvSpPr>
            <p:nvPr/>
          </p:nvSpPr>
          <p:spPr bwMode="auto">
            <a:xfrm>
              <a:off x="6726239" y="4676775"/>
              <a:ext cx="6350" cy="0"/>
            </a:xfrm>
            <a:prstGeom prst="line">
              <a:avLst/>
            </a:prstGeom>
            <a:noFill/>
            <a:ln w="9525"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4" name="Line 1533"/>
            <p:cNvSpPr>
              <a:spLocks noChangeShapeType="1"/>
            </p:cNvSpPr>
            <p:nvPr/>
          </p:nvSpPr>
          <p:spPr bwMode="auto">
            <a:xfrm>
              <a:off x="6804027" y="4676775"/>
              <a:ext cx="7938" cy="0"/>
            </a:xfrm>
            <a:prstGeom prst="line">
              <a:avLst/>
            </a:prstGeom>
            <a:noFill/>
            <a:ln w="9525"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5" name="Line 1534"/>
            <p:cNvSpPr>
              <a:spLocks noChangeShapeType="1"/>
            </p:cNvSpPr>
            <p:nvPr/>
          </p:nvSpPr>
          <p:spPr bwMode="auto">
            <a:xfrm>
              <a:off x="6889752" y="4676775"/>
              <a:ext cx="0" cy="0"/>
            </a:xfrm>
            <a:prstGeom prst="line">
              <a:avLst/>
            </a:prstGeom>
            <a:noFill/>
            <a:ln w="19050"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6" name="Line 1535"/>
            <p:cNvSpPr>
              <a:spLocks noChangeShapeType="1"/>
            </p:cNvSpPr>
            <p:nvPr/>
          </p:nvSpPr>
          <p:spPr bwMode="auto">
            <a:xfrm flipV="1">
              <a:off x="6889752" y="4676775"/>
              <a:ext cx="0" cy="0"/>
            </a:xfrm>
            <a:prstGeom prst="line">
              <a:avLst/>
            </a:prstGeom>
            <a:noFill/>
            <a:ln w="19050"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7" name="Line 1536"/>
            <p:cNvSpPr>
              <a:spLocks noChangeShapeType="1"/>
            </p:cNvSpPr>
            <p:nvPr/>
          </p:nvSpPr>
          <p:spPr bwMode="auto">
            <a:xfrm>
              <a:off x="6850064" y="4676775"/>
              <a:ext cx="39688" cy="0"/>
            </a:xfrm>
            <a:prstGeom prst="line">
              <a:avLst/>
            </a:prstGeom>
            <a:noFill/>
            <a:ln w="19050"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8" name="Line 1537"/>
            <p:cNvSpPr>
              <a:spLocks noChangeShapeType="1"/>
            </p:cNvSpPr>
            <p:nvPr/>
          </p:nvSpPr>
          <p:spPr bwMode="auto">
            <a:xfrm>
              <a:off x="6889752" y="4676775"/>
              <a:ext cx="38100" cy="0"/>
            </a:xfrm>
            <a:prstGeom prst="line">
              <a:avLst/>
            </a:prstGeom>
            <a:noFill/>
            <a:ln w="19050"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9" name="Line 1538"/>
            <p:cNvSpPr>
              <a:spLocks noChangeShapeType="1"/>
            </p:cNvSpPr>
            <p:nvPr/>
          </p:nvSpPr>
          <p:spPr bwMode="auto">
            <a:xfrm>
              <a:off x="6881814" y="4676775"/>
              <a:ext cx="7938" cy="0"/>
            </a:xfrm>
            <a:prstGeom prst="line">
              <a:avLst/>
            </a:prstGeom>
            <a:noFill/>
            <a:ln w="9525"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0" name="Line 1539"/>
            <p:cNvSpPr>
              <a:spLocks noChangeShapeType="1"/>
            </p:cNvSpPr>
            <p:nvPr/>
          </p:nvSpPr>
          <p:spPr bwMode="auto">
            <a:xfrm flipV="1">
              <a:off x="6967539" y="4675188"/>
              <a:ext cx="0" cy="1588"/>
            </a:xfrm>
            <a:prstGeom prst="line">
              <a:avLst/>
            </a:prstGeom>
            <a:noFill/>
            <a:ln w="19050"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1" name="Line 1540"/>
            <p:cNvSpPr>
              <a:spLocks noChangeShapeType="1"/>
            </p:cNvSpPr>
            <p:nvPr/>
          </p:nvSpPr>
          <p:spPr bwMode="auto">
            <a:xfrm flipV="1">
              <a:off x="6967539" y="4675188"/>
              <a:ext cx="0" cy="0"/>
            </a:xfrm>
            <a:prstGeom prst="line">
              <a:avLst/>
            </a:prstGeom>
            <a:noFill/>
            <a:ln w="19050"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2" name="Line 1541"/>
            <p:cNvSpPr>
              <a:spLocks noChangeShapeType="1"/>
            </p:cNvSpPr>
            <p:nvPr/>
          </p:nvSpPr>
          <p:spPr bwMode="auto">
            <a:xfrm>
              <a:off x="6927852" y="4675188"/>
              <a:ext cx="39688" cy="0"/>
            </a:xfrm>
            <a:prstGeom prst="line">
              <a:avLst/>
            </a:prstGeom>
            <a:noFill/>
            <a:ln w="19050"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3" name="Line 1542"/>
            <p:cNvSpPr>
              <a:spLocks noChangeShapeType="1"/>
            </p:cNvSpPr>
            <p:nvPr/>
          </p:nvSpPr>
          <p:spPr bwMode="auto">
            <a:xfrm>
              <a:off x="6967539" y="4675188"/>
              <a:ext cx="38100" cy="0"/>
            </a:xfrm>
            <a:prstGeom prst="line">
              <a:avLst/>
            </a:prstGeom>
            <a:noFill/>
            <a:ln w="19050"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4" name="Line 1543"/>
            <p:cNvSpPr>
              <a:spLocks noChangeShapeType="1"/>
            </p:cNvSpPr>
            <p:nvPr/>
          </p:nvSpPr>
          <p:spPr bwMode="auto">
            <a:xfrm>
              <a:off x="6961189" y="4675188"/>
              <a:ext cx="6350" cy="0"/>
            </a:xfrm>
            <a:prstGeom prst="line">
              <a:avLst/>
            </a:prstGeom>
            <a:noFill/>
            <a:ln w="9525"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5" name="Line 1544"/>
            <p:cNvSpPr>
              <a:spLocks noChangeShapeType="1"/>
            </p:cNvSpPr>
            <p:nvPr/>
          </p:nvSpPr>
          <p:spPr bwMode="auto">
            <a:xfrm flipV="1">
              <a:off x="7045327" y="4670425"/>
              <a:ext cx="0" cy="0"/>
            </a:xfrm>
            <a:prstGeom prst="line">
              <a:avLst/>
            </a:prstGeom>
            <a:noFill/>
            <a:ln w="19050"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6" name="Line 1545"/>
            <p:cNvSpPr>
              <a:spLocks noChangeShapeType="1"/>
            </p:cNvSpPr>
            <p:nvPr/>
          </p:nvSpPr>
          <p:spPr bwMode="auto">
            <a:xfrm flipV="1">
              <a:off x="7045327" y="4668838"/>
              <a:ext cx="0" cy="1588"/>
            </a:xfrm>
            <a:prstGeom prst="line">
              <a:avLst/>
            </a:prstGeom>
            <a:noFill/>
            <a:ln w="19050"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7" name="Line 1546"/>
            <p:cNvSpPr>
              <a:spLocks noChangeShapeType="1"/>
            </p:cNvSpPr>
            <p:nvPr/>
          </p:nvSpPr>
          <p:spPr bwMode="auto">
            <a:xfrm>
              <a:off x="7005639" y="4670425"/>
              <a:ext cx="39688" cy="0"/>
            </a:xfrm>
            <a:prstGeom prst="line">
              <a:avLst/>
            </a:prstGeom>
            <a:noFill/>
            <a:ln w="19050"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9" name="Line 1547"/>
            <p:cNvSpPr>
              <a:spLocks noChangeShapeType="1"/>
            </p:cNvSpPr>
            <p:nvPr/>
          </p:nvSpPr>
          <p:spPr bwMode="auto">
            <a:xfrm>
              <a:off x="7045327" y="4670425"/>
              <a:ext cx="38100" cy="0"/>
            </a:xfrm>
            <a:prstGeom prst="line">
              <a:avLst/>
            </a:prstGeom>
            <a:noFill/>
            <a:ln w="19050"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36" name="Line 1548"/>
            <p:cNvSpPr>
              <a:spLocks noChangeShapeType="1"/>
            </p:cNvSpPr>
            <p:nvPr/>
          </p:nvSpPr>
          <p:spPr bwMode="auto">
            <a:xfrm>
              <a:off x="7038977" y="4670425"/>
              <a:ext cx="6350" cy="0"/>
            </a:xfrm>
            <a:prstGeom prst="line">
              <a:avLst/>
            </a:prstGeom>
            <a:noFill/>
            <a:ln w="9525"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37" name="Line 1549"/>
            <p:cNvSpPr>
              <a:spLocks noChangeShapeType="1"/>
            </p:cNvSpPr>
            <p:nvPr/>
          </p:nvSpPr>
          <p:spPr bwMode="auto">
            <a:xfrm flipV="1">
              <a:off x="7123114" y="4656138"/>
              <a:ext cx="0" cy="1588"/>
            </a:xfrm>
            <a:prstGeom prst="line">
              <a:avLst/>
            </a:prstGeom>
            <a:noFill/>
            <a:ln w="19050"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38" name="Line 1550"/>
            <p:cNvSpPr>
              <a:spLocks noChangeShapeType="1"/>
            </p:cNvSpPr>
            <p:nvPr/>
          </p:nvSpPr>
          <p:spPr bwMode="auto">
            <a:xfrm flipV="1">
              <a:off x="7123114" y="4654550"/>
              <a:ext cx="0" cy="1588"/>
            </a:xfrm>
            <a:prstGeom prst="line">
              <a:avLst/>
            </a:prstGeom>
            <a:noFill/>
            <a:ln w="19050"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39" name="Line 1551"/>
            <p:cNvSpPr>
              <a:spLocks noChangeShapeType="1"/>
            </p:cNvSpPr>
            <p:nvPr/>
          </p:nvSpPr>
          <p:spPr bwMode="auto">
            <a:xfrm>
              <a:off x="7083427" y="4656138"/>
              <a:ext cx="39688" cy="0"/>
            </a:xfrm>
            <a:prstGeom prst="line">
              <a:avLst/>
            </a:prstGeom>
            <a:noFill/>
            <a:ln w="19050"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40" name="Line 1552"/>
            <p:cNvSpPr>
              <a:spLocks noChangeShapeType="1"/>
            </p:cNvSpPr>
            <p:nvPr/>
          </p:nvSpPr>
          <p:spPr bwMode="auto">
            <a:xfrm>
              <a:off x="7123114" y="4656138"/>
              <a:ext cx="39688" cy="0"/>
            </a:xfrm>
            <a:prstGeom prst="line">
              <a:avLst/>
            </a:prstGeom>
            <a:noFill/>
            <a:ln w="19050"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41" name="Line 1553"/>
            <p:cNvSpPr>
              <a:spLocks noChangeShapeType="1"/>
            </p:cNvSpPr>
            <p:nvPr/>
          </p:nvSpPr>
          <p:spPr bwMode="auto">
            <a:xfrm>
              <a:off x="7116764" y="4656138"/>
              <a:ext cx="6350" cy="0"/>
            </a:xfrm>
            <a:prstGeom prst="line">
              <a:avLst/>
            </a:prstGeom>
            <a:noFill/>
            <a:ln w="9525"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42" name="Line 1554"/>
            <p:cNvSpPr>
              <a:spLocks noChangeShapeType="1"/>
            </p:cNvSpPr>
            <p:nvPr/>
          </p:nvSpPr>
          <p:spPr bwMode="auto">
            <a:xfrm flipV="1">
              <a:off x="7200902" y="4619625"/>
              <a:ext cx="0" cy="3175"/>
            </a:xfrm>
            <a:prstGeom prst="line">
              <a:avLst/>
            </a:prstGeom>
            <a:noFill/>
            <a:ln w="19050"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43" name="Line 1555"/>
            <p:cNvSpPr>
              <a:spLocks noChangeShapeType="1"/>
            </p:cNvSpPr>
            <p:nvPr/>
          </p:nvSpPr>
          <p:spPr bwMode="auto">
            <a:xfrm flipV="1">
              <a:off x="7200902" y="4616450"/>
              <a:ext cx="0" cy="3175"/>
            </a:xfrm>
            <a:prstGeom prst="line">
              <a:avLst/>
            </a:prstGeom>
            <a:noFill/>
            <a:ln w="19050"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44" name="Line 1556"/>
            <p:cNvSpPr>
              <a:spLocks noChangeShapeType="1"/>
            </p:cNvSpPr>
            <p:nvPr/>
          </p:nvSpPr>
          <p:spPr bwMode="auto">
            <a:xfrm>
              <a:off x="7162802" y="4619625"/>
              <a:ext cx="38100" cy="0"/>
            </a:xfrm>
            <a:prstGeom prst="line">
              <a:avLst/>
            </a:prstGeom>
            <a:noFill/>
            <a:ln w="19050"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45" name="Line 1557"/>
            <p:cNvSpPr>
              <a:spLocks noChangeShapeType="1"/>
            </p:cNvSpPr>
            <p:nvPr/>
          </p:nvSpPr>
          <p:spPr bwMode="auto">
            <a:xfrm>
              <a:off x="7200902" y="4619625"/>
              <a:ext cx="39688" cy="0"/>
            </a:xfrm>
            <a:prstGeom prst="line">
              <a:avLst/>
            </a:prstGeom>
            <a:noFill/>
            <a:ln w="19050"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46" name="Line 1558"/>
            <p:cNvSpPr>
              <a:spLocks noChangeShapeType="1"/>
            </p:cNvSpPr>
            <p:nvPr/>
          </p:nvSpPr>
          <p:spPr bwMode="auto">
            <a:xfrm>
              <a:off x="7194552" y="4619625"/>
              <a:ext cx="6350" cy="0"/>
            </a:xfrm>
            <a:prstGeom prst="line">
              <a:avLst/>
            </a:prstGeom>
            <a:noFill/>
            <a:ln w="9525"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47" name="Line 1559"/>
            <p:cNvSpPr>
              <a:spLocks noChangeShapeType="1"/>
            </p:cNvSpPr>
            <p:nvPr/>
          </p:nvSpPr>
          <p:spPr bwMode="auto">
            <a:xfrm flipV="1">
              <a:off x="7278689" y="4575175"/>
              <a:ext cx="0" cy="4763"/>
            </a:xfrm>
            <a:prstGeom prst="line">
              <a:avLst/>
            </a:prstGeom>
            <a:noFill/>
            <a:ln w="19050"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48" name="Line 1560"/>
            <p:cNvSpPr>
              <a:spLocks noChangeShapeType="1"/>
            </p:cNvSpPr>
            <p:nvPr/>
          </p:nvSpPr>
          <p:spPr bwMode="auto">
            <a:xfrm flipV="1">
              <a:off x="7278689" y="4572000"/>
              <a:ext cx="0" cy="3175"/>
            </a:xfrm>
            <a:prstGeom prst="line">
              <a:avLst/>
            </a:prstGeom>
            <a:noFill/>
            <a:ln w="19050"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49" name="Line 1561"/>
            <p:cNvSpPr>
              <a:spLocks noChangeShapeType="1"/>
            </p:cNvSpPr>
            <p:nvPr/>
          </p:nvSpPr>
          <p:spPr bwMode="auto">
            <a:xfrm>
              <a:off x="7240589" y="4575175"/>
              <a:ext cx="38100" cy="0"/>
            </a:xfrm>
            <a:prstGeom prst="line">
              <a:avLst/>
            </a:prstGeom>
            <a:noFill/>
            <a:ln w="19050"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50" name="Line 1562"/>
            <p:cNvSpPr>
              <a:spLocks noChangeShapeType="1"/>
            </p:cNvSpPr>
            <p:nvPr/>
          </p:nvSpPr>
          <p:spPr bwMode="auto">
            <a:xfrm>
              <a:off x="7278689" y="4575175"/>
              <a:ext cx="39688" cy="0"/>
            </a:xfrm>
            <a:prstGeom prst="line">
              <a:avLst/>
            </a:prstGeom>
            <a:noFill/>
            <a:ln w="19050"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51" name="Line 1563"/>
            <p:cNvSpPr>
              <a:spLocks noChangeShapeType="1"/>
            </p:cNvSpPr>
            <p:nvPr/>
          </p:nvSpPr>
          <p:spPr bwMode="auto">
            <a:xfrm>
              <a:off x="7272339" y="4575175"/>
              <a:ext cx="6350" cy="0"/>
            </a:xfrm>
            <a:prstGeom prst="line">
              <a:avLst/>
            </a:prstGeom>
            <a:noFill/>
            <a:ln w="9525"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52" name="Line 1564"/>
            <p:cNvSpPr>
              <a:spLocks noChangeShapeType="1"/>
            </p:cNvSpPr>
            <p:nvPr/>
          </p:nvSpPr>
          <p:spPr bwMode="auto">
            <a:xfrm flipV="1">
              <a:off x="7356477" y="4527550"/>
              <a:ext cx="0" cy="4763"/>
            </a:xfrm>
            <a:prstGeom prst="line">
              <a:avLst/>
            </a:prstGeom>
            <a:noFill/>
            <a:ln w="19050"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53" name="Line 1565"/>
            <p:cNvSpPr>
              <a:spLocks noChangeShapeType="1"/>
            </p:cNvSpPr>
            <p:nvPr/>
          </p:nvSpPr>
          <p:spPr bwMode="auto">
            <a:xfrm flipV="1">
              <a:off x="7356477" y="4522788"/>
              <a:ext cx="0" cy="4763"/>
            </a:xfrm>
            <a:prstGeom prst="line">
              <a:avLst/>
            </a:prstGeom>
            <a:noFill/>
            <a:ln w="19050"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54" name="Line 1566"/>
            <p:cNvSpPr>
              <a:spLocks noChangeShapeType="1"/>
            </p:cNvSpPr>
            <p:nvPr/>
          </p:nvSpPr>
          <p:spPr bwMode="auto">
            <a:xfrm>
              <a:off x="7318377" y="4527550"/>
              <a:ext cx="38100" cy="0"/>
            </a:xfrm>
            <a:prstGeom prst="line">
              <a:avLst/>
            </a:prstGeom>
            <a:noFill/>
            <a:ln w="19050"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55" name="Line 1567"/>
            <p:cNvSpPr>
              <a:spLocks noChangeShapeType="1"/>
            </p:cNvSpPr>
            <p:nvPr/>
          </p:nvSpPr>
          <p:spPr bwMode="auto">
            <a:xfrm>
              <a:off x="7356477" y="4527550"/>
              <a:ext cx="39688" cy="0"/>
            </a:xfrm>
            <a:prstGeom prst="line">
              <a:avLst/>
            </a:prstGeom>
            <a:noFill/>
            <a:ln w="19050"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56" name="Line 1568"/>
            <p:cNvSpPr>
              <a:spLocks noChangeShapeType="1"/>
            </p:cNvSpPr>
            <p:nvPr/>
          </p:nvSpPr>
          <p:spPr bwMode="auto">
            <a:xfrm>
              <a:off x="7350127" y="4527550"/>
              <a:ext cx="6350" cy="0"/>
            </a:xfrm>
            <a:prstGeom prst="line">
              <a:avLst/>
            </a:prstGeom>
            <a:noFill/>
            <a:ln w="9525"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57" name="Line 1569"/>
            <p:cNvSpPr>
              <a:spLocks noChangeShapeType="1"/>
            </p:cNvSpPr>
            <p:nvPr/>
          </p:nvSpPr>
          <p:spPr bwMode="auto">
            <a:xfrm flipV="1">
              <a:off x="7435852" y="4521200"/>
              <a:ext cx="0" cy="4763"/>
            </a:xfrm>
            <a:prstGeom prst="line">
              <a:avLst/>
            </a:prstGeom>
            <a:noFill/>
            <a:ln w="19050"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58" name="Line 1570"/>
            <p:cNvSpPr>
              <a:spLocks noChangeShapeType="1"/>
            </p:cNvSpPr>
            <p:nvPr/>
          </p:nvSpPr>
          <p:spPr bwMode="auto">
            <a:xfrm flipV="1">
              <a:off x="7435852" y="4516438"/>
              <a:ext cx="0" cy="4763"/>
            </a:xfrm>
            <a:prstGeom prst="line">
              <a:avLst/>
            </a:prstGeom>
            <a:noFill/>
            <a:ln w="19050"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59" name="Line 1571"/>
            <p:cNvSpPr>
              <a:spLocks noChangeShapeType="1"/>
            </p:cNvSpPr>
            <p:nvPr/>
          </p:nvSpPr>
          <p:spPr bwMode="auto">
            <a:xfrm>
              <a:off x="7396164" y="4521200"/>
              <a:ext cx="39688" cy="0"/>
            </a:xfrm>
            <a:prstGeom prst="line">
              <a:avLst/>
            </a:prstGeom>
            <a:noFill/>
            <a:ln w="19050"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60" name="Line 1572"/>
            <p:cNvSpPr>
              <a:spLocks noChangeShapeType="1"/>
            </p:cNvSpPr>
            <p:nvPr/>
          </p:nvSpPr>
          <p:spPr bwMode="auto">
            <a:xfrm>
              <a:off x="7435852" y="4521200"/>
              <a:ext cx="38100" cy="0"/>
            </a:xfrm>
            <a:prstGeom prst="line">
              <a:avLst/>
            </a:prstGeom>
            <a:noFill/>
            <a:ln w="19050"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61" name="Line 1573"/>
            <p:cNvSpPr>
              <a:spLocks noChangeShapeType="1"/>
            </p:cNvSpPr>
            <p:nvPr/>
          </p:nvSpPr>
          <p:spPr bwMode="auto">
            <a:xfrm>
              <a:off x="7427914" y="4521200"/>
              <a:ext cx="7938" cy="0"/>
            </a:xfrm>
            <a:prstGeom prst="line">
              <a:avLst/>
            </a:prstGeom>
            <a:noFill/>
            <a:ln w="9525"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62" name="Line 1574"/>
            <p:cNvSpPr>
              <a:spLocks noChangeShapeType="1"/>
            </p:cNvSpPr>
            <p:nvPr/>
          </p:nvSpPr>
          <p:spPr bwMode="auto">
            <a:xfrm flipV="1">
              <a:off x="7513639" y="4570413"/>
              <a:ext cx="0" cy="3175"/>
            </a:xfrm>
            <a:prstGeom prst="line">
              <a:avLst/>
            </a:prstGeom>
            <a:noFill/>
            <a:ln w="19050"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63" name="Line 1575"/>
            <p:cNvSpPr>
              <a:spLocks noChangeShapeType="1"/>
            </p:cNvSpPr>
            <p:nvPr/>
          </p:nvSpPr>
          <p:spPr bwMode="auto">
            <a:xfrm flipV="1">
              <a:off x="7513639" y="4565650"/>
              <a:ext cx="0" cy="4763"/>
            </a:xfrm>
            <a:prstGeom prst="line">
              <a:avLst/>
            </a:prstGeom>
            <a:noFill/>
            <a:ln w="19050"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64" name="Line 1576"/>
            <p:cNvSpPr>
              <a:spLocks noChangeShapeType="1"/>
            </p:cNvSpPr>
            <p:nvPr/>
          </p:nvSpPr>
          <p:spPr bwMode="auto">
            <a:xfrm>
              <a:off x="7473952" y="4570413"/>
              <a:ext cx="39688" cy="0"/>
            </a:xfrm>
            <a:prstGeom prst="line">
              <a:avLst/>
            </a:prstGeom>
            <a:noFill/>
            <a:ln w="19050"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65" name="Line 1577"/>
            <p:cNvSpPr>
              <a:spLocks noChangeShapeType="1"/>
            </p:cNvSpPr>
            <p:nvPr/>
          </p:nvSpPr>
          <p:spPr bwMode="auto">
            <a:xfrm>
              <a:off x="7513639" y="4570413"/>
              <a:ext cx="38100" cy="0"/>
            </a:xfrm>
            <a:prstGeom prst="line">
              <a:avLst/>
            </a:prstGeom>
            <a:noFill/>
            <a:ln w="19050"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66" name="Line 1578"/>
            <p:cNvSpPr>
              <a:spLocks noChangeShapeType="1"/>
            </p:cNvSpPr>
            <p:nvPr/>
          </p:nvSpPr>
          <p:spPr bwMode="auto">
            <a:xfrm>
              <a:off x="7507289" y="4570413"/>
              <a:ext cx="6350" cy="0"/>
            </a:xfrm>
            <a:prstGeom prst="line">
              <a:avLst/>
            </a:prstGeom>
            <a:noFill/>
            <a:ln w="9525"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67" name="Line 1579"/>
            <p:cNvSpPr>
              <a:spLocks noChangeShapeType="1"/>
            </p:cNvSpPr>
            <p:nvPr/>
          </p:nvSpPr>
          <p:spPr bwMode="auto">
            <a:xfrm flipV="1">
              <a:off x="7591427" y="4621213"/>
              <a:ext cx="0" cy="3175"/>
            </a:xfrm>
            <a:prstGeom prst="line">
              <a:avLst/>
            </a:prstGeom>
            <a:noFill/>
            <a:ln w="19050"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68" name="Line 1580"/>
            <p:cNvSpPr>
              <a:spLocks noChangeShapeType="1"/>
            </p:cNvSpPr>
            <p:nvPr/>
          </p:nvSpPr>
          <p:spPr bwMode="auto">
            <a:xfrm flipV="1">
              <a:off x="7591427" y="4618038"/>
              <a:ext cx="0" cy="3175"/>
            </a:xfrm>
            <a:prstGeom prst="line">
              <a:avLst/>
            </a:prstGeom>
            <a:noFill/>
            <a:ln w="19050"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69" name="Line 1581"/>
            <p:cNvSpPr>
              <a:spLocks noChangeShapeType="1"/>
            </p:cNvSpPr>
            <p:nvPr/>
          </p:nvSpPr>
          <p:spPr bwMode="auto">
            <a:xfrm>
              <a:off x="7551739" y="4621213"/>
              <a:ext cx="39688" cy="0"/>
            </a:xfrm>
            <a:prstGeom prst="line">
              <a:avLst/>
            </a:prstGeom>
            <a:noFill/>
            <a:ln w="19050"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0" name="Line 1582"/>
            <p:cNvSpPr>
              <a:spLocks noChangeShapeType="1"/>
            </p:cNvSpPr>
            <p:nvPr/>
          </p:nvSpPr>
          <p:spPr bwMode="auto">
            <a:xfrm>
              <a:off x="7591427" y="4621213"/>
              <a:ext cx="39688" cy="0"/>
            </a:xfrm>
            <a:prstGeom prst="line">
              <a:avLst/>
            </a:prstGeom>
            <a:noFill/>
            <a:ln w="19050"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1" name="Line 1583"/>
            <p:cNvSpPr>
              <a:spLocks noChangeShapeType="1"/>
            </p:cNvSpPr>
            <p:nvPr/>
          </p:nvSpPr>
          <p:spPr bwMode="auto">
            <a:xfrm>
              <a:off x="7585077" y="4621213"/>
              <a:ext cx="6350" cy="0"/>
            </a:xfrm>
            <a:prstGeom prst="line">
              <a:avLst/>
            </a:prstGeom>
            <a:noFill/>
            <a:ln w="9525"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2" name="Line 1584"/>
            <p:cNvSpPr>
              <a:spLocks noChangeShapeType="1"/>
            </p:cNvSpPr>
            <p:nvPr/>
          </p:nvSpPr>
          <p:spPr bwMode="auto">
            <a:xfrm flipV="1">
              <a:off x="7669214" y="4664075"/>
              <a:ext cx="0" cy="1588"/>
            </a:xfrm>
            <a:prstGeom prst="line">
              <a:avLst/>
            </a:prstGeom>
            <a:noFill/>
            <a:ln w="19050"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3" name="Line 1585"/>
            <p:cNvSpPr>
              <a:spLocks noChangeShapeType="1"/>
            </p:cNvSpPr>
            <p:nvPr/>
          </p:nvSpPr>
          <p:spPr bwMode="auto">
            <a:xfrm flipV="1">
              <a:off x="7669214" y="4662488"/>
              <a:ext cx="0" cy="1588"/>
            </a:xfrm>
            <a:prstGeom prst="line">
              <a:avLst/>
            </a:prstGeom>
            <a:noFill/>
            <a:ln w="19050"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4" name="Line 1586"/>
            <p:cNvSpPr>
              <a:spLocks noChangeShapeType="1"/>
            </p:cNvSpPr>
            <p:nvPr/>
          </p:nvSpPr>
          <p:spPr bwMode="auto">
            <a:xfrm>
              <a:off x="7631114" y="4664075"/>
              <a:ext cx="38100" cy="0"/>
            </a:xfrm>
            <a:prstGeom prst="line">
              <a:avLst/>
            </a:prstGeom>
            <a:noFill/>
            <a:ln w="19050"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5" name="Line 1587"/>
            <p:cNvSpPr>
              <a:spLocks noChangeShapeType="1"/>
            </p:cNvSpPr>
            <p:nvPr/>
          </p:nvSpPr>
          <p:spPr bwMode="auto">
            <a:xfrm>
              <a:off x="7669214" y="4664075"/>
              <a:ext cx="39688" cy="0"/>
            </a:xfrm>
            <a:prstGeom prst="line">
              <a:avLst/>
            </a:prstGeom>
            <a:noFill/>
            <a:ln w="19050"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6" name="Line 1588"/>
            <p:cNvSpPr>
              <a:spLocks noChangeShapeType="1"/>
            </p:cNvSpPr>
            <p:nvPr/>
          </p:nvSpPr>
          <p:spPr bwMode="auto">
            <a:xfrm>
              <a:off x="7662864" y="4664075"/>
              <a:ext cx="6350" cy="0"/>
            </a:xfrm>
            <a:prstGeom prst="line">
              <a:avLst/>
            </a:prstGeom>
            <a:noFill/>
            <a:ln w="9525"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7" name="Line 1589"/>
            <p:cNvSpPr>
              <a:spLocks noChangeShapeType="1"/>
            </p:cNvSpPr>
            <p:nvPr/>
          </p:nvSpPr>
          <p:spPr bwMode="auto">
            <a:xfrm>
              <a:off x="7747002" y="4676775"/>
              <a:ext cx="0" cy="0"/>
            </a:xfrm>
            <a:prstGeom prst="line">
              <a:avLst/>
            </a:prstGeom>
            <a:noFill/>
            <a:ln w="19050"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8" name="Line 1590"/>
            <p:cNvSpPr>
              <a:spLocks noChangeShapeType="1"/>
            </p:cNvSpPr>
            <p:nvPr/>
          </p:nvSpPr>
          <p:spPr bwMode="auto">
            <a:xfrm>
              <a:off x="7747002" y="4676775"/>
              <a:ext cx="0" cy="0"/>
            </a:xfrm>
            <a:prstGeom prst="line">
              <a:avLst/>
            </a:prstGeom>
            <a:noFill/>
            <a:ln w="19050"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9" name="Line 1591"/>
            <p:cNvSpPr>
              <a:spLocks noChangeShapeType="1"/>
            </p:cNvSpPr>
            <p:nvPr/>
          </p:nvSpPr>
          <p:spPr bwMode="auto">
            <a:xfrm>
              <a:off x="7708902" y="4676775"/>
              <a:ext cx="38100" cy="0"/>
            </a:xfrm>
            <a:prstGeom prst="line">
              <a:avLst/>
            </a:prstGeom>
            <a:noFill/>
            <a:ln w="19050"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80" name="Line 1592"/>
            <p:cNvSpPr>
              <a:spLocks noChangeShapeType="1"/>
            </p:cNvSpPr>
            <p:nvPr/>
          </p:nvSpPr>
          <p:spPr bwMode="auto">
            <a:xfrm>
              <a:off x="7747002" y="4676775"/>
              <a:ext cx="39688" cy="0"/>
            </a:xfrm>
            <a:prstGeom prst="line">
              <a:avLst/>
            </a:prstGeom>
            <a:noFill/>
            <a:ln w="19050"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81" name="Line 1593"/>
            <p:cNvSpPr>
              <a:spLocks noChangeShapeType="1"/>
            </p:cNvSpPr>
            <p:nvPr/>
          </p:nvSpPr>
          <p:spPr bwMode="auto">
            <a:xfrm>
              <a:off x="7740652" y="4676775"/>
              <a:ext cx="6350" cy="0"/>
            </a:xfrm>
            <a:prstGeom prst="line">
              <a:avLst/>
            </a:prstGeom>
            <a:noFill/>
            <a:ln w="9525"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82" name="Line 1594"/>
            <p:cNvSpPr>
              <a:spLocks noChangeShapeType="1"/>
            </p:cNvSpPr>
            <p:nvPr/>
          </p:nvSpPr>
          <p:spPr bwMode="auto">
            <a:xfrm>
              <a:off x="7818439" y="4676775"/>
              <a:ext cx="6350" cy="0"/>
            </a:xfrm>
            <a:prstGeom prst="line">
              <a:avLst/>
            </a:prstGeom>
            <a:noFill/>
            <a:ln w="9525"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83" name="Line 1595"/>
            <p:cNvSpPr>
              <a:spLocks noChangeShapeType="1"/>
            </p:cNvSpPr>
            <p:nvPr/>
          </p:nvSpPr>
          <p:spPr bwMode="auto">
            <a:xfrm>
              <a:off x="7896227" y="4676775"/>
              <a:ext cx="7938" cy="0"/>
            </a:xfrm>
            <a:prstGeom prst="line">
              <a:avLst/>
            </a:prstGeom>
            <a:noFill/>
            <a:ln w="9525"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84" name="Line 1596"/>
            <p:cNvSpPr>
              <a:spLocks noChangeShapeType="1"/>
            </p:cNvSpPr>
            <p:nvPr/>
          </p:nvSpPr>
          <p:spPr bwMode="auto">
            <a:xfrm>
              <a:off x="7975602" y="4676775"/>
              <a:ext cx="6350" cy="0"/>
            </a:xfrm>
            <a:prstGeom prst="line">
              <a:avLst/>
            </a:prstGeom>
            <a:noFill/>
            <a:ln w="9525"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85" name="Line 1597"/>
            <p:cNvSpPr>
              <a:spLocks noChangeShapeType="1"/>
            </p:cNvSpPr>
            <p:nvPr/>
          </p:nvSpPr>
          <p:spPr bwMode="auto">
            <a:xfrm>
              <a:off x="8053389" y="4676775"/>
              <a:ext cx="6350" cy="0"/>
            </a:xfrm>
            <a:prstGeom prst="line">
              <a:avLst/>
            </a:prstGeom>
            <a:noFill/>
            <a:ln w="9525"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86" name="Line 1598"/>
            <p:cNvSpPr>
              <a:spLocks noChangeShapeType="1"/>
            </p:cNvSpPr>
            <p:nvPr/>
          </p:nvSpPr>
          <p:spPr bwMode="auto">
            <a:xfrm>
              <a:off x="8131177" y="4676775"/>
              <a:ext cx="6350" cy="0"/>
            </a:xfrm>
            <a:prstGeom prst="line">
              <a:avLst/>
            </a:prstGeom>
            <a:noFill/>
            <a:ln w="9525"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mc:AlternateContent xmlns:mc="http://schemas.openxmlformats.org/markup-compatibility/2006" xmlns:a14="http://schemas.microsoft.com/office/drawing/2010/main">
          <mc:Choice Requires="a14">
            <p:sp>
              <p:nvSpPr>
                <p:cNvPr id="19" name="Rectangle 1617"/>
                <p:cNvSpPr>
                  <a:spLocks noChangeArrowheads="1"/>
                </p:cNvSpPr>
                <p:nvPr/>
              </p:nvSpPr>
              <p:spPr bwMode="auto">
                <a:xfrm>
                  <a:off x="7425790" y="3243263"/>
                  <a:ext cx="1346138" cy="224870"/>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35FF00"/>
                      </a:solidFill>
                      <a:effectLst/>
                      <a:latin typeface="Times New Roman" pitchFamily="18" charset="0"/>
                      <a:cs typeface="Arial" pitchFamily="34" charset="0"/>
                    </a:rPr>
                    <a:t> </a:t>
                  </a:r>
                  <a14:m>
                    <m:oMath xmlns:m="http://schemas.openxmlformats.org/officeDocument/2006/math">
                      <m:sSub>
                        <m:sSubPr>
                          <m:ctrlPr>
                            <a:rPr kumimoji="0" lang="en-US" altLang="en-US" sz="1400" b="0" i="1" u="none" strike="noStrike" cap="none" normalizeH="0" baseline="0" dirty="0" smtClean="0">
                              <a:ln>
                                <a:noFill/>
                              </a:ln>
                              <a:solidFill>
                                <a:srgbClr val="35FF00"/>
                              </a:solidFill>
                              <a:effectLst/>
                              <a:latin typeface="Cambria Math" panose="02040503050406030204" pitchFamily="18" charset="0"/>
                              <a:cs typeface="Arial" pitchFamily="34" charset="0"/>
                            </a:rPr>
                          </m:ctrlPr>
                        </m:sSubPr>
                        <m:e>
                          <m:r>
                            <a:rPr kumimoji="0" lang="en-US" altLang="en-US" sz="1400" b="0" i="1" u="none" strike="noStrike" cap="none" normalizeH="0" baseline="0" dirty="0" smtClean="0">
                              <a:ln>
                                <a:noFill/>
                              </a:ln>
                              <a:solidFill>
                                <a:srgbClr val="35FF00"/>
                              </a:solidFill>
                              <a:effectLst/>
                              <a:latin typeface="Cambria Math"/>
                              <a:cs typeface="Arial" pitchFamily="34" charset="0"/>
                            </a:rPr>
                            <m:t>𝐸</m:t>
                          </m:r>
                        </m:e>
                        <m:sub>
                          <m:r>
                            <a:rPr kumimoji="0" lang="en-US" altLang="en-US" sz="1400" b="0" i="1" u="none" strike="noStrike" cap="none" normalizeH="0" baseline="0" dirty="0" smtClean="0">
                              <a:ln>
                                <a:noFill/>
                              </a:ln>
                              <a:solidFill>
                                <a:srgbClr val="35FF00"/>
                              </a:solidFill>
                              <a:effectLst/>
                              <a:latin typeface="Cambria Math"/>
                              <a:cs typeface="Arial" pitchFamily="34" charset="0"/>
                            </a:rPr>
                            <m:t>𝑒</m:t>
                          </m:r>
                          <m:r>
                            <a:rPr kumimoji="0" lang="en-US" altLang="en-US" sz="1400" b="0" i="1" u="none" strike="noStrike" cap="none" normalizeH="0" baseline="0" dirty="0" smtClean="0">
                              <a:ln>
                                <a:noFill/>
                              </a:ln>
                              <a:solidFill>
                                <a:srgbClr val="35FF00"/>
                              </a:solidFill>
                              <a:effectLst/>
                              <a:latin typeface="Cambria Math"/>
                              <a:cs typeface="Arial" pitchFamily="34" charset="0"/>
                            </a:rPr>
                            <m:t>,</m:t>
                          </m:r>
                          <m:r>
                            <a:rPr kumimoji="0" lang="en-US" altLang="en-US" sz="1400" b="0" i="1" u="none" strike="noStrike" cap="none" normalizeH="0" baseline="0" dirty="0" smtClean="0">
                              <a:ln>
                                <a:noFill/>
                              </a:ln>
                              <a:solidFill>
                                <a:srgbClr val="35FF00"/>
                              </a:solidFill>
                              <a:effectLst/>
                              <a:latin typeface="Cambria Math"/>
                              <a:cs typeface="Arial" pitchFamily="34" charset="0"/>
                            </a:rPr>
                            <m:t>𝑘𝑖𝑛</m:t>
                          </m:r>
                        </m:sub>
                      </m:sSub>
                      <m:r>
                        <a:rPr kumimoji="0" lang="en-US" altLang="en-US" sz="1400" b="0" i="1" u="none" strike="noStrike" cap="none" normalizeH="0" baseline="0" dirty="0" smtClean="0">
                          <a:ln>
                            <a:noFill/>
                          </a:ln>
                          <a:solidFill>
                            <a:srgbClr val="35FF00"/>
                          </a:solidFill>
                          <a:effectLst/>
                          <a:latin typeface="Cambria Math"/>
                          <a:cs typeface="Arial" pitchFamily="34" charset="0"/>
                        </a:rPr>
                        <m:t>=450</m:t>
                      </m:r>
                    </m:oMath>
                  </a14:m>
                  <a:r>
                    <a:rPr kumimoji="0" lang="en-US" altLang="en-US" sz="1400" b="0" i="0" u="none" strike="noStrike" cap="none" normalizeH="0" baseline="0" dirty="0" smtClean="0">
                      <a:ln>
                        <a:noFill/>
                      </a:ln>
                      <a:solidFill>
                        <a:srgbClr val="35FF00"/>
                      </a:solidFill>
                      <a:effectLst/>
                      <a:latin typeface="Times New Roman" pitchFamily="18" charset="0"/>
                      <a:cs typeface="Arial" pitchFamily="34" charset="0"/>
                    </a:rPr>
                    <a:t> </a:t>
                  </a:r>
                  <a:r>
                    <a:rPr kumimoji="0" lang="en-US" altLang="en-US" sz="1400" b="0" i="0" u="none" strike="noStrike" cap="none" normalizeH="0" baseline="0" dirty="0" err="1" smtClean="0">
                      <a:ln>
                        <a:noFill/>
                      </a:ln>
                      <a:solidFill>
                        <a:srgbClr val="35FF00"/>
                      </a:solidFill>
                      <a:effectLst/>
                      <a:latin typeface="Times New Roman" pitchFamily="18" charset="0"/>
                      <a:cs typeface="Arial" pitchFamily="34" charset="0"/>
                    </a:rPr>
                    <a:t>keV</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mc:Choice>
          <mc:Fallback xmlns="">
            <p:sp>
              <p:nvSpPr>
                <p:cNvPr id="19" name="Rectangle 1617"/>
                <p:cNvSpPr>
                  <a:spLocks noRot="1" noChangeAspect="1" noMove="1" noResize="1" noEditPoints="1" noAdjustHandles="1" noChangeArrowheads="1" noChangeShapeType="1" noTextEdit="1"/>
                </p:cNvSpPr>
                <p:nvPr/>
              </p:nvSpPr>
              <p:spPr bwMode="auto">
                <a:xfrm>
                  <a:off x="7425790" y="3243263"/>
                  <a:ext cx="1346138" cy="224870"/>
                </a:xfrm>
                <a:prstGeom prst="rect">
                  <a:avLst/>
                </a:prstGeom>
                <a:blipFill rotWithShape="1">
                  <a:blip r:embed="rId17"/>
                  <a:stretch>
                    <a:fillRect l="-905" t="-21622" r="-7240" b="-43243"/>
                  </a:stretch>
                </a:blipFill>
                <a:ln>
                  <a:noFill/>
                </a:ln>
              </p:spPr>
              <p:txBody>
                <a:bodyPr/>
                <a:lstStyle/>
                <a:p>
                  <a:r>
                    <a:rPr lang="en-US">
                      <a:noFill/>
                    </a:rPr>
                    <a:t> </a:t>
                  </a:r>
                </a:p>
              </p:txBody>
            </p:sp>
          </mc:Fallback>
        </mc:AlternateContent>
        <p:sp>
          <p:nvSpPr>
            <p:cNvPr id="2861" name="Line 1634"/>
            <p:cNvSpPr>
              <a:spLocks noChangeShapeType="1"/>
            </p:cNvSpPr>
            <p:nvPr/>
          </p:nvSpPr>
          <p:spPr bwMode="auto">
            <a:xfrm flipH="1">
              <a:off x="7669213" y="4510088"/>
              <a:ext cx="138112" cy="122238"/>
            </a:xfrm>
            <a:prstGeom prst="line">
              <a:avLst/>
            </a:prstGeom>
            <a:noFill/>
            <a:ln w="9525"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mc:AlternateContent xmlns:mc="http://schemas.openxmlformats.org/markup-compatibility/2006" xmlns:a14="http://schemas.microsoft.com/office/drawing/2010/main">
          <mc:Choice Requires="a14">
            <p:sp>
              <p:nvSpPr>
                <p:cNvPr id="4600" name="Rectangle 1617"/>
                <p:cNvSpPr>
                  <a:spLocks noChangeArrowheads="1"/>
                </p:cNvSpPr>
                <p:nvPr/>
              </p:nvSpPr>
              <p:spPr bwMode="auto">
                <a:xfrm>
                  <a:off x="7209766" y="2709500"/>
                  <a:ext cx="1346138" cy="224870"/>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FF0000"/>
                      </a:solidFill>
                      <a:effectLst/>
                      <a:latin typeface="Times New Roman" pitchFamily="18" charset="0"/>
                      <a:cs typeface="Arial" pitchFamily="34" charset="0"/>
                    </a:rPr>
                    <a:t> </a:t>
                  </a:r>
                  <a14:m>
                    <m:oMath xmlns:m="http://schemas.openxmlformats.org/officeDocument/2006/math">
                      <m:sSub>
                        <m:sSubPr>
                          <m:ctrlPr>
                            <a:rPr kumimoji="0" lang="en-US" altLang="en-US" sz="1400" b="0" i="1" u="none" strike="noStrike" cap="none" normalizeH="0" baseline="0" dirty="0" smtClean="0">
                              <a:ln>
                                <a:noFill/>
                              </a:ln>
                              <a:solidFill>
                                <a:srgbClr val="FF0000"/>
                              </a:solidFill>
                              <a:effectLst/>
                              <a:latin typeface="Cambria Math" panose="02040503050406030204" pitchFamily="18" charset="0"/>
                              <a:cs typeface="Arial" pitchFamily="34" charset="0"/>
                            </a:rPr>
                          </m:ctrlPr>
                        </m:sSubPr>
                        <m:e>
                          <m:r>
                            <a:rPr kumimoji="0" lang="en-US" altLang="en-US" sz="1400" b="0" i="1" u="none" strike="noStrike" cap="none" normalizeH="0" baseline="0" dirty="0" smtClean="0">
                              <a:ln>
                                <a:noFill/>
                              </a:ln>
                              <a:solidFill>
                                <a:srgbClr val="FF0000"/>
                              </a:solidFill>
                              <a:effectLst/>
                              <a:latin typeface="Cambria Math"/>
                              <a:cs typeface="Arial" pitchFamily="34" charset="0"/>
                            </a:rPr>
                            <m:t>𝐸</m:t>
                          </m:r>
                        </m:e>
                        <m:sub>
                          <m:r>
                            <a:rPr kumimoji="0" lang="en-US" altLang="en-US" sz="1400" b="0" i="1" u="none" strike="noStrike" cap="none" normalizeH="0" baseline="0" dirty="0" smtClean="0">
                              <a:ln>
                                <a:noFill/>
                              </a:ln>
                              <a:solidFill>
                                <a:srgbClr val="FF0000"/>
                              </a:solidFill>
                              <a:effectLst/>
                              <a:latin typeface="Cambria Math"/>
                              <a:cs typeface="Arial" pitchFamily="34" charset="0"/>
                            </a:rPr>
                            <m:t>𝑒</m:t>
                          </m:r>
                          <m:r>
                            <a:rPr kumimoji="0" lang="en-US" altLang="en-US" sz="1400" b="0" i="1" u="none" strike="noStrike" cap="none" normalizeH="0" baseline="0" dirty="0" smtClean="0">
                              <a:ln>
                                <a:noFill/>
                              </a:ln>
                              <a:solidFill>
                                <a:srgbClr val="FF0000"/>
                              </a:solidFill>
                              <a:effectLst/>
                              <a:latin typeface="Cambria Math"/>
                              <a:cs typeface="Arial" pitchFamily="34" charset="0"/>
                            </a:rPr>
                            <m:t>,</m:t>
                          </m:r>
                          <m:r>
                            <a:rPr kumimoji="0" lang="en-US" altLang="en-US" sz="1400" b="0" i="1" u="none" strike="noStrike" cap="none" normalizeH="0" baseline="0" dirty="0" smtClean="0">
                              <a:ln>
                                <a:noFill/>
                              </a:ln>
                              <a:solidFill>
                                <a:srgbClr val="FF0000"/>
                              </a:solidFill>
                              <a:effectLst/>
                              <a:latin typeface="Cambria Math"/>
                              <a:cs typeface="Arial" pitchFamily="34" charset="0"/>
                            </a:rPr>
                            <m:t>𝑘𝑖𝑛</m:t>
                          </m:r>
                        </m:sub>
                      </m:sSub>
                      <m:r>
                        <a:rPr kumimoji="0" lang="en-US" altLang="en-US" sz="1400" b="0" i="1" u="none" strike="noStrike" cap="none" normalizeH="0" baseline="0" dirty="0" smtClean="0">
                          <a:ln>
                            <a:noFill/>
                          </a:ln>
                          <a:solidFill>
                            <a:srgbClr val="FF0000"/>
                          </a:solidFill>
                          <a:effectLst/>
                          <a:latin typeface="Cambria Math"/>
                          <a:cs typeface="Arial" pitchFamily="34" charset="0"/>
                        </a:rPr>
                        <m:t>=300</m:t>
                      </m:r>
                    </m:oMath>
                  </a14:m>
                  <a:r>
                    <a:rPr kumimoji="0" lang="en-US" altLang="en-US" sz="1400" b="0" i="0" u="none" strike="noStrike" cap="none" normalizeH="0" baseline="0" dirty="0" smtClean="0">
                      <a:ln>
                        <a:noFill/>
                      </a:ln>
                      <a:solidFill>
                        <a:srgbClr val="FF0000"/>
                      </a:solidFill>
                      <a:effectLst/>
                      <a:latin typeface="Times New Roman" pitchFamily="18" charset="0"/>
                      <a:cs typeface="Arial" pitchFamily="34" charset="0"/>
                    </a:rPr>
                    <a:t> </a:t>
                  </a:r>
                  <a:r>
                    <a:rPr kumimoji="0" lang="en-US" altLang="en-US" sz="1400" b="0" i="0" u="none" strike="noStrike" cap="none" normalizeH="0" baseline="0" dirty="0" err="1" smtClean="0">
                      <a:ln>
                        <a:noFill/>
                      </a:ln>
                      <a:solidFill>
                        <a:srgbClr val="FF0000"/>
                      </a:solidFill>
                      <a:effectLst/>
                      <a:latin typeface="Times New Roman" pitchFamily="18" charset="0"/>
                      <a:cs typeface="Arial" pitchFamily="34" charset="0"/>
                    </a:rPr>
                    <a:t>keV</a:t>
                  </a:r>
                  <a:endParaRPr kumimoji="0" lang="en-US" altLang="en-US" sz="1800" b="0" i="0" u="none" strike="noStrike" cap="none" normalizeH="0" baseline="0" dirty="0" smtClean="0">
                    <a:ln>
                      <a:noFill/>
                    </a:ln>
                    <a:solidFill>
                      <a:srgbClr val="FF0000"/>
                    </a:solidFill>
                    <a:effectLst/>
                    <a:latin typeface="Arial" pitchFamily="34" charset="0"/>
                    <a:cs typeface="Arial" pitchFamily="34" charset="0"/>
                  </a:endParaRPr>
                </a:p>
              </p:txBody>
            </p:sp>
          </mc:Choice>
          <mc:Fallback xmlns="">
            <p:sp>
              <p:nvSpPr>
                <p:cNvPr id="4600" name="Rectangle 1617"/>
                <p:cNvSpPr>
                  <a:spLocks noRot="1" noChangeAspect="1" noMove="1" noResize="1" noEditPoints="1" noAdjustHandles="1" noChangeArrowheads="1" noChangeShapeType="1" noTextEdit="1"/>
                </p:cNvSpPr>
                <p:nvPr/>
              </p:nvSpPr>
              <p:spPr bwMode="auto">
                <a:xfrm>
                  <a:off x="7209766" y="2709500"/>
                  <a:ext cx="1346138" cy="224870"/>
                </a:xfrm>
                <a:prstGeom prst="rect">
                  <a:avLst/>
                </a:prstGeom>
                <a:blipFill rotWithShape="1">
                  <a:blip r:embed="rId18"/>
                  <a:stretch>
                    <a:fillRect l="-1357" t="-21622" r="-6787" b="-43243"/>
                  </a:stretch>
                </a:blipFill>
                <a:ln>
                  <a:noFill/>
                </a:ln>
              </p:spPr>
              <p:txBody>
                <a:bodyPr/>
                <a:lstStyle/>
                <a:p>
                  <a:r>
                    <a:rPr lang="en-US">
                      <a:noFill/>
                    </a:rPr>
                    <a:t> </a:t>
                  </a:r>
                </a:p>
              </p:txBody>
            </p:sp>
          </mc:Fallback>
        </mc:AlternateContent>
        <p:sp>
          <p:nvSpPr>
            <p:cNvPr id="2858" name="Line 1631"/>
            <p:cNvSpPr>
              <a:spLocks noChangeShapeType="1"/>
            </p:cNvSpPr>
            <p:nvPr/>
          </p:nvSpPr>
          <p:spPr bwMode="auto">
            <a:xfrm flipH="1">
              <a:off x="7104063" y="2805113"/>
              <a:ext cx="131762" cy="147638"/>
            </a:xfrm>
            <a:prstGeom prst="line">
              <a:avLst/>
            </a:prstGeom>
            <a:noFill/>
            <a:ln w="9525" cap="flat">
              <a:solidFill>
                <a:srgbClr val="EE192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59" name="Line 1632"/>
            <p:cNvSpPr>
              <a:spLocks noChangeShapeType="1"/>
            </p:cNvSpPr>
            <p:nvPr/>
          </p:nvSpPr>
          <p:spPr bwMode="auto">
            <a:xfrm flipH="1">
              <a:off x="7292974" y="3360738"/>
              <a:ext cx="180977" cy="147638"/>
            </a:xfrm>
            <a:prstGeom prst="line">
              <a:avLst/>
            </a:prstGeom>
            <a:noFill/>
            <a:ln w="9525"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mc:AlternateContent xmlns:mc="http://schemas.openxmlformats.org/markup-compatibility/2006" xmlns:a14="http://schemas.microsoft.com/office/drawing/2010/main">
          <mc:Choice Requires="a14">
            <p:sp>
              <p:nvSpPr>
                <p:cNvPr id="4601" name="Rectangle 1617"/>
                <p:cNvSpPr>
                  <a:spLocks noChangeArrowheads="1"/>
                </p:cNvSpPr>
                <p:nvPr/>
              </p:nvSpPr>
              <p:spPr bwMode="auto">
                <a:xfrm>
                  <a:off x="6989408" y="2489142"/>
                  <a:ext cx="1346138" cy="224870"/>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FF0000"/>
                      </a:solidFill>
                      <a:effectLst/>
                      <a:latin typeface="Times New Roman" pitchFamily="18" charset="0"/>
                      <a:cs typeface="Arial" pitchFamily="34" charset="0"/>
                    </a:rPr>
                    <a:t> </a:t>
                  </a:r>
                  <a14:m>
                    <m:oMath xmlns:m="http://schemas.openxmlformats.org/officeDocument/2006/math">
                      <m:sSub>
                        <m:sSubPr>
                          <m:ctrlPr>
                            <a:rPr kumimoji="0" lang="en-US" altLang="en-US" sz="1400" b="0" i="1" u="none" strike="noStrike" cap="none" normalizeH="0" baseline="0" dirty="0" smtClean="0">
                              <a:ln>
                                <a:noFill/>
                              </a:ln>
                              <a:solidFill>
                                <a:schemeClr val="tx1"/>
                              </a:solidFill>
                              <a:effectLst/>
                              <a:latin typeface="Cambria Math" panose="02040503050406030204" pitchFamily="18" charset="0"/>
                              <a:cs typeface="Arial" pitchFamily="34" charset="0"/>
                            </a:rPr>
                          </m:ctrlPr>
                        </m:sSubPr>
                        <m:e>
                          <m:r>
                            <a:rPr kumimoji="0" lang="en-US" altLang="en-US" sz="1400" b="0" i="1" u="none" strike="noStrike" cap="none" normalizeH="0" baseline="0" dirty="0" smtClean="0">
                              <a:ln>
                                <a:noFill/>
                              </a:ln>
                              <a:solidFill>
                                <a:schemeClr val="tx1"/>
                              </a:solidFill>
                              <a:effectLst/>
                              <a:latin typeface="Cambria Math"/>
                              <a:cs typeface="Arial" pitchFamily="34" charset="0"/>
                            </a:rPr>
                            <m:t>𝐸</m:t>
                          </m:r>
                        </m:e>
                        <m:sub>
                          <m:r>
                            <a:rPr kumimoji="0" lang="en-US" altLang="en-US" sz="1400" b="0" i="1" u="none" strike="noStrike" cap="none" normalizeH="0" baseline="0" dirty="0" smtClean="0">
                              <a:ln>
                                <a:noFill/>
                              </a:ln>
                              <a:solidFill>
                                <a:schemeClr val="tx1"/>
                              </a:solidFill>
                              <a:effectLst/>
                              <a:latin typeface="Cambria Math"/>
                              <a:cs typeface="Arial" pitchFamily="34" charset="0"/>
                            </a:rPr>
                            <m:t>𝑒</m:t>
                          </m:r>
                          <m:r>
                            <a:rPr kumimoji="0" lang="en-US" altLang="en-US" sz="1400" b="0" i="1" u="none" strike="noStrike" cap="none" normalizeH="0" baseline="0" dirty="0" smtClean="0">
                              <a:ln>
                                <a:noFill/>
                              </a:ln>
                              <a:solidFill>
                                <a:schemeClr val="tx1"/>
                              </a:solidFill>
                              <a:effectLst/>
                              <a:latin typeface="Cambria Math"/>
                              <a:cs typeface="Arial" pitchFamily="34" charset="0"/>
                            </a:rPr>
                            <m:t>,</m:t>
                          </m:r>
                          <m:r>
                            <a:rPr kumimoji="0" lang="en-US" altLang="en-US" sz="1400" b="0" i="1" u="none" strike="noStrike" cap="none" normalizeH="0" baseline="0" dirty="0" smtClean="0">
                              <a:ln>
                                <a:noFill/>
                              </a:ln>
                              <a:solidFill>
                                <a:schemeClr val="tx1"/>
                              </a:solidFill>
                              <a:effectLst/>
                              <a:latin typeface="Cambria Math"/>
                              <a:cs typeface="Arial" pitchFamily="34" charset="0"/>
                            </a:rPr>
                            <m:t>𝑘𝑖𝑛</m:t>
                          </m:r>
                        </m:sub>
                      </m:sSub>
                      <m:r>
                        <a:rPr kumimoji="0" lang="en-US" altLang="en-US" sz="1400" b="0" i="1" u="none" strike="noStrike" cap="none" normalizeH="0" baseline="0" dirty="0" smtClean="0">
                          <a:ln>
                            <a:noFill/>
                          </a:ln>
                          <a:solidFill>
                            <a:schemeClr val="tx1"/>
                          </a:solidFill>
                          <a:effectLst/>
                          <a:latin typeface="Cambria Math"/>
                          <a:cs typeface="Arial" pitchFamily="34" charset="0"/>
                        </a:rPr>
                        <m:t>=150</m:t>
                      </m:r>
                    </m:oMath>
                  </a14:m>
                  <a:r>
                    <a:rPr kumimoji="0" lang="en-US" altLang="en-US" sz="1400" b="0" i="0" u="none" strike="noStrike" cap="none" normalizeH="0" baseline="0" dirty="0" smtClean="0">
                      <a:ln>
                        <a:noFill/>
                      </a:ln>
                      <a:solidFill>
                        <a:schemeClr val="tx1"/>
                      </a:solidFill>
                      <a:effectLst/>
                      <a:latin typeface="Times New Roman" pitchFamily="18" charset="0"/>
                      <a:cs typeface="Arial" pitchFamily="34" charset="0"/>
                    </a:rPr>
                    <a:t> </a:t>
                  </a:r>
                  <a:r>
                    <a:rPr kumimoji="0" lang="en-US" altLang="en-US" sz="1400" b="0" i="0" u="none" strike="noStrike" cap="none" normalizeH="0" baseline="0" dirty="0" err="1" smtClean="0">
                      <a:ln>
                        <a:noFill/>
                      </a:ln>
                      <a:solidFill>
                        <a:schemeClr val="tx1"/>
                      </a:solidFill>
                      <a:effectLst/>
                      <a:latin typeface="Times New Roman" pitchFamily="18" charset="0"/>
                      <a:cs typeface="Arial" pitchFamily="34" charset="0"/>
                    </a:rPr>
                    <a:t>keV</a:t>
                  </a:r>
                  <a:endParaRPr kumimoji="0" lang="en-US" altLang="en-US" sz="1800" b="0" i="0" u="none" strike="noStrike" cap="none" normalizeH="0" baseline="0" dirty="0" smtClean="0">
                    <a:ln>
                      <a:noFill/>
                    </a:ln>
                    <a:solidFill>
                      <a:srgbClr val="FF0000"/>
                    </a:solidFill>
                    <a:effectLst/>
                    <a:latin typeface="Arial" pitchFamily="34" charset="0"/>
                    <a:cs typeface="Arial" pitchFamily="34" charset="0"/>
                  </a:endParaRPr>
                </a:p>
              </p:txBody>
            </p:sp>
          </mc:Choice>
          <mc:Fallback xmlns="">
            <p:sp>
              <p:nvSpPr>
                <p:cNvPr id="4601" name="Rectangle 1617"/>
                <p:cNvSpPr>
                  <a:spLocks noRot="1" noChangeAspect="1" noMove="1" noResize="1" noEditPoints="1" noAdjustHandles="1" noChangeArrowheads="1" noChangeShapeType="1" noTextEdit="1"/>
                </p:cNvSpPr>
                <p:nvPr/>
              </p:nvSpPr>
              <p:spPr bwMode="auto">
                <a:xfrm>
                  <a:off x="6989408" y="2489142"/>
                  <a:ext cx="1346138" cy="224870"/>
                </a:xfrm>
                <a:prstGeom prst="rect">
                  <a:avLst/>
                </a:prstGeom>
                <a:blipFill rotWithShape="1">
                  <a:blip r:embed="rId19"/>
                  <a:stretch>
                    <a:fillRect l="-1364" t="-21622" r="-7273" b="-43243"/>
                  </a:stretch>
                </a:blipFill>
                <a:ln>
                  <a:noFill/>
                </a:ln>
              </p:spPr>
              <p:txBody>
                <a:bodyPr/>
                <a:lstStyle/>
                <a:p>
                  <a:r>
                    <a:rPr lang="en-US">
                      <a:noFill/>
                    </a:rPr>
                    <a:t> </a:t>
                  </a:r>
                </a:p>
              </p:txBody>
            </p:sp>
          </mc:Fallback>
        </mc:AlternateContent>
        <p:sp>
          <p:nvSpPr>
            <p:cNvPr id="2857" name="Line 1630"/>
            <p:cNvSpPr>
              <a:spLocks noChangeShapeType="1"/>
            </p:cNvSpPr>
            <p:nvPr/>
          </p:nvSpPr>
          <p:spPr bwMode="auto">
            <a:xfrm flipH="1">
              <a:off x="6746875" y="2579688"/>
              <a:ext cx="261937" cy="147638"/>
            </a:xfrm>
            <a:prstGeom prst="line">
              <a:avLst/>
            </a:prstGeom>
            <a:noFill/>
            <a:ln w="9525" cap="flat">
              <a:solidFill>
                <a:srgbClr val="241F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mc:AlternateContent xmlns:mc="http://schemas.openxmlformats.org/markup-compatibility/2006" xmlns:a14="http://schemas.microsoft.com/office/drawing/2010/main">
          <mc:Choice Requires="a14">
            <p:sp>
              <p:nvSpPr>
                <p:cNvPr id="4603" name="Rectangle 1617"/>
                <p:cNvSpPr>
                  <a:spLocks noChangeArrowheads="1"/>
                </p:cNvSpPr>
                <p:nvPr/>
              </p:nvSpPr>
              <p:spPr bwMode="auto">
                <a:xfrm>
                  <a:off x="7690358" y="3955659"/>
                  <a:ext cx="1346138" cy="224870"/>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FF"/>
                      </a:solidFill>
                      <a:effectLst/>
                      <a:latin typeface="Times New Roman" pitchFamily="18" charset="0"/>
                      <a:cs typeface="Arial" pitchFamily="34" charset="0"/>
                    </a:rPr>
                    <a:t> </a:t>
                  </a:r>
                  <a14:m>
                    <m:oMath xmlns:m="http://schemas.openxmlformats.org/officeDocument/2006/math">
                      <m:sSub>
                        <m:sSubPr>
                          <m:ctrlPr>
                            <a:rPr kumimoji="0" lang="en-US" altLang="en-US" sz="1400" b="0" i="1" u="none" strike="noStrike" cap="none" normalizeH="0" baseline="0" dirty="0" smtClean="0">
                              <a:ln>
                                <a:noFill/>
                              </a:ln>
                              <a:solidFill>
                                <a:srgbClr val="0000FF"/>
                              </a:solidFill>
                              <a:effectLst/>
                              <a:latin typeface="Cambria Math" panose="02040503050406030204" pitchFamily="18" charset="0"/>
                              <a:cs typeface="Arial" pitchFamily="34" charset="0"/>
                            </a:rPr>
                          </m:ctrlPr>
                        </m:sSubPr>
                        <m:e>
                          <m:r>
                            <a:rPr kumimoji="0" lang="en-US" altLang="en-US" sz="1400" b="0" i="1" u="none" strike="noStrike" cap="none" normalizeH="0" baseline="0" dirty="0" smtClean="0">
                              <a:ln>
                                <a:noFill/>
                              </a:ln>
                              <a:solidFill>
                                <a:srgbClr val="0000FF"/>
                              </a:solidFill>
                              <a:effectLst/>
                              <a:latin typeface="Cambria Math"/>
                              <a:cs typeface="Arial" pitchFamily="34" charset="0"/>
                            </a:rPr>
                            <m:t>𝐸</m:t>
                          </m:r>
                        </m:e>
                        <m:sub>
                          <m:r>
                            <a:rPr kumimoji="0" lang="en-US" altLang="en-US" sz="1400" b="0" i="1" u="none" strike="noStrike" cap="none" normalizeH="0" baseline="0" dirty="0" smtClean="0">
                              <a:ln>
                                <a:noFill/>
                              </a:ln>
                              <a:solidFill>
                                <a:srgbClr val="0000FF"/>
                              </a:solidFill>
                              <a:effectLst/>
                              <a:latin typeface="Cambria Math"/>
                              <a:cs typeface="Arial" pitchFamily="34" charset="0"/>
                            </a:rPr>
                            <m:t>𝑒</m:t>
                          </m:r>
                          <m:r>
                            <a:rPr kumimoji="0" lang="en-US" altLang="en-US" sz="1400" b="0" i="1" u="none" strike="noStrike" cap="none" normalizeH="0" baseline="0" dirty="0" smtClean="0">
                              <a:ln>
                                <a:noFill/>
                              </a:ln>
                              <a:solidFill>
                                <a:srgbClr val="0000FF"/>
                              </a:solidFill>
                              <a:effectLst/>
                              <a:latin typeface="Cambria Math"/>
                              <a:cs typeface="Arial" pitchFamily="34" charset="0"/>
                            </a:rPr>
                            <m:t>,</m:t>
                          </m:r>
                          <m:r>
                            <a:rPr kumimoji="0" lang="en-US" altLang="en-US" sz="1400" b="0" i="1" u="none" strike="noStrike" cap="none" normalizeH="0" baseline="0" dirty="0" smtClean="0">
                              <a:ln>
                                <a:noFill/>
                              </a:ln>
                              <a:solidFill>
                                <a:srgbClr val="0000FF"/>
                              </a:solidFill>
                              <a:effectLst/>
                              <a:latin typeface="Cambria Math"/>
                              <a:cs typeface="Arial" pitchFamily="34" charset="0"/>
                            </a:rPr>
                            <m:t>𝑘𝑖𝑛</m:t>
                          </m:r>
                        </m:sub>
                      </m:sSub>
                      <m:r>
                        <a:rPr kumimoji="0" lang="en-US" altLang="en-US" sz="1400" b="0" i="1" u="none" strike="noStrike" cap="none" normalizeH="0" baseline="0" dirty="0" smtClean="0">
                          <a:ln>
                            <a:noFill/>
                          </a:ln>
                          <a:solidFill>
                            <a:srgbClr val="0000FF"/>
                          </a:solidFill>
                          <a:effectLst/>
                          <a:latin typeface="Cambria Math"/>
                          <a:cs typeface="Arial" pitchFamily="34" charset="0"/>
                        </a:rPr>
                        <m:t>=600</m:t>
                      </m:r>
                    </m:oMath>
                  </a14:m>
                  <a:r>
                    <a:rPr kumimoji="0" lang="en-US" altLang="en-US" sz="1400" b="0" i="0" u="none" strike="noStrike" cap="none" normalizeH="0" baseline="0" dirty="0" smtClean="0">
                      <a:ln>
                        <a:noFill/>
                      </a:ln>
                      <a:solidFill>
                        <a:srgbClr val="0000FF"/>
                      </a:solidFill>
                      <a:effectLst/>
                      <a:latin typeface="Times New Roman" pitchFamily="18" charset="0"/>
                      <a:cs typeface="Arial" pitchFamily="34" charset="0"/>
                    </a:rPr>
                    <a:t> </a:t>
                  </a:r>
                  <a:r>
                    <a:rPr kumimoji="0" lang="en-US" altLang="en-US" sz="1400" b="0" i="0" u="none" strike="noStrike" cap="none" normalizeH="0" baseline="0" dirty="0" err="1" smtClean="0">
                      <a:ln>
                        <a:noFill/>
                      </a:ln>
                      <a:solidFill>
                        <a:srgbClr val="0000FF"/>
                      </a:solidFill>
                      <a:effectLst/>
                      <a:latin typeface="Times New Roman" pitchFamily="18" charset="0"/>
                      <a:cs typeface="Arial" pitchFamily="34" charset="0"/>
                    </a:rPr>
                    <a:t>keV</a:t>
                  </a:r>
                  <a:endParaRPr kumimoji="0" lang="en-US" altLang="en-US" sz="1800" b="0" i="0" u="none" strike="noStrike" cap="none" normalizeH="0" baseline="0" dirty="0" smtClean="0">
                    <a:ln>
                      <a:noFill/>
                    </a:ln>
                    <a:solidFill>
                      <a:srgbClr val="0000FF"/>
                    </a:solidFill>
                    <a:effectLst/>
                    <a:latin typeface="Arial" pitchFamily="34" charset="0"/>
                    <a:cs typeface="Arial" pitchFamily="34" charset="0"/>
                  </a:endParaRPr>
                </a:p>
              </p:txBody>
            </p:sp>
          </mc:Choice>
          <mc:Fallback xmlns="">
            <p:sp>
              <p:nvSpPr>
                <p:cNvPr id="4603" name="Rectangle 1617"/>
                <p:cNvSpPr>
                  <a:spLocks noRot="1" noChangeAspect="1" noMove="1" noResize="1" noEditPoints="1" noAdjustHandles="1" noChangeArrowheads="1" noChangeShapeType="1" noTextEdit="1"/>
                </p:cNvSpPr>
                <p:nvPr/>
              </p:nvSpPr>
              <p:spPr bwMode="auto">
                <a:xfrm>
                  <a:off x="7690358" y="3955659"/>
                  <a:ext cx="1346138" cy="224870"/>
                </a:xfrm>
                <a:prstGeom prst="rect">
                  <a:avLst/>
                </a:prstGeom>
                <a:blipFill rotWithShape="1">
                  <a:blip r:embed="rId20"/>
                  <a:stretch>
                    <a:fillRect l="-1364" t="-24324" r="-7273" b="-40541"/>
                  </a:stretch>
                </a:blipFill>
                <a:ln>
                  <a:noFill/>
                </a:ln>
              </p:spPr>
              <p:txBody>
                <a:bodyPr/>
                <a:lstStyle/>
                <a:p>
                  <a:r>
                    <a:rPr lang="en-US">
                      <a:noFill/>
                    </a:rPr>
                    <a:t> </a:t>
                  </a:r>
                </a:p>
              </p:txBody>
            </p:sp>
          </mc:Fallback>
        </mc:AlternateContent>
        <p:sp>
          <p:nvSpPr>
            <p:cNvPr id="2860" name="Line 1633"/>
            <p:cNvSpPr>
              <a:spLocks noChangeShapeType="1"/>
            </p:cNvSpPr>
            <p:nvPr/>
          </p:nvSpPr>
          <p:spPr bwMode="auto">
            <a:xfrm flipH="1">
              <a:off x="7472363" y="4067175"/>
              <a:ext cx="225425" cy="65088"/>
            </a:xfrm>
            <a:prstGeom prst="line">
              <a:avLst/>
            </a:prstGeom>
            <a:noFill/>
            <a:ln w="9525"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mc:AlternateContent xmlns:mc="http://schemas.openxmlformats.org/markup-compatibility/2006" xmlns:a14="http://schemas.microsoft.com/office/drawing/2010/main">
          <mc:Choice Requires="a14">
            <p:sp>
              <p:nvSpPr>
                <p:cNvPr id="4604" name="Rectangle 1617"/>
                <p:cNvSpPr>
                  <a:spLocks noChangeArrowheads="1"/>
                </p:cNvSpPr>
                <p:nvPr/>
              </p:nvSpPr>
              <p:spPr bwMode="auto">
                <a:xfrm>
                  <a:off x="7591427" y="4282036"/>
                  <a:ext cx="1346138" cy="224870"/>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FF33CC"/>
                      </a:solidFill>
                      <a:effectLst/>
                      <a:latin typeface="Times New Roman" pitchFamily="18" charset="0"/>
                      <a:cs typeface="Arial" pitchFamily="34" charset="0"/>
                    </a:rPr>
                    <a:t> </a:t>
                  </a:r>
                  <a14:m>
                    <m:oMath xmlns:m="http://schemas.openxmlformats.org/officeDocument/2006/math">
                      <m:sSub>
                        <m:sSubPr>
                          <m:ctrlPr>
                            <a:rPr kumimoji="0" lang="en-US" altLang="en-US" sz="1400" b="0" i="1" u="none" strike="noStrike" cap="none" normalizeH="0" baseline="0" dirty="0" smtClean="0">
                              <a:ln>
                                <a:noFill/>
                              </a:ln>
                              <a:solidFill>
                                <a:srgbClr val="FF33CC"/>
                              </a:solidFill>
                              <a:effectLst/>
                              <a:latin typeface="Cambria Math" panose="02040503050406030204" pitchFamily="18" charset="0"/>
                              <a:cs typeface="Arial" pitchFamily="34" charset="0"/>
                            </a:rPr>
                          </m:ctrlPr>
                        </m:sSubPr>
                        <m:e>
                          <m:r>
                            <a:rPr kumimoji="0" lang="en-US" altLang="en-US" sz="1400" b="0" i="1" u="none" strike="noStrike" cap="none" normalizeH="0" baseline="0" dirty="0" smtClean="0">
                              <a:ln>
                                <a:noFill/>
                              </a:ln>
                              <a:solidFill>
                                <a:srgbClr val="FF33CC"/>
                              </a:solidFill>
                              <a:effectLst/>
                              <a:latin typeface="Cambria Math"/>
                              <a:cs typeface="Arial" pitchFamily="34" charset="0"/>
                            </a:rPr>
                            <m:t>𝐸</m:t>
                          </m:r>
                        </m:e>
                        <m:sub>
                          <m:r>
                            <a:rPr kumimoji="0" lang="en-US" altLang="en-US" sz="1400" b="0" i="1" u="none" strike="noStrike" cap="none" normalizeH="0" baseline="0" dirty="0" smtClean="0">
                              <a:ln>
                                <a:noFill/>
                              </a:ln>
                              <a:solidFill>
                                <a:srgbClr val="FF33CC"/>
                              </a:solidFill>
                              <a:effectLst/>
                              <a:latin typeface="Cambria Math"/>
                              <a:cs typeface="Arial" pitchFamily="34" charset="0"/>
                            </a:rPr>
                            <m:t>𝑒</m:t>
                          </m:r>
                          <m:r>
                            <a:rPr kumimoji="0" lang="en-US" altLang="en-US" sz="1400" b="0" i="1" u="none" strike="noStrike" cap="none" normalizeH="0" baseline="0" dirty="0" smtClean="0">
                              <a:ln>
                                <a:noFill/>
                              </a:ln>
                              <a:solidFill>
                                <a:srgbClr val="FF33CC"/>
                              </a:solidFill>
                              <a:effectLst/>
                              <a:latin typeface="Cambria Math"/>
                              <a:cs typeface="Arial" pitchFamily="34" charset="0"/>
                            </a:rPr>
                            <m:t>,</m:t>
                          </m:r>
                          <m:r>
                            <a:rPr kumimoji="0" lang="en-US" altLang="en-US" sz="1400" b="0" i="1" u="none" strike="noStrike" cap="none" normalizeH="0" baseline="0" dirty="0" smtClean="0">
                              <a:ln>
                                <a:noFill/>
                              </a:ln>
                              <a:solidFill>
                                <a:srgbClr val="FF33CC"/>
                              </a:solidFill>
                              <a:effectLst/>
                              <a:latin typeface="Cambria Math"/>
                              <a:cs typeface="Arial" pitchFamily="34" charset="0"/>
                            </a:rPr>
                            <m:t>𝑘𝑖𝑛</m:t>
                          </m:r>
                        </m:sub>
                      </m:sSub>
                      <m:r>
                        <a:rPr kumimoji="0" lang="en-US" altLang="en-US" sz="1400" b="0" i="1" u="none" strike="noStrike" cap="none" normalizeH="0" baseline="0" dirty="0" smtClean="0">
                          <a:ln>
                            <a:noFill/>
                          </a:ln>
                          <a:solidFill>
                            <a:srgbClr val="FF33CC"/>
                          </a:solidFill>
                          <a:effectLst/>
                          <a:latin typeface="Cambria Math"/>
                          <a:cs typeface="Arial" pitchFamily="34" charset="0"/>
                        </a:rPr>
                        <m:t>=750</m:t>
                      </m:r>
                    </m:oMath>
                  </a14:m>
                  <a:r>
                    <a:rPr kumimoji="0" lang="en-US" altLang="en-US" sz="1400" b="0" i="0" u="none" strike="noStrike" cap="none" normalizeH="0" baseline="0" dirty="0" smtClean="0">
                      <a:ln>
                        <a:noFill/>
                      </a:ln>
                      <a:solidFill>
                        <a:srgbClr val="FF33CC"/>
                      </a:solidFill>
                      <a:effectLst/>
                      <a:latin typeface="Times New Roman" pitchFamily="18" charset="0"/>
                      <a:cs typeface="Arial" pitchFamily="34" charset="0"/>
                    </a:rPr>
                    <a:t> </a:t>
                  </a:r>
                  <a:r>
                    <a:rPr kumimoji="0" lang="en-US" altLang="en-US" sz="1400" b="0" i="0" u="none" strike="noStrike" cap="none" normalizeH="0" baseline="0" dirty="0" err="1" smtClean="0">
                      <a:ln>
                        <a:noFill/>
                      </a:ln>
                      <a:solidFill>
                        <a:srgbClr val="FF33CC"/>
                      </a:solidFill>
                      <a:effectLst/>
                      <a:latin typeface="Times New Roman" pitchFamily="18" charset="0"/>
                      <a:cs typeface="Arial" pitchFamily="34" charset="0"/>
                    </a:rPr>
                    <a:t>keV</a:t>
                  </a:r>
                  <a:endParaRPr kumimoji="0" lang="en-US" altLang="en-US" sz="1800" b="0" i="0" u="none" strike="noStrike" cap="none" normalizeH="0" baseline="0" dirty="0" smtClean="0">
                    <a:ln>
                      <a:noFill/>
                    </a:ln>
                    <a:solidFill>
                      <a:srgbClr val="FF33CC"/>
                    </a:solidFill>
                    <a:effectLst/>
                    <a:latin typeface="Arial" pitchFamily="34" charset="0"/>
                    <a:cs typeface="Arial" pitchFamily="34" charset="0"/>
                  </a:endParaRPr>
                </a:p>
              </p:txBody>
            </p:sp>
          </mc:Choice>
          <mc:Fallback xmlns="">
            <p:sp>
              <p:nvSpPr>
                <p:cNvPr id="4604" name="Rectangle 1617"/>
                <p:cNvSpPr>
                  <a:spLocks noRot="1" noChangeAspect="1" noMove="1" noResize="1" noEditPoints="1" noAdjustHandles="1" noChangeArrowheads="1" noChangeShapeType="1" noTextEdit="1"/>
                </p:cNvSpPr>
                <p:nvPr/>
              </p:nvSpPr>
              <p:spPr bwMode="auto">
                <a:xfrm>
                  <a:off x="7591427" y="4282036"/>
                  <a:ext cx="1346138" cy="224870"/>
                </a:xfrm>
                <a:prstGeom prst="rect">
                  <a:avLst/>
                </a:prstGeom>
                <a:blipFill rotWithShape="1">
                  <a:blip r:embed="rId21"/>
                  <a:stretch>
                    <a:fillRect l="-905" t="-21622" r="-7240" b="-43243"/>
                  </a:stretch>
                </a:blipFill>
                <a:ln>
                  <a:noFill/>
                </a:ln>
              </p:spPr>
              <p:txBody>
                <a:bodyPr/>
                <a:lstStyle/>
                <a:p>
                  <a:r>
                    <a:rPr lang="en-US">
                      <a:noFill/>
                    </a:rPr>
                    <a:t> </a:t>
                  </a:r>
                </a:p>
              </p:txBody>
            </p:sp>
          </mc:Fallback>
        </mc:AlternateContent>
      </p:grpSp>
    </p:spTree>
    <p:extLst>
      <p:ext uri="{BB962C8B-B14F-4D97-AF65-F5344CB8AC3E}">
        <p14:creationId xmlns:p14="http://schemas.microsoft.com/office/powerpoint/2010/main" val="411238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5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1" grpId="0"/>
      <p:bldP spid="285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2.8|21.3|27.3|19.3|12.5"/>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1073</TotalTime>
  <Words>3498</Words>
  <Application>Microsoft Office PowerPoint</Application>
  <PresentationFormat>On-screen Show (4:3)</PresentationFormat>
  <Paragraphs>742</Paragraphs>
  <Slides>29</Slides>
  <Notes>4</Notes>
  <HiddenSlides>1</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8" baseType="lpstr">
      <vt:lpstr>Times New Roman</vt:lpstr>
      <vt:lpstr>Cambria Math</vt:lpstr>
      <vt:lpstr>Arial</vt:lpstr>
      <vt:lpstr>Calibri Light</vt:lpstr>
      <vt:lpstr>MT Extra</vt:lpstr>
      <vt:lpstr>Euclid Symbol</vt:lpstr>
      <vt:lpstr>Calibri</vt:lpstr>
      <vt:lpstr>Office Theme</vt:lpstr>
      <vt:lpstr>CorelDRAW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Parallel plate polarizer</vt:lpstr>
      <vt:lpstr>Parallel plate polarizer (2)</vt:lpstr>
    </vt:vector>
  </TitlesOfParts>
  <Company>University of Virginia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Baessler, Stefan (sfb5d)</dc:creator>
  <cp:lastModifiedBy>sfb5d</cp:lastModifiedBy>
  <cp:revision>38</cp:revision>
  <dcterms:created xsi:type="dcterms:W3CDTF">2019-07-25T14:15:20Z</dcterms:created>
  <dcterms:modified xsi:type="dcterms:W3CDTF">2019-07-27T03:43:57Z</dcterms:modified>
</cp:coreProperties>
</file>